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65" r:id="rId4"/>
    <p:sldId id="366" r:id="rId6"/>
    <p:sldId id="367" r:id="rId7"/>
    <p:sldId id="637" r:id="rId8"/>
    <p:sldId id="636" r:id="rId9"/>
    <p:sldId id="639" r:id="rId10"/>
    <p:sldId id="641" r:id="rId11"/>
    <p:sldId id="642" r:id="rId12"/>
    <p:sldId id="643" r:id="rId13"/>
    <p:sldId id="644" r:id="rId14"/>
    <p:sldId id="645" r:id="rId15"/>
    <p:sldId id="646" r:id="rId16"/>
    <p:sldId id="647" r:id="rId17"/>
    <p:sldId id="648" r:id="rId18"/>
    <p:sldId id="649" r:id="rId19"/>
    <p:sldId id="652" r:id="rId20"/>
    <p:sldId id="653" r:id="rId21"/>
    <p:sldId id="654" r:id="rId22"/>
    <p:sldId id="655" r:id="rId23"/>
    <p:sldId id="656" r:id="rId24"/>
    <p:sldId id="657" r:id="rId25"/>
    <p:sldId id="658" r:id="rId26"/>
    <p:sldId id="659" r:id="rId27"/>
    <p:sldId id="660" r:id="rId28"/>
    <p:sldId id="661" r:id="rId29"/>
    <p:sldId id="664" r:id="rId30"/>
    <p:sldId id="665" r:id="rId31"/>
    <p:sldId id="666" r:id="rId32"/>
    <p:sldId id="667" r:id="rId33"/>
    <p:sldId id="668" r:id="rId34"/>
    <p:sldId id="638" r:id="rId35"/>
    <p:sldId id="574" r:id="rId36"/>
    <p:sldId id="576" r:id="rId37"/>
    <p:sldId id="578" r:id="rId38"/>
    <p:sldId id="575" r:id="rId39"/>
    <p:sldId id="577" r:id="rId40"/>
    <p:sldId id="612" r:id="rId41"/>
    <p:sldId id="582" r:id="rId42"/>
    <p:sldId id="586" r:id="rId43"/>
    <p:sldId id="588" r:id="rId44"/>
    <p:sldId id="589" r:id="rId45"/>
    <p:sldId id="590" r:id="rId46"/>
    <p:sldId id="591" r:id="rId47"/>
    <p:sldId id="558" r:id="rId48"/>
    <p:sldId id="594" r:id="rId49"/>
    <p:sldId id="595" r:id="rId50"/>
    <p:sldId id="339" r:id="rId51"/>
    <p:sldId id="340" r:id="rId52"/>
    <p:sldId id="585" r:id="rId53"/>
    <p:sldId id="434" r:id="rId54"/>
    <p:sldId id="592" r:id="rId55"/>
  </p:sldIdLst>
  <p:sldSz cx="9144000" cy="5143500"/>
  <p:notesSz cx="6858000" cy="9144000"/>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DEA900"/>
    <a:srgbClr val="FF0000"/>
    <a:srgbClr val="D09E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84" d="100"/>
          <a:sy n="84" d="100"/>
        </p:scale>
        <p:origin x="-96" y="-114"/>
      </p:cViewPr>
      <p:guideLst>
        <p:guide orient="horz" pos="1076"/>
        <p:guide pos="2880"/>
      </p:guideLst>
    </p:cSldViewPr>
  </p:slid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_rels/data3.xml.rels><?xml version="1.0" encoding="UTF-8" standalone="yes"?>
<Relationships xmlns="http://schemas.openxmlformats.org/package/2006/relationships"><Relationship Id="rId2" Type="http://schemas.openxmlformats.org/officeDocument/2006/relationships/hyperlink" Target="http://v.sohu.com/20080919/n259634412.shtml" TargetMode="External"/><Relationship Id="rId1" Type="http://schemas.openxmlformats.org/officeDocument/2006/relationships/hyperlink" Target="http://www.tudou.com/programs/view/E-nb6pBQ-AQ/" TargetMode="External"/></Relationships>
</file>

<file path=ppt/diagrams/_rels/drawing3.xml.rels><?xml version="1.0" encoding="UTF-8" standalone="yes"?>
<Relationships xmlns="http://schemas.openxmlformats.org/package/2006/relationships"><Relationship Id="rId2" Type="http://schemas.openxmlformats.org/officeDocument/2006/relationships/hyperlink" Target="http://v.sohu.com/20080919/n259634412.shtml" TargetMode="External"/><Relationship Id="rId1" Type="http://schemas.openxmlformats.org/officeDocument/2006/relationships/hyperlink" Target="http://www.tudou.com/programs/view/E-nb6pBQ-AQ/" TargetMode="Externa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1">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09107CC9-652F-4434-B01D-A837A27095B5}" type="doc">
      <dgm:prSet loTypeId="urn:microsoft.com/office/officeart/2005/8/layout/vList2#1" loCatId="list" qsTypeId="urn:microsoft.com/office/officeart/2005/8/quickstyle/simple1#1" qsCatId="simple" csTypeId="urn:microsoft.com/office/officeart/2005/8/colors/colorful1#1" csCatId="colorful" phldr="1"/>
      <dgm:spPr/>
      <dgm:t>
        <a:bodyPr/>
        <a:lstStyle/>
        <a:p>
          <a:endParaRPr lang="zh-CN" altLang="en-US"/>
        </a:p>
      </dgm:t>
    </dgm:pt>
    <dgm:pt modelId="{052C12D6-FD12-4951-ACBE-A813C7B4BF23}">
      <dgm:prSet phldrT="[文本]"/>
      <dgm:spPr/>
      <dgm:t>
        <a:bodyPr/>
        <a:lstStyle/>
        <a:p>
          <a:r>
            <a:rPr lang="zh-CN" altLang="en-US" dirty="0"/>
            <a:t>环境使遗传提供的可能性变为现实</a:t>
          </a:r>
        </a:p>
      </dgm:t>
    </dgm:pt>
    <dgm:pt modelId="{F848F722-2478-4D26-8892-A1D40E8D21B9}" cxnId="{AFC6AF81-1843-4A24-8008-C372B685F3B4}" type="parTrans">
      <dgm:prSet/>
      <dgm:spPr/>
      <dgm:t>
        <a:bodyPr/>
        <a:lstStyle/>
        <a:p>
          <a:endParaRPr lang="zh-CN" altLang="en-US"/>
        </a:p>
      </dgm:t>
    </dgm:pt>
    <dgm:pt modelId="{117AEC72-069E-4C1B-8679-74356F47A620}" cxnId="{AFC6AF81-1843-4A24-8008-C372B685F3B4}" type="sibTrans">
      <dgm:prSet/>
      <dgm:spPr/>
      <dgm:t>
        <a:bodyPr/>
        <a:lstStyle/>
        <a:p>
          <a:endParaRPr lang="zh-CN" altLang="en-US"/>
        </a:p>
      </dgm:t>
    </dgm:pt>
    <dgm:pt modelId="{B197B9A4-2338-4306-A199-DEB6B2B5BF8C}">
      <dgm:prSet phldrT="[文本]" phldr="1"/>
      <dgm:spPr/>
      <dgm:t>
        <a:bodyPr/>
        <a:lstStyle/>
        <a:p>
          <a:endParaRPr lang="zh-CN" altLang="en-US" dirty="0"/>
        </a:p>
      </dgm:t>
    </dgm:pt>
    <dgm:pt modelId="{9994F1A6-F346-4CA3-9B53-9F266C318C9D}" cxnId="{8DC5D10C-8964-4989-85CC-9505E82FC5E8}" type="parTrans">
      <dgm:prSet/>
      <dgm:spPr/>
      <dgm:t>
        <a:bodyPr/>
        <a:lstStyle/>
        <a:p>
          <a:endParaRPr lang="zh-CN" altLang="en-US"/>
        </a:p>
      </dgm:t>
    </dgm:pt>
    <dgm:pt modelId="{7055ADDF-E443-4F5E-A9A6-0BECF2A6F523}" cxnId="{8DC5D10C-8964-4989-85CC-9505E82FC5E8}" type="sibTrans">
      <dgm:prSet/>
      <dgm:spPr/>
      <dgm:t>
        <a:bodyPr/>
        <a:lstStyle/>
        <a:p>
          <a:endParaRPr lang="zh-CN" altLang="en-US"/>
        </a:p>
      </dgm:t>
    </dgm:pt>
    <dgm:pt modelId="{7CD610C4-B0E8-4A42-9C03-E5A092A0BA38}">
      <dgm:prSet phldrT="[文本]"/>
      <dgm:spPr/>
      <dgm:t>
        <a:bodyPr/>
        <a:lstStyle/>
        <a:p>
          <a:r>
            <a:rPr lang="zh-CN" altLang="en-US" dirty="0"/>
            <a:t>环境制约着身心发展水平、方向</a:t>
          </a:r>
        </a:p>
      </dgm:t>
    </dgm:pt>
    <dgm:pt modelId="{CC5EF396-1C4F-4B8E-9A60-4039DAD3AE88}" cxnId="{0B3D61E3-8B31-4776-AD54-D6DAE617CEEE}" type="parTrans">
      <dgm:prSet/>
      <dgm:spPr/>
      <dgm:t>
        <a:bodyPr/>
        <a:lstStyle/>
        <a:p>
          <a:endParaRPr lang="zh-CN" altLang="en-US"/>
        </a:p>
      </dgm:t>
    </dgm:pt>
    <dgm:pt modelId="{3979AB84-CC95-4760-80EF-123FF3A918FA}" cxnId="{0B3D61E3-8B31-4776-AD54-D6DAE617CEEE}" type="sibTrans">
      <dgm:prSet/>
      <dgm:spPr/>
      <dgm:t>
        <a:bodyPr/>
        <a:lstStyle/>
        <a:p>
          <a:endParaRPr lang="zh-CN" altLang="en-US"/>
        </a:p>
      </dgm:t>
    </dgm:pt>
    <dgm:pt modelId="{4716FE6F-CC1C-4800-9256-33DE94E826FB}">
      <dgm:prSet phldrT="[文本]"/>
      <dgm:spPr/>
      <dgm:t>
        <a:bodyPr/>
        <a:lstStyle/>
        <a:p>
          <a:r>
            <a:rPr lang="zh-CN" altLang="en-US" dirty="0"/>
            <a:t>如：一方水土养一方人，近朱者赤近墨者黑</a:t>
          </a:r>
        </a:p>
      </dgm:t>
    </dgm:pt>
    <dgm:pt modelId="{E03EDF18-E53C-46D6-AC80-17F01264BF5F}" cxnId="{D83E48F0-3777-4306-9948-6580BF2CE38B}" type="parTrans">
      <dgm:prSet/>
      <dgm:spPr/>
      <dgm:t>
        <a:bodyPr/>
        <a:lstStyle/>
        <a:p>
          <a:endParaRPr lang="zh-CN" altLang="en-US"/>
        </a:p>
      </dgm:t>
    </dgm:pt>
    <dgm:pt modelId="{8FA13FB6-6120-46F8-A3D7-14B373B365B1}" cxnId="{D83E48F0-3777-4306-9948-6580BF2CE38B}" type="sibTrans">
      <dgm:prSet/>
      <dgm:spPr/>
      <dgm:t>
        <a:bodyPr/>
        <a:lstStyle/>
        <a:p>
          <a:endParaRPr lang="zh-CN" altLang="en-US"/>
        </a:p>
      </dgm:t>
    </dgm:pt>
    <dgm:pt modelId="{07CAC778-6381-4922-AC0E-0E9FD7E8D3A2}" type="pres">
      <dgm:prSet presAssocID="{09107CC9-652F-4434-B01D-A837A27095B5}" presName="linear" presStyleCnt="0">
        <dgm:presLayoutVars>
          <dgm:animLvl val="lvl"/>
          <dgm:resizeHandles val="exact"/>
        </dgm:presLayoutVars>
      </dgm:prSet>
      <dgm:spPr/>
      <dgm:t>
        <a:bodyPr/>
        <a:lstStyle/>
        <a:p>
          <a:endParaRPr lang="zh-CN" altLang="en-US"/>
        </a:p>
      </dgm:t>
    </dgm:pt>
    <dgm:pt modelId="{77050A0C-F0E3-4F7D-BBEA-99073C470664}" type="pres">
      <dgm:prSet presAssocID="{052C12D6-FD12-4951-ACBE-A813C7B4BF23}" presName="parentText" presStyleLbl="node1" presStyleIdx="0" presStyleCnt="2">
        <dgm:presLayoutVars>
          <dgm:chMax val="0"/>
          <dgm:bulletEnabled val="1"/>
        </dgm:presLayoutVars>
      </dgm:prSet>
      <dgm:spPr/>
      <dgm:t>
        <a:bodyPr/>
        <a:lstStyle/>
        <a:p>
          <a:endParaRPr lang="zh-CN" altLang="en-US"/>
        </a:p>
      </dgm:t>
    </dgm:pt>
    <dgm:pt modelId="{FAEB1A80-39BD-493E-8075-AA2E81B69366}" type="pres">
      <dgm:prSet presAssocID="{052C12D6-FD12-4951-ACBE-A813C7B4BF23}" presName="childText" presStyleLbl="revTx" presStyleIdx="0" presStyleCnt="2">
        <dgm:presLayoutVars>
          <dgm:bulletEnabled val="1"/>
        </dgm:presLayoutVars>
      </dgm:prSet>
      <dgm:spPr/>
      <dgm:t>
        <a:bodyPr/>
        <a:lstStyle/>
        <a:p>
          <a:endParaRPr lang="zh-CN" altLang="en-US"/>
        </a:p>
      </dgm:t>
    </dgm:pt>
    <dgm:pt modelId="{B160D6A5-AA6E-4B25-A1F9-0A1A9E0A39FC}" type="pres">
      <dgm:prSet presAssocID="{7CD610C4-B0E8-4A42-9C03-E5A092A0BA38}" presName="parentText" presStyleLbl="node1" presStyleIdx="1" presStyleCnt="2" custLinFactNeighborY="11319">
        <dgm:presLayoutVars>
          <dgm:chMax val="0"/>
          <dgm:bulletEnabled val="1"/>
        </dgm:presLayoutVars>
      </dgm:prSet>
      <dgm:spPr/>
      <dgm:t>
        <a:bodyPr/>
        <a:lstStyle/>
        <a:p>
          <a:endParaRPr lang="zh-CN" altLang="en-US"/>
        </a:p>
      </dgm:t>
    </dgm:pt>
    <dgm:pt modelId="{A94DBC15-5E75-444D-BE99-5BEB7B2E5869}" type="pres">
      <dgm:prSet presAssocID="{7CD610C4-B0E8-4A42-9C03-E5A092A0BA38}" presName="childText" presStyleLbl="revTx" presStyleIdx="1" presStyleCnt="2">
        <dgm:presLayoutVars>
          <dgm:bulletEnabled val="1"/>
        </dgm:presLayoutVars>
      </dgm:prSet>
      <dgm:spPr/>
      <dgm:t>
        <a:bodyPr/>
        <a:lstStyle/>
        <a:p>
          <a:endParaRPr lang="zh-CN" altLang="en-US"/>
        </a:p>
      </dgm:t>
    </dgm:pt>
  </dgm:ptLst>
  <dgm:cxnLst>
    <dgm:cxn modelId="{6AF35D93-EF3C-4005-A369-3DD2AAD1A4B1}" type="presOf" srcId="{09107CC9-652F-4434-B01D-A837A27095B5}" destId="{07CAC778-6381-4922-AC0E-0E9FD7E8D3A2}" srcOrd="0" destOrd="0" presId="urn:microsoft.com/office/officeart/2005/8/layout/vList2#1"/>
    <dgm:cxn modelId="{0B3D61E3-8B31-4776-AD54-D6DAE617CEEE}" srcId="{09107CC9-652F-4434-B01D-A837A27095B5}" destId="{7CD610C4-B0E8-4A42-9C03-E5A092A0BA38}" srcOrd="1" destOrd="0" parTransId="{CC5EF396-1C4F-4B8E-9A60-4039DAD3AE88}" sibTransId="{3979AB84-CC95-4760-80EF-123FF3A918FA}"/>
    <dgm:cxn modelId="{AFC6AF81-1843-4A24-8008-C372B685F3B4}" srcId="{09107CC9-652F-4434-B01D-A837A27095B5}" destId="{052C12D6-FD12-4951-ACBE-A813C7B4BF23}" srcOrd="0" destOrd="0" parTransId="{F848F722-2478-4D26-8892-A1D40E8D21B9}" sibTransId="{117AEC72-069E-4C1B-8679-74356F47A620}"/>
    <dgm:cxn modelId="{8DC5D10C-8964-4989-85CC-9505E82FC5E8}" srcId="{052C12D6-FD12-4951-ACBE-A813C7B4BF23}" destId="{B197B9A4-2338-4306-A199-DEB6B2B5BF8C}" srcOrd="0" destOrd="0" parTransId="{9994F1A6-F346-4CA3-9B53-9F266C318C9D}" sibTransId="{7055ADDF-E443-4F5E-A9A6-0BECF2A6F523}"/>
    <dgm:cxn modelId="{FB4D0B1B-ECE2-4B19-B718-DCF05C0C66CD}" type="presOf" srcId="{4716FE6F-CC1C-4800-9256-33DE94E826FB}" destId="{A94DBC15-5E75-444D-BE99-5BEB7B2E5869}" srcOrd="0" destOrd="0" presId="urn:microsoft.com/office/officeart/2005/8/layout/vList2#1"/>
    <dgm:cxn modelId="{510AD22E-1D6D-4580-951A-12AE9E1DEDC3}" type="presOf" srcId="{7CD610C4-B0E8-4A42-9C03-E5A092A0BA38}" destId="{B160D6A5-AA6E-4B25-A1F9-0A1A9E0A39FC}" srcOrd="0" destOrd="0" presId="urn:microsoft.com/office/officeart/2005/8/layout/vList2#1"/>
    <dgm:cxn modelId="{D83E48F0-3777-4306-9948-6580BF2CE38B}" srcId="{7CD610C4-B0E8-4A42-9C03-E5A092A0BA38}" destId="{4716FE6F-CC1C-4800-9256-33DE94E826FB}" srcOrd="0" destOrd="0" parTransId="{E03EDF18-E53C-46D6-AC80-17F01264BF5F}" sibTransId="{8FA13FB6-6120-46F8-A3D7-14B373B365B1}"/>
    <dgm:cxn modelId="{F329A866-70AA-4BC3-B964-FC522162C4B1}" type="presOf" srcId="{B197B9A4-2338-4306-A199-DEB6B2B5BF8C}" destId="{FAEB1A80-39BD-493E-8075-AA2E81B69366}" srcOrd="0" destOrd="0" presId="urn:microsoft.com/office/officeart/2005/8/layout/vList2#1"/>
    <dgm:cxn modelId="{25C40F9A-0907-4BFF-A5BF-284E7D110D62}" type="presOf" srcId="{052C12D6-FD12-4951-ACBE-A813C7B4BF23}" destId="{77050A0C-F0E3-4F7D-BBEA-99073C470664}" srcOrd="0" destOrd="0" presId="urn:microsoft.com/office/officeart/2005/8/layout/vList2#1"/>
    <dgm:cxn modelId="{5C668209-749A-4867-9A59-7B1479FEAA12}" type="presParOf" srcId="{07CAC778-6381-4922-AC0E-0E9FD7E8D3A2}" destId="{77050A0C-F0E3-4F7D-BBEA-99073C470664}" srcOrd="0" destOrd="0" presId="urn:microsoft.com/office/officeart/2005/8/layout/vList2#1"/>
    <dgm:cxn modelId="{2352ECD9-5F67-4439-9BB3-94C44BA2A072}" type="presParOf" srcId="{07CAC778-6381-4922-AC0E-0E9FD7E8D3A2}" destId="{FAEB1A80-39BD-493E-8075-AA2E81B69366}" srcOrd="1" destOrd="0" presId="urn:microsoft.com/office/officeart/2005/8/layout/vList2#1"/>
    <dgm:cxn modelId="{DBD3FA6C-35B7-4FA8-80BD-4DA18E9FA76C}" type="presParOf" srcId="{07CAC778-6381-4922-AC0E-0E9FD7E8D3A2}" destId="{B160D6A5-AA6E-4B25-A1F9-0A1A9E0A39FC}" srcOrd="2" destOrd="0" presId="urn:microsoft.com/office/officeart/2005/8/layout/vList2#1"/>
    <dgm:cxn modelId="{87731FF0-F4D5-4BF2-BA61-20DC2C6582F1}" type="presParOf" srcId="{07CAC778-6381-4922-AC0E-0E9FD7E8D3A2}" destId="{A94DBC15-5E75-444D-BE99-5BEB7B2E5869}" srcOrd="3" destOrd="0" presId="urn:microsoft.com/office/officeart/2005/8/layout/vList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9107CC9-652F-4434-B01D-A837A27095B5}" type="doc">
      <dgm:prSet loTypeId="urn:microsoft.com/office/officeart/2005/8/layout/vList2#2" loCatId="list" qsTypeId="urn:microsoft.com/office/officeart/2005/8/quickstyle/simple1#2" qsCatId="simple" csTypeId="urn:microsoft.com/office/officeart/2005/8/colors/colorful1#2" csCatId="colorful" phldr="1"/>
      <dgm:spPr/>
      <dgm:t>
        <a:bodyPr/>
        <a:lstStyle/>
        <a:p>
          <a:endParaRPr lang="zh-CN" altLang="en-US"/>
        </a:p>
      </dgm:t>
    </dgm:pt>
    <dgm:pt modelId="{07CAC778-6381-4922-AC0E-0E9FD7E8D3A2}" type="pres">
      <dgm:prSet presAssocID="{09107CC9-652F-4434-B01D-A837A27095B5}" presName="linear" presStyleCnt="0">
        <dgm:presLayoutVars>
          <dgm:animLvl val="lvl"/>
          <dgm:resizeHandles val="exact"/>
        </dgm:presLayoutVars>
      </dgm:prSet>
      <dgm:spPr/>
      <dgm:t>
        <a:bodyPr/>
        <a:lstStyle/>
        <a:p>
          <a:endParaRPr lang="zh-CN" altLang="en-US"/>
        </a:p>
      </dgm:t>
    </dgm:pt>
  </dgm:ptLst>
  <dgm:cxnLst>
    <dgm:cxn modelId="{1DEF2CB0-DBCE-4F35-B2AE-539070F895B5}" type="presOf" srcId="{09107CC9-652F-4434-B01D-A837A27095B5}" destId="{07CAC778-6381-4922-AC0E-0E9FD7E8D3A2}" srcOrd="0" destOrd="0" presId="urn:microsoft.com/office/officeart/2005/8/layout/vList2#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9107CC9-652F-4434-B01D-A837A27095B5}" type="doc">
      <dgm:prSet loTypeId="urn:microsoft.com/office/officeart/2005/8/layout/vList2#3" loCatId="list" qsTypeId="urn:microsoft.com/office/officeart/2005/8/quickstyle/simple1#3" qsCatId="simple" csTypeId="urn:microsoft.com/office/officeart/2005/8/colors/colorful1#3" csCatId="colorful" phldr="1"/>
      <dgm:spPr/>
      <dgm:t>
        <a:bodyPr/>
        <a:lstStyle/>
        <a:p>
          <a:endParaRPr lang="zh-CN" altLang="en-US"/>
        </a:p>
      </dgm:t>
    </dgm:pt>
    <dgm:pt modelId="{C1872D30-D674-416B-8D13-CBA633FB0AFF}">
      <dgm:prSet/>
      <dgm:spPr/>
      <dgm:t>
        <a:bodyPr/>
        <a:lstStyle/>
        <a:p>
          <a:r>
            <a:rPr lang="en-US" altLang="zh-CN" dirty="0">
              <a:hlinkClick xmlns:r="http://schemas.openxmlformats.org/officeDocument/2006/relationships" r:id="rId1"/>
            </a:rPr>
            <a:t>http://www.tudou.com/programs/view/E-nb6pBQ-AQ/</a:t>
          </a:r>
          <a:r>
            <a:rPr lang="en-US" altLang="zh-CN" dirty="0"/>
            <a:t>           </a:t>
          </a:r>
          <a:r>
            <a:rPr lang="zh-CN" altLang="en-US" dirty="0"/>
            <a:t>周周指挥视频</a:t>
          </a:r>
          <a:endParaRPr lang="zh-CN" altLang="en-US" dirty="0">
            <a:hlinkClick xmlns:r="http://schemas.openxmlformats.org/officeDocument/2006/relationships" r:id="rId2"/>
          </a:endParaRPr>
        </a:p>
      </dgm:t>
    </dgm:pt>
    <dgm:pt modelId="{55E9E70A-FC30-4235-8175-BC164045F956}" cxnId="{88ED0A2A-89F6-4D92-8AAC-7C0CB8E764CA}" type="parTrans">
      <dgm:prSet/>
      <dgm:spPr/>
      <dgm:t>
        <a:bodyPr/>
        <a:lstStyle/>
        <a:p>
          <a:endParaRPr lang="zh-CN" altLang="en-US"/>
        </a:p>
      </dgm:t>
    </dgm:pt>
    <dgm:pt modelId="{8A024351-CF94-404D-B0DC-46B5DDFE1D59}" cxnId="{88ED0A2A-89F6-4D92-8AAC-7C0CB8E764CA}" type="sibTrans">
      <dgm:prSet/>
      <dgm:spPr/>
      <dgm:t>
        <a:bodyPr/>
        <a:lstStyle/>
        <a:p>
          <a:endParaRPr lang="zh-CN" altLang="en-US"/>
        </a:p>
      </dgm:t>
    </dgm:pt>
    <dgm:pt modelId="{07CAC778-6381-4922-AC0E-0E9FD7E8D3A2}" type="pres">
      <dgm:prSet presAssocID="{09107CC9-652F-4434-B01D-A837A27095B5}" presName="linear" presStyleCnt="0">
        <dgm:presLayoutVars>
          <dgm:animLvl val="lvl"/>
          <dgm:resizeHandles val="exact"/>
        </dgm:presLayoutVars>
      </dgm:prSet>
      <dgm:spPr/>
      <dgm:t>
        <a:bodyPr/>
        <a:lstStyle/>
        <a:p>
          <a:endParaRPr lang="zh-CN" altLang="en-US"/>
        </a:p>
      </dgm:t>
    </dgm:pt>
    <dgm:pt modelId="{D891801C-DEA9-4C00-B70B-6537BA35D8F1}" type="pres">
      <dgm:prSet presAssocID="{C1872D30-D674-416B-8D13-CBA633FB0AFF}" presName="parentText" presStyleLbl="node1" presStyleIdx="0" presStyleCnt="1" custLinFactY="-21320" custLinFactNeighborX="-2362" custLinFactNeighborY="-100000">
        <dgm:presLayoutVars>
          <dgm:chMax val="0"/>
          <dgm:bulletEnabled val="1"/>
        </dgm:presLayoutVars>
      </dgm:prSet>
      <dgm:spPr/>
      <dgm:t>
        <a:bodyPr/>
        <a:lstStyle/>
        <a:p>
          <a:endParaRPr lang="zh-CN" altLang="en-US"/>
        </a:p>
      </dgm:t>
    </dgm:pt>
  </dgm:ptLst>
  <dgm:cxnLst>
    <dgm:cxn modelId="{B889335E-2099-4585-B5B4-D302B6F95C6D}" type="presOf" srcId="{09107CC9-652F-4434-B01D-A837A27095B5}" destId="{07CAC778-6381-4922-AC0E-0E9FD7E8D3A2}" srcOrd="0" destOrd="0" presId="urn:microsoft.com/office/officeart/2005/8/layout/vList2#3"/>
    <dgm:cxn modelId="{88ED0A2A-89F6-4D92-8AAC-7C0CB8E764CA}" srcId="{09107CC9-652F-4434-B01D-A837A27095B5}" destId="{C1872D30-D674-416B-8D13-CBA633FB0AFF}" srcOrd="0" destOrd="0" parTransId="{55E9E70A-FC30-4235-8175-BC164045F956}" sibTransId="{8A024351-CF94-404D-B0DC-46B5DDFE1D59}"/>
    <dgm:cxn modelId="{F1A64749-C711-457A-BA90-D05C6ACB4A01}" type="presOf" srcId="{C1872D30-D674-416B-8D13-CBA633FB0AFF}" destId="{D891801C-DEA9-4C00-B70B-6537BA35D8F1}" srcOrd="0" destOrd="0" presId="urn:microsoft.com/office/officeart/2005/8/layout/vList2#3"/>
    <dgm:cxn modelId="{300B62B9-7FBA-455A-BFFA-574826F1C5EC}" type="presParOf" srcId="{07CAC778-6381-4922-AC0E-0E9FD7E8D3A2}" destId="{D891801C-DEA9-4C00-B70B-6537BA35D8F1}" srcOrd="0" destOrd="0" presId="urn:microsoft.com/office/officeart/2005/8/layout/vList2#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D16BC6-60E1-498A-81BC-38B349D0C1FC}" type="doc">
      <dgm:prSet loTypeId="urn:microsoft.com/office/officeart/2005/8/layout/hierarchy4" loCatId="relationship" qsTypeId="urn:microsoft.com/office/officeart/2005/8/quickstyle/simple1#4" qsCatId="simple" csTypeId="urn:microsoft.com/office/officeart/2005/8/colors/accent0_1#1" csCatId="mainScheme"/>
      <dgm:spPr/>
      <dgm:t>
        <a:bodyPr/>
        <a:lstStyle/>
        <a:p>
          <a:endParaRPr lang="zh-CN" altLang="en-US"/>
        </a:p>
      </dgm:t>
    </dgm:pt>
    <dgm:pt modelId="{BEF450DF-A57F-4103-95B7-F17B6DFD7040}">
      <dgm:prSet/>
      <dgm:spPr/>
      <dgm:t>
        <a:bodyPr/>
        <a:lstStyle/>
        <a:p>
          <a:r>
            <a:rPr lang="en-US" b="1"/>
            <a:t>1</a:t>
          </a:r>
          <a:r>
            <a:rPr lang="zh-CN" b="1"/>
            <a:t>、个体主观需求</a:t>
          </a:r>
          <a:endParaRPr lang="zh-CN"/>
        </a:p>
      </dgm:t>
    </dgm:pt>
    <dgm:pt modelId="{22C27F63-D70B-428C-A83F-E26B042DAC2C}" cxnId="{223AA320-B4A8-4AE0-A378-AD8F65004004}" type="parTrans">
      <dgm:prSet/>
      <dgm:spPr/>
      <dgm:t>
        <a:bodyPr/>
        <a:lstStyle/>
        <a:p>
          <a:endParaRPr lang="zh-CN" altLang="en-US"/>
        </a:p>
      </dgm:t>
    </dgm:pt>
    <dgm:pt modelId="{20057CAA-133C-4A7C-BB97-7A23706536CF}" cxnId="{223AA320-B4A8-4AE0-A378-AD8F65004004}" type="sibTrans">
      <dgm:prSet/>
      <dgm:spPr/>
      <dgm:t>
        <a:bodyPr/>
        <a:lstStyle/>
        <a:p>
          <a:endParaRPr lang="zh-CN" altLang="en-US"/>
        </a:p>
      </dgm:t>
    </dgm:pt>
    <dgm:pt modelId="{A20BFCED-65AA-412F-A56D-88CF7BD987F4}">
      <dgm:prSet/>
      <dgm:spPr/>
      <dgm:t>
        <a:bodyPr/>
        <a:lstStyle/>
        <a:p>
          <a:r>
            <a:rPr lang="en-US" b="1" dirty="0"/>
            <a:t>2</a:t>
          </a:r>
          <a:r>
            <a:rPr lang="zh-CN" b="1" dirty="0"/>
            <a:t>、学生的需求水平：与心理发展水平相一致</a:t>
          </a:r>
          <a:endParaRPr lang="zh-CN" dirty="0"/>
        </a:p>
      </dgm:t>
    </dgm:pt>
    <dgm:pt modelId="{94F1D82D-4983-404F-B255-CB46E6D0CAAC}" cxnId="{EDA8EF78-271E-4FFA-BE81-6C5BCFFFD810}" type="parTrans">
      <dgm:prSet/>
      <dgm:spPr/>
      <dgm:t>
        <a:bodyPr/>
        <a:lstStyle/>
        <a:p>
          <a:endParaRPr lang="zh-CN" altLang="en-US"/>
        </a:p>
      </dgm:t>
    </dgm:pt>
    <dgm:pt modelId="{603439B9-31F8-4BDC-9D72-22E815E9BBAB}" cxnId="{EDA8EF78-271E-4FFA-BE81-6C5BCFFFD810}" type="sibTrans">
      <dgm:prSet/>
      <dgm:spPr/>
      <dgm:t>
        <a:bodyPr/>
        <a:lstStyle/>
        <a:p>
          <a:endParaRPr lang="zh-CN" altLang="en-US"/>
        </a:p>
      </dgm:t>
    </dgm:pt>
    <dgm:pt modelId="{378188CE-AC7F-4B26-9044-EB286ACF41D8}">
      <dgm:prSet/>
      <dgm:spPr/>
      <dgm:t>
        <a:bodyPr/>
        <a:lstStyle/>
        <a:p>
          <a:r>
            <a:rPr lang="en-US" b="1" dirty="0"/>
            <a:t>3</a:t>
          </a:r>
          <a:r>
            <a:rPr lang="zh-CN" b="1" dirty="0"/>
            <a:t>、个体主观能动性推动个体发展</a:t>
          </a:r>
          <a:endParaRPr lang="zh-CN" dirty="0"/>
        </a:p>
      </dgm:t>
    </dgm:pt>
    <dgm:pt modelId="{2CA52012-2DB7-4735-A67F-6B42AA1D409B}" cxnId="{ED4AD925-CEC8-4711-8E34-6951D118B585}" type="parTrans">
      <dgm:prSet/>
      <dgm:spPr/>
      <dgm:t>
        <a:bodyPr/>
        <a:lstStyle/>
        <a:p>
          <a:endParaRPr lang="zh-CN" altLang="en-US"/>
        </a:p>
      </dgm:t>
    </dgm:pt>
    <dgm:pt modelId="{1E880BA2-18DE-4542-91EB-8736F2F6BDEA}" cxnId="{ED4AD925-CEC8-4711-8E34-6951D118B585}" type="sibTrans">
      <dgm:prSet/>
      <dgm:spPr/>
      <dgm:t>
        <a:bodyPr/>
        <a:lstStyle/>
        <a:p>
          <a:endParaRPr lang="zh-CN" altLang="en-US"/>
        </a:p>
      </dgm:t>
    </dgm:pt>
    <dgm:pt modelId="{9791800E-649F-4776-BC9E-ABB0602886D1}" type="pres">
      <dgm:prSet presAssocID="{B2D16BC6-60E1-498A-81BC-38B349D0C1FC}" presName="Name0" presStyleCnt="0">
        <dgm:presLayoutVars>
          <dgm:chPref val="1"/>
          <dgm:dir/>
          <dgm:animOne val="branch"/>
          <dgm:animLvl val="lvl"/>
          <dgm:resizeHandles/>
        </dgm:presLayoutVars>
      </dgm:prSet>
      <dgm:spPr/>
      <dgm:t>
        <a:bodyPr/>
        <a:lstStyle/>
        <a:p>
          <a:endParaRPr lang="zh-CN" altLang="en-US"/>
        </a:p>
      </dgm:t>
    </dgm:pt>
    <dgm:pt modelId="{60DD3841-A645-4731-A255-861E25B36A82}" type="pres">
      <dgm:prSet presAssocID="{BEF450DF-A57F-4103-95B7-F17B6DFD7040}" presName="vertOne" presStyleCnt="0"/>
      <dgm:spPr/>
    </dgm:pt>
    <dgm:pt modelId="{C8A64FBA-A591-4097-9A82-33EF5CE79436}" type="pres">
      <dgm:prSet presAssocID="{BEF450DF-A57F-4103-95B7-F17B6DFD7040}" presName="txOne" presStyleLbl="node0" presStyleIdx="0" presStyleCnt="3">
        <dgm:presLayoutVars>
          <dgm:chPref val="3"/>
        </dgm:presLayoutVars>
      </dgm:prSet>
      <dgm:spPr/>
      <dgm:t>
        <a:bodyPr/>
        <a:lstStyle/>
        <a:p>
          <a:endParaRPr lang="zh-CN" altLang="en-US"/>
        </a:p>
      </dgm:t>
    </dgm:pt>
    <dgm:pt modelId="{33F9F95A-4813-455D-A66D-1F721DEB3F65}" type="pres">
      <dgm:prSet presAssocID="{BEF450DF-A57F-4103-95B7-F17B6DFD7040}" presName="horzOne" presStyleCnt="0"/>
      <dgm:spPr/>
    </dgm:pt>
    <dgm:pt modelId="{17EF2EEC-80AC-4918-986F-0AE1FBA0A7A5}" type="pres">
      <dgm:prSet presAssocID="{20057CAA-133C-4A7C-BB97-7A23706536CF}" presName="sibSpaceOne" presStyleCnt="0"/>
      <dgm:spPr/>
    </dgm:pt>
    <dgm:pt modelId="{3A443D14-8010-4A87-9A3F-163805E2C9B6}" type="pres">
      <dgm:prSet presAssocID="{A20BFCED-65AA-412F-A56D-88CF7BD987F4}" presName="vertOne" presStyleCnt="0"/>
      <dgm:spPr/>
    </dgm:pt>
    <dgm:pt modelId="{D399D654-B2E9-4030-B0EB-A505A1AC1677}" type="pres">
      <dgm:prSet presAssocID="{A20BFCED-65AA-412F-A56D-88CF7BD987F4}" presName="txOne" presStyleLbl="node0" presStyleIdx="1" presStyleCnt="3">
        <dgm:presLayoutVars>
          <dgm:chPref val="3"/>
        </dgm:presLayoutVars>
      </dgm:prSet>
      <dgm:spPr/>
      <dgm:t>
        <a:bodyPr/>
        <a:lstStyle/>
        <a:p>
          <a:endParaRPr lang="zh-CN" altLang="en-US"/>
        </a:p>
      </dgm:t>
    </dgm:pt>
    <dgm:pt modelId="{2EEAAFAB-2916-4FD1-BF16-ABEEBB90184C}" type="pres">
      <dgm:prSet presAssocID="{A20BFCED-65AA-412F-A56D-88CF7BD987F4}" presName="horzOne" presStyleCnt="0"/>
      <dgm:spPr/>
    </dgm:pt>
    <dgm:pt modelId="{B5A9594D-47FF-43A5-93EE-1601DAD68262}" type="pres">
      <dgm:prSet presAssocID="{603439B9-31F8-4BDC-9D72-22E815E9BBAB}" presName="sibSpaceOne" presStyleCnt="0"/>
      <dgm:spPr/>
    </dgm:pt>
    <dgm:pt modelId="{1CB639F5-B2D0-4E5E-9593-3C6AE0F98880}" type="pres">
      <dgm:prSet presAssocID="{378188CE-AC7F-4B26-9044-EB286ACF41D8}" presName="vertOne" presStyleCnt="0"/>
      <dgm:spPr/>
    </dgm:pt>
    <dgm:pt modelId="{73E5865B-4A45-420A-A895-17BDBC4E78A1}" type="pres">
      <dgm:prSet presAssocID="{378188CE-AC7F-4B26-9044-EB286ACF41D8}" presName="txOne" presStyleLbl="node0" presStyleIdx="2" presStyleCnt="3">
        <dgm:presLayoutVars>
          <dgm:chPref val="3"/>
        </dgm:presLayoutVars>
      </dgm:prSet>
      <dgm:spPr/>
      <dgm:t>
        <a:bodyPr/>
        <a:lstStyle/>
        <a:p>
          <a:endParaRPr lang="zh-CN" altLang="en-US"/>
        </a:p>
      </dgm:t>
    </dgm:pt>
    <dgm:pt modelId="{7C5828AA-6A2B-437A-A835-C9195F7BF5C5}" type="pres">
      <dgm:prSet presAssocID="{378188CE-AC7F-4B26-9044-EB286ACF41D8}" presName="horzOne" presStyleCnt="0"/>
      <dgm:spPr/>
    </dgm:pt>
  </dgm:ptLst>
  <dgm:cxnLst>
    <dgm:cxn modelId="{ED4AD925-CEC8-4711-8E34-6951D118B585}" srcId="{B2D16BC6-60E1-498A-81BC-38B349D0C1FC}" destId="{378188CE-AC7F-4B26-9044-EB286ACF41D8}" srcOrd="2" destOrd="0" parTransId="{2CA52012-2DB7-4735-A67F-6B42AA1D409B}" sibTransId="{1E880BA2-18DE-4542-91EB-8736F2F6BDEA}"/>
    <dgm:cxn modelId="{971B56E8-E7DA-443F-B21B-6A41D0798DA1}" type="presOf" srcId="{BEF450DF-A57F-4103-95B7-F17B6DFD7040}" destId="{C8A64FBA-A591-4097-9A82-33EF5CE79436}" srcOrd="0" destOrd="0" presId="urn:microsoft.com/office/officeart/2005/8/layout/hierarchy4"/>
    <dgm:cxn modelId="{58927C81-3C2B-4EE0-94F6-0289576DD6CA}" type="presOf" srcId="{378188CE-AC7F-4B26-9044-EB286ACF41D8}" destId="{73E5865B-4A45-420A-A895-17BDBC4E78A1}" srcOrd="0" destOrd="0" presId="urn:microsoft.com/office/officeart/2005/8/layout/hierarchy4"/>
    <dgm:cxn modelId="{223AA320-B4A8-4AE0-A378-AD8F65004004}" srcId="{B2D16BC6-60E1-498A-81BC-38B349D0C1FC}" destId="{BEF450DF-A57F-4103-95B7-F17B6DFD7040}" srcOrd="0" destOrd="0" parTransId="{22C27F63-D70B-428C-A83F-E26B042DAC2C}" sibTransId="{20057CAA-133C-4A7C-BB97-7A23706536CF}"/>
    <dgm:cxn modelId="{EDA8EF78-271E-4FFA-BE81-6C5BCFFFD810}" srcId="{B2D16BC6-60E1-498A-81BC-38B349D0C1FC}" destId="{A20BFCED-65AA-412F-A56D-88CF7BD987F4}" srcOrd="1" destOrd="0" parTransId="{94F1D82D-4983-404F-B255-CB46E6D0CAAC}" sibTransId="{603439B9-31F8-4BDC-9D72-22E815E9BBAB}"/>
    <dgm:cxn modelId="{BEDB6692-2006-4A94-A5F0-048210B34E50}" type="presOf" srcId="{A20BFCED-65AA-412F-A56D-88CF7BD987F4}" destId="{D399D654-B2E9-4030-B0EB-A505A1AC1677}" srcOrd="0" destOrd="0" presId="urn:microsoft.com/office/officeart/2005/8/layout/hierarchy4"/>
    <dgm:cxn modelId="{83362C70-C8CE-4892-9A41-06D2CD6540F4}" type="presOf" srcId="{B2D16BC6-60E1-498A-81BC-38B349D0C1FC}" destId="{9791800E-649F-4776-BC9E-ABB0602886D1}" srcOrd="0" destOrd="0" presId="urn:microsoft.com/office/officeart/2005/8/layout/hierarchy4"/>
    <dgm:cxn modelId="{033F03FC-58B1-4EAA-B99C-208DA9AE34D8}" type="presParOf" srcId="{9791800E-649F-4776-BC9E-ABB0602886D1}" destId="{60DD3841-A645-4731-A255-861E25B36A82}" srcOrd="0" destOrd="0" presId="urn:microsoft.com/office/officeart/2005/8/layout/hierarchy4"/>
    <dgm:cxn modelId="{6EEA21B8-174B-4D56-A719-732D3F0ABFA8}" type="presParOf" srcId="{60DD3841-A645-4731-A255-861E25B36A82}" destId="{C8A64FBA-A591-4097-9A82-33EF5CE79436}" srcOrd="0" destOrd="0" presId="urn:microsoft.com/office/officeart/2005/8/layout/hierarchy4"/>
    <dgm:cxn modelId="{3D4FB534-B2A3-48DF-BA30-E620CA9A2023}" type="presParOf" srcId="{60DD3841-A645-4731-A255-861E25B36A82}" destId="{33F9F95A-4813-455D-A66D-1F721DEB3F65}" srcOrd="1" destOrd="0" presId="urn:microsoft.com/office/officeart/2005/8/layout/hierarchy4"/>
    <dgm:cxn modelId="{F6E66605-CBAB-4F3D-BB08-553786F07339}" type="presParOf" srcId="{9791800E-649F-4776-BC9E-ABB0602886D1}" destId="{17EF2EEC-80AC-4918-986F-0AE1FBA0A7A5}" srcOrd="1" destOrd="0" presId="urn:microsoft.com/office/officeart/2005/8/layout/hierarchy4"/>
    <dgm:cxn modelId="{99314F69-6277-499E-907C-8CC4A7F91A57}" type="presParOf" srcId="{9791800E-649F-4776-BC9E-ABB0602886D1}" destId="{3A443D14-8010-4A87-9A3F-163805E2C9B6}" srcOrd="2" destOrd="0" presId="urn:microsoft.com/office/officeart/2005/8/layout/hierarchy4"/>
    <dgm:cxn modelId="{1462D24E-09B9-40FE-8A0E-D523E823B7A0}" type="presParOf" srcId="{3A443D14-8010-4A87-9A3F-163805E2C9B6}" destId="{D399D654-B2E9-4030-B0EB-A505A1AC1677}" srcOrd="0" destOrd="0" presId="urn:microsoft.com/office/officeart/2005/8/layout/hierarchy4"/>
    <dgm:cxn modelId="{560FA846-A2EE-4CC0-8FEC-1ED22BB18503}" type="presParOf" srcId="{3A443D14-8010-4A87-9A3F-163805E2C9B6}" destId="{2EEAAFAB-2916-4FD1-BF16-ABEEBB90184C}" srcOrd="1" destOrd="0" presId="urn:microsoft.com/office/officeart/2005/8/layout/hierarchy4"/>
    <dgm:cxn modelId="{AC242F77-ECE1-4AEE-84E2-10AA3E8DF2AE}" type="presParOf" srcId="{9791800E-649F-4776-BC9E-ABB0602886D1}" destId="{B5A9594D-47FF-43A5-93EE-1601DAD68262}" srcOrd="3" destOrd="0" presId="urn:microsoft.com/office/officeart/2005/8/layout/hierarchy4"/>
    <dgm:cxn modelId="{7A33D240-5504-43EF-9E88-0A07229D17E7}" type="presParOf" srcId="{9791800E-649F-4776-BC9E-ABB0602886D1}" destId="{1CB639F5-B2D0-4E5E-9593-3C6AE0F98880}" srcOrd="4" destOrd="0" presId="urn:microsoft.com/office/officeart/2005/8/layout/hierarchy4"/>
    <dgm:cxn modelId="{2F33ECF4-E697-4709-9B3E-D725A1A240EE}" type="presParOf" srcId="{1CB639F5-B2D0-4E5E-9593-3C6AE0F98880}" destId="{73E5865B-4A45-420A-A895-17BDBC4E78A1}" srcOrd="0" destOrd="0" presId="urn:microsoft.com/office/officeart/2005/8/layout/hierarchy4"/>
    <dgm:cxn modelId="{696EE68D-1212-4E1E-9D15-33241F473B9C}" type="presParOf" srcId="{1CB639F5-B2D0-4E5E-9593-3C6AE0F98880}" destId="{7C5828AA-6A2B-437A-A835-C9195F7BF5C5}" srcOrd="1" destOrd="0" presId="urn:microsoft.com/office/officeart/2005/8/layout/hierarchy4"/>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7050A0C-F0E3-4F7D-BBEA-99073C470664}">
      <dsp:nvSpPr>
        <dsp:cNvPr id="0" name=""/>
        <dsp:cNvSpPr/>
      </dsp:nvSpPr>
      <dsp:spPr>
        <a:xfrm>
          <a:off x="0" y="345681"/>
          <a:ext cx="6096000" cy="94111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zh-CN" altLang="en-US" sz="2700" kern="1200" dirty="0"/>
            <a:t>环境使遗传提供的可能性变为现实</a:t>
          </a:r>
        </a:p>
      </dsp:txBody>
      <dsp:txXfrm>
        <a:off x="0" y="345681"/>
        <a:ext cx="6096000" cy="941118"/>
      </dsp:txXfrm>
    </dsp:sp>
    <dsp:sp modelId="{FAEB1A80-39BD-493E-8075-AA2E81B69366}">
      <dsp:nvSpPr>
        <dsp:cNvPr id="0" name=""/>
        <dsp:cNvSpPr/>
      </dsp:nvSpPr>
      <dsp:spPr>
        <a:xfrm>
          <a:off x="0" y="1286799"/>
          <a:ext cx="6096000"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3548" tIns="34290" rIns="192024" bIns="34290" numCol="1" spcCol="1270" anchor="t" anchorCtr="0">
          <a:noAutofit/>
        </a:bodyPr>
        <a:lstStyle/>
        <a:p>
          <a:pPr marL="228600" lvl="1" indent="-228600" algn="l" defTabSz="933450">
            <a:lnSpc>
              <a:spcPct val="90000"/>
            </a:lnSpc>
            <a:spcBef>
              <a:spcPct val="0"/>
            </a:spcBef>
            <a:spcAft>
              <a:spcPct val="20000"/>
            </a:spcAft>
            <a:buChar char="••"/>
          </a:pPr>
          <a:endParaRPr lang="zh-CN" altLang="en-US" sz="2100" kern="1200" dirty="0"/>
        </a:p>
      </dsp:txBody>
      <dsp:txXfrm>
        <a:off x="0" y="1286799"/>
        <a:ext cx="6096000" cy="496800"/>
      </dsp:txXfrm>
    </dsp:sp>
    <dsp:sp modelId="{B160D6A5-AA6E-4B25-A1F9-0A1A9E0A39FC}">
      <dsp:nvSpPr>
        <dsp:cNvPr id="0" name=""/>
        <dsp:cNvSpPr/>
      </dsp:nvSpPr>
      <dsp:spPr>
        <a:xfrm>
          <a:off x="0" y="1896065"/>
          <a:ext cx="6096000" cy="941118"/>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zh-CN" altLang="en-US" sz="2700" kern="1200" dirty="0"/>
            <a:t>环境制约着身心发展水平、方向</a:t>
          </a:r>
        </a:p>
      </dsp:txBody>
      <dsp:txXfrm>
        <a:off x="0" y="1896065"/>
        <a:ext cx="6096000" cy="941118"/>
      </dsp:txXfrm>
    </dsp:sp>
    <dsp:sp modelId="{A94DBC15-5E75-444D-BE99-5BEB7B2E5869}">
      <dsp:nvSpPr>
        <dsp:cNvPr id="0" name=""/>
        <dsp:cNvSpPr/>
      </dsp:nvSpPr>
      <dsp:spPr>
        <a:xfrm>
          <a:off x="0" y="2724718"/>
          <a:ext cx="6096000" cy="993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3548"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zh-CN" altLang="en-US" sz="2100" kern="1200" dirty="0"/>
            <a:t>如：一方水土养一方人，近朱者赤近墨者黑</a:t>
          </a:r>
        </a:p>
      </dsp:txBody>
      <dsp:txXfrm>
        <a:off x="0" y="2724718"/>
        <a:ext cx="6096000" cy="99360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891801C-DEA9-4C00-B70B-6537BA35D8F1}">
      <dsp:nvSpPr>
        <dsp:cNvPr id="0" name=""/>
        <dsp:cNvSpPr/>
      </dsp:nvSpPr>
      <dsp:spPr>
        <a:xfrm>
          <a:off x="0" y="77667"/>
          <a:ext cx="6096000" cy="114075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n-US" altLang="zh-CN" sz="2500" kern="1200" dirty="0">
              <a:hlinkClick xmlns:r="http://schemas.openxmlformats.org/officeDocument/2006/relationships" r:id="rId1"/>
            </a:rPr>
            <a:t>http://www.tudou.com/programs/view/E-nb6pBQ-AQ/</a:t>
          </a:r>
          <a:r>
            <a:rPr lang="en-US" altLang="zh-CN" sz="2500" kern="1200" dirty="0"/>
            <a:t>           </a:t>
          </a:r>
          <a:r>
            <a:rPr lang="zh-CN" altLang="en-US" sz="2500" kern="1200" dirty="0"/>
            <a:t>周周指挥视频</a:t>
          </a:r>
          <a:endParaRPr lang="zh-CN" altLang="en-US" sz="2500" kern="1200" dirty="0">
            <a:hlinkClick xmlns:r="http://schemas.openxmlformats.org/officeDocument/2006/relationships" r:id="rId2"/>
          </a:endParaRPr>
        </a:p>
      </dsp:txBody>
      <dsp:txXfrm>
        <a:off x="0" y="77667"/>
        <a:ext cx="6096000" cy="114075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8A64FBA-A591-4097-9A82-33EF5CE79436}">
      <dsp:nvSpPr>
        <dsp:cNvPr id="0" name=""/>
        <dsp:cNvSpPr/>
      </dsp:nvSpPr>
      <dsp:spPr>
        <a:xfrm>
          <a:off x="4090" y="0"/>
          <a:ext cx="1654130" cy="2310899"/>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a:t>1</a:t>
          </a:r>
          <a:r>
            <a:rPr lang="zh-CN" sz="2100" b="1" kern="1200"/>
            <a:t>、个体主观需求</a:t>
          </a:r>
          <a:endParaRPr lang="zh-CN" sz="2100" kern="1200"/>
        </a:p>
      </dsp:txBody>
      <dsp:txXfrm>
        <a:off x="4090" y="0"/>
        <a:ext cx="1654130" cy="2310899"/>
      </dsp:txXfrm>
    </dsp:sp>
    <dsp:sp modelId="{D399D654-B2E9-4030-B0EB-A505A1AC1677}">
      <dsp:nvSpPr>
        <dsp:cNvPr id="0" name=""/>
        <dsp:cNvSpPr/>
      </dsp:nvSpPr>
      <dsp:spPr>
        <a:xfrm>
          <a:off x="1936114" y="0"/>
          <a:ext cx="1654130" cy="2310899"/>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dirty="0"/>
            <a:t>2</a:t>
          </a:r>
          <a:r>
            <a:rPr lang="zh-CN" sz="2100" b="1" kern="1200" dirty="0"/>
            <a:t>、学生的需求水平：与心理发展水平相一致</a:t>
          </a:r>
          <a:endParaRPr lang="zh-CN" sz="2100" kern="1200" dirty="0"/>
        </a:p>
      </dsp:txBody>
      <dsp:txXfrm>
        <a:off x="1936114" y="0"/>
        <a:ext cx="1654130" cy="2310899"/>
      </dsp:txXfrm>
    </dsp:sp>
    <dsp:sp modelId="{73E5865B-4A45-420A-A895-17BDBC4E78A1}">
      <dsp:nvSpPr>
        <dsp:cNvPr id="0" name=""/>
        <dsp:cNvSpPr/>
      </dsp:nvSpPr>
      <dsp:spPr>
        <a:xfrm>
          <a:off x="3868138" y="0"/>
          <a:ext cx="1654130" cy="2310899"/>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dirty="0"/>
            <a:t>3</a:t>
          </a:r>
          <a:r>
            <a:rPr lang="zh-CN" sz="2100" b="1" kern="1200" dirty="0"/>
            <a:t>、个体主观能动性推动个体发展</a:t>
          </a:r>
          <a:endParaRPr lang="zh-CN" sz="2100" kern="1200" dirty="0"/>
        </a:p>
      </dsp:txBody>
      <dsp:txXfrm>
        <a:off x="3868138" y="0"/>
        <a:ext cx="1654130" cy="2310899"/>
      </dsp:txXfrm>
    </dsp:sp>
  </dsp:spTree>
</dsp:drawing>
</file>

<file path=ppt/diagrams/layout1.xml><?xml version="1.0" encoding="utf-8"?>
<dgm:layoutDef xmlns:dgm="http://schemas.openxmlformats.org/drawingml/2006/diagram" xmlns:a="http://schemas.openxmlformats.org/drawingml/2006/main" uniqueId="urn:microsoft.com/office/officeart/2005/8/layout/vList2#1">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3">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buFontTx/>
              <a:buNone/>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buFontTx/>
              <a:buNone/>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5365" name="备注占位符 4"/>
          <p:cNvSpPr>
            <a:spLocks noGrp="1"/>
          </p:cNvSpPr>
          <p:nvPr>
            <p:ph type="body" sz="quarter"/>
          </p:nvPr>
        </p:nvSpPr>
        <p:spPr>
          <a:xfrm>
            <a:off x="685800" y="4400550"/>
            <a:ext cx="5486400" cy="3600450"/>
          </a:xfrm>
          <a:prstGeom prst="rect">
            <a:avLst/>
          </a:prstGeom>
          <a:noFill/>
          <a:ln w="9525">
            <a:noFill/>
          </a:ln>
        </p:spPr>
        <p:txBody>
          <a:bodyPr wrap="square" lIns="91440" tIns="45720" rIns="91440" bIns="45720" anchor="t" anchorCtr="0"/>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fontAlgn="auto" hangingPunct="1">
              <a:spcBef>
                <a:spcPts val="0"/>
              </a:spcBef>
              <a:spcAft>
                <a:spcPts val="0"/>
              </a:spcAft>
              <a:buFontTx/>
              <a:buNone/>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fld>
            <a:endParaRPr lang="zh-CN" altLang="en-US" sz="1200" strike="noStrike" noProof="1" dirty="0">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Grp="1" noRot="1" noChangeAspect="1" noTextEdit="1"/>
          </p:cNvSpPr>
          <p:nvPr>
            <p:ph type="sldImg"/>
          </p:nvPr>
        </p:nvSpPr>
        <p:spPr>
          <a:ln>
            <a:solidFill>
              <a:srgbClr val="000000"/>
            </a:solidFill>
            <a:miter/>
          </a:ln>
        </p:spPr>
      </p:sp>
      <p:sp>
        <p:nvSpPr>
          <p:cNvPr id="17410" name="备注占位符 2"/>
          <p:cNvSpPr>
            <a:spLocks noGrp="1"/>
          </p:cNvSpPr>
          <p:nvPr>
            <p:ph type="body"/>
          </p:nvPr>
        </p:nvSpPr>
        <p:spPr>
          <a:ln/>
        </p:spPr>
        <p:txBody>
          <a:bodyPr wrap="square" lIns="91440" tIns="45720" rIns="91440" bIns="45720" anchor="t" anchorCtr="0"/>
          <a:p>
            <a:pPr lvl="0">
              <a:spcBef>
                <a:spcPct val="0"/>
              </a:spcBef>
            </a:pPr>
            <a:endParaRPr lang="zh-CN" altLang="en-US" dirty="0">
              <a:ea typeface="宋体" panose="02010600030101010101" pitchFamily="2" charset="-122"/>
            </a:endParaRPr>
          </a:p>
        </p:txBody>
      </p:sp>
      <p:sp>
        <p:nvSpPr>
          <p:cNvPr id="17411"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 altLang="en-US" sz="1200" dirty="0">
                <a:latin typeface="Calibri" panose="020F0502020204030204" pitchFamily="34" charset="0"/>
                <a:ea typeface="宋体" panose="02010600030101010101" pitchFamily="2" charset="-122"/>
              </a:rPr>
            </a:fld>
            <a:endParaRPr lang="" altLang="en-US" sz="12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pPr fontAlgn="base"/>
            <a:r>
              <a:rPr lang="zh-CN" altLang="en-US" strike="noStrike" noProof="1"/>
              <a:t>单击此处编辑母版标题样式</a:t>
            </a:r>
            <a:endParaRPr 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a:t>单击此处编辑母版副标题样式</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a:xfrm>
            <a:off x="457200" y="154781"/>
            <a:ext cx="6019800" cy="3290888"/>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pPr fontAlgn="base"/>
            <a:r>
              <a:rPr lang="zh-CN" altLang="en-US" strike="noStrike" noProof="1"/>
              <a:t>单击此处编辑母版标题样式</a:t>
            </a:r>
            <a:endParaRPr 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a:t>单击此处编辑母版副标题样式</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pPr fontAlgn="base"/>
            <a:r>
              <a:rPr lang="zh-CN" altLang="en-US" strike="noStrike" noProof="1"/>
              <a:t>单击此处编辑母版标题样式</a:t>
            </a:r>
            <a:endParaRPr lang="en-US" strike="noStrike" noProof="1"/>
          </a:p>
        </p:txBody>
      </p:sp>
      <p:sp>
        <p:nvSpPr>
          <p:cNvPr id="3" name="图片占位符 2"/>
          <p:cNvSpPr>
            <a:spLocks noGrp="1"/>
          </p:cNvSpPr>
          <p:nvPr>
            <p:ph type="pic" idx="1"/>
          </p:nvPr>
        </p:nvSpPr>
        <p:spPr>
          <a:xfrm>
            <a:off x="1792288" y="459581"/>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a:xfrm>
            <a:off x="457200" y="154781"/>
            <a:ext cx="6019800" cy="3290888"/>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pPr fontAlgn="base"/>
            <a:r>
              <a:rPr lang="zh-CN" altLang="en-US" strike="noStrike" noProof="1"/>
              <a:t>单击此处编辑母版标题样式</a:t>
            </a:r>
            <a:endParaRPr lang="en-US" strike="noStrike" noProof="1"/>
          </a:p>
        </p:txBody>
      </p:sp>
      <p:sp>
        <p:nvSpPr>
          <p:cNvPr id="3" name="图片占位符 2"/>
          <p:cNvSpPr>
            <a:spLocks noGrp="1"/>
          </p:cNvSpPr>
          <p:nvPr>
            <p:ph type="pic" idx="1"/>
          </p:nvPr>
        </p:nvSpPr>
        <p:spPr>
          <a:xfrm>
            <a:off x="1792288" y="459581"/>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06375"/>
            <a:ext cx="82296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200150"/>
            <a:ext cx="8229600" cy="3394075"/>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lgn="l" eaLnBrk="1" fontAlgn="auto" hangingPunct="1">
              <a:spcBef>
                <a:spcPts val="0"/>
              </a:spcBef>
              <a:spcAft>
                <a:spcPts val="0"/>
              </a:spcAft>
              <a:buFontTx/>
              <a:buNone/>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lgn="ctr" eaLnBrk="1" fontAlgn="auto" hangingPunct="1">
              <a:spcBef>
                <a:spcPts val="0"/>
              </a:spcBef>
              <a:spcAft>
                <a:spcPts val="0"/>
              </a:spcAft>
              <a:buFontTx/>
              <a:buNone/>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06375"/>
            <a:ext cx="82296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200150"/>
            <a:ext cx="8229600" cy="3394075"/>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lgn="l" eaLnBrk="1" fontAlgn="auto" hangingPunct="1">
              <a:spcBef>
                <a:spcPts val="0"/>
              </a:spcBef>
              <a:spcAft>
                <a:spcPts val="0"/>
              </a:spcAft>
              <a:buFontTx/>
              <a:buNone/>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lgn="ctr" eaLnBrk="1" fontAlgn="auto" hangingPunct="1">
              <a:spcBef>
                <a:spcPts val="0"/>
              </a:spcBef>
              <a:spcAft>
                <a:spcPts val="0"/>
              </a:spcAft>
              <a:buFontTx/>
              <a:buNone/>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fontAlgn="base" hangingPunct="1"/>
            <a:fld id="{9A0DB2DC-4C9A-4742-B13C-FB6460FD3503}" type="slidenum">
              <a:rPr lang="zh-CN" altLang="zh-CN" strike="noStrike" noProof="1" dirty="0">
                <a:latin typeface="Arial" panose="020B0604020202020204" pitchFamily="34" charset="0"/>
                <a:ea typeface="微软雅黑" panose="020B0503020204020204" pitchFamily="34" charset="-122"/>
                <a:cs typeface="+mn-cs"/>
              </a:rPr>
            </a:fld>
            <a:endParaRPr lang="zh-CN" altLang="zh-CN"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43.xml.rels><?xml version="1.0" encoding="UTF-8" standalone="yes"?>
<Relationships xmlns="http://schemas.openxmlformats.org/package/2006/relationships"><Relationship Id="rId9" Type="http://schemas.openxmlformats.org/officeDocument/2006/relationships/diagramColors" Target="../diagrams/colors4.xml"/><Relationship Id="rId8" Type="http://schemas.openxmlformats.org/officeDocument/2006/relationships/diagramQuickStyle" Target="../diagrams/quickStyle4.xml"/><Relationship Id="rId7" Type="http://schemas.openxmlformats.org/officeDocument/2006/relationships/diagramLayout" Target="../diagrams/layout4.xml"/><Relationship Id="rId6" Type="http://schemas.openxmlformats.org/officeDocument/2006/relationships/diagramData" Target="../diagrams/data4.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1" Type="http://schemas.openxmlformats.org/officeDocument/2006/relationships/slideLayout" Target="../slideLayouts/slideLayout2.xml"/><Relationship Id="rId10" Type="http://schemas.microsoft.com/office/2007/relationships/diagramDrawing" Target="../diagrams/drawing4.xml"/><Relationship Id="rId1" Type="http://schemas.openxmlformats.org/officeDocument/2006/relationships/diagramData" Target="../diagrams/data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 name="直角三角形 62"/>
          <p:cNvSpPr/>
          <p:nvPr/>
        </p:nvSpPr>
        <p:spPr>
          <a:xfrm flipH="1">
            <a:off x="-673100" y="2338388"/>
            <a:ext cx="9844088" cy="2805113"/>
          </a:xfrm>
          <a:custGeom>
            <a:avLst/>
            <a:gdLst>
              <a:gd name="connsiteX0" fmla="*/ 0 w 11686177"/>
              <a:gd name="connsiteY0" fmla="*/ 2146348 h 2146348"/>
              <a:gd name="connsiteX1" fmla="*/ 0 w 11686177"/>
              <a:gd name="connsiteY1" fmla="*/ 0 h 2146348"/>
              <a:gd name="connsiteX2" fmla="*/ 11686177 w 11686177"/>
              <a:gd name="connsiteY2" fmla="*/ 2146348 h 2146348"/>
              <a:gd name="connsiteX3" fmla="*/ 0 w 11686177"/>
              <a:gd name="connsiteY3" fmla="*/ 2146348 h 2146348"/>
              <a:gd name="connsiteX0-1" fmla="*/ 0 w 11686177"/>
              <a:gd name="connsiteY0-2" fmla="*/ 2146348 h 2146348"/>
              <a:gd name="connsiteX1-3" fmla="*/ 0 w 11686177"/>
              <a:gd name="connsiteY1-4" fmla="*/ 0 h 2146348"/>
              <a:gd name="connsiteX2-5" fmla="*/ 8998756 w 11686177"/>
              <a:gd name="connsiteY2-6" fmla="*/ 1647296 h 2146348"/>
              <a:gd name="connsiteX3-7" fmla="*/ 11686177 w 11686177"/>
              <a:gd name="connsiteY3-8" fmla="*/ 2146348 h 2146348"/>
              <a:gd name="connsiteX4" fmla="*/ 0 w 11686177"/>
              <a:gd name="connsiteY4" fmla="*/ 2146348 h 2146348"/>
              <a:gd name="connsiteX0-9" fmla="*/ 0 w 11686177"/>
              <a:gd name="connsiteY0-10" fmla="*/ 2146348 h 2146348"/>
              <a:gd name="connsiteX1-11" fmla="*/ 0 w 11686177"/>
              <a:gd name="connsiteY1-12" fmla="*/ 0 h 2146348"/>
              <a:gd name="connsiteX2-13" fmla="*/ 10159899 w 11686177"/>
              <a:gd name="connsiteY2-14" fmla="*/ 790953 h 2146348"/>
              <a:gd name="connsiteX3-15" fmla="*/ 11686177 w 11686177"/>
              <a:gd name="connsiteY3-16" fmla="*/ 2146348 h 2146348"/>
              <a:gd name="connsiteX4-17" fmla="*/ 0 w 11686177"/>
              <a:gd name="connsiteY4-18" fmla="*/ 2146348 h 2146348"/>
              <a:gd name="connsiteX0-19" fmla="*/ 0 w 11686177"/>
              <a:gd name="connsiteY0-20" fmla="*/ 2146348 h 2146348"/>
              <a:gd name="connsiteX1-21" fmla="*/ 0 w 11686177"/>
              <a:gd name="connsiteY1-22" fmla="*/ 0 h 2146348"/>
              <a:gd name="connsiteX2-23" fmla="*/ 10190052 w 11686177"/>
              <a:gd name="connsiteY2-24" fmla="*/ 431381 h 2146348"/>
              <a:gd name="connsiteX3-25" fmla="*/ 11686177 w 11686177"/>
              <a:gd name="connsiteY3-26" fmla="*/ 2146348 h 2146348"/>
              <a:gd name="connsiteX4-27" fmla="*/ 0 w 11686177"/>
              <a:gd name="connsiteY4-28" fmla="*/ 2146348 h 2146348"/>
              <a:gd name="connsiteX0-29" fmla="*/ 0 w 11686177"/>
              <a:gd name="connsiteY0-30" fmla="*/ 2146348 h 2146348"/>
              <a:gd name="connsiteX1-31" fmla="*/ 0 w 11686177"/>
              <a:gd name="connsiteY1-32" fmla="*/ 0 h 2146348"/>
              <a:gd name="connsiteX2-33" fmla="*/ 9994055 w 11686177"/>
              <a:gd name="connsiteY2-34" fmla="*/ 285654 h 2146348"/>
              <a:gd name="connsiteX3-35" fmla="*/ 11686177 w 11686177"/>
              <a:gd name="connsiteY3-36" fmla="*/ 2146348 h 2146348"/>
              <a:gd name="connsiteX4-37" fmla="*/ 0 w 11686177"/>
              <a:gd name="connsiteY4-38" fmla="*/ 2146348 h 214634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11686177" h="2146348">
                <a:moveTo>
                  <a:pt x="0" y="2146348"/>
                </a:moveTo>
                <a:lnTo>
                  <a:pt x="0" y="0"/>
                </a:lnTo>
                <a:lnTo>
                  <a:pt x="9994055" y="285654"/>
                </a:lnTo>
                <a:lnTo>
                  <a:pt x="11686177" y="2146348"/>
                </a:lnTo>
                <a:lnTo>
                  <a:pt x="0" y="2146348"/>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9" name="直角三角形 62"/>
          <p:cNvSpPr/>
          <p:nvPr/>
        </p:nvSpPr>
        <p:spPr>
          <a:xfrm flipH="1">
            <a:off x="-241300" y="2574925"/>
            <a:ext cx="9412288" cy="2157413"/>
          </a:xfrm>
          <a:custGeom>
            <a:avLst/>
            <a:gdLst>
              <a:gd name="connsiteX0" fmla="*/ 0 w 11686177"/>
              <a:gd name="connsiteY0" fmla="*/ 2146348 h 2146348"/>
              <a:gd name="connsiteX1" fmla="*/ 0 w 11686177"/>
              <a:gd name="connsiteY1" fmla="*/ 0 h 2146348"/>
              <a:gd name="connsiteX2" fmla="*/ 11686177 w 11686177"/>
              <a:gd name="connsiteY2" fmla="*/ 2146348 h 2146348"/>
              <a:gd name="connsiteX3" fmla="*/ 0 w 11686177"/>
              <a:gd name="connsiteY3" fmla="*/ 2146348 h 2146348"/>
              <a:gd name="connsiteX0-1" fmla="*/ 0 w 11686177"/>
              <a:gd name="connsiteY0-2" fmla="*/ 2146348 h 2146348"/>
              <a:gd name="connsiteX1-3" fmla="*/ 0 w 11686177"/>
              <a:gd name="connsiteY1-4" fmla="*/ 0 h 2146348"/>
              <a:gd name="connsiteX2-5" fmla="*/ 8998756 w 11686177"/>
              <a:gd name="connsiteY2-6" fmla="*/ 1647296 h 2146348"/>
              <a:gd name="connsiteX3-7" fmla="*/ 11686177 w 11686177"/>
              <a:gd name="connsiteY3-8" fmla="*/ 2146348 h 2146348"/>
              <a:gd name="connsiteX4" fmla="*/ 0 w 11686177"/>
              <a:gd name="connsiteY4" fmla="*/ 2146348 h 2146348"/>
              <a:gd name="connsiteX0-9" fmla="*/ 0 w 11686177"/>
              <a:gd name="connsiteY0-10" fmla="*/ 2146348 h 2146348"/>
              <a:gd name="connsiteX1-11" fmla="*/ 0 w 11686177"/>
              <a:gd name="connsiteY1-12" fmla="*/ 0 h 2146348"/>
              <a:gd name="connsiteX2-13" fmla="*/ 10159899 w 11686177"/>
              <a:gd name="connsiteY2-14" fmla="*/ 790953 h 2146348"/>
              <a:gd name="connsiteX3-15" fmla="*/ 11686177 w 11686177"/>
              <a:gd name="connsiteY3-16" fmla="*/ 2146348 h 2146348"/>
              <a:gd name="connsiteX4-17" fmla="*/ 0 w 11686177"/>
              <a:gd name="connsiteY4-18" fmla="*/ 2146348 h 2146348"/>
              <a:gd name="connsiteX0-19" fmla="*/ 0 w 11686177"/>
              <a:gd name="connsiteY0-20" fmla="*/ 2146348 h 2146348"/>
              <a:gd name="connsiteX1-21" fmla="*/ 0 w 11686177"/>
              <a:gd name="connsiteY1-22" fmla="*/ 0 h 2146348"/>
              <a:gd name="connsiteX2-23" fmla="*/ 10222974 w 11686177"/>
              <a:gd name="connsiteY2-24" fmla="*/ 307391 h 2146348"/>
              <a:gd name="connsiteX3-25" fmla="*/ 11686177 w 11686177"/>
              <a:gd name="connsiteY3-26" fmla="*/ 2146348 h 2146348"/>
              <a:gd name="connsiteX4-27" fmla="*/ 0 w 11686177"/>
              <a:gd name="connsiteY4-28" fmla="*/ 2146348 h 214634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11686177" h="2146348">
                <a:moveTo>
                  <a:pt x="0" y="2146348"/>
                </a:moveTo>
                <a:lnTo>
                  <a:pt x="0" y="0"/>
                </a:lnTo>
                <a:lnTo>
                  <a:pt x="10222974" y="307391"/>
                </a:lnTo>
                <a:lnTo>
                  <a:pt x="11686177" y="2146348"/>
                </a:lnTo>
                <a:lnTo>
                  <a:pt x="0" y="2146348"/>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387" name="TextBox 4"/>
          <p:cNvSpPr txBox="1"/>
          <p:nvPr/>
        </p:nvSpPr>
        <p:spPr>
          <a:xfrm>
            <a:off x="630238" y="500063"/>
            <a:ext cx="6457950" cy="922337"/>
          </a:xfrm>
          <a:prstGeom prst="rect">
            <a:avLst/>
          </a:prstGeom>
          <a:noFill/>
          <a:ln w="9525">
            <a:noFill/>
          </a:ln>
        </p:spPr>
        <p:txBody>
          <a:bodyPr anchor="t" anchorCtr="0">
            <a:spAutoFit/>
          </a:bodyPr>
          <a:p>
            <a:r>
              <a:rPr lang="zh-CN" altLang="en-US" sz="5400" dirty="0">
                <a:solidFill>
                  <a:srgbClr val="404040"/>
                </a:solidFill>
                <a:latin typeface="华文行楷" panose="02010800040101010101" pitchFamily="2" charset="-122"/>
                <a:ea typeface="华文行楷" panose="02010800040101010101" pitchFamily="2" charset="-122"/>
              </a:rPr>
              <a:t>小学教育学第三章 </a:t>
            </a:r>
            <a:endParaRPr lang="en-US" altLang="zh-CN" sz="5400" dirty="0">
              <a:solidFill>
                <a:srgbClr val="D09E00"/>
              </a:solidFill>
              <a:latin typeface="华文行楷" panose="02010800040101010101" pitchFamily="2" charset="-122"/>
              <a:ea typeface="华文行楷" panose="02010800040101010101" pitchFamily="2" charset="-122"/>
            </a:endParaRPr>
          </a:p>
        </p:txBody>
      </p:sp>
      <p:grpSp>
        <p:nvGrpSpPr>
          <p:cNvPr id="16388" name="组合 46"/>
          <p:cNvGrpSpPr>
            <a:grpSpLocks noChangeAspect="1"/>
          </p:cNvGrpSpPr>
          <p:nvPr/>
        </p:nvGrpSpPr>
        <p:grpSpPr>
          <a:xfrm flipH="1">
            <a:off x="5981700" y="366713"/>
            <a:ext cx="2017713" cy="7200900"/>
            <a:chOff x="7381875" y="3217864"/>
            <a:chExt cx="923925" cy="3168650"/>
          </a:xfrm>
        </p:grpSpPr>
        <p:sp>
          <p:nvSpPr>
            <p:cNvPr id="16389" name="Freeform 20"/>
            <p:cNvSpPr/>
            <p:nvPr/>
          </p:nvSpPr>
          <p:spPr>
            <a:xfrm>
              <a:off x="7381875" y="3217864"/>
              <a:ext cx="923925" cy="3168650"/>
            </a:xfrm>
            <a:custGeom>
              <a:avLst/>
              <a:gdLst>
                <a:gd name="txL" fmla="*/ 0 w 246"/>
                <a:gd name="txT" fmla="*/ 0 h 843"/>
                <a:gd name="txR" fmla="*/ 246 w 246"/>
                <a:gd name="txB" fmla="*/ 843 h 843"/>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rect l="txL" t="txT" r="txR" b="txB"/>
              <a:pathLst>
                <a:path w="246" h="843">
                  <a:moveTo>
                    <a:pt x="101" y="0"/>
                  </a:moveTo>
                  <a:cubicBezTo>
                    <a:pt x="118" y="0"/>
                    <a:pt x="144" y="16"/>
                    <a:pt x="144" y="41"/>
                  </a:cubicBezTo>
                  <a:cubicBezTo>
                    <a:pt x="144" y="66"/>
                    <a:pt x="142" y="77"/>
                    <a:pt x="140" y="85"/>
                  </a:cubicBezTo>
                  <a:cubicBezTo>
                    <a:pt x="138" y="93"/>
                    <a:pt x="135" y="92"/>
                    <a:pt x="135" y="92"/>
                  </a:cubicBezTo>
                  <a:cubicBezTo>
                    <a:pt x="135" y="92"/>
                    <a:pt x="136" y="109"/>
                    <a:pt x="131" y="113"/>
                  </a:cubicBezTo>
                  <a:cubicBezTo>
                    <a:pt x="125" y="117"/>
                    <a:pt x="124" y="119"/>
                    <a:pt x="124" y="124"/>
                  </a:cubicBezTo>
                  <a:cubicBezTo>
                    <a:pt x="124" y="129"/>
                    <a:pt x="127" y="133"/>
                    <a:pt x="132" y="139"/>
                  </a:cubicBezTo>
                  <a:cubicBezTo>
                    <a:pt x="137" y="144"/>
                    <a:pt x="157" y="150"/>
                    <a:pt x="168" y="154"/>
                  </a:cubicBezTo>
                  <a:cubicBezTo>
                    <a:pt x="179" y="158"/>
                    <a:pt x="187" y="165"/>
                    <a:pt x="194" y="179"/>
                  </a:cubicBezTo>
                  <a:cubicBezTo>
                    <a:pt x="200" y="192"/>
                    <a:pt x="208" y="209"/>
                    <a:pt x="220" y="221"/>
                  </a:cubicBezTo>
                  <a:cubicBezTo>
                    <a:pt x="231" y="232"/>
                    <a:pt x="246" y="251"/>
                    <a:pt x="242" y="268"/>
                  </a:cubicBezTo>
                  <a:cubicBezTo>
                    <a:pt x="238" y="286"/>
                    <a:pt x="213" y="299"/>
                    <a:pt x="200" y="292"/>
                  </a:cubicBezTo>
                  <a:cubicBezTo>
                    <a:pt x="186" y="284"/>
                    <a:pt x="181" y="284"/>
                    <a:pt x="181" y="284"/>
                  </a:cubicBezTo>
                  <a:cubicBezTo>
                    <a:pt x="181" y="284"/>
                    <a:pt x="189" y="322"/>
                    <a:pt x="194" y="361"/>
                  </a:cubicBezTo>
                  <a:cubicBezTo>
                    <a:pt x="198" y="400"/>
                    <a:pt x="208" y="437"/>
                    <a:pt x="202" y="440"/>
                  </a:cubicBezTo>
                  <a:cubicBezTo>
                    <a:pt x="196" y="444"/>
                    <a:pt x="187" y="448"/>
                    <a:pt x="187" y="448"/>
                  </a:cubicBezTo>
                  <a:cubicBezTo>
                    <a:pt x="187" y="448"/>
                    <a:pt x="186" y="502"/>
                    <a:pt x="176" y="549"/>
                  </a:cubicBezTo>
                  <a:cubicBezTo>
                    <a:pt x="166" y="597"/>
                    <a:pt x="163" y="618"/>
                    <a:pt x="161" y="646"/>
                  </a:cubicBezTo>
                  <a:cubicBezTo>
                    <a:pt x="160" y="674"/>
                    <a:pt x="157" y="695"/>
                    <a:pt x="160" y="707"/>
                  </a:cubicBezTo>
                  <a:cubicBezTo>
                    <a:pt x="162" y="718"/>
                    <a:pt x="178" y="742"/>
                    <a:pt x="188" y="746"/>
                  </a:cubicBezTo>
                  <a:cubicBezTo>
                    <a:pt x="197" y="750"/>
                    <a:pt x="214" y="750"/>
                    <a:pt x="221" y="753"/>
                  </a:cubicBezTo>
                  <a:cubicBezTo>
                    <a:pt x="228" y="756"/>
                    <a:pt x="233" y="765"/>
                    <a:pt x="217" y="768"/>
                  </a:cubicBezTo>
                  <a:cubicBezTo>
                    <a:pt x="201" y="770"/>
                    <a:pt x="172" y="766"/>
                    <a:pt x="165" y="763"/>
                  </a:cubicBezTo>
                  <a:cubicBezTo>
                    <a:pt x="157" y="761"/>
                    <a:pt x="145" y="755"/>
                    <a:pt x="145" y="755"/>
                  </a:cubicBezTo>
                  <a:cubicBezTo>
                    <a:pt x="145" y="755"/>
                    <a:pt x="149" y="765"/>
                    <a:pt x="132" y="765"/>
                  </a:cubicBezTo>
                  <a:cubicBezTo>
                    <a:pt x="115" y="765"/>
                    <a:pt x="112" y="763"/>
                    <a:pt x="112" y="753"/>
                  </a:cubicBezTo>
                  <a:cubicBezTo>
                    <a:pt x="111" y="742"/>
                    <a:pt x="112" y="728"/>
                    <a:pt x="109" y="720"/>
                  </a:cubicBezTo>
                  <a:cubicBezTo>
                    <a:pt x="107" y="713"/>
                    <a:pt x="119" y="693"/>
                    <a:pt x="113" y="683"/>
                  </a:cubicBezTo>
                  <a:cubicBezTo>
                    <a:pt x="107" y="672"/>
                    <a:pt x="100" y="645"/>
                    <a:pt x="106" y="629"/>
                  </a:cubicBezTo>
                  <a:cubicBezTo>
                    <a:pt x="112" y="612"/>
                    <a:pt x="104" y="596"/>
                    <a:pt x="106" y="585"/>
                  </a:cubicBezTo>
                  <a:cubicBezTo>
                    <a:pt x="108" y="575"/>
                    <a:pt x="110" y="561"/>
                    <a:pt x="110" y="544"/>
                  </a:cubicBezTo>
                  <a:cubicBezTo>
                    <a:pt x="110" y="528"/>
                    <a:pt x="110" y="516"/>
                    <a:pt x="110" y="516"/>
                  </a:cubicBezTo>
                  <a:cubicBezTo>
                    <a:pt x="110" y="516"/>
                    <a:pt x="98" y="577"/>
                    <a:pt x="95" y="594"/>
                  </a:cubicBezTo>
                  <a:cubicBezTo>
                    <a:pt x="92" y="610"/>
                    <a:pt x="87" y="668"/>
                    <a:pt x="87" y="685"/>
                  </a:cubicBezTo>
                  <a:cubicBezTo>
                    <a:pt x="87" y="703"/>
                    <a:pt x="73" y="727"/>
                    <a:pt x="73" y="742"/>
                  </a:cubicBezTo>
                  <a:cubicBezTo>
                    <a:pt x="72" y="758"/>
                    <a:pt x="72" y="767"/>
                    <a:pt x="67" y="767"/>
                  </a:cubicBezTo>
                  <a:cubicBezTo>
                    <a:pt x="63" y="767"/>
                    <a:pt x="72" y="785"/>
                    <a:pt x="75" y="798"/>
                  </a:cubicBezTo>
                  <a:cubicBezTo>
                    <a:pt x="78" y="812"/>
                    <a:pt x="87" y="843"/>
                    <a:pt x="69" y="843"/>
                  </a:cubicBezTo>
                  <a:cubicBezTo>
                    <a:pt x="51" y="843"/>
                    <a:pt x="30" y="835"/>
                    <a:pt x="30" y="816"/>
                  </a:cubicBezTo>
                  <a:cubicBezTo>
                    <a:pt x="29" y="796"/>
                    <a:pt x="32" y="780"/>
                    <a:pt x="27" y="772"/>
                  </a:cubicBezTo>
                  <a:cubicBezTo>
                    <a:pt x="22" y="765"/>
                    <a:pt x="21" y="748"/>
                    <a:pt x="22" y="738"/>
                  </a:cubicBezTo>
                  <a:cubicBezTo>
                    <a:pt x="22" y="728"/>
                    <a:pt x="19" y="712"/>
                    <a:pt x="22" y="690"/>
                  </a:cubicBezTo>
                  <a:cubicBezTo>
                    <a:pt x="24" y="669"/>
                    <a:pt x="24" y="634"/>
                    <a:pt x="29" y="607"/>
                  </a:cubicBezTo>
                  <a:cubicBezTo>
                    <a:pt x="34" y="580"/>
                    <a:pt x="35" y="539"/>
                    <a:pt x="38" y="506"/>
                  </a:cubicBezTo>
                  <a:cubicBezTo>
                    <a:pt x="40" y="474"/>
                    <a:pt x="42" y="458"/>
                    <a:pt x="39" y="453"/>
                  </a:cubicBezTo>
                  <a:cubicBezTo>
                    <a:pt x="36" y="448"/>
                    <a:pt x="17" y="443"/>
                    <a:pt x="12" y="442"/>
                  </a:cubicBezTo>
                  <a:cubicBezTo>
                    <a:pt x="7" y="441"/>
                    <a:pt x="19" y="407"/>
                    <a:pt x="22" y="379"/>
                  </a:cubicBezTo>
                  <a:cubicBezTo>
                    <a:pt x="26" y="351"/>
                    <a:pt x="33" y="334"/>
                    <a:pt x="37" y="314"/>
                  </a:cubicBezTo>
                  <a:cubicBezTo>
                    <a:pt x="40" y="294"/>
                    <a:pt x="40" y="285"/>
                    <a:pt x="32" y="270"/>
                  </a:cubicBezTo>
                  <a:cubicBezTo>
                    <a:pt x="24" y="256"/>
                    <a:pt x="14" y="247"/>
                    <a:pt x="10" y="214"/>
                  </a:cubicBezTo>
                  <a:cubicBezTo>
                    <a:pt x="5" y="182"/>
                    <a:pt x="0" y="160"/>
                    <a:pt x="9" y="152"/>
                  </a:cubicBezTo>
                  <a:cubicBezTo>
                    <a:pt x="17" y="144"/>
                    <a:pt x="34" y="149"/>
                    <a:pt x="47" y="139"/>
                  </a:cubicBezTo>
                  <a:cubicBezTo>
                    <a:pt x="59" y="129"/>
                    <a:pt x="61" y="117"/>
                    <a:pt x="67" y="116"/>
                  </a:cubicBezTo>
                  <a:cubicBezTo>
                    <a:pt x="72" y="115"/>
                    <a:pt x="73" y="114"/>
                    <a:pt x="73" y="107"/>
                  </a:cubicBezTo>
                  <a:cubicBezTo>
                    <a:pt x="73" y="100"/>
                    <a:pt x="72" y="93"/>
                    <a:pt x="72" y="93"/>
                  </a:cubicBezTo>
                  <a:cubicBezTo>
                    <a:pt x="72" y="93"/>
                    <a:pt x="63" y="87"/>
                    <a:pt x="61" y="79"/>
                  </a:cubicBezTo>
                  <a:cubicBezTo>
                    <a:pt x="59" y="70"/>
                    <a:pt x="57" y="48"/>
                    <a:pt x="60" y="33"/>
                  </a:cubicBezTo>
                  <a:cubicBezTo>
                    <a:pt x="62" y="18"/>
                    <a:pt x="76" y="0"/>
                    <a:pt x="101" y="0"/>
                  </a:cubicBezTo>
                </a:path>
              </a:pathLst>
            </a:custGeom>
            <a:solidFill>
              <a:srgbClr val="D09E00"/>
            </a:solidFill>
            <a:ln w="9525">
              <a:noFill/>
            </a:ln>
          </p:spPr>
          <p:txBody>
            <a:bodyPr anchor="t" anchorCtr="0"/>
            <a:p>
              <a:r>
                <a:rPr lang="en-US" altLang="zh-CN" dirty="0">
                  <a:solidFill>
                    <a:srgbClr val="DEA900"/>
                  </a:solidFill>
                  <a:latin typeface="Arial" panose="020B0604020202020204" pitchFamily="34" charset="0"/>
                </a:rPr>
                <a:t>   </a:t>
              </a:r>
              <a:endParaRPr lang="zh-CN" altLang="en-US" dirty="0">
                <a:solidFill>
                  <a:srgbClr val="DEA900"/>
                </a:solidFill>
                <a:latin typeface="Arial" panose="020B0604020202020204" pitchFamily="34" charset="0"/>
              </a:endParaRPr>
            </a:p>
          </p:txBody>
        </p:sp>
        <p:sp>
          <p:nvSpPr>
            <p:cNvPr id="16390" name="Freeform 21"/>
            <p:cNvSpPr/>
            <p:nvPr/>
          </p:nvSpPr>
          <p:spPr>
            <a:xfrm>
              <a:off x="7637463" y="3627439"/>
              <a:ext cx="231775" cy="176213"/>
            </a:xfrm>
            <a:custGeom>
              <a:avLst/>
              <a:gdLst/>
              <a:ahLst/>
              <a:cxnLst>
                <a:cxn ang="0">
                  <a:pos x="58" y="21"/>
                </a:cxn>
                <a:cxn ang="0">
                  <a:pos x="62" y="27"/>
                </a:cxn>
                <a:cxn ang="0">
                  <a:pos x="59" y="47"/>
                </a:cxn>
                <a:cxn ang="0">
                  <a:pos x="46" y="27"/>
                </a:cxn>
                <a:cxn ang="0">
                  <a:pos x="36" y="35"/>
                </a:cxn>
                <a:cxn ang="0">
                  <a:pos x="34" y="44"/>
                </a:cxn>
                <a:cxn ang="0">
                  <a:pos x="0" y="7"/>
                </a:cxn>
                <a:cxn ang="0">
                  <a:pos x="5" y="0"/>
                </a:cxn>
                <a:cxn ang="0">
                  <a:pos x="45" y="26"/>
                </a:cxn>
                <a:cxn ang="0">
                  <a:pos x="58" y="21"/>
                </a:cxn>
              </a:cxnLst>
              <a:pathLst>
                <a:path w="62" h="47">
                  <a:moveTo>
                    <a:pt x="58" y="21"/>
                  </a:moveTo>
                  <a:cubicBezTo>
                    <a:pt x="59" y="23"/>
                    <a:pt x="60" y="25"/>
                    <a:pt x="62" y="27"/>
                  </a:cubicBezTo>
                  <a:cubicBezTo>
                    <a:pt x="59" y="34"/>
                    <a:pt x="59" y="41"/>
                    <a:pt x="59" y="47"/>
                  </a:cubicBezTo>
                  <a:cubicBezTo>
                    <a:pt x="49" y="41"/>
                    <a:pt x="54" y="28"/>
                    <a:pt x="46" y="27"/>
                  </a:cubicBezTo>
                  <a:cubicBezTo>
                    <a:pt x="38" y="26"/>
                    <a:pt x="37" y="30"/>
                    <a:pt x="36" y="35"/>
                  </a:cubicBezTo>
                  <a:cubicBezTo>
                    <a:pt x="35" y="40"/>
                    <a:pt x="34" y="44"/>
                    <a:pt x="34" y="44"/>
                  </a:cubicBezTo>
                  <a:cubicBezTo>
                    <a:pt x="34" y="44"/>
                    <a:pt x="8" y="17"/>
                    <a:pt x="0" y="7"/>
                  </a:cubicBezTo>
                  <a:cubicBezTo>
                    <a:pt x="4" y="6"/>
                    <a:pt x="5" y="4"/>
                    <a:pt x="5" y="0"/>
                  </a:cubicBezTo>
                  <a:cubicBezTo>
                    <a:pt x="14" y="9"/>
                    <a:pt x="35" y="26"/>
                    <a:pt x="45" y="26"/>
                  </a:cubicBezTo>
                  <a:cubicBezTo>
                    <a:pt x="50" y="26"/>
                    <a:pt x="54" y="24"/>
                    <a:pt x="58" y="21"/>
                  </a:cubicBezTo>
                </a:path>
              </a:pathLst>
            </a:custGeom>
            <a:solidFill>
              <a:srgbClr val="FFFFFF"/>
            </a:solidFill>
            <a:ln w="9525">
              <a:noFill/>
            </a:ln>
          </p:spPr>
          <p:txBody>
            <a:bodyPr/>
            <a:p>
              <a:endParaRPr lang="zh-CN" altLang="en-US"/>
            </a:p>
          </p:txBody>
        </p:sp>
        <p:sp>
          <p:nvSpPr>
            <p:cNvPr id="16391" name="Freeform 22"/>
            <p:cNvSpPr/>
            <p:nvPr/>
          </p:nvSpPr>
          <p:spPr>
            <a:xfrm>
              <a:off x="7877175" y="4100514"/>
              <a:ext cx="104775" cy="131763"/>
            </a:xfrm>
            <a:custGeom>
              <a:avLst/>
              <a:gdLst/>
              <a:ahLst/>
              <a:cxnLst>
                <a:cxn ang="0">
                  <a:pos x="15" y="1"/>
                </a:cxn>
                <a:cxn ang="0">
                  <a:pos x="0" y="0"/>
                </a:cxn>
                <a:cxn ang="0">
                  <a:pos x="13" y="19"/>
                </a:cxn>
                <a:cxn ang="0">
                  <a:pos x="13" y="33"/>
                </a:cxn>
                <a:cxn ang="0">
                  <a:pos x="24" y="35"/>
                </a:cxn>
                <a:cxn ang="0">
                  <a:pos x="24" y="16"/>
                </a:cxn>
                <a:cxn ang="0">
                  <a:pos x="15" y="1"/>
                </a:cxn>
              </a:cxnLst>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4" y="16"/>
                  </a:cubicBezTo>
                  <a:cubicBezTo>
                    <a:pt x="21" y="7"/>
                    <a:pt x="18" y="4"/>
                    <a:pt x="15" y="1"/>
                  </a:cubicBezTo>
                </a:path>
              </a:pathLst>
            </a:custGeom>
            <a:solidFill>
              <a:srgbClr val="FFFFFF"/>
            </a:solidFill>
            <a:ln w="9525">
              <a:noFill/>
            </a:ln>
          </p:spPr>
          <p:txBody>
            <a:bodyPr/>
            <a:p>
              <a:endParaRPr lang="zh-CN" altLang="en-US"/>
            </a:p>
          </p:txBody>
        </p:sp>
        <p:sp>
          <p:nvSpPr>
            <p:cNvPr id="16392" name="Freeform 23"/>
            <p:cNvSpPr/>
            <p:nvPr/>
          </p:nvSpPr>
          <p:spPr>
            <a:xfrm>
              <a:off x="7934325" y="4421189"/>
              <a:ext cx="44450" cy="115888"/>
            </a:xfrm>
            <a:custGeom>
              <a:avLst/>
              <a:gdLst/>
              <a:ahLst/>
              <a:cxnLst>
                <a:cxn ang="0">
                  <a:pos x="4" y="0"/>
                </a:cxn>
                <a:cxn ang="0">
                  <a:pos x="1" y="23"/>
                </a:cxn>
                <a:cxn ang="0">
                  <a:pos x="0" y="31"/>
                </a:cxn>
                <a:cxn ang="0">
                  <a:pos x="12" y="29"/>
                </a:cxn>
                <a:cxn ang="0">
                  <a:pos x="4" y="0"/>
                </a:cxn>
              </a:cxnLst>
              <a:pathLst>
                <a:path w="12" h="31">
                  <a:moveTo>
                    <a:pt x="4" y="0"/>
                  </a:moveTo>
                  <a:cubicBezTo>
                    <a:pt x="4" y="0"/>
                    <a:pt x="2" y="18"/>
                    <a:pt x="1" y="23"/>
                  </a:cubicBezTo>
                  <a:cubicBezTo>
                    <a:pt x="0" y="29"/>
                    <a:pt x="0" y="31"/>
                    <a:pt x="0" y="31"/>
                  </a:cubicBezTo>
                  <a:cubicBezTo>
                    <a:pt x="12" y="29"/>
                    <a:pt x="12" y="29"/>
                    <a:pt x="12" y="29"/>
                  </a:cubicBezTo>
                  <a:cubicBezTo>
                    <a:pt x="12" y="29"/>
                    <a:pt x="9" y="15"/>
                    <a:pt x="4" y="0"/>
                  </a:cubicBezTo>
                </a:path>
              </a:pathLst>
            </a:custGeom>
            <a:solidFill>
              <a:srgbClr val="FFFFFF"/>
            </a:solidFill>
            <a:ln w="9525">
              <a:noFill/>
            </a:ln>
          </p:spPr>
          <p:txBody>
            <a:bodyPr/>
            <a:p>
              <a:endParaRPr lang="zh-CN" altLang="en-US"/>
            </a:p>
          </p:txBody>
        </p:sp>
      </p:grpSp>
      <p:sp>
        <p:nvSpPr>
          <p:cNvPr id="16393" name="TextBox 4"/>
          <p:cNvSpPr txBox="1"/>
          <p:nvPr/>
        </p:nvSpPr>
        <p:spPr>
          <a:xfrm>
            <a:off x="1403985" y="1416685"/>
            <a:ext cx="3811270" cy="922020"/>
          </a:xfrm>
          <a:prstGeom prst="rect">
            <a:avLst/>
          </a:prstGeom>
          <a:noFill/>
          <a:ln w="9525">
            <a:noFill/>
          </a:ln>
        </p:spPr>
        <p:txBody>
          <a:bodyPr wrap="square" anchor="t" anchorCtr="0">
            <a:spAutoFit/>
          </a:bodyPr>
          <a:p>
            <a:r>
              <a:rPr lang="zh-CN" altLang="en-US" sz="5400" dirty="0">
                <a:solidFill>
                  <a:srgbClr val="D09E00"/>
                </a:solidFill>
                <a:latin typeface="华文行楷" panose="02010800040101010101" pitchFamily="2" charset="-122"/>
                <a:ea typeface="华文行楷" panose="02010800040101010101" pitchFamily="2" charset="-122"/>
              </a:rPr>
              <a:t>教育功能</a:t>
            </a:r>
            <a:endParaRPr lang="zh-CN" altLang="en-US" sz="5400" dirty="0">
              <a:solidFill>
                <a:srgbClr val="D09E00"/>
              </a:solidFill>
              <a:latin typeface="华文行楷" panose="02010800040101010101" pitchFamily="2" charset="-122"/>
              <a:ea typeface="华文行楷" panose="02010800040101010101" pitchFamily="2" charset="-122"/>
            </a:endParaRPr>
          </a:p>
        </p:txBody>
      </p:sp>
      <p:pic>
        <p:nvPicPr>
          <p:cNvPr id="16394" name="Picture 365" descr="D:\未标题-3.png"/>
          <p:cNvPicPr>
            <a:picLocks noChangeAspect="1"/>
          </p:cNvPicPr>
          <p:nvPr/>
        </p:nvPicPr>
        <p:blipFill>
          <a:blip r:embed="rId1"/>
          <a:stretch>
            <a:fillRect/>
          </a:stretch>
        </p:blipFill>
        <p:spPr>
          <a:xfrm>
            <a:off x="1446213" y="2270125"/>
            <a:ext cx="2909887" cy="23034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
          <p:cNvSpPr>
            <a:spLocks noGrp="1"/>
          </p:cNvSpPr>
          <p:nvPr>
            <p:ph type="title" idx="4294967295"/>
          </p:nvPr>
        </p:nvSpPr>
        <p:spPr/>
        <p:txBody>
          <a:bodyPr wrap="square" lIns="68580" tIns="34290" rIns="68580" bIns="34290" anchor="ctr" anchorCtr="0"/>
          <a:p>
            <a:r>
              <a:rPr lang="en-US" altLang="zh-CN" sz="3600" dirty="0"/>
              <a:t>2.</a:t>
            </a:r>
            <a:r>
              <a:rPr lang="zh-CN" altLang="en-US" sz="3600" dirty="0"/>
              <a:t>政治经济制度决定着受教育的权利</a:t>
            </a:r>
            <a:endParaRPr lang="zh-CN" altLang="en-US" sz="3600" dirty="0"/>
          </a:p>
        </p:txBody>
      </p:sp>
      <p:sp>
        <p:nvSpPr>
          <p:cNvPr id="12291" name="内容占位符 2"/>
          <p:cNvSpPr>
            <a:spLocks noGrp="1"/>
          </p:cNvSpPr>
          <p:nvPr>
            <p:ph idx="4294967295"/>
          </p:nvPr>
        </p:nvSpPr>
        <p:spPr>
          <a:xfrm>
            <a:off x="1457325" y="1275080"/>
            <a:ext cx="6125210" cy="2084070"/>
          </a:xfrm>
        </p:spPr>
        <p:style>
          <a:lnRef idx="2">
            <a:schemeClr val="dk1"/>
          </a:lnRef>
          <a:fillRef idx="1">
            <a:schemeClr val="lt1"/>
          </a:fillRef>
          <a:effectRef idx="0">
            <a:schemeClr val="dk1"/>
          </a:effectRef>
          <a:fontRef idx="minor">
            <a:schemeClr val="dk1"/>
          </a:fontRef>
        </p:style>
        <p:txBody>
          <a:bodyPr wrap="square" lIns="68580" tIns="34290" rIns="68580" bIns="34290" anchor="t" anchorCtr="0"/>
          <a:p>
            <a:pPr>
              <a:buClr>
                <a:schemeClr val="tx1"/>
              </a:buClr>
              <a:buSzPct val="80000"/>
              <a:buFont typeface="Wingdings" panose="05000000000000000000" pitchFamily="2" charset="2"/>
              <a:buChar char="n"/>
            </a:pPr>
            <a:r>
              <a:rPr lang="zh-CN" altLang="en-US" sz="2400" u="sng" dirty="0"/>
              <a:t>谁有受学校教育的权利</a:t>
            </a:r>
            <a:r>
              <a:rPr lang="zh-CN" altLang="en-US" sz="2400" dirty="0"/>
              <a:t>，</a:t>
            </a:r>
            <a:r>
              <a:rPr lang="zh-CN" altLang="en-US" sz="2400" u="sng" dirty="0"/>
              <a:t>谁有受什么样的学校教育的权利</a:t>
            </a:r>
            <a:r>
              <a:rPr lang="zh-CN" altLang="en-US" sz="2400" dirty="0"/>
              <a:t>。</a:t>
            </a:r>
            <a:endParaRPr lang="en-US" altLang="zh-CN" sz="2400" dirty="0"/>
          </a:p>
          <a:p>
            <a:pPr>
              <a:buClr>
                <a:schemeClr val="tx1"/>
              </a:buClr>
              <a:buSzPct val="80000"/>
              <a:buFont typeface="Wingdings" panose="05000000000000000000" pitchFamily="2" charset="2"/>
              <a:buChar char="n"/>
            </a:pPr>
            <a:r>
              <a:rPr lang="zh-CN" altLang="en-US" sz="2400" dirty="0"/>
              <a:t>氏族社会：受教育权平等</a:t>
            </a:r>
            <a:endParaRPr lang="en-US" altLang="zh-CN" sz="2400" dirty="0"/>
          </a:p>
          <a:p>
            <a:pPr>
              <a:buClr>
                <a:schemeClr val="tx1"/>
              </a:buClr>
              <a:buSzPct val="80000"/>
              <a:buFont typeface="Wingdings" panose="05000000000000000000" pitchFamily="2" charset="2"/>
              <a:buChar char="n"/>
            </a:pPr>
            <a:r>
              <a:rPr lang="zh-CN" altLang="en-US" sz="2400" dirty="0"/>
              <a:t>奴隶、封建社会：教育地位依赖于</a:t>
            </a:r>
            <a:r>
              <a:rPr lang="zh-CN" altLang="en-US" sz="2400" u="sng" dirty="0"/>
              <a:t>宗教</a:t>
            </a:r>
            <a:r>
              <a:rPr lang="zh-CN" altLang="en-US" sz="2400" dirty="0"/>
              <a:t>和</a:t>
            </a:r>
            <a:r>
              <a:rPr lang="zh-CN" altLang="en-US" sz="2400" u="sng" dirty="0"/>
              <a:t>政治</a:t>
            </a:r>
            <a:r>
              <a:rPr lang="zh-CN" altLang="en-US" sz="2400" dirty="0"/>
              <a:t>。</a:t>
            </a:r>
            <a:endParaRPr lang="en-US" altLang="zh-CN" sz="2400" dirty="0"/>
          </a:p>
          <a:p>
            <a:pPr>
              <a:buClr>
                <a:schemeClr val="tx1"/>
              </a:buClr>
              <a:buSzPct val="80000"/>
              <a:buNone/>
            </a:pPr>
            <a:endParaRPr lang="en-US" altLang="zh-CN" sz="2400" dirty="0"/>
          </a:p>
        </p:txBody>
      </p:sp>
      <p:sp>
        <p:nvSpPr>
          <p:cNvPr id="12293" name="矩形 5"/>
          <p:cNvSpPr/>
          <p:nvPr/>
        </p:nvSpPr>
        <p:spPr>
          <a:xfrm>
            <a:off x="1457960" y="3502025"/>
            <a:ext cx="6124575" cy="1447800"/>
          </a:xfrm>
          <a:prstGeom prst="rect">
            <a:avLst/>
          </a:prstGeom>
        </p:spPr>
        <p:style>
          <a:lnRef idx="2">
            <a:schemeClr val="accent5"/>
          </a:lnRef>
          <a:fillRef idx="1">
            <a:schemeClr val="lt1"/>
          </a:fillRef>
          <a:effectRef idx="0">
            <a:schemeClr val="accent5"/>
          </a:effectRef>
          <a:fontRef idx="minor">
            <a:schemeClr val="dk1"/>
          </a:fontRef>
        </p:style>
        <p:txBody>
          <a:bodyPr wrap="square" anchor="t" anchorCtr="0">
            <a:spAutoFit/>
          </a:bodyPr>
          <a:p>
            <a:pPr eaLnBrk="0" hangingPunct="0">
              <a:spcBef>
                <a:spcPct val="20000"/>
              </a:spcBef>
              <a:buSzPct val="115000"/>
              <a:buFont typeface="Wingdings" panose="05000000000000000000" pitchFamily="2" charset="2"/>
            </a:pPr>
            <a:r>
              <a:rPr lang="zh-CN" altLang="en-US" sz="2100" dirty="0">
                <a:latin typeface="楷体_GB2312" pitchFamily="49" charset="-122"/>
                <a:ea typeface="楷体_GB2312" pitchFamily="49" charset="-122"/>
              </a:rPr>
              <a:t>“教育是富人的金手杖、金戒指，不是穷人的破棉袄和窝窝头。”</a:t>
            </a:r>
            <a:endParaRPr lang="zh-CN" altLang="en-US" sz="2100" dirty="0">
              <a:latin typeface="楷体_GB2312" pitchFamily="49" charset="-122"/>
              <a:ea typeface="楷体_GB2312" pitchFamily="49" charset="-122"/>
            </a:endParaRPr>
          </a:p>
          <a:p>
            <a:pPr eaLnBrk="0" hangingPunct="0">
              <a:spcBef>
                <a:spcPct val="20000"/>
              </a:spcBef>
              <a:buSzPct val="115000"/>
              <a:buFont typeface="Wingdings" panose="05000000000000000000" pitchFamily="2" charset="2"/>
            </a:pPr>
            <a:r>
              <a:rPr lang="zh-CN" altLang="en-US" sz="2100" dirty="0">
                <a:latin typeface="楷体_GB2312" pitchFamily="49" charset="-122"/>
                <a:ea typeface="楷体_GB2312" pitchFamily="49" charset="-122"/>
              </a:rPr>
              <a:t>                                                  </a:t>
            </a:r>
            <a:r>
              <a:rPr lang="en-US" altLang="zh-CN" sz="2100" dirty="0">
                <a:latin typeface="楷体_GB2312" pitchFamily="49" charset="-122"/>
                <a:ea typeface="楷体_GB2312" pitchFamily="49" charset="-122"/>
              </a:rPr>
              <a:t>——</a:t>
            </a:r>
            <a:r>
              <a:rPr lang="zh-CN" altLang="en-US" sz="2100" dirty="0">
                <a:latin typeface="楷体_GB2312" pitchFamily="49" charset="-122"/>
                <a:ea typeface="楷体_GB2312" pitchFamily="49" charset="-122"/>
              </a:rPr>
              <a:t>陶行知</a:t>
            </a:r>
            <a:endParaRPr lang="zh-CN" altLang="en-US" sz="2100" dirty="0">
              <a:latin typeface="楷体_GB2312" pitchFamily="49" charset="-122"/>
              <a:ea typeface="楷体_GB2312" pitchFamily="49" charset="-122"/>
            </a:endParaRPr>
          </a:p>
        </p:txBody>
      </p:sp>
      <p:sp>
        <p:nvSpPr>
          <p:cNvPr id="14341" name="灯片编号占位符 6"/>
          <p:cNvSpPr txBox="1">
            <a:spLocks noGrp="1"/>
          </p:cNvSpPr>
          <p:nvPr/>
        </p:nvSpPr>
        <p:spPr>
          <a:xfrm>
            <a:off x="6929438" y="4960144"/>
            <a:ext cx="971550" cy="183356"/>
          </a:xfrm>
          <a:prstGeom prst="rect">
            <a:avLst/>
          </a:prstGeom>
          <a:noFill/>
          <a:ln w="9525">
            <a:noFill/>
          </a:ln>
        </p:spPr>
        <p:txBody>
          <a:bodyPr anchor="t" anchorCtr="0"/>
          <a:p>
            <a:pPr algn="ctr"/>
            <a:fld id="{9A0DB2DC-4C9A-4742-B13C-FB6460FD3503}" type="slidenum">
              <a:rPr lang="zh-CN" altLang="en-US" sz="900" dirty="0">
                <a:latin typeface="Arial" panose="020B0604020202020204" pitchFamily="34" charset="0"/>
                <a:ea typeface="宋体" panose="02010600030101010101" pitchFamily="2" charset="-122"/>
              </a:rPr>
            </a:fld>
            <a:endParaRPr lang="zh-CN" altLang="en-US" sz="900"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1000"/>
                                        <p:tgtEl>
                                          <p:spTgt spid="12290"/>
                                        </p:tgtEl>
                                      </p:cBhvr>
                                    </p:animEffect>
                                    <p:anim calcmode="lin" valueType="num">
                                      <p:cBhvr>
                                        <p:cTn id="8" dur="1000" fill="hold"/>
                                        <p:tgtEl>
                                          <p:spTgt spid="12290"/>
                                        </p:tgtEl>
                                        <p:attrNameLst>
                                          <p:attrName>ppt_x</p:attrName>
                                        </p:attrNameLst>
                                      </p:cBhvr>
                                      <p:tavLst>
                                        <p:tav tm="0">
                                          <p:val>
                                            <p:strVal val="#ppt_x"/>
                                          </p:val>
                                        </p:tav>
                                        <p:tav tm="100000">
                                          <p:val>
                                            <p:strVal val="#ppt_x"/>
                                          </p:val>
                                        </p:tav>
                                      </p:tavLst>
                                    </p:anim>
                                    <p:anim calcmode="lin" valueType="num">
                                      <p:cBhvr>
                                        <p:cTn id="9"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2291">
                                            <p:txEl>
                                              <p:charRg st="0" end="27"/>
                                            </p:txEl>
                                          </p:spTgt>
                                        </p:tgtEl>
                                        <p:attrNameLst>
                                          <p:attrName>style.visibility</p:attrName>
                                        </p:attrNameLst>
                                      </p:cBhvr>
                                      <p:to>
                                        <p:strVal val="visible"/>
                                      </p:to>
                                    </p:set>
                                    <p:anim calcmode="lin" valueType="num">
                                      <p:cBhvr>
                                        <p:cTn id="14" dur="500" fill="hold"/>
                                        <p:tgtEl>
                                          <p:spTgt spid="12291">
                                            <p:txEl>
                                              <p:charRg st="0" end="27"/>
                                            </p:txEl>
                                          </p:spTgt>
                                        </p:tgtEl>
                                        <p:attrNameLst>
                                          <p:attrName>ppt_x</p:attrName>
                                        </p:attrNameLst>
                                      </p:cBhvr>
                                      <p:tavLst>
                                        <p:tav tm="0">
                                          <p:val>
                                            <p:strVal val="#ppt_x"/>
                                          </p:val>
                                        </p:tav>
                                        <p:tav tm="100000">
                                          <p:val>
                                            <p:strVal val="#ppt_x"/>
                                          </p:val>
                                        </p:tav>
                                      </p:tavLst>
                                    </p:anim>
                                    <p:anim calcmode="lin" valueType="num">
                                      <p:cBhvr>
                                        <p:cTn id="15" dur="500" fill="hold"/>
                                        <p:tgtEl>
                                          <p:spTgt spid="12291">
                                            <p:txEl>
                                              <p:charRg st="0" end="27"/>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2291">
                                            <p:txEl>
                                              <p:charRg st="27" end="39"/>
                                            </p:txEl>
                                          </p:spTgt>
                                        </p:tgtEl>
                                        <p:attrNameLst>
                                          <p:attrName>style.visibility</p:attrName>
                                        </p:attrNameLst>
                                      </p:cBhvr>
                                      <p:to>
                                        <p:strVal val="visible"/>
                                      </p:to>
                                    </p:set>
                                    <p:anim calcmode="lin" valueType="num">
                                      <p:cBhvr>
                                        <p:cTn id="20" dur="500" fill="hold"/>
                                        <p:tgtEl>
                                          <p:spTgt spid="12291">
                                            <p:txEl>
                                              <p:charRg st="27" end="39"/>
                                            </p:txEl>
                                          </p:spTgt>
                                        </p:tgtEl>
                                        <p:attrNameLst>
                                          <p:attrName>ppt_x</p:attrName>
                                        </p:attrNameLst>
                                      </p:cBhvr>
                                      <p:tavLst>
                                        <p:tav tm="0">
                                          <p:val>
                                            <p:strVal val="#ppt_x"/>
                                          </p:val>
                                        </p:tav>
                                        <p:tav tm="100000">
                                          <p:val>
                                            <p:strVal val="#ppt_x"/>
                                          </p:val>
                                        </p:tav>
                                      </p:tavLst>
                                    </p:anim>
                                    <p:anim calcmode="lin" valueType="num">
                                      <p:cBhvr>
                                        <p:cTn id="21" dur="500" fill="hold"/>
                                        <p:tgtEl>
                                          <p:spTgt spid="12291">
                                            <p:txEl>
                                              <p:charRg st="27" end="39"/>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2291">
                                            <p:txEl>
                                              <p:charRg st="39" end="61"/>
                                            </p:txEl>
                                          </p:spTgt>
                                        </p:tgtEl>
                                        <p:attrNameLst>
                                          <p:attrName>style.visibility</p:attrName>
                                        </p:attrNameLst>
                                      </p:cBhvr>
                                      <p:to>
                                        <p:strVal val="visible"/>
                                      </p:to>
                                    </p:set>
                                    <p:anim calcmode="lin" valueType="num">
                                      <p:cBhvr>
                                        <p:cTn id="26" dur="500" fill="hold"/>
                                        <p:tgtEl>
                                          <p:spTgt spid="12291">
                                            <p:txEl>
                                              <p:charRg st="39" end="61"/>
                                            </p:txEl>
                                          </p:spTgt>
                                        </p:tgtEl>
                                        <p:attrNameLst>
                                          <p:attrName>ppt_x</p:attrName>
                                        </p:attrNameLst>
                                      </p:cBhvr>
                                      <p:tavLst>
                                        <p:tav tm="0">
                                          <p:val>
                                            <p:strVal val="#ppt_x"/>
                                          </p:val>
                                        </p:tav>
                                        <p:tav tm="100000">
                                          <p:val>
                                            <p:strVal val="#ppt_x"/>
                                          </p:val>
                                        </p:tav>
                                      </p:tavLst>
                                    </p:anim>
                                    <p:anim calcmode="lin" valueType="num">
                                      <p:cBhvr>
                                        <p:cTn id="27" dur="500" fill="hold"/>
                                        <p:tgtEl>
                                          <p:spTgt spid="12291">
                                            <p:txEl>
                                              <p:charRg st="39" end="61"/>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2293"/>
                                        </p:tgtEl>
                                        <p:attrNameLst>
                                          <p:attrName>style.visibility</p:attrName>
                                        </p:attrNameLst>
                                      </p:cBhvr>
                                      <p:to>
                                        <p:strVal val="visible"/>
                                      </p:to>
                                    </p:set>
                                    <p:animEffect transition="in" filter="fade">
                                      <p:cBhvr>
                                        <p:cTn id="32" dur="1000"/>
                                        <p:tgtEl>
                                          <p:spTgt spid="12293"/>
                                        </p:tgtEl>
                                      </p:cBhvr>
                                    </p:animEffect>
                                    <p:anim calcmode="lin" valueType="num">
                                      <p:cBhvr>
                                        <p:cTn id="33" dur="1000" fill="hold"/>
                                        <p:tgtEl>
                                          <p:spTgt spid="12293"/>
                                        </p:tgtEl>
                                        <p:attrNameLst>
                                          <p:attrName>ppt_x</p:attrName>
                                        </p:attrNameLst>
                                      </p:cBhvr>
                                      <p:tavLst>
                                        <p:tav tm="0">
                                          <p:val>
                                            <p:strVal val="#ppt_x"/>
                                          </p:val>
                                        </p:tav>
                                        <p:tav tm="100000">
                                          <p:val>
                                            <p:strVal val="#ppt_x"/>
                                          </p:val>
                                        </p:tav>
                                      </p:tavLst>
                                    </p:anim>
                                    <p:anim calcmode="lin" valueType="num">
                                      <p:cBhvr>
                                        <p:cTn id="34" dur="1000" fill="hold"/>
                                        <p:tgtEl>
                                          <p:spTgt spid="122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Box 2"/>
          <p:cNvSpPr txBox="1"/>
          <p:nvPr/>
        </p:nvSpPr>
        <p:spPr>
          <a:xfrm>
            <a:off x="1764506" y="1079897"/>
            <a:ext cx="5699522" cy="2084070"/>
          </a:xfrm>
          <a:prstGeom prst="rect">
            <a:avLst/>
          </a:prstGeom>
          <a:noFill/>
          <a:ln w="9525">
            <a:noFill/>
          </a:ln>
        </p:spPr>
        <p:txBody>
          <a:bodyPr anchor="t" anchorCtr="0">
            <a:spAutoFit/>
          </a:bodyPr>
          <a:p>
            <a:pPr eaLnBrk="0" hangingPunct="0">
              <a:lnSpc>
                <a:spcPct val="90000"/>
              </a:lnSpc>
              <a:spcBef>
                <a:spcPct val="20000"/>
              </a:spcBef>
              <a:buSzPct val="115000"/>
              <a:buFont typeface="Wingdings" panose="05000000000000000000" pitchFamily="2" charset="2"/>
            </a:pPr>
            <a:r>
              <a:rPr lang="zh-CN" altLang="en-US" sz="2400" b="0" dirty="0">
                <a:latin typeface="楷体_GB2312" pitchFamily="49" charset="-122"/>
                <a:ea typeface="楷体_GB2312" pitchFamily="49" charset="-122"/>
              </a:rPr>
              <a:t>我国的奴隶社会为了维护其宗法等级制镇压奴隶和抵御外患，学校的主要教育目的是为了把奴隶主的子弟培养成统治人才，让受教育者接受“六艺”的学习，以明贵贱、别尊卑，同时，学习军事技术，以成为镇压奴隶、勇猛善战的军人。</a:t>
            </a:r>
            <a:endParaRPr lang="zh-CN" altLang="en-US" sz="2400" b="0" dirty="0">
              <a:latin typeface="楷体_GB2312" pitchFamily="49" charset="-122"/>
              <a:ea typeface="楷体_GB2312" pitchFamily="49" charset="-122"/>
            </a:endParaRPr>
          </a:p>
        </p:txBody>
      </p:sp>
      <p:sp>
        <p:nvSpPr>
          <p:cNvPr id="15362" name="TextBox 3"/>
          <p:cNvSpPr txBox="1"/>
          <p:nvPr/>
        </p:nvSpPr>
        <p:spPr>
          <a:xfrm>
            <a:off x="3221831" y="300038"/>
            <a:ext cx="2349104" cy="598805"/>
          </a:xfrm>
          <a:prstGeom prst="rect">
            <a:avLst/>
          </a:prstGeom>
          <a:noFill/>
          <a:ln w="9525">
            <a:noFill/>
          </a:ln>
        </p:spPr>
        <p:txBody>
          <a:bodyPr anchor="t" anchorCtr="0">
            <a:spAutoFit/>
          </a:bodyPr>
          <a:p>
            <a:pPr algn="r"/>
            <a:r>
              <a:rPr lang="zh-CN" altLang="en-US" sz="3300" dirty="0">
                <a:solidFill>
                  <a:srgbClr val="4A452A"/>
                </a:solidFill>
                <a:latin typeface="Arial" panose="020B0604020202020204" pitchFamily="34" charset="0"/>
                <a:ea typeface="微软雅黑" panose="020B0503020204020204" pitchFamily="34" charset="-122"/>
              </a:rPr>
              <a:t>思考并讨论</a:t>
            </a:r>
            <a:endParaRPr lang="en-US" altLang="zh-CN" sz="3300" dirty="0">
              <a:solidFill>
                <a:srgbClr val="4A452A"/>
              </a:solidFill>
              <a:latin typeface="Arial" panose="020B0604020202020204" pitchFamily="34" charset="0"/>
              <a:ea typeface="微软雅黑" panose="020B0503020204020204" pitchFamily="34" charset="-122"/>
            </a:endParaRPr>
          </a:p>
        </p:txBody>
      </p:sp>
      <p:sp>
        <p:nvSpPr>
          <p:cNvPr id="2" name="TextBox 1"/>
          <p:cNvSpPr txBox="1"/>
          <p:nvPr/>
        </p:nvSpPr>
        <p:spPr>
          <a:xfrm>
            <a:off x="2987755" y="3867785"/>
            <a:ext cx="3637280" cy="460375"/>
          </a:xfrm>
          <a:prstGeom prst="rect">
            <a:avLst/>
          </a:prstGeom>
          <a:noFill/>
          <a:ln w="9525">
            <a:noFill/>
          </a:ln>
        </p:spPr>
        <p:txBody>
          <a:bodyPr wrap="none" anchor="t" anchorCtr="0">
            <a:spAutoFit/>
          </a:bodyPr>
          <a:p>
            <a:r>
              <a:rPr lang="zh-CN" altLang="en-US" sz="2400" b="1" dirty="0">
                <a:solidFill>
                  <a:schemeClr val="tx1"/>
                </a:solidFill>
                <a:latin typeface="Arial" panose="020B0604020202020204" pitchFamily="34" charset="0"/>
                <a:ea typeface="微软雅黑" panose="020B0503020204020204" pitchFamily="34" charset="-122"/>
              </a:rPr>
              <a:t>讨论</a:t>
            </a:r>
            <a:r>
              <a:rPr lang="en-US" altLang="zh-CN" sz="2400" b="1" dirty="0">
                <a:solidFill>
                  <a:schemeClr val="tx1"/>
                </a:solidFill>
                <a:latin typeface="Arial" panose="020B0604020202020204" pitchFamily="34" charset="0"/>
                <a:ea typeface="微软雅黑" panose="020B0503020204020204" pitchFamily="34" charset="-122"/>
              </a:rPr>
              <a:t>:</a:t>
            </a:r>
            <a:r>
              <a:rPr lang="zh-CN" altLang="en-US" sz="2400" b="1" dirty="0">
                <a:solidFill>
                  <a:schemeClr val="tx1"/>
                </a:solidFill>
                <a:latin typeface="Arial" panose="020B0604020202020204" pitchFamily="34" charset="0"/>
                <a:ea typeface="微软雅黑" panose="020B0503020204020204" pitchFamily="34" charset="-122"/>
              </a:rPr>
              <a:t>你看到了</a:t>
            </a:r>
            <a:r>
              <a:rPr lang="zh-CN" altLang="en-US" sz="2400" b="1" dirty="0">
                <a:solidFill>
                  <a:schemeClr val="tx1"/>
                </a:solidFill>
                <a:latin typeface="Arial" panose="020B0604020202020204" pitchFamily="34" charset="0"/>
                <a:ea typeface="微软雅黑" panose="020B0503020204020204" pitchFamily="34" charset="-122"/>
              </a:rPr>
              <a:t>什么问题？</a:t>
            </a:r>
            <a:endParaRPr lang="zh-CN" altLang="en-US" sz="2400" b="1" dirty="0">
              <a:solidFill>
                <a:schemeClr val="tx1"/>
              </a:solidFill>
              <a:latin typeface="Arial" panose="020B0604020202020204" pitchFamily="34" charset="0"/>
              <a:ea typeface="微软雅黑" panose="020B0503020204020204" pitchFamily="34" charset="-122"/>
            </a:endParaRPr>
          </a:p>
        </p:txBody>
      </p:sp>
      <p:cxnSp>
        <p:nvCxnSpPr>
          <p:cNvPr id="7" name="直接连接符 6"/>
          <p:cNvCxnSpPr/>
          <p:nvPr/>
        </p:nvCxnSpPr>
        <p:spPr>
          <a:xfrm>
            <a:off x="1679972" y="3706416"/>
            <a:ext cx="5784056"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down)">
                                      <p:cBhvr>
                                        <p:cTn id="7" dur="580">
                                          <p:stCondLst>
                                            <p:cond delay="0"/>
                                          </p:stCondLst>
                                        </p:cTn>
                                        <p:tgtEl>
                                          <p:spTgt spid="41986"/>
                                        </p:tgtEl>
                                      </p:cBhvr>
                                    </p:animEffect>
                                    <p:anim calcmode="lin" valueType="num">
                                      <p:cBhvr>
                                        <p:cTn id="8" dur="1822" tmFilter="0,0; 0.14,0.36; 0.43,0.73; 0.71,0.91; 1.0,1.0">
                                          <p:stCondLst>
                                            <p:cond delay="0"/>
                                          </p:stCondLst>
                                        </p:cTn>
                                        <p:tgtEl>
                                          <p:spTgt spid="4198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198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198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198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1986"/>
                                        </p:tgtEl>
                                      </p:cBhvr>
                                      <p:to x="100000" y="60000"/>
                                    </p:animScale>
                                    <p:animScale>
                                      <p:cBhvr>
                                        <p:cTn id="14" dur="166" decel="50000">
                                          <p:stCondLst>
                                            <p:cond delay="676"/>
                                          </p:stCondLst>
                                        </p:cTn>
                                        <p:tgtEl>
                                          <p:spTgt spid="41986"/>
                                        </p:tgtEl>
                                      </p:cBhvr>
                                      <p:to x="100000" y="100000"/>
                                    </p:animScale>
                                    <p:animScale>
                                      <p:cBhvr>
                                        <p:cTn id="15" dur="26">
                                          <p:stCondLst>
                                            <p:cond delay="1312"/>
                                          </p:stCondLst>
                                        </p:cTn>
                                        <p:tgtEl>
                                          <p:spTgt spid="41986"/>
                                        </p:tgtEl>
                                      </p:cBhvr>
                                      <p:to x="100000" y="80000"/>
                                    </p:animScale>
                                    <p:animScale>
                                      <p:cBhvr>
                                        <p:cTn id="16" dur="166" decel="50000">
                                          <p:stCondLst>
                                            <p:cond delay="1338"/>
                                          </p:stCondLst>
                                        </p:cTn>
                                        <p:tgtEl>
                                          <p:spTgt spid="41986"/>
                                        </p:tgtEl>
                                      </p:cBhvr>
                                      <p:to x="100000" y="100000"/>
                                    </p:animScale>
                                    <p:animScale>
                                      <p:cBhvr>
                                        <p:cTn id="17" dur="26">
                                          <p:stCondLst>
                                            <p:cond delay="1642"/>
                                          </p:stCondLst>
                                        </p:cTn>
                                        <p:tgtEl>
                                          <p:spTgt spid="41986"/>
                                        </p:tgtEl>
                                      </p:cBhvr>
                                      <p:to x="100000" y="90000"/>
                                    </p:animScale>
                                    <p:animScale>
                                      <p:cBhvr>
                                        <p:cTn id="18" dur="166" decel="50000">
                                          <p:stCondLst>
                                            <p:cond delay="1668"/>
                                          </p:stCondLst>
                                        </p:cTn>
                                        <p:tgtEl>
                                          <p:spTgt spid="41986"/>
                                        </p:tgtEl>
                                      </p:cBhvr>
                                      <p:to x="100000" y="100000"/>
                                    </p:animScale>
                                    <p:animScale>
                                      <p:cBhvr>
                                        <p:cTn id="19" dur="26">
                                          <p:stCondLst>
                                            <p:cond delay="1808"/>
                                          </p:stCondLst>
                                        </p:cTn>
                                        <p:tgtEl>
                                          <p:spTgt spid="41986"/>
                                        </p:tgtEl>
                                      </p:cBhvr>
                                      <p:to x="100000" y="95000"/>
                                    </p:animScale>
                                    <p:animScale>
                                      <p:cBhvr>
                                        <p:cTn id="20" dur="166" decel="50000">
                                          <p:stCondLst>
                                            <p:cond delay="1834"/>
                                          </p:stCondLst>
                                        </p:cTn>
                                        <p:tgtEl>
                                          <p:spTgt spid="4198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标题 1"/>
          <p:cNvSpPr>
            <a:spLocks noGrp="1"/>
          </p:cNvSpPr>
          <p:nvPr>
            <p:ph type="title" idx="4294967295"/>
          </p:nvPr>
        </p:nvSpPr>
        <p:spPr>
          <a:xfrm>
            <a:off x="1202531" y="555864"/>
            <a:ext cx="6738938" cy="342900"/>
          </a:xfrm>
        </p:spPr>
        <p:txBody>
          <a:bodyPr wrap="square" lIns="68580" tIns="34290" rIns="68580" bIns="34290" anchor="ctr" anchorCtr="0"/>
          <a:p>
            <a:r>
              <a:rPr lang="en-US" altLang="zh-CN" sz="2800" dirty="0"/>
              <a:t>3.</a:t>
            </a:r>
            <a:r>
              <a:rPr lang="zh-CN" altLang="en-US" sz="2800" dirty="0"/>
              <a:t>政治经济制度决定着教育目的</a:t>
            </a:r>
            <a:r>
              <a:rPr lang="en-US" altLang="zh-CN" sz="2800" dirty="0"/>
              <a:t>,</a:t>
            </a:r>
            <a:r>
              <a:rPr lang="zh-CN" altLang="en-US" sz="2800" dirty="0"/>
              <a:t>教育内容</a:t>
            </a:r>
            <a:endParaRPr lang="zh-CN" altLang="en-US" sz="2800" dirty="0"/>
          </a:p>
        </p:txBody>
      </p:sp>
      <p:sp>
        <p:nvSpPr>
          <p:cNvPr id="13315" name="内容占位符 2"/>
          <p:cNvSpPr>
            <a:spLocks noGrp="1"/>
          </p:cNvSpPr>
          <p:nvPr>
            <p:ph idx="4294967295"/>
          </p:nvPr>
        </p:nvSpPr>
        <p:spPr>
          <a:xfrm>
            <a:off x="1143000" y="1326515"/>
            <a:ext cx="6884670" cy="1178560"/>
          </a:xfrm>
        </p:spPr>
        <p:style>
          <a:lnRef idx="2">
            <a:schemeClr val="dk1"/>
          </a:lnRef>
          <a:fillRef idx="1">
            <a:schemeClr val="lt1"/>
          </a:fillRef>
          <a:effectRef idx="0">
            <a:schemeClr val="dk1"/>
          </a:effectRef>
          <a:fontRef idx="minor">
            <a:schemeClr val="dk1"/>
          </a:fontRef>
        </p:style>
        <p:txBody>
          <a:bodyPr wrap="square" lIns="68580" tIns="34290" rIns="68580" bIns="34290" anchor="t" anchorCtr="0"/>
          <a:p>
            <a:pPr>
              <a:buClr>
                <a:schemeClr val="tx1"/>
              </a:buClr>
              <a:buSzPct val="80000"/>
              <a:buFont typeface="Wingdings" panose="05000000000000000000" pitchFamily="2" charset="2"/>
              <a:buChar char="n"/>
            </a:pPr>
            <a:r>
              <a:rPr lang="zh-CN" altLang="en-US" dirty="0"/>
              <a:t>教育的根本任务是培养人。</a:t>
            </a:r>
            <a:endParaRPr lang="en-US" altLang="zh-CN" dirty="0"/>
          </a:p>
          <a:p>
            <a:pPr>
              <a:buClr>
                <a:schemeClr val="tx1"/>
              </a:buClr>
              <a:buSzPct val="80000"/>
              <a:buFont typeface="Wingdings" panose="05000000000000000000" pitchFamily="2" charset="2"/>
              <a:buChar char="n"/>
            </a:pPr>
            <a:r>
              <a:rPr lang="zh-CN" altLang="en-US" u="sng" dirty="0"/>
              <a:t>政治制度</a:t>
            </a:r>
            <a:r>
              <a:rPr lang="zh-CN" altLang="en-US" dirty="0"/>
              <a:t>直接决定教育目的的性质。</a:t>
            </a:r>
            <a:endParaRPr lang="zh-CN" altLang="en-US" dirty="0"/>
          </a:p>
        </p:txBody>
      </p:sp>
      <p:sp>
        <p:nvSpPr>
          <p:cNvPr id="13317" name="TextBox 5"/>
          <p:cNvSpPr txBox="1"/>
          <p:nvPr/>
        </p:nvSpPr>
        <p:spPr>
          <a:xfrm>
            <a:off x="1115695" y="2643346"/>
            <a:ext cx="6858000" cy="2353310"/>
          </a:xfrm>
          <a:prstGeom prst="rect">
            <a:avLst/>
          </a:prstGeom>
        </p:spPr>
        <p:style>
          <a:lnRef idx="2">
            <a:schemeClr val="accent5"/>
          </a:lnRef>
          <a:fillRef idx="1">
            <a:schemeClr val="lt1"/>
          </a:fillRef>
          <a:effectRef idx="0">
            <a:schemeClr val="accent5"/>
          </a:effectRef>
          <a:fontRef idx="minor">
            <a:schemeClr val="dk1"/>
          </a:fontRef>
        </p:style>
        <p:txBody>
          <a:bodyPr anchor="t" anchorCtr="0">
            <a:spAutoFit/>
          </a:bodyPr>
          <a:p>
            <a:pPr>
              <a:buFont typeface="Wingdings" panose="05000000000000000000" pitchFamily="2" charset="2"/>
              <a:buChar char="Ø"/>
            </a:pPr>
            <a:r>
              <a:rPr lang="zh-CN" altLang="en-US" sz="2100" dirty="0">
                <a:latin typeface="楷体_GB2312" pitchFamily="49" charset="-122"/>
                <a:ea typeface="楷体_GB2312" pitchFamily="49" charset="-122"/>
              </a:rPr>
              <a:t> 氏族社会：未来的氏族成员</a:t>
            </a:r>
            <a:endParaRPr lang="en-US" altLang="zh-CN" sz="2100" dirty="0">
              <a:latin typeface="楷体_GB2312" pitchFamily="49" charset="-122"/>
              <a:ea typeface="楷体_GB2312" pitchFamily="49" charset="-122"/>
            </a:endParaRPr>
          </a:p>
          <a:p>
            <a:pPr>
              <a:buFont typeface="Wingdings" panose="05000000000000000000" pitchFamily="2" charset="2"/>
              <a:buChar char="Ø"/>
            </a:pPr>
            <a:r>
              <a:rPr lang="en-US" altLang="zh-CN" sz="2100" dirty="0">
                <a:latin typeface="楷体_GB2312" pitchFamily="49" charset="-122"/>
                <a:ea typeface="楷体_GB2312" pitchFamily="49" charset="-122"/>
              </a:rPr>
              <a:t> </a:t>
            </a:r>
            <a:r>
              <a:rPr lang="zh-CN" altLang="en-US" sz="2100" dirty="0">
                <a:latin typeface="楷体_GB2312" pitchFamily="49" charset="-122"/>
                <a:ea typeface="楷体_GB2312" pitchFamily="49" charset="-122"/>
              </a:rPr>
              <a:t>奴隶社会：</a:t>
            </a:r>
            <a:r>
              <a:rPr lang="zh-CN" altLang="en-US" sz="2100" u="sng" dirty="0">
                <a:latin typeface="楷体_GB2312" pitchFamily="49" charset="-122"/>
                <a:ea typeface="楷体_GB2312" pitchFamily="49" charset="-122"/>
              </a:rPr>
              <a:t>统治人才</a:t>
            </a:r>
            <a:r>
              <a:rPr lang="zh-CN" altLang="en-US" sz="2100" dirty="0">
                <a:latin typeface="楷体_GB2312" pitchFamily="49" charset="-122"/>
                <a:ea typeface="楷体_GB2312" pitchFamily="49" charset="-122"/>
              </a:rPr>
              <a:t>和</a:t>
            </a:r>
            <a:r>
              <a:rPr lang="zh-CN" altLang="en-US" sz="2100" u="sng" dirty="0">
                <a:latin typeface="楷体_GB2312" pitchFamily="49" charset="-122"/>
                <a:ea typeface="楷体_GB2312" pitchFamily="49" charset="-122"/>
              </a:rPr>
              <a:t>军人</a:t>
            </a:r>
            <a:endParaRPr lang="en-US" altLang="zh-CN" sz="2100" u="sng" dirty="0">
              <a:latin typeface="楷体_GB2312" pitchFamily="49" charset="-122"/>
              <a:ea typeface="楷体_GB2312" pitchFamily="49" charset="-122"/>
            </a:endParaRPr>
          </a:p>
          <a:p>
            <a:pPr>
              <a:buFont typeface="Wingdings" panose="05000000000000000000" pitchFamily="2" charset="2"/>
              <a:buChar char="Ø"/>
            </a:pPr>
            <a:r>
              <a:rPr lang="en-US" altLang="zh-CN" sz="2100" dirty="0">
                <a:latin typeface="楷体_GB2312" pitchFamily="49" charset="-122"/>
                <a:ea typeface="楷体_GB2312" pitchFamily="49" charset="-122"/>
              </a:rPr>
              <a:t> </a:t>
            </a:r>
            <a:r>
              <a:rPr lang="zh-CN" altLang="en-US" sz="2100" dirty="0">
                <a:latin typeface="楷体_GB2312" pitchFamily="49" charset="-122"/>
                <a:ea typeface="楷体_GB2312" pitchFamily="49" charset="-122"/>
              </a:rPr>
              <a:t>封建社会：</a:t>
            </a:r>
            <a:r>
              <a:rPr lang="zh-CN" altLang="en-US" sz="2100" u="sng" dirty="0">
                <a:latin typeface="楷体_GB2312" pitchFamily="49" charset="-122"/>
                <a:ea typeface="楷体_GB2312" pitchFamily="49" charset="-122"/>
              </a:rPr>
              <a:t>官僚</a:t>
            </a:r>
            <a:r>
              <a:rPr lang="zh-CN" altLang="en-US" sz="2100" dirty="0">
                <a:latin typeface="楷体_GB2312" pitchFamily="49" charset="-122"/>
                <a:ea typeface="楷体_GB2312" pitchFamily="49" charset="-122"/>
              </a:rPr>
              <a:t>与</a:t>
            </a:r>
            <a:r>
              <a:rPr lang="zh-CN" altLang="en-US" sz="2100" u="sng" dirty="0">
                <a:latin typeface="楷体_GB2312" pitchFamily="49" charset="-122"/>
                <a:ea typeface="楷体_GB2312" pitchFamily="49" charset="-122"/>
              </a:rPr>
              <a:t>绅士</a:t>
            </a:r>
            <a:endParaRPr lang="en-US" altLang="zh-CN" sz="2100" u="sng" dirty="0">
              <a:latin typeface="楷体_GB2312" pitchFamily="49" charset="-122"/>
              <a:ea typeface="楷体_GB2312" pitchFamily="49" charset="-122"/>
            </a:endParaRPr>
          </a:p>
          <a:p>
            <a:pPr>
              <a:buFont typeface="Wingdings" panose="05000000000000000000" pitchFamily="2" charset="2"/>
              <a:buChar char="Ø"/>
            </a:pPr>
            <a:r>
              <a:rPr lang="en-US" altLang="zh-CN" sz="2100" dirty="0">
                <a:latin typeface="楷体_GB2312" pitchFamily="49" charset="-122"/>
                <a:ea typeface="楷体_GB2312" pitchFamily="49" charset="-122"/>
              </a:rPr>
              <a:t> </a:t>
            </a:r>
            <a:r>
              <a:rPr lang="zh-CN" altLang="en-US" sz="2100" dirty="0">
                <a:latin typeface="楷体_GB2312" pitchFamily="49" charset="-122"/>
                <a:ea typeface="楷体_GB2312" pitchFamily="49" charset="-122"/>
              </a:rPr>
              <a:t>资本主义：</a:t>
            </a:r>
            <a:r>
              <a:rPr lang="zh-CN" altLang="en-US" sz="2100" u="sng" dirty="0">
                <a:latin typeface="楷体_GB2312" pitchFamily="49" charset="-122"/>
                <a:ea typeface="楷体_GB2312" pitchFamily="49" charset="-122"/>
              </a:rPr>
              <a:t>统治、管理人才</a:t>
            </a:r>
            <a:r>
              <a:rPr lang="zh-CN" altLang="en-US" sz="2100" dirty="0">
                <a:latin typeface="楷体_GB2312" pitchFamily="49" charset="-122"/>
                <a:ea typeface="楷体_GB2312" pitchFamily="49" charset="-122"/>
              </a:rPr>
              <a:t>与</a:t>
            </a:r>
            <a:r>
              <a:rPr lang="zh-CN" altLang="en-US" sz="2100" u="sng" dirty="0">
                <a:latin typeface="楷体_GB2312" pitchFamily="49" charset="-122"/>
                <a:ea typeface="楷体_GB2312" pitchFamily="49" charset="-122"/>
              </a:rPr>
              <a:t>熟练工人、政治顺民</a:t>
            </a:r>
            <a:endParaRPr lang="en-US" altLang="zh-CN" sz="2100" u="sng" dirty="0">
              <a:latin typeface="楷体_GB2312" pitchFamily="49" charset="-122"/>
              <a:ea typeface="楷体_GB2312" pitchFamily="49" charset="-122"/>
            </a:endParaRPr>
          </a:p>
          <a:p>
            <a:pPr>
              <a:buFont typeface="Wingdings" panose="05000000000000000000" pitchFamily="2" charset="2"/>
              <a:buChar char="Ø"/>
            </a:pPr>
            <a:r>
              <a:rPr lang="en-US" altLang="zh-CN" sz="2100" dirty="0">
                <a:latin typeface="楷体_GB2312" pitchFamily="49" charset="-122"/>
                <a:ea typeface="楷体_GB2312" pitchFamily="49" charset="-122"/>
              </a:rPr>
              <a:t> </a:t>
            </a:r>
            <a:r>
              <a:rPr lang="zh-CN" altLang="en-US" sz="2100" dirty="0">
                <a:latin typeface="楷体_GB2312" pitchFamily="49" charset="-122"/>
                <a:ea typeface="楷体_GB2312" pitchFamily="49" charset="-122"/>
              </a:rPr>
              <a:t>社会主义：</a:t>
            </a:r>
            <a:r>
              <a:rPr lang="zh-CN" altLang="en-US" sz="2100" u="sng" dirty="0">
                <a:latin typeface="楷体_GB2312" pitchFamily="49" charset="-122"/>
                <a:ea typeface="楷体_GB2312" pitchFamily="49" charset="-122"/>
              </a:rPr>
              <a:t>培养全面发展的社会主义建设者和接班人。</a:t>
            </a:r>
            <a:r>
              <a:rPr lang="zh-CN" altLang="en-US" sz="2100" dirty="0">
                <a:latin typeface="楷体_GB2312" pitchFamily="49" charset="-122"/>
                <a:ea typeface="楷体_GB2312" pitchFamily="49" charset="-122"/>
              </a:rPr>
              <a:t>教育的根本任务</a:t>
            </a:r>
            <a:r>
              <a:rPr lang="zh-CN" altLang="en-US" sz="2100" u="sng" dirty="0">
                <a:latin typeface="楷体_GB2312" pitchFamily="49" charset="-122"/>
                <a:ea typeface="楷体_GB2312" pitchFamily="49" charset="-122"/>
              </a:rPr>
              <a:t>就是提高和丰富人的精神世界，促进个性和谐发展。</a:t>
            </a:r>
            <a:endParaRPr lang="zh-CN" altLang="en-US" sz="2100" u="sng" dirty="0">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1000"/>
                                        <p:tgtEl>
                                          <p:spTgt spid="13314"/>
                                        </p:tgtEl>
                                      </p:cBhvr>
                                    </p:animEffect>
                                    <p:anim calcmode="lin" valueType="num">
                                      <p:cBhvr>
                                        <p:cTn id="8" dur="1000" fill="hold"/>
                                        <p:tgtEl>
                                          <p:spTgt spid="13314"/>
                                        </p:tgtEl>
                                        <p:attrNameLst>
                                          <p:attrName>ppt_x</p:attrName>
                                        </p:attrNameLst>
                                      </p:cBhvr>
                                      <p:tavLst>
                                        <p:tav tm="0">
                                          <p:val>
                                            <p:strVal val="#ppt_x"/>
                                          </p:val>
                                        </p:tav>
                                        <p:tav tm="100000">
                                          <p:val>
                                            <p:strVal val="#ppt_x"/>
                                          </p:val>
                                        </p:tav>
                                      </p:tavLst>
                                    </p:anim>
                                    <p:anim calcmode="lin" valueType="num">
                                      <p:cBhvr>
                                        <p:cTn id="9"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3315"/>
                                        </p:tgtEl>
                                        <p:attrNameLst>
                                          <p:attrName>style.visibility</p:attrName>
                                        </p:attrNameLst>
                                      </p:cBhvr>
                                      <p:to>
                                        <p:strVal val="visible"/>
                                      </p:to>
                                    </p:set>
                                    <p:animEffect transition="in" filter="barn(inVertical)">
                                      <p:cBhvr>
                                        <p:cTn id="14" dur="500"/>
                                        <p:tgtEl>
                                          <p:spTgt spid="1331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3315">
                                            <p:txEl>
                                              <p:charRg st="0" end="13"/>
                                            </p:txEl>
                                          </p:spTgt>
                                        </p:tgtEl>
                                        <p:attrNameLst>
                                          <p:attrName>style.visibility</p:attrName>
                                        </p:attrNameLst>
                                      </p:cBhvr>
                                      <p:to>
                                        <p:strVal val="visible"/>
                                      </p:to>
                                    </p:set>
                                    <p:animEffect transition="in" filter="barn(inVertical)">
                                      <p:cBhvr>
                                        <p:cTn id="19" dur="500"/>
                                        <p:tgtEl>
                                          <p:spTgt spid="13315">
                                            <p:txEl>
                                              <p:charRg st="0" end="1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3315">
                                            <p:txEl>
                                              <p:charRg st="13" end="30"/>
                                            </p:txEl>
                                          </p:spTgt>
                                        </p:tgtEl>
                                        <p:attrNameLst>
                                          <p:attrName>style.visibility</p:attrName>
                                        </p:attrNameLst>
                                      </p:cBhvr>
                                      <p:to>
                                        <p:strVal val="visible"/>
                                      </p:to>
                                    </p:set>
                                    <p:animEffect transition="in" filter="barn(inVertical)">
                                      <p:cBhvr>
                                        <p:cTn id="24" dur="500"/>
                                        <p:tgtEl>
                                          <p:spTgt spid="13315">
                                            <p:txEl>
                                              <p:charRg st="13" end="3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13317">
                                            <p:txEl>
                                              <p:charRg st="0" end="14"/>
                                            </p:txEl>
                                          </p:spTgt>
                                        </p:tgtEl>
                                        <p:attrNameLst>
                                          <p:attrName>style.visibility</p:attrName>
                                        </p:attrNameLst>
                                      </p:cBhvr>
                                      <p:to>
                                        <p:strVal val="visible"/>
                                      </p:to>
                                    </p:set>
                                    <p:animEffect transition="in" filter="circle(in)">
                                      <p:cBhvr>
                                        <p:cTn id="29" dur="2000"/>
                                        <p:tgtEl>
                                          <p:spTgt spid="13317">
                                            <p:txEl>
                                              <p:charRg st="0" end="14"/>
                                            </p:txEl>
                                          </p:spTgt>
                                        </p:tgtEl>
                                      </p:cBhvr>
                                    </p:animEffect>
                                  </p:childTnLst>
                                </p:cTn>
                              </p:par>
                              <p:par>
                                <p:cTn id="30" presetID="6" presetClass="entr" presetSubtype="16" fill="hold" nodeType="withEffect">
                                  <p:stCondLst>
                                    <p:cond delay="0"/>
                                  </p:stCondLst>
                                  <p:childTnLst>
                                    <p:set>
                                      <p:cBhvr>
                                        <p:cTn id="31" dur="1" fill="hold">
                                          <p:stCondLst>
                                            <p:cond delay="0"/>
                                          </p:stCondLst>
                                        </p:cTn>
                                        <p:tgtEl>
                                          <p:spTgt spid="13317">
                                            <p:txEl>
                                              <p:charRg st="14" end="28"/>
                                            </p:txEl>
                                          </p:spTgt>
                                        </p:tgtEl>
                                        <p:attrNameLst>
                                          <p:attrName>style.visibility</p:attrName>
                                        </p:attrNameLst>
                                      </p:cBhvr>
                                      <p:to>
                                        <p:strVal val="visible"/>
                                      </p:to>
                                    </p:set>
                                    <p:animEffect transition="in" filter="circle(in)">
                                      <p:cBhvr>
                                        <p:cTn id="32" dur="2000"/>
                                        <p:tgtEl>
                                          <p:spTgt spid="13317">
                                            <p:txEl>
                                              <p:charRg st="14" end="28"/>
                                            </p:txEl>
                                          </p:spTgt>
                                        </p:tgtEl>
                                      </p:cBhvr>
                                    </p:animEffect>
                                  </p:childTnLst>
                                </p:cTn>
                              </p:par>
                              <p:par>
                                <p:cTn id="33" presetID="6" presetClass="entr" presetSubtype="16" fill="hold" nodeType="withEffect">
                                  <p:stCondLst>
                                    <p:cond delay="0"/>
                                  </p:stCondLst>
                                  <p:childTnLst>
                                    <p:set>
                                      <p:cBhvr>
                                        <p:cTn id="34" dur="1" fill="hold">
                                          <p:stCondLst>
                                            <p:cond delay="0"/>
                                          </p:stCondLst>
                                        </p:cTn>
                                        <p:tgtEl>
                                          <p:spTgt spid="13317">
                                            <p:txEl>
                                              <p:charRg st="28" end="40"/>
                                            </p:txEl>
                                          </p:spTgt>
                                        </p:tgtEl>
                                        <p:attrNameLst>
                                          <p:attrName>style.visibility</p:attrName>
                                        </p:attrNameLst>
                                      </p:cBhvr>
                                      <p:to>
                                        <p:strVal val="visible"/>
                                      </p:to>
                                    </p:set>
                                    <p:animEffect transition="in" filter="circle(in)">
                                      <p:cBhvr>
                                        <p:cTn id="35" dur="2000"/>
                                        <p:tgtEl>
                                          <p:spTgt spid="13317">
                                            <p:txEl>
                                              <p:charRg st="28" end="40"/>
                                            </p:txEl>
                                          </p:spTgt>
                                        </p:tgtEl>
                                      </p:cBhvr>
                                    </p:animEffect>
                                  </p:childTnLst>
                                </p:cTn>
                              </p:par>
                              <p:par>
                                <p:cTn id="36" presetID="6" presetClass="entr" presetSubtype="16" fill="hold" nodeType="withEffect">
                                  <p:stCondLst>
                                    <p:cond delay="0"/>
                                  </p:stCondLst>
                                  <p:childTnLst>
                                    <p:set>
                                      <p:cBhvr>
                                        <p:cTn id="37" dur="1" fill="hold">
                                          <p:stCondLst>
                                            <p:cond delay="0"/>
                                          </p:stCondLst>
                                        </p:cTn>
                                        <p:tgtEl>
                                          <p:spTgt spid="13317">
                                            <p:txEl>
                                              <p:charRg st="40" end="64"/>
                                            </p:txEl>
                                          </p:spTgt>
                                        </p:tgtEl>
                                        <p:attrNameLst>
                                          <p:attrName>style.visibility</p:attrName>
                                        </p:attrNameLst>
                                      </p:cBhvr>
                                      <p:to>
                                        <p:strVal val="visible"/>
                                      </p:to>
                                    </p:set>
                                    <p:animEffect transition="in" filter="circle(in)">
                                      <p:cBhvr>
                                        <p:cTn id="38" dur="2000"/>
                                        <p:tgtEl>
                                          <p:spTgt spid="13317">
                                            <p:txEl>
                                              <p:charRg st="40" end="64"/>
                                            </p:txEl>
                                          </p:spTgt>
                                        </p:tgtEl>
                                      </p:cBhvr>
                                    </p:animEffect>
                                  </p:childTnLst>
                                </p:cTn>
                              </p:par>
                              <p:par>
                                <p:cTn id="39" presetID="6" presetClass="entr" presetSubtype="16" fill="hold" nodeType="withEffect">
                                  <p:stCondLst>
                                    <p:cond delay="0"/>
                                  </p:stCondLst>
                                  <p:childTnLst>
                                    <p:set>
                                      <p:cBhvr>
                                        <p:cTn id="40" dur="1" fill="hold">
                                          <p:stCondLst>
                                            <p:cond delay="0"/>
                                          </p:stCondLst>
                                        </p:cTn>
                                        <p:tgtEl>
                                          <p:spTgt spid="13317">
                                            <p:txEl>
                                              <p:charRg st="64" end="120"/>
                                            </p:txEl>
                                          </p:spTgt>
                                        </p:tgtEl>
                                        <p:attrNameLst>
                                          <p:attrName>style.visibility</p:attrName>
                                        </p:attrNameLst>
                                      </p:cBhvr>
                                      <p:to>
                                        <p:strVal val="visible"/>
                                      </p:to>
                                    </p:set>
                                    <p:animEffect transition="in" filter="circle(in)">
                                      <p:cBhvr>
                                        <p:cTn id="41" dur="2000"/>
                                        <p:tgtEl>
                                          <p:spTgt spid="13317">
                                            <p:txEl>
                                              <p:charRg st="64" end="1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
          <p:cNvSpPr>
            <a:spLocks noGrp="1"/>
          </p:cNvSpPr>
          <p:nvPr>
            <p:ph type="title" idx="4294967295"/>
          </p:nvPr>
        </p:nvSpPr>
        <p:spPr/>
        <p:txBody>
          <a:bodyPr wrap="square" lIns="68580" tIns="34290" rIns="68580" bIns="34290" anchor="ctr" anchorCtr="0"/>
          <a:p>
            <a:pPr eaLnBrk="1" hangingPunct="1"/>
            <a:r>
              <a:rPr lang="zh-CN" altLang="en-US" dirty="0"/>
              <a:t>小结</a:t>
            </a:r>
            <a:endParaRPr lang="zh-CN" altLang="en-US" dirty="0"/>
          </a:p>
        </p:txBody>
      </p:sp>
      <p:sp>
        <p:nvSpPr>
          <p:cNvPr id="9219" name="内容占位符 2"/>
          <p:cNvSpPr>
            <a:spLocks noGrp="1"/>
          </p:cNvSpPr>
          <p:nvPr>
            <p:ph idx="4294967295"/>
          </p:nvPr>
        </p:nvSpPr>
        <p:spPr>
          <a:xfrm>
            <a:off x="827405" y="987425"/>
            <a:ext cx="6977380" cy="3891915"/>
          </a:xfrm>
          <a:solidFill>
            <a:schemeClr val="bg1"/>
          </a:solidFill>
        </p:spPr>
        <p:txBody>
          <a:bodyPr wrap="square" lIns="68580" tIns="34290" rIns="68580" bIns="34290" anchor="t" anchorCtr="0"/>
          <a:p>
            <a:pPr eaLnBrk="1" hangingPunct="1">
              <a:buClr>
                <a:schemeClr val="tx1"/>
              </a:buClr>
              <a:buSzPct val="80000"/>
              <a:buFont typeface="Wingdings" panose="05000000000000000000" pitchFamily="2" charset="2"/>
              <a:buChar char="Ø"/>
            </a:pPr>
            <a:r>
              <a:rPr lang="zh-CN" altLang="en-US" dirty="0">
                <a:ln/>
                <a:solidFill>
                  <a:schemeClr val="accent1"/>
                </a:solidFill>
                <a:effectLst>
                  <a:outerShdw blurRad="38100" dist="25400" dir="5400000" algn="ctr" rotWithShape="0">
                    <a:srgbClr val="6E747A">
                      <a:alpha val="43000"/>
                    </a:srgbClr>
                  </a:outerShdw>
                </a:effectLst>
              </a:rPr>
              <a:t>政治经济制度对教育的</a:t>
            </a:r>
            <a:r>
              <a:rPr lang="zh-CN" altLang="en-US" u="sng" dirty="0">
                <a:ln/>
                <a:solidFill>
                  <a:schemeClr val="accent1"/>
                </a:solidFill>
                <a:effectLst>
                  <a:outerShdw blurRad="38100" dist="25400" dir="5400000" algn="ctr" rotWithShape="0">
                    <a:srgbClr val="6E747A">
                      <a:alpha val="43000"/>
                    </a:srgbClr>
                  </a:outerShdw>
                </a:effectLst>
              </a:rPr>
              <a:t>制约作用</a:t>
            </a:r>
            <a:r>
              <a:rPr lang="zh-CN" altLang="en-US" dirty="0"/>
              <a:t>集中表现在</a:t>
            </a:r>
            <a:r>
              <a:rPr lang="zh-CN" altLang="en-US" u="sng" dirty="0"/>
              <a:t>决定教育的性质</a:t>
            </a:r>
            <a:r>
              <a:rPr lang="zh-CN" altLang="en-US" dirty="0"/>
              <a:t>，即</a:t>
            </a:r>
            <a:r>
              <a:rPr lang="zh-CN" altLang="en-US" u="sng" dirty="0"/>
              <a:t>培养什么人</a:t>
            </a:r>
            <a:r>
              <a:rPr lang="zh-CN" altLang="en-US" dirty="0"/>
              <a:t>和</a:t>
            </a:r>
            <a:r>
              <a:rPr lang="zh-CN" altLang="en-US" u="sng" dirty="0"/>
              <a:t>培养的人为谁服务上</a:t>
            </a:r>
            <a:r>
              <a:rPr lang="zh-CN" altLang="en-US" dirty="0"/>
              <a:t>。</a:t>
            </a:r>
            <a:endParaRPr lang="en-US" altLang="zh-CN" dirty="0"/>
          </a:p>
          <a:p>
            <a:pPr eaLnBrk="1" hangingPunct="1">
              <a:buClr>
                <a:schemeClr val="tx1"/>
              </a:buClr>
              <a:buSzPct val="80000"/>
              <a:buFont typeface="Wingdings" panose="05000000000000000000" pitchFamily="2" charset="2"/>
              <a:buChar char="Ø"/>
            </a:pPr>
            <a:r>
              <a:rPr lang="zh-CN" altLang="en-US" dirty="0"/>
              <a:t>政治经济制度决定：</a:t>
            </a:r>
            <a:endParaRPr lang="zh-CN" altLang="en-US" dirty="0"/>
          </a:p>
          <a:p>
            <a:pPr eaLnBrk="1" hangingPunct="1">
              <a:buClr>
                <a:schemeClr val="tx1"/>
              </a:buClr>
              <a:buSzPct val="80000"/>
              <a:buFont typeface="Wingdings" panose="05000000000000000000" pitchFamily="2" charset="2"/>
              <a:buChar char="Ø"/>
            </a:pPr>
            <a:r>
              <a:rPr lang="en-US" altLang="zh-CN" dirty="0"/>
              <a:t>1</a:t>
            </a:r>
            <a:r>
              <a:rPr lang="zh-CN" altLang="en-US" u="sng" dirty="0"/>
              <a:t>教育的领导权</a:t>
            </a:r>
            <a:r>
              <a:rPr lang="zh-CN" altLang="en-US" dirty="0"/>
              <a:t>、</a:t>
            </a:r>
            <a:endParaRPr lang="zh-CN" altLang="en-US" dirty="0"/>
          </a:p>
          <a:p>
            <a:pPr eaLnBrk="1" hangingPunct="1">
              <a:buClr>
                <a:schemeClr val="tx1"/>
              </a:buClr>
              <a:buSzPct val="80000"/>
              <a:buFont typeface="Wingdings" panose="05000000000000000000" pitchFamily="2" charset="2"/>
              <a:buChar char="Ø"/>
            </a:pPr>
            <a:r>
              <a:rPr lang="en-US" altLang="zh-CN" dirty="0"/>
              <a:t>2</a:t>
            </a:r>
            <a:r>
              <a:rPr lang="zh-CN" altLang="en-US" u="sng" dirty="0"/>
              <a:t>受教育的权利</a:t>
            </a:r>
            <a:endParaRPr lang="zh-CN" altLang="en-US" dirty="0"/>
          </a:p>
          <a:p>
            <a:pPr eaLnBrk="1" hangingPunct="1">
              <a:buClr>
                <a:schemeClr val="tx1"/>
              </a:buClr>
              <a:buSzPct val="80000"/>
              <a:buFont typeface="Wingdings" panose="05000000000000000000" pitchFamily="2" charset="2"/>
              <a:buChar char="Ø"/>
            </a:pPr>
            <a:r>
              <a:rPr lang="en-US" altLang="zh-CN" dirty="0"/>
              <a:t>3</a:t>
            </a:r>
            <a:r>
              <a:rPr lang="zh-CN" altLang="en-US" u="sng" dirty="0"/>
              <a:t>教育目的和内容</a:t>
            </a:r>
            <a:r>
              <a:rPr lang="zh-CN" altLang="en-US" dirty="0"/>
              <a:t>。</a:t>
            </a:r>
            <a:endParaRPr lang="en-US" altLang="zh-CN" dirty="0"/>
          </a:p>
        </p:txBody>
      </p:sp>
      <p:sp>
        <p:nvSpPr>
          <p:cNvPr id="17412" name="灯片编号占位符 5"/>
          <p:cNvSpPr txBox="1">
            <a:spLocks noGrp="1"/>
          </p:cNvSpPr>
          <p:nvPr/>
        </p:nvSpPr>
        <p:spPr>
          <a:xfrm>
            <a:off x="6929438" y="4960144"/>
            <a:ext cx="971550" cy="183356"/>
          </a:xfrm>
          <a:prstGeom prst="rect">
            <a:avLst/>
          </a:prstGeom>
          <a:noFill/>
          <a:ln w="9525">
            <a:noFill/>
          </a:ln>
        </p:spPr>
        <p:txBody>
          <a:bodyPr anchor="t" anchorCtr="0"/>
          <a:p>
            <a:pPr algn="ctr"/>
            <a:fld id="{9A0DB2DC-4C9A-4742-B13C-FB6460FD3503}" type="slidenum">
              <a:rPr lang="zh-CN" altLang="en-US" sz="900" dirty="0">
                <a:latin typeface="Arial" panose="020B0604020202020204" pitchFamily="34" charset="0"/>
                <a:ea typeface="宋体" panose="02010600030101010101" pitchFamily="2" charset="-122"/>
              </a:rPr>
            </a:fld>
            <a:endParaRPr lang="zh-CN" altLang="en-US" sz="900"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219">
                                            <p:txEl>
                                              <p:charRg st="71" end="81"/>
                                            </p:txEl>
                                          </p:spTgt>
                                        </p:tgtEl>
                                        <p:attrNameLst>
                                          <p:attrName>style.visibility</p:attrName>
                                        </p:attrNameLst>
                                      </p:cBhvr>
                                      <p:to>
                                        <p:strVal val="visible"/>
                                      </p:to>
                                    </p:set>
                                    <p:animEffect transition="in" filter="fade">
                                      <p:cBhvr>
                                        <p:cTn id="7" dur="1000"/>
                                        <p:tgtEl>
                                          <p:spTgt spid="9219">
                                            <p:txEl>
                                              <p:charRg st="71" end="81"/>
                                            </p:txEl>
                                          </p:spTgt>
                                        </p:tgtEl>
                                      </p:cBhvr>
                                    </p:animEffect>
                                    <p:anim calcmode="lin" valueType="num">
                                      <p:cBhvr>
                                        <p:cTn id="8" dur="1000" fill="hold"/>
                                        <p:tgtEl>
                                          <p:spTgt spid="9219">
                                            <p:txEl>
                                              <p:charRg st="71" end="81"/>
                                            </p:txEl>
                                          </p:spTgt>
                                        </p:tgtEl>
                                        <p:attrNameLst>
                                          <p:attrName>ppt_x</p:attrName>
                                        </p:attrNameLst>
                                      </p:cBhvr>
                                      <p:tavLst>
                                        <p:tav tm="0">
                                          <p:val>
                                            <p:strVal val="#ppt_x"/>
                                          </p:val>
                                        </p:tav>
                                        <p:tav tm="100000">
                                          <p:val>
                                            <p:strVal val="#ppt_x"/>
                                          </p:val>
                                        </p:tav>
                                      </p:tavLst>
                                    </p:anim>
                                    <p:anim calcmode="lin" valueType="num">
                                      <p:cBhvr>
                                        <p:cTn id="9" dur="1000" fill="hold"/>
                                        <p:tgtEl>
                                          <p:spTgt spid="9219">
                                            <p:txEl>
                                              <p:charRg st="71" end="8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Box 2"/>
          <p:cNvSpPr txBox="1"/>
          <p:nvPr/>
        </p:nvSpPr>
        <p:spPr>
          <a:xfrm>
            <a:off x="1764506" y="1079897"/>
            <a:ext cx="5699522" cy="2823845"/>
          </a:xfrm>
          <a:prstGeom prst="rect">
            <a:avLst/>
          </a:prstGeom>
          <a:noFill/>
          <a:ln w="9525">
            <a:noFill/>
          </a:ln>
        </p:spPr>
        <p:txBody>
          <a:bodyPr anchor="t" anchorCtr="0">
            <a:spAutoFit/>
          </a:bodyPr>
          <a:p>
            <a:pPr eaLnBrk="0" hangingPunct="0">
              <a:spcBef>
                <a:spcPct val="20000"/>
              </a:spcBef>
              <a:buSzPct val="115000"/>
              <a:buFont typeface="Wingdings" panose="05000000000000000000" pitchFamily="2" charset="2"/>
            </a:pPr>
            <a:r>
              <a:rPr lang="en-US" altLang="zh-CN" sz="2400" dirty="0">
                <a:latin typeface="楷体_GB2312" pitchFamily="49" charset="-122"/>
                <a:ea typeface="楷体_GB2312" pitchFamily="49" charset="-122"/>
              </a:rPr>
              <a:t>1.</a:t>
            </a:r>
            <a:r>
              <a:rPr lang="zh-CN" altLang="en-US" sz="2400" dirty="0">
                <a:latin typeface="楷体_GB2312" pitchFamily="49" charset="-122"/>
                <a:ea typeface="楷体_GB2312" pitchFamily="49" charset="-122"/>
              </a:rPr>
              <a:t>孔子曾经说过：“学而优则仕”</a:t>
            </a:r>
            <a:endParaRPr lang="en-US" altLang="zh-CN" sz="2400" dirty="0">
              <a:latin typeface="楷体_GB2312" pitchFamily="49" charset="-122"/>
              <a:ea typeface="楷体_GB2312" pitchFamily="49" charset="-122"/>
            </a:endParaRPr>
          </a:p>
          <a:p>
            <a:pPr eaLnBrk="0" hangingPunct="0">
              <a:spcBef>
                <a:spcPct val="20000"/>
              </a:spcBef>
              <a:buSzPct val="115000"/>
              <a:buFont typeface="Wingdings" panose="05000000000000000000" pitchFamily="2" charset="2"/>
            </a:pPr>
            <a:r>
              <a:rPr lang="en-US" altLang="zh-CN" sz="2400" dirty="0">
                <a:latin typeface="楷体_GB2312" pitchFamily="49" charset="-122"/>
                <a:ea typeface="楷体_GB2312" pitchFamily="49" charset="-122"/>
              </a:rPr>
              <a:t>2.</a:t>
            </a:r>
            <a:r>
              <a:rPr lang="zh-CN" altLang="en-US" sz="2400" dirty="0">
                <a:latin typeface="楷体_GB2312" pitchFamily="49" charset="-122"/>
                <a:ea typeface="楷体_GB2312" pitchFamily="49" charset="-122"/>
              </a:rPr>
              <a:t>我国五四运动以来，历次有影响的群体性革命运动都是由知识分子、青年学生最先发动的。</a:t>
            </a:r>
            <a:endParaRPr lang="en-US" altLang="zh-CN" sz="2400" dirty="0">
              <a:latin typeface="楷体_GB2312" pitchFamily="49" charset="-122"/>
              <a:ea typeface="楷体_GB2312" pitchFamily="49" charset="-122"/>
            </a:endParaRPr>
          </a:p>
          <a:p>
            <a:pPr eaLnBrk="0" hangingPunct="0">
              <a:spcBef>
                <a:spcPct val="20000"/>
              </a:spcBef>
              <a:buSzPct val="115000"/>
              <a:buFont typeface="Wingdings" panose="05000000000000000000" pitchFamily="2" charset="2"/>
            </a:pPr>
            <a:r>
              <a:rPr lang="en-US" altLang="zh-CN" sz="2400" dirty="0">
                <a:latin typeface="楷体_GB2312" pitchFamily="49" charset="-122"/>
                <a:ea typeface="楷体_GB2312" pitchFamily="49" charset="-122"/>
              </a:rPr>
              <a:t>3.</a:t>
            </a:r>
            <a:r>
              <a:rPr lang="zh-CN" altLang="en-US" sz="2400" dirty="0">
                <a:latin typeface="楷体_GB2312" pitchFamily="49" charset="-122"/>
                <a:ea typeface="楷体_GB2312" pitchFamily="49" charset="-122"/>
              </a:rPr>
              <a:t>旧时有人提出“教育救国”的主张，力图通过教育改变中国的面貌，但实践证明是行不通的。</a:t>
            </a:r>
            <a:endParaRPr lang="zh-CN" altLang="en-US" sz="2400" dirty="0">
              <a:latin typeface="楷体_GB2312" pitchFamily="49" charset="-122"/>
              <a:ea typeface="楷体_GB2312" pitchFamily="49" charset="-122"/>
            </a:endParaRPr>
          </a:p>
        </p:txBody>
      </p:sp>
      <p:sp>
        <p:nvSpPr>
          <p:cNvPr id="19458" name="TextBox 3"/>
          <p:cNvSpPr txBox="1"/>
          <p:nvPr/>
        </p:nvSpPr>
        <p:spPr>
          <a:xfrm>
            <a:off x="3221831" y="300038"/>
            <a:ext cx="2349104" cy="598805"/>
          </a:xfrm>
          <a:prstGeom prst="rect">
            <a:avLst/>
          </a:prstGeom>
          <a:noFill/>
          <a:ln w="9525">
            <a:noFill/>
          </a:ln>
        </p:spPr>
        <p:txBody>
          <a:bodyPr anchor="t" anchorCtr="0">
            <a:spAutoFit/>
          </a:bodyPr>
          <a:p>
            <a:pPr algn="r"/>
            <a:r>
              <a:rPr lang="zh-CN" altLang="en-US" sz="3300" dirty="0">
                <a:solidFill>
                  <a:srgbClr val="4A452A"/>
                </a:solidFill>
                <a:latin typeface="Arial" panose="020B0604020202020204" pitchFamily="34" charset="0"/>
                <a:ea typeface="微软雅黑" panose="020B0503020204020204" pitchFamily="34" charset="-122"/>
              </a:rPr>
              <a:t>思考并讨论</a:t>
            </a:r>
            <a:endParaRPr lang="en-US" altLang="zh-CN" sz="3300" dirty="0">
              <a:solidFill>
                <a:srgbClr val="4A452A"/>
              </a:solidFill>
              <a:latin typeface="Arial" panose="020B0604020202020204" pitchFamily="34" charset="0"/>
              <a:ea typeface="微软雅黑" panose="020B0503020204020204" pitchFamily="34" charset="-122"/>
            </a:endParaRPr>
          </a:p>
        </p:txBody>
      </p:sp>
      <p:sp>
        <p:nvSpPr>
          <p:cNvPr id="2" name="TextBox 1"/>
          <p:cNvSpPr txBox="1"/>
          <p:nvPr/>
        </p:nvSpPr>
        <p:spPr>
          <a:xfrm>
            <a:off x="2897981" y="4085035"/>
            <a:ext cx="4005580" cy="414020"/>
          </a:xfrm>
          <a:prstGeom prst="rect">
            <a:avLst/>
          </a:prstGeom>
          <a:noFill/>
          <a:ln w="9525">
            <a:noFill/>
          </a:ln>
        </p:spPr>
        <p:txBody>
          <a:bodyPr wrap="none" anchor="t" anchorCtr="0">
            <a:spAutoFit/>
          </a:bodyPr>
          <a:p>
            <a:r>
              <a:rPr lang="zh-CN" altLang="en-US" sz="2100" b="1" dirty="0">
                <a:solidFill>
                  <a:schemeClr val="tx1"/>
                </a:solidFill>
                <a:latin typeface="Arial" panose="020B0604020202020204" pitchFamily="34" charset="0"/>
                <a:ea typeface="微软雅黑" panose="020B0503020204020204" pitchFamily="34" charset="-122"/>
              </a:rPr>
              <a:t>讨论</a:t>
            </a:r>
            <a:r>
              <a:rPr lang="en-US" altLang="zh-CN" sz="2100" b="1" dirty="0">
                <a:solidFill>
                  <a:schemeClr val="tx1"/>
                </a:solidFill>
                <a:latin typeface="Arial" panose="020B0604020202020204" pitchFamily="34" charset="0"/>
                <a:ea typeface="微软雅黑" panose="020B0503020204020204" pitchFamily="34" charset="-122"/>
              </a:rPr>
              <a:t>:</a:t>
            </a:r>
            <a:r>
              <a:rPr lang="zh-CN" altLang="en-US" sz="2100" b="1" dirty="0">
                <a:solidFill>
                  <a:schemeClr val="tx1"/>
                </a:solidFill>
                <a:latin typeface="Arial" panose="020B0604020202020204" pitchFamily="34" charset="0"/>
                <a:ea typeface="微软雅黑" panose="020B0503020204020204" pitchFamily="34" charset="-122"/>
              </a:rPr>
              <a:t>这三句话说明了什么问题？</a:t>
            </a:r>
            <a:endParaRPr lang="zh-CN" altLang="en-US" sz="2100" b="1" dirty="0">
              <a:solidFill>
                <a:schemeClr val="tx1"/>
              </a:solidFill>
              <a:latin typeface="Arial" panose="020B0604020202020204" pitchFamily="34" charset="0"/>
              <a:ea typeface="微软雅黑" panose="020B0503020204020204" pitchFamily="34" charset="-122"/>
            </a:endParaRPr>
          </a:p>
        </p:txBody>
      </p:sp>
      <p:cxnSp>
        <p:nvCxnSpPr>
          <p:cNvPr id="7" name="直接连接符 6"/>
          <p:cNvCxnSpPr/>
          <p:nvPr/>
        </p:nvCxnSpPr>
        <p:spPr>
          <a:xfrm>
            <a:off x="1679972" y="3706416"/>
            <a:ext cx="5784056"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down)">
                                      <p:cBhvr>
                                        <p:cTn id="7" dur="580">
                                          <p:stCondLst>
                                            <p:cond delay="0"/>
                                          </p:stCondLst>
                                        </p:cTn>
                                        <p:tgtEl>
                                          <p:spTgt spid="41986"/>
                                        </p:tgtEl>
                                      </p:cBhvr>
                                    </p:animEffect>
                                    <p:anim calcmode="lin" valueType="num">
                                      <p:cBhvr>
                                        <p:cTn id="8" dur="1822" tmFilter="0,0; 0.14,0.36; 0.43,0.73; 0.71,0.91; 1.0,1.0">
                                          <p:stCondLst>
                                            <p:cond delay="0"/>
                                          </p:stCondLst>
                                        </p:cTn>
                                        <p:tgtEl>
                                          <p:spTgt spid="4198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198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198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198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1986"/>
                                        </p:tgtEl>
                                      </p:cBhvr>
                                      <p:to x="100000" y="60000"/>
                                    </p:animScale>
                                    <p:animScale>
                                      <p:cBhvr>
                                        <p:cTn id="14" dur="166" decel="50000">
                                          <p:stCondLst>
                                            <p:cond delay="676"/>
                                          </p:stCondLst>
                                        </p:cTn>
                                        <p:tgtEl>
                                          <p:spTgt spid="41986"/>
                                        </p:tgtEl>
                                      </p:cBhvr>
                                      <p:to x="100000" y="100000"/>
                                    </p:animScale>
                                    <p:animScale>
                                      <p:cBhvr>
                                        <p:cTn id="15" dur="26">
                                          <p:stCondLst>
                                            <p:cond delay="1312"/>
                                          </p:stCondLst>
                                        </p:cTn>
                                        <p:tgtEl>
                                          <p:spTgt spid="41986"/>
                                        </p:tgtEl>
                                      </p:cBhvr>
                                      <p:to x="100000" y="80000"/>
                                    </p:animScale>
                                    <p:animScale>
                                      <p:cBhvr>
                                        <p:cTn id="16" dur="166" decel="50000">
                                          <p:stCondLst>
                                            <p:cond delay="1338"/>
                                          </p:stCondLst>
                                        </p:cTn>
                                        <p:tgtEl>
                                          <p:spTgt spid="41986"/>
                                        </p:tgtEl>
                                      </p:cBhvr>
                                      <p:to x="100000" y="100000"/>
                                    </p:animScale>
                                    <p:animScale>
                                      <p:cBhvr>
                                        <p:cTn id="17" dur="26">
                                          <p:stCondLst>
                                            <p:cond delay="1642"/>
                                          </p:stCondLst>
                                        </p:cTn>
                                        <p:tgtEl>
                                          <p:spTgt spid="41986"/>
                                        </p:tgtEl>
                                      </p:cBhvr>
                                      <p:to x="100000" y="90000"/>
                                    </p:animScale>
                                    <p:animScale>
                                      <p:cBhvr>
                                        <p:cTn id="18" dur="166" decel="50000">
                                          <p:stCondLst>
                                            <p:cond delay="1668"/>
                                          </p:stCondLst>
                                        </p:cTn>
                                        <p:tgtEl>
                                          <p:spTgt spid="41986"/>
                                        </p:tgtEl>
                                      </p:cBhvr>
                                      <p:to x="100000" y="100000"/>
                                    </p:animScale>
                                    <p:animScale>
                                      <p:cBhvr>
                                        <p:cTn id="19" dur="26">
                                          <p:stCondLst>
                                            <p:cond delay="1808"/>
                                          </p:stCondLst>
                                        </p:cTn>
                                        <p:tgtEl>
                                          <p:spTgt spid="41986"/>
                                        </p:tgtEl>
                                      </p:cBhvr>
                                      <p:to x="100000" y="95000"/>
                                    </p:animScale>
                                    <p:animScale>
                                      <p:cBhvr>
                                        <p:cTn id="20" dur="166" decel="50000">
                                          <p:stCondLst>
                                            <p:cond delay="1834"/>
                                          </p:stCondLst>
                                        </p:cTn>
                                        <p:tgtEl>
                                          <p:spTgt spid="4198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
          <p:cNvSpPr>
            <a:spLocks noGrp="1"/>
          </p:cNvSpPr>
          <p:nvPr>
            <p:ph type="title" idx="4294967295"/>
          </p:nvPr>
        </p:nvSpPr>
        <p:spPr/>
        <p:txBody>
          <a:bodyPr wrap="square" lIns="68580" tIns="34290" rIns="68580" bIns="34290" anchor="ctr" anchorCtr="0"/>
          <a:p>
            <a:r>
              <a:rPr lang="zh-CN" altLang="en-US" sz="4000" dirty="0"/>
              <a:t>教育对政治经济制度的影响</a:t>
            </a:r>
            <a:endParaRPr lang="zh-CN" altLang="en-US" sz="4000" dirty="0"/>
          </a:p>
        </p:txBody>
      </p:sp>
      <p:sp>
        <p:nvSpPr>
          <p:cNvPr id="16387" name="内容占位符 2"/>
          <p:cNvSpPr>
            <a:spLocks noGrp="1"/>
          </p:cNvSpPr>
          <p:nvPr>
            <p:ph idx="4294967295"/>
          </p:nvPr>
        </p:nvSpPr>
        <p:spPr>
          <a:xfrm>
            <a:off x="1357630" y="1017905"/>
            <a:ext cx="6484620" cy="1123950"/>
          </a:xfrm>
        </p:spPr>
        <p:style>
          <a:lnRef idx="2">
            <a:schemeClr val="accent5"/>
          </a:lnRef>
          <a:fillRef idx="1">
            <a:schemeClr val="lt1"/>
          </a:fillRef>
          <a:effectRef idx="0">
            <a:schemeClr val="accent5"/>
          </a:effectRef>
          <a:fontRef idx="minor">
            <a:schemeClr val="dk1"/>
          </a:fontRef>
        </p:style>
        <p:txBody>
          <a:bodyPr wrap="square" lIns="68580" tIns="34290" rIns="68580" bIns="34290" anchor="t" anchorCtr="0"/>
          <a:p>
            <a:pPr>
              <a:buClr>
                <a:schemeClr val="tx1"/>
              </a:buClr>
              <a:buSzPct val="80000"/>
              <a:buNone/>
            </a:pPr>
            <a:r>
              <a:rPr lang="zh-CN" altLang="en-US" sz="2100" b="1" dirty="0">
                <a:solidFill>
                  <a:schemeClr val="tx1"/>
                </a:solidFill>
                <a:latin typeface="楷体_GB2312" pitchFamily="49" charset="-122"/>
                <a:ea typeface="楷体_GB2312" pitchFamily="49" charset="-122"/>
              </a:rPr>
              <a:t>1.教育为政治经济制度培养所需要的人才</a:t>
            </a:r>
            <a:endParaRPr lang="zh-CN" altLang="en-US" sz="2100" b="1" dirty="0">
              <a:solidFill>
                <a:schemeClr val="tx1"/>
              </a:solidFill>
              <a:latin typeface="楷体_GB2312" pitchFamily="49" charset="-122"/>
              <a:ea typeface="楷体_GB2312" pitchFamily="49" charset="-122"/>
            </a:endParaRPr>
          </a:p>
          <a:p>
            <a:pPr>
              <a:buClr>
                <a:schemeClr val="tx1"/>
              </a:buClr>
              <a:buSzPct val="80000"/>
              <a:buNone/>
            </a:pPr>
            <a:r>
              <a:rPr lang="zh-CN" altLang="en-US" sz="1800" dirty="0">
                <a:solidFill>
                  <a:schemeClr val="tx1"/>
                </a:solidFill>
              </a:rPr>
              <a:t>  “善政不如善教之得民也。善政民畏之，善教民爱之，善政得民财，善教得民心。”</a:t>
            </a:r>
            <a:endParaRPr lang="zh-CN" altLang="en-US" sz="1800" dirty="0">
              <a:solidFill>
                <a:schemeClr val="tx1"/>
              </a:solidFill>
            </a:endParaRPr>
          </a:p>
        </p:txBody>
      </p:sp>
      <p:sp>
        <p:nvSpPr>
          <p:cNvPr id="20484" name="灯片编号占位符 5"/>
          <p:cNvSpPr txBox="1">
            <a:spLocks noGrp="1"/>
          </p:cNvSpPr>
          <p:nvPr/>
        </p:nvSpPr>
        <p:spPr>
          <a:xfrm>
            <a:off x="6929438" y="4960144"/>
            <a:ext cx="971550" cy="183356"/>
          </a:xfrm>
          <a:prstGeom prst="rect">
            <a:avLst/>
          </a:prstGeom>
          <a:noFill/>
          <a:ln w="9525">
            <a:noFill/>
          </a:ln>
        </p:spPr>
        <p:txBody>
          <a:bodyPr anchor="t" anchorCtr="0"/>
          <a:p>
            <a:pPr algn="ctr"/>
            <a:fld id="{9A0DB2DC-4C9A-4742-B13C-FB6460FD3503}" type="slidenum">
              <a:rPr lang="zh-CN" altLang="en-US" sz="900" dirty="0">
                <a:latin typeface="Arial" panose="020B0604020202020204" pitchFamily="34" charset="0"/>
                <a:ea typeface="宋体" panose="02010600030101010101" pitchFamily="2" charset="-122"/>
              </a:rPr>
            </a:fld>
            <a:endParaRPr lang="zh-CN" altLang="en-US" sz="900" dirty="0">
              <a:latin typeface="Arial" panose="020B0604020202020204" pitchFamily="34" charset="0"/>
              <a:ea typeface="宋体" panose="02010600030101010101" pitchFamily="2" charset="-122"/>
            </a:endParaRPr>
          </a:p>
        </p:txBody>
      </p:sp>
      <p:sp>
        <p:nvSpPr>
          <p:cNvPr id="16390" name="矩形 7"/>
          <p:cNvSpPr/>
          <p:nvPr/>
        </p:nvSpPr>
        <p:spPr>
          <a:xfrm>
            <a:off x="1357313" y="2209800"/>
            <a:ext cx="6482954" cy="1133475"/>
          </a:xfrm>
          <a:prstGeom prst="rect">
            <a:avLst/>
          </a:prstGeom>
        </p:spPr>
        <p:style>
          <a:lnRef idx="2">
            <a:schemeClr val="accent5"/>
          </a:lnRef>
          <a:fillRef idx="1">
            <a:schemeClr val="lt1"/>
          </a:fillRef>
          <a:effectRef idx="0">
            <a:schemeClr val="accent5"/>
          </a:effectRef>
          <a:fontRef idx="minor">
            <a:schemeClr val="dk1"/>
          </a:fontRef>
        </p:style>
        <p:txBody>
          <a:bodyPr anchor="t" anchorCtr="0">
            <a:spAutoFit/>
          </a:bodyPr>
          <a:p>
            <a:pPr marL="342900" indent="-342900" eaLnBrk="0" hangingPunct="0">
              <a:spcBef>
                <a:spcPct val="20000"/>
              </a:spcBef>
              <a:buClr>
                <a:srgbClr val="FFFFFF"/>
              </a:buClr>
              <a:buSzPct val="80000"/>
            </a:pPr>
            <a:r>
              <a:rPr lang="en-US" altLang="zh-CN" sz="2100" b="1" dirty="0">
                <a:solidFill>
                  <a:schemeClr val="tx1"/>
                </a:solidFill>
                <a:latin typeface="楷体_GB2312" pitchFamily="49" charset="-122"/>
                <a:ea typeface="楷体_GB2312" pitchFamily="49" charset="-122"/>
              </a:rPr>
              <a:t>2.</a:t>
            </a:r>
            <a:r>
              <a:rPr lang="zh-CN" altLang="en-US" sz="2100" b="1" dirty="0">
                <a:solidFill>
                  <a:schemeClr val="tx1"/>
                </a:solidFill>
                <a:latin typeface="楷体_GB2312" pitchFamily="49" charset="-122"/>
                <a:ea typeface="楷体_GB2312" pitchFamily="49" charset="-122"/>
              </a:rPr>
              <a:t>教育是一种影响政治经济的舆论力量</a:t>
            </a:r>
            <a:endParaRPr lang="en-US" altLang="zh-CN" sz="2100" b="1" dirty="0">
              <a:solidFill>
                <a:schemeClr val="tx1"/>
              </a:solidFill>
              <a:latin typeface="楷体_GB2312" pitchFamily="49" charset="-122"/>
              <a:ea typeface="楷体_GB2312" pitchFamily="49" charset="-122"/>
            </a:endParaRPr>
          </a:p>
          <a:p>
            <a:pPr marL="342900" indent="-342900" eaLnBrk="0" hangingPunct="0">
              <a:spcBef>
                <a:spcPct val="20000"/>
              </a:spcBef>
              <a:buClr>
                <a:srgbClr val="FFFFFF"/>
              </a:buClr>
              <a:buSzPct val="80000"/>
            </a:pPr>
            <a:r>
              <a:rPr lang="zh-CN" altLang="en-US" sz="2100" b="1" dirty="0">
                <a:solidFill>
                  <a:schemeClr val="tx1"/>
                </a:solidFill>
                <a:latin typeface="楷体_GB2312" pitchFamily="49" charset="-122"/>
                <a:ea typeface="楷体_GB2312" pitchFamily="49" charset="-122"/>
              </a:rPr>
              <a:t>  “</a:t>
            </a:r>
            <a:r>
              <a:rPr lang="zh-CN" altLang="en-US" sz="1800" b="1" dirty="0">
                <a:solidFill>
                  <a:schemeClr val="tx1"/>
                </a:solidFill>
                <a:latin typeface="楷体_GB2312" pitchFamily="49" charset="-122"/>
                <a:ea typeface="楷体_GB2312" pitchFamily="49" charset="-122"/>
              </a:rPr>
              <a:t>民可使由之，不可使知之。”</a:t>
            </a:r>
            <a:endParaRPr lang="en-US" altLang="zh-CN" sz="1800" b="1" dirty="0">
              <a:solidFill>
                <a:schemeClr val="tx1"/>
              </a:solidFill>
              <a:latin typeface="楷体_GB2312" pitchFamily="49" charset="-122"/>
              <a:ea typeface="楷体_GB2312" pitchFamily="49" charset="-122"/>
            </a:endParaRPr>
          </a:p>
          <a:p>
            <a:pPr marL="342900" indent="-342900" eaLnBrk="0" hangingPunct="0">
              <a:spcBef>
                <a:spcPct val="20000"/>
              </a:spcBef>
              <a:buClr>
                <a:srgbClr val="FFFFFF"/>
              </a:buClr>
              <a:buSzPct val="80000"/>
            </a:pPr>
            <a:r>
              <a:rPr lang="en-US" altLang="zh-CN" sz="1800" b="1" dirty="0">
                <a:solidFill>
                  <a:schemeClr val="tx1"/>
                </a:solidFill>
                <a:latin typeface="楷体_GB2312" pitchFamily="49" charset="-122"/>
                <a:ea typeface="楷体_GB2312" pitchFamily="49" charset="-122"/>
              </a:rPr>
              <a:t>  </a:t>
            </a:r>
            <a:r>
              <a:rPr lang="zh-CN" altLang="en-US" sz="1800" b="1" dirty="0">
                <a:solidFill>
                  <a:schemeClr val="tx1"/>
                </a:solidFill>
                <a:latin typeface="楷体_GB2312" pitchFamily="49" charset="-122"/>
                <a:ea typeface="楷体_GB2312" pitchFamily="49" charset="-122"/>
              </a:rPr>
              <a:t>“君子之德，风也；小人之德，草也；草上风必偃。”</a:t>
            </a:r>
            <a:endParaRPr lang="zh-CN" altLang="en-US" sz="1800" b="1" dirty="0">
              <a:solidFill>
                <a:schemeClr val="tx1"/>
              </a:solidFill>
              <a:latin typeface="楷体_GB2312" pitchFamily="49" charset="-122"/>
              <a:ea typeface="楷体_GB2312" pitchFamily="49" charset="-122"/>
            </a:endParaRPr>
          </a:p>
        </p:txBody>
      </p:sp>
      <p:sp>
        <p:nvSpPr>
          <p:cNvPr id="16391" name="内容占位符 2"/>
          <p:cNvSpPr txBox="1"/>
          <p:nvPr/>
        </p:nvSpPr>
        <p:spPr>
          <a:xfrm>
            <a:off x="1357313" y="3482579"/>
            <a:ext cx="6482954" cy="1285875"/>
          </a:xfrm>
          <a:prstGeom prst="rect">
            <a:avLst/>
          </a:prstGeom>
        </p:spPr>
        <p:style>
          <a:lnRef idx="2">
            <a:schemeClr val="accent5"/>
          </a:lnRef>
          <a:fillRef idx="1">
            <a:schemeClr val="lt1"/>
          </a:fillRef>
          <a:effectRef idx="0">
            <a:schemeClr val="accent5"/>
          </a:effectRef>
          <a:fontRef idx="minor">
            <a:schemeClr val="dk1"/>
          </a:fontRef>
        </p:style>
        <p:txBody>
          <a:bodyPr anchor="t" anchorCtr="0"/>
          <a:p>
            <a:pPr marL="342900" indent="-342900" eaLnBrk="0" hangingPunct="0">
              <a:spcBef>
                <a:spcPct val="20000"/>
              </a:spcBef>
              <a:buClr>
                <a:schemeClr val="tx1"/>
              </a:buClr>
              <a:buSzPct val="80000"/>
            </a:pPr>
            <a:r>
              <a:rPr lang="en-US" altLang="zh-CN" sz="2100" b="1" dirty="0">
                <a:solidFill>
                  <a:schemeClr val="tx1"/>
                </a:solidFill>
                <a:latin typeface="楷体_GB2312" pitchFamily="49" charset="-122"/>
                <a:ea typeface="楷体_GB2312" pitchFamily="49" charset="-122"/>
              </a:rPr>
              <a:t>3.</a:t>
            </a:r>
            <a:r>
              <a:rPr lang="zh-CN" altLang="en-US" sz="2100" b="1" dirty="0">
                <a:solidFill>
                  <a:schemeClr val="tx1"/>
                </a:solidFill>
                <a:latin typeface="楷体_GB2312" pitchFamily="49" charset="-122"/>
                <a:ea typeface="楷体_GB2312" pitchFamily="49" charset="-122"/>
              </a:rPr>
              <a:t>教育可以促进政治民主</a:t>
            </a:r>
            <a:endParaRPr lang="en-US" altLang="zh-CN" sz="2100" b="1" dirty="0">
              <a:solidFill>
                <a:schemeClr val="tx1"/>
              </a:solidFill>
              <a:latin typeface="楷体_GB2312" pitchFamily="49" charset="-122"/>
              <a:ea typeface="楷体_GB2312" pitchFamily="49" charset="-122"/>
            </a:endParaRPr>
          </a:p>
          <a:p>
            <a:pPr marL="342900" indent="-342900"/>
            <a:r>
              <a:rPr lang="zh-CN" altLang="en-US" sz="1800" b="1" dirty="0">
                <a:solidFill>
                  <a:schemeClr val="tx1"/>
                </a:solidFill>
                <a:latin typeface="楷体_GB2312" pitchFamily="49" charset="-122"/>
                <a:ea typeface="楷体_GB2312" pitchFamily="49" charset="-122"/>
              </a:rPr>
              <a:t>  “文盲是站在政治之外的”</a:t>
            </a:r>
            <a:endParaRPr lang="en-US" altLang="zh-CN" sz="1800" b="1" dirty="0">
              <a:solidFill>
                <a:schemeClr val="tx1"/>
              </a:solidFill>
              <a:latin typeface="楷体_GB2312" pitchFamily="49" charset="-122"/>
              <a:ea typeface="楷体_GB2312" pitchFamily="49" charset="-122"/>
            </a:endParaRPr>
          </a:p>
          <a:p>
            <a:pPr marL="342900" indent="-342900" eaLnBrk="0" hangingPunct="0">
              <a:spcBef>
                <a:spcPct val="20000"/>
              </a:spcBef>
              <a:buClr>
                <a:schemeClr val="tx1"/>
              </a:buClr>
              <a:buSzPct val="80000"/>
            </a:pPr>
            <a:r>
              <a:rPr lang="zh-CN" altLang="en-US" sz="1800" b="1" dirty="0">
                <a:solidFill>
                  <a:schemeClr val="tx1"/>
                </a:solidFill>
                <a:latin typeface="楷体_GB2312" pitchFamily="49" charset="-122"/>
                <a:ea typeface="楷体_GB2312" pitchFamily="49" charset="-122"/>
              </a:rPr>
              <a:t>   现代社会越来越关注</a:t>
            </a:r>
            <a:r>
              <a:rPr lang="zh-CN" altLang="en-US" sz="1800" b="1" u="sng" dirty="0">
                <a:solidFill>
                  <a:schemeClr val="tx1"/>
                </a:solidFill>
                <a:latin typeface="楷体_GB2312" pitchFamily="49" charset="-122"/>
                <a:ea typeface="楷体_GB2312" pitchFamily="49" charset="-122"/>
              </a:rPr>
              <a:t>教学民主问题</a:t>
            </a:r>
            <a:r>
              <a:rPr lang="zh-CN" altLang="en-US" sz="1800" b="1" dirty="0">
                <a:solidFill>
                  <a:schemeClr val="tx1"/>
                </a:solidFill>
                <a:latin typeface="楷体_GB2312" pitchFamily="49" charset="-122"/>
                <a:ea typeface="楷体_GB2312" pitchFamily="49" charset="-122"/>
              </a:rPr>
              <a:t>，由此关注</a:t>
            </a:r>
            <a:r>
              <a:rPr lang="zh-CN" altLang="en-US" sz="1800" b="1" u="sng" dirty="0">
                <a:solidFill>
                  <a:schemeClr val="tx1"/>
                </a:solidFill>
                <a:latin typeface="楷体_GB2312" pitchFamily="49" charset="-122"/>
                <a:ea typeface="楷体_GB2312" pitchFamily="49" charset="-122"/>
              </a:rPr>
              <a:t>师生关系的民主、平等</a:t>
            </a:r>
            <a:r>
              <a:rPr lang="zh-CN" altLang="en-US" sz="1800" b="1" dirty="0">
                <a:solidFill>
                  <a:schemeClr val="tx1"/>
                </a:solidFill>
                <a:latin typeface="楷体_GB2312" pitchFamily="49" charset="-122"/>
                <a:ea typeface="楷体_GB2312" pitchFamily="49" charset="-122"/>
              </a:rPr>
              <a:t>。</a:t>
            </a:r>
            <a:endParaRPr lang="zh-CN" altLang="en-US" sz="1800" b="1" dirty="0">
              <a:solidFill>
                <a:schemeClr val="tx1"/>
              </a:solidFill>
              <a:latin typeface="楷体_GB2312" pitchFamily="49" charset="-122"/>
              <a:ea typeface="楷体_GB2312"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fade">
                                      <p:cBhvr>
                                        <p:cTn id="7" dur="1000"/>
                                        <p:tgtEl>
                                          <p:spTgt spid="16387"/>
                                        </p:tgtEl>
                                      </p:cBhvr>
                                    </p:animEffect>
                                    <p:anim calcmode="lin" valueType="num">
                                      <p:cBhvr>
                                        <p:cTn id="8" dur="1000" fill="hold"/>
                                        <p:tgtEl>
                                          <p:spTgt spid="16387"/>
                                        </p:tgtEl>
                                        <p:attrNameLst>
                                          <p:attrName>ppt_x</p:attrName>
                                        </p:attrNameLst>
                                      </p:cBhvr>
                                      <p:tavLst>
                                        <p:tav tm="0">
                                          <p:val>
                                            <p:strVal val="#ppt_x"/>
                                          </p:val>
                                        </p:tav>
                                        <p:tav tm="100000">
                                          <p:val>
                                            <p:strVal val="#ppt_x"/>
                                          </p:val>
                                        </p:tav>
                                      </p:tavLst>
                                    </p:anim>
                                    <p:anim calcmode="lin" valueType="num">
                                      <p:cBhvr>
                                        <p:cTn id="9" dur="1000" fill="hold"/>
                                        <p:tgtEl>
                                          <p:spTgt spid="1638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387">
                                            <p:txEl>
                                              <p:charRg st="0" end="20"/>
                                            </p:txEl>
                                          </p:spTgt>
                                        </p:tgtEl>
                                        <p:attrNameLst>
                                          <p:attrName>style.visibility</p:attrName>
                                        </p:attrNameLst>
                                      </p:cBhvr>
                                      <p:to>
                                        <p:strVal val="visible"/>
                                      </p:to>
                                    </p:set>
                                    <p:animEffect transition="in" filter="fade">
                                      <p:cBhvr>
                                        <p:cTn id="14" dur="1000"/>
                                        <p:tgtEl>
                                          <p:spTgt spid="16387">
                                            <p:txEl>
                                              <p:charRg st="0" end="20"/>
                                            </p:txEl>
                                          </p:spTgt>
                                        </p:tgtEl>
                                      </p:cBhvr>
                                    </p:animEffect>
                                    <p:anim calcmode="lin" valueType="num">
                                      <p:cBhvr>
                                        <p:cTn id="15" dur="1000" fill="hold"/>
                                        <p:tgtEl>
                                          <p:spTgt spid="16387">
                                            <p:txEl>
                                              <p:charRg st="0" end="20"/>
                                            </p:txEl>
                                          </p:spTgt>
                                        </p:tgtEl>
                                        <p:attrNameLst>
                                          <p:attrName>ppt_x</p:attrName>
                                        </p:attrNameLst>
                                      </p:cBhvr>
                                      <p:tavLst>
                                        <p:tav tm="0">
                                          <p:val>
                                            <p:strVal val="#ppt_x"/>
                                          </p:val>
                                        </p:tav>
                                        <p:tav tm="100000">
                                          <p:val>
                                            <p:strVal val="#ppt_x"/>
                                          </p:val>
                                        </p:tav>
                                      </p:tavLst>
                                    </p:anim>
                                    <p:anim calcmode="lin" valueType="num">
                                      <p:cBhvr>
                                        <p:cTn id="16" dur="1000" fill="hold"/>
                                        <p:tgtEl>
                                          <p:spTgt spid="16387">
                                            <p:txEl>
                                              <p:charRg st="0" end="2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387">
                                            <p:txEl>
                                              <p:charRg st="20" end="60"/>
                                            </p:txEl>
                                          </p:spTgt>
                                        </p:tgtEl>
                                        <p:attrNameLst>
                                          <p:attrName>style.visibility</p:attrName>
                                        </p:attrNameLst>
                                      </p:cBhvr>
                                      <p:to>
                                        <p:strVal val="visible"/>
                                      </p:to>
                                    </p:set>
                                    <p:animEffect transition="in" filter="fade">
                                      <p:cBhvr>
                                        <p:cTn id="21" dur="1000"/>
                                        <p:tgtEl>
                                          <p:spTgt spid="16387">
                                            <p:txEl>
                                              <p:charRg st="20" end="60"/>
                                            </p:txEl>
                                          </p:spTgt>
                                        </p:tgtEl>
                                      </p:cBhvr>
                                    </p:animEffect>
                                    <p:anim calcmode="lin" valueType="num">
                                      <p:cBhvr>
                                        <p:cTn id="22" dur="1000" fill="hold"/>
                                        <p:tgtEl>
                                          <p:spTgt spid="16387">
                                            <p:txEl>
                                              <p:charRg st="20" end="60"/>
                                            </p:txEl>
                                          </p:spTgt>
                                        </p:tgtEl>
                                        <p:attrNameLst>
                                          <p:attrName>ppt_x</p:attrName>
                                        </p:attrNameLst>
                                      </p:cBhvr>
                                      <p:tavLst>
                                        <p:tav tm="0">
                                          <p:val>
                                            <p:strVal val="#ppt_x"/>
                                          </p:val>
                                        </p:tav>
                                        <p:tav tm="100000">
                                          <p:val>
                                            <p:strVal val="#ppt_x"/>
                                          </p:val>
                                        </p:tav>
                                      </p:tavLst>
                                    </p:anim>
                                    <p:anim calcmode="lin" valueType="num">
                                      <p:cBhvr>
                                        <p:cTn id="23" dur="1000" fill="hold"/>
                                        <p:tgtEl>
                                          <p:spTgt spid="16387">
                                            <p:txEl>
                                              <p:charRg st="20" end="6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6390"/>
                                        </p:tgtEl>
                                        <p:attrNameLst>
                                          <p:attrName>style.visibility</p:attrName>
                                        </p:attrNameLst>
                                      </p:cBhvr>
                                      <p:to>
                                        <p:strVal val="visible"/>
                                      </p:to>
                                    </p:set>
                                    <p:animEffect transition="in" filter="wipe(down)">
                                      <p:cBhvr>
                                        <p:cTn id="28" dur="500"/>
                                        <p:tgtEl>
                                          <p:spTgt spid="16390"/>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16391"/>
                                        </p:tgtEl>
                                        <p:attrNameLst>
                                          <p:attrName>style.visibility</p:attrName>
                                        </p:attrNameLst>
                                      </p:cBhvr>
                                      <p:to>
                                        <p:strVal val="visible"/>
                                      </p:to>
                                    </p:set>
                                    <p:animEffect transition="in" filter="randombar(horizontal)">
                                      <p:cBhvr>
                                        <p:cTn id="33" dur="500"/>
                                        <p:tgtEl>
                                          <p:spTgt spid="16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nimBg="1" build="p"/>
      <p:bldP spid="16390" grpId="0" bldLvl="0" animBg="1"/>
      <p:bldP spid="16391"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3"/>
          <p:cNvSpPr>
            <a:spLocks noGrp="1"/>
          </p:cNvSpPr>
          <p:nvPr>
            <p:ph type="title"/>
          </p:nvPr>
        </p:nvSpPr>
        <p:spPr/>
        <p:txBody>
          <a:bodyPr anchor="ctr" anchorCtr="0"/>
          <a:p>
            <a:r>
              <a:rPr lang="zh-CN" altLang="en-US"/>
              <a:t>简述政治经济制度和教育的</a:t>
            </a:r>
            <a:r>
              <a:rPr lang="zh-CN" altLang="en-US">
                <a:solidFill>
                  <a:srgbClr val="FF0000"/>
                </a:solidFill>
              </a:rPr>
              <a:t>关系</a:t>
            </a:r>
            <a:endParaRPr lang="zh-CN" altLang="en-US">
              <a:solidFill>
                <a:srgbClr val="FF0000"/>
              </a:solidFill>
            </a:endParaRPr>
          </a:p>
        </p:txBody>
      </p:sp>
      <p:sp>
        <p:nvSpPr>
          <p:cNvPr id="22530" name="内容占位符 4"/>
          <p:cNvSpPr>
            <a:spLocks noGrp="1"/>
          </p:cNvSpPr>
          <p:nvPr>
            <p:ph idx="1"/>
          </p:nvPr>
        </p:nvSpPr>
        <p:spPr/>
        <p:txBody>
          <a:bodyPr anchor="t" anchorCtr="0"/>
          <a:p>
            <a:r>
              <a:rPr lang="zh-CN" altLang="en-US" sz="2400"/>
              <a:t>一、政治经济制度对教育的制约作用</a:t>
            </a:r>
            <a:endParaRPr lang="zh-CN" altLang="en-US" sz="2400"/>
          </a:p>
          <a:p>
            <a:r>
              <a:rPr lang="en-US" altLang="zh-CN" sz="2400"/>
              <a:t>1.</a:t>
            </a:r>
            <a:endParaRPr lang="en-US" altLang="zh-CN" sz="2400"/>
          </a:p>
          <a:p>
            <a:r>
              <a:rPr lang="en-US" altLang="zh-CN" sz="2400"/>
              <a:t>2.</a:t>
            </a:r>
            <a:endParaRPr lang="en-US" altLang="zh-CN" sz="2400"/>
          </a:p>
          <a:p>
            <a:r>
              <a:rPr lang="en-US" altLang="zh-CN" sz="2400"/>
              <a:t>3.</a:t>
            </a:r>
            <a:endParaRPr lang="en-US" altLang="zh-CN" sz="2400"/>
          </a:p>
          <a:p>
            <a:r>
              <a:rPr lang="zh-CN" altLang="en-US" sz="2400"/>
              <a:t>二、教育对政治经济制度的影响</a:t>
            </a:r>
            <a:endParaRPr lang="zh-CN" altLang="en-US" sz="2400"/>
          </a:p>
          <a:p>
            <a:r>
              <a:rPr lang="en-US" altLang="zh-CN" sz="2400"/>
              <a:t>1.</a:t>
            </a:r>
            <a:endParaRPr lang="en-US" altLang="zh-CN" sz="2400"/>
          </a:p>
          <a:p>
            <a:r>
              <a:rPr lang="en-US" altLang="zh-CN" sz="2400"/>
              <a:t>2.</a:t>
            </a:r>
            <a:endParaRPr lang="en-US" altLang="zh-CN" sz="2400"/>
          </a:p>
          <a:p>
            <a:r>
              <a:rPr lang="en-US" altLang="zh-CN" sz="2400"/>
              <a:t>3.</a:t>
            </a:r>
            <a:endParaRPr lang="en-US" altLang="zh-CN" sz="24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 calcmode="lin" valueType="num">
                                      <p:cBhvr additive="base">
                                        <p:cTn id="7" dur="500" fill="hold"/>
                                        <p:tgtEl>
                                          <p:spTgt spid="225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530">
                                            <p:txEl>
                                              <p:pRg st="1" end="1"/>
                                            </p:txEl>
                                          </p:spTgt>
                                        </p:tgtEl>
                                        <p:attrNameLst>
                                          <p:attrName>style.visibility</p:attrName>
                                        </p:attrNameLst>
                                      </p:cBhvr>
                                      <p:to>
                                        <p:strVal val="visible"/>
                                      </p:to>
                                    </p:set>
                                    <p:anim calcmode="lin" valueType="num">
                                      <p:cBhvr additive="base">
                                        <p:cTn id="11" dur="500" fill="hold"/>
                                        <p:tgtEl>
                                          <p:spTgt spid="2253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2530">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2530">
                                            <p:txEl>
                                              <p:pRg st="2" end="2"/>
                                            </p:txEl>
                                          </p:spTgt>
                                        </p:tgtEl>
                                        <p:attrNameLst>
                                          <p:attrName>style.visibility</p:attrName>
                                        </p:attrNameLst>
                                      </p:cBhvr>
                                      <p:to>
                                        <p:strVal val="visible"/>
                                      </p:to>
                                    </p:set>
                                    <p:anim calcmode="lin" valueType="num">
                                      <p:cBhvr additive="base">
                                        <p:cTn id="15" dur="500" fill="hold"/>
                                        <p:tgtEl>
                                          <p:spTgt spid="22530">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2530">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2530">
                                            <p:txEl>
                                              <p:pRg st="3" end="3"/>
                                            </p:txEl>
                                          </p:spTgt>
                                        </p:tgtEl>
                                        <p:attrNameLst>
                                          <p:attrName>style.visibility</p:attrName>
                                        </p:attrNameLst>
                                      </p:cBhvr>
                                      <p:to>
                                        <p:strVal val="visible"/>
                                      </p:to>
                                    </p:set>
                                    <p:anim calcmode="lin" valueType="num">
                                      <p:cBhvr additive="base">
                                        <p:cTn id="19" dur="500" fill="hold"/>
                                        <p:tgtEl>
                                          <p:spTgt spid="22530">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30">
                                            <p:txEl>
                                              <p:pRg st="4" end="4"/>
                                            </p:txEl>
                                          </p:spTgt>
                                        </p:tgtEl>
                                        <p:attrNameLst>
                                          <p:attrName>style.visibility</p:attrName>
                                        </p:attrNameLst>
                                      </p:cBhvr>
                                      <p:to>
                                        <p:strVal val="visible"/>
                                      </p:to>
                                    </p:set>
                                    <p:anim calcmode="lin" valueType="num">
                                      <p:cBhvr additive="base">
                                        <p:cTn id="25" dur="500" fill="hold"/>
                                        <p:tgtEl>
                                          <p:spTgt spid="22530">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0">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2530">
                                            <p:txEl>
                                              <p:pRg st="5" end="5"/>
                                            </p:txEl>
                                          </p:spTgt>
                                        </p:tgtEl>
                                        <p:attrNameLst>
                                          <p:attrName>style.visibility</p:attrName>
                                        </p:attrNameLst>
                                      </p:cBhvr>
                                      <p:to>
                                        <p:strVal val="visible"/>
                                      </p:to>
                                    </p:set>
                                    <p:anim calcmode="lin" valueType="num">
                                      <p:cBhvr additive="base">
                                        <p:cTn id="29" dur="500" fill="hold"/>
                                        <p:tgtEl>
                                          <p:spTgt spid="22530">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2530">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2530">
                                            <p:txEl>
                                              <p:pRg st="6" end="6"/>
                                            </p:txEl>
                                          </p:spTgt>
                                        </p:tgtEl>
                                        <p:attrNameLst>
                                          <p:attrName>style.visibility</p:attrName>
                                        </p:attrNameLst>
                                      </p:cBhvr>
                                      <p:to>
                                        <p:strVal val="visible"/>
                                      </p:to>
                                    </p:set>
                                    <p:anim calcmode="lin" valueType="num">
                                      <p:cBhvr additive="base">
                                        <p:cTn id="33" dur="500" fill="hold"/>
                                        <p:tgtEl>
                                          <p:spTgt spid="22530">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2530">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2530">
                                            <p:txEl>
                                              <p:pRg st="7" end="7"/>
                                            </p:txEl>
                                          </p:spTgt>
                                        </p:tgtEl>
                                        <p:attrNameLst>
                                          <p:attrName>style.visibility</p:attrName>
                                        </p:attrNameLst>
                                      </p:cBhvr>
                                      <p:to>
                                        <p:strVal val="visible"/>
                                      </p:to>
                                    </p:set>
                                    <p:anim calcmode="lin" valueType="num">
                                      <p:cBhvr additive="base">
                                        <p:cTn id="37" dur="500" fill="hold"/>
                                        <p:tgtEl>
                                          <p:spTgt spid="22530">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530">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页脚占位符 4"/>
          <p:cNvSpPr txBox="1">
            <a:spLocks noGrp="1"/>
          </p:cNvSpPr>
          <p:nvPr/>
        </p:nvSpPr>
        <p:spPr>
          <a:xfrm>
            <a:off x="13068776" y="-1820624"/>
            <a:ext cx="1512094" cy="230981"/>
          </a:xfrm>
          <a:prstGeom prst="rect">
            <a:avLst/>
          </a:prstGeom>
          <a:noFill/>
          <a:ln w="9525">
            <a:noFill/>
          </a:ln>
        </p:spPr>
        <p:txBody>
          <a:bodyPr anchor="t" anchorCtr="0"/>
          <a:p>
            <a:r>
              <a:rPr lang="zh-CN" altLang="en-US" sz="900" dirty="0">
                <a:latin typeface="楷体_GB2312" pitchFamily="49" charset="-122"/>
                <a:ea typeface="楷体_GB2312" pitchFamily="49" charset="-122"/>
              </a:rPr>
              <a:t>第二章  教育与社会的发展</a:t>
            </a:r>
            <a:endParaRPr lang="zh-CN" altLang="en-US" sz="900" dirty="0">
              <a:latin typeface="楷体_GB2312" pitchFamily="49" charset="-122"/>
              <a:ea typeface="楷体_GB2312" pitchFamily="49" charset="-122"/>
            </a:endParaRPr>
          </a:p>
        </p:txBody>
      </p:sp>
      <p:sp>
        <p:nvSpPr>
          <p:cNvPr id="9218" name="Rectangle 5"/>
          <p:cNvSpPr>
            <a:spLocks noGrp="1"/>
          </p:cNvSpPr>
          <p:nvPr>
            <p:ph type="title" idx="4294967295"/>
          </p:nvPr>
        </p:nvSpPr>
        <p:spPr>
          <a:xfrm>
            <a:off x="1259840" y="2571750"/>
            <a:ext cx="6518910" cy="432435"/>
          </a:xfrm>
        </p:spPr>
        <p:txBody>
          <a:bodyPr wrap="square" lIns="68580" tIns="34290" rIns="68580" bIns="34290" anchor="ctr" anchorCtr="0"/>
          <a:p>
            <a:pPr eaLnBrk="1" hangingPunct="1"/>
            <a:r>
              <a:rPr lang="zh-CN" altLang="en-US" dirty="0"/>
              <a:t>教育与生产力</a:t>
            </a:r>
            <a:endParaRPr lang="en-US" altLang="zh-CN" dirty="0"/>
          </a:p>
        </p:txBody>
      </p:sp>
      <p:sp>
        <p:nvSpPr>
          <p:cNvPr id="9219" name="灯片编号占位符 5"/>
          <p:cNvSpPr txBox="1">
            <a:spLocks noGrp="1"/>
          </p:cNvSpPr>
          <p:nvPr/>
        </p:nvSpPr>
        <p:spPr>
          <a:xfrm>
            <a:off x="6929438" y="4960144"/>
            <a:ext cx="971550" cy="183356"/>
          </a:xfrm>
          <a:prstGeom prst="rect">
            <a:avLst/>
          </a:prstGeom>
          <a:noFill/>
          <a:ln w="9525">
            <a:noFill/>
          </a:ln>
        </p:spPr>
        <p:txBody>
          <a:bodyPr anchor="t" anchorCtr="0"/>
          <a:p>
            <a:pPr algn="ctr"/>
            <a:fld id="{9A0DB2DC-4C9A-4742-B13C-FB6460FD3503}" type="slidenum">
              <a:rPr lang="zh-CN" altLang="en-US" sz="900" dirty="0">
                <a:latin typeface="Arial" panose="020B0604020202020204" pitchFamily="34" charset="0"/>
                <a:ea typeface="宋体" panose="02010600030101010101" pitchFamily="2" charset="-122"/>
              </a:rPr>
            </a:fld>
            <a:endParaRPr lang="zh-CN" altLang="en-US" sz="900" dirty="0">
              <a:latin typeface="Arial" panose="020B0604020202020204" pitchFamily="34" charset="0"/>
              <a:ea typeface="宋体" panose="02010600030101010101" pitchFamily="2" charset="-122"/>
            </a:endParaRPr>
          </a:p>
        </p:txBody>
      </p:sp>
      <p:sp>
        <p:nvSpPr>
          <p:cNvPr id="20482" name="矩形 2"/>
          <p:cNvSpPr/>
          <p:nvPr/>
        </p:nvSpPr>
        <p:spPr>
          <a:xfrm>
            <a:off x="3203258" y="987425"/>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NO.2</a:t>
            </a:r>
            <a:endParaRPr lang="zh-CN" altLang="en-US" sz="1400" b="1" dirty="0">
              <a:solidFill>
                <a:srgbClr val="DEA900"/>
              </a:solidFill>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0" name="Rectangle 3"/>
          <p:cNvSpPr>
            <a:spLocks noGrp="1"/>
          </p:cNvSpPr>
          <p:nvPr>
            <p:ph idx="1"/>
          </p:nvPr>
        </p:nvSpPr>
        <p:spPr>
          <a:xfrm>
            <a:off x="1259840" y="483235"/>
            <a:ext cx="6231890" cy="3768725"/>
          </a:xfrm>
        </p:spPr>
        <p:txBody>
          <a:bodyPr wrap="square" lIns="68580" tIns="34290" rIns="68580" bIns="34290" anchor="t" anchorCtr="0"/>
          <a:p>
            <a:pPr>
              <a:lnSpc>
                <a:spcPct val="120000"/>
              </a:lnSpc>
            </a:pPr>
            <a:r>
              <a:rPr lang="zh-CN" altLang="en-US" sz="1800" b="0" dirty="0"/>
              <a:t>据了解，早在</a:t>
            </a:r>
            <a:r>
              <a:rPr lang="en-US" altLang="zh-CN" sz="1800" b="0" dirty="0"/>
              <a:t>1993</a:t>
            </a:r>
            <a:r>
              <a:rPr lang="zh-CN" altLang="en-US" sz="1800" b="0" dirty="0"/>
              <a:t>年制定的</a:t>
            </a:r>
            <a:r>
              <a:rPr lang="en-US" altLang="zh-CN" sz="1800" b="0" dirty="0"/>
              <a:t>《</a:t>
            </a:r>
            <a:r>
              <a:rPr lang="zh-CN" altLang="en-US" sz="1800" b="0" dirty="0"/>
              <a:t>中国教育改革和发展纲要</a:t>
            </a:r>
            <a:r>
              <a:rPr lang="en-US" altLang="zh-CN" sz="1800" b="0" dirty="0"/>
              <a:t>》</a:t>
            </a:r>
            <a:r>
              <a:rPr lang="zh-CN" altLang="en-US" sz="1800" b="0" dirty="0"/>
              <a:t>中就明确提出，</a:t>
            </a:r>
            <a:r>
              <a:rPr lang="zh-CN" altLang="en-US" sz="1800" b="0" dirty="0">
                <a:latin typeface="宋体" panose="02010600030101010101" pitchFamily="2" charset="-122"/>
              </a:rPr>
              <a:t>“</a:t>
            </a:r>
            <a:r>
              <a:rPr lang="zh-CN" altLang="en-US" sz="1800" b="0" dirty="0"/>
              <a:t>逐步提高国家财政性教育经费支出占国民生产总值的比例，在本世纪末达到</a:t>
            </a:r>
            <a:r>
              <a:rPr lang="en-US" altLang="zh-CN" sz="1800" b="0" dirty="0"/>
              <a:t>4%</a:t>
            </a:r>
            <a:r>
              <a:rPr lang="en-US" altLang="zh-CN" sz="1800" b="0" dirty="0">
                <a:latin typeface="宋体" panose="02010600030101010101" pitchFamily="2" charset="-122"/>
              </a:rPr>
              <a:t>”</a:t>
            </a:r>
            <a:r>
              <a:rPr lang="zh-CN" altLang="en-US" sz="1800" b="0" dirty="0"/>
              <a:t>。</a:t>
            </a:r>
            <a:endParaRPr lang="en-US" altLang="zh-CN" sz="1800" b="0" dirty="0"/>
          </a:p>
          <a:p>
            <a:pPr>
              <a:lnSpc>
                <a:spcPct val="120000"/>
              </a:lnSpc>
            </a:pPr>
            <a:r>
              <a:rPr lang="en-US" altLang="zh-CN" sz="1800" b="0" dirty="0"/>
              <a:t>2019</a:t>
            </a:r>
            <a:r>
              <a:rPr lang="zh-CN" altLang="en-US" sz="1800" b="0" dirty="0"/>
              <a:t>年 </a:t>
            </a:r>
            <a:r>
              <a:rPr sz="1800" b="0" dirty="0"/>
              <a:t>政府对教育投入占GDP（即99万亿元）比重，达4.04%。继2014年首度突破4%之后，连续8年保持在4%以上。在世界有可比数据的190个国家和地区中，4.04%这个数字，居第110位。</a:t>
            </a:r>
            <a:r>
              <a:rPr lang="zh-CN" altLang="en-US" sz="1800" b="0" dirty="0"/>
              <a:t> </a:t>
            </a:r>
            <a:endParaRPr lang="zh-CN" altLang="en-US" sz="1800" b="0" dirty="0"/>
          </a:p>
          <a:p>
            <a:pPr marL="0" indent="0">
              <a:lnSpc>
                <a:spcPct val="120000"/>
              </a:lnSpc>
              <a:buNone/>
            </a:pPr>
            <a:r>
              <a:rPr sz="1800" b="0" dirty="0"/>
              <a:t>【世界均值】根据世界银行最新数据，全球教育开支占GDP比重均值为4.487%。</a:t>
            </a:r>
            <a:endParaRPr sz="1800" b="0" dirty="0"/>
          </a:p>
          <a:p>
            <a:pPr marL="0" indent="0">
              <a:lnSpc>
                <a:spcPct val="120000"/>
              </a:lnSpc>
              <a:buNone/>
            </a:pPr>
            <a:r>
              <a:rPr sz="1800" b="0" dirty="0"/>
              <a:t>【我国进步】经过多年发展，我国教育投入占比已逐渐接近国际平均水平。要知道，我国这个比例，1999年只有1.9%，远不及世界平均水平。</a:t>
            </a:r>
            <a:endParaRPr sz="1800" b="0" dirty="0"/>
          </a:p>
          <a:p>
            <a:endParaRPr lang="zh-CN" altLang="en-US" sz="1800" dirty="0"/>
          </a:p>
          <a:p>
            <a:endParaRPr lang="zh-CN" altLang="en-US" sz="1800" dirty="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Box 2"/>
          <p:cNvSpPr txBox="1"/>
          <p:nvPr/>
        </p:nvSpPr>
        <p:spPr>
          <a:xfrm>
            <a:off x="1325245" y="951230"/>
            <a:ext cx="6358890" cy="3124200"/>
          </a:xfrm>
          <a:prstGeom prst="rect">
            <a:avLst/>
          </a:prstGeom>
          <a:noFill/>
          <a:ln w="9525">
            <a:noFill/>
          </a:ln>
        </p:spPr>
        <p:txBody>
          <a:bodyPr wrap="square" anchor="t" anchorCtr="0">
            <a:spAutoFit/>
          </a:bodyPr>
          <a:p>
            <a:pPr eaLnBrk="0" hangingPunct="0">
              <a:lnSpc>
                <a:spcPct val="90000"/>
              </a:lnSpc>
              <a:spcBef>
                <a:spcPct val="20000"/>
              </a:spcBef>
              <a:buSzPct val="115000"/>
              <a:buFont typeface="Wingdings" panose="05000000000000000000" pitchFamily="2" charset="2"/>
            </a:pPr>
            <a:r>
              <a:rPr lang="en-US" sz="2100" b="0" dirty="0">
                <a:latin typeface="微软雅黑" panose="020B0503020204020204" pitchFamily="34" charset="-122"/>
                <a:cs typeface="微软雅黑" panose="020B0503020204020204" pitchFamily="34" charset="-122"/>
              </a:rPr>
              <a:t>  </a:t>
            </a:r>
            <a:r>
              <a:rPr sz="2100" b="0" dirty="0">
                <a:latin typeface="微软雅黑" panose="020B0503020204020204" pitchFamily="34" charset="-122"/>
                <a:cs typeface="微软雅黑" panose="020B0503020204020204" pitchFamily="34" charset="-122"/>
              </a:rPr>
              <a:t>进入到21世纪，中国经济快速发展，中国GDP总量从1.21万亿美元快速增长至2020年的14.72万亿美元；排名从世界第六上升到世界第二，GDP总量是世界第三日本的近3倍，美国GDP总量的70%。</a:t>
            </a:r>
            <a:endParaRPr sz="2100" b="0" dirty="0">
              <a:latin typeface="微软雅黑" panose="020B0503020204020204" pitchFamily="34" charset="-122"/>
              <a:cs typeface="微软雅黑" panose="020B0503020204020204" pitchFamily="34" charset="-122"/>
            </a:endParaRPr>
          </a:p>
          <a:p>
            <a:pPr eaLnBrk="0" hangingPunct="0">
              <a:lnSpc>
                <a:spcPct val="90000"/>
              </a:lnSpc>
              <a:spcBef>
                <a:spcPct val="20000"/>
              </a:spcBef>
              <a:buSzPct val="115000"/>
              <a:buFont typeface="Wingdings" panose="05000000000000000000" pitchFamily="2" charset="2"/>
            </a:pPr>
            <a:r>
              <a:rPr lang="en-US" sz="2100" b="0" dirty="0">
                <a:latin typeface="微软雅黑" panose="020B0503020204020204" pitchFamily="34" charset="-122"/>
                <a:cs typeface="微软雅黑" panose="020B0503020204020204" pitchFamily="34" charset="-122"/>
              </a:rPr>
              <a:t>  </a:t>
            </a:r>
            <a:r>
              <a:rPr sz="2100" b="0" dirty="0">
                <a:latin typeface="微软雅黑" panose="020B0503020204020204" pitchFamily="34" charset="-122"/>
                <a:cs typeface="微软雅黑" panose="020B0503020204020204" pitchFamily="34" charset="-122"/>
              </a:rPr>
              <a:t>2020年，美国人均GDP从2000年的3.63万美元上涨至6.35万美元；日本人均GDP从2000年的3.85万美元，上涨至2019年(日本2020年GDP尚未公布)的4.01万美元，涨幅非常小。</a:t>
            </a:r>
            <a:endParaRPr sz="2100" b="0" dirty="0">
              <a:latin typeface="微软雅黑" panose="020B0503020204020204" pitchFamily="34" charset="-122"/>
              <a:cs typeface="微软雅黑" panose="020B0503020204020204" pitchFamily="34" charset="-122"/>
            </a:endParaRPr>
          </a:p>
          <a:p>
            <a:pPr eaLnBrk="0" hangingPunct="0">
              <a:lnSpc>
                <a:spcPct val="90000"/>
              </a:lnSpc>
              <a:spcBef>
                <a:spcPct val="20000"/>
              </a:spcBef>
              <a:buSzPct val="115000"/>
              <a:buFont typeface="Wingdings" panose="05000000000000000000" pitchFamily="2" charset="2"/>
            </a:pPr>
            <a:r>
              <a:rPr lang="en-US" sz="2100" b="0" dirty="0">
                <a:latin typeface="微软雅黑" panose="020B0503020204020204" pitchFamily="34" charset="-122"/>
                <a:cs typeface="微软雅黑" panose="020B0503020204020204" pitchFamily="34" charset="-122"/>
              </a:rPr>
              <a:t>  </a:t>
            </a:r>
            <a:r>
              <a:rPr sz="2100" b="0" dirty="0">
                <a:latin typeface="微软雅黑" panose="020B0503020204020204" pitchFamily="34" charset="-122"/>
                <a:cs typeface="微软雅黑" panose="020B0503020204020204" pitchFamily="34" charset="-122"/>
              </a:rPr>
              <a:t>这一年，美国人均GDP排名上升到世界第六，而日本2019年的排名则跌至世界第31位。</a:t>
            </a:r>
            <a:endParaRPr sz="2100" b="0" dirty="0">
              <a:latin typeface="微软雅黑" panose="020B0503020204020204" pitchFamily="34" charset="-122"/>
              <a:cs typeface="微软雅黑" panose="020B0503020204020204" pitchFamily="34" charset="-122"/>
            </a:endParaRPr>
          </a:p>
        </p:txBody>
      </p:sp>
      <p:sp>
        <p:nvSpPr>
          <p:cNvPr id="25602" name="TextBox 3"/>
          <p:cNvSpPr txBox="1"/>
          <p:nvPr/>
        </p:nvSpPr>
        <p:spPr>
          <a:xfrm>
            <a:off x="3221831" y="300038"/>
            <a:ext cx="2349104" cy="598805"/>
          </a:xfrm>
          <a:prstGeom prst="rect">
            <a:avLst/>
          </a:prstGeom>
          <a:noFill/>
          <a:ln w="9525">
            <a:noFill/>
          </a:ln>
        </p:spPr>
        <p:txBody>
          <a:bodyPr anchor="t" anchorCtr="0">
            <a:spAutoFit/>
          </a:bodyPr>
          <a:p>
            <a:pPr algn="r"/>
            <a:r>
              <a:rPr lang="zh-CN" altLang="en-US" sz="3300" dirty="0">
                <a:solidFill>
                  <a:srgbClr val="4A452A"/>
                </a:solidFill>
                <a:latin typeface="Arial" panose="020B0604020202020204" pitchFamily="34" charset="0"/>
                <a:ea typeface="微软雅黑" panose="020B0503020204020204" pitchFamily="34" charset="-122"/>
              </a:rPr>
              <a:t>思考并讨论</a:t>
            </a:r>
            <a:endParaRPr lang="en-US" altLang="zh-CN" sz="3300" dirty="0">
              <a:solidFill>
                <a:srgbClr val="4A452A"/>
              </a:solidFill>
              <a:latin typeface="Arial" panose="020B0604020202020204" pitchFamily="34" charset="0"/>
              <a:ea typeface="微软雅黑" panose="020B0503020204020204" pitchFamily="34" charset="-122"/>
            </a:endParaRPr>
          </a:p>
        </p:txBody>
      </p:sp>
      <p:sp>
        <p:nvSpPr>
          <p:cNvPr id="2" name="TextBox 1"/>
          <p:cNvSpPr txBox="1"/>
          <p:nvPr/>
        </p:nvSpPr>
        <p:spPr>
          <a:xfrm>
            <a:off x="2897981" y="4085035"/>
            <a:ext cx="3637280" cy="460375"/>
          </a:xfrm>
          <a:prstGeom prst="rect">
            <a:avLst/>
          </a:prstGeom>
          <a:noFill/>
          <a:ln w="9525">
            <a:noFill/>
          </a:ln>
        </p:spPr>
        <p:txBody>
          <a:bodyPr wrap="none" anchor="t" anchorCtr="0">
            <a:spAutoFit/>
          </a:bodyPr>
          <a:p>
            <a:r>
              <a:rPr lang="zh-CN" altLang="en-US" sz="2400" b="1" dirty="0">
                <a:solidFill>
                  <a:schemeClr val="tx1"/>
                </a:solidFill>
                <a:latin typeface="Arial" panose="020B0604020202020204" pitchFamily="34" charset="0"/>
                <a:ea typeface="微软雅黑" panose="020B0503020204020204" pitchFamily="34" charset="-122"/>
              </a:rPr>
              <a:t>思考</a:t>
            </a:r>
            <a:r>
              <a:rPr lang="en-US" altLang="zh-CN" sz="2400" b="1" dirty="0">
                <a:solidFill>
                  <a:schemeClr val="tx1"/>
                </a:solidFill>
                <a:latin typeface="Arial" panose="020B0604020202020204" pitchFamily="34" charset="0"/>
                <a:ea typeface="微软雅黑" panose="020B0503020204020204" pitchFamily="34" charset="-122"/>
              </a:rPr>
              <a:t>:</a:t>
            </a:r>
            <a:r>
              <a:rPr lang="zh-CN" altLang="en-US" sz="2400" b="1" dirty="0">
                <a:solidFill>
                  <a:schemeClr val="tx1"/>
                </a:solidFill>
                <a:latin typeface="Arial" panose="020B0604020202020204" pitchFamily="34" charset="0"/>
                <a:ea typeface="微软雅黑" panose="020B0503020204020204" pitchFamily="34" charset="-122"/>
              </a:rPr>
              <a:t>这说明了什么问题？</a:t>
            </a:r>
            <a:endParaRPr lang="zh-CN" altLang="en-US" sz="2400" b="1" dirty="0">
              <a:solidFill>
                <a:schemeClr val="tx1"/>
              </a:solidFill>
              <a:latin typeface="Arial" panose="020B0604020202020204" pitchFamily="34" charset="0"/>
              <a:ea typeface="微软雅黑" panose="020B0503020204020204" pitchFamily="34" charset="-122"/>
            </a:endParaRPr>
          </a:p>
        </p:txBody>
      </p:sp>
      <p:cxnSp>
        <p:nvCxnSpPr>
          <p:cNvPr id="7" name="直接连接符 6"/>
          <p:cNvCxnSpPr/>
          <p:nvPr/>
        </p:nvCxnSpPr>
        <p:spPr>
          <a:xfrm>
            <a:off x="1787129" y="4056460"/>
            <a:ext cx="5784056"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down)">
                                      <p:cBhvr>
                                        <p:cTn id="7" dur="580">
                                          <p:stCondLst>
                                            <p:cond delay="0"/>
                                          </p:stCondLst>
                                        </p:cTn>
                                        <p:tgtEl>
                                          <p:spTgt spid="41986"/>
                                        </p:tgtEl>
                                      </p:cBhvr>
                                    </p:animEffect>
                                    <p:anim calcmode="lin" valueType="num">
                                      <p:cBhvr>
                                        <p:cTn id="8" dur="1822" tmFilter="0,0; 0.14,0.36; 0.43,0.73; 0.71,0.91; 1.0,1.0">
                                          <p:stCondLst>
                                            <p:cond delay="0"/>
                                          </p:stCondLst>
                                        </p:cTn>
                                        <p:tgtEl>
                                          <p:spTgt spid="4198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198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198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198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1986"/>
                                        </p:tgtEl>
                                      </p:cBhvr>
                                      <p:to x="100000" y="60000"/>
                                    </p:animScale>
                                    <p:animScale>
                                      <p:cBhvr>
                                        <p:cTn id="14" dur="166" decel="50000">
                                          <p:stCondLst>
                                            <p:cond delay="676"/>
                                          </p:stCondLst>
                                        </p:cTn>
                                        <p:tgtEl>
                                          <p:spTgt spid="41986"/>
                                        </p:tgtEl>
                                      </p:cBhvr>
                                      <p:to x="100000" y="100000"/>
                                    </p:animScale>
                                    <p:animScale>
                                      <p:cBhvr>
                                        <p:cTn id="15" dur="26">
                                          <p:stCondLst>
                                            <p:cond delay="1312"/>
                                          </p:stCondLst>
                                        </p:cTn>
                                        <p:tgtEl>
                                          <p:spTgt spid="41986"/>
                                        </p:tgtEl>
                                      </p:cBhvr>
                                      <p:to x="100000" y="80000"/>
                                    </p:animScale>
                                    <p:animScale>
                                      <p:cBhvr>
                                        <p:cTn id="16" dur="166" decel="50000">
                                          <p:stCondLst>
                                            <p:cond delay="1338"/>
                                          </p:stCondLst>
                                        </p:cTn>
                                        <p:tgtEl>
                                          <p:spTgt spid="41986"/>
                                        </p:tgtEl>
                                      </p:cBhvr>
                                      <p:to x="100000" y="100000"/>
                                    </p:animScale>
                                    <p:animScale>
                                      <p:cBhvr>
                                        <p:cTn id="17" dur="26">
                                          <p:stCondLst>
                                            <p:cond delay="1642"/>
                                          </p:stCondLst>
                                        </p:cTn>
                                        <p:tgtEl>
                                          <p:spTgt spid="41986"/>
                                        </p:tgtEl>
                                      </p:cBhvr>
                                      <p:to x="100000" y="90000"/>
                                    </p:animScale>
                                    <p:animScale>
                                      <p:cBhvr>
                                        <p:cTn id="18" dur="166" decel="50000">
                                          <p:stCondLst>
                                            <p:cond delay="1668"/>
                                          </p:stCondLst>
                                        </p:cTn>
                                        <p:tgtEl>
                                          <p:spTgt spid="41986"/>
                                        </p:tgtEl>
                                      </p:cBhvr>
                                      <p:to x="100000" y="100000"/>
                                    </p:animScale>
                                    <p:animScale>
                                      <p:cBhvr>
                                        <p:cTn id="19" dur="26">
                                          <p:stCondLst>
                                            <p:cond delay="1808"/>
                                          </p:stCondLst>
                                        </p:cTn>
                                        <p:tgtEl>
                                          <p:spTgt spid="41986"/>
                                        </p:tgtEl>
                                      </p:cBhvr>
                                      <p:to x="100000" y="95000"/>
                                    </p:animScale>
                                    <p:animScale>
                                      <p:cBhvr>
                                        <p:cTn id="20" dur="166" decel="50000">
                                          <p:stCondLst>
                                            <p:cond delay="1834"/>
                                          </p:stCondLst>
                                        </p:cTn>
                                        <p:tgtEl>
                                          <p:spTgt spid="4198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nvSpPr>
        <p:spPr>
          <a:xfrm>
            <a:off x="296863" y="771525"/>
            <a:ext cx="3600450" cy="36004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074" name="Picture 2"/>
          <p:cNvPicPr>
            <a:picLocks noChangeAspect="1" noChangeArrowheads="1"/>
          </p:cNvPicPr>
          <p:nvPr/>
        </p:nvPicPr>
        <p:blipFill rotWithShape="1">
          <a:blip r:embed="rId1" cstate="print"/>
          <a:srcRect/>
          <a:stretch>
            <a:fillRect/>
          </a:stretch>
        </p:blipFill>
        <p:spPr bwMode="auto">
          <a:xfrm>
            <a:off x="476716" y="951550"/>
            <a:ext cx="3239995" cy="3240000"/>
          </a:xfrm>
          <a:prstGeom prst="ellipse">
            <a:avLst/>
          </a:prstGeom>
          <a:noFill/>
        </p:spPr>
      </p:pic>
      <p:sp>
        <p:nvSpPr>
          <p:cNvPr id="18435" name="矩形 3"/>
          <p:cNvSpPr/>
          <p:nvPr/>
        </p:nvSpPr>
        <p:spPr>
          <a:xfrm>
            <a:off x="4695825" y="236538"/>
            <a:ext cx="2097405" cy="1938020"/>
          </a:xfrm>
          <a:prstGeom prst="rect">
            <a:avLst/>
          </a:prstGeom>
          <a:noFill/>
          <a:ln w="9525">
            <a:noFill/>
          </a:ln>
        </p:spPr>
        <p:txBody>
          <a:bodyPr wrap="none" anchor="t" anchorCtr="0">
            <a:spAutoFit/>
          </a:bodyPr>
          <a:p>
            <a:r>
              <a:rPr lang="en-US" altLang="zh-CN" sz="12000" b="1" dirty="0">
                <a:solidFill>
                  <a:srgbClr val="DEA900"/>
                </a:solidFill>
                <a:latin typeface="Arial" panose="020B0604020202020204" pitchFamily="34" charset="0"/>
              </a:rPr>
              <a:t>3</a:t>
            </a:r>
            <a:r>
              <a:rPr lang="zh-CN" altLang="en-US" sz="2800" dirty="0">
                <a:solidFill>
                  <a:srgbClr val="DEA900"/>
                </a:solidFill>
                <a:latin typeface="Arial" panose="020B0604020202020204" pitchFamily="34" charset="0"/>
              </a:rPr>
              <a:t>个小节</a:t>
            </a:r>
            <a:endParaRPr lang="zh-CN" altLang="en-US" sz="2800" dirty="0">
              <a:solidFill>
                <a:srgbClr val="DEA900"/>
              </a:solidFill>
              <a:latin typeface="Arial" panose="020B0604020202020204" pitchFamily="34" charset="0"/>
            </a:endParaRPr>
          </a:p>
        </p:txBody>
      </p:sp>
      <p:sp>
        <p:nvSpPr>
          <p:cNvPr id="18436" name="TextBox 4"/>
          <p:cNvSpPr txBox="1"/>
          <p:nvPr/>
        </p:nvSpPr>
        <p:spPr>
          <a:xfrm>
            <a:off x="4273550" y="2406650"/>
            <a:ext cx="2242820" cy="398780"/>
          </a:xfrm>
          <a:prstGeom prst="rect">
            <a:avLst/>
          </a:prstGeom>
          <a:noFill/>
          <a:ln w="9525">
            <a:noFill/>
          </a:ln>
        </p:spPr>
        <p:txBody>
          <a:bodyPr wrap="none" anchor="t" anchorCtr="0">
            <a:spAutoFit/>
          </a:bodyPr>
          <a:p>
            <a:r>
              <a:rPr lang="en-US" altLang="zh-CN" sz="2000" dirty="0">
                <a:solidFill>
                  <a:srgbClr val="DEA900"/>
                </a:solidFill>
                <a:latin typeface="Arial" panose="020B0604020202020204" pitchFamily="34" charset="0"/>
              </a:rPr>
              <a:t>01】</a:t>
            </a:r>
            <a:r>
              <a:rPr lang="zh-CN" altLang="en-US" sz="2000" dirty="0">
                <a:latin typeface="Arial" panose="020B0604020202020204" pitchFamily="34" charset="0"/>
              </a:rPr>
              <a:t>教育功能概述</a:t>
            </a:r>
            <a:endParaRPr lang="zh-CN" altLang="en-US" sz="2000" dirty="0">
              <a:latin typeface="Arial" panose="020B0604020202020204" pitchFamily="34" charset="0"/>
            </a:endParaRPr>
          </a:p>
        </p:txBody>
      </p:sp>
      <p:sp>
        <p:nvSpPr>
          <p:cNvPr id="18437" name="TextBox 6"/>
          <p:cNvSpPr txBox="1"/>
          <p:nvPr/>
        </p:nvSpPr>
        <p:spPr>
          <a:xfrm>
            <a:off x="4273550" y="2968625"/>
            <a:ext cx="3004820" cy="398780"/>
          </a:xfrm>
          <a:prstGeom prst="rect">
            <a:avLst/>
          </a:prstGeom>
          <a:noFill/>
          <a:ln w="9525">
            <a:noFill/>
          </a:ln>
        </p:spPr>
        <p:txBody>
          <a:bodyPr wrap="none" anchor="t" anchorCtr="0">
            <a:spAutoFit/>
          </a:bodyPr>
          <a:p>
            <a:r>
              <a:rPr lang="en-US" altLang="zh-CN" sz="2000" dirty="0">
                <a:solidFill>
                  <a:srgbClr val="DEA900"/>
                </a:solidFill>
                <a:latin typeface="Arial" panose="020B0604020202020204" pitchFamily="34" charset="0"/>
              </a:rPr>
              <a:t>02】</a:t>
            </a:r>
            <a:r>
              <a:rPr lang="zh-CN" altLang="en-US" sz="2000" dirty="0">
                <a:latin typeface="Arial" panose="020B0604020202020204" pitchFamily="34" charset="0"/>
              </a:rPr>
              <a:t>教育的</a:t>
            </a:r>
            <a:r>
              <a:rPr lang="zh-CN" sz="2000" dirty="0">
                <a:latin typeface="Arial" panose="020B0604020202020204" pitchFamily="34" charset="0"/>
              </a:rPr>
              <a:t>社会发展功能</a:t>
            </a:r>
            <a:endParaRPr lang="zh-CN" sz="2000" dirty="0">
              <a:latin typeface="Arial" panose="020B0604020202020204" pitchFamily="34" charset="0"/>
            </a:endParaRPr>
          </a:p>
        </p:txBody>
      </p:sp>
      <p:sp>
        <p:nvSpPr>
          <p:cNvPr id="2" name="TextBox 6"/>
          <p:cNvSpPr txBox="1"/>
          <p:nvPr/>
        </p:nvSpPr>
        <p:spPr>
          <a:xfrm>
            <a:off x="4242435" y="3724275"/>
            <a:ext cx="3004820" cy="398780"/>
          </a:xfrm>
          <a:prstGeom prst="rect">
            <a:avLst/>
          </a:prstGeom>
          <a:noFill/>
          <a:ln w="9525">
            <a:noFill/>
          </a:ln>
        </p:spPr>
        <p:txBody>
          <a:bodyPr wrap="none" anchor="t" anchorCtr="0">
            <a:spAutoFit/>
          </a:bodyPr>
          <a:p>
            <a:r>
              <a:rPr lang="en-US" altLang="zh-CN" sz="2000" dirty="0">
                <a:solidFill>
                  <a:srgbClr val="DEA900"/>
                </a:solidFill>
                <a:latin typeface="Arial" panose="020B0604020202020204" pitchFamily="34" charset="0"/>
              </a:rPr>
              <a:t>03】</a:t>
            </a:r>
            <a:r>
              <a:rPr lang="zh-CN" altLang="en-US" sz="2000" dirty="0">
                <a:latin typeface="Arial" panose="020B0604020202020204" pitchFamily="34" charset="0"/>
              </a:rPr>
              <a:t>教育的</a:t>
            </a:r>
            <a:r>
              <a:rPr lang="zh-CN" sz="2000" dirty="0">
                <a:latin typeface="Arial" panose="020B0604020202020204" pitchFamily="34" charset="0"/>
              </a:rPr>
              <a:t>个体</a:t>
            </a:r>
            <a:r>
              <a:rPr lang="zh-CN" sz="2000" dirty="0">
                <a:latin typeface="Arial" panose="020B0604020202020204" pitchFamily="34" charset="0"/>
              </a:rPr>
              <a:t>发展功能</a:t>
            </a:r>
            <a:endParaRPr lang="zh-CN" sz="2000"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Rectangle 2"/>
          <p:cNvSpPr>
            <a:spLocks noGrp="1"/>
          </p:cNvSpPr>
          <p:nvPr>
            <p:ph type="title"/>
          </p:nvPr>
        </p:nvSpPr>
        <p:spPr>
          <a:xfrm>
            <a:off x="2051685" y="339725"/>
            <a:ext cx="5003165" cy="857250"/>
          </a:xfrm>
        </p:spPr>
        <p:txBody>
          <a:bodyPr wrap="square" lIns="68580" tIns="34290" rIns="68580" bIns="34290" anchor="ctr" anchorCtr="0"/>
          <a:p>
            <a:r>
              <a:rPr lang="zh-CN" altLang="en-US" sz="3600" dirty="0">
                <a:latin typeface="黑体" panose="02010609060101010101" pitchFamily="49" charset="-122"/>
                <a:ea typeface="黑体" panose="02010609060101010101" pitchFamily="49" charset="-122"/>
              </a:rPr>
              <a:t>义务教育期限国际比较</a:t>
            </a:r>
            <a:endParaRPr lang="zh-CN" altLang="en-US" sz="3600" dirty="0">
              <a:latin typeface="黑体" panose="02010609060101010101" pitchFamily="49" charset="-122"/>
              <a:ea typeface="黑体" panose="02010609060101010101" pitchFamily="49" charset="-122"/>
            </a:endParaRPr>
          </a:p>
        </p:txBody>
      </p:sp>
      <p:graphicFrame>
        <p:nvGraphicFramePr>
          <p:cNvPr id="104451" name="Group 3"/>
          <p:cNvGraphicFramePr>
            <a:graphicFrameLocks noGrp="1"/>
          </p:cNvGraphicFramePr>
          <p:nvPr/>
        </p:nvGraphicFramePr>
        <p:xfrm>
          <a:off x="2114550" y="1600200"/>
          <a:ext cx="5029200" cy="2914650"/>
        </p:xfrm>
        <a:graphic>
          <a:graphicData uri="http://schemas.openxmlformats.org/drawingml/2006/table">
            <a:tbl>
              <a:tblPr/>
              <a:tblGrid>
                <a:gridCol w="502285"/>
                <a:gridCol w="504190"/>
                <a:gridCol w="502285"/>
                <a:gridCol w="503555"/>
                <a:gridCol w="502285"/>
                <a:gridCol w="502285"/>
                <a:gridCol w="504190"/>
                <a:gridCol w="502285"/>
                <a:gridCol w="503555"/>
                <a:gridCol w="502285"/>
              </a:tblGrid>
              <a:tr h="1623060">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美国</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德国</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法国</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英国</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日本</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俄罗斯</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印度</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意大利</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韩国</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中国</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r>
              <a:tr h="1291590">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12</a:t>
                      </a: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年</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12</a:t>
                      </a: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年</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10</a:t>
                      </a: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年</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11</a:t>
                      </a: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年</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9</a:t>
                      </a: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年</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9</a:t>
                      </a: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年</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8</a:t>
                      </a: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年</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8</a:t>
                      </a: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年</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9</a:t>
                      </a: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年</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defRPr kumimoji="1" sz="2800">
                          <a:solidFill>
                            <a:schemeClr val="tx1"/>
                          </a:solidFill>
                          <a:latin typeface="Times New Roman" panose="02020603050405020304" pitchFamily="18" charset="0"/>
                          <a:ea typeface="宋体" panose="02010600030101010101" pitchFamily="2" charset="-122"/>
                        </a:defRPr>
                      </a:lvl1pPr>
                      <a:lvl2pPr>
                        <a:buClr>
                          <a:schemeClr val="accent2"/>
                        </a:buClr>
                        <a:buFont typeface="Wingdings" panose="05000000000000000000" pitchFamily="2" charset="2"/>
                        <a:defRPr kumimoji="1" sz="2400">
                          <a:solidFill>
                            <a:schemeClr val="tx1"/>
                          </a:solidFill>
                          <a:latin typeface="Times New Roman" panose="02020603050405020304" pitchFamily="18" charset="0"/>
                          <a:ea typeface="宋体" panose="02010600030101010101" pitchFamily="2" charset="-122"/>
                        </a:defRPr>
                      </a:lvl2pPr>
                      <a:lvl3pPr>
                        <a:defRPr kumimoji="1" sz="2000">
                          <a:solidFill>
                            <a:schemeClr val="tx1"/>
                          </a:solidFill>
                          <a:latin typeface="Times New Roman" panose="02020603050405020304" pitchFamily="18" charset="0"/>
                          <a:ea typeface="宋体" panose="02010600030101010101" pitchFamily="2" charset="-122"/>
                        </a:defRPr>
                      </a:lvl3pPr>
                      <a:lvl4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4pPr>
                      <a:lvl5pPr>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lr>
                          <a:schemeClr val="tx2"/>
                        </a:buClr>
                        <a:buFont typeface="Wingdings" panose="05000000000000000000" pitchFamily="2" charset="2"/>
                        <a:defRPr kumimoji="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9</a:t>
                      </a:r>
                      <a:r>
                        <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年</a:t>
                      </a:r>
                      <a:endParaRPr kumimoji="1" lang="zh-CN" altLang="en-US" sz="21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68580" marR="68580" marT="34290" marB="3429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Box 2"/>
          <p:cNvSpPr txBox="1"/>
          <p:nvPr/>
        </p:nvSpPr>
        <p:spPr>
          <a:xfrm>
            <a:off x="1872854" y="1221581"/>
            <a:ext cx="5699522" cy="2414905"/>
          </a:xfrm>
          <a:prstGeom prst="rect">
            <a:avLst/>
          </a:prstGeom>
          <a:noFill/>
          <a:ln w="9525">
            <a:noFill/>
          </a:ln>
        </p:spPr>
        <p:txBody>
          <a:bodyPr anchor="t" anchorCtr="0">
            <a:spAutoFit/>
          </a:bodyPr>
          <a:p>
            <a:pPr eaLnBrk="0" hangingPunct="0">
              <a:lnSpc>
                <a:spcPct val="90000"/>
              </a:lnSpc>
              <a:spcBef>
                <a:spcPct val="20000"/>
              </a:spcBef>
              <a:buSzPct val="115000"/>
              <a:buFont typeface="Wingdings" panose="05000000000000000000" pitchFamily="2" charset="2"/>
            </a:pPr>
            <a:r>
              <a:rPr lang="zh-CN" altLang="en-US" sz="2100" b="0" dirty="0">
                <a:latin typeface="楷体_GB2312" pitchFamily="49" charset="-122"/>
                <a:ea typeface="楷体_GB2312" pitchFamily="49" charset="-122"/>
              </a:rPr>
              <a:t>在有据可查的</a:t>
            </a:r>
            <a:r>
              <a:rPr lang="en-US" altLang="zh-CN" sz="2100" b="0" dirty="0">
                <a:latin typeface="楷体_GB2312" pitchFamily="49" charset="-122"/>
                <a:ea typeface="楷体_GB2312" pitchFamily="49" charset="-122"/>
              </a:rPr>
              <a:t>170</a:t>
            </a:r>
            <a:r>
              <a:rPr lang="zh-CN" altLang="en-US" sz="2100" b="0" dirty="0">
                <a:latin typeface="楷体_GB2312" pitchFamily="49" charset="-122"/>
                <a:ea typeface="楷体_GB2312" pitchFamily="49" charset="-122"/>
              </a:rPr>
              <a:t>多个国家当中，平均的义务教育年限为</a:t>
            </a:r>
            <a:r>
              <a:rPr lang="en-US" altLang="zh-CN" sz="2100" b="0" dirty="0">
                <a:latin typeface="楷体_GB2312" pitchFamily="49" charset="-122"/>
                <a:ea typeface="楷体_GB2312" pitchFamily="49" charset="-122"/>
              </a:rPr>
              <a:t>8</a:t>
            </a:r>
            <a:r>
              <a:rPr lang="zh-CN" altLang="en-US" sz="2100" b="0" dirty="0">
                <a:latin typeface="楷体_GB2312" pitchFamily="49" charset="-122"/>
                <a:ea typeface="楷体_GB2312" pitchFamily="49" charset="-122"/>
              </a:rPr>
              <a:t>年。北美、欧洲的部分国家执行</a:t>
            </a:r>
            <a:r>
              <a:rPr lang="en-US" altLang="zh-CN" sz="2100" b="0" dirty="0">
                <a:latin typeface="楷体_GB2312" pitchFamily="49" charset="-122"/>
                <a:ea typeface="楷体_GB2312" pitchFamily="49" charset="-122"/>
              </a:rPr>
              <a:t>12</a:t>
            </a:r>
            <a:r>
              <a:rPr lang="zh-CN" altLang="en-US" sz="2100" b="0" dirty="0">
                <a:latin typeface="楷体_GB2312" pitchFamily="49" charset="-122"/>
                <a:ea typeface="楷体_GB2312" pitchFamily="49" charset="-122"/>
              </a:rPr>
              <a:t>年义务教育，古巴也是。但同样经济发达的日本，义务教育已经实施百年，至今也没有变成</a:t>
            </a:r>
            <a:r>
              <a:rPr lang="en-US" altLang="zh-CN" sz="2100" b="0" dirty="0">
                <a:latin typeface="楷体_GB2312" pitchFamily="49" charset="-122"/>
                <a:ea typeface="楷体_GB2312" pitchFamily="49" charset="-122"/>
              </a:rPr>
              <a:t>12</a:t>
            </a:r>
            <a:r>
              <a:rPr lang="zh-CN" altLang="en-US" sz="2100" b="0" dirty="0">
                <a:latin typeface="楷体_GB2312" pitchFamily="49" charset="-122"/>
                <a:ea typeface="楷体_GB2312" pitchFamily="49" charset="-122"/>
              </a:rPr>
              <a:t>年，日本用了</a:t>
            </a:r>
            <a:r>
              <a:rPr lang="en-US" altLang="zh-CN" sz="2100" b="0" dirty="0">
                <a:latin typeface="楷体_GB2312" pitchFamily="49" charset="-122"/>
                <a:ea typeface="楷体_GB2312" pitchFamily="49" charset="-122"/>
              </a:rPr>
              <a:t>6%</a:t>
            </a:r>
            <a:r>
              <a:rPr lang="zh-CN" altLang="en-US" sz="2100" b="0" dirty="0">
                <a:latin typeface="楷体_GB2312" pitchFamily="49" charset="-122"/>
                <a:ea typeface="楷体_GB2312" pitchFamily="49" charset="-122"/>
              </a:rPr>
              <a:t>的财政保障义务教育在实施质量上的均等，花了大力气扶持薄弱、边远地区，贫困家庭孩子受教育还能享受牛奶、午餐及校车等的补助。 </a:t>
            </a:r>
            <a:endParaRPr lang="zh-CN" altLang="en-US" sz="2100" b="0" dirty="0">
              <a:latin typeface="楷体_GB2312" pitchFamily="49" charset="-122"/>
              <a:ea typeface="楷体_GB2312" pitchFamily="49" charset="-122"/>
            </a:endParaRPr>
          </a:p>
        </p:txBody>
      </p:sp>
      <p:sp>
        <p:nvSpPr>
          <p:cNvPr id="27650" name="TextBox 3"/>
          <p:cNvSpPr txBox="1"/>
          <p:nvPr/>
        </p:nvSpPr>
        <p:spPr>
          <a:xfrm>
            <a:off x="3221831" y="300038"/>
            <a:ext cx="2349104" cy="598805"/>
          </a:xfrm>
          <a:prstGeom prst="rect">
            <a:avLst/>
          </a:prstGeom>
          <a:noFill/>
          <a:ln w="9525">
            <a:noFill/>
          </a:ln>
        </p:spPr>
        <p:txBody>
          <a:bodyPr anchor="t" anchorCtr="0">
            <a:spAutoFit/>
          </a:bodyPr>
          <a:p>
            <a:pPr algn="r"/>
            <a:r>
              <a:rPr lang="zh-CN" altLang="en-US" sz="3300" dirty="0">
                <a:solidFill>
                  <a:srgbClr val="4A452A"/>
                </a:solidFill>
                <a:latin typeface="Arial" panose="020B0604020202020204" pitchFamily="34" charset="0"/>
                <a:ea typeface="微软雅黑" panose="020B0503020204020204" pitchFamily="34" charset="-122"/>
              </a:rPr>
              <a:t>思考并讨论</a:t>
            </a:r>
            <a:endParaRPr lang="en-US" altLang="zh-CN" sz="3300" dirty="0">
              <a:solidFill>
                <a:srgbClr val="4A452A"/>
              </a:solidFill>
              <a:latin typeface="Arial" panose="020B0604020202020204" pitchFamily="34" charset="0"/>
              <a:ea typeface="微软雅黑" panose="020B0503020204020204" pitchFamily="34" charset="-122"/>
            </a:endParaRPr>
          </a:p>
        </p:txBody>
      </p:sp>
      <p:sp>
        <p:nvSpPr>
          <p:cNvPr id="2" name="TextBox 1"/>
          <p:cNvSpPr txBox="1"/>
          <p:nvPr/>
        </p:nvSpPr>
        <p:spPr>
          <a:xfrm>
            <a:off x="2771616" y="4156155"/>
            <a:ext cx="3637280" cy="460375"/>
          </a:xfrm>
          <a:prstGeom prst="rect">
            <a:avLst/>
          </a:prstGeom>
          <a:noFill/>
          <a:ln w="9525">
            <a:noFill/>
          </a:ln>
        </p:spPr>
        <p:txBody>
          <a:bodyPr wrap="none" anchor="t" anchorCtr="0">
            <a:spAutoFit/>
          </a:bodyPr>
          <a:p>
            <a:r>
              <a:rPr lang="zh-CN" altLang="en-US" sz="2400" b="1" dirty="0">
                <a:solidFill>
                  <a:schemeClr val="tx1"/>
                </a:solidFill>
                <a:latin typeface="Arial" panose="020B0604020202020204" pitchFamily="34" charset="0"/>
                <a:ea typeface="微软雅黑" panose="020B0503020204020204" pitchFamily="34" charset="-122"/>
              </a:rPr>
              <a:t>思考</a:t>
            </a:r>
            <a:r>
              <a:rPr lang="en-US" altLang="zh-CN" sz="2400" b="1" dirty="0">
                <a:solidFill>
                  <a:schemeClr val="tx1"/>
                </a:solidFill>
                <a:latin typeface="Arial" panose="020B0604020202020204" pitchFamily="34" charset="0"/>
                <a:ea typeface="微软雅黑" panose="020B0503020204020204" pitchFamily="34" charset="-122"/>
              </a:rPr>
              <a:t>:</a:t>
            </a:r>
            <a:r>
              <a:rPr lang="zh-CN" altLang="en-US" sz="2400" b="1" dirty="0">
                <a:solidFill>
                  <a:schemeClr val="tx1"/>
                </a:solidFill>
                <a:latin typeface="Arial" panose="020B0604020202020204" pitchFamily="34" charset="0"/>
                <a:ea typeface="微软雅黑" panose="020B0503020204020204" pitchFamily="34" charset="-122"/>
              </a:rPr>
              <a:t>这说明了什么问题？</a:t>
            </a:r>
            <a:endParaRPr lang="zh-CN" altLang="en-US" sz="2400" b="1" dirty="0">
              <a:solidFill>
                <a:schemeClr val="tx1"/>
              </a:solidFill>
              <a:latin typeface="Arial" panose="020B0604020202020204" pitchFamily="34" charset="0"/>
              <a:ea typeface="微软雅黑" panose="020B0503020204020204" pitchFamily="34" charset="-122"/>
            </a:endParaRPr>
          </a:p>
        </p:txBody>
      </p:sp>
      <p:cxnSp>
        <p:nvCxnSpPr>
          <p:cNvPr id="7" name="直接连接符 6"/>
          <p:cNvCxnSpPr/>
          <p:nvPr/>
        </p:nvCxnSpPr>
        <p:spPr>
          <a:xfrm>
            <a:off x="1787129" y="4056460"/>
            <a:ext cx="5784056"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down)">
                                      <p:cBhvr>
                                        <p:cTn id="7" dur="580">
                                          <p:stCondLst>
                                            <p:cond delay="0"/>
                                          </p:stCondLst>
                                        </p:cTn>
                                        <p:tgtEl>
                                          <p:spTgt spid="41986"/>
                                        </p:tgtEl>
                                      </p:cBhvr>
                                    </p:animEffect>
                                    <p:anim calcmode="lin" valueType="num">
                                      <p:cBhvr>
                                        <p:cTn id="8" dur="1822" tmFilter="0,0; 0.14,0.36; 0.43,0.73; 0.71,0.91; 1.0,1.0">
                                          <p:stCondLst>
                                            <p:cond delay="0"/>
                                          </p:stCondLst>
                                        </p:cTn>
                                        <p:tgtEl>
                                          <p:spTgt spid="4198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198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198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198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1986"/>
                                        </p:tgtEl>
                                      </p:cBhvr>
                                      <p:to x="100000" y="60000"/>
                                    </p:animScale>
                                    <p:animScale>
                                      <p:cBhvr>
                                        <p:cTn id="14" dur="166" decel="50000">
                                          <p:stCondLst>
                                            <p:cond delay="676"/>
                                          </p:stCondLst>
                                        </p:cTn>
                                        <p:tgtEl>
                                          <p:spTgt spid="41986"/>
                                        </p:tgtEl>
                                      </p:cBhvr>
                                      <p:to x="100000" y="100000"/>
                                    </p:animScale>
                                    <p:animScale>
                                      <p:cBhvr>
                                        <p:cTn id="15" dur="26">
                                          <p:stCondLst>
                                            <p:cond delay="1312"/>
                                          </p:stCondLst>
                                        </p:cTn>
                                        <p:tgtEl>
                                          <p:spTgt spid="41986"/>
                                        </p:tgtEl>
                                      </p:cBhvr>
                                      <p:to x="100000" y="80000"/>
                                    </p:animScale>
                                    <p:animScale>
                                      <p:cBhvr>
                                        <p:cTn id="16" dur="166" decel="50000">
                                          <p:stCondLst>
                                            <p:cond delay="1338"/>
                                          </p:stCondLst>
                                        </p:cTn>
                                        <p:tgtEl>
                                          <p:spTgt spid="41986"/>
                                        </p:tgtEl>
                                      </p:cBhvr>
                                      <p:to x="100000" y="100000"/>
                                    </p:animScale>
                                    <p:animScale>
                                      <p:cBhvr>
                                        <p:cTn id="17" dur="26">
                                          <p:stCondLst>
                                            <p:cond delay="1642"/>
                                          </p:stCondLst>
                                        </p:cTn>
                                        <p:tgtEl>
                                          <p:spTgt spid="41986"/>
                                        </p:tgtEl>
                                      </p:cBhvr>
                                      <p:to x="100000" y="90000"/>
                                    </p:animScale>
                                    <p:animScale>
                                      <p:cBhvr>
                                        <p:cTn id="18" dur="166" decel="50000">
                                          <p:stCondLst>
                                            <p:cond delay="1668"/>
                                          </p:stCondLst>
                                        </p:cTn>
                                        <p:tgtEl>
                                          <p:spTgt spid="41986"/>
                                        </p:tgtEl>
                                      </p:cBhvr>
                                      <p:to x="100000" y="100000"/>
                                    </p:animScale>
                                    <p:animScale>
                                      <p:cBhvr>
                                        <p:cTn id="19" dur="26">
                                          <p:stCondLst>
                                            <p:cond delay="1808"/>
                                          </p:stCondLst>
                                        </p:cTn>
                                        <p:tgtEl>
                                          <p:spTgt spid="41986"/>
                                        </p:tgtEl>
                                      </p:cBhvr>
                                      <p:to x="100000" y="95000"/>
                                    </p:animScale>
                                    <p:animScale>
                                      <p:cBhvr>
                                        <p:cTn id="20" dur="166" decel="50000">
                                          <p:stCondLst>
                                            <p:cond delay="1834"/>
                                          </p:stCondLst>
                                        </p:cTn>
                                        <p:tgtEl>
                                          <p:spTgt spid="4198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Box 2"/>
          <p:cNvSpPr txBox="1"/>
          <p:nvPr/>
        </p:nvSpPr>
        <p:spPr>
          <a:xfrm>
            <a:off x="1980010" y="1664494"/>
            <a:ext cx="5699522" cy="1833880"/>
          </a:xfrm>
          <a:prstGeom prst="rect">
            <a:avLst/>
          </a:prstGeom>
          <a:noFill/>
          <a:ln w="9525">
            <a:noFill/>
          </a:ln>
        </p:spPr>
        <p:txBody>
          <a:bodyPr anchor="t" anchorCtr="0">
            <a:spAutoFit/>
          </a:bodyPr>
          <a:p>
            <a:pPr eaLnBrk="0" hangingPunct="0">
              <a:lnSpc>
                <a:spcPct val="90000"/>
              </a:lnSpc>
              <a:spcBef>
                <a:spcPct val="20000"/>
              </a:spcBef>
              <a:buSzPct val="115000"/>
              <a:buFont typeface="Wingdings" panose="05000000000000000000" pitchFamily="2" charset="2"/>
            </a:pPr>
            <a:r>
              <a:rPr lang="zh-CN" altLang="en-US" sz="2100" b="0" dirty="0">
                <a:latin typeface="楷体_GB2312" pitchFamily="49" charset="-122"/>
                <a:ea typeface="楷体_GB2312" pitchFamily="49" charset="-122"/>
              </a:rPr>
              <a:t>以前的教师上课，一本书，一根粉笔，一个黑板就足够了，继工业革命之后，照相机、幻灯机、收音机、电影机、电视机等各种实验设备相继进入教育领域，当代的电子计算机、闭路电视系统、人造卫星等都已成为现代教育所离不开的物质基础了。</a:t>
            </a:r>
            <a:endParaRPr lang="zh-CN" altLang="en-US" sz="2100" b="0" dirty="0">
              <a:latin typeface="楷体_GB2312" pitchFamily="49" charset="-122"/>
              <a:ea typeface="楷体_GB2312" pitchFamily="49" charset="-122"/>
            </a:endParaRPr>
          </a:p>
        </p:txBody>
      </p:sp>
      <p:sp>
        <p:nvSpPr>
          <p:cNvPr id="28674" name="TextBox 3"/>
          <p:cNvSpPr txBox="1"/>
          <p:nvPr/>
        </p:nvSpPr>
        <p:spPr>
          <a:xfrm>
            <a:off x="3221831" y="300038"/>
            <a:ext cx="2349104" cy="598805"/>
          </a:xfrm>
          <a:prstGeom prst="rect">
            <a:avLst/>
          </a:prstGeom>
          <a:noFill/>
          <a:ln w="9525">
            <a:noFill/>
          </a:ln>
        </p:spPr>
        <p:txBody>
          <a:bodyPr anchor="t" anchorCtr="0">
            <a:spAutoFit/>
          </a:bodyPr>
          <a:p>
            <a:pPr algn="r"/>
            <a:r>
              <a:rPr lang="zh-CN" altLang="en-US" sz="3300" dirty="0">
                <a:solidFill>
                  <a:srgbClr val="4A452A"/>
                </a:solidFill>
                <a:latin typeface="Arial" panose="020B0604020202020204" pitchFamily="34" charset="0"/>
                <a:ea typeface="微软雅黑" panose="020B0503020204020204" pitchFamily="34" charset="-122"/>
              </a:rPr>
              <a:t>思考并讨论</a:t>
            </a:r>
            <a:endParaRPr lang="en-US" altLang="zh-CN" sz="3300" dirty="0">
              <a:solidFill>
                <a:srgbClr val="4A452A"/>
              </a:solidFill>
              <a:latin typeface="Arial" panose="020B0604020202020204" pitchFamily="34" charset="0"/>
              <a:ea typeface="微软雅黑" panose="020B0503020204020204" pitchFamily="34" charset="-122"/>
            </a:endParaRPr>
          </a:p>
        </p:txBody>
      </p:sp>
      <p:sp>
        <p:nvSpPr>
          <p:cNvPr id="2" name="TextBox 1"/>
          <p:cNvSpPr txBox="1"/>
          <p:nvPr/>
        </p:nvSpPr>
        <p:spPr>
          <a:xfrm>
            <a:off x="2897981" y="4085035"/>
            <a:ext cx="3637280" cy="460375"/>
          </a:xfrm>
          <a:prstGeom prst="rect">
            <a:avLst/>
          </a:prstGeom>
          <a:noFill/>
          <a:ln w="9525">
            <a:noFill/>
          </a:ln>
        </p:spPr>
        <p:txBody>
          <a:bodyPr wrap="none" anchor="t" anchorCtr="0">
            <a:spAutoFit/>
          </a:bodyPr>
          <a:p>
            <a:r>
              <a:rPr lang="zh-CN" altLang="en-US" sz="2400" b="1" dirty="0">
                <a:solidFill>
                  <a:schemeClr val="tx1"/>
                </a:solidFill>
                <a:latin typeface="Arial" panose="020B0604020202020204" pitchFamily="34" charset="0"/>
                <a:ea typeface="微软雅黑" panose="020B0503020204020204" pitchFamily="34" charset="-122"/>
              </a:rPr>
              <a:t>思考</a:t>
            </a:r>
            <a:r>
              <a:rPr lang="en-US" altLang="zh-CN" sz="2400" b="1" dirty="0">
                <a:solidFill>
                  <a:schemeClr val="tx1"/>
                </a:solidFill>
                <a:latin typeface="Arial" panose="020B0604020202020204" pitchFamily="34" charset="0"/>
                <a:ea typeface="微软雅黑" panose="020B0503020204020204" pitchFamily="34" charset="-122"/>
              </a:rPr>
              <a:t>:</a:t>
            </a:r>
            <a:r>
              <a:rPr lang="zh-CN" altLang="en-US" sz="2400" b="1" dirty="0">
                <a:solidFill>
                  <a:schemeClr val="tx1"/>
                </a:solidFill>
                <a:latin typeface="Arial" panose="020B0604020202020204" pitchFamily="34" charset="0"/>
                <a:ea typeface="微软雅黑" panose="020B0503020204020204" pitchFamily="34" charset="-122"/>
              </a:rPr>
              <a:t>这说明了什么问题？</a:t>
            </a:r>
            <a:endParaRPr lang="zh-CN" altLang="en-US" sz="2400" b="1" dirty="0">
              <a:solidFill>
                <a:schemeClr val="tx1"/>
              </a:solidFill>
              <a:latin typeface="Arial" panose="020B0604020202020204" pitchFamily="34" charset="0"/>
              <a:ea typeface="微软雅黑" panose="020B0503020204020204" pitchFamily="34" charset="-122"/>
            </a:endParaRPr>
          </a:p>
        </p:txBody>
      </p:sp>
      <p:cxnSp>
        <p:nvCxnSpPr>
          <p:cNvPr id="7" name="直接连接符 6"/>
          <p:cNvCxnSpPr/>
          <p:nvPr/>
        </p:nvCxnSpPr>
        <p:spPr>
          <a:xfrm>
            <a:off x="1787129" y="4056460"/>
            <a:ext cx="5784056"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down)">
                                      <p:cBhvr>
                                        <p:cTn id="7" dur="580">
                                          <p:stCondLst>
                                            <p:cond delay="0"/>
                                          </p:stCondLst>
                                        </p:cTn>
                                        <p:tgtEl>
                                          <p:spTgt spid="41986"/>
                                        </p:tgtEl>
                                      </p:cBhvr>
                                    </p:animEffect>
                                    <p:anim calcmode="lin" valueType="num">
                                      <p:cBhvr>
                                        <p:cTn id="8" dur="1822" tmFilter="0,0; 0.14,0.36; 0.43,0.73; 0.71,0.91; 1.0,1.0">
                                          <p:stCondLst>
                                            <p:cond delay="0"/>
                                          </p:stCondLst>
                                        </p:cTn>
                                        <p:tgtEl>
                                          <p:spTgt spid="4198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198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198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198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1986"/>
                                        </p:tgtEl>
                                      </p:cBhvr>
                                      <p:to x="100000" y="60000"/>
                                    </p:animScale>
                                    <p:animScale>
                                      <p:cBhvr>
                                        <p:cTn id="14" dur="166" decel="50000">
                                          <p:stCondLst>
                                            <p:cond delay="676"/>
                                          </p:stCondLst>
                                        </p:cTn>
                                        <p:tgtEl>
                                          <p:spTgt spid="41986"/>
                                        </p:tgtEl>
                                      </p:cBhvr>
                                      <p:to x="100000" y="100000"/>
                                    </p:animScale>
                                    <p:animScale>
                                      <p:cBhvr>
                                        <p:cTn id="15" dur="26">
                                          <p:stCondLst>
                                            <p:cond delay="1312"/>
                                          </p:stCondLst>
                                        </p:cTn>
                                        <p:tgtEl>
                                          <p:spTgt spid="41986"/>
                                        </p:tgtEl>
                                      </p:cBhvr>
                                      <p:to x="100000" y="80000"/>
                                    </p:animScale>
                                    <p:animScale>
                                      <p:cBhvr>
                                        <p:cTn id="16" dur="166" decel="50000">
                                          <p:stCondLst>
                                            <p:cond delay="1338"/>
                                          </p:stCondLst>
                                        </p:cTn>
                                        <p:tgtEl>
                                          <p:spTgt spid="41986"/>
                                        </p:tgtEl>
                                      </p:cBhvr>
                                      <p:to x="100000" y="100000"/>
                                    </p:animScale>
                                    <p:animScale>
                                      <p:cBhvr>
                                        <p:cTn id="17" dur="26">
                                          <p:stCondLst>
                                            <p:cond delay="1642"/>
                                          </p:stCondLst>
                                        </p:cTn>
                                        <p:tgtEl>
                                          <p:spTgt spid="41986"/>
                                        </p:tgtEl>
                                      </p:cBhvr>
                                      <p:to x="100000" y="90000"/>
                                    </p:animScale>
                                    <p:animScale>
                                      <p:cBhvr>
                                        <p:cTn id="18" dur="166" decel="50000">
                                          <p:stCondLst>
                                            <p:cond delay="1668"/>
                                          </p:stCondLst>
                                        </p:cTn>
                                        <p:tgtEl>
                                          <p:spTgt spid="41986"/>
                                        </p:tgtEl>
                                      </p:cBhvr>
                                      <p:to x="100000" y="100000"/>
                                    </p:animScale>
                                    <p:animScale>
                                      <p:cBhvr>
                                        <p:cTn id="19" dur="26">
                                          <p:stCondLst>
                                            <p:cond delay="1808"/>
                                          </p:stCondLst>
                                        </p:cTn>
                                        <p:tgtEl>
                                          <p:spTgt spid="41986"/>
                                        </p:tgtEl>
                                      </p:cBhvr>
                                      <p:to x="100000" y="95000"/>
                                    </p:animScale>
                                    <p:animScale>
                                      <p:cBhvr>
                                        <p:cTn id="20" dur="166" decel="50000">
                                          <p:stCondLst>
                                            <p:cond delay="1834"/>
                                          </p:stCondLst>
                                        </p:cTn>
                                        <p:tgtEl>
                                          <p:spTgt spid="4198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1"/>
          <p:cNvSpPr>
            <a:spLocks noGrp="1"/>
          </p:cNvSpPr>
          <p:nvPr>
            <p:ph type="title" idx="4294967295"/>
          </p:nvPr>
        </p:nvSpPr>
        <p:spPr>
          <a:xfrm>
            <a:off x="1601391" y="2400300"/>
            <a:ext cx="6115050" cy="342900"/>
          </a:xfrm>
        </p:spPr>
        <p:txBody>
          <a:bodyPr wrap="square" lIns="68580" tIns="34290" rIns="68580" bIns="34290" anchor="ctr" anchorCtr="0"/>
          <a:p>
            <a:pPr algn="ctr"/>
            <a:r>
              <a:rPr lang="zh-CN" altLang="en-US" sz="3600" dirty="0"/>
              <a:t>小结</a:t>
            </a:r>
            <a:endParaRPr lang="zh-CN" altLang="en-US" sz="3600" dirty="0"/>
          </a:p>
        </p:txBody>
      </p:sp>
      <p:sp>
        <p:nvSpPr>
          <p:cNvPr id="29699" name="灯片编号占位符 5"/>
          <p:cNvSpPr txBox="1">
            <a:spLocks noGrp="1"/>
          </p:cNvSpPr>
          <p:nvPr/>
        </p:nvSpPr>
        <p:spPr>
          <a:xfrm>
            <a:off x="6929438" y="4960144"/>
            <a:ext cx="971550" cy="183356"/>
          </a:xfrm>
          <a:prstGeom prst="rect">
            <a:avLst/>
          </a:prstGeom>
          <a:noFill/>
          <a:ln w="9525">
            <a:noFill/>
          </a:ln>
        </p:spPr>
        <p:txBody>
          <a:bodyPr anchor="t" anchorCtr="0"/>
          <a:p>
            <a:pPr algn="ctr"/>
            <a:fld id="{9A0DB2DC-4C9A-4742-B13C-FB6460FD3503}" type="slidenum">
              <a:rPr lang="zh-CN" altLang="en-US" sz="900" dirty="0">
                <a:latin typeface="Arial" panose="020B0604020202020204" pitchFamily="34" charset="0"/>
                <a:ea typeface="宋体" panose="02010600030101010101" pitchFamily="2" charset="-122"/>
              </a:rPr>
            </a:fld>
            <a:endParaRPr lang="zh-CN" altLang="en-US" sz="900" dirty="0">
              <a:latin typeface="Arial" panose="020B0604020202020204" pitchFamily="34" charset="0"/>
              <a:ea typeface="宋体" panose="02010600030101010101" pitchFamily="2" charset="-122"/>
            </a:endParaRPr>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1"/>
          <p:cNvSpPr>
            <a:spLocks noGrp="1"/>
          </p:cNvSpPr>
          <p:nvPr>
            <p:ph type="title" idx="4294967295"/>
          </p:nvPr>
        </p:nvSpPr>
        <p:spPr/>
        <p:txBody>
          <a:bodyPr wrap="square" lIns="68580" tIns="34290" rIns="68580" bIns="34290" anchor="ctr" anchorCtr="0"/>
          <a:p>
            <a:r>
              <a:rPr lang="zh-CN" altLang="en-US" dirty="0"/>
              <a:t>一、生产力对教育的决定作用</a:t>
            </a:r>
            <a:endParaRPr lang="zh-CN" altLang="en-US" dirty="0"/>
          </a:p>
        </p:txBody>
      </p:sp>
      <p:sp>
        <p:nvSpPr>
          <p:cNvPr id="18435" name="内容占位符 2"/>
          <p:cNvSpPr>
            <a:spLocks noGrp="1"/>
          </p:cNvSpPr>
          <p:nvPr>
            <p:ph idx="4294967295"/>
          </p:nvPr>
        </p:nvSpPr>
        <p:spPr>
          <a:xfrm>
            <a:off x="1143000" y="2067719"/>
            <a:ext cx="6455569" cy="1607344"/>
          </a:xfrm>
        </p:spPr>
        <p:style>
          <a:lnRef idx="2">
            <a:schemeClr val="accent2"/>
          </a:lnRef>
          <a:fillRef idx="1">
            <a:schemeClr val="lt1"/>
          </a:fillRef>
          <a:effectRef idx="0">
            <a:schemeClr val="accent2"/>
          </a:effectRef>
          <a:fontRef idx="minor">
            <a:schemeClr val="dk1"/>
          </a:fontRef>
        </p:style>
        <p:txBody>
          <a:bodyPr wrap="square" lIns="68580" tIns="34290" rIns="68580" bIns="34290" anchor="t" anchorCtr="0"/>
          <a:p>
            <a:pPr marL="0" indent="0">
              <a:buClr>
                <a:schemeClr val="tx1"/>
              </a:buClr>
              <a:buSzPct val="80000"/>
              <a:buFont typeface="Wingdings" panose="05000000000000000000" pitchFamily="2" charset="2"/>
              <a:buNone/>
            </a:pPr>
            <a:r>
              <a:rPr lang="zh-CN" altLang="en-US" sz="2400" dirty="0"/>
              <a:t>生产力水平决定教育的规模和速度</a:t>
            </a:r>
            <a:endParaRPr lang="zh-CN" altLang="en-US" sz="2400" dirty="0"/>
          </a:p>
          <a:p>
            <a:pPr marL="0" indent="0">
              <a:buClr>
                <a:schemeClr val="tx1"/>
              </a:buClr>
              <a:buSzPct val="80000"/>
              <a:buFont typeface="Wingdings" panose="05000000000000000000" pitchFamily="2" charset="2"/>
              <a:buNone/>
            </a:pPr>
            <a:r>
              <a:rPr lang="zh-CN" altLang="en-US" sz="2400" dirty="0"/>
              <a:t>生产力水平制约教育结构的变化</a:t>
            </a:r>
            <a:endParaRPr lang="en-US" altLang="zh-CN" sz="2400" dirty="0"/>
          </a:p>
          <a:p>
            <a:pPr marL="0" indent="0">
              <a:buClr>
                <a:schemeClr val="tx1"/>
              </a:buClr>
              <a:buSzPct val="80000"/>
              <a:buFont typeface="Wingdings" panose="05000000000000000000" pitchFamily="2" charset="2"/>
              <a:buNone/>
            </a:pPr>
            <a:r>
              <a:rPr lang="zh-CN" altLang="en-US" sz="2400" dirty="0"/>
              <a:t>生产力水平制约着教育的内容和手段</a:t>
            </a:r>
            <a:endParaRPr lang="zh-CN" altLang="en-US" sz="2400" dirty="0"/>
          </a:p>
        </p:txBody>
      </p:sp>
      <p:sp>
        <p:nvSpPr>
          <p:cNvPr id="30724" name="灯片编号占位符 5"/>
          <p:cNvSpPr txBox="1">
            <a:spLocks noGrp="1"/>
          </p:cNvSpPr>
          <p:nvPr/>
        </p:nvSpPr>
        <p:spPr>
          <a:xfrm>
            <a:off x="6929438" y="4960144"/>
            <a:ext cx="971550" cy="183356"/>
          </a:xfrm>
          <a:prstGeom prst="rect">
            <a:avLst/>
          </a:prstGeom>
          <a:noFill/>
          <a:ln w="9525">
            <a:noFill/>
          </a:ln>
        </p:spPr>
        <p:txBody>
          <a:bodyPr anchor="t" anchorCtr="0"/>
          <a:p>
            <a:pPr algn="ctr"/>
            <a:fld id="{9A0DB2DC-4C9A-4742-B13C-FB6460FD3503}" type="slidenum">
              <a:rPr lang="zh-CN" altLang="en-US" sz="900" dirty="0">
                <a:latin typeface="Arial" panose="020B0604020202020204" pitchFamily="34" charset="0"/>
                <a:ea typeface="宋体" panose="02010600030101010101" pitchFamily="2" charset="-122"/>
              </a:rPr>
            </a:fld>
            <a:endParaRPr lang="zh-CN" altLang="en-US" sz="900" dirty="0">
              <a:latin typeface="Arial" panose="020B0604020202020204" pitchFamily="34" charset="0"/>
              <a:ea typeface="宋体" panose="02010600030101010101" pitchFamily="2" charset="-122"/>
            </a:endParaRPr>
          </a:p>
        </p:txBody>
      </p:sp>
      <p:sp>
        <p:nvSpPr>
          <p:cNvPr id="18438" name="矩形 7"/>
          <p:cNvSpPr/>
          <p:nvPr/>
        </p:nvSpPr>
        <p:spPr>
          <a:xfrm>
            <a:off x="1143000" y="1063864"/>
            <a:ext cx="6000750" cy="737235"/>
          </a:xfrm>
          <a:prstGeom prst="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anchor="t" anchorCtr="0">
            <a:spAutoFit/>
          </a:bodyPr>
          <a:p>
            <a:pPr marL="342900" indent="-342900" eaLnBrk="0" hangingPunct="0">
              <a:spcBef>
                <a:spcPct val="20000"/>
              </a:spcBef>
              <a:buClr>
                <a:srgbClr val="FFFFFF"/>
              </a:buClr>
              <a:buSzPct val="80000"/>
              <a:buFont typeface="Wingdings" panose="05000000000000000000" pitchFamily="2" charset="2"/>
              <a:buChar char="n"/>
            </a:pPr>
            <a:r>
              <a:rPr lang="zh-CN" altLang="en-US" sz="2100" b="1" dirty="0">
                <a:solidFill>
                  <a:schemeClr val="tx1"/>
                </a:solidFill>
                <a:latin typeface="楷体_GB2312" pitchFamily="49" charset="-122"/>
                <a:ea typeface="楷体_GB2312" pitchFamily="49" charset="-122"/>
              </a:rPr>
              <a:t>在众多因素中，对教育发展起</a:t>
            </a:r>
            <a:r>
              <a:rPr lang="zh-CN" altLang="en-US" sz="2100" b="1" u="sng" dirty="0">
                <a:solidFill>
                  <a:schemeClr val="tx1"/>
                </a:solidFill>
                <a:latin typeface="楷体_GB2312" pitchFamily="49" charset="-122"/>
                <a:ea typeface="楷体_GB2312" pitchFamily="49" charset="-122"/>
              </a:rPr>
              <a:t>决定作用</a:t>
            </a:r>
            <a:r>
              <a:rPr lang="zh-CN" altLang="en-US" sz="2100" b="1" dirty="0">
                <a:solidFill>
                  <a:schemeClr val="tx1"/>
                </a:solidFill>
                <a:latin typeface="楷体_GB2312" pitchFamily="49" charset="-122"/>
                <a:ea typeface="楷体_GB2312" pitchFamily="49" charset="-122"/>
              </a:rPr>
              <a:t>的是</a:t>
            </a:r>
            <a:r>
              <a:rPr lang="zh-CN" altLang="en-US" sz="2100" b="1" u="sng" dirty="0">
                <a:solidFill>
                  <a:schemeClr val="tx1"/>
                </a:solidFill>
                <a:latin typeface="楷体_GB2312" pitchFamily="49" charset="-122"/>
                <a:ea typeface="楷体_GB2312" pitchFamily="49" charset="-122"/>
              </a:rPr>
              <a:t>生产力发展水平</a:t>
            </a:r>
            <a:r>
              <a:rPr lang="zh-CN" altLang="en-US" sz="2100" b="1" dirty="0">
                <a:solidFill>
                  <a:schemeClr val="tx1"/>
                </a:solidFill>
                <a:latin typeface="楷体_GB2312" pitchFamily="49" charset="-122"/>
                <a:ea typeface="楷体_GB2312" pitchFamily="49" charset="-122"/>
              </a:rPr>
              <a:t>。</a:t>
            </a:r>
            <a:endParaRPr lang="zh-CN" altLang="en-US" sz="2100" b="1" dirty="0">
              <a:solidFill>
                <a:schemeClr val="tx1"/>
              </a:solidFill>
              <a:latin typeface="楷体_GB2312" pitchFamily="49" charset="-122"/>
              <a:ea typeface="楷体_GB2312" pitchFamily="49" charset="-122"/>
            </a:endParaRPr>
          </a:p>
        </p:txBody>
      </p:sp>
      <p:sp>
        <p:nvSpPr>
          <p:cNvPr id="18439" name="圆角矩形标注 9"/>
          <p:cNvSpPr/>
          <p:nvPr/>
        </p:nvSpPr>
        <p:spPr>
          <a:xfrm>
            <a:off x="7164070" y="1491695"/>
            <a:ext cx="1714500" cy="3321844"/>
          </a:xfrm>
          <a:prstGeom prst="wedgeRoundRectCallout">
            <a:avLst>
              <a:gd name="adj1" fmla="val -93333"/>
              <a:gd name="adj2" fmla="val -14236"/>
              <a:gd name="adj3" fmla="val 16667"/>
            </a:avLst>
          </a:prstGeom>
          <a:solidFill>
            <a:schemeClr val="accent2"/>
          </a:solidFill>
          <a:ln w="25400" cap="flat" cmpd="sng">
            <a:solidFill>
              <a:srgbClr val="2058A4"/>
            </a:solidFill>
            <a:prstDash val="solid"/>
            <a:miter/>
            <a:headEnd type="none" w="med" len="med"/>
            <a:tailEnd type="none" w="med" len="med"/>
          </a:ln>
        </p:spPr>
        <p:txBody>
          <a:bodyPr anchor="ctr" anchorCtr="0"/>
          <a:p>
            <a:r>
              <a:rPr lang="zh-CN" altLang="en-US" sz="1500" dirty="0">
                <a:solidFill>
                  <a:srgbClr val="FFFFFF"/>
                </a:solidFill>
                <a:latin typeface="楷体_GB2312" pitchFamily="49" charset="-122"/>
                <a:ea typeface="楷体_GB2312" pitchFamily="49" charset="-122"/>
              </a:rPr>
              <a:t>教育规模和速度发展的两个条件：物质基础与劳动力需求</a:t>
            </a:r>
            <a:endParaRPr lang="en-US" altLang="zh-CN" sz="1500" dirty="0">
              <a:solidFill>
                <a:srgbClr val="FFFFFF"/>
              </a:solidFill>
              <a:latin typeface="楷体_GB2312" pitchFamily="49" charset="-122"/>
              <a:ea typeface="楷体_GB2312" pitchFamily="49" charset="-122"/>
            </a:endParaRPr>
          </a:p>
          <a:p>
            <a:r>
              <a:rPr lang="zh-CN" altLang="en-US" sz="1500" dirty="0">
                <a:solidFill>
                  <a:srgbClr val="FFFFFF"/>
                </a:solidFill>
                <a:latin typeface="楷体_GB2312" pitchFamily="49" charset="-122"/>
                <a:ea typeface="楷体_GB2312" pitchFamily="49" charset="-122"/>
              </a:rPr>
              <a:t>第一次工业革命后提出普及初等教育；第二次工业革命后提出普及初级中等教育；第三次工业革命提出普及高等中级教育；信息革命提出高等教育大众化。</a:t>
            </a:r>
            <a:endParaRPr lang="zh-CN" altLang="en-US" sz="1500" dirty="0">
              <a:solidFill>
                <a:srgbClr val="FFFFFF"/>
              </a:solidFill>
              <a:latin typeface="楷体_GB2312" pitchFamily="49" charset="-122"/>
              <a:ea typeface="楷体_GB2312" pitchFamily="49" charset="-122"/>
            </a:endParaRPr>
          </a:p>
        </p:txBody>
      </p:sp>
      <p:sp>
        <p:nvSpPr>
          <p:cNvPr id="18440" name="内容占位符 2"/>
          <p:cNvSpPr txBox="1"/>
          <p:nvPr/>
        </p:nvSpPr>
        <p:spPr>
          <a:xfrm>
            <a:off x="1143000" y="4083606"/>
            <a:ext cx="4714875" cy="750094"/>
          </a:xfrm>
          <a:prstGeom prst="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anchor="t" anchorCtr="0"/>
          <a:p>
            <a:pPr eaLnBrk="0" hangingPunct="0">
              <a:spcBef>
                <a:spcPct val="20000"/>
              </a:spcBef>
              <a:buClr>
                <a:schemeClr val="tx1"/>
              </a:buClr>
              <a:buSzPct val="80000"/>
              <a:buFont typeface="Wingdings" panose="05000000000000000000" pitchFamily="2" charset="2"/>
            </a:pPr>
            <a:r>
              <a:rPr lang="zh-CN" altLang="en-US" sz="2100" b="1" dirty="0">
                <a:solidFill>
                  <a:schemeClr val="tx1"/>
                </a:solidFill>
                <a:latin typeface="楷体_GB2312" pitchFamily="49" charset="-122"/>
                <a:ea typeface="楷体_GB2312" pitchFamily="49" charset="-122"/>
              </a:rPr>
              <a:t>教育与生产力的发展并非完全同步：落后或超前</a:t>
            </a:r>
            <a:endParaRPr lang="zh-CN" altLang="en-US" sz="2100" b="1" dirty="0">
              <a:solidFill>
                <a:schemeClr val="tx1"/>
              </a:solidFill>
              <a:latin typeface="楷体_GB2312" pitchFamily="49" charset="-122"/>
              <a:ea typeface="楷体_GB2312"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438"/>
                                        </p:tgtEl>
                                        <p:attrNameLst>
                                          <p:attrName>style.visibility</p:attrName>
                                        </p:attrNameLst>
                                      </p:cBhvr>
                                      <p:to>
                                        <p:strVal val="visible"/>
                                      </p:to>
                                    </p:set>
                                    <p:animEffect transition="in" filter="fade">
                                      <p:cBhvr>
                                        <p:cTn id="7" dur="1000"/>
                                        <p:tgtEl>
                                          <p:spTgt spid="18438"/>
                                        </p:tgtEl>
                                      </p:cBhvr>
                                    </p:animEffect>
                                    <p:anim calcmode="lin" valueType="num">
                                      <p:cBhvr>
                                        <p:cTn id="8" dur="1000" fill="hold"/>
                                        <p:tgtEl>
                                          <p:spTgt spid="18438"/>
                                        </p:tgtEl>
                                        <p:attrNameLst>
                                          <p:attrName>ppt_x</p:attrName>
                                        </p:attrNameLst>
                                      </p:cBhvr>
                                      <p:tavLst>
                                        <p:tav tm="0">
                                          <p:val>
                                            <p:strVal val="#ppt_x"/>
                                          </p:val>
                                        </p:tav>
                                        <p:tav tm="100000">
                                          <p:val>
                                            <p:strVal val="#ppt_x"/>
                                          </p:val>
                                        </p:tav>
                                      </p:tavLst>
                                    </p:anim>
                                    <p:anim calcmode="lin" valueType="num">
                                      <p:cBhvr>
                                        <p:cTn id="9" dur="1000" fill="hold"/>
                                        <p:tgtEl>
                                          <p:spTgt spid="184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8435">
                                            <p:txEl>
                                              <p:charRg st="16" end="32"/>
                                            </p:txEl>
                                          </p:spTgt>
                                        </p:tgtEl>
                                        <p:attrNameLst>
                                          <p:attrName>style.visibility</p:attrName>
                                        </p:attrNameLst>
                                      </p:cBhvr>
                                      <p:to>
                                        <p:strVal val="visible"/>
                                      </p:to>
                                    </p:set>
                                    <p:animEffect transition="in" filter="wipe(down)">
                                      <p:cBhvr>
                                        <p:cTn id="14" dur="500"/>
                                        <p:tgtEl>
                                          <p:spTgt spid="18435">
                                            <p:txEl>
                                              <p:charRg st="16" end="3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8439"/>
                                        </p:tgtEl>
                                        <p:attrNameLst>
                                          <p:attrName>style.visibility</p:attrName>
                                        </p:attrNameLst>
                                      </p:cBhvr>
                                      <p:to>
                                        <p:strVal val="visible"/>
                                      </p:to>
                                    </p:set>
                                    <p:animEffect transition="in" filter="randombar(horizontal)">
                                      <p:cBhvr>
                                        <p:cTn id="19" dur="500"/>
                                        <p:tgtEl>
                                          <p:spTgt spid="1843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8435">
                                            <p:txEl>
                                              <p:charRg st="32" end="50"/>
                                            </p:txEl>
                                          </p:spTgt>
                                        </p:tgtEl>
                                        <p:attrNameLst>
                                          <p:attrName>style.visibility</p:attrName>
                                        </p:attrNameLst>
                                      </p:cBhvr>
                                      <p:to>
                                        <p:strVal val="visible"/>
                                      </p:to>
                                    </p:set>
                                    <p:animEffect transition="in" filter="barn(inVertical)">
                                      <p:cBhvr>
                                        <p:cTn id="24" dur="500"/>
                                        <p:tgtEl>
                                          <p:spTgt spid="18435">
                                            <p:txEl>
                                              <p:charRg st="32" end="5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8435">
                                            <p:txEl>
                                              <p:charRg st="50" end="67"/>
                                            </p:txEl>
                                          </p:spTgt>
                                        </p:tgtEl>
                                        <p:attrNameLst>
                                          <p:attrName>style.visibility</p:attrName>
                                        </p:attrNameLst>
                                      </p:cBhvr>
                                      <p:to>
                                        <p:strVal val="visible"/>
                                      </p:to>
                                    </p:set>
                                    <p:animEffect transition="in" filter="wipe(down)">
                                      <p:cBhvr>
                                        <p:cTn id="29" dur="500"/>
                                        <p:tgtEl>
                                          <p:spTgt spid="18435">
                                            <p:txEl>
                                              <p:charRg st="50" end="67"/>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8440">
                                            <p:txEl>
                                              <p:charRg st="0" end="22"/>
                                            </p:txEl>
                                          </p:spTgt>
                                        </p:tgtEl>
                                        <p:attrNameLst>
                                          <p:attrName>style.visibility</p:attrName>
                                        </p:attrNameLst>
                                      </p:cBhvr>
                                      <p:to>
                                        <p:strVal val="visible"/>
                                      </p:to>
                                    </p:set>
                                    <p:animEffect transition="in" filter="barn(inVertical)">
                                      <p:cBhvr>
                                        <p:cTn id="34" dur="500"/>
                                        <p:tgtEl>
                                          <p:spTgt spid="18440">
                                            <p:txEl>
                                              <p:charRg st="0" end="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bldLvl="0" animBg="1"/>
      <p:bldP spid="18439"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1"/>
          <p:cNvSpPr>
            <a:spLocks noGrp="1"/>
          </p:cNvSpPr>
          <p:nvPr>
            <p:ph type="title" idx="4294967295"/>
          </p:nvPr>
        </p:nvSpPr>
        <p:spPr/>
        <p:txBody>
          <a:bodyPr wrap="square" lIns="68580" tIns="34290" rIns="68580" bIns="34290" anchor="ctr" anchorCtr="0"/>
          <a:p>
            <a:r>
              <a:rPr lang="zh-CN" altLang="en-US" dirty="0"/>
              <a:t>二、教育对生产力的促进作用</a:t>
            </a:r>
            <a:endParaRPr lang="zh-CN" altLang="en-US" dirty="0"/>
          </a:p>
        </p:txBody>
      </p:sp>
      <p:sp>
        <p:nvSpPr>
          <p:cNvPr id="31747" name="灯片编号占位符 5"/>
          <p:cNvSpPr txBox="1">
            <a:spLocks noGrp="1"/>
          </p:cNvSpPr>
          <p:nvPr/>
        </p:nvSpPr>
        <p:spPr>
          <a:xfrm>
            <a:off x="6929438" y="4960144"/>
            <a:ext cx="971550" cy="183356"/>
          </a:xfrm>
          <a:prstGeom prst="rect">
            <a:avLst/>
          </a:prstGeom>
          <a:noFill/>
          <a:ln w="9525">
            <a:noFill/>
          </a:ln>
        </p:spPr>
        <p:txBody>
          <a:bodyPr anchor="t" anchorCtr="0"/>
          <a:p>
            <a:pPr algn="ctr"/>
            <a:fld id="{9A0DB2DC-4C9A-4742-B13C-FB6460FD3503}" type="slidenum">
              <a:rPr lang="zh-CN" altLang="en-US" sz="900" dirty="0">
                <a:latin typeface="Arial" panose="020B0604020202020204" pitchFamily="34" charset="0"/>
                <a:ea typeface="宋体" panose="02010600030101010101" pitchFamily="2" charset="-122"/>
              </a:rPr>
            </a:fld>
            <a:endParaRPr lang="zh-CN" altLang="en-US" sz="900" dirty="0">
              <a:latin typeface="Arial" panose="020B0604020202020204" pitchFamily="34" charset="0"/>
              <a:ea typeface="宋体" panose="02010600030101010101" pitchFamily="2" charset="-122"/>
            </a:endParaRPr>
          </a:p>
        </p:txBody>
      </p:sp>
      <p:sp>
        <p:nvSpPr>
          <p:cNvPr id="19461" name="内容占位符 6"/>
          <p:cNvSpPr>
            <a:spLocks noGrp="1"/>
          </p:cNvSpPr>
          <p:nvPr>
            <p:ph idx="4294967295"/>
          </p:nvPr>
        </p:nvSpPr>
        <p:spPr>
          <a:xfrm>
            <a:off x="3432175" y="1203325"/>
            <a:ext cx="5358130" cy="1714500"/>
          </a:xfrm>
        </p:spPr>
        <p:style>
          <a:lnRef idx="2">
            <a:schemeClr val="accent4"/>
          </a:lnRef>
          <a:fillRef idx="1">
            <a:schemeClr val="lt1"/>
          </a:fillRef>
          <a:effectRef idx="0">
            <a:schemeClr val="accent4"/>
          </a:effectRef>
          <a:fontRef idx="minor">
            <a:schemeClr val="dk1"/>
          </a:fontRef>
        </p:style>
        <p:txBody>
          <a:bodyPr wrap="square" lIns="68580" tIns="34290" rIns="68580" bIns="34290" anchor="t" anchorCtr="0"/>
          <a:p>
            <a:pPr marL="514350" indent="-514350">
              <a:buClr>
                <a:schemeClr val="tx1"/>
              </a:buClr>
              <a:buSzPct val="80000"/>
              <a:buFont typeface="Wingdings" panose="05000000000000000000" pitchFamily="2" charset="2"/>
              <a:buChar char="Ø"/>
            </a:pPr>
            <a:r>
              <a:rPr lang="zh-CN" altLang="en-US" sz="2000" dirty="0"/>
              <a:t>教育把可能的劳动力转化为现实的劳动力</a:t>
            </a:r>
            <a:endParaRPr lang="en-US" altLang="zh-CN" sz="2000" dirty="0"/>
          </a:p>
          <a:p>
            <a:pPr marL="514350" indent="-514350">
              <a:buClr>
                <a:schemeClr val="tx1"/>
              </a:buClr>
              <a:buSzPct val="80000"/>
              <a:buFont typeface="Wingdings" panose="05000000000000000000" pitchFamily="2" charset="2"/>
              <a:buChar char="Ø"/>
            </a:pPr>
            <a:r>
              <a:rPr lang="zh-CN" altLang="en-US" sz="2000" dirty="0"/>
              <a:t>教育提高劳动力的质量和素质</a:t>
            </a:r>
            <a:endParaRPr lang="en-US" altLang="zh-CN" sz="2000" dirty="0"/>
          </a:p>
          <a:p>
            <a:pPr marL="514350" indent="-514350">
              <a:buClr>
                <a:schemeClr val="tx1"/>
              </a:buClr>
              <a:buSzPct val="80000"/>
              <a:buFont typeface="Wingdings" panose="05000000000000000000" pitchFamily="2" charset="2"/>
              <a:buChar char="Ø"/>
            </a:pPr>
            <a:r>
              <a:rPr lang="zh-CN" altLang="en-US" sz="2000" dirty="0"/>
              <a:t>教育可以改变劳动力的形态</a:t>
            </a:r>
            <a:endParaRPr lang="en-US" altLang="zh-CN" sz="2000" dirty="0"/>
          </a:p>
          <a:p>
            <a:pPr marL="514350" indent="-514350">
              <a:buClr>
                <a:schemeClr val="tx1"/>
              </a:buClr>
              <a:buSzPct val="80000"/>
              <a:buFont typeface="Wingdings" panose="05000000000000000000" pitchFamily="2" charset="2"/>
              <a:buChar char="Ø"/>
            </a:pPr>
            <a:r>
              <a:rPr lang="zh-CN" altLang="en-US" sz="2000" dirty="0"/>
              <a:t>教育可以使劳动力得到全面发展</a:t>
            </a:r>
            <a:endParaRPr lang="zh-CN" altLang="en-US" sz="2000" dirty="0"/>
          </a:p>
        </p:txBody>
      </p:sp>
      <p:sp>
        <p:nvSpPr>
          <p:cNvPr id="19462" name="矩形 7"/>
          <p:cNvSpPr/>
          <p:nvPr/>
        </p:nvSpPr>
        <p:spPr>
          <a:xfrm>
            <a:off x="251460" y="1563370"/>
            <a:ext cx="3025140" cy="414020"/>
          </a:xfrm>
          <a:prstGeom prst="rect">
            <a:avLst/>
          </a:prstGeom>
        </p:spPr>
        <p:style>
          <a:lnRef idx="2">
            <a:schemeClr val="accent5"/>
          </a:lnRef>
          <a:fillRef idx="1">
            <a:schemeClr val="lt1"/>
          </a:fillRef>
          <a:effectRef idx="0">
            <a:schemeClr val="accent5"/>
          </a:effectRef>
          <a:fontRef idx="minor">
            <a:schemeClr val="dk1"/>
          </a:fontRef>
        </p:style>
        <p:txBody>
          <a:bodyPr wrap="square" anchor="t" anchorCtr="0">
            <a:spAutoFit/>
          </a:bodyPr>
          <a:p>
            <a:pPr marL="514350" indent="-514350">
              <a:buFont typeface="楷体_GB2312" pitchFamily="49" charset="-122"/>
              <a:buAutoNum type="arabicPeriod"/>
            </a:pPr>
            <a:r>
              <a:rPr lang="zh-CN" altLang="en-US" sz="2100" dirty="0">
                <a:latin typeface="微软雅黑" panose="020B0503020204020204" pitchFamily="34" charset="-122"/>
                <a:ea typeface="微软雅黑" panose="020B0503020204020204" pitchFamily="34" charset="-122"/>
              </a:rPr>
              <a:t>教育再生产劳动力</a:t>
            </a:r>
            <a:endParaRPr lang="en-US" altLang="zh-CN" sz="2100" dirty="0">
              <a:latin typeface="微软雅黑" panose="020B0503020204020204" pitchFamily="34" charset="-122"/>
              <a:ea typeface="微软雅黑" panose="020B0503020204020204" pitchFamily="34" charset="-122"/>
            </a:endParaRPr>
          </a:p>
        </p:txBody>
      </p:sp>
      <p:sp>
        <p:nvSpPr>
          <p:cNvPr id="19463" name="TextBox 8"/>
          <p:cNvSpPr txBox="1"/>
          <p:nvPr/>
        </p:nvSpPr>
        <p:spPr>
          <a:xfrm>
            <a:off x="395685" y="2571988"/>
            <a:ext cx="6536531" cy="1260475"/>
          </a:xfrm>
          <a:prstGeom prst="rect">
            <a:avLst/>
          </a:prstGeom>
        </p:spPr>
        <p:style>
          <a:lnRef idx="2">
            <a:schemeClr val="accent2"/>
          </a:lnRef>
          <a:fillRef idx="1">
            <a:schemeClr val="lt1"/>
          </a:fillRef>
          <a:effectRef idx="0">
            <a:schemeClr val="accent2"/>
          </a:effectRef>
          <a:fontRef idx="minor">
            <a:schemeClr val="dk1"/>
          </a:fontRef>
        </p:style>
        <p:txBody>
          <a:bodyPr anchor="t" anchorCtr="0">
            <a:spAutoFit/>
          </a:bodyPr>
          <a:p>
            <a:r>
              <a:rPr lang="zh-CN" altLang="en-US" sz="2000" dirty="0">
                <a:latin typeface="楷体_GB2312" pitchFamily="49" charset="-122"/>
                <a:ea typeface="楷体_GB2312" pitchFamily="49" charset="-122"/>
              </a:rPr>
              <a:t>劳动者基本劳动素质的优劣，技术人员科技水平的高低，管理人员管理能力的强弱，主要取决于他们</a:t>
            </a:r>
            <a:r>
              <a:rPr lang="zh-CN" altLang="en-US" sz="2800" b="1" u="sng" dirty="0">
                <a:latin typeface="楷体_GB2312" pitchFamily="49" charset="-122"/>
                <a:ea typeface="楷体_GB2312" pitchFamily="49" charset="-122"/>
              </a:rPr>
              <a:t>所受教育的程度和质量。</a:t>
            </a:r>
            <a:endParaRPr lang="zh-CN" altLang="en-US" sz="2800" b="1" u="sng" dirty="0">
              <a:latin typeface="楷体_GB2312" pitchFamily="49" charset="-122"/>
              <a:ea typeface="楷体_GB2312" pitchFamily="49" charset="-122"/>
            </a:endParaRPr>
          </a:p>
        </p:txBody>
      </p:sp>
      <p:sp>
        <p:nvSpPr>
          <p:cNvPr id="20482" name="内容占位符 2"/>
          <p:cNvSpPr>
            <a:spLocks noGrp="1"/>
          </p:cNvSpPr>
          <p:nvPr/>
        </p:nvSpPr>
        <p:spPr>
          <a:xfrm>
            <a:off x="166370" y="3939540"/>
            <a:ext cx="3195320" cy="492760"/>
          </a:xfrm>
          <a:prstGeom prst="rect">
            <a:avLst/>
          </a:prstGeom>
        </p:spPr>
        <p:style>
          <a:lnRef idx="2">
            <a:schemeClr val="accent5"/>
          </a:lnRef>
          <a:fillRef idx="1">
            <a:schemeClr val="lt1"/>
          </a:fillRef>
          <a:effectRef idx="0">
            <a:schemeClr val="accent5"/>
          </a:effectRef>
          <a:fontRef idx="minor">
            <a:schemeClr val="dk1"/>
          </a:fontRef>
        </p:style>
        <p:txBody>
          <a:bodyPr wrap="square" lIns="68580" tIns="34290" rIns="68580" bIns="34290" anchor="t"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514350" indent="-514350">
              <a:buClr>
                <a:schemeClr val="tx1"/>
              </a:buClr>
              <a:buSzPct val="80000"/>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教育再生产科学知识</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486" name="TextBox 7"/>
          <p:cNvSpPr txBox="1"/>
          <p:nvPr/>
        </p:nvSpPr>
        <p:spPr>
          <a:xfrm>
            <a:off x="3415665" y="3261360"/>
            <a:ext cx="5374640" cy="1753235"/>
          </a:xfrm>
          <a:prstGeom prst="rect">
            <a:avLst/>
          </a:prstGeom>
        </p:spPr>
        <p:style>
          <a:lnRef idx="2">
            <a:schemeClr val="accent4"/>
          </a:lnRef>
          <a:fillRef idx="1">
            <a:schemeClr val="lt1"/>
          </a:fillRef>
          <a:effectRef idx="0">
            <a:schemeClr val="accent4"/>
          </a:effectRef>
          <a:fontRef idx="minor">
            <a:schemeClr val="dk1"/>
          </a:fontRef>
        </p:style>
        <p:txBody>
          <a:bodyPr wrap="square" anchor="t" anchorCtr="0">
            <a:spAutoFit/>
          </a:bodyPr>
          <a:p>
            <a:pPr marL="514350" indent="-514350" eaLnBrk="0" hangingPunct="0">
              <a:spcBef>
                <a:spcPct val="20000"/>
              </a:spcBef>
              <a:buClr>
                <a:schemeClr val="tx1"/>
              </a:buClr>
              <a:buSzPct val="80000"/>
              <a:buFont typeface="Wingdings" panose="05000000000000000000" pitchFamily="2" charset="2"/>
              <a:buChar char="Ø"/>
            </a:pPr>
            <a:r>
              <a:rPr lang="zh-CN" altLang="en-US" sz="2000" dirty="0"/>
              <a:t>知识形态的科学技术是潜在的生产力，教育将其转化为现实的生产力。</a:t>
            </a:r>
            <a:endParaRPr lang="zh-CN" altLang="en-US" sz="2000" dirty="0"/>
          </a:p>
          <a:p>
            <a:pPr marL="514350" indent="-514350" eaLnBrk="0" hangingPunct="0">
              <a:spcBef>
                <a:spcPct val="20000"/>
              </a:spcBef>
              <a:buClr>
                <a:schemeClr val="tx1"/>
              </a:buClr>
              <a:buSzPct val="80000"/>
              <a:buFont typeface="Wingdings" panose="05000000000000000000" pitchFamily="2" charset="2"/>
              <a:buChar char="Ø"/>
            </a:pPr>
            <a:r>
              <a:rPr lang="zh-CN" altLang="en-US" sz="2000" dirty="0"/>
              <a:t>教育传播科学知识：实现知识的普及，经验推广，从而提高生产效率。</a:t>
            </a:r>
            <a:endParaRPr lang="zh-CN" altLang="en-US" sz="2000" dirty="0"/>
          </a:p>
          <a:p>
            <a:pPr marL="514350" indent="-514350" eaLnBrk="0" hangingPunct="0">
              <a:spcBef>
                <a:spcPct val="20000"/>
              </a:spcBef>
              <a:buClr>
                <a:schemeClr val="tx1"/>
              </a:buClr>
              <a:buSzPct val="80000"/>
              <a:buFont typeface="Wingdings" panose="05000000000000000000" pitchFamily="2" charset="2"/>
              <a:buChar char="Ø"/>
            </a:pPr>
            <a:r>
              <a:rPr lang="zh-CN" altLang="en-US" sz="2000" dirty="0"/>
              <a:t>教育生产新的科学知识。</a:t>
            </a:r>
            <a:endParaRPr lang="zh-CN" altLang="en-US" sz="2000"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wipe(down)">
                                      <p:cBhvr>
                                        <p:cTn id="7" dur="500"/>
                                        <p:tgtEl>
                                          <p:spTgt spid="194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9461"/>
                                        </p:tgtEl>
                                        <p:attrNameLst>
                                          <p:attrName>style.visibility</p:attrName>
                                        </p:attrNameLst>
                                      </p:cBhvr>
                                      <p:to>
                                        <p:strVal val="visible"/>
                                      </p:to>
                                    </p:set>
                                    <p:anim calcmode="lin" valueType="num">
                                      <p:cBhvr>
                                        <p:cTn id="12" dur="500" fill="hold"/>
                                        <p:tgtEl>
                                          <p:spTgt spid="19461"/>
                                        </p:tgtEl>
                                        <p:attrNameLst>
                                          <p:attrName>ppt_x</p:attrName>
                                        </p:attrNameLst>
                                      </p:cBhvr>
                                      <p:tavLst>
                                        <p:tav tm="0">
                                          <p:val>
                                            <p:strVal val="#ppt_x"/>
                                          </p:val>
                                        </p:tav>
                                        <p:tav tm="100000">
                                          <p:val>
                                            <p:strVal val="#ppt_x"/>
                                          </p:val>
                                        </p:tav>
                                      </p:tavLst>
                                    </p:anim>
                                    <p:anim calcmode="lin" valueType="num">
                                      <p:cBhvr>
                                        <p:cTn id="13" dur="500" fill="hold"/>
                                        <p:tgtEl>
                                          <p:spTgt spid="19461"/>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9461">
                                            <p:txEl>
                                              <p:charRg st="0" end="19"/>
                                            </p:txEl>
                                          </p:spTgt>
                                        </p:tgtEl>
                                        <p:attrNameLst>
                                          <p:attrName>style.visibility</p:attrName>
                                        </p:attrNameLst>
                                      </p:cBhvr>
                                      <p:to>
                                        <p:strVal val="visible"/>
                                      </p:to>
                                    </p:set>
                                    <p:anim calcmode="lin" valueType="num">
                                      <p:cBhvr>
                                        <p:cTn id="16" dur="500" fill="hold"/>
                                        <p:tgtEl>
                                          <p:spTgt spid="19461">
                                            <p:txEl>
                                              <p:charRg st="0" end="19"/>
                                            </p:txEl>
                                          </p:spTgt>
                                        </p:tgtEl>
                                        <p:attrNameLst>
                                          <p:attrName>ppt_x</p:attrName>
                                        </p:attrNameLst>
                                      </p:cBhvr>
                                      <p:tavLst>
                                        <p:tav tm="0">
                                          <p:val>
                                            <p:strVal val="#ppt_x"/>
                                          </p:val>
                                        </p:tav>
                                        <p:tav tm="100000">
                                          <p:val>
                                            <p:strVal val="#ppt_x"/>
                                          </p:val>
                                        </p:tav>
                                      </p:tavLst>
                                    </p:anim>
                                    <p:anim calcmode="lin" valueType="num">
                                      <p:cBhvr>
                                        <p:cTn id="17" dur="500" fill="hold"/>
                                        <p:tgtEl>
                                          <p:spTgt spid="19461">
                                            <p:txEl>
                                              <p:charRg st="0" end="19"/>
                                            </p:txEl>
                                          </p:spTgt>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9461">
                                            <p:txEl>
                                              <p:charRg st="19" end="33"/>
                                            </p:txEl>
                                          </p:spTgt>
                                        </p:tgtEl>
                                        <p:attrNameLst>
                                          <p:attrName>style.visibility</p:attrName>
                                        </p:attrNameLst>
                                      </p:cBhvr>
                                      <p:to>
                                        <p:strVal val="visible"/>
                                      </p:to>
                                    </p:set>
                                    <p:anim calcmode="lin" valueType="num">
                                      <p:cBhvr>
                                        <p:cTn id="20" dur="500" fill="hold"/>
                                        <p:tgtEl>
                                          <p:spTgt spid="19461">
                                            <p:txEl>
                                              <p:charRg st="19" end="33"/>
                                            </p:txEl>
                                          </p:spTgt>
                                        </p:tgtEl>
                                        <p:attrNameLst>
                                          <p:attrName>ppt_x</p:attrName>
                                        </p:attrNameLst>
                                      </p:cBhvr>
                                      <p:tavLst>
                                        <p:tav tm="0">
                                          <p:val>
                                            <p:strVal val="#ppt_x"/>
                                          </p:val>
                                        </p:tav>
                                        <p:tav tm="100000">
                                          <p:val>
                                            <p:strVal val="#ppt_x"/>
                                          </p:val>
                                        </p:tav>
                                      </p:tavLst>
                                    </p:anim>
                                    <p:anim calcmode="lin" valueType="num">
                                      <p:cBhvr>
                                        <p:cTn id="21" dur="500" fill="hold"/>
                                        <p:tgtEl>
                                          <p:spTgt spid="19461">
                                            <p:txEl>
                                              <p:charRg st="19" end="33"/>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9461">
                                            <p:txEl>
                                              <p:charRg st="33" end="46"/>
                                            </p:txEl>
                                          </p:spTgt>
                                        </p:tgtEl>
                                        <p:attrNameLst>
                                          <p:attrName>style.visibility</p:attrName>
                                        </p:attrNameLst>
                                      </p:cBhvr>
                                      <p:to>
                                        <p:strVal val="visible"/>
                                      </p:to>
                                    </p:set>
                                    <p:anim calcmode="lin" valueType="num">
                                      <p:cBhvr>
                                        <p:cTn id="24" dur="500" fill="hold"/>
                                        <p:tgtEl>
                                          <p:spTgt spid="19461">
                                            <p:txEl>
                                              <p:charRg st="33" end="46"/>
                                            </p:txEl>
                                          </p:spTgt>
                                        </p:tgtEl>
                                        <p:attrNameLst>
                                          <p:attrName>ppt_x</p:attrName>
                                        </p:attrNameLst>
                                      </p:cBhvr>
                                      <p:tavLst>
                                        <p:tav tm="0">
                                          <p:val>
                                            <p:strVal val="#ppt_x"/>
                                          </p:val>
                                        </p:tav>
                                        <p:tav tm="100000">
                                          <p:val>
                                            <p:strVal val="#ppt_x"/>
                                          </p:val>
                                        </p:tav>
                                      </p:tavLst>
                                    </p:anim>
                                    <p:anim calcmode="lin" valueType="num">
                                      <p:cBhvr>
                                        <p:cTn id="25" dur="500" fill="hold"/>
                                        <p:tgtEl>
                                          <p:spTgt spid="19461">
                                            <p:txEl>
                                              <p:charRg st="33" end="46"/>
                                            </p:txEl>
                                          </p:spTgt>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9461">
                                            <p:txEl>
                                              <p:charRg st="46" end="61"/>
                                            </p:txEl>
                                          </p:spTgt>
                                        </p:tgtEl>
                                        <p:attrNameLst>
                                          <p:attrName>style.visibility</p:attrName>
                                        </p:attrNameLst>
                                      </p:cBhvr>
                                      <p:to>
                                        <p:strVal val="visible"/>
                                      </p:to>
                                    </p:set>
                                    <p:anim calcmode="lin" valueType="num">
                                      <p:cBhvr>
                                        <p:cTn id="28" dur="500" fill="hold"/>
                                        <p:tgtEl>
                                          <p:spTgt spid="19461">
                                            <p:txEl>
                                              <p:charRg st="46" end="61"/>
                                            </p:txEl>
                                          </p:spTgt>
                                        </p:tgtEl>
                                        <p:attrNameLst>
                                          <p:attrName>ppt_x</p:attrName>
                                        </p:attrNameLst>
                                      </p:cBhvr>
                                      <p:tavLst>
                                        <p:tav tm="0">
                                          <p:val>
                                            <p:strVal val="#ppt_x"/>
                                          </p:val>
                                        </p:tav>
                                        <p:tav tm="100000">
                                          <p:val>
                                            <p:strVal val="#ppt_x"/>
                                          </p:val>
                                        </p:tav>
                                      </p:tavLst>
                                    </p:anim>
                                    <p:anim calcmode="lin" valueType="num">
                                      <p:cBhvr>
                                        <p:cTn id="29" dur="500" fill="hold"/>
                                        <p:tgtEl>
                                          <p:spTgt spid="19461">
                                            <p:txEl>
                                              <p:charRg st="46" end="61"/>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9463"/>
                                        </p:tgtEl>
                                        <p:attrNameLst>
                                          <p:attrName>style.visibility</p:attrName>
                                        </p:attrNameLst>
                                      </p:cBhvr>
                                      <p:to>
                                        <p:strVal val="visible"/>
                                      </p:to>
                                    </p:set>
                                    <p:anim calcmode="lin" valueType="num">
                                      <p:cBhvr additive="base">
                                        <p:cTn id="34" dur="500" fill="hold"/>
                                        <p:tgtEl>
                                          <p:spTgt spid="19463"/>
                                        </p:tgtEl>
                                        <p:attrNameLst>
                                          <p:attrName>ppt_x</p:attrName>
                                        </p:attrNameLst>
                                      </p:cBhvr>
                                      <p:tavLst>
                                        <p:tav tm="0">
                                          <p:val>
                                            <p:strVal val="#ppt_x"/>
                                          </p:val>
                                        </p:tav>
                                        <p:tav tm="100000">
                                          <p:val>
                                            <p:strVal val="#ppt_x"/>
                                          </p:val>
                                        </p:tav>
                                      </p:tavLst>
                                    </p:anim>
                                    <p:anim calcmode="lin" valueType="num">
                                      <p:cBhvr additive="base">
                                        <p:cTn id="35" dur="500" fill="hold"/>
                                        <p:tgtEl>
                                          <p:spTgt spid="19463"/>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2" nodeType="clickEffect">
                                  <p:stCondLst>
                                    <p:cond delay="0"/>
                                  </p:stCondLst>
                                  <p:childTnLst>
                                    <p:anim calcmode="lin" valueType="num">
                                      <p:cBhvr additive="base">
                                        <p:cTn id="39" dur="500"/>
                                        <p:tgtEl>
                                          <p:spTgt spid="19463"/>
                                        </p:tgtEl>
                                        <p:attrNameLst>
                                          <p:attrName>ppt_x</p:attrName>
                                        </p:attrNameLst>
                                      </p:cBhvr>
                                      <p:tavLst>
                                        <p:tav tm="0">
                                          <p:val>
                                            <p:strVal val="ppt_x"/>
                                          </p:val>
                                        </p:tav>
                                        <p:tav tm="100000">
                                          <p:val>
                                            <p:strVal val="ppt_x"/>
                                          </p:val>
                                        </p:tav>
                                      </p:tavLst>
                                    </p:anim>
                                    <p:anim calcmode="lin" valueType="num">
                                      <p:cBhvr additive="base">
                                        <p:cTn id="40" dur="500"/>
                                        <p:tgtEl>
                                          <p:spTgt spid="19463"/>
                                        </p:tgtEl>
                                        <p:attrNameLst>
                                          <p:attrName>ppt_y</p:attrName>
                                        </p:attrNameLst>
                                      </p:cBhvr>
                                      <p:tavLst>
                                        <p:tav tm="0">
                                          <p:val>
                                            <p:strVal val="ppt_y"/>
                                          </p:val>
                                        </p:tav>
                                        <p:tav tm="100000">
                                          <p:val>
                                            <p:strVal val="1+ppt_h/2"/>
                                          </p:val>
                                        </p:tav>
                                      </p:tavLst>
                                    </p:anim>
                                    <p:set>
                                      <p:cBhvr>
                                        <p:cTn id="41" dur="1" fill="hold">
                                          <p:stCondLst>
                                            <p:cond delay="499"/>
                                          </p:stCondLst>
                                        </p:cTn>
                                        <p:tgtEl>
                                          <p:spTgt spid="19463"/>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grpId="0" nodeType="clickEffect">
                                  <p:stCondLst>
                                    <p:cond delay="0"/>
                                  </p:stCondLst>
                                  <p:childTnLst>
                                    <p:set>
                                      <p:cBhvr>
                                        <p:cTn id="45" dur="1" fill="hold">
                                          <p:stCondLst>
                                            <p:cond delay="0"/>
                                          </p:stCondLst>
                                        </p:cTn>
                                        <p:tgtEl>
                                          <p:spTgt spid="20482"/>
                                        </p:tgtEl>
                                        <p:attrNameLst>
                                          <p:attrName>style.visibility</p:attrName>
                                        </p:attrNameLst>
                                      </p:cBhvr>
                                      <p:to>
                                        <p:strVal val="visible"/>
                                      </p:to>
                                    </p:set>
                                    <p:animEffect transition="in" filter="circle(in)">
                                      <p:cBhvr>
                                        <p:cTn id="46" dur="2000"/>
                                        <p:tgtEl>
                                          <p:spTgt spid="20482"/>
                                        </p:tgtEl>
                                      </p:cBhvr>
                                    </p:animEffect>
                                  </p:childTnLst>
                                </p:cTn>
                              </p:par>
                            </p:childTnLst>
                          </p:cTn>
                        </p:par>
                      </p:childTnLst>
                    </p:cTn>
                  </p:par>
                  <p:par>
                    <p:cTn id="47" fill="hold">
                      <p:stCondLst>
                        <p:cond delay="indefinite"/>
                      </p:stCondLst>
                      <p:childTnLst>
                        <p:par>
                          <p:cTn id="48" fill="hold">
                            <p:stCondLst>
                              <p:cond delay="0"/>
                            </p:stCondLst>
                            <p:childTnLst>
                              <p:par>
                                <p:cTn id="49" presetID="6" presetClass="entr" presetSubtype="16" fill="hold" grpId="0" nodeType="clickEffect">
                                  <p:stCondLst>
                                    <p:cond delay="0"/>
                                  </p:stCondLst>
                                  <p:childTnLst>
                                    <p:set>
                                      <p:cBhvr>
                                        <p:cTn id="50" dur="1" fill="hold">
                                          <p:stCondLst>
                                            <p:cond delay="0"/>
                                          </p:stCondLst>
                                        </p:cTn>
                                        <p:tgtEl>
                                          <p:spTgt spid="20482">
                                            <p:txEl>
                                              <p:charRg st="0" end="12"/>
                                            </p:txEl>
                                          </p:spTgt>
                                        </p:tgtEl>
                                        <p:attrNameLst>
                                          <p:attrName>style.visibility</p:attrName>
                                        </p:attrNameLst>
                                      </p:cBhvr>
                                      <p:to>
                                        <p:strVal val="visible"/>
                                      </p:to>
                                    </p:set>
                                    <p:animEffect transition="in" filter="circle(in)">
                                      <p:cBhvr>
                                        <p:cTn id="51" dur="2000"/>
                                        <p:tgtEl>
                                          <p:spTgt spid="20482">
                                            <p:txEl>
                                              <p:charRg st="0" end="12"/>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0486"/>
                                        </p:tgtEl>
                                        <p:attrNameLst>
                                          <p:attrName>style.visibility</p:attrName>
                                        </p:attrNameLst>
                                      </p:cBhvr>
                                      <p:to>
                                        <p:strVal val="visible"/>
                                      </p:to>
                                    </p:set>
                                    <p:animEffect transition="in" filter="randombar(horizontal)">
                                      <p:cBhvr>
                                        <p:cTn id="56"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animBg="1" uiExpand="1" build="p"/>
      <p:bldP spid="19462" grpId="0" bldLvl="0" animBg="1"/>
      <p:bldP spid="20482" grpId="0" animBg="1" uiExpand="1" build="p"/>
      <p:bldP spid="20486" grpId="0" bldLvl="0" animBg="1"/>
      <p:bldP spid="19463" grpId="0" animBg="1"/>
      <p:bldP spid="19463" grpId="1" animBg="1"/>
      <p:bldP spid="19463" grpId="2"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1"/>
          <p:cNvSpPr>
            <a:spLocks noGrp="1"/>
          </p:cNvSpPr>
          <p:nvPr>
            <p:ph type="title"/>
          </p:nvPr>
        </p:nvSpPr>
        <p:spPr/>
        <p:txBody>
          <a:bodyPr anchor="ctr" anchorCtr="0"/>
          <a:p>
            <a:r>
              <a:rPr lang="zh-CN" altLang="en-US"/>
              <a:t>简述：教育和生产力的关系</a:t>
            </a:r>
            <a:endParaRPr lang="zh-CN" altLang="en-US"/>
          </a:p>
        </p:txBody>
      </p:sp>
      <p:sp>
        <p:nvSpPr>
          <p:cNvPr id="34818" name="内容占位符 2"/>
          <p:cNvSpPr>
            <a:spLocks noGrp="1"/>
          </p:cNvSpPr>
          <p:nvPr>
            <p:ph idx="1"/>
          </p:nvPr>
        </p:nvSpPr>
        <p:spPr/>
        <p:txBody>
          <a:bodyPr anchor="t" anchorCtr="0"/>
          <a:p>
            <a:r>
              <a:rPr lang="zh-CN" altLang="en-US" sz="2800"/>
              <a:t>一、生产力对教育的制约作用</a:t>
            </a:r>
            <a:endParaRPr lang="zh-CN" altLang="en-US" sz="2800"/>
          </a:p>
          <a:p>
            <a:r>
              <a:rPr lang="en-US" altLang="zh-CN" sz="2800"/>
              <a:t>1.</a:t>
            </a:r>
            <a:endParaRPr lang="en-US" altLang="zh-CN" sz="2800"/>
          </a:p>
          <a:p>
            <a:r>
              <a:rPr lang="en-US" altLang="zh-CN" sz="2800"/>
              <a:t>2.</a:t>
            </a:r>
            <a:endParaRPr lang="en-US" altLang="zh-CN" sz="2800"/>
          </a:p>
          <a:p>
            <a:r>
              <a:rPr lang="en-US" altLang="zh-CN" sz="2800"/>
              <a:t>3.</a:t>
            </a:r>
            <a:endParaRPr lang="en-US" altLang="zh-CN" sz="2800"/>
          </a:p>
          <a:p>
            <a:r>
              <a:rPr lang="zh-CN" altLang="en-US" sz="2800"/>
              <a:t>二、教育对生产力的影响</a:t>
            </a:r>
            <a:endParaRPr lang="zh-CN" altLang="en-US" sz="2800"/>
          </a:p>
          <a:p>
            <a:r>
              <a:rPr lang="en-US" altLang="zh-CN" sz="2800"/>
              <a:t>1.</a:t>
            </a:r>
            <a:endParaRPr lang="en-US" altLang="zh-CN" sz="2800"/>
          </a:p>
          <a:p>
            <a:r>
              <a:rPr lang="en-US" altLang="zh-CN" sz="2800"/>
              <a:t>2.</a:t>
            </a:r>
            <a:endParaRPr lang="en-US" altLang="zh-CN" sz="28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anim calcmode="lin" valueType="num">
                                      <p:cBhvr additive="base">
                                        <p:cTn id="7" dur="500" fill="hold"/>
                                        <p:tgtEl>
                                          <p:spTgt spid="348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4818">
                                            <p:txEl>
                                              <p:pRg st="1" end="1"/>
                                            </p:txEl>
                                          </p:spTgt>
                                        </p:tgtEl>
                                        <p:attrNameLst>
                                          <p:attrName>style.visibility</p:attrName>
                                        </p:attrNameLst>
                                      </p:cBhvr>
                                      <p:to>
                                        <p:strVal val="visible"/>
                                      </p:to>
                                    </p:set>
                                    <p:anim calcmode="lin" valueType="num">
                                      <p:cBhvr additive="base">
                                        <p:cTn id="11" dur="500" fill="hold"/>
                                        <p:tgtEl>
                                          <p:spTgt spid="3481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4818">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4818">
                                            <p:txEl>
                                              <p:pRg st="2" end="2"/>
                                            </p:txEl>
                                          </p:spTgt>
                                        </p:tgtEl>
                                        <p:attrNameLst>
                                          <p:attrName>style.visibility</p:attrName>
                                        </p:attrNameLst>
                                      </p:cBhvr>
                                      <p:to>
                                        <p:strVal val="visible"/>
                                      </p:to>
                                    </p:set>
                                    <p:anim calcmode="lin" valueType="num">
                                      <p:cBhvr additive="base">
                                        <p:cTn id="15" dur="500" fill="hold"/>
                                        <p:tgtEl>
                                          <p:spTgt spid="34818">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4818">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4818">
                                            <p:txEl>
                                              <p:pRg st="3" end="3"/>
                                            </p:txEl>
                                          </p:spTgt>
                                        </p:tgtEl>
                                        <p:attrNameLst>
                                          <p:attrName>style.visibility</p:attrName>
                                        </p:attrNameLst>
                                      </p:cBhvr>
                                      <p:to>
                                        <p:strVal val="visible"/>
                                      </p:to>
                                    </p:set>
                                    <p:anim calcmode="lin" valueType="num">
                                      <p:cBhvr additive="base">
                                        <p:cTn id="19" dur="500" fill="hold"/>
                                        <p:tgtEl>
                                          <p:spTgt spid="3481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81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4818">
                                            <p:txEl>
                                              <p:pRg st="4" end="4"/>
                                            </p:txEl>
                                          </p:spTgt>
                                        </p:tgtEl>
                                        <p:attrNameLst>
                                          <p:attrName>style.visibility</p:attrName>
                                        </p:attrNameLst>
                                      </p:cBhvr>
                                      <p:to>
                                        <p:strVal val="visible"/>
                                      </p:to>
                                    </p:set>
                                    <p:anim calcmode="lin" valueType="num">
                                      <p:cBhvr additive="base">
                                        <p:cTn id="25" dur="500" fill="hold"/>
                                        <p:tgtEl>
                                          <p:spTgt spid="34818">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4818">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4818">
                                            <p:txEl>
                                              <p:pRg st="5" end="5"/>
                                            </p:txEl>
                                          </p:spTgt>
                                        </p:tgtEl>
                                        <p:attrNameLst>
                                          <p:attrName>style.visibility</p:attrName>
                                        </p:attrNameLst>
                                      </p:cBhvr>
                                      <p:to>
                                        <p:strVal val="visible"/>
                                      </p:to>
                                    </p:set>
                                    <p:anim calcmode="lin" valueType="num">
                                      <p:cBhvr additive="base">
                                        <p:cTn id="29" dur="500" fill="hold"/>
                                        <p:tgtEl>
                                          <p:spTgt spid="34818">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4818">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4818">
                                            <p:txEl>
                                              <p:pRg st="6" end="6"/>
                                            </p:txEl>
                                          </p:spTgt>
                                        </p:tgtEl>
                                        <p:attrNameLst>
                                          <p:attrName>style.visibility</p:attrName>
                                        </p:attrNameLst>
                                      </p:cBhvr>
                                      <p:to>
                                        <p:strVal val="visible"/>
                                      </p:to>
                                    </p:set>
                                    <p:anim calcmode="lin" valueType="num">
                                      <p:cBhvr additive="base">
                                        <p:cTn id="33" dur="500" fill="hold"/>
                                        <p:tgtEl>
                                          <p:spTgt spid="34818">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481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页脚占位符 4"/>
          <p:cNvSpPr txBox="1">
            <a:spLocks noGrp="1"/>
          </p:cNvSpPr>
          <p:nvPr/>
        </p:nvSpPr>
        <p:spPr>
          <a:xfrm>
            <a:off x="13068776" y="-1820624"/>
            <a:ext cx="1512094" cy="230981"/>
          </a:xfrm>
          <a:prstGeom prst="rect">
            <a:avLst/>
          </a:prstGeom>
          <a:noFill/>
          <a:ln w="9525">
            <a:noFill/>
          </a:ln>
        </p:spPr>
        <p:txBody>
          <a:bodyPr anchor="t" anchorCtr="0"/>
          <a:p>
            <a:r>
              <a:rPr lang="zh-CN" altLang="en-US" sz="900" dirty="0">
                <a:latin typeface="楷体_GB2312" pitchFamily="49" charset="-122"/>
                <a:ea typeface="楷体_GB2312" pitchFamily="49" charset="-122"/>
              </a:rPr>
              <a:t>第二章  教育与社会的发展</a:t>
            </a:r>
            <a:endParaRPr lang="zh-CN" altLang="en-US" sz="900" dirty="0">
              <a:latin typeface="楷体_GB2312" pitchFamily="49" charset="-122"/>
              <a:ea typeface="楷体_GB2312" pitchFamily="49" charset="-122"/>
            </a:endParaRPr>
          </a:p>
        </p:txBody>
      </p:sp>
      <p:sp>
        <p:nvSpPr>
          <p:cNvPr id="9218" name="Rectangle 5"/>
          <p:cNvSpPr>
            <a:spLocks noGrp="1"/>
          </p:cNvSpPr>
          <p:nvPr>
            <p:ph type="title" idx="4294967295"/>
          </p:nvPr>
        </p:nvSpPr>
        <p:spPr>
          <a:xfrm>
            <a:off x="1259840" y="2571750"/>
            <a:ext cx="6518910" cy="432435"/>
          </a:xfrm>
        </p:spPr>
        <p:txBody>
          <a:bodyPr wrap="square" lIns="68580" tIns="34290" rIns="68580" bIns="34290" anchor="ctr" anchorCtr="0"/>
          <a:p>
            <a:pPr eaLnBrk="1" hangingPunct="1"/>
            <a:r>
              <a:rPr lang="zh-CN" altLang="en-US" dirty="0"/>
              <a:t>教育与文化</a:t>
            </a:r>
            <a:endParaRPr lang="en-US" altLang="zh-CN" dirty="0"/>
          </a:p>
        </p:txBody>
      </p:sp>
      <p:sp>
        <p:nvSpPr>
          <p:cNvPr id="9219" name="灯片编号占位符 5"/>
          <p:cNvSpPr txBox="1">
            <a:spLocks noGrp="1"/>
          </p:cNvSpPr>
          <p:nvPr/>
        </p:nvSpPr>
        <p:spPr>
          <a:xfrm>
            <a:off x="6929438" y="4960144"/>
            <a:ext cx="971550" cy="183356"/>
          </a:xfrm>
          <a:prstGeom prst="rect">
            <a:avLst/>
          </a:prstGeom>
          <a:noFill/>
          <a:ln w="9525">
            <a:noFill/>
          </a:ln>
        </p:spPr>
        <p:txBody>
          <a:bodyPr anchor="t" anchorCtr="0"/>
          <a:p>
            <a:pPr algn="ctr"/>
            <a:fld id="{9A0DB2DC-4C9A-4742-B13C-FB6460FD3503}" type="slidenum">
              <a:rPr lang="zh-CN" altLang="en-US" sz="900" dirty="0">
                <a:latin typeface="Arial" panose="020B0604020202020204" pitchFamily="34" charset="0"/>
                <a:ea typeface="宋体" panose="02010600030101010101" pitchFamily="2" charset="-122"/>
              </a:rPr>
            </a:fld>
            <a:endParaRPr lang="zh-CN" altLang="en-US" sz="900" dirty="0">
              <a:latin typeface="Arial" panose="020B0604020202020204" pitchFamily="34" charset="0"/>
              <a:ea typeface="宋体" panose="02010600030101010101" pitchFamily="2" charset="-122"/>
            </a:endParaRPr>
          </a:p>
        </p:txBody>
      </p:sp>
      <p:sp>
        <p:nvSpPr>
          <p:cNvPr id="20482" name="矩形 2"/>
          <p:cNvSpPr/>
          <p:nvPr/>
        </p:nvSpPr>
        <p:spPr>
          <a:xfrm>
            <a:off x="3203258" y="987425"/>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NO.3</a:t>
            </a:r>
            <a:endParaRPr lang="zh-CN" altLang="en-US" sz="1400" b="1" dirty="0">
              <a:solidFill>
                <a:srgbClr val="DEA900"/>
              </a:solidFill>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标题 1"/>
          <p:cNvSpPr>
            <a:spLocks noGrp="1"/>
          </p:cNvSpPr>
          <p:nvPr>
            <p:ph type="title" idx="4294967295"/>
          </p:nvPr>
        </p:nvSpPr>
        <p:spPr/>
        <p:txBody>
          <a:bodyPr wrap="square" lIns="68580" tIns="34290" rIns="68580" bIns="34290" anchor="ctr" anchorCtr="0"/>
          <a:p>
            <a:r>
              <a:rPr lang="zh-CN" altLang="en-US" dirty="0"/>
              <a:t>一、文化对教育的影响</a:t>
            </a:r>
            <a:endParaRPr lang="zh-CN" altLang="en-US" dirty="0"/>
          </a:p>
        </p:txBody>
      </p:sp>
      <p:sp>
        <p:nvSpPr>
          <p:cNvPr id="49155" name="灯片编号占位符 5"/>
          <p:cNvSpPr txBox="1">
            <a:spLocks noGrp="1"/>
          </p:cNvSpPr>
          <p:nvPr/>
        </p:nvSpPr>
        <p:spPr>
          <a:xfrm>
            <a:off x="6929438" y="4960144"/>
            <a:ext cx="971550" cy="183356"/>
          </a:xfrm>
          <a:prstGeom prst="rect">
            <a:avLst/>
          </a:prstGeom>
          <a:noFill/>
          <a:ln w="9525">
            <a:noFill/>
          </a:ln>
        </p:spPr>
        <p:txBody>
          <a:bodyPr anchor="t" anchorCtr="0"/>
          <a:p>
            <a:pPr algn="ctr"/>
            <a:fld id="{9A0DB2DC-4C9A-4742-B13C-FB6460FD3503}" type="slidenum">
              <a:rPr lang="zh-CN" altLang="en-US" sz="900" dirty="0">
                <a:latin typeface="Arial" panose="020B0604020202020204" pitchFamily="34" charset="0"/>
                <a:ea typeface="宋体" panose="02010600030101010101" pitchFamily="2" charset="-122"/>
              </a:rPr>
            </a:fld>
            <a:endParaRPr lang="zh-CN" altLang="en-US" sz="900" dirty="0">
              <a:latin typeface="Arial" panose="020B0604020202020204" pitchFamily="34" charset="0"/>
              <a:ea typeface="宋体" panose="02010600030101010101" pitchFamily="2" charset="-122"/>
            </a:endParaRPr>
          </a:p>
        </p:txBody>
      </p:sp>
      <p:sp>
        <p:nvSpPr>
          <p:cNvPr id="30726" name="TextBox 6"/>
          <p:cNvSpPr txBox="1"/>
          <p:nvPr/>
        </p:nvSpPr>
        <p:spPr>
          <a:xfrm>
            <a:off x="1143000" y="1254919"/>
            <a:ext cx="6804422" cy="1060450"/>
          </a:xfrm>
          <a:prstGeom prst="rect">
            <a:avLst/>
          </a:prstGeom>
        </p:spPr>
        <p:style>
          <a:lnRef idx="2">
            <a:schemeClr val="dk1"/>
          </a:lnRef>
          <a:fillRef idx="1">
            <a:schemeClr val="lt1"/>
          </a:fillRef>
          <a:effectRef idx="0">
            <a:schemeClr val="dk1"/>
          </a:effectRef>
          <a:fontRef idx="minor">
            <a:schemeClr val="dk1"/>
          </a:fontRef>
        </p:style>
        <p:txBody>
          <a:bodyPr anchor="t" anchorCtr="0">
            <a:spAutoFit/>
          </a:bodyPr>
          <a:p>
            <a:r>
              <a:rPr lang="zh-CN" altLang="en-US" sz="2100" dirty="0">
                <a:latin typeface="楷体_GB2312" pitchFamily="49" charset="-122"/>
                <a:ea typeface="楷体_GB2312" pitchFamily="49" charset="-122"/>
              </a:rPr>
              <a:t>例：中国人将读书视作出人头地的手段，因此才有“千军万马过独木桥”的现象</a:t>
            </a:r>
            <a:endParaRPr lang="en-US" altLang="zh-CN" sz="2100" dirty="0">
              <a:latin typeface="楷体_GB2312" pitchFamily="49" charset="-122"/>
              <a:ea typeface="楷体_GB2312" pitchFamily="49" charset="-122"/>
            </a:endParaRPr>
          </a:p>
          <a:p>
            <a:r>
              <a:rPr lang="en-US" altLang="zh-CN" sz="2100" dirty="0">
                <a:latin typeface="楷体_GB2312" pitchFamily="49" charset="-122"/>
                <a:ea typeface="楷体_GB2312" pitchFamily="49" charset="-122"/>
              </a:rPr>
              <a:t>1.</a:t>
            </a:r>
            <a:r>
              <a:rPr lang="zh-CN" altLang="en-US" sz="2100" dirty="0">
                <a:latin typeface="楷体_GB2312" pitchFamily="49" charset="-122"/>
                <a:ea typeface="楷体_GB2312" pitchFamily="49" charset="-122"/>
              </a:rPr>
              <a:t>文化影响教育思想、教育观点</a:t>
            </a:r>
            <a:endParaRPr lang="en-US" altLang="zh-CN" sz="2100" dirty="0">
              <a:latin typeface="楷体_GB2312" pitchFamily="49" charset="-122"/>
              <a:ea typeface="楷体_GB2312" pitchFamily="49" charset="-122"/>
            </a:endParaRPr>
          </a:p>
        </p:txBody>
      </p:sp>
      <p:sp>
        <p:nvSpPr>
          <p:cNvPr id="30727" name="TextBox 7"/>
          <p:cNvSpPr txBox="1"/>
          <p:nvPr/>
        </p:nvSpPr>
        <p:spPr>
          <a:xfrm>
            <a:off x="1164431" y="2397919"/>
            <a:ext cx="6782991" cy="1060450"/>
          </a:xfrm>
          <a:prstGeom prst="rect">
            <a:avLst/>
          </a:prstGeom>
        </p:spPr>
        <p:style>
          <a:lnRef idx="2">
            <a:schemeClr val="dk1"/>
          </a:lnRef>
          <a:fillRef idx="1">
            <a:schemeClr val="lt1"/>
          </a:fillRef>
          <a:effectRef idx="0">
            <a:schemeClr val="dk1"/>
          </a:effectRef>
          <a:fontRef idx="minor">
            <a:schemeClr val="dk1"/>
          </a:fontRef>
        </p:style>
        <p:txBody>
          <a:bodyPr anchor="t" anchorCtr="0">
            <a:spAutoFit/>
          </a:bodyPr>
          <a:p>
            <a:r>
              <a:rPr lang="zh-CN" altLang="en-US" sz="2100" dirty="0">
                <a:latin typeface="楷体_GB2312" pitchFamily="49" charset="-122"/>
                <a:ea typeface="楷体_GB2312" pitchFamily="49" charset="-122"/>
              </a:rPr>
              <a:t>例：古代中世纪教育内容仅限于希腊文献和宗教文献，文艺复兴后，地理、化学、动物学等也成为教育内容。</a:t>
            </a:r>
            <a:endParaRPr lang="en-US" altLang="zh-CN" sz="2100" dirty="0">
              <a:latin typeface="楷体_GB2312" pitchFamily="49" charset="-122"/>
              <a:ea typeface="楷体_GB2312" pitchFamily="49" charset="-122"/>
            </a:endParaRPr>
          </a:p>
          <a:p>
            <a:r>
              <a:rPr lang="en-US" altLang="zh-CN" sz="2100" dirty="0">
                <a:latin typeface="楷体_GB2312" pitchFamily="49" charset="-122"/>
                <a:ea typeface="楷体_GB2312" pitchFamily="49" charset="-122"/>
              </a:rPr>
              <a:t>2.</a:t>
            </a:r>
            <a:r>
              <a:rPr lang="zh-CN" altLang="en-US" sz="2100" dirty="0">
                <a:latin typeface="楷体_GB2312" pitchFamily="49" charset="-122"/>
                <a:ea typeface="楷体_GB2312" pitchFamily="49" charset="-122"/>
              </a:rPr>
              <a:t>文化影响教育内容</a:t>
            </a:r>
            <a:endParaRPr lang="en-US" altLang="zh-CN" sz="2100" dirty="0">
              <a:latin typeface="楷体_GB2312" pitchFamily="49" charset="-122"/>
              <a:ea typeface="楷体_GB2312" pitchFamily="49" charset="-122"/>
            </a:endParaRPr>
          </a:p>
        </p:txBody>
      </p:sp>
      <p:sp>
        <p:nvSpPr>
          <p:cNvPr id="8" name="TextBox 6"/>
          <p:cNvSpPr txBox="1"/>
          <p:nvPr/>
        </p:nvSpPr>
        <p:spPr>
          <a:xfrm>
            <a:off x="1170385" y="3542110"/>
            <a:ext cx="6803231" cy="1383665"/>
          </a:xfrm>
          <a:prstGeom prst="rect">
            <a:avLst/>
          </a:prstGeom>
        </p:spPr>
        <p:style>
          <a:lnRef idx="2">
            <a:schemeClr val="dk1"/>
          </a:lnRef>
          <a:fillRef idx="1">
            <a:schemeClr val="lt1"/>
          </a:fillRef>
          <a:effectRef idx="0">
            <a:schemeClr val="dk1"/>
          </a:effectRef>
          <a:fontRef idx="minor">
            <a:schemeClr val="dk1"/>
          </a:fontRef>
        </p:style>
        <p:txBody>
          <a:bodyPr anchor="t" anchorCtr="0">
            <a:spAutoFit/>
          </a:bodyPr>
          <a:p>
            <a:r>
              <a:rPr lang="zh-CN" altLang="en-US" sz="2100" dirty="0">
                <a:latin typeface="楷体_GB2312" pitchFamily="49" charset="-122"/>
                <a:ea typeface="楷体_GB2312" pitchFamily="49" charset="-122"/>
              </a:rPr>
              <a:t>例：随着人类文化的不断变迁，最早以军事、音乐为主要的课程结构变为现代以科学和人文教育结合的现代课程结构。</a:t>
            </a:r>
            <a:endParaRPr lang="en-US" altLang="zh-CN" sz="2100" dirty="0">
              <a:latin typeface="楷体_GB2312" pitchFamily="49" charset="-122"/>
              <a:ea typeface="楷体_GB2312" pitchFamily="49" charset="-122"/>
            </a:endParaRPr>
          </a:p>
          <a:p>
            <a:r>
              <a:rPr lang="en-US" altLang="zh-CN" sz="2100" dirty="0">
                <a:latin typeface="楷体_GB2312" pitchFamily="49" charset="-122"/>
                <a:ea typeface="楷体_GB2312" pitchFamily="49" charset="-122"/>
              </a:rPr>
              <a:t>3.</a:t>
            </a:r>
            <a:r>
              <a:rPr lang="zh-CN" altLang="en-US" sz="2100" dirty="0">
                <a:latin typeface="楷体_GB2312" pitchFamily="49" charset="-122"/>
                <a:ea typeface="楷体_GB2312" pitchFamily="49" charset="-122"/>
              </a:rPr>
              <a:t>文化影响课程结构</a:t>
            </a:r>
            <a:endParaRPr lang="en-US" altLang="zh-CN" sz="2100" dirty="0">
              <a:latin typeface="楷体_GB2312" pitchFamily="49" charset="-122"/>
              <a:ea typeface="楷体_GB2312"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26">
                                            <p:txEl>
                                              <p:charRg st="0" end="36"/>
                                            </p:txEl>
                                          </p:spTgt>
                                        </p:tgtEl>
                                        <p:attrNameLst>
                                          <p:attrName>style.visibility</p:attrName>
                                        </p:attrNameLst>
                                      </p:cBhvr>
                                      <p:to>
                                        <p:strVal val="visible"/>
                                      </p:to>
                                    </p:set>
                                    <p:animEffect transition="in" filter="fade">
                                      <p:cBhvr>
                                        <p:cTn id="7" dur="1000"/>
                                        <p:tgtEl>
                                          <p:spTgt spid="30726">
                                            <p:txEl>
                                              <p:charRg st="0" end="36"/>
                                            </p:txEl>
                                          </p:spTgt>
                                        </p:tgtEl>
                                      </p:cBhvr>
                                    </p:animEffect>
                                    <p:anim calcmode="lin" valueType="num">
                                      <p:cBhvr>
                                        <p:cTn id="8" dur="1000" fill="hold"/>
                                        <p:tgtEl>
                                          <p:spTgt spid="30726">
                                            <p:txEl>
                                              <p:charRg st="0" end="36"/>
                                            </p:txEl>
                                          </p:spTgt>
                                        </p:tgtEl>
                                        <p:attrNameLst>
                                          <p:attrName>ppt_x</p:attrName>
                                        </p:attrNameLst>
                                      </p:cBhvr>
                                      <p:tavLst>
                                        <p:tav tm="0">
                                          <p:val>
                                            <p:strVal val="#ppt_x"/>
                                          </p:val>
                                        </p:tav>
                                        <p:tav tm="100000">
                                          <p:val>
                                            <p:strVal val="#ppt_x"/>
                                          </p:val>
                                        </p:tav>
                                      </p:tavLst>
                                    </p:anim>
                                    <p:anim calcmode="lin" valueType="num">
                                      <p:cBhvr>
                                        <p:cTn id="9" dur="1000" fill="hold"/>
                                        <p:tgtEl>
                                          <p:spTgt spid="30726">
                                            <p:txEl>
                                              <p:charRg st="0" end="36"/>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726">
                                            <p:txEl>
                                              <p:charRg st="36" end="52"/>
                                            </p:txEl>
                                          </p:spTgt>
                                        </p:tgtEl>
                                        <p:attrNameLst>
                                          <p:attrName>style.visibility</p:attrName>
                                        </p:attrNameLst>
                                      </p:cBhvr>
                                      <p:to>
                                        <p:strVal val="visible"/>
                                      </p:to>
                                    </p:set>
                                    <p:animEffect transition="in" filter="fade">
                                      <p:cBhvr>
                                        <p:cTn id="14" dur="1000"/>
                                        <p:tgtEl>
                                          <p:spTgt spid="30726">
                                            <p:txEl>
                                              <p:charRg st="36" end="52"/>
                                            </p:txEl>
                                          </p:spTgt>
                                        </p:tgtEl>
                                      </p:cBhvr>
                                    </p:animEffect>
                                    <p:anim calcmode="lin" valueType="num">
                                      <p:cBhvr>
                                        <p:cTn id="15" dur="1000" fill="hold"/>
                                        <p:tgtEl>
                                          <p:spTgt spid="30726">
                                            <p:txEl>
                                              <p:charRg st="36" end="52"/>
                                            </p:txEl>
                                          </p:spTgt>
                                        </p:tgtEl>
                                        <p:attrNameLst>
                                          <p:attrName>ppt_x</p:attrName>
                                        </p:attrNameLst>
                                      </p:cBhvr>
                                      <p:tavLst>
                                        <p:tav tm="0">
                                          <p:val>
                                            <p:strVal val="#ppt_x"/>
                                          </p:val>
                                        </p:tav>
                                        <p:tav tm="100000">
                                          <p:val>
                                            <p:strVal val="#ppt_x"/>
                                          </p:val>
                                        </p:tav>
                                      </p:tavLst>
                                    </p:anim>
                                    <p:anim calcmode="lin" valueType="num">
                                      <p:cBhvr>
                                        <p:cTn id="16" dur="1000" fill="hold"/>
                                        <p:tgtEl>
                                          <p:spTgt spid="30726">
                                            <p:txEl>
                                              <p:charRg st="36" end="5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0727">
                                            <p:txEl>
                                              <p:charRg st="0" end="49"/>
                                            </p:txEl>
                                          </p:spTgt>
                                        </p:tgtEl>
                                        <p:attrNameLst>
                                          <p:attrName>style.visibility</p:attrName>
                                        </p:attrNameLst>
                                      </p:cBhvr>
                                      <p:to>
                                        <p:strVal val="visible"/>
                                      </p:to>
                                    </p:set>
                                    <p:animEffect transition="in" filter="barn(inVertical)">
                                      <p:cBhvr>
                                        <p:cTn id="21" dur="500"/>
                                        <p:tgtEl>
                                          <p:spTgt spid="30727">
                                            <p:txEl>
                                              <p:charRg st="0" end="49"/>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30727">
                                            <p:txEl>
                                              <p:charRg st="49" end="60"/>
                                            </p:txEl>
                                          </p:spTgt>
                                        </p:tgtEl>
                                        <p:attrNameLst>
                                          <p:attrName>style.visibility</p:attrName>
                                        </p:attrNameLst>
                                      </p:cBhvr>
                                      <p:to>
                                        <p:strVal val="visible"/>
                                      </p:to>
                                    </p:set>
                                    <p:animEffect transition="in" filter="wipe(down)">
                                      <p:cBhvr>
                                        <p:cTn id="26" dur="500"/>
                                        <p:tgtEl>
                                          <p:spTgt spid="30727">
                                            <p:txEl>
                                              <p:charRg st="49" end="6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8">
                                            <p:txEl>
                                              <p:charRg st="0" end="53"/>
                                            </p:txEl>
                                          </p:spTgt>
                                        </p:tgtEl>
                                        <p:attrNameLst>
                                          <p:attrName>style.visibility</p:attrName>
                                        </p:attrNameLst>
                                      </p:cBhvr>
                                      <p:to>
                                        <p:strVal val="visible"/>
                                      </p:to>
                                    </p:set>
                                    <p:animEffect transition="in" filter="fade">
                                      <p:cBhvr>
                                        <p:cTn id="31" dur="1000"/>
                                        <p:tgtEl>
                                          <p:spTgt spid="8">
                                            <p:txEl>
                                              <p:charRg st="0" end="53"/>
                                            </p:txEl>
                                          </p:spTgt>
                                        </p:tgtEl>
                                      </p:cBhvr>
                                    </p:animEffect>
                                    <p:anim calcmode="lin" valueType="num">
                                      <p:cBhvr>
                                        <p:cTn id="32" dur="1000" fill="hold"/>
                                        <p:tgtEl>
                                          <p:spTgt spid="8">
                                            <p:txEl>
                                              <p:charRg st="0" end="53"/>
                                            </p:txEl>
                                          </p:spTgt>
                                        </p:tgtEl>
                                        <p:attrNameLst>
                                          <p:attrName>ppt_x</p:attrName>
                                        </p:attrNameLst>
                                      </p:cBhvr>
                                      <p:tavLst>
                                        <p:tav tm="0">
                                          <p:val>
                                            <p:strVal val="#ppt_x"/>
                                          </p:val>
                                        </p:tav>
                                        <p:tav tm="100000">
                                          <p:val>
                                            <p:strVal val="#ppt_x"/>
                                          </p:val>
                                        </p:tav>
                                      </p:tavLst>
                                    </p:anim>
                                    <p:anim calcmode="lin" valueType="num">
                                      <p:cBhvr>
                                        <p:cTn id="33" dur="1000" fill="hold"/>
                                        <p:tgtEl>
                                          <p:spTgt spid="8">
                                            <p:txEl>
                                              <p:charRg st="0" end="53"/>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8">
                                            <p:txEl>
                                              <p:charRg st="53" end="64"/>
                                            </p:txEl>
                                          </p:spTgt>
                                        </p:tgtEl>
                                        <p:attrNameLst>
                                          <p:attrName>style.visibility</p:attrName>
                                        </p:attrNameLst>
                                      </p:cBhvr>
                                      <p:to>
                                        <p:strVal val="visible"/>
                                      </p:to>
                                    </p:set>
                                    <p:animEffect transition="in" filter="fade">
                                      <p:cBhvr>
                                        <p:cTn id="38" dur="1000"/>
                                        <p:tgtEl>
                                          <p:spTgt spid="8">
                                            <p:txEl>
                                              <p:charRg st="53" end="64"/>
                                            </p:txEl>
                                          </p:spTgt>
                                        </p:tgtEl>
                                      </p:cBhvr>
                                    </p:animEffect>
                                    <p:anim calcmode="lin" valueType="num">
                                      <p:cBhvr>
                                        <p:cTn id="39" dur="1000" fill="hold"/>
                                        <p:tgtEl>
                                          <p:spTgt spid="8">
                                            <p:txEl>
                                              <p:charRg st="53" end="64"/>
                                            </p:txEl>
                                          </p:spTgt>
                                        </p:tgtEl>
                                        <p:attrNameLst>
                                          <p:attrName>ppt_x</p:attrName>
                                        </p:attrNameLst>
                                      </p:cBhvr>
                                      <p:tavLst>
                                        <p:tav tm="0">
                                          <p:val>
                                            <p:strVal val="#ppt_x"/>
                                          </p:val>
                                        </p:tav>
                                        <p:tav tm="100000">
                                          <p:val>
                                            <p:strVal val="#ppt_x"/>
                                          </p:val>
                                        </p:tav>
                                      </p:tavLst>
                                    </p:anim>
                                    <p:anim calcmode="lin" valueType="num">
                                      <p:cBhvr>
                                        <p:cTn id="40" dur="1000" fill="hold"/>
                                        <p:tgtEl>
                                          <p:spTgt spid="8">
                                            <p:txEl>
                                              <p:charRg st="53" end="6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标题 1"/>
          <p:cNvSpPr>
            <a:spLocks noGrp="1"/>
          </p:cNvSpPr>
          <p:nvPr>
            <p:ph type="title" idx="4294967295"/>
          </p:nvPr>
        </p:nvSpPr>
        <p:spPr/>
        <p:txBody>
          <a:bodyPr wrap="square" lIns="68580" tIns="34290" rIns="68580" bIns="34290" anchor="ctr" anchorCtr="0"/>
          <a:p>
            <a:r>
              <a:rPr lang="zh-CN" altLang="en-US" dirty="0"/>
              <a:t>二、教育对文化的作用</a:t>
            </a:r>
            <a:endParaRPr lang="zh-CN" altLang="en-US" dirty="0"/>
          </a:p>
        </p:txBody>
      </p:sp>
      <p:sp>
        <p:nvSpPr>
          <p:cNvPr id="50179" name="灯片编号占位符 5"/>
          <p:cNvSpPr txBox="1">
            <a:spLocks noGrp="1"/>
          </p:cNvSpPr>
          <p:nvPr/>
        </p:nvSpPr>
        <p:spPr>
          <a:xfrm>
            <a:off x="6929438" y="4960144"/>
            <a:ext cx="971550" cy="183356"/>
          </a:xfrm>
          <a:prstGeom prst="rect">
            <a:avLst/>
          </a:prstGeom>
          <a:noFill/>
          <a:ln w="9525">
            <a:noFill/>
          </a:ln>
        </p:spPr>
        <p:txBody>
          <a:bodyPr anchor="t" anchorCtr="0"/>
          <a:p>
            <a:pPr algn="ctr"/>
            <a:fld id="{9A0DB2DC-4C9A-4742-B13C-FB6460FD3503}" type="slidenum">
              <a:rPr lang="zh-CN" altLang="en-US" sz="900" dirty="0">
                <a:latin typeface="Arial" panose="020B0604020202020204" pitchFamily="34" charset="0"/>
                <a:ea typeface="宋体" panose="02010600030101010101" pitchFamily="2" charset="-122"/>
              </a:rPr>
            </a:fld>
            <a:endParaRPr lang="zh-CN" altLang="en-US" sz="900" dirty="0">
              <a:latin typeface="Arial" panose="020B0604020202020204" pitchFamily="34" charset="0"/>
              <a:ea typeface="宋体" panose="02010600030101010101" pitchFamily="2" charset="-122"/>
            </a:endParaRPr>
          </a:p>
        </p:txBody>
      </p:sp>
      <p:sp>
        <p:nvSpPr>
          <p:cNvPr id="30726" name="TextBox 6"/>
          <p:cNvSpPr txBox="1"/>
          <p:nvPr/>
        </p:nvSpPr>
        <p:spPr>
          <a:xfrm>
            <a:off x="1196579" y="1481138"/>
            <a:ext cx="6804422" cy="414020"/>
          </a:xfrm>
          <a:prstGeom prst="rect">
            <a:avLst/>
          </a:prstGeom>
        </p:spPr>
        <p:style>
          <a:lnRef idx="2">
            <a:schemeClr val="dk1"/>
          </a:lnRef>
          <a:fillRef idx="1">
            <a:schemeClr val="lt1"/>
          </a:fillRef>
          <a:effectRef idx="0">
            <a:schemeClr val="dk1"/>
          </a:effectRef>
          <a:fontRef idx="minor">
            <a:schemeClr val="dk1"/>
          </a:fontRef>
        </p:style>
        <p:txBody>
          <a:bodyPr anchor="t" anchorCtr="0">
            <a:spAutoFit/>
          </a:bodyPr>
          <a:p>
            <a:r>
              <a:rPr lang="en-US" altLang="zh-CN" sz="2100" dirty="0">
                <a:latin typeface="楷体_GB2312" pitchFamily="49" charset="-122"/>
                <a:ea typeface="楷体_GB2312" pitchFamily="49" charset="-122"/>
              </a:rPr>
              <a:t>1.</a:t>
            </a:r>
            <a:r>
              <a:rPr lang="zh-CN" altLang="en-US" sz="2100" dirty="0">
                <a:latin typeface="楷体_GB2312" pitchFamily="49" charset="-122"/>
                <a:ea typeface="楷体_GB2312" pitchFamily="49" charset="-122"/>
              </a:rPr>
              <a:t>教育影响文化的传递。如“赴美幼童”留学</a:t>
            </a:r>
            <a:endParaRPr lang="en-US" altLang="zh-CN" sz="2100" dirty="0">
              <a:latin typeface="楷体_GB2312" pitchFamily="49" charset="-122"/>
              <a:ea typeface="楷体_GB2312" pitchFamily="49" charset="-122"/>
            </a:endParaRPr>
          </a:p>
        </p:txBody>
      </p:sp>
      <p:sp>
        <p:nvSpPr>
          <p:cNvPr id="30727" name="TextBox 7"/>
          <p:cNvSpPr txBox="1"/>
          <p:nvPr/>
        </p:nvSpPr>
        <p:spPr>
          <a:xfrm>
            <a:off x="1143000" y="2518172"/>
            <a:ext cx="6757988" cy="414020"/>
          </a:xfrm>
          <a:prstGeom prst="rect">
            <a:avLst/>
          </a:prstGeom>
        </p:spPr>
        <p:style>
          <a:lnRef idx="2">
            <a:schemeClr val="dk1"/>
          </a:lnRef>
          <a:fillRef idx="1">
            <a:schemeClr val="lt1"/>
          </a:fillRef>
          <a:effectRef idx="0">
            <a:schemeClr val="dk1"/>
          </a:effectRef>
          <a:fontRef idx="minor">
            <a:schemeClr val="dk1"/>
          </a:fontRef>
        </p:style>
        <p:txBody>
          <a:bodyPr anchor="t" anchorCtr="0">
            <a:spAutoFit/>
          </a:bodyPr>
          <a:p>
            <a:r>
              <a:rPr lang="en-US" altLang="zh-CN" sz="2100" dirty="0">
                <a:latin typeface="楷体_GB2312" pitchFamily="49" charset="-122"/>
                <a:ea typeface="楷体_GB2312" pitchFamily="49" charset="-122"/>
              </a:rPr>
              <a:t>2.</a:t>
            </a:r>
            <a:r>
              <a:rPr lang="zh-CN" altLang="en-US" sz="2100" dirty="0">
                <a:latin typeface="楷体_GB2312" pitchFamily="49" charset="-122"/>
                <a:ea typeface="楷体_GB2312" pitchFamily="49" charset="-122"/>
              </a:rPr>
              <a:t>教育影响文化的选择。如汉代“罢黜百家、独尊儒术”</a:t>
            </a:r>
            <a:endParaRPr lang="en-US" altLang="zh-CN" sz="2100" dirty="0">
              <a:latin typeface="楷体_GB2312" pitchFamily="49" charset="-122"/>
              <a:ea typeface="楷体_GB2312" pitchFamily="49" charset="-122"/>
            </a:endParaRPr>
          </a:p>
        </p:txBody>
      </p:sp>
      <p:sp>
        <p:nvSpPr>
          <p:cNvPr id="8" name="TextBox 6"/>
          <p:cNvSpPr txBox="1"/>
          <p:nvPr/>
        </p:nvSpPr>
        <p:spPr>
          <a:xfrm>
            <a:off x="1170385" y="3521869"/>
            <a:ext cx="6803231" cy="737235"/>
          </a:xfrm>
          <a:prstGeom prst="rect">
            <a:avLst/>
          </a:prstGeom>
        </p:spPr>
        <p:style>
          <a:lnRef idx="2">
            <a:schemeClr val="dk1"/>
          </a:lnRef>
          <a:fillRef idx="1">
            <a:schemeClr val="lt1"/>
          </a:fillRef>
          <a:effectRef idx="0">
            <a:schemeClr val="dk1"/>
          </a:effectRef>
          <a:fontRef idx="minor">
            <a:schemeClr val="dk1"/>
          </a:fontRef>
        </p:style>
        <p:txBody>
          <a:bodyPr anchor="t" anchorCtr="0">
            <a:spAutoFit/>
          </a:bodyPr>
          <a:p>
            <a:r>
              <a:rPr lang="en-US" altLang="zh-CN" sz="2100" dirty="0">
                <a:latin typeface="楷体_GB2312" pitchFamily="49" charset="-122"/>
                <a:ea typeface="楷体_GB2312" pitchFamily="49" charset="-122"/>
              </a:rPr>
              <a:t>3.</a:t>
            </a:r>
            <a:r>
              <a:rPr lang="zh-CN" altLang="en-US" sz="2100" dirty="0">
                <a:latin typeface="楷体_GB2312" pitchFamily="49" charset="-122"/>
                <a:ea typeface="楷体_GB2312" pitchFamily="49" charset="-122"/>
              </a:rPr>
              <a:t>教育影响文化的融合。如孔子删</a:t>
            </a:r>
            <a:r>
              <a:rPr lang="en-US" altLang="zh-CN" sz="2100" dirty="0">
                <a:latin typeface="楷体_GB2312" pitchFamily="49" charset="-122"/>
                <a:ea typeface="楷体_GB2312" pitchFamily="49" charset="-122"/>
              </a:rPr>
              <a:t>《</a:t>
            </a:r>
            <a:r>
              <a:rPr lang="zh-CN" altLang="en-US" sz="2100" dirty="0">
                <a:latin typeface="楷体_GB2312" pitchFamily="49" charset="-122"/>
                <a:ea typeface="楷体_GB2312" pitchFamily="49" charset="-122"/>
              </a:rPr>
              <a:t>诗</a:t>
            </a:r>
            <a:r>
              <a:rPr lang="en-US" altLang="zh-CN" sz="2100" dirty="0">
                <a:latin typeface="楷体_GB2312" pitchFamily="49" charset="-122"/>
                <a:ea typeface="楷体_GB2312" pitchFamily="49" charset="-122"/>
              </a:rPr>
              <a:t>》《</a:t>
            </a:r>
            <a:r>
              <a:rPr lang="zh-CN" altLang="en-US" sz="2100" dirty="0">
                <a:latin typeface="楷体_GB2312" pitchFamily="49" charset="-122"/>
                <a:ea typeface="楷体_GB2312" pitchFamily="49" charset="-122"/>
              </a:rPr>
              <a:t>书</a:t>
            </a:r>
            <a:r>
              <a:rPr lang="en-US" altLang="zh-CN" sz="2100" dirty="0">
                <a:latin typeface="楷体_GB2312" pitchFamily="49" charset="-122"/>
                <a:ea typeface="楷体_GB2312" pitchFamily="49" charset="-122"/>
              </a:rPr>
              <a:t>》</a:t>
            </a:r>
            <a:r>
              <a:rPr lang="zh-CN" altLang="en-US" sz="2100" dirty="0">
                <a:latin typeface="楷体_GB2312" pitchFamily="49" charset="-122"/>
                <a:ea typeface="楷体_GB2312" pitchFamily="49" charset="-122"/>
              </a:rPr>
              <a:t>，定</a:t>
            </a:r>
            <a:r>
              <a:rPr lang="en-US" altLang="zh-CN" sz="2100" dirty="0">
                <a:latin typeface="楷体_GB2312" pitchFamily="49" charset="-122"/>
                <a:ea typeface="楷体_GB2312" pitchFamily="49" charset="-122"/>
              </a:rPr>
              <a:t>《</a:t>
            </a:r>
            <a:r>
              <a:rPr lang="zh-CN" altLang="en-US" sz="2100" dirty="0">
                <a:latin typeface="楷体_GB2312" pitchFamily="49" charset="-122"/>
                <a:ea typeface="楷体_GB2312" pitchFamily="49" charset="-122"/>
              </a:rPr>
              <a:t>礼</a:t>
            </a:r>
            <a:r>
              <a:rPr lang="en-US" altLang="zh-CN" sz="2100" dirty="0">
                <a:latin typeface="楷体_GB2312" pitchFamily="49" charset="-122"/>
                <a:ea typeface="楷体_GB2312" pitchFamily="49" charset="-122"/>
              </a:rPr>
              <a:t>》《</a:t>
            </a:r>
            <a:r>
              <a:rPr lang="zh-CN" altLang="en-US" sz="2100" dirty="0">
                <a:latin typeface="楷体_GB2312" pitchFamily="49" charset="-122"/>
                <a:ea typeface="楷体_GB2312" pitchFamily="49" charset="-122"/>
              </a:rPr>
              <a:t>乐</a:t>
            </a:r>
            <a:r>
              <a:rPr lang="en-US" altLang="zh-CN" sz="2100" dirty="0">
                <a:latin typeface="楷体_GB2312" pitchFamily="49" charset="-122"/>
                <a:ea typeface="楷体_GB2312" pitchFamily="49" charset="-122"/>
              </a:rPr>
              <a:t>》</a:t>
            </a:r>
            <a:r>
              <a:rPr lang="zh-CN" altLang="en-US" sz="2100" dirty="0">
                <a:latin typeface="楷体_GB2312" pitchFamily="49" charset="-122"/>
                <a:ea typeface="楷体_GB2312" pitchFamily="49" charset="-122"/>
              </a:rPr>
              <a:t>，修</a:t>
            </a:r>
            <a:r>
              <a:rPr lang="en-US" altLang="zh-CN" sz="2100" dirty="0">
                <a:latin typeface="楷体_GB2312" pitchFamily="49" charset="-122"/>
                <a:ea typeface="楷体_GB2312" pitchFamily="49" charset="-122"/>
              </a:rPr>
              <a:t>《</a:t>
            </a:r>
            <a:r>
              <a:rPr lang="zh-CN" altLang="en-US" sz="2100" dirty="0">
                <a:latin typeface="楷体_GB2312" pitchFamily="49" charset="-122"/>
                <a:ea typeface="楷体_GB2312" pitchFamily="49" charset="-122"/>
              </a:rPr>
              <a:t>春秋</a:t>
            </a:r>
            <a:r>
              <a:rPr lang="en-US" altLang="zh-CN" sz="2100" dirty="0">
                <a:latin typeface="楷体_GB2312" pitchFamily="49" charset="-122"/>
                <a:ea typeface="楷体_GB2312" pitchFamily="49" charset="-122"/>
              </a:rPr>
              <a:t>》</a:t>
            </a:r>
            <a:endParaRPr lang="en-US" altLang="zh-CN" sz="2100" dirty="0">
              <a:latin typeface="楷体_GB2312" pitchFamily="49" charset="-122"/>
              <a:ea typeface="楷体_GB2312"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26">
                                            <p:txEl>
                                              <p:charRg st="0" end="22"/>
                                            </p:txEl>
                                          </p:spTgt>
                                        </p:tgtEl>
                                        <p:attrNameLst>
                                          <p:attrName>style.visibility</p:attrName>
                                        </p:attrNameLst>
                                      </p:cBhvr>
                                      <p:to>
                                        <p:strVal val="visible"/>
                                      </p:to>
                                    </p:set>
                                    <p:animEffect transition="in" filter="fade">
                                      <p:cBhvr>
                                        <p:cTn id="7" dur="1000"/>
                                        <p:tgtEl>
                                          <p:spTgt spid="30726">
                                            <p:txEl>
                                              <p:charRg st="0" end="22"/>
                                            </p:txEl>
                                          </p:spTgt>
                                        </p:tgtEl>
                                      </p:cBhvr>
                                    </p:animEffect>
                                    <p:anim calcmode="lin" valueType="num">
                                      <p:cBhvr>
                                        <p:cTn id="8" dur="1000" fill="hold"/>
                                        <p:tgtEl>
                                          <p:spTgt spid="30726">
                                            <p:txEl>
                                              <p:charRg st="0" end="22"/>
                                            </p:txEl>
                                          </p:spTgt>
                                        </p:tgtEl>
                                        <p:attrNameLst>
                                          <p:attrName>ppt_x</p:attrName>
                                        </p:attrNameLst>
                                      </p:cBhvr>
                                      <p:tavLst>
                                        <p:tav tm="0">
                                          <p:val>
                                            <p:strVal val="#ppt_x"/>
                                          </p:val>
                                        </p:tav>
                                        <p:tav tm="100000">
                                          <p:val>
                                            <p:strVal val="#ppt_x"/>
                                          </p:val>
                                        </p:tav>
                                      </p:tavLst>
                                    </p:anim>
                                    <p:anim calcmode="lin" valueType="num">
                                      <p:cBhvr>
                                        <p:cTn id="9" dur="1000" fill="hold"/>
                                        <p:tgtEl>
                                          <p:spTgt spid="30726">
                                            <p:txEl>
                                              <p:charRg st="0" end="2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0727">
                                            <p:txEl>
                                              <p:charRg st="0" end="27"/>
                                            </p:txEl>
                                          </p:spTgt>
                                        </p:tgtEl>
                                        <p:attrNameLst>
                                          <p:attrName>style.visibility</p:attrName>
                                        </p:attrNameLst>
                                      </p:cBhvr>
                                      <p:to>
                                        <p:strVal val="visible"/>
                                      </p:to>
                                    </p:set>
                                    <p:animEffect transition="in" filter="wipe(down)">
                                      <p:cBhvr>
                                        <p:cTn id="14" dur="500"/>
                                        <p:tgtEl>
                                          <p:spTgt spid="30727">
                                            <p:txEl>
                                              <p:charRg st="0" end="27"/>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xEl>
                                              <p:charRg st="0" end="37"/>
                                            </p:txEl>
                                          </p:spTgt>
                                        </p:tgtEl>
                                        <p:attrNameLst>
                                          <p:attrName>style.visibility</p:attrName>
                                        </p:attrNameLst>
                                      </p:cBhvr>
                                      <p:to>
                                        <p:strVal val="visible"/>
                                      </p:to>
                                    </p:set>
                                    <p:animEffect transition="in" filter="fade">
                                      <p:cBhvr>
                                        <p:cTn id="19" dur="1000"/>
                                        <p:tgtEl>
                                          <p:spTgt spid="8">
                                            <p:txEl>
                                              <p:charRg st="0" end="37"/>
                                            </p:txEl>
                                          </p:spTgt>
                                        </p:tgtEl>
                                      </p:cBhvr>
                                    </p:animEffect>
                                    <p:anim calcmode="lin" valueType="num">
                                      <p:cBhvr>
                                        <p:cTn id="20" dur="1000" fill="hold"/>
                                        <p:tgtEl>
                                          <p:spTgt spid="8">
                                            <p:txEl>
                                              <p:charRg st="0" end="37"/>
                                            </p:txEl>
                                          </p:spTgt>
                                        </p:tgtEl>
                                        <p:attrNameLst>
                                          <p:attrName>ppt_x</p:attrName>
                                        </p:attrNameLst>
                                      </p:cBhvr>
                                      <p:tavLst>
                                        <p:tav tm="0">
                                          <p:val>
                                            <p:strVal val="#ppt_x"/>
                                          </p:val>
                                        </p:tav>
                                        <p:tav tm="100000">
                                          <p:val>
                                            <p:strVal val="#ppt_x"/>
                                          </p:val>
                                        </p:tav>
                                      </p:tavLst>
                                    </p:anim>
                                    <p:anim calcmode="lin" valueType="num">
                                      <p:cBhvr>
                                        <p:cTn id="21" dur="1000" fill="hold"/>
                                        <p:tgtEl>
                                          <p:spTgt spid="8">
                                            <p:txEl>
                                              <p:charRg st="0" end="3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a:spLocks noChangeAspect="1"/>
          </p:cNvSpPr>
          <p:nvPr/>
        </p:nvSpPr>
        <p:spPr>
          <a:xfrm>
            <a:off x="3276600" y="842963"/>
            <a:ext cx="2520950" cy="25209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458" name="TextBox 1"/>
          <p:cNvSpPr txBox="1"/>
          <p:nvPr/>
        </p:nvSpPr>
        <p:spPr>
          <a:xfrm>
            <a:off x="2538730" y="3579813"/>
            <a:ext cx="4066540" cy="583565"/>
          </a:xfrm>
          <a:prstGeom prst="rect">
            <a:avLst/>
          </a:prstGeom>
          <a:noFill/>
          <a:ln w="9525">
            <a:noFill/>
          </a:ln>
        </p:spPr>
        <p:txBody>
          <a:bodyPr wrap="none" anchor="t" anchorCtr="0">
            <a:spAutoFit/>
          </a:bodyPr>
          <a:p>
            <a:pPr algn="ctr"/>
            <a:r>
              <a:rPr lang="zh-CN" altLang="en-US" sz="3200" b="1" dirty="0">
                <a:solidFill>
                  <a:srgbClr val="DEA900"/>
                </a:solidFill>
                <a:latin typeface="Arial" panose="020B0604020202020204" pitchFamily="34" charset="0"/>
              </a:rPr>
              <a:t>第一节  教育功能概述</a:t>
            </a:r>
            <a:endParaRPr lang="zh-CN" altLang="en-US" sz="3200" b="1" dirty="0">
              <a:solidFill>
                <a:srgbClr val="DEA900"/>
              </a:solidFill>
              <a:latin typeface="Arial" panose="020B0604020202020204" pitchFamily="34" charset="0"/>
            </a:endParaRPr>
          </a:p>
        </p:txBody>
      </p:sp>
      <p:pic>
        <p:nvPicPr>
          <p:cNvPr id="4" name="图片 3"/>
          <p:cNvPicPr>
            <a:picLocks noChangeAspect="1"/>
          </p:cNvPicPr>
          <p:nvPr/>
        </p:nvPicPr>
        <p:blipFill>
          <a:blip r:embed="rId1" cstate="print"/>
          <a:stretch>
            <a:fillRect/>
          </a:stretch>
        </p:blipFill>
        <p:spPr>
          <a:xfrm>
            <a:off x="3491999" y="987574"/>
            <a:ext cx="2159999" cy="2091418"/>
          </a:xfrm>
          <a:prstGeom prst="ellipse">
            <a:avLst/>
          </a:prstGeom>
          <a:no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标题 1"/>
          <p:cNvSpPr>
            <a:spLocks noGrp="1"/>
          </p:cNvSpPr>
          <p:nvPr>
            <p:ph type="title"/>
          </p:nvPr>
        </p:nvSpPr>
        <p:spPr/>
        <p:txBody>
          <a:bodyPr anchor="ctr" anchorCtr="0"/>
          <a:p>
            <a:r>
              <a:rPr lang="zh-CN" altLang="en-US"/>
              <a:t>简述：教育和文化的关系</a:t>
            </a:r>
            <a:endParaRPr lang="zh-CN" altLang="en-US"/>
          </a:p>
        </p:txBody>
      </p:sp>
      <p:sp>
        <p:nvSpPr>
          <p:cNvPr id="51202" name="内容占位符 2"/>
          <p:cNvSpPr>
            <a:spLocks noGrp="1"/>
          </p:cNvSpPr>
          <p:nvPr>
            <p:ph idx="1"/>
          </p:nvPr>
        </p:nvSpPr>
        <p:spPr/>
        <p:txBody>
          <a:bodyPr anchor="t" anchorCtr="0"/>
          <a:p>
            <a:r>
              <a:rPr lang="zh-CN" altLang="en-US" sz="2400"/>
              <a:t>一、文化对教育的影响</a:t>
            </a:r>
            <a:endParaRPr lang="zh-CN" altLang="en-US" sz="2400"/>
          </a:p>
          <a:p>
            <a:r>
              <a:rPr lang="en-US" altLang="zh-CN" sz="2400"/>
              <a:t>1.</a:t>
            </a:r>
            <a:endParaRPr lang="en-US" altLang="zh-CN" sz="2400"/>
          </a:p>
          <a:p>
            <a:r>
              <a:rPr lang="en-US" altLang="zh-CN" sz="2400"/>
              <a:t>2.</a:t>
            </a:r>
            <a:endParaRPr lang="en-US" altLang="zh-CN" sz="2400"/>
          </a:p>
          <a:p>
            <a:r>
              <a:rPr lang="en-US" altLang="zh-CN" sz="2400"/>
              <a:t>3.</a:t>
            </a:r>
            <a:endParaRPr lang="en-US" altLang="zh-CN" sz="2400"/>
          </a:p>
          <a:p>
            <a:r>
              <a:rPr lang="zh-CN" altLang="en-US" sz="2400"/>
              <a:t>二、教育对文化的影响</a:t>
            </a:r>
            <a:endParaRPr lang="zh-CN" altLang="en-US" sz="2400"/>
          </a:p>
          <a:p>
            <a:r>
              <a:rPr lang="en-US" altLang="zh-CN" sz="2400"/>
              <a:t>1.</a:t>
            </a:r>
            <a:endParaRPr lang="en-US" altLang="zh-CN" sz="2400"/>
          </a:p>
          <a:p>
            <a:r>
              <a:rPr lang="en-US" altLang="zh-CN" sz="2400"/>
              <a:t>2.</a:t>
            </a:r>
            <a:endParaRPr lang="en-US" altLang="zh-CN" sz="2400"/>
          </a:p>
          <a:p>
            <a:r>
              <a:rPr lang="en-US" altLang="zh-CN" sz="2400"/>
              <a:t>3.</a:t>
            </a:r>
            <a:endParaRPr lang="en-US" altLang="zh-CN" sz="24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02">
                                            <p:txEl>
                                              <p:pRg st="0" end="0"/>
                                            </p:txEl>
                                          </p:spTgt>
                                        </p:tgtEl>
                                        <p:attrNameLst>
                                          <p:attrName>style.visibility</p:attrName>
                                        </p:attrNameLst>
                                      </p:cBhvr>
                                      <p:to>
                                        <p:strVal val="visible"/>
                                      </p:to>
                                    </p:set>
                                    <p:anim calcmode="lin" valueType="num">
                                      <p:cBhvr additive="base">
                                        <p:cTn id="7" dur="500" fill="hold"/>
                                        <p:tgtEl>
                                          <p:spTgt spid="5120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202">
                                            <p:txEl>
                                              <p:pRg st="1" end="1"/>
                                            </p:txEl>
                                          </p:spTgt>
                                        </p:tgtEl>
                                        <p:attrNameLst>
                                          <p:attrName>style.visibility</p:attrName>
                                        </p:attrNameLst>
                                      </p:cBhvr>
                                      <p:to>
                                        <p:strVal val="visible"/>
                                      </p:to>
                                    </p:set>
                                    <p:anim calcmode="lin" valueType="num">
                                      <p:cBhvr additive="base">
                                        <p:cTn id="11" dur="500" fill="hold"/>
                                        <p:tgtEl>
                                          <p:spTgt spid="5120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120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1202">
                                            <p:txEl>
                                              <p:pRg st="2" end="2"/>
                                            </p:txEl>
                                          </p:spTgt>
                                        </p:tgtEl>
                                        <p:attrNameLst>
                                          <p:attrName>style.visibility</p:attrName>
                                        </p:attrNameLst>
                                      </p:cBhvr>
                                      <p:to>
                                        <p:strVal val="visible"/>
                                      </p:to>
                                    </p:set>
                                    <p:anim calcmode="lin" valueType="num">
                                      <p:cBhvr additive="base">
                                        <p:cTn id="15" dur="500" fill="hold"/>
                                        <p:tgtEl>
                                          <p:spTgt spid="5120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120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1202">
                                            <p:txEl>
                                              <p:pRg st="3" end="3"/>
                                            </p:txEl>
                                          </p:spTgt>
                                        </p:tgtEl>
                                        <p:attrNameLst>
                                          <p:attrName>style.visibility</p:attrName>
                                        </p:attrNameLst>
                                      </p:cBhvr>
                                      <p:to>
                                        <p:strVal val="visible"/>
                                      </p:to>
                                    </p:set>
                                    <p:anim calcmode="lin" valueType="num">
                                      <p:cBhvr additive="base">
                                        <p:cTn id="19" dur="500" fill="hold"/>
                                        <p:tgtEl>
                                          <p:spTgt spid="5120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0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1202">
                                            <p:txEl>
                                              <p:pRg st="4" end="4"/>
                                            </p:txEl>
                                          </p:spTgt>
                                        </p:tgtEl>
                                        <p:attrNameLst>
                                          <p:attrName>style.visibility</p:attrName>
                                        </p:attrNameLst>
                                      </p:cBhvr>
                                      <p:to>
                                        <p:strVal val="visible"/>
                                      </p:to>
                                    </p:set>
                                    <p:anim calcmode="lin" valueType="num">
                                      <p:cBhvr additive="base">
                                        <p:cTn id="25" dur="500" fill="hold"/>
                                        <p:tgtEl>
                                          <p:spTgt spid="5120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02">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1202">
                                            <p:txEl>
                                              <p:pRg st="5" end="5"/>
                                            </p:txEl>
                                          </p:spTgt>
                                        </p:tgtEl>
                                        <p:attrNameLst>
                                          <p:attrName>style.visibility</p:attrName>
                                        </p:attrNameLst>
                                      </p:cBhvr>
                                      <p:to>
                                        <p:strVal val="visible"/>
                                      </p:to>
                                    </p:set>
                                    <p:anim calcmode="lin" valueType="num">
                                      <p:cBhvr additive="base">
                                        <p:cTn id="29" dur="500" fill="hold"/>
                                        <p:tgtEl>
                                          <p:spTgt spid="51202">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1202">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1202">
                                            <p:txEl>
                                              <p:pRg st="6" end="6"/>
                                            </p:txEl>
                                          </p:spTgt>
                                        </p:tgtEl>
                                        <p:attrNameLst>
                                          <p:attrName>style.visibility</p:attrName>
                                        </p:attrNameLst>
                                      </p:cBhvr>
                                      <p:to>
                                        <p:strVal val="visible"/>
                                      </p:to>
                                    </p:set>
                                    <p:anim calcmode="lin" valueType="num">
                                      <p:cBhvr additive="base">
                                        <p:cTn id="33" dur="500" fill="hold"/>
                                        <p:tgtEl>
                                          <p:spTgt spid="51202">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1202">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1202">
                                            <p:txEl>
                                              <p:pRg st="7" end="7"/>
                                            </p:txEl>
                                          </p:spTgt>
                                        </p:tgtEl>
                                        <p:attrNameLst>
                                          <p:attrName>style.visibility</p:attrName>
                                        </p:attrNameLst>
                                      </p:cBhvr>
                                      <p:to>
                                        <p:strVal val="visible"/>
                                      </p:to>
                                    </p:set>
                                    <p:anim calcmode="lin" valueType="num">
                                      <p:cBhvr additive="base">
                                        <p:cTn id="37" dur="500" fill="hold"/>
                                        <p:tgtEl>
                                          <p:spTgt spid="51202">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120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a:spLocks noChangeAspect="1"/>
          </p:cNvSpPr>
          <p:nvPr/>
        </p:nvSpPr>
        <p:spPr>
          <a:xfrm>
            <a:off x="3276600" y="842963"/>
            <a:ext cx="2520950" cy="25209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458" name="TextBox 1"/>
          <p:cNvSpPr txBox="1"/>
          <p:nvPr/>
        </p:nvSpPr>
        <p:spPr>
          <a:xfrm>
            <a:off x="1929130" y="3579813"/>
            <a:ext cx="5285740" cy="583565"/>
          </a:xfrm>
          <a:prstGeom prst="rect">
            <a:avLst/>
          </a:prstGeom>
          <a:noFill/>
          <a:ln w="9525">
            <a:noFill/>
          </a:ln>
        </p:spPr>
        <p:txBody>
          <a:bodyPr wrap="none" anchor="t" anchorCtr="0">
            <a:spAutoFit/>
          </a:bodyPr>
          <a:p>
            <a:pPr algn="ctr"/>
            <a:r>
              <a:rPr lang="zh-CN" altLang="en-US" sz="3200" b="1" dirty="0">
                <a:solidFill>
                  <a:srgbClr val="DEA900"/>
                </a:solidFill>
                <a:latin typeface="Arial" panose="020B0604020202020204" pitchFamily="34" charset="0"/>
              </a:rPr>
              <a:t>第三节  教育的个体发展功能</a:t>
            </a:r>
            <a:endParaRPr lang="zh-CN" altLang="en-US" sz="3200" b="1" dirty="0">
              <a:solidFill>
                <a:srgbClr val="DEA900"/>
              </a:solidFill>
              <a:latin typeface="Arial" panose="020B0604020202020204" pitchFamily="34" charset="0"/>
            </a:endParaRPr>
          </a:p>
        </p:txBody>
      </p:sp>
      <p:pic>
        <p:nvPicPr>
          <p:cNvPr id="4" name="图片 3"/>
          <p:cNvPicPr>
            <a:picLocks noChangeAspect="1"/>
          </p:cNvPicPr>
          <p:nvPr/>
        </p:nvPicPr>
        <p:blipFill>
          <a:blip r:embed="rId1" cstate="print"/>
          <a:stretch>
            <a:fillRect/>
          </a:stretch>
        </p:blipFill>
        <p:spPr>
          <a:xfrm>
            <a:off x="3491999" y="987574"/>
            <a:ext cx="2159999" cy="2091418"/>
          </a:xfrm>
          <a:prstGeom prst="ellipse">
            <a:avLst/>
          </a:prstGeom>
          <a:no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Box 2"/>
          <p:cNvSpPr txBox="1"/>
          <p:nvPr/>
        </p:nvSpPr>
        <p:spPr>
          <a:xfrm>
            <a:off x="395288" y="1447800"/>
            <a:ext cx="8640762" cy="1816100"/>
          </a:xfrm>
          <a:prstGeom prst="rect">
            <a:avLst/>
          </a:prstGeom>
          <a:noFill/>
          <a:ln w="9525">
            <a:noFill/>
          </a:ln>
        </p:spPr>
        <p:txBody>
          <a:bodyPr anchor="t" anchorCtr="0">
            <a:spAutoFit/>
          </a:bodyPr>
          <a:p>
            <a:pPr indent="457200"/>
            <a:endParaRPr lang="zh-CN" altLang="en-US" sz="2800" b="1" dirty="0">
              <a:latin typeface="宋体" panose="02010600030101010101" pitchFamily="2" charset="-122"/>
              <a:ea typeface="宋体" panose="02010600030101010101" pitchFamily="2" charset="-122"/>
            </a:endParaRPr>
          </a:p>
          <a:p>
            <a:pPr indent="457200"/>
            <a:r>
              <a:rPr lang="zh-CN" altLang="en-US" sz="2800" b="1" dirty="0">
                <a:latin typeface="宋体" panose="02010600030101010101" pitchFamily="2" charset="-122"/>
                <a:ea typeface="宋体" panose="02010600030101010101" pitchFamily="2" charset="-122"/>
              </a:rPr>
              <a:t>中国古代孟子：人性善，人生而有四端。</a:t>
            </a:r>
            <a:endParaRPr lang="zh-CN" altLang="en-US" sz="2800" b="1" dirty="0">
              <a:latin typeface="宋体" panose="02010600030101010101" pitchFamily="2" charset="-122"/>
              <a:ea typeface="宋体" panose="02010600030101010101" pitchFamily="2" charset="-122"/>
            </a:endParaRPr>
          </a:p>
          <a:p>
            <a:pPr indent="457200"/>
            <a:endParaRPr lang="zh-CN" altLang="en-US" sz="2800" b="1" dirty="0">
              <a:latin typeface="宋体" panose="02010600030101010101" pitchFamily="2" charset="-122"/>
              <a:ea typeface="宋体" panose="02010600030101010101" pitchFamily="2" charset="-122"/>
            </a:endParaRPr>
          </a:p>
          <a:p>
            <a:pPr indent="457200"/>
            <a:r>
              <a:rPr lang="zh-CN" altLang="en-US" sz="2800" b="1" dirty="0">
                <a:latin typeface="宋体" panose="02010600030101010101" pitchFamily="2" charset="-122"/>
                <a:ea typeface="宋体" panose="02010600030101010101" pitchFamily="2" charset="-122"/>
              </a:rPr>
              <a:t>民间谚语：“龙生龙，凤生凤，老鼠生儿打地洞。”</a:t>
            </a:r>
            <a:endParaRPr lang="zh-CN" altLang="en-US" sz="2800" b="1" dirty="0">
              <a:latin typeface="宋体" panose="02010600030101010101" pitchFamily="2" charset="-122"/>
              <a:ea typeface="宋体" panose="02010600030101010101" pitchFamily="2" charset="-122"/>
            </a:endParaRPr>
          </a:p>
        </p:txBody>
      </p:sp>
      <p:sp>
        <p:nvSpPr>
          <p:cNvPr id="46082" name="TextBox 3"/>
          <p:cNvSpPr txBox="1"/>
          <p:nvPr/>
        </p:nvSpPr>
        <p:spPr>
          <a:xfrm>
            <a:off x="395288" y="495300"/>
            <a:ext cx="3132137" cy="769938"/>
          </a:xfrm>
          <a:prstGeom prst="rect">
            <a:avLst/>
          </a:prstGeom>
          <a:noFill/>
          <a:ln w="9525">
            <a:noFill/>
          </a:ln>
        </p:spPr>
        <p:txBody>
          <a:bodyPr anchor="t" anchorCtr="0">
            <a:spAutoFit/>
          </a:bodyPr>
          <a:p>
            <a:pPr algn="r"/>
            <a:r>
              <a:rPr lang="zh-CN" altLang="en-US" sz="4400" b="1" dirty="0">
                <a:solidFill>
                  <a:srgbClr val="4A452A"/>
                </a:solidFill>
                <a:latin typeface="Arial" panose="020B0604020202020204" pitchFamily="34" charset="0"/>
              </a:rPr>
              <a:t>分析并讨论</a:t>
            </a:r>
            <a:endParaRPr lang="en-US" altLang="zh-CN" sz="4400" b="1" dirty="0">
              <a:solidFill>
                <a:srgbClr val="4A452A"/>
              </a:solidFill>
              <a:latin typeface="Arial" panose="020B0604020202020204" pitchFamily="34" charset="0"/>
            </a:endParaRPr>
          </a:p>
        </p:txBody>
      </p:sp>
      <p:sp>
        <p:nvSpPr>
          <p:cNvPr id="2" name="TextBox 1"/>
          <p:cNvSpPr txBox="1"/>
          <p:nvPr/>
        </p:nvSpPr>
        <p:spPr>
          <a:xfrm>
            <a:off x="2051050" y="4213225"/>
            <a:ext cx="4852988" cy="522288"/>
          </a:xfrm>
          <a:prstGeom prst="rect">
            <a:avLst/>
          </a:prstGeom>
          <a:noFill/>
          <a:ln w="9525">
            <a:noFill/>
          </a:ln>
        </p:spPr>
        <p:txBody>
          <a:bodyPr wrap="none" anchor="t" anchorCtr="0">
            <a:spAutoFit/>
          </a:bodyPr>
          <a:p>
            <a:r>
              <a:rPr lang="zh-CN" altLang="en-US" sz="2800" b="1" dirty="0">
                <a:solidFill>
                  <a:srgbClr val="FF0000"/>
                </a:solidFill>
                <a:latin typeface="Arial" panose="020B0604020202020204" pitchFamily="34" charset="0"/>
              </a:rPr>
              <a:t>说明了什么问题？你同意么？</a:t>
            </a:r>
            <a:endParaRPr lang="en-US" altLang="zh-CN" sz="2800" b="1" dirty="0">
              <a:solidFill>
                <a:srgbClr val="FF0000"/>
              </a:solidFill>
              <a:latin typeface="Arial" panose="020B0604020202020204" pitchFamily="34" charset="0"/>
            </a:endParaRPr>
          </a:p>
        </p:txBody>
      </p:sp>
      <p:cxnSp>
        <p:nvCxnSpPr>
          <p:cNvPr id="7" name="直接连接符 6"/>
          <p:cNvCxnSpPr/>
          <p:nvPr/>
        </p:nvCxnSpPr>
        <p:spPr>
          <a:xfrm>
            <a:off x="715963" y="4084638"/>
            <a:ext cx="7712075"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down)">
                                      <p:cBhvr>
                                        <p:cTn id="7" dur="580">
                                          <p:stCondLst>
                                            <p:cond delay="0"/>
                                          </p:stCondLst>
                                        </p:cTn>
                                        <p:tgtEl>
                                          <p:spTgt spid="41986"/>
                                        </p:tgtEl>
                                      </p:cBhvr>
                                    </p:animEffect>
                                    <p:anim calcmode="lin" valueType="num">
                                      <p:cBhvr>
                                        <p:cTn id="8" dur="1822" tmFilter="0,0; 0.14,0.36; 0.43,0.73; 0.71,0.91; 1.0,1.0">
                                          <p:stCondLst>
                                            <p:cond delay="0"/>
                                          </p:stCondLst>
                                        </p:cTn>
                                        <p:tgtEl>
                                          <p:spTgt spid="4198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198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198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198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1986"/>
                                        </p:tgtEl>
                                      </p:cBhvr>
                                      <p:to x="100000" y="60000"/>
                                    </p:animScale>
                                    <p:animScale>
                                      <p:cBhvr>
                                        <p:cTn id="14" dur="166" decel="50000">
                                          <p:stCondLst>
                                            <p:cond delay="676"/>
                                          </p:stCondLst>
                                        </p:cTn>
                                        <p:tgtEl>
                                          <p:spTgt spid="41986"/>
                                        </p:tgtEl>
                                      </p:cBhvr>
                                      <p:to x="100000" y="100000"/>
                                    </p:animScale>
                                    <p:animScale>
                                      <p:cBhvr>
                                        <p:cTn id="15" dur="26">
                                          <p:stCondLst>
                                            <p:cond delay="1312"/>
                                          </p:stCondLst>
                                        </p:cTn>
                                        <p:tgtEl>
                                          <p:spTgt spid="41986"/>
                                        </p:tgtEl>
                                      </p:cBhvr>
                                      <p:to x="100000" y="80000"/>
                                    </p:animScale>
                                    <p:animScale>
                                      <p:cBhvr>
                                        <p:cTn id="16" dur="166" decel="50000">
                                          <p:stCondLst>
                                            <p:cond delay="1338"/>
                                          </p:stCondLst>
                                        </p:cTn>
                                        <p:tgtEl>
                                          <p:spTgt spid="41986"/>
                                        </p:tgtEl>
                                      </p:cBhvr>
                                      <p:to x="100000" y="100000"/>
                                    </p:animScale>
                                    <p:animScale>
                                      <p:cBhvr>
                                        <p:cTn id="17" dur="26">
                                          <p:stCondLst>
                                            <p:cond delay="1642"/>
                                          </p:stCondLst>
                                        </p:cTn>
                                        <p:tgtEl>
                                          <p:spTgt spid="41986"/>
                                        </p:tgtEl>
                                      </p:cBhvr>
                                      <p:to x="100000" y="90000"/>
                                    </p:animScale>
                                    <p:animScale>
                                      <p:cBhvr>
                                        <p:cTn id="18" dur="166" decel="50000">
                                          <p:stCondLst>
                                            <p:cond delay="1668"/>
                                          </p:stCondLst>
                                        </p:cTn>
                                        <p:tgtEl>
                                          <p:spTgt spid="41986"/>
                                        </p:tgtEl>
                                      </p:cBhvr>
                                      <p:to x="100000" y="100000"/>
                                    </p:animScale>
                                    <p:animScale>
                                      <p:cBhvr>
                                        <p:cTn id="19" dur="26">
                                          <p:stCondLst>
                                            <p:cond delay="1808"/>
                                          </p:stCondLst>
                                        </p:cTn>
                                        <p:tgtEl>
                                          <p:spTgt spid="41986"/>
                                        </p:tgtEl>
                                      </p:cBhvr>
                                      <p:to x="100000" y="95000"/>
                                    </p:animScale>
                                    <p:animScale>
                                      <p:cBhvr>
                                        <p:cTn id="20" dur="166" decel="50000">
                                          <p:stCondLst>
                                            <p:cond delay="1834"/>
                                          </p:stCondLst>
                                        </p:cTn>
                                        <p:tgtEl>
                                          <p:spTgt spid="4198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灯片编号占位符 4"/>
          <p:cNvSpPr>
            <a:spLocks noGrp="1"/>
          </p:cNvSpPr>
          <p:nvPr>
            <p:ph type="sldNum" sz="quarter" idx="12"/>
          </p:nvPr>
        </p:nvSpPr>
        <p:spPr>
          <a:xfrm>
            <a:off x="3124200" y="4767263"/>
            <a:ext cx="2895600" cy="274637"/>
          </a:xfrm>
          <a:noFill/>
          <a:ln>
            <a:noFill/>
          </a:ln>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algn="ctr">
              <a:buFont typeface="Arial" panose="020B0604020202020204" pitchFamily="34" charset="0"/>
              <a:buChar char="•"/>
            </a:pPr>
            <a:fld id="{9A0DB2DC-4C9A-4742-B13C-FB6460FD3503}" type="slidenum">
              <a:rPr lang="" altLang="en-US" sz="1200" dirty="0">
                <a:solidFill>
                  <a:srgbClr val="898989"/>
                </a:solidFill>
              </a:rPr>
            </a:fld>
            <a:endParaRPr lang="" altLang="en-US" sz="1200" dirty="0">
              <a:solidFill>
                <a:srgbClr val="898989"/>
              </a:solidFill>
            </a:endParaRPr>
          </a:p>
        </p:txBody>
      </p:sp>
      <p:sp>
        <p:nvSpPr>
          <p:cNvPr id="47106" name="矩形 2"/>
          <p:cNvSpPr/>
          <p:nvPr/>
        </p:nvSpPr>
        <p:spPr>
          <a:xfrm>
            <a:off x="3059113" y="0"/>
            <a:ext cx="2801937" cy="1016000"/>
          </a:xfrm>
          <a:prstGeom prst="rect">
            <a:avLst/>
          </a:prstGeom>
          <a:noFill/>
          <a:ln w="9525">
            <a:noFill/>
          </a:ln>
        </p:spPr>
        <p:txBody>
          <a:bodyPr anchor="t" anchorCtr="0">
            <a:spAutoFit/>
          </a:bodyPr>
          <a:p>
            <a:pPr algn="ctr"/>
            <a:r>
              <a:rPr lang="en-US" altLang="zh-CN" sz="6000" b="1" dirty="0">
                <a:solidFill>
                  <a:srgbClr val="DEA900"/>
                </a:solidFill>
                <a:latin typeface="Arial" panose="020B0604020202020204" pitchFamily="34" charset="0"/>
              </a:rPr>
              <a:t>1.</a:t>
            </a:r>
            <a:r>
              <a:rPr lang="zh-CN" altLang="en-US" sz="6000" b="1" dirty="0">
                <a:solidFill>
                  <a:srgbClr val="DEA900"/>
                </a:solidFill>
                <a:latin typeface="Arial" panose="020B0604020202020204" pitchFamily="34" charset="0"/>
              </a:rPr>
              <a:t>遗传</a:t>
            </a:r>
            <a:endParaRPr lang="zh-CN" altLang="en-US" sz="1100" b="1" dirty="0">
              <a:solidFill>
                <a:srgbClr val="DEA900"/>
              </a:solidFill>
              <a:latin typeface="Arial" panose="020B0604020202020204" pitchFamily="34" charset="0"/>
            </a:endParaRPr>
          </a:p>
        </p:txBody>
      </p:sp>
      <p:sp>
        <p:nvSpPr>
          <p:cNvPr id="5" name="任意多边形: 形状 4"/>
          <p:cNvSpPr/>
          <p:nvPr/>
        </p:nvSpPr>
        <p:spPr>
          <a:xfrm>
            <a:off x="1116013" y="1177925"/>
            <a:ext cx="7319963" cy="768350"/>
          </a:xfrm>
          <a:custGeom>
            <a:avLst/>
            <a:gdLst>
              <a:gd name="connsiteX0" fmla="*/ 0 w 7320136"/>
              <a:gd name="connsiteY0" fmla="*/ 0 h 768599"/>
              <a:gd name="connsiteX1" fmla="*/ 7320136 w 7320136"/>
              <a:gd name="connsiteY1" fmla="*/ 0 h 768599"/>
              <a:gd name="connsiteX2" fmla="*/ 7320136 w 7320136"/>
              <a:gd name="connsiteY2" fmla="*/ 768599 h 768599"/>
              <a:gd name="connsiteX3" fmla="*/ 0 w 7320136"/>
              <a:gd name="connsiteY3" fmla="*/ 768599 h 768599"/>
              <a:gd name="connsiteX4" fmla="*/ 0 w 7320136"/>
              <a:gd name="connsiteY4" fmla="*/ 0 h 768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0136" h="768599">
                <a:moveTo>
                  <a:pt x="0" y="0"/>
                </a:moveTo>
                <a:lnTo>
                  <a:pt x="7320136" y="0"/>
                </a:lnTo>
                <a:lnTo>
                  <a:pt x="7320136" y="768599"/>
                </a:lnTo>
                <a:lnTo>
                  <a:pt x="0" y="768599"/>
                </a:lnTo>
                <a:lnTo>
                  <a:pt x="0" y="0"/>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568124" tIns="333248" rIns="568124" bIns="113792" spcCol="1270"/>
          <a:lstStyle/>
          <a:p>
            <a:pPr marL="171450" marR="0" lvl="1" indent="-171450" algn="l" defTabSz="711200" rtl="0" eaLnBrk="1" fontAlgn="base" latinLnBrk="0" hangingPunct="1">
              <a:lnSpc>
                <a:spcPct val="90000"/>
              </a:lnSpc>
              <a:spcBef>
                <a:spcPct val="0"/>
              </a:spcBef>
              <a:spcAft>
                <a:spcPct val="1500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遗传素质是人的身心发展的生理前提</a:t>
            </a:r>
            <a:endParaRPr kumimoji="0" lang="zh-CN" altLang="en-US" sz="1600" b="1"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sp>
        <p:nvSpPr>
          <p:cNvPr id="6" name="任意多边形: 形状 5"/>
          <p:cNvSpPr/>
          <p:nvPr/>
        </p:nvSpPr>
        <p:spPr>
          <a:xfrm>
            <a:off x="1481138" y="942975"/>
            <a:ext cx="5124450" cy="471488"/>
          </a:xfrm>
          <a:custGeom>
            <a:avLst/>
            <a:gdLst>
              <a:gd name="connsiteX0" fmla="*/ 0 w 5124095"/>
              <a:gd name="connsiteY0" fmla="*/ 78722 h 472320"/>
              <a:gd name="connsiteX1" fmla="*/ 78722 w 5124095"/>
              <a:gd name="connsiteY1" fmla="*/ 0 h 472320"/>
              <a:gd name="connsiteX2" fmla="*/ 5045373 w 5124095"/>
              <a:gd name="connsiteY2" fmla="*/ 0 h 472320"/>
              <a:gd name="connsiteX3" fmla="*/ 5124095 w 5124095"/>
              <a:gd name="connsiteY3" fmla="*/ 78722 h 472320"/>
              <a:gd name="connsiteX4" fmla="*/ 5124095 w 5124095"/>
              <a:gd name="connsiteY4" fmla="*/ 393598 h 472320"/>
              <a:gd name="connsiteX5" fmla="*/ 5045373 w 5124095"/>
              <a:gd name="connsiteY5" fmla="*/ 472320 h 472320"/>
              <a:gd name="connsiteX6" fmla="*/ 78722 w 5124095"/>
              <a:gd name="connsiteY6" fmla="*/ 472320 h 472320"/>
              <a:gd name="connsiteX7" fmla="*/ 0 w 5124095"/>
              <a:gd name="connsiteY7" fmla="*/ 393598 h 472320"/>
              <a:gd name="connsiteX8" fmla="*/ 0 w 5124095"/>
              <a:gd name="connsiteY8" fmla="*/ 78722 h 472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24095" h="472320">
                <a:moveTo>
                  <a:pt x="0" y="78722"/>
                </a:moveTo>
                <a:cubicBezTo>
                  <a:pt x="0" y="35245"/>
                  <a:pt x="35245" y="0"/>
                  <a:pt x="78722" y="0"/>
                </a:cubicBezTo>
                <a:lnTo>
                  <a:pt x="5045373" y="0"/>
                </a:lnTo>
                <a:cubicBezTo>
                  <a:pt x="5088850" y="0"/>
                  <a:pt x="5124095" y="35245"/>
                  <a:pt x="5124095" y="78722"/>
                </a:cubicBezTo>
                <a:lnTo>
                  <a:pt x="5124095" y="393598"/>
                </a:lnTo>
                <a:cubicBezTo>
                  <a:pt x="5124095" y="437075"/>
                  <a:pt x="5088850" y="472320"/>
                  <a:pt x="5045373" y="472320"/>
                </a:cubicBezTo>
                <a:lnTo>
                  <a:pt x="78722" y="472320"/>
                </a:lnTo>
                <a:cubicBezTo>
                  <a:pt x="35245" y="472320"/>
                  <a:pt x="0" y="437075"/>
                  <a:pt x="0" y="393598"/>
                </a:cubicBezTo>
                <a:lnTo>
                  <a:pt x="0" y="78722"/>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216736" tIns="23057" rIns="216736" bIns="23057" spcCol="1270" anchor="ctr"/>
          <a:lstStyle/>
          <a:p>
            <a:pPr marL="0" marR="0" lvl="0" indent="0" algn="l" defTabSz="711200" rtl="0" eaLnBrk="1" fontAlgn="base" latinLnBrk="0" hangingPunct="1">
              <a:lnSpc>
                <a:spcPct val="90000"/>
              </a:lnSpc>
              <a:spcBef>
                <a:spcPct val="0"/>
              </a:spcBef>
              <a:spcAft>
                <a:spcPct val="3500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sym typeface="+mn-ea"/>
              </a:rPr>
              <a:t>生来就聋的人很难成为歌唱家</a:t>
            </a:r>
            <a:endParaRPr kumimoji="0" lang="zh-CN" altLang="en-US" sz="16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10" name="任意多边形: 形状 9"/>
          <p:cNvSpPr/>
          <p:nvPr/>
        </p:nvSpPr>
        <p:spPr>
          <a:xfrm>
            <a:off x="1116013" y="2270125"/>
            <a:ext cx="7319963" cy="768350"/>
          </a:xfrm>
          <a:custGeom>
            <a:avLst/>
            <a:gdLst>
              <a:gd name="connsiteX0" fmla="*/ 0 w 7320136"/>
              <a:gd name="connsiteY0" fmla="*/ 0 h 768599"/>
              <a:gd name="connsiteX1" fmla="*/ 7320136 w 7320136"/>
              <a:gd name="connsiteY1" fmla="*/ 0 h 768599"/>
              <a:gd name="connsiteX2" fmla="*/ 7320136 w 7320136"/>
              <a:gd name="connsiteY2" fmla="*/ 768599 h 768599"/>
              <a:gd name="connsiteX3" fmla="*/ 0 w 7320136"/>
              <a:gd name="connsiteY3" fmla="*/ 768599 h 768599"/>
              <a:gd name="connsiteX4" fmla="*/ 0 w 7320136"/>
              <a:gd name="connsiteY4" fmla="*/ 0 h 768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0136" h="768599">
                <a:moveTo>
                  <a:pt x="0" y="0"/>
                </a:moveTo>
                <a:lnTo>
                  <a:pt x="7320136" y="0"/>
                </a:lnTo>
                <a:lnTo>
                  <a:pt x="7320136" y="768599"/>
                </a:lnTo>
                <a:lnTo>
                  <a:pt x="0" y="768599"/>
                </a:lnTo>
                <a:lnTo>
                  <a:pt x="0" y="0"/>
                </a:lnTo>
                <a:close/>
              </a:path>
            </a:pathLst>
          </a:cu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568124" tIns="333248" rIns="568124" bIns="113792" spcCol="1270"/>
          <a:lstStyle/>
          <a:p>
            <a:pPr marL="171450" marR="0" lvl="1" indent="-171450" algn="l" defTabSz="711200" rtl="0" eaLnBrk="1" fontAlgn="base" latinLnBrk="0" hangingPunct="1">
              <a:lnSpc>
                <a:spcPct val="90000"/>
              </a:lnSpc>
              <a:spcBef>
                <a:spcPct val="0"/>
              </a:spcBef>
              <a:spcAft>
                <a:spcPct val="1500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schemeClr val="tx1"/>
                </a:solidFill>
                <a:effectLst/>
                <a:uLnTx/>
                <a:uFillTx/>
                <a:latin typeface="+mn-lt"/>
                <a:ea typeface="+mn-ea"/>
                <a:cs typeface="+mn-cs"/>
                <a:sym typeface="+mn-ea"/>
              </a:rPr>
              <a:t>遗传素质的成熟过程制约着个体发展过程和阶段</a:t>
            </a:r>
            <a:endParaRPr kumimoji="0" lang="zh-CN" altLang="en-US" sz="16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sp>
        <p:nvSpPr>
          <p:cNvPr id="12" name="任意多边形: 形状 11"/>
          <p:cNvSpPr/>
          <p:nvPr/>
        </p:nvSpPr>
        <p:spPr>
          <a:xfrm>
            <a:off x="1481138" y="2033588"/>
            <a:ext cx="5124450" cy="471488"/>
          </a:xfrm>
          <a:custGeom>
            <a:avLst/>
            <a:gdLst>
              <a:gd name="connsiteX0" fmla="*/ 0 w 5124095"/>
              <a:gd name="connsiteY0" fmla="*/ 78722 h 472320"/>
              <a:gd name="connsiteX1" fmla="*/ 78722 w 5124095"/>
              <a:gd name="connsiteY1" fmla="*/ 0 h 472320"/>
              <a:gd name="connsiteX2" fmla="*/ 5045373 w 5124095"/>
              <a:gd name="connsiteY2" fmla="*/ 0 h 472320"/>
              <a:gd name="connsiteX3" fmla="*/ 5124095 w 5124095"/>
              <a:gd name="connsiteY3" fmla="*/ 78722 h 472320"/>
              <a:gd name="connsiteX4" fmla="*/ 5124095 w 5124095"/>
              <a:gd name="connsiteY4" fmla="*/ 393598 h 472320"/>
              <a:gd name="connsiteX5" fmla="*/ 5045373 w 5124095"/>
              <a:gd name="connsiteY5" fmla="*/ 472320 h 472320"/>
              <a:gd name="connsiteX6" fmla="*/ 78722 w 5124095"/>
              <a:gd name="connsiteY6" fmla="*/ 472320 h 472320"/>
              <a:gd name="connsiteX7" fmla="*/ 0 w 5124095"/>
              <a:gd name="connsiteY7" fmla="*/ 393598 h 472320"/>
              <a:gd name="connsiteX8" fmla="*/ 0 w 5124095"/>
              <a:gd name="connsiteY8" fmla="*/ 78722 h 472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24095" h="472320">
                <a:moveTo>
                  <a:pt x="0" y="78722"/>
                </a:moveTo>
                <a:cubicBezTo>
                  <a:pt x="0" y="35245"/>
                  <a:pt x="35245" y="0"/>
                  <a:pt x="78722" y="0"/>
                </a:cubicBezTo>
                <a:lnTo>
                  <a:pt x="5045373" y="0"/>
                </a:lnTo>
                <a:cubicBezTo>
                  <a:pt x="5088850" y="0"/>
                  <a:pt x="5124095" y="35245"/>
                  <a:pt x="5124095" y="78722"/>
                </a:cubicBezTo>
                <a:lnTo>
                  <a:pt x="5124095" y="393598"/>
                </a:lnTo>
                <a:cubicBezTo>
                  <a:pt x="5124095" y="437075"/>
                  <a:pt x="5088850" y="472320"/>
                  <a:pt x="5045373" y="472320"/>
                </a:cubicBezTo>
                <a:lnTo>
                  <a:pt x="78722" y="472320"/>
                </a:lnTo>
                <a:cubicBezTo>
                  <a:pt x="35245" y="472320"/>
                  <a:pt x="0" y="437075"/>
                  <a:pt x="0" y="393598"/>
                </a:cubicBezTo>
                <a:lnTo>
                  <a:pt x="0" y="78722"/>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216736" tIns="23057" rIns="216736" bIns="23057" spcCol="1270" anchor="ctr"/>
          <a:lstStyle/>
          <a:p>
            <a:pPr marL="0" marR="0" lvl="0" indent="0" algn="l" defTabSz="711200" rtl="0" eaLnBrk="1" fontAlgn="base" latinLnBrk="0" hangingPunct="1">
              <a:lnSpc>
                <a:spcPct val="90000"/>
              </a:lnSpc>
              <a:spcBef>
                <a:spcPct val="0"/>
              </a:spcBef>
              <a:spcAft>
                <a:spcPct val="3500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chemeClr val="lt1"/>
                </a:solidFill>
                <a:effectLst/>
                <a:uLnTx/>
                <a:uFillTx/>
                <a:latin typeface="+mn-lt"/>
                <a:ea typeface="+mn-ea"/>
                <a:cs typeface="+mn-cs"/>
                <a:sym typeface="+mn-ea"/>
              </a:rPr>
              <a:t>双生子爬楼梯实验</a:t>
            </a:r>
            <a:endParaRPr kumimoji="0" lang="zh-CN" altLang="en-US" sz="16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13" name="任意多边形: 形状 12"/>
          <p:cNvSpPr/>
          <p:nvPr/>
        </p:nvSpPr>
        <p:spPr>
          <a:xfrm>
            <a:off x="1116013" y="3360738"/>
            <a:ext cx="7319963" cy="768350"/>
          </a:xfrm>
          <a:custGeom>
            <a:avLst/>
            <a:gdLst>
              <a:gd name="connsiteX0" fmla="*/ 0 w 7320136"/>
              <a:gd name="connsiteY0" fmla="*/ 0 h 768599"/>
              <a:gd name="connsiteX1" fmla="*/ 7320136 w 7320136"/>
              <a:gd name="connsiteY1" fmla="*/ 0 h 768599"/>
              <a:gd name="connsiteX2" fmla="*/ 7320136 w 7320136"/>
              <a:gd name="connsiteY2" fmla="*/ 768599 h 768599"/>
              <a:gd name="connsiteX3" fmla="*/ 0 w 7320136"/>
              <a:gd name="connsiteY3" fmla="*/ 768599 h 768599"/>
              <a:gd name="connsiteX4" fmla="*/ 0 w 7320136"/>
              <a:gd name="connsiteY4" fmla="*/ 0 h 768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0136" h="768599">
                <a:moveTo>
                  <a:pt x="0" y="0"/>
                </a:moveTo>
                <a:lnTo>
                  <a:pt x="7320136" y="0"/>
                </a:lnTo>
                <a:lnTo>
                  <a:pt x="7320136" y="768599"/>
                </a:lnTo>
                <a:lnTo>
                  <a:pt x="0" y="768599"/>
                </a:lnTo>
                <a:lnTo>
                  <a:pt x="0" y="0"/>
                </a:lnTo>
                <a:close/>
              </a:path>
            </a:pathLst>
          </a:custGeom>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568124" tIns="333248" rIns="568124" bIns="113792" spcCol="1270"/>
          <a:lstStyle/>
          <a:p>
            <a:pPr marL="171450" marR="0" lvl="1" indent="-171450" algn="l" defTabSz="711200" rtl="0" eaLnBrk="1" fontAlgn="base" latinLnBrk="0" hangingPunct="1">
              <a:lnSpc>
                <a:spcPct val="90000"/>
              </a:lnSpc>
              <a:spcBef>
                <a:spcPct val="0"/>
              </a:spcBef>
              <a:spcAft>
                <a:spcPct val="1500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遗传素质是造成人发展的个别差异的原因之一</a:t>
            </a:r>
            <a:endParaRPr kumimoji="0" lang="zh-CN" altLang="en-US" sz="1600" b="1"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sp>
        <p:nvSpPr>
          <p:cNvPr id="14" name="任意多边形: 形状 13"/>
          <p:cNvSpPr/>
          <p:nvPr/>
        </p:nvSpPr>
        <p:spPr>
          <a:xfrm>
            <a:off x="1481138" y="3124200"/>
            <a:ext cx="5124450" cy="473075"/>
          </a:xfrm>
          <a:custGeom>
            <a:avLst/>
            <a:gdLst>
              <a:gd name="connsiteX0" fmla="*/ 0 w 5124095"/>
              <a:gd name="connsiteY0" fmla="*/ 78722 h 472320"/>
              <a:gd name="connsiteX1" fmla="*/ 78722 w 5124095"/>
              <a:gd name="connsiteY1" fmla="*/ 0 h 472320"/>
              <a:gd name="connsiteX2" fmla="*/ 5045373 w 5124095"/>
              <a:gd name="connsiteY2" fmla="*/ 0 h 472320"/>
              <a:gd name="connsiteX3" fmla="*/ 5124095 w 5124095"/>
              <a:gd name="connsiteY3" fmla="*/ 78722 h 472320"/>
              <a:gd name="connsiteX4" fmla="*/ 5124095 w 5124095"/>
              <a:gd name="connsiteY4" fmla="*/ 393598 h 472320"/>
              <a:gd name="connsiteX5" fmla="*/ 5045373 w 5124095"/>
              <a:gd name="connsiteY5" fmla="*/ 472320 h 472320"/>
              <a:gd name="connsiteX6" fmla="*/ 78722 w 5124095"/>
              <a:gd name="connsiteY6" fmla="*/ 472320 h 472320"/>
              <a:gd name="connsiteX7" fmla="*/ 0 w 5124095"/>
              <a:gd name="connsiteY7" fmla="*/ 393598 h 472320"/>
              <a:gd name="connsiteX8" fmla="*/ 0 w 5124095"/>
              <a:gd name="connsiteY8" fmla="*/ 78722 h 472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24095" h="472320">
                <a:moveTo>
                  <a:pt x="0" y="78722"/>
                </a:moveTo>
                <a:cubicBezTo>
                  <a:pt x="0" y="35245"/>
                  <a:pt x="35245" y="0"/>
                  <a:pt x="78722" y="0"/>
                </a:cubicBezTo>
                <a:lnTo>
                  <a:pt x="5045373" y="0"/>
                </a:lnTo>
                <a:cubicBezTo>
                  <a:pt x="5088850" y="0"/>
                  <a:pt x="5124095" y="35245"/>
                  <a:pt x="5124095" y="78722"/>
                </a:cubicBezTo>
                <a:lnTo>
                  <a:pt x="5124095" y="393598"/>
                </a:lnTo>
                <a:cubicBezTo>
                  <a:pt x="5124095" y="437075"/>
                  <a:pt x="5088850" y="472320"/>
                  <a:pt x="5045373" y="472320"/>
                </a:cubicBezTo>
                <a:lnTo>
                  <a:pt x="78722" y="472320"/>
                </a:lnTo>
                <a:cubicBezTo>
                  <a:pt x="35245" y="472320"/>
                  <a:pt x="0" y="437075"/>
                  <a:pt x="0" y="393598"/>
                </a:cubicBezTo>
                <a:lnTo>
                  <a:pt x="0" y="78722"/>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216736" tIns="23057" rIns="216736" bIns="23057" spcCol="1270" anchor="ctr"/>
          <a:lstStyle/>
          <a:p>
            <a:pPr marL="0" marR="0" lvl="0" indent="0" algn="l" defTabSz="711200" rtl="0" eaLnBrk="1" fontAlgn="base" latinLnBrk="0" hangingPunct="1">
              <a:lnSpc>
                <a:spcPct val="90000"/>
              </a:lnSpc>
              <a:spcBef>
                <a:spcPct val="0"/>
              </a:spcBef>
              <a:spcAft>
                <a:spcPct val="3500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lt1"/>
                </a:solidFill>
                <a:effectLst/>
                <a:uLnTx/>
                <a:uFillTx/>
                <a:latin typeface="+mn-lt"/>
                <a:ea typeface="+mn-ea"/>
                <a:cs typeface="+mn-cs"/>
                <a:sym typeface="+mn-ea"/>
              </a:rPr>
              <a:t>高尔顿的实验</a:t>
            </a:r>
            <a:endParaRPr kumimoji="0" lang="zh-CN" altLang="en-US" sz="16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15" name="任意多边形: 形状 14"/>
          <p:cNvSpPr/>
          <p:nvPr/>
        </p:nvSpPr>
        <p:spPr>
          <a:xfrm>
            <a:off x="1116013" y="4451350"/>
            <a:ext cx="7319963" cy="769938"/>
          </a:xfrm>
          <a:custGeom>
            <a:avLst/>
            <a:gdLst>
              <a:gd name="connsiteX0" fmla="*/ 0 w 7320136"/>
              <a:gd name="connsiteY0" fmla="*/ 0 h 768599"/>
              <a:gd name="connsiteX1" fmla="*/ 7320136 w 7320136"/>
              <a:gd name="connsiteY1" fmla="*/ 0 h 768599"/>
              <a:gd name="connsiteX2" fmla="*/ 7320136 w 7320136"/>
              <a:gd name="connsiteY2" fmla="*/ 768599 h 768599"/>
              <a:gd name="connsiteX3" fmla="*/ 0 w 7320136"/>
              <a:gd name="connsiteY3" fmla="*/ 768599 h 768599"/>
              <a:gd name="connsiteX4" fmla="*/ 0 w 7320136"/>
              <a:gd name="connsiteY4" fmla="*/ 0 h 768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0136" h="768599">
                <a:moveTo>
                  <a:pt x="0" y="0"/>
                </a:moveTo>
                <a:lnTo>
                  <a:pt x="7320136" y="0"/>
                </a:lnTo>
                <a:lnTo>
                  <a:pt x="7320136" y="768599"/>
                </a:lnTo>
                <a:lnTo>
                  <a:pt x="0" y="768599"/>
                </a:lnTo>
                <a:lnTo>
                  <a:pt x="0" y="0"/>
                </a:lnTo>
                <a:close/>
              </a:path>
            </a:pathLst>
          </a:custGeom>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568124" tIns="333248" rIns="568124" bIns="113792" spcCol="1270"/>
          <a:lstStyle/>
          <a:p>
            <a:pPr marL="171450" marR="0" lvl="1" indent="-171450" algn="l" defTabSz="711200" rtl="0" eaLnBrk="1" fontAlgn="base" latinLnBrk="0" hangingPunct="1">
              <a:lnSpc>
                <a:spcPct val="90000"/>
              </a:lnSpc>
              <a:spcBef>
                <a:spcPct val="0"/>
              </a:spcBef>
              <a:spcAft>
                <a:spcPct val="1500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遗传素质不能决定人的发展</a:t>
            </a:r>
            <a:endParaRPr kumimoji="0" lang="zh-CN" altLang="en-US" sz="1600" b="1"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sp>
        <p:nvSpPr>
          <p:cNvPr id="16" name="任意多边形: 形状 15"/>
          <p:cNvSpPr/>
          <p:nvPr/>
        </p:nvSpPr>
        <p:spPr>
          <a:xfrm>
            <a:off x="1481138" y="4216400"/>
            <a:ext cx="5124450" cy="471488"/>
          </a:xfrm>
          <a:custGeom>
            <a:avLst/>
            <a:gdLst>
              <a:gd name="connsiteX0" fmla="*/ 0 w 5124095"/>
              <a:gd name="connsiteY0" fmla="*/ 78722 h 472320"/>
              <a:gd name="connsiteX1" fmla="*/ 78722 w 5124095"/>
              <a:gd name="connsiteY1" fmla="*/ 0 h 472320"/>
              <a:gd name="connsiteX2" fmla="*/ 5045373 w 5124095"/>
              <a:gd name="connsiteY2" fmla="*/ 0 h 472320"/>
              <a:gd name="connsiteX3" fmla="*/ 5124095 w 5124095"/>
              <a:gd name="connsiteY3" fmla="*/ 78722 h 472320"/>
              <a:gd name="connsiteX4" fmla="*/ 5124095 w 5124095"/>
              <a:gd name="connsiteY4" fmla="*/ 393598 h 472320"/>
              <a:gd name="connsiteX5" fmla="*/ 5045373 w 5124095"/>
              <a:gd name="connsiteY5" fmla="*/ 472320 h 472320"/>
              <a:gd name="connsiteX6" fmla="*/ 78722 w 5124095"/>
              <a:gd name="connsiteY6" fmla="*/ 472320 h 472320"/>
              <a:gd name="connsiteX7" fmla="*/ 0 w 5124095"/>
              <a:gd name="connsiteY7" fmla="*/ 393598 h 472320"/>
              <a:gd name="connsiteX8" fmla="*/ 0 w 5124095"/>
              <a:gd name="connsiteY8" fmla="*/ 78722 h 472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24095" h="472320">
                <a:moveTo>
                  <a:pt x="0" y="78722"/>
                </a:moveTo>
                <a:cubicBezTo>
                  <a:pt x="0" y="35245"/>
                  <a:pt x="35245" y="0"/>
                  <a:pt x="78722" y="0"/>
                </a:cubicBezTo>
                <a:lnTo>
                  <a:pt x="5045373" y="0"/>
                </a:lnTo>
                <a:cubicBezTo>
                  <a:pt x="5088850" y="0"/>
                  <a:pt x="5124095" y="35245"/>
                  <a:pt x="5124095" y="78722"/>
                </a:cubicBezTo>
                <a:lnTo>
                  <a:pt x="5124095" y="393598"/>
                </a:lnTo>
                <a:cubicBezTo>
                  <a:pt x="5124095" y="437075"/>
                  <a:pt x="5088850" y="472320"/>
                  <a:pt x="5045373" y="472320"/>
                </a:cubicBezTo>
                <a:lnTo>
                  <a:pt x="78722" y="472320"/>
                </a:lnTo>
                <a:cubicBezTo>
                  <a:pt x="35245" y="472320"/>
                  <a:pt x="0" y="437075"/>
                  <a:pt x="0" y="393598"/>
                </a:cubicBezTo>
                <a:lnTo>
                  <a:pt x="0" y="78722"/>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16736" tIns="23057" rIns="216736" bIns="23057" spcCol="1270" anchor="ctr"/>
          <a:lstStyle/>
          <a:p>
            <a:pPr marL="0" marR="0" lvl="0" indent="0" algn="l" defTabSz="711200" rtl="0" eaLnBrk="1" fontAlgn="base" latinLnBrk="0" hangingPunct="1">
              <a:lnSpc>
                <a:spcPct val="90000"/>
              </a:lnSpc>
              <a:spcBef>
                <a:spcPct val="0"/>
              </a:spcBef>
              <a:spcAft>
                <a:spcPct val="3500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lt1"/>
                </a:solidFill>
                <a:effectLst/>
                <a:uLnTx/>
                <a:uFillTx/>
                <a:latin typeface="+mn-lt"/>
                <a:ea typeface="+mn-ea"/>
                <a:cs typeface="+mn-cs"/>
                <a:sym typeface="+mn-ea"/>
              </a:rPr>
              <a:t>伤仲永的故事</a:t>
            </a:r>
            <a:endParaRPr kumimoji="0" lang="zh-CN" altLang="en-US" sz="1600" b="0" i="0" u="none" strike="noStrike" kern="1200" cap="none" spc="0" normalizeH="0" baseline="0" noProof="0" dirty="0">
              <a:ln>
                <a:noFill/>
              </a:ln>
              <a:solidFill>
                <a:schemeClr val="lt1"/>
              </a:solidFill>
              <a:effectLst/>
              <a:uLnTx/>
              <a:uFillTx/>
              <a:latin typeface="+mn-lt"/>
              <a:ea typeface="+mn-ea"/>
              <a:cs typeface="+mn-c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down)">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heel(1)">
                                      <p:cBhvr>
                                        <p:cTn id="41" dur="2000"/>
                                        <p:tgtEl>
                                          <p:spTgt spid="16"/>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heel(1)">
                                      <p:cBhvr>
                                        <p:cTn id="46"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2" grpId="0" animBg="1"/>
      <p:bldP spid="13" grpId="0" animBg="1"/>
      <p:bldP spid="14" grpId="0" animBg="1"/>
      <p:bldP spid="15" grpId="0" animBg="1"/>
      <p:bldP spid="1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Box 2"/>
          <p:cNvSpPr txBox="1"/>
          <p:nvPr/>
        </p:nvSpPr>
        <p:spPr>
          <a:xfrm>
            <a:off x="1187450" y="1347788"/>
            <a:ext cx="6913563" cy="2678112"/>
          </a:xfrm>
          <a:prstGeom prst="rect">
            <a:avLst/>
          </a:prstGeom>
          <a:noFill/>
          <a:ln w="9525">
            <a:noFill/>
          </a:ln>
        </p:spPr>
        <p:txBody>
          <a:bodyPr anchor="t" anchorCtr="0">
            <a:spAutoFit/>
          </a:bodyPr>
          <a:p>
            <a:pPr indent="457200"/>
            <a:r>
              <a:rPr lang="zh-CN" altLang="en-US" sz="2800" b="1" dirty="0">
                <a:latin typeface="Arial" panose="020B0604020202020204" pitchFamily="34" charset="0"/>
              </a:rPr>
              <a:t>在实验中，孪生子之一从出生后第</a:t>
            </a:r>
            <a:r>
              <a:rPr lang="en-US" altLang="zh-CN" sz="2800" b="1" dirty="0">
                <a:latin typeface="Arial" panose="020B0604020202020204" pitchFamily="34" charset="0"/>
              </a:rPr>
              <a:t>48</a:t>
            </a:r>
            <a:r>
              <a:rPr lang="zh-CN" altLang="en-US" sz="2800" b="1" dirty="0">
                <a:latin typeface="Arial" panose="020B0604020202020204" pitchFamily="34" charset="0"/>
              </a:rPr>
              <a:t>周起，每天作</a:t>
            </a:r>
            <a:r>
              <a:rPr lang="en-US" altLang="zh-CN" sz="2800" b="1" dirty="0">
                <a:latin typeface="Arial" panose="020B0604020202020204" pitchFamily="34" charset="0"/>
              </a:rPr>
              <a:t>10</a:t>
            </a:r>
            <a:r>
              <a:rPr lang="zh-CN" altLang="en-US" sz="2800" b="1" dirty="0">
                <a:latin typeface="Arial" panose="020B0604020202020204" pitchFamily="34" charset="0"/>
              </a:rPr>
              <a:t>分钟爬楼梯训练。到第</a:t>
            </a:r>
            <a:r>
              <a:rPr lang="en-US" altLang="zh-CN" sz="2800" b="1" dirty="0">
                <a:latin typeface="Arial" panose="020B0604020202020204" pitchFamily="34" charset="0"/>
              </a:rPr>
              <a:t>52</a:t>
            </a:r>
            <a:r>
              <a:rPr lang="en-US" altLang="zh-CN" sz="2800" dirty="0">
                <a:latin typeface="Arial" panose="020B0604020202020204" pitchFamily="34" charset="0"/>
              </a:rPr>
              <a:t> </a:t>
            </a:r>
            <a:r>
              <a:rPr lang="zh-CN" altLang="en-US" sz="2800" b="1" dirty="0">
                <a:latin typeface="Arial" panose="020B0604020202020204" pitchFamily="34" charset="0"/>
              </a:rPr>
              <a:t>周，他能熟练地爬上</a:t>
            </a:r>
            <a:r>
              <a:rPr lang="en-US" altLang="zh-CN" sz="2800" b="1" dirty="0">
                <a:latin typeface="Arial" panose="020B0604020202020204" pitchFamily="34" charset="0"/>
              </a:rPr>
              <a:t>5</a:t>
            </a:r>
            <a:r>
              <a:rPr lang="en-US" altLang="zh-CN" sz="2800" dirty="0">
                <a:latin typeface="Arial" panose="020B0604020202020204" pitchFamily="34" charset="0"/>
              </a:rPr>
              <a:t> </a:t>
            </a:r>
            <a:r>
              <a:rPr lang="zh-CN" altLang="en-US" sz="2800" b="1" dirty="0">
                <a:latin typeface="Arial" panose="020B0604020202020204" pitchFamily="34" charset="0"/>
              </a:rPr>
              <a:t>级楼梯。另一个孪生子从第</a:t>
            </a:r>
            <a:r>
              <a:rPr lang="en-US" altLang="zh-CN" sz="2800" b="1" dirty="0">
                <a:latin typeface="Arial" panose="020B0604020202020204" pitchFamily="34" charset="0"/>
              </a:rPr>
              <a:t>53</a:t>
            </a:r>
            <a:r>
              <a:rPr lang="zh-CN" altLang="en-US" sz="2800" b="1" dirty="0">
                <a:latin typeface="Arial" panose="020B0604020202020204" pitchFamily="34" charset="0"/>
              </a:rPr>
              <a:t>周才开始接受同样的训练。两周以后，两个孪生子都可以自己爬到楼梯顶端，而不需要别人帮助。</a:t>
            </a:r>
            <a:r>
              <a:rPr lang="zh-CN" altLang="en-US" sz="2800" dirty="0">
                <a:latin typeface="Arial" panose="020B0604020202020204" pitchFamily="34" charset="0"/>
              </a:rPr>
              <a:t> </a:t>
            </a:r>
            <a:endParaRPr lang="zh-CN" altLang="en-US" sz="2800" dirty="0">
              <a:latin typeface="Arial" panose="020B0604020202020204" pitchFamily="34" charset="0"/>
            </a:endParaRPr>
          </a:p>
        </p:txBody>
      </p:sp>
      <p:sp>
        <p:nvSpPr>
          <p:cNvPr id="48130" name="TextBox 3"/>
          <p:cNvSpPr txBox="1"/>
          <p:nvPr/>
        </p:nvSpPr>
        <p:spPr>
          <a:xfrm>
            <a:off x="2339975" y="284163"/>
            <a:ext cx="5656263" cy="769937"/>
          </a:xfrm>
          <a:prstGeom prst="rect">
            <a:avLst/>
          </a:prstGeom>
          <a:noFill/>
          <a:ln w="9525">
            <a:noFill/>
          </a:ln>
        </p:spPr>
        <p:txBody>
          <a:bodyPr anchor="t" anchorCtr="0">
            <a:spAutoFit/>
          </a:bodyPr>
          <a:p>
            <a:r>
              <a:rPr lang="zh-CN" altLang="en-US" sz="4400" b="1" dirty="0">
                <a:latin typeface="Arial" panose="020B0604020202020204" pitchFamily="34" charset="0"/>
              </a:rPr>
              <a:t>双生子爬楼梯实验</a:t>
            </a:r>
            <a:endParaRPr lang="zh-CN" altLang="en-US" sz="4400" b="1" dirty="0">
              <a:latin typeface="Arial" panose="020B0604020202020204" pitchFamily="34" charset="0"/>
            </a:endParaRPr>
          </a:p>
        </p:txBody>
      </p:sp>
      <p:cxnSp>
        <p:nvCxnSpPr>
          <p:cNvPr id="7" name="直接连接符 6"/>
          <p:cNvCxnSpPr/>
          <p:nvPr/>
        </p:nvCxnSpPr>
        <p:spPr>
          <a:xfrm>
            <a:off x="715963" y="4084638"/>
            <a:ext cx="7712075"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sp>
        <p:nvSpPr>
          <p:cNvPr id="5" name="动作按钮: 转到主页 4">
            <a:hlinkClick r:id="rId1" action="ppaction://hlinksldjump" highlightClick="1"/>
          </p:cNvPr>
          <p:cNvSpPr/>
          <p:nvPr/>
        </p:nvSpPr>
        <p:spPr>
          <a:xfrm>
            <a:off x="8748713" y="4300538"/>
            <a:ext cx="287338" cy="358775"/>
          </a:xfrm>
          <a:prstGeom prst="actionButtonHome">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down)">
                                      <p:cBhvr>
                                        <p:cTn id="7" dur="580">
                                          <p:stCondLst>
                                            <p:cond delay="0"/>
                                          </p:stCondLst>
                                        </p:cTn>
                                        <p:tgtEl>
                                          <p:spTgt spid="41986"/>
                                        </p:tgtEl>
                                      </p:cBhvr>
                                    </p:animEffect>
                                    <p:anim calcmode="lin" valueType="num">
                                      <p:cBhvr>
                                        <p:cTn id="8" dur="1822" tmFilter="0,0; 0.14,0.36; 0.43,0.73; 0.71,0.91; 1.0,1.0">
                                          <p:stCondLst>
                                            <p:cond delay="0"/>
                                          </p:stCondLst>
                                        </p:cTn>
                                        <p:tgtEl>
                                          <p:spTgt spid="4198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198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198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198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1986"/>
                                        </p:tgtEl>
                                      </p:cBhvr>
                                      <p:to x="100000" y="60000"/>
                                    </p:animScale>
                                    <p:animScale>
                                      <p:cBhvr>
                                        <p:cTn id="14" dur="166" decel="50000">
                                          <p:stCondLst>
                                            <p:cond delay="676"/>
                                          </p:stCondLst>
                                        </p:cTn>
                                        <p:tgtEl>
                                          <p:spTgt spid="41986"/>
                                        </p:tgtEl>
                                      </p:cBhvr>
                                      <p:to x="100000" y="100000"/>
                                    </p:animScale>
                                    <p:animScale>
                                      <p:cBhvr>
                                        <p:cTn id="15" dur="26">
                                          <p:stCondLst>
                                            <p:cond delay="1312"/>
                                          </p:stCondLst>
                                        </p:cTn>
                                        <p:tgtEl>
                                          <p:spTgt spid="41986"/>
                                        </p:tgtEl>
                                      </p:cBhvr>
                                      <p:to x="100000" y="80000"/>
                                    </p:animScale>
                                    <p:animScale>
                                      <p:cBhvr>
                                        <p:cTn id="16" dur="166" decel="50000">
                                          <p:stCondLst>
                                            <p:cond delay="1338"/>
                                          </p:stCondLst>
                                        </p:cTn>
                                        <p:tgtEl>
                                          <p:spTgt spid="41986"/>
                                        </p:tgtEl>
                                      </p:cBhvr>
                                      <p:to x="100000" y="100000"/>
                                    </p:animScale>
                                    <p:animScale>
                                      <p:cBhvr>
                                        <p:cTn id="17" dur="26">
                                          <p:stCondLst>
                                            <p:cond delay="1642"/>
                                          </p:stCondLst>
                                        </p:cTn>
                                        <p:tgtEl>
                                          <p:spTgt spid="41986"/>
                                        </p:tgtEl>
                                      </p:cBhvr>
                                      <p:to x="100000" y="90000"/>
                                    </p:animScale>
                                    <p:animScale>
                                      <p:cBhvr>
                                        <p:cTn id="18" dur="166" decel="50000">
                                          <p:stCondLst>
                                            <p:cond delay="1668"/>
                                          </p:stCondLst>
                                        </p:cTn>
                                        <p:tgtEl>
                                          <p:spTgt spid="41986"/>
                                        </p:tgtEl>
                                      </p:cBhvr>
                                      <p:to x="100000" y="100000"/>
                                    </p:animScale>
                                    <p:animScale>
                                      <p:cBhvr>
                                        <p:cTn id="19" dur="26">
                                          <p:stCondLst>
                                            <p:cond delay="1808"/>
                                          </p:stCondLst>
                                        </p:cTn>
                                        <p:tgtEl>
                                          <p:spTgt spid="41986"/>
                                        </p:tgtEl>
                                      </p:cBhvr>
                                      <p:to x="100000" y="95000"/>
                                    </p:animScale>
                                    <p:animScale>
                                      <p:cBhvr>
                                        <p:cTn id="20" dur="166" decel="50000">
                                          <p:stCondLst>
                                            <p:cond delay="1834"/>
                                          </p:stCondLst>
                                        </p:cTn>
                                        <p:tgtEl>
                                          <p:spTgt spid="4198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Box 2"/>
          <p:cNvSpPr txBox="1"/>
          <p:nvPr/>
        </p:nvSpPr>
        <p:spPr>
          <a:xfrm>
            <a:off x="1187450" y="1347788"/>
            <a:ext cx="6913563" cy="2246312"/>
          </a:xfrm>
          <a:prstGeom prst="rect">
            <a:avLst/>
          </a:prstGeom>
          <a:noFill/>
          <a:ln w="9525">
            <a:noFill/>
          </a:ln>
        </p:spPr>
        <p:txBody>
          <a:bodyPr anchor="t" anchorCtr="0">
            <a:spAutoFit/>
          </a:bodyPr>
          <a:p>
            <a:pPr indent="457200"/>
            <a:r>
              <a:rPr lang="zh-CN" altLang="en-US" sz="2800" b="1" dirty="0">
                <a:latin typeface="楷体_GB2312" pitchFamily="49" charset="-122"/>
                <a:ea typeface="楷体_GB2312" pitchFamily="49" charset="-122"/>
              </a:rPr>
              <a:t>考察了 </a:t>
            </a:r>
            <a:r>
              <a:rPr lang="en-US" altLang="zh-CN" sz="2800" b="1" dirty="0">
                <a:latin typeface="楷体_GB2312" pitchFamily="49" charset="-122"/>
                <a:ea typeface="楷体_GB2312" pitchFamily="49" charset="-122"/>
              </a:rPr>
              <a:t>1660-1868</a:t>
            </a:r>
            <a:r>
              <a:rPr lang="zh-CN" altLang="en-US" sz="2800" b="1" dirty="0">
                <a:latin typeface="楷体_GB2312" pitchFamily="49" charset="-122"/>
                <a:ea typeface="楷体_GB2312" pitchFamily="49" charset="-122"/>
              </a:rPr>
              <a:t>年间</a:t>
            </a:r>
            <a:r>
              <a:rPr lang="en-US" altLang="zh-CN" sz="2800" b="1" dirty="0">
                <a:latin typeface="楷体_GB2312" pitchFamily="49" charset="-122"/>
                <a:ea typeface="楷体_GB2312" pitchFamily="49" charset="-122"/>
              </a:rPr>
              <a:t>286</a:t>
            </a:r>
            <a:r>
              <a:rPr lang="zh-CN" altLang="en-US" sz="2800" b="1" dirty="0">
                <a:latin typeface="楷体_GB2312" pitchFamily="49" charset="-122"/>
                <a:ea typeface="楷体_GB2312" pitchFamily="49" charset="-122"/>
              </a:rPr>
              <a:t>名英国法官和他们的亲族情况，经过统计发现，平均每</a:t>
            </a:r>
            <a:r>
              <a:rPr lang="en-US" altLang="zh-CN" sz="2800" b="1" dirty="0">
                <a:latin typeface="楷体_GB2312" pitchFamily="49" charset="-122"/>
                <a:ea typeface="楷体_GB2312" pitchFamily="49" charset="-122"/>
              </a:rPr>
              <a:t>100</a:t>
            </a:r>
            <a:r>
              <a:rPr lang="zh-CN" altLang="en-US" sz="2800" b="1" dirty="0">
                <a:latin typeface="楷体_GB2312" pitchFamily="49" charset="-122"/>
                <a:ea typeface="楷体_GB2312" pitchFamily="49" charset="-122"/>
              </a:rPr>
              <a:t>个英国法官的亲属中共有</a:t>
            </a:r>
            <a:r>
              <a:rPr lang="en-US" altLang="zh-CN" sz="2800" b="1" dirty="0">
                <a:latin typeface="楷体_GB2312" pitchFamily="49" charset="-122"/>
                <a:ea typeface="楷体_GB2312" pitchFamily="49" charset="-122"/>
              </a:rPr>
              <a:t>38.3</a:t>
            </a:r>
            <a:r>
              <a:rPr lang="zh-CN" altLang="en-US" sz="2800" b="1" dirty="0">
                <a:latin typeface="楷体_GB2312" pitchFamily="49" charset="-122"/>
                <a:ea typeface="楷体_GB2312" pitchFamily="49" charset="-122"/>
              </a:rPr>
              <a:t>个名人，而全英国平均</a:t>
            </a:r>
            <a:r>
              <a:rPr lang="en-US" altLang="zh-CN" sz="2800" b="1" dirty="0">
                <a:latin typeface="楷体_GB2312" pitchFamily="49" charset="-122"/>
                <a:ea typeface="楷体_GB2312" pitchFamily="49" charset="-122"/>
              </a:rPr>
              <a:t>4000</a:t>
            </a:r>
            <a:r>
              <a:rPr lang="zh-CN" altLang="en-US" sz="2800" b="1" dirty="0">
                <a:latin typeface="楷体_GB2312" pitchFamily="49" charset="-122"/>
                <a:ea typeface="楷体_GB2312" pitchFamily="49" charset="-122"/>
              </a:rPr>
              <a:t>人中才有</a:t>
            </a:r>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个名人。由此证明天才在法官中是遗传的。</a:t>
            </a:r>
            <a:endParaRPr lang="zh-CN" altLang="en-US" sz="2800" dirty="0">
              <a:latin typeface="Arial" panose="020B0604020202020204" pitchFamily="34" charset="0"/>
            </a:endParaRPr>
          </a:p>
        </p:txBody>
      </p:sp>
      <p:sp>
        <p:nvSpPr>
          <p:cNvPr id="49154" name="TextBox 3"/>
          <p:cNvSpPr txBox="1"/>
          <p:nvPr/>
        </p:nvSpPr>
        <p:spPr>
          <a:xfrm>
            <a:off x="2987675" y="288925"/>
            <a:ext cx="5656263" cy="769938"/>
          </a:xfrm>
          <a:prstGeom prst="rect">
            <a:avLst/>
          </a:prstGeom>
          <a:noFill/>
          <a:ln w="9525">
            <a:noFill/>
          </a:ln>
        </p:spPr>
        <p:txBody>
          <a:bodyPr anchor="t" anchorCtr="0">
            <a:spAutoFit/>
          </a:bodyPr>
          <a:p>
            <a:r>
              <a:rPr lang="zh-CN" altLang="en-US" sz="4400" b="1" dirty="0">
                <a:latin typeface="Arial" panose="020B0604020202020204" pitchFamily="34" charset="0"/>
              </a:rPr>
              <a:t>高尔顿实验</a:t>
            </a:r>
            <a:endParaRPr lang="zh-CN" altLang="en-US" sz="4400" b="1" dirty="0">
              <a:latin typeface="Arial" panose="020B0604020202020204" pitchFamily="34" charset="0"/>
            </a:endParaRPr>
          </a:p>
        </p:txBody>
      </p:sp>
      <p:cxnSp>
        <p:nvCxnSpPr>
          <p:cNvPr id="7" name="直接连接符 6"/>
          <p:cNvCxnSpPr/>
          <p:nvPr/>
        </p:nvCxnSpPr>
        <p:spPr>
          <a:xfrm>
            <a:off x="715963" y="4084638"/>
            <a:ext cx="7712075"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sp>
        <p:nvSpPr>
          <p:cNvPr id="3" name="动作按钮: 转到主页 2">
            <a:hlinkClick r:id="rId1" action="ppaction://hlinksldjump" highlightClick="1"/>
          </p:cNvPr>
          <p:cNvSpPr/>
          <p:nvPr/>
        </p:nvSpPr>
        <p:spPr>
          <a:xfrm>
            <a:off x="8748713" y="4300538"/>
            <a:ext cx="287338" cy="358775"/>
          </a:xfrm>
          <a:prstGeom prst="actionButtonHome">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down)">
                                      <p:cBhvr>
                                        <p:cTn id="7" dur="580">
                                          <p:stCondLst>
                                            <p:cond delay="0"/>
                                          </p:stCondLst>
                                        </p:cTn>
                                        <p:tgtEl>
                                          <p:spTgt spid="41986"/>
                                        </p:tgtEl>
                                      </p:cBhvr>
                                    </p:animEffect>
                                    <p:anim calcmode="lin" valueType="num">
                                      <p:cBhvr>
                                        <p:cTn id="8" dur="1822" tmFilter="0,0; 0.14,0.36; 0.43,0.73; 0.71,0.91; 1.0,1.0">
                                          <p:stCondLst>
                                            <p:cond delay="0"/>
                                          </p:stCondLst>
                                        </p:cTn>
                                        <p:tgtEl>
                                          <p:spTgt spid="4198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198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198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198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1986"/>
                                        </p:tgtEl>
                                      </p:cBhvr>
                                      <p:to x="100000" y="60000"/>
                                    </p:animScale>
                                    <p:animScale>
                                      <p:cBhvr>
                                        <p:cTn id="14" dur="166" decel="50000">
                                          <p:stCondLst>
                                            <p:cond delay="676"/>
                                          </p:stCondLst>
                                        </p:cTn>
                                        <p:tgtEl>
                                          <p:spTgt spid="41986"/>
                                        </p:tgtEl>
                                      </p:cBhvr>
                                      <p:to x="100000" y="100000"/>
                                    </p:animScale>
                                    <p:animScale>
                                      <p:cBhvr>
                                        <p:cTn id="15" dur="26">
                                          <p:stCondLst>
                                            <p:cond delay="1312"/>
                                          </p:stCondLst>
                                        </p:cTn>
                                        <p:tgtEl>
                                          <p:spTgt spid="41986"/>
                                        </p:tgtEl>
                                      </p:cBhvr>
                                      <p:to x="100000" y="80000"/>
                                    </p:animScale>
                                    <p:animScale>
                                      <p:cBhvr>
                                        <p:cTn id="16" dur="166" decel="50000">
                                          <p:stCondLst>
                                            <p:cond delay="1338"/>
                                          </p:stCondLst>
                                        </p:cTn>
                                        <p:tgtEl>
                                          <p:spTgt spid="41986"/>
                                        </p:tgtEl>
                                      </p:cBhvr>
                                      <p:to x="100000" y="100000"/>
                                    </p:animScale>
                                    <p:animScale>
                                      <p:cBhvr>
                                        <p:cTn id="17" dur="26">
                                          <p:stCondLst>
                                            <p:cond delay="1642"/>
                                          </p:stCondLst>
                                        </p:cTn>
                                        <p:tgtEl>
                                          <p:spTgt spid="41986"/>
                                        </p:tgtEl>
                                      </p:cBhvr>
                                      <p:to x="100000" y="90000"/>
                                    </p:animScale>
                                    <p:animScale>
                                      <p:cBhvr>
                                        <p:cTn id="18" dur="166" decel="50000">
                                          <p:stCondLst>
                                            <p:cond delay="1668"/>
                                          </p:stCondLst>
                                        </p:cTn>
                                        <p:tgtEl>
                                          <p:spTgt spid="41986"/>
                                        </p:tgtEl>
                                      </p:cBhvr>
                                      <p:to x="100000" y="100000"/>
                                    </p:animScale>
                                    <p:animScale>
                                      <p:cBhvr>
                                        <p:cTn id="19" dur="26">
                                          <p:stCondLst>
                                            <p:cond delay="1808"/>
                                          </p:stCondLst>
                                        </p:cTn>
                                        <p:tgtEl>
                                          <p:spTgt spid="41986"/>
                                        </p:tgtEl>
                                      </p:cBhvr>
                                      <p:to x="100000" y="95000"/>
                                    </p:animScale>
                                    <p:animScale>
                                      <p:cBhvr>
                                        <p:cTn id="20" dur="166" decel="50000">
                                          <p:stCondLst>
                                            <p:cond delay="1834"/>
                                          </p:stCondLst>
                                        </p:cTn>
                                        <p:tgtEl>
                                          <p:spTgt spid="4198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Box 2"/>
          <p:cNvSpPr txBox="1"/>
          <p:nvPr/>
        </p:nvSpPr>
        <p:spPr>
          <a:xfrm>
            <a:off x="1187450" y="1131888"/>
            <a:ext cx="6913563" cy="3046412"/>
          </a:xfrm>
          <a:prstGeom prst="rect">
            <a:avLst/>
          </a:prstGeom>
          <a:noFill/>
          <a:ln w="9525">
            <a:noFill/>
          </a:ln>
        </p:spPr>
        <p:txBody>
          <a:bodyPr anchor="t" anchorCtr="0">
            <a:spAutoFit/>
          </a:bodyPr>
          <a:p>
            <a:pPr indent="457200">
              <a:lnSpc>
                <a:spcPct val="80000"/>
              </a:lnSpc>
            </a:pPr>
            <a:r>
              <a:rPr lang="zh-CN" altLang="en-US" sz="2000" dirty="0">
                <a:latin typeface="华文楷体" panose="02010600040101010101" pitchFamily="2" charset="-122"/>
                <a:ea typeface="华文楷体" panose="02010600040101010101" pitchFamily="2" charset="-122"/>
              </a:rPr>
              <a:t>金溪平民方仲永，世代以耕田为业。仲永长到五岁，不曾认识书写工具，有一天他忽然哭着要这些东西。父亲对此感到很诧异，从邻家借来给他，仲永立即写了四句诗，并且自己题上自己的名字。这首诗以赡养父母、与同一宗族的人搞好关系为主旨，传给全乡的秀才观赏。从此，人们指定事物让他作诗，他能立即完成，诗的文采和道理都有值得一看的地方。同县的人对此感到惊奇，渐渐地请他父亲去做客，还有的人花钱请方仲永为他作诗。他的父亲认为这样有利可图，每天拉着仲永四处拜访同县的人，不让他学习。</a:t>
            </a:r>
            <a:endParaRPr lang="zh-CN" altLang="en-US" sz="2000" dirty="0">
              <a:latin typeface="华文楷体" panose="02010600040101010101" pitchFamily="2" charset="-122"/>
              <a:ea typeface="华文楷体" panose="02010600040101010101" pitchFamily="2" charset="-122"/>
            </a:endParaRPr>
          </a:p>
          <a:p>
            <a:pPr indent="457200">
              <a:lnSpc>
                <a:spcPct val="80000"/>
              </a:lnSpc>
            </a:pPr>
            <a:r>
              <a:rPr lang="zh-CN" altLang="en-US" sz="2000" dirty="0">
                <a:latin typeface="华文楷体" panose="02010600040101010101" pitchFamily="2" charset="-122"/>
                <a:ea typeface="华文楷体" panose="02010600040101010101" pitchFamily="2" charset="-122"/>
              </a:rPr>
              <a:t> 他十二三岁时，让他作诗，可是，他写的诗不能与从前传闻的名声相称。又过了七年，方仲永的才能已完全消失，完全如同常人。</a:t>
            </a:r>
            <a:endParaRPr lang="zh-CN" altLang="en-US" sz="2000" dirty="0">
              <a:latin typeface="华文楷体" panose="02010600040101010101" pitchFamily="2" charset="-122"/>
              <a:ea typeface="华文楷体" panose="02010600040101010101" pitchFamily="2" charset="-122"/>
            </a:endParaRPr>
          </a:p>
        </p:txBody>
      </p:sp>
      <p:sp>
        <p:nvSpPr>
          <p:cNvPr id="50178" name="TextBox 3"/>
          <p:cNvSpPr txBox="1"/>
          <p:nvPr/>
        </p:nvSpPr>
        <p:spPr>
          <a:xfrm>
            <a:off x="2843213" y="247650"/>
            <a:ext cx="5656262" cy="768350"/>
          </a:xfrm>
          <a:prstGeom prst="rect">
            <a:avLst/>
          </a:prstGeom>
          <a:noFill/>
          <a:ln w="9525">
            <a:noFill/>
          </a:ln>
        </p:spPr>
        <p:txBody>
          <a:bodyPr anchor="t" anchorCtr="0">
            <a:spAutoFit/>
          </a:bodyPr>
          <a:p>
            <a:r>
              <a:rPr lang="zh-CN" altLang="en-US" sz="4400" b="1" dirty="0">
                <a:latin typeface="Arial" panose="020B0604020202020204" pitchFamily="34" charset="0"/>
              </a:rPr>
              <a:t>伤仲永的故事</a:t>
            </a:r>
            <a:endParaRPr lang="zh-CN" altLang="en-US" sz="4400" b="1" dirty="0">
              <a:latin typeface="Arial" panose="020B0604020202020204" pitchFamily="34" charset="0"/>
            </a:endParaRPr>
          </a:p>
        </p:txBody>
      </p:sp>
      <p:cxnSp>
        <p:nvCxnSpPr>
          <p:cNvPr id="7" name="直接连接符 6"/>
          <p:cNvCxnSpPr/>
          <p:nvPr/>
        </p:nvCxnSpPr>
        <p:spPr>
          <a:xfrm>
            <a:off x="715963" y="4084638"/>
            <a:ext cx="7712075"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sp>
        <p:nvSpPr>
          <p:cNvPr id="5" name="动作按钮: 转到主页 4">
            <a:hlinkClick r:id="rId1" action="ppaction://hlinksldjump" highlightClick="1"/>
          </p:cNvPr>
          <p:cNvSpPr/>
          <p:nvPr/>
        </p:nvSpPr>
        <p:spPr>
          <a:xfrm>
            <a:off x="8748713" y="4300538"/>
            <a:ext cx="287338" cy="358775"/>
          </a:xfrm>
          <a:prstGeom prst="actionButtonHome">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down)">
                                      <p:cBhvr>
                                        <p:cTn id="7" dur="580">
                                          <p:stCondLst>
                                            <p:cond delay="0"/>
                                          </p:stCondLst>
                                        </p:cTn>
                                        <p:tgtEl>
                                          <p:spTgt spid="41986"/>
                                        </p:tgtEl>
                                      </p:cBhvr>
                                    </p:animEffect>
                                    <p:anim calcmode="lin" valueType="num">
                                      <p:cBhvr>
                                        <p:cTn id="8" dur="1822" tmFilter="0,0; 0.14,0.36; 0.43,0.73; 0.71,0.91; 1.0,1.0">
                                          <p:stCondLst>
                                            <p:cond delay="0"/>
                                          </p:stCondLst>
                                        </p:cTn>
                                        <p:tgtEl>
                                          <p:spTgt spid="4198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198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198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198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1986"/>
                                        </p:tgtEl>
                                      </p:cBhvr>
                                      <p:to x="100000" y="60000"/>
                                    </p:animScale>
                                    <p:animScale>
                                      <p:cBhvr>
                                        <p:cTn id="14" dur="166" decel="50000">
                                          <p:stCondLst>
                                            <p:cond delay="676"/>
                                          </p:stCondLst>
                                        </p:cTn>
                                        <p:tgtEl>
                                          <p:spTgt spid="41986"/>
                                        </p:tgtEl>
                                      </p:cBhvr>
                                      <p:to x="100000" y="100000"/>
                                    </p:animScale>
                                    <p:animScale>
                                      <p:cBhvr>
                                        <p:cTn id="15" dur="26">
                                          <p:stCondLst>
                                            <p:cond delay="1312"/>
                                          </p:stCondLst>
                                        </p:cTn>
                                        <p:tgtEl>
                                          <p:spTgt spid="41986"/>
                                        </p:tgtEl>
                                      </p:cBhvr>
                                      <p:to x="100000" y="80000"/>
                                    </p:animScale>
                                    <p:animScale>
                                      <p:cBhvr>
                                        <p:cTn id="16" dur="166" decel="50000">
                                          <p:stCondLst>
                                            <p:cond delay="1338"/>
                                          </p:stCondLst>
                                        </p:cTn>
                                        <p:tgtEl>
                                          <p:spTgt spid="41986"/>
                                        </p:tgtEl>
                                      </p:cBhvr>
                                      <p:to x="100000" y="100000"/>
                                    </p:animScale>
                                    <p:animScale>
                                      <p:cBhvr>
                                        <p:cTn id="17" dur="26">
                                          <p:stCondLst>
                                            <p:cond delay="1642"/>
                                          </p:stCondLst>
                                        </p:cTn>
                                        <p:tgtEl>
                                          <p:spTgt spid="41986"/>
                                        </p:tgtEl>
                                      </p:cBhvr>
                                      <p:to x="100000" y="90000"/>
                                    </p:animScale>
                                    <p:animScale>
                                      <p:cBhvr>
                                        <p:cTn id="18" dur="166" decel="50000">
                                          <p:stCondLst>
                                            <p:cond delay="1668"/>
                                          </p:stCondLst>
                                        </p:cTn>
                                        <p:tgtEl>
                                          <p:spTgt spid="41986"/>
                                        </p:tgtEl>
                                      </p:cBhvr>
                                      <p:to x="100000" y="100000"/>
                                    </p:animScale>
                                    <p:animScale>
                                      <p:cBhvr>
                                        <p:cTn id="19" dur="26">
                                          <p:stCondLst>
                                            <p:cond delay="1808"/>
                                          </p:stCondLst>
                                        </p:cTn>
                                        <p:tgtEl>
                                          <p:spTgt spid="41986"/>
                                        </p:tgtEl>
                                      </p:cBhvr>
                                      <p:to x="100000" y="95000"/>
                                    </p:animScale>
                                    <p:animScale>
                                      <p:cBhvr>
                                        <p:cTn id="20" dur="166" decel="50000">
                                          <p:stCondLst>
                                            <p:cond delay="1834"/>
                                          </p:stCondLst>
                                        </p:cTn>
                                        <p:tgtEl>
                                          <p:spTgt spid="4198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灯片编号占位符 4"/>
          <p:cNvSpPr>
            <a:spLocks noGrp="1"/>
          </p:cNvSpPr>
          <p:nvPr>
            <p:ph type="sldNum" sz="quarter" idx="12"/>
          </p:nvPr>
        </p:nvSpPr>
        <p:spPr>
          <a:xfrm>
            <a:off x="3124200" y="4767263"/>
            <a:ext cx="2895600" cy="274637"/>
          </a:xfrm>
          <a:noFill/>
          <a:ln>
            <a:noFill/>
          </a:ln>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algn="ctr">
              <a:buFont typeface="Arial" panose="020B0604020202020204" pitchFamily="34" charset="0"/>
              <a:buChar char="•"/>
            </a:pPr>
            <a:fld id="{9A0DB2DC-4C9A-4742-B13C-FB6460FD3503}" type="slidenum">
              <a:rPr lang="en-US" altLang="en-US" sz="1200" dirty="0">
                <a:solidFill>
                  <a:srgbClr val="898989"/>
                </a:solidFill>
              </a:rPr>
            </a:fld>
            <a:endParaRPr lang="en-US" altLang="en-US" sz="1200" dirty="0">
              <a:solidFill>
                <a:srgbClr val="898989"/>
              </a:solidFill>
            </a:endParaRPr>
          </a:p>
        </p:txBody>
      </p:sp>
      <p:sp>
        <p:nvSpPr>
          <p:cNvPr id="51202" name="矩形 2"/>
          <p:cNvSpPr/>
          <p:nvPr/>
        </p:nvSpPr>
        <p:spPr>
          <a:xfrm>
            <a:off x="3059113" y="0"/>
            <a:ext cx="2801937" cy="1016000"/>
          </a:xfrm>
          <a:prstGeom prst="rect">
            <a:avLst/>
          </a:prstGeom>
          <a:noFill/>
          <a:ln w="9525">
            <a:noFill/>
          </a:ln>
        </p:spPr>
        <p:txBody>
          <a:bodyPr anchor="t" anchorCtr="0">
            <a:spAutoFit/>
          </a:bodyPr>
          <a:p>
            <a:pPr algn="ctr"/>
            <a:r>
              <a:rPr lang="en-US" altLang="zh-CN" sz="6000" b="1" dirty="0">
                <a:solidFill>
                  <a:srgbClr val="DEA900"/>
                </a:solidFill>
                <a:latin typeface="Arial" panose="020B0604020202020204" pitchFamily="34" charset="0"/>
              </a:rPr>
              <a:t>1.</a:t>
            </a:r>
            <a:r>
              <a:rPr lang="zh-CN" altLang="en-US" sz="6000" b="1" dirty="0">
                <a:solidFill>
                  <a:srgbClr val="DEA900"/>
                </a:solidFill>
                <a:latin typeface="Arial" panose="020B0604020202020204" pitchFamily="34" charset="0"/>
              </a:rPr>
              <a:t>遗传</a:t>
            </a:r>
            <a:endParaRPr lang="zh-CN" altLang="en-US" sz="1100" b="1" dirty="0">
              <a:solidFill>
                <a:srgbClr val="DEA900"/>
              </a:solidFill>
              <a:latin typeface="Arial" panose="020B0604020202020204" pitchFamily="34" charset="0"/>
            </a:endParaRPr>
          </a:p>
        </p:txBody>
      </p:sp>
      <p:sp>
        <p:nvSpPr>
          <p:cNvPr id="5" name="任意多边形: 形状 4"/>
          <p:cNvSpPr/>
          <p:nvPr/>
        </p:nvSpPr>
        <p:spPr>
          <a:xfrm>
            <a:off x="1116013" y="1177925"/>
            <a:ext cx="7319963" cy="768350"/>
          </a:xfrm>
          <a:custGeom>
            <a:avLst/>
            <a:gdLst>
              <a:gd name="connsiteX0" fmla="*/ 0 w 7320136"/>
              <a:gd name="connsiteY0" fmla="*/ 0 h 768599"/>
              <a:gd name="connsiteX1" fmla="*/ 7320136 w 7320136"/>
              <a:gd name="connsiteY1" fmla="*/ 0 h 768599"/>
              <a:gd name="connsiteX2" fmla="*/ 7320136 w 7320136"/>
              <a:gd name="connsiteY2" fmla="*/ 768599 h 768599"/>
              <a:gd name="connsiteX3" fmla="*/ 0 w 7320136"/>
              <a:gd name="connsiteY3" fmla="*/ 768599 h 768599"/>
              <a:gd name="connsiteX4" fmla="*/ 0 w 7320136"/>
              <a:gd name="connsiteY4" fmla="*/ 0 h 768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0136" h="768599">
                <a:moveTo>
                  <a:pt x="0" y="0"/>
                </a:moveTo>
                <a:lnTo>
                  <a:pt x="7320136" y="0"/>
                </a:lnTo>
                <a:lnTo>
                  <a:pt x="7320136" y="768599"/>
                </a:lnTo>
                <a:lnTo>
                  <a:pt x="0" y="768599"/>
                </a:lnTo>
                <a:lnTo>
                  <a:pt x="0" y="0"/>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568124" tIns="333248" rIns="568124" bIns="113792" spcCol="1270"/>
          <a:lstStyle/>
          <a:p>
            <a:pPr marL="171450" marR="0" lvl="1" indent="-171450" algn="l" defTabSz="711200" rtl="0" eaLnBrk="1" fontAlgn="base" latinLnBrk="0" hangingPunct="1">
              <a:lnSpc>
                <a:spcPct val="90000"/>
              </a:lnSpc>
              <a:spcBef>
                <a:spcPct val="0"/>
              </a:spcBef>
              <a:spcAft>
                <a:spcPct val="1500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遗传素质是人的身心发展的生理前提</a:t>
            </a:r>
            <a:endParaRPr kumimoji="0" lang="zh-CN" altLang="en-US" sz="1600" b="1"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sp>
        <p:nvSpPr>
          <p:cNvPr id="6" name="任意多边形: 形状 5"/>
          <p:cNvSpPr/>
          <p:nvPr/>
        </p:nvSpPr>
        <p:spPr>
          <a:xfrm>
            <a:off x="1481138" y="942975"/>
            <a:ext cx="5124450" cy="471488"/>
          </a:xfrm>
          <a:custGeom>
            <a:avLst/>
            <a:gdLst>
              <a:gd name="connsiteX0" fmla="*/ 0 w 5124095"/>
              <a:gd name="connsiteY0" fmla="*/ 78722 h 472320"/>
              <a:gd name="connsiteX1" fmla="*/ 78722 w 5124095"/>
              <a:gd name="connsiteY1" fmla="*/ 0 h 472320"/>
              <a:gd name="connsiteX2" fmla="*/ 5045373 w 5124095"/>
              <a:gd name="connsiteY2" fmla="*/ 0 h 472320"/>
              <a:gd name="connsiteX3" fmla="*/ 5124095 w 5124095"/>
              <a:gd name="connsiteY3" fmla="*/ 78722 h 472320"/>
              <a:gd name="connsiteX4" fmla="*/ 5124095 w 5124095"/>
              <a:gd name="connsiteY4" fmla="*/ 393598 h 472320"/>
              <a:gd name="connsiteX5" fmla="*/ 5045373 w 5124095"/>
              <a:gd name="connsiteY5" fmla="*/ 472320 h 472320"/>
              <a:gd name="connsiteX6" fmla="*/ 78722 w 5124095"/>
              <a:gd name="connsiteY6" fmla="*/ 472320 h 472320"/>
              <a:gd name="connsiteX7" fmla="*/ 0 w 5124095"/>
              <a:gd name="connsiteY7" fmla="*/ 393598 h 472320"/>
              <a:gd name="connsiteX8" fmla="*/ 0 w 5124095"/>
              <a:gd name="connsiteY8" fmla="*/ 78722 h 472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24095" h="472320">
                <a:moveTo>
                  <a:pt x="0" y="78722"/>
                </a:moveTo>
                <a:cubicBezTo>
                  <a:pt x="0" y="35245"/>
                  <a:pt x="35245" y="0"/>
                  <a:pt x="78722" y="0"/>
                </a:cubicBezTo>
                <a:lnTo>
                  <a:pt x="5045373" y="0"/>
                </a:lnTo>
                <a:cubicBezTo>
                  <a:pt x="5088850" y="0"/>
                  <a:pt x="5124095" y="35245"/>
                  <a:pt x="5124095" y="78722"/>
                </a:cubicBezTo>
                <a:lnTo>
                  <a:pt x="5124095" y="393598"/>
                </a:lnTo>
                <a:cubicBezTo>
                  <a:pt x="5124095" y="437075"/>
                  <a:pt x="5088850" y="472320"/>
                  <a:pt x="5045373" y="472320"/>
                </a:cubicBezTo>
                <a:lnTo>
                  <a:pt x="78722" y="472320"/>
                </a:lnTo>
                <a:cubicBezTo>
                  <a:pt x="35245" y="472320"/>
                  <a:pt x="0" y="437075"/>
                  <a:pt x="0" y="393598"/>
                </a:cubicBezTo>
                <a:lnTo>
                  <a:pt x="0" y="78722"/>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216736" tIns="23057" rIns="216736" bIns="23057" spcCol="1270" anchor="ctr"/>
          <a:lstStyle/>
          <a:p>
            <a:pPr marL="0" marR="0" lvl="0" indent="0" algn="l" defTabSz="711200" rtl="0" eaLnBrk="1" fontAlgn="base" latinLnBrk="0" hangingPunct="1">
              <a:lnSpc>
                <a:spcPct val="90000"/>
              </a:lnSpc>
              <a:spcBef>
                <a:spcPct val="0"/>
              </a:spcBef>
              <a:spcAft>
                <a:spcPct val="3500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sym typeface="+mn-ea"/>
              </a:rPr>
              <a:t>生来就聋的人很难成为歌唱家</a:t>
            </a:r>
            <a:endParaRPr kumimoji="0" lang="zh-CN" altLang="en-US" sz="16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10" name="任意多边形: 形状 9"/>
          <p:cNvSpPr/>
          <p:nvPr/>
        </p:nvSpPr>
        <p:spPr>
          <a:xfrm>
            <a:off x="1116013" y="2270125"/>
            <a:ext cx="7319963" cy="768350"/>
          </a:xfrm>
          <a:custGeom>
            <a:avLst/>
            <a:gdLst>
              <a:gd name="connsiteX0" fmla="*/ 0 w 7320136"/>
              <a:gd name="connsiteY0" fmla="*/ 0 h 768599"/>
              <a:gd name="connsiteX1" fmla="*/ 7320136 w 7320136"/>
              <a:gd name="connsiteY1" fmla="*/ 0 h 768599"/>
              <a:gd name="connsiteX2" fmla="*/ 7320136 w 7320136"/>
              <a:gd name="connsiteY2" fmla="*/ 768599 h 768599"/>
              <a:gd name="connsiteX3" fmla="*/ 0 w 7320136"/>
              <a:gd name="connsiteY3" fmla="*/ 768599 h 768599"/>
              <a:gd name="connsiteX4" fmla="*/ 0 w 7320136"/>
              <a:gd name="connsiteY4" fmla="*/ 0 h 768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0136" h="768599">
                <a:moveTo>
                  <a:pt x="0" y="0"/>
                </a:moveTo>
                <a:lnTo>
                  <a:pt x="7320136" y="0"/>
                </a:lnTo>
                <a:lnTo>
                  <a:pt x="7320136" y="768599"/>
                </a:lnTo>
                <a:lnTo>
                  <a:pt x="0" y="768599"/>
                </a:lnTo>
                <a:lnTo>
                  <a:pt x="0" y="0"/>
                </a:lnTo>
                <a:close/>
              </a:path>
            </a:pathLst>
          </a:custGeom>
        </p:spPr>
        <p:style>
          <a:lnRef idx="2">
            <a:schemeClr val="accent3">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568124" tIns="333248" rIns="568124" bIns="113792" spcCol="1270"/>
          <a:lstStyle/>
          <a:p>
            <a:pPr marL="171450" marR="0" lvl="1" indent="-171450" algn="l" defTabSz="711200" rtl="0" eaLnBrk="1" fontAlgn="base" latinLnBrk="0" hangingPunct="1">
              <a:lnSpc>
                <a:spcPct val="90000"/>
              </a:lnSpc>
              <a:spcBef>
                <a:spcPct val="0"/>
              </a:spcBef>
              <a:spcAft>
                <a:spcPct val="1500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schemeClr val="tx1"/>
                </a:solidFill>
                <a:effectLst/>
                <a:uLnTx/>
                <a:uFillTx/>
                <a:latin typeface="+mn-lt"/>
                <a:ea typeface="+mn-ea"/>
                <a:cs typeface="+mn-cs"/>
                <a:sym typeface="+mn-ea"/>
              </a:rPr>
              <a:t>遗传素质的成熟过程制约着个体发展过程和阶段</a:t>
            </a:r>
            <a:endParaRPr kumimoji="0" lang="zh-CN" altLang="en-US" sz="16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sp>
        <p:nvSpPr>
          <p:cNvPr id="12" name="任意多边形: 形状 11"/>
          <p:cNvSpPr/>
          <p:nvPr/>
        </p:nvSpPr>
        <p:spPr>
          <a:xfrm>
            <a:off x="1481138" y="2033588"/>
            <a:ext cx="5124450" cy="471488"/>
          </a:xfrm>
          <a:custGeom>
            <a:avLst/>
            <a:gdLst>
              <a:gd name="connsiteX0" fmla="*/ 0 w 5124095"/>
              <a:gd name="connsiteY0" fmla="*/ 78722 h 472320"/>
              <a:gd name="connsiteX1" fmla="*/ 78722 w 5124095"/>
              <a:gd name="connsiteY1" fmla="*/ 0 h 472320"/>
              <a:gd name="connsiteX2" fmla="*/ 5045373 w 5124095"/>
              <a:gd name="connsiteY2" fmla="*/ 0 h 472320"/>
              <a:gd name="connsiteX3" fmla="*/ 5124095 w 5124095"/>
              <a:gd name="connsiteY3" fmla="*/ 78722 h 472320"/>
              <a:gd name="connsiteX4" fmla="*/ 5124095 w 5124095"/>
              <a:gd name="connsiteY4" fmla="*/ 393598 h 472320"/>
              <a:gd name="connsiteX5" fmla="*/ 5045373 w 5124095"/>
              <a:gd name="connsiteY5" fmla="*/ 472320 h 472320"/>
              <a:gd name="connsiteX6" fmla="*/ 78722 w 5124095"/>
              <a:gd name="connsiteY6" fmla="*/ 472320 h 472320"/>
              <a:gd name="connsiteX7" fmla="*/ 0 w 5124095"/>
              <a:gd name="connsiteY7" fmla="*/ 393598 h 472320"/>
              <a:gd name="connsiteX8" fmla="*/ 0 w 5124095"/>
              <a:gd name="connsiteY8" fmla="*/ 78722 h 472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24095" h="472320">
                <a:moveTo>
                  <a:pt x="0" y="78722"/>
                </a:moveTo>
                <a:cubicBezTo>
                  <a:pt x="0" y="35245"/>
                  <a:pt x="35245" y="0"/>
                  <a:pt x="78722" y="0"/>
                </a:cubicBezTo>
                <a:lnTo>
                  <a:pt x="5045373" y="0"/>
                </a:lnTo>
                <a:cubicBezTo>
                  <a:pt x="5088850" y="0"/>
                  <a:pt x="5124095" y="35245"/>
                  <a:pt x="5124095" y="78722"/>
                </a:cubicBezTo>
                <a:lnTo>
                  <a:pt x="5124095" y="393598"/>
                </a:lnTo>
                <a:cubicBezTo>
                  <a:pt x="5124095" y="437075"/>
                  <a:pt x="5088850" y="472320"/>
                  <a:pt x="5045373" y="472320"/>
                </a:cubicBezTo>
                <a:lnTo>
                  <a:pt x="78722" y="472320"/>
                </a:lnTo>
                <a:cubicBezTo>
                  <a:pt x="35245" y="472320"/>
                  <a:pt x="0" y="437075"/>
                  <a:pt x="0" y="393598"/>
                </a:cubicBezTo>
                <a:lnTo>
                  <a:pt x="0" y="78722"/>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216736" tIns="23057" rIns="216736" bIns="23057" spcCol="1270" anchor="ctr"/>
          <a:lstStyle/>
          <a:p>
            <a:pPr marL="0" marR="0" lvl="0" indent="0" algn="l" defTabSz="711200" rtl="0" eaLnBrk="1" fontAlgn="base" latinLnBrk="0" hangingPunct="1">
              <a:lnSpc>
                <a:spcPct val="90000"/>
              </a:lnSpc>
              <a:spcBef>
                <a:spcPct val="0"/>
              </a:spcBef>
              <a:spcAft>
                <a:spcPct val="3500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chemeClr val="lt1"/>
                </a:solidFill>
                <a:effectLst/>
                <a:uLnTx/>
                <a:uFillTx/>
                <a:latin typeface="+mn-lt"/>
                <a:ea typeface="+mn-ea"/>
                <a:cs typeface="+mn-cs"/>
                <a:sym typeface="+mn-ea"/>
              </a:rPr>
              <a:t>双生子爬楼梯实验</a:t>
            </a:r>
            <a:endParaRPr kumimoji="0" lang="zh-CN" altLang="en-US" sz="16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13" name="任意多边形: 形状 12"/>
          <p:cNvSpPr/>
          <p:nvPr/>
        </p:nvSpPr>
        <p:spPr>
          <a:xfrm>
            <a:off x="1116013" y="3360738"/>
            <a:ext cx="7319963" cy="768350"/>
          </a:xfrm>
          <a:custGeom>
            <a:avLst/>
            <a:gdLst>
              <a:gd name="connsiteX0" fmla="*/ 0 w 7320136"/>
              <a:gd name="connsiteY0" fmla="*/ 0 h 768599"/>
              <a:gd name="connsiteX1" fmla="*/ 7320136 w 7320136"/>
              <a:gd name="connsiteY1" fmla="*/ 0 h 768599"/>
              <a:gd name="connsiteX2" fmla="*/ 7320136 w 7320136"/>
              <a:gd name="connsiteY2" fmla="*/ 768599 h 768599"/>
              <a:gd name="connsiteX3" fmla="*/ 0 w 7320136"/>
              <a:gd name="connsiteY3" fmla="*/ 768599 h 768599"/>
              <a:gd name="connsiteX4" fmla="*/ 0 w 7320136"/>
              <a:gd name="connsiteY4" fmla="*/ 0 h 768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0136" h="768599">
                <a:moveTo>
                  <a:pt x="0" y="0"/>
                </a:moveTo>
                <a:lnTo>
                  <a:pt x="7320136" y="0"/>
                </a:lnTo>
                <a:lnTo>
                  <a:pt x="7320136" y="768599"/>
                </a:lnTo>
                <a:lnTo>
                  <a:pt x="0" y="768599"/>
                </a:lnTo>
                <a:lnTo>
                  <a:pt x="0" y="0"/>
                </a:lnTo>
                <a:close/>
              </a:path>
            </a:pathLst>
          </a:custGeom>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568124" tIns="333248" rIns="568124" bIns="113792" spcCol="1270"/>
          <a:lstStyle/>
          <a:p>
            <a:pPr marL="171450" marR="0" lvl="1" indent="-171450" algn="l" defTabSz="711200" rtl="0" eaLnBrk="1" fontAlgn="base" latinLnBrk="0" hangingPunct="1">
              <a:lnSpc>
                <a:spcPct val="90000"/>
              </a:lnSpc>
              <a:spcBef>
                <a:spcPct val="0"/>
              </a:spcBef>
              <a:spcAft>
                <a:spcPct val="1500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遗传素质是造成人发展的个别差异的原因之一</a:t>
            </a:r>
            <a:endParaRPr kumimoji="0" lang="zh-CN" altLang="en-US" sz="1600" b="1"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sp>
        <p:nvSpPr>
          <p:cNvPr id="14" name="任意多边形: 形状 13"/>
          <p:cNvSpPr/>
          <p:nvPr/>
        </p:nvSpPr>
        <p:spPr>
          <a:xfrm>
            <a:off x="1481138" y="3124200"/>
            <a:ext cx="5124450" cy="473075"/>
          </a:xfrm>
          <a:custGeom>
            <a:avLst/>
            <a:gdLst>
              <a:gd name="connsiteX0" fmla="*/ 0 w 5124095"/>
              <a:gd name="connsiteY0" fmla="*/ 78722 h 472320"/>
              <a:gd name="connsiteX1" fmla="*/ 78722 w 5124095"/>
              <a:gd name="connsiteY1" fmla="*/ 0 h 472320"/>
              <a:gd name="connsiteX2" fmla="*/ 5045373 w 5124095"/>
              <a:gd name="connsiteY2" fmla="*/ 0 h 472320"/>
              <a:gd name="connsiteX3" fmla="*/ 5124095 w 5124095"/>
              <a:gd name="connsiteY3" fmla="*/ 78722 h 472320"/>
              <a:gd name="connsiteX4" fmla="*/ 5124095 w 5124095"/>
              <a:gd name="connsiteY4" fmla="*/ 393598 h 472320"/>
              <a:gd name="connsiteX5" fmla="*/ 5045373 w 5124095"/>
              <a:gd name="connsiteY5" fmla="*/ 472320 h 472320"/>
              <a:gd name="connsiteX6" fmla="*/ 78722 w 5124095"/>
              <a:gd name="connsiteY6" fmla="*/ 472320 h 472320"/>
              <a:gd name="connsiteX7" fmla="*/ 0 w 5124095"/>
              <a:gd name="connsiteY7" fmla="*/ 393598 h 472320"/>
              <a:gd name="connsiteX8" fmla="*/ 0 w 5124095"/>
              <a:gd name="connsiteY8" fmla="*/ 78722 h 472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24095" h="472320">
                <a:moveTo>
                  <a:pt x="0" y="78722"/>
                </a:moveTo>
                <a:cubicBezTo>
                  <a:pt x="0" y="35245"/>
                  <a:pt x="35245" y="0"/>
                  <a:pt x="78722" y="0"/>
                </a:cubicBezTo>
                <a:lnTo>
                  <a:pt x="5045373" y="0"/>
                </a:lnTo>
                <a:cubicBezTo>
                  <a:pt x="5088850" y="0"/>
                  <a:pt x="5124095" y="35245"/>
                  <a:pt x="5124095" y="78722"/>
                </a:cubicBezTo>
                <a:lnTo>
                  <a:pt x="5124095" y="393598"/>
                </a:lnTo>
                <a:cubicBezTo>
                  <a:pt x="5124095" y="437075"/>
                  <a:pt x="5088850" y="472320"/>
                  <a:pt x="5045373" y="472320"/>
                </a:cubicBezTo>
                <a:lnTo>
                  <a:pt x="78722" y="472320"/>
                </a:lnTo>
                <a:cubicBezTo>
                  <a:pt x="35245" y="472320"/>
                  <a:pt x="0" y="437075"/>
                  <a:pt x="0" y="393598"/>
                </a:cubicBezTo>
                <a:lnTo>
                  <a:pt x="0" y="78722"/>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216736" tIns="23057" rIns="216736" bIns="23057" spcCol="1270" anchor="ctr"/>
          <a:lstStyle/>
          <a:p>
            <a:pPr marL="0" marR="0" lvl="0" indent="0" algn="l" defTabSz="711200" rtl="0" eaLnBrk="1" fontAlgn="base" latinLnBrk="0" hangingPunct="1">
              <a:lnSpc>
                <a:spcPct val="90000"/>
              </a:lnSpc>
              <a:spcBef>
                <a:spcPct val="0"/>
              </a:spcBef>
              <a:spcAft>
                <a:spcPct val="3500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lt1"/>
                </a:solidFill>
                <a:effectLst/>
                <a:uLnTx/>
                <a:uFillTx/>
                <a:latin typeface="+mn-lt"/>
                <a:ea typeface="+mn-ea"/>
                <a:cs typeface="+mn-cs"/>
                <a:sym typeface="+mn-ea"/>
              </a:rPr>
              <a:t>高尔顿的实验</a:t>
            </a:r>
            <a:endParaRPr kumimoji="0" lang="zh-CN" altLang="en-US" sz="16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15" name="任意多边形: 形状 14"/>
          <p:cNvSpPr/>
          <p:nvPr/>
        </p:nvSpPr>
        <p:spPr>
          <a:xfrm>
            <a:off x="1116013" y="4451350"/>
            <a:ext cx="7319963" cy="769938"/>
          </a:xfrm>
          <a:custGeom>
            <a:avLst/>
            <a:gdLst>
              <a:gd name="connsiteX0" fmla="*/ 0 w 7320136"/>
              <a:gd name="connsiteY0" fmla="*/ 0 h 768599"/>
              <a:gd name="connsiteX1" fmla="*/ 7320136 w 7320136"/>
              <a:gd name="connsiteY1" fmla="*/ 0 h 768599"/>
              <a:gd name="connsiteX2" fmla="*/ 7320136 w 7320136"/>
              <a:gd name="connsiteY2" fmla="*/ 768599 h 768599"/>
              <a:gd name="connsiteX3" fmla="*/ 0 w 7320136"/>
              <a:gd name="connsiteY3" fmla="*/ 768599 h 768599"/>
              <a:gd name="connsiteX4" fmla="*/ 0 w 7320136"/>
              <a:gd name="connsiteY4" fmla="*/ 0 h 768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0136" h="768599">
                <a:moveTo>
                  <a:pt x="0" y="0"/>
                </a:moveTo>
                <a:lnTo>
                  <a:pt x="7320136" y="0"/>
                </a:lnTo>
                <a:lnTo>
                  <a:pt x="7320136" y="768599"/>
                </a:lnTo>
                <a:lnTo>
                  <a:pt x="0" y="768599"/>
                </a:lnTo>
                <a:lnTo>
                  <a:pt x="0" y="0"/>
                </a:lnTo>
                <a:close/>
              </a:path>
            </a:pathLst>
          </a:custGeom>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568124" tIns="333248" rIns="568124" bIns="113792" spcCol="1270"/>
          <a:lstStyle/>
          <a:p>
            <a:pPr marL="171450" marR="0" lvl="1" indent="-171450" algn="l" defTabSz="711200" rtl="0" eaLnBrk="1" fontAlgn="base" latinLnBrk="0" hangingPunct="1">
              <a:lnSpc>
                <a:spcPct val="90000"/>
              </a:lnSpc>
              <a:spcBef>
                <a:spcPct val="0"/>
              </a:spcBef>
              <a:spcAft>
                <a:spcPct val="1500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遗传素质不能决定人的发展</a:t>
            </a:r>
            <a:endParaRPr kumimoji="0" lang="zh-CN" altLang="en-US" sz="1600" b="1"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sp>
        <p:nvSpPr>
          <p:cNvPr id="16" name="任意多边形: 形状 15"/>
          <p:cNvSpPr/>
          <p:nvPr/>
        </p:nvSpPr>
        <p:spPr>
          <a:xfrm>
            <a:off x="1481138" y="4216400"/>
            <a:ext cx="5124450" cy="471488"/>
          </a:xfrm>
          <a:custGeom>
            <a:avLst/>
            <a:gdLst>
              <a:gd name="connsiteX0" fmla="*/ 0 w 5124095"/>
              <a:gd name="connsiteY0" fmla="*/ 78722 h 472320"/>
              <a:gd name="connsiteX1" fmla="*/ 78722 w 5124095"/>
              <a:gd name="connsiteY1" fmla="*/ 0 h 472320"/>
              <a:gd name="connsiteX2" fmla="*/ 5045373 w 5124095"/>
              <a:gd name="connsiteY2" fmla="*/ 0 h 472320"/>
              <a:gd name="connsiteX3" fmla="*/ 5124095 w 5124095"/>
              <a:gd name="connsiteY3" fmla="*/ 78722 h 472320"/>
              <a:gd name="connsiteX4" fmla="*/ 5124095 w 5124095"/>
              <a:gd name="connsiteY4" fmla="*/ 393598 h 472320"/>
              <a:gd name="connsiteX5" fmla="*/ 5045373 w 5124095"/>
              <a:gd name="connsiteY5" fmla="*/ 472320 h 472320"/>
              <a:gd name="connsiteX6" fmla="*/ 78722 w 5124095"/>
              <a:gd name="connsiteY6" fmla="*/ 472320 h 472320"/>
              <a:gd name="connsiteX7" fmla="*/ 0 w 5124095"/>
              <a:gd name="connsiteY7" fmla="*/ 393598 h 472320"/>
              <a:gd name="connsiteX8" fmla="*/ 0 w 5124095"/>
              <a:gd name="connsiteY8" fmla="*/ 78722 h 472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24095" h="472320">
                <a:moveTo>
                  <a:pt x="0" y="78722"/>
                </a:moveTo>
                <a:cubicBezTo>
                  <a:pt x="0" y="35245"/>
                  <a:pt x="35245" y="0"/>
                  <a:pt x="78722" y="0"/>
                </a:cubicBezTo>
                <a:lnTo>
                  <a:pt x="5045373" y="0"/>
                </a:lnTo>
                <a:cubicBezTo>
                  <a:pt x="5088850" y="0"/>
                  <a:pt x="5124095" y="35245"/>
                  <a:pt x="5124095" y="78722"/>
                </a:cubicBezTo>
                <a:lnTo>
                  <a:pt x="5124095" y="393598"/>
                </a:lnTo>
                <a:cubicBezTo>
                  <a:pt x="5124095" y="437075"/>
                  <a:pt x="5088850" y="472320"/>
                  <a:pt x="5045373" y="472320"/>
                </a:cubicBezTo>
                <a:lnTo>
                  <a:pt x="78722" y="472320"/>
                </a:lnTo>
                <a:cubicBezTo>
                  <a:pt x="35245" y="472320"/>
                  <a:pt x="0" y="437075"/>
                  <a:pt x="0" y="393598"/>
                </a:cubicBezTo>
                <a:lnTo>
                  <a:pt x="0" y="78722"/>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16736" tIns="23057" rIns="216736" bIns="23057" spcCol="1270" anchor="ctr"/>
          <a:lstStyle/>
          <a:p>
            <a:pPr marL="0" marR="0" lvl="0" indent="0" algn="l" defTabSz="711200" rtl="0" eaLnBrk="1" fontAlgn="base" latinLnBrk="0" hangingPunct="1">
              <a:lnSpc>
                <a:spcPct val="90000"/>
              </a:lnSpc>
              <a:spcBef>
                <a:spcPct val="0"/>
              </a:spcBef>
              <a:spcAft>
                <a:spcPct val="35000"/>
              </a:spcAft>
              <a:buClrTx/>
              <a:buSzTx/>
              <a:buFont typeface="Arial" panose="020B0604020202020204" pitchFamily="34" charset="0"/>
              <a:buNone/>
              <a:defRPr/>
            </a:pPr>
            <a:r>
              <a:rPr kumimoji="0" lang="zh-CN" altLang="en-US" sz="1600" b="0" i="0" u="none" strike="noStrike" kern="1200" cap="none" spc="0" normalizeH="0" baseline="0" noProof="0" dirty="0">
                <a:ln>
                  <a:noFill/>
                </a:ln>
                <a:solidFill>
                  <a:schemeClr val="lt1"/>
                </a:solidFill>
                <a:effectLst/>
                <a:uLnTx/>
                <a:uFillTx/>
                <a:latin typeface="+mn-lt"/>
                <a:ea typeface="+mn-ea"/>
                <a:cs typeface="+mn-cs"/>
                <a:sym typeface="+mn-ea"/>
              </a:rPr>
              <a:t>伤仲永的故事</a:t>
            </a:r>
            <a:endParaRPr kumimoji="0" lang="zh-CN" altLang="en-US" sz="1600" b="0" i="0" u="none" strike="noStrike" kern="1200" cap="none" spc="0" normalizeH="0" baseline="0" noProof="0" dirty="0">
              <a:ln>
                <a:noFill/>
              </a:ln>
              <a:solidFill>
                <a:schemeClr val="lt1"/>
              </a:solidFill>
              <a:effectLst/>
              <a:uLnTx/>
              <a:uFillTx/>
              <a:latin typeface="+mn-lt"/>
              <a:ea typeface="+mn-ea"/>
              <a:cs typeface="+mn-c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down)">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heel(1)">
                                      <p:cBhvr>
                                        <p:cTn id="41" dur="2000"/>
                                        <p:tgtEl>
                                          <p:spTgt spid="16"/>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heel(1)">
                                      <p:cBhvr>
                                        <p:cTn id="46"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0" grpId="0" bldLvl="0" animBg="1"/>
      <p:bldP spid="12" grpId="0" bldLvl="0" animBg="1"/>
      <p:bldP spid="13" grpId="0" bldLvl="0" animBg="1"/>
      <p:bldP spid="14" grpId="0" bldLvl="0" animBg="1"/>
      <p:bldP spid="15" grpId="0" bldLvl="0" animBg="1"/>
      <p:bldP spid="16"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Picture 5"/>
          <p:cNvPicPr>
            <a:picLocks noChangeAspect="1" noChangeArrowheads="1"/>
          </p:cNvPicPr>
          <p:nvPr/>
        </p:nvPicPr>
        <p:blipFill>
          <a:blip r:embed="rId1" cstate="print"/>
          <a:srcRect/>
          <a:stretch>
            <a:fillRect/>
          </a:stretch>
        </p:blipFill>
        <p:spPr bwMode="auto">
          <a:xfrm>
            <a:off x="7167877" y="-50006"/>
            <a:ext cx="2143125" cy="262175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17442" name="Rectangle 2"/>
          <p:cNvSpPr>
            <a:spLocks noGrp="1" noChangeArrowheads="1"/>
          </p:cNvSpPr>
          <p:nvPr>
            <p:ph type="title"/>
          </p:nvPr>
        </p:nvSpPr>
        <p:spPr>
          <a:xfrm>
            <a:off x="2574925" y="457200"/>
            <a:ext cx="4625975" cy="365125"/>
          </a:xfrm>
        </p:spPr>
        <p:txBody>
          <a:bodyPr vert="horz" wrap="square" lIns="91440" tIns="45720" rIns="91440" bIns="45720" numCol="1" anchor="ctr" anchorCtr="0" compatLnSpc="1">
            <a:normAutofit fontScale="90000"/>
          </a:bodyPr>
          <a:lstStyle/>
          <a:p>
            <a:pPr marL="0" marR="0" lvl="0" indent="0" algn="ctr" defTabSz="914400" rtl="0" eaLnBrk="0" fontAlgn="auto" latinLnBrk="0" hangingPunct="0">
              <a:lnSpc>
                <a:spcPct val="100000"/>
              </a:lnSpc>
              <a:spcBef>
                <a:spcPct val="0"/>
              </a:spcBef>
              <a:spcAft>
                <a:spcPts val="0"/>
              </a:spcAft>
              <a:buClrTx/>
              <a:buSzTx/>
              <a:buFontTx/>
              <a:buNone/>
              <a:defRPr/>
            </a:pPr>
            <a:r>
              <a:rPr kumimoji="1" lang="zh-CN" altLang="en-US" sz="3200" b="1" i="0" u="none" strike="noStrike" kern="1200" cap="none" spc="0" normalizeH="0" baseline="0" noProof="0" dirty="0">
                <a:ln>
                  <a:noFill/>
                </a:ln>
                <a:solidFill>
                  <a:srgbClr val="0033CC"/>
                </a:solidFill>
                <a:effectLst/>
                <a:uLnTx/>
                <a:uFillTx/>
                <a:latin typeface="宋体" panose="02010600030101010101" pitchFamily="2" charset="-122"/>
                <a:ea typeface="宋体" panose="02010600030101010101" pitchFamily="2" charset="-122"/>
                <a:cs typeface="+mj-cs"/>
              </a:rPr>
              <a:t> </a:t>
            </a:r>
            <a:r>
              <a:rPr kumimoji="1" lang="zh-CN" altLang="en-US" sz="4400" b="1" i="0" u="none" strike="noStrike" kern="1200" cap="none" spc="0" normalizeH="0" baseline="0" noProof="0" dirty="0">
                <a:ln>
                  <a:noFill/>
                </a:ln>
                <a:solidFill>
                  <a:srgbClr val="0033CC"/>
                </a:solidFill>
                <a:effectLst/>
                <a:uLnTx/>
                <a:uFillTx/>
                <a:latin typeface="黑体" panose="02010609060101010101" pitchFamily="49" charset="-122"/>
                <a:ea typeface="黑体" panose="02010609060101010101" pitchFamily="49" charset="-122"/>
                <a:cs typeface="+mj-cs"/>
              </a:rPr>
              <a:t>狼孩的故事</a:t>
            </a:r>
            <a:endParaRPr kumimoji="0" lang="zh-CN" sz="4400" b="0" i="0" u="none" strike="noStrike" kern="1200" cap="none" spc="0" normalizeH="0" baseline="0" noProof="0" dirty="0">
              <a:ln>
                <a:noFill/>
              </a:ln>
              <a:solidFill>
                <a:schemeClr val="accent1">
                  <a:lumMod val="50000"/>
                </a:schemeClr>
              </a:solidFill>
              <a:effectLst/>
              <a:uLnTx/>
              <a:uFillTx/>
              <a:latin typeface="黑体" panose="02010609060101010101" pitchFamily="49" charset="-122"/>
              <a:ea typeface="黑体" panose="02010609060101010101" pitchFamily="49" charset="-122"/>
              <a:cs typeface="+mj-cs"/>
            </a:endParaRPr>
          </a:p>
        </p:txBody>
      </p:sp>
      <p:sp>
        <p:nvSpPr>
          <p:cNvPr id="52227" name="Rectangle 3"/>
          <p:cNvSpPr>
            <a:spLocks noGrp="1"/>
          </p:cNvSpPr>
          <p:nvPr>
            <p:ph idx="1"/>
          </p:nvPr>
        </p:nvSpPr>
        <p:spPr>
          <a:xfrm>
            <a:off x="1143000" y="898525"/>
            <a:ext cx="6858000" cy="4244975"/>
          </a:xfrm>
          <a:ln/>
        </p:spPr>
        <p:txBody>
          <a:bodyPr wrap="square" lIns="91440" tIns="45720" rIns="91440" bIns="45720" anchor="t" anchorCtr="0"/>
          <a:p>
            <a:endParaRPr lang="zh-CN" altLang="en-US" dirty="0">
              <a:solidFill>
                <a:srgbClr val="4061AA"/>
              </a:solidFill>
              <a:ea typeface="宋体" panose="02010600030101010101" pitchFamily="2" charset="-122"/>
            </a:endParaRPr>
          </a:p>
          <a:p>
            <a:endParaRPr lang="zh-CN" altLang="en-US" dirty="0">
              <a:solidFill>
                <a:srgbClr val="4061AA"/>
              </a:solidFill>
              <a:ea typeface="宋体" panose="02010600030101010101" pitchFamily="2" charset="-122"/>
            </a:endParaRPr>
          </a:p>
        </p:txBody>
      </p:sp>
      <p:sp>
        <p:nvSpPr>
          <p:cNvPr id="52228" name="灯片编号占位符 4"/>
          <p:cNvSpPr>
            <a:spLocks noGrp="1"/>
          </p:cNvSpPr>
          <p:nvPr>
            <p:ph type="sldNum" sz="quarter" idx="12"/>
          </p:nvPr>
        </p:nvSpPr>
        <p:spPr>
          <a:xfrm>
            <a:off x="3124200" y="4767263"/>
            <a:ext cx="2895600" cy="274637"/>
          </a:xfrm>
          <a:noFill/>
          <a:ln>
            <a:noFill/>
          </a:ln>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algn="ctr">
              <a:buFont typeface="Arial" panose="020B0604020202020204" pitchFamily="34" charset="0"/>
              <a:buChar char="•"/>
            </a:pPr>
            <a:fld id="{9A0DB2DC-4C9A-4742-B13C-FB6460FD3503}" type="slidenum">
              <a:rPr lang="" altLang="en-US" sz="1200" dirty="0">
                <a:solidFill>
                  <a:srgbClr val="898989"/>
                </a:solidFill>
              </a:rPr>
            </a:fld>
            <a:endParaRPr lang="" altLang="en-US" sz="1200" dirty="0">
              <a:solidFill>
                <a:srgbClr val="898989"/>
              </a:solidFill>
            </a:endParaRPr>
          </a:p>
        </p:txBody>
      </p:sp>
      <p:sp>
        <p:nvSpPr>
          <p:cNvPr id="49159" name="Rectangle 4"/>
          <p:cNvSpPr/>
          <p:nvPr/>
        </p:nvSpPr>
        <p:spPr>
          <a:xfrm>
            <a:off x="611188" y="657225"/>
            <a:ext cx="6788150" cy="4513263"/>
          </a:xfrm>
          <a:prstGeom prst="rect">
            <a:avLst/>
          </a:prstGeom>
          <a:noFill/>
          <a:ln w="9525">
            <a:noFill/>
          </a:ln>
        </p:spPr>
        <p:txBody>
          <a:bodyPr anchor="t" anchorCtr="0">
            <a:spAutoFit/>
          </a:bodyPr>
          <a:p>
            <a:pPr>
              <a:lnSpc>
                <a:spcPct val="115000"/>
              </a:lnSpc>
              <a:spcBef>
                <a:spcPct val="50000"/>
              </a:spcBef>
            </a:pPr>
            <a:r>
              <a:rPr lang="zh-CN" altLang="en-US" sz="1500" b="1" dirty="0">
                <a:solidFill>
                  <a:srgbClr val="0033CC"/>
                </a:solidFill>
                <a:latin typeface="宋体" panose="02010600030101010101" pitchFamily="2" charset="-122"/>
                <a:ea typeface="宋体" panose="02010600030101010101" pitchFamily="2" charset="-122"/>
              </a:rPr>
              <a:t>                         </a:t>
            </a:r>
            <a:endParaRPr lang="zh-CN" altLang="en-US" sz="2100" b="1" dirty="0">
              <a:solidFill>
                <a:srgbClr val="0033CC"/>
              </a:solidFill>
              <a:latin typeface="黑体" panose="02010609060101010101" pitchFamily="49" charset="-122"/>
              <a:ea typeface="黑体" panose="02010609060101010101" pitchFamily="49" charset="-122"/>
            </a:endParaRPr>
          </a:p>
          <a:p>
            <a:pPr>
              <a:lnSpc>
                <a:spcPct val="130000"/>
              </a:lnSpc>
              <a:spcBef>
                <a:spcPct val="50000"/>
              </a:spcBef>
            </a:pPr>
            <a:r>
              <a:rPr lang="zh-CN" altLang="en-US" sz="1500" b="1" dirty="0">
                <a:latin typeface="宋体" panose="02010600030101010101" pitchFamily="2" charset="-122"/>
                <a:ea typeface="宋体" panose="02010600030101010101" pitchFamily="2" charset="-122"/>
              </a:rPr>
              <a:t>    </a:t>
            </a:r>
            <a:r>
              <a:rPr lang="en-US" altLang="zh-CN" sz="2000" b="1" dirty="0">
                <a:latin typeface="宋体" panose="02010600030101010101" pitchFamily="2" charset="-122"/>
                <a:ea typeface="宋体" panose="02010600030101010101" pitchFamily="2" charset="-122"/>
              </a:rPr>
              <a:t>1920</a:t>
            </a:r>
            <a:r>
              <a:rPr lang="zh-CN" altLang="en-US" sz="2000" b="1" dirty="0">
                <a:latin typeface="宋体" panose="02010600030101010101" pitchFamily="2" charset="-122"/>
                <a:ea typeface="宋体" panose="02010600030101010101" pitchFamily="2" charset="-122"/>
              </a:rPr>
              <a:t>年在印度加尔各答的乡下，发现了两个由狼哺育的女孩。刚发现时约有七、八岁，其中一个很快就死了，另一个被送到狐儿院进行教养。开始时，生活习性和狼一样。通过专门培养才逐渐恢复了一些人性，但很慢。二年后，才会直立，六年后才学会行走，四年后只能听懂几个问题，仅仅学会了六个字，学了六年只学会了四十五个字。十七岁时，她的智力只相当于普通四岁儿童的水平。（</a:t>
            </a:r>
            <a:r>
              <a:rPr lang="en-US" altLang="zh-CN" sz="2000" b="1" dirty="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新华半月刊</a:t>
            </a:r>
            <a:r>
              <a:rPr lang="en-US" altLang="zh-CN" sz="2000" b="1" dirty="0">
                <a:latin typeface="宋体" panose="02010600030101010101" pitchFamily="2" charset="-122"/>
                <a:ea typeface="宋体" panose="02010600030101010101" pitchFamily="2" charset="-122"/>
              </a:rPr>
              <a:t>》1956</a:t>
            </a:r>
            <a:r>
              <a:rPr lang="zh-CN" altLang="en-US" sz="2000" b="1" dirty="0">
                <a:latin typeface="宋体" panose="02010600030101010101" pitchFamily="2" charset="-122"/>
                <a:ea typeface="宋体" panose="02010600030101010101" pitchFamily="2" charset="-122"/>
              </a:rPr>
              <a:t>年第</a:t>
            </a:r>
            <a:r>
              <a:rPr lang="en-US" altLang="zh-CN" sz="2000" b="1" dirty="0">
                <a:latin typeface="宋体" panose="02010600030101010101" pitchFamily="2" charset="-122"/>
                <a:ea typeface="宋体" panose="02010600030101010101" pitchFamily="2" charset="-122"/>
              </a:rPr>
              <a:t>1</a:t>
            </a:r>
            <a:r>
              <a:rPr lang="zh-CN" altLang="en-US" sz="2000" b="1" dirty="0">
                <a:latin typeface="宋体" panose="02010600030101010101" pitchFamily="2" charset="-122"/>
                <a:ea typeface="宋体" panose="02010600030101010101" pitchFamily="2" charset="-122"/>
              </a:rPr>
              <a:t>期）。狼孩所承受的是人遗传的基因，但由于后天失去了人类社会的环境和教育，使它几乎丧失了人的特性。</a:t>
            </a:r>
            <a:endParaRPr lang="zh-CN" altLang="en-US" b="1" dirty="0">
              <a:latin typeface="宋体" panose="02010600030101010101" pitchFamily="2" charset="-122"/>
              <a:ea typeface="宋体" panose="02010600030101010101" pitchFamily="2" charset="-122"/>
            </a:endParaRPr>
          </a:p>
        </p:txBody>
      </p:sp>
      <p:sp>
        <p:nvSpPr>
          <p:cNvPr id="52230" name="TextBox 3"/>
          <p:cNvSpPr txBox="1"/>
          <p:nvPr/>
        </p:nvSpPr>
        <p:spPr>
          <a:xfrm>
            <a:off x="22225" y="73025"/>
            <a:ext cx="3132138" cy="768350"/>
          </a:xfrm>
          <a:prstGeom prst="rect">
            <a:avLst/>
          </a:prstGeom>
          <a:noFill/>
          <a:ln w="9525">
            <a:noFill/>
          </a:ln>
        </p:spPr>
        <p:txBody>
          <a:bodyPr anchor="t" anchorCtr="0">
            <a:spAutoFit/>
          </a:bodyPr>
          <a:p>
            <a:pPr algn="r"/>
            <a:r>
              <a:rPr lang="zh-CN" altLang="en-US" sz="4400" b="1" dirty="0">
                <a:solidFill>
                  <a:srgbClr val="4A452A"/>
                </a:solidFill>
                <a:latin typeface="Arial" panose="020B0604020202020204" pitchFamily="34" charset="0"/>
              </a:rPr>
              <a:t>思考并讨论</a:t>
            </a:r>
            <a:endParaRPr lang="en-US" altLang="zh-CN" sz="4400" b="1" dirty="0">
              <a:solidFill>
                <a:srgbClr val="4A452A"/>
              </a:solidFill>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9159"/>
                                        </p:tgtEl>
                                        <p:attrNameLst>
                                          <p:attrName>style.visibility</p:attrName>
                                        </p:attrNameLst>
                                      </p:cBhvr>
                                      <p:to>
                                        <p:strVal val="visible"/>
                                      </p:to>
                                    </p:set>
                                    <p:animEffect transition="in" filter="fade">
                                      <p:cBhvr>
                                        <p:cTn id="7" dur="1000"/>
                                        <p:tgtEl>
                                          <p:spTgt spid="49159"/>
                                        </p:tgtEl>
                                      </p:cBhvr>
                                    </p:animEffect>
                                    <p:anim calcmode="lin" valueType="num">
                                      <p:cBhvr>
                                        <p:cTn id="8" dur="1000" fill="hold"/>
                                        <p:tgtEl>
                                          <p:spTgt spid="49159"/>
                                        </p:tgtEl>
                                        <p:attrNameLst>
                                          <p:attrName>ppt_x</p:attrName>
                                        </p:attrNameLst>
                                      </p:cBhvr>
                                      <p:tavLst>
                                        <p:tav tm="0">
                                          <p:val>
                                            <p:strVal val="#ppt_x"/>
                                          </p:val>
                                        </p:tav>
                                        <p:tav tm="100000">
                                          <p:val>
                                            <p:strVal val="#ppt_x"/>
                                          </p:val>
                                        </p:tav>
                                      </p:tavLst>
                                    </p:anim>
                                    <p:anim calcmode="lin" valueType="num">
                                      <p:cBhvr>
                                        <p:cTn id="9" dur="1000" fill="hold"/>
                                        <p:tgtEl>
                                          <p:spTgt spid="4915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灯片编号占位符 4"/>
          <p:cNvSpPr>
            <a:spLocks noGrp="1"/>
          </p:cNvSpPr>
          <p:nvPr>
            <p:ph type="sldNum" sz="quarter" idx="12"/>
          </p:nvPr>
        </p:nvSpPr>
        <p:spPr>
          <a:xfrm>
            <a:off x="3124200" y="4767263"/>
            <a:ext cx="2895600" cy="274637"/>
          </a:xfrm>
          <a:noFill/>
          <a:ln>
            <a:noFill/>
          </a:ln>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algn="ctr">
              <a:buFont typeface="Arial" panose="020B0604020202020204" pitchFamily="34" charset="0"/>
              <a:buChar char="•"/>
            </a:pPr>
            <a:fld id="{9A0DB2DC-4C9A-4742-B13C-FB6460FD3503}" type="slidenum">
              <a:rPr lang="" altLang="en-US" sz="1200" dirty="0">
                <a:solidFill>
                  <a:srgbClr val="898989"/>
                </a:solidFill>
              </a:rPr>
            </a:fld>
            <a:endParaRPr lang="" altLang="en-US" sz="1200" dirty="0">
              <a:solidFill>
                <a:srgbClr val="898989"/>
              </a:solidFill>
            </a:endParaRPr>
          </a:p>
        </p:txBody>
      </p:sp>
      <p:sp>
        <p:nvSpPr>
          <p:cNvPr id="53250" name="矩形 2"/>
          <p:cNvSpPr/>
          <p:nvPr/>
        </p:nvSpPr>
        <p:spPr>
          <a:xfrm>
            <a:off x="3059113" y="0"/>
            <a:ext cx="2801937" cy="1016000"/>
          </a:xfrm>
          <a:prstGeom prst="rect">
            <a:avLst/>
          </a:prstGeom>
          <a:noFill/>
          <a:ln w="9525">
            <a:noFill/>
          </a:ln>
        </p:spPr>
        <p:txBody>
          <a:bodyPr anchor="t" anchorCtr="0">
            <a:spAutoFit/>
          </a:bodyPr>
          <a:p>
            <a:pPr algn="ctr"/>
            <a:r>
              <a:rPr lang="en-US" altLang="zh-CN" sz="6000" b="1" dirty="0">
                <a:solidFill>
                  <a:srgbClr val="DEA900"/>
                </a:solidFill>
                <a:latin typeface="Arial" panose="020B0604020202020204" pitchFamily="34" charset="0"/>
              </a:rPr>
              <a:t>2.</a:t>
            </a:r>
            <a:r>
              <a:rPr lang="zh-CN" altLang="en-US" sz="6000" b="1" dirty="0">
                <a:solidFill>
                  <a:srgbClr val="DEA900"/>
                </a:solidFill>
                <a:latin typeface="Arial" panose="020B0604020202020204" pitchFamily="34" charset="0"/>
              </a:rPr>
              <a:t>环境</a:t>
            </a:r>
            <a:endParaRPr lang="zh-CN" altLang="en-US" sz="1100" b="1" dirty="0">
              <a:solidFill>
                <a:srgbClr val="DEA900"/>
              </a:solidFill>
              <a:latin typeface="Arial" panose="020B0604020202020204" pitchFamily="34" charset="0"/>
            </a:endParaRPr>
          </a:p>
        </p:txBody>
      </p:sp>
      <p:graphicFrame>
        <p:nvGraphicFramePr>
          <p:cNvPr id="8" name="图示 7"/>
          <p:cNvGraphicFramePr/>
          <p:nvPr/>
        </p:nvGraphicFramePr>
        <p:xfrm>
          <a:off x="1175385" y="1203325"/>
          <a:ext cx="6828155" cy="4064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4"/>
          <p:cNvGrpSpPr/>
          <p:nvPr/>
        </p:nvGrpSpPr>
        <p:grpSpPr>
          <a:xfrm>
            <a:off x="1331913" y="1524000"/>
            <a:ext cx="6551612" cy="3619500"/>
            <a:chOff x="1479351" y="1563638"/>
            <a:chExt cx="6075759" cy="3727847"/>
          </a:xfrm>
        </p:grpSpPr>
        <p:pic>
          <p:nvPicPr>
            <p:cNvPr id="21508" name="Picture 3" descr="310348130_314998afc7"/>
            <p:cNvPicPr>
              <a:picLocks noChangeAspect="1"/>
            </p:cNvPicPr>
            <p:nvPr/>
          </p:nvPicPr>
          <p:blipFill>
            <a:blip r:embed="rId1">
              <a:clrChange>
                <a:clrFrom>
                  <a:srgbClr val="FEFFFF"/>
                </a:clrFrom>
                <a:clrTo>
                  <a:srgbClr val="FEFFFF">
                    <a:alpha val="0"/>
                  </a:srgbClr>
                </a:clrTo>
              </a:clrChange>
            </a:blip>
            <a:stretch>
              <a:fillRect/>
            </a:stretch>
          </p:blipFill>
          <p:spPr>
            <a:xfrm>
              <a:off x="1479351" y="1563638"/>
              <a:ext cx="6075759" cy="3727847"/>
            </a:xfrm>
            <a:prstGeom prst="rect">
              <a:avLst/>
            </a:prstGeom>
            <a:noFill/>
            <a:ln w="9525">
              <a:noFill/>
            </a:ln>
          </p:spPr>
        </p:pic>
        <p:sp>
          <p:nvSpPr>
            <p:cNvPr id="21509" name="矩形 2"/>
            <p:cNvSpPr/>
            <p:nvPr/>
          </p:nvSpPr>
          <p:spPr>
            <a:xfrm>
              <a:off x="2281116" y="2177103"/>
              <a:ext cx="4782147" cy="2376012"/>
            </a:xfrm>
            <a:prstGeom prst="rect">
              <a:avLst/>
            </a:prstGeom>
            <a:noFill/>
            <a:ln w="9525">
              <a:noFill/>
            </a:ln>
          </p:spPr>
          <p:txBody>
            <a:bodyPr anchor="t" anchorCtr="0">
              <a:spAutoFit/>
            </a:bodyPr>
            <a:p>
              <a:r>
                <a:rPr lang="zh-CN" altLang="en-US" sz="3600" dirty="0">
                  <a:solidFill>
                    <a:schemeClr val="bg1"/>
                  </a:solidFill>
                  <a:latin typeface="华文行楷" panose="02010800040101010101" pitchFamily="2" charset="-122"/>
                  <a:ea typeface="华文行楷" panose="02010800040101010101" pitchFamily="2" charset="-122"/>
                </a:rPr>
                <a:t>教育功能是指人类教育活动和教育系统对个体发展和社会发展产生的作用和影响。</a:t>
              </a:r>
              <a:endParaRPr lang="zh-CN" altLang="en-US" sz="3600" dirty="0">
                <a:solidFill>
                  <a:schemeClr val="bg1"/>
                </a:solidFill>
                <a:latin typeface="华文行楷" panose="02010800040101010101" pitchFamily="2" charset="-122"/>
                <a:ea typeface="华文行楷" panose="02010800040101010101" pitchFamily="2" charset="-122"/>
              </a:endParaRPr>
            </a:p>
          </p:txBody>
        </p:sp>
      </p:grpSp>
      <p:sp>
        <p:nvSpPr>
          <p:cNvPr id="20481" name="TextBox 1"/>
          <p:cNvSpPr txBox="1"/>
          <p:nvPr/>
        </p:nvSpPr>
        <p:spPr>
          <a:xfrm>
            <a:off x="3358992" y="1168400"/>
            <a:ext cx="2316480" cy="46037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教育功能的涵义</a:t>
            </a:r>
            <a:endParaRPr lang="zh-CN" altLang="en-US" sz="2400" b="1" dirty="0">
              <a:latin typeface="Arial" panose="020B0604020202020204" pitchFamily="34" charset="0"/>
            </a:endParaRPr>
          </a:p>
        </p:txBody>
      </p:sp>
      <p:sp>
        <p:nvSpPr>
          <p:cNvPr id="20482" name="矩形 2"/>
          <p:cNvSpPr/>
          <p:nvPr/>
        </p:nvSpPr>
        <p:spPr>
          <a:xfrm>
            <a:off x="3348038" y="123190"/>
            <a:ext cx="2338387" cy="120015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NO.1</a:t>
            </a:r>
            <a:endParaRPr lang="zh-CN" altLang="en-US" sz="1400" b="1" dirty="0">
              <a:solidFill>
                <a:srgbClr val="DEA900"/>
              </a:solidFill>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Box 2"/>
          <p:cNvSpPr txBox="1"/>
          <p:nvPr/>
        </p:nvSpPr>
        <p:spPr>
          <a:xfrm>
            <a:off x="495300" y="798513"/>
            <a:ext cx="8540750" cy="3157537"/>
          </a:xfrm>
          <a:prstGeom prst="rect">
            <a:avLst/>
          </a:prstGeom>
          <a:noFill/>
          <a:ln w="9525">
            <a:noFill/>
          </a:ln>
        </p:spPr>
        <p:txBody>
          <a:bodyPr anchor="t" anchorCtr="0">
            <a:spAutoFit/>
          </a:bodyPr>
          <a:p>
            <a:pPr indent="457200"/>
            <a:endParaRPr lang="zh-CN" altLang="en-US" sz="2800" b="1" dirty="0">
              <a:latin typeface="宋体" panose="02010600030101010101" pitchFamily="2" charset="-122"/>
              <a:ea typeface="宋体" panose="02010600030101010101" pitchFamily="2" charset="-122"/>
            </a:endParaRPr>
          </a:p>
          <a:p>
            <a:pPr indent="457200"/>
            <a:r>
              <a:rPr lang="zh-CN" altLang="en-US" sz="2400" b="1" dirty="0">
                <a:latin typeface="宋体" panose="02010600030101010101" pitchFamily="2" charset="-122"/>
                <a:ea typeface="宋体" panose="02010600030101010101" pitchFamily="2" charset="-122"/>
              </a:rPr>
              <a:t>昔孟子少时，父早丧，母仉</a:t>
            </a:r>
            <a:r>
              <a:rPr lang="en-US" altLang="zh-CN" sz="2400" b="1" dirty="0">
                <a:latin typeface="宋体" panose="02010600030101010101" pitchFamily="2" charset="-122"/>
                <a:ea typeface="宋体" panose="02010600030101010101" pitchFamily="2" charset="-122"/>
              </a:rPr>
              <a:t>[zhang]</a:t>
            </a:r>
            <a:r>
              <a:rPr lang="zh-CN" altLang="en-US" sz="2400" b="1" dirty="0">
                <a:latin typeface="宋体" panose="02010600030101010101" pitchFamily="2" charset="-122"/>
                <a:ea typeface="宋体" panose="02010600030101010101" pitchFamily="2" charset="-122"/>
              </a:rPr>
              <a:t>氏守节。居住之所近于墓，孟子学为丧葬，</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足辟</a:t>
            </a:r>
            <a:r>
              <a:rPr lang="en-US" altLang="zh-CN" sz="2400" b="1" dirty="0">
                <a:latin typeface="宋体" panose="02010600030101010101" pitchFamily="2" charset="-122"/>
                <a:ea typeface="宋体" panose="02010600030101010101" pitchFamily="2" charset="-122"/>
              </a:rPr>
              <a:t>][bi,</a:t>
            </a:r>
            <a:r>
              <a:rPr lang="zh-CN" altLang="en-US" sz="2400" b="1" dirty="0">
                <a:latin typeface="宋体" panose="02010600030101010101" pitchFamily="2" charset="-122"/>
                <a:ea typeface="宋体" panose="02010600030101010101" pitchFamily="2" charset="-122"/>
              </a:rPr>
              <a:t>两字合一</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踊痛哭之事。母曰：“此非所以居子也。”乃去，舍市，近于屠，孟子学为买卖屠杀之事。母又曰：“亦非所以居子也。”继而迁于学宫之旁。每月朔</a:t>
            </a:r>
            <a:r>
              <a:rPr lang="en-US" altLang="zh-CN" sz="2400" b="1" dirty="0">
                <a:latin typeface="宋体" panose="02010600030101010101" pitchFamily="2" charset="-122"/>
                <a:ea typeface="宋体" panose="02010600030101010101" pitchFamily="2" charset="-122"/>
              </a:rPr>
              <a:t>[shuo</a:t>
            </a:r>
            <a:r>
              <a:rPr lang="zh-CN" altLang="en-US" sz="2400" b="1" dirty="0">
                <a:latin typeface="宋体" panose="02010600030101010101" pitchFamily="2" charset="-122"/>
                <a:ea typeface="宋体" panose="02010600030101010101" pitchFamily="2" charset="-122"/>
              </a:rPr>
              <a:t>，夏历每月初一日</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望，官员入文庙，行礼跪拜，揖</a:t>
            </a:r>
            <a:r>
              <a:rPr lang="en-US" altLang="zh-CN" sz="2400" b="1" dirty="0">
                <a:latin typeface="宋体" panose="02010600030101010101" pitchFamily="2" charset="-122"/>
                <a:ea typeface="宋体" panose="02010600030101010101" pitchFamily="2" charset="-122"/>
              </a:rPr>
              <a:t>[yi,</a:t>
            </a:r>
            <a:r>
              <a:rPr lang="zh-CN" altLang="en-US" sz="2400" b="1" dirty="0">
                <a:latin typeface="宋体" panose="02010600030101010101" pitchFamily="2" charset="-122"/>
                <a:ea typeface="宋体" panose="02010600030101010101" pitchFamily="2" charset="-122"/>
              </a:rPr>
              <a:t>拱手礼</a:t>
            </a:r>
            <a:r>
              <a:rPr lang="en-US" altLang="zh-CN" sz="2400" b="1" dirty="0">
                <a:latin typeface="宋体" panose="02010600030101010101" pitchFamily="2" charset="-122"/>
                <a:ea typeface="宋体" panose="02010600030101010101" pitchFamily="2" charset="-122"/>
              </a:rPr>
              <a:t>]</a:t>
            </a:r>
            <a:r>
              <a:rPr lang="zh-CN" altLang="en-US" sz="2400" b="1" dirty="0">
                <a:latin typeface="宋体" panose="02010600030101010101" pitchFamily="2" charset="-122"/>
                <a:ea typeface="宋体" panose="02010600030101010101" pitchFamily="2" charset="-122"/>
              </a:rPr>
              <a:t>让进退，孟子见了，一一习记。孟母曰：“此真可以居子也。”遂居于此。 </a:t>
            </a:r>
            <a:endParaRPr lang="en-US" altLang="zh-CN" sz="2400" b="1" dirty="0">
              <a:latin typeface="宋体" panose="02010600030101010101" pitchFamily="2" charset="-122"/>
              <a:ea typeface="宋体" panose="02010600030101010101" pitchFamily="2" charset="-122"/>
            </a:endParaRPr>
          </a:p>
        </p:txBody>
      </p:sp>
      <p:sp>
        <p:nvSpPr>
          <p:cNvPr id="54274" name="TextBox 3"/>
          <p:cNvSpPr txBox="1"/>
          <p:nvPr/>
        </p:nvSpPr>
        <p:spPr>
          <a:xfrm>
            <a:off x="395288" y="495300"/>
            <a:ext cx="3132137" cy="769938"/>
          </a:xfrm>
          <a:prstGeom prst="rect">
            <a:avLst/>
          </a:prstGeom>
          <a:noFill/>
          <a:ln w="9525">
            <a:noFill/>
          </a:ln>
        </p:spPr>
        <p:txBody>
          <a:bodyPr anchor="t" anchorCtr="0">
            <a:spAutoFit/>
          </a:bodyPr>
          <a:p>
            <a:pPr algn="r"/>
            <a:r>
              <a:rPr lang="zh-CN" altLang="en-US" sz="4400" b="1" dirty="0">
                <a:solidFill>
                  <a:srgbClr val="4A452A"/>
                </a:solidFill>
                <a:latin typeface="Arial" panose="020B0604020202020204" pitchFamily="34" charset="0"/>
              </a:rPr>
              <a:t>分析并讨论</a:t>
            </a:r>
            <a:endParaRPr lang="en-US" altLang="zh-CN" sz="4400" b="1" dirty="0">
              <a:solidFill>
                <a:srgbClr val="4A452A"/>
              </a:solidFill>
              <a:latin typeface="Arial" panose="020B0604020202020204" pitchFamily="34" charset="0"/>
            </a:endParaRPr>
          </a:p>
        </p:txBody>
      </p:sp>
      <p:sp>
        <p:nvSpPr>
          <p:cNvPr id="2" name="TextBox 1"/>
          <p:cNvSpPr txBox="1"/>
          <p:nvPr/>
        </p:nvSpPr>
        <p:spPr>
          <a:xfrm>
            <a:off x="900113" y="4084638"/>
            <a:ext cx="8407400" cy="1044575"/>
          </a:xfrm>
          <a:prstGeom prst="rect">
            <a:avLst/>
          </a:prstGeom>
          <a:noFill/>
          <a:ln w="9525">
            <a:noFill/>
          </a:ln>
        </p:spPr>
        <p:txBody>
          <a:bodyPr wrap="none" anchor="t" anchorCtr="0">
            <a:spAutoFit/>
          </a:bodyPr>
          <a:p>
            <a:pPr>
              <a:lnSpc>
                <a:spcPct val="115000"/>
              </a:lnSpc>
            </a:pPr>
            <a:r>
              <a:rPr lang="en-US" altLang="zh-CN" sz="2800" b="1" dirty="0">
                <a:solidFill>
                  <a:srgbClr val="FF0000"/>
                </a:solidFill>
                <a:latin typeface="楷体_GB2312" pitchFamily="49" charset="-122"/>
                <a:ea typeface="楷体_GB2312" pitchFamily="49" charset="-122"/>
              </a:rPr>
              <a:t>1.</a:t>
            </a:r>
            <a:r>
              <a:rPr lang="zh-CN" altLang="en-US" sz="2800" b="1" dirty="0">
                <a:solidFill>
                  <a:srgbClr val="FF0000"/>
                </a:solidFill>
                <a:latin typeface="楷体_GB2312" pitchFamily="49" charset="-122"/>
                <a:ea typeface="楷体_GB2312" pitchFamily="49" charset="-122"/>
              </a:rPr>
              <a:t>孟母三迁的故事能说明什么教育观点？</a:t>
            </a:r>
            <a:endParaRPr lang="zh-CN" altLang="en-US" sz="2800" b="1" dirty="0">
              <a:solidFill>
                <a:srgbClr val="FF0000"/>
              </a:solidFill>
              <a:latin typeface="楷体_GB2312" pitchFamily="49" charset="-122"/>
              <a:ea typeface="楷体_GB2312" pitchFamily="49" charset="-122"/>
            </a:endParaRPr>
          </a:p>
          <a:p>
            <a:pPr>
              <a:lnSpc>
                <a:spcPct val="115000"/>
              </a:lnSpc>
            </a:pPr>
            <a:r>
              <a:rPr lang="en-US" altLang="zh-CN" sz="2800" b="1" dirty="0">
                <a:solidFill>
                  <a:srgbClr val="FF0000"/>
                </a:solidFill>
                <a:latin typeface="楷体_GB2312" pitchFamily="49" charset="-122"/>
                <a:ea typeface="楷体_GB2312" pitchFamily="49" charset="-122"/>
              </a:rPr>
              <a:t>2.</a:t>
            </a:r>
            <a:r>
              <a:rPr lang="zh-CN" altLang="en-US" sz="2800" b="1" dirty="0">
                <a:solidFill>
                  <a:srgbClr val="FF0000"/>
                </a:solidFill>
                <a:latin typeface="楷体_GB2312" pitchFamily="49" charset="-122"/>
                <a:ea typeface="楷体_GB2312" pitchFamily="49" charset="-122"/>
              </a:rPr>
              <a:t>孟母三迁的故事可能产生哪些积极和消极的影响？</a:t>
            </a:r>
            <a:endParaRPr lang="zh-CN" altLang="en-US" sz="2800" b="1" dirty="0">
              <a:solidFill>
                <a:srgbClr val="FF0000"/>
              </a:solidFill>
              <a:latin typeface="楷体_GB2312" pitchFamily="49" charset="-122"/>
              <a:ea typeface="楷体_GB2312" pitchFamily="49" charset="-122"/>
            </a:endParaRPr>
          </a:p>
        </p:txBody>
      </p:sp>
      <p:cxnSp>
        <p:nvCxnSpPr>
          <p:cNvPr id="7" name="直接连接符 6"/>
          <p:cNvCxnSpPr/>
          <p:nvPr/>
        </p:nvCxnSpPr>
        <p:spPr>
          <a:xfrm>
            <a:off x="715963" y="4084638"/>
            <a:ext cx="7712075"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down)">
                                      <p:cBhvr>
                                        <p:cTn id="7" dur="580">
                                          <p:stCondLst>
                                            <p:cond delay="0"/>
                                          </p:stCondLst>
                                        </p:cTn>
                                        <p:tgtEl>
                                          <p:spTgt spid="41986"/>
                                        </p:tgtEl>
                                      </p:cBhvr>
                                    </p:animEffect>
                                    <p:anim calcmode="lin" valueType="num">
                                      <p:cBhvr>
                                        <p:cTn id="8" dur="1822" tmFilter="0,0; 0.14,0.36; 0.43,0.73; 0.71,0.91; 1.0,1.0">
                                          <p:stCondLst>
                                            <p:cond delay="0"/>
                                          </p:stCondLst>
                                        </p:cTn>
                                        <p:tgtEl>
                                          <p:spTgt spid="4198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198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198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198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1986"/>
                                        </p:tgtEl>
                                      </p:cBhvr>
                                      <p:to x="100000" y="60000"/>
                                    </p:animScale>
                                    <p:animScale>
                                      <p:cBhvr>
                                        <p:cTn id="14" dur="166" decel="50000">
                                          <p:stCondLst>
                                            <p:cond delay="676"/>
                                          </p:stCondLst>
                                        </p:cTn>
                                        <p:tgtEl>
                                          <p:spTgt spid="41986"/>
                                        </p:tgtEl>
                                      </p:cBhvr>
                                      <p:to x="100000" y="100000"/>
                                    </p:animScale>
                                    <p:animScale>
                                      <p:cBhvr>
                                        <p:cTn id="15" dur="26">
                                          <p:stCondLst>
                                            <p:cond delay="1312"/>
                                          </p:stCondLst>
                                        </p:cTn>
                                        <p:tgtEl>
                                          <p:spTgt spid="41986"/>
                                        </p:tgtEl>
                                      </p:cBhvr>
                                      <p:to x="100000" y="80000"/>
                                    </p:animScale>
                                    <p:animScale>
                                      <p:cBhvr>
                                        <p:cTn id="16" dur="166" decel="50000">
                                          <p:stCondLst>
                                            <p:cond delay="1338"/>
                                          </p:stCondLst>
                                        </p:cTn>
                                        <p:tgtEl>
                                          <p:spTgt spid="41986"/>
                                        </p:tgtEl>
                                      </p:cBhvr>
                                      <p:to x="100000" y="100000"/>
                                    </p:animScale>
                                    <p:animScale>
                                      <p:cBhvr>
                                        <p:cTn id="17" dur="26">
                                          <p:stCondLst>
                                            <p:cond delay="1642"/>
                                          </p:stCondLst>
                                        </p:cTn>
                                        <p:tgtEl>
                                          <p:spTgt spid="41986"/>
                                        </p:tgtEl>
                                      </p:cBhvr>
                                      <p:to x="100000" y="90000"/>
                                    </p:animScale>
                                    <p:animScale>
                                      <p:cBhvr>
                                        <p:cTn id="18" dur="166" decel="50000">
                                          <p:stCondLst>
                                            <p:cond delay="1668"/>
                                          </p:stCondLst>
                                        </p:cTn>
                                        <p:tgtEl>
                                          <p:spTgt spid="41986"/>
                                        </p:tgtEl>
                                      </p:cBhvr>
                                      <p:to x="100000" y="100000"/>
                                    </p:animScale>
                                    <p:animScale>
                                      <p:cBhvr>
                                        <p:cTn id="19" dur="26">
                                          <p:stCondLst>
                                            <p:cond delay="1808"/>
                                          </p:stCondLst>
                                        </p:cTn>
                                        <p:tgtEl>
                                          <p:spTgt spid="41986"/>
                                        </p:tgtEl>
                                      </p:cBhvr>
                                      <p:to x="100000" y="95000"/>
                                    </p:animScale>
                                    <p:animScale>
                                      <p:cBhvr>
                                        <p:cTn id="20" dur="166" decel="50000">
                                          <p:stCondLst>
                                            <p:cond delay="1834"/>
                                          </p:stCondLst>
                                        </p:cTn>
                                        <p:tgtEl>
                                          <p:spTgt spid="4198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20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2">
                                            <p:txEl>
                                              <p:charRg st="0" end="20"/>
                                            </p:txEl>
                                          </p:spTgt>
                                        </p:tgtEl>
                                        <p:attrNameLst>
                                          <p:attrName>style.visibility</p:attrName>
                                        </p:attrNameLst>
                                      </p:cBhvr>
                                      <p:to>
                                        <p:strVal val="visible"/>
                                      </p:to>
                                    </p:set>
                                    <p:animEffect transition="in" filter="fade">
                                      <p:cBhvr>
                                        <p:cTn id="30" dur="1000"/>
                                        <p:tgtEl>
                                          <p:spTgt spid="2">
                                            <p:txEl>
                                              <p:charRg st="0" end="20"/>
                                            </p:txEl>
                                          </p:spTgt>
                                        </p:tgtEl>
                                      </p:cBhvr>
                                    </p:animEffect>
                                    <p:anim calcmode="lin" valueType="num">
                                      <p:cBhvr>
                                        <p:cTn id="31" dur="1000" fill="hold"/>
                                        <p:tgtEl>
                                          <p:spTgt spid="2">
                                            <p:txEl>
                                              <p:charRg st="0" end="20"/>
                                            </p:txEl>
                                          </p:spTgt>
                                        </p:tgtEl>
                                        <p:attrNameLst>
                                          <p:attrName>ppt_x</p:attrName>
                                        </p:attrNameLst>
                                      </p:cBhvr>
                                      <p:tavLst>
                                        <p:tav tm="0">
                                          <p:val>
                                            <p:strVal val="#ppt_x"/>
                                          </p:val>
                                        </p:tav>
                                        <p:tav tm="100000">
                                          <p:val>
                                            <p:strVal val="#ppt_x"/>
                                          </p:val>
                                        </p:tav>
                                      </p:tavLst>
                                    </p:anim>
                                    <p:anim calcmode="lin" valueType="num">
                                      <p:cBhvr>
                                        <p:cTn id="32" dur="1000" fill="hold"/>
                                        <p:tgtEl>
                                          <p:spTgt spid="2">
                                            <p:txEl>
                                              <p:charRg st="0" end="20"/>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2">
                                            <p:txEl>
                                              <p:charRg st="20" end="45"/>
                                            </p:txEl>
                                          </p:spTgt>
                                        </p:tgtEl>
                                        <p:attrNameLst>
                                          <p:attrName>style.visibility</p:attrName>
                                        </p:attrNameLst>
                                      </p:cBhvr>
                                      <p:to>
                                        <p:strVal val="visible"/>
                                      </p:to>
                                    </p:set>
                                    <p:animEffect transition="in" filter="fade">
                                      <p:cBhvr>
                                        <p:cTn id="35" dur="1000"/>
                                        <p:tgtEl>
                                          <p:spTgt spid="2">
                                            <p:txEl>
                                              <p:charRg st="20" end="45"/>
                                            </p:txEl>
                                          </p:spTgt>
                                        </p:tgtEl>
                                      </p:cBhvr>
                                    </p:animEffect>
                                    <p:anim calcmode="lin" valueType="num">
                                      <p:cBhvr>
                                        <p:cTn id="36" dur="1000" fill="hold"/>
                                        <p:tgtEl>
                                          <p:spTgt spid="2">
                                            <p:txEl>
                                              <p:charRg st="20" end="45"/>
                                            </p:txEl>
                                          </p:spTgt>
                                        </p:tgtEl>
                                        <p:attrNameLst>
                                          <p:attrName>ppt_x</p:attrName>
                                        </p:attrNameLst>
                                      </p:cBhvr>
                                      <p:tavLst>
                                        <p:tav tm="0">
                                          <p:val>
                                            <p:strVal val="#ppt_x"/>
                                          </p:val>
                                        </p:tav>
                                        <p:tav tm="100000">
                                          <p:val>
                                            <p:strVal val="#ppt_x"/>
                                          </p:val>
                                        </p:tav>
                                      </p:tavLst>
                                    </p:anim>
                                    <p:anim calcmode="lin" valueType="num">
                                      <p:cBhvr>
                                        <p:cTn id="37" dur="1000" fill="hold"/>
                                        <p:tgtEl>
                                          <p:spTgt spid="2">
                                            <p:txEl>
                                              <p:charRg st="20" end="4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矩形 1"/>
          <p:cNvSpPr/>
          <p:nvPr/>
        </p:nvSpPr>
        <p:spPr>
          <a:xfrm>
            <a:off x="1484313" y="1708150"/>
            <a:ext cx="6175375" cy="2246313"/>
          </a:xfrm>
          <a:prstGeom prst="rect">
            <a:avLst/>
          </a:prstGeom>
          <a:noFill/>
          <a:ln w="9525">
            <a:noFill/>
          </a:ln>
        </p:spPr>
        <p:txBody>
          <a:bodyPr anchor="t" anchorCtr="0">
            <a:spAutoFit/>
          </a:bodyPr>
          <a:p>
            <a:r>
              <a:rPr lang="zh-CN" altLang="en-US" sz="2800" dirty="0">
                <a:latin typeface="Arial" panose="020B0604020202020204" pitchFamily="34" charset="0"/>
              </a:rPr>
              <a:t>植物的形成在于栽培，人的形成由于教育。                     </a:t>
            </a:r>
            <a:r>
              <a:rPr lang="en-US" altLang="zh-CN" sz="2800" dirty="0">
                <a:latin typeface="Times New Roman" panose="02020603050405020304" pitchFamily="18" charset="0"/>
              </a:rPr>
              <a:t>——</a:t>
            </a:r>
            <a:r>
              <a:rPr lang="zh-CN" altLang="en-US" sz="2800" dirty="0">
                <a:latin typeface="Arial" panose="020B0604020202020204" pitchFamily="34" charset="0"/>
              </a:rPr>
              <a:t>卢梭</a:t>
            </a:r>
            <a:endParaRPr lang="zh-CN" altLang="en-US" sz="2800" dirty="0">
              <a:latin typeface="Arial" panose="020B0604020202020204" pitchFamily="34" charset="0"/>
            </a:endParaRPr>
          </a:p>
          <a:p>
            <a:endParaRPr lang="zh-CN" altLang="en-US" sz="2800" dirty="0">
              <a:latin typeface="Arial" panose="020B0604020202020204" pitchFamily="34" charset="0"/>
            </a:endParaRPr>
          </a:p>
          <a:p>
            <a:r>
              <a:rPr lang="zh-CN" altLang="en-US" sz="2800" dirty="0">
                <a:latin typeface="Arial" panose="020B0604020202020204" pitchFamily="34" charset="0"/>
              </a:rPr>
              <a:t>人只有通过教育才能成为人。人是教育的产物。             </a:t>
            </a:r>
            <a:r>
              <a:rPr lang="en-US" altLang="zh-CN" sz="2800" dirty="0">
                <a:latin typeface="Times New Roman" panose="02020603050405020304" pitchFamily="18" charset="0"/>
              </a:rPr>
              <a:t>——</a:t>
            </a:r>
            <a:r>
              <a:rPr lang="zh-CN" altLang="en-US" sz="2800" dirty="0">
                <a:latin typeface="Arial" panose="020B0604020202020204" pitchFamily="34" charset="0"/>
              </a:rPr>
              <a:t>康德</a:t>
            </a:r>
            <a:endParaRPr lang="zh-CN" altLang="en-US" sz="2800"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灯片编号占位符 4"/>
          <p:cNvSpPr>
            <a:spLocks noGrp="1"/>
          </p:cNvSpPr>
          <p:nvPr>
            <p:ph type="sldNum" sz="quarter" idx="12"/>
          </p:nvPr>
        </p:nvSpPr>
        <p:spPr>
          <a:xfrm>
            <a:off x="3124200" y="4767263"/>
            <a:ext cx="2895600" cy="274637"/>
          </a:xfrm>
          <a:noFill/>
          <a:ln>
            <a:noFill/>
          </a:ln>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algn="ctr">
              <a:buFont typeface="Arial" panose="020B0604020202020204" pitchFamily="34" charset="0"/>
              <a:buChar char="•"/>
            </a:pPr>
            <a:fld id="{9A0DB2DC-4C9A-4742-B13C-FB6460FD3503}" type="slidenum">
              <a:rPr lang="" altLang="en-US" sz="1200" dirty="0">
                <a:solidFill>
                  <a:srgbClr val="898989"/>
                </a:solidFill>
              </a:rPr>
            </a:fld>
            <a:endParaRPr lang="" altLang="en-US" sz="1200" dirty="0">
              <a:solidFill>
                <a:srgbClr val="898989"/>
              </a:solidFill>
            </a:endParaRPr>
          </a:p>
        </p:txBody>
      </p:sp>
      <p:sp>
        <p:nvSpPr>
          <p:cNvPr id="56322" name="矩形 2"/>
          <p:cNvSpPr/>
          <p:nvPr/>
        </p:nvSpPr>
        <p:spPr>
          <a:xfrm>
            <a:off x="2051050" y="-95250"/>
            <a:ext cx="6019800" cy="1016000"/>
          </a:xfrm>
          <a:prstGeom prst="rect">
            <a:avLst/>
          </a:prstGeom>
          <a:noFill/>
          <a:ln w="9525">
            <a:noFill/>
          </a:ln>
        </p:spPr>
        <p:txBody>
          <a:bodyPr anchor="t" anchorCtr="0">
            <a:spAutoFit/>
          </a:bodyPr>
          <a:p>
            <a:pPr algn="ctr"/>
            <a:r>
              <a:rPr lang="en-US" altLang="zh-CN" sz="6000" b="1" dirty="0">
                <a:solidFill>
                  <a:srgbClr val="DEA900"/>
                </a:solidFill>
                <a:latin typeface="Arial" panose="020B0604020202020204" pitchFamily="34" charset="0"/>
              </a:rPr>
              <a:t>3.</a:t>
            </a:r>
            <a:r>
              <a:rPr lang="zh-CN" altLang="en-US" sz="6000" b="1" dirty="0">
                <a:solidFill>
                  <a:srgbClr val="DEA900"/>
                </a:solidFill>
                <a:latin typeface="Arial" panose="020B0604020202020204" pitchFamily="34" charset="0"/>
              </a:rPr>
              <a:t>教育</a:t>
            </a:r>
            <a:r>
              <a:rPr lang="en-US" altLang="zh-CN" sz="6000" b="1" dirty="0">
                <a:solidFill>
                  <a:srgbClr val="DEA900"/>
                </a:solidFill>
                <a:latin typeface="Arial" panose="020B0604020202020204" pitchFamily="34" charset="0"/>
              </a:rPr>
              <a:t>(</a:t>
            </a:r>
            <a:r>
              <a:rPr lang="zh-CN" altLang="en-US" sz="6000" b="1" dirty="0">
                <a:solidFill>
                  <a:srgbClr val="DEA900"/>
                </a:solidFill>
                <a:latin typeface="Arial" panose="020B0604020202020204" pitchFamily="34" charset="0"/>
              </a:rPr>
              <a:t>主导作用</a:t>
            </a:r>
            <a:r>
              <a:rPr lang="en-US" altLang="zh-CN" sz="6000" b="1" dirty="0">
                <a:solidFill>
                  <a:srgbClr val="DEA900"/>
                </a:solidFill>
                <a:latin typeface="Arial" panose="020B0604020202020204" pitchFamily="34" charset="0"/>
              </a:rPr>
              <a:t>)</a:t>
            </a:r>
            <a:endParaRPr lang="zh-CN" altLang="en-US" sz="1100" b="1" dirty="0">
              <a:solidFill>
                <a:srgbClr val="DEA900"/>
              </a:solidFill>
              <a:latin typeface="Arial" panose="020B0604020202020204" pitchFamily="34" charset="0"/>
            </a:endParaRPr>
          </a:p>
        </p:txBody>
      </p:sp>
      <p:graphicFrame>
        <p:nvGraphicFramePr>
          <p:cNvPr id="8" name="图示 7"/>
          <p:cNvGraphicFramePr/>
          <p:nvPr/>
        </p:nvGraphicFramePr>
        <p:xfrm>
          <a:off x="683568" y="1296817"/>
          <a:ext cx="6096000" cy="4063999"/>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空心弧 5"/>
          <p:cNvSpPr/>
          <p:nvPr/>
        </p:nvSpPr>
        <p:spPr bwMode="auto">
          <a:xfrm>
            <a:off x="-1854200" y="174625"/>
            <a:ext cx="4854575" cy="4854575"/>
          </a:xfrm>
          <a:prstGeom prst="blockArc">
            <a:avLst>
              <a:gd name="adj1" fmla="val 18900000"/>
              <a:gd name="adj2" fmla="val 2700000"/>
              <a:gd name="adj3" fmla="val 445"/>
            </a:avLst>
          </a:prstGeom>
        </p:spPr>
        <p:style>
          <a:lnRef idx="2">
            <a:schemeClr val="dk1">
              <a:shade val="60000"/>
              <a:hueOff val="0"/>
              <a:satOff val="0"/>
              <a:lumOff val="0"/>
              <a:alphaOff val="0"/>
            </a:schemeClr>
          </a:lnRef>
          <a:fillRef idx="0">
            <a:schemeClr val="dk1">
              <a:hueOff val="0"/>
              <a:satOff val="0"/>
              <a:lumOff val="0"/>
              <a:alphaOff val="0"/>
            </a:schemeClr>
          </a:fillRef>
          <a:effectRef idx="0">
            <a:schemeClr val="dk1">
              <a:hueOff val="0"/>
              <a:satOff val="0"/>
              <a:lumOff val="0"/>
              <a:alphaOff val="0"/>
            </a:schemeClr>
          </a:effectRef>
          <a:fontRef idx="minor">
            <a:schemeClr val="tx1">
              <a:hueOff val="0"/>
              <a:satOff val="0"/>
              <a:lumOff val="0"/>
              <a:alphaOff val="0"/>
            </a:schemeClr>
          </a:fontRef>
        </p:style>
      </p:sp>
      <p:sp>
        <p:nvSpPr>
          <p:cNvPr id="7" name="任意多边形: 形状 6"/>
          <p:cNvSpPr/>
          <p:nvPr/>
        </p:nvSpPr>
        <p:spPr bwMode="auto">
          <a:xfrm>
            <a:off x="2578100" y="1358900"/>
            <a:ext cx="5319713" cy="450850"/>
          </a:xfrm>
          <a:custGeom>
            <a:avLst/>
            <a:gdLst>
              <a:gd name="connsiteX0" fmla="*/ 0 w 5319599"/>
              <a:gd name="connsiteY0" fmla="*/ 0 h 450597"/>
              <a:gd name="connsiteX1" fmla="*/ 5319599 w 5319599"/>
              <a:gd name="connsiteY1" fmla="*/ 0 h 450597"/>
              <a:gd name="connsiteX2" fmla="*/ 5319599 w 5319599"/>
              <a:gd name="connsiteY2" fmla="*/ 450597 h 450597"/>
              <a:gd name="connsiteX3" fmla="*/ 0 w 5319599"/>
              <a:gd name="connsiteY3" fmla="*/ 450597 h 450597"/>
              <a:gd name="connsiteX4" fmla="*/ 0 w 5319599"/>
              <a:gd name="connsiteY4" fmla="*/ 0 h 450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9599" h="450597">
                <a:moveTo>
                  <a:pt x="0" y="0"/>
                </a:moveTo>
                <a:lnTo>
                  <a:pt x="5319599" y="0"/>
                </a:lnTo>
                <a:lnTo>
                  <a:pt x="5319599" y="450597"/>
                </a:lnTo>
                <a:lnTo>
                  <a:pt x="0" y="450597"/>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357662" tIns="43180" rIns="43180" bIns="43180" spcCol="1270" anchor="ctr"/>
          <a:lstStyle/>
          <a:p>
            <a:pPr marL="0" marR="0" lvl="0" indent="0" algn="l" defTabSz="755650" rtl="0" eaLnBrk="0" fontAlgn="base" latinLnBrk="0" hangingPunct="0">
              <a:lnSpc>
                <a:spcPct val="90000"/>
              </a:lnSpc>
              <a:spcBef>
                <a:spcPct val="0"/>
              </a:spcBef>
              <a:spcAft>
                <a:spcPct val="35000"/>
              </a:spcAft>
              <a:buClrTx/>
              <a:buSzTx/>
              <a:buFontTx/>
              <a:buNone/>
              <a:defRPr/>
            </a:pPr>
            <a:r>
              <a:rPr kumimoji="0" lang="zh-CN" altLang="en-US" sz="24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教育具有明确的</a:t>
            </a:r>
            <a:r>
              <a:rPr kumimoji="0" lang="zh-CN" altLang="en-US" sz="2400" b="0" i="0" u="none" strike="noStrike" kern="1200" cap="none" spc="0" normalizeH="0" baseline="0" noProof="0" dirty="0">
                <a:ln>
                  <a:noFill/>
                </a:ln>
                <a:solidFill>
                  <a:srgbClr val="DEA900"/>
                </a:solidFill>
                <a:effectLst/>
                <a:uLnTx/>
                <a:uFillTx/>
                <a:latin typeface="+mn-lt"/>
                <a:ea typeface="+mn-ea"/>
                <a:cs typeface="+mn-cs"/>
                <a:sym typeface="+mn-ea"/>
              </a:rPr>
              <a:t>目的性和方向性</a:t>
            </a:r>
            <a:endParaRPr kumimoji="0" lang="zh-CN" altLang="en-US" sz="2400" b="0" i="0" u="none" strike="noStrike" kern="1200" cap="none" spc="0" normalizeH="0" baseline="0" noProof="0" dirty="0">
              <a:ln>
                <a:noFill/>
              </a:ln>
              <a:solidFill>
                <a:srgbClr val="DEA900"/>
              </a:solidFill>
              <a:effectLst/>
              <a:uLnTx/>
              <a:uFillTx/>
              <a:latin typeface="+mn-lt"/>
              <a:ea typeface="+mn-ea"/>
              <a:cs typeface="+mn-cs"/>
              <a:sym typeface="+mn-ea"/>
            </a:endParaRPr>
          </a:p>
        </p:txBody>
      </p:sp>
      <p:sp>
        <p:nvSpPr>
          <p:cNvPr id="9" name="椭圆 8"/>
          <p:cNvSpPr/>
          <p:nvPr/>
        </p:nvSpPr>
        <p:spPr bwMode="auto">
          <a:xfrm>
            <a:off x="2297113" y="1301750"/>
            <a:ext cx="563563" cy="563563"/>
          </a:xfrm>
          <a:prstGeom prst="ellipse">
            <a:avLst/>
          </a:prstGeom>
        </p:spPr>
        <p:style>
          <a:lnRef idx="2">
            <a:schemeClr val="dk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1</a:t>
            </a:r>
            <a:endParaRPr kumimoji="0" lang="zh-CN" altLang="en-US" sz="18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sp>
        <p:nvSpPr>
          <p:cNvPr id="10" name="任意多边形: 形状 9"/>
          <p:cNvSpPr/>
          <p:nvPr/>
        </p:nvSpPr>
        <p:spPr bwMode="auto">
          <a:xfrm>
            <a:off x="2901950" y="2033588"/>
            <a:ext cx="4995863" cy="450850"/>
          </a:xfrm>
          <a:custGeom>
            <a:avLst/>
            <a:gdLst>
              <a:gd name="connsiteX0" fmla="*/ 0 w 4996714"/>
              <a:gd name="connsiteY0" fmla="*/ 0 h 450597"/>
              <a:gd name="connsiteX1" fmla="*/ 4996714 w 4996714"/>
              <a:gd name="connsiteY1" fmla="*/ 0 h 450597"/>
              <a:gd name="connsiteX2" fmla="*/ 4996714 w 4996714"/>
              <a:gd name="connsiteY2" fmla="*/ 450597 h 450597"/>
              <a:gd name="connsiteX3" fmla="*/ 0 w 4996714"/>
              <a:gd name="connsiteY3" fmla="*/ 450597 h 450597"/>
              <a:gd name="connsiteX4" fmla="*/ 0 w 4996714"/>
              <a:gd name="connsiteY4" fmla="*/ 0 h 450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6714" h="450597">
                <a:moveTo>
                  <a:pt x="0" y="0"/>
                </a:moveTo>
                <a:lnTo>
                  <a:pt x="4996714" y="0"/>
                </a:lnTo>
                <a:lnTo>
                  <a:pt x="4996714" y="450597"/>
                </a:lnTo>
                <a:lnTo>
                  <a:pt x="0" y="450597"/>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357662" tIns="43180" rIns="43180" bIns="43180" spcCol="1270" anchor="ctr"/>
          <a:lstStyle/>
          <a:p>
            <a:pPr marL="0" marR="0" lvl="0" indent="0" algn="l" defTabSz="755650" rtl="0" eaLnBrk="0" fontAlgn="base" latinLnBrk="0" hangingPunct="0">
              <a:lnSpc>
                <a:spcPct val="90000"/>
              </a:lnSpc>
              <a:spcBef>
                <a:spcPct val="0"/>
              </a:spcBef>
              <a:spcAft>
                <a:spcPct val="35000"/>
              </a:spcAft>
              <a:buClrTx/>
              <a:buSzTx/>
              <a:buFontTx/>
              <a:buNone/>
              <a:defRPr/>
            </a:pPr>
            <a:r>
              <a:rPr kumimoji="0" lang="zh-CN" altLang="en-US" sz="24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学校教育具有</a:t>
            </a:r>
            <a:r>
              <a:rPr kumimoji="0" lang="zh-CN" altLang="en-US" sz="2400" b="0" i="0" u="none" strike="noStrike" kern="1200" cap="none" spc="0" normalizeH="0" baseline="0" noProof="0" dirty="0">
                <a:ln>
                  <a:noFill/>
                </a:ln>
                <a:solidFill>
                  <a:srgbClr val="DEA900"/>
                </a:solidFill>
                <a:effectLst/>
                <a:uLnTx/>
                <a:uFillTx/>
                <a:latin typeface="+mn-lt"/>
                <a:ea typeface="+mn-ea"/>
                <a:cs typeface="+mn-cs"/>
                <a:sym typeface="+mn-ea"/>
              </a:rPr>
              <a:t>计划性系统性组织性</a:t>
            </a:r>
            <a:endParaRPr kumimoji="0" lang="zh-CN" altLang="en-US" sz="2400" b="0" i="0" u="none" strike="noStrike" kern="1200" cap="none" spc="0" normalizeH="0" baseline="0" noProof="0" dirty="0">
              <a:ln>
                <a:noFill/>
              </a:ln>
              <a:solidFill>
                <a:srgbClr val="DEA900"/>
              </a:solidFill>
              <a:effectLst/>
              <a:uLnTx/>
              <a:uFillTx/>
              <a:latin typeface="+mn-lt"/>
              <a:ea typeface="+mn-ea"/>
              <a:cs typeface="+mn-cs"/>
              <a:sym typeface="+mn-ea"/>
            </a:endParaRPr>
          </a:p>
        </p:txBody>
      </p:sp>
      <p:sp>
        <p:nvSpPr>
          <p:cNvPr id="12" name="椭圆 11"/>
          <p:cNvSpPr/>
          <p:nvPr/>
        </p:nvSpPr>
        <p:spPr bwMode="auto">
          <a:xfrm>
            <a:off x="2619375" y="1978025"/>
            <a:ext cx="563563" cy="563563"/>
          </a:xfrm>
          <a:prstGeom prst="ellipse">
            <a:avLst/>
          </a:prstGeom>
        </p:spPr>
        <p:style>
          <a:lnRef idx="2">
            <a:schemeClr val="dk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2</a:t>
            </a:r>
            <a:endParaRPr kumimoji="0" lang="zh-CN" altLang="en-US" sz="18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sp>
        <p:nvSpPr>
          <p:cNvPr id="13" name="任意多边形: 形状 12"/>
          <p:cNvSpPr/>
          <p:nvPr/>
        </p:nvSpPr>
        <p:spPr bwMode="auto">
          <a:xfrm>
            <a:off x="3000375" y="2709863"/>
            <a:ext cx="4897438" cy="450850"/>
          </a:xfrm>
          <a:custGeom>
            <a:avLst/>
            <a:gdLst>
              <a:gd name="connsiteX0" fmla="*/ 0 w 4897615"/>
              <a:gd name="connsiteY0" fmla="*/ 0 h 450597"/>
              <a:gd name="connsiteX1" fmla="*/ 4897615 w 4897615"/>
              <a:gd name="connsiteY1" fmla="*/ 0 h 450597"/>
              <a:gd name="connsiteX2" fmla="*/ 4897615 w 4897615"/>
              <a:gd name="connsiteY2" fmla="*/ 450597 h 450597"/>
              <a:gd name="connsiteX3" fmla="*/ 0 w 4897615"/>
              <a:gd name="connsiteY3" fmla="*/ 450597 h 450597"/>
              <a:gd name="connsiteX4" fmla="*/ 0 w 4897615"/>
              <a:gd name="connsiteY4" fmla="*/ 0 h 450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7615" h="450597">
                <a:moveTo>
                  <a:pt x="0" y="0"/>
                </a:moveTo>
                <a:lnTo>
                  <a:pt x="4897615" y="0"/>
                </a:lnTo>
                <a:lnTo>
                  <a:pt x="4897615" y="450597"/>
                </a:lnTo>
                <a:lnTo>
                  <a:pt x="0" y="450597"/>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357662" tIns="43180" rIns="43180" bIns="43180" spcCol="1270" anchor="ctr"/>
          <a:lstStyle/>
          <a:p>
            <a:pPr marL="0" marR="0" lvl="0" indent="0" algn="l" defTabSz="755650" rtl="0" eaLnBrk="0" fontAlgn="base" latinLnBrk="0" hangingPunct="0">
              <a:lnSpc>
                <a:spcPct val="90000"/>
              </a:lnSpc>
              <a:spcBef>
                <a:spcPct val="0"/>
              </a:spcBef>
              <a:spcAft>
                <a:spcPct val="35000"/>
              </a:spcAft>
              <a:buClrTx/>
              <a:buSzTx/>
              <a:buFontTx/>
              <a:buNone/>
              <a:defRPr/>
            </a:pPr>
            <a:r>
              <a:rPr kumimoji="0" lang="zh-CN" altLang="en-US" sz="24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有经过专门训练的</a:t>
            </a:r>
            <a:r>
              <a:rPr kumimoji="0" lang="zh-CN" altLang="en-US" sz="2400" b="0" i="0" u="none" strike="noStrike" kern="1200" cap="none" spc="0" normalizeH="0" baseline="0" noProof="0" dirty="0">
                <a:ln>
                  <a:noFill/>
                </a:ln>
                <a:solidFill>
                  <a:srgbClr val="DEA900"/>
                </a:solidFill>
                <a:effectLst/>
                <a:uLnTx/>
                <a:uFillTx/>
                <a:latin typeface="+mn-lt"/>
                <a:ea typeface="+mn-ea"/>
                <a:cs typeface="+mn-cs"/>
                <a:sym typeface="+mn-ea"/>
              </a:rPr>
              <a:t>教师队伍</a:t>
            </a:r>
            <a:endParaRPr kumimoji="0" lang="zh-CN" altLang="en-US" sz="2400" b="0" i="0" u="none" strike="noStrike" kern="1200" cap="none" spc="0" normalizeH="0" baseline="0" noProof="0" dirty="0">
              <a:ln>
                <a:noFill/>
              </a:ln>
              <a:solidFill>
                <a:srgbClr val="DEA900"/>
              </a:solidFill>
              <a:effectLst/>
              <a:uLnTx/>
              <a:uFillTx/>
              <a:latin typeface="+mn-lt"/>
              <a:ea typeface="+mn-ea"/>
              <a:cs typeface="+mn-cs"/>
              <a:sym typeface="+mn-ea"/>
            </a:endParaRPr>
          </a:p>
        </p:txBody>
      </p:sp>
      <p:sp>
        <p:nvSpPr>
          <p:cNvPr id="14" name="椭圆 13"/>
          <p:cNvSpPr/>
          <p:nvPr/>
        </p:nvSpPr>
        <p:spPr bwMode="auto">
          <a:xfrm>
            <a:off x="2719388" y="2654300"/>
            <a:ext cx="561975" cy="561975"/>
          </a:xfrm>
          <a:prstGeom prst="ellipse">
            <a:avLst/>
          </a:prstGeom>
        </p:spPr>
        <p:style>
          <a:lnRef idx="2">
            <a:schemeClr val="dk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3</a:t>
            </a:r>
            <a:endParaRPr kumimoji="0" lang="zh-CN" altLang="en-US" sz="18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sp>
        <p:nvSpPr>
          <p:cNvPr id="15" name="任意多边形: 形状 14"/>
          <p:cNvSpPr/>
          <p:nvPr/>
        </p:nvSpPr>
        <p:spPr bwMode="auto">
          <a:xfrm>
            <a:off x="2901950" y="3386138"/>
            <a:ext cx="4995863" cy="450850"/>
          </a:xfrm>
          <a:custGeom>
            <a:avLst/>
            <a:gdLst>
              <a:gd name="connsiteX0" fmla="*/ 0 w 4996714"/>
              <a:gd name="connsiteY0" fmla="*/ 0 h 450597"/>
              <a:gd name="connsiteX1" fmla="*/ 4996714 w 4996714"/>
              <a:gd name="connsiteY1" fmla="*/ 0 h 450597"/>
              <a:gd name="connsiteX2" fmla="*/ 4996714 w 4996714"/>
              <a:gd name="connsiteY2" fmla="*/ 450597 h 450597"/>
              <a:gd name="connsiteX3" fmla="*/ 0 w 4996714"/>
              <a:gd name="connsiteY3" fmla="*/ 450597 h 450597"/>
              <a:gd name="connsiteX4" fmla="*/ 0 w 4996714"/>
              <a:gd name="connsiteY4" fmla="*/ 0 h 450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6714" h="450597">
                <a:moveTo>
                  <a:pt x="0" y="0"/>
                </a:moveTo>
                <a:lnTo>
                  <a:pt x="4996714" y="0"/>
                </a:lnTo>
                <a:lnTo>
                  <a:pt x="4996714" y="450597"/>
                </a:lnTo>
                <a:lnTo>
                  <a:pt x="0" y="450597"/>
                </a:lnTo>
                <a:lnTo>
                  <a:pt x="0" y="0"/>
                </a:lnTo>
                <a:close/>
              </a:path>
            </a:pathLst>
          </a:cu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357662" tIns="43180" rIns="43180" bIns="43180" spcCol="1270" anchor="ctr"/>
          <a:lstStyle/>
          <a:p>
            <a:pPr marL="0" marR="0" lvl="0" indent="0" algn="l" defTabSz="755650" rtl="0" eaLnBrk="0" fontAlgn="base" latinLnBrk="0" hangingPunct="0">
              <a:lnSpc>
                <a:spcPct val="90000"/>
              </a:lnSpc>
              <a:spcBef>
                <a:spcPct val="0"/>
              </a:spcBef>
              <a:spcAft>
                <a:spcPct val="35000"/>
              </a:spcAft>
              <a:buClrTx/>
              <a:buSzTx/>
              <a:buFontTx/>
              <a:buNone/>
              <a:defRPr/>
            </a:pPr>
            <a:r>
              <a:rPr kumimoji="0" lang="zh-CN" altLang="en-US" sz="24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能对影响学生发展的因素加以</a:t>
            </a:r>
            <a:r>
              <a:rPr kumimoji="0" lang="zh-CN" altLang="en-US" sz="2400" b="0" i="0" u="none" strike="noStrike" kern="1200" cap="none" spc="0" normalizeH="0" baseline="0" noProof="0" dirty="0">
                <a:ln>
                  <a:noFill/>
                </a:ln>
                <a:solidFill>
                  <a:srgbClr val="DEA900"/>
                </a:solidFill>
                <a:effectLst/>
                <a:uLnTx/>
                <a:uFillTx/>
                <a:latin typeface="+mn-lt"/>
                <a:ea typeface="+mn-ea"/>
                <a:cs typeface="+mn-cs"/>
                <a:sym typeface="+mn-ea"/>
              </a:rPr>
              <a:t>调节</a:t>
            </a:r>
            <a:endParaRPr kumimoji="0" lang="zh-CN" altLang="en-US" sz="2400" b="0" i="0" u="none" strike="noStrike" kern="1200" cap="none" spc="0" normalizeH="0" baseline="0" noProof="0" dirty="0">
              <a:ln>
                <a:noFill/>
              </a:ln>
              <a:solidFill>
                <a:srgbClr val="DEA900"/>
              </a:solidFill>
              <a:effectLst/>
              <a:uLnTx/>
              <a:uFillTx/>
              <a:latin typeface="+mn-lt"/>
              <a:ea typeface="+mn-ea"/>
              <a:cs typeface="+mn-cs"/>
              <a:sym typeface="+mn-ea"/>
            </a:endParaRPr>
          </a:p>
        </p:txBody>
      </p:sp>
      <p:sp>
        <p:nvSpPr>
          <p:cNvPr id="16" name="椭圆 15"/>
          <p:cNvSpPr/>
          <p:nvPr/>
        </p:nvSpPr>
        <p:spPr bwMode="auto">
          <a:xfrm>
            <a:off x="2619375" y="3328988"/>
            <a:ext cx="563563" cy="563563"/>
          </a:xfrm>
          <a:prstGeom prst="ellipse">
            <a:avLst/>
          </a:prstGeom>
        </p:spPr>
        <p:style>
          <a:lnRef idx="2">
            <a:schemeClr val="dk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8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rPr>
              <a:t>4</a:t>
            </a:r>
            <a:endParaRPr kumimoji="0" lang="zh-CN" altLang="en-US" sz="1800" b="0" i="0" u="none" strike="noStrike" kern="1200" cap="none" spc="0" normalizeH="0" baseline="0" noProof="0" dirty="0">
              <a:ln>
                <a:noFill/>
              </a:ln>
              <a:solidFill>
                <a:schemeClr val="dk1">
                  <a:hueOff val="0"/>
                  <a:satOff val="0"/>
                  <a:lumOff val="0"/>
                  <a:alphaOff val="0"/>
                </a:schemeClr>
              </a:solidFill>
              <a:effectLst/>
              <a:uLnTx/>
              <a:uFillTx/>
              <a:latin typeface="+mn-lt"/>
              <a:ea typeface="+mn-ea"/>
              <a:cs typeface="+mn-cs"/>
              <a:sym typeface="+mn-ea"/>
            </a:endParaRPr>
          </a:p>
        </p:txBody>
      </p:sp>
      <p:sp>
        <p:nvSpPr>
          <p:cNvPr id="19" name="Text Box 4"/>
          <p:cNvSpPr txBox="1"/>
          <p:nvPr/>
        </p:nvSpPr>
        <p:spPr>
          <a:xfrm>
            <a:off x="1223963" y="4022725"/>
            <a:ext cx="6696075" cy="1004888"/>
          </a:xfrm>
          <a:prstGeom prst="rect">
            <a:avLst/>
          </a:prstGeom>
          <a:noFill/>
          <a:ln w="12700">
            <a:noFill/>
          </a:ln>
        </p:spPr>
        <p:txBody>
          <a:bodyPr anchor="t" anchorCtr="0">
            <a:spAutoFit/>
          </a:bodyPr>
          <a:p>
            <a:pPr>
              <a:spcBef>
                <a:spcPct val="50000"/>
              </a:spcBef>
            </a:pPr>
            <a:r>
              <a:rPr lang="en-US" altLang="zh-CN" sz="2400" b="1" dirty="0">
                <a:solidFill>
                  <a:srgbClr val="003366"/>
                </a:solidFill>
                <a:latin typeface="宋体" panose="02010600030101010101" pitchFamily="2" charset="-122"/>
                <a:ea typeface="宋体" panose="02010600030101010101" pitchFamily="2" charset="-122"/>
              </a:rPr>
              <a:t>1</a:t>
            </a:r>
            <a:r>
              <a:rPr lang="zh-CN" altLang="en-US" sz="2400" b="1" dirty="0">
                <a:solidFill>
                  <a:srgbClr val="003366"/>
                </a:solidFill>
                <a:latin typeface="宋体" panose="02010600030101010101" pitchFamily="2" charset="-122"/>
                <a:ea typeface="宋体" panose="02010600030101010101" pitchFamily="2" charset="-122"/>
              </a:rPr>
              <a:t>．学校教育对人的发展的作用并不是万能的</a:t>
            </a:r>
            <a:endParaRPr lang="zh-CN" altLang="en-US" sz="2400" b="1" dirty="0">
              <a:solidFill>
                <a:srgbClr val="003366"/>
              </a:solidFill>
              <a:latin typeface="宋体" panose="02010600030101010101" pitchFamily="2" charset="-122"/>
              <a:ea typeface="宋体" panose="02010600030101010101" pitchFamily="2" charset="-122"/>
            </a:endParaRPr>
          </a:p>
          <a:p>
            <a:pPr>
              <a:spcBef>
                <a:spcPct val="50000"/>
              </a:spcBef>
            </a:pPr>
            <a:r>
              <a:rPr lang="en-US" altLang="zh-CN" sz="2400" b="1" dirty="0">
                <a:solidFill>
                  <a:srgbClr val="003366"/>
                </a:solidFill>
                <a:latin typeface="宋体" panose="02010600030101010101" pitchFamily="2" charset="-122"/>
                <a:ea typeface="宋体" panose="02010600030101010101" pitchFamily="2" charset="-122"/>
              </a:rPr>
              <a:t>2</a:t>
            </a:r>
            <a:r>
              <a:rPr lang="zh-CN" altLang="en-US" sz="2400" b="1" dirty="0">
                <a:solidFill>
                  <a:srgbClr val="003366"/>
                </a:solidFill>
                <a:latin typeface="宋体" panose="02010600030101010101" pitchFamily="2" charset="-122"/>
                <a:ea typeface="宋体" panose="02010600030101010101" pitchFamily="2" charset="-122"/>
              </a:rPr>
              <a:t>．学校教育对人的发展的主导作用是有条件的</a:t>
            </a:r>
            <a:endParaRPr lang="zh-CN" altLang="en-US" sz="2400" b="1" dirty="0">
              <a:solidFill>
                <a:srgbClr val="003366"/>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heel(1)">
                                      <p:cBhvr>
                                        <p:cTn id="26" dur="20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randombar(horizontal)">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9">
                                            <p:txEl>
                                              <p:charRg st="0" end="21"/>
                                            </p:txEl>
                                          </p:spTgt>
                                        </p:tgtEl>
                                        <p:attrNameLst>
                                          <p:attrName>style.visibility</p:attrName>
                                        </p:attrNameLst>
                                      </p:cBhvr>
                                      <p:to>
                                        <p:strVal val="visible"/>
                                      </p:to>
                                    </p:set>
                                    <p:animEffect transition="in" filter="fade">
                                      <p:cBhvr>
                                        <p:cTn id="36" dur="1000"/>
                                        <p:tgtEl>
                                          <p:spTgt spid="19">
                                            <p:txEl>
                                              <p:charRg st="0" end="21"/>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19">
                                            <p:txEl>
                                              <p:charRg st="21" end="43"/>
                                            </p:txEl>
                                          </p:spTgt>
                                        </p:tgtEl>
                                        <p:attrNameLst>
                                          <p:attrName>style.visibility</p:attrName>
                                        </p:attrNameLst>
                                      </p:cBhvr>
                                      <p:to>
                                        <p:strVal val="visible"/>
                                      </p:to>
                                    </p:set>
                                    <p:animEffect transition="in" filter="fade">
                                      <p:cBhvr>
                                        <p:cTn id="39" dur="1000"/>
                                        <p:tgtEl>
                                          <p:spTgt spid="19">
                                            <p:txEl>
                                              <p:charRg st="21" end="4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3" grpId="0" animBg="1"/>
      <p:bldP spid="1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灯片编号占位符 4"/>
          <p:cNvSpPr>
            <a:spLocks noGrp="1"/>
          </p:cNvSpPr>
          <p:nvPr>
            <p:ph type="sldNum" sz="quarter" idx="12"/>
          </p:nvPr>
        </p:nvSpPr>
        <p:spPr>
          <a:xfrm>
            <a:off x="3124200" y="4767263"/>
            <a:ext cx="2895600" cy="274637"/>
          </a:xfrm>
          <a:noFill/>
          <a:ln>
            <a:noFill/>
          </a:ln>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algn="ctr">
              <a:buFont typeface="Arial" panose="020B0604020202020204" pitchFamily="34" charset="0"/>
              <a:buChar char="•"/>
            </a:pPr>
            <a:fld id="{9A0DB2DC-4C9A-4742-B13C-FB6460FD3503}" type="slidenum">
              <a:rPr lang="" altLang="en-US" sz="1200" dirty="0">
                <a:solidFill>
                  <a:srgbClr val="898989"/>
                </a:solidFill>
              </a:rPr>
            </a:fld>
            <a:endParaRPr lang="" altLang="en-US" sz="1200" dirty="0">
              <a:solidFill>
                <a:srgbClr val="898989"/>
              </a:solidFill>
            </a:endParaRPr>
          </a:p>
        </p:txBody>
      </p:sp>
      <p:sp>
        <p:nvSpPr>
          <p:cNvPr id="57346" name="矩形 2"/>
          <p:cNvSpPr/>
          <p:nvPr/>
        </p:nvSpPr>
        <p:spPr>
          <a:xfrm>
            <a:off x="2051050" y="-95250"/>
            <a:ext cx="6019800" cy="1016000"/>
          </a:xfrm>
          <a:prstGeom prst="rect">
            <a:avLst/>
          </a:prstGeom>
          <a:noFill/>
          <a:ln w="9525">
            <a:noFill/>
          </a:ln>
        </p:spPr>
        <p:txBody>
          <a:bodyPr anchor="t" anchorCtr="0">
            <a:spAutoFit/>
          </a:bodyPr>
          <a:p>
            <a:pPr algn="ctr"/>
            <a:r>
              <a:rPr lang="en-US" altLang="zh-CN" sz="6000" b="1" dirty="0">
                <a:solidFill>
                  <a:srgbClr val="DEA900"/>
                </a:solidFill>
                <a:latin typeface="Arial" panose="020B0604020202020204" pitchFamily="34" charset="0"/>
              </a:rPr>
              <a:t>4.</a:t>
            </a:r>
            <a:r>
              <a:rPr lang="zh-CN" altLang="en-US" sz="6000" b="1" dirty="0">
                <a:solidFill>
                  <a:srgbClr val="DEA900"/>
                </a:solidFill>
                <a:latin typeface="Arial" panose="020B0604020202020204" pitchFamily="34" charset="0"/>
              </a:rPr>
              <a:t>主观能动性</a:t>
            </a:r>
            <a:endParaRPr lang="zh-CN" altLang="en-US" sz="1100" b="1" dirty="0">
              <a:solidFill>
                <a:srgbClr val="DEA900"/>
              </a:solidFill>
              <a:latin typeface="Arial" panose="020B0604020202020204" pitchFamily="34" charset="0"/>
            </a:endParaRPr>
          </a:p>
        </p:txBody>
      </p:sp>
      <p:graphicFrame>
        <p:nvGraphicFramePr>
          <p:cNvPr id="8" name="图示 7"/>
          <p:cNvGraphicFramePr/>
          <p:nvPr/>
        </p:nvGraphicFramePr>
        <p:xfrm>
          <a:off x="1524000" y="840580"/>
          <a:ext cx="6096000" cy="40640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aphicFrame>
        <p:nvGraphicFramePr>
          <p:cNvPr id="3" name="图示 2"/>
          <p:cNvGraphicFramePr/>
          <p:nvPr/>
        </p:nvGraphicFramePr>
        <p:xfrm>
          <a:off x="1808819" y="2036097"/>
          <a:ext cx="5526361" cy="231089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Rectangle 2"/>
          <p:cNvSpPr>
            <a:spLocks noGrp="1"/>
          </p:cNvSpPr>
          <p:nvPr>
            <p:ph type="title"/>
          </p:nvPr>
        </p:nvSpPr>
        <p:spPr>
          <a:xfrm>
            <a:off x="1493838" y="735013"/>
            <a:ext cx="6172200" cy="695325"/>
          </a:xfrm>
          <a:ln/>
        </p:spPr>
        <p:txBody>
          <a:bodyPr wrap="square" lIns="91440" tIns="45720" rIns="91440" bIns="45720" anchor="ctr" anchorCtr="0"/>
          <a:p>
            <a:r>
              <a:rPr lang="zh-CN" altLang="en-US" sz="3600" b="1" dirty="0">
                <a:solidFill>
                  <a:srgbClr val="DEA900"/>
                </a:solidFill>
              </a:rPr>
              <a:t>影响个体身心发展的因素</a:t>
            </a:r>
            <a:endParaRPr lang="zh-CN" altLang="en-US" sz="3200" dirty="0">
              <a:ea typeface="宋体" panose="02010600030101010101" pitchFamily="2" charset="-122"/>
            </a:endParaRPr>
          </a:p>
        </p:txBody>
      </p:sp>
      <p:sp>
        <p:nvSpPr>
          <p:cNvPr id="91140" name="AutoShape 4"/>
          <p:cNvSpPr>
            <a:spLocks noChangeArrowheads="1"/>
          </p:cNvSpPr>
          <p:nvPr/>
        </p:nvSpPr>
        <p:spPr bwMode="auto">
          <a:xfrm>
            <a:off x="5165725" y="2401888"/>
            <a:ext cx="1638300" cy="1466850"/>
          </a:xfrm>
          <a:prstGeom prst="homePlate">
            <a:avLst>
              <a:gd name="adj" fmla="val 27912"/>
            </a:avLst>
          </a:prstGeom>
          <a:gradFill rotWithShape="1">
            <a:gsLst>
              <a:gs pos="0">
                <a:srgbClr val="F6F6F6"/>
              </a:gs>
              <a:gs pos="100000">
                <a:srgbClr val="C0C0C0"/>
              </a:gs>
            </a:gsLst>
            <a:lin ang="2700000" scaled="1"/>
          </a:gradFill>
          <a:ln w="12700">
            <a:noFill/>
            <a:miter lim="800000"/>
          </a:ln>
          <a:effectLst>
            <a:outerShdw dist="71842" dir="2700000" algn="ctr" rotWithShape="0">
              <a:srgbClr val="80808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91147" name="AutoShape 11"/>
          <p:cNvSpPr>
            <a:spLocks noChangeArrowheads="1"/>
          </p:cNvSpPr>
          <p:nvPr/>
        </p:nvSpPr>
        <p:spPr bwMode="gray">
          <a:xfrm>
            <a:off x="3924300" y="2409825"/>
            <a:ext cx="1670050" cy="1458913"/>
          </a:xfrm>
          <a:prstGeom prst="homePlate">
            <a:avLst>
              <a:gd name="adj" fmla="val 28633"/>
            </a:avLst>
          </a:prstGeom>
          <a:gradFill rotWithShape="1">
            <a:gsLst>
              <a:gs pos="0">
                <a:schemeClr val="folHlink">
                  <a:gamma/>
                  <a:tint val="0"/>
                  <a:invGamma/>
                </a:schemeClr>
              </a:gs>
              <a:gs pos="100000">
                <a:schemeClr val="folHlink"/>
              </a:gs>
            </a:gsLst>
            <a:lin ang="18900000" scaled="1"/>
          </a:gradFill>
          <a:ln>
            <a:noFill/>
          </a:ln>
          <a:effectLst>
            <a:outerShdw dist="71842" dir="2700000" algn="ctr" rotWithShape="0">
              <a:srgbClr val="80808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91141" name="AutoShape 5"/>
          <p:cNvSpPr>
            <a:spLocks noChangeArrowheads="1"/>
          </p:cNvSpPr>
          <p:nvPr/>
        </p:nvSpPr>
        <p:spPr bwMode="gray">
          <a:xfrm>
            <a:off x="2789238" y="2409825"/>
            <a:ext cx="1671638" cy="1458913"/>
          </a:xfrm>
          <a:prstGeom prst="homePlate">
            <a:avLst>
              <a:gd name="adj" fmla="val 28633"/>
            </a:avLst>
          </a:prstGeom>
          <a:gradFill rotWithShape="1">
            <a:gsLst>
              <a:gs pos="0">
                <a:schemeClr val="hlink">
                  <a:gamma/>
                  <a:tint val="0"/>
                  <a:invGamma/>
                </a:schemeClr>
              </a:gs>
              <a:gs pos="100000">
                <a:schemeClr val="hlink"/>
              </a:gs>
            </a:gsLst>
            <a:lin ang="18900000" scaled="1"/>
          </a:gradFill>
          <a:ln>
            <a:noFill/>
          </a:ln>
          <a:effectLst>
            <a:outerShdw dist="71842" dir="2700000" algn="ctr" rotWithShape="0">
              <a:srgbClr val="80808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91143" name="AutoShape 7"/>
          <p:cNvSpPr>
            <a:spLocks noChangeArrowheads="1"/>
          </p:cNvSpPr>
          <p:nvPr/>
        </p:nvSpPr>
        <p:spPr bwMode="gray">
          <a:xfrm>
            <a:off x="1979613" y="2125663"/>
            <a:ext cx="1331913" cy="1743075"/>
          </a:xfrm>
          <a:prstGeom prst="homePlate">
            <a:avLst>
              <a:gd name="adj" fmla="val 25000"/>
            </a:avLst>
          </a:prstGeom>
          <a:gradFill rotWithShape="1">
            <a:gsLst>
              <a:gs pos="0">
                <a:schemeClr val="accent1"/>
              </a:gs>
              <a:gs pos="100000">
                <a:schemeClr val="accent1">
                  <a:gamma/>
                  <a:shade val="57255"/>
                  <a:invGamma/>
                </a:schemeClr>
              </a:gs>
            </a:gsLst>
            <a:lin ang="2700000" scaled="1"/>
          </a:gradFill>
          <a:ln>
            <a:noFill/>
          </a:ln>
          <a:effectLst>
            <a:outerShdw dist="56796" dir="3806097" algn="ctr" rotWithShape="0">
              <a:srgbClr val="80808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91144" name="Rectangle 8"/>
          <p:cNvSpPr/>
          <p:nvPr/>
        </p:nvSpPr>
        <p:spPr>
          <a:xfrm>
            <a:off x="1871663" y="2668588"/>
            <a:ext cx="1241425" cy="1016000"/>
          </a:xfrm>
          <a:prstGeom prst="rect">
            <a:avLst/>
          </a:prstGeom>
          <a:noFill/>
          <a:ln w="9525">
            <a:noFill/>
          </a:ln>
        </p:spPr>
        <p:txBody>
          <a:bodyPr anchor="t" anchorCtr="0">
            <a:spAutoFit/>
          </a:bodyPr>
          <a:p>
            <a:pPr algn="ctr"/>
            <a:r>
              <a:rPr lang="zh-CN" altLang="en-US" sz="3000" b="1" dirty="0">
                <a:latin typeface="Arial Black" panose="020B0A04020102020204" pitchFamily="34" charset="0"/>
                <a:ea typeface="华文行楷" panose="02010800040101010101" pitchFamily="2" charset="-122"/>
              </a:rPr>
              <a:t>遗</a:t>
            </a:r>
            <a:endParaRPr lang="zh-CN" altLang="en-US" sz="3000" b="1" dirty="0">
              <a:latin typeface="Arial Black" panose="020B0A04020102020204" pitchFamily="34" charset="0"/>
              <a:ea typeface="华文行楷" panose="02010800040101010101" pitchFamily="2" charset="-122"/>
            </a:endParaRPr>
          </a:p>
          <a:p>
            <a:pPr algn="ctr"/>
            <a:r>
              <a:rPr lang="zh-CN" altLang="en-US" sz="3000" b="1" dirty="0">
                <a:latin typeface="Arial Black" panose="020B0A04020102020204" pitchFamily="34" charset="0"/>
                <a:ea typeface="华文行楷" panose="02010800040101010101" pitchFamily="2" charset="-122"/>
              </a:rPr>
              <a:t>传</a:t>
            </a:r>
            <a:endParaRPr lang="zh-CN" altLang="en-US" sz="3000" b="1" dirty="0">
              <a:latin typeface="Arial Black" panose="020B0A04020102020204" pitchFamily="34" charset="0"/>
              <a:ea typeface="华文行楷" panose="02010800040101010101" pitchFamily="2" charset="-122"/>
            </a:endParaRPr>
          </a:p>
        </p:txBody>
      </p:sp>
      <p:sp>
        <p:nvSpPr>
          <p:cNvPr id="91146" name="Rectangle 10"/>
          <p:cNvSpPr/>
          <p:nvPr/>
        </p:nvSpPr>
        <p:spPr>
          <a:xfrm>
            <a:off x="4518025" y="2679700"/>
            <a:ext cx="1058863" cy="1016000"/>
          </a:xfrm>
          <a:prstGeom prst="rect">
            <a:avLst/>
          </a:prstGeom>
          <a:noFill/>
          <a:ln w="9525">
            <a:noFill/>
          </a:ln>
        </p:spPr>
        <p:txBody>
          <a:bodyPr anchor="t" anchorCtr="0">
            <a:spAutoFit/>
          </a:bodyPr>
          <a:p>
            <a:pPr algn="ctr"/>
            <a:r>
              <a:rPr lang="zh-CN" altLang="en-US" sz="3000" b="1" dirty="0">
                <a:solidFill>
                  <a:srgbClr val="111111"/>
                </a:solidFill>
                <a:latin typeface="Arial" panose="020B0604020202020204" pitchFamily="34" charset="0"/>
                <a:ea typeface="华文行楷" panose="02010800040101010101" pitchFamily="2" charset="-122"/>
              </a:rPr>
              <a:t>教</a:t>
            </a:r>
            <a:endParaRPr lang="zh-CN" altLang="en-US" sz="3000" b="1" dirty="0">
              <a:solidFill>
                <a:srgbClr val="111111"/>
              </a:solidFill>
              <a:latin typeface="Arial" panose="020B0604020202020204" pitchFamily="34" charset="0"/>
              <a:ea typeface="华文行楷" panose="02010800040101010101" pitchFamily="2" charset="-122"/>
            </a:endParaRPr>
          </a:p>
          <a:p>
            <a:pPr algn="ctr"/>
            <a:r>
              <a:rPr lang="zh-CN" altLang="en-US" sz="3000" b="1" dirty="0">
                <a:solidFill>
                  <a:srgbClr val="111111"/>
                </a:solidFill>
                <a:latin typeface="Arial" panose="020B0604020202020204" pitchFamily="34" charset="0"/>
                <a:ea typeface="华文行楷" panose="02010800040101010101" pitchFamily="2" charset="-122"/>
              </a:rPr>
              <a:t>育</a:t>
            </a:r>
            <a:endParaRPr lang="zh-CN" altLang="en-US" sz="3000" b="1" dirty="0">
              <a:solidFill>
                <a:srgbClr val="111111"/>
              </a:solidFill>
              <a:latin typeface="Arial" panose="020B0604020202020204" pitchFamily="34" charset="0"/>
              <a:ea typeface="华文行楷" panose="02010800040101010101" pitchFamily="2" charset="-122"/>
            </a:endParaRPr>
          </a:p>
        </p:txBody>
      </p:sp>
      <p:sp>
        <p:nvSpPr>
          <p:cNvPr id="58376" name="Rectangle 9"/>
          <p:cNvSpPr/>
          <p:nvPr/>
        </p:nvSpPr>
        <p:spPr>
          <a:xfrm>
            <a:off x="3084513" y="2144713"/>
            <a:ext cx="2214562" cy="368300"/>
          </a:xfrm>
          <a:prstGeom prst="rect">
            <a:avLst/>
          </a:prstGeom>
          <a:noFill/>
          <a:ln w="9525">
            <a:noFill/>
          </a:ln>
        </p:spPr>
        <p:txBody>
          <a:bodyPr anchor="t" anchorCtr="0">
            <a:spAutoFit/>
          </a:bodyPr>
          <a:p>
            <a:pPr algn="ctr"/>
            <a:r>
              <a:rPr lang="en-US" altLang="zh-CN" b="1" dirty="0">
                <a:solidFill>
                  <a:srgbClr val="FFFFFF"/>
                </a:solidFill>
                <a:latin typeface="Arial" panose="020B0604020202020204" pitchFamily="34" charset="0"/>
                <a:ea typeface="宋体" panose="02010600030101010101" pitchFamily="2" charset="-122"/>
              </a:rPr>
              <a:t>Title in here</a:t>
            </a:r>
            <a:endParaRPr lang="en-US" altLang="zh-CN" b="1" dirty="0">
              <a:solidFill>
                <a:srgbClr val="FFFFFF"/>
              </a:solidFill>
              <a:latin typeface="Arial" panose="020B0604020202020204" pitchFamily="34" charset="0"/>
              <a:ea typeface="宋体" panose="02010600030101010101" pitchFamily="2" charset="-122"/>
            </a:endParaRPr>
          </a:p>
        </p:txBody>
      </p:sp>
      <p:sp>
        <p:nvSpPr>
          <p:cNvPr id="91142" name="Freeform 6"/>
          <p:cNvSpPr/>
          <p:nvPr/>
        </p:nvSpPr>
        <p:spPr bwMode="gray">
          <a:xfrm>
            <a:off x="1979613" y="2085975"/>
            <a:ext cx="4483100" cy="323850"/>
          </a:xfrm>
          <a:custGeom>
            <a:avLst/>
            <a:gdLst>
              <a:gd name="T0" fmla="*/ 0 w 3454"/>
              <a:gd name="T1" fmla="*/ 0 h 267"/>
              <a:gd name="T2" fmla="*/ 87 w 3454"/>
              <a:gd name="T3" fmla="*/ 267 h 267"/>
              <a:gd name="T4" fmla="*/ 3454 w 3454"/>
              <a:gd name="T5" fmla="*/ 267 h 267"/>
              <a:gd name="T6" fmla="*/ 3292 w 3454"/>
              <a:gd name="T7" fmla="*/ 8 h 267"/>
              <a:gd name="T8" fmla="*/ 0 w 3454"/>
              <a:gd name="T9" fmla="*/ 0 h 267"/>
            </a:gdLst>
            <a:ahLst/>
            <a:cxnLst>
              <a:cxn ang="0">
                <a:pos x="T0" y="T1"/>
              </a:cxn>
              <a:cxn ang="0">
                <a:pos x="T2" y="T3"/>
              </a:cxn>
              <a:cxn ang="0">
                <a:pos x="T4" y="T5"/>
              </a:cxn>
              <a:cxn ang="0">
                <a:pos x="T6" y="T7"/>
              </a:cxn>
              <a:cxn ang="0">
                <a:pos x="T8" y="T9"/>
              </a:cxn>
            </a:cxnLst>
            <a:rect l="0" t="0" r="r" b="b"/>
            <a:pathLst>
              <a:path w="3454" h="267">
                <a:moveTo>
                  <a:pt x="0" y="0"/>
                </a:moveTo>
                <a:lnTo>
                  <a:pt x="87" y="267"/>
                </a:lnTo>
                <a:lnTo>
                  <a:pt x="3454" y="267"/>
                </a:lnTo>
                <a:lnTo>
                  <a:pt x="3292" y="8"/>
                </a:lnTo>
                <a:lnTo>
                  <a:pt x="0" y="0"/>
                </a:lnTo>
                <a:close/>
              </a:path>
            </a:pathLst>
          </a:custGeom>
          <a:gradFill rotWithShape="1">
            <a:gsLst>
              <a:gs pos="0">
                <a:schemeClr val="accent2"/>
              </a:gs>
              <a:gs pos="100000">
                <a:schemeClr val="accent2">
                  <a:gamma/>
                  <a:shade val="46275"/>
                  <a:invGamma/>
                </a:schemeClr>
              </a:gs>
            </a:gsLst>
            <a:lin ang="5400000" scaled="1"/>
          </a:gradFill>
          <a:ln>
            <a:noFill/>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grpSp>
        <p:nvGrpSpPr>
          <p:cNvPr id="58378" name="Group 12"/>
          <p:cNvGrpSpPr/>
          <p:nvPr/>
        </p:nvGrpSpPr>
        <p:grpSpPr>
          <a:xfrm>
            <a:off x="1277938" y="2571750"/>
            <a:ext cx="649287" cy="1133475"/>
            <a:chOff x="4466" y="2053"/>
            <a:chExt cx="590" cy="1177"/>
          </a:xfrm>
        </p:grpSpPr>
        <p:sp>
          <p:nvSpPr>
            <p:cNvPr id="58379" name="Freeform 13"/>
            <p:cNvSpPr/>
            <p:nvPr/>
          </p:nvSpPr>
          <p:spPr>
            <a:xfrm>
              <a:off x="4466" y="2259"/>
              <a:ext cx="590" cy="971"/>
            </a:xfrm>
            <a:custGeom>
              <a:avLst/>
              <a:gdLst/>
              <a:ahLst/>
              <a:cxnLst>
                <a:cxn ang="0">
                  <a:pos x="284" y="59"/>
                </a:cxn>
                <a:cxn ang="0">
                  <a:pos x="364" y="7"/>
                </a:cxn>
                <a:cxn ang="0">
                  <a:pos x="446" y="52"/>
                </a:cxn>
                <a:cxn ang="0">
                  <a:pos x="512" y="216"/>
                </a:cxn>
                <a:cxn ang="0">
                  <a:pos x="532" y="417"/>
                </a:cxn>
                <a:cxn ang="0">
                  <a:pos x="450" y="305"/>
                </a:cxn>
                <a:cxn ang="0">
                  <a:pos x="398" y="118"/>
                </a:cxn>
                <a:cxn ang="0">
                  <a:pos x="490" y="497"/>
                </a:cxn>
                <a:cxn ang="0">
                  <a:pos x="388" y="531"/>
                </a:cxn>
                <a:cxn ang="0">
                  <a:pos x="412" y="817"/>
                </a:cxn>
                <a:cxn ang="0">
                  <a:pos x="366" y="967"/>
                </a:cxn>
                <a:cxn ang="0">
                  <a:pos x="308" y="832"/>
                </a:cxn>
                <a:cxn ang="0">
                  <a:pos x="290" y="549"/>
                </a:cxn>
                <a:cxn ang="0">
                  <a:pos x="264" y="801"/>
                </a:cxn>
                <a:cxn ang="0">
                  <a:pos x="189" y="962"/>
                </a:cxn>
                <a:cxn ang="0">
                  <a:pos x="151" y="804"/>
                </a:cxn>
                <a:cxn ang="0">
                  <a:pos x="184" y="525"/>
                </a:cxn>
                <a:cxn ang="0">
                  <a:pos x="84" y="505"/>
                </a:cxn>
                <a:cxn ang="0">
                  <a:pos x="170" y="118"/>
                </a:cxn>
                <a:cxn ang="0">
                  <a:pos x="86" y="401"/>
                </a:cxn>
                <a:cxn ang="0">
                  <a:pos x="24" y="303"/>
                </a:cxn>
                <a:cxn ang="0">
                  <a:pos x="140" y="39"/>
                </a:cxn>
                <a:cxn ang="0">
                  <a:pos x="212" y="13"/>
                </a:cxn>
                <a:cxn ang="0">
                  <a:pos x="284" y="59"/>
                </a:cxn>
              </a:cxnLst>
              <a:pathLst>
                <a:path w="590" h="971">
                  <a:moveTo>
                    <a:pt x="284" y="59"/>
                  </a:moveTo>
                  <a:cubicBezTo>
                    <a:pt x="326" y="59"/>
                    <a:pt x="352" y="37"/>
                    <a:pt x="364" y="7"/>
                  </a:cubicBezTo>
                  <a:cubicBezTo>
                    <a:pt x="390" y="2"/>
                    <a:pt x="418" y="17"/>
                    <a:pt x="446" y="52"/>
                  </a:cubicBezTo>
                  <a:cubicBezTo>
                    <a:pt x="470" y="87"/>
                    <a:pt x="498" y="155"/>
                    <a:pt x="512" y="216"/>
                  </a:cubicBezTo>
                  <a:cubicBezTo>
                    <a:pt x="528" y="274"/>
                    <a:pt x="590" y="404"/>
                    <a:pt x="532" y="417"/>
                  </a:cubicBezTo>
                  <a:cubicBezTo>
                    <a:pt x="476" y="430"/>
                    <a:pt x="462" y="364"/>
                    <a:pt x="450" y="305"/>
                  </a:cubicBezTo>
                  <a:cubicBezTo>
                    <a:pt x="430" y="227"/>
                    <a:pt x="398" y="118"/>
                    <a:pt x="398" y="118"/>
                  </a:cubicBezTo>
                  <a:cubicBezTo>
                    <a:pt x="405" y="150"/>
                    <a:pt x="492" y="428"/>
                    <a:pt x="490" y="497"/>
                  </a:cubicBezTo>
                  <a:cubicBezTo>
                    <a:pt x="428" y="523"/>
                    <a:pt x="442" y="516"/>
                    <a:pt x="388" y="531"/>
                  </a:cubicBezTo>
                  <a:cubicBezTo>
                    <a:pt x="394" y="620"/>
                    <a:pt x="405" y="737"/>
                    <a:pt x="412" y="817"/>
                  </a:cubicBezTo>
                  <a:cubicBezTo>
                    <a:pt x="414" y="865"/>
                    <a:pt x="438" y="963"/>
                    <a:pt x="366" y="967"/>
                  </a:cubicBezTo>
                  <a:cubicBezTo>
                    <a:pt x="294" y="971"/>
                    <a:pt x="318" y="915"/>
                    <a:pt x="308" y="832"/>
                  </a:cubicBezTo>
                  <a:lnTo>
                    <a:pt x="290" y="549"/>
                  </a:lnTo>
                  <a:lnTo>
                    <a:pt x="264" y="801"/>
                  </a:lnTo>
                  <a:cubicBezTo>
                    <a:pt x="250" y="879"/>
                    <a:pt x="256" y="960"/>
                    <a:pt x="189" y="962"/>
                  </a:cubicBezTo>
                  <a:cubicBezTo>
                    <a:pt x="122" y="964"/>
                    <a:pt x="149" y="840"/>
                    <a:pt x="151" y="804"/>
                  </a:cubicBezTo>
                  <a:cubicBezTo>
                    <a:pt x="153" y="768"/>
                    <a:pt x="184" y="579"/>
                    <a:pt x="184" y="525"/>
                  </a:cubicBezTo>
                  <a:cubicBezTo>
                    <a:pt x="134" y="515"/>
                    <a:pt x="84" y="505"/>
                    <a:pt x="84" y="505"/>
                  </a:cubicBezTo>
                  <a:lnTo>
                    <a:pt x="170" y="118"/>
                  </a:lnTo>
                  <a:cubicBezTo>
                    <a:pt x="170" y="101"/>
                    <a:pt x="110" y="370"/>
                    <a:pt x="86" y="401"/>
                  </a:cubicBezTo>
                  <a:cubicBezTo>
                    <a:pt x="62" y="433"/>
                    <a:pt x="0" y="397"/>
                    <a:pt x="24" y="303"/>
                  </a:cubicBezTo>
                  <a:cubicBezTo>
                    <a:pt x="34" y="263"/>
                    <a:pt x="124" y="55"/>
                    <a:pt x="140" y="39"/>
                  </a:cubicBezTo>
                  <a:cubicBezTo>
                    <a:pt x="156" y="23"/>
                    <a:pt x="160" y="0"/>
                    <a:pt x="212" y="13"/>
                  </a:cubicBezTo>
                  <a:cubicBezTo>
                    <a:pt x="238" y="41"/>
                    <a:pt x="242" y="59"/>
                    <a:pt x="284" y="59"/>
                  </a:cubicBezTo>
                  <a:close/>
                </a:path>
              </a:pathLst>
            </a:custGeom>
            <a:gradFill rotWithShape="1">
              <a:gsLst>
                <a:gs pos="0">
                  <a:srgbClr val="F0B5B4"/>
                </a:gs>
                <a:gs pos="100000">
                  <a:srgbClr val="F7D7D7"/>
                </a:gs>
              </a:gsLst>
              <a:lin ang="18900000" scaled="1"/>
              <a:tileRect/>
            </a:gradFill>
            <a:ln w="9525"/>
            <a:scene3d>
              <a:camera prst="legacyObliqueTopRight">
                <a:rot lat="0" lon="0" rev="0"/>
              </a:camera>
              <a:lightRig rig="legacyNormal3" dir="b"/>
            </a:scene3d>
            <a:sp3d extrusionH="176200" prstMaterial="legacyMetal">
              <a:bevelT w="13500" h="13500" prst="angle"/>
              <a:bevelB w="13500" h="13500" prst="angle"/>
              <a:extrusionClr>
                <a:srgbClr val="F0B5B4"/>
              </a:extrusionClr>
            </a:sp3d>
          </p:spPr>
          <p:txBody>
            <a:bodyPr/>
            <a:p>
              <a:endParaRPr lang="zh-CN" altLang="en-US"/>
            </a:p>
          </p:txBody>
        </p:sp>
        <p:sp>
          <p:nvSpPr>
            <p:cNvPr id="58380" name="Oval 14"/>
            <p:cNvSpPr/>
            <p:nvPr/>
          </p:nvSpPr>
          <p:spPr>
            <a:xfrm>
              <a:off x="4641" y="2053"/>
              <a:ext cx="213" cy="225"/>
            </a:xfrm>
            <a:prstGeom prst="ellipse">
              <a:avLst/>
            </a:prstGeom>
            <a:gradFill rotWithShape="1">
              <a:gsLst>
                <a:gs pos="0">
                  <a:srgbClr val="F0B5B4"/>
                </a:gs>
                <a:gs pos="100000">
                  <a:srgbClr val="F7D7D7"/>
                </a:gs>
              </a:gsLst>
              <a:lin ang="18900000" scaled="1"/>
              <a:tileRect/>
            </a:gradFill>
            <a:ln w="9525"/>
            <a:scene3d>
              <a:camera prst="legacyObliqueTopRight">
                <a:rot lat="0" lon="0" rev="0"/>
              </a:camera>
              <a:lightRig rig="legacyNormal3" dir="b"/>
            </a:scene3d>
            <a:sp3d extrusionH="176200" prstMaterial="legacyMetal">
              <a:bevelT w="13500" h="13500" prst="angle"/>
              <a:bevelB w="13500" h="13500" prst="angle"/>
              <a:extrusionClr>
                <a:srgbClr val="F0B5B4"/>
              </a:extrusionClr>
            </a:sp3d>
          </p:spPr>
          <p:txBody>
            <a:bodyPr wrap="none" anchor="ctr" anchorCtr="0">
              <a:flatTx/>
            </a:bodyPr>
            <a:p>
              <a:endParaRPr lang="zh-CN" altLang="en-US" dirty="0">
                <a:latin typeface="Arial" panose="020B0604020202020204" pitchFamily="34" charset="0"/>
              </a:endParaRPr>
            </a:p>
          </p:txBody>
        </p:sp>
      </p:grpSp>
      <p:grpSp>
        <p:nvGrpSpPr>
          <p:cNvPr id="58381" name="Group 15"/>
          <p:cNvGrpSpPr/>
          <p:nvPr/>
        </p:nvGrpSpPr>
        <p:grpSpPr>
          <a:xfrm>
            <a:off x="6786563" y="1816100"/>
            <a:ext cx="1214437" cy="2011363"/>
            <a:chOff x="4466" y="2053"/>
            <a:chExt cx="590" cy="1177"/>
          </a:xfrm>
        </p:grpSpPr>
        <p:sp>
          <p:nvSpPr>
            <p:cNvPr id="58382" name="Freeform 16"/>
            <p:cNvSpPr/>
            <p:nvPr/>
          </p:nvSpPr>
          <p:spPr>
            <a:xfrm>
              <a:off x="4466" y="2259"/>
              <a:ext cx="590" cy="971"/>
            </a:xfrm>
            <a:custGeom>
              <a:avLst/>
              <a:gdLst/>
              <a:ahLst/>
              <a:cxnLst>
                <a:cxn ang="0">
                  <a:pos x="284" y="59"/>
                </a:cxn>
                <a:cxn ang="0">
                  <a:pos x="364" y="7"/>
                </a:cxn>
                <a:cxn ang="0">
                  <a:pos x="446" y="52"/>
                </a:cxn>
                <a:cxn ang="0">
                  <a:pos x="512" y="216"/>
                </a:cxn>
                <a:cxn ang="0">
                  <a:pos x="532" y="417"/>
                </a:cxn>
                <a:cxn ang="0">
                  <a:pos x="450" y="305"/>
                </a:cxn>
                <a:cxn ang="0">
                  <a:pos x="398" y="118"/>
                </a:cxn>
                <a:cxn ang="0">
                  <a:pos x="490" y="497"/>
                </a:cxn>
                <a:cxn ang="0">
                  <a:pos x="388" y="531"/>
                </a:cxn>
                <a:cxn ang="0">
                  <a:pos x="412" y="817"/>
                </a:cxn>
                <a:cxn ang="0">
                  <a:pos x="366" y="967"/>
                </a:cxn>
                <a:cxn ang="0">
                  <a:pos x="308" y="832"/>
                </a:cxn>
                <a:cxn ang="0">
                  <a:pos x="290" y="549"/>
                </a:cxn>
                <a:cxn ang="0">
                  <a:pos x="264" y="801"/>
                </a:cxn>
                <a:cxn ang="0">
                  <a:pos x="189" y="962"/>
                </a:cxn>
                <a:cxn ang="0">
                  <a:pos x="151" y="804"/>
                </a:cxn>
                <a:cxn ang="0">
                  <a:pos x="184" y="525"/>
                </a:cxn>
                <a:cxn ang="0">
                  <a:pos x="84" y="505"/>
                </a:cxn>
                <a:cxn ang="0">
                  <a:pos x="170" y="118"/>
                </a:cxn>
                <a:cxn ang="0">
                  <a:pos x="86" y="401"/>
                </a:cxn>
                <a:cxn ang="0">
                  <a:pos x="24" y="303"/>
                </a:cxn>
                <a:cxn ang="0">
                  <a:pos x="140" y="39"/>
                </a:cxn>
                <a:cxn ang="0">
                  <a:pos x="212" y="13"/>
                </a:cxn>
                <a:cxn ang="0">
                  <a:pos x="284" y="59"/>
                </a:cxn>
              </a:cxnLst>
              <a:pathLst>
                <a:path w="590" h="971">
                  <a:moveTo>
                    <a:pt x="284" y="59"/>
                  </a:moveTo>
                  <a:cubicBezTo>
                    <a:pt x="326" y="59"/>
                    <a:pt x="352" y="37"/>
                    <a:pt x="364" y="7"/>
                  </a:cubicBezTo>
                  <a:cubicBezTo>
                    <a:pt x="390" y="2"/>
                    <a:pt x="418" y="17"/>
                    <a:pt x="446" y="52"/>
                  </a:cubicBezTo>
                  <a:cubicBezTo>
                    <a:pt x="470" y="87"/>
                    <a:pt x="498" y="155"/>
                    <a:pt x="512" y="216"/>
                  </a:cubicBezTo>
                  <a:cubicBezTo>
                    <a:pt x="528" y="274"/>
                    <a:pt x="590" y="404"/>
                    <a:pt x="532" y="417"/>
                  </a:cubicBezTo>
                  <a:cubicBezTo>
                    <a:pt x="476" y="430"/>
                    <a:pt x="462" y="364"/>
                    <a:pt x="450" y="305"/>
                  </a:cubicBezTo>
                  <a:cubicBezTo>
                    <a:pt x="430" y="227"/>
                    <a:pt x="398" y="118"/>
                    <a:pt x="398" y="118"/>
                  </a:cubicBezTo>
                  <a:cubicBezTo>
                    <a:pt x="405" y="150"/>
                    <a:pt x="492" y="428"/>
                    <a:pt x="490" y="497"/>
                  </a:cubicBezTo>
                  <a:cubicBezTo>
                    <a:pt x="428" y="523"/>
                    <a:pt x="442" y="516"/>
                    <a:pt x="388" y="531"/>
                  </a:cubicBezTo>
                  <a:cubicBezTo>
                    <a:pt x="394" y="620"/>
                    <a:pt x="405" y="737"/>
                    <a:pt x="412" y="817"/>
                  </a:cubicBezTo>
                  <a:cubicBezTo>
                    <a:pt x="414" y="865"/>
                    <a:pt x="438" y="963"/>
                    <a:pt x="366" y="967"/>
                  </a:cubicBezTo>
                  <a:cubicBezTo>
                    <a:pt x="294" y="971"/>
                    <a:pt x="318" y="915"/>
                    <a:pt x="308" y="832"/>
                  </a:cubicBezTo>
                  <a:lnTo>
                    <a:pt x="290" y="549"/>
                  </a:lnTo>
                  <a:lnTo>
                    <a:pt x="264" y="801"/>
                  </a:lnTo>
                  <a:cubicBezTo>
                    <a:pt x="250" y="879"/>
                    <a:pt x="256" y="960"/>
                    <a:pt x="189" y="962"/>
                  </a:cubicBezTo>
                  <a:cubicBezTo>
                    <a:pt x="122" y="964"/>
                    <a:pt x="149" y="840"/>
                    <a:pt x="151" y="804"/>
                  </a:cubicBezTo>
                  <a:cubicBezTo>
                    <a:pt x="153" y="768"/>
                    <a:pt x="184" y="579"/>
                    <a:pt x="184" y="525"/>
                  </a:cubicBezTo>
                  <a:cubicBezTo>
                    <a:pt x="134" y="515"/>
                    <a:pt x="84" y="505"/>
                    <a:pt x="84" y="505"/>
                  </a:cubicBezTo>
                  <a:lnTo>
                    <a:pt x="170" y="118"/>
                  </a:lnTo>
                  <a:cubicBezTo>
                    <a:pt x="170" y="101"/>
                    <a:pt x="110" y="370"/>
                    <a:pt x="86" y="401"/>
                  </a:cubicBezTo>
                  <a:cubicBezTo>
                    <a:pt x="62" y="433"/>
                    <a:pt x="0" y="397"/>
                    <a:pt x="24" y="303"/>
                  </a:cubicBezTo>
                  <a:cubicBezTo>
                    <a:pt x="34" y="263"/>
                    <a:pt x="124" y="55"/>
                    <a:pt x="140" y="39"/>
                  </a:cubicBezTo>
                  <a:cubicBezTo>
                    <a:pt x="156" y="23"/>
                    <a:pt x="160" y="0"/>
                    <a:pt x="212" y="13"/>
                  </a:cubicBezTo>
                  <a:cubicBezTo>
                    <a:pt x="238" y="41"/>
                    <a:pt x="242" y="59"/>
                    <a:pt x="284" y="59"/>
                  </a:cubicBezTo>
                  <a:close/>
                </a:path>
              </a:pathLst>
            </a:custGeom>
            <a:gradFill rotWithShape="1">
              <a:gsLst>
                <a:gs pos="0">
                  <a:srgbClr val="F0B5B4"/>
                </a:gs>
                <a:gs pos="100000">
                  <a:srgbClr val="F7D7D7"/>
                </a:gs>
              </a:gsLst>
              <a:lin ang="18900000" scaled="1"/>
              <a:tileRect/>
            </a:gradFill>
            <a:ln w="9525"/>
            <a:scene3d>
              <a:camera prst="legacyObliqueTopRight">
                <a:rot lat="0" lon="0" rev="0"/>
              </a:camera>
              <a:lightRig rig="legacyNormal3" dir="b"/>
            </a:scene3d>
            <a:sp3d extrusionH="176200" prstMaterial="legacyMetal">
              <a:bevelT w="13500" h="13500" prst="angle"/>
              <a:bevelB w="13500" h="13500" prst="angle"/>
              <a:extrusionClr>
                <a:srgbClr val="F0B5B4"/>
              </a:extrusionClr>
            </a:sp3d>
          </p:spPr>
          <p:txBody>
            <a:bodyPr/>
            <a:p>
              <a:endParaRPr lang="zh-CN" altLang="en-US"/>
            </a:p>
          </p:txBody>
        </p:sp>
        <p:sp>
          <p:nvSpPr>
            <p:cNvPr id="58383" name="Oval 17"/>
            <p:cNvSpPr/>
            <p:nvPr/>
          </p:nvSpPr>
          <p:spPr>
            <a:xfrm>
              <a:off x="4641" y="2053"/>
              <a:ext cx="213" cy="225"/>
            </a:xfrm>
            <a:prstGeom prst="ellipse">
              <a:avLst/>
            </a:prstGeom>
            <a:gradFill rotWithShape="1">
              <a:gsLst>
                <a:gs pos="0">
                  <a:srgbClr val="F0B5B4"/>
                </a:gs>
                <a:gs pos="100000">
                  <a:srgbClr val="F7D7D7"/>
                </a:gs>
              </a:gsLst>
              <a:lin ang="18900000" scaled="1"/>
              <a:tileRect/>
            </a:gradFill>
            <a:ln w="9525"/>
            <a:scene3d>
              <a:camera prst="legacyObliqueTopRight">
                <a:rot lat="0" lon="0" rev="0"/>
              </a:camera>
              <a:lightRig rig="legacyNormal3" dir="b"/>
            </a:scene3d>
            <a:sp3d extrusionH="176200" prstMaterial="legacyMetal">
              <a:bevelT w="13500" h="13500" prst="angle"/>
              <a:bevelB w="13500" h="13500" prst="angle"/>
              <a:extrusionClr>
                <a:srgbClr val="F0B5B4"/>
              </a:extrusionClr>
            </a:sp3d>
          </p:spPr>
          <p:txBody>
            <a:bodyPr wrap="none" anchor="ctr" anchorCtr="0">
              <a:flatTx/>
            </a:bodyPr>
            <a:p>
              <a:endParaRPr lang="zh-CN" altLang="en-US" dirty="0">
                <a:latin typeface="Arial" panose="020B0604020202020204" pitchFamily="34" charset="0"/>
              </a:endParaRPr>
            </a:p>
          </p:txBody>
        </p:sp>
      </p:grpSp>
      <p:sp>
        <p:nvSpPr>
          <p:cNvPr id="91154" name="Rectangle 18"/>
          <p:cNvSpPr/>
          <p:nvPr/>
        </p:nvSpPr>
        <p:spPr>
          <a:xfrm>
            <a:off x="3060700" y="2625725"/>
            <a:ext cx="1241425" cy="1016000"/>
          </a:xfrm>
          <a:prstGeom prst="rect">
            <a:avLst/>
          </a:prstGeom>
          <a:noFill/>
          <a:ln w="9525">
            <a:noFill/>
          </a:ln>
        </p:spPr>
        <p:txBody>
          <a:bodyPr anchor="t" anchorCtr="0">
            <a:spAutoFit/>
          </a:bodyPr>
          <a:p>
            <a:pPr algn="ctr"/>
            <a:r>
              <a:rPr lang="zh-CN" altLang="en-US" sz="3000" b="1" dirty="0">
                <a:latin typeface="Arial Black" panose="020B0A04020102020204" pitchFamily="34" charset="0"/>
                <a:ea typeface="华文行楷" panose="02010800040101010101" pitchFamily="2" charset="-122"/>
              </a:rPr>
              <a:t>环</a:t>
            </a:r>
            <a:endParaRPr lang="zh-CN" altLang="en-US" sz="3000" b="1" dirty="0">
              <a:latin typeface="Arial Black" panose="020B0A04020102020204" pitchFamily="34" charset="0"/>
              <a:ea typeface="华文行楷" panose="02010800040101010101" pitchFamily="2" charset="-122"/>
            </a:endParaRPr>
          </a:p>
          <a:p>
            <a:pPr algn="ctr"/>
            <a:r>
              <a:rPr lang="zh-CN" altLang="en-US" sz="3000" b="1" dirty="0">
                <a:latin typeface="Arial Black" panose="020B0A04020102020204" pitchFamily="34" charset="0"/>
                <a:ea typeface="华文行楷" panose="02010800040101010101" pitchFamily="2" charset="-122"/>
              </a:rPr>
              <a:t>境</a:t>
            </a:r>
            <a:endParaRPr lang="zh-CN" altLang="en-US" sz="3000" b="1" dirty="0">
              <a:latin typeface="Arial Black" panose="020B0A04020102020204" pitchFamily="34" charset="0"/>
              <a:ea typeface="华文行楷" panose="02010800040101010101" pitchFamily="2" charset="-122"/>
            </a:endParaRPr>
          </a:p>
        </p:txBody>
      </p:sp>
      <p:sp>
        <p:nvSpPr>
          <p:cNvPr id="91155" name="Rectangle 19"/>
          <p:cNvSpPr/>
          <p:nvPr/>
        </p:nvSpPr>
        <p:spPr>
          <a:xfrm>
            <a:off x="5543550" y="2679700"/>
            <a:ext cx="1058863" cy="1200150"/>
          </a:xfrm>
          <a:prstGeom prst="rect">
            <a:avLst/>
          </a:prstGeom>
          <a:noFill/>
          <a:ln w="9525">
            <a:noFill/>
          </a:ln>
        </p:spPr>
        <p:txBody>
          <a:bodyPr anchor="t" anchorCtr="0">
            <a:spAutoFit/>
          </a:bodyPr>
          <a:p>
            <a:pPr algn="ctr"/>
            <a:r>
              <a:rPr lang="zh-CN" altLang="en-US" sz="2400" b="1" dirty="0">
                <a:solidFill>
                  <a:srgbClr val="111111"/>
                </a:solidFill>
                <a:latin typeface="Arial" panose="020B0604020202020204" pitchFamily="34" charset="0"/>
                <a:ea typeface="华文行楷" panose="02010800040101010101" pitchFamily="2" charset="-122"/>
              </a:rPr>
              <a:t>主观能动性</a:t>
            </a:r>
            <a:endParaRPr lang="zh-CN" altLang="en-US" sz="2400" b="1" dirty="0">
              <a:solidFill>
                <a:srgbClr val="111111"/>
              </a:solidFill>
              <a:latin typeface="Arial" panose="020B0604020202020204" pitchFamily="34" charset="0"/>
              <a:ea typeface="华文行楷" panose="02010800040101010101" pitchFamily="2" charset="-122"/>
            </a:endParaRPr>
          </a:p>
        </p:txBody>
      </p:sp>
      <p:sp>
        <p:nvSpPr>
          <p:cNvPr id="58386" name="矩形 2"/>
          <p:cNvSpPr/>
          <p:nvPr/>
        </p:nvSpPr>
        <p:spPr>
          <a:xfrm>
            <a:off x="50800" y="79375"/>
            <a:ext cx="1878013" cy="768350"/>
          </a:xfrm>
          <a:prstGeom prst="rect">
            <a:avLst/>
          </a:prstGeom>
          <a:noFill/>
          <a:ln w="9525">
            <a:noFill/>
          </a:ln>
        </p:spPr>
        <p:txBody>
          <a:bodyPr wrap="none" anchor="t" anchorCtr="0">
            <a:spAutoFit/>
          </a:bodyPr>
          <a:p>
            <a:pPr algn="ctr"/>
            <a:r>
              <a:rPr lang="zh-CN" altLang="en-US" sz="4400" b="1" dirty="0">
                <a:solidFill>
                  <a:srgbClr val="DEA900"/>
                </a:solidFill>
                <a:latin typeface="Arial" panose="020B0604020202020204" pitchFamily="34" charset="0"/>
              </a:rPr>
              <a:t>小结：</a:t>
            </a:r>
            <a:endParaRPr lang="zh-CN" altLang="en-US" sz="4400" b="1" dirty="0">
              <a:solidFill>
                <a:srgbClr val="DEA900"/>
              </a:solidFill>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91142"/>
                                        </p:tgtEl>
                                        <p:attrNameLst>
                                          <p:attrName>style.visibility</p:attrName>
                                        </p:attrNameLst>
                                      </p:cBhvr>
                                      <p:to>
                                        <p:strVal val="visible"/>
                                      </p:to>
                                    </p:set>
                                    <p:animEffect transition="in" filter="strips(downRight)">
                                      <p:cBhvr>
                                        <p:cTn id="7" dur="500"/>
                                        <p:tgtEl>
                                          <p:spTgt spid="9114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91143"/>
                                        </p:tgtEl>
                                        <p:attrNameLst>
                                          <p:attrName>style.visibility</p:attrName>
                                        </p:attrNameLst>
                                      </p:cBhvr>
                                      <p:to>
                                        <p:strVal val="visible"/>
                                      </p:to>
                                    </p:set>
                                    <p:animEffect transition="in" filter="strips(downRight)">
                                      <p:cBhvr>
                                        <p:cTn id="12" dur="500"/>
                                        <p:tgtEl>
                                          <p:spTgt spid="91143"/>
                                        </p:tgtEl>
                                      </p:cBhvr>
                                    </p:animEffect>
                                  </p:childTnLst>
                                </p:cTn>
                              </p:par>
                              <p:par>
                                <p:cTn id="13" presetID="18" presetClass="entr" presetSubtype="6" fill="hold" grpId="0" nodeType="withEffect">
                                  <p:stCondLst>
                                    <p:cond delay="0"/>
                                  </p:stCondLst>
                                  <p:childTnLst>
                                    <p:set>
                                      <p:cBhvr>
                                        <p:cTn id="14" dur="1" fill="hold">
                                          <p:stCondLst>
                                            <p:cond delay="0"/>
                                          </p:stCondLst>
                                        </p:cTn>
                                        <p:tgtEl>
                                          <p:spTgt spid="91144"/>
                                        </p:tgtEl>
                                        <p:attrNameLst>
                                          <p:attrName>style.visibility</p:attrName>
                                        </p:attrNameLst>
                                      </p:cBhvr>
                                      <p:to>
                                        <p:strVal val="visible"/>
                                      </p:to>
                                    </p:set>
                                    <p:animEffect transition="in" filter="strips(downRight)">
                                      <p:cBhvr>
                                        <p:cTn id="15" dur="500"/>
                                        <p:tgtEl>
                                          <p:spTgt spid="91144"/>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6" fill="hold" nodeType="clickEffect">
                                  <p:stCondLst>
                                    <p:cond delay="0"/>
                                  </p:stCondLst>
                                  <p:childTnLst>
                                    <p:set>
                                      <p:cBhvr>
                                        <p:cTn id="19" dur="1" fill="hold">
                                          <p:stCondLst>
                                            <p:cond delay="0"/>
                                          </p:stCondLst>
                                        </p:cTn>
                                        <p:tgtEl>
                                          <p:spTgt spid="91141"/>
                                        </p:tgtEl>
                                        <p:attrNameLst>
                                          <p:attrName>style.visibility</p:attrName>
                                        </p:attrNameLst>
                                      </p:cBhvr>
                                      <p:to>
                                        <p:strVal val="visible"/>
                                      </p:to>
                                    </p:set>
                                    <p:animEffect transition="in" filter="strips(downRight)">
                                      <p:cBhvr>
                                        <p:cTn id="20" dur="500"/>
                                        <p:tgtEl>
                                          <p:spTgt spid="91141"/>
                                        </p:tgtEl>
                                      </p:cBhvr>
                                    </p:animEffect>
                                  </p:childTnLst>
                                </p:cTn>
                              </p:par>
                              <p:par>
                                <p:cTn id="21" presetID="18" presetClass="entr" presetSubtype="6" fill="hold" grpId="0" nodeType="withEffect">
                                  <p:stCondLst>
                                    <p:cond delay="0"/>
                                  </p:stCondLst>
                                  <p:childTnLst>
                                    <p:set>
                                      <p:cBhvr>
                                        <p:cTn id="22" dur="1" fill="hold">
                                          <p:stCondLst>
                                            <p:cond delay="0"/>
                                          </p:stCondLst>
                                        </p:cTn>
                                        <p:tgtEl>
                                          <p:spTgt spid="91154"/>
                                        </p:tgtEl>
                                        <p:attrNameLst>
                                          <p:attrName>style.visibility</p:attrName>
                                        </p:attrNameLst>
                                      </p:cBhvr>
                                      <p:to>
                                        <p:strVal val="visible"/>
                                      </p:to>
                                    </p:set>
                                    <p:animEffect transition="in" filter="strips(downRight)">
                                      <p:cBhvr>
                                        <p:cTn id="23" dur="500"/>
                                        <p:tgtEl>
                                          <p:spTgt spid="91154"/>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6" fill="hold" grpId="0" nodeType="clickEffect">
                                  <p:stCondLst>
                                    <p:cond delay="0"/>
                                  </p:stCondLst>
                                  <p:childTnLst>
                                    <p:set>
                                      <p:cBhvr>
                                        <p:cTn id="27" dur="1" fill="hold">
                                          <p:stCondLst>
                                            <p:cond delay="0"/>
                                          </p:stCondLst>
                                        </p:cTn>
                                        <p:tgtEl>
                                          <p:spTgt spid="91146"/>
                                        </p:tgtEl>
                                        <p:attrNameLst>
                                          <p:attrName>style.visibility</p:attrName>
                                        </p:attrNameLst>
                                      </p:cBhvr>
                                      <p:to>
                                        <p:strVal val="visible"/>
                                      </p:to>
                                    </p:set>
                                    <p:animEffect transition="in" filter="strips(downRight)">
                                      <p:cBhvr>
                                        <p:cTn id="28" dur="500"/>
                                        <p:tgtEl>
                                          <p:spTgt spid="91146"/>
                                        </p:tgtEl>
                                      </p:cBhvr>
                                    </p:animEffect>
                                  </p:childTnLst>
                                </p:cTn>
                              </p:par>
                              <p:par>
                                <p:cTn id="29" presetID="18" presetClass="entr" presetSubtype="6" fill="hold" nodeType="withEffect">
                                  <p:stCondLst>
                                    <p:cond delay="0"/>
                                  </p:stCondLst>
                                  <p:childTnLst>
                                    <p:set>
                                      <p:cBhvr>
                                        <p:cTn id="30" dur="1" fill="hold">
                                          <p:stCondLst>
                                            <p:cond delay="0"/>
                                          </p:stCondLst>
                                        </p:cTn>
                                        <p:tgtEl>
                                          <p:spTgt spid="91147"/>
                                        </p:tgtEl>
                                        <p:attrNameLst>
                                          <p:attrName>style.visibility</p:attrName>
                                        </p:attrNameLst>
                                      </p:cBhvr>
                                      <p:to>
                                        <p:strVal val="visible"/>
                                      </p:to>
                                    </p:set>
                                    <p:animEffect transition="in" filter="strips(downRight)">
                                      <p:cBhvr>
                                        <p:cTn id="31" dur="500"/>
                                        <p:tgtEl>
                                          <p:spTgt spid="91147"/>
                                        </p:tgtEl>
                                      </p:cBhvr>
                                    </p:animEffect>
                                  </p:childTnLst>
                                </p:cTn>
                              </p:par>
                            </p:childTnLst>
                          </p:cTn>
                        </p:par>
                      </p:childTnLst>
                    </p:cTn>
                  </p:par>
                  <p:par>
                    <p:cTn id="32" fill="hold">
                      <p:stCondLst>
                        <p:cond delay="indefinite"/>
                      </p:stCondLst>
                      <p:childTnLst>
                        <p:par>
                          <p:cTn id="33" fill="hold">
                            <p:stCondLst>
                              <p:cond delay="0"/>
                            </p:stCondLst>
                            <p:childTnLst>
                              <p:par>
                                <p:cTn id="34" presetID="18" presetClass="entr" presetSubtype="6" fill="hold" grpId="0" nodeType="clickEffect">
                                  <p:stCondLst>
                                    <p:cond delay="0"/>
                                  </p:stCondLst>
                                  <p:childTnLst>
                                    <p:set>
                                      <p:cBhvr>
                                        <p:cTn id="35" dur="1" fill="hold">
                                          <p:stCondLst>
                                            <p:cond delay="0"/>
                                          </p:stCondLst>
                                        </p:cTn>
                                        <p:tgtEl>
                                          <p:spTgt spid="91155"/>
                                        </p:tgtEl>
                                        <p:attrNameLst>
                                          <p:attrName>style.visibility</p:attrName>
                                        </p:attrNameLst>
                                      </p:cBhvr>
                                      <p:to>
                                        <p:strVal val="visible"/>
                                      </p:to>
                                    </p:set>
                                    <p:animEffect transition="in" filter="strips(downRight)">
                                      <p:cBhvr>
                                        <p:cTn id="36" dur="500"/>
                                        <p:tgtEl>
                                          <p:spTgt spid="91155"/>
                                        </p:tgtEl>
                                      </p:cBhvr>
                                    </p:animEffect>
                                  </p:childTnLst>
                                </p:cTn>
                              </p:par>
                              <p:par>
                                <p:cTn id="37" presetID="18" presetClass="entr" presetSubtype="6" fill="hold" nodeType="withEffect">
                                  <p:stCondLst>
                                    <p:cond delay="0"/>
                                  </p:stCondLst>
                                  <p:childTnLst>
                                    <p:set>
                                      <p:cBhvr>
                                        <p:cTn id="38" dur="1" fill="hold">
                                          <p:stCondLst>
                                            <p:cond delay="0"/>
                                          </p:stCondLst>
                                        </p:cTn>
                                        <p:tgtEl>
                                          <p:spTgt spid="91140"/>
                                        </p:tgtEl>
                                        <p:attrNameLst>
                                          <p:attrName>style.visibility</p:attrName>
                                        </p:attrNameLst>
                                      </p:cBhvr>
                                      <p:to>
                                        <p:strVal val="visible"/>
                                      </p:to>
                                    </p:set>
                                    <p:animEffect transition="in" filter="strips(downRight)">
                                      <p:cBhvr>
                                        <p:cTn id="39" dur="500"/>
                                        <p:tgtEl>
                                          <p:spTgt spid="91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4" grpId="0"/>
      <p:bldP spid="91146" grpId="0"/>
      <p:bldP spid="91154" grpId="0"/>
      <p:bldP spid="9115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标题 1"/>
          <p:cNvSpPr>
            <a:spLocks noGrp="1"/>
          </p:cNvSpPr>
          <p:nvPr>
            <p:ph type="title"/>
          </p:nvPr>
        </p:nvSpPr>
        <p:spPr>
          <a:ln/>
        </p:spPr>
        <p:txBody>
          <a:bodyPr wrap="square" lIns="91440" tIns="45720" rIns="91440" bIns="45720" anchor="ctr" anchorCtr="0"/>
          <a:p>
            <a:r>
              <a:rPr lang="zh-CN" altLang="en-US" dirty="0"/>
              <a:t>练习</a:t>
            </a:r>
            <a:endParaRPr lang="zh-CN" altLang="en-US" dirty="0"/>
          </a:p>
        </p:txBody>
      </p:sp>
      <p:sp>
        <p:nvSpPr>
          <p:cNvPr id="3" name="内容占位符 2"/>
          <p:cNvSpPr>
            <a:spLocks noGrp="1"/>
          </p:cNvSpPr>
          <p:nvPr>
            <p:ph idx="1"/>
          </p:nvPr>
        </p:nvSpPr>
        <p:spPr>
          <a:xfrm>
            <a:off x="1403350" y="1347788"/>
            <a:ext cx="6635750" cy="3390900"/>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altLang="zh-CN"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1 </a:t>
            </a:r>
            <a:r>
              <a:rPr kumimoji="0" lang="zh-CN" altLang="zh-CN"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．运用教育与个体发展的关系理论分析“勤能补拙”的教育启示。</a:t>
            </a:r>
            <a:endParaRPr kumimoji="0" lang="zh-CN" altLang="zh-CN" sz="32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7200" y="555625"/>
            <a:ext cx="8229600" cy="3394075"/>
          </a:xfr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en-US" altLang="zh-CN"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2.</a:t>
            </a:r>
            <a:r>
              <a:rPr kumimoji="0" lang="zh-CN" altLang="en-US"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世界著名生物学家达尔文从小就被认为智力低下，在剑桥大学读书期间认识了博物学者汉斯罗，汉斯罗在与达尔文的交往中发现他对自然历史有浓厚的兴趣，并有很强的观察力，于是推荐其作为自然科学工作者参加贝格尔舰的考察航行，做了</a:t>
            </a:r>
            <a:r>
              <a:rPr kumimoji="0" lang="en-US" altLang="zh-CN"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5</a:t>
            </a:r>
            <a:r>
              <a:rPr kumimoji="0" lang="zh-CN" altLang="en-US"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年的科学考察。这次航行改变了达尔文的生活。后来经过达尔文的刻苦努力，出版了震动当时学术界的</a:t>
            </a:r>
            <a:r>
              <a:rPr kumimoji="0" lang="en-US" altLang="zh-CN"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a:t>
            </a:r>
            <a:r>
              <a:rPr kumimoji="0" lang="zh-CN" altLang="en-US"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物种起源</a:t>
            </a:r>
            <a:r>
              <a:rPr kumimoji="0" lang="en-US" altLang="zh-CN"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a:t>
            </a:r>
            <a:r>
              <a:rPr kumimoji="0" lang="zh-CN" altLang="en-US"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rPr>
              <a:t>，成为进化论的奠基人，取得了卓著的成绩。</a:t>
            </a:r>
            <a:endParaRPr kumimoji="0" lang="en-US" altLang="zh-CN" sz="2800" b="0" i="0" u="none" strike="noStrike" kern="1200" cap="none" spc="0" normalizeH="0" baseline="0" noProof="0" dirty="0">
              <a:ln>
                <a:noFill/>
              </a:ln>
              <a:solidFill>
                <a:schemeClr val="tx1"/>
              </a:solidFill>
              <a:effectLst/>
              <a:uLnTx/>
              <a:uFillTx/>
              <a:latin typeface="华文楷体" panose="02010600040101010101" pitchFamily="2" charset="-122"/>
              <a:ea typeface="华文楷体" panose="02010600040101010101" pitchFamily="2" charset="-122"/>
              <a:cs typeface="+mn-cs"/>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tx1"/>
                </a:solidFill>
                <a:effectLst/>
                <a:uLnTx/>
                <a:uFillTx/>
                <a:latin typeface="+mn-lt"/>
                <a:ea typeface="+mn-ea"/>
                <a:cs typeface="+mn-cs"/>
              </a:rPr>
              <a:t>运用教育原理分析达尔文的成长过程。</a:t>
            </a:r>
            <a:endParaRPr kumimoji="0" lang="zh-CN" altLang="en-US" sz="2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TextBox 1"/>
          <p:cNvSpPr txBox="1"/>
          <p:nvPr/>
        </p:nvSpPr>
        <p:spPr>
          <a:xfrm>
            <a:off x="3351213" y="1131888"/>
            <a:ext cx="2441575" cy="769937"/>
          </a:xfrm>
          <a:prstGeom prst="rect">
            <a:avLst/>
          </a:prstGeom>
          <a:noFill/>
          <a:ln w="9525">
            <a:noFill/>
          </a:ln>
        </p:spPr>
        <p:txBody>
          <a:bodyPr wrap="none" anchor="t" anchorCtr="0">
            <a:spAutoFit/>
          </a:bodyPr>
          <a:p>
            <a:r>
              <a:rPr lang="zh-CN" altLang="en-US" sz="4400" b="1" dirty="0">
                <a:solidFill>
                  <a:srgbClr val="DEA900"/>
                </a:solidFill>
                <a:latin typeface="Arial" panose="020B0604020202020204" pitchFamily="34" charset="0"/>
              </a:rPr>
              <a:t>视野扩展</a:t>
            </a:r>
            <a:endParaRPr lang="zh-CN" altLang="en-US" sz="4400" b="1" dirty="0">
              <a:solidFill>
                <a:srgbClr val="DEA900"/>
              </a:solidFill>
              <a:latin typeface="Arial" panose="020B0604020202020204" pitchFamily="34" charset="0"/>
            </a:endParaRPr>
          </a:p>
        </p:txBody>
      </p:sp>
      <p:sp>
        <p:nvSpPr>
          <p:cNvPr id="61442" name="TextBox 2"/>
          <p:cNvSpPr txBox="1"/>
          <p:nvPr/>
        </p:nvSpPr>
        <p:spPr>
          <a:xfrm>
            <a:off x="900113" y="2211388"/>
            <a:ext cx="7596187" cy="923925"/>
          </a:xfrm>
          <a:prstGeom prst="rect">
            <a:avLst/>
          </a:prstGeom>
          <a:noFill/>
          <a:ln w="9525">
            <a:noFill/>
          </a:ln>
        </p:spPr>
        <p:txBody>
          <a:bodyPr anchor="t" anchorCtr="0">
            <a:spAutoFit/>
          </a:bodyPr>
          <a:p>
            <a:r>
              <a:rPr lang="en-US" altLang="zh-CN" dirty="0">
                <a:latin typeface="Arial" panose="020B0604020202020204" pitchFamily="34" charset="0"/>
              </a:rPr>
              <a:t>1</a:t>
            </a:r>
            <a:r>
              <a:rPr lang="zh-CN" altLang="zh-CN" dirty="0">
                <a:latin typeface="Arial" panose="020B0604020202020204" pitchFamily="34" charset="0"/>
              </a:rPr>
              <a:t>．康拾才，《论制度化教育的合理性及局限》，《教育研究与实验》，</a:t>
            </a:r>
            <a:r>
              <a:rPr lang="en-US" altLang="zh-CN" dirty="0">
                <a:latin typeface="Arial" panose="020B0604020202020204" pitchFamily="34" charset="0"/>
              </a:rPr>
              <a:t>2007</a:t>
            </a:r>
            <a:r>
              <a:rPr lang="zh-CN" altLang="zh-CN" dirty="0">
                <a:latin typeface="Arial" panose="020B0604020202020204" pitchFamily="34" charset="0"/>
              </a:rPr>
              <a:t>年第</a:t>
            </a:r>
            <a:r>
              <a:rPr lang="en-US" altLang="zh-CN" dirty="0">
                <a:latin typeface="Arial" panose="020B0604020202020204" pitchFamily="34" charset="0"/>
              </a:rPr>
              <a:t>2</a:t>
            </a:r>
            <a:r>
              <a:rPr lang="zh-CN" altLang="zh-CN" dirty="0">
                <a:latin typeface="Arial" panose="020B0604020202020204" pitchFamily="34" charset="0"/>
              </a:rPr>
              <a:t>期</a:t>
            </a:r>
            <a:endParaRPr lang="zh-CN" altLang="zh-CN" dirty="0">
              <a:latin typeface="Arial" panose="020B0604020202020204" pitchFamily="34" charset="0"/>
            </a:endParaRPr>
          </a:p>
          <a:p>
            <a:r>
              <a:rPr lang="en-US" altLang="zh-CN" dirty="0">
                <a:latin typeface="Arial" panose="020B0604020202020204" pitchFamily="34" charset="0"/>
              </a:rPr>
              <a:t>2</a:t>
            </a:r>
            <a:r>
              <a:rPr lang="zh-CN" altLang="zh-CN" dirty="0">
                <a:latin typeface="Arial" panose="020B0604020202020204" pitchFamily="34" charset="0"/>
              </a:rPr>
              <a:t>．陈桂生，《</a:t>
            </a:r>
            <a:r>
              <a:rPr lang="en-US" altLang="zh-CN" dirty="0">
                <a:latin typeface="Arial" panose="020B0604020202020204" pitchFamily="34" charset="0"/>
              </a:rPr>
              <a:t>“</a:t>
            </a:r>
            <a:r>
              <a:rPr lang="zh-CN" altLang="zh-CN" dirty="0">
                <a:latin typeface="Arial" panose="020B0604020202020204" pitchFamily="34" charset="0"/>
              </a:rPr>
              <a:t>制度化教育</a:t>
            </a:r>
            <a:r>
              <a:rPr lang="en-US" altLang="zh-CN" dirty="0">
                <a:latin typeface="Arial" panose="020B0604020202020204" pitchFamily="34" charset="0"/>
              </a:rPr>
              <a:t>”</a:t>
            </a:r>
            <a:r>
              <a:rPr lang="zh-CN" altLang="zh-CN" dirty="0">
                <a:latin typeface="Arial" panose="020B0604020202020204" pitchFamily="34" charset="0"/>
              </a:rPr>
              <a:t>评议》，《上海教育科研》，</a:t>
            </a:r>
            <a:r>
              <a:rPr lang="en-US" altLang="zh-CN" dirty="0">
                <a:latin typeface="Arial" panose="020B0604020202020204" pitchFamily="34" charset="0"/>
              </a:rPr>
              <a:t>2000</a:t>
            </a:r>
            <a:r>
              <a:rPr lang="zh-CN" altLang="zh-CN" dirty="0">
                <a:latin typeface="Arial" panose="020B0604020202020204" pitchFamily="34" charset="0"/>
              </a:rPr>
              <a:t>年第</a:t>
            </a:r>
            <a:r>
              <a:rPr lang="en-US" altLang="zh-CN" dirty="0">
                <a:latin typeface="Arial" panose="020B0604020202020204" pitchFamily="34" charset="0"/>
              </a:rPr>
              <a:t>2</a:t>
            </a:r>
            <a:r>
              <a:rPr lang="zh-CN" altLang="zh-CN" dirty="0">
                <a:latin typeface="Arial" panose="020B0604020202020204" pitchFamily="34" charset="0"/>
              </a:rPr>
              <a:t>期</a:t>
            </a:r>
            <a:endParaRPr lang="zh-CN" altLang="zh-CN"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nvSpPr>
        <p:spPr>
          <a:xfrm>
            <a:off x="596900" y="1163638"/>
            <a:ext cx="2159000" cy="2160588"/>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2466" name="TextBox 1"/>
          <p:cNvSpPr txBox="1"/>
          <p:nvPr/>
        </p:nvSpPr>
        <p:spPr>
          <a:xfrm>
            <a:off x="3125788" y="1458913"/>
            <a:ext cx="5472112" cy="1570037"/>
          </a:xfrm>
          <a:prstGeom prst="rect">
            <a:avLst/>
          </a:prstGeom>
          <a:noFill/>
          <a:ln w="9525">
            <a:noFill/>
          </a:ln>
        </p:spPr>
        <p:txBody>
          <a:bodyPr anchor="t" anchorCtr="0">
            <a:spAutoFit/>
          </a:bodyPr>
          <a:p>
            <a:r>
              <a:rPr lang="zh-CN" altLang="en-US" sz="2400" b="1" dirty="0">
                <a:latin typeface="楷体_GB2312" pitchFamily="49" charset="-122"/>
                <a:ea typeface="楷体_GB2312" pitchFamily="49" charset="-122"/>
              </a:rPr>
              <a:t>国外有人调查统计了某家族的八代</a:t>
            </a:r>
            <a:r>
              <a:rPr lang="en-US" altLang="zh-CN" sz="2400" b="1" dirty="0">
                <a:latin typeface="楷体_GB2312" pitchFamily="49" charset="-122"/>
                <a:ea typeface="楷体_GB2312" pitchFamily="49" charset="-122"/>
              </a:rPr>
              <a:t>136</a:t>
            </a:r>
            <a:r>
              <a:rPr lang="zh-CN" altLang="en-US" sz="2400" b="1" dirty="0">
                <a:latin typeface="楷体_GB2312" pitchFamily="49" charset="-122"/>
                <a:ea typeface="楷体_GB2312" pitchFamily="49" charset="-122"/>
              </a:rPr>
              <a:t>名家庭成员，发现其中</a:t>
            </a:r>
            <a:r>
              <a:rPr lang="en-US" altLang="zh-CN" sz="2400" b="1" dirty="0">
                <a:latin typeface="楷体_GB2312" pitchFamily="49" charset="-122"/>
                <a:ea typeface="楷体_GB2312" pitchFamily="49" charset="-122"/>
              </a:rPr>
              <a:t>50</a:t>
            </a:r>
            <a:r>
              <a:rPr lang="zh-CN" altLang="en-US" sz="2400" b="1" dirty="0">
                <a:latin typeface="楷体_GB2312" pitchFamily="49" charset="-122"/>
                <a:ea typeface="楷体_GB2312" pitchFamily="49" charset="-122"/>
              </a:rPr>
              <a:t>名男子都是音乐家。有人认为，这是遗传决定的，这种观点对吗？应当怎样看待这一现象？</a:t>
            </a:r>
            <a:endParaRPr lang="zh-CN" altLang="en-US" sz="2400" b="1" dirty="0">
              <a:latin typeface="宋体" panose="02010600030101010101" pitchFamily="2" charset="-122"/>
              <a:ea typeface="宋体" panose="02010600030101010101" pitchFamily="2" charset="-122"/>
            </a:endParaRPr>
          </a:p>
        </p:txBody>
      </p:sp>
      <p:pic>
        <p:nvPicPr>
          <p:cNvPr id="62467" name="图片 3"/>
          <p:cNvPicPr>
            <a:picLocks noChangeAspect="1"/>
          </p:cNvPicPr>
          <p:nvPr/>
        </p:nvPicPr>
        <p:blipFill>
          <a:blip r:embed="rId1"/>
          <a:stretch>
            <a:fillRect/>
          </a:stretch>
        </p:blipFill>
        <p:spPr>
          <a:xfrm>
            <a:off x="746125" y="1684338"/>
            <a:ext cx="1819275" cy="1119187"/>
          </a:xfrm>
          <a:prstGeom prst="rect">
            <a:avLst/>
          </a:prstGeom>
          <a:noFill/>
          <a:ln w="9525">
            <a:noFill/>
          </a:ln>
        </p:spPr>
      </p:pic>
      <p:sp>
        <p:nvSpPr>
          <p:cNvPr id="62468" name="文本框 4"/>
          <p:cNvSpPr txBox="1"/>
          <p:nvPr/>
        </p:nvSpPr>
        <p:spPr>
          <a:xfrm>
            <a:off x="1116013" y="1985963"/>
            <a:ext cx="1079500" cy="460375"/>
          </a:xfrm>
          <a:prstGeom prst="rect">
            <a:avLst/>
          </a:prstGeom>
          <a:noFill/>
          <a:ln w="9525">
            <a:noFill/>
          </a:ln>
        </p:spPr>
        <p:txBody>
          <a:bodyPr anchor="t" anchorCtr="0">
            <a:spAutoFit/>
          </a:bodyPr>
          <a:p>
            <a:pPr eaLnBrk="0" hangingPunct="0"/>
            <a:r>
              <a:rPr lang="zh-CN" altLang="en-US" sz="2400" dirty="0">
                <a:latin typeface="华文行楷" panose="02010800040101010101" pitchFamily="2" charset="-122"/>
                <a:ea typeface="华文行楷" panose="02010800040101010101" pitchFamily="2" charset="-122"/>
              </a:rPr>
              <a:t>思   考</a:t>
            </a:r>
            <a:endParaRPr lang="zh-CN" altLang="en-US" sz="2400" dirty="0">
              <a:latin typeface="华文行楷" panose="02010800040101010101" pitchFamily="2" charset="-122"/>
              <a:ea typeface="华文行楷"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9251" name="Rectangle 3"/>
          <p:cNvSpPr>
            <a:spLocks noGrp="1" noChangeArrowheads="1"/>
          </p:cNvSpPr>
          <p:nvPr>
            <p:ph idx="1"/>
          </p:nvPr>
        </p:nvSpPr>
        <p:spPr>
          <a:xfrm>
            <a:off x="467360" y="843280"/>
            <a:ext cx="8059420" cy="3616325"/>
          </a:xfrm>
        </p:spPr>
        <p:txBody>
          <a:bodyPr vert="horz" wrap="square" lIns="91440" tIns="45720" rIns="91440" bIns="45720" numCol="1" rtlCol="0" anchor="t" anchorCtr="0" compatLnSpc="1">
            <a:normAutofit fontScale="62500" lnSpcReduction="20000"/>
          </a:bodyPr>
          <a:lstStyle/>
          <a:p>
            <a:pPr marL="0" marR="0" lvl="0" indent="0" algn="l" defTabSz="914400" rtl="0" eaLnBrk="0" fontAlgn="auto" latinLnBrk="0" hangingPunct="0">
              <a:lnSpc>
                <a:spcPct val="105000"/>
              </a:lnSpc>
              <a:spcBef>
                <a:spcPct val="0"/>
              </a:spcBef>
              <a:spcAft>
                <a:spcPts val="0"/>
              </a:spcAft>
              <a:buClr>
                <a:srgbClr val="660066"/>
              </a:buClr>
              <a:buSzTx/>
              <a:buFont typeface="Arial" panose="020B0604020202020204" pitchFamily="34" charset="0"/>
              <a:buNone/>
              <a:defRPr/>
            </a:pPr>
            <a:r>
              <a:rPr kumimoji="0" lang="zh-CN" altLang="en-US"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rPr>
              <a:t>认为这是遗传决定的观点是错误的。因为遗传素质中能为家族后代提供发展的物质前提，只具有这种前提条件，而没有</a:t>
            </a:r>
            <a:r>
              <a:rPr kumimoji="0" lang="zh-CN" altLang="en-US" sz="3200" b="1" i="0" u="none" strike="noStrike" kern="1200" cap="none" spc="0" normalizeH="0" baseline="0" noProof="0" dirty="0">
                <a:ln>
                  <a:noFill/>
                </a:ln>
                <a:solidFill>
                  <a:srgbClr val="FF0000"/>
                </a:solidFill>
                <a:effectLst/>
                <a:uLnTx/>
                <a:uFillTx/>
                <a:latin typeface="楷体_GB2312" pitchFamily="49" charset="-122"/>
                <a:ea typeface="楷体_GB2312" pitchFamily="49" charset="-122"/>
                <a:cs typeface="+mn-cs"/>
              </a:rPr>
              <a:t>后天的环境与教育条件以及个体的努力实践</a:t>
            </a:r>
            <a:r>
              <a:rPr kumimoji="0" lang="zh-CN" altLang="en-US"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rPr>
              <a:t>，是无法将这种可能变为</a:t>
            </a:r>
            <a:r>
              <a:rPr kumimoji="0" lang="zh-CN" altLang="en-US" sz="32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楷体_GB2312" pitchFamily="49" charset="-122"/>
                <a:ea typeface="楷体_GB2312" pitchFamily="49" charset="-122"/>
                <a:cs typeface="+mn-cs"/>
              </a:rPr>
              <a:t>现实的。</a:t>
            </a:r>
            <a:endParaRPr kumimoji="0" lang="zh-CN" altLang="en-US"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endParaRPr>
          </a:p>
          <a:p>
            <a:pPr marL="342900" marR="0" lvl="0" indent="-342900" algn="l" defTabSz="914400" rtl="0" eaLnBrk="0" fontAlgn="auto" latinLnBrk="0" hangingPunct="0">
              <a:lnSpc>
                <a:spcPct val="105000"/>
              </a:lnSpc>
              <a:spcBef>
                <a:spcPct val="0"/>
              </a:spcBef>
              <a:spcAft>
                <a:spcPts val="0"/>
              </a:spcAft>
              <a:buClr>
                <a:srgbClr val="660066"/>
              </a:buClr>
              <a:buSzTx/>
              <a:buFont typeface="Arial" panose="020B0604020202020204" pitchFamily="34" charset="0"/>
              <a:buChar char="•"/>
              <a:defRPr/>
            </a:pPr>
            <a:r>
              <a:rPr kumimoji="0" lang="zh-CN" altLang="en-US"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rPr>
              <a:t>     （</a:t>
            </a:r>
            <a:r>
              <a:rPr kumimoji="0" lang="en-US" altLang="zh-CN"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rPr>
              <a:t>1</a:t>
            </a:r>
            <a:r>
              <a:rPr kumimoji="0" lang="zh-CN" altLang="en-US"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rPr>
              <a:t>）有共同爱好者的结合，其遗传基因会给下一代形成有利于发展音乐才能的解剖生理特点，如声带、听觉器官等特点，为后代发展音乐才能提供了物质前提。</a:t>
            </a:r>
            <a:endParaRPr kumimoji="0" lang="zh-CN" altLang="en-US"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endParaRPr>
          </a:p>
          <a:p>
            <a:pPr marL="342900" marR="0" lvl="0" indent="-342900" algn="l" defTabSz="914400" rtl="0" eaLnBrk="0" fontAlgn="auto" latinLnBrk="0" hangingPunct="0">
              <a:lnSpc>
                <a:spcPct val="105000"/>
              </a:lnSpc>
              <a:spcBef>
                <a:spcPct val="0"/>
              </a:spcBef>
              <a:spcAft>
                <a:spcPts val="0"/>
              </a:spcAft>
              <a:buClr>
                <a:srgbClr val="CC3300"/>
              </a:buClr>
              <a:buSzTx/>
              <a:buFont typeface="Arial" panose="020B0604020202020204" pitchFamily="34" charset="0"/>
              <a:buChar char="•"/>
              <a:defRPr/>
            </a:pPr>
            <a:r>
              <a:rPr kumimoji="0" lang="zh-CN" altLang="en-US"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rPr>
              <a:t>    （</a:t>
            </a:r>
            <a:r>
              <a:rPr kumimoji="0" lang="en-US" altLang="zh-CN"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rPr>
              <a:t>2</a:t>
            </a:r>
            <a:r>
              <a:rPr kumimoji="0" lang="zh-CN" altLang="en-US"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rPr>
              <a:t>）音乐爱好者常常聚会、演唱、演奏等，形成特定的音乐环境，对后代起着潜移默化的作用，影响着他们的兴趣和爱好。</a:t>
            </a:r>
            <a:endParaRPr kumimoji="0" lang="zh-CN" altLang="en-US"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endParaRPr>
          </a:p>
          <a:p>
            <a:pPr marL="342900" marR="0" lvl="0" indent="-342900" algn="l" defTabSz="914400" rtl="0" eaLnBrk="0" fontAlgn="auto" latinLnBrk="0" hangingPunct="0">
              <a:lnSpc>
                <a:spcPct val="105000"/>
              </a:lnSpc>
              <a:spcBef>
                <a:spcPct val="0"/>
              </a:spcBef>
              <a:spcAft>
                <a:spcPts val="0"/>
              </a:spcAft>
              <a:buClr>
                <a:srgbClr val="CC3300"/>
              </a:buClr>
              <a:buSzTx/>
              <a:buFont typeface="Arial" panose="020B0604020202020204" pitchFamily="34" charset="0"/>
              <a:buChar char="•"/>
              <a:defRPr/>
            </a:pPr>
            <a:r>
              <a:rPr kumimoji="0" lang="zh-CN" altLang="en-US"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rPr>
              <a:t>    （</a:t>
            </a:r>
            <a:r>
              <a:rPr kumimoji="0" lang="en-US" altLang="zh-CN"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rPr>
              <a:t>3</a:t>
            </a:r>
            <a:r>
              <a:rPr kumimoji="0" lang="zh-CN" altLang="en-US"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rPr>
              <a:t>）家族成员与有共同爱好的人对孩子的引导和有意识或无意识的教导，促进着他们音乐才能发展，为其创造了条件。</a:t>
            </a:r>
            <a:endParaRPr kumimoji="0" lang="zh-CN" altLang="en-US"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endParaRPr>
          </a:p>
          <a:p>
            <a:pPr marL="342900" marR="0" lvl="0" indent="-342900" algn="l" defTabSz="914400" rtl="0" eaLnBrk="0" fontAlgn="auto" latinLnBrk="0" hangingPunct="0">
              <a:lnSpc>
                <a:spcPct val="105000"/>
              </a:lnSpc>
              <a:spcBef>
                <a:spcPct val="0"/>
              </a:spcBef>
              <a:spcAft>
                <a:spcPts val="0"/>
              </a:spcAft>
              <a:buClr>
                <a:srgbClr val="CC3300"/>
              </a:buClr>
              <a:buSzTx/>
              <a:buFont typeface="Arial" panose="020B0604020202020204" pitchFamily="34" charset="0"/>
              <a:buChar char="•"/>
              <a:defRPr/>
            </a:pPr>
            <a:r>
              <a:rPr kumimoji="0" lang="zh-CN" altLang="en-US"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rPr>
              <a:t>    （</a:t>
            </a:r>
            <a:r>
              <a:rPr kumimoji="0" lang="en-US" altLang="zh-CN"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rPr>
              <a:t>4</a:t>
            </a:r>
            <a:r>
              <a:rPr kumimoji="0" lang="zh-CN" altLang="en-US" sz="3200" b="1" i="0" u="none" strike="noStrike" kern="1200" cap="none" spc="0" normalizeH="0" baseline="0" noProof="0" dirty="0">
                <a:ln>
                  <a:noFill/>
                </a:ln>
                <a:solidFill>
                  <a:schemeClr val="tx1"/>
                </a:solidFill>
                <a:effectLst/>
                <a:uLnTx/>
                <a:uFillTx/>
                <a:latin typeface="楷体_GB2312" pitchFamily="49" charset="-122"/>
                <a:ea typeface="楷体_GB2312" pitchFamily="49" charset="-122"/>
                <a:cs typeface="+mn-cs"/>
              </a:rPr>
              <a:t>）在音乐环境中有不少后代产生对音乐的兴趣与爱好，形成内部动力，发挥着积极性与主动性，进而努力实践。</a:t>
            </a:r>
            <a:r>
              <a:rPr kumimoji="0" lang="en-US" altLang="zh-CN"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rPr>
              <a:t> </a:t>
            </a:r>
            <a:endParaRPr kumimoji="0" lang="zh-CN" altLang="en-US" sz="32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a:spLocks noChangeAspect="1"/>
          </p:cNvSpPr>
          <p:nvPr/>
        </p:nvSpPr>
        <p:spPr>
          <a:xfrm>
            <a:off x="3276600" y="842963"/>
            <a:ext cx="2520950" cy="25209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458" name="TextBox 1"/>
          <p:cNvSpPr txBox="1"/>
          <p:nvPr/>
        </p:nvSpPr>
        <p:spPr>
          <a:xfrm>
            <a:off x="1929130" y="3579813"/>
            <a:ext cx="5285740" cy="583565"/>
          </a:xfrm>
          <a:prstGeom prst="rect">
            <a:avLst/>
          </a:prstGeom>
          <a:noFill/>
          <a:ln w="9525">
            <a:noFill/>
          </a:ln>
        </p:spPr>
        <p:txBody>
          <a:bodyPr wrap="none" anchor="t" anchorCtr="0">
            <a:spAutoFit/>
          </a:bodyPr>
          <a:p>
            <a:pPr algn="ctr"/>
            <a:r>
              <a:rPr lang="zh-CN" altLang="en-US" sz="3200" b="1" dirty="0">
                <a:solidFill>
                  <a:srgbClr val="DEA900"/>
                </a:solidFill>
                <a:latin typeface="Arial" panose="020B0604020202020204" pitchFamily="34" charset="0"/>
              </a:rPr>
              <a:t>第二节  教育的社会发展功能</a:t>
            </a:r>
            <a:endParaRPr lang="zh-CN" altLang="en-US" sz="3200" b="1" dirty="0">
              <a:solidFill>
                <a:srgbClr val="DEA900"/>
              </a:solidFill>
              <a:latin typeface="Arial" panose="020B0604020202020204" pitchFamily="34" charset="0"/>
            </a:endParaRPr>
          </a:p>
        </p:txBody>
      </p:sp>
      <p:pic>
        <p:nvPicPr>
          <p:cNvPr id="4" name="图片 3"/>
          <p:cNvPicPr>
            <a:picLocks noChangeAspect="1"/>
          </p:cNvPicPr>
          <p:nvPr/>
        </p:nvPicPr>
        <p:blipFill>
          <a:blip r:embed="rId1" cstate="print"/>
          <a:stretch>
            <a:fillRect/>
          </a:stretch>
        </p:blipFill>
        <p:spPr>
          <a:xfrm>
            <a:off x="3491999" y="987574"/>
            <a:ext cx="2159999" cy="2091418"/>
          </a:xfrm>
          <a:prstGeom prst="ellipse">
            <a:avLst/>
          </a:prstGeom>
          <a:no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文本框 2"/>
          <p:cNvSpPr txBox="1"/>
          <p:nvPr/>
        </p:nvSpPr>
        <p:spPr>
          <a:xfrm>
            <a:off x="3563938" y="1793875"/>
            <a:ext cx="2808287" cy="922338"/>
          </a:xfrm>
          <a:prstGeom prst="rect">
            <a:avLst/>
          </a:prstGeom>
          <a:noFill/>
          <a:ln w="9525">
            <a:noFill/>
          </a:ln>
        </p:spPr>
        <p:txBody>
          <a:bodyPr anchor="t" anchorCtr="0">
            <a:spAutoFit/>
          </a:bodyPr>
          <a:p>
            <a:pPr eaLnBrk="0" hangingPunct="0"/>
            <a:r>
              <a:rPr lang="zh-CN" altLang="en-US" sz="5400" dirty="0">
                <a:latin typeface="Arial" panose="020B0604020202020204" pitchFamily="34" charset="0"/>
              </a:rPr>
              <a:t>练习题</a:t>
            </a:r>
            <a:endParaRPr lang="zh-CN" altLang="en-US" sz="5400"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3155" name="Rectangle 3"/>
          <p:cNvSpPr>
            <a:spLocks noGrp="1" noChangeArrowheads="1"/>
          </p:cNvSpPr>
          <p:nvPr>
            <p:ph idx="1"/>
          </p:nvPr>
        </p:nvSpPr>
        <p:spPr>
          <a:xfrm>
            <a:off x="971550" y="339725"/>
            <a:ext cx="6858000" cy="4298950"/>
          </a:xfrm>
        </p:spPr>
        <p:txBody>
          <a:bodyPr vert="horz" wrap="square" lIns="91440" tIns="45720" rIns="91440" bIns="45720" numCol="1" rtlCol="0" anchor="t" anchorCtr="0" compatLnSpc="1">
            <a:normAutofit fontScale="65000"/>
          </a:bodyPr>
          <a:lstStyle/>
          <a:p>
            <a:pPr marL="0" marR="0" lvl="0" indent="0" algn="l" defTabSz="914400" rtl="0" eaLnBrk="0" fontAlgn="auto" latinLnBrk="0" hangingPunct="0">
              <a:lnSpc>
                <a:spcPct val="95000"/>
              </a:lnSpc>
              <a:spcBef>
                <a:spcPct val="20000"/>
              </a:spcBef>
              <a:spcAft>
                <a:spcPts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        </a:t>
            </a:r>
            <a:endParaRPr kumimoji="0" lang="zh-CN" altLang="en-US" sz="24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auto" latinLnBrk="0" hangingPunct="0">
              <a:lnSpc>
                <a:spcPct val="95000"/>
              </a:lnSpc>
              <a:spcBef>
                <a:spcPct val="20000"/>
              </a:spcBef>
              <a:spcAft>
                <a:spcPts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1.</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历史上流传的“狼孩“的故事说明，遗传素质在人的身心发展中（　　）。</a:t>
            </a:r>
            <a:endPar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0" marR="0" lvl="0" indent="0" algn="l" defTabSz="914400" rtl="0" eaLnBrk="0" fontAlgn="auto" latinLnBrk="0" hangingPunct="0">
              <a:lnSpc>
                <a:spcPct val="95000"/>
              </a:lnSpc>
              <a:spcBef>
                <a:spcPct val="2000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   </a:t>
            </a: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A</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．起决定作用　</a:t>
            </a: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B</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．不起决定作用　 </a:t>
            </a:r>
            <a:endPar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0" marR="0" lvl="0" indent="0" algn="l" defTabSz="914400" rtl="0" eaLnBrk="0" fontAlgn="auto" latinLnBrk="0" hangingPunct="0">
              <a:lnSpc>
                <a:spcPct val="95000"/>
              </a:lnSpc>
              <a:spcBef>
                <a:spcPct val="2000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 </a:t>
            </a: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C</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．不起作用　    </a:t>
            </a: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D</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．决定人的发展方向</a:t>
            </a:r>
            <a:endPar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0" marR="0" lvl="0" indent="0" algn="l" defTabSz="914400" rtl="0" eaLnBrk="0" fontAlgn="auto" latinLnBrk="0" hangingPunct="0">
              <a:lnSpc>
                <a:spcPct val="95000"/>
              </a:lnSpc>
              <a:spcBef>
                <a:spcPct val="20000"/>
              </a:spcBef>
              <a:spcAft>
                <a:spcPts val="0"/>
              </a:spcAft>
              <a:buClrTx/>
              <a:buSzTx/>
              <a:buFont typeface="Arial" panose="020B0604020202020204" pitchFamily="34" charset="0"/>
              <a:buNone/>
              <a:defRPr/>
            </a:pPr>
            <a:endPar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0" marR="0" lvl="0" indent="0" algn="l" defTabSz="914400" rtl="0" eaLnBrk="0" fontAlgn="auto" latinLnBrk="0" hangingPunct="0">
              <a:lnSpc>
                <a:spcPct val="95000"/>
              </a:lnSpc>
              <a:spcBef>
                <a:spcPct val="20000"/>
              </a:spcBef>
              <a:spcAft>
                <a:spcPts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2.</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“孟母三迁”的故事反映了（　　）对人的重要影响。</a:t>
            </a:r>
            <a:endPar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0" marR="0" lvl="0" indent="0" algn="l" defTabSz="914400" rtl="0" eaLnBrk="0" fontAlgn="auto" latinLnBrk="0" hangingPunct="0">
              <a:lnSpc>
                <a:spcPct val="95000"/>
              </a:lnSpc>
              <a:spcBef>
                <a:spcPct val="20000"/>
              </a:spcBef>
              <a:spcAft>
                <a:spcPts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A</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．教育  </a:t>
            </a: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B</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．环境  </a:t>
            </a: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C</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．遗传   </a:t>
            </a: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D</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．家庭教育</a:t>
            </a:r>
            <a:endPar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0" marR="0" lvl="0" indent="0" algn="l" defTabSz="914400" rtl="0" eaLnBrk="0" fontAlgn="auto" latinLnBrk="0" hangingPunct="0">
              <a:lnSpc>
                <a:spcPct val="95000"/>
              </a:lnSpc>
              <a:spcBef>
                <a:spcPct val="20000"/>
              </a:spcBef>
              <a:spcAft>
                <a:spcPts val="0"/>
              </a:spcAft>
              <a:buClrTx/>
              <a:buSzTx/>
              <a:buFont typeface="Arial" panose="020B0604020202020204" pitchFamily="34" charset="0"/>
              <a:buNone/>
              <a:defRPr/>
            </a:pPr>
            <a:endPar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0" marR="0" lvl="0" indent="0" algn="l" defTabSz="914400" rtl="0" eaLnBrk="0" fontAlgn="auto" latinLnBrk="0" hangingPunct="0">
              <a:lnSpc>
                <a:spcPct val="95000"/>
              </a:lnSpc>
              <a:spcBef>
                <a:spcPct val="20000"/>
              </a:spcBef>
              <a:spcAft>
                <a:spcPts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3.</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“近朱者赤，近墨者黑”，这句话反映了下列哪种因素对人发展的影响</a:t>
            </a: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　　）</a:t>
            </a:r>
            <a:endPar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0" marR="0" lvl="0" indent="0" algn="l" defTabSz="914400" rtl="0" eaLnBrk="0" fontAlgn="auto" latinLnBrk="0" hangingPunct="0">
              <a:lnSpc>
                <a:spcPct val="95000"/>
              </a:lnSpc>
              <a:spcBef>
                <a:spcPct val="2000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  </a:t>
            </a: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A</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．环境   </a:t>
            </a: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B</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．遗传   </a:t>
            </a: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C</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．教育</a:t>
            </a: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D</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．社会活动</a:t>
            </a:r>
            <a:endPar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0" marR="0" lvl="0" indent="0" algn="l" defTabSz="914400" rtl="0" eaLnBrk="0" fontAlgn="auto" latinLnBrk="0" hangingPunct="0">
              <a:lnSpc>
                <a:spcPct val="95000"/>
              </a:lnSpc>
              <a:spcBef>
                <a:spcPct val="20000"/>
              </a:spcBef>
              <a:spcAft>
                <a:spcPts val="0"/>
              </a:spcAft>
              <a:buClrTx/>
              <a:buSzTx/>
              <a:buFont typeface="Arial" panose="020B0604020202020204" pitchFamily="34" charset="0"/>
              <a:buNone/>
              <a:defRPr/>
            </a:pPr>
            <a:endPar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0" marR="0" lvl="0" indent="0" algn="l" defTabSz="914400" rtl="0" eaLnBrk="0" fontAlgn="auto" latinLnBrk="0" hangingPunct="0">
              <a:lnSpc>
                <a:spcPct val="95000"/>
              </a:lnSpc>
              <a:spcBef>
                <a:spcPct val="20000"/>
              </a:spcBef>
              <a:spcAft>
                <a:spcPts val="0"/>
              </a:spcAft>
              <a:buClrTx/>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4.</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俗语“人心不同，各如其面”，说明了儿童身心发展具有（　　）</a:t>
            </a:r>
            <a:endPar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a:p>
            <a:pPr marL="0" marR="0" lvl="0" indent="0" algn="l" defTabSz="914400" rtl="0" eaLnBrk="0" fontAlgn="auto" latinLnBrk="0" hangingPunct="0">
              <a:lnSpc>
                <a:spcPct val="95000"/>
              </a:lnSpc>
              <a:spcBef>
                <a:spcPct val="2000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  </a:t>
            </a: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A</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．顺序性   </a:t>
            </a: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B</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．不平衡性   </a:t>
            </a: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C</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．阶段性  </a:t>
            </a:r>
            <a:r>
              <a:rPr kumimoji="0" lang="en-US" altLang="zh-CN"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D</a:t>
            </a:r>
            <a:r>
              <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rPr>
              <a:t>．个别差异性</a:t>
            </a:r>
            <a:endParaRPr kumimoji="0" lang="zh-CN" altLang="en-US" sz="2400" b="1" i="0" u="none" strike="noStrike" kern="1200" cap="none" spc="0" normalizeH="0" baseline="0" noProof="0" dirty="0">
              <a:ln>
                <a:noFill/>
              </a:ln>
              <a:solidFill>
                <a:schemeClr val="tx1"/>
              </a:solidFill>
              <a:effectLst/>
              <a:uLnTx/>
              <a:uFillTx/>
              <a:latin typeface="+mn-lt"/>
              <a:ea typeface="宋体" panose="02010600030101010101" pitchFamily="2" charset="-122"/>
              <a:cs typeface="+mn-cs"/>
            </a:endParaRPr>
          </a:p>
        </p:txBody>
      </p:sp>
      <p:sp>
        <p:nvSpPr>
          <p:cNvPr id="65538" name="灯片编号占位符 4"/>
          <p:cNvSpPr>
            <a:spLocks noGrp="1"/>
          </p:cNvSpPr>
          <p:nvPr>
            <p:ph type="sldNum" sz="quarter" idx="12"/>
          </p:nvPr>
        </p:nvSpPr>
        <p:spPr>
          <a:xfrm>
            <a:off x="3124200" y="4767263"/>
            <a:ext cx="2895600" cy="274637"/>
          </a:xfrm>
          <a:noFill/>
          <a:ln>
            <a:noFill/>
          </a:ln>
        </p:spPr>
        <p:txBody>
          <a:bodyPr wrap="square" lIns="91440" tIns="45720" rIns="91440" bIns="45720" anchor="ctr" anchorCtr="0"/>
          <a:lstStyle>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algn="ctr">
              <a:buFont typeface="Arial" panose="020B0604020202020204" pitchFamily="34" charset="0"/>
              <a:buChar char="•"/>
            </a:pPr>
            <a:fld id="{9A0DB2DC-4C9A-4742-B13C-FB6460FD3503}" type="slidenum">
              <a:rPr lang="" altLang="en-US" sz="1200" dirty="0">
                <a:solidFill>
                  <a:srgbClr val="898989"/>
                </a:solidFill>
              </a:rPr>
            </a:fld>
            <a:endParaRPr lang="" altLang="en-US" sz="1200" dirty="0">
              <a:solidFill>
                <a:srgbClr val="898989"/>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3155">
                                            <p:txEl>
                                              <p:charRg st="0" end="9"/>
                                            </p:txEl>
                                          </p:spTgt>
                                        </p:tgtEl>
                                        <p:attrNameLst>
                                          <p:attrName>style.visibility</p:attrName>
                                        </p:attrNameLst>
                                      </p:cBhvr>
                                      <p:to>
                                        <p:strVal val="visible"/>
                                      </p:to>
                                    </p:set>
                                    <p:anim calcmode="lin" valueType="num">
                                      <p:cBhvr additive="base">
                                        <p:cTn id="7" dur="500" fill="hold"/>
                                        <p:tgtEl>
                                          <p:spTgt spid="433155">
                                            <p:txEl>
                                              <p:charRg st="0" end="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3155">
                                            <p:txEl>
                                              <p:charRg st="0" end="9"/>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33155">
                                            <p:txEl>
                                              <p:charRg st="9" end="49"/>
                                            </p:txEl>
                                          </p:spTgt>
                                        </p:tgtEl>
                                        <p:attrNameLst>
                                          <p:attrName>style.visibility</p:attrName>
                                        </p:attrNameLst>
                                      </p:cBhvr>
                                      <p:to>
                                        <p:strVal val="visible"/>
                                      </p:to>
                                    </p:set>
                                    <p:anim calcmode="lin" valueType="num">
                                      <p:cBhvr additive="base">
                                        <p:cTn id="13" dur="500" fill="hold"/>
                                        <p:tgtEl>
                                          <p:spTgt spid="433155">
                                            <p:txEl>
                                              <p:charRg st="9" end="4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33155">
                                            <p:txEl>
                                              <p:charRg st="9" end="49"/>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33155">
                                            <p:txEl>
                                              <p:charRg st="49" end="71"/>
                                            </p:txEl>
                                          </p:spTgt>
                                        </p:tgtEl>
                                        <p:attrNameLst>
                                          <p:attrName>style.visibility</p:attrName>
                                        </p:attrNameLst>
                                      </p:cBhvr>
                                      <p:to>
                                        <p:strVal val="visible"/>
                                      </p:to>
                                    </p:set>
                                    <p:anim calcmode="lin" valueType="num">
                                      <p:cBhvr additive="base">
                                        <p:cTn id="19" dur="500" fill="hold"/>
                                        <p:tgtEl>
                                          <p:spTgt spid="433155">
                                            <p:txEl>
                                              <p:charRg st="49" end="7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33155">
                                            <p:txEl>
                                              <p:charRg st="49" end="7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33155">
                                            <p:txEl>
                                              <p:charRg st="71" end="94"/>
                                            </p:txEl>
                                          </p:spTgt>
                                        </p:tgtEl>
                                        <p:attrNameLst>
                                          <p:attrName>style.visibility</p:attrName>
                                        </p:attrNameLst>
                                      </p:cBhvr>
                                      <p:to>
                                        <p:strVal val="visible"/>
                                      </p:to>
                                    </p:set>
                                    <p:anim calcmode="lin" valueType="num">
                                      <p:cBhvr additive="base">
                                        <p:cTn id="25" dur="500" fill="hold"/>
                                        <p:tgtEl>
                                          <p:spTgt spid="433155">
                                            <p:txEl>
                                              <p:charRg st="71" end="9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33155">
                                            <p:txEl>
                                              <p:charRg st="71" end="9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33155">
                                            <p:txEl>
                                              <p:charRg st="4" end="4"/>
                                            </p:txEl>
                                          </p:spTgt>
                                        </p:tgtEl>
                                        <p:attrNameLst>
                                          <p:attrName>style.visibility</p:attrName>
                                        </p:attrNameLst>
                                      </p:cBhvr>
                                      <p:to>
                                        <p:strVal val="visible"/>
                                      </p:to>
                                    </p:set>
                                    <p:anim calcmode="lin" valueType="num">
                                      <p:cBhvr additive="base">
                                        <p:cTn id="31" dur="500" fill="hold"/>
                                        <p:tgtEl>
                                          <p:spTgt spid="433155">
                                            <p:txEl>
                                              <p:char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33155">
                                            <p:txEl>
                                              <p:char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33155">
                                            <p:txEl>
                                              <p:charRg st="125" end="151"/>
                                            </p:txEl>
                                          </p:spTgt>
                                        </p:tgtEl>
                                        <p:attrNameLst>
                                          <p:attrName>style.visibility</p:attrName>
                                        </p:attrNameLst>
                                      </p:cBhvr>
                                      <p:to>
                                        <p:strVal val="visible"/>
                                      </p:to>
                                    </p:set>
                                    <p:anim calcmode="lin" valueType="num">
                                      <p:cBhvr additive="base">
                                        <p:cTn id="37" dur="500" fill="hold"/>
                                        <p:tgtEl>
                                          <p:spTgt spid="433155">
                                            <p:txEl>
                                              <p:charRg st="125" end="15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33155">
                                            <p:txEl>
                                              <p:charRg st="125" end="15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33155">
                                            <p:txEl>
                                              <p:charRg st="6" end="6"/>
                                            </p:txEl>
                                          </p:spTgt>
                                        </p:tgtEl>
                                        <p:attrNameLst>
                                          <p:attrName>style.visibility</p:attrName>
                                        </p:attrNameLst>
                                      </p:cBhvr>
                                      <p:to>
                                        <p:strVal val="visible"/>
                                      </p:to>
                                    </p:set>
                                    <p:anim calcmode="lin" valueType="num">
                                      <p:cBhvr additive="base">
                                        <p:cTn id="43" dur="500" fill="hold"/>
                                        <p:tgtEl>
                                          <p:spTgt spid="433155">
                                            <p:txEl>
                                              <p:char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33155">
                                            <p:txEl>
                                              <p:char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33155">
                                            <p:txEl>
                                              <p:charRg st="194" end="221"/>
                                            </p:txEl>
                                          </p:spTgt>
                                        </p:tgtEl>
                                        <p:attrNameLst>
                                          <p:attrName>style.visibility</p:attrName>
                                        </p:attrNameLst>
                                      </p:cBhvr>
                                      <p:to>
                                        <p:strVal val="visible"/>
                                      </p:to>
                                    </p:set>
                                    <p:anim calcmode="lin" valueType="num">
                                      <p:cBhvr additive="base">
                                        <p:cTn id="49" dur="500" fill="hold"/>
                                        <p:tgtEl>
                                          <p:spTgt spid="433155">
                                            <p:txEl>
                                              <p:charRg st="194" end="22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33155">
                                            <p:txEl>
                                              <p:charRg st="194" end="22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33155">
                                            <p:txEl>
                                              <p:charRg st="8" end="8"/>
                                            </p:txEl>
                                          </p:spTgt>
                                        </p:tgtEl>
                                        <p:attrNameLst>
                                          <p:attrName>style.visibility</p:attrName>
                                        </p:attrNameLst>
                                      </p:cBhvr>
                                      <p:to>
                                        <p:strVal val="visible"/>
                                      </p:to>
                                    </p:set>
                                    <p:anim calcmode="lin" valueType="num">
                                      <p:cBhvr additive="base">
                                        <p:cTn id="55" dur="500" fill="hold"/>
                                        <p:tgtEl>
                                          <p:spTgt spid="433155">
                                            <p:txEl>
                                              <p:char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33155">
                                            <p:txEl>
                                              <p:char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33155">
                                            <p:txEl>
                                              <p:charRg st="256" end="290"/>
                                            </p:txEl>
                                          </p:spTgt>
                                        </p:tgtEl>
                                        <p:attrNameLst>
                                          <p:attrName>style.visibility</p:attrName>
                                        </p:attrNameLst>
                                      </p:cBhvr>
                                      <p:to>
                                        <p:strVal val="visible"/>
                                      </p:to>
                                    </p:set>
                                    <p:anim calcmode="lin" valueType="num">
                                      <p:cBhvr additive="base">
                                        <p:cTn id="61" dur="500" fill="hold"/>
                                        <p:tgtEl>
                                          <p:spTgt spid="433155">
                                            <p:txEl>
                                              <p:charRg st="256" end="29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33155">
                                            <p:txEl>
                                              <p:charRg st="256" end="29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315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页脚占位符 4"/>
          <p:cNvSpPr txBox="1">
            <a:spLocks noGrp="1"/>
          </p:cNvSpPr>
          <p:nvPr/>
        </p:nvSpPr>
        <p:spPr>
          <a:xfrm>
            <a:off x="13068776" y="-1820624"/>
            <a:ext cx="1512094" cy="230981"/>
          </a:xfrm>
          <a:prstGeom prst="rect">
            <a:avLst/>
          </a:prstGeom>
          <a:noFill/>
          <a:ln w="9525">
            <a:noFill/>
          </a:ln>
        </p:spPr>
        <p:txBody>
          <a:bodyPr anchor="t" anchorCtr="0"/>
          <a:p>
            <a:r>
              <a:rPr lang="zh-CN" altLang="en-US" sz="900" dirty="0">
                <a:latin typeface="楷体_GB2312" pitchFamily="49" charset="-122"/>
                <a:ea typeface="楷体_GB2312" pitchFamily="49" charset="-122"/>
              </a:rPr>
              <a:t>第二章  教育与社会的发展</a:t>
            </a:r>
            <a:endParaRPr lang="zh-CN" altLang="en-US" sz="900" dirty="0">
              <a:latin typeface="楷体_GB2312" pitchFamily="49" charset="-122"/>
              <a:ea typeface="楷体_GB2312" pitchFamily="49" charset="-122"/>
            </a:endParaRPr>
          </a:p>
        </p:txBody>
      </p:sp>
      <p:sp>
        <p:nvSpPr>
          <p:cNvPr id="9218" name="Rectangle 5"/>
          <p:cNvSpPr>
            <a:spLocks noGrp="1"/>
          </p:cNvSpPr>
          <p:nvPr>
            <p:ph type="title" idx="4294967295"/>
          </p:nvPr>
        </p:nvSpPr>
        <p:spPr>
          <a:xfrm>
            <a:off x="1259840" y="2571750"/>
            <a:ext cx="6518910" cy="432435"/>
          </a:xfrm>
        </p:spPr>
        <p:txBody>
          <a:bodyPr wrap="square" lIns="68580" tIns="34290" rIns="68580" bIns="34290" anchor="ctr" anchorCtr="0"/>
          <a:p>
            <a:pPr eaLnBrk="1" hangingPunct="1"/>
            <a:r>
              <a:rPr lang="zh-CN" altLang="en-US" dirty="0"/>
              <a:t>教育与社会政治经济制度</a:t>
            </a:r>
            <a:endParaRPr lang="zh-CN" altLang="en-US" dirty="0"/>
          </a:p>
        </p:txBody>
      </p:sp>
      <p:sp>
        <p:nvSpPr>
          <p:cNvPr id="9219" name="灯片编号占位符 5"/>
          <p:cNvSpPr txBox="1">
            <a:spLocks noGrp="1"/>
          </p:cNvSpPr>
          <p:nvPr/>
        </p:nvSpPr>
        <p:spPr>
          <a:xfrm>
            <a:off x="6929438" y="4960144"/>
            <a:ext cx="971550" cy="183356"/>
          </a:xfrm>
          <a:prstGeom prst="rect">
            <a:avLst/>
          </a:prstGeom>
          <a:noFill/>
          <a:ln w="9525">
            <a:noFill/>
          </a:ln>
        </p:spPr>
        <p:txBody>
          <a:bodyPr anchor="t" anchorCtr="0"/>
          <a:p>
            <a:pPr algn="ctr"/>
            <a:fld id="{9A0DB2DC-4C9A-4742-B13C-FB6460FD3503}" type="slidenum">
              <a:rPr lang="zh-CN" altLang="en-US" sz="900" dirty="0">
                <a:latin typeface="Arial" panose="020B0604020202020204" pitchFamily="34" charset="0"/>
                <a:ea typeface="宋体" panose="02010600030101010101" pitchFamily="2" charset="-122"/>
              </a:rPr>
            </a:fld>
            <a:endParaRPr lang="zh-CN" altLang="en-US" sz="900" dirty="0">
              <a:latin typeface="Arial" panose="020B0604020202020204" pitchFamily="34" charset="0"/>
              <a:ea typeface="宋体" panose="02010600030101010101" pitchFamily="2" charset="-122"/>
            </a:endParaRPr>
          </a:p>
        </p:txBody>
      </p:sp>
      <p:sp>
        <p:nvSpPr>
          <p:cNvPr id="20482" name="矩形 2"/>
          <p:cNvSpPr/>
          <p:nvPr/>
        </p:nvSpPr>
        <p:spPr>
          <a:xfrm>
            <a:off x="3203258" y="987425"/>
            <a:ext cx="2338387" cy="120015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NO.1</a:t>
            </a:r>
            <a:endParaRPr lang="zh-CN" altLang="en-US" sz="1400" b="1" dirty="0">
              <a:solidFill>
                <a:srgbClr val="DEA900"/>
              </a:solidFill>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Box 2"/>
          <p:cNvSpPr txBox="1"/>
          <p:nvPr/>
        </p:nvSpPr>
        <p:spPr>
          <a:xfrm>
            <a:off x="1955006" y="1094185"/>
            <a:ext cx="5509022" cy="2416175"/>
          </a:xfrm>
          <a:prstGeom prst="rect">
            <a:avLst/>
          </a:prstGeom>
          <a:noFill/>
          <a:ln w="9525">
            <a:noFill/>
          </a:ln>
        </p:spPr>
        <p:txBody>
          <a:bodyPr anchor="t" anchorCtr="0">
            <a:spAutoFit/>
          </a:bodyPr>
          <a:p>
            <a:pPr indent="457200">
              <a:lnSpc>
                <a:spcPct val="90000"/>
              </a:lnSpc>
              <a:spcBef>
                <a:spcPct val="20000"/>
              </a:spcBef>
            </a:pPr>
            <a:r>
              <a:rPr lang="zh-CN" altLang="en-US" sz="2400" dirty="0">
                <a:latin typeface="楷体_GB2312" pitchFamily="49" charset="-122"/>
                <a:ea typeface="楷体_GB2312" pitchFamily="49" charset="-122"/>
              </a:rPr>
              <a:t>我国自秦汉以后，在政治制度上基本确立了权力高度集中的组织形式，在教育制度方面也就相应地形成了从属于封建大一统政治的垂直隶属型的教育组织系统，官学一直受到国家重视。只有在政府无暇顾及教育事业时，私学才能得到发展机会。</a:t>
            </a:r>
            <a:endParaRPr lang="zh-CN" altLang="en-US" sz="2400" dirty="0">
              <a:latin typeface="Arial" panose="020B0604020202020204" pitchFamily="34" charset="0"/>
              <a:ea typeface="微软雅黑" panose="020B0503020204020204" pitchFamily="34" charset="-122"/>
            </a:endParaRPr>
          </a:p>
        </p:txBody>
      </p:sp>
      <p:sp>
        <p:nvSpPr>
          <p:cNvPr id="11266" name="TextBox 3"/>
          <p:cNvSpPr txBox="1"/>
          <p:nvPr/>
        </p:nvSpPr>
        <p:spPr>
          <a:xfrm>
            <a:off x="3221831" y="300038"/>
            <a:ext cx="2349104" cy="598805"/>
          </a:xfrm>
          <a:prstGeom prst="rect">
            <a:avLst/>
          </a:prstGeom>
          <a:noFill/>
          <a:ln w="9525">
            <a:noFill/>
          </a:ln>
        </p:spPr>
        <p:txBody>
          <a:bodyPr anchor="t" anchorCtr="0">
            <a:spAutoFit/>
          </a:bodyPr>
          <a:p>
            <a:pPr algn="r"/>
            <a:r>
              <a:rPr lang="zh-CN" altLang="en-US" sz="3300" dirty="0">
                <a:solidFill>
                  <a:srgbClr val="4A452A"/>
                </a:solidFill>
                <a:latin typeface="Arial" panose="020B0604020202020204" pitchFamily="34" charset="0"/>
                <a:ea typeface="微软雅黑" panose="020B0503020204020204" pitchFamily="34" charset="-122"/>
              </a:rPr>
              <a:t>思考并讨论</a:t>
            </a:r>
            <a:endParaRPr lang="en-US" altLang="zh-CN" sz="3300" dirty="0">
              <a:solidFill>
                <a:srgbClr val="4A452A"/>
              </a:solidFill>
              <a:latin typeface="Arial" panose="020B0604020202020204" pitchFamily="34" charset="0"/>
              <a:ea typeface="微软雅黑" panose="020B0503020204020204" pitchFamily="34" charset="-122"/>
            </a:endParaRPr>
          </a:p>
        </p:txBody>
      </p:sp>
      <p:sp>
        <p:nvSpPr>
          <p:cNvPr id="2" name="TextBox 1"/>
          <p:cNvSpPr txBox="1"/>
          <p:nvPr/>
        </p:nvSpPr>
        <p:spPr>
          <a:xfrm>
            <a:off x="1764506" y="3908822"/>
            <a:ext cx="5605780" cy="414020"/>
          </a:xfrm>
          <a:prstGeom prst="rect">
            <a:avLst/>
          </a:prstGeom>
          <a:noFill/>
          <a:ln w="9525">
            <a:noFill/>
          </a:ln>
        </p:spPr>
        <p:txBody>
          <a:bodyPr wrap="none" anchor="t" anchorCtr="0">
            <a:spAutoFit/>
          </a:bodyPr>
          <a:p>
            <a:r>
              <a:rPr lang="zh-CN" altLang="en-US" sz="2100" b="1" dirty="0">
                <a:solidFill>
                  <a:schemeClr val="tx1"/>
                </a:solidFill>
                <a:latin typeface="Arial" panose="020B0604020202020204" pitchFamily="34" charset="0"/>
                <a:ea typeface="微软雅黑" panose="020B0503020204020204" pitchFamily="34" charset="-122"/>
              </a:rPr>
              <a:t>讨论</a:t>
            </a:r>
            <a:r>
              <a:rPr lang="en-US" altLang="zh-CN" sz="2100" b="1" dirty="0">
                <a:solidFill>
                  <a:schemeClr val="tx1"/>
                </a:solidFill>
                <a:latin typeface="Arial" panose="020B0604020202020204" pitchFamily="34" charset="0"/>
                <a:ea typeface="微软雅黑" panose="020B0503020204020204" pitchFamily="34" charset="-122"/>
              </a:rPr>
              <a:t>:</a:t>
            </a:r>
            <a:r>
              <a:rPr lang="zh-CN" altLang="en-US" sz="2100" b="1" dirty="0">
                <a:solidFill>
                  <a:schemeClr val="tx1"/>
                </a:solidFill>
                <a:latin typeface="Arial" panose="020B0604020202020204" pitchFamily="34" charset="0"/>
                <a:ea typeface="微软雅黑" panose="020B0503020204020204" pitchFamily="34" charset="-122"/>
              </a:rPr>
              <a:t>说明了什么问题？教育和政治有何关系？</a:t>
            </a:r>
            <a:endParaRPr lang="zh-CN" altLang="en-US" sz="2100" b="1" dirty="0">
              <a:solidFill>
                <a:schemeClr val="tx1"/>
              </a:solidFill>
              <a:latin typeface="Arial" panose="020B0604020202020204" pitchFamily="34" charset="0"/>
              <a:ea typeface="微软雅黑" panose="020B0503020204020204" pitchFamily="34" charset="-122"/>
            </a:endParaRPr>
          </a:p>
        </p:txBody>
      </p:sp>
      <p:cxnSp>
        <p:nvCxnSpPr>
          <p:cNvPr id="7" name="直接连接符 6"/>
          <p:cNvCxnSpPr/>
          <p:nvPr/>
        </p:nvCxnSpPr>
        <p:spPr>
          <a:xfrm>
            <a:off x="1679972" y="3706416"/>
            <a:ext cx="5784056"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down)">
                                      <p:cBhvr>
                                        <p:cTn id="7" dur="580">
                                          <p:stCondLst>
                                            <p:cond delay="0"/>
                                          </p:stCondLst>
                                        </p:cTn>
                                        <p:tgtEl>
                                          <p:spTgt spid="41986"/>
                                        </p:tgtEl>
                                      </p:cBhvr>
                                    </p:animEffect>
                                    <p:anim calcmode="lin" valueType="num">
                                      <p:cBhvr>
                                        <p:cTn id="8" dur="1822" tmFilter="0,0; 0.14,0.36; 0.43,0.73; 0.71,0.91; 1.0,1.0">
                                          <p:stCondLst>
                                            <p:cond delay="0"/>
                                          </p:stCondLst>
                                        </p:cTn>
                                        <p:tgtEl>
                                          <p:spTgt spid="4198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198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198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198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1986"/>
                                        </p:tgtEl>
                                      </p:cBhvr>
                                      <p:to x="100000" y="60000"/>
                                    </p:animScale>
                                    <p:animScale>
                                      <p:cBhvr>
                                        <p:cTn id="14" dur="166" decel="50000">
                                          <p:stCondLst>
                                            <p:cond delay="676"/>
                                          </p:stCondLst>
                                        </p:cTn>
                                        <p:tgtEl>
                                          <p:spTgt spid="41986"/>
                                        </p:tgtEl>
                                      </p:cBhvr>
                                      <p:to x="100000" y="100000"/>
                                    </p:animScale>
                                    <p:animScale>
                                      <p:cBhvr>
                                        <p:cTn id="15" dur="26">
                                          <p:stCondLst>
                                            <p:cond delay="1312"/>
                                          </p:stCondLst>
                                        </p:cTn>
                                        <p:tgtEl>
                                          <p:spTgt spid="41986"/>
                                        </p:tgtEl>
                                      </p:cBhvr>
                                      <p:to x="100000" y="80000"/>
                                    </p:animScale>
                                    <p:animScale>
                                      <p:cBhvr>
                                        <p:cTn id="16" dur="166" decel="50000">
                                          <p:stCondLst>
                                            <p:cond delay="1338"/>
                                          </p:stCondLst>
                                        </p:cTn>
                                        <p:tgtEl>
                                          <p:spTgt spid="41986"/>
                                        </p:tgtEl>
                                      </p:cBhvr>
                                      <p:to x="100000" y="100000"/>
                                    </p:animScale>
                                    <p:animScale>
                                      <p:cBhvr>
                                        <p:cTn id="17" dur="26">
                                          <p:stCondLst>
                                            <p:cond delay="1642"/>
                                          </p:stCondLst>
                                        </p:cTn>
                                        <p:tgtEl>
                                          <p:spTgt spid="41986"/>
                                        </p:tgtEl>
                                      </p:cBhvr>
                                      <p:to x="100000" y="90000"/>
                                    </p:animScale>
                                    <p:animScale>
                                      <p:cBhvr>
                                        <p:cTn id="18" dur="166" decel="50000">
                                          <p:stCondLst>
                                            <p:cond delay="1668"/>
                                          </p:stCondLst>
                                        </p:cTn>
                                        <p:tgtEl>
                                          <p:spTgt spid="41986"/>
                                        </p:tgtEl>
                                      </p:cBhvr>
                                      <p:to x="100000" y="100000"/>
                                    </p:animScale>
                                    <p:animScale>
                                      <p:cBhvr>
                                        <p:cTn id="19" dur="26">
                                          <p:stCondLst>
                                            <p:cond delay="1808"/>
                                          </p:stCondLst>
                                        </p:cTn>
                                        <p:tgtEl>
                                          <p:spTgt spid="41986"/>
                                        </p:tgtEl>
                                      </p:cBhvr>
                                      <p:to x="100000" y="95000"/>
                                    </p:animScale>
                                    <p:animScale>
                                      <p:cBhvr>
                                        <p:cTn id="20" dur="166" decel="50000">
                                          <p:stCondLst>
                                            <p:cond delay="1834"/>
                                          </p:stCondLst>
                                        </p:cTn>
                                        <p:tgtEl>
                                          <p:spTgt spid="4198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ph type="title" idx="4294967295"/>
          </p:nvPr>
        </p:nvSpPr>
        <p:spPr>
          <a:xfrm>
            <a:off x="1043940" y="627380"/>
            <a:ext cx="6832600" cy="342900"/>
          </a:xfrm>
        </p:spPr>
        <p:txBody>
          <a:bodyPr wrap="square" lIns="68580" tIns="34290" rIns="68580" bIns="34290" anchor="ctr" anchorCtr="0"/>
          <a:p>
            <a:pPr eaLnBrk="1" hangingPunct="1"/>
            <a:r>
              <a:rPr lang="en-US" altLang="zh-CN" sz="3200" dirty="0"/>
              <a:t>1.</a:t>
            </a:r>
            <a:r>
              <a:rPr lang="zh-CN" altLang="en-US" sz="3200" dirty="0"/>
              <a:t>政治经济制度决定教育的领导权</a:t>
            </a:r>
            <a:endParaRPr lang="zh-CN" altLang="en-US" sz="3200" dirty="0"/>
          </a:p>
        </p:txBody>
      </p:sp>
      <p:sp>
        <p:nvSpPr>
          <p:cNvPr id="11267" name="内容占位符 2"/>
          <p:cNvSpPr>
            <a:spLocks noGrp="1"/>
          </p:cNvSpPr>
          <p:nvPr>
            <p:ph idx="4294967295"/>
          </p:nvPr>
        </p:nvSpPr>
        <p:spPr>
          <a:xfrm>
            <a:off x="1303655" y="1419225"/>
            <a:ext cx="6733540" cy="954405"/>
          </a:xfrm>
        </p:spPr>
        <p:style>
          <a:lnRef idx="2">
            <a:schemeClr val="accent1"/>
          </a:lnRef>
          <a:fillRef idx="1">
            <a:schemeClr val="lt1"/>
          </a:fillRef>
          <a:effectRef idx="0">
            <a:schemeClr val="accent1"/>
          </a:effectRef>
          <a:fontRef idx="minor">
            <a:schemeClr val="dk1"/>
          </a:fontRef>
        </p:style>
        <p:txBody>
          <a:bodyPr wrap="square" lIns="68580" tIns="34290" rIns="68580" bIns="34290" anchor="t" anchorCtr="0"/>
          <a:p>
            <a:pPr eaLnBrk="1" hangingPunct="1">
              <a:buClr>
                <a:schemeClr val="tx1"/>
              </a:buClr>
              <a:buSzPct val="80000"/>
              <a:buFont typeface="Wingdings" panose="05000000000000000000" pitchFamily="2" charset="2"/>
              <a:buChar char="n"/>
            </a:pPr>
            <a:r>
              <a:rPr lang="zh-CN" altLang="en-US" u="sng" dirty="0"/>
              <a:t>教育的领导权</a:t>
            </a:r>
            <a:r>
              <a:rPr lang="zh-CN" altLang="en-US" dirty="0"/>
              <a:t>是判断和确定教育性质的最主要标志。</a:t>
            </a:r>
            <a:endParaRPr lang="zh-CN" altLang="en-US" dirty="0"/>
          </a:p>
        </p:txBody>
      </p:sp>
      <p:sp>
        <p:nvSpPr>
          <p:cNvPr id="11269" name="TextBox 5"/>
          <p:cNvSpPr txBox="1"/>
          <p:nvPr/>
        </p:nvSpPr>
        <p:spPr>
          <a:xfrm>
            <a:off x="1338580" y="2454910"/>
            <a:ext cx="6699250" cy="414020"/>
          </a:xfrm>
          <a:prstGeom prst="rect">
            <a:avLst/>
          </a:prstGeom>
          <a:ln>
            <a:headEnd type="none" w="med" len="med"/>
            <a:tailEnd type="none" w="med" len="med"/>
          </a:ln>
        </p:spPr>
        <p:style>
          <a:lnRef idx="2">
            <a:schemeClr val="accent5"/>
          </a:lnRef>
          <a:fillRef idx="1">
            <a:schemeClr val="lt1"/>
          </a:fillRef>
          <a:effectRef idx="0">
            <a:schemeClr val="accent5"/>
          </a:effectRef>
          <a:fontRef idx="minor">
            <a:schemeClr val="dk1"/>
          </a:fontRef>
        </p:style>
        <p:txBody>
          <a:bodyPr wrap="square" anchor="t" anchorCtr="0">
            <a:spAutoFit/>
          </a:bodyPr>
          <a:p>
            <a:pPr>
              <a:buSzPct val="70000"/>
              <a:buFont typeface="Wingdings" panose="05000000000000000000" pitchFamily="2" charset="2"/>
              <a:buChar char="n"/>
            </a:pPr>
            <a:r>
              <a:rPr lang="zh-CN" altLang="en-US" sz="2100" dirty="0">
                <a:latin typeface="楷体_GB2312" pitchFamily="49" charset="-122"/>
                <a:ea typeface="楷体_GB2312" pitchFamily="49" charset="-122"/>
              </a:rPr>
              <a:t> 如何实现控制：方针政策、经费、人事、课程</a:t>
            </a:r>
            <a:endParaRPr lang="zh-CN" altLang="en-US" sz="2100" dirty="0">
              <a:latin typeface="楷体_GB2312" pitchFamily="49" charset="-122"/>
              <a:ea typeface="楷体_GB2312" pitchFamily="49" charset="-122"/>
            </a:endParaRPr>
          </a:p>
        </p:txBody>
      </p:sp>
      <p:sp>
        <p:nvSpPr>
          <p:cNvPr id="11270" name="TextBox 6"/>
          <p:cNvSpPr txBox="1"/>
          <p:nvPr/>
        </p:nvSpPr>
        <p:spPr>
          <a:xfrm>
            <a:off x="1331119" y="2950369"/>
            <a:ext cx="6481763" cy="2030095"/>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anchor="t" anchorCtr="0">
            <a:spAutoFit/>
          </a:bodyPr>
          <a:p>
            <a:pPr>
              <a:buSzPct val="70000"/>
              <a:buFont typeface="Wingdings" panose="05000000000000000000" pitchFamily="2" charset="2"/>
              <a:buChar char="n"/>
            </a:pPr>
            <a:r>
              <a:rPr lang="en-US" altLang="zh-CN" sz="2100" dirty="0">
                <a:latin typeface="楷体_GB2312" pitchFamily="49" charset="-122"/>
                <a:ea typeface="楷体_GB2312" pitchFamily="49" charset="-122"/>
              </a:rPr>
              <a:t> </a:t>
            </a:r>
            <a:r>
              <a:rPr lang="en-US" altLang="zh-CN" sz="2100" dirty="0">
                <a:latin typeface="黑体" panose="02010609060101010101" pitchFamily="49" charset="-122"/>
              </a:rPr>
              <a:t>1958</a:t>
            </a:r>
            <a:r>
              <a:rPr lang="zh-CN" altLang="en-US" sz="2100" dirty="0">
                <a:latin typeface="黑体" panose="02010609060101010101" pitchFamily="49" charset="-122"/>
                <a:ea typeface="黑体" panose="02010609060101010101" pitchFamily="49" charset="-122"/>
              </a:rPr>
              <a:t>年</a:t>
            </a:r>
            <a:r>
              <a:rPr lang="en-US" altLang="zh-CN" sz="2100" dirty="0">
                <a:latin typeface="黑体" panose="02010609060101010101" pitchFamily="49" charset="-122"/>
              </a:rPr>
              <a:t>9</a:t>
            </a:r>
            <a:r>
              <a:rPr lang="zh-CN" altLang="en-US" sz="2100" dirty="0">
                <a:latin typeface="黑体" panose="02010609060101010101" pitchFamily="49" charset="-122"/>
                <a:ea typeface="黑体" panose="02010609060101010101" pitchFamily="49" charset="-122"/>
              </a:rPr>
              <a:t>月，中共中央、国务院发出的</a:t>
            </a:r>
            <a:r>
              <a:rPr lang="en-US" altLang="zh-CN" sz="2100" dirty="0">
                <a:latin typeface="黑体" panose="02010609060101010101" pitchFamily="49" charset="-122"/>
              </a:rPr>
              <a:t>《</a:t>
            </a:r>
            <a:r>
              <a:rPr lang="zh-CN" altLang="en-US" sz="2100" dirty="0">
                <a:latin typeface="黑体" panose="02010609060101010101" pitchFamily="49" charset="-122"/>
                <a:ea typeface="黑体" panose="02010609060101010101" pitchFamily="49" charset="-122"/>
              </a:rPr>
              <a:t>关于教育工作的指示</a:t>
            </a:r>
            <a:r>
              <a:rPr lang="en-US" altLang="zh-CN" sz="2100" dirty="0">
                <a:latin typeface="黑体" panose="02010609060101010101" pitchFamily="49" charset="-122"/>
              </a:rPr>
              <a:t>》</a:t>
            </a:r>
            <a:r>
              <a:rPr lang="zh-CN" altLang="en-US" sz="2100" dirty="0">
                <a:latin typeface="黑体" panose="02010609060101010101" pitchFamily="49" charset="-122"/>
                <a:ea typeface="黑体" panose="02010609060101010101" pitchFamily="49" charset="-122"/>
              </a:rPr>
              <a:t>中明确提出“党的教育工作方针，是教育为无产阶级政治服务，教育与生产劳动相结合”，同时指出“教育的目的，是培养有社会主义觉悟的有文化的劳动者”，后来概括为“教育必须为无产阶级政治服务，必须同生产劳动相结合”</a:t>
            </a:r>
            <a:r>
              <a:rPr lang="en-US" altLang="zh-CN" sz="2100" dirty="0">
                <a:latin typeface="黑体" panose="02010609060101010101" pitchFamily="49" charset="-122"/>
              </a:rPr>
              <a:t>(</a:t>
            </a:r>
            <a:r>
              <a:rPr lang="zh-CN" altLang="en-US" sz="2100" dirty="0">
                <a:latin typeface="黑体" panose="02010609060101010101" pitchFamily="49" charset="-122"/>
                <a:ea typeface="黑体" panose="02010609060101010101" pitchFamily="49" charset="-122"/>
              </a:rPr>
              <a:t>即“两个必须”</a:t>
            </a:r>
            <a:r>
              <a:rPr lang="en-US" altLang="zh-CN" sz="2100" dirty="0">
                <a:latin typeface="黑体" panose="02010609060101010101" pitchFamily="49" charset="-122"/>
              </a:rPr>
              <a:t>)</a:t>
            </a:r>
            <a:r>
              <a:rPr lang="zh-CN" altLang="en-US" sz="2100" dirty="0">
                <a:latin typeface="黑体" panose="02010609060101010101" pitchFamily="49" charset="-122"/>
                <a:ea typeface="黑体" panose="02010609060101010101" pitchFamily="49" charset="-122"/>
              </a:rPr>
              <a:t>。</a:t>
            </a:r>
            <a:endParaRPr lang="zh-CN" altLang="en-US" sz="2100" dirty="0">
              <a:latin typeface="黑体" panose="02010609060101010101" pitchFamily="49" charset="-122"/>
              <a:ea typeface="黑体" panose="02010609060101010101" pitchFamily="49" charset="-122"/>
            </a:endParaRPr>
          </a:p>
        </p:txBody>
      </p:sp>
      <p:sp>
        <p:nvSpPr>
          <p:cNvPr id="12294" name="灯片编号占位符 7"/>
          <p:cNvSpPr txBox="1">
            <a:spLocks noGrp="1"/>
          </p:cNvSpPr>
          <p:nvPr/>
        </p:nvSpPr>
        <p:spPr>
          <a:xfrm>
            <a:off x="6929438" y="4960144"/>
            <a:ext cx="971550" cy="183356"/>
          </a:xfrm>
          <a:prstGeom prst="rect">
            <a:avLst/>
          </a:prstGeom>
          <a:noFill/>
          <a:ln w="9525">
            <a:noFill/>
          </a:ln>
        </p:spPr>
        <p:txBody>
          <a:bodyPr anchor="t" anchorCtr="0"/>
          <a:p>
            <a:pPr algn="ctr"/>
            <a:fld id="{9A0DB2DC-4C9A-4742-B13C-FB6460FD3503}" type="slidenum">
              <a:rPr lang="zh-CN" altLang="en-US" sz="900" dirty="0">
                <a:latin typeface="Arial" panose="020B0604020202020204" pitchFamily="34" charset="0"/>
                <a:ea typeface="宋体" panose="02010600030101010101" pitchFamily="2" charset="-122"/>
              </a:rPr>
            </a:fld>
            <a:endParaRPr lang="zh-CN" altLang="en-US" sz="900"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1000"/>
                                        <p:tgtEl>
                                          <p:spTgt spid="11266"/>
                                        </p:tgtEl>
                                      </p:cBhvr>
                                    </p:animEffect>
                                    <p:anim calcmode="lin" valueType="num">
                                      <p:cBhvr>
                                        <p:cTn id="8" dur="1000" fill="hold"/>
                                        <p:tgtEl>
                                          <p:spTgt spid="11266"/>
                                        </p:tgtEl>
                                        <p:attrNameLst>
                                          <p:attrName>ppt_x</p:attrName>
                                        </p:attrNameLst>
                                      </p:cBhvr>
                                      <p:tavLst>
                                        <p:tav tm="0">
                                          <p:val>
                                            <p:strVal val="#ppt_x"/>
                                          </p:val>
                                        </p:tav>
                                        <p:tav tm="100000">
                                          <p:val>
                                            <p:strVal val="#ppt_x"/>
                                          </p:val>
                                        </p:tav>
                                      </p:tavLst>
                                    </p:anim>
                                    <p:anim calcmode="lin" valueType="num">
                                      <p:cBhvr>
                                        <p:cTn id="9"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267"/>
                                        </p:tgtEl>
                                        <p:attrNameLst>
                                          <p:attrName>style.visibility</p:attrName>
                                        </p:attrNameLst>
                                      </p:cBhvr>
                                      <p:to>
                                        <p:strVal val="visible"/>
                                      </p:to>
                                    </p:set>
                                    <p:animEffect transition="in" filter="barn(inVertical)">
                                      <p:cBhvr>
                                        <p:cTn id="14" dur="500"/>
                                        <p:tgtEl>
                                          <p:spTgt spid="1126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1267">
                                            <p:txEl>
                                              <p:charRg st="0" end="24"/>
                                            </p:txEl>
                                          </p:spTgt>
                                        </p:tgtEl>
                                        <p:attrNameLst>
                                          <p:attrName>style.visibility</p:attrName>
                                        </p:attrNameLst>
                                      </p:cBhvr>
                                      <p:to>
                                        <p:strVal val="visible"/>
                                      </p:to>
                                    </p:set>
                                    <p:animEffect transition="in" filter="barn(inVertical)">
                                      <p:cBhvr>
                                        <p:cTn id="19" dur="500"/>
                                        <p:tgtEl>
                                          <p:spTgt spid="11267">
                                            <p:txEl>
                                              <p:charRg st="0" end="2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1269"/>
                                        </p:tgtEl>
                                        <p:attrNameLst>
                                          <p:attrName>style.visibility</p:attrName>
                                        </p:attrNameLst>
                                      </p:cBhvr>
                                      <p:to>
                                        <p:strVal val="visible"/>
                                      </p:to>
                                    </p:set>
                                    <p:animEffect transition="in" filter="wipe(down)">
                                      <p:cBhvr>
                                        <p:cTn id="24" dur="500"/>
                                        <p:tgtEl>
                                          <p:spTgt spid="11269"/>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1270"/>
                                        </p:tgtEl>
                                        <p:attrNameLst>
                                          <p:attrName>style.visibility</p:attrName>
                                        </p:attrNameLst>
                                      </p:cBhvr>
                                      <p:to>
                                        <p:strVal val="visible"/>
                                      </p:to>
                                    </p:set>
                                    <p:animEffect transition="in" filter="wipe(down)">
                                      <p:cBhvr>
                                        <p:cTn id="27" dur="500"/>
                                        <p:tgtEl>
                                          <p:spTgt spid="1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animBg="1" build="p"/>
      <p:bldP spid="11269" grpId="0" bldLvl="0" animBg="1"/>
      <p:bldP spid="1127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Box 2"/>
          <p:cNvSpPr txBox="1"/>
          <p:nvPr/>
        </p:nvSpPr>
        <p:spPr>
          <a:xfrm>
            <a:off x="1764506" y="1079897"/>
            <a:ext cx="5699522" cy="2823845"/>
          </a:xfrm>
          <a:prstGeom prst="rect">
            <a:avLst/>
          </a:prstGeom>
          <a:noFill/>
          <a:ln w="9525">
            <a:noFill/>
          </a:ln>
        </p:spPr>
        <p:txBody>
          <a:bodyPr anchor="t" anchorCtr="0">
            <a:spAutoFit/>
          </a:bodyPr>
          <a:p>
            <a:pPr eaLnBrk="0" hangingPunct="0">
              <a:spcBef>
                <a:spcPct val="20000"/>
              </a:spcBef>
              <a:buSzPct val="115000"/>
              <a:buFont typeface="Wingdings" panose="05000000000000000000" pitchFamily="2" charset="2"/>
            </a:pPr>
            <a:r>
              <a:rPr lang="zh-CN" altLang="en-US" sz="2400" dirty="0">
                <a:latin typeface="楷体_GB2312" pitchFamily="49" charset="-122"/>
                <a:ea typeface="楷体_GB2312" pitchFamily="49" charset="-122"/>
              </a:rPr>
              <a:t>古代印度曾在法律中明文规定：谁若让低贱的首陀罗种姓的人接受文化教育，立即处以死刑。</a:t>
            </a:r>
            <a:endParaRPr lang="zh-CN" altLang="en-US" sz="2400" dirty="0">
              <a:latin typeface="楷体_GB2312" pitchFamily="49" charset="-122"/>
              <a:ea typeface="楷体_GB2312" pitchFamily="49" charset="-122"/>
            </a:endParaRPr>
          </a:p>
          <a:p>
            <a:pPr eaLnBrk="0" hangingPunct="0">
              <a:spcBef>
                <a:spcPct val="20000"/>
              </a:spcBef>
              <a:buSzPct val="115000"/>
              <a:buFont typeface="Wingdings" panose="05000000000000000000" pitchFamily="2" charset="2"/>
            </a:pPr>
            <a:r>
              <a:rPr lang="zh-CN" altLang="en-US" sz="2400" dirty="0">
                <a:latin typeface="楷体_GB2312" pitchFamily="49" charset="-122"/>
                <a:ea typeface="楷体_GB2312" pitchFamily="49" charset="-122"/>
              </a:rPr>
              <a:t>我国唐代由中央设立的学校有六学二馆。并明确规定了只有有品级的文官子弟可入学；现代却逐步趋向平等、民主。</a:t>
            </a:r>
            <a:endParaRPr lang="en-US" altLang="zh-CN" sz="2400" dirty="0">
              <a:latin typeface="楷体_GB2312" pitchFamily="49" charset="-122"/>
              <a:ea typeface="楷体_GB2312" pitchFamily="49" charset="-122"/>
            </a:endParaRPr>
          </a:p>
          <a:p>
            <a:pPr eaLnBrk="0" hangingPunct="0">
              <a:spcBef>
                <a:spcPct val="20000"/>
              </a:spcBef>
              <a:buSzPct val="115000"/>
              <a:buFont typeface="Wingdings" panose="05000000000000000000" pitchFamily="2" charset="2"/>
            </a:pPr>
            <a:r>
              <a:rPr lang="zh-CN" altLang="en-US" sz="2400" dirty="0">
                <a:latin typeface="楷体_GB2312" pitchFamily="49" charset="-122"/>
                <a:ea typeface="楷体_GB2312" pitchFamily="49" charset="-122"/>
              </a:rPr>
              <a:t> </a:t>
            </a:r>
            <a:endParaRPr lang="zh-CN" altLang="en-US" sz="2400" dirty="0">
              <a:latin typeface="楷体_GB2312" pitchFamily="49" charset="-122"/>
              <a:ea typeface="楷体_GB2312" pitchFamily="49" charset="-122"/>
            </a:endParaRPr>
          </a:p>
        </p:txBody>
      </p:sp>
      <p:sp>
        <p:nvSpPr>
          <p:cNvPr id="13314" name="TextBox 3"/>
          <p:cNvSpPr txBox="1"/>
          <p:nvPr/>
        </p:nvSpPr>
        <p:spPr>
          <a:xfrm>
            <a:off x="3221831" y="300038"/>
            <a:ext cx="2349104" cy="598805"/>
          </a:xfrm>
          <a:prstGeom prst="rect">
            <a:avLst/>
          </a:prstGeom>
          <a:noFill/>
          <a:ln w="9525">
            <a:noFill/>
          </a:ln>
        </p:spPr>
        <p:txBody>
          <a:bodyPr anchor="t" anchorCtr="0">
            <a:spAutoFit/>
          </a:bodyPr>
          <a:p>
            <a:pPr algn="r"/>
            <a:r>
              <a:rPr lang="zh-CN" altLang="en-US" sz="3300" dirty="0">
                <a:solidFill>
                  <a:srgbClr val="4A452A"/>
                </a:solidFill>
                <a:latin typeface="Arial" panose="020B0604020202020204" pitchFamily="34" charset="0"/>
                <a:ea typeface="微软雅黑" panose="020B0503020204020204" pitchFamily="34" charset="-122"/>
              </a:rPr>
              <a:t>思考并讨论</a:t>
            </a:r>
            <a:endParaRPr lang="en-US" altLang="zh-CN" sz="3300" dirty="0">
              <a:solidFill>
                <a:srgbClr val="4A452A"/>
              </a:solidFill>
              <a:latin typeface="Arial" panose="020B0604020202020204" pitchFamily="34" charset="0"/>
              <a:ea typeface="微软雅黑" panose="020B0503020204020204" pitchFamily="34" charset="-122"/>
            </a:endParaRPr>
          </a:p>
        </p:txBody>
      </p:sp>
      <p:sp>
        <p:nvSpPr>
          <p:cNvPr id="2" name="TextBox 1"/>
          <p:cNvSpPr txBox="1"/>
          <p:nvPr/>
        </p:nvSpPr>
        <p:spPr>
          <a:xfrm>
            <a:off x="3275410" y="3867150"/>
            <a:ext cx="2938780" cy="414020"/>
          </a:xfrm>
          <a:prstGeom prst="rect">
            <a:avLst/>
          </a:prstGeom>
          <a:noFill/>
          <a:ln w="9525">
            <a:noFill/>
          </a:ln>
        </p:spPr>
        <p:txBody>
          <a:bodyPr wrap="none" anchor="t" anchorCtr="0">
            <a:spAutoFit/>
          </a:bodyPr>
          <a:p>
            <a:r>
              <a:rPr lang="zh-CN" altLang="en-US" sz="2100" b="1" dirty="0">
                <a:solidFill>
                  <a:schemeClr val="tx1"/>
                </a:solidFill>
                <a:latin typeface="Arial" panose="020B0604020202020204" pitchFamily="34" charset="0"/>
                <a:ea typeface="微软雅黑" panose="020B0503020204020204" pitchFamily="34" charset="-122"/>
              </a:rPr>
              <a:t>讨论</a:t>
            </a:r>
            <a:r>
              <a:rPr lang="en-US" altLang="zh-CN" sz="2100" b="1" dirty="0">
                <a:solidFill>
                  <a:schemeClr val="tx1"/>
                </a:solidFill>
                <a:latin typeface="Arial" panose="020B0604020202020204" pitchFamily="34" charset="0"/>
                <a:ea typeface="微软雅黑" panose="020B0503020204020204" pitchFamily="34" charset="-122"/>
              </a:rPr>
              <a:t>:</a:t>
            </a:r>
            <a:r>
              <a:rPr lang="zh-CN" altLang="en-US" sz="2100" b="1" dirty="0">
                <a:solidFill>
                  <a:schemeClr val="tx1"/>
                </a:solidFill>
                <a:latin typeface="Arial" panose="020B0604020202020204" pitchFamily="34" charset="0"/>
                <a:ea typeface="微软雅黑" panose="020B0503020204020204" pitchFamily="34" charset="-122"/>
              </a:rPr>
              <a:t>说明了什么问题？</a:t>
            </a:r>
            <a:endParaRPr lang="zh-CN" altLang="en-US" sz="2100" b="1" dirty="0">
              <a:solidFill>
                <a:schemeClr val="tx1"/>
              </a:solidFill>
              <a:latin typeface="Arial" panose="020B0604020202020204" pitchFamily="34" charset="0"/>
              <a:ea typeface="微软雅黑" panose="020B0503020204020204" pitchFamily="34" charset="-122"/>
            </a:endParaRPr>
          </a:p>
        </p:txBody>
      </p:sp>
      <p:cxnSp>
        <p:nvCxnSpPr>
          <p:cNvPr id="7" name="直接连接符 6"/>
          <p:cNvCxnSpPr/>
          <p:nvPr/>
        </p:nvCxnSpPr>
        <p:spPr>
          <a:xfrm>
            <a:off x="1679972" y="3706416"/>
            <a:ext cx="5784056" cy="0"/>
          </a:xfrm>
          <a:prstGeom prst="line">
            <a:avLst/>
          </a:prstGeom>
          <a:ln w="19050">
            <a:solidFill>
              <a:srgbClr val="DEA9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down)">
                                      <p:cBhvr>
                                        <p:cTn id="7" dur="580">
                                          <p:stCondLst>
                                            <p:cond delay="0"/>
                                          </p:stCondLst>
                                        </p:cTn>
                                        <p:tgtEl>
                                          <p:spTgt spid="41986"/>
                                        </p:tgtEl>
                                      </p:cBhvr>
                                    </p:animEffect>
                                    <p:anim calcmode="lin" valueType="num">
                                      <p:cBhvr>
                                        <p:cTn id="8" dur="1822" tmFilter="0,0; 0.14,0.36; 0.43,0.73; 0.71,0.91; 1.0,1.0">
                                          <p:stCondLst>
                                            <p:cond delay="0"/>
                                          </p:stCondLst>
                                        </p:cTn>
                                        <p:tgtEl>
                                          <p:spTgt spid="4198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1986"/>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1986"/>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1986"/>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1986"/>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1986"/>
                                        </p:tgtEl>
                                      </p:cBhvr>
                                      <p:to x="100000" y="60000"/>
                                    </p:animScale>
                                    <p:animScale>
                                      <p:cBhvr>
                                        <p:cTn id="14" dur="166" decel="50000">
                                          <p:stCondLst>
                                            <p:cond delay="676"/>
                                          </p:stCondLst>
                                        </p:cTn>
                                        <p:tgtEl>
                                          <p:spTgt spid="41986"/>
                                        </p:tgtEl>
                                      </p:cBhvr>
                                      <p:to x="100000" y="100000"/>
                                    </p:animScale>
                                    <p:animScale>
                                      <p:cBhvr>
                                        <p:cTn id="15" dur="26">
                                          <p:stCondLst>
                                            <p:cond delay="1312"/>
                                          </p:stCondLst>
                                        </p:cTn>
                                        <p:tgtEl>
                                          <p:spTgt spid="41986"/>
                                        </p:tgtEl>
                                      </p:cBhvr>
                                      <p:to x="100000" y="80000"/>
                                    </p:animScale>
                                    <p:animScale>
                                      <p:cBhvr>
                                        <p:cTn id="16" dur="166" decel="50000">
                                          <p:stCondLst>
                                            <p:cond delay="1338"/>
                                          </p:stCondLst>
                                        </p:cTn>
                                        <p:tgtEl>
                                          <p:spTgt spid="41986"/>
                                        </p:tgtEl>
                                      </p:cBhvr>
                                      <p:to x="100000" y="100000"/>
                                    </p:animScale>
                                    <p:animScale>
                                      <p:cBhvr>
                                        <p:cTn id="17" dur="26">
                                          <p:stCondLst>
                                            <p:cond delay="1642"/>
                                          </p:stCondLst>
                                        </p:cTn>
                                        <p:tgtEl>
                                          <p:spTgt spid="41986"/>
                                        </p:tgtEl>
                                      </p:cBhvr>
                                      <p:to x="100000" y="90000"/>
                                    </p:animScale>
                                    <p:animScale>
                                      <p:cBhvr>
                                        <p:cTn id="18" dur="166" decel="50000">
                                          <p:stCondLst>
                                            <p:cond delay="1668"/>
                                          </p:stCondLst>
                                        </p:cTn>
                                        <p:tgtEl>
                                          <p:spTgt spid="41986"/>
                                        </p:tgtEl>
                                      </p:cBhvr>
                                      <p:to x="100000" y="100000"/>
                                    </p:animScale>
                                    <p:animScale>
                                      <p:cBhvr>
                                        <p:cTn id="19" dur="26">
                                          <p:stCondLst>
                                            <p:cond delay="1808"/>
                                          </p:stCondLst>
                                        </p:cTn>
                                        <p:tgtEl>
                                          <p:spTgt spid="41986"/>
                                        </p:tgtEl>
                                      </p:cBhvr>
                                      <p:to x="100000" y="95000"/>
                                    </p:animScale>
                                    <p:animScale>
                                      <p:cBhvr>
                                        <p:cTn id="20" dur="166" decel="50000">
                                          <p:stCondLst>
                                            <p:cond delay="1834"/>
                                          </p:stCondLst>
                                        </p:cTn>
                                        <p:tgtEl>
                                          <p:spTgt spid="4198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heel(1)">
                                      <p:cBhvr>
                                        <p:cTn id="2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5762</Words>
  <Application>WPS 演示</Application>
  <PresentationFormat/>
  <Paragraphs>471</Paragraphs>
  <Slides>51</Slides>
  <Notes>1</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51</vt:i4>
      </vt:variant>
    </vt:vector>
  </HeadingPairs>
  <TitlesOfParts>
    <vt:vector size="72" baseType="lpstr">
      <vt:lpstr>Arial</vt:lpstr>
      <vt:lpstr>宋体</vt:lpstr>
      <vt:lpstr>Wingdings</vt:lpstr>
      <vt:lpstr>微软雅黑</vt:lpstr>
      <vt:lpstr>Calibri</vt:lpstr>
      <vt:lpstr>Verdana</vt:lpstr>
      <vt:lpstr>楷体_GB2312</vt:lpstr>
      <vt:lpstr>新宋体</vt:lpstr>
      <vt:lpstr>+mn-ea</vt:lpstr>
      <vt:lpstr>Segoe Print</vt:lpstr>
      <vt:lpstr>华文行楷</vt:lpstr>
      <vt:lpstr>隶书</vt:lpstr>
      <vt:lpstr>华文细黑</vt:lpstr>
      <vt:lpstr>黑体</vt:lpstr>
      <vt:lpstr>华文楷体</vt:lpstr>
      <vt:lpstr>Times New Roman</vt:lpstr>
      <vt:lpstr>Arial Black</vt:lpstr>
      <vt:lpstr>Arial Unicode MS</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第一节  教育与政治经济制度</vt:lpstr>
      <vt:lpstr>PowerPoint 演示文稿</vt:lpstr>
      <vt:lpstr>1.政治经济制度决定教育的领导权</vt:lpstr>
      <vt:lpstr>PowerPoint 演示文稿</vt:lpstr>
      <vt:lpstr>2.政治经济制度决定着受教育的权利</vt:lpstr>
      <vt:lpstr>PowerPoint 演示文稿</vt:lpstr>
      <vt:lpstr>3.政治经济制度决定着教育目的,教育内容</vt:lpstr>
      <vt:lpstr>小结</vt:lpstr>
      <vt:lpstr>PowerPoint 演示文稿</vt:lpstr>
      <vt:lpstr>二、教育对政治经济制度的影响</vt:lpstr>
      <vt:lpstr>简述政治经济制度和教育的关系</vt:lpstr>
      <vt:lpstr>教育与社会政治经济制度</vt:lpstr>
      <vt:lpstr>PowerPoint 演示文稿</vt:lpstr>
      <vt:lpstr>PowerPoint 演示文稿</vt:lpstr>
      <vt:lpstr>义务教育期限国际比较</vt:lpstr>
      <vt:lpstr>PowerPoint 演示文稿</vt:lpstr>
      <vt:lpstr>PowerPoint 演示文稿</vt:lpstr>
      <vt:lpstr>小结</vt:lpstr>
      <vt:lpstr>一、生产力对教育的决定作用</vt:lpstr>
      <vt:lpstr>二、教育对生产力的促进作用</vt:lpstr>
      <vt:lpstr>教育和生产力的关系</vt:lpstr>
      <vt:lpstr>教育与生产力</vt:lpstr>
      <vt:lpstr>一、文化对教育的影响</vt:lpstr>
      <vt:lpstr>二、教育对文化的作用</vt:lpstr>
      <vt:lpstr>教育和文化的关系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团队管理</dc:title>
  <dc:creator>Zhou, Xiaobo</dc:creator>
  <cp:lastModifiedBy>呆呆</cp:lastModifiedBy>
  <cp:revision>430</cp:revision>
  <dcterms:created xsi:type="dcterms:W3CDTF">2014-08-02T01:32:37Z</dcterms:created>
  <dcterms:modified xsi:type="dcterms:W3CDTF">2021-08-17T09:29:14Z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A000520150525A15KOFW.ppt</vt:lpwstr>
  </property>
  <property fmtid="{D5CDD505-2E9C-101B-9397-08002B2CF9AE}" pid="3" name="fileid">
    <vt:lpwstr>565841</vt:lpwstr>
  </property>
  <property fmtid="{D5CDD505-2E9C-101B-9397-08002B2CF9AE}" pid="4" name="KSOProductBuildVer">
    <vt:lpwstr>2052-11.1.0.10700</vt:lpwstr>
  </property>
  <property fmtid="{D5CDD505-2E9C-101B-9397-08002B2CF9AE}" pid="5" name="ICV">
    <vt:lpwstr>4DE95106996D4CD4A69387971B016B84</vt:lpwstr>
  </property>
</Properties>
</file>