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3"/>
    <p:sldId id="277" r:id="rId4"/>
    <p:sldId id="335" r:id="rId5"/>
    <p:sldId id="259" r:id="rId6"/>
    <p:sldId id="329" r:id="rId7"/>
    <p:sldId id="382" r:id="rId8"/>
    <p:sldId id="383" r:id="rId9"/>
    <p:sldId id="330" r:id="rId10"/>
    <p:sldId id="331" r:id="rId11"/>
    <p:sldId id="384" r:id="rId12"/>
    <p:sldId id="333" r:id="rId13"/>
    <p:sldId id="303" r:id="rId14"/>
    <p:sldId id="304" r:id="rId15"/>
    <p:sldId id="334" r:id="rId16"/>
    <p:sldId id="289" r:id="rId17"/>
    <p:sldId id="336" r:id="rId18"/>
    <p:sldId id="345" r:id="rId19"/>
    <p:sldId id="260" r:id="rId21"/>
    <p:sldId id="279" r:id="rId22"/>
    <p:sldId id="283" r:id="rId23"/>
    <p:sldId id="261" r:id="rId24"/>
    <p:sldId id="337" r:id="rId25"/>
    <p:sldId id="338" r:id="rId26"/>
    <p:sldId id="339" r:id="rId27"/>
    <p:sldId id="298" r:id="rId28"/>
    <p:sldId id="262" r:id="rId29"/>
    <p:sldId id="340" r:id="rId30"/>
    <p:sldId id="341" r:id="rId31"/>
    <p:sldId id="347" r:id="rId32"/>
    <p:sldId id="342" r:id="rId33"/>
    <p:sldId id="348" r:id="rId34"/>
    <p:sldId id="343" r:id="rId35"/>
    <p:sldId id="344" r:id="rId36"/>
    <p:sldId id="322" r:id="rId37"/>
    <p:sldId id="325" r:id="rId38"/>
    <p:sldId id="324" r:id="rId39"/>
    <p:sldId id="346" r:id="rId40"/>
    <p:sldId id="349" r:id="rId41"/>
    <p:sldId id="350" r:id="rId42"/>
    <p:sldId id="351" r:id="rId43"/>
    <p:sldId id="352" r:id="rId44"/>
    <p:sldId id="353" r:id="rId45"/>
    <p:sldId id="354" r:id="rId46"/>
    <p:sldId id="355" r:id="rId47"/>
    <p:sldId id="356" r:id="rId48"/>
    <p:sldId id="357" r:id="rId49"/>
    <p:sldId id="358" r:id="rId50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770B2A"/>
    <a:srgbClr val="99CC00"/>
    <a:srgbClr val="1966B3"/>
    <a:srgbClr val="DDDDDD"/>
    <a:srgbClr val="C1D1D3"/>
    <a:srgbClr val="5AABCC"/>
    <a:srgbClr val="BD9E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27"/>
    <p:restoredTop sz="94660"/>
  </p:normalViewPr>
  <p:slideViewPr>
    <p:cSldViewPr showGuides="1">
      <p:cViewPr varScale="1">
        <p:scale>
          <a:sx n="65" d="100"/>
          <a:sy n="65" d="100"/>
        </p:scale>
        <p:origin x="-120" y="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D4D9E7-258C-498A-9DBD-80E33CF56EC5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zh-CN" altLang="en-US"/>
        </a:p>
      </dgm:t>
    </dgm:pt>
    <dgm:pt modelId="{8E5FE44B-ED3E-495F-9259-63EE42981665}">
      <dgm:prSet/>
      <dgm:spPr/>
      <dgm:t>
        <a:bodyPr/>
        <a:lstStyle/>
        <a:p>
          <a:r>
            <a:rPr lang="zh-CN" b="1"/>
            <a:t>1. 间接经验和直接经验的必然联系</a:t>
          </a:r>
          <a:endParaRPr lang="zh-CN"/>
        </a:p>
      </dgm:t>
    </dgm:pt>
    <dgm:pt modelId="{5D959DBF-2134-4555-9BB4-58D496CCE5CF}" cxnId="{A8DEB96E-74B5-4B51-A792-CB65B0490CC5}" type="parTrans">
      <dgm:prSet/>
      <dgm:spPr/>
      <dgm:t>
        <a:bodyPr/>
        <a:lstStyle/>
        <a:p>
          <a:endParaRPr lang="zh-CN" altLang="en-US"/>
        </a:p>
      </dgm:t>
    </dgm:pt>
    <dgm:pt modelId="{980A0184-CFFB-4DD8-8676-86DC33871BB5}" cxnId="{A8DEB96E-74B5-4B51-A792-CB65B0490CC5}" type="sibTrans">
      <dgm:prSet/>
      <dgm:spPr/>
      <dgm:t>
        <a:bodyPr/>
        <a:lstStyle/>
        <a:p>
          <a:endParaRPr lang="zh-CN" altLang="en-US"/>
        </a:p>
      </dgm:t>
    </dgm:pt>
    <dgm:pt modelId="{F2934BBF-6E07-403F-8458-6FBA6EB30DAE}">
      <dgm:prSet/>
      <dgm:spPr/>
      <dgm:t>
        <a:bodyPr/>
        <a:lstStyle/>
        <a:p>
          <a:r>
            <a:rPr lang="zh-CN" b="1" dirty="0"/>
            <a:t>（学生认识的特殊性规律 ）</a:t>
          </a:r>
          <a:endParaRPr lang="zh-CN" dirty="0"/>
        </a:p>
      </dgm:t>
    </dgm:pt>
    <dgm:pt modelId="{FCE76E5F-0566-4CF4-A418-84C14AD5A5F8}" cxnId="{76920413-3BD8-4EC3-88D0-19AED85C2433}" type="parTrans">
      <dgm:prSet/>
      <dgm:spPr/>
      <dgm:t>
        <a:bodyPr/>
        <a:lstStyle/>
        <a:p>
          <a:endParaRPr lang="zh-CN" altLang="en-US"/>
        </a:p>
      </dgm:t>
    </dgm:pt>
    <dgm:pt modelId="{5F90FF9C-8BF8-4103-A7C4-C96F5005E9FC}" cxnId="{76920413-3BD8-4EC3-88D0-19AED85C2433}" type="sibTrans">
      <dgm:prSet/>
      <dgm:spPr/>
      <dgm:t>
        <a:bodyPr/>
        <a:lstStyle/>
        <a:p>
          <a:endParaRPr lang="zh-CN" altLang="en-US"/>
        </a:p>
      </dgm:t>
    </dgm:pt>
    <dgm:pt modelId="{8F944B41-E094-4029-AD33-79ED09FB5A8C}">
      <dgm:prSet/>
      <dgm:spPr/>
      <dgm:t>
        <a:bodyPr/>
        <a:lstStyle/>
        <a:p>
          <a:r>
            <a:rPr lang="zh-CN" b="1"/>
            <a:t>①学生认识的主要任务是学习间接经验；</a:t>
          </a:r>
          <a:endParaRPr lang="zh-CN"/>
        </a:p>
      </dgm:t>
    </dgm:pt>
    <dgm:pt modelId="{1E0428CD-E413-409A-B66E-336964864BF3}" cxnId="{D237D32B-C1C1-42B0-BBFB-357CC1E9B6F4}" type="parTrans">
      <dgm:prSet/>
      <dgm:spPr/>
      <dgm:t>
        <a:bodyPr/>
        <a:lstStyle/>
        <a:p>
          <a:endParaRPr lang="zh-CN" altLang="en-US"/>
        </a:p>
      </dgm:t>
    </dgm:pt>
    <dgm:pt modelId="{37A1CD66-1A1B-42F3-83E9-52697EB2DCDF}" cxnId="{D237D32B-C1C1-42B0-BBFB-357CC1E9B6F4}" type="sibTrans">
      <dgm:prSet/>
      <dgm:spPr/>
      <dgm:t>
        <a:bodyPr/>
        <a:lstStyle/>
        <a:p>
          <a:endParaRPr lang="zh-CN" altLang="en-US"/>
        </a:p>
      </dgm:t>
    </dgm:pt>
    <dgm:pt modelId="{B1904FE1-D417-4726-9832-38114821F0B9}">
      <dgm:prSet/>
      <dgm:spPr/>
      <dgm:t>
        <a:bodyPr/>
        <a:lstStyle/>
        <a:p>
          <a:r>
            <a:rPr lang="zh-CN" b="1"/>
            <a:t>②学习间接经验必须以学生个人的直接经验为基础；</a:t>
          </a:r>
          <a:endParaRPr lang="zh-CN"/>
        </a:p>
      </dgm:t>
    </dgm:pt>
    <dgm:pt modelId="{9B9C0F9C-68A1-4EF4-BDAC-38F01DB689B9}" cxnId="{C62244B5-99B0-4B11-9798-2A9FC6790850}" type="parTrans">
      <dgm:prSet/>
      <dgm:spPr/>
      <dgm:t>
        <a:bodyPr/>
        <a:lstStyle/>
        <a:p>
          <a:endParaRPr lang="zh-CN" altLang="en-US"/>
        </a:p>
      </dgm:t>
    </dgm:pt>
    <dgm:pt modelId="{F69F931D-B5B7-4079-B11F-9D5C3B37CA8A}" cxnId="{C62244B5-99B0-4B11-9798-2A9FC6790850}" type="sibTrans">
      <dgm:prSet/>
      <dgm:spPr/>
      <dgm:t>
        <a:bodyPr/>
        <a:lstStyle/>
        <a:p>
          <a:endParaRPr lang="zh-CN" altLang="en-US"/>
        </a:p>
      </dgm:t>
    </dgm:pt>
    <dgm:pt modelId="{E910F4E9-763E-427A-A12E-CA1EABBD01E8}">
      <dgm:prSet/>
      <dgm:spPr/>
      <dgm:t>
        <a:bodyPr/>
        <a:lstStyle/>
        <a:p>
          <a:r>
            <a:rPr lang="zh-CN" b="1"/>
            <a:t>③防止忽视系统知识传授或直接经验积累的偏向。</a:t>
          </a:r>
          <a:endParaRPr lang="zh-CN"/>
        </a:p>
      </dgm:t>
    </dgm:pt>
    <dgm:pt modelId="{E7EB3E64-2D28-43C0-8D77-42B5419EC513}" cxnId="{608E7DDA-AB7D-42DC-A225-0EA37C9443BC}" type="parTrans">
      <dgm:prSet/>
      <dgm:spPr/>
      <dgm:t>
        <a:bodyPr/>
        <a:lstStyle/>
        <a:p>
          <a:endParaRPr lang="zh-CN" altLang="en-US"/>
        </a:p>
      </dgm:t>
    </dgm:pt>
    <dgm:pt modelId="{52A8B62C-02E0-4E03-A55D-BA8B24D03708}" cxnId="{608E7DDA-AB7D-42DC-A225-0EA37C9443BC}" type="sibTrans">
      <dgm:prSet/>
      <dgm:spPr/>
      <dgm:t>
        <a:bodyPr/>
        <a:lstStyle/>
        <a:p>
          <a:endParaRPr lang="zh-CN" altLang="en-US"/>
        </a:p>
      </dgm:t>
    </dgm:pt>
    <dgm:pt modelId="{A869CF8D-75AD-42FA-BEA1-27BA48027B48}" type="pres">
      <dgm:prSet presAssocID="{39D4D9E7-258C-498A-9DBD-80E33CF56EC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8774DE9-FC11-41B7-B120-CA4B107D350C}" type="pres">
      <dgm:prSet presAssocID="{8E5FE44B-ED3E-495F-9259-63EE42981665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B09BFE-5C47-4F94-B302-EEAC19CD556E}" type="pres">
      <dgm:prSet presAssocID="{980A0184-CFFB-4DD8-8676-86DC33871BB5}" presName="spacer" presStyleCnt="0"/>
      <dgm:spPr/>
    </dgm:pt>
    <dgm:pt modelId="{8419757C-202C-4A33-81DB-52EB323D148B}" type="pres">
      <dgm:prSet presAssocID="{F2934BBF-6E07-403F-8458-6FBA6EB30DAE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F7892E2-82B2-4458-9EE1-FCCF6DD8B047}" type="pres">
      <dgm:prSet presAssocID="{5F90FF9C-8BF8-4103-A7C4-C96F5005E9FC}" presName="spacer" presStyleCnt="0"/>
      <dgm:spPr/>
    </dgm:pt>
    <dgm:pt modelId="{CBB70D60-9966-4DBF-9AC7-C53C2335493F}" type="pres">
      <dgm:prSet presAssocID="{8F944B41-E094-4029-AD33-79ED09FB5A8C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449A01-CDE9-42BE-B43B-480FF97A510A}" type="pres">
      <dgm:prSet presAssocID="{37A1CD66-1A1B-42F3-83E9-52697EB2DCDF}" presName="spacer" presStyleCnt="0"/>
      <dgm:spPr/>
    </dgm:pt>
    <dgm:pt modelId="{FD6E4DBA-AD07-4786-8BFC-57D751191AD0}" type="pres">
      <dgm:prSet presAssocID="{B1904FE1-D417-4726-9832-38114821F0B9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A0B3421-E4BD-4BEE-811A-FA6D3BD3232C}" type="pres">
      <dgm:prSet presAssocID="{F69F931D-B5B7-4079-B11F-9D5C3B37CA8A}" presName="spacer" presStyleCnt="0"/>
      <dgm:spPr/>
    </dgm:pt>
    <dgm:pt modelId="{60B39B38-14D9-4C3F-8CC0-39D0657E9779}" type="pres">
      <dgm:prSet presAssocID="{E910F4E9-763E-427A-A12E-CA1EABBD01E8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6920413-3BD8-4EC3-88D0-19AED85C2433}" srcId="{39D4D9E7-258C-498A-9DBD-80E33CF56EC5}" destId="{F2934BBF-6E07-403F-8458-6FBA6EB30DAE}" srcOrd="1" destOrd="0" parTransId="{FCE76E5F-0566-4CF4-A418-84C14AD5A5F8}" sibTransId="{5F90FF9C-8BF8-4103-A7C4-C96F5005E9FC}"/>
    <dgm:cxn modelId="{16FF2A2C-EA55-4E25-B959-C62C8C4CE2AC}" type="presOf" srcId="{E910F4E9-763E-427A-A12E-CA1EABBD01E8}" destId="{60B39B38-14D9-4C3F-8CC0-39D0657E9779}" srcOrd="0" destOrd="0" presId="urn:microsoft.com/office/officeart/2005/8/layout/vList2"/>
    <dgm:cxn modelId="{A8DEB96E-74B5-4B51-A792-CB65B0490CC5}" srcId="{39D4D9E7-258C-498A-9DBD-80E33CF56EC5}" destId="{8E5FE44B-ED3E-495F-9259-63EE42981665}" srcOrd="0" destOrd="0" parTransId="{5D959DBF-2134-4555-9BB4-58D496CCE5CF}" sibTransId="{980A0184-CFFB-4DD8-8676-86DC33871BB5}"/>
    <dgm:cxn modelId="{608E7DDA-AB7D-42DC-A225-0EA37C9443BC}" srcId="{39D4D9E7-258C-498A-9DBD-80E33CF56EC5}" destId="{E910F4E9-763E-427A-A12E-CA1EABBD01E8}" srcOrd="4" destOrd="0" parTransId="{E7EB3E64-2D28-43C0-8D77-42B5419EC513}" sibTransId="{52A8B62C-02E0-4E03-A55D-BA8B24D03708}"/>
    <dgm:cxn modelId="{84EE9C11-AD7A-48E9-9F0B-EA0FD5EE1221}" type="presOf" srcId="{8E5FE44B-ED3E-495F-9259-63EE42981665}" destId="{78774DE9-FC11-41B7-B120-CA4B107D350C}" srcOrd="0" destOrd="0" presId="urn:microsoft.com/office/officeart/2005/8/layout/vList2"/>
    <dgm:cxn modelId="{A252F672-5177-4392-9C8C-0D7D424FFEEC}" type="presOf" srcId="{F2934BBF-6E07-403F-8458-6FBA6EB30DAE}" destId="{8419757C-202C-4A33-81DB-52EB323D148B}" srcOrd="0" destOrd="0" presId="urn:microsoft.com/office/officeart/2005/8/layout/vList2"/>
    <dgm:cxn modelId="{D237D32B-C1C1-42B0-BBFB-357CC1E9B6F4}" srcId="{39D4D9E7-258C-498A-9DBD-80E33CF56EC5}" destId="{8F944B41-E094-4029-AD33-79ED09FB5A8C}" srcOrd="2" destOrd="0" parTransId="{1E0428CD-E413-409A-B66E-336964864BF3}" sibTransId="{37A1CD66-1A1B-42F3-83E9-52697EB2DCDF}"/>
    <dgm:cxn modelId="{C62244B5-99B0-4B11-9798-2A9FC6790850}" srcId="{39D4D9E7-258C-498A-9DBD-80E33CF56EC5}" destId="{B1904FE1-D417-4726-9832-38114821F0B9}" srcOrd="3" destOrd="0" parTransId="{9B9C0F9C-68A1-4EF4-BDAC-38F01DB689B9}" sibTransId="{F69F931D-B5B7-4079-B11F-9D5C3B37CA8A}"/>
    <dgm:cxn modelId="{C87B4176-5B64-4C4F-AB45-6427BE145BA5}" type="presOf" srcId="{B1904FE1-D417-4726-9832-38114821F0B9}" destId="{FD6E4DBA-AD07-4786-8BFC-57D751191AD0}" srcOrd="0" destOrd="0" presId="urn:microsoft.com/office/officeart/2005/8/layout/vList2"/>
    <dgm:cxn modelId="{828D7DF3-6EB7-47AE-9FD0-568DE6A4B892}" type="presOf" srcId="{8F944B41-E094-4029-AD33-79ED09FB5A8C}" destId="{CBB70D60-9966-4DBF-9AC7-C53C2335493F}" srcOrd="0" destOrd="0" presId="urn:microsoft.com/office/officeart/2005/8/layout/vList2"/>
    <dgm:cxn modelId="{9DD0EDA3-2A57-49D0-9EB3-B6419D70546F}" type="presOf" srcId="{39D4D9E7-258C-498A-9DBD-80E33CF56EC5}" destId="{A869CF8D-75AD-42FA-BEA1-27BA48027B48}" srcOrd="0" destOrd="0" presId="urn:microsoft.com/office/officeart/2005/8/layout/vList2"/>
    <dgm:cxn modelId="{F3D46748-A9F3-4696-9549-2335590918A8}" type="presParOf" srcId="{A869CF8D-75AD-42FA-BEA1-27BA48027B48}" destId="{78774DE9-FC11-41B7-B120-CA4B107D350C}" srcOrd="0" destOrd="0" presId="urn:microsoft.com/office/officeart/2005/8/layout/vList2"/>
    <dgm:cxn modelId="{7991C181-0AD9-405F-BCE6-20A4DC437A69}" type="presParOf" srcId="{A869CF8D-75AD-42FA-BEA1-27BA48027B48}" destId="{DDB09BFE-5C47-4F94-B302-EEAC19CD556E}" srcOrd="1" destOrd="0" presId="urn:microsoft.com/office/officeart/2005/8/layout/vList2"/>
    <dgm:cxn modelId="{F98A4DD5-D18B-4199-AB9F-C44FB72F0A04}" type="presParOf" srcId="{A869CF8D-75AD-42FA-BEA1-27BA48027B48}" destId="{8419757C-202C-4A33-81DB-52EB323D148B}" srcOrd="2" destOrd="0" presId="urn:microsoft.com/office/officeart/2005/8/layout/vList2"/>
    <dgm:cxn modelId="{0117D11C-817F-414E-A4F8-41F1EA76493F}" type="presParOf" srcId="{A869CF8D-75AD-42FA-BEA1-27BA48027B48}" destId="{CF7892E2-82B2-4458-9EE1-FCCF6DD8B047}" srcOrd="3" destOrd="0" presId="urn:microsoft.com/office/officeart/2005/8/layout/vList2"/>
    <dgm:cxn modelId="{E534E5AA-74F7-467B-B074-5D489C7FB33F}" type="presParOf" srcId="{A869CF8D-75AD-42FA-BEA1-27BA48027B48}" destId="{CBB70D60-9966-4DBF-9AC7-C53C2335493F}" srcOrd="4" destOrd="0" presId="urn:microsoft.com/office/officeart/2005/8/layout/vList2"/>
    <dgm:cxn modelId="{C128E387-4919-458B-9086-5F1A54F08776}" type="presParOf" srcId="{A869CF8D-75AD-42FA-BEA1-27BA48027B48}" destId="{E0449A01-CDE9-42BE-B43B-480FF97A510A}" srcOrd="5" destOrd="0" presId="urn:microsoft.com/office/officeart/2005/8/layout/vList2"/>
    <dgm:cxn modelId="{C796DC06-2B11-4A89-8D65-D9A5D8BA6714}" type="presParOf" srcId="{A869CF8D-75AD-42FA-BEA1-27BA48027B48}" destId="{FD6E4DBA-AD07-4786-8BFC-57D751191AD0}" srcOrd="6" destOrd="0" presId="urn:microsoft.com/office/officeart/2005/8/layout/vList2"/>
    <dgm:cxn modelId="{C30E9DAB-2C01-4E53-B028-EFE4ABF79E2C}" type="presParOf" srcId="{A869CF8D-75AD-42FA-BEA1-27BA48027B48}" destId="{BA0B3421-E4BD-4BEE-811A-FA6D3BD3232C}" srcOrd="7" destOrd="0" presId="urn:microsoft.com/office/officeart/2005/8/layout/vList2"/>
    <dgm:cxn modelId="{09514872-C224-43F1-A029-A41B0E7552A5}" type="presParOf" srcId="{A869CF8D-75AD-42FA-BEA1-27BA48027B48}" destId="{60B39B38-14D9-4C3F-8CC0-39D0657E9779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0B1340F-E01B-4BE9-B709-4FAA230B74A5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zh-CN" altLang="en-US"/>
        </a:p>
      </dgm:t>
    </dgm:pt>
    <dgm:pt modelId="{0D55FCDB-659A-461F-BCA8-DF3315AE3CB5}">
      <dgm:prSet/>
      <dgm:spPr/>
      <dgm:t>
        <a:bodyPr/>
        <a:lstStyle/>
        <a:p>
          <a:r>
            <a:rPr lang="zh-CN" b="1"/>
            <a:t>2. 掌握知识和发展智力的必然联系</a:t>
          </a:r>
          <a:endParaRPr lang="zh-CN"/>
        </a:p>
      </dgm:t>
    </dgm:pt>
    <dgm:pt modelId="{872B3A00-07E4-489F-8F85-B385AC8EF1AA}" cxnId="{DA491150-0C31-4BBE-B9AF-732C0A9013CA}" type="parTrans">
      <dgm:prSet/>
      <dgm:spPr/>
      <dgm:t>
        <a:bodyPr/>
        <a:lstStyle/>
        <a:p>
          <a:endParaRPr lang="zh-CN" altLang="en-US"/>
        </a:p>
      </dgm:t>
    </dgm:pt>
    <dgm:pt modelId="{12CBC47D-1FAF-43A9-A637-350FC5704F9D}" cxnId="{DA491150-0C31-4BBE-B9AF-732C0A9013CA}" type="sibTrans">
      <dgm:prSet/>
      <dgm:spPr/>
      <dgm:t>
        <a:bodyPr/>
        <a:lstStyle/>
        <a:p>
          <a:endParaRPr lang="zh-CN" altLang="en-US"/>
        </a:p>
      </dgm:t>
    </dgm:pt>
    <dgm:pt modelId="{3A8D3045-BA3D-4805-92DA-0413671BE69B}">
      <dgm:prSet/>
      <dgm:spPr/>
      <dgm:t>
        <a:bodyPr/>
        <a:lstStyle/>
        <a:p>
          <a:r>
            <a:rPr lang="zh-CN" b="1"/>
            <a:t>（掌握知识与发展能力相统一的规律</a:t>
          </a:r>
          <a:r>
            <a:rPr lang="zh-CN"/>
            <a:t> </a:t>
          </a:r>
          <a:r>
            <a:rPr lang="zh-CN" b="1"/>
            <a:t>）</a:t>
          </a:r>
          <a:endParaRPr lang="zh-CN"/>
        </a:p>
      </dgm:t>
    </dgm:pt>
    <dgm:pt modelId="{DFDE6F92-F4C9-4056-9DFA-1BE0C5420202}" cxnId="{4D8811F0-091D-4DC8-92C7-35ED4E9F6C05}" type="parTrans">
      <dgm:prSet/>
      <dgm:spPr/>
      <dgm:t>
        <a:bodyPr/>
        <a:lstStyle/>
        <a:p>
          <a:endParaRPr lang="zh-CN" altLang="en-US"/>
        </a:p>
      </dgm:t>
    </dgm:pt>
    <dgm:pt modelId="{1EB17BAF-F348-48E6-9F3B-BD509A9C2992}" cxnId="{4D8811F0-091D-4DC8-92C7-35ED4E9F6C05}" type="sibTrans">
      <dgm:prSet/>
      <dgm:spPr/>
      <dgm:t>
        <a:bodyPr/>
        <a:lstStyle/>
        <a:p>
          <a:endParaRPr lang="zh-CN" altLang="en-US"/>
        </a:p>
      </dgm:t>
    </dgm:pt>
    <dgm:pt modelId="{6FF80693-FE34-4EFA-94F4-B0D98494E7E1}">
      <dgm:prSet/>
      <dgm:spPr/>
      <dgm:t>
        <a:bodyPr/>
        <a:lstStyle/>
        <a:p>
          <a:r>
            <a:rPr lang="zh-CN" b="1"/>
            <a:t>（</a:t>
          </a:r>
          <a:r>
            <a:rPr lang="zh-CN" b="1" u="sng"/>
            <a:t>形式教育论与实质教育论的争论</a:t>
          </a:r>
          <a:r>
            <a:rPr lang="zh-CN" b="1"/>
            <a:t>）</a:t>
          </a:r>
          <a:endParaRPr lang="zh-CN"/>
        </a:p>
      </dgm:t>
    </dgm:pt>
    <dgm:pt modelId="{E2E4061B-57F5-46F4-9CA5-AF8DF4131AE7}" cxnId="{EE589572-22F4-4EE0-A200-EFE75D42EF22}" type="parTrans">
      <dgm:prSet/>
      <dgm:spPr/>
      <dgm:t>
        <a:bodyPr/>
        <a:lstStyle/>
        <a:p>
          <a:endParaRPr lang="zh-CN" altLang="en-US"/>
        </a:p>
      </dgm:t>
    </dgm:pt>
    <dgm:pt modelId="{FFC55F9B-164C-424E-9AC7-BF01B4BFE47B}" cxnId="{EE589572-22F4-4EE0-A200-EFE75D42EF22}" type="sibTrans">
      <dgm:prSet/>
      <dgm:spPr/>
      <dgm:t>
        <a:bodyPr/>
        <a:lstStyle/>
        <a:p>
          <a:endParaRPr lang="zh-CN" altLang="en-US"/>
        </a:p>
      </dgm:t>
    </dgm:pt>
    <dgm:pt modelId="{100A7E9E-8710-475F-8D6B-F6DC2EC7EC70}">
      <dgm:prSet/>
      <dgm:spPr/>
      <dgm:t>
        <a:bodyPr/>
        <a:lstStyle/>
        <a:p>
          <a:r>
            <a:rPr lang="zh-CN" b="1"/>
            <a:t>①智力的发展依赖于知识的掌握，知识的掌握又依赖于智力的发展；</a:t>
          </a:r>
          <a:endParaRPr lang="zh-CN"/>
        </a:p>
      </dgm:t>
    </dgm:pt>
    <dgm:pt modelId="{D2C5DE34-88FF-4088-B559-13CD0650FE32}" cxnId="{A86002D1-AD48-4404-B04A-BFE5015EEEF7}" type="parTrans">
      <dgm:prSet/>
      <dgm:spPr/>
      <dgm:t>
        <a:bodyPr/>
        <a:lstStyle/>
        <a:p>
          <a:endParaRPr lang="zh-CN" altLang="en-US"/>
        </a:p>
      </dgm:t>
    </dgm:pt>
    <dgm:pt modelId="{FC6D8B64-6358-430E-BC99-CFCFCB685126}" cxnId="{A86002D1-AD48-4404-B04A-BFE5015EEEF7}" type="sibTrans">
      <dgm:prSet/>
      <dgm:spPr/>
      <dgm:t>
        <a:bodyPr/>
        <a:lstStyle/>
        <a:p>
          <a:endParaRPr lang="zh-CN" altLang="en-US"/>
        </a:p>
      </dgm:t>
    </dgm:pt>
    <dgm:pt modelId="{8B48DC34-6E42-409C-8E9A-E2D18ADC4B6D}">
      <dgm:prSet/>
      <dgm:spPr/>
      <dgm:t>
        <a:bodyPr/>
        <a:lstStyle/>
        <a:p>
          <a:r>
            <a:rPr lang="zh-CN" b="1"/>
            <a:t>②引导学生自觉地掌握知识和运用知识才能有效地发展他们的智力；</a:t>
          </a:r>
          <a:endParaRPr lang="zh-CN"/>
        </a:p>
      </dgm:t>
    </dgm:pt>
    <dgm:pt modelId="{63E11E72-DDAB-42FC-A65C-18050BC1B10E}" cxnId="{3A9A3DC8-7D52-473D-B2C7-5B7E51CF07EB}" type="parTrans">
      <dgm:prSet/>
      <dgm:spPr/>
      <dgm:t>
        <a:bodyPr/>
        <a:lstStyle/>
        <a:p>
          <a:endParaRPr lang="zh-CN" altLang="en-US"/>
        </a:p>
      </dgm:t>
    </dgm:pt>
    <dgm:pt modelId="{A7715C22-EA6E-4835-A48C-BE531D0A86AE}" cxnId="{3A9A3DC8-7D52-473D-B2C7-5B7E51CF07EB}" type="sibTrans">
      <dgm:prSet/>
      <dgm:spPr/>
      <dgm:t>
        <a:bodyPr/>
        <a:lstStyle/>
        <a:p>
          <a:endParaRPr lang="zh-CN" altLang="en-US"/>
        </a:p>
      </dgm:t>
    </dgm:pt>
    <dgm:pt modelId="{CDB2C6D6-0FA2-420D-BBEE-DC75397B254D}">
      <dgm:prSet/>
      <dgm:spPr/>
      <dgm:t>
        <a:bodyPr/>
        <a:lstStyle/>
        <a:p>
          <a:r>
            <a:rPr lang="zh-CN" b="1"/>
            <a:t>③防止单纯抓知识教学或只重能力发展的片面性。</a:t>
          </a:r>
          <a:endParaRPr lang="zh-CN"/>
        </a:p>
      </dgm:t>
    </dgm:pt>
    <dgm:pt modelId="{31F40C4A-C6E4-4F0C-8492-9251B4F93283}" cxnId="{9632DDC7-6C79-4E35-818E-AF03EC3BEE1E}" type="parTrans">
      <dgm:prSet/>
      <dgm:spPr/>
      <dgm:t>
        <a:bodyPr/>
        <a:lstStyle/>
        <a:p>
          <a:endParaRPr lang="zh-CN" altLang="en-US"/>
        </a:p>
      </dgm:t>
    </dgm:pt>
    <dgm:pt modelId="{C51D42A4-4165-4E8E-A072-3861DEB16BCD}" cxnId="{9632DDC7-6C79-4E35-818E-AF03EC3BEE1E}" type="sibTrans">
      <dgm:prSet/>
      <dgm:spPr/>
      <dgm:t>
        <a:bodyPr/>
        <a:lstStyle/>
        <a:p>
          <a:endParaRPr lang="zh-CN" altLang="en-US"/>
        </a:p>
      </dgm:t>
    </dgm:pt>
    <dgm:pt modelId="{E972D6F9-C0F1-4327-A122-A6A91C5ECF87}" type="pres">
      <dgm:prSet presAssocID="{A0B1340F-E01B-4BE9-B709-4FAA230B74A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024D541-2CA7-4F42-A886-4B2B72A406F8}" type="pres">
      <dgm:prSet presAssocID="{0D55FCDB-659A-461F-BCA8-DF3315AE3CB5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470339A-DC1A-4B76-8823-44F9F609BDBB}" type="pres">
      <dgm:prSet presAssocID="{12CBC47D-1FAF-43A9-A637-350FC5704F9D}" presName="spacer" presStyleCnt="0"/>
      <dgm:spPr/>
    </dgm:pt>
    <dgm:pt modelId="{E1AFFD47-A5F3-493E-A36B-BB90D801E146}" type="pres">
      <dgm:prSet presAssocID="{3A8D3045-BA3D-4805-92DA-0413671BE69B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5257D0-92BD-401E-B982-ED6C6E103507}" type="pres">
      <dgm:prSet presAssocID="{1EB17BAF-F348-48E6-9F3B-BD509A9C2992}" presName="spacer" presStyleCnt="0"/>
      <dgm:spPr/>
    </dgm:pt>
    <dgm:pt modelId="{AF3F6D63-A208-426E-AC22-F869945781AF}" type="pres">
      <dgm:prSet presAssocID="{6FF80693-FE34-4EFA-94F4-B0D98494E7E1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D74F368-47AD-41C0-85CF-A069E4CF03A2}" type="pres">
      <dgm:prSet presAssocID="{FFC55F9B-164C-424E-9AC7-BF01B4BFE47B}" presName="spacer" presStyleCnt="0"/>
      <dgm:spPr/>
    </dgm:pt>
    <dgm:pt modelId="{E9F59A31-577D-41CE-969F-DDAED52C3B7D}" type="pres">
      <dgm:prSet presAssocID="{100A7E9E-8710-475F-8D6B-F6DC2EC7EC70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79B8A35-26DC-45C7-850F-ADB5B7E00376}" type="pres">
      <dgm:prSet presAssocID="{FC6D8B64-6358-430E-BC99-CFCFCB685126}" presName="spacer" presStyleCnt="0"/>
      <dgm:spPr/>
    </dgm:pt>
    <dgm:pt modelId="{064D2E8E-F8E5-4789-A562-DEF9825EB699}" type="pres">
      <dgm:prSet presAssocID="{8B48DC34-6E42-409C-8E9A-E2D18ADC4B6D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5B43DA-3626-497C-8D4F-8EA31DD37F88}" type="pres">
      <dgm:prSet presAssocID="{A7715C22-EA6E-4835-A48C-BE531D0A86AE}" presName="spacer" presStyleCnt="0"/>
      <dgm:spPr/>
    </dgm:pt>
    <dgm:pt modelId="{BDE3F6A2-E780-4EBC-8D3D-4B4985BFB751}" type="pres">
      <dgm:prSet presAssocID="{CDB2C6D6-0FA2-420D-BBEE-DC75397B254D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A9A3DC8-7D52-473D-B2C7-5B7E51CF07EB}" srcId="{A0B1340F-E01B-4BE9-B709-4FAA230B74A5}" destId="{8B48DC34-6E42-409C-8E9A-E2D18ADC4B6D}" srcOrd="4" destOrd="0" parTransId="{63E11E72-DDAB-42FC-A65C-18050BC1B10E}" sibTransId="{A7715C22-EA6E-4835-A48C-BE531D0A86AE}"/>
    <dgm:cxn modelId="{799E2352-7FF5-4DAD-A666-A04BA2EF4CA9}" type="presOf" srcId="{A0B1340F-E01B-4BE9-B709-4FAA230B74A5}" destId="{E972D6F9-C0F1-4327-A122-A6A91C5ECF87}" srcOrd="0" destOrd="0" presId="urn:microsoft.com/office/officeart/2005/8/layout/vList2"/>
    <dgm:cxn modelId="{3391678B-4C7E-45B7-B259-A8C31E8EB859}" type="presOf" srcId="{CDB2C6D6-0FA2-420D-BBEE-DC75397B254D}" destId="{BDE3F6A2-E780-4EBC-8D3D-4B4985BFB751}" srcOrd="0" destOrd="0" presId="urn:microsoft.com/office/officeart/2005/8/layout/vList2"/>
    <dgm:cxn modelId="{9632DDC7-6C79-4E35-818E-AF03EC3BEE1E}" srcId="{A0B1340F-E01B-4BE9-B709-4FAA230B74A5}" destId="{CDB2C6D6-0FA2-420D-BBEE-DC75397B254D}" srcOrd="5" destOrd="0" parTransId="{31F40C4A-C6E4-4F0C-8492-9251B4F93283}" sibTransId="{C51D42A4-4165-4E8E-A072-3861DEB16BCD}"/>
    <dgm:cxn modelId="{A86002D1-AD48-4404-B04A-BFE5015EEEF7}" srcId="{A0B1340F-E01B-4BE9-B709-4FAA230B74A5}" destId="{100A7E9E-8710-475F-8D6B-F6DC2EC7EC70}" srcOrd="3" destOrd="0" parTransId="{D2C5DE34-88FF-4088-B559-13CD0650FE32}" sibTransId="{FC6D8B64-6358-430E-BC99-CFCFCB685126}"/>
    <dgm:cxn modelId="{DA491150-0C31-4BBE-B9AF-732C0A9013CA}" srcId="{A0B1340F-E01B-4BE9-B709-4FAA230B74A5}" destId="{0D55FCDB-659A-461F-BCA8-DF3315AE3CB5}" srcOrd="0" destOrd="0" parTransId="{872B3A00-07E4-489F-8F85-B385AC8EF1AA}" sibTransId="{12CBC47D-1FAF-43A9-A637-350FC5704F9D}"/>
    <dgm:cxn modelId="{5DAFEF36-1249-421F-BF9C-9614B0A0FEFF}" type="presOf" srcId="{8B48DC34-6E42-409C-8E9A-E2D18ADC4B6D}" destId="{064D2E8E-F8E5-4789-A562-DEF9825EB699}" srcOrd="0" destOrd="0" presId="urn:microsoft.com/office/officeart/2005/8/layout/vList2"/>
    <dgm:cxn modelId="{EE589572-22F4-4EE0-A200-EFE75D42EF22}" srcId="{A0B1340F-E01B-4BE9-B709-4FAA230B74A5}" destId="{6FF80693-FE34-4EFA-94F4-B0D98494E7E1}" srcOrd="2" destOrd="0" parTransId="{E2E4061B-57F5-46F4-9CA5-AF8DF4131AE7}" sibTransId="{FFC55F9B-164C-424E-9AC7-BF01B4BFE47B}"/>
    <dgm:cxn modelId="{4D8811F0-091D-4DC8-92C7-35ED4E9F6C05}" srcId="{A0B1340F-E01B-4BE9-B709-4FAA230B74A5}" destId="{3A8D3045-BA3D-4805-92DA-0413671BE69B}" srcOrd="1" destOrd="0" parTransId="{DFDE6F92-F4C9-4056-9DFA-1BE0C5420202}" sibTransId="{1EB17BAF-F348-48E6-9F3B-BD509A9C2992}"/>
    <dgm:cxn modelId="{6345EDA8-E6CC-4337-9DCC-D5CD8E975DF4}" type="presOf" srcId="{100A7E9E-8710-475F-8D6B-F6DC2EC7EC70}" destId="{E9F59A31-577D-41CE-969F-DDAED52C3B7D}" srcOrd="0" destOrd="0" presId="urn:microsoft.com/office/officeart/2005/8/layout/vList2"/>
    <dgm:cxn modelId="{DAAD1BED-BBCC-44BF-8C22-A24FC186FEC8}" type="presOf" srcId="{6FF80693-FE34-4EFA-94F4-B0D98494E7E1}" destId="{AF3F6D63-A208-426E-AC22-F869945781AF}" srcOrd="0" destOrd="0" presId="urn:microsoft.com/office/officeart/2005/8/layout/vList2"/>
    <dgm:cxn modelId="{3C2A0614-5E6E-4CDA-A6F8-330547692BB4}" type="presOf" srcId="{3A8D3045-BA3D-4805-92DA-0413671BE69B}" destId="{E1AFFD47-A5F3-493E-A36B-BB90D801E146}" srcOrd="0" destOrd="0" presId="urn:microsoft.com/office/officeart/2005/8/layout/vList2"/>
    <dgm:cxn modelId="{35363DF0-28F4-4871-A001-F8F65C97E5DE}" type="presOf" srcId="{0D55FCDB-659A-461F-BCA8-DF3315AE3CB5}" destId="{9024D541-2CA7-4F42-A886-4B2B72A406F8}" srcOrd="0" destOrd="0" presId="urn:microsoft.com/office/officeart/2005/8/layout/vList2"/>
    <dgm:cxn modelId="{94C20C03-3DE5-425A-85D3-D64CD897AE4E}" type="presParOf" srcId="{E972D6F9-C0F1-4327-A122-A6A91C5ECF87}" destId="{9024D541-2CA7-4F42-A886-4B2B72A406F8}" srcOrd="0" destOrd="0" presId="urn:microsoft.com/office/officeart/2005/8/layout/vList2"/>
    <dgm:cxn modelId="{8DA23223-2D25-4B0F-A8B4-4E4F9A9B4F52}" type="presParOf" srcId="{E972D6F9-C0F1-4327-A122-A6A91C5ECF87}" destId="{A470339A-DC1A-4B76-8823-44F9F609BDBB}" srcOrd="1" destOrd="0" presId="urn:microsoft.com/office/officeart/2005/8/layout/vList2"/>
    <dgm:cxn modelId="{3D0EA05A-C344-4DD6-93D4-71CDACBB1583}" type="presParOf" srcId="{E972D6F9-C0F1-4327-A122-A6A91C5ECF87}" destId="{E1AFFD47-A5F3-493E-A36B-BB90D801E146}" srcOrd="2" destOrd="0" presId="urn:microsoft.com/office/officeart/2005/8/layout/vList2"/>
    <dgm:cxn modelId="{47B2D6F2-230C-4C37-990A-143BF737F0B3}" type="presParOf" srcId="{E972D6F9-C0F1-4327-A122-A6A91C5ECF87}" destId="{D55257D0-92BD-401E-B982-ED6C6E103507}" srcOrd="3" destOrd="0" presId="urn:microsoft.com/office/officeart/2005/8/layout/vList2"/>
    <dgm:cxn modelId="{B3A72C06-58B9-44C5-94A0-469DBA3270BD}" type="presParOf" srcId="{E972D6F9-C0F1-4327-A122-A6A91C5ECF87}" destId="{AF3F6D63-A208-426E-AC22-F869945781AF}" srcOrd="4" destOrd="0" presId="urn:microsoft.com/office/officeart/2005/8/layout/vList2"/>
    <dgm:cxn modelId="{E5BD9BD4-79CC-43E5-9751-FEE3B4DA76B3}" type="presParOf" srcId="{E972D6F9-C0F1-4327-A122-A6A91C5ECF87}" destId="{ED74F368-47AD-41C0-85CF-A069E4CF03A2}" srcOrd="5" destOrd="0" presId="urn:microsoft.com/office/officeart/2005/8/layout/vList2"/>
    <dgm:cxn modelId="{6D983925-FEE7-4C04-B4E6-E98B9DBF27A5}" type="presParOf" srcId="{E972D6F9-C0F1-4327-A122-A6A91C5ECF87}" destId="{E9F59A31-577D-41CE-969F-DDAED52C3B7D}" srcOrd="6" destOrd="0" presId="urn:microsoft.com/office/officeart/2005/8/layout/vList2"/>
    <dgm:cxn modelId="{A2C7B842-A056-49D3-9309-FC3F1488FB95}" type="presParOf" srcId="{E972D6F9-C0F1-4327-A122-A6A91C5ECF87}" destId="{579B8A35-26DC-45C7-850F-ADB5B7E00376}" srcOrd="7" destOrd="0" presId="urn:microsoft.com/office/officeart/2005/8/layout/vList2"/>
    <dgm:cxn modelId="{B6B0455E-91F3-4F23-B5CB-D9BD525E097D}" type="presParOf" srcId="{E972D6F9-C0F1-4327-A122-A6A91C5ECF87}" destId="{064D2E8E-F8E5-4789-A562-DEF9825EB699}" srcOrd="8" destOrd="0" presId="urn:microsoft.com/office/officeart/2005/8/layout/vList2"/>
    <dgm:cxn modelId="{D1CD0B64-D231-44B5-BAB0-8C138DE3CEE2}" type="presParOf" srcId="{E972D6F9-C0F1-4327-A122-A6A91C5ECF87}" destId="{AD5B43DA-3626-497C-8D4F-8EA31DD37F88}" srcOrd="9" destOrd="0" presId="urn:microsoft.com/office/officeart/2005/8/layout/vList2"/>
    <dgm:cxn modelId="{F8398F08-9EC1-47B5-84D6-DC355B1A5AC7}" type="presParOf" srcId="{E972D6F9-C0F1-4327-A122-A6A91C5ECF87}" destId="{BDE3F6A2-E780-4EBC-8D3D-4B4985BFB751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93F3A36-4215-4602-B6F9-E9F322EEA652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zh-CN" altLang="en-US"/>
        </a:p>
      </dgm:t>
    </dgm:pt>
    <dgm:pt modelId="{9D176FED-7F03-4CF3-ADA8-084F287EC370}">
      <dgm:prSet/>
      <dgm:spPr/>
      <dgm:t>
        <a:bodyPr/>
        <a:lstStyle/>
        <a:p>
          <a:r>
            <a:rPr lang="zh-CN" b="1"/>
            <a:t>3. 掌握知识和提高思想的必然联系</a:t>
          </a:r>
          <a:endParaRPr lang="zh-CN"/>
        </a:p>
      </dgm:t>
    </dgm:pt>
    <dgm:pt modelId="{2519CE8D-A58E-41AF-B2DC-900382CB468B}" cxnId="{D2F2947A-4600-4C52-A2CF-A2A32360CBB5}" type="parTrans">
      <dgm:prSet/>
      <dgm:spPr/>
      <dgm:t>
        <a:bodyPr/>
        <a:lstStyle/>
        <a:p>
          <a:endParaRPr lang="zh-CN" altLang="en-US"/>
        </a:p>
      </dgm:t>
    </dgm:pt>
    <dgm:pt modelId="{8CBED6E6-4AD0-4FDE-A3C9-D91B8BD98E49}" cxnId="{D2F2947A-4600-4C52-A2CF-A2A32360CBB5}" type="sibTrans">
      <dgm:prSet/>
      <dgm:spPr/>
      <dgm:t>
        <a:bodyPr/>
        <a:lstStyle/>
        <a:p>
          <a:endParaRPr lang="zh-CN" altLang="en-US"/>
        </a:p>
      </dgm:t>
    </dgm:pt>
    <dgm:pt modelId="{91E086B4-3680-44EF-AFA8-1D7850730B7C}">
      <dgm:prSet/>
      <dgm:spPr/>
      <dgm:t>
        <a:bodyPr/>
        <a:lstStyle/>
        <a:p>
          <a:r>
            <a:rPr lang="zh-CN" b="1"/>
            <a:t>（传授知识与思想教育相统一的规律</a:t>
          </a:r>
          <a:r>
            <a:rPr lang="zh-CN"/>
            <a:t> </a:t>
          </a:r>
          <a:r>
            <a:rPr lang="zh-CN" b="1"/>
            <a:t>）</a:t>
          </a:r>
          <a:endParaRPr lang="zh-CN"/>
        </a:p>
      </dgm:t>
    </dgm:pt>
    <dgm:pt modelId="{F95C9776-3AEA-4898-9075-45CC249BB4C5}" cxnId="{D1B3E391-318C-4E05-8DB2-B0DBC1EC8B94}" type="parTrans">
      <dgm:prSet/>
      <dgm:spPr/>
      <dgm:t>
        <a:bodyPr/>
        <a:lstStyle/>
        <a:p>
          <a:endParaRPr lang="zh-CN" altLang="en-US"/>
        </a:p>
      </dgm:t>
    </dgm:pt>
    <dgm:pt modelId="{C74F3F94-EBC5-48E8-8442-9E090C2EE4AD}" cxnId="{D1B3E391-318C-4E05-8DB2-B0DBC1EC8B94}" type="sibTrans">
      <dgm:prSet/>
      <dgm:spPr/>
      <dgm:t>
        <a:bodyPr/>
        <a:lstStyle/>
        <a:p>
          <a:endParaRPr lang="zh-CN" altLang="en-US"/>
        </a:p>
      </dgm:t>
    </dgm:pt>
    <dgm:pt modelId="{573D13B5-B988-4B11-8D5B-3C13065D7D67}">
      <dgm:prSet/>
      <dgm:spPr/>
      <dgm:t>
        <a:bodyPr/>
        <a:lstStyle/>
        <a:p>
          <a:r>
            <a:rPr lang="zh-CN" b="1"/>
            <a:t>①学生思想的提高以知识为基础；</a:t>
          </a:r>
          <a:endParaRPr lang="zh-CN"/>
        </a:p>
      </dgm:t>
    </dgm:pt>
    <dgm:pt modelId="{56F42D3F-FDED-430D-8B17-373B43BA1C24}" cxnId="{3FA61FD5-2FDB-4A5B-ABE8-C3B5E9B8375E}" type="parTrans">
      <dgm:prSet/>
      <dgm:spPr/>
      <dgm:t>
        <a:bodyPr/>
        <a:lstStyle/>
        <a:p>
          <a:endParaRPr lang="zh-CN" altLang="en-US"/>
        </a:p>
      </dgm:t>
    </dgm:pt>
    <dgm:pt modelId="{81C08ED6-5089-448D-B153-8038F423C0D5}" cxnId="{3FA61FD5-2FDB-4A5B-ABE8-C3B5E9B8375E}" type="sibTrans">
      <dgm:prSet/>
      <dgm:spPr/>
      <dgm:t>
        <a:bodyPr/>
        <a:lstStyle/>
        <a:p>
          <a:endParaRPr lang="zh-CN" altLang="en-US"/>
        </a:p>
      </dgm:t>
    </dgm:pt>
    <dgm:pt modelId="{1841B656-127E-4772-8A78-92901DF1BC43}">
      <dgm:prSet/>
      <dgm:spPr/>
      <dgm:t>
        <a:bodyPr/>
        <a:lstStyle/>
        <a:p>
          <a:r>
            <a:rPr lang="zh-CN" b="1"/>
            <a:t>②引导学生对所学知识产生积极的态度才能使他们的思想得到提高；</a:t>
          </a:r>
          <a:endParaRPr lang="zh-CN"/>
        </a:p>
      </dgm:t>
    </dgm:pt>
    <dgm:pt modelId="{6AABFC13-2827-4A29-82D4-4B00CF40DC28}" cxnId="{837FBEC3-A906-4B54-98EE-32A1AC5F1DBD}" type="parTrans">
      <dgm:prSet/>
      <dgm:spPr/>
      <dgm:t>
        <a:bodyPr/>
        <a:lstStyle/>
        <a:p>
          <a:endParaRPr lang="zh-CN" altLang="en-US"/>
        </a:p>
      </dgm:t>
    </dgm:pt>
    <dgm:pt modelId="{68AF2B45-7280-4338-B981-E466799A752E}" cxnId="{837FBEC3-A906-4B54-98EE-32A1AC5F1DBD}" type="sibTrans">
      <dgm:prSet/>
      <dgm:spPr/>
      <dgm:t>
        <a:bodyPr/>
        <a:lstStyle/>
        <a:p>
          <a:endParaRPr lang="zh-CN" altLang="en-US"/>
        </a:p>
      </dgm:t>
    </dgm:pt>
    <dgm:pt modelId="{45D14069-BD70-42DF-BFEC-2DB9763314EA}">
      <dgm:prSet/>
      <dgm:spPr/>
      <dgm:t>
        <a:bodyPr/>
        <a:lstStyle/>
        <a:p>
          <a:r>
            <a:rPr lang="zh-CN" b="1"/>
            <a:t>③学生思想的提高又推动他们积极地学习知识。</a:t>
          </a:r>
          <a:endParaRPr lang="zh-CN"/>
        </a:p>
      </dgm:t>
    </dgm:pt>
    <dgm:pt modelId="{69AD7C30-3E32-401E-9DDC-CB13B40C4636}" cxnId="{06CB57D7-27DF-4182-95E5-9650C92FD772}" type="parTrans">
      <dgm:prSet/>
      <dgm:spPr/>
      <dgm:t>
        <a:bodyPr/>
        <a:lstStyle/>
        <a:p>
          <a:endParaRPr lang="zh-CN" altLang="en-US"/>
        </a:p>
      </dgm:t>
    </dgm:pt>
    <dgm:pt modelId="{9DBCA09C-1A69-4A04-B866-0BD7C06C2851}" cxnId="{06CB57D7-27DF-4182-95E5-9650C92FD772}" type="sibTrans">
      <dgm:prSet/>
      <dgm:spPr/>
      <dgm:t>
        <a:bodyPr/>
        <a:lstStyle/>
        <a:p>
          <a:endParaRPr lang="zh-CN" altLang="en-US"/>
        </a:p>
      </dgm:t>
    </dgm:pt>
    <dgm:pt modelId="{129959D4-FE7D-487E-92C2-824DCF7E134A}" type="pres">
      <dgm:prSet presAssocID="{F93F3A36-4215-4602-B6F9-E9F322EEA65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A4D44D5-128F-4E7D-ACFC-E2BE7FB9EF2E}" type="pres">
      <dgm:prSet presAssocID="{9D176FED-7F03-4CF3-ADA8-084F287EC370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BE22FE8-1A2E-4FE6-BE40-6468E35A1B82}" type="pres">
      <dgm:prSet presAssocID="{8CBED6E6-4AD0-4FDE-A3C9-D91B8BD98E49}" presName="spacer" presStyleCnt="0"/>
      <dgm:spPr/>
    </dgm:pt>
    <dgm:pt modelId="{D06D15C3-1426-4EDE-AFCA-EC3080B978AE}" type="pres">
      <dgm:prSet presAssocID="{91E086B4-3680-44EF-AFA8-1D7850730B7C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824FC9C-8403-44A1-B53D-5D2EC5408915}" type="pres">
      <dgm:prSet presAssocID="{C74F3F94-EBC5-48E8-8442-9E090C2EE4AD}" presName="spacer" presStyleCnt="0"/>
      <dgm:spPr/>
    </dgm:pt>
    <dgm:pt modelId="{12F798BF-05EC-496D-8975-AE14EA0F8C58}" type="pres">
      <dgm:prSet presAssocID="{573D13B5-B988-4B11-8D5B-3C13065D7D67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724C3A7-CEB8-42A4-B192-143549039DCE}" type="pres">
      <dgm:prSet presAssocID="{81C08ED6-5089-448D-B153-8038F423C0D5}" presName="spacer" presStyleCnt="0"/>
      <dgm:spPr/>
    </dgm:pt>
    <dgm:pt modelId="{64E701E4-D9E9-4C92-B00A-782A3F714806}" type="pres">
      <dgm:prSet presAssocID="{1841B656-127E-4772-8A78-92901DF1BC43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46E9768-1DA7-4CFD-B31A-9876B5BB24CE}" type="pres">
      <dgm:prSet presAssocID="{68AF2B45-7280-4338-B981-E466799A752E}" presName="spacer" presStyleCnt="0"/>
      <dgm:spPr/>
    </dgm:pt>
    <dgm:pt modelId="{EBA948D7-A5AB-48C8-AA64-71BE7D979662}" type="pres">
      <dgm:prSet presAssocID="{45D14069-BD70-42DF-BFEC-2DB9763314EA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6CB57D7-27DF-4182-95E5-9650C92FD772}" srcId="{F93F3A36-4215-4602-B6F9-E9F322EEA652}" destId="{45D14069-BD70-42DF-BFEC-2DB9763314EA}" srcOrd="4" destOrd="0" parTransId="{69AD7C30-3E32-401E-9DDC-CB13B40C4636}" sibTransId="{9DBCA09C-1A69-4A04-B866-0BD7C06C2851}"/>
    <dgm:cxn modelId="{3FA61FD5-2FDB-4A5B-ABE8-C3B5E9B8375E}" srcId="{F93F3A36-4215-4602-B6F9-E9F322EEA652}" destId="{573D13B5-B988-4B11-8D5B-3C13065D7D67}" srcOrd="2" destOrd="0" parTransId="{56F42D3F-FDED-430D-8B17-373B43BA1C24}" sibTransId="{81C08ED6-5089-448D-B153-8038F423C0D5}"/>
    <dgm:cxn modelId="{89622984-DA39-4577-BCBD-743DEE526718}" type="presOf" srcId="{9D176FED-7F03-4CF3-ADA8-084F287EC370}" destId="{3A4D44D5-128F-4E7D-ACFC-E2BE7FB9EF2E}" srcOrd="0" destOrd="0" presId="urn:microsoft.com/office/officeart/2005/8/layout/vList2"/>
    <dgm:cxn modelId="{D1B3E391-318C-4E05-8DB2-B0DBC1EC8B94}" srcId="{F93F3A36-4215-4602-B6F9-E9F322EEA652}" destId="{91E086B4-3680-44EF-AFA8-1D7850730B7C}" srcOrd="1" destOrd="0" parTransId="{F95C9776-3AEA-4898-9075-45CC249BB4C5}" sibTransId="{C74F3F94-EBC5-48E8-8442-9E090C2EE4AD}"/>
    <dgm:cxn modelId="{8B5F00E7-79E0-4AA7-8B14-EEFAE83EAD8C}" type="presOf" srcId="{573D13B5-B988-4B11-8D5B-3C13065D7D67}" destId="{12F798BF-05EC-496D-8975-AE14EA0F8C58}" srcOrd="0" destOrd="0" presId="urn:microsoft.com/office/officeart/2005/8/layout/vList2"/>
    <dgm:cxn modelId="{2BBD4E13-C677-4DD9-ACDA-F1D2D180F6A9}" type="presOf" srcId="{91E086B4-3680-44EF-AFA8-1D7850730B7C}" destId="{D06D15C3-1426-4EDE-AFCA-EC3080B978AE}" srcOrd="0" destOrd="0" presId="urn:microsoft.com/office/officeart/2005/8/layout/vList2"/>
    <dgm:cxn modelId="{176B2DDF-61EA-4D22-AD69-6A406DC38A6E}" type="presOf" srcId="{1841B656-127E-4772-8A78-92901DF1BC43}" destId="{64E701E4-D9E9-4C92-B00A-782A3F714806}" srcOrd="0" destOrd="0" presId="urn:microsoft.com/office/officeart/2005/8/layout/vList2"/>
    <dgm:cxn modelId="{837FBEC3-A906-4B54-98EE-32A1AC5F1DBD}" srcId="{F93F3A36-4215-4602-B6F9-E9F322EEA652}" destId="{1841B656-127E-4772-8A78-92901DF1BC43}" srcOrd="3" destOrd="0" parTransId="{6AABFC13-2827-4A29-82D4-4B00CF40DC28}" sibTransId="{68AF2B45-7280-4338-B981-E466799A752E}"/>
    <dgm:cxn modelId="{D2F2947A-4600-4C52-A2CF-A2A32360CBB5}" srcId="{F93F3A36-4215-4602-B6F9-E9F322EEA652}" destId="{9D176FED-7F03-4CF3-ADA8-084F287EC370}" srcOrd="0" destOrd="0" parTransId="{2519CE8D-A58E-41AF-B2DC-900382CB468B}" sibTransId="{8CBED6E6-4AD0-4FDE-A3C9-D91B8BD98E49}"/>
    <dgm:cxn modelId="{9D7629CF-2044-443E-8A33-569B5FA5BCAB}" type="presOf" srcId="{45D14069-BD70-42DF-BFEC-2DB9763314EA}" destId="{EBA948D7-A5AB-48C8-AA64-71BE7D979662}" srcOrd="0" destOrd="0" presId="urn:microsoft.com/office/officeart/2005/8/layout/vList2"/>
    <dgm:cxn modelId="{0282359C-3B77-4680-AFDF-25FFBCB7EF2D}" type="presOf" srcId="{F93F3A36-4215-4602-B6F9-E9F322EEA652}" destId="{129959D4-FE7D-487E-92C2-824DCF7E134A}" srcOrd="0" destOrd="0" presId="urn:microsoft.com/office/officeart/2005/8/layout/vList2"/>
    <dgm:cxn modelId="{1DC8FEE0-E0BC-43E9-94C5-056E72B8E519}" type="presParOf" srcId="{129959D4-FE7D-487E-92C2-824DCF7E134A}" destId="{3A4D44D5-128F-4E7D-ACFC-E2BE7FB9EF2E}" srcOrd="0" destOrd="0" presId="urn:microsoft.com/office/officeart/2005/8/layout/vList2"/>
    <dgm:cxn modelId="{F11FD06C-5F39-4A04-A4F3-A09F7AE2751E}" type="presParOf" srcId="{129959D4-FE7D-487E-92C2-824DCF7E134A}" destId="{9BE22FE8-1A2E-4FE6-BE40-6468E35A1B82}" srcOrd="1" destOrd="0" presId="urn:microsoft.com/office/officeart/2005/8/layout/vList2"/>
    <dgm:cxn modelId="{B09F0A61-109B-404F-8322-D58CF46C7B4A}" type="presParOf" srcId="{129959D4-FE7D-487E-92C2-824DCF7E134A}" destId="{D06D15C3-1426-4EDE-AFCA-EC3080B978AE}" srcOrd="2" destOrd="0" presId="urn:microsoft.com/office/officeart/2005/8/layout/vList2"/>
    <dgm:cxn modelId="{E50A08D6-2BB5-4002-AF8C-C32BA6EC9CC7}" type="presParOf" srcId="{129959D4-FE7D-487E-92C2-824DCF7E134A}" destId="{7824FC9C-8403-44A1-B53D-5D2EC5408915}" srcOrd="3" destOrd="0" presId="urn:microsoft.com/office/officeart/2005/8/layout/vList2"/>
    <dgm:cxn modelId="{DC55DAD4-2BE9-41AF-A8D7-8484316A73FE}" type="presParOf" srcId="{129959D4-FE7D-487E-92C2-824DCF7E134A}" destId="{12F798BF-05EC-496D-8975-AE14EA0F8C58}" srcOrd="4" destOrd="0" presId="urn:microsoft.com/office/officeart/2005/8/layout/vList2"/>
    <dgm:cxn modelId="{9166932A-ACFF-485D-A065-73A7A7C75444}" type="presParOf" srcId="{129959D4-FE7D-487E-92C2-824DCF7E134A}" destId="{1724C3A7-CEB8-42A4-B192-143549039DCE}" srcOrd="5" destOrd="0" presId="urn:microsoft.com/office/officeart/2005/8/layout/vList2"/>
    <dgm:cxn modelId="{3D4792AA-6126-4834-9192-3EA62D1B0CB4}" type="presParOf" srcId="{129959D4-FE7D-487E-92C2-824DCF7E134A}" destId="{64E701E4-D9E9-4C92-B00A-782A3F714806}" srcOrd="6" destOrd="0" presId="urn:microsoft.com/office/officeart/2005/8/layout/vList2"/>
    <dgm:cxn modelId="{EC7BE49D-CEE4-4B9B-B4DA-E42E8477EBAD}" type="presParOf" srcId="{129959D4-FE7D-487E-92C2-824DCF7E134A}" destId="{746E9768-1DA7-4CFD-B31A-9876B5BB24CE}" srcOrd="7" destOrd="0" presId="urn:microsoft.com/office/officeart/2005/8/layout/vList2"/>
    <dgm:cxn modelId="{1A6F022C-7083-4B01-B3CE-1D32A3B525DC}" type="presParOf" srcId="{129959D4-FE7D-487E-92C2-824DCF7E134A}" destId="{EBA948D7-A5AB-48C8-AA64-71BE7D979662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79AB7CB-8930-46AE-AEFE-534962A467DD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/>
      <dgm:spPr/>
      <dgm:t>
        <a:bodyPr/>
        <a:lstStyle/>
        <a:p>
          <a:endParaRPr lang="zh-CN" altLang="en-US"/>
        </a:p>
      </dgm:t>
    </dgm:pt>
    <dgm:pt modelId="{40C811CB-F220-471F-9A27-0BB7F194CBD8}">
      <dgm:prSet/>
      <dgm:spPr/>
      <dgm:t>
        <a:bodyPr/>
        <a:lstStyle/>
        <a:p>
          <a:r>
            <a:rPr lang="zh-CN" b="1"/>
            <a:t>4. 智力活动与非智力活动的必然联系</a:t>
          </a:r>
          <a:endParaRPr lang="zh-CN"/>
        </a:p>
      </dgm:t>
    </dgm:pt>
    <dgm:pt modelId="{31B6D3BD-B7A8-415F-82DB-2BC2A88E8A06}" cxnId="{DDEADC33-CE3C-46AD-8CE2-14C7C30923BA}" type="parTrans">
      <dgm:prSet/>
      <dgm:spPr/>
      <dgm:t>
        <a:bodyPr/>
        <a:lstStyle/>
        <a:p>
          <a:endParaRPr lang="zh-CN" altLang="en-US"/>
        </a:p>
      </dgm:t>
    </dgm:pt>
    <dgm:pt modelId="{D4585774-47AC-4794-8B35-5F367AE2D9C3}" cxnId="{DDEADC33-CE3C-46AD-8CE2-14C7C30923BA}" type="sibTrans">
      <dgm:prSet/>
      <dgm:spPr/>
      <dgm:t>
        <a:bodyPr/>
        <a:lstStyle/>
        <a:p>
          <a:endParaRPr lang="zh-CN" altLang="en-US"/>
        </a:p>
      </dgm:t>
    </dgm:pt>
    <dgm:pt modelId="{26F368E5-3813-47EB-AE45-5B97D14C63BC}">
      <dgm:prSet/>
      <dgm:spPr/>
      <dgm:t>
        <a:bodyPr/>
        <a:lstStyle/>
        <a:p>
          <a:r>
            <a:rPr lang="zh-CN" b="1"/>
            <a:t>（智力活动和非智力活动相统一的规律）</a:t>
          </a:r>
          <a:endParaRPr lang="zh-CN"/>
        </a:p>
      </dgm:t>
    </dgm:pt>
    <dgm:pt modelId="{FF07B398-F4F4-46E1-866F-5309FA2EBB72}" cxnId="{33B38908-9EAE-438A-B8A7-396658FF28A5}" type="parTrans">
      <dgm:prSet/>
      <dgm:spPr/>
      <dgm:t>
        <a:bodyPr/>
        <a:lstStyle/>
        <a:p>
          <a:endParaRPr lang="zh-CN" altLang="en-US"/>
        </a:p>
      </dgm:t>
    </dgm:pt>
    <dgm:pt modelId="{F046F944-47EC-4E4C-89FA-B194233947E8}" cxnId="{33B38908-9EAE-438A-B8A7-396658FF28A5}" type="sibTrans">
      <dgm:prSet/>
      <dgm:spPr/>
      <dgm:t>
        <a:bodyPr/>
        <a:lstStyle/>
        <a:p>
          <a:endParaRPr lang="zh-CN" altLang="en-US"/>
        </a:p>
      </dgm:t>
    </dgm:pt>
    <dgm:pt modelId="{5D92F185-4094-4F81-9916-353A1CC30254}">
      <dgm:prSet/>
      <dgm:spPr/>
      <dgm:t>
        <a:bodyPr/>
        <a:lstStyle/>
        <a:p>
          <a:r>
            <a:rPr lang="zh-CN" b="1"/>
            <a:t>①非智力活动依赖于智力活动，并积极作用于智力活动；</a:t>
          </a:r>
          <a:endParaRPr lang="zh-CN"/>
        </a:p>
      </dgm:t>
    </dgm:pt>
    <dgm:pt modelId="{8DB5089C-E702-4B0D-BA25-1939B0E90D35}" cxnId="{85647E6F-2C39-4B11-9C94-D4B388D8CC5F}" type="parTrans">
      <dgm:prSet/>
      <dgm:spPr/>
      <dgm:t>
        <a:bodyPr/>
        <a:lstStyle/>
        <a:p>
          <a:endParaRPr lang="zh-CN" altLang="en-US"/>
        </a:p>
      </dgm:t>
    </dgm:pt>
    <dgm:pt modelId="{DF822E18-1754-447C-8384-011FC3FD0B0B}" cxnId="{85647E6F-2C39-4B11-9C94-D4B388D8CC5F}" type="sibTrans">
      <dgm:prSet/>
      <dgm:spPr/>
      <dgm:t>
        <a:bodyPr/>
        <a:lstStyle/>
        <a:p>
          <a:endParaRPr lang="zh-CN" altLang="en-US"/>
        </a:p>
      </dgm:t>
    </dgm:pt>
    <dgm:pt modelId="{20221A4F-4731-488C-9DBB-42D16D4BC846}">
      <dgm:prSet/>
      <dgm:spPr/>
      <dgm:t>
        <a:bodyPr/>
        <a:lstStyle/>
        <a:p>
          <a:r>
            <a:rPr lang="zh-CN" b="1"/>
            <a:t>②按教学需要调节学生的非智力活动才能有成效地进行智力活动、完成教学任务。 </a:t>
          </a:r>
          <a:endParaRPr lang="zh-CN"/>
        </a:p>
      </dgm:t>
    </dgm:pt>
    <dgm:pt modelId="{3D3FEA73-711A-4270-9590-D02769E537F3}" cxnId="{195B0966-2228-403B-9ECE-A5F9335D5DF4}" type="parTrans">
      <dgm:prSet/>
      <dgm:spPr/>
      <dgm:t>
        <a:bodyPr/>
        <a:lstStyle/>
        <a:p>
          <a:endParaRPr lang="zh-CN" altLang="en-US"/>
        </a:p>
      </dgm:t>
    </dgm:pt>
    <dgm:pt modelId="{E8F87DA9-14B9-481D-83F5-E06415B66818}" cxnId="{195B0966-2228-403B-9ECE-A5F9335D5DF4}" type="sibTrans">
      <dgm:prSet/>
      <dgm:spPr/>
      <dgm:t>
        <a:bodyPr/>
        <a:lstStyle/>
        <a:p>
          <a:endParaRPr lang="zh-CN" altLang="en-US"/>
        </a:p>
      </dgm:t>
    </dgm:pt>
    <dgm:pt modelId="{8D73EDED-CF98-40BA-8644-EF8343359AC0}" type="pres">
      <dgm:prSet presAssocID="{379AB7CB-8930-46AE-AEFE-534962A467D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73D1AAE-92E3-4D4D-8703-DC5735BAB87D}" type="pres">
      <dgm:prSet presAssocID="{40C811CB-F220-471F-9A27-0BB7F194CBD8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B32821E-CE91-4621-8650-0B7EB9986C01}" type="pres">
      <dgm:prSet presAssocID="{D4585774-47AC-4794-8B35-5F367AE2D9C3}" presName="spacer" presStyleCnt="0"/>
      <dgm:spPr/>
    </dgm:pt>
    <dgm:pt modelId="{9876FF0F-28FE-49DA-B025-ABC44C8A1B71}" type="pres">
      <dgm:prSet presAssocID="{26F368E5-3813-47EB-AE45-5B97D14C63BC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4E5001-7714-4FB7-99E7-5E1D6F2A0336}" type="pres">
      <dgm:prSet presAssocID="{F046F944-47EC-4E4C-89FA-B194233947E8}" presName="spacer" presStyleCnt="0"/>
      <dgm:spPr/>
    </dgm:pt>
    <dgm:pt modelId="{45272278-E2AF-42A7-ABDB-23D74B7E1F68}" type="pres">
      <dgm:prSet presAssocID="{5D92F185-4094-4F81-9916-353A1CC30254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931B51-2197-41EA-B522-804CC344E89B}" type="pres">
      <dgm:prSet presAssocID="{DF822E18-1754-447C-8384-011FC3FD0B0B}" presName="spacer" presStyleCnt="0"/>
      <dgm:spPr/>
    </dgm:pt>
    <dgm:pt modelId="{7CAC8D9E-3C46-4DFA-8275-AA75DF75AF81}" type="pres">
      <dgm:prSet presAssocID="{20221A4F-4731-488C-9DBB-42D16D4BC846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01B5C31-E610-493A-8CDA-672DD70A2706}" type="presOf" srcId="{20221A4F-4731-488C-9DBB-42D16D4BC846}" destId="{7CAC8D9E-3C46-4DFA-8275-AA75DF75AF81}" srcOrd="0" destOrd="0" presId="urn:microsoft.com/office/officeart/2005/8/layout/vList2"/>
    <dgm:cxn modelId="{33B38908-9EAE-438A-B8A7-396658FF28A5}" srcId="{379AB7CB-8930-46AE-AEFE-534962A467DD}" destId="{26F368E5-3813-47EB-AE45-5B97D14C63BC}" srcOrd="1" destOrd="0" parTransId="{FF07B398-F4F4-46E1-866F-5309FA2EBB72}" sibTransId="{F046F944-47EC-4E4C-89FA-B194233947E8}"/>
    <dgm:cxn modelId="{52C8A12A-B353-470E-8EA8-92A16AEF256B}" type="presOf" srcId="{379AB7CB-8930-46AE-AEFE-534962A467DD}" destId="{8D73EDED-CF98-40BA-8644-EF8343359AC0}" srcOrd="0" destOrd="0" presId="urn:microsoft.com/office/officeart/2005/8/layout/vList2"/>
    <dgm:cxn modelId="{85647E6F-2C39-4B11-9C94-D4B388D8CC5F}" srcId="{379AB7CB-8930-46AE-AEFE-534962A467DD}" destId="{5D92F185-4094-4F81-9916-353A1CC30254}" srcOrd="2" destOrd="0" parTransId="{8DB5089C-E702-4B0D-BA25-1939B0E90D35}" sibTransId="{DF822E18-1754-447C-8384-011FC3FD0B0B}"/>
    <dgm:cxn modelId="{195B0966-2228-403B-9ECE-A5F9335D5DF4}" srcId="{379AB7CB-8930-46AE-AEFE-534962A467DD}" destId="{20221A4F-4731-488C-9DBB-42D16D4BC846}" srcOrd="3" destOrd="0" parTransId="{3D3FEA73-711A-4270-9590-D02769E537F3}" sibTransId="{E8F87DA9-14B9-481D-83F5-E06415B66818}"/>
    <dgm:cxn modelId="{95DC4946-A1DE-4EDF-B4C3-EE58BBC74802}" type="presOf" srcId="{26F368E5-3813-47EB-AE45-5B97D14C63BC}" destId="{9876FF0F-28FE-49DA-B025-ABC44C8A1B71}" srcOrd="0" destOrd="0" presId="urn:microsoft.com/office/officeart/2005/8/layout/vList2"/>
    <dgm:cxn modelId="{E279C8FC-2283-495D-AE02-08D22346FAEA}" type="presOf" srcId="{5D92F185-4094-4F81-9916-353A1CC30254}" destId="{45272278-E2AF-42A7-ABDB-23D74B7E1F68}" srcOrd="0" destOrd="0" presId="urn:microsoft.com/office/officeart/2005/8/layout/vList2"/>
    <dgm:cxn modelId="{44D91CD7-28FB-4671-9253-17CADC76E9AB}" type="presOf" srcId="{40C811CB-F220-471F-9A27-0BB7F194CBD8}" destId="{673D1AAE-92E3-4D4D-8703-DC5735BAB87D}" srcOrd="0" destOrd="0" presId="urn:microsoft.com/office/officeart/2005/8/layout/vList2"/>
    <dgm:cxn modelId="{DDEADC33-CE3C-46AD-8CE2-14C7C30923BA}" srcId="{379AB7CB-8930-46AE-AEFE-534962A467DD}" destId="{40C811CB-F220-471F-9A27-0BB7F194CBD8}" srcOrd="0" destOrd="0" parTransId="{31B6D3BD-B7A8-415F-82DB-2BC2A88E8A06}" sibTransId="{D4585774-47AC-4794-8B35-5F367AE2D9C3}"/>
    <dgm:cxn modelId="{F3A20FE4-E4EC-4DA6-863C-01FBA7D16F32}" type="presParOf" srcId="{8D73EDED-CF98-40BA-8644-EF8343359AC0}" destId="{673D1AAE-92E3-4D4D-8703-DC5735BAB87D}" srcOrd="0" destOrd="0" presId="urn:microsoft.com/office/officeart/2005/8/layout/vList2"/>
    <dgm:cxn modelId="{6AEAA9FF-FBA4-4BAA-9371-0793E28DFE91}" type="presParOf" srcId="{8D73EDED-CF98-40BA-8644-EF8343359AC0}" destId="{6B32821E-CE91-4621-8650-0B7EB9986C01}" srcOrd="1" destOrd="0" presId="urn:microsoft.com/office/officeart/2005/8/layout/vList2"/>
    <dgm:cxn modelId="{531FCD77-07C7-4D0D-928F-24E457A2A2CD}" type="presParOf" srcId="{8D73EDED-CF98-40BA-8644-EF8343359AC0}" destId="{9876FF0F-28FE-49DA-B025-ABC44C8A1B71}" srcOrd="2" destOrd="0" presId="urn:microsoft.com/office/officeart/2005/8/layout/vList2"/>
    <dgm:cxn modelId="{A53AC296-C467-4955-A9C8-454111E13CD1}" type="presParOf" srcId="{8D73EDED-CF98-40BA-8644-EF8343359AC0}" destId="{424E5001-7714-4FB7-99E7-5E1D6F2A0336}" srcOrd="3" destOrd="0" presId="urn:microsoft.com/office/officeart/2005/8/layout/vList2"/>
    <dgm:cxn modelId="{D35161F5-B0D5-47DC-BF92-1587E5F6EC5C}" type="presParOf" srcId="{8D73EDED-CF98-40BA-8644-EF8343359AC0}" destId="{45272278-E2AF-42A7-ABDB-23D74B7E1F68}" srcOrd="4" destOrd="0" presId="urn:microsoft.com/office/officeart/2005/8/layout/vList2"/>
    <dgm:cxn modelId="{E2E96296-93EE-4A88-9BB4-0F8E5DB2B0E6}" type="presParOf" srcId="{8D73EDED-CF98-40BA-8644-EF8343359AC0}" destId="{FB931B51-2197-41EA-B522-804CC344E89B}" srcOrd="5" destOrd="0" presId="urn:microsoft.com/office/officeart/2005/8/layout/vList2"/>
    <dgm:cxn modelId="{6CF7F13E-FE2A-43A5-9D8D-ED2894E54253}" type="presParOf" srcId="{8D73EDED-CF98-40BA-8644-EF8343359AC0}" destId="{7CAC8D9E-3C46-4DFA-8275-AA75DF75AF81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9AC3DB8-CDE1-4C9C-98C7-0624392B0B33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3A953E66-F71F-474B-994A-1DFF7B1F5C3F}">
      <dgm:prSet/>
      <dgm:spPr/>
      <dgm:t>
        <a:bodyPr/>
        <a:lstStyle/>
        <a:p>
          <a:r>
            <a:rPr lang="zh-CN" b="1" i="0" dirty="0"/>
            <a:t>5. 教师主导作用与学生主动性的必然联系</a:t>
          </a:r>
          <a:br>
            <a:rPr lang="zh-CN" b="1" i="0" dirty="0"/>
          </a:br>
          <a:r>
            <a:rPr lang="zh-CN" b="1" i="0" dirty="0"/>
            <a:t>（教师的主导作用与学生的主体作用相统一的规律</a:t>
          </a:r>
          <a:r>
            <a:rPr lang="zh-CN" b="1" i="1" dirty="0"/>
            <a:t> </a:t>
          </a:r>
          <a:r>
            <a:rPr lang="zh-CN" b="1" i="0" dirty="0"/>
            <a:t>）</a:t>
          </a:r>
          <a:endParaRPr lang="en-US" altLang="zh-CN" b="1" i="0" dirty="0"/>
        </a:p>
        <a:p>
          <a:r>
            <a:rPr lang="zh-CN" b="1" i="0" dirty="0"/>
            <a:t>①发挥教师的主导作用是学生简捷有效地学习知识、发展身心的必要条件；</a:t>
          </a:r>
          <a:br>
            <a:rPr lang="zh-CN" b="1" i="0" dirty="0"/>
          </a:br>
          <a:r>
            <a:rPr lang="zh-CN" b="1" i="0" dirty="0"/>
            <a:t>②调动学生的学习主动性是教师有效地教学的一个主要因素；</a:t>
          </a:r>
          <a:br>
            <a:rPr lang="zh-CN" b="1" i="0" dirty="0"/>
          </a:br>
          <a:r>
            <a:rPr lang="zh-CN" b="1" i="0" dirty="0"/>
            <a:t>③防止忽视学生积极性和忽视教师主导作用的偏向。</a:t>
          </a:r>
          <a:br>
            <a:rPr lang="zh-CN" b="1" i="0" dirty="0"/>
          </a:br>
          <a:endParaRPr lang="zh-CN" dirty="0"/>
        </a:p>
      </dgm:t>
    </dgm:pt>
    <dgm:pt modelId="{75AF1DE9-2146-4A0B-AC5E-953D7B1F0472}" cxnId="{72EF8FDF-15C9-4446-B6F9-67F7AFE1BFFD}" type="parTrans">
      <dgm:prSet/>
      <dgm:spPr/>
      <dgm:t>
        <a:bodyPr/>
        <a:lstStyle/>
        <a:p>
          <a:endParaRPr lang="zh-CN" altLang="en-US"/>
        </a:p>
      </dgm:t>
    </dgm:pt>
    <dgm:pt modelId="{C7EA7798-9E7A-4135-9BFD-477EF61DFA8F}" cxnId="{72EF8FDF-15C9-4446-B6F9-67F7AFE1BFFD}" type="sibTrans">
      <dgm:prSet/>
      <dgm:spPr/>
      <dgm:t>
        <a:bodyPr/>
        <a:lstStyle/>
        <a:p>
          <a:endParaRPr lang="zh-CN" altLang="en-US"/>
        </a:p>
      </dgm:t>
    </dgm:pt>
    <dgm:pt modelId="{0F29C37A-E26E-4C80-AECC-48E180D31F0B}" type="pres">
      <dgm:prSet presAssocID="{F9AC3DB8-CDE1-4C9C-98C7-0624392B0B3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44DB974-8C38-4E8E-97CE-6EB64D956381}" type="pres">
      <dgm:prSet presAssocID="{3A953E66-F71F-474B-994A-1DFF7B1F5C3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4261F23-D1F1-4BA2-8238-23F1FC1194D5}" type="presOf" srcId="{F9AC3DB8-CDE1-4C9C-98C7-0624392B0B33}" destId="{0F29C37A-E26E-4C80-AECC-48E180D31F0B}" srcOrd="0" destOrd="0" presId="urn:microsoft.com/office/officeart/2005/8/layout/vList2"/>
    <dgm:cxn modelId="{72EF8FDF-15C9-4446-B6F9-67F7AFE1BFFD}" srcId="{F9AC3DB8-CDE1-4C9C-98C7-0624392B0B33}" destId="{3A953E66-F71F-474B-994A-1DFF7B1F5C3F}" srcOrd="0" destOrd="0" parTransId="{75AF1DE9-2146-4A0B-AC5E-953D7B1F0472}" sibTransId="{C7EA7798-9E7A-4135-9BFD-477EF61DFA8F}"/>
    <dgm:cxn modelId="{D6DB9342-5F18-42DB-8370-7F364E0AD355}" type="presOf" srcId="{3A953E66-F71F-474B-994A-1DFF7B1F5C3F}" destId="{444DB974-8C38-4E8E-97CE-6EB64D956381}" srcOrd="0" destOrd="0" presId="urn:microsoft.com/office/officeart/2005/8/layout/vList2"/>
    <dgm:cxn modelId="{BB211A62-A029-4CA9-BBDC-DA3316B50B8E}" type="presParOf" srcId="{0F29C37A-E26E-4C80-AECC-48E180D31F0B}" destId="{444DB974-8C38-4E8E-97CE-6EB64D95638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A8C0518-BB25-4CD2-A3D8-1D80ABD2FB79}" type="doc">
      <dgm:prSet loTypeId="urn:microsoft.com/office/officeart/2005/8/layout/radial6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C58E87F1-1E34-48DB-A286-3917D9934936}">
      <dgm:prSet phldrT="[文本]"/>
      <dgm:spPr/>
      <dgm:t>
        <a:bodyPr/>
        <a:lstStyle/>
        <a:p>
          <a:pPr>
            <a:buNone/>
          </a:pPr>
          <a:r>
            <a:rPr lang="zh-CN" altLang="en-US" dirty="0"/>
            <a:t>教学过程的结构</a:t>
          </a:r>
        </a:p>
      </dgm:t>
    </dgm:pt>
    <dgm:pt modelId="{22619C4E-3B98-438A-9F47-3CC5331960D3}" cxnId="{9DA362B0-BCAB-4014-8BF1-4FC37166C0DB}" type="parTrans">
      <dgm:prSet/>
      <dgm:spPr/>
      <dgm:t>
        <a:bodyPr/>
        <a:lstStyle/>
        <a:p>
          <a:endParaRPr lang="zh-CN" altLang="en-US"/>
        </a:p>
      </dgm:t>
    </dgm:pt>
    <dgm:pt modelId="{C230526A-1FEC-4E7E-801F-30E42B9E1C09}" cxnId="{9DA362B0-BCAB-4014-8BF1-4FC37166C0DB}" type="sibTrans">
      <dgm:prSet/>
      <dgm:spPr/>
      <dgm:t>
        <a:bodyPr/>
        <a:lstStyle/>
        <a:p>
          <a:endParaRPr lang="zh-CN" altLang="en-US"/>
        </a:p>
      </dgm:t>
    </dgm:pt>
    <dgm:pt modelId="{2447C36F-CA62-4D71-BB42-0BD6A3516B48}">
      <dgm:prSet phldrT="[文本]"/>
      <dgm:spPr/>
      <dgm:t>
        <a:bodyPr/>
        <a:lstStyle/>
        <a:p>
          <a:r>
            <a:rPr lang="zh-CN" altLang="en-US" dirty="0"/>
            <a:t>激发动机</a:t>
          </a:r>
        </a:p>
      </dgm:t>
    </dgm:pt>
    <dgm:pt modelId="{67AEAB6B-81B5-4334-82D0-4E23EB17A387}" cxnId="{C3D12E85-61C2-4539-8028-93D626A9E2A4}" type="parTrans">
      <dgm:prSet/>
      <dgm:spPr/>
      <dgm:t>
        <a:bodyPr/>
        <a:lstStyle/>
        <a:p>
          <a:endParaRPr lang="zh-CN" altLang="en-US"/>
        </a:p>
      </dgm:t>
    </dgm:pt>
    <dgm:pt modelId="{3B0228C9-0CD0-4A37-BA1B-A54CC2BCDE59}" cxnId="{C3D12E85-61C2-4539-8028-93D626A9E2A4}" type="sibTrans">
      <dgm:prSet/>
      <dgm:spPr/>
      <dgm:t>
        <a:bodyPr/>
        <a:lstStyle/>
        <a:p>
          <a:endParaRPr lang="zh-CN" altLang="en-US"/>
        </a:p>
      </dgm:t>
    </dgm:pt>
    <dgm:pt modelId="{646E997E-04BC-47B8-A615-26687332D8F6}">
      <dgm:prSet phldrT="[文本]"/>
      <dgm:spPr/>
      <dgm:t>
        <a:bodyPr/>
        <a:lstStyle/>
        <a:p>
          <a:r>
            <a:rPr lang="zh-CN" altLang="en-US" dirty="0"/>
            <a:t>领会知识</a:t>
          </a:r>
        </a:p>
      </dgm:t>
    </dgm:pt>
    <dgm:pt modelId="{9DB5F017-6373-45E4-BB4B-A78AB830304C}" cxnId="{B7B0D609-FFE5-41C5-A371-42960F1BC530}" type="parTrans">
      <dgm:prSet/>
      <dgm:spPr/>
      <dgm:t>
        <a:bodyPr/>
        <a:lstStyle/>
        <a:p>
          <a:endParaRPr lang="zh-CN" altLang="en-US"/>
        </a:p>
      </dgm:t>
    </dgm:pt>
    <dgm:pt modelId="{EF2B8471-D7CE-42CF-8214-10311212B74E}" cxnId="{B7B0D609-FFE5-41C5-A371-42960F1BC530}" type="sibTrans">
      <dgm:prSet/>
      <dgm:spPr/>
      <dgm:t>
        <a:bodyPr/>
        <a:lstStyle/>
        <a:p>
          <a:endParaRPr lang="zh-CN" altLang="en-US"/>
        </a:p>
      </dgm:t>
    </dgm:pt>
    <dgm:pt modelId="{9146970C-3612-427A-BB4E-B754C355B0C9}">
      <dgm:prSet phldrT="[文本]"/>
      <dgm:spPr/>
      <dgm:t>
        <a:bodyPr/>
        <a:lstStyle/>
        <a:p>
          <a:r>
            <a:rPr lang="zh-CN" altLang="en-US" dirty="0"/>
            <a:t>巩固知识</a:t>
          </a:r>
        </a:p>
      </dgm:t>
    </dgm:pt>
    <dgm:pt modelId="{29AAF866-8C60-45EA-80A2-7944129014C4}" cxnId="{40EA17D3-C303-4442-9D38-614F19336589}" type="parTrans">
      <dgm:prSet/>
      <dgm:spPr/>
      <dgm:t>
        <a:bodyPr/>
        <a:lstStyle/>
        <a:p>
          <a:endParaRPr lang="zh-CN" altLang="en-US"/>
        </a:p>
      </dgm:t>
    </dgm:pt>
    <dgm:pt modelId="{E02B8E97-40AF-4636-A263-D66D3885B508}" cxnId="{40EA17D3-C303-4442-9D38-614F19336589}" type="sibTrans">
      <dgm:prSet/>
      <dgm:spPr/>
      <dgm:t>
        <a:bodyPr/>
        <a:lstStyle/>
        <a:p>
          <a:endParaRPr lang="zh-CN" altLang="en-US"/>
        </a:p>
      </dgm:t>
    </dgm:pt>
    <dgm:pt modelId="{5083BBBE-5C62-4E2D-8223-1D44C35C41AE}">
      <dgm:prSet phldrT="[文本]"/>
      <dgm:spPr/>
      <dgm:t>
        <a:bodyPr/>
        <a:lstStyle/>
        <a:p>
          <a:r>
            <a:rPr lang="zh-CN" altLang="en-US" dirty="0"/>
            <a:t>运用知识</a:t>
          </a:r>
        </a:p>
      </dgm:t>
    </dgm:pt>
    <dgm:pt modelId="{2D85AA38-EDD0-402D-93A8-8CA9F344E2ED}" cxnId="{9F204BB5-7D61-4961-A8EC-5C593954CA29}" type="parTrans">
      <dgm:prSet/>
      <dgm:spPr/>
      <dgm:t>
        <a:bodyPr/>
        <a:lstStyle/>
        <a:p>
          <a:endParaRPr lang="zh-CN" altLang="en-US"/>
        </a:p>
      </dgm:t>
    </dgm:pt>
    <dgm:pt modelId="{73EC01F3-3574-49D5-836F-FD14D9EC22C6}" cxnId="{9F204BB5-7D61-4961-A8EC-5C593954CA29}" type="sibTrans">
      <dgm:prSet/>
      <dgm:spPr/>
      <dgm:t>
        <a:bodyPr/>
        <a:lstStyle/>
        <a:p>
          <a:endParaRPr lang="zh-CN" altLang="en-US"/>
        </a:p>
      </dgm:t>
    </dgm:pt>
    <dgm:pt modelId="{45324DF6-431B-4985-B888-A36E62D9A666}">
      <dgm:prSet phldrT="[文本]"/>
      <dgm:spPr/>
      <dgm:t>
        <a:bodyPr/>
        <a:lstStyle/>
        <a:p>
          <a:r>
            <a:rPr lang="zh-CN" altLang="en-US" dirty="0"/>
            <a:t>检查知识</a:t>
          </a:r>
        </a:p>
      </dgm:t>
    </dgm:pt>
    <dgm:pt modelId="{208BC248-9ACD-44FA-86D4-E7C0A6E537C1}" cxnId="{E2D8AC90-4C52-4C88-9F00-1B7FAF085E81}" type="parTrans">
      <dgm:prSet/>
      <dgm:spPr/>
      <dgm:t>
        <a:bodyPr/>
        <a:lstStyle/>
        <a:p>
          <a:endParaRPr lang="zh-CN" altLang="en-US"/>
        </a:p>
      </dgm:t>
    </dgm:pt>
    <dgm:pt modelId="{821419F9-AD35-4751-AAC3-7FE2F92E4BB6}" cxnId="{E2D8AC90-4C52-4C88-9F00-1B7FAF085E81}" type="sibTrans">
      <dgm:prSet/>
      <dgm:spPr/>
      <dgm:t>
        <a:bodyPr/>
        <a:lstStyle/>
        <a:p>
          <a:endParaRPr lang="zh-CN" altLang="en-US"/>
        </a:p>
      </dgm:t>
    </dgm:pt>
    <dgm:pt modelId="{90F22F7C-DC60-4A2C-B0C5-58D0EABEFB35}" type="pres">
      <dgm:prSet presAssocID="{4A8C0518-BB25-4CD2-A3D8-1D80ABD2FB7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149B103-72CC-48A4-8BB5-CDB9BC28B55A}" type="pres">
      <dgm:prSet presAssocID="{C58E87F1-1E34-48DB-A286-3917D9934936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259C31E9-930E-402A-824C-461A0475E172}" type="pres">
      <dgm:prSet presAssocID="{2447C36F-CA62-4D71-BB42-0BD6A3516B4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B2ADC1-1BA0-423B-9669-F992623C4FF5}" type="pres">
      <dgm:prSet presAssocID="{2447C36F-CA62-4D71-BB42-0BD6A3516B48}" presName="dummy" presStyleCnt="0"/>
      <dgm:spPr/>
    </dgm:pt>
    <dgm:pt modelId="{1CD167AE-43CF-4C26-A83C-A664BCD0C1D4}" type="pres">
      <dgm:prSet presAssocID="{3B0228C9-0CD0-4A37-BA1B-A54CC2BCDE59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26C771D3-5DBB-45BC-9A2C-DB51ADBFC705}" type="pres">
      <dgm:prSet presAssocID="{646E997E-04BC-47B8-A615-26687332D8F6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11E4DEE-E5B5-4816-BB91-73E57E00A0E6}" type="pres">
      <dgm:prSet presAssocID="{646E997E-04BC-47B8-A615-26687332D8F6}" presName="dummy" presStyleCnt="0"/>
      <dgm:spPr/>
    </dgm:pt>
    <dgm:pt modelId="{36766329-A475-4A25-ACBC-28F0FEFA2B69}" type="pres">
      <dgm:prSet presAssocID="{EF2B8471-D7CE-42CF-8214-10311212B74E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F0EDADF0-2724-4EB8-BBEC-6C6F73A7227B}" type="pres">
      <dgm:prSet presAssocID="{9146970C-3612-427A-BB4E-B754C355B0C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8362DB-A946-4B08-B72F-A9BD70383EE5}" type="pres">
      <dgm:prSet presAssocID="{9146970C-3612-427A-BB4E-B754C355B0C9}" presName="dummy" presStyleCnt="0"/>
      <dgm:spPr/>
    </dgm:pt>
    <dgm:pt modelId="{7177BD85-8050-4555-8B26-9EF4C8176E32}" type="pres">
      <dgm:prSet presAssocID="{E02B8E97-40AF-4636-A263-D66D3885B508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D6FF00CC-9E3D-4F91-91E9-991A23D227AA}" type="pres">
      <dgm:prSet presAssocID="{5083BBBE-5C62-4E2D-8223-1D44C35C41AE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4B9DE62-88FF-47AD-8A63-2ECF52ADE602}" type="pres">
      <dgm:prSet presAssocID="{5083BBBE-5C62-4E2D-8223-1D44C35C41AE}" presName="dummy" presStyleCnt="0"/>
      <dgm:spPr/>
    </dgm:pt>
    <dgm:pt modelId="{ABA138E4-CE05-4A8D-8ADF-410F04B26C42}" type="pres">
      <dgm:prSet presAssocID="{73EC01F3-3574-49D5-836F-FD14D9EC22C6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6D78514D-AF15-4DF3-A709-0329B317A4EB}" type="pres">
      <dgm:prSet presAssocID="{45324DF6-431B-4985-B888-A36E62D9A66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4BC1951-D94E-4644-A88D-E0AA0F3AEBF0}" type="pres">
      <dgm:prSet presAssocID="{45324DF6-431B-4985-B888-A36E62D9A666}" presName="dummy" presStyleCnt="0"/>
      <dgm:spPr/>
    </dgm:pt>
    <dgm:pt modelId="{860F15A9-5C6A-42AF-B149-F591C8F9B415}" type="pres">
      <dgm:prSet presAssocID="{821419F9-AD35-4751-AAC3-7FE2F92E4BB6}" presName="sibTrans" presStyleLbl="sibTrans2D1" presStyleIdx="4" presStyleCnt="5"/>
      <dgm:spPr/>
      <dgm:t>
        <a:bodyPr/>
        <a:lstStyle/>
        <a:p>
          <a:endParaRPr lang="zh-CN" altLang="en-US"/>
        </a:p>
      </dgm:t>
    </dgm:pt>
  </dgm:ptLst>
  <dgm:cxnLst>
    <dgm:cxn modelId="{9DA362B0-BCAB-4014-8BF1-4FC37166C0DB}" srcId="{4A8C0518-BB25-4CD2-A3D8-1D80ABD2FB79}" destId="{C58E87F1-1E34-48DB-A286-3917D9934936}" srcOrd="0" destOrd="0" parTransId="{22619C4E-3B98-438A-9F47-3CC5331960D3}" sibTransId="{C230526A-1FEC-4E7E-801F-30E42B9E1C09}"/>
    <dgm:cxn modelId="{AEE16D9B-2F8B-4958-B719-4E423F774A67}" type="presOf" srcId="{821419F9-AD35-4751-AAC3-7FE2F92E4BB6}" destId="{860F15A9-5C6A-42AF-B149-F591C8F9B415}" srcOrd="0" destOrd="0" presId="urn:microsoft.com/office/officeart/2005/8/layout/radial6"/>
    <dgm:cxn modelId="{B7B0D609-FFE5-41C5-A371-42960F1BC530}" srcId="{C58E87F1-1E34-48DB-A286-3917D9934936}" destId="{646E997E-04BC-47B8-A615-26687332D8F6}" srcOrd="1" destOrd="0" parTransId="{9DB5F017-6373-45E4-BB4B-A78AB830304C}" sibTransId="{EF2B8471-D7CE-42CF-8214-10311212B74E}"/>
    <dgm:cxn modelId="{E689A4B1-C0FE-4108-9132-6F15FAFF94EC}" type="presOf" srcId="{EF2B8471-D7CE-42CF-8214-10311212B74E}" destId="{36766329-A475-4A25-ACBC-28F0FEFA2B69}" srcOrd="0" destOrd="0" presId="urn:microsoft.com/office/officeart/2005/8/layout/radial6"/>
    <dgm:cxn modelId="{C3D12E85-61C2-4539-8028-93D626A9E2A4}" srcId="{C58E87F1-1E34-48DB-A286-3917D9934936}" destId="{2447C36F-CA62-4D71-BB42-0BD6A3516B48}" srcOrd="0" destOrd="0" parTransId="{67AEAB6B-81B5-4334-82D0-4E23EB17A387}" sibTransId="{3B0228C9-0CD0-4A37-BA1B-A54CC2BCDE59}"/>
    <dgm:cxn modelId="{938F5A5C-1DC4-47D1-A2A4-08471C4C1D6A}" type="presOf" srcId="{E02B8E97-40AF-4636-A263-D66D3885B508}" destId="{7177BD85-8050-4555-8B26-9EF4C8176E32}" srcOrd="0" destOrd="0" presId="urn:microsoft.com/office/officeart/2005/8/layout/radial6"/>
    <dgm:cxn modelId="{0D91363E-FEF8-4424-B589-AEDE6C01730D}" type="presOf" srcId="{4A8C0518-BB25-4CD2-A3D8-1D80ABD2FB79}" destId="{90F22F7C-DC60-4A2C-B0C5-58D0EABEFB35}" srcOrd="0" destOrd="0" presId="urn:microsoft.com/office/officeart/2005/8/layout/radial6"/>
    <dgm:cxn modelId="{285F31AC-F7BF-48E3-B592-2722A0C8CADD}" type="presOf" srcId="{5083BBBE-5C62-4E2D-8223-1D44C35C41AE}" destId="{D6FF00CC-9E3D-4F91-91E9-991A23D227AA}" srcOrd="0" destOrd="0" presId="urn:microsoft.com/office/officeart/2005/8/layout/radial6"/>
    <dgm:cxn modelId="{40EA17D3-C303-4442-9D38-614F19336589}" srcId="{C58E87F1-1E34-48DB-A286-3917D9934936}" destId="{9146970C-3612-427A-BB4E-B754C355B0C9}" srcOrd="2" destOrd="0" parTransId="{29AAF866-8C60-45EA-80A2-7944129014C4}" sibTransId="{E02B8E97-40AF-4636-A263-D66D3885B508}"/>
    <dgm:cxn modelId="{7BCDE72E-9559-491A-9B5B-788ADF9EC0AB}" type="presOf" srcId="{3B0228C9-0CD0-4A37-BA1B-A54CC2BCDE59}" destId="{1CD167AE-43CF-4C26-A83C-A664BCD0C1D4}" srcOrd="0" destOrd="0" presId="urn:microsoft.com/office/officeart/2005/8/layout/radial6"/>
    <dgm:cxn modelId="{E2D8AC90-4C52-4C88-9F00-1B7FAF085E81}" srcId="{C58E87F1-1E34-48DB-A286-3917D9934936}" destId="{45324DF6-431B-4985-B888-A36E62D9A666}" srcOrd="4" destOrd="0" parTransId="{208BC248-9ACD-44FA-86D4-E7C0A6E537C1}" sibTransId="{821419F9-AD35-4751-AAC3-7FE2F92E4BB6}"/>
    <dgm:cxn modelId="{36A57A33-1CBB-41C0-B3D9-85AEFF809667}" type="presOf" srcId="{73EC01F3-3574-49D5-836F-FD14D9EC22C6}" destId="{ABA138E4-CE05-4A8D-8ADF-410F04B26C42}" srcOrd="0" destOrd="0" presId="urn:microsoft.com/office/officeart/2005/8/layout/radial6"/>
    <dgm:cxn modelId="{CB640652-A449-41ED-BE1B-F93776F52D0C}" type="presOf" srcId="{9146970C-3612-427A-BB4E-B754C355B0C9}" destId="{F0EDADF0-2724-4EB8-BBEC-6C6F73A7227B}" srcOrd="0" destOrd="0" presId="urn:microsoft.com/office/officeart/2005/8/layout/radial6"/>
    <dgm:cxn modelId="{EC45E53D-922B-4CDA-9487-F3BFD7A1FAEA}" type="presOf" srcId="{2447C36F-CA62-4D71-BB42-0BD6A3516B48}" destId="{259C31E9-930E-402A-824C-461A0475E172}" srcOrd="0" destOrd="0" presId="urn:microsoft.com/office/officeart/2005/8/layout/radial6"/>
    <dgm:cxn modelId="{FEB2C351-A28C-472D-AE05-F9B8FFFBCBA2}" type="presOf" srcId="{C58E87F1-1E34-48DB-A286-3917D9934936}" destId="{A149B103-72CC-48A4-8BB5-CDB9BC28B55A}" srcOrd="0" destOrd="0" presId="urn:microsoft.com/office/officeart/2005/8/layout/radial6"/>
    <dgm:cxn modelId="{9F204BB5-7D61-4961-A8EC-5C593954CA29}" srcId="{C58E87F1-1E34-48DB-A286-3917D9934936}" destId="{5083BBBE-5C62-4E2D-8223-1D44C35C41AE}" srcOrd="3" destOrd="0" parTransId="{2D85AA38-EDD0-402D-93A8-8CA9F344E2ED}" sibTransId="{73EC01F3-3574-49D5-836F-FD14D9EC22C6}"/>
    <dgm:cxn modelId="{3A7DA4DD-C8FD-45B7-AA17-964D928F8AED}" type="presOf" srcId="{45324DF6-431B-4985-B888-A36E62D9A666}" destId="{6D78514D-AF15-4DF3-A709-0329B317A4EB}" srcOrd="0" destOrd="0" presId="urn:microsoft.com/office/officeart/2005/8/layout/radial6"/>
    <dgm:cxn modelId="{0B80A932-6CB2-4C4E-8A4A-DBE605B00E0F}" type="presOf" srcId="{646E997E-04BC-47B8-A615-26687332D8F6}" destId="{26C771D3-5DBB-45BC-9A2C-DB51ADBFC705}" srcOrd="0" destOrd="0" presId="urn:microsoft.com/office/officeart/2005/8/layout/radial6"/>
    <dgm:cxn modelId="{49A30F32-0BA7-4FB1-AB82-6C0B9F533CDA}" type="presParOf" srcId="{90F22F7C-DC60-4A2C-B0C5-58D0EABEFB35}" destId="{A149B103-72CC-48A4-8BB5-CDB9BC28B55A}" srcOrd="0" destOrd="0" presId="urn:microsoft.com/office/officeart/2005/8/layout/radial6"/>
    <dgm:cxn modelId="{B9917C19-8FC2-4DA7-AA86-3F9B305892A1}" type="presParOf" srcId="{90F22F7C-DC60-4A2C-B0C5-58D0EABEFB35}" destId="{259C31E9-930E-402A-824C-461A0475E172}" srcOrd="1" destOrd="0" presId="urn:microsoft.com/office/officeart/2005/8/layout/radial6"/>
    <dgm:cxn modelId="{71B2D5DE-178E-43C9-90F1-A4DC237A1082}" type="presParOf" srcId="{90F22F7C-DC60-4A2C-B0C5-58D0EABEFB35}" destId="{53B2ADC1-1BA0-423B-9669-F992623C4FF5}" srcOrd="2" destOrd="0" presId="urn:microsoft.com/office/officeart/2005/8/layout/radial6"/>
    <dgm:cxn modelId="{D8391202-3F8E-4727-B029-2ED363F48487}" type="presParOf" srcId="{90F22F7C-DC60-4A2C-B0C5-58D0EABEFB35}" destId="{1CD167AE-43CF-4C26-A83C-A664BCD0C1D4}" srcOrd="3" destOrd="0" presId="urn:microsoft.com/office/officeart/2005/8/layout/radial6"/>
    <dgm:cxn modelId="{06F41A18-2C73-4652-B2E8-53A828E87C82}" type="presParOf" srcId="{90F22F7C-DC60-4A2C-B0C5-58D0EABEFB35}" destId="{26C771D3-5DBB-45BC-9A2C-DB51ADBFC705}" srcOrd="4" destOrd="0" presId="urn:microsoft.com/office/officeart/2005/8/layout/radial6"/>
    <dgm:cxn modelId="{983A4820-937B-4306-AE1E-287565889AEC}" type="presParOf" srcId="{90F22F7C-DC60-4A2C-B0C5-58D0EABEFB35}" destId="{511E4DEE-E5B5-4816-BB91-73E57E00A0E6}" srcOrd="5" destOrd="0" presId="urn:microsoft.com/office/officeart/2005/8/layout/radial6"/>
    <dgm:cxn modelId="{F80164F0-AFA0-4034-9DB1-6FE31FE1A4EE}" type="presParOf" srcId="{90F22F7C-DC60-4A2C-B0C5-58D0EABEFB35}" destId="{36766329-A475-4A25-ACBC-28F0FEFA2B69}" srcOrd="6" destOrd="0" presId="urn:microsoft.com/office/officeart/2005/8/layout/radial6"/>
    <dgm:cxn modelId="{26129AF8-F53F-4B38-8439-D07C3EB60814}" type="presParOf" srcId="{90F22F7C-DC60-4A2C-B0C5-58D0EABEFB35}" destId="{F0EDADF0-2724-4EB8-BBEC-6C6F73A7227B}" srcOrd="7" destOrd="0" presId="urn:microsoft.com/office/officeart/2005/8/layout/radial6"/>
    <dgm:cxn modelId="{24FE8800-079C-48F8-BA76-73D92A263358}" type="presParOf" srcId="{90F22F7C-DC60-4A2C-B0C5-58D0EABEFB35}" destId="{D38362DB-A946-4B08-B72F-A9BD70383EE5}" srcOrd="8" destOrd="0" presId="urn:microsoft.com/office/officeart/2005/8/layout/radial6"/>
    <dgm:cxn modelId="{D322A954-DC6D-4715-857F-D98F1C1565B0}" type="presParOf" srcId="{90F22F7C-DC60-4A2C-B0C5-58D0EABEFB35}" destId="{7177BD85-8050-4555-8B26-9EF4C8176E32}" srcOrd="9" destOrd="0" presId="urn:microsoft.com/office/officeart/2005/8/layout/radial6"/>
    <dgm:cxn modelId="{98907E6E-4EDF-47B9-9B62-6DCDE8B18C72}" type="presParOf" srcId="{90F22F7C-DC60-4A2C-B0C5-58D0EABEFB35}" destId="{D6FF00CC-9E3D-4F91-91E9-991A23D227AA}" srcOrd="10" destOrd="0" presId="urn:microsoft.com/office/officeart/2005/8/layout/radial6"/>
    <dgm:cxn modelId="{6A193057-395E-49A1-BBA9-299F8C2E309C}" type="presParOf" srcId="{90F22F7C-DC60-4A2C-B0C5-58D0EABEFB35}" destId="{B4B9DE62-88FF-47AD-8A63-2ECF52ADE602}" srcOrd="11" destOrd="0" presId="urn:microsoft.com/office/officeart/2005/8/layout/radial6"/>
    <dgm:cxn modelId="{14360247-FA42-4D66-956A-E74C9639C63F}" type="presParOf" srcId="{90F22F7C-DC60-4A2C-B0C5-58D0EABEFB35}" destId="{ABA138E4-CE05-4A8D-8ADF-410F04B26C42}" srcOrd="12" destOrd="0" presId="urn:microsoft.com/office/officeart/2005/8/layout/radial6"/>
    <dgm:cxn modelId="{3BA48C74-DCCE-4279-A458-106BC4EEE3D5}" type="presParOf" srcId="{90F22F7C-DC60-4A2C-B0C5-58D0EABEFB35}" destId="{6D78514D-AF15-4DF3-A709-0329B317A4EB}" srcOrd="13" destOrd="0" presId="urn:microsoft.com/office/officeart/2005/8/layout/radial6"/>
    <dgm:cxn modelId="{5F87495B-FC61-48FA-A14E-94711375D6DD}" type="presParOf" srcId="{90F22F7C-DC60-4A2C-B0C5-58D0EABEFB35}" destId="{74BC1951-D94E-4644-A88D-E0AA0F3AEBF0}" srcOrd="14" destOrd="0" presId="urn:microsoft.com/office/officeart/2005/8/layout/radial6"/>
    <dgm:cxn modelId="{7D622508-78B0-4970-9555-596438C06B25}" type="presParOf" srcId="{90F22F7C-DC60-4A2C-B0C5-58D0EABEFB35}" destId="{860F15A9-5C6A-42AF-B149-F591C8F9B415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8774DE9-FC11-41B7-B120-CA4B107D350C}">
      <dsp:nvSpPr>
        <dsp:cNvPr id="0" name=""/>
        <dsp:cNvSpPr/>
      </dsp:nvSpPr>
      <dsp:spPr>
        <a:xfrm>
          <a:off x="0" y="886157"/>
          <a:ext cx="8208963" cy="70433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/>
            <a:t>1. 间接经验和直接经验的必然联系</a:t>
          </a:r>
          <a:endParaRPr lang="zh-CN" sz="2800" kern="1200"/>
        </a:p>
      </dsp:txBody>
      <dsp:txXfrm>
        <a:off x="0" y="886157"/>
        <a:ext cx="8208963" cy="704339"/>
      </dsp:txXfrm>
    </dsp:sp>
    <dsp:sp modelId="{8419757C-202C-4A33-81DB-52EB323D148B}">
      <dsp:nvSpPr>
        <dsp:cNvPr id="0" name=""/>
        <dsp:cNvSpPr/>
      </dsp:nvSpPr>
      <dsp:spPr>
        <a:xfrm>
          <a:off x="0" y="1671137"/>
          <a:ext cx="8208963" cy="70433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dirty="0"/>
            <a:t>（学生认识的特殊性规律 ）</a:t>
          </a:r>
          <a:endParaRPr lang="zh-CN" sz="2800" kern="1200" dirty="0"/>
        </a:p>
      </dsp:txBody>
      <dsp:txXfrm>
        <a:off x="0" y="1671137"/>
        <a:ext cx="8208963" cy="704339"/>
      </dsp:txXfrm>
    </dsp:sp>
    <dsp:sp modelId="{CBB70D60-9966-4DBF-9AC7-C53C2335493F}">
      <dsp:nvSpPr>
        <dsp:cNvPr id="0" name=""/>
        <dsp:cNvSpPr/>
      </dsp:nvSpPr>
      <dsp:spPr>
        <a:xfrm>
          <a:off x="0" y="2456117"/>
          <a:ext cx="8208963" cy="70433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/>
            <a:t>①学生认识的主要任务是学习间接经验；</a:t>
          </a:r>
          <a:endParaRPr lang="zh-CN" sz="2800" kern="1200"/>
        </a:p>
      </dsp:txBody>
      <dsp:txXfrm>
        <a:off x="0" y="2456117"/>
        <a:ext cx="8208963" cy="704339"/>
      </dsp:txXfrm>
    </dsp:sp>
    <dsp:sp modelId="{FD6E4DBA-AD07-4786-8BFC-57D751191AD0}">
      <dsp:nvSpPr>
        <dsp:cNvPr id="0" name=""/>
        <dsp:cNvSpPr/>
      </dsp:nvSpPr>
      <dsp:spPr>
        <a:xfrm>
          <a:off x="0" y="3241097"/>
          <a:ext cx="8208963" cy="70433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/>
            <a:t>②学习间接经验必须以学生个人的直接经验为基础；</a:t>
          </a:r>
          <a:endParaRPr lang="zh-CN" sz="2800" kern="1200"/>
        </a:p>
      </dsp:txBody>
      <dsp:txXfrm>
        <a:off x="0" y="3241097"/>
        <a:ext cx="8208963" cy="704339"/>
      </dsp:txXfrm>
    </dsp:sp>
    <dsp:sp modelId="{60B39B38-14D9-4C3F-8CC0-39D0657E9779}">
      <dsp:nvSpPr>
        <dsp:cNvPr id="0" name=""/>
        <dsp:cNvSpPr/>
      </dsp:nvSpPr>
      <dsp:spPr>
        <a:xfrm>
          <a:off x="0" y="4026077"/>
          <a:ext cx="8208963" cy="70433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/>
            <a:t>③防止忽视系统知识传授或直接经验积累的偏向。</a:t>
          </a:r>
          <a:endParaRPr lang="zh-CN" sz="2800" kern="1200"/>
        </a:p>
      </dsp:txBody>
      <dsp:txXfrm>
        <a:off x="0" y="4026077"/>
        <a:ext cx="8208963" cy="70433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024D541-2CA7-4F42-A886-4B2B72A406F8}">
      <dsp:nvSpPr>
        <dsp:cNvPr id="0" name=""/>
        <dsp:cNvSpPr/>
      </dsp:nvSpPr>
      <dsp:spPr>
        <a:xfrm>
          <a:off x="0" y="90998"/>
          <a:ext cx="8353177" cy="95824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b="1" kern="1200"/>
            <a:t>2. 掌握知识和发展智力的必然联系</a:t>
          </a:r>
          <a:endParaRPr lang="zh-CN" sz="2300" kern="1200"/>
        </a:p>
      </dsp:txBody>
      <dsp:txXfrm>
        <a:off x="0" y="90998"/>
        <a:ext cx="8353177" cy="958248"/>
      </dsp:txXfrm>
    </dsp:sp>
    <dsp:sp modelId="{E1AFFD47-A5F3-493E-A36B-BB90D801E146}">
      <dsp:nvSpPr>
        <dsp:cNvPr id="0" name=""/>
        <dsp:cNvSpPr/>
      </dsp:nvSpPr>
      <dsp:spPr>
        <a:xfrm>
          <a:off x="0" y="1115486"/>
          <a:ext cx="8353177" cy="95824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b="1" kern="1200"/>
            <a:t>（掌握知识与发展能力相统一的规律</a:t>
          </a:r>
          <a:r>
            <a:rPr lang="zh-CN" sz="2300" kern="1200"/>
            <a:t> </a:t>
          </a:r>
          <a:r>
            <a:rPr lang="zh-CN" sz="2300" b="1" kern="1200"/>
            <a:t>）</a:t>
          </a:r>
          <a:endParaRPr lang="zh-CN" sz="2300" kern="1200"/>
        </a:p>
      </dsp:txBody>
      <dsp:txXfrm>
        <a:off x="0" y="1115486"/>
        <a:ext cx="8353177" cy="958248"/>
      </dsp:txXfrm>
    </dsp:sp>
    <dsp:sp modelId="{AF3F6D63-A208-426E-AC22-F869945781AF}">
      <dsp:nvSpPr>
        <dsp:cNvPr id="0" name=""/>
        <dsp:cNvSpPr/>
      </dsp:nvSpPr>
      <dsp:spPr>
        <a:xfrm>
          <a:off x="0" y="2139975"/>
          <a:ext cx="8353177" cy="95824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b="1" kern="1200"/>
            <a:t>（</a:t>
          </a:r>
          <a:r>
            <a:rPr lang="zh-CN" sz="2300" b="1" u="sng" kern="1200"/>
            <a:t>形式教育论与实质教育论的争论</a:t>
          </a:r>
          <a:r>
            <a:rPr lang="zh-CN" sz="2300" b="1" kern="1200"/>
            <a:t>）</a:t>
          </a:r>
          <a:endParaRPr lang="zh-CN" sz="2300" kern="1200"/>
        </a:p>
      </dsp:txBody>
      <dsp:txXfrm>
        <a:off x="0" y="2139975"/>
        <a:ext cx="8353177" cy="958248"/>
      </dsp:txXfrm>
    </dsp:sp>
    <dsp:sp modelId="{E9F59A31-577D-41CE-969F-DDAED52C3B7D}">
      <dsp:nvSpPr>
        <dsp:cNvPr id="0" name=""/>
        <dsp:cNvSpPr/>
      </dsp:nvSpPr>
      <dsp:spPr>
        <a:xfrm>
          <a:off x="0" y="3164463"/>
          <a:ext cx="8353177" cy="95824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b="1" kern="1200"/>
            <a:t>①智力的发展依赖于知识的掌握，知识的掌握又依赖于智力的发展；</a:t>
          </a:r>
          <a:endParaRPr lang="zh-CN" sz="2300" kern="1200"/>
        </a:p>
      </dsp:txBody>
      <dsp:txXfrm>
        <a:off x="0" y="3164463"/>
        <a:ext cx="8353177" cy="958248"/>
      </dsp:txXfrm>
    </dsp:sp>
    <dsp:sp modelId="{064D2E8E-F8E5-4789-A562-DEF9825EB699}">
      <dsp:nvSpPr>
        <dsp:cNvPr id="0" name=""/>
        <dsp:cNvSpPr/>
      </dsp:nvSpPr>
      <dsp:spPr>
        <a:xfrm>
          <a:off x="0" y="4188951"/>
          <a:ext cx="8353177" cy="95824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b="1" kern="1200"/>
            <a:t>②引导学生自觉地掌握知识和运用知识才能有效地发展他们的智力；</a:t>
          </a:r>
          <a:endParaRPr lang="zh-CN" sz="2300" kern="1200"/>
        </a:p>
      </dsp:txBody>
      <dsp:txXfrm>
        <a:off x="0" y="4188951"/>
        <a:ext cx="8353177" cy="958248"/>
      </dsp:txXfrm>
    </dsp:sp>
    <dsp:sp modelId="{BDE3F6A2-E780-4EBC-8D3D-4B4985BFB751}">
      <dsp:nvSpPr>
        <dsp:cNvPr id="0" name=""/>
        <dsp:cNvSpPr/>
      </dsp:nvSpPr>
      <dsp:spPr>
        <a:xfrm>
          <a:off x="0" y="5213440"/>
          <a:ext cx="8353177" cy="958248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b="1" kern="1200"/>
            <a:t>③防止单纯抓知识教学或只重能力发展的片面性。</a:t>
          </a:r>
          <a:endParaRPr lang="zh-CN" sz="2300" kern="1200"/>
        </a:p>
      </dsp:txBody>
      <dsp:txXfrm>
        <a:off x="0" y="5213440"/>
        <a:ext cx="8353177" cy="95824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A4D44D5-128F-4E7D-ACFC-E2BE7FB9EF2E}">
      <dsp:nvSpPr>
        <dsp:cNvPr id="0" name=""/>
        <dsp:cNvSpPr/>
      </dsp:nvSpPr>
      <dsp:spPr>
        <a:xfrm>
          <a:off x="0" y="29775"/>
          <a:ext cx="8352159" cy="99991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/>
            <a:t>3. 掌握知识和提高思想的必然联系</a:t>
          </a:r>
          <a:endParaRPr lang="zh-CN" sz="2400" kern="1200"/>
        </a:p>
      </dsp:txBody>
      <dsp:txXfrm>
        <a:off x="0" y="29775"/>
        <a:ext cx="8352159" cy="999911"/>
      </dsp:txXfrm>
    </dsp:sp>
    <dsp:sp modelId="{D06D15C3-1426-4EDE-AFCA-EC3080B978AE}">
      <dsp:nvSpPr>
        <dsp:cNvPr id="0" name=""/>
        <dsp:cNvSpPr/>
      </dsp:nvSpPr>
      <dsp:spPr>
        <a:xfrm>
          <a:off x="0" y="1098807"/>
          <a:ext cx="8352159" cy="99991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/>
            <a:t>（传授知识与思想教育相统一的规律</a:t>
          </a:r>
          <a:r>
            <a:rPr lang="zh-CN" sz="2400" kern="1200"/>
            <a:t> </a:t>
          </a:r>
          <a:r>
            <a:rPr lang="zh-CN" sz="2400" b="1" kern="1200"/>
            <a:t>）</a:t>
          </a:r>
          <a:endParaRPr lang="zh-CN" sz="2400" kern="1200"/>
        </a:p>
      </dsp:txBody>
      <dsp:txXfrm>
        <a:off x="0" y="1098807"/>
        <a:ext cx="8352159" cy="999911"/>
      </dsp:txXfrm>
    </dsp:sp>
    <dsp:sp modelId="{12F798BF-05EC-496D-8975-AE14EA0F8C58}">
      <dsp:nvSpPr>
        <dsp:cNvPr id="0" name=""/>
        <dsp:cNvSpPr/>
      </dsp:nvSpPr>
      <dsp:spPr>
        <a:xfrm>
          <a:off x="0" y="2167838"/>
          <a:ext cx="8352159" cy="99991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/>
            <a:t>①学生思想的提高以知识为基础；</a:t>
          </a:r>
          <a:endParaRPr lang="zh-CN" sz="2400" kern="1200"/>
        </a:p>
      </dsp:txBody>
      <dsp:txXfrm>
        <a:off x="0" y="2167838"/>
        <a:ext cx="8352159" cy="999911"/>
      </dsp:txXfrm>
    </dsp:sp>
    <dsp:sp modelId="{64E701E4-D9E9-4C92-B00A-782A3F714806}">
      <dsp:nvSpPr>
        <dsp:cNvPr id="0" name=""/>
        <dsp:cNvSpPr/>
      </dsp:nvSpPr>
      <dsp:spPr>
        <a:xfrm>
          <a:off x="0" y="3236869"/>
          <a:ext cx="8352159" cy="99991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/>
            <a:t>②引导学生对所学知识产生积极的态度才能使他们的思想得到提高；</a:t>
          </a:r>
          <a:endParaRPr lang="zh-CN" sz="2400" kern="1200"/>
        </a:p>
      </dsp:txBody>
      <dsp:txXfrm>
        <a:off x="0" y="3236869"/>
        <a:ext cx="8352159" cy="999911"/>
      </dsp:txXfrm>
    </dsp:sp>
    <dsp:sp modelId="{EBA948D7-A5AB-48C8-AA64-71BE7D979662}">
      <dsp:nvSpPr>
        <dsp:cNvPr id="0" name=""/>
        <dsp:cNvSpPr/>
      </dsp:nvSpPr>
      <dsp:spPr>
        <a:xfrm>
          <a:off x="0" y="4305900"/>
          <a:ext cx="8352159" cy="999911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/>
            <a:t>③学生思想的提高又推动他们积极地学习知识。</a:t>
          </a:r>
          <a:endParaRPr lang="zh-CN" sz="2400" kern="1200"/>
        </a:p>
      </dsp:txBody>
      <dsp:txXfrm>
        <a:off x="0" y="4305900"/>
        <a:ext cx="8352159" cy="99991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73D1AAE-92E3-4D4D-8703-DC5735BAB87D}">
      <dsp:nvSpPr>
        <dsp:cNvPr id="0" name=""/>
        <dsp:cNvSpPr/>
      </dsp:nvSpPr>
      <dsp:spPr>
        <a:xfrm>
          <a:off x="0" y="66070"/>
          <a:ext cx="8001000" cy="116656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/>
            <a:t>4. 智力活动与非智力活动的必然联系</a:t>
          </a:r>
          <a:endParaRPr lang="zh-CN" sz="2800" kern="1200"/>
        </a:p>
      </dsp:txBody>
      <dsp:txXfrm>
        <a:off x="0" y="66070"/>
        <a:ext cx="8001000" cy="1166563"/>
      </dsp:txXfrm>
    </dsp:sp>
    <dsp:sp modelId="{9876FF0F-28FE-49DA-B025-ABC44C8A1B71}">
      <dsp:nvSpPr>
        <dsp:cNvPr id="0" name=""/>
        <dsp:cNvSpPr/>
      </dsp:nvSpPr>
      <dsp:spPr>
        <a:xfrm>
          <a:off x="0" y="1313273"/>
          <a:ext cx="8001000" cy="116656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/>
            <a:t>（智力活动和非智力活动相统一的规律）</a:t>
          </a:r>
          <a:endParaRPr lang="zh-CN" sz="2800" kern="1200"/>
        </a:p>
      </dsp:txBody>
      <dsp:txXfrm>
        <a:off x="0" y="1313273"/>
        <a:ext cx="8001000" cy="1166563"/>
      </dsp:txXfrm>
    </dsp:sp>
    <dsp:sp modelId="{45272278-E2AF-42A7-ABDB-23D74B7E1F68}">
      <dsp:nvSpPr>
        <dsp:cNvPr id="0" name=""/>
        <dsp:cNvSpPr/>
      </dsp:nvSpPr>
      <dsp:spPr>
        <a:xfrm>
          <a:off x="0" y="2560476"/>
          <a:ext cx="8001000" cy="116656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/>
            <a:t>①非智力活动依赖于智力活动，并积极作用于智力活动；</a:t>
          </a:r>
          <a:endParaRPr lang="zh-CN" sz="2800" kern="1200"/>
        </a:p>
      </dsp:txBody>
      <dsp:txXfrm>
        <a:off x="0" y="2560476"/>
        <a:ext cx="8001000" cy="1166563"/>
      </dsp:txXfrm>
    </dsp:sp>
    <dsp:sp modelId="{7CAC8D9E-3C46-4DFA-8275-AA75DF75AF81}">
      <dsp:nvSpPr>
        <dsp:cNvPr id="0" name=""/>
        <dsp:cNvSpPr/>
      </dsp:nvSpPr>
      <dsp:spPr>
        <a:xfrm>
          <a:off x="0" y="3807679"/>
          <a:ext cx="8001000" cy="116656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/>
            <a:t>②按教学需要调节学生的非智力活动才能有成效地进行智力活动、完成教学任务。 </a:t>
          </a:r>
          <a:endParaRPr lang="zh-CN" sz="2800" kern="1200"/>
        </a:p>
      </dsp:txBody>
      <dsp:txXfrm>
        <a:off x="0" y="3807679"/>
        <a:ext cx="8001000" cy="1166563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44DB974-8C38-4E8E-97CE-6EB64D956381}">
      <dsp:nvSpPr>
        <dsp:cNvPr id="0" name=""/>
        <dsp:cNvSpPr/>
      </dsp:nvSpPr>
      <dsp:spPr>
        <a:xfrm>
          <a:off x="0" y="3727"/>
          <a:ext cx="7704137" cy="47455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600" b="1" i="0" kern="1200" dirty="0"/>
            <a:t>5. 教师主导作用与学生主动性的必然联系</a:t>
          </a:r>
          <a:br>
            <a:rPr lang="zh-CN" sz="2600" b="1" i="0" kern="1200" dirty="0"/>
          </a:br>
          <a:r>
            <a:rPr lang="zh-CN" sz="2600" b="1" i="0" kern="1200" dirty="0"/>
            <a:t>（教师的主导作用与学生的主体作用相统一的规律</a:t>
          </a:r>
          <a:r>
            <a:rPr lang="zh-CN" sz="2600" b="1" i="1" kern="1200" dirty="0"/>
            <a:t> </a:t>
          </a:r>
          <a:r>
            <a:rPr lang="zh-CN" sz="2600" b="1" i="0" kern="1200" dirty="0"/>
            <a:t>）</a:t>
          </a:r>
          <a:endParaRPr lang="en-US" altLang="zh-CN" sz="2600" b="1" i="0" kern="1200" dirty="0"/>
        </a:p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600" b="1" i="0" kern="1200" dirty="0"/>
            <a:t>①发挥教师的主导作用是学生简捷有效地学习知识、发展身心的必要条件；</a:t>
          </a:r>
          <a:br>
            <a:rPr lang="zh-CN" sz="2600" b="1" i="0" kern="1200" dirty="0"/>
          </a:br>
          <a:r>
            <a:rPr lang="zh-CN" sz="2600" b="1" i="0" kern="1200" dirty="0"/>
            <a:t>②调动学生的学习主动性是教师有效地教学的一个主要因素；</a:t>
          </a:r>
          <a:br>
            <a:rPr lang="zh-CN" sz="2600" b="1" i="0" kern="1200" dirty="0"/>
          </a:br>
          <a:r>
            <a:rPr lang="zh-CN" sz="2600" b="1" i="0" kern="1200" dirty="0"/>
            <a:t>③防止忽视学生积极性和忽视教师主导作用的偏向。</a:t>
          </a:r>
          <a:br>
            <a:rPr lang="zh-CN" sz="2600" b="1" i="0" kern="1200" dirty="0"/>
          </a:br>
          <a:endParaRPr lang="zh-CN" sz="2600" kern="1200" dirty="0"/>
        </a:p>
      </dsp:txBody>
      <dsp:txXfrm>
        <a:off x="0" y="3727"/>
        <a:ext cx="7704137" cy="474552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0F15A9-5C6A-42AF-B149-F591C8F9B415}">
      <dsp:nvSpPr>
        <dsp:cNvPr id="0" name=""/>
        <dsp:cNvSpPr/>
      </dsp:nvSpPr>
      <dsp:spPr>
        <a:xfrm>
          <a:off x="627555" y="799504"/>
          <a:ext cx="4976867" cy="4976867"/>
        </a:xfrm>
        <a:prstGeom prst="blockArc">
          <a:avLst>
            <a:gd name="adj1" fmla="val 11880000"/>
            <a:gd name="adj2" fmla="val 16200000"/>
            <a:gd name="adj3" fmla="val 4641"/>
          </a:avLst>
        </a:prstGeom>
        <a:solidFill>
          <a:schemeClr val="accent5">
            <a:hueOff val="-8772678"/>
            <a:satOff val="49542"/>
            <a:lumOff val="-4235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A138E4-CE05-4A8D-8ADF-410F04B26C42}">
      <dsp:nvSpPr>
        <dsp:cNvPr id="0" name=""/>
        <dsp:cNvSpPr/>
      </dsp:nvSpPr>
      <dsp:spPr>
        <a:xfrm>
          <a:off x="627555" y="799504"/>
          <a:ext cx="4976867" cy="4976867"/>
        </a:xfrm>
        <a:prstGeom prst="blockArc">
          <a:avLst>
            <a:gd name="adj1" fmla="val 7560000"/>
            <a:gd name="adj2" fmla="val 11880000"/>
            <a:gd name="adj3" fmla="val 4641"/>
          </a:avLst>
        </a:prstGeom>
        <a:solidFill>
          <a:schemeClr val="accent5">
            <a:hueOff val="-6579509"/>
            <a:satOff val="37156"/>
            <a:lumOff val="-3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77BD85-8050-4555-8B26-9EF4C8176E32}">
      <dsp:nvSpPr>
        <dsp:cNvPr id="0" name=""/>
        <dsp:cNvSpPr/>
      </dsp:nvSpPr>
      <dsp:spPr>
        <a:xfrm>
          <a:off x="627555" y="799504"/>
          <a:ext cx="4976867" cy="4976867"/>
        </a:xfrm>
        <a:prstGeom prst="blockArc">
          <a:avLst>
            <a:gd name="adj1" fmla="val 3240000"/>
            <a:gd name="adj2" fmla="val 7560000"/>
            <a:gd name="adj3" fmla="val 4641"/>
          </a:avLst>
        </a:prstGeom>
        <a:solidFill>
          <a:schemeClr val="accent5">
            <a:hueOff val="-4386339"/>
            <a:satOff val="24771"/>
            <a:lumOff val="-2117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766329-A475-4A25-ACBC-28F0FEFA2B69}">
      <dsp:nvSpPr>
        <dsp:cNvPr id="0" name=""/>
        <dsp:cNvSpPr/>
      </dsp:nvSpPr>
      <dsp:spPr>
        <a:xfrm>
          <a:off x="627555" y="799504"/>
          <a:ext cx="4976867" cy="4976867"/>
        </a:xfrm>
        <a:prstGeom prst="blockArc">
          <a:avLst>
            <a:gd name="adj1" fmla="val 20520000"/>
            <a:gd name="adj2" fmla="val 3240000"/>
            <a:gd name="adj3" fmla="val 4641"/>
          </a:avLst>
        </a:prstGeom>
        <a:solidFill>
          <a:schemeClr val="accent5">
            <a:hueOff val="-2193170"/>
            <a:satOff val="12385"/>
            <a:lumOff val="-1058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D167AE-43CF-4C26-A83C-A664BCD0C1D4}">
      <dsp:nvSpPr>
        <dsp:cNvPr id="0" name=""/>
        <dsp:cNvSpPr/>
      </dsp:nvSpPr>
      <dsp:spPr>
        <a:xfrm>
          <a:off x="627555" y="799504"/>
          <a:ext cx="4976867" cy="4976867"/>
        </a:xfrm>
        <a:prstGeom prst="blockArc">
          <a:avLst>
            <a:gd name="adj1" fmla="val 16200000"/>
            <a:gd name="adj2" fmla="val 20520000"/>
            <a:gd name="adj3" fmla="val 4641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49B103-72CC-48A4-8BB5-CDB9BC28B55A}">
      <dsp:nvSpPr>
        <dsp:cNvPr id="0" name=""/>
        <dsp:cNvSpPr/>
      </dsp:nvSpPr>
      <dsp:spPr>
        <a:xfrm>
          <a:off x="1970315" y="2142264"/>
          <a:ext cx="2291347" cy="2291347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400" kern="1200" dirty="0"/>
            <a:t>教学过程的结构</a:t>
          </a:r>
        </a:p>
      </dsp:txBody>
      <dsp:txXfrm>
        <a:off x="1970315" y="2142264"/>
        <a:ext cx="2291347" cy="2291347"/>
      </dsp:txXfrm>
    </dsp:sp>
    <dsp:sp modelId="{259C31E9-930E-402A-824C-461A0475E172}">
      <dsp:nvSpPr>
        <dsp:cNvPr id="0" name=""/>
        <dsp:cNvSpPr/>
      </dsp:nvSpPr>
      <dsp:spPr>
        <a:xfrm>
          <a:off x="2314017" y="55274"/>
          <a:ext cx="1603943" cy="160394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/>
            <a:t>激发动机</a:t>
          </a:r>
        </a:p>
      </dsp:txBody>
      <dsp:txXfrm>
        <a:off x="2314017" y="55274"/>
        <a:ext cx="1603943" cy="1603943"/>
      </dsp:txXfrm>
    </dsp:sp>
    <dsp:sp modelId="{26C771D3-5DBB-45BC-9A2C-DB51ADBFC705}">
      <dsp:nvSpPr>
        <dsp:cNvPr id="0" name=""/>
        <dsp:cNvSpPr/>
      </dsp:nvSpPr>
      <dsp:spPr>
        <a:xfrm>
          <a:off x="4625742" y="1734841"/>
          <a:ext cx="1603943" cy="1603943"/>
        </a:xfrm>
        <a:prstGeom prst="ellipse">
          <a:avLst/>
        </a:prstGeom>
        <a:solidFill>
          <a:schemeClr val="accent5">
            <a:hueOff val="-2193170"/>
            <a:satOff val="12385"/>
            <a:lumOff val="-1058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/>
            <a:t>领会知识</a:t>
          </a:r>
        </a:p>
      </dsp:txBody>
      <dsp:txXfrm>
        <a:off x="4625742" y="1734841"/>
        <a:ext cx="1603943" cy="1603943"/>
      </dsp:txXfrm>
    </dsp:sp>
    <dsp:sp modelId="{F0EDADF0-2724-4EB8-BBEC-6C6F73A7227B}">
      <dsp:nvSpPr>
        <dsp:cNvPr id="0" name=""/>
        <dsp:cNvSpPr/>
      </dsp:nvSpPr>
      <dsp:spPr>
        <a:xfrm>
          <a:off x="3742742" y="4452437"/>
          <a:ext cx="1603943" cy="1603943"/>
        </a:xfrm>
        <a:prstGeom prst="ellipse">
          <a:avLst/>
        </a:prstGeom>
        <a:solidFill>
          <a:schemeClr val="accent5">
            <a:hueOff val="-4386339"/>
            <a:satOff val="24771"/>
            <a:lumOff val="-211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/>
            <a:t>巩固知识</a:t>
          </a:r>
        </a:p>
      </dsp:txBody>
      <dsp:txXfrm>
        <a:off x="3742742" y="4452437"/>
        <a:ext cx="1603943" cy="1603943"/>
      </dsp:txXfrm>
    </dsp:sp>
    <dsp:sp modelId="{D6FF00CC-9E3D-4F91-91E9-991A23D227AA}">
      <dsp:nvSpPr>
        <dsp:cNvPr id="0" name=""/>
        <dsp:cNvSpPr/>
      </dsp:nvSpPr>
      <dsp:spPr>
        <a:xfrm>
          <a:off x="885292" y="4452437"/>
          <a:ext cx="1603943" cy="1603943"/>
        </a:xfrm>
        <a:prstGeom prst="ellipse">
          <a:avLst/>
        </a:prstGeom>
        <a:solidFill>
          <a:schemeClr val="accent5">
            <a:hueOff val="-6579509"/>
            <a:satOff val="37156"/>
            <a:lumOff val="-3176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/>
            <a:t>运用知识</a:t>
          </a:r>
        </a:p>
      </dsp:txBody>
      <dsp:txXfrm>
        <a:off x="885292" y="4452437"/>
        <a:ext cx="1603943" cy="1603943"/>
      </dsp:txXfrm>
    </dsp:sp>
    <dsp:sp modelId="{6D78514D-AF15-4DF3-A709-0329B317A4EB}">
      <dsp:nvSpPr>
        <dsp:cNvPr id="0" name=""/>
        <dsp:cNvSpPr/>
      </dsp:nvSpPr>
      <dsp:spPr>
        <a:xfrm>
          <a:off x="2292" y="1734841"/>
          <a:ext cx="1603943" cy="1603943"/>
        </a:xfrm>
        <a:prstGeom prst="ellipse">
          <a:avLst/>
        </a:prstGeom>
        <a:solidFill>
          <a:schemeClr val="accent5">
            <a:hueOff val="-8772678"/>
            <a:satOff val="49542"/>
            <a:lumOff val="-4235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/>
            <a:t>检查知识</a:t>
          </a:r>
        </a:p>
      </dsp:txBody>
      <dsp:txXfrm>
        <a:off x="2292" y="1734841"/>
        <a:ext cx="1603943" cy="16039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dstNode" val="node"/>
                    <dgm:param type="begSty" val="noArr"/>
                    <dgm:param type="endSty" val="noArr"/>
                    <dgm:param type="connRout" val="curve"/>
                    <dgm:param type="begPts" val="ctr"/>
                    <dgm:param type="endPts" val="ctr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srcNode" val="dummyConnPt"/>
                    <dgm:param type="dstNode" val="dummyConnPt"/>
                    <dgm:param type="begSty" val="noArr"/>
                    <dgm:param type="endSty" val="noArr"/>
                    <dgm:param type="connRout" val="longCurve"/>
                    <dgm:param type="begPts" val="bCtr"/>
                    <dgm:param type="endPts" val="tCtr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 indent="0" defTabSz="914400" fontAlgn="base"/>
            <a:endParaRPr lang="zh-CN" altLang="en-US" sz="1200" strike="noStrike" noProof="1">
              <a:ea typeface="等线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 indent="0" algn="r" defTabSz="914400" fontAlgn="base"/>
            <a:endParaRPr lang="zh-CN" altLang="en-US" sz="1200" strike="noStrike" noProof="1">
              <a:ea typeface="等线" panose="02010600030101010101" pitchFamily="2" charset="-122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01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indent="0" defTabSz="914400" fontAlgn="base"/>
            <a:endParaRPr lang="zh-CN" altLang="en-US" sz="1200" strike="noStrike" noProof="1">
              <a:ea typeface="等线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indent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等线" panose="02010600030101010101" pitchFamily="2" charset="-122"/>
                <a:cs typeface="+mn-cs"/>
              </a:rPr>
            </a:fld>
            <a:endParaRPr lang="zh-CN" altLang="en-US" sz="1200" strike="noStrike" noProof="1" dirty="0"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Rectangle 2"/>
          <p:cNvSpPr>
            <a:spLocks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1506" name="Rectangle 3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en-US" dirty="0"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78"/>
          <p:cNvSpPr>
            <a:spLocks noChangeArrowheads="1"/>
          </p:cNvSpPr>
          <p:nvPr/>
        </p:nvSpPr>
        <p:spPr bwMode="gray">
          <a:xfrm rot="5400000">
            <a:off x="7904163" y="1163638"/>
            <a:ext cx="2098675" cy="381000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54510"/>
                  <a:invGamma/>
                </a:schemeClr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51" name="Group 31"/>
          <p:cNvGrpSpPr/>
          <p:nvPr/>
        </p:nvGrpSpPr>
        <p:grpSpPr>
          <a:xfrm rot="421294">
            <a:off x="971550" y="692150"/>
            <a:ext cx="1871663" cy="1944688"/>
            <a:chOff x="521" y="482"/>
            <a:chExt cx="1134" cy="1142"/>
          </a:xfrm>
        </p:grpSpPr>
        <p:sp>
          <p:nvSpPr>
            <p:cNvPr id="62" name="Oval 32"/>
            <p:cNvSpPr>
              <a:spLocks noChangeArrowheads="1"/>
            </p:cNvSpPr>
            <p:nvPr/>
          </p:nvSpPr>
          <p:spPr bwMode="gray">
            <a:xfrm rot="-128649">
              <a:off x="851" y="811"/>
              <a:ext cx="479" cy="494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 w="0" algn="ctr">
              <a:noFill/>
              <a:rou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53" name="Group 33"/>
            <p:cNvGrpSpPr/>
            <p:nvPr userDrawn="1"/>
          </p:nvGrpSpPr>
          <p:grpSpPr>
            <a:xfrm rot="56277">
              <a:off x="1294" y="1222"/>
              <a:ext cx="264" cy="217"/>
              <a:chOff x="3452" y="878"/>
              <a:chExt cx="402" cy="342"/>
            </a:xfrm>
          </p:grpSpPr>
          <p:sp>
            <p:nvSpPr>
              <p:cNvPr id="92" name="Oval 34"/>
              <p:cNvSpPr>
                <a:spLocks noChangeArrowheads="1"/>
              </p:cNvSpPr>
              <p:nvPr/>
            </p:nvSpPr>
            <p:spPr bwMode="gray">
              <a:xfrm>
                <a:off x="3632" y="1023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3" name="Oval 35"/>
              <p:cNvSpPr>
                <a:spLocks noChangeArrowheads="1"/>
              </p:cNvSpPr>
              <p:nvPr/>
            </p:nvSpPr>
            <p:spPr bwMode="gray">
              <a:xfrm>
                <a:off x="3756" y="1125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4" name="Oval 36"/>
              <p:cNvSpPr>
                <a:spLocks noChangeArrowheads="1"/>
              </p:cNvSpPr>
              <p:nvPr/>
            </p:nvSpPr>
            <p:spPr bwMode="gray">
              <a:xfrm>
                <a:off x="3447" y="875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57" name="Group 37"/>
            <p:cNvGrpSpPr/>
            <p:nvPr userDrawn="1"/>
          </p:nvGrpSpPr>
          <p:grpSpPr>
            <a:xfrm rot="-2383151">
              <a:off x="1386" y="950"/>
              <a:ext cx="264" cy="220"/>
              <a:chOff x="3452" y="878"/>
              <a:chExt cx="402" cy="342"/>
            </a:xfrm>
          </p:grpSpPr>
          <p:sp>
            <p:nvSpPr>
              <p:cNvPr id="89" name="Oval 38"/>
              <p:cNvSpPr>
                <a:spLocks noChangeArrowheads="1"/>
              </p:cNvSpPr>
              <p:nvPr/>
            </p:nvSpPr>
            <p:spPr bwMode="gray">
              <a:xfrm>
                <a:off x="3637" y="1021"/>
                <a:ext cx="110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Oval 39"/>
              <p:cNvSpPr>
                <a:spLocks noChangeArrowheads="1"/>
              </p:cNvSpPr>
              <p:nvPr/>
            </p:nvSpPr>
            <p:spPr bwMode="gray">
              <a:xfrm>
                <a:off x="3764" y="1122"/>
                <a:ext cx="92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1" name="Oval 40"/>
              <p:cNvSpPr>
                <a:spLocks noChangeArrowheads="1"/>
              </p:cNvSpPr>
              <p:nvPr/>
            </p:nvSpPr>
            <p:spPr bwMode="gray">
              <a:xfrm>
                <a:off x="3448" y="872"/>
                <a:ext cx="186" cy="184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61" name="Group 41"/>
            <p:cNvGrpSpPr/>
            <p:nvPr userDrawn="1"/>
          </p:nvGrpSpPr>
          <p:grpSpPr>
            <a:xfrm rot="-4925197">
              <a:off x="1294" y="621"/>
              <a:ext cx="258" cy="226"/>
              <a:chOff x="3452" y="878"/>
              <a:chExt cx="402" cy="342"/>
            </a:xfrm>
          </p:grpSpPr>
          <p:sp>
            <p:nvSpPr>
              <p:cNvPr id="86" name="Oval 42"/>
              <p:cNvSpPr>
                <a:spLocks noChangeArrowheads="1"/>
              </p:cNvSpPr>
              <p:nvPr/>
            </p:nvSpPr>
            <p:spPr bwMode="gray">
              <a:xfrm>
                <a:off x="3637" y="1023"/>
                <a:ext cx="110" cy="125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7" name="Oval 43"/>
              <p:cNvSpPr>
                <a:spLocks noChangeArrowheads="1"/>
              </p:cNvSpPr>
              <p:nvPr/>
            </p:nvSpPr>
            <p:spPr bwMode="gray">
              <a:xfrm>
                <a:off x="3761" y="1122"/>
                <a:ext cx="93" cy="93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8" name="Oval 44"/>
              <p:cNvSpPr>
                <a:spLocks noChangeArrowheads="1"/>
              </p:cNvSpPr>
              <p:nvPr/>
            </p:nvSpPr>
            <p:spPr bwMode="gray">
              <a:xfrm>
                <a:off x="3450" y="874"/>
                <a:ext cx="183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65" name="Group 45"/>
            <p:cNvGrpSpPr/>
            <p:nvPr userDrawn="1"/>
          </p:nvGrpSpPr>
          <p:grpSpPr>
            <a:xfrm rot="3149186">
              <a:off x="990" y="1390"/>
              <a:ext cx="258" cy="226"/>
              <a:chOff x="3452" y="878"/>
              <a:chExt cx="402" cy="342"/>
            </a:xfrm>
          </p:grpSpPr>
          <p:sp>
            <p:nvSpPr>
              <p:cNvPr id="83" name="Oval 46"/>
              <p:cNvSpPr>
                <a:spLocks noChangeArrowheads="1"/>
              </p:cNvSpPr>
              <p:nvPr/>
            </p:nvSpPr>
            <p:spPr bwMode="gray">
              <a:xfrm>
                <a:off x="3633" y="1028"/>
                <a:ext cx="110" cy="125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Oval 47"/>
              <p:cNvSpPr>
                <a:spLocks noChangeArrowheads="1"/>
              </p:cNvSpPr>
              <p:nvPr/>
            </p:nvSpPr>
            <p:spPr bwMode="gray">
              <a:xfrm>
                <a:off x="3759" y="1128"/>
                <a:ext cx="92" cy="93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Oval 48"/>
              <p:cNvSpPr>
                <a:spLocks noChangeArrowheads="1"/>
              </p:cNvSpPr>
              <p:nvPr/>
            </p:nvSpPr>
            <p:spPr bwMode="gray">
              <a:xfrm>
                <a:off x="3447" y="882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69" name="Group 49"/>
            <p:cNvGrpSpPr/>
            <p:nvPr userDrawn="1"/>
          </p:nvGrpSpPr>
          <p:grpSpPr>
            <a:xfrm rot="-7676986">
              <a:off x="960" y="491"/>
              <a:ext cx="258" cy="226"/>
              <a:chOff x="3452" y="878"/>
              <a:chExt cx="402" cy="342"/>
            </a:xfrm>
          </p:grpSpPr>
          <p:sp>
            <p:nvSpPr>
              <p:cNvPr id="80" name="Oval 50"/>
              <p:cNvSpPr>
                <a:spLocks noChangeArrowheads="1"/>
              </p:cNvSpPr>
              <p:nvPr/>
            </p:nvSpPr>
            <p:spPr bwMode="gray">
              <a:xfrm>
                <a:off x="3646" y="1024"/>
                <a:ext cx="109" cy="125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Oval 51"/>
              <p:cNvSpPr>
                <a:spLocks noChangeArrowheads="1"/>
              </p:cNvSpPr>
              <p:nvPr/>
            </p:nvSpPr>
            <p:spPr bwMode="gray">
              <a:xfrm>
                <a:off x="3770" y="1125"/>
                <a:ext cx="93" cy="93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Oval 52"/>
              <p:cNvSpPr>
                <a:spLocks noChangeArrowheads="1"/>
              </p:cNvSpPr>
              <p:nvPr/>
            </p:nvSpPr>
            <p:spPr bwMode="gray">
              <a:xfrm>
                <a:off x="3458" y="874"/>
                <a:ext cx="183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73" name="Group 53"/>
            <p:cNvGrpSpPr/>
            <p:nvPr userDrawn="1"/>
          </p:nvGrpSpPr>
          <p:grpSpPr>
            <a:xfrm rot="-10348150">
              <a:off x="648" y="647"/>
              <a:ext cx="264" cy="220"/>
              <a:chOff x="3452" y="878"/>
              <a:chExt cx="402" cy="342"/>
            </a:xfrm>
          </p:grpSpPr>
          <p:sp>
            <p:nvSpPr>
              <p:cNvPr id="77" name="Oval 54"/>
              <p:cNvSpPr>
                <a:spLocks noChangeArrowheads="1"/>
              </p:cNvSpPr>
              <p:nvPr/>
            </p:nvSpPr>
            <p:spPr bwMode="gray">
              <a:xfrm>
                <a:off x="3641" y="1034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Oval 55"/>
              <p:cNvSpPr>
                <a:spLocks noChangeArrowheads="1"/>
              </p:cNvSpPr>
              <p:nvPr/>
            </p:nvSpPr>
            <p:spPr bwMode="gray">
              <a:xfrm>
                <a:off x="3763" y="1132"/>
                <a:ext cx="91" cy="90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Oval 56"/>
              <p:cNvSpPr>
                <a:spLocks noChangeArrowheads="1"/>
              </p:cNvSpPr>
              <p:nvPr/>
            </p:nvSpPr>
            <p:spPr bwMode="gray">
              <a:xfrm>
                <a:off x="3455" y="881"/>
                <a:ext cx="183" cy="183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77" name="Group 57"/>
            <p:cNvGrpSpPr/>
            <p:nvPr userDrawn="1"/>
          </p:nvGrpSpPr>
          <p:grpSpPr>
            <a:xfrm rot="8606759">
              <a:off x="531" y="971"/>
              <a:ext cx="264" cy="217"/>
              <a:chOff x="3452" y="878"/>
              <a:chExt cx="402" cy="342"/>
            </a:xfrm>
          </p:grpSpPr>
          <p:sp>
            <p:nvSpPr>
              <p:cNvPr id="74" name="Oval 58"/>
              <p:cNvSpPr>
                <a:spLocks noChangeArrowheads="1"/>
              </p:cNvSpPr>
              <p:nvPr/>
            </p:nvSpPr>
            <p:spPr bwMode="gray">
              <a:xfrm>
                <a:off x="3638" y="1031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Oval 59"/>
              <p:cNvSpPr>
                <a:spLocks noChangeArrowheads="1"/>
              </p:cNvSpPr>
              <p:nvPr/>
            </p:nvSpPr>
            <p:spPr bwMode="gray">
              <a:xfrm>
                <a:off x="3764" y="1138"/>
                <a:ext cx="92" cy="90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Oval 60"/>
              <p:cNvSpPr>
                <a:spLocks noChangeArrowheads="1"/>
              </p:cNvSpPr>
              <p:nvPr/>
            </p:nvSpPr>
            <p:spPr bwMode="gray">
              <a:xfrm>
                <a:off x="3454" y="888"/>
                <a:ext cx="183" cy="179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81" name="Group 61"/>
            <p:cNvGrpSpPr/>
            <p:nvPr userDrawn="1"/>
          </p:nvGrpSpPr>
          <p:grpSpPr>
            <a:xfrm rot="6279754">
              <a:off x="651" y="1272"/>
              <a:ext cx="258" cy="226"/>
              <a:chOff x="3452" y="878"/>
              <a:chExt cx="402" cy="342"/>
            </a:xfrm>
          </p:grpSpPr>
          <p:sp>
            <p:nvSpPr>
              <p:cNvPr id="71" name="Oval 62"/>
              <p:cNvSpPr>
                <a:spLocks noChangeArrowheads="1"/>
              </p:cNvSpPr>
              <p:nvPr/>
            </p:nvSpPr>
            <p:spPr bwMode="gray">
              <a:xfrm>
                <a:off x="3639" y="1027"/>
                <a:ext cx="110" cy="125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Oval 63"/>
              <p:cNvSpPr>
                <a:spLocks noChangeArrowheads="1"/>
              </p:cNvSpPr>
              <p:nvPr/>
            </p:nvSpPr>
            <p:spPr bwMode="gray">
              <a:xfrm>
                <a:off x="3762" y="1135"/>
                <a:ext cx="93" cy="9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Oval 64"/>
              <p:cNvSpPr>
                <a:spLocks noChangeArrowheads="1"/>
              </p:cNvSpPr>
              <p:nvPr/>
            </p:nvSpPr>
            <p:spPr bwMode="gray">
              <a:xfrm>
                <a:off x="3451" y="883"/>
                <a:ext cx="183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95" name="Rectangle 65"/>
          <p:cNvSpPr>
            <a:spLocks noChangeArrowheads="1"/>
          </p:cNvSpPr>
          <p:nvPr/>
        </p:nvSpPr>
        <p:spPr bwMode="gray">
          <a:xfrm>
            <a:off x="457200" y="0"/>
            <a:ext cx="7620000" cy="3048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24314"/>
                  <a:invGamma/>
                </a:schemeClr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6" name="Rectangle 66"/>
          <p:cNvSpPr>
            <a:spLocks noChangeArrowheads="1"/>
          </p:cNvSpPr>
          <p:nvPr/>
        </p:nvSpPr>
        <p:spPr bwMode="gray">
          <a:xfrm>
            <a:off x="6664325" y="-7937"/>
            <a:ext cx="2098675" cy="3127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7" name="Rectangle 68"/>
          <p:cNvSpPr>
            <a:spLocks noChangeArrowheads="1"/>
          </p:cNvSpPr>
          <p:nvPr/>
        </p:nvSpPr>
        <p:spPr bwMode="gray">
          <a:xfrm rot="10800000">
            <a:off x="2549525" y="6553200"/>
            <a:ext cx="6230938" cy="3175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8" name="Rectangle 69"/>
          <p:cNvSpPr>
            <a:spLocks noChangeArrowheads="1"/>
          </p:cNvSpPr>
          <p:nvPr/>
        </p:nvSpPr>
        <p:spPr bwMode="gray">
          <a:xfrm>
            <a:off x="8763000" y="-7937"/>
            <a:ext cx="381000" cy="31432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24314"/>
                  <a:invGamma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9" name="Rectangle 70"/>
          <p:cNvSpPr>
            <a:spLocks noChangeArrowheads="1"/>
          </p:cNvSpPr>
          <p:nvPr/>
        </p:nvSpPr>
        <p:spPr bwMode="gray">
          <a:xfrm>
            <a:off x="457200" y="6554788"/>
            <a:ext cx="2098675" cy="31750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36471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0" name="Rectangle 71"/>
          <p:cNvSpPr>
            <a:spLocks noChangeArrowheads="1"/>
          </p:cNvSpPr>
          <p:nvPr/>
        </p:nvSpPr>
        <p:spPr bwMode="gray">
          <a:xfrm>
            <a:off x="0" y="6553200"/>
            <a:ext cx="457200" cy="31908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1" name="Rectangle 72"/>
          <p:cNvSpPr>
            <a:spLocks noChangeArrowheads="1"/>
          </p:cNvSpPr>
          <p:nvPr/>
        </p:nvSpPr>
        <p:spPr bwMode="gray">
          <a:xfrm>
            <a:off x="0" y="0"/>
            <a:ext cx="457200" cy="3048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" name="Rectangle 73"/>
          <p:cNvSpPr>
            <a:spLocks noChangeArrowheads="1"/>
          </p:cNvSpPr>
          <p:nvPr/>
        </p:nvSpPr>
        <p:spPr bwMode="gray">
          <a:xfrm rot="5400000">
            <a:off x="-2213769" y="2510631"/>
            <a:ext cx="4876800" cy="4651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" name="Rectangle 74"/>
          <p:cNvSpPr>
            <a:spLocks noChangeArrowheads="1"/>
          </p:cNvSpPr>
          <p:nvPr/>
        </p:nvSpPr>
        <p:spPr bwMode="gray">
          <a:xfrm rot="5400000">
            <a:off x="-575469" y="5520531"/>
            <a:ext cx="1600200" cy="465138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57647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" name="Rectangle 75"/>
          <p:cNvSpPr>
            <a:spLocks noChangeArrowheads="1"/>
          </p:cNvSpPr>
          <p:nvPr/>
        </p:nvSpPr>
        <p:spPr bwMode="ltGray">
          <a:xfrm>
            <a:off x="8769350" y="6538913"/>
            <a:ext cx="374650" cy="3270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78824"/>
                  <a:invGamma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" name="Rectangle 76"/>
          <p:cNvSpPr>
            <a:spLocks noChangeArrowheads="1"/>
          </p:cNvSpPr>
          <p:nvPr/>
        </p:nvSpPr>
        <p:spPr bwMode="gray">
          <a:xfrm rot="5400000">
            <a:off x="6557963" y="3967163"/>
            <a:ext cx="4791075" cy="381000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57647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6" name="Rectangle 77"/>
          <p:cNvSpPr>
            <a:spLocks noChangeArrowheads="1"/>
          </p:cNvSpPr>
          <p:nvPr/>
        </p:nvSpPr>
        <p:spPr bwMode="gray">
          <a:xfrm>
            <a:off x="8763000" y="1752600"/>
            <a:ext cx="381000" cy="1524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72549"/>
                  <a:invGamma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97" name="Line 80"/>
          <p:cNvSpPr/>
          <p:nvPr/>
        </p:nvSpPr>
        <p:spPr>
          <a:xfrm>
            <a:off x="0" y="304800"/>
            <a:ext cx="914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lvl="0" indent="0" defTabSz="914400" eaLnBrk="0" hangingPunct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98" name="Line 81"/>
          <p:cNvSpPr/>
          <p:nvPr/>
        </p:nvSpPr>
        <p:spPr>
          <a:xfrm>
            <a:off x="0" y="6553200"/>
            <a:ext cx="914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lvl="0" indent="0" defTabSz="914400" eaLnBrk="0" hangingPunct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99" name="Line 82"/>
          <p:cNvSpPr/>
          <p:nvPr/>
        </p:nvSpPr>
        <p:spPr>
          <a:xfrm>
            <a:off x="457200" y="0"/>
            <a:ext cx="0" cy="6858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lvl="0" indent="0" defTabSz="914400" eaLnBrk="0" hangingPunct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00" name="Line 83"/>
          <p:cNvSpPr/>
          <p:nvPr/>
        </p:nvSpPr>
        <p:spPr>
          <a:xfrm>
            <a:off x="8763000" y="0"/>
            <a:ext cx="0" cy="6858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lvl="0" indent="0" defTabSz="914400" eaLnBrk="0" hangingPunct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01" name="Line 84"/>
          <p:cNvSpPr/>
          <p:nvPr/>
        </p:nvSpPr>
        <p:spPr>
          <a:xfrm flipH="1">
            <a:off x="0" y="4953000"/>
            <a:ext cx="457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lvl="0" indent="0" defTabSz="914400" eaLnBrk="0" hangingPunct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02" name="Line 85"/>
          <p:cNvSpPr/>
          <p:nvPr/>
        </p:nvSpPr>
        <p:spPr>
          <a:xfrm>
            <a:off x="8763000" y="1752600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lvl="0" indent="0" defTabSz="914400" eaLnBrk="0" hangingPunct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03" name="Line 86"/>
          <p:cNvSpPr/>
          <p:nvPr/>
        </p:nvSpPr>
        <p:spPr>
          <a:xfrm>
            <a:off x="8763000" y="1905000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lvl="0" indent="0" defTabSz="914400" eaLnBrk="0" hangingPunct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04" name="Line 87"/>
          <p:cNvSpPr/>
          <p:nvPr/>
        </p:nvSpPr>
        <p:spPr>
          <a:xfrm>
            <a:off x="2543175" y="6553200"/>
            <a:ext cx="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lvl="0" indent="0" defTabSz="914400" eaLnBrk="0" hangingPunct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05" name="Line 88"/>
          <p:cNvSpPr/>
          <p:nvPr/>
        </p:nvSpPr>
        <p:spPr>
          <a:xfrm flipV="1">
            <a:off x="6672263" y="0"/>
            <a:ext cx="0" cy="304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lvl="0" indent="0" defTabSz="914400" eaLnBrk="0" hangingPunct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2057400"/>
            <a:ext cx="5791200" cy="1698625"/>
          </a:xfrm>
        </p:spPr>
        <p:txBody>
          <a:bodyPr/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altLang="zh-CN" strike="noStrike" noProof="1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990975"/>
            <a:ext cx="5791200" cy="4572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800" b="1"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7813" y="122238"/>
            <a:ext cx="2005012" cy="6027737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22238"/>
            <a:ext cx="5865813" cy="60277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0600" y="122238"/>
            <a:ext cx="6705600" cy="563562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 hasCustomPrompt="1"/>
          </p:nvPr>
        </p:nvSpPr>
        <p:spPr>
          <a:xfrm>
            <a:off x="609600" y="1228725"/>
            <a:ext cx="8023225" cy="49212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单击图标添加表格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28725"/>
            <a:ext cx="3935413" cy="4921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7413" y="1228725"/>
            <a:ext cx="3935412" cy="4921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60" name="页脚占位符 6"/>
          <p:cNvSpPr>
            <a:spLocks noGrp="1"/>
          </p:cNvSpPr>
          <p:nvPr>
            <p:ph type="ftr" sz="quarter" idx="13"/>
          </p:nvPr>
        </p:nvSpPr>
        <p:spPr>
          <a:xfrm>
            <a:off x="5791200" y="6248400"/>
            <a:ext cx="2895600" cy="334963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Company  Logo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1" name="灯片编号占位符 7"/>
          <p:cNvSpPr>
            <a:spLocks noGrp="1"/>
          </p:cNvSpPr>
          <p:nvPr>
            <p:ph type="sldNum" sz="quarter" idx="14"/>
          </p:nvPr>
        </p:nvSpPr>
        <p:spPr>
          <a:xfrm>
            <a:off x="3429000" y="6338888"/>
            <a:ext cx="2133600" cy="244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ea typeface="宋体" panose="02010600030101010101" pitchFamily="2" charset="-122"/>
            </a:endParaRPr>
          </a:p>
        </p:txBody>
      </p:sp>
      <p:sp>
        <p:nvSpPr>
          <p:cNvPr id="62" name="日期占位符 8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www.themegallery.com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93" name="Rectangle 69"/>
          <p:cNvSpPr>
            <a:spLocks noChangeArrowheads="1"/>
          </p:cNvSpPr>
          <p:nvPr/>
        </p:nvSpPr>
        <p:spPr bwMode="gray">
          <a:xfrm>
            <a:off x="457200" y="0"/>
            <a:ext cx="8477250" cy="76835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609600" y="1228725"/>
            <a:ext cx="8023225" cy="4921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0" y="0"/>
            <a:ext cx="457200" cy="76835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0" y="762000"/>
            <a:ext cx="457200" cy="1524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0" y="914400"/>
            <a:ext cx="457200" cy="4191000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42353"/>
                  <a:invGamma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73" name="Rectangle 49"/>
          <p:cNvSpPr>
            <a:spLocks noChangeArrowheads="1"/>
          </p:cNvSpPr>
          <p:nvPr/>
        </p:nvSpPr>
        <p:spPr bwMode="gray">
          <a:xfrm>
            <a:off x="0" y="5105400"/>
            <a:ext cx="457200" cy="1544638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42353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79" name="Rectangle 55"/>
          <p:cNvSpPr>
            <a:spLocks noChangeArrowheads="1"/>
          </p:cNvSpPr>
          <p:nvPr/>
        </p:nvSpPr>
        <p:spPr bwMode="gray">
          <a:xfrm>
            <a:off x="0" y="6656388"/>
            <a:ext cx="457200" cy="20955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80" name="Rectangle 56"/>
          <p:cNvSpPr>
            <a:spLocks noChangeArrowheads="1"/>
          </p:cNvSpPr>
          <p:nvPr/>
        </p:nvSpPr>
        <p:spPr bwMode="gray">
          <a:xfrm>
            <a:off x="457200" y="6650038"/>
            <a:ext cx="1304925" cy="21590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84" name="Rectangle 60"/>
          <p:cNvSpPr>
            <a:spLocks noChangeArrowheads="1"/>
          </p:cNvSpPr>
          <p:nvPr/>
        </p:nvSpPr>
        <p:spPr bwMode="gray">
          <a:xfrm>
            <a:off x="1752600" y="6650038"/>
            <a:ext cx="7391400" cy="215900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54510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85" name="Rectangle 61"/>
          <p:cNvSpPr>
            <a:spLocks noChangeArrowheads="1"/>
          </p:cNvSpPr>
          <p:nvPr/>
        </p:nvSpPr>
        <p:spPr bwMode="gray">
          <a:xfrm>
            <a:off x="8777288" y="6656388"/>
            <a:ext cx="366713" cy="2095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84706"/>
                  <a:invGamma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87" name="Rectangle 63"/>
          <p:cNvSpPr>
            <a:spLocks noChangeArrowheads="1"/>
          </p:cNvSpPr>
          <p:nvPr/>
        </p:nvSpPr>
        <p:spPr bwMode="gray">
          <a:xfrm>
            <a:off x="8769350" y="6019800"/>
            <a:ext cx="374650" cy="64293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89" name="Rectangle 65"/>
          <p:cNvSpPr>
            <a:spLocks noChangeArrowheads="1"/>
          </p:cNvSpPr>
          <p:nvPr/>
        </p:nvSpPr>
        <p:spPr bwMode="gray">
          <a:xfrm>
            <a:off x="8763000" y="914400"/>
            <a:ext cx="381000" cy="51054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51373"/>
                  <a:invGamma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90" name="Rectangle 66"/>
          <p:cNvSpPr>
            <a:spLocks noChangeArrowheads="1"/>
          </p:cNvSpPr>
          <p:nvPr/>
        </p:nvSpPr>
        <p:spPr bwMode="gray">
          <a:xfrm>
            <a:off x="8763000" y="762000"/>
            <a:ext cx="381000" cy="1524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91" name="Rectangle 67"/>
          <p:cNvSpPr>
            <a:spLocks noChangeArrowheads="1"/>
          </p:cNvSpPr>
          <p:nvPr/>
        </p:nvSpPr>
        <p:spPr bwMode="gray">
          <a:xfrm>
            <a:off x="8770938" y="0"/>
            <a:ext cx="373063" cy="7620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92" name="Rectangle 68"/>
          <p:cNvSpPr>
            <a:spLocks noChangeArrowheads="1"/>
          </p:cNvSpPr>
          <p:nvPr/>
        </p:nvSpPr>
        <p:spPr bwMode="gray">
          <a:xfrm>
            <a:off x="457200" y="762000"/>
            <a:ext cx="8315325" cy="1524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3333"/>
                  <a:invGamma/>
                </a:schemeClr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1" name="Rectangle 2"/>
          <p:cNvSpPr>
            <a:spLocks noGrp="1"/>
          </p:cNvSpPr>
          <p:nvPr>
            <p:ph type="title"/>
          </p:nvPr>
        </p:nvSpPr>
        <p:spPr>
          <a:xfrm>
            <a:off x="990600" y="122238"/>
            <a:ext cx="6705600" cy="5635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grpSp>
        <p:nvGrpSpPr>
          <p:cNvPr id="1042" name="Group 104"/>
          <p:cNvGrpSpPr/>
          <p:nvPr/>
        </p:nvGrpSpPr>
        <p:grpSpPr>
          <a:xfrm>
            <a:off x="8002588" y="69850"/>
            <a:ext cx="657225" cy="636588"/>
            <a:chOff x="5041" y="44"/>
            <a:chExt cx="414" cy="401"/>
          </a:xfrm>
        </p:grpSpPr>
        <p:sp>
          <p:nvSpPr>
            <p:cNvPr id="1129" name="Oval 105"/>
            <p:cNvSpPr>
              <a:spLocks noChangeArrowheads="1"/>
            </p:cNvSpPr>
            <p:nvPr/>
          </p:nvSpPr>
          <p:spPr bwMode="gray">
            <a:xfrm rot="149948">
              <a:off x="5161" y="161"/>
              <a:ext cx="175" cy="170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 w="0" algn="ctr">
              <a:noFill/>
              <a:rou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44" name="Group 106"/>
            <p:cNvGrpSpPr/>
            <p:nvPr userDrawn="1"/>
          </p:nvGrpSpPr>
          <p:grpSpPr>
            <a:xfrm rot="334874">
              <a:off x="5321" y="313"/>
              <a:ext cx="98" cy="75"/>
              <a:chOff x="3452" y="878"/>
              <a:chExt cx="402" cy="342"/>
            </a:xfrm>
          </p:grpSpPr>
          <p:sp>
            <p:nvSpPr>
              <p:cNvPr id="1131" name="Oval 107"/>
              <p:cNvSpPr>
                <a:spLocks noChangeArrowheads="1"/>
              </p:cNvSpPr>
              <p:nvPr/>
            </p:nvSpPr>
            <p:spPr bwMode="gray">
              <a:xfrm>
                <a:off x="3640" y="1024"/>
                <a:ext cx="111" cy="128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32" name="Oval 108"/>
              <p:cNvSpPr>
                <a:spLocks noChangeArrowheads="1"/>
              </p:cNvSpPr>
              <p:nvPr/>
            </p:nvSpPr>
            <p:spPr bwMode="gray">
              <a:xfrm>
                <a:off x="3762" y="1122"/>
                <a:ext cx="90" cy="87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33" name="Oval 109"/>
              <p:cNvSpPr>
                <a:spLocks noChangeArrowheads="1"/>
              </p:cNvSpPr>
              <p:nvPr/>
            </p:nvSpPr>
            <p:spPr bwMode="gray">
              <a:xfrm>
                <a:off x="3440" y="877"/>
                <a:ext cx="180" cy="178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48" name="Group 110"/>
            <p:cNvGrpSpPr/>
            <p:nvPr userDrawn="1"/>
          </p:nvGrpSpPr>
          <p:grpSpPr>
            <a:xfrm rot="-2104554">
              <a:off x="5358" y="218"/>
              <a:ext cx="97" cy="75"/>
              <a:chOff x="3452" y="878"/>
              <a:chExt cx="402" cy="342"/>
            </a:xfrm>
          </p:grpSpPr>
          <p:sp>
            <p:nvSpPr>
              <p:cNvPr id="1135" name="Oval 111"/>
              <p:cNvSpPr>
                <a:spLocks noChangeArrowheads="1"/>
              </p:cNvSpPr>
              <p:nvPr/>
            </p:nvSpPr>
            <p:spPr bwMode="gray">
              <a:xfrm>
                <a:off x="3636" y="1012"/>
                <a:ext cx="112" cy="128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36" name="Oval 112"/>
              <p:cNvSpPr>
                <a:spLocks noChangeArrowheads="1"/>
              </p:cNvSpPr>
              <p:nvPr/>
            </p:nvSpPr>
            <p:spPr bwMode="gray">
              <a:xfrm>
                <a:off x="3761" y="1124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37" name="Oval 113"/>
              <p:cNvSpPr>
                <a:spLocks noChangeArrowheads="1"/>
              </p:cNvSpPr>
              <p:nvPr/>
            </p:nvSpPr>
            <p:spPr bwMode="gray">
              <a:xfrm>
                <a:off x="3450" y="866"/>
                <a:ext cx="174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" name="Group 114"/>
            <p:cNvGrpSpPr/>
            <p:nvPr userDrawn="1"/>
          </p:nvGrpSpPr>
          <p:grpSpPr>
            <a:xfrm rot="-4646600">
              <a:off x="5335" y="107"/>
              <a:ext cx="88" cy="82"/>
              <a:chOff x="3452" y="878"/>
              <a:chExt cx="402" cy="342"/>
            </a:xfrm>
          </p:grpSpPr>
          <p:sp>
            <p:nvSpPr>
              <p:cNvPr id="1139" name="Oval 115"/>
              <p:cNvSpPr>
                <a:spLocks noChangeArrowheads="1"/>
              </p:cNvSpPr>
              <p:nvPr/>
            </p:nvSpPr>
            <p:spPr bwMode="gray">
              <a:xfrm>
                <a:off x="3642" y="1012"/>
                <a:ext cx="110" cy="129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40" name="Oval 116"/>
              <p:cNvSpPr>
                <a:spLocks noChangeArrowheads="1"/>
              </p:cNvSpPr>
              <p:nvPr/>
            </p:nvSpPr>
            <p:spPr bwMode="gray">
              <a:xfrm>
                <a:off x="3766" y="1116"/>
                <a:ext cx="91" cy="9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41" name="Oval 117"/>
              <p:cNvSpPr>
                <a:spLocks noChangeArrowheads="1"/>
              </p:cNvSpPr>
              <p:nvPr/>
            </p:nvSpPr>
            <p:spPr bwMode="gray">
              <a:xfrm>
                <a:off x="3453" y="877"/>
                <a:ext cx="183" cy="184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" name="Group 118"/>
            <p:cNvGrpSpPr/>
            <p:nvPr userDrawn="1"/>
          </p:nvGrpSpPr>
          <p:grpSpPr>
            <a:xfrm rot="2913403">
              <a:off x="5204" y="354"/>
              <a:ext cx="88" cy="83"/>
              <a:chOff x="3452" y="878"/>
              <a:chExt cx="402" cy="342"/>
            </a:xfrm>
          </p:grpSpPr>
          <p:sp>
            <p:nvSpPr>
              <p:cNvPr id="1143" name="Oval 119"/>
              <p:cNvSpPr>
                <a:spLocks noChangeArrowheads="1"/>
              </p:cNvSpPr>
              <p:nvPr/>
            </p:nvSpPr>
            <p:spPr bwMode="gray">
              <a:xfrm>
                <a:off x="3630" y="1024"/>
                <a:ext cx="110" cy="128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44" name="Oval 120"/>
              <p:cNvSpPr>
                <a:spLocks noChangeArrowheads="1"/>
              </p:cNvSpPr>
              <p:nvPr/>
            </p:nvSpPr>
            <p:spPr bwMode="gray">
              <a:xfrm>
                <a:off x="3763" y="1128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45" name="Oval 121"/>
              <p:cNvSpPr>
                <a:spLocks noChangeArrowheads="1"/>
              </p:cNvSpPr>
              <p:nvPr/>
            </p:nvSpPr>
            <p:spPr bwMode="gray">
              <a:xfrm>
                <a:off x="3446" y="882"/>
                <a:ext cx="183" cy="177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60" name="Group 122"/>
            <p:cNvGrpSpPr/>
            <p:nvPr userDrawn="1"/>
          </p:nvGrpSpPr>
          <p:grpSpPr>
            <a:xfrm rot="-7888389">
              <a:off x="5206" y="41"/>
              <a:ext cx="88" cy="83"/>
              <a:chOff x="3452" y="878"/>
              <a:chExt cx="402" cy="342"/>
            </a:xfrm>
          </p:grpSpPr>
          <p:sp>
            <p:nvSpPr>
              <p:cNvPr id="1147" name="Oval 123"/>
              <p:cNvSpPr>
                <a:spLocks noChangeArrowheads="1"/>
              </p:cNvSpPr>
              <p:nvPr/>
            </p:nvSpPr>
            <p:spPr bwMode="gray">
              <a:xfrm>
                <a:off x="3641" y="1021"/>
                <a:ext cx="110" cy="124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48" name="Oval 124"/>
              <p:cNvSpPr>
                <a:spLocks noChangeArrowheads="1"/>
              </p:cNvSpPr>
              <p:nvPr/>
            </p:nvSpPr>
            <p:spPr bwMode="gray">
              <a:xfrm>
                <a:off x="3769" y="1116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49" name="Oval 125"/>
              <p:cNvSpPr>
                <a:spLocks noChangeArrowheads="1"/>
              </p:cNvSpPr>
              <p:nvPr/>
            </p:nvSpPr>
            <p:spPr bwMode="gray">
              <a:xfrm>
                <a:off x="3458" y="870"/>
                <a:ext cx="183" cy="177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64" name="Group 126"/>
            <p:cNvGrpSpPr/>
            <p:nvPr userDrawn="1"/>
          </p:nvGrpSpPr>
          <p:grpSpPr>
            <a:xfrm rot="-10069553">
              <a:off x="5089" y="95"/>
              <a:ext cx="97" cy="76"/>
              <a:chOff x="3452" y="878"/>
              <a:chExt cx="402" cy="342"/>
            </a:xfrm>
          </p:grpSpPr>
          <p:sp>
            <p:nvSpPr>
              <p:cNvPr id="1151" name="Oval 127"/>
              <p:cNvSpPr>
                <a:spLocks noChangeArrowheads="1"/>
              </p:cNvSpPr>
              <p:nvPr/>
            </p:nvSpPr>
            <p:spPr bwMode="gray">
              <a:xfrm>
                <a:off x="3639" y="1027"/>
                <a:ext cx="112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52" name="Oval 128"/>
              <p:cNvSpPr>
                <a:spLocks noChangeArrowheads="1"/>
              </p:cNvSpPr>
              <p:nvPr/>
            </p:nvSpPr>
            <p:spPr bwMode="gray">
              <a:xfrm>
                <a:off x="3760" y="1143"/>
                <a:ext cx="91" cy="90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53" name="Oval 129"/>
              <p:cNvSpPr>
                <a:spLocks noChangeArrowheads="1"/>
              </p:cNvSpPr>
              <p:nvPr/>
            </p:nvSpPr>
            <p:spPr bwMode="gray">
              <a:xfrm>
                <a:off x="3451" y="879"/>
                <a:ext cx="182" cy="180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68" name="Group 130"/>
            <p:cNvGrpSpPr/>
            <p:nvPr userDrawn="1"/>
          </p:nvGrpSpPr>
          <p:grpSpPr>
            <a:xfrm rot="8885358">
              <a:off x="5041" y="204"/>
              <a:ext cx="97" cy="75"/>
              <a:chOff x="3452" y="878"/>
              <a:chExt cx="402" cy="342"/>
            </a:xfrm>
          </p:grpSpPr>
          <p:sp>
            <p:nvSpPr>
              <p:cNvPr id="1155" name="Oval 131"/>
              <p:cNvSpPr>
                <a:spLocks noChangeArrowheads="1"/>
              </p:cNvSpPr>
              <p:nvPr/>
            </p:nvSpPr>
            <p:spPr bwMode="gray">
              <a:xfrm>
                <a:off x="3640" y="1022"/>
                <a:ext cx="112" cy="128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56" name="Oval 132"/>
              <p:cNvSpPr>
                <a:spLocks noChangeArrowheads="1"/>
              </p:cNvSpPr>
              <p:nvPr/>
            </p:nvSpPr>
            <p:spPr bwMode="gray">
              <a:xfrm>
                <a:off x="3753" y="1122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57" name="Oval 133"/>
              <p:cNvSpPr>
                <a:spLocks noChangeArrowheads="1"/>
              </p:cNvSpPr>
              <p:nvPr/>
            </p:nvSpPr>
            <p:spPr bwMode="gray">
              <a:xfrm>
                <a:off x="3451" y="874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72" name="Group 134"/>
            <p:cNvGrpSpPr/>
            <p:nvPr userDrawn="1"/>
          </p:nvGrpSpPr>
          <p:grpSpPr>
            <a:xfrm rot="6558351">
              <a:off x="5085" y="304"/>
              <a:ext cx="88" cy="82"/>
              <a:chOff x="3452" y="878"/>
              <a:chExt cx="402" cy="342"/>
            </a:xfrm>
          </p:grpSpPr>
          <p:sp>
            <p:nvSpPr>
              <p:cNvPr id="1159" name="Oval 135"/>
              <p:cNvSpPr>
                <a:spLocks noChangeArrowheads="1"/>
              </p:cNvSpPr>
              <p:nvPr/>
            </p:nvSpPr>
            <p:spPr bwMode="gray">
              <a:xfrm>
                <a:off x="3638" y="1049"/>
                <a:ext cx="110" cy="129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60" name="Oval 136"/>
              <p:cNvSpPr>
                <a:spLocks noChangeArrowheads="1"/>
              </p:cNvSpPr>
              <p:nvPr/>
            </p:nvSpPr>
            <p:spPr bwMode="gray">
              <a:xfrm>
                <a:off x="3763" y="1130"/>
                <a:ext cx="91" cy="9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61" name="Oval 137"/>
              <p:cNvSpPr>
                <a:spLocks noChangeArrowheads="1"/>
              </p:cNvSpPr>
              <p:nvPr/>
            </p:nvSpPr>
            <p:spPr bwMode="gray">
              <a:xfrm>
                <a:off x="3449" y="892"/>
                <a:ext cx="183" cy="184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076" name="Line 151"/>
          <p:cNvSpPr/>
          <p:nvPr/>
        </p:nvSpPr>
        <p:spPr>
          <a:xfrm>
            <a:off x="0" y="762000"/>
            <a:ext cx="9144000" cy="0"/>
          </a:xfrm>
          <a:prstGeom prst="line">
            <a:avLst/>
          </a:prstGeom>
          <a:ln w="9525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lvl="0" indent="0" defTabSz="914400" eaLnBrk="0" hangingPunct="0"/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77" name="Line 152"/>
          <p:cNvSpPr/>
          <p:nvPr/>
        </p:nvSpPr>
        <p:spPr>
          <a:xfrm>
            <a:off x="0" y="914400"/>
            <a:ext cx="914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lvl="0" indent="0" defTabSz="914400" eaLnBrk="0" hangingPunct="0"/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78" name="Line 153"/>
          <p:cNvSpPr/>
          <p:nvPr/>
        </p:nvSpPr>
        <p:spPr>
          <a:xfrm>
            <a:off x="0" y="6648450"/>
            <a:ext cx="914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lvl="0" indent="0" defTabSz="914400" eaLnBrk="0" hangingPunct="0"/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" name="Line 154"/>
          <p:cNvSpPr/>
          <p:nvPr/>
        </p:nvSpPr>
        <p:spPr>
          <a:xfrm>
            <a:off x="457200" y="0"/>
            <a:ext cx="0" cy="6858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lvl="0" indent="0" defTabSz="914400" eaLnBrk="0" hangingPunct="0"/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" name="Line 155"/>
          <p:cNvSpPr/>
          <p:nvPr/>
        </p:nvSpPr>
        <p:spPr>
          <a:xfrm>
            <a:off x="8763000" y="0"/>
            <a:ext cx="0" cy="6858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lvl="0" indent="0" defTabSz="914400" eaLnBrk="0" hangingPunct="0"/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81" name="Line 157"/>
          <p:cNvSpPr/>
          <p:nvPr/>
        </p:nvSpPr>
        <p:spPr>
          <a:xfrm flipH="1">
            <a:off x="0" y="5105400"/>
            <a:ext cx="457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lvl="0" indent="0" defTabSz="914400" eaLnBrk="0" hangingPunct="0"/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82" name="Line 158"/>
          <p:cNvSpPr/>
          <p:nvPr/>
        </p:nvSpPr>
        <p:spPr>
          <a:xfrm>
            <a:off x="1752600" y="6648450"/>
            <a:ext cx="0" cy="2095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lvl="0" indent="0" defTabSz="914400" eaLnBrk="0" hangingPunct="0"/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83" name="Line 159"/>
          <p:cNvSpPr/>
          <p:nvPr/>
        </p:nvSpPr>
        <p:spPr>
          <a:xfrm>
            <a:off x="8763000" y="6019800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lvl="0" indent="0" defTabSz="914400" eaLnBrk="0" hangingPunct="0"/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anose="020B060403050404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anose="020B060403050404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anose="020B060403050404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anose="020B060403050404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1" Type="http://schemas.openxmlformats.org/officeDocument/2006/relationships/hyperlink" Target="http://baike.baidu.com/image/ae82673105406527ebc4aff1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diagramDrawing" Target="../diagrams/drawing5.xml"/><Relationship Id="rId4" Type="http://schemas.openxmlformats.org/officeDocument/2006/relationships/diagramColors" Target="../diagrams/colors5.xml"/><Relationship Id="rId3" Type="http://schemas.openxmlformats.org/officeDocument/2006/relationships/diagramQuickStyle" Target="../diagrams/quickStyle5.xml"/><Relationship Id="rId2" Type="http://schemas.openxmlformats.org/officeDocument/2006/relationships/diagramLayout" Target="../diagrams/layout5.xml"/><Relationship Id="rId1" Type="http://schemas.openxmlformats.org/officeDocument/2006/relationships/diagramData" Target="../diagrams/data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6.xml"/><Relationship Id="rId4" Type="http://schemas.openxmlformats.org/officeDocument/2006/relationships/diagramColors" Target="../diagrams/colors6.xml"/><Relationship Id="rId3" Type="http://schemas.openxmlformats.org/officeDocument/2006/relationships/diagramQuickStyle" Target="../diagrams/quickStyle6.xml"/><Relationship Id="rId2" Type="http://schemas.openxmlformats.org/officeDocument/2006/relationships/diagramLayout" Target="../diagrams/layout6.xml"/><Relationship Id="rId1" Type="http://schemas.openxmlformats.org/officeDocument/2006/relationships/diagramData" Target="../diagrams/data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Rectangle 2"/>
          <p:cNvSpPr>
            <a:spLocks noGrp="1"/>
          </p:cNvSpPr>
          <p:nvPr>
            <p:ph type="ctrTitle"/>
          </p:nvPr>
        </p:nvSpPr>
        <p:spPr>
          <a:xfrm>
            <a:off x="2123758" y="2132965"/>
            <a:ext cx="5791200" cy="1698625"/>
          </a:xfrm>
          <a:ln/>
        </p:spPr>
        <p:txBody>
          <a:bodyPr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zh-CN" altLang="en-US" sz="7200" b="0" i="0" dirty="0">
                <a:latin typeface="+mj-lt"/>
                <a:ea typeface="宋体" panose="02010600030101010101" pitchFamily="2" charset="-122"/>
                <a:cs typeface="+mj-cs"/>
              </a:rPr>
              <a:t>第七章 教学（上）</a:t>
            </a:r>
            <a:endParaRPr lang="en-US" altLang="zh-CN" sz="7200" b="0" i="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5122" name="Rectangle 3"/>
          <p:cNvSpPr>
            <a:spLocks noGrp="1"/>
          </p:cNvSpPr>
          <p:nvPr>
            <p:ph type="subTitle" idx="1"/>
          </p:nvPr>
        </p:nvSpPr>
        <p:spPr>
          <a:xfrm>
            <a:off x="1763713" y="4508500"/>
            <a:ext cx="5791200" cy="457200"/>
          </a:xfrm>
          <a:ln/>
        </p:spPr>
        <p:txBody>
          <a:bodyPr wrap="square" lIns="91440" tIns="45720" rIns="91440" bIns="45720" anchor="t" anchorCtr="0"/>
          <a:p>
            <a:pPr eaLnBrk="1" hangingPunct="1">
              <a:buSzTx/>
            </a:pPr>
            <a:endParaRPr lang="en-US" altLang="zh-CN" sz="36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Rectangle 2"/>
          <p:cNvSpPr>
            <a:spLocks noGrp="1"/>
          </p:cNvSpPr>
          <p:nvPr>
            <p:ph type="title"/>
          </p:nvPr>
        </p:nvSpPr>
        <p:spPr>
          <a:xfrm>
            <a:off x="899160" y="3284855"/>
            <a:ext cx="6189980" cy="1143000"/>
          </a:xfrm>
        </p:spPr>
        <p:txBody>
          <a:bodyPr vert="horz" wrap="square" lIns="91440" tIns="45720" rIns="91440" bIns="45720" anchor="b" anchorCtr="0"/>
          <a:p>
            <a:pPr eaLnBrk="1" hangingPunct="1"/>
            <a:br>
              <a:rPr lang="zh-CN" altLang="en-US" sz="4000" dirty="0">
                <a:solidFill>
                  <a:srgbClr val="FCBEC7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endParaRPr lang="zh-CN" altLang="en-US" sz="4000" dirty="0">
              <a:solidFill>
                <a:srgbClr val="FCBEC7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266" name="Rectangle 3"/>
          <p:cNvSpPr>
            <a:spLocks noGrp="1"/>
          </p:cNvSpPr>
          <p:nvPr>
            <p:ph idx="1" hasCustomPrompt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b="1" dirty="0">
                <a:solidFill>
                  <a:srgbClr val="000000"/>
                </a:solidFill>
              </a:rPr>
              <a:t>上课是教学工作的基本组织形式。教学工作还包括备课、课外辅导、作业批改、成绩检查与评定、考核等重要环节。</a:t>
            </a:r>
            <a:endParaRPr lang="en-US" altLang="zh-CN" dirty="0"/>
          </a:p>
        </p:txBody>
      </p:sp>
      <p:sp>
        <p:nvSpPr>
          <p:cNvPr id="12289" name="Rectangle 2"/>
          <p:cNvSpPr>
            <a:spLocks noGrp="1"/>
          </p:cNvSpPr>
          <p:nvPr/>
        </p:nvSpPr>
        <p:spPr>
          <a:xfrm>
            <a:off x="990600" y="122238"/>
            <a:ext cx="6705600" cy="563562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 i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 i="1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 i="1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 i="1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 i="1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 i="1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 i="1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 i="1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 i="1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教学与上课的关系</a:t>
            </a:r>
            <a:endParaRPr lang="zh-CN" altLang="en-US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9" name="Rectangle 3"/>
          <p:cNvSpPr>
            <a:spLocks noGrp="1"/>
          </p:cNvSpPr>
          <p:nvPr>
            <p:ph idx="1"/>
          </p:nvPr>
        </p:nvSpPr>
        <p:spPr>
          <a:xfrm>
            <a:off x="898525" y="3068638"/>
            <a:ext cx="7346950" cy="1912937"/>
          </a:xfrm>
          <a:ln/>
        </p:spPr>
        <p:txBody>
          <a:bodyPr wrap="square" lIns="91440" tIns="45720" rIns="91440" bIns="45720" anchor="t" anchorCtr="0"/>
          <a:p>
            <a:pPr eaLnBrk="1" hangingPunct="1">
              <a:buNone/>
            </a:pPr>
            <a:r>
              <a:rPr lang="zh-CN" altLang="en-US" b="1" dirty="0">
                <a:ea typeface="宋体" panose="02010600030101010101" pitchFamily="2" charset="-122"/>
              </a:rPr>
              <a:t>    思考题：为什么说“教是为了不教”？</a:t>
            </a:r>
            <a:endParaRPr lang="zh-CN" altLang="en-US" b="1" dirty="0">
              <a:ea typeface="宋体" panose="02010600030101010101" pitchFamily="2" charset="-122"/>
            </a:endParaRPr>
          </a:p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505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教学的意义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5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 eaLnBrk="1" hangingPunct="1"/>
            <a:r>
              <a:rPr lang="zh-CN" altLang="en-US" sz="3200" b="1" dirty="0">
                <a:solidFill>
                  <a:srgbClr val="770B2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案例思考：</a:t>
            </a:r>
            <a:endParaRPr lang="zh-CN" altLang="en-US" sz="3200" b="1" dirty="0">
              <a:solidFill>
                <a:srgbClr val="770B2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200" b="1" dirty="0">
                <a:ea typeface="宋体" panose="02010600030101010101" pitchFamily="2" charset="-122"/>
              </a:rPr>
              <a:t>教育行政主管部门临时通知要进行校园安全和卫生检查，学校为了应对检查：</a:t>
            </a:r>
            <a:endParaRPr lang="zh-CN" altLang="en-US" sz="3200" b="1" dirty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z="3200" b="1" dirty="0">
                <a:ea typeface="宋体" panose="02010600030101010101" pitchFamily="2" charset="-122"/>
              </a:rPr>
              <a:t>１）前一天全校停课，全面做卫生</a:t>
            </a:r>
            <a:endParaRPr lang="zh-CN" altLang="en-US" sz="3200" b="1" dirty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z="3200" b="1" dirty="0">
                <a:ea typeface="宋体" panose="02010600030101010101" pitchFamily="2" charset="-122"/>
              </a:rPr>
              <a:t>２）紧急通知，全校春游</a:t>
            </a:r>
            <a:endParaRPr lang="zh-CN" altLang="en-US" sz="3200" b="1" dirty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z="3200" b="1" dirty="0">
                <a:ea typeface="宋体" panose="02010600030101010101" pitchFamily="2" charset="-122"/>
              </a:rPr>
              <a:t>问：能不能随意停课？为什么？</a:t>
            </a:r>
            <a:endParaRPr lang="zh-CN" altLang="en-US" sz="24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79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79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79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79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6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795">
                                            <p:txEl>
                                              <p:charRg st="6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795">
                                            <p:txEl>
                                              <p:charRg st="6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795">
                                            <p:txEl>
                                              <p:charRg st="6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795">
                                            <p:txEl>
                                              <p:charRg st="6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41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795">
                                            <p:txEl>
                                              <p:charRg st="41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795">
                                            <p:txEl>
                                              <p:charRg st="41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795">
                                            <p:txEl>
                                              <p:charRg st="41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795">
                                            <p:txEl>
                                              <p:charRg st="41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57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795">
                                            <p:txEl>
                                              <p:charRg st="57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795">
                                            <p:txEl>
                                              <p:charRg st="57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795">
                                            <p:txEl>
                                              <p:charRg st="57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795">
                                            <p:txEl>
                                              <p:charRg st="57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69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795">
                                            <p:txEl>
                                              <p:charRg st="69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795">
                                            <p:txEl>
                                              <p:charRg st="69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795">
                                            <p:txEl>
                                              <p:charRg st="69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795">
                                            <p:txEl>
                                              <p:charRg st="69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教学的意义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19" name="Rectangle 3"/>
          <p:cNvSpPr>
            <a:spLocks noGrp="1"/>
          </p:cNvSpPr>
          <p:nvPr>
            <p:ph idx="1"/>
          </p:nvPr>
        </p:nvSpPr>
        <p:spPr>
          <a:xfrm>
            <a:off x="1187450" y="1700213"/>
            <a:ext cx="6769100" cy="4921250"/>
          </a:xfrm>
          <a:ln/>
        </p:spPr>
        <p:txBody>
          <a:bodyPr wrap="square" lIns="91440" tIns="45720" rIns="91440" bIns="45720" anchor="t" anchorCtr="0"/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（</a:t>
            </a:r>
            <a:r>
              <a:rPr lang="zh-CN" altLang="en-US" sz="32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一）教学是传授系统知识、促进学生全面发展的最有效的形式</a:t>
            </a:r>
            <a:endParaRPr lang="zh-CN" altLang="en-US" sz="32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eaLnBrk="1" hangingPunct="1"/>
            <a:r>
              <a:rPr lang="zh-CN" altLang="en-US" sz="32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（二）教学是进行全面发展教育、实现培养目标的基本途径</a:t>
            </a:r>
            <a:endParaRPr lang="zh-CN" altLang="en-US" sz="32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eaLnBrk="1" hangingPunct="1"/>
            <a:r>
              <a:rPr lang="zh-CN" altLang="en-US" sz="32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（三）教学是学校的中心工作，学校工作要以教学为主</a:t>
            </a:r>
            <a:endParaRPr lang="zh-CN" altLang="en-US" sz="32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4819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29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4819">
                                            <p:txEl>
                                              <p:charRg st="29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56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819">
                                            <p:txEl>
                                              <p:charRg st="56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小组思考并讨论：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7410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 algn="ctr" eaLnBrk="1" hangingPunct="1"/>
            <a:r>
              <a:rPr lang="zh-CN" altLang="en-US" sz="4000" dirty="0">
                <a:ea typeface="宋体" panose="02010600030101010101" pitchFamily="2" charset="-122"/>
              </a:rPr>
              <a:t>案例：</a:t>
            </a:r>
            <a:endParaRPr lang="en-US" altLang="zh-CN" sz="4000" dirty="0">
              <a:ea typeface="宋体" panose="02010600030101010101" pitchFamily="2" charset="-122"/>
            </a:endParaRPr>
          </a:p>
          <a:p>
            <a:pPr algn="ctr" eaLnBrk="1" hangingPunct="1"/>
            <a:endParaRPr lang="en-US" altLang="zh-CN" sz="4000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有人说：“知识就是力量”，一个人掌握的知识越多，能力就越强。因此，教师教学的任务就是让小学生掌握尽可能多的知识。</a:t>
            </a:r>
            <a:endParaRPr lang="en-US" altLang="zh-CN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你同意这种观点么？为什么？</a:t>
            </a:r>
            <a:endParaRPr lang="en-US" altLang="zh-CN" dirty="0">
              <a:ea typeface="宋体" panose="02010600030101010101" pitchFamily="2" charset="-122"/>
            </a:endParaRPr>
          </a:p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dirty="0">
                <a:solidFill>
                  <a:srgbClr val="0D0D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小学教学的任务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 eaLnBrk="1" hangingPunct="1">
              <a:lnSpc>
                <a:spcPct val="150000"/>
              </a:lnSpc>
            </a:pPr>
            <a:r>
              <a:rPr lang="en-US" altLang="zh-CN" b="1" dirty="0">
                <a:solidFill>
                  <a:srgbClr val="0D0D0D"/>
                </a:solidFill>
                <a:ea typeface="宋体" panose="02010600030101010101" pitchFamily="2" charset="-122"/>
              </a:rPr>
              <a:t>1.</a:t>
            </a:r>
            <a:r>
              <a:rPr lang="zh-CN" altLang="en-US" b="1" dirty="0">
                <a:solidFill>
                  <a:srgbClr val="0D0D0D"/>
                </a:solidFill>
                <a:ea typeface="宋体" panose="02010600030101010101" pitchFamily="2" charset="-122"/>
              </a:rPr>
              <a:t>引导学生掌握科学文化基础知识、基本技能</a:t>
            </a:r>
            <a:endParaRPr lang="en-US" altLang="zh-CN" b="1" dirty="0">
              <a:solidFill>
                <a:srgbClr val="0D0D0D"/>
              </a:solidFill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基础知识：陈述性知识（是什么？概念、原理或公式）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基本技能：程序性知识（怎么做？算、读、写、歌唱、绘画或者计算机的操作技能）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b="1" dirty="0">
                <a:solidFill>
                  <a:srgbClr val="0D0D0D"/>
                </a:solidFill>
                <a:ea typeface="宋体" panose="02010600030101010101" pitchFamily="2" charset="-122"/>
              </a:rPr>
              <a:t>2.</a:t>
            </a:r>
            <a:r>
              <a:rPr lang="zh-CN" altLang="en-US" b="1" dirty="0">
                <a:solidFill>
                  <a:srgbClr val="0D0D0D"/>
                </a:solidFill>
                <a:ea typeface="宋体" panose="02010600030101010101" pitchFamily="2" charset="-122"/>
              </a:rPr>
              <a:t>发展学生的智力，培养学生的创造能力，使学生学会学习。</a:t>
            </a:r>
            <a:endParaRPr lang="en-US" altLang="zh-CN" b="1" dirty="0">
              <a:solidFill>
                <a:srgbClr val="0D0D0D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b="1" dirty="0">
                <a:solidFill>
                  <a:srgbClr val="0D0D0D"/>
                </a:solidFill>
                <a:ea typeface="宋体" panose="02010600030101010101" pitchFamily="2" charset="-122"/>
              </a:rPr>
              <a:t>3. </a:t>
            </a:r>
            <a:r>
              <a:rPr lang="zh-CN" altLang="en-US" b="1" dirty="0">
                <a:solidFill>
                  <a:srgbClr val="0D0D0D"/>
                </a:solidFill>
                <a:ea typeface="宋体" panose="02010600030101010101" pitchFamily="2" charset="-122"/>
              </a:rPr>
              <a:t>发展学生的体力，提高学生的健康水平</a:t>
            </a:r>
            <a:endParaRPr lang="en-US" altLang="zh-CN" b="1" dirty="0">
              <a:solidFill>
                <a:srgbClr val="0D0D0D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b="1" dirty="0">
                <a:solidFill>
                  <a:srgbClr val="0D0D0D"/>
                </a:solidFill>
                <a:ea typeface="宋体" panose="02010600030101010101" pitchFamily="2" charset="-122"/>
              </a:rPr>
              <a:t>4.</a:t>
            </a:r>
            <a:r>
              <a:rPr lang="zh-CN" altLang="en-US" b="1" dirty="0">
                <a:solidFill>
                  <a:srgbClr val="0D0D0D"/>
                </a:solidFill>
                <a:ea typeface="宋体" panose="02010600030101010101" pitchFamily="2" charset="-122"/>
              </a:rPr>
              <a:t>培养学生高尚的审美情趣，养成良好的品德和个性心理品质，奠定科学世界观基础</a:t>
            </a:r>
            <a:endParaRPr lang="zh-CN" altLang="en-US" b="1" dirty="0">
              <a:solidFill>
                <a:srgbClr val="0D0D0D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2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22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7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charRg st="47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5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charRg st="85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charRg st="85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charRg st="85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14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charRg st="114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charRg st="114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35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charRg st="135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charRg st="135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t"/>
          <a:p>
            <a:pPr eaLnBrk="1" fontAlgn="base" hangingPunct="1"/>
            <a:endParaRPr lang="zh-CN" altLang="en-US" strike="noStrike" noProof="1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9458" name="文本占位符 4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b" anchorCtr="0"/>
          <a:p>
            <a:pPr algn="ctr" eaLnBrk="1" hangingPunct="1"/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第二节   教学过程</a:t>
            </a:r>
            <a:endParaRPr lang="en-US" altLang="zh-CN" sz="40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eaLnBrk="1" hangingPunct="1"/>
            <a:endParaRPr lang="zh-CN" altLang="en-US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684213" y="981075"/>
            <a:ext cx="720725" cy="43592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p>
            <a:pPr defTabSz="914400" latinLnBrk="1">
              <a:spcBef>
                <a:spcPct val="50000"/>
              </a:spcBef>
            </a:pPr>
            <a:r>
              <a:rPr lang="zh-CN" altLang="en-US" sz="40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教学过程的性质</a:t>
            </a:r>
            <a:endParaRPr lang="zh-CN" altLang="en-US" sz="40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275" name="AutoShape 3"/>
          <p:cNvSpPr/>
          <p:nvPr/>
        </p:nvSpPr>
        <p:spPr>
          <a:xfrm>
            <a:off x="1619250" y="981075"/>
            <a:ext cx="215900" cy="4824413"/>
          </a:xfrm>
          <a:prstGeom prst="leftBrace">
            <a:avLst>
              <a:gd name="adj1" fmla="val 185695"/>
              <a:gd name="adj2" fmla="val 50000"/>
            </a:avLst>
          </a:prstGeom>
          <a:noFill/>
          <a:ln w="476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6" name="Text Box 4"/>
          <p:cNvSpPr txBox="1"/>
          <p:nvPr/>
        </p:nvSpPr>
        <p:spPr>
          <a:xfrm>
            <a:off x="1943100" y="692150"/>
            <a:ext cx="70929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atinLnBrk="1">
              <a:spcBef>
                <a:spcPct val="50000"/>
              </a:spcBef>
              <a:buChar char="•"/>
            </a:pP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教学过程是一种特殊的认识过程</a:t>
            </a:r>
            <a:endParaRPr lang="zh-CN" altLang="en-US" sz="36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277" name="Text Box 5"/>
          <p:cNvSpPr txBox="1"/>
          <p:nvPr/>
        </p:nvSpPr>
        <p:spPr>
          <a:xfrm>
            <a:off x="1979613" y="1341438"/>
            <a:ext cx="7092950" cy="18161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atinLnBrk="1">
              <a:spcBef>
                <a:spcPct val="50000"/>
              </a:spcBef>
            </a:pPr>
            <a:r>
              <a:rPr lang="zh-CN" altLang="en-US" sz="2800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教学过程要受认识论的一般规律所制约，又是一种特殊的认识过程，即它是学生个体的认识过程，具有不同于人类总体认识的显著特点：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间接性、交往性、教育性、领导性</a:t>
            </a:r>
            <a:endParaRPr lang="zh-CN" altLang="en-US" sz="28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278" name="Text Box 6"/>
          <p:cNvSpPr txBox="1"/>
          <p:nvPr/>
        </p:nvSpPr>
        <p:spPr>
          <a:xfrm>
            <a:off x="2051050" y="3357563"/>
            <a:ext cx="6948488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atinLnBrk="1">
              <a:spcBef>
                <a:spcPct val="50000"/>
              </a:spcBef>
              <a:buChar char="•"/>
            </a:pP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教学过程必须以交往为背景和手段</a:t>
            </a:r>
            <a:endParaRPr lang="zh-CN" altLang="en-US" sz="3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279" name="Text Box 7"/>
          <p:cNvSpPr txBox="1"/>
          <p:nvPr/>
        </p:nvSpPr>
        <p:spPr>
          <a:xfrm>
            <a:off x="2051050" y="4902200"/>
            <a:ext cx="6948488" cy="1077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atinLnBrk="1">
              <a:spcBef>
                <a:spcPct val="50000"/>
              </a:spcBef>
              <a:buChar char="•"/>
            </a:pP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教学过程也是一个促进学生身心发展、追寻与实现价值目标的过程</a:t>
            </a:r>
            <a:endParaRPr lang="zh-CN" altLang="en-US" sz="3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427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427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4277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427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4279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4279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9" name="Rectangle 3"/>
          <p:cNvSpPr>
            <a:spLocks noGrp="1"/>
          </p:cNvSpPr>
          <p:nvPr>
            <p:ph idx="1"/>
          </p:nvPr>
        </p:nvSpPr>
        <p:spPr>
          <a:xfrm>
            <a:off x="228600" y="228600"/>
            <a:ext cx="8686800" cy="6400800"/>
          </a:xfrm>
          <a:ln/>
        </p:spPr>
        <p:txBody>
          <a:bodyPr wrap="square" lIns="91440" tIns="45720" rIns="91440" bIns="45720" anchor="t" anchorCtr="0"/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一、教学过程理论的萌芽、形成与发展</a:t>
            </a:r>
            <a:endParaRPr lang="en-US" altLang="zh-CN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（一）古代教学过程理论的萌芽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algn="ctr" eaLnBrk="1" hangingPunct="1">
              <a:lnSpc>
                <a:spcPct val="9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         </a:t>
            </a:r>
            <a:r>
              <a:rPr lang="zh-CN" altLang="en-US" sz="2400" dirty="0">
                <a:solidFill>
                  <a:srgbClr val="FF0000"/>
                </a:solidFill>
                <a:ea typeface="宋体" panose="02010600030101010101" pitchFamily="2" charset="-122"/>
              </a:rPr>
              <a:t>孔子及儒家教学过程</a:t>
            </a:r>
            <a:endParaRPr lang="zh-CN" altLang="en-US" sz="2400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   公元前</a:t>
            </a:r>
            <a:r>
              <a:rPr lang="en-US" altLang="zh-CN" sz="2400" dirty="0">
                <a:ea typeface="宋体" panose="02010600030101010101" pitchFamily="2" charset="-122"/>
              </a:rPr>
              <a:t>6</a:t>
            </a:r>
            <a:r>
              <a:rPr lang="zh-CN" altLang="en-US" sz="2400" dirty="0">
                <a:ea typeface="宋体" panose="02010600030101010101" pitchFamily="2" charset="-122"/>
              </a:rPr>
              <a:t>世纪，孔子提出把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dirty="0">
                <a:ea typeface="宋体" panose="02010600030101010101" pitchFamily="2" charset="-122"/>
              </a:rPr>
              <a:t>学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””</a:t>
            </a:r>
            <a:r>
              <a:rPr lang="zh-CN" altLang="en-US" sz="2400" dirty="0">
                <a:ea typeface="宋体" panose="02010600030101010101" pitchFamily="2" charset="-122"/>
              </a:rPr>
              <a:t>思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””</a:t>
            </a:r>
            <a:r>
              <a:rPr lang="zh-CN" altLang="en-US" sz="2400" dirty="0">
                <a:ea typeface="宋体" panose="02010600030101010101" pitchFamily="2" charset="-122"/>
              </a:rPr>
              <a:t>行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400" dirty="0">
                <a:ea typeface="宋体" panose="02010600030101010101" pitchFamily="2" charset="-122"/>
              </a:rPr>
              <a:t>看作统一的学习过程的思想，这是最早以学为主的教学过程。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   孟学派提出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dirty="0">
                <a:ea typeface="宋体" panose="02010600030101010101" pitchFamily="2" charset="-122"/>
              </a:rPr>
              <a:t>博学之、审问之、慎思之、明辨之、笃行之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en-US" altLang="zh-CN" sz="2400" dirty="0">
                <a:ea typeface="宋体" panose="02010600030101010101" pitchFamily="2" charset="-122"/>
              </a:rPr>
              <a:t>,</a:t>
            </a:r>
            <a:r>
              <a:rPr lang="zh-CN" altLang="en-US" sz="2400" dirty="0">
                <a:ea typeface="宋体" panose="02010600030101010101" pitchFamily="2" charset="-122"/>
              </a:rPr>
              <a:t>强调个人能动的去学习、思考和实践的学习过程。</a:t>
            </a:r>
            <a:endParaRPr lang="en-US" altLang="zh-CN" sz="2400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《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学记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：教学相长，注重教与学的双向互动。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algn="ctr" eaLnBrk="1" hangingPunct="1">
              <a:lnSpc>
                <a:spcPct val="9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         </a:t>
            </a:r>
            <a:r>
              <a:rPr lang="zh-CN" altLang="en-US" sz="2400" dirty="0">
                <a:solidFill>
                  <a:srgbClr val="FF0000"/>
                </a:solidFill>
                <a:ea typeface="宋体" panose="02010600030101010101" pitchFamily="2" charset="-122"/>
              </a:rPr>
              <a:t>苏格拉底教学过程</a:t>
            </a:r>
            <a:endParaRPr lang="zh-CN" altLang="en-US" sz="2400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   苏格拉底的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dirty="0">
                <a:ea typeface="宋体" panose="02010600030101010101" pitchFamily="2" charset="-122"/>
              </a:rPr>
              <a:t>产婆术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400" dirty="0">
                <a:ea typeface="宋体" panose="02010600030101010101" pitchFamily="2" charset="-122"/>
              </a:rPr>
              <a:t>，通过对话，诘问让学生陷入矛盾，然后引导学生经过自己的思考获取真知。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algn="ctr" eaLnBrk="1" hangingPunct="1">
              <a:lnSpc>
                <a:spcPct val="9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         </a:t>
            </a:r>
            <a:r>
              <a:rPr lang="zh-CN" altLang="en-US" sz="2400" dirty="0">
                <a:solidFill>
                  <a:srgbClr val="FF0000"/>
                </a:solidFill>
                <a:ea typeface="宋体" panose="02010600030101010101" pitchFamily="2" charset="-122"/>
              </a:rPr>
              <a:t>昆体良教学过程</a:t>
            </a:r>
            <a:endParaRPr lang="en-US" altLang="zh-CN" sz="2400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   古罗马的昆体良提出了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dirty="0">
                <a:ea typeface="宋体" panose="02010600030101010101" pitchFamily="2" charset="-122"/>
              </a:rPr>
              <a:t>摹仿、理论、练习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400" dirty="0">
                <a:ea typeface="宋体" panose="02010600030101010101" pitchFamily="2" charset="-122"/>
              </a:rPr>
              <a:t>三个循序渐进的学习过程理论。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    特点：教学以学生的学习活动为主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  </a:t>
            </a:r>
            <a:endParaRPr lang="zh-CN" altLang="en-US" sz="24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19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9">
                                            <p:txEl>
                                              <p:charRg st="19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9">
                                            <p:txEl>
                                              <p:charRg st="19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34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79">
                                            <p:txEl>
                                              <p:charRg st="34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79">
                                            <p:txEl>
                                              <p:charRg st="34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53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179">
                                            <p:txEl>
                                              <p:charRg st="53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79">
                                            <p:txEl>
                                              <p:charRg st="53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105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179">
                                            <p:txEl>
                                              <p:charRg st="105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179">
                                            <p:txEl>
                                              <p:charRg st="105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158" end="1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79">
                                            <p:txEl>
                                              <p:charRg st="158" end="1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79">
                                            <p:txEl>
                                              <p:charRg st="158" end="1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181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179">
                                            <p:txEl>
                                              <p:charRg st="181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179">
                                            <p:txEl>
                                              <p:charRg st="181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199" end="2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0179">
                                            <p:txEl>
                                              <p:charRg st="199" end="2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179">
                                            <p:txEl>
                                              <p:charRg st="199" end="2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247" end="2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0179">
                                            <p:txEl>
                                              <p:charRg st="247" end="2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0179">
                                            <p:txEl>
                                              <p:charRg st="247" end="2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264" end="3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0179">
                                            <p:txEl>
                                              <p:charRg st="264" end="30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0179">
                                            <p:txEl>
                                              <p:charRg st="264" end="30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302" end="3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0179">
                                            <p:txEl>
                                              <p:charRg st="302" end="3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0179">
                                            <p:txEl>
                                              <p:charRg st="302" end="3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0179">
                                            <p:txEl>
                                              <p:charRg st="302" end="3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9" name="Rectangle 3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6400800"/>
          </a:xfrm>
          <a:ln/>
        </p:spPr>
        <p:txBody>
          <a:bodyPr wrap="square" lIns="91440" tIns="45720" rIns="91440" bIns="45720" anchor="t" anchorCtr="0"/>
          <a:p>
            <a:pPr eaLnBrk="1" hangingPunct="1">
              <a:lnSpc>
                <a:spcPct val="80000"/>
              </a:lnSpc>
              <a:buNone/>
            </a:pPr>
            <a:r>
              <a:rPr lang="en-US" altLang="zh-CN" sz="1000" dirty="0">
                <a:ea typeface="宋体" panose="02010600030101010101" pitchFamily="2" charset="-122"/>
              </a:rPr>
              <a:t>    </a:t>
            </a:r>
            <a:endParaRPr lang="en-US" altLang="zh-CN" sz="10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1000" dirty="0">
                <a:ea typeface="宋体" panose="02010600030101010101" pitchFamily="2" charset="-122"/>
              </a:rPr>
              <a:t> </a:t>
            </a:r>
            <a:endParaRPr lang="en-US" altLang="zh-CN" sz="10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en-US" altLang="zh-CN" sz="10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en-US" altLang="zh-CN" sz="10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en-US" altLang="zh-CN" sz="10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在色诺芬的</a:t>
            </a:r>
            <a:r>
              <a:rPr lang="en-US" altLang="zh-CN" dirty="0">
                <a:ea typeface="宋体" panose="02010600030101010101" pitchFamily="2" charset="-122"/>
              </a:rPr>
              <a:t>《</a:t>
            </a:r>
            <a:r>
              <a:rPr lang="zh-CN" altLang="en-US" dirty="0">
                <a:ea typeface="宋体" panose="02010600030101010101" pitchFamily="2" charset="-122"/>
              </a:rPr>
              <a:t>回忆录</a:t>
            </a:r>
            <a:r>
              <a:rPr lang="en-US" altLang="zh-CN" dirty="0">
                <a:ea typeface="宋体" panose="02010600030101010101" pitchFamily="2" charset="-122"/>
              </a:rPr>
              <a:t>》</a:t>
            </a:r>
            <a:r>
              <a:rPr lang="zh-CN" altLang="en-US" dirty="0">
                <a:ea typeface="宋体" panose="02010600030101010101" pitchFamily="2" charset="-122"/>
              </a:rPr>
              <a:t>中，记述了苏格拉底与欧谛德谟有关正义的对话。</a:t>
            </a:r>
            <a:r>
              <a:rPr lang="en-US" altLang="zh-CN" dirty="0">
                <a:ea typeface="宋体" panose="02010600030101010101" pitchFamily="2" charset="-122"/>
              </a:rPr>
              <a:t>(</a:t>
            </a:r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产婆术的使用</a:t>
            </a:r>
            <a:r>
              <a:rPr lang="en-US" altLang="zh-CN" dirty="0">
                <a:ea typeface="宋体" panose="02010600030101010101" pitchFamily="2" charset="-122"/>
              </a:rPr>
              <a:t>)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 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 苏格拉底：让我们列出两行，正义归于一行，非正义归于另一行。首先，虚伪归于哪一行？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 欧谛德谟：归入非正义一行。 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苏格拉底：偷盗、欺骗、奴役等等应归于哪一行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欧谛德谟：应归于非正义一行。 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苏格拉底：如果一个将军必须惩罚那极大地损害其国家的敌人，他战胜了这个敌人，而且奴役他，这对吗？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欧谛德谟：不能说不对。 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苏格拉底：如果他偷走了敌人的财物，或在作战中欺骗了敌人，这种行为如何呢？ 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欧谛德谟：当然正确，但我指的是欺骗朋友。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1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5779">
                                            <p:txEl>
                                              <p:charRg st="10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6" name="Group 41"/>
          <p:cNvGrpSpPr/>
          <p:nvPr/>
        </p:nvGrpSpPr>
        <p:grpSpPr>
          <a:xfrm>
            <a:off x="2514600" y="1695450"/>
            <a:ext cx="4922838" cy="742950"/>
            <a:chOff x="1440" y="1212"/>
            <a:chExt cx="2708" cy="468"/>
          </a:xfrm>
        </p:grpSpPr>
        <p:grpSp>
          <p:nvGrpSpPr>
            <p:cNvPr id="6147" name="Group 42"/>
            <p:cNvGrpSpPr/>
            <p:nvPr/>
          </p:nvGrpSpPr>
          <p:grpSpPr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6148" name="Freeform 43"/>
              <p:cNvSpPr/>
              <p:nvPr/>
            </p:nvSpPr>
            <p:spPr>
              <a:xfrm>
                <a:off x="1215" y="214"/>
                <a:ext cx="298" cy="434"/>
              </a:xfrm>
              <a:custGeom>
                <a:avLst/>
                <a:gdLst/>
                <a:ahLst/>
                <a:cxnLst>
                  <a:cxn ang="0">
                    <a:pos x="174" y="121"/>
                  </a:cxn>
                  <a:cxn ang="0">
                    <a:pos x="174" y="23"/>
                  </a:cxn>
                  <a:cxn ang="0">
                    <a:pos x="170" y="9"/>
                  </a:cxn>
                  <a:cxn ang="0">
                    <a:pos x="165" y="5"/>
                  </a:cxn>
                  <a:cxn ang="0">
                    <a:pos x="156" y="0"/>
                  </a:cxn>
                  <a:cxn ang="0">
                    <a:pos x="152" y="0"/>
                  </a:cxn>
                  <a:cxn ang="0">
                    <a:pos x="143" y="0"/>
                  </a:cxn>
                  <a:cxn ang="0">
                    <a:pos x="134" y="5"/>
                  </a:cxn>
                  <a:cxn ang="0">
                    <a:pos x="125" y="9"/>
                  </a:cxn>
                  <a:cxn ang="0">
                    <a:pos x="125" y="23"/>
                  </a:cxn>
                  <a:cxn ang="0">
                    <a:pos x="125" y="126"/>
                  </a:cxn>
                  <a:cxn ang="0">
                    <a:pos x="76" y="99"/>
                  </a:cxn>
                  <a:cxn ang="0">
                    <a:pos x="67" y="94"/>
                  </a:cxn>
                  <a:cxn ang="0">
                    <a:pos x="58" y="94"/>
                  </a:cxn>
                  <a:cxn ang="0">
                    <a:pos x="49" y="99"/>
                  </a:cxn>
                  <a:cxn ang="0">
                    <a:pos x="45" y="103"/>
                  </a:cxn>
                  <a:cxn ang="0">
                    <a:pos x="40" y="112"/>
                  </a:cxn>
                  <a:cxn ang="0">
                    <a:pos x="45" y="117"/>
                  </a:cxn>
                  <a:cxn ang="0">
                    <a:pos x="45" y="126"/>
                  </a:cxn>
                  <a:cxn ang="0">
                    <a:pos x="54" y="134"/>
                  </a:cxn>
                  <a:cxn ang="0">
                    <a:pos x="121" y="170"/>
                  </a:cxn>
                  <a:cxn ang="0">
                    <a:pos x="121" y="242"/>
                  </a:cxn>
                  <a:cxn ang="0">
                    <a:pos x="36" y="188"/>
                  </a:cxn>
                  <a:cxn ang="0">
                    <a:pos x="27" y="184"/>
                  </a:cxn>
                  <a:cxn ang="0">
                    <a:pos x="18" y="184"/>
                  </a:cxn>
                  <a:cxn ang="0">
                    <a:pos x="9" y="188"/>
                  </a:cxn>
                  <a:cxn ang="0">
                    <a:pos x="5" y="193"/>
                  </a:cxn>
                  <a:cxn ang="0">
                    <a:pos x="0" y="202"/>
                  </a:cxn>
                  <a:cxn ang="0">
                    <a:pos x="0" y="210"/>
                  </a:cxn>
                  <a:cxn ang="0">
                    <a:pos x="5" y="219"/>
                  </a:cxn>
                  <a:cxn ang="0">
                    <a:pos x="14" y="224"/>
                  </a:cxn>
                  <a:cxn ang="0">
                    <a:pos x="121" y="291"/>
                  </a:cxn>
                  <a:cxn ang="0">
                    <a:pos x="121" y="434"/>
                  </a:cxn>
                  <a:cxn ang="0">
                    <a:pos x="174" y="434"/>
                  </a:cxn>
                  <a:cxn ang="0">
                    <a:pos x="174" y="291"/>
                  </a:cxn>
                  <a:cxn ang="0">
                    <a:pos x="290" y="224"/>
                  </a:cxn>
                  <a:cxn ang="0">
                    <a:pos x="295" y="219"/>
                  </a:cxn>
                  <a:cxn ang="0">
                    <a:pos x="299" y="210"/>
                  </a:cxn>
                  <a:cxn ang="0">
                    <a:pos x="299" y="202"/>
                  </a:cxn>
                  <a:cxn ang="0">
                    <a:pos x="299" y="197"/>
                  </a:cxn>
                  <a:cxn ang="0">
                    <a:pos x="295" y="188"/>
                  </a:cxn>
                  <a:cxn ang="0">
                    <a:pos x="286" y="184"/>
                  </a:cxn>
                  <a:cxn ang="0">
                    <a:pos x="277" y="184"/>
                  </a:cxn>
                  <a:cxn ang="0">
                    <a:pos x="268" y="188"/>
                  </a:cxn>
                  <a:cxn ang="0">
                    <a:pos x="174" y="237"/>
                  </a:cxn>
                  <a:cxn ang="0">
                    <a:pos x="174" y="170"/>
                  </a:cxn>
                  <a:cxn ang="0">
                    <a:pos x="246" y="134"/>
                  </a:cxn>
                  <a:cxn ang="0">
                    <a:pos x="250" y="130"/>
                  </a:cxn>
                  <a:cxn ang="0">
                    <a:pos x="255" y="121"/>
                  </a:cxn>
                  <a:cxn ang="0">
                    <a:pos x="255" y="112"/>
                  </a:cxn>
                  <a:cxn ang="0">
                    <a:pos x="250" y="108"/>
                  </a:cxn>
                  <a:cxn ang="0">
                    <a:pos x="246" y="103"/>
                  </a:cxn>
                  <a:cxn ang="0">
                    <a:pos x="237" y="99"/>
                  </a:cxn>
                  <a:cxn ang="0">
                    <a:pos x="232" y="99"/>
                  </a:cxn>
                  <a:cxn ang="0">
                    <a:pos x="223" y="99"/>
                  </a:cxn>
                  <a:cxn ang="0">
                    <a:pos x="174" y="121"/>
                  </a:cxn>
                </a:cxnLst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DBE9"/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49" name="Freeform 44"/>
              <p:cNvSpPr/>
              <p:nvPr/>
            </p:nvSpPr>
            <p:spPr>
              <a:xfrm>
                <a:off x="982" y="398"/>
                <a:ext cx="393" cy="272"/>
              </a:xfrm>
              <a:custGeom>
                <a:avLst/>
                <a:gdLst/>
                <a:ahLst/>
                <a:cxnLst>
                  <a:cxn ang="0">
                    <a:pos x="121" y="71"/>
                  </a:cxn>
                  <a:cxn ang="0">
                    <a:pos x="36" y="22"/>
                  </a:cxn>
                  <a:cxn ang="0">
                    <a:pos x="27" y="18"/>
                  </a:cxn>
                  <a:cxn ang="0">
                    <a:pos x="18" y="18"/>
                  </a:cxn>
                  <a:cxn ang="0">
                    <a:pos x="9" y="22"/>
                  </a:cxn>
                  <a:cxn ang="0">
                    <a:pos x="5" y="31"/>
                  </a:cxn>
                  <a:cxn ang="0">
                    <a:pos x="0" y="40"/>
                  </a:cxn>
                  <a:cxn ang="0">
                    <a:pos x="0" y="49"/>
                  </a:cxn>
                  <a:cxn ang="0">
                    <a:pos x="5" y="58"/>
                  </a:cxn>
                  <a:cxn ang="0">
                    <a:pos x="9" y="62"/>
                  </a:cxn>
                  <a:cxn ang="0">
                    <a:pos x="98" y="116"/>
                  </a:cxn>
                  <a:cxn ang="0">
                    <a:pos x="54" y="143"/>
                  </a:cxn>
                  <a:cxn ang="0">
                    <a:pos x="45" y="147"/>
                  </a:cxn>
                  <a:cxn ang="0">
                    <a:pos x="40" y="156"/>
                  </a:cxn>
                  <a:cxn ang="0">
                    <a:pos x="40" y="165"/>
                  </a:cxn>
                  <a:cxn ang="0">
                    <a:pos x="40" y="174"/>
                  </a:cxn>
                  <a:cxn ang="0">
                    <a:pos x="49" y="178"/>
                  </a:cxn>
                  <a:cxn ang="0">
                    <a:pos x="54" y="183"/>
                  </a:cxn>
                  <a:cxn ang="0">
                    <a:pos x="63" y="183"/>
                  </a:cxn>
                  <a:cxn ang="0">
                    <a:pos x="72" y="183"/>
                  </a:cxn>
                  <a:cxn ang="0">
                    <a:pos x="139" y="143"/>
                  </a:cxn>
                  <a:cxn ang="0">
                    <a:pos x="197" y="178"/>
                  </a:cxn>
                  <a:cxn ang="0">
                    <a:pos x="112" y="223"/>
                  </a:cxn>
                  <a:cxn ang="0">
                    <a:pos x="103" y="232"/>
                  </a:cxn>
                  <a:cxn ang="0">
                    <a:pos x="98" y="241"/>
                  </a:cxn>
                  <a:cxn ang="0">
                    <a:pos x="98" y="246"/>
                  </a:cxn>
                  <a:cxn ang="0">
                    <a:pos x="98" y="254"/>
                  </a:cxn>
                  <a:cxn ang="0">
                    <a:pos x="103" y="263"/>
                  </a:cxn>
                  <a:cxn ang="0">
                    <a:pos x="112" y="268"/>
                  </a:cxn>
                  <a:cxn ang="0">
                    <a:pos x="121" y="268"/>
                  </a:cxn>
                  <a:cxn ang="0">
                    <a:pos x="130" y="263"/>
                  </a:cxn>
                  <a:cxn ang="0">
                    <a:pos x="241" y="201"/>
                  </a:cxn>
                  <a:cxn ang="0">
                    <a:pos x="366" y="272"/>
                  </a:cxn>
                  <a:cxn ang="0">
                    <a:pos x="393" y="228"/>
                  </a:cxn>
                  <a:cxn ang="0">
                    <a:pos x="268" y="156"/>
                  </a:cxn>
                  <a:cxn ang="0">
                    <a:pos x="268" y="22"/>
                  </a:cxn>
                  <a:cxn ang="0">
                    <a:pos x="268" y="13"/>
                  </a:cxn>
                  <a:cxn ang="0">
                    <a:pos x="264" y="9"/>
                  </a:cxn>
                  <a:cxn ang="0">
                    <a:pos x="255" y="4"/>
                  </a:cxn>
                  <a:cxn ang="0">
                    <a:pos x="250" y="0"/>
                  </a:cxn>
                  <a:cxn ang="0">
                    <a:pos x="241" y="0"/>
                  </a:cxn>
                  <a:cxn ang="0">
                    <a:pos x="232" y="4"/>
                  </a:cxn>
                  <a:cxn ang="0">
                    <a:pos x="228" y="13"/>
                  </a:cxn>
                  <a:cxn ang="0">
                    <a:pos x="228" y="22"/>
                  </a:cxn>
                  <a:cxn ang="0">
                    <a:pos x="223" y="129"/>
                  </a:cxn>
                  <a:cxn ang="0">
                    <a:pos x="165" y="94"/>
                  </a:cxn>
                  <a:cxn ang="0">
                    <a:pos x="170" y="18"/>
                  </a:cxn>
                  <a:cxn ang="0">
                    <a:pos x="165" y="9"/>
                  </a:cxn>
                  <a:cxn ang="0">
                    <a:pos x="161" y="4"/>
                  </a:cxn>
                  <a:cxn ang="0">
                    <a:pos x="156" y="0"/>
                  </a:cxn>
                  <a:cxn ang="0">
                    <a:pos x="148" y="0"/>
                  </a:cxn>
                  <a:cxn ang="0">
                    <a:pos x="139" y="0"/>
                  </a:cxn>
                  <a:cxn ang="0">
                    <a:pos x="134" y="4"/>
                  </a:cxn>
                  <a:cxn ang="0">
                    <a:pos x="130" y="9"/>
                  </a:cxn>
                  <a:cxn ang="0">
                    <a:pos x="125" y="18"/>
                  </a:cxn>
                  <a:cxn ang="0">
                    <a:pos x="121" y="71"/>
                  </a:cxn>
                </a:cxnLst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DBE9"/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50" name="Freeform 45"/>
              <p:cNvSpPr/>
              <p:nvPr/>
            </p:nvSpPr>
            <p:spPr>
              <a:xfrm>
                <a:off x="982" y="625"/>
                <a:ext cx="393" cy="277"/>
              </a:xfrm>
              <a:custGeom>
                <a:avLst/>
                <a:gdLst/>
                <a:ahLst/>
                <a:cxnLst>
                  <a:cxn ang="0">
                    <a:pos x="98" y="156"/>
                  </a:cxn>
                  <a:cxn ang="0">
                    <a:pos x="9" y="205"/>
                  </a:cxn>
                  <a:cxn ang="0">
                    <a:pos x="0" y="214"/>
                  </a:cxn>
                  <a:cxn ang="0">
                    <a:pos x="0" y="223"/>
                  </a:cxn>
                  <a:cxn ang="0">
                    <a:pos x="0" y="228"/>
                  </a:cxn>
                  <a:cxn ang="0">
                    <a:pos x="0" y="237"/>
                  </a:cxn>
                  <a:cxn ang="0">
                    <a:pos x="9" y="246"/>
                  </a:cxn>
                  <a:cxn ang="0">
                    <a:pos x="14" y="250"/>
                  </a:cxn>
                  <a:cxn ang="0">
                    <a:pos x="23" y="250"/>
                  </a:cxn>
                  <a:cxn ang="0">
                    <a:pos x="36" y="250"/>
                  </a:cxn>
                  <a:cxn ang="0">
                    <a:pos x="125" y="196"/>
                  </a:cxn>
                  <a:cxn ang="0">
                    <a:pos x="125" y="250"/>
                  </a:cxn>
                  <a:cxn ang="0">
                    <a:pos x="125" y="263"/>
                  </a:cxn>
                  <a:cxn ang="0">
                    <a:pos x="130" y="268"/>
                  </a:cxn>
                  <a:cxn ang="0">
                    <a:pos x="139" y="272"/>
                  </a:cxn>
                  <a:cxn ang="0">
                    <a:pos x="143" y="277"/>
                  </a:cxn>
                  <a:cxn ang="0">
                    <a:pos x="152" y="277"/>
                  </a:cxn>
                  <a:cxn ang="0">
                    <a:pos x="161" y="272"/>
                  </a:cxn>
                  <a:cxn ang="0">
                    <a:pos x="165" y="263"/>
                  </a:cxn>
                  <a:cxn ang="0">
                    <a:pos x="165" y="254"/>
                  </a:cxn>
                  <a:cxn ang="0">
                    <a:pos x="165" y="178"/>
                  </a:cxn>
                  <a:cxn ang="0">
                    <a:pos x="223" y="143"/>
                  </a:cxn>
                  <a:cxn ang="0">
                    <a:pos x="223" y="241"/>
                  </a:cxn>
                  <a:cxn ang="0">
                    <a:pos x="223" y="250"/>
                  </a:cxn>
                  <a:cxn ang="0">
                    <a:pos x="228" y="259"/>
                  </a:cxn>
                  <a:cxn ang="0">
                    <a:pos x="237" y="263"/>
                  </a:cxn>
                  <a:cxn ang="0">
                    <a:pos x="246" y="268"/>
                  </a:cxn>
                  <a:cxn ang="0">
                    <a:pos x="255" y="268"/>
                  </a:cxn>
                  <a:cxn ang="0">
                    <a:pos x="259" y="263"/>
                  </a:cxn>
                  <a:cxn ang="0">
                    <a:pos x="264" y="254"/>
                  </a:cxn>
                  <a:cxn ang="0">
                    <a:pos x="268" y="246"/>
                  </a:cxn>
                  <a:cxn ang="0">
                    <a:pos x="268" y="116"/>
                  </a:cxn>
                  <a:cxn ang="0">
                    <a:pos x="393" y="44"/>
                  </a:cxn>
                  <a:cxn ang="0">
                    <a:pos x="366" y="0"/>
                  </a:cxn>
                  <a:cxn ang="0">
                    <a:pos x="241" y="71"/>
                  </a:cxn>
                  <a:cxn ang="0">
                    <a:pos x="125" y="4"/>
                  </a:cxn>
                  <a:cxn ang="0">
                    <a:pos x="121" y="0"/>
                  </a:cxn>
                  <a:cxn ang="0">
                    <a:pos x="112" y="0"/>
                  </a:cxn>
                  <a:cxn ang="0">
                    <a:pos x="103" y="4"/>
                  </a:cxn>
                  <a:cxn ang="0">
                    <a:pos x="98" y="9"/>
                  </a:cxn>
                  <a:cxn ang="0">
                    <a:pos x="94" y="18"/>
                  </a:cxn>
                  <a:cxn ang="0">
                    <a:pos x="94" y="26"/>
                  </a:cxn>
                  <a:cxn ang="0">
                    <a:pos x="98" y="35"/>
                  </a:cxn>
                  <a:cxn ang="0">
                    <a:pos x="107" y="40"/>
                  </a:cxn>
                  <a:cxn ang="0">
                    <a:pos x="197" y="98"/>
                  </a:cxn>
                  <a:cxn ang="0">
                    <a:pos x="139" y="129"/>
                  </a:cxn>
                  <a:cxn ang="0">
                    <a:pos x="72" y="89"/>
                  </a:cxn>
                  <a:cxn ang="0">
                    <a:pos x="63" y="85"/>
                  </a:cxn>
                  <a:cxn ang="0">
                    <a:pos x="58" y="85"/>
                  </a:cxn>
                  <a:cxn ang="0">
                    <a:pos x="49" y="89"/>
                  </a:cxn>
                  <a:cxn ang="0">
                    <a:pos x="45" y="98"/>
                  </a:cxn>
                  <a:cxn ang="0">
                    <a:pos x="45" y="102"/>
                  </a:cxn>
                  <a:cxn ang="0">
                    <a:pos x="45" y="111"/>
                  </a:cxn>
                  <a:cxn ang="0">
                    <a:pos x="45" y="120"/>
                  </a:cxn>
                  <a:cxn ang="0">
                    <a:pos x="54" y="125"/>
                  </a:cxn>
                  <a:cxn ang="0">
                    <a:pos x="98" y="156"/>
                  </a:cxn>
                </a:cxnLst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DBE9"/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51" name="Freeform 46"/>
              <p:cNvSpPr/>
              <p:nvPr/>
            </p:nvSpPr>
            <p:spPr>
              <a:xfrm>
                <a:off x="1211" y="648"/>
                <a:ext cx="298" cy="438"/>
              </a:xfrm>
              <a:custGeom>
                <a:avLst/>
                <a:gdLst/>
                <a:ahLst/>
                <a:cxnLst>
                  <a:cxn ang="0">
                    <a:pos x="125" y="313"/>
                  </a:cxn>
                  <a:cxn ang="0">
                    <a:pos x="125" y="411"/>
                  </a:cxn>
                  <a:cxn ang="0">
                    <a:pos x="129" y="425"/>
                  </a:cxn>
                  <a:cxn ang="0">
                    <a:pos x="134" y="429"/>
                  </a:cxn>
                  <a:cxn ang="0">
                    <a:pos x="143" y="434"/>
                  </a:cxn>
                  <a:cxn ang="0">
                    <a:pos x="147" y="438"/>
                  </a:cxn>
                  <a:cxn ang="0">
                    <a:pos x="156" y="434"/>
                  </a:cxn>
                  <a:cxn ang="0">
                    <a:pos x="165" y="429"/>
                  </a:cxn>
                  <a:cxn ang="0">
                    <a:pos x="174" y="425"/>
                  </a:cxn>
                  <a:cxn ang="0">
                    <a:pos x="174" y="411"/>
                  </a:cxn>
                  <a:cxn ang="0">
                    <a:pos x="174" y="308"/>
                  </a:cxn>
                  <a:cxn ang="0">
                    <a:pos x="223" y="335"/>
                  </a:cxn>
                  <a:cxn ang="0">
                    <a:pos x="232" y="340"/>
                  </a:cxn>
                  <a:cxn ang="0">
                    <a:pos x="241" y="340"/>
                  </a:cxn>
                  <a:cxn ang="0">
                    <a:pos x="250" y="335"/>
                  </a:cxn>
                  <a:cxn ang="0">
                    <a:pos x="254" y="331"/>
                  </a:cxn>
                  <a:cxn ang="0">
                    <a:pos x="254" y="322"/>
                  </a:cxn>
                  <a:cxn ang="0">
                    <a:pos x="254" y="317"/>
                  </a:cxn>
                  <a:cxn ang="0">
                    <a:pos x="254" y="308"/>
                  </a:cxn>
                  <a:cxn ang="0">
                    <a:pos x="245" y="300"/>
                  </a:cxn>
                  <a:cxn ang="0">
                    <a:pos x="178" y="264"/>
                  </a:cxn>
                  <a:cxn ang="0">
                    <a:pos x="178" y="192"/>
                  </a:cxn>
                  <a:cxn ang="0">
                    <a:pos x="263" y="246"/>
                  </a:cxn>
                  <a:cxn ang="0">
                    <a:pos x="272" y="250"/>
                  </a:cxn>
                  <a:cxn ang="0">
                    <a:pos x="281" y="250"/>
                  </a:cxn>
                  <a:cxn ang="0">
                    <a:pos x="290" y="246"/>
                  </a:cxn>
                  <a:cxn ang="0">
                    <a:pos x="294" y="241"/>
                  </a:cxn>
                  <a:cxn ang="0">
                    <a:pos x="299" y="232"/>
                  </a:cxn>
                  <a:cxn ang="0">
                    <a:pos x="299" y="224"/>
                  </a:cxn>
                  <a:cxn ang="0">
                    <a:pos x="294" y="215"/>
                  </a:cxn>
                  <a:cxn ang="0">
                    <a:pos x="285" y="210"/>
                  </a:cxn>
                  <a:cxn ang="0">
                    <a:pos x="178" y="143"/>
                  </a:cxn>
                  <a:cxn ang="0">
                    <a:pos x="178" y="0"/>
                  </a:cxn>
                  <a:cxn ang="0">
                    <a:pos x="125" y="0"/>
                  </a:cxn>
                  <a:cxn ang="0">
                    <a:pos x="125" y="143"/>
                  </a:cxn>
                  <a:cxn ang="0">
                    <a:pos x="9" y="210"/>
                  </a:cxn>
                  <a:cxn ang="0">
                    <a:pos x="4" y="215"/>
                  </a:cxn>
                  <a:cxn ang="0">
                    <a:pos x="0" y="224"/>
                  </a:cxn>
                  <a:cxn ang="0">
                    <a:pos x="0" y="232"/>
                  </a:cxn>
                  <a:cxn ang="0">
                    <a:pos x="0" y="237"/>
                  </a:cxn>
                  <a:cxn ang="0">
                    <a:pos x="4" y="246"/>
                  </a:cxn>
                  <a:cxn ang="0">
                    <a:pos x="13" y="250"/>
                  </a:cxn>
                  <a:cxn ang="0">
                    <a:pos x="22" y="250"/>
                  </a:cxn>
                  <a:cxn ang="0">
                    <a:pos x="31" y="246"/>
                  </a:cxn>
                  <a:cxn ang="0">
                    <a:pos x="125" y="197"/>
                  </a:cxn>
                  <a:cxn ang="0">
                    <a:pos x="125" y="264"/>
                  </a:cxn>
                  <a:cxn ang="0">
                    <a:pos x="53" y="300"/>
                  </a:cxn>
                  <a:cxn ang="0">
                    <a:pos x="49" y="304"/>
                  </a:cxn>
                  <a:cxn ang="0">
                    <a:pos x="44" y="313"/>
                  </a:cxn>
                  <a:cxn ang="0">
                    <a:pos x="44" y="322"/>
                  </a:cxn>
                  <a:cxn ang="0">
                    <a:pos x="49" y="326"/>
                  </a:cxn>
                  <a:cxn ang="0">
                    <a:pos x="53" y="331"/>
                  </a:cxn>
                  <a:cxn ang="0">
                    <a:pos x="62" y="335"/>
                  </a:cxn>
                  <a:cxn ang="0">
                    <a:pos x="67" y="335"/>
                  </a:cxn>
                  <a:cxn ang="0">
                    <a:pos x="76" y="335"/>
                  </a:cxn>
                  <a:cxn ang="0">
                    <a:pos x="125" y="313"/>
                  </a:cxn>
                </a:cxnLst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DBE9"/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52" name="Freeform 47"/>
              <p:cNvSpPr/>
              <p:nvPr/>
            </p:nvSpPr>
            <p:spPr>
              <a:xfrm>
                <a:off x="1349" y="625"/>
                <a:ext cx="397" cy="272"/>
              </a:xfrm>
              <a:custGeom>
                <a:avLst/>
                <a:gdLst/>
                <a:ahLst/>
                <a:cxnLst>
                  <a:cxn ang="0">
                    <a:pos x="272" y="201"/>
                  </a:cxn>
                  <a:cxn ang="0">
                    <a:pos x="357" y="250"/>
                  </a:cxn>
                  <a:cxn ang="0">
                    <a:pos x="366" y="254"/>
                  </a:cxn>
                  <a:cxn ang="0">
                    <a:pos x="375" y="254"/>
                  </a:cxn>
                  <a:cxn ang="0">
                    <a:pos x="384" y="250"/>
                  </a:cxn>
                  <a:cxn ang="0">
                    <a:pos x="388" y="241"/>
                  </a:cxn>
                  <a:cxn ang="0">
                    <a:pos x="393" y="232"/>
                  </a:cxn>
                  <a:cxn ang="0">
                    <a:pos x="393" y="223"/>
                  </a:cxn>
                  <a:cxn ang="0">
                    <a:pos x="388" y="214"/>
                  </a:cxn>
                  <a:cxn ang="0">
                    <a:pos x="384" y="210"/>
                  </a:cxn>
                  <a:cxn ang="0">
                    <a:pos x="295" y="156"/>
                  </a:cxn>
                  <a:cxn ang="0">
                    <a:pos x="339" y="129"/>
                  </a:cxn>
                  <a:cxn ang="0">
                    <a:pos x="348" y="125"/>
                  </a:cxn>
                  <a:cxn ang="0">
                    <a:pos x="353" y="116"/>
                  </a:cxn>
                  <a:cxn ang="0">
                    <a:pos x="353" y="107"/>
                  </a:cxn>
                  <a:cxn ang="0">
                    <a:pos x="353" y="98"/>
                  </a:cxn>
                  <a:cxn ang="0">
                    <a:pos x="344" y="94"/>
                  </a:cxn>
                  <a:cxn ang="0">
                    <a:pos x="339" y="89"/>
                  </a:cxn>
                  <a:cxn ang="0">
                    <a:pos x="330" y="89"/>
                  </a:cxn>
                  <a:cxn ang="0">
                    <a:pos x="321" y="89"/>
                  </a:cxn>
                  <a:cxn ang="0">
                    <a:pos x="254" y="129"/>
                  </a:cxn>
                  <a:cxn ang="0">
                    <a:pos x="196" y="94"/>
                  </a:cxn>
                  <a:cxn ang="0">
                    <a:pos x="281" y="49"/>
                  </a:cxn>
                  <a:cxn ang="0">
                    <a:pos x="290" y="40"/>
                  </a:cxn>
                  <a:cxn ang="0">
                    <a:pos x="295" y="31"/>
                  </a:cxn>
                  <a:cxn ang="0">
                    <a:pos x="295" y="26"/>
                  </a:cxn>
                  <a:cxn ang="0">
                    <a:pos x="295" y="18"/>
                  </a:cxn>
                  <a:cxn ang="0">
                    <a:pos x="290" y="9"/>
                  </a:cxn>
                  <a:cxn ang="0">
                    <a:pos x="281" y="4"/>
                  </a:cxn>
                  <a:cxn ang="0">
                    <a:pos x="272" y="4"/>
                  </a:cxn>
                  <a:cxn ang="0">
                    <a:pos x="263" y="9"/>
                  </a:cxn>
                  <a:cxn ang="0">
                    <a:pos x="152" y="71"/>
                  </a:cxn>
                  <a:cxn ang="0">
                    <a:pos x="27" y="0"/>
                  </a:cxn>
                  <a:cxn ang="0">
                    <a:pos x="0" y="44"/>
                  </a:cxn>
                  <a:cxn ang="0">
                    <a:pos x="125" y="116"/>
                  </a:cxn>
                  <a:cxn ang="0">
                    <a:pos x="125" y="250"/>
                  </a:cxn>
                  <a:cxn ang="0">
                    <a:pos x="125" y="259"/>
                  </a:cxn>
                  <a:cxn ang="0">
                    <a:pos x="129" y="263"/>
                  </a:cxn>
                  <a:cxn ang="0">
                    <a:pos x="138" y="268"/>
                  </a:cxn>
                  <a:cxn ang="0">
                    <a:pos x="143" y="272"/>
                  </a:cxn>
                  <a:cxn ang="0">
                    <a:pos x="152" y="272"/>
                  </a:cxn>
                  <a:cxn ang="0">
                    <a:pos x="161" y="268"/>
                  </a:cxn>
                  <a:cxn ang="0">
                    <a:pos x="165" y="259"/>
                  </a:cxn>
                  <a:cxn ang="0">
                    <a:pos x="165" y="250"/>
                  </a:cxn>
                  <a:cxn ang="0">
                    <a:pos x="170" y="143"/>
                  </a:cxn>
                  <a:cxn ang="0">
                    <a:pos x="228" y="178"/>
                  </a:cxn>
                  <a:cxn ang="0">
                    <a:pos x="223" y="254"/>
                  </a:cxn>
                  <a:cxn ang="0">
                    <a:pos x="228" y="263"/>
                  </a:cxn>
                  <a:cxn ang="0">
                    <a:pos x="232" y="268"/>
                  </a:cxn>
                  <a:cxn ang="0">
                    <a:pos x="237" y="272"/>
                  </a:cxn>
                  <a:cxn ang="0">
                    <a:pos x="245" y="272"/>
                  </a:cxn>
                  <a:cxn ang="0">
                    <a:pos x="254" y="272"/>
                  </a:cxn>
                  <a:cxn ang="0">
                    <a:pos x="259" y="268"/>
                  </a:cxn>
                  <a:cxn ang="0">
                    <a:pos x="263" y="263"/>
                  </a:cxn>
                  <a:cxn ang="0">
                    <a:pos x="268" y="254"/>
                  </a:cxn>
                  <a:cxn ang="0">
                    <a:pos x="272" y="201"/>
                  </a:cxn>
                </a:cxnLst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DBE9"/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53" name="Freeform 48"/>
              <p:cNvSpPr/>
              <p:nvPr/>
            </p:nvSpPr>
            <p:spPr>
              <a:xfrm>
                <a:off x="1349" y="393"/>
                <a:ext cx="397" cy="277"/>
              </a:xfrm>
              <a:custGeom>
                <a:avLst/>
                <a:gdLst/>
                <a:ahLst/>
                <a:cxnLst>
                  <a:cxn ang="0">
                    <a:pos x="295" y="121"/>
                  </a:cxn>
                  <a:cxn ang="0">
                    <a:pos x="384" y="72"/>
                  </a:cxn>
                  <a:cxn ang="0">
                    <a:pos x="393" y="63"/>
                  </a:cxn>
                  <a:cxn ang="0">
                    <a:pos x="393" y="54"/>
                  </a:cxn>
                  <a:cxn ang="0">
                    <a:pos x="393" y="49"/>
                  </a:cxn>
                  <a:cxn ang="0">
                    <a:pos x="393" y="40"/>
                  </a:cxn>
                  <a:cxn ang="0">
                    <a:pos x="384" y="31"/>
                  </a:cxn>
                  <a:cxn ang="0">
                    <a:pos x="379" y="27"/>
                  </a:cxn>
                  <a:cxn ang="0">
                    <a:pos x="370" y="27"/>
                  </a:cxn>
                  <a:cxn ang="0">
                    <a:pos x="357" y="27"/>
                  </a:cxn>
                  <a:cxn ang="0">
                    <a:pos x="268" y="81"/>
                  </a:cxn>
                  <a:cxn ang="0">
                    <a:pos x="268" y="27"/>
                  </a:cxn>
                  <a:cxn ang="0">
                    <a:pos x="268" y="14"/>
                  </a:cxn>
                  <a:cxn ang="0">
                    <a:pos x="263" y="9"/>
                  </a:cxn>
                  <a:cxn ang="0">
                    <a:pos x="254" y="5"/>
                  </a:cxn>
                  <a:cxn ang="0">
                    <a:pos x="250" y="0"/>
                  </a:cxn>
                  <a:cxn ang="0">
                    <a:pos x="241" y="5"/>
                  </a:cxn>
                  <a:cxn ang="0">
                    <a:pos x="232" y="5"/>
                  </a:cxn>
                  <a:cxn ang="0">
                    <a:pos x="228" y="14"/>
                  </a:cxn>
                  <a:cxn ang="0">
                    <a:pos x="228" y="23"/>
                  </a:cxn>
                  <a:cxn ang="0">
                    <a:pos x="228" y="99"/>
                  </a:cxn>
                  <a:cxn ang="0">
                    <a:pos x="170" y="134"/>
                  </a:cxn>
                  <a:cxn ang="0">
                    <a:pos x="170" y="36"/>
                  </a:cxn>
                  <a:cxn ang="0">
                    <a:pos x="170" y="27"/>
                  </a:cxn>
                  <a:cxn ang="0">
                    <a:pos x="165" y="18"/>
                  </a:cxn>
                  <a:cxn ang="0">
                    <a:pos x="156" y="14"/>
                  </a:cxn>
                  <a:cxn ang="0">
                    <a:pos x="147" y="9"/>
                  </a:cxn>
                  <a:cxn ang="0">
                    <a:pos x="138" y="9"/>
                  </a:cxn>
                  <a:cxn ang="0">
                    <a:pos x="134" y="14"/>
                  </a:cxn>
                  <a:cxn ang="0">
                    <a:pos x="129" y="23"/>
                  </a:cxn>
                  <a:cxn ang="0">
                    <a:pos x="125" y="31"/>
                  </a:cxn>
                  <a:cxn ang="0">
                    <a:pos x="125" y="161"/>
                  </a:cxn>
                  <a:cxn ang="0">
                    <a:pos x="0" y="233"/>
                  </a:cxn>
                  <a:cxn ang="0">
                    <a:pos x="27" y="277"/>
                  </a:cxn>
                  <a:cxn ang="0">
                    <a:pos x="152" y="206"/>
                  </a:cxn>
                  <a:cxn ang="0">
                    <a:pos x="268" y="273"/>
                  </a:cxn>
                  <a:cxn ang="0">
                    <a:pos x="272" y="277"/>
                  </a:cxn>
                  <a:cxn ang="0">
                    <a:pos x="281" y="277"/>
                  </a:cxn>
                  <a:cxn ang="0">
                    <a:pos x="290" y="273"/>
                  </a:cxn>
                  <a:cxn ang="0">
                    <a:pos x="295" y="268"/>
                  </a:cxn>
                  <a:cxn ang="0">
                    <a:pos x="299" y="259"/>
                  </a:cxn>
                  <a:cxn ang="0">
                    <a:pos x="299" y="251"/>
                  </a:cxn>
                  <a:cxn ang="0">
                    <a:pos x="295" y="242"/>
                  </a:cxn>
                  <a:cxn ang="0">
                    <a:pos x="286" y="237"/>
                  </a:cxn>
                  <a:cxn ang="0">
                    <a:pos x="196" y="179"/>
                  </a:cxn>
                  <a:cxn ang="0">
                    <a:pos x="254" y="148"/>
                  </a:cxn>
                  <a:cxn ang="0">
                    <a:pos x="321" y="188"/>
                  </a:cxn>
                  <a:cxn ang="0">
                    <a:pos x="330" y="192"/>
                  </a:cxn>
                  <a:cxn ang="0">
                    <a:pos x="335" y="192"/>
                  </a:cxn>
                  <a:cxn ang="0">
                    <a:pos x="344" y="188"/>
                  </a:cxn>
                  <a:cxn ang="0">
                    <a:pos x="348" y="179"/>
                  </a:cxn>
                  <a:cxn ang="0">
                    <a:pos x="348" y="175"/>
                  </a:cxn>
                  <a:cxn ang="0">
                    <a:pos x="348" y="166"/>
                  </a:cxn>
                  <a:cxn ang="0">
                    <a:pos x="348" y="157"/>
                  </a:cxn>
                  <a:cxn ang="0">
                    <a:pos x="339" y="152"/>
                  </a:cxn>
                  <a:cxn ang="0">
                    <a:pos x="295" y="121"/>
                  </a:cxn>
                </a:cxnLst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DBE9"/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54" name="Freeform 49"/>
              <p:cNvSpPr/>
              <p:nvPr/>
            </p:nvSpPr>
            <p:spPr>
              <a:xfrm>
                <a:off x="1233" y="536"/>
                <a:ext cx="262" cy="227"/>
              </a:xfrm>
              <a:custGeom>
                <a:avLst/>
                <a:gdLst/>
                <a:ahLst/>
                <a:cxnLst>
                  <a:cxn ang="0">
                    <a:pos x="0" y="116"/>
                  </a:cxn>
                  <a:cxn ang="0">
                    <a:pos x="49" y="67"/>
                  </a:cxn>
                  <a:cxn ang="0">
                    <a:pos x="67" y="0"/>
                  </a:cxn>
                  <a:cxn ang="0">
                    <a:pos x="134" y="23"/>
                  </a:cxn>
                  <a:cxn ang="0">
                    <a:pos x="201" y="0"/>
                  </a:cxn>
                  <a:cxn ang="0">
                    <a:pos x="214" y="67"/>
                  </a:cxn>
                  <a:cxn ang="0">
                    <a:pos x="263" y="116"/>
                  </a:cxn>
                  <a:cxn ang="0">
                    <a:pos x="214" y="161"/>
                  </a:cxn>
                  <a:cxn ang="0">
                    <a:pos x="201" y="228"/>
                  </a:cxn>
                  <a:cxn ang="0">
                    <a:pos x="134" y="210"/>
                  </a:cxn>
                  <a:cxn ang="0">
                    <a:pos x="67" y="228"/>
                  </a:cxn>
                  <a:cxn ang="0">
                    <a:pos x="49" y="161"/>
                  </a:cxn>
                  <a:cxn ang="0">
                    <a:pos x="0" y="116"/>
                  </a:cxn>
                </a:cxnLst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9DBE9"/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6155" name="Rectangle 50"/>
            <p:cNvSpPr/>
            <p:nvPr/>
          </p:nvSpPr>
          <p:spPr>
            <a:xfrm>
              <a:off x="1752" y="1212"/>
              <a:ext cx="2396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 eaLnBrk="0" hangingPunct="0"/>
              <a:r>
                <a:rPr lang="zh-CN" altLang="en-US" sz="3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教学的意义与任务</a:t>
              </a:r>
              <a:endPara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156" name="Line 51"/>
            <p:cNvSpPr/>
            <p:nvPr/>
          </p:nvSpPr>
          <p:spPr>
            <a:xfrm>
              <a:off x="1776" y="1584"/>
              <a:ext cx="2064" cy="0"/>
            </a:xfrm>
            <a:prstGeom prst="line">
              <a:avLst/>
            </a:prstGeom>
            <a:ln w="9525" cap="flat" cmpd="sng">
              <a:solidFill>
                <a:srgbClr val="99CCFF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6157" name="Group 52"/>
          <p:cNvGrpSpPr/>
          <p:nvPr/>
        </p:nvGrpSpPr>
        <p:grpSpPr>
          <a:xfrm>
            <a:off x="2484438" y="2636838"/>
            <a:ext cx="5040312" cy="703262"/>
            <a:chOff x="1440" y="1237"/>
            <a:chExt cx="2838" cy="443"/>
          </a:xfrm>
        </p:grpSpPr>
        <p:grpSp>
          <p:nvGrpSpPr>
            <p:cNvPr id="6158" name="Group 53"/>
            <p:cNvGrpSpPr/>
            <p:nvPr/>
          </p:nvGrpSpPr>
          <p:grpSpPr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6159" name="Freeform 54"/>
              <p:cNvSpPr/>
              <p:nvPr/>
            </p:nvSpPr>
            <p:spPr>
              <a:xfrm>
                <a:off x="1214" y="214"/>
                <a:ext cx="299" cy="434"/>
              </a:xfrm>
              <a:custGeom>
                <a:avLst/>
                <a:gdLst/>
                <a:ahLst/>
                <a:cxnLst>
                  <a:cxn ang="0">
                    <a:pos x="174" y="121"/>
                  </a:cxn>
                  <a:cxn ang="0">
                    <a:pos x="174" y="23"/>
                  </a:cxn>
                  <a:cxn ang="0">
                    <a:pos x="170" y="9"/>
                  </a:cxn>
                  <a:cxn ang="0">
                    <a:pos x="165" y="5"/>
                  </a:cxn>
                  <a:cxn ang="0">
                    <a:pos x="156" y="0"/>
                  </a:cxn>
                  <a:cxn ang="0">
                    <a:pos x="152" y="0"/>
                  </a:cxn>
                  <a:cxn ang="0">
                    <a:pos x="143" y="0"/>
                  </a:cxn>
                  <a:cxn ang="0">
                    <a:pos x="134" y="5"/>
                  </a:cxn>
                  <a:cxn ang="0">
                    <a:pos x="125" y="9"/>
                  </a:cxn>
                  <a:cxn ang="0">
                    <a:pos x="125" y="23"/>
                  </a:cxn>
                  <a:cxn ang="0">
                    <a:pos x="125" y="126"/>
                  </a:cxn>
                  <a:cxn ang="0">
                    <a:pos x="76" y="99"/>
                  </a:cxn>
                  <a:cxn ang="0">
                    <a:pos x="67" y="94"/>
                  </a:cxn>
                  <a:cxn ang="0">
                    <a:pos x="58" y="94"/>
                  </a:cxn>
                  <a:cxn ang="0">
                    <a:pos x="49" y="99"/>
                  </a:cxn>
                  <a:cxn ang="0">
                    <a:pos x="45" y="103"/>
                  </a:cxn>
                  <a:cxn ang="0">
                    <a:pos x="40" y="112"/>
                  </a:cxn>
                  <a:cxn ang="0">
                    <a:pos x="45" y="117"/>
                  </a:cxn>
                  <a:cxn ang="0">
                    <a:pos x="45" y="126"/>
                  </a:cxn>
                  <a:cxn ang="0">
                    <a:pos x="54" y="134"/>
                  </a:cxn>
                  <a:cxn ang="0">
                    <a:pos x="121" y="170"/>
                  </a:cxn>
                  <a:cxn ang="0">
                    <a:pos x="121" y="242"/>
                  </a:cxn>
                  <a:cxn ang="0">
                    <a:pos x="36" y="188"/>
                  </a:cxn>
                  <a:cxn ang="0">
                    <a:pos x="27" y="184"/>
                  </a:cxn>
                  <a:cxn ang="0">
                    <a:pos x="18" y="184"/>
                  </a:cxn>
                  <a:cxn ang="0">
                    <a:pos x="9" y="188"/>
                  </a:cxn>
                  <a:cxn ang="0">
                    <a:pos x="5" y="193"/>
                  </a:cxn>
                  <a:cxn ang="0">
                    <a:pos x="0" y="202"/>
                  </a:cxn>
                  <a:cxn ang="0">
                    <a:pos x="0" y="210"/>
                  </a:cxn>
                  <a:cxn ang="0">
                    <a:pos x="5" y="219"/>
                  </a:cxn>
                  <a:cxn ang="0">
                    <a:pos x="14" y="224"/>
                  </a:cxn>
                  <a:cxn ang="0">
                    <a:pos x="121" y="291"/>
                  </a:cxn>
                  <a:cxn ang="0">
                    <a:pos x="121" y="434"/>
                  </a:cxn>
                  <a:cxn ang="0">
                    <a:pos x="174" y="434"/>
                  </a:cxn>
                  <a:cxn ang="0">
                    <a:pos x="174" y="291"/>
                  </a:cxn>
                  <a:cxn ang="0">
                    <a:pos x="290" y="224"/>
                  </a:cxn>
                  <a:cxn ang="0">
                    <a:pos x="295" y="219"/>
                  </a:cxn>
                  <a:cxn ang="0">
                    <a:pos x="299" y="210"/>
                  </a:cxn>
                  <a:cxn ang="0">
                    <a:pos x="299" y="202"/>
                  </a:cxn>
                  <a:cxn ang="0">
                    <a:pos x="299" y="197"/>
                  </a:cxn>
                  <a:cxn ang="0">
                    <a:pos x="295" y="188"/>
                  </a:cxn>
                  <a:cxn ang="0">
                    <a:pos x="286" y="184"/>
                  </a:cxn>
                  <a:cxn ang="0">
                    <a:pos x="277" y="184"/>
                  </a:cxn>
                  <a:cxn ang="0">
                    <a:pos x="268" y="188"/>
                  </a:cxn>
                  <a:cxn ang="0">
                    <a:pos x="174" y="237"/>
                  </a:cxn>
                  <a:cxn ang="0">
                    <a:pos x="174" y="170"/>
                  </a:cxn>
                  <a:cxn ang="0">
                    <a:pos x="246" y="134"/>
                  </a:cxn>
                  <a:cxn ang="0">
                    <a:pos x="250" y="130"/>
                  </a:cxn>
                  <a:cxn ang="0">
                    <a:pos x="255" y="121"/>
                  </a:cxn>
                  <a:cxn ang="0">
                    <a:pos x="255" y="112"/>
                  </a:cxn>
                  <a:cxn ang="0">
                    <a:pos x="250" y="108"/>
                  </a:cxn>
                  <a:cxn ang="0">
                    <a:pos x="246" y="103"/>
                  </a:cxn>
                  <a:cxn ang="0">
                    <a:pos x="237" y="99"/>
                  </a:cxn>
                  <a:cxn ang="0">
                    <a:pos x="232" y="99"/>
                  </a:cxn>
                  <a:cxn ang="0">
                    <a:pos x="223" y="99"/>
                  </a:cxn>
                  <a:cxn ang="0">
                    <a:pos x="174" y="121"/>
                  </a:cxn>
                </a:cxnLst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6F3C1"/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60" name="Freeform 55"/>
              <p:cNvSpPr/>
              <p:nvPr/>
            </p:nvSpPr>
            <p:spPr>
              <a:xfrm>
                <a:off x="982" y="398"/>
                <a:ext cx="394" cy="272"/>
              </a:xfrm>
              <a:custGeom>
                <a:avLst/>
                <a:gdLst/>
                <a:ahLst/>
                <a:cxnLst>
                  <a:cxn ang="0">
                    <a:pos x="121" y="71"/>
                  </a:cxn>
                  <a:cxn ang="0">
                    <a:pos x="36" y="22"/>
                  </a:cxn>
                  <a:cxn ang="0">
                    <a:pos x="27" y="18"/>
                  </a:cxn>
                  <a:cxn ang="0">
                    <a:pos x="18" y="18"/>
                  </a:cxn>
                  <a:cxn ang="0">
                    <a:pos x="9" y="22"/>
                  </a:cxn>
                  <a:cxn ang="0">
                    <a:pos x="5" y="31"/>
                  </a:cxn>
                  <a:cxn ang="0">
                    <a:pos x="0" y="40"/>
                  </a:cxn>
                  <a:cxn ang="0">
                    <a:pos x="0" y="49"/>
                  </a:cxn>
                  <a:cxn ang="0">
                    <a:pos x="5" y="58"/>
                  </a:cxn>
                  <a:cxn ang="0">
                    <a:pos x="9" y="62"/>
                  </a:cxn>
                  <a:cxn ang="0">
                    <a:pos x="98" y="116"/>
                  </a:cxn>
                  <a:cxn ang="0">
                    <a:pos x="54" y="143"/>
                  </a:cxn>
                  <a:cxn ang="0">
                    <a:pos x="45" y="147"/>
                  </a:cxn>
                  <a:cxn ang="0">
                    <a:pos x="40" y="156"/>
                  </a:cxn>
                  <a:cxn ang="0">
                    <a:pos x="40" y="165"/>
                  </a:cxn>
                  <a:cxn ang="0">
                    <a:pos x="40" y="174"/>
                  </a:cxn>
                  <a:cxn ang="0">
                    <a:pos x="49" y="178"/>
                  </a:cxn>
                  <a:cxn ang="0">
                    <a:pos x="54" y="183"/>
                  </a:cxn>
                  <a:cxn ang="0">
                    <a:pos x="63" y="183"/>
                  </a:cxn>
                  <a:cxn ang="0">
                    <a:pos x="72" y="183"/>
                  </a:cxn>
                  <a:cxn ang="0">
                    <a:pos x="139" y="143"/>
                  </a:cxn>
                  <a:cxn ang="0">
                    <a:pos x="197" y="178"/>
                  </a:cxn>
                  <a:cxn ang="0">
                    <a:pos x="112" y="223"/>
                  </a:cxn>
                  <a:cxn ang="0">
                    <a:pos x="103" y="232"/>
                  </a:cxn>
                  <a:cxn ang="0">
                    <a:pos x="98" y="241"/>
                  </a:cxn>
                  <a:cxn ang="0">
                    <a:pos x="98" y="246"/>
                  </a:cxn>
                  <a:cxn ang="0">
                    <a:pos x="98" y="254"/>
                  </a:cxn>
                  <a:cxn ang="0">
                    <a:pos x="103" y="263"/>
                  </a:cxn>
                  <a:cxn ang="0">
                    <a:pos x="112" y="268"/>
                  </a:cxn>
                  <a:cxn ang="0">
                    <a:pos x="121" y="268"/>
                  </a:cxn>
                  <a:cxn ang="0">
                    <a:pos x="130" y="263"/>
                  </a:cxn>
                  <a:cxn ang="0">
                    <a:pos x="241" y="201"/>
                  </a:cxn>
                  <a:cxn ang="0">
                    <a:pos x="366" y="272"/>
                  </a:cxn>
                  <a:cxn ang="0">
                    <a:pos x="393" y="228"/>
                  </a:cxn>
                  <a:cxn ang="0">
                    <a:pos x="268" y="156"/>
                  </a:cxn>
                  <a:cxn ang="0">
                    <a:pos x="268" y="22"/>
                  </a:cxn>
                  <a:cxn ang="0">
                    <a:pos x="268" y="13"/>
                  </a:cxn>
                  <a:cxn ang="0">
                    <a:pos x="264" y="9"/>
                  </a:cxn>
                  <a:cxn ang="0">
                    <a:pos x="255" y="4"/>
                  </a:cxn>
                  <a:cxn ang="0">
                    <a:pos x="250" y="0"/>
                  </a:cxn>
                  <a:cxn ang="0">
                    <a:pos x="241" y="0"/>
                  </a:cxn>
                  <a:cxn ang="0">
                    <a:pos x="232" y="4"/>
                  </a:cxn>
                  <a:cxn ang="0">
                    <a:pos x="228" y="13"/>
                  </a:cxn>
                  <a:cxn ang="0">
                    <a:pos x="228" y="22"/>
                  </a:cxn>
                  <a:cxn ang="0">
                    <a:pos x="223" y="129"/>
                  </a:cxn>
                  <a:cxn ang="0">
                    <a:pos x="165" y="94"/>
                  </a:cxn>
                  <a:cxn ang="0">
                    <a:pos x="170" y="18"/>
                  </a:cxn>
                  <a:cxn ang="0">
                    <a:pos x="165" y="9"/>
                  </a:cxn>
                  <a:cxn ang="0">
                    <a:pos x="161" y="4"/>
                  </a:cxn>
                  <a:cxn ang="0">
                    <a:pos x="156" y="0"/>
                  </a:cxn>
                  <a:cxn ang="0">
                    <a:pos x="148" y="0"/>
                  </a:cxn>
                  <a:cxn ang="0">
                    <a:pos x="139" y="0"/>
                  </a:cxn>
                  <a:cxn ang="0">
                    <a:pos x="134" y="4"/>
                  </a:cxn>
                  <a:cxn ang="0">
                    <a:pos x="130" y="9"/>
                  </a:cxn>
                  <a:cxn ang="0">
                    <a:pos x="125" y="18"/>
                  </a:cxn>
                  <a:cxn ang="0">
                    <a:pos x="121" y="71"/>
                  </a:cxn>
                </a:cxnLst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6F3C1"/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61" name="Freeform 56"/>
              <p:cNvSpPr/>
              <p:nvPr/>
            </p:nvSpPr>
            <p:spPr>
              <a:xfrm>
                <a:off x="982" y="625"/>
                <a:ext cx="394" cy="277"/>
              </a:xfrm>
              <a:custGeom>
                <a:avLst/>
                <a:gdLst/>
                <a:ahLst/>
                <a:cxnLst>
                  <a:cxn ang="0">
                    <a:pos x="98" y="156"/>
                  </a:cxn>
                  <a:cxn ang="0">
                    <a:pos x="9" y="205"/>
                  </a:cxn>
                  <a:cxn ang="0">
                    <a:pos x="0" y="214"/>
                  </a:cxn>
                  <a:cxn ang="0">
                    <a:pos x="0" y="223"/>
                  </a:cxn>
                  <a:cxn ang="0">
                    <a:pos x="0" y="228"/>
                  </a:cxn>
                  <a:cxn ang="0">
                    <a:pos x="0" y="237"/>
                  </a:cxn>
                  <a:cxn ang="0">
                    <a:pos x="9" y="246"/>
                  </a:cxn>
                  <a:cxn ang="0">
                    <a:pos x="14" y="250"/>
                  </a:cxn>
                  <a:cxn ang="0">
                    <a:pos x="23" y="250"/>
                  </a:cxn>
                  <a:cxn ang="0">
                    <a:pos x="36" y="250"/>
                  </a:cxn>
                  <a:cxn ang="0">
                    <a:pos x="125" y="196"/>
                  </a:cxn>
                  <a:cxn ang="0">
                    <a:pos x="125" y="250"/>
                  </a:cxn>
                  <a:cxn ang="0">
                    <a:pos x="125" y="263"/>
                  </a:cxn>
                  <a:cxn ang="0">
                    <a:pos x="130" y="268"/>
                  </a:cxn>
                  <a:cxn ang="0">
                    <a:pos x="139" y="272"/>
                  </a:cxn>
                  <a:cxn ang="0">
                    <a:pos x="143" y="277"/>
                  </a:cxn>
                  <a:cxn ang="0">
                    <a:pos x="152" y="277"/>
                  </a:cxn>
                  <a:cxn ang="0">
                    <a:pos x="161" y="272"/>
                  </a:cxn>
                  <a:cxn ang="0">
                    <a:pos x="165" y="263"/>
                  </a:cxn>
                  <a:cxn ang="0">
                    <a:pos x="165" y="254"/>
                  </a:cxn>
                  <a:cxn ang="0">
                    <a:pos x="165" y="178"/>
                  </a:cxn>
                  <a:cxn ang="0">
                    <a:pos x="223" y="143"/>
                  </a:cxn>
                  <a:cxn ang="0">
                    <a:pos x="223" y="241"/>
                  </a:cxn>
                  <a:cxn ang="0">
                    <a:pos x="223" y="250"/>
                  </a:cxn>
                  <a:cxn ang="0">
                    <a:pos x="228" y="259"/>
                  </a:cxn>
                  <a:cxn ang="0">
                    <a:pos x="237" y="263"/>
                  </a:cxn>
                  <a:cxn ang="0">
                    <a:pos x="246" y="268"/>
                  </a:cxn>
                  <a:cxn ang="0">
                    <a:pos x="255" y="268"/>
                  </a:cxn>
                  <a:cxn ang="0">
                    <a:pos x="259" y="263"/>
                  </a:cxn>
                  <a:cxn ang="0">
                    <a:pos x="264" y="254"/>
                  </a:cxn>
                  <a:cxn ang="0">
                    <a:pos x="268" y="246"/>
                  </a:cxn>
                  <a:cxn ang="0">
                    <a:pos x="268" y="116"/>
                  </a:cxn>
                  <a:cxn ang="0">
                    <a:pos x="393" y="44"/>
                  </a:cxn>
                  <a:cxn ang="0">
                    <a:pos x="366" y="0"/>
                  </a:cxn>
                  <a:cxn ang="0">
                    <a:pos x="241" y="71"/>
                  </a:cxn>
                  <a:cxn ang="0">
                    <a:pos x="125" y="4"/>
                  </a:cxn>
                  <a:cxn ang="0">
                    <a:pos x="121" y="0"/>
                  </a:cxn>
                  <a:cxn ang="0">
                    <a:pos x="112" y="0"/>
                  </a:cxn>
                  <a:cxn ang="0">
                    <a:pos x="103" y="4"/>
                  </a:cxn>
                  <a:cxn ang="0">
                    <a:pos x="98" y="9"/>
                  </a:cxn>
                  <a:cxn ang="0">
                    <a:pos x="94" y="18"/>
                  </a:cxn>
                  <a:cxn ang="0">
                    <a:pos x="94" y="26"/>
                  </a:cxn>
                  <a:cxn ang="0">
                    <a:pos x="98" y="35"/>
                  </a:cxn>
                  <a:cxn ang="0">
                    <a:pos x="107" y="40"/>
                  </a:cxn>
                  <a:cxn ang="0">
                    <a:pos x="197" y="98"/>
                  </a:cxn>
                  <a:cxn ang="0">
                    <a:pos x="139" y="129"/>
                  </a:cxn>
                  <a:cxn ang="0">
                    <a:pos x="72" y="89"/>
                  </a:cxn>
                  <a:cxn ang="0">
                    <a:pos x="63" y="85"/>
                  </a:cxn>
                  <a:cxn ang="0">
                    <a:pos x="58" y="85"/>
                  </a:cxn>
                  <a:cxn ang="0">
                    <a:pos x="49" y="89"/>
                  </a:cxn>
                  <a:cxn ang="0">
                    <a:pos x="45" y="98"/>
                  </a:cxn>
                  <a:cxn ang="0">
                    <a:pos x="45" y="102"/>
                  </a:cxn>
                  <a:cxn ang="0">
                    <a:pos x="45" y="111"/>
                  </a:cxn>
                  <a:cxn ang="0">
                    <a:pos x="45" y="120"/>
                  </a:cxn>
                  <a:cxn ang="0">
                    <a:pos x="54" y="125"/>
                  </a:cxn>
                  <a:cxn ang="0">
                    <a:pos x="98" y="156"/>
                  </a:cxn>
                </a:cxnLst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6F3C1"/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62" name="Freeform 57"/>
              <p:cNvSpPr/>
              <p:nvPr/>
            </p:nvSpPr>
            <p:spPr>
              <a:xfrm>
                <a:off x="1210" y="648"/>
                <a:ext cx="299" cy="438"/>
              </a:xfrm>
              <a:custGeom>
                <a:avLst/>
                <a:gdLst/>
                <a:ahLst/>
                <a:cxnLst>
                  <a:cxn ang="0">
                    <a:pos x="125" y="313"/>
                  </a:cxn>
                  <a:cxn ang="0">
                    <a:pos x="125" y="411"/>
                  </a:cxn>
                  <a:cxn ang="0">
                    <a:pos x="129" y="425"/>
                  </a:cxn>
                  <a:cxn ang="0">
                    <a:pos x="134" y="429"/>
                  </a:cxn>
                  <a:cxn ang="0">
                    <a:pos x="143" y="434"/>
                  </a:cxn>
                  <a:cxn ang="0">
                    <a:pos x="147" y="438"/>
                  </a:cxn>
                  <a:cxn ang="0">
                    <a:pos x="156" y="434"/>
                  </a:cxn>
                  <a:cxn ang="0">
                    <a:pos x="165" y="429"/>
                  </a:cxn>
                  <a:cxn ang="0">
                    <a:pos x="174" y="425"/>
                  </a:cxn>
                  <a:cxn ang="0">
                    <a:pos x="174" y="411"/>
                  </a:cxn>
                  <a:cxn ang="0">
                    <a:pos x="174" y="308"/>
                  </a:cxn>
                  <a:cxn ang="0">
                    <a:pos x="223" y="335"/>
                  </a:cxn>
                  <a:cxn ang="0">
                    <a:pos x="232" y="340"/>
                  </a:cxn>
                  <a:cxn ang="0">
                    <a:pos x="241" y="340"/>
                  </a:cxn>
                  <a:cxn ang="0">
                    <a:pos x="250" y="335"/>
                  </a:cxn>
                  <a:cxn ang="0">
                    <a:pos x="254" y="331"/>
                  </a:cxn>
                  <a:cxn ang="0">
                    <a:pos x="254" y="322"/>
                  </a:cxn>
                  <a:cxn ang="0">
                    <a:pos x="254" y="317"/>
                  </a:cxn>
                  <a:cxn ang="0">
                    <a:pos x="254" y="308"/>
                  </a:cxn>
                  <a:cxn ang="0">
                    <a:pos x="245" y="300"/>
                  </a:cxn>
                  <a:cxn ang="0">
                    <a:pos x="178" y="264"/>
                  </a:cxn>
                  <a:cxn ang="0">
                    <a:pos x="178" y="192"/>
                  </a:cxn>
                  <a:cxn ang="0">
                    <a:pos x="263" y="246"/>
                  </a:cxn>
                  <a:cxn ang="0">
                    <a:pos x="272" y="250"/>
                  </a:cxn>
                  <a:cxn ang="0">
                    <a:pos x="281" y="250"/>
                  </a:cxn>
                  <a:cxn ang="0">
                    <a:pos x="290" y="246"/>
                  </a:cxn>
                  <a:cxn ang="0">
                    <a:pos x="294" y="241"/>
                  </a:cxn>
                  <a:cxn ang="0">
                    <a:pos x="299" y="232"/>
                  </a:cxn>
                  <a:cxn ang="0">
                    <a:pos x="299" y="224"/>
                  </a:cxn>
                  <a:cxn ang="0">
                    <a:pos x="294" y="215"/>
                  </a:cxn>
                  <a:cxn ang="0">
                    <a:pos x="285" y="210"/>
                  </a:cxn>
                  <a:cxn ang="0">
                    <a:pos x="178" y="143"/>
                  </a:cxn>
                  <a:cxn ang="0">
                    <a:pos x="178" y="0"/>
                  </a:cxn>
                  <a:cxn ang="0">
                    <a:pos x="125" y="0"/>
                  </a:cxn>
                  <a:cxn ang="0">
                    <a:pos x="125" y="143"/>
                  </a:cxn>
                  <a:cxn ang="0">
                    <a:pos x="9" y="210"/>
                  </a:cxn>
                  <a:cxn ang="0">
                    <a:pos x="4" y="215"/>
                  </a:cxn>
                  <a:cxn ang="0">
                    <a:pos x="0" y="224"/>
                  </a:cxn>
                  <a:cxn ang="0">
                    <a:pos x="0" y="232"/>
                  </a:cxn>
                  <a:cxn ang="0">
                    <a:pos x="0" y="237"/>
                  </a:cxn>
                  <a:cxn ang="0">
                    <a:pos x="4" y="246"/>
                  </a:cxn>
                  <a:cxn ang="0">
                    <a:pos x="13" y="250"/>
                  </a:cxn>
                  <a:cxn ang="0">
                    <a:pos x="22" y="250"/>
                  </a:cxn>
                  <a:cxn ang="0">
                    <a:pos x="31" y="246"/>
                  </a:cxn>
                  <a:cxn ang="0">
                    <a:pos x="125" y="197"/>
                  </a:cxn>
                  <a:cxn ang="0">
                    <a:pos x="125" y="264"/>
                  </a:cxn>
                  <a:cxn ang="0">
                    <a:pos x="53" y="300"/>
                  </a:cxn>
                  <a:cxn ang="0">
                    <a:pos x="49" y="304"/>
                  </a:cxn>
                  <a:cxn ang="0">
                    <a:pos x="44" y="313"/>
                  </a:cxn>
                  <a:cxn ang="0">
                    <a:pos x="44" y="322"/>
                  </a:cxn>
                  <a:cxn ang="0">
                    <a:pos x="49" y="326"/>
                  </a:cxn>
                  <a:cxn ang="0">
                    <a:pos x="53" y="331"/>
                  </a:cxn>
                  <a:cxn ang="0">
                    <a:pos x="62" y="335"/>
                  </a:cxn>
                  <a:cxn ang="0">
                    <a:pos x="67" y="335"/>
                  </a:cxn>
                  <a:cxn ang="0">
                    <a:pos x="76" y="335"/>
                  </a:cxn>
                  <a:cxn ang="0">
                    <a:pos x="125" y="313"/>
                  </a:cxn>
                </a:cxnLst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6F3C1"/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63" name="Freeform 58"/>
              <p:cNvSpPr/>
              <p:nvPr/>
            </p:nvSpPr>
            <p:spPr>
              <a:xfrm>
                <a:off x="1347" y="625"/>
                <a:ext cx="394" cy="272"/>
              </a:xfrm>
              <a:custGeom>
                <a:avLst/>
                <a:gdLst/>
                <a:ahLst/>
                <a:cxnLst>
                  <a:cxn ang="0">
                    <a:pos x="272" y="201"/>
                  </a:cxn>
                  <a:cxn ang="0">
                    <a:pos x="357" y="250"/>
                  </a:cxn>
                  <a:cxn ang="0">
                    <a:pos x="366" y="254"/>
                  </a:cxn>
                  <a:cxn ang="0">
                    <a:pos x="375" y="254"/>
                  </a:cxn>
                  <a:cxn ang="0">
                    <a:pos x="384" y="250"/>
                  </a:cxn>
                  <a:cxn ang="0">
                    <a:pos x="388" y="241"/>
                  </a:cxn>
                  <a:cxn ang="0">
                    <a:pos x="393" y="232"/>
                  </a:cxn>
                  <a:cxn ang="0">
                    <a:pos x="393" y="223"/>
                  </a:cxn>
                  <a:cxn ang="0">
                    <a:pos x="388" y="214"/>
                  </a:cxn>
                  <a:cxn ang="0">
                    <a:pos x="384" y="210"/>
                  </a:cxn>
                  <a:cxn ang="0">
                    <a:pos x="295" y="156"/>
                  </a:cxn>
                  <a:cxn ang="0">
                    <a:pos x="339" y="129"/>
                  </a:cxn>
                  <a:cxn ang="0">
                    <a:pos x="348" y="125"/>
                  </a:cxn>
                  <a:cxn ang="0">
                    <a:pos x="353" y="116"/>
                  </a:cxn>
                  <a:cxn ang="0">
                    <a:pos x="353" y="107"/>
                  </a:cxn>
                  <a:cxn ang="0">
                    <a:pos x="353" y="98"/>
                  </a:cxn>
                  <a:cxn ang="0">
                    <a:pos x="344" y="94"/>
                  </a:cxn>
                  <a:cxn ang="0">
                    <a:pos x="339" y="89"/>
                  </a:cxn>
                  <a:cxn ang="0">
                    <a:pos x="330" y="89"/>
                  </a:cxn>
                  <a:cxn ang="0">
                    <a:pos x="321" y="89"/>
                  </a:cxn>
                  <a:cxn ang="0">
                    <a:pos x="254" y="129"/>
                  </a:cxn>
                  <a:cxn ang="0">
                    <a:pos x="196" y="94"/>
                  </a:cxn>
                  <a:cxn ang="0">
                    <a:pos x="281" y="49"/>
                  </a:cxn>
                  <a:cxn ang="0">
                    <a:pos x="290" y="40"/>
                  </a:cxn>
                  <a:cxn ang="0">
                    <a:pos x="295" y="31"/>
                  </a:cxn>
                  <a:cxn ang="0">
                    <a:pos x="295" y="26"/>
                  </a:cxn>
                  <a:cxn ang="0">
                    <a:pos x="295" y="18"/>
                  </a:cxn>
                  <a:cxn ang="0">
                    <a:pos x="290" y="9"/>
                  </a:cxn>
                  <a:cxn ang="0">
                    <a:pos x="281" y="4"/>
                  </a:cxn>
                  <a:cxn ang="0">
                    <a:pos x="272" y="4"/>
                  </a:cxn>
                  <a:cxn ang="0">
                    <a:pos x="263" y="9"/>
                  </a:cxn>
                  <a:cxn ang="0">
                    <a:pos x="152" y="71"/>
                  </a:cxn>
                  <a:cxn ang="0">
                    <a:pos x="27" y="0"/>
                  </a:cxn>
                  <a:cxn ang="0">
                    <a:pos x="0" y="44"/>
                  </a:cxn>
                  <a:cxn ang="0">
                    <a:pos x="125" y="116"/>
                  </a:cxn>
                  <a:cxn ang="0">
                    <a:pos x="125" y="250"/>
                  </a:cxn>
                  <a:cxn ang="0">
                    <a:pos x="125" y="259"/>
                  </a:cxn>
                  <a:cxn ang="0">
                    <a:pos x="129" y="263"/>
                  </a:cxn>
                  <a:cxn ang="0">
                    <a:pos x="138" y="268"/>
                  </a:cxn>
                  <a:cxn ang="0">
                    <a:pos x="143" y="272"/>
                  </a:cxn>
                  <a:cxn ang="0">
                    <a:pos x="152" y="272"/>
                  </a:cxn>
                  <a:cxn ang="0">
                    <a:pos x="161" y="268"/>
                  </a:cxn>
                  <a:cxn ang="0">
                    <a:pos x="165" y="259"/>
                  </a:cxn>
                  <a:cxn ang="0">
                    <a:pos x="165" y="250"/>
                  </a:cxn>
                  <a:cxn ang="0">
                    <a:pos x="170" y="143"/>
                  </a:cxn>
                  <a:cxn ang="0">
                    <a:pos x="228" y="178"/>
                  </a:cxn>
                  <a:cxn ang="0">
                    <a:pos x="223" y="254"/>
                  </a:cxn>
                  <a:cxn ang="0">
                    <a:pos x="228" y="263"/>
                  </a:cxn>
                  <a:cxn ang="0">
                    <a:pos x="232" y="268"/>
                  </a:cxn>
                  <a:cxn ang="0">
                    <a:pos x="237" y="272"/>
                  </a:cxn>
                  <a:cxn ang="0">
                    <a:pos x="245" y="272"/>
                  </a:cxn>
                  <a:cxn ang="0">
                    <a:pos x="254" y="272"/>
                  </a:cxn>
                  <a:cxn ang="0">
                    <a:pos x="259" y="268"/>
                  </a:cxn>
                  <a:cxn ang="0">
                    <a:pos x="263" y="263"/>
                  </a:cxn>
                  <a:cxn ang="0">
                    <a:pos x="268" y="254"/>
                  </a:cxn>
                  <a:cxn ang="0">
                    <a:pos x="272" y="201"/>
                  </a:cxn>
                </a:cxnLst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6F3C1"/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64" name="Freeform 59"/>
              <p:cNvSpPr/>
              <p:nvPr/>
            </p:nvSpPr>
            <p:spPr>
              <a:xfrm>
                <a:off x="1347" y="393"/>
                <a:ext cx="394" cy="277"/>
              </a:xfrm>
              <a:custGeom>
                <a:avLst/>
                <a:gdLst/>
                <a:ahLst/>
                <a:cxnLst>
                  <a:cxn ang="0">
                    <a:pos x="295" y="121"/>
                  </a:cxn>
                  <a:cxn ang="0">
                    <a:pos x="384" y="72"/>
                  </a:cxn>
                  <a:cxn ang="0">
                    <a:pos x="393" y="63"/>
                  </a:cxn>
                  <a:cxn ang="0">
                    <a:pos x="393" y="54"/>
                  </a:cxn>
                  <a:cxn ang="0">
                    <a:pos x="393" y="49"/>
                  </a:cxn>
                  <a:cxn ang="0">
                    <a:pos x="393" y="40"/>
                  </a:cxn>
                  <a:cxn ang="0">
                    <a:pos x="384" y="31"/>
                  </a:cxn>
                  <a:cxn ang="0">
                    <a:pos x="379" y="27"/>
                  </a:cxn>
                  <a:cxn ang="0">
                    <a:pos x="370" y="27"/>
                  </a:cxn>
                  <a:cxn ang="0">
                    <a:pos x="357" y="27"/>
                  </a:cxn>
                  <a:cxn ang="0">
                    <a:pos x="268" y="81"/>
                  </a:cxn>
                  <a:cxn ang="0">
                    <a:pos x="268" y="27"/>
                  </a:cxn>
                  <a:cxn ang="0">
                    <a:pos x="268" y="14"/>
                  </a:cxn>
                  <a:cxn ang="0">
                    <a:pos x="263" y="9"/>
                  </a:cxn>
                  <a:cxn ang="0">
                    <a:pos x="254" y="5"/>
                  </a:cxn>
                  <a:cxn ang="0">
                    <a:pos x="250" y="0"/>
                  </a:cxn>
                  <a:cxn ang="0">
                    <a:pos x="241" y="5"/>
                  </a:cxn>
                  <a:cxn ang="0">
                    <a:pos x="232" y="5"/>
                  </a:cxn>
                  <a:cxn ang="0">
                    <a:pos x="228" y="14"/>
                  </a:cxn>
                  <a:cxn ang="0">
                    <a:pos x="228" y="23"/>
                  </a:cxn>
                  <a:cxn ang="0">
                    <a:pos x="228" y="99"/>
                  </a:cxn>
                  <a:cxn ang="0">
                    <a:pos x="170" y="134"/>
                  </a:cxn>
                  <a:cxn ang="0">
                    <a:pos x="170" y="36"/>
                  </a:cxn>
                  <a:cxn ang="0">
                    <a:pos x="170" y="27"/>
                  </a:cxn>
                  <a:cxn ang="0">
                    <a:pos x="165" y="18"/>
                  </a:cxn>
                  <a:cxn ang="0">
                    <a:pos x="156" y="14"/>
                  </a:cxn>
                  <a:cxn ang="0">
                    <a:pos x="147" y="9"/>
                  </a:cxn>
                  <a:cxn ang="0">
                    <a:pos x="138" y="9"/>
                  </a:cxn>
                  <a:cxn ang="0">
                    <a:pos x="134" y="14"/>
                  </a:cxn>
                  <a:cxn ang="0">
                    <a:pos x="129" y="23"/>
                  </a:cxn>
                  <a:cxn ang="0">
                    <a:pos x="125" y="31"/>
                  </a:cxn>
                  <a:cxn ang="0">
                    <a:pos x="125" y="161"/>
                  </a:cxn>
                  <a:cxn ang="0">
                    <a:pos x="0" y="233"/>
                  </a:cxn>
                  <a:cxn ang="0">
                    <a:pos x="27" y="277"/>
                  </a:cxn>
                  <a:cxn ang="0">
                    <a:pos x="152" y="206"/>
                  </a:cxn>
                  <a:cxn ang="0">
                    <a:pos x="268" y="273"/>
                  </a:cxn>
                  <a:cxn ang="0">
                    <a:pos x="272" y="277"/>
                  </a:cxn>
                  <a:cxn ang="0">
                    <a:pos x="281" y="277"/>
                  </a:cxn>
                  <a:cxn ang="0">
                    <a:pos x="290" y="273"/>
                  </a:cxn>
                  <a:cxn ang="0">
                    <a:pos x="295" y="268"/>
                  </a:cxn>
                  <a:cxn ang="0">
                    <a:pos x="299" y="259"/>
                  </a:cxn>
                  <a:cxn ang="0">
                    <a:pos x="299" y="251"/>
                  </a:cxn>
                  <a:cxn ang="0">
                    <a:pos x="295" y="242"/>
                  </a:cxn>
                  <a:cxn ang="0">
                    <a:pos x="286" y="237"/>
                  </a:cxn>
                  <a:cxn ang="0">
                    <a:pos x="196" y="179"/>
                  </a:cxn>
                  <a:cxn ang="0">
                    <a:pos x="254" y="148"/>
                  </a:cxn>
                  <a:cxn ang="0">
                    <a:pos x="321" y="188"/>
                  </a:cxn>
                  <a:cxn ang="0">
                    <a:pos x="330" y="192"/>
                  </a:cxn>
                  <a:cxn ang="0">
                    <a:pos x="335" y="192"/>
                  </a:cxn>
                  <a:cxn ang="0">
                    <a:pos x="344" y="188"/>
                  </a:cxn>
                  <a:cxn ang="0">
                    <a:pos x="348" y="179"/>
                  </a:cxn>
                  <a:cxn ang="0">
                    <a:pos x="348" y="175"/>
                  </a:cxn>
                  <a:cxn ang="0">
                    <a:pos x="348" y="166"/>
                  </a:cxn>
                  <a:cxn ang="0">
                    <a:pos x="348" y="157"/>
                  </a:cxn>
                  <a:cxn ang="0">
                    <a:pos x="339" y="152"/>
                  </a:cxn>
                  <a:cxn ang="0">
                    <a:pos x="295" y="121"/>
                  </a:cxn>
                </a:cxnLst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6F3C1"/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65" name="Freeform 60"/>
              <p:cNvSpPr/>
              <p:nvPr/>
            </p:nvSpPr>
            <p:spPr>
              <a:xfrm>
                <a:off x="1232" y="536"/>
                <a:ext cx="262" cy="227"/>
              </a:xfrm>
              <a:custGeom>
                <a:avLst/>
                <a:gdLst/>
                <a:ahLst/>
                <a:cxnLst>
                  <a:cxn ang="0">
                    <a:pos x="0" y="116"/>
                  </a:cxn>
                  <a:cxn ang="0">
                    <a:pos x="49" y="67"/>
                  </a:cxn>
                  <a:cxn ang="0">
                    <a:pos x="67" y="0"/>
                  </a:cxn>
                  <a:cxn ang="0">
                    <a:pos x="134" y="23"/>
                  </a:cxn>
                  <a:cxn ang="0">
                    <a:pos x="201" y="0"/>
                  </a:cxn>
                  <a:cxn ang="0">
                    <a:pos x="214" y="67"/>
                  </a:cxn>
                  <a:cxn ang="0">
                    <a:pos x="263" y="116"/>
                  </a:cxn>
                  <a:cxn ang="0">
                    <a:pos x="214" y="161"/>
                  </a:cxn>
                  <a:cxn ang="0">
                    <a:pos x="201" y="228"/>
                  </a:cxn>
                  <a:cxn ang="0">
                    <a:pos x="134" y="210"/>
                  </a:cxn>
                  <a:cxn ang="0">
                    <a:pos x="67" y="228"/>
                  </a:cxn>
                  <a:cxn ang="0">
                    <a:pos x="49" y="161"/>
                  </a:cxn>
                  <a:cxn ang="0">
                    <a:pos x="0" y="116"/>
                  </a:cxn>
                </a:cxnLst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6F3C1"/>
                  </a:gs>
                  <a:gs pos="100000">
                    <a:schemeClr val="accent2"/>
                  </a:gs>
                </a:gsLst>
                <a:path path="rect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6166" name="Rectangle 61"/>
            <p:cNvSpPr/>
            <p:nvPr/>
          </p:nvSpPr>
          <p:spPr>
            <a:xfrm>
              <a:off x="1783" y="1237"/>
              <a:ext cx="2452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 eaLnBrk="0" hangingPunct="0"/>
              <a:r>
                <a:rPr lang="zh-CN" altLang="en-US" sz="3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教学过程</a:t>
              </a:r>
              <a:endPara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167" name="Line 62"/>
            <p:cNvSpPr/>
            <p:nvPr/>
          </p:nvSpPr>
          <p:spPr>
            <a:xfrm>
              <a:off x="1776" y="1584"/>
              <a:ext cx="2502" cy="16"/>
            </a:xfrm>
            <a:prstGeom prst="line">
              <a:avLst/>
            </a:prstGeom>
            <a:ln w="9525" cap="flat" cmpd="sng">
              <a:solidFill>
                <a:srgbClr val="7BA6F3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6168" name="Group 63"/>
          <p:cNvGrpSpPr/>
          <p:nvPr/>
        </p:nvGrpSpPr>
        <p:grpSpPr>
          <a:xfrm>
            <a:off x="2484438" y="3692525"/>
            <a:ext cx="4895850" cy="1200150"/>
            <a:chOff x="1440" y="1256"/>
            <a:chExt cx="2400" cy="756"/>
          </a:xfrm>
        </p:grpSpPr>
        <p:grpSp>
          <p:nvGrpSpPr>
            <p:cNvPr id="6169" name="Group 64"/>
            <p:cNvGrpSpPr/>
            <p:nvPr/>
          </p:nvGrpSpPr>
          <p:grpSpPr>
            <a:xfrm>
              <a:off x="1440" y="1296"/>
              <a:ext cx="336" cy="384"/>
              <a:chOff x="982" y="214"/>
              <a:chExt cx="759" cy="872"/>
            </a:xfrm>
          </p:grpSpPr>
          <p:sp>
            <p:nvSpPr>
              <p:cNvPr id="6170" name="Freeform 65"/>
              <p:cNvSpPr/>
              <p:nvPr/>
            </p:nvSpPr>
            <p:spPr>
              <a:xfrm>
                <a:off x="1214" y="214"/>
                <a:ext cx="299" cy="434"/>
              </a:xfrm>
              <a:custGeom>
                <a:avLst/>
                <a:gdLst/>
                <a:ahLst/>
                <a:cxnLst>
                  <a:cxn ang="0">
                    <a:pos x="174" y="121"/>
                  </a:cxn>
                  <a:cxn ang="0">
                    <a:pos x="174" y="23"/>
                  </a:cxn>
                  <a:cxn ang="0">
                    <a:pos x="170" y="9"/>
                  </a:cxn>
                  <a:cxn ang="0">
                    <a:pos x="165" y="5"/>
                  </a:cxn>
                  <a:cxn ang="0">
                    <a:pos x="156" y="0"/>
                  </a:cxn>
                  <a:cxn ang="0">
                    <a:pos x="152" y="0"/>
                  </a:cxn>
                  <a:cxn ang="0">
                    <a:pos x="143" y="0"/>
                  </a:cxn>
                  <a:cxn ang="0">
                    <a:pos x="134" y="5"/>
                  </a:cxn>
                  <a:cxn ang="0">
                    <a:pos x="125" y="9"/>
                  </a:cxn>
                  <a:cxn ang="0">
                    <a:pos x="125" y="23"/>
                  </a:cxn>
                  <a:cxn ang="0">
                    <a:pos x="125" y="126"/>
                  </a:cxn>
                  <a:cxn ang="0">
                    <a:pos x="76" y="99"/>
                  </a:cxn>
                  <a:cxn ang="0">
                    <a:pos x="67" y="94"/>
                  </a:cxn>
                  <a:cxn ang="0">
                    <a:pos x="58" y="94"/>
                  </a:cxn>
                  <a:cxn ang="0">
                    <a:pos x="49" y="99"/>
                  </a:cxn>
                  <a:cxn ang="0">
                    <a:pos x="45" y="103"/>
                  </a:cxn>
                  <a:cxn ang="0">
                    <a:pos x="40" y="112"/>
                  </a:cxn>
                  <a:cxn ang="0">
                    <a:pos x="45" y="117"/>
                  </a:cxn>
                  <a:cxn ang="0">
                    <a:pos x="45" y="126"/>
                  </a:cxn>
                  <a:cxn ang="0">
                    <a:pos x="54" y="134"/>
                  </a:cxn>
                  <a:cxn ang="0">
                    <a:pos x="121" y="170"/>
                  </a:cxn>
                  <a:cxn ang="0">
                    <a:pos x="121" y="242"/>
                  </a:cxn>
                  <a:cxn ang="0">
                    <a:pos x="36" y="188"/>
                  </a:cxn>
                  <a:cxn ang="0">
                    <a:pos x="27" y="184"/>
                  </a:cxn>
                  <a:cxn ang="0">
                    <a:pos x="18" y="184"/>
                  </a:cxn>
                  <a:cxn ang="0">
                    <a:pos x="9" y="188"/>
                  </a:cxn>
                  <a:cxn ang="0">
                    <a:pos x="5" y="193"/>
                  </a:cxn>
                  <a:cxn ang="0">
                    <a:pos x="0" y="202"/>
                  </a:cxn>
                  <a:cxn ang="0">
                    <a:pos x="0" y="210"/>
                  </a:cxn>
                  <a:cxn ang="0">
                    <a:pos x="5" y="219"/>
                  </a:cxn>
                  <a:cxn ang="0">
                    <a:pos x="14" y="224"/>
                  </a:cxn>
                  <a:cxn ang="0">
                    <a:pos x="121" y="291"/>
                  </a:cxn>
                  <a:cxn ang="0">
                    <a:pos x="121" y="434"/>
                  </a:cxn>
                  <a:cxn ang="0">
                    <a:pos x="174" y="434"/>
                  </a:cxn>
                  <a:cxn ang="0">
                    <a:pos x="174" y="291"/>
                  </a:cxn>
                  <a:cxn ang="0">
                    <a:pos x="290" y="224"/>
                  </a:cxn>
                  <a:cxn ang="0">
                    <a:pos x="295" y="219"/>
                  </a:cxn>
                  <a:cxn ang="0">
                    <a:pos x="299" y="210"/>
                  </a:cxn>
                  <a:cxn ang="0">
                    <a:pos x="299" y="202"/>
                  </a:cxn>
                  <a:cxn ang="0">
                    <a:pos x="299" y="197"/>
                  </a:cxn>
                  <a:cxn ang="0">
                    <a:pos x="295" y="188"/>
                  </a:cxn>
                  <a:cxn ang="0">
                    <a:pos x="286" y="184"/>
                  </a:cxn>
                  <a:cxn ang="0">
                    <a:pos x="277" y="184"/>
                  </a:cxn>
                  <a:cxn ang="0">
                    <a:pos x="268" y="188"/>
                  </a:cxn>
                  <a:cxn ang="0">
                    <a:pos x="174" y="237"/>
                  </a:cxn>
                  <a:cxn ang="0">
                    <a:pos x="174" y="170"/>
                  </a:cxn>
                  <a:cxn ang="0">
                    <a:pos x="246" y="134"/>
                  </a:cxn>
                  <a:cxn ang="0">
                    <a:pos x="250" y="130"/>
                  </a:cxn>
                  <a:cxn ang="0">
                    <a:pos x="255" y="121"/>
                  </a:cxn>
                  <a:cxn ang="0">
                    <a:pos x="255" y="112"/>
                  </a:cxn>
                  <a:cxn ang="0">
                    <a:pos x="250" y="108"/>
                  </a:cxn>
                  <a:cxn ang="0">
                    <a:pos x="246" y="103"/>
                  </a:cxn>
                  <a:cxn ang="0">
                    <a:pos x="237" y="99"/>
                  </a:cxn>
                  <a:cxn ang="0">
                    <a:pos x="232" y="99"/>
                  </a:cxn>
                  <a:cxn ang="0">
                    <a:pos x="223" y="99"/>
                  </a:cxn>
                  <a:cxn ang="0">
                    <a:pos x="174" y="121"/>
                  </a:cxn>
                </a:cxnLst>
                <a:pathLst>
                  <a:path w="299" h="434">
                    <a:moveTo>
                      <a:pt x="174" y="121"/>
                    </a:moveTo>
                    <a:lnTo>
                      <a:pt x="174" y="23"/>
                    </a:lnTo>
                    <a:lnTo>
                      <a:pt x="170" y="9"/>
                    </a:lnTo>
                    <a:lnTo>
                      <a:pt x="165" y="5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3" y="0"/>
                    </a:lnTo>
                    <a:lnTo>
                      <a:pt x="134" y="5"/>
                    </a:lnTo>
                    <a:lnTo>
                      <a:pt x="125" y="9"/>
                    </a:lnTo>
                    <a:lnTo>
                      <a:pt x="125" y="23"/>
                    </a:lnTo>
                    <a:lnTo>
                      <a:pt x="125" y="126"/>
                    </a:lnTo>
                    <a:lnTo>
                      <a:pt x="76" y="99"/>
                    </a:lnTo>
                    <a:lnTo>
                      <a:pt x="67" y="94"/>
                    </a:lnTo>
                    <a:lnTo>
                      <a:pt x="58" y="94"/>
                    </a:lnTo>
                    <a:lnTo>
                      <a:pt x="49" y="99"/>
                    </a:lnTo>
                    <a:lnTo>
                      <a:pt x="45" y="103"/>
                    </a:lnTo>
                    <a:lnTo>
                      <a:pt x="40" y="112"/>
                    </a:lnTo>
                    <a:lnTo>
                      <a:pt x="45" y="117"/>
                    </a:lnTo>
                    <a:lnTo>
                      <a:pt x="45" y="126"/>
                    </a:lnTo>
                    <a:lnTo>
                      <a:pt x="54" y="134"/>
                    </a:lnTo>
                    <a:lnTo>
                      <a:pt x="121" y="170"/>
                    </a:lnTo>
                    <a:lnTo>
                      <a:pt x="121" y="242"/>
                    </a:lnTo>
                    <a:lnTo>
                      <a:pt x="36" y="188"/>
                    </a:lnTo>
                    <a:lnTo>
                      <a:pt x="27" y="184"/>
                    </a:lnTo>
                    <a:lnTo>
                      <a:pt x="18" y="184"/>
                    </a:lnTo>
                    <a:lnTo>
                      <a:pt x="9" y="188"/>
                    </a:lnTo>
                    <a:lnTo>
                      <a:pt x="5" y="193"/>
                    </a:lnTo>
                    <a:lnTo>
                      <a:pt x="0" y="202"/>
                    </a:lnTo>
                    <a:lnTo>
                      <a:pt x="0" y="210"/>
                    </a:lnTo>
                    <a:lnTo>
                      <a:pt x="5" y="219"/>
                    </a:lnTo>
                    <a:lnTo>
                      <a:pt x="14" y="224"/>
                    </a:lnTo>
                    <a:lnTo>
                      <a:pt x="121" y="291"/>
                    </a:lnTo>
                    <a:lnTo>
                      <a:pt x="121" y="434"/>
                    </a:lnTo>
                    <a:lnTo>
                      <a:pt x="174" y="434"/>
                    </a:lnTo>
                    <a:lnTo>
                      <a:pt x="174" y="291"/>
                    </a:lnTo>
                    <a:lnTo>
                      <a:pt x="290" y="224"/>
                    </a:lnTo>
                    <a:lnTo>
                      <a:pt x="295" y="219"/>
                    </a:lnTo>
                    <a:lnTo>
                      <a:pt x="299" y="210"/>
                    </a:lnTo>
                    <a:lnTo>
                      <a:pt x="299" y="202"/>
                    </a:lnTo>
                    <a:lnTo>
                      <a:pt x="299" y="197"/>
                    </a:lnTo>
                    <a:lnTo>
                      <a:pt x="295" y="188"/>
                    </a:lnTo>
                    <a:lnTo>
                      <a:pt x="286" y="184"/>
                    </a:lnTo>
                    <a:lnTo>
                      <a:pt x="277" y="184"/>
                    </a:lnTo>
                    <a:lnTo>
                      <a:pt x="268" y="188"/>
                    </a:lnTo>
                    <a:lnTo>
                      <a:pt x="174" y="237"/>
                    </a:lnTo>
                    <a:lnTo>
                      <a:pt x="174" y="170"/>
                    </a:lnTo>
                    <a:lnTo>
                      <a:pt x="246" y="134"/>
                    </a:lnTo>
                    <a:lnTo>
                      <a:pt x="250" y="130"/>
                    </a:lnTo>
                    <a:lnTo>
                      <a:pt x="255" y="121"/>
                    </a:lnTo>
                    <a:lnTo>
                      <a:pt x="255" y="112"/>
                    </a:lnTo>
                    <a:lnTo>
                      <a:pt x="250" y="108"/>
                    </a:lnTo>
                    <a:lnTo>
                      <a:pt x="246" y="103"/>
                    </a:lnTo>
                    <a:lnTo>
                      <a:pt x="237" y="99"/>
                    </a:lnTo>
                    <a:lnTo>
                      <a:pt x="232" y="99"/>
                    </a:lnTo>
                    <a:lnTo>
                      <a:pt x="223" y="99"/>
                    </a:lnTo>
                    <a:lnTo>
                      <a:pt x="174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1EADE"/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71" name="Freeform 66"/>
              <p:cNvSpPr/>
              <p:nvPr/>
            </p:nvSpPr>
            <p:spPr>
              <a:xfrm>
                <a:off x="982" y="398"/>
                <a:ext cx="394" cy="272"/>
              </a:xfrm>
              <a:custGeom>
                <a:avLst/>
                <a:gdLst/>
                <a:ahLst/>
                <a:cxnLst>
                  <a:cxn ang="0">
                    <a:pos x="121" y="71"/>
                  </a:cxn>
                  <a:cxn ang="0">
                    <a:pos x="36" y="22"/>
                  </a:cxn>
                  <a:cxn ang="0">
                    <a:pos x="27" y="18"/>
                  </a:cxn>
                  <a:cxn ang="0">
                    <a:pos x="18" y="18"/>
                  </a:cxn>
                  <a:cxn ang="0">
                    <a:pos x="9" y="22"/>
                  </a:cxn>
                  <a:cxn ang="0">
                    <a:pos x="5" y="31"/>
                  </a:cxn>
                  <a:cxn ang="0">
                    <a:pos x="0" y="40"/>
                  </a:cxn>
                  <a:cxn ang="0">
                    <a:pos x="0" y="49"/>
                  </a:cxn>
                  <a:cxn ang="0">
                    <a:pos x="5" y="58"/>
                  </a:cxn>
                  <a:cxn ang="0">
                    <a:pos x="9" y="62"/>
                  </a:cxn>
                  <a:cxn ang="0">
                    <a:pos x="98" y="116"/>
                  </a:cxn>
                  <a:cxn ang="0">
                    <a:pos x="54" y="143"/>
                  </a:cxn>
                  <a:cxn ang="0">
                    <a:pos x="45" y="147"/>
                  </a:cxn>
                  <a:cxn ang="0">
                    <a:pos x="40" y="156"/>
                  </a:cxn>
                  <a:cxn ang="0">
                    <a:pos x="40" y="165"/>
                  </a:cxn>
                  <a:cxn ang="0">
                    <a:pos x="40" y="174"/>
                  </a:cxn>
                  <a:cxn ang="0">
                    <a:pos x="49" y="178"/>
                  </a:cxn>
                  <a:cxn ang="0">
                    <a:pos x="54" y="183"/>
                  </a:cxn>
                  <a:cxn ang="0">
                    <a:pos x="63" y="183"/>
                  </a:cxn>
                  <a:cxn ang="0">
                    <a:pos x="72" y="183"/>
                  </a:cxn>
                  <a:cxn ang="0">
                    <a:pos x="139" y="143"/>
                  </a:cxn>
                  <a:cxn ang="0">
                    <a:pos x="197" y="178"/>
                  </a:cxn>
                  <a:cxn ang="0">
                    <a:pos x="112" y="223"/>
                  </a:cxn>
                  <a:cxn ang="0">
                    <a:pos x="103" y="232"/>
                  </a:cxn>
                  <a:cxn ang="0">
                    <a:pos x="98" y="241"/>
                  </a:cxn>
                  <a:cxn ang="0">
                    <a:pos x="98" y="246"/>
                  </a:cxn>
                  <a:cxn ang="0">
                    <a:pos x="98" y="254"/>
                  </a:cxn>
                  <a:cxn ang="0">
                    <a:pos x="103" y="263"/>
                  </a:cxn>
                  <a:cxn ang="0">
                    <a:pos x="112" y="268"/>
                  </a:cxn>
                  <a:cxn ang="0">
                    <a:pos x="121" y="268"/>
                  </a:cxn>
                  <a:cxn ang="0">
                    <a:pos x="130" y="263"/>
                  </a:cxn>
                  <a:cxn ang="0">
                    <a:pos x="241" y="201"/>
                  </a:cxn>
                  <a:cxn ang="0">
                    <a:pos x="366" y="272"/>
                  </a:cxn>
                  <a:cxn ang="0">
                    <a:pos x="393" y="228"/>
                  </a:cxn>
                  <a:cxn ang="0">
                    <a:pos x="268" y="156"/>
                  </a:cxn>
                  <a:cxn ang="0">
                    <a:pos x="268" y="22"/>
                  </a:cxn>
                  <a:cxn ang="0">
                    <a:pos x="268" y="13"/>
                  </a:cxn>
                  <a:cxn ang="0">
                    <a:pos x="264" y="9"/>
                  </a:cxn>
                  <a:cxn ang="0">
                    <a:pos x="255" y="4"/>
                  </a:cxn>
                  <a:cxn ang="0">
                    <a:pos x="250" y="0"/>
                  </a:cxn>
                  <a:cxn ang="0">
                    <a:pos x="241" y="0"/>
                  </a:cxn>
                  <a:cxn ang="0">
                    <a:pos x="232" y="4"/>
                  </a:cxn>
                  <a:cxn ang="0">
                    <a:pos x="228" y="13"/>
                  </a:cxn>
                  <a:cxn ang="0">
                    <a:pos x="228" y="22"/>
                  </a:cxn>
                  <a:cxn ang="0">
                    <a:pos x="223" y="129"/>
                  </a:cxn>
                  <a:cxn ang="0">
                    <a:pos x="165" y="94"/>
                  </a:cxn>
                  <a:cxn ang="0">
                    <a:pos x="170" y="18"/>
                  </a:cxn>
                  <a:cxn ang="0">
                    <a:pos x="165" y="9"/>
                  </a:cxn>
                  <a:cxn ang="0">
                    <a:pos x="161" y="4"/>
                  </a:cxn>
                  <a:cxn ang="0">
                    <a:pos x="156" y="0"/>
                  </a:cxn>
                  <a:cxn ang="0">
                    <a:pos x="148" y="0"/>
                  </a:cxn>
                  <a:cxn ang="0">
                    <a:pos x="139" y="0"/>
                  </a:cxn>
                  <a:cxn ang="0">
                    <a:pos x="134" y="4"/>
                  </a:cxn>
                  <a:cxn ang="0">
                    <a:pos x="130" y="9"/>
                  </a:cxn>
                  <a:cxn ang="0">
                    <a:pos x="125" y="18"/>
                  </a:cxn>
                  <a:cxn ang="0">
                    <a:pos x="121" y="71"/>
                  </a:cxn>
                </a:cxnLst>
                <a:pathLst>
                  <a:path w="393" h="272">
                    <a:moveTo>
                      <a:pt x="121" y="71"/>
                    </a:moveTo>
                    <a:lnTo>
                      <a:pt x="36" y="22"/>
                    </a:lnTo>
                    <a:lnTo>
                      <a:pt x="27" y="18"/>
                    </a:lnTo>
                    <a:lnTo>
                      <a:pt x="18" y="18"/>
                    </a:lnTo>
                    <a:lnTo>
                      <a:pt x="9" y="22"/>
                    </a:lnTo>
                    <a:lnTo>
                      <a:pt x="5" y="31"/>
                    </a:lnTo>
                    <a:lnTo>
                      <a:pt x="0" y="40"/>
                    </a:lnTo>
                    <a:lnTo>
                      <a:pt x="0" y="49"/>
                    </a:lnTo>
                    <a:lnTo>
                      <a:pt x="5" y="58"/>
                    </a:lnTo>
                    <a:lnTo>
                      <a:pt x="9" y="62"/>
                    </a:lnTo>
                    <a:lnTo>
                      <a:pt x="98" y="116"/>
                    </a:lnTo>
                    <a:lnTo>
                      <a:pt x="54" y="143"/>
                    </a:lnTo>
                    <a:lnTo>
                      <a:pt x="45" y="147"/>
                    </a:lnTo>
                    <a:lnTo>
                      <a:pt x="40" y="156"/>
                    </a:lnTo>
                    <a:lnTo>
                      <a:pt x="40" y="165"/>
                    </a:lnTo>
                    <a:lnTo>
                      <a:pt x="40" y="174"/>
                    </a:lnTo>
                    <a:lnTo>
                      <a:pt x="49" y="178"/>
                    </a:lnTo>
                    <a:lnTo>
                      <a:pt x="54" y="183"/>
                    </a:lnTo>
                    <a:lnTo>
                      <a:pt x="63" y="183"/>
                    </a:lnTo>
                    <a:lnTo>
                      <a:pt x="72" y="183"/>
                    </a:lnTo>
                    <a:lnTo>
                      <a:pt x="139" y="143"/>
                    </a:lnTo>
                    <a:lnTo>
                      <a:pt x="197" y="178"/>
                    </a:lnTo>
                    <a:lnTo>
                      <a:pt x="112" y="223"/>
                    </a:lnTo>
                    <a:lnTo>
                      <a:pt x="103" y="232"/>
                    </a:lnTo>
                    <a:lnTo>
                      <a:pt x="98" y="241"/>
                    </a:lnTo>
                    <a:lnTo>
                      <a:pt x="98" y="246"/>
                    </a:lnTo>
                    <a:lnTo>
                      <a:pt x="98" y="254"/>
                    </a:lnTo>
                    <a:lnTo>
                      <a:pt x="103" y="263"/>
                    </a:lnTo>
                    <a:lnTo>
                      <a:pt x="112" y="268"/>
                    </a:lnTo>
                    <a:lnTo>
                      <a:pt x="121" y="268"/>
                    </a:lnTo>
                    <a:lnTo>
                      <a:pt x="130" y="263"/>
                    </a:lnTo>
                    <a:lnTo>
                      <a:pt x="241" y="201"/>
                    </a:lnTo>
                    <a:lnTo>
                      <a:pt x="366" y="272"/>
                    </a:lnTo>
                    <a:lnTo>
                      <a:pt x="393" y="228"/>
                    </a:lnTo>
                    <a:lnTo>
                      <a:pt x="268" y="156"/>
                    </a:lnTo>
                    <a:lnTo>
                      <a:pt x="268" y="22"/>
                    </a:lnTo>
                    <a:lnTo>
                      <a:pt x="268" y="13"/>
                    </a:lnTo>
                    <a:lnTo>
                      <a:pt x="264" y="9"/>
                    </a:lnTo>
                    <a:lnTo>
                      <a:pt x="255" y="4"/>
                    </a:lnTo>
                    <a:lnTo>
                      <a:pt x="250" y="0"/>
                    </a:lnTo>
                    <a:lnTo>
                      <a:pt x="241" y="0"/>
                    </a:lnTo>
                    <a:lnTo>
                      <a:pt x="232" y="4"/>
                    </a:lnTo>
                    <a:lnTo>
                      <a:pt x="228" y="13"/>
                    </a:lnTo>
                    <a:lnTo>
                      <a:pt x="228" y="22"/>
                    </a:lnTo>
                    <a:lnTo>
                      <a:pt x="223" y="129"/>
                    </a:lnTo>
                    <a:lnTo>
                      <a:pt x="165" y="94"/>
                    </a:lnTo>
                    <a:lnTo>
                      <a:pt x="170" y="18"/>
                    </a:lnTo>
                    <a:lnTo>
                      <a:pt x="165" y="9"/>
                    </a:lnTo>
                    <a:lnTo>
                      <a:pt x="161" y="4"/>
                    </a:lnTo>
                    <a:lnTo>
                      <a:pt x="156" y="0"/>
                    </a:lnTo>
                    <a:lnTo>
                      <a:pt x="148" y="0"/>
                    </a:lnTo>
                    <a:lnTo>
                      <a:pt x="139" y="0"/>
                    </a:lnTo>
                    <a:lnTo>
                      <a:pt x="134" y="4"/>
                    </a:lnTo>
                    <a:lnTo>
                      <a:pt x="130" y="9"/>
                    </a:lnTo>
                    <a:lnTo>
                      <a:pt x="125" y="18"/>
                    </a:lnTo>
                    <a:lnTo>
                      <a:pt x="121" y="7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1EADE"/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72" name="Freeform 67"/>
              <p:cNvSpPr/>
              <p:nvPr/>
            </p:nvSpPr>
            <p:spPr>
              <a:xfrm>
                <a:off x="982" y="625"/>
                <a:ext cx="394" cy="277"/>
              </a:xfrm>
              <a:custGeom>
                <a:avLst/>
                <a:gdLst/>
                <a:ahLst/>
                <a:cxnLst>
                  <a:cxn ang="0">
                    <a:pos x="98" y="156"/>
                  </a:cxn>
                  <a:cxn ang="0">
                    <a:pos x="9" y="205"/>
                  </a:cxn>
                  <a:cxn ang="0">
                    <a:pos x="0" y="214"/>
                  </a:cxn>
                  <a:cxn ang="0">
                    <a:pos x="0" y="223"/>
                  </a:cxn>
                  <a:cxn ang="0">
                    <a:pos x="0" y="228"/>
                  </a:cxn>
                  <a:cxn ang="0">
                    <a:pos x="0" y="237"/>
                  </a:cxn>
                  <a:cxn ang="0">
                    <a:pos x="9" y="246"/>
                  </a:cxn>
                  <a:cxn ang="0">
                    <a:pos x="14" y="250"/>
                  </a:cxn>
                  <a:cxn ang="0">
                    <a:pos x="23" y="250"/>
                  </a:cxn>
                  <a:cxn ang="0">
                    <a:pos x="36" y="250"/>
                  </a:cxn>
                  <a:cxn ang="0">
                    <a:pos x="125" y="196"/>
                  </a:cxn>
                  <a:cxn ang="0">
                    <a:pos x="125" y="250"/>
                  </a:cxn>
                  <a:cxn ang="0">
                    <a:pos x="125" y="263"/>
                  </a:cxn>
                  <a:cxn ang="0">
                    <a:pos x="130" y="268"/>
                  </a:cxn>
                  <a:cxn ang="0">
                    <a:pos x="139" y="272"/>
                  </a:cxn>
                  <a:cxn ang="0">
                    <a:pos x="143" y="277"/>
                  </a:cxn>
                  <a:cxn ang="0">
                    <a:pos x="152" y="277"/>
                  </a:cxn>
                  <a:cxn ang="0">
                    <a:pos x="161" y="272"/>
                  </a:cxn>
                  <a:cxn ang="0">
                    <a:pos x="165" y="263"/>
                  </a:cxn>
                  <a:cxn ang="0">
                    <a:pos x="165" y="254"/>
                  </a:cxn>
                  <a:cxn ang="0">
                    <a:pos x="165" y="178"/>
                  </a:cxn>
                  <a:cxn ang="0">
                    <a:pos x="223" y="143"/>
                  </a:cxn>
                  <a:cxn ang="0">
                    <a:pos x="223" y="241"/>
                  </a:cxn>
                  <a:cxn ang="0">
                    <a:pos x="223" y="250"/>
                  </a:cxn>
                  <a:cxn ang="0">
                    <a:pos x="228" y="259"/>
                  </a:cxn>
                  <a:cxn ang="0">
                    <a:pos x="237" y="263"/>
                  </a:cxn>
                  <a:cxn ang="0">
                    <a:pos x="246" y="268"/>
                  </a:cxn>
                  <a:cxn ang="0">
                    <a:pos x="255" y="268"/>
                  </a:cxn>
                  <a:cxn ang="0">
                    <a:pos x="259" y="263"/>
                  </a:cxn>
                  <a:cxn ang="0">
                    <a:pos x="264" y="254"/>
                  </a:cxn>
                  <a:cxn ang="0">
                    <a:pos x="268" y="246"/>
                  </a:cxn>
                  <a:cxn ang="0">
                    <a:pos x="268" y="116"/>
                  </a:cxn>
                  <a:cxn ang="0">
                    <a:pos x="393" y="44"/>
                  </a:cxn>
                  <a:cxn ang="0">
                    <a:pos x="366" y="0"/>
                  </a:cxn>
                  <a:cxn ang="0">
                    <a:pos x="241" y="71"/>
                  </a:cxn>
                  <a:cxn ang="0">
                    <a:pos x="125" y="4"/>
                  </a:cxn>
                  <a:cxn ang="0">
                    <a:pos x="121" y="0"/>
                  </a:cxn>
                  <a:cxn ang="0">
                    <a:pos x="112" y="0"/>
                  </a:cxn>
                  <a:cxn ang="0">
                    <a:pos x="103" y="4"/>
                  </a:cxn>
                  <a:cxn ang="0">
                    <a:pos x="98" y="9"/>
                  </a:cxn>
                  <a:cxn ang="0">
                    <a:pos x="94" y="18"/>
                  </a:cxn>
                  <a:cxn ang="0">
                    <a:pos x="94" y="26"/>
                  </a:cxn>
                  <a:cxn ang="0">
                    <a:pos x="98" y="35"/>
                  </a:cxn>
                  <a:cxn ang="0">
                    <a:pos x="107" y="40"/>
                  </a:cxn>
                  <a:cxn ang="0">
                    <a:pos x="197" y="98"/>
                  </a:cxn>
                  <a:cxn ang="0">
                    <a:pos x="139" y="129"/>
                  </a:cxn>
                  <a:cxn ang="0">
                    <a:pos x="72" y="89"/>
                  </a:cxn>
                  <a:cxn ang="0">
                    <a:pos x="63" y="85"/>
                  </a:cxn>
                  <a:cxn ang="0">
                    <a:pos x="58" y="85"/>
                  </a:cxn>
                  <a:cxn ang="0">
                    <a:pos x="49" y="89"/>
                  </a:cxn>
                  <a:cxn ang="0">
                    <a:pos x="45" y="98"/>
                  </a:cxn>
                  <a:cxn ang="0">
                    <a:pos x="45" y="102"/>
                  </a:cxn>
                  <a:cxn ang="0">
                    <a:pos x="45" y="111"/>
                  </a:cxn>
                  <a:cxn ang="0">
                    <a:pos x="45" y="120"/>
                  </a:cxn>
                  <a:cxn ang="0">
                    <a:pos x="54" y="125"/>
                  </a:cxn>
                  <a:cxn ang="0">
                    <a:pos x="98" y="156"/>
                  </a:cxn>
                </a:cxnLst>
                <a:pathLst>
                  <a:path w="393" h="277">
                    <a:moveTo>
                      <a:pt x="98" y="156"/>
                    </a:moveTo>
                    <a:lnTo>
                      <a:pt x="9" y="205"/>
                    </a:lnTo>
                    <a:lnTo>
                      <a:pt x="0" y="214"/>
                    </a:lnTo>
                    <a:lnTo>
                      <a:pt x="0" y="223"/>
                    </a:lnTo>
                    <a:lnTo>
                      <a:pt x="0" y="228"/>
                    </a:lnTo>
                    <a:lnTo>
                      <a:pt x="0" y="237"/>
                    </a:lnTo>
                    <a:lnTo>
                      <a:pt x="9" y="246"/>
                    </a:lnTo>
                    <a:lnTo>
                      <a:pt x="14" y="250"/>
                    </a:lnTo>
                    <a:lnTo>
                      <a:pt x="23" y="250"/>
                    </a:lnTo>
                    <a:lnTo>
                      <a:pt x="36" y="250"/>
                    </a:lnTo>
                    <a:lnTo>
                      <a:pt x="125" y="196"/>
                    </a:lnTo>
                    <a:lnTo>
                      <a:pt x="125" y="250"/>
                    </a:lnTo>
                    <a:lnTo>
                      <a:pt x="125" y="263"/>
                    </a:lnTo>
                    <a:lnTo>
                      <a:pt x="130" y="268"/>
                    </a:lnTo>
                    <a:lnTo>
                      <a:pt x="139" y="272"/>
                    </a:lnTo>
                    <a:lnTo>
                      <a:pt x="143" y="277"/>
                    </a:lnTo>
                    <a:lnTo>
                      <a:pt x="152" y="277"/>
                    </a:lnTo>
                    <a:lnTo>
                      <a:pt x="161" y="272"/>
                    </a:lnTo>
                    <a:lnTo>
                      <a:pt x="165" y="263"/>
                    </a:lnTo>
                    <a:lnTo>
                      <a:pt x="165" y="254"/>
                    </a:lnTo>
                    <a:lnTo>
                      <a:pt x="165" y="178"/>
                    </a:lnTo>
                    <a:lnTo>
                      <a:pt x="223" y="143"/>
                    </a:lnTo>
                    <a:lnTo>
                      <a:pt x="223" y="241"/>
                    </a:lnTo>
                    <a:lnTo>
                      <a:pt x="223" y="250"/>
                    </a:lnTo>
                    <a:lnTo>
                      <a:pt x="228" y="259"/>
                    </a:lnTo>
                    <a:lnTo>
                      <a:pt x="237" y="263"/>
                    </a:lnTo>
                    <a:lnTo>
                      <a:pt x="246" y="268"/>
                    </a:lnTo>
                    <a:lnTo>
                      <a:pt x="255" y="268"/>
                    </a:lnTo>
                    <a:lnTo>
                      <a:pt x="259" y="263"/>
                    </a:lnTo>
                    <a:lnTo>
                      <a:pt x="264" y="254"/>
                    </a:lnTo>
                    <a:lnTo>
                      <a:pt x="268" y="246"/>
                    </a:lnTo>
                    <a:lnTo>
                      <a:pt x="268" y="116"/>
                    </a:lnTo>
                    <a:lnTo>
                      <a:pt x="393" y="44"/>
                    </a:lnTo>
                    <a:lnTo>
                      <a:pt x="366" y="0"/>
                    </a:lnTo>
                    <a:lnTo>
                      <a:pt x="241" y="71"/>
                    </a:lnTo>
                    <a:lnTo>
                      <a:pt x="125" y="4"/>
                    </a:lnTo>
                    <a:lnTo>
                      <a:pt x="121" y="0"/>
                    </a:lnTo>
                    <a:lnTo>
                      <a:pt x="112" y="0"/>
                    </a:lnTo>
                    <a:lnTo>
                      <a:pt x="103" y="4"/>
                    </a:lnTo>
                    <a:lnTo>
                      <a:pt x="98" y="9"/>
                    </a:lnTo>
                    <a:lnTo>
                      <a:pt x="94" y="18"/>
                    </a:lnTo>
                    <a:lnTo>
                      <a:pt x="94" y="26"/>
                    </a:lnTo>
                    <a:lnTo>
                      <a:pt x="98" y="35"/>
                    </a:lnTo>
                    <a:lnTo>
                      <a:pt x="107" y="40"/>
                    </a:lnTo>
                    <a:lnTo>
                      <a:pt x="197" y="98"/>
                    </a:lnTo>
                    <a:lnTo>
                      <a:pt x="139" y="129"/>
                    </a:lnTo>
                    <a:lnTo>
                      <a:pt x="72" y="89"/>
                    </a:lnTo>
                    <a:lnTo>
                      <a:pt x="63" y="85"/>
                    </a:lnTo>
                    <a:lnTo>
                      <a:pt x="58" y="85"/>
                    </a:lnTo>
                    <a:lnTo>
                      <a:pt x="49" y="89"/>
                    </a:lnTo>
                    <a:lnTo>
                      <a:pt x="45" y="98"/>
                    </a:lnTo>
                    <a:lnTo>
                      <a:pt x="45" y="102"/>
                    </a:lnTo>
                    <a:lnTo>
                      <a:pt x="45" y="111"/>
                    </a:lnTo>
                    <a:lnTo>
                      <a:pt x="45" y="120"/>
                    </a:lnTo>
                    <a:lnTo>
                      <a:pt x="54" y="125"/>
                    </a:lnTo>
                    <a:lnTo>
                      <a:pt x="98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1EADE"/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73" name="Freeform 68"/>
              <p:cNvSpPr/>
              <p:nvPr/>
            </p:nvSpPr>
            <p:spPr>
              <a:xfrm>
                <a:off x="1211" y="648"/>
                <a:ext cx="302" cy="438"/>
              </a:xfrm>
              <a:custGeom>
                <a:avLst/>
                <a:gdLst/>
                <a:ahLst/>
                <a:cxnLst>
                  <a:cxn ang="0">
                    <a:pos x="125" y="313"/>
                  </a:cxn>
                  <a:cxn ang="0">
                    <a:pos x="125" y="411"/>
                  </a:cxn>
                  <a:cxn ang="0">
                    <a:pos x="129" y="425"/>
                  </a:cxn>
                  <a:cxn ang="0">
                    <a:pos x="134" y="429"/>
                  </a:cxn>
                  <a:cxn ang="0">
                    <a:pos x="143" y="434"/>
                  </a:cxn>
                  <a:cxn ang="0">
                    <a:pos x="147" y="438"/>
                  </a:cxn>
                  <a:cxn ang="0">
                    <a:pos x="156" y="434"/>
                  </a:cxn>
                  <a:cxn ang="0">
                    <a:pos x="165" y="429"/>
                  </a:cxn>
                  <a:cxn ang="0">
                    <a:pos x="174" y="425"/>
                  </a:cxn>
                  <a:cxn ang="0">
                    <a:pos x="174" y="411"/>
                  </a:cxn>
                  <a:cxn ang="0">
                    <a:pos x="174" y="308"/>
                  </a:cxn>
                  <a:cxn ang="0">
                    <a:pos x="223" y="335"/>
                  </a:cxn>
                  <a:cxn ang="0">
                    <a:pos x="232" y="340"/>
                  </a:cxn>
                  <a:cxn ang="0">
                    <a:pos x="241" y="340"/>
                  </a:cxn>
                  <a:cxn ang="0">
                    <a:pos x="250" y="335"/>
                  </a:cxn>
                  <a:cxn ang="0">
                    <a:pos x="254" y="331"/>
                  </a:cxn>
                  <a:cxn ang="0">
                    <a:pos x="254" y="322"/>
                  </a:cxn>
                  <a:cxn ang="0">
                    <a:pos x="254" y="317"/>
                  </a:cxn>
                  <a:cxn ang="0">
                    <a:pos x="254" y="308"/>
                  </a:cxn>
                  <a:cxn ang="0">
                    <a:pos x="245" y="300"/>
                  </a:cxn>
                  <a:cxn ang="0">
                    <a:pos x="178" y="264"/>
                  </a:cxn>
                  <a:cxn ang="0">
                    <a:pos x="178" y="192"/>
                  </a:cxn>
                  <a:cxn ang="0">
                    <a:pos x="263" y="246"/>
                  </a:cxn>
                  <a:cxn ang="0">
                    <a:pos x="272" y="250"/>
                  </a:cxn>
                  <a:cxn ang="0">
                    <a:pos x="281" y="250"/>
                  </a:cxn>
                  <a:cxn ang="0">
                    <a:pos x="290" y="246"/>
                  </a:cxn>
                  <a:cxn ang="0">
                    <a:pos x="294" y="241"/>
                  </a:cxn>
                  <a:cxn ang="0">
                    <a:pos x="299" y="232"/>
                  </a:cxn>
                  <a:cxn ang="0">
                    <a:pos x="299" y="224"/>
                  </a:cxn>
                  <a:cxn ang="0">
                    <a:pos x="294" y="215"/>
                  </a:cxn>
                  <a:cxn ang="0">
                    <a:pos x="285" y="210"/>
                  </a:cxn>
                  <a:cxn ang="0">
                    <a:pos x="178" y="143"/>
                  </a:cxn>
                  <a:cxn ang="0">
                    <a:pos x="178" y="0"/>
                  </a:cxn>
                  <a:cxn ang="0">
                    <a:pos x="125" y="0"/>
                  </a:cxn>
                  <a:cxn ang="0">
                    <a:pos x="125" y="143"/>
                  </a:cxn>
                  <a:cxn ang="0">
                    <a:pos x="9" y="210"/>
                  </a:cxn>
                  <a:cxn ang="0">
                    <a:pos x="4" y="215"/>
                  </a:cxn>
                  <a:cxn ang="0">
                    <a:pos x="0" y="224"/>
                  </a:cxn>
                  <a:cxn ang="0">
                    <a:pos x="0" y="232"/>
                  </a:cxn>
                  <a:cxn ang="0">
                    <a:pos x="0" y="237"/>
                  </a:cxn>
                  <a:cxn ang="0">
                    <a:pos x="4" y="246"/>
                  </a:cxn>
                  <a:cxn ang="0">
                    <a:pos x="13" y="250"/>
                  </a:cxn>
                  <a:cxn ang="0">
                    <a:pos x="22" y="250"/>
                  </a:cxn>
                  <a:cxn ang="0">
                    <a:pos x="31" y="246"/>
                  </a:cxn>
                  <a:cxn ang="0">
                    <a:pos x="125" y="197"/>
                  </a:cxn>
                  <a:cxn ang="0">
                    <a:pos x="125" y="264"/>
                  </a:cxn>
                  <a:cxn ang="0">
                    <a:pos x="53" y="300"/>
                  </a:cxn>
                  <a:cxn ang="0">
                    <a:pos x="49" y="304"/>
                  </a:cxn>
                  <a:cxn ang="0">
                    <a:pos x="44" y="313"/>
                  </a:cxn>
                  <a:cxn ang="0">
                    <a:pos x="44" y="322"/>
                  </a:cxn>
                  <a:cxn ang="0">
                    <a:pos x="49" y="326"/>
                  </a:cxn>
                  <a:cxn ang="0">
                    <a:pos x="53" y="331"/>
                  </a:cxn>
                  <a:cxn ang="0">
                    <a:pos x="62" y="335"/>
                  </a:cxn>
                  <a:cxn ang="0">
                    <a:pos x="67" y="335"/>
                  </a:cxn>
                  <a:cxn ang="0">
                    <a:pos x="76" y="335"/>
                  </a:cxn>
                  <a:cxn ang="0">
                    <a:pos x="125" y="313"/>
                  </a:cxn>
                </a:cxnLst>
                <a:pathLst>
                  <a:path w="299" h="438">
                    <a:moveTo>
                      <a:pt x="125" y="313"/>
                    </a:moveTo>
                    <a:lnTo>
                      <a:pt x="125" y="411"/>
                    </a:lnTo>
                    <a:lnTo>
                      <a:pt x="129" y="425"/>
                    </a:lnTo>
                    <a:lnTo>
                      <a:pt x="134" y="429"/>
                    </a:lnTo>
                    <a:lnTo>
                      <a:pt x="143" y="434"/>
                    </a:lnTo>
                    <a:lnTo>
                      <a:pt x="147" y="438"/>
                    </a:lnTo>
                    <a:lnTo>
                      <a:pt x="156" y="434"/>
                    </a:lnTo>
                    <a:lnTo>
                      <a:pt x="165" y="429"/>
                    </a:lnTo>
                    <a:lnTo>
                      <a:pt x="174" y="425"/>
                    </a:lnTo>
                    <a:lnTo>
                      <a:pt x="174" y="411"/>
                    </a:lnTo>
                    <a:lnTo>
                      <a:pt x="174" y="308"/>
                    </a:lnTo>
                    <a:lnTo>
                      <a:pt x="223" y="335"/>
                    </a:lnTo>
                    <a:lnTo>
                      <a:pt x="232" y="340"/>
                    </a:lnTo>
                    <a:lnTo>
                      <a:pt x="241" y="340"/>
                    </a:lnTo>
                    <a:lnTo>
                      <a:pt x="250" y="335"/>
                    </a:lnTo>
                    <a:lnTo>
                      <a:pt x="254" y="331"/>
                    </a:lnTo>
                    <a:lnTo>
                      <a:pt x="254" y="322"/>
                    </a:lnTo>
                    <a:lnTo>
                      <a:pt x="254" y="317"/>
                    </a:lnTo>
                    <a:lnTo>
                      <a:pt x="254" y="308"/>
                    </a:lnTo>
                    <a:lnTo>
                      <a:pt x="245" y="300"/>
                    </a:lnTo>
                    <a:lnTo>
                      <a:pt x="178" y="264"/>
                    </a:lnTo>
                    <a:lnTo>
                      <a:pt x="178" y="192"/>
                    </a:lnTo>
                    <a:lnTo>
                      <a:pt x="263" y="246"/>
                    </a:lnTo>
                    <a:lnTo>
                      <a:pt x="272" y="250"/>
                    </a:lnTo>
                    <a:lnTo>
                      <a:pt x="281" y="250"/>
                    </a:lnTo>
                    <a:lnTo>
                      <a:pt x="290" y="246"/>
                    </a:lnTo>
                    <a:lnTo>
                      <a:pt x="294" y="241"/>
                    </a:lnTo>
                    <a:lnTo>
                      <a:pt x="299" y="232"/>
                    </a:lnTo>
                    <a:lnTo>
                      <a:pt x="299" y="224"/>
                    </a:lnTo>
                    <a:lnTo>
                      <a:pt x="294" y="215"/>
                    </a:lnTo>
                    <a:lnTo>
                      <a:pt x="285" y="210"/>
                    </a:lnTo>
                    <a:lnTo>
                      <a:pt x="178" y="143"/>
                    </a:lnTo>
                    <a:lnTo>
                      <a:pt x="178" y="0"/>
                    </a:lnTo>
                    <a:lnTo>
                      <a:pt x="125" y="0"/>
                    </a:lnTo>
                    <a:lnTo>
                      <a:pt x="125" y="143"/>
                    </a:lnTo>
                    <a:lnTo>
                      <a:pt x="9" y="210"/>
                    </a:lnTo>
                    <a:lnTo>
                      <a:pt x="4" y="215"/>
                    </a:lnTo>
                    <a:lnTo>
                      <a:pt x="0" y="224"/>
                    </a:lnTo>
                    <a:lnTo>
                      <a:pt x="0" y="232"/>
                    </a:lnTo>
                    <a:lnTo>
                      <a:pt x="0" y="237"/>
                    </a:lnTo>
                    <a:lnTo>
                      <a:pt x="4" y="246"/>
                    </a:lnTo>
                    <a:lnTo>
                      <a:pt x="13" y="250"/>
                    </a:lnTo>
                    <a:lnTo>
                      <a:pt x="22" y="250"/>
                    </a:lnTo>
                    <a:lnTo>
                      <a:pt x="31" y="246"/>
                    </a:lnTo>
                    <a:lnTo>
                      <a:pt x="125" y="197"/>
                    </a:lnTo>
                    <a:lnTo>
                      <a:pt x="125" y="264"/>
                    </a:lnTo>
                    <a:lnTo>
                      <a:pt x="53" y="300"/>
                    </a:lnTo>
                    <a:lnTo>
                      <a:pt x="49" y="304"/>
                    </a:lnTo>
                    <a:lnTo>
                      <a:pt x="44" y="313"/>
                    </a:lnTo>
                    <a:lnTo>
                      <a:pt x="44" y="322"/>
                    </a:lnTo>
                    <a:lnTo>
                      <a:pt x="49" y="326"/>
                    </a:lnTo>
                    <a:lnTo>
                      <a:pt x="53" y="331"/>
                    </a:lnTo>
                    <a:lnTo>
                      <a:pt x="62" y="335"/>
                    </a:lnTo>
                    <a:lnTo>
                      <a:pt x="67" y="335"/>
                    </a:lnTo>
                    <a:lnTo>
                      <a:pt x="76" y="335"/>
                    </a:lnTo>
                    <a:lnTo>
                      <a:pt x="125" y="3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1EADE"/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74" name="Freeform 69"/>
              <p:cNvSpPr/>
              <p:nvPr/>
            </p:nvSpPr>
            <p:spPr>
              <a:xfrm>
                <a:off x="1348" y="625"/>
                <a:ext cx="397" cy="272"/>
              </a:xfrm>
              <a:custGeom>
                <a:avLst/>
                <a:gdLst/>
                <a:ahLst/>
                <a:cxnLst>
                  <a:cxn ang="0">
                    <a:pos x="272" y="201"/>
                  </a:cxn>
                  <a:cxn ang="0">
                    <a:pos x="357" y="250"/>
                  </a:cxn>
                  <a:cxn ang="0">
                    <a:pos x="366" y="254"/>
                  </a:cxn>
                  <a:cxn ang="0">
                    <a:pos x="375" y="254"/>
                  </a:cxn>
                  <a:cxn ang="0">
                    <a:pos x="384" y="250"/>
                  </a:cxn>
                  <a:cxn ang="0">
                    <a:pos x="388" y="241"/>
                  </a:cxn>
                  <a:cxn ang="0">
                    <a:pos x="393" y="232"/>
                  </a:cxn>
                  <a:cxn ang="0">
                    <a:pos x="393" y="223"/>
                  </a:cxn>
                  <a:cxn ang="0">
                    <a:pos x="388" y="214"/>
                  </a:cxn>
                  <a:cxn ang="0">
                    <a:pos x="384" y="210"/>
                  </a:cxn>
                  <a:cxn ang="0">
                    <a:pos x="295" y="156"/>
                  </a:cxn>
                  <a:cxn ang="0">
                    <a:pos x="339" y="129"/>
                  </a:cxn>
                  <a:cxn ang="0">
                    <a:pos x="348" y="125"/>
                  </a:cxn>
                  <a:cxn ang="0">
                    <a:pos x="353" y="116"/>
                  </a:cxn>
                  <a:cxn ang="0">
                    <a:pos x="353" y="107"/>
                  </a:cxn>
                  <a:cxn ang="0">
                    <a:pos x="353" y="98"/>
                  </a:cxn>
                  <a:cxn ang="0">
                    <a:pos x="344" y="94"/>
                  </a:cxn>
                  <a:cxn ang="0">
                    <a:pos x="339" y="89"/>
                  </a:cxn>
                  <a:cxn ang="0">
                    <a:pos x="330" y="89"/>
                  </a:cxn>
                  <a:cxn ang="0">
                    <a:pos x="321" y="89"/>
                  </a:cxn>
                  <a:cxn ang="0">
                    <a:pos x="254" y="129"/>
                  </a:cxn>
                  <a:cxn ang="0">
                    <a:pos x="196" y="94"/>
                  </a:cxn>
                  <a:cxn ang="0">
                    <a:pos x="281" y="49"/>
                  </a:cxn>
                  <a:cxn ang="0">
                    <a:pos x="290" y="40"/>
                  </a:cxn>
                  <a:cxn ang="0">
                    <a:pos x="295" y="31"/>
                  </a:cxn>
                  <a:cxn ang="0">
                    <a:pos x="295" y="26"/>
                  </a:cxn>
                  <a:cxn ang="0">
                    <a:pos x="295" y="18"/>
                  </a:cxn>
                  <a:cxn ang="0">
                    <a:pos x="290" y="9"/>
                  </a:cxn>
                  <a:cxn ang="0">
                    <a:pos x="281" y="4"/>
                  </a:cxn>
                  <a:cxn ang="0">
                    <a:pos x="272" y="4"/>
                  </a:cxn>
                  <a:cxn ang="0">
                    <a:pos x="263" y="9"/>
                  </a:cxn>
                  <a:cxn ang="0">
                    <a:pos x="152" y="71"/>
                  </a:cxn>
                  <a:cxn ang="0">
                    <a:pos x="27" y="0"/>
                  </a:cxn>
                  <a:cxn ang="0">
                    <a:pos x="0" y="44"/>
                  </a:cxn>
                  <a:cxn ang="0">
                    <a:pos x="125" y="116"/>
                  </a:cxn>
                  <a:cxn ang="0">
                    <a:pos x="125" y="250"/>
                  </a:cxn>
                  <a:cxn ang="0">
                    <a:pos x="125" y="259"/>
                  </a:cxn>
                  <a:cxn ang="0">
                    <a:pos x="129" y="263"/>
                  </a:cxn>
                  <a:cxn ang="0">
                    <a:pos x="138" y="268"/>
                  </a:cxn>
                  <a:cxn ang="0">
                    <a:pos x="143" y="272"/>
                  </a:cxn>
                  <a:cxn ang="0">
                    <a:pos x="152" y="272"/>
                  </a:cxn>
                  <a:cxn ang="0">
                    <a:pos x="161" y="268"/>
                  </a:cxn>
                  <a:cxn ang="0">
                    <a:pos x="165" y="259"/>
                  </a:cxn>
                  <a:cxn ang="0">
                    <a:pos x="165" y="250"/>
                  </a:cxn>
                  <a:cxn ang="0">
                    <a:pos x="170" y="143"/>
                  </a:cxn>
                  <a:cxn ang="0">
                    <a:pos x="228" y="178"/>
                  </a:cxn>
                  <a:cxn ang="0">
                    <a:pos x="223" y="254"/>
                  </a:cxn>
                  <a:cxn ang="0">
                    <a:pos x="228" y="263"/>
                  </a:cxn>
                  <a:cxn ang="0">
                    <a:pos x="232" y="268"/>
                  </a:cxn>
                  <a:cxn ang="0">
                    <a:pos x="237" y="272"/>
                  </a:cxn>
                  <a:cxn ang="0">
                    <a:pos x="245" y="272"/>
                  </a:cxn>
                  <a:cxn ang="0">
                    <a:pos x="254" y="272"/>
                  </a:cxn>
                  <a:cxn ang="0">
                    <a:pos x="259" y="268"/>
                  </a:cxn>
                  <a:cxn ang="0">
                    <a:pos x="263" y="263"/>
                  </a:cxn>
                  <a:cxn ang="0">
                    <a:pos x="268" y="254"/>
                  </a:cxn>
                  <a:cxn ang="0">
                    <a:pos x="272" y="201"/>
                  </a:cxn>
                </a:cxnLst>
                <a:pathLst>
                  <a:path w="393" h="272">
                    <a:moveTo>
                      <a:pt x="272" y="201"/>
                    </a:moveTo>
                    <a:lnTo>
                      <a:pt x="357" y="250"/>
                    </a:lnTo>
                    <a:lnTo>
                      <a:pt x="366" y="254"/>
                    </a:lnTo>
                    <a:lnTo>
                      <a:pt x="375" y="254"/>
                    </a:lnTo>
                    <a:lnTo>
                      <a:pt x="384" y="250"/>
                    </a:lnTo>
                    <a:lnTo>
                      <a:pt x="388" y="241"/>
                    </a:lnTo>
                    <a:lnTo>
                      <a:pt x="393" y="232"/>
                    </a:lnTo>
                    <a:lnTo>
                      <a:pt x="393" y="223"/>
                    </a:lnTo>
                    <a:lnTo>
                      <a:pt x="388" y="214"/>
                    </a:lnTo>
                    <a:lnTo>
                      <a:pt x="384" y="210"/>
                    </a:lnTo>
                    <a:lnTo>
                      <a:pt x="295" y="156"/>
                    </a:lnTo>
                    <a:lnTo>
                      <a:pt x="339" y="129"/>
                    </a:lnTo>
                    <a:lnTo>
                      <a:pt x="348" y="125"/>
                    </a:lnTo>
                    <a:lnTo>
                      <a:pt x="353" y="116"/>
                    </a:lnTo>
                    <a:lnTo>
                      <a:pt x="353" y="107"/>
                    </a:lnTo>
                    <a:lnTo>
                      <a:pt x="353" y="98"/>
                    </a:lnTo>
                    <a:lnTo>
                      <a:pt x="344" y="94"/>
                    </a:lnTo>
                    <a:lnTo>
                      <a:pt x="339" y="89"/>
                    </a:lnTo>
                    <a:lnTo>
                      <a:pt x="330" y="89"/>
                    </a:lnTo>
                    <a:lnTo>
                      <a:pt x="321" y="89"/>
                    </a:lnTo>
                    <a:lnTo>
                      <a:pt x="254" y="129"/>
                    </a:lnTo>
                    <a:lnTo>
                      <a:pt x="196" y="94"/>
                    </a:lnTo>
                    <a:lnTo>
                      <a:pt x="281" y="49"/>
                    </a:lnTo>
                    <a:lnTo>
                      <a:pt x="290" y="40"/>
                    </a:lnTo>
                    <a:lnTo>
                      <a:pt x="295" y="31"/>
                    </a:lnTo>
                    <a:lnTo>
                      <a:pt x="295" y="26"/>
                    </a:lnTo>
                    <a:lnTo>
                      <a:pt x="295" y="18"/>
                    </a:lnTo>
                    <a:lnTo>
                      <a:pt x="290" y="9"/>
                    </a:lnTo>
                    <a:lnTo>
                      <a:pt x="281" y="4"/>
                    </a:lnTo>
                    <a:lnTo>
                      <a:pt x="272" y="4"/>
                    </a:lnTo>
                    <a:lnTo>
                      <a:pt x="263" y="9"/>
                    </a:lnTo>
                    <a:lnTo>
                      <a:pt x="152" y="71"/>
                    </a:lnTo>
                    <a:lnTo>
                      <a:pt x="27" y="0"/>
                    </a:lnTo>
                    <a:lnTo>
                      <a:pt x="0" y="44"/>
                    </a:lnTo>
                    <a:lnTo>
                      <a:pt x="125" y="116"/>
                    </a:lnTo>
                    <a:lnTo>
                      <a:pt x="125" y="250"/>
                    </a:lnTo>
                    <a:lnTo>
                      <a:pt x="125" y="259"/>
                    </a:lnTo>
                    <a:lnTo>
                      <a:pt x="129" y="263"/>
                    </a:lnTo>
                    <a:lnTo>
                      <a:pt x="138" y="268"/>
                    </a:lnTo>
                    <a:lnTo>
                      <a:pt x="143" y="272"/>
                    </a:lnTo>
                    <a:lnTo>
                      <a:pt x="152" y="272"/>
                    </a:lnTo>
                    <a:lnTo>
                      <a:pt x="161" y="268"/>
                    </a:lnTo>
                    <a:lnTo>
                      <a:pt x="165" y="259"/>
                    </a:lnTo>
                    <a:lnTo>
                      <a:pt x="165" y="250"/>
                    </a:lnTo>
                    <a:lnTo>
                      <a:pt x="170" y="143"/>
                    </a:lnTo>
                    <a:lnTo>
                      <a:pt x="228" y="178"/>
                    </a:lnTo>
                    <a:lnTo>
                      <a:pt x="223" y="254"/>
                    </a:lnTo>
                    <a:lnTo>
                      <a:pt x="228" y="263"/>
                    </a:lnTo>
                    <a:lnTo>
                      <a:pt x="232" y="268"/>
                    </a:lnTo>
                    <a:lnTo>
                      <a:pt x="237" y="272"/>
                    </a:lnTo>
                    <a:lnTo>
                      <a:pt x="245" y="272"/>
                    </a:lnTo>
                    <a:lnTo>
                      <a:pt x="254" y="272"/>
                    </a:lnTo>
                    <a:lnTo>
                      <a:pt x="259" y="268"/>
                    </a:lnTo>
                    <a:lnTo>
                      <a:pt x="263" y="263"/>
                    </a:lnTo>
                    <a:lnTo>
                      <a:pt x="268" y="254"/>
                    </a:lnTo>
                    <a:lnTo>
                      <a:pt x="272" y="2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1EADE"/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75" name="Freeform 70"/>
              <p:cNvSpPr/>
              <p:nvPr/>
            </p:nvSpPr>
            <p:spPr>
              <a:xfrm>
                <a:off x="1348" y="393"/>
                <a:ext cx="397" cy="277"/>
              </a:xfrm>
              <a:custGeom>
                <a:avLst/>
                <a:gdLst/>
                <a:ahLst/>
                <a:cxnLst>
                  <a:cxn ang="0">
                    <a:pos x="295" y="121"/>
                  </a:cxn>
                  <a:cxn ang="0">
                    <a:pos x="384" y="72"/>
                  </a:cxn>
                  <a:cxn ang="0">
                    <a:pos x="393" y="63"/>
                  </a:cxn>
                  <a:cxn ang="0">
                    <a:pos x="393" y="54"/>
                  </a:cxn>
                  <a:cxn ang="0">
                    <a:pos x="393" y="49"/>
                  </a:cxn>
                  <a:cxn ang="0">
                    <a:pos x="393" y="40"/>
                  </a:cxn>
                  <a:cxn ang="0">
                    <a:pos x="384" y="31"/>
                  </a:cxn>
                  <a:cxn ang="0">
                    <a:pos x="379" y="27"/>
                  </a:cxn>
                  <a:cxn ang="0">
                    <a:pos x="370" y="27"/>
                  </a:cxn>
                  <a:cxn ang="0">
                    <a:pos x="357" y="27"/>
                  </a:cxn>
                  <a:cxn ang="0">
                    <a:pos x="268" y="81"/>
                  </a:cxn>
                  <a:cxn ang="0">
                    <a:pos x="268" y="27"/>
                  </a:cxn>
                  <a:cxn ang="0">
                    <a:pos x="268" y="14"/>
                  </a:cxn>
                  <a:cxn ang="0">
                    <a:pos x="263" y="9"/>
                  </a:cxn>
                  <a:cxn ang="0">
                    <a:pos x="254" y="5"/>
                  </a:cxn>
                  <a:cxn ang="0">
                    <a:pos x="250" y="0"/>
                  </a:cxn>
                  <a:cxn ang="0">
                    <a:pos x="241" y="5"/>
                  </a:cxn>
                  <a:cxn ang="0">
                    <a:pos x="232" y="5"/>
                  </a:cxn>
                  <a:cxn ang="0">
                    <a:pos x="228" y="14"/>
                  </a:cxn>
                  <a:cxn ang="0">
                    <a:pos x="228" y="23"/>
                  </a:cxn>
                  <a:cxn ang="0">
                    <a:pos x="228" y="99"/>
                  </a:cxn>
                  <a:cxn ang="0">
                    <a:pos x="170" y="134"/>
                  </a:cxn>
                  <a:cxn ang="0">
                    <a:pos x="170" y="36"/>
                  </a:cxn>
                  <a:cxn ang="0">
                    <a:pos x="170" y="27"/>
                  </a:cxn>
                  <a:cxn ang="0">
                    <a:pos x="165" y="18"/>
                  </a:cxn>
                  <a:cxn ang="0">
                    <a:pos x="156" y="14"/>
                  </a:cxn>
                  <a:cxn ang="0">
                    <a:pos x="147" y="9"/>
                  </a:cxn>
                  <a:cxn ang="0">
                    <a:pos x="138" y="9"/>
                  </a:cxn>
                  <a:cxn ang="0">
                    <a:pos x="134" y="14"/>
                  </a:cxn>
                  <a:cxn ang="0">
                    <a:pos x="129" y="23"/>
                  </a:cxn>
                  <a:cxn ang="0">
                    <a:pos x="125" y="31"/>
                  </a:cxn>
                  <a:cxn ang="0">
                    <a:pos x="125" y="161"/>
                  </a:cxn>
                  <a:cxn ang="0">
                    <a:pos x="0" y="233"/>
                  </a:cxn>
                  <a:cxn ang="0">
                    <a:pos x="27" y="277"/>
                  </a:cxn>
                  <a:cxn ang="0">
                    <a:pos x="152" y="206"/>
                  </a:cxn>
                  <a:cxn ang="0">
                    <a:pos x="268" y="273"/>
                  </a:cxn>
                  <a:cxn ang="0">
                    <a:pos x="272" y="277"/>
                  </a:cxn>
                  <a:cxn ang="0">
                    <a:pos x="281" y="277"/>
                  </a:cxn>
                  <a:cxn ang="0">
                    <a:pos x="290" y="273"/>
                  </a:cxn>
                  <a:cxn ang="0">
                    <a:pos x="295" y="268"/>
                  </a:cxn>
                  <a:cxn ang="0">
                    <a:pos x="299" y="259"/>
                  </a:cxn>
                  <a:cxn ang="0">
                    <a:pos x="299" y="251"/>
                  </a:cxn>
                  <a:cxn ang="0">
                    <a:pos x="295" y="242"/>
                  </a:cxn>
                  <a:cxn ang="0">
                    <a:pos x="286" y="237"/>
                  </a:cxn>
                  <a:cxn ang="0">
                    <a:pos x="196" y="179"/>
                  </a:cxn>
                  <a:cxn ang="0">
                    <a:pos x="254" y="148"/>
                  </a:cxn>
                  <a:cxn ang="0">
                    <a:pos x="321" y="188"/>
                  </a:cxn>
                  <a:cxn ang="0">
                    <a:pos x="330" y="192"/>
                  </a:cxn>
                  <a:cxn ang="0">
                    <a:pos x="335" y="192"/>
                  </a:cxn>
                  <a:cxn ang="0">
                    <a:pos x="344" y="188"/>
                  </a:cxn>
                  <a:cxn ang="0">
                    <a:pos x="348" y="179"/>
                  </a:cxn>
                  <a:cxn ang="0">
                    <a:pos x="348" y="175"/>
                  </a:cxn>
                  <a:cxn ang="0">
                    <a:pos x="348" y="166"/>
                  </a:cxn>
                  <a:cxn ang="0">
                    <a:pos x="348" y="157"/>
                  </a:cxn>
                  <a:cxn ang="0">
                    <a:pos x="339" y="152"/>
                  </a:cxn>
                  <a:cxn ang="0">
                    <a:pos x="295" y="121"/>
                  </a:cxn>
                </a:cxnLst>
                <a:pathLst>
                  <a:path w="393" h="277">
                    <a:moveTo>
                      <a:pt x="295" y="121"/>
                    </a:moveTo>
                    <a:lnTo>
                      <a:pt x="384" y="72"/>
                    </a:lnTo>
                    <a:lnTo>
                      <a:pt x="393" y="63"/>
                    </a:lnTo>
                    <a:lnTo>
                      <a:pt x="393" y="54"/>
                    </a:lnTo>
                    <a:lnTo>
                      <a:pt x="393" y="49"/>
                    </a:lnTo>
                    <a:lnTo>
                      <a:pt x="393" y="40"/>
                    </a:lnTo>
                    <a:lnTo>
                      <a:pt x="384" y="31"/>
                    </a:lnTo>
                    <a:lnTo>
                      <a:pt x="379" y="27"/>
                    </a:lnTo>
                    <a:lnTo>
                      <a:pt x="370" y="27"/>
                    </a:lnTo>
                    <a:lnTo>
                      <a:pt x="357" y="27"/>
                    </a:lnTo>
                    <a:lnTo>
                      <a:pt x="268" y="81"/>
                    </a:lnTo>
                    <a:lnTo>
                      <a:pt x="268" y="27"/>
                    </a:lnTo>
                    <a:lnTo>
                      <a:pt x="268" y="14"/>
                    </a:lnTo>
                    <a:lnTo>
                      <a:pt x="263" y="9"/>
                    </a:lnTo>
                    <a:lnTo>
                      <a:pt x="254" y="5"/>
                    </a:lnTo>
                    <a:lnTo>
                      <a:pt x="250" y="0"/>
                    </a:lnTo>
                    <a:lnTo>
                      <a:pt x="241" y="5"/>
                    </a:lnTo>
                    <a:lnTo>
                      <a:pt x="232" y="5"/>
                    </a:lnTo>
                    <a:lnTo>
                      <a:pt x="228" y="14"/>
                    </a:lnTo>
                    <a:lnTo>
                      <a:pt x="228" y="23"/>
                    </a:lnTo>
                    <a:lnTo>
                      <a:pt x="228" y="99"/>
                    </a:lnTo>
                    <a:lnTo>
                      <a:pt x="170" y="134"/>
                    </a:lnTo>
                    <a:lnTo>
                      <a:pt x="170" y="36"/>
                    </a:lnTo>
                    <a:lnTo>
                      <a:pt x="170" y="27"/>
                    </a:lnTo>
                    <a:lnTo>
                      <a:pt x="165" y="18"/>
                    </a:lnTo>
                    <a:lnTo>
                      <a:pt x="156" y="14"/>
                    </a:lnTo>
                    <a:lnTo>
                      <a:pt x="147" y="9"/>
                    </a:lnTo>
                    <a:lnTo>
                      <a:pt x="138" y="9"/>
                    </a:lnTo>
                    <a:lnTo>
                      <a:pt x="134" y="14"/>
                    </a:lnTo>
                    <a:lnTo>
                      <a:pt x="129" y="23"/>
                    </a:lnTo>
                    <a:lnTo>
                      <a:pt x="125" y="31"/>
                    </a:lnTo>
                    <a:lnTo>
                      <a:pt x="125" y="161"/>
                    </a:lnTo>
                    <a:lnTo>
                      <a:pt x="0" y="233"/>
                    </a:lnTo>
                    <a:lnTo>
                      <a:pt x="27" y="277"/>
                    </a:lnTo>
                    <a:lnTo>
                      <a:pt x="152" y="206"/>
                    </a:lnTo>
                    <a:lnTo>
                      <a:pt x="268" y="273"/>
                    </a:lnTo>
                    <a:lnTo>
                      <a:pt x="272" y="277"/>
                    </a:lnTo>
                    <a:lnTo>
                      <a:pt x="281" y="277"/>
                    </a:lnTo>
                    <a:lnTo>
                      <a:pt x="290" y="273"/>
                    </a:lnTo>
                    <a:lnTo>
                      <a:pt x="295" y="268"/>
                    </a:lnTo>
                    <a:lnTo>
                      <a:pt x="299" y="259"/>
                    </a:lnTo>
                    <a:lnTo>
                      <a:pt x="299" y="251"/>
                    </a:lnTo>
                    <a:lnTo>
                      <a:pt x="295" y="242"/>
                    </a:lnTo>
                    <a:lnTo>
                      <a:pt x="286" y="237"/>
                    </a:lnTo>
                    <a:lnTo>
                      <a:pt x="196" y="179"/>
                    </a:lnTo>
                    <a:lnTo>
                      <a:pt x="254" y="148"/>
                    </a:lnTo>
                    <a:lnTo>
                      <a:pt x="321" y="188"/>
                    </a:lnTo>
                    <a:lnTo>
                      <a:pt x="330" y="192"/>
                    </a:lnTo>
                    <a:lnTo>
                      <a:pt x="335" y="192"/>
                    </a:lnTo>
                    <a:lnTo>
                      <a:pt x="344" y="188"/>
                    </a:lnTo>
                    <a:lnTo>
                      <a:pt x="348" y="179"/>
                    </a:lnTo>
                    <a:lnTo>
                      <a:pt x="348" y="175"/>
                    </a:lnTo>
                    <a:lnTo>
                      <a:pt x="348" y="166"/>
                    </a:lnTo>
                    <a:lnTo>
                      <a:pt x="348" y="157"/>
                    </a:lnTo>
                    <a:lnTo>
                      <a:pt x="339" y="152"/>
                    </a:lnTo>
                    <a:lnTo>
                      <a:pt x="295" y="12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1EADE"/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76" name="Freeform 71"/>
              <p:cNvSpPr/>
              <p:nvPr/>
            </p:nvSpPr>
            <p:spPr>
              <a:xfrm>
                <a:off x="1232" y="536"/>
                <a:ext cx="265" cy="227"/>
              </a:xfrm>
              <a:custGeom>
                <a:avLst/>
                <a:gdLst/>
                <a:ahLst/>
                <a:cxnLst>
                  <a:cxn ang="0">
                    <a:pos x="0" y="116"/>
                  </a:cxn>
                  <a:cxn ang="0">
                    <a:pos x="49" y="67"/>
                  </a:cxn>
                  <a:cxn ang="0">
                    <a:pos x="67" y="0"/>
                  </a:cxn>
                  <a:cxn ang="0">
                    <a:pos x="134" y="23"/>
                  </a:cxn>
                  <a:cxn ang="0">
                    <a:pos x="201" y="0"/>
                  </a:cxn>
                  <a:cxn ang="0">
                    <a:pos x="214" y="67"/>
                  </a:cxn>
                  <a:cxn ang="0">
                    <a:pos x="263" y="116"/>
                  </a:cxn>
                  <a:cxn ang="0">
                    <a:pos x="214" y="161"/>
                  </a:cxn>
                  <a:cxn ang="0">
                    <a:pos x="201" y="228"/>
                  </a:cxn>
                  <a:cxn ang="0">
                    <a:pos x="134" y="210"/>
                  </a:cxn>
                  <a:cxn ang="0">
                    <a:pos x="67" y="228"/>
                  </a:cxn>
                  <a:cxn ang="0">
                    <a:pos x="49" y="161"/>
                  </a:cxn>
                  <a:cxn ang="0">
                    <a:pos x="0" y="116"/>
                  </a:cxn>
                </a:cxnLst>
                <a:pathLst>
                  <a:path w="263" h="228">
                    <a:moveTo>
                      <a:pt x="0" y="116"/>
                    </a:moveTo>
                    <a:lnTo>
                      <a:pt x="49" y="67"/>
                    </a:lnTo>
                    <a:lnTo>
                      <a:pt x="67" y="0"/>
                    </a:lnTo>
                    <a:lnTo>
                      <a:pt x="134" y="23"/>
                    </a:lnTo>
                    <a:lnTo>
                      <a:pt x="201" y="0"/>
                    </a:lnTo>
                    <a:lnTo>
                      <a:pt x="214" y="67"/>
                    </a:lnTo>
                    <a:lnTo>
                      <a:pt x="263" y="116"/>
                    </a:lnTo>
                    <a:lnTo>
                      <a:pt x="214" y="161"/>
                    </a:lnTo>
                    <a:lnTo>
                      <a:pt x="201" y="228"/>
                    </a:lnTo>
                    <a:lnTo>
                      <a:pt x="134" y="210"/>
                    </a:lnTo>
                    <a:lnTo>
                      <a:pt x="67" y="228"/>
                    </a:lnTo>
                    <a:lnTo>
                      <a:pt x="49" y="161"/>
                    </a:lnTo>
                    <a:lnTo>
                      <a:pt x="0" y="11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1EADE"/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6177" name="Rectangle 72"/>
            <p:cNvSpPr/>
            <p:nvPr/>
          </p:nvSpPr>
          <p:spPr>
            <a:xfrm>
              <a:off x="1859" y="1256"/>
              <a:ext cx="1907" cy="7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 eaLnBrk="0" hangingPunct="0"/>
              <a:r>
                <a:rPr lang="zh-CN" altLang="en-US" sz="3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基础教育课程改革</a:t>
              </a:r>
              <a:endPara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 algn="ctr" eaLnBrk="0" hangingPunct="0"/>
              <a:r>
                <a:rPr lang="zh-CN" altLang="en-US" sz="3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背景下的教学观</a:t>
              </a:r>
              <a:endPara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178" name="Line 73"/>
            <p:cNvSpPr/>
            <p:nvPr/>
          </p:nvSpPr>
          <p:spPr>
            <a:xfrm>
              <a:off x="1776" y="1584"/>
              <a:ext cx="2064" cy="0"/>
            </a:xfrm>
            <a:prstGeom prst="line">
              <a:avLst/>
            </a:prstGeom>
            <a:ln w="9525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" name="标题 1"/>
          <p:cNvSpPr/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 eaLnBrk="1" hangingPunct="1"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   苏格拉底：好吧，那就来专门讨论朋友间的问题。假如一个将军所统帅的军队已经丧失了勇气，处于分崩离析之中，如果他告诉他的士兵，生力军即将来增援。他欺骗了战士们，使他们鼓起勇气，取得了胜利。这种欺骗行为如何理解呢？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  欧谛德谟：也算是正义的。 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  苏格拉底：如果一个孩子有病，不肯吃药，他父亲欺骗他说药好吃，哄他吃了，他的病因而好了，这能算欺骗吗？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  欧谛德谟：也应划到正义一边。 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 苏格拉底：假定有人发现其朋友发了疯，因怕他自杀，就偷了他的枪，这种偷盗是正义的吗？ 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 欧谛德谟：应该算是正义。 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 格拉底：你不是说不能欺骗朋友吗？ 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dirty="0">
                <a:ea typeface="宋体" panose="02010600030101010101" pitchFamily="2" charset="-122"/>
              </a:rPr>
              <a:t> 欧谛德谟：请让我把所有的话全部收回。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Rectangle 3"/>
          <p:cNvSpPr>
            <a:spLocks noGrp="1"/>
          </p:cNvSpPr>
          <p:nvPr>
            <p:ph idx="1"/>
          </p:nvPr>
        </p:nvSpPr>
        <p:spPr>
          <a:xfrm>
            <a:off x="304800" y="0"/>
            <a:ext cx="8229600" cy="6629400"/>
          </a:xfrm>
          <a:ln/>
        </p:spPr>
        <p:txBody>
          <a:bodyPr wrap="square" lIns="91440" tIns="45720" rIns="91440" bIns="45720" anchor="t" anchorCtr="0"/>
          <a:p>
            <a:pPr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（二）、近代教学过程理论的形成与发展</a:t>
            </a:r>
            <a:endParaRPr lang="en-US" altLang="zh-CN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   </a:t>
            </a:r>
            <a:r>
              <a:rPr lang="en-US" altLang="zh-CN" dirty="0">
                <a:ea typeface="宋体" panose="02010600030101010101" pitchFamily="2" charset="-122"/>
              </a:rPr>
              <a:t>1</a:t>
            </a:r>
            <a:r>
              <a:rPr lang="zh-CN" altLang="en-US" dirty="0">
                <a:ea typeface="宋体" panose="02010600030101010101" pitchFamily="2" charset="-122"/>
              </a:rPr>
              <a:t>、传统教育派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       代表人物</a:t>
            </a:r>
            <a:r>
              <a:rPr lang="en-US" altLang="zh-CN" dirty="0">
                <a:ea typeface="宋体" panose="02010600030101010101" pitchFamily="2" charset="-122"/>
              </a:rPr>
              <a:t>:</a:t>
            </a:r>
            <a:r>
              <a:rPr lang="zh-CN" altLang="en-US" dirty="0">
                <a:ea typeface="宋体" panose="02010600030101010101" pitchFamily="2" charset="-122"/>
              </a:rPr>
              <a:t>赫尔巴特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   教学过程理论：</a:t>
            </a:r>
            <a:r>
              <a:rPr lang="zh-CN" altLang="en-US" b="1" dirty="0">
                <a:solidFill>
                  <a:srgbClr val="FF0000"/>
                </a:solidFill>
                <a:ea typeface="宋体" panose="02010600030101010101" pitchFamily="2" charset="-122"/>
              </a:rPr>
              <a:t>明了</a:t>
            </a:r>
            <a:r>
              <a:rPr lang="en-US" altLang="zh-CN" b="1" dirty="0">
                <a:solidFill>
                  <a:srgbClr val="FF0000"/>
                </a:solidFill>
                <a:ea typeface="宋体" panose="02010600030101010101" pitchFamily="2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ea typeface="宋体" panose="02010600030101010101" pitchFamily="2" charset="-122"/>
              </a:rPr>
              <a:t>联合</a:t>
            </a:r>
            <a:r>
              <a:rPr lang="en-US" altLang="zh-CN" b="1" dirty="0">
                <a:solidFill>
                  <a:srgbClr val="FF0000"/>
                </a:solidFill>
                <a:ea typeface="宋体" panose="02010600030101010101" pitchFamily="2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ea typeface="宋体" panose="02010600030101010101" pitchFamily="2" charset="-122"/>
              </a:rPr>
              <a:t>系统</a:t>
            </a:r>
            <a:r>
              <a:rPr lang="en-US" altLang="zh-CN" b="1" dirty="0">
                <a:solidFill>
                  <a:srgbClr val="FF0000"/>
                </a:solidFill>
                <a:ea typeface="宋体" panose="02010600030101010101" pitchFamily="2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ea typeface="宋体" panose="02010600030101010101" pitchFamily="2" charset="-122"/>
              </a:rPr>
              <a:t>方法</a:t>
            </a:r>
            <a:endParaRPr lang="en-US" altLang="zh-CN" b="1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   赖因在其基础上提出了“</a:t>
            </a:r>
            <a:r>
              <a:rPr lang="zh-CN" altLang="en-US" b="1" u="sng" dirty="0">
                <a:solidFill>
                  <a:srgbClr val="770B2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五段教学法</a:t>
            </a:r>
            <a:r>
              <a:rPr lang="zh-CN" altLang="en-US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”，即：预备（提出问题，说明问题）→提示（揭示新课程，讲解新教材）→联系→总结→应用。</a:t>
            </a:r>
            <a:endParaRPr lang="zh-CN" alt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eaLnBrk="1" hangingPunct="1">
              <a:buNone/>
            </a:pPr>
            <a:endParaRPr lang="zh-CN" altLang="en-US" b="1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FF0000"/>
                </a:solidFill>
                <a:ea typeface="宋体" panose="02010600030101010101" pitchFamily="2" charset="-122"/>
              </a:rPr>
              <a:t> </a:t>
            </a:r>
            <a:r>
              <a:rPr lang="zh-CN" altLang="en-US" dirty="0">
                <a:ea typeface="宋体" panose="02010600030101010101" pitchFamily="2" charset="-122"/>
              </a:rPr>
              <a:t>特点：重视系统知识和技能的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传授，发挥教师在教学中的领导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作用。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 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14340" name="Picture 4" descr="ae82673105406527ebc4aff1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3576" y="3564415"/>
            <a:ext cx="2380824" cy="331601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Rectang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四步教学法</a:t>
            </a:r>
            <a:endParaRPr lang="zh-CN" altLang="en-US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9155" name="Rectangle 3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6019800"/>
          </a:xfrm>
          <a:ln/>
        </p:spPr>
        <p:txBody>
          <a:bodyPr wrap="square" lIns="91440" tIns="45720" rIns="91440" bIns="45720" anchor="t" anchorCtr="0"/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ea typeface="宋体" panose="02010600030101010101" pitchFamily="2" charset="-122"/>
              </a:rPr>
              <a:t>明了</a:t>
            </a:r>
            <a:r>
              <a:rPr lang="zh-CN" altLang="en-US" sz="2400" dirty="0">
                <a:ea typeface="宋体" panose="02010600030101010101" pitchFamily="2" charset="-122"/>
              </a:rPr>
              <a:t>：教师将教学内容分解成各个构成部分，尽可能简炼清楚地讲授，让学生对新知有清楚明了的认识。在教法上可采用讲解、实例、演示等多种方法。这一阶段，教师应设法引起学生学习的兴趣，并使其将注意力集中到学习内容上。</a:t>
            </a:r>
            <a:r>
              <a:rPr lang="zh-CN" altLang="en-US" sz="2400" dirty="0">
                <a:solidFill>
                  <a:schemeClr val="bg1"/>
                </a:solidFill>
                <a:ea typeface="宋体" panose="02010600030101010101" pitchFamily="2" charset="-122"/>
              </a:rPr>
              <a:t> </a:t>
            </a:r>
            <a:endParaRPr lang="zh-CN" altLang="en-US" sz="24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ea typeface="宋体" panose="02010600030101010101" pitchFamily="2" charset="-122"/>
              </a:rPr>
              <a:t>联想</a:t>
            </a:r>
            <a:r>
              <a:rPr lang="zh-CN" altLang="en-US" sz="2400" dirty="0">
                <a:ea typeface="宋体" panose="02010600030101010101" pitchFamily="2" charset="-122"/>
              </a:rPr>
              <a:t>：将“明了”阶段所获得的观念与原有的观念结合，在旧观念的基础上向新观念过渡。由于在新旧观念的联合过程中，学生还不知学习的结果如何，因此教师主要采用分析教学。在这一阶段中教师应保持学生的注意力，促使学生积极地思考。 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ea typeface="宋体" panose="02010600030101010101" pitchFamily="2" charset="-122"/>
              </a:rPr>
              <a:t>系统</a:t>
            </a:r>
            <a:r>
              <a:rPr lang="zh-CN" altLang="en-US" sz="2400" dirty="0">
                <a:ea typeface="宋体" panose="02010600030101010101" pitchFamily="2" charset="-122"/>
              </a:rPr>
              <a:t>：学生在新旧观念联合的基础上，获得确切的定义，结论（新观念）。此时，要使分解成各个部分的教学内容形成整体，成为一个系统，在教学方法上教师多采用综合法。 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>
                <a:solidFill>
                  <a:srgbClr val="FF0000"/>
                </a:solidFill>
                <a:ea typeface="宋体" panose="02010600030101010101" pitchFamily="2" charset="-122"/>
              </a:rPr>
              <a:t>方法：</a:t>
            </a:r>
            <a:r>
              <a:rPr lang="zh-CN" altLang="en-US" sz="2400" dirty="0">
                <a:ea typeface="宋体" panose="02010600030101010101" pitchFamily="2" charset="-122"/>
              </a:rPr>
              <a:t>学生将系统化的知识加以运用并融会贯通地掌握。教师可采用让学生独立完成各种练习以及按要求修改作业、练习等方式。 </a:t>
            </a:r>
            <a:endParaRPr lang="zh-CN" altLang="en-US" sz="24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0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5">
                                            <p:txEl>
                                              <p:charRg st="0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5">
                                            <p:txEl>
                                              <p:charRg st="0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5">
                                            <p:txEl>
                                              <p:charRg st="0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105" end="2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155">
                                            <p:txEl>
                                              <p:charRg st="105" end="2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155">
                                            <p:txEl>
                                              <p:charRg st="105" end="2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155">
                                            <p:txEl>
                                              <p:charRg st="105" end="2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215" end="2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9155">
                                            <p:txEl>
                                              <p:charRg st="215" end="2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294" end="3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55">
                                            <p:txEl>
                                              <p:charRg st="294" end="3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155">
                                            <p:txEl>
                                              <p:charRg st="294" end="3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1" name="Rectangle 3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73725"/>
          </a:xfrm>
          <a:ln/>
        </p:spPr>
        <p:txBody>
          <a:bodyPr wrap="square" lIns="91440" tIns="45720" rIns="91440" bIns="45720" anchor="t" anchorCtr="0"/>
          <a:p>
            <a:pPr eaLnBrk="1" hangingPunct="1">
              <a:lnSpc>
                <a:spcPct val="90000"/>
              </a:lnSpc>
              <a:buNone/>
            </a:pPr>
            <a:endParaRPr lang="en-US" altLang="zh-CN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dirty="0">
                <a:ea typeface="宋体" panose="02010600030101010101" pitchFamily="2" charset="-122"/>
              </a:rPr>
              <a:t>2</a:t>
            </a:r>
            <a:r>
              <a:rPr lang="zh-CN" altLang="en-US" dirty="0">
                <a:ea typeface="宋体" panose="02010600030101010101" pitchFamily="2" charset="-122"/>
              </a:rPr>
              <a:t>、进步教育派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    代表人物：</a:t>
            </a:r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杜威</a:t>
            </a:r>
            <a:endParaRPr lang="zh-CN" altLang="en-US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    教学过程理论：五步教学法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（从情境中发现疑难、从疑难</a:t>
            </a:r>
            <a:endParaRPr lang="zh-CN" altLang="en-US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中提出问题、作出解决问题的</a:t>
            </a:r>
            <a:endParaRPr lang="zh-CN" altLang="en-US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各种假设、推断那种假设能解</a:t>
            </a:r>
            <a:endParaRPr lang="zh-CN" altLang="en-US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决问题、经过假设获得结论）</a:t>
            </a:r>
            <a:endParaRPr lang="en-US" altLang="zh-CN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困难、问题、假设、验证、结论。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    特点：注重引导学生通过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个人探索进行学习，能够发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挥学生主动性、创造性。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   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48132" name="Picture 4" descr="sjjyj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1200" y="1371600"/>
            <a:ext cx="2979738" cy="4105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1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8131">
                                            <p:txEl>
                                              <p:charRg st="1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131">
                                            <p:txEl>
                                              <p:charRg st="1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131">
                                            <p:txEl>
                                              <p:charRg st="1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9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1">
                                            <p:txEl>
                                              <p:charRg st="9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1">
                                            <p:txEl>
                                              <p:charRg st="9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21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131">
                                            <p:txEl>
                                              <p:charRg st="21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131">
                                            <p:txEl>
                                              <p:charRg st="21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38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8131">
                                            <p:txEl>
                                              <p:charRg st="38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131">
                                            <p:txEl>
                                              <p:charRg st="38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8131">
                                            <p:txEl>
                                              <p:charRg st="38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52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8131">
                                            <p:txEl>
                                              <p:charRg st="52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8131">
                                            <p:txEl>
                                              <p:charRg st="52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131">
                                            <p:txEl>
                                              <p:charRg st="52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66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8131">
                                            <p:txEl>
                                              <p:charRg st="66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131">
                                            <p:txEl>
                                              <p:charRg st="66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131">
                                            <p:txEl>
                                              <p:charRg st="66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80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8131">
                                            <p:txEl>
                                              <p:charRg st="80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131">
                                            <p:txEl>
                                              <p:charRg st="80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131">
                                            <p:txEl>
                                              <p:charRg st="80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94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8131">
                                            <p:txEl>
                                              <p:charRg st="94" end="1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8131">
                                            <p:txEl>
                                              <p:charRg st="94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8131">
                                            <p:txEl>
                                              <p:charRg st="94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111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8131">
                                            <p:txEl>
                                              <p:charRg st="111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8131">
                                            <p:txEl>
                                              <p:charRg st="111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8131">
                                            <p:txEl>
                                              <p:charRg st="111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127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8131">
                                            <p:txEl>
                                              <p:charRg st="127" end="1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8131">
                                            <p:txEl>
                                              <p:charRg st="127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8131">
                                            <p:txEl>
                                              <p:charRg st="127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charRg st="140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8131">
                                            <p:txEl>
                                              <p:charRg st="140" end="1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8131">
                                            <p:txEl>
                                              <p:charRg st="140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8131">
                                            <p:txEl>
                                              <p:charRg st="140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1" name="Rectangle 3"/>
          <p:cNvSpPr>
            <a:spLocks noGrp="1"/>
          </p:cNvSpPr>
          <p:nvPr>
            <p:ph idx="1"/>
          </p:nvPr>
        </p:nvSpPr>
        <p:spPr>
          <a:xfrm>
            <a:off x="457200" y="152400"/>
            <a:ext cx="8229600" cy="6705600"/>
          </a:xfrm>
          <a:ln/>
        </p:spPr>
        <p:txBody>
          <a:bodyPr wrap="square" lIns="91440" tIns="45720" rIns="91440" bIns="45720" anchor="t" anchorCtr="0"/>
          <a:p>
            <a:pPr eaLnBrk="1" hangingPunct="1"/>
            <a:endParaRPr lang="en-US" altLang="zh-CN" b="1" dirty="0">
              <a:ea typeface="宋体" panose="02010600030101010101" pitchFamily="2" charset="-122"/>
            </a:endParaRPr>
          </a:p>
          <a:p>
            <a:pPr eaLnBrk="1" hangingPunct="1"/>
            <a:endParaRPr lang="en-US" altLang="zh-CN" b="1" dirty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b="1" dirty="0">
                <a:ea typeface="宋体" panose="02010600030101010101" pitchFamily="2" charset="-122"/>
              </a:rPr>
              <a:t>第一、学生要有一个真实的经验的情境</a:t>
            </a:r>
            <a:r>
              <a:rPr lang="en-US" altLang="zh-CN" b="1" dirty="0">
                <a:ea typeface="宋体" panose="02010600030101010101" pitchFamily="2" charset="-122"/>
              </a:rPr>
              <a:t>——</a:t>
            </a:r>
            <a:r>
              <a:rPr lang="zh-CN" altLang="en-US" b="1" dirty="0">
                <a:ea typeface="宋体" panose="02010600030101010101" pitchFamily="2" charset="-122"/>
              </a:rPr>
              <a:t>要有一个对活动本身感兴趣的连续的活动；</a:t>
            </a:r>
            <a:endParaRPr lang="zh-CN" altLang="en-US" b="1" dirty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b="1" dirty="0">
                <a:ea typeface="宋体" panose="02010600030101010101" pitchFamily="2" charset="-122"/>
              </a:rPr>
              <a:t>    第二、在这个情境内部产生一个真实的问题作为学生思维的刺激物；</a:t>
            </a:r>
            <a:endParaRPr lang="zh-CN" altLang="en-US" b="1" dirty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b="1" dirty="0">
                <a:ea typeface="宋体" panose="02010600030101010101" pitchFamily="2" charset="-122"/>
              </a:rPr>
              <a:t>    第三、学生要占有知识的资料，从事必要的观察以对付这个问题；</a:t>
            </a:r>
            <a:endParaRPr lang="zh-CN" altLang="en-US" b="1" dirty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b="1" dirty="0">
                <a:ea typeface="宋体" panose="02010600030101010101" pitchFamily="2" charset="-122"/>
              </a:rPr>
              <a:t>    第四、学生必须负责一步一步地展开他所想出的解决问题的方法；</a:t>
            </a:r>
            <a:endParaRPr lang="zh-CN" altLang="en-US" b="1" dirty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b="1" dirty="0">
                <a:ea typeface="宋体" panose="02010600030101010101" pitchFamily="2" charset="-122"/>
              </a:rPr>
              <a:t>    第五、学生要有机会通过应用来检验他的想法，使这些想法意义明确，并且让他自己去发现他们是否有效。</a:t>
            </a:r>
            <a:endParaRPr lang="zh-CN" altLang="en-US" b="1" dirty="0">
              <a:ea typeface="宋体" panose="02010600030101010101" pitchFamily="2" charset="-122"/>
            </a:endParaRPr>
          </a:p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charRg st="2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1">
                                            <p:txEl>
                                              <p:charRg st="2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1">
                                            <p:txEl>
                                              <p:charRg st="2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charRg st="41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1">
                                            <p:txEl>
                                              <p:charRg st="41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1">
                                            <p:txEl>
                                              <p:charRg st="41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charRg st="76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51">
                                            <p:txEl>
                                              <p:charRg st="76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251">
                                            <p:txEl>
                                              <p:charRg st="76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charRg st="110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251">
                                            <p:txEl>
                                              <p:charRg st="110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251">
                                            <p:txEl>
                                              <p:charRg st="110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charRg st="144" end="1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251">
                                            <p:txEl>
                                              <p:charRg st="144" end="19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251">
                                            <p:txEl>
                                              <p:charRg st="144" end="19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6" name="Picture 2" descr="近代教育过程理论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81000" y="1524000"/>
            <a:ext cx="8229600" cy="4572000"/>
          </a:xfrm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7" name="Rectangle 3"/>
          <p:cNvSpPr>
            <a:spLocks noGrp="1"/>
          </p:cNvSpPr>
          <p:nvPr>
            <p:ph idx="1"/>
          </p:nvPr>
        </p:nvSpPr>
        <p:spPr>
          <a:xfrm>
            <a:off x="228600" y="381000"/>
            <a:ext cx="8610600" cy="5715000"/>
          </a:xfrm>
          <a:ln/>
        </p:spPr>
        <p:txBody>
          <a:bodyPr wrap="square" lIns="91440" tIns="45720" rIns="91440" bIns="45720" anchor="t" anchorCtr="0"/>
          <a:p>
            <a:pPr eaLnBrk="1" hangingPunct="1">
              <a:buNone/>
            </a:pPr>
            <a:endParaRPr lang="en-US" altLang="zh-CN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dirty="0">
                <a:ea typeface="宋体" panose="02010600030101010101" pitchFamily="2" charset="-122"/>
              </a:rPr>
              <a:t>3</a:t>
            </a:r>
            <a:r>
              <a:rPr lang="zh-CN" altLang="en-US" dirty="0">
                <a:ea typeface="宋体" panose="02010600030101010101" pitchFamily="2" charset="-122"/>
              </a:rPr>
              <a:t>、马克思主义哲学指导派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    代表人物：</a:t>
            </a:r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凯洛夫</a:t>
            </a:r>
            <a:endParaRPr lang="zh-CN" altLang="en-US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    </a:t>
            </a:r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教学过程理论</a:t>
            </a:r>
            <a:r>
              <a:rPr lang="zh-CN" altLang="en-US" dirty="0">
                <a:ea typeface="宋体" panose="02010600030101010101" pitchFamily="2" charset="-122"/>
              </a:rPr>
              <a:t>：知觉具体事物，理解事物的特点、关系或联系，形成概念，巩固知识，形成技能、技巧，实践六个环节的教学过程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   </a:t>
            </a:r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特点</a:t>
            </a:r>
            <a:r>
              <a:rPr lang="zh-CN" altLang="en-US" dirty="0">
                <a:ea typeface="宋体" panose="02010600030101010101" pitchFamily="2" charset="-122"/>
              </a:rPr>
              <a:t>：用马克思主义科学地解释教学过程。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  发扬了传统教学论的优点，纠正实用主义教育忽视系统知识的偏向，在理论和实践上都提高了学校的教学水平。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   </a:t>
            </a:r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1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227">
                                            <p:txEl>
                                              <p:charRg st="1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7">
                                            <p:txEl>
                                              <p:charRg st="1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27">
                                            <p:txEl>
                                              <p:charRg st="1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7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227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二、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教学过程的特点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思考：教学过程中如何处理以下几种关系？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间接经验与直接经验的关系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掌握知识和发展智力的关系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3.</a:t>
            </a: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传授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知识和思想教育的关系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4.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智力活动与非智力活动的关系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5.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教师主导作用于学生主动性的关系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9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9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9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9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charRg st="2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charRg st="2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charRg st="3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charRg st="3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charRg st="5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charRg st="5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5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charRg st="65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charRg st="65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1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charRg st="81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charRg st="81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Rectangle 2"/>
          <p:cNvSpPr>
            <a:spLocks noGrp="1"/>
          </p:cNvSpPr>
          <p:nvPr>
            <p:ph type="title"/>
          </p:nvPr>
        </p:nvSpPr>
        <p:spPr>
          <a:xfrm>
            <a:off x="1020763" y="334963"/>
            <a:ext cx="6515100" cy="177800"/>
          </a:xfrm>
          <a:ln/>
        </p:spPr>
        <p:txBody>
          <a:bodyPr wrap="square" lIns="91440" tIns="45720" rIns="91440" bIns="45720" anchor="ctr" anchorCtr="0"/>
          <a:p>
            <a:pPr eaLnBrk="1" hangingPunct="1"/>
            <a:endParaRPr lang="zh-CN" altLang="en-US" sz="2700" b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539750" y="981075"/>
          <a:ext cx="8208963" cy="5616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Rectangle 2"/>
          <p:cNvSpPr>
            <a:spLocks noGrp="1"/>
          </p:cNvSpPr>
          <p:nvPr>
            <p:ph type="title"/>
          </p:nvPr>
        </p:nvSpPr>
        <p:spPr>
          <a:xfrm>
            <a:off x="1020763" y="334963"/>
            <a:ext cx="6515100" cy="177800"/>
          </a:xfrm>
          <a:ln/>
        </p:spPr>
        <p:txBody>
          <a:bodyPr wrap="square" lIns="91440" tIns="45720" rIns="91440" bIns="45720" anchor="ctr" anchorCtr="0"/>
          <a:p>
            <a:pPr eaLnBrk="1" hangingPunct="1"/>
            <a:endParaRPr lang="zh-CN" altLang="en-US" sz="2700" b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395532" y="334957"/>
          <a:ext cx="8353177" cy="6262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t"/>
          <a:p>
            <a:pPr eaLnBrk="1" fontAlgn="base" hangingPunct="1"/>
            <a:endParaRPr lang="zh-CN" altLang="en-US" strike="noStrike" noProof="1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7170" name="文本占位符 4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b" anchorCtr="0"/>
          <a:p>
            <a:pPr algn="ctr" eaLnBrk="1" hangingPunct="1"/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第一节   教学的意义与任务</a:t>
            </a:r>
            <a:endParaRPr lang="en-US" altLang="zh-CN" sz="40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eaLnBrk="1" hangingPunct="1"/>
            <a:endParaRPr lang="zh-CN" altLang="en-US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endParaRPr lang="zh-CN" altLang="en-US" sz="2300" b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468312" y="685801"/>
          <a:ext cx="8352159" cy="5335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endParaRPr lang="zh-CN" altLang="en-US" sz="2300" b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468309" y="981075"/>
          <a:ext cx="8001000" cy="50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图示 1"/>
          <p:cNvGraphicFramePr/>
          <p:nvPr/>
        </p:nvGraphicFramePr>
        <p:xfrm>
          <a:off x="719927" y="836708"/>
          <a:ext cx="7704137" cy="4752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36866" name="Picture 4" descr="18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6804025" y="4797425"/>
            <a:ext cx="1619250" cy="1762125"/>
          </a:xfrm>
          <a:ln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案例分析：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70B2A"/>
                </a:solidFill>
                <a:effectLst/>
                <a:uLnTx/>
                <a:uFillTx/>
                <a:latin typeface="+mn-lt"/>
                <a:ea typeface="华文新魏" panose="02010800040101010101" pitchFamily="2" charset="-122"/>
                <a:cs typeface="+mn-cs"/>
              </a:rPr>
              <a:t>案例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770B2A"/>
                </a:solidFill>
                <a:effectLst/>
                <a:uLnTx/>
                <a:uFillTx/>
                <a:latin typeface="+mn-lt"/>
                <a:ea typeface="华文新魏" panose="02010800040101010101" pitchFamily="2" charset="-122"/>
                <a:cs typeface="+mn-cs"/>
              </a:rPr>
              <a:t>1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新魏" panose="02010800040101010101" pitchFamily="2" charset="-122"/>
                <a:cs typeface="+mn-cs"/>
              </a:rPr>
              <a:t>：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新魏" panose="02010800040101010101" pitchFamily="2" charset="-122"/>
                <a:cs typeface="+mn-cs"/>
              </a:rPr>
              <a:t>李老师是一位责任心非常强的语文老师。他一向认为教学的成败关键在教师教得如何，而学生只要认真听课并按老师的要求进行预习、复习和完成作业，就一定能够学好。因此，他认真对待每一堂课，唯恐自己讲得不够透彻，学生听得不够明白，课堂时间不够就利用自习时间来补课。结果学生成绩很不理想，王老师大惑不解。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新魏" panose="02010800040101010101" pitchFamily="2" charset="-122"/>
                <a:cs typeface="+mn-cs"/>
              </a:rPr>
              <a:t>请用教学过程的规律分析其原因。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37891" name="Picture 4" descr="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8488" y="4965700"/>
            <a:ext cx="1728787" cy="1704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>
            <a:spLocks noGrp="1"/>
          </p:cNvSpPr>
          <p:nvPr>
            <p:ph type="title"/>
          </p:nvPr>
        </p:nvSpPr>
        <p:spPr>
          <a:xfrm>
            <a:off x="1020763" y="334963"/>
            <a:ext cx="6515100" cy="212725"/>
          </a:xfrm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sz="2500" dirty="0">
                <a:latin typeface="黑体" panose="02010609060101010101" pitchFamily="49" charset="-122"/>
                <a:ea typeface="黑体" panose="02010609060101010101" pitchFamily="49" charset="-122"/>
              </a:rPr>
              <a:t>三、</a:t>
            </a:r>
            <a:r>
              <a:rPr lang="zh-CN" altLang="en-US" sz="2400" dirty="0">
                <a:ea typeface="宋体" panose="02010600030101010101" pitchFamily="2" charset="-122"/>
              </a:rPr>
              <a:t>教学过程的结构</a:t>
            </a:r>
            <a:endParaRPr lang="en-US" altLang="zh-CN" sz="25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251" name="Rectangle 3"/>
          <p:cNvSpPr>
            <a:spLocks noGrp="1"/>
          </p:cNvSpPr>
          <p:nvPr>
            <p:ph idx="1"/>
          </p:nvPr>
        </p:nvSpPr>
        <p:spPr>
          <a:xfrm>
            <a:off x="468313" y="981075"/>
            <a:ext cx="7775575" cy="4752975"/>
          </a:xfrm>
          <a:ln/>
        </p:spPr>
        <p:txBody>
          <a:bodyPr wrap="square" lIns="91440" tIns="45720" rIns="91440" bIns="45720" anchor="t" anchorCtr="0"/>
          <a:p>
            <a:pPr eaLnBrk="1" hangingPunct="1">
              <a:lnSpc>
                <a:spcPct val="115000"/>
              </a:lnSpc>
            </a:pPr>
            <a:endParaRPr lang="en-US" altLang="zh-CN" b="1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zh-CN" altLang="en-US" b="1" dirty="0">
                <a:ea typeface="宋体" panose="02010600030101010101" pitchFamily="2" charset="-122"/>
              </a:rPr>
              <a:t>1. 激发动机（</a:t>
            </a:r>
            <a:r>
              <a:rPr lang="zh-CN" altLang="en-US" b="1" dirty="0">
                <a:solidFill>
                  <a:srgbClr val="770B2A"/>
                </a:solidFill>
                <a:ea typeface="宋体" panose="02010600030101010101" pitchFamily="2" charset="-122"/>
              </a:rPr>
              <a:t>引起求知欲</a:t>
            </a:r>
            <a:r>
              <a:rPr lang="zh-CN" altLang="en-US" b="1" dirty="0">
                <a:ea typeface="宋体" panose="02010600030101010101" pitchFamily="2" charset="-122"/>
              </a:rPr>
              <a:t>）</a:t>
            </a:r>
            <a:r>
              <a:rPr lang="zh-CN" altLang="en-US" b="1" dirty="0">
                <a:solidFill>
                  <a:srgbClr val="770B2A"/>
                </a:solidFill>
                <a:ea typeface="宋体" panose="02010600030101010101" pitchFamily="2" charset="-122"/>
              </a:rPr>
              <a:t>。</a:t>
            </a:r>
            <a:r>
              <a:rPr lang="zh-CN" altLang="en-US" b="1" dirty="0">
                <a:ea typeface="宋体" panose="02010600030101010101" pitchFamily="2" charset="-122"/>
              </a:rPr>
              <a:t>教学应该从诱发和激起学求知欲开始，从作好学习的心理准备开始。引起求知欲是为了引导学生去积极学习和运用知识，所以这个阶段不宜费时过多。</a:t>
            </a:r>
            <a:endParaRPr lang="zh-CN" altLang="en-US" b="1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</a:pPr>
            <a:r>
              <a:rPr lang="zh-CN" altLang="en-US" b="1" u="sng" dirty="0">
                <a:ea typeface="宋体" panose="02010600030101010101" pitchFamily="2" charset="-122"/>
              </a:rPr>
              <a:t>注意引起学生求知欲的方法</a:t>
            </a:r>
            <a:r>
              <a:rPr lang="zh-CN" altLang="en-US" b="1" dirty="0">
                <a:ea typeface="宋体" panose="02010600030101010101" pitchFamily="2" charset="-122"/>
              </a:rPr>
              <a:t>：</a:t>
            </a:r>
            <a:endParaRPr lang="en-US" altLang="zh-CN" b="1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  <a:buNone/>
            </a:pPr>
            <a:r>
              <a:rPr lang="en-US" altLang="zh-CN" b="1" dirty="0">
                <a:ea typeface="宋体" panose="02010600030101010101" pitchFamily="2" charset="-122"/>
              </a:rPr>
              <a:t>（1）</a:t>
            </a:r>
            <a:r>
              <a:rPr lang="zh-CN" altLang="en-US" b="1" dirty="0">
                <a:ea typeface="宋体" panose="02010600030101010101" pitchFamily="2" charset="-122"/>
              </a:rPr>
              <a:t>提引人思考的</a:t>
            </a:r>
            <a:r>
              <a:rPr lang="zh-CN" altLang="en-US" b="1" dirty="0">
                <a:ea typeface="宋体" panose="02010600030101010101" pitchFamily="2" charset="-122"/>
                <a:hlinkClick r:id="rId1" action="ppaction://hlinksldjump"/>
              </a:rPr>
              <a:t>问题</a:t>
            </a:r>
            <a:r>
              <a:rPr lang="zh-CN" altLang="en-US" b="1" dirty="0">
                <a:ea typeface="宋体" panose="02010600030101010101" pitchFamily="2" charset="-122"/>
              </a:rPr>
              <a:t>；（2）讲有趣的故事；（3）演示直观材料；（4）讲知识的重要性。</a:t>
            </a:r>
            <a:endParaRPr lang="zh-CN" altLang="en-US" b="1" dirty="0">
              <a:ea typeface="宋体" panose="02010600030101010101" pitchFamily="2" charset="-122"/>
            </a:endParaRPr>
          </a:p>
        </p:txBody>
      </p:sp>
      <p:pic>
        <p:nvPicPr>
          <p:cNvPr id="38915" name="Picture 4" descr="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588" y="5516563"/>
            <a:ext cx="2105025" cy="1493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charRg st="1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3251">
                                            <p:txEl>
                                              <p:charRg st="1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charRg st="83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3251">
                                            <p:txEl>
                                              <p:charRg st="83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charRg st="97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3251">
                                            <p:txEl>
                                              <p:charRg st="97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6323" name="Rectangle 3"/>
          <p:cNvSpPr>
            <a:spLocks noGrp="1"/>
          </p:cNvSpPr>
          <p:nvPr>
            <p:ph idx="1"/>
          </p:nvPr>
        </p:nvSpPr>
        <p:spPr>
          <a:xfrm>
            <a:off x="611188" y="1268413"/>
            <a:ext cx="6985000" cy="4921250"/>
          </a:xfrm>
          <a:ln/>
        </p:spPr>
        <p:txBody>
          <a:bodyPr wrap="square" lIns="91440" tIns="45720" rIns="91440" bIns="45720" anchor="t" anchorCtr="0"/>
          <a:p>
            <a:pPr eaLnBrk="1" hangingPunct="1"/>
            <a:r>
              <a:rPr lang="zh-CN" altLang="en-US" sz="3200" dirty="0">
                <a:ea typeface="宋体" panose="02010600030101010101" pitchFamily="2" charset="-122"/>
              </a:rPr>
              <a:t>2. 领会知识</a:t>
            </a:r>
            <a:endParaRPr lang="en-US" altLang="zh-CN" sz="3200" dirty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sz="3200" dirty="0">
                <a:ea typeface="宋体" panose="02010600030101010101" pitchFamily="2" charset="-122"/>
              </a:rPr>
              <a:t>感知教材、理解教材。指导学生进行周密的观察，并在观察活动中培养他们的观察力。指导学生观察的注意事项。（</a:t>
            </a:r>
            <a:r>
              <a:rPr lang="zh-CN" altLang="en-US" sz="3200" u="sng" dirty="0">
                <a:solidFill>
                  <a:srgbClr val="FF0000"/>
                </a:solidFill>
                <a:ea typeface="宋体" panose="02010600030101010101" pitchFamily="2" charset="-122"/>
              </a:rPr>
              <a:t>教学过程的中心环节</a:t>
            </a:r>
            <a:r>
              <a:rPr lang="zh-CN" altLang="en-US" sz="3200" dirty="0">
                <a:ea typeface="宋体" panose="02010600030101010101" pitchFamily="2" charset="-122"/>
              </a:rPr>
              <a:t>）</a:t>
            </a:r>
            <a:endParaRPr lang="zh-CN" altLang="en-US" sz="3200" dirty="0">
              <a:ea typeface="宋体" panose="02010600030101010101" pitchFamily="2" charset="-122"/>
            </a:endParaRPr>
          </a:p>
          <a:p>
            <a:pPr eaLnBrk="1" hangingPunct="1"/>
            <a:r>
              <a:rPr lang="en-US" altLang="zh-CN" sz="3200" dirty="0">
                <a:ea typeface="宋体" panose="02010600030101010101" pitchFamily="2" charset="-122"/>
              </a:rPr>
              <a:t>3</a:t>
            </a:r>
            <a:r>
              <a:rPr lang="zh-CN" altLang="en-US" sz="3200" dirty="0">
                <a:ea typeface="宋体" panose="02010600030101010101" pitchFamily="2" charset="-122"/>
              </a:rPr>
              <a:t>. 巩固知识。进行各种形式的复习；注意指导学生进行记忆，发展他们的记忆力。</a:t>
            </a:r>
            <a:endParaRPr lang="zh-CN" altLang="en-US" sz="3600" dirty="0">
              <a:ea typeface="宋体" panose="02010600030101010101" pitchFamily="2" charset="-122"/>
            </a:endParaRPr>
          </a:p>
        </p:txBody>
      </p:sp>
      <p:pic>
        <p:nvPicPr>
          <p:cNvPr id="39939" name="Picture 4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34150" y="4894263"/>
            <a:ext cx="2124075" cy="1971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632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charRg st="8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6323">
                                            <p:txEl>
                                              <p:charRg st="8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charRg st="70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6323">
                                            <p:txEl>
                                              <p:charRg st="70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Rectangle 2"/>
          <p:cNvSpPr>
            <a:spLocks noGrp="1"/>
          </p:cNvSpPr>
          <p:nvPr>
            <p:ph type="title"/>
          </p:nvPr>
        </p:nvSpPr>
        <p:spPr>
          <a:xfrm>
            <a:off x="539750" y="260350"/>
            <a:ext cx="8001000" cy="504825"/>
          </a:xfrm>
          <a:ln/>
        </p:spPr>
        <p:txBody>
          <a:bodyPr wrap="square" lIns="91440" tIns="45720" rIns="91440" bIns="45720" anchor="ctr" anchorCtr="0"/>
          <a:p>
            <a:pPr eaLnBrk="1" hangingPunct="1"/>
            <a:endParaRPr lang="zh-CN" altLang="en-US" sz="2300" b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299" name="Rectangle 3"/>
          <p:cNvSpPr>
            <a:spLocks noGrp="1"/>
          </p:cNvSpPr>
          <p:nvPr>
            <p:ph idx="1"/>
          </p:nvPr>
        </p:nvSpPr>
        <p:spPr>
          <a:xfrm>
            <a:off x="468313" y="1412875"/>
            <a:ext cx="8001000" cy="4843463"/>
          </a:xfrm>
          <a:ln/>
        </p:spPr>
        <p:txBody>
          <a:bodyPr wrap="square" lIns="91440" tIns="45720" rIns="91440" bIns="45720" anchor="t" anchorCtr="0"/>
          <a:p>
            <a:pPr eaLnBrk="1" hangingPunct="1">
              <a:lnSpc>
                <a:spcPct val="90000"/>
              </a:lnSpc>
            </a:pPr>
            <a:r>
              <a:rPr lang="en-US" altLang="zh-CN" dirty="0">
                <a:ea typeface="宋体" panose="02010600030101010101" pitchFamily="2" charset="-122"/>
              </a:rPr>
              <a:t>4</a:t>
            </a:r>
            <a:r>
              <a:rPr lang="zh-CN" altLang="en-US" dirty="0">
                <a:ea typeface="宋体" panose="02010600030101010101" pitchFamily="2" charset="-122"/>
              </a:rPr>
              <a:t>. 运用知识。</a:t>
            </a:r>
            <a:endParaRPr lang="en-US" altLang="zh-CN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在教学过程中，学生运用知识，掌握技能、技巧，主要通过教学性实践，大多采取反复练习的方法来实现。还要适当组织学生参加一些社会实践活动。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dirty="0">
                <a:ea typeface="宋体" panose="02010600030101010101" pitchFamily="2" charset="-122"/>
              </a:rPr>
              <a:t>5</a:t>
            </a:r>
            <a:r>
              <a:rPr lang="zh-CN" altLang="en-US" dirty="0">
                <a:ea typeface="宋体" panose="02010600030101010101" pitchFamily="2" charset="-122"/>
              </a:rPr>
              <a:t>. 检查知识、技能和技巧。</a:t>
            </a:r>
            <a:endParaRPr lang="zh-CN" altLang="en-US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2400" b="1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2200" dirty="0">
              <a:ea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注意</a:t>
            </a: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：①根据具体情况灵活运用；</a:t>
            </a:r>
            <a:endParaRPr lang="zh-CN" altLang="en-US" sz="24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just" eaLnBrk="1" hangingPunct="1">
              <a:lnSpc>
                <a:spcPct val="90000"/>
              </a:lnSpc>
              <a:buNone/>
            </a:pP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②注意阶段之间的内在联系不要割裂；</a:t>
            </a:r>
            <a:endParaRPr lang="zh-CN" altLang="en-US" sz="24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just" eaLnBrk="1" hangingPunct="1">
              <a:lnSpc>
                <a:spcPct val="90000"/>
              </a:lnSpc>
              <a:buNone/>
            </a:pPr>
            <a:r>
              <a: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③每个阶段的功能都是整个教学过程不可缺少的因素。</a:t>
            </a:r>
            <a:endParaRPr lang="zh-CN" altLang="en-US" sz="24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529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9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5299">
                                            <p:txEl>
                                              <p:charRg st="9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76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5299">
                                            <p:txEl>
                                              <p:charRg st="76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93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5299">
                                            <p:txEl>
                                              <p:charRg st="93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109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5299">
                                            <p:txEl>
                                              <p:charRg st="109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127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5299">
                                            <p:txEl>
                                              <p:charRg st="127" end="1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299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小结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1986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indent="0" algn="ctr" eaLnBrk="1" hangingPunct="1">
              <a:buNone/>
            </a:pPr>
            <a:endParaRPr lang="en-US" altLang="zh-CN" dirty="0">
              <a:ea typeface="宋体" panose="02010600030101010101" pitchFamily="2" charset="-122"/>
            </a:endParaRPr>
          </a:p>
        </p:txBody>
      </p:sp>
      <p:graphicFrame>
        <p:nvGraphicFramePr>
          <p:cNvPr id="4" name="图示 3"/>
          <p:cNvGraphicFramePr/>
          <p:nvPr/>
        </p:nvGraphicFramePr>
        <p:xfrm>
          <a:off x="1505223" y="476672"/>
          <a:ext cx="6231978" cy="6152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标题 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t"/>
          <a:p>
            <a:pPr eaLnBrk="1" fontAlgn="base" hangingPunct="1"/>
            <a:endParaRPr lang="zh-CN" altLang="en-US" strike="noStrike" noProof="1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43010" name="文本占位符 4"/>
          <p:cNvSpPr>
            <a:spLocks noGrp="1"/>
          </p:cNvSpPr>
          <p:nvPr>
            <p:ph type="body" idx="1"/>
          </p:nvPr>
        </p:nvSpPr>
        <p:spPr>
          <a:xfrm>
            <a:off x="900113" y="3443288"/>
            <a:ext cx="7772400" cy="1500187"/>
          </a:xfrm>
          <a:ln/>
        </p:spPr>
        <p:txBody>
          <a:bodyPr wrap="square" lIns="91440" tIns="45720" rIns="91440" bIns="45720" anchor="b" anchorCtr="0"/>
          <a:p>
            <a:pPr algn="ctr" eaLnBrk="1" hangingPunct="1"/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第三节   基础教育课程改革背景下的教学观</a:t>
            </a:r>
            <a:endParaRPr lang="en-US" altLang="zh-CN" sz="40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algn="ctr" eaLnBrk="1" hangingPunct="1"/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（前几章已讲过的内容）</a:t>
            </a:r>
            <a:endParaRPr lang="en-US" altLang="zh-CN" sz="40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eaLnBrk="1" hangingPunct="1"/>
            <a:endParaRPr lang="zh-CN" altLang="en-US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标题 3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 eaLnBrk="1" hangingPunct="1"/>
            <a:r>
              <a:rPr lang="en-US" altLang="zh-CN" dirty="0">
                <a:ea typeface="宋体" panose="02010600030101010101" pitchFamily="2" charset="-122"/>
              </a:rPr>
              <a:t>1.</a:t>
            </a:r>
            <a:r>
              <a:rPr lang="zh-CN" altLang="en-US" dirty="0">
                <a:ea typeface="宋体" panose="02010600030101010101" pitchFamily="2" charset="-122"/>
              </a:rPr>
              <a:t>新课程改革的“三维目标”是什么？</a:t>
            </a:r>
            <a:endParaRPr lang="en-US" altLang="zh-CN" dirty="0">
              <a:ea typeface="宋体" panose="02010600030101010101" pitchFamily="2" charset="-122"/>
            </a:endParaRPr>
          </a:p>
          <a:p>
            <a:pPr eaLnBrk="1" hangingPunct="1"/>
            <a:endParaRPr lang="en-US" altLang="zh-CN" dirty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知识与技能</a:t>
            </a:r>
            <a:endParaRPr lang="en-US" altLang="zh-CN" dirty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过程与方法</a:t>
            </a:r>
            <a:endParaRPr lang="en-US" altLang="zh-CN" dirty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情感态度价值观</a:t>
            </a:r>
            <a:endParaRPr lang="en-US" altLang="zh-CN" dirty="0">
              <a:ea typeface="宋体" panose="02010600030101010101" pitchFamily="2" charset="-122"/>
            </a:endParaRPr>
          </a:p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charRg st="2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charRg st="26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32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charRg st="32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sz="4000" dirty="0">
                <a:ea typeface="宋体" panose="02010600030101010101" pitchFamily="2" charset="-122"/>
              </a:rPr>
              <a:t>教学概述</a:t>
            </a:r>
            <a:endParaRPr lang="en-US" altLang="zh-CN" sz="4000" dirty="0">
              <a:ea typeface="宋体" panose="02010600030101010101" pitchFamily="2" charset="-122"/>
            </a:endParaRPr>
          </a:p>
        </p:txBody>
      </p:sp>
      <p:sp>
        <p:nvSpPr>
          <p:cNvPr id="6147" name="Rectangle 3"/>
          <p:cNvSpPr>
            <a:spLocks noGrp="1"/>
          </p:cNvSpPr>
          <p:nvPr>
            <p:ph idx="1"/>
          </p:nvPr>
        </p:nvSpPr>
        <p:spPr>
          <a:xfrm>
            <a:off x="766763" y="1628775"/>
            <a:ext cx="8053387" cy="4608513"/>
          </a:xfrm>
          <a:ln/>
        </p:spPr>
        <p:txBody>
          <a:bodyPr wrap="square" lIns="91440" tIns="45720" rIns="91440" bIns="45720" anchor="t" anchorCtr="0"/>
          <a:p>
            <a:pPr eaLnBrk="1" hangingPunct="1">
              <a:buNone/>
            </a:pP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(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什么是“教学” ：</a:t>
            </a:r>
            <a:endParaRPr lang="en-US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教学即学习自学和通过教人而学。</a:t>
            </a:r>
            <a:br>
              <a:rPr lang="zh-CN" altLang="en-US" sz="3200" dirty="0">
                <a:latin typeface="楷体_GB2312" pitchFamily="49" charset="-122"/>
                <a:ea typeface="楷体_GB2312" pitchFamily="49" charset="-122"/>
              </a:rPr>
            </a:b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蔡沈 ：</a:t>
            </a:r>
            <a:r>
              <a:rPr lang="zh-CN" altLang="en-US" dirty="0">
                <a:ea typeface="楷体_GB2312" pitchFamily="49" charset="-122"/>
              </a:rPr>
              <a:t>“</a:t>
            </a:r>
            <a:r>
              <a:rPr lang="zh-CN" altLang="en-US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斆，教也。言教人居学之半 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（教别人就是我们学习中的一半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en-US" altLang="zh-CN" dirty="0">
                <a:ea typeface="楷体_GB2312" pitchFamily="49" charset="-122"/>
              </a:rPr>
              <a:t>……</a:t>
            </a:r>
            <a:r>
              <a:rPr lang="zh-CN" altLang="en-US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始之自学，学也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（我们一开始自己学习，这是学）。</a:t>
            </a:r>
            <a:endParaRPr lang="en-US" altLang="zh-CN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None/>
            </a:pPr>
            <a:r>
              <a:rPr lang="zh-CN" altLang="en-US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终之教人，亦学也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（你去教人，也是一种学）。</a:t>
            </a:r>
            <a:r>
              <a:rPr lang="zh-CN" altLang="en-US" b="1" dirty="0">
                <a:ea typeface="楷体_GB2312" pitchFamily="49" charset="-122"/>
              </a:rPr>
              <a:t>”</a:t>
            </a:r>
            <a:r>
              <a:rPr lang="zh-CN" altLang="en-US" dirty="0"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15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charRg st="15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68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charRg st="68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94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47">
                                            <p:txEl>
                                              <p:charRg st="94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标题 3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 eaLnBrk="1" hangingPunct="1"/>
            <a:r>
              <a:rPr lang="en-US" altLang="zh-CN" dirty="0">
                <a:ea typeface="宋体" panose="02010600030101010101" pitchFamily="2" charset="-122"/>
              </a:rPr>
              <a:t>1.</a:t>
            </a:r>
            <a:r>
              <a:rPr lang="zh-CN" altLang="en-US" dirty="0">
                <a:ea typeface="宋体" panose="02010600030101010101" pitchFamily="2" charset="-122"/>
              </a:rPr>
              <a:t>新课程背景下的教学观</a:t>
            </a:r>
            <a:endParaRPr lang="en-US" altLang="zh-CN" dirty="0">
              <a:ea typeface="宋体" panose="02010600030101010101" pitchFamily="2" charset="-122"/>
            </a:endParaRPr>
          </a:p>
          <a:p>
            <a:pPr eaLnBrk="1" hangingPunct="1"/>
            <a:endParaRPr lang="en-US" altLang="zh-CN" dirty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altLang="zh-CN" dirty="0">
                <a:solidFill>
                  <a:srgbClr val="FF0000"/>
                </a:solidFill>
                <a:ea typeface="宋体" panose="02010600030101010101" pitchFamily="2" charset="-122"/>
              </a:rPr>
              <a:t>1</a:t>
            </a:r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）全面发展</a:t>
            </a:r>
            <a:endParaRPr lang="en-US" altLang="zh-CN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dirty="0">
                <a:ea typeface="宋体" panose="02010600030101010101" pitchFamily="2" charset="-122"/>
              </a:rPr>
              <a:t>重结论更重过程、以人为本（如何做到？）</a:t>
            </a:r>
            <a:endParaRPr lang="en-US" altLang="zh-CN" dirty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altLang="zh-CN" dirty="0">
                <a:solidFill>
                  <a:srgbClr val="FF0000"/>
                </a:solidFill>
                <a:ea typeface="宋体" panose="02010600030101010101" pitchFamily="2" charset="-122"/>
              </a:rPr>
              <a:t>2</a:t>
            </a:r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）交往与互动</a:t>
            </a:r>
            <a:endParaRPr lang="en-US" altLang="zh-CN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（</a:t>
            </a:r>
            <a:r>
              <a:rPr lang="en-US" altLang="zh-CN" dirty="0">
                <a:solidFill>
                  <a:srgbClr val="FF0000"/>
                </a:solidFill>
                <a:ea typeface="宋体" panose="02010600030101010101" pitchFamily="2" charset="-122"/>
              </a:rPr>
              <a:t>3</a:t>
            </a:r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）开放与生成</a:t>
            </a:r>
            <a:endParaRPr lang="zh-CN" altLang="en-US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4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charRg st="14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charRg st="14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2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charRg st="22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2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charRg st="42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1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charRg st="51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思考与练习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6082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小组思考并分析课后第二题案例</a:t>
            </a:r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练习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7106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indent="0" eaLnBrk="1" hangingPunct="1">
              <a:lnSpc>
                <a:spcPct val="130000"/>
              </a:lnSpc>
              <a:buNone/>
            </a:pPr>
            <a:r>
              <a:rPr lang="en-US" altLang="zh-CN" dirty="0">
                <a:ea typeface="宋体" panose="02010600030101010101" pitchFamily="2" charset="-122"/>
              </a:rPr>
              <a:t>1.</a:t>
            </a:r>
            <a:r>
              <a:rPr lang="zh-CN" altLang="en-US" dirty="0">
                <a:ea typeface="宋体" panose="02010600030101010101" pitchFamily="2" charset="-122"/>
              </a:rPr>
              <a:t>教学的首要任务是（   ）</a:t>
            </a: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en-US" altLang="zh-CN" dirty="0">
                <a:ea typeface="宋体" panose="02010600030101010101" pitchFamily="2" charset="-122"/>
              </a:rPr>
              <a:t>A</a:t>
            </a:r>
            <a:r>
              <a:rPr lang="zh-CN" altLang="en-US" dirty="0">
                <a:ea typeface="宋体" panose="02010600030101010101" pitchFamily="2" charset="-122"/>
              </a:rPr>
              <a:t>传授基础知识和基本技能          </a:t>
            </a:r>
            <a:endParaRPr lang="en-US" altLang="zh-CN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en-US" altLang="zh-CN" dirty="0">
                <a:ea typeface="宋体" panose="02010600030101010101" pitchFamily="2" charset="-122"/>
              </a:rPr>
              <a:t>B</a:t>
            </a:r>
            <a:r>
              <a:rPr lang="zh-CN" altLang="en-US" dirty="0">
                <a:ea typeface="宋体" panose="02010600030101010101" pitchFamily="2" charset="-122"/>
              </a:rPr>
              <a:t>发展智力、体力和创造才能</a:t>
            </a: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en-US" altLang="zh-CN" dirty="0">
                <a:ea typeface="宋体" panose="02010600030101010101" pitchFamily="2" charset="-122"/>
              </a:rPr>
              <a:t>C</a:t>
            </a:r>
            <a:r>
              <a:rPr lang="zh-CN" altLang="en-US" dirty="0">
                <a:ea typeface="宋体" panose="02010600030101010101" pitchFamily="2" charset="-122"/>
              </a:rPr>
              <a:t>培养品德和审美情趣               </a:t>
            </a:r>
            <a:endParaRPr lang="en-US" altLang="zh-CN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en-US" altLang="zh-CN" dirty="0">
                <a:ea typeface="宋体" panose="02010600030101010101" pitchFamily="2" charset="-122"/>
              </a:rPr>
              <a:t>D</a:t>
            </a:r>
            <a:r>
              <a:rPr lang="zh-CN" altLang="en-US" dirty="0">
                <a:ea typeface="宋体" panose="02010600030101010101" pitchFamily="2" charset="-122"/>
              </a:rPr>
              <a:t>关注学生的个性发展</a:t>
            </a: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练习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8130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indent="0" eaLnBrk="1" hangingPunct="1">
              <a:lnSpc>
                <a:spcPct val="130000"/>
              </a:lnSpc>
              <a:buNone/>
            </a:pPr>
            <a:r>
              <a:rPr lang="en-US" altLang="zh-CN" dirty="0">
                <a:ea typeface="宋体" panose="02010600030101010101" pitchFamily="2" charset="-122"/>
              </a:rPr>
              <a:t>2.</a:t>
            </a:r>
            <a:r>
              <a:rPr lang="zh-CN" altLang="en-US" dirty="0">
                <a:ea typeface="宋体" panose="02010600030101010101" pitchFamily="2" charset="-122"/>
              </a:rPr>
              <a:t>教学从本质上讲是（      ）。</a:t>
            </a: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en-US" altLang="zh-CN" dirty="0">
                <a:ea typeface="宋体" panose="02010600030101010101" pitchFamily="2" charset="-122"/>
              </a:rPr>
              <a:t>A</a:t>
            </a:r>
            <a:r>
              <a:rPr lang="zh-CN" altLang="en-US" dirty="0">
                <a:ea typeface="宋体" panose="02010600030101010101" pitchFamily="2" charset="-122"/>
              </a:rPr>
              <a:t>．一种实践活动  </a:t>
            </a:r>
            <a:r>
              <a:rPr lang="en-US" altLang="zh-CN" dirty="0">
                <a:ea typeface="宋体" panose="02010600030101010101" pitchFamily="2" charset="-122"/>
              </a:rPr>
              <a:t>B</a:t>
            </a:r>
            <a:r>
              <a:rPr lang="zh-CN" altLang="en-US" dirty="0">
                <a:ea typeface="宋体" panose="02010600030101010101" pitchFamily="2" charset="-122"/>
              </a:rPr>
              <a:t>．一种主体活动</a:t>
            </a: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en-US" altLang="zh-CN" dirty="0">
                <a:ea typeface="宋体" panose="02010600030101010101" pitchFamily="2" charset="-122"/>
              </a:rPr>
              <a:t>C</a:t>
            </a:r>
            <a:r>
              <a:rPr lang="zh-CN" altLang="en-US" dirty="0">
                <a:ea typeface="宋体" panose="02010600030101010101" pitchFamily="2" charset="-122"/>
              </a:rPr>
              <a:t>．一种文化活动  </a:t>
            </a:r>
            <a:r>
              <a:rPr lang="en-US" altLang="zh-CN" dirty="0">
                <a:ea typeface="宋体" panose="02010600030101010101" pitchFamily="2" charset="-122"/>
              </a:rPr>
              <a:t>D</a:t>
            </a:r>
            <a:r>
              <a:rPr lang="zh-CN" altLang="en-US" dirty="0">
                <a:ea typeface="宋体" panose="02010600030101010101" pitchFamily="2" charset="-122"/>
              </a:rPr>
              <a:t>．一种认识活动</a:t>
            </a: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练习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9154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indent="0" eaLnBrk="1" hangingPunct="1">
              <a:lnSpc>
                <a:spcPct val="130000"/>
              </a:lnSpc>
              <a:buNone/>
            </a:pPr>
            <a:r>
              <a:rPr lang="en-US" altLang="zh-CN" dirty="0">
                <a:ea typeface="宋体" panose="02010600030101010101" pitchFamily="2" charset="-122"/>
              </a:rPr>
              <a:t>3.</a:t>
            </a:r>
            <a:r>
              <a:rPr lang="zh-CN" altLang="en-US" dirty="0">
                <a:ea typeface="宋体" panose="02010600030101010101" pitchFamily="2" charset="-122"/>
              </a:rPr>
              <a:t>中小学校贯彻教育方针，实施素质教育、实现培养人的教育目的的最基本途径是（   ）</a:t>
            </a: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en-US" altLang="zh-CN" dirty="0">
                <a:ea typeface="宋体" panose="02010600030101010101" pitchFamily="2" charset="-122"/>
              </a:rPr>
              <a:t>A</a:t>
            </a:r>
            <a:r>
              <a:rPr lang="zh-CN" altLang="en-US" dirty="0">
                <a:ea typeface="宋体" panose="02010600030101010101" pitchFamily="2" charset="-122"/>
              </a:rPr>
              <a:t>德育工作   </a:t>
            </a:r>
            <a:r>
              <a:rPr lang="en-US" altLang="zh-CN" dirty="0">
                <a:ea typeface="宋体" panose="02010600030101010101" pitchFamily="2" charset="-122"/>
              </a:rPr>
              <a:t>B </a:t>
            </a:r>
            <a:r>
              <a:rPr lang="zh-CN" altLang="en-US" dirty="0">
                <a:ea typeface="宋体" panose="02010600030101010101" pitchFamily="2" charset="-122"/>
              </a:rPr>
              <a:t>教学工作  </a:t>
            </a:r>
            <a:r>
              <a:rPr lang="en-US" altLang="zh-CN" dirty="0">
                <a:ea typeface="宋体" panose="02010600030101010101" pitchFamily="2" charset="-122"/>
              </a:rPr>
              <a:t>C</a:t>
            </a:r>
            <a:r>
              <a:rPr lang="zh-CN" altLang="en-US" dirty="0">
                <a:ea typeface="宋体" panose="02010600030101010101" pitchFamily="2" charset="-122"/>
              </a:rPr>
              <a:t>课外活动   </a:t>
            </a:r>
            <a:r>
              <a:rPr lang="en-US" altLang="zh-CN" dirty="0">
                <a:ea typeface="宋体" panose="02010600030101010101" pitchFamily="2" charset="-122"/>
              </a:rPr>
              <a:t>D</a:t>
            </a:r>
            <a:r>
              <a:rPr lang="zh-CN" altLang="en-US" dirty="0">
                <a:ea typeface="宋体" panose="02010600030101010101" pitchFamily="2" charset="-122"/>
              </a:rPr>
              <a:t>学校管理</a:t>
            </a: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练习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0178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indent="0" eaLnBrk="1" hangingPunct="1">
              <a:lnSpc>
                <a:spcPct val="130000"/>
              </a:lnSpc>
              <a:buNone/>
            </a:pPr>
            <a:r>
              <a:rPr lang="en-US" altLang="zh-CN" dirty="0">
                <a:ea typeface="宋体" panose="02010600030101010101" pitchFamily="2" charset="-122"/>
              </a:rPr>
              <a:t>4.</a:t>
            </a:r>
            <a:r>
              <a:rPr lang="zh-CN" altLang="en-US" dirty="0">
                <a:ea typeface="宋体" panose="02010600030101010101" pitchFamily="2" charset="-122"/>
              </a:rPr>
              <a:t>在学校教育中，学生对客观世界的认识主要借助的是(    )。</a:t>
            </a: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A．生产经验    B．生活经验  </a:t>
            </a:r>
            <a:endParaRPr lang="en-US" altLang="zh-CN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C．直接经验    D．间接经验</a:t>
            </a: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练习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1202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indent="0" eaLnBrk="1" hangingPunct="1">
              <a:lnSpc>
                <a:spcPct val="130000"/>
              </a:lnSpc>
              <a:buNone/>
            </a:pPr>
            <a:r>
              <a:rPr lang="en-US" altLang="zh-CN" dirty="0">
                <a:ea typeface="宋体" panose="02010600030101010101" pitchFamily="2" charset="-122"/>
              </a:rPr>
              <a:t>5.</a:t>
            </a:r>
            <a:r>
              <a:rPr lang="zh-CN" altLang="en-US" dirty="0">
                <a:ea typeface="宋体" panose="02010600030101010101" pitchFamily="2" charset="-122"/>
              </a:rPr>
              <a:t>在教学活动中，教师不能满足于“授人以鱼”，更要做到“授人以渔”。这说明教学中应该重视（   ）。</a:t>
            </a: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en-US" altLang="zh-CN" dirty="0">
                <a:ea typeface="宋体" panose="02010600030101010101" pitchFamily="2" charset="-122"/>
              </a:rPr>
              <a:t>A</a:t>
            </a:r>
            <a:r>
              <a:rPr lang="zh-CN" altLang="en-US" dirty="0">
                <a:ea typeface="宋体" panose="02010600030101010101" pitchFamily="2" charset="-122"/>
              </a:rPr>
              <a:t>传授学生知识   </a:t>
            </a:r>
            <a:r>
              <a:rPr lang="en-US" altLang="zh-CN" dirty="0">
                <a:ea typeface="宋体" panose="02010600030101010101" pitchFamily="2" charset="-122"/>
              </a:rPr>
              <a:t>B</a:t>
            </a:r>
            <a:r>
              <a:rPr lang="zh-CN" altLang="en-US" dirty="0">
                <a:ea typeface="宋体" panose="02010600030101010101" pitchFamily="2" charset="-122"/>
              </a:rPr>
              <a:t>发展学生能力  </a:t>
            </a:r>
            <a:endParaRPr lang="en-US" altLang="zh-CN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 </a:t>
            </a:r>
            <a:r>
              <a:rPr lang="en-US" altLang="zh-CN" dirty="0">
                <a:ea typeface="宋体" panose="02010600030101010101" pitchFamily="2" charset="-122"/>
              </a:rPr>
              <a:t>C</a:t>
            </a:r>
            <a:r>
              <a:rPr lang="zh-CN" altLang="en-US" dirty="0">
                <a:ea typeface="宋体" panose="02010600030101010101" pitchFamily="2" charset="-122"/>
              </a:rPr>
              <a:t>培养学生个性    </a:t>
            </a:r>
            <a:r>
              <a:rPr lang="en-US" altLang="zh-CN" dirty="0">
                <a:ea typeface="宋体" panose="02010600030101010101" pitchFamily="2" charset="-122"/>
              </a:rPr>
              <a:t>D</a:t>
            </a:r>
            <a:r>
              <a:rPr lang="zh-CN" altLang="en-US" dirty="0">
                <a:ea typeface="宋体" panose="02010600030101010101" pitchFamily="2" charset="-122"/>
              </a:rPr>
              <a:t>养成学生品德</a:t>
            </a: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dirty="0">
                <a:ea typeface="宋体" panose="02010600030101010101" pitchFamily="2" charset="-122"/>
              </a:rPr>
              <a:t>练习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2226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indent="0" eaLnBrk="1" hangingPunct="1">
              <a:lnSpc>
                <a:spcPct val="130000"/>
              </a:lnSpc>
              <a:buNone/>
            </a:pPr>
            <a:r>
              <a:rPr lang="en-US" altLang="zh-CN" dirty="0">
                <a:ea typeface="宋体" panose="02010600030101010101" pitchFamily="2" charset="-122"/>
              </a:rPr>
              <a:t>6.</a:t>
            </a:r>
            <a:r>
              <a:rPr lang="zh-CN" altLang="en-US" dirty="0">
                <a:ea typeface="宋体" panose="02010600030101010101" pitchFamily="2" charset="-122"/>
              </a:rPr>
              <a:t>教学过程的中心环节是（   ） </a:t>
            </a:r>
            <a:endParaRPr lang="en-US" altLang="zh-CN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A激发学习动机   B领会知识    </a:t>
            </a:r>
            <a:endParaRPr lang="en-US" altLang="zh-CN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C巩固知识    D运用知识</a:t>
            </a: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None/>
            </a:pPr>
            <a:endParaRPr lang="zh-CN" altLang="en-US" dirty="0">
              <a:ea typeface="宋体" panose="02010600030101010101" pitchFamily="2" charset="-122"/>
            </a:endParaRPr>
          </a:p>
          <a:p>
            <a:pPr marL="0" indent="0"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sz="4000" dirty="0">
                <a:ea typeface="宋体" panose="02010600030101010101" pitchFamily="2" charset="-122"/>
              </a:rPr>
              <a:t>教学概述</a:t>
            </a:r>
            <a:endParaRPr lang="en-US" altLang="zh-CN" sz="4000" dirty="0">
              <a:ea typeface="宋体" panose="02010600030101010101" pitchFamily="2" charset="-122"/>
            </a:endParaRPr>
          </a:p>
        </p:txBody>
      </p:sp>
      <p:sp>
        <p:nvSpPr>
          <p:cNvPr id="6147" name="Rectangle 3"/>
          <p:cNvSpPr>
            <a:spLocks noGrp="1"/>
          </p:cNvSpPr>
          <p:nvPr>
            <p:ph idx="1"/>
          </p:nvPr>
        </p:nvSpPr>
        <p:spPr>
          <a:xfrm>
            <a:off x="766763" y="1524000"/>
            <a:ext cx="7629525" cy="4551363"/>
          </a:xfrm>
          <a:ln/>
        </p:spPr>
        <p:txBody>
          <a:bodyPr wrap="square" lIns="91440" tIns="45720" rIns="91440" bIns="45720" anchor="t" anchorCtr="0"/>
          <a:p>
            <a:pPr eaLnBrk="1" hangingPunct="1">
              <a:buNone/>
            </a:pP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(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什么是“教学” ：</a:t>
            </a:r>
            <a:endParaRPr lang="en-US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dirty="0">
                <a:ea typeface="宋体" panose="02010600030101010101" pitchFamily="2" charset="-122"/>
              </a:rPr>
              <a:t>教学即教授</a:t>
            </a:r>
            <a:endParaRPr lang="zh-CN" altLang="en-US" sz="3200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3200" dirty="0">
                <a:ea typeface="宋体" panose="02010600030101010101" pitchFamily="2" charset="-122"/>
              </a:rPr>
              <a:t>     教学法：各种教授方术者。</a:t>
            </a:r>
            <a:endParaRPr lang="zh-CN" altLang="en-US" sz="3200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3200" dirty="0">
                <a:ea typeface="宋体" panose="02010600030101010101" pitchFamily="2" charset="-122"/>
              </a:rPr>
              <a:t>       </a:t>
            </a:r>
            <a:r>
              <a:rPr lang="en-US" altLang="zh-CN" sz="3200" dirty="0">
                <a:ea typeface="宋体" panose="02010600030101010101" pitchFamily="2" charset="-122"/>
              </a:rPr>
              <a:t>——《</a:t>
            </a:r>
            <a:r>
              <a:rPr lang="zh-CN" altLang="en-US" sz="3200" dirty="0">
                <a:ea typeface="宋体" panose="02010600030101010101" pitchFamily="2" charset="-122"/>
              </a:rPr>
              <a:t>中国教育辞典</a:t>
            </a:r>
            <a:r>
              <a:rPr lang="en-US" altLang="zh-CN" sz="3200" dirty="0">
                <a:ea typeface="宋体" panose="02010600030101010101" pitchFamily="2" charset="-122"/>
              </a:rPr>
              <a:t>》</a:t>
            </a:r>
            <a:r>
              <a:rPr lang="zh-CN" altLang="en-US" sz="3200" dirty="0">
                <a:ea typeface="宋体" panose="02010600030101010101" pitchFamily="2" charset="-122"/>
              </a:rPr>
              <a:t>（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1928</a:t>
            </a:r>
            <a:r>
              <a:rPr lang="zh-CN" altLang="en-US" sz="3200" dirty="0">
                <a:ea typeface="宋体" panose="02010600030101010101" pitchFamily="2" charset="-122"/>
              </a:rPr>
              <a:t>）</a:t>
            </a:r>
            <a:endParaRPr lang="zh-CN" altLang="en-US" sz="3200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dirty="0">
                <a:ea typeface="宋体" panose="02010600030101010101" pitchFamily="2" charset="-122"/>
              </a:rPr>
              <a:t>教学即教学生学</a:t>
            </a:r>
            <a:endParaRPr lang="zh-CN" altLang="en-US" sz="3200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3200" dirty="0">
                <a:ea typeface="宋体" panose="02010600030101010101" pitchFamily="2" charset="-122"/>
              </a:rPr>
              <a:t>    教的法子必须要根据学的法子，</a:t>
            </a:r>
            <a:r>
              <a:rPr lang="en-US" altLang="zh-CN" sz="3200" dirty="0">
                <a:ea typeface="宋体" panose="02010600030101010101" pitchFamily="2" charset="-122"/>
              </a:rPr>
              <a:t>……</a:t>
            </a:r>
            <a:endParaRPr lang="en-US" altLang="zh-CN" sz="3200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3200" dirty="0">
                <a:ea typeface="宋体" panose="02010600030101010101" pitchFamily="2" charset="-122"/>
              </a:rPr>
              <a:t>先生的责任不在教，而在教学，教学生</a:t>
            </a:r>
            <a:endParaRPr lang="zh-CN" altLang="en-US" sz="3200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3200" dirty="0">
                <a:ea typeface="宋体" panose="02010600030101010101" pitchFamily="2" charset="-122"/>
              </a:rPr>
              <a:t>学。                                                                   </a:t>
            </a:r>
            <a:endParaRPr lang="zh-CN" altLang="en-US" sz="3200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sz="3200" dirty="0">
                <a:ea typeface="宋体" panose="02010600030101010101" pitchFamily="2" charset="-122"/>
              </a:rPr>
              <a:t>                                   ——</a:t>
            </a:r>
            <a:r>
              <a:rPr lang="zh-CN" altLang="en-US" sz="3200" dirty="0">
                <a:ea typeface="宋体" panose="02010600030101010101" pitchFamily="2" charset="-122"/>
              </a:rPr>
              <a:t>陶行知</a:t>
            </a:r>
            <a:endParaRPr lang="zh-CN" altLang="en-US" sz="3200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endParaRPr lang="en-US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buNone/>
            </a:pPr>
            <a:endParaRPr lang="en-US" altLang="zh-CN" sz="29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14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charRg st="14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22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147">
                                            <p:txEl>
                                              <p:charRg st="22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4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147">
                                            <p:txEl>
                                              <p:charRg st="40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64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147">
                                            <p:txEl>
                                              <p:charRg st="64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74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147">
                                            <p:txEl>
                                              <p:charRg st="74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95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147">
                                            <p:txEl>
                                              <p:charRg st="95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113" end="1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147">
                                            <p:txEl>
                                              <p:charRg st="113" end="1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183" end="2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47">
                                            <p:txEl>
                                              <p:charRg st="183" end="2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Rectangle 2"/>
          <p:cNvSpPr>
            <a:spLocks noGrp="1"/>
          </p:cNvSpPr>
          <p:nvPr>
            <p:ph type="title"/>
          </p:nvPr>
        </p:nvSpPr>
        <p:spPr>
          <a:xfrm>
            <a:off x="468313" y="765175"/>
            <a:ext cx="7772400" cy="1143000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sz="3200" b="1" dirty="0"/>
              <a:t>（一）教学的概念</a:t>
            </a:r>
            <a:br>
              <a:rPr lang="zh-CN" altLang="en-US" sz="3200" b="1" dirty="0"/>
            </a:br>
            <a:endParaRPr lang="zh-CN" altLang="en-US" sz="3200" b="1" dirty="0"/>
          </a:p>
        </p:txBody>
      </p:sp>
      <p:sp>
        <p:nvSpPr>
          <p:cNvPr id="7170" name="Rectangle 3"/>
          <p:cNvSpPr>
            <a:spLocks noGrp="1"/>
          </p:cNvSpPr>
          <p:nvPr>
            <p:ph idx="1" hasCustomPrompt="1"/>
          </p:nvPr>
        </p:nvSpPr>
        <p:spPr>
          <a:xfrm>
            <a:off x="611188" y="1412875"/>
            <a:ext cx="8281987" cy="5111750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b="1" dirty="0">
                <a:solidFill>
                  <a:srgbClr val="FF3300"/>
                </a:solidFill>
              </a:rPr>
              <a:t>定义：</a:t>
            </a:r>
            <a:r>
              <a:rPr lang="zh-CN" altLang="en-US" sz="3200" b="1" dirty="0">
                <a:solidFill>
                  <a:srgbClr val="000000"/>
                </a:solidFill>
              </a:rPr>
              <a:t>教学是在教师有目的、有计划、有组织的积极引导下，学生主动掌握系统的科学文化知识和技能，发展智力和体力，陶冶品德和审美情趣，逐步形成全面发展个性的活动。</a:t>
            </a:r>
            <a:r>
              <a:rPr lang="zh-CN" altLang="en-US" sz="3200" b="1" dirty="0">
                <a:solidFill>
                  <a:srgbClr val="FF3300"/>
                </a:solidFill>
              </a:rPr>
              <a:t>是教师的教和学生的学组成的双边互动活动。</a:t>
            </a:r>
            <a:r>
              <a:rPr lang="zh-CN" altLang="en-US" sz="3200" b="1" dirty="0"/>
              <a:t> </a:t>
            </a:r>
            <a:r>
              <a:rPr lang="zh-CN" altLang="en-US" sz="3200" b="1" dirty="0">
                <a:solidFill>
                  <a:srgbClr val="FF3300"/>
                </a:solidFill>
              </a:rPr>
              <a:t>（重点）</a:t>
            </a:r>
            <a:endParaRPr lang="zh-CN" altLang="en-US" b="1" dirty="0">
              <a:solidFill>
                <a:srgbClr val="FF3300"/>
              </a:solidFill>
            </a:endParaRPr>
          </a:p>
          <a:p>
            <a:pPr eaLnBrk="1" hangingPunct="1"/>
            <a:endParaRPr lang="en-US" altLang="zh-CN" dirty="0">
              <a:solidFill>
                <a:srgbClr val="FF3300"/>
              </a:solidFill>
            </a:endParaRPr>
          </a:p>
        </p:txBody>
      </p:sp>
      <p:sp>
        <p:nvSpPr>
          <p:cNvPr id="7171" name="AutoShape 4"/>
          <p:cNvSpPr/>
          <p:nvPr/>
        </p:nvSpPr>
        <p:spPr>
          <a:xfrm>
            <a:off x="539750" y="4797425"/>
            <a:ext cx="2879725" cy="863600"/>
          </a:xfrm>
          <a:prstGeom prst="flowChartProcess">
            <a:avLst/>
          </a:prstGeom>
          <a:solidFill>
            <a:srgbClr val="FFCC00"/>
          </a:solidFill>
          <a:ln w="9525">
            <a:noFill/>
          </a:ln>
        </p:spPr>
        <p:txBody>
          <a:bodyPr wrap="none" anchor="ctr" anchorCtr="0"/>
          <a:p>
            <a:pPr algn="ctr"/>
            <a:r>
              <a:rPr lang="zh-CN" altLang="en-US" sz="32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教师的教</a:t>
            </a:r>
            <a:endParaRPr lang="zh-CN" altLang="en-US" sz="32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7172" name="Rectangle 5"/>
          <p:cNvSpPr/>
          <p:nvPr/>
        </p:nvSpPr>
        <p:spPr>
          <a:xfrm>
            <a:off x="5867400" y="4797425"/>
            <a:ext cx="3025775" cy="863600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wrap="none" anchor="ctr" anchorCtr="0"/>
          <a:p>
            <a:pPr algn="ctr"/>
            <a:r>
              <a:rPr lang="zh-CN" altLang="en-US" sz="32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学生的学</a:t>
            </a:r>
            <a:endParaRPr lang="zh-CN" altLang="en-US" sz="32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7173" name="AutoShape 8"/>
          <p:cNvSpPr/>
          <p:nvPr/>
        </p:nvSpPr>
        <p:spPr>
          <a:xfrm>
            <a:off x="3563938" y="4797425"/>
            <a:ext cx="2232025" cy="792163"/>
          </a:xfrm>
          <a:prstGeom prst="leftRightArrow">
            <a:avLst>
              <a:gd name="adj1" fmla="val 50000"/>
              <a:gd name="adj2" fmla="val 5632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b="1" dirty="0">
                <a:solidFill>
                  <a:srgbClr val="992D0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双边互动</a:t>
            </a:r>
            <a:endParaRPr lang="zh-CN" altLang="en-US" b="1" dirty="0">
              <a:solidFill>
                <a:srgbClr val="992D0B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请辨别</a:t>
            </a:r>
            <a:endParaRPr lang="zh-CN" altLang="en-US"/>
          </a:p>
        </p:txBody>
      </p:sp>
      <p:sp>
        <p:nvSpPr>
          <p:cNvPr id="8194" name="Rectangle 3"/>
          <p:cNvSpPr>
            <a:spLocks noGrp="1"/>
          </p:cNvSpPr>
          <p:nvPr/>
        </p:nvSpPr>
        <p:spPr>
          <a:xfrm>
            <a:off x="727075" y="2276475"/>
            <a:ext cx="7947660" cy="23602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anchor="t" anchorCtr="0"/>
          <a:lstStyle>
            <a:lvl1pPr marL="457200" indent="-457200" algn="l" rtl="0" fontAlgn="base"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27430" indent="-45593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033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13230" indent="-228600" algn="l" rtl="0" fontAlgn="base">
              <a:spcBef>
                <a:spcPct val="20000"/>
              </a:spcBef>
              <a:spcAft>
                <a:spcPct val="0"/>
              </a:spcAft>
              <a:buSzPct val="60000"/>
              <a:buFont typeface="Wingdings" panose="05000000000000000000" pitchFamily="2" charset="2"/>
              <a:buChar char="n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None/>
            </a:pPr>
            <a:r>
              <a:rPr lang="zh-CN" altLang="en-US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辨别</a:t>
            </a:r>
            <a:r>
              <a:rPr lang="en-US" altLang="zh-CN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：教学与教育既有联系又有区别 </a:t>
            </a:r>
            <a:endParaRPr lang="zh-CN" altLang="en-US" b="1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None/>
            </a:pPr>
            <a:r>
              <a:rPr lang="zh-CN" altLang="en-US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辨别</a:t>
            </a:r>
            <a:r>
              <a:rPr lang="en-US" altLang="zh-CN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：教学与智育既有联系又有区别 </a:t>
            </a:r>
            <a:endParaRPr lang="zh-CN" altLang="en-US" b="1" dirty="0">
              <a:solidFill>
                <a:schemeClr val="tx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None/>
            </a:pPr>
            <a:r>
              <a:rPr lang="zh-CN" altLang="en-US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辨别</a:t>
            </a:r>
            <a:r>
              <a:rPr lang="en-US" altLang="zh-CN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b="1" dirty="0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：教学和上课也是既有联系又有区别</a:t>
            </a:r>
            <a:r>
              <a:rPr lang="zh-CN" altLang="en-US" b="1" dirty="0">
                <a:solidFill>
                  <a:srgbClr val="FCBEC7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b="1" dirty="0">
              <a:solidFill>
                <a:srgbClr val="FCBEC7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buChar char="•"/>
            </a:pPr>
            <a:endParaRPr lang="en-US" altLang="zh-CN" dirty="0">
              <a:solidFill>
                <a:srgbClr val="FCBEC7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教学与教育的关系</a:t>
            </a:r>
            <a:endParaRPr lang="en-US" altLang="zh-CN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1987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 eaLnBrk="1" hangingPunct="1"/>
            <a:r>
              <a:rPr lang="zh-CN" altLang="en-US" b="1" dirty="0">
                <a:ea typeface="宋体" panose="02010600030101010101" pitchFamily="2" charset="-122"/>
              </a:rPr>
              <a:t>教学与教育这两个概念的关系，是一种部分与整体的关系。</a:t>
            </a:r>
            <a:endParaRPr lang="zh-CN" altLang="en-US" b="1" dirty="0">
              <a:ea typeface="宋体" panose="02010600030101010101" pitchFamily="2" charset="-122"/>
            </a:endParaRPr>
          </a:p>
          <a:p>
            <a:pPr eaLnBrk="1" latinLnBrk="1" hangingPunct="1">
              <a:spcBef>
                <a:spcPct val="50000"/>
              </a:spcBef>
              <a:buClrTx/>
              <a:buChar char="•"/>
            </a:pPr>
            <a:r>
              <a:rPr lang="zh-CN" altLang="en-US" b="1" dirty="0">
                <a:ea typeface="宋体" panose="02010600030101010101" pitchFamily="2" charset="-122"/>
              </a:rPr>
              <a:t>教育包括教学，教学只是学校进行教育的一个基本途径。</a:t>
            </a:r>
            <a:endParaRPr lang="zh-CN" altLang="en-US" b="1" dirty="0">
              <a:ea typeface="宋体" panose="02010600030101010101" pitchFamily="2" charset="-122"/>
            </a:endParaRPr>
          </a:p>
          <a:p>
            <a:pPr eaLnBrk="1" latinLnBrk="1" hangingPunct="1">
              <a:spcBef>
                <a:spcPct val="50000"/>
              </a:spcBef>
              <a:buClrTx/>
              <a:buChar char="•"/>
            </a:pPr>
            <a:r>
              <a:rPr lang="zh-CN" altLang="en-US" b="1" dirty="0">
                <a:ea typeface="宋体" panose="02010600030101010101" pitchFamily="2" charset="-122"/>
              </a:rPr>
              <a:t>除教学外，学校还通过课外活动、社会活动等途径向学生进行教育。</a:t>
            </a:r>
            <a:endParaRPr lang="zh-CN" altLang="en-US" b="1" dirty="0">
              <a:ea typeface="宋体" panose="02010600030101010101" pitchFamily="2" charset="-122"/>
            </a:endParaRPr>
          </a:p>
          <a:p>
            <a:pPr eaLnBrk="1" hangingPunct="1"/>
            <a:endParaRPr lang="zh-CN" altLang="en-US" b="1" dirty="0">
              <a:ea typeface="宋体" panose="02010600030101010101" pitchFamily="2" charset="-122"/>
            </a:endParaRP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2627313" y="4646613"/>
            <a:ext cx="3733800" cy="15240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教                 育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教学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3617913" y="5332413"/>
            <a:ext cx="1905000" cy="685800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教   学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charRg st="27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987">
                                            <p:txEl>
                                              <p:charRg st="27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987">
                                            <p:txEl>
                                              <p:charRg st="27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987">
                                            <p:txEl>
                                              <p:charRg st="27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charRg st="53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987">
                                            <p:txEl>
                                              <p:charRg st="53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987">
                                            <p:txEl>
                                              <p:charRg st="53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987">
                                            <p:txEl>
                                              <p:charRg st="53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教学与智育的关系</a:t>
            </a:r>
            <a:endParaRPr lang="zh-CN" altLang="en-US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011" name="Rectangle 3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30725"/>
          </a:xfrm>
          <a:ln/>
        </p:spPr>
        <p:txBody>
          <a:bodyPr wrap="square" lIns="91440" tIns="45720" rIns="91440" bIns="45720" anchor="t" anchorCtr="0"/>
          <a:p>
            <a:pPr eaLnBrk="1" hangingPunct="1"/>
            <a:r>
              <a:rPr lang="zh-CN" altLang="en-US" b="1" dirty="0">
                <a:ea typeface="宋体" panose="02010600030101010101" pitchFamily="2" charset="-122"/>
              </a:rPr>
              <a:t>作为教育的一个组成部分的智育，即向学生传授系统的科学文化知识和发展学生的智力，主要是通过教学进行的。但不能把两者等同。</a:t>
            </a:r>
            <a:endParaRPr lang="zh-CN" altLang="en-US" b="1" dirty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b="1" dirty="0">
                <a:ea typeface="宋体" panose="02010600030101010101" pitchFamily="2" charset="-122"/>
              </a:rPr>
              <a:t>   一方面，教学也是德育、美育、体育、劳动技术教育的途径</a:t>
            </a:r>
            <a:r>
              <a:rPr lang="en-US" altLang="zh-CN" b="1" dirty="0">
                <a:ea typeface="宋体" panose="02010600030101010101" pitchFamily="2" charset="-122"/>
              </a:rPr>
              <a:t>.</a:t>
            </a:r>
            <a:endParaRPr lang="en-US" altLang="zh-CN" b="1" dirty="0">
              <a:ea typeface="宋体" panose="02010600030101010101" pitchFamily="2" charset="-122"/>
            </a:endParaRPr>
          </a:p>
          <a:p>
            <a:pPr eaLnBrk="1" hangingPunct="1"/>
            <a:r>
              <a:rPr lang="zh-CN" altLang="en-US" b="1" dirty="0">
                <a:ea typeface="宋体" panose="02010600030101010101" pitchFamily="2" charset="-122"/>
              </a:rPr>
              <a:t>   另一方面智育也需要通过课外活动等才能全面实现，把教学等同于智育将阻碍全面发挥教学的作用。</a:t>
            </a:r>
            <a:endParaRPr lang="zh-CN" altLang="en-US" b="1" dirty="0">
              <a:ea typeface="宋体" panose="02010600030101010101" pitchFamily="2" charset="-122"/>
            </a:endParaRPr>
          </a:p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1371600" y="4911725"/>
            <a:ext cx="3124200" cy="18288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智育途径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3962400" y="4911725"/>
            <a:ext cx="3352800" cy="18288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作为教育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途径的教学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6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3011">
                                            <p:txEl>
                                              <p:charRg st="60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011">
                                            <p:txEl>
                                              <p:charRg st="6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1">
                                            <p:txEl>
                                              <p:charRg st="6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91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3011">
                                            <p:txEl>
                                              <p:charRg st="91" end="1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011">
                                            <p:txEl>
                                              <p:charRg st="91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011">
                                            <p:txEl>
                                              <p:charRg st="91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cdb2004119gl">
  <a:themeElements>
    <a:clrScheme name="sample 2">
      <a:dk1>
        <a:srgbClr val="113F71"/>
      </a:dk1>
      <a:lt1>
        <a:srgbClr val="FFFFFF"/>
      </a:lt1>
      <a:dk2>
        <a:srgbClr val="000000"/>
      </a:dk2>
      <a:lt2>
        <a:srgbClr val="C1D1D3"/>
      </a:lt2>
      <a:accent1>
        <a:srgbClr val="2D7ACF"/>
      </a:accent1>
      <a:accent2>
        <a:srgbClr val="99CC00"/>
      </a:accent2>
      <a:accent3>
        <a:srgbClr val="FFFFFF"/>
      </a:accent3>
      <a:accent4>
        <a:srgbClr val="0D345F"/>
      </a:accent4>
      <a:accent5>
        <a:srgbClr val="ADBEE4"/>
      </a:accent5>
      <a:accent6>
        <a:srgbClr val="8AB900"/>
      </a:accent6>
      <a:hlink>
        <a:srgbClr val="5AABCC"/>
      </a:hlink>
      <a:folHlink>
        <a:srgbClr val="BD9E61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sample 1">
        <a:dk1>
          <a:srgbClr val="1F52C0"/>
        </a:dk1>
        <a:lt1>
          <a:srgbClr val="FFFFFF"/>
        </a:lt1>
        <a:dk2>
          <a:srgbClr val="000000"/>
        </a:dk2>
        <a:lt2>
          <a:srgbClr val="D6E1E2"/>
        </a:lt2>
        <a:accent1>
          <a:srgbClr val="E38B55"/>
        </a:accent1>
        <a:accent2>
          <a:srgbClr val="CB81D5"/>
        </a:accent2>
        <a:accent3>
          <a:srgbClr val="FFFFFF"/>
        </a:accent3>
        <a:accent4>
          <a:srgbClr val="1945A4"/>
        </a:accent4>
        <a:accent5>
          <a:srgbClr val="EFC4B4"/>
        </a:accent5>
        <a:accent6>
          <a:srgbClr val="B874C1"/>
        </a:accent6>
        <a:hlink>
          <a:srgbClr val="705FC3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13F71"/>
        </a:dk1>
        <a:lt1>
          <a:srgbClr val="FFFFFF"/>
        </a:lt1>
        <a:dk2>
          <a:srgbClr val="000000"/>
        </a:dk2>
        <a:lt2>
          <a:srgbClr val="C1D1D3"/>
        </a:lt2>
        <a:accent1>
          <a:srgbClr val="2D7ACF"/>
        </a:accent1>
        <a:accent2>
          <a:srgbClr val="99CC00"/>
        </a:accent2>
        <a:accent3>
          <a:srgbClr val="FFFFFF"/>
        </a:accent3>
        <a:accent4>
          <a:srgbClr val="0D345F"/>
        </a:accent4>
        <a:accent5>
          <a:srgbClr val="ADBEE4"/>
        </a:accent5>
        <a:accent6>
          <a:srgbClr val="8AB900"/>
        </a:accent6>
        <a:hlink>
          <a:srgbClr val="5AABCC"/>
        </a:hlink>
        <a:folHlink>
          <a:srgbClr val="BD9E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F2163"/>
        </a:dk1>
        <a:lt1>
          <a:srgbClr val="FFFFFF"/>
        </a:lt1>
        <a:dk2>
          <a:srgbClr val="000000"/>
        </a:dk2>
        <a:lt2>
          <a:srgbClr val="CCD8DA"/>
        </a:lt2>
        <a:accent1>
          <a:srgbClr val="4067CA"/>
        </a:accent1>
        <a:accent2>
          <a:srgbClr val="00B4B0"/>
        </a:accent2>
        <a:accent3>
          <a:srgbClr val="FFFFFF"/>
        </a:accent3>
        <a:accent4>
          <a:srgbClr val="191B53"/>
        </a:accent4>
        <a:accent5>
          <a:srgbClr val="AFB8E1"/>
        </a:accent5>
        <a:accent6>
          <a:srgbClr val="00A39F"/>
        </a:accent6>
        <a:hlink>
          <a:srgbClr val="6DB1DF"/>
        </a:hlink>
        <a:folHlink>
          <a:srgbClr val="9292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cdb2004119gl</Template>
  <TotalTime>0</TotalTime>
  <Words>4617</Words>
  <Application>WPS 演示</Application>
  <PresentationFormat>全屏显示(4:3)</PresentationFormat>
  <Paragraphs>337</Paragraphs>
  <Slides>47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62" baseType="lpstr">
      <vt:lpstr>Arial</vt:lpstr>
      <vt:lpstr>宋体</vt:lpstr>
      <vt:lpstr>Wingdings</vt:lpstr>
      <vt:lpstr>Verdana</vt:lpstr>
      <vt:lpstr>等线</vt:lpstr>
      <vt:lpstr>Times New Roman</vt:lpstr>
      <vt:lpstr>黑体</vt:lpstr>
      <vt:lpstr>楷体_GB2312</vt:lpstr>
      <vt:lpstr>新宋体</vt:lpstr>
      <vt:lpstr>华文细黑</vt:lpstr>
      <vt:lpstr>华文新魏</vt:lpstr>
      <vt:lpstr>微软雅黑</vt:lpstr>
      <vt:lpstr>Arial Unicode MS</vt:lpstr>
      <vt:lpstr>Courier New</vt:lpstr>
      <vt:lpstr>cdb2004119gl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（一）教学的概念 </vt:lpstr>
      <vt:lpstr>PowerPoint 演示文稿</vt:lpstr>
      <vt:lpstr>PowerPoint 演示文稿</vt:lpstr>
      <vt:lpstr>PowerPoint 演示文稿</vt:lpstr>
      <vt:lpstr>教学与智育的关系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教学（上）</dc:title>
  <dc:creator>hongju</dc:creator>
  <cp:lastModifiedBy>呆呆</cp:lastModifiedBy>
  <cp:revision>43</cp:revision>
  <dcterms:created xsi:type="dcterms:W3CDTF">2010-11-10T02:54:56Z</dcterms:created>
  <dcterms:modified xsi:type="dcterms:W3CDTF">2021-08-17T09:57:01Z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9399C38BECD44CD8BF9BD4D914E14DEB</vt:lpwstr>
  </property>
</Properties>
</file>