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444" r:id="rId3"/>
    <p:sldId id="445" r:id="rId4"/>
    <p:sldId id="446" r:id="rId5"/>
    <p:sldId id="447" r:id="rId6"/>
    <p:sldId id="449" r:id="rId7"/>
    <p:sldId id="450" r:id="rId8"/>
    <p:sldId id="451" r:id="rId9"/>
    <p:sldId id="452" r:id="rId10"/>
    <p:sldId id="465" r:id="rId11"/>
    <p:sldId id="453" r:id="rId12"/>
    <p:sldId id="454" r:id="rId13"/>
    <p:sldId id="455" r:id="rId14"/>
    <p:sldId id="456" r:id="rId15"/>
    <p:sldId id="365" r:id="rId16"/>
    <p:sldId id="366" r:id="rId18"/>
    <p:sldId id="367" r:id="rId19"/>
    <p:sldId id="261" r:id="rId20"/>
    <p:sldId id="466" r:id="rId21"/>
    <p:sldId id="374" r:id="rId22"/>
    <p:sldId id="378" r:id="rId23"/>
    <p:sldId id="375" r:id="rId24"/>
    <p:sldId id="379" r:id="rId25"/>
    <p:sldId id="372" r:id="rId26"/>
    <p:sldId id="380" r:id="rId27"/>
    <p:sldId id="381" r:id="rId28"/>
    <p:sldId id="382" r:id="rId29"/>
    <p:sldId id="384" r:id="rId30"/>
    <p:sldId id="385" r:id="rId31"/>
    <p:sldId id="386" r:id="rId32"/>
    <p:sldId id="387" r:id="rId33"/>
    <p:sldId id="388" r:id="rId34"/>
    <p:sldId id="621" r:id="rId35"/>
    <p:sldId id="622" r:id="rId36"/>
    <p:sldId id="397" r:id="rId37"/>
    <p:sldId id="389" r:id="rId38"/>
    <p:sldId id="623" r:id="rId39"/>
    <p:sldId id="459" r:id="rId40"/>
    <p:sldId id="458" r:id="rId41"/>
    <p:sldId id="460" r:id="rId42"/>
    <p:sldId id="412" r:id="rId43"/>
    <p:sldId id="390" r:id="rId44"/>
    <p:sldId id="392" r:id="rId45"/>
    <p:sldId id="393" r:id="rId46"/>
    <p:sldId id="394" r:id="rId47"/>
    <p:sldId id="399" r:id="rId48"/>
    <p:sldId id="400" r:id="rId49"/>
    <p:sldId id="401" r:id="rId50"/>
    <p:sldId id="402" r:id="rId51"/>
    <p:sldId id="403" r:id="rId52"/>
    <p:sldId id="404" r:id="rId53"/>
    <p:sldId id="406" r:id="rId54"/>
    <p:sldId id="413" r:id="rId55"/>
    <p:sldId id="407" r:id="rId56"/>
    <p:sldId id="408" r:id="rId57"/>
    <p:sldId id="409" r:id="rId58"/>
    <p:sldId id="410" r:id="rId59"/>
    <p:sldId id="415" r:id="rId60"/>
    <p:sldId id="417" r:id="rId61"/>
    <p:sldId id="411" r:id="rId62"/>
    <p:sldId id="418" r:id="rId63"/>
    <p:sldId id="420" r:id="rId64"/>
    <p:sldId id="421" r:id="rId65"/>
    <p:sldId id="422" r:id="rId66"/>
    <p:sldId id="464" r:id="rId67"/>
    <p:sldId id="443" r:id="rId68"/>
    <p:sldId id="339" r:id="rId69"/>
    <p:sldId id="340" r:id="rId70"/>
    <p:sldId id="376" r:id="rId71"/>
    <p:sldId id="434" r:id="rId72"/>
    <p:sldId id="423" r:id="rId73"/>
    <p:sldId id="424" r:id="rId74"/>
    <p:sldId id="425" r:id="rId75"/>
    <p:sldId id="426" r:id="rId76"/>
    <p:sldId id="427" r:id="rId77"/>
    <p:sldId id="428" r:id="rId78"/>
    <p:sldId id="537" r:id="rId79"/>
    <p:sldId id="429" r:id="rId80"/>
    <p:sldId id="430" r:id="rId81"/>
    <p:sldId id="431" r:id="rId82"/>
    <p:sldId id="432" r:id="rId83"/>
    <p:sldId id="433" r:id="rId84"/>
  </p:sldIdLst>
  <p:sldSz cx="9144000" cy="51435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DEA900"/>
    <a:srgbClr val="FF0000"/>
    <a:srgbClr val="D09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756" y="-96"/>
      </p:cViewPr>
      <p:guideLst>
        <p:guide orient="horz" pos="107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7" Type="http://schemas.openxmlformats.org/officeDocument/2006/relationships/tableStyles" Target="tableStyles.xml"/><Relationship Id="rId86" Type="http://schemas.openxmlformats.org/officeDocument/2006/relationships/viewProps" Target="viewProps.xml"/><Relationship Id="rId85" Type="http://schemas.openxmlformats.org/officeDocument/2006/relationships/presProps" Target="presProps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290062-B4FC-46E9-AB8F-F018D6BC8912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44180567-6C50-4D05-A7D3-576EA3069DF0}">
      <dgm:prSet/>
      <dgm:spPr/>
      <dgm:t>
        <a:bodyPr/>
        <a:lstStyle/>
        <a:p>
          <a:pPr rtl="0"/>
          <a:r>
            <a: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下面的行为属不属于教育？</a:t>
          </a:r>
          <a:endParaRPr lang="en-US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9A970A32-1879-4CD0-AE4E-6321B612481C}" cxnId="{1D10CEA9-4C35-4B5D-B2CE-D3E185A2CDAE}" type="parTrans">
      <dgm:prSet/>
      <dgm:spPr/>
      <dgm:t>
        <a:bodyPr/>
        <a:lstStyle/>
        <a:p>
          <a:endParaRPr lang="zh-CN" altLang="en-US"/>
        </a:p>
      </dgm:t>
    </dgm:pt>
    <dgm:pt modelId="{5D719F27-936B-465F-BFD8-AC1C190254A7}" cxnId="{1D10CEA9-4C35-4B5D-B2CE-D3E185A2CDAE}" type="sibTrans">
      <dgm:prSet/>
      <dgm:spPr/>
      <dgm:t>
        <a:bodyPr/>
        <a:lstStyle/>
        <a:p>
          <a:endParaRPr lang="zh-CN" altLang="en-US"/>
        </a:p>
      </dgm:t>
    </dgm:pt>
    <dgm:pt modelId="{41F33999-C9A3-4827-8585-DE2AE98E5D8D}">
      <dgm:prSet/>
      <dgm:spPr/>
      <dgm:t>
        <a:bodyPr/>
        <a:lstStyle/>
        <a:p>
          <a:pPr rtl="0"/>
          <a:r>
            <a:rPr lang="en-US" dirty="0"/>
            <a:t>1</a:t>
          </a:r>
          <a:r>
            <a:rPr lang="zh-CN" dirty="0"/>
            <a:t>、</a:t>
          </a:r>
          <a:r>
            <a:rPr lang="zh-CN" altLang="zh-CN" dirty="0"/>
            <a:t>父亲教孩子走路</a:t>
          </a:r>
          <a:endParaRPr lang="en-US" dirty="0"/>
        </a:p>
      </dgm:t>
    </dgm:pt>
    <dgm:pt modelId="{DB333B77-4F66-45E0-8ED5-0E7B078026FC}" cxnId="{D5E182E6-856B-40EB-BD4A-A3AEF7A54EAC}" type="parTrans">
      <dgm:prSet/>
      <dgm:spPr/>
      <dgm:t>
        <a:bodyPr/>
        <a:lstStyle/>
        <a:p>
          <a:endParaRPr lang="zh-CN" altLang="en-US"/>
        </a:p>
      </dgm:t>
    </dgm:pt>
    <dgm:pt modelId="{22F14E0E-2E43-4932-9FA3-76A7CEA577E9}" cxnId="{D5E182E6-856B-40EB-BD4A-A3AEF7A54EAC}" type="sibTrans">
      <dgm:prSet/>
      <dgm:spPr/>
      <dgm:t>
        <a:bodyPr/>
        <a:lstStyle/>
        <a:p>
          <a:endParaRPr lang="zh-CN" altLang="en-US"/>
        </a:p>
      </dgm:t>
    </dgm:pt>
    <dgm:pt modelId="{61FD233E-5469-46DB-AA87-09192677251D}">
      <dgm:prSet/>
      <dgm:spPr/>
      <dgm:t>
        <a:bodyPr/>
        <a:lstStyle/>
        <a:p>
          <a:pPr rtl="0"/>
          <a:r>
            <a:rPr lang="en-US" dirty="0"/>
            <a:t>2</a:t>
          </a:r>
          <a:r>
            <a:rPr lang="zh-CN" dirty="0"/>
            <a:t>、</a:t>
          </a:r>
          <a:r>
            <a:rPr lang="zh-CN" altLang="zh-CN" dirty="0"/>
            <a:t>孩子教母亲跳舞</a:t>
          </a:r>
          <a:endParaRPr lang="en-US" dirty="0"/>
        </a:p>
      </dgm:t>
    </dgm:pt>
    <dgm:pt modelId="{4B689144-A81F-4D61-BB4A-B5ED289BB2A8}" cxnId="{0F0BB0D3-B019-4E01-8992-EF229480DA89}" type="parTrans">
      <dgm:prSet/>
      <dgm:spPr/>
      <dgm:t>
        <a:bodyPr/>
        <a:lstStyle/>
        <a:p>
          <a:endParaRPr lang="zh-CN" altLang="en-US"/>
        </a:p>
      </dgm:t>
    </dgm:pt>
    <dgm:pt modelId="{994E1229-8A90-446B-B200-A80DF49365A4}" cxnId="{0F0BB0D3-B019-4E01-8992-EF229480DA89}" type="sibTrans">
      <dgm:prSet/>
      <dgm:spPr/>
      <dgm:t>
        <a:bodyPr/>
        <a:lstStyle/>
        <a:p>
          <a:endParaRPr lang="zh-CN" altLang="en-US"/>
        </a:p>
      </dgm:t>
    </dgm:pt>
    <dgm:pt modelId="{3412619E-7D10-4697-8902-244DBF3FBA68}">
      <dgm:prSet/>
      <dgm:spPr/>
      <dgm:t>
        <a:bodyPr/>
        <a:lstStyle/>
        <a:p>
          <a:pPr rtl="0"/>
          <a:r>
            <a:rPr lang="en-US" dirty="0"/>
            <a:t>3</a:t>
          </a:r>
          <a:r>
            <a:rPr lang="zh-CN" dirty="0"/>
            <a:t>、</a:t>
          </a:r>
          <a:r>
            <a:rPr lang="zh-CN" altLang="zh-CN" dirty="0"/>
            <a:t>母亲打孩子</a:t>
          </a:r>
          <a:endParaRPr lang="en-US" dirty="0"/>
        </a:p>
      </dgm:t>
    </dgm:pt>
    <dgm:pt modelId="{261730D0-8878-4A60-8A01-FA8B36C5C11C}" cxnId="{7A5E6A26-675D-457C-8519-85BBD57078D7}" type="parTrans">
      <dgm:prSet/>
      <dgm:spPr/>
      <dgm:t>
        <a:bodyPr/>
        <a:lstStyle/>
        <a:p>
          <a:endParaRPr lang="zh-CN" altLang="en-US"/>
        </a:p>
      </dgm:t>
    </dgm:pt>
    <dgm:pt modelId="{A2D5A803-0BF1-49CD-9B6C-39C3E2A45DFA}" cxnId="{7A5E6A26-675D-457C-8519-85BBD57078D7}" type="sibTrans">
      <dgm:prSet/>
      <dgm:spPr/>
      <dgm:t>
        <a:bodyPr/>
        <a:lstStyle/>
        <a:p>
          <a:endParaRPr lang="zh-CN" altLang="en-US"/>
        </a:p>
      </dgm:t>
    </dgm:pt>
    <dgm:pt modelId="{0C82D496-6490-4341-9F1D-40C6604706F3}">
      <dgm:prSet/>
      <dgm:spPr/>
      <dgm:t>
        <a:bodyPr/>
        <a:lstStyle/>
        <a:p>
          <a:pPr rtl="0"/>
          <a:r>
            <a:rPr lang="en-US" dirty="0"/>
            <a:t>4</a:t>
          </a:r>
          <a:r>
            <a:rPr lang="zh-CN" dirty="0"/>
            <a:t>、</a:t>
          </a:r>
          <a:r>
            <a:rPr lang="zh-CN" altLang="zh-CN" dirty="0"/>
            <a:t>学校里孩子学习文化知识</a:t>
          </a:r>
          <a:endParaRPr lang="en-US" dirty="0"/>
        </a:p>
      </dgm:t>
    </dgm:pt>
    <dgm:pt modelId="{16B8165A-19F9-4AC4-A8A8-3EC14F7AB169}" cxnId="{A675E984-9FCB-4A8C-B100-67BB17AC9F7F}" type="parTrans">
      <dgm:prSet/>
      <dgm:spPr/>
      <dgm:t>
        <a:bodyPr/>
        <a:lstStyle/>
        <a:p>
          <a:endParaRPr lang="zh-CN" altLang="en-US"/>
        </a:p>
      </dgm:t>
    </dgm:pt>
    <dgm:pt modelId="{1ABAB5D1-FAC6-4C2E-8CDD-552DD018E7F7}" cxnId="{A675E984-9FCB-4A8C-B100-67BB17AC9F7F}" type="sibTrans">
      <dgm:prSet/>
      <dgm:spPr/>
      <dgm:t>
        <a:bodyPr/>
        <a:lstStyle/>
        <a:p>
          <a:endParaRPr lang="zh-CN" altLang="en-US"/>
        </a:p>
      </dgm:t>
    </dgm:pt>
    <dgm:pt modelId="{A1C3FA4E-9B42-4192-94D0-1ACEAA30CC83}">
      <dgm:prSet/>
      <dgm:spPr/>
      <dgm:t>
        <a:bodyPr/>
        <a:lstStyle/>
        <a:p>
          <a:pPr rtl="0"/>
          <a:r>
            <a:rPr lang="en-US" dirty="0"/>
            <a:t>5</a:t>
          </a:r>
          <a:r>
            <a:rPr lang="zh-CN" dirty="0"/>
            <a:t>、猩猩教孩子掏鸟窝</a:t>
          </a:r>
        </a:p>
      </dgm:t>
    </dgm:pt>
    <dgm:pt modelId="{8E5A3885-9345-4414-8886-403FBB381405}" cxnId="{4E951E0F-BB46-4256-A775-3E79F8DC8DC0}" type="parTrans">
      <dgm:prSet/>
      <dgm:spPr/>
      <dgm:t>
        <a:bodyPr/>
        <a:lstStyle/>
        <a:p>
          <a:endParaRPr lang="zh-CN" altLang="en-US"/>
        </a:p>
      </dgm:t>
    </dgm:pt>
    <dgm:pt modelId="{BBA720A3-567D-4E23-B073-112BC149D442}" cxnId="{4E951E0F-BB46-4256-A775-3E79F8DC8DC0}" type="sibTrans">
      <dgm:prSet/>
      <dgm:spPr/>
      <dgm:t>
        <a:bodyPr/>
        <a:lstStyle/>
        <a:p>
          <a:endParaRPr lang="zh-CN" altLang="en-US"/>
        </a:p>
      </dgm:t>
    </dgm:pt>
    <dgm:pt modelId="{C8CBD13D-4402-40AB-92A0-7F1F8769DFE4}" type="pres">
      <dgm:prSet presAssocID="{FD290062-B4FC-46E9-AB8F-F018D6BC89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D304D16-FBBF-4E8E-BC54-2E616E89D234}" type="pres">
      <dgm:prSet presAssocID="{44180567-6C50-4D05-A7D3-576EA3069DF0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7FDA05-1851-44F9-A2DE-57E110ECC4E5}" type="pres">
      <dgm:prSet presAssocID="{5D719F27-936B-465F-BFD8-AC1C190254A7}" presName="spacer" presStyleCnt="0"/>
      <dgm:spPr/>
    </dgm:pt>
    <dgm:pt modelId="{0BC0BF3D-52AC-4D49-938B-E996FFF018DF}" type="pres">
      <dgm:prSet presAssocID="{41F33999-C9A3-4827-8585-DE2AE98E5D8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C18418-2818-4D70-9A16-3F71C86BFCE4}" type="pres">
      <dgm:prSet presAssocID="{22F14E0E-2E43-4932-9FA3-76A7CEA577E9}" presName="spacer" presStyleCnt="0"/>
      <dgm:spPr/>
    </dgm:pt>
    <dgm:pt modelId="{A08B23E4-E4D8-42ED-A313-3C994E70C6BF}" type="pres">
      <dgm:prSet presAssocID="{61FD233E-5469-46DB-AA87-09192677251D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C84B00-EB70-4647-9317-69AFE618DE0F}" type="pres">
      <dgm:prSet presAssocID="{994E1229-8A90-446B-B200-A80DF49365A4}" presName="spacer" presStyleCnt="0"/>
      <dgm:spPr/>
    </dgm:pt>
    <dgm:pt modelId="{DA00493C-855A-4A62-BD1E-DE4B9DB62C96}" type="pres">
      <dgm:prSet presAssocID="{3412619E-7D10-4697-8902-244DBF3FBA6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42CD25-D0EA-4E7C-ACF5-A5BFD8A30B79}" type="pres">
      <dgm:prSet presAssocID="{A2D5A803-0BF1-49CD-9B6C-39C3E2A45DFA}" presName="spacer" presStyleCnt="0"/>
      <dgm:spPr/>
    </dgm:pt>
    <dgm:pt modelId="{A4D5721B-52C8-42F8-8387-E3B67F07139A}" type="pres">
      <dgm:prSet presAssocID="{0C82D496-6490-4341-9F1D-40C6604706F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E06DC8-2F0F-4E11-AFF2-56EAB622D20E}" type="pres">
      <dgm:prSet presAssocID="{1ABAB5D1-FAC6-4C2E-8CDD-552DD018E7F7}" presName="spacer" presStyleCnt="0"/>
      <dgm:spPr/>
    </dgm:pt>
    <dgm:pt modelId="{653B3EC6-A6DE-4D8B-9FD9-59F518FDEE4E}" type="pres">
      <dgm:prSet presAssocID="{A1C3FA4E-9B42-4192-94D0-1ACEAA30CC8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0BB0D3-B019-4E01-8992-EF229480DA89}" srcId="{FD290062-B4FC-46E9-AB8F-F018D6BC8912}" destId="{61FD233E-5469-46DB-AA87-09192677251D}" srcOrd="2" destOrd="0" parTransId="{4B689144-A81F-4D61-BB4A-B5ED289BB2A8}" sibTransId="{994E1229-8A90-446B-B200-A80DF49365A4}"/>
    <dgm:cxn modelId="{D5E182E6-856B-40EB-BD4A-A3AEF7A54EAC}" srcId="{FD290062-B4FC-46E9-AB8F-F018D6BC8912}" destId="{41F33999-C9A3-4827-8585-DE2AE98E5D8D}" srcOrd="1" destOrd="0" parTransId="{DB333B77-4F66-45E0-8ED5-0E7B078026FC}" sibTransId="{22F14E0E-2E43-4932-9FA3-76A7CEA577E9}"/>
    <dgm:cxn modelId="{65B4EA52-F936-4BCB-8F3F-AD82C6BBD954}" type="presOf" srcId="{44180567-6C50-4D05-A7D3-576EA3069DF0}" destId="{BD304D16-FBBF-4E8E-BC54-2E616E89D234}" srcOrd="0" destOrd="0" presId="urn:microsoft.com/office/officeart/2005/8/layout/vList2"/>
    <dgm:cxn modelId="{183F838E-D7BA-48BD-B495-B97E99FD80ED}" type="presOf" srcId="{0C82D496-6490-4341-9F1D-40C6604706F3}" destId="{A4D5721B-52C8-42F8-8387-E3B67F07139A}" srcOrd="0" destOrd="0" presId="urn:microsoft.com/office/officeart/2005/8/layout/vList2"/>
    <dgm:cxn modelId="{993A63CF-A146-48D7-82F9-6581B4A0986C}" type="presOf" srcId="{41F33999-C9A3-4827-8585-DE2AE98E5D8D}" destId="{0BC0BF3D-52AC-4D49-938B-E996FFF018DF}" srcOrd="0" destOrd="0" presId="urn:microsoft.com/office/officeart/2005/8/layout/vList2"/>
    <dgm:cxn modelId="{E47BC093-6D32-4E8F-86EC-C410849FFD08}" type="presOf" srcId="{61FD233E-5469-46DB-AA87-09192677251D}" destId="{A08B23E4-E4D8-42ED-A313-3C994E70C6BF}" srcOrd="0" destOrd="0" presId="urn:microsoft.com/office/officeart/2005/8/layout/vList2"/>
    <dgm:cxn modelId="{6EB6A08B-0840-40B8-AF55-BF49FE1CB928}" type="presOf" srcId="{A1C3FA4E-9B42-4192-94D0-1ACEAA30CC83}" destId="{653B3EC6-A6DE-4D8B-9FD9-59F518FDEE4E}" srcOrd="0" destOrd="0" presId="urn:microsoft.com/office/officeart/2005/8/layout/vList2"/>
    <dgm:cxn modelId="{E9C2F2D5-B347-458B-B420-C38D02D497E4}" type="presOf" srcId="{3412619E-7D10-4697-8902-244DBF3FBA68}" destId="{DA00493C-855A-4A62-BD1E-DE4B9DB62C96}" srcOrd="0" destOrd="0" presId="urn:microsoft.com/office/officeart/2005/8/layout/vList2"/>
    <dgm:cxn modelId="{4E951E0F-BB46-4256-A775-3E79F8DC8DC0}" srcId="{FD290062-B4FC-46E9-AB8F-F018D6BC8912}" destId="{A1C3FA4E-9B42-4192-94D0-1ACEAA30CC83}" srcOrd="5" destOrd="0" parTransId="{8E5A3885-9345-4414-8886-403FBB381405}" sibTransId="{BBA720A3-567D-4E23-B073-112BC149D442}"/>
    <dgm:cxn modelId="{7A5E6A26-675D-457C-8519-85BBD57078D7}" srcId="{FD290062-B4FC-46E9-AB8F-F018D6BC8912}" destId="{3412619E-7D10-4697-8902-244DBF3FBA68}" srcOrd="3" destOrd="0" parTransId="{261730D0-8878-4A60-8A01-FA8B36C5C11C}" sibTransId="{A2D5A803-0BF1-49CD-9B6C-39C3E2A45DFA}"/>
    <dgm:cxn modelId="{1D10CEA9-4C35-4B5D-B2CE-D3E185A2CDAE}" srcId="{FD290062-B4FC-46E9-AB8F-F018D6BC8912}" destId="{44180567-6C50-4D05-A7D3-576EA3069DF0}" srcOrd="0" destOrd="0" parTransId="{9A970A32-1879-4CD0-AE4E-6321B612481C}" sibTransId="{5D719F27-936B-465F-BFD8-AC1C190254A7}"/>
    <dgm:cxn modelId="{A675E984-9FCB-4A8C-B100-67BB17AC9F7F}" srcId="{FD290062-B4FC-46E9-AB8F-F018D6BC8912}" destId="{0C82D496-6490-4341-9F1D-40C6604706F3}" srcOrd="4" destOrd="0" parTransId="{16B8165A-19F9-4AC4-A8A8-3EC14F7AB169}" sibTransId="{1ABAB5D1-FAC6-4C2E-8CDD-552DD018E7F7}"/>
    <dgm:cxn modelId="{7B8602CC-B5D2-4FD0-B917-B34B612CAE1E}" type="presOf" srcId="{FD290062-B4FC-46E9-AB8F-F018D6BC8912}" destId="{C8CBD13D-4402-40AB-92A0-7F1F8769DFE4}" srcOrd="0" destOrd="0" presId="urn:microsoft.com/office/officeart/2005/8/layout/vList2"/>
    <dgm:cxn modelId="{3620E6EF-1111-4A2A-9DD1-8FE951602DAC}" type="presParOf" srcId="{C8CBD13D-4402-40AB-92A0-7F1F8769DFE4}" destId="{BD304D16-FBBF-4E8E-BC54-2E616E89D234}" srcOrd="0" destOrd="0" presId="urn:microsoft.com/office/officeart/2005/8/layout/vList2"/>
    <dgm:cxn modelId="{3090A63D-EC9A-44EC-9056-F5572546B74F}" type="presParOf" srcId="{C8CBD13D-4402-40AB-92A0-7F1F8769DFE4}" destId="{DE7FDA05-1851-44F9-A2DE-57E110ECC4E5}" srcOrd="1" destOrd="0" presId="urn:microsoft.com/office/officeart/2005/8/layout/vList2"/>
    <dgm:cxn modelId="{16A06FDA-332C-49CD-B039-C279B9776931}" type="presParOf" srcId="{C8CBD13D-4402-40AB-92A0-7F1F8769DFE4}" destId="{0BC0BF3D-52AC-4D49-938B-E996FFF018DF}" srcOrd="2" destOrd="0" presId="urn:microsoft.com/office/officeart/2005/8/layout/vList2"/>
    <dgm:cxn modelId="{CEA92176-ADF0-4615-A90C-A5DC814A8BF9}" type="presParOf" srcId="{C8CBD13D-4402-40AB-92A0-7F1F8769DFE4}" destId="{38C18418-2818-4D70-9A16-3F71C86BFCE4}" srcOrd="3" destOrd="0" presId="urn:microsoft.com/office/officeart/2005/8/layout/vList2"/>
    <dgm:cxn modelId="{A2027729-20E1-42EC-9BB6-E3448F88ED37}" type="presParOf" srcId="{C8CBD13D-4402-40AB-92A0-7F1F8769DFE4}" destId="{A08B23E4-E4D8-42ED-A313-3C994E70C6BF}" srcOrd="4" destOrd="0" presId="urn:microsoft.com/office/officeart/2005/8/layout/vList2"/>
    <dgm:cxn modelId="{CE8AA2BD-1048-4182-A89C-5EE15A1D2883}" type="presParOf" srcId="{C8CBD13D-4402-40AB-92A0-7F1F8769DFE4}" destId="{66C84B00-EB70-4647-9317-69AFE618DE0F}" srcOrd="5" destOrd="0" presId="urn:microsoft.com/office/officeart/2005/8/layout/vList2"/>
    <dgm:cxn modelId="{955EB597-66EC-4F8C-BFE0-DED213BB6CCB}" type="presParOf" srcId="{C8CBD13D-4402-40AB-92A0-7F1F8769DFE4}" destId="{DA00493C-855A-4A62-BD1E-DE4B9DB62C96}" srcOrd="6" destOrd="0" presId="urn:microsoft.com/office/officeart/2005/8/layout/vList2"/>
    <dgm:cxn modelId="{684F5AC2-9C78-46EF-99EA-4CBC4CB194BC}" type="presParOf" srcId="{C8CBD13D-4402-40AB-92A0-7F1F8769DFE4}" destId="{C142CD25-D0EA-4E7C-ACF5-A5BFD8A30B79}" srcOrd="7" destOrd="0" presId="urn:microsoft.com/office/officeart/2005/8/layout/vList2"/>
    <dgm:cxn modelId="{E2BB202C-9840-4B87-AD75-ED18B0C77709}" type="presParOf" srcId="{C8CBD13D-4402-40AB-92A0-7F1F8769DFE4}" destId="{A4D5721B-52C8-42F8-8387-E3B67F07139A}" srcOrd="8" destOrd="0" presId="urn:microsoft.com/office/officeart/2005/8/layout/vList2"/>
    <dgm:cxn modelId="{85CCAD38-17CA-4167-91C5-3C4137C909FC}" type="presParOf" srcId="{C8CBD13D-4402-40AB-92A0-7F1F8769DFE4}" destId="{88E06DC8-2F0F-4E11-AFF2-56EAB622D20E}" srcOrd="9" destOrd="0" presId="urn:microsoft.com/office/officeart/2005/8/layout/vList2"/>
    <dgm:cxn modelId="{E2228246-7CA9-4CA5-9416-810E74E59BBD}" type="presParOf" srcId="{C8CBD13D-4402-40AB-92A0-7F1F8769DFE4}" destId="{653B3EC6-A6DE-4D8B-9FD9-59F518FDEE4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304D16-FBBF-4E8E-BC54-2E616E89D234}">
      <dsp:nvSpPr>
        <dsp:cNvPr id="0" name=""/>
        <dsp:cNvSpPr/>
      </dsp:nvSpPr>
      <dsp:spPr>
        <a:xfrm>
          <a:off x="0" y="58352"/>
          <a:ext cx="4966393" cy="63231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下面的行为属不属于教育？</a:t>
          </a:r>
          <a:endParaRPr lang="en-US" sz="2000" kern="1200" dirty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0" y="58352"/>
        <a:ext cx="4966393" cy="632314"/>
      </dsp:txXfrm>
    </dsp:sp>
    <dsp:sp modelId="{0BC0BF3D-52AC-4D49-938B-E996FFF018DF}">
      <dsp:nvSpPr>
        <dsp:cNvPr id="0" name=""/>
        <dsp:cNvSpPr/>
      </dsp:nvSpPr>
      <dsp:spPr>
        <a:xfrm>
          <a:off x="0" y="748266"/>
          <a:ext cx="4966393" cy="632314"/>
        </a:xfrm>
        <a:prstGeom prst="roundRect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1</a:t>
          </a:r>
          <a:r>
            <a:rPr lang="zh-CN" sz="2000" kern="1200" dirty="0"/>
            <a:t>、</a:t>
          </a:r>
          <a:r>
            <a:rPr lang="zh-CN" altLang="zh-CN" sz="2000" kern="1200" dirty="0"/>
            <a:t>父亲教孩子走路</a:t>
          </a:r>
          <a:endParaRPr lang="en-US" sz="2000" kern="1200" dirty="0"/>
        </a:p>
      </dsp:txBody>
      <dsp:txXfrm>
        <a:off x="0" y="748266"/>
        <a:ext cx="4966393" cy="632314"/>
      </dsp:txXfrm>
    </dsp:sp>
    <dsp:sp modelId="{A08B23E4-E4D8-42ED-A313-3C994E70C6BF}">
      <dsp:nvSpPr>
        <dsp:cNvPr id="0" name=""/>
        <dsp:cNvSpPr/>
      </dsp:nvSpPr>
      <dsp:spPr>
        <a:xfrm>
          <a:off x="0" y="1438180"/>
          <a:ext cx="4966393" cy="632314"/>
        </a:xfrm>
        <a:prstGeom prst="roundRect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2</a:t>
          </a:r>
          <a:r>
            <a:rPr lang="zh-CN" sz="2000" kern="1200" dirty="0"/>
            <a:t>、</a:t>
          </a:r>
          <a:r>
            <a:rPr lang="zh-CN" altLang="zh-CN" sz="2000" kern="1200" dirty="0"/>
            <a:t>孩子教母亲跳舞</a:t>
          </a:r>
          <a:endParaRPr lang="en-US" sz="2000" kern="1200" dirty="0"/>
        </a:p>
      </dsp:txBody>
      <dsp:txXfrm>
        <a:off x="0" y="1438180"/>
        <a:ext cx="4966393" cy="632314"/>
      </dsp:txXfrm>
    </dsp:sp>
    <dsp:sp modelId="{DA00493C-855A-4A62-BD1E-DE4B9DB62C96}">
      <dsp:nvSpPr>
        <dsp:cNvPr id="0" name=""/>
        <dsp:cNvSpPr/>
      </dsp:nvSpPr>
      <dsp:spPr>
        <a:xfrm>
          <a:off x="0" y="2128095"/>
          <a:ext cx="4966393" cy="632314"/>
        </a:xfrm>
        <a:prstGeom prst="roundRect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3</a:t>
          </a:r>
          <a:r>
            <a:rPr lang="zh-CN" sz="2000" kern="1200" dirty="0"/>
            <a:t>、</a:t>
          </a:r>
          <a:r>
            <a:rPr lang="zh-CN" altLang="zh-CN" sz="2000" kern="1200" dirty="0"/>
            <a:t>母亲打孩子</a:t>
          </a:r>
          <a:endParaRPr lang="en-US" sz="2000" kern="1200" dirty="0"/>
        </a:p>
      </dsp:txBody>
      <dsp:txXfrm>
        <a:off x="0" y="2128095"/>
        <a:ext cx="4966393" cy="632314"/>
      </dsp:txXfrm>
    </dsp:sp>
    <dsp:sp modelId="{A4D5721B-52C8-42F8-8387-E3B67F07139A}">
      <dsp:nvSpPr>
        <dsp:cNvPr id="0" name=""/>
        <dsp:cNvSpPr/>
      </dsp:nvSpPr>
      <dsp:spPr>
        <a:xfrm>
          <a:off x="0" y="2818009"/>
          <a:ext cx="4966393" cy="632314"/>
        </a:xfrm>
        <a:prstGeom prst="roundRect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4</a:t>
          </a:r>
          <a:r>
            <a:rPr lang="zh-CN" sz="2000" kern="1200" dirty="0"/>
            <a:t>、</a:t>
          </a:r>
          <a:r>
            <a:rPr lang="zh-CN" altLang="zh-CN" sz="2000" kern="1200" dirty="0"/>
            <a:t>学校里孩子学习文化知识</a:t>
          </a:r>
          <a:endParaRPr lang="en-US" sz="2000" kern="1200" dirty="0"/>
        </a:p>
      </dsp:txBody>
      <dsp:txXfrm>
        <a:off x="0" y="2818009"/>
        <a:ext cx="4966393" cy="632314"/>
      </dsp:txXfrm>
    </dsp:sp>
    <dsp:sp modelId="{653B3EC6-A6DE-4D8B-9FD9-59F518FDEE4E}">
      <dsp:nvSpPr>
        <dsp:cNvPr id="0" name=""/>
        <dsp:cNvSpPr/>
      </dsp:nvSpPr>
      <dsp:spPr>
        <a:xfrm>
          <a:off x="0" y="3507923"/>
          <a:ext cx="4966393" cy="632314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/>
            <a:t>5</a:t>
          </a:r>
          <a:r>
            <a:rPr lang="zh-CN" sz="2000" kern="1200" dirty="0"/>
            <a:t>、猩猩教孩子掏鸟窝</a:t>
          </a:r>
        </a:p>
      </dsp:txBody>
      <dsp:txXfrm>
        <a:off x="0" y="3507923"/>
        <a:ext cx="4966393" cy="6323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325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32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04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04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24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24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65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65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86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6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065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06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98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98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2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457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457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662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孟禄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在其所著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教育史教科书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中，从心理学的观点出发，根据原始社会没有学校、没有教师、没有教材的原始史实，判定教育应起源于儿童对成人无意识的模仿。他写道：</a:t>
            </a: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原始社会的教育普遍采用的方法是简单的无意识的模仿，儿童对年长成员的无意识模仿就是最初的教育的发展。</a:t>
            </a: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</a:rPr>
              <a:t>”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662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孟禄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在其所著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教育史教科书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中，从心理学的观点出发，根据原始社会没有学校、没有教师、没有教材的原始史实，判定教育应起源于儿童对成人无意识的模仿。他写道：</a:t>
            </a: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原始社会的教育普遍采用的方法是简单的无意识的模仿，儿童对年长成员的无意识模仿就是最初的教育的发展。</a:t>
            </a: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</a:rPr>
              <a:t>”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r>
              <a:rPr lang="zh-CN" altLang="en-US" b="1" u="sng" dirty="0">
                <a:latin typeface="宋体" panose="02010600030101010101" pitchFamily="2" charset="-122"/>
                <a:ea typeface="宋体" panose="02010600030101010101" pitchFamily="2" charset="-122"/>
              </a:rPr>
              <a:t>孟禄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在其所著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教育史教科书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中，从心理学的观点出发，根据原始社会没有学校、没有教师、没有教材的原始史实，判定教育应起源于儿童对成人无意识的模仿。他写道：</a:t>
            </a: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</a:rPr>
              <a:t>“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原始社会的教育普遍采用的方法是简单的无意识的模仿，儿童对年长成员的无意识模仿就是最初的教育的发展。</a:t>
            </a:r>
            <a:r>
              <a:rPr lang="zh-CN" altLang="en-US" dirty="0">
                <a:latin typeface="Courier New" panose="02070309020205020404" pitchFamily="49" charset="0"/>
                <a:ea typeface="宋体" panose="02010600030101010101" pitchFamily="2" charset="-122"/>
              </a:rPr>
              <a:t>”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993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99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198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198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71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0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Char char="•"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slide" Target="slide68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Relationship Id="rId3" Type="http://schemas.openxmlformats.org/officeDocument/2006/relationships/image" Target="../media/image17.png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tags" Target="../tags/tag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tags" Target="../tags/tag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1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5"/>
          <p:cNvSpPr>
            <a:spLocks noGrp="1"/>
          </p:cNvSpPr>
          <p:nvPr>
            <p:ph type="ctrTitle"/>
          </p:nvPr>
        </p:nvSpPr>
        <p:spPr>
          <a:xfrm>
            <a:off x="1835150" y="1779588"/>
            <a:ext cx="5718175" cy="1314450"/>
          </a:xfrm>
          <a:ln/>
        </p:spPr>
        <p:txBody>
          <a:bodyPr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7200" dirty="0">
                <a:solidFill>
                  <a:srgbClr val="07060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导 学</a:t>
            </a:r>
            <a:endParaRPr lang="zh-CN" altLang="en-US" sz="7200" dirty="0">
              <a:solidFill>
                <a:srgbClr val="07060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250825" y="198438"/>
            <a:ext cx="8229600" cy="85725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en-US" altLang="zh-CN" b="1" dirty="0"/>
              <a:t> </a:t>
            </a:r>
            <a:r>
              <a:rPr lang="zh-CN" altLang="en-US" b="1" dirty="0"/>
              <a:t>词源</a:t>
            </a:r>
            <a:endParaRPr lang="en-US" altLang="zh-CN" b="1" dirty="0"/>
          </a:p>
        </p:txBody>
      </p:sp>
      <p:sp>
        <p:nvSpPr>
          <p:cNvPr id="57347" name="Rectangle 3"/>
          <p:cNvSpPr>
            <a:spLocks noGrp="1"/>
          </p:cNvSpPr>
          <p:nvPr>
            <p:ph idx="1"/>
          </p:nvPr>
        </p:nvSpPr>
        <p:spPr>
          <a:xfrm>
            <a:off x="755650" y="627063"/>
            <a:ext cx="7920038" cy="4465637"/>
          </a:xfrm>
          <a:ln/>
        </p:spPr>
        <p:txBody>
          <a:bodyPr wrap="square" lIns="91440" tIns="45720" rIns="91440" bIns="45720" anchor="t" anchorCtr="0"/>
          <a:p>
            <a:pPr eaLnBrk="1" hangingPunct="1">
              <a:buFont typeface="Wingdings" panose="05000000000000000000" pitchFamily="2" charset="2"/>
              <a:buNone/>
            </a:pPr>
            <a:endParaRPr lang="en-US" altLang="zh-CN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“教育”一词最早出现在</a:t>
            </a:r>
            <a:r>
              <a:rPr lang="en-US" altLang="zh-CN" dirty="0"/>
              <a:t>《</a:t>
            </a:r>
            <a:r>
              <a:rPr lang="zh-CN" altLang="en-US" dirty="0">
                <a:solidFill>
                  <a:srgbClr val="FF0000"/>
                </a:solidFill>
              </a:rPr>
              <a:t>孟子</a:t>
            </a:r>
            <a:r>
              <a:rPr lang="en-US" altLang="zh-CN" dirty="0">
                <a:solidFill>
                  <a:srgbClr val="FF0000"/>
                </a:solidFill>
              </a:rPr>
              <a:t>·</a:t>
            </a:r>
            <a:r>
              <a:rPr lang="zh-CN" altLang="en-US" dirty="0">
                <a:solidFill>
                  <a:srgbClr val="FF0000"/>
                </a:solidFill>
              </a:rPr>
              <a:t>尽心上</a:t>
            </a:r>
            <a:r>
              <a:rPr lang="en-US" altLang="zh-CN" dirty="0"/>
              <a:t>》</a:t>
            </a:r>
            <a:endParaRPr lang="en-US" altLang="zh-CN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孟子曰：父母具存，兄弟无故，一乐也； 仰不愧于天，俯不愧于人，二乐也；</a:t>
            </a:r>
            <a:r>
              <a:rPr lang="zh-CN" altLang="en-US" dirty="0">
                <a:solidFill>
                  <a:srgbClr val="FF0000"/>
                </a:solidFill>
              </a:rPr>
              <a:t>得天下英才而教育之，三乐也</a:t>
            </a:r>
            <a:r>
              <a:rPr lang="zh-CN" altLang="en-US" dirty="0"/>
              <a:t>。</a:t>
            </a:r>
            <a:endParaRPr lang="zh-CN" alt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许慎</a:t>
            </a:r>
            <a:r>
              <a:rPr lang="en-US" altLang="zh-CN" dirty="0"/>
              <a:t>《</a:t>
            </a:r>
            <a:r>
              <a:rPr lang="zh-CN" altLang="en-US" dirty="0"/>
              <a:t>说文解字</a:t>
            </a:r>
            <a:r>
              <a:rPr lang="en-US" altLang="zh-CN" dirty="0"/>
              <a:t>》</a:t>
            </a:r>
            <a:r>
              <a:rPr lang="zh-CN" altLang="en-US" dirty="0"/>
              <a:t>：</a:t>
            </a:r>
            <a:endParaRPr lang="zh-CN" alt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“教，上所施，下所效也”，</a:t>
            </a:r>
            <a:endParaRPr lang="zh-CN" altLang="en-US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dirty="0"/>
              <a:t>      “育，养子使作善也” </a:t>
            </a:r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7">
                                            <p:txEl>
                                              <p:charRg st="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2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7347">
                                            <p:txEl>
                                              <p:charRg st="2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71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347">
                                            <p:txEl>
                                              <p:charRg st="71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82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7347">
                                            <p:txEl>
                                              <p:charRg st="82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charRg st="10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7347">
                                            <p:txEl>
                                              <p:charRg st="101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539750" y="409575"/>
            <a:ext cx="8229600" cy="85725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b="1" dirty="0"/>
              <a:t>中国词源（“教”、“学”）</a:t>
            </a:r>
            <a:br>
              <a:rPr lang="zh-CN" altLang="en-US" b="1" dirty="0"/>
            </a:br>
            <a:endParaRPr lang="en-US" altLang="zh-CN" b="1" dirty="0"/>
          </a:p>
        </p:txBody>
      </p:sp>
      <p:sp>
        <p:nvSpPr>
          <p:cNvPr id="78851" name="Rectangle 3"/>
          <p:cNvSpPr>
            <a:spLocks noGrp="1"/>
          </p:cNvSpPr>
          <p:nvPr>
            <p:ph idx="1"/>
          </p:nvPr>
        </p:nvSpPr>
        <p:spPr>
          <a:xfrm>
            <a:off x="1763713" y="1006475"/>
            <a:ext cx="6008687" cy="3656013"/>
          </a:xfrm>
          <a:ln/>
        </p:spPr>
        <p:txBody>
          <a:bodyPr wrap="square" lIns="91440" tIns="45720" rIns="91440" bIns="45720" anchor="t" anchorCtr="0"/>
          <a:p>
            <a:pPr marL="428625" indent="-428625" eaLnBrk="1" hangingPunct="1">
              <a:buNone/>
            </a:pPr>
            <a:endParaRPr lang="en-US" altLang="zh-CN" b="1" dirty="0"/>
          </a:p>
        </p:txBody>
      </p:sp>
      <p:pic>
        <p:nvPicPr>
          <p:cNvPr id="78852" name="Picture 4" descr="教学甲骨文"/>
          <p:cNvPicPr>
            <a:picLocks noChangeAspect="1"/>
          </p:cNvPicPr>
          <p:nvPr/>
        </p:nvPicPr>
        <p:blipFill>
          <a:blip r:embed="rId2"/>
          <a:srcRect l="47890"/>
          <a:stretch>
            <a:fillRect/>
          </a:stretch>
        </p:blipFill>
        <p:spPr>
          <a:xfrm>
            <a:off x="1871663" y="1663700"/>
            <a:ext cx="1704975" cy="234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3" name="AutoShape 5"/>
          <p:cNvSpPr>
            <a:spLocks noChangeArrowheads="1"/>
          </p:cNvSpPr>
          <p:nvPr/>
        </p:nvSpPr>
        <p:spPr bwMode="auto">
          <a:xfrm>
            <a:off x="5270500" y="1006475"/>
            <a:ext cx="2628900" cy="1025525"/>
          </a:xfrm>
          <a:prstGeom prst="cloudCallout">
            <a:avLst>
              <a:gd name="adj1" fmla="val -124954"/>
              <a:gd name="adj2" fmla="val 51509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成人手持器械，督促孩子学习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zh-CN" altLang="en-US" sz="21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（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左上代表经典）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5257800" y="3503613"/>
            <a:ext cx="2514600" cy="1200150"/>
          </a:xfrm>
          <a:prstGeom prst="cloudCallout">
            <a:avLst>
              <a:gd name="adj1" fmla="val -124051"/>
              <a:gd name="adj2" fmla="val -37995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孩子在一所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房子里学习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有关的知识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>
            <a:off x="5345113" y="2514600"/>
            <a:ext cx="2286000" cy="571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教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和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学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是统一的</a:t>
            </a:r>
            <a:endParaRPr kumimoji="0" lang="zh-CN" altLang="en-US" sz="15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从不同角度描述同一活动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4344" name="AutoShape 8"/>
          <p:cNvSpPr/>
          <p:nvPr/>
        </p:nvSpPr>
        <p:spPr>
          <a:xfrm>
            <a:off x="6172200" y="3227388"/>
            <a:ext cx="514350" cy="2286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AutoShape 9"/>
          <p:cNvSpPr/>
          <p:nvPr/>
        </p:nvSpPr>
        <p:spPr>
          <a:xfrm>
            <a:off x="6200775" y="2168525"/>
            <a:ext cx="457200" cy="2857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  <p:bldP spid="78853" grpId="0" animBg="1"/>
      <p:bldP spid="78854" grpId="0" animBg="1"/>
      <p:bldP spid="788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4" name="图片 3" descr="M98I)L@G28@Z5EF5KAW1{1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488" y="2030413"/>
            <a:ext cx="4321175" cy="1296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内容占位符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913" y="87313"/>
            <a:ext cx="2190750" cy="2176462"/>
          </a:xfrm>
          <a:ln/>
        </p:spPr>
      </p:pic>
      <p:sp>
        <p:nvSpPr>
          <p:cNvPr id="1638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522685" y="256356"/>
            <a:ext cx="4644516" cy="8540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4950" kern="1200" cap="none" spc="0" normalizeH="0" baseline="0" noProof="0" dirty="0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  <a:sym typeface="+mn-ea"/>
              </a:rPr>
              <a:t>什么是</a:t>
            </a:r>
            <a:r>
              <a:rPr kumimoji="0" lang="zh-CN" altLang="en-US" sz="4950" kern="1200" cap="none" spc="0" normalizeH="0" baseline="0" noProof="0" dirty="0"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教育学</a:t>
            </a:r>
            <a:r>
              <a:rPr kumimoji="0" lang="zh-CN" altLang="en-US" sz="4950" kern="1200" cap="none" spc="0" normalizeH="0" baseline="0" noProof="0" dirty="0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  <a:sym typeface="+mn-ea"/>
              </a:rPr>
              <a:t>？</a:t>
            </a:r>
            <a:endParaRPr kumimoji="0" lang="en-US" altLang="zh-CN" sz="4950" kern="1200" cap="none" spc="0" normalizeH="0" baseline="0" noProof="0" dirty="0">
              <a:latin typeface="华文彩云" panose="02010800040101010101" pitchFamily="2" charset="-122"/>
              <a:ea typeface="华文彩云" panose="02010800040101010101" pitchFamily="2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3788" y="2241550"/>
            <a:ext cx="4416425" cy="1754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教育学：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教育现象、教育问题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为研究对象，不断探索并揭示教育规律的一门社会学科。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" name="直角三角形 62"/>
          <p:cNvSpPr/>
          <p:nvPr/>
        </p:nvSpPr>
        <p:spPr>
          <a:xfrm flipH="1">
            <a:off x="-673100" y="2338388"/>
            <a:ext cx="9844088" cy="28051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190052 w 11686177"/>
              <a:gd name="connsiteY2-24" fmla="*/ 43138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  <a:gd name="connsiteX0-29" fmla="*/ 0 w 11686177"/>
              <a:gd name="connsiteY0-30" fmla="*/ 2146348 h 2146348"/>
              <a:gd name="connsiteX1-31" fmla="*/ 0 w 11686177"/>
              <a:gd name="connsiteY1-32" fmla="*/ 0 h 2146348"/>
              <a:gd name="connsiteX2-33" fmla="*/ 9994055 w 11686177"/>
              <a:gd name="connsiteY2-34" fmla="*/ 285654 h 2146348"/>
              <a:gd name="connsiteX3-35" fmla="*/ 11686177 w 11686177"/>
              <a:gd name="connsiteY3-36" fmla="*/ 2146348 h 2146348"/>
              <a:gd name="connsiteX4-37" fmla="*/ 0 w 11686177"/>
              <a:gd name="connsiteY4-3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9994055" y="285654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直角三角形 62"/>
          <p:cNvSpPr/>
          <p:nvPr/>
        </p:nvSpPr>
        <p:spPr>
          <a:xfrm flipH="1">
            <a:off x="-241300" y="2574925"/>
            <a:ext cx="9412288" cy="2157413"/>
          </a:xfrm>
          <a:custGeom>
            <a:avLst/>
            <a:gdLst>
              <a:gd name="connsiteX0" fmla="*/ 0 w 11686177"/>
              <a:gd name="connsiteY0" fmla="*/ 2146348 h 2146348"/>
              <a:gd name="connsiteX1" fmla="*/ 0 w 11686177"/>
              <a:gd name="connsiteY1" fmla="*/ 0 h 2146348"/>
              <a:gd name="connsiteX2" fmla="*/ 11686177 w 11686177"/>
              <a:gd name="connsiteY2" fmla="*/ 2146348 h 2146348"/>
              <a:gd name="connsiteX3" fmla="*/ 0 w 11686177"/>
              <a:gd name="connsiteY3" fmla="*/ 2146348 h 2146348"/>
              <a:gd name="connsiteX0-1" fmla="*/ 0 w 11686177"/>
              <a:gd name="connsiteY0-2" fmla="*/ 2146348 h 2146348"/>
              <a:gd name="connsiteX1-3" fmla="*/ 0 w 11686177"/>
              <a:gd name="connsiteY1-4" fmla="*/ 0 h 2146348"/>
              <a:gd name="connsiteX2-5" fmla="*/ 8998756 w 11686177"/>
              <a:gd name="connsiteY2-6" fmla="*/ 1647296 h 2146348"/>
              <a:gd name="connsiteX3-7" fmla="*/ 11686177 w 11686177"/>
              <a:gd name="connsiteY3-8" fmla="*/ 2146348 h 2146348"/>
              <a:gd name="connsiteX4" fmla="*/ 0 w 11686177"/>
              <a:gd name="connsiteY4" fmla="*/ 2146348 h 2146348"/>
              <a:gd name="connsiteX0-9" fmla="*/ 0 w 11686177"/>
              <a:gd name="connsiteY0-10" fmla="*/ 2146348 h 2146348"/>
              <a:gd name="connsiteX1-11" fmla="*/ 0 w 11686177"/>
              <a:gd name="connsiteY1-12" fmla="*/ 0 h 2146348"/>
              <a:gd name="connsiteX2-13" fmla="*/ 10159899 w 11686177"/>
              <a:gd name="connsiteY2-14" fmla="*/ 790953 h 2146348"/>
              <a:gd name="connsiteX3-15" fmla="*/ 11686177 w 11686177"/>
              <a:gd name="connsiteY3-16" fmla="*/ 2146348 h 2146348"/>
              <a:gd name="connsiteX4-17" fmla="*/ 0 w 11686177"/>
              <a:gd name="connsiteY4-18" fmla="*/ 2146348 h 2146348"/>
              <a:gd name="connsiteX0-19" fmla="*/ 0 w 11686177"/>
              <a:gd name="connsiteY0-20" fmla="*/ 2146348 h 2146348"/>
              <a:gd name="connsiteX1-21" fmla="*/ 0 w 11686177"/>
              <a:gd name="connsiteY1-22" fmla="*/ 0 h 2146348"/>
              <a:gd name="connsiteX2-23" fmla="*/ 10222974 w 11686177"/>
              <a:gd name="connsiteY2-24" fmla="*/ 307391 h 2146348"/>
              <a:gd name="connsiteX3-25" fmla="*/ 11686177 w 11686177"/>
              <a:gd name="connsiteY3-26" fmla="*/ 2146348 h 2146348"/>
              <a:gd name="connsiteX4-27" fmla="*/ 0 w 11686177"/>
              <a:gd name="connsiteY4-28" fmla="*/ 2146348 h 214634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11686177" h="2146348">
                <a:moveTo>
                  <a:pt x="0" y="2146348"/>
                </a:moveTo>
                <a:lnTo>
                  <a:pt x="0" y="0"/>
                </a:lnTo>
                <a:lnTo>
                  <a:pt x="10222974" y="307391"/>
                </a:lnTo>
                <a:lnTo>
                  <a:pt x="11686177" y="2146348"/>
                </a:lnTo>
                <a:lnTo>
                  <a:pt x="0" y="214634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1" name="TextBox 4"/>
          <p:cNvSpPr txBox="1"/>
          <p:nvPr/>
        </p:nvSpPr>
        <p:spPr>
          <a:xfrm>
            <a:off x="630238" y="500063"/>
            <a:ext cx="6457950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40404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小学教育学第一章 </a:t>
            </a:r>
            <a:endParaRPr lang="en-US" altLang="zh-CN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17412" name="组合 46"/>
          <p:cNvGrpSpPr>
            <a:grpSpLocks noChangeAspect="1"/>
          </p:cNvGrpSpPr>
          <p:nvPr/>
        </p:nvGrpSpPr>
        <p:grpSpPr>
          <a:xfrm flipH="1">
            <a:off x="5981700" y="366713"/>
            <a:ext cx="2017713" cy="7200900"/>
            <a:chOff x="7381875" y="3217864"/>
            <a:chExt cx="923925" cy="3168650"/>
          </a:xfrm>
        </p:grpSpPr>
        <p:sp>
          <p:nvSpPr>
            <p:cNvPr id="17413" name="Freeform 20"/>
            <p:cNvSpPr/>
            <p:nvPr/>
          </p:nvSpPr>
          <p:spPr>
            <a:xfrm>
              <a:off x="7381875" y="3217864"/>
              <a:ext cx="923925" cy="3168650"/>
            </a:xfrm>
            <a:custGeom>
              <a:avLst/>
              <a:gdLst>
                <a:gd name="txL" fmla="*/ 0 w 246"/>
                <a:gd name="txT" fmla="*/ 0 h 843"/>
                <a:gd name="txR" fmla="*/ 246 w 246"/>
                <a:gd name="txB" fmla="*/ 843 h 843"/>
              </a:gdLst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txL" t="txT" r="txR" b="txB"/>
              <a:pathLst>
                <a:path w="246" h="843">
                  <a:moveTo>
                    <a:pt x="101" y="0"/>
                  </a:moveTo>
                  <a:cubicBezTo>
                    <a:pt x="118" y="0"/>
                    <a:pt x="144" y="16"/>
                    <a:pt x="144" y="41"/>
                  </a:cubicBezTo>
                  <a:cubicBezTo>
                    <a:pt x="144" y="66"/>
                    <a:pt x="142" y="77"/>
                    <a:pt x="140" y="85"/>
                  </a:cubicBezTo>
                  <a:cubicBezTo>
                    <a:pt x="138" y="93"/>
                    <a:pt x="135" y="92"/>
                    <a:pt x="135" y="92"/>
                  </a:cubicBezTo>
                  <a:cubicBezTo>
                    <a:pt x="135" y="92"/>
                    <a:pt x="136" y="109"/>
                    <a:pt x="131" y="113"/>
                  </a:cubicBezTo>
                  <a:cubicBezTo>
                    <a:pt x="125" y="117"/>
                    <a:pt x="124" y="119"/>
                    <a:pt x="124" y="124"/>
                  </a:cubicBezTo>
                  <a:cubicBezTo>
                    <a:pt x="124" y="129"/>
                    <a:pt x="127" y="133"/>
                    <a:pt x="132" y="139"/>
                  </a:cubicBezTo>
                  <a:cubicBezTo>
                    <a:pt x="137" y="144"/>
                    <a:pt x="157" y="150"/>
                    <a:pt x="168" y="154"/>
                  </a:cubicBezTo>
                  <a:cubicBezTo>
                    <a:pt x="179" y="158"/>
                    <a:pt x="187" y="165"/>
                    <a:pt x="194" y="179"/>
                  </a:cubicBezTo>
                  <a:cubicBezTo>
                    <a:pt x="200" y="192"/>
                    <a:pt x="208" y="209"/>
                    <a:pt x="220" y="221"/>
                  </a:cubicBezTo>
                  <a:cubicBezTo>
                    <a:pt x="231" y="232"/>
                    <a:pt x="246" y="251"/>
                    <a:pt x="242" y="268"/>
                  </a:cubicBezTo>
                  <a:cubicBezTo>
                    <a:pt x="238" y="286"/>
                    <a:pt x="213" y="299"/>
                    <a:pt x="200" y="292"/>
                  </a:cubicBezTo>
                  <a:cubicBezTo>
                    <a:pt x="186" y="284"/>
                    <a:pt x="181" y="284"/>
                    <a:pt x="181" y="284"/>
                  </a:cubicBezTo>
                  <a:cubicBezTo>
                    <a:pt x="181" y="284"/>
                    <a:pt x="189" y="322"/>
                    <a:pt x="194" y="361"/>
                  </a:cubicBezTo>
                  <a:cubicBezTo>
                    <a:pt x="198" y="400"/>
                    <a:pt x="208" y="437"/>
                    <a:pt x="202" y="440"/>
                  </a:cubicBezTo>
                  <a:cubicBezTo>
                    <a:pt x="196" y="444"/>
                    <a:pt x="187" y="448"/>
                    <a:pt x="187" y="448"/>
                  </a:cubicBezTo>
                  <a:cubicBezTo>
                    <a:pt x="187" y="448"/>
                    <a:pt x="186" y="502"/>
                    <a:pt x="176" y="549"/>
                  </a:cubicBezTo>
                  <a:cubicBezTo>
                    <a:pt x="166" y="597"/>
                    <a:pt x="163" y="618"/>
                    <a:pt x="161" y="646"/>
                  </a:cubicBezTo>
                  <a:cubicBezTo>
                    <a:pt x="160" y="674"/>
                    <a:pt x="157" y="695"/>
                    <a:pt x="160" y="707"/>
                  </a:cubicBezTo>
                  <a:cubicBezTo>
                    <a:pt x="162" y="718"/>
                    <a:pt x="178" y="742"/>
                    <a:pt x="188" y="746"/>
                  </a:cubicBezTo>
                  <a:cubicBezTo>
                    <a:pt x="197" y="750"/>
                    <a:pt x="214" y="750"/>
                    <a:pt x="221" y="753"/>
                  </a:cubicBezTo>
                  <a:cubicBezTo>
                    <a:pt x="228" y="756"/>
                    <a:pt x="233" y="765"/>
                    <a:pt x="217" y="768"/>
                  </a:cubicBezTo>
                  <a:cubicBezTo>
                    <a:pt x="201" y="770"/>
                    <a:pt x="172" y="766"/>
                    <a:pt x="165" y="763"/>
                  </a:cubicBezTo>
                  <a:cubicBezTo>
                    <a:pt x="157" y="761"/>
                    <a:pt x="145" y="755"/>
                    <a:pt x="145" y="755"/>
                  </a:cubicBezTo>
                  <a:cubicBezTo>
                    <a:pt x="145" y="755"/>
                    <a:pt x="149" y="765"/>
                    <a:pt x="132" y="765"/>
                  </a:cubicBezTo>
                  <a:cubicBezTo>
                    <a:pt x="115" y="765"/>
                    <a:pt x="112" y="763"/>
                    <a:pt x="112" y="753"/>
                  </a:cubicBezTo>
                  <a:cubicBezTo>
                    <a:pt x="111" y="742"/>
                    <a:pt x="112" y="728"/>
                    <a:pt x="109" y="720"/>
                  </a:cubicBezTo>
                  <a:cubicBezTo>
                    <a:pt x="107" y="713"/>
                    <a:pt x="119" y="693"/>
                    <a:pt x="113" y="683"/>
                  </a:cubicBezTo>
                  <a:cubicBezTo>
                    <a:pt x="107" y="672"/>
                    <a:pt x="100" y="645"/>
                    <a:pt x="106" y="629"/>
                  </a:cubicBezTo>
                  <a:cubicBezTo>
                    <a:pt x="112" y="612"/>
                    <a:pt x="104" y="596"/>
                    <a:pt x="106" y="585"/>
                  </a:cubicBezTo>
                  <a:cubicBezTo>
                    <a:pt x="108" y="575"/>
                    <a:pt x="110" y="561"/>
                    <a:pt x="110" y="544"/>
                  </a:cubicBezTo>
                  <a:cubicBezTo>
                    <a:pt x="110" y="528"/>
                    <a:pt x="110" y="516"/>
                    <a:pt x="110" y="516"/>
                  </a:cubicBezTo>
                  <a:cubicBezTo>
                    <a:pt x="110" y="516"/>
                    <a:pt x="98" y="577"/>
                    <a:pt x="95" y="594"/>
                  </a:cubicBezTo>
                  <a:cubicBezTo>
                    <a:pt x="92" y="610"/>
                    <a:pt x="87" y="668"/>
                    <a:pt x="87" y="685"/>
                  </a:cubicBezTo>
                  <a:cubicBezTo>
                    <a:pt x="87" y="703"/>
                    <a:pt x="73" y="727"/>
                    <a:pt x="73" y="742"/>
                  </a:cubicBezTo>
                  <a:cubicBezTo>
                    <a:pt x="72" y="758"/>
                    <a:pt x="72" y="767"/>
                    <a:pt x="67" y="767"/>
                  </a:cubicBezTo>
                  <a:cubicBezTo>
                    <a:pt x="63" y="767"/>
                    <a:pt x="72" y="785"/>
                    <a:pt x="75" y="798"/>
                  </a:cubicBezTo>
                  <a:cubicBezTo>
                    <a:pt x="78" y="812"/>
                    <a:pt x="87" y="843"/>
                    <a:pt x="69" y="843"/>
                  </a:cubicBezTo>
                  <a:cubicBezTo>
                    <a:pt x="51" y="843"/>
                    <a:pt x="30" y="835"/>
                    <a:pt x="30" y="816"/>
                  </a:cubicBezTo>
                  <a:cubicBezTo>
                    <a:pt x="29" y="796"/>
                    <a:pt x="32" y="780"/>
                    <a:pt x="27" y="772"/>
                  </a:cubicBezTo>
                  <a:cubicBezTo>
                    <a:pt x="22" y="765"/>
                    <a:pt x="21" y="748"/>
                    <a:pt x="22" y="738"/>
                  </a:cubicBezTo>
                  <a:cubicBezTo>
                    <a:pt x="22" y="728"/>
                    <a:pt x="19" y="712"/>
                    <a:pt x="22" y="690"/>
                  </a:cubicBezTo>
                  <a:cubicBezTo>
                    <a:pt x="24" y="669"/>
                    <a:pt x="24" y="634"/>
                    <a:pt x="29" y="607"/>
                  </a:cubicBezTo>
                  <a:cubicBezTo>
                    <a:pt x="34" y="580"/>
                    <a:pt x="35" y="539"/>
                    <a:pt x="38" y="506"/>
                  </a:cubicBezTo>
                  <a:cubicBezTo>
                    <a:pt x="40" y="474"/>
                    <a:pt x="42" y="458"/>
                    <a:pt x="39" y="453"/>
                  </a:cubicBezTo>
                  <a:cubicBezTo>
                    <a:pt x="36" y="448"/>
                    <a:pt x="17" y="443"/>
                    <a:pt x="12" y="442"/>
                  </a:cubicBezTo>
                  <a:cubicBezTo>
                    <a:pt x="7" y="441"/>
                    <a:pt x="19" y="407"/>
                    <a:pt x="22" y="379"/>
                  </a:cubicBezTo>
                  <a:cubicBezTo>
                    <a:pt x="26" y="351"/>
                    <a:pt x="33" y="334"/>
                    <a:pt x="37" y="314"/>
                  </a:cubicBezTo>
                  <a:cubicBezTo>
                    <a:pt x="40" y="294"/>
                    <a:pt x="40" y="285"/>
                    <a:pt x="32" y="270"/>
                  </a:cubicBezTo>
                  <a:cubicBezTo>
                    <a:pt x="24" y="256"/>
                    <a:pt x="14" y="247"/>
                    <a:pt x="10" y="214"/>
                  </a:cubicBezTo>
                  <a:cubicBezTo>
                    <a:pt x="5" y="182"/>
                    <a:pt x="0" y="160"/>
                    <a:pt x="9" y="152"/>
                  </a:cubicBezTo>
                  <a:cubicBezTo>
                    <a:pt x="17" y="144"/>
                    <a:pt x="34" y="149"/>
                    <a:pt x="47" y="139"/>
                  </a:cubicBezTo>
                  <a:cubicBezTo>
                    <a:pt x="59" y="129"/>
                    <a:pt x="61" y="117"/>
                    <a:pt x="67" y="116"/>
                  </a:cubicBezTo>
                  <a:cubicBezTo>
                    <a:pt x="72" y="115"/>
                    <a:pt x="73" y="114"/>
                    <a:pt x="73" y="107"/>
                  </a:cubicBezTo>
                  <a:cubicBezTo>
                    <a:pt x="73" y="100"/>
                    <a:pt x="72" y="93"/>
                    <a:pt x="72" y="93"/>
                  </a:cubicBezTo>
                  <a:cubicBezTo>
                    <a:pt x="72" y="93"/>
                    <a:pt x="63" y="87"/>
                    <a:pt x="61" y="79"/>
                  </a:cubicBezTo>
                  <a:cubicBezTo>
                    <a:pt x="59" y="70"/>
                    <a:pt x="57" y="48"/>
                    <a:pt x="60" y="33"/>
                  </a:cubicBezTo>
                  <a:cubicBezTo>
                    <a:pt x="62" y="18"/>
                    <a:pt x="76" y="0"/>
                    <a:pt x="101" y="0"/>
                  </a:cubicBezTo>
                </a:path>
              </a:pathLst>
            </a:custGeom>
            <a:solidFill>
              <a:srgbClr val="D09E00"/>
            </a:solidFill>
            <a:ln w="9525">
              <a:noFill/>
            </a:ln>
          </p:spPr>
          <p:txBody>
            <a:bodyPr anchor="t" anchorCtr="0"/>
            <a:p>
              <a:r>
                <a:rPr lang="en-US" altLang="zh-CN" dirty="0">
                  <a:solidFill>
                    <a:srgbClr val="DEA900"/>
                  </a:solidFill>
                  <a:latin typeface="Arial" panose="020B0604020202020204" pitchFamily="34" charset="0"/>
                </a:rPr>
                <a:t>   </a:t>
              </a:r>
              <a:endParaRPr lang="zh-CN" altLang="en-US" dirty="0">
                <a:solidFill>
                  <a:srgbClr val="DEA9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14" name="Freeform 21"/>
            <p:cNvSpPr/>
            <p:nvPr/>
          </p:nvSpPr>
          <p:spPr>
            <a:xfrm>
              <a:off x="7637463" y="3627439"/>
              <a:ext cx="231775" cy="1762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62" h="47">
                  <a:moveTo>
                    <a:pt x="58" y="21"/>
                  </a:moveTo>
                  <a:cubicBezTo>
                    <a:pt x="59" y="23"/>
                    <a:pt x="60" y="25"/>
                    <a:pt x="62" y="27"/>
                  </a:cubicBezTo>
                  <a:cubicBezTo>
                    <a:pt x="59" y="34"/>
                    <a:pt x="59" y="41"/>
                    <a:pt x="59" y="47"/>
                  </a:cubicBezTo>
                  <a:cubicBezTo>
                    <a:pt x="49" y="41"/>
                    <a:pt x="54" y="28"/>
                    <a:pt x="46" y="27"/>
                  </a:cubicBezTo>
                  <a:cubicBezTo>
                    <a:pt x="38" y="26"/>
                    <a:pt x="37" y="30"/>
                    <a:pt x="36" y="35"/>
                  </a:cubicBezTo>
                  <a:cubicBezTo>
                    <a:pt x="35" y="40"/>
                    <a:pt x="34" y="44"/>
                    <a:pt x="34" y="44"/>
                  </a:cubicBezTo>
                  <a:cubicBezTo>
                    <a:pt x="34" y="44"/>
                    <a:pt x="8" y="17"/>
                    <a:pt x="0" y="7"/>
                  </a:cubicBezTo>
                  <a:cubicBezTo>
                    <a:pt x="4" y="6"/>
                    <a:pt x="5" y="4"/>
                    <a:pt x="5" y="0"/>
                  </a:cubicBezTo>
                  <a:cubicBezTo>
                    <a:pt x="14" y="9"/>
                    <a:pt x="35" y="26"/>
                    <a:pt x="45" y="26"/>
                  </a:cubicBezTo>
                  <a:cubicBezTo>
                    <a:pt x="50" y="26"/>
                    <a:pt x="54" y="24"/>
                    <a:pt x="58" y="2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5" name="Freeform 22"/>
            <p:cNvSpPr/>
            <p:nvPr/>
          </p:nvSpPr>
          <p:spPr>
            <a:xfrm>
              <a:off x="7877175" y="4100514"/>
              <a:ext cx="104775" cy="1317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28" h="35">
                  <a:moveTo>
                    <a:pt x="1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3" y="9"/>
                    <a:pt x="13" y="19"/>
                  </a:cubicBezTo>
                  <a:cubicBezTo>
                    <a:pt x="13" y="28"/>
                    <a:pt x="13" y="33"/>
                    <a:pt x="1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8" y="26"/>
                    <a:pt x="24" y="16"/>
                  </a:cubicBezTo>
                  <a:cubicBezTo>
                    <a:pt x="21" y="7"/>
                    <a:pt x="18" y="4"/>
                    <a:pt x="15" y="1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6" name="Freeform 23"/>
            <p:cNvSpPr/>
            <p:nvPr/>
          </p:nvSpPr>
          <p:spPr>
            <a:xfrm>
              <a:off x="7934325" y="4421189"/>
              <a:ext cx="44450" cy="11588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pathLst>
                <a:path w="12" h="31">
                  <a:moveTo>
                    <a:pt x="4" y="0"/>
                  </a:moveTo>
                  <a:cubicBezTo>
                    <a:pt x="4" y="0"/>
                    <a:pt x="2" y="18"/>
                    <a:pt x="1" y="23"/>
                  </a:cubicBezTo>
                  <a:cubicBezTo>
                    <a:pt x="0" y="29"/>
                    <a:pt x="0" y="31"/>
                    <a:pt x="0" y="31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9" y="15"/>
                    <a:pt x="4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417" name="TextBox 4"/>
          <p:cNvSpPr txBox="1"/>
          <p:nvPr/>
        </p:nvSpPr>
        <p:spPr>
          <a:xfrm>
            <a:off x="1460500" y="1389063"/>
            <a:ext cx="4587875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D09E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教育与教育学</a:t>
            </a:r>
            <a:endParaRPr lang="zh-CN" altLang="en-US" sz="5400" dirty="0">
              <a:solidFill>
                <a:srgbClr val="D09E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7418" name="Picture 365" descr="D:\未标题-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6213" y="2270125"/>
            <a:ext cx="2909887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9" name="矩形 1023"/>
          <p:cNvSpPr/>
          <p:nvPr/>
        </p:nvSpPr>
        <p:spPr>
          <a:xfrm>
            <a:off x="368300" y="4811713"/>
            <a:ext cx="4572000" cy="2301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Slide PPT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</a:rPr>
              <a:t>设计室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296863" y="771525"/>
            <a:ext cx="3600450" cy="36004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&#10;                        面貌不明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476716" y="951550"/>
            <a:ext cx="3239994" cy="3240000"/>
          </a:xfrm>
          <a:prstGeom prst="ellipse">
            <a:avLst/>
          </a:prstGeom>
          <a:noFill/>
        </p:spPr>
      </p:pic>
      <p:sp>
        <p:nvSpPr>
          <p:cNvPr id="19459" name="矩形 3"/>
          <p:cNvSpPr/>
          <p:nvPr/>
        </p:nvSpPr>
        <p:spPr>
          <a:xfrm>
            <a:off x="4695825" y="236538"/>
            <a:ext cx="2117725" cy="19383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12000" b="1" dirty="0">
                <a:solidFill>
                  <a:srgbClr val="DEA9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DEA900"/>
                </a:solidFill>
                <a:latin typeface="Arial" panose="020B0604020202020204" pitchFamily="34" charset="0"/>
              </a:rPr>
              <a:t>个小节</a:t>
            </a:r>
            <a:endParaRPr lang="zh-CN" altLang="en-US" sz="2800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19460" name="TextBox 4"/>
          <p:cNvSpPr txBox="1"/>
          <p:nvPr/>
        </p:nvSpPr>
        <p:spPr>
          <a:xfrm>
            <a:off x="4260850" y="2084388"/>
            <a:ext cx="2778125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01】</a:t>
            </a:r>
            <a:r>
              <a:rPr lang="zh-CN" altLang="en-US" sz="2000" dirty="0">
                <a:latin typeface="Arial" panose="020B0604020202020204" pitchFamily="34" charset="0"/>
              </a:rPr>
              <a:t>教育的产生和发展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  <p:sp>
        <p:nvSpPr>
          <p:cNvPr id="19461" name="TextBox 6"/>
          <p:cNvSpPr txBox="1"/>
          <p:nvPr/>
        </p:nvSpPr>
        <p:spPr>
          <a:xfrm>
            <a:off x="4260850" y="2646363"/>
            <a:ext cx="4318000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 dirty="0">
                <a:solidFill>
                  <a:srgbClr val="DEA900"/>
                </a:solidFill>
                <a:latin typeface="Arial" panose="020B0604020202020204" pitchFamily="34" charset="0"/>
              </a:rPr>
              <a:t>02】</a:t>
            </a:r>
            <a:r>
              <a:rPr lang="zh-CN" altLang="en-US" sz="2000" dirty="0">
                <a:latin typeface="Arial" panose="020B0604020202020204" pitchFamily="34" charset="0"/>
              </a:rPr>
              <a:t>教育学的萌芽、创立、发展阶段</a:t>
            </a:r>
            <a:endParaRPr lang="zh-CN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>
            <a:spLocks noChangeAspect="1"/>
          </p:cNvSpPr>
          <p:nvPr/>
        </p:nvSpPr>
        <p:spPr>
          <a:xfrm>
            <a:off x="3276600" y="842963"/>
            <a:ext cx="2520950" cy="2520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2" name="TextBox 1"/>
          <p:cNvSpPr txBox="1"/>
          <p:nvPr/>
        </p:nvSpPr>
        <p:spPr>
          <a:xfrm>
            <a:off x="2108200" y="3579813"/>
            <a:ext cx="49276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第一节</a:t>
            </a:r>
            <a:r>
              <a:rPr lang="en-US" altLang="zh-CN" sz="3200" b="1" dirty="0">
                <a:solidFill>
                  <a:srgbClr val="DEA9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教育的产生和发展</a:t>
            </a:r>
            <a:endParaRPr lang="zh-CN" altLang="en-US" sz="3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999" y="987574"/>
            <a:ext cx="2159999" cy="2091418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Box 1"/>
          <p:cNvSpPr txBox="1"/>
          <p:nvPr/>
        </p:nvSpPr>
        <p:spPr>
          <a:xfrm>
            <a:off x="3656013" y="1168400"/>
            <a:ext cx="172243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教育的起源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1506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NO.1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479550" y="1563688"/>
            <a:ext cx="6075363" cy="3727450"/>
            <a:chOff x="1479351" y="1563638"/>
            <a:chExt cx="6075759" cy="3727847"/>
          </a:xfrm>
        </p:grpSpPr>
        <p:pic>
          <p:nvPicPr>
            <p:cNvPr id="21508" name="Picture 3" descr="310348130_314998afc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9351" y="1563638"/>
              <a:ext cx="6075759" cy="37278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矩形 2"/>
            <p:cNvSpPr/>
            <p:nvPr/>
          </p:nvSpPr>
          <p:spPr>
            <a:xfrm>
              <a:off x="2555776" y="2838186"/>
              <a:ext cx="4288353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40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教育</a:t>
              </a:r>
              <a:r>
                <a:rPr lang="zh-CN" altLang="en-US" sz="4000" dirty="0">
                  <a:solidFill>
                    <a:srgbClr val="FFFF00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起源</a:t>
              </a:r>
              <a:r>
                <a:rPr lang="zh-CN" altLang="en-US" sz="40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于什么？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468313" y="484188"/>
            <a:ext cx="8229600" cy="857250"/>
          </a:xfrm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神话起源说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r>
              <a:rPr lang="zh-CN" altLang="en-US" sz="2400" dirty="0"/>
              <a:t>基本观点：教育是由神创造的，教育的目的就是体现神的意志，使人傍依于神或顺从于天。</a:t>
            </a:r>
            <a:endParaRPr lang="zh-CN" altLang="en-US" sz="2400" dirty="0"/>
          </a:p>
          <a:p>
            <a:r>
              <a:rPr lang="zh-CN" altLang="en-US" sz="2400" dirty="0"/>
              <a:t>朱熹：人天生就被赋予仁义礼智等本性，但个人气质不同，有的人不能明白和保全自己的本性，一旦有聪明睿智并能保全自己本性的人出现，上天就会派他做众人的教师，以帮助众人恢复本性，这就是伏羲、神农、黄帝、尧舜等人以及司徒、典乐等职位出现的原因，即教师的出现、教育的产生都体现了上天的意志。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1"/>
          <p:cNvPicPr>
            <a:picLocks noChangeAspect="1" noChangeArrowheads="1"/>
          </p:cNvPicPr>
          <p:nvPr/>
        </p:nvPicPr>
        <p:blipFill rotWithShape="1">
          <a:blip r:embed="rId1" cstate="print"/>
          <a:srcRect t="1" r="2632" b="6015"/>
          <a:stretch>
            <a:fillRect/>
          </a:stretch>
        </p:blipFill>
        <p:spPr bwMode="auto">
          <a:xfrm>
            <a:off x="5292079" y="1650250"/>
            <a:ext cx="2664296" cy="244312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195" name="TextBox 1"/>
          <p:cNvSpPr txBox="1"/>
          <p:nvPr/>
        </p:nvSpPr>
        <p:spPr>
          <a:xfrm>
            <a:off x="663575" y="4181475"/>
            <a:ext cx="7488238" cy="1198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教育</a:t>
            </a:r>
            <a:r>
              <a:rPr lang="zh-CN" altLang="en-US" sz="2400" b="1" dirty="0">
                <a:latin typeface="宋体" panose="02010600030101010101" pitchFamily="2" charset="-122"/>
              </a:rPr>
              <a:t>观点：</a:t>
            </a:r>
            <a:r>
              <a:rPr lang="zh-CN" altLang="en-US" sz="2400" dirty="0">
                <a:latin typeface="宋体" panose="02010600030101010101" pitchFamily="2" charset="-122"/>
              </a:rPr>
              <a:t>人类教育发源于动物界中各类动物的生存本能活动。</a:t>
            </a:r>
            <a:r>
              <a:rPr lang="zh-CN" altLang="en-US" sz="2400" b="1" dirty="0">
                <a:latin typeface="宋体" panose="02010600030101010101" pitchFamily="2" charset="-122"/>
              </a:rPr>
              <a:t>代表人物：</a:t>
            </a:r>
            <a:r>
              <a:rPr lang="zh-CN" altLang="en-US" sz="2400" dirty="0">
                <a:latin typeface="宋体" panose="02010600030101010101" pitchFamily="2" charset="-122"/>
                <a:hlinkClick r:id="rId2" action="ppaction://hlinksldjump"/>
              </a:rPr>
              <a:t>利图尔诺</a:t>
            </a:r>
            <a:r>
              <a:rPr lang="zh-CN" altLang="en-US" sz="2400" dirty="0">
                <a:latin typeface="宋体" panose="02010600030101010101" pitchFamily="2" charset="-122"/>
              </a:rPr>
              <a:t>（法）、沛西</a:t>
            </a:r>
            <a:r>
              <a:rPr lang="en-US" altLang="zh-CN" sz="2400" dirty="0">
                <a:latin typeface="Courier New" panose="02070309020205020404" pitchFamily="49" charset="0"/>
              </a:rPr>
              <a:t>·</a:t>
            </a:r>
            <a:r>
              <a:rPr lang="zh-CN" altLang="en-US" sz="2400" dirty="0">
                <a:latin typeface="宋体" panose="02010600030101010101" pitchFamily="2" charset="-122"/>
              </a:rPr>
              <a:t>能（英）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 algn="ctr"/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23555" name="矩形 2"/>
          <p:cNvSpPr/>
          <p:nvPr/>
        </p:nvSpPr>
        <p:spPr>
          <a:xfrm>
            <a:off x="2006600" y="165100"/>
            <a:ext cx="4802188" cy="12017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生物起源说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 descr="t01a5166171e3b043a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99766"/>
            <a:ext cx="3538801" cy="2007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123825"/>
            <a:ext cx="8229600" cy="8572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我们学什么？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9975" y="627063"/>
            <a:ext cx="5545138" cy="3394075"/>
          </a:xfrm>
          <a:ln/>
        </p:spPr>
        <p:txBody>
          <a:bodyPr wrap="square" lIns="91440" tIns="45720" rIns="91440" bIns="45720" anchor="t" anchorCtr="0"/>
          <a:p>
            <a:pPr marL="0" indent="0">
              <a:buNone/>
            </a:pPr>
            <a:r>
              <a:rPr lang="zh-CN" altLang="en-US" b="1" dirty="0"/>
              <a:t> </a:t>
            </a:r>
            <a:br>
              <a:rPr lang="zh-CN" altLang="en-US" dirty="0"/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第一章 教育与教育学 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第二章 教育与社会的发展 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第三章 教育与个人的发展 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第四章 小学教育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第五章 学生与教师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第六章 课程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第七章 教学（上）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第八章 教学 （下）</a:t>
            </a:r>
            <a:b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Box 1"/>
          <p:cNvSpPr txBox="1"/>
          <p:nvPr/>
        </p:nvSpPr>
        <p:spPr>
          <a:xfrm>
            <a:off x="1331913" y="4146550"/>
            <a:ext cx="7488237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400" b="1" dirty="0">
                <a:latin typeface="Arial" panose="020B0604020202020204" pitchFamily="34" charset="0"/>
              </a:rPr>
              <a:t>教育</a:t>
            </a:r>
            <a:r>
              <a:rPr lang="zh-CN" altLang="en-US" sz="2400" b="1" dirty="0">
                <a:latin typeface="宋体" panose="02010600030101010101" pitchFamily="2" charset="-122"/>
              </a:rPr>
              <a:t>观点：</a:t>
            </a:r>
            <a:r>
              <a:rPr lang="zh-CN" altLang="en-US" sz="2400" dirty="0">
                <a:latin typeface="宋体" panose="02010600030101010101" pitchFamily="2" charset="-122"/>
              </a:rPr>
              <a:t>教育起源于儿童对成人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</a:rPr>
              <a:t>无意识</a:t>
            </a:r>
            <a:r>
              <a:rPr lang="zh-CN" altLang="en-US" sz="2400" dirty="0">
                <a:latin typeface="宋体" panose="02010600030101010101" pitchFamily="2" charset="-122"/>
              </a:rPr>
              <a:t>的模仿。 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 algn="just"/>
            <a:r>
              <a:rPr lang="zh-CN" altLang="en-US" sz="2400" b="1" dirty="0">
                <a:latin typeface="宋体" panose="02010600030101010101" pitchFamily="2" charset="-122"/>
              </a:rPr>
              <a:t>代表人物：</a:t>
            </a:r>
            <a:r>
              <a:rPr lang="zh-CN" altLang="en-US" sz="2400" dirty="0">
                <a:latin typeface="宋体" panose="02010600030101010101" pitchFamily="2" charset="-122"/>
              </a:rPr>
              <a:t>美国教育家孟禄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25602" name="矩形 2"/>
          <p:cNvSpPr/>
          <p:nvPr/>
        </p:nvSpPr>
        <p:spPr>
          <a:xfrm>
            <a:off x="2006600" y="165100"/>
            <a:ext cx="4802188" cy="12017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心理模仿说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7" descr="t01fff1e44aadec80d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1366045"/>
            <a:ext cx="3528392" cy="2654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Box 1"/>
          <p:cNvSpPr txBox="1"/>
          <p:nvPr/>
        </p:nvSpPr>
        <p:spPr>
          <a:xfrm>
            <a:off x="587375" y="4146550"/>
            <a:ext cx="8064500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400" b="1" dirty="0">
                <a:latin typeface="Arial" panose="020B0604020202020204" pitchFamily="34" charset="0"/>
              </a:rPr>
              <a:t>教育</a:t>
            </a:r>
            <a:r>
              <a:rPr lang="zh-CN" altLang="en-US" sz="2400" b="1" dirty="0">
                <a:latin typeface="宋体" panose="02010600030101010101" pitchFamily="2" charset="-122"/>
              </a:rPr>
              <a:t>观点：</a:t>
            </a:r>
            <a:r>
              <a:rPr lang="zh-CN" altLang="en-US" sz="2400" dirty="0">
                <a:latin typeface="宋体" panose="02010600030101010101" pitchFamily="2" charset="-122"/>
              </a:rPr>
              <a:t>人类教育起源于劳动或劳动过程中产生的需要。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 algn="just"/>
            <a:r>
              <a:rPr lang="zh-CN" altLang="en-US" sz="2400" b="1" dirty="0">
                <a:latin typeface="宋体" panose="02010600030101010101" pitchFamily="2" charset="-122"/>
              </a:rPr>
              <a:t>代表人物：</a:t>
            </a:r>
            <a:r>
              <a:rPr lang="zh-CN" altLang="en-US" sz="2400" dirty="0">
                <a:latin typeface="宋体" panose="02010600030101010101" pitchFamily="2" charset="-122"/>
              </a:rPr>
              <a:t>苏联  米丁斯基 凯洛夫 和我国学者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27650" name="矩形 2"/>
          <p:cNvSpPr/>
          <p:nvPr/>
        </p:nvSpPr>
        <p:spPr>
          <a:xfrm>
            <a:off x="2006600" y="165100"/>
            <a:ext cx="4802188" cy="12017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劳动起源说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5650" y="1579563"/>
            <a:ext cx="6769100" cy="2501900"/>
            <a:chOff x="755576" y="1579212"/>
            <a:chExt cx="6768752" cy="2454106"/>
          </a:xfrm>
        </p:grpSpPr>
        <p:pic>
          <p:nvPicPr>
            <p:cNvPr id="10" name="图片 9" descr="t01a8f6fa4b46ef31ed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755576" y="1579212"/>
              <a:ext cx="3863900" cy="241493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  <a:headEnd/>
              <a:tailEnd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11" name="图片 10" descr="t01b4fc842d19b2150a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0401" y="1589958"/>
              <a:ext cx="2453927" cy="244336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  <a:headEnd/>
              <a:tailEnd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Box 1"/>
          <p:cNvSpPr txBox="1"/>
          <p:nvPr/>
        </p:nvSpPr>
        <p:spPr>
          <a:xfrm>
            <a:off x="2268538" y="4227513"/>
            <a:ext cx="8064500" cy="831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/>
            <a:r>
              <a:rPr lang="zh-CN" altLang="en-US" sz="2400" b="1" dirty="0">
                <a:latin typeface="Arial" panose="020B0604020202020204" pitchFamily="34" charset="0"/>
              </a:rPr>
              <a:t>教育</a:t>
            </a:r>
            <a:r>
              <a:rPr lang="zh-CN" altLang="en-US" sz="2400" b="1" dirty="0">
                <a:latin typeface="宋体" panose="02010600030101010101" pitchFamily="2" charset="-122"/>
              </a:rPr>
              <a:t>观点：</a:t>
            </a:r>
            <a:r>
              <a:rPr lang="zh-CN" altLang="en-US" sz="2400" dirty="0">
                <a:latin typeface="Arial" panose="020B0604020202020204" pitchFamily="34" charset="0"/>
              </a:rPr>
              <a:t>教育起源于人类生活需要</a:t>
            </a:r>
            <a:endParaRPr lang="zh-CN" altLang="en-US" sz="2400" dirty="0">
              <a:latin typeface="宋体" panose="02010600030101010101" pitchFamily="2" charset="-122"/>
            </a:endParaRPr>
          </a:p>
          <a:p>
            <a:pPr algn="just"/>
            <a:r>
              <a:rPr lang="zh-CN" altLang="en-US" sz="2400" b="1" dirty="0">
                <a:latin typeface="宋体" panose="02010600030101010101" pitchFamily="2" charset="-122"/>
              </a:rPr>
              <a:t>代表人物：</a:t>
            </a:r>
            <a:r>
              <a:rPr lang="zh-CN" altLang="en-US" sz="2400" dirty="0">
                <a:latin typeface="Arial" panose="020B0604020202020204" pitchFamily="34" charset="0"/>
              </a:rPr>
              <a:t>杨贤江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2006600" y="165100"/>
            <a:ext cx="4802188" cy="12017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生活需要说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直接连接符 20481"/>
          <p:cNvSpPr/>
          <p:nvPr/>
        </p:nvSpPr>
        <p:spPr>
          <a:xfrm>
            <a:off x="2352675" y="3333750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6" name="直接连接符 20482"/>
          <p:cNvSpPr/>
          <p:nvPr/>
        </p:nvSpPr>
        <p:spPr>
          <a:xfrm flipH="1">
            <a:off x="1785938" y="3592513"/>
            <a:ext cx="11223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pSp>
        <p:nvGrpSpPr>
          <p:cNvPr id="2" name="组合 20483"/>
          <p:cNvGrpSpPr/>
          <p:nvPr/>
        </p:nvGrpSpPr>
        <p:grpSpPr>
          <a:xfrm>
            <a:off x="1963738" y="2473325"/>
            <a:ext cx="903287" cy="976313"/>
            <a:chOff x="0" y="0"/>
            <a:chExt cx="759" cy="820"/>
          </a:xfrm>
        </p:grpSpPr>
        <p:grpSp>
          <p:nvGrpSpPr>
            <p:cNvPr id="31748" name="组合 20484"/>
            <p:cNvGrpSpPr/>
            <p:nvPr/>
          </p:nvGrpSpPr>
          <p:grpSpPr>
            <a:xfrm>
              <a:off x="2" y="0"/>
              <a:ext cx="656" cy="663"/>
              <a:chOff x="0" y="0"/>
              <a:chExt cx="656" cy="663"/>
            </a:xfrm>
          </p:grpSpPr>
          <p:grpSp>
            <p:nvGrpSpPr>
              <p:cNvPr id="31749" name="组合 20485"/>
              <p:cNvGrpSpPr/>
              <p:nvPr/>
            </p:nvGrpSpPr>
            <p:grpSpPr>
              <a:xfrm>
                <a:off x="0" y="0"/>
                <a:ext cx="656" cy="663"/>
                <a:chOff x="0" y="0"/>
                <a:chExt cx="656" cy="663"/>
              </a:xfrm>
            </p:grpSpPr>
            <p:pic>
              <p:nvPicPr>
                <p:cNvPr id="31750" name="图片 20486" descr="circuler_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6631" name="椭圆 20487"/>
                <p:cNvSpPr>
                  <a:spLocks noChangeArrowheads="1"/>
                </p:cNvSpPr>
                <p:nvPr/>
              </p:nvSpPr>
              <p:spPr bwMode="auto">
                <a:xfrm>
                  <a:off x="-3" y="0"/>
                  <a:ext cx="654" cy="66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50000">
                      <a:srgbClr val="E7E5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1752" name="组合 20488"/>
                <p:cNvGrpSpPr/>
                <p:nvPr/>
              </p:nvGrpSpPr>
              <p:grpSpPr>
                <a:xfrm>
                  <a:off x="46" y="532"/>
                  <a:ext cx="575" cy="110"/>
                  <a:chOff x="0" y="0"/>
                  <a:chExt cx="827" cy="156"/>
                </a:xfrm>
              </p:grpSpPr>
              <p:grpSp>
                <p:nvGrpSpPr>
                  <p:cNvPr id="31753" name="组合 20489"/>
                  <p:cNvGrpSpPr/>
                  <p:nvPr/>
                </p:nvGrpSpPr>
                <p:grpSpPr>
                  <a:xfrm rot="-1297425" flipH="1" flipV="1">
                    <a:off x="146" y="0"/>
                    <a:ext cx="681" cy="150"/>
                    <a:chOff x="0" y="0"/>
                    <a:chExt cx="1118" cy="279"/>
                  </a:xfrm>
                </p:grpSpPr>
                <p:sp>
                  <p:nvSpPr>
                    <p:cNvPr id="33879" name="新月形 2049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5" y="-278"/>
                      <a:ext cx="222" cy="822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80" name="新月形 2049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12" y="-277"/>
                      <a:ext cx="222" cy="819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81" name="新月形 2049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491" y="-268"/>
                      <a:ext cx="229" cy="819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82" name="新月形 2049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73" y="-241"/>
                      <a:ext cx="225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1758" name="组合 20494"/>
                  <p:cNvGrpSpPr/>
                  <p:nvPr/>
                </p:nvGrpSpPr>
                <p:grpSpPr>
                  <a:xfrm rot="56115" flipH="1" flipV="1">
                    <a:off x="0" y="6"/>
                    <a:ext cx="681" cy="150"/>
                    <a:chOff x="0" y="0"/>
                    <a:chExt cx="1118" cy="279"/>
                  </a:xfrm>
                </p:grpSpPr>
                <p:sp>
                  <p:nvSpPr>
                    <p:cNvPr id="33875" name="新月形 2049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5" y="-273"/>
                      <a:ext cx="225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76" name="新月形 2049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31" y="-283"/>
                      <a:ext cx="211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77" name="新月形 2049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483" y="-250"/>
                      <a:ext cx="229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33878" name="新月形 2049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81" y="-224"/>
                      <a:ext cx="222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pic>
            <p:nvPicPr>
              <p:cNvPr id="31763" name="图片 20499" descr="Picture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" y="7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7963" name="文本框 20500"/>
            <p:cNvSpPr txBox="1">
              <a:spLocks noChangeArrowheads="1"/>
            </p:cNvSpPr>
            <p:nvPr/>
          </p:nvSpPr>
          <p:spPr bwMode="auto">
            <a:xfrm>
              <a:off x="0" y="139"/>
              <a:ext cx="759" cy="6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90805" marR="0" indent="-90805" defTabSz="914400">
                <a:lnSpc>
                  <a:spcPct val="80000"/>
                </a:lnSpc>
                <a:spcBef>
                  <a:spcPct val="20000"/>
                </a:spcBef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b="1" kern="1200" cap="none" spc="0" normalizeH="0" baseline="0" noProof="0" dirty="0">
                  <a:solidFill>
                    <a:schemeClr val="accent6">
                      <a:lumMod val="75000"/>
                    </a:schemeClr>
                  </a:solidFill>
                  <a:latin typeface="汉仪丫丫体简" pitchFamily="2" charset="-122"/>
                  <a:ea typeface="楷体_GB2312" pitchFamily="49" charset="-122"/>
                  <a:cs typeface="+mn-cs"/>
                  <a:sym typeface="+mn-ea"/>
                </a:rPr>
                <a:t>生物起源说</a:t>
              </a:r>
              <a:endParaRPr kumimoji="0" lang="zh-CN" altLang="en-US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汉仪丫丫体简" pitchFamily="2" charset="-122"/>
                <a:ea typeface="楷体_GB2312" pitchFamily="49" charset="-122"/>
                <a:cs typeface="+mn-cs"/>
                <a:sym typeface="+mn-ea"/>
              </a:endParaRPr>
            </a:p>
            <a:p>
              <a:pPr marL="90805" marR="0" indent="-90805" defTabSz="914400">
                <a:lnSpc>
                  <a:spcPct val="80000"/>
                </a:lnSpc>
                <a:spcBef>
                  <a:spcPct val="20000"/>
                </a:spcBef>
                <a:buClrTx/>
                <a:buSzTx/>
                <a:buFont typeface="Arial" panose="020B0604020202020204" pitchFamily="34" charset="0"/>
                <a:buChar char="•"/>
                <a:defRPr/>
              </a:pPr>
              <a:endParaRPr kumimoji="0" lang="zh-CN" altLang="en-US" b="1" kern="1200" cap="none" spc="0" normalizeH="0" baseline="0" noProof="0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31765" name="直接连接符 20501"/>
          <p:cNvSpPr/>
          <p:nvPr/>
        </p:nvSpPr>
        <p:spPr>
          <a:xfrm>
            <a:off x="3829050" y="2152650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66" name="直接连接符 20502"/>
          <p:cNvSpPr/>
          <p:nvPr/>
        </p:nvSpPr>
        <p:spPr>
          <a:xfrm flipH="1">
            <a:off x="3135313" y="2151063"/>
            <a:ext cx="13303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31767" name="直接连接符 20503"/>
          <p:cNvSpPr/>
          <p:nvPr/>
        </p:nvSpPr>
        <p:spPr>
          <a:xfrm>
            <a:off x="5265738" y="3333750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68" name="直接连接符 20504"/>
          <p:cNvSpPr/>
          <p:nvPr/>
        </p:nvSpPr>
        <p:spPr>
          <a:xfrm flipH="1">
            <a:off x="4656138" y="3584575"/>
            <a:ext cx="11906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pSp>
        <p:nvGrpSpPr>
          <p:cNvPr id="8" name="组合 20505"/>
          <p:cNvGrpSpPr/>
          <p:nvPr/>
        </p:nvGrpSpPr>
        <p:grpSpPr>
          <a:xfrm>
            <a:off x="1143000" y="2389188"/>
            <a:ext cx="6858000" cy="939800"/>
            <a:chOff x="0" y="0"/>
            <a:chExt cx="5760" cy="790"/>
          </a:xfrm>
        </p:grpSpPr>
        <p:sp>
          <p:nvSpPr>
            <p:cNvPr id="29761" name="直接连接符 20506"/>
            <p:cNvSpPr>
              <a:spLocks noChangeShapeType="1"/>
            </p:cNvSpPr>
            <p:nvPr/>
          </p:nvSpPr>
          <p:spPr bwMode="auto">
            <a:xfrm flipH="1">
              <a:off x="0" y="399"/>
              <a:ext cx="652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2" name="直接连接符 20507"/>
            <p:cNvSpPr>
              <a:spLocks noChangeShapeType="1"/>
            </p:cNvSpPr>
            <p:nvPr/>
          </p:nvSpPr>
          <p:spPr bwMode="auto">
            <a:xfrm flipH="1">
              <a:off x="3839" y="399"/>
              <a:ext cx="510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3" name="任意多边形 20508"/>
            <p:cNvSpPr>
              <a:spLocks noChangeArrowheads="1"/>
            </p:cNvSpPr>
            <p:nvPr/>
          </p:nvSpPr>
          <p:spPr bwMode="auto">
            <a:xfrm rot="16200000" flipV="1">
              <a:off x="2026" y="-172"/>
              <a:ext cx="412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4" name="任意多边形 20509"/>
            <p:cNvSpPr>
              <a:spLocks noChangeArrowheads="1"/>
            </p:cNvSpPr>
            <p:nvPr/>
          </p:nvSpPr>
          <p:spPr bwMode="auto">
            <a:xfrm rot="16200000" flipV="1">
              <a:off x="4476" y="-173"/>
              <a:ext cx="418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5" name="直接连接符 20510"/>
            <p:cNvSpPr>
              <a:spLocks noChangeShapeType="1"/>
            </p:cNvSpPr>
            <p:nvPr/>
          </p:nvSpPr>
          <p:spPr bwMode="auto">
            <a:xfrm flipH="1">
              <a:off x="2619" y="399"/>
              <a:ext cx="496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6" name="任意多边形 20511"/>
            <p:cNvSpPr>
              <a:spLocks noChangeArrowheads="1"/>
            </p:cNvSpPr>
            <p:nvPr/>
          </p:nvSpPr>
          <p:spPr bwMode="auto">
            <a:xfrm rot="5400000">
              <a:off x="3252" y="18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7" name="直接连接符 20512"/>
            <p:cNvSpPr>
              <a:spLocks noChangeShapeType="1"/>
            </p:cNvSpPr>
            <p:nvPr/>
          </p:nvSpPr>
          <p:spPr bwMode="auto">
            <a:xfrm flipH="1">
              <a:off x="5071" y="399"/>
              <a:ext cx="689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8" name="直接连接符 20513"/>
            <p:cNvSpPr>
              <a:spLocks noChangeShapeType="1"/>
            </p:cNvSpPr>
            <p:nvPr/>
          </p:nvSpPr>
          <p:spPr bwMode="auto">
            <a:xfrm flipH="1">
              <a:off x="1377" y="399"/>
              <a:ext cx="523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769" name="任意多边形 20514"/>
            <p:cNvSpPr>
              <a:spLocks noChangeArrowheads="1"/>
            </p:cNvSpPr>
            <p:nvPr/>
          </p:nvSpPr>
          <p:spPr bwMode="auto">
            <a:xfrm rot="5400000">
              <a:off x="789" y="18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491" name="标题 2051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404938" y="484188"/>
            <a:ext cx="6178550" cy="666750"/>
          </a:xfrm>
          <a:effectLst>
            <a:outerShdw dist="28398" dir="3806097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DEA900"/>
                </a:solidFill>
                <a:effectLst/>
                <a:uLnTx/>
                <a:uFillTx/>
                <a:latin typeface="方正胖娃简体" pitchFamily="65" charset="-122"/>
                <a:ea typeface="方正胖娃简体" pitchFamily="65" charset="-122"/>
                <a:cs typeface="+mj-cs"/>
              </a:rPr>
              <a:t>教育的起源</a:t>
            </a:r>
            <a:endParaRPr kumimoji="0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rgbClr val="DEA900"/>
              </a:solidFill>
              <a:effectLst/>
              <a:uLnTx/>
              <a:uFillTx/>
              <a:latin typeface="方正胖娃简体" pitchFamily="65" charset="-122"/>
              <a:ea typeface="方正胖娃简体" pitchFamily="65" charset="-122"/>
              <a:cs typeface="+mj-cs"/>
            </a:endParaRPr>
          </a:p>
        </p:txBody>
      </p:sp>
      <p:sp>
        <p:nvSpPr>
          <p:cNvPr id="31780" name="直接连接符 20516"/>
          <p:cNvSpPr/>
          <p:nvPr/>
        </p:nvSpPr>
        <p:spPr>
          <a:xfrm>
            <a:off x="6753225" y="2152650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81" name="直接连接符 20517"/>
          <p:cNvSpPr/>
          <p:nvPr/>
        </p:nvSpPr>
        <p:spPr>
          <a:xfrm flipH="1">
            <a:off x="6105525" y="2151063"/>
            <a:ext cx="1223963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pSp>
        <p:nvGrpSpPr>
          <p:cNvPr id="9" name="组合 20518"/>
          <p:cNvGrpSpPr/>
          <p:nvPr/>
        </p:nvGrpSpPr>
        <p:grpSpPr>
          <a:xfrm>
            <a:off x="6326188" y="2470150"/>
            <a:ext cx="903287" cy="969963"/>
            <a:chOff x="0" y="0"/>
            <a:chExt cx="759" cy="815"/>
          </a:xfrm>
        </p:grpSpPr>
        <p:grpSp>
          <p:nvGrpSpPr>
            <p:cNvPr id="31783" name="组合 20519"/>
            <p:cNvGrpSpPr/>
            <p:nvPr/>
          </p:nvGrpSpPr>
          <p:grpSpPr>
            <a:xfrm>
              <a:off x="32" y="0"/>
              <a:ext cx="656" cy="662"/>
              <a:chOff x="0" y="0"/>
              <a:chExt cx="656" cy="662"/>
            </a:xfrm>
          </p:grpSpPr>
          <p:pic>
            <p:nvPicPr>
              <p:cNvPr id="31784" name="图片 20520" descr="circuler_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656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65" name="椭圆 205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2" cy="662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50000">
                    <a:srgbClr val="FEF0CC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1786" name="组合 20522"/>
              <p:cNvGrpSpPr/>
              <p:nvPr/>
            </p:nvGrpSpPr>
            <p:grpSpPr>
              <a:xfrm>
                <a:off x="46" y="531"/>
                <a:ext cx="575" cy="111"/>
                <a:chOff x="0" y="0"/>
                <a:chExt cx="827" cy="156"/>
              </a:xfrm>
            </p:grpSpPr>
            <p:grpSp>
              <p:nvGrpSpPr>
                <p:cNvPr id="31787" name="组合 20523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33853" name="新月形 2052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74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54" name="新月形 2052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3" y="-29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55" name="新月形 2052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2" y="-255"/>
                    <a:ext cx="230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56" name="新月形 2052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0" y="-239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1792" name="组合 20528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33849" name="新月形 2052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4" y="-276"/>
                    <a:ext cx="227" cy="82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50" name="新月形 2053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9" y="-293"/>
                    <a:ext cx="227" cy="82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51" name="新月形 2053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5" y="-25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52" name="新月形 2053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5" y="-224"/>
                    <a:ext cx="230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31797" name="组合 20533"/>
            <p:cNvGrpSpPr/>
            <p:nvPr/>
          </p:nvGrpSpPr>
          <p:grpSpPr>
            <a:xfrm>
              <a:off x="0" y="10"/>
              <a:ext cx="759" cy="805"/>
              <a:chOff x="0" y="0"/>
              <a:chExt cx="759" cy="805"/>
            </a:xfrm>
          </p:grpSpPr>
          <p:pic>
            <p:nvPicPr>
              <p:cNvPr id="31798" name="图片 20534" descr="Picture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" y="0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799" name="文本框 20535"/>
              <p:cNvSpPr txBox="1"/>
              <p:nvPr/>
            </p:nvSpPr>
            <p:spPr>
              <a:xfrm>
                <a:off x="0" y="123"/>
                <a:ext cx="759" cy="6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marL="120650" indent="-120650">
                  <a:lnSpc>
                    <a:spcPct val="80000"/>
                  </a:lnSpc>
                  <a:spcBef>
                    <a:spcPct val="20000"/>
                  </a:spcBef>
                </a:pPr>
                <a:r>
                  <a:rPr lang="zh-CN" altLang="en-US" b="1" dirty="0">
                    <a:latin typeface="汉仪丫丫体简" pitchFamily="2" charset="-122"/>
                    <a:ea typeface="楷体_GB2312" pitchFamily="49" charset="-122"/>
                  </a:rPr>
                  <a:t>生活需要说</a:t>
                </a:r>
                <a:endParaRPr lang="zh-CN" altLang="en-US" b="1" dirty="0">
                  <a:latin typeface="汉仪丫丫体简" pitchFamily="2" charset="-122"/>
                  <a:ea typeface="楷体_GB2312" pitchFamily="49" charset="-122"/>
                </a:endParaRPr>
              </a:p>
              <a:p>
                <a:pPr marL="120650" indent="-120650">
                  <a:lnSpc>
                    <a:spcPct val="80000"/>
                  </a:lnSpc>
                  <a:spcBef>
                    <a:spcPct val="20000"/>
                  </a:spcBef>
                  <a:buFont typeface="Arial" panose="020B0604020202020204" pitchFamily="34" charset="0"/>
                  <a:buChar char="•"/>
                </a:pPr>
                <a:endParaRPr lang="zh-CN" altLang="en-US" b="1" dirty="0">
                  <a:solidFill>
                    <a:schemeClr val="bg2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15" name="组合 20536"/>
          <p:cNvGrpSpPr/>
          <p:nvPr/>
        </p:nvGrpSpPr>
        <p:grpSpPr>
          <a:xfrm>
            <a:off x="4857750" y="2474913"/>
            <a:ext cx="903288" cy="985837"/>
            <a:chOff x="0" y="0"/>
            <a:chExt cx="759" cy="827"/>
          </a:xfrm>
        </p:grpSpPr>
        <p:grpSp>
          <p:nvGrpSpPr>
            <p:cNvPr id="31801" name="组合 20537"/>
            <p:cNvGrpSpPr/>
            <p:nvPr/>
          </p:nvGrpSpPr>
          <p:grpSpPr>
            <a:xfrm>
              <a:off x="29" y="0"/>
              <a:ext cx="656" cy="662"/>
              <a:chOff x="0" y="0"/>
              <a:chExt cx="656" cy="662"/>
            </a:xfrm>
          </p:grpSpPr>
          <p:pic>
            <p:nvPicPr>
              <p:cNvPr id="31802" name="图片 20538" descr="circuler_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656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683" name="椭圆 205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2" cy="662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rgbClr val="FBF4C9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1804" name="组合 20540"/>
              <p:cNvGrpSpPr/>
              <p:nvPr/>
            </p:nvGrpSpPr>
            <p:grpSpPr>
              <a:xfrm>
                <a:off x="46" y="531"/>
                <a:ext cx="575" cy="111"/>
                <a:chOff x="0" y="0"/>
                <a:chExt cx="827" cy="156"/>
              </a:xfrm>
            </p:grpSpPr>
            <p:grpSp>
              <p:nvGrpSpPr>
                <p:cNvPr id="31805" name="组合 20541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33836" name="新月形 2054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71" y="-291"/>
                    <a:ext cx="223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37" name="新月形 2054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2" y="-29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38" name="新月形 2054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1" y="-271"/>
                    <a:ext cx="223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39" name="新月形 2054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0" y="-235"/>
                    <a:ext cx="223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1810" name="组合 20546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33832" name="新月形 2054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3" y="-27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33" name="新月形 2054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11" y="-294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34" name="新月形 2054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75" y="-253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35" name="新月形 2055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60" y="-241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31815" name="图片 20551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" y="11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816" name="文本框 20552"/>
            <p:cNvSpPr txBox="1"/>
            <p:nvPr/>
          </p:nvSpPr>
          <p:spPr>
            <a:xfrm>
              <a:off x="0" y="145"/>
              <a:ext cx="759" cy="6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劳动决定说</a:t>
              </a:r>
              <a:endParaRPr lang="zh-CN" altLang="en-US" b="1" dirty="0">
                <a:latin typeface="汉仪丫丫体简" pitchFamily="2" charset="-122"/>
                <a:ea typeface="楷体_GB2312" pitchFamily="49" charset="-122"/>
              </a:endParaRPr>
            </a:p>
            <a:p>
              <a:pPr marL="120650" indent="-120650">
                <a:lnSpc>
                  <a:spcPct val="8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zh-CN" altLang="en-US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0" name="组合 20553"/>
          <p:cNvGrpSpPr/>
          <p:nvPr/>
        </p:nvGrpSpPr>
        <p:grpSpPr>
          <a:xfrm>
            <a:off x="3417888" y="2466975"/>
            <a:ext cx="903287" cy="950913"/>
            <a:chOff x="0" y="0"/>
            <a:chExt cx="759" cy="799"/>
          </a:xfrm>
        </p:grpSpPr>
        <p:grpSp>
          <p:nvGrpSpPr>
            <p:cNvPr id="31818" name="组合 20554"/>
            <p:cNvGrpSpPr/>
            <p:nvPr/>
          </p:nvGrpSpPr>
          <p:grpSpPr>
            <a:xfrm>
              <a:off x="18" y="0"/>
              <a:ext cx="656" cy="663"/>
              <a:chOff x="0" y="0"/>
              <a:chExt cx="656" cy="663"/>
            </a:xfrm>
          </p:grpSpPr>
          <p:pic>
            <p:nvPicPr>
              <p:cNvPr id="31819" name="图片 20555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656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700" name="椭圆 20556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654" cy="663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CAF5FE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1821" name="组合 20557"/>
              <p:cNvGrpSpPr/>
              <p:nvPr/>
            </p:nvGrpSpPr>
            <p:grpSpPr>
              <a:xfrm>
                <a:off x="46" y="532"/>
                <a:ext cx="575" cy="110"/>
                <a:chOff x="0" y="0"/>
                <a:chExt cx="827" cy="156"/>
              </a:xfrm>
            </p:grpSpPr>
            <p:grpSp>
              <p:nvGrpSpPr>
                <p:cNvPr id="31822" name="组合 20558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33820" name="新月形 2055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4" y="-290"/>
                    <a:ext cx="225" cy="82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21" name="新月形 2056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12" y="-286"/>
                    <a:ext cx="222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22" name="新月形 2056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91" y="-269"/>
                    <a:ext cx="229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23" name="新月形 2056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3" y="-242"/>
                    <a:ext cx="225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1827" name="组合 20563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33816" name="新月形 2056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5" y="-274"/>
                    <a:ext cx="225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17" name="新月形 2056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4" y="-294"/>
                    <a:ext cx="225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18" name="新月形 2056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3" y="-251"/>
                    <a:ext cx="229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819" name="新月形 2056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81" y="-239"/>
                    <a:ext cx="222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31832" name="图片 20568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" y="6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833" name="文本框 20569"/>
            <p:cNvSpPr txBox="1"/>
            <p:nvPr/>
          </p:nvSpPr>
          <p:spPr>
            <a:xfrm>
              <a:off x="0" y="117"/>
              <a:ext cx="759" cy="6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心理模仿说</a:t>
              </a:r>
              <a:endParaRPr lang="zh-CN" altLang="en-US" b="1" dirty="0">
                <a:latin typeface="汉仪丫丫体简" pitchFamily="2" charset="-122"/>
                <a:ea typeface="楷体_GB2312" pitchFamily="49" charset="-122"/>
              </a:endParaRPr>
            </a:p>
            <a:p>
              <a:pPr marL="120650" indent="-120650">
                <a:lnSpc>
                  <a:spcPct val="8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zh-CN" altLang="en-US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en-US" dirty="0"/>
              <a:t>以下属于马克思主义观点教育起源的学说是（    ）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A</a:t>
            </a:r>
            <a:r>
              <a:rPr lang="zh-CN" altLang="en-US" dirty="0"/>
              <a:t>神话起源说   </a:t>
            </a:r>
            <a:r>
              <a:rPr lang="en-US" altLang="zh-CN" dirty="0"/>
              <a:t>B</a:t>
            </a:r>
            <a:r>
              <a:rPr lang="zh-CN" altLang="en-US" dirty="0"/>
              <a:t>生物起源说   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C</a:t>
            </a:r>
            <a:r>
              <a:rPr lang="zh-CN" altLang="en-US" dirty="0"/>
              <a:t>心理起源说   </a:t>
            </a:r>
            <a:r>
              <a:rPr lang="en-US" altLang="zh-CN" dirty="0"/>
              <a:t>D</a:t>
            </a:r>
            <a:r>
              <a:rPr lang="zh-CN" altLang="en-US" dirty="0"/>
              <a:t>劳动起源说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379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教育学史上第一个</a:t>
            </a:r>
            <a:r>
              <a:rPr lang="zh-CN" altLang="en-US" dirty="0">
                <a:solidFill>
                  <a:srgbClr val="FF0000"/>
                </a:solidFill>
              </a:rPr>
              <a:t>正式提出</a:t>
            </a:r>
            <a:r>
              <a:rPr lang="zh-CN" altLang="en-US" dirty="0"/>
              <a:t>并把教育起源问题作为一个学术问题来认识的是</a:t>
            </a:r>
            <a:r>
              <a:rPr lang="en-US" altLang="zh-CN" dirty="0"/>
              <a:t>( )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 A.</a:t>
            </a:r>
            <a:r>
              <a:rPr lang="zh-CN" altLang="en-US" dirty="0"/>
              <a:t>神话起源说 </a:t>
            </a:r>
            <a:r>
              <a:rPr lang="en-US" altLang="zh-CN" dirty="0"/>
              <a:t>B.</a:t>
            </a:r>
            <a:r>
              <a:rPr lang="zh-CN" altLang="en-US" dirty="0"/>
              <a:t>生物起源说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</a:t>
            </a:r>
            <a:r>
              <a:rPr lang="en-US" altLang="zh-CN" dirty="0"/>
              <a:t>C.</a:t>
            </a:r>
            <a:r>
              <a:rPr lang="zh-CN" altLang="en-US" dirty="0"/>
              <a:t>心理起源说 </a:t>
            </a:r>
            <a:r>
              <a:rPr lang="en-US" altLang="zh-CN" dirty="0"/>
              <a:t>D.</a:t>
            </a:r>
            <a:r>
              <a:rPr lang="zh-CN" altLang="en-US" dirty="0"/>
              <a:t>劳动起源说</a:t>
            </a:r>
            <a:endParaRPr lang="zh-CN" alt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481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认为</a:t>
            </a:r>
            <a:r>
              <a:rPr lang="zh-CN" altLang="en-US" dirty="0">
                <a:solidFill>
                  <a:srgbClr val="FF0000"/>
                </a:solidFill>
              </a:rPr>
              <a:t>动物界也有教育</a:t>
            </a:r>
            <a:r>
              <a:rPr lang="zh-CN" altLang="en-US" dirty="0"/>
              <a:t>且把教育看作是一个</a:t>
            </a:r>
            <a:r>
              <a:rPr lang="zh-CN" altLang="en-US" dirty="0">
                <a:solidFill>
                  <a:srgbClr val="FF0000"/>
                </a:solidFill>
              </a:rPr>
              <a:t>生物学</a:t>
            </a:r>
            <a:r>
              <a:rPr lang="zh-CN" altLang="en-US" dirty="0"/>
              <a:t>的过程的观点是</a:t>
            </a:r>
            <a:r>
              <a:rPr lang="en-US" altLang="zh-CN" dirty="0"/>
              <a:t>(</a:t>
            </a:r>
            <a:r>
              <a:rPr lang="zh-CN" altLang="en-US" dirty="0"/>
              <a:t>　　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  <a:br>
              <a:rPr lang="zh-CN" altLang="en-US" dirty="0"/>
            </a:br>
            <a:r>
              <a:rPr lang="en-US" altLang="zh-CN" dirty="0"/>
              <a:t>A</a:t>
            </a:r>
            <a:r>
              <a:rPr lang="zh-CN" altLang="en-US" dirty="0"/>
              <a:t>．生活需要说</a:t>
            </a:r>
            <a:br>
              <a:rPr lang="zh-CN" altLang="en-US" dirty="0"/>
            </a:br>
            <a:r>
              <a:rPr lang="en-US" altLang="zh-CN" dirty="0"/>
              <a:t>B</a:t>
            </a:r>
            <a:r>
              <a:rPr lang="zh-CN" altLang="en-US" dirty="0"/>
              <a:t>．心理起源说</a:t>
            </a:r>
            <a:br>
              <a:rPr lang="zh-CN" altLang="en-US" dirty="0"/>
            </a:br>
            <a:r>
              <a:rPr lang="en-US" altLang="zh-CN" dirty="0"/>
              <a:t>C</a:t>
            </a:r>
            <a:r>
              <a:rPr lang="zh-CN" altLang="en-US" dirty="0"/>
              <a:t>．生物起源说</a:t>
            </a:r>
            <a:br>
              <a:rPr lang="zh-CN" altLang="en-US" dirty="0"/>
            </a:br>
            <a:r>
              <a:rPr lang="en-US" altLang="zh-CN" dirty="0"/>
              <a:t>D</a:t>
            </a:r>
            <a:r>
              <a:rPr lang="zh-CN" altLang="en-US" dirty="0"/>
              <a:t>．劳动起源说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r>
              <a:rPr lang="en-US" altLang="zh-CN" dirty="0">
                <a:solidFill>
                  <a:srgbClr val="333333"/>
                </a:solidFill>
                <a:latin typeface="&amp;quot"/>
              </a:rPr>
              <a:t>4.</a:t>
            </a:r>
            <a:r>
              <a:rPr lang="zh-CN" altLang="en-US" dirty="0">
                <a:solidFill>
                  <a:srgbClr val="333333"/>
                </a:solidFill>
                <a:latin typeface="&amp;quot"/>
              </a:rPr>
              <a:t>心理起源说的代表人物是（　　 ）。</a:t>
            </a:r>
            <a:br>
              <a:rPr lang="zh-CN" altLang="en-US" dirty="0"/>
            </a:br>
            <a:r>
              <a:rPr lang="en-US" altLang="zh-CN" dirty="0">
                <a:solidFill>
                  <a:srgbClr val="333333"/>
                </a:solidFill>
                <a:latin typeface="&amp;quot"/>
              </a:rPr>
              <a:t>A</a:t>
            </a:r>
            <a:r>
              <a:rPr lang="zh-CN" altLang="en-US" dirty="0">
                <a:solidFill>
                  <a:srgbClr val="333333"/>
                </a:solidFill>
                <a:latin typeface="&amp;quot"/>
              </a:rPr>
              <a:t>．孟禄　</a:t>
            </a:r>
            <a:br>
              <a:rPr lang="zh-CN" altLang="en-US" dirty="0"/>
            </a:br>
            <a:r>
              <a:rPr lang="en-US" altLang="zh-CN" dirty="0">
                <a:solidFill>
                  <a:srgbClr val="333333"/>
                </a:solidFill>
                <a:latin typeface="&amp;quot"/>
              </a:rPr>
              <a:t>B</a:t>
            </a:r>
            <a:r>
              <a:rPr lang="zh-CN" altLang="en-US" dirty="0">
                <a:solidFill>
                  <a:srgbClr val="333333"/>
                </a:solidFill>
                <a:latin typeface="&amp;quot"/>
              </a:rPr>
              <a:t>．恩格斯</a:t>
            </a:r>
            <a:br>
              <a:rPr lang="zh-CN" altLang="en-US" dirty="0"/>
            </a:br>
            <a:r>
              <a:rPr lang="en-US" altLang="zh-CN" dirty="0">
                <a:solidFill>
                  <a:srgbClr val="333333"/>
                </a:solidFill>
                <a:latin typeface="&amp;quot"/>
              </a:rPr>
              <a:t>C</a:t>
            </a:r>
            <a:r>
              <a:rPr lang="zh-CN" altLang="en-US" dirty="0">
                <a:solidFill>
                  <a:srgbClr val="333333"/>
                </a:solidFill>
                <a:latin typeface="&amp;quot"/>
              </a:rPr>
              <a:t>．勒图尔诺　</a:t>
            </a:r>
            <a:br>
              <a:rPr lang="zh-CN" altLang="en-US" dirty="0"/>
            </a:br>
            <a:r>
              <a:rPr lang="en-US" altLang="zh-CN" dirty="0">
                <a:solidFill>
                  <a:srgbClr val="333333"/>
                </a:solidFill>
                <a:latin typeface="&amp;quot"/>
              </a:rPr>
              <a:t>D</a:t>
            </a:r>
            <a:r>
              <a:rPr lang="zh-CN" altLang="en-US" dirty="0">
                <a:solidFill>
                  <a:srgbClr val="333333"/>
                </a:solidFill>
                <a:latin typeface="&amp;quot"/>
              </a:rPr>
              <a:t>．沛西能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TextBox 1"/>
          <p:cNvSpPr txBox="1"/>
          <p:nvPr/>
        </p:nvSpPr>
        <p:spPr>
          <a:xfrm>
            <a:off x="3348038" y="1168400"/>
            <a:ext cx="2338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教育的基本要素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6866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NO.2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619250" y="1616075"/>
            <a:ext cx="6575425" cy="3619500"/>
            <a:chOff x="1479351" y="1563638"/>
            <a:chExt cx="6098131" cy="3727847"/>
          </a:xfrm>
        </p:grpSpPr>
        <p:pic>
          <p:nvPicPr>
            <p:cNvPr id="36868" name="Picture 3" descr="310348130_314998afc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FFF"/>
                </a:clrFrom>
                <a:clrTo>
                  <a:srgbClr val="FE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9351" y="1563638"/>
              <a:ext cx="6075759" cy="37278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69" name="矩形 2"/>
            <p:cNvSpPr/>
            <p:nvPr/>
          </p:nvSpPr>
          <p:spPr>
            <a:xfrm>
              <a:off x="1839742" y="2231352"/>
              <a:ext cx="5737740" cy="18066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3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教育者（从事教育活动的人）</a:t>
              </a:r>
              <a:endParaRPr lang="en-US" altLang="zh-CN" sz="3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r>
                <a:rPr lang="zh-CN" altLang="en-US" sz="3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受教育者（学习者）</a:t>
              </a:r>
              <a:endParaRPr lang="en-US" altLang="zh-CN" sz="36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r>
                <a:rPr lang="zh-CN" altLang="en-US" sz="3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教育影响</a:t>
              </a:r>
              <a:endParaRPr lang="zh-CN" altLang="en-US" sz="40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TextBox 1"/>
          <p:cNvSpPr txBox="1"/>
          <p:nvPr/>
        </p:nvSpPr>
        <p:spPr>
          <a:xfrm>
            <a:off x="3348038" y="1168400"/>
            <a:ext cx="2338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教育的发展历程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7890" name="矩形 2"/>
          <p:cNvSpPr/>
          <p:nvPr/>
        </p:nvSpPr>
        <p:spPr>
          <a:xfrm>
            <a:off x="3348038" y="130175"/>
            <a:ext cx="2338387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7200" b="1" dirty="0">
                <a:solidFill>
                  <a:srgbClr val="DEA900"/>
                </a:solidFill>
                <a:latin typeface="Arial" panose="020B0604020202020204" pitchFamily="34" charset="0"/>
              </a:rPr>
              <a:t>NO.3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7891" name="直接连接符 20481"/>
          <p:cNvSpPr/>
          <p:nvPr/>
        </p:nvSpPr>
        <p:spPr>
          <a:xfrm>
            <a:off x="1771650" y="3349625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892" name="直接连接符 20482"/>
          <p:cNvSpPr/>
          <p:nvPr/>
        </p:nvSpPr>
        <p:spPr>
          <a:xfrm flipH="1">
            <a:off x="1204913" y="3606800"/>
            <a:ext cx="11207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pSp>
        <p:nvGrpSpPr>
          <p:cNvPr id="2" name="组合 20483"/>
          <p:cNvGrpSpPr/>
          <p:nvPr/>
        </p:nvGrpSpPr>
        <p:grpSpPr>
          <a:xfrm>
            <a:off x="1354138" y="2481263"/>
            <a:ext cx="996950" cy="788987"/>
            <a:chOff x="2" y="0"/>
            <a:chExt cx="837" cy="663"/>
          </a:xfrm>
        </p:grpSpPr>
        <p:grpSp>
          <p:nvGrpSpPr>
            <p:cNvPr id="37894" name="组合 20484"/>
            <p:cNvGrpSpPr/>
            <p:nvPr/>
          </p:nvGrpSpPr>
          <p:grpSpPr>
            <a:xfrm>
              <a:off x="2" y="0"/>
              <a:ext cx="656" cy="663"/>
              <a:chOff x="0" y="0"/>
              <a:chExt cx="656" cy="663"/>
            </a:xfrm>
          </p:grpSpPr>
          <p:grpSp>
            <p:nvGrpSpPr>
              <p:cNvPr id="37895" name="组合 20485"/>
              <p:cNvGrpSpPr/>
              <p:nvPr/>
            </p:nvGrpSpPr>
            <p:grpSpPr>
              <a:xfrm>
                <a:off x="0" y="0"/>
                <a:ext cx="656" cy="663"/>
                <a:chOff x="0" y="0"/>
                <a:chExt cx="656" cy="663"/>
              </a:xfrm>
            </p:grpSpPr>
            <p:pic>
              <p:nvPicPr>
                <p:cNvPr id="37896" name="图片 20486" descr="circuler_1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656" cy="6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5" name="椭圆 2048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52" cy="66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50000">
                      <a:srgbClr val="E7E5FF"/>
                    </a:gs>
                    <a:gs pos="100000">
                      <a:schemeClr val="hlink"/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37898" name="组合 20488"/>
                <p:cNvGrpSpPr/>
                <p:nvPr/>
              </p:nvGrpSpPr>
              <p:grpSpPr>
                <a:xfrm>
                  <a:off x="46" y="532"/>
                  <a:ext cx="575" cy="110"/>
                  <a:chOff x="0" y="0"/>
                  <a:chExt cx="827" cy="156"/>
                </a:xfrm>
              </p:grpSpPr>
              <p:grpSp>
                <p:nvGrpSpPr>
                  <p:cNvPr id="37899" name="组合 20489"/>
                  <p:cNvGrpSpPr/>
                  <p:nvPr/>
                </p:nvGrpSpPr>
                <p:grpSpPr>
                  <a:xfrm rot="-1297425" flipH="1" flipV="1">
                    <a:off x="146" y="0"/>
                    <a:ext cx="681" cy="150"/>
                    <a:chOff x="0" y="0"/>
                    <a:chExt cx="1118" cy="279"/>
                  </a:xfrm>
                </p:grpSpPr>
                <p:sp>
                  <p:nvSpPr>
                    <p:cNvPr id="93" name="新月形 2049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86" y="-284"/>
                      <a:ext cx="225" cy="815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94" name="新月形 2049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3" y="-278"/>
                      <a:ext cx="222" cy="812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95" name="新月形 2049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485" y="-258"/>
                      <a:ext cx="229" cy="80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96" name="新月形 2049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72" y="-249"/>
                      <a:ext cx="225" cy="815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37904" name="组合 20494"/>
                  <p:cNvGrpSpPr/>
                  <p:nvPr/>
                </p:nvGrpSpPr>
                <p:grpSpPr>
                  <a:xfrm rot="56115" flipH="1" flipV="1">
                    <a:off x="0" y="6"/>
                    <a:ext cx="681" cy="150"/>
                    <a:chOff x="0" y="0"/>
                    <a:chExt cx="1118" cy="279"/>
                  </a:xfrm>
                </p:grpSpPr>
                <p:sp>
                  <p:nvSpPr>
                    <p:cNvPr id="89" name="新月形 2049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3" y="-272"/>
                      <a:ext cx="225" cy="812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90" name="新月形 2049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08" y="-291"/>
                      <a:ext cx="222" cy="815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91" name="新月形 2049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481" y="-258"/>
                      <a:ext cx="229" cy="815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92" name="新月形 2049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76" y="-230"/>
                      <a:ext cx="215" cy="812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22"/>
                      </a:srgbClr>
                    </a:solidFill>
                    <a:ln>
                      <a:noFill/>
                    </a:ln>
                  </p:spPr>
                  <p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3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3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</p:grpSp>
          <p:pic>
            <p:nvPicPr>
              <p:cNvPr id="37909" name="图片 20499" descr="Picture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" y="7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1" name="文本框 20500"/>
            <p:cNvSpPr txBox="1">
              <a:spLocks noChangeArrowheads="1"/>
            </p:cNvSpPr>
            <p:nvPr/>
          </p:nvSpPr>
          <p:spPr bwMode="auto">
            <a:xfrm>
              <a:off x="81" y="113"/>
              <a:ext cx="758" cy="4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90805" marR="0" indent="-90805" defTabSz="914400">
                <a:lnSpc>
                  <a:spcPct val="80000"/>
                </a:lnSpc>
                <a:spcBef>
                  <a:spcPct val="20000"/>
                </a:spcBef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b="1" kern="1200" cap="none" spc="0" normalizeH="0" baseline="0" noProof="0" dirty="0">
                  <a:solidFill>
                    <a:schemeClr val="accent6">
                      <a:lumMod val="75000"/>
                    </a:schemeClr>
                  </a:solidFill>
                  <a:latin typeface="汉仪丫丫体简" pitchFamily="2" charset="-122"/>
                  <a:ea typeface="楷体_GB2312" pitchFamily="49" charset="-122"/>
                  <a:cs typeface="+mn-cs"/>
                  <a:sym typeface="+mn-ea"/>
                </a:rPr>
                <a:t>原始</a:t>
              </a:r>
              <a:endParaRPr kumimoji="0" lang="en-US" altLang="zh-CN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汉仪丫丫体简" pitchFamily="2" charset="-122"/>
                <a:ea typeface="楷体_GB2312" pitchFamily="49" charset="-122"/>
                <a:cs typeface="+mn-cs"/>
                <a:sym typeface="+mn-ea"/>
              </a:endParaRPr>
            </a:p>
            <a:p>
              <a:pPr marL="90805" marR="0" indent="-90805" defTabSz="914400">
                <a:lnSpc>
                  <a:spcPct val="80000"/>
                </a:lnSpc>
                <a:spcBef>
                  <a:spcPct val="20000"/>
                </a:spcBef>
                <a:buClrTx/>
                <a:buSzTx/>
                <a:buFont typeface="Arial" panose="020B0604020202020204" pitchFamily="34" charset="0"/>
                <a:defRPr/>
              </a:pPr>
              <a:r>
                <a:rPr kumimoji="0" lang="zh-CN" altLang="en-US" b="1" kern="1200" cap="none" spc="0" normalizeH="0" baseline="0" noProof="0" dirty="0">
                  <a:solidFill>
                    <a:schemeClr val="accent6">
                      <a:lumMod val="75000"/>
                    </a:schemeClr>
                  </a:solidFill>
                  <a:latin typeface="汉仪丫丫体简" pitchFamily="2" charset="-122"/>
                  <a:ea typeface="楷体_GB2312" pitchFamily="49" charset="-122"/>
                  <a:cs typeface="+mn-cs"/>
                  <a:sym typeface="+mn-ea"/>
                </a:rPr>
                <a:t>社会</a:t>
              </a:r>
              <a:endParaRPr kumimoji="0" lang="zh-CN" altLang="en-US" b="1" kern="1200" cap="none" spc="0" normalizeH="0" baseline="0" noProof="0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37911" name="直接连接符 20501"/>
          <p:cNvSpPr/>
          <p:nvPr/>
        </p:nvSpPr>
        <p:spPr>
          <a:xfrm>
            <a:off x="3248025" y="2168525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12" name="直接连接符 20502"/>
          <p:cNvSpPr/>
          <p:nvPr/>
        </p:nvSpPr>
        <p:spPr>
          <a:xfrm flipH="1">
            <a:off x="2554288" y="2166938"/>
            <a:ext cx="1328737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37913" name="直接连接符 20503"/>
          <p:cNvSpPr/>
          <p:nvPr/>
        </p:nvSpPr>
        <p:spPr>
          <a:xfrm>
            <a:off x="4683125" y="3349625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14" name="直接连接符 20504"/>
          <p:cNvSpPr/>
          <p:nvPr/>
        </p:nvSpPr>
        <p:spPr>
          <a:xfrm flipH="1">
            <a:off x="4075113" y="3600450"/>
            <a:ext cx="11906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pSp>
        <p:nvGrpSpPr>
          <p:cNvPr id="8" name="组合 20505"/>
          <p:cNvGrpSpPr/>
          <p:nvPr/>
        </p:nvGrpSpPr>
        <p:grpSpPr>
          <a:xfrm>
            <a:off x="566738" y="2398713"/>
            <a:ext cx="6858000" cy="939800"/>
            <a:chOff x="0" y="0"/>
            <a:chExt cx="5760" cy="790"/>
          </a:xfrm>
        </p:grpSpPr>
        <p:sp>
          <p:nvSpPr>
            <p:cNvPr id="35923" name="直接连接符 20506"/>
            <p:cNvSpPr>
              <a:spLocks noChangeShapeType="1"/>
            </p:cNvSpPr>
            <p:nvPr/>
          </p:nvSpPr>
          <p:spPr bwMode="auto">
            <a:xfrm flipH="1">
              <a:off x="0" y="399"/>
              <a:ext cx="652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24" name="直接连接符 20507"/>
            <p:cNvSpPr>
              <a:spLocks noChangeShapeType="1"/>
            </p:cNvSpPr>
            <p:nvPr/>
          </p:nvSpPr>
          <p:spPr bwMode="auto">
            <a:xfrm flipH="1">
              <a:off x="3839" y="399"/>
              <a:ext cx="510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25" name="任意多边形 20508"/>
            <p:cNvSpPr>
              <a:spLocks noChangeArrowheads="1"/>
            </p:cNvSpPr>
            <p:nvPr/>
          </p:nvSpPr>
          <p:spPr bwMode="auto">
            <a:xfrm rot="16200000" flipV="1">
              <a:off x="2026" y="-172"/>
              <a:ext cx="412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26" name="任意多边形 20509"/>
            <p:cNvSpPr>
              <a:spLocks noChangeArrowheads="1"/>
            </p:cNvSpPr>
            <p:nvPr/>
          </p:nvSpPr>
          <p:spPr bwMode="auto">
            <a:xfrm rot="16200000" flipV="1">
              <a:off x="4476" y="-173"/>
              <a:ext cx="418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27" name="直接连接符 20510"/>
            <p:cNvSpPr>
              <a:spLocks noChangeShapeType="1"/>
            </p:cNvSpPr>
            <p:nvPr/>
          </p:nvSpPr>
          <p:spPr bwMode="auto">
            <a:xfrm flipH="1">
              <a:off x="2619" y="399"/>
              <a:ext cx="496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28" name="任意多边形 20511"/>
            <p:cNvSpPr>
              <a:spLocks noChangeArrowheads="1"/>
            </p:cNvSpPr>
            <p:nvPr/>
          </p:nvSpPr>
          <p:spPr bwMode="auto">
            <a:xfrm rot="5400000">
              <a:off x="3252" y="18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29" name="直接连接符 20512"/>
            <p:cNvSpPr>
              <a:spLocks noChangeShapeType="1"/>
            </p:cNvSpPr>
            <p:nvPr/>
          </p:nvSpPr>
          <p:spPr bwMode="auto">
            <a:xfrm flipH="1">
              <a:off x="5071" y="399"/>
              <a:ext cx="689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30" name="直接连接符 20513"/>
            <p:cNvSpPr>
              <a:spLocks noChangeShapeType="1"/>
            </p:cNvSpPr>
            <p:nvPr/>
          </p:nvSpPr>
          <p:spPr bwMode="auto">
            <a:xfrm flipH="1">
              <a:off x="1377" y="399"/>
              <a:ext cx="523" cy="0"/>
            </a:xfrm>
            <a:prstGeom prst="line">
              <a:avLst/>
            </a:pr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31" name="任意多边形 20514"/>
            <p:cNvSpPr>
              <a:spLocks noChangeArrowheads="1"/>
            </p:cNvSpPr>
            <p:nvPr/>
          </p:nvSpPr>
          <p:spPr bwMode="auto">
            <a:xfrm rot="5400000">
              <a:off x="789" y="181"/>
              <a:ext cx="400" cy="769"/>
            </a:xfrm>
            <a:custGeom>
              <a:avLst/>
              <a:gdLst>
                <a:gd name="T0" fmla="*/ 0 w 22794"/>
                <a:gd name="T1" fmla="*/ 0 h 43200"/>
                <a:gd name="T2" fmla="*/ 0 w 22794"/>
                <a:gd name="T3" fmla="*/ 0 h 43200"/>
                <a:gd name="T4" fmla="*/ 0 w 22794"/>
                <a:gd name="T5" fmla="*/ 0 h 43200"/>
                <a:gd name="T6" fmla="*/ 0 w 22794"/>
                <a:gd name="T7" fmla="*/ 0 h 43200"/>
                <a:gd name="T8" fmla="*/ 0 w 22794"/>
                <a:gd name="T9" fmla="*/ 0 h 43200"/>
                <a:gd name="T10" fmla="*/ 0 w 22794"/>
                <a:gd name="T11" fmla="*/ 0 h 43200"/>
                <a:gd name="T12" fmla="*/ 0 w 22794"/>
                <a:gd name="T13" fmla="*/ 0 h 43200"/>
                <a:gd name="T14" fmla="*/ 0 w 22794"/>
                <a:gd name="T15" fmla="*/ 0 h 43200"/>
                <a:gd name="T16" fmla="*/ 0 w 22794"/>
                <a:gd name="T17" fmla="*/ 0 h 43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794" h="43200" fill="none">
                  <a:moveTo>
                    <a:pt x="750" y="4"/>
                  </a:moveTo>
                  <a:cubicBezTo>
                    <a:pt x="898" y="0"/>
                    <a:pt x="1046" y="-1"/>
                    <a:pt x="1194" y="-1"/>
                  </a:cubicBezTo>
                  <a:cubicBezTo>
                    <a:pt x="13123" y="-1"/>
                    <a:pt x="22794" y="9670"/>
                    <a:pt x="22794" y="21599"/>
                  </a:cubicBezTo>
                  <a:cubicBezTo>
                    <a:pt x="22794" y="33528"/>
                    <a:pt x="13123" y="43199"/>
                    <a:pt x="1194" y="43199"/>
                  </a:cubicBezTo>
                  <a:cubicBezTo>
                    <a:pt x="792" y="43199"/>
                    <a:pt x="392" y="43188"/>
                    <a:pt x="-1" y="43167"/>
                  </a:cubicBezTo>
                </a:path>
                <a:path w="22794" h="43200" stroke="0">
                  <a:moveTo>
                    <a:pt x="0" y="43166"/>
                  </a:moveTo>
                  <a:cubicBezTo>
                    <a:pt x="1842" y="47026"/>
                    <a:pt x="2970" y="52212"/>
                    <a:pt x="2970" y="57915"/>
                  </a:cubicBezTo>
                  <a:cubicBezTo>
                    <a:pt x="2970" y="60368"/>
                    <a:pt x="2761" y="62726"/>
                    <a:pt x="2377" y="64920"/>
                  </a:cubicBezTo>
                  <a:lnTo>
                    <a:pt x="750" y="4"/>
                  </a:lnTo>
                  <a:lnTo>
                    <a:pt x="0" y="43166"/>
                  </a:lnTo>
                  <a:close/>
                </a:path>
              </a:pathLst>
            </a:custGeom>
            <a:noFill/>
            <a:ln w="76200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7925" name="直接连接符 20516"/>
          <p:cNvSpPr/>
          <p:nvPr/>
        </p:nvSpPr>
        <p:spPr>
          <a:xfrm>
            <a:off x="6172200" y="2168525"/>
            <a:ext cx="0" cy="25082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926" name="直接连接符 20517"/>
          <p:cNvSpPr/>
          <p:nvPr/>
        </p:nvSpPr>
        <p:spPr>
          <a:xfrm flipH="1">
            <a:off x="5524500" y="2166938"/>
            <a:ext cx="1223963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pSp>
        <p:nvGrpSpPr>
          <p:cNvPr id="9" name="组合 20518"/>
          <p:cNvGrpSpPr/>
          <p:nvPr/>
        </p:nvGrpSpPr>
        <p:grpSpPr>
          <a:xfrm>
            <a:off x="5781675" y="2484438"/>
            <a:ext cx="1001713" cy="788987"/>
            <a:chOff x="32" y="0"/>
            <a:chExt cx="841" cy="662"/>
          </a:xfrm>
        </p:grpSpPr>
        <p:grpSp>
          <p:nvGrpSpPr>
            <p:cNvPr id="37928" name="组合 20519"/>
            <p:cNvGrpSpPr/>
            <p:nvPr/>
          </p:nvGrpSpPr>
          <p:grpSpPr>
            <a:xfrm>
              <a:off x="32" y="0"/>
              <a:ext cx="656" cy="662"/>
              <a:chOff x="0" y="0"/>
              <a:chExt cx="656" cy="662"/>
            </a:xfrm>
          </p:grpSpPr>
          <p:pic>
            <p:nvPicPr>
              <p:cNvPr id="37929" name="图片 20520" descr="circuler_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656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9" name="椭圆 205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2" cy="662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50000">
                    <a:srgbClr val="FEF0CC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7931" name="组合 20522"/>
              <p:cNvGrpSpPr/>
              <p:nvPr/>
            </p:nvGrpSpPr>
            <p:grpSpPr>
              <a:xfrm>
                <a:off x="46" y="531"/>
                <a:ext cx="575" cy="111"/>
                <a:chOff x="0" y="0"/>
                <a:chExt cx="827" cy="156"/>
              </a:xfrm>
            </p:grpSpPr>
            <p:grpSp>
              <p:nvGrpSpPr>
                <p:cNvPr id="37932" name="组合 20523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127" name="新月形 2052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2" y="-293"/>
                    <a:ext cx="226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8" name="新月形 2052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9" y="-293"/>
                    <a:ext cx="226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9" name="新月形 2052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1" y="-277"/>
                    <a:ext cx="223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30" name="新月形 2052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6" y="-239"/>
                    <a:ext cx="226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7937" name="组合 20528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123" name="新月形 2052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5" y="-273"/>
                    <a:ext cx="226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4" name="新月形 2053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6" y="-293"/>
                    <a:ext cx="226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5" name="新月形 2053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2" y="-249"/>
                    <a:ext cx="223" cy="80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26" name="新月形 2053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6" y="-239"/>
                    <a:ext cx="226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37942" name="组合 20533"/>
            <p:cNvGrpSpPr/>
            <p:nvPr/>
          </p:nvGrpSpPr>
          <p:grpSpPr>
            <a:xfrm>
              <a:off x="105" y="10"/>
              <a:ext cx="768" cy="582"/>
              <a:chOff x="105" y="0"/>
              <a:chExt cx="768" cy="582"/>
            </a:xfrm>
          </p:grpSpPr>
          <p:pic>
            <p:nvPicPr>
              <p:cNvPr id="37943" name="图片 20534" descr="Picture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5" y="0"/>
                <a:ext cx="520" cy="2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944" name="文本框 20535"/>
              <p:cNvSpPr txBox="1"/>
              <p:nvPr/>
            </p:nvSpPr>
            <p:spPr>
              <a:xfrm>
                <a:off x="114" y="86"/>
                <a:ext cx="759" cy="4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marL="120650" indent="-120650">
                  <a:lnSpc>
                    <a:spcPct val="80000"/>
                  </a:lnSpc>
                  <a:spcBef>
                    <a:spcPct val="20000"/>
                  </a:spcBef>
                </a:pPr>
                <a:r>
                  <a:rPr lang="zh-CN" altLang="en-US" b="1" dirty="0">
                    <a:latin typeface="汉仪丫丫体简" pitchFamily="2" charset="-122"/>
                    <a:ea typeface="楷体_GB2312" pitchFamily="49" charset="-122"/>
                  </a:rPr>
                  <a:t>资本</a:t>
                </a:r>
                <a:endParaRPr lang="en-US" altLang="zh-CN" b="1" dirty="0">
                  <a:latin typeface="汉仪丫丫体简" pitchFamily="2" charset="-122"/>
                  <a:ea typeface="楷体_GB2312" pitchFamily="49" charset="-122"/>
                </a:endParaRPr>
              </a:p>
              <a:p>
                <a:pPr marL="120650" indent="-120650">
                  <a:lnSpc>
                    <a:spcPct val="80000"/>
                  </a:lnSpc>
                  <a:spcBef>
                    <a:spcPct val="20000"/>
                  </a:spcBef>
                </a:pPr>
                <a:r>
                  <a:rPr lang="zh-CN" altLang="en-US" b="1" dirty="0">
                    <a:latin typeface="Arial" panose="020B0604020202020204" pitchFamily="34" charset="0"/>
                    <a:ea typeface="楷体_GB2312" pitchFamily="49" charset="-122"/>
                  </a:rPr>
                  <a:t>主义</a:t>
                </a:r>
                <a:endParaRPr lang="zh-CN" altLang="en-US" b="1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</p:grpSp>
      <p:grpSp>
        <p:nvGrpSpPr>
          <p:cNvPr id="15" name="组合 20536"/>
          <p:cNvGrpSpPr/>
          <p:nvPr/>
        </p:nvGrpSpPr>
        <p:grpSpPr>
          <a:xfrm>
            <a:off x="4310063" y="2490788"/>
            <a:ext cx="973137" cy="787400"/>
            <a:chOff x="29" y="0"/>
            <a:chExt cx="817" cy="662"/>
          </a:xfrm>
        </p:grpSpPr>
        <p:grpSp>
          <p:nvGrpSpPr>
            <p:cNvPr id="37946" name="组合 20537"/>
            <p:cNvGrpSpPr/>
            <p:nvPr/>
          </p:nvGrpSpPr>
          <p:grpSpPr>
            <a:xfrm>
              <a:off x="29" y="0"/>
              <a:ext cx="656" cy="662"/>
              <a:chOff x="0" y="0"/>
              <a:chExt cx="656" cy="662"/>
            </a:xfrm>
          </p:grpSpPr>
          <p:pic>
            <p:nvPicPr>
              <p:cNvPr id="37947" name="图片 20538" descr="circuler_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656" cy="66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6" name="椭圆 205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2" cy="662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rgbClr val="FBF4C9"/>
                  </a:gs>
                  <a:gs pos="100000">
                    <a:schemeClr val="folHlink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7949" name="组合 20540"/>
              <p:cNvGrpSpPr/>
              <p:nvPr/>
            </p:nvGrpSpPr>
            <p:grpSpPr>
              <a:xfrm>
                <a:off x="46" y="531"/>
                <a:ext cx="575" cy="111"/>
                <a:chOff x="0" y="0"/>
                <a:chExt cx="827" cy="156"/>
              </a:xfrm>
            </p:grpSpPr>
            <p:grpSp>
              <p:nvGrpSpPr>
                <p:cNvPr id="37950" name="组合 20541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144" name="新月形 2054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2" y="-294"/>
                    <a:ext cx="227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5" name="新月形 2054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3" y="-294"/>
                    <a:ext cx="227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6" name="新月形 2054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5" y="-256"/>
                    <a:ext cx="230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7" name="新月形 2054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0" y="-246"/>
                    <a:ext cx="227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7955" name="组合 20546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140" name="新月形 2054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2" y="-272"/>
                    <a:ext cx="227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1" name="新月形 2054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1" y="-292"/>
                    <a:ext cx="227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2" name="新月形 2054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5" y="-260"/>
                    <a:ext cx="227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43" name="新月形 2055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0" y="-248"/>
                    <a:ext cx="227" cy="815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37960" name="图片 20551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" y="11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61" name="文本框 20552"/>
            <p:cNvSpPr txBox="1"/>
            <p:nvPr/>
          </p:nvSpPr>
          <p:spPr>
            <a:xfrm>
              <a:off x="87" y="133"/>
              <a:ext cx="759" cy="4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封建</a:t>
              </a:r>
              <a:endParaRPr lang="en-US" altLang="zh-CN" b="1" dirty="0">
                <a:latin typeface="汉仪丫丫体简" pitchFamily="2" charset="-122"/>
                <a:ea typeface="楷体_GB2312" pitchFamily="49" charset="-122"/>
              </a:endParaRPr>
            </a:p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社会</a:t>
              </a:r>
              <a:endParaRPr lang="zh-CN" altLang="en-US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0" name="组合 20553"/>
          <p:cNvGrpSpPr/>
          <p:nvPr/>
        </p:nvGrpSpPr>
        <p:grpSpPr>
          <a:xfrm>
            <a:off x="2857500" y="2482850"/>
            <a:ext cx="969963" cy="788988"/>
            <a:chOff x="18" y="0"/>
            <a:chExt cx="815" cy="663"/>
          </a:xfrm>
        </p:grpSpPr>
        <p:grpSp>
          <p:nvGrpSpPr>
            <p:cNvPr id="37963" name="组合 20554"/>
            <p:cNvGrpSpPr/>
            <p:nvPr/>
          </p:nvGrpSpPr>
          <p:grpSpPr>
            <a:xfrm>
              <a:off x="18" y="0"/>
              <a:ext cx="656" cy="663"/>
              <a:chOff x="0" y="0"/>
              <a:chExt cx="656" cy="663"/>
            </a:xfrm>
          </p:grpSpPr>
          <p:pic>
            <p:nvPicPr>
              <p:cNvPr id="37964" name="图片 20555" descr="circuler_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656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" name="椭圆 205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2" cy="663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CAF5FE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7966" name="组合 20557"/>
              <p:cNvGrpSpPr/>
              <p:nvPr/>
            </p:nvGrpSpPr>
            <p:grpSpPr>
              <a:xfrm>
                <a:off x="46" y="532"/>
                <a:ext cx="575" cy="110"/>
                <a:chOff x="0" y="0"/>
                <a:chExt cx="827" cy="156"/>
              </a:xfrm>
            </p:grpSpPr>
            <p:grpSp>
              <p:nvGrpSpPr>
                <p:cNvPr id="37967" name="组合 20558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161" name="新月形 2055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7" y="-276"/>
                    <a:ext cx="222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2" name="新月形 2056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4" y="-278"/>
                    <a:ext cx="222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3" name="新月形 2056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6" y="-256"/>
                    <a:ext cx="222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4" name="新月形 2056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2" y="-242"/>
                    <a:ext cx="225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7972" name="组合 20563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157" name="新月形 2056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4" y="-277"/>
                    <a:ext cx="225" cy="82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58" name="新月形 2056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09" y="-293"/>
                    <a:ext cx="222" cy="819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59" name="新月形 2056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81" y="-251"/>
                    <a:ext cx="229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60" name="新月形 2056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79" y="-239"/>
                    <a:ext cx="222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37977" name="图片 20568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" y="6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78" name="文本框 20569"/>
            <p:cNvSpPr txBox="1"/>
            <p:nvPr/>
          </p:nvSpPr>
          <p:spPr>
            <a:xfrm>
              <a:off x="74" y="98"/>
              <a:ext cx="759" cy="4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奴隶</a:t>
              </a:r>
              <a:endParaRPr lang="en-US" altLang="zh-CN" b="1" dirty="0">
                <a:latin typeface="汉仪丫丫体简" pitchFamily="2" charset="-122"/>
                <a:ea typeface="楷体_GB2312" pitchFamily="49" charset="-122"/>
              </a:endParaRPr>
            </a:p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社会</a:t>
              </a:r>
              <a:endParaRPr lang="zh-CN" altLang="en-US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5" name="组合 20553"/>
          <p:cNvGrpSpPr/>
          <p:nvPr/>
        </p:nvGrpSpPr>
        <p:grpSpPr>
          <a:xfrm>
            <a:off x="7607300" y="2263775"/>
            <a:ext cx="1708150" cy="1201738"/>
            <a:chOff x="18" y="0"/>
            <a:chExt cx="927" cy="670"/>
          </a:xfrm>
        </p:grpSpPr>
        <p:grpSp>
          <p:nvGrpSpPr>
            <p:cNvPr id="37980" name="组合 20554"/>
            <p:cNvGrpSpPr/>
            <p:nvPr/>
          </p:nvGrpSpPr>
          <p:grpSpPr>
            <a:xfrm>
              <a:off x="18" y="0"/>
              <a:ext cx="656" cy="663"/>
              <a:chOff x="0" y="0"/>
              <a:chExt cx="656" cy="663"/>
            </a:xfrm>
          </p:grpSpPr>
          <p:pic>
            <p:nvPicPr>
              <p:cNvPr id="37981" name="图片 20555" descr="circuler_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656" cy="6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0" name="椭圆 205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50" cy="663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rgbClr val="CAF5FE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grpSp>
            <p:nvGrpSpPr>
              <p:cNvPr id="37983" name="组合 20557"/>
              <p:cNvGrpSpPr/>
              <p:nvPr/>
            </p:nvGrpSpPr>
            <p:grpSpPr>
              <a:xfrm>
                <a:off x="46" y="532"/>
                <a:ext cx="575" cy="110"/>
                <a:chOff x="0" y="0"/>
                <a:chExt cx="827" cy="156"/>
              </a:xfrm>
            </p:grpSpPr>
            <p:grpSp>
              <p:nvGrpSpPr>
                <p:cNvPr id="37984" name="组合 20558"/>
                <p:cNvGrpSpPr/>
                <p:nvPr/>
              </p:nvGrpSpPr>
              <p:grpSpPr>
                <a:xfrm rot="-1297425" flipH="1" flipV="1">
                  <a:off x="146" y="0"/>
                  <a:ext cx="681" cy="150"/>
                  <a:chOff x="0" y="0"/>
                  <a:chExt cx="1118" cy="279"/>
                </a:xfrm>
              </p:grpSpPr>
              <p:sp>
                <p:nvSpPr>
                  <p:cNvPr id="178" name="新月形 2055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87" y="-274"/>
                    <a:ext cx="219" cy="810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9" name="新月形 2056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3" y="-274"/>
                    <a:ext cx="222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80" name="新月形 2056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90" y="-253"/>
                    <a:ext cx="217" cy="808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81" name="新月形 2056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82" y="-223"/>
                    <a:ext cx="219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37989" name="组合 20563"/>
                <p:cNvGrpSpPr/>
                <p:nvPr/>
              </p:nvGrpSpPr>
              <p:grpSpPr>
                <a:xfrm rot="56115" flipH="1" flipV="1">
                  <a:off x="0" y="6"/>
                  <a:ext cx="681" cy="150"/>
                  <a:chOff x="0" y="0"/>
                  <a:chExt cx="1118" cy="279"/>
                </a:xfrm>
              </p:grpSpPr>
              <p:sp>
                <p:nvSpPr>
                  <p:cNvPr id="174" name="新月形 2056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300" y="-288"/>
                    <a:ext cx="219" cy="812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5" name="新月形 2056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8" y="-290"/>
                    <a:ext cx="219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6" name="新月形 2056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498" y="-259"/>
                    <a:ext cx="217" cy="80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177" name="新月形 2056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0" y="-229"/>
                    <a:ext cx="226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</p:spPr>
                <p:txBody>
                  <a:bodyPr/>
                  <a:lstStyle>
                    <a:lvl1pPr>
                      <a:spcBef>
                        <a:spcPct val="20000"/>
                      </a:spcBef>
                      <a:buClr>
                        <a:schemeClr val="hlink"/>
                      </a:buClr>
                      <a:buSzPct val="75000"/>
                      <a:buFont typeface="Wingdings" panose="05000000000000000000" pitchFamily="2" charset="2"/>
                      <a:buChar char="v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chemeClr val="accent2"/>
                      </a:buClr>
                      <a:buSzPct val="85000"/>
                      <a:buFont typeface="Wingdings" panose="05000000000000000000" pitchFamily="2" charset="2"/>
                      <a:buChar char="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lr>
                        <a:schemeClr val="accent2"/>
                      </a:buClr>
                      <a:buSzPct val="90000"/>
                      <a:buFont typeface="Wingdings" panose="05000000000000000000" pitchFamily="2" charset="2"/>
                      <a:buChar char="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chemeClr val="hlink"/>
                      </a:buClr>
                      <a:buSzPct val="85000"/>
                      <a:buFont typeface="Wingdings" panose="05000000000000000000" pitchFamily="2" charset="2"/>
                      <a:buChar char="v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3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</p:grpSp>
        <p:pic>
          <p:nvPicPr>
            <p:cNvPr id="37994" name="图片 20568" descr="Picture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" y="6"/>
              <a:ext cx="520" cy="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95" name="文本框 20569"/>
            <p:cNvSpPr txBox="1"/>
            <p:nvPr/>
          </p:nvSpPr>
          <p:spPr>
            <a:xfrm>
              <a:off x="186" y="174"/>
              <a:ext cx="759" cy="4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社会</a:t>
              </a:r>
              <a:endParaRPr lang="en-US" altLang="zh-CN" b="1" dirty="0">
                <a:latin typeface="汉仪丫丫体简" pitchFamily="2" charset="-122"/>
                <a:ea typeface="楷体_GB2312" pitchFamily="49" charset="-122"/>
              </a:endParaRPr>
            </a:p>
            <a:p>
              <a:pPr marL="120650" indent="-120650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b="1" dirty="0">
                  <a:latin typeface="汉仪丫丫体简" pitchFamily="2" charset="-122"/>
                  <a:ea typeface="楷体_GB2312" pitchFamily="49" charset="-122"/>
                </a:rPr>
                <a:t>主义</a:t>
              </a:r>
              <a:endParaRPr lang="zh-CN" altLang="en-US" b="1" dirty="0">
                <a:solidFill>
                  <a:schemeClr val="bg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我们怎么学？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43050"/>
            <a:ext cx="8229600" cy="3394075"/>
          </a:xfrm>
          <a:ln/>
        </p:spPr>
        <p:txBody>
          <a:bodyPr wrap="square" lIns="91440" tIns="45720" rIns="91440" bIns="45720" anchor="t" anchorCtr="0"/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课堂要求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分享、讨论、思考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ct val="20000"/>
              </a:spcAft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课后要求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：（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大量阅读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Aft>
                <a:spcPct val="20000"/>
              </a:spcAft>
              <a:buFont typeface="Wingdings" panose="05000000000000000000" pitchFamily="2" charset="2"/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            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）多多实践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7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3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Box 1"/>
          <p:cNvSpPr txBox="1">
            <a:spLocks noChangeArrowheads="1"/>
          </p:cNvSpPr>
          <p:nvPr/>
        </p:nvSpPr>
        <p:spPr bwMode="auto">
          <a:xfrm>
            <a:off x="1312863" y="2427288"/>
            <a:ext cx="6518275" cy="17541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609600" marR="0" lvl="0" indent="-609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教育与社会生活和生产劳动紧密结合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L="609600" marR="0" lvl="0" indent="-609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教育的水平很低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L="609600" marR="0" lvl="0" indent="-609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教育没有阶级性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38914" name="矩形 2"/>
          <p:cNvSpPr/>
          <p:nvPr/>
        </p:nvSpPr>
        <p:spPr>
          <a:xfrm>
            <a:off x="2633663" y="195263"/>
            <a:ext cx="38766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原始社会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2"/>
          <p:cNvSpPr/>
          <p:nvPr/>
        </p:nvSpPr>
        <p:spPr>
          <a:xfrm>
            <a:off x="2633663" y="195263"/>
            <a:ext cx="38766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奴隶社会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09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51025"/>
            <a:ext cx="8235950" cy="2376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01f26a8a5edc6cc3b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1595" y="339408"/>
            <a:ext cx="6059488" cy="457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08075" y="266700"/>
            <a:ext cx="6662738" cy="4308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矩形 1"/>
          <p:cNvSpPr/>
          <p:nvPr/>
        </p:nvSpPr>
        <p:spPr>
          <a:xfrm>
            <a:off x="2771775" y="700088"/>
            <a:ext cx="45720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奴隶社会教育的主要特点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5513" y="2066925"/>
            <a:ext cx="4968875" cy="1662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1.</a:t>
            </a:r>
            <a:r>
              <a:rPr lang="zh-CN" altLang="en-US" sz="2800" dirty="0">
                <a:latin typeface="Arial" panose="020B0604020202020204" pitchFamily="34" charset="0"/>
              </a:rPr>
              <a:t>古代学校的出现和发展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2.</a:t>
            </a:r>
            <a:r>
              <a:rPr lang="zh-CN" altLang="en-US" sz="2800" dirty="0">
                <a:latin typeface="Arial" panose="020B0604020202020204" pitchFamily="34" charset="0"/>
              </a:rPr>
              <a:t>教育具有鲜明的阶级性</a:t>
            </a:r>
            <a:endParaRPr lang="zh-CN" altLang="en-US" sz="2800" dirty="0">
              <a:latin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3.</a:t>
            </a:r>
            <a:r>
              <a:rPr lang="zh-CN" altLang="en-US" sz="2800" dirty="0">
                <a:latin typeface="Arial" panose="020B0604020202020204" pitchFamily="34" charset="0"/>
              </a:rPr>
              <a:t>学校教育和生产劳动相脱离</a:t>
            </a:r>
            <a:endParaRPr lang="zh-CN" altLang="en-US" sz="2800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矩形 2"/>
          <p:cNvSpPr/>
          <p:nvPr/>
        </p:nvSpPr>
        <p:spPr>
          <a:xfrm>
            <a:off x="2633663" y="195263"/>
            <a:ext cx="38766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封建社会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60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924050"/>
            <a:ext cx="8224838" cy="2382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555625"/>
            <a:ext cx="6219825" cy="433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矩形 1"/>
          <p:cNvSpPr/>
          <p:nvPr/>
        </p:nvSpPr>
        <p:spPr>
          <a:xfrm>
            <a:off x="2771775" y="700088"/>
            <a:ext cx="45720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古代学校教育的特征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4030663" y="1347788"/>
            <a:ext cx="1082675" cy="1081088"/>
          </a:xfrm>
          <a:custGeom>
            <a:avLst/>
            <a:gdLst>
              <a:gd name="connsiteX0" fmla="*/ 0 w 1081266"/>
              <a:gd name="connsiteY0" fmla="*/ 540633 h 1081266"/>
              <a:gd name="connsiteX1" fmla="*/ 540633 w 1081266"/>
              <a:gd name="connsiteY1" fmla="*/ 0 h 1081266"/>
              <a:gd name="connsiteX2" fmla="*/ 1081266 w 1081266"/>
              <a:gd name="connsiteY2" fmla="*/ 540633 h 1081266"/>
              <a:gd name="connsiteX3" fmla="*/ 540633 w 1081266"/>
              <a:gd name="connsiteY3" fmla="*/ 1081266 h 1081266"/>
              <a:gd name="connsiteX4" fmla="*/ 0 w 1081266"/>
              <a:gd name="connsiteY4" fmla="*/ 540633 h 10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266" h="1081266">
                <a:moveTo>
                  <a:pt x="0" y="540633"/>
                </a:moveTo>
                <a:cubicBezTo>
                  <a:pt x="0" y="242050"/>
                  <a:pt x="242050" y="0"/>
                  <a:pt x="540633" y="0"/>
                </a:cubicBezTo>
                <a:cubicBezTo>
                  <a:pt x="839216" y="0"/>
                  <a:pt x="1081266" y="242050"/>
                  <a:pt x="1081266" y="540633"/>
                </a:cubicBezTo>
                <a:cubicBezTo>
                  <a:pt x="1081266" y="839216"/>
                  <a:pt x="839216" y="1081266"/>
                  <a:pt x="540633" y="1081266"/>
                </a:cubicBezTo>
                <a:cubicBezTo>
                  <a:pt x="242050" y="1081266"/>
                  <a:pt x="0" y="839216"/>
                  <a:pt x="0" y="540633"/>
                </a:cubicBez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1208" tIns="181208" rIns="181208" bIns="181208" spcCol="1270" anchor="ctr"/>
          <a:lstStyle/>
          <a:p>
            <a:pPr marL="0" marR="0" lvl="0" indent="0" algn="ctr" defTabSz="8001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阶级性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任意多边形: 形状 5"/>
          <p:cNvSpPr/>
          <p:nvPr/>
        </p:nvSpPr>
        <p:spPr>
          <a:xfrm rot="2160000">
            <a:off x="5078413" y="2178050"/>
            <a:ext cx="287338" cy="365125"/>
          </a:xfrm>
          <a:custGeom>
            <a:avLst/>
            <a:gdLst>
              <a:gd name="connsiteX0" fmla="*/ 0 w 287069"/>
              <a:gd name="connsiteY0" fmla="*/ 72985 h 364927"/>
              <a:gd name="connsiteX1" fmla="*/ 143535 w 287069"/>
              <a:gd name="connsiteY1" fmla="*/ 72985 h 364927"/>
              <a:gd name="connsiteX2" fmla="*/ 143535 w 287069"/>
              <a:gd name="connsiteY2" fmla="*/ 0 h 364927"/>
              <a:gd name="connsiteX3" fmla="*/ 287069 w 287069"/>
              <a:gd name="connsiteY3" fmla="*/ 182464 h 364927"/>
              <a:gd name="connsiteX4" fmla="*/ 143535 w 287069"/>
              <a:gd name="connsiteY4" fmla="*/ 364927 h 364927"/>
              <a:gd name="connsiteX5" fmla="*/ 143535 w 287069"/>
              <a:gd name="connsiteY5" fmla="*/ 291942 h 364927"/>
              <a:gd name="connsiteX6" fmla="*/ 0 w 287069"/>
              <a:gd name="connsiteY6" fmla="*/ 291942 h 364927"/>
              <a:gd name="connsiteX7" fmla="*/ 0 w 287069"/>
              <a:gd name="connsiteY7" fmla="*/ 72985 h 36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069" h="364927">
                <a:moveTo>
                  <a:pt x="0" y="72985"/>
                </a:moveTo>
                <a:lnTo>
                  <a:pt x="143535" y="72985"/>
                </a:lnTo>
                <a:lnTo>
                  <a:pt x="143535" y="0"/>
                </a:lnTo>
                <a:lnTo>
                  <a:pt x="287069" y="182464"/>
                </a:lnTo>
                <a:lnTo>
                  <a:pt x="143535" y="364927"/>
                </a:lnTo>
                <a:lnTo>
                  <a:pt x="143535" y="291942"/>
                </a:lnTo>
                <a:lnTo>
                  <a:pt x="0" y="291942"/>
                </a:lnTo>
                <a:lnTo>
                  <a:pt x="0" y="72985"/>
                </a:lnTo>
                <a:close/>
              </a:path>
            </a:pathLst>
          </a:cu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72984" rIns="86120" bIns="7298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5345113" y="2301875"/>
            <a:ext cx="1081088" cy="1081088"/>
          </a:xfrm>
          <a:custGeom>
            <a:avLst/>
            <a:gdLst>
              <a:gd name="connsiteX0" fmla="*/ 0 w 1081266"/>
              <a:gd name="connsiteY0" fmla="*/ 540633 h 1081266"/>
              <a:gd name="connsiteX1" fmla="*/ 540633 w 1081266"/>
              <a:gd name="connsiteY1" fmla="*/ 0 h 1081266"/>
              <a:gd name="connsiteX2" fmla="*/ 1081266 w 1081266"/>
              <a:gd name="connsiteY2" fmla="*/ 540633 h 1081266"/>
              <a:gd name="connsiteX3" fmla="*/ 540633 w 1081266"/>
              <a:gd name="connsiteY3" fmla="*/ 1081266 h 1081266"/>
              <a:gd name="connsiteX4" fmla="*/ 0 w 1081266"/>
              <a:gd name="connsiteY4" fmla="*/ 540633 h 10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266" h="1081266">
                <a:moveTo>
                  <a:pt x="0" y="540633"/>
                </a:moveTo>
                <a:cubicBezTo>
                  <a:pt x="0" y="242050"/>
                  <a:pt x="242050" y="0"/>
                  <a:pt x="540633" y="0"/>
                </a:cubicBezTo>
                <a:cubicBezTo>
                  <a:pt x="839216" y="0"/>
                  <a:pt x="1081266" y="242050"/>
                  <a:pt x="1081266" y="540633"/>
                </a:cubicBezTo>
                <a:cubicBezTo>
                  <a:pt x="1081266" y="839216"/>
                  <a:pt x="839216" y="1081266"/>
                  <a:pt x="540633" y="1081266"/>
                </a:cubicBezTo>
                <a:cubicBezTo>
                  <a:pt x="242050" y="1081266"/>
                  <a:pt x="0" y="839216"/>
                  <a:pt x="0" y="540633"/>
                </a:cubicBez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1208" tIns="181208" rIns="181208" bIns="181208" spcCol="1270" anchor="ctr"/>
          <a:lstStyle/>
          <a:p>
            <a:pPr marL="0" marR="0" lvl="0" indent="0" algn="ctr" defTabSz="8001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道统性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任意多边形: 形状 7"/>
          <p:cNvSpPr/>
          <p:nvPr/>
        </p:nvSpPr>
        <p:spPr>
          <a:xfrm rot="17280000">
            <a:off x="5494338" y="3424238"/>
            <a:ext cx="285750" cy="365125"/>
          </a:xfrm>
          <a:custGeom>
            <a:avLst/>
            <a:gdLst>
              <a:gd name="connsiteX0" fmla="*/ 0 w 287069"/>
              <a:gd name="connsiteY0" fmla="*/ 72985 h 364927"/>
              <a:gd name="connsiteX1" fmla="*/ 143535 w 287069"/>
              <a:gd name="connsiteY1" fmla="*/ 72985 h 364927"/>
              <a:gd name="connsiteX2" fmla="*/ 143535 w 287069"/>
              <a:gd name="connsiteY2" fmla="*/ 0 h 364927"/>
              <a:gd name="connsiteX3" fmla="*/ 287069 w 287069"/>
              <a:gd name="connsiteY3" fmla="*/ 182464 h 364927"/>
              <a:gd name="connsiteX4" fmla="*/ 143535 w 287069"/>
              <a:gd name="connsiteY4" fmla="*/ 364927 h 364927"/>
              <a:gd name="connsiteX5" fmla="*/ 143535 w 287069"/>
              <a:gd name="connsiteY5" fmla="*/ 291942 h 364927"/>
              <a:gd name="connsiteX6" fmla="*/ 0 w 287069"/>
              <a:gd name="connsiteY6" fmla="*/ 291942 h 364927"/>
              <a:gd name="connsiteX7" fmla="*/ 0 w 287069"/>
              <a:gd name="connsiteY7" fmla="*/ 72985 h 36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069" h="364927">
                <a:moveTo>
                  <a:pt x="287069" y="291942"/>
                </a:moveTo>
                <a:lnTo>
                  <a:pt x="143534" y="291942"/>
                </a:lnTo>
                <a:lnTo>
                  <a:pt x="143534" y="364927"/>
                </a:lnTo>
                <a:lnTo>
                  <a:pt x="0" y="182463"/>
                </a:lnTo>
                <a:lnTo>
                  <a:pt x="143534" y="0"/>
                </a:lnTo>
                <a:lnTo>
                  <a:pt x="143534" y="72985"/>
                </a:lnTo>
                <a:lnTo>
                  <a:pt x="287069" y="72985"/>
                </a:lnTo>
                <a:lnTo>
                  <a:pt x="287069" y="291942"/>
                </a:lnTo>
                <a:close/>
              </a:path>
            </a:pathLst>
          </a:cu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6120" tIns="72985" rIns="1" bIns="7298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4843463" y="3844925"/>
            <a:ext cx="1081088" cy="1082675"/>
          </a:xfrm>
          <a:custGeom>
            <a:avLst/>
            <a:gdLst>
              <a:gd name="connsiteX0" fmla="*/ 0 w 1081266"/>
              <a:gd name="connsiteY0" fmla="*/ 540633 h 1081266"/>
              <a:gd name="connsiteX1" fmla="*/ 540633 w 1081266"/>
              <a:gd name="connsiteY1" fmla="*/ 0 h 1081266"/>
              <a:gd name="connsiteX2" fmla="*/ 1081266 w 1081266"/>
              <a:gd name="connsiteY2" fmla="*/ 540633 h 1081266"/>
              <a:gd name="connsiteX3" fmla="*/ 540633 w 1081266"/>
              <a:gd name="connsiteY3" fmla="*/ 1081266 h 1081266"/>
              <a:gd name="connsiteX4" fmla="*/ 0 w 1081266"/>
              <a:gd name="connsiteY4" fmla="*/ 540633 h 10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266" h="1081266">
                <a:moveTo>
                  <a:pt x="0" y="540633"/>
                </a:moveTo>
                <a:cubicBezTo>
                  <a:pt x="0" y="242050"/>
                  <a:pt x="242050" y="0"/>
                  <a:pt x="540633" y="0"/>
                </a:cubicBezTo>
                <a:cubicBezTo>
                  <a:pt x="839216" y="0"/>
                  <a:pt x="1081266" y="242050"/>
                  <a:pt x="1081266" y="540633"/>
                </a:cubicBezTo>
                <a:cubicBezTo>
                  <a:pt x="1081266" y="839216"/>
                  <a:pt x="839216" y="1081266"/>
                  <a:pt x="540633" y="1081266"/>
                </a:cubicBezTo>
                <a:cubicBezTo>
                  <a:pt x="242050" y="1081266"/>
                  <a:pt x="0" y="839216"/>
                  <a:pt x="0" y="540633"/>
                </a:cubicBez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1208" tIns="181208" rIns="181208" bIns="181208" spcCol="1270" anchor="ctr"/>
          <a:lstStyle/>
          <a:p>
            <a:pPr marL="0" marR="0" lvl="0" indent="0" algn="ctr" defTabSz="8001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专制性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4437063" y="4203700"/>
            <a:ext cx="287338" cy="365125"/>
          </a:xfrm>
          <a:custGeom>
            <a:avLst/>
            <a:gdLst>
              <a:gd name="connsiteX0" fmla="*/ 0 w 287069"/>
              <a:gd name="connsiteY0" fmla="*/ 72985 h 364927"/>
              <a:gd name="connsiteX1" fmla="*/ 143535 w 287069"/>
              <a:gd name="connsiteY1" fmla="*/ 72985 h 364927"/>
              <a:gd name="connsiteX2" fmla="*/ 143535 w 287069"/>
              <a:gd name="connsiteY2" fmla="*/ 0 h 364927"/>
              <a:gd name="connsiteX3" fmla="*/ 287069 w 287069"/>
              <a:gd name="connsiteY3" fmla="*/ 182464 h 364927"/>
              <a:gd name="connsiteX4" fmla="*/ 143535 w 287069"/>
              <a:gd name="connsiteY4" fmla="*/ 364927 h 364927"/>
              <a:gd name="connsiteX5" fmla="*/ 143535 w 287069"/>
              <a:gd name="connsiteY5" fmla="*/ 291942 h 364927"/>
              <a:gd name="connsiteX6" fmla="*/ 0 w 287069"/>
              <a:gd name="connsiteY6" fmla="*/ 291942 h 364927"/>
              <a:gd name="connsiteX7" fmla="*/ 0 w 287069"/>
              <a:gd name="connsiteY7" fmla="*/ 72985 h 36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069" h="364927">
                <a:moveTo>
                  <a:pt x="287069" y="291942"/>
                </a:moveTo>
                <a:lnTo>
                  <a:pt x="143534" y="291942"/>
                </a:lnTo>
                <a:lnTo>
                  <a:pt x="143534" y="364927"/>
                </a:lnTo>
                <a:lnTo>
                  <a:pt x="0" y="182463"/>
                </a:lnTo>
                <a:lnTo>
                  <a:pt x="143534" y="0"/>
                </a:lnTo>
                <a:lnTo>
                  <a:pt x="143534" y="72985"/>
                </a:lnTo>
                <a:lnTo>
                  <a:pt x="287069" y="72985"/>
                </a:lnTo>
                <a:lnTo>
                  <a:pt x="287069" y="291942"/>
                </a:lnTo>
                <a:close/>
              </a:path>
            </a:pathLst>
          </a:cu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6121" tIns="72986" rIns="1" bIns="72985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3219450" y="3844925"/>
            <a:ext cx="1081088" cy="1082675"/>
          </a:xfrm>
          <a:custGeom>
            <a:avLst/>
            <a:gdLst>
              <a:gd name="connsiteX0" fmla="*/ 0 w 1081266"/>
              <a:gd name="connsiteY0" fmla="*/ 540633 h 1081266"/>
              <a:gd name="connsiteX1" fmla="*/ 540633 w 1081266"/>
              <a:gd name="connsiteY1" fmla="*/ 0 h 1081266"/>
              <a:gd name="connsiteX2" fmla="*/ 1081266 w 1081266"/>
              <a:gd name="connsiteY2" fmla="*/ 540633 h 1081266"/>
              <a:gd name="connsiteX3" fmla="*/ 540633 w 1081266"/>
              <a:gd name="connsiteY3" fmla="*/ 1081266 h 1081266"/>
              <a:gd name="connsiteX4" fmla="*/ 0 w 1081266"/>
              <a:gd name="connsiteY4" fmla="*/ 540633 h 10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266" h="1081266">
                <a:moveTo>
                  <a:pt x="0" y="540633"/>
                </a:moveTo>
                <a:cubicBezTo>
                  <a:pt x="0" y="242050"/>
                  <a:pt x="242050" y="0"/>
                  <a:pt x="540633" y="0"/>
                </a:cubicBezTo>
                <a:cubicBezTo>
                  <a:pt x="839216" y="0"/>
                  <a:pt x="1081266" y="242050"/>
                  <a:pt x="1081266" y="540633"/>
                </a:cubicBezTo>
                <a:cubicBezTo>
                  <a:pt x="1081266" y="839216"/>
                  <a:pt x="839216" y="1081266"/>
                  <a:pt x="540633" y="1081266"/>
                </a:cubicBezTo>
                <a:cubicBezTo>
                  <a:pt x="242050" y="1081266"/>
                  <a:pt x="0" y="839216"/>
                  <a:pt x="0" y="540633"/>
                </a:cubicBez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1208" tIns="181208" rIns="181208" bIns="181208" spcCol="1270" anchor="ctr"/>
          <a:lstStyle/>
          <a:p>
            <a:pPr marL="0" marR="0" lvl="0" indent="0" algn="ctr" defTabSz="8001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刻板性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4320000">
            <a:off x="3368675" y="3440113"/>
            <a:ext cx="287338" cy="363538"/>
          </a:xfrm>
          <a:custGeom>
            <a:avLst/>
            <a:gdLst>
              <a:gd name="connsiteX0" fmla="*/ 0 w 287069"/>
              <a:gd name="connsiteY0" fmla="*/ 72985 h 364927"/>
              <a:gd name="connsiteX1" fmla="*/ 143535 w 287069"/>
              <a:gd name="connsiteY1" fmla="*/ 72985 h 364927"/>
              <a:gd name="connsiteX2" fmla="*/ 143535 w 287069"/>
              <a:gd name="connsiteY2" fmla="*/ 0 h 364927"/>
              <a:gd name="connsiteX3" fmla="*/ 287069 w 287069"/>
              <a:gd name="connsiteY3" fmla="*/ 182464 h 364927"/>
              <a:gd name="connsiteX4" fmla="*/ 143535 w 287069"/>
              <a:gd name="connsiteY4" fmla="*/ 364927 h 364927"/>
              <a:gd name="connsiteX5" fmla="*/ 143535 w 287069"/>
              <a:gd name="connsiteY5" fmla="*/ 291942 h 364927"/>
              <a:gd name="connsiteX6" fmla="*/ 0 w 287069"/>
              <a:gd name="connsiteY6" fmla="*/ 291942 h 364927"/>
              <a:gd name="connsiteX7" fmla="*/ 0 w 287069"/>
              <a:gd name="connsiteY7" fmla="*/ 72985 h 36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069" h="364927">
                <a:moveTo>
                  <a:pt x="287069" y="291942"/>
                </a:moveTo>
                <a:lnTo>
                  <a:pt x="143534" y="291942"/>
                </a:lnTo>
                <a:lnTo>
                  <a:pt x="143534" y="364927"/>
                </a:lnTo>
                <a:lnTo>
                  <a:pt x="0" y="182463"/>
                </a:lnTo>
                <a:lnTo>
                  <a:pt x="143534" y="0"/>
                </a:lnTo>
                <a:lnTo>
                  <a:pt x="143534" y="72985"/>
                </a:lnTo>
                <a:lnTo>
                  <a:pt x="287069" y="72985"/>
                </a:lnTo>
                <a:lnTo>
                  <a:pt x="287069" y="291942"/>
                </a:lnTo>
                <a:close/>
              </a:path>
            </a:pathLst>
          </a:cu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86121" tIns="72986" rIns="0" bIns="72984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>
            <a:off x="2717800" y="2301875"/>
            <a:ext cx="1081088" cy="1081088"/>
          </a:xfrm>
          <a:custGeom>
            <a:avLst/>
            <a:gdLst>
              <a:gd name="connsiteX0" fmla="*/ 0 w 1081266"/>
              <a:gd name="connsiteY0" fmla="*/ 540633 h 1081266"/>
              <a:gd name="connsiteX1" fmla="*/ 540633 w 1081266"/>
              <a:gd name="connsiteY1" fmla="*/ 0 h 1081266"/>
              <a:gd name="connsiteX2" fmla="*/ 1081266 w 1081266"/>
              <a:gd name="connsiteY2" fmla="*/ 540633 h 1081266"/>
              <a:gd name="connsiteX3" fmla="*/ 540633 w 1081266"/>
              <a:gd name="connsiteY3" fmla="*/ 1081266 h 1081266"/>
              <a:gd name="connsiteX4" fmla="*/ 0 w 1081266"/>
              <a:gd name="connsiteY4" fmla="*/ 540633 h 108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1266" h="1081266">
                <a:moveTo>
                  <a:pt x="0" y="540633"/>
                </a:moveTo>
                <a:cubicBezTo>
                  <a:pt x="0" y="242050"/>
                  <a:pt x="242050" y="0"/>
                  <a:pt x="540633" y="0"/>
                </a:cubicBezTo>
                <a:cubicBezTo>
                  <a:pt x="839216" y="0"/>
                  <a:pt x="1081266" y="242050"/>
                  <a:pt x="1081266" y="540633"/>
                </a:cubicBezTo>
                <a:cubicBezTo>
                  <a:pt x="1081266" y="839216"/>
                  <a:pt x="839216" y="1081266"/>
                  <a:pt x="540633" y="1081266"/>
                </a:cubicBezTo>
                <a:cubicBezTo>
                  <a:pt x="242050" y="1081266"/>
                  <a:pt x="0" y="839216"/>
                  <a:pt x="0" y="540633"/>
                </a:cubicBezTo>
                <a:close/>
              </a:path>
            </a:pathLst>
          </a:custGeom>
        </p:spPr>
        <p:style>
          <a:lnRef idx="2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81208" tIns="181208" rIns="181208" bIns="181208" spcCol="1270" anchor="ctr"/>
          <a:lstStyle/>
          <a:p>
            <a:pPr marL="0" marR="0" lvl="0" indent="0" algn="ctr" defTabSz="8001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象征性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19440000">
            <a:off x="3765550" y="2187575"/>
            <a:ext cx="287338" cy="365125"/>
          </a:xfrm>
          <a:custGeom>
            <a:avLst/>
            <a:gdLst>
              <a:gd name="connsiteX0" fmla="*/ 0 w 287069"/>
              <a:gd name="connsiteY0" fmla="*/ 72985 h 364927"/>
              <a:gd name="connsiteX1" fmla="*/ 143535 w 287069"/>
              <a:gd name="connsiteY1" fmla="*/ 72985 h 364927"/>
              <a:gd name="connsiteX2" fmla="*/ 143535 w 287069"/>
              <a:gd name="connsiteY2" fmla="*/ 0 h 364927"/>
              <a:gd name="connsiteX3" fmla="*/ 287069 w 287069"/>
              <a:gd name="connsiteY3" fmla="*/ 182464 h 364927"/>
              <a:gd name="connsiteX4" fmla="*/ 143535 w 287069"/>
              <a:gd name="connsiteY4" fmla="*/ 364927 h 364927"/>
              <a:gd name="connsiteX5" fmla="*/ 143535 w 287069"/>
              <a:gd name="connsiteY5" fmla="*/ 291942 h 364927"/>
              <a:gd name="connsiteX6" fmla="*/ 0 w 287069"/>
              <a:gd name="connsiteY6" fmla="*/ 291942 h 364927"/>
              <a:gd name="connsiteX7" fmla="*/ 0 w 287069"/>
              <a:gd name="connsiteY7" fmla="*/ 72985 h 36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069" h="364927">
                <a:moveTo>
                  <a:pt x="0" y="72985"/>
                </a:moveTo>
                <a:lnTo>
                  <a:pt x="143535" y="72985"/>
                </a:lnTo>
                <a:lnTo>
                  <a:pt x="143535" y="0"/>
                </a:lnTo>
                <a:lnTo>
                  <a:pt x="287069" y="182464"/>
                </a:lnTo>
                <a:lnTo>
                  <a:pt x="143535" y="364927"/>
                </a:lnTo>
                <a:lnTo>
                  <a:pt x="143535" y="291942"/>
                </a:lnTo>
                <a:lnTo>
                  <a:pt x="0" y="291942"/>
                </a:lnTo>
                <a:lnTo>
                  <a:pt x="0" y="72985"/>
                </a:lnTo>
                <a:close/>
              </a:path>
            </a:pathLst>
          </a:custGeom>
        </p:spPr>
        <p:style>
          <a:lnRef idx="0">
            <a:schemeClr val="dk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-1" tIns="72985" rIns="86121" bIns="72984" spcCol="1270" anchor="ctr"/>
          <a:lstStyle/>
          <a:p>
            <a:pPr marL="0" marR="0" lvl="0" indent="0" algn="ctr" defTabSz="66675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schemeClr val="dk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矩形 2"/>
          <p:cNvSpPr/>
          <p:nvPr/>
        </p:nvSpPr>
        <p:spPr>
          <a:xfrm>
            <a:off x="2633663" y="195263"/>
            <a:ext cx="3876675" cy="1200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7200" b="1" dirty="0">
                <a:solidFill>
                  <a:srgbClr val="DEA900"/>
                </a:solidFill>
                <a:latin typeface="Arial" panose="020B0604020202020204" pitchFamily="34" charset="0"/>
              </a:rPr>
              <a:t>近代社会</a:t>
            </a:r>
            <a:endParaRPr lang="zh-CN" altLang="en-US" sz="1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矩形 1"/>
          <p:cNvSpPr/>
          <p:nvPr/>
        </p:nvSpPr>
        <p:spPr>
          <a:xfrm>
            <a:off x="684213" y="1635125"/>
            <a:ext cx="8064500" cy="2678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800" dirty="0">
                <a:solidFill>
                  <a:srgbClr val="FFC000"/>
                </a:solidFill>
                <a:latin typeface="Arial" panose="020B0604020202020204" pitchFamily="34" charset="0"/>
              </a:rPr>
              <a:t>近代教育的特点</a:t>
            </a:r>
            <a:endParaRPr lang="en-US" altLang="zh-CN" sz="28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2800" dirty="0">
                <a:solidFill>
                  <a:srgbClr val="FFC000"/>
                </a:solidFill>
                <a:latin typeface="Arial" panose="020B0604020202020204" pitchFamily="34" charset="0"/>
              </a:rPr>
              <a:t>（资本主义社会和社会主义社会）</a:t>
            </a:r>
            <a:endParaRPr lang="zh-CN" altLang="en-US" sz="2800" dirty="0">
              <a:solidFill>
                <a:srgbClr val="FFC000"/>
              </a:solidFill>
              <a:latin typeface="Arial" panose="020B0604020202020204" pitchFamily="34" charset="0"/>
            </a:endParaRPr>
          </a:p>
          <a:p>
            <a:r>
              <a:rPr lang="en-US" altLang="zh-CN" sz="2800" dirty="0">
                <a:latin typeface="Arial" panose="020B0604020202020204" pitchFamily="34" charset="0"/>
              </a:rPr>
              <a:t>1.</a:t>
            </a:r>
            <a:r>
              <a:rPr lang="zh-CN" altLang="en-US" sz="2800" dirty="0">
                <a:latin typeface="Arial" panose="020B0604020202020204" pitchFamily="34" charset="0"/>
              </a:rPr>
              <a:t>国家加强了对教育的重视和干预，公立教育崛起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 dirty="0">
                <a:latin typeface="Arial" panose="020B0604020202020204" pitchFamily="34" charset="0"/>
              </a:rPr>
              <a:t>2.</a:t>
            </a:r>
            <a:r>
              <a:rPr lang="zh-CN" altLang="en-US" sz="2800" dirty="0">
                <a:latin typeface="Arial" panose="020B0604020202020204" pitchFamily="34" charset="0"/>
              </a:rPr>
              <a:t>初等义务教育的普遍实施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en-US" altLang="zh-CN" sz="2800" dirty="0">
                <a:latin typeface="Arial" panose="020B0604020202020204" pitchFamily="34" charset="0"/>
              </a:rPr>
              <a:t>3.</a:t>
            </a:r>
            <a:r>
              <a:rPr lang="zh-CN" altLang="en-US" sz="2800" dirty="0">
                <a:latin typeface="Arial" panose="020B0604020202020204" pitchFamily="34" charset="0"/>
              </a:rPr>
              <a:t>教育的世俗化</a:t>
            </a:r>
            <a:endParaRPr lang="en-US" altLang="zh-CN" sz="2800" dirty="0">
              <a:latin typeface="Arial" panose="020B0604020202020204" pitchFamily="34" charset="0"/>
            </a:endParaRPr>
          </a:p>
          <a:p>
            <a:r>
              <a:rPr lang="en-US" altLang="zh-CN" sz="2800" dirty="0">
                <a:latin typeface="Arial" panose="020B0604020202020204" pitchFamily="34" charset="0"/>
              </a:rPr>
              <a:t>4.</a:t>
            </a:r>
            <a:r>
              <a:rPr lang="zh-CN" altLang="en-US" sz="2800" dirty="0">
                <a:latin typeface="Arial" panose="020B0604020202020204" pitchFamily="34" charset="0"/>
              </a:rPr>
              <a:t>重视教育立法，以法治教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charRg st="24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charRg st="4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charRg st="48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>
                                            <p:txEl>
                                              <p:charRg st="6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7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3">
                                            <p:txEl>
                                              <p:charRg st="7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3">
                                            <p:txEl>
                                              <p:charRg st="7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矩形 2"/>
          <p:cNvSpPr/>
          <p:nvPr/>
        </p:nvSpPr>
        <p:spPr>
          <a:xfrm>
            <a:off x="3168650" y="627063"/>
            <a:ext cx="280670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4000" b="1" dirty="0">
                <a:solidFill>
                  <a:srgbClr val="DEA900"/>
                </a:solidFill>
                <a:latin typeface="Arial" panose="020B0604020202020204" pitchFamily="34" charset="0"/>
              </a:rPr>
              <a:t>20</a:t>
            </a:r>
            <a:r>
              <a:rPr lang="zh-CN" altLang="en-US" sz="4000" b="1" dirty="0">
                <a:solidFill>
                  <a:srgbClr val="DEA900"/>
                </a:solidFill>
                <a:latin typeface="Arial" panose="020B0604020202020204" pitchFamily="34" charset="0"/>
              </a:rPr>
              <a:t>世纪以后</a:t>
            </a:r>
            <a:endParaRPr lang="zh-CN" altLang="en-US" sz="8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4" name="箭头: 环形 3"/>
          <p:cNvSpPr/>
          <p:nvPr/>
        </p:nvSpPr>
        <p:spPr>
          <a:xfrm>
            <a:off x="2693988" y="1254125"/>
            <a:ext cx="3876675" cy="3876675"/>
          </a:xfrm>
          <a:prstGeom prst="circularArrow">
            <a:avLst>
              <a:gd name="adj1" fmla="val 5544"/>
              <a:gd name="adj2" fmla="val 330680"/>
              <a:gd name="adj3" fmla="val 13815155"/>
              <a:gd name="adj4" fmla="val 17362135"/>
              <a:gd name="adj5" fmla="val 5757"/>
            </a:avLst>
          </a:prstGeom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任意多边形: 形状 4"/>
          <p:cNvSpPr/>
          <p:nvPr/>
        </p:nvSpPr>
        <p:spPr>
          <a:xfrm>
            <a:off x="3740150" y="1276350"/>
            <a:ext cx="1784350" cy="892175"/>
          </a:xfrm>
          <a:custGeom>
            <a:avLst/>
            <a:gdLst>
              <a:gd name="connsiteX0" fmla="*/ 0 w 1784772"/>
              <a:gd name="connsiteY0" fmla="*/ 148734 h 892386"/>
              <a:gd name="connsiteX1" fmla="*/ 148734 w 1784772"/>
              <a:gd name="connsiteY1" fmla="*/ 0 h 892386"/>
              <a:gd name="connsiteX2" fmla="*/ 1636038 w 1784772"/>
              <a:gd name="connsiteY2" fmla="*/ 0 h 892386"/>
              <a:gd name="connsiteX3" fmla="*/ 1784772 w 1784772"/>
              <a:gd name="connsiteY3" fmla="*/ 148734 h 892386"/>
              <a:gd name="connsiteX4" fmla="*/ 1784772 w 1784772"/>
              <a:gd name="connsiteY4" fmla="*/ 743652 h 892386"/>
              <a:gd name="connsiteX5" fmla="*/ 1636038 w 1784772"/>
              <a:gd name="connsiteY5" fmla="*/ 892386 h 892386"/>
              <a:gd name="connsiteX6" fmla="*/ 148734 w 1784772"/>
              <a:gd name="connsiteY6" fmla="*/ 892386 h 892386"/>
              <a:gd name="connsiteX7" fmla="*/ 0 w 1784772"/>
              <a:gd name="connsiteY7" fmla="*/ 743652 h 892386"/>
              <a:gd name="connsiteX8" fmla="*/ 0 w 1784772"/>
              <a:gd name="connsiteY8" fmla="*/ 148734 h 89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772" h="892386">
                <a:moveTo>
                  <a:pt x="0" y="148734"/>
                </a:moveTo>
                <a:cubicBezTo>
                  <a:pt x="0" y="66590"/>
                  <a:pt x="66590" y="0"/>
                  <a:pt x="148734" y="0"/>
                </a:cubicBezTo>
                <a:lnTo>
                  <a:pt x="1636038" y="0"/>
                </a:lnTo>
                <a:cubicBezTo>
                  <a:pt x="1718182" y="0"/>
                  <a:pt x="1784772" y="66590"/>
                  <a:pt x="1784772" y="148734"/>
                </a:cubicBezTo>
                <a:lnTo>
                  <a:pt x="1784772" y="743652"/>
                </a:lnTo>
                <a:cubicBezTo>
                  <a:pt x="1784772" y="825796"/>
                  <a:pt x="1718182" y="892386"/>
                  <a:pt x="1636038" y="892386"/>
                </a:cubicBezTo>
                <a:lnTo>
                  <a:pt x="148734" y="892386"/>
                </a:lnTo>
                <a:cubicBezTo>
                  <a:pt x="66590" y="892386"/>
                  <a:pt x="0" y="825796"/>
                  <a:pt x="0" y="743652"/>
                </a:cubicBezTo>
                <a:lnTo>
                  <a:pt x="0" y="148734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lIns="119763" tIns="119763" rIns="119763" bIns="119763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教育的民主化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2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5311775" y="2419350"/>
            <a:ext cx="1785938" cy="892175"/>
          </a:xfrm>
          <a:custGeom>
            <a:avLst/>
            <a:gdLst>
              <a:gd name="connsiteX0" fmla="*/ 0 w 1784772"/>
              <a:gd name="connsiteY0" fmla="*/ 148734 h 892386"/>
              <a:gd name="connsiteX1" fmla="*/ 148734 w 1784772"/>
              <a:gd name="connsiteY1" fmla="*/ 0 h 892386"/>
              <a:gd name="connsiteX2" fmla="*/ 1636038 w 1784772"/>
              <a:gd name="connsiteY2" fmla="*/ 0 h 892386"/>
              <a:gd name="connsiteX3" fmla="*/ 1784772 w 1784772"/>
              <a:gd name="connsiteY3" fmla="*/ 148734 h 892386"/>
              <a:gd name="connsiteX4" fmla="*/ 1784772 w 1784772"/>
              <a:gd name="connsiteY4" fmla="*/ 743652 h 892386"/>
              <a:gd name="connsiteX5" fmla="*/ 1636038 w 1784772"/>
              <a:gd name="connsiteY5" fmla="*/ 892386 h 892386"/>
              <a:gd name="connsiteX6" fmla="*/ 148734 w 1784772"/>
              <a:gd name="connsiteY6" fmla="*/ 892386 h 892386"/>
              <a:gd name="connsiteX7" fmla="*/ 0 w 1784772"/>
              <a:gd name="connsiteY7" fmla="*/ 743652 h 892386"/>
              <a:gd name="connsiteX8" fmla="*/ 0 w 1784772"/>
              <a:gd name="connsiteY8" fmla="*/ 148734 h 89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772" h="892386">
                <a:moveTo>
                  <a:pt x="0" y="148734"/>
                </a:moveTo>
                <a:cubicBezTo>
                  <a:pt x="0" y="66590"/>
                  <a:pt x="66590" y="0"/>
                  <a:pt x="148734" y="0"/>
                </a:cubicBezTo>
                <a:lnTo>
                  <a:pt x="1636038" y="0"/>
                </a:lnTo>
                <a:cubicBezTo>
                  <a:pt x="1718182" y="0"/>
                  <a:pt x="1784772" y="66590"/>
                  <a:pt x="1784772" y="148734"/>
                </a:cubicBezTo>
                <a:lnTo>
                  <a:pt x="1784772" y="743652"/>
                </a:lnTo>
                <a:cubicBezTo>
                  <a:pt x="1784772" y="825796"/>
                  <a:pt x="1718182" y="892386"/>
                  <a:pt x="1636038" y="892386"/>
                </a:cubicBezTo>
                <a:lnTo>
                  <a:pt x="148734" y="892386"/>
                </a:lnTo>
                <a:cubicBezTo>
                  <a:pt x="66590" y="892386"/>
                  <a:pt x="0" y="825796"/>
                  <a:pt x="0" y="743652"/>
                </a:cubicBezTo>
                <a:lnTo>
                  <a:pt x="0" y="148734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lIns="119763" tIns="119763" rIns="119763" bIns="119763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教育的全民化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2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4711700" y="4267200"/>
            <a:ext cx="1784350" cy="892175"/>
          </a:xfrm>
          <a:custGeom>
            <a:avLst/>
            <a:gdLst>
              <a:gd name="connsiteX0" fmla="*/ 0 w 1784772"/>
              <a:gd name="connsiteY0" fmla="*/ 148734 h 892386"/>
              <a:gd name="connsiteX1" fmla="*/ 148734 w 1784772"/>
              <a:gd name="connsiteY1" fmla="*/ 0 h 892386"/>
              <a:gd name="connsiteX2" fmla="*/ 1636038 w 1784772"/>
              <a:gd name="connsiteY2" fmla="*/ 0 h 892386"/>
              <a:gd name="connsiteX3" fmla="*/ 1784772 w 1784772"/>
              <a:gd name="connsiteY3" fmla="*/ 148734 h 892386"/>
              <a:gd name="connsiteX4" fmla="*/ 1784772 w 1784772"/>
              <a:gd name="connsiteY4" fmla="*/ 743652 h 892386"/>
              <a:gd name="connsiteX5" fmla="*/ 1636038 w 1784772"/>
              <a:gd name="connsiteY5" fmla="*/ 892386 h 892386"/>
              <a:gd name="connsiteX6" fmla="*/ 148734 w 1784772"/>
              <a:gd name="connsiteY6" fmla="*/ 892386 h 892386"/>
              <a:gd name="connsiteX7" fmla="*/ 0 w 1784772"/>
              <a:gd name="connsiteY7" fmla="*/ 743652 h 892386"/>
              <a:gd name="connsiteX8" fmla="*/ 0 w 1784772"/>
              <a:gd name="connsiteY8" fmla="*/ 148734 h 89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772" h="892386">
                <a:moveTo>
                  <a:pt x="0" y="148734"/>
                </a:moveTo>
                <a:cubicBezTo>
                  <a:pt x="0" y="66590"/>
                  <a:pt x="66590" y="0"/>
                  <a:pt x="148734" y="0"/>
                </a:cubicBezTo>
                <a:lnTo>
                  <a:pt x="1636038" y="0"/>
                </a:lnTo>
                <a:cubicBezTo>
                  <a:pt x="1718182" y="0"/>
                  <a:pt x="1784772" y="66590"/>
                  <a:pt x="1784772" y="148734"/>
                </a:cubicBezTo>
                <a:lnTo>
                  <a:pt x="1784772" y="743652"/>
                </a:lnTo>
                <a:cubicBezTo>
                  <a:pt x="1784772" y="825796"/>
                  <a:pt x="1718182" y="892386"/>
                  <a:pt x="1636038" y="892386"/>
                </a:cubicBezTo>
                <a:lnTo>
                  <a:pt x="148734" y="892386"/>
                </a:lnTo>
                <a:cubicBezTo>
                  <a:pt x="66590" y="892386"/>
                  <a:pt x="0" y="825796"/>
                  <a:pt x="0" y="743652"/>
                </a:cubicBezTo>
                <a:lnTo>
                  <a:pt x="0" y="148734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lIns="119763" tIns="119763" rIns="119763" bIns="119763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教育的多元化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2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2768600" y="4267200"/>
            <a:ext cx="1784350" cy="892175"/>
          </a:xfrm>
          <a:custGeom>
            <a:avLst/>
            <a:gdLst>
              <a:gd name="connsiteX0" fmla="*/ 0 w 1784772"/>
              <a:gd name="connsiteY0" fmla="*/ 148734 h 892386"/>
              <a:gd name="connsiteX1" fmla="*/ 148734 w 1784772"/>
              <a:gd name="connsiteY1" fmla="*/ 0 h 892386"/>
              <a:gd name="connsiteX2" fmla="*/ 1636038 w 1784772"/>
              <a:gd name="connsiteY2" fmla="*/ 0 h 892386"/>
              <a:gd name="connsiteX3" fmla="*/ 1784772 w 1784772"/>
              <a:gd name="connsiteY3" fmla="*/ 148734 h 892386"/>
              <a:gd name="connsiteX4" fmla="*/ 1784772 w 1784772"/>
              <a:gd name="connsiteY4" fmla="*/ 743652 h 892386"/>
              <a:gd name="connsiteX5" fmla="*/ 1636038 w 1784772"/>
              <a:gd name="connsiteY5" fmla="*/ 892386 h 892386"/>
              <a:gd name="connsiteX6" fmla="*/ 148734 w 1784772"/>
              <a:gd name="connsiteY6" fmla="*/ 892386 h 892386"/>
              <a:gd name="connsiteX7" fmla="*/ 0 w 1784772"/>
              <a:gd name="connsiteY7" fmla="*/ 743652 h 892386"/>
              <a:gd name="connsiteX8" fmla="*/ 0 w 1784772"/>
              <a:gd name="connsiteY8" fmla="*/ 148734 h 89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772" h="892386">
                <a:moveTo>
                  <a:pt x="0" y="148734"/>
                </a:moveTo>
                <a:cubicBezTo>
                  <a:pt x="0" y="66590"/>
                  <a:pt x="66590" y="0"/>
                  <a:pt x="148734" y="0"/>
                </a:cubicBezTo>
                <a:lnTo>
                  <a:pt x="1636038" y="0"/>
                </a:lnTo>
                <a:cubicBezTo>
                  <a:pt x="1718182" y="0"/>
                  <a:pt x="1784772" y="66590"/>
                  <a:pt x="1784772" y="148734"/>
                </a:cubicBezTo>
                <a:lnTo>
                  <a:pt x="1784772" y="743652"/>
                </a:lnTo>
                <a:cubicBezTo>
                  <a:pt x="1784772" y="825796"/>
                  <a:pt x="1718182" y="892386"/>
                  <a:pt x="1636038" y="892386"/>
                </a:cubicBezTo>
                <a:lnTo>
                  <a:pt x="148734" y="892386"/>
                </a:lnTo>
                <a:cubicBezTo>
                  <a:pt x="66590" y="892386"/>
                  <a:pt x="0" y="825796"/>
                  <a:pt x="0" y="743652"/>
                </a:cubicBezTo>
                <a:lnTo>
                  <a:pt x="0" y="148734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lIns="119763" tIns="119763" rIns="119763" bIns="119763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教育的终身化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2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2166938" y="2419350"/>
            <a:ext cx="1784350" cy="892175"/>
          </a:xfrm>
          <a:custGeom>
            <a:avLst/>
            <a:gdLst>
              <a:gd name="connsiteX0" fmla="*/ 0 w 1784772"/>
              <a:gd name="connsiteY0" fmla="*/ 148734 h 892386"/>
              <a:gd name="connsiteX1" fmla="*/ 148734 w 1784772"/>
              <a:gd name="connsiteY1" fmla="*/ 0 h 892386"/>
              <a:gd name="connsiteX2" fmla="*/ 1636038 w 1784772"/>
              <a:gd name="connsiteY2" fmla="*/ 0 h 892386"/>
              <a:gd name="connsiteX3" fmla="*/ 1784772 w 1784772"/>
              <a:gd name="connsiteY3" fmla="*/ 148734 h 892386"/>
              <a:gd name="connsiteX4" fmla="*/ 1784772 w 1784772"/>
              <a:gd name="connsiteY4" fmla="*/ 743652 h 892386"/>
              <a:gd name="connsiteX5" fmla="*/ 1636038 w 1784772"/>
              <a:gd name="connsiteY5" fmla="*/ 892386 h 892386"/>
              <a:gd name="connsiteX6" fmla="*/ 148734 w 1784772"/>
              <a:gd name="connsiteY6" fmla="*/ 892386 h 892386"/>
              <a:gd name="connsiteX7" fmla="*/ 0 w 1784772"/>
              <a:gd name="connsiteY7" fmla="*/ 743652 h 892386"/>
              <a:gd name="connsiteX8" fmla="*/ 0 w 1784772"/>
              <a:gd name="connsiteY8" fmla="*/ 148734 h 89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4772" h="892386">
                <a:moveTo>
                  <a:pt x="0" y="148734"/>
                </a:moveTo>
                <a:cubicBezTo>
                  <a:pt x="0" y="66590"/>
                  <a:pt x="66590" y="0"/>
                  <a:pt x="148734" y="0"/>
                </a:cubicBezTo>
                <a:lnTo>
                  <a:pt x="1636038" y="0"/>
                </a:lnTo>
                <a:cubicBezTo>
                  <a:pt x="1718182" y="0"/>
                  <a:pt x="1784772" y="66590"/>
                  <a:pt x="1784772" y="148734"/>
                </a:cubicBezTo>
                <a:lnTo>
                  <a:pt x="1784772" y="743652"/>
                </a:lnTo>
                <a:cubicBezTo>
                  <a:pt x="1784772" y="825796"/>
                  <a:pt x="1718182" y="892386"/>
                  <a:pt x="1636038" y="892386"/>
                </a:cubicBezTo>
                <a:lnTo>
                  <a:pt x="148734" y="892386"/>
                </a:lnTo>
                <a:cubicBezTo>
                  <a:pt x="66590" y="892386"/>
                  <a:pt x="0" y="825796"/>
                  <a:pt x="0" y="743652"/>
                </a:cubicBezTo>
                <a:lnTo>
                  <a:pt x="0" y="148734"/>
                </a:lnTo>
                <a:close/>
              </a:path>
            </a:pathLst>
          </a:custGeom>
        </p:spPr>
        <p:style>
          <a:lnRef idx="2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  <p:txBody>
          <a:bodyPr lIns="119763" tIns="119763" rIns="119763" bIns="119763" spcCol="1270" anchor="ctr"/>
          <a:lstStyle/>
          <a:p>
            <a:pPr marL="0" marR="0" lvl="0" indent="0" algn="ctr" defTabSz="8890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dk2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教育的信息化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dk2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成绩评定方式</a:t>
            </a:r>
            <a:endParaRPr kumimoji="0" lang="zh-CN" altLang="en-US" sz="40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088" y="1131888"/>
            <a:ext cx="7489825" cy="41465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本课程采取平时成绩和期末考查结合的方式进行。其中平时成绩占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40%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，期末考查占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60%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平时成绩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）出勤及纪律占总成绩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20%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，包括出勤情况及课堂纪律、主动回答问题情况等；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）作业练习占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20%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，主要包括写作任务完成情况及平时作业成绩（包括小组写作作业、个人书面作业等）。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期末终结性理论考试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0000"/>
              </a:lnSpc>
              <a:spcBef>
                <a:spcPts val="45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None/>
              <a:defRPr/>
            </a:pP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占总成绩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60%</a:t>
            </a:r>
            <a:r>
              <a: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，纸笔形式考试。</a:t>
            </a:r>
            <a:endParaRPr kumimoji="0" lang="zh-CN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43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4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4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51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5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51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90" end="1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9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90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1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charRg st="141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141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141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3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charRg st="153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charRg st="153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charRg st="153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708150"/>
            <a:ext cx="8159750" cy="236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矩形 2"/>
          <p:cNvSpPr/>
          <p:nvPr/>
        </p:nvSpPr>
        <p:spPr>
          <a:xfrm>
            <a:off x="1939925" y="484188"/>
            <a:ext cx="526415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小结各时代教育特点</a:t>
            </a:r>
            <a:endParaRPr lang="zh-CN" altLang="en-US" sz="9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古代西方教育中强调身心和谐发展的是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雅典教育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斯巴达教育  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世俗教育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骑士教育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学校教育与生产劳动相脱离始于</a:t>
            </a:r>
            <a:r>
              <a:rPr lang="en-US" altLang="zh-CN" dirty="0"/>
              <a:t>(    )</a:t>
            </a:r>
            <a:r>
              <a:rPr lang="zh-CN" altLang="en-US" dirty="0"/>
              <a:t>。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A</a:t>
            </a:r>
            <a:r>
              <a:rPr lang="zh-CN" altLang="en-US" dirty="0"/>
              <a:t>．原始社会    </a:t>
            </a:r>
            <a:r>
              <a:rPr lang="en-US" altLang="zh-CN" dirty="0"/>
              <a:t>B</a:t>
            </a:r>
            <a:r>
              <a:rPr lang="zh-CN" altLang="en-US" dirty="0"/>
              <a:t>．奴隶社会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</a:t>
            </a:r>
            <a:r>
              <a:rPr lang="en-US" altLang="zh-CN" dirty="0"/>
              <a:t>C</a:t>
            </a:r>
            <a:r>
              <a:rPr lang="zh-CN" altLang="en-US" dirty="0"/>
              <a:t>．封建社会    </a:t>
            </a:r>
            <a:r>
              <a:rPr lang="en-US" altLang="zh-CN" dirty="0"/>
              <a:t>D</a:t>
            </a:r>
            <a:r>
              <a:rPr lang="zh-CN" altLang="en-US" dirty="0"/>
              <a:t>．资本主义社会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当今国际社会中影响最大、传播最广、最具生命力的一种教育思潮是</a:t>
            </a:r>
            <a:r>
              <a:rPr lang="en-US" altLang="zh-CN" dirty="0"/>
              <a:t>(   )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A</a:t>
            </a:r>
            <a:r>
              <a:rPr lang="zh-CN" altLang="en-US" dirty="0"/>
              <a:t>教育终身化    </a:t>
            </a:r>
            <a:r>
              <a:rPr lang="en-US" altLang="zh-CN" dirty="0"/>
              <a:t>B</a:t>
            </a:r>
            <a:r>
              <a:rPr lang="zh-CN" altLang="en-US" dirty="0"/>
              <a:t>教育民主化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C</a:t>
            </a:r>
            <a:r>
              <a:rPr lang="zh-CN" altLang="en-US" dirty="0"/>
              <a:t>教育国际化  </a:t>
            </a:r>
            <a:r>
              <a:rPr lang="en-US" altLang="zh-CN" dirty="0"/>
              <a:t>D</a:t>
            </a:r>
            <a:r>
              <a:rPr lang="zh-CN" altLang="en-US" dirty="0"/>
              <a:t>教育制度化</a:t>
            </a: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>
            <a:spLocks noChangeAspect="1"/>
          </p:cNvSpPr>
          <p:nvPr/>
        </p:nvSpPr>
        <p:spPr>
          <a:xfrm>
            <a:off x="3276600" y="842963"/>
            <a:ext cx="2520950" cy="252095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0" name="TextBox 1"/>
          <p:cNvSpPr txBox="1"/>
          <p:nvPr/>
        </p:nvSpPr>
        <p:spPr>
          <a:xfrm>
            <a:off x="1287463" y="3579813"/>
            <a:ext cx="656907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第二节</a:t>
            </a:r>
            <a:r>
              <a:rPr lang="en-US" altLang="zh-CN" sz="3200" b="1" dirty="0">
                <a:solidFill>
                  <a:srgbClr val="DEA9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200" b="1" dirty="0">
                <a:solidFill>
                  <a:srgbClr val="DEA900"/>
                </a:solidFill>
                <a:latin typeface="Arial" panose="020B0604020202020204" pitchFamily="34" charset="0"/>
              </a:rPr>
              <a:t>教育学的萌芽、创立和发展</a:t>
            </a:r>
            <a:endParaRPr lang="zh-CN" altLang="en-US" sz="32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491999" y="987574"/>
            <a:ext cx="2159999" cy="2091418"/>
          </a:xfrm>
          <a:prstGeom prst="ellipse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矩形 2"/>
          <p:cNvSpPr/>
          <p:nvPr/>
        </p:nvSpPr>
        <p:spPr>
          <a:xfrm>
            <a:off x="811213" y="195263"/>
            <a:ext cx="752157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萌芽阶段</a:t>
            </a:r>
            <a:r>
              <a:rPr lang="en-US" altLang="zh-CN" sz="4400" b="1" dirty="0">
                <a:solidFill>
                  <a:srgbClr val="DEA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</a:rPr>
              <a:t>中国</a:t>
            </a:r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的教育思想</a:t>
            </a:r>
            <a:endParaRPr lang="zh-CN" altLang="en-US" sz="9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03325"/>
            <a:ext cx="3960813" cy="3754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1.《</a:t>
            </a:r>
            <a:r>
              <a:rPr lang="zh-CN" altLang="en-US" sz="2800" dirty="0">
                <a:latin typeface="Arial" panose="020B0604020202020204" pitchFamily="34" charset="0"/>
              </a:rPr>
              <a:t>学记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600" dirty="0">
                <a:latin typeface="Arial" panose="020B0604020202020204" pitchFamily="34" charset="0"/>
              </a:rPr>
              <a:t>《</a:t>
            </a:r>
            <a:r>
              <a:rPr lang="zh-CN" altLang="en-US" sz="1600" dirty="0">
                <a:latin typeface="Arial" panose="020B0604020202020204" pitchFamily="34" charset="0"/>
              </a:rPr>
              <a:t>学记</a:t>
            </a:r>
            <a:r>
              <a:rPr lang="en-US" altLang="zh-CN" sz="1600" dirty="0">
                <a:latin typeface="Arial" panose="020B0604020202020204" pitchFamily="34" charset="0"/>
              </a:rPr>
              <a:t>》</a:t>
            </a:r>
            <a:r>
              <a:rPr lang="zh-CN" altLang="en-US" sz="1600" dirty="0">
                <a:latin typeface="Arial" panose="020B0604020202020204" pitchFamily="34" charset="0"/>
              </a:rPr>
              <a:t>是中国也是世界教育史上第一部教育专著。</a:t>
            </a:r>
            <a:endParaRPr lang="zh-CN" altLang="en-US" sz="1600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</a:rPr>
              <a:t>主张：①“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化民成俗，其必由学</a:t>
            </a:r>
            <a:r>
              <a:rPr lang="zh-CN" altLang="en-US" sz="1600" dirty="0">
                <a:latin typeface="Arial" panose="020B0604020202020204" pitchFamily="34" charset="0"/>
              </a:rPr>
              <a:t>”揭示了教育的重要性；②“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建国君民，教学为先</a:t>
            </a:r>
            <a:r>
              <a:rPr lang="zh-CN" altLang="en-US" sz="1600" dirty="0">
                <a:latin typeface="Arial" panose="020B0604020202020204" pitchFamily="34" charset="0"/>
              </a:rPr>
              <a:t>”阐述了教育与政治的关系；③“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道而弗牵，强而弗抑，开而弗达</a:t>
            </a:r>
            <a:r>
              <a:rPr lang="zh-CN" altLang="en-US" sz="1600" dirty="0">
                <a:latin typeface="Arial" panose="020B0604020202020204" pitchFamily="34" charset="0"/>
              </a:rPr>
              <a:t>”阐释了启发式教学；④“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学不躐等</a:t>
            </a:r>
            <a:r>
              <a:rPr lang="zh-CN" altLang="en-US" sz="1600" dirty="0">
                <a:latin typeface="Arial" panose="020B0604020202020204" pitchFamily="34" charset="0"/>
              </a:rPr>
              <a:t>”要求教学要遵循学生心理发展特点循序渐进。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87900" y="1203325"/>
            <a:ext cx="3960813" cy="3384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2.</a:t>
            </a:r>
            <a:r>
              <a:rPr lang="zh-CN" altLang="en-US" sz="2800" dirty="0">
                <a:latin typeface="Arial" panose="020B0604020202020204" pitchFamily="34" charset="0"/>
              </a:rPr>
              <a:t>孔子</a:t>
            </a:r>
            <a:endParaRPr lang="en-US" altLang="zh-CN" sz="3600" dirty="0">
              <a:latin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有教无类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因材施教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不愤不启，不悱不发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庶、富、教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algn="ctr"/>
            <a:endParaRPr lang="en-US" altLang="zh-CN" sz="2000" dirty="0">
              <a:latin typeface="Arial" panose="020B0604020202020204" pitchFamily="34" charset="0"/>
            </a:endParaRPr>
          </a:p>
          <a:p>
            <a:pPr algn="ctr"/>
            <a:r>
              <a:rPr lang="en-US" altLang="zh-CN" sz="2800" dirty="0">
                <a:latin typeface="Arial" panose="020B0604020202020204" pitchFamily="34" charset="0"/>
              </a:rPr>
              <a:t>3.</a:t>
            </a:r>
            <a:r>
              <a:rPr lang="zh-CN" altLang="en-US" sz="2800" dirty="0">
                <a:latin typeface="Arial" panose="020B0604020202020204" pitchFamily="34" charset="0"/>
              </a:rPr>
              <a:t>墨翟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7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charRg st="31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charRg st="3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charRg st="31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charRg st="25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矩形 2"/>
          <p:cNvSpPr/>
          <p:nvPr/>
        </p:nvSpPr>
        <p:spPr>
          <a:xfrm>
            <a:off x="811213" y="195263"/>
            <a:ext cx="752157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萌芽阶段</a:t>
            </a:r>
            <a:r>
              <a:rPr lang="en-US" altLang="zh-CN" sz="4400" b="1" dirty="0">
                <a:solidFill>
                  <a:srgbClr val="DEA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400" b="1" dirty="0">
                <a:latin typeface="Arial" panose="020B0604020202020204" pitchFamily="34" charset="0"/>
              </a:rPr>
              <a:t>外国</a:t>
            </a:r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的教育思想</a:t>
            </a:r>
            <a:endParaRPr lang="zh-CN" altLang="en-US" sz="9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2988" y="1203325"/>
            <a:ext cx="6569075" cy="3744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(1)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苏格拉底</a:t>
            </a:r>
            <a:r>
              <a:rPr lang="zh-CN" altLang="en-US" dirty="0">
                <a:latin typeface="Arial" panose="020B0604020202020204" pitchFamily="34" charset="0"/>
              </a:rPr>
              <a:t>： 苏格拉底以其雄辩和与青年智者的问答法著名，这种教学方法又称为“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产婆术</a:t>
            </a:r>
            <a:r>
              <a:rPr lang="zh-CN" altLang="en-US" dirty="0">
                <a:latin typeface="Arial" panose="020B0604020202020204" pitchFamily="34" charset="0"/>
              </a:rPr>
              <a:t>”。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(2)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柏拉图</a:t>
            </a:r>
            <a:r>
              <a:rPr lang="zh-CN" altLang="en-US" dirty="0">
                <a:latin typeface="Arial" panose="020B0604020202020204" pitchFamily="34" charset="0"/>
              </a:rPr>
              <a:t>：  柏拉图的教育思想集中体现在他的代表作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理想国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中。柏拉图是“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寓学习于游戏</a:t>
            </a:r>
            <a:r>
              <a:rPr lang="zh-CN" altLang="en-US" dirty="0">
                <a:latin typeface="Arial" panose="020B0604020202020204" pitchFamily="34" charset="0"/>
              </a:rPr>
              <a:t>”的最早提倡者。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(3)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亚里土多德</a:t>
            </a:r>
            <a:r>
              <a:rPr lang="zh-CN" altLang="en-US" dirty="0">
                <a:latin typeface="Arial" panose="020B0604020202020204" pitchFamily="34" charset="0"/>
              </a:rPr>
              <a:t>：  亚里土多德是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古希腊百科全书式</a:t>
            </a:r>
            <a:r>
              <a:rPr lang="zh-CN" altLang="en-US" dirty="0">
                <a:latin typeface="Arial" panose="020B0604020202020204" pitchFamily="34" charset="0"/>
              </a:rPr>
              <a:t>的哲学家，在历史上首次提出了“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教育遵循自然</a:t>
            </a:r>
            <a:r>
              <a:rPr lang="zh-CN" altLang="en-US" dirty="0">
                <a:latin typeface="Arial" panose="020B0604020202020204" pitchFamily="34" charset="0"/>
              </a:rPr>
              <a:t>”的原则。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(4)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昆体良</a:t>
            </a:r>
            <a:r>
              <a:rPr lang="zh-CN" altLang="en-US" dirty="0">
                <a:latin typeface="Arial" panose="020B0604020202020204" pitchFamily="34" charset="0"/>
              </a:rPr>
              <a:t>： 古代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西方最早</a:t>
            </a:r>
            <a:r>
              <a:rPr lang="zh-CN" altLang="en-US" dirty="0">
                <a:latin typeface="Arial" panose="020B0604020202020204" pitchFamily="34" charset="0"/>
              </a:rPr>
              <a:t>的教育理论著作是古罗马昆体良的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雄辩术原理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（又称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论演说家教育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）。</a:t>
            </a:r>
            <a:endParaRPr lang="zh-CN" altLang="en-US" dirty="0">
              <a:latin typeface="Arial" panose="020B0604020202020204" pitchFamily="34" charset="0"/>
            </a:endParaRPr>
          </a:p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charRg st="46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charRg st="4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charRg st="46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charRg st="10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charRg st="10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charRg st="10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charRg st="152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在教育对象问题上，提出“有教无类”主张的是（   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孔子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孟子 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荀子 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墨子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中国历史上最早专门论述教育问题的文献是（   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A《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论语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  B《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大学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C《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学记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  D《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中庸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2"/>
          <p:cNvSpPr/>
          <p:nvPr/>
        </p:nvSpPr>
        <p:spPr>
          <a:xfrm>
            <a:off x="3351213" y="195263"/>
            <a:ext cx="244157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创立阶段</a:t>
            </a:r>
            <a:endParaRPr lang="zh-CN" altLang="en-US" sz="9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19250" y="1725613"/>
            <a:ext cx="5761038" cy="2092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17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世纪以后，教育学进入了一个新的阶段，逐渐形成一门独立的学科，近代实验科学家鼻祖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培根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rPr>
              <a:t>首次提出把教育学作为一门独立的学科。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4" name="内容占位符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188" y="395288"/>
            <a:ext cx="2192337" cy="2176462"/>
          </a:xfrm>
          <a:ln/>
        </p:spPr>
      </p:pic>
      <p:sp>
        <p:nvSpPr>
          <p:cNvPr id="819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203847" y="1045783"/>
            <a:ext cx="4104456" cy="8540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90000" dir="5400000" sy="-100000" algn="bl" rotWithShape="0"/>
          </a:effectLst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defRPr/>
            </a:pPr>
            <a:r>
              <a:rPr kumimoji="0" lang="zh-CN" altLang="en-US" sz="4950" kern="1200" cap="none" spc="0" normalizeH="0" baseline="0" noProof="0" dirty="0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  <a:sym typeface="+mn-ea"/>
              </a:rPr>
              <a:t>什么是</a:t>
            </a:r>
            <a:r>
              <a:rPr kumimoji="0" lang="zh-CN" altLang="en-US" sz="4950" kern="1200" cap="none" spc="0" normalizeH="0" baseline="0" noProof="0" dirty="0">
                <a:latin typeface="华文琥珀" panose="02010800040101010101" pitchFamily="2" charset="-122"/>
                <a:ea typeface="华文琥珀" panose="02010800040101010101" pitchFamily="2" charset="-122"/>
                <a:cs typeface="+mn-cs"/>
                <a:sym typeface="+mn-ea"/>
              </a:rPr>
              <a:t>教育</a:t>
            </a:r>
            <a:r>
              <a:rPr kumimoji="0" lang="zh-CN" altLang="en-US" sz="4950" kern="1200" cap="none" spc="0" normalizeH="0" baseline="0" noProof="0" dirty="0">
                <a:latin typeface="华文彩云" panose="02010800040101010101" pitchFamily="2" charset="-122"/>
                <a:ea typeface="华文彩云" panose="02010800040101010101" pitchFamily="2" charset="-122"/>
                <a:cs typeface="+mn-cs"/>
                <a:sym typeface="+mn-ea"/>
              </a:rPr>
              <a:t>？</a:t>
            </a:r>
            <a:endParaRPr kumimoji="0" lang="en-US" altLang="zh-CN" sz="4950" kern="1200" cap="none" spc="0" normalizeH="0" baseline="0" noProof="0" dirty="0">
              <a:latin typeface="华文彩云" panose="02010800040101010101" pitchFamily="2" charset="-122"/>
              <a:ea typeface="华文彩云" panose="02010800040101010101" pitchFamily="2" charset="-122"/>
              <a:cs typeface="+mn-cs"/>
              <a:sym typeface="+mn-ea"/>
            </a:endParaRPr>
          </a:p>
        </p:txBody>
      </p:sp>
      <p:pic>
        <p:nvPicPr>
          <p:cNvPr id="5" name="Picture 4" descr="教学甲骨文"/>
          <p:cNvPicPr>
            <a:picLocks noChangeAspect="1"/>
          </p:cNvPicPr>
          <p:nvPr/>
        </p:nvPicPr>
        <p:blipFill>
          <a:blip r:embed="rId3"/>
          <a:srcRect l="47890"/>
          <a:stretch>
            <a:fillRect/>
          </a:stretch>
        </p:blipFill>
        <p:spPr>
          <a:xfrm>
            <a:off x="2351088" y="2571750"/>
            <a:ext cx="1704975" cy="234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5" descr="M98I)L@G28@Z5EF5KAW1{1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3003550"/>
            <a:ext cx="2982913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矩形 2"/>
          <p:cNvSpPr/>
          <p:nvPr/>
        </p:nvSpPr>
        <p:spPr>
          <a:xfrm>
            <a:off x="1187450" y="555625"/>
            <a:ext cx="6956425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创立阶段的</a:t>
            </a:r>
            <a:r>
              <a:rPr lang="zh-CN" altLang="en-US" sz="4400" b="1" dirty="0">
                <a:latin typeface="Arial" panose="020B0604020202020204" pitchFamily="34" charset="0"/>
              </a:rPr>
              <a:t>代表人物及思想</a:t>
            </a:r>
            <a:endParaRPr lang="zh-CN" altLang="en-US" sz="900" b="1" dirty="0">
              <a:latin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355725"/>
            <a:ext cx="6453188" cy="3817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矩形 2"/>
          <p:cNvSpPr/>
          <p:nvPr/>
        </p:nvSpPr>
        <p:spPr>
          <a:xfrm>
            <a:off x="1187450" y="268288"/>
            <a:ext cx="695642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创立阶段的</a:t>
            </a:r>
            <a:r>
              <a:rPr lang="zh-CN" altLang="en-US" sz="4400" b="1" dirty="0">
                <a:latin typeface="Arial" panose="020B0604020202020204" pitchFamily="34" charset="0"/>
              </a:rPr>
              <a:t>代表人物及思想</a:t>
            </a:r>
            <a:endParaRPr lang="zh-CN" altLang="en-US" sz="900" b="1" dirty="0">
              <a:latin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304925"/>
            <a:ext cx="6970713" cy="3598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8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995488"/>
            <a:ext cx="808672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2" name="矩形 2"/>
          <p:cNvSpPr/>
          <p:nvPr/>
        </p:nvSpPr>
        <p:spPr>
          <a:xfrm>
            <a:off x="3924300" y="938213"/>
            <a:ext cx="187642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巧记：</a:t>
            </a:r>
            <a:endParaRPr lang="zh-CN" altLang="en-US" sz="9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2706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1632</a:t>
            </a:r>
            <a:r>
              <a:rPr lang="zh-CN" altLang="en-US" dirty="0"/>
              <a:t>年，</a:t>
            </a:r>
            <a:r>
              <a:rPr lang="en-US" altLang="zh-CN" dirty="0"/>
              <a:t>《</a:t>
            </a:r>
            <a:r>
              <a:rPr lang="zh-CN" altLang="en-US" dirty="0"/>
              <a:t>大教学论</a:t>
            </a:r>
            <a:r>
              <a:rPr lang="en-US" altLang="zh-CN" dirty="0"/>
              <a:t>》</a:t>
            </a:r>
            <a:r>
              <a:rPr lang="zh-CN" altLang="en-US" dirty="0"/>
              <a:t>的出版标志着教育学的建立，其作者是（   ）</a:t>
            </a:r>
            <a:endParaRPr lang="zh-CN" altLang="en-US" dirty="0"/>
          </a:p>
          <a:p>
            <a:pPr>
              <a:lnSpc>
                <a:spcPct val="150000"/>
              </a:lnSpc>
            </a:pPr>
            <a:r>
              <a:rPr lang="en-US" altLang="zh-CN" dirty="0"/>
              <a:t>A</a:t>
            </a:r>
            <a:r>
              <a:rPr lang="zh-CN" altLang="en-US" dirty="0"/>
              <a:t>赫尔巴特  </a:t>
            </a:r>
            <a:r>
              <a:rPr lang="en-US" altLang="zh-CN" dirty="0"/>
              <a:t>B</a:t>
            </a:r>
            <a:r>
              <a:rPr lang="zh-CN" altLang="en-US" dirty="0"/>
              <a:t>杜威 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C</a:t>
            </a:r>
            <a:r>
              <a:rPr lang="zh-CN" altLang="en-US" dirty="0"/>
              <a:t>裴斯泰洛齐   </a:t>
            </a:r>
            <a:r>
              <a:rPr lang="en-US" altLang="zh-CN" dirty="0"/>
              <a:t>D</a:t>
            </a:r>
            <a:r>
              <a:rPr lang="zh-CN" altLang="en-US" dirty="0"/>
              <a:t>夸美纽斯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>
    <p:cut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3730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zh-CN" altLang="en-US" sz="2800" dirty="0"/>
              <a:t>我们敢说日常所见的人中，十分之九都是他们的教育所决定的”这一观点是出自洛克的（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A《</a:t>
            </a:r>
            <a:r>
              <a:rPr lang="zh-CN" altLang="en-US" sz="2800" dirty="0"/>
              <a:t>大教学论</a:t>
            </a:r>
            <a:r>
              <a:rPr lang="en-US" altLang="zh-CN" sz="2800" dirty="0"/>
              <a:t>》  B《</a:t>
            </a:r>
            <a:r>
              <a:rPr lang="zh-CN" altLang="en-US" sz="2800" dirty="0"/>
              <a:t>教育漫话</a:t>
            </a:r>
            <a:r>
              <a:rPr lang="en-US" altLang="zh-CN" sz="2800" dirty="0"/>
              <a:t>》 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C《</a:t>
            </a:r>
            <a:r>
              <a:rPr lang="zh-CN" altLang="en-US" sz="2800" dirty="0"/>
              <a:t>爱弥儿</a:t>
            </a:r>
            <a:r>
              <a:rPr lang="en-US" altLang="zh-CN" sz="2800" dirty="0"/>
              <a:t>》  D《</a:t>
            </a:r>
            <a:r>
              <a:rPr lang="zh-CN" altLang="en-US" sz="2800" dirty="0"/>
              <a:t>普通教育学</a:t>
            </a:r>
            <a:r>
              <a:rPr lang="en-US" altLang="zh-CN" sz="2800" dirty="0"/>
              <a:t>》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split orient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4754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提出“人是唯一需要教育的动物”这一说法的教育家是</a:t>
            </a:r>
            <a:r>
              <a:rPr lang="zh-CN" altLang="en-US" sz="2800" dirty="0"/>
              <a:t>（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赫尔巴特  </a:t>
            </a:r>
            <a:r>
              <a:rPr lang="en-US" altLang="zh-CN" sz="2800" dirty="0"/>
              <a:t>B</a:t>
            </a:r>
            <a:r>
              <a:rPr lang="zh-CN" altLang="en-US" sz="2800" dirty="0"/>
              <a:t>康德  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C</a:t>
            </a:r>
            <a:r>
              <a:rPr lang="zh-CN" altLang="en-US" sz="2800" dirty="0"/>
              <a:t>裴斯泰洛齐   </a:t>
            </a:r>
            <a:r>
              <a:rPr lang="en-US" altLang="zh-CN" sz="2800" dirty="0"/>
              <a:t>D</a:t>
            </a:r>
            <a:r>
              <a:rPr lang="zh-CN" altLang="en-US" sz="2800" dirty="0"/>
              <a:t>夸美纽斯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75778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pPr>
              <a:lnSpc>
                <a:spcPct val="150000"/>
              </a:lnSpc>
            </a:pPr>
            <a:r>
              <a:rPr lang="en-US" altLang="zh-CN" sz="2800" dirty="0"/>
              <a:t>4.</a:t>
            </a:r>
            <a:r>
              <a:rPr lang="zh-CN" altLang="en-US" sz="2800" dirty="0"/>
              <a:t>“在教育中，儿童变成了太阳，教育的一切措施要围绕他们组织“，这一理念出自教育家（  ）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</a:t>
            </a:r>
            <a:r>
              <a:rPr lang="zh-CN" altLang="en-US" sz="2800" dirty="0"/>
              <a:t>赫尔巴特  </a:t>
            </a:r>
            <a:r>
              <a:rPr lang="en-US" altLang="zh-CN" sz="2800" dirty="0"/>
              <a:t>B</a:t>
            </a:r>
            <a:r>
              <a:rPr lang="zh-CN" altLang="en-US" sz="2800" dirty="0"/>
              <a:t>裴斯泰洛齐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C</a:t>
            </a:r>
            <a:r>
              <a:rPr lang="zh-CN" altLang="en-US" sz="2800" dirty="0"/>
              <a:t>夸美纽斯 </a:t>
            </a:r>
            <a:r>
              <a:rPr lang="en-US" altLang="zh-CN" sz="2800" dirty="0"/>
              <a:t>D</a:t>
            </a:r>
            <a:r>
              <a:rPr lang="zh-CN" altLang="en-US" sz="2800" dirty="0"/>
              <a:t>杜威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circl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明确提出“教学永远具有教育性”的教育家是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．夸美纽斯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．赫尔巴特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．杜威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．赞科夫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pull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以美国教育家杜威为代表的现代教育派倡导的三中心是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．儿童、教材、活动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．教师、活动、经验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．儿童、活动、经验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．教师、经验、教材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ver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矩形 2"/>
          <p:cNvSpPr/>
          <p:nvPr/>
        </p:nvSpPr>
        <p:spPr>
          <a:xfrm>
            <a:off x="366713" y="555625"/>
            <a:ext cx="8597900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发展阶段</a:t>
            </a:r>
            <a:r>
              <a:rPr lang="en-US" altLang="zh-CN" sz="4400" b="1" dirty="0">
                <a:solidFill>
                  <a:srgbClr val="DEA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马克思主义教育学</a:t>
            </a:r>
            <a:r>
              <a:rPr lang="zh-CN" altLang="en-US" sz="2400" dirty="0">
                <a:latin typeface="Arial" panose="020B0604020202020204" pitchFamily="34" charset="0"/>
              </a:rPr>
              <a:t>代表人物及思想</a:t>
            </a:r>
            <a:endParaRPr lang="zh-CN" altLang="en-US" sz="900" dirty="0">
              <a:latin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49313" y="1924050"/>
          <a:ext cx="7632700" cy="28019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46"/>
                <a:gridCol w="2664244"/>
                <a:gridCol w="3384310"/>
              </a:tblGrid>
              <a:tr h="40843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人物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著作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地位教育思想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</a:tr>
              <a:tr h="704974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克鲁普斯卡娅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《</a:t>
                      </a:r>
                      <a:r>
                        <a:rPr lang="zh-CN" altLang="en-US" sz="1800" dirty="0"/>
                        <a:t>国民教育与民主主义</a:t>
                      </a:r>
                      <a:r>
                        <a:rPr lang="en-US" altLang="zh-CN" sz="1800" dirty="0"/>
                        <a:t>》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最早以马克思主义为基础探讨教育问题的教育家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</a:tr>
              <a:tr h="640044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凯洛夫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solidFill>
                            <a:srgbClr val="FF0000"/>
                          </a:solidFill>
                        </a:rPr>
                        <a:t>《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教育学</a:t>
                      </a:r>
                      <a:r>
                        <a:rPr lang="en-US" altLang="zh-CN" sz="1800" dirty="0">
                          <a:solidFill>
                            <a:srgbClr val="FF0000"/>
                          </a:solidFill>
                        </a:rPr>
                        <a:t>》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世界上第一部马克思主义的教育学著作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05" marB="45705"/>
                </a:tc>
              </a:tr>
              <a:tr h="408438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马卡连柯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《</a:t>
                      </a:r>
                      <a:r>
                        <a:rPr lang="zh-CN" altLang="en-US" sz="1800" dirty="0"/>
                        <a:t>教育诗</a:t>
                      </a:r>
                      <a:r>
                        <a:rPr lang="en-US" altLang="zh-CN" sz="1800" dirty="0"/>
                        <a:t>》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集体主义思想</a:t>
                      </a:r>
                      <a:r>
                        <a:rPr lang="zh-CN" altLang="en-US" sz="1800" dirty="0"/>
                        <a:t>（流浪儿）</a:t>
                      </a:r>
                      <a:endParaRPr lang="zh-CN" altLang="en-US" sz="1800" dirty="0"/>
                    </a:p>
                  </a:txBody>
                  <a:tcPr marL="91438" marR="91438" marT="45705" marB="45705"/>
                </a:tc>
              </a:tr>
              <a:tr h="640044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杨贤江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en-US" altLang="zh-CN" sz="1800" dirty="0">
                          <a:solidFill>
                            <a:srgbClr val="FF0000"/>
                          </a:solidFill>
                        </a:rPr>
                        <a:t>《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新教育大纲</a:t>
                      </a:r>
                      <a:r>
                        <a:rPr lang="en-US" altLang="zh-CN" sz="1800" dirty="0">
                          <a:solidFill>
                            <a:srgbClr val="FF0000"/>
                          </a:solidFill>
                        </a:rPr>
                        <a:t>》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05" marB="45705"/>
                </a:tc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我国第一部以马克思主义为指导的教育学著作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05" marB="45705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" name="图示 4"/>
          <p:cNvGraphicFramePr/>
          <p:nvPr/>
        </p:nvGraphicFramePr>
        <p:xfrm>
          <a:off x="2197894" y="533400"/>
          <a:ext cx="4966394" cy="4198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矩形 2"/>
          <p:cNvSpPr/>
          <p:nvPr/>
        </p:nvSpPr>
        <p:spPr>
          <a:xfrm>
            <a:off x="1341438" y="555625"/>
            <a:ext cx="6648450" cy="7699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发展阶段</a:t>
            </a:r>
            <a:r>
              <a:rPr lang="en-US" altLang="zh-CN" sz="4400" b="1" dirty="0">
                <a:solidFill>
                  <a:srgbClr val="DEA9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当代教育理论</a:t>
            </a:r>
            <a:r>
              <a:rPr lang="zh-CN" altLang="en-US" sz="2400" dirty="0">
                <a:latin typeface="Arial" panose="020B0604020202020204" pitchFamily="34" charset="0"/>
              </a:rPr>
              <a:t>的发展</a:t>
            </a:r>
            <a:endParaRPr lang="zh-CN" altLang="en-US" sz="900" dirty="0">
              <a:latin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650" y="1708150"/>
          <a:ext cx="7632700" cy="2979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46"/>
                <a:gridCol w="2664244"/>
                <a:gridCol w="3384310"/>
              </a:tblGrid>
              <a:tr h="40859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人物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著作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/>
                        <a:t>地位教育思想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</a:tr>
              <a:tr h="705243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赞可夫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《</a:t>
                      </a:r>
                      <a:r>
                        <a:rPr lang="zh-CN" altLang="en-US" sz="1800" dirty="0"/>
                        <a:t>教学与发展</a:t>
                      </a:r>
                      <a:r>
                        <a:rPr lang="en-US" altLang="zh-CN" sz="1800" dirty="0"/>
                        <a:t>》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提出了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发展性教学理论</a:t>
                      </a:r>
                      <a:r>
                        <a:rPr lang="zh-CN" altLang="en-US" sz="1800" dirty="0"/>
                        <a:t>的五条教学原则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</a:tr>
              <a:tr h="408593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布鲁纳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《</a:t>
                      </a:r>
                      <a:r>
                        <a:rPr lang="zh-CN" altLang="en-US" sz="1800" dirty="0"/>
                        <a:t>教学过程</a:t>
                      </a:r>
                      <a:r>
                        <a:rPr lang="en-US" altLang="zh-CN" sz="1800" dirty="0"/>
                        <a:t>》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强调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学科结构</a:t>
                      </a:r>
                      <a:r>
                        <a:rPr lang="zh-CN" altLang="en-US" sz="1800" dirty="0"/>
                        <a:t>，倡导发现教学法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</a:tr>
              <a:tr h="408593"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瓦根舍因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范例教学理论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</a:tr>
              <a:tr h="408593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苏霍姆林斯基</a:t>
                      </a:r>
                      <a:endParaRPr lang="zh-CN" alt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《</a:t>
                      </a:r>
                      <a:r>
                        <a:rPr lang="zh-CN" altLang="en-US" sz="1800" dirty="0"/>
                        <a:t>给教师的一百条建议</a:t>
                      </a:r>
                      <a:r>
                        <a:rPr lang="en-US" altLang="zh-CN" sz="1800" dirty="0"/>
                        <a:t>》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其著作被称为“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活的教育学</a:t>
                      </a:r>
                      <a:r>
                        <a:rPr lang="zh-CN" altLang="en-US" sz="1800" dirty="0"/>
                        <a:t>”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</a:tr>
              <a:tr h="640121">
                <a:tc>
                  <a:txBody>
                    <a:bodyPr/>
                    <a:lstStyle/>
                    <a:p>
                      <a:r>
                        <a:rPr lang="zh-CN" altLang="en-US" sz="1800" dirty="0">
                          <a:solidFill>
                            <a:schemeClr val="tx1"/>
                          </a:solidFill>
                        </a:rPr>
                        <a:t>布鲁姆</a:t>
                      </a:r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zh-CN" altLang="en-US" sz="1800" dirty="0"/>
                        <a:t>教学目标分为认知、情感、动作技能三大领域</a:t>
                      </a:r>
                      <a:endParaRPr lang="zh-CN" altLang="en-US" sz="1800" dirty="0"/>
                    </a:p>
                  </a:txBody>
                  <a:tcPr marL="91438" marR="91438" marT="45723" marB="45723"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前苏联凯洛夫主编的，力图以马克思主义为指导，系统研究教育问题，总结前苏联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世纪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20~30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年代教育正反两方面经验，并对我国有着广泛影响的教育专著是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普通教育学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    B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大教学论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民主主义与教育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教育学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苏联十月革命胜利后，专门从事流浪犯罪儿童教育，著有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教育诗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论共产主义教育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的教育家是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    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．克鲁普斯卡娅 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．加里宁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．马卡连柯         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．凯洛夫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真题练习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以布鲁姆为代表的教育家将教学目标分为三大领域，其中不包括：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．认知领域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．情感领域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．意志领域         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．动作技能领域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ut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"/>
          <p:cNvSpPr txBox="1"/>
          <p:nvPr/>
        </p:nvSpPr>
        <p:spPr>
          <a:xfrm>
            <a:off x="1503363" y="1446213"/>
            <a:ext cx="6394450" cy="18161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en-US" sz="2800" dirty="0">
                <a:latin typeface="Arial" panose="020B0604020202020204" pitchFamily="34" charset="0"/>
              </a:rPr>
              <a:t>有人说：“过去的老师没有学教育学，照样当老师，孔子没有学过教育学，依然是一个公认的教育家，所以当教师学不学教育学都无所谓”，你的观点呢？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87042" name="TextBox 3"/>
          <p:cNvSpPr txBox="1"/>
          <p:nvPr/>
        </p:nvSpPr>
        <p:spPr>
          <a:xfrm>
            <a:off x="395288" y="495300"/>
            <a:ext cx="3132137" cy="7699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/>
            <a:r>
              <a:rPr lang="zh-CN" altLang="en-US" sz="4400" b="1" dirty="0">
                <a:solidFill>
                  <a:srgbClr val="4A452A"/>
                </a:solidFill>
                <a:latin typeface="Arial" panose="020B0604020202020204" pitchFamily="34" charset="0"/>
              </a:rPr>
              <a:t>思考并讨论</a:t>
            </a:r>
            <a:endParaRPr lang="en-US" altLang="zh-CN" sz="4400" b="1" dirty="0">
              <a:solidFill>
                <a:srgbClr val="4A452A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25688" y="4227513"/>
            <a:ext cx="449262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请分析这一观点并说明理由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15963" y="4084638"/>
            <a:ext cx="7712075" cy="0"/>
          </a:xfrm>
          <a:prstGeom prst="line">
            <a:avLst/>
          </a:prstGeom>
          <a:ln w="19050">
            <a:solidFill>
              <a:srgbClr val="DEA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矩形 1"/>
          <p:cNvSpPr/>
          <p:nvPr/>
        </p:nvSpPr>
        <p:spPr>
          <a:xfrm>
            <a:off x="1547813" y="771525"/>
            <a:ext cx="6461125" cy="3832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dirty="0">
                <a:latin typeface="Arial" panose="020B0604020202020204" pitchFamily="34" charset="0"/>
              </a:rPr>
              <a:t>2010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6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21</a:t>
            </a:r>
            <a:r>
              <a:rPr lang="zh-CN" altLang="en-US" dirty="0">
                <a:latin typeface="Arial" panose="020B0604020202020204" pitchFamily="34" charset="0"/>
              </a:rPr>
              <a:t>日，中共中央总书记胡锦涛主持政治局会议，审议并通过了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国家中长期教育改革和发展规划纲要（</a:t>
            </a:r>
            <a:r>
              <a:rPr lang="en-US" altLang="zh-CN" dirty="0">
                <a:latin typeface="Arial" panose="020B0604020202020204" pitchFamily="34" charset="0"/>
              </a:rPr>
              <a:t>2010-2020</a:t>
            </a:r>
            <a:r>
              <a:rPr lang="zh-CN" altLang="en-US" dirty="0">
                <a:latin typeface="Arial" panose="020B0604020202020204" pitchFamily="34" charset="0"/>
              </a:rPr>
              <a:t>年）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（简称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纲要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），这是</a:t>
            </a:r>
            <a:r>
              <a:rPr lang="en-US" altLang="zh-CN" dirty="0">
                <a:latin typeface="Arial" panose="020B0604020202020204" pitchFamily="34" charset="0"/>
              </a:rPr>
              <a:t>21</a:t>
            </a:r>
            <a:r>
              <a:rPr lang="zh-CN" altLang="en-US" dirty="0">
                <a:latin typeface="Arial" panose="020B0604020202020204" pitchFamily="34" charset="0"/>
              </a:rPr>
              <a:t>世纪以来我国第一个教育规划纲要，是指导教育改革和发展的纲领性文件。</a:t>
            </a:r>
            <a:endParaRPr lang="zh-CN" altLang="en-US" dirty="0">
              <a:latin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根据这一规划，今后一个时期我国教育事业改革发展的工作方针是：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优先发展、育人为本、改革创新、促进公平、提高质量</a:t>
            </a:r>
            <a:r>
              <a:rPr lang="zh-CN" altLang="en-US" dirty="0">
                <a:latin typeface="Arial" panose="020B0604020202020204" pitchFamily="34" charset="0"/>
              </a:rPr>
              <a:t>。纲要指出：坚持把教育摆在优先发展的战略地位，把育人作为教育</a:t>
            </a: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工作的根本要求，把改革创新作为教育发展的强大动力，</a:t>
            </a:r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7" name="TextBox 1"/>
          <p:cNvSpPr txBox="1"/>
          <p:nvPr/>
        </p:nvSpPr>
        <p:spPr>
          <a:xfrm>
            <a:off x="3351213" y="1131888"/>
            <a:ext cx="2441575" cy="7699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solidFill>
                  <a:srgbClr val="DEA900"/>
                </a:solidFill>
                <a:latin typeface="Arial" panose="020B0604020202020204" pitchFamily="34" charset="0"/>
              </a:rPr>
              <a:t>视野扩展</a:t>
            </a:r>
            <a:endParaRPr lang="zh-CN" altLang="en-US" sz="4400" b="1" dirty="0">
              <a:solidFill>
                <a:srgbClr val="DEA900"/>
              </a:solidFill>
              <a:latin typeface="Arial" panose="020B0604020202020204" pitchFamily="34" charset="0"/>
            </a:endParaRPr>
          </a:p>
        </p:txBody>
      </p:sp>
      <p:sp>
        <p:nvSpPr>
          <p:cNvPr id="91138" name="TextBox 2"/>
          <p:cNvSpPr txBox="1"/>
          <p:nvPr/>
        </p:nvSpPr>
        <p:spPr>
          <a:xfrm>
            <a:off x="1547813" y="2284413"/>
            <a:ext cx="6481762" cy="21605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en-US" altLang="zh-CN" sz="1600" dirty="0">
                <a:latin typeface="Arial" panose="020B0604020202020204" pitchFamily="34" charset="0"/>
              </a:rPr>
              <a:t>1.</a:t>
            </a:r>
            <a:r>
              <a:rPr lang="zh-CN" altLang="zh-CN" sz="1600" dirty="0">
                <a:latin typeface="Arial" panose="020B0604020202020204" pitchFamily="34" charset="0"/>
              </a:rPr>
              <a:t>山东教育厅师范教育处，《感悟美国教育</a:t>
            </a:r>
            <a:r>
              <a:rPr lang="en-US" altLang="zh-CN" sz="1600" dirty="0">
                <a:latin typeface="Arial" panose="020B0604020202020204" pitchFamily="34" charset="0"/>
              </a:rPr>
              <a:t>:</a:t>
            </a:r>
            <a:r>
              <a:rPr lang="zh-CN" altLang="zh-CN" sz="1600" dirty="0">
                <a:latin typeface="Arial" panose="020B0604020202020204" pitchFamily="34" charset="0"/>
              </a:rPr>
              <a:t>齐鲁名师美国行》，山东人民出版社，</a:t>
            </a:r>
            <a:r>
              <a:rPr lang="en-US" altLang="zh-CN" sz="1600" dirty="0">
                <a:latin typeface="Arial" panose="020B0604020202020204" pitchFamily="34" charset="0"/>
              </a:rPr>
              <a:t>2009</a:t>
            </a:r>
            <a:r>
              <a:rPr lang="zh-CN" altLang="zh-CN" sz="1600" dirty="0">
                <a:latin typeface="Arial" panose="020B0604020202020204" pitchFamily="34" charset="0"/>
              </a:rPr>
              <a:t>年</a:t>
            </a:r>
            <a:endParaRPr lang="zh-CN" altLang="zh-CN" sz="16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600" dirty="0">
                <a:latin typeface="Arial" panose="020B0604020202020204" pitchFamily="34" charset="0"/>
              </a:rPr>
              <a:t>2</a:t>
            </a:r>
            <a:r>
              <a:rPr lang="zh-CN" altLang="zh-CN" sz="1600" dirty="0">
                <a:latin typeface="Arial" panose="020B0604020202020204" pitchFamily="34" charset="0"/>
              </a:rPr>
              <a:t>．郝森林，《劳动、人、教育的起源——辨析与探新》云南师范大学学报，</a:t>
            </a:r>
            <a:r>
              <a:rPr lang="en-US" altLang="zh-CN" sz="1600" dirty="0">
                <a:latin typeface="Arial" panose="020B0604020202020204" pitchFamily="34" charset="0"/>
              </a:rPr>
              <a:t>2000</a:t>
            </a:r>
            <a:r>
              <a:rPr lang="zh-CN" altLang="zh-CN" sz="1600" dirty="0"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latin typeface="Arial" panose="020B0604020202020204" pitchFamily="34" charset="0"/>
              </a:rPr>
              <a:t>3 </a:t>
            </a:r>
            <a:r>
              <a:rPr lang="zh-CN" altLang="zh-CN" sz="1600" dirty="0">
                <a:latin typeface="Arial" panose="020B0604020202020204" pitchFamily="34" charset="0"/>
              </a:rPr>
              <a:t>月</a:t>
            </a:r>
            <a:endParaRPr lang="zh-CN" altLang="zh-CN" sz="1600" dirty="0">
              <a:latin typeface="Arial" panose="020B0604020202020204" pitchFamily="34" charset="0"/>
            </a:endParaRPr>
          </a:p>
          <a:p>
            <a:pPr eaLnBrk="0" hangingPunct="0">
              <a:spcBef>
                <a:spcPct val="20000"/>
              </a:spcBef>
            </a:pPr>
            <a:r>
              <a:rPr lang="en-US" altLang="zh-CN" sz="1600" dirty="0">
                <a:latin typeface="Arial" panose="020B0604020202020204" pitchFamily="34" charset="0"/>
              </a:rPr>
              <a:t>3</a:t>
            </a:r>
            <a:r>
              <a:rPr lang="zh-CN" altLang="zh-CN" sz="1600" dirty="0">
                <a:latin typeface="Arial" panose="020B0604020202020204" pitchFamily="34" charset="0"/>
              </a:rPr>
              <a:t>．电影《地球上的星星</a:t>
            </a:r>
            <a:r>
              <a:rPr lang="en-US" altLang="zh-CN" sz="1600" dirty="0">
                <a:latin typeface="Arial" panose="020B0604020202020204" pitchFamily="34" charset="0"/>
              </a:rPr>
              <a:t> Taare Zameen Par</a:t>
            </a:r>
            <a:r>
              <a:rPr lang="zh-CN" altLang="zh-CN" sz="1600" dirty="0">
                <a:latin typeface="Arial" panose="020B0604020202020204" pitchFamily="34" charset="0"/>
              </a:rPr>
              <a:t>（又名</a:t>
            </a:r>
            <a:r>
              <a:rPr lang="en-US" altLang="zh-CN" sz="1600" dirty="0">
                <a:latin typeface="Arial" panose="020B0604020202020204" pitchFamily="34" charset="0"/>
              </a:rPr>
              <a:t>: </a:t>
            </a:r>
            <a:r>
              <a:rPr lang="zh-CN" altLang="zh-CN" sz="1600" dirty="0">
                <a:latin typeface="Arial" panose="020B0604020202020204" pitchFamily="34" charset="0"/>
              </a:rPr>
              <a:t>心中的小星星</a:t>
            </a:r>
            <a:r>
              <a:rPr lang="en-US" altLang="zh-CN" sz="1600" dirty="0">
                <a:latin typeface="Arial" panose="020B0604020202020204" pitchFamily="34" charset="0"/>
              </a:rPr>
              <a:t>(</a:t>
            </a:r>
            <a:r>
              <a:rPr lang="zh-CN" altLang="zh-CN" sz="1600" dirty="0">
                <a:latin typeface="Arial" panose="020B0604020202020204" pitchFamily="34" charset="0"/>
              </a:rPr>
              <a:t>台</a:t>
            </a:r>
            <a:r>
              <a:rPr lang="en-US" altLang="zh-CN" sz="1600" dirty="0">
                <a:latin typeface="Arial" panose="020B0604020202020204" pitchFamily="34" charset="0"/>
              </a:rPr>
              <a:t>) / </a:t>
            </a:r>
            <a:r>
              <a:rPr lang="zh-CN" altLang="zh-CN" sz="1600" dirty="0">
                <a:latin typeface="Arial" panose="020B0604020202020204" pitchFamily="34" charset="0"/>
              </a:rPr>
              <a:t>每一个孩子都是特别的</a:t>
            </a:r>
            <a:r>
              <a:rPr lang="en-US" altLang="zh-CN" sz="1600" dirty="0">
                <a:latin typeface="Arial" panose="020B0604020202020204" pitchFamily="34" charset="0"/>
              </a:rPr>
              <a:t> / Stars on Earth</a:t>
            </a:r>
            <a:r>
              <a:rPr lang="zh-CN" altLang="zh-CN" sz="1600" dirty="0">
                <a:latin typeface="Arial" panose="020B0604020202020204" pitchFamily="34" charset="0"/>
              </a:rPr>
              <a:t>）</a:t>
            </a:r>
            <a:r>
              <a:rPr lang="en-US" altLang="zh-CN" sz="1600" dirty="0">
                <a:latin typeface="Arial" panose="020B0604020202020204" pitchFamily="34" charset="0"/>
              </a:rPr>
              <a:t>.</a:t>
            </a:r>
            <a:r>
              <a:rPr lang="zh-CN" altLang="zh-CN" sz="1600" dirty="0">
                <a:latin typeface="Arial" panose="020B0604020202020204" pitchFamily="34" charset="0"/>
              </a:rPr>
              <a:t>导演</a:t>
            </a:r>
            <a:r>
              <a:rPr lang="en-US" altLang="zh-CN" sz="1600" dirty="0">
                <a:latin typeface="Arial" panose="020B0604020202020204" pitchFamily="34" charset="0"/>
              </a:rPr>
              <a:t>: </a:t>
            </a:r>
            <a:r>
              <a:rPr lang="zh-CN" altLang="zh-CN" sz="1600" dirty="0">
                <a:latin typeface="Arial" panose="020B0604020202020204" pitchFamily="34" charset="0"/>
              </a:rPr>
              <a:t>阿米尔·汗</a:t>
            </a:r>
            <a:r>
              <a:rPr lang="en-US" altLang="zh-CN" sz="1600" dirty="0">
                <a:latin typeface="Arial" panose="020B0604020202020204" pitchFamily="34" charset="0"/>
              </a:rPr>
              <a:t>.</a:t>
            </a:r>
            <a:r>
              <a:rPr lang="zh-CN" altLang="zh-CN" sz="1600" dirty="0">
                <a:latin typeface="Arial" panose="020B0604020202020204" pitchFamily="34" charset="0"/>
              </a:rPr>
              <a:t>编剧</a:t>
            </a:r>
            <a:r>
              <a:rPr lang="en-US" altLang="zh-CN" sz="1600" dirty="0">
                <a:latin typeface="Arial" panose="020B0604020202020204" pitchFamily="34" charset="0"/>
              </a:rPr>
              <a:t>: Amole Gupte.</a:t>
            </a:r>
            <a:r>
              <a:rPr lang="zh-CN" altLang="zh-CN" sz="1600" dirty="0">
                <a:latin typeface="Arial" panose="020B0604020202020204" pitchFamily="34" charset="0"/>
              </a:rPr>
              <a:t>主演</a:t>
            </a:r>
            <a:r>
              <a:rPr lang="en-US" altLang="zh-CN" sz="1600" dirty="0">
                <a:latin typeface="Arial" panose="020B0604020202020204" pitchFamily="34" charset="0"/>
              </a:rPr>
              <a:t>: </a:t>
            </a:r>
            <a:r>
              <a:rPr lang="zh-CN" altLang="zh-CN" sz="1600" dirty="0">
                <a:latin typeface="Arial" panose="020B0604020202020204" pitchFamily="34" charset="0"/>
              </a:rPr>
              <a:t>阿米尔·汗</a:t>
            </a:r>
            <a:r>
              <a:rPr lang="en-US" altLang="zh-CN" sz="1600" dirty="0">
                <a:latin typeface="Arial" panose="020B0604020202020204" pitchFamily="34" charset="0"/>
              </a:rPr>
              <a:t> / Darsheel Safary / </a:t>
            </a:r>
            <a:r>
              <a:rPr lang="zh-CN" altLang="zh-CN" sz="1600" dirty="0">
                <a:latin typeface="Arial" panose="020B0604020202020204" pitchFamily="34" charset="0"/>
              </a:rPr>
              <a:t>塔奈·切赫达</a:t>
            </a:r>
            <a:r>
              <a:rPr lang="en-US" altLang="zh-CN" sz="1600" dirty="0">
                <a:latin typeface="Arial" panose="020B0604020202020204" pitchFamily="34" charset="0"/>
              </a:rPr>
              <a:t> / Sachet Engineer.</a:t>
            </a:r>
            <a:r>
              <a:rPr lang="zh-CN" altLang="zh-CN" sz="1600" dirty="0">
                <a:latin typeface="Arial" panose="020B0604020202020204" pitchFamily="34" charset="0"/>
              </a:rPr>
              <a:t>上映日期</a:t>
            </a:r>
            <a:r>
              <a:rPr lang="en-US" altLang="zh-CN" sz="1600" dirty="0">
                <a:latin typeface="Arial" panose="020B0604020202020204" pitchFamily="34" charset="0"/>
              </a:rPr>
              <a:t>: 2007 </a:t>
            </a:r>
            <a:r>
              <a:rPr lang="zh-CN" altLang="zh-CN" sz="1600" dirty="0">
                <a:latin typeface="Arial" panose="020B0604020202020204" pitchFamily="34" charset="0"/>
              </a:rPr>
              <a:t>年</a:t>
            </a:r>
            <a:endParaRPr lang="zh-CN" altLang="zh-CN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596900" y="1163638"/>
            <a:ext cx="2159000" cy="2160588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62" name="TextBox 1"/>
          <p:cNvSpPr txBox="1"/>
          <p:nvPr/>
        </p:nvSpPr>
        <p:spPr>
          <a:xfrm>
            <a:off x="3492500" y="2109788"/>
            <a:ext cx="5472113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2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阐述不同历史阶段教育的主要特点</a:t>
            </a:r>
            <a:endParaRPr lang="zh-CN" altLang="zh-CN" sz="2400" dirty="0">
              <a:latin typeface="Arial" panose="020B0604020202020204" pitchFamily="34" charset="0"/>
            </a:endParaRPr>
          </a:p>
        </p:txBody>
      </p:sp>
      <p:pic>
        <p:nvPicPr>
          <p:cNvPr id="9216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1684338"/>
            <a:ext cx="1819275" cy="111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4" name="文本框 4"/>
          <p:cNvSpPr txBox="1"/>
          <p:nvPr/>
        </p:nvSpPr>
        <p:spPr>
          <a:xfrm>
            <a:off x="1116013" y="1985963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思   考</a:t>
            </a:r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16013" y="268288"/>
            <a:ext cx="6551612" cy="4892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勒图尔诺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</a:rPr>
              <a:t>1831-1902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）认为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Courier New" panose="02070309020205020404" pitchFamily="49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教育活动不仅存在于人类社会之中，而且存在于人类社会之外，甚至存在于动物界</a:t>
            </a:r>
            <a:r>
              <a:rPr lang="zh-CN" altLang="en-US" sz="2400" dirty="0">
                <a:solidFill>
                  <a:srgbClr val="000000"/>
                </a:solidFill>
                <a:latin typeface="Courier New" panose="02070309020205020404" pitchFamily="49" charset="0"/>
              </a:rPr>
              <a:t>”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动物，尤其是略为高等的动物，完全同人一样，生来就有一种由遗传而得到的潜在的教育。</a:t>
            </a:r>
            <a:endParaRPr lang="en-US" altLang="zh-CN" sz="240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algn="just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沛西</a:t>
            </a:r>
            <a:r>
              <a:rPr lang="en-US" altLang="zh-CN" sz="2400" b="1" dirty="0">
                <a:solidFill>
                  <a:srgbClr val="000000"/>
                </a:solidFill>
                <a:latin typeface="Courier New" panose="02070309020205020404" pitchFamily="49" charset="0"/>
                <a:ea typeface="Tahoma" panose="020B0604030504040204" pitchFamily="34" charset="0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能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</a:rPr>
              <a:t>1987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～</a:t>
            </a: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</a:rPr>
              <a:t>1994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</a:rPr>
              <a:t>1923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年在不列颠协会教育科学组大会上的主席演说词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人民的教育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中指出：</a:t>
            </a:r>
            <a:r>
              <a:rPr lang="zh-CN" altLang="en-US" sz="2400" dirty="0">
                <a:solidFill>
                  <a:srgbClr val="000000"/>
                </a:solidFill>
                <a:latin typeface="Courier New" panose="02070309020205020404" pitchFamily="49" charset="0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教育的产生完全来自动物的本能，是种族发展的本能需要</a:t>
            </a:r>
            <a:r>
              <a:rPr lang="zh-CN" altLang="en-US" sz="2400" dirty="0">
                <a:solidFill>
                  <a:srgbClr val="000000"/>
                </a:solidFill>
                <a:latin typeface="Courier New" panose="02070309020205020404" pitchFamily="49" charset="0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pPr algn="just"/>
            <a:endParaRPr lang="zh-CN" altLang="en-US" sz="2400" dirty="0">
              <a:latin typeface="宋体" panose="02010600030101010101" pitchFamily="2" charset="-122"/>
            </a:endParaRPr>
          </a:p>
          <a:p>
            <a:pPr algn="just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缺陷：</a:t>
            </a:r>
            <a:r>
              <a:rPr lang="zh-CN" altLang="en-US" sz="2400" dirty="0">
                <a:solidFill>
                  <a:srgbClr val="000000"/>
                </a:solidFill>
                <a:latin typeface="宋体" panose="02010600030101010101" pitchFamily="2" charset="-122"/>
              </a:rPr>
              <a:t>混淆了动物的本能和人类教育之间的界限和区别，忽视教育的社会性。</a:t>
            </a:r>
            <a:endParaRPr lang="zh-CN" altLang="en-US" sz="24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动作按钮: 转到主页 2">
            <a:hlinkClick r:id="" action="ppaction://hlinkshowjump?jump=firstslide" highlightClick="1"/>
          </p:cNvPr>
          <p:cNvSpPr/>
          <p:nvPr/>
        </p:nvSpPr>
        <p:spPr>
          <a:xfrm>
            <a:off x="8532813" y="4659313"/>
            <a:ext cx="431800" cy="360363"/>
          </a:xfrm>
          <a:prstGeom prst="actionButtonHom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9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179" end="2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179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179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文本框 2"/>
          <p:cNvSpPr txBox="1"/>
          <p:nvPr/>
        </p:nvSpPr>
        <p:spPr>
          <a:xfrm>
            <a:off x="3563938" y="1793875"/>
            <a:ext cx="2808287" cy="922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5400" dirty="0">
                <a:latin typeface="Arial" panose="020B0604020202020204" pitchFamily="34" charset="0"/>
              </a:rPr>
              <a:t>练习题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sz="3300" dirty="0">
                <a:latin typeface="华文彩云" panose="02010800040101010101" pitchFamily="2" charset="-122"/>
                <a:ea typeface="华文彩云" panose="02010800040101010101" pitchFamily="2" charset="-122"/>
              </a:rPr>
              <a:t>什么是</a:t>
            </a:r>
            <a:r>
              <a:rPr lang="zh-CN" altLang="en-US" sz="3300" dirty="0">
                <a:latin typeface="华文琥珀" panose="02010800040101010101" pitchFamily="2" charset="-122"/>
                <a:ea typeface="华文琥珀" panose="02010800040101010101" pitchFamily="2" charset="-122"/>
              </a:rPr>
              <a:t>教育</a:t>
            </a:r>
            <a:r>
              <a:rPr lang="zh-CN" altLang="en-US" sz="3300" dirty="0">
                <a:latin typeface="华文彩云" panose="02010800040101010101" pitchFamily="2" charset="-122"/>
                <a:ea typeface="华文彩云" panose="02010800040101010101" pitchFamily="2" charset="-122"/>
              </a:rPr>
              <a:t>？</a:t>
            </a:r>
            <a:endParaRPr lang="zh-CN" altLang="en-US" dirty="0"/>
          </a:p>
        </p:txBody>
      </p:sp>
      <p:sp>
        <p:nvSpPr>
          <p:cNvPr id="11267" name="内容占位符 2"/>
          <p:cNvSpPr>
            <a:spLocks noGrp="1" noChangeArrowheads="1"/>
          </p:cNvSpPr>
          <p:nvPr>
            <p:ph idx="1"/>
          </p:nvPr>
        </p:nvSpPr>
        <p:spPr>
          <a:xfrm>
            <a:off x="457200" y="915988"/>
            <a:ext cx="8229600" cy="33940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广义的教育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：有目的、有意识的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对人的身心施加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影响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并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促进人向社会要求的方向发展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的一种社会实践性活动。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主要指家庭教育、学校教育、社会教育。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狭义的教育：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学校教育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文本框 1"/>
          <p:cNvSpPr txBox="1"/>
          <p:nvPr/>
        </p:nvSpPr>
        <p:spPr>
          <a:xfrm>
            <a:off x="1187450" y="484188"/>
            <a:ext cx="6264275" cy="4318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1．学校教育产生于( )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A．奴隶社会初期 B．奴隶社会末期 C．封建社会初期 D．原始社会末期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2．狭义的教育主要是指( )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A．家庭教育 B．职业教育 C．学校教育 D．社会教育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3．战国后期，我国出现的具有世界影响的教育文献是( )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A．《大学》 B．《中庸》 C．《孟子》 D．《学记》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4．古代中国学校教育的主要内容是六艺，它包括( )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A．礼、乐、射、辞、书、数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B．文法、修辞、辩证法、礼乐、书数、射御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C．算术、几何、文法、辩证法、天文、书数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D．礼、乐、射、御、书、数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7" name="文本框 1"/>
          <p:cNvSpPr txBox="1"/>
          <p:nvPr/>
        </p:nvSpPr>
        <p:spPr>
          <a:xfrm>
            <a:off x="1503363" y="771525"/>
            <a:ext cx="6137275" cy="3970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6．制度化教育出现的教育标志是(    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A．人类教育的产生        B．古代学校的出现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C．近代学校体系的形成    D．终身教育的实现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7．教育学史上第一个正式提出的有关教育起源的学说是(    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A．教育的神话起源说    B．教育的生物起源说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C．教育的心理起源说    D．教育的劳动起源说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文本框 2"/>
          <p:cNvSpPr txBox="1"/>
          <p:nvPr/>
        </p:nvSpPr>
        <p:spPr>
          <a:xfrm>
            <a:off x="1550988" y="666750"/>
            <a:ext cx="6116637" cy="369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8．“建国君民，教学为先”这句话反映了(    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A．教育与政治的关系    B．教育与经济的关系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C．教育与文化的关系    D．教育与科技的关系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9．初等义务教育普遍实施于(    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A．古代    B．文艺复兴后的欧洲    C．近代    D．现代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10．以教育现象为研究对象，探索教育规律的学科是(    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A．教育    B．教育学    C．教育论    D．德育论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5" name="文本框 1"/>
          <p:cNvSpPr txBox="1"/>
          <p:nvPr/>
        </p:nvSpPr>
        <p:spPr>
          <a:xfrm>
            <a:off x="1258888" y="195263"/>
            <a:ext cx="6626225" cy="5016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11．“以僧为师”，“以吏为师”是古代(    )的教育特征。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A．中国    B．埃及    C．希腊  D．罗马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12．以培养有文化修养和多种才能的政治家和商人为教育目的的是古代(    )。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A．斯巴达  B．埃及  C．希腊  D．雅典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13．欧洲奴隶社会中，斯巴达教育特别重视(    )。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A．文化知识教育    B．读写算教育    C．军事体操教育    D．艺术教育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14．西欧中世纪的骑士教育是一种特殊形式的(    )。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A．学校教育    B．社会教育    C．家庭教育    D．教会教育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15．西方最早的教育专著是(    )。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A．《乌托邦》    B．《理想国》    C．《政治学》    D．《雄辩术原理》</a:t>
            </a:r>
            <a:endParaRPr lang="zh-CN" altLang="en-US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29" name="文本框 1"/>
          <p:cNvSpPr txBox="1"/>
          <p:nvPr/>
        </p:nvSpPr>
        <p:spPr>
          <a:xfrm>
            <a:off x="1258888" y="65088"/>
            <a:ext cx="6403975" cy="5078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．我国最早的小学出现于(    )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A．殷周时期    B．战国时期    C．秦代    D．汉代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17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．人类最早的学校出现在(    )。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A．古埃及    B．我国夏代    C．我国商代    D．公元前8至7世纪的欧洲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18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．1919年，小学教育机构统称为小学校，义务教育年限一般为(    )年。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A．9年    B．6年    C．4年    D．2年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19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．我国第一次明确提出通过立法在全国实施义务教育是在(    )。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A．1957年    B．1985年    C．1986年    D．1992年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4" name="文本框 1"/>
          <p:cNvSpPr txBox="1">
            <a:spLocks noChangeArrowheads="1"/>
          </p:cNvSpPr>
          <p:nvPr/>
        </p:nvSpPr>
        <p:spPr bwMode="auto">
          <a:xfrm>
            <a:off x="1333500" y="144463"/>
            <a:ext cx="6475413" cy="3768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21．(    )于1693年出版了《教育漫话》，肯定了教育在人的发展中的巨大作用，构建了完整的绅士教育理论体系．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A．培根  B．杜威  C．康德  D．洛克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22．20世纪初实用主义教育学的代表人物和作品是(    )。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A．杜威《民主主义与教育》    B．凯洛夫《教育学》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C．赫尔巴特《普通教育学》    D．赞可夫《教学与发展》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文本框 1"/>
          <p:cNvSpPr txBox="1"/>
          <p:nvPr/>
        </p:nvSpPr>
        <p:spPr>
          <a:xfrm>
            <a:off x="831850" y="587375"/>
            <a:ext cx="7480300" cy="3968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23．1939年，首位以马克思主义为指导，主编《教育学》的教育家是(    )。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A．凯洛夫    B．赞可夫    C．布鲁纳    D．维果斯基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24．我国的第一部马克思主义教育学著作是(    )。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A．商务印书馆编的《教育学》    B．凯洛夫的《教育学》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C．杨贤江《新教育大纲》      D．钱亦石的《现代教育原理》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25．20世纪60年代以后提出了课程结构理论的教育家是(    )。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Sz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34" charset="-122"/>
              </a:rPr>
              <a:t>A．凯洛夫    B．赞可夫    C．布鲁纳    D．维果斯基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1" name="文本框 1"/>
          <p:cNvSpPr txBox="1"/>
          <p:nvPr/>
        </p:nvSpPr>
        <p:spPr>
          <a:xfrm>
            <a:off x="1703388" y="512763"/>
            <a:ext cx="5153025" cy="401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判断题：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1．教育起源于日常生活中儿童对成人的无意识的模仿。(    )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2．教育大致经历了原始形态的教育、古代形态的教育、现代形态的教育三个阶段。(    )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3：原始形态下教育同生产生活相融合，现代形态上教育与生产劳动逐步接轨，二者没有性质上的区别。(    )    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4．在古代形态的教育阶段，学校教育成为教育的主要形态。(    )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5．战国末思想家、教育家荀子主张启发式教学要做到“不愤不启，不悱不发”。(    )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1500" dirty="0">
                <a:latin typeface="Arial" panose="020B0604020202020204" pitchFamily="34" charset="0"/>
                <a:ea typeface="宋体" panose="02010600030101010101" pitchFamily="2" charset="-122"/>
              </a:rPr>
              <a:t>6．在教育史上主张“有教无类”的教育家是孟子。(    )</a:t>
            </a:r>
            <a:endParaRPr lang="zh-CN" altLang="en-US" sz="15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文本框 1"/>
          <p:cNvSpPr txBox="1">
            <a:spLocks noChangeArrowheads="1"/>
          </p:cNvSpPr>
          <p:nvPr/>
        </p:nvSpPr>
        <p:spPr bwMode="auto">
          <a:xfrm>
            <a:off x="1042988" y="700088"/>
            <a:ext cx="6416675" cy="3959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5．“学而不思则罔，思而不学则殆”的思想出自(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A．《学记》 B．《大学》 C．《论语》 D．《师说》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6．“教学相长”、“循序渐进”等教学原则最早出自(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A．《学记》 B．《论语》 C．《尚书》 D．《孟子》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7．首先对班级授课制给予系统理论描述和概括的是(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A．德国教育家赫尔巴特 B．德国宗教改革领袖马丁路德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C．美国教育家杜威 D．捷克教育家夸美纽斯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8．在人类教育史上首次提出“教育遵循自然”学说的教育思想家是古希腊的(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A．苏格拉底 B．柏拉图 C．赫拉克利特 D．亚里士多德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文本框 1"/>
          <p:cNvSpPr txBox="1">
            <a:spLocks noChangeArrowheads="1"/>
          </p:cNvSpPr>
          <p:nvPr/>
        </p:nvSpPr>
        <p:spPr bwMode="auto">
          <a:xfrm>
            <a:off x="1303338" y="409575"/>
            <a:ext cx="6638925" cy="4616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9．古代希腊以雄辩和与青年智者的问答对话而著称的大教育家是( ) 。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A．苏格拉底     B．亚里士多德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C．德谟克利特 D．柏拉图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0．首先提出普及教育的思想的教育家及其著作是( )。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A．杜威的《民主主义与教育》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B．赫尔巴特的《普通教育学》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C．夸美纽斯的《大教学论》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D．昆体良的《雄辩术原理》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</a:t>
            </a: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1．教育史上最早提出教学的教育性原则的教育家是( )。 </a:t>
            </a:r>
            <a:endParaRPr kumimoji="0" lang="zh-CN" altLang="en-US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A．裴斯泰洛奇 B．赫尔巴特 C．夸美纽斯 D．柏拉图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54275" name="Rectangle 3"/>
          <p:cNvSpPr>
            <a:spLocks noGrp="1"/>
          </p:cNvSpPr>
          <p:nvPr>
            <p:ph idx="1"/>
          </p:nvPr>
        </p:nvSpPr>
        <p:spPr>
          <a:xfrm>
            <a:off x="1187450" y="750888"/>
            <a:ext cx="7056438" cy="4392612"/>
          </a:xfrm>
          <a:ln/>
        </p:spPr>
        <p:txBody>
          <a:bodyPr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）指影响的过程：“你的孩子真有出息，你是怎么教育孩子的？”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）影响的结果 ：“我从这部电影中受到了一次深刻的教育”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）影响的方法：“我之所以走到今天这个地步，就是因为从小没有受到很好的教育”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3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charRg st="3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charRg st="62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75">
                                            <p:txEl>
                                              <p:charRg st="62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文本框 1"/>
          <p:cNvSpPr txBox="1"/>
          <p:nvPr/>
        </p:nvSpPr>
        <p:spPr>
          <a:xfrm>
            <a:off x="1404938" y="635000"/>
            <a:ext cx="6343650" cy="4524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2．“不愤不启，不悱不发”的思想最早出自( )。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A．《论语》 B．《学记》 C．《四书集注》 D．《孟子》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3．世晃上最早的一篇专门论述教育教学问题的论著是( )。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A．《论语》 B．《师说》 C．《学记》 D．《孟子》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4．教育史上两大对立学派——传统教育派与现代教育派的代表人物分别是( )。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A．凯洛夫和赫尔巴特 B．杜威和赫尔巴特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C．赫尔巴特和杜威 D．夸美纽斯和杜威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5．“教育即生活”、 “学校即社会”“从做中学”是( )的重要主张。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A．实践教育学派 B．实证教育学派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C．传统教育学派 D．实用主义教育学派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文本框 1"/>
          <p:cNvSpPr txBox="1">
            <a:spLocks noChangeArrowheads="1"/>
          </p:cNvSpPr>
          <p:nvPr/>
        </p:nvSpPr>
        <p:spPr bwMode="auto">
          <a:xfrm>
            <a:off x="1241425" y="296863"/>
            <a:ext cx="6691313" cy="5170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6．最早提出教育要适应儿童的年龄阶段，进行德智体多方面和谐发展教育的教育思想家是(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A．柏拉图 B．亚里士多德 C．昆体良 D．苏格拉底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7．在古希腊，最早提出发现法的大教育家是(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A．昆体良  B．亚里士多德 C．柏拉图 D．苏格拉底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8．强调教育学的心理学和伦理学基础，奠定了科学教育学基础的教育家是(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A．康德 B．第斯多惠 C．赫尔巴特 D．福禄倍尔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3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9．素质教育的时代特征是( ) 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A．面向全体学生 B．培养学生的创新精神C．促进学生全面发展 D．促进学生的个性发展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0．我国倡导启发式教学的第一人是古代教育家( )。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A．孔子 B．墨翟 C．董仲舒 D．朱熹 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 anchorCtr="0"/>
          <a:p>
            <a:r>
              <a:rPr lang="zh-CN" altLang="en-US" dirty="0"/>
              <a:t>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/>
        </p:spPr>
        <p:txBody>
          <a:bodyPr wrap="square" lIns="91440" tIns="45720" rIns="91440" bIns="45720" anchor="t" anchorCtr="0"/>
          <a:p>
            <a:r>
              <a:rPr lang="zh-CN" altLang="en-US" dirty="0"/>
              <a:t>动物界存在教育活动么？</a:t>
            </a:r>
            <a:endParaRPr lang="en-US" altLang="zh-CN" dirty="0"/>
          </a:p>
          <a:p>
            <a:r>
              <a:rPr lang="zh-CN" altLang="zh-CN" dirty="0"/>
              <a:t>为什么说教育是人类所特有的现象，是伴随着人类传递经验的需要产生的？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1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1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355884444"/>
  <p:tag name="KSO_WM_UNIT_PLACING_PICTURE_USER_VIEWPORT" val="{&quot;height&quot;:7210,&quot;width&quot;:9542.5007874015755}"/>
</p:tagLst>
</file>

<file path=ppt/tags/tag2.xml><?xml version="1.0" encoding="utf-8"?>
<p:tagLst xmlns:p="http://schemas.openxmlformats.org/presentationml/2006/main">
  <p:tag name="REFSHAPE" val="803888364"/>
  <p:tag name="KSO_WM_UNIT_PLACING_PICTURE_USER_VIEWPORT" val="{&quot;height&quot;:6785,&quot;width&quot;:10492.50078740157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7272</Words>
  <Application>WPS 演示</Application>
  <PresentationFormat/>
  <Paragraphs>650</Paragraphs>
  <Slides>81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102" baseType="lpstr">
      <vt:lpstr>Arial</vt:lpstr>
      <vt:lpstr>宋体</vt:lpstr>
      <vt:lpstr>Wingdings</vt:lpstr>
      <vt:lpstr>微软雅黑</vt:lpstr>
      <vt:lpstr>Calibri</vt:lpstr>
      <vt:lpstr>华文行楷</vt:lpstr>
      <vt:lpstr>华文彩云</vt:lpstr>
      <vt:lpstr>华文琥珀</vt:lpstr>
      <vt:lpstr>Verdana</vt:lpstr>
      <vt:lpstr>Times New Roman</vt:lpstr>
      <vt:lpstr>Courier New</vt:lpstr>
      <vt:lpstr>汉仪丫丫体简</vt:lpstr>
      <vt:lpstr>楷体_GB2312</vt:lpstr>
      <vt:lpstr>新宋体</vt:lpstr>
      <vt:lpstr>方正胖娃简体</vt:lpstr>
      <vt:lpstr>&amp;quot</vt:lpstr>
      <vt:lpstr>Segoe Print</vt:lpstr>
      <vt:lpstr>Tahoma</vt:lpstr>
      <vt:lpstr>楷体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团队管理</dc:title>
  <dc:creator>Zhou, Xiaobo</dc:creator>
  <cp:lastModifiedBy>呆呆</cp:lastModifiedBy>
  <cp:revision>391</cp:revision>
  <dcterms:created xsi:type="dcterms:W3CDTF">2014-08-02T01:32:37Z</dcterms:created>
  <dcterms:modified xsi:type="dcterms:W3CDTF">2021-08-17T08:38:08Z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A000520150525A15KOFW.ppt</vt:lpwstr>
  </property>
  <property fmtid="{D5CDD505-2E9C-101B-9397-08002B2CF9AE}" pid="3" name="fileid">
    <vt:lpwstr>565841</vt:lpwstr>
  </property>
  <property fmtid="{D5CDD505-2E9C-101B-9397-08002B2CF9AE}" pid="4" name="KSOProductBuildVer">
    <vt:lpwstr>2052-11.1.0.10700</vt:lpwstr>
  </property>
  <property fmtid="{D5CDD505-2E9C-101B-9397-08002B2CF9AE}" pid="5" name="ICV">
    <vt:lpwstr>909E0BAB37EE46A1829CE4EF3C9F2551</vt:lpwstr>
  </property>
</Properties>
</file>