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5" r:id="rId3"/>
    <p:sldId id="366" r:id="rId5"/>
    <p:sldId id="367" r:id="rId6"/>
    <p:sldId id="538" r:id="rId7"/>
    <p:sldId id="261" r:id="rId8"/>
    <p:sldId id="374" r:id="rId9"/>
    <p:sldId id="539" r:id="rId10"/>
    <p:sldId id="540" r:id="rId11"/>
    <p:sldId id="912" r:id="rId12"/>
    <p:sldId id="574" r:id="rId13"/>
    <p:sldId id="913" r:id="rId14"/>
    <p:sldId id="914" r:id="rId15"/>
    <p:sldId id="541" r:id="rId16"/>
    <p:sldId id="915" r:id="rId17"/>
    <p:sldId id="916" r:id="rId18"/>
    <p:sldId id="910" r:id="rId19"/>
    <p:sldId id="905" r:id="rId20"/>
    <p:sldId id="906" r:id="rId21"/>
    <p:sldId id="908" r:id="rId22"/>
    <p:sldId id="907" r:id="rId23"/>
    <p:sldId id="917" r:id="rId24"/>
    <p:sldId id="918" r:id="rId25"/>
    <p:sldId id="380" r:id="rId26"/>
    <p:sldId id="381" r:id="rId27"/>
    <p:sldId id="382" r:id="rId28"/>
    <p:sldId id="384" r:id="rId29"/>
    <p:sldId id="1096" r:id="rId30"/>
    <p:sldId id="390" r:id="rId31"/>
    <p:sldId id="392" r:id="rId32"/>
    <p:sldId id="339" r:id="rId33"/>
    <p:sldId id="434" r:id="rId34"/>
  </p:sldIdLst>
  <p:sldSz cx="9144000" cy="5143500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D09E00"/>
    <a:srgbClr val="FF7C80"/>
    <a:srgbClr val="DEA9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850" y="77"/>
      </p:cViewPr>
      <p:guideLst>
        <p:guide orient="horz" pos="110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#2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80026E-175B-4B56-8ADA-49A6289CA705}" type="doc">
      <dgm:prSet loTypeId="urn:microsoft.com/office/officeart/2005/8/layout/equation2#2" loCatId="process" qsTypeId="urn:microsoft.com/office/officeart/2005/8/quickstyle/simple1#3" qsCatId="simple" csTypeId="urn:microsoft.com/office/officeart/2005/8/colors/colorful1#2" csCatId="colorful" phldr="1"/>
      <dgm:spPr/>
    </dgm:pt>
    <dgm:pt modelId="{B4DCF59A-78BD-457E-B3D5-DB78BEC6B5C3}">
      <dgm:prSet phldrT="[文本]"/>
      <dgm:spPr/>
      <dgm:t>
        <a:bodyPr/>
        <a:lstStyle/>
        <a:p>
          <a:r>
            <a:rPr lang="zh-CN" altLang="en-US" dirty="0"/>
            <a:t>普及性</a:t>
          </a:r>
        </a:p>
      </dgm:t>
    </dgm:pt>
    <dgm:pt modelId="{A949EDC4-468F-46D3-938D-7E1570588050}" cxnId="{314A5082-2FBE-4518-A4A5-E86D68645581}" type="parTrans">
      <dgm:prSet/>
      <dgm:spPr/>
      <dgm:t>
        <a:bodyPr/>
        <a:lstStyle/>
        <a:p>
          <a:endParaRPr lang="zh-CN" altLang="en-US"/>
        </a:p>
      </dgm:t>
    </dgm:pt>
    <dgm:pt modelId="{618D5A50-E14D-4EF1-8E49-17AFDD7EA781}" cxnId="{314A5082-2FBE-4518-A4A5-E86D68645581}" type="sibTrans">
      <dgm:prSet/>
      <dgm:spPr/>
      <dgm:t>
        <a:bodyPr/>
        <a:lstStyle/>
        <a:p>
          <a:endParaRPr lang="zh-CN" altLang="en-US"/>
        </a:p>
      </dgm:t>
    </dgm:pt>
    <dgm:pt modelId="{438FBC4C-B94C-4A40-A429-0D3D8AD352FE}">
      <dgm:prSet phldrT="[文本]"/>
      <dgm:spPr/>
      <dgm:t>
        <a:bodyPr/>
        <a:lstStyle/>
        <a:p>
          <a:r>
            <a:rPr lang="zh-CN" altLang="en-US" dirty="0"/>
            <a:t>强制性</a:t>
          </a:r>
        </a:p>
      </dgm:t>
    </dgm:pt>
    <dgm:pt modelId="{E45D4119-E88F-41BF-B615-B45572218CB6}" cxnId="{090613EE-2081-42E6-A4F1-CC28B47625D7}" type="parTrans">
      <dgm:prSet/>
      <dgm:spPr/>
      <dgm:t>
        <a:bodyPr/>
        <a:lstStyle/>
        <a:p>
          <a:endParaRPr lang="zh-CN" altLang="en-US"/>
        </a:p>
      </dgm:t>
    </dgm:pt>
    <dgm:pt modelId="{0BCDAE5B-F02C-424A-AA09-82463C4A93D2}" cxnId="{090613EE-2081-42E6-A4F1-CC28B47625D7}" type="sibTrans">
      <dgm:prSet/>
      <dgm:spPr/>
      <dgm:t>
        <a:bodyPr/>
        <a:lstStyle/>
        <a:p>
          <a:endParaRPr lang="zh-CN" altLang="en-US"/>
        </a:p>
      </dgm:t>
    </dgm:pt>
    <dgm:pt modelId="{3CA1E5A4-1E25-44B0-AE54-24B0AB965801}">
      <dgm:prSet phldrT="[文本]"/>
      <dgm:spPr/>
      <dgm:t>
        <a:bodyPr/>
        <a:lstStyle/>
        <a:p>
          <a:r>
            <a:rPr lang="zh-CN" altLang="en-US" dirty="0"/>
            <a:t>特点</a:t>
          </a:r>
        </a:p>
      </dgm:t>
    </dgm:pt>
    <dgm:pt modelId="{547ABF8A-5F44-4FD4-9951-99D6661EB865}" cxnId="{BC6982B2-ABFE-493A-8B06-34CBABC206A9}" type="parTrans">
      <dgm:prSet/>
      <dgm:spPr/>
      <dgm:t>
        <a:bodyPr/>
        <a:lstStyle/>
        <a:p>
          <a:endParaRPr lang="zh-CN" altLang="en-US"/>
        </a:p>
      </dgm:t>
    </dgm:pt>
    <dgm:pt modelId="{84D85F59-316F-49C5-9AD1-D5D404AEDEF9}" cxnId="{BC6982B2-ABFE-493A-8B06-34CBABC206A9}" type="sibTrans">
      <dgm:prSet/>
      <dgm:spPr/>
      <dgm:t>
        <a:bodyPr/>
        <a:lstStyle/>
        <a:p>
          <a:endParaRPr lang="zh-CN" altLang="en-US"/>
        </a:p>
      </dgm:t>
    </dgm:pt>
    <dgm:pt modelId="{DA20F53E-0B94-4862-BA95-06E428FB00D5}">
      <dgm:prSet phldrT="[文本]"/>
      <dgm:spPr/>
      <dgm:t>
        <a:bodyPr/>
        <a:lstStyle/>
        <a:p>
          <a:r>
            <a:rPr lang="zh-CN" altLang="en-US" dirty="0"/>
            <a:t>基础性</a:t>
          </a:r>
        </a:p>
      </dgm:t>
    </dgm:pt>
    <dgm:pt modelId="{2A72927A-C249-4DE8-9566-8053A9E13D6F}" cxnId="{D2F2F98F-75A8-46DB-890C-D79B9BEB1941}" type="parTrans">
      <dgm:prSet/>
      <dgm:spPr/>
      <dgm:t>
        <a:bodyPr/>
        <a:lstStyle/>
        <a:p>
          <a:endParaRPr lang="zh-CN" altLang="en-US"/>
        </a:p>
      </dgm:t>
    </dgm:pt>
    <dgm:pt modelId="{B4D8CB85-9D4A-49B6-99C5-24AAA077494B}" cxnId="{D2F2F98F-75A8-46DB-890C-D79B9BEB1941}" type="sibTrans">
      <dgm:prSet/>
      <dgm:spPr/>
      <dgm:t>
        <a:bodyPr/>
        <a:lstStyle/>
        <a:p>
          <a:endParaRPr lang="zh-CN" altLang="en-US"/>
        </a:p>
      </dgm:t>
    </dgm:pt>
    <dgm:pt modelId="{247A511F-260A-421F-9F69-654BDC14DE30}" type="pres">
      <dgm:prSet presAssocID="{CB80026E-175B-4B56-8ADA-49A6289CA705}" presName="Name0" presStyleCnt="0">
        <dgm:presLayoutVars>
          <dgm:dir/>
          <dgm:resizeHandles val="exact"/>
        </dgm:presLayoutVars>
      </dgm:prSet>
      <dgm:spPr/>
    </dgm:pt>
    <dgm:pt modelId="{4EF4C6CA-2217-4EC3-8855-AE11CAF251DD}" type="pres">
      <dgm:prSet presAssocID="{CB80026E-175B-4B56-8ADA-49A6289CA705}" presName="vNodes" presStyleCnt="0"/>
      <dgm:spPr/>
    </dgm:pt>
    <dgm:pt modelId="{B6F7D2E9-E616-4630-A82D-0BE0765A5341}" type="pres">
      <dgm:prSet presAssocID="{B4DCF59A-78BD-457E-B3D5-DB78BEC6B5C3}" presName="node" presStyleLbl="node1" presStyleIdx="0" presStyleCnt="4">
        <dgm:presLayoutVars>
          <dgm:bulletEnabled val="1"/>
        </dgm:presLayoutVars>
      </dgm:prSet>
      <dgm:spPr/>
    </dgm:pt>
    <dgm:pt modelId="{F00C37DA-6367-4429-BE88-664E2835C2E3}" type="pres">
      <dgm:prSet presAssocID="{618D5A50-E14D-4EF1-8E49-17AFDD7EA781}" presName="spacerT" presStyleCnt="0"/>
      <dgm:spPr/>
    </dgm:pt>
    <dgm:pt modelId="{1F4155BA-C483-4A34-B362-598F450EE4DF}" type="pres">
      <dgm:prSet presAssocID="{618D5A50-E14D-4EF1-8E49-17AFDD7EA781}" presName="sibTrans" presStyleLbl="sibTrans2D1" presStyleIdx="0" presStyleCnt="3"/>
      <dgm:spPr/>
    </dgm:pt>
    <dgm:pt modelId="{DA99BB94-B1F3-4136-9644-9F3FC0F6CBDE}" type="pres">
      <dgm:prSet presAssocID="{618D5A50-E14D-4EF1-8E49-17AFDD7EA781}" presName="spacerB" presStyleCnt="0"/>
      <dgm:spPr/>
    </dgm:pt>
    <dgm:pt modelId="{EA69BAC9-3EEB-4A38-BB17-B41CD73ECC32}" type="pres">
      <dgm:prSet presAssocID="{DA20F53E-0B94-4862-BA95-06E428FB00D5}" presName="node" presStyleLbl="node1" presStyleIdx="1" presStyleCnt="4">
        <dgm:presLayoutVars>
          <dgm:bulletEnabled val="1"/>
        </dgm:presLayoutVars>
      </dgm:prSet>
      <dgm:spPr/>
    </dgm:pt>
    <dgm:pt modelId="{E78C89B2-5BA7-4FCB-BB90-34D791327300}" type="pres">
      <dgm:prSet presAssocID="{B4D8CB85-9D4A-49B6-99C5-24AAA077494B}" presName="spacerT" presStyleCnt="0"/>
      <dgm:spPr/>
    </dgm:pt>
    <dgm:pt modelId="{CFB5DDF3-3897-4E4D-8A55-89FE526A1ECD}" type="pres">
      <dgm:prSet presAssocID="{B4D8CB85-9D4A-49B6-99C5-24AAA077494B}" presName="sibTrans" presStyleLbl="sibTrans2D1" presStyleIdx="1" presStyleCnt="3"/>
      <dgm:spPr/>
    </dgm:pt>
    <dgm:pt modelId="{4EB12726-AF3F-41A2-9286-53C1758B5894}" type="pres">
      <dgm:prSet presAssocID="{B4D8CB85-9D4A-49B6-99C5-24AAA077494B}" presName="spacerB" presStyleCnt="0"/>
      <dgm:spPr/>
    </dgm:pt>
    <dgm:pt modelId="{1A411237-AF83-4079-8F45-FFFB109A920A}" type="pres">
      <dgm:prSet presAssocID="{438FBC4C-B94C-4A40-A429-0D3D8AD352FE}" presName="node" presStyleLbl="node1" presStyleIdx="2" presStyleCnt="4">
        <dgm:presLayoutVars>
          <dgm:bulletEnabled val="1"/>
        </dgm:presLayoutVars>
      </dgm:prSet>
      <dgm:spPr/>
    </dgm:pt>
    <dgm:pt modelId="{81FF343B-9A6C-441B-A138-535B962A4774}" type="pres">
      <dgm:prSet presAssocID="{CB80026E-175B-4B56-8ADA-49A6289CA705}" presName="sibTransLast" presStyleLbl="sibTrans2D1" presStyleIdx="2" presStyleCnt="3"/>
      <dgm:spPr/>
    </dgm:pt>
    <dgm:pt modelId="{A21FE710-611F-4643-AA63-3E5598DB775F}" type="pres">
      <dgm:prSet presAssocID="{CB80026E-175B-4B56-8ADA-49A6289CA705}" presName="connectorText" presStyleLbl="sibTrans2D1" presStyleIdx="2" presStyleCnt="3"/>
      <dgm:spPr/>
    </dgm:pt>
    <dgm:pt modelId="{1F79BEAC-EF00-46C0-B214-09E60DFB53EE}" type="pres">
      <dgm:prSet presAssocID="{CB80026E-175B-4B56-8ADA-49A6289CA705}" presName="lastNode" presStyleLbl="node1" presStyleIdx="3" presStyleCnt="4">
        <dgm:presLayoutVars>
          <dgm:bulletEnabled val="1"/>
        </dgm:presLayoutVars>
      </dgm:prSet>
      <dgm:spPr/>
    </dgm:pt>
  </dgm:ptLst>
  <dgm:cxnLst>
    <dgm:cxn modelId="{1E9ECA5B-2E82-4386-B69C-AD51F810F2D2}" type="presOf" srcId="{B4D8CB85-9D4A-49B6-99C5-24AAA077494B}" destId="{CFB5DDF3-3897-4E4D-8A55-89FE526A1ECD}" srcOrd="0" destOrd="0" presId="urn:microsoft.com/office/officeart/2005/8/layout/equation2#2"/>
    <dgm:cxn modelId="{2F0EC14A-15E1-4055-BAAA-E645B0CFA5BA}" type="presOf" srcId="{0BCDAE5B-F02C-424A-AA09-82463C4A93D2}" destId="{81FF343B-9A6C-441B-A138-535B962A4774}" srcOrd="0" destOrd="0" presId="urn:microsoft.com/office/officeart/2005/8/layout/equation2#2"/>
    <dgm:cxn modelId="{611B086E-EC52-4A71-8D54-FDB8A0ED35F2}" type="presOf" srcId="{438FBC4C-B94C-4A40-A429-0D3D8AD352FE}" destId="{1A411237-AF83-4079-8F45-FFFB109A920A}" srcOrd="0" destOrd="0" presId="urn:microsoft.com/office/officeart/2005/8/layout/equation2#2"/>
    <dgm:cxn modelId="{2D772C7D-D3AC-42D0-9A85-804A35074F09}" type="presOf" srcId="{DA20F53E-0B94-4862-BA95-06E428FB00D5}" destId="{EA69BAC9-3EEB-4A38-BB17-B41CD73ECC32}" srcOrd="0" destOrd="0" presId="urn:microsoft.com/office/officeart/2005/8/layout/equation2#2"/>
    <dgm:cxn modelId="{314A5082-2FBE-4518-A4A5-E86D68645581}" srcId="{CB80026E-175B-4B56-8ADA-49A6289CA705}" destId="{B4DCF59A-78BD-457E-B3D5-DB78BEC6B5C3}" srcOrd="0" destOrd="0" parTransId="{A949EDC4-468F-46D3-938D-7E1570588050}" sibTransId="{618D5A50-E14D-4EF1-8E49-17AFDD7EA781}"/>
    <dgm:cxn modelId="{A4B2878D-B058-4990-B268-89B88AFB2971}" type="presOf" srcId="{618D5A50-E14D-4EF1-8E49-17AFDD7EA781}" destId="{1F4155BA-C483-4A34-B362-598F450EE4DF}" srcOrd="0" destOrd="0" presId="urn:microsoft.com/office/officeart/2005/8/layout/equation2#2"/>
    <dgm:cxn modelId="{D2F2F98F-75A8-46DB-890C-D79B9BEB1941}" srcId="{CB80026E-175B-4B56-8ADA-49A6289CA705}" destId="{DA20F53E-0B94-4862-BA95-06E428FB00D5}" srcOrd="1" destOrd="0" parTransId="{2A72927A-C249-4DE8-9566-8053A9E13D6F}" sibTransId="{B4D8CB85-9D4A-49B6-99C5-24AAA077494B}"/>
    <dgm:cxn modelId="{CFA940A4-DF0F-4F45-8EB6-39F5EE672584}" type="presOf" srcId="{0BCDAE5B-F02C-424A-AA09-82463C4A93D2}" destId="{A21FE710-611F-4643-AA63-3E5598DB775F}" srcOrd="1" destOrd="0" presId="urn:microsoft.com/office/officeart/2005/8/layout/equation2#2"/>
    <dgm:cxn modelId="{BC6982B2-ABFE-493A-8B06-34CBABC206A9}" srcId="{CB80026E-175B-4B56-8ADA-49A6289CA705}" destId="{3CA1E5A4-1E25-44B0-AE54-24B0AB965801}" srcOrd="3" destOrd="0" parTransId="{547ABF8A-5F44-4FD4-9951-99D6661EB865}" sibTransId="{84D85F59-316F-49C5-9AD1-D5D404AEDEF9}"/>
    <dgm:cxn modelId="{B3DB4CB7-C0B9-495C-AB64-308701708EA2}" type="presOf" srcId="{B4DCF59A-78BD-457E-B3D5-DB78BEC6B5C3}" destId="{B6F7D2E9-E616-4630-A82D-0BE0765A5341}" srcOrd="0" destOrd="0" presId="urn:microsoft.com/office/officeart/2005/8/layout/equation2#2"/>
    <dgm:cxn modelId="{4ECC39BB-E95D-44FB-A3A5-3B5EFD47B8C2}" type="presOf" srcId="{3CA1E5A4-1E25-44B0-AE54-24B0AB965801}" destId="{1F79BEAC-EF00-46C0-B214-09E60DFB53EE}" srcOrd="0" destOrd="0" presId="urn:microsoft.com/office/officeart/2005/8/layout/equation2#2"/>
    <dgm:cxn modelId="{090613EE-2081-42E6-A4F1-CC28B47625D7}" srcId="{CB80026E-175B-4B56-8ADA-49A6289CA705}" destId="{438FBC4C-B94C-4A40-A429-0D3D8AD352FE}" srcOrd="2" destOrd="0" parTransId="{E45D4119-E88F-41BF-B615-B45572218CB6}" sibTransId="{0BCDAE5B-F02C-424A-AA09-82463C4A93D2}"/>
    <dgm:cxn modelId="{D20CD8F9-B91D-47B2-99C6-D51962AF8AD3}" type="presOf" srcId="{CB80026E-175B-4B56-8ADA-49A6289CA705}" destId="{247A511F-260A-421F-9F69-654BDC14DE30}" srcOrd="0" destOrd="0" presId="urn:microsoft.com/office/officeart/2005/8/layout/equation2#2"/>
    <dgm:cxn modelId="{4E98D3D9-1888-4555-8389-6E63CF197D01}" type="presParOf" srcId="{247A511F-260A-421F-9F69-654BDC14DE30}" destId="{4EF4C6CA-2217-4EC3-8855-AE11CAF251DD}" srcOrd="0" destOrd="0" presId="urn:microsoft.com/office/officeart/2005/8/layout/equation2#2"/>
    <dgm:cxn modelId="{EC051047-595A-4AB9-A885-C28DF1167800}" type="presParOf" srcId="{4EF4C6CA-2217-4EC3-8855-AE11CAF251DD}" destId="{B6F7D2E9-E616-4630-A82D-0BE0765A5341}" srcOrd="0" destOrd="0" presId="urn:microsoft.com/office/officeart/2005/8/layout/equation2#2"/>
    <dgm:cxn modelId="{11446261-D1E0-439F-8712-4B10E486E165}" type="presParOf" srcId="{4EF4C6CA-2217-4EC3-8855-AE11CAF251DD}" destId="{F00C37DA-6367-4429-BE88-664E2835C2E3}" srcOrd="1" destOrd="0" presId="urn:microsoft.com/office/officeart/2005/8/layout/equation2#2"/>
    <dgm:cxn modelId="{06F6CCBF-19E2-4EF2-A6E9-A113A9F15291}" type="presParOf" srcId="{4EF4C6CA-2217-4EC3-8855-AE11CAF251DD}" destId="{1F4155BA-C483-4A34-B362-598F450EE4DF}" srcOrd="2" destOrd="0" presId="urn:microsoft.com/office/officeart/2005/8/layout/equation2#2"/>
    <dgm:cxn modelId="{4958D7F4-972F-4983-9C25-B0DC8A0E3A99}" type="presParOf" srcId="{4EF4C6CA-2217-4EC3-8855-AE11CAF251DD}" destId="{DA99BB94-B1F3-4136-9644-9F3FC0F6CBDE}" srcOrd="3" destOrd="0" presId="urn:microsoft.com/office/officeart/2005/8/layout/equation2#2"/>
    <dgm:cxn modelId="{2E4E206F-7DBF-47FF-B550-CC3858E2FAE6}" type="presParOf" srcId="{4EF4C6CA-2217-4EC3-8855-AE11CAF251DD}" destId="{EA69BAC9-3EEB-4A38-BB17-B41CD73ECC32}" srcOrd="4" destOrd="0" presId="urn:microsoft.com/office/officeart/2005/8/layout/equation2#2"/>
    <dgm:cxn modelId="{96755E3E-AA17-4A84-AAFE-8A62D5007E1D}" type="presParOf" srcId="{4EF4C6CA-2217-4EC3-8855-AE11CAF251DD}" destId="{E78C89B2-5BA7-4FCB-BB90-34D791327300}" srcOrd="5" destOrd="0" presId="urn:microsoft.com/office/officeart/2005/8/layout/equation2#2"/>
    <dgm:cxn modelId="{DD41E8B5-479A-412A-BF5C-070DCD1EDCC4}" type="presParOf" srcId="{4EF4C6CA-2217-4EC3-8855-AE11CAF251DD}" destId="{CFB5DDF3-3897-4E4D-8A55-89FE526A1ECD}" srcOrd="6" destOrd="0" presId="urn:microsoft.com/office/officeart/2005/8/layout/equation2#2"/>
    <dgm:cxn modelId="{23B49386-C6A7-4CC0-A10A-A92C3A0BD977}" type="presParOf" srcId="{4EF4C6CA-2217-4EC3-8855-AE11CAF251DD}" destId="{4EB12726-AF3F-41A2-9286-53C1758B5894}" srcOrd="7" destOrd="0" presId="urn:microsoft.com/office/officeart/2005/8/layout/equation2#2"/>
    <dgm:cxn modelId="{163AC48E-16B7-45EA-8692-9DE21CBA9810}" type="presParOf" srcId="{4EF4C6CA-2217-4EC3-8855-AE11CAF251DD}" destId="{1A411237-AF83-4079-8F45-FFFB109A920A}" srcOrd="8" destOrd="0" presId="urn:microsoft.com/office/officeart/2005/8/layout/equation2#2"/>
    <dgm:cxn modelId="{509C00E6-A359-4B65-A3A9-555146885C63}" type="presParOf" srcId="{247A511F-260A-421F-9F69-654BDC14DE30}" destId="{81FF343B-9A6C-441B-A138-535B962A4774}" srcOrd="1" destOrd="0" presId="urn:microsoft.com/office/officeart/2005/8/layout/equation2#2"/>
    <dgm:cxn modelId="{6A844B6C-DBEA-4558-9F46-272B354C06BE}" type="presParOf" srcId="{81FF343B-9A6C-441B-A138-535B962A4774}" destId="{A21FE710-611F-4643-AA63-3E5598DB775F}" srcOrd="0" destOrd="0" presId="urn:microsoft.com/office/officeart/2005/8/layout/equation2#2"/>
    <dgm:cxn modelId="{29CBB88A-9A82-4142-B31D-6635A4C09508}" type="presParOf" srcId="{247A511F-260A-421F-9F69-654BDC14DE30}" destId="{1F79BEAC-EF00-46C0-B214-09E60DFB53EE}" srcOrd="2" destOrd="0" presId="urn:microsoft.com/office/officeart/2005/8/layout/equation2#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976DD97-30BE-4EBB-AAE2-0BDE26828FF3}" type="doc">
      <dgm:prSet loTypeId="urn:microsoft.com/office/officeart/2005/8/layout/arrow6#2" loCatId="process" qsTypeId="urn:microsoft.com/office/officeart/2005/8/quickstyle/simple1#4" qsCatId="simple" csTypeId="urn:microsoft.com/office/officeart/2005/8/colors/colorful5#2" csCatId="colorful" phldr="1"/>
      <dgm:spPr/>
      <dgm:t>
        <a:bodyPr/>
        <a:lstStyle/>
        <a:p>
          <a:endParaRPr lang="zh-CN" altLang="en-US"/>
        </a:p>
      </dgm:t>
    </dgm:pt>
    <dgm:pt modelId="{14E3BE06-5595-4131-8254-F2071B183E92}">
      <dgm:prSet phldrT="[文本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altLang="zh-CN" dirty="0"/>
            <a:t>1986</a:t>
          </a:r>
          <a:endParaRPr lang="zh-CN" altLang="en-US" dirty="0"/>
        </a:p>
      </dgm:t>
    </dgm:pt>
    <dgm:pt modelId="{0E812345-116F-49E7-B5EA-A656E20BBFE3}" cxnId="{3D915B14-6CA5-4657-BC7A-772D08947F5C}" type="parTrans">
      <dgm:prSet/>
      <dgm:spPr/>
      <dgm:t>
        <a:bodyPr/>
        <a:lstStyle/>
        <a:p>
          <a:endParaRPr lang="zh-CN" altLang="en-US"/>
        </a:p>
      </dgm:t>
    </dgm:pt>
    <dgm:pt modelId="{55ADFCE2-E863-4E8B-91B1-24500B942EA2}" cxnId="{3D915B14-6CA5-4657-BC7A-772D08947F5C}" type="sibTrans">
      <dgm:prSet/>
      <dgm:spPr/>
      <dgm:t>
        <a:bodyPr/>
        <a:lstStyle/>
        <a:p>
          <a:endParaRPr lang="zh-CN" altLang="en-US"/>
        </a:p>
      </dgm:t>
    </dgm:pt>
    <dgm:pt modelId="{267E3B72-5B7E-4591-9B5F-7175A49D6A11}">
      <dgm:prSet phldrT="[文本]"/>
      <dgm:spPr/>
      <dgm:t>
        <a:bodyPr/>
        <a:lstStyle/>
        <a:p>
          <a:r>
            <a:rPr lang="en-US" altLang="zh-CN" dirty="0"/>
            <a:t>2006</a:t>
          </a:r>
          <a:endParaRPr lang="zh-CN" altLang="en-US" dirty="0"/>
        </a:p>
      </dgm:t>
    </dgm:pt>
    <dgm:pt modelId="{F38E42F6-1650-48E0-8BAD-32A2D2DBB9DC}" cxnId="{3F8D1EC1-589E-4D0C-8B47-23B56222D143}" type="parTrans">
      <dgm:prSet/>
      <dgm:spPr/>
      <dgm:t>
        <a:bodyPr/>
        <a:lstStyle/>
        <a:p>
          <a:endParaRPr lang="zh-CN" altLang="en-US"/>
        </a:p>
      </dgm:t>
    </dgm:pt>
    <dgm:pt modelId="{FA716F74-C795-4452-98FB-38239C262363}" cxnId="{3F8D1EC1-589E-4D0C-8B47-23B56222D143}" type="sibTrans">
      <dgm:prSet/>
      <dgm:spPr/>
      <dgm:t>
        <a:bodyPr/>
        <a:lstStyle/>
        <a:p>
          <a:endParaRPr lang="zh-CN" altLang="en-US"/>
        </a:p>
      </dgm:t>
    </dgm:pt>
    <dgm:pt modelId="{5273CF39-3DE4-49F2-B83D-CA466E74A880}" type="pres">
      <dgm:prSet presAssocID="{8976DD97-30BE-4EBB-AAE2-0BDE26828FF3}" presName="compositeShape" presStyleCnt="0">
        <dgm:presLayoutVars>
          <dgm:chMax val="2"/>
          <dgm:dir/>
          <dgm:resizeHandles val="exact"/>
        </dgm:presLayoutVars>
      </dgm:prSet>
      <dgm:spPr/>
    </dgm:pt>
    <dgm:pt modelId="{ABE77400-0468-4394-A09D-9AB3A8CE02FC}" type="pres">
      <dgm:prSet presAssocID="{8976DD97-30BE-4EBB-AAE2-0BDE26828FF3}" presName="ribbon" presStyleLbl="node1" presStyleIdx="0" presStyleCnt="1" custLinFactNeighborY="-2569"/>
      <dgm:spPr/>
    </dgm:pt>
    <dgm:pt modelId="{C03B665C-DA1C-43F8-AEA8-A456B73E0BDB}" type="pres">
      <dgm:prSet presAssocID="{8976DD97-30BE-4EBB-AAE2-0BDE26828FF3}" presName="leftArrowText" presStyleLbl="node1" presStyleIdx="0" presStyleCnt="1">
        <dgm:presLayoutVars>
          <dgm:chMax val="0"/>
          <dgm:bulletEnabled val="1"/>
        </dgm:presLayoutVars>
      </dgm:prSet>
      <dgm:spPr/>
    </dgm:pt>
    <dgm:pt modelId="{F9242224-A220-4F87-8145-7A425913A166}" type="pres">
      <dgm:prSet presAssocID="{8976DD97-30BE-4EBB-AAE2-0BDE26828FF3}" presName="rightArrow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3D915B14-6CA5-4657-BC7A-772D08947F5C}" srcId="{8976DD97-30BE-4EBB-AAE2-0BDE26828FF3}" destId="{14E3BE06-5595-4131-8254-F2071B183E92}" srcOrd="0" destOrd="0" parTransId="{0E812345-116F-49E7-B5EA-A656E20BBFE3}" sibTransId="{55ADFCE2-E863-4E8B-91B1-24500B942EA2}"/>
    <dgm:cxn modelId="{45619863-79B5-4A3F-9CDF-7421F438DF75}" type="presOf" srcId="{8976DD97-30BE-4EBB-AAE2-0BDE26828FF3}" destId="{5273CF39-3DE4-49F2-B83D-CA466E74A880}" srcOrd="0" destOrd="0" presId="urn:microsoft.com/office/officeart/2005/8/layout/arrow6#2"/>
    <dgm:cxn modelId="{9A2293A9-FEB5-47AE-A566-34A93A515586}" type="presOf" srcId="{14E3BE06-5595-4131-8254-F2071B183E92}" destId="{C03B665C-DA1C-43F8-AEA8-A456B73E0BDB}" srcOrd="0" destOrd="0" presId="urn:microsoft.com/office/officeart/2005/8/layout/arrow6#2"/>
    <dgm:cxn modelId="{FD695DBA-B4CC-4F92-9D3C-D892ABCD442B}" type="presOf" srcId="{267E3B72-5B7E-4591-9B5F-7175A49D6A11}" destId="{F9242224-A220-4F87-8145-7A425913A166}" srcOrd="0" destOrd="0" presId="urn:microsoft.com/office/officeart/2005/8/layout/arrow6#2"/>
    <dgm:cxn modelId="{3F8D1EC1-589E-4D0C-8B47-23B56222D143}" srcId="{8976DD97-30BE-4EBB-AAE2-0BDE26828FF3}" destId="{267E3B72-5B7E-4591-9B5F-7175A49D6A11}" srcOrd="1" destOrd="0" parTransId="{F38E42F6-1650-48E0-8BAD-32A2D2DBB9DC}" sibTransId="{FA716F74-C795-4452-98FB-38239C262363}"/>
    <dgm:cxn modelId="{02D88735-A795-4622-8B00-D63D77C80B46}" type="presParOf" srcId="{5273CF39-3DE4-49F2-B83D-CA466E74A880}" destId="{ABE77400-0468-4394-A09D-9AB3A8CE02FC}" srcOrd="0" destOrd="0" presId="urn:microsoft.com/office/officeart/2005/8/layout/arrow6#2"/>
    <dgm:cxn modelId="{227F3A33-FDF8-4728-A59D-77D4D68B988B}" type="presParOf" srcId="{5273CF39-3DE4-49F2-B83D-CA466E74A880}" destId="{C03B665C-DA1C-43F8-AEA8-A456B73E0BDB}" srcOrd="1" destOrd="0" presId="urn:microsoft.com/office/officeart/2005/8/layout/arrow6#2"/>
    <dgm:cxn modelId="{591B60E3-BF0F-4BBC-805F-73471AD0076D}" type="presParOf" srcId="{5273CF39-3DE4-49F2-B83D-CA466E74A880}" destId="{F9242224-A220-4F87-8145-7A425913A166}" srcOrd="2" destOrd="0" presId="urn:microsoft.com/office/officeart/2005/8/layout/arrow6#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F7D2E9-E616-4630-A82D-0BE0765A5341}">
      <dsp:nvSpPr>
        <dsp:cNvPr id="0" name=""/>
        <dsp:cNvSpPr/>
      </dsp:nvSpPr>
      <dsp:spPr>
        <a:xfrm>
          <a:off x="1751969" y="2911"/>
          <a:ext cx="933467" cy="93346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普及性</a:t>
          </a:r>
        </a:p>
      </dsp:txBody>
      <dsp:txXfrm>
        <a:off x="1888672" y="139614"/>
        <a:ext cx="660061" cy="660061"/>
      </dsp:txXfrm>
    </dsp:sp>
    <dsp:sp modelId="{1F4155BA-C483-4A34-B362-598F450EE4DF}">
      <dsp:nvSpPr>
        <dsp:cNvPr id="0" name=""/>
        <dsp:cNvSpPr/>
      </dsp:nvSpPr>
      <dsp:spPr>
        <a:xfrm>
          <a:off x="1947998" y="1012177"/>
          <a:ext cx="541411" cy="541411"/>
        </a:xfrm>
        <a:prstGeom prst="mathPl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900" kern="1200"/>
        </a:p>
      </dsp:txBody>
      <dsp:txXfrm>
        <a:off x="2019762" y="1219213"/>
        <a:ext cx="397883" cy="127339"/>
      </dsp:txXfrm>
    </dsp:sp>
    <dsp:sp modelId="{EA69BAC9-3EEB-4A38-BB17-B41CD73ECC32}">
      <dsp:nvSpPr>
        <dsp:cNvPr id="0" name=""/>
        <dsp:cNvSpPr/>
      </dsp:nvSpPr>
      <dsp:spPr>
        <a:xfrm>
          <a:off x="1751969" y="1629386"/>
          <a:ext cx="933467" cy="93346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基础性</a:t>
          </a:r>
        </a:p>
      </dsp:txBody>
      <dsp:txXfrm>
        <a:off x="1888672" y="1766089"/>
        <a:ext cx="660061" cy="660061"/>
      </dsp:txXfrm>
    </dsp:sp>
    <dsp:sp modelId="{CFB5DDF3-3897-4E4D-8A55-89FE526A1ECD}">
      <dsp:nvSpPr>
        <dsp:cNvPr id="0" name=""/>
        <dsp:cNvSpPr/>
      </dsp:nvSpPr>
      <dsp:spPr>
        <a:xfrm>
          <a:off x="1947998" y="2638651"/>
          <a:ext cx="541411" cy="541411"/>
        </a:xfrm>
        <a:prstGeom prst="mathPlus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900" kern="1200"/>
        </a:p>
      </dsp:txBody>
      <dsp:txXfrm>
        <a:off x="2019762" y="2845687"/>
        <a:ext cx="397883" cy="127339"/>
      </dsp:txXfrm>
    </dsp:sp>
    <dsp:sp modelId="{1A411237-AF83-4079-8F45-FFFB109A920A}">
      <dsp:nvSpPr>
        <dsp:cNvPr id="0" name=""/>
        <dsp:cNvSpPr/>
      </dsp:nvSpPr>
      <dsp:spPr>
        <a:xfrm>
          <a:off x="1751969" y="3255860"/>
          <a:ext cx="933467" cy="93346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kern="1200" dirty="0"/>
            <a:t>强制性</a:t>
          </a:r>
        </a:p>
      </dsp:txBody>
      <dsp:txXfrm>
        <a:off x="1888672" y="3392563"/>
        <a:ext cx="660061" cy="660061"/>
      </dsp:txXfrm>
    </dsp:sp>
    <dsp:sp modelId="{81FF343B-9A6C-441B-A138-535B962A4774}">
      <dsp:nvSpPr>
        <dsp:cNvPr id="0" name=""/>
        <dsp:cNvSpPr/>
      </dsp:nvSpPr>
      <dsp:spPr>
        <a:xfrm>
          <a:off x="2825457" y="1922494"/>
          <a:ext cx="296842" cy="34725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300" kern="1200"/>
        </a:p>
      </dsp:txBody>
      <dsp:txXfrm>
        <a:off x="2825457" y="1991944"/>
        <a:ext cx="207789" cy="208350"/>
      </dsp:txXfrm>
    </dsp:sp>
    <dsp:sp modelId="{1F79BEAC-EF00-46C0-B214-09E60DFB53EE}">
      <dsp:nvSpPr>
        <dsp:cNvPr id="0" name=""/>
        <dsp:cNvSpPr/>
      </dsp:nvSpPr>
      <dsp:spPr>
        <a:xfrm>
          <a:off x="3245518" y="1162652"/>
          <a:ext cx="1866935" cy="186693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700" kern="1200" dirty="0"/>
            <a:t>特点</a:t>
          </a:r>
        </a:p>
      </dsp:txBody>
      <dsp:txXfrm>
        <a:off x="3518924" y="1436058"/>
        <a:ext cx="1320123" cy="132012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E77400-0468-4394-A09D-9AB3A8CE02FC}">
      <dsp:nvSpPr>
        <dsp:cNvPr id="0" name=""/>
        <dsp:cNvSpPr/>
      </dsp:nvSpPr>
      <dsp:spPr>
        <a:xfrm>
          <a:off x="0" y="750157"/>
          <a:ext cx="6096000" cy="2438400"/>
        </a:xfrm>
        <a:prstGeom prst="leftRightRibb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3B665C-DA1C-43F8-AEA8-A456B73E0BDB}">
      <dsp:nvSpPr>
        <dsp:cNvPr id="0" name=""/>
        <dsp:cNvSpPr/>
      </dsp:nvSpPr>
      <dsp:spPr>
        <a:xfrm>
          <a:off x="731520" y="1239519"/>
          <a:ext cx="2011680" cy="1194816"/>
        </a:xfrm>
        <a:prstGeom prst="rect">
          <a:avLst/>
        </a:prstGeom>
        <a:noFill/>
        <a:ln w="9525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/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0" tIns="206248" rIns="0" bIns="220980" numCol="1" spcCol="1270" anchor="ctr" anchorCtr="0">
          <a:noAutofit/>
        </a:bodyPr>
        <a:lstStyle/>
        <a:p>
          <a:pPr marL="0" lvl="0" indent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5800" kern="1200" dirty="0"/>
            <a:t>1986</a:t>
          </a:r>
          <a:endParaRPr lang="zh-CN" altLang="en-US" sz="5800" kern="1200" dirty="0"/>
        </a:p>
      </dsp:txBody>
      <dsp:txXfrm>
        <a:off x="731520" y="1239519"/>
        <a:ext cx="2011680" cy="1194816"/>
      </dsp:txXfrm>
    </dsp:sp>
    <dsp:sp modelId="{F9242224-A220-4F87-8145-7A425913A166}">
      <dsp:nvSpPr>
        <dsp:cNvPr id="0" name=""/>
        <dsp:cNvSpPr/>
      </dsp:nvSpPr>
      <dsp:spPr>
        <a:xfrm>
          <a:off x="3048000" y="1629663"/>
          <a:ext cx="2377440" cy="119481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06248" rIns="0" bIns="220980" numCol="1" spcCol="1270" anchor="ctr" anchorCtr="0">
          <a:noAutofit/>
        </a:bodyPr>
        <a:lstStyle/>
        <a:p>
          <a:pPr marL="0" lvl="0" indent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5800" kern="1200" dirty="0"/>
            <a:t>2006</a:t>
          </a:r>
          <a:endParaRPr lang="zh-CN" altLang="en-US" sz="5800" kern="1200" dirty="0"/>
        </a:p>
      </dsp:txBody>
      <dsp:txXfrm>
        <a:off x="3048000" y="1629663"/>
        <a:ext cx="2377440" cy="11948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#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srcNode" val="vNodes"/>
                <dgm:param type="dstNode" val="lastNode"/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6#2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ar" val="2.5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marL="0" lvl="0" indent="0" defTabSz="9144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 defTabSz="914400"/>
            <a:r>
              <a:rPr lang="zh-CN" altLang="en-US"/>
              <a:t>第二级</a:t>
            </a:r>
            <a:endParaRPr lang="zh-CN" altLang="en-US"/>
          </a:p>
          <a:p>
            <a:pPr lvl="2" indent="0" defTabSz="914400"/>
            <a:r>
              <a:rPr lang="zh-CN" altLang="en-US"/>
              <a:t>第三级</a:t>
            </a:r>
            <a:endParaRPr lang="zh-CN" altLang="en-US"/>
          </a:p>
          <a:p>
            <a:pPr lvl="3" indent="0" defTabSz="914400"/>
            <a:r>
              <a:rPr lang="zh-CN" altLang="en-US"/>
              <a:t>第四级</a:t>
            </a:r>
            <a:endParaRPr lang="zh-CN" altLang="en-US"/>
          </a:p>
          <a:p>
            <a:pPr lvl="4" indent="0" defTabSz="9144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Char char="•"/>
              <a:defRPr sz="1200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31294DD3-6DF6-414A-8FCC-C328BE0344EB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en-US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765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765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en-US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481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481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en-US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24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en-US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29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en-US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433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en-US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638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en-US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45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en-US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1506" name="幻灯片图像占位符 30721"/>
          <p:cNvSpPr>
            <a:spLocks noGrp="1"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1507" name="文本占位符 30722"/>
          <p:cNvSpPr>
            <a:spLocks noGrp="1" noRot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r>
              <a:rPr lang="zh-CN" altLang="en-US" b="1" dirty="0">
                <a:solidFill>
                  <a:srgbClr val="0000FF"/>
                </a:solidFill>
                <a:ea typeface="宋体" panose="02010600030101010101" pitchFamily="2" charset="-122"/>
              </a:rPr>
              <a:t>壬寅学制</a:t>
            </a:r>
            <a:r>
              <a:rPr lang="en-US" altLang="zh-CN" dirty="0"/>
              <a:t>Renyin</a:t>
            </a:r>
            <a:r>
              <a:rPr lang="en-US" altLang="zh-CN" b="1" dirty="0">
                <a:solidFill>
                  <a:srgbClr val="0000FF"/>
                </a:solidFill>
              </a:rPr>
              <a:t> </a:t>
            </a:r>
            <a:r>
              <a:rPr lang="zh-CN" altLang="en-US" dirty="0">
                <a:ea typeface="宋体" panose="02010600030101010101" pitchFamily="2" charset="-122"/>
              </a:rPr>
              <a:t>：（中国第一个现代学制）</a:t>
            </a:r>
            <a:r>
              <a:rPr lang="en-US" altLang="zh-CN" dirty="0"/>
              <a:t>1902</a:t>
            </a:r>
            <a:r>
              <a:rPr lang="zh-CN" altLang="en-US" dirty="0">
                <a:ea typeface="宋体" panose="02010600030101010101" pitchFamily="2" charset="-122"/>
              </a:rPr>
              <a:t>年，清朝政府颁布了</a:t>
            </a:r>
            <a:r>
              <a:rPr lang="en-US" altLang="zh-CN" dirty="0"/>
              <a:t>《</a:t>
            </a:r>
            <a:r>
              <a:rPr lang="zh-CN" altLang="en-US" dirty="0">
                <a:ea typeface="宋体" panose="02010600030101010101" pitchFamily="2" charset="-122"/>
              </a:rPr>
              <a:t>钦定学堂章程</a:t>
            </a:r>
            <a:r>
              <a:rPr lang="en-US" altLang="zh-CN" dirty="0"/>
              <a:t>》</a:t>
            </a:r>
            <a:r>
              <a:rPr lang="zh-CN" altLang="en-US" dirty="0">
                <a:ea typeface="宋体" panose="02010600030101010101" pitchFamily="2" charset="-122"/>
              </a:rPr>
              <a:t>，亦称“壬寅学制”，是中国教育史上第一个系统完备的现代学制。虽然该学制未能实行，但从此形成了旧中国现代学制。</a:t>
            </a:r>
            <a:endParaRPr lang="zh-CN" altLang="en-US" b="1" dirty="0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b="1" dirty="0">
                <a:solidFill>
                  <a:srgbClr val="0000FF"/>
                </a:solidFill>
                <a:ea typeface="宋体" panose="02010600030101010101" pitchFamily="2" charset="-122"/>
              </a:rPr>
              <a:t>癸卯学制</a:t>
            </a:r>
            <a:r>
              <a:rPr lang="en-US" altLang="zh-CN" b="1" dirty="0">
                <a:ea typeface="楷体_GB2312" pitchFamily="49" charset="-122"/>
              </a:rPr>
              <a:t>guimao</a:t>
            </a:r>
            <a:r>
              <a:rPr lang="en-US" altLang="zh-CN" b="1" dirty="0">
                <a:solidFill>
                  <a:srgbClr val="0000FF"/>
                </a:solidFill>
              </a:rPr>
              <a:t> </a:t>
            </a:r>
            <a:r>
              <a:rPr lang="zh-CN" altLang="en-US" b="1" dirty="0">
                <a:solidFill>
                  <a:srgbClr val="0000FF"/>
                </a:solidFill>
                <a:ea typeface="宋体" panose="02010600030101010101" pitchFamily="2" charset="-122"/>
              </a:rPr>
              <a:t>：</a:t>
            </a:r>
            <a:r>
              <a:rPr lang="en-US" altLang="zh-CN" dirty="0"/>
              <a:t>1903</a:t>
            </a:r>
            <a:r>
              <a:rPr lang="zh-CN" altLang="en-US" dirty="0">
                <a:ea typeface="宋体" panose="02010600030101010101" pitchFamily="2" charset="-122"/>
              </a:rPr>
              <a:t>年</a:t>
            </a: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b="1" dirty="0">
                <a:latin typeface="宋体" panose="02010600030101010101" pitchFamily="2" charset="-122"/>
              </a:rPr>
              <a:t>1.13</a:t>
            </a: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，农历</a:t>
            </a:r>
            <a:r>
              <a:rPr lang="en-US" altLang="zh-CN" sz="1600" b="1" dirty="0">
                <a:latin typeface="宋体" panose="02010600030101010101" pitchFamily="2" charset="-122"/>
              </a:rPr>
              <a:t>1903</a:t>
            </a: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1600" b="1" dirty="0">
                <a:latin typeface="宋体" panose="02010600030101010101" pitchFamily="2" charset="-122"/>
              </a:rPr>
              <a:t>11</a:t>
            </a: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1600" b="1" dirty="0">
                <a:latin typeface="宋体" panose="02010600030101010101" pitchFamily="2" charset="-122"/>
              </a:rPr>
              <a:t>26</a:t>
            </a:r>
            <a:r>
              <a:rPr lang="zh-CN" altLang="en-US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日）</a:t>
            </a:r>
            <a:r>
              <a:rPr lang="zh-CN" altLang="en-US" dirty="0">
                <a:ea typeface="宋体" panose="02010600030101010101" pitchFamily="2" charset="-122"/>
              </a:rPr>
              <a:t>，清政府颁布了由张之洞、张百熙、荣庆等人制定的</a:t>
            </a:r>
            <a:r>
              <a:rPr lang="en-US" altLang="zh-CN" dirty="0"/>
              <a:t>《</a:t>
            </a:r>
            <a:r>
              <a:rPr lang="zh-CN" altLang="en-US" dirty="0">
                <a:ea typeface="宋体" panose="02010600030101010101" pitchFamily="2" charset="-122"/>
              </a:rPr>
              <a:t>奏定学堂章程</a:t>
            </a:r>
            <a:r>
              <a:rPr lang="en-US" altLang="zh-CN" dirty="0"/>
              <a:t>》</a:t>
            </a:r>
            <a:r>
              <a:rPr lang="zh-CN" altLang="en-US" dirty="0">
                <a:ea typeface="宋体" panose="02010600030101010101" pitchFamily="2" charset="-122"/>
              </a:rPr>
              <a:t>，史称“癸卯学制”。这个学制体现的是张之洞“中学为体，西学为用”的思想，吸收了日本明治维新时期的学制形式，也保留了一定的封建科举制度的残余，它的突出特点是学习年限长</a:t>
            </a:r>
            <a:r>
              <a:rPr lang="en-US" altLang="zh-CN" dirty="0"/>
              <a:t>,</a:t>
            </a:r>
            <a:r>
              <a:rPr lang="zh-CN" altLang="en-US" dirty="0">
                <a:ea typeface="宋体" panose="02010600030101010101" pitchFamily="2" charset="-122"/>
              </a:rPr>
              <a:t>总共</a:t>
            </a:r>
            <a:r>
              <a:rPr lang="en-US" altLang="zh-CN" dirty="0"/>
              <a:t>21</a:t>
            </a:r>
            <a:r>
              <a:rPr lang="zh-CN" altLang="en-US" dirty="0">
                <a:ea typeface="宋体" panose="02010600030101010101" pitchFamily="2" charset="-122"/>
              </a:rPr>
              <a:t>年</a:t>
            </a:r>
            <a:r>
              <a:rPr lang="en-US" altLang="zh-CN" dirty="0"/>
              <a:t>. </a:t>
            </a:r>
            <a:endParaRPr lang="en-US" altLang="zh-CN" dirty="0"/>
          </a:p>
          <a:p>
            <a:pPr lvl="0" eaLnBrk="1" hangingPunct="1"/>
            <a:r>
              <a:rPr lang="zh-CN" altLang="en-US" b="1" dirty="0">
                <a:solidFill>
                  <a:srgbClr val="0000FF"/>
                </a:solidFill>
                <a:ea typeface="宋体" panose="02010600030101010101" pitchFamily="2" charset="-122"/>
              </a:rPr>
              <a:t>壬子癸丑学制：（</a:t>
            </a:r>
            <a:r>
              <a:rPr lang="en-US" altLang="zh-CN" b="1" dirty="0">
                <a:solidFill>
                  <a:srgbClr val="0000FF"/>
                </a:solidFill>
              </a:rPr>
              <a:t>1912---1913</a:t>
            </a:r>
            <a:r>
              <a:rPr lang="zh-CN" altLang="en-US" b="1" dirty="0">
                <a:solidFill>
                  <a:srgbClr val="0000FF"/>
                </a:solidFill>
                <a:ea typeface="宋体" panose="02010600030101010101" pitchFamily="2" charset="-122"/>
              </a:rPr>
              <a:t>学制）</a:t>
            </a:r>
            <a:r>
              <a:rPr lang="zh-CN" altLang="en-US" dirty="0">
                <a:ea typeface="宋体" panose="02010600030101010101" pitchFamily="2" charset="-122"/>
              </a:rPr>
              <a:t>辛亥革命后，蔡元培任教育总长时，于</a:t>
            </a:r>
            <a:r>
              <a:rPr lang="en-US" altLang="zh-CN" dirty="0"/>
              <a:t>1912</a:t>
            </a:r>
            <a:r>
              <a:rPr lang="zh-CN" altLang="en-US" dirty="0">
                <a:ea typeface="宋体" panose="02010600030101010101" pitchFamily="2" charset="-122"/>
              </a:rPr>
              <a:t>年对学制进行修订，称为壬子癸丑学制，次年又陆续颁布了一些学校令，综合起来就构成了壬子癸丑学制。该学制对旧学制的改动不大。</a:t>
            </a:r>
            <a:endParaRPr lang="zh-CN" altLang="en-US" dirty="0">
              <a:ea typeface="宋体" panose="02010600030101010101" pitchFamily="2" charset="-122"/>
            </a:endParaRPr>
          </a:p>
          <a:p>
            <a:pPr lvl="0" algn="just"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ea typeface="宋体" panose="02010600030101010101" pitchFamily="2" charset="-122"/>
              </a:rPr>
              <a:t>壬戌学制</a:t>
            </a:r>
            <a:r>
              <a:rPr lang="en-US" altLang="zh-CN" dirty="0"/>
              <a:t>renxu</a:t>
            </a:r>
            <a:r>
              <a:rPr lang="zh-CN" altLang="en-US" b="1" dirty="0">
                <a:solidFill>
                  <a:schemeClr val="hlink"/>
                </a:solidFill>
                <a:ea typeface="宋体" panose="02010600030101010101" pitchFamily="2" charset="-122"/>
              </a:rPr>
              <a:t>：</a:t>
            </a:r>
            <a:r>
              <a:rPr lang="en-US" altLang="zh-CN" dirty="0"/>
              <a:t>1922</a:t>
            </a:r>
            <a:r>
              <a:rPr lang="zh-CN" altLang="en-US" dirty="0">
                <a:ea typeface="宋体" panose="02010600030101010101" pitchFamily="2" charset="-122"/>
              </a:rPr>
              <a:t>年，由当时留美派主持的教育联合会，参照美国的“六、三、三制”，制定颁布了壬戌学制，又称新学制。这个学制从小学到大学比癸卯学制缩短了</a:t>
            </a:r>
            <a:r>
              <a:rPr lang="en-US" altLang="zh-CN" dirty="0"/>
              <a:t>5</a:t>
            </a:r>
            <a:r>
              <a:rPr lang="zh-CN" altLang="en-US" dirty="0">
                <a:ea typeface="宋体" panose="02010600030101010101" pitchFamily="2" charset="-122"/>
              </a:rPr>
              <a:t>年，为</a:t>
            </a:r>
            <a:r>
              <a:rPr lang="en-US" altLang="zh-CN" dirty="0"/>
              <a:t>16</a:t>
            </a:r>
            <a:r>
              <a:rPr lang="zh-CN" altLang="en-US" dirty="0">
                <a:ea typeface="宋体" panose="02010600030101010101" pitchFamily="2" charset="-122"/>
              </a:rPr>
              <a:t>年，并在小学实行四二分段，这一改革至当时的社会发展十分有利，后虽几经修改，但都没有重大变动，一直沿用到建国初期。小学年限为</a:t>
            </a:r>
            <a:r>
              <a:rPr lang="en-US" altLang="zh-CN" dirty="0"/>
              <a:t>6</a:t>
            </a:r>
            <a:r>
              <a:rPr lang="zh-CN" altLang="en-US" dirty="0">
                <a:ea typeface="宋体" panose="02010600030101010101" pitchFamily="2" charset="-122"/>
              </a:rPr>
              <a:t>年，初中与高中分别为三年 </a:t>
            </a:r>
            <a:endParaRPr lang="zh-CN" altLang="en-US" dirty="0">
              <a:ea typeface="宋体" panose="02010600030101010101" pitchFamily="2" charset="-122"/>
            </a:endParaRPr>
          </a:p>
          <a:p>
            <a:pPr lvl="0" eaLnBrk="1" hangingPunct="1"/>
            <a:endParaRPr lang="zh-CN" altLang="en-US" dirty="0">
              <a:ea typeface="宋体" panose="02010600030101010101" pitchFamily="2" charset="-122"/>
            </a:endParaRPr>
          </a:p>
          <a:p>
            <a:pPr lvl="0"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355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en-US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560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en-US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en-US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Char char="•"/>
              <a:defRPr sz="1200" noProof="1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fld id="{2345593B-6A96-4AA0-B686-9F101952DA54}" type="slidenum">
              <a: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jpeg"/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0.xml"/><Relationship Id="rId1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2.xml"/><Relationship Id="rId8" Type="http://schemas.openxmlformats.org/officeDocument/2006/relationships/diagramQuickStyle" Target="../diagrams/quickStyle2.xml"/><Relationship Id="rId7" Type="http://schemas.openxmlformats.org/officeDocument/2006/relationships/diagramLayout" Target="../diagrams/layout2.xml"/><Relationship Id="rId6" Type="http://schemas.openxmlformats.org/officeDocument/2006/relationships/diagramData" Target="../diagrams/data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1" Type="http://schemas.openxmlformats.org/officeDocument/2006/relationships/slideLayout" Target="../slideLayouts/slideLayout7.xml"/><Relationship Id="rId10" Type="http://schemas.microsoft.com/office/2007/relationships/diagramDrawing" Target="../diagrams/drawing2.xml"/><Relationship Id="rId1" Type="http://schemas.openxmlformats.org/officeDocument/2006/relationships/diagramData" Target="../diagrams/data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" name="直角三角形 62"/>
          <p:cNvSpPr/>
          <p:nvPr/>
        </p:nvSpPr>
        <p:spPr>
          <a:xfrm flipH="1">
            <a:off x="-673100" y="2338388"/>
            <a:ext cx="9844088" cy="2805113"/>
          </a:xfrm>
          <a:custGeom>
            <a:avLst/>
            <a:gdLst>
              <a:gd name="connsiteX0" fmla="*/ 0 w 11686177"/>
              <a:gd name="connsiteY0" fmla="*/ 2146348 h 2146348"/>
              <a:gd name="connsiteX1" fmla="*/ 0 w 11686177"/>
              <a:gd name="connsiteY1" fmla="*/ 0 h 2146348"/>
              <a:gd name="connsiteX2" fmla="*/ 11686177 w 11686177"/>
              <a:gd name="connsiteY2" fmla="*/ 2146348 h 2146348"/>
              <a:gd name="connsiteX3" fmla="*/ 0 w 11686177"/>
              <a:gd name="connsiteY3" fmla="*/ 2146348 h 2146348"/>
              <a:gd name="connsiteX0-1" fmla="*/ 0 w 11686177"/>
              <a:gd name="connsiteY0-2" fmla="*/ 2146348 h 2146348"/>
              <a:gd name="connsiteX1-3" fmla="*/ 0 w 11686177"/>
              <a:gd name="connsiteY1-4" fmla="*/ 0 h 2146348"/>
              <a:gd name="connsiteX2-5" fmla="*/ 8998756 w 11686177"/>
              <a:gd name="connsiteY2-6" fmla="*/ 1647296 h 2146348"/>
              <a:gd name="connsiteX3-7" fmla="*/ 11686177 w 11686177"/>
              <a:gd name="connsiteY3-8" fmla="*/ 2146348 h 2146348"/>
              <a:gd name="connsiteX4" fmla="*/ 0 w 11686177"/>
              <a:gd name="connsiteY4" fmla="*/ 2146348 h 2146348"/>
              <a:gd name="connsiteX0-9" fmla="*/ 0 w 11686177"/>
              <a:gd name="connsiteY0-10" fmla="*/ 2146348 h 2146348"/>
              <a:gd name="connsiteX1-11" fmla="*/ 0 w 11686177"/>
              <a:gd name="connsiteY1-12" fmla="*/ 0 h 2146348"/>
              <a:gd name="connsiteX2-13" fmla="*/ 10159899 w 11686177"/>
              <a:gd name="connsiteY2-14" fmla="*/ 790953 h 2146348"/>
              <a:gd name="connsiteX3-15" fmla="*/ 11686177 w 11686177"/>
              <a:gd name="connsiteY3-16" fmla="*/ 2146348 h 2146348"/>
              <a:gd name="connsiteX4-17" fmla="*/ 0 w 11686177"/>
              <a:gd name="connsiteY4-18" fmla="*/ 2146348 h 2146348"/>
              <a:gd name="connsiteX0-19" fmla="*/ 0 w 11686177"/>
              <a:gd name="connsiteY0-20" fmla="*/ 2146348 h 2146348"/>
              <a:gd name="connsiteX1-21" fmla="*/ 0 w 11686177"/>
              <a:gd name="connsiteY1-22" fmla="*/ 0 h 2146348"/>
              <a:gd name="connsiteX2-23" fmla="*/ 10190052 w 11686177"/>
              <a:gd name="connsiteY2-24" fmla="*/ 431381 h 2146348"/>
              <a:gd name="connsiteX3-25" fmla="*/ 11686177 w 11686177"/>
              <a:gd name="connsiteY3-26" fmla="*/ 2146348 h 2146348"/>
              <a:gd name="connsiteX4-27" fmla="*/ 0 w 11686177"/>
              <a:gd name="connsiteY4-28" fmla="*/ 2146348 h 2146348"/>
              <a:gd name="connsiteX0-29" fmla="*/ 0 w 11686177"/>
              <a:gd name="connsiteY0-30" fmla="*/ 2146348 h 2146348"/>
              <a:gd name="connsiteX1-31" fmla="*/ 0 w 11686177"/>
              <a:gd name="connsiteY1-32" fmla="*/ 0 h 2146348"/>
              <a:gd name="connsiteX2-33" fmla="*/ 9994055 w 11686177"/>
              <a:gd name="connsiteY2-34" fmla="*/ 285654 h 2146348"/>
              <a:gd name="connsiteX3-35" fmla="*/ 11686177 w 11686177"/>
              <a:gd name="connsiteY3-36" fmla="*/ 2146348 h 2146348"/>
              <a:gd name="connsiteX4-37" fmla="*/ 0 w 11686177"/>
              <a:gd name="connsiteY4-38" fmla="*/ 2146348 h 21463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11686177" h="2146348">
                <a:moveTo>
                  <a:pt x="0" y="2146348"/>
                </a:moveTo>
                <a:lnTo>
                  <a:pt x="0" y="0"/>
                </a:lnTo>
                <a:lnTo>
                  <a:pt x="9994055" y="285654"/>
                </a:lnTo>
                <a:lnTo>
                  <a:pt x="11686177" y="2146348"/>
                </a:lnTo>
                <a:lnTo>
                  <a:pt x="0" y="214634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9" name="直角三角形 62"/>
          <p:cNvSpPr/>
          <p:nvPr/>
        </p:nvSpPr>
        <p:spPr>
          <a:xfrm flipH="1">
            <a:off x="-241300" y="2574925"/>
            <a:ext cx="9412288" cy="2157413"/>
          </a:xfrm>
          <a:custGeom>
            <a:avLst/>
            <a:gdLst>
              <a:gd name="connsiteX0" fmla="*/ 0 w 11686177"/>
              <a:gd name="connsiteY0" fmla="*/ 2146348 h 2146348"/>
              <a:gd name="connsiteX1" fmla="*/ 0 w 11686177"/>
              <a:gd name="connsiteY1" fmla="*/ 0 h 2146348"/>
              <a:gd name="connsiteX2" fmla="*/ 11686177 w 11686177"/>
              <a:gd name="connsiteY2" fmla="*/ 2146348 h 2146348"/>
              <a:gd name="connsiteX3" fmla="*/ 0 w 11686177"/>
              <a:gd name="connsiteY3" fmla="*/ 2146348 h 2146348"/>
              <a:gd name="connsiteX0-1" fmla="*/ 0 w 11686177"/>
              <a:gd name="connsiteY0-2" fmla="*/ 2146348 h 2146348"/>
              <a:gd name="connsiteX1-3" fmla="*/ 0 w 11686177"/>
              <a:gd name="connsiteY1-4" fmla="*/ 0 h 2146348"/>
              <a:gd name="connsiteX2-5" fmla="*/ 8998756 w 11686177"/>
              <a:gd name="connsiteY2-6" fmla="*/ 1647296 h 2146348"/>
              <a:gd name="connsiteX3-7" fmla="*/ 11686177 w 11686177"/>
              <a:gd name="connsiteY3-8" fmla="*/ 2146348 h 2146348"/>
              <a:gd name="connsiteX4" fmla="*/ 0 w 11686177"/>
              <a:gd name="connsiteY4" fmla="*/ 2146348 h 2146348"/>
              <a:gd name="connsiteX0-9" fmla="*/ 0 w 11686177"/>
              <a:gd name="connsiteY0-10" fmla="*/ 2146348 h 2146348"/>
              <a:gd name="connsiteX1-11" fmla="*/ 0 w 11686177"/>
              <a:gd name="connsiteY1-12" fmla="*/ 0 h 2146348"/>
              <a:gd name="connsiteX2-13" fmla="*/ 10159899 w 11686177"/>
              <a:gd name="connsiteY2-14" fmla="*/ 790953 h 2146348"/>
              <a:gd name="connsiteX3-15" fmla="*/ 11686177 w 11686177"/>
              <a:gd name="connsiteY3-16" fmla="*/ 2146348 h 2146348"/>
              <a:gd name="connsiteX4-17" fmla="*/ 0 w 11686177"/>
              <a:gd name="connsiteY4-18" fmla="*/ 2146348 h 2146348"/>
              <a:gd name="connsiteX0-19" fmla="*/ 0 w 11686177"/>
              <a:gd name="connsiteY0-20" fmla="*/ 2146348 h 2146348"/>
              <a:gd name="connsiteX1-21" fmla="*/ 0 w 11686177"/>
              <a:gd name="connsiteY1-22" fmla="*/ 0 h 2146348"/>
              <a:gd name="connsiteX2-23" fmla="*/ 10222974 w 11686177"/>
              <a:gd name="connsiteY2-24" fmla="*/ 307391 h 2146348"/>
              <a:gd name="connsiteX3-25" fmla="*/ 11686177 w 11686177"/>
              <a:gd name="connsiteY3-26" fmla="*/ 2146348 h 2146348"/>
              <a:gd name="connsiteX4-27" fmla="*/ 0 w 11686177"/>
              <a:gd name="connsiteY4-28" fmla="*/ 2146348 h 21463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11686177" h="2146348">
                <a:moveTo>
                  <a:pt x="0" y="2146348"/>
                </a:moveTo>
                <a:lnTo>
                  <a:pt x="0" y="0"/>
                </a:lnTo>
                <a:lnTo>
                  <a:pt x="10222974" y="307391"/>
                </a:lnTo>
                <a:lnTo>
                  <a:pt x="11686177" y="2146348"/>
                </a:lnTo>
                <a:lnTo>
                  <a:pt x="0" y="2146348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5" name="TextBox 4"/>
          <p:cNvSpPr txBox="1"/>
          <p:nvPr/>
        </p:nvSpPr>
        <p:spPr>
          <a:xfrm>
            <a:off x="630238" y="500063"/>
            <a:ext cx="6457950" cy="922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5400" dirty="0">
                <a:solidFill>
                  <a:srgbClr val="40404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小学教育学第二章 </a:t>
            </a:r>
            <a:endParaRPr lang="en-US" altLang="zh-CN" sz="5400" dirty="0">
              <a:solidFill>
                <a:srgbClr val="D09E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3076" name="组合 46"/>
          <p:cNvGrpSpPr>
            <a:grpSpLocks noChangeAspect="1"/>
          </p:cNvGrpSpPr>
          <p:nvPr/>
        </p:nvGrpSpPr>
        <p:grpSpPr>
          <a:xfrm flipH="1">
            <a:off x="5981700" y="366713"/>
            <a:ext cx="2017713" cy="7200900"/>
            <a:chOff x="7381875" y="3217864"/>
            <a:chExt cx="923925" cy="3168650"/>
          </a:xfrm>
        </p:grpSpPr>
        <p:sp>
          <p:nvSpPr>
            <p:cNvPr id="3077" name="Freeform 20"/>
            <p:cNvSpPr/>
            <p:nvPr/>
          </p:nvSpPr>
          <p:spPr>
            <a:xfrm>
              <a:off x="7381875" y="3217864"/>
              <a:ext cx="923925" cy="3168650"/>
            </a:xfrm>
            <a:custGeom>
              <a:avLst/>
              <a:gdLst>
                <a:gd name="txL" fmla="*/ 0 w 246"/>
                <a:gd name="txT" fmla="*/ 0 h 843"/>
                <a:gd name="txR" fmla="*/ 246 w 246"/>
                <a:gd name="txB" fmla="*/ 843 h 843"/>
              </a:gdLst>
              <a:ahLst/>
              <a:cxnLst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0"/>
                </a:cxn>
              </a:cxnLst>
              <a:rect l="txL" t="txT" r="txR" b="txB"/>
              <a:pathLst>
                <a:path w="246" h="843">
                  <a:moveTo>
                    <a:pt x="101" y="0"/>
                  </a:moveTo>
                  <a:cubicBezTo>
                    <a:pt x="118" y="0"/>
                    <a:pt x="144" y="16"/>
                    <a:pt x="144" y="41"/>
                  </a:cubicBezTo>
                  <a:cubicBezTo>
                    <a:pt x="144" y="66"/>
                    <a:pt x="142" y="77"/>
                    <a:pt x="140" y="85"/>
                  </a:cubicBezTo>
                  <a:cubicBezTo>
                    <a:pt x="138" y="93"/>
                    <a:pt x="135" y="92"/>
                    <a:pt x="135" y="92"/>
                  </a:cubicBezTo>
                  <a:cubicBezTo>
                    <a:pt x="135" y="92"/>
                    <a:pt x="136" y="109"/>
                    <a:pt x="131" y="113"/>
                  </a:cubicBezTo>
                  <a:cubicBezTo>
                    <a:pt x="125" y="117"/>
                    <a:pt x="124" y="119"/>
                    <a:pt x="124" y="124"/>
                  </a:cubicBezTo>
                  <a:cubicBezTo>
                    <a:pt x="124" y="129"/>
                    <a:pt x="127" y="133"/>
                    <a:pt x="132" y="139"/>
                  </a:cubicBezTo>
                  <a:cubicBezTo>
                    <a:pt x="137" y="144"/>
                    <a:pt x="157" y="150"/>
                    <a:pt x="168" y="154"/>
                  </a:cubicBezTo>
                  <a:cubicBezTo>
                    <a:pt x="179" y="158"/>
                    <a:pt x="187" y="165"/>
                    <a:pt x="194" y="179"/>
                  </a:cubicBezTo>
                  <a:cubicBezTo>
                    <a:pt x="200" y="192"/>
                    <a:pt x="208" y="209"/>
                    <a:pt x="220" y="221"/>
                  </a:cubicBezTo>
                  <a:cubicBezTo>
                    <a:pt x="231" y="232"/>
                    <a:pt x="246" y="251"/>
                    <a:pt x="242" y="268"/>
                  </a:cubicBezTo>
                  <a:cubicBezTo>
                    <a:pt x="238" y="286"/>
                    <a:pt x="213" y="299"/>
                    <a:pt x="200" y="292"/>
                  </a:cubicBezTo>
                  <a:cubicBezTo>
                    <a:pt x="186" y="284"/>
                    <a:pt x="181" y="284"/>
                    <a:pt x="181" y="284"/>
                  </a:cubicBezTo>
                  <a:cubicBezTo>
                    <a:pt x="181" y="284"/>
                    <a:pt x="189" y="322"/>
                    <a:pt x="194" y="361"/>
                  </a:cubicBezTo>
                  <a:cubicBezTo>
                    <a:pt x="198" y="400"/>
                    <a:pt x="208" y="437"/>
                    <a:pt x="202" y="440"/>
                  </a:cubicBezTo>
                  <a:cubicBezTo>
                    <a:pt x="196" y="444"/>
                    <a:pt x="187" y="448"/>
                    <a:pt x="187" y="448"/>
                  </a:cubicBezTo>
                  <a:cubicBezTo>
                    <a:pt x="187" y="448"/>
                    <a:pt x="186" y="502"/>
                    <a:pt x="176" y="549"/>
                  </a:cubicBezTo>
                  <a:cubicBezTo>
                    <a:pt x="166" y="597"/>
                    <a:pt x="163" y="618"/>
                    <a:pt x="161" y="646"/>
                  </a:cubicBezTo>
                  <a:cubicBezTo>
                    <a:pt x="160" y="674"/>
                    <a:pt x="157" y="695"/>
                    <a:pt x="160" y="707"/>
                  </a:cubicBezTo>
                  <a:cubicBezTo>
                    <a:pt x="162" y="718"/>
                    <a:pt x="178" y="742"/>
                    <a:pt x="188" y="746"/>
                  </a:cubicBezTo>
                  <a:cubicBezTo>
                    <a:pt x="197" y="750"/>
                    <a:pt x="214" y="750"/>
                    <a:pt x="221" y="753"/>
                  </a:cubicBezTo>
                  <a:cubicBezTo>
                    <a:pt x="228" y="756"/>
                    <a:pt x="233" y="765"/>
                    <a:pt x="217" y="768"/>
                  </a:cubicBezTo>
                  <a:cubicBezTo>
                    <a:pt x="201" y="770"/>
                    <a:pt x="172" y="766"/>
                    <a:pt x="165" y="763"/>
                  </a:cubicBezTo>
                  <a:cubicBezTo>
                    <a:pt x="157" y="761"/>
                    <a:pt x="145" y="755"/>
                    <a:pt x="145" y="755"/>
                  </a:cubicBezTo>
                  <a:cubicBezTo>
                    <a:pt x="145" y="755"/>
                    <a:pt x="149" y="765"/>
                    <a:pt x="132" y="765"/>
                  </a:cubicBezTo>
                  <a:cubicBezTo>
                    <a:pt x="115" y="765"/>
                    <a:pt x="112" y="763"/>
                    <a:pt x="112" y="753"/>
                  </a:cubicBezTo>
                  <a:cubicBezTo>
                    <a:pt x="111" y="742"/>
                    <a:pt x="112" y="728"/>
                    <a:pt x="109" y="720"/>
                  </a:cubicBezTo>
                  <a:cubicBezTo>
                    <a:pt x="107" y="713"/>
                    <a:pt x="119" y="693"/>
                    <a:pt x="113" y="683"/>
                  </a:cubicBezTo>
                  <a:cubicBezTo>
                    <a:pt x="107" y="672"/>
                    <a:pt x="100" y="645"/>
                    <a:pt x="106" y="629"/>
                  </a:cubicBezTo>
                  <a:cubicBezTo>
                    <a:pt x="112" y="612"/>
                    <a:pt x="104" y="596"/>
                    <a:pt x="106" y="585"/>
                  </a:cubicBezTo>
                  <a:cubicBezTo>
                    <a:pt x="108" y="575"/>
                    <a:pt x="110" y="561"/>
                    <a:pt x="110" y="544"/>
                  </a:cubicBezTo>
                  <a:cubicBezTo>
                    <a:pt x="110" y="528"/>
                    <a:pt x="110" y="516"/>
                    <a:pt x="110" y="516"/>
                  </a:cubicBezTo>
                  <a:cubicBezTo>
                    <a:pt x="110" y="516"/>
                    <a:pt x="98" y="577"/>
                    <a:pt x="95" y="594"/>
                  </a:cubicBezTo>
                  <a:cubicBezTo>
                    <a:pt x="92" y="610"/>
                    <a:pt x="87" y="668"/>
                    <a:pt x="87" y="685"/>
                  </a:cubicBezTo>
                  <a:cubicBezTo>
                    <a:pt x="87" y="703"/>
                    <a:pt x="73" y="727"/>
                    <a:pt x="73" y="742"/>
                  </a:cubicBezTo>
                  <a:cubicBezTo>
                    <a:pt x="72" y="758"/>
                    <a:pt x="72" y="767"/>
                    <a:pt x="67" y="767"/>
                  </a:cubicBezTo>
                  <a:cubicBezTo>
                    <a:pt x="63" y="767"/>
                    <a:pt x="72" y="785"/>
                    <a:pt x="75" y="798"/>
                  </a:cubicBezTo>
                  <a:cubicBezTo>
                    <a:pt x="78" y="812"/>
                    <a:pt x="87" y="843"/>
                    <a:pt x="69" y="843"/>
                  </a:cubicBezTo>
                  <a:cubicBezTo>
                    <a:pt x="51" y="843"/>
                    <a:pt x="30" y="835"/>
                    <a:pt x="30" y="816"/>
                  </a:cubicBezTo>
                  <a:cubicBezTo>
                    <a:pt x="29" y="796"/>
                    <a:pt x="32" y="780"/>
                    <a:pt x="27" y="772"/>
                  </a:cubicBezTo>
                  <a:cubicBezTo>
                    <a:pt x="22" y="765"/>
                    <a:pt x="21" y="748"/>
                    <a:pt x="22" y="738"/>
                  </a:cubicBezTo>
                  <a:cubicBezTo>
                    <a:pt x="22" y="728"/>
                    <a:pt x="19" y="712"/>
                    <a:pt x="22" y="690"/>
                  </a:cubicBezTo>
                  <a:cubicBezTo>
                    <a:pt x="24" y="669"/>
                    <a:pt x="24" y="634"/>
                    <a:pt x="29" y="607"/>
                  </a:cubicBezTo>
                  <a:cubicBezTo>
                    <a:pt x="34" y="580"/>
                    <a:pt x="35" y="539"/>
                    <a:pt x="38" y="506"/>
                  </a:cubicBezTo>
                  <a:cubicBezTo>
                    <a:pt x="40" y="474"/>
                    <a:pt x="42" y="458"/>
                    <a:pt x="39" y="453"/>
                  </a:cubicBezTo>
                  <a:cubicBezTo>
                    <a:pt x="36" y="448"/>
                    <a:pt x="17" y="443"/>
                    <a:pt x="12" y="442"/>
                  </a:cubicBezTo>
                  <a:cubicBezTo>
                    <a:pt x="7" y="441"/>
                    <a:pt x="19" y="407"/>
                    <a:pt x="22" y="379"/>
                  </a:cubicBezTo>
                  <a:cubicBezTo>
                    <a:pt x="26" y="351"/>
                    <a:pt x="33" y="334"/>
                    <a:pt x="37" y="314"/>
                  </a:cubicBezTo>
                  <a:cubicBezTo>
                    <a:pt x="40" y="294"/>
                    <a:pt x="40" y="285"/>
                    <a:pt x="32" y="270"/>
                  </a:cubicBezTo>
                  <a:cubicBezTo>
                    <a:pt x="24" y="256"/>
                    <a:pt x="14" y="247"/>
                    <a:pt x="10" y="214"/>
                  </a:cubicBezTo>
                  <a:cubicBezTo>
                    <a:pt x="5" y="182"/>
                    <a:pt x="0" y="160"/>
                    <a:pt x="9" y="152"/>
                  </a:cubicBezTo>
                  <a:cubicBezTo>
                    <a:pt x="17" y="144"/>
                    <a:pt x="34" y="149"/>
                    <a:pt x="47" y="139"/>
                  </a:cubicBezTo>
                  <a:cubicBezTo>
                    <a:pt x="59" y="129"/>
                    <a:pt x="61" y="117"/>
                    <a:pt x="67" y="116"/>
                  </a:cubicBezTo>
                  <a:cubicBezTo>
                    <a:pt x="72" y="115"/>
                    <a:pt x="73" y="114"/>
                    <a:pt x="73" y="107"/>
                  </a:cubicBezTo>
                  <a:cubicBezTo>
                    <a:pt x="73" y="100"/>
                    <a:pt x="72" y="93"/>
                    <a:pt x="72" y="93"/>
                  </a:cubicBezTo>
                  <a:cubicBezTo>
                    <a:pt x="72" y="93"/>
                    <a:pt x="63" y="87"/>
                    <a:pt x="61" y="79"/>
                  </a:cubicBezTo>
                  <a:cubicBezTo>
                    <a:pt x="59" y="70"/>
                    <a:pt x="57" y="48"/>
                    <a:pt x="60" y="33"/>
                  </a:cubicBezTo>
                  <a:cubicBezTo>
                    <a:pt x="62" y="18"/>
                    <a:pt x="76" y="0"/>
                    <a:pt x="101" y="0"/>
                  </a:cubicBezTo>
                </a:path>
              </a:pathLst>
            </a:custGeom>
            <a:solidFill>
              <a:srgbClr val="D09E00"/>
            </a:solidFill>
            <a:ln w="9525">
              <a:noFill/>
            </a:ln>
          </p:spPr>
          <p:txBody>
            <a:bodyPr anchor="t" anchorCtr="0"/>
            <a:p>
              <a:r>
                <a:rPr lang="en-US" altLang="zh-CN" dirty="0">
                  <a:solidFill>
                    <a:srgbClr val="DEA900"/>
                  </a:solidFill>
                  <a:latin typeface="Arial" panose="020B0604020202020204" pitchFamily="34" charset="0"/>
                </a:rPr>
                <a:t>   </a:t>
              </a:r>
              <a:endParaRPr lang="zh-CN" altLang="en-US" dirty="0">
                <a:solidFill>
                  <a:srgbClr val="DEA9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78" name="Freeform 21"/>
            <p:cNvSpPr/>
            <p:nvPr/>
          </p:nvSpPr>
          <p:spPr>
            <a:xfrm>
              <a:off x="7637463" y="3627439"/>
              <a:ext cx="231775" cy="176213"/>
            </a:xfrm>
            <a:custGeom>
              <a:avLst/>
              <a:gdLst/>
              <a:ahLst/>
              <a:cxnLst>
                <a:cxn ang="0">
                  <a:pos x="216822" y="78733"/>
                </a:cxn>
                <a:cxn ang="0">
                  <a:pos x="231775" y="101229"/>
                </a:cxn>
                <a:cxn ang="0">
                  <a:pos x="220560" y="176213"/>
                </a:cxn>
                <a:cxn ang="0">
                  <a:pos x="171962" y="101229"/>
                </a:cxn>
                <a:cxn ang="0">
                  <a:pos x="134579" y="131222"/>
                </a:cxn>
                <a:cxn ang="0">
                  <a:pos x="127102" y="164965"/>
                </a:cxn>
                <a:cxn ang="0">
                  <a:pos x="0" y="26244"/>
                </a:cxn>
                <a:cxn ang="0">
                  <a:pos x="18692" y="0"/>
                </a:cxn>
                <a:cxn ang="0">
                  <a:pos x="168224" y="97480"/>
                </a:cxn>
                <a:cxn ang="0">
                  <a:pos x="216822" y="78733"/>
                </a:cxn>
              </a:cxnLst>
              <a:pathLst>
                <a:path w="62" h="47">
                  <a:moveTo>
                    <a:pt x="58" y="21"/>
                  </a:moveTo>
                  <a:cubicBezTo>
                    <a:pt x="59" y="23"/>
                    <a:pt x="60" y="25"/>
                    <a:pt x="62" y="27"/>
                  </a:cubicBezTo>
                  <a:cubicBezTo>
                    <a:pt x="59" y="34"/>
                    <a:pt x="59" y="41"/>
                    <a:pt x="59" y="47"/>
                  </a:cubicBezTo>
                  <a:cubicBezTo>
                    <a:pt x="49" y="41"/>
                    <a:pt x="54" y="28"/>
                    <a:pt x="46" y="27"/>
                  </a:cubicBezTo>
                  <a:cubicBezTo>
                    <a:pt x="38" y="26"/>
                    <a:pt x="37" y="30"/>
                    <a:pt x="36" y="35"/>
                  </a:cubicBezTo>
                  <a:cubicBezTo>
                    <a:pt x="35" y="40"/>
                    <a:pt x="34" y="44"/>
                    <a:pt x="34" y="44"/>
                  </a:cubicBezTo>
                  <a:cubicBezTo>
                    <a:pt x="34" y="44"/>
                    <a:pt x="8" y="17"/>
                    <a:pt x="0" y="7"/>
                  </a:cubicBezTo>
                  <a:cubicBezTo>
                    <a:pt x="4" y="6"/>
                    <a:pt x="5" y="4"/>
                    <a:pt x="5" y="0"/>
                  </a:cubicBezTo>
                  <a:cubicBezTo>
                    <a:pt x="14" y="9"/>
                    <a:pt x="35" y="26"/>
                    <a:pt x="45" y="26"/>
                  </a:cubicBezTo>
                  <a:cubicBezTo>
                    <a:pt x="50" y="26"/>
                    <a:pt x="54" y="24"/>
                    <a:pt x="58" y="21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9" name="Freeform 22"/>
            <p:cNvSpPr/>
            <p:nvPr/>
          </p:nvSpPr>
          <p:spPr>
            <a:xfrm>
              <a:off x="7877175" y="4100514"/>
              <a:ext cx="104775" cy="131763"/>
            </a:xfrm>
            <a:custGeom>
              <a:avLst/>
              <a:gdLst/>
              <a:ahLst/>
              <a:cxnLst>
                <a:cxn ang="0">
                  <a:pos x="56129" y="3765"/>
                </a:cxn>
                <a:cxn ang="0">
                  <a:pos x="0" y="0"/>
                </a:cxn>
                <a:cxn ang="0">
                  <a:pos x="48646" y="71528"/>
                </a:cxn>
                <a:cxn ang="0">
                  <a:pos x="48646" y="124234"/>
                </a:cxn>
                <a:cxn ang="0">
                  <a:pos x="89807" y="131763"/>
                </a:cxn>
                <a:cxn ang="0">
                  <a:pos x="89807" y="60235"/>
                </a:cxn>
                <a:cxn ang="0">
                  <a:pos x="56129" y="3765"/>
                </a:cxn>
              </a:cxnLst>
              <a:pathLst>
                <a:path w="28" h="35">
                  <a:moveTo>
                    <a:pt x="1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9"/>
                    <a:pt x="13" y="19"/>
                  </a:cubicBezTo>
                  <a:cubicBezTo>
                    <a:pt x="13" y="28"/>
                    <a:pt x="13" y="33"/>
                    <a:pt x="13" y="33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8" y="26"/>
                    <a:pt x="24" y="16"/>
                  </a:cubicBezTo>
                  <a:cubicBezTo>
                    <a:pt x="21" y="7"/>
                    <a:pt x="18" y="4"/>
                    <a:pt x="15" y="1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80" name="Freeform 23"/>
            <p:cNvSpPr/>
            <p:nvPr/>
          </p:nvSpPr>
          <p:spPr>
            <a:xfrm>
              <a:off x="7934325" y="4421189"/>
              <a:ext cx="44450" cy="115888"/>
            </a:xfrm>
            <a:custGeom>
              <a:avLst/>
              <a:gdLst/>
              <a:ahLst/>
              <a:cxnLst>
                <a:cxn ang="0">
                  <a:pos x="14817" y="0"/>
                </a:cxn>
                <a:cxn ang="0">
                  <a:pos x="3704" y="85981"/>
                </a:cxn>
                <a:cxn ang="0">
                  <a:pos x="0" y="115888"/>
                </a:cxn>
                <a:cxn ang="0">
                  <a:pos x="44450" y="108411"/>
                </a:cxn>
                <a:cxn ang="0">
                  <a:pos x="14817" y="0"/>
                </a:cxn>
              </a:cxnLst>
              <a:pathLst>
                <a:path w="12" h="31">
                  <a:moveTo>
                    <a:pt x="4" y="0"/>
                  </a:moveTo>
                  <a:cubicBezTo>
                    <a:pt x="4" y="0"/>
                    <a:pt x="2" y="18"/>
                    <a:pt x="1" y="23"/>
                  </a:cubicBezTo>
                  <a:cubicBezTo>
                    <a:pt x="0" y="29"/>
                    <a:pt x="0" y="31"/>
                    <a:pt x="0" y="31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9" y="15"/>
                    <a:pt x="4" y="0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081" name="TextBox 4"/>
          <p:cNvSpPr txBox="1"/>
          <p:nvPr/>
        </p:nvSpPr>
        <p:spPr>
          <a:xfrm>
            <a:off x="1946275" y="1444625"/>
            <a:ext cx="4587875" cy="923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5400" dirty="0">
                <a:solidFill>
                  <a:srgbClr val="D09E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小学教育</a:t>
            </a:r>
            <a:endParaRPr lang="zh-CN" altLang="en-US" sz="5400" dirty="0">
              <a:solidFill>
                <a:srgbClr val="D09E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3082" name="Picture 365" descr="D:\未标题-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6213" y="2270125"/>
            <a:ext cx="2909887" cy="2303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TextBox 3"/>
          <p:cNvSpPr txBox="1"/>
          <p:nvPr/>
        </p:nvSpPr>
        <p:spPr>
          <a:xfrm>
            <a:off x="-696912" y="336550"/>
            <a:ext cx="3132137" cy="76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r"/>
            <a:r>
              <a:rPr lang="zh-CN" altLang="en-US" sz="4400" b="1" dirty="0">
                <a:solidFill>
                  <a:srgbClr val="4A452A"/>
                </a:solidFill>
                <a:latin typeface="Arial" panose="020B0604020202020204" pitchFamily="34" charset="0"/>
              </a:rPr>
              <a:t>小组活动</a:t>
            </a:r>
            <a:endParaRPr lang="en-US" altLang="zh-CN" sz="4400" b="1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66913" y="4227513"/>
            <a:ext cx="5929312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小组合作填表，并选出代表进行汇报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15963" y="4084638"/>
            <a:ext cx="7712075" cy="0"/>
          </a:xfrm>
          <a:prstGeom prst="line">
            <a:avLst/>
          </a:prstGeom>
          <a:ln w="19050">
            <a:solidFill>
              <a:srgbClr val="DEA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692275" y="1249363"/>
          <a:ext cx="5556250" cy="28225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1250"/>
                <a:gridCol w="1111250"/>
                <a:gridCol w="1111250"/>
                <a:gridCol w="1111250"/>
                <a:gridCol w="1111250"/>
              </a:tblGrid>
              <a:tr h="47303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学制名称</a:t>
                      </a:r>
                      <a:endParaRPr lang="zh-CN" altLang="en-US" sz="1800" dirty="0"/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 eaLnBrk="1" hangingPunct="1"/>
                      <a:endParaRPr lang="zh-CN" altLang="en-US" sz="1800" b="1" dirty="0">
                        <a:solidFill>
                          <a:srgbClr val="1C1C1C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27" marR="91427" marT="45713" marB="45713"/>
                </a:tc>
              </a:tr>
              <a:tr h="36570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仿照国家</a:t>
                      </a:r>
                      <a:endParaRPr lang="zh-CN" altLang="en-US" sz="1800" dirty="0"/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 eaLnBrk="1" hangingPunct="1"/>
                      <a:endParaRPr lang="zh-CN" altLang="en-US" sz="1800" b="1" dirty="0">
                        <a:solidFill>
                          <a:srgbClr val="1C1C1C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27" marR="91427" marT="45713" marB="45713"/>
                </a:tc>
              </a:tr>
              <a:tr h="6399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相应颁布的文件</a:t>
                      </a:r>
                      <a:endParaRPr lang="zh-CN" altLang="en-US" sz="1800" dirty="0"/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27" marR="91427" marT="45713" marB="45713"/>
                </a:tc>
              </a:tr>
              <a:tr h="4178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时间</a:t>
                      </a:r>
                      <a:endParaRPr lang="zh-CN" altLang="en-US" sz="1800" dirty="0"/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27" marR="91427" marT="45713" marB="45713"/>
                </a:tc>
              </a:tr>
              <a:tr h="43198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教育宗旨</a:t>
                      </a:r>
                      <a:endParaRPr lang="zh-CN" altLang="en-US" sz="1800" dirty="0"/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27" marR="91427" marT="45713" marB="45713"/>
                </a:tc>
              </a:tr>
              <a:tr h="4940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学制地位</a:t>
                      </a:r>
                      <a:endParaRPr lang="zh-CN" altLang="en-US" sz="1800" dirty="0"/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27" marR="91427"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27" marR="91427" marT="45713" marB="45713"/>
                </a:tc>
              </a:tr>
            </a:tbl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2700338" y="-217487"/>
            <a:ext cx="4392612" cy="1366837"/>
            <a:chOff x="891510" y="749629"/>
            <a:chExt cx="5104159" cy="1307667"/>
          </a:xfrm>
        </p:grpSpPr>
        <p:sp>
          <p:nvSpPr>
            <p:cNvPr id="9" name="任意多边形: 形状 8"/>
            <p:cNvSpPr/>
            <p:nvPr/>
          </p:nvSpPr>
          <p:spPr>
            <a:xfrm>
              <a:off x="891510" y="749629"/>
              <a:ext cx="4735228" cy="429814"/>
            </a:xfrm>
            <a:custGeom>
              <a:avLst/>
              <a:gdLst>
                <a:gd name="connsiteX0" fmla="*/ 0 w 4736306"/>
                <a:gd name="connsiteY0" fmla="*/ 0 h 430573"/>
                <a:gd name="connsiteX1" fmla="*/ 4736306 w 4736306"/>
                <a:gd name="connsiteY1" fmla="*/ 0 h 430573"/>
                <a:gd name="connsiteX2" fmla="*/ 4736306 w 4736306"/>
                <a:gd name="connsiteY2" fmla="*/ 430573 h 430573"/>
                <a:gd name="connsiteX3" fmla="*/ 0 w 4736306"/>
                <a:gd name="connsiteY3" fmla="*/ 430573 h 430573"/>
                <a:gd name="connsiteX4" fmla="*/ 0 w 4736306"/>
                <a:gd name="connsiteY4" fmla="*/ 0 h 43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306" h="430573">
                  <a:moveTo>
                    <a:pt x="0" y="0"/>
                  </a:moveTo>
                  <a:lnTo>
                    <a:pt x="4736306" y="0"/>
                  </a:lnTo>
                  <a:lnTo>
                    <a:pt x="4736306" y="430573"/>
                  </a:lnTo>
                  <a:lnTo>
                    <a:pt x="0" y="4305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b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10" name="箭头: V 形 9"/>
            <p:cNvSpPr/>
            <p:nvPr/>
          </p:nvSpPr>
          <p:spPr>
            <a:xfrm>
              <a:off x="891510" y="1179443"/>
              <a:ext cx="1106793" cy="877853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箭头: V 形 10"/>
            <p:cNvSpPr/>
            <p:nvPr/>
          </p:nvSpPr>
          <p:spPr>
            <a:xfrm>
              <a:off x="1555586" y="1179443"/>
              <a:ext cx="1110482" cy="877853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箭头: V 形 11"/>
            <p:cNvSpPr/>
            <p:nvPr/>
          </p:nvSpPr>
          <p:spPr>
            <a:xfrm>
              <a:off x="2223351" y="1179443"/>
              <a:ext cx="1108637" cy="877853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箭头: V 形 12"/>
            <p:cNvSpPr/>
            <p:nvPr/>
          </p:nvSpPr>
          <p:spPr>
            <a:xfrm>
              <a:off x="2889270" y="1179443"/>
              <a:ext cx="1108638" cy="877853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箭头: V 形 13"/>
            <p:cNvSpPr/>
            <p:nvPr/>
          </p:nvSpPr>
          <p:spPr>
            <a:xfrm>
              <a:off x="3555191" y="1179443"/>
              <a:ext cx="1108637" cy="877853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箭头: V 形 14"/>
            <p:cNvSpPr/>
            <p:nvPr/>
          </p:nvSpPr>
          <p:spPr>
            <a:xfrm>
              <a:off x="4221111" y="1179443"/>
              <a:ext cx="1106793" cy="877853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箭头: V 形 15"/>
            <p:cNvSpPr/>
            <p:nvPr/>
          </p:nvSpPr>
          <p:spPr>
            <a:xfrm>
              <a:off x="4888876" y="1179443"/>
              <a:ext cx="1106793" cy="877853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任意多边形: 形状 16"/>
            <p:cNvSpPr/>
            <p:nvPr/>
          </p:nvSpPr>
          <p:spPr>
            <a:xfrm>
              <a:off x="891510" y="1269052"/>
              <a:ext cx="4797946" cy="700155"/>
            </a:xfrm>
            <a:custGeom>
              <a:avLst/>
              <a:gdLst>
                <a:gd name="connsiteX0" fmla="*/ 0 w 4797878"/>
                <a:gd name="connsiteY0" fmla="*/ 0 h 701675"/>
                <a:gd name="connsiteX1" fmla="*/ 4797878 w 4797878"/>
                <a:gd name="connsiteY1" fmla="*/ 0 h 701675"/>
                <a:gd name="connsiteX2" fmla="*/ 4797878 w 4797878"/>
                <a:gd name="connsiteY2" fmla="*/ 701675 h 701675"/>
                <a:gd name="connsiteX3" fmla="*/ 0 w 4797878"/>
                <a:gd name="connsiteY3" fmla="*/ 701675 h 701675"/>
                <a:gd name="connsiteX4" fmla="*/ 0 w 4797878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7878" h="701675">
                  <a:moveTo>
                    <a:pt x="0" y="0"/>
                  </a:moveTo>
                  <a:lnTo>
                    <a:pt x="4797878" y="0"/>
                  </a:lnTo>
                  <a:lnTo>
                    <a:pt x="4797878" y="701675"/>
                  </a:lnTo>
                  <a:lnTo>
                    <a:pt x="0" y="7016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0800" tIns="50800" rIns="50800" bIns="50800" spcCol="1270" anchor="ctr"/>
            <a:lstStyle/>
            <a:p>
              <a:pPr marL="0" marR="0" lvl="0" indent="0" algn="ctr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清末、中华民国时期的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学制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2"/>
          <p:cNvSpPr/>
          <p:nvPr/>
        </p:nvSpPr>
        <p:spPr>
          <a:xfrm>
            <a:off x="2006600" y="165100"/>
            <a:ext cx="4802188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我国近现代的小学教育</a:t>
            </a:r>
            <a:endParaRPr lang="zh-CN" altLang="en-US" sz="7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grpSp>
        <p:nvGrpSpPr>
          <p:cNvPr id="18434" name="组合 9217"/>
          <p:cNvGrpSpPr/>
          <p:nvPr/>
        </p:nvGrpSpPr>
        <p:grpSpPr>
          <a:xfrm>
            <a:off x="323850" y="1851025"/>
            <a:ext cx="2232025" cy="1368425"/>
            <a:chOff x="891510" y="749629"/>
            <a:chExt cx="5104159" cy="1307667"/>
          </a:xfrm>
        </p:grpSpPr>
        <p:sp>
          <p:nvSpPr>
            <p:cNvPr id="5" name="任意多边形: 形状 4"/>
            <p:cNvSpPr/>
            <p:nvPr/>
          </p:nvSpPr>
          <p:spPr>
            <a:xfrm>
              <a:off x="891510" y="749629"/>
              <a:ext cx="4737503" cy="430832"/>
            </a:xfrm>
            <a:custGeom>
              <a:avLst/>
              <a:gdLst>
                <a:gd name="connsiteX0" fmla="*/ 0 w 4736306"/>
                <a:gd name="connsiteY0" fmla="*/ 0 h 430573"/>
                <a:gd name="connsiteX1" fmla="*/ 4736306 w 4736306"/>
                <a:gd name="connsiteY1" fmla="*/ 0 h 430573"/>
                <a:gd name="connsiteX2" fmla="*/ 4736306 w 4736306"/>
                <a:gd name="connsiteY2" fmla="*/ 430573 h 430573"/>
                <a:gd name="connsiteX3" fmla="*/ 0 w 4736306"/>
                <a:gd name="connsiteY3" fmla="*/ 430573 h 430573"/>
                <a:gd name="connsiteX4" fmla="*/ 0 w 4736306"/>
                <a:gd name="connsiteY4" fmla="*/ 0 h 43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306" h="430573">
                  <a:moveTo>
                    <a:pt x="0" y="0"/>
                  </a:moveTo>
                  <a:lnTo>
                    <a:pt x="4736306" y="0"/>
                  </a:lnTo>
                  <a:lnTo>
                    <a:pt x="4736306" y="430573"/>
                  </a:lnTo>
                  <a:lnTo>
                    <a:pt x="0" y="4305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b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7" name="箭头: V 形 6"/>
            <p:cNvSpPr/>
            <p:nvPr/>
          </p:nvSpPr>
          <p:spPr>
            <a:xfrm>
              <a:off x="891510" y="1180461"/>
              <a:ext cx="1107233" cy="876835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箭头: V 形 8"/>
            <p:cNvSpPr/>
            <p:nvPr/>
          </p:nvSpPr>
          <p:spPr>
            <a:xfrm>
              <a:off x="1555850" y="1180461"/>
              <a:ext cx="1110862" cy="876835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箭头: V 形 9"/>
            <p:cNvSpPr/>
            <p:nvPr/>
          </p:nvSpPr>
          <p:spPr>
            <a:xfrm>
              <a:off x="2223820" y="1180461"/>
              <a:ext cx="1107231" cy="876835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箭头: V 形 10"/>
            <p:cNvSpPr/>
            <p:nvPr/>
          </p:nvSpPr>
          <p:spPr>
            <a:xfrm>
              <a:off x="2888158" y="1180461"/>
              <a:ext cx="1110862" cy="876835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箭头: V 形 11"/>
            <p:cNvSpPr/>
            <p:nvPr/>
          </p:nvSpPr>
          <p:spPr>
            <a:xfrm>
              <a:off x="3556128" y="1180461"/>
              <a:ext cx="1107233" cy="876835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箭头: V 形 12"/>
            <p:cNvSpPr/>
            <p:nvPr/>
          </p:nvSpPr>
          <p:spPr>
            <a:xfrm>
              <a:off x="4220468" y="1180461"/>
              <a:ext cx="1107231" cy="876835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箭头: V 形 13"/>
            <p:cNvSpPr/>
            <p:nvPr/>
          </p:nvSpPr>
          <p:spPr>
            <a:xfrm>
              <a:off x="4888438" y="1180461"/>
              <a:ext cx="1107231" cy="876835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任意多边形: 形状 14"/>
            <p:cNvSpPr/>
            <p:nvPr/>
          </p:nvSpPr>
          <p:spPr>
            <a:xfrm>
              <a:off x="891510" y="1268448"/>
              <a:ext cx="4795587" cy="700861"/>
            </a:xfrm>
            <a:custGeom>
              <a:avLst/>
              <a:gdLst>
                <a:gd name="connsiteX0" fmla="*/ 0 w 4797878"/>
                <a:gd name="connsiteY0" fmla="*/ 0 h 701675"/>
                <a:gd name="connsiteX1" fmla="*/ 4797878 w 4797878"/>
                <a:gd name="connsiteY1" fmla="*/ 0 h 701675"/>
                <a:gd name="connsiteX2" fmla="*/ 4797878 w 4797878"/>
                <a:gd name="connsiteY2" fmla="*/ 701675 h 701675"/>
                <a:gd name="connsiteX3" fmla="*/ 0 w 4797878"/>
                <a:gd name="connsiteY3" fmla="*/ 701675 h 701675"/>
                <a:gd name="connsiteX4" fmla="*/ 0 w 4797878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7878" h="701675">
                  <a:moveTo>
                    <a:pt x="0" y="0"/>
                  </a:moveTo>
                  <a:lnTo>
                    <a:pt x="4797878" y="0"/>
                  </a:lnTo>
                  <a:lnTo>
                    <a:pt x="4797878" y="701675"/>
                  </a:lnTo>
                  <a:lnTo>
                    <a:pt x="0" y="7016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0800" tIns="50800" rIns="50800" bIns="50800" spcCol="1270" anchor="ctr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清末、中华民国时期的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学制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改革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555875" y="704850"/>
          <a:ext cx="6348413" cy="41925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9908"/>
                <a:gridCol w="1269458"/>
                <a:gridCol w="1269683"/>
                <a:gridCol w="1269683"/>
                <a:gridCol w="1269683"/>
              </a:tblGrid>
              <a:tr h="92451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学制名称</a:t>
                      </a:r>
                      <a:endParaRPr lang="zh-CN" altLang="en-US" sz="1800" dirty="0"/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 eaLnBrk="1" hangingPunct="1"/>
                      <a:r>
                        <a:rPr lang="zh-CN" altLang="en-US" sz="1800" b="1" dirty="0">
                          <a:solidFill>
                            <a:srgbClr val="1C1C1C"/>
                          </a:solidFill>
                          <a:latin typeface="宋体" panose="02010600030101010101" pitchFamily="2" charset="-122"/>
                        </a:rPr>
                        <a:t> </a:t>
                      </a:r>
                      <a:endParaRPr lang="zh-CN" altLang="en-US" sz="1800" b="1" dirty="0">
                        <a:solidFill>
                          <a:srgbClr val="1C1C1C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>
                          <a:solidFill>
                            <a:srgbClr val="1C1C1C"/>
                          </a:solidFill>
                          <a:latin typeface="宋体" panose="02010600030101010101" pitchFamily="2" charset="-122"/>
                        </a:rPr>
                        <a:t> </a:t>
                      </a:r>
                      <a:endParaRPr lang="zh-CN" altLang="en-US" sz="1800" b="1" dirty="0">
                        <a:solidFill>
                          <a:srgbClr val="1C1C1C"/>
                        </a:solidFill>
                        <a:latin typeface="宋体" panose="02010600030101010101" pitchFamily="2" charset="-122"/>
                      </a:endParaRPr>
                    </a:p>
                    <a:p>
                      <a:pPr algn="ctr"/>
                      <a:endParaRPr lang="zh-CN" altLang="en-US" sz="1800" dirty="0"/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 eaLnBrk="1" hangingPunct="1">
                        <a:lnSpc>
                          <a:spcPct val="90000"/>
                        </a:lnSpc>
                      </a:pPr>
                      <a:endParaRPr lang="zh-CN" altLang="en-US" sz="1800" dirty="0"/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rgbClr val="0F0501"/>
                          </a:solidFill>
                          <a:latin typeface="宋体" panose="02010600030101010101" pitchFamily="2" charset="-122"/>
                        </a:rPr>
                        <a:t>  </a:t>
                      </a:r>
                      <a:endParaRPr lang="zh-CN" altLang="en-US" sz="1800" b="1" dirty="0">
                        <a:solidFill>
                          <a:srgbClr val="0F0501"/>
                        </a:solidFill>
                        <a:latin typeface="宋体" panose="02010600030101010101" pitchFamily="2" charset="-122"/>
                      </a:endParaRPr>
                    </a:p>
                    <a:p>
                      <a:pPr algn="ctr"/>
                      <a:endParaRPr lang="zh-CN" altLang="en-US" sz="1800" dirty="0"/>
                    </a:p>
                  </a:txBody>
                  <a:tcPr marL="91433" marR="91433" marT="45718" marB="45718"/>
                </a:tc>
              </a:tr>
              <a:tr h="41882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仿照国家</a:t>
                      </a:r>
                      <a:endParaRPr lang="zh-CN" altLang="en-US" sz="1800" dirty="0"/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 eaLnBrk="1" hangingPunct="1"/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日本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rgbClr val="FF0000"/>
                          </a:solidFill>
                        </a:rPr>
                        <a:t>日本</a:t>
                      </a:r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rgbClr val="FF0000"/>
                          </a:solidFill>
                        </a:rPr>
                        <a:t>德国</a:t>
                      </a:r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rgbClr val="FF0000"/>
                          </a:solidFill>
                        </a:rPr>
                        <a:t>美国</a:t>
                      </a:r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3" marR="91433" marT="45718" marB="45718"/>
                </a:tc>
              </a:tr>
              <a:tr h="41882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时间</a:t>
                      </a:r>
                      <a:endParaRPr lang="zh-CN" altLang="en-US" sz="1800" dirty="0"/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1902</a:t>
                      </a:r>
                      <a:endParaRPr lang="zh-CN" altLang="en-US" sz="1800" dirty="0"/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1904</a:t>
                      </a:r>
                      <a:endParaRPr lang="zh-CN" altLang="en-US" sz="1800" dirty="0"/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宋体" panose="02010600030101010101" pitchFamily="2" charset="-122"/>
                        </a:rPr>
                        <a:t>1912-1913</a:t>
                      </a:r>
                      <a:endParaRPr lang="zh-CN" altLang="en-US" sz="1800" dirty="0"/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latin typeface="宋体" panose="02010600030101010101" pitchFamily="2" charset="-122"/>
                        </a:rPr>
                        <a:t>1922</a:t>
                      </a:r>
                      <a:endParaRPr lang="zh-CN" altLang="en-US" sz="1800" dirty="0"/>
                    </a:p>
                  </a:txBody>
                  <a:tcPr marL="91433" marR="91433" marT="45718" marB="45718"/>
                </a:tc>
              </a:tr>
              <a:tr h="82292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颁布的文件</a:t>
                      </a:r>
                      <a:endParaRPr lang="zh-CN" altLang="en-US" sz="1800" dirty="0"/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《</a:t>
                      </a: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钦定学堂章程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》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《</a:t>
                      </a: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奏定学堂章程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》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《</a:t>
                      </a:r>
                      <a:r>
                        <a:rPr lang="zh-CN" altLang="en-US" sz="1600" dirty="0"/>
                        <a:t>普通教育暂行办法</a:t>
                      </a:r>
                      <a:r>
                        <a:rPr lang="en-US" altLang="zh-CN" sz="1600" dirty="0"/>
                        <a:t>》《</a:t>
                      </a:r>
                      <a:r>
                        <a:rPr lang="zh-CN" altLang="en-US" sz="1600" dirty="0"/>
                        <a:t>小学校令</a:t>
                      </a:r>
                      <a:r>
                        <a:rPr lang="en-US" altLang="zh-CN" sz="1600" dirty="0"/>
                        <a:t>》</a:t>
                      </a:r>
                      <a:endParaRPr lang="en-US" altLang="zh-CN" sz="1600" dirty="0"/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《</a:t>
                      </a:r>
                      <a:r>
                        <a:rPr lang="zh-CN" altLang="en-US" sz="1800" dirty="0"/>
                        <a:t>学校系统改革案</a:t>
                      </a:r>
                      <a:r>
                        <a:rPr lang="en-US" altLang="zh-CN" sz="1800" dirty="0"/>
                        <a:t>》</a:t>
                      </a:r>
                      <a:endParaRPr lang="zh-CN" altLang="en-US" sz="1800" dirty="0"/>
                    </a:p>
                  </a:txBody>
                  <a:tcPr marL="91433" marR="91433" marT="45718" marB="45718"/>
                </a:tc>
              </a:tr>
              <a:tr h="41882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dirty="0">
                          <a:sym typeface="+mn-ea"/>
                        </a:rPr>
                        <a:t>教育宗旨</a:t>
                      </a:r>
                      <a:endParaRPr lang="zh-CN" altLang="en-US" sz="1800" dirty="0"/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 dirty="0"/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 dirty="0"/>
                    </a:p>
                  </a:txBody>
                  <a:tcPr marL="91433" marR="91433" marT="45718" marB="45718"/>
                </a:tc>
              </a:tr>
              <a:tr h="118866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地位</a:t>
                      </a:r>
                      <a:endParaRPr lang="zh-CN" altLang="en-US" sz="1800" dirty="0"/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rgbClr val="CC0000"/>
                          </a:solidFill>
                        </a:rPr>
                        <a:t>我国第一个现代学制（未实行）</a:t>
                      </a:r>
                      <a:endParaRPr lang="zh-CN" altLang="en-US" sz="1800" dirty="0"/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rgbClr val="CC0000"/>
                          </a:solidFill>
                          <a:latin typeface="宋体" panose="02010600030101010101" pitchFamily="2" charset="-122"/>
                        </a:rPr>
                        <a:t>我国第一个正式实施的现代学制</a:t>
                      </a:r>
                      <a:endParaRPr lang="zh-CN" altLang="en-US" sz="1800" dirty="0"/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rgbClr val="CC0000"/>
                          </a:solidFill>
                          <a:latin typeface="宋体" panose="02010600030101010101" pitchFamily="2" charset="-122"/>
                          <a:sym typeface="+mn-ea"/>
                        </a:rPr>
                        <a:t>我国第一个资本主义性质的现代学制</a:t>
                      </a:r>
                      <a:endParaRPr lang="zh-CN" altLang="en-US" sz="1800" dirty="0"/>
                    </a:p>
                  </a:txBody>
                  <a:tcPr marL="91433" marR="91433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solidFill>
                            <a:srgbClr val="FF0000"/>
                          </a:solidFill>
                        </a:rPr>
                        <a:t>六三三学制</a:t>
                      </a:r>
                      <a:endParaRPr lang="zh-CN" altLang="en-US" sz="18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33" marR="91433" marT="45718" marB="45718"/>
                </a:tc>
              </a:tr>
            </a:tbl>
          </a:graphicData>
        </a:graphic>
      </p:graphicFrame>
      <p:sp>
        <p:nvSpPr>
          <p:cNvPr id="18488" name="矩形 2"/>
          <p:cNvSpPr/>
          <p:nvPr/>
        </p:nvSpPr>
        <p:spPr>
          <a:xfrm>
            <a:off x="327025" y="-112712"/>
            <a:ext cx="2338388" cy="1108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600" b="1" dirty="0">
                <a:solidFill>
                  <a:srgbClr val="DEA900"/>
                </a:solidFill>
                <a:latin typeface="Arial" panose="020B0604020202020204" pitchFamily="34" charset="0"/>
              </a:rPr>
              <a:t>2</a:t>
            </a:r>
            <a:endParaRPr lang="zh-CN" altLang="en-US" sz="12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03700" y="885825"/>
            <a:ext cx="736600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b="1" dirty="0">
                <a:solidFill>
                  <a:srgbClr val="1C1C1C"/>
                </a:solidFill>
                <a:latin typeface="宋体" panose="02010600030101010101" pitchFamily="2" charset="-122"/>
              </a:rPr>
              <a:t>壬寅</a:t>
            </a:r>
            <a:endParaRPr lang="zh-CN" altLang="en-US" b="1" dirty="0">
              <a:solidFill>
                <a:srgbClr val="1C1C1C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b="1" dirty="0">
                <a:solidFill>
                  <a:srgbClr val="1C1C1C"/>
                </a:solidFill>
                <a:latin typeface="宋体" panose="02010600030101010101" pitchFamily="2" charset="-122"/>
              </a:rPr>
              <a:t>学制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62575" y="885825"/>
            <a:ext cx="736600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b="1" dirty="0">
                <a:solidFill>
                  <a:srgbClr val="1C1C1C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癸卯</a:t>
            </a:r>
            <a:endParaRPr lang="zh-CN" altLang="en-US" b="1" dirty="0">
              <a:solidFill>
                <a:srgbClr val="1C1C1C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b="1" dirty="0">
                <a:solidFill>
                  <a:srgbClr val="1C1C1C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学制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10350" y="885825"/>
            <a:ext cx="857250" cy="8651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lnSpc>
                <a:spcPct val="90000"/>
              </a:lnSpc>
            </a:pPr>
            <a:r>
              <a:rPr lang="zh-CN" altLang="en-US" b="1" dirty="0">
                <a:solidFill>
                  <a:srgbClr val="0F0501"/>
                </a:solidFill>
                <a:latin typeface="宋体" panose="02010600030101010101" pitchFamily="2" charset="-122"/>
              </a:rPr>
              <a:t>壬子</a:t>
            </a:r>
            <a:endParaRPr lang="zh-CN" altLang="en-US" b="1" dirty="0">
              <a:solidFill>
                <a:srgbClr val="0F0501"/>
              </a:solidFill>
              <a:latin typeface="宋体" panose="02010600030101010101" pitchFamily="2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b="1" dirty="0">
                <a:solidFill>
                  <a:srgbClr val="0F0501"/>
                </a:solidFill>
                <a:latin typeface="宋体" panose="02010600030101010101" pitchFamily="2" charset="-122"/>
              </a:rPr>
              <a:t>癸丑</a:t>
            </a:r>
            <a:endParaRPr lang="zh-CN" altLang="en-US" b="1" dirty="0">
              <a:solidFill>
                <a:srgbClr val="1C1C1C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b="1" dirty="0">
                <a:solidFill>
                  <a:srgbClr val="1C1C1C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学制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61313" y="885825"/>
            <a:ext cx="736600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b="1" dirty="0">
                <a:solidFill>
                  <a:srgbClr val="0F0501"/>
                </a:solidFill>
                <a:latin typeface="宋体" panose="02010600030101010101" pitchFamily="2" charset="-122"/>
              </a:rPr>
              <a:t>壬戌</a:t>
            </a:r>
            <a:endParaRPr lang="zh-CN" altLang="en-US" b="1" dirty="0">
              <a:solidFill>
                <a:srgbClr val="0F050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en-US" b="1" dirty="0">
                <a:solidFill>
                  <a:srgbClr val="1C1C1C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学制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2555875" y="704850"/>
          <a:ext cx="1270000" cy="42703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0000"/>
              </a:tblGrid>
              <a:tr h="94883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学制名称</a:t>
                      </a:r>
                      <a:endParaRPr lang="zh-CN" altLang="en-US" sz="1800" dirty="0"/>
                    </a:p>
                  </a:txBody>
                  <a:tcPr marT="45727" marB="45727"/>
                </a:tc>
              </a:tr>
              <a:tr h="4032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仿照国家</a:t>
                      </a:r>
                      <a:endParaRPr lang="zh-CN" altLang="en-US" sz="1800" dirty="0"/>
                    </a:p>
                  </a:txBody>
                  <a:tcPr marT="45727" marB="45727"/>
                </a:tc>
              </a:tr>
              <a:tr h="4375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时间</a:t>
                      </a:r>
                      <a:endParaRPr lang="zh-CN" altLang="en-US" sz="1800" dirty="0"/>
                    </a:p>
                  </a:txBody>
                  <a:tcPr marT="45727" marB="45727"/>
                </a:tc>
              </a:tr>
              <a:tr h="78243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颁布的文件</a:t>
                      </a:r>
                      <a:endParaRPr lang="zh-CN" altLang="en-US" sz="1800" dirty="0"/>
                    </a:p>
                  </a:txBody>
                  <a:tcPr marT="45727" marB="45727"/>
                </a:tc>
              </a:tr>
              <a:tr h="45536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dirty="0">
                          <a:sym typeface="+mn-ea"/>
                        </a:rPr>
                        <a:t>教育宗旨</a:t>
                      </a:r>
                      <a:endParaRPr lang="zh-CN" altLang="en-US" sz="1800" dirty="0"/>
                    </a:p>
                  </a:txBody>
                  <a:tcPr marT="45727" marB="45727"/>
                </a:tc>
              </a:tr>
              <a:tr h="12428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地位</a:t>
                      </a:r>
                      <a:endParaRPr lang="zh-CN" altLang="en-US" sz="1800" dirty="0"/>
                    </a:p>
                  </a:txBody>
                  <a:tcPr marT="45727" marB="45727"/>
                </a:tc>
              </a:tr>
            </a:tbl>
          </a:graphicData>
        </a:graphic>
      </p:graphicFrame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29697"/>
          <p:cNvSpPr txBox="1"/>
          <p:nvPr/>
        </p:nvSpPr>
        <p:spPr>
          <a:xfrm>
            <a:off x="1143000" y="3632200"/>
            <a:ext cx="3213100" cy="923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  <a:buChar char="•"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1902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钦定学堂章程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我国第一个现代学制；</a:t>
            </a:r>
            <a:endParaRPr lang="zh-CN" altLang="en-US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未实行；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文本框 29698"/>
          <p:cNvSpPr txBox="1"/>
          <p:nvPr/>
        </p:nvSpPr>
        <p:spPr>
          <a:xfrm>
            <a:off x="5949950" y="1006475"/>
            <a:ext cx="2187575" cy="1200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1922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年仿美国“六三三”学制； 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又称新学制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时间缩短； 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1603375" y="1249363"/>
            <a:ext cx="4427538" cy="922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2" indent="0"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1904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年，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奏定学堂章程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b="1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2" indent="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时间长；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2" indent="0"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我国第一个正式实施的现代学制； </a:t>
            </a:r>
            <a:endParaRPr lang="zh-CN" altLang="en-US" b="1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1" name="文本框 29700"/>
          <p:cNvSpPr txBox="1"/>
          <p:nvPr/>
        </p:nvSpPr>
        <p:spPr>
          <a:xfrm>
            <a:off x="3762375" y="3632200"/>
            <a:ext cx="3024188" cy="646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2" indent="0"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1912-1913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年；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2" indent="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蔡元培修订； 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5" name="矩形 29701"/>
          <p:cNvSpPr/>
          <p:nvPr/>
        </p:nvSpPr>
        <p:spPr>
          <a:xfrm>
            <a:off x="1143000" y="87313"/>
            <a:ext cx="6858000" cy="508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zh-CN" altLang="en-US" sz="2400" b="1" dirty="0">
                <a:solidFill>
                  <a:schemeClr val="accent1"/>
                </a:solidFill>
                <a:latin typeface="黑体" panose="02010609060101010101" pitchFamily="49" charset="-122"/>
                <a:ea typeface="华文楷体" panose="02010600040101010101" pitchFamily="2" charset="-122"/>
              </a:rPr>
              <a:t>近代学制的建立</a:t>
            </a:r>
            <a:r>
              <a:rPr lang="zh-CN" altLang="en-US" sz="2700" b="1" dirty="0">
                <a:solidFill>
                  <a:srgbClr val="0F050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700" b="1" dirty="0">
              <a:solidFill>
                <a:srgbClr val="0F050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486" name="组合 29702"/>
          <p:cNvGrpSpPr/>
          <p:nvPr/>
        </p:nvGrpSpPr>
        <p:grpSpPr>
          <a:xfrm>
            <a:off x="1143000" y="2389188"/>
            <a:ext cx="6858000" cy="939800"/>
            <a:chOff x="0" y="0"/>
            <a:chExt cx="5760" cy="790"/>
          </a:xfrm>
        </p:grpSpPr>
        <p:sp>
          <p:nvSpPr>
            <p:cNvPr id="20487" name="直接连接符 29703"/>
            <p:cNvSpPr/>
            <p:nvPr/>
          </p:nvSpPr>
          <p:spPr>
            <a:xfrm flipH="1">
              <a:off x="0" y="399"/>
              <a:ext cx="652" cy="0"/>
            </a:xfrm>
            <a:prstGeom prst="line">
              <a:avLst/>
            </a:prstGeom>
            <a:ln w="762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50000"/>
                </a:schemeClr>
              </a:outerShdw>
            </a:effectLst>
          </p:spPr>
        </p:sp>
        <p:sp>
          <p:nvSpPr>
            <p:cNvPr id="20488" name="直接连接符 29704"/>
            <p:cNvSpPr/>
            <p:nvPr/>
          </p:nvSpPr>
          <p:spPr>
            <a:xfrm flipH="1">
              <a:off x="3839" y="399"/>
              <a:ext cx="510" cy="0"/>
            </a:xfrm>
            <a:prstGeom prst="line">
              <a:avLst/>
            </a:prstGeom>
            <a:ln w="762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50000"/>
                </a:schemeClr>
              </a:outerShdw>
            </a:effectLst>
          </p:spPr>
        </p:sp>
        <p:sp>
          <p:nvSpPr>
            <p:cNvPr id="20489" name="任意多边形 29705"/>
            <p:cNvSpPr/>
            <p:nvPr/>
          </p:nvSpPr>
          <p:spPr>
            <a:xfrm rot="-5400000" flipV="1">
              <a:off x="2031" y="-172"/>
              <a:ext cx="412" cy="769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22" y="0"/>
                </a:cxn>
                <a:cxn ang="0">
                  <a:pos x="412" y="384"/>
                </a:cxn>
                <a:cxn ang="0">
                  <a:pos x="22" y="769"/>
                </a:cxn>
                <a:cxn ang="0">
                  <a:pos x="0" y="768"/>
                </a:cxn>
                <a:cxn ang="0">
                  <a:pos x="0" y="768"/>
                </a:cxn>
                <a:cxn ang="0">
                  <a:pos x="54" y="1031"/>
                </a:cxn>
                <a:cxn ang="0">
                  <a:pos x="43" y="1156"/>
                </a:cxn>
                <a:cxn ang="0">
                  <a:pos x="14" y="0"/>
                </a:cxn>
                <a:cxn ang="0">
                  <a:pos x="0" y="768"/>
                </a:cxn>
              </a:cxnLst>
              <a:pathLst>
                <a:path w="22794" h="43200" fill="none">
                  <a:moveTo>
                    <a:pt x="750" y="4"/>
                  </a:moveTo>
                  <a:cubicBezTo>
                    <a:pt x="898" y="0"/>
                    <a:pt x="1046" y="-1"/>
                    <a:pt x="1194" y="-1"/>
                  </a:cubicBezTo>
                  <a:cubicBezTo>
                    <a:pt x="13123" y="-1"/>
                    <a:pt x="22794" y="9670"/>
                    <a:pt x="22794" y="21599"/>
                  </a:cubicBezTo>
                  <a:cubicBezTo>
                    <a:pt x="22794" y="33528"/>
                    <a:pt x="13123" y="43199"/>
                    <a:pt x="1194" y="43199"/>
                  </a:cubicBezTo>
                  <a:cubicBezTo>
                    <a:pt x="792" y="43199"/>
                    <a:pt x="392" y="43188"/>
                    <a:pt x="-1" y="43167"/>
                  </a:cubicBezTo>
                </a:path>
                <a:path w="22794" h="43200" stroke="0">
                  <a:moveTo>
                    <a:pt x="0" y="43166"/>
                  </a:moveTo>
                  <a:cubicBezTo>
                    <a:pt x="1842" y="47026"/>
                    <a:pt x="2970" y="52212"/>
                    <a:pt x="2970" y="57915"/>
                  </a:cubicBezTo>
                  <a:cubicBezTo>
                    <a:pt x="2970" y="60368"/>
                    <a:pt x="2761" y="62726"/>
                    <a:pt x="2377" y="64920"/>
                  </a:cubicBezTo>
                  <a:lnTo>
                    <a:pt x="750" y="4"/>
                  </a:lnTo>
                  <a:lnTo>
                    <a:pt x="0" y="43166"/>
                  </a:lnTo>
                  <a:close/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50000"/>
                </a:schemeClr>
              </a:outerShdw>
            </a:effectLst>
          </p:spPr>
          <p:txBody>
            <a:bodyPr/>
            <a:p>
              <a:endParaRPr lang="zh-CN" altLang="en-US"/>
            </a:p>
          </p:txBody>
        </p:sp>
        <p:sp>
          <p:nvSpPr>
            <p:cNvPr id="20490" name="任意多边形 29706"/>
            <p:cNvSpPr/>
            <p:nvPr/>
          </p:nvSpPr>
          <p:spPr>
            <a:xfrm rot="-5400000" flipV="1">
              <a:off x="4481" y="-173"/>
              <a:ext cx="418" cy="769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22" y="0"/>
                </a:cxn>
                <a:cxn ang="0">
                  <a:pos x="418" y="384"/>
                </a:cxn>
                <a:cxn ang="0">
                  <a:pos x="22" y="769"/>
                </a:cxn>
                <a:cxn ang="0">
                  <a:pos x="0" y="768"/>
                </a:cxn>
                <a:cxn ang="0">
                  <a:pos x="0" y="768"/>
                </a:cxn>
                <a:cxn ang="0">
                  <a:pos x="54" y="1031"/>
                </a:cxn>
                <a:cxn ang="0">
                  <a:pos x="44" y="1156"/>
                </a:cxn>
                <a:cxn ang="0">
                  <a:pos x="14" y="0"/>
                </a:cxn>
                <a:cxn ang="0">
                  <a:pos x="0" y="768"/>
                </a:cxn>
              </a:cxnLst>
              <a:pathLst>
                <a:path w="22794" h="43200" fill="none">
                  <a:moveTo>
                    <a:pt x="750" y="4"/>
                  </a:moveTo>
                  <a:cubicBezTo>
                    <a:pt x="898" y="0"/>
                    <a:pt x="1046" y="-1"/>
                    <a:pt x="1194" y="-1"/>
                  </a:cubicBezTo>
                  <a:cubicBezTo>
                    <a:pt x="13123" y="-1"/>
                    <a:pt x="22794" y="9670"/>
                    <a:pt x="22794" y="21599"/>
                  </a:cubicBezTo>
                  <a:cubicBezTo>
                    <a:pt x="22794" y="33528"/>
                    <a:pt x="13123" y="43199"/>
                    <a:pt x="1194" y="43199"/>
                  </a:cubicBezTo>
                  <a:cubicBezTo>
                    <a:pt x="792" y="43199"/>
                    <a:pt x="392" y="43188"/>
                    <a:pt x="-1" y="43167"/>
                  </a:cubicBezTo>
                </a:path>
                <a:path w="22794" h="43200" stroke="0">
                  <a:moveTo>
                    <a:pt x="0" y="43166"/>
                  </a:moveTo>
                  <a:cubicBezTo>
                    <a:pt x="1842" y="47026"/>
                    <a:pt x="2970" y="52212"/>
                    <a:pt x="2970" y="57915"/>
                  </a:cubicBezTo>
                  <a:cubicBezTo>
                    <a:pt x="2970" y="60368"/>
                    <a:pt x="2761" y="62726"/>
                    <a:pt x="2377" y="64920"/>
                  </a:cubicBezTo>
                  <a:lnTo>
                    <a:pt x="750" y="4"/>
                  </a:lnTo>
                  <a:lnTo>
                    <a:pt x="0" y="43166"/>
                  </a:lnTo>
                  <a:close/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50000"/>
                </a:schemeClr>
              </a:outerShdw>
            </a:effectLst>
          </p:spPr>
          <p:txBody>
            <a:bodyPr/>
            <a:p>
              <a:endParaRPr lang="zh-CN" altLang="en-US"/>
            </a:p>
          </p:txBody>
        </p:sp>
        <p:sp>
          <p:nvSpPr>
            <p:cNvPr id="20491" name="直接连接符 29707"/>
            <p:cNvSpPr/>
            <p:nvPr/>
          </p:nvSpPr>
          <p:spPr>
            <a:xfrm flipH="1">
              <a:off x="2619" y="399"/>
              <a:ext cx="496" cy="0"/>
            </a:xfrm>
            <a:prstGeom prst="line">
              <a:avLst/>
            </a:prstGeom>
            <a:ln w="762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50000"/>
                </a:schemeClr>
              </a:outerShdw>
            </a:effectLst>
          </p:spPr>
        </p:sp>
        <p:sp>
          <p:nvSpPr>
            <p:cNvPr id="20492" name="任意多边形 29708"/>
            <p:cNvSpPr/>
            <p:nvPr/>
          </p:nvSpPr>
          <p:spPr>
            <a:xfrm rot="5400000">
              <a:off x="3257" y="186"/>
              <a:ext cx="400" cy="769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21" y="0"/>
                </a:cxn>
                <a:cxn ang="0">
                  <a:pos x="400" y="384"/>
                </a:cxn>
                <a:cxn ang="0">
                  <a:pos x="21" y="769"/>
                </a:cxn>
                <a:cxn ang="0">
                  <a:pos x="0" y="768"/>
                </a:cxn>
                <a:cxn ang="0">
                  <a:pos x="0" y="768"/>
                </a:cxn>
                <a:cxn ang="0">
                  <a:pos x="52" y="1031"/>
                </a:cxn>
                <a:cxn ang="0">
                  <a:pos x="42" y="1156"/>
                </a:cxn>
                <a:cxn ang="0">
                  <a:pos x="13" y="0"/>
                </a:cxn>
                <a:cxn ang="0">
                  <a:pos x="0" y="768"/>
                </a:cxn>
              </a:cxnLst>
              <a:pathLst>
                <a:path w="22794" h="43200" fill="none">
                  <a:moveTo>
                    <a:pt x="750" y="4"/>
                  </a:moveTo>
                  <a:cubicBezTo>
                    <a:pt x="898" y="0"/>
                    <a:pt x="1046" y="-1"/>
                    <a:pt x="1194" y="-1"/>
                  </a:cubicBezTo>
                  <a:cubicBezTo>
                    <a:pt x="13123" y="-1"/>
                    <a:pt x="22794" y="9670"/>
                    <a:pt x="22794" y="21599"/>
                  </a:cubicBezTo>
                  <a:cubicBezTo>
                    <a:pt x="22794" y="33528"/>
                    <a:pt x="13123" y="43199"/>
                    <a:pt x="1194" y="43199"/>
                  </a:cubicBezTo>
                  <a:cubicBezTo>
                    <a:pt x="792" y="43199"/>
                    <a:pt x="392" y="43188"/>
                    <a:pt x="-1" y="43167"/>
                  </a:cubicBezTo>
                </a:path>
                <a:path w="22794" h="43200" stroke="0">
                  <a:moveTo>
                    <a:pt x="0" y="43166"/>
                  </a:moveTo>
                  <a:cubicBezTo>
                    <a:pt x="1842" y="47026"/>
                    <a:pt x="2970" y="52212"/>
                    <a:pt x="2970" y="57915"/>
                  </a:cubicBezTo>
                  <a:cubicBezTo>
                    <a:pt x="2970" y="60368"/>
                    <a:pt x="2761" y="62726"/>
                    <a:pt x="2377" y="64920"/>
                  </a:cubicBezTo>
                  <a:lnTo>
                    <a:pt x="750" y="4"/>
                  </a:lnTo>
                  <a:lnTo>
                    <a:pt x="0" y="43166"/>
                  </a:lnTo>
                  <a:close/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50000"/>
                </a:schemeClr>
              </a:outerShdw>
            </a:effectLst>
          </p:spPr>
          <p:txBody>
            <a:bodyPr/>
            <a:p>
              <a:endParaRPr lang="zh-CN" altLang="en-US"/>
            </a:p>
          </p:txBody>
        </p:sp>
        <p:sp>
          <p:nvSpPr>
            <p:cNvPr id="20493" name="直接连接符 29709"/>
            <p:cNvSpPr/>
            <p:nvPr/>
          </p:nvSpPr>
          <p:spPr>
            <a:xfrm flipH="1">
              <a:off x="5071" y="399"/>
              <a:ext cx="689" cy="0"/>
            </a:xfrm>
            <a:prstGeom prst="line">
              <a:avLst/>
            </a:prstGeom>
            <a:ln w="762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50000"/>
                </a:schemeClr>
              </a:outerShdw>
            </a:effectLst>
          </p:spPr>
        </p:sp>
        <p:sp>
          <p:nvSpPr>
            <p:cNvPr id="20494" name="直接连接符 29710"/>
            <p:cNvSpPr/>
            <p:nvPr/>
          </p:nvSpPr>
          <p:spPr>
            <a:xfrm flipH="1">
              <a:off x="1377" y="399"/>
              <a:ext cx="523" cy="0"/>
            </a:xfrm>
            <a:prstGeom prst="line">
              <a:avLst/>
            </a:prstGeom>
            <a:ln w="762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50000"/>
                </a:schemeClr>
              </a:outerShdw>
            </a:effectLst>
          </p:spPr>
        </p:sp>
        <p:sp>
          <p:nvSpPr>
            <p:cNvPr id="20495" name="任意多边形 29711"/>
            <p:cNvSpPr/>
            <p:nvPr/>
          </p:nvSpPr>
          <p:spPr>
            <a:xfrm rot="5400000">
              <a:off x="794" y="186"/>
              <a:ext cx="400" cy="769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21" y="0"/>
                </a:cxn>
                <a:cxn ang="0">
                  <a:pos x="400" y="384"/>
                </a:cxn>
                <a:cxn ang="0">
                  <a:pos x="21" y="769"/>
                </a:cxn>
                <a:cxn ang="0">
                  <a:pos x="0" y="768"/>
                </a:cxn>
                <a:cxn ang="0">
                  <a:pos x="0" y="768"/>
                </a:cxn>
                <a:cxn ang="0">
                  <a:pos x="52" y="1031"/>
                </a:cxn>
                <a:cxn ang="0">
                  <a:pos x="42" y="1156"/>
                </a:cxn>
                <a:cxn ang="0">
                  <a:pos x="13" y="0"/>
                </a:cxn>
                <a:cxn ang="0">
                  <a:pos x="0" y="768"/>
                </a:cxn>
              </a:cxnLst>
              <a:pathLst>
                <a:path w="22794" h="43200" fill="none">
                  <a:moveTo>
                    <a:pt x="750" y="4"/>
                  </a:moveTo>
                  <a:cubicBezTo>
                    <a:pt x="898" y="0"/>
                    <a:pt x="1046" y="-1"/>
                    <a:pt x="1194" y="-1"/>
                  </a:cubicBezTo>
                  <a:cubicBezTo>
                    <a:pt x="13123" y="-1"/>
                    <a:pt x="22794" y="9670"/>
                    <a:pt x="22794" y="21599"/>
                  </a:cubicBezTo>
                  <a:cubicBezTo>
                    <a:pt x="22794" y="33528"/>
                    <a:pt x="13123" y="43199"/>
                    <a:pt x="1194" y="43199"/>
                  </a:cubicBezTo>
                  <a:cubicBezTo>
                    <a:pt x="792" y="43199"/>
                    <a:pt x="392" y="43188"/>
                    <a:pt x="-1" y="43167"/>
                  </a:cubicBezTo>
                </a:path>
                <a:path w="22794" h="43200" stroke="0">
                  <a:moveTo>
                    <a:pt x="0" y="43166"/>
                  </a:moveTo>
                  <a:cubicBezTo>
                    <a:pt x="1842" y="47026"/>
                    <a:pt x="2970" y="52212"/>
                    <a:pt x="2970" y="57915"/>
                  </a:cubicBezTo>
                  <a:cubicBezTo>
                    <a:pt x="2970" y="60368"/>
                    <a:pt x="2761" y="62726"/>
                    <a:pt x="2377" y="64920"/>
                  </a:cubicBezTo>
                  <a:lnTo>
                    <a:pt x="750" y="4"/>
                  </a:lnTo>
                  <a:lnTo>
                    <a:pt x="0" y="43166"/>
                  </a:lnTo>
                  <a:close/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5921" dir="2699999" algn="ctr" rotWithShape="0">
                <a:schemeClr val="bg2">
                  <a:alpha val="50000"/>
                </a:schemeClr>
              </a:outerShdw>
            </a:effectLst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" name="组合 29712"/>
          <p:cNvGrpSpPr/>
          <p:nvPr/>
        </p:nvGrpSpPr>
        <p:grpSpPr>
          <a:xfrm>
            <a:off x="1785938" y="2473325"/>
            <a:ext cx="1122362" cy="1119188"/>
            <a:chOff x="0" y="0"/>
            <a:chExt cx="942" cy="940"/>
          </a:xfrm>
        </p:grpSpPr>
        <p:grpSp>
          <p:nvGrpSpPr>
            <p:cNvPr id="20497" name="组合 29713"/>
            <p:cNvGrpSpPr/>
            <p:nvPr/>
          </p:nvGrpSpPr>
          <p:grpSpPr>
            <a:xfrm>
              <a:off x="151" y="0"/>
              <a:ext cx="656" cy="663"/>
              <a:chOff x="0" y="0"/>
              <a:chExt cx="656" cy="663"/>
            </a:xfrm>
          </p:grpSpPr>
          <p:pic>
            <p:nvPicPr>
              <p:cNvPr id="20498" name="图片 29714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656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3267" name="椭圆 297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53" cy="663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rgbClr val="E7E5FF"/>
                  </a:gs>
                  <a:gs pos="100000">
                    <a:schemeClr val="hlink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20500" name="组合 29716"/>
              <p:cNvGrpSpPr/>
              <p:nvPr/>
            </p:nvGrpSpPr>
            <p:grpSpPr>
              <a:xfrm>
                <a:off x="46" y="532"/>
                <a:ext cx="575" cy="110"/>
                <a:chOff x="0" y="0"/>
                <a:chExt cx="827" cy="156"/>
              </a:xfrm>
            </p:grpSpPr>
            <p:grpSp>
              <p:nvGrpSpPr>
                <p:cNvPr id="20501" name="组合 29717"/>
                <p:cNvGrpSpPr/>
                <p:nvPr/>
              </p:nvGrpSpPr>
              <p:grpSpPr>
                <a:xfrm rot="-1297425" flipH="1" flipV="1">
                  <a:off x="146" y="0"/>
                  <a:ext cx="681" cy="150"/>
                  <a:chOff x="0" y="0"/>
                  <a:chExt cx="1118" cy="279"/>
                </a:xfrm>
              </p:grpSpPr>
              <p:sp>
                <p:nvSpPr>
                  <p:cNvPr id="20502" name="新月形 29718"/>
                  <p:cNvSpPr/>
                  <p:nvPr/>
                </p:nvSpPr>
                <p:spPr>
                  <a:xfrm rot="5263130">
                    <a:off x="281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03" name="新月形 29719"/>
                  <p:cNvSpPr/>
                  <p:nvPr/>
                </p:nvSpPr>
                <p:spPr>
                  <a:xfrm rot="6078281">
                    <a:off x="41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04" name="新月形 29720"/>
                  <p:cNvSpPr/>
                  <p:nvPr/>
                </p:nvSpPr>
                <p:spPr>
                  <a:xfrm rot="6373927">
                    <a:off x="486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05" name="新月形 29721"/>
                  <p:cNvSpPr/>
                  <p:nvPr/>
                </p:nvSpPr>
                <p:spPr>
                  <a:xfrm rot="6906312">
                    <a:off x="576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0506" name="组合 29722"/>
                <p:cNvGrpSpPr/>
                <p:nvPr/>
              </p:nvGrpSpPr>
              <p:grpSpPr>
                <a:xfrm rot="56115" flipH="1" flipV="1">
                  <a:off x="0" y="6"/>
                  <a:ext cx="681" cy="150"/>
                  <a:chOff x="0" y="0"/>
                  <a:chExt cx="1118" cy="279"/>
                </a:xfrm>
              </p:grpSpPr>
              <p:sp>
                <p:nvSpPr>
                  <p:cNvPr id="20507" name="新月形 29723"/>
                  <p:cNvSpPr/>
                  <p:nvPr/>
                </p:nvSpPr>
                <p:spPr>
                  <a:xfrm rot="5263130">
                    <a:off x="281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08" name="新月形 29724"/>
                  <p:cNvSpPr/>
                  <p:nvPr/>
                </p:nvSpPr>
                <p:spPr>
                  <a:xfrm rot="6078281">
                    <a:off x="41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09" name="新月形 29725"/>
                  <p:cNvSpPr/>
                  <p:nvPr/>
                </p:nvSpPr>
                <p:spPr>
                  <a:xfrm rot="6373927">
                    <a:off x="486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10" name="新月形 29726"/>
                  <p:cNvSpPr/>
                  <p:nvPr/>
                </p:nvSpPr>
                <p:spPr>
                  <a:xfrm rot="6906312">
                    <a:off x="576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sp>
          <p:nvSpPr>
            <p:cNvPr id="20511" name="直接连接符 29727"/>
            <p:cNvSpPr/>
            <p:nvPr/>
          </p:nvSpPr>
          <p:spPr>
            <a:xfrm>
              <a:off x="476" y="723"/>
              <a:ext cx="0" cy="21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0512" name="直接连接符 29728"/>
            <p:cNvSpPr/>
            <p:nvPr/>
          </p:nvSpPr>
          <p:spPr>
            <a:xfrm flipH="1">
              <a:off x="0" y="940"/>
              <a:ext cx="942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20513" name="文本框 29729"/>
            <p:cNvSpPr txBox="1"/>
            <p:nvPr/>
          </p:nvSpPr>
          <p:spPr>
            <a:xfrm>
              <a:off x="149" y="83"/>
              <a:ext cx="658" cy="54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marL="120650" indent="-120650" algn="ctr"/>
              <a:r>
                <a:rPr lang="zh-CN" altLang="en-US" b="1" dirty="0">
                  <a:solidFill>
                    <a:srgbClr val="1C1C1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壬寅</a:t>
              </a:r>
              <a:endParaRPr lang="zh-CN" altLang="en-US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marL="120650" indent="-120650" algn="ctr"/>
              <a:r>
                <a:rPr lang="zh-CN" altLang="en-US" b="1" dirty="0">
                  <a:solidFill>
                    <a:srgbClr val="1C1C1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学制 </a:t>
              </a:r>
              <a:endParaRPr lang="zh-CN" altLang="en-US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20514" name="图片 29730" descr="Picture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9" y="7"/>
              <a:ext cx="520" cy="23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9" name="组合 29731"/>
          <p:cNvGrpSpPr/>
          <p:nvPr/>
        </p:nvGrpSpPr>
        <p:grpSpPr>
          <a:xfrm>
            <a:off x="6105525" y="2151063"/>
            <a:ext cx="1223963" cy="1106487"/>
            <a:chOff x="0" y="0"/>
            <a:chExt cx="1028" cy="929"/>
          </a:xfrm>
        </p:grpSpPr>
        <p:grpSp>
          <p:nvGrpSpPr>
            <p:cNvPr id="20516" name="组合 29732"/>
            <p:cNvGrpSpPr/>
            <p:nvPr/>
          </p:nvGrpSpPr>
          <p:grpSpPr>
            <a:xfrm>
              <a:off x="217" y="267"/>
              <a:ext cx="656" cy="662"/>
              <a:chOff x="0" y="0"/>
              <a:chExt cx="656" cy="662"/>
            </a:xfrm>
          </p:grpSpPr>
          <p:pic>
            <p:nvPicPr>
              <p:cNvPr id="20517" name="图片 29733" descr="circuler_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656" cy="66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3286" name="椭圆 297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52" cy="662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50000">
                    <a:srgbClr val="FEF0CC"/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20519" name="组合 29735"/>
              <p:cNvGrpSpPr/>
              <p:nvPr/>
            </p:nvGrpSpPr>
            <p:grpSpPr>
              <a:xfrm>
                <a:off x="46" y="531"/>
                <a:ext cx="575" cy="111"/>
                <a:chOff x="0" y="0"/>
                <a:chExt cx="827" cy="156"/>
              </a:xfrm>
            </p:grpSpPr>
            <p:grpSp>
              <p:nvGrpSpPr>
                <p:cNvPr id="20520" name="组合 29736"/>
                <p:cNvGrpSpPr/>
                <p:nvPr/>
              </p:nvGrpSpPr>
              <p:grpSpPr>
                <a:xfrm rot="-1297425" flipH="1" flipV="1">
                  <a:off x="146" y="0"/>
                  <a:ext cx="681" cy="150"/>
                  <a:chOff x="0" y="0"/>
                  <a:chExt cx="1118" cy="279"/>
                </a:xfrm>
              </p:grpSpPr>
              <p:sp>
                <p:nvSpPr>
                  <p:cNvPr id="20521" name="新月形 29737"/>
                  <p:cNvSpPr/>
                  <p:nvPr/>
                </p:nvSpPr>
                <p:spPr>
                  <a:xfrm rot="5263130">
                    <a:off x="281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22" name="新月形 29738"/>
                  <p:cNvSpPr/>
                  <p:nvPr/>
                </p:nvSpPr>
                <p:spPr>
                  <a:xfrm rot="6078281">
                    <a:off x="41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23" name="新月形 29739"/>
                  <p:cNvSpPr/>
                  <p:nvPr/>
                </p:nvSpPr>
                <p:spPr>
                  <a:xfrm rot="6373927">
                    <a:off x="486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24" name="新月形 29740"/>
                  <p:cNvSpPr/>
                  <p:nvPr/>
                </p:nvSpPr>
                <p:spPr>
                  <a:xfrm rot="6906312">
                    <a:off x="576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0525" name="组合 29741"/>
                <p:cNvGrpSpPr/>
                <p:nvPr/>
              </p:nvGrpSpPr>
              <p:grpSpPr>
                <a:xfrm rot="56115" flipH="1" flipV="1">
                  <a:off x="0" y="6"/>
                  <a:ext cx="681" cy="150"/>
                  <a:chOff x="0" y="0"/>
                  <a:chExt cx="1118" cy="279"/>
                </a:xfrm>
              </p:grpSpPr>
              <p:sp>
                <p:nvSpPr>
                  <p:cNvPr id="20526" name="新月形 29742"/>
                  <p:cNvSpPr/>
                  <p:nvPr/>
                </p:nvSpPr>
                <p:spPr>
                  <a:xfrm rot="5263130">
                    <a:off x="281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27" name="新月形 29743"/>
                  <p:cNvSpPr/>
                  <p:nvPr/>
                </p:nvSpPr>
                <p:spPr>
                  <a:xfrm rot="6078281">
                    <a:off x="41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28" name="新月形 29744"/>
                  <p:cNvSpPr/>
                  <p:nvPr/>
                </p:nvSpPr>
                <p:spPr>
                  <a:xfrm rot="6373927">
                    <a:off x="486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29" name="新月形 29745"/>
                  <p:cNvSpPr/>
                  <p:nvPr/>
                </p:nvSpPr>
                <p:spPr>
                  <a:xfrm rot="6906312">
                    <a:off x="576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sp>
          <p:nvSpPr>
            <p:cNvPr id="20530" name="文本框 29746"/>
            <p:cNvSpPr txBox="1"/>
            <p:nvPr/>
          </p:nvSpPr>
          <p:spPr>
            <a:xfrm>
              <a:off x="299" y="308"/>
              <a:ext cx="726" cy="58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marL="120650" indent="-120650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</a:pPr>
              <a:r>
                <a:rPr lang="zh-CN" altLang="en-US" b="1" dirty="0">
                  <a:solidFill>
                    <a:srgbClr val="0F050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壬戌</a:t>
              </a:r>
              <a:endParaRPr lang="zh-CN" altLang="en-US" b="1" dirty="0">
                <a:solidFill>
                  <a:srgbClr val="0F050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marL="120650" indent="-120650">
                <a:spcBef>
                  <a:spcPct val="20000"/>
                </a:spcBef>
                <a:buClr>
                  <a:schemeClr val="tx1"/>
                </a:buClr>
                <a:buSzPct val="75000"/>
                <a:buFont typeface="Wingdings" panose="05000000000000000000" pitchFamily="2" charset="2"/>
              </a:pPr>
              <a:r>
                <a:rPr lang="zh-CN" altLang="en-US" b="1" dirty="0">
                  <a:solidFill>
                    <a:srgbClr val="0F050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学制  </a:t>
              </a:r>
              <a:endParaRPr lang="zh-CN" altLang="en-US" b="1" dirty="0">
                <a:solidFill>
                  <a:srgbClr val="0F050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531" name="直接连接符 29747"/>
            <p:cNvSpPr/>
            <p:nvPr/>
          </p:nvSpPr>
          <p:spPr>
            <a:xfrm>
              <a:off x="544" y="1"/>
              <a:ext cx="0" cy="21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0532" name="直接连接符 29748"/>
            <p:cNvSpPr/>
            <p:nvPr/>
          </p:nvSpPr>
          <p:spPr>
            <a:xfrm flipH="1">
              <a:off x="0" y="0"/>
              <a:ext cx="1028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pic>
          <p:nvPicPr>
            <p:cNvPr id="20533" name="图片 29749" descr="Picture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0" y="277"/>
              <a:ext cx="520" cy="23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" name="组合 29750"/>
          <p:cNvGrpSpPr/>
          <p:nvPr/>
        </p:nvGrpSpPr>
        <p:grpSpPr>
          <a:xfrm>
            <a:off x="3135313" y="2151063"/>
            <a:ext cx="1330325" cy="1104900"/>
            <a:chOff x="0" y="0"/>
            <a:chExt cx="1116" cy="928"/>
          </a:xfrm>
        </p:grpSpPr>
        <p:grpSp>
          <p:nvGrpSpPr>
            <p:cNvPr id="20535" name="组合 29751"/>
            <p:cNvGrpSpPr/>
            <p:nvPr/>
          </p:nvGrpSpPr>
          <p:grpSpPr>
            <a:xfrm>
              <a:off x="254" y="265"/>
              <a:ext cx="656" cy="663"/>
              <a:chOff x="0" y="0"/>
              <a:chExt cx="656" cy="663"/>
            </a:xfrm>
          </p:grpSpPr>
          <p:pic>
            <p:nvPicPr>
              <p:cNvPr id="20536" name="图片 29752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656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3305" name="椭圆 2975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51" cy="663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50000">
                    <a:srgbClr val="CAF5FE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20538" name="组合 29754"/>
              <p:cNvGrpSpPr/>
              <p:nvPr/>
            </p:nvGrpSpPr>
            <p:grpSpPr>
              <a:xfrm>
                <a:off x="46" y="532"/>
                <a:ext cx="575" cy="110"/>
                <a:chOff x="0" y="0"/>
                <a:chExt cx="827" cy="156"/>
              </a:xfrm>
            </p:grpSpPr>
            <p:grpSp>
              <p:nvGrpSpPr>
                <p:cNvPr id="20539" name="组合 29755"/>
                <p:cNvGrpSpPr/>
                <p:nvPr/>
              </p:nvGrpSpPr>
              <p:grpSpPr>
                <a:xfrm rot="-1297425" flipH="1" flipV="1">
                  <a:off x="146" y="0"/>
                  <a:ext cx="681" cy="150"/>
                  <a:chOff x="0" y="0"/>
                  <a:chExt cx="1118" cy="279"/>
                </a:xfrm>
              </p:grpSpPr>
              <p:sp>
                <p:nvSpPr>
                  <p:cNvPr id="20540" name="新月形 29756"/>
                  <p:cNvSpPr/>
                  <p:nvPr/>
                </p:nvSpPr>
                <p:spPr>
                  <a:xfrm rot="5263130">
                    <a:off x="281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41" name="新月形 29757"/>
                  <p:cNvSpPr/>
                  <p:nvPr/>
                </p:nvSpPr>
                <p:spPr>
                  <a:xfrm rot="6078281">
                    <a:off x="41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42" name="新月形 29758"/>
                  <p:cNvSpPr/>
                  <p:nvPr/>
                </p:nvSpPr>
                <p:spPr>
                  <a:xfrm rot="6373927">
                    <a:off x="486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43" name="新月形 29759"/>
                  <p:cNvSpPr/>
                  <p:nvPr/>
                </p:nvSpPr>
                <p:spPr>
                  <a:xfrm rot="6906312">
                    <a:off x="576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0544" name="组合 29760"/>
                <p:cNvGrpSpPr/>
                <p:nvPr/>
              </p:nvGrpSpPr>
              <p:grpSpPr>
                <a:xfrm rot="56115" flipH="1" flipV="1">
                  <a:off x="0" y="6"/>
                  <a:ext cx="681" cy="150"/>
                  <a:chOff x="0" y="0"/>
                  <a:chExt cx="1118" cy="279"/>
                </a:xfrm>
              </p:grpSpPr>
              <p:sp>
                <p:nvSpPr>
                  <p:cNvPr id="20545" name="新月形 29761"/>
                  <p:cNvSpPr/>
                  <p:nvPr/>
                </p:nvSpPr>
                <p:spPr>
                  <a:xfrm rot="5263130">
                    <a:off x="281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46" name="新月形 29762"/>
                  <p:cNvSpPr/>
                  <p:nvPr/>
                </p:nvSpPr>
                <p:spPr>
                  <a:xfrm rot="6078281">
                    <a:off x="41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47" name="新月形 29763"/>
                  <p:cNvSpPr/>
                  <p:nvPr/>
                </p:nvSpPr>
                <p:spPr>
                  <a:xfrm rot="6373927">
                    <a:off x="486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48" name="新月形 29764"/>
                  <p:cNvSpPr/>
                  <p:nvPr/>
                </p:nvSpPr>
                <p:spPr>
                  <a:xfrm rot="6906312">
                    <a:off x="576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sp>
          <p:nvSpPr>
            <p:cNvPr id="20549" name="直接连接符 29765"/>
            <p:cNvSpPr/>
            <p:nvPr/>
          </p:nvSpPr>
          <p:spPr>
            <a:xfrm>
              <a:off x="582" y="1"/>
              <a:ext cx="0" cy="21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0550" name="直接连接符 29766"/>
            <p:cNvSpPr/>
            <p:nvPr/>
          </p:nvSpPr>
          <p:spPr>
            <a:xfrm flipH="1">
              <a:off x="0" y="0"/>
              <a:ext cx="1116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pic>
          <p:nvPicPr>
            <p:cNvPr id="20551" name="图片 29767" descr="Picture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0" y="271"/>
              <a:ext cx="520" cy="2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52" name="文本框 29768"/>
            <p:cNvSpPr txBox="1"/>
            <p:nvPr/>
          </p:nvSpPr>
          <p:spPr>
            <a:xfrm>
              <a:off x="230" y="334"/>
              <a:ext cx="658" cy="54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marL="120650" indent="-120650" algn="ctr"/>
              <a:r>
                <a:rPr lang="zh-CN" altLang="en-US" b="1" dirty="0">
                  <a:solidFill>
                    <a:srgbClr val="1C1C1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癸卯  学制  </a:t>
              </a:r>
              <a:endParaRPr lang="zh-CN" altLang="en-US" b="1" dirty="0">
                <a:solidFill>
                  <a:srgbClr val="1C1C1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9" name="组合 29769"/>
          <p:cNvGrpSpPr/>
          <p:nvPr/>
        </p:nvGrpSpPr>
        <p:grpSpPr>
          <a:xfrm>
            <a:off x="4656138" y="2465388"/>
            <a:ext cx="1190625" cy="1119187"/>
            <a:chOff x="0" y="0"/>
            <a:chExt cx="1000" cy="940"/>
          </a:xfrm>
        </p:grpSpPr>
        <p:grpSp>
          <p:nvGrpSpPr>
            <p:cNvPr id="20554" name="组合 29770"/>
            <p:cNvGrpSpPr/>
            <p:nvPr/>
          </p:nvGrpSpPr>
          <p:grpSpPr>
            <a:xfrm>
              <a:off x="198" y="8"/>
              <a:ext cx="656" cy="662"/>
              <a:chOff x="0" y="0"/>
              <a:chExt cx="656" cy="662"/>
            </a:xfrm>
          </p:grpSpPr>
          <p:pic>
            <p:nvPicPr>
              <p:cNvPr id="20555" name="图片 29771" descr="circuler_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656" cy="66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3324" name="椭圆 29772"/>
              <p:cNvSpPr>
                <a:spLocks noChangeArrowheads="1"/>
              </p:cNvSpPr>
              <p:nvPr/>
            </p:nvSpPr>
            <p:spPr bwMode="auto">
              <a:xfrm>
                <a:off x="1" y="0"/>
                <a:ext cx="652" cy="663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50000">
                    <a:srgbClr val="FBF4C9"/>
                  </a:gs>
                  <a:gs pos="100000">
                    <a:schemeClr val="folHlink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20557" name="组合 29773"/>
              <p:cNvGrpSpPr/>
              <p:nvPr/>
            </p:nvGrpSpPr>
            <p:grpSpPr>
              <a:xfrm>
                <a:off x="46" y="531"/>
                <a:ext cx="575" cy="111"/>
                <a:chOff x="0" y="0"/>
                <a:chExt cx="827" cy="156"/>
              </a:xfrm>
            </p:grpSpPr>
            <p:grpSp>
              <p:nvGrpSpPr>
                <p:cNvPr id="20558" name="组合 29774"/>
                <p:cNvGrpSpPr/>
                <p:nvPr/>
              </p:nvGrpSpPr>
              <p:grpSpPr>
                <a:xfrm rot="-1297425" flipH="1" flipV="1">
                  <a:off x="146" y="0"/>
                  <a:ext cx="681" cy="150"/>
                  <a:chOff x="0" y="0"/>
                  <a:chExt cx="1118" cy="279"/>
                </a:xfrm>
              </p:grpSpPr>
              <p:sp>
                <p:nvSpPr>
                  <p:cNvPr id="20559" name="新月形 29775"/>
                  <p:cNvSpPr/>
                  <p:nvPr/>
                </p:nvSpPr>
                <p:spPr>
                  <a:xfrm rot="5263130">
                    <a:off x="281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60" name="新月形 29776"/>
                  <p:cNvSpPr/>
                  <p:nvPr/>
                </p:nvSpPr>
                <p:spPr>
                  <a:xfrm rot="6078281">
                    <a:off x="41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61" name="新月形 29777"/>
                  <p:cNvSpPr/>
                  <p:nvPr/>
                </p:nvSpPr>
                <p:spPr>
                  <a:xfrm rot="6373927">
                    <a:off x="486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62" name="新月形 29778"/>
                  <p:cNvSpPr/>
                  <p:nvPr/>
                </p:nvSpPr>
                <p:spPr>
                  <a:xfrm rot="6906312">
                    <a:off x="576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0563" name="组合 29779"/>
                <p:cNvGrpSpPr/>
                <p:nvPr/>
              </p:nvGrpSpPr>
              <p:grpSpPr>
                <a:xfrm rot="56115" flipH="1" flipV="1">
                  <a:off x="0" y="6"/>
                  <a:ext cx="681" cy="150"/>
                  <a:chOff x="0" y="0"/>
                  <a:chExt cx="1118" cy="279"/>
                </a:xfrm>
              </p:grpSpPr>
              <p:sp>
                <p:nvSpPr>
                  <p:cNvPr id="20564" name="新月形 29780"/>
                  <p:cNvSpPr/>
                  <p:nvPr/>
                </p:nvSpPr>
                <p:spPr>
                  <a:xfrm rot="5263130">
                    <a:off x="281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65" name="新月形 29781"/>
                  <p:cNvSpPr/>
                  <p:nvPr/>
                </p:nvSpPr>
                <p:spPr>
                  <a:xfrm rot="6078281">
                    <a:off x="41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66" name="新月形 29782"/>
                  <p:cNvSpPr/>
                  <p:nvPr/>
                </p:nvSpPr>
                <p:spPr>
                  <a:xfrm rot="6373927">
                    <a:off x="486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567" name="新月形 29783"/>
                  <p:cNvSpPr/>
                  <p:nvPr/>
                </p:nvSpPr>
                <p:spPr>
                  <a:xfrm rot="6906312">
                    <a:off x="576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anchor="t" anchorCtr="0"/>
                  <a:p>
                    <a:endParaRPr lang="zh-CN" altLang="en-US" dirty="0"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  <p:sp>
          <p:nvSpPr>
            <p:cNvPr id="20568" name="直接连接符 29784"/>
            <p:cNvSpPr/>
            <p:nvPr/>
          </p:nvSpPr>
          <p:spPr>
            <a:xfrm>
              <a:off x="511" y="729"/>
              <a:ext cx="0" cy="21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0569" name="直接连接符 29785"/>
            <p:cNvSpPr/>
            <p:nvPr/>
          </p:nvSpPr>
          <p:spPr>
            <a:xfrm flipH="1">
              <a:off x="0" y="940"/>
              <a:ext cx="100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pic>
          <p:nvPicPr>
            <p:cNvPr id="20570" name="图片 29786" descr="Picture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1" y="19"/>
              <a:ext cx="520" cy="2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71" name="文本框 29787"/>
            <p:cNvSpPr txBox="1"/>
            <p:nvPr/>
          </p:nvSpPr>
          <p:spPr>
            <a:xfrm>
              <a:off x="156" y="0"/>
              <a:ext cx="771" cy="7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marL="120650" indent="-120650" algn="ctr">
                <a:lnSpc>
                  <a:spcPct val="90000"/>
                </a:lnSpc>
              </a:pPr>
              <a:r>
                <a:rPr lang="zh-CN" altLang="en-US" b="1" dirty="0">
                  <a:solidFill>
                    <a:srgbClr val="0F050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壬子</a:t>
              </a:r>
              <a:endParaRPr lang="zh-CN" altLang="en-US" b="1" dirty="0">
                <a:solidFill>
                  <a:srgbClr val="0F050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marL="120650" indent="-120650" algn="ctr">
                <a:lnSpc>
                  <a:spcPct val="90000"/>
                </a:lnSpc>
              </a:pPr>
              <a:r>
                <a:rPr lang="zh-CN" altLang="en-US" b="1" dirty="0">
                  <a:solidFill>
                    <a:srgbClr val="0F050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癸丑</a:t>
              </a:r>
              <a:endParaRPr lang="zh-CN" altLang="en-US" b="1" dirty="0">
                <a:solidFill>
                  <a:srgbClr val="0F050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marL="120650" indent="-120650" algn="ctr">
                <a:lnSpc>
                  <a:spcPct val="90000"/>
                </a:lnSpc>
              </a:pPr>
              <a:r>
                <a:rPr lang="zh-CN" altLang="en-US" b="1" dirty="0">
                  <a:solidFill>
                    <a:srgbClr val="0F050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学制  </a:t>
              </a:r>
              <a:endParaRPr lang="zh-CN" altLang="en-US" b="1" dirty="0">
                <a:solidFill>
                  <a:srgbClr val="0F050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5" name="bigImage" descr="癸卯学制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3375" y="-50800"/>
            <a:ext cx="7796213" cy="5245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5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/>
      <p:bldP spid="29700" grpId="0"/>
      <p:bldP spid="2970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2"/>
          <p:cNvSpPr/>
          <p:nvPr/>
        </p:nvSpPr>
        <p:spPr>
          <a:xfrm>
            <a:off x="2006600" y="165100"/>
            <a:ext cx="4802188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我国近现代的小学教育</a:t>
            </a:r>
            <a:endParaRPr lang="zh-CN" altLang="en-US" sz="7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grpSp>
        <p:nvGrpSpPr>
          <p:cNvPr id="9218" name="组合 9217"/>
          <p:cNvGrpSpPr/>
          <p:nvPr/>
        </p:nvGrpSpPr>
        <p:grpSpPr>
          <a:xfrm>
            <a:off x="323850" y="2211388"/>
            <a:ext cx="3168650" cy="1008062"/>
            <a:chOff x="891510" y="749629"/>
            <a:chExt cx="5104159" cy="1307667"/>
          </a:xfrm>
        </p:grpSpPr>
        <p:sp>
          <p:nvSpPr>
            <p:cNvPr id="5" name="任意多边形: 形状 4"/>
            <p:cNvSpPr/>
            <p:nvPr/>
          </p:nvSpPr>
          <p:spPr>
            <a:xfrm>
              <a:off x="891510" y="749629"/>
              <a:ext cx="4735923" cy="430397"/>
            </a:xfrm>
            <a:custGeom>
              <a:avLst/>
              <a:gdLst>
                <a:gd name="connsiteX0" fmla="*/ 0 w 4736306"/>
                <a:gd name="connsiteY0" fmla="*/ 0 h 430573"/>
                <a:gd name="connsiteX1" fmla="*/ 4736306 w 4736306"/>
                <a:gd name="connsiteY1" fmla="*/ 0 h 430573"/>
                <a:gd name="connsiteX2" fmla="*/ 4736306 w 4736306"/>
                <a:gd name="connsiteY2" fmla="*/ 430573 h 430573"/>
                <a:gd name="connsiteX3" fmla="*/ 0 w 4736306"/>
                <a:gd name="connsiteY3" fmla="*/ 430573 h 430573"/>
                <a:gd name="connsiteX4" fmla="*/ 0 w 4736306"/>
                <a:gd name="connsiteY4" fmla="*/ 0 h 43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306" h="430573">
                  <a:moveTo>
                    <a:pt x="0" y="0"/>
                  </a:moveTo>
                  <a:lnTo>
                    <a:pt x="4736306" y="0"/>
                  </a:lnTo>
                  <a:lnTo>
                    <a:pt x="4736306" y="430573"/>
                  </a:lnTo>
                  <a:lnTo>
                    <a:pt x="0" y="4305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b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7" name="箭头: V 形 6"/>
            <p:cNvSpPr/>
            <p:nvPr/>
          </p:nvSpPr>
          <p:spPr>
            <a:xfrm>
              <a:off x="891510" y="1180026"/>
              <a:ext cx="1107266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箭头: V 形 8"/>
            <p:cNvSpPr/>
            <p:nvPr/>
          </p:nvSpPr>
          <p:spPr>
            <a:xfrm>
              <a:off x="1556380" y="1180026"/>
              <a:ext cx="1109822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箭头: V 形 9"/>
            <p:cNvSpPr/>
            <p:nvPr/>
          </p:nvSpPr>
          <p:spPr>
            <a:xfrm>
              <a:off x="2223809" y="1180026"/>
              <a:ext cx="1107264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箭头: V 形 10"/>
            <p:cNvSpPr/>
            <p:nvPr/>
          </p:nvSpPr>
          <p:spPr>
            <a:xfrm>
              <a:off x="2888679" y="1180026"/>
              <a:ext cx="1109822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箭头: V 形 11"/>
            <p:cNvSpPr/>
            <p:nvPr/>
          </p:nvSpPr>
          <p:spPr>
            <a:xfrm>
              <a:off x="3556106" y="1180026"/>
              <a:ext cx="1107266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箭头: V 形 12"/>
            <p:cNvSpPr/>
            <p:nvPr/>
          </p:nvSpPr>
          <p:spPr>
            <a:xfrm>
              <a:off x="4220976" y="1180026"/>
              <a:ext cx="1107266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箭头: V 形 13"/>
            <p:cNvSpPr/>
            <p:nvPr/>
          </p:nvSpPr>
          <p:spPr>
            <a:xfrm>
              <a:off x="4888405" y="1180026"/>
              <a:ext cx="1107264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任意多边形: 形状 14"/>
            <p:cNvSpPr/>
            <p:nvPr/>
          </p:nvSpPr>
          <p:spPr>
            <a:xfrm>
              <a:off x="891510" y="1268577"/>
              <a:ext cx="4797296" cy="700169"/>
            </a:xfrm>
            <a:custGeom>
              <a:avLst/>
              <a:gdLst>
                <a:gd name="connsiteX0" fmla="*/ 0 w 4797878"/>
                <a:gd name="connsiteY0" fmla="*/ 0 h 701675"/>
                <a:gd name="connsiteX1" fmla="*/ 4797878 w 4797878"/>
                <a:gd name="connsiteY1" fmla="*/ 0 h 701675"/>
                <a:gd name="connsiteX2" fmla="*/ 4797878 w 4797878"/>
                <a:gd name="connsiteY2" fmla="*/ 701675 h 701675"/>
                <a:gd name="connsiteX3" fmla="*/ 0 w 4797878"/>
                <a:gd name="connsiteY3" fmla="*/ 701675 h 701675"/>
                <a:gd name="connsiteX4" fmla="*/ 0 w 4797878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7878" h="701675">
                  <a:moveTo>
                    <a:pt x="0" y="0"/>
                  </a:moveTo>
                  <a:lnTo>
                    <a:pt x="4797878" y="0"/>
                  </a:lnTo>
                  <a:lnTo>
                    <a:pt x="4797878" y="701675"/>
                  </a:lnTo>
                  <a:lnTo>
                    <a:pt x="0" y="7016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0800" tIns="50800" rIns="50800" bIns="50800" spcCol="1270" anchor="ctr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近现代中国小学教育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——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发展特征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  <p:sp>
        <p:nvSpPr>
          <p:cNvPr id="6" name="任意多边形: 形状 5"/>
          <p:cNvSpPr/>
          <p:nvPr/>
        </p:nvSpPr>
        <p:spPr>
          <a:xfrm>
            <a:off x="4067175" y="1438275"/>
            <a:ext cx="4167188" cy="825500"/>
          </a:xfrm>
          <a:custGeom>
            <a:avLst/>
            <a:gdLst>
              <a:gd name="connsiteX0" fmla="*/ 0 w 1728787"/>
              <a:gd name="connsiteY0" fmla="*/ 113497 h 680971"/>
              <a:gd name="connsiteX1" fmla="*/ 113497 w 1728787"/>
              <a:gd name="connsiteY1" fmla="*/ 0 h 680971"/>
              <a:gd name="connsiteX2" fmla="*/ 1615290 w 1728787"/>
              <a:gd name="connsiteY2" fmla="*/ 0 h 680971"/>
              <a:gd name="connsiteX3" fmla="*/ 1728787 w 1728787"/>
              <a:gd name="connsiteY3" fmla="*/ 113497 h 680971"/>
              <a:gd name="connsiteX4" fmla="*/ 1728787 w 1728787"/>
              <a:gd name="connsiteY4" fmla="*/ 567474 h 680971"/>
              <a:gd name="connsiteX5" fmla="*/ 1615290 w 1728787"/>
              <a:gd name="connsiteY5" fmla="*/ 680971 h 680971"/>
              <a:gd name="connsiteX6" fmla="*/ 113497 w 1728787"/>
              <a:gd name="connsiteY6" fmla="*/ 680971 h 680971"/>
              <a:gd name="connsiteX7" fmla="*/ 0 w 1728787"/>
              <a:gd name="connsiteY7" fmla="*/ 567474 h 680971"/>
              <a:gd name="connsiteX8" fmla="*/ 0 w 1728787"/>
              <a:gd name="connsiteY8" fmla="*/ 113497 h 68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787" h="680971">
                <a:moveTo>
                  <a:pt x="0" y="113497"/>
                </a:moveTo>
                <a:cubicBezTo>
                  <a:pt x="0" y="50814"/>
                  <a:pt x="50814" y="0"/>
                  <a:pt x="113497" y="0"/>
                </a:cubicBezTo>
                <a:lnTo>
                  <a:pt x="1615290" y="0"/>
                </a:lnTo>
                <a:cubicBezTo>
                  <a:pt x="1677973" y="0"/>
                  <a:pt x="1728787" y="50814"/>
                  <a:pt x="1728787" y="113497"/>
                </a:cubicBezTo>
                <a:lnTo>
                  <a:pt x="1728787" y="567474"/>
                </a:lnTo>
                <a:cubicBezTo>
                  <a:pt x="1728787" y="630157"/>
                  <a:pt x="1677973" y="680971"/>
                  <a:pt x="1615290" y="680971"/>
                </a:cubicBezTo>
                <a:lnTo>
                  <a:pt x="113497" y="680971"/>
                </a:lnTo>
                <a:cubicBezTo>
                  <a:pt x="50814" y="680971"/>
                  <a:pt x="0" y="630157"/>
                  <a:pt x="0" y="567474"/>
                </a:cubicBezTo>
                <a:lnTo>
                  <a:pt x="0" y="11349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75152" tIns="54197" rIns="75152" bIns="54197" spcCol="1270" anchor="ctr"/>
          <a:lstStyle/>
          <a:p>
            <a:pPr marL="0" marR="0" lvl="0" indent="0" algn="ctr" defTabSz="4889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逐步明确了小学教育为普通教育、义务教育的性质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4067175" y="2305050"/>
            <a:ext cx="4167188" cy="825500"/>
          </a:xfrm>
          <a:custGeom>
            <a:avLst/>
            <a:gdLst>
              <a:gd name="connsiteX0" fmla="*/ 0 w 1728787"/>
              <a:gd name="connsiteY0" fmla="*/ 113497 h 680971"/>
              <a:gd name="connsiteX1" fmla="*/ 113497 w 1728787"/>
              <a:gd name="connsiteY1" fmla="*/ 0 h 680971"/>
              <a:gd name="connsiteX2" fmla="*/ 1615290 w 1728787"/>
              <a:gd name="connsiteY2" fmla="*/ 0 h 680971"/>
              <a:gd name="connsiteX3" fmla="*/ 1728787 w 1728787"/>
              <a:gd name="connsiteY3" fmla="*/ 113497 h 680971"/>
              <a:gd name="connsiteX4" fmla="*/ 1728787 w 1728787"/>
              <a:gd name="connsiteY4" fmla="*/ 567474 h 680971"/>
              <a:gd name="connsiteX5" fmla="*/ 1615290 w 1728787"/>
              <a:gd name="connsiteY5" fmla="*/ 680971 h 680971"/>
              <a:gd name="connsiteX6" fmla="*/ 113497 w 1728787"/>
              <a:gd name="connsiteY6" fmla="*/ 680971 h 680971"/>
              <a:gd name="connsiteX7" fmla="*/ 0 w 1728787"/>
              <a:gd name="connsiteY7" fmla="*/ 567474 h 680971"/>
              <a:gd name="connsiteX8" fmla="*/ 0 w 1728787"/>
              <a:gd name="connsiteY8" fmla="*/ 113497 h 68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787" h="680971">
                <a:moveTo>
                  <a:pt x="0" y="113497"/>
                </a:moveTo>
                <a:cubicBezTo>
                  <a:pt x="0" y="50814"/>
                  <a:pt x="50814" y="0"/>
                  <a:pt x="113497" y="0"/>
                </a:cubicBezTo>
                <a:lnTo>
                  <a:pt x="1615290" y="0"/>
                </a:lnTo>
                <a:cubicBezTo>
                  <a:pt x="1677973" y="0"/>
                  <a:pt x="1728787" y="50814"/>
                  <a:pt x="1728787" y="113497"/>
                </a:cubicBezTo>
                <a:lnTo>
                  <a:pt x="1728787" y="567474"/>
                </a:lnTo>
                <a:cubicBezTo>
                  <a:pt x="1728787" y="630157"/>
                  <a:pt x="1677973" y="680971"/>
                  <a:pt x="1615290" y="680971"/>
                </a:cubicBezTo>
                <a:lnTo>
                  <a:pt x="113497" y="680971"/>
                </a:lnTo>
                <a:cubicBezTo>
                  <a:pt x="50814" y="680971"/>
                  <a:pt x="0" y="630157"/>
                  <a:pt x="0" y="567474"/>
                </a:cubicBezTo>
                <a:lnTo>
                  <a:pt x="0" y="11349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75152" tIns="54197" rIns="75152" bIns="54197" spcCol="1270" anchor="ctr"/>
          <a:lstStyle/>
          <a:p>
            <a:pPr marL="0" marR="0" lvl="0" indent="0" algn="ctr" defTabSz="4889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学制改革逐步向其他国家靠近，采用“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4+2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”学制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6" name="任意多边形: 形状 15"/>
          <p:cNvSpPr/>
          <p:nvPr/>
        </p:nvSpPr>
        <p:spPr>
          <a:xfrm>
            <a:off x="4067175" y="3171825"/>
            <a:ext cx="4167188" cy="825500"/>
          </a:xfrm>
          <a:custGeom>
            <a:avLst/>
            <a:gdLst>
              <a:gd name="connsiteX0" fmla="*/ 0 w 1728787"/>
              <a:gd name="connsiteY0" fmla="*/ 113497 h 680971"/>
              <a:gd name="connsiteX1" fmla="*/ 113497 w 1728787"/>
              <a:gd name="connsiteY1" fmla="*/ 0 h 680971"/>
              <a:gd name="connsiteX2" fmla="*/ 1615290 w 1728787"/>
              <a:gd name="connsiteY2" fmla="*/ 0 h 680971"/>
              <a:gd name="connsiteX3" fmla="*/ 1728787 w 1728787"/>
              <a:gd name="connsiteY3" fmla="*/ 113497 h 680971"/>
              <a:gd name="connsiteX4" fmla="*/ 1728787 w 1728787"/>
              <a:gd name="connsiteY4" fmla="*/ 567474 h 680971"/>
              <a:gd name="connsiteX5" fmla="*/ 1615290 w 1728787"/>
              <a:gd name="connsiteY5" fmla="*/ 680971 h 680971"/>
              <a:gd name="connsiteX6" fmla="*/ 113497 w 1728787"/>
              <a:gd name="connsiteY6" fmla="*/ 680971 h 680971"/>
              <a:gd name="connsiteX7" fmla="*/ 0 w 1728787"/>
              <a:gd name="connsiteY7" fmla="*/ 567474 h 680971"/>
              <a:gd name="connsiteX8" fmla="*/ 0 w 1728787"/>
              <a:gd name="connsiteY8" fmla="*/ 113497 h 68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787" h="680971">
                <a:moveTo>
                  <a:pt x="0" y="113497"/>
                </a:moveTo>
                <a:cubicBezTo>
                  <a:pt x="0" y="50814"/>
                  <a:pt x="50814" y="0"/>
                  <a:pt x="113497" y="0"/>
                </a:cubicBezTo>
                <a:lnTo>
                  <a:pt x="1615290" y="0"/>
                </a:lnTo>
                <a:cubicBezTo>
                  <a:pt x="1677973" y="0"/>
                  <a:pt x="1728787" y="50814"/>
                  <a:pt x="1728787" y="113497"/>
                </a:cubicBezTo>
                <a:lnTo>
                  <a:pt x="1728787" y="567474"/>
                </a:lnTo>
                <a:cubicBezTo>
                  <a:pt x="1728787" y="630157"/>
                  <a:pt x="1677973" y="680971"/>
                  <a:pt x="1615290" y="680971"/>
                </a:cubicBezTo>
                <a:lnTo>
                  <a:pt x="113497" y="680971"/>
                </a:lnTo>
                <a:cubicBezTo>
                  <a:pt x="50814" y="680971"/>
                  <a:pt x="0" y="630157"/>
                  <a:pt x="0" y="567474"/>
                </a:cubicBezTo>
                <a:lnTo>
                  <a:pt x="0" y="11349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75152" tIns="54197" rIns="75152" bIns="54197" spcCol="1270" anchor="ctr"/>
          <a:lstStyle/>
          <a:p>
            <a:pPr marL="0" marR="0" lvl="0" indent="0" algn="ctr" defTabSz="4889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逐步明确小学教育的地位：为培养合格公民打基础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7" name="任意多边形: 形状 16"/>
          <p:cNvSpPr/>
          <p:nvPr/>
        </p:nvSpPr>
        <p:spPr>
          <a:xfrm>
            <a:off x="4067175" y="4038600"/>
            <a:ext cx="4167188" cy="825500"/>
          </a:xfrm>
          <a:custGeom>
            <a:avLst/>
            <a:gdLst>
              <a:gd name="connsiteX0" fmla="*/ 0 w 1728787"/>
              <a:gd name="connsiteY0" fmla="*/ 113497 h 680971"/>
              <a:gd name="connsiteX1" fmla="*/ 113497 w 1728787"/>
              <a:gd name="connsiteY1" fmla="*/ 0 h 680971"/>
              <a:gd name="connsiteX2" fmla="*/ 1615290 w 1728787"/>
              <a:gd name="connsiteY2" fmla="*/ 0 h 680971"/>
              <a:gd name="connsiteX3" fmla="*/ 1728787 w 1728787"/>
              <a:gd name="connsiteY3" fmla="*/ 113497 h 680971"/>
              <a:gd name="connsiteX4" fmla="*/ 1728787 w 1728787"/>
              <a:gd name="connsiteY4" fmla="*/ 567474 h 680971"/>
              <a:gd name="connsiteX5" fmla="*/ 1615290 w 1728787"/>
              <a:gd name="connsiteY5" fmla="*/ 680971 h 680971"/>
              <a:gd name="connsiteX6" fmla="*/ 113497 w 1728787"/>
              <a:gd name="connsiteY6" fmla="*/ 680971 h 680971"/>
              <a:gd name="connsiteX7" fmla="*/ 0 w 1728787"/>
              <a:gd name="connsiteY7" fmla="*/ 567474 h 680971"/>
              <a:gd name="connsiteX8" fmla="*/ 0 w 1728787"/>
              <a:gd name="connsiteY8" fmla="*/ 113497 h 68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787" h="680971">
                <a:moveTo>
                  <a:pt x="0" y="113497"/>
                </a:moveTo>
                <a:cubicBezTo>
                  <a:pt x="0" y="50814"/>
                  <a:pt x="50814" y="0"/>
                  <a:pt x="113497" y="0"/>
                </a:cubicBezTo>
                <a:lnTo>
                  <a:pt x="1615290" y="0"/>
                </a:lnTo>
                <a:cubicBezTo>
                  <a:pt x="1677973" y="0"/>
                  <a:pt x="1728787" y="50814"/>
                  <a:pt x="1728787" y="113497"/>
                </a:cubicBezTo>
                <a:lnTo>
                  <a:pt x="1728787" y="567474"/>
                </a:lnTo>
                <a:cubicBezTo>
                  <a:pt x="1728787" y="630157"/>
                  <a:pt x="1677973" y="680971"/>
                  <a:pt x="1615290" y="680971"/>
                </a:cubicBezTo>
                <a:lnTo>
                  <a:pt x="113497" y="680971"/>
                </a:lnTo>
                <a:cubicBezTo>
                  <a:pt x="50814" y="680971"/>
                  <a:pt x="0" y="630157"/>
                  <a:pt x="0" y="567474"/>
                </a:cubicBezTo>
                <a:lnTo>
                  <a:pt x="0" y="11349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75152" tIns="54197" rIns="75152" bIns="54197" spcCol="1270" anchor="ctr"/>
          <a:lstStyle/>
          <a:p>
            <a:pPr marL="0" marR="0" lvl="0" indent="0" algn="ctr" defTabSz="4889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小学分为公立和私立，采取公私共同办学的思路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2544" name="矩形 2"/>
          <p:cNvSpPr/>
          <p:nvPr/>
        </p:nvSpPr>
        <p:spPr>
          <a:xfrm>
            <a:off x="327025" y="-112712"/>
            <a:ext cx="2338388" cy="1108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600" b="1" dirty="0">
                <a:solidFill>
                  <a:srgbClr val="DEA900"/>
                </a:solidFill>
                <a:latin typeface="Arial" panose="020B0604020202020204" pitchFamily="34" charset="0"/>
              </a:rPr>
              <a:t>3</a:t>
            </a:r>
            <a:endParaRPr lang="zh-CN" altLang="en-US" sz="12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矩形 2"/>
          <p:cNvSpPr/>
          <p:nvPr/>
        </p:nvSpPr>
        <p:spPr>
          <a:xfrm>
            <a:off x="1776413" y="165100"/>
            <a:ext cx="5262562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新中国成立后的小学教育</a:t>
            </a:r>
            <a:endParaRPr lang="zh-CN" altLang="en-US" sz="7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grpSp>
        <p:nvGrpSpPr>
          <p:cNvPr id="9218" name="组合 9217"/>
          <p:cNvGrpSpPr/>
          <p:nvPr/>
        </p:nvGrpSpPr>
        <p:grpSpPr>
          <a:xfrm>
            <a:off x="323850" y="2211388"/>
            <a:ext cx="3168650" cy="1008062"/>
            <a:chOff x="891510" y="749629"/>
            <a:chExt cx="5104159" cy="1307667"/>
          </a:xfrm>
        </p:grpSpPr>
        <p:sp>
          <p:nvSpPr>
            <p:cNvPr id="5" name="任意多边形: 形状 4"/>
            <p:cNvSpPr/>
            <p:nvPr/>
          </p:nvSpPr>
          <p:spPr>
            <a:xfrm>
              <a:off x="891510" y="749629"/>
              <a:ext cx="4735923" cy="430397"/>
            </a:xfrm>
            <a:custGeom>
              <a:avLst/>
              <a:gdLst>
                <a:gd name="connsiteX0" fmla="*/ 0 w 4736306"/>
                <a:gd name="connsiteY0" fmla="*/ 0 h 430573"/>
                <a:gd name="connsiteX1" fmla="*/ 4736306 w 4736306"/>
                <a:gd name="connsiteY1" fmla="*/ 0 h 430573"/>
                <a:gd name="connsiteX2" fmla="*/ 4736306 w 4736306"/>
                <a:gd name="connsiteY2" fmla="*/ 430573 h 430573"/>
                <a:gd name="connsiteX3" fmla="*/ 0 w 4736306"/>
                <a:gd name="connsiteY3" fmla="*/ 430573 h 430573"/>
                <a:gd name="connsiteX4" fmla="*/ 0 w 4736306"/>
                <a:gd name="connsiteY4" fmla="*/ 0 h 43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306" h="430573">
                  <a:moveTo>
                    <a:pt x="0" y="0"/>
                  </a:moveTo>
                  <a:lnTo>
                    <a:pt x="4736306" y="0"/>
                  </a:lnTo>
                  <a:lnTo>
                    <a:pt x="4736306" y="430573"/>
                  </a:lnTo>
                  <a:lnTo>
                    <a:pt x="0" y="4305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b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7" name="箭头: V 形 6"/>
            <p:cNvSpPr/>
            <p:nvPr/>
          </p:nvSpPr>
          <p:spPr>
            <a:xfrm>
              <a:off x="891510" y="1180026"/>
              <a:ext cx="1107266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箭头: V 形 8"/>
            <p:cNvSpPr/>
            <p:nvPr/>
          </p:nvSpPr>
          <p:spPr>
            <a:xfrm>
              <a:off x="1556380" y="1180026"/>
              <a:ext cx="1109822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箭头: V 形 9"/>
            <p:cNvSpPr/>
            <p:nvPr/>
          </p:nvSpPr>
          <p:spPr>
            <a:xfrm>
              <a:off x="2223809" y="1180026"/>
              <a:ext cx="1107264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箭头: V 形 10"/>
            <p:cNvSpPr/>
            <p:nvPr/>
          </p:nvSpPr>
          <p:spPr>
            <a:xfrm>
              <a:off x="2888679" y="1180026"/>
              <a:ext cx="1109822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箭头: V 形 11"/>
            <p:cNvSpPr/>
            <p:nvPr/>
          </p:nvSpPr>
          <p:spPr>
            <a:xfrm>
              <a:off x="3556106" y="1180026"/>
              <a:ext cx="1107266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箭头: V 形 12"/>
            <p:cNvSpPr/>
            <p:nvPr/>
          </p:nvSpPr>
          <p:spPr>
            <a:xfrm>
              <a:off x="4220976" y="1180026"/>
              <a:ext cx="1107266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箭头: V 形 13"/>
            <p:cNvSpPr/>
            <p:nvPr/>
          </p:nvSpPr>
          <p:spPr>
            <a:xfrm>
              <a:off x="4888405" y="1180026"/>
              <a:ext cx="1107264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任意多边形: 形状 14"/>
            <p:cNvSpPr/>
            <p:nvPr/>
          </p:nvSpPr>
          <p:spPr>
            <a:xfrm>
              <a:off x="891510" y="1268577"/>
              <a:ext cx="4797296" cy="700169"/>
            </a:xfrm>
            <a:custGeom>
              <a:avLst/>
              <a:gdLst>
                <a:gd name="connsiteX0" fmla="*/ 0 w 4797878"/>
                <a:gd name="connsiteY0" fmla="*/ 0 h 701675"/>
                <a:gd name="connsiteX1" fmla="*/ 4797878 w 4797878"/>
                <a:gd name="connsiteY1" fmla="*/ 0 h 701675"/>
                <a:gd name="connsiteX2" fmla="*/ 4797878 w 4797878"/>
                <a:gd name="connsiteY2" fmla="*/ 701675 h 701675"/>
                <a:gd name="connsiteX3" fmla="*/ 0 w 4797878"/>
                <a:gd name="connsiteY3" fmla="*/ 701675 h 701675"/>
                <a:gd name="connsiteX4" fmla="*/ 0 w 4797878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7878" h="701675">
                  <a:moveTo>
                    <a:pt x="0" y="0"/>
                  </a:moveTo>
                  <a:lnTo>
                    <a:pt x="4797878" y="0"/>
                  </a:lnTo>
                  <a:lnTo>
                    <a:pt x="4797878" y="701675"/>
                  </a:lnTo>
                  <a:lnTo>
                    <a:pt x="0" y="7016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0800" tIns="50800" rIns="50800" bIns="50800" spcCol="1270" anchor="ctr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新中国成立后的小学教育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——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普级小学教育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  <p:sp>
        <p:nvSpPr>
          <p:cNvPr id="6" name="任意多边形: 形状 5"/>
          <p:cNvSpPr/>
          <p:nvPr/>
        </p:nvSpPr>
        <p:spPr>
          <a:xfrm>
            <a:off x="3763963" y="858838"/>
            <a:ext cx="4167188" cy="825500"/>
          </a:xfrm>
          <a:custGeom>
            <a:avLst/>
            <a:gdLst>
              <a:gd name="connsiteX0" fmla="*/ 0 w 1728787"/>
              <a:gd name="connsiteY0" fmla="*/ 113497 h 680971"/>
              <a:gd name="connsiteX1" fmla="*/ 113497 w 1728787"/>
              <a:gd name="connsiteY1" fmla="*/ 0 h 680971"/>
              <a:gd name="connsiteX2" fmla="*/ 1615290 w 1728787"/>
              <a:gd name="connsiteY2" fmla="*/ 0 h 680971"/>
              <a:gd name="connsiteX3" fmla="*/ 1728787 w 1728787"/>
              <a:gd name="connsiteY3" fmla="*/ 113497 h 680971"/>
              <a:gd name="connsiteX4" fmla="*/ 1728787 w 1728787"/>
              <a:gd name="connsiteY4" fmla="*/ 567474 h 680971"/>
              <a:gd name="connsiteX5" fmla="*/ 1615290 w 1728787"/>
              <a:gd name="connsiteY5" fmla="*/ 680971 h 680971"/>
              <a:gd name="connsiteX6" fmla="*/ 113497 w 1728787"/>
              <a:gd name="connsiteY6" fmla="*/ 680971 h 680971"/>
              <a:gd name="connsiteX7" fmla="*/ 0 w 1728787"/>
              <a:gd name="connsiteY7" fmla="*/ 567474 h 680971"/>
              <a:gd name="connsiteX8" fmla="*/ 0 w 1728787"/>
              <a:gd name="connsiteY8" fmla="*/ 113497 h 68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787" h="680971">
                <a:moveTo>
                  <a:pt x="0" y="113497"/>
                </a:moveTo>
                <a:cubicBezTo>
                  <a:pt x="0" y="50814"/>
                  <a:pt x="50814" y="0"/>
                  <a:pt x="113497" y="0"/>
                </a:cubicBezTo>
                <a:lnTo>
                  <a:pt x="1615290" y="0"/>
                </a:lnTo>
                <a:cubicBezTo>
                  <a:pt x="1677973" y="0"/>
                  <a:pt x="1728787" y="50814"/>
                  <a:pt x="1728787" y="113497"/>
                </a:cubicBezTo>
                <a:lnTo>
                  <a:pt x="1728787" y="567474"/>
                </a:lnTo>
                <a:cubicBezTo>
                  <a:pt x="1728787" y="630157"/>
                  <a:pt x="1677973" y="680971"/>
                  <a:pt x="1615290" y="680971"/>
                </a:cubicBezTo>
                <a:lnTo>
                  <a:pt x="113497" y="680971"/>
                </a:lnTo>
                <a:cubicBezTo>
                  <a:pt x="50814" y="680971"/>
                  <a:pt x="0" y="630157"/>
                  <a:pt x="0" y="567474"/>
                </a:cubicBezTo>
                <a:lnTo>
                  <a:pt x="0" y="11349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75152" tIns="54197" rIns="75152" bIns="54197" spcCol="1270" anchor="ctr"/>
          <a:lstStyle/>
          <a:p>
            <a:pPr marL="0" marR="0" lvl="0" indent="0" algn="ctr" defTabSz="4889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1949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年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9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《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中国人民政治协商会议共同纲领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3763963" y="1725613"/>
            <a:ext cx="4167188" cy="825500"/>
          </a:xfrm>
          <a:custGeom>
            <a:avLst/>
            <a:gdLst>
              <a:gd name="connsiteX0" fmla="*/ 0 w 1728787"/>
              <a:gd name="connsiteY0" fmla="*/ 113497 h 680971"/>
              <a:gd name="connsiteX1" fmla="*/ 113497 w 1728787"/>
              <a:gd name="connsiteY1" fmla="*/ 0 h 680971"/>
              <a:gd name="connsiteX2" fmla="*/ 1615290 w 1728787"/>
              <a:gd name="connsiteY2" fmla="*/ 0 h 680971"/>
              <a:gd name="connsiteX3" fmla="*/ 1728787 w 1728787"/>
              <a:gd name="connsiteY3" fmla="*/ 113497 h 680971"/>
              <a:gd name="connsiteX4" fmla="*/ 1728787 w 1728787"/>
              <a:gd name="connsiteY4" fmla="*/ 567474 h 680971"/>
              <a:gd name="connsiteX5" fmla="*/ 1615290 w 1728787"/>
              <a:gd name="connsiteY5" fmla="*/ 680971 h 680971"/>
              <a:gd name="connsiteX6" fmla="*/ 113497 w 1728787"/>
              <a:gd name="connsiteY6" fmla="*/ 680971 h 680971"/>
              <a:gd name="connsiteX7" fmla="*/ 0 w 1728787"/>
              <a:gd name="connsiteY7" fmla="*/ 567474 h 680971"/>
              <a:gd name="connsiteX8" fmla="*/ 0 w 1728787"/>
              <a:gd name="connsiteY8" fmla="*/ 113497 h 68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787" h="680971">
                <a:moveTo>
                  <a:pt x="0" y="113497"/>
                </a:moveTo>
                <a:cubicBezTo>
                  <a:pt x="0" y="50814"/>
                  <a:pt x="50814" y="0"/>
                  <a:pt x="113497" y="0"/>
                </a:cubicBezTo>
                <a:lnTo>
                  <a:pt x="1615290" y="0"/>
                </a:lnTo>
                <a:cubicBezTo>
                  <a:pt x="1677973" y="0"/>
                  <a:pt x="1728787" y="50814"/>
                  <a:pt x="1728787" y="113497"/>
                </a:cubicBezTo>
                <a:lnTo>
                  <a:pt x="1728787" y="567474"/>
                </a:lnTo>
                <a:cubicBezTo>
                  <a:pt x="1728787" y="630157"/>
                  <a:pt x="1677973" y="680971"/>
                  <a:pt x="1615290" y="680971"/>
                </a:cubicBezTo>
                <a:lnTo>
                  <a:pt x="113497" y="680971"/>
                </a:lnTo>
                <a:cubicBezTo>
                  <a:pt x="50814" y="680971"/>
                  <a:pt x="0" y="630157"/>
                  <a:pt x="0" y="567474"/>
                </a:cubicBezTo>
                <a:lnTo>
                  <a:pt x="0" y="11349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75152" tIns="54197" rIns="75152" bIns="54197" spcCol="1270" anchor="ctr"/>
          <a:lstStyle/>
          <a:p>
            <a:pPr marL="0" marR="0" lvl="0" indent="0" algn="ctr" defTabSz="4889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1951-1966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波动时期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6" name="任意多边形: 形状 15"/>
          <p:cNvSpPr/>
          <p:nvPr/>
        </p:nvSpPr>
        <p:spPr>
          <a:xfrm>
            <a:off x="3763963" y="2592388"/>
            <a:ext cx="4167188" cy="825500"/>
          </a:xfrm>
          <a:custGeom>
            <a:avLst/>
            <a:gdLst>
              <a:gd name="connsiteX0" fmla="*/ 0 w 1728787"/>
              <a:gd name="connsiteY0" fmla="*/ 113497 h 680971"/>
              <a:gd name="connsiteX1" fmla="*/ 113497 w 1728787"/>
              <a:gd name="connsiteY1" fmla="*/ 0 h 680971"/>
              <a:gd name="connsiteX2" fmla="*/ 1615290 w 1728787"/>
              <a:gd name="connsiteY2" fmla="*/ 0 h 680971"/>
              <a:gd name="connsiteX3" fmla="*/ 1728787 w 1728787"/>
              <a:gd name="connsiteY3" fmla="*/ 113497 h 680971"/>
              <a:gd name="connsiteX4" fmla="*/ 1728787 w 1728787"/>
              <a:gd name="connsiteY4" fmla="*/ 567474 h 680971"/>
              <a:gd name="connsiteX5" fmla="*/ 1615290 w 1728787"/>
              <a:gd name="connsiteY5" fmla="*/ 680971 h 680971"/>
              <a:gd name="connsiteX6" fmla="*/ 113497 w 1728787"/>
              <a:gd name="connsiteY6" fmla="*/ 680971 h 680971"/>
              <a:gd name="connsiteX7" fmla="*/ 0 w 1728787"/>
              <a:gd name="connsiteY7" fmla="*/ 567474 h 680971"/>
              <a:gd name="connsiteX8" fmla="*/ 0 w 1728787"/>
              <a:gd name="connsiteY8" fmla="*/ 113497 h 68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787" h="680971">
                <a:moveTo>
                  <a:pt x="0" y="113497"/>
                </a:moveTo>
                <a:cubicBezTo>
                  <a:pt x="0" y="50814"/>
                  <a:pt x="50814" y="0"/>
                  <a:pt x="113497" y="0"/>
                </a:cubicBezTo>
                <a:lnTo>
                  <a:pt x="1615290" y="0"/>
                </a:lnTo>
                <a:cubicBezTo>
                  <a:pt x="1677973" y="0"/>
                  <a:pt x="1728787" y="50814"/>
                  <a:pt x="1728787" y="113497"/>
                </a:cubicBezTo>
                <a:lnTo>
                  <a:pt x="1728787" y="567474"/>
                </a:lnTo>
                <a:cubicBezTo>
                  <a:pt x="1728787" y="630157"/>
                  <a:pt x="1677973" y="680971"/>
                  <a:pt x="1615290" y="680971"/>
                </a:cubicBezTo>
                <a:lnTo>
                  <a:pt x="113497" y="680971"/>
                </a:lnTo>
                <a:cubicBezTo>
                  <a:pt x="50814" y="680971"/>
                  <a:pt x="0" y="630157"/>
                  <a:pt x="0" y="567474"/>
                </a:cubicBezTo>
                <a:lnTo>
                  <a:pt x="0" y="11349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75152" tIns="54197" rIns="75152" bIns="54197" spcCol="1270" anchor="ctr"/>
          <a:lstStyle/>
          <a:p>
            <a:pPr marL="0" marR="0" lvl="0" indent="0" algn="ctr" defTabSz="4889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1982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年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《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中华人民共和国宪法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7" name="任意多边形: 形状 16"/>
          <p:cNvSpPr/>
          <p:nvPr/>
        </p:nvSpPr>
        <p:spPr>
          <a:xfrm>
            <a:off x="3763963" y="3459163"/>
            <a:ext cx="4167188" cy="825500"/>
          </a:xfrm>
          <a:custGeom>
            <a:avLst/>
            <a:gdLst>
              <a:gd name="connsiteX0" fmla="*/ 0 w 1728787"/>
              <a:gd name="connsiteY0" fmla="*/ 113497 h 680971"/>
              <a:gd name="connsiteX1" fmla="*/ 113497 w 1728787"/>
              <a:gd name="connsiteY1" fmla="*/ 0 h 680971"/>
              <a:gd name="connsiteX2" fmla="*/ 1615290 w 1728787"/>
              <a:gd name="connsiteY2" fmla="*/ 0 h 680971"/>
              <a:gd name="connsiteX3" fmla="*/ 1728787 w 1728787"/>
              <a:gd name="connsiteY3" fmla="*/ 113497 h 680971"/>
              <a:gd name="connsiteX4" fmla="*/ 1728787 w 1728787"/>
              <a:gd name="connsiteY4" fmla="*/ 567474 h 680971"/>
              <a:gd name="connsiteX5" fmla="*/ 1615290 w 1728787"/>
              <a:gd name="connsiteY5" fmla="*/ 680971 h 680971"/>
              <a:gd name="connsiteX6" fmla="*/ 113497 w 1728787"/>
              <a:gd name="connsiteY6" fmla="*/ 680971 h 680971"/>
              <a:gd name="connsiteX7" fmla="*/ 0 w 1728787"/>
              <a:gd name="connsiteY7" fmla="*/ 567474 h 680971"/>
              <a:gd name="connsiteX8" fmla="*/ 0 w 1728787"/>
              <a:gd name="connsiteY8" fmla="*/ 113497 h 68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787" h="680971">
                <a:moveTo>
                  <a:pt x="0" y="113497"/>
                </a:moveTo>
                <a:cubicBezTo>
                  <a:pt x="0" y="50814"/>
                  <a:pt x="50814" y="0"/>
                  <a:pt x="113497" y="0"/>
                </a:cubicBezTo>
                <a:lnTo>
                  <a:pt x="1615290" y="0"/>
                </a:lnTo>
                <a:cubicBezTo>
                  <a:pt x="1677973" y="0"/>
                  <a:pt x="1728787" y="50814"/>
                  <a:pt x="1728787" y="113497"/>
                </a:cubicBezTo>
                <a:lnTo>
                  <a:pt x="1728787" y="567474"/>
                </a:lnTo>
                <a:cubicBezTo>
                  <a:pt x="1728787" y="630157"/>
                  <a:pt x="1677973" y="680971"/>
                  <a:pt x="1615290" y="680971"/>
                </a:cubicBezTo>
                <a:lnTo>
                  <a:pt x="113497" y="680971"/>
                </a:lnTo>
                <a:cubicBezTo>
                  <a:pt x="50814" y="680971"/>
                  <a:pt x="0" y="630157"/>
                  <a:pt x="0" y="567474"/>
                </a:cubicBezTo>
                <a:lnTo>
                  <a:pt x="0" y="11349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75152" tIns="54197" rIns="75152" bIns="54197" spcCol="1270" anchor="ctr"/>
          <a:lstStyle/>
          <a:p>
            <a:pPr marL="0" marR="0" lvl="0" indent="0" algn="ctr" defTabSz="4889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1986《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中华人民共和国义务教育法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3754438" y="4325938"/>
            <a:ext cx="4167188" cy="827088"/>
          </a:xfrm>
          <a:custGeom>
            <a:avLst/>
            <a:gdLst>
              <a:gd name="connsiteX0" fmla="*/ 0 w 1728787"/>
              <a:gd name="connsiteY0" fmla="*/ 113497 h 680971"/>
              <a:gd name="connsiteX1" fmla="*/ 113497 w 1728787"/>
              <a:gd name="connsiteY1" fmla="*/ 0 h 680971"/>
              <a:gd name="connsiteX2" fmla="*/ 1615290 w 1728787"/>
              <a:gd name="connsiteY2" fmla="*/ 0 h 680971"/>
              <a:gd name="connsiteX3" fmla="*/ 1728787 w 1728787"/>
              <a:gd name="connsiteY3" fmla="*/ 113497 h 680971"/>
              <a:gd name="connsiteX4" fmla="*/ 1728787 w 1728787"/>
              <a:gd name="connsiteY4" fmla="*/ 567474 h 680971"/>
              <a:gd name="connsiteX5" fmla="*/ 1615290 w 1728787"/>
              <a:gd name="connsiteY5" fmla="*/ 680971 h 680971"/>
              <a:gd name="connsiteX6" fmla="*/ 113497 w 1728787"/>
              <a:gd name="connsiteY6" fmla="*/ 680971 h 680971"/>
              <a:gd name="connsiteX7" fmla="*/ 0 w 1728787"/>
              <a:gd name="connsiteY7" fmla="*/ 567474 h 680971"/>
              <a:gd name="connsiteX8" fmla="*/ 0 w 1728787"/>
              <a:gd name="connsiteY8" fmla="*/ 113497 h 68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787" h="680971">
                <a:moveTo>
                  <a:pt x="0" y="113497"/>
                </a:moveTo>
                <a:cubicBezTo>
                  <a:pt x="0" y="50814"/>
                  <a:pt x="50814" y="0"/>
                  <a:pt x="113497" y="0"/>
                </a:cubicBezTo>
                <a:lnTo>
                  <a:pt x="1615290" y="0"/>
                </a:lnTo>
                <a:cubicBezTo>
                  <a:pt x="1677973" y="0"/>
                  <a:pt x="1728787" y="50814"/>
                  <a:pt x="1728787" y="113497"/>
                </a:cubicBezTo>
                <a:lnTo>
                  <a:pt x="1728787" y="567474"/>
                </a:lnTo>
                <a:cubicBezTo>
                  <a:pt x="1728787" y="630157"/>
                  <a:pt x="1677973" y="680971"/>
                  <a:pt x="1615290" y="680971"/>
                </a:cubicBezTo>
                <a:lnTo>
                  <a:pt x="113497" y="680971"/>
                </a:lnTo>
                <a:cubicBezTo>
                  <a:pt x="50814" y="680971"/>
                  <a:pt x="0" y="630157"/>
                  <a:pt x="0" y="567474"/>
                </a:cubicBezTo>
                <a:lnTo>
                  <a:pt x="0" y="113497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75152" tIns="54197" rIns="75152" bIns="54197" spcCol="1270" anchor="ctr"/>
          <a:lstStyle/>
          <a:p>
            <a:pPr marL="0" marR="0" lvl="0" indent="0" algn="ctr" defTabSz="4889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2006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年入学率达到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99.27%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4593" name="矩形 2"/>
          <p:cNvSpPr/>
          <p:nvPr/>
        </p:nvSpPr>
        <p:spPr>
          <a:xfrm>
            <a:off x="327025" y="-112712"/>
            <a:ext cx="2338388" cy="1108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600" b="1" dirty="0">
                <a:solidFill>
                  <a:srgbClr val="DEA900"/>
                </a:solidFill>
                <a:latin typeface="Arial" panose="020B0604020202020204" pitchFamily="34" charset="0"/>
              </a:rPr>
              <a:t>3</a:t>
            </a:r>
            <a:endParaRPr lang="zh-CN" altLang="en-US" sz="12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6" grpId="0" animBg="1"/>
      <p:bldP spid="17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矩形 2"/>
          <p:cNvSpPr/>
          <p:nvPr/>
        </p:nvSpPr>
        <p:spPr>
          <a:xfrm>
            <a:off x="1776413" y="165100"/>
            <a:ext cx="5262562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新中国成立后的小学教育</a:t>
            </a:r>
            <a:endParaRPr lang="zh-CN" altLang="en-US" sz="7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grpSp>
        <p:nvGrpSpPr>
          <p:cNvPr id="9218" name="组合 9217"/>
          <p:cNvGrpSpPr/>
          <p:nvPr/>
        </p:nvGrpSpPr>
        <p:grpSpPr>
          <a:xfrm>
            <a:off x="323850" y="2211388"/>
            <a:ext cx="3168650" cy="1008062"/>
            <a:chOff x="891510" y="749629"/>
            <a:chExt cx="5104159" cy="1307667"/>
          </a:xfrm>
        </p:grpSpPr>
        <p:sp>
          <p:nvSpPr>
            <p:cNvPr id="5" name="任意多边形: 形状 4"/>
            <p:cNvSpPr/>
            <p:nvPr/>
          </p:nvSpPr>
          <p:spPr>
            <a:xfrm>
              <a:off x="891510" y="749629"/>
              <a:ext cx="4735923" cy="430397"/>
            </a:xfrm>
            <a:custGeom>
              <a:avLst/>
              <a:gdLst>
                <a:gd name="connsiteX0" fmla="*/ 0 w 4736306"/>
                <a:gd name="connsiteY0" fmla="*/ 0 h 430573"/>
                <a:gd name="connsiteX1" fmla="*/ 4736306 w 4736306"/>
                <a:gd name="connsiteY1" fmla="*/ 0 h 430573"/>
                <a:gd name="connsiteX2" fmla="*/ 4736306 w 4736306"/>
                <a:gd name="connsiteY2" fmla="*/ 430573 h 430573"/>
                <a:gd name="connsiteX3" fmla="*/ 0 w 4736306"/>
                <a:gd name="connsiteY3" fmla="*/ 430573 h 430573"/>
                <a:gd name="connsiteX4" fmla="*/ 0 w 4736306"/>
                <a:gd name="connsiteY4" fmla="*/ 0 h 43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306" h="430573">
                  <a:moveTo>
                    <a:pt x="0" y="0"/>
                  </a:moveTo>
                  <a:lnTo>
                    <a:pt x="4736306" y="0"/>
                  </a:lnTo>
                  <a:lnTo>
                    <a:pt x="4736306" y="430573"/>
                  </a:lnTo>
                  <a:lnTo>
                    <a:pt x="0" y="4305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b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7" name="箭头: V 形 6"/>
            <p:cNvSpPr/>
            <p:nvPr/>
          </p:nvSpPr>
          <p:spPr>
            <a:xfrm>
              <a:off x="891510" y="1180026"/>
              <a:ext cx="1107266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箭头: V 形 8"/>
            <p:cNvSpPr/>
            <p:nvPr/>
          </p:nvSpPr>
          <p:spPr>
            <a:xfrm>
              <a:off x="1556380" y="1180026"/>
              <a:ext cx="1109822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箭头: V 形 9"/>
            <p:cNvSpPr/>
            <p:nvPr/>
          </p:nvSpPr>
          <p:spPr>
            <a:xfrm>
              <a:off x="2223809" y="1180026"/>
              <a:ext cx="1107264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箭头: V 形 10"/>
            <p:cNvSpPr/>
            <p:nvPr/>
          </p:nvSpPr>
          <p:spPr>
            <a:xfrm>
              <a:off x="2888679" y="1180026"/>
              <a:ext cx="1109822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箭头: V 形 11"/>
            <p:cNvSpPr/>
            <p:nvPr/>
          </p:nvSpPr>
          <p:spPr>
            <a:xfrm>
              <a:off x="3556106" y="1180026"/>
              <a:ext cx="1107266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箭头: V 形 12"/>
            <p:cNvSpPr/>
            <p:nvPr/>
          </p:nvSpPr>
          <p:spPr>
            <a:xfrm>
              <a:off x="4220976" y="1180026"/>
              <a:ext cx="1107266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箭头: V 形 13"/>
            <p:cNvSpPr/>
            <p:nvPr/>
          </p:nvSpPr>
          <p:spPr>
            <a:xfrm>
              <a:off x="4888405" y="1180026"/>
              <a:ext cx="1107264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任意多边形: 形状 14"/>
            <p:cNvSpPr/>
            <p:nvPr/>
          </p:nvSpPr>
          <p:spPr>
            <a:xfrm>
              <a:off x="891510" y="1268577"/>
              <a:ext cx="4797296" cy="700169"/>
            </a:xfrm>
            <a:custGeom>
              <a:avLst/>
              <a:gdLst>
                <a:gd name="connsiteX0" fmla="*/ 0 w 4797878"/>
                <a:gd name="connsiteY0" fmla="*/ 0 h 701675"/>
                <a:gd name="connsiteX1" fmla="*/ 4797878 w 4797878"/>
                <a:gd name="connsiteY1" fmla="*/ 0 h 701675"/>
                <a:gd name="connsiteX2" fmla="*/ 4797878 w 4797878"/>
                <a:gd name="connsiteY2" fmla="*/ 701675 h 701675"/>
                <a:gd name="connsiteX3" fmla="*/ 0 w 4797878"/>
                <a:gd name="connsiteY3" fmla="*/ 701675 h 701675"/>
                <a:gd name="connsiteX4" fmla="*/ 0 w 4797878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7878" h="701675">
                  <a:moveTo>
                    <a:pt x="0" y="0"/>
                  </a:moveTo>
                  <a:lnTo>
                    <a:pt x="4797878" y="0"/>
                  </a:lnTo>
                  <a:lnTo>
                    <a:pt x="4797878" y="701675"/>
                  </a:lnTo>
                  <a:lnTo>
                    <a:pt x="0" y="7016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0800" tIns="50800" rIns="50800" bIns="50800" spcCol="1270" anchor="ctr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新中国成立后的小学教育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——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学制改革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  <p:sp>
        <p:nvSpPr>
          <p:cNvPr id="6" name="任意多边形: 形状 5"/>
          <p:cNvSpPr/>
          <p:nvPr/>
        </p:nvSpPr>
        <p:spPr>
          <a:xfrm>
            <a:off x="3783013" y="1963738"/>
            <a:ext cx="4167188" cy="827088"/>
          </a:xfrm>
          <a:custGeom>
            <a:avLst/>
            <a:gdLst>
              <a:gd name="connsiteX0" fmla="*/ 0 w 1728787"/>
              <a:gd name="connsiteY0" fmla="*/ 113497 h 680971"/>
              <a:gd name="connsiteX1" fmla="*/ 113497 w 1728787"/>
              <a:gd name="connsiteY1" fmla="*/ 0 h 680971"/>
              <a:gd name="connsiteX2" fmla="*/ 1615290 w 1728787"/>
              <a:gd name="connsiteY2" fmla="*/ 0 h 680971"/>
              <a:gd name="connsiteX3" fmla="*/ 1728787 w 1728787"/>
              <a:gd name="connsiteY3" fmla="*/ 113497 h 680971"/>
              <a:gd name="connsiteX4" fmla="*/ 1728787 w 1728787"/>
              <a:gd name="connsiteY4" fmla="*/ 567474 h 680971"/>
              <a:gd name="connsiteX5" fmla="*/ 1615290 w 1728787"/>
              <a:gd name="connsiteY5" fmla="*/ 680971 h 680971"/>
              <a:gd name="connsiteX6" fmla="*/ 113497 w 1728787"/>
              <a:gd name="connsiteY6" fmla="*/ 680971 h 680971"/>
              <a:gd name="connsiteX7" fmla="*/ 0 w 1728787"/>
              <a:gd name="connsiteY7" fmla="*/ 567474 h 680971"/>
              <a:gd name="connsiteX8" fmla="*/ 0 w 1728787"/>
              <a:gd name="connsiteY8" fmla="*/ 113497 h 68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787" h="680971">
                <a:moveTo>
                  <a:pt x="0" y="113497"/>
                </a:moveTo>
                <a:cubicBezTo>
                  <a:pt x="0" y="50814"/>
                  <a:pt x="50814" y="0"/>
                  <a:pt x="113497" y="0"/>
                </a:cubicBezTo>
                <a:lnTo>
                  <a:pt x="1615290" y="0"/>
                </a:lnTo>
                <a:cubicBezTo>
                  <a:pt x="1677973" y="0"/>
                  <a:pt x="1728787" y="50814"/>
                  <a:pt x="1728787" y="113497"/>
                </a:cubicBezTo>
                <a:lnTo>
                  <a:pt x="1728787" y="567474"/>
                </a:lnTo>
                <a:cubicBezTo>
                  <a:pt x="1728787" y="630157"/>
                  <a:pt x="1677973" y="680971"/>
                  <a:pt x="1615290" y="680971"/>
                </a:cubicBezTo>
                <a:lnTo>
                  <a:pt x="113497" y="680971"/>
                </a:lnTo>
                <a:cubicBezTo>
                  <a:pt x="50814" y="680971"/>
                  <a:pt x="0" y="630157"/>
                  <a:pt x="0" y="567474"/>
                </a:cubicBezTo>
                <a:lnTo>
                  <a:pt x="0" y="11349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75152" tIns="54197" rIns="75152" bIns="54197" spcCol="1270" anchor="ctr"/>
          <a:lstStyle/>
          <a:p>
            <a:pPr marL="0" marR="0" lvl="0" indent="0" algn="ctr" defTabSz="4889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1951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年改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4+2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为五年一贯制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3783013" y="3003550"/>
            <a:ext cx="4167188" cy="825500"/>
          </a:xfrm>
          <a:custGeom>
            <a:avLst/>
            <a:gdLst>
              <a:gd name="connsiteX0" fmla="*/ 0 w 1728787"/>
              <a:gd name="connsiteY0" fmla="*/ 113497 h 680971"/>
              <a:gd name="connsiteX1" fmla="*/ 113497 w 1728787"/>
              <a:gd name="connsiteY1" fmla="*/ 0 h 680971"/>
              <a:gd name="connsiteX2" fmla="*/ 1615290 w 1728787"/>
              <a:gd name="connsiteY2" fmla="*/ 0 h 680971"/>
              <a:gd name="connsiteX3" fmla="*/ 1728787 w 1728787"/>
              <a:gd name="connsiteY3" fmla="*/ 113497 h 680971"/>
              <a:gd name="connsiteX4" fmla="*/ 1728787 w 1728787"/>
              <a:gd name="connsiteY4" fmla="*/ 567474 h 680971"/>
              <a:gd name="connsiteX5" fmla="*/ 1615290 w 1728787"/>
              <a:gd name="connsiteY5" fmla="*/ 680971 h 680971"/>
              <a:gd name="connsiteX6" fmla="*/ 113497 w 1728787"/>
              <a:gd name="connsiteY6" fmla="*/ 680971 h 680971"/>
              <a:gd name="connsiteX7" fmla="*/ 0 w 1728787"/>
              <a:gd name="connsiteY7" fmla="*/ 567474 h 680971"/>
              <a:gd name="connsiteX8" fmla="*/ 0 w 1728787"/>
              <a:gd name="connsiteY8" fmla="*/ 113497 h 68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8787" h="680971">
                <a:moveTo>
                  <a:pt x="0" y="113497"/>
                </a:moveTo>
                <a:cubicBezTo>
                  <a:pt x="0" y="50814"/>
                  <a:pt x="50814" y="0"/>
                  <a:pt x="113497" y="0"/>
                </a:cubicBezTo>
                <a:lnTo>
                  <a:pt x="1615290" y="0"/>
                </a:lnTo>
                <a:cubicBezTo>
                  <a:pt x="1677973" y="0"/>
                  <a:pt x="1728787" y="50814"/>
                  <a:pt x="1728787" y="113497"/>
                </a:cubicBezTo>
                <a:lnTo>
                  <a:pt x="1728787" y="567474"/>
                </a:lnTo>
                <a:cubicBezTo>
                  <a:pt x="1728787" y="630157"/>
                  <a:pt x="1677973" y="680971"/>
                  <a:pt x="1615290" y="680971"/>
                </a:cubicBezTo>
                <a:lnTo>
                  <a:pt x="113497" y="680971"/>
                </a:lnTo>
                <a:cubicBezTo>
                  <a:pt x="50814" y="680971"/>
                  <a:pt x="0" y="630157"/>
                  <a:pt x="0" y="567474"/>
                </a:cubicBezTo>
                <a:lnTo>
                  <a:pt x="0" y="11349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75152" tIns="54197" rIns="75152" bIns="54197" spcCol="1270" anchor="ctr"/>
          <a:lstStyle/>
          <a:p>
            <a:pPr marL="0" marR="0" lvl="0" indent="0" algn="ctr" defTabSz="4889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1986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年九年一贯制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6638" name="矩形 2"/>
          <p:cNvSpPr/>
          <p:nvPr/>
        </p:nvSpPr>
        <p:spPr>
          <a:xfrm>
            <a:off x="327025" y="-112712"/>
            <a:ext cx="2338388" cy="1108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600" b="1" dirty="0">
                <a:solidFill>
                  <a:srgbClr val="DEA900"/>
                </a:solidFill>
                <a:latin typeface="Arial" panose="020B0604020202020204" pitchFamily="34" charset="0"/>
              </a:rPr>
              <a:t>3</a:t>
            </a:r>
            <a:endParaRPr lang="zh-CN" altLang="en-US" sz="12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Line 2"/>
          <p:cNvSpPr/>
          <p:nvPr/>
        </p:nvSpPr>
        <p:spPr>
          <a:xfrm>
            <a:off x="3600450" y="228600"/>
            <a:ext cx="29146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74" name="Line 6"/>
          <p:cNvSpPr/>
          <p:nvPr/>
        </p:nvSpPr>
        <p:spPr>
          <a:xfrm>
            <a:off x="2686050" y="857250"/>
            <a:ext cx="0" cy="30861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75" name="Line 11"/>
          <p:cNvSpPr/>
          <p:nvPr/>
        </p:nvSpPr>
        <p:spPr>
          <a:xfrm>
            <a:off x="2686050" y="85725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76" name="Line 21"/>
          <p:cNvSpPr/>
          <p:nvPr/>
        </p:nvSpPr>
        <p:spPr>
          <a:xfrm>
            <a:off x="3600450" y="857250"/>
            <a:ext cx="1200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77" name="Line 24"/>
          <p:cNvSpPr/>
          <p:nvPr/>
        </p:nvSpPr>
        <p:spPr>
          <a:xfrm>
            <a:off x="4800600" y="857250"/>
            <a:ext cx="0" cy="228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78" name="Line 27"/>
          <p:cNvSpPr/>
          <p:nvPr/>
        </p:nvSpPr>
        <p:spPr>
          <a:xfrm>
            <a:off x="4800600" y="1085850"/>
            <a:ext cx="2857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79" name="Line 29"/>
          <p:cNvSpPr/>
          <p:nvPr/>
        </p:nvSpPr>
        <p:spPr>
          <a:xfrm>
            <a:off x="5143500" y="108585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0" name="Line 30"/>
          <p:cNvSpPr/>
          <p:nvPr/>
        </p:nvSpPr>
        <p:spPr>
          <a:xfrm>
            <a:off x="5086350" y="108585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1" name="Line 31"/>
          <p:cNvSpPr/>
          <p:nvPr/>
        </p:nvSpPr>
        <p:spPr>
          <a:xfrm>
            <a:off x="5200650" y="108585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2" name="Line 32"/>
          <p:cNvSpPr/>
          <p:nvPr/>
        </p:nvSpPr>
        <p:spPr>
          <a:xfrm>
            <a:off x="5314950" y="108585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3" name="Line 33"/>
          <p:cNvSpPr/>
          <p:nvPr/>
        </p:nvSpPr>
        <p:spPr>
          <a:xfrm>
            <a:off x="5429250" y="108585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4" name="Line 35"/>
          <p:cNvSpPr/>
          <p:nvPr/>
        </p:nvSpPr>
        <p:spPr>
          <a:xfrm>
            <a:off x="5543550" y="108585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5" name="Line 36"/>
          <p:cNvSpPr/>
          <p:nvPr/>
        </p:nvSpPr>
        <p:spPr>
          <a:xfrm>
            <a:off x="5657850" y="1085850"/>
            <a:ext cx="8572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6" name="Text Box 51"/>
          <p:cNvSpPr txBox="1"/>
          <p:nvPr/>
        </p:nvSpPr>
        <p:spPr>
          <a:xfrm>
            <a:off x="2686050" y="857250"/>
            <a:ext cx="91440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17</a:t>
            </a:r>
            <a:endParaRPr lang="en-US" altLang="zh-CN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687" name="Line 53"/>
          <p:cNvSpPr/>
          <p:nvPr/>
        </p:nvSpPr>
        <p:spPr>
          <a:xfrm>
            <a:off x="2686050" y="102870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8" name="Text Box 54"/>
          <p:cNvSpPr txBox="1"/>
          <p:nvPr/>
        </p:nvSpPr>
        <p:spPr>
          <a:xfrm>
            <a:off x="2686050" y="1028700"/>
            <a:ext cx="91440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16</a:t>
            </a:r>
            <a:endParaRPr lang="en-US" altLang="zh-CN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689" name="Line 57"/>
          <p:cNvSpPr/>
          <p:nvPr/>
        </p:nvSpPr>
        <p:spPr>
          <a:xfrm>
            <a:off x="2686050" y="120015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90" name="Line 58"/>
          <p:cNvSpPr/>
          <p:nvPr/>
        </p:nvSpPr>
        <p:spPr>
          <a:xfrm>
            <a:off x="2686050" y="137160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91" name="Line 59"/>
          <p:cNvSpPr/>
          <p:nvPr/>
        </p:nvSpPr>
        <p:spPr>
          <a:xfrm>
            <a:off x="2686050" y="154305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92" name="Text Box 60"/>
          <p:cNvSpPr txBox="1"/>
          <p:nvPr/>
        </p:nvSpPr>
        <p:spPr>
          <a:xfrm>
            <a:off x="2686050" y="1200150"/>
            <a:ext cx="91440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15</a:t>
            </a:r>
            <a:endParaRPr lang="en-US" altLang="zh-CN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693" name="Text Box 61"/>
          <p:cNvSpPr txBox="1"/>
          <p:nvPr/>
        </p:nvSpPr>
        <p:spPr>
          <a:xfrm>
            <a:off x="2686050" y="1371600"/>
            <a:ext cx="91440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14</a:t>
            </a:r>
            <a:endParaRPr lang="en-US" altLang="zh-CN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694" name="Line 62"/>
          <p:cNvSpPr/>
          <p:nvPr/>
        </p:nvSpPr>
        <p:spPr>
          <a:xfrm>
            <a:off x="2686050" y="171450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95" name="Line 63"/>
          <p:cNvSpPr/>
          <p:nvPr/>
        </p:nvSpPr>
        <p:spPr>
          <a:xfrm>
            <a:off x="2686050" y="188595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96" name="Line 64"/>
          <p:cNvSpPr/>
          <p:nvPr/>
        </p:nvSpPr>
        <p:spPr>
          <a:xfrm>
            <a:off x="2686050" y="205740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97" name="Line 65"/>
          <p:cNvSpPr/>
          <p:nvPr/>
        </p:nvSpPr>
        <p:spPr>
          <a:xfrm>
            <a:off x="2686050" y="222885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98" name="Line 66"/>
          <p:cNvSpPr/>
          <p:nvPr/>
        </p:nvSpPr>
        <p:spPr>
          <a:xfrm>
            <a:off x="2686050" y="240030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99" name="Line 67"/>
          <p:cNvSpPr/>
          <p:nvPr/>
        </p:nvSpPr>
        <p:spPr>
          <a:xfrm>
            <a:off x="2686050" y="257175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00" name="Text Box 68"/>
          <p:cNvSpPr txBox="1"/>
          <p:nvPr/>
        </p:nvSpPr>
        <p:spPr>
          <a:xfrm>
            <a:off x="2686050" y="1543050"/>
            <a:ext cx="91440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13</a:t>
            </a:r>
            <a:endParaRPr lang="en-US" altLang="zh-CN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01" name="Text Box 69"/>
          <p:cNvSpPr txBox="1"/>
          <p:nvPr/>
        </p:nvSpPr>
        <p:spPr>
          <a:xfrm>
            <a:off x="2686050" y="1714500"/>
            <a:ext cx="91440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12</a:t>
            </a:r>
            <a:endParaRPr lang="en-US" altLang="zh-CN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02" name="Text Box 70"/>
          <p:cNvSpPr txBox="1"/>
          <p:nvPr/>
        </p:nvSpPr>
        <p:spPr>
          <a:xfrm>
            <a:off x="2686050" y="1885950"/>
            <a:ext cx="91440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11</a:t>
            </a:r>
            <a:endParaRPr lang="en-US" altLang="zh-CN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03" name="Text Box 71"/>
          <p:cNvSpPr txBox="1"/>
          <p:nvPr/>
        </p:nvSpPr>
        <p:spPr>
          <a:xfrm>
            <a:off x="2686050" y="2057400"/>
            <a:ext cx="91440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10</a:t>
            </a:r>
            <a:endParaRPr lang="en-US" altLang="zh-CN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04" name="Text Box 72"/>
          <p:cNvSpPr txBox="1"/>
          <p:nvPr/>
        </p:nvSpPr>
        <p:spPr>
          <a:xfrm>
            <a:off x="2686050" y="2228850"/>
            <a:ext cx="91440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9</a:t>
            </a:r>
            <a:endParaRPr lang="en-US" altLang="zh-CN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05" name="Text Box 73"/>
          <p:cNvSpPr txBox="1"/>
          <p:nvPr/>
        </p:nvSpPr>
        <p:spPr>
          <a:xfrm>
            <a:off x="2686050" y="2400300"/>
            <a:ext cx="91440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8</a:t>
            </a:r>
            <a:endParaRPr lang="en-US" altLang="zh-CN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06" name="Line 75"/>
          <p:cNvSpPr/>
          <p:nvPr/>
        </p:nvSpPr>
        <p:spPr>
          <a:xfrm>
            <a:off x="2686050" y="274320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07" name="Line 76"/>
          <p:cNvSpPr/>
          <p:nvPr/>
        </p:nvSpPr>
        <p:spPr>
          <a:xfrm>
            <a:off x="2686050" y="291465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08" name="Line 77"/>
          <p:cNvSpPr/>
          <p:nvPr/>
        </p:nvSpPr>
        <p:spPr>
          <a:xfrm>
            <a:off x="2686050" y="308610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09" name="Line 78"/>
          <p:cNvSpPr/>
          <p:nvPr/>
        </p:nvSpPr>
        <p:spPr>
          <a:xfrm>
            <a:off x="2686050" y="325755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10" name="Line 80"/>
          <p:cNvSpPr/>
          <p:nvPr/>
        </p:nvSpPr>
        <p:spPr>
          <a:xfrm>
            <a:off x="2686050" y="342900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11" name="Line 81"/>
          <p:cNvSpPr/>
          <p:nvPr/>
        </p:nvSpPr>
        <p:spPr>
          <a:xfrm>
            <a:off x="2686050" y="360045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12" name="Line 82"/>
          <p:cNvSpPr/>
          <p:nvPr/>
        </p:nvSpPr>
        <p:spPr>
          <a:xfrm>
            <a:off x="2686050" y="3771900"/>
            <a:ext cx="914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13" name="Text Box 84"/>
          <p:cNvSpPr txBox="1"/>
          <p:nvPr/>
        </p:nvSpPr>
        <p:spPr>
          <a:xfrm>
            <a:off x="2686050" y="2571750"/>
            <a:ext cx="91440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7</a:t>
            </a:r>
            <a:endParaRPr lang="en-US" altLang="zh-CN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14" name="Text Box 85"/>
          <p:cNvSpPr txBox="1"/>
          <p:nvPr/>
        </p:nvSpPr>
        <p:spPr>
          <a:xfrm>
            <a:off x="2686050" y="2743200"/>
            <a:ext cx="91440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6</a:t>
            </a:r>
            <a:endParaRPr lang="en-US" altLang="zh-CN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15" name="Text Box 86"/>
          <p:cNvSpPr txBox="1"/>
          <p:nvPr/>
        </p:nvSpPr>
        <p:spPr>
          <a:xfrm>
            <a:off x="2686050" y="2914650"/>
            <a:ext cx="91440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5</a:t>
            </a:r>
            <a:endParaRPr lang="en-US" altLang="zh-CN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16" name="Text Box 87"/>
          <p:cNvSpPr txBox="1"/>
          <p:nvPr/>
        </p:nvSpPr>
        <p:spPr>
          <a:xfrm>
            <a:off x="2686050" y="3086100"/>
            <a:ext cx="914400" cy="3698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4</a:t>
            </a:r>
            <a:endParaRPr lang="en-US" altLang="zh-CN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17" name="Text Box 88"/>
          <p:cNvSpPr txBox="1"/>
          <p:nvPr/>
        </p:nvSpPr>
        <p:spPr>
          <a:xfrm>
            <a:off x="2686050" y="3257550"/>
            <a:ext cx="91440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3</a:t>
            </a:r>
            <a:endParaRPr lang="en-US" altLang="zh-CN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18" name="Text Box 89"/>
          <p:cNvSpPr txBox="1"/>
          <p:nvPr/>
        </p:nvSpPr>
        <p:spPr>
          <a:xfrm>
            <a:off x="2686050" y="3429000"/>
            <a:ext cx="91440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2</a:t>
            </a:r>
            <a:endParaRPr lang="en-US" altLang="zh-CN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19" name="Text Box 90"/>
          <p:cNvSpPr txBox="1"/>
          <p:nvPr/>
        </p:nvSpPr>
        <p:spPr>
          <a:xfrm>
            <a:off x="2686050" y="3600450"/>
            <a:ext cx="91440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1</a:t>
            </a:r>
            <a:endParaRPr lang="en-US" altLang="zh-CN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20" name="Line 91"/>
          <p:cNvSpPr/>
          <p:nvPr/>
        </p:nvSpPr>
        <p:spPr>
          <a:xfrm>
            <a:off x="3600450" y="228600"/>
            <a:ext cx="0" cy="35433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21" name="Line 92"/>
          <p:cNvSpPr/>
          <p:nvPr/>
        </p:nvSpPr>
        <p:spPr>
          <a:xfrm>
            <a:off x="3600450" y="3771900"/>
            <a:ext cx="1200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22" name="Line 93"/>
          <p:cNvSpPr/>
          <p:nvPr/>
        </p:nvSpPr>
        <p:spPr>
          <a:xfrm>
            <a:off x="4800600" y="1085850"/>
            <a:ext cx="0" cy="26860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23" name="Text Box 95"/>
          <p:cNvSpPr txBox="1"/>
          <p:nvPr/>
        </p:nvSpPr>
        <p:spPr>
          <a:xfrm>
            <a:off x="4457700" y="285750"/>
            <a:ext cx="97155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200" dirty="0">
                <a:latin typeface="Constantia" panose="02030602050306030303" pitchFamily="18" charset="0"/>
                <a:ea typeface="宋体" panose="02010600030101010101" pitchFamily="2" charset="-122"/>
              </a:rPr>
              <a:t>研究生院</a:t>
            </a:r>
            <a:endParaRPr lang="zh-CN" altLang="en-US" sz="1200" dirty="0"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24" name="Text Box 96"/>
          <p:cNvSpPr txBox="1"/>
          <p:nvPr/>
        </p:nvSpPr>
        <p:spPr>
          <a:xfrm>
            <a:off x="3857625" y="438150"/>
            <a:ext cx="2801938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（攻读硕士、博士、博士后研究生</a:t>
            </a:r>
            <a:endParaRPr lang="zh-CN" altLang="en-US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25" name="Line 98"/>
          <p:cNvSpPr/>
          <p:nvPr/>
        </p:nvSpPr>
        <p:spPr>
          <a:xfrm>
            <a:off x="2686050" y="38862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26" name="Line 102"/>
          <p:cNvSpPr/>
          <p:nvPr/>
        </p:nvSpPr>
        <p:spPr>
          <a:xfrm>
            <a:off x="2628900" y="85725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27" name="Line 103"/>
          <p:cNvSpPr/>
          <p:nvPr/>
        </p:nvSpPr>
        <p:spPr>
          <a:xfrm>
            <a:off x="2628900" y="1028700"/>
            <a:ext cx="1143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28" name="Line 104"/>
          <p:cNvSpPr/>
          <p:nvPr/>
        </p:nvSpPr>
        <p:spPr>
          <a:xfrm>
            <a:off x="2628900" y="120015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29" name="Line 105"/>
          <p:cNvSpPr/>
          <p:nvPr/>
        </p:nvSpPr>
        <p:spPr>
          <a:xfrm>
            <a:off x="2628900" y="1371600"/>
            <a:ext cx="1714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30" name="Line 106"/>
          <p:cNvSpPr/>
          <p:nvPr/>
        </p:nvSpPr>
        <p:spPr>
          <a:xfrm>
            <a:off x="2628900" y="1543050"/>
            <a:ext cx="1714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31" name="Line 107"/>
          <p:cNvSpPr/>
          <p:nvPr/>
        </p:nvSpPr>
        <p:spPr>
          <a:xfrm>
            <a:off x="2628900" y="1714500"/>
            <a:ext cx="22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32" name="Line 108"/>
          <p:cNvSpPr/>
          <p:nvPr/>
        </p:nvSpPr>
        <p:spPr>
          <a:xfrm>
            <a:off x="2628900" y="1885950"/>
            <a:ext cx="1714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33" name="Line 109"/>
          <p:cNvSpPr/>
          <p:nvPr/>
        </p:nvSpPr>
        <p:spPr>
          <a:xfrm>
            <a:off x="2628900" y="2057400"/>
            <a:ext cx="2857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34" name="Line 110"/>
          <p:cNvSpPr/>
          <p:nvPr/>
        </p:nvSpPr>
        <p:spPr>
          <a:xfrm>
            <a:off x="2628900" y="2228850"/>
            <a:ext cx="2857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35" name="Line 111"/>
          <p:cNvSpPr/>
          <p:nvPr/>
        </p:nvSpPr>
        <p:spPr>
          <a:xfrm>
            <a:off x="2628900" y="2400300"/>
            <a:ext cx="1143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36" name="Line 113"/>
          <p:cNvSpPr/>
          <p:nvPr/>
        </p:nvSpPr>
        <p:spPr>
          <a:xfrm>
            <a:off x="2628900" y="2743200"/>
            <a:ext cx="22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37" name="Line 114"/>
          <p:cNvSpPr/>
          <p:nvPr/>
        </p:nvSpPr>
        <p:spPr>
          <a:xfrm>
            <a:off x="2628900" y="2571750"/>
            <a:ext cx="1143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38" name="Line 115"/>
          <p:cNvSpPr/>
          <p:nvPr/>
        </p:nvSpPr>
        <p:spPr>
          <a:xfrm>
            <a:off x="2628900" y="2914650"/>
            <a:ext cx="1143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39" name="Line 116"/>
          <p:cNvSpPr/>
          <p:nvPr/>
        </p:nvSpPr>
        <p:spPr>
          <a:xfrm>
            <a:off x="2571750" y="3086100"/>
            <a:ext cx="1143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40" name="Line 117"/>
          <p:cNvSpPr/>
          <p:nvPr/>
        </p:nvSpPr>
        <p:spPr>
          <a:xfrm>
            <a:off x="2628900" y="3257550"/>
            <a:ext cx="1143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41" name="Line 118"/>
          <p:cNvSpPr/>
          <p:nvPr/>
        </p:nvSpPr>
        <p:spPr>
          <a:xfrm>
            <a:off x="2628900" y="3429000"/>
            <a:ext cx="2857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42" name="Line 119"/>
          <p:cNvSpPr/>
          <p:nvPr/>
        </p:nvSpPr>
        <p:spPr>
          <a:xfrm>
            <a:off x="2628900" y="3600450"/>
            <a:ext cx="1143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43" name="Line 120"/>
          <p:cNvSpPr/>
          <p:nvPr/>
        </p:nvSpPr>
        <p:spPr>
          <a:xfrm>
            <a:off x="2628900" y="3771900"/>
            <a:ext cx="1143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44" name="Line 123"/>
          <p:cNvSpPr/>
          <p:nvPr/>
        </p:nvSpPr>
        <p:spPr>
          <a:xfrm>
            <a:off x="2628900" y="405765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45" name="Line 124"/>
          <p:cNvSpPr/>
          <p:nvPr/>
        </p:nvSpPr>
        <p:spPr>
          <a:xfrm>
            <a:off x="2628900" y="422910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46" name="Line 126"/>
          <p:cNvSpPr/>
          <p:nvPr/>
        </p:nvSpPr>
        <p:spPr>
          <a:xfrm>
            <a:off x="2628900" y="388620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47" name="Line 127"/>
          <p:cNvSpPr/>
          <p:nvPr/>
        </p:nvSpPr>
        <p:spPr>
          <a:xfrm>
            <a:off x="2686050" y="3886200"/>
            <a:ext cx="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48" name="Text Box 128"/>
          <p:cNvSpPr txBox="1"/>
          <p:nvPr/>
        </p:nvSpPr>
        <p:spPr>
          <a:xfrm>
            <a:off x="2800350" y="571500"/>
            <a:ext cx="62865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年级</a:t>
            </a:r>
            <a:endParaRPr lang="zh-CN" altLang="en-US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49" name="Line 129"/>
          <p:cNvSpPr/>
          <p:nvPr/>
        </p:nvSpPr>
        <p:spPr>
          <a:xfrm>
            <a:off x="3600450" y="1714500"/>
            <a:ext cx="7429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50" name="Line 131"/>
          <p:cNvSpPr/>
          <p:nvPr/>
        </p:nvSpPr>
        <p:spPr>
          <a:xfrm>
            <a:off x="3771900" y="1314450"/>
            <a:ext cx="22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51" name="Line 133"/>
          <p:cNvSpPr/>
          <p:nvPr/>
        </p:nvSpPr>
        <p:spPr>
          <a:xfrm flipV="1">
            <a:off x="4000500" y="1085850"/>
            <a:ext cx="0" cy="228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52" name="Line 134"/>
          <p:cNvSpPr/>
          <p:nvPr/>
        </p:nvSpPr>
        <p:spPr>
          <a:xfrm>
            <a:off x="4000500" y="1085850"/>
            <a:ext cx="2857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53" name="Line 136"/>
          <p:cNvSpPr/>
          <p:nvPr/>
        </p:nvSpPr>
        <p:spPr>
          <a:xfrm>
            <a:off x="4171950" y="1085850"/>
            <a:ext cx="1714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54" name="Line 137"/>
          <p:cNvSpPr/>
          <p:nvPr/>
        </p:nvSpPr>
        <p:spPr>
          <a:xfrm>
            <a:off x="5657850" y="1771650"/>
            <a:ext cx="8572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55" name="Rectangle 141"/>
          <p:cNvSpPr/>
          <p:nvPr/>
        </p:nvSpPr>
        <p:spPr>
          <a:xfrm>
            <a:off x="6115050" y="1885950"/>
            <a:ext cx="228600" cy="1257300"/>
          </a:xfrm>
          <a:prstGeom prst="rect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56" name="Line 144"/>
          <p:cNvSpPr/>
          <p:nvPr/>
        </p:nvSpPr>
        <p:spPr>
          <a:xfrm flipV="1">
            <a:off x="5886450" y="1771650"/>
            <a:ext cx="0" cy="1143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8757" name="Line 145"/>
          <p:cNvSpPr/>
          <p:nvPr/>
        </p:nvSpPr>
        <p:spPr>
          <a:xfrm flipV="1">
            <a:off x="6229350" y="1771650"/>
            <a:ext cx="0" cy="1143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8758" name="Line 146"/>
          <p:cNvSpPr/>
          <p:nvPr/>
        </p:nvSpPr>
        <p:spPr>
          <a:xfrm flipV="1">
            <a:off x="5886450" y="3143250"/>
            <a:ext cx="0" cy="1143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8759" name="Line 147"/>
          <p:cNvSpPr/>
          <p:nvPr/>
        </p:nvSpPr>
        <p:spPr>
          <a:xfrm flipV="1">
            <a:off x="6229350" y="3143250"/>
            <a:ext cx="0" cy="1143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8760" name="Line 148"/>
          <p:cNvSpPr/>
          <p:nvPr/>
        </p:nvSpPr>
        <p:spPr>
          <a:xfrm>
            <a:off x="4343400" y="1714500"/>
            <a:ext cx="1143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61" name="Line 149"/>
          <p:cNvSpPr/>
          <p:nvPr/>
        </p:nvSpPr>
        <p:spPr>
          <a:xfrm flipV="1">
            <a:off x="4410075" y="1436688"/>
            <a:ext cx="0" cy="228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62" name="Line 150"/>
          <p:cNvSpPr/>
          <p:nvPr/>
        </p:nvSpPr>
        <p:spPr>
          <a:xfrm>
            <a:off x="4464050" y="1706563"/>
            <a:ext cx="3429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63" name="Line 151"/>
          <p:cNvSpPr/>
          <p:nvPr/>
        </p:nvSpPr>
        <p:spPr>
          <a:xfrm>
            <a:off x="3600450" y="2228850"/>
            <a:ext cx="9715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64" name="Line 152"/>
          <p:cNvSpPr/>
          <p:nvPr/>
        </p:nvSpPr>
        <p:spPr>
          <a:xfrm flipV="1">
            <a:off x="4572000" y="1706563"/>
            <a:ext cx="0" cy="76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65" name="Line 153"/>
          <p:cNvSpPr/>
          <p:nvPr/>
        </p:nvSpPr>
        <p:spPr>
          <a:xfrm flipV="1">
            <a:off x="4572000" y="2057400"/>
            <a:ext cx="0" cy="571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66" name="Line 154"/>
          <p:cNvSpPr/>
          <p:nvPr/>
        </p:nvSpPr>
        <p:spPr>
          <a:xfrm>
            <a:off x="4572000" y="200025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67" name="Line 155"/>
          <p:cNvSpPr/>
          <p:nvPr/>
        </p:nvSpPr>
        <p:spPr>
          <a:xfrm flipV="1">
            <a:off x="4572000" y="1943100"/>
            <a:ext cx="0" cy="571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68" name="Line 156"/>
          <p:cNvSpPr/>
          <p:nvPr/>
        </p:nvSpPr>
        <p:spPr>
          <a:xfrm>
            <a:off x="4572000" y="2247900"/>
            <a:ext cx="2698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69" name="Line 157"/>
          <p:cNvSpPr/>
          <p:nvPr/>
        </p:nvSpPr>
        <p:spPr>
          <a:xfrm>
            <a:off x="3706813" y="1706563"/>
            <a:ext cx="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70" name="Line 158"/>
          <p:cNvSpPr/>
          <p:nvPr/>
        </p:nvSpPr>
        <p:spPr>
          <a:xfrm>
            <a:off x="3600450" y="291465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71" name="Line 159"/>
          <p:cNvSpPr/>
          <p:nvPr/>
        </p:nvSpPr>
        <p:spPr>
          <a:xfrm>
            <a:off x="3714750" y="291465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72" name="Line 160"/>
          <p:cNvSpPr/>
          <p:nvPr/>
        </p:nvSpPr>
        <p:spPr>
          <a:xfrm>
            <a:off x="3829050" y="291465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73" name="Line 161"/>
          <p:cNvSpPr/>
          <p:nvPr/>
        </p:nvSpPr>
        <p:spPr>
          <a:xfrm>
            <a:off x="3943350" y="291465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74" name="Line 162"/>
          <p:cNvSpPr/>
          <p:nvPr/>
        </p:nvSpPr>
        <p:spPr>
          <a:xfrm>
            <a:off x="4057650" y="291465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75" name="Line 163"/>
          <p:cNvSpPr/>
          <p:nvPr/>
        </p:nvSpPr>
        <p:spPr>
          <a:xfrm>
            <a:off x="4057650" y="291465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76" name="Line 164"/>
          <p:cNvSpPr/>
          <p:nvPr/>
        </p:nvSpPr>
        <p:spPr>
          <a:xfrm flipV="1">
            <a:off x="4114800" y="2743200"/>
            <a:ext cx="0" cy="1714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77" name="Line 165"/>
          <p:cNvSpPr/>
          <p:nvPr/>
        </p:nvSpPr>
        <p:spPr>
          <a:xfrm>
            <a:off x="4114800" y="2743200"/>
            <a:ext cx="685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78" name="Line 166"/>
          <p:cNvSpPr/>
          <p:nvPr/>
        </p:nvSpPr>
        <p:spPr>
          <a:xfrm>
            <a:off x="4841875" y="2192338"/>
            <a:ext cx="2857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79" name="Line 167"/>
          <p:cNvSpPr/>
          <p:nvPr/>
        </p:nvSpPr>
        <p:spPr>
          <a:xfrm flipH="1">
            <a:off x="5086350" y="2193925"/>
            <a:ext cx="26988" cy="21494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80" name="Line 168"/>
          <p:cNvSpPr/>
          <p:nvPr/>
        </p:nvSpPr>
        <p:spPr>
          <a:xfrm>
            <a:off x="2686050" y="4343400"/>
            <a:ext cx="24003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0525" name="Text Box 169"/>
          <p:cNvSpPr txBox="1">
            <a:spLocks noChangeArrowheads="1"/>
          </p:cNvSpPr>
          <p:nvPr/>
        </p:nvSpPr>
        <p:spPr bwMode="auto">
          <a:xfrm>
            <a:off x="3657600" y="857250"/>
            <a:ext cx="138588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大学和专门学院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60C00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0526" name="Text Box 171"/>
          <p:cNvSpPr txBox="1">
            <a:spLocks noChangeArrowheads="1"/>
          </p:cNvSpPr>
          <p:nvPr/>
        </p:nvSpPr>
        <p:spPr bwMode="auto">
          <a:xfrm>
            <a:off x="3709988" y="968375"/>
            <a:ext cx="4572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4-5 </a:t>
            </a: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年）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srgbClr val="460C00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8783" name="Text Box 172"/>
          <p:cNvSpPr txBox="1"/>
          <p:nvPr/>
        </p:nvSpPr>
        <p:spPr>
          <a:xfrm>
            <a:off x="5715000" y="1028700"/>
            <a:ext cx="742950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职工大学、电大、夜大等</a:t>
            </a:r>
            <a:endParaRPr lang="zh-CN" altLang="en-US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84" name="Line 177"/>
          <p:cNvSpPr/>
          <p:nvPr/>
        </p:nvSpPr>
        <p:spPr>
          <a:xfrm flipV="1">
            <a:off x="4410075" y="1112838"/>
            <a:ext cx="0" cy="5953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85" name="Line 178"/>
          <p:cNvSpPr/>
          <p:nvPr/>
        </p:nvSpPr>
        <p:spPr>
          <a:xfrm flipH="1">
            <a:off x="3657600" y="1314450"/>
            <a:ext cx="1714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86" name="Line 179"/>
          <p:cNvSpPr/>
          <p:nvPr/>
        </p:nvSpPr>
        <p:spPr>
          <a:xfrm>
            <a:off x="3657600" y="1314450"/>
            <a:ext cx="0" cy="4000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87" name="Line 180"/>
          <p:cNvSpPr/>
          <p:nvPr/>
        </p:nvSpPr>
        <p:spPr>
          <a:xfrm>
            <a:off x="4286250" y="1085850"/>
            <a:ext cx="1143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88" name="Text Box 181"/>
          <p:cNvSpPr txBox="1"/>
          <p:nvPr/>
        </p:nvSpPr>
        <p:spPr>
          <a:xfrm>
            <a:off x="3654425" y="1281113"/>
            <a:ext cx="971550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专科学校（</a:t>
            </a:r>
            <a:r>
              <a:rPr lang="en-US" altLang="zh-CN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2-3</a:t>
            </a:r>
            <a:r>
              <a:rPr lang="zh-CN" altLang="en-US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年）</a:t>
            </a:r>
            <a:endParaRPr lang="zh-CN" altLang="en-US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89" name="Text Box 182"/>
          <p:cNvSpPr txBox="1"/>
          <p:nvPr/>
        </p:nvSpPr>
        <p:spPr>
          <a:xfrm>
            <a:off x="5715000" y="1943100"/>
            <a:ext cx="228600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职业中专</a:t>
            </a:r>
            <a:endParaRPr lang="zh-CN" altLang="en-US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90" name="Text Box 184"/>
          <p:cNvSpPr txBox="1"/>
          <p:nvPr/>
        </p:nvSpPr>
        <p:spPr>
          <a:xfrm>
            <a:off x="6115050" y="1885950"/>
            <a:ext cx="228600" cy="1200150"/>
          </a:xfrm>
          <a:prstGeom prst="rect">
            <a:avLst/>
          </a:prstGeom>
          <a:solidFill>
            <a:srgbClr val="C9FAFC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农业广播学校</a:t>
            </a:r>
            <a:endParaRPr lang="zh-CN" altLang="en-US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91" name="Rectangle 185"/>
          <p:cNvSpPr/>
          <p:nvPr/>
        </p:nvSpPr>
        <p:spPr>
          <a:xfrm>
            <a:off x="5715000" y="1885950"/>
            <a:ext cx="285750" cy="1257300"/>
          </a:xfrm>
          <a:prstGeom prst="rect">
            <a:avLst/>
          </a:prstGeom>
          <a:solidFill>
            <a:srgbClr val="C9FAF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92" name="Text Box 186"/>
          <p:cNvSpPr txBox="1"/>
          <p:nvPr/>
        </p:nvSpPr>
        <p:spPr>
          <a:xfrm>
            <a:off x="5715000" y="2057400"/>
            <a:ext cx="285750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职业中专</a:t>
            </a:r>
            <a:endParaRPr lang="zh-CN" altLang="en-US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93" name="Text Box 197"/>
          <p:cNvSpPr txBox="1"/>
          <p:nvPr/>
        </p:nvSpPr>
        <p:spPr>
          <a:xfrm>
            <a:off x="3706813" y="1762125"/>
            <a:ext cx="819150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高中（</a:t>
            </a:r>
            <a:r>
              <a:rPr lang="en-US" altLang="zh-CN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3</a:t>
            </a:r>
            <a:r>
              <a:rPr lang="zh-CN" altLang="en-US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年）</a:t>
            </a:r>
            <a:endParaRPr lang="zh-CN" altLang="en-US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94" name="Text Box 198"/>
          <p:cNvSpPr txBox="1"/>
          <p:nvPr/>
        </p:nvSpPr>
        <p:spPr>
          <a:xfrm>
            <a:off x="3635375" y="2414588"/>
            <a:ext cx="1085850" cy="2778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初中（</a:t>
            </a:r>
            <a:r>
              <a:rPr lang="en-US" altLang="zh-CN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3-4</a:t>
            </a:r>
            <a:r>
              <a:rPr lang="zh-CN" altLang="en-US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年）</a:t>
            </a:r>
            <a:endParaRPr lang="zh-CN" altLang="en-US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95" name="Text Box 199"/>
          <p:cNvSpPr txBox="1"/>
          <p:nvPr/>
        </p:nvSpPr>
        <p:spPr>
          <a:xfrm>
            <a:off x="3657600" y="3028950"/>
            <a:ext cx="102870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小学（</a:t>
            </a:r>
            <a:r>
              <a:rPr lang="en-US" altLang="zh-CN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5-6</a:t>
            </a:r>
            <a:r>
              <a:rPr lang="zh-CN" altLang="en-US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年）</a:t>
            </a:r>
            <a:endParaRPr lang="zh-CN" altLang="en-US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96" name="Text Box 201"/>
          <p:cNvSpPr txBox="1"/>
          <p:nvPr/>
        </p:nvSpPr>
        <p:spPr>
          <a:xfrm>
            <a:off x="3314700" y="3886200"/>
            <a:ext cx="125730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幼儿园</a:t>
            </a:r>
            <a:endParaRPr lang="zh-CN" altLang="en-US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97" name="Text Box 202"/>
          <p:cNvSpPr txBox="1"/>
          <p:nvPr/>
        </p:nvSpPr>
        <p:spPr>
          <a:xfrm>
            <a:off x="2141538" y="4418013"/>
            <a:ext cx="571500" cy="2778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200" dirty="0">
                <a:latin typeface="Constantia" panose="02030602050306030303" pitchFamily="18" charset="0"/>
                <a:ea typeface="宋体" panose="02010600030101010101" pitchFamily="2" charset="-122"/>
              </a:rPr>
              <a:t>年龄</a:t>
            </a:r>
            <a:endParaRPr lang="zh-CN" altLang="en-US" sz="1200" dirty="0"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798" name="Line 204"/>
          <p:cNvSpPr/>
          <p:nvPr/>
        </p:nvSpPr>
        <p:spPr>
          <a:xfrm>
            <a:off x="5657850" y="3714750"/>
            <a:ext cx="8572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799" name="Rectangle 205"/>
          <p:cNvSpPr/>
          <p:nvPr/>
        </p:nvSpPr>
        <p:spPr>
          <a:xfrm>
            <a:off x="5772150" y="3257550"/>
            <a:ext cx="744538" cy="457200"/>
          </a:xfrm>
          <a:prstGeom prst="rect">
            <a:avLst/>
          </a:prstGeom>
          <a:solidFill>
            <a:srgbClr val="C9FAF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zh-CN" altLang="en-US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文化、技</a:t>
            </a:r>
            <a:endParaRPr lang="zh-CN" altLang="en-US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  <a:p>
            <a:r>
              <a:rPr lang="zh-CN" altLang="en-US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术补习班</a:t>
            </a:r>
            <a:endParaRPr lang="zh-CN" altLang="en-US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800" name="Line 206"/>
          <p:cNvSpPr/>
          <p:nvPr/>
        </p:nvSpPr>
        <p:spPr>
          <a:xfrm>
            <a:off x="6515100" y="228600"/>
            <a:ext cx="0" cy="34861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801" name="Line 209"/>
          <p:cNvSpPr/>
          <p:nvPr/>
        </p:nvSpPr>
        <p:spPr>
          <a:xfrm flipV="1">
            <a:off x="5657850" y="1085850"/>
            <a:ext cx="0" cy="2628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802" name="Text Box 210"/>
          <p:cNvSpPr txBox="1"/>
          <p:nvPr/>
        </p:nvSpPr>
        <p:spPr>
          <a:xfrm>
            <a:off x="4800600" y="2286000"/>
            <a:ext cx="228600" cy="1200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九年义务教育</a:t>
            </a:r>
            <a:endParaRPr lang="zh-CN" altLang="en-US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803" name="Line 211"/>
          <p:cNvSpPr/>
          <p:nvPr/>
        </p:nvSpPr>
        <p:spPr>
          <a:xfrm>
            <a:off x="4743450" y="3771900"/>
            <a:ext cx="3429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0548" name="Text Box 213"/>
          <p:cNvSpPr txBox="1">
            <a:spLocks noChangeArrowheads="1"/>
          </p:cNvSpPr>
          <p:nvPr/>
        </p:nvSpPr>
        <p:spPr bwMode="auto">
          <a:xfrm>
            <a:off x="2343150" y="742950"/>
            <a:ext cx="285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23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460C00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0549" name="Text Box 215"/>
          <p:cNvSpPr txBox="1">
            <a:spLocks noChangeArrowheads="1"/>
          </p:cNvSpPr>
          <p:nvPr/>
        </p:nvSpPr>
        <p:spPr bwMode="auto">
          <a:xfrm>
            <a:off x="2343150" y="1085850"/>
            <a:ext cx="2857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21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460C00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0550" name="Text Box 217"/>
          <p:cNvSpPr txBox="1">
            <a:spLocks noChangeArrowheads="1"/>
          </p:cNvSpPr>
          <p:nvPr/>
        </p:nvSpPr>
        <p:spPr bwMode="auto">
          <a:xfrm>
            <a:off x="2343150" y="914400"/>
            <a:ext cx="3429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22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460C00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0551" name="Text Box 218"/>
          <p:cNvSpPr txBox="1">
            <a:spLocks noChangeArrowheads="1"/>
          </p:cNvSpPr>
          <p:nvPr/>
        </p:nvSpPr>
        <p:spPr bwMode="auto">
          <a:xfrm>
            <a:off x="2286000" y="1257300"/>
            <a:ext cx="3429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20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460C00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0552" name="Text Box 220"/>
          <p:cNvSpPr txBox="1">
            <a:spLocks noChangeArrowheads="1"/>
          </p:cNvSpPr>
          <p:nvPr/>
        </p:nvSpPr>
        <p:spPr bwMode="auto">
          <a:xfrm>
            <a:off x="2286000" y="1428750"/>
            <a:ext cx="3429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19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460C00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0553" name="Text Box 221"/>
          <p:cNvSpPr txBox="1">
            <a:spLocks noChangeArrowheads="1"/>
          </p:cNvSpPr>
          <p:nvPr/>
        </p:nvSpPr>
        <p:spPr bwMode="auto">
          <a:xfrm>
            <a:off x="2286000" y="1600200"/>
            <a:ext cx="3429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18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460C00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0554" name="Text Box 222"/>
          <p:cNvSpPr txBox="1">
            <a:spLocks noChangeArrowheads="1"/>
          </p:cNvSpPr>
          <p:nvPr/>
        </p:nvSpPr>
        <p:spPr bwMode="auto">
          <a:xfrm>
            <a:off x="2286000" y="1714500"/>
            <a:ext cx="3429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17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460C00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0555" name="Text Box 223"/>
          <p:cNvSpPr txBox="1">
            <a:spLocks noChangeArrowheads="1"/>
          </p:cNvSpPr>
          <p:nvPr/>
        </p:nvSpPr>
        <p:spPr bwMode="auto">
          <a:xfrm>
            <a:off x="2286000" y="1943100"/>
            <a:ext cx="3429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16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460C00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0556" name="Text Box 224"/>
          <p:cNvSpPr txBox="1">
            <a:spLocks noChangeArrowheads="1"/>
          </p:cNvSpPr>
          <p:nvPr/>
        </p:nvSpPr>
        <p:spPr bwMode="auto">
          <a:xfrm>
            <a:off x="2228850" y="2114550"/>
            <a:ext cx="4000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15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460C00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0557" name="Text Box 225"/>
          <p:cNvSpPr txBox="1">
            <a:spLocks noChangeArrowheads="1"/>
          </p:cNvSpPr>
          <p:nvPr/>
        </p:nvSpPr>
        <p:spPr bwMode="auto">
          <a:xfrm>
            <a:off x="2228850" y="2286000"/>
            <a:ext cx="4000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14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460C00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0558" name="Text Box 226"/>
          <p:cNvSpPr txBox="1">
            <a:spLocks noChangeArrowheads="1"/>
          </p:cNvSpPr>
          <p:nvPr/>
        </p:nvSpPr>
        <p:spPr bwMode="auto">
          <a:xfrm>
            <a:off x="2228850" y="2457450"/>
            <a:ext cx="4572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13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460C00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0559" name="Text Box 227"/>
          <p:cNvSpPr txBox="1">
            <a:spLocks noChangeArrowheads="1"/>
          </p:cNvSpPr>
          <p:nvPr/>
        </p:nvSpPr>
        <p:spPr bwMode="auto">
          <a:xfrm>
            <a:off x="2195513" y="2628900"/>
            <a:ext cx="60483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12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460C00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0560" name="Text Box 228"/>
          <p:cNvSpPr txBox="1">
            <a:spLocks noChangeArrowheads="1"/>
          </p:cNvSpPr>
          <p:nvPr/>
        </p:nvSpPr>
        <p:spPr bwMode="auto">
          <a:xfrm>
            <a:off x="2057400" y="2800350"/>
            <a:ext cx="8001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     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11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460C00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0561" name="Text Box 229"/>
          <p:cNvSpPr txBox="1">
            <a:spLocks noChangeArrowheads="1"/>
          </p:cNvSpPr>
          <p:nvPr/>
        </p:nvSpPr>
        <p:spPr bwMode="auto">
          <a:xfrm>
            <a:off x="2228850" y="2971800"/>
            <a:ext cx="4572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10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460C00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0562" name="Text Box 230"/>
          <p:cNvSpPr txBox="1">
            <a:spLocks noChangeArrowheads="1"/>
          </p:cNvSpPr>
          <p:nvPr/>
        </p:nvSpPr>
        <p:spPr bwMode="auto">
          <a:xfrm>
            <a:off x="2251075" y="3143250"/>
            <a:ext cx="37782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9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460C00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0563" name="Text Box 231"/>
          <p:cNvSpPr txBox="1">
            <a:spLocks noChangeArrowheads="1"/>
          </p:cNvSpPr>
          <p:nvPr/>
        </p:nvSpPr>
        <p:spPr bwMode="auto">
          <a:xfrm>
            <a:off x="2286000" y="3314700"/>
            <a:ext cx="4000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8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460C00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0564" name="Text Box 232"/>
          <p:cNvSpPr txBox="1">
            <a:spLocks noChangeArrowheads="1"/>
          </p:cNvSpPr>
          <p:nvPr/>
        </p:nvSpPr>
        <p:spPr bwMode="auto">
          <a:xfrm>
            <a:off x="2286000" y="3486150"/>
            <a:ext cx="3429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7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460C00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0565" name="Text Box 233"/>
          <p:cNvSpPr txBox="1">
            <a:spLocks noChangeArrowheads="1"/>
          </p:cNvSpPr>
          <p:nvPr/>
        </p:nvSpPr>
        <p:spPr bwMode="auto">
          <a:xfrm>
            <a:off x="2286000" y="3657600"/>
            <a:ext cx="3429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6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460C00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0566" name="Text Box 234"/>
          <p:cNvSpPr txBox="1">
            <a:spLocks noChangeArrowheads="1"/>
          </p:cNvSpPr>
          <p:nvPr/>
        </p:nvSpPr>
        <p:spPr bwMode="auto">
          <a:xfrm>
            <a:off x="2343150" y="3771900"/>
            <a:ext cx="2857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5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460C00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0567" name="Text Box 235"/>
          <p:cNvSpPr txBox="1">
            <a:spLocks noChangeArrowheads="1"/>
          </p:cNvSpPr>
          <p:nvPr/>
        </p:nvSpPr>
        <p:spPr bwMode="auto">
          <a:xfrm>
            <a:off x="2343150" y="3943350"/>
            <a:ext cx="2286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rgbClr val="460C00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4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rgbClr val="460C00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0568" name="Text Box 236"/>
          <p:cNvSpPr txBox="1">
            <a:spLocks noChangeArrowheads="1"/>
          </p:cNvSpPr>
          <p:nvPr/>
        </p:nvSpPr>
        <p:spPr bwMode="auto">
          <a:xfrm>
            <a:off x="2343150" y="4114800"/>
            <a:ext cx="2857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nstantia" panose="02030602050306030303" pitchFamily="18" charset="0"/>
                <a:ea typeface="宋体" panose="02010600030101010101" pitchFamily="2" charset="-122"/>
                <a:cs typeface="+mn-cs"/>
                <a:sym typeface="+mn-ea"/>
              </a:rPr>
              <a:t>3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nstantia" panose="02030602050306030303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8825" name="Text Box 239"/>
          <p:cNvSpPr txBox="1"/>
          <p:nvPr/>
        </p:nvSpPr>
        <p:spPr>
          <a:xfrm>
            <a:off x="3006725" y="4408488"/>
            <a:ext cx="4251325" cy="5064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700" dirty="0">
                <a:solidFill>
                  <a:schemeClr val="accent2"/>
                </a:solidFill>
                <a:latin typeface="Constantia" panose="02030602050306030303" pitchFamily="18" charset="0"/>
                <a:ea typeface="隶书" panose="02010509060101010101" pitchFamily="49" charset="-122"/>
              </a:rPr>
              <a:t>我国现行学制示意图</a:t>
            </a:r>
            <a:endParaRPr lang="zh-CN" altLang="en-US" sz="2700" dirty="0">
              <a:solidFill>
                <a:schemeClr val="accent2"/>
              </a:solidFill>
              <a:latin typeface="Constantia" panose="02030602050306030303" pitchFamily="18" charset="0"/>
              <a:ea typeface="隶书" panose="02010509060101010101" pitchFamily="49" charset="-122"/>
            </a:endParaRPr>
          </a:p>
        </p:txBody>
      </p:sp>
      <p:sp>
        <p:nvSpPr>
          <p:cNvPr id="28826" name="Line 177"/>
          <p:cNvSpPr/>
          <p:nvPr/>
        </p:nvSpPr>
        <p:spPr>
          <a:xfrm flipV="1">
            <a:off x="4787900" y="1708150"/>
            <a:ext cx="0" cy="520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827" name="Line 177"/>
          <p:cNvSpPr/>
          <p:nvPr/>
        </p:nvSpPr>
        <p:spPr>
          <a:xfrm flipV="1">
            <a:off x="4410075" y="1708150"/>
            <a:ext cx="0" cy="520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828" name="TextBox 159"/>
          <p:cNvSpPr txBox="1"/>
          <p:nvPr/>
        </p:nvSpPr>
        <p:spPr>
          <a:xfrm>
            <a:off x="4464050" y="1762125"/>
            <a:ext cx="323850" cy="46196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1200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职高</a:t>
            </a:r>
            <a:endParaRPr lang="zh-CN" altLang="en-US" sz="1200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829" name="Line 177"/>
          <p:cNvSpPr/>
          <p:nvPr/>
        </p:nvSpPr>
        <p:spPr>
          <a:xfrm flipH="1" flipV="1">
            <a:off x="4410075" y="1058863"/>
            <a:ext cx="3778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830" name="TextBox 161"/>
          <p:cNvSpPr txBox="1"/>
          <p:nvPr/>
        </p:nvSpPr>
        <p:spPr>
          <a:xfrm>
            <a:off x="4464050" y="1112838"/>
            <a:ext cx="269875" cy="64611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高职</a:t>
            </a:r>
            <a:endParaRPr lang="zh-CN" altLang="en-US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8831" name="TextBox 162"/>
          <p:cNvSpPr txBox="1"/>
          <p:nvPr/>
        </p:nvSpPr>
        <p:spPr>
          <a:xfrm>
            <a:off x="6786563" y="519113"/>
            <a:ext cx="1785937" cy="31384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solidFill>
                  <a:srgbClr val="C000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四个层次</a:t>
            </a:r>
            <a:r>
              <a:rPr lang="zh-CN" altLang="en-US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：</a:t>
            </a:r>
            <a:endParaRPr lang="zh-CN" altLang="en-US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学前教育</a:t>
            </a:r>
            <a:endParaRPr lang="zh-CN" altLang="en-US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初等教育</a:t>
            </a:r>
            <a:endParaRPr lang="zh-CN" altLang="en-US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中等教育</a:t>
            </a:r>
            <a:endParaRPr lang="zh-CN" altLang="en-US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高等教育</a:t>
            </a:r>
            <a:endParaRPr lang="zh-CN" altLang="en-US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  <a:p>
            <a:endParaRPr lang="zh-CN" altLang="en-US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  <a:p>
            <a:endParaRPr lang="zh-CN" altLang="en-US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rgbClr val="C000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三个系统</a:t>
            </a:r>
            <a:r>
              <a:rPr lang="zh-CN" altLang="en-US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：</a:t>
            </a:r>
            <a:endParaRPr lang="zh-CN" altLang="en-US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普通教育</a:t>
            </a:r>
            <a:endParaRPr lang="zh-CN" altLang="en-US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职业教育</a:t>
            </a:r>
            <a:endParaRPr lang="zh-CN" altLang="en-US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rgbClr val="460C00"/>
                </a:solidFill>
                <a:latin typeface="Constantia" panose="02030602050306030303" pitchFamily="18" charset="0"/>
                <a:ea typeface="宋体" panose="02010600030101010101" pitchFamily="2" charset="-122"/>
              </a:rPr>
              <a:t>成人教育</a:t>
            </a:r>
            <a:endParaRPr lang="zh-CN" altLang="en-US" dirty="0">
              <a:solidFill>
                <a:srgbClr val="460C00"/>
              </a:solidFill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Rectangle 7"/>
          <p:cNvSpPr/>
          <p:nvPr/>
        </p:nvSpPr>
        <p:spPr>
          <a:xfrm>
            <a:off x="2057400" y="2171700"/>
            <a:ext cx="171450" cy="14287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9698" name="Rectangle 22"/>
          <p:cNvSpPr/>
          <p:nvPr/>
        </p:nvSpPr>
        <p:spPr>
          <a:xfrm>
            <a:off x="2628900" y="2628900"/>
            <a:ext cx="400050" cy="17145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9699" name="Line 25"/>
          <p:cNvSpPr/>
          <p:nvPr/>
        </p:nvSpPr>
        <p:spPr>
          <a:xfrm flipH="1">
            <a:off x="2628900" y="3028950"/>
            <a:ext cx="4000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00" name="Line 26"/>
          <p:cNvSpPr/>
          <p:nvPr/>
        </p:nvSpPr>
        <p:spPr>
          <a:xfrm flipH="1">
            <a:off x="2628900" y="2628900"/>
            <a:ext cx="228600" cy="342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01" name="Line 27"/>
          <p:cNvSpPr/>
          <p:nvPr/>
        </p:nvSpPr>
        <p:spPr>
          <a:xfrm flipH="1">
            <a:off x="2628900" y="2686050"/>
            <a:ext cx="34290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02" name="Line 28"/>
          <p:cNvSpPr/>
          <p:nvPr/>
        </p:nvSpPr>
        <p:spPr>
          <a:xfrm flipH="1">
            <a:off x="2628900" y="2857500"/>
            <a:ext cx="4000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03" name="Line 33"/>
          <p:cNvSpPr/>
          <p:nvPr/>
        </p:nvSpPr>
        <p:spPr>
          <a:xfrm flipH="1">
            <a:off x="2800350" y="4000500"/>
            <a:ext cx="228600" cy="342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04" name="Line 36"/>
          <p:cNvSpPr/>
          <p:nvPr/>
        </p:nvSpPr>
        <p:spPr>
          <a:xfrm>
            <a:off x="4229100" y="2228850"/>
            <a:ext cx="0" cy="21145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05" name="Line 39"/>
          <p:cNvSpPr/>
          <p:nvPr/>
        </p:nvSpPr>
        <p:spPr>
          <a:xfrm>
            <a:off x="4514850" y="2228850"/>
            <a:ext cx="0" cy="21145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06" name="Line 43"/>
          <p:cNvSpPr/>
          <p:nvPr/>
        </p:nvSpPr>
        <p:spPr>
          <a:xfrm>
            <a:off x="4057650" y="2686050"/>
            <a:ext cx="6286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07" name="Line 47"/>
          <p:cNvSpPr/>
          <p:nvPr/>
        </p:nvSpPr>
        <p:spPr>
          <a:xfrm>
            <a:off x="4057650" y="2228850"/>
            <a:ext cx="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08" name="Line 49"/>
          <p:cNvSpPr/>
          <p:nvPr/>
        </p:nvSpPr>
        <p:spPr>
          <a:xfrm>
            <a:off x="4686300" y="2228850"/>
            <a:ext cx="0" cy="457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09" name="Line 51"/>
          <p:cNvSpPr/>
          <p:nvPr/>
        </p:nvSpPr>
        <p:spPr>
          <a:xfrm>
            <a:off x="4057650" y="2228850"/>
            <a:ext cx="1714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10" name="Line 52"/>
          <p:cNvSpPr/>
          <p:nvPr/>
        </p:nvSpPr>
        <p:spPr>
          <a:xfrm>
            <a:off x="4514850" y="2228850"/>
            <a:ext cx="1714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11" name="Rectangle 56"/>
          <p:cNvSpPr/>
          <p:nvPr/>
        </p:nvSpPr>
        <p:spPr>
          <a:xfrm>
            <a:off x="5772150" y="2228850"/>
            <a:ext cx="342900" cy="21145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Constantia" panose="02030602050306030303" pitchFamily="18" charset="0"/>
              <a:ea typeface="宋体" panose="02010600030101010101" pitchFamily="2" charset="-122"/>
            </a:endParaRPr>
          </a:p>
        </p:txBody>
      </p:sp>
      <p:sp>
        <p:nvSpPr>
          <p:cNvPr id="29712" name="Rectangle 64"/>
          <p:cNvSpPr/>
          <p:nvPr/>
        </p:nvSpPr>
        <p:spPr>
          <a:xfrm>
            <a:off x="1485900" y="4572000"/>
            <a:ext cx="1943100" cy="3429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zh-CN" altLang="en-US" sz="1500" dirty="0">
                <a:solidFill>
                  <a:srgbClr val="00B0F0"/>
                </a:solidFill>
                <a:latin typeface="Constantia" panose="02030602050306030303" pitchFamily="18" charset="0"/>
                <a:ea typeface="宋体" panose="02010600030101010101" pitchFamily="2" charset="-122"/>
                <a:hlinkClick r:id="" action="ppaction://hlinkshowjump?jump=nextslide"/>
              </a:rPr>
              <a:t>双轨（西欧）学制</a:t>
            </a:r>
            <a:endParaRPr lang="zh-CN" altLang="en-US" sz="1500" dirty="0">
              <a:solidFill>
                <a:srgbClr val="00B0F0"/>
              </a:solidFill>
              <a:latin typeface="Constantia" panose="02030602050306030303" pitchFamily="18" charset="0"/>
              <a:ea typeface="宋体" panose="02010600030101010101" pitchFamily="2" charset="-122"/>
              <a:hlinkClick r:id="" action="ppaction://hlinkshowjump?jump=nextslide"/>
            </a:endParaRPr>
          </a:p>
        </p:txBody>
      </p:sp>
      <p:sp>
        <p:nvSpPr>
          <p:cNvPr id="29713" name="Rectangle 65"/>
          <p:cNvSpPr/>
          <p:nvPr/>
        </p:nvSpPr>
        <p:spPr>
          <a:xfrm>
            <a:off x="3600450" y="4572000"/>
            <a:ext cx="1943100" cy="3429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zh-CN" altLang="en-US" sz="1500" dirty="0">
                <a:solidFill>
                  <a:schemeClr val="bg2"/>
                </a:solidFill>
                <a:latin typeface="Constantia" panose="02030602050306030303" pitchFamily="18" charset="0"/>
                <a:ea typeface="宋体" panose="02010600030101010101" pitchFamily="2" charset="-122"/>
                <a:hlinkClick r:id="rId1" action="ppaction://hlinksldjump"/>
              </a:rPr>
              <a:t>分支型（苏联）学制</a:t>
            </a:r>
            <a:endParaRPr lang="zh-CN" altLang="en-US" sz="1500" dirty="0">
              <a:solidFill>
                <a:schemeClr val="bg2"/>
              </a:solidFill>
              <a:latin typeface="Constantia" panose="02030602050306030303" pitchFamily="18" charset="0"/>
              <a:ea typeface="宋体" panose="02010600030101010101" pitchFamily="2" charset="-122"/>
              <a:hlinkClick r:id="rId1" action="ppaction://hlinksldjump"/>
            </a:endParaRPr>
          </a:p>
        </p:txBody>
      </p:sp>
      <p:sp>
        <p:nvSpPr>
          <p:cNvPr id="29714" name="Rectangle 66"/>
          <p:cNvSpPr/>
          <p:nvPr/>
        </p:nvSpPr>
        <p:spPr>
          <a:xfrm>
            <a:off x="5657850" y="4572000"/>
            <a:ext cx="1943100" cy="3429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r>
              <a:rPr lang="zh-CN" altLang="en-US" sz="1500" dirty="0">
                <a:solidFill>
                  <a:schemeClr val="tx2"/>
                </a:solidFill>
                <a:latin typeface="Constantia" panose="02030602050306030303" pitchFamily="18" charset="0"/>
                <a:ea typeface="宋体" panose="02010600030101010101" pitchFamily="2" charset="-122"/>
                <a:hlinkClick r:id="rId2" action="ppaction://hlinksldjump"/>
              </a:rPr>
              <a:t>单轨（美国）学制</a:t>
            </a:r>
            <a:endParaRPr lang="zh-CN" altLang="en-US" sz="1500" dirty="0">
              <a:solidFill>
                <a:schemeClr val="tx2"/>
              </a:solidFill>
              <a:latin typeface="Constantia" panose="02030602050306030303" pitchFamily="18" charset="0"/>
              <a:ea typeface="宋体" panose="02010600030101010101" pitchFamily="2" charset="-122"/>
              <a:hlinkClick r:id="rId2" action="ppaction://hlinksldjump"/>
            </a:endParaRPr>
          </a:p>
        </p:txBody>
      </p:sp>
      <p:sp>
        <p:nvSpPr>
          <p:cNvPr id="29715" name="Line 67"/>
          <p:cNvSpPr/>
          <p:nvPr/>
        </p:nvSpPr>
        <p:spPr>
          <a:xfrm flipH="1">
            <a:off x="2628900" y="3829050"/>
            <a:ext cx="400050" cy="5143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16" name="Line 68"/>
          <p:cNvSpPr/>
          <p:nvPr/>
        </p:nvSpPr>
        <p:spPr>
          <a:xfrm flipH="1">
            <a:off x="2628900" y="3489325"/>
            <a:ext cx="377825" cy="4540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17" name="Line 69"/>
          <p:cNvSpPr/>
          <p:nvPr/>
        </p:nvSpPr>
        <p:spPr>
          <a:xfrm flipH="1">
            <a:off x="2628900" y="3200400"/>
            <a:ext cx="4000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18" name="Line 70"/>
          <p:cNvSpPr/>
          <p:nvPr/>
        </p:nvSpPr>
        <p:spPr>
          <a:xfrm flipH="1">
            <a:off x="2628900" y="3600450"/>
            <a:ext cx="400050" cy="571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19" name="Line 81"/>
          <p:cNvSpPr/>
          <p:nvPr/>
        </p:nvSpPr>
        <p:spPr>
          <a:xfrm>
            <a:off x="3043238" y="3427413"/>
            <a:ext cx="0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20" name="Line 86"/>
          <p:cNvSpPr/>
          <p:nvPr/>
        </p:nvSpPr>
        <p:spPr>
          <a:xfrm>
            <a:off x="2057400" y="3600450"/>
            <a:ext cx="0" cy="571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21" name="Line 87"/>
          <p:cNvSpPr/>
          <p:nvPr/>
        </p:nvSpPr>
        <p:spPr>
          <a:xfrm>
            <a:off x="2057400" y="3714750"/>
            <a:ext cx="0" cy="571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22" name="Line 88"/>
          <p:cNvSpPr/>
          <p:nvPr/>
        </p:nvSpPr>
        <p:spPr>
          <a:xfrm>
            <a:off x="2057400" y="3829050"/>
            <a:ext cx="0" cy="571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23" name="Line 92"/>
          <p:cNvSpPr/>
          <p:nvPr/>
        </p:nvSpPr>
        <p:spPr>
          <a:xfrm>
            <a:off x="2057400" y="3943350"/>
            <a:ext cx="0" cy="571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24" name="Line 93"/>
          <p:cNvSpPr/>
          <p:nvPr/>
        </p:nvSpPr>
        <p:spPr>
          <a:xfrm>
            <a:off x="2057400" y="4057650"/>
            <a:ext cx="0" cy="571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25" name="Line 94"/>
          <p:cNvSpPr/>
          <p:nvPr/>
        </p:nvSpPr>
        <p:spPr>
          <a:xfrm>
            <a:off x="2228850" y="3600450"/>
            <a:ext cx="0" cy="571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26" name="Line 95"/>
          <p:cNvSpPr/>
          <p:nvPr/>
        </p:nvSpPr>
        <p:spPr>
          <a:xfrm>
            <a:off x="2057400" y="4171950"/>
            <a:ext cx="0" cy="571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27" name="Line 97"/>
          <p:cNvSpPr/>
          <p:nvPr/>
        </p:nvSpPr>
        <p:spPr>
          <a:xfrm flipV="1">
            <a:off x="2057400" y="4286250"/>
            <a:ext cx="0" cy="571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28" name="Line 98"/>
          <p:cNvSpPr/>
          <p:nvPr/>
        </p:nvSpPr>
        <p:spPr>
          <a:xfrm>
            <a:off x="2228850" y="371475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29" name="Line 99"/>
          <p:cNvSpPr/>
          <p:nvPr/>
        </p:nvSpPr>
        <p:spPr>
          <a:xfrm>
            <a:off x="2228850" y="371475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30" name="Line 100"/>
          <p:cNvSpPr/>
          <p:nvPr/>
        </p:nvSpPr>
        <p:spPr>
          <a:xfrm>
            <a:off x="2228850" y="3714750"/>
            <a:ext cx="0" cy="571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31" name="Line 101"/>
          <p:cNvSpPr/>
          <p:nvPr/>
        </p:nvSpPr>
        <p:spPr>
          <a:xfrm>
            <a:off x="2228850" y="3829050"/>
            <a:ext cx="0" cy="571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32" name="Line 104"/>
          <p:cNvSpPr/>
          <p:nvPr/>
        </p:nvSpPr>
        <p:spPr>
          <a:xfrm>
            <a:off x="2228850" y="394335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33" name="Line 105"/>
          <p:cNvSpPr/>
          <p:nvPr/>
        </p:nvSpPr>
        <p:spPr>
          <a:xfrm>
            <a:off x="2228850" y="3943350"/>
            <a:ext cx="0" cy="571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34" name="Line 106"/>
          <p:cNvSpPr/>
          <p:nvPr/>
        </p:nvSpPr>
        <p:spPr>
          <a:xfrm>
            <a:off x="2228850" y="4057650"/>
            <a:ext cx="0" cy="571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35" name="Line 107"/>
          <p:cNvSpPr/>
          <p:nvPr/>
        </p:nvSpPr>
        <p:spPr>
          <a:xfrm>
            <a:off x="2228850" y="417195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36" name="Line 108"/>
          <p:cNvSpPr/>
          <p:nvPr/>
        </p:nvSpPr>
        <p:spPr>
          <a:xfrm>
            <a:off x="2228850" y="4171950"/>
            <a:ext cx="0" cy="571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37" name="Line 109"/>
          <p:cNvSpPr/>
          <p:nvPr/>
        </p:nvSpPr>
        <p:spPr>
          <a:xfrm>
            <a:off x="2228850" y="4286250"/>
            <a:ext cx="0" cy="571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38" name="Line 110"/>
          <p:cNvSpPr/>
          <p:nvPr/>
        </p:nvSpPr>
        <p:spPr>
          <a:xfrm>
            <a:off x="2628900" y="314325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39" name="Line 111"/>
          <p:cNvSpPr/>
          <p:nvPr/>
        </p:nvSpPr>
        <p:spPr>
          <a:xfrm flipV="1">
            <a:off x="2686050" y="3086100"/>
            <a:ext cx="0" cy="571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40" name="Line 112"/>
          <p:cNvSpPr/>
          <p:nvPr/>
        </p:nvSpPr>
        <p:spPr>
          <a:xfrm>
            <a:off x="2743200" y="314325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41" name="Line 113"/>
          <p:cNvSpPr/>
          <p:nvPr/>
        </p:nvSpPr>
        <p:spPr>
          <a:xfrm>
            <a:off x="2800350" y="314325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42" name="Line 114"/>
          <p:cNvSpPr/>
          <p:nvPr/>
        </p:nvSpPr>
        <p:spPr>
          <a:xfrm>
            <a:off x="2914650" y="314325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43" name="Line 115"/>
          <p:cNvSpPr/>
          <p:nvPr/>
        </p:nvSpPr>
        <p:spPr>
          <a:xfrm>
            <a:off x="2971800" y="314325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44" name="Line 116"/>
          <p:cNvSpPr/>
          <p:nvPr/>
        </p:nvSpPr>
        <p:spPr>
          <a:xfrm>
            <a:off x="4229100" y="371475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45" name="Line 118"/>
          <p:cNvSpPr/>
          <p:nvPr/>
        </p:nvSpPr>
        <p:spPr>
          <a:xfrm>
            <a:off x="4343400" y="371475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46" name="Line 119"/>
          <p:cNvSpPr/>
          <p:nvPr/>
        </p:nvSpPr>
        <p:spPr>
          <a:xfrm>
            <a:off x="4343400" y="371475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47" name="Line 120"/>
          <p:cNvSpPr/>
          <p:nvPr/>
        </p:nvSpPr>
        <p:spPr>
          <a:xfrm>
            <a:off x="4343400" y="371475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48" name="Line 121"/>
          <p:cNvSpPr/>
          <p:nvPr/>
        </p:nvSpPr>
        <p:spPr>
          <a:xfrm>
            <a:off x="4457700" y="371475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49" name="Line 122"/>
          <p:cNvSpPr/>
          <p:nvPr/>
        </p:nvSpPr>
        <p:spPr>
          <a:xfrm>
            <a:off x="5772150" y="308610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50" name="Line 130"/>
          <p:cNvSpPr/>
          <p:nvPr/>
        </p:nvSpPr>
        <p:spPr>
          <a:xfrm>
            <a:off x="5886450" y="30861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51" name="Line 132"/>
          <p:cNvSpPr/>
          <p:nvPr/>
        </p:nvSpPr>
        <p:spPr>
          <a:xfrm>
            <a:off x="5886450" y="308610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52" name="Line 133"/>
          <p:cNvSpPr/>
          <p:nvPr/>
        </p:nvSpPr>
        <p:spPr>
          <a:xfrm>
            <a:off x="6000750" y="308610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53" name="Line 134"/>
          <p:cNvSpPr/>
          <p:nvPr/>
        </p:nvSpPr>
        <p:spPr>
          <a:xfrm>
            <a:off x="6115050" y="30861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54" name="Line 135"/>
          <p:cNvSpPr/>
          <p:nvPr/>
        </p:nvSpPr>
        <p:spPr>
          <a:xfrm>
            <a:off x="6057900" y="308610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55" name="Line 136"/>
          <p:cNvSpPr/>
          <p:nvPr/>
        </p:nvSpPr>
        <p:spPr>
          <a:xfrm>
            <a:off x="5772150" y="262890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56" name="Line 137"/>
          <p:cNvSpPr/>
          <p:nvPr/>
        </p:nvSpPr>
        <p:spPr>
          <a:xfrm>
            <a:off x="5886450" y="2628900"/>
            <a:ext cx="57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57" name="Line 138"/>
          <p:cNvSpPr/>
          <p:nvPr/>
        </p:nvSpPr>
        <p:spPr>
          <a:xfrm>
            <a:off x="6000750" y="2628900"/>
            <a:ext cx="1143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58" name="Line 146"/>
          <p:cNvSpPr/>
          <p:nvPr/>
        </p:nvSpPr>
        <p:spPr>
          <a:xfrm flipV="1">
            <a:off x="5943600" y="2000250"/>
            <a:ext cx="0" cy="228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759" name="Line 147"/>
          <p:cNvSpPr/>
          <p:nvPr/>
        </p:nvSpPr>
        <p:spPr>
          <a:xfrm flipV="1">
            <a:off x="4572000" y="2057400"/>
            <a:ext cx="0" cy="1714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760" name="Line 148"/>
          <p:cNvSpPr/>
          <p:nvPr/>
        </p:nvSpPr>
        <p:spPr>
          <a:xfrm flipV="1">
            <a:off x="4114800" y="2057400"/>
            <a:ext cx="0" cy="1714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761" name="Line 149"/>
          <p:cNvSpPr/>
          <p:nvPr/>
        </p:nvSpPr>
        <p:spPr>
          <a:xfrm flipV="1">
            <a:off x="2114550" y="2000250"/>
            <a:ext cx="0" cy="1714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762" name="Line 151"/>
          <p:cNvSpPr/>
          <p:nvPr/>
        </p:nvSpPr>
        <p:spPr>
          <a:xfrm flipV="1">
            <a:off x="2800350" y="2457450"/>
            <a:ext cx="0" cy="1714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763" name="Line 152"/>
          <p:cNvSpPr/>
          <p:nvPr/>
        </p:nvSpPr>
        <p:spPr>
          <a:xfrm>
            <a:off x="1828800" y="4343400"/>
            <a:ext cx="14859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64" name="Line 154"/>
          <p:cNvSpPr/>
          <p:nvPr/>
        </p:nvSpPr>
        <p:spPr>
          <a:xfrm>
            <a:off x="3714750" y="4343400"/>
            <a:ext cx="15430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9765" name="Line 155"/>
          <p:cNvSpPr/>
          <p:nvPr/>
        </p:nvSpPr>
        <p:spPr>
          <a:xfrm>
            <a:off x="5486400" y="4343400"/>
            <a:ext cx="13144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72" name="组合 71"/>
          <p:cNvGrpSpPr/>
          <p:nvPr/>
        </p:nvGrpSpPr>
        <p:grpSpPr>
          <a:xfrm>
            <a:off x="3038475" y="203200"/>
            <a:ext cx="3168650" cy="1008063"/>
            <a:chOff x="891510" y="749629"/>
            <a:chExt cx="5104159" cy="1307667"/>
          </a:xfrm>
        </p:grpSpPr>
        <p:sp>
          <p:nvSpPr>
            <p:cNvPr id="73" name="任意多边形: 形状 72"/>
            <p:cNvSpPr/>
            <p:nvPr/>
          </p:nvSpPr>
          <p:spPr>
            <a:xfrm>
              <a:off x="891510" y="749629"/>
              <a:ext cx="4735923" cy="430398"/>
            </a:xfrm>
            <a:custGeom>
              <a:avLst/>
              <a:gdLst>
                <a:gd name="connsiteX0" fmla="*/ 0 w 4736306"/>
                <a:gd name="connsiteY0" fmla="*/ 0 h 430573"/>
                <a:gd name="connsiteX1" fmla="*/ 4736306 w 4736306"/>
                <a:gd name="connsiteY1" fmla="*/ 0 h 430573"/>
                <a:gd name="connsiteX2" fmla="*/ 4736306 w 4736306"/>
                <a:gd name="connsiteY2" fmla="*/ 430573 h 430573"/>
                <a:gd name="connsiteX3" fmla="*/ 0 w 4736306"/>
                <a:gd name="connsiteY3" fmla="*/ 430573 h 430573"/>
                <a:gd name="connsiteX4" fmla="*/ 0 w 4736306"/>
                <a:gd name="connsiteY4" fmla="*/ 0 h 43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306" h="430573">
                  <a:moveTo>
                    <a:pt x="0" y="0"/>
                  </a:moveTo>
                  <a:lnTo>
                    <a:pt x="4736306" y="0"/>
                  </a:lnTo>
                  <a:lnTo>
                    <a:pt x="4736306" y="430573"/>
                  </a:lnTo>
                  <a:lnTo>
                    <a:pt x="0" y="4305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b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补充内容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74" name="箭头: V 形 73"/>
            <p:cNvSpPr/>
            <p:nvPr/>
          </p:nvSpPr>
          <p:spPr>
            <a:xfrm>
              <a:off x="891510" y="1180027"/>
              <a:ext cx="1107266" cy="877269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5" name="箭头: V 形 74"/>
            <p:cNvSpPr/>
            <p:nvPr/>
          </p:nvSpPr>
          <p:spPr>
            <a:xfrm>
              <a:off x="1556380" y="1180027"/>
              <a:ext cx="1109822" cy="877269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6" name="箭头: V 形 75"/>
            <p:cNvSpPr/>
            <p:nvPr/>
          </p:nvSpPr>
          <p:spPr>
            <a:xfrm>
              <a:off x="2223809" y="1180027"/>
              <a:ext cx="1107264" cy="877269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7" name="箭头: V 形 76"/>
            <p:cNvSpPr/>
            <p:nvPr/>
          </p:nvSpPr>
          <p:spPr>
            <a:xfrm>
              <a:off x="2888679" y="1180027"/>
              <a:ext cx="1109822" cy="877269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8" name="箭头: V 形 77"/>
            <p:cNvSpPr/>
            <p:nvPr/>
          </p:nvSpPr>
          <p:spPr>
            <a:xfrm>
              <a:off x="3556106" y="1180027"/>
              <a:ext cx="1107266" cy="877269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9" name="箭头: V 形 78"/>
            <p:cNvSpPr/>
            <p:nvPr/>
          </p:nvSpPr>
          <p:spPr>
            <a:xfrm>
              <a:off x="4220976" y="1180027"/>
              <a:ext cx="1107266" cy="877269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0" name="箭头: V 形 79"/>
            <p:cNvSpPr/>
            <p:nvPr/>
          </p:nvSpPr>
          <p:spPr>
            <a:xfrm>
              <a:off x="4888405" y="1180027"/>
              <a:ext cx="1107264" cy="877269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1" name="任意多边形: 形状 80"/>
            <p:cNvSpPr/>
            <p:nvPr/>
          </p:nvSpPr>
          <p:spPr>
            <a:xfrm>
              <a:off x="891510" y="1268577"/>
              <a:ext cx="4797296" cy="700168"/>
            </a:xfrm>
            <a:custGeom>
              <a:avLst/>
              <a:gdLst>
                <a:gd name="connsiteX0" fmla="*/ 0 w 4797878"/>
                <a:gd name="connsiteY0" fmla="*/ 0 h 701675"/>
                <a:gd name="connsiteX1" fmla="*/ 4797878 w 4797878"/>
                <a:gd name="connsiteY1" fmla="*/ 0 h 701675"/>
                <a:gd name="connsiteX2" fmla="*/ 4797878 w 4797878"/>
                <a:gd name="connsiteY2" fmla="*/ 701675 h 701675"/>
                <a:gd name="connsiteX3" fmla="*/ 0 w 4797878"/>
                <a:gd name="connsiteY3" fmla="*/ 701675 h 701675"/>
                <a:gd name="connsiteX4" fmla="*/ 0 w 4797878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7878" h="701675">
                  <a:moveTo>
                    <a:pt x="0" y="0"/>
                  </a:moveTo>
                  <a:lnTo>
                    <a:pt x="4797878" y="0"/>
                  </a:lnTo>
                  <a:lnTo>
                    <a:pt x="4797878" y="701675"/>
                  </a:lnTo>
                  <a:lnTo>
                    <a:pt x="0" y="7016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0800" tIns="50800" rIns="50800" bIns="50800" spcCol="1270" anchor="ctr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现代学制的类型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3059113" y="90488"/>
            <a:ext cx="6343650" cy="857250"/>
          </a:xfrm>
          <a:ln/>
          <a:effectLst>
            <a:outerShdw dist="28398" dir="3806096" algn="ctr" rotWithShape="0">
              <a:schemeClr val="bg2">
                <a:alpha val="50000"/>
              </a:schemeClr>
            </a:outerShdw>
          </a:effectLst>
        </p:spPr>
        <p:txBody>
          <a:bodyPr wrap="square" lIns="0" tIns="45720" rIns="0" bIns="0" anchor="b" anchorCtr="0"/>
          <a:p>
            <a:pPr algn="l" eaLnBrk="1" hangingPunct="1"/>
            <a:r>
              <a:rPr lang="en-US" altLang="zh-CN" sz="2700" dirty="0"/>
              <a:t>         </a:t>
            </a:r>
            <a:r>
              <a:rPr lang="zh-CN" altLang="en-US" sz="2700" dirty="0"/>
              <a:t>双轨学制</a:t>
            </a:r>
            <a:endParaRPr lang="zh-CN" altLang="en-US" sz="2700" dirty="0"/>
          </a:p>
        </p:txBody>
      </p:sp>
      <p:sp>
        <p:nvSpPr>
          <p:cNvPr id="35842" name="Rectangle 3"/>
          <p:cNvSpPr>
            <a:spLocks noGrp="1" noRot="1" noChangeArrowheads="1"/>
          </p:cNvSpPr>
          <p:nvPr>
            <p:ph sz="half" idx="4294967295"/>
          </p:nvPr>
        </p:nvSpPr>
        <p:spPr>
          <a:xfrm>
            <a:off x="179388" y="1230313"/>
            <a:ext cx="4230688" cy="33940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双轨学制是指为统治阶级子弟和劳动人民子弟分别设立学校系统，他们是同时并存、互不相通的学制形态。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这种学制产生于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世纪后半期的西欧各国，于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19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世纪成型，主要代表是二战前的英、法、德等国家</a:t>
            </a:r>
            <a:r>
              <a:rPr kumimoji="0" lang="zh-CN" altLang="en-US" sz="195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19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F050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优点：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F050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F050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分工明确，办学效益高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F050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F050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缺点：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F050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F050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严重违背教育机会均等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3" name="Rectangle 4"/>
          <p:cNvSpPr>
            <a:spLocks noGrp="1" noRot="1"/>
          </p:cNvSpPr>
          <p:nvPr>
            <p:ph sz="half" idx="4294967295"/>
          </p:nvPr>
        </p:nvSpPr>
        <p:spPr>
          <a:xfrm>
            <a:off x="4733925" y="1144588"/>
            <a:ext cx="3978275" cy="3833812"/>
          </a:xfrm>
          <a:ln/>
        </p:spPr>
        <p:txBody>
          <a:bodyPr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800"/>
            </a:lvl1pPr>
            <a:lvl2pPr lvl="1">
              <a:buClrTx/>
              <a:buSzTx/>
              <a:buFont typeface="Arial" panose="020B0604020202020204" pitchFamily="34" charset="0"/>
              <a:defRPr sz="2400"/>
            </a:lvl2pPr>
            <a:lvl3pPr lvl="2">
              <a:buClrTx/>
              <a:buSzTx/>
              <a:buFont typeface="Arial" panose="020B0604020202020204" pitchFamily="34" charset="0"/>
              <a:defRPr sz="2000"/>
            </a:lvl3pPr>
            <a:lvl4pPr lvl="3">
              <a:buClrTx/>
              <a:buSzTx/>
              <a:buFont typeface="Arial" panose="020B0604020202020204" pitchFamily="34" charset="0"/>
              <a:defRPr sz="1800"/>
            </a:lvl4pPr>
            <a:lvl5pPr lvl="4">
              <a:buClrTx/>
              <a:buSzTx/>
              <a:buFont typeface="Arial" panose="020B0604020202020204" pitchFamily="34" charset="0"/>
              <a:defRPr sz="1800"/>
            </a:lvl5pPr>
          </a:lstStyle>
          <a:p>
            <a:pPr lvl="0" indent="-342900" eaLnBrk="1" hangingPunct="1">
              <a:lnSpc>
                <a:spcPct val="90000"/>
              </a:lnSpc>
            </a:pPr>
            <a:r>
              <a:rPr lang="zh-CN" altLang="en-US" sz="2100" dirty="0">
                <a:ea typeface="隶书" panose="02010509060101010101" pitchFamily="49" charset="-122"/>
              </a:rPr>
              <a:t>一轨是学术教育，自上而下，其结构是</a:t>
            </a:r>
            <a:r>
              <a:rPr lang="en-US" altLang="zh-CN" sz="2100" dirty="0">
                <a:ea typeface="隶书" panose="02010509060101010101" pitchFamily="49" charset="-122"/>
              </a:rPr>
              <a:t>——</a:t>
            </a:r>
            <a:r>
              <a:rPr lang="zh-CN" altLang="en-US" sz="2100" dirty="0">
                <a:ea typeface="隶书" panose="02010509060101010101" pitchFamily="49" charset="-122"/>
              </a:rPr>
              <a:t>大学（后来包括其他高等学校）、中学（包括中学预备班）</a:t>
            </a:r>
            <a:endParaRPr lang="zh-CN" altLang="en-US" sz="2100" dirty="0">
              <a:ea typeface="隶书" panose="02010509060101010101" pitchFamily="49" charset="-122"/>
            </a:endParaRPr>
          </a:p>
          <a:p>
            <a:pPr lvl="0" indent="-342900" eaLnBrk="1" hangingPunct="1">
              <a:lnSpc>
                <a:spcPct val="90000"/>
              </a:lnSpc>
            </a:pPr>
            <a:r>
              <a:rPr lang="zh-CN" altLang="en-US" sz="2100" dirty="0">
                <a:ea typeface="隶书" panose="02010509060101010101" pitchFamily="49" charset="-122"/>
              </a:rPr>
              <a:t>另一轨是职业教育，自下而上，其结构是</a:t>
            </a:r>
            <a:r>
              <a:rPr lang="en-US" altLang="zh-CN" sz="2100" dirty="0">
                <a:ea typeface="隶书" panose="02010509060101010101" pitchFamily="49" charset="-122"/>
              </a:rPr>
              <a:t>——</a:t>
            </a:r>
            <a:r>
              <a:rPr lang="zh-CN" altLang="en-US" sz="2100" dirty="0">
                <a:ea typeface="隶书" panose="02010509060101010101" pitchFamily="49" charset="-122"/>
              </a:rPr>
              <a:t>小学（后来是小学和初中）及其后的职业学校（先是与小学相连的初等职业教育，后发展为和初中连接的中等职业教育）。</a:t>
            </a:r>
            <a:endParaRPr lang="zh-CN" altLang="en-US" sz="2100" dirty="0">
              <a:ea typeface="隶书" panose="02010509060101010101" pitchFamily="49" charset="-122"/>
            </a:endParaRPr>
          </a:p>
          <a:p>
            <a:pPr lvl="0" indent="-342900" eaLnBrk="1" hangingPunct="1">
              <a:lnSpc>
                <a:spcPct val="90000"/>
              </a:lnSpc>
            </a:pPr>
            <a:endParaRPr lang="zh-CN" altLang="en-US" sz="2100" dirty="0">
              <a:solidFill>
                <a:srgbClr val="800080"/>
              </a:solidFill>
              <a:ea typeface="隶书" panose="02010509060101010101" pitchFamily="49" charset="-122"/>
            </a:endParaRPr>
          </a:p>
          <a:p>
            <a:pPr lvl="0" indent="-342900" eaLnBrk="1" hangingPunct="1">
              <a:lnSpc>
                <a:spcPct val="90000"/>
              </a:lnSpc>
            </a:pPr>
            <a:endParaRPr lang="zh-CN" altLang="en-US" sz="1800" dirty="0">
              <a:solidFill>
                <a:srgbClr val="800080"/>
              </a:solidFill>
              <a:ea typeface="隶书" panose="02010509060101010101" pitchFamily="49" charset="-122"/>
            </a:endParaRPr>
          </a:p>
        </p:txBody>
      </p:sp>
      <p:sp>
        <p:nvSpPr>
          <p:cNvPr id="2" name="左箭头 1">
            <a:hlinkClick r:id="" action="ppaction://hlinkshowjump?jump=previousslide"/>
          </p:cNvPr>
          <p:cNvSpPr/>
          <p:nvPr/>
        </p:nvSpPr>
        <p:spPr>
          <a:xfrm>
            <a:off x="8580438" y="4716463"/>
            <a:ext cx="455613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95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>
                                            <p:txEl>
                                              <p:charRg st="95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99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42">
                                            <p:txEl>
                                              <p:charRg st="99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2">
                                            <p:txEl>
                                              <p:charRg st="99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11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5842">
                                            <p:txEl>
                                              <p:charRg st="110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114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5842">
                                            <p:txEl>
                                              <p:charRg st="114" end="1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1385888" y="195263"/>
            <a:ext cx="6172200" cy="857250"/>
          </a:xfrm>
          <a:ln/>
          <a:effectLst>
            <a:outerShdw dist="28398" dir="3806096" algn="ctr" rotWithShape="0">
              <a:schemeClr val="bg2">
                <a:alpha val="50000"/>
              </a:schemeClr>
            </a:outerShdw>
          </a:effectLst>
        </p:spPr>
        <p:txBody>
          <a:bodyPr wrap="square" lIns="0" tIns="45720" rIns="0" bIns="0" anchor="b" anchorCtr="0"/>
          <a:p>
            <a:pPr eaLnBrk="1" hangingPunct="1"/>
            <a:r>
              <a:rPr lang="en-US" altLang="zh-CN" sz="2700" dirty="0">
                <a:solidFill>
                  <a:srgbClr val="006699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700" dirty="0">
                <a:solidFill>
                  <a:srgbClr val="006699"/>
                </a:solidFill>
                <a:latin typeface="宋体" panose="02010600030101010101" pitchFamily="2" charset="-122"/>
              </a:rPr>
              <a:t>中间型学制</a:t>
            </a:r>
            <a:endParaRPr lang="zh-CN" altLang="en-US" sz="2700" dirty="0">
              <a:solidFill>
                <a:srgbClr val="006699"/>
              </a:solidFill>
              <a:latin typeface="宋体" panose="02010600030101010101" pitchFamily="2" charset="-122"/>
            </a:endParaRPr>
          </a:p>
        </p:txBody>
      </p:sp>
      <p:sp>
        <p:nvSpPr>
          <p:cNvPr id="36866" name="Rectangle 3"/>
          <p:cNvSpPr>
            <a:spLocks noGrp="1" noRot="1"/>
          </p:cNvSpPr>
          <p:nvPr>
            <p:ph sz="half" idx="4294967295"/>
          </p:nvPr>
        </p:nvSpPr>
        <p:spPr>
          <a:xfrm>
            <a:off x="539750" y="1385888"/>
            <a:ext cx="5334000" cy="2813050"/>
          </a:xfrm>
          <a:ln/>
        </p:spPr>
        <p:txBody>
          <a:bodyPr wrap="square" lIns="91440" tIns="45720" rIns="91440" bIns="45720" anchor="t" anchorCtr="0"/>
          <a:lstStyle>
            <a:lvl1pPr lvl="0">
              <a:buClrTx/>
              <a:buSzTx/>
              <a:buFont typeface="Arial" panose="020B0604020202020204" pitchFamily="34" charset="0"/>
              <a:defRPr sz="2800"/>
            </a:lvl1pPr>
            <a:lvl2pPr lvl="1">
              <a:buClrTx/>
              <a:buSzTx/>
              <a:buFont typeface="Arial" panose="020B0604020202020204" pitchFamily="34" charset="0"/>
              <a:defRPr sz="2400"/>
            </a:lvl2pPr>
            <a:lvl3pPr lvl="2">
              <a:buClrTx/>
              <a:buSzTx/>
              <a:buFont typeface="Arial" panose="020B0604020202020204" pitchFamily="34" charset="0"/>
              <a:defRPr sz="2000"/>
            </a:lvl3pPr>
            <a:lvl4pPr lvl="3">
              <a:buClrTx/>
              <a:buSzTx/>
              <a:buFont typeface="Arial" panose="020B0604020202020204" pitchFamily="34" charset="0"/>
              <a:defRPr sz="1800"/>
            </a:lvl4pPr>
            <a:lvl5pPr lvl="4">
              <a:buClrTx/>
              <a:buSzTx/>
              <a:buFont typeface="Arial" panose="020B0604020202020204" pitchFamily="34" charset="0"/>
              <a:defRPr sz="1800"/>
            </a:lvl5pPr>
          </a:lstStyle>
          <a:p>
            <a:pPr lvl="0" indent="-342900" eaLnBrk="1" hangingPunct="1"/>
            <a:r>
              <a:rPr lang="zh-CN" altLang="en-US" sz="2100" b="1" dirty="0"/>
              <a:t>中间型学制，也叫分支型学制或</a:t>
            </a:r>
            <a:r>
              <a:rPr lang="en-US" altLang="zh-CN" sz="2100" b="1" dirty="0"/>
              <a:t>Y</a:t>
            </a:r>
            <a:r>
              <a:rPr lang="zh-CN" altLang="en-US" sz="2100" b="1" dirty="0"/>
              <a:t>型学制，是双轨学制和单轨学制的中间形态，其基础教育部分实行单轨学制，基础部分之上的教育阶段分学术教育与职业教育。但又有适当的贯通性，如职业教育毕业生可以在一定条件下报考大学。</a:t>
            </a:r>
            <a:endParaRPr lang="zh-CN" altLang="en-US" sz="2100" b="1" dirty="0"/>
          </a:p>
          <a:p>
            <a:pPr lvl="0" indent="-342900" eaLnBrk="1" hangingPunct="1"/>
            <a:r>
              <a:rPr lang="zh-CN" altLang="en-US" sz="2100" b="1" dirty="0"/>
              <a:t>以前苏联和我国为典型代表。</a:t>
            </a:r>
            <a:endParaRPr lang="zh-CN" altLang="en-US" sz="2100" b="1" dirty="0">
              <a:solidFill>
                <a:srgbClr val="0F0501"/>
              </a:solidFill>
              <a:latin typeface="宋体" panose="02010600030101010101" pitchFamily="2" charset="-122"/>
            </a:endParaRPr>
          </a:p>
          <a:p>
            <a:pPr lvl="0" indent="-342900" eaLnBrk="1" hangingPunct="1">
              <a:lnSpc>
                <a:spcPct val="110000"/>
              </a:lnSpc>
              <a:spcBef>
                <a:spcPct val="10000"/>
              </a:spcBef>
              <a:buFont typeface="Wingdings" panose="05000000000000000000" pitchFamily="2" charset="2"/>
              <a:buNone/>
            </a:pPr>
            <a:r>
              <a:rPr lang="en-US" altLang="zh-CN" sz="2100" b="1" dirty="0">
                <a:solidFill>
                  <a:srgbClr val="0F0501"/>
                </a:solidFill>
                <a:latin typeface="宋体" panose="02010600030101010101" pitchFamily="2" charset="-122"/>
              </a:rPr>
              <a:t>            </a:t>
            </a:r>
            <a:r>
              <a:rPr lang="zh-CN" altLang="en-US" sz="2100" b="1" dirty="0">
                <a:solidFill>
                  <a:srgbClr val="0F0501"/>
                </a:solidFill>
                <a:latin typeface="宋体" panose="02010600030101010101" pitchFamily="2" charset="-122"/>
              </a:rPr>
              <a:t>  特点：</a:t>
            </a:r>
            <a:endParaRPr lang="zh-CN" altLang="en-US" sz="2100" b="1" dirty="0">
              <a:solidFill>
                <a:srgbClr val="0F0501"/>
              </a:solidFill>
              <a:latin typeface="宋体" panose="02010600030101010101" pitchFamily="2" charset="-122"/>
            </a:endParaRPr>
          </a:p>
          <a:p>
            <a:pPr lvl="0" indent="-342900" eaLnBrk="1" hangingPunct="1">
              <a:lnSpc>
                <a:spcPct val="110000"/>
              </a:lnSpc>
              <a:spcBef>
                <a:spcPct val="10000"/>
              </a:spcBef>
              <a:buFont typeface="Wingdings" panose="05000000000000000000" pitchFamily="2" charset="2"/>
              <a:buNone/>
            </a:pPr>
            <a:r>
              <a:rPr lang="zh-CN" altLang="en-US" sz="2100" b="1" dirty="0">
                <a:solidFill>
                  <a:srgbClr val="0F0501"/>
                </a:solidFill>
                <a:latin typeface="宋体" panose="02010600030101010101" pitchFamily="2" charset="-122"/>
              </a:rPr>
              <a:t>        上通下达，左右畅通；</a:t>
            </a:r>
            <a:endParaRPr lang="zh-CN" altLang="en-US" sz="2100" b="1" dirty="0">
              <a:solidFill>
                <a:srgbClr val="0F0501"/>
              </a:solidFill>
              <a:latin typeface="宋体" panose="02010600030101010101" pitchFamily="2" charset="-122"/>
            </a:endParaRPr>
          </a:p>
          <a:p>
            <a:pPr lvl="0" indent="-342900" eaLnBrk="1" hangingPunct="1">
              <a:lnSpc>
                <a:spcPct val="110000"/>
              </a:lnSpc>
              <a:spcBef>
                <a:spcPct val="10000"/>
              </a:spcBef>
              <a:buFont typeface="Wingdings" panose="05000000000000000000" pitchFamily="2" charset="2"/>
              <a:buNone/>
            </a:pPr>
            <a:r>
              <a:rPr lang="zh-CN" altLang="en-US" sz="2100" b="1" dirty="0">
                <a:solidFill>
                  <a:srgbClr val="0F0501"/>
                </a:solidFill>
                <a:latin typeface="宋体" panose="02010600030101010101" pitchFamily="2" charset="-122"/>
              </a:rPr>
              <a:t>           兼顾公平与效益</a:t>
            </a:r>
            <a:endParaRPr lang="zh-CN" altLang="en-US" sz="2100" b="1" dirty="0">
              <a:solidFill>
                <a:srgbClr val="0F0501"/>
              </a:solidFill>
              <a:latin typeface="宋体" panose="02010600030101010101" pitchFamily="2" charset="-122"/>
            </a:endParaRPr>
          </a:p>
        </p:txBody>
      </p:sp>
      <p:grpSp>
        <p:nvGrpSpPr>
          <p:cNvPr id="31747" name="组合 18435"/>
          <p:cNvGrpSpPr/>
          <p:nvPr/>
        </p:nvGrpSpPr>
        <p:grpSpPr>
          <a:xfrm>
            <a:off x="6804025" y="1695450"/>
            <a:ext cx="882650" cy="2139950"/>
            <a:chOff x="0" y="0"/>
            <a:chExt cx="741" cy="1798"/>
          </a:xfrm>
        </p:grpSpPr>
        <p:sp>
          <p:nvSpPr>
            <p:cNvPr id="31748" name="Rectangle 5"/>
            <p:cNvSpPr/>
            <p:nvPr/>
          </p:nvSpPr>
          <p:spPr>
            <a:xfrm>
              <a:off x="0" y="0"/>
              <a:ext cx="192" cy="528"/>
            </a:xfrm>
            <a:prstGeom prst="rect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49" name="Rectangle 6"/>
            <p:cNvSpPr/>
            <p:nvPr/>
          </p:nvSpPr>
          <p:spPr>
            <a:xfrm>
              <a:off x="432" y="0"/>
              <a:ext cx="192" cy="528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0" name="Rectangle 7"/>
            <p:cNvSpPr/>
            <p:nvPr/>
          </p:nvSpPr>
          <p:spPr>
            <a:xfrm>
              <a:off x="240" y="528"/>
              <a:ext cx="192" cy="1008"/>
            </a:xfrm>
            <a:prstGeom prst="rect">
              <a:avLst/>
            </a:prstGeom>
            <a:solidFill>
              <a:srgbClr val="0000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1" name="Text Box 8"/>
            <p:cNvSpPr txBox="1"/>
            <p:nvPr/>
          </p:nvSpPr>
          <p:spPr>
            <a:xfrm>
              <a:off x="0" y="1488"/>
              <a:ext cx="741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b="1" dirty="0">
                  <a:solidFill>
                    <a:srgbClr val="0F050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分支型</a:t>
              </a:r>
              <a:endParaRPr lang="zh-CN" altLang="en-US" b="1" dirty="0">
                <a:solidFill>
                  <a:srgbClr val="0F050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" name="左箭头 2">
            <a:hlinkClick r:id="rId1" action="ppaction://hlinksldjump"/>
          </p:cNvPr>
          <p:cNvSpPr/>
          <p:nvPr/>
        </p:nvSpPr>
        <p:spPr>
          <a:xfrm>
            <a:off x="8701088" y="4740275"/>
            <a:ext cx="423863" cy="4238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117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6">
                                            <p:txEl>
                                              <p:charRg st="117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6">
                                            <p:txEl>
                                              <p:charRg st="117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135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6866">
                                            <p:txEl>
                                              <p:charRg st="135" end="1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154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6866">
                                            <p:txEl>
                                              <p:charRg st="154" end="1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 2"/>
          <p:cNvSpPr/>
          <p:nvPr/>
        </p:nvSpPr>
        <p:spPr>
          <a:xfrm>
            <a:off x="296863" y="771525"/>
            <a:ext cx="3600450" cy="360045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 bwMode="auto">
          <a:xfrm>
            <a:off x="476716" y="951550"/>
            <a:ext cx="3239989" cy="3240000"/>
          </a:xfrm>
          <a:prstGeom prst="ellipse">
            <a:avLst/>
          </a:prstGeom>
          <a:noFill/>
        </p:spPr>
      </p:pic>
      <p:sp>
        <p:nvSpPr>
          <p:cNvPr id="5123" name="矩形 3"/>
          <p:cNvSpPr/>
          <p:nvPr/>
        </p:nvSpPr>
        <p:spPr>
          <a:xfrm>
            <a:off x="4695825" y="236538"/>
            <a:ext cx="2117725" cy="19383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12000" b="1" dirty="0">
                <a:solidFill>
                  <a:srgbClr val="DEA9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800" dirty="0">
                <a:solidFill>
                  <a:srgbClr val="DEA900"/>
                </a:solidFill>
                <a:latin typeface="Arial" panose="020B0604020202020204" pitchFamily="34" charset="0"/>
              </a:rPr>
              <a:t>个小节</a:t>
            </a:r>
            <a:endParaRPr lang="zh-CN" altLang="en-US" sz="2800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5124" name="TextBox 4"/>
          <p:cNvSpPr txBox="1"/>
          <p:nvPr/>
        </p:nvSpPr>
        <p:spPr>
          <a:xfrm>
            <a:off x="4260850" y="2084388"/>
            <a:ext cx="300482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000" dirty="0">
                <a:solidFill>
                  <a:srgbClr val="DEA900"/>
                </a:solidFill>
                <a:latin typeface="Arial" panose="020B0604020202020204" pitchFamily="34" charset="0"/>
              </a:rPr>
              <a:t>01】</a:t>
            </a:r>
            <a:r>
              <a:rPr lang="zh-CN" altLang="en-US" sz="2000" dirty="0">
                <a:latin typeface="Arial" panose="020B0604020202020204" pitchFamily="34" charset="0"/>
              </a:rPr>
              <a:t>我国小学教育的发展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  <p:sp>
        <p:nvSpPr>
          <p:cNvPr id="5125" name="TextBox 6"/>
          <p:cNvSpPr txBox="1"/>
          <p:nvPr/>
        </p:nvSpPr>
        <p:spPr>
          <a:xfrm>
            <a:off x="4260850" y="2646363"/>
            <a:ext cx="173482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000" dirty="0">
                <a:solidFill>
                  <a:srgbClr val="DEA900"/>
                </a:solidFill>
                <a:latin typeface="Arial" panose="020B0604020202020204" pitchFamily="34" charset="0"/>
              </a:rPr>
              <a:t>02】</a:t>
            </a:r>
            <a:r>
              <a:rPr lang="zh-CN" altLang="en-US" sz="2000" dirty="0">
                <a:latin typeface="Arial" panose="020B0604020202020204" pitchFamily="34" charset="0"/>
              </a:rPr>
              <a:t>义务教育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1444625" y="106363"/>
            <a:ext cx="5829300" cy="857250"/>
          </a:xfrm>
          <a:ln/>
          <a:effectLst>
            <a:outerShdw dist="28398" dir="3806096" algn="ctr" rotWithShape="0">
              <a:schemeClr val="bg2">
                <a:alpha val="50000"/>
              </a:schemeClr>
            </a:outerShdw>
          </a:effectLst>
        </p:spPr>
        <p:txBody>
          <a:bodyPr wrap="square" lIns="0" tIns="45720" rIns="0" bIns="0" anchor="b" anchorCtr="0"/>
          <a:p>
            <a:pPr eaLnBrk="1" hangingPunct="1"/>
            <a:r>
              <a:rPr lang="zh-CN" altLang="en-US" sz="2700" dirty="0">
                <a:solidFill>
                  <a:srgbClr val="003399"/>
                </a:solidFill>
              </a:rPr>
              <a:t>单轨学制</a:t>
            </a:r>
            <a:endParaRPr lang="zh-CN" altLang="en-US" sz="2700" dirty="0">
              <a:solidFill>
                <a:srgbClr val="003399"/>
              </a:solidFill>
            </a:endParaRPr>
          </a:p>
        </p:txBody>
      </p:sp>
      <p:sp>
        <p:nvSpPr>
          <p:cNvPr id="37890" name="Rectangle 3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1758950" y="1060450"/>
            <a:ext cx="5776913" cy="31877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17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单轨制是一种自下而上的体制，即小学、中学而后升入大学。在形式上上保证了任何学生都可以由小学升入中学直至升入大学。</a:t>
            </a:r>
            <a:endParaRPr kumimoji="0" lang="zh-CN" altLang="en-US" sz="217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17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单轨学制产生于</a:t>
            </a:r>
            <a:r>
              <a:rPr kumimoji="0" lang="en-US" altLang="zh-CN" sz="217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19</a:t>
            </a:r>
            <a:r>
              <a:rPr kumimoji="0" lang="zh-CN" altLang="en-US" sz="217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世纪后半期（美国）。</a:t>
            </a:r>
            <a:endParaRPr kumimoji="0" lang="zh-CN" altLang="en-US" sz="217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175" b="1" i="0" u="none" strike="noStrike" kern="1200" cap="none" spc="0" normalizeH="0" baseline="0" noProof="0" dirty="0">
                <a:ln>
                  <a:noFill/>
                </a:ln>
                <a:solidFill>
                  <a:srgbClr val="0F0501"/>
                </a:solidFill>
                <a:effectLst/>
                <a:uLnTx/>
                <a:uFillTx/>
                <a:latin typeface="隶书" panose="02010509060101010101" pitchFamily="49" charset="-122"/>
                <a:ea typeface="+mn-ea"/>
                <a:cs typeface="+mn-cs"/>
              </a:rPr>
              <a:t>                优点：</a:t>
            </a:r>
            <a:endParaRPr kumimoji="0" lang="zh-CN" altLang="en-US" sz="2175" b="1" i="0" u="none" strike="noStrike" kern="1200" cap="none" spc="0" normalizeH="0" baseline="0" noProof="0" dirty="0">
              <a:ln>
                <a:noFill/>
              </a:ln>
              <a:solidFill>
                <a:srgbClr val="0F0501"/>
              </a:solidFill>
              <a:effectLst/>
              <a:uLnTx/>
              <a:uFillTx/>
              <a:latin typeface="隶书" panose="02010509060101010101" pitchFamily="49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175" b="1" i="0" u="none" strike="noStrike" kern="1200" cap="none" spc="0" normalizeH="0" baseline="0" noProof="0" dirty="0">
                <a:ln>
                  <a:noFill/>
                </a:ln>
                <a:solidFill>
                  <a:srgbClr val="0F0501"/>
                </a:solidFill>
                <a:effectLst/>
                <a:uLnTx/>
                <a:uFillTx/>
                <a:latin typeface="隶书" panose="02010509060101010101" pitchFamily="49" charset="-122"/>
                <a:ea typeface="+mn-ea"/>
                <a:cs typeface="+mn-cs"/>
              </a:rPr>
              <a:t>有利于初等教育的普及；教育平等。</a:t>
            </a:r>
            <a:endParaRPr kumimoji="0" lang="zh-CN" altLang="en-US" sz="2175" b="1" i="0" u="none" strike="noStrike" kern="1200" cap="none" spc="0" normalizeH="0" baseline="0" noProof="0" dirty="0">
              <a:ln>
                <a:noFill/>
              </a:ln>
              <a:solidFill>
                <a:srgbClr val="0F0501"/>
              </a:solidFill>
              <a:effectLst/>
              <a:uLnTx/>
              <a:uFillTx/>
              <a:latin typeface="隶书" panose="02010509060101010101" pitchFamily="49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175" b="1" i="0" u="none" strike="noStrike" kern="1200" cap="none" spc="0" normalizeH="0" baseline="0" noProof="0" dirty="0">
                <a:ln>
                  <a:noFill/>
                </a:ln>
                <a:solidFill>
                  <a:srgbClr val="0F0501"/>
                </a:solidFill>
                <a:effectLst/>
                <a:uLnTx/>
                <a:uFillTx/>
                <a:latin typeface="隶书" panose="02010509060101010101" pitchFamily="49" charset="-122"/>
                <a:ea typeface="+mn-ea"/>
                <a:cs typeface="+mn-cs"/>
              </a:rPr>
              <a:t>                缺点：</a:t>
            </a:r>
            <a:endParaRPr kumimoji="0" lang="zh-CN" altLang="en-US" sz="2175" b="1" i="0" u="none" strike="noStrike" kern="1200" cap="none" spc="0" normalizeH="0" baseline="0" noProof="0" dirty="0">
              <a:ln>
                <a:noFill/>
              </a:ln>
              <a:solidFill>
                <a:srgbClr val="0F0501"/>
              </a:solidFill>
              <a:effectLst/>
              <a:uLnTx/>
              <a:uFillTx/>
              <a:latin typeface="隶书" panose="02010509060101010101" pitchFamily="49" charset="-122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175" b="1" i="0" u="none" strike="noStrike" kern="1200" cap="none" spc="0" normalizeH="0" baseline="0" noProof="0" dirty="0">
                <a:ln>
                  <a:noFill/>
                </a:ln>
                <a:solidFill>
                  <a:srgbClr val="0F0501"/>
                </a:solidFill>
                <a:effectLst/>
                <a:uLnTx/>
                <a:uFillTx/>
                <a:latin typeface="隶书" panose="02010509060101010101" pitchFamily="49" charset="-122"/>
                <a:ea typeface="+mn-ea"/>
                <a:cs typeface="+mn-cs"/>
              </a:rPr>
              <a:t>效益低下，质量悬殊；大学学费高昂。</a:t>
            </a:r>
            <a:endParaRPr kumimoji="0" lang="zh-CN" altLang="en-US" sz="2175" b="1" i="0" u="none" strike="noStrike" kern="1200" cap="none" spc="0" normalizeH="0" baseline="0" noProof="0" dirty="0">
              <a:ln>
                <a:noFill/>
              </a:ln>
              <a:solidFill>
                <a:srgbClr val="0F0501"/>
              </a:solidFill>
              <a:effectLst/>
              <a:uLnTx/>
              <a:uFillTx/>
              <a:latin typeface="隶书" panose="02010509060101010101" pitchFamily="49" charset="-122"/>
              <a:ea typeface="+mn-ea"/>
              <a:cs typeface="+mn-cs"/>
            </a:endParaRPr>
          </a:p>
        </p:txBody>
      </p:sp>
      <p:sp>
        <p:nvSpPr>
          <p:cNvPr id="2" name="左箭头 1">
            <a:hlinkClick r:id="rId1" action="ppaction://hlinksldjump"/>
          </p:cNvPr>
          <p:cNvSpPr/>
          <p:nvPr/>
        </p:nvSpPr>
        <p:spPr>
          <a:xfrm>
            <a:off x="8459788" y="4652963"/>
            <a:ext cx="490538" cy="49053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77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charRg st="77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97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890">
                                            <p:txEl>
                                              <p:charRg st="97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0">
                                            <p:txEl>
                                              <p:charRg st="97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114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7890">
                                            <p:txEl>
                                              <p:charRg st="114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charRg st="134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890">
                                            <p:txEl>
                                              <p:charRg st="134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890">
                                            <p:txEl>
                                              <p:charRg st="134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矩形 2"/>
          <p:cNvSpPr/>
          <p:nvPr/>
        </p:nvSpPr>
        <p:spPr>
          <a:xfrm>
            <a:off x="1776413" y="165100"/>
            <a:ext cx="5262562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新中国成立后的小学教育</a:t>
            </a:r>
            <a:endParaRPr lang="zh-CN" altLang="en-US" sz="7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grpSp>
        <p:nvGrpSpPr>
          <p:cNvPr id="9218" name="组合 9217"/>
          <p:cNvGrpSpPr/>
          <p:nvPr/>
        </p:nvGrpSpPr>
        <p:grpSpPr>
          <a:xfrm>
            <a:off x="323850" y="2211388"/>
            <a:ext cx="3168650" cy="1008062"/>
            <a:chOff x="891510" y="749629"/>
            <a:chExt cx="5104159" cy="1307667"/>
          </a:xfrm>
        </p:grpSpPr>
        <p:sp>
          <p:nvSpPr>
            <p:cNvPr id="5" name="任意多边形: 形状 4"/>
            <p:cNvSpPr/>
            <p:nvPr/>
          </p:nvSpPr>
          <p:spPr>
            <a:xfrm>
              <a:off x="891510" y="749629"/>
              <a:ext cx="4735923" cy="430397"/>
            </a:xfrm>
            <a:custGeom>
              <a:avLst/>
              <a:gdLst>
                <a:gd name="connsiteX0" fmla="*/ 0 w 4736306"/>
                <a:gd name="connsiteY0" fmla="*/ 0 h 430573"/>
                <a:gd name="connsiteX1" fmla="*/ 4736306 w 4736306"/>
                <a:gd name="connsiteY1" fmla="*/ 0 h 430573"/>
                <a:gd name="connsiteX2" fmla="*/ 4736306 w 4736306"/>
                <a:gd name="connsiteY2" fmla="*/ 430573 h 430573"/>
                <a:gd name="connsiteX3" fmla="*/ 0 w 4736306"/>
                <a:gd name="connsiteY3" fmla="*/ 430573 h 430573"/>
                <a:gd name="connsiteX4" fmla="*/ 0 w 4736306"/>
                <a:gd name="connsiteY4" fmla="*/ 0 h 43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306" h="430573">
                  <a:moveTo>
                    <a:pt x="0" y="0"/>
                  </a:moveTo>
                  <a:lnTo>
                    <a:pt x="4736306" y="0"/>
                  </a:lnTo>
                  <a:lnTo>
                    <a:pt x="4736306" y="430573"/>
                  </a:lnTo>
                  <a:lnTo>
                    <a:pt x="0" y="4305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b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7" name="箭头: V 形 6"/>
            <p:cNvSpPr/>
            <p:nvPr/>
          </p:nvSpPr>
          <p:spPr>
            <a:xfrm>
              <a:off x="891510" y="1180026"/>
              <a:ext cx="1107266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箭头: V 形 8"/>
            <p:cNvSpPr/>
            <p:nvPr/>
          </p:nvSpPr>
          <p:spPr>
            <a:xfrm>
              <a:off x="1556380" y="1180026"/>
              <a:ext cx="1109822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箭头: V 形 9"/>
            <p:cNvSpPr/>
            <p:nvPr/>
          </p:nvSpPr>
          <p:spPr>
            <a:xfrm>
              <a:off x="2223809" y="1180026"/>
              <a:ext cx="1107264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箭头: V 形 10"/>
            <p:cNvSpPr/>
            <p:nvPr/>
          </p:nvSpPr>
          <p:spPr>
            <a:xfrm>
              <a:off x="2888679" y="1180026"/>
              <a:ext cx="1109822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箭头: V 形 11"/>
            <p:cNvSpPr/>
            <p:nvPr/>
          </p:nvSpPr>
          <p:spPr>
            <a:xfrm>
              <a:off x="3556106" y="1180026"/>
              <a:ext cx="1107266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箭头: V 形 12"/>
            <p:cNvSpPr/>
            <p:nvPr/>
          </p:nvSpPr>
          <p:spPr>
            <a:xfrm>
              <a:off x="4220976" y="1180026"/>
              <a:ext cx="1107266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箭头: V 形 13"/>
            <p:cNvSpPr/>
            <p:nvPr/>
          </p:nvSpPr>
          <p:spPr>
            <a:xfrm>
              <a:off x="4888405" y="1180026"/>
              <a:ext cx="1107264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任意多边形: 形状 14"/>
            <p:cNvSpPr/>
            <p:nvPr/>
          </p:nvSpPr>
          <p:spPr>
            <a:xfrm>
              <a:off x="891510" y="1268577"/>
              <a:ext cx="4797296" cy="700169"/>
            </a:xfrm>
            <a:custGeom>
              <a:avLst/>
              <a:gdLst>
                <a:gd name="connsiteX0" fmla="*/ 0 w 4797878"/>
                <a:gd name="connsiteY0" fmla="*/ 0 h 701675"/>
                <a:gd name="connsiteX1" fmla="*/ 4797878 w 4797878"/>
                <a:gd name="connsiteY1" fmla="*/ 0 h 701675"/>
                <a:gd name="connsiteX2" fmla="*/ 4797878 w 4797878"/>
                <a:gd name="connsiteY2" fmla="*/ 701675 h 701675"/>
                <a:gd name="connsiteX3" fmla="*/ 0 w 4797878"/>
                <a:gd name="connsiteY3" fmla="*/ 701675 h 701675"/>
                <a:gd name="connsiteX4" fmla="*/ 0 w 4797878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7878" h="701675">
                  <a:moveTo>
                    <a:pt x="0" y="0"/>
                  </a:moveTo>
                  <a:lnTo>
                    <a:pt x="4797878" y="0"/>
                  </a:lnTo>
                  <a:lnTo>
                    <a:pt x="4797878" y="701675"/>
                  </a:lnTo>
                  <a:lnTo>
                    <a:pt x="0" y="7016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0800" tIns="50800" rIns="50800" bIns="50800" spcCol="1270" anchor="ctr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新中国成立后的小学教育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——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课改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  <p:grpSp>
        <p:nvGrpSpPr>
          <p:cNvPr id="22" name="组合 4"/>
          <p:cNvGrpSpPr/>
          <p:nvPr/>
        </p:nvGrpSpPr>
        <p:grpSpPr>
          <a:xfrm>
            <a:off x="3814763" y="1033463"/>
            <a:ext cx="5005387" cy="3155950"/>
            <a:chOff x="2267778" y="1419622"/>
            <a:chExt cx="4713278" cy="2988060"/>
          </a:xfrm>
        </p:grpSpPr>
        <p:sp>
          <p:nvSpPr>
            <p:cNvPr id="23" name="KSO_Shape"/>
            <p:cNvSpPr/>
            <p:nvPr/>
          </p:nvSpPr>
          <p:spPr>
            <a:xfrm>
              <a:off x="5076610" y="1419622"/>
              <a:ext cx="1904446" cy="1866786"/>
            </a:xfrm>
            <a:custGeom>
              <a:avLst/>
              <a:gdLst/>
              <a:ahLst/>
              <a:cxnLst/>
              <a:rect l="l" t="t" r="r" b="b"/>
              <a:pathLst>
                <a:path w="1160528" h="1137856">
                  <a:moveTo>
                    <a:pt x="301373" y="145324"/>
                  </a:moveTo>
                  <a:cubicBezTo>
                    <a:pt x="77474" y="176329"/>
                    <a:pt x="-76715" y="585266"/>
                    <a:pt x="580264" y="1067944"/>
                  </a:cubicBezTo>
                  <a:cubicBezTo>
                    <a:pt x="1535870" y="365866"/>
                    <a:pt x="775286" y="-180195"/>
                    <a:pt x="580264" y="365866"/>
                  </a:cubicBezTo>
                  <a:cubicBezTo>
                    <a:pt x="519320" y="195222"/>
                    <a:pt x="403145" y="131231"/>
                    <a:pt x="301373" y="145324"/>
                  </a:cubicBezTo>
                  <a:close/>
                  <a:moveTo>
                    <a:pt x="237013" y="2324"/>
                  </a:moveTo>
                  <a:cubicBezTo>
                    <a:pt x="362271" y="-15022"/>
                    <a:pt x="505256" y="63737"/>
                    <a:pt x="580264" y="273760"/>
                  </a:cubicBezTo>
                  <a:cubicBezTo>
                    <a:pt x="820291" y="-398315"/>
                    <a:pt x="1756395" y="273760"/>
                    <a:pt x="580264" y="1137856"/>
                  </a:cubicBezTo>
                  <a:cubicBezTo>
                    <a:pt x="-228326" y="543790"/>
                    <a:pt x="-38555" y="40484"/>
                    <a:pt x="237013" y="232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2267778" y="2259826"/>
              <a:ext cx="3888118" cy="2147856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华文仿宋" panose="02010600040101010101" pitchFamily="2" charset="-122"/>
                  <a:ea typeface="华文仿宋" panose="02010600040101010101" pitchFamily="2" charset="-122"/>
                  <a:cs typeface="+mn-cs"/>
                  <a:sym typeface="+mn-ea"/>
                </a:rPr>
                <a:t>1.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华文仿宋" panose="02010600040101010101" pitchFamily="2" charset="-122"/>
                  <a:ea typeface="华文仿宋" panose="02010600040101010101" pitchFamily="2" charset="-122"/>
                  <a:cs typeface="+mn-cs"/>
                  <a:sym typeface="+mn-ea"/>
                </a:rPr>
                <a:t>新中国成立以后经历了几次课改？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  <a:cs typeface="+mn-cs"/>
                <a:sym typeface="+mn-ea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华文仿宋" panose="02010600040101010101" pitchFamily="2" charset="-122"/>
                  <a:ea typeface="华文仿宋" panose="02010600040101010101" pitchFamily="2" charset="-122"/>
                  <a:cs typeface="+mn-cs"/>
                  <a:sym typeface="+mn-ea"/>
                </a:rPr>
                <a:t>2.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华文仿宋" panose="02010600040101010101" pitchFamily="2" charset="-122"/>
                  <a:ea typeface="华文仿宋" panose="02010600040101010101" pitchFamily="2" charset="-122"/>
                  <a:cs typeface="+mn-cs"/>
                  <a:sym typeface="+mn-ea"/>
                </a:rPr>
                <a:t>小组合作探究：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华文仿宋" panose="02010600040101010101" pitchFamily="2" charset="-122"/>
                  <a:ea typeface="华文仿宋" panose="02010600040101010101" pitchFamily="2" charset="-122"/>
                  <a:cs typeface="+mn-cs"/>
                  <a:sym typeface="+mn-ea"/>
                </a:rPr>
                <a:t>每次课改做了哪些改动和特点？存在哪些问题？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  <a:cs typeface="+mn-cs"/>
                <a:sym typeface="+mn-ea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华文仿宋" panose="02010600040101010101" pitchFamily="2" charset="-122"/>
                  <a:ea typeface="华文仿宋" panose="02010600040101010101" pitchFamily="2" charset="-122"/>
                  <a:cs typeface="+mn-cs"/>
                  <a:sym typeface="+mn-ea"/>
                </a:rPr>
                <a:t>要求：以小组为单位作出表格进行对比，并选出代表进行汇报。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  <p:sp>
        <p:nvSpPr>
          <p:cNvPr id="33807" name="矩形 2"/>
          <p:cNvSpPr/>
          <p:nvPr/>
        </p:nvSpPr>
        <p:spPr>
          <a:xfrm>
            <a:off x="327025" y="-112712"/>
            <a:ext cx="2338388" cy="1108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600" b="1" dirty="0">
                <a:solidFill>
                  <a:srgbClr val="DEA900"/>
                </a:solidFill>
                <a:latin typeface="Arial" panose="020B0604020202020204" pitchFamily="34" charset="0"/>
              </a:rPr>
              <a:t>3</a:t>
            </a:r>
            <a:endParaRPr lang="zh-CN" altLang="en-US" sz="12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TextBox 3"/>
          <p:cNvSpPr txBox="1"/>
          <p:nvPr/>
        </p:nvSpPr>
        <p:spPr>
          <a:xfrm>
            <a:off x="2771775" y="1635125"/>
            <a:ext cx="3887788" cy="1447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4400" b="1" dirty="0">
                <a:solidFill>
                  <a:srgbClr val="4A452A"/>
                </a:solidFill>
                <a:latin typeface="Arial" panose="020B0604020202020204" pitchFamily="34" charset="0"/>
              </a:rPr>
              <a:t>学生代表汇报</a:t>
            </a:r>
            <a:endParaRPr lang="en-US" altLang="zh-CN" sz="4400" b="1" dirty="0">
              <a:solidFill>
                <a:srgbClr val="4A452A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4400" b="1" dirty="0">
                <a:solidFill>
                  <a:srgbClr val="4A452A"/>
                </a:solidFill>
                <a:latin typeface="Arial" panose="020B0604020202020204" pitchFamily="34" charset="0"/>
              </a:rPr>
              <a:t>教师小结</a:t>
            </a:r>
            <a:endParaRPr lang="en-US" altLang="zh-CN" sz="4400" b="1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24579" name="内容占位符 2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通常把一个国家各级各类学校的总体系称为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    )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．国民教育制度 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．学校教育制度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．教育管理体制 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．学校教育结构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41986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>
              <a:lnSpc>
                <a:spcPct val="150000"/>
              </a:lnSpc>
            </a:pPr>
            <a:r>
              <a:rPr lang="en-US" altLang="zh-CN" dirty="0"/>
              <a:t>2. </a:t>
            </a:r>
            <a:r>
              <a:rPr lang="zh-CN" altLang="en-US" dirty="0"/>
              <a:t>以美国为代表的学制类型是（ ）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en-US" altLang="zh-CN" dirty="0"/>
              <a:t>A</a:t>
            </a:r>
            <a:r>
              <a:rPr lang="zh-CN" altLang="en-US" dirty="0"/>
              <a:t>单轨制  </a:t>
            </a:r>
            <a:r>
              <a:rPr lang="en-US" altLang="zh-CN" dirty="0"/>
              <a:t>B</a:t>
            </a:r>
            <a:r>
              <a:rPr lang="zh-CN" altLang="en-US" dirty="0"/>
              <a:t>双轨制   </a:t>
            </a:r>
            <a:r>
              <a:rPr lang="en-US" altLang="zh-CN" dirty="0"/>
              <a:t>C</a:t>
            </a:r>
            <a:r>
              <a:rPr lang="zh-CN" altLang="en-US" dirty="0"/>
              <a:t>分支制    </a:t>
            </a:r>
            <a:r>
              <a:rPr lang="en-US" altLang="zh-CN" dirty="0"/>
              <a:t>D</a:t>
            </a:r>
            <a:r>
              <a:rPr lang="zh-CN" altLang="en-US" dirty="0"/>
              <a:t>多轨制</a:t>
            </a:r>
            <a:endParaRPr lang="zh-CN" altLang="en-US" dirty="0"/>
          </a:p>
        </p:txBody>
      </p:sp>
    </p:spTree>
  </p:cSld>
  <p:clrMapOvr>
    <a:masterClrMapping/>
  </p:clrMapOvr>
  <p:transition spd="med"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26627" name="内容占位符 2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现代学制最早出现在（   ）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美国  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欧洲 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中国 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英国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27651" name="内容占位符 2"/>
          <p:cNvSpPr>
            <a:spLocks noGrp="1"/>
          </p:cNvSpPr>
          <p:nvPr>
            <p:ph idx="1"/>
          </p:nvPr>
        </p:nvSpPr>
        <p:spPr>
          <a:xfrm>
            <a:off x="395288" y="874713"/>
            <a:ext cx="8229600" cy="3394075"/>
          </a:xfrm>
          <a:ln/>
        </p:spPr>
        <p:txBody>
          <a:bodyPr wrap="square" lIns="91440" tIns="45720" rIns="91440" bIns="45720" anchor="t" anchorCtr="0"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&amp;quot"/>
              </a:rPr>
              <a:t>4.</a:t>
            </a:r>
            <a:r>
              <a:rPr lang="zh-CN" altLang="en-US" sz="2400" dirty="0"/>
              <a:t>当前我国九年制义务教育学制年限划分采用的是</a:t>
            </a:r>
            <a:r>
              <a:rPr lang="en-US" altLang="zh-CN" sz="2400" dirty="0"/>
              <a:t>(    )</a:t>
            </a:r>
            <a:r>
              <a:rPr lang="zh-CN" altLang="en-US" sz="2400" dirty="0"/>
              <a:t>。</a:t>
            </a:r>
            <a:endParaRPr lang="zh-CN" altLang="en-US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A</a:t>
            </a:r>
            <a:r>
              <a:rPr lang="zh-CN" altLang="en-US" sz="2400" dirty="0"/>
              <a:t>．“六三”制    </a:t>
            </a:r>
            <a:r>
              <a:rPr lang="en-US" altLang="zh-CN" sz="2400" dirty="0"/>
              <a:t>B</a:t>
            </a:r>
            <a:r>
              <a:rPr lang="zh-CN" altLang="en-US" sz="2400" dirty="0"/>
              <a:t>．“五四”制 </a:t>
            </a:r>
            <a:endParaRPr lang="zh-CN" altLang="en-US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 </a:t>
            </a:r>
            <a:r>
              <a:rPr lang="en-US" altLang="zh-CN" sz="2400" dirty="0"/>
              <a:t>C</a:t>
            </a:r>
            <a:r>
              <a:rPr lang="zh-CN" altLang="en-US" sz="2400" dirty="0"/>
              <a:t>．九年一贯制    </a:t>
            </a:r>
            <a:r>
              <a:rPr lang="en-US" altLang="zh-CN" sz="2400" dirty="0"/>
              <a:t>D</a:t>
            </a:r>
            <a:r>
              <a:rPr lang="zh-CN" altLang="en-US" sz="2400" dirty="0"/>
              <a:t>．多种形式并存</a:t>
            </a:r>
            <a:endParaRPr lang="zh-CN" altLang="en-US" sz="2400" dirty="0"/>
          </a:p>
          <a:p>
            <a:pPr>
              <a:lnSpc>
                <a:spcPct val="150000"/>
              </a:lnSpc>
            </a:pPr>
            <a:endParaRPr lang="zh-CN" altLang="en-US" sz="2400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31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charRg st="31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charRg st="31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charRg st="31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51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charRg st="51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charRg st="51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charRg st="51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TextBox 1"/>
          <p:cNvSpPr txBox="1"/>
          <p:nvPr/>
        </p:nvSpPr>
        <p:spPr>
          <a:xfrm>
            <a:off x="3810000" y="1168400"/>
            <a:ext cx="1414463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义务教育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47106" name="矩形 2"/>
          <p:cNvSpPr/>
          <p:nvPr/>
        </p:nvSpPr>
        <p:spPr>
          <a:xfrm>
            <a:off x="3348038" y="130175"/>
            <a:ext cx="2338387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NO.2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28875" y="1382713"/>
            <a:ext cx="3927475" cy="3908425"/>
            <a:chOff x="2428875" y="1382713"/>
            <a:chExt cx="3927475" cy="3908425"/>
          </a:xfrm>
        </p:grpSpPr>
        <p:sp>
          <p:nvSpPr>
            <p:cNvPr id="8" name="箭头: 环形 7"/>
            <p:cNvSpPr/>
            <p:nvPr/>
          </p:nvSpPr>
          <p:spPr>
            <a:xfrm>
              <a:off x="2566988" y="1382713"/>
              <a:ext cx="3789362" cy="3787775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箭头: 环形 8"/>
            <p:cNvSpPr/>
            <p:nvPr/>
          </p:nvSpPr>
          <p:spPr>
            <a:xfrm>
              <a:off x="2498725" y="1503363"/>
              <a:ext cx="3787775" cy="3787775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箭头: 环形 9"/>
            <p:cNvSpPr/>
            <p:nvPr/>
          </p:nvSpPr>
          <p:spPr>
            <a:xfrm>
              <a:off x="2428875" y="1382713"/>
              <a:ext cx="3787775" cy="3787775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111" name="矩形 1"/>
            <p:cNvSpPr/>
            <p:nvPr/>
          </p:nvSpPr>
          <p:spPr>
            <a:xfrm>
              <a:off x="2923053" y="2156840"/>
              <a:ext cx="2939117" cy="21382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25000"/>
                </a:lnSpc>
              </a:pPr>
              <a:r>
                <a:rPr lang="zh-CN" altLang="en-US" b="1" dirty="0">
                  <a:latin typeface="楷体_GB2312" pitchFamily="49" charset="-122"/>
                  <a:ea typeface="楷体_GB2312" pitchFamily="49" charset="-122"/>
                </a:rPr>
                <a:t>义务教育是</a:t>
              </a:r>
              <a:r>
                <a:rPr lang="zh-CN" altLang="en-US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指由国家强制实行的，适龄儿童必须接受的，国家、社会和家庭必须予以保障的国民教育。</a:t>
              </a:r>
              <a:endParaRPr lang="zh-CN" altLang="en-US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b="1" dirty="0">
                  <a:latin typeface="楷体_GB2312" pitchFamily="49" charset="-122"/>
                  <a:ea typeface="楷体_GB2312" pitchFamily="49" charset="-122"/>
                </a:rPr>
                <a:t>世界上有的国家或地区又称强迫教育、公民教育。</a:t>
              </a:r>
              <a:endParaRPr lang="zh-CN" altLang="en-US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aphicFrame>
        <p:nvGraphicFramePr>
          <p:cNvPr id="4" name="图示 3"/>
          <p:cNvGraphicFramePr/>
          <p:nvPr/>
        </p:nvGraphicFramePr>
        <p:xfrm>
          <a:off x="1029298" y="978256"/>
          <a:ext cx="6864424" cy="4192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1414463" y="1524000"/>
            <a:ext cx="6096000" cy="4064000"/>
            <a:chOff x="1413669" y="1523960"/>
            <a:chExt cx="6096000" cy="4064000"/>
          </a:xfrm>
        </p:grpSpPr>
        <p:graphicFrame>
          <p:nvGraphicFramePr>
            <p:cNvPr id="11" name="图示 10"/>
            <p:cNvGraphicFramePr/>
            <p:nvPr/>
          </p:nvGraphicFramePr>
          <p:xfrm>
            <a:off x="1413669" y="1523960"/>
            <a:ext cx="6096000" cy="406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6" r:lo="rId7" r:qs="rId8" r:cs="rId9"/>
            </a:graphicData>
          </a:graphic>
        </p:graphicFrame>
        <p:sp>
          <p:nvSpPr>
            <p:cNvPr id="47115" name="文本框 11"/>
            <p:cNvSpPr txBox="1"/>
            <p:nvPr/>
          </p:nvSpPr>
          <p:spPr>
            <a:xfrm>
              <a:off x="2428875" y="1823700"/>
              <a:ext cx="4165252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zh-CN" altLang="en-US" sz="2400" dirty="0">
                  <a:latin typeface="Arial" panose="020B0604020202020204" pitchFamily="34" charset="0"/>
                </a:rPr>
                <a:t>中华人民共和国义务教育法</a:t>
              </a:r>
              <a:endParaRPr lang="zh-CN" altLang="en-US" sz="2400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、我国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2006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年修订后颁布的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义务教育法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规定，义务教育实行国务院领导，省、自治区、直辖市人民政府统筹规划实施，由（   ）。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地市级人民政府为主管理的体制            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县级人民政府为主管理的体制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乡级人民政府为主管理的体制              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镇级人民政府为主管理的体制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pull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45059" name="内容占位符 2"/>
          <p:cNvSpPr>
            <a:spLocks noGrp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下列选项中，不属于推进义务教育均衡发展措施的是（  ）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加快薄弱学校改造       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教师配置向农村倾斜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鼓励发达地区支援欠发达地区  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促进农科教结合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 2"/>
          <p:cNvSpPr>
            <a:spLocks noChangeAspect="1"/>
          </p:cNvSpPr>
          <p:nvPr/>
        </p:nvSpPr>
        <p:spPr>
          <a:xfrm>
            <a:off x="3276600" y="842963"/>
            <a:ext cx="2520950" cy="252095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6" name="TextBox 1"/>
          <p:cNvSpPr txBox="1"/>
          <p:nvPr/>
        </p:nvSpPr>
        <p:spPr>
          <a:xfrm>
            <a:off x="1929130" y="3579813"/>
            <a:ext cx="52857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200" b="1" dirty="0">
                <a:solidFill>
                  <a:srgbClr val="DEA900"/>
                </a:solidFill>
                <a:latin typeface="Arial" panose="020B0604020202020204" pitchFamily="34" charset="0"/>
              </a:rPr>
              <a:t>第一节  我国小学教育的发展</a:t>
            </a:r>
            <a:endParaRPr lang="zh-CN" altLang="en-US" sz="32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491999" y="987574"/>
            <a:ext cx="2159999" cy="2091410"/>
          </a:xfrm>
          <a:prstGeom prst="ellipse">
            <a:avLst/>
          </a:prstGeom>
          <a:noFill/>
        </p:spPr>
      </p:pic>
    </p:spTree>
  </p:cSld>
  <p:clrMapOvr>
    <a:masterClrMapping/>
  </p:clrMapOvr>
  <p:transition spd="slow">
    <p:checker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3" name="TextBox 1"/>
          <p:cNvSpPr txBox="1"/>
          <p:nvPr/>
        </p:nvSpPr>
        <p:spPr>
          <a:xfrm>
            <a:off x="3351213" y="1131888"/>
            <a:ext cx="2441575" cy="7699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400" b="1" dirty="0">
                <a:solidFill>
                  <a:srgbClr val="DEA900"/>
                </a:solidFill>
                <a:latin typeface="Arial" panose="020B0604020202020204" pitchFamily="34" charset="0"/>
              </a:rPr>
              <a:t>视野扩展</a:t>
            </a:r>
            <a:endParaRPr lang="zh-CN" altLang="en-US" sz="4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84994" name="TextBox 2"/>
          <p:cNvSpPr txBox="1"/>
          <p:nvPr/>
        </p:nvSpPr>
        <p:spPr>
          <a:xfrm>
            <a:off x="1619250" y="2025650"/>
            <a:ext cx="6410325" cy="24320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Arial" panose="020B0604020202020204" pitchFamily="34" charset="0"/>
              </a:rPr>
              <a:t>1</a:t>
            </a:r>
            <a:r>
              <a:rPr lang="zh-CN" altLang="zh-CN" sz="2000" dirty="0">
                <a:latin typeface="Arial" panose="020B0604020202020204" pitchFamily="34" charset="0"/>
              </a:rPr>
              <a:t>．康拾才，《论制度化教育的合理性及局限》，《教育研究与实验》，</a:t>
            </a:r>
            <a:r>
              <a:rPr lang="en-US" altLang="zh-CN" sz="2000" dirty="0">
                <a:latin typeface="Arial" panose="020B0604020202020204" pitchFamily="34" charset="0"/>
              </a:rPr>
              <a:t>2007</a:t>
            </a:r>
            <a:r>
              <a:rPr lang="zh-CN" altLang="zh-CN" sz="2000" dirty="0">
                <a:latin typeface="Arial" panose="020B0604020202020204" pitchFamily="34" charset="0"/>
              </a:rPr>
              <a:t>年第</a:t>
            </a:r>
            <a:r>
              <a:rPr lang="en-US" altLang="zh-CN" sz="2000" dirty="0">
                <a:latin typeface="Arial" panose="020B0604020202020204" pitchFamily="34" charset="0"/>
              </a:rPr>
              <a:t>2</a:t>
            </a:r>
            <a:r>
              <a:rPr lang="zh-CN" altLang="zh-CN" sz="2000" dirty="0">
                <a:latin typeface="Arial" panose="020B0604020202020204" pitchFamily="34" charset="0"/>
              </a:rPr>
              <a:t>期</a:t>
            </a:r>
            <a:endParaRPr lang="zh-CN" altLang="zh-CN" sz="2000" dirty="0">
              <a:latin typeface="Arial" panose="020B0604020202020204" pitchFamily="34" charset="0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Arial" panose="020B0604020202020204" pitchFamily="34" charset="0"/>
              </a:rPr>
              <a:t>2</a:t>
            </a:r>
            <a:r>
              <a:rPr lang="zh-CN" altLang="zh-CN" sz="2000" dirty="0">
                <a:latin typeface="Arial" panose="020B0604020202020204" pitchFamily="34" charset="0"/>
              </a:rPr>
              <a:t>．陈桂生，《</a:t>
            </a:r>
            <a:r>
              <a:rPr lang="en-US" altLang="zh-CN" sz="2000" dirty="0">
                <a:latin typeface="Arial" panose="020B0604020202020204" pitchFamily="34" charset="0"/>
              </a:rPr>
              <a:t>“</a:t>
            </a:r>
            <a:r>
              <a:rPr lang="zh-CN" altLang="zh-CN" sz="2000" dirty="0">
                <a:latin typeface="Arial" panose="020B0604020202020204" pitchFamily="34" charset="0"/>
              </a:rPr>
              <a:t>制度化教育</a:t>
            </a:r>
            <a:r>
              <a:rPr lang="en-US" altLang="zh-CN" sz="2000" dirty="0">
                <a:latin typeface="Arial" panose="020B0604020202020204" pitchFamily="34" charset="0"/>
              </a:rPr>
              <a:t>”</a:t>
            </a:r>
            <a:r>
              <a:rPr lang="zh-CN" altLang="zh-CN" sz="2000" dirty="0">
                <a:latin typeface="Arial" panose="020B0604020202020204" pitchFamily="34" charset="0"/>
              </a:rPr>
              <a:t>评议》，《上海教育科研》，</a:t>
            </a:r>
            <a:r>
              <a:rPr lang="en-US" altLang="zh-CN" sz="2000" dirty="0">
                <a:latin typeface="Arial" panose="020B0604020202020204" pitchFamily="34" charset="0"/>
              </a:rPr>
              <a:t>2000</a:t>
            </a:r>
            <a:r>
              <a:rPr lang="zh-CN" altLang="zh-CN" sz="2000" dirty="0">
                <a:latin typeface="Arial" panose="020B0604020202020204" pitchFamily="34" charset="0"/>
              </a:rPr>
              <a:t>年第</a:t>
            </a:r>
            <a:r>
              <a:rPr lang="en-US" altLang="zh-CN" sz="2000" dirty="0">
                <a:latin typeface="Arial" panose="020B0604020202020204" pitchFamily="34" charset="0"/>
              </a:rPr>
              <a:t>2</a:t>
            </a:r>
            <a:r>
              <a:rPr lang="zh-CN" altLang="zh-CN" sz="2000" dirty="0">
                <a:latin typeface="Arial" panose="020B0604020202020204" pitchFamily="34" charset="0"/>
              </a:rPr>
              <a:t>期</a:t>
            </a:r>
            <a:endParaRPr lang="zh-CN" altLang="zh-CN" sz="2000" dirty="0">
              <a:latin typeface="Arial" panose="020B0604020202020204" pitchFamily="34" charset="0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Arial" panose="020B0604020202020204" pitchFamily="34" charset="0"/>
              </a:rPr>
              <a:t>3</a:t>
            </a:r>
            <a:r>
              <a:rPr lang="zh-CN" altLang="zh-CN" sz="2000" dirty="0">
                <a:latin typeface="Arial" panose="020B0604020202020204" pitchFamily="34" charset="0"/>
              </a:rPr>
              <a:t>．张红艳，《制度化教育的终结</a:t>
            </a:r>
            <a:r>
              <a:rPr lang="en-US" altLang="zh-CN" sz="2000" dirty="0">
                <a:latin typeface="Arial" panose="020B0604020202020204" pitchFamily="34" charset="0"/>
              </a:rPr>
              <a:t>—</a:t>
            </a:r>
            <a:r>
              <a:rPr lang="zh-CN" altLang="zh-CN" sz="2000" dirty="0">
                <a:latin typeface="Arial" panose="020B0604020202020204" pitchFamily="34" charset="0"/>
              </a:rPr>
              <a:t>终身教育》</a:t>
            </a:r>
            <a:endParaRPr lang="zh-CN" altLang="zh-CN" sz="2000" dirty="0">
              <a:latin typeface="Arial" panose="020B0604020202020204" pitchFamily="34" charset="0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2000" dirty="0">
                <a:latin typeface="Arial" panose="020B0604020202020204" pitchFamily="34" charset="0"/>
              </a:rPr>
              <a:t>4</a:t>
            </a:r>
            <a:r>
              <a:rPr lang="zh-CN" altLang="zh-CN" sz="2000" dirty="0">
                <a:latin typeface="Arial" panose="020B0604020202020204" pitchFamily="34" charset="0"/>
              </a:rPr>
              <a:t>．冯远理，《我们该怎样看待义务教育》，《教育文摘报》，</a:t>
            </a:r>
            <a:r>
              <a:rPr lang="en-US" altLang="zh-CN" sz="2000" dirty="0">
                <a:latin typeface="Arial" panose="020B0604020202020204" pitchFamily="34" charset="0"/>
              </a:rPr>
              <a:t>2002</a:t>
            </a:r>
            <a:r>
              <a:rPr lang="zh-CN" altLang="zh-CN" sz="2000" dirty="0">
                <a:latin typeface="Arial" panose="020B0604020202020204" pitchFamily="34" charset="0"/>
              </a:rPr>
              <a:t>年</a:t>
            </a:r>
            <a:r>
              <a:rPr lang="en-US" altLang="zh-CN" sz="2000" dirty="0">
                <a:latin typeface="Arial" panose="020B0604020202020204" pitchFamily="34" charset="0"/>
              </a:rPr>
              <a:t>2</a:t>
            </a:r>
            <a:r>
              <a:rPr lang="zh-CN" altLang="zh-CN" sz="2000" dirty="0">
                <a:latin typeface="Arial" panose="020B0604020202020204" pitchFamily="34" charset="0"/>
              </a:rPr>
              <a:t>月</a:t>
            </a:r>
            <a:endParaRPr lang="zh-CN" altLang="zh-CN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1" name="文本框 2"/>
          <p:cNvSpPr txBox="1"/>
          <p:nvPr/>
        </p:nvSpPr>
        <p:spPr>
          <a:xfrm>
            <a:off x="3563938" y="1793875"/>
            <a:ext cx="2808287" cy="922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5400" dirty="0">
                <a:latin typeface="Arial" panose="020B0604020202020204" pitchFamily="34" charset="0"/>
              </a:rPr>
              <a:t>练习题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: 圆角 1"/>
          <p:cNvSpPr/>
          <p:nvPr/>
        </p:nvSpPr>
        <p:spPr>
          <a:xfrm>
            <a:off x="2339975" y="1347788"/>
            <a:ext cx="4248150" cy="25193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小学教育，也称初等教育，通常指一个国家学制中第一个阶段的教育，教育对象为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6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至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12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岁的儿童。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TextBox 1"/>
          <p:cNvSpPr txBox="1"/>
          <p:nvPr/>
        </p:nvSpPr>
        <p:spPr>
          <a:xfrm>
            <a:off x="2732088" y="1168400"/>
            <a:ext cx="3570287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我国小学教育的历史发展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8194" name="矩形 2"/>
          <p:cNvSpPr/>
          <p:nvPr/>
        </p:nvSpPr>
        <p:spPr>
          <a:xfrm>
            <a:off x="3348038" y="130175"/>
            <a:ext cx="2338387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NO.1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2776538" y="1590675"/>
            <a:ext cx="3370263" cy="3370263"/>
          </a:xfrm>
          <a:custGeom>
            <a:avLst/>
            <a:gdLst>
              <a:gd name="connsiteX0" fmla="*/ 1685262 w 3370525"/>
              <a:gd name="connsiteY0" fmla="*/ 0 h 3370525"/>
              <a:gd name="connsiteX1" fmla="*/ 3144743 w 3370525"/>
              <a:gd name="connsiteY1" fmla="*/ 842631 h 3370525"/>
              <a:gd name="connsiteX2" fmla="*/ 3144743 w 3370525"/>
              <a:gd name="connsiteY2" fmla="*/ 2527894 h 3370525"/>
              <a:gd name="connsiteX3" fmla="*/ 1685263 w 3370525"/>
              <a:gd name="connsiteY3" fmla="*/ 1685263 h 3370525"/>
              <a:gd name="connsiteX4" fmla="*/ 1685262 w 3370525"/>
              <a:gd name="connsiteY4" fmla="*/ 0 h 337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0525" h="3370525">
                <a:moveTo>
                  <a:pt x="1685262" y="0"/>
                </a:moveTo>
                <a:cubicBezTo>
                  <a:pt x="2287348" y="0"/>
                  <a:pt x="2843699" y="321209"/>
                  <a:pt x="3144743" y="842631"/>
                </a:cubicBezTo>
                <a:cubicBezTo>
                  <a:pt x="3445786" y="1364053"/>
                  <a:pt x="3445786" y="2006472"/>
                  <a:pt x="3144743" y="2527894"/>
                </a:cubicBezTo>
                <a:lnTo>
                  <a:pt x="1685263" y="1685263"/>
                </a:lnTo>
                <a:cubicBezTo>
                  <a:pt x="1685263" y="1123509"/>
                  <a:pt x="1685262" y="561754"/>
                  <a:pt x="1685262" y="0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805557" tIns="743440" rIns="419629" bIns="1682373" spcCol="1270" anchor="ctr"/>
          <a:lstStyle/>
          <a:p>
            <a:pPr marL="0" marR="0" lvl="0" indent="0" algn="ctr" defTabSz="10223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古代</a:t>
            </a:r>
            <a:endParaRPr kumimoji="0" lang="zh-CN" altLang="en-US" sz="23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2706688" y="1711325"/>
            <a:ext cx="3370263" cy="3370263"/>
          </a:xfrm>
          <a:custGeom>
            <a:avLst/>
            <a:gdLst>
              <a:gd name="connsiteX0" fmla="*/ 3144743 w 3370525"/>
              <a:gd name="connsiteY0" fmla="*/ 2527894 h 3370525"/>
              <a:gd name="connsiteX1" fmla="*/ 1685262 w 3370525"/>
              <a:gd name="connsiteY1" fmla="*/ 3370526 h 3370525"/>
              <a:gd name="connsiteX2" fmla="*/ 225781 w 3370525"/>
              <a:gd name="connsiteY2" fmla="*/ 2527895 h 3370525"/>
              <a:gd name="connsiteX3" fmla="*/ 1685263 w 3370525"/>
              <a:gd name="connsiteY3" fmla="*/ 1685263 h 3370525"/>
              <a:gd name="connsiteX4" fmla="*/ 3144743 w 3370525"/>
              <a:gd name="connsiteY4" fmla="*/ 2527894 h 337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0525" h="3370525">
                <a:moveTo>
                  <a:pt x="3144743" y="2527894"/>
                </a:moveTo>
                <a:cubicBezTo>
                  <a:pt x="2843700" y="3049316"/>
                  <a:pt x="2287349" y="3370526"/>
                  <a:pt x="1685262" y="3370526"/>
                </a:cubicBezTo>
                <a:cubicBezTo>
                  <a:pt x="1083176" y="3370526"/>
                  <a:pt x="526825" y="3049317"/>
                  <a:pt x="225781" y="2527895"/>
                </a:cubicBezTo>
                <a:lnTo>
                  <a:pt x="1685263" y="1685263"/>
                </a:lnTo>
                <a:lnTo>
                  <a:pt x="3144743" y="252789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831716" tIns="2216039" rIns="791591" bIns="330150" spcCol="1270" anchor="ctr"/>
          <a:lstStyle/>
          <a:p>
            <a:pPr marL="0" marR="0" lvl="0" indent="0" algn="ctr" defTabSz="10223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近现代</a:t>
            </a:r>
            <a:endParaRPr kumimoji="0" lang="zh-CN" altLang="en-US" sz="23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2636838" y="1590675"/>
            <a:ext cx="3370263" cy="3370263"/>
          </a:xfrm>
          <a:custGeom>
            <a:avLst/>
            <a:gdLst>
              <a:gd name="connsiteX0" fmla="*/ 225782 w 3370525"/>
              <a:gd name="connsiteY0" fmla="*/ 2527894 h 3370525"/>
              <a:gd name="connsiteX1" fmla="*/ 225782 w 3370525"/>
              <a:gd name="connsiteY1" fmla="*/ 842631 h 3370525"/>
              <a:gd name="connsiteX2" fmla="*/ 1685263 w 3370525"/>
              <a:gd name="connsiteY2" fmla="*/ -1 h 3370525"/>
              <a:gd name="connsiteX3" fmla="*/ 1685263 w 3370525"/>
              <a:gd name="connsiteY3" fmla="*/ 1685263 h 3370525"/>
              <a:gd name="connsiteX4" fmla="*/ 225782 w 3370525"/>
              <a:gd name="connsiteY4" fmla="*/ 2527894 h 337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0525" h="3370525">
                <a:moveTo>
                  <a:pt x="225782" y="2527894"/>
                </a:moveTo>
                <a:cubicBezTo>
                  <a:pt x="-75261" y="2006472"/>
                  <a:pt x="-75261" y="1364053"/>
                  <a:pt x="225782" y="842631"/>
                </a:cubicBezTo>
                <a:cubicBezTo>
                  <a:pt x="526825" y="321209"/>
                  <a:pt x="1083176" y="-1"/>
                  <a:pt x="1685263" y="-1"/>
                </a:cubicBezTo>
                <a:lnTo>
                  <a:pt x="1685263" y="1685263"/>
                </a:lnTo>
                <a:lnTo>
                  <a:pt x="225782" y="252789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19629" tIns="743440" rIns="1805557" bIns="1682373" spcCol="1270" anchor="ctr"/>
          <a:lstStyle/>
          <a:p>
            <a:pPr marL="0" marR="0" lvl="0" indent="0" algn="ctr" defTabSz="10223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3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新中国成立后</a:t>
            </a:r>
            <a:endParaRPr kumimoji="0" lang="zh-CN" altLang="en-US" sz="23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8" name="箭头: 环形 7"/>
          <p:cNvSpPr/>
          <p:nvPr/>
        </p:nvSpPr>
        <p:spPr>
          <a:xfrm>
            <a:off x="2566988" y="1382713"/>
            <a:ext cx="3789363" cy="3787775"/>
          </a:xfrm>
          <a:prstGeom prst="circularArrow">
            <a:avLst>
              <a:gd name="adj1" fmla="val 5085"/>
              <a:gd name="adj2" fmla="val 327528"/>
              <a:gd name="adj3" fmla="val 1472472"/>
              <a:gd name="adj4" fmla="val 16199432"/>
              <a:gd name="adj5" fmla="val 5932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箭头: 环形 8"/>
          <p:cNvSpPr/>
          <p:nvPr/>
        </p:nvSpPr>
        <p:spPr>
          <a:xfrm>
            <a:off x="2498725" y="1503363"/>
            <a:ext cx="3787775" cy="3787775"/>
          </a:xfrm>
          <a:prstGeom prst="circularArrow">
            <a:avLst>
              <a:gd name="adj1" fmla="val 5085"/>
              <a:gd name="adj2" fmla="val 327528"/>
              <a:gd name="adj3" fmla="val 8671970"/>
              <a:gd name="adj4" fmla="val 1800502"/>
              <a:gd name="adj5" fmla="val 5932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箭头: 环形 9"/>
          <p:cNvSpPr/>
          <p:nvPr/>
        </p:nvSpPr>
        <p:spPr>
          <a:xfrm>
            <a:off x="2428875" y="1382713"/>
            <a:ext cx="3787775" cy="3787775"/>
          </a:xfrm>
          <a:prstGeom prst="circularArrow">
            <a:avLst>
              <a:gd name="adj1" fmla="val 5085"/>
              <a:gd name="adj2" fmla="val 327528"/>
              <a:gd name="adj3" fmla="val 15873039"/>
              <a:gd name="adj4" fmla="val 9000000"/>
              <a:gd name="adj5" fmla="val 5932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矩形 2"/>
          <p:cNvSpPr/>
          <p:nvPr/>
        </p:nvSpPr>
        <p:spPr>
          <a:xfrm>
            <a:off x="2238375" y="165100"/>
            <a:ext cx="4338638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我国古代的小学教育</a:t>
            </a:r>
            <a:endParaRPr lang="zh-CN" altLang="en-US" sz="7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8175" y="1819275"/>
            <a:ext cx="4751388" cy="24479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回顾第一章内容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8" name="KSO_Shape"/>
          <p:cNvSpPr/>
          <p:nvPr/>
        </p:nvSpPr>
        <p:spPr>
          <a:xfrm>
            <a:off x="6927850" y="488950"/>
            <a:ext cx="2089150" cy="1525588"/>
          </a:xfrm>
          <a:prstGeom prst="wedgeEllipseCallout">
            <a:avLst>
              <a:gd name="adj1" fmla="val -25046"/>
              <a:gd name="adj2" fmla="val 6569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夏商周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春秋战国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9220" name="矩形 2"/>
          <p:cNvSpPr/>
          <p:nvPr/>
        </p:nvSpPr>
        <p:spPr>
          <a:xfrm>
            <a:off x="611188" y="-112712"/>
            <a:ext cx="698500" cy="12017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1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矩形 2"/>
          <p:cNvSpPr/>
          <p:nvPr/>
        </p:nvSpPr>
        <p:spPr>
          <a:xfrm>
            <a:off x="2006600" y="165100"/>
            <a:ext cx="4802188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我国近现代的小学教育</a:t>
            </a:r>
            <a:endParaRPr lang="zh-CN" altLang="en-US" sz="7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grpSp>
        <p:nvGrpSpPr>
          <p:cNvPr id="9218" name="组合 9217"/>
          <p:cNvGrpSpPr/>
          <p:nvPr/>
        </p:nvGrpSpPr>
        <p:grpSpPr>
          <a:xfrm>
            <a:off x="892175" y="749300"/>
            <a:ext cx="5103813" cy="1308100"/>
            <a:chOff x="891510" y="749629"/>
            <a:chExt cx="5104159" cy="1307667"/>
          </a:xfrm>
        </p:grpSpPr>
        <p:sp>
          <p:nvSpPr>
            <p:cNvPr id="5" name="任意多边形: 形状 4"/>
            <p:cNvSpPr/>
            <p:nvPr/>
          </p:nvSpPr>
          <p:spPr>
            <a:xfrm>
              <a:off x="891510" y="749629"/>
              <a:ext cx="4735834" cy="430071"/>
            </a:xfrm>
            <a:custGeom>
              <a:avLst/>
              <a:gdLst>
                <a:gd name="connsiteX0" fmla="*/ 0 w 4736306"/>
                <a:gd name="connsiteY0" fmla="*/ 0 h 430573"/>
                <a:gd name="connsiteX1" fmla="*/ 4736306 w 4736306"/>
                <a:gd name="connsiteY1" fmla="*/ 0 h 430573"/>
                <a:gd name="connsiteX2" fmla="*/ 4736306 w 4736306"/>
                <a:gd name="connsiteY2" fmla="*/ 430573 h 430573"/>
                <a:gd name="connsiteX3" fmla="*/ 0 w 4736306"/>
                <a:gd name="connsiteY3" fmla="*/ 430573 h 430573"/>
                <a:gd name="connsiteX4" fmla="*/ 0 w 4736306"/>
                <a:gd name="connsiteY4" fmla="*/ 0 h 43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306" h="430573">
                  <a:moveTo>
                    <a:pt x="0" y="0"/>
                  </a:moveTo>
                  <a:lnTo>
                    <a:pt x="4736306" y="0"/>
                  </a:lnTo>
                  <a:lnTo>
                    <a:pt x="4736306" y="430573"/>
                  </a:lnTo>
                  <a:lnTo>
                    <a:pt x="0" y="4305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b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7" name="箭头: V 形 6"/>
            <p:cNvSpPr/>
            <p:nvPr/>
          </p:nvSpPr>
          <p:spPr>
            <a:xfrm>
              <a:off x="891510" y="117970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箭头: V 形 8"/>
            <p:cNvSpPr/>
            <p:nvPr/>
          </p:nvSpPr>
          <p:spPr>
            <a:xfrm>
              <a:off x="1556718" y="117970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箭头: V 形 9"/>
            <p:cNvSpPr/>
            <p:nvPr/>
          </p:nvSpPr>
          <p:spPr>
            <a:xfrm>
              <a:off x="2223513" y="117970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箭头: V 形 10"/>
            <p:cNvSpPr/>
            <p:nvPr/>
          </p:nvSpPr>
          <p:spPr>
            <a:xfrm>
              <a:off x="2888720" y="117970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箭头: V 形 11"/>
            <p:cNvSpPr/>
            <p:nvPr/>
          </p:nvSpPr>
          <p:spPr>
            <a:xfrm>
              <a:off x="3555516" y="117970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箭头: V 形 12"/>
            <p:cNvSpPr/>
            <p:nvPr/>
          </p:nvSpPr>
          <p:spPr>
            <a:xfrm>
              <a:off x="4220724" y="117970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箭头: V 形 13"/>
            <p:cNvSpPr/>
            <p:nvPr/>
          </p:nvSpPr>
          <p:spPr>
            <a:xfrm>
              <a:off x="4887519" y="117970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任意多边形: 形状 14"/>
            <p:cNvSpPr/>
            <p:nvPr/>
          </p:nvSpPr>
          <p:spPr>
            <a:xfrm>
              <a:off x="891510" y="1268570"/>
              <a:ext cx="4797750" cy="701443"/>
            </a:xfrm>
            <a:custGeom>
              <a:avLst/>
              <a:gdLst>
                <a:gd name="connsiteX0" fmla="*/ 0 w 4797878"/>
                <a:gd name="connsiteY0" fmla="*/ 0 h 701675"/>
                <a:gd name="connsiteX1" fmla="*/ 4797878 w 4797878"/>
                <a:gd name="connsiteY1" fmla="*/ 0 h 701675"/>
                <a:gd name="connsiteX2" fmla="*/ 4797878 w 4797878"/>
                <a:gd name="connsiteY2" fmla="*/ 701675 h 701675"/>
                <a:gd name="connsiteX3" fmla="*/ 0 w 4797878"/>
                <a:gd name="connsiteY3" fmla="*/ 701675 h 701675"/>
                <a:gd name="connsiteX4" fmla="*/ 0 w 4797878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7878" h="701675">
                  <a:moveTo>
                    <a:pt x="0" y="0"/>
                  </a:moveTo>
                  <a:lnTo>
                    <a:pt x="4797878" y="0"/>
                  </a:lnTo>
                  <a:lnTo>
                    <a:pt x="4797878" y="701675"/>
                  </a:lnTo>
                  <a:lnTo>
                    <a:pt x="0" y="7016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0800" tIns="50800" rIns="50800" bIns="50800" spcCol="1270" anchor="ctr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清末的小学教育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  <p:grpSp>
        <p:nvGrpSpPr>
          <p:cNvPr id="9219" name="组合 9218"/>
          <p:cNvGrpSpPr/>
          <p:nvPr/>
        </p:nvGrpSpPr>
        <p:grpSpPr>
          <a:xfrm>
            <a:off x="2000250" y="2100263"/>
            <a:ext cx="5103813" cy="1308100"/>
            <a:chOff x="1999805" y="2100390"/>
            <a:chExt cx="5104159" cy="1307666"/>
          </a:xfrm>
        </p:grpSpPr>
        <p:sp>
          <p:nvSpPr>
            <p:cNvPr id="16" name="任意多边形: 形状 15"/>
            <p:cNvSpPr/>
            <p:nvPr/>
          </p:nvSpPr>
          <p:spPr>
            <a:xfrm>
              <a:off x="1999805" y="2100390"/>
              <a:ext cx="4735834" cy="430069"/>
            </a:xfrm>
            <a:custGeom>
              <a:avLst/>
              <a:gdLst>
                <a:gd name="connsiteX0" fmla="*/ 0 w 4736306"/>
                <a:gd name="connsiteY0" fmla="*/ 0 h 430573"/>
                <a:gd name="connsiteX1" fmla="*/ 4736306 w 4736306"/>
                <a:gd name="connsiteY1" fmla="*/ 0 h 430573"/>
                <a:gd name="connsiteX2" fmla="*/ 4736306 w 4736306"/>
                <a:gd name="connsiteY2" fmla="*/ 430573 h 430573"/>
                <a:gd name="connsiteX3" fmla="*/ 0 w 4736306"/>
                <a:gd name="connsiteY3" fmla="*/ 430573 h 430573"/>
                <a:gd name="connsiteX4" fmla="*/ 0 w 4736306"/>
                <a:gd name="connsiteY4" fmla="*/ 0 h 43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306" h="430573">
                  <a:moveTo>
                    <a:pt x="0" y="0"/>
                  </a:moveTo>
                  <a:lnTo>
                    <a:pt x="4736306" y="0"/>
                  </a:lnTo>
                  <a:lnTo>
                    <a:pt x="4736306" y="430573"/>
                  </a:lnTo>
                  <a:lnTo>
                    <a:pt x="0" y="4305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b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2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17" name="箭头: V 形 16"/>
            <p:cNvSpPr/>
            <p:nvPr/>
          </p:nvSpPr>
          <p:spPr>
            <a:xfrm>
              <a:off x="1999805" y="2530459"/>
              <a:ext cx="1108150" cy="87759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箭头: V 形 17"/>
            <p:cNvSpPr/>
            <p:nvPr/>
          </p:nvSpPr>
          <p:spPr>
            <a:xfrm>
              <a:off x="2665013" y="2530459"/>
              <a:ext cx="1108150" cy="87759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箭头: V 形 18"/>
            <p:cNvSpPr/>
            <p:nvPr/>
          </p:nvSpPr>
          <p:spPr>
            <a:xfrm>
              <a:off x="3331808" y="2530459"/>
              <a:ext cx="1108150" cy="87759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箭头: V 形 19"/>
            <p:cNvSpPr/>
            <p:nvPr/>
          </p:nvSpPr>
          <p:spPr>
            <a:xfrm>
              <a:off x="3997015" y="2530459"/>
              <a:ext cx="1108150" cy="87759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箭头: V 形 20"/>
            <p:cNvSpPr/>
            <p:nvPr/>
          </p:nvSpPr>
          <p:spPr>
            <a:xfrm>
              <a:off x="4663811" y="2530459"/>
              <a:ext cx="1108150" cy="87759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箭头: V 形 21"/>
            <p:cNvSpPr/>
            <p:nvPr/>
          </p:nvSpPr>
          <p:spPr>
            <a:xfrm>
              <a:off x="5329019" y="2530459"/>
              <a:ext cx="1108150" cy="87759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箭头: V 形 22"/>
            <p:cNvSpPr/>
            <p:nvPr/>
          </p:nvSpPr>
          <p:spPr>
            <a:xfrm>
              <a:off x="5995814" y="2530459"/>
              <a:ext cx="1108150" cy="877597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任意多边形: 形状 23"/>
            <p:cNvSpPr/>
            <p:nvPr/>
          </p:nvSpPr>
          <p:spPr>
            <a:xfrm>
              <a:off x="1999805" y="2619330"/>
              <a:ext cx="4797750" cy="701442"/>
            </a:xfrm>
            <a:custGeom>
              <a:avLst/>
              <a:gdLst>
                <a:gd name="connsiteX0" fmla="*/ 0 w 4797878"/>
                <a:gd name="connsiteY0" fmla="*/ 0 h 701675"/>
                <a:gd name="connsiteX1" fmla="*/ 4797878 w 4797878"/>
                <a:gd name="connsiteY1" fmla="*/ 0 h 701675"/>
                <a:gd name="connsiteX2" fmla="*/ 4797878 w 4797878"/>
                <a:gd name="connsiteY2" fmla="*/ 701675 h 701675"/>
                <a:gd name="connsiteX3" fmla="*/ 0 w 4797878"/>
                <a:gd name="connsiteY3" fmla="*/ 701675 h 701675"/>
                <a:gd name="connsiteX4" fmla="*/ 0 w 4797878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7878" h="701675">
                  <a:moveTo>
                    <a:pt x="0" y="0"/>
                  </a:moveTo>
                  <a:lnTo>
                    <a:pt x="4797878" y="0"/>
                  </a:lnTo>
                  <a:lnTo>
                    <a:pt x="4797878" y="701675"/>
                  </a:lnTo>
                  <a:lnTo>
                    <a:pt x="0" y="7016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0800" tIns="50800" rIns="50800" bIns="50800" spcCol="1270" anchor="ctr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中华民国的小学教育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  <p:grpSp>
        <p:nvGrpSpPr>
          <p:cNvPr id="9221" name="组合 9220"/>
          <p:cNvGrpSpPr/>
          <p:nvPr/>
        </p:nvGrpSpPr>
        <p:grpSpPr>
          <a:xfrm>
            <a:off x="3187700" y="3451225"/>
            <a:ext cx="5103813" cy="1308100"/>
            <a:chOff x="3187566" y="3451150"/>
            <a:chExt cx="5104159" cy="1307666"/>
          </a:xfrm>
        </p:grpSpPr>
        <p:sp>
          <p:nvSpPr>
            <p:cNvPr id="25" name="任意多边形: 形状 24"/>
            <p:cNvSpPr/>
            <p:nvPr/>
          </p:nvSpPr>
          <p:spPr>
            <a:xfrm>
              <a:off x="3187566" y="3451150"/>
              <a:ext cx="4735834" cy="430070"/>
            </a:xfrm>
            <a:custGeom>
              <a:avLst/>
              <a:gdLst>
                <a:gd name="connsiteX0" fmla="*/ 0 w 4736306"/>
                <a:gd name="connsiteY0" fmla="*/ 0 h 430573"/>
                <a:gd name="connsiteX1" fmla="*/ 4736306 w 4736306"/>
                <a:gd name="connsiteY1" fmla="*/ 0 h 430573"/>
                <a:gd name="connsiteX2" fmla="*/ 4736306 w 4736306"/>
                <a:gd name="connsiteY2" fmla="*/ 430573 h 430573"/>
                <a:gd name="connsiteX3" fmla="*/ 0 w 4736306"/>
                <a:gd name="connsiteY3" fmla="*/ 430573 h 430573"/>
                <a:gd name="connsiteX4" fmla="*/ 0 w 4736306"/>
                <a:gd name="connsiteY4" fmla="*/ 0 h 43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306" h="430573">
                  <a:moveTo>
                    <a:pt x="0" y="0"/>
                  </a:moveTo>
                  <a:lnTo>
                    <a:pt x="4736306" y="0"/>
                  </a:lnTo>
                  <a:lnTo>
                    <a:pt x="4736306" y="430573"/>
                  </a:lnTo>
                  <a:lnTo>
                    <a:pt x="0" y="4305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b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3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26" name="箭头: V 形 25"/>
            <p:cNvSpPr/>
            <p:nvPr/>
          </p:nvSpPr>
          <p:spPr>
            <a:xfrm>
              <a:off x="3187566" y="388122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箭头: V 形 26"/>
            <p:cNvSpPr/>
            <p:nvPr/>
          </p:nvSpPr>
          <p:spPr>
            <a:xfrm>
              <a:off x="3852774" y="388122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箭头: V 形 27"/>
            <p:cNvSpPr/>
            <p:nvPr/>
          </p:nvSpPr>
          <p:spPr>
            <a:xfrm>
              <a:off x="4519569" y="388122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箭头: V 形 28"/>
            <p:cNvSpPr/>
            <p:nvPr/>
          </p:nvSpPr>
          <p:spPr>
            <a:xfrm>
              <a:off x="5184776" y="388122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箭头: V 形 29"/>
            <p:cNvSpPr/>
            <p:nvPr/>
          </p:nvSpPr>
          <p:spPr>
            <a:xfrm>
              <a:off x="5851572" y="388122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箭头: V 形 30"/>
            <p:cNvSpPr/>
            <p:nvPr/>
          </p:nvSpPr>
          <p:spPr>
            <a:xfrm>
              <a:off x="6516780" y="388122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216" name="箭头: V 形 9215"/>
            <p:cNvSpPr/>
            <p:nvPr/>
          </p:nvSpPr>
          <p:spPr>
            <a:xfrm>
              <a:off x="7183575" y="3881220"/>
              <a:ext cx="1108150" cy="877596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217" name="任意多边形: 形状 9216"/>
            <p:cNvSpPr/>
            <p:nvPr/>
          </p:nvSpPr>
          <p:spPr>
            <a:xfrm>
              <a:off x="3187566" y="3970091"/>
              <a:ext cx="4797750" cy="701442"/>
            </a:xfrm>
            <a:custGeom>
              <a:avLst/>
              <a:gdLst>
                <a:gd name="connsiteX0" fmla="*/ 0 w 4797878"/>
                <a:gd name="connsiteY0" fmla="*/ 0 h 701675"/>
                <a:gd name="connsiteX1" fmla="*/ 4797878 w 4797878"/>
                <a:gd name="connsiteY1" fmla="*/ 0 h 701675"/>
                <a:gd name="connsiteX2" fmla="*/ 4797878 w 4797878"/>
                <a:gd name="connsiteY2" fmla="*/ 701675 h 701675"/>
                <a:gd name="connsiteX3" fmla="*/ 0 w 4797878"/>
                <a:gd name="connsiteY3" fmla="*/ 701675 h 701675"/>
                <a:gd name="connsiteX4" fmla="*/ 0 w 4797878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7878" h="701675">
                  <a:moveTo>
                    <a:pt x="0" y="0"/>
                  </a:moveTo>
                  <a:lnTo>
                    <a:pt x="4797878" y="0"/>
                  </a:lnTo>
                  <a:lnTo>
                    <a:pt x="4797878" y="701675"/>
                  </a:lnTo>
                  <a:lnTo>
                    <a:pt x="0" y="7016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0800" tIns="50800" rIns="50800" bIns="50800" spcCol="1270" anchor="ctr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近现代中国小学教育的发展特征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  <p:sp>
        <p:nvSpPr>
          <p:cNvPr id="11296" name="矩形 2"/>
          <p:cNvSpPr/>
          <p:nvPr/>
        </p:nvSpPr>
        <p:spPr>
          <a:xfrm>
            <a:off x="327025" y="-112712"/>
            <a:ext cx="2338388" cy="1108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600" b="1" dirty="0">
                <a:solidFill>
                  <a:srgbClr val="DEA900"/>
                </a:solidFill>
                <a:latin typeface="Arial" panose="020B0604020202020204" pitchFamily="34" charset="0"/>
              </a:rPr>
              <a:t>2</a:t>
            </a:r>
            <a:endParaRPr lang="zh-CN" altLang="en-US" sz="12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矩形 2"/>
          <p:cNvSpPr/>
          <p:nvPr/>
        </p:nvSpPr>
        <p:spPr>
          <a:xfrm>
            <a:off x="2006600" y="165100"/>
            <a:ext cx="4802188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我国近现代的小学教育</a:t>
            </a:r>
            <a:endParaRPr lang="zh-CN" altLang="en-US" sz="7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grpSp>
        <p:nvGrpSpPr>
          <p:cNvPr id="9218" name="组合 9217"/>
          <p:cNvGrpSpPr/>
          <p:nvPr/>
        </p:nvGrpSpPr>
        <p:grpSpPr>
          <a:xfrm>
            <a:off x="323850" y="2211388"/>
            <a:ext cx="3168650" cy="1008062"/>
            <a:chOff x="891510" y="749629"/>
            <a:chExt cx="5104159" cy="1307667"/>
          </a:xfrm>
        </p:grpSpPr>
        <p:sp>
          <p:nvSpPr>
            <p:cNvPr id="5" name="任意多边形: 形状 4"/>
            <p:cNvSpPr/>
            <p:nvPr/>
          </p:nvSpPr>
          <p:spPr>
            <a:xfrm>
              <a:off x="891510" y="749629"/>
              <a:ext cx="4735923" cy="430397"/>
            </a:xfrm>
            <a:custGeom>
              <a:avLst/>
              <a:gdLst>
                <a:gd name="connsiteX0" fmla="*/ 0 w 4736306"/>
                <a:gd name="connsiteY0" fmla="*/ 0 h 430573"/>
                <a:gd name="connsiteX1" fmla="*/ 4736306 w 4736306"/>
                <a:gd name="connsiteY1" fmla="*/ 0 h 430573"/>
                <a:gd name="connsiteX2" fmla="*/ 4736306 w 4736306"/>
                <a:gd name="connsiteY2" fmla="*/ 430573 h 430573"/>
                <a:gd name="connsiteX3" fmla="*/ 0 w 4736306"/>
                <a:gd name="connsiteY3" fmla="*/ 430573 h 430573"/>
                <a:gd name="connsiteX4" fmla="*/ 0 w 4736306"/>
                <a:gd name="connsiteY4" fmla="*/ 0 h 43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306" h="430573">
                  <a:moveTo>
                    <a:pt x="0" y="0"/>
                  </a:moveTo>
                  <a:lnTo>
                    <a:pt x="4736306" y="0"/>
                  </a:lnTo>
                  <a:lnTo>
                    <a:pt x="4736306" y="430573"/>
                  </a:lnTo>
                  <a:lnTo>
                    <a:pt x="0" y="4305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b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7" name="箭头: V 形 6"/>
            <p:cNvSpPr/>
            <p:nvPr/>
          </p:nvSpPr>
          <p:spPr>
            <a:xfrm>
              <a:off x="891510" y="1180026"/>
              <a:ext cx="1107266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箭头: V 形 8"/>
            <p:cNvSpPr/>
            <p:nvPr/>
          </p:nvSpPr>
          <p:spPr>
            <a:xfrm>
              <a:off x="1556380" y="1180026"/>
              <a:ext cx="1109822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箭头: V 形 9"/>
            <p:cNvSpPr/>
            <p:nvPr/>
          </p:nvSpPr>
          <p:spPr>
            <a:xfrm>
              <a:off x="2223809" y="1180026"/>
              <a:ext cx="1107264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箭头: V 形 10"/>
            <p:cNvSpPr/>
            <p:nvPr/>
          </p:nvSpPr>
          <p:spPr>
            <a:xfrm>
              <a:off x="2888679" y="1180026"/>
              <a:ext cx="1109822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箭头: V 形 11"/>
            <p:cNvSpPr/>
            <p:nvPr/>
          </p:nvSpPr>
          <p:spPr>
            <a:xfrm>
              <a:off x="3556106" y="1180026"/>
              <a:ext cx="1107266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箭头: V 形 12"/>
            <p:cNvSpPr/>
            <p:nvPr/>
          </p:nvSpPr>
          <p:spPr>
            <a:xfrm>
              <a:off x="4220976" y="1180026"/>
              <a:ext cx="1107266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箭头: V 形 13"/>
            <p:cNvSpPr/>
            <p:nvPr/>
          </p:nvSpPr>
          <p:spPr>
            <a:xfrm>
              <a:off x="4888405" y="1180026"/>
              <a:ext cx="1107264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任意多边形: 形状 14"/>
            <p:cNvSpPr/>
            <p:nvPr/>
          </p:nvSpPr>
          <p:spPr>
            <a:xfrm>
              <a:off x="891510" y="1268577"/>
              <a:ext cx="4797296" cy="700169"/>
            </a:xfrm>
            <a:custGeom>
              <a:avLst/>
              <a:gdLst>
                <a:gd name="connsiteX0" fmla="*/ 0 w 4797878"/>
                <a:gd name="connsiteY0" fmla="*/ 0 h 701675"/>
                <a:gd name="connsiteX1" fmla="*/ 4797878 w 4797878"/>
                <a:gd name="connsiteY1" fmla="*/ 0 h 701675"/>
                <a:gd name="connsiteX2" fmla="*/ 4797878 w 4797878"/>
                <a:gd name="connsiteY2" fmla="*/ 701675 h 701675"/>
                <a:gd name="connsiteX3" fmla="*/ 0 w 4797878"/>
                <a:gd name="connsiteY3" fmla="*/ 701675 h 701675"/>
                <a:gd name="connsiteX4" fmla="*/ 0 w 4797878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7878" h="701675">
                  <a:moveTo>
                    <a:pt x="0" y="0"/>
                  </a:moveTo>
                  <a:lnTo>
                    <a:pt x="4797878" y="0"/>
                  </a:lnTo>
                  <a:lnTo>
                    <a:pt x="4797878" y="701675"/>
                  </a:lnTo>
                  <a:lnTo>
                    <a:pt x="0" y="7016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0800" tIns="50800" rIns="50800" bIns="50800" spcCol="1270" anchor="ctr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清末的小学教育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——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开端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632200" y="701675"/>
          <a:ext cx="5346700" cy="42989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1440"/>
                <a:gridCol w="2003885"/>
                <a:gridCol w="2201375"/>
              </a:tblGrid>
              <a:tr h="368204"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39" marR="91439" marT="46026" marB="460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私立小学</a:t>
                      </a:r>
                      <a:endParaRPr lang="zh-CN" altLang="en-US" sz="1800" dirty="0"/>
                    </a:p>
                  </a:txBody>
                  <a:tcPr marL="91439" marR="91439" marT="46026" marB="460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FF7C80">
                            <a:tint val="66000"/>
                            <a:satMod val="160000"/>
                          </a:srgbClr>
                        </a:gs>
                        <a:gs pos="50000">
                          <a:srgbClr val="FF7C80">
                            <a:tint val="44500"/>
                            <a:satMod val="160000"/>
                          </a:srgbClr>
                        </a:gs>
                        <a:gs pos="100000">
                          <a:srgbClr val="FF7C80">
                            <a:tint val="23500"/>
                            <a:satMod val="160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公立小学</a:t>
                      </a:r>
                      <a:endParaRPr lang="zh-CN" altLang="en-US" sz="1800" dirty="0"/>
                    </a:p>
                  </a:txBody>
                  <a:tcPr marL="91439" marR="91439" marT="46026" marB="460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7C80">
                            <a:tint val="66000"/>
                            <a:satMod val="160000"/>
                          </a:srgbClr>
                        </a:gs>
                        <a:gs pos="50000">
                          <a:srgbClr val="FF7C80">
                            <a:tint val="44500"/>
                            <a:satMod val="160000"/>
                          </a:srgbClr>
                        </a:gs>
                        <a:gs pos="100000">
                          <a:srgbClr val="FF7C80">
                            <a:tint val="23500"/>
                            <a:satMod val="160000"/>
                          </a:srgbClr>
                        </a:gs>
                      </a:gsLst>
                      <a:lin ang="8100000" scaled="1"/>
                      <a:tileRect/>
                    </a:gradFill>
                  </a:tcPr>
                </a:tc>
              </a:tr>
              <a:tr h="905571"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代表人物及学校</a:t>
                      </a:r>
                      <a:endParaRPr lang="zh-CN" altLang="en-US" sz="1800" dirty="0"/>
                    </a:p>
                  </a:txBody>
                  <a:tcPr marL="91439" marR="91439" marT="46026" marB="460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张焕纶</a:t>
                      </a:r>
                      <a:endParaRPr lang="en-US" altLang="zh-CN" sz="1800" dirty="0"/>
                    </a:p>
                    <a:p>
                      <a:r>
                        <a:rPr lang="zh-CN" altLang="en-US" sz="1800" dirty="0"/>
                        <a:t>上海正蒙书院</a:t>
                      </a:r>
                      <a:endParaRPr lang="zh-CN" altLang="en-US" sz="1800" dirty="0"/>
                    </a:p>
                  </a:txBody>
                  <a:tcPr marL="91439" marR="91439" marT="46026" marB="460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盛宣怀</a:t>
                      </a:r>
                      <a:endParaRPr lang="en-US" altLang="zh-CN" sz="1800" dirty="0"/>
                    </a:p>
                    <a:p>
                      <a:r>
                        <a:rPr lang="zh-CN" altLang="en-US" sz="1800" dirty="0"/>
                        <a:t>南洋公学（外院）</a:t>
                      </a:r>
                      <a:endParaRPr lang="zh-CN" altLang="en-US" sz="1800" dirty="0"/>
                    </a:p>
                  </a:txBody>
                  <a:tcPr marL="91439" marR="91439" marT="46026" marB="460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20586"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课程</a:t>
                      </a:r>
                      <a:endParaRPr lang="zh-CN" altLang="en-US" sz="1800" dirty="0"/>
                    </a:p>
                  </a:txBody>
                  <a:tcPr marL="91439" marR="91439" marT="46026" marB="460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1.</a:t>
                      </a:r>
                      <a:r>
                        <a:rPr lang="zh-CN" altLang="en-US" sz="1800" dirty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算数、礼仪、游戏等</a:t>
                      </a:r>
                      <a:endParaRPr lang="en-US" altLang="zh-CN" sz="180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  <a:p>
                      <a:r>
                        <a:rPr lang="en-US" altLang="zh-CN" sz="1800" dirty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2.</a:t>
                      </a:r>
                      <a:r>
                        <a:rPr lang="zh-CN" altLang="en-US" sz="1800" dirty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教学法：以俗话译文言文，讲解与背诵并重</a:t>
                      </a:r>
                      <a:endParaRPr lang="zh-CN" altLang="en-US" sz="180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</a:txBody>
                  <a:tcPr marL="91439" marR="91439" marT="46026" marB="460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1.</a:t>
                      </a:r>
                      <a:r>
                        <a:rPr lang="zh-CN" altLang="en-US" sz="1800" dirty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国文、算数、英文、舆地、史学、体操</a:t>
                      </a:r>
                      <a:endParaRPr lang="en-US" altLang="zh-CN" sz="1800" dirty="0">
                        <a:latin typeface="华文新魏" panose="02010800040101010101" pitchFamily="2" charset="-122"/>
                        <a:ea typeface="华文新魏" panose="02010800040101010101" pitchFamily="2" charset="-122"/>
                      </a:endParaRPr>
                    </a:p>
                    <a:p>
                      <a:r>
                        <a:rPr lang="en-US" altLang="zh-CN" sz="1800" dirty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2.</a:t>
                      </a:r>
                      <a:r>
                        <a:rPr lang="zh-CN" altLang="en-US" sz="1800" dirty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分四班，每周上课</a:t>
                      </a:r>
                      <a:r>
                        <a:rPr lang="en-US" altLang="zh-CN" sz="1800" dirty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42</a:t>
                      </a:r>
                      <a:r>
                        <a:rPr lang="zh-CN" altLang="en-US" sz="1800" dirty="0"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学时，自编</a:t>
                      </a:r>
                      <a:r>
                        <a:rPr lang="zh-CN" altLang="en-US" sz="1800" kern="1200" dirty="0">
                          <a:solidFill>
                            <a:schemeClr val="tx1"/>
                          </a:solidFill>
                          <a:latin typeface="华文新魏" panose="02010800040101010101" pitchFamily="2" charset="-122"/>
                          <a:ea typeface="华文新魏" panose="02010800040101010101" pitchFamily="2" charset="-122"/>
                          <a:cs typeface="+mn-cs"/>
                        </a:rPr>
                        <a:t>课本《蒙学课本》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+mn-cs"/>
                      </a:endParaRPr>
                    </a:p>
                  </a:txBody>
                  <a:tcPr marL="91439" marR="91439" marT="46026" marB="460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4357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solidFill>
                            <a:srgbClr val="FF0000"/>
                          </a:solidFill>
                        </a:rPr>
                        <a:t>地位</a:t>
                      </a:r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9" marR="91439" marT="46026" marB="460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solidFill>
                            <a:srgbClr val="FF0000"/>
                          </a:solidFill>
                        </a:rPr>
                        <a:t>中国近代小学的开端</a:t>
                      </a:r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9" marR="91439" marT="46026" marB="460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solidFill>
                            <a:srgbClr val="FF0000"/>
                          </a:solidFill>
                        </a:rPr>
                        <a:t>我国公立小学的始祖</a:t>
                      </a:r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9" marR="91439" marT="46026" marB="460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4357"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此后开设小学</a:t>
                      </a:r>
                      <a:endParaRPr lang="zh-CN" altLang="en-US" sz="1800" dirty="0"/>
                    </a:p>
                  </a:txBody>
                  <a:tcPr marL="91439" marR="91439" marT="46026" marB="460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上海沪南三等学堂等</a:t>
                      </a:r>
                      <a:endParaRPr lang="zh-CN" altLang="en-US" sz="1800" dirty="0"/>
                    </a:p>
                  </a:txBody>
                  <a:tcPr marL="91439" marR="91439" marT="46026" marB="460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蒙养东塾等</a:t>
                      </a:r>
                      <a:endParaRPr lang="zh-CN" altLang="en-US" sz="1800" dirty="0"/>
                    </a:p>
                  </a:txBody>
                  <a:tcPr marL="91439" marR="91439" marT="46026" marB="460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350" name="矩形 2"/>
          <p:cNvSpPr/>
          <p:nvPr/>
        </p:nvSpPr>
        <p:spPr>
          <a:xfrm>
            <a:off x="327025" y="-112712"/>
            <a:ext cx="2338388" cy="1108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600" b="1" dirty="0">
                <a:solidFill>
                  <a:srgbClr val="DEA900"/>
                </a:solidFill>
                <a:latin typeface="Arial" panose="020B0604020202020204" pitchFamily="34" charset="0"/>
              </a:rPr>
              <a:t>2</a:t>
            </a:r>
            <a:endParaRPr lang="zh-CN" altLang="en-US" sz="12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2"/>
          <p:cNvSpPr/>
          <p:nvPr/>
        </p:nvSpPr>
        <p:spPr>
          <a:xfrm>
            <a:off x="2006600" y="165100"/>
            <a:ext cx="4802188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600" b="1" dirty="0">
                <a:solidFill>
                  <a:srgbClr val="DEA900"/>
                </a:solidFill>
                <a:latin typeface="Arial" panose="020B0604020202020204" pitchFamily="34" charset="0"/>
              </a:rPr>
              <a:t>我国近现代的小学教育</a:t>
            </a:r>
            <a:endParaRPr lang="zh-CN" altLang="en-US" sz="7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grpSp>
        <p:nvGrpSpPr>
          <p:cNvPr id="9218" name="组合 9217"/>
          <p:cNvGrpSpPr/>
          <p:nvPr/>
        </p:nvGrpSpPr>
        <p:grpSpPr>
          <a:xfrm>
            <a:off x="323850" y="2211388"/>
            <a:ext cx="3168650" cy="1008062"/>
            <a:chOff x="891510" y="749629"/>
            <a:chExt cx="5104159" cy="1307667"/>
          </a:xfrm>
        </p:grpSpPr>
        <p:sp>
          <p:nvSpPr>
            <p:cNvPr id="5" name="任意多边形: 形状 4"/>
            <p:cNvSpPr/>
            <p:nvPr/>
          </p:nvSpPr>
          <p:spPr>
            <a:xfrm>
              <a:off x="891510" y="749629"/>
              <a:ext cx="4735923" cy="430397"/>
            </a:xfrm>
            <a:custGeom>
              <a:avLst/>
              <a:gdLst>
                <a:gd name="connsiteX0" fmla="*/ 0 w 4736306"/>
                <a:gd name="connsiteY0" fmla="*/ 0 h 430573"/>
                <a:gd name="connsiteX1" fmla="*/ 4736306 w 4736306"/>
                <a:gd name="connsiteY1" fmla="*/ 0 h 430573"/>
                <a:gd name="connsiteX2" fmla="*/ 4736306 w 4736306"/>
                <a:gd name="connsiteY2" fmla="*/ 430573 h 430573"/>
                <a:gd name="connsiteX3" fmla="*/ 0 w 4736306"/>
                <a:gd name="connsiteY3" fmla="*/ 430573 h 430573"/>
                <a:gd name="connsiteX4" fmla="*/ 0 w 4736306"/>
                <a:gd name="connsiteY4" fmla="*/ 0 h 43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36306" h="430573">
                  <a:moveTo>
                    <a:pt x="0" y="0"/>
                  </a:moveTo>
                  <a:lnTo>
                    <a:pt x="4736306" y="0"/>
                  </a:lnTo>
                  <a:lnTo>
                    <a:pt x="4736306" y="430573"/>
                  </a:lnTo>
                  <a:lnTo>
                    <a:pt x="0" y="4305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76200" tIns="76200" rIns="76200" bIns="76200" spcCol="1270" anchor="b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7" name="箭头: V 形 6"/>
            <p:cNvSpPr/>
            <p:nvPr/>
          </p:nvSpPr>
          <p:spPr>
            <a:xfrm>
              <a:off x="891510" y="1180026"/>
              <a:ext cx="1107266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箭头: V 形 8"/>
            <p:cNvSpPr/>
            <p:nvPr/>
          </p:nvSpPr>
          <p:spPr>
            <a:xfrm>
              <a:off x="1556380" y="1180026"/>
              <a:ext cx="1109822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箭头: V 形 9"/>
            <p:cNvSpPr/>
            <p:nvPr/>
          </p:nvSpPr>
          <p:spPr>
            <a:xfrm>
              <a:off x="2223809" y="1180026"/>
              <a:ext cx="1107264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箭头: V 形 10"/>
            <p:cNvSpPr/>
            <p:nvPr/>
          </p:nvSpPr>
          <p:spPr>
            <a:xfrm>
              <a:off x="2888679" y="1180026"/>
              <a:ext cx="1109822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箭头: V 形 11"/>
            <p:cNvSpPr/>
            <p:nvPr/>
          </p:nvSpPr>
          <p:spPr>
            <a:xfrm>
              <a:off x="3556106" y="1180026"/>
              <a:ext cx="1107266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箭头: V 形 12"/>
            <p:cNvSpPr/>
            <p:nvPr/>
          </p:nvSpPr>
          <p:spPr>
            <a:xfrm>
              <a:off x="4220976" y="1180026"/>
              <a:ext cx="1107266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箭头: V 形 13"/>
            <p:cNvSpPr/>
            <p:nvPr/>
          </p:nvSpPr>
          <p:spPr>
            <a:xfrm>
              <a:off x="4888405" y="1180026"/>
              <a:ext cx="1107264" cy="877270"/>
            </a:xfrm>
            <a:prstGeom prst="chevron">
              <a:avLst>
                <a:gd name="adj" fmla="val 70610"/>
              </a:avLst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任意多边形: 形状 14"/>
            <p:cNvSpPr/>
            <p:nvPr/>
          </p:nvSpPr>
          <p:spPr>
            <a:xfrm>
              <a:off x="891510" y="1268577"/>
              <a:ext cx="4797296" cy="700169"/>
            </a:xfrm>
            <a:custGeom>
              <a:avLst/>
              <a:gdLst>
                <a:gd name="connsiteX0" fmla="*/ 0 w 4797878"/>
                <a:gd name="connsiteY0" fmla="*/ 0 h 701675"/>
                <a:gd name="connsiteX1" fmla="*/ 4797878 w 4797878"/>
                <a:gd name="connsiteY1" fmla="*/ 0 h 701675"/>
                <a:gd name="connsiteX2" fmla="*/ 4797878 w 4797878"/>
                <a:gd name="connsiteY2" fmla="*/ 701675 h 701675"/>
                <a:gd name="connsiteX3" fmla="*/ 0 w 4797878"/>
                <a:gd name="connsiteY3" fmla="*/ 701675 h 701675"/>
                <a:gd name="connsiteX4" fmla="*/ 0 w 4797878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7878" h="701675">
                  <a:moveTo>
                    <a:pt x="0" y="0"/>
                  </a:moveTo>
                  <a:lnTo>
                    <a:pt x="4797878" y="0"/>
                  </a:lnTo>
                  <a:lnTo>
                    <a:pt x="4797878" y="701675"/>
                  </a:lnTo>
                  <a:lnTo>
                    <a:pt x="0" y="70167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0800" tIns="50800" rIns="50800" bIns="50800" spcCol="1270" anchor="ctr"/>
            <a:lstStyle/>
            <a:p>
              <a:pPr marL="0" marR="0" lvl="0" indent="0" algn="l" defTabSz="8890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清末的小学教育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——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D09E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学制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09E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284663" y="1924050"/>
            <a:ext cx="3832225" cy="2505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学校教育制度：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指一个国家各级各类学校的系统，它规定了各级各类学校的性质、任务、入学条件、修业年限以及他们之间的关系。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3" name="矩形 2"/>
          <p:cNvSpPr/>
          <p:nvPr/>
        </p:nvSpPr>
        <p:spPr>
          <a:xfrm>
            <a:off x="327025" y="-112712"/>
            <a:ext cx="2338388" cy="1108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600" b="1" dirty="0">
                <a:solidFill>
                  <a:srgbClr val="DEA900"/>
                </a:solidFill>
                <a:latin typeface="Arial" panose="020B0604020202020204" pitchFamily="34" charset="0"/>
              </a:rPr>
              <a:t>2</a:t>
            </a:r>
            <a:endParaRPr lang="zh-CN" altLang="en-US" sz="12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2798</Words>
  <Application>WPS 演示</Application>
  <PresentationFormat/>
  <Paragraphs>533</Paragraphs>
  <Slides>31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8" baseType="lpstr">
      <vt:lpstr>Arial</vt:lpstr>
      <vt:lpstr>宋体</vt:lpstr>
      <vt:lpstr>Wingdings</vt:lpstr>
      <vt:lpstr>微软雅黑</vt:lpstr>
      <vt:lpstr>Calibri</vt:lpstr>
      <vt:lpstr>华文行楷</vt:lpstr>
      <vt:lpstr>华文新魏</vt:lpstr>
      <vt:lpstr>楷体</vt:lpstr>
      <vt:lpstr>Arial Unicode MS</vt:lpstr>
      <vt:lpstr>黑体</vt:lpstr>
      <vt:lpstr>华文楷体</vt:lpstr>
      <vt:lpstr>楷体_GB2312</vt:lpstr>
      <vt:lpstr>新宋体</vt:lpstr>
      <vt:lpstr>Constantia</vt:lpstr>
      <vt:lpstr>隶书</vt:lpstr>
      <vt:lpstr>Times New Roman</vt:lpstr>
      <vt:lpstr>华文仿宋</vt:lpstr>
      <vt:lpstr>&amp;quot</vt:lpstr>
      <vt:lpstr>Segoe Print</vt:lpstr>
      <vt:lpstr>迷你简胖头鱼</vt:lpstr>
      <vt:lpstr>方正胖娃简体</vt:lpstr>
      <vt:lpstr>Gulim</vt:lpstr>
      <vt:lpstr>Malgun Gothic</vt:lpstr>
      <vt:lpstr>经典综艺体简</vt:lpstr>
      <vt:lpstr>方正综艺简体</vt:lpstr>
      <vt:lpstr>仿宋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团队管理</dc:title>
  <dc:creator>Zhou, Xiaobo</dc:creator>
  <cp:lastModifiedBy>呆呆</cp:lastModifiedBy>
  <cp:revision>446</cp:revision>
  <dcterms:created xsi:type="dcterms:W3CDTF">2014-08-02T01:32:00Z</dcterms:created>
  <dcterms:modified xsi:type="dcterms:W3CDTF">2021-08-17T08:50:38Z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A000520150525A15KOFW.ppt</vt:lpwstr>
  </property>
  <property fmtid="{D5CDD505-2E9C-101B-9397-08002B2CF9AE}" pid="3" name="fileid">
    <vt:lpwstr>565841</vt:lpwstr>
  </property>
  <property fmtid="{D5CDD505-2E9C-101B-9397-08002B2CF9AE}" pid="4" name="KSOProductBuildVer">
    <vt:lpwstr>2052-11.1.0.10700</vt:lpwstr>
  </property>
  <property fmtid="{D5CDD505-2E9C-101B-9397-08002B2CF9AE}" pid="5" name="ICV">
    <vt:lpwstr>2F00D006985549C3B5D5E1FBDF231683</vt:lpwstr>
  </property>
</Properties>
</file>