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Lst>
  <p:notesMasterIdLst>
    <p:notesMasterId r:id="rId10"/>
  </p:notesMasterIdLst>
  <p:handoutMasterIdLst>
    <p:handoutMasterId r:id="rId11"/>
  </p:handoutMasterIdLst>
  <p:sldIdLst>
    <p:sldId id="257" r:id="rId3"/>
    <p:sldId id="259" r:id="rId4"/>
    <p:sldId id="263" r:id="rId5"/>
    <p:sldId id="260" r:id="rId6"/>
    <p:sldId id="261" r:id="rId7"/>
    <p:sldId id="262" r:id="rId8"/>
    <p:sldId id="264" r:id="rId9"/>
  </p:sldIdLst>
  <p:sldSz cx="12192000" cy="6858000"/>
  <p:notesSz cx="6858000" cy="9144000"/>
  <p:custDataLst>
    <p:tags r:id="rId1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92" autoAdjust="0"/>
    <p:restoredTop sz="95072" autoAdjust="0"/>
  </p:normalViewPr>
  <p:slideViewPr>
    <p:cSldViewPr snapToGrid="0">
      <p:cViewPr varScale="1">
        <p:scale>
          <a:sx n="101" d="100"/>
          <a:sy n="101" d="100"/>
        </p:scale>
        <p:origin x="60" y="138"/>
      </p:cViewPr>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5AB1BB5-69F2-473E-88D5-9D53AF22BF02}" type="datetimeFigureOut">
              <a:rPr lang="zh-CN" altLang="en-US" smtClean="0"/>
              <a:t>2024/11/28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1F2095-135D-4AD4-8B8A-703471F0C314}"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E3AB8C-FE21-4DD1-B8DC-5656B6225C82}" type="datetimeFigureOut">
              <a:rPr lang="zh-CN" altLang="en-US" smtClean="0"/>
              <a:t>2024/11/28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稻壳鸭鸭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98D72A-83AD-44D4-9310-C145F4A06B53}"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4"/>
          <p:cNvSpPr txBox="1"/>
          <p:nvPr/>
        </p:nvSpPr>
        <p:spPr>
          <a:xfrm>
            <a:off x="2965031" y="3367444"/>
            <a:ext cx="45365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
        <p:nvSpPr>
          <p:cNvPr id="3" name="TextBox 8"/>
          <p:cNvSpPr txBox="1"/>
          <p:nvPr/>
        </p:nvSpPr>
        <p:spPr>
          <a:xfrm>
            <a:off x="7509627" y="2215277"/>
            <a:ext cx="54006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
        <p:nvSpPr>
          <p:cNvPr id="4"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5"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8"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页脚占位符 7"/>
          <p:cNvSpPr>
            <a:spLocks noGrp="1"/>
          </p:cNvSpPr>
          <p:nvPr>
            <p:ph type="ftr" sz="quarter" idx="11"/>
          </p:nvPr>
        </p:nvSpPr>
        <p:spPr>
          <a:xfrm>
            <a:off x="4038600" y="6356350"/>
            <a:ext cx="4114800" cy="365125"/>
          </a:xfrm>
        </p:spPr>
        <p:txBody>
          <a:bodyPr/>
          <a:lstStyle/>
          <a:p>
            <a:endParaRPr lang="zh-CN" altLang="en-US"/>
          </a:p>
        </p:txBody>
      </p:sp>
      <p:sp>
        <p:nvSpPr>
          <p:cNvPr id="10" name="灯片编号占位符 8"/>
          <p:cNvSpPr>
            <a:spLocks noGrp="1"/>
          </p:cNvSpPr>
          <p:nvPr>
            <p:ph type="sldNum" sz="quarter" idx="12"/>
          </p:nvPr>
        </p:nvSpPr>
        <p:spPr>
          <a:xfrm>
            <a:off x="8610600" y="6356350"/>
            <a:ext cx="2743200" cy="365125"/>
          </a:xfrm>
        </p:spPr>
        <p:txBody>
          <a:bodyPr/>
          <a:lstStyle/>
          <a:p>
            <a:fld id="{E9B957CC-A438-4D82-B305-22914934740F}" type="slidenum">
              <a:rPr lang="zh-CN" altLang="en-US" smtClean="0"/>
              <a:t>‹#›</a:t>
            </a:fld>
            <a:endParaRPr lang="zh-CN" altLang="en-US"/>
          </a:p>
        </p:txBody>
      </p:sp>
    </p:spTree>
  </p:cSld>
  <p:clrMapOvr>
    <a:masterClrMapping/>
  </p:clrMapOvr>
  <p:transition/>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03117" y="524581"/>
            <a:ext cx="1198418" cy="1198418"/>
          </a:xfrm>
          <a:prstGeom prst="rect">
            <a:avLst/>
          </a:prstGeom>
        </p:spPr>
      </p:pic>
      <p:sp>
        <p:nvSpPr>
          <p:cNvPr id="6" name="矩形 5"/>
          <p:cNvSpPr/>
          <p:nvPr userDrawn="1"/>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6799579" y="2324057"/>
            <a:ext cx="5655673" cy="4297462"/>
          </a:xfrm>
          <a:prstGeom prst="rect">
            <a:avLst/>
          </a:prstGeom>
        </p:spPr>
      </p:pic>
      <p:sp>
        <p:nvSpPr>
          <p:cNvPr id="4" name="文本框 3"/>
          <p:cNvSpPr txBox="1"/>
          <p:nvPr/>
        </p:nvSpPr>
        <p:spPr>
          <a:xfrm>
            <a:off x="128787" y="2700642"/>
            <a:ext cx="7834526" cy="1200329"/>
          </a:xfrm>
          <a:prstGeom prst="rect">
            <a:avLst/>
          </a:prstGeom>
          <a:noFill/>
        </p:spPr>
        <p:txBody>
          <a:bodyPr wrap="square" rtlCol="0">
            <a:spAutoFit/>
          </a:bodyPr>
          <a:lstStyle/>
          <a:p>
            <a:r>
              <a:rPr kumimoji="1" lang="zh-CN" altLang="en-US" sz="7200" dirty="0">
                <a:solidFill>
                  <a:schemeClr val="tx1">
                    <a:lumMod val="75000"/>
                    <a:lumOff val="25000"/>
                  </a:schemeClr>
                </a:solidFill>
                <a:latin typeface="华文新魏" panose="02010800040101010101" charset="-122"/>
                <a:ea typeface="华文新魏" panose="02010800040101010101" charset="-122"/>
                <a:cs typeface="华文新魏" panose="02010800040101010101" charset="-122"/>
              </a:rPr>
              <a:t>职业决策困难测量</a:t>
            </a:r>
          </a:p>
        </p:txBody>
      </p:sp>
      <p:grpSp>
        <p:nvGrpSpPr>
          <p:cNvPr id="2" name="组合 1">
            <a:extLst>
              <a:ext uri="{FF2B5EF4-FFF2-40B4-BE49-F238E27FC236}">
                <a16:creationId xmlns:a16="http://schemas.microsoft.com/office/drawing/2014/main" id="{CC862BAB-1512-20ED-7314-C06682492825}"/>
              </a:ext>
            </a:extLst>
          </p:cNvPr>
          <p:cNvGrpSpPr/>
          <p:nvPr/>
        </p:nvGrpSpPr>
        <p:grpSpPr>
          <a:xfrm>
            <a:off x="1909173" y="4403280"/>
            <a:ext cx="5040670" cy="437340"/>
            <a:chOff x="1643702" y="4192768"/>
            <a:chExt cx="5040670" cy="437340"/>
          </a:xfrm>
        </p:grpSpPr>
        <p:sp>
          <p:nvSpPr>
            <p:cNvPr id="7" name="平行四边形 6"/>
            <p:cNvSpPr/>
            <p:nvPr/>
          </p:nvSpPr>
          <p:spPr>
            <a:xfrm>
              <a:off x="1643702" y="4192768"/>
              <a:ext cx="1620982" cy="426027"/>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a:p>
          </p:txBody>
        </p:sp>
        <p:sp>
          <p:nvSpPr>
            <p:cNvPr id="18" name="平行四边形 17"/>
            <p:cNvSpPr/>
            <p:nvPr/>
          </p:nvSpPr>
          <p:spPr>
            <a:xfrm>
              <a:off x="3353546" y="4204081"/>
              <a:ext cx="1620982" cy="426027"/>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a:p>
          </p:txBody>
        </p:sp>
        <p:sp>
          <p:nvSpPr>
            <p:cNvPr id="21" name="平行四边形 20"/>
            <p:cNvSpPr/>
            <p:nvPr/>
          </p:nvSpPr>
          <p:spPr>
            <a:xfrm>
              <a:off x="5063390" y="4204081"/>
              <a:ext cx="1620982" cy="426027"/>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a:p>
          </p:txBody>
        </p:sp>
      </p:grpSp>
      <p:sp>
        <p:nvSpPr>
          <p:cNvPr id="14" name="矩形 13"/>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2" name="组合 21"/>
          <p:cNvGrpSpPr/>
          <p:nvPr/>
        </p:nvGrpSpPr>
        <p:grpSpPr>
          <a:xfrm>
            <a:off x="10131136" y="347162"/>
            <a:ext cx="1711037" cy="187037"/>
            <a:chOff x="9227127" y="290945"/>
            <a:chExt cx="1711037" cy="187037"/>
          </a:xfrm>
        </p:grpSpPr>
        <p:cxnSp>
          <p:nvCxnSpPr>
            <p:cNvPr id="16" name="直线连接符 15"/>
            <p:cNvCxnSpPr/>
            <p:nvPr/>
          </p:nvCxnSpPr>
          <p:spPr>
            <a:xfrm flipH="1">
              <a:off x="92271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直线连接符 25"/>
            <p:cNvCxnSpPr/>
            <p:nvPr/>
          </p:nvCxnSpPr>
          <p:spPr>
            <a:xfrm flipH="1">
              <a:off x="93795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直线连接符 26"/>
            <p:cNvCxnSpPr/>
            <p:nvPr/>
          </p:nvCxnSpPr>
          <p:spPr>
            <a:xfrm flipH="1">
              <a:off x="95319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线连接符 27"/>
            <p:cNvCxnSpPr/>
            <p:nvPr/>
          </p:nvCxnSpPr>
          <p:spPr>
            <a:xfrm flipH="1">
              <a:off x="96843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flipH="1">
              <a:off x="98367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直线连接符 29"/>
            <p:cNvCxnSpPr/>
            <p:nvPr/>
          </p:nvCxnSpPr>
          <p:spPr>
            <a:xfrm flipH="1">
              <a:off x="99891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直线连接符 30"/>
            <p:cNvCxnSpPr/>
            <p:nvPr/>
          </p:nvCxnSpPr>
          <p:spPr>
            <a:xfrm flipH="1">
              <a:off x="101415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直线连接符 31"/>
            <p:cNvCxnSpPr/>
            <p:nvPr/>
          </p:nvCxnSpPr>
          <p:spPr>
            <a:xfrm flipH="1">
              <a:off x="102939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直线连接符 32"/>
            <p:cNvCxnSpPr/>
            <p:nvPr/>
          </p:nvCxnSpPr>
          <p:spPr>
            <a:xfrm flipH="1">
              <a:off x="104463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直线连接符 33"/>
            <p:cNvCxnSpPr/>
            <p:nvPr/>
          </p:nvCxnSpPr>
          <p:spPr>
            <a:xfrm flipH="1">
              <a:off x="105987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 name="直线连接符 34"/>
            <p:cNvCxnSpPr/>
            <p:nvPr/>
          </p:nvCxnSpPr>
          <p:spPr>
            <a:xfrm flipH="1">
              <a:off x="107511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a:extLst>
              <a:ext uri="{FF2B5EF4-FFF2-40B4-BE49-F238E27FC236}">
                <a16:creationId xmlns:a16="http://schemas.microsoft.com/office/drawing/2014/main" id="{E6B38B65-2549-ECB1-432B-225ED6B6E2F3}"/>
              </a:ext>
            </a:extLst>
          </p:cNvPr>
          <p:cNvGrpSpPr/>
          <p:nvPr/>
        </p:nvGrpSpPr>
        <p:grpSpPr>
          <a:xfrm>
            <a:off x="1199536" y="1465991"/>
            <a:ext cx="9796861" cy="3705122"/>
            <a:chOff x="1199536" y="1465991"/>
            <a:chExt cx="9796861" cy="3705122"/>
          </a:xfrm>
        </p:grpSpPr>
        <p:sp>
          <p:nvSpPr>
            <p:cNvPr id="3" name="矩形 2">
              <a:extLst>
                <a:ext uri="{FF2B5EF4-FFF2-40B4-BE49-F238E27FC236}">
                  <a16:creationId xmlns:a16="http://schemas.microsoft.com/office/drawing/2014/main" id="{14BB8C91-1DFB-09E8-D492-C2DB01EA9F78}"/>
                </a:ext>
              </a:extLst>
            </p:cNvPr>
            <p:cNvSpPr/>
            <p:nvPr/>
          </p:nvSpPr>
          <p:spPr>
            <a:xfrm>
              <a:off x="1199536" y="1465991"/>
              <a:ext cx="9796861" cy="3583858"/>
            </a:xfrm>
            <a:prstGeom prst="rect">
              <a:avLst/>
            </a:prstGeom>
            <a:solidFill>
              <a:schemeClr val="bg1"/>
            </a:solidFill>
            <a:ln w="19050">
              <a:solidFill>
                <a:srgbClr val="0070C0"/>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D4F3B78-2B2E-F691-0871-D4C7F57A4C44}"/>
                </a:ext>
              </a:extLst>
            </p:cNvPr>
            <p:cNvSpPr txBox="1"/>
            <p:nvPr/>
          </p:nvSpPr>
          <p:spPr>
            <a:xfrm>
              <a:off x="1718679" y="1610523"/>
              <a:ext cx="8754642" cy="3560590"/>
            </a:xfrm>
            <a:prstGeom prst="rect">
              <a:avLst/>
            </a:prstGeom>
            <a:noFill/>
          </p:spPr>
          <p:txBody>
            <a:bodyPr wrap="square" rtlCol="0">
              <a:spAutoFit/>
            </a:bodyPr>
            <a:lstStyle/>
            <a:p>
              <a:pPr>
                <a:lnSpc>
                  <a:spcPct val="150000"/>
                </a:lnSpc>
                <a:spcAft>
                  <a:spcPts val="1800"/>
                </a:spcAft>
              </a:pPr>
              <a:r>
                <a:rPr lang="zh-CN" altLang="en-US" sz="2400" dirty="0">
                  <a:solidFill>
                    <a:srgbClr val="2C2C36"/>
                  </a:solidFill>
                  <a:latin typeface="仿宋" panose="02010609060101010101" pitchFamily="49" charset="-122"/>
                  <a:ea typeface="仿宋" panose="02010609060101010101" pitchFamily="49" charset="-122"/>
                </a:rPr>
                <a:t>尊敬的参与者：</a:t>
              </a:r>
            </a:p>
            <a:p>
              <a:pPr indent="536575" algn="l"/>
              <a:r>
                <a:rPr lang="zh-CN" altLang="en-US" sz="2400" dirty="0">
                  <a:solidFill>
                    <a:srgbClr val="2C2C36"/>
                  </a:solidFill>
                  <a:latin typeface="仿宋" panose="02010609060101010101" pitchFamily="49" charset="-122"/>
                  <a:ea typeface="仿宋" panose="02010609060101010101" pitchFamily="49" charset="-122"/>
                </a:rPr>
                <a:t>您好！感谢您参与本次职业决策困难问卷调查。本问卷旨在探索个人在面对职业选择时可能遇到的挑战与障碍，以帮助我们更好地理解职业规划过程中的难点，并为相关支持服务提供依据。您的所有回答将被严格保密，仅用于研究分析。</a:t>
              </a:r>
              <a:endParaRPr lang="en-US" altLang="zh-CN" sz="2400" dirty="0">
                <a:solidFill>
                  <a:srgbClr val="2C2C36"/>
                </a:solidFill>
                <a:latin typeface="仿宋" panose="02010609060101010101" pitchFamily="49" charset="-122"/>
                <a:ea typeface="仿宋" panose="02010609060101010101" pitchFamily="49" charset="-122"/>
              </a:endParaRPr>
            </a:p>
            <a:p>
              <a:pPr indent="536575" algn="l"/>
              <a:r>
                <a:rPr lang="zh-CN" altLang="en-US" sz="2400" dirty="0">
                  <a:solidFill>
                    <a:srgbClr val="2C2C36"/>
                  </a:solidFill>
                  <a:latin typeface="仿宋" panose="02010609060101010101" pitchFamily="49" charset="-122"/>
                  <a:ea typeface="仿宋" panose="02010609060101010101" pitchFamily="49" charset="-122"/>
                </a:rPr>
                <a:t>请您根据实际情况作答，每项问题均无对错之分，请放心表达真实感受。</a:t>
              </a:r>
            </a:p>
            <a:p>
              <a:pPr algn="l">
                <a:lnSpc>
                  <a:spcPct val="150000"/>
                </a:lnSpc>
                <a:spcAft>
                  <a:spcPts val="1800"/>
                </a:spcAft>
              </a:pPr>
              <a:endParaRPr lang="zh-CN" altLang="en-US" sz="2400" b="0" i="0" dirty="0">
                <a:solidFill>
                  <a:srgbClr val="2C2C36"/>
                </a:solidFill>
                <a:effectLst/>
                <a:latin typeface="仿宋" panose="02010609060101010101" pitchFamily="49" charset="-122"/>
                <a:ea typeface="仿宋" panose="020106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D6BAF-5665-C397-79A8-BD76D653E3FA}"/>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19C832EB-E9EA-F5AA-B1A6-F78B21C6FAA9}"/>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a:extLst>
              <a:ext uri="{FF2B5EF4-FFF2-40B4-BE49-F238E27FC236}">
                <a16:creationId xmlns:a16="http://schemas.microsoft.com/office/drawing/2014/main" id="{5B59F5B6-C527-ACF0-1366-649E0A6BA509}"/>
              </a:ext>
            </a:extLst>
          </p:cNvPr>
          <p:cNvSpPr txBox="1"/>
          <p:nvPr/>
        </p:nvSpPr>
        <p:spPr>
          <a:xfrm>
            <a:off x="514244" y="306980"/>
            <a:ext cx="11023705" cy="800219"/>
          </a:xfrm>
          <a:prstGeom prst="rect">
            <a:avLst/>
          </a:prstGeom>
          <a:noFill/>
        </p:spPr>
        <p:txBody>
          <a:bodyPr wrap="square" rtlCol="0">
            <a:spAutoFit/>
          </a:bodyPr>
          <a:lstStyle/>
          <a:p>
            <a:r>
              <a:rPr lang="zh-CN" altLang="en-US" sz="2300" dirty="0">
                <a:latin typeface="Calibri Light" panose="020F0302020204030204" pitchFamily="34" charset="0"/>
                <a:ea typeface="华文新魏" panose="02010800040101010101" pitchFamily="2" charset="-122"/>
                <a:cs typeface="Calibri Light" panose="020F0302020204030204" pitchFamily="34" charset="0"/>
              </a:rPr>
              <a:t>该问卷旨在帮助你诊断为什么会出现</a:t>
            </a:r>
            <a:r>
              <a:rPr lang="zh-CN" altLang="en-US" sz="2300" b="1" dirty="0">
                <a:solidFill>
                  <a:srgbClr val="0070C0"/>
                </a:solidFill>
                <a:latin typeface="Calibri Light" panose="020F0302020204030204" pitchFamily="34" charset="0"/>
                <a:ea typeface="华文新魏" panose="02010800040101010101" pitchFamily="2" charset="-122"/>
                <a:cs typeface="Calibri Light" panose="020F0302020204030204" pitchFamily="34" charset="0"/>
              </a:rPr>
              <a:t>职业决策困难</a:t>
            </a:r>
            <a:r>
              <a:rPr lang="zh-CN" altLang="en-US" sz="2300" dirty="0">
                <a:latin typeface="Calibri Light" panose="020F0302020204030204" pitchFamily="34" charset="0"/>
                <a:ea typeface="华文新魏" panose="02010800040101010101" pitchFamily="2" charset="-122"/>
                <a:cs typeface="Calibri Light" panose="020F0302020204030204" pitchFamily="34" charset="0"/>
              </a:rPr>
              <a:t>，按照你在生活中的真实情况回答以下问题。</a:t>
            </a:r>
          </a:p>
        </p:txBody>
      </p:sp>
      <p:graphicFrame>
        <p:nvGraphicFramePr>
          <p:cNvPr id="9" name="表格 8">
            <a:extLst>
              <a:ext uri="{FF2B5EF4-FFF2-40B4-BE49-F238E27FC236}">
                <a16:creationId xmlns:a16="http://schemas.microsoft.com/office/drawing/2014/main" id="{D0A171E5-F725-A593-E3E0-AE46DCF0F994}"/>
              </a:ext>
            </a:extLst>
          </p:cNvPr>
          <p:cNvGraphicFramePr>
            <a:graphicFrameLocks noGrp="1"/>
          </p:cNvGraphicFramePr>
          <p:nvPr>
            <p:extLst>
              <p:ext uri="{D42A27DB-BD31-4B8C-83A1-F6EECF244321}">
                <p14:modId xmlns:p14="http://schemas.microsoft.com/office/powerpoint/2010/main" val="3530317475"/>
              </p:ext>
            </p:extLst>
          </p:nvPr>
        </p:nvGraphicFramePr>
        <p:xfrm>
          <a:off x="374255" y="1107199"/>
          <a:ext cx="11443489" cy="5347791"/>
        </p:xfrm>
        <a:graphic>
          <a:graphicData uri="http://schemas.openxmlformats.org/drawingml/2006/table">
            <a:tbl>
              <a:tblPr>
                <a:tableStyleId>{5C22544A-7EE6-4342-B048-85BDC9FD1C3A}</a:tableStyleId>
              </a:tblPr>
              <a:tblGrid>
                <a:gridCol w="679489">
                  <a:extLst>
                    <a:ext uri="{9D8B030D-6E8A-4147-A177-3AD203B41FA5}">
                      <a16:colId xmlns:a16="http://schemas.microsoft.com/office/drawing/2014/main" val="3877826501"/>
                    </a:ext>
                  </a:extLst>
                </a:gridCol>
                <a:gridCol w="7200000">
                  <a:extLst>
                    <a:ext uri="{9D8B030D-6E8A-4147-A177-3AD203B41FA5}">
                      <a16:colId xmlns:a16="http://schemas.microsoft.com/office/drawing/2014/main" val="3687825671"/>
                    </a:ext>
                  </a:extLst>
                </a:gridCol>
                <a:gridCol w="504000">
                  <a:extLst>
                    <a:ext uri="{9D8B030D-6E8A-4147-A177-3AD203B41FA5}">
                      <a16:colId xmlns:a16="http://schemas.microsoft.com/office/drawing/2014/main" val="4004919672"/>
                    </a:ext>
                  </a:extLst>
                </a:gridCol>
                <a:gridCol w="504000">
                  <a:extLst>
                    <a:ext uri="{9D8B030D-6E8A-4147-A177-3AD203B41FA5}">
                      <a16:colId xmlns:a16="http://schemas.microsoft.com/office/drawing/2014/main" val="3960147299"/>
                    </a:ext>
                  </a:extLst>
                </a:gridCol>
                <a:gridCol w="504000">
                  <a:extLst>
                    <a:ext uri="{9D8B030D-6E8A-4147-A177-3AD203B41FA5}">
                      <a16:colId xmlns:a16="http://schemas.microsoft.com/office/drawing/2014/main" val="2409041953"/>
                    </a:ext>
                  </a:extLst>
                </a:gridCol>
                <a:gridCol w="432000">
                  <a:extLst>
                    <a:ext uri="{9D8B030D-6E8A-4147-A177-3AD203B41FA5}">
                      <a16:colId xmlns:a16="http://schemas.microsoft.com/office/drawing/2014/main" val="1209704219"/>
                    </a:ext>
                  </a:extLst>
                </a:gridCol>
                <a:gridCol w="540000">
                  <a:extLst>
                    <a:ext uri="{9D8B030D-6E8A-4147-A177-3AD203B41FA5}">
                      <a16:colId xmlns:a16="http://schemas.microsoft.com/office/drawing/2014/main" val="4096684874"/>
                    </a:ext>
                  </a:extLst>
                </a:gridCol>
                <a:gridCol w="540000">
                  <a:extLst>
                    <a:ext uri="{9D8B030D-6E8A-4147-A177-3AD203B41FA5}">
                      <a16:colId xmlns:a16="http://schemas.microsoft.com/office/drawing/2014/main" val="2945640876"/>
                    </a:ext>
                  </a:extLst>
                </a:gridCol>
                <a:gridCol w="540000">
                  <a:extLst>
                    <a:ext uri="{9D8B030D-6E8A-4147-A177-3AD203B41FA5}">
                      <a16:colId xmlns:a16="http://schemas.microsoft.com/office/drawing/2014/main" val="870420241"/>
                    </a:ext>
                  </a:extLst>
                </a:gridCol>
              </a:tblGrid>
              <a:tr h="397615">
                <a:tc rowSpan="2">
                  <a:txBody>
                    <a:bodyPr/>
                    <a:lstStyle/>
                    <a:p>
                      <a:pPr algn="ctr" fontAlgn="b"/>
                      <a:r>
                        <a:rPr lang="zh-CN" altLang="en-US" sz="1600" b="0" i="0" u="none" strike="noStrike" dirty="0">
                          <a:solidFill>
                            <a:srgbClr val="000000"/>
                          </a:solidFill>
                          <a:effectLst/>
                          <a:latin typeface="华文新魏" panose="02010800040101010101" pitchFamily="2" charset="-122"/>
                          <a:ea typeface="华文新魏" panose="02010800040101010101" pitchFamily="2" charset="-122"/>
                        </a:rPr>
                        <a:t>编 码</a:t>
                      </a:r>
                      <a:endParaRPr lang="en-US" sz="1600" b="0" i="0" u="none" strike="noStrike" dirty="0">
                        <a:solidFill>
                          <a:srgbClr val="000000"/>
                        </a:solidFill>
                        <a:effectLst/>
                        <a:latin typeface="华文新魏" panose="02010800040101010101" pitchFamily="2" charset="-122"/>
                        <a:ea typeface="华文新魏" panose="0201080004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fontAlgn="ctr"/>
                      <a:r>
                        <a:rPr lang="zh-CN" altLang="en-US" sz="1400" b="0" i="0" u="none" strike="noStrike" dirty="0">
                          <a:solidFill>
                            <a:srgbClr val="000000"/>
                          </a:solidFill>
                          <a:effectLst/>
                          <a:latin typeface="华文新魏" panose="02010800040101010101" pitchFamily="2" charset="-122"/>
                          <a:ea typeface="华文新魏" panose="02010800040101010101" pitchFamily="2" charset="-122"/>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7">
                  <a:txBody>
                    <a:bodyPr/>
                    <a:lstStyle/>
                    <a:p>
                      <a:pPr marL="0" algn="ctr" defTabSz="914400" rtl="0" eaLnBrk="1" fontAlgn="ctr" latinLnBrk="0" hangingPunct="1"/>
                      <a:r>
                        <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rPr>
                        <a:t>得 分</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397615">
                <a:tc vMerge="1">
                  <a:txBody>
                    <a:bodyPr/>
                    <a:lstStyle/>
                    <a:p>
                      <a:pPr algn="ctr" fontAlgn="b"/>
                      <a:endParaRPr lang="en-US" sz="1000" b="0" i="0" u="none" strike="noStrike" dirty="0">
                        <a:solidFill>
                          <a:srgbClr val="000000"/>
                        </a:solidFill>
                        <a:effectLst/>
                        <a:latin typeface="Times New Roman" panose="02020603050405020304" pitchFamily="18" charset="0"/>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ctr"/>
                      <a:endParaRPr lang="zh-CN" altLang="en-US" sz="9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非常不符合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比较不符合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有点不符合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不确定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有点符合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比较符合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非常符合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9181221"/>
                  </a:ext>
                </a:extLst>
              </a:tr>
              <a:tr h="518884">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A</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77800" indent="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我知道必须选择一个职业，但现在我还没有做决定的动机。</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518884">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A</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77800" indent="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工作并不是人生中最重要的事情，所以选择职业这种问题并不太让我担心。</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518884">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A</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77800" indent="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我认为不必现在就选择一个职业，因为随着时间的推移，我自然会做出正确的职业选择。</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329062">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B</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77800" indent="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对我而言，做决定通常是困难的。</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518884">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B</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77800" indent="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我通常觉得自己的决定需要专业人士或自己信赖的人的认可和支持。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315351">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B</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77800" indent="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我通常害怕失败。</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518884">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C</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77800" indent="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我希望通过从事我所选择的职业，能够解决我的其他个人问题</a:t>
                      </a:r>
                      <a:endPar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p>
                      <a:pPr marL="177800" indent="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zh-CN" altLang="en-US" sz="1600" u="none" strike="noStrike" kern="1200" spc="0" baseline="0" dirty="0">
                          <a:solidFill>
                            <a:schemeClr val="tx1"/>
                          </a:solidFill>
                          <a:effectLst/>
                          <a:latin typeface="Times New Roman" panose="02020603050405020304" pitchFamily="18" charset="0"/>
                          <a:ea typeface="楷体" panose="02010609060101010101" pitchFamily="49" charset="-122"/>
                          <a:cs typeface="+mn-cs"/>
                        </a:rPr>
                        <a:t>如人际关系、家庭、感情等</a:t>
                      </a: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r h="261805">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C</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77800" indent="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我认为只有一个职业适合我。</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61476"/>
                  </a:ext>
                </a:extLst>
              </a:tr>
              <a:tr h="518884">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C</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77800" indent="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我希望通过从事我所选择的职业，能够实现所有的人生愿望。</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1655909"/>
                  </a:ext>
                </a:extLst>
              </a:tr>
              <a:tr h="518884">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C</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7800" indent="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我认为职业选择是一次性的决定和终生的承诺</a:t>
                      </a:r>
                      <a:endPar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p>
                      <a:pPr marL="177800" indent="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zh-CN" altLang="en-US" sz="1600" u="none" strike="noStrike" kern="1200" spc="0" baseline="0" dirty="0">
                          <a:solidFill>
                            <a:schemeClr val="tx1"/>
                          </a:solidFill>
                          <a:effectLst/>
                          <a:latin typeface="Times New Roman" panose="02020603050405020304" pitchFamily="18" charset="0"/>
                          <a:ea typeface="楷体" panose="02010609060101010101" pitchFamily="49" charset="-122"/>
                          <a:cs typeface="+mn-cs"/>
                        </a:rPr>
                        <a:t>一旦选择一份职业就不能再考虑其他选择，也不能更换</a:t>
                      </a: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60228992"/>
                  </a:ext>
                </a:extLst>
              </a:tr>
            </a:tbl>
          </a:graphicData>
        </a:graphic>
      </p:graphicFrame>
    </p:spTree>
    <p:extLst>
      <p:ext uri="{BB962C8B-B14F-4D97-AF65-F5344CB8AC3E}">
        <p14:creationId xmlns:p14="http://schemas.microsoft.com/office/powerpoint/2010/main" val="74937942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3D6FF-5459-8431-9CC1-4073D21C1719}"/>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8B761305-A36A-1CEE-4B7F-2EF8F6275285}"/>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2" name="表格 1">
            <a:extLst>
              <a:ext uri="{FF2B5EF4-FFF2-40B4-BE49-F238E27FC236}">
                <a16:creationId xmlns:a16="http://schemas.microsoft.com/office/drawing/2014/main" id="{5309B374-7569-E2A0-C5A9-C85E8212DB70}"/>
              </a:ext>
            </a:extLst>
          </p:cNvPr>
          <p:cNvGraphicFramePr>
            <a:graphicFrameLocks noGrp="1"/>
          </p:cNvGraphicFramePr>
          <p:nvPr>
            <p:extLst>
              <p:ext uri="{D42A27DB-BD31-4B8C-83A1-F6EECF244321}">
                <p14:modId xmlns:p14="http://schemas.microsoft.com/office/powerpoint/2010/main" val="1136267630"/>
              </p:ext>
            </p:extLst>
          </p:nvPr>
        </p:nvGraphicFramePr>
        <p:xfrm>
          <a:off x="62719" y="647279"/>
          <a:ext cx="11952000" cy="5563441"/>
        </p:xfrm>
        <a:graphic>
          <a:graphicData uri="http://schemas.openxmlformats.org/drawingml/2006/table">
            <a:tbl>
              <a:tblPr>
                <a:tableStyleId>{5C22544A-7EE6-4342-B048-85BDC9FD1C3A}</a:tableStyleId>
              </a:tblPr>
              <a:tblGrid>
                <a:gridCol w="468000">
                  <a:extLst>
                    <a:ext uri="{9D8B030D-6E8A-4147-A177-3AD203B41FA5}">
                      <a16:colId xmlns:a16="http://schemas.microsoft.com/office/drawing/2014/main" val="3877826501"/>
                    </a:ext>
                  </a:extLst>
                </a:gridCol>
                <a:gridCol w="7920000">
                  <a:extLst>
                    <a:ext uri="{9D8B030D-6E8A-4147-A177-3AD203B41FA5}">
                      <a16:colId xmlns:a16="http://schemas.microsoft.com/office/drawing/2014/main" val="3687825671"/>
                    </a:ext>
                  </a:extLst>
                </a:gridCol>
                <a:gridCol w="504000">
                  <a:extLst>
                    <a:ext uri="{9D8B030D-6E8A-4147-A177-3AD203B41FA5}">
                      <a16:colId xmlns:a16="http://schemas.microsoft.com/office/drawing/2014/main" val="4004919672"/>
                    </a:ext>
                  </a:extLst>
                </a:gridCol>
                <a:gridCol w="504000">
                  <a:extLst>
                    <a:ext uri="{9D8B030D-6E8A-4147-A177-3AD203B41FA5}">
                      <a16:colId xmlns:a16="http://schemas.microsoft.com/office/drawing/2014/main" val="3960147299"/>
                    </a:ext>
                  </a:extLst>
                </a:gridCol>
                <a:gridCol w="504000">
                  <a:extLst>
                    <a:ext uri="{9D8B030D-6E8A-4147-A177-3AD203B41FA5}">
                      <a16:colId xmlns:a16="http://schemas.microsoft.com/office/drawing/2014/main" val="2409041953"/>
                    </a:ext>
                  </a:extLst>
                </a:gridCol>
                <a:gridCol w="432000">
                  <a:extLst>
                    <a:ext uri="{9D8B030D-6E8A-4147-A177-3AD203B41FA5}">
                      <a16:colId xmlns:a16="http://schemas.microsoft.com/office/drawing/2014/main" val="1209704219"/>
                    </a:ext>
                  </a:extLst>
                </a:gridCol>
                <a:gridCol w="540000">
                  <a:extLst>
                    <a:ext uri="{9D8B030D-6E8A-4147-A177-3AD203B41FA5}">
                      <a16:colId xmlns:a16="http://schemas.microsoft.com/office/drawing/2014/main" val="4096684874"/>
                    </a:ext>
                  </a:extLst>
                </a:gridCol>
                <a:gridCol w="540000">
                  <a:extLst>
                    <a:ext uri="{9D8B030D-6E8A-4147-A177-3AD203B41FA5}">
                      <a16:colId xmlns:a16="http://schemas.microsoft.com/office/drawing/2014/main" val="2945640876"/>
                    </a:ext>
                  </a:extLst>
                </a:gridCol>
                <a:gridCol w="540000">
                  <a:extLst>
                    <a:ext uri="{9D8B030D-6E8A-4147-A177-3AD203B41FA5}">
                      <a16:colId xmlns:a16="http://schemas.microsoft.com/office/drawing/2014/main" val="870420241"/>
                    </a:ext>
                  </a:extLst>
                </a:gridCol>
              </a:tblGrid>
              <a:tr h="397615">
                <a:tc rowSpan="2">
                  <a:txBody>
                    <a:bodyPr/>
                    <a:lstStyle/>
                    <a:p>
                      <a:pPr algn="ctr" fontAlgn="b"/>
                      <a:r>
                        <a:rPr lang="zh-CN" altLang="en-US" sz="1600" b="0" i="0" u="none" strike="noStrike" dirty="0">
                          <a:solidFill>
                            <a:srgbClr val="000000"/>
                          </a:solidFill>
                          <a:effectLst/>
                          <a:latin typeface="华文新魏" panose="02010800040101010101" pitchFamily="2" charset="-122"/>
                          <a:ea typeface="华文新魏" panose="02010800040101010101" pitchFamily="2" charset="-122"/>
                        </a:rPr>
                        <a:t>编 码</a:t>
                      </a:r>
                      <a:endParaRPr lang="en-US" sz="1600" b="0" i="0" u="none" strike="noStrike" dirty="0">
                        <a:solidFill>
                          <a:srgbClr val="000000"/>
                        </a:solidFill>
                        <a:effectLst/>
                        <a:latin typeface="华文新魏" panose="02010800040101010101" pitchFamily="2" charset="-122"/>
                        <a:ea typeface="华文新魏" panose="0201080004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fontAlgn="ctr"/>
                      <a:r>
                        <a:rPr lang="zh-CN" altLang="en-US" sz="1400" b="0" i="0" u="none" strike="noStrike" dirty="0">
                          <a:solidFill>
                            <a:srgbClr val="000000"/>
                          </a:solidFill>
                          <a:effectLst/>
                          <a:latin typeface="华文新魏" panose="02010800040101010101" pitchFamily="2" charset="-122"/>
                          <a:ea typeface="华文新魏" panose="02010800040101010101" pitchFamily="2" charset="-122"/>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7">
                  <a:txBody>
                    <a:bodyPr/>
                    <a:lstStyle/>
                    <a:p>
                      <a:pPr marL="0" algn="ctr" defTabSz="914400" rtl="0" eaLnBrk="1" fontAlgn="ctr" latinLnBrk="0" hangingPunct="1"/>
                      <a:r>
                        <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rPr>
                        <a:t>得 分</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397615">
                <a:tc vMerge="1">
                  <a:txBody>
                    <a:bodyPr/>
                    <a:lstStyle/>
                    <a:p>
                      <a:pPr algn="ctr" fontAlgn="b"/>
                      <a:endParaRPr lang="en-US" sz="1000" b="0" i="0" u="none" strike="noStrike" dirty="0">
                        <a:solidFill>
                          <a:srgbClr val="000000"/>
                        </a:solidFill>
                        <a:effectLst/>
                        <a:latin typeface="Times New Roman" panose="02020603050405020304" pitchFamily="18" charset="0"/>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ctr"/>
                      <a:endParaRPr lang="zh-CN" altLang="en-US" sz="9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非常不符合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比较不符合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有点不符合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不确定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有点符合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比较符合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非常符合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9181221"/>
                  </a:ext>
                </a:extLst>
              </a:tr>
              <a:tr h="518884">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D</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我觉得职业选择是一件困难的事，因为我不知道应该采取什么样的步骤。</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518884">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D</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我觉得职业选择是一件困难的事，因为我不知道应该考虑哪些因素。</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518884">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D</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我觉得职业选择是一件困难的事，因为我不知道如何将自身的情况和各种不同职业的信息</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zh-CN" altLang="en-US" sz="1600" u="none" strike="noStrike" kern="1200" spc="0" baseline="0" dirty="0">
                          <a:solidFill>
                            <a:schemeClr val="tx1"/>
                          </a:solidFill>
                          <a:effectLst/>
                          <a:latin typeface="Times New Roman" panose="02020603050405020304" pitchFamily="18" charset="0"/>
                          <a:ea typeface="楷体" panose="02010609060101010101" pitchFamily="49" charset="-122"/>
                          <a:cs typeface="+mn-cs"/>
                        </a:rPr>
                        <a:t>如不同职业对人的要求</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结合起来考虑。</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329062">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E</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我觉得职业选择是一件困难的事，因为我还不知道哪些职业是我所感兴趣的。</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518884">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E</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我觉得职业选择是一件困难的事，因为我还不能确定自己的职业偏好</a:t>
                      </a:r>
                      <a:endPar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p>
                      <a:pPr marL="180000" algn="l" fontAlgn="ct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zh-CN" altLang="en-US" sz="1600" u="none" strike="noStrike" kern="1200" spc="0" baseline="0" dirty="0">
                          <a:solidFill>
                            <a:schemeClr val="tx1"/>
                          </a:solidFill>
                          <a:effectLst/>
                          <a:latin typeface="Times New Roman" panose="02020603050405020304" pitchFamily="18" charset="0"/>
                          <a:ea typeface="楷体" panose="02010609060101010101" pitchFamily="49" charset="-122"/>
                          <a:cs typeface="+mn-cs"/>
                        </a:rPr>
                        <a:t>如，我希望与他人建立什么样的人际关系，我喜好怎样的工作环境等</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315351">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E</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我觉得职业选择是一件困难的事，因为我还不太了解自己的能力</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zh-CN" altLang="en-US" sz="1600" u="none" strike="noStrike" kern="1200" spc="0" baseline="0" dirty="0">
                          <a:solidFill>
                            <a:schemeClr val="tx1"/>
                          </a:solidFill>
                          <a:effectLst/>
                          <a:latin typeface="Times New Roman" panose="02020603050405020304" pitchFamily="18" charset="0"/>
                          <a:ea typeface="楷体" panose="02010609060101010101" pitchFamily="49" charset="-122"/>
                          <a:cs typeface="+mn-cs"/>
                        </a:rPr>
                        <a:t>如数学能力、语言表达能力</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和性格特征</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zh-CN" altLang="en-US" sz="1600" u="none" strike="noStrike" kern="1200" spc="0" baseline="0" dirty="0">
                          <a:solidFill>
                            <a:schemeClr val="tx1"/>
                          </a:solidFill>
                          <a:effectLst/>
                          <a:latin typeface="Times New Roman" panose="02020603050405020304" pitchFamily="18" charset="0"/>
                          <a:ea typeface="楷体" panose="02010609060101010101" pitchFamily="49" charset="-122"/>
                          <a:cs typeface="+mn-cs"/>
                        </a:rPr>
                        <a:t>如毅力，主动性，耐心等</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518884">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E</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我觉得职业选择是一件困难的事，因为我不知道将来我的能力和性格特征会是什么样的。</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r h="261805">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F</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我觉得职业选择是一件困难的事，因为我对现有职业和培训项目的种类不太了解。</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61476"/>
                  </a:ext>
                </a:extLst>
              </a:tr>
              <a:tr h="518884">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F</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我觉得职业选择是一件困难的事，因为我对自己感兴趣的职业和培训项目的特点不太了解 （如市场需求、一般收入、晋升的可能性、培训项目补贴等）。</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1655909"/>
                  </a:ext>
                </a:extLst>
              </a:tr>
              <a:tr h="499902">
                <a:tc>
                  <a:txBody>
                    <a:bodyPr/>
                    <a:lstStyle/>
                    <a:p>
                      <a:pPr algn="ctr" fontAlgn="ctr"/>
                      <a:r>
                        <a:rPr lang="en-US" sz="1100" b="0" i="0" u="none" strike="noStrike" dirty="0">
                          <a:solidFill>
                            <a:srgbClr val="000000"/>
                          </a:solidFill>
                          <a:effectLst/>
                          <a:latin typeface="Times New Roman" panose="02020603050405020304" pitchFamily="18" charset="0"/>
                          <a:ea typeface="宋体" panose="02010600030101010101" pitchFamily="2" charset="-122"/>
                        </a:rPr>
                        <a:t>F</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80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我觉得职业选择是一件困难的事，因为我不知道将来的职业会是什么样的</a:t>
                      </a:r>
                      <a:endPar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p>
                      <a:pPr marL="180000" algn="l" fontAlgn="ct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zh-CN" altLang="en-US" sz="1600" u="none" strike="noStrike" kern="1200" spc="0" baseline="0" dirty="0">
                          <a:solidFill>
                            <a:schemeClr val="tx1"/>
                          </a:solidFill>
                          <a:effectLst/>
                          <a:latin typeface="Times New Roman" panose="02020603050405020304" pitchFamily="18" charset="0"/>
                          <a:ea typeface="楷体" panose="02010609060101010101" pitchFamily="49" charset="-122"/>
                          <a:cs typeface="+mn-cs"/>
                        </a:rPr>
                        <a:t>如职业的发展前景、将来的市场需求如何</a:t>
                      </a:r>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60228992"/>
                  </a:ext>
                </a:extLst>
              </a:tr>
            </a:tbl>
          </a:graphicData>
        </a:graphic>
      </p:graphicFrame>
    </p:spTree>
    <p:extLst>
      <p:ext uri="{BB962C8B-B14F-4D97-AF65-F5344CB8AC3E}">
        <p14:creationId xmlns:p14="http://schemas.microsoft.com/office/powerpoint/2010/main" val="276188733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3AE99-159E-B155-2760-B56CDF5601C5}"/>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44D3F35D-77CE-8669-4594-E09EEB92DEDE}"/>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2" name="表格 1">
            <a:extLst>
              <a:ext uri="{FF2B5EF4-FFF2-40B4-BE49-F238E27FC236}">
                <a16:creationId xmlns:a16="http://schemas.microsoft.com/office/drawing/2014/main" id="{9A2B0060-E590-4EF4-1243-D1B4E52D1E02}"/>
              </a:ext>
            </a:extLst>
          </p:cNvPr>
          <p:cNvGraphicFramePr>
            <a:graphicFrameLocks noGrp="1"/>
          </p:cNvGraphicFramePr>
          <p:nvPr>
            <p:extLst>
              <p:ext uri="{D42A27DB-BD31-4B8C-83A1-F6EECF244321}">
                <p14:modId xmlns:p14="http://schemas.microsoft.com/office/powerpoint/2010/main" val="4194253325"/>
              </p:ext>
            </p:extLst>
          </p:nvPr>
        </p:nvGraphicFramePr>
        <p:xfrm>
          <a:off x="194255" y="1054461"/>
          <a:ext cx="11803489" cy="4457233"/>
        </p:xfrm>
        <a:graphic>
          <a:graphicData uri="http://schemas.openxmlformats.org/drawingml/2006/table">
            <a:tbl>
              <a:tblPr>
                <a:tableStyleId>{5C22544A-7EE6-4342-B048-85BDC9FD1C3A}</a:tableStyleId>
              </a:tblPr>
              <a:tblGrid>
                <a:gridCol w="679489">
                  <a:extLst>
                    <a:ext uri="{9D8B030D-6E8A-4147-A177-3AD203B41FA5}">
                      <a16:colId xmlns:a16="http://schemas.microsoft.com/office/drawing/2014/main" val="3877826501"/>
                    </a:ext>
                  </a:extLst>
                </a:gridCol>
                <a:gridCol w="7560000">
                  <a:extLst>
                    <a:ext uri="{9D8B030D-6E8A-4147-A177-3AD203B41FA5}">
                      <a16:colId xmlns:a16="http://schemas.microsoft.com/office/drawing/2014/main" val="3687825671"/>
                    </a:ext>
                  </a:extLst>
                </a:gridCol>
                <a:gridCol w="504000">
                  <a:extLst>
                    <a:ext uri="{9D8B030D-6E8A-4147-A177-3AD203B41FA5}">
                      <a16:colId xmlns:a16="http://schemas.microsoft.com/office/drawing/2014/main" val="4004919672"/>
                    </a:ext>
                  </a:extLst>
                </a:gridCol>
                <a:gridCol w="504000">
                  <a:extLst>
                    <a:ext uri="{9D8B030D-6E8A-4147-A177-3AD203B41FA5}">
                      <a16:colId xmlns:a16="http://schemas.microsoft.com/office/drawing/2014/main" val="3960147299"/>
                    </a:ext>
                  </a:extLst>
                </a:gridCol>
                <a:gridCol w="504000">
                  <a:extLst>
                    <a:ext uri="{9D8B030D-6E8A-4147-A177-3AD203B41FA5}">
                      <a16:colId xmlns:a16="http://schemas.microsoft.com/office/drawing/2014/main" val="2409041953"/>
                    </a:ext>
                  </a:extLst>
                </a:gridCol>
                <a:gridCol w="432000">
                  <a:extLst>
                    <a:ext uri="{9D8B030D-6E8A-4147-A177-3AD203B41FA5}">
                      <a16:colId xmlns:a16="http://schemas.microsoft.com/office/drawing/2014/main" val="1209704219"/>
                    </a:ext>
                  </a:extLst>
                </a:gridCol>
                <a:gridCol w="540000">
                  <a:extLst>
                    <a:ext uri="{9D8B030D-6E8A-4147-A177-3AD203B41FA5}">
                      <a16:colId xmlns:a16="http://schemas.microsoft.com/office/drawing/2014/main" val="4096684874"/>
                    </a:ext>
                  </a:extLst>
                </a:gridCol>
                <a:gridCol w="540000">
                  <a:extLst>
                    <a:ext uri="{9D8B030D-6E8A-4147-A177-3AD203B41FA5}">
                      <a16:colId xmlns:a16="http://schemas.microsoft.com/office/drawing/2014/main" val="2945640876"/>
                    </a:ext>
                  </a:extLst>
                </a:gridCol>
                <a:gridCol w="540000">
                  <a:extLst>
                    <a:ext uri="{9D8B030D-6E8A-4147-A177-3AD203B41FA5}">
                      <a16:colId xmlns:a16="http://schemas.microsoft.com/office/drawing/2014/main" val="870420241"/>
                    </a:ext>
                  </a:extLst>
                </a:gridCol>
              </a:tblGrid>
              <a:tr h="397615">
                <a:tc rowSpan="2">
                  <a:txBody>
                    <a:bodyPr/>
                    <a:lstStyle/>
                    <a:p>
                      <a:pPr algn="ctr" fontAlgn="b"/>
                      <a:r>
                        <a:rPr lang="zh-CN" altLang="en-US" sz="1600" b="0" i="0" u="none" strike="noStrike" dirty="0">
                          <a:solidFill>
                            <a:srgbClr val="000000"/>
                          </a:solidFill>
                          <a:effectLst/>
                          <a:latin typeface="华文新魏" panose="02010800040101010101" pitchFamily="2" charset="-122"/>
                          <a:ea typeface="华文新魏" panose="02010800040101010101" pitchFamily="2" charset="-122"/>
                        </a:rPr>
                        <a:t>编 码</a:t>
                      </a:r>
                      <a:endParaRPr lang="en-US" sz="1600" b="0" i="0" u="none" strike="noStrike" dirty="0">
                        <a:solidFill>
                          <a:srgbClr val="000000"/>
                        </a:solidFill>
                        <a:effectLst/>
                        <a:latin typeface="华文新魏" panose="02010800040101010101" pitchFamily="2" charset="-122"/>
                        <a:ea typeface="华文新魏" panose="0201080004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fontAlgn="ctr"/>
                      <a:r>
                        <a:rPr lang="zh-CN" altLang="en-US" sz="1400" b="0" i="0" u="none" strike="noStrike" dirty="0">
                          <a:solidFill>
                            <a:srgbClr val="000000"/>
                          </a:solidFill>
                          <a:effectLst/>
                          <a:latin typeface="华文新魏" panose="02010800040101010101" pitchFamily="2" charset="-122"/>
                          <a:ea typeface="华文新魏" panose="02010800040101010101" pitchFamily="2" charset="-122"/>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7">
                  <a:txBody>
                    <a:bodyPr/>
                    <a:lstStyle/>
                    <a:p>
                      <a:pPr marL="0" algn="ctr" defTabSz="914400" rtl="0" eaLnBrk="1" fontAlgn="ctr" latinLnBrk="0" hangingPunct="1"/>
                      <a:r>
                        <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rPr>
                        <a:t>得 分</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397615">
                <a:tc vMerge="1">
                  <a:txBody>
                    <a:bodyPr/>
                    <a:lstStyle/>
                    <a:p>
                      <a:pPr algn="ctr" fontAlgn="b"/>
                      <a:endParaRPr lang="en-US" sz="1000" b="0" i="0" u="none" strike="noStrike" dirty="0">
                        <a:solidFill>
                          <a:srgbClr val="000000"/>
                        </a:solidFill>
                        <a:effectLst/>
                        <a:latin typeface="Times New Roman" panose="02020603050405020304" pitchFamily="18" charset="0"/>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ctr"/>
                      <a:endParaRPr lang="zh-CN" altLang="en-US" sz="9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非常不符合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比较不符合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有点不符合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不确定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有点符合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比较符合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非常符合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9181221"/>
                  </a:ext>
                </a:extLst>
              </a:tr>
              <a:tr h="720000">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G</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defTabSz="914400" rtl="0" eaLnBrk="1" fontAlgn="ctr" latinLnBrk="0" hangingPunct="1"/>
                      <a:r>
                        <a:rPr lang="zh-CN" altLang="en-US"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我觉得职业选择是一件困难的事，因为我不知道怎样能更加清楚地了解自己（如怎样了解我的能力和性格特征）。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720000">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G</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defTabSz="914400" rtl="0" eaLnBrk="1" fontAlgn="ctr"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我觉得职业选择是一件困难的事，因为我不知道如何获得关于现有职业、培训项目、用人单位的准确和最新信息。</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720000">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H</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defTabSz="914400" rtl="0" eaLnBrk="1" fontAlgn="ctr"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我觉得职业选择是一件困难的事，因为我经常变换自己的职业偏好（如有时我想自己当老板，而有时我只想受雇于人）。</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720000">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H</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defTabSz="914400" rtl="0" eaLnBrk="1" fontAlgn="ctr"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我觉得职业选择是一件困难的事，因为我获得的关于自己能力和性格特征的信息有互相矛盾的地方</a:t>
                      </a:r>
                      <a:endPar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p>
                      <a:pPr marL="180000" algn="l" defTabSz="914400" rtl="0" eaLnBrk="1" fontAlgn="ctr"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（如我认为自己是个有耐心的人，而其他人并不这么认为）。</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720000">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H</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defTabSz="914400" rtl="0" eaLnBrk="1" fontAlgn="ctr"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我觉得职业选择是一件困难的事，因为我所获得的某种职业、培训项目、用人单位的信息有互相矛盾的地方。</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bl>
          </a:graphicData>
        </a:graphic>
      </p:graphicFrame>
    </p:spTree>
    <p:extLst>
      <p:ext uri="{BB962C8B-B14F-4D97-AF65-F5344CB8AC3E}">
        <p14:creationId xmlns:p14="http://schemas.microsoft.com/office/powerpoint/2010/main" val="376147029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1802E-4875-5B83-FE02-453455DCDB7E}"/>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59CCBB35-6418-F2D2-F513-6430F3624345}"/>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2" name="表格 1">
            <a:extLst>
              <a:ext uri="{FF2B5EF4-FFF2-40B4-BE49-F238E27FC236}">
                <a16:creationId xmlns:a16="http://schemas.microsoft.com/office/drawing/2014/main" id="{52414FA4-0FA7-7C1F-BD69-9B5FC04F5DE8}"/>
              </a:ext>
            </a:extLst>
          </p:cNvPr>
          <p:cNvGraphicFramePr>
            <a:graphicFrameLocks noGrp="1"/>
          </p:cNvGraphicFramePr>
          <p:nvPr>
            <p:extLst>
              <p:ext uri="{D42A27DB-BD31-4B8C-83A1-F6EECF244321}">
                <p14:modId xmlns:p14="http://schemas.microsoft.com/office/powerpoint/2010/main" val="2636507784"/>
              </p:ext>
            </p:extLst>
          </p:nvPr>
        </p:nvGraphicFramePr>
        <p:xfrm>
          <a:off x="194255" y="804383"/>
          <a:ext cx="11803489" cy="5249233"/>
        </p:xfrm>
        <a:graphic>
          <a:graphicData uri="http://schemas.openxmlformats.org/drawingml/2006/table">
            <a:tbl>
              <a:tblPr>
                <a:tableStyleId>{5C22544A-7EE6-4342-B048-85BDC9FD1C3A}</a:tableStyleId>
              </a:tblPr>
              <a:tblGrid>
                <a:gridCol w="679489">
                  <a:extLst>
                    <a:ext uri="{9D8B030D-6E8A-4147-A177-3AD203B41FA5}">
                      <a16:colId xmlns:a16="http://schemas.microsoft.com/office/drawing/2014/main" val="3877826501"/>
                    </a:ext>
                  </a:extLst>
                </a:gridCol>
                <a:gridCol w="7560000">
                  <a:extLst>
                    <a:ext uri="{9D8B030D-6E8A-4147-A177-3AD203B41FA5}">
                      <a16:colId xmlns:a16="http://schemas.microsoft.com/office/drawing/2014/main" val="3687825671"/>
                    </a:ext>
                  </a:extLst>
                </a:gridCol>
                <a:gridCol w="504000">
                  <a:extLst>
                    <a:ext uri="{9D8B030D-6E8A-4147-A177-3AD203B41FA5}">
                      <a16:colId xmlns:a16="http://schemas.microsoft.com/office/drawing/2014/main" val="4004919672"/>
                    </a:ext>
                  </a:extLst>
                </a:gridCol>
                <a:gridCol w="504000">
                  <a:extLst>
                    <a:ext uri="{9D8B030D-6E8A-4147-A177-3AD203B41FA5}">
                      <a16:colId xmlns:a16="http://schemas.microsoft.com/office/drawing/2014/main" val="3960147299"/>
                    </a:ext>
                  </a:extLst>
                </a:gridCol>
                <a:gridCol w="504000">
                  <a:extLst>
                    <a:ext uri="{9D8B030D-6E8A-4147-A177-3AD203B41FA5}">
                      <a16:colId xmlns:a16="http://schemas.microsoft.com/office/drawing/2014/main" val="2409041953"/>
                    </a:ext>
                  </a:extLst>
                </a:gridCol>
                <a:gridCol w="432000">
                  <a:extLst>
                    <a:ext uri="{9D8B030D-6E8A-4147-A177-3AD203B41FA5}">
                      <a16:colId xmlns:a16="http://schemas.microsoft.com/office/drawing/2014/main" val="1209704219"/>
                    </a:ext>
                  </a:extLst>
                </a:gridCol>
                <a:gridCol w="540000">
                  <a:extLst>
                    <a:ext uri="{9D8B030D-6E8A-4147-A177-3AD203B41FA5}">
                      <a16:colId xmlns:a16="http://schemas.microsoft.com/office/drawing/2014/main" val="4096684874"/>
                    </a:ext>
                  </a:extLst>
                </a:gridCol>
                <a:gridCol w="540000">
                  <a:extLst>
                    <a:ext uri="{9D8B030D-6E8A-4147-A177-3AD203B41FA5}">
                      <a16:colId xmlns:a16="http://schemas.microsoft.com/office/drawing/2014/main" val="2945640876"/>
                    </a:ext>
                  </a:extLst>
                </a:gridCol>
                <a:gridCol w="540000">
                  <a:extLst>
                    <a:ext uri="{9D8B030D-6E8A-4147-A177-3AD203B41FA5}">
                      <a16:colId xmlns:a16="http://schemas.microsoft.com/office/drawing/2014/main" val="870420241"/>
                    </a:ext>
                  </a:extLst>
                </a:gridCol>
              </a:tblGrid>
              <a:tr h="397615">
                <a:tc rowSpan="2">
                  <a:txBody>
                    <a:bodyPr/>
                    <a:lstStyle/>
                    <a:p>
                      <a:pPr algn="ctr" fontAlgn="b"/>
                      <a:r>
                        <a:rPr lang="zh-CN" altLang="en-US" sz="1600" b="0" i="0" u="none" strike="noStrike" dirty="0">
                          <a:solidFill>
                            <a:srgbClr val="000000"/>
                          </a:solidFill>
                          <a:effectLst/>
                          <a:latin typeface="华文新魏" panose="02010800040101010101" pitchFamily="2" charset="-122"/>
                          <a:ea typeface="华文新魏" panose="02010800040101010101" pitchFamily="2" charset="-122"/>
                        </a:rPr>
                        <a:t>编 码</a:t>
                      </a:r>
                      <a:endParaRPr lang="en-US" sz="1600" b="0" i="0" u="none" strike="noStrike" dirty="0">
                        <a:solidFill>
                          <a:srgbClr val="000000"/>
                        </a:solidFill>
                        <a:effectLst/>
                        <a:latin typeface="华文新魏" panose="02010800040101010101" pitchFamily="2" charset="-122"/>
                        <a:ea typeface="华文新魏" panose="0201080004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fontAlgn="ctr"/>
                      <a:r>
                        <a:rPr lang="zh-CN" altLang="en-US" sz="1400" b="0" i="0" u="none" strike="noStrike" dirty="0">
                          <a:solidFill>
                            <a:srgbClr val="000000"/>
                          </a:solidFill>
                          <a:effectLst/>
                          <a:latin typeface="华文新魏" panose="02010800040101010101" pitchFamily="2" charset="-122"/>
                          <a:ea typeface="华文新魏" panose="02010800040101010101" pitchFamily="2" charset="-122"/>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7">
                  <a:txBody>
                    <a:bodyPr/>
                    <a:lstStyle/>
                    <a:p>
                      <a:pPr marL="0" algn="ctr" defTabSz="914400" rtl="0" eaLnBrk="1" fontAlgn="ctr" latinLnBrk="0" hangingPunct="1"/>
                      <a:r>
                        <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rPr>
                        <a:t>得 分</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algn="ctr" defTabSz="914400" rtl="0" eaLnBrk="1" fontAlgn="ctr" latinLnBrk="0" hangingPunct="1"/>
                      <a:endParaRPr lang="zh-CN" altLang="en-US" sz="1400" b="0" i="0" u="none" strike="noStrike" kern="1200" dirty="0">
                        <a:solidFill>
                          <a:srgbClr val="000000"/>
                        </a:solidFill>
                        <a:effectLst/>
                        <a:latin typeface="华文新魏" panose="02010800040101010101" pitchFamily="2" charset="-122"/>
                        <a:ea typeface="华文新魏" panose="02010800040101010101" pitchFamily="2" charset="-122"/>
                        <a:cs typeface="+mn-cs"/>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397615">
                <a:tc vMerge="1">
                  <a:txBody>
                    <a:bodyPr/>
                    <a:lstStyle/>
                    <a:p>
                      <a:pPr algn="ctr" fontAlgn="b"/>
                      <a:endParaRPr lang="en-US" sz="1000" b="0" i="0" u="none" strike="noStrike" dirty="0">
                        <a:solidFill>
                          <a:srgbClr val="000000"/>
                        </a:solidFill>
                        <a:effectLst/>
                        <a:latin typeface="Times New Roman" panose="02020603050405020304" pitchFamily="18" charset="0"/>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ctr"/>
                      <a:endParaRPr lang="zh-CN" altLang="en-US" sz="9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非常不符合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比较不符合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有点不符合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不确定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有点符合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比较符合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1" i="0" u="none" strike="noStrike" dirty="0">
                          <a:solidFill>
                            <a:srgbClr val="000000"/>
                          </a:solidFill>
                          <a:effectLst/>
                          <a:latin typeface="华文楷体" panose="02010600040101010101" pitchFamily="2" charset="-122"/>
                          <a:ea typeface="华文楷体" panose="02010600040101010101" pitchFamily="2" charset="-122"/>
                        </a:rPr>
                        <a:t>非常符合</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9181221"/>
                  </a:ext>
                </a:extLst>
              </a:tr>
              <a:tr h="612000">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I</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216000" algn="l" fontAlgn="ctr"/>
                      <a:r>
                        <a:rPr lang="zh-CN" altLang="en-US"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我觉得职业选择是一件困难的事，因为若干个职业同样吸引着我，从它们中间选择一个有些困难。</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612000">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I</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216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我觉得职业选择是一件困难的事，因为能接纳我的职业、培训项目或用人单位却不是我所喜欢的（人家看中了我，但我看不中人家）。</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612000">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I</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216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我觉得职业选择是一件困难的事，因为我感兴趣的职业包含一些我不喜欢的职业性质（如我对医学感兴趣，但我不愿意学习那么多年）。</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612000">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I</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216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我觉得职业选择是一件困难的事，因为我的职业偏好（想要的东西）不能被包含在同一个职业里，而我又不想放弃它们</a:t>
                      </a:r>
                      <a:endPar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p>
                      <a:pPr marL="216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（如我想成为一个自由职业者，但又希望有一份稳定的收入）。</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612000">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I</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216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我觉得职业选择是一件困难的事，因为我不具备我所感兴趣的职业所要求的能力。</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612000">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J</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216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我觉得职业选择是一件困难的事，因为对我而言比较重要的人（如父母、朋友）并不认可我正在考虑的职业或我所期望的职业特点。</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612000">
                <a:tc>
                  <a:txBody>
                    <a:bodyPr/>
                    <a:lstStyle/>
                    <a:p>
                      <a:pPr algn="ctr" fontAlgn="ctr"/>
                      <a:r>
                        <a:rPr lang="en-US" sz="1100" b="0" i="0" u="none" strike="noStrike">
                          <a:solidFill>
                            <a:srgbClr val="000000"/>
                          </a:solidFill>
                          <a:effectLst/>
                          <a:latin typeface="Times New Roman" panose="02020603050405020304" pitchFamily="18" charset="0"/>
                          <a:ea typeface="宋体" panose="02010600030101010101" pitchFamily="2" charset="-122"/>
                        </a:rPr>
                        <a:t>J</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216000" algn="l" fontAlgn="ct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我觉得职业选择是一件困难的事，因为对我而言比较重要的人对什么职业适合我或选择职业时应该考虑哪些职业特点这些问题上存在着不同看法。</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0</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1</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2</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3</a:t>
                      </a:r>
                      <a:endParaRPr lang="zh-CN" altLang="en-US" sz="14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400" b="0" i="0" u="none" strike="noStrike" baseline="0" dirty="0">
                          <a:solidFill>
                            <a:srgbClr val="000000"/>
                          </a:solidFill>
                          <a:effectLst/>
                          <a:latin typeface="Times New Roman" panose="02020603050405020304" pitchFamily="18" charset="0"/>
                          <a:ea typeface="楷体" panose="02010609060101010101" pitchFamily="49" charset="-122"/>
                        </a:rPr>
                        <a:t>6</a:t>
                      </a:r>
                    </a:p>
                  </a:txBody>
                  <a:tcPr marL="4273" marR="4273" marT="427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bl>
          </a:graphicData>
        </a:graphic>
      </p:graphicFrame>
    </p:spTree>
    <p:extLst>
      <p:ext uri="{BB962C8B-B14F-4D97-AF65-F5344CB8AC3E}">
        <p14:creationId xmlns:p14="http://schemas.microsoft.com/office/powerpoint/2010/main" val="386957862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F3F38-6408-7719-9D7A-5494698A2C4D}"/>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80FFBFCB-FC5D-F000-7AF5-0ADE62BEA47A}"/>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3" name="表格 2">
            <a:extLst>
              <a:ext uri="{FF2B5EF4-FFF2-40B4-BE49-F238E27FC236}">
                <a16:creationId xmlns:a16="http://schemas.microsoft.com/office/drawing/2014/main" id="{1F3A4BF3-C615-CA87-4E46-3CD88CF557DD}"/>
              </a:ext>
            </a:extLst>
          </p:cNvPr>
          <p:cNvGraphicFramePr>
            <a:graphicFrameLocks noGrp="1"/>
          </p:cNvGraphicFramePr>
          <p:nvPr>
            <p:extLst>
              <p:ext uri="{D42A27DB-BD31-4B8C-83A1-F6EECF244321}">
                <p14:modId xmlns:p14="http://schemas.microsoft.com/office/powerpoint/2010/main" val="3142423841"/>
              </p:ext>
            </p:extLst>
          </p:nvPr>
        </p:nvGraphicFramePr>
        <p:xfrm>
          <a:off x="1630749" y="282675"/>
          <a:ext cx="8280000" cy="6120000"/>
        </p:xfrm>
        <a:graphic>
          <a:graphicData uri="http://schemas.openxmlformats.org/drawingml/2006/table">
            <a:tbl>
              <a:tblPr>
                <a:tableStyleId>{5C22544A-7EE6-4342-B048-85BDC9FD1C3A}</a:tableStyleId>
              </a:tblPr>
              <a:tblGrid>
                <a:gridCol w="3240000">
                  <a:extLst>
                    <a:ext uri="{9D8B030D-6E8A-4147-A177-3AD203B41FA5}">
                      <a16:colId xmlns:a16="http://schemas.microsoft.com/office/drawing/2014/main" val="1521291312"/>
                    </a:ext>
                  </a:extLst>
                </a:gridCol>
                <a:gridCol w="1260000">
                  <a:extLst>
                    <a:ext uri="{9D8B030D-6E8A-4147-A177-3AD203B41FA5}">
                      <a16:colId xmlns:a16="http://schemas.microsoft.com/office/drawing/2014/main" val="3395833660"/>
                    </a:ext>
                  </a:extLst>
                </a:gridCol>
                <a:gridCol w="1260000">
                  <a:extLst>
                    <a:ext uri="{9D8B030D-6E8A-4147-A177-3AD203B41FA5}">
                      <a16:colId xmlns:a16="http://schemas.microsoft.com/office/drawing/2014/main" val="2727115709"/>
                    </a:ext>
                  </a:extLst>
                </a:gridCol>
                <a:gridCol w="1260000">
                  <a:extLst>
                    <a:ext uri="{9D8B030D-6E8A-4147-A177-3AD203B41FA5}">
                      <a16:colId xmlns:a16="http://schemas.microsoft.com/office/drawing/2014/main" val="1853757128"/>
                    </a:ext>
                  </a:extLst>
                </a:gridCol>
                <a:gridCol w="1260000">
                  <a:extLst>
                    <a:ext uri="{9D8B030D-6E8A-4147-A177-3AD203B41FA5}">
                      <a16:colId xmlns:a16="http://schemas.microsoft.com/office/drawing/2014/main" val="3082339368"/>
                    </a:ext>
                  </a:extLst>
                </a:gridCol>
              </a:tblGrid>
              <a:tr h="720000">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维度</a:t>
                      </a:r>
                    </a:p>
                  </a:txBody>
                  <a:tcPr marL="4763" marR="4763" marT="4763" marB="0" anchor="ctr">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代码</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计分方式</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最低分</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最高分</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93433678"/>
                  </a:ext>
                </a:extLst>
              </a:tr>
              <a:tr h="54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缺乏动机</a:t>
                      </a:r>
                    </a:p>
                  </a:txBody>
                  <a:tcPr marL="4763" marR="4763" marT="4763" marB="0" anchor="ctr">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94277719"/>
                  </a:ext>
                </a:extLst>
              </a:tr>
              <a:tr h="54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犹豫不决</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7211372"/>
                  </a:ext>
                </a:extLst>
              </a:tr>
              <a:tr h="54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不合理信念</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C</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24</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1574039"/>
                  </a:ext>
                </a:extLst>
              </a:tr>
              <a:tr h="54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缺乏关于决策过程的知识</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D</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24</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4207383"/>
                  </a:ext>
                </a:extLst>
              </a:tr>
              <a:tr h="54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缺乏关于自我的信息</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E</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01300397"/>
                  </a:ext>
                </a:extLst>
              </a:tr>
              <a:tr h="54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缺乏关于职业的信息</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F</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85337993"/>
                  </a:ext>
                </a:extLst>
              </a:tr>
              <a:tr h="540000">
                <a:tc>
                  <a:txBody>
                    <a:bodyPr/>
                    <a:lstStyle/>
                    <a:p>
                      <a:pPr algn="ctr" fontAlgn="ctr"/>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缺乏关于获取信息方式的信息</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G</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37293252"/>
                  </a:ext>
                </a:extLst>
              </a:tr>
              <a:tr h="54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不可靠的信息</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H</a:t>
                      </a:r>
                      <a:endPar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83838951"/>
                  </a:ext>
                </a:extLst>
              </a:tr>
              <a:tr h="54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内部冲突</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I</a:t>
                      </a:r>
                      <a:endPar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434324"/>
                  </a:ext>
                </a:extLst>
              </a:tr>
              <a:tr h="540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外部冲突</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J</a:t>
                      </a:r>
                      <a:endPar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7577871"/>
                  </a:ext>
                </a:extLst>
              </a:tr>
            </a:tbl>
          </a:graphicData>
        </a:graphic>
      </p:graphicFrame>
    </p:spTree>
    <p:extLst>
      <p:ext uri="{BB962C8B-B14F-4D97-AF65-F5344CB8AC3E}">
        <p14:creationId xmlns:p14="http://schemas.microsoft.com/office/powerpoint/2010/main" val="336813380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2.11.14"/>
  <p:tag name="AS_TITLE" val="Aspose.Slides for .NET 4.0 Client Profile"/>
  <p:tag name="AS_VERSION" val="22.11"/>
  <p:tag name="COMMONDATA" val="eyJjb3VudCI6MiwiaGRpZCI6IjJjMTc2ODc5YjgyZjhmMzFhMmQ3ZDgwNDFiNDU3Yjg3IiwidXNlckNvdW50IjoxfQ=="/>
</p:tagLst>
</file>

<file path=ppt/theme/theme1.xml><?xml version="1.0" encoding="utf-8"?>
<a:theme xmlns:a="http://schemas.openxmlformats.org/drawingml/2006/main" name="第一PPT，www.1ppt.com">
  <a:themeElements>
    <a:clrScheme name="自定义 1004">
      <a:dk1>
        <a:sysClr val="windowText" lastClr="000000"/>
      </a:dk1>
      <a:lt1>
        <a:sysClr val="window" lastClr="FFFFFF"/>
      </a:lt1>
      <a:dk2>
        <a:srgbClr val="44546A"/>
      </a:dk2>
      <a:lt2>
        <a:srgbClr val="E7E6E6"/>
      </a:lt2>
      <a:accent1>
        <a:srgbClr val="636889"/>
      </a:accent1>
      <a:accent2>
        <a:srgbClr val="8F93AE"/>
      </a:accent2>
      <a:accent3>
        <a:srgbClr val="636889"/>
      </a:accent3>
      <a:accent4>
        <a:srgbClr val="8F93AE"/>
      </a:accent4>
      <a:accent5>
        <a:srgbClr val="636889"/>
      </a:accent5>
      <a:accent6>
        <a:srgbClr val="8F93AE"/>
      </a:accent6>
      <a:hlink>
        <a:srgbClr val="636889"/>
      </a:hlink>
      <a:folHlink>
        <a:srgbClr val="8F93AE"/>
      </a:folHlink>
    </a:clrScheme>
    <a:fontScheme name="1212121">
      <a:majorFont>
        <a:latin typeface="汉仪雅酷黑 85W"/>
        <a:ea typeface="汉仪雅酷黑 85W"/>
        <a:cs typeface="Arial"/>
      </a:majorFont>
      <a:minorFont>
        <a:latin typeface="汉仪雅酷黑 85W"/>
        <a:ea typeface="汉仪正圆-55W"/>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94</TotalTime>
  <Words>1469</Words>
  <Application>Microsoft Office PowerPoint</Application>
  <PresentationFormat>宽屏</PresentationFormat>
  <Paragraphs>394</Paragraphs>
  <Slides>7</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7</vt:i4>
      </vt:variant>
    </vt:vector>
  </HeadingPairs>
  <TitlesOfParts>
    <vt:vector size="18" baseType="lpstr">
      <vt:lpstr>Adobe 黑体 Std R</vt:lpstr>
      <vt:lpstr>等线</vt:lpstr>
      <vt:lpstr>仿宋</vt:lpstr>
      <vt:lpstr>华文楷体</vt:lpstr>
      <vt:lpstr>华文新魏</vt:lpstr>
      <vt:lpstr>微软雅黑</vt:lpstr>
      <vt:lpstr>Arial</vt:lpstr>
      <vt:lpstr>Calibri Light</vt:lpstr>
      <vt:lpstr>Times New Roman</vt:lpstr>
      <vt:lpstr>第一PPT，www.1ppt.com</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团队管理</dc:title>
  <dc:creator>第一PPT</dc:creator>
  <cp:keywords>www.1ppt.com</cp:keywords>
  <dc:description>www.1ppt.com</dc:description>
  <cp:lastModifiedBy>Steven Xie</cp:lastModifiedBy>
  <cp:revision>41</cp:revision>
  <dcterms:created xsi:type="dcterms:W3CDTF">2020-08-12T08:16:00Z</dcterms:created>
  <dcterms:modified xsi:type="dcterms:W3CDTF">2024-11-28T15:34:04Z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EAB240052E7E49398ECD797BB9ED3088_12</vt:lpwstr>
  </property>
  <property fmtid="{D5CDD505-2E9C-101B-9397-08002B2CF9AE}" pid="3" name="KSOProductBuildVer">
    <vt:lpwstr>2052-12.1.0.18912</vt:lpwstr>
  </property>
  <property fmtid="{D5CDD505-2E9C-101B-9397-08002B2CF9AE}" pid="4" name="KSOTemplateUUID">
    <vt:lpwstr>v1.0_mb_B/KN8o/E+2EUgwLkrNieOg==</vt:lpwstr>
  </property>
</Properties>
</file>