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8.webp" ContentType="image/webp"/>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76" r:id="rId3"/>
    <p:sldId id="378" r:id="rId4"/>
    <p:sldId id="379" r:id="rId6"/>
    <p:sldId id="334" r:id="rId7"/>
    <p:sldId id="415" r:id="rId8"/>
    <p:sldId id="416" r:id="rId9"/>
    <p:sldId id="417" r:id="rId10"/>
    <p:sldId id="464" r:id="rId11"/>
    <p:sldId id="418" r:id="rId12"/>
    <p:sldId id="419" r:id="rId13"/>
    <p:sldId id="465" r:id="rId14"/>
    <p:sldId id="420" r:id="rId15"/>
    <p:sldId id="421" r:id="rId16"/>
    <p:sldId id="422" r:id="rId17"/>
    <p:sldId id="423" r:id="rId18"/>
    <p:sldId id="424" r:id="rId19"/>
    <p:sldId id="425" r:id="rId20"/>
    <p:sldId id="426" r:id="rId21"/>
    <p:sldId id="466" r:id="rId22"/>
    <p:sldId id="427" r:id="rId23"/>
    <p:sldId id="428" r:id="rId24"/>
    <p:sldId id="429" r:id="rId25"/>
    <p:sldId id="430" r:id="rId26"/>
    <p:sldId id="431" r:id="rId27"/>
    <p:sldId id="467" r:id="rId28"/>
    <p:sldId id="432" r:id="rId29"/>
    <p:sldId id="433" r:id="rId30"/>
    <p:sldId id="434" r:id="rId31"/>
    <p:sldId id="435" r:id="rId32"/>
    <p:sldId id="468" r:id="rId33"/>
    <p:sldId id="436" r:id="rId34"/>
    <p:sldId id="437" r:id="rId35"/>
    <p:sldId id="439" r:id="rId36"/>
    <p:sldId id="440" r:id="rId37"/>
    <p:sldId id="441" r:id="rId38"/>
    <p:sldId id="442" r:id="rId39"/>
    <p:sldId id="444" r:id="rId40"/>
    <p:sldId id="445" r:id="rId41"/>
    <p:sldId id="443" r:id="rId42"/>
    <p:sldId id="446" r:id="rId43"/>
    <p:sldId id="447" r:id="rId44"/>
    <p:sldId id="469" r:id="rId45"/>
    <p:sldId id="448" r:id="rId46"/>
    <p:sldId id="449" r:id="rId47"/>
    <p:sldId id="451" r:id="rId48"/>
    <p:sldId id="452" r:id="rId49"/>
    <p:sldId id="454" r:id="rId50"/>
    <p:sldId id="455" r:id="rId51"/>
    <p:sldId id="457" r:id="rId52"/>
    <p:sldId id="458" r:id="rId53"/>
    <p:sldId id="459" r:id="rId54"/>
    <p:sldId id="460" r:id="rId55"/>
    <p:sldId id="461" r:id="rId56"/>
    <p:sldId id="470" r:id="rId57"/>
    <p:sldId id="462" r:id="rId58"/>
    <p:sldId id="389" r:id="rId59"/>
  </p:sldIdLst>
  <p:sldSz cx="12192000" cy="6858000"/>
  <p:notesSz cx="7103745" cy="10234295"/>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8A48"/>
    <a:srgbClr val="D1E2C1"/>
    <a:srgbClr val="389A47"/>
    <a:srgbClr val="EA4343"/>
    <a:srgbClr val="362828"/>
    <a:srgbClr val="E0EFDC"/>
    <a:srgbClr val="3E57C1"/>
    <a:srgbClr val="2B2F92"/>
    <a:srgbClr val="EFB58E"/>
    <a:srgbClr val="F337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5" autoAdjust="0"/>
    <p:restoredTop sz="94660"/>
  </p:normalViewPr>
  <p:slideViewPr>
    <p:cSldViewPr snapToGrid="0">
      <p:cViewPr varScale="1">
        <p:scale>
          <a:sx n="102" d="100"/>
          <a:sy n="102" d="100"/>
        </p:scale>
        <p:origin x="138" y="420"/>
      </p:cViewPr>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tags" Target="tags/tag52.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367DAC-B7C4-4562-991F-2B4481CA1F1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每个人来到这个世界的时候便面临一个终生课题——人生发展。简单地说，发展是由低一级水平向高一级水平推进的过程。人生发展既有客观规律，又有相当大的可变性。就客观规律而言，每个人都要经历大致相同的发展阶段，从嗷嗷待哺到追逐嬉戏，从上学读书到成家立业……。就发展的可变性而言，每个人的发展水平在很大程度上取决于自己的努力程度。蚯蚓的人生发展轨迹并不是极少数人的情况，我们身边有着太多的“蚯蚓”，他们不仅有理想，而且很远大，但是缺乏切实可行的行动规划，重复着“雄心壮志→怀才不遇→满腹牢骚→撞钟混日→担心下岗→走投无路”的历程。相信每个人都想让自己的人生过得充实而富有意义，但是仅仅有梦想是不够的，还必须制定切实可行的职业发展规划，因为职业发展是人生发展的一个非常重要的方面。</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389A47"/>
        </a:solidFill>
        <a:effectLst/>
      </p:bgPr>
    </p:bg>
    <p:spTree>
      <p:nvGrpSpPr>
        <p:cNvPr id="1" name=""/>
        <p:cNvGrpSpPr/>
        <p:nvPr/>
      </p:nvGrpSpPr>
      <p:grpSpPr>
        <a:xfrm>
          <a:off x="0" y="0"/>
          <a:ext cx="0" cy="0"/>
          <a:chOff x="0" y="0"/>
          <a:chExt cx="0" cy="0"/>
        </a:xfrm>
      </p:grpSpPr>
      <p:sp>
        <p:nvSpPr>
          <p:cNvPr id="7" name="矩形 6"/>
          <p:cNvSpPr/>
          <p:nvPr userDrawn="1"/>
        </p:nvSpPr>
        <p:spPr>
          <a:xfrm>
            <a:off x="0" y="778213"/>
            <a:ext cx="12192000" cy="5821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userDrawn="1"/>
        </p:nvPicPr>
        <p:blipFill>
          <a:blip r:embed="rId2" cstate="screen"/>
          <a:stretch>
            <a:fillRect/>
          </a:stretch>
        </p:blipFill>
        <p:spPr>
          <a:xfrm>
            <a:off x="-465470" y="239243"/>
            <a:ext cx="1463878" cy="62489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image" Target="../media/image13.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tags" Target="../tags/tag20.xml"/><Relationship Id="rId2" Type="http://schemas.openxmlformats.org/officeDocument/2006/relationships/image" Target="../media/image6.png"/><Relationship Id="rId1" Type="http://schemas.openxmlformats.org/officeDocument/2006/relationships/image" Target="../media/image15.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tags" Target="../tags/tag22.xml"/><Relationship Id="rId2" Type="http://schemas.openxmlformats.org/officeDocument/2006/relationships/image" Target="../media/image17.png"/><Relationship Id="rId1" Type="http://schemas.openxmlformats.org/officeDocument/2006/relationships/image" Target="../media/image16.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image" Target="../media/image18.webp"/></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tags" Target="../tags/tag24.xml"/><Relationship Id="rId1" Type="http://schemas.openxmlformats.org/officeDocument/2006/relationships/image" Target="../media/image17.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tags" Target="../tags/tag25.xml"/><Relationship Id="rId1" Type="http://schemas.openxmlformats.org/officeDocument/2006/relationships/image" Target="../media/image19.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tags" Target="../tags/tag26.xml"/><Relationship Id="rId1" Type="http://schemas.openxmlformats.org/officeDocument/2006/relationships/image" Target="../media/image20.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image" Target="../media/image21.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tags" Target="../tags/tag28.xml"/><Relationship Id="rId1" Type="http://schemas.openxmlformats.org/officeDocument/2006/relationships/image" Target="../media/image22.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tags" Target="../tags/tag30.xml"/><Relationship Id="rId1" Type="http://schemas.openxmlformats.org/officeDocument/2006/relationships/image" Target="../media/image23.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image" Target="../media/image24.jpe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image" Target="../media/image2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image" Target="../media/image17.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image" Target="../media/image26.jpeg"/></Relationships>
</file>

<file path=ppt/slides/_rels/slide46.xml.rels><?xml version="1.0" encoding="UTF-8" standalone="yes"?>
<Relationships xmlns="http://schemas.openxmlformats.org/package/2006/relationships"><Relationship Id="rId8" Type="http://schemas.openxmlformats.org/officeDocument/2006/relationships/notesSlide" Target="../notesSlides/notesSlide39.xml"/><Relationship Id="rId7" Type="http://schemas.openxmlformats.org/officeDocument/2006/relationships/slideLayout" Target="../slideLayouts/slideLayout2.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tags" Target="../tags/tag44.xml"/><Relationship Id="rId1" Type="http://schemas.openxmlformats.org/officeDocument/2006/relationships/image" Target="../media/image27.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tags" Target="../tags/tag46.xml"/><Relationship Id="rId1" Type="http://schemas.openxmlformats.org/officeDocument/2006/relationships/image" Target="../media/image28.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tags" Target="../tags/tag47.xml"/><Relationship Id="rId1" Type="http://schemas.openxmlformats.org/officeDocument/2006/relationships/image" Target="../media/image29.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tags" Target="../tags/tag48.xml"/><Relationship Id="rId1" Type="http://schemas.openxmlformats.org/officeDocument/2006/relationships/image" Target="../media/image30.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image" Target="../media/image31.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3849370" y="4407535"/>
            <a:ext cx="4815840" cy="82296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zh-CN" altLang="en-US" sz="2000">
                <a:solidFill>
                  <a:schemeClr val="tx1"/>
                </a:solidFill>
                <a:sym typeface="+mn-ea"/>
              </a:rPr>
              <a:t>主讲人：</a:t>
            </a:r>
            <a:r>
              <a:rPr kumimoji="1" lang="en-US" altLang="zh-CN" sz="2000">
                <a:solidFill>
                  <a:schemeClr val="tx1"/>
                </a:solidFill>
                <a:sym typeface="+mn-ea"/>
              </a:rPr>
              <a:t>                  </a:t>
            </a:r>
            <a:r>
              <a:rPr kumimoji="1" lang="zh-CN" altLang="en-US" sz="2000">
                <a:solidFill>
                  <a:schemeClr val="tx1"/>
                </a:solidFill>
                <a:sym typeface="+mn-ea"/>
              </a:rPr>
              <a:t>日期：</a:t>
            </a:r>
            <a:endParaRPr kumimoji="1" lang="zh-CN" altLang="en-US" sz="2000">
              <a:solidFill>
                <a:schemeClr val="tx1"/>
              </a:solidFill>
              <a:sym typeface="+mn-ea"/>
            </a:endParaRPr>
          </a:p>
        </p:txBody>
      </p:sp>
      <p:sp>
        <p:nvSpPr>
          <p:cNvPr id="7" name="文本框 6"/>
          <p:cNvSpPr txBox="1"/>
          <p:nvPr/>
        </p:nvSpPr>
        <p:spPr>
          <a:xfrm>
            <a:off x="2639241" y="1887780"/>
            <a:ext cx="6912968" cy="212280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大学生涯规划</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与职业发展</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11386185" y="516763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一、从生涯彩虹图看人生成功</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5665470" y="1144905"/>
            <a:ext cx="6323330" cy="5287010"/>
          </a:xfrm>
          <a:prstGeom prst="rect">
            <a:avLst/>
          </a:prstGeom>
          <a:noFill/>
        </p:spPr>
        <p:txBody>
          <a:bodyPr wrap="square" rtlCol="0">
            <a:noAutofit/>
            <a:scene3d>
              <a:camera prst="orthographicFront"/>
              <a:lightRig rig="threePt" dir="t"/>
            </a:scene3d>
            <a:sp3d contourW="12700"/>
          </a:bodyPr>
          <a:p>
            <a:pPr indent="457200" algn="l" fontAlgn="auto">
              <a:lnSpc>
                <a:spcPct val="110000"/>
              </a:lnSpc>
              <a:spcBef>
                <a:spcPts val="0"/>
              </a:spcBef>
              <a:defRPr/>
            </a:pPr>
            <a:r>
              <a:rPr lang="en-US" altLang="zh-CN" sz="2800" dirty="0">
                <a:solidFill>
                  <a:srgbClr val="389A47"/>
                </a:solidFill>
                <a:latin typeface="楷体" panose="02010609060101010101" charset="-122"/>
                <a:ea typeface="楷体" panose="02010609060101010101" charset="-122"/>
                <a:cs typeface="楷体" panose="02010609060101010101" charset="-122"/>
                <a:sym typeface="+mn-lt"/>
              </a:rPr>
              <a:t> </a:t>
            </a:r>
            <a:r>
              <a:rPr lang="zh-CN" altLang="en-US" sz="2800" dirty="0">
                <a:solidFill>
                  <a:srgbClr val="389A47"/>
                </a:solidFill>
                <a:latin typeface="楷体" panose="02010609060101010101" charset="-122"/>
                <a:ea typeface="楷体" panose="02010609060101010101" charset="-122"/>
                <a:cs typeface="楷体" panose="02010609060101010101" charset="-122"/>
                <a:sym typeface="+mn-lt"/>
              </a:rPr>
              <a:t>在生涯彩虹图（图 1-1） 中，最外面的层面代表了我们人生的广度。在人生的广度中，我们要经历成长阶段、探索阶段、建立阶段、维持阶段和退出阶段五个生涯发展阶段。里面的各层面代表我们人生的空间，共有孩子、学生、休闲者、公民、工作者和持家者六种角色。不同时期、不同角色的组合构成我们独特的人生发展形态，每个人都是通过扮演这些角色来寻求人生的满足感，实现人生发展的。</a:t>
            </a:r>
            <a:endParaRPr lang="zh-CN" altLang="en-US" sz="2800" dirty="0">
              <a:solidFill>
                <a:srgbClr val="389A47"/>
              </a:solidFill>
              <a:latin typeface="楷体" panose="02010609060101010101" charset="-122"/>
              <a:ea typeface="楷体" panose="02010609060101010101" charset="-122"/>
              <a:cs typeface="楷体" panose="02010609060101010101" charset="-122"/>
              <a:sym typeface="+mn-lt"/>
            </a:endParaRPr>
          </a:p>
        </p:txBody>
      </p:sp>
      <p:pic>
        <p:nvPicPr>
          <p:cNvPr id="3" name="图片 2"/>
          <p:cNvPicPr>
            <a:picLocks noChangeAspect="1"/>
          </p:cNvPicPr>
          <p:nvPr/>
        </p:nvPicPr>
        <p:blipFill>
          <a:blip r:embed="rId1"/>
          <a:stretch>
            <a:fillRect/>
          </a:stretch>
        </p:blipFill>
        <p:spPr>
          <a:xfrm>
            <a:off x="0" y="1637030"/>
            <a:ext cx="5522595" cy="380174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 name="Rectangle 7"/>
          <p:cNvSpPr>
            <a:spLocks noChangeArrowheads="1"/>
          </p:cNvSpPr>
          <p:nvPr/>
        </p:nvSpPr>
        <p:spPr bwMode="auto">
          <a:xfrm>
            <a:off x="474980" y="2099310"/>
            <a:ext cx="4382135" cy="4248785"/>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6" name="文本框 5"/>
          <p:cNvSpPr txBox="1"/>
          <p:nvPr/>
        </p:nvSpPr>
        <p:spPr>
          <a:xfrm>
            <a:off x="474980" y="2098675"/>
            <a:ext cx="4204970" cy="3924300"/>
          </a:xfrm>
          <a:prstGeom prst="rect">
            <a:avLst/>
          </a:prstGeom>
          <a:noFill/>
        </p:spPr>
        <p:txBody>
          <a:bodyPr wrap="square" rtlCol="0" anchor="t">
            <a:noAutofit/>
          </a:bodyPr>
          <a:p>
            <a:pPr algn="l" eaLnBrk="1" hangingPunct="1">
              <a:lnSpc>
                <a:spcPct val="110000"/>
              </a:lnSpc>
              <a:spcBef>
                <a:spcPct val="50000"/>
              </a:spcBef>
            </a:pPr>
            <a:r>
              <a:rPr kumimoji="1" lang="zh-CN" altLang="en-US" sz="2000">
                <a:latin typeface="思源黑体 CN Medium" panose="020B0600000000000000" charset="-122"/>
                <a:ea typeface="思源黑体 CN Medium" panose="020B0600000000000000" charset="-122"/>
                <a:cs typeface="思源黑体 CN Medium" panose="020B0600000000000000" charset="-122"/>
                <a:sym typeface="+mn-lt"/>
              </a:rPr>
              <a:t>启发</a:t>
            </a:r>
            <a:r>
              <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rPr>
              <a:t>1</a:t>
            </a:r>
            <a:r>
              <a:rPr kumimoji="1" lang="zh-CN" altLang="en-US" sz="2000">
                <a:latin typeface="思源黑体 CN Medium" panose="020B0600000000000000" charset="-122"/>
                <a:ea typeface="思源黑体 CN Medium" panose="020B0600000000000000" charset="-122"/>
                <a:cs typeface="思源黑体 CN Medium" panose="020B0600000000000000" charset="-122"/>
                <a:sym typeface="+mn-lt"/>
              </a:rPr>
              <a:t>：</a:t>
            </a:r>
            <a:r>
              <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rPr>
              <a:t>  </a:t>
            </a:r>
            <a:endPar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endParaRPr>
          </a:p>
          <a:p>
            <a:pPr algn="l" eaLnBrk="1" hangingPunct="1">
              <a:lnSpc>
                <a:spcPct val="110000"/>
              </a:lnSpc>
              <a:spcBef>
                <a:spcPct val="50000"/>
              </a:spcBef>
            </a:pPr>
            <a:r>
              <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rPr>
              <a:t>    舒伯的生涯彩虹图告诉我们：人生成功是立体的而不是平面的。人生成功至少应该包括以下四个方面：身心健康，家庭和睦，事业有成和子女自立成才。只有这四个方面和谐发展，我们才能有一个成功的人生。</a:t>
            </a:r>
            <a:endPar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endParaRPr>
          </a:p>
        </p:txBody>
      </p:sp>
      <p:sp>
        <p:nvSpPr>
          <p:cNvPr id="7" name="Rectangle 7"/>
          <p:cNvSpPr>
            <a:spLocks noChangeArrowheads="1"/>
          </p:cNvSpPr>
          <p:nvPr/>
        </p:nvSpPr>
        <p:spPr bwMode="auto">
          <a:xfrm>
            <a:off x="5065395" y="2099945"/>
            <a:ext cx="6664325" cy="4248150"/>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8" name="文本框 7"/>
          <p:cNvSpPr txBox="1"/>
          <p:nvPr/>
        </p:nvSpPr>
        <p:spPr>
          <a:xfrm>
            <a:off x="5217160" y="2099945"/>
            <a:ext cx="6369050" cy="3834130"/>
          </a:xfrm>
          <a:prstGeom prst="rect">
            <a:avLst/>
          </a:prstGeom>
          <a:noFill/>
        </p:spPr>
        <p:txBody>
          <a:bodyPr wrap="square" rtlCol="0" anchor="t">
            <a:noAutofit/>
          </a:bodyPr>
          <a:p>
            <a:pPr algn="l" eaLnBrk="1" hangingPunct="1">
              <a:lnSpc>
                <a:spcPct val="110000"/>
              </a:lnSpc>
              <a:spcBef>
                <a:spcPct val="50000"/>
              </a:spcBef>
            </a:pPr>
            <a:r>
              <a:rPr kumimoji="1" lang="zh-CN" altLang="en-US" sz="2000">
                <a:latin typeface="思源黑体 CN Medium" panose="020B0600000000000000" charset="-122"/>
                <a:ea typeface="思源黑体 CN Medium" panose="020B0600000000000000" charset="-122"/>
                <a:cs typeface="思源黑体 CN Medium" panose="020B0600000000000000" charset="-122"/>
                <a:sym typeface="+mn-lt"/>
              </a:rPr>
              <a:t>启发</a:t>
            </a:r>
            <a:r>
              <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rPr>
              <a:t>2</a:t>
            </a:r>
            <a:r>
              <a:rPr kumimoji="1" lang="zh-CN" altLang="en-US" sz="2000">
                <a:latin typeface="思源黑体 CN Medium" panose="020B0600000000000000" charset="-122"/>
                <a:ea typeface="思源黑体 CN Medium" panose="020B0600000000000000" charset="-122"/>
                <a:cs typeface="思源黑体 CN Medium" panose="020B0600000000000000" charset="-122"/>
                <a:sym typeface="+mn-lt"/>
              </a:rPr>
              <a:t>：</a:t>
            </a:r>
            <a:r>
              <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rPr>
              <a:t>    </a:t>
            </a:r>
            <a:endPar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endParaRPr>
          </a:p>
          <a:p>
            <a:pPr algn="l" eaLnBrk="1" hangingPunct="1">
              <a:lnSpc>
                <a:spcPct val="110000"/>
              </a:lnSpc>
              <a:spcBef>
                <a:spcPct val="50000"/>
              </a:spcBef>
            </a:pPr>
            <a:r>
              <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rPr>
              <a:t>    生涯彩虹图还告诉我们：要想让自己的人生成功，我们就必须要根据人生发展阶段将各种人生角色很好地组合起来，不能偏废其一。因为各种人生角色之间是相互影响的，一个角色的成功将会为其他角色提供良好的基础。比如，在成长阶段和探索阶段扮演好学生角色，就能为我们顺利走向工作岗位，成功扮演工作者角色打下良好基础。同时，如果在一个角色上投入过多精力而忽视其他角色，会大大影响人生发展的质量。比如，在现实生活中，常会看到有的人因过分投入工作而忽视家庭，从而导致家庭不和谐，进而对其人生质量产生非常消极的影响。</a:t>
            </a:r>
            <a:endPar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endParaRPr>
          </a:p>
        </p:txBody>
      </p:sp>
      <p:sp>
        <p:nvSpPr>
          <p:cNvPr id="5" name="文本框 4"/>
          <p:cNvSpPr txBox="1"/>
          <p:nvPr/>
        </p:nvSpPr>
        <p:spPr>
          <a:xfrm>
            <a:off x="1663065" y="1240790"/>
            <a:ext cx="10310495" cy="576580"/>
          </a:xfrm>
          <a:prstGeom prst="rect">
            <a:avLst/>
          </a:prstGeom>
          <a:noFill/>
        </p:spPr>
        <p:txBody>
          <a:bodyPr wrap="square" rtlCol="0" anchor="t">
            <a:noAutofit/>
          </a:bodyPr>
          <a:p>
            <a:pPr indent="457200" fontAlgn="auto"/>
            <a:r>
              <a:rPr lang="zh-CN" altLang="en-US" sz="2400"/>
              <a:t>请同学们想一想，舒伯的生涯彩虹图给我们哪些</a:t>
            </a:r>
            <a:r>
              <a:rPr lang="zh-CN" altLang="en-US" sz="2400"/>
              <a:t>启发？</a:t>
            </a:r>
            <a:endParaRPr lang="zh-CN" altLang="en-US" sz="2400"/>
          </a:p>
        </p:txBody>
      </p:sp>
      <p:pic>
        <p:nvPicPr>
          <p:cNvPr id="3" name="图片 2"/>
          <p:cNvPicPr>
            <a:picLocks noChangeAspect="1"/>
          </p:cNvPicPr>
          <p:nvPr/>
        </p:nvPicPr>
        <p:blipFill>
          <a:blip r:embed="rId1"/>
          <a:stretch>
            <a:fillRect/>
          </a:stretch>
        </p:blipFill>
        <p:spPr>
          <a:xfrm>
            <a:off x="880745" y="958850"/>
            <a:ext cx="965835" cy="10140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161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二、职业发展对人生成功的影响</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93700" y="882015"/>
            <a:ext cx="11341735" cy="937895"/>
          </a:xfrm>
          <a:prstGeom prst="rect">
            <a:avLst/>
          </a:prstGeom>
          <a:noFill/>
        </p:spPr>
        <p:txBody>
          <a:bodyPr wrap="square" rtlCol="0" anchor="t">
            <a:noAutofit/>
          </a:bodyPr>
          <a:p>
            <a:pPr indent="457200" fontAlgn="auto"/>
            <a:r>
              <a:rPr lang="zh-CN" altLang="en-US" sz="2400"/>
              <a:t>生涯学者</a:t>
            </a:r>
            <a:r>
              <a:rPr lang="zh-CN" altLang="en-US" sz="2400">
                <a:solidFill>
                  <a:srgbClr val="389A47"/>
                </a:solidFill>
              </a:rPr>
              <a:t>赫尔</a:t>
            </a:r>
            <a:r>
              <a:rPr lang="zh-CN" altLang="en-US" sz="2400"/>
              <a:t>和</a:t>
            </a:r>
            <a:r>
              <a:rPr lang="zh-CN" altLang="en-US" sz="2400">
                <a:solidFill>
                  <a:srgbClr val="389A47"/>
                </a:solidFill>
              </a:rPr>
              <a:t>克雷默</a:t>
            </a:r>
            <a:r>
              <a:rPr lang="zh-CN" altLang="en-US" sz="2400"/>
              <a:t>把工作可能达成的目的归纳为经济、社会和心理三个层面，如表 1-1 所示</a:t>
            </a:r>
            <a:r>
              <a:rPr lang="zh-CN" altLang="en-US" sz="2000"/>
              <a:t>。</a:t>
            </a:r>
            <a:endParaRPr lang="zh-CN" altLang="en-US" sz="2000"/>
          </a:p>
        </p:txBody>
      </p:sp>
      <p:pic>
        <p:nvPicPr>
          <p:cNvPr id="4" name="图片 3"/>
          <p:cNvPicPr>
            <a:picLocks noChangeAspect="1"/>
          </p:cNvPicPr>
          <p:nvPr/>
        </p:nvPicPr>
        <p:blipFill>
          <a:blip r:embed="rId1"/>
          <a:srcRect t="3440" r="-504"/>
          <a:stretch>
            <a:fillRect/>
          </a:stretch>
        </p:blipFill>
        <p:spPr>
          <a:xfrm>
            <a:off x="184785" y="1790700"/>
            <a:ext cx="11822430" cy="442214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161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二、职业发展对人生成功的影响</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38455" y="1146810"/>
            <a:ext cx="5049520" cy="5262245"/>
          </a:xfrm>
          <a:prstGeom prst="rect">
            <a:avLst/>
          </a:prstGeom>
          <a:noFill/>
        </p:spPr>
        <p:txBody>
          <a:bodyPr wrap="square" rtlCol="0" anchor="t">
            <a:spAutoFit/>
          </a:bodyPr>
          <a:p>
            <a:pPr indent="457200" fontAlgn="auto"/>
            <a:r>
              <a:rPr lang="en-US" altLang="zh-CN" sz="2400"/>
              <a:t>  </a:t>
            </a:r>
            <a:r>
              <a:rPr lang="zh-CN" altLang="en-US" sz="2400"/>
              <a:t>著名心理学家</a:t>
            </a:r>
            <a:r>
              <a:rPr lang="zh-CN" altLang="en-US" sz="2400">
                <a:solidFill>
                  <a:srgbClr val="389A47"/>
                </a:solidFill>
              </a:rPr>
              <a:t>马斯洛</a:t>
            </a:r>
            <a:r>
              <a:rPr lang="zh-CN" altLang="en-US" sz="2400"/>
              <a:t>曾指出：“人是永远不能满足的动物。”人的需求是由低级向高级逐层推进的，即“生理需求→安全需求→友爱和归属的需求→受尊重的需求→自我实现的需求”。相信每个人都希望在自己的人生中实现较高层次的需求，最终能够实现自我价值。人有实现高层次需求的愿望是好的，但愿望并不是随心所欲就能实现的。实现人生较高层次的需求与个人的职业生涯发展程度是密切相关的。人的需求满足与职业发展之间的关系如图 1-2 所示。</a:t>
            </a:r>
            <a:endParaRPr lang="zh-CN" altLang="en-US" sz="2400"/>
          </a:p>
        </p:txBody>
      </p:sp>
      <p:pic>
        <p:nvPicPr>
          <p:cNvPr id="6" name="图片 5"/>
          <p:cNvPicPr>
            <a:picLocks noChangeAspect="1"/>
          </p:cNvPicPr>
          <p:nvPr/>
        </p:nvPicPr>
        <p:blipFill>
          <a:blip r:embed="rId1"/>
          <a:stretch>
            <a:fillRect/>
          </a:stretch>
        </p:blipFill>
        <p:spPr>
          <a:xfrm>
            <a:off x="5387975" y="1146810"/>
            <a:ext cx="6579235" cy="47085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161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二、职业发展对人生成功的影响</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393700" y="983615"/>
            <a:ext cx="11452225" cy="3338195"/>
          </a:xfrm>
          <a:prstGeom prst="rect">
            <a:avLst/>
          </a:prstGeom>
          <a:noFill/>
        </p:spPr>
        <p:txBody>
          <a:bodyPr wrap="square" rtlCol="0">
            <a:spAutoFit/>
            <a:scene3d>
              <a:camera prst="orthographicFront"/>
              <a:lightRig rig="threePt" dir="t"/>
            </a:scene3d>
            <a:sp3d contourW="12700"/>
          </a:bodyPr>
          <a:p>
            <a:pPr indent="457200" fontAlgn="auto">
              <a:lnSpc>
                <a:spcPct val="110000"/>
              </a:lnSpc>
              <a:spcBef>
                <a:spcPts val="0"/>
              </a:spcBef>
              <a:defRPr/>
            </a:pPr>
            <a:r>
              <a:rPr lang="en-US" altLang="zh-CN" sz="2400" dirty="0">
                <a:solidFill>
                  <a:srgbClr val="389A47"/>
                </a:solidFill>
                <a:latin typeface="楷体" panose="02010609060101010101" charset="-122"/>
                <a:ea typeface="楷体" panose="02010609060101010101" charset="-122"/>
                <a:cs typeface="楷体" panose="02010609060101010101" charset="-122"/>
                <a:sym typeface="+mn-lt"/>
              </a:rPr>
              <a:t> </a:t>
            </a:r>
            <a:r>
              <a:rPr lang="zh-CN" altLang="en-US" sz="2400" dirty="0">
                <a:solidFill>
                  <a:srgbClr val="389A47"/>
                </a:solidFill>
                <a:latin typeface="楷体" panose="02010609060101010101" charset="-122"/>
                <a:ea typeface="楷体" panose="02010609060101010101" charset="-122"/>
                <a:cs typeface="楷体" panose="02010609060101010101" charset="-122"/>
                <a:sym typeface="+mn-lt"/>
              </a:rPr>
              <a:t>在工作阶段，个人的职业价值观、兴趣、性格、能力素质与所从事的职业进行匹配性选择，工作只是个人谋生、满足生理需求和安全需求的一种手段。随着个人知识的丰富、能力的提高以及个人与职业的匹配性和适应性的吻合，个人的职业生涯进入第二阶段——职业阶段。在此阶段，工作成为发挥个人才干，满足其对友爱和归属的需求、受尊重的需求的一种手段。当个人的职业生涯进入事业阶段后，个人不再把工作当作一种生存的手段，而是把工作当作实现人生价值的手段，在此阶段，虽然工作负担重、责任大，但总是以工作为乐，在工作中总有用不完的激情，通过工作满足个人对发挥潜能以及实现有意义的人生的追求。</a:t>
            </a:r>
            <a:endParaRPr lang="zh-CN" altLang="en-US" sz="2400" dirty="0">
              <a:solidFill>
                <a:srgbClr val="389A47"/>
              </a:solidFill>
              <a:latin typeface="楷体" panose="02010609060101010101" charset="-122"/>
              <a:ea typeface="楷体" panose="02010609060101010101" charset="-122"/>
              <a:cs typeface="楷体" panose="02010609060101010101" charset="-122"/>
              <a:sym typeface="+mn-lt"/>
            </a:endParaRPr>
          </a:p>
        </p:txBody>
      </p:sp>
      <p:sp>
        <p:nvSpPr>
          <p:cNvPr id="7" name="Rectangle 7"/>
          <p:cNvSpPr>
            <a:spLocks noChangeArrowheads="1"/>
          </p:cNvSpPr>
          <p:nvPr/>
        </p:nvSpPr>
        <p:spPr bwMode="auto">
          <a:xfrm>
            <a:off x="393700" y="4455795"/>
            <a:ext cx="11336020" cy="1891665"/>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8" name="文本框 7"/>
          <p:cNvSpPr txBox="1"/>
          <p:nvPr/>
        </p:nvSpPr>
        <p:spPr>
          <a:xfrm>
            <a:off x="393700" y="4566920"/>
            <a:ext cx="11336655" cy="1652905"/>
          </a:xfrm>
          <a:prstGeom prst="rect">
            <a:avLst/>
          </a:prstGeom>
          <a:noFill/>
        </p:spPr>
        <p:txBody>
          <a:bodyPr wrap="square" rtlCol="0" anchor="t">
            <a:noAutofit/>
          </a:bodyPr>
          <a:p>
            <a:pPr algn="l" eaLnBrk="1" hangingPunct="1">
              <a:lnSpc>
                <a:spcPct val="110000"/>
              </a:lnSpc>
              <a:spcBef>
                <a:spcPct val="50000"/>
              </a:spcBef>
            </a:pPr>
            <a:r>
              <a:rPr kumimoji="1" lang="en-US" altLang="zh-CN" sz="2400">
                <a:latin typeface="思源黑体 CN Medium" panose="020B0600000000000000" charset="-122"/>
                <a:ea typeface="思源黑体 CN Medium" panose="020B0600000000000000" charset="-122"/>
                <a:cs typeface="思源黑体 CN Medium" panose="020B0600000000000000" charset="-122"/>
                <a:sym typeface="+mn-lt"/>
              </a:rPr>
              <a:t>    总之，职业虽然不是我们人生的全部，但是在我们的人生中起着非常重要的作用。我们人生的发展质量和人生需求的满足程度与我们的职业发展高度存在密切的关系。可以说，在现代社会，职业是人生全面发展的重要载体，而人生全面发展又是职业生涯的最终目的。</a:t>
            </a:r>
            <a:endParaRPr kumimoji="1" lang="en-US" altLang="zh-CN" sz="2400">
              <a:latin typeface="思源黑体 CN Medium" panose="020B0600000000000000" charset="-122"/>
              <a:ea typeface="思源黑体 CN Medium" panose="020B0600000000000000" charset="-122"/>
              <a:cs typeface="思源黑体 CN Medium" panose="020B0600000000000000"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2037024" y="3145135"/>
            <a:ext cx="811784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职业发展与职业生涯规划</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第二节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一、职业成功的衡量标准</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07060" y="1527175"/>
            <a:ext cx="5285740" cy="4840605"/>
          </a:xfrm>
          <a:prstGeom prst="rect">
            <a:avLst/>
          </a:prstGeom>
          <a:noFill/>
        </p:spPr>
        <p:txBody>
          <a:bodyPr wrap="square" rtlCol="0" anchor="t">
            <a:noAutofit/>
          </a:bodyPr>
          <a:p>
            <a:pPr indent="457200" fontAlgn="auto"/>
            <a:r>
              <a:rPr lang="en-US" altLang="zh-CN" sz="2400"/>
              <a:t>  </a:t>
            </a:r>
            <a:r>
              <a:rPr lang="zh-CN" altLang="en-US" sz="2400"/>
              <a:t>职业成功是职业发展结果的形式，也是职业生涯规划的出发点和归宿。英文中的成功（success）一词起源于拉丁语“ succedere”，其含义是随后或继承，后来指事情的发生或结局，没有好坏之分。实际上，生活在社会群体中，不仅我们会对自己的职业发展结果进行主观评价，他人也会对我们的职业发展结果进行客观评价。因此，</a:t>
            </a:r>
            <a:r>
              <a:rPr lang="zh-CN" altLang="en-US" sz="2400" b="1">
                <a:solidFill>
                  <a:srgbClr val="389A47"/>
                </a:solidFill>
              </a:rPr>
              <a:t>职业成功的评价主体是多样的，标准也是多元的，</a:t>
            </a:r>
            <a:r>
              <a:rPr lang="zh-CN" altLang="en-US" sz="2400"/>
              <a:t>如图 1-3 所示。</a:t>
            </a:r>
            <a:endParaRPr lang="zh-CN" altLang="en-US" sz="2400"/>
          </a:p>
        </p:txBody>
      </p:sp>
      <p:pic>
        <p:nvPicPr>
          <p:cNvPr id="5" name="图片 4"/>
          <p:cNvPicPr>
            <a:picLocks noChangeAspect="1"/>
          </p:cNvPicPr>
          <p:nvPr/>
        </p:nvPicPr>
        <p:blipFill>
          <a:blip r:embed="rId1"/>
          <a:stretch>
            <a:fillRect/>
          </a:stretch>
        </p:blipFill>
        <p:spPr>
          <a:xfrm>
            <a:off x="5892165" y="1188085"/>
            <a:ext cx="6076950" cy="500634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09524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二、职业成功的基础——进取心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4719320" y="3213735"/>
            <a:ext cx="7305675" cy="14141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defRPr/>
            </a:pPr>
            <a:r>
              <a:rPr lang="en-US" altLang="zh-CN" sz="2800" b="1" dirty="0">
                <a:solidFill>
                  <a:schemeClr val="tx1">
                    <a:lumMod val="75000"/>
                    <a:lumOff val="25000"/>
                  </a:schemeClr>
                </a:solidFill>
                <a:latin typeface="思源黑体 CN Bold" panose="020B0800000000000000" pitchFamily="34" charset="-128"/>
                <a:ea typeface="思源黑体 CN Bold" panose="020B0800000000000000" pitchFamily="34" charset="-128"/>
                <a:cs typeface="+mn-ea"/>
                <a:sym typeface="+mn-lt"/>
              </a:rPr>
              <a:t>   </a:t>
            </a:r>
            <a:r>
              <a:rPr lang="zh-CN" altLang="en-US" sz="2800" b="1" dirty="0">
                <a:solidFill>
                  <a:schemeClr val="tx1">
                    <a:lumMod val="75000"/>
                    <a:lumOff val="25000"/>
                  </a:schemeClr>
                </a:solidFill>
                <a:latin typeface="思源黑体 CN Bold" panose="020B0800000000000000" pitchFamily="34" charset="-128"/>
                <a:ea typeface="思源黑体 CN Bold" panose="020B0800000000000000" pitchFamily="34" charset="-128"/>
                <a:cs typeface="+mn-ea"/>
                <a:sym typeface="+mn-lt"/>
              </a:rPr>
              <a:t>进取心能促使一个人竭尽全力地克服人生当中所遇到的困难和挫折，做他想做的事情，并且浑身充满干劲。</a:t>
            </a:r>
            <a:endParaRPr lang="zh-CN" altLang="en-US" sz="2800" b="1" dirty="0">
              <a:solidFill>
                <a:schemeClr val="tx1">
                  <a:lumMod val="75000"/>
                  <a:lumOff val="25000"/>
                </a:schemeClr>
              </a:solidFill>
              <a:latin typeface="思源黑体 CN Bold" panose="020B0800000000000000" pitchFamily="34" charset="-128"/>
              <a:ea typeface="思源黑体 CN Bold" panose="020B0800000000000000" pitchFamily="34" charset="-128"/>
              <a:cs typeface="+mn-ea"/>
              <a:sym typeface="+mn-lt"/>
            </a:endParaRPr>
          </a:p>
        </p:txBody>
      </p:sp>
      <p:sp>
        <p:nvSpPr>
          <p:cNvPr id="12" name="Rectangle 3"/>
          <p:cNvSpPr txBox="1">
            <a:spLocks noChangeArrowheads="1"/>
          </p:cNvSpPr>
          <p:nvPr/>
        </p:nvSpPr>
        <p:spPr bwMode="auto">
          <a:xfrm>
            <a:off x="4719955" y="2164715"/>
            <a:ext cx="5337810" cy="63627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（一）进取心能让一个弱者变为强者</a:t>
            </a:r>
            <a:endPar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pic>
        <p:nvPicPr>
          <p:cNvPr id="4" name="图片 3"/>
          <p:cNvPicPr>
            <a:picLocks noChangeAspect="1"/>
          </p:cNvPicPr>
          <p:nvPr/>
        </p:nvPicPr>
        <p:blipFill>
          <a:blip r:embed="rId1" cstate="screen"/>
          <a:stretch>
            <a:fillRect/>
          </a:stretch>
        </p:blipFill>
        <p:spPr>
          <a:xfrm>
            <a:off x="-635" y="1430020"/>
            <a:ext cx="4570730" cy="432244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9" grpId="0" build="p"/>
      <p:bldP spid="12"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09524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二、职业成功的基础——进取心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Rectangle 3"/>
          <p:cNvSpPr txBox="1">
            <a:spLocks noChangeArrowheads="1"/>
          </p:cNvSpPr>
          <p:nvPr/>
        </p:nvSpPr>
        <p:spPr bwMode="auto">
          <a:xfrm>
            <a:off x="495300" y="985520"/>
            <a:ext cx="467487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2</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年少立志，肯下苦功</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5" name="文本框 4"/>
          <p:cNvSpPr txBox="1"/>
          <p:nvPr/>
        </p:nvSpPr>
        <p:spPr>
          <a:xfrm>
            <a:off x="495300" y="1615440"/>
            <a:ext cx="11221085" cy="4961890"/>
          </a:xfrm>
          <a:prstGeom prst="rect">
            <a:avLst/>
          </a:prstGeom>
          <a:noFill/>
        </p:spPr>
        <p:txBody>
          <a:bodyPr wrap="square" rtlCol="0">
            <a:spAutoFit/>
            <a:scene3d>
              <a:camera prst="orthographicFront"/>
              <a:lightRig rig="threePt" dir="t"/>
            </a:scene3d>
            <a:sp3d contourW="12700"/>
          </a:bodyPr>
          <a:p>
            <a:pPr indent="457200" fontAlgn="auto">
              <a:lnSpc>
                <a:spcPct val="11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在中国当代文坛有这样一位人物。他出身农民，高考落榜，半生都生活在中国西北幽闭的乡村大地上。与同时代的作家路遥、贾平凹相比，他没有盖世的天分。他靠着一股敢于下苦功的“豪狠”劲儿，写出了一部评论界欢呼、新闻界惊叹、读者争相购阅、一时流传甚广的作品。著名学者范曾称这部作品为“一代奇书也，方之欧西，虽巴尔扎克、斯坦达尔，未肯轻让”。西方学界评价：“从作品的深度和小说的技巧来看，并不比那些获得诺贝尔文学奖的小说逊色。”他就是陈忠实，他写出的那部作品叫《白鹿原》。</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1942 年 8 月，陈忠实出生于陕西西安市灞桥区霸陵乡西蒋村，这是一个南倚白鹿原、北临灞河的小村落，全村不足百户。陈忠实家世代务农，家境贫寒，从小他就要与贫穷和在贫穷中滋生出来的自卑、失败、绝望做斗争。13 岁那年，他跟随老师和同学去离家 30余里的灞桥投考中学，这是他第一次出远门。他穿的是平常穿的旧布鞋，30 余里的沙石路把他的鞋底磨烂、磨透了，把他的脚后跟磨出红</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3" grpId="0" animBg="1" build="p"/>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34950" y="1007110"/>
            <a:ext cx="11826875" cy="5631180"/>
          </a:xfrm>
          <a:prstGeom prst="rect">
            <a:avLst/>
          </a:prstGeom>
          <a:noFill/>
        </p:spPr>
        <p:txBody>
          <a:bodyPr wrap="square" rtlCol="0">
            <a:spAutoFit/>
          </a:bodyPr>
          <a:p>
            <a:r>
              <a:rPr lang="zh-CN" altLang="en-US" sz="2400" dirty="0">
                <a:latin typeface="楷体" panose="02010609060101010101" charset="-122"/>
                <a:ea typeface="楷体" panose="02010609060101010101" charset="-122"/>
                <a:cs typeface="楷体" panose="02010609060101010101" charset="-122"/>
              </a:rPr>
              <a:t>红色的肉丝，淌着血。他先后用树叶、巾等塞鞋底，都无济于事。脚跟的疼痛让他绝望。就在这时，一列呼啸而来的火车从他边隆隆驶过。13 岁的陈忠实突然意识到：“世界上有那么多人坐着火车跑，而根本不用双脚走路！”他心中升腾起一个信念：人不能永远穿着没有后底的破布鞋走路。从那时起，他就立志，不能一辈子只待在西蒋村，而应该到更广阔的世界看一看。考上中学后，陈忠实愈加发奋学习，“物质上不能与人比，但学习可以走在前头”。他总是一个人待在宿舍或教室看书。那时，他接触到了赵树理、柳青等作家。在柳青的《创业史》中，他惊奇地看到，自己脚下的这块土地竟然还蕴藏着可供作家创作的丰富素材，这使陈忠实开始关注自己生活的这块土地。1962 年，陈忠实高考惨败。上不了大学，陈忠实只能回乡当了一名民请教师。陈忠实不甘心，他不想将自己的人生局限在一名民请教师上，他还没有坐着火车跑，他还想体验更广阔的世界。这时，陈忠实心底那个文学之梦又悄悄地浮上了心头。他将白天的时间全部给了孩子们，晚上的时间则属于他和他热爱的文学。陈忠实晚上学习没有电灯照明，也没有钟表计时，总是控制不好时间，经常因学习时间过长，第二天累得难以起床。后来，他想了一个办法，他用一个小墨水瓶做成煤油灯照明，常常烧焦了头发，熏黑了鼻孔，等瓶中的煤油烧完，算来此时大约为晚上 12 点，他就上炕睡觉。长此以往，竟成了他一生</a:t>
            </a:r>
            <a:endParaRPr lang="zh-CN" altLang="en-US" sz="2400" dirty="0">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1167319" y="216730"/>
            <a:ext cx="509524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二、职业成功的基础——进取心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63614" y="363665"/>
            <a:ext cx="5872480" cy="6118860"/>
          </a:xfrm>
          <a:prstGeom prst="rect">
            <a:avLst/>
          </a:prstGeom>
          <a:noFill/>
        </p:spPr>
        <p:txBody>
          <a:bodyPr wrap="none" rtlCol="0" anchor="t" anchorCtr="0">
            <a:spAutoFit/>
          </a:bodyPr>
          <a:lstStyle/>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第一章 人生发展与职业生涯规划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第二章　职业生涯规划概述</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第三章　自我探索</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第四章　职业社会认知</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第五章　大学生涯决策</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第六章　大学生涯规划的制定与实施</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第七章　大学学业规划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第八章　大学课外活动规划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第九章　自我管理</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第十章　团队合作与领导力提升</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412460" y="1777199"/>
            <a:ext cx="954107" cy="1938992"/>
          </a:xfrm>
          <a:prstGeom prst="rect">
            <a:avLst/>
          </a:prstGeom>
          <a:noFill/>
        </p:spPr>
        <p:txBody>
          <a:bodyPr wrap="none" rtlCol="0">
            <a:spAutoFit/>
          </a:bodyPr>
          <a:lstStyle/>
          <a:p>
            <a:r>
              <a:rPr kumimoji="1" lang="zh-CN" altLang="en-US" sz="6000" b="1">
                <a:solidFill>
                  <a:schemeClr val="tx1"/>
                </a:solidFill>
                <a:latin typeface="思源黑体 CN Bold" panose="020B0800000000000000" pitchFamily="34" charset="-128"/>
                <a:ea typeface="思源黑体 CN Bold" panose="020B0800000000000000" pitchFamily="34" charset="-128"/>
              </a:rPr>
              <a:t>目</a:t>
            </a:r>
            <a:endParaRPr kumimoji="1" lang="en-US" altLang="zh-CN" sz="6000" b="1">
              <a:solidFill>
                <a:schemeClr val="tx1"/>
              </a:solidFill>
              <a:latin typeface="思源黑体 CN Bold" panose="020B0800000000000000" pitchFamily="34" charset="-128"/>
              <a:ea typeface="思源黑体 CN Bold" panose="020B0800000000000000" pitchFamily="34" charset="-128"/>
            </a:endParaRPr>
          </a:p>
          <a:p>
            <a:r>
              <a:rPr kumimoji="1" lang="zh-CN" altLang="en-US" sz="6000" b="1">
                <a:solidFill>
                  <a:schemeClr val="tx1"/>
                </a:solidFill>
                <a:latin typeface="思源黑体 CN Bold" panose="020B0800000000000000" pitchFamily="34" charset="-128"/>
                <a:ea typeface="思源黑体 CN Bold" panose="020B0800000000000000" pitchFamily="34" charset="-128"/>
              </a:rPr>
              <a:t>录</a:t>
            </a:r>
            <a:endParaRPr kumimoji="1" lang="zh-CN" altLang="en-US" sz="6000" b="1">
              <a:solidFill>
                <a:schemeClr val="tx1"/>
              </a:solidFill>
              <a:latin typeface="思源黑体 CN Bold" panose="020B0800000000000000" pitchFamily="34" charset="-128"/>
              <a:ea typeface="思源黑体 CN Bold" panose="020B0800000000000000" pitchFamily="34" charset="-128"/>
            </a:endParaRPr>
          </a:p>
        </p:txBody>
      </p:sp>
      <p:sp>
        <p:nvSpPr>
          <p:cNvPr id="4" name="文本框 3"/>
          <p:cNvSpPr txBox="1"/>
          <p:nvPr/>
        </p:nvSpPr>
        <p:spPr>
          <a:xfrm>
            <a:off x="486384" y="3295031"/>
            <a:ext cx="1887166" cy="369332"/>
          </a:xfrm>
          <a:prstGeom prst="rect">
            <a:avLst/>
          </a:prstGeom>
          <a:noFill/>
        </p:spPr>
        <p:txBody>
          <a:bodyPr wrap="square" rtlCol="0">
            <a:spAutoFit/>
          </a:bodyPr>
          <a:lstStyle/>
          <a:p>
            <a:pPr algn="dist"/>
            <a:r>
              <a:rPr kumimoji="1" lang="en-US" altLang="zh-CN">
                <a:solidFill>
                  <a:schemeClr val="tx1"/>
                </a:solidFill>
                <a:latin typeface="思源黑体 CN Regular" panose="020B0500000000000000" pitchFamily="34" charset="-128"/>
                <a:ea typeface="思源黑体 CN Regular" panose="020B0500000000000000" pitchFamily="34" charset="-128"/>
              </a:rPr>
              <a:t>CONTENTS</a:t>
            </a:r>
            <a:endParaRPr kumimoji="1" lang="en-US" altLang="zh-CN">
              <a:solidFill>
                <a:schemeClr val="tx1"/>
              </a:solidFill>
              <a:latin typeface="思源黑体 CN Regular" panose="020B0500000000000000" pitchFamily="34" charset="-128"/>
              <a:ea typeface="思源黑体 CN Regular" panose="020B0500000000000000" pitchFamily="34" charset="-128"/>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09524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二、职业成功的基础——进取心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100" name="图片 99"/>
          <p:cNvPicPr/>
          <p:nvPr/>
        </p:nvPicPr>
        <p:blipFill>
          <a:blip r:embed="rId1"/>
          <a:stretch>
            <a:fillRect/>
          </a:stretch>
        </p:blipFill>
        <p:spPr>
          <a:xfrm>
            <a:off x="0" y="0"/>
            <a:ext cx="12192000" cy="685800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09524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二、职业成功的基础——进取心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95300" y="976630"/>
            <a:ext cx="11221085" cy="341503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FontTx/>
            </a:pPr>
            <a:r>
              <a:rPr lang="zh-CN" altLang="en-US" sz="2400" dirty="0">
                <a:latin typeface="楷体" panose="02010609060101010101" charset="-122"/>
                <a:ea typeface="楷体" panose="02010609060101010101" charset="-122"/>
                <a:cs typeface="楷体" panose="02010609060101010101" charset="-122"/>
                <a:sym typeface="+mn-lt"/>
              </a:rPr>
              <a:t>的习惯。</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有评论家说，相较于路遥和贾平凹来说，陈忠实年龄大，人老成，天分相对较低，他的成功主要靠苦心、苦功、苦力。陈忠实也喜欢借用柳青说过的一句话：“文学是愚人的事业。”他认为创作要“老老实实，埋头苦干，不务虚名，更不能投机取巧”。曾国藩说：“天下之至拙，能胜天下之至巧。”肯下笨功夫的人，遇到问题只知道刻苦钻研，因此不留死角，也更容易在日积月累中、在日复一日的苦心孤诣中完成人生的升华。《阅微草堂笔记》里说：“心心在一艺，其艺必工；心心在一职，其职必举。”从一个文学天资不占优势的乡下娃，到写出一部传世之作，陈忠实靠的是专心致志、厚积薄发，靠的是锁定目标、背水一战。</a:t>
            </a:r>
            <a:endParaRPr lang="zh-CN" altLang="en-US" sz="2400" dirty="0">
              <a:latin typeface="楷体" panose="02010609060101010101" charset="-122"/>
              <a:ea typeface="楷体" panose="02010609060101010101" charset="-122"/>
              <a:cs typeface="楷体" panose="02010609060101010101" charset="-122"/>
              <a:sym typeface="+mn-lt"/>
            </a:endParaRPr>
          </a:p>
        </p:txBody>
      </p:sp>
      <p:sp>
        <p:nvSpPr>
          <p:cNvPr id="3" name="文本框 2"/>
          <p:cNvSpPr txBox="1"/>
          <p:nvPr/>
        </p:nvSpPr>
        <p:spPr>
          <a:xfrm>
            <a:off x="1405890" y="4911725"/>
            <a:ext cx="10310495" cy="576580"/>
          </a:xfrm>
          <a:prstGeom prst="rect">
            <a:avLst/>
          </a:prstGeom>
          <a:noFill/>
        </p:spPr>
        <p:txBody>
          <a:bodyPr wrap="square" rtlCol="0" anchor="t">
            <a:noAutofit/>
          </a:bodyPr>
          <a:p>
            <a:pPr indent="457200" fontAlgn="auto"/>
            <a:r>
              <a:rPr lang="zh-CN" altLang="en-US" sz="2400"/>
              <a:t>请同学们想一想，陈忠实的人生路给</a:t>
            </a:r>
            <a:r>
              <a:rPr lang="zh-CN" altLang="en-US" sz="2400"/>
              <a:t>了我们哪些</a:t>
            </a:r>
            <a:r>
              <a:rPr lang="zh-CN" altLang="en-US" sz="2400"/>
              <a:t>灵感？</a:t>
            </a:r>
            <a:endParaRPr lang="zh-CN" altLang="en-US" sz="2400"/>
          </a:p>
        </p:txBody>
      </p:sp>
      <p:pic>
        <p:nvPicPr>
          <p:cNvPr id="4" name="图片 3"/>
          <p:cNvPicPr>
            <a:picLocks noChangeAspect="1"/>
          </p:cNvPicPr>
          <p:nvPr/>
        </p:nvPicPr>
        <p:blipFill>
          <a:blip r:embed="rId1"/>
          <a:stretch>
            <a:fillRect/>
          </a:stretch>
        </p:blipFill>
        <p:spPr>
          <a:xfrm>
            <a:off x="495300" y="4629785"/>
            <a:ext cx="1146175" cy="120396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09524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二、职业成功的基础——进取心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7" name="Rectangle 7"/>
          <p:cNvSpPr>
            <a:spLocks noChangeArrowheads="1"/>
          </p:cNvSpPr>
          <p:nvPr/>
        </p:nvSpPr>
        <p:spPr bwMode="auto">
          <a:xfrm>
            <a:off x="302260" y="934720"/>
            <a:ext cx="11556365" cy="5494020"/>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8" name="文本框 7"/>
          <p:cNvSpPr txBox="1"/>
          <p:nvPr/>
        </p:nvSpPr>
        <p:spPr>
          <a:xfrm>
            <a:off x="490855" y="1061085"/>
            <a:ext cx="11367135" cy="5367020"/>
          </a:xfrm>
          <a:prstGeom prst="rect">
            <a:avLst/>
          </a:prstGeom>
          <a:noFill/>
        </p:spPr>
        <p:txBody>
          <a:bodyPr wrap="square" rtlCol="0" anchor="t">
            <a:spAutoFit/>
          </a:bodyPr>
          <a:p>
            <a:pPr indent="457200" algn="l" fontAlgn="auto">
              <a:lnSpc>
                <a:spcPct val="130000"/>
              </a:lnSpc>
              <a:spcBef>
                <a:spcPts val="0"/>
              </a:spcBef>
            </a:pPr>
            <a:r>
              <a:rPr kumimoji="1" lang="en-US" altLang="zh-CN" sz="2400">
                <a:latin typeface="思源黑体 CN Medium" panose="020B0600000000000000" charset="-122"/>
                <a:ea typeface="思源黑体 CN Medium" panose="020B0600000000000000" charset="-122"/>
                <a:cs typeface="思源黑体 CN Medium" panose="020B0600000000000000" charset="-122"/>
                <a:sym typeface="+mn-lt"/>
              </a:rPr>
              <a:t> 在积极进取的人眼里，失败只是暂时的，甚至是一次成长的机会，它说明自己还存在某些不足，找到并弥补这些不足，就会增长自己的经验、能力和智慧。任何人的职业发展都不可能是一帆风顺的，或多或少都会遇到一些困难和挫折。在发展中遇到的困难是我们前进道路上的绊脚石还是踏脚石并不取决于困难的大小，而取决于我们对待困难的态度。人生就好像爬山，我们要有爬到山顶的雄心壮志，否则永远无法爬到山顶。进取之心可以帮助我们克服前进道路上的困难和障碍，帮助我们登上心中的那座高峰。人生也像一场马拉松，无论领先还是落后都是暂时的，在某段路程上领先或落后了，并不能说明我们是胜利者或是失败者，因为，人生的这场比赛不知还要经过多少这样的阶段方能结束。暂时落后了不要急躁，更不要灰心丧气，只有明白自己是人生马拉松的长跑运动员，在前进的道路上积极进取、不断拼搏，才能最终顺利到达成功的彼岸。</a:t>
            </a:r>
            <a:endParaRPr kumimoji="1" lang="en-US" altLang="zh-CN" sz="2400">
              <a:latin typeface="思源黑体 CN Medium" panose="020B0600000000000000" charset="-122"/>
              <a:ea typeface="思源黑体 CN Medium" panose="020B0600000000000000" charset="-122"/>
              <a:cs typeface="思源黑体 CN Medium" panose="020B0600000000000000"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09524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二、职业成功的基础——进取心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4544695" y="2519045"/>
            <a:ext cx="7426325" cy="28816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defRPr/>
            </a:pPr>
            <a:r>
              <a:rPr lang="en-US" altLang="zh-CN" sz="2800" b="1" dirty="0">
                <a:solidFill>
                  <a:schemeClr val="tx1">
                    <a:lumMod val="75000"/>
                    <a:lumOff val="25000"/>
                  </a:schemeClr>
                </a:solidFill>
                <a:latin typeface="思源黑体 CN Bold" panose="020B0800000000000000" pitchFamily="34" charset="-128"/>
                <a:ea typeface="思源黑体 CN Bold" panose="020B0800000000000000" pitchFamily="34" charset="-128"/>
                <a:cs typeface="+mn-ea"/>
                <a:sym typeface="+mn-lt"/>
              </a:rPr>
              <a:t>    </a:t>
            </a:r>
            <a:r>
              <a:rPr lang="zh-CN" altLang="en-US" sz="2800" b="1" dirty="0">
                <a:solidFill>
                  <a:schemeClr val="tx1">
                    <a:lumMod val="75000"/>
                    <a:lumOff val="25000"/>
                  </a:schemeClr>
                </a:solidFill>
                <a:latin typeface="思源黑体 CN Bold" panose="020B0800000000000000" pitchFamily="34" charset="-128"/>
                <a:ea typeface="思源黑体 CN Bold" panose="020B0800000000000000" pitchFamily="34" charset="-128"/>
                <a:cs typeface="+mn-ea"/>
                <a:sym typeface="+mn-lt"/>
              </a:rPr>
              <a:t>如果将人比作发动机，那么我们的智商、天赋及知识只是我们的额定功率，我们的输出功率取决于我们个人的热忱和投入度。进取心能使我们保持积极的精神状态，工作有高标准，事业有高追求，不甘平庸，在平凡的岗位上创造不平凡的业绩。</a:t>
            </a:r>
            <a:endParaRPr lang="zh-CN" altLang="en-US" sz="2800" b="1" dirty="0">
              <a:solidFill>
                <a:schemeClr val="tx1">
                  <a:lumMod val="75000"/>
                  <a:lumOff val="25000"/>
                </a:schemeClr>
              </a:solidFill>
              <a:latin typeface="思源黑体 CN Bold" panose="020B0800000000000000" pitchFamily="34" charset="-128"/>
              <a:ea typeface="思源黑体 CN Bold" panose="020B0800000000000000" pitchFamily="34" charset="-128"/>
              <a:cs typeface="+mn-ea"/>
              <a:sym typeface="+mn-lt"/>
            </a:endParaRPr>
          </a:p>
        </p:txBody>
      </p:sp>
      <p:sp>
        <p:nvSpPr>
          <p:cNvPr id="12" name="Rectangle 3"/>
          <p:cNvSpPr txBox="1">
            <a:spLocks noChangeArrowheads="1"/>
          </p:cNvSpPr>
          <p:nvPr/>
        </p:nvSpPr>
        <p:spPr bwMode="auto">
          <a:xfrm>
            <a:off x="4545330" y="1552575"/>
            <a:ext cx="6236335" cy="63563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（二）进取心促使我们不断超越，追求卓越</a:t>
            </a:r>
            <a:endPar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pic>
        <p:nvPicPr>
          <p:cNvPr id="4" name="图片 3"/>
          <p:cNvPicPr>
            <a:picLocks noChangeAspect="1"/>
          </p:cNvPicPr>
          <p:nvPr/>
        </p:nvPicPr>
        <p:blipFill>
          <a:blip r:embed="rId1" cstate="screen"/>
          <a:stretch>
            <a:fillRect/>
          </a:stretch>
        </p:blipFill>
        <p:spPr>
          <a:xfrm>
            <a:off x="-635" y="1399540"/>
            <a:ext cx="4545965" cy="446341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9" grpId="0" build="p"/>
      <p:bldP spid="12"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09524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二、职业成功的基础——进取心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Rectangle 3"/>
          <p:cNvSpPr txBox="1">
            <a:spLocks noChangeArrowheads="1"/>
          </p:cNvSpPr>
          <p:nvPr/>
        </p:nvSpPr>
        <p:spPr bwMode="auto">
          <a:xfrm>
            <a:off x="495300" y="985520"/>
            <a:ext cx="676084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3</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你只有努力奔跑，才能一直留在原地</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5" name="文本框 4"/>
          <p:cNvSpPr txBox="1"/>
          <p:nvPr/>
        </p:nvSpPr>
        <p:spPr>
          <a:xfrm>
            <a:off x="179070" y="1615440"/>
            <a:ext cx="12012295" cy="4961890"/>
          </a:xfrm>
          <a:prstGeom prst="rect">
            <a:avLst/>
          </a:prstGeom>
          <a:noFill/>
        </p:spPr>
        <p:txBody>
          <a:bodyPr wrap="square" rtlCol="0">
            <a:spAutoFit/>
            <a:scene3d>
              <a:camera prst="orthographicFront"/>
              <a:lightRig rig="threePt" dir="t"/>
            </a:scene3d>
            <a:sp3d contourW="12700"/>
          </a:bodyPr>
          <a:p>
            <a:pPr indent="457200" fontAlgn="auto">
              <a:lnSpc>
                <a:spcPct val="11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2013 年 9 月，诺基亚被微软收购，随之而来的大量裁员遭到员工的强烈抗议。他们当中很多都是高级工程师，当年都是从各大名校毕业的最顶尖的精英，可是，他们在这个岗位上做了十几年甚至几十年，却没有学会其他技能，只会在塞班系统下工作。随着诺基亚的倒闭和塞班系统的溃败，他们在这个时候遭遇裁员，再出去找工作根本没有一家公司愿意要他们。残酷吗？残酷！但这就是赤裸裸的现实。记得那个高速公司收费大姐被辞退的时候说了一句：“我今年 36 岁了，除了收费什么都不会。”想想就觉得无比心酸。我始终觉得，淘汰我们的不是这个时代，而是原地踏步的自己。在本应该奋斗的年纪选择了安逸，最后必然摆脱不了被时代淘汰的命运。</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我有一个朋友，十年前他的月工资是两万多，那是纸媒的黄金时代，那个时候我们都看纸质的报纸、杂志。可是随着短视频、公众号的兴起，越来越没有人看这些东西了，有很多人都纷纷跳槽去做短视频和公众号，年薪达到了百万甚至千万。他却对此嗤之以鼻，因为他觉得自己的工作比较稳定，而别人的工作都不够稳定。但随着纸媒的衰落，</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3" grpId="0" animBg="1" build="p"/>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873625" y="1187450"/>
            <a:ext cx="7160260" cy="5773420"/>
          </a:xfrm>
          <a:prstGeom prst="rect">
            <a:avLst/>
          </a:prstGeom>
          <a:noFill/>
        </p:spPr>
        <p:txBody>
          <a:bodyPr wrap="square" rtlCol="0" anchor="t">
            <a:noAutofit/>
          </a:bodyPr>
          <a:p>
            <a:r>
              <a:rPr lang="zh-CN" altLang="en-US" sz="2400" dirty="0">
                <a:latin typeface="楷体" panose="02010609060101010101" charset="-122"/>
                <a:ea typeface="楷体" panose="02010609060101010101" charset="-122"/>
                <a:cs typeface="楷体" panose="02010609060101010101" charset="-122"/>
              </a:rPr>
              <a:t>他的工资从两万多一直降到了五千多，他还是不愿意离开。最后，那个单位倒闭了，他不得不面临下岗的窘境。他从未想过那么稳定的单位居然有倒闭的那一天，可是这个时候的他却无法融入新媒体。我曾经在民航工作过，但是因为环境太安逸、成长速度太慢，我选择了辞职。辞职后，我卖过猪饲料，做过房地产中介，搞过教育行业，最后误打误撞进入新媒体行业。可以说，在这个行业的三年时间，是我这辈子成长最快的时间，也是过得最忙碌、最充实的时间。整整三年，我休息的时间加起来可能都不超过十天，甚至大年初一我都在写推文稿。我这个人不喜欢稳定，我讨厌那种一辈子能看到头的日子，我愿意为了过上自己想要的生活去奔跑，去燃烧自己。这个时代唯一不变的就是它一直在变化。</a:t>
            </a:r>
            <a:endParaRPr lang="zh-CN" altLang="en-US" sz="2400" dirty="0">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1"/>
          <a:stretch>
            <a:fillRect/>
          </a:stretch>
        </p:blipFill>
        <p:spPr>
          <a:xfrm>
            <a:off x="0" y="1908175"/>
            <a:ext cx="4873625" cy="3263900"/>
          </a:xfrm>
          <a:prstGeom prst="rect">
            <a:avLst/>
          </a:prstGeom>
        </p:spPr>
      </p:pic>
      <p:sp>
        <p:nvSpPr>
          <p:cNvPr id="2" name="文本框 1"/>
          <p:cNvSpPr txBox="1"/>
          <p:nvPr/>
        </p:nvSpPr>
        <p:spPr>
          <a:xfrm>
            <a:off x="1167319" y="216730"/>
            <a:ext cx="509524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二、职业成功的基础——进取心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09524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二、职业成功的基础——进取心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691255" y="1090930"/>
            <a:ext cx="8154035" cy="3743960"/>
          </a:xfrm>
          <a:prstGeom prst="rect">
            <a:avLst/>
          </a:prstGeom>
          <a:noFill/>
        </p:spPr>
        <p:txBody>
          <a:bodyPr wrap="square" rtlCol="0">
            <a:spAutoFit/>
            <a:scene3d>
              <a:camera prst="orthographicFront"/>
              <a:lightRig rig="threePt" dir="t"/>
            </a:scene3d>
            <a:sp3d contourW="12700"/>
          </a:bodyPr>
          <a:p>
            <a:pPr indent="457200" fontAlgn="auto">
              <a:lnSpc>
                <a:spcPct val="11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爱丽丝梦游仙境》里的红桃皇后说过一句话：“你只有努力奔跑，才能一直留在原地。”想要不被时代抛弃，只有一个办法，那就是让自己永远奔跑、永远折腾。实力是你通往更好生活的敲门砖，实力是你立于不败之地的底气，否则等到真被社会抛弃的那天，你会抱怨别人连一句再见都吝啬和你说。这个世界就是这样，一些人总在昼夜不停地运转，而另外一些人起床就发现世界已经变了。这个风起云涌的世界从不等待犹豫不决的人。你可以选择停留，但其他人会选择奔跑，而世界的模样早已在他人的奔跑中发生了变化。</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01" name="图片 100"/>
          <p:cNvPicPr/>
          <p:nvPr/>
        </p:nvPicPr>
        <p:blipFill>
          <a:blip r:embed="rId1"/>
          <a:stretch>
            <a:fillRect/>
          </a:stretch>
        </p:blipFill>
        <p:spPr>
          <a:xfrm>
            <a:off x="0" y="1090930"/>
            <a:ext cx="3559810" cy="5329555"/>
          </a:xfrm>
          <a:prstGeom prst="rect">
            <a:avLst/>
          </a:prstGeom>
          <a:noFill/>
          <a:ln w="9525">
            <a:noFill/>
          </a:ln>
        </p:spPr>
      </p:pic>
      <p:sp>
        <p:nvSpPr>
          <p:cNvPr id="3" name="文本框 2"/>
          <p:cNvSpPr txBox="1"/>
          <p:nvPr/>
        </p:nvSpPr>
        <p:spPr>
          <a:xfrm>
            <a:off x="4401820" y="5594985"/>
            <a:ext cx="7948930" cy="481330"/>
          </a:xfrm>
          <a:prstGeom prst="rect">
            <a:avLst/>
          </a:prstGeom>
          <a:noFill/>
        </p:spPr>
        <p:txBody>
          <a:bodyPr wrap="square" rtlCol="0" anchor="t">
            <a:noAutofit/>
          </a:bodyPr>
          <a:p>
            <a:pPr indent="457200" fontAlgn="auto"/>
            <a:r>
              <a:rPr lang="zh-CN" altLang="en-US" sz="2400"/>
              <a:t>请同学们想一想，这个案例告诉我们什么</a:t>
            </a:r>
            <a:r>
              <a:rPr lang="zh-CN" altLang="en-US" sz="2400"/>
              <a:t>道理？</a:t>
            </a:r>
            <a:endParaRPr lang="zh-CN" altLang="en-US" sz="2400"/>
          </a:p>
        </p:txBody>
      </p:sp>
      <p:pic>
        <p:nvPicPr>
          <p:cNvPr id="4" name="图片 3"/>
          <p:cNvPicPr>
            <a:picLocks noChangeAspect="1"/>
          </p:cNvPicPr>
          <p:nvPr/>
        </p:nvPicPr>
        <p:blipFill>
          <a:blip r:embed="rId2"/>
          <a:stretch>
            <a:fillRect/>
          </a:stretch>
        </p:blipFill>
        <p:spPr>
          <a:xfrm>
            <a:off x="3691255" y="5266690"/>
            <a:ext cx="1083310" cy="113792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09524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二、职业成功的基础——进取心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7" name="Rectangle 7"/>
          <p:cNvSpPr>
            <a:spLocks noChangeArrowheads="1"/>
          </p:cNvSpPr>
          <p:nvPr/>
        </p:nvSpPr>
        <p:spPr bwMode="auto">
          <a:xfrm>
            <a:off x="427990" y="1600835"/>
            <a:ext cx="11336020" cy="4170045"/>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8" name="文本框 7"/>
          <p:cNvSpPr txBox="1"/>
          <p:nvPr/>
        </p:nvSpPr>
        <p:spPr>
          <a:xfrm>
            <a:off x="601980" y="1880870"/>
            <a:ext cx="10988040" cy="3609975"/>
          </a:xfrm>
          <a:prstGeom prst="rect">
            <a:avLst/>
          </a:prstGeom>
          <a:noFill/>
        </p:spPr>
        <p:txBody>
          <a:bodyPr wrap="square" rtlCol="0" anchor="t">
            <a:spAutoFit/>
          </a:bodyPr>
          <a:p>
            <a:pPr indent="457200" algn="l" fontAlgn="auto">
              <a:lnSpc>
                <a:spcPct val="130000"/>
              </a:lnSpc>
              <a:spcBef>
                <a:spcPts val="0"/>
              </a:spcBef>
            </a:pPr>
            <a:r>
              <a:rPr kumimoji="1" lang="en-US" altLang="zh-CN" sz="2200">
                <a:latin typeface="思源黑体 CN Medium" panose="020B0600000000000000" charset="-122"/>
                <a:ea typeface="思源黑体 CN Medium" panose="020B0600000000000000" charset="-122"/>
                <a:cs typeface="思源黑体 CN Medium" panose="020B0600000000000000" charset="-122"/>
                <a:sym typeface="+mn-lt"/>
              </a:rPr>
              <a:t> 在现实生活中，我们常常发现有些人能在平凡的工作岗位上把不起眼的工作做得伟大，最后成为一个受人尊敬的人；而有的人虽然身居要职却无所作为，把崇高的工作做得平平无奇。我们大都是平凡的人，都在做着平凡的工作，但我们无论做什么工作，都应该有强烈的责任感和进取心，不断超越，把本职工作做得更好。只要抱着积极进取、不断超越的态度，任何人都会取得成功，创造一个属于自己的成功人生。</a:t>
            </a:r>
            <a:endParaRPr kumimoji="1" lang="en-US" altLang="zh-CN" sz="2200">
              <a:latin typeface="思源黑体 CN Medium" panose="020B0600000000000000" charset="-122"/>
              <a:ea typeface="思源黑体 CN Medium" panose="020B0600000000000000" charset="-122"/>
              <a:cs typeface="思源黑体 CN Medium" panose="020B0600000000000000" charset="-122"/>
              <a:sym typeface="+mn-lt"/>
            </a:endParaRPr>
          </a:p>
          <a:p>
            <a:pPr indent="457200" algn="l" fontAlgn="auto">
              <a:lnSpc>
                <a:spcPct val="130000"/>
              </a:lnSpc>
              <a:spcBef>
                <a:spcPts val="0"/>
              </a:spcBef>
            </a:pPr>
            <a:r>
              <a:rPr kumimoji="1" lang="en-US" altLang="zh-CN" sz="2200">
                <a:latin typeface="思源黑体 CN Medium" panose="020B0600000000000000" charset="-122"/>
                <a:ea typeface="思源黑体 CN Medium" panose="020B0600000000000000" charset="-122"/>
                <a:cs typeface="思源黑体 CN Medium" panose="020B0600000000000000" charset="-122"/>
                <a:sym typeface="+mn-lt"/>
              </a:rPr>
              <a:t>总之，任何成就都成于坚持不懈，毁于半途而废。当遇到挫折时，要不气馁，勇敢面对，更不能放弃；成功了，要不骄傲，不安于现状，不断自我超越。这就是职业成功的思想基础——进取心。</a:t>
            </a:r>
            <a:endParaRPr kumimoji="1" lang="en-US" altLang="zh-CN" sz="2200">
              <a:latin typeface="思源黑体 CN Medium" panose="020B0600000000000000" charset="-122"/>
              <a:ea typeface="思源黑体 CN Medium" panose="020B0600000000000000" charset="-122"/>
              <a:cs typeface="思源黑体 CN Medium" panose="020B0600000000000000"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22" name="组合 21"/>
          <p:cNvGrpSpPr/>
          <p:nvPr/>
        </p:nvGrpSpPr>
        <p:grpSpPr>
          <a:xfrm>
            <a:off x="4605655" y="2814320"/>
            <a:ext cx="6698615" cy="2777092"/>
            <a:chOff x="1534428" y="2676618"/>
            <a:chExt cx="4544878" cy="2136027"/>
          </a:xfrm>
        </p:grpSpPr>
        <p:sp>
          <p:nvSpPr>
            <p:cNvPr id="23" name="文本框 22"/>
            <p:cNvSpPr txBox="1"/>
            <p:nvPr/>
          </p:nvSpPr>
          <p:spPr>
            <a:xfrm>
              <a:off x="1534428" y="2676618"/>
              <a:ext cx="4544016" cy="1058398"/>
            </a:xfrm>
            <a:prstGeom prst="rect">
              <a:avLst/>
            </a:prstGeom>
            <a:noFill/>
          </p:spPr>
          <p:txBody>
            <a:bodyPr wrap="square" rtlCol="0">
              <a:noAutofit/>
              <a:scene3d>
                <a:camera prst="orthographicFront"/>
                <a:lightRig rig="threePt" dir="t"/>
              </a:scene3d>
              <a:sp3d contourW="12700"/>
            </a:bodyPr>
            <a:p>
              <a:pPr indent="0" fontAlgn="auto">
                <a:spcBef>
                  <a:spcPts val="0"/>
                </a:spcBef>
                <a:defRPr/>
              </a:pPr>
              <a:r>
                <a:rPr lang="en-US" sz="2200" b="1" dirty="0">
                  <a:solidFill>
                    <a:schemeClr val="tx1">
                      <a:lumMod val="75000"/>
                      <a:lumOff val="25000"/>
                    </a:schemeClr>
                  </a:solidFill>
                  <a:latin typeface="思源黑体 CN Bold" panose="020B0800000000000000" pitchFamily="34" charset="-128"/>
                  <a:ea typeface="思源黑体 CN Bold" panose="020B0800000000000000" pitchFamily="34" charset="-128"/>
                  <a:cs typeface="+mn-ea"/>
                  <a:sym typeface="+mn-lt"/>
                </a:rPr>
                <a:t>    </a:t>
              </a:r>
              <a:r>
                <a:rPr sz="2200" b="1" dirty="0">
                  <a:solidFill>
                    <a:schemeClr val="tx1">
                      <a:lumMod val="75000"/>
                      <a:lumOff val="25000"/>
                    </a:schemeClr>
                  </a:solidFill>
                  <a:latin typeface="思源黑体 CN Bold" panose="020B0800000000000000" pitchFamily="34" charset="-128"/>
                  <a:ea typeface="思源黑体 CN Bold" panose="020B0800000000000000" pitchFamily="34" charset="-128"/>
                  <a:cs typeface="+mn-ea"/>
                  <a:sym typeface="+mn-lt"/>
                </a:rPr>
                <a:t>职业生涯规划是指个人在分析自我特质和职业环境的基础上，确定职业发展目标，制定相应的行动方案，并按照一定的时间安排实施行动方案的过程。</a:t>
              </a:r>
              <a:endParaRPr sz="2200" b="1" dirty="0">
                <a:solidFill>
                  <a:schemeClr val="tx1">
                    <a:lumMod val="75000"/>
                    <a:lumOff val="25000"/>
                  </a:schemeClr>
                </a:solidFill>
                <a:latin typeface="思源黑体 CN Bold" panose="020B0800000000000000" pitchFamily="34" charset="-128"/>
                <a:ea typeface="思源黑体 CN Bold" panose="020B0800000000000000" pitchFamily="34" charset="-128"/>
                <a:cs typeface="+mn-ea"/>
                <a:sym typeface="+mn-lt"/>
              </a:endParaRPr>
            </a:p>
          </p:txBody>
        </p:sp>
        <p:sp>
          <p:nvSpPr>
            <p:cNvPr id="24" name="文本框 23"/>
            <p:cNvSpPr txBox="1"/>
            <p:nvPr/>
          </p:nvSpPr>
          <p:spPr>
            <a:xfrm>
              <a:off x="1534428" y="3890515"/>
              <a:ext cx="4544878" cy="922130"/>
            </a:xfrm>
            <a:prstGeom prst="rect">
              <a:avLst/>
            </a:prstGeom>
            <a:noFill/>
          </p:spPr>
          <p:txBody>
            <a:bodyPr wrap="square" rtlCol="0">
              <a:spAutoFit/>
              <a:scene3d>
                <a:camera prst="orthographicFront"/>
                <a:lightRig rig="threePt" dir="t"/>
              </a:scene3d>
              <a:sp3d contourW="12700"/>
            </a:bodyPr>
            <a:p>
              <a:pPr indent="0" fontAlgn="auto">
                <a:defRPr/>
              </a:pPr>
              <a:r>
                <a:rPr lang="en-US" altLang="zh-CN" sz="2400" dirty="0">
                  <a:solidFill>
                    <a:srgbClr val="EA4343"/>
                  </a:solidFill>
                  <a:latin typeface="思源黑体 CN Regular" panose="020B0500000000000000" pitchFamily="34" charset="-128"/>
                  <a:ea typeface="思源黑体 CN Regular" panose="020B0500000000000000" pitchFamily="34" charset="-128"/>
                  <a:cs typeface="+mn-ea"/>
                  <a:sym typeface="+mn-lt"/>
                </a:rPr>
                <a:t>    </a:t>
              </a:r>
              <a:r>
                <a:rPr lang="zh-CN" altLang="en-US" sz="2400" dirty="0">
                  <a:solidFill>
                    <a:srgbClr val="EA4343"/>
                  </a:solidFill>
                  <a:latin typeface="思源黑体 CN Regular" panose="020B0500000000000000" pitchFamily="34" charset="-128"/>
                  <a:ea typeface="思源黑体 CN Regular" panose="020B0500000000000000" pitchFamily="34" charset="-128"/>
                  <a:cs typeface="+mn-ea"/>
                  <a:sym typeface="+mn-lt"/>
                </a:rPr>
                <a:t>大学生虽然还没有进入职场，但是在大学阶段对自己未来的职业生涯进行规划对自我成长是非常有帮助的。</a:t>
              </a:r>
              <a:endParaRPr lang="zh-CN" altLang="en-US" sz="2400" dirty="0">
                <a:solidFill>
                  <a:srgbClr val="EA4343"/>
                </a:solidFill>
                <a:latin typeface="思源黑体 CN Regular" panose="020B0500000000000000" pitchFamily="34" charset="-128"/>
                <a:ea typeface="思源黑体 CN Regular" panose="020B0500000000000000" pitchFamily="34" charset="-128"/>
                <a:cs typeface="+mn-ea"/>
                <a:sym typeface="+mn-lt"/>
              </a:endParaRPr>
            </a:p>
          </p:txBody>
        </p:sp>
      </p:grpSp>
      <p:pic>
        <p:nvPicPr>
          <p:cNvPr id="3" name="图片 2"/>
          <p:cNvPicPr>
            <a:picLocks noChangeAspect="1"/>
          </p:cNvPicPr>
          <p:nvPr/>
        </p:nvPicPr>
        <p:blipFill>
          <a:blip r:embed="rId1" cstate="screen"/>
          <a:stretch>
            <a:fillRect/>
          </a:stretch>
        </p:blipFill>
        <p:spPr>
          <a:xfrm>
            <a:off x="527761" y="1181950"/>
            <a:ext cx="4255139" cy="6014406"/>
          </a:xfrm>
          <a:prstGeom prst="rect">
            <a:avLst/>
          </a:prstGeom>
        </p:spPr>
      </p:pic>
      <p:sp>
        <p:nvSpPr>
          <p:cNvPr id="4" name="文本框 3"/>
          <p:cNvSpPr txBox="1"/>
          <p:nvPr/>
        </p:nvSpPr>
        <p:spPr>
          <a:xfrm>
            <a:off x="1385570" y="1461770"/>
            <a:ext cx="10314305" cy="496570"/>
          </a:xfrm>
          <a:prstGeom prst="rect">
            <a:avLst/>
          </a:prstGeom>
          <a:noFill/>
        </p:spPr>
        <p:txBody>
          <a:bodyPr wrap="square" rtlCol="0" anchor="t">
            <a:noAutofit/>
          </a:bodyPr>
          <a:p>
            <a:pPr indent="457200" fontAlgn="auto"/>
            <a:r>
              <a:rPr lang="zh-CN" altLang="en-US" sz="2400"/>
              <a:t>请同学们谈一谈，你们对职业生涯规划的理解，以及你们是如何规划</a:t>
            </a:r>
            <a:r>
              <a:rPr lang="zh-CN" altLang="en-US" sz="2400"/>
              <a:t>的？</a:t>
            </a:r>
            <a:endParaRPr lang="zh-CN" altLang="en-US" sz="2400"/>
          </a:p>
        </p:txBody>
      </p:sp>
      <p:pic>
        <p:nvPicPr>
          <p:cNvPr id="6" name="图片 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81075" y="862330"/>
            <a:ext cx="1023620" cy="161671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Rectangle 3"/>
          <p:cNvSpPr txBox="1">
            <a:spLocks noChangeArrowheads="1"/>
          </p:cNvSpPr>
          <p:nvPr/>
        </p:nvSpPr>
        <p:spPr bwMode="auto">
          <a:xfrm>
            <a:off x="495300" y="985520"/>
            <a:ext cx="317500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4</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人生七年</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5" name="文本框 4"/>
          <p:cNvSpPr txBox="1"/>
          <p:nvPr/>
        </p:nvSpPr>
        <p:spPr>
          <a:xfrm>
            <a:off x="257810" y="1597660"/>
            <a:ext cx="11823065" cy="1714500"/>
          </a:xfrm>
          <a:prstGeom prst="rect">
            <a:avLst/>
          </a:prstGeom>
          <a:noFill/>
        </p:spPr>
        <p:txBody>
          <a:bodyPr wrap="square" rtlCol="0">
            <a:spAutoFit/>
            <a:scene3d>
              <a:camera prst="orthographicFront"/>
              <a:lightRig rig="threePt" dir="t"/>
            </a:scene3d>
            <a:sp3d contourW="12700"/>
          </a:bodyPr>
          <a:p>
            <a:pPr indent="457200" fontAlgn="auto">
              <a:lnSpc>
                <a:spcPct val="11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英国广播公司曾经拍摄了一部叫《人生七年》的纪录片。纪录片从 1964 年开始拍摄，每七年跟进一次，对 14 个 7 岁的小孩子进行长期追踪，一直到他们 56 岁为止。14 个被选中的孩子来自英国不同的阶层，在纪录片一开始，导演就做出了预判：孩子的家庭出身将决定他的未来。</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02" name="图片 101"/>
          <p:cNvPicPr/>
          <p:nvPr/>
        </p:nvPicPr>
        <p:blipFill>
          <a:blip r:embed="rId1"/>
          <a:stretch>
            <a:fillRect/>
          </a:stretch>
        </p:blipFill>
        <p:spPr>
          <a:xfrm>
            <a:off x="7767320" y="3013710"/>
            <a:ext cx="4093845" cy="3013710"/>
          </a:xfrm>
          <a:prstGeom prst="rect">
            <a:avLst/>
          </a:prstGeom>
          <a:noFill/>
          <a:ln w="9525">
            <a:noFill/>
          </a:ln>
        </p:spPr>
      </p:pic>
      <p:sp>
        <p:nvSpPr>
          <p:cNvPr id="6" name="文本框 5"/>
          <p:cNvSpPr txBox="1"/>
          <p:nvPr/>
        </p:nvSpPr>
        <p:spPr>
          <a:xfrm>
            <a:off x="257810" y="3216910"/>
            <a:ext cx="7508875" cy="3338195"/>
          </a:xfrm>
          <a:prstGeom prst="rect">
            <a:avLst/>
          </a:prstGeom>
          <a:noFill/>
        </p:spPr>
        <p:txBody>
          <a:bodyPr wrap="square" rtlCol="0">
            <a:spAutoFit/>
            <a:scene3d>
              <a:camera prst="orthographicFront"/>
              <a:lightRig rig="threePt" dir="t"/>
            </a:scene3d>
            <a:sp3d contourW="12700"/>
          </a:bodyPr>
          <a:p>
            <a:pPr indent="457200" fontAlgn="auto">
              <a:lnSpc>
                <a:spcPct val="11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纪录片一开始，出身于上层社会的 3 个男孩让人印象深刻。在私立学校读书的 3 人对自己的未来有着清晰的规划，他们每天的作息都很规律，他们明确知道自己会上哪所中学，也知道自己将会进入牛津大学或剑桥大学，然后成为社会精英。当这 3 个男孩每天阅读《金融报》《观察家》《泰晤士报》的时候，伦敦东区的工人家庭出身的 3 个女孩则自由许多。7 岁的女孩子们会凑在一起谈论喜欢的男孩，兴高采烈地讨论以后</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4" grpId="0" animBg="1" build="p"/>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2037024" y="3145135"/>
            <a:ext cx="811784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人生发展与职业生涯规划</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第一章</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89865" y="964565"/>
            <a:ext cx="12002135" cy="5513070"/>
          </a:xfrm>
          <a:prstGeom prst="rect">
            <a:avLst/>
          </a:prstGeom>
          <a:noFill/>
        </p:spPr>
        <p:txBody>
          <a:bodyPr wrap="square" rtlCol="0" anchor="t">
            <a:noAutofit/>
          </a:bodyPr>
          <a:p>
            <a:r>
              <a:rPr lang="zh-CN" altLang="en-US" sz="2400" dirty="0">
                <a:latin typeface="楷体" panose="02010609060101010101" charset="-122"/>
                <a:ea typeface="楷体" panose="02010609060101010101" charset="-122"/>
                <a:cs typeface="楷体" panose="02010609060101010101" charset="-122"/>
              </a:rPr>
              <a:t>要生几个孩子，幻想未来生活的景象。与此同时，穷人区贫民窟长大的孩子的愿望甚至谈不上是梦想，有人希望当驯马师赚钱，有人希望能有机会见到自己的爸爸，还有人希望能够吃饱饭，少罚站，少被打。</a:t>
            </a:r>
            <a:endParaRPr lang="zh-CN" altLang="en-US" sz="2400" dirty="0">
              <a:latin typeface="楷体" panose="02010609060101010101" charset="-122"/>
              <a:ea typeface="楷体" panose="02010609060101010101" charset="-122"/>
              <a:cs typeface="楷体" panose="02010609060101010101" charset="-122"/>
            </a:endParaRPr>
          </a:p>
          <a:p>
            <a:r>
              <a:rPr lang="zh-CN" altLang="en-US" sz="2400" dirty="0">
                <a:latin typeface="楷体" panose="02010609060101010101" charset="-122"/>
                <a:ea typeface="楷体" panose="02010609060101010101" charset="-122"/>
                <a:cs typeface="楷体" panose="02010609060101010101" charset="-122"/>
              </a:rPr>
              <a:t> </a:t>
            </a: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出身于上层社会的 3 个男孩从小就了解社会竞争，懂得合理规划。他们更早地掌握了出类拔萃的诀窍，一直走在求学路上的他们，有的成为律师，有的成为电视制作人，他们过着优越的生活，受人尊重，家庭幸福。而中下层的孩子们并不懂教育的意义，打架是他们最大的娱乐，他们对未来没什么打算，梦想就是少挨打，不挨饿。他们随意地辍学，早早地进入社会，经历了辍学、早婚、多子、失业等底层生活。步入中年，那些出于各种原因放弃求学的受访者多数会感慨，如果上学时好好学习就不致为生活所迫，延长退休，靠政府救济金为生，也会有更好的出路。</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也许你会沮丧地认为人生命运从一开始就写入家庭出身之中了，但是纪录片中有</a:t>
            </a:r>
            <a:r>
              <a:rPr lang="zh-CN" altLang="en-US" sz="2400" dirty="0">
                <a:latin typeface="楷体" panose="02010609060101010101" charset="-122"/>
                <a:ea typeface="楷体" panose="02010609060101010101" charset="-122"/>
                <a:cs typeface="楷体" panose="02010609060101010101" charset="-122"/>
              </a:rPr>
              <a:t>个叫尼克的孩子却成功实现了阶层的跨越。镜头前的尼克并不如其他孩子那样引人注意，</a:t>
            </a:r>
            <a:endParaRPr lang="zh-CN" altLang="en-US" sz="2400" dirty="0">
              <a:latin typeface="楷体" panose="02010609060101010101" charset="-122"/>
              <a:ea typeface="楷体" panose="02010609060101010101" charset="-122"/>
              <a:cs typeface="楷体" panose="02010609060101010101" charset="-122"/>
            </a:endParaRPr>
          </a:p>
          <a:p>
            <a:r>
              <a:rPr lang="zh-CN" altLang="en-US" sz="2400" dirty="0">
                <a:latin typeface="楷体" panose="02010609060101010101" charset="-122"/>
                <a:ea typeface="楷体" panose="02010609060101010101" charset="-122"/>
                <a:cs typeface="楷体" panose="02010609060101010101" charset="-122"/>
              </a:rPr>
              <a:t>他出生在乡村，每天需要走 3 英里（约 4.8 千米）的路去上学，从小缺少与社会的互动，显得十分害羞。14 岁时的他一直把脑袋埋起来回避镜头，厚厚的眼镜下满是对未来的忧愁和迷茫。直到有一天，情况发生了改变。一天，同学们热烈地讨论航天知识，</a:t>
            </a:r>
            <a:r>
              <a:rPr lang="zh-CN" altLang="en-US" sz="2400" dirty="0">
                <a:latin typeface="楷体" panose="02010609060101010101" charset="-122"/>
                <a:ea typeface="楷体" panose="02010609060101010101" charset="-122"/>
                <a:cs typeface="楷体" panose="02010609060101010101" charset="-122"/>
              </a:rPr>
              <a:t>老</a:t>
            </a:r>
            <a:endParaRPr lang="zh-CN" altLang="en-US" sz="2400" dirty="0">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1167319" y="216730"/>
            <a:ext cx="72948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95300" y="975995"/>
            <a:ext cx="11221085" cy="2676525"/>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zh-CN" altLang="en-US" sz="2400" dirty="0">
                <a:latin typeface="楷体" panose="02010609060101010101" charset="-122"/>
                <a:ea typeface="楷体" panose="02010609060101010101" charset="-122"/>
                <a:cs typeface="楷体" panose="02010609060101010101" charset="-122"/>
                <a:sym typeface="+mn-lt"/>
              </a:rPr>
              <a:t>师热情地鼓励尼克：“你平时那么爱看书，一定很了解飞机的知识。”老师不经意的话语让尼克感受到了信任与鼓励，从此越发痴迷各式各样的科技书籍，用心钻研科学知识。他说，是这位老师的引导促使他走进科学的世界。21 岁那年，尼克顺利考入牛津大学并就读于物理系。28 岁时，因为英国紧缩学校经费，他移民到了美国做核电研究，并到威斯康星大学麦迪逊分校教书。尼克之所以能够从命运的轨迹上逃脱，过上了不一样的生活，是因为他与出身于上层社会的 3 个男孩一样，从小就懂得了教育的价值，懂得了合理规划的意义。</a:t>
            </a:r>
            <a:endParaRPr lang="zh-CN" altLang="en-US" sz="2400" dirty="0">
              <a:latin typeface="楷体" panose="02010609060101010101" charset="-122"/>
              <a:ea typeface="楷体" panose="02010609060101010101" charset="-122"/>
              <a:cs typeface="楷体" panose="02010609060101010101" charset="-122"/>
              <a:sym typeface="+mn-lt"/>
            </a:endParaRPr>
          </a:p>
        </p:txBody>
      </p:sp>
      <p:sp>
        <p:nvSpPr>
          <p:cNvPr id="4" name="文本框 3"/>
          <p:cNvSpPr txBox="1"/>
          <p:nvPr/>
        </p:nvSpPr>
        <p:spPr>
          <a:xfrm>
            <a:off x="2005330" y="5041900"/>
            <a:ext cx="10314305" cy="496570"/>
          </a:xfrm>
          <a:prstGeom prst="rect">
            <a:avLst/>
          </a:prstGeom>
          <a:noFill/>
        </p:spPr>
        <p:txBody>
          <a:bodyPr wrap="square" rtlCol="0" anchor="t">
            <a:noAutofit/>
          </a:bodyPr>
          <a:p>
            <a:pPr indent="457200" fontAlgn="auto"/>
            <a:r>
              <a:rPr lang="zh-CN" altLang="en-US" sz="2400"/>
              <a:t>请同学们谈一谈，这部纪录片告诉我们什么人生</a:t>
            </a:r>
            <a:r>
              <a:rPr lang="zh-CN" altLang="en-US" sz="2400"/>
              <a:t>哲理？</a:t>
            </a:r>
            <a:endParaRPr lang="zh-CN" altLang="en-US" sz="2400"/>
          </a:p>
        </p:txBody>
      </p:sp>
      <p:pic>
        <p:nvPicPr>
          <p:cNvPr id="6" name="图片 5"/>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901700" y="4418330"/>
            <a:ext cx="1103630" cy="17430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7" name="Rectangle 7"/>
          <p:cNvSpPr>
            <a:spLocks noChangeArrowheads="1"/>
          </p:cNvSpPr>
          <p:nvPr/>
        </p:nvSpPr>
        <p:spPr bwMode="auto">
          <a:xfrm>
            <a:off x="412115" y="966470"/>
            <a:ext cx="11463020" cy="5570855"/>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8" name="文本框 7"/>
          <p:cNvSpPr txBox="1"/>
          <p:nvPr/>
        </p:nvSpPr>
        <p:spPr>
          <a:xfrm>
            <a:off x="300990" y="966470"/>
            <a:ext cx="6228080" cy="5443220"/>
          </a:xfrm>
          <a:prstGeom prst="rect">
            <a:avLst/>
          </a:prstGeom>
          <a:noFill/>
        </p:spPr>
        <p:txBody>
          <a:bodyPr wrap="square" rtlCol="0" anchor="t">
            <a:noAutofit/>
          </a:bodyPr>
          <a:p>
            <a:pPr indent="457200" algn="l" fontAlgn="auto">
              <a:lnSpc>
                <a:spcPct val="130000"/>
              </a:lnSpc>
              <a:spcBef>
                <a:spcPts val="0"/>
              </a:spcBef>
            </a:pPr>
            <a:r>
              <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rPr>
              <a:t> 任何人的成功都绝对不是偶然的，而是选择正确方向加上努力的结果。职场上，成功的人往往都是忙碌的，因为他们在有目标、有计划地忙碌。失败的人虽然也忙碌，但更多的是重复性忙碌，个人能力没有提升，工资没有上涨，属于典型的“穷忙族”。还有一些人在职场上无所事事，不知道要干什么，这样的情况就更加可怕了。有目标的职业生涯，如图 1-4（a）所示，虽然不能直达目标，但在大方向已经明确的情况下，仍然能够保证整体方向是向前的，只要不断积累和坚持，就能达到目标。无目标的职业生涯，如图 1-4（b）所示，没有明确的方向，虽然走了很多路，但转了一圈以后发现仍然在原地踏步，甚至有可能完全走错了方向。在这种情况下，人们只会距离自己的目标越来越远。</a:t>
            </a:r>
            <a:endParaRPr kumimoji="1" lang="en-US" altLang="zh-CN" sz="2000" b="1" dirty="0">
              <a:latin typeface="思源黑体 CN Medium" panose="020B0600000000000000" charset="-122"/>
              <a:ea typeface="思源黑体 CN Medium" panose="020B0600000000000000" charset="-122"/>
              <a:cs typeface="思源黑体 CN Medium" panose="020B0600000000000000" charset="-122"/>
              <a:sym typeface="+mn-lt"/>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lum bright="-30000" contrast="30000"/>
          </a:blip>
          <a:srcRect l="6369" t="2134" r="4485" b="1680"/>
          <a:stretch>
            <a:fillRect/>
          </a:stretch>
        </p:blipFill>
        <p:spPr>
          <a:xfrm>
            <a:off x="6528435" y="1259205"/>
            <a:ext cx="5235575" cy="480949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7" name="Rectangle 7"/>
          <p:cNvSpPr>
            <a:spLocks noChangeArrowheads="1"/>
          </p:cNvSpPr>
          <p:nvPr/>
        </p:nvSpPr>
        <p:spPr bwMode="auto">
          <a:xfrm>
            <a:off x="5556250" y="1013460"/>
            <a:ext cx="6413500" cy="5358130"/>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8" name="文本框 7"/>
          <p:cNvSpPr txBox="1"/>
          <p:nvPr/>
        </p:nvSpPr>
        <p:spPr>
          <a:xfrm>
            <a:off x="5666740" y="1222375"/>
            <a:ext cx="6160770" cy="4892675"/>
          </a:xfrm>
          <a:prstGeom prst="rect">
            <a:avLst/>
          </a:prstGeom>
          <a:noFill/>
        </p:spPr>
        <p:txBody>
          <a:bodyPr wrap="square" rtlCol="0" anchor="t">
            <a:spAutoFit/>
          </a:bodyPr>
          <a:p>
            <a:pPr indent="457200" algn="l" fontAlgn="auto">
              <a:lnSpc>
                <a:spcPct val="130000"/>
              </a:lnSpc>
              <a:spcBef>
                <a:spcPts val="0"/>
              </a:spcBef>
              <a:buClrTx/>
              <a:buSzTx/>
              <a:buFontTx/>
            </a:pPr>
            <a:r>
              <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rPr>
              <a:t>方向不对，努力白费。在职业生涯发展的道路上，努力</a:t>
            </a:r>
            <a:r>
              <a:rPr kumimoji="1" lang="zh-CN" altLang="en-US" sz="2000">
                <a:latin typeface="思源黑体 CN Medium" panose="020B0600000000000000" charset="-122"/>
                <a:ea typeface="思源黑体 CN Medium" panose="020B0600000000000000" charset="-122"/>
                <a:cs typeface="思源黑体 CN Medium" panose="020B0600000000000000" charset="-122"/>
                <a:sym typeface="+mn-lt"/>
              </a:rPr>
              <a:t>固</a:t>
            </a:r>
            <a:r>
              <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rPr>
              <a:t>然重要，但是方向更重要。如果方向错了，哪怕是历尽千辛万苦，也只会得到事倍功半甚至失败的结局。只有选择正确的方向再加上勤奋努力，才能到达成功的彼岸。“埋头苦干”是立足当前，脚踏实地，而“抬头”是辨别道路，认清方向。在埋头苦干的同时，要多抬头看看路，统筹兼顾，这样才会在职业生涯发展道路上少走弯路。大学生涯是我们职业生涯的重要准备期，职业生涯规划可以帮助我们在大学阶段科学、理性地确定大学生涯发展目标，提高我们学习的自觉性和针对性，从而为我们将来毕业找工作以及进入职场后的职业发展奠定坚实基础。</a:t>
            </a:r>
            <a:endPar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endParaRPr>
          </a:p>
        </p:txBody>
      </p:sp>
      <p:pic>
        <p:nvPicPr>
          <p:cNvPr id="3" name="图片 2"/>
          <p:cNvPicPr>
            <a:picLocks noChangeAspect="1"/>
          </p:cNvPicPr>
          <p:nvPr/>
        </p:nvPicPr>
        <p:blipFill>
          <a:blip r:embed="rId1"/>
          <a:stretch>
            <a:fillRect/>
          </a:stretch>
        </p:blipFill>
        <p:spPr>
          <a:xfrm>
            <a:off x="0" y="1569085"/>
            <a:ext cx="5330825" cy="391414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（一）认识自我，理性选择</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975" y="2523490"/>
            <a:ext cx="7514590" cy="33477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buFontTx/>
              <a:buNone/>
            </a:pPr>
            <a:r>
              <a:rPr lang="en-US" sz="2000" dirty="0">
                <a:latin typeface="思源黑体 CN Regular" panose="020B0500000000000000" pitchFamily="34" charset="-128"/>
                <a:ea typeface="思源黑体 CN Regular" panose="020B0500000000000000" pitchFamily="34" charset="-128"/>
                <a:cs typeface="+mn-ea"/>
                <a:sym typeface="+mn-lt"/>
              </a:rPr>
              <a:t>     </a:t>
            </a:r>
            <a:r>
              <a:rPr sz="2400" dirty="0">
                <a:latin typeface="思源黑体 CN Regular" panose="020B0500000000000000" pitchFamily="34" charset="-128"/>
                <a:ea typeface="思源黑体 CN Regular" panose="020B0500000000000000" pitchFamily="34" charset="-128"/>
                <a:cs typeface="+mn-ea"/>
                <a:sym typeface="+mn-lt"/>
              </a:rPr>
              <a:t>人的职业生涯成功有多方面的原因和条件。其中，选择一条适合自己的职业发展道路是取得职业生涯成功的最重要的前提之一，而衡量适不适合最根本的标准就是人职匹配。在现实生活中，有些人之所以能在平凡的岗位上做出不平凡的事情，为社会创造巨大的物质财富或精神财富，根本原因在于他们与所从事工作的匹配度很高，这能使他们爱业、敬业、乐业。只有做到人职匹配，才能适应工作，个人和社会才能都受益。</a:t>
            </a:r>
            <a:endParaRPr sz="2400" dirty="0">
              <a:latin typeface="思源黑体 CN Regular" panose="020B0500000000000000" pitchFamily="34" charset="-128"/>
              <a:ea typeface="思源黑体 CN Regular" panose="020B0500000000000000" pitchFamily="34" charset="-128"/>
              <a:cs typeface="+mn-ea"/>
              <a:sym typeface="+mn-lt"/>
            </a:endParaRPr>
          </a:p>
        </p:txBody>
      </p:sp>
      <p:sp>
        <p:nvSpPr>
          <p:cNvPr id="3" name="文本框 2"/>
          <p:cNvSpPr txBox="1"/>
          <p:nvPr/>
        </p:nvSpPr>
        <p:spPr>
          <a:xfrm>
            <a:off x="688340" y="1799590"/>
            <a:ext cx="10691495" cy="460375"/>
          </a:xfrm>
          <a:prstGeom prst="rect">
            <a:avLst/>
          </a:prstGeom>
          <a:noFill/>
        </p:spPr>
        <p:txBody>
          <a:bodyPr wrap="square" rtlCol="0" anchor="t" anchorCtr="0">
            <a:spAutoFit/>
          </a:bodyPr>
          <a:p>
            <a:pPr>
              <a:lnSpc>
                <a:spcPct val="100000"/>
              </a:lnSpc>
            </a:pPr>
            <a:r>
              <a:rPr lang="zh-CN" altLang="en-US" sz="2400" b="1">
                <a:solidFill>
                  <a:srgbClr val="EA4343"/>
                </a:solidFill>
              </a:rPr>
              <a:t>为什么在职场竞争中，有的人能够成功，而有的人屡战屡败呢？</a:t>
            </a:r>
            <a:endParaRPr lang="zh-CN" altLang="en-US" sz="2400" b="1">
              <a:solidFill>
                <a:srgbClr val="EA4343"/>
              </a:solidFill>
            </a:endParaRPr>
          </a:p>
        </p:txBody>
      </p:sp>
      <p:pic>
        <p:nvPicPr>
          <p:cNvPr id="4" name="图片 3"/>
          <p:cNvPicPr>
            <a:picLocks noChangeAspect="1"/>
          </p:cNvPicPr>
          <p:nvPr/>
        </p:nvPicPr>
        <p:blipFill>
          <a:blip r:embed="rId1" cstate="screen"/>
          <a:stretch>
            <a:fillRect/>
          </a:stretch>
        </p:blipFill>
        <p:spPr>
          <a:xfrm flipH="1">
            <a:off x="8334375" y="2831465"/>
            <a:ext cx="3653790" cy="343471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2" grpId="0" animBg="1"/>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909320" y="988695"/>
            <a:ext cx="10737850" cy="61785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buFontTx/>
              <a:buNone/>
            </a:pPr>
            <a:r>
              <a:rPr sz="2400" dirty="0">
                <a:latin typeface="思源黑体 CN Regular" panose="020B0500000000000000" pitchFamily="34" charset="-128"/>
                <a:ea typeface="思源黑体 CN Regular" panose="020B0500000000000000" pitchFamily="34" charset="-128"/>
                <a:cs typeface="+mn-ea"/>
                <a:sym typeface="+mn-lt"/>
              </a:rPr>
              <a:t>但在现实生活中，很多大学生在面临职业选择时，往往存在两种倾向：</a:t>
            </a:r>
            <a:endParaRPr sz="2400" dirty="0">
              <a:latin typeface="思源黑体 CN Regular" panose="020B0500000000000000" pitchFamily="34" charset="-128"/>
              <a:ea typeface="思源黑体 CN Regular" panose="020B0500000000000000" pitchFamily="34" charset="-128"/>
              <a:cs typeface="+mn-ea"/>
              <a:sym typeface="+mn-lt"/>
            </a:endParaRPr>
          </a:p>
        </p:txBody>
      </p:sp>
      <p:grpSp>
        <p:nvGrpSpPr>
          <p:cNvPr id="8" name="组合 7"/>
          <p:cNvGrpSpPr/>
          <p:nvPr/>
        </p:nvGrpSpPr>
        <p:grpSpPr>
          <a:xfrm>
            <a:off x="365760" y="988695"/>
            <a:ext cx="10208260" cy="5698490"/>
            <a:chOff x="1955" y="1799"/>
            <a:chExt cx="16076" cy="8974"/>
          </a:xfrm>
        </p:grpSpPr>
        <p:pic>
          <p:nvPicPr>
            <p:cNvPr id="5" name="图片 4"/>
            <p:cNvPicPr>
              <a:picLocks noChangeAspect="1"/>
            </p:cNvPicPr>
            <p:nvPr/>
          </p:nvPicPr>
          <p:blipFill>
            <a:blip r:embed="rId1" cstate="screen"/>
            <a:stretch>
              <a:fillRect/>
            </a:stretch>
          </p:blipFill>
          <p:spPr>
            <a:xfrm>
              <a:off x="4987" y="1799"/>
              <a:ext cx="8974" cy="8974"/>
            </a:xfrm>
            <a:prstGeom prst="rect">
              <a:avLst/>
            </a:prstGeom>
          </p:spPr>
        </p:pic>
        <p:sp>
          <p:nvSpPr>
            <p:cNvPr id="6" name="文本框 5"/>
            <p:cNvSpPr txBox="1"/>
            <p:nvPr/>
          </p:nvSpPr>
          <p:spPr>
            <a:xfrm rot="21240000">
              <a:off x="1955" y="3621"/>
              <a:ext cx="5325" cy="1307"/>
            </a:xfrm>
            <a:prstGeom prst="rect">
              <a:avLst/>
            </a:prstGeom>
            <a:noFill/>
          </p:spPr>
          <p:txBody>
            <a:bodyPr wrap="square" rtlCol="0" anchor="t">
              <a:spAutoFit/>
            </a:bodyPr>
            <a:p>
              <a:r>
                <a:rPr lang="zh-CN" altLang="en-US" sz="2400" b="1">
                  <a:solidFill>
                    <a:srgbClr val="362828"/>
                  </a:solidFill>
                </a:rPr>
                <a:t>升学惯性，比较盲目地选择继续深造；</a:t>
              </a:r>
              <a:endParaRPr lang="zh-CN" altLang="en-US" sz="2400" b="1">
                <a:solidFill>
                  <a:srgbClr val="362828"/>
                </a:solidFill>
              </a:endParaRPr>
            </a:p>
          </p:txBody>
        </p:sp>
        <p:sp>
          <p:nvSpPr>
            <p:cNvPr id="7" name="文本框 6"/>
            <p:cNvSpPr txBox="1"/>
            <p:nvPr/>
          </p:nvSpPr>
          <p:spPr>
            <a:xfrm>
              <a:off x="12181" y="3621"/>
              <a:ext cx="5851" cy="1307"/>
            </a:xfrm>
            <a:prstGeom prst="rect">
              <a:avLst/>
            </a:prstGeom>
            <a:noFill/>
          </p:spPr>
          <p:txBody>
            <a:bodyPr wrap="square" rtlCol="0" anchor="t">
              <a:spAutoFit/>
            </a:bodyPr>
            <a:p>
              <a:r>
                <a:rPr lang="zh-CN" altLang="en-US" sz="2400" b="1">
                  <a:solidFill>
                    <a:srgbClr val="362828"/>
                  </a:solidFill>
                </a:rPr>
                <a:t>盲目攀比，找工作时与他人比待遇，比工作环境。</a:t>
              </a:r>
              <a:endParaRPr lang="zh-CN" altLang="en-US" sz="2400" b="1">
                <a:solidFill>
                  <a:srgbClr val="362828"/>
                </a:solidFill>
              </a:endParaRPr>
            </a:p>
          </p:txBody>
        </p:sp>
      </p:grpSp>
      <p:grpSp>
        <p:nvGrpSpPr>
          <p:cNvPr id="10" name="组合 9"/>
          <p:cNvGrpSpPr/>
          <p:nvPr/>
        </p:nvGrpSpPr>
        <p:grpSpPr>
          <a:xfrm>
            <a:off x="7399655" y="3262630"/>
            <a:ext cx="4567555" cy="3362960"/>
            <a:chOff x="11613" y="5555"/>
            <a:chExt cx="7193" cy="5296"/>
          </a:xfrm>
        </p:grpSpPr>
        <p:sp>
          <p:nvSpPr>
            <p:cNvPr id="29" name="Rectangle 7"/>
            <p:cNvSpPr>
              <a:spLocks noChangeArrowheads="1"/>
            </p:cNvSpPr>
            <p:nvPr/>
          </p:nvSpPr>
          <p:spPr bwMode="auto">
            <a:xfrm>
              <a:off x="11613" y="5555"/>
              <a:ext cx="7193" cy="4937"/>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9" name="文本框 8"/>
            <p:cNvSpPr txBox="1"/>
            <p:nvPr/>
          </p:nvSpPr>
          <p:spPr>
            <a:xfrm>
              <a:off x="11843" y="5816"/>
              <a:ext cx="6784" cy="5035"/>
            </a:xfrm>
            <a:prstGeom prst="rect">
              <a:avLst/>
            </a:prstGeom>
            <a:noFill/>
          </p:spPr>
          <p:txBody>
            <a:bodyPr wrap="square" rtlCol="0" anchor="t">
              <a:noAutofit/>
            </a:bodyPr>
            <a:p>
              <a:pPr algn="l" eaLnBrk="1" hangingPunct="1">
                <a:lnSpc>
                  <a:spcPct val="110000"/>
                </a:lnSpc>
                <a:spcBef>
                  <a:spcPct val="50000"/>
                </a:spcBef>
              </a:pPr>
              <a:r>
                <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rPr>
                <a:t>    对个人进行职业生涯规划可使自己的职业选择更加理性，因为职业生涯规划能够帮助我们认识自我，认清自身需要，懂得和掌握职业生涯开发和管理的知识和技能，从而帮助我们在遵循自身个性特点、能力优势的基础上，结合社会需要，选择一条真正适合自身发展的职业道路。</a:t>
              </a:r>
              <a:endPar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（二）了解社会，主动发展</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Rectangle 3"/>
          <p:cNvSpPr txBox="1">
            <a:spLocks noChangeArrowheads="1"/>
          </p:cNvSpPr>
          <p:nvPr/>
        </p:nvSpPr>
        <p:spPr bwMode="auto">
          <a:xfrm>
            <a:off x="495300" y="1821180"/>
            <a:ext cx="200787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5</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495300" y="2433320"/>
            <a:ext cx="11221085" cy="319278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学习人力资源管理的李锦进入大学后，在专业职业咨询师的帮助下，给自己初步制定了一个职业发展规划。大一暑假时，他通过亲戚的介绍到一家高新技术企业进行了为期一个半月的社会实践。通过这次社会实践，他知道了自己在大学阶段应该学什么知识，需要具备哪些技能。进入大二后，他除了积极学习本专业的课程之外，还经常去图书馆阅读本专业的前沿知识的相关书籍，开阔自己的视野。此外，他还在另一所重点大学辅修了法学专业。因为，他知道将来从事人力资源管理工作会遇到很多法律问题。</a:t>
            </a:r>
            <a:endParaRPr lang="zh-CN" altLang="en-US" sz="2400" dirty="0">
              <a:latin typeface="楷体" panose="02010609060101010101" charset="-122"/>
              <a:ea typeface="楷体" panose="02010609060101010101" charset="-122"/>
              <a:cs typeface="楷体" panose="02010609060101010101" charset="-122"/>
              <a:sym typeface="+mn-lt"/>
            </a:endParaRPr>
          </a:p>
        </p:txBody>
      </p:sp>
      <p:sp>
        <p:nvSpPr>
          <p:cNvPr id="7" name="文本框 6"/>
          <p:cNvSpPr txBox="1"/>
          <p:nvPr/>
        </p:nvSpPr>
        <p:spPr>
          <a:xfrm>
            <a:off x="760095" y="5626100"/>
            <a:ext cx="10691495" cy="829945"/>
          </a:xfrm>
          <a:prstGeom prst="rect">
            <a:avLst/>
          </a:prstGeom>
          <a:noFill/>
        </p:spPr>
        <p:txBody>
          <a:bodyPr wrap="square" rtlCol="0" anchor="t" anchorCtr="0">
            <a:spAutoFit/>
          </a:bodyPr>
          <a:p>
            <a:pPr>
              <a:lnSpc>
                <a:spcPct val="100000"/>
              </a:lnSpc>
            </a:pPr>
            <a:r>
              <a:rPr lang="zh-CN" altLang="en-US" sz="2400" b="1">
                <a:solidFill>
                  <a:srgbClr val="EA4343"/>
                </a:solidFill>
              </a:rPr>
              <a:t>大学阶段的学习不同于高中阶段，高中生学习是为了考上大学，而大学生学习则是要成为社会需要的优秀人才。</a:t>
            </a:r>
            <a:endParaRPr lang="zh-CN" altLang="en-US" sz="2400" b="1">
              <a:solidFill>
                <a:srgbClr val="EA4343"/>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2" grpId="0" animBg="1"/>
      <p:bldP spid="5" grpId="0" animBg="1" build="p"/>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5679440" y="2930525"/>
            <a:ext cx="6163310" cy="1568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buFontTx/>
              <a:buNone/>
            </a:pPr>
            <a:r>
              <a:rPr lang="en-US" sz="2400" dirty="0">
                <a:latin typeface="思源黑体 CN Regular" panose="020B0500000000000000" pitchFamily="34" charset="-128"/>
                <a:ea typeface="思源黑体 CN Regular" panose="020B0500000000000000" pitchFamily="34" charset="-128"/>
                <a:cs typeface="+mn-ea"/>
                <a:sym typeface="+mn-lt"/>
              </a:rPr>
              <a:t>    </a:t>
            </a:r>
            <a:r>
              <a:rPr sz="2400" dirty="0">
                <a:latin typeface="思源黑体 CN Regular" panose="020B0500000000000000" pitchFamily="34" charset="-128"/>
                <a:ea typeface="思源黑体 CN Regular" panose="020B0500000000000000" pitchFamily="34" charset="-128"/>
                <a:cs typeface="+mn-ea"/>
                <a:sym typeface="+mn-lt"/>
              </a:rPr>
              <a:t>要成为社会需要的优秀人才，大学生在大学期间就要勇于走出校门，参与社会实践，掌握社会需要的专门知识和技能，提高自身综合素质。</a:t>
            </a:r>
            <a:endParaRPr sz="2400" dirty="0">
              <a:latin typeface="思源黑体 CN Regular" panose="020B0500000000000000" pitchFamily="34" charset="-128"/>
              <a:ea typeface="思源黑体 CN Regular" panose="020B0500000000000000" pitchFamily="34" charset="-128"/>
              <a:cs typeface="+mn-ea"/>
              <a:sym typeface="+mn-lt"/>
            </a:endParaRPr>
          </a:p>
        </p:txBody>
      </p:sp>
      <p:pic>
        <p:nvPicPr>
          <p:cNvPr id="3" name="图片 2"/>
          <p:cNvPicPr>
            <a:picLocks noChangeAspect="1"/>
          </p:cNvPicPr>
          <p:nvPr/>
        </p:nvPicPr>
        <p:blipFill>
          <a:blip r:embed="rId1"/>
          <a:stretch>
            <a:fillRect/>
          </a:stretch>
        </p:blipFill>
        <p:spPr>
          <a:xfrm>
            <a:off x="635" y="2392680"/>
            <a:ext cx="5217795" cy="29222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4298950" y="1655445"/>
            <a:ext cx="7230745" cy="20859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buFontTx/>
              <a:buNone/>
            </a:pPr>
            <a:r>
              <a:rPr lang="en-US" sz="2200" dirty="0">
                <a:latin typeface="微软雅黑" panose="020B0503020204020204" charset="-122"/>
                <a:ea typeface="微软雅黑" panose="020B0503020204020204" charset="-122"/>
                <a:cs typeface="+mn-ea"/>
                <a:sym typeface="+mn-lt"/>
              </a:rPr>
              <a:t>      </a:t>
            </a:r>
            <a:r>
              <a:rPr lang="en-US" sz="2400" dirty="0">
                <a:latin typeface="微软雅黑" panose="020B0503020204020204" charset="-122"/>
                <a:ea typeface="微软雅黑" panose="020B0503020204020204" charset="-122"/>
                <a:cs typeface="+mn-ea"/>
                <a:sym typeface="+mn-lt"/>
              </a:rPr>
              <a:t> </a:t>
            </a:r>
            <a:r>
              <a:rPr sz="2400" dirty="0">
                <a:latin typeface="微软雅黑" panose="020B0503020204020204" charset="-122"/>
                <a:ea typeface="微软雅黑" panose="020B0503020204020204" charset="-122"/>
                <a:cs typeface="+mn-ea"/>
                <a:sym typeface="+mn-lt"/>
              </a:rPr>
              <a:t>当前，随着用人单位对大学毕业生提出工作经验的要求，很多大学生都认识到在校期间要多参与社会实践，增加工作经验。但是，目前很多大学生的</a:t>
            </a:r>
            <a:r>
              <a:rPr sz="2400" b="1" dirty="0">
                <a:solidFill>
                  <a:srgbClr val="EA4343"/>
                </a:solidFill>
                <a:latin typeface="微软雅黑" panose="020B0503020204020204" charset="-122"/>
                <a:ea typeface="微软雅黑" panose="020B0503020204020204" charset="-122"/>
                <a:cs typeface="+mn-ea"/>
                <a:sym typeface="+mn-lt"/>
              </a:rPr>
              <a:t>社会实践不够深入，效果不佳，</a:t>
            </a:r>
            <a:r>
              <a:rPr sz="2400" dirty="0">
                <a:latin typeface="微软雅黑" panose="020B0503020204020204" charset="-122"/>
                <a:ea typeface="微软雅黑" panose="020B0503020204020204" charset="-122"/>
                <a:cs typeface="+mn-ea"/>
                <a:sym typeface="+mn-lt"/>
              </a:rPr>
              <a:t>究其原因，主要是进行社会实践的目的不明确，缺乏针对性。</a:t>
            </a:r>
            <a:endParaRPr sz="2400" dirty="0">
              <a:latin typeface="微软雅黑" panose="020B0503020204020204" charset="-122"/>
              <a:ea typeface="微软雅黑" panose="020B0503020204020204" charset="-122"/>
              <a:cs typeface="+mn-ea"/>
              <a:sym typeface="+mn-lt"/>
            </a:endParaRPr>
          </a:p>
        </p:txBody>
      </p:sp>
      <p:grpSp>
        <p:nvGrpSpPr>
          <p:cNvPr id="10" name="组合 9"/>
          <p:cNvGrpSpPr/>
          <p:nvPr/>
        </p:nvGrpSpPr>
        <p:grpSpPr>
          <a:xfrm>
            <a:off x="688975" y="4294505"/>
            <a:ext cx="10840720" cy="1635125"/>
            <a:chOff x="1230" y="7180"/>
            <a:chExt cx="17072" cy="2575"/>
          </a:xfrm>
        </p:grpSpPr>
        <p:sp>
          <p:nvSpPr>
            <p:cNvPr id="29" name="Rectangle 7"/>
            <p:cNvSpPr>
              <a:spLocks noChangeArrowheads="1"/>
            </p:cNvSpPr>
            <p:nvPr/>
          </p:nvSpPr>
          <p:spPr bwMode="auto">
            <a:xfrm>
              <a:off x="1230" y="7180"/>
              <a:ext cx="17072" cy="2575"/>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9" name="文本框 8"/>
            <p:cNvSpPr txBox="1"/>
            <p:nvPr/>
          </p:nvSpPr>
          <p:spPr>
            <a:xfrm>
              <a:off x="1579" y="7437"/>
              <a:ext cx="16220" cy="2061"/>
            </a:xfrm>
            <a:prstGeom prst="rect">
              <a:avLst/>
            </a:prstGeom>
            <a:noFill/>
          </p:spPr>
          <p:txBody>
            <a:bodyPr wrap="square" rtlCol="0" anchor="t">
              <a:spAutoFit/>
            </a:bodyPr>
            <a:p>
              <a:pPr algn="l" eaLnBrk="1" hangingPunct="1">
                <a:lnSpc>
                  <a:spcPct val="110000"/>
                </a:lnSpc>
                <a:spcBef>
                  <a:spcPct val="50000"/>
                </a:spcBef>
              </a:pPr>
              <a:r>
                <a:rPr kumimoji="1" lang="en-US" altLang="zh-CN" sz="2400">
                  <a:latin typeface="思源黑体 CN Medium" panose="020B0600000000000000" charset="-122"/>
                  <a:ea typeface="思源黑体 CN Medium" panose="020B0600000000000000" charset="-122"/>
                  <a:cs typeface="思源黑体 CN Medium" panose="020B0600000000000000" charset="-122"/>
                  <a:sym typeface="+mn-lt"/>
                </a:rPr>
                <a:t>   职业生涯规划则可以帮助大学生在未来职业发展方向的指引下，采取正确的方法，有针对性、有计划地开展社会实践，了解社会需求，从而优化自身的知识结构，提高能力素质，能够更好地对接今后的工作需求。</a:t>
              </a:r>
              <a:endParaRPr kumimoji="1" lang="en-US" altLang="zh-CN" sz="2400">
                <a:latin typeface="思源黑体 CN Medium" panose="020B0600000000000000" charset="-122"/>
                <a:ea typeface="思源黑体 CN Medium" panose="020B0600000000000000" charset="-122"/>
                <a:cs typeface="思源黑体 CN Medium" panose="020B0600000000000000" charset="-122"/>
                <a:sym typeface="+mn-lt"/>
              </a:endParaRPr>
            </a:p>
          </p:txBody>
        </p:sp>
      </p:grpSp>
      <p:pic>
        <p:nvPicPr>
          <p:cNvPr id="103" name="图片 102"/>
          <p:cNvPicPr/>
          <p:nvPr/>
        </p:nvPicPr>
        <p:blipFill>
          <a:blip r:embed="rId1"/>
          <a:stretch>
            <a:fillRect/>
          </a:stretch>
        </p:blipFill>
        <p:spPr>
          <a:xfrm>
            <a:off x="688975" y="1181735"/>
            <a:ext cx="3281680" cy="255905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（三）明确目标，优化行动</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340" y="1701165"/>
            <a:ext cx="11111865" cy="8299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lang="en-US" sz="2400" dirty="0">
                <a:latin typeface="微软雅黑" panose="020B0503020204020204" charset="-122"/>
                <a:ea typeface="微软雅黑" panose="020B0503020204020204" charset="-122"/>
                <a:cs typeface="微软雅黑" panose="020B0503020204020204" charset="-122"/>
                <a:sym typeface="+mn-lt"/>
              </a:rPr>
              <a:t>  </a:t>
            </a:r>
            <a:r>
              <a:rPr sz="2400" dirty="0">
                <a:latin typeface="微软雅黑" panose="020B0503020204020204" charset="-122"/>
                <a:ea typeface="微软雅黑" panose="020B0503020204020204" charset="-122"/>
                <a:cs typeface="微软雅黑" panose="020B0503020204020204" charset="-122"/>
                <a:sym typeface="+mn-lt"/>
              </a:rPr>
              <a:t>哈佛大学曾经做了一个非常著名的关于目标对人生发展影响的跟踪调查，对象是一群智力、学历、环境等条件都差不多的年轻人，调查结果见表 1-2。</a:t>
            </a:r>
            <a:endParaRPr sz="2400" dirty="0">
              <a:latin typeface="微软雅黑" panose="020B0503020204020204" charset="-122"/>
              <a:ea typeface="微软雅黑" panose="020B0503020204020204" charset="-122"/>
              <a:cs typeface="微软雅黑" panose="020B0503020204020204" charset="-122"/>
              <a:sym typeface="+mn-lt"/>
            </a:endParaRPr>
          </a:p>
        </p:txBody>
      </p:sp>
      <p:pic>
        <p:nvPicPr>
          <p:cNvPr id="5" name="图片 4"/>
          <p:cNvPicPr>
            <a:picLocks noChangeAspect="1"/>
          </p:cNvPicPr>
          <p:nvPr/>
        </p:nvPicPr>
        <p:blipFill>
          <a:blip r:embed="rId1"/>
          <a:stretch>
            <a:fillRect/>
          </a:stretch>
        </p:blipFill>
        <p:spPr>
          <a:xfrm>
            <a:off x="1871345" y="2533015"/>
            <a:ext cx="8310245" cy="40259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2" grpId="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4785995" y="2275205"/>
            <a:ext cx="6819900" cy="1753235"/>
          </a:xfrm>
          <a:prstGeom prst="rect">
            <a:avLst/>
          </a:prstGeom>
          <a:noFill/>
        </p:spPr>
        <p:txBody>
          <a:bodyPr wrap="square" rtlCol="0">
            <a:spAutoFit/>
            <a:scene3d>
              <a:camera prst="orthographicFront"/>
              <a:lightRig rig="threePt" dir="t"/>
            </a:scene3d>
            <a:sp3d contourW="12700"/>
          </a:bodyPr>
          <a:lstStyle/>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1. 认识职业成功是人生成功的一个重要方面。</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2. 领悟进取心是职业成功的基础。</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3. 理解职业生涯规划对大学生成长、成才的作用。</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p:txBody>
      </p:sp>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本章学习要点</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cstate="screen"/>
          <a:srcRect t="-203" r="3361"/>
          <a:stretch>
            <a:fillRect/>
          </a:stretch>
        </p:blipFill>
        <p:spPr>
          <a:xfrm>
            <a:off x="-220980" y="1657985"/>
            <a:ext cx="5006975" cy="501713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Rectangle 31"/>
          <p:cNvSpPr txBox="1">
            <a:spLocks noRot="1" noChangeArrowheads="1"/>
          </p:cNvSpPr>
          <p:nvPr/>
        </p:nvSpPr>
        <p:spPr bwMode="auto">
          <a:xfrm>
            <a:off x="181610" y="2751455"/>
            <a:ext cx="11800840" cy="37318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buFontTx/>
              <a:buNone/>
            </a:pPr>
            <a:r>
              <a:rPr lang="en-US" sz="2400" dirty="0">
                <a:latin typeface="微软雅黑" panose="020B0503020204020204" charset="-122"/>
                <a:ea typeface="微软雅黑" panose="020B0503020204020204" charset="-122"/>
                <a:cs typeface="微软雅黑" panose="020B0503020204020204" charset="-122"/>
                <a:sym typeface="+mn-lt"/>
              </a:rPr>
              <a:t>       </a:t>
            </a:r>
            <a:r>
              <a:rPr sz="2400" dirty="0">
                <a:latin typeface="微软雅黑" panose="020B0503020204020204" charset="-122"/>
                <a:ea typeface="微软雅黑" panose="020B0503020204020204" charset="-122"/>
                <a:cs typeface="微软雅黑" panose="020B0503020204020204" charset="-122"/>
                <a:sym typeface="+mn-lt"/>
              </a:rPr>
              <a:t>根本原因在于，有些人目标清晰、明确，而有些人目标模糊，甚至没有目标。目标引领未来，目标促进行动，没有目标的生活就像没有舵的船。如果过着没有目标的生活，就很容易随波逐流，人也会变得浑浑噩噩，因此，一个人要想获得成功，确定一个明确的发展方向或阶段性目标是非常重要的。如果没有明确的奋斗方向和阶段性目标，今天朝这个方向发展，明天朝着那个方向发展，最后不可能取得成功。校园里常常存在以下两种人：一种是游手好闲、无所事事者；另一种是忙忙碌碌、缺乏针对性者。这两种人的共同特点是缺乏一个明确的学习目标。前者因为没有目标而导致没有学习的动力，自我发展的自觉性不高；后者因为目标不明确而导致“眉毛胡子一把抓”，学习缺乏针对性。而明确未来职业发展方向或目标有利于激发大学生在大学期间学习的积极性，优化大学生的学习行为或行动。</a:t>
            </a:r>
            <a:endParaRPr sz="2400" dirty="0">
              <a:latin typeface="微软雅黑" panose="020B0503020204020204" charset="-122"/>
              <a:ea typeface="微软雅黑" panose="020B0503020204020204" charset="-122"/>
              <a:cs typeface="微软雅黑" panose="020B0503020204020204" charset="-122"/>
              <a:sym typeface="+mn-lt"/>
            </a:endParaRPr>
          </a:p>
        </p:txBody>
      </p:sp>
      <p:sp>
        <p:nvSpPr>
          <p:cNvPr id="4" name="文本框 3"/>
          <p:cNvSpPr txBox="1"/>
          <p:nvPr/>
        </p:nvSpPr>
        <p:spPr>
          <a:xfrm>
            <a:off x="2023110" y="1242060"/>
            <a:ext cx="9864090" cy="941070"/>
          </a:xfrm>
          <a:prstGeom prst="rect">
            <a:avLst/>
          </a:prstGeom>
          <a:noFill/>
        </p:spPr>
        <p:txBody>
          <a:bodyPr wrap="square" rtlCol="0" anchor="t" anchorCtr="0">
            <a:noAutofit/>
          </a:bodyPr>
          <a:p>
            <a:pPr>
              <a:lnSpc>
                <a:spcPct val="100000"/>
              </a:lnSpc>
            </a:pPr>
            <a:r>
              <a:rPr lang="en-US" altLang="zh-CN" sz="2400" b="1">
                <a:solidFill>
                  <a:srgbClr val="EA4343"/>
                </a:solidFill>
              </a:rPr>
              <a:t> </a:t>
            </a:r>
            <a:r>
              <a:rPr lang="zh-CN" altLang="en-US" sz="2400" b="1">
                <a:solidFill>
                  <a:srgbClr val="EA4343"/>
                </a:solidFill>
              </a:rPr>
              <a:t>为什么一群智力、学历、环境等条件都差不多的年轻人，25 年之后的职业生涯发展结果表现出这么大的差异呢？</a:t>
            </a:r>
            <a:endParaRPr lang="zh-CN" altLang="en-US" sz="2400" b="1">
              <a:solidFill>
                <a:srgbClr val="EA4343"/>
              </a:solidFill>
            </a:endParaRPr>
          </a:p>
        </p:txBody>
      </p:sp>
      <p:pic>
        <p:nvPicPr>
          <p:cNvPr id="6" name="图片 5"/>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783590" y="1008380"/>
            <a:ext cx="1103630" cy="17430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Rectangle 3"/>
          <p:cNvSpPr txBox="1">
            <a:spLocks noChangeArrowheads="1"/>
          </p:cNvSpPr>
          <p:nvPr/>
        </p:nvSpPr>
        <p:spPr bwMode="auto">
          <a:xfrm>
            <a:off x="495300" y="985520"/>
            <a:ext cx="515937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6</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从金属雕刻到高层次人才</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495300" y="1759585"/>
            <a:ext cx="11221085" cy="444817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小刘，某职业技术学院 2017 届模具设计与制造专业毕业生，目前在该职业技术学院担任实训教师。</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2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小刘先后获得过第十五届“振兴杯”全国青年职业技能大赛学生组钳工赛项第一名，第十六届“振兴杯”全国青年职业技能大赛职工组模具工（冲压）赛项第一名，享受高层次人才政策，先后被授予“全国技术能手”“全国青年岗位能手”“浙江省技术能手”“浙江省青年工匠”“浙江省青年岗位能手”“杭州市青年岗位能手”“杭州市五一劳动奖章”等荣誉称号，小刘也是学校的模具设计与制造专业的毕业生留校任教的第一人。正如他所说：“技能大赛成就了我高层次人才的梦想，改变了我的人生轨迹。”</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algn="ctr" fontAlgn="auto">
              <a:lnSpc>
                <a:spcPct val="120000"/>
              </a:lnSpc>
              <a:spcBef>
                <a:spcPts val="0"/>
              </a:spcBef>
              <a:defRPr/>
            </a:pPr>
            <a:endParaRPr lang="zh-CN" altLang="en-US" sz="20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5" grpId="0" animBg="1" build="p"/>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00" y="984250"/>
            <a:ext cx="11747500" cy="5873750"/>
          </a:xfrm>
          <a:prstGeom prst="rect">
            <a:avLst/>
          </a:prstGeom>
          <a:noFill/>
        </p:spPr>
        <p:txBody>
          <a:bodyPr wrap="square" rtlCol="0" anchor="t">
            <a:noAutofit/>
          </a:bodyPr>
          <a:p>
            <a:pPr algn="ctr">
              <a:spcBef>
                <a:spcPts val="0"/>
              </a:spcBef>
              <a:buClrTx/>
              <a:buSzTx/>
              <a:buFontTx/>
            </a:pPr>
            <a:r>
              <a:rPr lang="zh-CN" altLang="en-US" sz="2800" b="1" dirty="0">
                <a:solidFill>
                  <a:srgbClr val="00B0F0"/>
                </a:solidFill>
                <a:latin typeface="楷体" panose="02010609060101010101" charset="-122"/>
                <a:ea typeface="楷体" panose="02010609060101010101" charset="-122"/>
                <a:cs typeface="楷体" panose="02010609060101010101" charset="-122"/>
              </a:rPr>
              <a:t>大赛点亮人生，竟“十过家门而不入”</a:t>
            </a:r>
            <a:endParaRPr lang="zh-CN" altLang="en-US" sz="2800" b="1" dirty="0">
              <a:solidFill>
                <a:srgbClr val="00B0F0"/>
              </a:solidFill>
              <a:latin typeface="楷体" panose="02010609060101010101" charset="-122"/>
              <a:ea typeface="楷体" panose="02010609060101010101" charset="-122"/>
              <a:cs typeface="楷体" panose="02010609060101010101" charset="-122"/>
            </a:endParaRPr>
          </a:p>
          <a:p>
            <a:pPr algn="l">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1997 年出生的小刘 4 岁随父母离开老家广西玉林，来到绍兴生活，由绍兴的一所职业高中考入职业技术学院。在参加“振兴杯”之前 , 他对于未来曾有过清晰的规划：毕业后在杭州工作两年，然后回广西老家。</a:t>
            </a:r>
            <a:endParaRPr lang="zh-CN" altLang="en-US" sz="2400" dirty="0">
              <a:latin typeface="楷体" panose="02010609060101010101" charset="-122"/>
              <a:ea typeface="楷体" panose="02010609060101010101" charset="-122"/>
              <a:cs typeface="楷体" panose="02010609060101010101" charset="-122"/>
            </a:endParaRPr>
          </a:p>
          <a:p>
            <a:pPr algn="l">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“振兴杯”全国青年职业技能大赛，这一被称为青年技能界“华山论剑”的比赛，</a:t>
            </a:r>
            <a:endParaRPr lang="zh-CN" altLang="en-US" sz="2400" dirty="0">
              <a:latin typeface="楷体" panose="02010609060101010101" charset="-122"/>
              <a:ea typeface="楷体" panose="02010609060101010101" charset="-122"/>
              <a:cs typeface="楷体" panose="02010609060101010101" charset="-122"/>
            </a:endParaRPr>
          </a:p>
          <a:p>
            <a:pPr algn="l">
              <a:spcBef>
                <a:spcPts val="0"/>
              </a:spcBef>
              <a:buClrTx/>
              <a:buSzTx/>
              <a:buFontTx/>
            </a:pPr>
            <a:r>
              <a:rPr lang="zh-CN" altLang="en-US" sz="2400" dirty="0">
                <a:latin typeface="楷体" panose="02010609060101010101" charset="-122"/>
                <a:ea typeface="楷体" panose="02010609060101010101" charset="-122"/>
                <a:cs typeface="楷体" panose="02010609060101010101" charset="-122"/>
              </a:rPr>
              <a:t>在 2019 年第一次设立学生组，并将决赛地点定在杭州。小刘听说这一大赛后，本着“试一试”的想法，和同学一起报名参加了学生组的杭州选拔赛。</a:t>
            </a:r>
            <a:endParaRPr lang="zh-CN" altLang="en-US" sz="2400" dirty="0">
              <a:latin typeface="楷体" panose="02010609060101010101" charset="-122"/>
              <a:ea typeface="楷体" panose="02010609060101010101" charset="-122"/>
              <a:cs typeface="楷体" panose="02010609060101010101" charset="-122"/>
            </a:endParaRPr>
          </a:p>
          <a:p>
            <a:pPr algn="l">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2019 年 5 月，小刘开始备赛，他一有时间就去观摩专业实训课，并积极参加各类</a:t>
            </a:r>
            <a:endParaRPr lang="zh-CN" altLang="en-US" sz="2400" dirty="0">
              <a:latin typeface="楷体" panose="02010609060101010101" charset="-122"/>
              <a:ea typeface="楷体" panose="02010609060101010101" charset="-122"/>
              <a:cs typeface="楷体" panose="02010609060101010101" charset="-122"/>
            </a:endParaRPr>
          </a:p>
          <a:p>
            <a:pPr algn="l">
              <a:spcBef>
                <a:spcPts val="0"/>
              </a:spcBef>
              <a:buClrTx/>
              <a:buSzTx/>
              <a:buFontTx/>
            </a:pPr>
            <a:r>
              <a:rPr lang="zh-CN" altLang="en-US" sz="2400" dirty="0">
                <a:latin typeface="楷体" panose="02010609060101010101" charset="-122"/>
                <a:ea typeface="楷体" panose="02010609060101010101" charset="-122"/>
                <a:cs typeface="楷体" panose="02010609060101010101" charset="-122"/>
              </a:rPr>
              <a:t>专业技能竞赛，最终在学校选拔赛中脱颖而出，7 月开始进入高压训练模式。小刘回忆时说：“那段时间我每天顶着高温训练到晚上 12 点，训练结束后就回到宿舍看书——当时理论知识是我的短板。说实话我很紧张，从晚上 12 点看书到凌晨两三点是常有的事，但不敢更晚，因为第二天还要训练。这样的日子持续了两个月，那两个月我甚至校门都没有出过。”</a:t>
            </a:r>
            <a:endParaRPr lang="zh-CN" altLang="en-US" sz="2400" dirty="0">
              <a:latin typeface="楷体" panose="02010609060101010101" charset="-122"/>
              <a:ea typeface="楷体" panose="02010609060101010101" charset="-122"/>
              <a:cs typeface="楷体" panose="02010609060101010101" charset="-122"/>
            </a:endParaRPr>
          </a:p>
          <a:p>
            <a:pPr algn="l">
              <a:spcBef>
                <a:spcPts val="0"/>
              </a:spcBef>
              <a:buClrTx/>
              <a:buSzTx/>
              <a:buFontTx/>
            </a:pPr>
            <a:r>
              <a:rPr lang="zh-CN" altLang="en-US" sz="2400" dirty="0">
                <a:latin typeface="楷体" panose="02010609060101010101" charset="-122"/>
                <a:ea typeface="楷体" panose="02010609060101010101" charset="-122"/>
                <a:cs typeface="楷体" panose="02010609060101010101" charset="-122"/>
              </a:rPr>
              <a:t> </a:t>
            </a: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老天不负有心人，在杭州市、浙江省青年职业技能竞赛中，小刘均获得了钳工组第一名，这更坚定了他迎接国赛的信心和前进的步伐。紧接着，他全身心地投入了国赛</a:t>
            </a:r>
            <a:endParaRPr lang="zh-CN" altLang="en-US" sz="2400" dirty="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167319" y="216730"/>
            <a:ext cx="72948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495300" y="1045210"/>
            <a:ext cx="11221085" cy="5323205"/>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赛集训。小刘家就在集训地点附近，每天早上从酒店赶到集训地点，他中途都会路过家门，但在集训期间他从来没有回过家，可以说是“十过家门而不入”。回忆起集训的那段时间，他说：“训练最明显的感受，就是手掌的茧子长了又破，破了又长。”</a:t>
            </a:r>
            <a:endParaRPr lang="en-US" altLang="zh-CN"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凭着过硬的专业技能和 5 个月的艰苦付出，小刘一路过关斩将，拿到了市赛第一、省赛第一，最终获得了第十五届“振兴杯”全国青年职业技能大赛学生组钳工赛项第一名。</a:t>
            </a:r>
            <a:endParaRPr lang="en-US" altLang="zh-CN" sz="2400" dirty="0">
              <a:latin typeface="楷体" panose="02010609060101010101" charset="-122"/>
              <a:ea typeface="楷体" panose="02010609060101010101" charset="-122"/>
              <a:cs typeface="楷体" panose="02010609060101010101" charset="-122"/>
              <a:sym typeface="+mn-lt"/>
            </a:endParaRPr>
          </a:p>
          <a:p>
            <a:pPr algn="ctr" fontAlgn="auto">
              <a:lnSpc>
                <a:spcPct val="100000"/>
              </a:lnSpc>
              <a:spcBef>
                <a:spcPts val="0"/>
              </a:spcBef>
              <a:buClrTx/>
              <a:buSzTx/>
              <a:buNone/>
            </a:pPr>
            <a:r>
              <a:rPr lang="en-US" altLang="zh-CN" sz="2800" b="1" dirty="0">
                <a:solidFill>
                  <a:srgbClr val="00B0F0"/>
                </a:solidFill>
                <a:latin typeface="楷体" panose="02010609060101010101" charset="-122"/>
                <a:ea typeface="楷体" panose="02010609060101010101" charset="-122"/>
                <a:cs typeface="楷体" panose="02010609060101010101" charset="-122"/>
                <a:sym typeface="+mn-lt"/>
              </a:rPr>
              <a:t>技能改变命运，任教扎根不负韶华</a:t>
            </a:r>
            <a:endParaRPr lang="en-US" altLang="zh-CN" sz="2800" b="1" dirty="0">
              <a:solidFill>
                <a:srgbClr val="00B0F0"/>
              </a:solidFill>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“早在比赛期间，就有许多企业直接来到比赛现场进行招聘，给出的年薪均在 20 万元以上，对于我们应届生来说待遇已经很好了。”在小刘面对诸多招聘信息犹豫的时候</a:t>
            </a:r>
            <a:r>
              <a:rPr lang="zh-CN" altLang="en-US" sz="2400" dirty="0">
                <a:latin typeface="楷体" panose="02010609060101010101" charset="-122"/>
                <a:ea typeface="楷体" panose="02010609060101010101" charset="-122"/>
                <a:cs typeface="楷体" panose="02010609060101010101" charset="-122"/>
                <a:sym typeface="+mn-lt"/>
              </a:rPr>
              <a:t>，</a:t>
            </a:r>
            <a:r>
              <a:rPr lang="en-US" altLang="zh-CN" sz="2400" dirty="0">
                <a:latin typeface="楷体" panose="02010609060101010101" charset="-122"/>
                <a:ea typeface="楷体" panose="02010609060101010101" charset="-122"/>
                <a:cs typeface="楷体" panose="02010609060101010101" charset="-122"/>
                <a:sym typeface="+mn-lt"/>
              </a:rPr>
              <a:t>母校向他抛出了橄榄枝，希望他留校任教。年仅 24 岁的小刘选择留校做一名专业实训教师，希望能培养出更多和他一样的技术型人才。</a:t>
            </a:r>
            <a:endParaRPr lang="en-US" altLang="zh-CN"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2020 年，小刘报名了第十六届“振兴杯”全国青年职业技能大赛职工组竞赛，同时兼任本校参加学生组竞赛的学生组的指导老师。</a:t>
            </a:r>
            <a:endParaRPr lang="en-US" altLang="zh-CN"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495300" y="959485"/>
            <a:ext cx="11221085" cy="563118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“钳工技能大赛不但考查选手的理论知识 , 而且重点考查选手对工、量、刃具的操作，考查选手解决实际问题的能力。”小刘回忆，“市赛和省赛对精确度的要求非常高，要将误差控制在 0.02 毫米以内，而到国赛时，标准就更加严格，在精确度标准不变的情况下，要求模块平面上的所有点都控制在这个误差内。”</a:t>
            </a:r>
            <a:endParaRPr lang="en-US" altLang="zh-CN"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前功尽弃在毫分，钳工的工作里，手稳是非常重要的，手臂力量必须要达标，这需要大量的练习和锻炼。”小刘的获胜“秘诀”就是每天坚持做一百个俯卧撑、跳一千次绳。进行这看似机械而重复的运动，就是为了锻炼手臂力量。</a:t>
            </a:r>
            <a:endParaRPr lang="en-US" altLang="zh-CN"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然而，这样的运动锻炼只是基础，除此之外，小刘每天还会练习制作模块。例如</a:t>
            </a:r>
            <a:r>
              <a:rPr lang="zh-CN" altLang="en-US" sz="2400" dirty="0">
                <a:latin typeface="楷体" panose="02010609060101010101" charset="-122"/>
                <a:ea typeface="楷体" panose="02010609060101010101" charset="-122"/>
                <a:cs typeface="楷体" panose="02010609060101010101" charset="-122"/>
                <a:sym typeface="+mn-lt"/>
              </a:rPr>
              <a:t>，</a:t>
            </a:r>
            <a:r>
              <a:rPr lang="en-US" altLang="zh-CN" sz="2400" dirty="0">
                <a:latin typeface="楷体" panose="02010609060101010101" charset="-122"/>
                <a:ea typeface="楷体" panose="02010609060101010101" charset="-122"/>
                <a:cs typeface="楷体" panose="02010609060101010101" charset="-122"/>
                <a:sym typeface="+mn-lt"/>
              </a:rPr>
              <a:t>赛程中需要自己制作 45 号钢的圆棒料，他就每天练习用锯子将圆棒料锯断，再用锉刀将其锉平，整个过程耗时 1 小时左右。备赛时，小刘每天都要完成制作 4~5 根圆棒料的练习。时间久了，一个平面是否平整，他只要把手放到这个平面上，就能很精确地判断出来，这是大量训练带来的“肌肉记忆”。漫长的坚持让小刘的手上布满大大小小的伤痕，“练习时磨出的茧好了又掉，掉了又好，反反复复”。</a:t>
            </a:r>
            <a:endParaRPr lang="en-US" altLang="zh-CN"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“我们不拼学历，只拼技能，在技能这方面领先，才能真正实现自己的人生价值。”小刘觉得，自己赶上了一个重视技术人才的好时代。</a:t>
            </a:r>
            <a:endParaRPr lang="en-US" altLang="zh-CN"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495300" y="959485"/>
            <a:ext cx="11221085" cy="3846195"/>
          </a:xfrm>
          <a:prstGeom prst="rect">
            <a:avLst/>
          </a:prstGeom>
          <a:noFill/>
        </p:spPr>
        <p:txBody>
          <a:bodyPr wrap="square" rtlCol="0">
            <a:spAutoFit/>
            <a:scene3d>
              <a:camera prst="orthographicFront"/>
              <a:lightRig rig="threePt" dir="t"/>
            </a:scene3d>
            <a:sp3d contourW="12700"/>
          </a:bodyPr>
          <a:p>
            <a:pPr algn="ctr" fontAlgn="auto">
              <a:lnSpc>
                <a:spcPct val="100000"/>
              </a:lnSpc>
              <a:spcBef>
                <a:spcPts val="0"/>
              </a:spcBef>
              <a:buClrTx/>
              <a:buSzTx/>
              <a:buFontTx/>
            </a:pPr>
            <a:r>
              <a:rPr lang="en-US" altLang="zh-CN" sz="2800" b="1" dirty="0">
                <a:solidFill>
                  <a:srgbClr val="00B0F0"/>
                </a:solidFill>
                <a:latin typeface="楷体" panose="02010609060101010101" charset="-122"/>
                <a:ea typeface="楷体" panose="02010609060101010101" charset="-122"/>
                <a:cs typeface="楷体" panose="02010609060101010101" charset="-122"/>
                <a:sym typeface="+mn-lt"/>
              </a:rPr>
              <a:t>传承锻造工匠，金属雕刻桃李生香</a:t>
            </a:r>
            <a:endParaRPr lang="en-US" altLang="zh-CN" sz="2800" b="1" dirty="0">
              <a:solidFill>
                <a:srgbClr val="00B0F0"/>
              </a:solidFill>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为备战比赛，由小刘以及学院其他实训教师组成的导师团队作为导师参与指导学生组，小刘还要每天挤出时间为职工组的比赛进行备赛。12 月，大赛结果揭晓，小刘所指导的学生获得了第十六届“振兴杯”全国青年职业技能大赛学生组模具工赛项第一名，小刘本人获得职工组模具工赛项第一名，而他也成为全国青年职业技能大赛上第一个同时在学生组竞赛和职工组竞赛摘得桂冠的“双料”冠军。</a:t>
            </a:r>
            <a:endParaRPr lang="en-US" altLang="zh-CN"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被问到是否有“教会徒弟饿死师傅”的担忧时，小刘说：“青出于而蓝胜于蓝，徒弟越出色，师傅越光荣，而且徒弟也不是一朝一夕就能成长成才的，我希望他们练好基本功，一步一个脚印，成为能工巧匠，在今后的工作中有所作为，证明自己，为学院争光。”</a:t>
            </a:r>
            <a:endParaRPr lang="en-US" altLang="zh-CN" sz="2400" dirty="0">
              <a:latin typeface="楷体" panose="02010609060101010101" charset="-122"/>
              <a:ea typeface="楷体" panose="02010609060101010101" charset="-122"/>
              <a:cs typeface="楷体" panose="02010609060101010101" charset="-122"/>
              <a:sym typeface="+mn-lt"/>
            </a:endParaRPr>
          </a:p>
        </p:txBody>
      </p:sp>
      <p:pic>
        <p:nvPicPr>
          <p:cNvPr id="105" name="图片 104"/>
          <p:cNvPicPr/>
          <p:nvPr/>
        </p:nvPicPr>
        <p:blipFill>
          <a:blip r:embed="rId1">
            <a:clrChange>
              <a:clrFrom>
                <a:srgbClr val="F6F6F6">
                  <a:alpha val="100000"/>
                </a:srgbClr>
              </a:clrFrom>
              <a:clrTo>
                <a:srgbClr val="F6F6F6">
                  <a:alpha val="100000"/>
                  <a:alpha val="0"/>
                </a:srgbClr>
              </a:clrTo>
            </a:clrChange>
          </a:blip>
          <a:stretch>
            <a:fillRect/>
          </a:stretch>
        </p:blipFill>
        <p:spPr>
          <a:xfrm>
            <a:off x="8230870" y="4373880"/>
            <a:ext cx="2412365" cy="222567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（四）突破障碍，开发潜能</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340" y="1701165"/>
            <a:ext cx="10730865" cy="8299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400" dirty="0">
                <a:latin typeface="微软雅黑" panose="020B0503020204020204" charset="-122"/>
                <a:ea typeface="微软雅黑" panose="020B0503020204020204" charset="-122"/>
                <a:cs typeface="微软雅黑" panose="020B0503020204020204" charset="-122"/>
                <a:sym typeface="+mn-lt"/>
              </a:rPr>
              <a:t>个人成才是一个自我不断改变和超越的过程。在这一发展过程中，我们往往会面临两个障碍。</a:t>
            </a:r>
            <a:endParaRPr sz="2400" dirty="0">
              <a:latin typeface="微软雅黑" panose="020B0503020204020204" charset="-122"/>
              <a:ea typeface="微软雅黑" panose="020B0503020204020204" charset="-122"/>
              <a:cs typeface="微软雅黑" panose="020B0503020204020204" charset="-122"/>
              <a:sym typeface="+mn-lt"/>
            </a:endParaRPr>
          </a:p>
        </p:txBody>
      </p:sp>
      <p:grpSp>
        <p:nvGrpSpPr>
          <p:cNvPr id="13" name="组合 12"/>
          <p:cNvGrpSpPr/>
          <p:nvPr>
            <p:custDataLst>
              <p:tags r:id="rId1"/>
            </p:custDataLst>
          </p:nvPr>
        </p:nvGrpSpPr>
        <p:grpSpPr>
          <a:xfrm>
            <a:off x="1380490" y="2962910"/>
            <a:ext cx="9801860" cy="2454910"/>
            <a:chOff x="3506" y="4964"/>
            <a:chExt cx="14337" cy="3122"/>
          </a:xfrm>
        </p:grpSpPr>
        <p:sp>
          <p:nvSpPr>
            <p:cNvPr id="3" name="椭圆 2"/>
            <p:cNvSpPr/>
            <p:nvPr>
              <p:custDataLst>
                <p:tags r:id="rId2"/>
              </p:custDataLst>
            </p:nvPr>
          </p:nvSpPr>
          <p:spPr>
            <a:xfrm rot="10800000" flipV="1">
              <a:off x="9365" y="5113"/>
              <a:ext cx="2973" cy="2973"/>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dirty="0">
                  <a:solidFill>
                    <a:schemeClr val="tx1"/>
                  </a:solidFill>
                </a:rPr>
                <a:t>外部</a:t>
              </a:r>
              <a:endParaRPr lang="zh-CN" altLang="en-US" sz="2400" b="1" dirty="0">
                <a:solidFill>
                  <a:schemeClr val="tx1"/>
                </a:solidFill>
              </a:endParaRPr>
            </a:p>
            <a:p>
              <a:pPr algn="ctr"/>
              <a:r>
                <a:rPr lang="zh-CN" altLang="en-US" sz="2400" b="1" dirty="0">
                  <a:solidFill>
                    <a:schemeClr val="tx1"/>
                  </a:solidFill>
                </a:rPr>
                <a:t>障碍</a:t>
              </a:r>
              <a:endParaRPr lang="zh-CN" altLang="en-US" sz="2400" b="1" dirty="0">
                <a:solidFill>
                  <a:schemeClr val="tx1"/>
                </a:solidFill>
              </a:endParaRPr>
            </a:p>
          </p:txBody>
        </p:sp>
        <p:sp>
          <p:nvSpPr>
            <p:cNvPr id="4" name="椭圆 3"/>
            <p:cNvSpPr/>
            <p:nvPr>
              <p:custDataLst>
                <p:tags r:id="rId3"/>
              </p:custDataLst>
            </p:nvPr>
          </p:nvSpPr>
          <p:spPr>
            <a:xfrm rot="10800000" flipV="1">
              <a:off x="6867" y="5113"/>
              <a:ext cx="2973" cy="2973"/>
            </a:xfrm>
            <a:prstGeom prst="ellipse">
              <a:avLst/>
            </a:prstGeom>
            <a:solidFill>
              <a:srgbClr val="E0EFD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tx1"/>
                  </a:solidFill>
                </a:rPr>
                <a:t>内部</a:t>
              </a:r>
              <a:endParaRPr lang="zh-CN" altLang="en-US" sz="2400" b="1">
                <a:solidFill>
                  <a:schemeClr val="tx1"/>
                </a:solidFill>
              </a:endParaRPr>
            </a:p>
            <a:p>
              <a:pPr algn="ctr"/>
              <a:r>
                <a:rPr lang="zh-CN" altLang="en-US" sz="2400" b="1">
                  <a:solidFill>
                    <a:schemeClr val="tx1"/>
                  </a:solidFill>
                </a:rPr>
                <a:t>障碍</a:t>
              </a:r>
              <a:endParaRPr lang="zh-CN" altLang="en-US" sz="2400" b="1">
                <a:solidFill>
                  <a:schemeClr val="tx1"/>
                </a:solidFill>
              </a:endParaRPr>
            </a:p>
          </p:txBody>
        </p:sp>
        <p:sp>
          <p:nvSpPr>
            <p:cNvPr id="6" name="矩形 5"/>
            <p:cNvSpPr/>
            <p:nvPr>
              <p:custDataLst>
                <p:tags r:id="rId4"/>
              </p:custDataLst>
            </p:nvPr>
          </p:nvSpPr>
          <p:spPr>
            <a:xfrm>
              <a:off x="12807" y="5291"/>
              <a:ext cx="5036" cy="2348"/>
            </a:xfrm>
            <a:prstGeom prst="rect">
              <a:avLst/>
            </a:prstGeom>
          </p:spPr>
          <p:txBody>
            <a:bodyPr wrap="square" lIns="0" tIns="0" rIns="0" bIns="0">
              <a:spAutoFit/>
            </a:bodyPr>
            <a:p>
              <a:pPr marL="285750" indent="-285750">
                <a:lnSpc>
                  <a:spcPct val="150000"/>
                </a:lnSpc>
                <a:spcBef>
                  <a:spcPct val="0"/>
                </a:spcBef>
                <a:spcAft>
                  <a:spcPct val="0"/>
                </a:spcAft>
                <a:buFont typeface="Wingdings" panose="05000000000000000000" charset="0"/>
                <a:buChar char="l"/>
              </a:pPr>
              <a:r>
                <a:rPr lang="zh-CN" altLang="en-US" sz="2000" dirty="0">
                  <a:solidFill>
                    <a:schemeClr val="tx1">
                      <a:lumMod val="85000"/>
                      <a:lumOff val="15000"/>
                    </a:schemeClr>
                  </a:solidFill>
                  <a:latin typeface="+mn-ea"/>
                  <a:cs typeface="+mn-ea"/>
                </a:rPr>
                <a:t>市场趋势不明</a:t>
              </a:r>
              <a:endParaRPr lang="zh-CN" altLang="en-US" sz="2000" dirty="0">
                <a:solidFill>
                  <a:schemeClr val="tx1">
                    <a:lumMod val="85000"/>
                    <a:lumOff val="15000"/>
                  </a:schemeClr>
                </a:solidFill>
                <a:latin typeface="+mn-ea"/>
                <a:cs typeface="+mn-ea"/>
              </a:endParaRPr>
            </a:p>
            <a:p>
              <a:pPr marL="285750" indent="-285750">
                <a:lnSpc>
                  <a:spcPct val="150000"/>
                </a:lnSpc>
                <a:spcBef>
                  <a:spcPct val="0"/>
                </a:spcBef>
                <a:spcAft>
                  <a:spcPct val="0"/>
                </a:spcAft>
                <a:buFont typeface="Wingdings" panose="05000000000000000000" charset="0"/>
                <a:buChar char="l"/>
              </a:pPr>
              <a:r>
                <a:rPr lang="zh-CN" altLang="en-US" sz="2000" dirty="0">
                  <a:solidFill>
                    <a:schemeClr val="tx1">
                      <a:lumMod val="85000"/>
                      <a:lumOff val="15000"/>
                    </a:schemeClr>
                  </a:solidFill>
                  <a:latin typeface="+mn-ea"/>
                  <a:cs typeface="+mn-ea"/>
                </a:rPr>
                <a:t>社会经济发展形势变化</a:t>
              </a:r>
              <a:endParaRPr lang="zh-CN" altLang="en-US" sz="2000" dirty="0">
                <a:solidFill>
                  <a:schemeClr val="tx1">
                    <a:lumMod val="85000"/>
                    <a:lumOff val="15000"/>
                  </a:schemeClr>
                </a:solidFill>
                <a:latin typeface="+mn-ea"/>
                <a:cs typeface="+mn-ea"/>
              </a:endParaRPr>
            </a:p>
            <a:p>
              <a:pPr marL="285750" indent="-285750">
                <a:lnSpc>
                  <a:spcPct val="150000"/>
                </a:lnSpc>
                <a:spcBef>
                  <a:spcPct val="0"/>
                </a:spcBef>
                <a:spcAft>
                  <a:spcPct val="0"/>
                </a:spcAft>
                <a:buFont typeface="Wingdings" panose="05000000000000000000" charset="0"/>
                <a:buChar char="l"/>
              </a:pPr>
              <a:r>
                <a:rPr lang="zh-CN" altLang="en-US" sz="2000" dirty="0">
                  <a:solidFill>
                    <a:schemeClr val="tx1">
                      <a:lumMod val="85000"/>
                      <a:lumOff val="15000"/>
                    </a:schemeClr>
                  </a:solidFill>
                  <a:latin typeface="+mn-ea"/>
                  <a:cs typeface="+mn-ea"/>
                </a:rPr>
                <a:t>组织动荡</a:t>
              </a:r>
              <a:endParaRPr lang="zh-CN" altLang="en-US" sz="2000" dirty="0">
                <a:solidFill>
                  <a:schemeClr val="tx1">
                    <a:lumMod val="85000"/>
                    <a:lumOff val="15000"/>
                  </a:schemeClr>
                </a:solidFill>
                <a:latin typeface="+mn-ea"/>
                <a:cs typeface="+mn-ea"/>
              </a:endParaRPr>
            </a:p>
            <a:p>
              <a:pPr marL="285750" indent="-285750">
                <a:lnSpc>
                  <a:spcPct val="150000"/>
                </a:lnSpc>
                <a:spcBef>
                  <a:spcPct val="0"/>
                </a:spcBef>
                <a:spcAft>
                  <a:spcPct val="0"/>
                </a:spcAft>
                <a:buFont typeface="Wingdings" panose="05000000000000000000" charset="0"/>
                <a:buChar char="l"/>
              </a:pPr>
              <a:r>
                <a:rPr lang="en-US" altLang="zh-CN" sz="2000" dirty="0">
                  <a:solidFill>
                    <a:schemeClr val="tx1">
                      <a:lumMod val="85000"/>
                      <a:lumOff val="15000"/>
                    </a:schemeClr>
                  </a:solidFill>
                  <a:latin typeface="+mn-ea"/>
                  <a:cs typeface="+mn-ea"/>
                </a:rPr>
                <a:t>……</a:t>
              </a:r>
              <a:endParaRPr lang="en-US" altLang="zh-CN" sz="2000" dirty="0">
                <a:solidFill>
                  <a:schemeClr val="tx1">
                    <a:lumMod val="85000"/>
                    <a:lumOff val="15000"/>
                  </a:schemeClr>
                </a:solidFill>
                <a:latin typeface="+mn-ea"/>
                <a:cs typeface="+mn-ea"/>
              </a:endParaRPr>
            </a:p>
          </p:txBody>
        </p:sp>
        <p:sp>
          <p:nvSpPr>
            <p:cNvPr id="12" name="矩形 11"/>
            <p:cNvSpPr/>
            <p:nvPr>
              <p:custDataLst>
                <p:tags r:id="rId5"/>
              </p:custDataLst>
            </p:nvPr>
          </p:nvSpPr>
          <p:spPr>
            <a:xfrm>
              <a:off x="3506" y="4964"/>
              <a:ext cx="2905" cy="2935"/>
            </a:xfrm>
            <a:prstGeom prst="rect">
              <a:avLst/>
            </a:prstGeom>
          </p:spPr>
          <p:txBody>
            <a:bodyPr wrap="square" lIns="0" tIns="0" rIns="0" bIns="0">
              <a:spAutoFit/>
            </a:bodyPr>
            <a:p>
              <a:pPr marL="285750" indent="-285750">
                <a:lnSpc>
                  <a:spcPct val="150000"/>
                </a:lnSpc>
                <a:spcBef>
                  <a:spcPct val="0"/>
                </a:spcBef>
                <a:spcAft>
                  <a:spcPct val="0"/>
                </a:spcAft>
                <a:buFont typeface="Wingdings" panose="05000000000000000000" charset="0"/>
                <a:buChar char="l"/>
              </a:pPr>
              <a:r>
                <a:rPr lang="zh-CN" altLang="en-US" sz="2000" dirty="0">
                  <a:solidFill>
                    <a:srgbClr val="389A47"/>
                  </a:solidFill>
                  <a:latin typeface="+mn-ea"/>
                  <a:cs typeface="+mn-ea"/>
                </a:rPr>
                <a:t>缺乏目标</a:t>
              </a:r>
              <a:endParaRPr lang="zh-CN" altLang="en-US" sz="2000" dirty="0">
                <a:solidFill>
                  <a:srgbClr val="389A47"/>
                </a:solidFill>
                <a:latin typeface="+mn-ea"/>
                <a:cs typeface="+mn-ea"/>
              </a:endParaRPr>
            </a:p>
            <a:p>
              <a:pPr marL="285750" indent="-285750">
                <a:lnSpc>
                  <a:spcPct val="150000"/>
                </a:lnSpc>
                <a:spcBef>
                  <a:spcPct val="0"/>
                </a:spcBef>
                <a:spcAft>
                  <a:spcPct val="0"/>
                </a:spcAft>
                <a:buFont typeface="Wingdings" panose="05000000000000000000" charset="0"/>
                <a:buChar char="l"/>
              </a:pPr>
              <a:r>
                <a:rPr lang="zh-CN" altLang="en-US" sz="2000" dirty="0">
                  <a:solidFill>
                    <a:srgbClr val="389A47"/>
                  </a:solidFill>
                  <a:latin typeface="+mn-ea"/>
                  <a:cs typeface="+mn-ea"/>
                </a:rPr>
                <a:t>缺少技能</a:t>
              </a:r>
              <a:endParaRPr lang="zh-CN" altLang="en-US" sz="2000" dirty="0">
                <a:solidFill>
                  <a:srgbClr val="389A47"/>
                </a:solidFill>
                <a:latin typeface="+mn-ea"/>
                <a:cs typeface="+mn-ea"/>
              </a:endParaRPr>
            </a:p>
            <a:p>
              <a:pPr marL="285750" indent="-285750">
                <a:lnSpc>
                  <a:spcPct val="150000"/>
                </a:lnSpc>
                <a:spcBef>
                  <a:spcPct val="0"/>
                </a:spcBef>
                <a:spcAft>
                  <a:spcPct val="0"/>
                </a:spcAft>
                <a:buFont typeface="Wingdings" panose="05000000000000000000" charset="0"/>
                <a:buChar char="l"/>
              </a:pPr>
              <a:r>
                <a:rPr lang="zh-CN" altLang="en-US" sz="2000" dirty="0">
                  <a:solidFill>
                    <a:srgbClr val="389A47"/>
                  </a:solidFill>
                  <a:latin typeface="+mn-ea"/>
                  <a:cs typeface="+mn-ea"/>
                </a:rPr>
                <a:t>态度消极</a:t>
              </a:r>
              <a:endParaRPr lang="zh-CN" altLang="en-US" sz="2000" dirty="0">
                <a:solidFill>
                  <a:srgbClr val="389A47"/>
                </a:solidFill>
                <a:latin typeface="+mn-ea"/>
                <a:cs typeface="+mn-ea"/>
              </a:endParaRPr>
            </a:p>
            <a:p>
              <a:pPr marL="285750" indent="-285750">
                <a:lnSpc>
                  <a:spcPct val="150000"/>
                </a:lnSpc>
                <a:spcBef>
                  <a:spcPct val="0"/>
                </a:spcBef>
                <a:spcAft>
                  <a:spcPct val="0"/>
                </a:spcAft>
                <a:buFont typeface="Wingdings" panose="05000000000000000000" charset="0"/>
                <a:buChar char="l"/>
              </a:pPr>
              <a:r>
                <a:rPr lang="zh-CN" altLang="en-US" sz="2000" dirty="0">
                  <a:solidFill>
                    <a:srgbClr val="389A47"/>
                  </a:solidFill>
                  <a:latin typeface="+mn-ea"/>
                  <a:cs typeface="+mn-ea"/>
                </a:rPr>
                <a:t>恐惧不安</a:t>
              </a:r>
              <a:endParaRPr lang="zh-CN" altLang="en-US" sz="2000" dirty="0">
                <a:solidFill>
                  <a:srgbClr val="389A47"/>
                </a:solidFill>
                <a:latin typeface="+mn-ea"/>
                <a:cs typeface="+mn-ea"/>
              </a:endParaRPr>
            </a:p>
            <a:p>
              <a:pPr marL="285750" indent="-285750">
                <a:lnSpc>
                  <a:spcPct val="150000"/>
                </a:lnSpc>
                <a:spcBef>
                  <a:spcPct val="0"/>
                </a:spcBef>
                <a:spcAft>
                  <a:spcPct val="0"/>
                </a:spcAft>
                <a:buFont typeface="Wingdings" panose="05000000000000000000" charset="0"/>
                <a:buChar char="l"/>
              </a:pPr>
              <a:r>
                <a:rPr lang="en-US" altLang="zh-CN" sz="2000" dirty="0">
                  <a:solidFill>
                    <a:srgbClr val="389A47"/>
                  </a:solidFill>
                  <a:latin typeface="+mn-ea"/>
                  <a:cs typeface="+mn-ea"/>
                </a:rPr>
                <a:t>……</a:t>
              </a:r>
              <a:endParaRPr lang="en-US" altLang="zh-CN" sz="2000" dirty="0">
                <a:solidFill>
                  <a:srgbClr val="389A47"/>
                </a:solidFill>
                <a:latin typeface="+mn-ea"/>
                <a:cs typeface="+mn-ea"/>
              </a:endParaRPr>
            </a:p>
          </p:txBody>
        </p:sp>
      </p:grpSp>
    </p:spTree>
    <p:custDataLst>
      <p:tags r:id="rId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2" grpId="0" animBg="1"/>
      <p:bldP spid="2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2348865" y="1779905"/>
            <a:ext cx="7494270" cy="4855845"/>
          </a:xfrm>
          <a:prstGeom prst="rect">
            <a:avLst/>
          </a:prstGeom>
        </p:spPr>
      </p:pic>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340" y="949960"/>
            <a:ext cx="10730865" cy="8299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400" dirty="0">
                <a:latin typeface="微软雅黑" panose="020B0503020204020204" charset="-122"/>
                <a:ea typeface="微软雅黑" panose="020B0503020204020204" charset="-122"/>
                <a:cs typeface="微软雅黑" panose="020B0503020204020204" charset="-122"/>
                <a:sym typeface="+mn-lt"/>
              </a:rPr>
              <a:t>职业生涯规划可以帮助我们更加从容地突破内部、外部障碍，开发潜能，从而成就自我、实现自我，如图 1-5 所示。</a:t>
            </a:r>
            <a:endParaRPr sz="2400" dirty="0">
              <a:latin typeface="微软雅黑" panose="020B0503020204020204" charset="-122"/>
              <a:ea typeface="微软雅黑" panose="020B0503020204020204" charset="-122"/>
              <a:cs typeface="微软雅黑" panose="020B0503020204020204" charset="-122"/>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7" name="Rectangle 7"/>
          <p:cNvSpPr>
            <a:spLocks noChangeArrowheads="1"/>
          </p:cNvSpPr>
          <p:nvPr/>
        </p:nvSpPr>
        <p:spPr bwMode="auto">
          <a:xfrm>
            <a:off x="427990" y="1076960"/>
            <a:ext cx="11336020" cy="5040630"/>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8" name="文本框 7"/>
          <p:cNvSpPr txBox="1"/>
          <p:nvPr/>
        </p:nvSpPr>
        <p:spPr>
          <a:xfrm>
            <a:off x="601980" y="1315085"/>
            <a:ext cx="10988040" cy="4092575"/>
          </a:xfrm>
          <a:prstGeom prst="rect">
            <a:avLst/>
          </a:prstGeom>
          <a:noFill/>
        </p:spPr>
        <p:txBody>
          <a:bodyPr wrap="square" rtlCol="0" anchor="t">
            <a:spAutoFit/>
          </a:bodyPr>
          <a:p>
            <a:pPr indent="457200" algn="l" fontAlgn="auto">
              <a:lnSpc>
                <a:spcPct val="130000"/>
              </a:lnSpc>
              <a:spcBef>
                <a:spcPts val="0"/>
              </a:spcBef>
            </a:pPr>
            <a:r>
              <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rPr>
              <a:t>如今，我们处在一个经济全球化、知识化、信息化空前加快的社会背景下，这种社会最大的特点就是“变化”。凡事预则立，不预则废。但是在现实生活中，很多人往往以“计划不如变化快，规划即‘鬼话’”为理由而不愿意为自己进行职业生涯规划，他们相信职业生涯是不可以规划的。其实，这是一个严重的误区。恰恰相反，正是因为世界变化太快才需要我们主动为自己的前途负起责任，提前谋划以应对变化中的世界。诚然，影响职业生涯发展的因素是很多的，有些是个人无法预料的，但是更多因素是可以预料的，也是可以控制的。积极面对无法预料的因素，主动促进可控因素朝着有利于自身发展的方向转变，是一个积极进取的人应该具备的态度。“未雨绸缪”“人无远虑，必有近忧”充分说明提前规划、事先做好准备的重要性。况且，职业生涯规划并不是制定好之后再也不能调整了，恰恰相反，一个切实可行的职业生涯规划应该随着外界环境的变化灵活地进行调整。</a:t>
            </a:r>
            <a:endParaRPr kumimoji="1" lang="en-US" altLang="zh-CN" sz="2000">
              <a:latin typeface="思源黑体 CN Medium" panose="020B0600000000000000" charset="-122"/>
              <a:ea typeface="思源黑体 CN Medium" panose="020B0600000000000000" charset="-122"/>
              <a:cs typeface="思源黑体 CN Medium" panose="020B0600000000000000"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三、职业生涯规划对大学生成长、成才的作用</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矩形 2"/>
          <p:cNvSpPr/>
          <p:nvPr/>
        </p:nvSpPr>
        <p:spPr>
          <a:xfrm>
            <a:off x="5975350" y="1365885"/>
            <a:ext cx="5842000" cy="4523105"/>
          </a:xfrm>
          <a:prstGeom prst="rect">
            <a:avLst/>
          </a:prstGeom>
        </p:spPr>
        <p:txBody>
          <a:bodyPr wrap="square">
            <a:spAutoFit/>
          </a:bodyPr>
          <a:p>
            <a:pPr>
              <a:lnSpc>
                <a:spcPct val="150000"/>
              </a:lnSpc>
            </a:pPr>
            <a:r>
              <a:rPr lang="en-US" altLang="zh-CN" sz="2400" dirty="0">
                <a:latin typeface="微软雅黑" panose="020B0503020204020204" charset="-122"/>
                <a:ea typeface="微软雅黑" panose="020B0503020204020204" charset="-122"/>
                <a:cs typeface="+mn-ea"/>
                <a:sym typeface="+mn-lt"/>
              </a:rPr>
              <a:t>       </a:t>
            </a:r>
            <a:r>
              <a:rPr lang="zh-CN" altLang="en-US" sz="2400" dirty="0">
                <a:latin typeface="微软雅黑" panose="020B0503020204020204" charset="-122"/>
                <a:ea typeface="微软雅黑" panose="020B0503020204020204" charset="-122"/>
                <a:cs typeface="+mn-ea"/>
                <a:sym typeface="+mn-lt"/>
              </a:rPr>
              <a:t>青年强，则国家强。当代中国青年生逢其时，施展才干的舞台无比广阔，实现梦想的前景无比光明。在中华民族伟大复兴的新征程上，青年应当树立远大的理想和抱负，将实现个人价值的目标与时代奋进的目标结合起来，在不懈奋斗中实现人生价值，这也是进行职业生涯规划所必不可少的。</a:t>
            </a:r>
            <a:endParaRPr lang="zh-CN" altLang="en-US" sz="2400" dirty="0">
              <a:latin typeface="微软雅黑" panose="020B0503020204020204" charset="-122"/>
              <a:ea typeface="微软雅黑" panose="020B0503020204020204" charset="-122"/>
              <a:cs typeface="+mn-ea"/>
              <a:sym typeface="+mn-lt"/>
            </a:endParaRPr>
          </a:p>
        </p:txBody>
      </p:sp>
      <p:pic>
        <p:nvPicPr>
          <p:cNvPr id="106" name="图片 105"/>
          <p:cNvPicPr/>
          <p:nvPr/>
        </p:nvPicPr>
        <p:blipFill>
          <a:blip r:embed="rId1"/>
          <a:stretch>
            <a:fillRect/>
          </a:stretch>
        </p:blipFill>
        <p:spPr>
          <a:xfrm>
            <a:off x="293370" y="1595755"/>
            <a:ext cx="5414010" cy="406400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85520"/>
            <a:ext cx="413766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1-1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蚯蚓的目标阶梯</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495300" y="1615440"/>
            <a:ext cx="11221085" cy="4831080"/>
          </a:xfrm>
          <a:prstGeom prst="rect">
            <a:avLst/>
          </a:prstGeom>
          <a:noFill/>
        </p:spPr>
        <p:txBody>
          <a:bodyPr wrap="square" rtlCol="0">
            <a:spAutoFit/>
            <a:scene3d>
              <a:camera prst="orthographicFront"/>
              <a:lightRig rig="threePt" dir="t"/>
            </a:scene3d>
            <a:sp3d contourW="12700"/>
          </a:bodyPr>
          <a:p>
            <a:pPr indent="457200" fontAlgn="auto">
              <a:lnSpc>
                <a:spcPct val="11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蚯蚓是我从小到大的朋友。蚯蚓不是他的原名，但是他长得黑、矮、瘦、弱，因而得名。自从我们 18 岁分开后，我在外为生活四处奔波；蚯蚓上了大学，似乎什么事都挺顺当。在分开的十年里，我们几乎每隔两三年见一次面。每一次我都喜欢问他同一个问题：“你将来的目标是什么？”得到的答案总不相同。下面是蚯蚓每次谈及目标时的原话。</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18 岁，高中毕业典礼上：“我要当中国首富！” （好大的口气）</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20 岁，春节老同学聚会上：“我想创立自己的公司，30 岁时拥有资产 2000 万。”</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23 岁，在某工厂当技术员，第二职业是炒股：“我正在为离开这家工厂而奋斗，因为在这里工作太没前途了。我将全力炒股，三年内用 5 万元炒到 300 万元。”</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25 岁，炒股失意而情场得意，开始准备结婚：“我希望一年后能有 10 万元，让我风风光光地结婚。”（挺现实的想法）</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26 岁，不太风光的结婚典礼上：“我想生一个胖小子，在不久的将来能当个车间主任就行，别的不想了。”（是不是结婚就会使人成熟）</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28 岁，所在工厂的效益下滑，偏偏正是妻子怀胎十月的时候：“我希望这次的下岗名单里千万不要有我的名字。”（这时候我也不知道该说什么）</a:t>
            </a:r>
            <a:endParaRPr lang="zh-CN" altLang="en-US" sz="20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animBg="1" build="p"/>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223416" y="2006407"/>
            <a:ext cx="2822497" cy="3109921"/>
            <a:chOff x="3472336" y="2237547"/>
            <a:chExt cx="2822497" cy="3109921"/>
          </a:xfrm>
        </p:grpSpPr>
        <p:cxnSp>
          <p:nvCxnSpPr>
            <p:cNvPr id="83" name="直接连接符 82"/>
            <p:cNvCxnSpPr/>
            <p:nvPr/>
          </p:nvCxnSpPr>
          <p:spPr>
            <a:xfrm>
              <a:off x="4734343" y="3792507"/>
              <a:ext cx="1560490" cy="0"/>
            </a:xfrm>
            <a:prstGeom prst="line">
              <a:avLst/>
            </a:prstGeom>
            <a:ln w="6350">
              <a:solidFill>
                <a:schemeClr val="bg1">
                  <a:lumMod val="8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3472336" y="2237547"/>
              <a:ext cx="2822497" cy="3109921"/>
              <a:chOff x="4899443" y="2237547"/>
              <a:chExt cx="1560490" cy="3109921"/>
            </a:xfrm>
          </p:grpSpPr>
          <p:cxnSp>
            <p:nvCxnSpPr>
              <p:cNvPr id="86" name="直接连接符 85"/>
              <p:cNvCxnSpPr/>
              <p:nvPr/>
            </p:nvCxnSpPr>
            <p:spPr>
              <a:xfrm>
                <a:off x="4899443" y="2237547"/>
                <a:ext cx="1560490" cy="0"/>
              </a:xfrm>
              <a:prstGeom prst="line">
                <a:avLst/>
              </a:prstGeom>
              <a:ln w="6350">
                <a:solidFill>
                  <a:schemeClr val="bg1">
                    <a:lumMod val="85000"/>
                  </a:schemeClr>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4899443" y="5347468"/>
                <a:ext cx="1560490" cy="0"/>
              </a:xfrm>
              <a:prstGeom prst="line">
                <a:avLst/>
              </a:prstGeom>
              <a:ln w="6350">
                <a:solidFill>
                  <a:schemeClr val="bg1">
                    <a:lumMod val="85000"/>
                  </a:schemeClr>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grpSp>
      </p:grpSp>
      <p:sp>
        <p:nvSpPr>
          <p:cNvPr id="91" name="文本框 90"/>
          <p:cNvSpPr txBox="1"/>
          <p:nvPr/>
        </p:nvSpPr>
        <p:spPr>
          <a:xfrm>
            <a:off x="6220460" y="1315085"/>
            <a:ext cx="5412740" cy="1476375"/>
          </a:xfrm>
          <a:prstGeom prst="rect">
            <a:avLst/>
          </a:prstGeom>
          <a:noFill/>
        </p:spPr>
        <p:txBody>
          <a:bodyPr wrap="square" rtlCol="0">
            <a:spAutoFit/>
            <a:scene3d>
              <a:camera prst="orthographicFront"/>
              <a:lightRig rig="threePt" dir="t"/>
            </a:scene3d>
            <a:sp3d contourW="12700"/>
          </a:bodyPr>
          <a:lstStyle/>
          <a:p>
            <a:pPr>
              <a:lnSpc>
                <a:spcPct val="150000"/>
              </a:lnSpc>
            </a:pPr>
            <a:r>
              <a:rPr sz="2000" dirty="0">
                <a:latin typeface="思源黑体 CN Regular" panose="020B0500000000000000" pitchFamily="34" charset="-128"/>
                <a:ea typeface="思源黑体 CN Regular" panose="020B0500000000000000" pitchFamily="34" charset="-128"/>
                <a:cs typeface="+mn-ea"/>
                <a:sym typeface="+mn-lt"/>
              </a:rPr>
              <a:t>1. 人生成功与职业发展存在密切联系，随着职业逐步走向成功，人生的高层次需求也逐步得到满足。</a:t>
            </a:r>
            <a:endParaRPr sz="2000" dirty="0">
              <a:latin typeface="思源黑体 CN Regular" panose="020B0500000000000000" pitchFamily="34" charset="-128"/>
              <a:ea typeface="思源黑体 CN Regular" panose="020B0500000000000000" pitchFamily="34" charset="-128"/>
              <a:cs typeface="+mn-ea"/>
              <a:sym typeface="+mn-lt"/>
            </a:endParaRPr>
          </a:p>
        </p:txBody>
      </p:sp>
      <p:sp>
        <p:nvSpPr>
          <p:cNvPr id="97" name="文本框 96"/>
          <p:cNvSpPr txBox="1"/>
          <p:nvPr/>
        </p:nvSpPr>
        <p:spPr>
          <a:xfrm>
            <a:off x="6220460" y="3106420"/>
            <a:ext cx="5412740" cy="1014730"/>
          </a:xfrm>
          <a:prstGeom prst="rect">
            <a:avLst/>
          </a:prstGeom>
          <a:noFill/>
        </p:spPr>
        <p:txBody>
          <a:bodyPr wrap="square" rtlCol="0">
            <a:spAutoFit/>
            <a:scene3d>
              <a:camera prst="orthographicFront"/>
              <a:lightRig rig="threePt" dir="t"/>
            </a:scene3d>
            <a:sp3d contourW="12700"/>
          </a:bodyPr>
          <a:lstStyle/>
          <a:p>
            <a:pPr>
              <a:lnSpc>
                <a:spcPct val="150000"/>
              </a:lnSpc>
            </a:pPr>
            <a:r>
              <a:rPr sz="2000" dirty="0">
                <a:latin typeface="思源黑体 CN Regular" panose="020B0500000000000000" pitchFamily="34" charset="-128"/>
                <a:ea typeface="思源黑体 CN Regular" panose="020B0500000000000000" pitchFamily="34" charset="-128"/>
                <a:cs typeface="+mn-ea"/>
                <a:sym typeface="+mn-lt"/>
              </a:rPr>
              <a:t>2. 进取心是职业生涯成功的基础，它能让一个弱者成为强者，促使人们不断超越自我。</a:t>
            </a:r>
            <a:endParaRPr sz="2000" dirty="0">
              <a:latin typeface="思源黑体 CN Regular" panose="020B0500000000000000" pitchFamily="34" charset="-128"/>
              <a:ea typeface="思源黑体 CN Regular" panose="020B0500000000000000" pitchFamily="34" charset="-128"/>
              <a:cs typeface="+mn-ea"/>
              <a:sym typeface="+mn-lt"/>
            </a:endParaRPr>
          </a:p>
        </p:txBody>
      </p:sp>
      <p:sp>
        <p:nvSpPr>
          <p:cNvPr id="103" name="文本框 102"/>
          <p:cNvSpPr txBox="1"/>
          <p:nvPr/>
        </p:nvSpPr>
        <p:spPr>
          <a:xfrm>
            <a:off x="6220460" y="4464685"/>
            <a:ext cx="5412740" cy="1476375"/>
          </a:xfrm>
          <a:prstGeom prst="rect">
            <a:avLst/>
          </a:prstGeom>
          <a:noFill/>
        </p:spPr>
        <p:txBody>
          <a:bodyPr wrap="square" rtlCol="0">
            <a:spAutoFit/>
            <a:scene3d>
              <a:camera prst="orthographicFront"/>
              <a:lightRig rig="threePt" dir="t"/>
            </a:scene3d>
            <a:sp3d contourW="12700"/>
          </a:bodyPr>
          <a:lstStyle/>
          <a:p>
            <a:pPr>
              <a:lnSpc>
                <a:spcPct val="150000"/>
              </a:lnSpc>
            </a:pPr>
            <a:r>
              <a:rPr sz="2000" dirty="0">
                <a:latin typeface="思源黑体 CN Regular" panose="020B0500000000000000" pitchFamily="34" charset="-128"/>
                <a:ea typeface="思源黑体 CN Regular" panose="020B0500000000000000" pitchFamily="34" charset="-128"/>
                <a:cs typeface="+mn-ea"/>
                <a:sym typeface="+mn-lt"/>
              </a:rPr>
              <a:t>3. 职业生涯规划的具体作用：认识自我，理性选择；了解社会，主动发展；明确目标，优化行动；突破障碍，开发潜能。</a:t>
            </a:r>
            <a:endParaRPr sz="2000" dirty="0">
              <a:latin typeface="思源黑体 CN Regular" panose="020B0500000000000000" pitchFamily="34" charset="-128"/>
              <a:ea typeface="思源黑体 CN Regular" panose="020B0500000000000000" pitchFamily="34" charset="-128"/>
              <a:cs typeface="+mn-ea"/>
              <a:sym typeface="+mn-lt"/>
            </a:endParaRPr>
          </a:p>
        </p:txBody>
      </p:sp>
      <p:pic>
        <p:nvPicPr>
          <p:cNvPr id="3" name="图片 2"/>
          <p:cNvPicPr>
            <a:picLocks noChangeAspect="1"/>
          </p:cNvPicPr>
          <p:nvPr/>
        </p:nvPicPr>
        <p:blipFill>
          <a:blip r:embed="rId1" cstate="screen"/>
          <a:stretch>
            <a:fillRect/>
          </a:stretch>
        </p:blipFill>
        <p:spPr>
          <a:xfrm>
            <a:off x="606518" y="1315297"/>
            <a:ext cx="4266356" cy="4567672"/>
          </a:xfrm>
          <a:prstGeom prst="rect">
            <a:avLst/>
          </a:prstGeom>
        </p:spPr>
      </p:pic>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本章小结</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91" grpId="0"/>
      <p:bldP spid="10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相关资源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340" y="1097915"/>
            <a:ext cx="10730865" cy="95821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400" dirty="0">
                <a:latin typeface="微软雅黑" panose="020B0503020204020204" charset="-122"/>
                <a:ea typeface="微软雅黑" panose="020B0503020204020204" charset="-122"/>
                <a:cs typeface="微软雅黑" panose="020B0503020204020204" charset="-122"/>
                <a:sym typeface="+mn-lt"/>
              </a:rPr>
              <a:t>1. 于海英 . 平常心做人 进取心做事 [M]. 北京：中国广播影视出版社，2010.</a:t>
            </a:r>
            <a:endParaRPr sz="24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400" dirty="0">
                <a:latin typeface="微软雅黑" panose="020B0503020204020204" charset="-122"/>
                <a:ea typeface="微软雅黑" panose="020B0503020204020204" charset="-122"/>
                <a:cs typeface="微软雅黑" panose="020B0503020204020204" charset="-122"/>
                <a:sym typeface="+mn-lt"/>
              </a:rPr>
              <a:t>2. 中国正能量网（https://chinaznl.30edu.com.cn/）.</a:t>
            </a:r>
            <a:endParaRPr sz="2400" dirty="0">
              <a:latin typeface="微软雅黑" panose="020B0503020204020204" charset="-122"/>
              <a:ea typeface="微软雅黑" panose="020B0503020204020204" charset="-122"/>
              <a:cs typeface="微软雅黑" panose="020B0503020204020204" charset="-122"/>
              <a:sym typeface="+mn-lt"/>
            </a:endParaRPr>
          </a:p>
        </p:txBody>
      </p:sp>
      <p:pic>
        <p:nvPicPr>
          <p:cNvPr id="107" name="图片 106"/>
          <p:cNvPicPr/>
          <p:nvPr/>
        </p:nvPicPr>
        <p:blipFill>
          <a:blip r:embed="rId1"/>
          <a:stretch>
            <a:fillRect/>
          </a:stretch>
        </p:blipFill>
        <p:spPr>
          <a:xfrm>
            <a:off x="5417820" y="2350135"/>
            <a:ext cx="5019040" cy="352996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案例分析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Rectangle 3"/>
          <p:cNvSpPr txBox="1">
            <a:spLocks noChangeArrowheads="1"/>
          </p:cNvSpPr>
          <p:nvPr/>
        </p:nvSpPr>
        <p:spPr bwMode="auto">
          <a:xfrm>
            <a:off x="495300" y="904240"/>
            <a:ext cx="234251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sz="2400" b="1" dirty="0">
                <a:solidFill>
                  <a:schemeClr val="bg1"/>
                </a:solidFill>
                <a:latin typeface="思源黑体 CN Bold" panose="020B0800000000000000" pitchFamily="34" charset="-128"/>
                <a:ea typeface="思源黑体 CN Bold" panose="020B0800000000000000" pitchFamily="34" charset="-128"/>
                <a:cs typeface="+mn-ea"/>
                <a:sym typeface="+mn-lt"/>
              </a:rPr>
              <a:t>5 年的时间</a:t>
            </a:r>
            <a:endParaRPr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337185" y="1431290"/>
            <a:ext cx="11664315" cy="5262245"/>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5 年前，他 18 岁，高中毕业。那时，他考上了一所不错的大学，可惜家里没有钱，他上不起学，没有办法，他只好进城谋生。他在城里转了两天，总算找到了一份工作，就是当一名送水工。他一没有阅历，二没有工作经验，有的只是年轻力壮的身体，当送水工正好。</a:t>
            </a:r>
            <a:endParaRPr lang="en-US" altLang="zh-CN"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他很珍惜这份工作。他每天都卖力地骑着自行车在街上穿行，自行车后面挂着三四桶纯净水。他送了一家又一家，来来回回地跑，在城里穿来穿去，把每一条街都跑遍了。因为送水得送到客户家里，所以有时遇上没有电梯的楼房，他就得用肩膀扛着水送上门去。一天下来，累死累活。开始的时候，他受不了，晚上腰疼得睡不着觉，可是他还是坚持下来了。一段时间过后，他总算适应了。同他一起当送水工的，没干几天就因为受不了而辞职了。</a:t>
            </a:r>
            <a:endParaRPr lang="en-US" altLang="zh-CN"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他对每一位客户都很有礼貌，敲门总是轻轻地，进门后总是套上鞋套，而且每送一位客户的水，他都会记下客户的地址，并在心里默念几遍，这样，下次送水的时候就不用走远路，可以走最近的路了。如此一来，他的效率大大提高了，每天他都能比别人多送些水，这样他的收入也提高了。</a:t>
            </a:r>
            <a:endParaRPr lang="en-US" altLang="zh-CN"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5" grpId="0" animBg="1" build="p"/>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案例分析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289560" y="868680"/>
            <a:ext cx="11680190" cy="563118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一个送水工一般每个月只有 500 元的收入，而他也不过只有 600 元左右。一些送水工干上一年半载就另谋高就不干了，而他干了一年又一年。有认识他的人告诉他：“年轻人，你有文化，又年轻力壮，怎么不去做更赚钱的事情？这送水是没文化的人干的体力活，不应该是你干的。”他却告诉别人：“我觉得送水挺好的，我喜欢干这事！”别人听了摇头叹息，背地里说他只能干一辈子送水工，只能一个月挣几百块钱，说他是个十足的傻瓜。要知道，城里有好多高中学历的人一个月都能挣 1000 多元。他不去做更赚钱的事情，而去当送水工，不是傻瓜是什么？</a:t>
            </a:r>
            <a:endParaRPr lang="en-US" altLang="zh-CN"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5 年，对于一个辛苦工作的人来说很漫长，对于一个快乐工作的人来说则很短暂。5年时间里，他开开心心地当一名送水工。5 年过后，他终于辞职了。</a:t>
            </a:r>
            <a:endParaRPr lang="en-US" altLang="zh-CN"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以前，多次有人劝他不要当送水工，他都不听，现在，没有人肯劝他这个傻瓜了，他倒主动辞职了。他用自己这些年的积蓄开了一家送水公司。人们觉得他必定失败，城里的客户早就有固定的地方订水了，他的公司是新开的，谁会订他的水呢？</a:t>
            </a:r>
            <a:endParaRPr lang="en-US" altLang="zh-CN"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但人们都错了，他没有失败，反而有很多人订他的水。这些订他水的人是他这些年认识的客户以及客户的亲朋好友。每天，他公司的送水工来来往往，将纯净水一桶一桶地送出去。现在，他公司送水的业务占据了全城送水业务的一半，别的送水公司只</a:t>
            </a:r>
            <a:endParaRPr lang="en-US" altLang="zh-CN"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1000" y="1035685"/>
            <a:ext cx="11557000" cy="4928870"/>
          </a:xfrm>
          <a:prstGeom prst="rect">
            <a:avLst/>
          </a:prstGeom>
          <a:noFill/>
        </p:spPr>
        <p:txBody>
          <a:bodyPr wrap="square" rtlCol="0" anchor="t">
            <a:noAutofit/>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有几名送水工，而他的公司则有几十名送水工。他不再需要每天去给人送水了，只需要坐在办公室里办业务就行了。</a:t>
            </a:r>
            <a:endParaRPr lang="en-US" altLang="zh-CN"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一个小小的送水工，竟然成了一个有名的送水公司的经营者。有人问他，他是怎么出人意料地创造这个奇迹的？他说：“在这个城里，干上 5 年的送水工能有几个？他们大多只做一年半载，而我一干就是 5 年，在这 5 年里，我结识了不少客户，还跟他们的亲朋好友认识了。我留给他们的印象很好，我说我要开公司了，问他们订不订水，结果他们都表示愿意订我的水。如此一来，我的公司一开张就赢得了很多订水的客户。”</a:t>
            </a:r>
            <a:endParaRPr lang="en-US" altLang="zh-CN"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最后，他又笑着说：“一个人只要认认真真地干一件事，干上 5 年，就一定能够干出成绩，创造出一个‘世界’来！”</a:t>
            </a:r>
            <a:endParaRPr lang="en-US" altLang="zh-CN"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现在有太多的人总是在一份工作上干几个月就坚持不住了，一心想干更赚钱的工作。如此一来，又怎么能在一件事情上干出成绩呢？谁能坚持干一件事，干好一件事，谁就能获得成功，拥有一个属于自己的世界！</a:t>
            </a:r>
            <a:endParaRPr lang="en-US" altLang="zh-CN" sz="2400" dirty="0">
              <a:latin typeface="楷体" panose="02010609060101010101" charset="-122"/>
              <a:ea typeface="楷体" panose="02010609060101010101" charset="-122"/>
              <a:cs typeface="楷体" panose="02010609060101010101" charset="-122"/>
              <a:sym typeface="+mn-lt"/>
            </a:endParaRPr>
          </a:p>
        </p:txBody>
      </p:sp>
      <p:sp>
        <p:nvSpPr>
          <p:cNvPr id="3" name="文本框 2"/>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案例分析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案例分析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5" name="组合 4"/>
          <p:cNvGrpSpPr/>
          <p:nvPr/>
        </p:nvGrpSpPr>
        <p:grpSpPr>
          <a:xfrm>
            <a:off x="-635" y="889635"/>
            <a:ext cx="11850370" cy="2539365"/>
            <a:chOff x="517" y="7575"/>
            <a:chExt cx="17537" cy="2666"/>
          </a:xfrm>
        </p:grpSpPr>
        <p:sp>
          <p:nvSpPr>
            <p:cNvPr id="3" name="圆角矩形 2"/>
            <p:cNvSpPr/>
            <p:nvPr/>
          </p:nvSpPr>
          <p:spPr>
            <a:xfrm>
              <a:off x="1504" y="8070"/>
              <a:ext cx="16550" cy="1882"/>
            </a:xfrm>
            <a:prstGeom prst="roundRect">
              <a:avLst/>
            </a:prstGeom>
            <a:solidFill>
              <a:srgbClr val="E0EFDC"/>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09" name="图片 108"/>
            <p:cNvPicPr/>
            <p:nvPr/>
          </p:nvPicPr>
          <p:blipFill>
            <a:blip r:embed="rId1">
              <a:clrChange>
                <a:clrFrom>
                  <a:srgbClr val="FFFFFF">
                    <a:alpha val="100000"/>
                  </a:srgbClr>
                </a:clrFrom>
                <a:clrTo>
                  <a:srgbClr val="FFFFFF">
                    <a:alpha val="100000"/>
                    <a:alpha val="0"/>
                  </a:srgbClr>
                </a:clrTo>
              </a:clrChange>
            </a:blip>
            <a:stretch>
              <a:fillRect/>
            </a:stretch>
          </p:blipFill>
          <p:spPr>
            <a:xfrm>
              <a:off x="517" y="7575"/>
              <a:ext cx="2666" cy="2666"/>
            </a:xfrm>
            <a:prstGeom prst="rect">
              <a:avLst/>
            </a:prstGeom>
            <a:noFill/>
            <a:ln w="9525">
              <a:noFill/>
            </a:ln>
          </p:spPr>
        </p:pic>
        <p:sp>
          <p:nvSpPr>
            <p:cNvPr id="4" name="文本框 3"/>
            <p:cNvSpPr txBox="1"/>
            <p:nvPr/>
          </p:nvSpPr>
          <p:spPr>
            <a:xfrm>
              <a:off x="3340" y="8013"/>
              <a:ext cx="14536" cy="1833"/>
            </a:xfrm>
            <a:prstGeom prst="rect">
              <a:avLst/>
            </a:prstGeom>
            <a:noFill/>
          </p:spPr>
          <p:txBody>
            <a:bodyPr wrap="square" rtlCol="0" anchor="t">
              <a:noAutofit/>
            </a:bodyPr>
            <a:p>
              <a:pPr>
                <a:lnSpc>
                  <a:spcPct val="110000"/>
                </a:lnSpc>
              </a:pPr>
              <a:r>
                <a:rPr lang="zh-CN" altLang="en-US" sz="2400" b="1"/>
                <a:t>思考</a:t>
              </a:r>
              <a:endParaRPr lang="zh-CN" altLang="en-US" sz="2400"/>
            </a:p>
            <a:p>
              <a:pPr indent="457200" fontAlgn="auto">
                <a:lnSpc>
                  <a:spcPct val="110000"/>
                </a:lnSpc>
              </a:pPr>
              <a:r>
                <a:rPr lang="zh-CN" altLang="en-US" sz="2400"/>
                <a:t>1.“他”从一个普通的送水工成为一家公司的经营者的经历，告诉我们什么道理？</a:t>
              </a:r>
              <a:endParaRPr lang="zh-CN" altLang="en-US" sz="2400"/>
            </a:p>
            <a:p>
              <a:pPr indent="457200" fontAlgn="auto">
                <a:lnSpc>
                  <a:spcPct val="110000"/>
                </a:lnSpc>
              </a:pPr>
              <a:r>
                <a:rPr lang="zh-CN" altLang="en-US" sz="2400"/>
                <a:t>2. 你认为一个人要想获得成功需要具备什么样的心态或观念？</a:t>
              </a:r>
              <a:endParaRPr lang="zh-CN" altLang="en-US" sz="2400"/>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2975791" y="2767890"/>
            <a:ext cx="6912968" cy="132207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rPr>
              <a:t>感谢观看</a:t>
            </a:r>
            <a:endPar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2758384" y="3145135"/>
            <a:ext cx="667512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人生成功与职业发展</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第一节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3065" y="1859280"/>
            <a:ext cx="11342370" cy="4730750"/>
          </a:xfrm>
          <a:prstGeom prst="rect">
            <a:avLst/>
          </a:prstGeom>
          <a:noFill/>
        </p:spPr>
        <p:txBody>
          <a:bodyPr wrap="square" rtlCol="0">
            <a:noAutofit/>
            <a:scene3d>
              <a:camera prst="orthographicFront"/>
              <a:lightRig rig="threePt" dir="t"/>
            </a:scene3d>
            <a:sp3d contourW="12700"/>
          </a:bodyPr>
          <a:p>
            <a:pPr indent="457200" fontAlgn="auto">
              <a:lnSpc>
                <a:spcPct val="11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富翁说：“这么好的天气，你为什么不出海打鱼呢？”</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渔夫说：“我已经出过一次海了，捕到了好几条大鱼。”</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富翁说：“那你为什么不多捕一些鱼呢？时间还早呀。”</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渔夫反问道：“我为什么要捕那么多鱼呢？”</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富翁说：“你每天多花一些时间去捕鱼，有钱了去换一条大船，然后雇一些帮手，这样你就可以捕到更多的鱼，赚更多的钱，买更多的船，拥有船队。到时候，你就不必把鱼卖给鱼贩子，而是直接卖给加工厂，你所获得的利润会更多。”</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渔夫说：“你的设想好像很有意思。但是，我要那么多钱干什么呢？”</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富翁说：“有钱还不知道怎么花吗？最起码你可以造一幢豪华的海滨别墅，悠闲自在地享受日光浴了。”</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渔夫笑着说道：“你说得很有道理。但是，我现在不是已经在享受日光浴了吗？”</a:t>
            </a:r>
            <a:endParaRPr lang="zh-CN" altLang="en-US" sz="2400" dirty="0">
              <a:latin typeface="楷体" panose="02010609060101010101" charset="-122"/>
              <a:ea typeface="楷体" panose="02010609060101010101" charset="-122"/>
              <a:cs typeface="楷体" panose="02010609060101010101" charset="-122"/>
              <a:sym typeface="+mn-lt"/>
            </a:endParaRPr>
          </a:p>
        </p:txBody>
      </p:sp>
      <p:sp>
        <p:nvSpPr>
          <p:cNvPr id="5" name="文本框 4"/>
          <p:cNvSpPr txBox="1"/>
          <p:nvPr/>
        </p:nvSpPr>
        <p:spPr>
          <a:xfrm>
            <a:off x="393700" y="958850"/>
            <a:ext cx="11341735" cy="1020445"/>
          </a:xfrm>
          <a:prstGeom prst="rect">
            <a:avLst/>
          </a:prstGeom>
          <a:noFill/>
        </p:spPr>
        <p:txBody>
          <a:bodyPr wrap="square" rtlCol="0" anchor="t">
            <a:noAutofit/>
          </a:bodyPr>
          <a:p>
            <a:pPr indent="457200" fontAlgn="auto"/>
            <a:r>
              <a:rPr lang="zh-CN" altLang="en-US" sz="2400"/>
              <a:t>有个富翁到海边散心享受阳光时，看到一个渔夫在风光旖旎的海滩上悠闲自在地晒着太阳，便好奇地走过去，于是有了下面的一段对话：</a:t>
            </a:r>
            <a:endParaRPr lang="zh-CN" altLang="en-US" sz="2400"/>
          </a:p>
        </p:txBody>
      </p:sp>
      <p:sp>
        <p:nvSpPr>
          <p:cNvPr id="2" name="文本框 1"/>
          <p:cNvSpPr txBox="1"/>
          <p:nvPr/>
        </p:nvSpPr>
        <p:spPr>
          <a:xfrm>
            <a:off x="1167319" y="216730"/>
            <a:ext cx="161290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本节案例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663065" y="1240790"/>
            <a:ext cx="10310495" cy="576580"/>
          </a:xfrm>
          <a:prstGeom prst="rect">
            <a:avLst/>
          </a:prstGeom>
          <a:noFill/>
        </p:spPr>
        <p:txBody>
          <a:bodyPr wrap="square" rtlCol="0" anchor="t">
            <a:noAutofit/>
          </a:bodyPr>
          <a:p>
            <a:pPr indent="457200" fontAlgn="auto"/>
            <a:r>
              <a:rPr lang="zh-CN" altLang="en-US" sz="2400"/>
              <a:t>请同学们想一想，渔夫与富翁之间的对话分别反映了什么</a:t>
            </a:r>
            <a:r>
              <a:rPr lang="zh-CN" altLang="en-US" sz="2400"/>
              <a:t>人生态度？</a:t>
            </a:r>
            <a:endParaRPr lang="zh-CN" altLang="en-US" sz="2400"/>
          </a:p>
        </p:txBody>
      </p:sp>
      <p:pic>
        <p:nvPicPr>
          <p:cNvPr id="3" name="图片 2"/>
          <p:cNvPicPr>
            <a:picLocks noChangeAspect="1"/>
          </p:cNvPicPr>
          <p:nvPr/>
        </p:nvPicPr>
        <p:blipFill>
          <a:blip r:embed="rId1"/>
          <a:stretch>
            <a:fillRect/>
          </a:stretch>
        </p:blipFill>
        <p:spPr>
          <a:xfrm>
            <a:off x="807085" y="958850"/>
            <a:ext cx="1087120" cy="1141095"/>
          </a:xfrm>
          <a:prstGeom prst="rect">
            <a:avLst/>
          </a:prstGeom>
        </p:spPr>
      </p:pic>
      <p:sp>
        <p:nvSpPr>
          <p:cNvPr id="4" name="矩形 3"/>
          <p:cNvSpPr/>
          <p:nvPr/>
        </p:nvSpPr>
        <p:spPr>
          <a:xfrm>
            <a:off x="744220" y="2753995"/>
            <a:ext cx="10700385" cy="3348990"/>
          </a:xfrm>
          <a:prstGeom prst="rect">
            <a:avLst/>
          </a:prstGeom>
          <a:solidFill>
            <a:srgbClr val="D1E2C1"/>
          </a:solidFill>
          <a:ln>
            <a:solidFill>
              <a:srgbClr val="D1E2C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文本框 1"/>
          <p:cNvSpPr txBox="1"/>
          <p:nvPr/>
        </p:nvSpPr>
        <p:spPr>
          <a:xfrm>
            <a:off x="1124585" y="3064510"/>
            <a:ext cx="9858375" cy="2633345"/>
          </a:xfrm>
          <a:prstGeom prst="rect">
            <a:avLst/>
          </a:prstGeom>
          <a:noFill/>
        </p:spPr>
        <p:txBody>
          <a:bodyPr wrap="square" rtlCol="0">
            <a:noAutofit/>
          </a:bodyPr>
          <a:p>
            <a:r>
              <a:rPr kumimoji="1" lang="en-US" altLang="zh-CN" sz="2400">
                <a:latin typeface="思源黑体 CN Medium" panose="020B0600000000000000" charset="-122"/>
                <a:ea typeface="思源黑体 CN Medium" panose="020B0600000000000000" charset="-122"/>
                <a:cs typeface="思源黑体 CN Medium" panose="020B0600000000000000" charset="-122"/>
                <a:sym typeface="+mn-lt"/>
              </a:rPr>
              <a:t>    这段渔夫和富翁之间的对话深刻反映了两种不同的人生态度</a:t>
            </a:r>
            <a:r>
              <a:rPr kumimoji="1" lang="zh-CN" altLang="en-US" sz="2400">
                <a:latin typeface="思源黑体 CN Medium" panose="020B0600000000000000" charset="-122"/>
                <a:ea typeface="思源黑体 CN Medium" panose="020B0600000000000000" charset="-122"/>
                <a:cs typeface="思源黑体 CN Medium" panose="020B0600000000000000" charset="-122"/>
                <a:sym typeface="+mn-lt"/>
              </a:rPr>
              <a:t>。</a:t>
            </a:r>
            <a:r>
              <a:rPr kumimoji="1" lang="en-US" altLang="zh-CN" sz="2400">
                <a:latin typeface="思源黑体 CN Medium" panose="020B0600000000000000" charset="-122"/>
                <a:ea typeface="思源黑体 CN Medium" panose="020B0600000000000000" charset="-122"/>
                <a:cs typeface="思源黑体 CN Medium" panose="020B0600000000000000" charset="-122"/>
                <a:sym typeface="+mn-lt"/>
              </a:rPr>
              <a:t>对于富翁来说，人应该放眼未来，趁年轻多做点事，尽可能多地争取自己想要的东西，老了就可以凭着这些资本尽情享受生活；而渔夫则安于现状，觉得人应该及时行乐，他认为现在拼死拼活地奋斗，最终的目的还是享受生活，不如在当下享受。究竟谁是谁非，我们暂不做评论。通过这则故事，我们需要正确理解“什么是人生成功”这一每个人都会或多或少思考过的问题。</a:t>
            </a:r>
            <a:endParaRPr kumimoji="1" lang="en-US" altLang="zh-CN" sz="2400">
              <a:latin typeface="思源黑体 CN Medium" panose="020B0600000000000000" charset="-122"/>
              <a:ea typeface="思源黑体 CN Medium" panose="020B0600000000000000" charset="-122"/>
              <a:cs typeface="思源黑体 CN Medium" panose="020B0600000000000000" charset="-122"/>
              <a:sym typeface="+mn-lt"/>
            </a:endParaRPr>
          </a:p>
        </p:txBody>
      </p:sp>
      <p:sp>
        <p:nvSpPr>
          <p:cNvPr id="6" name="文本框 5"/>
          <p:cNvSpPr txBox="1"/>
          <p:nvPr/>
        </p:nvSpPr>
        <p:spPr>
          <a:xfrm>
            <a:off x="1167319" y="216730"/>
            <a:ext cx="161290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本节案例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805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一、从生涯彩虹图看人生成功</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93700" y="958850"/>
            <a:ext cx="11341735" cy="829945"/>
          </a:xfrm>
          <a:prstGeom prst="rect">
            <a:avLst/>
          </a:prstGeom>
          <a:noFill/>
        </p:spPr>
        <p:txBody>
          <a:bodyPr wrap="square" rtlCol="0" anchor="t">
            <a:spAutoFit/>
          </a:bodyPr>
          <a:p>
            <a:pPr indent="457200" fontAlgn="auto"/>
            <a:r>
              <a:rPr lang="zh-CN" altLang="en-US" sz="2400"/>
              <a:t>著名职业生涯规划专家</a:t>
            </a:r>
            <a:r>
              <a:rPr lang="zh-CN" altLang="en-US" sz="2400" b="1">
                <a:solidFill>
                  <a:srgbClr val="5F8A48"/>
                </a:solidFill>
              </a:rPr>
              <a:t>舒伯</a:t>
            </a:r>
            <a:r>
              <a:rPr lang="zh-CN" altLang="en-US" sz="2400"/>
              <a:t>用生涯彩虹图（life-career rainbow）非常形象地展示了我们在人生中扮演的各种角色之间的关系，如图 1-1 所示。</a:t>
            </a:r>
            <a:endParaRPr lang="zh-CN" altLang="en-US" sz="2400"/>
          </a:p>
        </p:txBody>
      </p:sp>
      <p:pic>
        <p:nvPicPr>
          <p:cNvPr id="3" name="图片 2"/>
          <p:cNvPicPr>
            <a:picLocks noChangeAspect="1"/>
          </p:cNvPicPr>
          <p:nvPr/>
        </p:nvPicPr>
        <p:blipFill>
          <a:blip r:embed="rId1"/>
          <a:stretch>
            <a:fillRect/>
          </a:stretch>
        </p:blipFill>
        <p:spPr>
          <a:xfrm>
            <a:off x="1664335" y="1788795"/>
            <a:ext cx="8863965" cy="48291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tags/tag1.xml><?xml version="1.0" encoding="utf-8"?>
<p:tagLst xmlns:p="http://schemas.openxmlformats.org/presentationml/2006/main">
  <p:tag name="TIMING" val="|3.3"/>
</p:tagLst>
</file>

<file path=ppt/tags/tag10.xml><?xml version="1.0" encoding="utf-8"?>
<p:tagLst xmlns:p="http://schemas.openxmlformats.org/presentationml/2006/main">
  <p:tag name="TIMING" val="|2.9"/>
</p:tagLst>
</file>

<file path=ppt/tags/tag11.xml><?xml version="1.0" encoding="utf-8"?>
<p:tagLst xmlns:p="http://schemas.openxmlformats.org/presentationml/2006/main">
  <p:tag name="TIMING" val="|3.3"/>
</p:tagLst>
</file>

<file path=ppt/tags/tag12.xml><?xml version="1.0" encoding="utf-8"?>
<p:tagLst xmlns:p="http://schemas.openxmlformats.org/presentationml/2006/main">
  <p:tag name="TIMING" val="|2.9"/>
</p:tagLst>
</file>

<file path=ppt/tags/tag13.xml><?xml version="1.0" encoding="utf-8"?>
<p:tagLst xmlns:p="http://schemas.openxmlformats.org/presentationml/2006/main">
  <p:tag name="TIMING" val="|2.9"/>
</p:tagLst>
</file>

<file path=ppt/tags/tag14.xml><?xml version="1.0" encoding="utf-8"?>
<p:tagLst xmlns:p="http://schemas.openxmlformats.org/presentationml/2006/main">
  <p:tag name="TIMING" val="|2.9"/>
</p:tagLst>
</file>

<file path=ppt/tags/tag15.xml><?xml version="1.0" encoding="utf-8"?>
<p:tagLst xmlns:p="http://schemas.openxmlformats.org/presentationml/2006/main">
  <p:tag name="TIMING" val="|2.9"/>
</p:tagLst>
</file>

<file path=ppt/tags/tag16.xml><?xml version="1.0" encoding="utf-8"?>
<p:tagLst xmlns:p="http://schemas.openxmlformats.org/presentationml/2006/main">
  <p:tag name="TIMING" val="|2.9"/>
</p:tagLst>
</file>

<file path=ppt/tags/tag17.xml><?xml version="1.0" encoding="utf-8"?>
<p:tagLst xmlns:p="http://schemas.openxmlformats.org/presentationml/2006/main">
  <p:tag name="TIMING" val="|2.9"/>
</p:tagLst>
</file>

<file path=ppt/tags/tag18.xml><?xml version="1.0" encoding="utf-8"?>
<p:tagLst xmlns:p="http://schemas.openxmlformats.org/presentationml/2006/main">
  <p:tag name="TIMING" val="|2.9"/>
</p:tagLst>
</file>

<file path=ppt/tags/tag19.xml><?xml version="1.0" encoding="utf-8"?>
<p:tagLst xmlns:p="http://schemas.openxmlformats.org/presentationml/2006/main">
  <p:tag name="TIMING" val="|2.9"/>
</p:tagLst>
</file>

<file path=ppt/tags/tag2.xml><?xml version="1.0" encoding="utf-8"?>
<p:tagLst xmlns:p="http://schemas.openxmlformats.org/presentationml/2006/main">
  <p:tag name="TIMING" val="|2.9"/>
</p:tagLst>
</file>

<file path=ppt/tags/tag20.xml><?xml version="1.0" encoding="utf-8"?>
<p:tagLst xmlns:p="http://schemas.openxmlformats.org/presentationml/2006/main">
  <p:tag name="TIMING" val="|2.9"/>
</p:tagLst>
</file>

<file path=ppt/tags/tag21.xml><?xml version="1.0" encoding="utf-8"?>
<p:tagLst xmlns:p="http://schemas.openxmlformats.org/presentationml/2006/main">
  <p:tag name="TIMING" val="|2.9"/>
</p:tagLst>
</file>

<file path=ppt/tags/tag22.xml><?xml version="1.0" encoding="utf-8"?>
<p:tagLst xmlns:p="http://schemas.openxmlformats.org/presentationml/2006/main">
  <p:tag name="TIMING" val="|2.9"/>
</p:tagLst>
</file>

<file path=ppt/tags/tag23.xml><?xml version="1.0" encoding="utf-8"?>
<p:tagLst xmlns:p="http://schemas.openxmlformats.org/presentationml/2006/main">
  <p:tag name="TIMING" val="|2.9"/>
</p:tagLst>
</file>

<file path=ppt/tags/tag24.xml><?xml version="1.0" encoding="utf-8"?>
<p:tagLst xmlns:p="http://schemas.openxmlformats.org/presentationml/2006/main">
  <p:tag name="TIMING" val="|2.9"/>
</p:tagLst>
</file>

<file path=ppt/tags/tag25.xml><?xml version="1.0" encoding="utf-8"?>
<p:tagLst xmlns:p="http://schemas.openxmlformats.org/presentationml/2006/main">
  <p:tag name="TIMING" val="|2.9"/>
</p:tagLst>
</file>

<file path=ppt/tags/tag26.xml><?xml version="1.0" encoding="utf-8"?>
<p:tagLst xmlns:p="http://schemas.openxmlformats.org/presentationml/2006/main">
  <p:tag name="TIMING" val="|2.9"/>
</p:tagLst>
</file>

<file path=ppt/tags/tag27.xml><?xml version="1.0" encoding="utf-8"?>
<p:tagLst xmlns:p="http://schemas.openxmlformats.org/presentationml/2006/main">
  <p:tag name="TIMING" val="|2.9"/>
</p:tagLst>
</file>

<file path=ppt/tags/tag28.xml><?xml version="1.0" encoding="utf-8"?>
<p:tagLst xmlns:p="http://schemas.openxmlformats.org/presentationml/2006/main">
  <p:tag name="TIMING" val="|2.9"/>
</p:tagLst>
</file>

<file path=ppt/tags/tag29.xml><?xml version="1.0" encoding="utf-8"?>
<p:tagLst xmlns:p="http://schemas.openxmlformats.org/presentationml/2006/main">
  <p:tag name="TIMING" val="|2.9"/>
</p:tagLst>
</file>

<file path=ppt/tags/tag3.xml><?xml version="1.0" encoding="utf-8"?>
<p:tagLst xmlns:p="http://schemas.openxmlformats.org/presentationml/2006/main">
  <p:tag name="TIMING" val="|2.9"/>
</p:tagLst>
</file>

<file path=ppt/tags/tag30.xml><?xml version="1.0" encoding="utf-8"?>
<p:tagLst xmlns:p="http://schemas.openxmlformats.org/presentationml/2006/main">
  <p:tag name="TIMING" val="|2.9"/>
</p:tagLst>
</file>

<file path=ppt/tags/tag31.xml><?xml version="1.0" encoding="utf-8"?>
<p:tagLst xmlns:p="http://schemas.openxmlformats.org/presentationml/2006/main">
  <p:tag name="TIMING" val="|2.9"/>
</p:tagLst>
</file>

<file path=ppt/tags/tag32.xml><?xml version="1.0" encoding="utf-8"?>
<p:tagLst xmlns:p="http://schemas.openxmlformats.org/presentationml/2006/main">
  <p:tag name="TIMING" val="|2.9"/>
</p:tagLst>
</file>

<file path=ppt/tags/tag33.xml><?xml version="1.0" encoding="utf-8"?>
<p:tagLst xmlns:p="http://schemas.openxmlformats.org/presentationml/2006/main">
  <p:tag name="TIMING" val="|2.9"/>
</p:tagLst>
</file>

<file path=ppt/tags/tag34.xml><?xml version="1.0" encoding="utf-8"?>
<p:tagLst xmlns:p="http://schemas.openxmlformats.org/presentationml/2006/main">
  <p:tag name="TIMING" val="|2.9"/>
</p:tagLst>
</file>

<file path=ppt/tags/tag35.xml><?xml version="1.0" encoding="utf-8"?>
<p:tagLst xmlns:p="http://schemas.openxmlformats.org/presentationml/2006/main">
  <p:tag name="TIMING" val="|2.9"/>
</p:tagLst>
</file>

<file path=ppt/tags/tag36.xml><?xml version="1.0" encoding="utf-8"?>
<p:tagLst xmlns:p="http://schemas.openxmlformats.org/presentationml/2006/main">
  <p:tag name="TIMING" val="|2.9"/>
</p:tagLst>
</file>

<file path=ppt/tags/tag37.xml><?xml version="1.0" encoding="utf-8"?>
<p:tagLst xmlns:p="http://schemas.openxmlformats.org/presentationml/2006/main">
  <p:tag name="TIMING" val="|2.9"/>
</p:tagLst>
</file>

<file path=ppt/tags/tag38.xml><?xml version="1.0" encoding="utf-8"?>
<p:tagLst xmlns:p="http://schemas.openxmlformats.org/presentationml/2006/main">
  <p:tag name="KSO_WM_DIAGRAM_VIRTUALLY_FRAME" val="{&quot;height&quot;:181.75,&quot;left&quot;:163.65,&quot;top&quot;:248.25,&quot;width&quot;:716.85}"/>
</p:tagLst>
</file>

<file path=ppt/tags/tag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1*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181.75,&quot;left&quot;:163.65,&quot;top&quot;:248.25,&quot;width&quot;:716.8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xml><?xml version="1.0" encoding="utf-8"?>
<p:tagLst xmlns:p="http://schemas.openxmlformats.org/presentationml/2006/main">
  <p:tag name="TIMING" val="|3.3"/>
</p:tagLst>
</file>

<file path=ppt/tags/tag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1*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181.75,&quot;left&quot;:163.65,&quot;top&quot;:248.25,&quot;width&quot;:716.8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1.xml><?xml version="1.0" encoding="utf-8"?>
<p:tagLst xmlns:p="http://schemas.openxmlformats.org/presentationml/2006/main">
  <p:tag name="KSO_WM_BEAUTIFY_FLAG" val="#wm#"/>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1*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181.75,&quot;left&quot;:163.65,&quot;top&quot;:248.25,&quot;width&quot;:71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
</p:tagLst>
</file>

<file path=ppt/tags/tag42.xml><?xml version="1.0" encoding="utf-8"?>
<p:tagLst xmlns:p="http://schemas.openxmlformats.org/presentationml/2006/main">
  <p:tag name="KSO_WM_BEAUTIFY_FLAG" val="#wm#"/>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1*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181.75,&quot;left&quot;:163.65,&quot;top&quot;:248.25,&quot;width&quot;:71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
</p:tagLst>
</file>

<file path=ppt/tags/tag43.xml><?xml version="1.0" encoding="utf-8"?>
<p:tagLst xmlns:p="http://schemas.openxmlformats.org/presentationml/2006/main">
  <p:tag name="TIMING" val="|2.9"/>
</p:tagLst>
</file>

<file path=ppt/tags/tag44.xml><?xml version="1.0" encoding="utf-8"?>
<p:tagLst xmlns:p="http://schemas.openxmlformats.org/presentationml/2006/main">
  <p:tag name="TIMING" val="|2.9"/>
</p:tagLst>
</file>

<file path=ppt/tags/tag45.xml><?xml version="1.0" encoding="utf-8"?>
<p:tagLst xmlns:p="http://schemas.openxmlformats.org/presentationml/2006/main">
  <p:tag name="TIMING" val="|2.9"/>
</p:tagLst>
</file>

<file path=ppt/tags/tag46.xml><?xml version="1.0" encoding="utf-8"?>
<p:tagLst xmlns:p="http://schemas.openxmlformats.org/presentationml/2006/main">
  <p:tag name="TIMING" val="|2.9"/>
</p:tagLst>
</file>

<file path=ppt/tags/tag47.xml><?xml version="1.0" encoding="utf-8"?>
<p:tagLst xmlns:p="http://schemas.openxmlformats.org/presentationml/2006/main">
  <p:tag name="TIMING" val="|1.4|4.6|1.3|1.2|1.3|1.2"/>
</p:tagLst>
</file>

<file path=ppt/tags/tag48.xml><?xml version="1.0" encoding="utf-8"?>
<p:tagLst xmlns:p="http://schemas.openxmlformats.org/presentationml/2006/main">
  <p:tag name="TIMING" val="|1.4|4.6|1.3|1.2|1.3|1.2"/>
</p:tagLst>
</file>

<file path=ppt/tags/tag49.xml><?xml version="1.0" encoding="utf-8"?>
<p:tagLst xmlns:p="http://schemas.openxmlformats.org/presentationml/2006/main">
  <p:tag name="TIMING" val="|1.4|4.6|1.3|1.2|1.3|1.2"/>
</p:tagLst>
</file>

<file path=ppt/tags/tag5.xml><?xml version="1.0" encoding="utf-8"?>
<p:tagLst xmlns:p="http://schemas.openxmlformats.org/presentationml/2006/main">
  <p:tag name="TIMING" val="|2.9"/>
</p:tagLst>
</file>

<file path=ppt/tags/tag50.xml><?xml version="1.0" encoding="utf-8"?>
<p:tagLst xmlns:p="http://schemas.openxmlformats.org/presentationml/2006/main">
  <p:tag name="TIMING" val="|1.4|4.6|1.3|1.2|1.3|1.2"/>
</p:tagLst>
</file>

<file path=ppt/tags/tag51.xml><?xml version="1.0" encoding="utf-8"?>
<p:tagLst xmlns:p="http://schemas.openxmlformats.org/presentationml/2006/main">
  <p:tag name="TIMING" val="|1.4|4.6|1.3|1.2|1.3|1.2"/>
</p:tagLst>
</file>

<file path=ppt/tags/tag52.xml><?xml version="1.0" encoding="utf-8"?>
<p:tagLst xmlns:p="http://schemas.openxmlformats.org/presentationml/2006/main">
  <p:tag name="ISPRING_PRESENTATION_TITLE" val="PowerPoint 演示文稿"/>
  <p:tag name="resource_record_key" val="{&quot;13&quot;:[19951231],&quot;70&quot;:[3322225]}"/>
  <p:tag name="commondata" val="eyJoZGlkIjoiNjQ4YzdlODg4MjcyNWQ4MjM5MzQ0NTg3N2YxZDIyOGYifQ=="/>
</p:tagLst>
</file>

<file path=ppt/tags/tag6.xml><?xml version="1.0" encoding="utf-8"?>
<p:tagLst xmlns:p="http://schemas.openxmlformats.org/presentationml/2006/main">
  <p:tag name="TIMING" val="|2.9"/>
</p:tagLst>
</file>

<file path=ppt/tags/tag7.xml><?xml version="1.0" encoding="utf-8"?>
<p:tagLst xmlns:p="http://schemas.openxmlformats.org/presentationml/2006/main">
  <p:tag name="TIMING" val="|2.9"/>
</p:tagLst>
</file>

<file path=ppt/tags/tag8.xml><?xml version="1.0" encoding="utf-8"?>
<p:tagLst xmlns:p="http://schemas.openxmlformats.org/presentationml/2006/main">
  <p:tag name="TIMING" val="|2.9"/>
</p:tagLst>
</file>

<file path=ppt/tags/tag9.xml><?xml version="1.0" encoding="utf-8"?>
<p:tagLst xmlns:p="http://schemas.openxmlformats.org/presentationml/2006/main">
  <p:tag name="TIMING" val="|2.9"/>
</p:tagLst>
</file>

<file path=ppt/theme/theme1.xml><?xml version="1.0" encoding="utf-8"?>
<a:theme xmlns:a="http://schemas.openxmlformats.org/drawingml/2006/main" name="Office 主题">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t4acg0wn">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14605</Words>
  <Application>WPS 演示</Application>
  <PresentationFormat>宽屏</PresentationFormat>
  <Paragraphs>366</Paragraphs>
  <Slides>56</Slides>
  <Notes>32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56</vt:i4>
      </vt:variant>
    </vt:vector>
  </HeadingPairs>
  <TitlesOfParts>
    <vt:vector size="69" baseType="lpstr">
      <vt:lpstr>Arial</vt:lpstr>
      <vt:lpstr>宋体</vt:lpstr>
      <vt:lpstr>Wingdings</vt:lpstr>
      <vt:lpstr>思源黑体 CN Bold</vt:lpstr>
      <vt:lpstr>黑体</vt:lpstr>
      <vt:lpstr>思源黑体 CN Regular</vt:lpstr>
      <vt:lpstr>楷体</vt:lpstr>
      <vt:lpstr>思源黑体 CN Medium</vt:lpstr>
      <vt:lpstr>微软雅黑</vt:lpstr>
      <vt:lpstr>Arial Unicode MS</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Gemini</cp:lastModifiedBy>
  <cp:revision>64</cp:revision>
  <dcterms:created xsi:type="dcterms:W3CDTF">2017-10-06T10:47:00Z</dcterms:created>
  <dcterms:modified xsi:type="dcterms:W3CDTF">2024-05-17T10:05:02Z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24AB3B71E7AF479A8BB737B096361CC8_13</vt:lpwstr>
  </property>
</Properties>
</file>