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538" r:id="rId9"/>
    <p:sldId id="416" r:id="rId10"/>
    <p:sldId id="418" r:id="rId11"/>
    <p:sldId id="539" r:id="rId12"/>
    <p:sldId id="465" r:id="rId13"/>
    <p:sldId id="466" r:id="rId14"/>
    <p:sldId id="467" r:id="rId15"/>
    <p:sldId id="468" r:id="rId16"/>
    <p:sldId id="540" r:id="rId17"/>
    <p:sldId id="469" r:id="rId18"/>
    <p:sldId id="470" r:id="rId19"/>
    <p:sldId id="471" r:id="rId20"/>
    <p:sldId id="472" r:id="rId21"/>
    <p:sldId id="473" r:id="rId22"/>
    <p:sldId id="423" r:id="rId23"/>
    <p:sldId id="426" r:id="rId24"/>
    <p:sldId id="475" r:id="rId25"/>
    <p:sldId id="476" r:id="rId26"/>
    <p:sldId id="428" r:id="rId27"/>
    <p:sldId id="430" r:id="rId28"/>
    <p:sldId id="431" r:id="rId29"/>
    <p:sldId id="477" r:id="rId30"/>
    <p:sldId id="440" r:id="rId31"/>
    <p:sldId id="504" r:id="rId32"/>
    <p:sldId id="505" r:id="rId33"/>
    <p:sldId id="506" r:id="rId34"/>
    <p:sldId id="507" r:id="rId35"/>
    <p:sldId id="508" r:id="rId36"/>
    <p:sldId id="509" r:id="rId37"/>
    <p:sldId id="511" r:id="rId38"/>
    <p:sldId id="512" r:id="rId39"/>
    <p:sldId id="513" r:id="rId40"/>
    <p:sldId id="514" r:id="rId41"/>
    <p:sldId id="515" r:id="rId42"/>
    <p:sldId id="588" r:id="rId43"/>
    <p:sldId id="516" r:id="rId44"/>
    <p:sldId id="517" r:id="rId45"/>
    <p:sldId id="518" r:id="rId46"/>
    <p:sldId id="519" r:id="rId47"/>
    <p:sldId id="520" r:id="rId48"/>
    <p:sldId id="589" r:id="rId49"/>
    <p:sldId id="523" r:id="rId50"/>
    <p:sldId id="524" r:id="rId51"/>
    <p:sldId id="526" r:id="rId52"/>
    <p:sldId id="528" r:id="rId53"/>
    <p:sldId id="531" r:id="rId54"/>
    <p:sldId id="533" r:id="rId55"/>
    <p:sldId id="527" r:id="rId56"/>
    <p:sldId id="458" r:id="rId57"/>
    <p:sldId id="459" r:id="rId58"/>
    <p:sldId id="389" r:id="rId59"/>
  </p:sldIdLst>
  <p:sldSz cx="12192000" cy="6858000"/>
  <p:notesSz cx="7103745" cy="10234295"/>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9A47"/>
    <a:srgbClr val="EA4343"/>
    <a:srgbClr val="362828"/>
    <a:srgbClr val="E0EFDC"/>
    <a:srgbClr val="3E57C1"/>
    <a:srgbClr val="2B2F92"/>
    <a:srgbClr val="EFB58E"/>
    <a:srgbClr val="F33735"/>
    <a:srgbClr val="093759"/>
    <a:srgbClr val="1271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197.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人往高处走，水往低处流”，人的本性是追求更高层次的发展，追求幸福的生活。通过上大学，我们能够在较短的时间内系统地学习适合自己未来发展的相应领域内前人的成果，然后将这些知识转化为自己的职业能力，从而在就业时能为将来的职业生涯发展创造一个比较高的发展起点。而且，大学里系统的专业教育会使我们更能适应社会分工的需要；大学所强调的学会学习会使我们具备更强的学习能力。在未来的职业发展中，这种学习能力能使我们与时俱进，及时更新知识，培养新的工作技能，从而具备持续的职业发展力。而且，我们也不得不面对这样一个事实：当今的社会对文凭是非常看重的。虽然高文凭并不一定意味着高能力和高素质，但是从概率上来说，高文凭者较低文凭者而言，确实有更高的能力与素质。因此，用人单位在招聘时为了降低用人风险，往往将文凭设置为一个基本门槛。</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总之，学会共处是人生的必修课，我们应该在交往中学会共处。学会共处要求我们学会了解自身，发现他人，尊重他人；学会关心，学会分享，学会合作；相互交流，学会平等对话；学会用和平、对话、协商、非暴力的方法处理矛盾，解决冲突。</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案例中，同样的起点，后来之所以出现这么大的差距，是因为艾洛能积极主动地做事，布罗则是被动地做事。</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西游记》是一部值得品读的巨著，书中描述了由四种不同性格的成员组成的一支团队如何克服重重困难，最终取回真经的艰苦历程。让人更加深刻地理解：团队的进步与个人的前程是如此紧密地联系在一起。当一个团队实现既定目标的时候，每一位成员都会从中获得个人的成功。现代社会是一个强调专业分工的社会，既然分工就必然需要协作。任何单打独斗的想法和行为在现代社会是根本行不通的。我们必须融入一支优秀的团队，懂得协同作战，而不是一味追求个人成就。</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小和尚撞钟，只不过是“做一天和尚撞一天钟”而已，并没有用“心”去撞钟，更没有用一颗“唤醒众生”的心去撞钟，其结果当然是不能把这看似最简单的事情做好。我们做事时只有用手、用脑、用心，手、脑、心并用，才能放飞心中的理想，把事情做好。</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人生充满选择，但关键处只有几步。正如下棋，一步之差，可能全盘皆输。生活是由一系列的选择组成的，在做出选择之前有一个很重要的心理过程——决策。在日常生活中，我们经常要面临各种各样的抉择。有的决定很简单，只要稍加思考，很快就能依照个人的需要或者喜好做选择。例如，今天要穿什么衣服，到餐厅吃饭点什么菜，要不要去参加同学的生日聚会，等等。有的决定则必须慎重考虑，因为最后的决定可能关系到一个人未来的发展前途。比如，选择什么样的人作为终身伴侣，选择什么样的职业，等等。在大学阶段，我们会面临很多决策问题。有些决策问题可能无关轻重，而有些决策问题可能非常重要。比如，大学阶段我们究竟学什么、如何学，如何确定以后的出路，等等。总之，今天的我们是我们昨天选择和努力的结果，而今天的选择和努力将决定我们明天的生活</a:t>
            </a:r>
            <a:endParaRPr lang="zh-CN" altLang="en-US"/>
          </a:p>
          <a:p>
            <a:r>
              <a:rPr lang="zh-CN" altLang="en-US"/>
              <a:t>品质。</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8" Type="http://schemas.openxmlformats.org/officeDocument/2006/relationships/notesSlide" Target="../notesSlides/notesSlide7.xml"/><Relationship Id="rId17" Type="http://schemas.openxmlformats.org/officeDocument/2006/relationships/slideLayout" Target="../slideLayouts/slideLayout2.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image" Target="../media/image11.jpeg"/><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25.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28.xml"/><Relationship Id="rId2" Type="http://schemas.openxmlformats.org/officeDocument/2006/relationships/image" Target="../media/image19.jpeg"/><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36.xml"/><Relationship Id="rId3" Type="http://schemas.openxmlformats.org/officeDocument/2006/relationships/image" Target="../media/image23.jpeg"/><Relationship Id="rId2" Type="http://schemas.openxmlformats.org/officeDocument/2006/relationships/tags" Target="../tags/tag35.xml"/><Relationship Id="rId1" Type="http://schemas.openxmlformats.org/officeDocument/2006/relationships/tags" Target="../tags/tag34.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tags" Target="../tags/tag39.xml"/><Relationship Id="rId3" Type="http://schemas.openxmlformats.org/officeDocument/2006/relationships/image" Target="../media/image24.png"/><Relationship Id="rId2" Type="http://schemas.openxmlformats.org/officeDocument/2006/relationships/tags" Target="../tags/tag38.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42.xml"/><Relationship Id="rId3" Type="http://schemas.openxmlformats.org/officeDocument/2006/relationships/image" Target="../media/image25.jpeg"/><Relationship Id="rId2" Type="http://schemas.openxmlformats.org/officeDocument/2006/relationships/tags" Target="../tags/tag41.xml"/><Relationship Id="rId1" Type="http://schemas.openxmlformats.org/officeDocument/2006/relationships/tags" Target="../tags/tag4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3" Type="http://schemas.openxmlformats.org/officeDocument/2006/relationships/notesSlide" Target="../notesSlides/notesSlide22.xml"/><Relationship Id="rId22" Type="http://schemas.openxmlformats.org/officeDocument/2006/relationships/slideLayout" Target="../slideLayouts/slideLayout2.xml"/><Relationship Id="rId21" Type="http://schemas.openxmlformats.org/officeDocument/2006/relationships/tags" Target="../tags/tag63.xml"/><Relationship Id="rId20" Type="http://schemas.openxmlformats.org/officeDocument/2006/relationships/image" Target="../media/image27.svg"/><Relationship Id="rId2" Type="http://schemas.openxmlformats.org/officeDocument/2006/relationships/tags" Target="../tags/tag46.xml"/><Relationship Id="rId19" Type="http://schemas.openxmlformats.org/officeDocument/2006/relationships/image" Target="../media/image26.png"/><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27.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1" Type="http://schemas.openxmlformats.org/officeDocument/2006/relationships/notesSlide" Target="../notesSlides/notesSlide23.xml"/><Relationship Id="rId20" Type="http://schemas.openxmlformats.org/officeDocument/2006/relationships/slideLayout" Target="../slideLayouts/slideLayout2.xml"/><Relationship Id="rId2" Type="http://schemas.openxmlformats.org/officeDocument/2006/relationships/tags" Target="../tags/tag65.xml"/><Relationship Id="rId19" Type="http://schemas.openxmlformats.org/officeDocument/2006/relationships/tags" Target="../tags/tag81.xml"/><Relationship Id="rId18" Type="http://schemas.openxmlformats.org/officeDocument/2006/relationships/image" Target="../media/image28.jpeg"/><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tags" Target="../tags/tag8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tags" Target="../tags/tag84.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image" Target="../media/image29.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30.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tags" Target="../tags/tag89.xml"/><Relationship Id="rId2" Type="http://schemas.openxmlformats.org/officeDocument/2006/relationships/image" Target="../media/image32.jpeg"/><Relationship Id="rId1" Type="http://schemas.openxmlformats.org/officeDocument/2006/relationships/image" Target="../media/image31.jpe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33.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34.jpe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tags" Target="../tags/tag92.xml"/><Relationship Id="rId2" Type="http://schemas.openxmlformats.org/officeDocument/2006/relationships/image" Target="../media/image36.jpeg"/><Relationship Id="rId1" Type="http://schemas.openxmlformats.org/officeDocument/2006/relationships/image" Target="../media/image35.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image" Target="../media/image37.jpe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tags" Target="../tags/tag95.xml"/><Relationship Id="rId1" Type="http://schemas.openxmlformats.org/officeDocument/2006/relationships/image" Target="../media/image4.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4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7" Type="http://schemas.openxmlformats.org/officeDocument/2006/relationships/notesSlide" Target="../notesSlides/notesSlide36.xml"/><Relationship Id="rId26" Type="http://schemas.openxmlformats.org/officeDocument/2006/relationships/slideLayout" Target="../slideLayouts/slideLayout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tags" Target="../tags/tag123.xml"/><Relationship Id="rId1" Type="http://schemas.openxmlformats.org/officeDocument/2006/relationships/image" Target="../media/image39.jpe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12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4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1" Type="http://schemas.openxmlformats.org/officeDocument/2006/relationships/notesSlide" Target="../notesSlides/notesSlide42.xml"/><Relationship Id="rId10" Type="http://schemas.openxmlformats.org/officeDocument/2006/relationships/slideLayout" Target="../slideLayouts/slideLayout2.xml"/><Relationship Id="rId1" Type="http://schemas.openxmlformats.org/officeDocument/2006/relationships/tags" Target="../tags/tag12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tags" Target="../tags/tag136.xml"/><Relationship Id="rId1"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5" Type="http://schemas.openxmlformats.org/officeDocument/2006/relationships/notesSlide" Target="../notesSlides/notesSlide44.xml"/><Relationship Id="rId24" Type="http://schemas.openxmlformats.org/officeDocument/2006/relationships/slideLayout" Target="../slideLayouts/slideLayout2.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tags" Target="../tags/tag138.xml"/><Relationship Id="rId19" Type="http://schemas.openxmlformats.org/officeDocument/2006/relationships/tags" Target="../tags/tag155.xml"/><Relationship Id="rId18" Type="http://schemas.openxmlformats.org/officeDocument/2006/relationships/tags" Target="../tags/tag154.xml"/><Relationship Id="rId17" Type="http://schemas.openxmlformats.org/officeDocument/2006/relationships/tags" Target="../tags/tag153.xml"/><Relationship Id="rId16" Type="http://schemas.openxmlformats.org/officeDocument/2006/relationships/tags" Target="../tags/tag152.xml"/><Relationship Id="rId15" Type="http://schemas.openxmlformats.org/officeDocument/2006/relationships/tags" Target="../tags/tag151.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tags" Target="../tags/tag137.xml"/></Relationships>
</file>

<file path=ppt/slides/_rels/slide51.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3" Type="http://schemas.openxmlformats.org/officeDocument/2006/relationships/notesSlide" Target="../notesSlides/notesSlide45.xml"/><Relationship Id="rId12" Type="http://schemas.openxmlformats.org/officeDocument/2006/relationships/slideLayout" Target="../slideLayouts/slideLayout2.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52.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2" Type="http://schemas.openxmlformats.org/officeDocument/2006/relationships/notesSlide" Target="../notesSlides/notesSlide46.xml"/><Relationship Id="rId21" Type="http://schemas.openxmlformats.org/officeDocument/2006/relationships/slideLayout" Target="../slideLayouts/slideLayout2.xml"/><Relationship Id="rId20" Type="http://schemas.openxmlformats.org/officeDocument/2006/relationships/tags" Target="../tags/tag190.xml"/><Relationship Id="rId2" Type="http://schemas.openxmlformats.org/officeDocument/2006/relationships/tags" Target="../tags/tag172.xml"/><Relationship Id="rId19" Type="http://schemas.openxmlformats.org/officeDocument/2006/relationships/tags" Target="../tags/tag189.xml"/><Relationship Id="rId18" Type="http://schemas.openxmlformats.org/officeDocument/2006/relationships/tags" Target="../tags/tag188.xml"/><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1.xml"/></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2.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tags" Target="../tags/tag195.xml"/><Relationship Id="rId1" Type="http://schemas.openxmlformats.org/officeDocument/2006/relationships/image" Target="../media/image43.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tags" Target="../tags/tag196.xml"/><Relationship Id="rId1" Type="http://schemas.openxmlformats.org/officeDocument/2006/relationships/image" Target="../media/image44.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ags" Target="../tags/tag7.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tags" Target="../tags/tag6.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tags" Target="../tags/tag9.xml"/><Relationship Id="rId2" Type="http://schemas.openxmlformats.org/officeDocument/2006/relationships/image" Target="../media/image9.jpeg"/><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49445"/>
            <a:ext cx="4742815" cy="72580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一、大学能给我们什么</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（二）较高的职业发展起点</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01" name="正文"/>
          <p:cNvSpPr txBox="1"/>
          <p:nvPr>
            <p:custDataLst>
              <p:tags r:id="rId1"/>
            </p:custDataLst>
          </p:nvPr>
        </p:nvSpPr>
        <p:spPr>
          <a:xfrm>
            <a:off x="247650" y="3118485"/>
            <a:ext cx="2955290" cy="3009900"/>
          </a:xfrm>
          <a:prstGeom prst="rect">
            <a:avLst/>
          </a:prstGeom>
          <a:noFill/>
        </p:spPr>
        <p:txBody>
          <a:bodyPr wrap="square" lIns="90170" tIns="46990" rIns="90170" bIns="46990" rtlCol="0" anchor="t" anchorCtr="0">
            <a:noAutofit/>
          </a:bodyPr>
          <a:p>
            <a:pPr algn="l">
              <a:lnSpc>
                <a:spcPct val="100000"/>
              </a:lnSpc>
            </a:pPr>
            <a:r>
              <a:rPr lang="en-US" altLang="zh-CN" sz="2000" dirty="0">
                <a:solidFill>
                  <a:schemeClr val="tx1"/>
                </a:solidFill>
                <a:uFillTx/>
                <a:latin typeface="Arial" panose="020B0604020202020204" pitchFamily="34" charset="0"/>
                <a:ea typeface="微软雅黑" panose="020B0503020204020204" charset="-122"/>
              </a:rPr>
              <a:t>       </a:t>
            </a:r>
            <a:r>
              <a:rPr lang="zh-CN" altLang="en-US" sz="2000" dirty="0">
                <a:solidFill>
                  <a:schemeClr val="tx1"/>
                </a:solidFill>
                <a:uFillTx/>
                <a:latin typeface="Arial" panose="020B0604020202020204" pitchFamily="34" charset="0"/>
                <a:ea typeface="微软雅黑" panose="020B0503020204020204" charset="-122"/>
              </a:rPr>
              <a:t>我们每个人将来的出路无外乎两条：一是自己雇佣自己，二是被他人雇佣。大部分的人都会走向第二条道路，而要在这条道路上有一个比较好的起点和持续的成长力，就必须具备良好的专业技能和较高的综合素质。</a:t>
            </a:r>
            <a:endParaRPr lang="zh-CN" altLang="en-US" sz="2000" dirty="0">
              <a:solidFill>
                <a:schemeClr val="tx1"/>
              </a:solidFill>
              <a:uFillTx/>
              <a:latin typeface="Arial" panose="020B0604020202020204" pitchFamily="34" charset="0"/>
              <a:ea typeface="微软雅黑" panose="020B0503020204020204" charset="-122"/>
            </a:endParaRPr>
          </a:p>
        </p:txBody>
      </p:sp>
      <p:sp>
        <p:nvSpPr>
          <p:cNvPr id="202" name="标题"/>
          <p:cNvSpPr txBox="1"/>
          <p:nvPr>
            <p:custDataLst>
              <p:tags r:id="rId2"/>
            </p:custDataLst>
          </p:nvPr>
        </p:nvSpPr>
        <p:spPr>
          <a:xfrm>
            <a:off x="247650" y="2031365"/>
            <a:ext cx="2847340" cy="970280"/>
          </a:xfrm>
          <a:prstGeom prst="rect">
            <a:avLst/>
          </a:prstGeom>
          <a:noFill/>
        </p:spPr>
        <p:txBody>
          <a:bodyPr wrap="square" lIns="90170" tIns="46990" rIns="90170" bIns="0" rtlCol="0" anchor="t" anchorCtr="0">
            <a:spAutoFit/>
          </a:bodyPr>
          <a:p>
            <a:pPr algn="l">
              <a:lnSpc>
                <a:spcPct val="100000"/>
              </a:lnSpc>
            </a:pPr>
            <a:r>
              <a:rPr lang="zh-CN" altLang="en-US" sz="2000" b="1" dirty="0">
                <a:solidFill>
                  <a:schemeClr val="tx1"/>
                </a:solidFill>
                <a:uFillTx/>
                <a:latin typeface="+中文标题" charset="0"/>
                <a:ea typeface="+mj-ea"/>
                <a:cs typeface="+mj-ea"/>
              </a:rPr>
              <a:t>首先，创业成功很美好，但创业过程很艰辛，并不是每个人都适合创业。</a:t>
            </a:r>
            <a:endParaRPr lang="zh-CN" altLang="en-US" sz="2000" b="1" dirty="0">
              <a:solidFill>
                <a:schemeClr val="tx1"/>
              </a:solidFill>
              <a:uFillTx/>
              <a:latin typeface="+中文标题" charset="0"/>
              <a:ea typeface="+mj-ea"/>
              <a:cs typeface="+mj-ea"/>
            </a:endParaRPr>
          </a:p>
        </p:txBody>
      </p:sp>
      <p:sp>
        <p:nvSpPr>
          <p:cNvPr id="212" name="椭圆 211"/>
          <p:cNvSpPr/>
          <p:nvPr>
            <p:custDataLst>
              <p:tags r:id="rId3"/>
            </p:custDataLst>
          </p:nvPr>
        </p:nvSpPr>
        <p:spPr>
          <a:xfrm flipH="1">
            <a:off x="5103495" y="1661160"/>
            <a:ext cx="3776980" cy="3779520"/>
          </a:xfrm>
          <a:prstGeom prst="ellipse">
            <a:avLst/>
          </a:prstGeom>
          <a:gradFill>
            <a:gsLst>
              <a:gs pos="100000">
                <a:srgbClr val="17D594">
                  <a:lumMod val="20000"/>
                  <a:lumOff val="80000"/>
                  <a:alpha val="0"/>
                </a:srgbClr>
              </a:gs>
              <a:gs pos="0">
                <a:srgbClr val="17D594">
                  <a:lumMod val="20000"/>
                  <a:lumOff val="80000"/>
                </a:srgbClr>
              </a:gs>
            </a:gsLst>
            <a:lin ang="0" scaled="0"/>
          </a:gradFill>
          <a:ln w="22225">
            <a:noFill/>
          </a:ln>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214" name="椭圆 213"/>
          <p:cNvSpPr/>
          <p:nvPr>
            <p:custDataLst>
              <p:tags r:id="rId4"/>
            </p:custDataLst>
          </p:nvPr>
        </p:nvSpPr>
        <p:spPr>
          <a:xfrm flipH="1">
            <a:off x="5103495" y="1679575"/>
            <a:ext cx="3776980" cy="3779520"/>
          </a:xfrm>
          <a:prstGeom prst="ellipse">
            <a:avLst/>
          </a:prstGeom>
          <a:noFill/>
          <a:ln w="22225">
            <a:gradFill>
              <a:gsLst>
                <a:gs pos="0">
                  <a:srgbClr val="17D594">
                    <a:lumMod val="60000"/>
                    <a:lumOff val="40000"/>
                  </a:srgbClr>
                </a:gs>
                <a:gs pos="75000">
                  <a:srgbClr val="17D594">
                    <a:lumMod val="20000"/>
                    <a:lumOff val="80000"/>
                    <a:alpha val="0"/>
                  </a:srgbClr>
                </a:gs>
              </a:gsLst>
              <a:lin ang="0" scaled="1"/>
            </a:gradFill>
          </a:ln>
          <a:effectLst>
            <a:outerShdw blurRad="63500" dist="25400" dir="2700000" algn="tl" rotWithShape="0">
              <a:srgbClr val="17D594">
                <a:lumMod val="75000"/>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185" name="椭圆 184"/>
          <p:cNvSpPr/>
          <p:nvPr>
            <p:custDataLst>
              <p:tags r:id="rId5"/>
            </p:custDataLst>
          </p:nvPr>
        </p:nvSpPr>
        <p:spPr>
          <a:xfrm>
            <a:off x="3312160" y="1661160"/>
            <a:ext cx="3776980" cy="3779520"/>
          </a:xfrm>
          <a:prstGeom prst="ellipse">
            <a:avLst/>
          </a:prstGeom>
          <a:gradFill>
            <a:gsLst>
              <a:gs pos="100000">
                <a:srgbClr val="376FFF">
                  <a:lumMod val="20000"/>
                  <a:lumOff val="80000"/>
                  <a:alpha val="0"/>
                </a:srgbClr>
              </a:gs>
              <a:gs pos="0">
                <a:srgbClr val="376FFF">
                  <a:lumMod val="20000"/>
                  <a:lumOff val="80000"/>
                </a:srgbClr>
              </a:gs>
            </a:gsLst>
            <a:lin ang="0" scaled="0"/>
          </a:gradFill>
          <a:ln w="22225">
            <a:noFill/>
          </a:ln>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129" name="椭圆 128"/>
          <p:cNvSpPr/>
          <p:nvPr>
            <p:custDataLst>
              <p:tags r:id="rId6"/>
            </p:custDataLst>
          </p:nvPr>
        </p:nvSpPr>
        <p:spPr>
          <a:xfrm>
            <a:off x="3312160" y="1679575"/>
            <a:ext cx="3776980" cy="3779520"/>
          </a:xfrm>
          <a:prstGeom prst="ellipse">
            <a:avLst/>
          </a:prstGeom>
          <a:noFill/>
          <a:ln w="22225">
            <a:gradFill>
              <a:gsLst>
                <a:gs pos="0">
                  <a:srgbClr val="376FFF">
                    <a:lumMod val="60000"/>
                    <a:lumOff val="40000"/>
                  </a:srgbClr>
                </a:gs>
                <a:gs pos="75000">
                  <a:srgbClr val="376FFF">
                    <a:lumMod val="20000"/>
                    <a:lumOff val="80000"/>
                    <a:alpha val="0"/>
                  </a:srgbClr>
                </a:gs>
              </a:gsLst>
              <a:lin ang="0" scaled="1"/>
            </a:gradFill>
          </a:ln>
          <a:effectLst>
            <a:outerShdw blurRad="63500" dist="25400" dir="2700000" algn="tl" rotWithShape="0">
              <a:srgbClr val="376FFF">
                <a:lumMod val="75000"/>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213" name="椭圆 212"/>
          <p:cNvSpPr/>
          <p:nvPr>
            <p:custDataLst>
              <p:tags r:id="rId7"/>
            </p:custDataLst>
          </p:nvPr>
        </p:nvSpPr>
        <p:spPr>
          <a:xfrm flipH="1">
            <a:off x="5339715" y="1915795"/>
            <a:ext cx="3305810" cy="3306445"/>
          </a:xfrm>
          <a:prstGeom prst="ellipse">
            <a:avLst/>
          </a:prstGeom>
          <a:gradFill>
            <a:gsLst>
              <a:gs pos="100000">
                <a:srgbClr val="17D594">
                  <a:lumMod val="60000"/>
                  <a:lumOff val="40000"/>
                  <a:alpha val="50000"/>
                </a:srgbClr>
              </a:gs>
              <a:gs pos="12000">
                <a:srgbClr val="17D594"/>
              </a:gs>
            </a:gsLst>
            <a:lin ang="0" scaled="0"/>
          </a:gradFill>
          <a:ln>
            <a:noFill/>
          </a:ln>
          <a:effectLst>
            <a:outerShdw blurRad="279400" dist="76200" dir="8100000" algn="tr" rotWithShape="0">
              <a:srgbClr val="17D594">
                <a:lumMod val="75000"/>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215" name="标题"/>
          <p:cNvSpPr txBox="1"/>
          <p:nvPr>
            <p:custDataLst>
              <p:tags r:id="rId8"/>
            </p:custDataLst>
          </p:nvPr>
        </p:nvSpPr>
        <p:spPr>
          <a:xfrm flipH="1">
            <a:off x="6795770" y="3126740"/>
            <a:ext cx="1783080" cy="854710"/>
          </a:xfrm>
          <a:prstGeom prst="rect">
            <a:avLst/>
          </a:prstGeom>
          <a:noFill/>
        </p:spPr>
        <p:txBody>
          <a:bodyPr wrap="square" lIns="90170" tIns="46990" rIns="90170" bIns="0" rtlCol="0" anchor="ctr" anchorCtr="0"/>
          <a:p>
            <a:pPr algn="ctr">
              <a:lnSpc>
                <a:spcPct val="100000"/>
              </a:lnSpc>
            </a:pPr>
            <a:r>
              <a:rPr lang="zh-CN" altLang="en-US" sz="2400" b="1" dirty="0">
                <a:solidFill>
                  <a:srgbClr val="FFFFFF"/>
                </a:solidFill>
                <a:uFillTx/>
                <a:latin typeface="Arial" panose="020B0604020202020204" pitchFamily="34" charset="0"/>
                <a:ea typeface="微软雅黑" panose="020B0503020204020204" charset="-122"/>
              </a:rPr>
              <a:t>对于大学正确的认识</a:t>
            </a:r>
            <a:endParaRPr lang="zh-CN" altLang="en-US" sz="2400" b="1" dirty="0">
              <a:solidFill>
                <a:srgbClr val="FFFFFF"/>
              </a:solidFill>
              <a:uFillTx/>
              <a:latin typeface="Arial" panose="020B0604020202020204" pitchFamily="34" charset="0"/>
              <a:ea typeface="微软雅黑" panose="020B0503020204020204" charset="-122"/>
            </a:endParaRPr>
          </a:p>
        </p:txBody>
      </p:sp>
      <p:sp>
        <p:nvSpPr>
          <p:cNvPr id="6" name="椭圆 5"/>
          <p:cNvSpPr/>
          <p:nvPr>
            <p:custDataLst>
              <p:tags r:id="rId9"/>
            </p:custDataLst>
          </p:nvPr>
        </p:nvSpPr>
        <p:spPr>
          <a:xfrm>
            <a:off x="8712200" y="3361690"/>
            <a:ext cx="377825" cy="377825"/>
          </a:xfrm>
          <a:prstGeom prst="ellipse">
            <a:avLst/>
          </a:prstGeom>
          <a:gradFill>
            <a:gsLst>
              <a:gs pos="100000">
                <a:srgbClr val="17D594">
                  <a:lumMod val="60000"/>
                  <a:lumOff val="40000"/>
                </a:srgbClr>
              </a:gs>
              <a:gs pos="15000">
                <a:srgbClr val="17D594">
                  <a:alpha val="50000"/>
                </a:srgbClr>
              </a:gs>
            </a:gsLst>
            <a:lin ang="108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7" name="等腰三角形 6"/>
          <p:cNvSpPr/>
          <p:nvPr>
            <p:custDataLst>
              <p:tags r:id="rId10"/>
            </p:custDataLst>
          </p:nvPr>
        </p:nvSpPr>
        <p:spPr>
          <a:xfrm rot="5400000">
            <a:off x="8852853" y="3489643"/>
            <a:ext cx="177800" cy="121920"/>
          </a:xfrm>
          <a:prstGeom prst="triangle">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8" name="椭圆 7"/>
          <p:cNvSpPr/>
          <p:nvPr>
            <p:custDataLst>
              <p:tags r:id="rId11"/>
            </p:custDataLst>
          </p:nvPr>
        </p:nvSpPr>
        <p:spPr>
          <a:xfrm>
            <a:off x="3115310" y="3310890"/>
            <a:ext cx="377825" cy="377825"/>
          </a:xfrm>
          <a:prstGeom prst="ellipse">
            <a:avLst/>
          </a:prstGeom>
          <a:gradFill>
            <a:gsLst>
              <a:gs pos="100000">
                <a:srgbClr val="376FFF">
                  <a:lumMod val="60000"/>
                  <a:lumOff val="40000"/>
                </a:srgbClr>
              </a:gs>
              <a:gs pos="15000">
                <a:srgbClr val="376FFF"/>
              </a:gs>
            </a:gsLst>
            <a:lin ang="108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11" name="等腰三角形 10"/>
          <p:cNvSpPr/>
          <p:nvPr>
            <p:custDataLst>
              <p:tags r:id="rId12"/>
            </p:custDataLst>
          </p:nvPr>
        </p:nvSpPr>
        <p:spPr>
          <a:xfrm rot="16200000">
            <a:off x="3174365" y="3439160"/>
            <a:ext cx="177800" cy="121920"/>
          </a:xfrm>
          <a:prstGeom prst="triangle">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pic>
        <p:nvPicPr>
          <p:cNvPr id="104" name="图片 103"/>
          <p:cNvPicPr/>
          <p:nvPr/>
        </p:nvPicPr>
        <p:blipFill>
          <a:blip r:embed="rId13"/>
          <a:srcRect l="21805" r="21805"/>
          <a:stretch>
            <a:fillRect/>
          </a:stretch>
        </p:blipFill>
        <p:spPr>
          <a:xfrm>
            <a:off x="3580130" y="1934210"/>
            <a:ext cx="3260090" cy="3260090"/>
          </a:xfrm>
          <a:prstGeom prst="ellipse">
            <a:avLst/>
          </a:prstGeom>
          <a:noFill/>
          <a:ln w="9525">
            <a:noFill/>
          </a:ln>
        </p:spPr>
      </p:pic>
      <p:sp>
        <p:nvSpPr>
          <p:cNvPr id="12" name="正文"/>
          <p:cNvSpPr txBox="1"/>
          <p:nvPr>
            <p:custDataLst>
              <p:tags r:id="rId14"/>
            </p:custDataLst>
          </p:nvPr>
        </p:nvSpPr>
        <p:spPr>
          <a:xfrm>
            <a:off x="8880475" y="2367280"/>
            <a:ext cx="3310890" cy="4100195"/>
          </a:xfrm>
          <a:prstGeom prst="rect">
            <a:avLst/>
          </a:prstGeom>
          <a:noFill/>
        </p:spPr>
        <p:txBody>
          <a:bodyPr wrap="square" lIns="90170" tIns="46990" rIns="90170" bIns="46990" rtlCol="0" anchor="t" anchorCtr="0">
            <a:noAutofit/>
          </a:bodyPr>
          <a:p>
            <a:pPr algn="l">
              <a:lnSpc>
                <a:spcPct val="100000"/>
              </a:lnSpc>
            </a:pPr>
            <a:r>
              <a:rPr lang="en-US" altLang="zh-CN" sz="2000" dirty="0">
                <a:solidFill>
                  <a:schemeClr val="tx1"/>
                </a:solidFill>
                <a:uFillTx/>
                <a:latin typeface="Arial" panose="020B0604020202020204" pitchFamily="34" charset="0"/>
                <a:ea typeface="微软雅黑" panose="020B0503020204020204" charset="-122"/>
              </a:rPr>
              <a:t>       </a:t>
            </a:r>
            <a:r>
              <a:rPr lang="zh-CN" altLang="en-US" sz="2000" dirty="0">
                <a:solidFill>
                  <a:schemeClr val="tx1"/>
                </a:solidFill>
                <a:uFillTx/>
                <a:latin typeface="Arial" panose="020B0604020202020204" pitchFamily="34" charset="0"/>
                <a:ea typeface="微软雅黑" panose="020B0503020204020204" charset="-122"/>
              </a:rPr>
              <a:t>随着我国社会、经济的发展，在大学教育由精英教育转向大众化教育的背景下，上大学虽然不再意味着进机关、进大企业，但是经过大学系统的培养之后，相对于没有上过大学的人而言，大学生具备了从事起点更高的职位所要求的素质与能力，而且大学生的知识优势也会让大学生在未来的职业生涯发展中有更大的潜力和持续的成长力。</a:t>
            </a:r>
            <a:endParaRPr lang="zh-CN" altLang="en-US" sz="2000" dirty="0">
              <a:solidFill>
                <a:schemeClr val="tx1"/>
              </a:solidFill>
              <a:uFillTx/>
              <a:latin typeface="Arial" panose="020B0604020202020204" pitchFamily="34" charset="0"/>
              <a:ea typeface="微软雅黑" panose="020B0503020204020204" charset="-122"/>
            </a:endParaRPr>
          </a:p>
        </p:txBody>
      </p:sp>
      <p:sp>
        <p:nvSpPr>
          <p:cNvPr id="15" name="标题"/>
          <p:cNvSpPr txBox="1"/>
          <p:nvPr>
            <p:custDataLst>
              <p:tags r:id="rId15"/>
            </p:custDataLst>
          </p:nvPr>
        </p:nvSpPr>
        <p:spPr>
          <a:xfrm>
            <a:off x="8880475" y="1089660"/>
            <a:ext cx="2847340" cy="1277620"/>
          </a:xfrm>
          <a:prstGeom prst="rect">
            <a:avLst/>
          </a:prstGeom>
          <a:noFill/>
        </p:spPr>
        <p:txBody>
          <a:bodyPr wrap="square" lIns="90170" tIns="46990" rIns="90170" bIns="0" rtlCol="0" anchor="t" anchorCtr="0">
            <a:spAutoFit/>
          </a:bodyPr>
          <a:p>
            <a:pPr algn="l">
              <a:lnSpc>
                <a:spcPct val="100000"/>
              </a:lnSpc>
            </a:pPr>
            <a:r>
              <a:rPr lang="zh-CN" altLang="en-US" sz="2000" b="1" dirty="0">
                <a:solidFill>
                  <a:schemeClr val="tx1"/>
                </a:solidFill>
                <a:uFillTx/>
                <a:latin typeface="+中文标题" charset="0"/>
                <a:ea typeface="+mj-ea"/>
                <a:cs typeface="+mj-ea"/>
              </a:rPr>
              <a:t>其次，随着我国社会、经济的发展，受过高等教育将成为合格公民的基本要求。</a:t>
            </a:r>
            <a:endParaRPr lang="zh-CN" altLang="en-US" sz="2000" b="1" dirty="0">
              <a:solidFill>
                <a:schemeClr val="tx1"/>
              </a:solidFill>
              <a:uFillTx/>
              <a:latin typeface="+中文标题" charset="0"/>
              <a:ea typeface="+mj-ea"/>
              <a:cs typeface="+mj-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一、大学能给我们什么</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（三）大学精神</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5" name="图片 104"/>
          <p:cNvPicPr/>
          <p:nvPr/>
        </p:nvPicPr>
        <p:blipFill>
          <a:blip r:embed="rId1"/>
          <a:stretch>
            <a:fillRect/>
          </a:stretch>
        </p:blipFill>
        <p:spPr>
          <a:xfrm>
            <a:off x="588010" y="2322195"/>
            <a:ext cx="3562350" cy="2667000"/>
          </a:xfrm>
          <a:prstGeom prst="rect">
            <a:avLst/>
          </a:prstGeom>
          <a:noFill/>
          <a:ln w="9525">
            <a:noFill/>
          </a:ln>
        </p:spPr>
      </p:pic>
      <p:pic>
        <p:nvPicPr>
          <p:cNvPr id="106" name="图片 105"/>
          <p:cNvPicPr/>
          <p:nvPr/>
        </p:nvPicPr>
        <p:blipFill>
          <a:blip r:embed="rId2"/>
          <a:stretch>
            <a:fillRect/>
          </a:stretch>
        </p:blipFill>
        <p:spPr>
          <a:xfrm>
            <a:off x="5847715" y="4277995"/>
            <a:ext cx="5027930" cy="2181225"/>
          </a:xfrm>
          <a:prstGeom prst="rect">
            <a:avLst/>
          </a:prstGeom>
          <a:noFill/>
          <a:ln w="9525">
            <a:noFill/>
          </a:ln>
        </p:spPr>
      </p:pic>
      <p:pic>
        <p:nvPicPr>
          <p:cNvPr id="107" name="图片 106"/>
          <p:cNvPicPr/>
          <p:nvPr/>
        </p:nvPicPr>
        <p:blipFill>
          <a:blip r:embed="rId3"/>
          <a:stretch>
            <a:fillRect/>
          </a:stretch>
        </p:blipFill>
        <p:spPr>
          <a:xfrm>
            <a:off x="4402455" y="1008380"/>
            <a:ext cx="4672330" cy="311531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一、大学能给我们什么</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（四）高质量的人际关系</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8" name="图片 107"/>
          <p:cNvPicPr/>
          <p:nvPr/>
        </p:nvPicPr>
        <p:blipFill>
          <a:blip r:embed="rId1"/>
          <a:stretch>
            <a:fillRect/>
          </a:stretch>
        </p:blipFill>
        <p:spPr>
          <a:xfrm>
            <a:off x="6817360" y="1611630"/>
            <a:ext cx="4064635" cy="4260850"/>
          </a:xfrm>
          <a:prstGeom prst="rect">
            <a:avLst/>
          </a:prstGeom>
          <a:noFill/>
          <a:ln w="9525">
            <a:noFill/>
          </a:ln>
        </p:spPr>
      </p:pic>
      <p:sp>
        <p:nvSpPr>
          <p:cNvPr id="3" name="文本框 2"/>
          <p:cNvSpPr txBox="1"/>
          <p:nvPr/>
        </p:nvSpPr>
        <p:spPr>
          <a:xfrm>
            <a:off x="688975" y="1774825"/>
            <a:ext cx="5537200" cy="4097020"/>
          </a:xfrm>
          <a:prstGeom prst="rect">
            <a:avLst/>
          </a:prstGeom>
          <a:noFill/>
        </p:spPr>
        <p:txBody>
          <a:bodyPr wrap="square" rtlCol="0" anchor="t">
            <a:noAutofit/>
          </a:bodyPr>
          <a:p>
            <a:pPr indent="457200" fontAlgn="auto"/>
            <a:r>
              <a:rPr lang="en-US" altLang="zh-CN" sz="2400"/>
              <a:t>  </a:t>
            </a:r>
            <a:r>
              <a:rPr lang="zh-CN" altLang="en-US" sz="2400"/>
              <a:t>大学是一个人才聚集的地方，汇聚了来自五湖四海的同学和老师。这些人中，有些人可能会成为我们一生的好朋友，有些人只是点头之交，有些人可能不会再有交集。但是，共同的母校或者共同的学习经历会让我们彼此之间更容易建立人与人之间的信任，在我们人生某个时候会起到至关重要的作用，如信息提供、职场庇护等。</a:t>
            </a:r>
            <a:endParaRPr lang="zh-CN" altLang="en-US" sz="240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一、大学能给我们什么</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Rectangle 3"/>
          <p:cNvSpPr txBox="1">
            <a:spLocks noChangeArrowheads="1"/>
          </p:cNvSpPr>
          <p:nvPr/>
        </p:nvSpPr>
        <p:spPr bwMode="auto">
          <a:xfrm>
            <a:off x="495300" y="862330"/>
            <a:ext cx="661924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早期的人际关系将影响你的职业生涯</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4286885" y="1390015"/>
            <a:ext cx="7810500" cy="7145020"/>
          </a:xfrm>
          <a:prstGeom prst="rect">
            <a:avLst/>
          </a:prstGeom>
          <a:noFill/>
        </p:spPr>
        <p:txBody>
          <a:bodyPr wrap="square" rtlCol="0">
            <a:noAutofit/>
            <a:scene3d>
              <a:camera prst="orthographicFront"/>
              <a:lightRig rig="threePt" dir="t"/>
            </a:scene3d>
            <a:sp3d contourW="12700"/>
          </a:bodyPr>
          <a:p>
            <a:pPr indent="457200" fontAlgn="auto">
              <a:lnSpc>
                <a:spcPct val="10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阿图罗·史密斯是《瓦托城堡》的执行制片人和摄影导演。该电影于 2020 年 3 月在美国迈阿密举行的国际电影节首映。《瓦托城堡》是一部以迈阿密为背景的喜剧和社会纪实电影。在电影创作初期，电影编剧兼导演汤姆·穆斯卡邀请阿图罗·史密斯担任电影执行制片人和摄影导演。阿图罗·史密斯介绍说：“这部电影讲述了美国人民的苦难，告诉人们如何在遭遇工资低或者失业的状况下仍然保持快乐。它向许多西方国家正在经历一个非常困难时期的人们传递了信心。”谈及与这部电影的渊源，阿图罗·史密斯认为良好的沟通能力是成为电影制作人的一项关键技能。阿图罗·史密斯表示自己在几年前的一个电影节上遇到了汤姆·穆斯卡，并在那之后始终与他保持联系。得益于这段关系，自己收到了汤姆·穆斯卡的邀请。他说：“人际关系是非常重要的，而且这些关系甚至从大</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9" name="图片 108"/>
          <p:cNvPicPr/>
          <p:nvPr/>
        </p:nvPicPr>
        <p:blipFill>
          <a:blip r:embed="rId1"/>
          <a:stretch>
            <a:fillRect/>
          </a:stretch>
        </p:blipFill>
        <p:spPr>
          <a:xfrm>
            <a:off x="0" y="2203450"/>
            <a:ext cx="4286250" cy="28575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37388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一、大学能给我们什么</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332105" y="957580"/>
            <a:ext cx="11715115" cy="2966720"/>
          </a:xfrm>
          <a:prstGeom prst="rect">
            <a:avLst/>
          </a:prstGeom>
          <a:noFill/>
        </p:spPr>
        <p:txBody>
          <a:bodyPr wrap="square" rtlCol="0" anchor="t">
            <a:noAutofit/>
          </a:bodyPr>
          <a:p>
            <a:r>
              <a:rPr lang="zh-CN" altLang="en-US" sz="2400" dirty="0">
                <a:latin typeface="楷体" panose="02010609060101010101" charset="-122"/>
                <a:ea typeface="楷体" panose="02010609060101010101" charset="-122"/>
                <a:cs typeface="楷体" panose="02010609060101010101" charset="-122"/>
              </a:rPr>
              <a:t>学时期就开始了。我告诉我的学生们，当你还在大学的时候，就会遇到很多对你职业生涯至关重要的人。我也建议他们要多交朋友，因为你永远不知道什么时候会与他们再次相遇。”</a:t>
            </a:r>
            <a:endParaRPr lang="zh-CN" altLang="en-US" sz="2400" dirty="0">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1"/>
          <a:stretch>
            <a:fillRect/>
          </a:stretch>
        </p:blipFill>
        <p:spPr>
          <a:xfrm>
            <a:off x="2053590" y="2025015"/>
            <a:ext cx="8272780" cy="45637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872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二、大学生涯对未来职业发展的影响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故事：“读书无用论”</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182880" y="1610995"/>
            <a:ext cx="7830820" cy="5643245"/>
          </a:xfrm>
          <a:prstGeom prst="rect">
            <a:avLst/>
          </a:prstGeom>
          <a:noFill/>
        </p:spPr>
        <p:txBody>
          <a:bodyPr wrap="square" rtlCol="0" anchor="t">
            <a:noAutofit/>
          </a:bodyPr>
          <a:p>
            <a:pPr indent="457200" fontAlgn="auto"/>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某公司引进了一条香皂包装生产线，结果发现这条生产线有个缺陷，即常常会有盒子没装入香皂。但又不能把空盒子卖给顾客，所以他们便请了一个学自动化的博士后设计一个方案来分拣空的香皂盒。这个博士后成立了一个十几个人的科研攻关小组，综合采用了机械、微电子、自动化、X 射线探测等技术，花了90 万元成功解决了这个问题。每当生产线上有空香皂盒通过，两旁的探测器能够检测到，并且驱动一只机械手把空的香皂盒推走。中国南方有个乡镇企业也买了同样的生产线，老板发现这个问题后非常生气，但他很快想出了办法，他花了 190 元在生产线旁边放了一台大功率电风扇猛吹，于是空的香皂盒都被吹走了。</a:t>
            </a:r>
            <a:endParaRPr lang="zh-CN" altLang="en-US" sz="2400" dirty="0">
              <a:latin typeface="楷体" panose="02010609060101010101" charset="-122"/>
              <a:ea typeface="楷体" panose="02010609060101010101" charset="-122"/>
              <a:cs typeface="楷体" panose="02010609060101010101" charset="-122"/>
            </a:endParaRPr>
          </a:p>
        </p:txBody>
      </p:sp>
      <p:pic>
        <p:nvPicPr>
          <p:cNvPr id="110" name="图片 109"/>
          <p:cNvPicPr/>
          <p:nvPr/>
        </p:nvPicPr>
        <p:blipFill>
          <a:blip r:embed="rId1">
            <a:clrChange>
              <a:clrFrom>
                <a:srgbClr val="F6F6F6">
                  <a:alpha val="100000"/>
                </a:srgbClr>
              </a:clrFrom>
              <a:clrTo>
                <a:srgbClr val="F6F6F6">
                  <a:alpha val="100000"/>
                  <a:alpha val="0"/>
                </a:srgbClr>
              </a:clrTo>
            </a:clrChange>
          </a:blip>
          <a:stretch>
            <a:fillRect/>
          </a:stretch>
        </p:blipFill>
        <p:spPr>
          <a:xfrm>
            <a:off x="8606790" y="3332480"/>
            <a:ext cx="3098800" cy="3098800"/>
          </a:xfrm>
          <a:prstGeom prst="rect">
            <a:avLst/>
          </a:prstGeom>
          <a:noFill/>
          <a:ln w="9525">
            <a:noFill/>
          </a:ln>
        </p:spPr>
      </p:pic>
      <p:pic>
        <p:nvPicPr>
          <p:cNvPr id="111" name="图片 110"/>
          <p:cNvPicPr/>
          <p:nvPr/>
        </p:nvPicPr>
        <p:blipFill>
          <a:blip r:embed="rId2">
            <a:clrChange>
              <a:clrFrom>
                <a:srgbClr val="F6F6F6">
                  <a:alpha val="100000"/>
                </a:srgbClr>
              </a:clrFrom>
              <a:clrTo>
                <a:srgbClr val="F6F6F6">
                  <a:alpha val="100000"/>
                  <a:alpha val="0"/>
                </a:srgbClr>
              </a:clrTo>
            </a:clrChange>
          </a:blip>
          <a:stretch>
            <a:fillRect/>
          </a:stretch>
        </p:blipFill>
        <p:spPr>
          <a:xfrm rot="1140000">
            <a:off x="8230870" y="1976120"/>
            <a:ext cx="1616075" cy="161036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872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二、大学生涯对未来职业发展的影响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885825" y="1240155"/>
            <a:ext cx="10420350" cy="48672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872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二、大学生涯对未来职业发展的影响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1769745" y="897255"/>
            <a:ext cx="8653145" cy="55391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872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二、大学生涯对未来职业发展的影响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285115" y="1010285"/>
            <a:ext cx="11579860" cy="5396865"/>
          </a:xfrm>
          <a:prstGeom prst="rect">
            <a:avLst/>
          </a:prstGeom>
          <a:noFill/>
        </p:spPr>
        <p:txBody>
          <a:bodyPr wrap="square" rtlCol="0" anchor="t">
            <a:noAutofit/>
          </a:bodyPr>
          <a:p>
            <a:pPr indent="457200" fontAlgn="auto">
              <a:lnSpc>
                <a:spcPct val="150000"/>
              </a:lnSpc>
            </a:pPr>
            <a:r>
              <a:rPr lang="en-US" altLang="zh-CN" sz="2400"/>
              <a:t> </a:t>
            </a:r>
            <a:r>
              <a:rPr lang="zh-CN" altLang="en-US" sz="2400"/>
              <a:t>上述数据清晰地反映出，随着个人受教育程度的提高，个人的职业收入也会随之提高，而失业风险会随之降低。虽然收入并不是衡量职业成功的唯一标准，但是确实是一个重要标准。因此，可以说</a:t>
            </a:r>
            <a:r>
              <a:rPr lang="zh-CN" altLang="en-US" sz="2400" b="1">
                <a:solidFill>
                  <a:srgbClr val="FF0000"/>
                </a:solidFill>
              </a:rPr>
              <a:t>大学生涯对我们将来的职业发展具有非常重要的作用，是我们职业生涯发展的重要准备期。</a:t>
            </a:r>
            <a:r>
              <a:rPr lang="zh-CN" altLang="en-US" sz="2400"/>
              <a:t>另外，我们进入大学的目的是学习科学文化知识，提高综合素质，以便将来谋取一份好的职业，在今后的职业活动中创造物质和精神财富，为社会发展做出贡献。职业虽然没有高低贵贱之分，但职位是有高层和底层之分的。从社会职位的分布来说，底层职位在社会上的分布最多，中层职位次之，高层职位最少。任何社会职位对从业者都是有从业要求的。随着层级水平的逐渐提高，职位对从业者的能力要求也会越来越高。</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872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二、大学生涯对未来职业发展的影响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1990" y="738505"/>
            <a:ext cx="10258425" cy="645160"/>
          </a:xfrm>
          <a:prstGeom prst="rect">
            <a:avLst/>
          </a:prstGeom>
          <a:noFill/>
        </p:spPr>
        <p:txBody>
          <a:bodyPr wrap="square" rtlCol="0" anchor="t">
            <a:spAutoFit/>
          </a:bodyPr>
          <a:p>
            <a:pPr indent="457200" fontAlgn="auto">
              <a:lnSpc>
                <a:spcPct val="150000"/>
              </a:lnSpc>
            </a:pPr>
            <a:r>
              <a:rPr lang="zh-CN" altLang="en-US" sz="2400"/>
              <a:t>社会职位层次与个人能力之间的关系如图 5-3 所示。</a:t>
            </a:r>
            <a:endParaRPr lang="zh-CN" altLang="en-US" sz="2400"/>
          </a:p>
        </p:txBody>
      </p:sp>
      <p:pic>
        <p:nvPicPr>
          <p:cNvPr id="3" name="图片 2"/>
          <p:cNvPicPr>
            <a:picLocks noChangeAspect="1"/>
          </p:cNvPicPr>
          <p:nvPr/>
        </p:nvPicPr>
        <p:blipFill>
          <a:blip r:embed="rId1"/>
          <a:stretch>
            <a:fillRect/>
          </a:stretch>
        </p:blipFill>
        <p:spPr>
          <a:xfrm>
            <a:off x="1118870" y="1710055"/>
            <a:ext cx="9953625" cy="43434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119064" y="3145135"/>
            <a:ext cx="595376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大学生涯发展任务</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一、学会做人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矩形 3"/>
          <p:cNvSpPr/>
          <p:nvPr>
            <p:custDataLst>
              <p:tags r:id="rId1"/>
            </p:custDataLst>
          </p:nvPr>
        </p:nvSpPr>
        <p:spPr>
          <a:xfrm>
            <a:off x="935355" y="2002155"/>
            <a:ext cx="10313035" cy="1846580"/>
          </a:xfrm>
          <a:prstGeom prst="rect">
            <a:avLst/>
          </a:prstGeom>
          <a:noFill/>
        </p:spPr>
        <p:txBody>
          <a:bodyPr wrap="square" lIns="0" tIns="0" rIns="0" bIns="0" rtlCol="0" anchor="t" anchorCtr="0">
            <a:spAutoFit/>
          </a:bodyPr>
          <a:lstStyle/>
          <a:p>
            <a:pPr algn="l">
              <a:lnSpc>
                <a:spcPct val="120000"/>
              </a:lnSpc>
              <a:spcBef>
                <a:spcPct val="0"/>
              </a:spcBef>
              <a:spcAft>
                <a:spcPct val="0"/>
              </a:spcAft>
            </a:pPr>
            <a:r>
              <a:rPr lang="en-US" altLang="zh-CN" dirty="0">
                <a:solidFill>
                  <a:schemeClr val="tx1">
                    <a:lumMod val="85000"/>
                    <a:lumOff val="15000"/>
                  </a:schemeClr>
                </a:solidFill>
                <a:latin typeface="+mn-ea"/>
                <a:cs typeface="+mn-ea"/>
                <a:sym typeface="+mn-ea"/>
              </a:rPr>
              <a:t>       </a:t>
            </a:r>
            <a:r>
              <a:rPr lang="zh-CN" altLang="en-US" sz="2000" dirty="0">
                <a:solidFill>
                  <a:schemeClr val="tx1">
                    <a:lumMod val="85000"/>
                    <a:lumOff val="15000"/>
                  </a:schemeClr>
                </a:solidFill>
                <a:latin typeface="+mn-ea"/>
                <a:cs typeface="+mn-ea"/>
                <a:sym typeface="+mn-ea"/>
              </a:rPr>
              <a:t>人生目的是人生观的基本内容，人生目的决定了人会采取什么样的人生态度，秉持什么样的人生价值观。部分学生可能认为人生就是不断满足无限增长的物质欲望，将精神追求抛在物质享受之后。但是，科学研究表明，仅仅追求物质欲望的满足并不会给人带来幸福的人生，反而会给人带来诸多困扰。新时代的大学生要多关注内在精神世界的满足，用知识武装头脑、丰富精神世界，不断提升内在修养，筑牢精神堤坝。</a:t>
            </a:r>
            <a:endParaRPr lang="zh-CN" altLang="en-US" sz="2000" dirty="0">
              <a:solidFill>
                <a:schemeClr val="tx1">
                  <a:lumMod val="85000"/>
                  <a:lumOff val="15000"/>
                </a:schemeClr>
              </a:solidFill>
              <a:latin typeface="+mn-ea"/>
              <a:cs typeface="+mn-ea"/>
              <a:sym typeface="+mn-ea"/>
            </a:endParaRPr>
          </a:p>
        </p:txBody>
      </p:sp>
      <p:sp>
        <p:nvSpPr>
          <p:cNvPr id="19" name="任意多边形: 形状 4511"/>
          <p:cNvSpPr/>
          <p:nvPr>
            <p:custDataLst>
              <p:tags r:id="rId2"/>
            </p:custDataLst>
          </p:nvPr>
        </p:nvSpPr>
        <p:spPr>
          <a:xfrm>
            <a:off x="613410" y="1174115"/>
            <a:ext cx="8905240" cy="69659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290" tIns="0" rIns="0" bIns="0" numCol="1" spcCol="0" rtlCol="0" fromWordArt="0" anchor="ctr" anchorCtr="0" forceAA="0" compatLnSpc="1">
            <a:noAutofit/>
          </a:bodyPr>
          <a:lstStyle/>
          <a:p>
            <a:pPr lvl="0" algn="l">
              <a:buClrTx/>
              <a:buSzTx/>
              <a:buFontTx/>
            </a:pPr>
            <a:r>
              <a:rPr lang="zh-CN" altLang="en-US" sz="2400" b="1">
                <a:solidFill>
                  <a:schemeClr val="tx1"/>
                </a:solidFill>
                <a:latin typeface="+mn-ea"/>
                <a:cs typeface="+mn-ea"/>
                <a:sym typeface="+mn-ea"/>
              </a:rPr>
              <a:t>第一，要明确“内在修养”的人生目的，避免人生目的物欲化。</a:t>
            </a:r>
            <a:endParaRPr lang="zh-CN" altLang="en-US" sz="2400" b="1">
              <a:solidFill>
                <a:schemeClr val="tx1"/>
              </a:solidFill>
              <a:latin typeface="+mn-ea"/>
              <a:cs typeface="+mn-ea"/>
              <a:sym typeface="+mn-ea"/>
            </a:endParaRPr>
          </a:p>
        </p:txBody>
      </p:sp>
      <p:pic>
        <p:nvPicPr>
          <p:cNvPr id="112" name="图片 111"/>
          <p:cNvPicPr/>
          <p:nvPr/>
        </p:nvPicPr>
        <p:blipFill>
          <a:blip r:embed="rId3"/>
          <a:stretch>
            <a:fillRect/>
          </a:stretch>
        </p:blipFill>
        <p:spPr>
          <a:xfrm>
            <a:off x="4292600" y="3980180"/>
            <a:ext cx="3607435" cy="240728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一、学会做人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矩形 3"/>
          <p:cNvSpPr/>
          <p:nvPr>
            <p:custDataLst>
              <p:tags r:id="rId1"/>
            </p:custDataLst>
          </p:nvPr>
        </p:nvSpPr>
        <p:spPr>
          <a:xfrm>
            <a:off x="935355" y="1749425"/>
            <a:ext cx="10313035" cy="2215515"/>
          </a:xfrm>
          <a:prstGeom prst="rect">
            <a:avLst/>
          </a:prstGeom>
          <a:noFill/>
        </p:spPr>
        <p:txBody>
          <a:bodyPr wrap="square" lIns="0" tIns="0" rIns="0" bIns="0" rtlCol="0" anchor="t" anchorCtr="0">
            <a:spAutoFit/>
          </a:bodyPr>
          <a:lstStyle/>
          <a:p>
            <a:pPr algn="l">
              <a:lnSpc>
                <a:spcPct val="120000"/>
              </a:lnSpc>
              <a:spcBef>
                <a:spcPct val="0"/>
              </a:spcBef>
              <a:spcAft>
                <a:spcPct val="0"/>
              </a:spcAft>
            </a:pPr>
            <a:r>
              <a:rPr lang="en-US" altLang="zh-CN" dirty="0">
                <a:solidFill>
                  <a:schemeClr val="tx1">
                    <a:lumMod val="85000"/>
                    <a:lumOff val="15000"/>
                  </a:schemeClr>
                </a:solidFill>
                <a:latin typeface="+mn-ea"/>
                <a:cs typeface="+mn-ea"/>
                <a:sym typeface="+mn-ea"/>
              </a:rPr>
              <a:t>     </a:t>
            </a:r>
            <a:r>
              <a:rPr lang="en-US" altLang="zh-CN" sz="2000" dirty="0">
                <a:solidFill>
                  <a:schemeClr val="tx1">
                    <a:lumMod val="85000"/>
                    <a:lumOff val="15000"/>
                  </a:schemeClr>
                </a:solidFill>
                <a:latin typeface="+mn-ea"/>
                <a:cs typeface="+mn-ea"/>
                <a:sym typeface="+mn-ea"/>
              </a:rPr>
              <a:t>  </a:t>
            </a:r>
            <a:r>
              <a:rPr lang="zh-CN" altLang="en-US" sz="2000" dirty="0">
                <a:solidFill>
                  <a:schemeClr val="tx1">
                    <a:lumMod val="85000"/>
                    <a:lumOff val="15000"/>
                  </a:schemeClr>
                </a:solidFill>
                <a:latin typeface="+mn-ea"/>
                <a:cs typeface="+mn-ea"/>
                <a:sym typeface="+mn-ea"/>
              </a:rPr>
              <a:t>部分大学生可能认为，人活着就是要快乐地生活，快乐就是自由地享受。对于通过个人努力来换取幸福和成功，他们虽认可但觉得很难做到。在面对困难时，他们往往消极对待，怨天尤人，找各种理由与借口为自己开脱，缺乏积极进取的人生态度。对美好生活的追求是我们每个人的渴望，正如习近平总书记所言：“幸福美好生活不是从天上掉下来的，而是要靠艰苦奋斗来创造。”新时代的大学生要树立积极进取的人生态度，表现出勇于担当的历史和现实使命感，积极融入社会创造之中，在奋斗创造中绽放青春，激扬人生。</a:t>
            </a:r>
            <a:endParaRPr lang="zh-CN" altLang="en-US" sz="2000" dirty="0">
              <a:solidFill>
                <a:schemeClr val="tx1">
                  <a:lumMod val="85000"/>
                  <a:lumOff val="15000"/>
                </a:schemeClr>
              </a:solidFill>
              <a:latin typeface="+mn-ea"/>
              <a:cs typeface="+mn-ea"/>
              <a:sym typeface="+mn-ea"/>
            </a:endParaRPr>
          </a:p>
        </p:txBody>
      </p:sp>
      <p:sp>
        <p:nvSpPr>
          <p:cNvPr id="19" name="任意多边形: 形状 4511"/>
          <p:cNvSpPr/>
          <p:nvPr>
            <p:custDataLst>
              <p:tags r:id="rId2"/>
            </p:custDataLst>
          </p:nvPr>
        </p:nvSpPr>
        <p:spPr>
          <a:xfrm>
            <a:off x="613410" y="1022350"/>
            <a:ext cx="8905240" cy="69659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290" tIns="0" rIns="0" bIns="0" numCol="1" spcCol="0" rtlCol="0" fromWordArt="0" anchor="ctr" anchorCtr="0" forceAA="0" compatLnSpc="1">
            <a:noAutofit/>
          </a:bodyPr>
          <a:lstStyle/>
          <a:p>
            <a:pPr lvl="0" algn="l">
              <a:buClrTx/>
              <a:buSzTx/>
              <a:buFontTx/>
            </a:pPr>
            <a:r>
              <a:rPr lang="zh-CN" altLang="en-US" sz="2400" b="1">
                <a:solidFill>
                  <a:schemeClr val="tx1"/>
                </a:solidFill>
                <a:latin typeface="+mn-ea"/>
                <a:cs typeface="+mn-ea"/>
                <a:sym typeface="+mn-ea"/>
              </a:rPr>
              <a:t>第二，要端正“积极入世”的人生态度，避免人生态度消极化。</a:t>
            </a:r>
            <a:endParaRPr lang="zh-CN" altLang="en-US" sz="2400" b="1">
              <a:solidFill>
                <a:schemeClr val="tx1"/>
              </a:solidFill>
              <a:latin typeface="+mn-ea"/>
              <a:cs typeface="+mn-ea"/>
              <a:sym typeface="+mn-ea"/>
            </a:endParaRPr>
          </a:p>
        </p:txBody>
      </p:sp>
      <p:pic>
        <p:nvPicPr>
          <p:cNvPr id="3" name="图片 2"/>
          <p:cNvPicPr>
            <a:picLocks noChangeAspect="1"/>
          </p:cNvPicPr>
          <p:nvPr/>
        </p:nvPicPr>
        <p:blipFill>
          <a:blip r:embed="rId3"/>
          <a:srcRect b="4418"/>
          <a:stretch>
            <a:fillRect/>
          </a:stretch>
        </p:blipFill>
        <p:spPr>
          <a:xfrm>
            <a:off x="4217670" y="3994785"/>
            <a:ext cx="3747770" cy="239014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一、学会做人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矩形 3"/>
          <p:cNvSpPr/>
          <p:nvPr>
            <p:custDataLst>
              <p:tags r:id="rId1"/>
            </p:custDataLst>
          </p:nvPr>
        </p:nvSpPr>
        <p:spPr>
          <a:xfrm>
            <a:off x="612775" y="1870075"/>
            <a:ext cx="10635615" cy="2717165"/>
          </a:xfrm>
          <a:prstGeom prst="rect">
            <a:avLst/>
          </a:prstGeom>
          <a:noFill/>
        </p:spPr>
        <p:txBody>
          <a:bodyPr wrap="square" lIns="0" tIns="0" rIns="0" bIns="0" rtlCol="0" anchor="t" anchorCtr="0">
            <a:noAutofit/>
          </a:bodyPr>
          <a:lstStyle/>
          <a:p>
            <a:pPr algn="l">
              <a:lnSpc>
                <a:spcPct val="120000"/>
              </a:lnSpc>
              <a:spcBef>
                <a:spcPct val="0"/>
              </a:spcBef>
              <a:spcAft>
                <a:spcPct val="0"/>
              </a:spcAft>
            </a:pPr>
            <a:r>
              <a:rPr lang="en-US" altLang="zh-CN" sz="2000" dirty="0">
                <a:solidFill>
                  <a:schemeClr val="tx1">
                    <a:lumMod val="85000"/>
                    <a:lumOff val="15000"/>
                  </a:schemeClr>
                </a:solidFill>
                <a:latin typeface="+mn-ea"/>
                <a:cs typeface="+mn-ea"/>
                <a:sym typeface="+mn-ea"/>
              </a:rPr>
              <a:t>       </a:t>
            </a:r>
            <a:r>
              <a:rPr lang="zh-CN" altLang="en-US" sz="2000" dirty="0">
                <a:solidFill>
                  <a:schemeClr val="tx1">
                    <a:lumMod val="85000"/>
                    <a:lumOff val="15000"/>
                  </a:schemeClr>
                </a:solidFill>
                <a:latin typeface="+mn-ea"/>
                <a:cs typeface="+mn-ea"/>
                <a:sym typeface="+mn-ea"/>
              </a:rPr>
              <a:t>部分大学生可能认为人与人之间的关系就是单纯的社会交换关系，自觉或不自觉地把自我利益摆在公共利益之前。事实上，完全利己，把利己放在利他之前的为人处世之道虽然有可能帮助我们获得短期利益，但最终会损害我们的长期利益。在处理个人利益与他人或社会利益之间关系的时候，我们需要坚持两条基本原则：第一，“己所不欲，勿施于人”；第二，“己欲立而立人，己欲达而达人”。第一条原则保证了我们不去损害他人的利益，第二条原则旨在指导我们实现自身利益的同时兼顾他人的利益。“推己及人”，在不损害他人的前提下，尽可能实现利人利己是我们为人处世的基本之道。</a:t>
            </a:r>
            <a:endParaRPr lang="zh-CN" altLang="en-US" sz="2000" dirty="0">
              <a:solidFill>
                <a:schemeClr val="tx1">
                  <a:lumMod val="85000"/>
                  <a:lumOff val="15000"/>
                </a:schemeClr>
              </a:solidFill>
              <a:latin typeface="+mn-ea"/>
              <a:cs typeface="+mn-ea"/>
              <a:sym typeface="+mn-ea"/>
            </a:endParaRPr>
          </a:p>
        </p:txBody>
      </p:sp>
      <p:sp>
        <p:nvSpPr>
          <p:cNvPr id="19" name="任意多边形: 形状 4511"/>
          <p:cNvSpPr/>
          <p:nvPr>
            <p:custDataLst>
              <p:tags r:id="rId2"/>
            </p:custDataLst>
          </p:nvPr>
        </p:nvSpPr>
        <p:spPr>
          <a:xfrm>
            <a:off x="613410" y="1174115"/>
            <a:ext cx="8905240" cy="696595"/>
          </a:xfrm>
          <a:custGeom>
            <a:avLst/>
            <a:gdLst>
              <a:gd name="connsiteX0" fmla="*/ 306894 w 3478528"/>
              <a:gd name="connsiteY0" fmla="*/ 689420 h 696754"/>
              <a:gd name="connsiteX1" fmla="*/ 308989 w 3478528"/>
              <a:gd name="connsiteY1" fmla="*/ 691705 h 696754"/>
              <a:gd name="connsiteX2" fmla="*/ 306894 w 3478528"/>
              <a:gd name="connsiteY2" fmla="*/ 696754 h 696754"/>
              <a:gd name="connsiteX3" fmla="*/ 304893 w 3478528"/>
              <a:gd name="connsiteY3" fmla="*/ 694658 h 696754"/>
              <a:gd name="connsiteX4" fmla="*/ 306894 w 3478528"/>
              <a:gd name="connsiteY4" fmla="*/ 689420 h 696754"/>
              <a:gd name="connsiteX5" fmla="*/ 2826446 w 3478528"/>
              <a:gd name="connsiteY5" fmla="*/ 612267 h 696754"/>
              <a:gd name="connsiteX6" fmla="*/ 2830923 w 3478528"/>
              <a:gd name="connsiteY6" fmla="*/ 615791 h 696754"/>
              <a:gd name="connsiteX7" fmla="*/ 2824827 w 3478528"/>
              <a:gd name="connsiteY7" fmla="*/ 617982 h 696754"/>
              <a:gd name="connsiteX8" fmla="*/ 2823589 w 3478528"/>
              <a:gd name="connsiteY8" fmla="*/ 613410 h 696754"/>
              <a:gd name="connsiteX9" fmla="*/ 2826446 w 3478528"/>
              <a:gd name="connsiteY9" fmla="*/ 612267 h 696754"/>
              <a:gd name="connsiteX10" fmla="*/ 2752056 w 3478528"/>
              <a:gd name="connsiteY10" fmla="*/ 609124 h 696754"/>
              <a:gd name="connsiteX11" fmla="*/ 2755009 w 3478528"/>
              <a:gd name="connsiteY11" fmla="*/ 613981 h 696754"/>
              <a:gd name="connsiteX12" fmla="*/ 2751199 w 3478528"/>
              <a:gd name="connsiteY12" fmla="*/ 617601 h 696754"/>
              <a:gd name="connsiteX13" fmla="*/ 2746913 w 3478528"/>
              <a:gd name="connsiteY13" fmla="*/ 612267 h 696754"/>
              <a:gd name="connsiteX14" fmla="*/ 2635185 w 3478528"/>
              <a:gd name="connsiteY14" fmla="*/ 600266 h 696754"/>
              <a:gd name="connsiteX15" fmla="*/ 2644519 w 3478528"/>
              <a:gd name="connsiteY15" fmla="*/ 603123 h 696754"/>
              <a:gd name="connsiteX16" fmla="*/ 2631470 w 3478528"/>
              <a:gd name="connsiteY16" fmla="*/ 607600 h 696754"/>
              <a:gd name="connsiteX17" fmla="*/ 2635185 w 3478528"/>
              <a:gd name="connsiteY17" fmla="*/ 600266 h 696754"/>
              <a:gd name="connsiteX18" fmla="*/ 2528981 w 3478528"/>
              <a:gd name="connsiteY18" fmla="*/ 585692 h 696754"/>
              <a:gd name="connsiteX19" fmla="*/ 2526980 w 3478528"/>
              <a:gd name="connsiteY19" fmla="*/ 587502 h 696754"/>
              <a:gd name="connsiteX20" fmla="*/ 2530124 w 3478528"/>
              <a:gd name="connsiteY20" fmla="*/ 590740 h 696754"/>
              <a:gd name="connsiteX21" fmla="*/ 2534417 w 3478528"/>
              <a:gd name="connsiteY21" fmla="*/ 587754 h 696754"/>
              <a:gd name="connsiteX22" fmla="*/ 2534505 w 3478528"/>
              <a:gd name="connsiteY22" fmla="*/ 587787 h 696754"/>
              <a:gd name="connsiteX23" fmla="*/ 2534505 w 3478528"/>
              <a:gd name="connsiteY23" fmla="*/ 587692 h 696754"/>
              <a:gd name="connsiteX24" fmla="*/ 2534417 w 3478528"/>
              <a:gd name="connsiteY24" fmla="*/ 587754 h 696754"/>
              <a:gd name="connsiteX25" fmla="*/ 2281807 w 3478528"/>
              <a:gd name="connsiteY25" fmla="*/ 585406 h 696754"/>
              <a:gd name="connsiteX26" fmla="*/ 2278664 w 3478528"/>
              <a:gd name="connsiteY26" fmla="*/ 589216 h 696754"/>
              <a:gd name="connsiteX27" fmla="*/ 2284093 w 3478528"/>
              <a:gd name="connsiteY27" fmla="*/ 591216 h 696754"/>
              <a:gd name="connsiteX28" fmla="*/ 2286760 w 3478528"/>
              <a:gd name="connsiteY28" fmla="*/ 587311 h 696754"/>
              <a:gd name="connsiteX29" fmla="*/ 3064476 w 3478528"/>
              <a:gd name="connsiteY29" fmla="*/ 559880 h 696754"/>
              <a:gd name="connsiteX30" fmla="*/ 3072572 w 3478528"/>
              <a:gd name="connsiteY30" fmla="*/ 560451 h 696754"/>
              <a:gd name="connsiteX31" fmla="*/ 3072667 w 3478528"/>
              <a:gd name="connsiteY31" fmla="*/ 562451 h 696754"/>
              <a:gd name="connsiteX32" fmla="*/ 3064476 w 3478528"/>
              <a:gd name="connsiteY32" fmla="*/ 561689 h 696754"/>
              <a:gd name="connsiteX33" fmla="*/ 3064476 w 3478528"/>
              <a:gd name="connsiteY33" fmla="*/ 559880 h 696754"/>
              <a:gd name="connsiteX34" fmla="*/ 151542 w 3478528"/>
              <a:gd name="connsiteY34" fmla="*/ 558546 h 696754"/>
              <a:gd name="connsiteX35" fmla="*/ 152399 w 3478528"/>
              <a:gd name="connsiteY35" fmla="*/ 563594 h 696754"/>
              <a:gd name="connsiteX36" fmla="*/ 140493 w 3478528"/>
              <a:gd name="connsiteY36" fmla="*/ 566928 h 696754"/>
              <a:gd name="connsiteX37" fmla="*/ 139064 w 3478528"/>
              <a:gd name="connsiteY37" fmla="*/ 561308 h 696754"/>
              <a:gd name="connsiteX38" fmla="*/ 2931304 w 3478528"/>
              <a:gd name="connsiteY38" fmla="*/ 557508 h 696754"/>
              <a:gd name="connsiteX39" fmla="*/ 2946081 w 3478528"/>
              <a:gd name="connsiteY39" fmla="*/ 579120 h 696754"/>
              <a:gd name="connsiteX40" fmla="*/ 2914553 w 3478528"/>
              <a:gd name="connsiteY40" fmla="*/ 583406 h 696754"/>
              <a:gd name="connsiteX41" fmla="*/ 2911791 w 3478528"/>
              <a:gd name="connsiteY41" fmla="*/ 576453 h 696754"/>
              <a:gd name="connsiteX42" fmla="*/ 2930841 w 3478528"/>
              <a:gd name="connsiteY42" fmla="*/ 556832 h 696754"/>
              <a:gd name="connsiteX43" fmla="*/ 2930935 w 3478528"/>
              <a:gd name="connsiteY43" fmla="*/ 556926 h 696754"/>
              <a:gd name="connsiteX44" fmla="*/ 2932532 w 3478528"/>
              <a:gd name="connsiteY44" fmla="*/ 556926 h 696754"/>
              <a:gd name="connsiteX45" fmla="*/ 2931412 w 3478528"/>
              <a:gd name="connsiteY45" fmla="*/ 557593 h 696754"/>
              <a:gd name="connsiteX46" fmla="*/ 2931323 w 3478528"/>
              <a:gd name="connsiteY46" fmla="*/ 557489 h 696754"/>
              <a:gd name="connsiteX47" fmla="*/ 2931304 w 3478528"/>
              <a:gd name="connsiteY47" fmla="*/ 557508 h 696754"/>
              <a:gd name="connsiteX48" fmla="*/ 2931161 w 3478528"/>
              <a:gd name="connsiteY48" fmla="*/ 557300 h 696754"/>
              <a:gd name="connsiteX49" fmla="*/ 2930841 w 3478528"/>
              <a:gd name="connsiteY49" fmla="*/ 556926 h 696754"/>
              <a:gd name="connsiteX50" fmla="*/ 2930905 w 3478528"/>
              <a:gd name="connsiteY50" fmla="*/ 556926 h 696754"/>
              <a:gd name="connsiteX51" fmla="*/ 2939889 w 3478528"/>
              <a:gd name="connsiteY51" fmla="*/ 552545 h 696754"/>
              <a:gd name="connsiteX52" fmla="*/ 2941318 w 3478528"/>
              <a:gd name="connsiteY52" fmla="*/ 556926 h 696754"/>
              <a:gd name="connsiteX53" fmla="*/ 2932532 w 3478528"/>
              <a:gd name="connsiteY53" fmla="*/ 556926 h 696754"/>
              <a:gd name="connsiteX54" fmla="*/ 2846830 w 3478528"/>
              <a:gd name="connsiteY54" fmla="*/ 549878 h 696754"/>
              <a:gd name="connsiteX55" fmla="*/ 2801396 w 3478528"/>
              <a:gd name="connsiteY55" fmla="*/ 568928 h 696754"/>
              <a:gd name="connsiteX56" fmla="*/ 2882835 w 3478528"/>
              <a:gd name="connsiteY56" fmla="*/ 549212 h 696754"/>
              <a:gd name="connsiteX57" fmla="*/ 2887216 w 3478528"/>
              <a:gd name="connsiteY57" fmla="*/ 552450 h 696754"/>
              <a:gd name="connsiteX58" fmla="*/ 2880644 w 3478528"/>
              <a:gd name="connsiteY58" fmla="*/ 578072 h 696754"/>
              <a:gd name="connsiteX59" fmla="*/ 2859308 w 3478528"/>
              <a:gd name="connsiteY59" fmla="*/ 569690 h 696754"/>
              <a:gd name="connsiteX60" fmla="*/ 3275169 w 3478528"/>
              <a:gd name="connsiteY60" fmla="*/ 539306 h 696754"/>
              <a:gd name="connsiteX61" fmla="*/ 3286123 w 3478528"/>
              <a:gd name="connsiteY61" fmla="*/ 539306 h 696754"/>
              <a:gd name="connsiteX62" fmla="*/ 3286123 w 3478528"/>
              <a:gd name="connsiteY62" fmla="*/ 542163 h 696754"/>
              <a:gd name="connsiteX63" fmla="*/ 3275169 w 3478528"/>
              <a:gd name="connsiteY63" fmla="*/ 542163 h 696754"/>
              <a:gd name="connsiteX64" fmla="*/ 2698455 w 3478528"/>
              <a:gd name="connsiteY64" fmla="*/ 538388 h 696754"/>
              <a:gd name="connsiteX65" fmla="*/ 2679571 w 3478528"/>
              <a:gd name="connsiteY65" fmla="*/ 547877 h 696754"/>
              <a:gd name="connsiteX66" fmla="*/ 2732911 w 3478528"/>
              <a:gd name="connsiteY66" fmla="*/ 538829 h 696754"/>
              <a:gd name="connsiteX67" fmla="*/ 2698455 w 3478528"/>
              <a:gd name="connsiteY67" fmla="*/ 538388 h 696754"/>
              <a:gd name="connsiteX68" fmla="*/ 2793014 w 3478528"/>
              <a:gd name="connsiteY68" fmla="*/ 462534 h 696754"/>
              <a:gd name="connsiteX69" fmla="*/ 2771106 w 3478528"/>
              <a:gd name="connsiteY69" fmla="*/ 493394 h 696754"/>
              <a:gd name="connsiteX70" fmla="*/ 2849307 w 3478528"/>
              <a:gd name="connsiteY70" fmla="*/ 500252 h 696754"/>
              <a:gd name="connsiteX71" fmla="*/ 2881025 w 3478528"/>
              <a:gd name="connsiteY71" fmla="*/ 475773 h 696754"/>
              <a:gd name="connsiteX72" fmla="*/ 2891026 w 3478528"/>
              <a:gd name="connsiteY72" fmla="*/ 470058 h 696754"/>
              <a:gd name="connsiteX73" fmla="*/ 2891026 w 3478528"/>
              <a:gd name="connsiteY73" fmla="*/ 497204 h 696754"/>
              <a:gd name="connsiteX74" fmla="*/ 2911124 w 3478528"/>
              <a:gd name="connsiteY74" fmla="*/ 493871 h 696754"/>
              <a:gd name="connsiteX75" fmla="*/ 2905694 w 3478528"/>
              <a:gd name="connsiteY75" fmla="*/ 462534 h 696754"/>
              <a:gd name="connsiteX76" fmla="*/ 2853307 w 3478528"/>
              <a:gd name="connsiteY76" fmla="*/ 462534 h 696754"/>
              <a:gd name="connsiteX77" fmla="*/ 2853307 w 3478528"/>
              <a:gd name="connsiteY77" fmla="*/ 476345 h 696754"/>
              <a:gd name="connsiteX78" fmla="*/ 2815207 w 3478528"/>
              <a:gd name="connsiteY78" fmla="*/ 484822 h 696754"/>
              <a:gd name="connsiteX79" fmla="*/ 2807111 w 3478528"/>
              <a:gd name="connsiteY79" fmla="*/ 469582 h 696754"/>
              <a:gd name="connsiteX80" fmla="*/ 2793014 w 3478528"/>
              <a:gd name="connsiteY80" fmla="*/ 462534 h 696754"/>
              <a:gd name="connsiteX81" fmla="*/ 2833781 w 3478528"/>
              <a:gd name="connsiteY81" fmla="*/ 459867 h 696754"/>
              <a:gd name="connsiteX82" fmla="*/ 2828542 w 3478528"/>
              <a:gd name="connsiteY82" fmla="*/ 463772 h 696754"/>
              <a:gd name="connsiteX83" fmla="*/ 2829399 w 3478528"/>
              <a:gd name="connsiteY83" fmla="*/ 468058 h 696754"/>
              <a:gd name="connsiteX84" fmla="*/ 2835210 w 3478528"/>
              <a:gd name="connsiteY84" fmla="*/ 466058 h 696754"/>
              <a:gd name="connsiteX85" fmla="*/ 2759486 w 3478528"/>
              <a:gd name="connsiteY85" fmla="*/ 456723 h 696754"/>
              <a:gd name="connsiteX86" fmla="*/ 2695002 w 3478528"/>
              <a:gd name="connsiteY86" fmla="*/ 491013 h 696754"/>
              <a:gd name="connsiteX87" fmla="*/ 2694525 w 3478528"/>
              <a:gd name="connsiteY87" fmla="*/ 491109 h 696754"/>
              <a:gd name="connsiteX88" fmla="*/ 2731959 w 3478528"/>
              <a:gd name="connsiteY88" fmla="*/ 491109 h 696754"/>
              <a:gd name="connsiteX89" fmla="*/ 2725862 w 3478528"/>
              <a:gd name="connsiteY89" fmla="*/ 510635 h 696754"/>
              <a:gd name="connsiteX90" fmla="*/ 2759486 w 3478528"/>
              <a:gd name="connsiteY90" fmla="*/ 456723 h 696754"/>
              <a:gd name="connsiteX91" fmla="*/ 3407569 w 3478528"/>
              <a:gd name="connsiteY91" fmla="*/ 444741 h 696754"/>
              <a:gd name="connsiteX92" fmla="*/ 3407474 w 3478528"/>
              <a:gd name="connsiteY92" fmla="*/ 447122 h 696754"/>
              <a:gd name="connsiteX93" fmla="*/ 3404712 w 3478528"/>
              <a:gd name="connsiteY93" fmla="*/ 445884 h 696754"/>
              <a:gd name="connsiteX94" fmla="*/ 3364894 w 3478528"/>
              <a:gd name="connsiteY94" fmla="*/ 437579 h 696754"/>
              <a:gd name="connsiteX95" fmla="*/ 3367752 w 3478528"/>
              <a:gd name="connsiteY95" fmla="*/ 444627 h 696754"/>
              <a:gd name="connsiteX96" fmla="*/ 3358703 w 3478528"/>
              <a:gd name="connsiteY96" fmla="*/ 444627 h 696754"/>
              <a:gd name="connsiteX97" fmla="*/ 3356227 w 3478528"/>
              <a:gd name="connsiteY97" fmla="*/ 439293 h 696754"/>
              <a:gd name="connsiteX98" fmla="*/ 3364894 w 3478528"/>
              <a:gd name="connsiteY98" fmla="*/ 437579 h 696754"/>
              <a:gd name="connsiteX99" fmla="*/ 3340606 w 3478528"/>
              <a:gd name="connsiteY99" fmla="*/ 435578 h 696754"/>
              <a:gd name="connsiteX100" fmla="*/ 3342987 w 3478528"/>
              <a:gd name="connsiteY100" fmla="*/ 437007 h 696754"/>
              <a:gd name="connsiteX101" fmla="*/ 3341178 w 3478528"/>
              <a:gd name="connsiteY101" fmla="*/ 441959 h 696754"/>
              <a:gd name="connsiteX102" fmla="*/ 3336320 w 3478528"/>
              <a:gd name="connsiteY102" fmla="*/ 438911 h 696754"/>
              <a:gd name="connsiteX103" fmla="*/ 3340606 w 3478528"/>
              <a:gd name="connsiteY103" fmla="*/ 435578 h 696754"/>
              <a:gd name="connsiteX104" fmla="*/ 3299458 w 3478528"/>
              <a:gd name="connsiteY104" fmla="*/ 410432 h 696754"/>
              <a:gd name="connsiteX105" fmla="*/ 3269740 w 3478528"/>
              <a:gd name="connsiteY105" fmla="*/ 428339 h 696754"/>
              <a:gd name="connsiteX106" fmla="*/ 3299458 w 3478528"/>
              <a:gd name="connsiteY106" fmla="*/ 410432 h 696754"/>
              <a:gd name="connsiteX107" fmla="*/ 3281837 w 3478528"/>
              <a:gd name="connsiteY107" fmla="*/ 384143 h 696754"/>
              <a:gd name="connsiteX108" fmla="*/ 3231354 w 3478528"/>
              <a:gd name="connsiteY108" fmla="*/ 404240 h 696754"/>
              <a:gd name="connsiteX109" fmla="*/ 3244689 w 3478528"/>
              <a:gd name="connsiteY109" fmla="*/ 387286 h 696754"/>
              <a:gd name="connsiteX110" fmla="*/ 3281837 w 3478528"/>
              <a:gd name="connsiteY110" fmla="*/ 384143 h 696754"/>
              <a:gd name="connsiteX111" fmla="*/ 3434808 w 3478528"/>
              <a:gd name="connsiteY111" fmla="*/ 383191 h 696754"/>
              <a:gd name="connsiteX112" fmla="*/ 3437380 w 3478528"/>
              <a:gd name="connsiteY112" fmla="*/ 383857 h 696754"/>
              <a:gd name="connsiteX113" fmla="*/ 3437284 w 3478528"/>
              <a:gd name="connsiteY113" fmla="*/ 386239 h 696754"/>
              <a:gd name="connsiteX114" fmla="*/ 3434808 w 3478528"/>
              <a:gd name="connsiteY114" fmla="*/ 387001 h 696754"/>
              <a:gd name="connsiteX115" fmla="*/ 3367670 w 3478528"/>
              <a:gd name="connsiteY115" fmla="*/ 376618 h 696754"/>
              <a:gd name="connsiteX116" fmla="*/ 3378325 w 3478528"/>
              <a:gd name="connsiteY116" fmla="*/ 388810 h 696754"/>
              <a:gd name="connsiteX117" fmla="*/ 3331843 w 3478528"/>
              <a:gd name="connsiteY117" fmla="*/ 416528 h 696754"/>
              <a:gd name="connsiteX118" fmla="*/ 3355084 w 3478528"/>
              <a:gd name="connsiteY118" fmla="*/ 379285 h 696754"/>
              <a:gd name="connsiteX119" fmla="*/ 3367670 w 3478528"/>
              <a:gd name="connsiteY119" fmla="*/ 376618 h 696754"/>
              <a:gd name="connsiteX120" fmla="*/ 2677952 w 3478528"/>
              <a:gd name="connsiteY120" fmla="*/ 371189 h 696754"/>
              <a:gd name="connsiteX121" fmla="*/ 2677952 w 3478528"/>
              <a:gd name="connsiteY121" fmla="*/ 371379 h 696754"/>
              <a:gd name="connsiteX122" fmla="*/ 2674904 w 3478528"/>
              <a:gd name="connsiteY122" fmla="*/ 375570 h 696754"/>
              <a:gd name="connsiteX123" fmla="*/ 2676809 w 3478528"/>
              <a:gd name="connsiteY123" fmla="*/ 380619 h 696754"/>
              <a:gd name="connsiteX124" fmla="*/ 2680428 w 3478528"/>
              <a:gd name="connsiteY124" fmla="*/ 377475 h 696754"/>
              <a:gd name="connsiteX125" fmla="*/ 2677952 w 3478528"/>
              <a:gd name="connsiteY125" fmla="*/ 371189 h 696754"/>
              <a:gd name="connsiteX126" fmla="*/ 3336891 w 3478528"/>
              <a:gd name="connsiteY126" fmla="*/ 364808 h 696754"/>
              <a:gd name="connsiteX127" fmla="*/ 3341272 w 3478528"/>
              <a:gd name="connsiteY127" fmla="*/ 364808 h 696754"/>
              <a:gd name="connsiteX128" fmla="*/ 3338986 w 3478528"/>
              <a:gd name="connsiteY128" fmla="*/ 366332 h 696754"/>
              <a:gd name="connsiteX129" fmla="*/ 3214971 w 3478528"/>
              <a:gd name="connsiteY129" fmla="*/ 362617 h 696754"/>
              <a:gd name="connsiteX130" fmla="*/ 3220401 w 3478528"/>
              <a:gd name="connsiteY130" fmla="*/ 373475 h 696754"/>
              <a:gd name="connsiteX131" fmla="*/ 3216686 w 3478528"/>
              <a:gd name="connsiteY131" fmla="*/ 381476 h 696754"/>
              <a:gd name="connsiteX132" fmla="*/ 3209637 w 3478528"/>
              <a:gd name="connsiteY132" fmla="*/ 374714 h 696754"/>
              <a:gd name="connsiteX133" fmla="*/ 3214971 w 3478528"/>
              <a:gd name="connsiteY133" fmla="*/ 362617 h 696754"/>
              <a:gd name="connsiteX134" fmla="*/ 3362513 w 3478528"/>
              <a:gd name="connsiteY134" fmla="*/ 362426 h 696754"/>
              <a:gd name="connsiteX135" fmla="*/ 3364895 w 3478528"/>
              <a:gd name="connsiteY135" fmla="*/ 363759 h 696754"/>
              <a:gd name="connsiteX136" fmla="*/ 3364228 w 3478528"/>
              <a:gd name="connsiteY136" fmla="*/ 365664 h 696754"/>
              <a:gd name="connsiteX137" fmla="*/ 3360323 w 3478528"/>
              <a:gd name="connsiteY137" fmla="*/ 363759 h 696754"/>
              <a:gd name="connsiteX138" fmla="*/ 2884835 w 3478528"/>
              <a:gd name="connsiteY138" fmla="*/ 339375 h 696754"/>
              <a:gd name="connsiteX139" fmla="*/ 2932460 w 3478528"/>
              <a:gd name="connsiteY139" fmla="*/ 339375 h 696754"/>
              <a:gd name="connsiteX140" fmla="*/ 2749866 w 3478528"/>
              <a:gd name="connsiteY140" fmla="*/ 337566 h 696754"/>
              <a:gd name="connsiteX141" fmla="*/ 2733673 w 3478528"/>
              <a:gd name="connsiteY141" fmla="*/ 346519 h 696754"/>
              <a:gd name="connsiteX142" fmla="*/ 2739388 w 3478528"/>
              <a:gd name="connsiteY142" fmla="*/ 356044 h 696754"/>
              <a:gd name="connsiteX143" fmla="*/ 2753866 w 3478528"/>
              <a:gd name="connsiteY143" fmla="*/ 345662 h 696754"/>
              <a:gd name="connsiteX144" fmla="*/ 2749866 w 3478528"/>
              <a:gd name="connsiteY144" fmla="*/ 337566 h 696754"/>
              <a:gd name="connsiteX145" fmla="*/ 3365561 w 3478528"/>
              <a:gd name="connsiteY145" fmla="*/ 336232 h 696754"/>
              <a:gd name="connsiteX146" fmla="*/ 3372895 w 3478528"/>
              <a:gd name="connsiteY146" fmla="*/ 344043 h 696754"/>
              <a:gd name="connsiteX147" fmla="*/ 3360894 w 3478528"/>
              <a:gd name="connsiteY147" fmla="*/ 348329 h 696754"/>
              <a:gd name="connsiteX148" fmla="*/ 3356036 w 3478528"/>
              <a:gd name="connsiteY148" fmla="*/ 341852 h 696754"/>
              <a:gd name="connsiteX149" fmla="*/ 3365561 w 3478528"/>
              <a:gd name="connsiteY149" fmla="*/ 336232 h 696754"/>
              <a:gd name="connsiteX150" fmla="*/ 2696430 w 3478528"/>
              <a:gd name="connsiteY150" fmla="*/ 330422 h 696754"/>
              <a:gd name="connsiteX151" fmla="*/ 2688239 w 3478528"/>
              <a:gd name="connsiteY151" fmla="*/ 331565 h 696754"/>
              <a:gd name="connsiteX152" fmla="*/ 2690715 w 3478528"/>
              <a:gd name="connsiteY152" fmla="*/ 348710 h 696754"/>
              <a:gd name="connsiteX153" fmla="*/ 2699478 w 3478528"/>
              <a:gd name="connsiteY153" fmla="*/ 346710 h 696754"/>
              <a:gd name="connsiteX154" fmla="*/ 2696430 w 3478528"/>
              <a:gd name="connsiteY154" fmla="*/ 330422 h 696754"/>
              <a:gd name="connsiteX155" fmla="*/ 2865023 w 3478528"/>
              <a:gd name="connsiteY155" fmla="*/ 326517 h 696754"/>
              <a:gd name="connsiteX156" fmla="*/ 2845782 w 3478528"/>
              <a:gd name="connsiteY156" fmla="*/ 357759 h 696754"/>
              <a:gd name="connsiteX157" fmla="*/ 2815778 w 3478528"/>
              <a:gd name="connsiteY157" fmla="*/ 330517 h 696754"/>
              <a:gd name="connsiteX158" fmla="*/ 2802729 w 3478528"/>
              <a:gd name="connsiteY158" fmla="*/ 338327 h 696754"/>
              <a:gd name="connsiteX159" fmla="*/ 2813397 w 3478528"/>
              <a:gd name="connsiteY159" fmla="*/ 365378 h 696754"/>
              <a:gd name="connsiteX160" fmla="*/ 2797395 w 3478528"/>
              <a:gd name="connsiteY160" fmla="*/ 387953 h 696754"/>
              <a:gd name="connsiteX161" fmla="*/ 2884073 w 3478528"/>
              <a:gd name="connsiteY161" fmla="*/ 363093 h 696754"/>
              <a:gd name="connsiteX162" fmla="*/ 2865023 w 3478528"/>
              <a:gd name="connsiteY162" fmla="*/ 326517 h 696754"/>
              <a:gd name="connsiteX163" fmla="*/ 3149535 w 3478528"/>
              <a:gd name="connsiteY163" fmla="*/ 323945 h 696754"/>
              <a:gd name="connsiteX164" fmla="*/ 3112292 w 3478528"/>
              <a:gd name="connsiteY164" fmla="*/ 343947 h 696754"/>
              <a:gd name="connsiteX165" fmla="*/ 3127341 w 3478528"/>
              <a:gd name="connsiteY165" fmla="*/ 369474 h 696754"/>
              <a:gd name="connsiteX166" fmla="*/ 3127341 w 3478528"/>
              <a:gd name="connsiteY166" fmla="*/ 369569 h 696754"/>
              <a:gd name="connsiteX167" fmla="*/ 3001897 w 3478528"/>
              <a:gd name="connsiteY167" fmla="*/ 322504 h 696754"/>
              <a:gd name="connsiteX168" fmla="*/ 2989324 w 3478528"/>
              <a:gd name="connsiteY168" fmla="*/ 322611 h 696754"/>
              <a:gd name="connsiteX169" fmla="*/ 2952938 w 3478528"/>
              <a:gd name="connsiteY169" fmla="*/ 352615 h 696754"/>
              <a:gd name="connsiteX170" fmla="*/ 2952938 w 3478528"/>
              <a:gd name="connsiteY170" fmla="*/ 352710 h 696754"/>
              <a:gd name="connsiteX171" fmla="*/ 3004374 w 3478528"/>
              <a:gd name="connsiteY171" fmla="*/ 361283 h 696754"/>
              <a:gd name="connsiteX172" fmla="*/ 3010469 w 3478528"/>
              <a:gd name="connsiteY172" fmla="*/ 339280 h 696754"/>
              <a:gd name="connsiteX173" fmla="*/ 3010469 w 3478528"/>
              <a:gd name="connsiteY173" fmla="*/ 332612 h 696754"/>
              <a:gd name="connsiteX174" fmla="*/ 3001897 w 3478528"/>
              <a:gd name="connsiteY174" fmla="*/ 322504 h 696754"/>
              <a:gd name="connsiteX175" fmla="*/ 3393470 w 3478528"/>
              <a:gd name="connsiteY175" fmla="*/ 302895 h 696754"/>
              <a:gd name="connsiteX176" fmla="*/ 3394899 w 3478528"/>
              <a:gd name="connsiteY176" fmla="*/ 308514 h 696754"/>
              <a:gd name="connsiteX177" fmla="*/ 3374705 w 3478528"/>
              <a:gd name="connsiteY177" fmla="*/ 315182 h 696754"/>
              <a:gd name="connsiteX178" fmla="*/ 3371848 w 3478528"/>
              <a:gd name="connsiteY178" fmla="*/ 307467 h 696754"/>
              <a:gd name="connsiteX179" fmla="*/ 3265835 w 3478528"/>
              <a:gd name="connsiteY179" fmla="*/ 300228 h 696754"/>
              <a:gd name="connsiteX180" fmla="*/ 3296505 w 3478528"/>
              <a:gd name="connsiteY180" fmla="*/ 301656 h 696754"/>
              <a:gd name="connsiteX181" fmla="*/ 3296696 w 3478528"/>
              <a:gd name="connsiteY181" fmla="*/ 310610 h 696754"/>
              <a:gd name="connsiteX182" fmla="*/ 3265835 w 3478528"/>
              <a:gd name="connsiteY182" fmla="*/ 300228 h 696754"/>
              <a:gd name="connsiteX183" fmla="*/ 3460811 w 3478528"/>
              <a:gd name="connsiteY183" fmla="*/ 288036 h 696754"/>
              <a:gd name="connsiteX184" fmla="*/ 3478528 w 3478528"/>
              <a:gd name="connsiteY184" fmla="*/ 288036 h 696754"/>
              <a:gd name="connsiteX185" fmla="*/ 3478528 w 3478528"/>
              <a:gd name="connsiteY185" fmla="*/ 292322 h 696754"/>
              <a:gd name="connsiteX186" fmla="*/ 3460811 w 3478528"/>
              <a:gd name="connsiteY186" fmla="*/ 293846 h 696754"/>
              <a:gd name="connsiteX187" fmla="*/ 3460811 w 3478528"/>
              <a:gd name="connsiteY187" fmla="*/ 288036 h 696754"/>
              <a:gd name="connsiteX188" fmla="*/ 3418318 w 3478528"/>
              <a:gd name="connsiteY188" fmla="*/ 280214 h 696754"/>
              <a:gd name="connsiteX189" fmla="*/ 3435855 w 3478528"/>
              <a:gd name="connsiteY189" fmla="*/ 290322 h 696754"/>
              <a:gd name="connsiteX190" fmla="*/ 3403756 w 3478528"/>
              <a:gd name="connsiteY190" fmla="*/ 294037 h 696754"/>
              <a:gd name="connsiteX191" fmla="*/ 3402137 w 3478528"/>
              <a:gd name="connsiteY191" fmla="*/ 286322 h 696754"/>
              <a:gd name="connsiteX192" fmla="*/ 3418318 w 3478528"/>
              <a:gd name="connsiteY192" fmla="*/ 280214 h 696754"/>
              <a:gd name="connsiteX193" fmla="*/ 3346130 w 3478528"/>
              <a:gd name="connsiteY193" fmla="*/ 279368 h 696754"/>
              <a:gd name="connsiteX194" fmla="*/ 3340225 w 3478528"/>
              <a:gd name="connsiteY194" fmla="*/ 313372 h 696754"/>
              <a:gd name="connsiteX195" fmla="*/ 3315460 w 3478528"/>
              <a:gd name="connsiteY195" fmla="*/ 314705 h 696754"/>
              <a:gd name="connsiteX196" fmla="*/ 3315460 w 3478528"/>
              <a:gd name="connsiteY196" fmla="*/ 284225 h 696754"/>
              <a:gd name="connsiteX197" fmla="*/ 3254918 w 3478528"/>
              <a:gd name="connsiteY197" fmla="*/ 269017 h 696754"/>
              <a:gd name="connsiteX198" fmla="*/ 3296696 w 3478528"/>
              <a:gd name="connsiteY198" fmla="*/ 275272 h 696754"/>
              <a:gd name="connsiteX199" fmla="*/ 3269359 w 3478528"/>
              <a:gd name="connsiteY199" fmla="*/ 294322 h 696754"/>
              <a:gd name="connsiteX200" fmla="*/ 3240784 w 3478528"/>
              <a:gd name="connsiteY200" fmla="*/ 275272 h 696754"/>
              <a:gd name="connsiteX201" fmla="*/ 3254918 w 3478528"/>
              <a:gd name="connsiteY201" fmla="*/ 269017 h 696754"/>
              <a:gd name="connsiteX202" fmla="*/ 2577082 w 3478528"/>
              <a:gd name="connsiteY202" fmla="*/ 233457 h 696754"/>
              <a:gd name="connsiteX203" fmla="*/ 2574415 w 3478528"/>
              <a:gd name="connsiteY203" fmla="*/ 238220 h 696754"/>
              <a:gd name="connsiteX204" fmla="*/ 2578987 w 3478528"/>
              <a:gd name="connsiteY204" fmla="*/ 239649 h 696754"/>
              <a:gd name="connsiteX205" fmla="*/ 2582702 w 3478528"/>
              <a:gd name="connsiteY205" fmla="*/ 235362 h 696754"/>
              <a:gd name="connsiteX206" fmla="*/ 2708813 w 3478528"/>
              <a:gd name="connsiteY206" fmla="*/ 232314 h 696754"/>
              <a:gd name="connsiteX207" fmla="*/ 2708813 w 3478528"/>
              <a:gd name="connsiteY207" fmla="*/ 232505 h 696754"/>
              <a:gd name="connsiteX208" fmla="*/ 2703955 w 3478528"/>
              <a:gd name="connsiteY208" fmla="*/ 242030 h 696754"/>
              <a:gd name="connsiteX209" fmla="*/ 2712051 w 3478528"/>
              <a:gd name="connsiteY209" fmla="*/ 244030 h 696754"/>
              <a:gd name="connsiteX210" fmla="*/ 2714242 w 3478528"/>
              <a:gd name="connsiteY210" fmla="*/ 239077 h 696754"/>
              <a:gd name="connsiteX211" fmla="*/ 2708813 w 3478528"/>
              <a:gd name="connsiteY211" fmla="*/ 232314 h 696754"/>
              <a:gd name="connsiteX212" fmla="*/ 2644900 w 3478528"/>
              <a:gd name="connsiteY212" fmla="*/ 229076 h 696754"/>
              <a:gd name="connsiteX213" fmla="*/ 2640614 w 3478528"/>
              <a:gd name="connsiteY213" fmla="*/ 232695 h 696754"/>
              <a:gd name="connsiteX214" fmla="*/ 2649758 w 3478528"/>
              <a:gd name="connsiteY214" fmla="*/ 246030 h 696754"/>
              <a:gd name="connsiteX215" fmla="*/ 2655282 w 3478528"/>
              <a:gd name="connsiteY215" fmla="*/ 241363 h 696754"/>
              <a:gd name="connsiteX216" fmla="*/ 2805777 w 3478528"/>
              <a:gd name="connsiteY216" fmla="*/ 221360 h 696754"/>
              <a:gd name="connsiteX217" fmla="*/ 2805301 w 3478528"/>
              <a:gd name="connsiteY217" fmla="*/ 222694 h 696754"/>
              <a:gd name="connsiteX218" fmla="*/ 2807492 w 3478528"/>
              <a:gd name="connsiteY218" fmla="*/ 222313 h 696754"/>
              <a:gd name="connsiteX219" fmla="*/ 2512217 w 3478528"/>
              <a:gd name="connsiteY219" fmla="*/ 219741 h 696754"/>
              <a:gd name="connsiteX220" fmla="*/ 2505549 w 3478528"/>
              <a:gd name="connsiteY220" fmla="*/ 236410 h 696754"/>
              <a:gd name="connsiteX221" fmla="*/ 2510502 w 3478528"/>
              <a:gd name="connsiteY221" fmla="*/ 238791 h 696754"/>
              <a:gd name="connsiteX222" fmla="*/ 2519361 w 3478528"/>
              <a:gd name="connsiteY222" fmla="*/ 224504 h 696754"/>
              <a:gd name="connsiteX223" fmla="*/ 2762248 w 3478528"/>
              <a:gd name="connsiteY223" fmla="*/ 218693 h 696754"/>
              <a:gd name="connsiteX224" fmla="*/ 2777298 w 3478528"/>
              <a:gd name="connsiteY224" fmla="*/ 242696 h 696754"/>
              <a:gd name="connsiteX225" fmla="*/ 2786251 w 3478528"/>
              <a:gd name="connsiteY225" fmla="*/ 234981 h 696754"/>
              <a:gd name="connsiteX226" fmla="*/ 2762248 w 3478528"/>
              <a:gd name="connsiteY226" fmla="*/ 218693 h 696754"/>
              <a:gd name="connsiteX227" fmla="*/ 2692239 w 3478528"/>
              <a:gd name="connsiteY227" fmla="*/ 213264 h 696754"/>
              <a:gd name="connsiteX228" fmla="*/ 2684810 w 3478528"/>
              <a:gd name="connsiteY228" fmla="*/ 221932 h 696754"/>
              <a:gd name="connsiteX229" fmla="*/ 2691477 w 3478528"/>
              <a:gd name="connsiteY229" fmla="*/ 226980 h 696754"/>
              <a:gd name="connsiteX230" fmla="*/ 2701764 w 3478528"/>
              <a:gd name="connsiteY230" fmla="*/ 218789 h 696754"/>
              <a:gd name="connsiteX231" fmla="*/ 2701764 w 3478528"/>
              <a:gd name="connsiteY231" fmla="*/ 218598 h 696754"/>
              <a:gd name="connsiteX232" fmla="*/ 2692239 w 3478528"/>
              <a:gd name="connsiteY232" fmla="*/ 213264 h 696754"/>
              <a:gd name="connsiteX233" fmla="*/ 3217734 w 3478528"/>
              <a:gd name="connsiteY233" fmla="*/ 210312 h 696754"/>
              <a:gd name="connsiteX234" fmla="*/ 3223830 w 3478528"/>
              <a:gd name="connsiteY234" fmla="*/ 212217 h 696754"/>
              <a:gd name="connsiteX235" fmla="*/ 3217258 w 3478528"/>
              <a:gd name="connsiteY235" fmla="*/ 235934 h 696754"/>
              <a:gd name="connsiteX236" fmla="*/ 3209352 w 3478528"/>
              <a:gd name="connsiteY236" fmla="*/ 233457 h 696754"/>
              <a:gd name="connsiteX237" fmla="*/ 3005136 w 3478528"/>
              <a:gd name="connsiteY237" fmla="*/ 199073 h 696754"/>
              <a:gd name="connsiteX238" fmla="*/ 3008851 w 3478528"/>
              <a:gd name="connsiteY238" fmla="*/ 203073 h 696754"/>
              <a:gd name="connsiteX239" fmla="*/ 3001611 w 3478528"/>
              <a:gd name="connsiteY239" fmla="*/ 208121 h 696754"/>
              <a:gd name="connsiteX240" fmla="*/ 3000087 w 3478528"/>
              <a:gd name="connsiteY240" fmla="*/ 202025 h 696754"/>
              <a:gd name="connsiteX241" fmla="*/ 3005136 w 3478528"/>
              <a:gd name="connsiteY241" fmla="*/ 199073 h 696754"/>
              <a:gd name="connsiteX242" fmla="*/ 3062761 w 3478528"/>
              <a:gd name="connsiteY242" fmla="*/ 177832 h 696754"/>
              <a:gd name="connsiteX243" fmla="*/ 3073144 w 3478528"/>
              <a:gd name="connsiteY243" fmla="*/ 182118 h 696754"/>
              <a:gd name="connsiteX244" fmla="*/ 3062380 w 3478528"/>
              <a:gd name="connsiteY244" fmla="*/ 190976 h 696754"/>
              <a:gd name="connsiteX245" fmla="*/ 3055046 w 3478528"/>
              <a:gd name="connsiteY245" fmla="*/ 186118 h 696754"/>
              <a:gd name="connsiteX246" fmla="*/ 3062761 w 3478528"/>
              <a:gd name="connsiteY246" fmla="*/ 177832 h 696754"/>
              <a:gd name="connsiteX247" fmla="*/ 2827970 w 3478528"/>
              <a:gd name="connsiteY247" fmla="*/ 175070 h 696754"/>
              <a:gd name="connsiteX248" fmla="*/ 2830923 w 3478528"/>
              <a:gd name="connsiteY248" fmla="*/ 183832 h 696754"/>
              <a:gd name="connsiteX249" fmla="*/ 2829113 w 3478528"/>
              <a:gd name="connsiteY249" fmla="*/ 185356 h 696754"/>
              <a:gd name="connsiteX250" fmla="*/ 2824446 w 3478528"/>
              <a:gd name="connsiteY250" fmla="*/ 178117 h 696754"/>
              <a:gd name="connsiteX251" fmla="*/ 2827970 w 3478528"/>
              <a:gd name="connsiteY251" fmla="*/ 175070 h 696754"/>
              <a:gd name="connsiteX252" fmla="*/ 3331843 w 3478528"/>
              <a:gd name="connsiteY252" fmla="*/ 170688 h 696754"/>
              <a:gd name="connsiteX253" fmla="*/ 3334891 w 3478528"/>
              <a:gd name="connsiteY253" fmla="*/ 175831 h 696754"/>
              <a:gd name="connsiteX254" fmla="*/ 3322032 w 3478528"/>
              <a:gd name="connsiteY254" fmla="*/ 184689 h 696754"/>
              <a:gd name="connsiteX255" fmla="*/ 3318222 w 3478528"/>
              <a:gd name="connsiteY255" fmla="*/ 177355 h 696754"/>
              <a:gd name="connsiteX256" fmla="*/ 3207542 w 3478528"/>
              <a:gd name="connsiteY256" fmla="*/ 164878 h 696754"/>
              <a:gd name="connsiteX257" fmla="*/ 3209352 w 3478528"/>
              <a:gd name="connsiteY257" fmla="*/ 170307 h 696754"/>
              <a:gd name="connsiteX258" fmla="*/ 3193636 w 3478528"/>
              <a:gd name="connsiteY258" fmla="*/ 177546 h 696754"/>
              <a:gd name="connsiteX259" fmla="*/ 3190778 w 3478528"/>
              <a:gd name="connsiteY259" fmla="*/ 168878 h 696754"/>
              <a:gd name="connsiteX260" fmla="*/ 3142677 w 3478528"/>
              <a:gd name="connsiteY260" fmla="*/ 154972 h 696754"/>
              <a:gd name="connsiteX261" fmla="*/ 3147915 w 3478528"/>
              <a:gd name="connsiteY261" fmla="*/ 166782 h 696754"/>
              <a:gd name="connsiteX262" fmla="*/ 3141438 w 3478528"/>
              <a:gd name="connsiteY262" fmla="*/ 171831 h 696754"/>
              <a:gd name="connsiteX263" fmla="*/ 3136867 w 3478528"/>
              <a:gd name="connsiteY263" fmla="*/ 166021 h 696754"/>
              <a:gd name="connsiteX264" fmla="*/ 3142677 w 3478528"/>
              <a:gd name="connsiteY264" fmla="*/ 154972 h 696754"/>
              <a:gd name="connsiteX265" fmla="*/ 2644171 w 3478528"/>
              <a:gd name="connsiteY265" fmla="*/ 142758 h 696754"/>
              <a:gd name="connsiteX266" fmla="*/ 2629469 w 3478528"/>
              <a:gd name="connsiteY266" fmla="*/ 150494 h 696754"/>
              <a:gd name="connsiteX267" fmla="*/ 2677094 w 3478528"/>
              <a:gd name="connsiteY267" fmla="*/ 172307 h 696754"/>
              <a:gd name="connsiteX268" fmla="*/ 2644171 w 3478528"/>
              <a:gd name="connsiteY268" fmla="*/ 142758 h 696754"/>
              <a:gd name="connsiteX269" fmla="*/ 2305905 w 3478528"/>
              <a:gd name="connsiteY269" fmla="*/ 140493 h 696754"/>
              <a:gd name="connsiteX270" fmla="*/ 2302762 w 3478528"/>
              <a:gd name="connsiteY270" fmla="*/ 144875 h 696754"/>
              <a:gd name="connsiteX271" fmla="*/ 2305334 w 3478528"/>
              <a:gd name="connsiteY271" fmla="*/ 149447 h 696754"/>
              <a:gd name="connsiteX272" fmla="*/ 2308763 w 3478528"/>
              <a:gd name="connsiteY272" fmla="*/ 145160 h 696754"/>
              <a:gd name="connsiteX273" fmla="*/ 2604514 w 3478528"/>
              <a:gd name="connsiteY273" fmla="*/ 138969 h 696754"/>
              <a:gd name="connsiteX274" fmla="*/ 2602490 w 3478528"/>
              <a:gd name="connsiteY274" fmla="*/ 150340 h 696754"/>
              <a:gd name="connsiteX275" fmla="*/ 2600038 w 3478528"/>
              <a:gd name="connsiteY275" fmla="*/ 165064 h 696754"/>
              <a:gd name="connsiteX276" fmla="*/ 2599370 w 3478528"/>
              <a:gd name="connsiteY276" fmla="*/ 166496 h 696754"/>
              <a:gd name="connsiteX277" fmla="*/ 2599752 w 3478528"/>
              <a:gd name="connsiteY277" fmla="*/ 166782 h 696754"/>
              <a:gd name="connsiteX278" fmla="*/ 2600038 w 3478528"/>
              <a:gd name="connsiteY278" fmla="*/ 165064 h 696754"/>
              <a:gd name="connsiteX279" fmla="*/ 2611944 w 3478528"/>
              <a:gd name="connsiteY279" fmla="*/ 139541 h 696754"/>
              <a:gd name="connsiteX280" fmla="*/ 2604514 w 3478528"/>
              <a:gd name="connsiteY280" fmla="*/ 138969 h 696754"/>
              <a:gd name="connsiteX281" fmla="*/ 2695002 w 3478528"/>
              <a:gd name="connsiteY281" fmla="*/ 138684 h 696754"/>
              <a:gd name="connsiteX282" fmla="*/ 2691382 w 3478528"/>
              <a:gd name="connsiteY282" fmla="*/ 173640 h 696754"/>
              <a:gd name="connsiteX283" fmla="*/ 2724624 w 3478528"/>
              <a:gd name="connsiteY283" fmla="*/ 141541 h 696754"/>
              <a:gd name="connsiteX284" fmla="*/ 2769487 w 3478528"/>
              <a:gd name="connsiteY284" fmla="*/ 135743 h 696754"/>
              <a:gd name="connsiteX285" fmla="*/ 2744151 w 3478528"/>
              <a:gd name="connsiteY285" fmla="*/ 139255 h 696754"/>
              <a:gd name="connsiteX286" fmla="*/ 2768344 w 3478528"/>
              <a:gd name="connsiteY286" fmla="*/ 174783 h 696754"/>
              <a:gd name="connsiteX287" fmla="*/ 2787394 w 3478528"/>
              <a:gd name="connsiteY287" fmla="*/ 147446 h 696754"/>
              <a:gd name="connsiteX288" fmla="*/ 2769487 w 3478528"/>
              <a:gd name="connsiteY288" fmla="*/ 135743 h 696754"/>
              <a:gd name="connsiteX289" fmla="*/ 3358228 w 3478528"/>
              <a:gd name="connsiteY289" fmla="*/ 132398 h 696754"/>
              <a:gd name="connsiteX290" fmla="*/ 3360323 w 3478528"/>
              <a:gd name="connsiteY290" fmla="*/ 134779 h 696754"/>
              <a:gd name="connsiteX291" fmla="*/ 3354322 w 3478528"/>
              <a:gd name="connsiteY291" fmla="*/ 136970 h 696754"/>
              <a:gd name="connsiteX292" fmla="*/ 3352608 w 3478528"/>
              <a:gd name="connsiteY292" fmla="*/ 134112 h 696754"/>
              <a:gd name="connsiteX293" fmla="*/ 3358228 w 3478528"/>
              <a:gd name="connsiteY293" fmla="*/ 132398 h 696754"/>
              <a:gd name="connsiteX294" fmla="*/ 2471640 w 3478528"/>
              <a:gd name="connsiteY294" fmla="*/ 131730 h 696754"/>
              <a:gd name="connsiteX295" fmla="*/ 2436112 w 3478528"/>
              <a:gd name="connsiteY295" fmla="*/ 151447 h 696754"/>
              <a:gd name="connsiteX296" fmla="*/ 2471640 w 3478528"/>
              <a:gd name="connsiteY296" fmla="*/ 131730 h 696754"/>
              <a:gd name="connsiteX297" fmla="*/ 2499929 w 3478528"/>
              <a:gd name="connsiteY297" fmla="*/ 130968 h 696754"/>
              <a:gd name="connsiteX298" fmla="*/ 2487071 w 3478528"/>
              <a:gd name="connsiteY298" fmla="*/ 160401 h 696754"/>
              <a:gd name="connsiteX299" fmla="*/ 2487071 w 3478528"/>
              <a:gd name="connsiteY299" fmla="*/ 160115 h 696754"/>
              <a:gd name="connsiteX300" fmla="*/ 2499929 w 3478528"/>
              <a:gd name="connsiteY300" fmla="*/ 130968 h 696754"/>
              <a:gd name="connsiteX301" fmla="*/ 2546793 w 3478528"/>
              <a:gd name="connsiteY301" fmla="*/ 126110 h 696754"/>
              <a:gd name="connsiteX302" fmla="*/ 2512598 w 3478528"/>
              <a:gd name="connsiteY302" fmla="*/ 156686 h 696754"/>
              <a:gd name="connsiteX303" fmla="*/ 2546793 w 3478528"/>
              <a:gd name="connsiteY303" fmla="*/ 126110 h 696754"/>
              <a:gd name="connsiteX304" fmla="*/ 2582416 w 3478528"/>
              <a:gd name="connsiteY304" fmla="*/ 125063 h 696754"/>
              <a:gd name="connsiteX305" fmla="*/ 2572891 w 3478528"/>
              <a:gd name="connsiteY305" fmla="*/ 135826 h 696754"/>
              <a:gd name="connsiteX306" fmla="*/ 2572701 w 3478528"/>
              <a:gd name="connsiteY306" fmla="*/ 156781 h 696754"/>
              <a:gd name="connsiteX307" fmla="*/ 2577844 w 3478528"/>
              <a:gd name="connsiteY307" fmla="*/ 158972 h 696754"/>
              <a:gd name="connsiteX308" fmla="*/ 2589369 w 3478528"/>
              <a:gd name="connsiteY308" fmla="*/ 137445 h 696754"/>
              <a:gd name="connsiteX309" fmla="*/ 2582416 w 3478528"/>
              <a:gd name="connsiteY309" fmla="*/ 125063 h 696754"/>
              <a:gd name="connsiteX310" fmla="*/ 3229925 w 3478528"/>
              <a:gd name="connsiteY310" fmla="*/ 124968 h 696754"/>
              <a:gd name="connsiteX311" fmla="*/ 3238688 w 3478528"/>
              <a:gd name="connsiteY311" fmla="*/ 138017 h 696754"/>
              <a:gd name="connsiteX312" fmla="*/ 3231449 w 3478528"/>
              <a:gd name="connsiteY312" fmla="*/ 143446 h 696754"/>
              <a:gd name="connsiteX313" fmla="*/ 3224782 w 3478528"/>
              <a:gd name="connsiteY313" fmla="*/ 127920 h 696754"/>
              <a:gd name="connsiteX314" fmla="*/ 2358674 w 3478528"/>
              <a:gd name="connsiteY314" fmla="*/ 118681 h 696754"/>
              <a:gd name="connsiteX315" fmla="*/ 2343243 w 3478528"/>
              <a:gd name="connsiteY315" fmla="*/ 133730 h 696754"/>
              <a:gd name="connsiteX316" fmla="*/ 2352768 w 3478528"/>
              <a:gd name="connsiteY316" fmla="*/ 138493 h 696754"/>
              <a:gd name="connsiteX317" fmla="*/ 2358674 w 3478528"/>
              <a:gd name="connsiteY317" fmla="*/ 118681 h 696754"/>
              <a:gd name="connsiteX318" fmla="*/ 2429635 w 3478528"/>
              <a:gd name="connsiteY318" fmla="*/ 115728 h 696754"/>
              <a:gd name="connsiteX319" fmla="*/ 2413252 w 3478528"/>
              <a:gd name="connsiteY319" fmla="*/ 125634 h 696754"/>
              <a:gd name="connsiteX320" fmla="*/ 2416681 w 3478528"/>
              <a:gd name="connsiteY320" fmla="*/ 130016 h 696754"/>
              <a:gd name="connsiteX321" fmla="*/ 2425158 w 3478528"/>
              <a:gd name="connsiteY321" fmla="*/ 128396 h 696754"/>
              <a:gd name="connsiteX322" fmla="*/ 2429635 w 3478528"/>
              <a:gd name="connsiteY322" fmla="*/ 115728 h 696754"/>
              <a:gd name="connsiteX323" fmla="*/ 2842758 w 3478528"/>
              <a:gd name="connsiteY323" fmla="*/ 105227 h 696754"/>
              <a:gd name="connsiteX324" fmla="*/ 2815017 w 3478528"/>
              <a:gd name="connsiteY324" fmla="*/ 148018 h 696754"/>
              <a:gd name="connsiteX325" fmla="*/ 2841877 w 3478528"/>
              <a:gd name="connsiteY325" fmla="*/ 123729 h 696754"/>
              <a:gd name="connsiteX326" fmla="*/ 2829018 w 3478528"/>
              <a:gd name="connsiteY326" fmla="*/ 156305 h 696754"/>
              <a:gd name="connsiteX327" fmla="*/ 2809968 w 3478528"/>
              <a:gd name="connsiteY327" fmla="*/ 160496 h 696754"/>
              <a:gd name="connsiteX328" fmla="*/ 2793395 w 3478528"/>
              <a:gd name="connsiteY328" fmla="*/ 178784 h 696754"/>
              <a:gd name="connsiteX329" fmla="*/ 2808825 w 3478528"/>
              <a:gd name="connsiteY329" fmla="*/ 197834 h 696754"/>
              <a:gd name="connsiteX330" fmla="*/ 2829209 w 3478528"/>
              <a:gd name="connsiteY330" fmla="*/ 185927 h 696754"/>
              <a:gd name="connsiteX331" fmla="*/ 2830923 w 3478528"/>
              <a:gd name="connsiteY331" fmla="*/ 184118 h 696754"/>
              <a:gd name="connsiteX332" fmla="*/ 2874643 w 3478528"/>
              <a:gd name="connsiteY332" fmla="*/ 155543 h 696754"/>
              <a:gd name="connsiteX333" fmla="*/ 2874643 w 3478528"/>
              <a:gd name="connsiteY333" fmla="*/ 120015 h 696754"/>
              <a:gd name="connsiteX334" fmla="*/ 2842758 w 3478528"/>
              <a:gd name="connsiteY334" fmla="*/ 105227 h 696754"/>
              <a:gd name="connsiteX335" fmla="*/ 3131342 w 3478528"/>
              <a:gd name="connsiteY335" fmla="*/ 104775 h 696754"/>
              <a:gd name="connsiteX336" fmla="*/ 3144201 w 3478528"/>
              <a:gd name="connsiteY336" fmla="*/ 113157 h 696754"/>
              <a:gd name="connsiteX337" fmla="*/ 3130866 w 3478528"/>
              <a:gd name="connsiteY337" fmla="*/ 126206 h 696754"/>
              <a:gd name="connsiteX338" fmla="*/ 3123627 w 3478528"/>
              <a:gd name="connsiteY338" fmla="*/ 120110 h 696754"/>
              <a:gd name="connsiteX339" fmla="*/ 3071334 w 3478528"/>
              <a:gd name="connsiteY339" fmla="*/ 104775 h 696754"/>
              <a:gd name="connsiteX340" fmla="*/ 3079240 w 3478528"/>
              <a:gd name="connsiteY340" fmla="*/ 107251 h 696754"/>
              <a:gd name="connsiteX341" fmla="*/ 3045807 w 3478528"/>
              <a:gd name="connsiteY341" fmla="*/ 145351 h 696754"/>
              <a:gd name="connsiteX342" fmla="*/ 3048474 w 3478528"/>
              <a:gd name="connsiteY342" fmla="*/ 108394 h 696754"/>
              <a:gd name="connsiteX343" fmla="*/ 3071334 w 3478528"/>
              <a:gd name="connsiteY343" fmla="*/ 104775 h 696754"/>
              <a:gd name="connsiteX344" fmla="*/ 2754723 w 3478528"/>
              <a:gd name="connsiteY344" fmla="*/ 100202 h 696754"/>
              <a:gd name="connsiteX345" fmla="*/ 2745198 w 3478528"/>
              <a:gd name="connsiteY345" fmla="*/ 134016 h 696754"/>
              <a:gd name="connsiteX346" fmla="*/ 2754723 w 3478528"/>
              <a:gd name="connsiteY346" fmla="*/ 100202 h 696754"/>
              <a:gd name="connsiteX347" fmla="*/ 2614896 w 3478528"/>
              <a:gd name="connsiteY347" fmla="*/ 93154 h 696754"/>
              <a:gd name="connsiteX348" fmla="*/ 2597751 w 3478528"/>
              <a:gd name="connsiteY348" fmla="*/ 104298 h 696754"/>
              <a:gd name="connsiteX349" fmla="*/ 2601371 w 3478528"/>
              <a:gd name="connsiteY349" fmla="*/ 110585 h 696754"/>
              <a:gd name="connsiteX350" fmla="*/ 2619754 w 3478528"/>
              <a:gd name="connsiteY350" fmla="*/ 101822 h 696754"/>
              <a:gd name="connsiteX351" fmla="*/ 3175061 w 3478528"/>
              <a:gd name="connsiteY351" fmla="*/ 89916 h 696754"/>
              <a:gd name="connsiteX352" fmla="*/ 3162869 w 3478528"/>
              <a:gd name="connsiteY352" fmla="*/ 119824 h 696754"/>
              <a:gd name="connsiteX353" fmla="*/ 3175061 w 3478528"/>
              <a:gd name="connsiteY353" fmla="*/ 89916 h 696754"/>
              <a:gd name="connsiteX354" fmla="*/ 2419443 w 3478528"/>
              <a:gd name="connsiteY354" fmla="*/ 87344 h 696754"/>
              <a:gd name="connsiteX355" fmla="*/ 2410109 w 3478528"/>
              <a:gd name="connsiteY355" fmla="*/ 99631 h 696754"/>
              <a:gd name="connsiteX356" fmla="*/ 2416205 w 3478528"/>
              <a:gd name="connsiteY356" fmla="*/ 104393 h 696754"/>
              <a:gd name="connsiteX357" fmla="*/ 2423729 w 3478528"/>
              <a:gd name="connsiteY357" fmla="*/ 90106 h 696754"/>
              <a:gd name="connsiteX358" fmla="*/ 3112387 w 3478528"/>
              <a:gd name="connsiteY358" fmla="*/ 85440 h 696754"/>
              <a:gd name="connsiteX359" fmla="*/ 3114292 w 3478528"/>
              <a:gd name="connsiteY359" fmla="*/ 88583 h 696754"/>
              <a:gd name="connsiteX360" fmla="*/ 3111339 w 3478528"/>
              <a:gd name="connsiteY360" fmla="*/ 87725 h 696754"/>
              <a:gd name="connsiteX361" fmla="*/ 2362865 w 3478528"/>
              <a:gd name="connsiteY361" fmla="*/ 83153 h 696754"/>
              <a:gd name="connsiteX362" fmla="*/ 2354292 w 3478528"/>
              <a:gd name="connsiteY362" fmla="*/ 101822 h 696754"/>
              <a:gd name="connsiteX363" fmla="*/ 2360102 w 3478528"/>
              <a:gd name="connsiteY363" fmla="*/ 106203 h 696754"/>
              <a:gd name="connsiteX364" fmla="*/ 2367532 w 3478528"/>
              <a:gd name="connsiteY364" fmla="*/ 96678 h 696754"/>
              <a:gd name="connsiteX365" fmla="*/ 2367532 w 3478528"/>
              <a:gd name="connsiteY365" fmla="*/ 84010 h 696754"/>
              <a:gd name="connsiteX366" fmla="*/ 2564985 w 3478528"/>
              <a:gd name="connsiteY366" fmla="*/ 75628 h 696754"/>
              <a:gd name="connsiteX367" fmla="*/ 2539553 w 3478528"/>
              <a:gd name="connsiteY367" fmla="*/ 101060 h 696754"/>
              <a:gd name="connsiteX368" fmla="*/ 2569367 w 3478528"/>
              <a:gd name="connsiteY368" fmla="*/ 84105 h 696754"/>
              <a:gd name="connsiteX369" fmla="*/ 3155917 w 3478528"/>
              <a:gd name="connsiteY369" fmla="*/ 65055 h 696754"/>
              <a:gd name="connsiteX370" fmla="*/ 3161917 w 3478528"/>
              <a:gd name="connsiteY370" fmla="*/ 69722 h 696754"/>
              <a:gd name="connsiteX371" fmla="*/ 3155155 w 3478528"/>
              <a:gd name="connsiteY371" fmla="*/ 75533 h 696754"/>
              <a:gd name="connsiteX372" fmla="*/ 3147249 w 3478528"/>
              <a:gd name="connsiteY372" fmla="*/ 71056 h 696754"/>
              <a:gd name="connsiteX373" fmla="*/ 3155917 w 3478528"/>
              <a:gd name="connsiteY373" fmla="*/ 65055 h 696754"/>
              <a:gd name="connsiteX374" fmla="*/ 3000088 w 3478528"/>
              <a:gd name="connsiteY374" fmla="*/ 58007 h 696754"/>
              <a:gd name="connsiteX375" fmla="*/ 3002945 w 3478528"/>
              <a:gd name="connsiteY375" fmla="*/ 62293 h 696754"/>
              <a:gd name="connsiteX376" fmla="*/ 2998373 w 3478528"/>
              <a:gd name="connsiteY376" fmla="*/ 65437 h 696754"/>
              <a:gd name="connsiteX377" fmla="*/ 2994468 w 3478528"/>
              <a:gd name="connsiteY377" fmla="*/ 59150 h 696754"/>
              <a:gd name="connsiteX378" fmla="*/ 3000088 w 3478528"/>
              <a:gd name="connsiteY378" fmla="*/ 58007 h 696754"/>
              <a:gd name="connsiteX379" fmla="*/ 2981990 w 3478528"/>
              <a:gd name="connsiteY379" fmla="*/ 37528 h 696754"/>
              <a:gd name="connsiteX380" fmla="*/ 2985609 w 3478528"/>
              <a:gd name="connsiteY380" fmla="*/ 42481 h 696754"/>
              <a:gd name="connsiteX381" fmla="*/ 2977513 w 3478528"/>
              <a:gd name="connsiteY381" fmla="*/ 45815 h 696754"/>
              <a:gd name="connsiteX382" fmla="*/ 2976465 w 3478528"/>
              <a:gd name="connsiteY382" fmla="*/ 40195 h 696754"/>
              <a:gd name="connsiteX383" fmla="*/ 2981990 w 3478528"/>
              <a:gd name="connsiteY383" fmla="*/ 37528 h 696754"/>
              <a:gd name="connsiteX384" fmla="*/ 2864356 w 3478528"/>
              <a:gd name="connsiteY384" fmla="*/ 29051 h 696754"/>
              <a:gd name="connsiteX385" fmla="*/ 2886835 w 3478528"/>
              <a:gd name="connsiteY385" fmla="*/ 30956 h 696754"/>
              <a:gd name="connsiteX386" fmla="*/ 2886835 w 3478528"/>
              <a:gd name="connsiteY386" fmla="*/ 34099 h 696754"/>
              <a:gd name="connsiteX387" fmla="*/ 2864356 w 3478528"/>
              <a:gd name="connsiteY387" fmla="*/ 34099 h 696754"/>
              <a:gd name="connsiteX388" fmla="*/ 2940270 w 3478528"/>
              <a:gd name="connsiteY388" fmla="*/ 25337 h 696754"/>
              <a:gd name="connsiteX389" fmla="*/ 2951509 w 3478528"/>
              <a:gd name="connsiteY389" fmla="*/ 39434 h 696754"/>
              <a:gd name="connsiteX390" fmla="*/ 2941984 w 3478528"/>
              <a:gd name="connsiteY390" fmla="*/ 51150 h 696754"/>
              <a:gd name="connsiteX391" fmla="*/ 2915505 w 3478528"/>
              <a:gd name="connsiteY391" fmla="*/ 58198 h 696754"/>
              <a:gd name="connsiteX392" fmla="*/ 2922077 w 3478528"/>
              <a:gd name="connsiteY392" fmla="*/ 28480 h 696754"/>
              <a:gd name="connsiteX393" fmla="*/ 2940270 w 3478528"/>
              <a:gd name="connsiteY393" fmla="*/ 25337 h 696754"/>
              <a:gd name="connsiteX394" fmla="*/ 2676809 w 3478528"/>
              <a:gd name="connsiteY394" fmla="*/ 16955 h 696754"/>
              <a:gd name="connsiteX395" fmla="*/ 2679571 w 3478528"/>
              <a:gd name="connsiteY395" fmla="*/ 20574 h 696754"/>
              <a:gd name="connsiteX396" fmla="*/ 2674523 w 3478528"/>
              <a:gd name="connsiteY396" fmla="*/ 22098 h 696754"/>
              <a:gd name="connsiteX397" fmla="*/ 2671570 w 3478528"/>
              <a:gd name="connsiteY397" fmla="*/ 18669 h 696754"/>
              <a:gd name="connsiteX398" fmla="*/ 2676809 w 3478528"/>
              <a:gd name="connsiteY398" fmla="*/ 16955 h 696754"/>
              <a:gd name="connsiteX399" fmla="*/ 2711479 w 3478528"/>
              <a:gd name="connsiteY399" fmla="*/ 10192 h 696754"/>
              <a:gd name="connsiteX400" fmla="*/ 2709288 w 3478528"/>
              <a:gd name="connsiteY400" fmla="*/ 34957 h 696754"/>
              <a:gd name="connsiteX401" fmla="*/ 2734720 w 3478528"/>
              <a:gd name="connsiteY401" fmla="*/ 39814 h 696754"/>
              <a:gd name="connsiteX402" fmla="*/ 2729291 w 3478528"/>
              <a:gd name="connsiteY402" fmla="*/ 47339 h 696754"/>
              <a:gd name="connsiteX403" fmla="*/ 2719766 w 3478528"/>
              <a:gd name="connsiteY403" fmla="*/ 50578 h 696754"/>
              <a:gd name="connsiteX404" fmla="*/ 2699192 w 3478528"/>
              <a:gd name="connsiteY404" fmla="*/ 44482 h 696754"/>
              <a:gd name="connsiteX405" fmla="*/ 2674046 w 3478528"/>
              <a:gd name="connsiteY405" fmla="*/ 44482 h 696754"/>
              <a:gd name="connsiteX406" fmla="*/ 1722404 w 3478528"/>
              <a:gd name="connsiteY406" fmla="*/ 0 h 696754"/>
              <a:gd name="connsiteX407" fmla="*/ 1722404 w 3478528"/>
              <a:gd name="connsiteY407" fmla="*/ 17144 h 696754"/>
              <a:gd name="connsiteX408" fmla="*/ 1871756 w 3478528"/>
              <a:gd name="connsiteY408" fmla="*/ 25908 h 696754"/>
              <a:gd name="connsiteX409" fmla="*/ 1921381 w 3478528"/>
              <a:gd name="connsiteY409" fmla="*/ 14382 h 696754"/>
              <a:gd name="connsiteX410" fmla="*/ 1984055 w 3478528"/>
              <a:gd name="connsiteY410" fmla="*/ 2381 h 696754"/>
              <a:gd name="connsiteX411" fmla="*/ 1989009 w 3478528"/>
              <a:gd name="connsiteY411" fmla="*/ 2381 h 696754"/>
              <a:gd name="connsiteX412" fmla="*/ 2039205 w 3478528"/>
              <a:gd name="connsiteY412" fmla="*/ 14096 h 696754"/>
              <a:gd name="connsiteX413" fmla="*/ 2077972 w 3478528"/>
              <a:gd name="connsiteY413" fmla="*/ 45243 h 696754"/>
              <a:gd name="connsiteX414" fmla="*/ 2137218 w 3478528"/>
              <a:gd name="connsiteY414" fmla="*/ 13525 h 696754"/>
              <a:gd name="connsiteX415" fmla="*/ 2202750 w 3478528"/>
              <a:gd name="connsiteY415" fmla="*/ 13525 h 696754"/>
              <a:gd name="connsiteX416" fmla="*/ 2268567 w 3478528"/>
              <a:gd name="connsiteY416" fmla="*/ 14287 h 696754"/>
              <a:gd name="connsiteX417" fmla="*/ 2263805 w 3478528"/>
              <a:gd name="connsiteY417" fmla="*/ 33337 h 696754"/>
              <a:gd name="connsiteX418" fmla="*/ 2319907 w 3478528"/>
              <a:gd name="connsiteY418" fmla="*/ 16192 h 696754"/>
              <a:gd name="connsiteX419" fmla="*/ 2352387 w 3478528"/>
              <a:gd name="connsiteY419" fmla="*/ 20859 h 696754"/>
              <a:gd name="connsiteX420" fmla="*/ 2349911 w 3478528"/>
              <a:gd name="connsiteY420" fmla="*/ 38290 h 696754"/>
              <a:gd name="connsiteX421" fmla="*/ 2399345 w 3478528"/>
              <a:gd name="connsiteY421" fmla="*/ 20002 h 696754"/>
              <a:gd name="connsiteX422" fmla="*/ 2438684 w 3478528"/>
              <a:gd name="connsiteY422" fmla="*/ 36004 h 696754"/>
              <a:gd name="connsiteX423" fmla="*/ 2438684 w 3478528"/>
              <a:gd name="connsiteY423" fmla="*/ 57721 h 696754"/>
              <a:gd name="connsiteX424" fmla="*/ 2462306 w 3478528"/>
              <a:gd name="connsiteY424" fmla="*/ 56102 h 696754"/>
              <a:gd name="connsiteX425" fmla="*/ 2456972 w 3478528"/>
              <a:gd name="connsiteY425" fmla="*/ 82010 h 696754"/>
              <a:gd name="connsiteX426" fmla="*/ 2468211 w 3478528"/>
              <a:gd name="connsiteY426" fmla="*/ 78485 h 696754"/>
              <a:gd name="connsiteX427" fmla="*/ 2500692 w 3478528"/>
              <a:gd name="connsiteY427" fmla="*/ 44767 h 696754"/>
              <a:gd name="connsiteX428" fmla="*/ 2525552 w 3478528"/>
              <a:gd name="connsiteY428" fmla="*/ 46482 h 696754"/>
              <a:gd name="connsiteX429" fmla="*/ 2511360 w 3478528"/>
              <a:gd name="connsiteY429" fmla="*/ 63531 h 696754"/>
              <a:gd name="connsiteX430" fmla="*/ 2533172 w 3478528"/>
              <a:gd name="connsiteY430" fmla="*/ 116681 h 696754"/>
              <a:gd name="connsiteX431" fmla="*/ 2522218 w 3478528"/>
              <a:gd name="connsiteY431" fmla="*/ 84201 h 696754"/>
              <a:gd name="connsiteX432" fmla="*/ 2554698 w 3478528"/>
              <a:gd name="connsiteY432" fmla="*/ 32575 h 696754"/>
              <a:gd name="connsiteX433" fmla="*/ 2578606 w 3478528"/>
              <a:gd name="connsiteY433" fmla="*/ 36290 h 696754"/>
              <a:gd name="connsiteX434" fmla="*/ 2609562 w 3478528"/>
              <a:gd name="connsiteY434" fmla="*/ 66960 h 696754"/>
              <a:gd name="connsiteX435" fmla="*/ 2639566 w 3478528"/>
              <a:gd name="connsiteY435" fmla="*/ 23241 h 696754"/>
              <a:gd name="connsiteX436" fmla="*/ 2644614 w 3478528"/>
              <a:gd name="connsiteY436" fmla="*/ 89916 h 696754"/>
              <a:gd name="connsiteX437" fmla="*/ 2668427 w 3478528"/>
              <a:gd name="connsiteY437" fmla="*/ 75533 h 696754"/>
              <a:gd name="connsiteX438" fmla="*/ 2693192 w 3478528"/>
              <a:gd name="connsiteY438" fmla="*/ 104108 h 696754"/>
              <a:gd name="connsiteX439" fmla="*/ 2705384 w 3478528"/>
              <a:gd name="connsiteY439" fmla="*/ 86677 h 696754"/>
              <a:gd name="connsiteX440" fmla="*/ 2728720 w 3478528"/>
              <a:gd name="connsiteY440" fmla="*/ 64579 h 696754"/>
              <a:gd name="connsiteX441" fmla="*/ 2757867 w 3478528"/>
              <a:gd name="connsiteY441" fmla="*/ 83629 h 696754"/>
              <a:gd name="connsiteX442" fmla="*/ 2775393 w 3478528"/>
              <a:gd name="connsiteY442" fmla="*/ 104679 h 696754"/>
              <a:gd name="connsiteX443" fmla="*/ 2793776 w 3478528"/>
              <a:gd name="connsiteY443" fmla="*/ 55244 h 696754"/>
              <a:gd name="connsiteX444" fmla="*/ 2825018 w 3478528"/>
              <a:gd name="connsiteY444" fmla="*/ 60102 h 696754"/>
              <a:gd name="connsiteX445" fmla="*/ 2811873 w 3478528"/>
              <a:gd name="connsiteY445" fmla="*/ 91820 h 696754"/>
              <a:gd name="connsiteX446" fmla="*/ 2851593 w 3478528"/>
              <a:gd name="connsiteY446" fmla="*/ 96583 h 696754"/>
              <a:gd name="connsiteX447" fmla="*/ 2851593 w 3478528"/>
              <a:gd name="connsiteY447" fmla="*/ 71627 h 696754"/>
              <a:gd name="connsiteX448" fmla="*/ 2881787 w 3478528"/>
              <a:gd name="connsiteY448" fmla="*/ 87534 h 696754"/>
              <a:gd name="connsiteX449" fmla="*/ 2907885 w 3478528"/>
              <a:gd name="connsiteY449" fmla="*/ 110490 h 696754"/>
              <a:gd name="connsiteX450" fmla="*/ 2928840 w 3478528"/>
              <a:gd name="connsiteY450" fmla="*/ 90582 h 696754"/>
              <a:gd name="connsiteX451" fmla="*/ 2963607 w 3478528"/>
              <a:gd name="connsiteY451" fmla="*/ 102774 h 696754"/>
              <a:gd name="connsiteX452" fmla="*/ 2988467 w 3478528"/>
              <a:gd name="connsiteY452" fmla="*/ 74199 h 696754"/>
              <a:gd name="connsiteX453" fmla="*/ 3012660 w 3478528"/>
              <a:gd name="connsiteY453" fmla="*/ 105346 h 696754"/>
              <a:gd name="connsiteX454" fmla="*/ 2989705 w 3478528"/>
              <a:gd name="connsiteY454" fmla="*/ 144018 h 696754"/>
              <a:gd name="connsiteX455" fmla="*/ 2971988 w 3478528"/>
              <a:gd name="connsiteY455" fmla="*/ 116681 h 696754"/>
              <a:gd name="connsiteX456" fmla="*/ 2902932 w 3478528"/>
              <a:gd name="connsiteY456" fmla="*/ 191071 h 696754"/>
              <a:gd name="connsiteX457" fmla="*/ 2925221 w 3478528"/>
              <a:gd name="connsiteY457" fmla="*/ 147637 h 696754"/>
              <a:gd name="connsiteX458" fmla="*/ 2892836 w 3478528"/>
              <a:gd name="connsiteY458" fmla="*/ 137255 h 696754"/>
              <a:gd name="connsiteX459" fmla="*/ 2873786 w 3478528"/>
              <a:gd name="connsiteY459" fmla="*/ 185642 h 696754"/>
              <a:gd name="connsiteX460" fmla="*/ 2898932 w 3478528"/>
              <a:gd name="connsiteY460" fmla="*/ 204692 h 696754"/>
              <a:gd name="connsiteX461" fmla="*/ 2888454 w 3478528"/>
              <a:gd name="connsiteY461" fmla="*/ 213455 h 696754"/>
              <a:gd name="connsiteX462" fmla="*/ 2825589 w 3478528"/>
              <a:gd name="connsiteY462" fmla="*/ 225170 h 696754"/>
              <a:gd name="connsiteX463" fmla="*/ 2822827 w 3478528"/>
              <a:gd name="connsiteY463" fmla="*/ 241553 h 696754"/>
              <a:gd name="connsiteX464" fmla="*/ 2857498 w 3478528"/>
              <a:gd name="connsiteY464" fmla="*/ 255841 h 696754"/>
              <a:gd name="connsiteX465" fmla="*/ 2873024 w 3478528"/>
              <a:gd name="connsiteY465" fmla="*/ 223456 h 696754"/>
              <a:gd name="connsiteX466" fmla="*/ 2901599 w 3478528"/>
              <a:gd name="connsiteY466" fmla="*/ 247840 h 696754"/>
              <a:gd name="connsiteX467" fmla="*/ 2914458 w 3478528"/>
              <a:gd name="connsiteY467" fmla="*/ 213836 h 696754"/>
              <a:gd name="connsiteX468" fmla="*/ 2938175 w 3478528"/>
              <a:gd name="connsiteY468" fmla="*/ 240601 h 696754"/>
              <a:gd name="connsiteX469" fmla="*/ 2968750 w 3478528"/>
              <a:gd name="connsiteY469" fmla="*/ 250126 h 696754"/>
              <a:gd name="connsiteX470" fmla="*/ 3010088 w 3478528"/>
              <a:gd name="connsiteY470" fmla="*/ 248411 h 696754"/>
              <a:gd name="connsiteX471" fmla="*/ 3041330 w 3478528"/>
              <a:gd name="connsiteY471" fmla="*/ 249174 h 696754"/>
              <a:gd name="connsiteX472" fmla="*/ 3077049 w 3478528"/>
              <a:gd name="connsiteY472" fmla="*/ 233457 h 696754"/>
              <a:gd name="connsiteX473" fmla="*/ 3091718 w 3478528"/>
              <a:gd name="connsiteY473" fmla="*/ 187833 h 696754"/>
              <a:gd name="connsiteX474" fmla="*/ 3100386 w 3478528"/>
              <a:gd name="connsiteY474" fmla="*/ 190023 h 696754"/>
              <a:gd name="connsiteX475" fmla="*/ 3091718 w 3478528"/>
              <a:gd name="connsiteY475" fmla="*/ 237648 h 696754"/>
              <a:gd name="connsiteX476" fmla="*/ 3124674 w 3478528"/>
              <a:gd name="connsiteY476" fmla="*/ 242601 h 696754"/>
              <a:gd name="connsiteX477" fmla="*/ 3112101 w 3478528"/>
              <a:gd name="connsiteY477" fmla="*/ 264318 h 696754"/>
              <a:gd name="connsiteX478" fmla="*/ 3125436 w 3478528"/>
              <a:gd name="connsiteY478" fmla="*/ 273843 h 696754"/>
              <a:gd name="connsiteX479" fmla="*/ 3157345 w 3478528"/>
              <a:gd name="connsiteY479" fmla="*/ 228504 h 696754"/>
              <a:gd name="connsiteX480" fmla="*/ 3168394 w 3478528"/>
              <a:gd name="connsiteY480" fmla="*/ 279463 h 696754"/>
              <a:gd name="connsiteX481" fmla="*/ 3186587 w 3478528"/>
              <a:gd name="connsiteY481" fmla="*/ 252031 h 696754"/>
              <a:gd name="connsiteX482" fmla="*/ 3202779 w 3478528"/>
              <a:gd name="connsiteY482" fmla="*/ 266890 h 696754"/>
              <a:gd name="connsiteX483" fmla="*/ 3223734 w 3478528"/>
              <a:gd name="connsiteY483" fmla="*/ 270319 h 696754"/>
              <a:gd name="connsiteX484" fmla="*/ 3209447 w 3478528"/>
              <a:gd name="connsiteY484" fmla="*/ 291560 h 696754"/>
              <a:gd name="connsiteX485" fmla="*/ 3246880 w 3478528"/>
              <a:gd name="connsiteY485" fmla="*/ 301085 h 696754"/>
              <a:gd name="connsiteX486" fmla="*/ 3192302 w 3478528"/>
              <a:gd name="connsiteY486" fmla="*/ 315944 h 696754"/>
              <a:gd name="connsiteX487" fmla="*/ 3177443 w 3478528"/>
              <a:gd name="connsiteY487" fmla="*/ 329850 h 696754"/>
              <a:gd name="connsiteX488" fmla="*/ 3170490 w 3478528"/>
              <a:gd name="connsiteY488" fmla="*/ 337661 h 696754"/>
              <a:gd name="connsiteX489" fmla="*/ 3152106 w 3478528"/>
              <a:gd name="connsiteY489" fmla="*/ 371094 h 696754"/>
              <a:gd name="connsiteX490" fmla="*/ 3149249 w 3478528"/>
              <a:gd name="connsiteY490" fmla="*/ 377190 h 696754"/>
              <a:gd name="connsiteX491" fmla="*/ 3094004 w 3478528"/>
              <a:gd name="connsiteY491" fmla="*/ 381666 h 696754"/>
              <a:gd name="connsiteX492" fmla="*/ 3079335 w 3478528"/>
              <a:gd name="connsiteY492" fmla="*/ 329850 h 696754"/>
              <a:gd name="connsiteX493" fmla="*/ 3064095 w 3478528"/>
              <a:gd name="connsiteY493" fmla="*/ 306895 h 696754"/>
              <a:gd name="connsiteX494" fmla="*/ 3043140 w 3478528"/>
              <a:gd name="connsiteY494" fmla="*/ 317658 h 696754"/>
              <a:gd name="connsiteX495" fmla="*/ 3021709 w 3478528"/>
              <a:gd name="connsiteY495" fmla="*/ 352996 h 696754"/>
              <a:gd name="connsiteX496" fmla="*/ 3007136 w 3478528"/>
              <a:gd name="connsiteY496" fmla="*/ 386905 h 696754"/>
              <a:gd name="connsiteX497" fmla="*/ 3026186 w 3478528"/>
              <a:gd name="connsiteY497" fmla="*/ 395001 h 696754"/>
              <a:gd name="connsiteX498" fmla="*/ 3034853 w 3478528"/>
              <a:gd name="connsiteY498" fmla="*/ 379666 h 696754"/>
              <a:gd name="connsiteX499" fmla="*/ 3042474 w 3478528"/>
              <a:gd name="connsiteY499" fmla="*/ 355949 h 696754"/>
              <a:gd name="connsiteX500" fmla="*/ 3056475 w 3478528"/>
              <a:gd name="connsiteY500" fmla="*/ 384524 h 696754"/>
              <a:gd name="connsiteX501" fmla="*/ 3041045 w 3478528"/>
              <a:gd name="connsiteY501" fmla="*/ 403574 h 696754"/>
              <a:gd name="connsiteX502" fmla="*/ 3078478 w 3478528"/>
              <a:gd name="connsiteY502" fmla="*/ 389858 h 696754"/>
              <a:gd name="connsiteX503" fmla="*/ 3113435 w 3478528"/>
              <a:gd name="connsiteY503" fmla="*/ 405098 h 696754"/>
              <a:gd name="connsiteX504" fmla="*/ 3132485 w 3478528"/>
              <a:gd name="connsiteY504" fmla="*/ 396906 h 696754"/>
              <a:gd name="connsiteX505" fmla="*/ 3182586 w 3478528"/>
              <a:gd name="connsiteY505" fmla="*/ 364331 h 696754"/>
              <a:gd name="connsiteX506" fmla="*/ 3190778 w 3478528"/>
              <a:gd name="connsiteY506" fmla="*/ 408908 h 696754"/>
              <a:gd name="connsiteX507" fmla="*/ 3269454 w 3478528"/>
              <a:gd name="connsiteY507" fmla="*/ 438054 h 696754"/>
              <a:gd name="connsiteX508" fmla="*/ 3251547 w 3478528"/>
              <a:gd name="connsiteY508" fmla="*/ 447579 h 696754"/>
              <a:gd name="connsiteX509" fmla="*/ 3189254 w 3478528"/>
              <a:gd name="connsiteY509" fmla="*/ 444341 h 696754"/>
              <a:gd name="connsiteX510" fmla="*/ 3154202 w 3478528"/>
              <a:gd name="connsiteY510" fmla="*/ 448818 h 696754"/>
              <a:gd name="connsiteX511" fmla="*/ 3083717 w 3478528"/>
              <a:gd name="connsiteY511" fmla="*/ 448055 h 696754"/>
              <a:gd name="connsiteX512" fmla="*/ 3020471 w 3478528"/>
              <a:gd name="connsiteY512" fmla="*/ 461867 h 696754"/>
              <a:gd name="connsiteX513" fmla="*/ 2991896 w 3478528"/>
              <a:gd name="connsiteY513" fmla="*/ 459581 h 696754"/>
              <a:gd name="connsiteX514" fmla="*/ 2935984 w 3478528"/>
              <a:gd name="connsiteY514" fmla="*/ 477107 h 696754"/>
              <a:gd name="connsiteX515" fmla="*/ 2916934 w 3478528"/>
              <a:gd name="connsiteY515" fmla="*/ 494442 h 696754"/>
              <a:gd name="connsiteX516" fmla="*/ 2941890 w 3478528"/>
              <a:gd name="connsiteY516" fmla="*/ 502919 h 696754"/>
              <a:gd name="connsiteX517" fmla="*/ 2994182 w 3478528"/>
              <a:gd name="connsiteY517" fmla="*/ 515397 h 696754"/>
              <a:gd name="connsiteX518" fmla="*/ 3080669 w 3478528"/>
              <a:gd name="connsiteY518" fmla="*/ 507777 h 696754"/>
              <a:gd name="connsiteX519" fmla="*/ 3099719 w 3478528"/>
              <a:gd name="connsiteY519" fmla="*/ 506634 h 696754"/>
              <a:gd name="connsiteX520" fmla="*/ 3131723 w 3478528"/>
              <a:gd name="connsiteY520" fmla="*/ 516159 h 696754"/>
              <a:gd name="connsiteX521" fmla="*/ 3211447 w 3478528"/>
              <a:gd name="connsiteY521" fmla="*/ 513016 h 696754"/>
              <a:gd name="connsiteX522" fmla="*/ 3253548 w 3478528"/>
              <a:gd name="connsiteY522" fmla="*/ 530447 h 696754"/>
              <a:gd name="connsiteX523" fmla="*/ 3236688 w 3478528"/>
              <a:gd name="connsiteY523" fmla="*/ 538543 h 696754"/>
              <a:gd name="connsiteX524" fmla="*/ 3106101 w 3478528"/>
              <a:gd name="connsiteY524" fmla="*/ 538543 h 696754"/>
              <a:gd name="connsiteX525" fmla="*/ 2871309 w 3478528"/>
              <a:gd name="connsiteY525" fmla="*/ 537305 h 696754"/>
              <a:gd name="connsiteX526" fmla="*/ 2764153 w 3478528"/>
              <a:gd name="connsiteY526" fmla="*/ 535590 h 696754"/>
              <a:gd name="connsiteX527" fmla="*/ 2752913 w 3478528"/>
              <a:gd name="connsiteY527" fmla="*/ 544353 h 696754"/>
              <a:gd name="connsiteX528" fmla="*/ 2808825 w 3478528"/>
              <a:gd name="connsiteY528" fmla="*/ 544353 h 696754"/>
              <a:gd name="connsiteX529" fmla="*/ 2718052 w 3478528"/>
              <a:gd name="connsiteY529" fmla="*/ 582453 h 696754"/>
              <a:gd name="connsiteX530" fmla="*/ 2646043 w 3478528"/>
              <a:gd name="connsiteY530" fmla="*/ 578643 h 696754"/>
              <a:gd name="connsiteX531" fmla="*/ 2542030 w 3478528"/>
              <a:gd name="connsiteY531" fmla="*/ 590835 h 696754"/>
              <a:gd name="connsiteX532" fmla="*/ 2563842 w 3478528"/>
              <a:gd name="connsiteY532" fmla="*/ 605980 h 696754"/>
              <a:gd name="connsiteX533" fmla="*/ 2510693 w 3478528"/>
              <a:gd name="connsiteY533" fmla="*/ 619315 h 696754"/>
              <a:gd name="connsiteX534" fmla="*/ 2488119 w 3478528"/>
              <a:gd name="connsiteY534" fmla="*/ 584358 h 696754"/>
              <a:gd name="connsiteX535" fmla="*/ 2435541 w 3478528"/>
              <a:gd name="connsiteY535" fmla="*/ 618553 h 696754"/>
              <a:gd name="connsiteX536" fmla="*/ 2409728 w 3478528"/>
              <a:gd name="connsiteY536" fmla="*/ 607980 h 696754"/>
              <a:gd name="connsiteX537" fmla="*/ 2371628 w 3478528"/>
              <a:gd name="connsiteY537" fmla="*/ 615124 h 696754"/>
              <a:gd name="connsiteX538" fmla="*/ 2362103 w 3478528"/>
              <a:gd name="connsiteY538" fmla="*/ 618172 h 696754"/>
              <a:gd name="connsiteX539" fmla="*/ 2286665 w 3478528"/>
              <a:gd name="connsiteY539" fmla="*/ 610743 h 696754"/>
              <a:gd name="connsiteX540" fmla="*/ 2206845 w 3478528"/>
              <a:gd name="connsiteY540" fmla="*/ 611981 h 696754"/>
              <a:gd name="connsiteX541" fmla="*/ 2039586 w 3478528"/>
              <a:gd name="connsiteY541" fmla="*/ 619410 h 696754"/>
              <a:gd name="connsiteX542" fmla="*/ 1837561 w 3478528"/>
              <a:gd name="connsiteY542" fmla="*/ 620839 h 696754"/>
              <a:gd name="connsiteX543" fmla="*/ 1534572 w 3478528"/>
              <a:gd name="connsiteY543" fmla="*/ 630840 h 696754"/>
              <a:gd name="connsiteX544" fmla="*/ 1225485 w 3478528"/>
              <a:gd name="connsiteY544" fmla="*/ 643413 h 696754"/>
              <a:gd name="connsiteX545" fmla="*/ 942499 w 3478528"/>
              <a:gd name="connsiteY545" fmla="*/ 647414 h 696754"/>
              <a:gd name="connsiteX546" fmla="*/ 841534 w 3478528"/>
              <a:gd name="connsiteY546" fmla="*/ 653415 h 696754"/>
              <a:gd name="connsiteX547" fmla="*/ 592551 w 3478528"/>
              <a:gd name="connsiteY547" fmla="*/ 659892 h 696754"/>
              <a:gd name="connsiteX548" fmla="*/ 397098 w 3478528"/>
              <a:gd name="connsiteY548" fmla="*/ 657034 h 696754"/>
              <a:gd name="connsiteX549" fmla="*/ 347663 w 3478528"/>
              <a:gd name="connsiteY549" fmla="*/ 647033 h 696754"/>
              <a:gd name="connsiteX550" fmla="*/ 278893 w 3478528"/>
              <a:gd name="connsiteY550" fmla="*/ 645033 h 696754"/>
              <a:gd name="connsiteX551" fmla="*/ 256604 w 3478528"/>
              <a:gd name="connsiteY551" fmla="*/ 646461 h 696754"/>
              <a:gd name="connsiteX552" fmla="*/ 269654 w 3478528"/>
              <a:gd name="connsiteY552" fmla="*/ 628554 h 696754"/>
              <a:gd name="connsiteX553" fmla="*/ 237078 w 3478528"/>
              <a:gd name="connsiteY553" fmla="*/ 620744 h 696754"/>
              <a:gd name="connsiteX554" fmla="*/ 225172 w 3478528"/>
              <a:gd name="connsiteY554" fmla="*/ 617982 h 696754"/>
              <a:gd name="connsiteX555" fmla="*/ 190787 w 3478528"/>
              <a:gd name="connsiteY555" fmla="*/ 607123 h 696754"/>
              <a:gd name="connsiteX556" fmla="*/ 136017 w 3478528"/>
              <a:gd name="connsiteY556" fmla="*/ 597598 h 696754"/>
              <a:gd name="connsiteX557" fmla="*/ 178690 w 3478528"/>
              <a:gd name="connsiteY557" fmla="*/ 575595 h 696754"/>
              <a:gd name="connsiteX558" fmla="*/ 191453 w 3478528"/>
              <a:gd name="connsiteY558" fmla="*/ 577691 h 696754"/>
              <a:gd name="connsiteX559" fmla="*/ 207836 w 3478528"/>
              <a:gd name="connsiteY559" fmla="*/ 563594 h 696754"/>
              <a:gd name="connsiteX560" fmla="*/ 196883 w 3478528"/>
              <a:gd name="connsiteY560" fmla="*/ 546068 h 696754"/>
              <a:gd name="connsiteX561" fmla="*/ 166498 w 3478528"/>
              <a:gd name="connsiteY561" fmla="*/ 520922 h 696754"/>
              <a:gd name="connsiteX562" fmla="*/ 153829 w 3478528"/>
              <a:gd name="connsiteY562" fmla="*/ 499014 h 696754"/>
              <a:gd name="connsiteX563" fmla="*/ 125254 w 3478528"/>
              <a:gd name="connsiteY563" fmla="*/ 451961 h 696754"/>
              <a:gd name="connsiteX564" fmla="*/ 112490 w 3478528"/>
              <a:gd name="connsiteY564" fmla="*/ 443102 h 696754"/>
              <a:gd name="connsiteX565" fmla="*/ 52768 w 3478528"/>
              <a:gd name="connsiteY565" fmla="*/ 376427 h 696754"/>
              <a:gd name="connsiteX566" fmla="*/ 76390 w 3478528"/>
              <a:gd name="connsiteY566" fmla="*/ 326231 h 696754"/>
              <a:gd name="connsiteX567" fmla="*/ 32099 w 3478528"/>
              <a:gd name="connsiteY567" fmla="*/ 250983 h 696754"/>
              <a:gd name="connsiteX568" fmla="*/ 0 w 3478528"/>
              <a:gd name="connsiteY568" fmla="*/ 223266 h 696754"/>
              <a:gd name="connsiteX569" fmla="*/ 52006 w 3478528"/>
              <a:gd name="connsiteY569" fmla="*/ 194691 h 696754"/>
              <a:gd name="connsiteX570" fmla="*/ 140208 w 3478528"/>
              <a:gd name="connsiteY570" fmla="*/ 184118 h 696754"/>
              <a:gd name="connsiteX571" fmla="*/ 153162 w 3478528"/>
              <a:gd name="connsiteY571" fmla="*/ 166211 h 696754"/>
              <a:gd name="connsiteX572" fmla="*/ 182880 w 3478528"/>
              <a:gd name="connsiteY572" fmla="*/ 144208 h 696754"/>
              <a:gd name="connsiteX573" fmla="*/ 233744 w 3478528"/>
              <a:gd name="connsiteY573" fmla="*/ 134683 h 696754"/>
              <a:gd name="connsiteX574" fmla="*/ 232982 w 3478528"/>
              <a:gd name="connsiteY574" fmla="*/ 127920 h 696754"/>
              <a:gd name="connsiteX575" fmla="*/ 198026 w 3478528"/>
              <a:gd name="connsiteY575" fmla="*/ 123348 h 696754"/>
              <a:gd name="connsiteX576" fmla="*/ 197168 w 3478528"/>
              <a:gd name="connsiteY576" fmla="*/ 116014 h 696754"/>
              <a:gd name="connsiteX577" fmla="*/ 301943 w 3478528"/>
              <a:gd name="connsiteY577" fmla="*/ 88582 h 696754"/>
              <a:gd name="connsiteX578" fmla="*/ 320992 w 3478528"/>
              <a:gd name="connsiteY578" fmla="*/ 93154 h 696754"/>
              <a:gd name="connsiteX579" fmla="*/ 363665 w 3478528"/>
              <a:gd name="connsiteY579" fmla="*/ 97821 h 696754"/>
              <a:gd name="connsiteX580" fmla="*/ 526638 w 3478528"/>
              <a:gd name="connsiteY580" fmla="*/ 76961 h 696754"/>
              <a:gd name="connsiteX581" fmla="*/ 660941 w 3478528"/>
              <a:gd name="connsiteY581" fmla="*/ 64960 h 696754"/>
              <a:gd name="connsiteX582" fmla="*/ 677609 w 3478528"/>
              <a:gd name="connsiteY582" fmla="*/ 63531 h 696754"/>
              <a:gd name="connsiteX583" fmla="*/ 790670 w 3478528"/>
              <a:gd name="connsiteY583" fmla="*/ 49720 h 696754"/>
              <a:gd name="connsiteX584" fmla="*/ 910115 w 3478528"/>
              <a:gd name="connsiteY584" fmla="*/ 39433 h 696754"/>
              <a:gd name="connsiteX585" fmla="*/ 1044988 w 3478528"/>
              <a:gd name="connsiteY585" fmla="*/ 37337 h 696754"/>
              <a:gd name="connsiteX586" fmla="*/ 1115854 w 3478528"/>
              <a:gd name="connsiteY586" fmla="*/ 36766 h 696754"/>
              <a:gd name="connsiteX587" fmla="*/ 1125379 w 3478528"/>
              <a:gd name="connsiteY587" fmla="*/ 36290 h 696754"/>
              <a:gd name="connsiteX588" fmla="*/ 1195197 w 3478528"/>
              <a:gd name="connsiteY588" fmla="*/ 33813 h 696754"/>
              <a:gd name="connsiteX589" fmla="*/ 1292160 w 3478528"/>
              <a:gd name="connsiteY589" fmla="*/ 10668 h 696754"/>
              <a:gd name="connsiteX590" fmla="*/ 1336072 w 3478528"/>
              <a:gd name="connsiteY590" fmla="*/ 13811 h 696754"/>
              <a:gd name="connsiteX591" fmla="*/ 1381791 w 3478528"/>
              <a:gd name="connsiteY591" fmla="*/ 15430 h 696754"/>
              <a:gd name="connsiteX592" fmla="*/ 1412272 w 3478528"/>
              <a:gd name="connsiteY592" fmla="*/ 21050 h 696754"/>
              <a:gd name="connsiteX593" fmla="*/ 1482279 w 3478528"/>
              <a:gd name="connsiteY593" fmla="*/ 5619 h 696754"/>
              <a:gd name="connsiteX594" fmla="*/ 1503711 w 3478528"/>
              <a:gd name="connsiteY594" fmla="*/ 2285 h 696754"/>
              <a:gd name="connsiteX595" fmla="*/ 1555811 w 3478528"/>
              <a:gd name="connsiteY595" fmla="*/ 19907 h 696754"/>
              <a:gd name="connsiteX596" fmla="*/ 1602104 w 3478528"/>
              <a:gd name="connsiteY596" fmla="*/ 20574 h 696754"/>
              <a:gd name="connsiteX597" fmla="*/ 1631918 w 3478528"/>
              <a:gd name="connsiteY597" fmla="*/ 20002 h 696754"/>
              <a:gd name="connsiteX598" fmla="*/ 1686687 w 3478528"/>
              <a:gd name="connsiteY598" fmla="*/ 11620 h 696754"/>
              <a:gd name="connsiteX599" fmla="*/ 1722404 w 3478528"/>
              <a:gd name="connsiteY599" fmla="*/ 0 h 69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Lst>
            <a:rect l="l" t="t" r="r" b="b"/>
            <a:pathLst>
              <a:path w="3478528" h="696754">
                <a:moveTo>
                  <a:pt x="306894" y="689420"/>
                </a:moveTo>
                <a:cubicBezTo>
                  <a:pt x="307637" y="690134"/>
                  <a:pt x="308341" y="690896"/>
                  <a:pt x="308989" y="691705"/>
                </a:cubicBezTo>
                <a:cubicBezTo>
                  <a:pt x="308418" y="693230"/>
                  <a:pt x="307656" y="695039"/>
                  <a:pt x="306894" y="696754"/>
                </a:cubicBezTo>
                <a:cubicBezTo>
                  <a:pt x="306227" y="696087"/>
                  <a:pt x="304798" y="695230"/>
                  <a:pt x="304893" y="694658"/>
                </a:cubicBezTo>
                <a:cubicBezTo>
                  <a:pt x="305417" y="692858"/>
                  <a:pt x="306084" y="691105"/>
                  <a:pt x="306894" y="689420"/>
                </a:cubicBezTo>
                <a:close/>
                <a:moveTo>
                  <a:pt x="2826446" y="612267"/>
                </a:moveTo>
                <a:cubicBezTo>
                  <a:pt x="2828046" y="613295"/>
                  <a:pt x="2829542" y="614476"/>
                  <a:pt x="2830923" y="615791"/>
                </a:cubicBezTo>
                <a:lnTo>
                  <a:pt x="2824827" y="617982"/>
                </a:lnTo>
                <a:cubicBezTo>
                  <a:pt x="2824237" y="616515"/>
                  <a:pt x="2823827" y="614981"/>
                  <a:pt x="2823589" y="613410"/>
                </a:cubicBezTo>
                <a:cubicBezTo>
                  <a:pt x="2824360" y="612676"/>
                  <a:pt x="2825379" y="612267"/>
                  <a:pt x="2826446" y="612267"/>
                </a:cubicBezTo>
                <a:close/>
                <a:moveTo>
                  <a:pt x="2752056" y="609124"/>
                </a:moveTo>
                <a:lnTo>
                  <a:pt x="2755009" y="613981"/>
                </a:lnTo>
                <a:lnTo>
                  <a:pt x="2751199" y="617601"/>
                </a:lnTo>
                <a:lnTo>
                  <a:pt x="2746913" y="612267"/>
                </a:lnTo>
                <a:close/>
                <a:moveTo>
                  <a:pt x="2635185" y="600266"/>
                </a:moveTo>
                <a:cubicBezTo>
                  <a:pt x="2635661" y="599599"/>
                  <a:pt x="2638804" y="601314"/>
                  <a:pt x="2644519" y="603123"/>
                </a:cubicBezTo>
                <a:lnTo>
                  <a:pt x="2631470" y="607600"/>
                </a:lnTo>
                <a:cubicBezTo>
                  <a:pt x="2632318" y="604980"/>
                  <a:pt x="2633575" y="602504"/>
                  <a:pt x="2635185" y="600266"/>
                </a:cubicBezTo>
                <a:close/>
                <a:moveTo>
                  <a:pt x="2528981" y="585692"/>
                </a:moveTo>
                <a:cubicBezTo>
                  <a:pt x="2528409" y="585692"/>
                  <a:pt x="2526885" y="587406"/>
                  <a:pt x="2526980" y="587502"/>
                </a:cubicBezTo>
                <a:cubicBezTo>
                  <a:pt x="2527076" y="587597"/>
                  <a:pt x="2529267" y="590930"/>
                  <a:pt x="2530124" y="590740"/>
                </a:cubicBezTo>
                <a:lnTo>
                  <a:pt x="2534417" y="587754"/>
                </a:lnTo>
                <a:lnTo>
                  <a:pt x="2534505" y="587787"/>
                </a:lnTo>
                <a:lnTo>
                  <a:pt x="2534505" y="587692"/>
                </a:lnTo>
                <a:lnTo>
                  <a:pt x="2534417" y="587754"/>
                </a:lnTo>
                <a:close/>
                <a:moveTo>
                  <a:pt x="2281807" y="585406"/>
                </a:moveTo>
                <a:lnTo>
                  <a:pt x="2278664" y="589216"/>
                </a:lnTo>
                <a:cubicBezTo>
                  <a:pt x="2280312" y="590254"/>
                  <a:pt x="2282160" y="590930"/>
                  <a:pt x="2284093" y="591216"/>
                </a:cubicBezTo>
                <a:cubicBezTo>
                  <a:pt x="2285045" y="591216"/>
                  <a:pt x="2285903" y="588740"/>
                  <a:pt x="2286760" y="587311"/>
                </a:cubicBezTo>
                <a:close/>
                <a:moveTo>
                  <a:pt x="3064476" y="559880"/>
                </a:moveTo>
                <a:lnTo>
                  <a:pt x="3072572" y="560451"/>
                </a:lnTo>
                <a:cubicBezTo>
                  <a:pt x="3072763" y="561118"/>
                  <a:pt x="3072667" y="561784"/>
                  <a:pt x="3072667" y="562451"/>
                </a:cubicBezTo>
                <a:lnTo>
                  <a:pt x="3064476" y="561689"/>
                </a:lnTo>
                <a:cubicBezTo>
                  <a:pt x="3064476" y="561118"/>
                  <a:pt x="3064476" y="560451"/>
                  <a:pt x="3064476" y="559880"/>
                </a:cubicBezTo>
                <a:close/>
                <a:moveTo>
                  <a:pt x="151542" y="558546"/>
                </a:moveTo>
                <a:cubicBezTo>
                  <a:pt x="151980" y="560203"/>
                  <a:pt x="152265" y="561889"/>
                  <a:pt x="152399" y="563594"/>
                </a:cubicBezTo>
                <a:cubicBezTo>
                  <a:pt x="148494" y="564927"/>
                  <a:pt x="144493" y="565880"/>
                  <a:pt x="140493" y="566928"/>
                </a:cubicBezTo>
                <a:lnTo>
                  <a:pt x="139064" y="561308"/>
                </a:lnTo>
                <a:close/>
                <a:moveTo>
                  <a:pt x="2931304" y="557508"/>
                </a:moveTo>
                <a:lnTo>
                  <a:pt x="2946081" y="579120"/>
                </a:lnTo>
                <a:lnTo>
                  <a:pt x="2914553" y="583406"/>
                </a:lnTo>
                <a:cubicBezTo>
                  <a:pt x="2913601" y="581025"/>
                  <a:pt x="2912648" y="578739"/>
                  <a:pt x="2911791" y="576453"/>
                </a:cubicBezTo>
                <a:close/>
                <a:moveTo>
                  <a:pt x="2930841" y="556832"/>
                </a:moveTo>
                <a:lnTo>
                  <a:pt x="2930935" y="556926"/>
                </a:lnTo>
                <a:lnTo>
                  <a:pt x="2932532" y="556926"/>
                </a:lnTo>
                <a:lnTo>
                  <a:pt x="2931412" y="557593"/>
                </a:lnTo>
                <a:lnTo>
                  <a:pt x="2931323" y="557489"/>
                </a:lnTo>
                <a:lnTo>
                  <a:pt x="2931304" y="557508"/>
                </a:lnTo>
                <a:lnTo>
                  <a:pt x="2931161" y="557300"/>
                </a:lnTo>
                <a:lnTo>
                  <a:pt x="2930841" y="556926"/>
                </a:lnTo>
                <a:lnTo>
                  <a:pt x="2930905" y="556926"/>
                </a:lnTo>
                <a:close/>
                <a:moveTo>
                  <a:pt x="2939889" y="552545"/>
                </a:moveTo>
                <a:lnTo>
                  <a:pt x="2941318" y="556926"/>
                </a:lnTo>
                <a:lnTo>
                  <a:pt x="2932532" y="556926"/>
                </a:lnTo>
                <a:close/>
                <a:moveTo>
                  <a:pt x="2846830" y="549878"/>
                </a:moveTo>
                <a:cubicBezTo>
                  <a:pt x="2826732" y="586454"/>
                  <a:pt x="2824732" y="587025"/>
                  <a:pt x="2801396" y="568928"/>
                </a:cubicBezTo>
                <a:close/>
                <a:moveTo>
                  <a:pt x="2882835" y="549212"/>
                </a:moveTo>
                <a:lnTo>
                  <a:pt x="2887216" y="552450"/>
                </a:lnTo>
                <a:cubicBezTo>
                  <a:pt x="2885216" y="560356"/>
                  <a:pt x="2883120" y="568166"/>
                  <a:pt x="2880644" y="578072"/>
                </a:cubicBezTo>
                <a:lnTo>
                  <a:pt x="2859308" y="569690"/>
                </a:lnTo>
                <a:close/>
                <a:moveTo>
                  <a:pt x="3275169" y="539306"/>
                </a:moveTo>
                <a:lnTo>
                  <a:pt x="3286123" y="539306"/>
                </a:lnTo>
                <a:lnTo>
                  <a:pt x="3286123" y="542163"/>
                </a:lnTo>
                <a:lnTo>
                  <a:pt x="3275169" y="542163"/>
                </a:lnTo>
                <a:close/>
                <a:moveTo>
                  <a:pt x="2698455" y="538388"/>
                </a:moveTo>
                <a:cubicBezTo>
                  <a:pt x="2691787" y="539519"/>
                  <a:pt x="2687715" y="542305"/>
                  <a:pt x="2679571" y="547877"/>
                </a:cubicBezTo>
                <a:cubicBezTo>
                  <a:pt x="2697002" y="546449"/>
                  <a:pt x="2716147" y="558736"/>
                  <a:pt x="2732911" y="538829"/>
                </a:cubicBezTo>
                <a:cubicBezTo>
                  <a:pt x="2714385" y="537781"/>
                  <a:pt x="2705122" y="537257"/>
                  <a:pt x="2698455" y="538388"/>
                </a:cubicBezTo>
                <a:close/>
                <a:moveTo>
                  <a:pt x="2793014" y="462534"/>
                </a:moveTo>
                <a:lnTo>
                  <a:pt x="2771106" y="493394"/>
                </a:lnTo>
                <a:cubicBezTo>
                  <a:pt x="2799015" y="495871"/>
                  <a:pt x="2824161" y="498728"/>
                  <a:pt x="2849307" y="500252"/>
                </a:cubicBezTo>
                <a:cubicBezTo>
                  <a:pt x="2866261" y="501205"/>
                  <a:pt x="2879691" y="496157"/>
                  <a:pt x="2881025" y="475773"/>
                </a:cubicBezTo>
                <a:cubicBezTo>
                  <a:pt x="2881025" y="474059"/>
                  <a:pt x="2886073" y="472820"/>
                  <a:pt x="2891026" y="470058"/>
                </a:cubicBezTo>
                <a:lnTo>
                  <a:pt x="2891026" y="497204"/>
                </a:lnTo>
                <a:lnTo>
                  <a:pt x="2911124" y="493871"/>
                </a:lnTo>
                <a:cubicBezTo>
                  <a:pt x="2909219" y="482536"/>
                  <a:pt x="2907600" y="473487"/>
                  <a:pt x="2905694" y="462534"/>
                </a:cubicBezTo>
                <a:lnTo>
                  <a:pt x="2853307" y="462534"/>
                </a:lnTo>
                <a:cubicBezTo>
                  <a:pt x="2853307" y="468629"/>
                  <a:pt x="2854260" y="475964"/>
                  <a:pt x="2853307" y="476345"/>
                </a:cubicBezTo>
                <a:cubicBezTo>
                  <a:pt x="2840905" y="480364"/>
                  <a:pt x="2828142" y="483203"/>
                  <a:pt x="2815207" y="484822"/>
                </a:cubicBezTo>
                <a:cubicBezTo>
                  <a:pt x="2813207" y="484822"/>
                  <a:pt x="2811207" y="473583"/>
                  <a:pt x="2807111" y="469582"/>
                </a:cubicBezTo>
                <a:cubicBezTo>
                  <a:pt x="2802872" y="466410"/>
                  <a:pt x="2798100" y="464020"/>
                  <a:pt x="2793014" y="462534"/>
                </a:cubicBezTo>
                <a:close/>
                <a:moveTo>
                  <a:pt x="2833781" y="459867"/>
                </a:moveTo>
                <a:cubicBezTo>
                  <a:pt x="2831828" y="460867"/>
                  <a:pt x="2830056" y="462191"/>
                  <a:pt x="2828542" y="463772"/>
                </a:cubicBezTo>
                <a:cubicBezTo>
                  <a:pt x="2827970" y="464534"/>
                  <a:pt x="2829113" y="466629"/>
                  <a:pt x="2829399" y="468058"/>
                </a:cubicBezTo>
                <a:lnTo>
                  <a:pt x="2835210" y="466058"/>
                </a:lnTo>
                <a:close/>
                <a:moveTo>
                  <a:pt x="2759486" y="456723"/>
                </a:moveTo>
                <a:cubicBezTo>
                  <a:pt x="2729673" y="455009"/>
                  <a:pt x="2729673" y="455009"/>
                  <a:pt x="2695002" y="491013"/>
                </a:cubicBezTo>
                <a:lnTo>
                  <a:pt x="2694525" y="491109"/>
                </a:lnTo>
                <a:lnTo>
                  <a:pt x="2731959" y="491109"/>
                </a:lnTo>
                <a:lnTo>
                  <a:pt x="2725862" y="510635"/>
                </a:lnTo>
                <a:cubicBezTo>
                  <a:pt x="2764820" y="505396"/>
                  <a:pt x="2742531" y="472059"/>
                  <a:pt x="2759486" y="456723"/>
                </a:cubicBezTo>
                <a:close/>
                <a:moveTo>
                  <a:pt x="3407569" y="444741"/>
                </a:moveTo>
                <a:lnTo>
                  <a:pt x="3407474" y="447122"/>
                </a:lnTo>
                <a:lnTo>
                  <a:pt x="3404712" y="445884"/>
                </a:lnTo>
                <a:close/>
                <a:moveTo>
                  <a:pt x="3364894" y="437579"/>
                </a:moveTo>
                <a:cubicBezTo>
                  <a:pt x="3365752" y="437959"/>
                  <a:pt x="3366514" y="441484"/>
                  <a:pt x="3367752" y="444627"/>
                </a:cubicBezTo>
                <a:cubicBezTo>
                  <a:pt x="3364752" y="445084"/>
                  <a:pt x="3361704" y="445084"/>
                  <a:pt x="3358703" y="444627"/>
                </a:cubicBezTo>
                <a:cubicBezTo>
                  <a:pt x="3357560" y="444627"/>
                  <a:pt x="3357084" y="441198"/>
                  <a:pt x="3356227" y="439293"/>
                </a:cubicBezTo>
                <a:cubicBezTo>
                  <a:pt x="3359037" y="438369"/>
                  <a:pt x="3361942" y="437788"/>
                  <a:pt x="3364894" y="437579"/>
                </a:cubicBezTo>
                <a:close/>
                <a:moveTo>
                  <a:pt x="3340606" y="435578"/>
                </a:moveTo>
                <a:cubicBezTo>
                  <a:pt x="3340606" y="435578"/>
                  <a:pt x="3343083" y="436721"/>
                  <a:pt x="3342987" y="437007"/>
                </a:cubicBezTo>
                <a:cubicBezTo>
                  <a:pt x="3342530" y="438702"/>
                  <a:pt x="3341921" y="440359"/>
                  <a:pt x="3341178" y="441959"/>
                </a:cubicBezTo>
                <a:lnTo>
                  <a:pt x="3336320" y="438911"/>
                </a:lnTo>
                <a:cubicBezTo>
                  <a:pt x="3337644" y="437664"/>
                  <a:pt x="3339073" y="436549"/>
                  <a:pt x="3340606" y="435578"/>
                </a:cubicBezTo>
                <a:close/>
                <a:moveTo>
                  <a:pt x="3299458" y="410432"/>
                </a:moveTo>
                <a:lnTo>
                  <a:pt x="3269740" y="428339"/>
                </a:lnTo>
                <a:cubicBezTo>
                  <a:pt x="3272788" y="409289"/>
                  <a:pt x="3272788" y="409289"/>
                  <a:pt x="3299458" y="410432"/>
                </a:cubicBezTo>
                <a:close/>
                <a:moveTo>
                  <a:pt x="3281837" y="384143"/>
                </a:moveTo>
                <a:cubicBezTo>
                  <a:pt x="3277360" y="405098"/>
                  <a:pt x="3264406" y="410527"/>
                  <a:pt x="3231354" y="404240"/>
                </a:cubicBezTo>
                <a:cubicBezTo>
                  <a:pt x="3229544" y="393763"/>
                  <a:pt x="3233640" y="388143"/>
                  <a:pt x="3244689" y="387286"/>
                </a:cubicBezTo>
                <a:cubicBezTo>
                  <a:pt x="3255738" y="386428"/>
                  <a:pt x="3268121" y="385381"/>
                  <a:pt x="3281837" y="384143"/>
                </a:cubicBezTo>
                <a:close/>
                <a:moveTo>
                  <a:pt x="3434808" y="383191"/>
                </a:moveTo>
                <a:cubicBezTo>
                  <a:pt x="3435703" y="383238"/>
                  <a:pt x="3436579" y="383467"/>
                  <a:pt x="3437380" y="383857"/>
                </a:cubicBezTo>
                <a:cubicBezTo>
                  <a:pt x="3437951" y="384238"/>
                  <a:pt x="3437189" y="385381"/>
                  <a:pt x="3437284" y="386239"/>
                </a:cubicBezTo>
                <a:lnTo>
                  <a:pt x="3434808" y="387001"/>
                </a:lnTo>
                <a:close/>
                <a:moveTo>
                  <a:pt x="3367670" y="376618"/>
                </a:moveTo>
                <a:cubicBezTo>
                  <a:pt x="3371587" y="378023"/>
                  <a:pt x="3375182" y="381905"/>
                  <a:pt x="3378325" y="388810"/>
                </a:cubicBezTo>
                <a:lnTo>
                  <a:pt x="3331843" y="416528"/>
                </a:lnTo>
                <a:cubicBezTo>
                  <a:pt x="3325366" y="396907"/>
                  <a:pt x="3341368" y="388430"/>
                  <a:pt x="3355084" y="379285"/>
                </a:cubicBezTo>
                <a:cubicBezTo>
                  <a:pt x="3359514" y="376285"/>
                  <a:pt x="3363752" y="375214"/>
                  <a:pt x="3367670" y="376618"/>
                </a:cubicBezTo>
                <a:close/>
                <a:moveTo>
                  <a:pt x="2677952" y="371189"/>
                </a:moveTo>
                <a:lnTo>
                  <a:pt x="2677952" y="371379"/>
                </a:lnTo>
                <a:cubicBezTo>
                  <a:pt x="2676713" y="372999"/>
                  <a:pt x="2674999" y="374237"/>
                  <a:pt x="2674904" y="375570"/>
                </a:cubicBezTo>
                <a:cubicBezTo>
                  <a:pt x="2675151" y="377370"/>
                  <a:pt x="2675809" y="379094"/>
                  <a:pt x="2676809" y="380619"/>
                </a:cubicBezTo>
                <a:cubicBezTo>
                  <a:pt x="2678047" y="379571"/>
                  <a:pt x="2680333" y="378618"/>
                  <a:pt x="2680428" y="377475"/>
                </a:cubicBezTo>
                <a:cubicBezTo>
                  <a:pt x="2680524" y="376332"/>
                  <a:pt x="2679095" y="373856"/>
                  <a:pt x="2677952" y="371189"/>
                </a:cubicBezTo>
                <a:close/>
                <a:moveTo>
                  <a:pt x="3336891" y="364808"/>
                </a:moveTo>
                <a:lnTo>
                  <a:pt x="3341272" y="364808"/>
                </a:lnTo>
                <a:lnTo>
                  <a:pt x="3338986" y="366332"/>
                </a:lnTo>
                <a:close/>
                <a:moveTo>
                  <a:pt x="3214971" y="362617"/>
                </a:moveTo>
                <a:cubicBezTo>
                  <a:pt x="3217829" y="368141"/>
                  <a:pt x="3220305" y="370808"/>
                  <a:pt x="3220401" y="373475"/>
                </a:cubicBezTo>
                <a:cubicBezTo>
                  <a:pt x="3220496" y="376142"/>
                  <a:pt x="3218019" y="378809"/>
                  <a:pt x="3216686" y="381476"/>
                </a:cubicBezTo>
                <a:cubicBezTo>
                  <a:pt x="3214209" y="379285"/>
                  <a:pt x="3210876" y="377476"/>
                  <a:pt x="3209637" y="374714"/>
                </a:cubicBezTo>
                <a:cubicBezTo>
                  <a:pt x="3208399" y="371951"/>
                  <a:pt x="3211542" y="369951"/>
                  <a:pt x="3214971" y="362617"/>
                </a:cubicBezTo>
                <a:close/>
                <a:moveTo>
                  <a:pt x="3362513" y="362426"/>
                </a:moveTo>
                <a:cubicBezTo>
                  <a:pt x="3363390" y="362692"/>
                  <a:pt x="3364209" y="363149"/>
                  <a:pt x="3364895" y="363759"/>
                </a:cubicBezTo>
                <a:cubicBezTo>
                  <a:pt x="3364895" y="363759"/>
                  <a:pt x="3364419" y="364997"/>
                  <a:pt x="3364228" y="365664"/>
                </a:cubicBezTo>
                <a:lnTo>
                  <a:pt x="3360323" y="363759"/>
                </a:lnTo>
                <a:close/>
                <a:moveTo>
                  <a:pt x="2884835" y="339375"/>
                </a:moveTo>
                <a:cubicBezTo>
                  <a:pt x="2904552" y="368331"/>
                  <a:pt x="2909886" y="368331"/>
                  <a:pt x="2932460" y="339375"/>
                </a:cubicBezTo>
                <a:close/>
                <a:moveTo>
                  <a:pt x="2749866" y="337566"/>
                </a:moveTo>
                <a:lnTo>
                  <a:pt x="2733673" y="346519"/>
                </a:lnTo>
                <a:lnTo>
                  <a:pt x="2739388" y="356044"/>
                </a:lnTo>
                <a:cubicBezTo>
                  <a:pt x="2744436" y="352910"/>
                  <a:pt x="2749275" y="349443"/>
                  <a:pt x="2753866" y="345662"/>
                </a:cubicBezTo>
                <a:cubicBezTo>
                  <a:pt x="2754437" y="345090"/>
                  <a:pt x="2751294" y="340328"/>
                  <a:pt x="2749866" y="337566"/>
                </a:cubicBezTo>
                <a:close/>
                <a:moveTo>
                  <a:pt x="3365561" y="336232"/>
                </a:moveTo>
                <a:cubicBezTo>
                  <a:pt x="3366895" y="335946"/>
                  <a:pt x="3369180" y="339947"/>
                  <a:pt x="3372895" y="344043"/>
                </a:cubicBezTo>
                <a:cubicBezTo>
                  <a:pt x="3369162" y="346138"/>
                  <a:pt x="3365104" y="347586"/>
                  <a:pt x="3360894" y="348329"/>
                </a:cubicBezTo>
                <a:cubicBezTo>
                  <a:pt x="3359370" y="348329"/>
                  <a:pt x="3357655" y="344138"/>
                  <a:pt x="3356036" y="341852"/>
                </a:cubicBezTo>
                <a:cubicBezTo>
                  <a:pt x="3358903" y="339499"/>
                  <a:pt x="3362113" y="337604"/>
                  <a:pt x="3365561" y="336232"/>
                </a:cubicBezTo>
                <a:close/>
                <a:moveTo>
                  <a:pt x="2696430" y="330422"/>
                </a:moveTo>
                <a:lnTo>
                  <a:pt x="2688239" y="331565"/>
                </a:lnTo>
                <a:cubicBezTo>
                  <a:pt x="2689001" y="337280"/>
                  <a:pt x="2689858" y="342995"/>
                  <a:pt x="2690715" y="348710"/>
                </a:cubicBezTo>
                <a:cubicBezTo>
                  <a:pt x="2693677" y="348262"/>
                  <a:pt x="2696611" y="347595"/>
                  <a:pt x="2699478" y="346710"/>
                </a:cubicBezTo>
                <a:cubicBezTo>
                  <a:pt x="2698745" y="341233"/>
                  <a:pt x="2697726" y="335794"/>
                  <a:pt x="2696430" y="330422"/>
                </a:cubicBezTo>
                <a:close/>
                <a:moveTo>
                  <a:pt x="2865023" y="326517"/>
                </a:moveTo>
                <a:lnTo>
                  <a:pt x="2845782" y="357759"/>
                </a:lnTo>
                <a:cubicBezTo>
                  <a:pt x="2835019" y="334803"/>
                  <a:pt x="2828923" y="329184"/>
                  <a:pt x="2815778" y="330517"/>
                </a:cubicBezTo>
                <a:cubicBezTo>
                  <a:pt x="2810626" y="331451"/>
                  <a:pt x="2805987" y="334222"/>
                  <a:pt x="2802729" y="338327"/>
                </a:cubicBezTo>
                <a:cubicBezTo>
                  <a:pt x="2792252" y="352044"/>
                  <a:pt x="2809968" y="356044"/>
                  <a:pt x="2813397" y="365378"/>
                </a:cubicBezTo>
                <a:cubicBezTo>
                  <a:pt x="2802253" y="369760"/>
                  <a:pt x="2792347" y="374903"/>
                  <a:pt x="2797395" y="387953"/>
                </a:cubicBezTo>
                <a:lnTo>
                  <a:pt x="2884073" y="363093"/>
                </a:lnTo>
                <a:cubicBezTo>
                  <a:pt x="2877977" y="351282"/>
                  <a:pt x="2872643" y="341185"/>
                  <a:pt x="2865023" y="326517"/>
                </a:cubicBezTo>
                <a:close/>
                <a:moveTo>
                  <a:pt x="3149535" y="323945"/>
                </a:moveTo>
                <a:cubicBezTo>
                  <a:pt x="3126389" y="321754"/>
                  <a:pt x="3118769" y="326707"/>
                  <a:pt x="3112292" y="343947"/>
                </a:cubicBezTo>
                <a:cubicBezTo>
                  <a:pt x="3107053" y="357568"/>
                  <a:pt x="3112101" y="365188"/>
                  <a:pt x="3127341" y="369474"/>
                </a:cubicBezTo>
                <a:lnTo>
                  <a:pt x="3127341" y="369569"/>
                </a:lnTo>
                <a:close/>
                <a:moveTo>
                  <a:pt x="3001897" y="322504"/>
                </a:moveTo>
                <a:cubicBezTo>
                  <a:pt x="2997682" y="320421"/>
                  <a:pt x="2992801" y="320040"/>
                  <a:pt x="2989324" y="322611"/>
                </a:cubicBezTo>
                <a:cubicBezTo>
                  <a:pt x="2977799" y="331088"/>
                  <a:pt x="2966940" y="340994"/>
                  <a:pt x="2952938" y="352615"/>
                </a:cubicBezTo>
                <a:lnTo>
                  <a:pt x="2952938" y="352710"/>
                </a:lnTo>
                <a:cubicBezTo>
                  <a:pt x="2969988" y="371760"/>
                  <a:pt x="2988181" y="353472"/>
                  <a:pt x="3004374" y="361283"/>
                </a:cubicBezTo>
                <a:cubicBezTo>
                  <a:pt x="3006945" y="352234"/>
                  <a:pt x="3008850" y="345757"/>
                  <a:pt x="3010469" y="339280"/>
                </a:cubicBezTo>
                <a:cubicBezTo>
                  <a:pt x="3010946" y="337080"/>
                  <a:pt x="3010946" y="334813"/>
                  <a:pt x="3010469" y="332612"/>
                </a:cubicBezTo>
                <a:cubicBezTo>
                  <a:pt x="3009660" y="328374"/>
                  <a:pt x="3006112" y="324588"/>
                  <a:pt x="3001897" y="322504"/>
                </a:cubicBezTo>
                <a:close/>
                <a:moveTo>
                  <a:pt x="3393470" y="302895"/>
                </a:moveTo>
                <a:lnTo>
                  <a:pt x="3394899" y="308514"/>
                </a:lnTo>
                <a:lnTo>
                  <a:pt x="3374705" y="315182"/>
                </a:lnTo>
                <a:lnTo>
                  <a:pt x="3371848" y="307467"/>
                </a:lnTo>
                <a:close/>
                <a:moveTo>
                  <a:pt x="3265835" y="300228"/>
                </a:moveTo>
                <a:lnTo>
                  <a:pt x="3296505" y="301656"/>
                </a:lnTo>
                <a:lnTo>
                  <a:pt x="3296696" y="310610"/>
                </a:lnTo>
                <a:cubicBezTo>
                  <a:pt x="3285552" y="318420"/>
                  <a:pt x="3275551" y="313277"/>
                  <a:pt x="3265835" y="300228"/>
                </a:cubicBezTo>
                <a:close/>
                <a:moveTo>
                  <a:pt x="3460811" y="288036"/>
                </a:moveTo>
                <a:lnTo>
                  <a:pt x="3478528" y="288036"/>
                </a:lnTo>
                <a:cubicBezTo>
                  <a:pt x="3478432" y="289464"/>
                  <a:pt x="3478432" y="290893"/>
                  <a:pt x="3478528" y="292322"/>
                </a:cubicBezTo>
                <a:lnTo>
                  <a:pt x="3460811" y="293846"/>
                </a:lnTo>
                <a:cubicBezTo>
                  <a:pt x="3460811" y="291941"/>
                  <a:pt x="3460811" y="289941"/>
                  <a:pt x="3460811" y="288036"/>
                </a:cubicBezTo>
                <a:close/>
                <a:moveTo>
                  <a:pt x="3418318" y="280214"/>
                </a:moveTo>
                <a:cubicBezTo>
                  <a:pt x="3423949" y="281107"/>
                  <a:pt x="3429807" y="284703"/>
                  <a:pt x="3435855" y="290322"/>
                </a:cubicBezTo>
                <a:lnTo>
                  <a:pt x="3403756" y="294037"/>
                </a:lnTo>
                <a:cubicBezTo>
                  <a:pt x="3403280" y="291465"/>
                  <a:pt x="3402708" y="288893"/>
                  <a:pt x="3402137" y="286322"/>
                </a:cubicBezTo>
                <a:cubicBezTo>
                  <a:pt x="3407281" y="281131"/>
                  <a:pt x="3412686" y="279321"/>
                  <a:pt x="3418318" y="280214"/>
                </a:cubicBezTo>
                <a:close/>
                <a:moveTo>
                  <a:pt x="3346130" y="279368"/>
                </a:moveTo>
                <a:cubicBezTo>
                  <a:pt x="3344511" y="288511"/>
                  <a:pt x="3342701" y="298227"/>
                  <a:pt x="3340225" y="313372"/>
                </a:cubicBezTo>
                <a:lnTo>
                  <a:pt x="3315460" y="314705"/>
                </a:lnTo>
                <a:lnTo>
                  <a:pt x="3315460" y="284225"/>
                </a:lnTo>
                <a:close/>
                <a:moveTo>
                  <a:pt x="3254918" y="269017"/>
                </a:moveTo>
                <a:cubicBezTo>
                  <a:pt x="3269085" y="268129"/>
                  <a:pt x="3283266" y="280059"/>
                  <a:pt x="3296696" y="275272"/>
                </a:cubicBezTo>
                <a:lnTo>
                  <a:pt x="3269359" y="294322"/>
                </a:lnTo>
                <a:lnTo>
                  <a:pt x="3240784" y="275272"/>
                </a:lnTo>
                <a:cubicBezTo>
                  <a:pt x="3245475" y="271034"/>
                  <a:pt x="3250196" y="269313"/>
                  <a:pt x="3254918" y="269017"/>
                </a:cubicBezTo>
                <a:close/>
                <a:moveTo>
                  <a:pt x="2577082" y="233457"/>
                </a:moveTo>
                <a:lnTo>
                  <a:pt x="2574415" y="238220"/>
                </a:lnTo>
                <a:cubicBezTo>
                  <a:pt x="2575939" y="238791"/>
                  <a:pt x="2577844" y="240125"/>
                  <a:pt x="2578987" y="239649"/>
                </a:cubicBezTo>
                <a:cubicBezTo>
                  <a:pt x="2580130" y="239172"/>
                  <a:pt x="2581463" y="236886"/>
                  <a:pt x="2582702" y="235362"/>
                </a:cubicBezTo>
                <a:close/>
                <a:moveTo>
                  <a:pt x="2708813" y="232314"/>
                </a:moveTo>
                <a:lnTo>
                  <a:pt x="2708813" y="232505"/>
                </a:lnTo>
                <a:cubicBezTo>
                  <a:pt x="2706527" y="236886"/>
                  <a:pt x="2705193" y="239458"/>
                  <a:pt x="2703955" y="242030"/>
                </a:cubicBezTo>
                <a:cubicBezTo>
                  <a:pt x="2706565" y="243020"/>
                  <a:pt x="2709279" y="243687"/>
                  <a:pt x="2712051" y="244030"/>
                </a:cubicBezTo>
                <a:cubicBezTo>
                  <a:pt x="2712813" y="244030"/>
                  <a:pt x="2714718" y="240410"/>
                  <a:pt x="2714242" y="239077"/>
                </a:cubicBezTo>
                <a:cubicBezTo>
                  <a:pt x="2713766" y="237743"/>
                  <a:pt x="2711289" y="235267"/>
                  <a:pt x="2708813" y="232314"/>
                </a:cubicBezTo>
                <a:close/>
                <a:moveTo>
                  <a:pt x="2644900" y="229076"/>
                </a:moveTo>
                <a:lnTo>
                  <a:pt x="2640614" y="232695"/>
                </a:lnTo>
                <a:lnTo>
                  <a:pt x="2649758" y="246030"/>
                </a:lnTo>
                <a:lnTo>
                  <a:pt x="2655282" y="241363"/>
                </a:lnTo>
                <a:close/>
                <a:moveTo>
                  <a:pt x="2805777" y="221360"/>
                </a:moveTo>
                <a:lnTo>
                  <a:pt x="2805301" y="222694"/>
                </a:lnTo>
                <a:lnTo>
                  <a:pt x="2807492" y="222313"/>
                </a:lnTo>
                <a:close/>
                <a:moveTo>
                  <a:pt x="2512217" y="219741"/>
                </a:moveTo>
                <a:cubicBezTo>
                  <a:pt x="2509931" y="225266"/>
                  <a:pt x="2507740" y="230790"/>
                  <a:pt x="2505549" y="236410"/>
                </a:cubicBezTo>
                <a:lnTo>
                  <a:pt x="2510502" y="238791"/>
                </a:lnTo>
                <a:lnTo>
                  <a:pt x="2519361" y="224504"/>
                </a:lnTo>
                <a:close/>
                <a:moveTo>
                  <a:pt x="2762248" y="218693"/>
                </a:moveTo>
                <a:cubicBezTo>
                  <a:pt x="2758819" y="234219"/>
                  <a:pt x="2763677" y="242220"/>
                  <a:pt x="2777298" y="242696"/>
                </a:cubicBezTo>
                <a:cubicBezTo>
                  <a:pt x="2781422" y="241858"/>
                  <a:pt x="2784813" y="238934"/>
                  <a:pt x="2786251" y="234981"/>
                </a:cubicBezTo>
                <a:cubicBezTo>
                  <a:pt x="2786727" y="220218"/>
                  <a:pt x="2776345" y="218217"/>
                  <a:pt x="2762248" y="218693"/>
                </a:cubicBezTo>
                <a:close/>
                <a:moveTo>
                  <a:pt x="2692239" y="213264"/>
                </a:moveTo>
                <a:cubicBezTo>
                  <a:pt x="2689344" y="215769"/>
                  <a:pt x="2686848" y="218693"/>
                  <a:pt x="2684810" y="221932"/>
                </a:cubicBezTo>
                <a:cubicBezTo>
                  <a:pt x="2687096" y="223742"/>
                  <a:pt x="2690144" y="227552"/>
                  <a:pt x="2691477" y="226980"/>
                </a:cubicBezTo>
                <a:cubicBezTo>
                  <a:pt x="2695316" y="224809"/>
                  <a:pt x="2698783" y="222037"/>
                  <a:pt x="2701764" y="218789"/>
                </a:cubicBezTo>
                <a:lnTo>
                  <a:pt x="2701764" y="218598"/>
                </a:lnTo>
                <a:cubicBezTo>
                  <a:pt x="2697192" y="215836"/>
                  <a:pt x="2693477" y="212597"/>
                  <a:pt x="2692239" y="213264"/>
                </a:cubicBezTo>
                <a:close/>
                <a:moveTo>
                  <a:pt x="3217734" y="210312"/>
                </a:moveTo>
                <a:lnTo>
                  <a:pt x="3223830" y="212217"/>
                </a:lnTo>
                <a:lnTo>
                  <a:pt x="3217258" y="235934"/>
                </a:lnTo>
                <a:lnTo>
                  <a:pt x="3209352" y="233457"/>
                </a:lnTo>
                <a:close/>
                <a:moveTo>
                  <a:pt x="3005136" y="199073"/>
                </a:moveTo>
                <a:lnTo>
                  <a:pt x="3008851" y="203073"/>
                </a:lnTo>
                <a:lnTo>
                  <a:pt x="3001611" y="208121"/>
                </a:lnTo>
                <a:cubicBezTo>
                  <a:pt x="3001040" y="206121"/>
                  <a:pt x="2999611" y="203740"/>
                  <a:pt x="3000087" y="202025"/>
                </a:cubicBezTo>
                <a:cubicBezTo>
                  <a:pt x="3000564" y="200311"/>
                  <a:pt x="3003421" y="200025"/>
                  <a:pt x="3005136" y="199073"/>
                </a:cubicBezTo>
                <a:close/>
                <a:moveTo>
                  <a:pt x="3062761" y="177832"/>
                </a:moveTo>
                <a:cubicBezTo>
                  <a:pt x="3065905" y="176212"/>
                  <a:pt x="3068190" y="179927"/>
                  <a:pt x="3073144" y="182118"/>
                </a:cubicBezTo>
                <a:cubicBezTo>
                  <a:pt x="3070000" y="185566"/>
                  <a:pt x="3066371" y="188547"/>
                  <a:pt x="3062380" y="190976"/>
                </a:cubicBezTo>
                <a:cubicBezTo>
                  <a:pt x="3060761" y="191548"/>
                  <a:pt x="3057522" y="187833"/>
                  <a:pt x="3055046" y="186118"/>
                </a:cubicBezTo>
                <a:cubicBezTo>
                  <a:pt x="3057522" y="183261"/>
                  <a:pt x="3059618" y="179451"/>
                  <a:pt x="3062761" y="177832"/>
                </a:cubicBezTo>
                <a:close/>
                <a:moveTo>
                  <a:pt x="2827970" y="175070"/>
                </a:moveTo>
                <a:cubicBezTo>
                  <a:pt x="2828923" y="178022"/>
                  <a:pt x="2829971" y="180975"/>
                  <a:pt x="2830923" y="183832"/>
                </a:cubicBezTo>
                <a:lnTo>
                  <a:pt x="2829113" y="185356"/>
                </a:lnTo>
                <a:cubicBezTo>
                  <a:pt x="2827380" y="183061"/>
                  <a:pt x="2825818" y="180642"/>
                  <a:pt x="2824446" y="178117"/>
                </a:cubicBezTo>
                <a:cubicBezTo>
                  <a:pt x="2824446" y="178117"/>
                  <a:pt x="2826732" y="176117"/>
                  <a:pt x="2827970" y="175070"/>
                </a:cubicBezTo>
                <a:close/>
                <a:moveTo>
                  <a:pt x="3331843" y="170688"/>
                </a:moveTo>
                <a:lnTo>
                  <a:pt x="3334891" y="175831"/>
                </a:lnTo>
                <a:lnTo>
                  <a:pt x="3322032" y="184689"/>
                </a:lnTo>
                <a:lnTo>
                  <a:pt x="3318222" y="177355"/>
                </a:lnTo>
                <a:close/>
                <a:moveTo>
                  <a:pt x="3207542" y="164878"/>
                </a:moveTo>
                <a:lnTo>
                  <a:pt x="3209352" y="170307"/>
                </a:lnTo>
                <a:lnTo>
                  <a:pt x="3193636" y="177546"/>
                </a:lnTo>
                <a:lnTo>
                  <a:pt x="3190778" y="168878"/>
                </a:lnTo>
                <a:close/>
                <a:moveTo>
                  <a:pt x="3142677" y="154972"/>
                </a:moveTo>
                <a:cubicBezTo>
                  <a:pt x="3146010" y="162020"/>
                  <a:pt x="3148582" y="164497"/>
                  <a:pt x="3147915" y="166782"/>
                </a:cubicBezTo>
                <a:cubicBezTo>
                  <a:pt x="3146630" y="169354"/>
                  <a:pt x="3144248" y="171212"/>
                  <a:pt x="3141438" y="171831"/>
                </a:cubicBezTo>
                <a:cubicBezTo>
                  <a:pt x="3140105" y="171831"/>
                  <a:pt x="3136676" y="167926"/>
                  <a:pt x="3136867" y="166021"/>
                </a:cubicBezTo>
                <a:cubicBezTo>
                  <a:pt x="3137057" y="164115"/>
                  <a:pt x="3139152" y="160496"/>
                  <a:pt x="3142677" y="154972"/>
                </a:cubicBezTo>
                <a:close/>
                <a:moveTo>
                  <a:pt x="2644171" y="142758"/>
                </a:moveTo>
                <a:cubicBezTo>
                  <a:pt x="2640137" y="144118"/>
                  <a:pt x="2635422" y="146779"/>
                  <a:pt x="2629469" y="150494"/>
                </a:cubicBezTo>
                <a:cubicBezTo>
                  <a:pt x="2649282" y="151923"/>
                  <a:pt x="2650520" y="180022"/>
                  <a:pt x="2677094" y="172307"/>
                </a:cubicBezTo>
                <a:cubicBezTo>
                  <a:pt x="2662236" y="146304"/>
                  <a:pt x="2656271" y="138677"/>
                  <a:pt x="2644171" y="142758"/>
                </a:cubicBezTo>
                <a:close/>
                <a:moveTo>
                  <a:pt x="2305905" y="140493"/>
                </a:moveTo>
                <a:cubicBezTo>
                  <a:pt x="2304762" y="141922"/>
                  <a:pt x="2302857" y="143351"/>
                  <a:pt x="2302762" y="144875"/>
                </a:cubicBezTo>
                <a:cubicBezTo>
                  <a:pt x="2302667" y="146399"/>
                  <a:pt x="2304381" y="147923"/>
                  <a:pt x="2305334" y="149447"/>
                </a:cubicBezTo>
                <a:lnTo>
                  <a:pt x="2308763" y="145160"/>
                </a:lnTo>
                <a:close/>
                <a:moveTo>
                  <a:pt x="2604514" y="138969"/>
                </a:moveTo>
                <a:cubicBezTo>
                  <a:pt x="2603895" y="142494"/>
                  <a:pt x="2603252" y="145994"/>
                  <a:pt x="2602490" y="150340"/>
                </a:cubicBezTo>
                <a:lnTo>
                  <a:pt x="2600038" y="165064"/>
                </a:lnTo>
                <a:lnTo>
                  <a:pt x="2599370" y="166496"/>
                </a:lnTo>
                <a:lnTo>
                  <a:pt x="2599752" y="166782"/>
                </a:lnTo>
                <a:lnTo>
                  <a:pt x="2600038" y="165064"/>
                </a:lnTo>
                <a:lnTo>
                  <a:pt x="2611944" y="139541"/>
                </a:lnTo>
                <a:cubicBezTo>
                  <a:pt x="2610991" y="138493"/>
                  <a:pt x="2608229" y="139541"/>
                  <a:pt x="2604514" y="138969"/>
                </a:cubicBezTo>
                <a:close/>
                <a:moveTo>
                  <a:pt x="2695002" y="138684"/>
                </a:moveTo>
                <a:cubicBezTo>
                  <a:pt x="2693668" y="151828"/>
                  <a:pt x="2692811" y="160401"/>
                  <a:pt x="2691382" y="173640"/>
                </a:cubicBezTo>
                <a:cubicBezTo>
                  <a:pt x="2704527" y="162972"/>
                  <a:pt x="2723195" y="166592"/>
                  <a:pt x="2724624" y="141541"/>
                </a:cubicBezTo>
                <a:close/>
                <a:moveTo>
                  <a:pt x="2769487" y="135743"/>
                </a:moveTo>
                <a:cubicBezTo>
                  <a:pt x="2762296" y="135397"/>
                  <a:pt x="2753867" y="137588"/>
                  <a:pt x="2744151" y="139255"/>
                </a:cubicBezTo>
                <a:lnTo>
                  <a:pt x="2768344" y="174783"/>
                </a:lnTo>
                <a:cubicBezTo>
                  <a:pt x="2789109" y="161734"/>
                  <a:pt x="2792442" y="157257"/>
                  <a:pt x="2787394" y="147446"/>
                </a:cubicBezTo>
                <a:cubicBezTo>
                  <a:pt x="2782632" y="138969"/>
                  <a:pt x="2776679" y="136088"/>
                  <a:pt x="2769487" y="135743"/>
                </a:cubicBezTo>
                <a:close/>
                <a:moveTo>
                  <a:pt x="3358228" y="132398"/>
                </a:moveTo>
                <a:cubicBezTo>
                  <a:pt x="3358799" y="132398"/>
                  <a:pt x="3359561" y="133922"/>
                  <a:pt x="3360323" y="134779"/>
                </a:cubicBezTo>
                <a:lnTo>
                  <a:pt x="3354322" y="136970"/>
                </a:lnTo>
                <a:lnTo>
                  <a:pt x="3352608" y="134112"/>
                </a:lnTo>
                <a:cubicBezTo>
                  <a:pt x="3354418" y="133350"/>
                  <a:pt x="3356304" y="132779"/>
                  <a:pt x="3358228" y="132398"/>
                </a:cubicBezTo>
                <a:close/>
                <a:moveTo>
                  <a:pt x="2471640" y="131730"/>
                </a:moveTo>
                <a:lnTo>
                  <a:pt x="2436112" y="151447"/>
                </a:lnTo>
                <a:cubicBezTo>
                  <a:pt x="2467163" y="161829"/>
                  <a:pt x="2467640" y="161543"/>
                  <a:pt x="2471640" y="131730"/>
                </a:cubicBezTo>
                <a:close/>
                <a:moveTo>
                  <a:pt x="2499929" y="130968"/>
                </a:moveTo>
                <a:cubicBezTo>
                  <a:pt x="2487357" y="136112"/>
                  <a:pt x="2481642" y="143065"/>
                  <a:pt x="2487071" y="160401"/>
                </a:cubicBezTo>
                <a:lnTo>
                  <a:pt x="2487071" y="160115"/>
                </a:lnTo>
                <a:cubicBezTo>
                  <a:pt x="2503263" y="153352"/>
                  <a:pt x="2506121" y="144970"/>
                  <a:pt x="2499929" y="130968"/>
                </a:cubicBezTo>
                <a:close/>
                <a:moveTo>
                  <a:pt x="2546793" y="126110"/>
                </a:moveTo>
                <a:cubicBezTo>
                  <a:pt x="2523933" y="136207"/>
                  <a:pt x="2523933" y="136207"/>
                  <a:pt x="2512598" y="156686"/>
                </a:cubicBezTo>
                <a:cubicBezTo>
                  <a:pt x="2533648" y="154685"/>
                  <a:pt x="2540982" y="140969"/>
                  <a:pt x="2546793" y="126110"/>
                </a:cubicBezTo>
                <a:close/>
                <a:moveTo>
                  <a:pt x="2582416" y="125063"/>
                </a:moveTo>
                <a:cubicBezTo>
                  <a:pt x="2579177" y="128587"/>
                  <a:pt x="2574034" y="131730"/>
                  <a:pt x="2572891" y="135826"/>
                </a:cubicBezTo>
                <a:cubicBezTo>
                  <a:pt x="2572062" y="142779"/>
                  <a:pt x="2571996" y="149809"/>
                  <a:pt x="2572701" y="156781"/>
                </a:cubicBezTo>
                <a:lnTo>
                  <a:pt x="2577844" y="158972"/>
                </a:lnTo>
                <a:cubicBezTo>
                  <a:pt x="2582445" y="152228"/>
                  <a:pt x="2586312" y="145008"/>
                  <a:pt x="2589369" y="137445"/>
                </a:cubicBezTo>
                <a:cubicBezTo>
                  <a:pt x="2590322" y="134302"/>
                  <a:pt x="2584893" y="129254"/>
                  <a:pt x="2582416" y="125063"/>
                </a:cubicBezTo>
                <a:close/>
                <a:moveTo>
                  <a:pt x="3229925" y="124968"/>
                </a:moveTo>
                <a:cubicBezTo>
                  <a:pt x="3233107" y="129139"/>
                  <a:pt x="3236031" y="133492"/>
                  <a:pt x="3238688" y="138017"/>
                </a:cubicBezTo>
                <a:cubicBezTo>
                  <a:pt x="3236422" y="140008"/>
                  <a:pt x="3234002" y="141827"/>
                  <a:pt x="3231449" y="143446"/>
                </a:cubicBezTo>
                <a:cubicBezTo>
                  <a:pt x="3229259" y="138207"/>
                  <a:pt x="3226973" y="133064"/>
                  <a:pt x="3224782" y="127920"/>
                </a:cubicBezTo>
                <a:close/>
                <a:moveTo>
                  <a:pt x="2358674" y="118681"/>
                </a:moveTo>
                <a:cubicBezTo>
                  <a:pt x="2348673" y="118681"/>
                  <a:pt x="2341338" y="122396"/>
                  <a:pt x="2343243" y="133730"/>
                </a:cubicBezTo>
                <a:cubicBezTo>
                  <a:pt x="2343243" y="135921"/>
                  <a:pt x="2350387" y="139350"/>
                  <a:pt x="2352768" y="138493"/>
                </a:cubicBezTo>
                <a:cubicBezTo>
                  <a:pt x="2362960" y="134969"/>
                  <a:pt x="2365818" y="128206"/>
                  <a:pt x="2358674" y="118681"/>
                </a:cubicBezTo>
                <a:close/>
                <a:moveTo>
                  <a:pt x="2429635" y="115728"/>
                </a:moveTo>
                <a:lnTo>
                  <a:pt x="2413252" y="125634"/>
                </a:lnTo>
                <a:lnTo>
                  <a:pt x="2416681" y="130016"/>
                </a:lnTo>
                <a:cubicBezTo>
                  <a:pt x="2419634" y="129540"/>
                  <a:pt x="2423444" y="130016"/>
                  <a:pt x="2425158" y="128396"/>
                </a:cubicBezTo>
                <a:cubicBezTo>
                  <a:pt x="2426873" y="126777"/>
                  <a:pt x="2427444" y="122301"/>
                  <a:pt x="2429635" y="115728"/>
                </a:cubicBezTo>
                <a:close/>
                <a:moveTo>
                  <a:pt x="2842758" y="105227"/>
                </a:moveTo>
                <a:cubicBezTo>
                  <a:pt x="2834472" y="109037"/>
                  <a:pt x="2826876" y="122444"/>
                  <a:pt x="2815017" y="148018"/>
                </a:cubicBezTo>
                <a:lnTo>
                  <a:pt x="2841877" y="123729"/>
                </a:lnTo>
                <a:cubicBezTo>
                  <a:pt x="2851402" y="143351"/>
                  <a:pt x="2843973" y="152304"/>
                  <a:pt x="2829018" y="156305"/>
                </a:cubicBezTo>
                <a:cubicBezTo>
                  <a:pt x="2822732" y="158210"/>
                  <a:pt x="2814921" y="157162"/>
                  <a:pt x="2809968" y="160496"/>
                </a:cubicBezTo>
                <a:cubicBezTo>
                  <a:pt x="2803015" y="165068"/>
                  <a:pt x="2793680" y="172307"/>
                  <a:pt x="2793395" y="178784"/>
                </a:cubicBezTo>
                <a:cubicBezTo>
                  <a:pt x="2793109" y="185261"/>
                  <a:pt x="2801872" y="193928"/>
                  <a:pt x="2808825" y="197834"/>
                </a:cubicBezTo>
                <a:cubicBezTo>
                  <a:pt x="2819017" y="203168"/>
                  <a:pt x="2824923" y="194500"/>
                  <a:pt x="2829209" y="185927"/>
                </a:cubicBezTo>
                <a:lnTo>
                  <a:pt x="2830923" y="184118"/>
                </a:lnTo>
                <a:cubicBezTo>
                  <a:pt x="2858546" y="192690"/>
                  <a:pt x="2873976" y="182594"/>
                  <a:pt x="2874643" y="155543"/>
                </a:cubicBezTo>
                <a:cubicBezTo>
                  <a:pt x="2874643" y="143922"/>
                  <a:pt x="2874643" y="132302"/>
                  <a:pt x="2874643" y="120015"/>
                </a:cubicBezTo>
                <a:cubicBezTo>
                  <a:pt x="2860022" y="107204"/>
                  <a:pt x="2851045" y="101417"/>
                  <a:pt x="2842758" y="105227"/>
                </a:cubicBezTo>
                <a:close/>
                <a:moveTo>
                  <a:pt x="3131342" y="104775"/>
                </a:moveTo>
                <a:lnTo>
                  <a:pt x="3144201" y="113157"/>
                </a:lnTo>
                <a:lnTo>
                  <a:pt x="3130866" y="126206"/>
                </a:lnTo>
                <a:lnTo>
                  <a:pt x="3123627" y="120110"/>
                </a:lnTo>
                <a:close/>
                <a:moveTo>
                  <a:pt x="3071334" y="104775"/>
                </a:moveTo>
                <a:cubicBezTo>
                  <a:pt x="3074096" y="105117"/>
                  <a:pt x="3076773" y="105956"/>
                  <a:pt x="3079240" y="107251"/>
                </a:cubicBezTo>
                <a:lnTo>
                  <a:pt x="3045807" y="145351"/>
                </a:lnTo>
                <a:cubicBezTo>
                  <a:pt x="3025328" y="121919"/>
                  <a:pt x="3026757" y="114395"/>
                  <a:pt x="3048474" y="108394"/>
                </a:cubicBezTo>
                <a:cubicBezTo>
                  <a:pt x="3055980" y="106575"/>
                  <a:pt x="3063628" y="105365"/>
                  <a:pt x="3071334" y="104775"/>
                </a:cubicBezTo>
                <a:close/>
                <a:moveTo>
                  <a:pt x="2754723" y="100202"/>
                </a:moveTo>
                <a:cubicBezTo>
                  <a:pt x="2751104" y="112966"/>
                  <a:pt x="2749103" y="120110"/>
                  <a:pt x="2745198" y="134016"/>
                </a:cubicBezTo>
                <a:cubicBezTo>
                  <a:pt x="2759676" y="123443"/>
                  <a:pt x="2769773" y="119348"/>
                  <a:pt x="2754723" y="100202"/>
                </a:cubicBezTo>
                <a:close/>
                <a:moveTo>
                  <a:pt x="2614896" y="93154"/>
                </a:moveTo>
                <a:lnTo>
                  <a:pt x="2597751" y="104298"/>
                </a:lnTo>
                <a:lnTo>
                  <a:pt x="2601371" y="110585"/>
                </a:lnTo>
                <a:lnTo>
                  <a:pt x="2619754" y="101822"/>
                </a:lnTo>
                <a:close/>
                <a:moveTo>
                  <a:pt x="3175061" y="89916"/>
                </a:moveTo>
                <a:cubicBezTo>
                  <a:pt x="3179823" y="111442"/>
                  <a:pt x="3179823" y="111442"/>
                  <a:pt x="3162869" y="119824"/>
                </a:cubicBezTo>
                <a:cubicBezTo>
                  <a:pt x="3166298" y="111537"/>
                  <a:pt x="3169632" y="103155"/>
                  <a:pt x="3175061" y="89916"/>
                </a:cubicBezTo>
                <a:close/>
                <a:moveTo>
                  <a:pt x="2419443" y="87344"/>
                </a:moveTo>
                <a:lnTo>
                  <a:pt x="2410109" y="99631"/>
                </a:lnTo>
                <a:lnTo>
                  <a:pt x="2416205" y="104393"/>
                </a:lnTo>
                <a:lnTo>
                  <a:pt x="2423729" y="90106"/>
                </a:lnTo>
                <a:close/>
                <a:moveTo>
                  <a:pt x="3112387" y="85440"/>
                </a:moveTo>
                <a:lnTo>
                  <a:pt x="3114292" y="88583"/>
                </a:lnTo>
                <a:lnTo>
                  <a:pt x="3111339" y="87725"/>
                </a:lnTo>
                <a:close/>
                <a:moveTo>
                  <a:pt x="2362865" y="83153"/>
                </a:moveTo>
                <a:lnTo>
                  <a:pt x="2354292" y="101822"/>
                </a:lnTo>
                <a:lnTo>
                  <a:pt x="2360102" y="106203"/>
                </a:lnTo>
                <a:cubicBezTo>
                  <a:pt x="2362674" y="103251"/>
                  <a:pt x="2366389" y="100584"/>
                  <a:pt x="2367532" y="96678"/>
                </a:cubicBezTo>
                <a:cubicBezTo>
                  <a:pt x="2368208" y="92478"/>
                  <a:pt x="2368208" y="88210"/>
                  <a:pt x="2367532" y="84010"/>
                </a:cubicBezTo>
                <a:close/>
                <a:moveTo>
                  <a:pt x="2564985" y="75628"/>
                </a:moveTo>
                <a:cubicBezTo>
                  <a:pt x="2550793" y="72009"/>
                  <a:pt x="2541649" y="75628"/>
                  <a:pt x="2539553" y="101060"/>
                </a:cubicBezTo>
                <a:lnTo>
                  <a:pt x="2569367" y="84105"/>
                </a:lnTo>
                <a:close/>
                <a:moveTo>
                  <a:pt x="3155917" y="65055"/>
                </a:moveTo>
                <a:cubicBezTo>
                  <a:pt x="3158393" y="64770"/>
                  <a:pt x="3159917" y="68008"/>
                  <a:pt x="3161917" y="69722"/>
                </a:cubicBezTo>
                <a:cubicBezTo>
                  <a:pt x="3159727" y="71723"/>
                  <a:pt x="3157821" y="74771"/>
                  <a:pt x="3155155" y="75533"/>
                </a:cubicBezTo>
                <a:cubicBezTo>
                  <a:pt x="3152488" y="76295"/>
                  <a:pt x="3150963" y="72771"/>
                  <a:pt x="3147249" y="71056"/>
                </a:cubicBezTo>
                <a:cubicBezTo>
                  <a:pt x="3151154" y="68103"/>
                  <a:pt x="3153440" y="65341"/>
                  <a:pt x="3155917" y="65055"/>
                </a:cubicBezTo>
                <a:close/>
                <a:moveTo>
                  <a:pt x="3000088" y="58007"/>
                </a:moveTo>
                <a:cubicBezTo>
                  <a:pt x="3001707" y="58484"/>
                  <a:pt x="3002088" y="60770"/>
                  <a:pt x="3002945" y="62293"/>
                </a:cubicBezTo>
                <a:lnTo>
                  <a:pt x="2998373" y="65437"/>
                </a:lnTo>
                <a:cubicBezTo>
                  <a:pt x="2997135" y="63341"/>
                  <a:pt x="2995801" y="61246"/>
                  <a:pt x="2994468" y="59150"/>
                </a:cubicBezTo>
                <a:cubicBezTo>
                  <a:pt x="2996373" y="58674"/>
                  <a:pt x="2998468" y="57531"/>
                  <a:pt x="3000088" y="58007"/>
                </a:cubicBezTo>
                <a:close/>
                <a:moveTo>
                  <a:pt x="2981990" y="37528"/>
                </a:moveTo>
                <a:cubicBezTo>
                  <a:pt x="2982942" y="37052"/>
                  <a:pt x="2983990" y="39719"/>
                  <a:pt x="2985609" y="42481"/>
                </a:cubicBezTo>
                <a:lnTo>
                  <a:pt x="2977513" y="45815"/>
                </a:lnTo>
                <a:cubicBezTo>
                  <a:pt x="2977513" y="43815"/>
                  <a:pt x="2975703" y="41338"/>
                  <a:pt x="2976465" y="40195"/>
                </a:cubicBezTo>
                <a:cubicBezTo>
                  <a:pt x="2977856" y="38585"/>
                  <a:pt x="2979856" y="37614"/>
                  <a:pt x="2981990" y="37528"/>
                </a:cubicBezTo>
                <a:close/>
                <a:moveTo>
                  <a:pt x="2864356" y="29051"/>
                </a:moveTo>
                <a:lnTo>
                  <a:pt x="2886835" y="30956"/>
                </a:lnTo>
                <a:lnTo>
                  <a:pt x="2886835" y="34099"/>
                </a:lnTo>
                <a:lnTo>
                  <a:pt x="2864356" y="34099"/>
                </a:lnTo>
                <a:close/>
                <a:moveTo>
                  <a:pt x="2940270" y="25337"/>
                </a:moveTo>
                <a:cubicBezTo>
                  <a:pt x="2945871" y="28194"/>
                  <a:pt x="2949966" y="33338"/>
                  <a:pt x="2951509" y="39434"/>
                </a:cubicBezTo>
                <a:cubicBezTo>
                  <a:pt x="2952272" y="42577"/>
                  <a:pt x="2946652" y="48959"/>
                  <a:pt x="2941984" y="51150"/>
                </a:cubicBezTo>
                <a:cubicBezTo>
                  <a:pt x="2933393" y="54321"/>
                  <a:pt x="2924535" y="56683"/>
                  <a:pt x="2915505" y="58198"/>
                </a:cubicBezTo>
                <a:cubicBezTo>
                  <a:pt x="2916257" y="48025"/>
                  <a:pt x="2918477" y="38024"/>
                  <a:pt x="2922077" y="28480"/>
                </a:cubicBezTo>
                <a:cubicBezTo>
                  <a:pt x="2924173" y="24860"/>
                  <a:pt x="2934841" y="23527"/>
                  <a:pt x="2940270" y="25337"/>
                </a:cubicBezTo>
                <a:close/>
                <a:moveTo>
                  <a:pt x="2676809" y="16955"/>
                </a:moveTo>
                <a:cubicBezTo>
                  <a:pt x="2677856" y="17145"/>
                  <a:pt x="2678714" y="19336"/>
                  <a:pt x="2679571" y="20574"/>
                </a:cubicBezTo>
                <a:cubicBezTo>
                  <a:pt x="2677856" y="21241"/>
                  <a:pt x="2676047" y="22384"/>
                  <a:pt x="2674523" y="22098"/>
                </a:cubicBezTo>
                <a:cubicBezTo>
                  <a:pt x="2672999" y="21812"/>
                  <a:pt x="2672522" y="19907"/>
                  <a:pt x="2671570" y="18669"/>
                </a:cubicBezTo>
                <a:cubicBezTo>
                  <a:pt x="2673199" y="17783"/>
                  <a:pt x="2674970" y="17202"/>
                  <a:pt x="2676809" y="16955"/>
                </a:cubicBezTo>
                <a:close/>
                <a:moveTo>
                  <a:pt x="2711479" y="10192"/>
                </a:moveTo>
                <a:cubicBezTo>
                  <a:pt x="2710527" y="22479"/>
                  <a:pt x="2710050" y="26860"/>
                  <a:pt x="2709288" y="34957"/>
                </a:cubicBezTo>
                <a:lnTo>
                  <a:pt x="2734720" y="39814"/>
                </a:lnTo>
                <a:cubicBezTo>
                  <a:pt x="2733311" y="42586"/>
                  <a:pt x="2731482" y="45130"/>
                  <a:pt x="2729291" y="47339"/>
                </a:cubicBezTo>
                <a:cubicBezTo>
                  <a:pt x="2726605" y="49530"/>
                  <a:pt x="2723224" y="50682"/>
                  <a:pt x="2719766" y="50578"/>
                </a:cubicBezTo>
                <a:cubicBezTo>
                  <a:pt x="2713080" y="48006"/>
                  <a:pt x="2706202" y="45968"/>
                  <a:pt x="2699192" y="44482"/>
                </a:cubicBezTo>
                <a:cubicBezTo>
                  <a:pt x="2690877" y="46025"/>
                  <a:pt x="2682361" y="46025"/>
                  <a:pt x="2674046" y="44482"/>
                </a:cubicBezTo>
                <a:close/>
                <a:moveTo>
                  <a:pt x="1722404" y="0"/>
                </a:moveTo>
                <a:lnTo>
                  <a:pt x="1722404" y="17144"/>
                </a:lnTo>
                <a:lnTo>
                  <a:pt x="1871756" y="25908"/>
                </a:lnTo>
                <a:cubicBezTo>
                  <a:pt x="1882900" y="14096"/>
                  <a:pt x="1899759" y="10382"/>
                  <a:pt x="1921381" y="14382"/>
                </a:cubicBezTo>
                <a:cubicBezTo>
                  <a:pt x="1943003" y="18383"/>
                  <a:pt x="1966244" y="21812"/>
                  <a:pt x="1984055" y="2381"/>
                </a:cubicBezTo>
                <a:lnTo>
                  <a:pt x="1989009" y="2381"/>
                </a:lnTo>
                <a:cubicBezTo>
                  <a:pt x="2007296" y="6477"/>
                  <a:pt x="2020822" y="10286"/>
                  <a:pt x="2039205" y="14096"/>
                </a:cubicBezTo>
                <a:cubicBezTo>
                  <a:pt x="2057588" y="17907"/>
                  <a:pt x="2054826" y="47815"/>
                  <a:pt x="2077972" y="45243"/>
                </a:cubicBezTo>
                <a:cubicBezTo>
                  <a:pt x="2087497" y="8286"/>
                  <a:pt x="2101118" y="3810"/>
                  <a:pt x="2137218" y="13525"/>
                </a:cubicBezTo>
                <a:cubicBezTo>
                  <a:pt x="2158782" y="18430"/>
                  <a:pt x="2181185" y="18430"/>
                  <a:pt x="2202750" y="13525"/>
                </a:cubicBezTo>
                <a:cubicBezTo>
                  <a:pt x="2233611" y="7334"/>
                  <a:pt x="2233134" y="5048"/>
                  <a:pt x="2268567" y="14287"/>
                </a:cubicBezTo>
                <a:cubicBezTo>
                  <a:pt x="2266948" y="20669"/>
                  <a:pt x="2265424" y="27146"/>
                  <a:pt x="2263805" y="33337"/>
                </a:cubicBezTo>
                <a:cubicBezTo>
                  <a:pt x="2278759" y="11334"/>
                  <a:pt x="2295428" y="4762"/>
                  <a:pt x="2319907" y="16192"/>
                </a:cubicBezTo>
                <a:cubicBezTo>
                  <a:pt x="2330451" y="19288"/>
                  <a:pt x="2341395" y="20859"/>
                  <a:pt x="2352387" y="20859"/>
                </a:cubicBezTo>
                <a:cubicBezTo>
                  <a:pt x="2351530" y="26479"/>
                  <a:pt x="2350768" y="32385"/>
                  <a:pt x="2349911" y="38290"/>
                </a:cubicBezTo>
                <a:cubicBezTo>
                  <a:pt x="2390487" y="36004"/>
                  <a:pt x="2390487" y="36004"/>
                  <a:pt x="2399345" y="20002"/>
                </a:cubicBezTo>
                <a:lnTo>
                  <a:pt x="2438684" y="36004"/>
                </a:lnTo>
                <a:lnTo>
                  <a:pt x="2438684" y="57721"/>
                </a:lnTo>
                <a:lnTo>
                  <a:pt x="2462306" y="56102"/>
                </a:lnTo>
                <a:cubicBezTo>
                  <a:pt x="2460591" y="64293"/>
                  <a:pt x="2459067" y="71913"/>
                  <a:pt x="2456972" y="82010"/>
                </a:cubicBezTo>
                <a:cubicBezTo>
                  <a:pt x="2462687" y="80295"/>
                  <a:pt x="2466497" y="80295"/>
                  <a:pt x="2468211" y="78485"/>
                </a:cubicBezTo>
                <a:cubicBezTo>
                  <a:pt x="2478451" y="66693"/>
                  <a:pt x="2489290" y="55435"/>
                  <a:pt x="2500692" y="44767"/>
                </a:cubicBezTo>
                <a:cubicBezTo>
                  <a:pt x="2505740" y="40481"/>
                  <a:pt x="2515360" y="41624"/>
                  <a:pt x="2525552" y="46482"/>
                </a:cubicBezTo>
                <a:cubicBezTo>
                  <a:pt x="2520789" y="52101"/>
                  <a:pt x="2516027" y="57626"/>
                  <a:pt x="2511360" y="63531"/>
                </a:cubicBezTo>
                <a:cubicBezTo>
                  <a:pt x="2491262" y="90201"/>
                  <a:pt x="2495072" y="102203"/>
                  <a:pt x="2533172" y="116681"/>
                </a:cubicBezTo>
                <a:cubicBezTo>
                  <a:pt x="2528409" y="102488"/>
                  <a:pt x="2524790" y="92011"/>
                  <a:pt x="2522218" y="84201"/>
                </a:cubicBezTo>
                <a:lnTo>
                  <a:pt x="2554698" y="32575"/>
                </a:lnTo>
                <a:lnTo>
                  <a:pt x="2578606" y="36290"/>
                </a:lnTo>
                <a:lnTo>
                  <a:pt x="2609562" y="66960"/>
                </a:lnTo>
                <a:cubicBezTo>
                  <a:pt x="2617563" y="47910"/>
                  <a:pt x="2611562" y="25527"/>
                  <a:pt x="2639566" y="23241"/>
                </a:cubicBezTo>
                <a:cubicBezTo>
                  <a:pt x="2641280" y="44958"/>
                  <a:pt x="2642804" y="65912"/>
                  <a:pt x="2644614" y="89916"/>
                </a:cubicBezTo>
                <a:lnTo>
                  <a:pt x="2668427" y="75533"/>
                </a:lnTo>
                <a:lnTo>
                  <a:pt x="2693192" y="104108"/>
                </a:lnTo>
                <a:cubicBezTo>
                  <a:pt x="2697764" y="97917"/>
                  <a:pt x="2705574" y="92106"/>
                  <a:pt x="2705384" y="86677"/>
                </a:cubicBezTo>
                <a:cubicBezTo>
                  <a:pt x="2704431" y="68675"/>
                  <a:pt x="2717100" y="64484"/>
                  <a:pt x="2728720" y="64579"/>
                </a:cubicBezTo>
                <a:cubicBezTo>
                  <a:pt x="2740341" y="64674"/>
                  <a:pt x="2756438" y="62484"/>
                  <a:pt x="2757867" y="83629"/>
                </a:cubicBezTo>
                <a:cubicBezTo>
                  <a:pt x="2758438" y="90868"/>
                  <a:pt x="2769106" y="97440"/>
                  <a:pt x="2775393" y="104679"/>
                </a:cubicBezTo>
                <a:cubicBezTo>
                  <a:pt x="2795490" y="92392"/>
                  <a:pt x="2786442" y="72390"/>
                  <a:pt x="2793776" y="55244"/>
                </a:cubicBezTo>
                <a:lnTo>
                  <a:pt x="2825018" y="60102"/>
                </a:lnTo>
                <a:lnTo>
                  <a:pt x="2811873" y="91820"/>
                </a:lnTo>
                <a:lnTo>
                  <a:pt x="2851593" y="96583"/>
                </a:lnTo>
                <a:lnTo>
                  <a:pt x="2851593" y="71627"/>
                </a:lnTo>
                <a:cubicBezTo>
                  <a:pt x="2869500" y="65436"/>
                  <a:pt x="2874738" y="86677"/>
                  <a:pt x="2881787" y="87534"/>
                </a:cubicBezTo>
                <a:cubicBezTo>
                  <a:pt x="2896932" y="89249"/>
                  <a:pt x="2902646" y="96107"/>
                  <a:pt x="2907885" y="110490"/>
                </a:cubicBezTo>
                <a:lnTo>
                  <a:pt x="2928840" y="90582"/>
                </a:lnTo>
                <a:lnTo>
                  <a:pt x="2963607" y="102774"/>
                </a:lnTo>
                <a:lnTo>
                  <a:pt x="2988467" y="74199"/>
                </a:lnTo>
                <a:lnTo>
                  <a:pt x="3012660" y="105346"/>
                </a:lnTo>
                <a:lnTo>
                  <a:pt x="2989705" y="144018"/>
                </a:lnTo>
                <a:cubicBezTo>
                  <a:pt x="2981228" y="136017"/>
                  <a:pt x="2995229" y="113157"/>
                  <a:pt x="2971988" y="116681"/>
                </a:cubicBezTo>
                <a:cubicBezTo>
                  <a:pt x="2954558" y="143351"/>
                  <a:pt x="2945985" y="178784"/>
                  <a:pt x="2902932" y="191071"/>
                </a:cubicBezTo>
                <a:cubicBezTo>
                  <a:pt x="2912457" y="173354"/>
                  <a:pt x="2918458" y="160877"/>
                  <a:pt x="2925221" y="147637"/>
                </a:cubicBezTo>
                <a:lnTo>
                  <a:pt x="2892836" y="137255"/>
                </a:lnTo>
                <a:lnTo>
                  <a:pt x="2873786" y="185642"/>
                </a:lnTo>
                <a:lnTo>
                  <a:pt x="2898932" y="204692"/>
                </a:lnTo>
                <a:cubicBezTo>
                  <a:pt x="2894741" y="208311"/>
                  <a:pt x="2891978" y="212693"/>
                  <a:pt x="2888454" y="213455"/>
                </a:cubicBezTo>
                <a:cubicBezTo>
                  <a:pt x="2867690" y="217836"/>
                  <a:pt x="2846735" y="221265"/>
                  <a:pt x="2825589" y="225170"/>
                </a:cubicBezTo>
                <a:cubicBezTo>
                  <a:pt x="2824256" y="233076"/>
                  <a:pt x="2823208" y="239649"/>
                  <a:pt x="2822827" y="241553"/>
                </a:cubicBezTo>
                <a:lnTo>
                  <a:pt x="2857498" y="255841"/>
                </a:lnTo>
                <a:cubicBezTo>
                  <a:pt x="2861879" y="246316"/>
                  <a:pt x="2866452" y="236791"/>
                  <a:pt x="2873024" y="223456"/>
                </a:cubicBezTo>
                <a:lnTo>
                  <a:pt x="2901599" y="247840"/>
                </a:lnTo>
                <a:lnTo>
                  <a:pt x="2914458" y="213836"/>
                </a:lnTo>
                <a:cubicBezTo>
                  <a:pt x="2923173" y="222008"/>
                  <a:pt x="2931107" y="230971"/>
                  <a:pt x="2938175" y="240601"/>
                </a:cubicBezTo>
                <a:cubicBezTo>
                  <a:pt x="2946271" y="254412"/>
                  <a:pt x="2960844" y="258699"/>
                  <a:pt x="2968750" y="250126"/>
                </a:cubicBezTo>
                <a:cubicBezTo>
                  <a:pt x="2984085" y="232695"/>
                  <a:pt x="2997325" y="258318"/>
                  <a:pt x="3010088" y="248411"/>
                </a:cubicBezTo>
                <a:cubicBezTo>
                  <a:pt x="3020185" y="265271"/>
                  <a:pt x="3030662" y="254222"/>
                  <a:pt x="3041330" y="249174"/>
                </a:cubicBezTo>
                <a:cubicBezTo>
                  <a:pt x="3051999" y="244125"/>
                  <a:pt x="3063238" y="239649"/>
                  <a:pt x="3077049" y="233457"/>
                </a:cubicBezTo>
                <a:lnTo>
                  <a:pt x="3091718" y="187833"/>
                </a:lnTo>
                <a:lnTo>
                  <a:pt x="3100386" y="190023"/>
                </a:lnTo>
                <a:lnTo>
                  <a:pt x="3091718" y="237648"/>
                </a:lnTo>
                <a:lnTo>
                  <a:pt x="3124674" y="242601"/>
                </a:lnTo>
                <a:lnTo>
                  <a:pt x="3112101" y="264318"/>
                </a:lnTo>
                <a:lnTo>
                  <a:pt x="3125436" y="273843"/>
                </a:lnTo>
                <a:cubicBezTo>
                  <a:pt x="3136390" y="258413"/>
                  <a:pt x="3146201" y="244316"/>
                  <a:pt x="3157345" y="228504"/>
                </a:cubicBezTo>
                <a:cubicBezTo>
                  <a:pt x="3160965" y="245459"/>
                  <a:pt x="3163822" y="258508"/>
                  <a:pt x="3168394" y="279463"/>
                </a:cubicBezTo>
                <a:lnTo>
                  <a:pt x="3186587" y="252031"/>
                </a:lnTo>
                <a:cubicBezTo>
                  <a:pt x="3191330" y="257651"/>
                  <a:pt x="3196778" y="262642"/>
                  <a:pt x="3202779" y="266890"/>
                </a:cubicBezTo>
                <a:cubicBezTo>
                  <a:pt x="3209561" y="269052"/>
                  <a:pt x="3216619" y="270205"/>
                  <a:pt x="3223734" y="270319"/>
                </a:cubicBezTo>
                <a:lnTo>
                  <a:pt x="3209447" y="291560"/>
                </a:lnTo>
                <a:lnTo>
                  <a:pt x="3246880" y="301085"/>
                </a:lnTo>
                <a:cubicBezTo>
                  <a:pt x="3223829" y="307181"/>
                  <a:pt x="3207732" y="310610"/>
                  <a:pt x="3192302" y="315944"/>
                </a:cubicBezTo>
                <a:cubicBezTo>
                  <a:pt x="3186396" y="318039"/>
                  <a:pt x="3182205" y="324993"/>
                  <a:pt x="3177443" y="329850"/>
                </a:cubicBezTo>
                <a:cubicBezTo>
                  <a:pt x="3174966" y="332327"/>
                  <a:pt x="3173061" y="337470"/>
                  <a:pt x="3170490" y="337661"/>
                </a:cubicBezTo>
                <a:cubicBezTo>
                  <a:pt x="3147153" y="339661"/>
                  <a:pt x="3143438" y="351662"/>
                  <a:pt x="3152106" y="371094"/>
                </a:cubicBezTo>
                <a:cubicBezTo>
                  <a:pt x="3152678" y="372427"/>
                  <a:pt x="3150296" y="375094"/>
                  <a:pt x="3149249" y="377190"/>
                </a:cubicBezTo>
                <a:lnTo>
                  <a:pt x="3094004" y="381666"/>
                </a:lnTo>
                <a:cubicBezTo>
                  <a:pt x="3082707" y="366884"/>
                  <a:pt x="3077459" y="348357"/>
                  <a:pt x="3079335" y="329850"/>
                </a:cubicBezTo>
                <a:cubicBezTo>
                  <a:pt x="3081078" y="319382"/>
                  <a:pt x="3074421" y="309353"/>
                  <a:pt x="3064095" y="306895"/>
                </a:cubicBezTo>
                <a:cubicBezTo>
                  <a:pt x="3052761" y="302799"/>
                  <a:pt x="3049998" y="312515"/>
                  <a:pt x="3043140" y="317658"/>
                </a:cubicBezTo>
                <a:cubicBezTo>
                  <a:pt x="3031577" y="326117"/>
                  <a:pt x="3023862" y="338832"/>
                  <a:pt x="3021709" y="352996"/>
                </a:cubicBezTo>
                <a:cubicBezTo>
                  <a:pt x="3017899" y="364721"/>
                  <a:pt x="3013013" y="376066"/>
                  <a:pt x="3007136" y="386905"/>
                </a:cubicBezTo>
                <a:cubicBezTo>
                  <a:pt x="3012870" y="390867"/>
                  <a:pt x="3019356" y="393620"/>
                  <a:pt x="3026186" y="395001"/>
                </a:cubicBezTo>
                <a:cubicBezTo>
                  <a:pt x="3029043" y="395001"/>
                  <a:pt x="3032472" y="385476"/>
                  <a:pt x="3034853" y="379666"/>
                </a:cubicBezTo>
                <a:cubicBezTo>
                  <a:pt x="3037235" y="373856"/>
                  <a:pt x="3038854" y="367474"/>
                  <a:pt x="3042474" y="355949"/>
                </a:cubicBezTo>
                <a:cubicBezTo>
                  <a:pt x="3048379" y="368141"/>
                  <a:pt x="3051999" y="375570"/>
                  <a:pt x="3056475" y="384524"/>
                </a:cubicBezTo>
                <a:lnTo>
                  <a:pt x="3041045" y="403574"/>
                </a:lnTo>
                <a:cubicBezTo>
                  <a:pt x="3056666" y="397383"/>
                  <a:pt x="3067715" y="389477"/>
                  <a:pt x="3078478" y="389858"/>
                </a:cubicBezTo>
                <a:cubicBezTo>
                  <a:pt x="3089241" y="390239"/>
                  <a:pt x="3099909" y="398811"/>
                  <a:pt x="3113435" y="405098"/>
                </a:cubicBezTo>
                <a:cubicBezTo>
                  <a:pt x="3117054" y="403383"/>
                  <a:pt x="3127246" y="394620"/>
                  <a:pt x="3132485" y="396906"/>
                </a:cubicBezTo>
                <a:cubicBezTo>
                  <a:pt x="3160393" y="410051"/>
                  <a:pt x="3167727" y="388334"/>
                  <a:pt x="3182586" y="364331"/>
                </a:cubicBezTo>
                <a:cubicBezTo>
                  <a:pt x="3186301" y="384524"/>
                  <a:pt x="3188682" y="397668"/>
                  <a:pt x="3190778" y="408908"/>
                </a:cubicBezTo>
                <a:lnTo>
                  <a:pt x="3269454" y="438054"/>
                </a:lnTo>
                <a:cubicBezTo>
                  <a:pt x="3261358" y="442436"/>
                  <a:pt x="3255167" y="448532"/>
                  <a:pt x="3251547" y="447579"/>
                </a:cubicBezTo>
                <a:cubicBezTo>
                  <a:pt x="3231164" y="440817"/>
                  <a:pt x="3210494" y="455104"/>
                  <a:pt x="3189254" y="444341"/>
                </a:cubicBezTo>
                <a:cubicBezTo>
                  <a:pt x="3180681" y="439959"/>
                  <a:pt x="3163727" y="452818"/>
                  <a:pt x="3154202" y="448818"/>
                </a:cubicBezTo>
                <a:cubicBezTo>
                  <a:pt x="3130103" y="438721"/>
                  <a:pt x="3106577" y="447294"/>
                  <a:pt x="3083717" y="448055"/>
                </a:cubicBezTo>
                <a:cubicBezTo>
                  <a:pt x="3062076" y="449541"/>
                  <a:pt x="3040769" y="454199"/>
                  <a:pt x="3020471" y="461867"/>
                </a:cubicBezTo>
                <a:cubicBezTo>
                  <a:pt x="3009327" y="465677"/>
                  <a:pt x="3000373" y="478440"/>
                  <a:pt x="2991896" y="459581"/>
                </a:cubicBezTo>
                <a:cubicBezTo>
                  <a:pt x="2973512" y="466153"/>
                  <a:pt x="2951510" y="461105"/>
                  <a:pt x="2935984" y="477107"/>
                </a:cubicBezTo>
                <a:cubicBezTo>
                  <a:pt x="2931507" y="481774"/>
                  <a:pt x="2926459" y="485965"/>
                  <a:pt x="2916934" y="494442"/>
                </a:cubicBezTo>
                <a:cubicBezTo>
                  <a:pt x="2924983" y="498014"/>
                  <a:pt x="2933336" y="500852"/>
                  <a:pt x="2941890" y="502919"/>
                </a:cubicBezTo>
                <a:cubicBezTo>
                  <a:pt x="2959796" y="505205"/>
                  <a:pt x="2980561" y="494823"/>
                  <a:pt x="2994182" y="515397"/>
                </a:cubicBezTo>
                <a:cubicBezTo>
                  <a:pt x="3021804" y="501681"/>
                  <a:pt x="3053332" y="531685"/>
                  <a:pt x="3080669" y="507777"/>
                </a:cubicBezTo>
                <a:cubicBezTo>
                  <a:pt x="3084384" y="504539"/>
                  <a:pt x="3093242" y="505396"/>
                  <a:pt x="3099719" y="506634"/>
                </a:cubicBezTo>
                <a:cubicBezTo>
                  <a:pt x="3110739" y="508492"/>
                  <a:pt x="3121483" y="511692"/>
                  <a:pt x="3131723" y="516159"/>
                </a:cubicBezTo>
                <a:cubicBezTo>
                  <a:pt x="3159441" y="529875"/>
                  <a:pt x="3186396" y="537876"/>
                  <a:pt x="3211447" y="513016"/>
                </a:cubicBezTo>
                <a:cubicBezTo>
                  <a:pt x="3227640" y="528446"/>
                  <a:pt x="3227640" y="528446"/>
                  <a:pt x="3253548" y="530447"/>
                </a:cubicBezTo>
                <a:cubicBezTo>
                  <a:pt x="3247928" y="533304"/>
                  <a:pt x="3242308" y="538448"/>
                  <a:pt x="3236688" y="538543"/>
                </a:cubicBezTo>
                <a:cubicBezTo>
                  <a:pt x="3193159" y="538543"/>
                  <a:pt x="3149630" y="538543"/>
                  <a:pt x="3106101" y="538543"/>
                </a:cubicBezTo>
                <a:cubicBezTo>
                  <a:pt x="3027805" y="538067"/>
                  <a:pt x="2949510" y="537876"/>
                  <a:pt x="2871309" y="537305"/>
                </a:cubicBezTo>
                <a:cubicBezTo>
                  <a:pt x="2835591" y="537305"/>
                  <a:pt x="2799872" y="535971"/>
                  <a:pt x="2764153" y="535590"/>
                </a:cubicBezTo>
                <a:cubicBezTo>
                  <a:pt x="2760343" y="535590"/>
                  <a:pt x="2756438" y="537971"/>
                  <a:pt x="2752913" y="544353"/>
                </a:cubicBezTo>
                <a:lnTo>
                  <a:pt x="2808825" y="544353"/>
                </a:lnTo>
                <a:cubicBezTo>
                  <a:pt x="2758438" y="590930"/>
                  <a:pt x="2760057" y="581120"/>
                  <a:pt x="2718052" y="582453"/>
                </a:cubicBezTo>
                <a:cubicBezTo>
                  <a:pt x="2693992" y="582749"/>
                  <a:pt x="2669941" y="581472"/>
                  <a:pt x="2646043" y="578643"/>
                </a:cubicBezTo>
                <a:cubicBezTo>
                  <a:pt x="2614039" y="575024"/>
                  <a:pt x="2580320" y="585596"/>
                  <a:pt x="2542030" y="590835"/>
                </a:cubicBezTo>
                <a:lnTo>
                  <a:pt x="2563842" y="605980"/>
                </a:lnTo>
                <a:lnTo>
                  <a:pt x="2510693" y="619315"/>
                </a:lnTo>
                <a:cubicBezTo>
                  <a:pt x="2503930" y="608742"/>
                  <a:pt x="2496405" y="597217"/>
                  <a:pt x="2488119" y="584358"/>
                </a:cubicBezTo>
                <a:cubicBezTo>
                  <a:pt x="2476593" y="608837"/>
                  <a:pt x="2454114" y="611314"/>
                  <a:pt x="2435541" y="618553"/>
                </a:cubicBezTo>
                <a:cubicBezTo>
                  <a:pt x="2427540" y="621696"/>
                  <a:pt x="2424492" y="604266"/>
                  <a:pt x="2409728" y="607980"/>
                </a:cubicBezTo>
                <a:cubicBezTo>
                  <a:pt x="2397726" y="611028"/>
                  <a:pt x="2383439" y="605218"/>
                  <a:pt x="2371628" y="615124"/>
                </a:cubicBezTo>
                <a:cubicBezTo>
                  <a:pt x="2368942" y="617296"/>
                  <a:pt x="2365551" y="618382"/>
                  <a:pt x="2362103" y="618172"/>
                </a:cubicBezTo>
                <a:cubicBezTo>
                  <a:pt x="2336861" y="615791"/>
                  <a:pt x="2311811" y="611790"/>
                  <a:pt x="2286665" y="610743"/>
                </a:cubicBezTo>
                <a:cubicBezTo>
                  <a:pt x="2261519" y="609695"/>
                  <a:pt x="2233420" y="610743"/>
                  <a:pt x="2206845" y="611981"/>
                </a:cubicBezTo>
                <a:cubicBezTo>
                  <a:pt x="2151029" y="614267"/>
                  <a:pt x="2095308" y="618172"/>
                  <a:pt x="2039586" y="619410"/>
                </a:cubicBezTo>
                <a:cubicBezTo>
                  <a:pt x="1972244" y="620934"/>
                  <a:pt x="1904903" y="619410"/>
                  <a:pt x="1837561" y="620839"/>
                </a:cubicBezTo>
                <a:cubicBezTo>
                  <a:pt x="1736596" y="623316"/>
                  <a:pt x="1635537" y="627030"/>
                  <a:pt x="1534572" y="630840"/>
                </a:cubicBezTo>
                <a:cubicBezTo>
                  <a:pt x="1431511" y="634745"/>
                  <a:pt x="1328547" y="640365"/>
                  <a:pt x="1225485" y="643413"/>
                </a:cubicBezTo>
                <a:cubicBezTo>
                  <a:pt x="1131189" y="646080"/>
                  <a:pt x="1036796" y="645604"/>
                  <a:pt x="942499" y="647414"/>
                </a:cubicBezTo>
                <a:cubicBezTo>
                  <a:pt x="908876" y="648080"/>
                  <a:pt x="875253" y="652271"/>
                  <a:pt x="841534" y="653415"/>
                </a:cubicBezTo>
                <a:cubicBezTo>
                  <a:pt x="758572" y="656177"/>
                  <a:pt x="675514" y="659225"/>
                  <a:pt x="592551" y="659892"/>
                </a:cubicBezTo>
                <a:cubicBezTo>
                  <a:pt x="527400" y="660463"/>
                  <a:pt x="462249" y="656653"/>
                  <a:pt x="397098" y="657034"/>
                </a:cubicBezTo>
                <a:cubicBezTo>
                  <a:pt x="380268" y="655796"/>
                  <a:pt x="363656" y="652433"/>
                  <a:pt x="347663" y="647033"/>
                </a:cubicBezTo>
                <a:cubicBezTo>
                  <a:pt x="325851" y="641699"/>
                  <a:pt x="301943" y="645128"/>
                  <a:pt x="278893" y="645033"/>
                </a:cubicBezTo>
                <a:cubicBezTo>
                  <a:pt x="272415" y="645033"/>
                  <a:pt x="265844" y="645794"/>
                  <a:pt x="256604" y="646461"/>
                </a:cubicBezTo>
                <a:lnTo>
                  <a:pt x="269654" y="628554"/>
                </a:lnTo>
                <a:lnTo>
                  <a:pt x="237078" y="620744"/>
                </a:lnTo>
                <a:cubicBezTo>
                  <a:pt x="232982" y="619791"/>
                  <a:pt x="225267" y="619315"/>
                  <a:pt x="225172" y="617982"/>
                </a:cubicBezTo>
                <a:cubicBezTo>
                  <a:pt x="221743" y="588644"/>
                  <a:pt x="202693" y="602361"/>
                  <a:pt x="190787" y="607123"/>
                </a:cubicBezTo>
                <a:cubicBezTo>
                  <a:pt x="169355" y="615886"/>
                  <a:pt x="157162" y="594645"/>
                  <a:pt x="136017" y="597598"/>
                </a:cubicBezTo>
                <a:cubicBezTo>
                  <a:pt x="146209" y="575691"/>
                  <a:pt x="162306" y="575119"/>
                  <a:pt x="178690" y="575595"/>
                </a:cubicBezTo>
                <a:cubicBezTo>
                  <a:pt x="183071" y="575595"/>
                  <a:pt x="188215" y="579215"/>
                  <a:pt x="191453" y="577691"/>
                </a:cubicBezTo>
                <a:cubicBezTo>
                  <a:pt x="197930" y="574262"/>
                  <a:pt x="206598" y="569404"/>
                  <a:pt x="207836" y="563594"/>
                </a:cubicBezTo>
                <a:cubicBezTo>
                  <a:pt x="209075" y="557784"/>
                  <a:pt x="201931" y="550830"/>
                  <a:pt x="196883" y="546068"/>
                </a:cubicBezTo>
                <a:cubicBezTo>
                  <a:pt x="187358" y="537114"/>
                  <a:pt x="175737" y="530161"/>
                  <a:pt x="166498" y="520922"/>
                </a:cubicBezTo>
                <a:cubicBezTo>
                  <a:pt x="159810" y="515350"/>
                  <a:pt x="155315" y="507587"/>
                  <a:pt x="153829" y="499014"/>
                </a:cubicBezTo>
                <a:cubicBezTo>
                  <a:pt x="154972" y="476154"/>
                  <a:pt x="139541" y="464819"/>
                  <a:pt x="125254" y="451961"/>
                </a:cubicBezTo>
                <a:cubicBezTo>
                  <a:pt x="121444" y="448341"/>
                  <a:pt x="112966" y="446532"/>
                  <a:pt x="112490" y="443102"/>
                </a:cubicBezTo>
                <a:cubicBezTo>
                  <a:pt x="108109" y="408336"/>
                  <a:pt x="74390" y="400145"/>
                  <a:pt x="52768" y="376427"/>
                </a:cubicBezTo>
                <a:cubicBezTo>
                  <a:pt x="81343" y="367855"/>
                  <a:pt x="77343" y="349377"/>
                  <a:pt x="76390" y="326231"/>
                </a:cubicBezTo>
                <a:cubicBezTo>
                  <a:pt x="74866" y="290798"/>
                  <a:pt x="62008" y="267747"/>
                  <a:pt x="32099" y="250983"/>
                </a:cubicBezTo>
                <a:cubicBezTo>
                  <a:pt x="20555" y="242763"/>
                  <a:pt x="9812" y="233486"/>
                  <a:pt x="0" y="223266"/>
                </a:cubicBezTo>
                <a:lnTo>
                  <a:pt x="52006" y="194691"/>
                </a:lnTo>
                <a:cubicBezTo>
                  <a:pt x="81915" y="212121"/>
                  <a:pt x="110966" y="194691"/>
                  <a:pt x="140208" y="184118"/>
                </a:cubicBezTo>
                <a:cubicBezTo>
                  <a:pt x="146018" y="182022"/>
                  <a:pt x="150685" y="173069"/>
                  <a:pt x="153162" y="166211"/>
                </a:cubicBezTo>
                <a:cubicBezTo>
                  <a:pt x="156715" y="152838"/>
                  <a:pt x="169051" y="143703"/>
                  <a:pt x="182880" y="144208"/>
                </a:cubicBezTo>
                <a:cubicBezTo>
                  <a:pt x="200026" y="142150"/>
                  <a:pt x="217019" y="138969"/>
                  <a:pt x="233744" y="134683"/>
                </a:cubicBezTo>
                <a:cubicBezTo>
                  <a:pt x="233744" y="132492"/>
                  <a:pt x="233173" y="130206"/>
                  <a:pt x="232982" y="127920"/>
                </a:cubicBezTo>
                <a:lnTo>
                  <a:pt x="198026" y="123348"/>
                </a:lnTo>
                <a:lnTo>
                  <a:pt x="197168" y="116014"/>
                </a:lnTo>
                <a:cubicBezTo>
                  <a:pt x="231935" y="106489"/>
                  <a:pt x="266606" y="96964"/>
                  <a:pt x="301943" y="88582"/>
                </a:cubicBezTo>
                <a:cubicBezTo>
                  <a:pt x="307754" y="87153"/>
                  <a:pt x="314802" y="92106"/>
                  <a:pt x="320992" y="93154"/>
                </a:cubicBezTo>
                <a:cubicBezTo>
                  <a:pt x="334967" y="96478"/>
                  <a:pt x="349302" y="98040"/>
                  <a:pt x="363665" y="97821"/>
                </a:cubicBezTo>
                <a:cubicBezTo>
                  <a:pt x="418053" y="91820"/>
                  <a:pt x="472154" y="83153"/>
                  <a:pt x="526638" y="76961"/>
                </a:cubicBezTo>
                <a:cubicBezTo>
                  <a:pt x="571215" y="71818"/>
                  <a:pt x="616173" y="68865"/>
                  <a:pt x="660941" y="64960"/>
                </a:cubicBezTo>
                <a:cubicBezTo>
                  <a:pt x="666532" y="65217"/>
                  <a:pt x="672142" y="64741"/>
                  <a:pt x="677609" y="63531"/>
                </a:cubicBezTo>
                <a:cubicBezTo>
                  <a:pt x="714090" y="49149"/>
                  <a:pt x="753047" y="54863"/>
                  <a:pt x="790670" y="49720"/>
                </a:cubicBezTo>
                <a:cubicBezTo>
                  <a:pt x="830295" y="44386"/>
                  <a:pt x="870204" y="41243"/>
                  <a:pt x="910115" y="39433"/>
                </a:cubicBezTo>
                <a:cubicBezTo>
                  <a:pt x="954977" y="37337"/>
                  <a:pt x="1000030" y="37909"/>
                  <a:pt x="1044988" y="37337"/>
                </a:cubicBezTo>
                <a:cubicBezTo>
                  <a:pt x="1068610" y="37337"/>
                  <a:pt x="1092613" y="37337"/>
                  <a:pt x="1115854" y="36766"/>
                </a:cubicBezTo>
                <a:cubicBezTo>
                  <a:pt x="1119187" y="36766"/>
                  <a:pt x="1123664" y="38004"/>
                  <a:pt x="1125379" y="36290"/>
                </a:cubicBezTo>
                <a:cubicBezTo>
                  <a:pt x="1148239" y="18287"/>
                  <a:pt x="1171575" y="30479"/>
                  <a:pt x="1195197" y="33813"/>
                </a:cubicBezTo>
                <a:cubicBezTo>
                  <a:pt x="1229230" y="37633"/>
                  <a:pt x="1263519" y="29441"/>
                  <a:pt x="1292160" y="10668"/>
                </a:cubicBezTo>
                <a:cubicBezTo>
                  <a:pt x="1304848" y="20421"/>
                  <a:pt x="1322127" y="21659"/>
                  <a:pt x="1336072" y="13811"/>
                </a:cubicBezTo>
                <a:cubicBezTo>
                  <a:pt x="1348263" y="7715"/>
                  <a:pt x="1367599" y="10763"/>
                  <a:pt x="1381791" y="15430"/>
                </a:cubicBezTo>
                <a:cubicBezTo>
                  <a:pt x="1391840" y="17849"/>
                  <a:pt x="1402022" y="19726"/>
                  <a:pt x="1412272" y="21050"/>
                </a:cubicBezTo>
                <a:cubicBezTo>
                  <a:pt x="1439417" y="27336"/>
                  <a:pt x="1458943" y="9905"/>
                  <a:pt x="1482279" y="5619"/>
                </a:cubicBezTo>
                <a:cubicBezTo>
                  <a:pt x="1489518" y="4286"/>
                  <a:pt x="1498281" y="-191"/>
                  <a:pt x="1503711" y="2285"/>
                </a:cubicBezTo>
                <a:cubicBezTo>
                  <a:pt x="1520570" y="10191"/>
                  <a:pt x="1545240" y="-5334"/>
                  <a:pt x="1555811" y="19907"/>
                </a:cubicBezTo>
                <a:cubicBezTo>
                  <a:pt x="1571243" y="7334"/>
                  <a:pt x="1586102" y="25717"/>
                  <a:pt x="1602104" y="20574"/>
                </a:cubicBezTo>
                <a:cubicBezTo>
                  <a:pt x="1611781" y="17535"/>
                  <a:pt x="1622126" y="17335"/>
                  <a:pt x="1631918" y="20002"/>
                </a:cubicBezTo>
                <a:cubicBezTo>
                  <a:pt x="1652206" y="26288"/>
                  <a:pt x="1669067" y="20002"/>
                  <a:pt x="1686687" y="11620"/>
                </a:cubicBezTo>
                <a:cubicBezTo>
                  <a:pt x="1698364" y="7086"/>
                  <a:pt x="1710289" y="3200"/>
                  <a:pt x="1722404" y="0"/>
                </a:cubicBezTo>
                <a:close/>
              </a:path>
            </a:pathLst>
          </a:custGeom>
          <a:gradFill>
            <a:gsLst>
              <a:gs pos="0">
                <a:schemeClr val="bg1">
                  <a:alpha val="0"/>
                </a:schemeClr>
              </a:gs>
              <a:gs pos="100000">
                <a:schemeClr val="accent1">
                  <a:alpha val="45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290" tIns="0" rIns="0" bIns="0" numCol="1" spcCol="0" rtlCol="0" fromWordArt="0" anchor="ctr" anchorCtr="0" forceAA="0" compatLnSpc="1">
            <a:noAutofit/>
          </a:bodyPr>
          <a:lstStyle/>
          <a:p>
            <a:pPr lvl="0" algn="l">
              <a:buClrTx/>
              <a:buSzTx/>
              <a:buFontTx/>
            </a:pPr>
            <a:r>
              <a:rPr lang="zh-CN" altLang="en-US" sz="2400" b="1">
                <a:solidFill>
                  <a:schemeClr val="tx1"/>
                </a:solidFill>
                <a:latin typeface="+mn-ea"/>
                <a:cs typeface="+mn-ea"/>
                <a:sym typeface="+mn-ea"/>
              </a:rPr>
              <a:t>第三，要树立“重义轻利”的人生价值观，避免人生价值庸俗化。</a:t>
            </a:r>
            <a:endParaRPr lang="zh-CN" altLang="en-US" sz="2400" b="1">
              <a:solidFill>
                <a:schemeClr val="tx1"/>
              </a:solidFill>
              <a:latin typeface="+mn-ea"/>
              <a:cs typeface="+mn-ea"/>
              <a:sym typeface="+mn-ea"/>
            </a:endParaRPr>
          </a:p>
        </p:txBody>
      </p:sp>
      <p:pic>
        <p:nvPicPr>
          <p:cNvPr id="113" name="图片 112"/>
          <p:cNvPicPr/>
          <p:nvPr/>
        </p:nvPicPr>
        <p:blipFill>
          <a:blip r:embed="rId3"/>
          <a:stretch>
            <a:fillRect/>
          </a:stretch>
        </p:blipFill>
        <p:spPr>
          <a:xfrm>
            <a:off x="4419600" y="4498975"/>
            <a:ext cx="3343910" cy="200279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二、学会学习</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570865" y="941070"/>
            <a:ext cx="4045585" cy="2560955"/>
          </a:xfrm>
          <a:prstGeom prst="rect">
            <a:avLst/>
          </a:prstGeom>
          <a:noFill/>
        </p:spPr>
        <p:txBody>
          <a:bodyPr wrap="square" rtlCol="0" anchor="t">
            <a:noAutofit/>
          </a:bodyPr>
          <a:p>
            <a:pPr indent="457200" fontAlgn="auto">
              <a:lnSpc>
                <a:spcPct val="150000"/>
              </a:lnSpc>
            </a:pPr>
            <a:r>
              <a:rPr lang="en-US" altLang="zh-CN" sz="2400">
                <a:latin typeface="仿宋" panose="02010609060101010101" charset="-122"/>
                <a:ea typeface="仿宋" panose="02010609060101010101" charset="-122"/>
                <a:cs typeface="仿宋" panose="02010609060101010101" charset="-122"/>
              </a:rPr>
              <a:t> </a:t>
            </a:r>
            <a:r>
              <a:rPr lang="zh-CN" altLang="en-US" sz="2400">
                <a:solidFill>
                  <a:schemeClr val="tx1"/>
                </a:solidFill>
                <a:latin typeface="仿宋" panose="02010609060101010101" charset="-122"/>
                <a:ea typeface="仿宋" panose="02010609060101010101" charset="-122"/>
                <a:cs typeface="仿宋" panose="02010609060101010101" charset="-122"/>
              </a:rPr>
              <a:t>美国著名心理学家斯金纳说：“如果我们将学过的东西忘得一干二净，</a:t>
            </a:r>
            <a:r>
              <a:rPr lang="zh-CN" altLang="en-US" sz="2400" u="sng">
                <a:solidFill>
                  <a:schemeClr val="tx1"/>
                </a:solidFill>
                <a:highlight>
                  <a:srgbClr val="FFFF00"/>
                </a:highlight>
                <a:latin typeface="仿宋" panose="02010609060101010101" charset="-122"/>
                <a:ea typeface="仿宋" panose="02010609060101010101" charset="-122"/>
                <a:cs typeface="仿宋" panose="02010609060101010101" charset="-122"/>
              </a:rPr>
              <a:t>最后剩下来的东西</a:t>
            </a:r>
            <a:r>
              <a:rPr lang="zh-CN" altLang="en-US" sz="2400">
                <a:solidFill>
                  <a:schemeClr val="tx1"/>
                </a:solidFill>
                <a:latin typeface="仿宋" panose="02010609060101010101" charset="-122"/>
                <a:ea typeface="仿宋" panose="02010609060101010101" charset="-122"/>
                <a:cs typeface="仿宋" panose="02010609060101010101" charset="-122"/>
              </a:rPr>
              <a:t>就是教育的本质。</a:t>
            </a:r>
            <a:endParaRPr lang="zh-CN" altLang="en-US" sz="2400">
              <a:solidFill>
                <a:schemeClr val="tx1"/>
              </a:solidFill>
              <a:latin typeface="仿宋" panose="02010609060101010101" charset="-122"/>
              <a:ea typeface="仿宋" panose="02010609060101010101" charset="-122"/>
              <a:cs typeface="仿宋" panose="02010609060101010101" charset="-122"/>
            </a:endParaRPr>
          </a:p>
        </p:txBody>
      </p:sp>
      <p:sp>
        <p:nvSpPr>
          <p:cNvPr id="3" name="右箭头 2"/>
          <p:cNvSpPr/>
          <p:nvPr/>
        </p:nvSpPr>
        <p:spPr>
          <a:xfrm>
            <a:off x="4937125" y="1804035"/>
            <a:ext cx="672465" cy="607695"/>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5930265" y="1330325"/>
            <a:ext cx="5798185" cy="1840230"/>
          </a:xfrm>
          <a:prstGeom prst="rect">
            <a:avLst/>
          </a:prstGeom>
          <a:noFill/>
        </p:spPr>
        <p:txBody>
          <a:bodyPr wrap="square" rtlCol="0" anchor="t">
            <a:noAutofit/>
          </a:bodyPr>
          <a:p>
            <a:pPr>
              <a:lnSpc>
                <a:spcPct val="150000"/>
              </a:lnSpc>
            </a:pPr>
            <a:r>
              <a:rPr lang="zh-CN" altLang="en-US" sz="2400"/>
              <a:t>所谓“剩下来的东西”，其实就是自学的能力，也就是举一反三或无师自通的能力。</a:t>
            </a:r>
            <a:endParaRPr lang="zh-CN" altLang="en-US" sz="2400"/>
          </a:p>
        </p:txBody>
      </p:sp>
      <p:sp>
        <p:nvSpPr>
          <p:cNvPr id="7" name="Rectangle 7"/>
          <p:cNvSpPr>
            <a:spLocks noChangeArrowheads="1"/>
          </p:cNvSpPr>
          <p:nvPr/>
        </p:nvSpPr>
        <p:spPr bwMode="auto">
          <a:xfrm>
            <a:off x="427990" y="3684905"/>
            <a:ext cx="11336020" cy="232600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601980" y="3922395"/>
            <a:ext cx="10988040" cy="1850390"/>
          </a:xfrm>
          <a:prstGeom prst="rect">
            <a:avLst/>
          </a:prstGeom>
          <a:noFill/>
        </p:spPr>
        <p:txBody>
          <a:bodyPr wrap="square" rtlCol="0" anchor="t">
            <a:spAutoFit/>
          </a:bodyPr>
          <a:p>
            <a:pPr indent="457200" algn="l" fontAlgn="auto">
              <a:lnSpc>
                <a:spcPct val="130000"/>
              </a:lnSpc>
              <a:spcBef>
                <a:spcPts val="0"/>
              </a:spcBef>
            </a:pPr>
            <a:r>
              <a:rPr kumimoji="1" lang="en-US" altLang="zh-CN" sz="2200">
                <a:latin typeface="思源黑体 CN Medium" panose="020B0600000000000000" charset="-122"/>
                <a:ea typeface="思源黑体 CN Medium" panose="020B0600000000000000" charset="-122"/>
                <a:cs typeface="思源黑体 CN Medium" panose="020B0600000000000000" charset="-122"/>
                <a:sym typeface="+mn-lt"/>
              </a:rPr>
              <a:t>大学不是职业培训场，而是一个让学生学会适应社会、适应不同工作岗位的平台。在大学期间，学习专业知识固然重要，但更重要的还是要学习独立思考、解决问题的方法，掌握自修之道。只有这样，大学毕业后才能跟上瞬息万变的未来世界。大学生不应该只会跟在老师的身后亦步亦趋，而应当主动走在老师的前面，培养自己的自学能力。</a:t>
            </a:r>
            <a:endParaRPr kumimoji="1" lang="en-US" altLang="zh-CN" sz="2200">
              <a:latin typeface="思源黑体 CN Medium" panose="020B0600000000000000" charset="-122"/>
              <a:ea typeface="思源黑体 CN Medium" panose="020B0600000000000000" charset="-122"/>
              <a:cs typeface="思源黑体 CN Medium" panose="020B0600000000000000"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三、学会共处</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04165" y="992505"/>
            <a:ext cx="5273675" cy="6009005"/>
          </a:xfrm>
          <a:prstGeom prst="rect">
            <a:avLst/>
          </a:prstGeom>
          <a:noFill/>
        </p:spPr>
        <p:txBody>
          <a:bodyPr wrap="square" rtlCol="0">
            <a:noAutofit/>
            <a:scene3d>
              <a:camera prst="orthographicFront"/>
              <a:lightRig rig="threePt" dir="t"/>
            </a:scene3d>
            <a:sp3d contourW="12700"/>
          </a:bodyPr>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马斯洛的需要层次理论告诉我们：一个人要满足低层次的需要（生理需求和安全需求）相对比较容易，只要自我努力就可以。但是，如果要满足更高层次的需求，要被别人接纳，受到他人尊重，到达自我实现，则必须融入集体，与他人能够和谐共处，并在与他人共处的过程中为他人、为社会做出贡献。一个人为他人和社会创造的价值越多，做出的贡献越大，客观上其社会价值也就越大，主观上人生高层次的需求就越能得到满足，自我价值也就越能得到充分实现。</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7" name="Rectangle 7"/>
          <p:cNvSpPr>
            <a:spLocks noChangeArrowheads="1"/>
          </p:cNvSpPr>
          <p:nvPr/>
        </p:nvSpPr>
        <p:spPr bwMode="auto">
          <a:xfrm>
            <a:off x="5743575" y="1769745"/>
            <a:ext cx="6071235" cy="331914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5944870" y="1964055"/>
            <a:ext cx="5869940" cy="3027680"/>
          </a:xfrm>
          <a:prstGeom prst="rect">
            <a:avLst/>
          </a:prstGeom>
          <a:noFill/>
        </p:spPr>
        <p:txBody>
          <a:bodyPr wrap="square" rtlCol="0" anchor="t">
            <a:noAutofit/>
          </a:bodyPr>
          <a:p>
            <a:pPr indent="457200" algn="l" fontAlgn="auto">
              <a:lnSpc>
                <a:spcPct val="130000"/>
              </a:lnSpc>
              <a:spcBef>
                <a:spcPts val="0"/>
              </a:spcBef>
            </a:pPr>
            <a:r>
              <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rPr>
              <a:t> 学会共处不仅能够帮助我们建立快乐、幸福的生活，而且对于我们未来的职业生涯发展也是非常重要的。美国卡内基梅隆大学曾经做过的一项研究发现，专业知识只占成功因素的 15%，其他 85% 取决于良好的人际关系。</a:t>
            </a:r>
            <a:endPar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Rectangle 3"/>
          <p:cNvSpPr txBox="1">
            <a:spLocks noChangeArrowheads="1"/>
          </p:cNvSpPr>
          <p:nvPr/>
        </p:nvSpPr>
        <p:spPr bwMode="auto">
          <a:xfrm>
            <a:off x="495300" y="985520"/>
            <a:ext cx="262636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（一）职业技能</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grpSp>
        <p:nvGrpSpPr>
          <p:cNvPr id="6" name="组合 5"/>
          <p:cNvGrpSpPr/>
          <p:nvPr>
            <p:custDataLst>
              <p:tags r:id="rId1"/>
            </p:custDataLst>
          </p:nvPr>
        </p:nvGrpSpPr>
        <p:grpSpPr>
          <a:xfrm>
            <a:off x="3049905" y="1388110"/>
            <a:ext cx="6082665" cy="4351655"/>
            <a:chOff x="4803" y="2186"/>
            <a:chExt cx="9579" cy="6853"/>
          </a:xfrm>
        </p:grpSpPr>
        <p:sp>
          <p:nvSpPr>
            <p:cNvPr id="52" name="任意多边形 51"/>
            <p:cNvSpPr/>
            <p:nvPr>
              <p:custDataLst>
                <p:tags r:id="rId2"/>
              </p:custDataLst>
            </p:nvPr>
          </p:nvSpPr>
          <p:spPr>
            <a:xfrm>
              <a:off x="9488" y="3142"/>
              <a:ext cx="2995" cy="4940"/>
            </a:xfrm>
            <a:custGeom>
              <a:avLst/>
              <a:gdLst>
                <a:gd name="connsiteX0" fmla="*/ 19160 w 1902134"/>
                <a:gd name="connsiteY0" fmla="*/ 0 h 3137159"/>
                <a:gd name="connsiteX1" fmla="*/ 1902134 w 1902134"/>
                <a:gd name="connsiteY1" fmla="*/ 1882974 h 3137159"/>
                <a:gd name="connsiteX2" fmla="*/ 1472155 w 1902134"/>
                <a:gd name="connsiteY2" fmla="*/ 3080721 h 3137159"/>
                <a:gd name="connsiteX3" fmla="*/ 1420860 w 1902134"/>
                <a:gd name="connsiteY3" fmla="*/ 3137159 h 3137159"/>
                <a:gd name="connsiteX4" fmla="*/ 906766 w 1902134"/>
                <a:gd name="connsiteY4" fmla="*/ 2700064 h 3137159"/>
                <a:gd name="connsiteX5" fmla="*/ 952637 w 1902134"/>
                <a:gd name="connsiteY5" fmla="*/ 2649592 h 3137159"/>
                <a:gd name="connsiteX6" fmla="*/ 1228878 w 1902134"/>
                <a:gd name="connsiteY6" fmla="*/ 1880099 h 3137159"/>
                <a:gd name="connsiteX7" fmla="*/ 19160 w 1902134"/>
                <a:gd name="connsiteY7" fmla="*/ 670381 h 3137159"/>
                <a:gd name="connsiteX8" fmla="*/ 0 w 1902134"/>
                <a:gd name="connsiteY8" fmla="*/ 671349 h 3137159"/>
                <a:gd name="connsiteX9" fmla="*/ 0 w 1902134"/>
                <a:gd name="connsiteY9" fmla="*/ 968 h 3137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2134" h="3137159">
                  <a:moveTo>
                    <a:pt x="19160" y="0"/>
                  </a:moveTo>
                  <a:cubicBezTo>
                    <a:pt x="1059098" y="0"/>
                    <a:pt x="1902134" y="843036"/>
                    <a:pt x="1902134" y="1882974"/>
                  </a:cubicBezTo>
                  <a:cubicBezTo>
                    <a:pt x="1902134" y="2337947"/>
                    <a:pt x="1740772" y="2755232"/>
                    <a:pt x="1472155" y="3080721"/>
                  </a:cubicBezTo>
                  <a:lnTo>
                    <a:pt x="1420860" y="3137159"/>
                  </a:lnTo>
                  <a:lnTo>
                    <a:pt x="906766" y="2700064"/>
                  </a:lnTo>
                  <a:lnTo>
                    <a:pt x="952637" y="2649592"/>
                  </a:lnTo>
                  <a:cubicBezTo>
                    <a:pt x="1125211" y="2440482"/>
                    <a:pt x="1228878" y="2172397"/>
                    <a:pt x="1228878" y="1880099"/>
                  </a:cubicBezTo>
                  <a:cubicBezTo>
                    <a:pt x="1228878" y="1211990"/>
                    <a:pt x="687269" y="670381"/>
                    <a:pt x="19160" y="670381"/>
                  </a:cubicBezTo>
                  <a:lnTo>
                    <a:pt x="0" y="671349"/>
                  </a:lnTo>
                  <a:lnTo>
                    <a:pt x="0" y="968"/>
                  </a:lnTo>
                  <a:close/>
                </a:path>
              </a:pathLst>
            </a:custGeom>
            <a:solidFill>
              <a:srgbClr val="E0EFDC"/>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 name="任意多边形 59"/>
            <p:cNvSpPr/>
            <p:nvPr>
              <p:custDataLst>
                <p:tags r:id="rId3"/>
              </p:custDataLst>
            </p:nvPr>
          </p:nvSpPr>
          <p:spPr>
            <a:xfrm>
              <a:off x="7261" y="3145"/>
              <a:ext cx="2237" cy="1721"/>
            </a:xfrm>
            <a:custGeom>
              <a:avLst/>
              <a:gdLst>
                <a:gd name="connsiteX0" fmla="*/ 1420676 w 1420676"/>
                <a:gd name="connsiteY0" fmla="*/ 0 h 1093092"/>
                <a:gd name="connsiteX1" fmla="*/ 1420676 w 1420676"/>
                <a:gd name="connsiteY1" fmla="*/ 670381 h 1093092"/>
                <a:gd name="connsiteX2" fmla="*/ 1308037 w 1420676"/>
                <a:gd name="connsiteY2" fmla="*/ 676069 h 1093092"/>
                <a:gd name="connsiteX3" fmla="*/ 536268 w 1420676"/>
                <a:gd name="connsiteY3" fmla="*/ 1066154 h 1093092"/>
                <a:gd name="connsiteX4" fmla="*/ 513903 w 1420676"/>
                <a:gd name="connsiteY4" fmla="*/ 1093092 h 1093092"/>
                <a:gd name="connsiteX5" fmla="*/ 0 w 1420676"/>
                <a:gd name="connsiteY5" fmla="*/ 662010 h 1093092"/>
                <a:gd name="connsiteX6" fmla="*/ 37912 w 1420676"/>
                <a:gd name="connsiteY6" fmla="*/ 616347 h 1093092"/>
                <a:gd name="connsiteX7" fmla="*/ 1239200 w 1420676"/>
                <a:gd name="connsiteY7" fmla="*/ 9164 h 109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0676" h="1093092">
                  <a:moveTo>
                    <a:pt x="1420676" y="0"/>
                  </a:moveTo>
                  <a:lnTo>
                    <a:pt x="1420676" y="670381"/>
                  </a:lnTo>
                  <a:lnTo>
                    <a:pt x="1308037" y="676069"/>
                  </a:lnTo>
                  <a:cubicBezTo>
                    <a:pt x="1003033" y="707044"/>
                    <a:pt x="731525" y="851324"/>
                    <a:pt x="536268" y="1066154"/>
                  </a:cubicBezTo>
                  <a:lnTo>
                    <a:pt x="513903" y="1093092"/>
                  </a:lnTo>
                  <a:lnTo>
                    <a:pt x="0" y="662010"/>
                  </a:lnTo>
                  <a:lnTo>
                    <a:pt x="37912" y="616347"/>
                  </a:lnTo>
                  <a:cubicBezTo>
                    <a:pt x="341837" y="281955"/>
                    <a:pt x="764450" y="57378"/>
                    <a:pt x="1239200" y="9164"/>
                  </a:cubicBezTo>
                  <a:close/>
                </a:path>
              </a:pathLst>
            </a:custGeom>
            <a:solidFill>
              <a:srgbClr val="389A47"/>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 name="任意多边形 56"/>
            <p:cNvSpPr/>
            <p:nvPr>
              <p:custDataLst>
                <p:tags r:id="rId4"/>
              </p:custDataLst>
            </p:nvPr>
          </p:nvSpPr>
          <p:spPr>
            <a:xfrm>
              <a:off x="6589" y="4153"/>
              <a:ext cx="1487" cy="3165"/>
            </a:xfrm>
            <a:custGeom>
              <a:avLst/>
              <a:gdLst>
                <a:gd name="connsiteX0" fmla="*/ 444700 w 944280"/>
                <a:gd name="connsiteY0" fmla="*/ 0 h 2009490"/>
                <a:gd name="connsiteX1" fmla="*/ 944280 w 944280"/>
                <a:gd name="connsiteY1" fmla="*/ 448551 h 2009490"/>
                <a:gd name="connsiteX2" fmla="*/ 879857 w 944280"/>
                <a:gd name="connsiteY2" fmla="*/ 534702 h 2009490"/>
                <a:gd name="connsiteX3" fmla="*/ 673256 w 944280"/>
                <a:gd name="connsiteY3" fmla="*/ 1211067 h 2009490"/>
                <a:gd name="connsiteX4" fmla="*/ 768322 w 944280"/>
                <a:gd name="connsiteY4" fmla="*/ 1681944 h 2009490"/>
                <a:gd name="connsiteX5" fmla="*/ 793782 w 944280"/>
                <a:gd name="connsiteY5" fmla="*/ 1728851 h 2009490"/>
                <a:gd name="connsiteX6" fmla="*/ 178134 w 944280"/>
                <a:gd name="connsiteY6" fmla="*/ 2009490 h 2009490"/>
                <a:gd name="connsiteX7" fmla="*/ 147974 w 944280"/>
                <a:gd name="connsiteY7" fmla="*/ 1946881 h 2009490"/>
                <a:gd name="connsiteX8" fmla="*/ 0 w 944280"/>
                <a:gd name="connsiteY8" fmla="*/ 1213942 h 2009490"/>
                <a:gd name="connsiteX9" fmla="*/ 429980 w 944280"/>
                <a:gd name="connsiteY9" fmla="*/ 16196 h 200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280" h="2009490">
                  <a:moveTo>
                    <a:pt x="444700" y="0"/>
                  </a:moveTo>
                  <a:lnTo>
                    <a:pt x="944280" y="448551"/>
                  </a:lnTo>
                  <a:lnTo>
                    <a:pt x="879857" y="534702"/>
                  </a:lnTo>
                  <a:cubicBezTo>
                    <a:pt x="749420" y="727774"/>
                    <a:pt x="673256" y="960526"/>
                    <a:pt x="673256" y="1211067"/>
                  </a:cubicBezTo>
                  <a:cubicBezTo>
                    <a:pt x="673256" y="1378094"/>
                    <a:pt x="707107" y="1537216"/>
                    <a:pt x="768322" y="1681944"/>
                  </a:cubicBezTo>
                  <a:lnTo>
                    <a:pt x="793782" y="1728851"/>
                  </a:lnTo>
                  <a:lnTo>
                    <a:pt x="178134" y="2009490"/>
                  </a:lnTo>
                  <a:lnTo>
                    <a:pt x="147974" y="1946881"/>
                  </a:lnTo>
                  <a:cubicBezTo>
                    <a:pt x="52690" y="1721605"/>
                    <a:pt x="0" y="1473927"/>
                    <a:pt x="0" y="1213942"/>
                  </a:cubicBezTo>
                  <a:cubicBezTo>
                    <a:pt x="0" y="758969"/>
                    <a:pt x="161363" y="341685"/>
                    <a:pt x="429980" y="16196"/>
                  </a:cubicBezTo>
                  <a:close/>
                </a:path>
              </a:pathLst>
            </a:custGeom>
            <a:solidFill>
              <a:srgbClr val="389A47"/>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 name="任意多边形 54"/>
            <p:cNvSpPr/>
            <p:nvPr>
              <p:custDataLst>
                <p:tags r:id="rId5"/>
              </p:custDataLst>
            </p:nvPr>
          </p:nvSpPr>
          <p:spPr>
            <a:xfrm>
              <a:off x="6867" y="6889"/>
              <a:ext cx="4904" cy="2151"/>
            </a:xfrm>
            <a:custGeom>
              <a:avLst/>
              <a:gdLst>
                <a:gd name="connsiteX0" fmla="*/ 614523 w 3114119"/>
                <a:gd name="connsiteY0" fmla="*/ 0 h 1365796"/>
                <a:gd name="connsiteX1" fmla="*/ 641775 w 3114119"/>
                <a:gd name="connsiteY1" fmla="*/ 56571 h 1365796"/>
                <a:gd name="connsiteX2" fmla="*/ 1705486 w 3114119"/>
                <a:gd name="connsiteY2" fmla="*/ 689665 h 1365796"/>
                <a:gd name="connsiteX3" fmla="*/ 2560886 w 3114119"/>
                <a:gd name="connsiteY3" fmla="*/ 335347 h 1365796"/>
                <a:gd name="connsiteX4" fmla="*/ 2609585 w 3114119"/>
                <a:gd name="connsiteY4" fmla="*/ 281765 h 1365796"/>
                <a:gd name="connsiteX5" fmla="*/ 3114119 w 3114119"/>
                <a:gd name="connsiteY5" fmla="*/ 729379 h 1365796"/>
                <a:gd name="connsiteX6" fmla="*/ 3036950 w 3114119"/>
                <a:gd name="connsiteY6" fmla="*/ 814286 h 1365796"/>
                <a:gd name="connsiteX7" fmla="*/ 1705486 w 3114119"/>
                <a:gd name="connsiteY7" fmla="*/ 1365796 h 1365796"/>
                <a:gd name="connsiteX8" fmla="*/ 49777 w 3114119"/>
                <a:gd name="connsiteY8" fmla="*/ 380360 h 1365796"/>
                <a:gd name="connsiteX9" fmla="*/ 0 w 3114119"/>
                <a:gd name="connsiteY9" fmla="*/ 277028 h 136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4119" h="1365796">
                  <a:moveTo>
                    <a:pt x="614523" y="0"/>
                  </a:moveTo>
                  <a:lnTo>
                    <a:pt x="641775" y="56571"/>
                  </a:lnTo>
                  <a:cubicBezTo>
                    <a:pt x="846627" y="433670"/>
                    <a:pt x="1246161" y="689665"/>
                    <a:pt x="1705486" y="689665"/>
                  </a:cubicBezTo>
                  <a:cubicBezTo>
                    <a:pt x="2039541" y="689665"/>
                    <a:pt x="2341970" y="554263"/>
                    <a:pt x="2560886" y="335347"/>
                  </a:cubicBezTo>
                  <a:lnTo>
                    <a:pt x="2609585" y="281765"/>
                  </a:lnTo>
                  <a:lnTo>
                    <a:pt x="3114119" y="729379"/>
                  </a:lnTo>
                  <a:lnTo>
                    <a:pt x="3036950" y="814286"/>
                  </a:lnTo>
                  <a:cubicBezTo>
                    <a:pt x="2696199" y="1155037"/>
                    <a:pt x="2225455" y="1365796"/>
                    <a:pt x="1705486" y="1365796"/>
                  </a:cubicBezTo>
                  <a:cubicBezTo>
                    <a:pt x="990529" y="1365796"/>
                    <a:pt x="368639" y="967330"/>
                    <a:pt x="49777" y="380360"/>
                  </a:cubicBezTo>
                  <a:lnTo>
                    <a:pt x="0" y="277028"/>
                  </a:lnTo>
                  <a:close/>
                </a:path>
              </a:pathLst>
            </a:cu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Oval 5"/>
            <p:cNvSpPr/>
            <p:nvPr>
              <p:custDataLst>
                <p:tags r:id="rId6"/>
              </p:custDataLst>
            </p:nvPr>
          </p:nvSpPr>
          <p:spPr>
            <a:xfrm>
              <a:off x="13148" y="2186"/>
              <a:ext cx="1235" cy="1242"/>
            </a:xfrm>
            <a:prstGeom prst="ellipse">
              <a:avLst/>
            </a:prstGeom>
            <a:solidFill>
              <a:srgbClr val="E0EFDC"/>
            </a:solidFill>
            <a:ln w="28575">
              <a:noFill/>
            </a:ln>
          </p:spPr>
          <p:style>
            <a:lnRef idx="2">
              <a:srgbClr val="6BC0A7">
                <a:shade val="50000"/>
              </a:srgbClr>
            </a:lnRef>
            <a:fillRef idx="1">
              <a:srgbClr val="6BC0A7"/>
            </a:fillRef>
            <a:effectRef idx="0">
              <a:srgbClr val="6BC0A7"/>
            </a:effectRef>
            <a:fontRef idx="minor">
              <a:sysClr val="window" lastClr="FFFFFF"/>
            </a:fontRef>
          </p:style>
          <p:txBody>
            <a:bodyPr wrap="square" lIns="90000" tIns="46800" rIns="90000" bIns="46800" rtlCol="0" anchor="ctr">
              <a:normAutofit fontScale="25000" lnSpcReduction="20000"/>
            </a:bodyPr>
            <a:lstStyle/>
            <a:p>
              <a:pPr algn="ctr">
                <a:lnSpc>
                  <a:spcPct val="140000"/>
                </a:lnSpc>
              </a:pPr>
              <a:endParaRPr lang="en-US" sz="88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Oval 7"/>
            <p:cNvSpPr/>
            <p:nvPr>
              <p:custDataLst>
                <p:tags r:id="rId7"/>
              </p:custDataLst>
            </p:nvPr>
          </p:nvSpPr>
          <p:spPr>
            <a:xfrm>
              <a:off x="13148" y="6363"/>
              <a:ext cx="1235" cy="1242"/>
            </a:xfrm>
            <a:prstGeom prst="ellipse">
              <a:avLst/>
            </a:prstGeom>
            <a:solidFill>
              <a:srgbClr val="6BC0A7"/>
            </a:solidFill>
            <a:ln w="28575">
              <a:noFill/>
            </a:ln>
          </p:spPr>
          <p:style>
            <a:lnRef idx="2">
              <a:srgbClr val="6BC0A7">
                <a:shade val="50000"/>
              </a:srgbClr>
            </a:lnRef>
            <a:fillRef idx="1">
              <a:srgbClr val="6BC0A7"/>
            </a:fillRef>
            <a:effectRef idx="0">
              <a:srgbClr val="6BC0A7"/>
            </a:effectRef>
            <a:fontRef idx="minor">
              <a:sysClr val="window" lastClr="FFFFFF"/>
            </a:fontRef>
          </p:style>
          <p:txBody>
            <a:bodyPr wrap="square" lIns="90000" tIns="46800" rIns="90000" bIns="46800" rtlCol="0" anchor="ctr">
              <a:normAutofit fontScale="25000" lnSpcReduction="20000"/>
            </a:bodyPr>
            <a:lstStyle/>
            <a:p>
              <a:pPr algn="ctr">
                <a:lnSpc>
                  <a:spcPct val="140000"/>
                </a:lnSpc>
              </a:pPr>
              <a:endParaRPr lang="en-US" sz="88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Oval 13"/>
            <p:cNvSpPr/>
            <p:nvPr>
              <p:custDataLst>
                <p:tags r:id="rId8"/>
              </p:custDataLst>
            </p:nvPr>
          </p:nvSpPr>
          <p:spPr>
            <a:xfrm>
              <a:off x="4803" y="3727"/>
              <a:ext cx="1235" cy="1242"/>
            </a:xfrm>
            <a:prstGeom prst="ellipse">
              <a:avLst/>
            </a:prstGeom>
            <a:solidFill>
              <a:srgbClr val="389A47"/>
            </a:solidFill>
            <a:ln w="28575">
              <a:noFill/>
            </a:ln>
          </p:spPr>
          <p:style>
            <a:lnRef idx="2">
              <a:srgbClr val="6BC0A7">
                <a:shade val="50000"/>
              </a:srgbClr>
            </a:lnRef>
            <a:fillRef idx="1">
              <a:srgbClr val="6BC0A7"/>
            </a:fillRef>
            <a:effectRef idx="0">
              <a:srgbClr val="6BC0A7"/>
            </a:effectRef>
            <a:fontRef idx="minor">
              <a:sysClr val="window" lastClr="FFFFFF"/>
            </a:fontRef>
          </p:style>
          <p:txBody>
            <a:bodyPr wrap="square" lIns="90000" tIns="46800" rIns="90000" bIns="46800" rtlCol="0" anchor="ctr">
              <a:normAutofit fontScale="25000" lnSpcReduction="20000"/>
            </a:bodyPr>
            <a:lstStyle/>
            <a:p>
              <a:pPr algn="ctr">
                <a:lnSpc>
                  <a:spcPct val="140000"/>
                </a:lnSpc>
              </a:pPr>
              <a:endParaRPr lang="en-US" sz="88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38" name="Elbow Connector 20"/>
            <p:cNvCxnSpPr>
              <a:stCxn id="32" idx="2"/>
            </p:cNvCxnSpPr>
            <p:nvPr>
              <p:custDataLst>
                <p:tags r:id="rId9"/>
              </p:custDataLst>
            </p:nvPr>
          </p:nvCxnSpPr>
          <p:spPr>
            <a:xfrm rot="10800000" flipV="1">
              <a:off x="11690" y="2807"/>
              <a:ext cx="1457" cy="1349"/>
            </a:xfrm>
            <a:prstGeom prst="bentConnector3">
              <a:avLst/>
            </a:prstGeom>
            <a:ln>
              <a:solidFill>
                <a:srgbClr val="389A47"/>
              </a:solidFill>
            </a:ln>
          </p:spPr>
          <p:style>
            <a:lnRef idx="1">
              <a:srgbClr val="8590CA"/>
            </a:lnRef>
            <a:fillRef idx="0">
              <a:srgbClr val="8590CA"/>
            </a:fillRef>
            <a:effectRef idx="0">
              <a:srgbClr val="8590CA"/>
            </a:effectRef>
            <a:fontRef idx="minor">
              <a:sysClr val="windowText" lastClr="000000"/>
            </a:fontRef>
          </p:style>
        </p:cxnSp>
        <p:cxnSp>
          <p:nvCxnSpPr>
            <p:cNvPr id="39" name="Elbow Connector 22"/>
            <p:cNvCxnSpPr>
              <a:stCxn id="33" idx="2"/>
            </p:cNvCxnSpPr>
            <p:nvPr>
              <p:custDataLst>
                <p:tags r:id="rId10"/>
              </p:custDataLst>
            </p:nvPr>
          </p:nvCxnSpPr>
          <p:spPr>
            <a:xfrm rot="10800000" flipV="1">
              <a:off x="11374" y="6984"/>
              <a:ext cx="1774" cy="1309"/>
            </a:xfrm>
            <a:prstGeom prst="bentConnector3">
              <a:avLst>
                <a:gd name="adj1" fmla="val 21812"/>
              </a:avLst>
            </a:prstGeom>
            <a:ln>
              <a:solidFill>
                <a:srgbClr val="389A47"/>
              </a:solidFill>
            </a:ln>
          </p:spPr>
          <p:style>
            <a:lnRef idx="1">
              <a:srgbClr val="8590CA"/>
            </a:lnRef>
            <a:fillRef idx="0">
              <a:srgbClr val="8590CA"/>
            </a:fillRef>
            <a:effectRef idx="0">
              <a:srgbClr val="8590CA"/>
            </a:effectRef>
            <a:fontRef idx="minor">
              <a:sysClr val="windowText" lastClr="000000"/>
            </a:fontRef>
          </p:style>
        </p:cxnSp>
        <p:sp>
          <p:nvSpPr>
            <p:cNvPr id="63" name="Freeform 1016"/>
            <p:cNvSpPr/>
            <p:nvPr>
              <p:custDataLst>
                <p:tags r:id="rId11"/>
              </p:custDataLst>
            </p:nvPr>
          </p:nvSpPr>
          <p:spPr bwMode="auto">
            <a:xfrm>
              <a:off x="9048" y="4827"/>
              <a:ext cx="975" cy="1170"/>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rgbClr val="389A47"/>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4" name="Freeform 1017"/>
            <p:cNvSpPr/>
            <p:nvPr>
              <p:custDataLst>
                <p:tags r:id="rId12"/>
              </p:custDataLst>
            </p:nvPr>
          </p:nvSpPr>
          <p:spPr bwMode="auto">
            <a:xfrm>
              <a:off x="9301" y="6076"/>
              <a:ext cx="469" cy="74"/>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rgbClr val="389A47"/>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5" name="Freeform 1018"/>
            <p:cNvSpPr/>
            <p:nvPr>
              <p:custDataLst>
                <p:tags r:id="rId13"/>
              </p:custDataLst>
            </p:nvPr>
          </p:nvSpPr>
          <p:spPr bwMode="auto">
            <a:xfrm>
              <a:off x="9301" y="6208"/>
              <a:ext cx="469" cy="100"/>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rgbClr val="389A47"/>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5" name="Freeform 903"/>
            <p:cNvSpPr>
              <a:spLocks noEditPoints="1"/>
            </p:cNvSpPr>
            <p:nvPr>
              <p:custDataLst>
                <p:tags r:id="rId14"/>
              </p:custDataLst>
            </p:nvPr>
          </p:nvSpPr>
          <p:spPr bwMode="auto">
            <a:xfrm>
              <a:off x="13478" y="2526"/>
              <a:ext cx="620" cy="562"/>
            </a:xfrm>
            <a:custGeom>
              <a:avLst/>
              <a:gdLst>
                <a:gd name="T0" fmla="*/ 71 w 158"/>
                <a:gd name="T1" fmla="*/ 73 h 143"/>
                <a:gd name="T2" fmla="*/ 47 w 158"/>
                <a:gd name="T3" fmla="*/ 64 h 143"/>
                <a:gd name="T4" fmla="*/ 14 w 158"/>
                <a:gd name="T5" fmla="*/ 71 h 143"/>
                <a:gd name="T6" fmla="*/ 0 w 158"/>
                <a:gd name="T7" fmla="*/ 122 h 143"/>
                <a:gd name="T8" fmla="*/ 56 w 158"/>
                <a:gd name="T9" fmla="*/ 125 h 143"/>
                <a:gd name="T10" fmla="*/ 71 w 158"/>
                <a:gd name="T11" fmla="*/ 73 h 143"/>
                <a:gd name="T12" fmla="*/ 71 w 158"/>
                <a:gd name="T13" fmla="*/ 73 h 143"/>
                <a:gd name="T14" fmla="*/ 51 w 158"/>
                <a:gd name="T15" fmla="*/ 53 h 143"/>
                <a:gd name="T16" fmla="*/ 74 w 158"/>
                <a:gd name="T17" fmla="*/ 62 h 143"/>
                <a:gd name="T18" fmla="*/ 89 w 158"/>
                <a:gd name="T19" fmla="*/ 11 h 143"/>
                <a:gd name="T20" fmla="*/ 66 w 158"/>
                <a:gd name="T21" fmla="*/ 2 h 143"/>
                <a:gd name="T22" fmla="*/ 32 w 158"/>
                <a:gd name="T23" fmla="*/ 8 h 143"/>
                <a:gd name="T24" fmla="*/ 18 w 158"/>
                <a:gd name="T25" fmla="*/ 59 h 143"/>
                <a:gd name="T26" fmla="*/ 51 w 158"/>
                <a:gd name="T27" fmla="*/ 53 h 143"/>
                <a:gd name="T28" fmla="*/ 111 w 158"/>
                <a:gd name="T29" fmla="*/ 89 h 143"/>
                <a:gd name="T30" fmla="*/ 80 w 158"/>
                <a:gd name="T31" fmla="*/ 79 h 143"/>
                <a:gd name="T32" fmla="*/ 80 w 158"/>
                <a:gd name="T33" fmla="*/ 79 h 143"/>
                <a:gd name="T34" fmla="*/ 65 w 158"/>
                <a:gd name="T35" fmla="*/ 131 h 143"/>
                <a:gd name="T36" fmla="*/ 125 w 158"/>
                <a:gd name="T37" fmla="*/ 135 h 143"/>
                <a:gd name="T38" fmla="*/ 140 w 158"/>
                <a:gd name="T39" fmla="*/ 84 h 143"/>
                <a:gd name="T40" fmla="*/ 140 w 158"/>
                <a:gd name="T41" fmla="*/ 84 h 143"/>
                <a:gd name="T42" fmla="*/ 111 w 158"/>
                <a:gd name="T43" fmla="*/ 89 h 143"/>
                <a:gd name="T44" fmla="*/ 158 w 158"/>
                <a:gd name="T45" fmla="*/ 21 h 143"/>
                <a:gd name="T46" fmla="*/ 158 w 158"/>
                <a:gd name="T47" fmla="*/ 21 h 143"/>
                <a:gd name="T48" fmla="*/ 98 w 158"/>
                <a:gd name="T49" fmla="*/ 17 h 143"/>
                <a:gd name="T50" fmla="*/ 96 w 158"/>
                <a:gd name="T51" fmla="*/ 24 h 143"/>
                <a:gd name="T52" fmla="*/ 91 w 158"/>
                <a:gd name="T53" fmla="*/ 42 h 143"/>
                <a:gd name="T54" fmla="*/ 83 w 158"/>
                <a:gd name="T55" fmla="*/ 69 h 143"/>
                <a:gd name="T56" fmla="*/ 143 w 158"/>
                <a:gd name="T57" fmla="*/ 73 h 143"/>
                <a:gd name="T58" fmla="*/ 158 w 158"/>
                <a:gd name="T59" fmla="*/ 21 h 143"/>
                <a:gd name="T60" fmla="*/ 158 w 158"/>
                <a:gd name="T61" fmla="*/ 2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43">
                  <a:moveTo>
                    <a:pt x="71" y="73"/>
                  </a:moveTo>
                  <a:cubicBezTo>
                    <a:pt x="63" y="69"/>
                    <a:pt x="56" y="65"/>
                    <a:pt x="47" y="64"/>
                  </a:cubicBezTo>
                  <a:cubicBezTo>
                    <a:pt x="36" y="63"/>
                    <a:pt x="25" y="66"/>
                    <a:pt x="14" y="71"/>
                  </a:cubicBezTo>
                  <a:cubicBezTo>
                    <a:pt x="0" y="122"/>
                    <a:pt x="0" y="122"/>
                    <a:pt x="0" y="122"/>
                  </a:cubicBezTo>
                  <a:cubicBezTo>
                    <a:pt x="19" y="114"/>
                    <a:pt x="37" y="113"/>
                    <a:pt x="56" y="125"/>
                  </a:cubicBezTo>
                  <a:cubicBezTo>
                    <a:pt x="71" y="73"/>
                    <a:pt x="71" y="73"/>
                    <a:pt x="71" y="73"/>
                  </a:cubicBezTo>
                  <a:cubicBezTo>
                    <a:pt x="71" y="73"/>
                    <a:pt x="71" y="73"/>
                    <a:pt x="71" y="73"/>
                  </a:cubicBezTo>
                  <a:moveTo>
                    <a:pt x="51" y="53"/>
                  </a:moveTo>
                  <a:cubicBezTo>
                    <a:pt x="60" y="54"/>
                    <a:pt x="68" y="58"/>
                    <a:pt x="74" y="62"/>
                  </a:cubicBezTo>
                  <a:cubicBezTo>
                    <a:pt x="79" y="45"/>
                    <a:pt x="84" y="28"/>
                    <a:pt x="89" y="11"/>
                  </a:cubicBezTo>
                  <a:cubicBezTo>
                    <a:pt x="81" y="6"/>
                    <a:pt x="74" y="3"/>
                    <a:pt x="66" y="2"/>
                  </a:cubicBezTo>
                  <a:cubicBezTo>
                    <a:pt x="54" y="0"/>
                    <a:pt x="43" y="4"/>
                    <a:pt x="32" y="8"/>
                  </a:cubicBezTo>
                  <a:cubicBezTo>
                    <a:pt x="27" y="25"/>
                    <a:pt x="23" y="42"/>
                    <a:pt x="18" y="59"/>
                  </a:cubicBezTo>
                  <a:cubicBezTo>
                    <a:pt x="28" y="55"/>
                    <a:pt x="40" y="52"/>
                    <a:pt x="51" y="53"/>
                  </a:cubicBezTo>
                  <a:moveTo>
                    <a:pt x="111" y="89"/>
                  </a:moveTo>
                  <a:cubicBezTo>
                    <a:pt x="97" y="89"/>
                    <a:pt x="88" y="85"/>
                    <a:pt x="80" y="79"/>
                  </a:cubicBezTo>
                  <a:cubicBezTo>
                    <a:pt x="80" y="79"/>
                    <a:pt x="80" y="79"/>
                    <a:pt x="80" y="79"/>
                  </a:cubicBezTo>
                  <a:cubicBezTo>
                    <a:pt x="65" y="131"/>
                    <a:pt x="65" y="131"/>
                    <a:pt x="65" y="131"/>
                  </a:cubicBezTo>
                  <a:cubicBezTo>
                    <a:pt x="84" y="143"/>
                    <a:pt x="105" y="143"/>
                    <a:pt x="125" y="135"/>
                  </a:cubicBezTo>
                  <a:cubicBezTo>
                    <a:pt x="140" y="84"/>
                    <a:pt x="140" y="84"/>
                    <a:pt x="140" y="84"/>
                  </a:cubicBezTo>
                  <a:cubicBezTo>
                    <a:pt x="140" y="84"/>
                    <a:pt x="140" y="84"/>
                    <a:pt x="140" y="84"/>
                  </a:cubicBezTo>
                  <a:cubicBezTo>
                    <a:pt x="129" y="88"/>
                    <a:pt x="119" y="89"/>
                    <a:pt x="111" y="89"/>
                  </a:cubicBezTo>
                  <a:moveTo>
                    <a:pt x="158" y="21"/>
                  </a:moveTo>
                  <a:cubicBezTo>
                    <a:pt x="158" y="21"/>
                    <a:pt x="158" y="21"/>
                    <a:pt x="158" y="21"/>
                  </a:cubicBezTo>
                  <a:cubicBezTo>
                    <a:pt x="137" y="29"/>
                    <a:pt x="117" y="30"/>
                    <a:pt x="98" y="17"/>
                  </a:cubicBezTo>
                  <a:cubicBezTo>
                    <a:pt x="97" y="20"/>
                    <a:pt x="96" y="23"/>
                    <a:pt x="96" y="24"/>
                  </a:cubicBezTo>
                  <a:cubicBezTo>
                    <a:pt x="94" y="30"/>
                    <a:pt x="92" y="36"/>
                    <a:pt x="91" y="42"/>
                  </a:cubicBezTo>
                  <a:cubicBezTo>
                    <a:pt x="88" y="51"/>
                    <a:pt x="85" y="60"/>
                    <a:pt x="83" y="69"/>
                  </a:cubicBezTo>
                  <a:cubicBezTo>
                    <a:pt x="101" y="81"/>
                    <a:pt x="123" y="82"/>
                    <a:pt x="143" y="73"/>
                  </a:cubicBezTo>
                  <a:cubicBezTo>
                    <a:pt x="158" y="21"/>
                    <a:pt x="158" y="21"/>
                    <a:pt x="158" y="21"/>
                  </a:cubicBezTo>
                  <a:cubicBezTo>
                    <a:pt x="158" y="21"/>
                    <a:pt x="158" y="21"/>
                    <a:pt x="158" y="21"/>
                  </a:cubicBezTo>
                </a:path>
              </a:pathLst>
            </a:custGeom>
            <a:solidFill>
              <a:sysClr val="window" lastClr="FFFFFF"/>
            </a:solidFill>
            <a:ln>
              <a:noFill/>
            </a:ln>
          </p:spPr>
          <p:txBody>
            <a:bodyPr vert="horz" wrap="square" lIns="90000" tIns="46800" rIns="90000" bIns="46800" numCol="1" anchor="t" anchorCtr="0" compatLnSpc="1">
              <a:normAutofit fontScale="92500" lnSpcReduction="20000"/>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6" name="Freeform 40"/>
            <p:cNvSpPr/>
            <p:nvPr>
              <p:custDataLst>
                <p:tags r:id="rId15"/>
              </p:custDataLst>
            </p:nvPr>
          </p:nvSpPr>
          <p:spPr bwMode="auto">
            <a:xfrm>
              <a:off x="13501" y="6707"/>
              <a:ext cx="612" cy="554"/>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ysClr val="window" lastClr="FFFFFF"/>
            </a:solidFill>
            <a:ln>
              <a:noFill/>
            </a:ln>
          </p:spPr>
          <p:txBody>
            <a:bodyPr vert="horz" wrap="square" lIns="90000" tIns="46800" rIns="90000" bIns="46800" numCol="1" anchor="t" anchorCtr="0" compatLnSpc="1">
              <a:normAutofit fontScale="85000" lnSpcReduction="10000"/>
            </a:bodyPr>
            <a:lstStyle/>
            <a:p>
              <a:pPr>
                <a:lnSpc>
                  <a:spcPct val="13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6"/>
              </p:custDataLst>
            </p:nvPr>
          </p:nvSpPr>
          <p:spPr>
            <a:xfrm>
              <a:off x="8158" y="6483"/>
              <a:ext cx="2884" cy="727"/>
            </a:xfrm>
            <a:prstGeom prst="rect">
              <a:avLst/>
            </a:prstGeom>
          </p:spPr>
          <p:txBody>
            <a:bodyPr wrap="square" lIns="90000" tIns="46800" rIns="90000" bIns="46800" anchor="t" anchorCtr="0">
              <a:spAutoFit/>
            </a:bodyPr>
            <a:lstStyle>
              <a:defPPr>
                <a:defRPr lang="zh-CN"/>
              </a:defPPr>
              <a:lvl1pPr algn="ctr">
                <a:defRPr sz="2000">
                  <a:solidFill>
                    <a:srgbClr val="333333"/>
                  </a:solidFill>
                  <a:cs typeface="+mn-ea"/>
                </a:defRPr>
              </a:lvl1pPr>
            </a:lstStyle>
            <a:p>
              <a:pPr>
                <a:lnSpc>
                  <a:spcPct val="100000"/>
                </a:lnSpc>
              </a:pPr>
              <a:r>
                <a:rPr lang="en-US" altLang="zh-CN" sz="2400" b="1">
                  <a:solidFill>
                    <a:sysClr val="windowText" lastClr="000000"/>
                  </a:solidFill>
                  <a:latin typeface="Arial" panose="020B0604020202020204" pitchFamily="34" charset="0"/>
                  <a:ea typeface="微软雅黑" panose="020B0503020204020204" charset="-122"/>
                  <a:cs typeface="+mj-cs"/>
                  <a:sym typeface="Arial" panose="020B0604020202020204" pitchFamily="34" charset="0"/>
                </a:rPr>
                <a:t>1. 专业技能</a:t>
              </a:r>
              <a:endParaRPr lang="en-US" altLang="zh-CN" sz="2400" b="1">
                <a:solidFill>
                  <a:sysClr val="windowText" lastClr="000000"/>
                </a:solidFill>
                <a:latin typeface="Arial" panose="020B0604020202020204" pitchFamily="34" charset="0"/>
                <a:ea typeface="微软雅黑" panose="020B0503020204020204" charset="-122"/>
                <a:cs typeface="+mj-cs"/>
                <a:sym typeface="Arial" panose="020B0604020202020204" pitchFamily="34" charset="0"/>
              </a:endParaRPr>
            </a:p>
          </p:txBody>
        </p:sp>
        <p:cxnSp>
          <p:nvCxnSpPr>
            <p:cNvPr id="53" name="Elbow Connector 20"/>
            <p:cNvCxnSpPr/>
            <p:nvPr>
              <p:custDataLst>
                <p:tags r:id="rId17"/>
              </p:custDataLst>
            </p:nvPr>
          </p:nvCxnSpPr>
          <p:spPr>
            <a:xfrm rot="10800000">
              <a:off x="6039" y="4347"/>
              <a:ext cx="597" cy="1361"/>
            </a:xfrm>
            <a:prstGeom prst="bentConnector3">
              <a:avLst>
                <a:gd name="adj1" fmla="val 50000"/>
              </a:avLst>
            </a:prstGeom>
            <a:ln>
              <a:solidFill>
                <a:srgbClr val="389A47"/>
              </a:solidFill>
            </a:ln>
          </p:spPr>
          <p:style>
            <a:lnRef idx="1">
              <a:srgbClr val="8590CA"/>
            </a:lnRef>
            <a:fillRef idx="0">
              <a:srgbClr val="8590CA"/>
            </a:fillRef>
            <a:effectRef idx="0">
              <a:srgbClr val="8590CA"/>
            </a:effectRef>
            <a:fontRef idx="minor">
              <a:sysClr val="windowText" lastClr="000000"/>
            </a:fontRef>
          </p:style>
        </p:cxnSp>
        <p:pic>
          <p:nvPicPr>
            <p:cNvPr id="37" name="图形 3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165" y="4092"/>
              <a:ext cx="510" cy="510"/>
            </a:xfrm>
            <a:prstGeom prst="rect">
              <a:avLst/>
            </a:prstGeom>
          </p:spPr>
        </p:pic>
      </p:grpSp>
      <p:sp>
        <p:nvSpPr>
          <p:cNvPr id="9" name="文本框 8"/>
          <p:cNvSpPr txBox="1"/>
          <p:nvPr/>
        </p:nvSpPr>
        <p:spPr>
          <a:xfrm>
            <a:off x="193675" y="2381885"/>
            <a:ext cx="2943225" cy="2196465"/>
          </a:xfrm>
          <a:prstGeom prst="rect">
            <a:avLst/>
          </a:prstGeom>
          <a:noFill/>
        </p:spPr>
        <p:txBody>
          <a:bodyPr wrap="square" rtlCol="0" anchor="t">
            <a:noAutofit/>
          </a:bodyPr>
          <a:p>
            <a:pPr indent="0" fontAlgn="auto">
              <a:spcAft>
                <a:spcPts val="1000"/>
              </a:spcAft>
            </a:pPr>
            <a:r>
              <a:rPr lang="zh-CN" altLang="en-US" sz="2000" b="1">
                <a:solidFill>
                  <a:srgbClr val="389A47"/>
                </a:solidFill>
              </a:rPr>
              <a:t>（1）学什么与学成什么</a:t>
            </a:r>
            <a:endParaRPr lang="zh-CN" altLang="en-US"/>
          </a:p>
          <a:p>
            <a:pPr indent="0" fontAlgn="auto">
              <a:spcAft>
                <a:spcPts val="1000"/>
              </a:spcAft>
            </a:pPr>
            <a:r>
              <a:rPr lang="en-US" altLang="zh-CN" sz="2000"/>
              <a:t>      </a:t>
            </a:r>
            <a:r>
              <a:rPr lang="zh-CN" altLang="en-US" sz="2000"/>
              <a:t>学什么问的是专业名称的问题，而学成什么问的是专业技能的问题。</a:t>
            </a:r>
            <a:endParaRPr lang="zh-CN" altLang="en-US" sz="2000"/>
          </a:p>
        </p:txBody>
      </p:sp>
      <p:sp>
        <p:nvSpPr>
          <p:cNvPr id="10" name="文本框 9"/>
          <p:cNvSpPr txBox="1"/>
          <p:nvPr/>
        </p:nvSpPr>
        <p:spPr>
          <a:xfrm>
            <a:off x="9221470" y="984885"/>
            <a:ext cx="2571115" cy="2175510"/>
          </a:xfrm>
          <a:prstGeom prst="rect">
            <a:avLst/>
          </a:prstGeom>
          <a:noFill/>
        </p:spPr>
        <p:txBody>
          <a:bodyPr wrap="square" rtlCol="0" anchor="t">
            <a:noAutofit/>
          </a:bodyPr>
          <a:p>
            <a:pPr indent="0" fontAlgn="auto">
              <a:spcAft>
                <a:spcPts val="1000"/>
              </a:spcAft>
            </a:pPr>
            <a:r>
              <a:rPr lang="zh-CN" altLang="en-US" sz="2000" b="1">
                <a:solidFill>
                  <a:srgbClr val="389A47"/>
                </a:solidFill>
              </a:rPr>
              <a:t>（2）可通过多种途径培养专业技能</a:t>
            </a:r>
            <a:endParaRPr lang="zh-CN" altLang="en-US"/>
          </a:p>
          <a:p>
            <a:pPr indent="0" fontAlgn="auto">
              <a:spcAft>
                <a:spcPts val="1000"/>
              </a:spcAft>
            </a:pPr>
            <a:r>
              <a:rPr lang="en-US" altLang="zh-CN" sz="2000"/>
              <a:t>       </a:t>
            </a:r>
            <a:r>
              <a:rPr lang="zh-CN" altLang="en-US" sz="2000"/>
              <a:t>比如，辅修、有目的地选修感兴趣专业的课程，向相关专业人士请教，等等。</a:t>
            </a:r>
            <a:endParaRPr lang="zh-CN" altLang="en-US" sz="2000"/>
          </a:p>
        </p:txBody>
      </p:sp>
      <p:sp>
        <p:nvSpPr>
          <p:cNvPr id="11" name="文本框 10"/>
          <p:cNvSpPr txBox="1"/>
          <p:nvPr/>
        </p:nvSpPr>
        <p:spPr>
          <a:xfrm>
            <a:off x="9264650" y="3624580"/>
            <a:ext cx="2527935" cy="1758315"/>
          </a:xfrm>
          <a:prstGeom prst="rect">
            <a:avLst/>
          </a:prstGeom>
          <a:noFill/>
        </p:spPr>
        <p:txBody>
          <a:bodyPr wrap="square" rtlCol="0" anchor="t">
            <a:spAutoFit/>
          </a:bodyPr>
          <a:p>
            <a:pPr indent="0" fontAlgn="auto">
              <a:spcAft>
                <a:spcPts val="1000"/>
              </a:spcAft>
            </a:pPr>
            <a:r>
              <a:rPr lang="zh-CN" altLang="en-US" sz="2000" b="1">
                <a:solidFill>
                  <a:srgbClr val="389A47"/>
                </a:solidFill>
              </a:rPr>
              <a:t>（3）专业基础知识要扎实</a:t>
            </a:r>
            <a:endParaRPr lang="zh-CN" altLang="en-US" sz="2000" b="1">
              <a:solidFill>
                <a:srgbClr val="389A47"/>
              </a:solidFill>
            </a:endParaRPr>
          </a:p>
          <a:p>
            <a:pPr indent="0" fontAlgn="auto">
              <a:spcAft>
                <a:spcPts val="1000"/>
              </a:spcAft>
            </a:pPr>
            <a:r>
              <a:rPr lang="en-US" altLang="zh-CN" sz="2000"/>
              <a:t>       </a:t>
            </a:r>
            <a:r>
              <a:rPr lang="zh-CN" altLang="en-US" sz="2000"/>
              <a:t>在大学期间，我们一定要学好本专业要求的基础课程。</a:t>
            </a:r>
            <a:endParaRPr lang="zh-CN" altLang="en-US" sz="2000"/>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3"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5" name="任意多边形: 形状 24"/>
          <p:cNvSpPr/>
          <p:nvPr>
            <p:custDataLst>
              <p:tags r:id="rId1"/>
            </p:custDataLst>
          </p:nvPr>
        </p:nvSpPr>
        <p:spPr>
          <a:xfrm>
            <a:off x="5342573" y="1715135"/>
            <a:ext cx="2614087" cy="2535206"/>
          </a:xfrm>
          <a:custGeom>
            <a:avLst/>
            <a:gdLst>
              <a:gd name="connsiteX0" fmla="*/ 702285 w 2614087"/>
              <a:gd name="connsiteY0" fmla="*/ 295 h 2535206"/>
              <a:gd name="connsiteX1" fmla="*/ 1140230 w 2614087"/>
              <a:gd name="connsiteY1" fmla="*/ 58190 h 2535206"/>
              <a:gd name="connsiteX2" fmla="*/ 2611789 w 2614087"/>
              <a:gd name="connsiteY2" fmla="*/ 2036833 h 2535206"/>
              <a:gd name="connsiteX3" fmla="*/ 2602673 w 2614087"/>
              <a:gd name="connsiteY3" fmla="*/ 2131480 h 2535206"/>
              <a:gd name="connsiteX4" fmla="*/ 2603636 w 2614087"/>
              <a:gd name="connsiteY4" fmla="*/ 2149323 h 2535206"/>
              <a:gd name="connsiteX5" fmla="*/ 2595735 w 2614087"/>
              <a:gd name="connsiteY5" fmla="*/ 2203508 h 2535206"/>
              <a:gd name="connsiteX6" fmla="*/ 2594231 w 2614087"/>
              <a:gd name="connsiteY6" fmla="*/ 2219118 h 2535206"/>
              <a:gd name="connsiteX7" fmla="*/ 2591516 w 2614087"/>
              <a:gd name="connsiteY7" fmla="*/ 2232938 h 2535206"/>
              <a:gd name="connsiteX8" fmla="*/ 2590845 w 2614087"/>
              <a:gd name="connsiteY8" fmla="*/ 2232771 h 2535206"/>
              <a:gd name="connsiteX9" fmla="*/ 2564459 w 2614087"/>
              <a:gd name="connsiteY9" fmla="*/ 2306454 h 2535206"/>
              <a:gd name="connsiteX10" fmla="*/ 2108521 w 2614087"/>
              <a:gd name="connsiteY10" fmla="*/ 2523398 h 2535206"/>
              <a:gd name="connsiteX11" fmla="*/ 1819542 w 2614087"/>
              <a:gd name="connsiteY11" fmla="*/ 2037276 h 2535206"/>
              <a:gd name="connsiteX12" fmla="*/ 1819690 w 2614087"/>
              <a:gd name="connsiteY12" fmla="*/ 2036864 h 2535206"/>
              <a:gd name="connsiteX13" fmla="*/ 1823868 w 2614087"/>
              <a:gd name="connsiteY13" fmla="*/ 1992029 h 2535206"/>
              <a:gd name="connsiteX14" fmla="*/ 949344 w 2614087"/>
              <a:gd name="connsiteY14" fmla="*/ 823785 h 2535206"/>
              <a:gd name="connsiteX15" fmla="*/ 436089 w 2614087"/>
              <a:gd name="connsiteY15" fmla="*/ 813167 h 2535206"/>
              <a:gd name="connsiteX16" fmla="*/ 306823 w 2614087"/>
              <a:gd name="connsiteY16" fmla="*/ 849966 h 2535206"/>
              <a:gd name="connsiteX17" fmla="*/ 363758 w 2614087"/>
              <a:gd name="connsiteY17" fmla="*/ 807466 h 2535206"/>
              <a:gd name="connsiteX18" fmla="*/ 484054 w 2614087"/>
              <a:gd name="connsiteY18" fmla="*/ 605948 h 2535206"/>
              <a:gd name="connsiteX19" fmla="*/ 195076 w 2614087"/>
              <a:gd name="connsiteY19" fmla="*/ 119826 h 2535206"/>
              <a:gd name="connsiteX20" fmla="*/ 37121 w 2614087"/>
              <a:gd name="connsiteY20" fmla="*/ 112983 h 2535206"/>
              <a:gd name="connsiteX21" fmla="*/ 1021 w 2614087"/>
              <a:gd name="connsiteY21" fmla="*/ 122467 h 2535206"/>
              <a:gd name="connsiteX22" fmla="*/ 0 w 2614087"/>
              <a:gd name="connsiteY22" fmla="*/ 119702 h 2535206"/>
              <a:gd name="connsiteX23" fmla="*/ 5504 w 2614087"/>
              <a:gd name="connsiteY23" fmla="*/ 117390 h 2535206"/>
              <a:gd name="connsiteX24" fmla="*/ 702285 w 2614087"/>
              <a:gd name="connsiteY24" fmla="*/ 295 h 2535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14087" h="2535206">
                <a:moveTo>
                  <a:pt x="702285" y="295"/>
                </a:moveTo>
                <a:cubicBezTo>
                  <a:pt x="847032" y="2823"/>
                  <a:pt x="993763" y="21672"/>
                  <a:pt x="1140230" y="58190"/>
                </a:cubicBezTo>
                <a:cubicBezTo>
                  <a:pt x="2055651" y="286431"/>
                  <a:pt x="2656108" y="1128954"/>
                  <a:pt x="2611789" y="2036833"/>
                </a:cubicBezTo>
                <a:lnTo>
                  <a:pt x="2602673" y="2131480"/>
                </a:lnTo>
                <a:lnTo>
                  <a:pt x="2603636" y="2149323"/>
                </a:lnTo>
                <a:lnTo>
                  <a:pt x="2595735" y="2203508"/>
                </a:lnTo>
                <a:lnTo>
                  <a:pt x="2594231" y="2219118"/>
                </a:lnTo>
                <a:lnTo>
                  <a:pt x="2591516" y="2232938"/>
                </a:lnTo>
                <a:lnTo>
                  <a:pt x="2590845" y="2232771"/>
                </a:lnTo>
                <a:lnTo>
                  <a:pt x="2564459" y="2306454"/>
                </a:lnTo>
                <a:cubicBezTo>
                  <a:pt x="2484159" y="2475119"/>
                  <a:pt x="2295140" y="2569928"/>
                  <a:pt x="2108521" y="2523398"/>
                </a:cubicBezTo>
                <a:cubicBezTo>
                  <a:pt x="1895242" y="2470222"/>
                  <a:pt x="1765862" y="2252578"/>
                  <a:pt x="1819542" y="2037276"/>
                </a:cubicBezTo>
                <a:lnTo>
                  <a:pt x="1819690" y="2036864"/>
                </a:lnTo>
                <a:lnTo>
                  <a:pt x="1823868" y="1992029"/>
                </a:lnTo>
                <a:cubicBezTo>
                  <a:pt x="1846694" y="1455441"/>
                  <a:pt x="1490743" y="958773"/>
                  <a:pt x="949344" y="823785"/>
                </a:cubicBezTo>
                <a:cubicBezTo>
                  <a:pt x="775324" y="780397"/>
                  <a:pt x="600677" y="778997"/>
                  <a:pt x="436089" y="813167"/>
                </a:cubicBezTo>
                <a:lnTo>
                  <a:pt x="306823" y="849966"/>
                </a:lnTo>
                <a:lnTo>
                  <a:pt x="363758" y="807466"/>
                </a:lnTo>
                <a:cubicBezTo>
                  <a:pt x="420910" y="755629"/>
                  <a:pt x="463924" y="686686"/>
                  <a:pt x="484054" y="605948"/>
                </a:cubicBezTo>
                <a:cubicBezTo>
                  <a:pt x="537735" y="390646"/>
                  <a:pt x="408355" y="173002"/>
                  <a:pt x="195076" y="119826"/>
                </a:cubicBezTo>
                <a:cubicBezTo>
                  <a:pt x="141756" y="106532"/>
                  <a:pt x="88241" y="104776"/>
                  <a:pt x="37121" y="112983"/>
                </a:cubicBezTo>
                <a:lnTo>
                  <a:pt x="1021" y="122467"/>
                </a:lnTo>
                <a:lnTo>
                  <a:pt x="0" y="119702"/>
                </a:lnTo>
                <a:lnTo>
                  <a:pt x="5504" y="117390"/>
                </a:lnTo>
                <a:cubicBezTo>
                  <a:pt x="225312" y="37197"/>
                  <a:pt x="461042" y="-3920"/>
                  <a:pt x="702285" y="295"/>
                </a:cubicBezTo>
                <a:close/>
              </a:path>
            </a:pathLst>
          </a:custGeom>
          <a:gradFill>
            <a:gsLst>
              <a:gs pos="90000">
                <a:schemeClr val="accent2"/>
              </a:gs>
              <a:gs pos="0">
                <a:schemeClr val="accent2"/>
              </a:gs>
              <a:gs pos="0">
                <a:schemeClr val="accent2">
                  <a:lumMod val="60000"/>
                  <a:lumOff val="40000"/>
                </a:schemeClr>
              </a:gs>
            </a:gsLst>
            <a:lin ang="5400000" scaled="0"/>
          </a:gradFill>
          <a:ln>
            <a:noFill/>
          </a:ln>
          <a:effectLst>
            <a:outerShdw blurRad="139700" dist="508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dirty="0"/>
          </a:p>
        </p:txBody>
      </p:sp>
      <p:sp>
        <p:nvSpPr>
          <p:cNvPr id="22" name="任意多边形: 形状 21"/>
          <p:cNvSpPr/>
          <p:nvPr>
            <p:custDataLst>
              <p:tags r:id="rId2"/>
            </p:custDataLst>
          </p:nvPr>
        </p:nvSpPr>
        <p:spPr>
          <a:xfrm>
            <a:off x="4689158" y="3841115"/>
            <a:ext cx="3246868" cy="1711089"/>
          </a:xfrm>
          <a:custGeom>
            <a:avLst/>
            <a:gdLst>
              <a:gd name="connsiteX0" fmla="*/ 2461029 w 3246868"/>
              <a:gd name="connsiteY0" fmla="*/ 0 h 1711089"/>
              <a:gd name="connsiteX1" fmla="*/ 2469368 w 3246868"/>
              <a:gd name="connsiteY1" fmla="*/ 70558 h 1711089"/>
              <a:gd name="connsiteX2" fmla="*/ 2583740 w 3246868"/>
              <a:gd name="connsiteY2" fmla="*/ 275496 h 1711089"/>
              <a:gd name="connsiteX3" fmla="*/ 3149223 w 3246868"/>
              <a:gd name="connsiteY3" fmla="*/ 268295 h 1711089"/>
              <a:gd name="connsiteX4" fmla="*/ 3234127 w 3246868"/>
              <a:gd name="connsiteY4" fmla="*/ 134923 h 1711089"/>
              <a:gd name="connsiteX5" fmla="*/ 3243963 w 3246868"/>
              <a:gd name="connsiteY5" fmla="*/ 98918 h 1711089"/>
              <a:gd name="connsiteX6" fmla="*/ 3246868 w 3246868"/>
              <a:gd name="connsiteY6" fmla="*/ 99416 h 1711089"/>
              <a:gd name="connsiteX7" fmla="*/ 3246119 w 3246868"/>
              <a:gd name="connsiteY7" fmla="*/ 105339 h 1711089"/>
              <a:gd name="connsiteX8" fmla="*/ 2730024 w 3246868"/>
              <a:gd name="connsiteY8" fmla="*/ 1117640 h 1711089"/>
              <a:gd name="connsiteX9" fmla="*/ 280689 w 3246868"/>
              <a:gd name="connsiteY9" fmla="*/ 1402726 h 1711089"/>
              <a:gd name="connsiteX10" fmla="*/ 203281 w 3246868"/>
              <a:gd name="connsiteY10" fmla="*/ 1347508 h 1711089"/>
              <a:gd name="connsiteX11" fmla="*/ 187347 w 3246868"/>
              <a:gd name="connsiteY11" fmla="*/ 1339421 h 1711089"/>
              <a:gd name="connsiteX12" fmla="*/ 144372 w 3246868"/>
              <a:gd name="connsiteY12" fmla="*/ 1305485 h 1711089"/>
              <a:gd name="connsiteX13" fmla="*/ 131605 w 3246868"/>
              <a:gd name="connsiteY13" fmla="*/ 1296378 h 1711089"/>
              <a:gd name="connsiteX14" fmla="*/ 120994 w 3246868"/>
              <a:gd name="connsiteY14" fmla="*/ 1287117 h 1711089"/>
              <a:gd name="connsiteX15" fmla="*/ 121474 w 3246868"/>
              <a:gd name="connsiteY15" fmla="*/ 1286619 h 1711089"/>
              <a:gd name="connsiteX16" fmla="*/ 70856 w 3246868"/>
              <a:gd name="connsiteY16" fmla="*/ 1226927 h 1711089"/>
              <a:gd name="connsiteX17" fmla="*/ 110946 w 3246868"/>
              <a:gd name="connsiteY17" fmla="*/ 723600 h 1711089"/>
              <a:gd name="connsiteX18" fmla="*/ 676429 w 3246868"/>
              <a:gd name="connsiteY18" fmla="*/ 716399 h 1711089"/>
              <a:gd name="connsiteX19" fmla="*/ 676712 w 3246868"/>
              <a:gd name="connsiteY19" fmla="*/ 716733 h 1711089"/>
              <a:gd name="connsiteX20" fmla="*/ 713452 w 3246868"/>
              <a:gd name="connsiteY20" fmla="*/ 742768 h 1711089"/>
              <a:gd name="connsiteX21" fmla="*/ 2162442 w 3246868"/>
              <a:gd name="connsiteY21" fmla="*/ 569531 h 1711089"/>
              <a:gd name="connsiteX22" fmla="*/ 2428266 w 3246868"/>
              <a:gd name="connsiteY22" fmla="*/ 130347 h 1711089"/>
              <a:gd name="connsiteX23" fmla="*/ 2461029 w 3246868"/>
              <a:gd name="connsiteY23" fmla="*/ 0 h 171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246868" h="1711089">
                <a:moveTo>
                  <a:pt x="2461029" y="0"/>
                </a:moveTo>
                <a:lnTo>
                  <a:pt x="2469368" y="70558"/>
                </a:lnTo>
                <a:cubicBezTo>
                  <a:pt x="2485684" y="145971"/>
                  <a:pt x="2523884" y="217694"/>
                  <a:pt x="2583740" y="275496"/>
                </a:cubicBezTo>
                <a:cubicBezTo>
                  <a:pt x="2743356" y="429636"/>
                  <a:pt x="2996531" y="426412"/>
                  <a:pt x="3149223" y="268295"/>
                </a:cubicBezTo>
                <a:cubicBezTo>
                  <a:pt x="3187396" y="228766"/>
                  <a:pt x="3215674" y="183298"/>
                  <a:pt x="3234127" y="134923"/>
                </a:cubicBezTo>
                <a:lnTo>
                  <a:pt x="3243963" y="98918"/>
                </a:lnTo>
                <a:lnTo>
                  <a:pt x="3246868" y="99416"/>
                </a:lnTo>
                <a:lnTo>
                  <a:pt x="3246119" y="105339"/>
                </a:lnTo>
                <a:cubicBezTo>
                  <a:pt x="3181391" y="474068"/>
                  <a:pt x="3009650" y="828079"/>
                  <a:pt x="2730024" y="1117640"/>
                </a:cubicBezTo>
                <a:cubicBezTo>
                  <a:pt x="2074651" y="1796297"/>
                  <a:pt x="1044776" y="1895047"/>
                  <a:pt x="280689" y="1402726"/>
                </a:cubicBezTo>
                <a:lnTo>
                  <a:pt x="203281" y="1347508"/>
                </a:lnTo>
                <a:lnTo>
                  <a:pt x="187347" y="1339421"/>
                </a:lnTo>
                <a:lnTo>
                  <a:pt x="144372" y="1305485"/>
                </a:lnTo>
                <a:lnTo>
                  <a:pt x="131605" y="1296378"/>
                </a:lnTo>
                <a:lnTo>
                  <a:pt x="120994" y="1287117"/>
                </a:lnTo>
                <a:lnTo>
                  <a:pt x="121474" y="1286619"/>
                </a:lnTo>
                <a:lnTo>
                  <a:pt x="70856" y="1226927"/>
                </a:lnTo>
                <a:cubicBezTo>
                  <a:pt x="-35062" y="1073052"/>
                  <a:pt x="-22659" y="861953"/>
                  <a:pt x="110946" y="723600"/>
                </a:cubicBezTo>
                <a:cubicBezTo>
                  <a:pt x="263638" y="565483"/>
                  <a:pt x="516813" y="562259"/>
                  <a:pt x="676429" y="716399"/>
                </a:cubicBezTo>
                <a:lnTo>
                  <a:pt x="676712" y="716733"/>
                </a:lnTo>
                <a:lnTo>
                  <a:pt x="713452" y="742768"/>
                </a:lnTo>
                <a:cubicBezTo>
                  <a:pt x="1166737" y="1030830"/>
                  <a:pt x="1774840" y="970901"/>
                  <a:pt x="2162442" y="569531"/>
                </a:cubicBezTo>
                <a:cubicBezTo>
                  <a:pt x="2287028" y="440519"/>
                  <a:pt x="2375563" y="289969"/>
                  <a:pt x="2428266" y="130347"/>
                </a:cubicBezTo>
                <a:lnTo>
                  <a:pt x="2461029" y="0"/>
                </a:lnTo>
                <a:close/>
              </a:path>
            </a:pathLst>
          </a:custGeom>
          <a:gradFill>
            <a:gsLst>
              <a:gs pos="90000">
                <a:schemeClr val="accent3"/>
              </a:gs>
              <a:gs pos="0">
                <a:schemeClr val="accent2"/>
              </a:gs>
              <a:gs pos="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dirty="0"/>
          </a:p>
        </p:txBody>
      </p:sp>
      <p:sp>
        <p:nvSpPr>
          <p:cNvPr id="149" name="任意多边形 148"/>
          <p:cNvSpPr/>
          <p:nvPr>
            <p:custDataLst>
              <p:tags r:id="rId3"/>
            </p:custDataLst>
          </p:nvPr>
        </p:nvSpPr>
        <p:spPr>
          <a:xfrm>
            <a:off x="481330" y="2861945"/>
            <a:ext cx="3656965" cy="14998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984" h="2362">
                <a:moveTo>
                  <a:pt x="394" y="0"/>
                </a:moveTo>
                <a:lnTo>
                  <a:pt x="4984" y="0"/>
                </a:lnTo>
                <a:lnTo>
                  <a:pt x="4974" y="25"/>
                </a:lnTo>
                <a:cubicBezTo>
                  <a:pt x="4833" y="383"/>
                  <a:pt x="4755" y="773"/>
                  <a:pt x="4755" y="1181"/>
                </a:cubicBezTo>
                <a:cubicBezTo>
                  <a:pt x="4755" y="1589"/>
                  <a:pt x="4833" y="1979"/>
                  <a:pt x="4974" y="2337"/>
                </a:cubicBezTo>
                <a:lnTo>
                  <a:pt x="4984" y="2362"/>
                </a:lnTo>
                <a:lnTo>
                  <a:pt x="394" y="2362"/>
                </a:lnTo>
                <a:cubicBezTo>
                  <a:pt x="176" y="2362"/>
                  <a:pt x="0" y="2186"/>
                  <a:pt x="0" y="1968"/>
                </a:cubicBezTo>
                <a:lnTo>
                  <a:pt x="0" y="394"/>
                </a:lnTo>
                <a:cubicBezTo>
                  <a:pt x="0" y="176"/>
                  <a:pt x="176" y="0"/>
                  <a:pt x="394" y="0"/>
                </a:cubicBezTo>
                <a:close/>
              </a:path>
            </a:pathLst>
          </a:cu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18392" tIns="223836" rIns="226295" bIns="209234"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00000"/>
              </a:lnSpc>
            </a:pPr>
            <a:r>
              <a:rPr lang="en-US" altLang="zh-CN" sz="2000">
                <a:solidFill>
                  <a:schemeClr val="tx1">
                    <a:lumMod val="85000"/>
                    <a:lumOff val="15000"/>
                  </a:schemeClr>
                </a:solidFill>
                <a:latin typeface="+mn-ea"/>
                <a:cs typeface="+mn-ea"/>
                <a:sym typeface="+mn-ea"/>
              </a:rPr>
              <a:t>        </a:t>
            </a:r>
            <a:r>
              <a:rPr lang="zh-CN" altLang="en-US" sz="2000">
                <a:solidFill>
                  <a:schemeClr val="tx1">
                    <a:lumMod val="85000"/>
                    <a:lumOff val="15000"/>
                  </a:schemeClr>
                </a:solidFill>
                <a:latin typeface="+mn-ea"/>
                <a:cs typeface="+mn-ea"/>
                <a:sym typeface="+mn-ea"/>
              </a:rPr>
              <a:t>学会使用 Word 可以提高我们的写作速度，使我们的写作过程清晰明了，并且可以帮助我们对自己的文章进行编辑、校对和修改；</a:t>
            </a:r>
            <a:endParaRPr lang="zh-CN" altLang="en-US" sz="2000">
              <a:solidFill>
                <a:schemeClr val="tx1">
                  <a:lumMod val="85000"/>
                  <a:lumOff val="15000"/>
                </a:schemeClr>
              </a:solidFill>
              <a:latin typeface="+mn-ea"/>
              <a:cs typeface="+mn-ea"/>
              <a:sym typeface="+mn-ea"/>
            </a:endParaRPr>
          </a:p>
        </p:txBody>
      </p:sp>
      <p:sp>
        <p:nvSpPr>
          <p:cNvPr id="27" name="任意多边形: 形状 26"/>
          <p:cNvSpPr/>
          <p:nvPr>
            <p:custDataLst>
              <p:tags r:id="rId4"/>
            </p:custDataLst>
          </p:nvPr>
        </p:nvSpPr>
        <p:spPr>
          <a:xfrm rot="15240000">
            <a:off x="3600768" y="2395855"/>
            <a:ext cx="3025775" cy="2157730"/>
          </a:xfrm>
          <a:custGeom>
            <a:avLst/>
            <a:gdLst>
              <a:gd name="connsiteX0" fmla="*/ 1070681 w 2968120"/>
              <a:gd name="connsiteY0" fmla="*/ 0 h 2116511"/>
              <a:gd name="connsiteX1" fmla="*/ 2940878 w 2968120"/>
              <a:gd name="connsiteY1" fmla="*/ 1533992 h 2116511"/>
              <a:gd name="connsiteX2" fmla="*/ 2954662 w 2968120"/>
              <a:gd name="connsiteY2" fmla="*/ 1626236 h 2116511"/>
              <a:gd name="connsiteX3" fmla="*/ 2959813 w 2968120"/>
              <a:gd name="connsiteY3" fmla="*/ 1642990 h 2116511"/>
              <a:gd name="connsiteX4" fmla="*/ 2965151 w 2968120"/>
              <a:gd name="connsiteY4" fmla="*/ 1696436 h 2116511"/>
              <a:gd name="connsiteX5" fmla="*/ 2967424 w 2968120"/>
              <a:gd name="connsiteY5" fmla="*/ 1711650 h 2116511"/>
              <a:gd name="connsiteX6" fmla="*/ 2968120 w 2968120"/>
              <a:gd name="connsiteY6" fmla="*/ 1725448 h 2116511"/>
              <a:gd name="connsiteX7" fmla="*/ 2967442 w 2968120"/>
              <a:gd name="connsiteY7" fmla="*/ 1725448 h 2116511"/>
              <a:gd name="connsiteX8" fmla="*/ 2959813 w 2968120"/>
              <a:gd name="connsiteY8" fmla="*/ 1801838 h 2116511"/>
              <a:gd name="connsiteX9" fmla="*/ 2577331 w 2968120"/>
              <a:gd name="connsiteY9" fmla="*/ 2116511 h 2116511"/>
              <a:gd name="connsiteX10" fmla="*/ 2186917 w 2968120"/>
              <a:gd name="connsiteY10" fmla="*/ 1722414 h 2116511"/>
              <a:gd name="connsiteX11" fmla="*/ 2186960 w 2968120"/>
              <a:gd name="connsiteY11" fmla="*/ 1721987 h 2116511"/>
              <a:gd name="connsiteX12" fmla="*/ 2180296 w 2968120"/>
              <a:gd name="connsiteY12" fmla="*/ 1678323 h 2116511"/>
              <a:gd name="connsiteX13" fmla="*/ 1070680 w 2968120"/>
              <a:gd name="connsiteY13" fmla="*/ 773960 h 2116511"/>
              <a:gd name="connsiteX14" fmla="*/ 579640 w 2968120"/>
              <a:gd name="connsiteY14" fmla="*/ 885650 h 2116511"/>
              <a:gd name="connsiteX15" fmla="*/ 465337 w 2968120"/>
              <a:gd name="connsiteY15" fmla="*/ 951349 h 2116511"/>
              <a:gd name="connsiteX16" fmla="*/ 509442 w 2968120"/>
              <a:gd name="connsiteY16" fmla="*/ 897388 h 2116511"/>
              <a:gd name="connsiteX17" fmla="*/ 576118 w 2968120"/>
              <a:gd name="connsiteY17" fmla="*/ 677045 h 2116511"/>
              <a:gd name="connsiteX18" fmla="*/ 185704 w 2968120"/>
              <a:gd name="connsiteY18" fmla="*/ 282948 h 2116511"/>
              <a:gd name="connsiteX19" fmla="*/ 33737 w 2968120"/>
              <a:gd name="connsiteY19" fmla="*/ 313918 h 2116511"/>
              <a:gd name="connsiteX20" fmla="*/ 1628 w 2968120"/>
              <a:gd name="connsiteY20" fmla="*/ 331511 h 2116511"/>
              <a:gd name="connsiteX21" fmla="*/ 0 w 2968120"/>
              <a:gd name="connsiteY21" fmla="*/ 329122 h 2116511"/>
              <a:gd name="connsiteX22" fmla="*/ 4690 w 2968120"/>
              <a:gd name="connsiteY22" fmla="*/ 325615 h 2116511"/>
              <a:gd name="connsiteX23" fmla="*/ 1070681 w 2968120"/>
              <a:gd name="connsiteY23" fmla="*/ 0 h 211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68120" h="2116511">
                <a:moveTo>
                  <a:pt x="1070681" y="0"/>
                </a:moveTo>
                <a:cubicBezTo>
                  <a:pt x="1996150" y="1"/>
                  <a:pt x="2767610" y="659392"/>
                  <a:pt x="2940878" y="1533992"/>
                </a:cubicBezTo>
                <a:lnTo>
                  <a:pt x="2954662" y="1626236"/>
                </a:lnTo>
                <a:lnTo>
                  <a:pt x="2959813" y="1642990"/>
                </a:lnTo>
                <a:lnTo>
                  <a:pt x="2965151" y="1696436"/>
                </a:lnTo>
                <a:lnTo>
                  <a:pt x="2967424" y="1711650"/>
                </a:lnTo>
                <a:lnTo>
                  <a:pt x="2968120" y="1725448"/>
                </a:lnTo>
                <a:lnTo>
                  <a:pt x="2967442" y="1725448"/>
                </a:lnTo>
                <a:lnTo>
                  <a:pt x="2959813" y="1801838"/>
                </a:lnTo>
                <a:cubicBezTo>
                  <a:pt x="2923409" y="1981422"/>
                  <a:pt x="2765999" y="2116511"/>
                  <a:pt x="2577331" y="2116511"/>
                </a:cubicBezTo>
                <a:cubicBezTo>
                  <a:pt x="2361711" y="2116511"/>
                  <a:pt x="2186917" y="1940068"/>
                  <a:pt x="2186917" y="1722414"/>
                </a:cubicBezTo>
                <a:lnTo>
                  <a:pt x="2186960" y="1721987"/>
                </a:lnTo>
                <a:lnTo>
                  <a:pt x="2180296" y="1678323"/>
                </a:lnTo>
                <a:cubicBezTo>
                  <a:pt x="2074683" y="1162204"/>
                  <a:pt x="1618021" y="773962"/>
                  <a:pt x="1070680" y="773960"/>
                </a:cubicBezTo>
                <a:cubicBezTo>
                  <a:pt x="894750" y="773960"/>
                  <a:pt x="728187" y="814072"/>
                  <a:pt x="579640" y="885650"/>
                </a:cubicBezTo>
                <a:lnTo>
                  <a:pt x="465337" y="951349"/>
                </a:lnTo>
                <a:lnTo>
                  <a:pt x="509442" y="897388"/>
                </a:lnTo>
                <a:cubicBezTo>
                  <a:pt x="551538" y="834490"/>
                  <a:pt x="576118" y="758665"/>
                  <a:pt x="576118" y="677045"/>
                </a:cubicBezTo>
                <a:cubicBezTo>
                  <a:pt x="576118" y="459391"/>
                  <a:pt x="401324" y="282948"/>
                  <a:pt x="185704" y="282948"/>
                </a:cubicBezTo>
                <a:cubicBezTo>
                  <a:pt x="131799" y="282948"/>
                  <a:pt x="80446" y="293976"/>
                  <a:pt x="33737" y="313918"/>
                </a:cubicBezTo>
                <a:lnTo>
                  <a:pt x="1628" y="331511"/>
                </a:lnTo>
                <a:lnTo>
                  <a:pt x="0" y="329122"/>
                </a:lnTo>
                <a:lnTo>
                  <a:pt x="4690" y="325615"/>
                </a:lnTo>
                <a:cubicBezTo>
                  <a:pt x="308984" y="120039"/>
                  <a:pt x="675814" y="0"/>
                  <a:pt x="1070681" y="0"/>
                </a:cubicBezTo>
                <a:close/>
              </a:path>
            </a:pathLst>
          </a:custGeom>
          <a:gradFill>
            <a:gsLst>
              <a:gs pos="90000">
                <a:schemeClr val="accent1"/>
              </a:gs>
              <a:gs pos="0">
                <a:schemeClr val="accent2"/>
              </a:gs>
              <a:gs pos="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prstTxWarp prst="textArchDown">
              <a:avLst/>
            </a:prstTxWarp>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3"/>
          <p:cNvSpPr/>
          <p:nvPr>
            <p:custDataLst>
              <p:tags r:id="rId5"/>
            </p:custDataLst>
          </p:nvPr>
        </p:nvSpPr>
        <p:spPr>
          <a:xfrm flipH="1">
            <a:off x="6567805" y="1732915"/>
            <a:ext cx="4671060" cy="1522095"/>
          </a:xfrm>
          <a:custGeom>
            <a:avLst/>
            <a:gdLst>
              <a:gd name="adj" fmla="val 13855"/>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56" h="2384">
                <a:moveTo>
                  <a:pt x="396" y="0"/>
                </a:moveTo>
                <a:lnTo>
                  <a:pt x="6856" y="0"/>
                </a:lnTo>
                <a:lnTo>
                  <a:pt x="6833" y="8"/>
                </a:lnTo>
                <a:cubicBezTo>
                  <a:pt x="5796" y="373"/>
                  <a:pt x="5006" y="1262"/>
                  <a:pt x="4782" y="2358"/>
                </a:cubicBezTo>
                <a:lnTo>
                  <a:pt x="4777" y="2384"/>
                </a:lnTo>
                <a:lnTo>
                  <a:pt x="396" y="2384"/>
                </a:lnTo>
                <a:cubicBezTo>
                  <a:pt x="177" y="2384"/>
                  <a:pt x="0" y="2236"/>
                  <a:pt x="0" y="2054"/>
                </a:cubicBezTo>
                <a:lnTo>
                  <a:pt x="0" y="330"/>
                </a:lnTo>
                <a:cubicBezTo>
                  <a:pt x="0" y="148"/>
                  <a:pt x="177" y="0"/>
                  <a:pt x="396" y="0"/>
                </a:cubicBezTo>
                <a:close/>
              </a:path>
            </a:pathLst>
          </a:cu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81125" tIns="257175" bIns="210185"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00000"/>
              </a:lnSpc>
            </a:pPr>
            <a:r>
              <a:rPr lang="en-US" altLang="zh-CN" sz="2000">
                <a:solidFill>
                  <a:schemeClr val="tx1">
                    <a:lumMod val="85000"/>
                    <a:lumOff val="15000"/>
                  </a:schemeClr>
                </a:solidFill>
                <a:latin typeface="+mn-ea"/>
                <a:cs typeface="+mn-ea"/>
                <a:sym typeface="+mn-ea"/>
              </a:rPr>
              <a:t>   </a:t>
            </a:r>
            <a:r>
              <a:rPr lang="zh-CN" altLang="en-US" sz="2000">
                <a:solidFill>
                  <a:schemeClr val="tx1">
                    <a:lumMod val="85000"/>
                    <a:lumOff val="15000"/>
                  </a:schemeClr>
                </a:solidFill>
                <a:latin typeface="+mn-ea"/>
                <a:cs typeface="+mn-ea"/>
                <a:sym typeface="+mn-ea"/>
              </a:rPr>
              <a:t>“一幅图能代替千言万语”，使用 Excel，我们可以制作出各种各样的图（如柱状图、饼图）和表格来显示数据之间的相互关系；</a:t>
            </a:r>
            <a:endParaRPr lang="zh-CN" altLang="en-US" sz="2000">
              <a:solidFill>
                <a:schemeClr val="tx1">
                  <a:lumMod val="85000"/>
                  <a:lumOff val="15000"/>
                </a:schemeClr>
              </a:solidFill>
              <a:latin typeface="+mn-ea"/>
              <a:cs typeface="+mn-ea"/>
              <a:sym typeface="+mn-ea"/>
            </a:endParaRPr>
          </a:p>
        </p:txBody>
      </p:sp>
      <p:sp>
        <p:nvSpPr>
          <p:cNvPr id="370" name="椭圆 369"/>
          <p:cNvSpPr/>
          <p:nvPr>
            <p:custDataLst>
              <p:tags r:id="rId6"/>
            </p:custDataLst>
          </p:nvPr>
        </p:nvSpPr>
        <p:spPr>
          <a:xfrm rot="19080000">
            <a:off x="4772978" y="4548505"/>
            <a:ext cx="567690" cy="567690"/>
          </a:xfrm>
          <a:prstGeom prst="ellipse">
            <a:avLst/>
          </a:prstGeom>
          <a:solidFill>
            <a:srgbClr val="FFFFFF"/>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mj-ea"/>
              <a:ea typeface="+mj-ea"/>
              <a:cs typeface="微软雅黑" panose="020B0503020204020204" charset="-122"/>
            </a:endParaRPr>
          </a:p>
        </p:txBody>
      </p:sp>
      <p:sp>
        <p:nvSpPr>
          <p:cNvPr id="376" name="椭圆 375"/>
          <p:cNvSpPr/>
          <p:nvPr>
            <p:custDataLst>
              <p:tags r:id="rId7"/>
            </p:custDataLst>
          </p:nvPr>
        </p:nvSpPr>
        <p:spPr>
          <a:xfrm rot="19080000">
            <a:off x="5166043" y="1922780"/>
            <a:ext cx="567690" cy="567690"/>
          </a:xfrm>
          <a:prstGeom prst="ellipse">
            <a:avLst/>
          </a:prstGeom>
          <a:solidFill>
            <a:srgbClr val="FFFFFF"/>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mj-ea"/>
              <a:ea typeface="+mj-ea"/>
              <a:cs typeface="微软雅黑" panose="020B0503020204020204" charset="-122"/>
            </a:endParaRPr>
          </a:p>
        </p:txBody>
      </p:sp>
      <p:sp>
        <p:nvSpPr>
          <p:cNvPr id="373" name="椭圆 372"/>
          <p:cNvSpPr/>
          <p:nvPr>
            <p:custDataLst>
              <p:tags r:id="rId8"/>
            </p:custDataLst>
          </p:nvPr>
        </p:nvSpPr>
        <p:spPr>
          <a:xfrm rot="19080000">
            <a:off x="7265988" y="3545205"/>
            <a:ext cx="567690" cy="567690"/>
          </a:xfrm>
          <a:prstGeom prst="ellipse">
            <a:avLst/>
          </a:prstGeom>
          <a:solidFill>
            <a:srgbClr val="FFFFFF"/>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mj-ea"/>
              <a:ea typeface="+mj-ea"/>
              <a:cs typeface="微软雅黑" panose="020B0503020204020204" charset="-122"/>
            </a:endParaRPr>
          </a:p>
        </p:txBody>
      </p:sp>
      <p:sp>
        <p:nvSpPr>
          <p:cNvPr id="5" name="椭圆 4"/>
          <p:cNvSpPr/>
          <p:nvPr>
            <p:custDataLst>
              <p:tags r:id="rId9"/>
            </p:custDataLst>
          </p:nvPr>
        </p:nvSpPr>
        <p:spPr>
          <a:xfrm>
            <a:off x="5202873" y="2777490"/>
            <a:ext cx="1683385" cy="1683385"/>
          </a:xfrm>
          <a:prstGeom prst="ellipse">
            <a:avLst/>
          </a:prstGeom>
          <a:solidFill>
            <a:schemeClr val="accent1">
              <a:alpha val="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微软雅黑" panose="020B0503020204020204" charset="-122"/>
              <a:ea typeface="微软雅黑" panose="020B0503020204020204" charset="-122"/>
              <a:cs typeface="微软雅黑" panose="020B0503020204020204" charset="-122"/>
            </a:endParaRPr>
          </a:p>
        </p:txBody>
      </p:sp>
      <p:sp>
        <p:nvSpPr>
          <p:cNvPr id="8" name="图片 360" descr="343435383036303b343532343136343bcfeec4bfb7b6cea7"/>
          <p:cNvSpPr/>
          <p:nvPr>
            <p:custDataLst>
              <p:tags r:id="rId10"/>
            </p:custDataLst>
          </p:nvPr>
        </p:nvSpPr>
        <p:spPr>
          <a:xfrm>
            <a:off x="5310823" y="2067560"/>
            <a:ext cx="279399" cy="279399"/>
          </a:xfrm>
          <a:custGeom>
            <a:avLst/>
            <a:gdLst>
              <a:gd name="connsiteX0" fmla="*/ 51807 w 279399"/>
              <a:gd name="connsiteY0" fmla="*/ 195095 h 279399"/>
              <a:gd name="connsiteX1" fmla="*/ 61229 w 279399"/>
              <a:gd name="connsiteY1" fmla="*/ 209664 h 279399"/>
              <a:gd name="connsiteX2" fmla="*/ 26319 w 279399"/>
              <a:gd name="connsiteY2" fmla="*/ 235870 h 279399"/>
              <a:gd name="connsiteX3" fmla="*/ 139814 w 279399"/>
              <a:gd name="connsiteY3" fmla="*/ 262075 h 279399"/>
              <a:gd name="connsiteX4" fmla="*/ 253308 w 279399"/>
              <a:gd name="connsiteY4" fmla="*/ 235870 h 279399"/>
              <a:gd name="connsiteX5" fmla="*/ 209664 w 279399"/>
              <a:gd name="connsiteY5" fmla="*/ 209664 h 279399"/>
              <a:gd name="connsiteX6" fmla="*/ 222673 w 279399"/>
              <a:gd name="connsiteY6" fmla="*/ 193753 h 279399"/>
              <a:gd name="connsiteX7" fmla="*/ 279513 w 279399"/>
              <a:gd name="connsiteY7" fmla="*/ 235838 h 279399"/>
              <a:gd name="connsiteX8" fmla="*/ 139814 w 279399"/>
              <a:gd name="connsiteY8" fmla="*/ 279513 h 279399"/>
              <a:gd name="connsiteX9" fmla="*/ 114 w 279399"/>
              <a:gd name="connsiteY9" fmla="*/ 235838 h 279399"/>
              <a:gd name="connsiteX10" fmla="*/ 51807 w 279399"/>
              <a:gd name="connsiteY10" fmla="*/ 195095 h 279399"/>
              <a:gd name="connsiteX11" fmla="*/ 139814 w 279399"/>
              <a:gd name="connsiteY11" fmla="*/ 244573 h 279399"/>
              <a:gd name="connsiteX12" fmla="*/ 35055 w 279399"/>
              <a:gd name="connsiteY12" fmla="*/ 105716 h 279399"/>
              <a:gd name="connsiteX13" fmla="*/ 139814 w 279399"/>
              <a:gd name="connsiteY13" fmla="*/ 114 h 279399"/>
              <a:gd name="connsiteX14" fmla="*/ 244573 w 279399"/>
              <a:gd name="connsiteY14" fmla="*/ 105716 h 279399"/>
              <a:gd name="connsiteX15" fmla="*/ 139814 w 279399"/>
              <a:gd name="connsiteY15" fmla="*/ 244573 h 279399"/>
              <a:gd name="connsiteX16" fmla="*/ 139814 w 279399"/>
              <a:gd name="connsiteY16" fmla="*/ 122250 h 279399"/>
              <a:gd name="connsiteX17" fmla="*/ 166019 w 279399"/>
              <a:gd name="connsiteY17" fmla="*/ 96107 h 279399"/>
              <a:gd name="connsiteX18" fmla="*/ 139814 w 279399"/>
              <a:gd name="connsiteY18" fmla="*/ 69964 h 279399"/>
              <a:gd name="connsiteX19" fmla="*/ 113609 w 279399"/>
              <a:gd name="connsiteY19" fmla="*/ 96107 h 279399"/>
              <a:gd name="connsiteX20" fmla="*/ 139814 w 279399"/>
              <a:gd name="connsiteY20" fmla="*/ 122250 h 27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399" h="279399">
                <a:moveTo>
                  <a:pt x="51807" y="195095"/>
                </a:moveTo>
                <a:lnTo>
                  <a:pt x="61229" y="209664"/>
                </a:lnTo>
                <a:cubicBezTo>
                  <a:pt x="38705" y="217463"/>
                  <a:pt x="26319" y="226604"/>
                  <a:pt x="26319" y="235870"/>
                </a:cubicBezTo>
                <a:cubicBezTo>
                  <a:pt x="26319" y="254619"/>
                  <a:pt x="85251" y="262075"/>
                  <a:pt x="139814" y="262075"/>
                </a:cubicBezTo>
                <a:cubicBezTo>
                  <a:pt x="194377" y="262075"/>
                  <a:pt x="253308" y="254650"/>
                  <a:pt x="253308" y="235870"/>
                </a:cubicBezTo>
                <a:cubicBezTo>
                  <a:pt x="253308" y="225918"/>
                  <a:pt x="234933" y="217682"/>
                  <a:pt x="209664" y="209664"/>
                </a:cubicBezTo>
                <a:lnTo>
                  <a:pt x="222673" y="193753"/>
                </a:lnTo>
                <a:cubicBezTo>
                  <a:pt x="257146" y="202396"/>
                  <a:pt x="279513" y="220177"/>
                  <a:pt x="279513" y="235838"/>
                </a:cubicBezTo>
                <a:cubicBezTo>
                  <a:pt x="279513" y="262075"/>
                  <a:pt x="216964" y="279513"/>
                  <a:pt x="139814" y="279513"/>
                </a:cubicBezTo>
                <a:cubicBezTo>
                  <a:pt x="62664" y="279513"/>
                  <a:pt x="114" y="262075"/>
                  <a:pt x="114" y="235838"/>
                </a:cubicBezTo>
                <a:cubicBezTo>
                  <a:pt x="114" y="220957"/>
                  <a:pt x="20267" y="203830"/>
                  <a:pt x="51807" y="195095"/>
                </a:cubicBezTo>
                <a:moveTo>
                  <a:pt x="139814" y="244573"/>
                </a:moveTo>
                <a:cubicBezTo>
                  <a:pt x="139814" y="244573"/>
                  <a:pt x="35055" y="170512"/>
                  <a:pt x="35055" y="105716"/>
                </a:cubicBezTo>
                <a:cubicBezTo>
                  <a:pt x="35055" y="40920"/>
                  <a:pt x="81944" y="114"/>
                  <a:pt x="139814" y="114"/>
                </a:cubicBezTo>
                <a:cubicBezTo>
                  <a:pt x="197685" y="114"/>
                  <a:pt x="244573" y="42105"/>
                  <a:pt x="244573" y="105716"/>
                </a:cubicBezTo>
                <a:cubicBezTo>
                  <a:pt x="244573" y="169358"/>
                  <a:pt x="139814" y="244573"/>
                  <a:pt x="139814" y="244573"/>
                </a:cubicBezTo>
                <a:moveTo>
                  <a:pt x="139814" y="122250"/>
                </a:moveTo>
                <a:cubicBezTo>
                  <a:pt x="154258" y="122250"/>
                  <a:pt x="166019" y="110551"/>
                  <a:pt x="166019" y="96107"/>
                </a:cubicBezTo>
                <a:cubicBezTo>
                  <a:pt x="166019" y="81663"/>
                  <a:pt x="154289" y="69964"/>
                  <a:pt x="139814" y="69964"/>
                </a:cubicBezTo>
                <a:cubicBezTo>
                  <a:pt x="125370" y="69964"/>
                  <a:pt x="113609" y="81663"/>
                  <a:pt x="113609" y="96107"/>
                </a:cubicBezTo>
                <a:cubicBezTo>
                  <a:pt x="113609" y="110551"/>
                  <a:pt x="125370" y="122250"/>
                  <a:pt x="139814" y="122250"/>
                </a:cubicBezTo>
              </a:path>
            </a:pathLst>
          </a:custGeom>
          <a:solidFill>
            <a:schemeClr val="accent1"/>
          </a:solidFill>
          <a:ln w="9870" cap="flat">
            <a:noFill/>
            <a:prstDash val="solid"/>
            <a:miter/>
          </a:ln>
        </p:spPr>
        <p:txBody>
          <a:bodyPr rtlCol="0" anchor="ctr"/>
          <a:lstStyle/>
          <a:p>
            <a:endParaRPr lang="zh-CN" altLang="en-US"/>
          </a:p>
        </p:txBody>
      </p:sp>
      <p:sp>
        <p:nvSpPr>
          <p:cNvPr id="16" name="任意多边形: 形状 15"/>
          <p:cNvSpPr/>
          <p:nvPr>
            <p:custDataLst>
              <p:tags r:id="rId11"/>
            </p:custDataLst>
          </p:nvPr>
        </p:nvSpPr>
        <p:spPr>
          <a:xfrm>
            <a:off x="4927918" y="4692650"/>
            <a:ext cx="258161" cy="279400"/>
          </a:xfrm>
          <a:custGeom>
            <a:avLst/>
            <a:gdLst>
              <a:gd name="connsiteX0" fmla="*/ 242978 w 258161"/>
              <a:gd name="connsiteY0" fmla="*/ 157725 h 279400"/>
              <a:gd name="connsiteX1" fmla="*/ 253606 w 258161"/>
              <a:gd name="connsiteY1" fmla="*/ 162362 h 279400"/>
              <a:gd name="connsiteX2" fmla="*/ 253606 w 258161"/>
              <a:gd name="connsiteY2" fmla="*/ 184002 h 279400"/>
              <a:gd name="connsiteX3" fmla="*/ 162508 w 258161"/>
              <a:gd name="connsiteY3" fmla="*/ 276743 h 279400"/>
              <a:gd name="connsiteX4" fmla="*/ 154916 w 258161"/>
              <a:gd name="connsiteY4" fmla="*/ 278289 h 279400"/>
              <a:gd name="connsiteX5" fmla="*/ 142769 w 258161"/>
              <a:gd name="connsiteY5" fmla="*/ 273651 h 279400"/>
              <a:gd name="connsiteX6" fmla="*/ 106329 w 258161"/>
              <a:gd name="connsiteY6" fmla="*/ 235009 h 279400"/>
              <a:gd name="connsiteX7" fmla="*/ 106329 w 258161"/>
              <a:gd name="connsiteY7" fmla="*/ 213370 h 279400"/>
              <a:gd name="connsiteX8" fmla="*/ 127586 w 258161"/>
              <a:gd name="connsiteY8" fmla="*/ 213370 h 279400"/>
              <a:gd name="connsiteX9" fmla="*/ 154916 w 258161"/>
              <a:gd name="connsiteY9" fmla="*/ 241193 h 279400"/>
              <a:gd name="connsiteX10" fmla="*/ 232350 w 258161"/>
              <a:gd name="connsiteY10" fmla="*/ 162362 h 279400"/>
              <a:gd name="connsiteX11" fmla="*/ 242978 w 258161"/>
              <a:gd name="connsiteY11" fmla="*/ 157725 h 279400"/>
              <a:gd name="connsiteX12" fmla="*/ 75916 w 258161"/>
              <a:gd name="connsiteY12" fmla="*/ 46371 h 279400"/>
              <a:gd name="connsiteX13" fmla="*/ 60733 w 258161"/>
              <a:gd name="connsiteY13" fmla="*/ 61828 h 279400"/>
              <a:gd name="connsiteX14" fmla="*/ 121465 w 258161"/>
              <a:gd name="connsiteY14" fmla="*/ 123655 h 279400"/>
              <a:gd name="connsiteX15" fmla="*/ 182198 w 258161"/>
              <a:gd name="connsiteY15" fmla="*/ 61828 h 279400"/>
              <a:gd name="connsiteX16" fmla="*/ 167015 w 258161"/>
              <a:gd name="connsiteY16" fmla="*/ 46371 h 279400"/>
              <a:gd name="connsiteX17" fmla="*/ 151831 w 258161"/>
              <a:gd name="connsiteY17" fmla="*/ 61828 h 279400"/>
              <a:gd name="connsiteX18" fmla="*/ 121465 w 258161"/>
              <a:gd name="connsiteY18" fmla="*/ 92741 h 279400"/>
              <a:gd name="connsiteX19" fmla="*/ 91099 w 258161"/>
              <a:gd name="connsiteY19" fmla="*/ 61828 h 279400"/>
              <a:gd name="connsiteX20" fmla="*/ 75916 w 258161"/>
              <a:gd name="connsiteY20" fmla="*/ 46371 h 279400"/>
              <a:gd name="connsiteX21" fmla="*/ 45550 w 258161"/>
              <a:gd name="connsiteY21" fmla="*/ 0 h 279400"/>
              <a:gd name="connsiteX22" fmla="*/ 197381 w 258161"/>
              <a:gd name="connsiteY22" fmla="*/ 0 h 279400"/>
              <a:gd name="connsiteX23" fmla="*/ 242931 w 258161"/>
              <a:gd name="connsiteY23" fmla="*/ 46371 h 279400"/>
              <a:gd name="connsiteX24" fmla="*/ 243389 w 258161"/>
              <a:gd name="connsiteY24" fmla="*/ 139155 h 279400"/>
              <a:gd name="connsiteX25" fmla="*/ 153656 w 258161"/>
              <a:gd name="connsiteY25" fmla="*/ 226691 h 279400"/>
              <a:gd name="connsiteX26" fmla="*/ 131041 w 258161"/>
              <a:gd name="connsiteY26" fmla="*/ 204425 h 279400"/>
              <a:gd name="connsiteX27" fmla="*/ 96538 w 258161"/>
              <a:gd name="connsiteY27" fmla="*/ 204425 h 279400"/>
              <a:gd name="connsiteX28" fmla="*/ 96538 w 258161"/>
              <a:gd name="connsiteY28" fmla="*/ 238311 h 279400"/>
              <a:gd name="connsiteX29" fmla="*/ 133103 w 258161"/>
              <a:gd name="connsiteY29" fmla="*/ 279400 h 279400"/>
              <a:gd name="connsiteX30" fmla="*/ 45550 w 258161"/>
              <a:gd name="connsiteY30" fmla="*/ 278224 h 279400"/>
              <a:gd name="connsiteX31" fmla="*/ 0 w 258161"/>
              <a:gd name="connsiteY31" fmla="*/ 231853 h 279400"/>
              <a:gd name="connsiteX32" fmla="*/ 0 w 258161"/>
              <a:gd name="connsiteY32" fmla="*/ 46371 h 279400"/>
              <a:gd name="connsiteX33" fmla="*/ 45550 w 258161"/>
              <a:gd name="connsiteY33" fmla="*/ 0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8161" h="279400">
                <a:moveTo>
                  <a:pt x="242978" y="157725"/>
                </a:moveTo>
                <a:cubicBezTo>
                  <a:pt x="246774" y="157725"/>
                  <a:pt x="250570" y="159271"/>
                  <a:pt x="253606" y="162362"/>
                </a:cubicBezTo>
                <a:cubicBezTo>
                  <a:pt x="259680" y="168545"/>
                  <a:pt x="259680" y="177819"/>
                  <a:pt x="253606" y="184002"/>
                </a:cubicBezTo>
                <a:lnTo>
                  <a:pt x="162508" y="276743"/>
                </a:lnTo>
                <a:lnTo>
                  <a:pt x="154916" y="278289"/>
                </a:lnTo>
                <a:cubicBezTo>
                  <a:pt x="150360" y="278289"/>
                  <a:pt x="145805" y="276743"/>
                  <a:pt x="142769" y="273651"/>
                </a:cubicBezTo>
                <a:lnTo>
                  <a:pt x="106329" y="235009"/>
                </a:lnTo>
                <a:cubicBezTo>
                  <a:pt x="100256" y="228826"/>
                  <a:pt x="100256" y="219553"/>
                  <a:pt x="106329" y="213370"/>
                </a:cubicBezTo>
                <a:cubicBezTo>
                  <a:pt x="112403" y="207187"/>
                  <a:pt x="121512" y="207187"/>
                  <a:pt x="127586" y="213370"/>
                </a:cubicBezTo>
                <a:lnTo>
                  <a:pt x="154916" y="241193"/>
                </a:lnTo>
                <a:lnTo>
                  <a:pt x="232350" y="162362"/>
                </a:lnTo>
                <a:cubicBezTo>
                  <a:pt x="235387" y="159271"/>
                  <a:pt x="239183" y="157725"/>
                  <a:pt x="242978" y="157725"/>
                </a:cubicBezTo>
                <a:close/>
                <a:moveTo>
                  <a:pt x="75916" y="46371"/>
                </a:moveTo>
                <a:cubicBezTo>
                  <a:pt x="66806" y="46371"/>
                  <a:pt x="60733" y="52553"/>
                  <a:pt x="60733" y="61828"/>
                </a:cubicBezTo>
                <a:cubicBezTo>
                  <a:pt x="60733" y="95833"/>
                  <a:pt x="88062" y="123655"/>
                  <a:pt x="121465" y="123655"/>
                </a:cubicBezTo>
                <a:cubicBezTo>
                  <a:pt x="154869" y="123655"/>
                  <a:pt x="182198" y="95833"/>
                  <a:pt x="182198" y="61828"/>
                </a:cubicBezTo>
                <a:cubicBezTo>
                  <a:pt x="182198" y="52553"/>
                  <a:pt x="176125" y="46371"/>
                  <a:pt x="167015" y="46371"/>
                </a:cubicBezTo>
                <a:cubicBezTo>
                  <a:pt x="157905" y="46371"/>
                  <a:pt x="151831" y="52553"/>
                  <a:pt x="151831" y="61828"/>
                </a:cubicBezTo>
                <a:cubicBezTo>
                  <a:pt x="151831" y="78830"/>
                  <a:pt x="138166" y="92741"/>
                  <a:pt x="121465" y="92741"/>
                </a:cubicBezTo>
                <a:cubicBezTo>
                  <a:pt x="104764" y="92741"/>
                  <a:pt x="91099" y="78830"/>
                  <a:pt x="91099" y="61828"/>
                </a:cubicBezTo>
                <a:cubicBezTo>
                  <a:pt x="91099" y="52553"/>
                  <a:pt x="85026" y="46371"/>
                  <a:pt x="75916" y="46371"/>
                </a:cubicBezTo>
                <a:close/>
                <a:moveTo>
                  <a:pt x="45550" y="0"/>
                </a:moveTo>
                <a:lnTo>
                  <a:pt x="197381" y="0"/>
                </a:lnTo>
                <a:cubicBezTo>
                  <a:pt x="223193" y="0"/>
                  <a:pt x="242931" y="20094"/>
                  <a:pt x="242931" y="46371"/>
                </a:cubicBezTo>
                <a:lnTo>
                  <a:pt x="243389" y="139155"/>
                </a:lnTo>
                <a:lnTo>
                  <a:pt x="153656" y="226691"/>
                </a:lnTo>
                <a:lnTo>
                  <a:pt x="131041" y="204425"/>
                </a:lnTo>
                <a:cubicBezTo>
                  <a:pt x="121394" y="194743"/>
                  <a:pt x="106185" y="194743"/>
                  <a:pt x="96538" y="204425"/>
                </a:cubicBezTo>
                <a:cubicBezTo>
                  <a:pt x="86891" y="214106"/>
                  <a:pt x="86891" y="228630"/>
                  <a:pt x="96538" y="238311"/>
                </a:cubicBezTo>
                <a:lnTo>
                  <a:pt x="133103" y="279400"/>
                </a:lnTo>
                <a:lnTo>
                  <a:pt x="45550" y="278224"/>
                </a:lnTo>
                <a:cubicBezTo>
                  <a:pt x="19738" y="278224"/>
                  <a:pt x="0" y="258130"/>
                  <a:pt x="0" y="231853"/>
                </a:cubicBezTo>
                <a:lnTo>
                  <a:pt x="0" y="46371"/>
                </a:lnTo>
                <a:cubicBezTo>
                  <a:pt x="0" y="20094"/>
                  <a:pt x="19738" y="0"/>
                  <a:pt x="45550" y="0"/>
                </a:cubicBezTo>
                <a:close/>
              </a:path>
            </a:pathLst>
          </a:custGeom>
          <a:solidFill>
            <a:schemeClr val="accent3"/>
          </a:solidFill>
          <a:ln w="9824" cap="flat">
            <a:noFill/>
            <a:prstDash val="solid"/>
            <a:miter/>
          </a:ln>
        </p:spPr>
        <p:txBody>
          <a:bodyPr rtlCol="0" anchor="ctr"/>
          <a:lstStyle/>
          <a:p>
            <a:endParaRPr lang="zh-CN" altLang="en-US"/>
          </a:p>
        </p:txBody>
      </p:sp>
      <p:sp>
        <p:nvSpPr>
          <p:cNvPr id="14" name="图片 323" descr="343439383331313b343532303032383bbfcdbba7b9dcc0ed"/>
          <p:cNvSpPr/>
          <p:nvPr>
            <p:custDataLst>
              <p:tags r:id="rId12"/>
            </p:custDataLst>
          </p:nvPr>
        </p:nvSpPr>
        <p:spPr>
          <a:xfrm>
            <a:off x="7410768" y="3695065"/>
            <a:ext cx="279399" cy="269504"/>
          </a:xfrm>
          <a:custGeom>
            <a:avLst/>
            <a:gdLst>
              <a:gd name="connsiteX0" fmla="*/ 211376 w 279399"/>
              <a:gd name="connsiteY0" fmla="*/ 210985 h 269504"/>
              <a:gd name="connsiteX1" fmla="*/ 152138 w 279399"/>
              <a:gd name="connsiteY1" fmla="*/ 166452 h 269504"/>
              <a:gd name="connsiteX2" fmla="*/ 148629 w 279399"/>
              <a:gd name="connsiteY2" fmla="*/ 157098 h 269504"/>
              <a:gd name="connsiteX3" fmla="*/ 148629 w 279399"/>
              <a:gd name="connsiteY3" fmla="*/ 156958 h 269504"/>
              <a:gd name="connsiteX4" fmla="*/ 149050 w 279399"/>
              <a:gd name="connsiteY4" fmla="*/ 156121 h 269504"/>
              <a:gd name="connsiteX5" fmla="*/ 171229 w 279399"/>
              <a:gd name="connsiteY5" fmla="*/ 96511 h 269504"/>
              <a:gd name="connsiteX6" fmla="*/ 148067 w 279399"/>
              <a:gd name="connsiteY6" fmla="*/ 32852 h 269504"/>
              <a:gd name="connsiteX7" fmla="*/ 146804 w 279399"/>
              <a:gd name="connsiteY7" fmla="*/ 24895 h 269504"/>
              <a:gd name="connsiteX8" fmla="*/ 185267 w 279399"/>
              <a:gd name="connsiteY8" fmla="*/ 185 h 269504"/>
              <a:gd name="connsiteX9" fmla="*/ 235801 w 279399"/>
              <a:gd name="connsiteY9" fmla="*/ 43462 h 269504"/>
              <a:gd name="connsiteX10" fmla="*/ 218956 w 279399"/>
              <a:gd name="connsiteY10" fmla="*/ 107679 h 269504"/>
              <a:gd name="connsiteX11" fmla="*/ 213341 w 279399"/>
              <a:gd name="connsiteY11" fmla="*/ 114659 h 269504"/>
              <a:gd name="connsiteX12" fmla="*/ 212779 w 279399"/>
              <a:gd name="connsiteY12" fmla="*/ 125409 h 269504"/>
              <a:gd name="connsiteX13" fmla="*/ 214886 w 279399"/>
              <a:gd name="connsiteY13" fmla="*/ 128899 h 269504"/>
              <a:gd name="connsiteX14" fmla="*/ 231730 w 279399"/>
              <a:gd name="connsiteY14" fmla="*/ 137135 h 269504"/>
              <a:gd name="connsiteX15" fmla="*/ 249979 w 279399"/>
              <a:gd name="connsiteY15" fmla="*/ 145512 h 269504"/>
              <a:gd name="connsiteX16" fmla="*/ 278054 w 279399"/>
              <a:gd name="connsiteY16" fmla="*/ 170640 h 269504"/>
              <a:gd name="connsiteX17" fmla="*/ 275246 w 279399"/>
              <a:gd name="connsiteY17" fmla="*/ 197164 h 269504"/>
              <a:gd name="connsiteX18" fmla="*/ 218254 w 279399"/>
              <a:gd name="connsiteY18" fmla="*/ 214754 h 269504"/>
              <a:gd name="connsiteX19" fmla="*/ 211376 w 279399"/>
              <a:gd name="connsiteY19" fmla="*/ 210985 h 269504"/>
              <a:gd name="connsiteX20" fmla="*/ 114 w 279399"/>
              <a:gd name="connsiteY20" fmla="*/ 238906 h 269504"/>
              <a:gd name="connsiteX21" fmla="*/ 114 w 279399"/>
              <a:gd name="connsiteY21" fmla="*/ 229133 h 269504"/>
              <a:gd name="connsiteX22" fmla="*/ 2921 w 279399"/>
              <a:gd name="connsiteY22" fmla="*/ 220758 h 269504"/>
              <a:gd name="connsiteX23" fmla="*/ 29171 w 279399"/>
              <a:gd name="connsiteY23" fmla="*/ 195908 h 269504"/>
              <a:gd name="connsiteX24" fmla="*/ 30014 w 279399"/>
              <a:gd name="connsiteY24" fmla="*/ 195349 h 269504"/>
              <a:gd name="connsiteX25" fmla="*/ 56263 w 279399"/>
              <a:gd name="connsiteY25" fmla="*/ 183065 h 269504"/>
              <a:gd name="connsiteX26" fmla="*/ 64686 w 279399"/>
              <a:gd name="connsiteY26" fmla="*/ 179574 h 269504"/>
              <a:gd name="connsiteX27" fmla="*/ 67072 w 279399"/>
              <a:gd name="connsiteY27" fmla="*/ 177759 h 269504"/>
              <a:gd name="connsiteX28" fmla="*/ 71564 w 279399"/>
              <a:gd name="connsiteY28" fmla="*/ 155144 h 269504"/>
              <a:gd name="connsiteX29" fmla="*/ 66090 w 279399"/>
              <a:gd name="connsiteY29" fmla="*/ 148303 h 269504"/>
              <a:gd name="connsiteX30" fmla="*/ 65809 w 279399"/>
              <a:gd name="connsiteY30" fmla="*/ 148025 h 269504"/>
              <a:gd name="connsiteX31" fmla="*/ 44893 w 279399"/>
              <a:gd name="connsiteY31" fmla="*/ 82551 h 269504"/>
              <a:gd name="connsiteX32" fmla="*/ 96831 w 279399"/>
              <a:gd name="connsiteY32" fmla="*/ 35086 h 269504"/>
              <a:gd name="connsiteX33" fmla="*/ 150174 w 279399"/>
              <a:gd name="connsiteY33" fmla="*/ 82271 h 269504"/>
              <a:gd name="connsiteX34" fmla="*/ 150313 w 279399"/>
              <a:gd name="connsiteY34" fmla="*/ 82969 h 269504"/>
              <a:gd name="connsiteX35" fmla="*/ 143295 w 279399"/>
              <a:gd name="connsiteY35" fmla="*/ 124571 h 269504"/>
              <a:gd name="connsiteX36" fmla="*/ 129538 w 279399"/>
              <a:gd name="connsiteY36" fmla="*/ 147885 h 269504"/>
              <a:gd name="connsiteX37" fmla="*/ 128977 w 279399"/>
              <a:gd name="connsiteY37" fmla="*/ 148723 h 269504"/>
              <a:gd name="connsiteX38" fmla="*/ 123923 w 279399"/>
              <a:gd name="connsiteY38" fmla="*/ 154585 h 269504"/>
              <a:gd name="connsiteX39" fmla="*/ 123362 w 279399"/>
              <a:gd name="connsiteY39" fmla="*/ 155982 h 269504"/>
              <a:gd name="connsiteX40" fmla="*/ 126450 w 279399"/>
              <a:gd name="connsiteY40" fmla="*/ 179016 h 269504"/>
              <a:gd name="connsiteX41" fmla="*/ 137399 w 279399"/>
              <a:gd name="connsiteY41" fmla="*/ 183065 h 269504"/>
              <a:gd name="connsiteX42" fmla="*/ 138101 w 279399"/>
              <a:gd name="connsiteY42" fmla="*/ 183343 h 269504"/>
              <a:gd name="connsiteX43" fmla="*/ 183862 w 279399"/>
              <a:gd name="connsiteY43" fmla="*/ 209590 h 269504"/>
              <a:gd name="connsiteX44" fmla="*/ 184284 w 279399"/>
              <a:gd name="connsiteY44" fmla="*/ 209868 h 269504"/>
              <a:gd name="connsiteX45" fmla="*/ 194672 w 279399"/>
              <a:gd name="connsiteY45" fmla="*/ 225085 h 269504"/>
              <a:gd name="connsiteX46" fmla="*/ 195233 w 279399"/>
              <a:gd name="connsiteY46" fmla="*/ 229831 h 269504"/>
              <a:gd name="connsiteX47" fmla="*/ 195233 w 279399"/>
              <a:gd name="connsiteY47" fmla="*/ 240721 h 269504"/>
              <a:gd name="connsiteX48" fmla="*/ 194952 w 279399"/>
              <a:gd name="connsiteY48" fmla="*/ 242675 h 269504"/>
              <a:gd name="connsiteX49" fmla="*/ 153121 w 279399"/>
              <a:gd name="connsiteY49" fmla="*/ 265431 h 269504"/>
              <a:gd name="connsiteX50" fmla="*/ 46437 w 279399"/>
              <a:gd name="connsiteY50" fmla="*/ 265431 h 269504"/>
              <a:gd name="connsiteX51" fmla="*/ 5729 w 279399"/>
              <a:gd name="connsiteY51" fmla="*/ 248678 h 269504"/>
              <a:gd name="connsiteX52" fmla="*/ 114 w 279399"/>
              <a:gd name="connsiteY52" fmla="*/ 238906 h 26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9399" h="269504">
                <a:moveTo>
                  <a:pt x="211376" y="210985"/>
                </a:moveTo>
                <a:cubicBezTo>
                  <a:pt x="199304" y="188230"/>
                  <a:pt x="177125" y="176364"/>
                  <a:pt x="152138" y="166452"/>
                </a:cubicBezTo>
                <a:cubicBezTo>
                  <a:pt x="148348" y="164916"/>
                  <a:pt x="146804" y="160589"/>
                  <a:pt x="148629" y="157098"/>
                </a:cubicBezTo>
                <a:lnTo>
                  <a:pt x="148629" y="156958"/>
                </a:lnTo>
                <a:lnTo>
                  <a:pt x="149050" y="156121"/>
                </a:lnTo>
                <a:cubicBezTo>
                  <a:pt x="160140" y="140765"/>
                  <a:pt x="169825" y="121360"/>
                  <a:pt x="171229" y="96511"/>
                </a:cubicBezTo>
                <a:cubicBezTo>
                  <a:pt x="173896" y="68032"/>
                  <a:pt x="163087" y="47929"/>
                  <a:pt x="148067" y="32852"/>
                </a:cubicBezTo>
                <a:cubicBezTo>
                  <a:pt x="145962" y="30758"/>
                  <a:pt x="145400" y="27547"/>
                  <a:pt x="146804" y="24895"/>
                </a:cubicBezTo>
                <a:cubicBezTo>
                  <a:pt x="153963" y="11772"/>
                  <a:pt x="165053" y="1441"/>
                  <a:pt x="185267" y="185"/>
                </a:cubicBezTo>
                <a:cubicBezTo>
                  <a:pt x="216149" y="-1211"/>
                  <a:pt x="232994" y="18333"/>
                  <a:pt x="235801" y="43462"/>
                </a:cubicBezTo>
                <a:cubicBezTo>
                  <a:pt x="240012" y="71382"/>
                  <a:pt x="230186" y="93719"/>
                  <a:pt x="218956" y="107679"/>
                </a:cubicBezTo>
                <a:cubicBezTo>
                  <a:pt x="217552" y="110472"/>
                  <a:pt x="214745" y="111867"/>
                  <a:pt x="213341" y="114659"/>
                </a:cubicBezTo>
                <a:cubicBezTo>
                  <a:pt x="212218" y="116893"/>
                  <a:pt x="211937" y="122058"/>
                  <a:pt x="212779" y="125409"/>
                </a:cubicBezTo>
                <a:cubicBezTo>
                  <a:pt x="213061" y="126805"/>
                  <a:pt x="213762" y="127922"/>
                  <a:pt x="214886" y="128899"/>
                </a:cubicBezTo>
                <a:cubicBezTo>
                  <a:pt x="218816" y="132249"/>
                  <a:pt x="226817" y="134622"/>
                  <a:pt x="231730" y="137135"/>
                </a:cubicBezTo>
                <a:cubicBezTo>
                  <a:pt x="238749" y="139928"/>
                  <a:pt x="244364" y="142719"/>
                  <a:pt x="249979" y="145512"/>
                </a:cubicBezTo>
                <a:cubicBezTo>
                  <a:pt x="261209" y="151096"/>
                  <a:pt x="273842" y="159471"/>
                  <a:pt x="278054" y="170640"/>
                </a:cubicBezTo>
                <a:cubicBezTo>
                  <a:pt x="280861" y="177621"/>
                  <a:pt x="279457" y="191580"/>
                  <a:pt x="275246" y="197164"/>
                </a:cubicBezTo>
                <a:cubicBezTo>
                  <a:pt x="266121" y="210148"/>
                  <a:pt x="239871" y="212241"/>
                  <a:pt x="218254" y="214754"/>
                </a:cubicBezTo>
                <a:cubicBezTo>
                  <a:pt x="215447" y="214894"/>
                  <a:pt x="212779" y="213498"/>
                  <a:pt x="211376" y="210985"/>
                </a:cubicBezTo>
                <a:moveTo>
                  <a:pt x="114" y="238906"/>
                </a:moveTo>
                <a:lnTo>
                  <a:pt x="114" y="229133"/>
                </a:lnTo>
                <a:cubicBezTo>
                  <a:pt x="114" y="226342"/>
                  <a:pt x="1518" y="223549"/>
                  <a:pt x="2921" y="220758"/>
                </a:cubicBezTo>
                <a:cubicBezTo>
                  <a:pt x="8396" y="209728"/>
                  <a:pt x="19486" y="202749"/>
                  <a:pt x="29171" y="195908"/>
                </a:cubicBezTo>
                <a:cubicBezTo>
                  <a:pt x="29452" y="195769"/>
                  <a:pt x="29733" y="195489"/>
                  <a:pt x="30014" y="195349"/>
                </a:cubicBezTo>
                <a:cubicBezTo>
                  <a:pt x="38296" y="191301"/>
                  <a:pt x="46578" y="187113"/>
                  <a:pt x="56263" y="183065"/>
                </a:cubicBezTo>
                <a:cubicBezTo>
                  <a:pt x="58650" y="181948"/>
                  <a:pt x="62019" y="180692"/>
                  <a:pt x="64686" y="179574"/>
                </a:cubicBezTo>
                <a:cubicBezTo>
                  <a:pt x="65668" y="179156"/>
                  <a:pt x="66511" y="178597"/>
                  <a:pt x="67072" y="177759"/>
                </a:cubicBezTo>
                <a:cubicBezTo>
                  <a:pt x="71143" y="172874"/>
                  <a:pt x="75494" y="162822"/>
                  <a:pt x="71564" y="155144"/>
                </a:cubicBezTo>
                <a:cubicBezTo>
                  <a:pt x="70160" y="152352"/>
                  <a:pt x="68757" y="150956"/>
                  <a:pt x="66090" y="148303"/>
                </a:cubicBezTo>
                <a:lnTo>
                  <a:pt x="65809" y="148025"/>
                </a:lnTo>
                <a:cubicBezTo>
                  <a:pt x="53175" y="134064"/>
                  <a:pt x="42086" y="110332"/>
                  <a:pt x="44893" y="82551"/>
                </a:cubicBezTo>
                <a:cubicBezTo>
                  <a:pt x="47701" y="54630"/>
                  <a:pt x="65949" y="35086"/>
                  <a:pt x="96831" y="35086"/>
                </a:cubicBezTo>
                <a:cubicBezTo>
                  <a:pt x="127573" y="35086"/>
                  <a:pt x="145822" y="54490"/>
                  <a:pt x="150174" y="82271"/>
                </a:cubicBezTo>
                <a:cubicBezTo>
                  <a:pt x="150174" y="82551"/>
                  <a:pt x="150174" y="82690"/>
                  <a:pt x="150313" y="82969"/>
                </a:cubicBezTo>
                <a:cubicBezTo>
                  <a:pt x="151577" y="99582"/>
                  <a:pt x="147506" y="114799"/>
                  <a:pt x="143295" y="124571"/>
                </a:cubicBezTo>
                <a:cubicBezTo>
                  <a:pt x="139224" y="134204"/>
                  <a:pt x="135012" y="141044"/>
                  <a:pt x="129538" y="147885"/>
                </a:cubicBezTo>
                <a:cubicBezTo>
                  <a:pt x="129258" y="148163"/>
                  <a:pt x="129117" y="148443"/>
                  <a:pt x="128977" y="148723"/>
                </a:cubicBezTo>
                <a:cubicBezTo>
                  <a:pt x="127573" y="150956"/>
                  <a:pt x="125327" y="152352"/>
                  <a:pt x="123923" y="154585"/>
                </a:cubicBezTo>
                <a:cubicBezTo>
                  <a:pt x="123643" y="155005"/>
                  <a:pt x="123502" y="155423"/>
                  <a:pt x="123362" y="155982"/>
                </a:cubicBezTo>
                <a:cubicBezTo>
                  <a:pt x="120975" y="164218"/>
                  <a:pt x="123643" y="174968"/>
                  <a:pt x="126450" y="179016"/>
                </a:cubicBezTo>
                <a:cubicBezTo>
                  <a:pt x="127853" y="181669"/>
                  <a:pt x="133188" y="181808"/>
                  <a:pt x="137399" y="183065"/>
                </a:cubicBezTo>
                <a:cubicBezTo>
                  <a:pt x="137680" y="183205"/>
                  <a:pt x="137820" y="183205"/>
                  <a:pt x="138101" y="183343"/>
                </a:cubicBezTo>
                <a:cubicBezTo>
                  <a:pt x="154806" y="190324"/>
                  <a:pt x="171370" y="198560"/>
                  <a:pt x="183862" y="209590"/>
                </a:cubicBezTo>
                <a:cubicBezTo>
                  <a:pt x="184003" y="209728"/>
                  <a:pt x="184143" y="209868"/>
                  <a:pt x="184284" y="209868"/>
                </a:cubicBezTo>
                <a:cubicBezTo>
                  <a:pt x="187933" y="213498"/>
                  <a:pt x="192706" y="218385"/>
                  <a:pt x="194672" y="225085"/>
                </a:cubicBezTo>
                <a:cubicBezTo>
                  <a:pt x="195092" y="226620"/>
                  <a:pt x="195233" y="228296"/>
                  <a:pt x="195233" y="229831"/>
                </a:cubicBezTo>
                <a:lnTo>
                  <a:pt x="195233" y="240721"/>
                </a:lnTo>
                <a:cubicBezTo>
                  <a:pt x="195233" y="241419"/>
                  <a:pt x="195092" y="242117"/>
                  <a:pt x="194952" y="242675"/>
                </a:cubicBezTo>
                <a:cubicBezTo>
                  <a:pt x="190179" y="257194"/>
                  <a:pt x="170949" y="261382"/>
                  <a:pt x="153121" y="265431"/>
                </a:cubicBezTo>
                <a:cubicBezTo>
                  <a:pt x="122238" y="271015"/>
                  <a:pt x="78723" y="271015"/>
                  <a:pt x="46437" y="265431"/>
                </a:cubicBezTo>
                <a:cubicBezTo>
                  <a:pt x="30996" y="262638"/>
                  <a:pt x="14151" y="258450"/>
                  <a:pt x="5729" y="248678"/>
                </a:cubicBezTo>
                <a:cubicBezTo>
                  <a:pt x="2921" y="247282"/>
                  <a:pt x="1518" y="244490"/>
                  <a:pt x="114" y="238906"/>
                </a:cubicBezTo>
              </a:path>
            </a:pathLst>
          </a:custGeom>
          <a:solidFill>
            <a:schemeClr val="accent2"/>
          </a:solidFill>
          <a:ln w="9874" cap="flat">
            <a:noFill/>
            <a:prstDash val="solid"/>
            <a:miter/>
          </a:ln>
        </p:spPr>
        <p:txBody>
          <a:bodyPr rtlCol="0" anchor="ctr"/>
          <a:lstStyle/>
          <a:p>
            <a:endParaRPr lang="zh-CN" altLang="en-US"/>
          </a:p>
        </p:txBody>
      </p:sp>
      <p:sp>
        <p:nvSpPr>
          <p:cNvPr id="24" name="任意多边形: 形状 23"/>
          <p:cNvSpPr/>
          <p:nvPr>
            <p:custDataLst>
              <p:tags r:id="rId13"/>
            </p:custDataLst>
          </p:nvPr>
        </p:nvSpPr>
        <p:spPr>
          <a:xfrm>
            <a:off x="6567805" y="3964305"/>
            <a:ext cx="4670425" cy="1528445"/>
          </a:xfrm>
          <a:custGeom>
            <a:avLst/>
            <a:gdLst>
              <a:gd name="connsiteX0" fmla="*/ 1319780 w 4352290"/>
              <a:gd name="connsiteY0" fmla="*/ 0 h 1515745"/>
              <a:gd name="connsiteX1" fmla="*/ 4100903 w 4352290"/>
              <a:gd name="connsiteY1" fmla="*/ 0 h 1515745"/>
              <a:gd name="connsiteX2" fmla="*/ 4352290 w 4352290"/>
              <a:gd name="connsiteY2" fmla="*/ 209814 h 1515745"/>
              <a:gd name="connsiteX3" fmla="*/ 4352290 w 4352290"/>
              <a:gd name="connsiteY3" fmla="*/ 1305932 h 1515745"/>
              <a:gd name="connsiteX4" fmla="*/ 4100903 w 4352290"/>
              <a:gd name="connsiteY4" fmla="*/ 1515745 h 1515745"/>
              <a:gd name="connsiteX5" fmla="*/ 0 w 4352290"/>
              <a:gd name="connsiteY5" fmla="*/ 1515745 h 1515745"/>
              <a:gd name="connsiteX6" fmla="*/ 14601 w 4352290"/>
              <a:gd name="connsiteY6" fmla="*/ 1510659 h 1515745"/>
              <a:gd name="connsiteX7" fmla="*/ 1316606 w 4352290"/>
              <a:gd name="connsiteY7" fmla="*/ 16531 h 1515745"/>
              <a:gd name="connsiteX8" fmla="*/ 1319780 w 4352290"/>
              <a:gd name="connsiteY8" fmla="*/ 0 h 151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2290" h="1515745">
                <a:moveTo>
                  <a:pt x="1319780" y="0"/>
                </a:moveTo>
                <a:lnTo>
                  <a:pt x="4100903" y="0"/>
                </a:lnTo>
                <a:cubicBezTo>
                  <a:pt x="4239928" y="0"/>
                  <a:pt x="4352290" y="94098"/>
                  <a:pt x="4352290" y="209814"/>
                </a:cubicBezTo>
                <a:lnTo>
                  <a:pt x="4352290" y="1305932"/>
                </a:lnTo>
                <a:cubicBezTo>
                  <a:pt x="4352290" y="1421647"/>
                  <a:pt x="4239928" y="1515745"/>
                  <a:pt x="4100903" y="1515745"/>
                </a:cubicBezTo>
                <a:lnTo>
                  <a:pt x="0" y="1515745"/>
                </a:lnTo>
                <a:lnTo>
                  <a:pt x="14601" y="1510659"/>
                </a:lnTo>
                <a:cubicBezTo>
                  <a:pt x="672904" y="1278592"/>
                  <a:pt x="1174407" y="713367"/>
                  <a:pt x="1316606" y="16531"/>
                </a:cubicBezTo>
                <a:lnTo>
                  <a:pt x="1319780" y="0"/>
                </a:lnTo>
                <a:close/>
              </a:path>
            </a:pathLst>
          </a:cu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76000" tIns="0" rIns="0" bIns="0" numCol="1" spcCol="0" rtlCol="0" fromWordArt="0" anchor="ctr" anchorCtr="0" forceAA="0" compatLnSpc="1">
            <a:noAutofit/>
          </a:bodyPr>
          <a:lstStyle/>
          <a:p>
            <a:pPr>
              <a:lnSpc>
                <a:spcPct val="100000"/>
              </a:lnSpc>
            </a:pPr>
            <a:endParaRPr lang="zh-CN" altLang="en-US">
              <a:solidFill>
                <a:schemeClr val="tx1">
                  <a:lumMod val="85000"/>
                  <a:lumOff val="15000"/>
                </a:schemeClr>
              </a:solidFill>
              <a:latin typeface="+mn-ea"/>
              <a:cs typeface="+mn-ea"/>
              <a:sym typeface="+mn-ea"/>
            </a:endParaRPr>
          </a:p>
          <a:p>
            <a:pPr>
              <a:lnSpc>
                <a:spcPct val="100000"/>
              </a:lnSpc>
            </a:pPr>
            <a:r>
              <a:rPr lang="en-US" altLang="zh-CN" sz="2000">
                <a:solidFill>
                  <a:schemeClr val="tx1">
                    <a:lumMod val="85000"/>
                    <a:lumOff val="15000"/>
                  </a:schemeClr>
                </a:solidFill>
                <a:latin typeface="+mn-ea"/>
                <a:cs typeface="+mn-ea"/>
                <a:sym typeface="+mn-ea"/>
              </a:rPr>
              <a:t>       </a:t>
            </a:r>
            <a:r>
              <a:rPr lang="zh-CN" altLang="en-US" sz="2000">
                <a:solidFill>
                  <a:schemeClr val="tx1">
                    <a:lumMod val="85000"/>
                    <a:lumOff val="15000"/>
                  </a:schemeClr>
                </a:solidFill>
                <a:latin typeface="+mn-ea"/>
                <a:cs typeface="+mn-ea"/>
                <a:sym typeface="+mn-ea"/>
              </a:rPr>
              <a:t>用 PowerPoint 进行演说，对我们的受众不仅有听觉刺激，</a:t>
            </a:r>
            <a:r>
              <a:rPr lang="zh-CN" altLang="en-US" sz="2000">
                <a:solidFill>
                  <a:schemeClr val="tx1">
                    <a:lumMod val="85000"/>
                    <a:lumOff val="15000"/>
                  </a:schemeClr>
                </a:solidFill>
                <a:latin typeface="+mn-ea"/>
                <a:cs typeface="+mn-ea"/>
                <a:sym typeface="+mn-ea"/>
              </a:rPr>
              <a:t>还有视觉刺激，从而使我们的演说更加出色。</a:t>
            </a:r>
            <a:endParaRPr lang="zh-CN" altLang="en-US" sz="2000">
              <a:solidFill>
                <a:schemeClr val="tx1">
                  <a:lumMod val="85000"/>
                  <a:lumOff val="15000"/>
                </a:schemeClr>
              </a:solidFill>
              <a:latin typeface="+mn-ea"/>
              <a:cs typeface="+mn-ea"/>
              <a:sym typeface="+mn-ea"/>
            </a:endParaRPr>
          </a:p>
        </p:txBody>
      </p:sp>
      <p:sp>
        <p:nvSpPr>
          <p:cNvPr id="30" name="标题"/>
          <p:cNvSpPr txBox="1"/>
          <p:nvPr>
            <p:custDataLst>
              <p:tags r:id="rId14"/>
            </p:custDataLst>
          </p:nvPr>
        </p:nvSpPr>
        <p:spPr>
          <a:xfrm rot="16650743">
            <a:off x="3688398" y="3230245"/>
            <a:ext cx="1750695" cy="367665"/>
          </a:xfrm>
          <a:prstGeom prst="rect">
            <a:avLst/>
          </a:prstGeom>
          <a:noFill/>
        </p:spPr>
        <p:txBody>
          <a:bodyPr wrap="square" lIns="0" tIns="0" rIns="0" bIns="0" rtlCol="0" anchor="ctr">
            <a:noAutofit/>
          </a:bodyPr>
          <a:lstStyle/>
          <a:p>
            <a:pPr algn="ctr"/>
            <a:r>
              <a:rPr lang="zh-CN" altLang="en-US" sz="2000" b="1" dirty="0">
                <a:solidFill>
                  <a:srgbClr val="FFFFFF"/>
                </a:solidFill>
                <a:latin typeface="微软雅黑" panose="020B0503020204020204" charset="-122"/>
                <a:ea typeface="微软雅黑" panose="020B0503020204020204" charset="-122"/>
                <a:cs typeface="+mn-ea"/>
                <a:sym typeface="+mn-ea"/>
              </a:rPr>
              <a:t>Word</a:t>
            </a:r>
            <a:endParaRPr lang="zh-CN" altLang="en-US" sz="2000" b="1" dirty="0">
              <a:solidFill>
                <a:srgbClr val="FFFFFF"/>
              </a:solidFill>
              <a:latin typeface="微软雅黑" panose="020B0503020204020204" charset="-122"/>
              <a:ea typeface="微软雅黑" panose="020B0503020204020204" charset="-122"/>
              <a:cs typeface="+mn-ea"/>
              <a:sym typeface="+mn-ea"/>
            </a:endParaRPr>
          </a:p>
        </p:txBody>
      </p:sp>
      <p:sp>
        <p:nvSpPr>
          <p:cNvPr id="31" name="标题"/>
          <p:cNvSpPr txBox="1"/>
          <p:nvPr>
            <p:custDataLst>
              <p:tags r:id="rId15"/>
            </p:custDataLst>
          </p:nvPr>
        </p:nvSpPr>
        <p:spPr>
          <a:xfrm rot="20562676">
            <a:off x="5655628" y="4836795"/>
            <a:ext cx="1750695" cy="288925"/>
          </a:xfrm>
          <a:prstGeom prst="rect">
            <a:avLst/>
          </a:prstGeom>
          <a:noFill/>
        </p:spPr>
        <p:txBody>
          <a:bodyPr wrap="square" lIns="0" tIns="0" rIns="0" bIns="0" rtlCol="0" anchor="ctr">
            <a:noAutofit/>
          </a:bodyPr>
          <a:lstStyle/>
          <a:p>
            <a:pPr algn="ctr"/>
            <a:r>
              <a:rPr lang="zh-CN" altLang="en-US" sz="2000" b="1" dirty="0">
                <a:solidFill>
                  <a:srgbClr val="FFFFFF"/>
                </a:solidFill>
                <a:latin typeface="微软雅黑" panose="020B0503020204020204" charset="-122"/>
                <a:ea typeface="微软雅黑" panose="020B0503020204020204" charset="-122"/>
                <a:cs typeface="+mn-ea"/>
                <a:sym typeface="+mn-ea"/>
              </a:rPr>
              <a:t>PowerPoint </a:t>
            </a:r>
            <a:endParaRPr lang="zh-CN" altLang="en-US" sz="2000" b="1" dirty="0">
              <a:solidFill>
                <a:srgbClr val="FFFFFF"/>
              </a:solidFill>
              <a:latin typeface="微软雅黑" panose="020B0503020204020204" charset="-122"/>
              <a:ea typeface="微软雅黑" panose="020B0503020204020204" charset="-122"/>
              <a:cs typeface="+mn-ea"/>
              <a:sym typeface="+mn-ea"/>
            </a:endParaRPr>
          </a:p>
        </p:txBody>
      </p:sp>
      <p:sp>
        <p:nvSpPr>
          <p:cNvPr id="12" name="标题"/>
          <p:cNvSpPr txBox="1"/>
          <p:nvPr>
            <p:custDataLst>
              <p:tags r:id="rId16"/>
            </p:custDataLst>
          </p:nvPr>
        </p:nvSpPr>
        <p:spPr>
          <a:xfrm rot="2700000">
            <a:off x="6150928" y="2353310"/>
            <a:ext cx="1750695" cy="367665"/>
          </a:xfrm>
          <a:prstGeom prst="rect">
            <a:avLst/>
          </a:prstGeom>
          <a:noFill/>
        </p:spPr>
        <p:txBody>
          <a:bodyPr wrap="square" lIns="0" tIns="0" rIns="0" bIns="0" rtlCol="0" anchor="ctr">
            <a:noAutofit/>
          </a:bodyPr>
          <a:lstStyle/>
          <a:p>
            <a:pPr algn="ctr"/>
            <a:r>
              <a:rPr lang="zh-CN" altLang="en-US" sz="2000" b="1" dirty="0">
                <a:solidFill>
                  <a:srgbClr val="FFFFFF"/>
                </a:solidFill>
                <a:latin typeface="微软雅黑" panose="020B0503020204020204" charset="-122"/>
                <a:ea typeface="微软雅黑" panose="020B0503020204020204" charset="-122"/>
                <a:cs typeface="+mn-ea"/>
                <a:sym typeface="+mn-ea"/>
              </a:rPr>
              <a:t>Excel</a:t>
            </a:r>
            <a:endParaRPr lang="zh-CN" altLang="en-US" sz="2000" b="1" dirty="0">
              <a:solidFill>
                <a:srgbClr val="FFFFFF"/>
              </a:solidFill>
              <a:latin typeface="微软雅黑" panose="020B0503020204020204" charset="-122"/>
              <a:ea typeface="微软雅黑" panose="020B0503020204020204" charset="-122"/>
              <a:cs typeface="+mn-ea"/>
              <a:sym typeface="+mn-ea"/>
            </a:endParaRPr>
          </a:p>
        </p:txBody>
      </p:sp>
      <p:sp>
        <p:nvSpPr>
          <p:cNvPr id="13" name="文本框 12"/>
          <p:cNvSpPr txBox="1"/>
          <p:nvPr>
            <p:custDataLst>
              <p:tags r:id="rId17"/>
            </p:custDataLst>
          </p:nvPr>
        </p:nvSpPr>
        <p:spPr>
          <a:xfrm>
            <a:off x="5128895" y="3255010"/>
            <a:ext cx="1831340" cy="831215"/>
          </a:xfrm>
          <a:prstGeom prst="rect">
            <a:avLst/>
          </a:prstGeom>
        </p:spPr>
        <p:txBody>
          <a:bodyPr wrap="square" lIns="90000" tIns="46800" rIns="90000" bIns="46800" anchor="t" anchorCtr="0">
            <a:spAutoFit/>
          </a:bodyPr>
          <a:lstStyle>
            <a:defPPr>
              <a:defRPr lang="zh-CN"/>
            </a:defPPr>
            <a:lvl1pPr algn="ctr">
              <a:defRPr sz="2000">
                <a:solidFill>
                  <a:srgbClr val="333333"/>
                </a:solidFill>
                <a:cs typeface="+mn-ea"/>
              </a:defRPr>
            </a:lvl1pPr>
          </a:lstStyle>
          <a:p>
            <a:pPr>
              <a:lnSpc>
                <a:spcPct val="100000"/>
              </a:lnSpc>
            </a:pPr>
            <a:r>
              <a:rPr lang="en-US" altLang="zh-CN" sz="2400" b="1">
                <a:solidFill>
                  <a:sysClr val="windowText" lastClr="000000"/>
                </a:solidFill>
                <a:latin typeface="Arial" panose="020B0604020202020204" pitchFamily="34" charset="0"/>
                <a:ea typeface="微软雅黑" panose="020B0503020204020204" charset="-122"/>
                <a:cs typeface="+mj-cs"/>
                <a:sym typeface="Arial" panose="020B0604020202020204" pitchFamily="34" charset="0"/>
              </a:rPr>
              <a:t>2. 办公软件使用技能</a:t>
            </a:r>
            <a:endParaRPr lang="en-US" altLang="zh-CN" sz="2400" b="1">
              <a:solidFill>
                <a:sysClr val="windowText" lastClr="000000"/>
              </a:solidFill>
              <a:latin typeface="Arial" panose="020B0604020202020204" pitchFamily="34" charset="0"/>
              <a:ea typeface="微软雅黑" panose="020B0503020204020204" charset="-122"/>
              <a:cs typeface="+mj-cs"/>
              <a:sym typeface="Arial" panose="020B0604020202020204" pitchFamily="34" charset="0"/>
            </a:endParaRPr>
          </a:p>
        </p:txBody>
      </p:sp>
      <p:pic>
        <p:nvPicPr>
          <p:cNvPr id="114" name="图片 113"/>
          <p:cNvPicPr/>
          <p:nvPr/>
        </p:nvPicPr>
        <p:blipFill>
          <a:blip r:embed="rId18"/>
          <a:stretch>
            <a:fillRect/>
          </a:stretch>
        </p:blipFill>
        <p:spPr>
          <a:xfrm>
            <a:off x="1574800" y="1063625"/>
            <a:ext cx="2607310" cy="1467485"/>
          </a:xfrm>
          <a:prstGeom prst="rect">
            <a:avLst/>
          </a:prstGeom>
          <a:noFill/>
          <a:ln w="9525">
            <a:noFill/>
          </a:ln>
        </p:spPr>
      </p:pic>
    </p:spTree>
    <p:custDataLst>
      <p:tags r:id="rId1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31"/>
          <p:cNvSpPr txBox="1">
            <a:spLocks noRot="1" noChangeArrowheads="1"/>
          </p:cNvSpPr>
          <p:nvPr/>
        </p:nvSpPr>
        <p:spPr bwMode="auto">
          <a:xfrm>
            <a:off x="394335" y="1568450"/>
            <a:ext cx="11249660" cy="23063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20000"/>
              </a:lnSpc>
              <a:buFontTx/>
              <a:buNone/>
            </a:pPr>
            <a:r>
              <a:rPr lang="en-US" sz="2400" dirty="0">
                <a:latin typeface="仿宋" panose="02010609060101010101" charset="-122"/>
                <a:ea typeface="仿宋" panose="02010609060101010101" charset="-122"/>
                <a:cs typeface="仿宋" panose="02010609060101010101" charset="-122"/>
                <a:sym typeface="+mn-lt"/>
              </a:rPr>
              <a:t>    </a:t>
            </a:r>
            <a:r>
              <a:rPr sz="2400" dirty="0">
                <a:latin typeface="仿宋" panose="02010609060101010101" charset="-122"/>
                <a:ea typeface="仿宋" panose="02010609060101010101" charset="-122"/>
                <a:cs typeface="仿宋" panose="02010609060101010101" charset="-122"/>
                <a:sym typeface="+mn-lt"/>
              </a:rPr>
              <a:t>一位企业家认为，信息是谋求发展的关键。他曾这样说道：“要么去狩猎，要么被猎取。我大部分的成就源自我拥有被人需要的信息。第一步，要了解别人需要什么。第二步，要拥有足够的资源，以便知道去哪里能迅速地获取这些信息。速度是我着重强调的一点，企业需要速度，而在收集信息时，你必须做到有条不紊。”</a:t>
            </a:r>
            <a:endParaRPr sz="2400" dirty="0">
              <a:latin typeface="仿宋" panose="02010609060101010101" charset="-122"/>
              <a:ea typeface="仿宋" panose="02010609060101010101" charset="-122"/>
              <a:cs typeface="仿宋" panose="02010609060101010101" charset="-122"/>
              <a:sym typeface="+mn-lt"/>
            </a:endParaRPr>
          </a:p>
        </p:txBody>
      </p:sp>
      <p:sp>
        <p:nvSpPr>
          <p:cNvPr id="3" name="文本框 2"/>
          <p:cNvSpPr txBox="1"/>
          <p:nvPr/>
        </p:nvSpPr>
        <p:spPr>
          <a:xfrm>
            <a:off x="688340" y="1108075"/>
            <a:ext cx="10691495" cy="460375"/>
          </a:xfrm>
          <a:prstGeom prst="rect">
            <a:avLst/>
          </a:prstGeom>
          <a:noFill/>
        </p:spPr>
        <p:txBody>
          <a:bodyPr wrap="square" rtlCol="0" anchor="t" anchorCtr="0">
            <a:spAutoFit/>
          </a:bodyPr>
          <a:p>
            <a:pPr>
              <a:lnSpc>
                <a:spcPct val="100000"/>
              </a:lnSpc>
            </a:pPr>
            <a:r>
              <a:rPr lang="zh-CN" altLang="en-US" sz="2400" b="1">
                <a:solidFill>
                  <a:srgbClr val="EA4343"/>
                </a:solidFill>
              </a:rPr>
              <a:t>3. 信息获取能力</a:t>
            </a:r>
            <a:endParaRPr lang="zh-CN" altLang="en-US" sz="2400" b="1">
              <a:solidFill>
                <a:srgbClr val="EA4343"/>
              </a:solidFill>
            </a:endParaRPr>
          </a:p>
        </p:txBody>
      </p:sp>
      <p:sp>
        <p:nvSpPr>
          <p:cNvPr id="5" name="文本框 4"/>
          <p:cNvSpPr txBox="1"/>
          <p:nvPr/>
        </p:nvSpPr>
        <p:spPr>
          <a:xfrm>
            <a:off x="1167319" y="216730"/>
            <a:ext cx="23164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矩形 5"/>
          <p:cNvSpPr/>
          <p:nvPr>
            <p:custDataLst>
              <p:tags r:id="rId1"/>
            </p:custDataLst>
          </p:nvPr>
        </p:nvSpPr>
        <p:spPr>
          <a:xfrm>
            <a:off x="542290" y="3874135"/>
            <a:ext cx="11101705" cy="1990725"/>
          </a:xfrm>
          <a:prstGeom prst="rect">
            <a:avLst/>
          </a:prstGeom>
          <a:noFill/>
        </p:spPr>
        <p:txBody>
          <a:bodyPr wrap="square" lIns="0" tIns="0" rIns="0" bIns="0" rtlCol="0" anchor="t" anchorCtr="0">
            <a:noAutofit/>
          </a:bodyPr>
          <a:p>
            <a:pPr algn="l">
              <a:lnSpc>
                <a:spcPct val="120000"/>
              </a:lnSpc>
              <a:spcBef>
                <a:spcPct val="0"/>
              </a:spcBef>
              <a:spcAft>
                <a:spcPct val="0"/>
              </a:spcAft>
            </a:pPr>
            <a:r>
              <a:rPr lang="en-US" altLang="zh-CN" sz="2400" dirty="0">
                <a:solidFill>
                  <a:schemeClr val="tx1">
                    <a:lumMod val="85000"/>
                    <a:lumOff val="15000"/>
                  </a:schemeClr>
                </a:solidFill>
                <a:latin typeface="+mn-ea"/>
                <a:cs typeface="+mn-ea"/>
                <a:sym typeface="+mn-ea"/>
              </a:rPr>
              <a:t>       </a:t>
            </a:r>
            <a:r>
              <a:rPr lang="zh-CN" altLang="en-US" sz="2400" dirty="0">
                <a:solidFill>
                  <a:schemeClr val="tx1">
                    <a:lumMod val="85000"/>
                    <a:lumOff val="15000"/>
                  </a:schemeClr>
                </a:solidFill>
                <a:latin typeface="+mn-ea"/>
                <a:cs typeface="+mn-ea"/>
                <a:sym typeface="+mn-ea"/>
              </a:rPr>
              <a:t>处在信息社会的大学生，应该懂得到正确的地方去获取想要的信息，而不是等着信息自动找上门。现在各个大学都有各种蕴含大量信息的平台，如图书馆、网络、论坛、校园公告等，我们应该善于利用这些信息平台获取我们想要的信息。总之，信息获取能力是信息社会背景下一个人才必备的基本能力。</a:t>
            </a:r>
            <a:endParaRPr lang="zh-CN" altLang="en-US" sz="2400" dirty="0">
              <a:solidFill>
                <a:schemeClr val="tx1">
                  <a:lumMod val="85000"/>
                  <a:lumOff val="15000"/>
                </a:schemeClr>
              </a:solidFill>
              <a:latin typeface="+mn-ea"/>
              <a:cs typeface="+mn-ea"/>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8340" y="878205"/>
            <a:ext cx="10691495" cy="460375"/>
          </a:xfrm>
          <a:prstGeom prst="rect">
            <a:avLst/>
          </a:prstGeom>
          <a:noFill/>
        </p:spPr>
        <p:txBody>
          <a:bodyPr wrap="square" rtlCol="0" anchor="t" anchorCtr="0">
            <a:spAutoFit/>
          </a:bodyPr>
          <a:p>
            <a:pPr>
              <a:lnSpc>
                <a:spcPct val="100000"/>
              </a:lnSpc>
            </a:pPr>
            <a:r>
              <a:rPr lang="zh-CN" altLang="en-US" sz="2400" b="1">
                <a:solidFill>
                  <a:srgbClr val="00B0F0"/>
                </a:solidFill>
              </a:rPr>
              <a:t>4. 沟通技能</a:t>
            </a:r>
            <a:endParaRPr lang="zh-CN" altLang="en-US" sz="2400" b="1">
              <a:solidFill>
                <a:srgbClr val="00B0F0"/>
              </a:solidFill>
            </a:endParaRPr>
          </a:p>
        </p:txBody>
      </p:sp>
      <p:sp>
        <p:nvSpPr>
          <p:cNvPr id="5" name="文本框 4"/>
          <p:cNvSpPr txBox="1"/>
          <p:nvPr/>
        </p:nvSpPr>
        <p:spPr>
          <a:xfrm>
            <a:off x="1167319" y="216730"/>
            <a:ext cx="23164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矩形 5"/>
          <p:cNvSpPr/>
          <p:nvPr>
            <p:custDataLst>
              <p:tags r:id="rId1"/>
            </p:custDataLst>
          </p:nvPr>
        </p:nvSpPr>
        <p:spPr>
          <a:xfrm>
            <a:off x="327025" y="1338580"/>
            <a:ext cx="11777345" cy="4895850"/>
          </a:xfrm>
          <a:prstGeom prst="rect">
            <a:avLst/>
          </a:prstGeom>
          <a:noFill/>
        </p:spPr>
        <p:txBody>
          <a:bodyPr wrap="square" lIns="0" tIns="0" rIns="0" bIns="0" rtlCol="0" anchor="t" anchorCtr="0">
            <a:noAutofit/>
          </a:bodyPr>
          <a:p>
            <a:pPr algn="l">
              <a:lnSpc>
                <a:spcPct val="120000"/>
              </a:lnSpc>
              <a:spcBef>
                <a:spcPct val="0"/>
              </a:spcBef>
              <a:spcAft>
                <a:spcPct val="0"/>
              </a:spcAft>
            </a:pPr>
            <a:r>
              <a:rPr lang="zh-CN" altLang="en-US" sz="2400" dirty="0">
                <a:latin typeface="楷体" panose="02010609060101010101" charset="-122"/>
                <a:ea typeface="楷体" panose="02010609060101010101" charset="-122"/>
                <a:cs typeface="楷体" panose="02010609060101010101" charset="-122"/>
                <a:sym typeface="+mn-ea"/>
              </a:rPr>
              <a:t>    沟通技能是指我们发送和接收信息的能力。具体来说，沟通技能是指通过书面、口头与肢体语言的媒介，有效与明确地向他人表达自己的想法、感受与态度，也能较快、正确地解读他人的信息，从而了解他人的想法、感受与态度。说到沟通技能，我们往往首先想到口头沟通技能。其实，在当今这样一个科技快速进步和工作节奏加快的时代，书面沟通技能的作用已经越来越明显。对个人而言，随着职务级别的上升，书面沟通也变得越来越重要。因为，当你有一个想法时，如果只在口头上做出说明，那么你的影响范围仅限于说话的对象。但是，一页说明清晰的备忘录可以在整个公司内被传阅。现在，知识管理（knowledge management，KM）越来越成为企业培育核心竞争力的一种手段。简单地说，知识管理就是指通过知识共享，运用集体的智慧实现企业显性知识和隐性知识的共享，从而提高企业的应变和创新能力。而要实现知识的共享，除了要通过口头的方式将知识表达出来，更重要的是要通过书面的形式将有价值的知识保存下来，从而能够在企业内部广泛共享，甚至一代一代传递下去。</a:t>
            </a:r>
            <a:endParaRPr lang="zh-CN" altLang="en-US" sz="2400" dirty="0">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40424" y="3145135"/>
            <a:ext cx="451104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大学生涯决策</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第五章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67319" y="216730"/>
            <a:ext cx="23164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0" name="图片 99"/>
          <p:cNvPicPr/>
          <p:nvPr/>
        </p:nvPicPr>
        <p:blipFill>
          <a:blip r:embed="rId1"/>
          <a:stretch>
            <a:fillRect/>
          </a:stretch>
        </p:blipFill>
        <p:spPr>
          <a:xfrm>
            <a:off x="672465" y="2176780"/>
            <a:ext cx="4271010" cy="2990215"/>
          </a:xfrm>
          <a:prstGeom prst="rect">
            <a:avLst/>
          </a:prstGeom>
          <a:noFill/>
          <a:ln w="9525">
            <a:noFill/>
          </a:ln>
        </p:spPr>
      </p:pic>
      <p:sp>
        <p:nvSpPr>
          <p:cNvPr id="2" name="矩形 1"/>
          <p:cNvSpPr/>
          <p:nvPr>
            <p:custDataLst>
              <p:tags r:id="rId2"/>
            </p:custDataLst>
          </p:nvPr>
        </p:nvSpPr>
        <p:spPr>
          <a:xfrm>
            <a:off x="4857750" y="1515745"/>
            <a:ext cx="6731635" cy="4474210"/>
          </a:xfrm>
          <a:prstGeom prst="rect">
            <a:avLst/>
          </a:prstGeom>
          <a:noFill/>
        </p:spPr>
        <p:txBody>
          <a:bodyPr wrap="square" lIns="0" tIns="0" rIns="0" bIns="0" rtlCol="0" anchor="t" anchorCtr="0">
            <a:noAutofit/>
          </a:bodyPr>
          <a:p>
            <a:pPr algn="l">
              <a:lnSpc>
                <a:spcPct val="100000"/>
              </a:lnSpc>
              <a:buClrTx/>
              <a:buSzTx/>
              <a:buFontTx/>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要</a:t>
            </a:r>
            <a:r>
              <a:rPr lang="zh-CN" altLang="en-US" sz="2400" b="1" dirty="0">
                <a:solidFill>
                  <a:srgbClr val="FF0000"/>
                </a:solidFill>
                <a:latin typeface="楷体" panose="02010609060101010101" charset="-122"/>
                <a:ea typeface="楷体" panose="02010609060101010101" charset="-122"/>
                <a:cs typeface="楷体" panose="02010609060101010101" charset="-122"/>
                <a:sym typeface="+mn-ea"/>
              </a:rPr>
              <a:t>进行良好的书面沟通，我们必须要具备良好的写作能力</a:t>
            </a:r>
            <a:r>
              <a:rPr lang="zh-CN" altLang="en-US" sz="2400" dirty="0">
                <a:latin typeface="楷体" panose="02010609060101010101" charset="-122"/>
                <a:ea typeface="楷体" panose="02010609060101010101" charset="-122"/>
                <a:cs typeface="楷体" panose="02010609060101010101" charset="-122"/>
                <a:sym typeface="+mn-ea"/>
              </a:rPr>
              <a:t>。为了培养和提高写作能力，大学期间应该尽可能地选修一些要求学生写日志、计划书和评估报告等论文结课的课程。认认真真地完成这些课程，会有助于提高写作能力。有些大学还专门开设了旨在培养大学生写作能力的课程，如公文写作等，这样的课程对培养专门的写作技能帮助非常大。另外，还可以尝试撰写各种形式的论文，如学术论文、通信稿等，这种方式对培养写作能力更加直接和有效。总之，无论学习什么专业都需要具备良好的写作能力，大学也为大学生提供了各种练习与培养写作能力的机会。</a:t>
            </a:r>
            <a:endParaRPr lang="zh-CN" altLang="en-US" sz="2400" dirty="0">
              <a:latin typeface="楷体" panose="02010609060101010101" charset="-122"/>
              <a:ea typeface="楷体" panose="02010609060101010101" charset="-122"/>
              <a:cs typeface="楷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Rectangle 3"/>
          <p:cNvSpPr txBox="1">
            <a:spLocks noChangeArrowheads="1"/>
          </p:cNvSpPr>
          <p:nvPr/>
        </p:nvSpPr>
        <p:spPr bwMode="auto">
          <a:xfrm>
            <a:off x="495300" y="929005"/>
            <a:ext cx="262636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（二）职业精神</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9" name="文本框 8"/>
          <p:cNvSpPr txBox="1"/>
          <p:nvPr/>
        </p:nvSpPr>
        <p:spPr>
          <a:xfrm>
            <a:off x="879475" y="1646555"/>
            <a:ext cx="2527935" cy="460375"/>
          </a:xfrm>
          <a:prstGeom prst="rect">
            <a:avLst/>
          </a:prstGeom>
          <a:noFill/>
        </p:spPr>
        <p:txBody>
          <a:bodyPr wrap="square" rtlCol="0" anchor="t">
            <a:spAutoFit/>
          </a:bodyPr>
          <a:p>
            <a:pPr indent="0" fontAlgn="auto">
              <a:spcAft>
                <a:spcPts val="1000"/>
              </a:spcAft>
            </a:pPr>
            <a:r>
              <a:rPr lang="zh-CN" altLang="en-US" sz="2400" b="1">
                <a:solidFill>
                  <a:srgbClr val="389A47"/>
                </a:solidFill>
              </a:rPr>
              <a:t>1. 积极主动</a:t>
            </a:r>
            <a:endParaRPr lang="zh-CN" altLang="en-US" sz="2400" b="1">
              <a:solidFill>
                <a:srgbClr val="389A47"/>
              </a:solidFill>
            </a:endParaRPr>
          </a:p>
        </p:txBody>
      </p:sp>
      <p:sp>
        <p:nvSpPr>
          <p:cNvPr id="5" name="Rectangle 3"/>
          <p:cNvSpPr txBox="1">
            <a:spLocks noChangeArrowheads="1"/>
          </p:cNvSpPr>
          <p:nvPr/>
        </p:nvSpPr>
        <p:spPr bwMode="auto">
          <a:xfrm>
            <a:off x="495300" y="2297430"/>
            <a:ext cx="34074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5-3 布罗与艾洛</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文本框 3"/>
          <p:cNvSpPr txBox="1"/>
          <p:nvPr/>
        </p:nvSpPr>
        <p:spPr>
          <a:xfrm>
            <a:off x="495300" y="3014980"/>
            <a:ext cx="11422380" cy="315976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布罗和艾洛同时受雇于一家店铺，他们拿同样的薪水。一段时间后，艾洛又是升职又是加薪，而布罗仍在原地踏步。布罗不满意老板的“不公正待遇”，终于有一天他到老板那儿发牢骚了。老板说：“布罗，你到集市上去看看今天有什么正在卖？”一会儿工夫，布罗回来向老板汇报：“今早集市上只有一个农民拉了一车土豆在卖。”“有多少？”老板问。布罗又跑到集市上，回来告诉老板：“一共 40 袋土豆。”“价格呢？”老板继续问他。“您没有叫我打听价格呀。”布罗委屈地申明。</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3" name="图片 102"/>
          <p:cNvPicPr/>
          <p:nvPr/>
        </p:nvPicPr>
        <p:blipFill>
          <a:blip r:embed="rId1"/>
          <a:stretch>
            <a:fillRect/>
          </a:stretch>
        </p:blipFill>
        <p:spPr>
          <a:xfrm>
            <a:off x="7094220" y="929005"/>
            <a:ext cx="3063240" cy="21209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495300" y="1249680"/>
            <a:ext cx="11221085" cy="3338195"/>
          </a:xfrm>
          <a:prstGeom prst="rect">
            <a:avLst/>
          </a:prstGeom>
          <a:noFill/>
        </p:spPr>
        <p:txBody>
          <a:bodyPr wrap="square" rtlCol="0">
            <a:spAutoFit/>
            <a:scene3d>
              <a:camera prst="orthographicFront"/>
              <a:lightRig rig="threePt" dir="t"/>
            </a:scene3d>
            <a:sp3d contourW="12700"/>
          </a:bodyPr>
          <a:p>
            <a:pPr indent="457200" algn="l" fontAlgn="auto">
              <a:lnSpc>
                <a:spcPct val="110000"/>
              </a:lnSpc>
              <a:spcBef>
                <a:spcPts val="0"/>
              </a:spcBef>
              <a:buClrTx/>
              <a:buSzTx/>
              <a:buFontTx/>
              <a:defRPr/>
            </a:pPr>
            <a:r>
              <a:rPr lang="zh-CN" altLang="en-US" sz="2400" dirty="0">
                <a:latin typeface="楷体" panose="02010609060101010101" charset="-122"/>
                <a:ea typeface="楷体" panose="02010609060101010101" charset="-122"/>
                <a:cs typeface="楷体" panose="02010609060101010101" charset="-122"/>
                <a:sym typeface="+mn-lt"/>
              </a:rPr>
              <a:t>于是老板把艾洛叫来，吩咐他说：“艾洛，你现在到集市上去看看今天有什么正在卖。”艾洛也很快就从集市上回来了，他向老板汇报说：“今天集市上只有一个农民在卖土豆，一共 40 袋，价格是两毛五分钱一斤。我看了一下，这些土豆的质量不错，价格也便宜，于是顺便带回来一个让您看看。”艾洛边说边从提包里拿出一个土豆，“我想这么便宜的土豆一定可以赚钱，根据我们以往的销量，40 袋土豆在一个星期左右就可以全部被卖掉。所以我把那个农民也带来了，他现在正在外面等您回话呢。”这时老板转向了布罗，说：“现在你知道为什么艾洛的薪水比你高了吧？</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1" name="图片 100"/>
          <p:cNvPicPr/>
          <p:nvPr/>
        </p:nvPicPr>
        <p:blipFill>
          <a:blip r:embed="rId1"/>
          <a:stretch>
            <a:fillRect/>
          </a:stretch>
        </p:blipFill>
        <p:spPr>
          <a:xfrm>
            <a:off x="8864600" y="4454525"/>
            <a:ext cx="1558925" cy="1549400"/>
          </a:xfrm>
          <a:prstGeom prst="rect">
            <a:avLst/>
          </a:prstGeom>
          <a:noFill/>
          <a:ln w="9525">
            <a:noFill/>
          </a:ln>
        </p:spPr>
      </p:pic>
      <p:pic>
        <p:nvPicPr>
          <p:cNvPr id="102" name="图片 101"/>
          <p:cNvPicPr/>
          <p:nvPr/>
        </p:nvPicPr>
        <p:blipFill>
          <a:blip r:embed="rId2"/>
          <a:stretch>
            <a:fillRect/>
          </a:stretch>
        </p:blipFill>
        <p:spPr>
          <a:xfrm>
            <a:off x="6593205" y="4867275"/>
            <a:ext cx="1691640" cy="91440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4" name="图片 103"/>
          <p:cNvPicPr/>
          <p:nvPr/>
        </p:nvPicPr>
        <p:blipFill>
          <a:blip r:embed="rId1"/>
          <a:srcRect t="6430" b="7180"/>
          <a:stretch>
            <a:fillRect/>
          </a:stretch>
        </p:blipFill>
        <p:spPr>
          <a:xfrm>
            <a:off x="2921000" y="919480"/>
            <a:ext cx="6350000" cy="54857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文本框 8"/>
          <p:cNvSpPr txBox="1"/>
          <p:nvPr/>
        </p:nvSpPr>
        <p:spPr>
          <a:xfrm>
            <a:off x="879475" y="1062990"/>
            <a:ext cx="2527935" cy="460375"/>
          </a:xfrm>
          <a:prstGeom prst="rect">
            <a:avLst/>
          </a:prstGeom>
          <a:noFill/>
        </p:spPr>
        <p:txBody>
          <a:bodyPr wrap="square" rtlCol="0" anchor="t">
            <a:spAutoFit/>
          </a:bodyPr>
          <a:p>
            <a:pPr indent="0" fontAlgn="auto">
              <a:spcAft>
                <a:spcPts val="1000"/>
              </a:spcAft>
            </a:pPr>
            <a:r>
              <a:rPr lang="zh-CN" altLang="en-US" sz="2400" b="1">
                <a:solidFill>
                  <a:srgbClr val="389A47"/>
                </a:solidFill>
              </a:rPr>
              <a:t>2. 独立自主</a:t>
            </a:r>
            <a:endParaRPr lang="zh-CN" altLang="en-US" sz="2400" b="1">
              <a:solidFill>
                <a:srgbClr val="389A47"/>
              </a:solidFill>
            </a:endParaRPr>
          </a:p>
        </p:txBody>
      </p:sp>
      <p:sp>
        <p:nvSpPr>
          <p:cNvPr id="5" name="Rectangle 3"/>
          <p:cNvSpPr txBox="1">
            <a:spLocks noChangeArrowheads="1"/>
          </p:cNvSpPr>
          <p:nvPr/>
        </p:nvSpPr>
        <p:spPr bwMode="auto">
          <a:xfrm>
            <a:off x="495300" y="1771015"/>
            <a:ext cx="167449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文本框 3"/>
          <p:cNvSpPr txBox="1"/>
          <p:nvPr/>
        </p:nvSpPr>
        <p:spPr>
          <a:xfrm>
            <a:off x="495300" y="2545080"/>
            <a:ext cx="8398510" cy="320865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中国青年报》曾经报道过这样一个案例。有一个高中生学习成绩十分优异，但从小生活在父母的溺爱下。高考时，他考上了名牌大学，然而，多年来衣来伸手、饭来张口的生活让他失去了独立生活的能力。在学校里，他几乎不能生活自理，不会到食堂打饭，不会洗衣服，只能不停地向家里诉苦。结果，不到半个月，他就偷偷跑回家，再也不肯到学校去了。他的父母也没有办法，只好让他退学。</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6" name="图片 105"/>
          <p:cNvPicPr/>
          <p:nvPr/>
        </p:nvPicPr>
        <p:blipFill>
          <a:blip r:embed="rId1">
            <a:clrChange>
              <a:clrFrom>
                <a:srgbClr val="F6F6F6">
                  <a:alpha val="100000"/>
                </a:srgbClr>
              </a:clrFrom>
              <a:clrTo>
                <a:srgbClr val="F6F6F6">
                  <a:alpha val="100000"/>
                  <a:alpha val="0"/>
                </a:srgbClr>
              </a:clrTo>
            </a:clrChange>
          </a:blip>
          <a:srcRect l="28700" r="22400"/>
          <a:stretch>
            <a:fillRect/>
          </a:stretch>
        </p:blipFill>
        <p:spPr>
          <a:xfrm>
            <a:off x="9172575" y="1091565"/>
            <a:ext cx="2543175" cy="520192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文本框 8"/>
          <p:cNvSpPr txBox="1"/>
          <p:nvPr/>
        </p:nvSpPr>
        <p:spPr>
          <a:xfrm>
            <a:off x="879475" y="988060"/>
            <a:ext cx="2527935" cy="460375"/>
          </a:xfrm>
          <a:prstGeom prst="rect">
            <a:avLst/>
          </a:prstGeom>
          <a:noFill/>
        </p:spPr>
        <p:txBody>
          <a:bodyPr wrap="square" rtlCol="0" anchor="t">
            <a:spAutoFit/>
          </a:bodyPr>
          <a:p>
            <a:pPr indent="0" fontAlgn="auto">
              <a:spcAft>
                <a:spcPts val="1000"/>
              </a:spcAft>
            </a:pPr>
            <a:r>
              <a:rPr lang="zh-CN" altLang="en-US" sz="2400" b="1">
                <a:solidFill>
                  <a:srgbClr val="389A47"/>
                </a:solidFill>
              </a:rPr>
              <a:t>3. 团队协作</a:t>
            </a:r>
            <a:endParaRPr lang="zh-CN" altLang="en-US" sz="2400" b="1">
              <a:solidFill>
                <a:srgbClr val="389A47"/>
              </a:solidFill>
            </a:endParaRPr>
          </a:p>
        </p:txBody>
      </p:sp>
      <p:sp>
        <p:nvSpPr>
          <p:cNvPr id="5" name="Rectangle 3"/>
          <p:cNvSpPr txBox="1">
            <a:spLocks noChangeArrowheads="1"/>
          </p:cNvSpPr>
          <p:nvPr/>
        </p:nvSpPr>
        <p:spPr bwMode="auto">
          <a:xfrm>
            <a:off x="495300" y="1637665"/>
            <a:ext cx="518223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5-4 《西游记》中的团队精神</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文本框 3"/>
          <p:cNvSpPr txBox="1"/>
          <p:nvPr/>
        </p:nvSpPr>
        <p:spPr>
          <a:xfrm>
            <a:off x="495300" y="2335530"/>
            <a:ext cx="5868035" cy="308673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唐僧团队是一支优秀的团队。为了完成西天取经任务，唐僧、孙悟空、猪八戒、沙和尚组成了取经团队。其中，唐僧是项目经理，孙悟空是技术核心，猪八戒和沙和尚是普通队员，这个团队的高层领导是观音。</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7" name="图片 106"/>
          <p:cNvPicPr/>
          <p:nvPr/>
        </p:nvPicPr>
        <p:blipFill>
          <a:blip r:embed="rId1"/>
          <a:stretch>
            <a:fillRect/>
          </a:stretch>
        </p:blipFill>
        <p:spPr>
          <a:xfrm>
            <a:off x="6362700" y="3352800"/>
            <a:ext cx="4575175" cy="2745740"/>
          </a:xfrm>
          <a:prstGeom prst="rect">
            <a:avLst/>
          </a:prstGeom>
          <a:noFill/>
          <a:ln w="9525">
            <a:noFill/>
          </a:ln>
        </p:spPr>
      </p:pic>
      <p:pic>
        <p:nvPicPr>
          <p:cNvPr id="109" name="图片 108"/>
          <p:cNvPicPr/>
          <p:nvPr/>
        </p:nvPicPr>
        <p:blipFill>
          <a:blip r:embed="rId2">
            <a:clrChange>
              <a:clrFrom>
                <a:srgbClr val="FFFFFF">
                  <a:alpha val="100000"/>
                </a:srgbClr>
              </a:clrFrom>
              <a:clrTo>
                <a:srgbClr val="FFFFFF">
                  <a:alpha val="100000"/>
                  <a:alpha val="0"/>
                </a:srgbClr>
              </a:clrTo>
            </a:clrChange>
          </a:blip>
          <a:stretch>
            <a:fillRect/>
          </a:stretch>
        </p:blipFill>
        <p:spPr>
          <a:xfrm>
            <a:off x="8392795" y="862330"/>
            <a:ext cx="3587115" cy="358711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352425" y="1006475"/>
            <a:ext cx="11708130" cy="546227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这个团队的组成很有意思，唐僧作为项目经理，有很坚韧的品性和极高的原则性，不达目的不罢休，又很得上司的支持和赏识（直接得到唐太宗的任命，既给袈裟，又给紫金钵盂；又得到以观音为首的各路神仙的广泛支持和帮助）。沙和尚言语不多，任劳任怨，承担了项目中挑担这种粗笨无聊的工作。猪八戒，看起来好吃懒做、贪财好色，又不肯干活，最多牵下马，好像留在团队里没有什么用处，但其实他的存在还是有很大用处的，因为他性格开朗，能够接受任何批评而毫无负担、压力，在项目组中承担了润滑油的作用。最关键的还是孙悟空，孙悟空是这个取经团队里的技术核心，但是他的性格极为桀骜，回想他大闹天宫的历史，恐怕没有人会让这种人待在团队里，但是取经项目要想成功实在缺不了这个人，只好采用些手段来收服他。孙悟空毕竟是很厉害的人，承担了取经项目中降妖除魔的绝大多数重要任务，虽然是个难于管束的主儿，但又不能只用手段来约束他，这时猪八戒的作用就显出来了，在孙悟空苦恼的时候，上司不能得罪，沙和尚这种老实人又不好伤害，只好通过戏弄猪八戒来排除心中的郁闷，反正猪八戒是个乐天派，任何的指责他都不会放在心上。</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四、学会做事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文本框 8"/>
          <p:cNvSpPr txBox="1"/>
          <p:nvPr/>
        </p:nvSpPr>
        <p:spPr>
          <a:xfrm>
            <a:off x="879475" y="988060"/>
            <a:ext cx="4032250" cy="460375"/>
          </a:xfrm>
          <a:prstGeom prst="rect">
            <a:avLst/>
          </a:prstGeom>
          <a:noFill/>
        </p:spPr>
        <p:txBody>
          <a:bodyPr wrap="square" rtlCol="0" anchor="t">
            <a:spAutoFit/>
          </a:bodyPr>
          <a:p>
            <a:pPr indent="0" fontAlgn="auto">
              <a:spcAft>
                <a:spcPts val="1000"/>
              </a:spcAft>
            </a:pPr>
            <a:r>
              <a:rPr lang="zh-CN" altLang="en-US" sz="2400" b="1">
                <a:solidFill>
                  <a:srgbClr val="389A47"/>
                </a:solidFill>
              </a:rPr>
              <a:t>4. 手、脑、心并用</a:t>
            </a:r>
            <a:endParaRPr lang="zh-CN" altLang="en-US" sz="2400" b="1">
              <a:solidFill>
                <a:srgbClr val="389A47"/>
              </a:solidFill>
            </a:endParaRPr>
          </a:p>
        </p:txBody>
      </p:sp>
      <p:sp>
        <p:nvSpPr>
          <p:cNvPr id="5" name="Rectangle 3"/>
          <p:cNvSpPr txBox="1">
            <a:spLocks noChangeArrowheads="1"/>
          </p:cNvSpPr>
          <p:nvPr/>
        </p:nvSpPr>
        <p:spPr bwMode="auto">
          <a:xfrm>
            <a:off x="495300" y="1637665"/>
            <a:ext cx="137350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文本框 3"/>
          <p:cNvSpPr txBox="1"/>
          <p:nvPr/>
        </p:nvSpPr>
        <p:spPr>
          <a:xfrm>
            <a:off x="495300" y="2353945"/>
            <a:ext cx="6059805" cy="370078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一个小和尚担任撞钟一职，每天都能按时撞钟，但半年下来主持很不满意，就调他到后院劈柴挑水，说他不能胜任撞钟一职。小和尚很不服气地问：“我撞的钟难道不准时、不响亮？”老主持耐心地告诉他：“你撞的钟虽然很准时，也很响亮，但钟声空泛、疲软，没有感召力。钟声是要唤醒众生的，我却没有听到这样的声音。”</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10" name="图片 109"/>
          <p:cNvPicPr/>
          <p:nvPr/>
        </p:nvPicPr>
        <p:blipFill>
          <a:blip r:embed="rId1"/>
          <a:stretch>
            <a:fillRect/>
          </a:stretch>
        </p:blipFill>
        <p:spPr>
          <a:xfrm>
            <a:off x="6444615" y="2231390"/>
            <a:ext cx="5051425" cy="331597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758384" y="3145135"/>
            <a:ext cx="66751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大学生涯目标的选择</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第三节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95300" y="1028065"/>
            <a:ext cx="423926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5-5 航空手艺人胡双钱</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文本框 3"/>
          <p:cNvSpPr txBox="1"/>
          <p:nvPr/>
        </p:nvSpPr>
        <p:spPr>
          <a:xfrm>
            <a:off x="165100" y="1555115"/>
            <a:ext cx="12026265" cy="6176645"/>
          </a:xfrm>
          <a:prstGeom prst="rect">
            <a:avLst/>
          </a:prstGeom>
          <a:noFill/>
        </p:spPr>
        <p:txBody>
          <a:bodyPr wrap="square" rtlCol="0">
            <a:noAutofit/>
            <a:scene3d>
              <a:camera prst="orthographicFront"/>
              <a:lightRig rig="threePt" dir="t"/>
            </a:scene3d>
            <a:sp3d contourW="12700"/>
          </a:bodyPr>
          <a:p>
            <a:pPr indent="457200" fontAlgn="auto">
              <a:lnSpc>
                <a:spcPct val="12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胡双钱 1980 年毕业于上海飞机制造厂技校。毕业后，从小就喜欢飞机的胡双钱进入当时的上海飞机制造厂，亲身参与并见证了中国人在民用航空领域的第一次尝试——“运 -10”飞机研制和首飞。那一刻他强烈感受到“造飞机是一件很神圣的事”。然而，20 个世纪 80 年代初，“运 -10”项目下马了，原本聚集了各路中国航空制造精英的工厂转眼间冷清了下来，争抢这些飞机技师的各公司专车甚至开到了工厂门口。面对私营企业老板开出的优厚工资，胡双钱谢绝了。选择留下后，胡双钱与同事一起陆续参与了中美合作组装麦道飞机和波音、空客飞机零部件的转包生产，并抓住这些机遇练就了技术上的过硬本领。20 多年后，当我国启动 ARJ21 新支线飞机和大型客机研制项目后，胡双钱几十年的积累和沉淀终于有了用武之地。他先后高精度、高效率地完成了 ARJ21 新支线飞机首批交付飞机起落架钛合金作动筒接头特制件、C919 大型客机首架机壁板长桁对接接头特制件等加工任务。他还发明了“反向验证”等一系列独特工作方法，确保</a:t>
            </a:r>
            <a:endParaRPr lang="zh-CN" altLang="en-US" sz="2000" dirty="0">
              <a:latin typeface="楷体" panose="02010609060101010101" charset="-122"/>
              <a:ea typeface="楷体" panose="02010609060101010101" charset="-122"/>
              <a:cs typeface="楷体" panose="02010609060101010101" charset="-122"/>
              <a:sym typeface="+mn-lt"/>
            </a:endParaRPr>
          </a:p>
        </p:txBody>
      </p:sp>
      <p:sp>
        <p:nvSpPr>
          <p:cNvPr id="6" name="文本框 5"/>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本节案例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818380" y="2275205"/>
            <a:ext cx="7469505" cy="2908935"/>
          </a:xfrm>
          <a:prstGeom prst="rect">
            <a:avLst/>
          </a:prstGeom>
          <a:noFill/>
        </p:spPr>
        <p:txBody>
          <a:bodyPr wrap="square" rtlCol="0">
            <a:noAutofit/>
            <a:scene3d>
              <a:camera prst="orthographicFront"/>
              <a:lightRig rig="threePt" dir="t"/>
            </a:scene3d>
            <a:sp3d contourW="12700"/>
          </a:bodyPr>
          <a:lstStyle/>
          <a:p>
            <a:pPr indent="0" fontAlgn="auto">
              <a:lnSpc>
                <a:spcPct val="150000"/>
              </a:lnSpc>
              <a:spcBef>
                <a:spcPts val="0"/>
              </a:spcBef>
              <a:defRPr/>
            </a:pPr>
            <a:r>
              <a:rPr lang="zh-CN" altLang="en-US" sz="2800" dirty="0">
                <a:latin typeface="思源黑体 CN Regular" panose="020B0500000000000000" pitchFamily="34" charset="-128"/>
                <a:ea typeface="思源黑体 CN Regular" panose="020B0500000000000000" pitchFamily="34" charset="-128"/>
                <a:cs typeface="+mn-ea"/>
                <a:sym typeface="+mn-lt"/>
              </a:rPr>
              <a:t>1. 了解大学生涯与未来职业发展之间的关系。</a:t>
            </a:r>
            <a:endParaRPr lang="zh-CN" altLang="en-US" sz="28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800" dirty="0">
                <a:latin typeface="思源黑体 CN Regular" panose="020B0500000000000000" pitchFamily="34" charset="-128"/>
                <a:ea typeface="思源黑体 CN Regular" panose="020B0500000000000000" pitchFamily="34" charset="-128"/>
                <a:cs typeface="+mn-ea"/>
                <a:sym typeface="+mn-lt"/>
              </a:rPr>
              <a:t>2. 明确大学阶段生涯发展的主要任务。</a:t>
            </a:r>
            <a:endParaRPr lang="zh-CN" altLang="en-US" sz="28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800" dirty="0">
                <a:latin typeface="思源黑体 CN Regular" panose="020B0500000000000000" pitchFamily="34" charset="-128"/>
                <a:ea typeface="思源黑体 CN Regular" panose="020B0500000000000000" pitchFamily="34" charset="-128"/>
                <a:cs typeface="+mn-ea"/>
                <a:sym typeface="+mn-lt"/>
              </a:rPr>
              <a:t>3. 结合自身未来职业的发展方向，确定大学期间的生涯发展目标。</a:t>
            </a:r>
            <a:endParaRPr lang="zh-CN" altLang="en-US" sz="28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tretch>
            <a:fillRect/>
          </a:stretch>
        </p:blipFill>
        <p:spPr>
          <a:xfrm>
            <a:off x="-201295" y="1565910"/>
            <a:ext cx="4847590" cy="48475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本节案例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 name="文本框 1"/>
          <p:cNvSpPr txBox="1"/>
          <p:nvPr/>
        </p:nvSpPr>
        <p:spPr>
          <a:xfrm>
            <a:off x="281305" y="962660"/>
            <a:ext cx="11910695" cy="1376680"/>
          </a:xfrm>
          <a:prstGeom prst="rect">
            <a:avLst/>
          </a:prstGeom>
          <a:noFill/>
        </p:spPr>
        <p:txBody>
          <a:bodyPr wrap="square" rtlCol="0" anchor="t">
            <a:noAutofit/>
          </a:bodyPr>
          <a:p>
            <a:pPr algn="l">
              <a:buClrTx/>
              <a:buSzTx/>
              <a:buFontTx/>
            </a:pPr>
            <a:r>
              <a:rPr lang="zh-CN" altLang="en-US" sz="2400" dirty="0">
                <a:latin typeface="楷体" panose="02010609060101010101" charset="-122"/>
                <a:ea typeface="楷体" panose="02010609060101010101" charset="-122"/>
                <a:cs typeface="楷体" panose="02010609060101010101" charset="-122"/>
              </a:rPr>
              <a:t>每一个零件、每一个步骤都不出差错。2015年10月，胡双钱被授予全国敬业奉献模范称号。2019年4月，他荣获全国“最美职工”。2022年，胡双钱的事迹被第九季《大国工匠·匠心报国》收录。</a:t>
            </a:r>
            <a:endParaRPr lang="zh-CN" altLang="en-US" sz="2400" dirty="0">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3296285" y="2252980"/>
            <a:ext cx="5422265" cy="41617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516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一、决定职业发展方向的关键因素</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（一）个人特质</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829310" y="1817370"/>
            <a:ext cx="10534015" cy="1014730"/>
          </a:xfrm>
          <a:prstGeom prst="rect">
            <a:avLst/>
          </a:prstGeom>
          <a:noFill/>
        </p:spPr>
        <p:txBody>
          <a:bodyPr wrap="square" rtlCol="0" anchor="t">
            <a:spAutoFit/>
          </a:bodyPr>
          <a:p>
            <a:pPr indent="457200" fontAlgn="auto"/>
            <a:r>
              <a:rPr lang="zh-CN" altLang="en-US" sz="2000"/>
              <a:t>职业是丰富多彩的，它要求具备不同秉性的人去从事，从而为每个独特的个人发挥自身优势、实现自我价值提供了舞台。要实现个人特质与职业之间的良好匹配，首先需要我们正确分析自身的特质。</a:t>
            </a:r>
            <a:endParaRPr lang="zh-CN" altLang="en-US" sz="2000"/>
          </a:p>
        </p:txBody>
      </p:sp>
      <p:grpSp>
        <p:nvGrpSpPr>
          <p:cNvPr id="31" name="组合 30"/>
          <p:cNvGrpSpPr/>
          <p:nvPr>
            <p:custDataLst>
              <p:tags r:id="rId1"/>
            </p:custDataLst>
          </p:nvPr>
        </p:nvGrpSpPr>
        <p:grpSpPr>
          <a:xfrm>
            <a:off x="1927225" y="3051175"/>
            <a:ext cx="8743950" cy="2937510"/>
            <a:chOff x="3035" y="4460"/>
            <a:chExt cx="13770" cy="4626"/>
          </a:xfrm>
        </p:grpSpPr>
        <p:sp>
          <p:nvSpPr>
            <p:cNvPr id="14" name="任意多边形: 形状 13"/>
            <p:cNvSpPr/>
            <p:nvPr>
              <p:custDataLst>
                <p:tags r:id="rId2"/>
              </p:custDataLst>
            </p:nvPr>
          </p:nvSpPr>
          <p:spPr>
            <a:xfrm>
              <a:off x="6304" y="5575"/>
              <a:ext cx="2331" cy="891"/>
            </a:xfrm>
            <a:custGeom>
              <a:avLst/>
              <a:gdLst>
                <a:gd name="connsiteX0" fmla="*/ 1819275 w 1819275"/>
                <a:gd name="connsiteY0" fmla="*/ 695325 h 695325"/>
                <a:gd name="connsiteX1" fmla="*/ 1123950 w 1819275"/>
                <a:gd name="connsiteY1" fmla="*/ 0 h 695325"/>
                <a:gd name="connsiteX2" fmla="*/ 0 w 1819275"/>
                <a:gd name="connsiteY2" fmla="*/ 0 h 695325"/>
              </a:gdLst>
              <a:ahLst/>
              <a:cxnLst>
                <a:cxn ang="0">
                  <a:pos x="connsiteX0" y="connsiteY0"/>
                </a:cxn>
                <a:cxn ang="0">
                  <a:pos x="connsiteX1" y="connsiteY1"/>
                </a:cxn>
                <a:cxn ang="0">
                  <a:pos x="connsiteX2" y="connsiteY2"/>
                </a:cxn>
              </a:cxnLst>
              <a:rect l="l" t="t" r="r" b="b"/>
              <a:pathLst>
                <a:path w="1819275" h="695325">
                  <a:moveTo>
                    <a:pt x="1819275" y="695325"/>
                  </a:moveTo>
                  <a:lnTo>
                    <a:pt x="1123950" y="0"/>
                  </a:lnTo>
                  <a:lnTo>
                    <a:pt x="0" y="0"/>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4" name="椭圆 3"/>
            <p:cNvSpPr/>
            <p:nvPr>
              <p:custDataLst>
                <p:tags r:id="rId3"/>
              </p:custDataLst>
            </p:nvPr>
          </p:nvSpPr>
          <p:spPr>
            <a:xfrm>
              <a:off x="6143" y="5518"/>
              <a:ext cx="112" cy="1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6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5" name="任意多边形: 形状 14"/>
            <p:cNvSpPr/>
            <p:nvPr>
              <p:custDataLst>
                <p:tags r:id="rId4"/>
              </p:custDataLst>
            </p:nvPr>
          </p:nvSpPr>
          <p:spPr>
            <a:xfrm flipV="1">
              <a:off x="6304" y="7978"/>
              <a:ext cx="2331" cy="891"/>
            </a:xfrm>
            <a:custGeom>
              <a:avLst/>
              <a:gdLst>
                <a:gd name="connsiteX0" fmla="*/ 1819275 w 1819275"/>
                <a:gd name="connsiteY0" fmla="*/ 695325 h 695325"/>
                <a:gd name="connsiteX1" fmla="*/ 1123950 w 1819275"/>
                <a:gd name="connsiteY1" fmla="*/ 0 h 695325"/>
                <a:gd name="connsiteX2" fmla="*/ 0 w 1819275"/>
                <a:gd name="connsiteY2" fmla="*/ 0 h 695325"/>
              </a:gdLst>
              <a:ahLst/>
              <a:cxnLst>
                <a:cxn ang="0">
                  <a:pos x="connsiteX0" y="connsiteY0"/>
                </a:cxn>
                <a:cxn ang="0">
                  <a:pos x="connsiteX1" y="connsiteY1"/>
                </a:cxn>
                <a:cxn ang="0">
                  <a:pos x="connsiteX2" y="connsiteY2"/>
                </a:cxn>
              </a:cxnLst>
              <a:rect l="l" t="t" r="r" b="b"/>
              <a:pathLst>
                <a:path w="1819275" h="695325">
                  <a:moveTo>
                    <a:pt x="1819275" y="695325"/>
                  </a:moveTo>
                  <a:lnTo>
                    <a:pt x="1123950" y="0"/>
                  </a:lnTo>
                  <a:lnTo>
                    <a:pt x="0" y="0"/>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3" name="椭圆 22"/>
            <p:cNvSpPr/>
            <p:nvPr>
              <p:custDataLst>
                <p:tags r:id="rId5"/>
              </p:custDataLst>
            </p:nvPr>
          </p:nvSpPr>
          <p:spPr>
            <a:xfrm>
              <a:off x="6143" y="8813"/>
              <a:ext cx="112" cy="1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6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9" name="任意多边形: 形状 18"/>
            <p:cNvSpPr/>
            <p:nvPr>
              <p:custDataLst>
                <p:tags r:id="rId6"/>
              </p:custDataLst>
            </p:nvPr>
          </p:nvSpPr>
          <p:spPr>
            <a:xfrm flipH="1">
              <a:off x="11218" y="5575"/>
              <a:ext cx="2331" cy="891"/>
            </a:xfrm>
            <a:custGeom>
              <a:avLst/>
              <a:gdLst>
                <a:gd name="connsiteX0" fmla="*/ 1819275 w 1819275"/>
                <a:gd name="connsiteY0" fmla="*/ 695325 h 695325"/>
                <a:gd name="connsiteX1" fmla="*/ 1123950 w 1819275"/>
                <a:gd name="connsiteY1" fmla="*/ 0 h 695325"/>
                <a:gd name="connsiteX2" fmla="*/ 0 w 1819275"/>
                <a:gd name="connsiteY2" fmla="*/ 0 h 695325"/>
              </a:gdLst>
              <a:ahLst/>
              <a:cxnLst>
                <a:cxn ang="0">
                  <a:pos x="connsiteX0" y="connsiteY0"/>
                </a:cxn>
                <a:cxn ang="0">
                  <a:pos x="connsiteX1" y="connsiteY1"/>
                </a:cxn>
                <a:cxn ang="0">
                  <a:pos x="connsiteX2" y="connsiteY2"/>
                </a:cxn>
              </a:cxnLst>
              <a:rect l="l" t="t" r="r" b="b"/>
              <a:pathLst>
                <a:path w="1819275" h="695325">
                  <a:moveTo>
                    <a:pt x="1819275" y="695325"/>
                  </a:moveTo>
                  <a:lnTo>
                    <a:pt x="1123950" y="0"/>
                  </a:lnTo>
                  <a:lnTo>
                    <a:pt x="0" y="0"/>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4" name="椭圆 23"/>
            <p:cNvSpPr/>
            <p:nvPr>
              <p:custDataLst>
                <p:tags r:id="rId7"/>
              </p:custDataLst>
            </p:nvPr>
          </p:nvSpPr>
          <p:spPr>
            <a:xfrm>
              <a:off x="13668" y="5518"/>
              <a:ext cx="112" cy="1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6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6" name="任意多边形: 形状 15"/>
            <p:cNvSpPr/>
            <p:nvPr>
              <p:custDataLst>
                <p:tags r:id="rId8"/>
              </p:custDataLst>
            </p:nvPr>
          </p:nvSpPr>
          <p:spPr>
            <a:xfrm flipH="1" flipV="1">
              <a:off x="11243" y="7978"/>
              <a:ext cx="2331" cy="891"/>
            </a:xfrm>
            <a:custGeom>
              <a:avLst/>
              <a:gdLst>
                <a:gd name="connsiteX0" fmla="*/ 1819275 w 1819275"/>
                <a:gd name="connsiteY0" fmla="*/ 695325 h 695325"/>
                <a:gd name="connsiteX1" fmla="*/ 1123950 w 1819275"/>
                <a:gd name="connsiteY1" fmla="*/ 0 h 695325"/>
                <a:gd name="connsiteX2" fmla="*/ 0 w 1819275"/>
                <a:gd name="connsiteY2" fmla="*/ 0 h 695325"/>
              </a:gdLst>
              <a:ahLst/>
              <a:cxnLst>
                <a:cxn ang="0">
                  <a:pos x="connsiteX0" y="connsiteY0"/>
                </a:cxn>
                <a:cxn ang="0">
                  <a:pos x="connsiteX1" y="connsiteY1"/>
                </a:cxn>
                <a:cxn ang="0">
                  <a:pos x="connsiteX2" y="connsiteY2"/>
                </a:cxn>
              </a:cxnLst>
              <a:rect l="l" t="t" r="r" b="b"/>
              <a:pathLst>
                <a:path w="1819275" h="695325">
                  <a:moveTo>
                    <a:pt x="1819275" y="695325"/>
                  </a:moveTo>
                  <a:lnTo>
                    <a:pt x="1123950" y="0"/>
                  </a:lnTo>
                  <a:lnTo>
                    <a:pt x="0" y="0"/>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5" name="椭圆 24"/>
            <p:cNvSpPr/>
            <p:nvPr>
              <p:custDataLst>
                <p:tags r:id="rId9"/>
              </p:custDataLst>
            </p:nvPr>
          </p:nvSpPr>
          <p:spPr>
            <a:xfrm>
              <a:off x="13668" y="8813"/>
              <a:ext cx="112" cy="1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6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 name="弧形 4"/>
            <p:cNvSpPr/>
            <p:nvPr>
              <p:custDataLst>
                <p:tags r:id="rId10"/>
              </p:custDataLst>
            </p:nvPr>
          </p:nvSpPr>
          <p:spPr>
            <a:xfrm>
              <a:off x="8456" y="5728"/>
              <a:ext cx="3011" cy="3011"/>
            </a:xfrm>
            <a:prstGeom prst="arc">
              <a:avLst>
                <a:gd name="adj1" fmla="val 12947235"/>
                <a:gd name="adj2" fmla="val 15334976"/>
              </a:avLst>
            </a:prstGeom>
            <a:noFill/>
            <a:ln w="25400" cap="flat" cmpd="sng" algn="ctr">
              <a:solidFill>
                <a:schemeClr val="accent1"/>
              </a:solidFill>
              <a:prstDash val="solid"/>
              <a:miter lim="800000"/>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6" name="弧形 5"/>
            <p:cNvSpPr/>
            <p:nvPr>
              <p:custDataLst>
                <p:tags r:id="rId11"/>
              </p:custDataLst>
            </p:nvPr>
          </p:nvSpPr>
          <p:spPr>
            <a:xfrm>
              <a:off x="8456" y="5728"/>
              <a:ext cx="3011" cy="3011"/>
            </a:xfrm>
            <a:prstGeom prst="arc">
              <a:avLst>
                <a:gd name="adj1" fmla="val 10531014"/>
                <a:gd name="adj2" fmla="val 12654201"/>
              </a:avLst>
            </a:prstGeom>
            <a:noFill/>
            <a:ln w="25400" cap="flat" cmpd="sng" algn="ctr">
              <a:solidFill>
                <a:schemeClr val="accent1"/>
              </a:solidFill>
              <a:prstDash val="solid"/>
              <a:miter lim="800000"/>
              <a:headEnd type="oval"/>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弧形 6"/>
            <p:cNvSpPr/>
            <p:nvPr>
              <p:custDataLst>
                <p:tags r:id="rId12"/>
              </p:custDataLst>
            </p:nvPr>
          </p:nvSpPr>
          <p:spPr>
            <a:xfrm>
              <a:off x="8456" y="5728"/>
              <a:ext cx="3011" cy="3011"/>
            </a:xfrm>
            <a:prstGeom prst="arc">
              <a:avLst>
                <a:gd name="adj1" fmla="val 9194216"/>
                <a:gd name="adj2" fmla="val 10224935"/>
              </a:avLst>
            </a:prstGeom>
            <a:noFill/>
            <a:ln w="25400" cap="flat" cmpd="sng" algn="ctr">
              <a:solidFill>
                <a:schemeClr val="accent1"/>
              </a:solidFill>
              <a:prstDash val="solid"/>
              <a:miter lim="800000"/>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弧形 7"/>
            <p:cNvSpPr/>
            <p:nvPr>
              <p:custDataLst>
                <p:tags r:id="rId13"/>
              </p:custDataLst>
            </p:nvPr>
          </p:nvSpPr>
          <p:spPr>
            <a:xfrm>
              <a:off x="8456" y="5728"/>
              <a:ext cx="3011" cy="3011"/>
            </a:xfrm>
            <a:prstGeom prst="arc">
              <a:avLst>
                <a:gd name="adj1" fmla="val 5241815"/>
                <a:gd name="adj2" fmla="val 9051982"/>
              </a:avLst>
            </a:prstGeom>
            <a:noFill/>
            <a:ln w="25400" cap="flat" cmpd="sng" algn="ctr">
              <a:solidFill>
                <a:schemeClr val="accent1"/>
              </a:solidFill>
              <a:prstDash val="solid"/>
              <a:miter lim="800000"/>
              <a:headEnd type="oval"/>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0" name="弧形 9"/>
            <p:cNvSpPr/>
            <p:nvPr>
              <p:custDataLst>
                <p:tags r:id="rId14"/>
              </p:custDataLst>
            </p:nvPr>
          </p:nvSpPr>
          <p:spPr>
            <a:xfrm>
              <a:off x="8456" y="5728"/>
              <a:ext cx="3011" cy="3011"/>
            </a:xfrm>
            <a:prstGeom prst="arc">
              <a:avLst>
                <a:gd name="adj1" fmla="val 1983261"/>
                <a:gd name="adj2" fmla="val 4886885"/>
              </a:avLst>
            </a:prstGeom>
            <a:noFill/>
            <a:ln w="25400" cap="flat" cmpd="sng" algn="ctr">
              <a:solidFill>
                <a:schemeClr val="accent1"/>
              </a:solidFill>
              <a:prstDash val="solid"/>
              <a:miter lim="800000"/>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1" name="弧形 10"/>
            <p:cNvSpPr/>
            <p:nvPr>
              <p:custDataLst>
                <p:tags r:id="rId15"/>
              </p:custDataLst>
            </p:nvPr>
          </p:nvSpPr>
          <p:spPr>
            <a:xfrm>
              <a:off x="8456" y="5728"/>
              <a:ext cx="3011" cy="3011"/>
            </a:xfrm>
            <a:prstGeom prst="arc">
              <a:avLst>
                <a:gd name="adj1" fmla="val 138107"/>
                <a:gd name="adj2" fmla="val 1817282"/>
              </a:avLst>
            </a:prstGeom>
            <a:noFill/>
            <a:ln w="25400" cap="flat" cmpd="sng" algn="ctr">
              <a:solidFill>
                <a:schemeClr val="accent1"/>
              </a:solidFill>
              <a:prstDash val="solid"/>
              <a:miter lim="800000"/>
              <a:headEnd type="oval"/>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2" name="弧形 11"/>
            <p:cNvSpPr/>
            <p:nvPr>
              <p:custDataLst>
                <p:tags r:id="rId16"/>
              </p:custDataLst>
            </p:nvPr>
          </p:nvSpPr>
          <p:spPr>
            <a:xfrm>
              <a:off x="8456" y="5728"/>
              <a:ext cx="3011" cy="3011"/>
            </a:xfrm>
            <a:prstGeom prst="arc">
              <a:avLst>
                <a:gd name="adj1" fmla="val 19913688"/>
                <a:gd name="adj2" fmla="val 21506966"/>
              </a:avLst>
            </a:prstGeom>
            <a:noFill/>
            <a:ln w="25400" cap="flat" cmpd="sng" algn="ctr">
              <a:solidFill>
                <a:schemeClr val="accent1"/>
              </a:solidFill>
              <a:prstDash val="solid"/>
              <a:miter lim="800000"/>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9" name="椭圆 8"/>
            <p:cNvSpPr/>
            <p:nvPr>
              <p:custDataLst>
                <p:tags r:id="rId17"/>
              </p:custDataLst>
            </p:nvPr>
          </p:nvSpPr>
          <p:spPr>
            <a:xfrm>
              <a:off x="8790" y="6063"/>
              <a:ext cx="2343" cy="2343"/>
            </a:xfrm>
            <a:prstGeom prst="ellipse">
              <a:avLst/>
            </a:prstGeom>
            <a:gradFill flip="none" rotWithShape="1">
              <a:gsLst>
                <a:gs pos="85000">
                  <a:schemeClr val="accent1">
                    <a:lumMod val="75000"/>
                  </a:schemeClr>
                </a:gs>
                <a:gs pos="43000">
                  <a:schemeClr val="accent1"/>
                </a:gs>
                <a:gs pos="2000">
                  <a:schemeClr val="accent1">
                    <a:lumMod val="60000"/>
                    <a:lumOff val="4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弧形 12"/>
            <p:cNvSpPr/>
            <p:nvPr>
              <p:custDataLst>
                <p:tags r:id="rId18"/>
              </p:custDataLst>
            </p:nvPr>
          </p:nvSpPr>
          <p:spPr>
            <a:xfrm>
              <a:off x="8456" y="5728"/>
              <a:ext cx="3011" cy="3011"/>
            </a:xfrm>
            <a:prstGeom prst="arc">
              <a:avLst>
                <a:gd name="adj1" fmla="val 15789769"/>
                <a:gd name="adj2" fmla="val 19801853"/>
              </a:avLst>
            </a:prstGeom>
            <a:noFill/>
            <a:ln w="25400" cap="flat" cmpd="sng" algn="ctr">
              <a:solidFill>
                <a:schemeClr val="accent1"/>
              </a:solidFill>
              <a:prstDash val="solid"/>
              <a:miter lim="800000"/>
              <a:headEnd type="oval"/>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41" name="任意多边形: 形状 40"/>
            <p:cNvSpPr/>
            <p:nvPr>
              <p:custDataLst>
                <p:tags r:id="rId19"/>
              </p:custDataLst>
            </p:nvPr>
          </p:nvSpPr>
          <p:spPr>
            <a:xfrm>
              <a:off x="9690" y="6963"/>
              <a:ext cx="543" cy="542"/>
            </a:xfrm>
            <a:custGeom>
              <a:avLst/>
              <a:gdLst>
                <a:gd name="connsiteX0" fmla="*/ 57443 w 114566"/>
                <a:gd name="connsiteY0" fmla="*/ 35906 h 113703"/>
                <a:gd name="connsiteX1" fmla="*/ 36285 w 114566"/>
                <a:gd name="connsiteY1" fmla="*/ 56905 h 113703"/>
                <a:gd name="connsiteX2" fmla="*/ 57443 w 114566"/>
                <a:gd name="connsiteY2" fmla="*/ 77903 h 113703"/>
                <a:gd name="connsiteX3" fmla="*/ 78602 w 114566"/>
                <a:gd name="connsiteY3" fmla="*/ 56905 h 113703"/>
                <a:gd name="connsiteX4" fmla="*/ 57443 w 114566"/>
                <a:gd name="connsiteY4" fmla="*/ 35906 h 113703"/>
                <a:gd name="connsiteX5" fmla="*/ 68022 w 114566"/>
                <a:gd name="connsiteY5" fmla="*/ 4408 h 113703"/>
                <a:gd name="connsiteX6" fmla="*/ 110354 w 114566"/>
                <a:gd name="connsiteY6" fmla="*/ 46405 h 113703"/>
                <a:gd name="connsiteX7" fmla="*/ 110354 w 114566"/>
                <a:gd name="connsiteY7" fmla="*/ 67404 h 113703"/>
                <a:gd name="connsiteX8" fmla="*/ 68022 w 114566"/>
                <a:gd name="connsiteY8" fmla="*/ 109415 h 113703"/>
                <a:gd name="connsiteX9" fmla="*/ 46864 w 114566"/>
                <a:gd name="connsiteY9" fmla="*/ 109415 h 113703"/>
                <a:gd name="connsiteX10" fmla="*/ 4548 w 114566"/>
                <a:gd name="connsiteY10" fmla="*/ 67404 h 113703"/>
                <a:gd name="connsiteX11" fmla="*/ 4548 w 114566"/>
                <a:gd name="connsiteY11" fmla="*/ 46405 h 113703"/>
                <a:gd name="connsiteX12" fmla="*/ 46850 w 114566"/>
                <a:gd name="connsiteY12" fmla="*/ 4408 h 113703"/>
                <a:gd name="connsiteX13" fmla="*/ 68007 w 114566"/>
                <a:gd name="connsiteY13" fmla="*/ 4408 h 113703"/>
                <a:gd name="connsiteX14" fmla="*/ 68022 w 114566"/>
                <a:gd name="connsiteY14" fmla="*/ 4408 h 11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67" h="666">
                  <a:moveTo>
                    <a:pt x="490" y="111"/>
                  </a:moveTo>
                  <a:lnTo>
                    <a:pt x="424" y="176"/>
                  </a:lnTo>
                  <a:lnTo>
                    <a:pt x="490" y="241"/>
                  </a:lnTo>
                  <a:lnTo>
                    <a:pt x="555" y="176"/>
                  </a:lnTo>
                  <a:lnTo>
                    <a:pt x="490" y="111"/>
                  </a:lnTo>
                  <a:close/>
                  <a:moveTo>
                    <a:pt x="522" y="13"/>
                  </a:moveTo>
                  <a:lnTo>
                    <a:pt x="654" y="143"/>
                  </a:lnTo>
                  <a:cubicBezTo>
                    <a:pt x="672" y="161"/>
                    <a:pt x="672" y="191"/>
                    <a:pt x="654" y="208"/>
                  </a:cubicBezTo>
                  <a:lnTo>
                    <a:pt x="522" y="339"/>
                  </a:lnTo>
                  <a:cubicBezTo>
                    <a:pt x="504" y="356"/>
                    <a:pt x="475" y="356"/>
                    <a:pt x="457" y="339"/>
                  </a:cubicBezTo>
                  <a:lnTo>
                    <a:pt x="326" y="208"/>
                  </a:lnTo>
                  <a:cubicBezTo>
                    <a:pt x="308" y="191"/>
                    <a:pt x="308" y="161"/>
                    <a:pt x="326" y="143"/>
                  </a:cubicBezTo>
                  <a:lnTo>
                    <a:pt x="457" y="13"/>
                  </a:lnTo>
                  <a:cubicBezTo>
                    <a:pt x="475" y="-4"/>
                    <a:pt x="504" y="-4"/>
                    <a:pt x="522" y="13"/>
                  </a:cubicBezTo>
                  <a:lnTo>
                    <a:pt x="522" y="13"/>
                  </a:lnTo>
                  <a:close/>
                  <a:moveTo>
                    <a:pt x="46" y="41"/>
                  </a:moveTo>
                  <a:lnTo>
                    <a:pt x="244" y="41"/>
                  </a:lnTo>
                  <a:cubicBezTo>
                    <a:pt x="270" y="41"/>
                    <a:pt x="290" y="62"/>
                    <a:pt x="290" y="87"/>
                  </a:cubicBezTo>
                  <a:lnTo>
                    <a:pt x="290" y="284"/>
                  </a:lnTo>
                  <a:cubicBezTo>
                    <a:pt x="290" y="309"/>
                    <a:pt x="270" y="330"/>
                    <a:pt x="244" y="330"/>
                  </a:cubicBezTo>
                  <a:lnTo>
                    <a:pt x="46" y="330"/>
                  </a:lnTo>
                  <a:cubicBezTo>
                    <a:pt x="21" y="330"/>
                    <a:pt x="0" y="309"/>
                    <a:pt x="0" y="284"/>
                  </a:cubicBezTo>
                  <a:lnTo>
                    <a:pt x="0" y="87"/>
                  </a:lnTo>
                  <a:cubicBezTo>
                    <a:pt x="0" y="62"/>
                    <a:pt x="21" y="41"/>
                    <a:pt x="46" y="41"/>
                  </a:cubicBezTo>
                  <a:close/>
                  <a:moveTo>
                    <a:pt x="46" y="378"/>
                  </a:moveTo>
                  <a:lnTo>
                    <a:pt x="244" y="378"/>
                  </a:lnTo>
                  <a:cubicBezTo>
                    <a:pt x="270" y="378"/>
                    <a:pt x="290" y="398"/>
                    <a:pt x="290" y="424"/>
                  </a:cubicBezTo>
                  <a:lnTo>
                    <a:pt x="290" y="620"/>
                  </a:lnTo>
                  <a:cubicBezTo>
                    <a:pt x="290" y="646"/>
                    <a:pt x="270" y="666"/>
                    <a:pt x="244" y="666"/>
                  </a:cubicBezTo>
                  <a:lnTo>
                    <a:pt x="46" y="666"/>
                  </a:lnTo>
                  <a:cubicBezTo>
                    <a:pt x="21" y="666"/>
                    <a:pt x="0" y="646"/>
                    <a:pt x="0" y="620"/>
                  </a:cubicBezTo>
                  <a:lnTo>
                    <a:pt x="0" y="424"/>
                  </a:lnTo>
                  <a:cubicBezTo>
                    <a:pt x="0" y="398"/>
                    <a:pt x="21" y="378"/>
                    <a:pt x="46" y="378"/>
                  </a:cubicBezTo>
                  <a:close/>
                  <a:moveTo>
                    <a:pt x="385" y="378"/>
                  </a:moveTo>
                  <a:lnTo>
                    <a:pt x="583" y="378"/>
                  </a:lnTo>
                  <a:cubicBezTo>
                    <a:pt x="608" y="378"/>
                    <a:pt x="629" y="398"/>
                    <a:pt x="629" y="424"/>
                  </a:cubicBezTo>
                  <a:lnTo>
                    <a:pt x="629" y="620"/>
                  </a:lnTo>
                  <a:cubicBezTo>
                    <a:pt x="629" y="646"/>
                    <a:pt x="608" y="666"/>
                    <a:pt x="583" y="666"/>
                  </a:cubicBezTo>
                  <a:lnTo>
                    <a:pt x="385" y="666"/>
                  </a:lnTo>
                  <a:cubicBezTo>
                    <a:pt x="359" y="666"/>
                    <a:pt x="339" y="646"/>
                    <a:pt x="339" y="620"/>
                  </a:cubicBezTo>
                  <a:lnTo>
                    <a:pt x="339" y="424"/>
                  </a:lnTo>
                  <a:cubicBezTo>
                    <a:pt x="339" y="398"/>
                    <a:pt x="359" y="378"/>
                    <a:pt x="385" y="378"/>
                  </a:cubicBezTo>
                  <a:close/>
                </a:path>
              </a:pathLst>
            </a:custGeom>
            <a:gradFill>
              <a:gsLst>
                <a:gs pos="0">
                  <a:srgbClr val="FFFFFF"/>
                </a:gs>
                <a:gs pos="99999">
                  <a:srgbClr val="FFFFFF">
                    <a:alpha val="80000"/>
                  </a:srgbClr>
                </a:gs>
              </a:gsLst>
              <a:lin ang="5400000" scaled="1"/>
            </a:gradFill>
            <a:ln w="819" cap="flat">
              <a:noFill/>
              <a:prstDash val="solid"/>
              <a:miter/>
            </a:ln>
            <a:effectLst>
              <a:outerShdw blurRad="76200" dist="38100" dir="8100000" algn="tr" rotWithShape="0">
                <a:schemeClr val="accent1">
                  <a:lumMod val="75000"/>
                  <a:alpha val="40000"/>
                </a:schemeClr>
              </a:outerShdw>
            </a:effectLst>
          </p:spPr>
          <p:txBody>
            <a:bodyPr wrap="square" rtlCol="0" anchor="ctr">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17" name="矩形 16"/>
            <p:cNvSpPr/>
            <p:nvPr>
              <p:custDataLst>
                <p:tags r:id="rId20"/>
              </p:custDataLst>
            </p:nvPr>
          </p:nvSpPr>
          <p:spPr>
            <a:xfrm>
              <a:off x="6930" y="4460"/>
              <a:ext cx="6062" cy="761"/>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gn="ctr">
                <a:spcBef>
                  <a:spcPct val="0"/>
                </a:spcBef>
                <a:spcAft>
                  <a:spcPct val="0"/>
                </a:spcAft>
              </a:pPr>
              <a:r>
                <a:rPr lang="zh-CN" altLang="en-US" sz="2400" b="1" dirty="0">
                  <a:solidFill>
                    <a:srgbClr val="FF0000"/>
                  </a:solidFill>
                  <a:latin typeface="+mn-ea"/>
                  <a:cs typeface="+mn-ea"/>
                </a:rPr>
                <a:t>重点分析四个方面的特质：</a:t>
              </a:r>
              <a:endParaRPr lang="zh-CN" altLang="en-US" sz="2400" b="1" dirty="0">
                <a:solidFill>
                  <a:srgbClr val="FF0000"/>
                </a:solidFill>
                <a:latin typeface="+mn-ea"/>
                <a:cs typeface="+mn-ea"/>
              </a:endParaRPr>
            </a:p>
          </p:txBody>
        </p:sp>
        <p:sp>
          <p:nvSpPr>
            <p:cNvPr id="20" name="矩形 19"/>
            <p:cNvSpPr/>
            <p:nvPr>
              <p:custDataLst>
                <p:tags r:id="rId21"/>
              </p:custDataLst>
            </p:nvPr>
          </p:nvSpPr>
          <p:spPr>
            <a:xfrm>
              <a:off x="13961" y="5305"/>
              <a:ext cx="2845" cy="47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1"/>
                  </a:solidFill>
                  <a:latin typeface="+mn-ea"/>
                  <a:cs typeface="+mn-ea"/>
                </a:rPr>
                <a:t>职业性格</a:t>
              </a:r>
              <a:endParaRPr lang="zh-CN" altLang="en-US" sz="2000" b="1">
                <a:solidFill>
                  <a:schemeClr val="accent1"/>
                </a:solidFill>
                <a:latin typeface="+mn-ea"/>
                <a:cs typeface="+mn-ea"/>
              </a:endParaRPr>
            </a:p>
          </p:txBody>
        </p:sp>
        <p:sp>
          <p:nvSpPr>
            <p:cNvPr id="26" name="矩形 25"/>
            <p:cNvSpPr/>
            <p:nvPr>
              <p:custDataLst>
                <p:tags r:id="rId22"/>
              </p:custDataLst>
            </p:nvPr>
          </p:nvSpPr>
          <p:spPr>
            <a:xfrm>
              <a:off x="13961" y="8608"/>
              <a:ext cx="2845" cy="47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1"/>
                  </a:solidFill>
                  <a:latin typeface="+mn-ea"/>
                  <a:cs typeface="+mn-ea"/>
                </a:rPr>
                <a:t>能力优势</a:t>
              </a:r>
              <a:endParaRPr lang="zh-CN" altLang="en-US" sz="2000" b="1">
                <a:solidFill>
                  <a:schemeClr val="accent1"/>
                </a:solidFill>
                <a:latin typeface="+mn-ea"/>
                <a:cs typeface="+mn-ea"/>
              </a:endParaRPr>
            </a:p>
          </p:txBody>
        </p:sp>
        <p:sp>
          <p:nvSpPr>
            <p:cNvPr id="28" name="矩形 27"/>
            <p:cNvSpPr/>
            <p:nvPr>
              <p:custDataLst>
                <p:tags r:id="rId23"/>
              </p:custDataLst>
            </p:nvPr>
          </p:nvSpPr>
          <p:spPr>
            <a:xfrm>
              <a:off x="3035" y="5305"/>
              <a:ext cx="2845" cy="478"/>
            </a:xfrm>
            <a:prstGeom prst="rect">
              <a:avLst/>
            </a:prstGeom>
            <a:noFill/>
          </p:spPr>
          <p:txBody>
            <a:bodyPr wrap="square" lIns="0" tIns="0" rIns="0" bIns="0" rtlCol="0" anchor="b">
              <a:noAutofit/>
            </a:bodyPr>
            <a:p>
              <a:pPr algn="r">
                <a:spcBef>
                  <a:spcPct val="0"/>
                </a:spcBef>
                <a:spcAft>
                  <a:spcPct val="0"/>
                </a:spcAft>
              </a:pPr>
              <a:r>
                <a:rPr lang="zh-CN" altLang="en-US" sz="2000" b="1" dirty="0">
                  <a:solidFill>
                    <a:schemeClr val="accent1"/>
                  </a:solidFill>
                  <a:latin typeface="+mn-ea"/>
                  <a:cs typeface="+mn-ea"/>
                </a:rPr>
                <a:t>职业价值观</a:t>
              </a:r>
              <a:endParaRPr lang="zh-CN" altLang="en-US" sz="2000" b="1" dirty="0">
                <a:solidFill>
                  <a:schemeClr val="accent1"/>
                </a:solidFill>
                <a:latin typeface="+mn-ea"/>
                <a:cs typeface="+mn-ea"/>
              </a:endParaRPr>
            </a:p>
          </p:txBody>
        </p:sp>
        <p:sp>
          <p:nvSpPr>
            <p:cNvPr id="30" name="矩形 29"/>
            <p:cNvSpPr/>
            <p:nvPr>
              <p:custDataLst>
                <p:tags r:id="rId24"/>
              </p:custDataLst>
            </p:nvPr>
          </p:nvSpPr>
          <p:spPr>
            <a:xfrm>
              <a:off x="3035" y="8608"/>
              <a:ext cx="2845" cy="478"/>
            </a:xfrm>
            <a:prstGeom prst="rect">
              <a:avLst/>
            </a:prstGeom>
            <a:noFill/>
          </p:spPr>
          <p:txBody>
            <a:bodyPr wrap="square" lIns="0" tIns="0" rIns="0" bIns="0" rtlCol="0" anchor="b">
              <a:noAutofit/>
            </a:bodyPr>
            <a:p>
              <a:pPr algn="r">
                <a:spcBef>
                  <a:spcPct val="0"/>
                </a:spcBef>
                <a:spcAft>
                  <a:spcPct val="0"/>
                </a:spcAft>
              </a:pPr>
              <a:r>
                <a:rPr lang="zh-CN" altLang="en-US" sz="2000" b="1">
                  <a:solidFill>
                    <a:schemeClr val="accent1"/>
                  </a:solidFill>
                  <a:latin typeface="+mn-ea"/>
                  <a:cs typeface="+mn-ea"/>
                </a:rPr>
                <a:t>职业兴趣</a:t>
              </a:r>
              <a:endParaRPr lang="zh-CN" altLang="en-US" sz="2000" b="1">
                <a:solidFill>
                  <a:schemeClr val="accent1"/>
                </a:solidFill>
                <a:latin typeface="+mn-ea"/>
                <a:cs typeface="+mn-ea"/>
              </a:endParaRPr>
            </a:p>
          </p:txBody>
        </p:sp>
      </p:grpSp>
    </p:spTree>
    <p:custDataLst>
      <p:tags r:id="rId2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516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一、决定职业发展方向的关键因素</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（二）社会需求</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455930" y="1817370"/>
            <a:ext cx="11467465" cy="4704080"/>
          </a:xfrm>
          <a:prstGeom prst="rect">
            <a:avLst/>
          </a:prstGeom>
          <a:noFill/>
        </p:spPr>
        <p:txBody>
          <a:bodyPr wrap="square" rtlCol="0" anchor="t">
            <a:noAutofit/>
          </a:bodyPr>
          <a:p>
            <a:pPr indent="457200" fontAlgn="auto">
              <a:lnSpc>
                <a:spcPct val="120000"/>
              </a:lnSpc>
            </a:pPr>
            <a:r>
              <a:rPr lang="zh-CN" altLang="en-US" sz="2400" b="1">
                <a:solidFill>
                  <a:srgbClr val="389A47"/>
                </a:solidFill>
              </a:rPr>
              <a:t>职业</a:t>
            </a:r>
            <a:r>
              <a:rPr lang="zh-CN" altLang="en-US" sz="2400"/>
              <a:t>是指参与社会分工，利用专门的知识技能，为社会创造物质财富和精神财富，从而获得合理报酬的活动。</a:t>
            </a:r>
            <a:endParaRPr lang="zh-CN" altLang="en-US" sz="2000"/>
          </a:p>
          <a:p>
            <a:pPr indent="457200" fontAlgn="auto">
              <a:lnSpc>
                <a:spcPct val="120000"/>
              </a:lnSpc>
            </a:pPr>
            <a:endParaRPr lang="zh-CN" altLang="en-US" sz="2000"/>
          </a:p>
          <a:p>
            <a:pPr indent="457200" fontAlgn="auto">
              <a:lnSpc>
                <a:spcPct val="120000"/>
              </a:lnSpc>
            </a:pPr>
            <a:r>
              <a:rPr lang="zh-CN" altLang="en-US" sz="2400">
                <a:solidFill>
                  <a:srgbClr val="FF0000"/>
                </a:solidFill>
              </a:rPr>
              <a:t>没有社会需求和分工，职业也不可能产生。</a:t>
            </a:r>
            <a:endParaRPr lang="zh-CN" altLang="en-US" sz="2400"/>
          </a:p>
          <a:p>
            <a:pPr indent="457200" fontAlgn="auto">
              <a:lnSpc>
                <a:spcPct val="120000"/>
              </a:lnSpc>
            </a:pPr>
            <a:endParaRPr lang="zh-CN" altLang="en-US" sz="2400"/>
          </a:p>
          <a:p>
            <a:pPr indent="457200" fontAlgn="auto">
              <a:lnSpc>
                <a:spcPct val="120000"/>
              </a:lnSpc>
            </a:pPr>
            <a:r>
              <a:rPr lang="zh-CN" altLang="en-US" sz="2400"/>
              <a:t>今后不管我们从事什么性质的工作（管理、服务、技术等），都要站在职业服务对象的角度思考问题，满足职业服务对象的实际需要。只有这样，我们的工作才会卓有成效，我们的职业生涯才有可能取得成功。否则，我们的职业服务对象将会不再需要我们的服务。到那时，我们所从事的职业距离消亡也就不远了。</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516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一、决定职业发展方向的关键因素</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（三）所学专业</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370205" y="1760220"/>
            <a:ext cx="11710035" cy="2477135"/>
          </a:xfrm>
          <a:prstGeom prst="rect">
            <a:avLst/>
          </a:prstGeom>
          <a:noFill/>
        </p:spPr>
        <p:txBody>
          <a:bodyPr wrap="square" rtlCol="0" anchor="t">
            <a:noAutofit/>
          </a:bodyPr>
          <a:p>
            <a:pPr indent="457200" fontAlgn="auto">
              <a:lnSpc>
                <a:spcPct val="120000"/>
              </a:lnSpc>
            </a:pPr>
            <a:r>
              <a:rPr lang="en-US" altLang="zh-CN" sz="2400"/>
              <a:t>  </a:t>
            </a:r>
            <a:r>
              <a:rPr lang="zh-CN" altLang="en-US" sz="2400"/>
              <a:t>专业技能是一项硬技能，任何工作岗位都需要从业者具备相应的专业知识与专业能力。而要具备相应的专业知识与专业能力，除了在工作岗位中学习，进入相应专业接受专门的训练也是一种非常有效的方法。大学里的专业教育可以使大学生经过 3~5 年的专门学习，比较快地掌握相应职业所需要的专业知识与专业能力。因此，在确定未来职业发展方向时，还需要考虑所学的专业。但是，很多大学生只是很简单地将专业与职业一一对应起来。</a:t>
            </a:r>
            <a:endParaRPr lang="zh-CN" altLang="en-US" sz="2400"/>
          </a:p>
        </p:txBody>
      </p:sp>
      <p:pic>
        <p:nvPicPr>
          <p:cNvPr id="112" name="图片 111"/>
          <p:cNvPicPr/>
          <p:nvPr/>
        </p:nvPicPr>
        <p:blipFill>
          <a:blip r:embed="rId1"/>
          <a:srcRect b="7917"/>
          <a:stretch>
            <a:fillRect/>
          </a:stretch>
        </p:blipFill>
        <p:spPr>
          <a:xfrm>
            <a:off x="6684010" y="4063365"/>
            <a:ext cx="4033520" cy="24765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516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一、决定职业发展方向的关键因素</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22935" y="1017270"/>
            <a:ext cx="10946765" cy="54622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二、确定大学生涯发展目标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1028065"/>
            <a:ext cx="708660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5-6 继续深造？工作？来自准大三生的困惑</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文本框 3"/>
          <p:cNvSpPr txBox="1"/>
          <p:nvPr/>
        </p:nvSpPr>
        <p:spPr>
          <a:xfrm>
            <a:off x="295275" y="1725930"/>
            <a:ext cx="11896725" cy="473710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小张现在是通信软件技术专业的一名大二学生，尽管已经学习两年，快进入大三，但是他并不喜欢这个专业，在填志愿时，他是因为喜欢这个学校所在的城市才报了这个专业。</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小张是一个自制力很差的人，在大一的时候因为跟室友一起学习，所以还有干劲，考试成绩也不算太差；但是到了大二，室友们有的搬回家住了，有的开始准备实习就搬出去了，小张经常独来独往，学习上也松懈了。大二上半年的期末考试，他的成绩一落千丈，还有两门课不及格。经过一个学期的努力，他在大二下半年又达成了全部课程合格的目标。他现在很迷茫，一方面是他对自己的专业提不起兴趣，也不知道该怎么确定将来的方向；另一方面是专业课很难，他之前的基础非常薄弱，他感觉以自己目前的状态没法静下心来学习。他之前上学的心态是得过且过，但现在面对即将到来的大三却很痛苦。他怕自己实在是太差了，连毕业证都拿不到，对不起家人的期望。父母一直想让他继续深造，但他也不知道该从哪里下手。从大三才开始准备会不会太晚了？他该选择什么专业、哪个学校？他又该收集哪些资料、做哪些方面的准备呢？现在他自己的观</a:t>
            </a:r>
            <a:r>
              <a:rPr lang="zh-CN" altLang="en-US" sz="2400" dirty="0">
                <a:latin typeface="楷体" panose="02010609060101010101" charset="-122"/>
                <a:ea typeface="楷体" panose="02010609060101010101" charset="-122"/>
                <a:cs typeface="楷体" panose="02010609060101010101" charset="-122"/>
                <a:sym typeface="+mn-lt"/>
              </a:rPr>
              <a:t>念</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44500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二、确定大学生涯发展目标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723005" y="1054100"/>
            <a:ext cx="7846695" cy="4957445"/>
          </a:xfrm>
          <a:prstGeom prst="rect">
            <a:avLst/>
          </a:prstGeom>
          <a:noFill/>
        </p:spPr>
        <p:txBody>
          <a:bodyPr wrap="square" rtlCol="0" anchor="t">
            <a:noAutofit/>
          </a:bodyPr>
          <a:p>
            <a:pPr algn="l">
              <a:buClrTx/>
              <a:buSzTx/>
              <a:buFontTx/>
            </a:pPr>
            <a:r>
              <a:rPr lang="zh-CN" altLang="en-US" sz="2400" dirty="0">
                <a:latin typeface="楷体" panose="02010609060101010101" charset="-122"/>
                <a:ea typeface="楷体" panose="02010609060101010101" charset="-122"/>
                <a:cs typeface="楷体" panose="02010609060101010101" charset="-122"/>
              </a:rPr>
              <a:t>和父母的观念有所冲突，他一想到考试就头疼，希望能早点投入工作。在之前的暑假里，他在一家通信技术领域的公司进行暑期实习。在轮岗的过程中，他发现自己虽然在通信软件技术这一专业领域差强人意，但在社群运营与营销方面有一定的兴趣和天</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zh-CN" altLang="en-US" sz="2400" dirty="0">
                <a:latin typeface="楷体" panose="02010609060101010101" charset="-122"/>
                <a:ea typeface="楷体" panose="02010609060101010101" charset="-122"/>
                <a:cs typeface="楷体" panose="02010609060101010101" charset="-122"/>
              </a:rPr>
              <a:t>赋。尽管工作经验不足，但他觉得现在自己掌握的知识和技能短期来说已经够用，他也更愿意在工作、实践的过程中提升自己。他觉得，自己不能再困惑下去了，要尽早确立目标。他初步为自己确定的职业发展方向是从事营销策划工作。</a:t>
            </a:r>
            <a:endParaRPr lang="zh-CN" altLang="en-US" sz="2400" dirty="0">
              <a:latin typeface="楷体" panose="02010609060101010101" charset="-122"/>
              <a:ea typeface="楷体" panose="02010609060101010101" charset="-122"/>
              <a:cs typeface="楷体" panose="02010609060101010101" charset="-122"/>
            </a:endParaRPr>
          </a:p>
        </p:txBody>
      </p:sp>
      <p:pic>
        <p:nvPicPr>
          <p:cNvPr id="111" name="图片 110"/>
          <p:cNvPicPr/>
          <p:nvPr/>
        </p:nvPicPr>
        <p:blipFill>
          <a:blip r:embed="rId1"/>
          <a:stretch>
            <a:fillRect/>
          </a:stretch>
        </p:blipFill>
        <p:spPr>
          <a:xfrm>
            <a:off x="229870" y="1789430"/>
            <a:ext cx="3183255" cy="31038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二、确定大学生涯发展目标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350520" y="1059180"/>
            <a:ext cx="11637645" cy="5163185"/>
          </a:xfrm>
          <a:prstGeom prst="rect">
            <a:avLst/>
          </a:prstGeom>
          <a:noFill/>
        </p:spPr>
        <p:txBody>
          <a:bodyPr wrap="square" rtlCol="0">
            <a:noAutofit/>
            <a:scene3d>
              <a:camera prst="orthographicFront"/>
              <a:lightRig rig="threePt" dir="t"/>
            </a:scene3d>
            <a:sp3d contourW="12700"/>
          </a:bodyPr>
          <a:p>
            <a:pPr indent="457200" fontAlgn="auto">
              <a:lnSpc>
                <a:spcPct val="15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相信很多学生在进入大学后，都会遇到像上面小张的类似的困惑。目前，大学毕业生的出路主要有继续深造、直接就业和自主创业。很多学生常常在二者或三者之间举棋不定，无法将大学生涯目标确定下来。由于每个人的具体情况不一样，因此根本不可能有一个统一答案。一个总体指导原则是，不管是继续深造、直接就业还是自主创业，一定要有利于促进自己实现未来职业发展目标，而不是盲目地跟随他人。大学生涯目标不是最终目标，而只是通向职业发展方向途中的一个点。比如，上面案例中的小张最终为自己确定的职业发展方向是从事营销策划工作。若要转向与自己所学专业完全不同的领域，小张须具备相应的知识和技能，因此，小张决定继续深造，为自己未来的职业发展打牢基础。</a:t>
            </a:r>
            <a:endParaRPr lang="zh-CN" altLang="en-US" sz="2000" dirty="0">
              <a:latin typeface="微软雅黑" panose="020B0503020204020204" charset="-122"/>
              <a:ea typeface="微软雅黑" panose="020B0503020204020204"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二、确定大学生涯发展目标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66750" y="1071880"/>
            <a:ext cx="11077575" cy="460375"/>
          </a:xfrm>
          <a:prstGeom prst="rect">
            <a:avLst/>
          </a:prstGeom>
          <a:noFill/>
        </p:spPr>
        <p:txBody>
          <a:bodyPr wrap="square" rtlCol="0">
            <a:spAutoFit/>
            <a:scene3d>
              <a:camera prst="orthographicFront"/>
              <a:lightRig rig="threePt" dir="t"/>
            </a:scene3d>
            <a:sp3d contourW="12700"/>
          </a:bodyPr>
          <a:p>
            <a:pPr indent="457200" fontAlgn="auto">
              <a:lnSpc>
                <a:spcPct val="100000"/>
              </a:lnSpc>
              <a:spcBef>
                <a:spcPts val="0"/>
              </a:spcBef>
              <a:defRPr/>
            </a:pPr>
            <a:r>
              <a:rPr lang="zh-CN" altLang="en-US" sz="2400" dirty="0">
                <a:solidFill>
                  <a:srgbClr val="FF0000"/>
                </a:solidFill>
                <a:latin typeface="微软雅黑" panose="020B0503020204020204" charset="-122"/>
                <a:ea typeface="微软雅黑" panose="020B0503020204020204" charset="-122"/>
                <a:cs typeface="楷体" panose="02010609060101010101" charset="-122"/>
                <a:sym typeface="+mn-lt"/>
              </a:rPr>
              <a:t>针对直接就业与继续深造，有以下两点建议供大家参考。</a:t>
            </a:r>
            <a:endParaRPr lang="zh-CN" altLang="en-US" sz="2400" dirty="0">
              <a:solidFill>
                <a:srgbClr val="FF0000"/>
              </a:solidFill>
              <a:latin typeface="微软雅黑" panose="020B0503020204020204" charset="-122"/>
              <a:ea typeface="微软雅黑" panose="020B0503020204020204" charset="-122"/>
              <a:cs typeface="楷体" panose="02010609060101010101" charset="-122"/>
              <a:sym typeface="+mn-lt"/>
            </a:endParaRPr>
          </a:p>
        </p:txBody>
      </p:sp>
      <p:sp>
        <p:nvSpPr>
          <p:cNvPr id="31" name="Rectangle 41732_#color_#shadow_$dk1-788&amp;2007"/>
          <p:cNvSpPr/>
          <p:nvPr>
            <p:custDataLst>
              <p:tags r:id="rId1"/>
            </p:custDataLst>
          </p:nvPr>
        </p:nvSpPr>
        <p:spPr>
          <a:xfrm>
            <a:off x="998855" y="1685290"/>
            <a:ext cx="10195560" cy="2473325"/>
          </a:xfrm>
          <a:prstGeom prst="roundRect">
            <a:avLst>
              <a:gd name="adj" fmla="val 13196"/>
            </a:avLst>
          </a:prstGeom>
          <a:solidFill>
            <a:srgbClr val="FFFFFF"/>
          </a:solidFill>
          <a:effectLst>
            <a:outerShdw blurRad="508000" dist="76200" dir="5400000" algn="bl" rotWithShape="0">
              <a:schemeClr val="accent1">
                <a:alpha val="20000"/>
              </a:schemeClr>
            </a:outerShdw>
          </a:effectLst>
        </p:spPr>
        <p:txBody>
          <a:bodyPr/>
          <a:p>
            <a:endParaRPr lang="zh-CN" altLang="en-US"/>
          </a:p>
        </p:txBody>
      </p:sp>
      <p:sp>
        <p:nvSpPr>
          <p:cNvPr id="3" name="矩形 2"/>
          <p:cNvSpPr/>
          <p:nvPr>
            <p:custDataLst>
              <p:tags r:id="rId2"/>
            </p:custDataLst>
          </p:nvPr>
        </p:nvSpPr>
        <p:spPr>
          <a:xfrm>
            <a:off x="1232535" y="2283778"/>
            <a:ext cx="1000125" cy="700447"/>
          </a:xfrm>
          <a:prstGeom prst="rect">
            <a:avLst/>
          </a:prstGeom>
          <a:noFill/>
        </p:spPr>
        <p:txBody>
          <a:bodyPr wrap="none" rtlCol="0" anchor="ctr" anchorCtr="0">
            <a:noAutofit/>
          </a:bodyPr>
          <a:p>
            <a:pPr algn="ctr">
              <a:spcBef>
                <a:spcPct val="0"/>
              </a:spcBef>
              <a:spcAft>
                <a:spcPct val="0"/>
              </a:spcAft>
            </a:pPr>
            <a:r>
              <a:rPr lang="en-US" altLang="zh-CN" sz="3600" b="1" dirty="0">
                <a:solidFill>
                  <a:schemeClr val="accent1"/>
                </a:solidFill>
                <a:latin typeface="+mn-ea"/>
                <a:cs typeface="+mn-ea"/>
              </a:rPr>
              <a:t>01</a:t>
            </a:r>
            <a:endParaRPr lang="en-US" altLang="zh-CN" sz="3600" b="1" dirty="0">
              <a:solidFill>
                <a:schemeClr val="accent1"/>
              </a:solidFill>
              <a:latin typeface="+mn-ea"/>
              <a:cs typeface="+mn-ea"/>
            </a:endParaRPr>
          </a:p>
        </p:txBody>
      </p:sp>
      <p:sp>
        <p:nvSpPr>
          <p:cNvPr id="5" name="矩形 4"/>
          <p:cNvSpPr/>
          <p:nvPr>
            <p:custDataLst>
              <p:tags r:id="rId3"/>
            </p:custDataLst>
          </p:nvPr>
        </p:nvSpPr>
        <p:spPr>
          <a:xfrm>
            <a:off x="2409190" y="2457768"/>
            <a:ext cx="8268972" cy="792726"/>
          </a:xfrm>
          <a:prstGeom prst="rect">
            <a:avLst/>
          </a:prstGeom>
          <a:noFill/>
        </p:spPr>
        <p:txBody>
          <a:bodyPr wrap="square" lIns="0" tIns="0" rIns="0" bIns="0" rtlCol="0" anchor="t">
            <a:noAutofit/>
          </a:bodyPr>
          <a:p>
            <a:pPr algn="just">
              <a:lnSpc>
                <a:spcPct val="100000"/>
              </a:lnSpc>
              <a:spcBef>
                <a:spcPct val="0"/>
              </a:spcBef>
              <a:spcAft>
                <a:spcPct val="0"/>
              </a:spcAft>
            </a:pPr>
            <a:r>
              <a:rPr lang="zh-CN" altLang="en-US" sz="2000" dirty="0">
                <a:solidFill>
                  <a:srgbClr val="404040"/>
                </a:solidFill>
                <a:latin typeface="+mn-ea"/>
                <a:cs typeface="+mn-ea"/>
              </a:rPr>
              <a:t>对低年级学生来说，继续深造与就业根本不冲突。当代社会既需要具备过硬专业素质的人才，也需要具备良好的人际关系处理、团队协作等高综合素质的人才。任何只专注于一方面，而忽视另一方面的行为，都是不利于将来自身成长的。因此，低年级学生既要保证专业学习的时间，也要积极参加各种实践活动，提高自己的综合素质。</a:t>
            </a:r>
            <a:endParaRPr lang="zh-CN" altLang="en-US" sz="2000" dirty="0">
              <a:solidFill>
                <a:srgbClr val="404040"/>
              </a:solidFill>
              <a:latin typeface="+mn-ea"/>
              <a:cs typeface="+mn-ea"/>
            </a:endParaRPr>
          </a:p>
        </p:txBody>
      </p:sp>
      <p:sp>
        <p:nvSpPr>
          <p:cNvPr id="6" name="矩形 5"/>
          <p:cNvSpPr/>
          <p:nvPr>
            <p:custDataLst>
              <p:tags r:id="rId4"/>
            </p:custDataLst>
          </p:nvPr>
        </p:nvSpPr>
        <p:spPr>
          <a:xfrm>
            <a:off x="2232660" y="1864995"/>
            <a:ext cx="8961755" cy="408305"/>
          </a:xfrm>
          <a:prstGeom prst="rect">
            <a:avLst/>
          </a:prstGeom>
          <a:noFill/>
        </p:spPr>
        <p:txBody>
          <a:bodyPr wrap="square" lIns="0" tIns="0" rIns="0" bIns="0" rtlCol="0" anchor="ctr">
            <a:noAutofit/>
          </a:bodyPr>
          <a:p>
            <a:pPr>
              <a:spcBef>
                <a:spcPct val="0"/>
              </a:spcBef>
              <a:spcAft>
                <a:spcPct val="0"/>
              </a:spcAft>
            </a:pPr>
            <a:r>
              <a:rPr lang="zh-CN" altLang="en-US" sz="2400" b="1" dirty="0">
                <a:solidFill>
                  <a:srgbClr val="151515"/>
                </a:solidFill>
                <a:latin typeface="+mn-ea"/>
                <a:cs typeface="+mn-ea"/>
              </a:rPr>
              <a:t>对低年级学生来说，要坚持“两条腿走路”，保持积极的不确定性。</a:t>
            </a:r>
            <a:endParaRPr lang="zh-CN" altLang="en-US" sz="2400" b="1" dirty="0">
              <a:solidFill>
                <a:srgbClr val="151515"/>
              </a:solidFill>
              <a:latin typeface="+mn-ea"/>
              <a:cs typeface="+mn-ea"/>
            </a:endParaRPr>
          </a:p>
        </p:txBody>
      </p:sp>
      <p:sp>
        <p:nvSpPr>
          <p:cNvPr id="42" name="Rectangle 41732_#color_#shadow_$dk1-788&amp;2007"/>
          <p:cNvSpPr/>
          <p:nvPr>
            <p:custDataLst>
              <p:tags r:id="rId5"/>
            </p:custDataLst>
          </p:nvPr>
        </p:nvSpPr>
        <p:spPr>
          <a:xfrm>
            <a:off x="998855" y="4288473"/>
            <a:ext cx="10195560" cy="2000252"/>
          </a:xfrm>
          <a:prstGeom prst="roundRect">
            <a:avLst/>
          </a:prstGeom>
          <a:solidFill>
            <a:srgbClr val="FFFFFF"/>
          </a:solidFill>
          <a:effectLst>
            <a:outerShdw blurRad="508000" dist="76200" dir="5400000" algn="bl" rotWithShape="0">
              <a:schemeClr val="accent1">
                <a:alpha val="20000"/>
              </a:schemeClr>
            </a:outerShdw>
          </a:effectLst>
        </p:spPr>
        <p:txBody>
          <a:bodyPr/>
          <a:p>
            <a:endParaRPr lang="zh-CN" altLang="en-US"/>
          </a:p>
        </p:txBody>
      </p:sp>
      <p:sp>
        <p:nvSpPr>
          <p:cNvPr id="7" name="矩形 6"/>
          <p:cNvSpPr/>
          <p:nvPr>
            <p:custDataLst>
              <p:tags r:id="rId6"/>
            </p:custDataLst>
          </p:nvPr>
        </p:nvSpPr>
        <p:spPr>
          <a:xfrm>
            <a:off x="1232535" y="4887278"/>
            <a:ext cx="1000125" cy="700447"/>
          </a:xfrm>
          <a:prstGeom prst="rect">
            <a:avLst/>
          </a:prstGeom>
          <a:noFill/>
        </p:spPr>
        <p:txBody>
          <a:bodyPr wrap="none" rtlCol="0" anchor="ctr" anchorCtr="0">
            <a:noAutofit/>
          </a:bodyPr>
          <a:p>
            <a:pPr algn="ctr">
              <a:spcBef>
                <a:spcPct val="0"/>
              </a:spcBef>
              <a:spcAft>
                <a:spcPct val="0"/>
              </a:spcAft>
            </a:pPr>
            <a:r>
              <a:rPr lang="en-US" altLang="zh-CN" sz="3600" b="1">
                <a:solidFill>
                  <a:schemeClr val="accent1"/>
                </a:solidFill>
                <a:latin typeface="+mn-ea"/>
                <a:cs typeface="+mn-ea"/>
              </a:rPr>
              <a:t>02</a:t>
            </a:r>
            <a:endParaRPr lang="en-US" altLang="zh-CN" sz="3600" b="1">
              <a:solidFill>
                <a:schemeClr val="accent1"/>
              </a:solidFill>
              <a:latin typeface="+mn-ea"/>
              <a:cs typeface="+mn-ea"/>
            </a:endParaRPr>
          </a:p>
        </p:txBody>
      </p:sp>
      <p:sp>
        <p:nvSpPr>
          <p:cNvPr id="8" name="矩形 7"/>
          <p:cNvSpPr/>
          <p:nvPr>
            <p:custDataLst>
              <p:tags r:id="rId7"/>
            </p:custDataLst>
          </p:nvPr>
        </p:nvSpPr>
        <p:spPr>
          <a:xfrm>
            <a:off x="2409190" y="5270818"/>
            <a:ext cx="8268972" cy="792726"/>
          </a:xfrm>
          <a:prstGeom prst="rect">
            <a:avLst/>
          </a:prstGeom>
          <a:noFill/>
        </p:spPr>
        <p:txBody>
          <a:bodyPr wrap="square" lIns="0" tIns="0" rIns="0" bIns="0" rtlCol="0" anchor="t">
            <a:noAutofit/>
          </a:bodyPr>
          <a:p>
            <a:pPr algn="just">
              <a:lnSpc>
                <a:spcPct val="100000"/>
              </a:lnSpc>
              <a:spcBef>
                <a:spcPct val="0"/>
              </a:spcBef>
              <a:spcAft>
                <a:spcPct val="0"/>
              </a:spcAft>
            </a:pPr>
            <a:r>
              <a:rPr lang="zh-CN" altLang="en-US" sz="2000" dirty="0">
                <a:solidFill>
                  <a:srgbClr val="404040"/>
                </a:solidFill>
                <a:latin typeface="+mn-ea"/>
                <a:cs typeface="+mn-ea"/>
              </a:rPr>
              <a:t>选择继续深造，就要风雨兼程，全力以赴；对继续深造兴趣不大，就不必勉强，可以牢牢把握现有的就业机会。如果以后想继续深造，还是有求学机会的。</a:t>
            </a:r>
            <a:endParaRPr lang="zh-CN" altLang="en-US" sz="2000" dirty="0">
              <a:solidFill>
                <a:srgbClr val="404040"/>
              </a:solidFill>
              <a:latin typeface="+mn-ea"/>
              <a:cs typeface="+mn-ea"/>
            </a:endParaRPr>
          </a:p>
        </p:txBody>
      </p:sp>
      <p:sp>
        <p:nvSpPr>
          <p:cNvPr id="9" name="矩形 8"/>
          <p:cNvSpPr/>
          <p:nvPr>
            <p:custDataLst>
              <p:tags r:id="rId8"/>
            </p:custDataLst>
          </p:nvPr>
        </p:nvSpPr>
        <p:spPr>
          <a:xfrm>
            <a:off x="2232660" y="4356735"/>
            <a:ext cx="8961755" cy="716915"/>
          </a:xfrm>
          <a:prstGeom prst="rect">
            <a:avLst/>
          </a:prstGeom>
          <a:noFill/>
        </p:spPr>
        <p:txBody>
          <a:bodyPr wrap="square" lIns="0" tIns="0" rIns="0" bIns="0" rtlCol="0" anchor="ctr">
            <a:noAutofit/>
          </a:bodyPr>
          <a:p>
            <a:pPr>
              <a:spcBef>
                <a:spcPct val="0"/>
              </a:spcBef>
              <a:spcAft>
                <a:spcPct val="0"/>
              </a:spcAft>
            </a:pPr>
            <a:r>
              <a:rPr lang="zh-CN" altLang="en-US" sz="2400" b="1">
                <a:solidFill>
                  <a:srgbClr val="151515"/>
                </a:solidFill>
                <a:latin typeface="+mn-ea"/>
                <a:cs typeface="+mn-ea"/>
              </a:rPr>
              <a:t>对于高年级学生来说，要果断决定继续深造还是就业，切莫在继续深造与就业之间徘徊。</a:t>
            </a:r>
            <a:endParaRPr lang="zh-CN" altLang="en-US" sz="2400" b="1">
              <a:solidFill>
                <a:srgbClr val="151515"/>
              </a:solidFill>
              <a:latin typeface="+mn-ea"/>
              <a:cs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三、克服大学生涯决策困难</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2239010" y="952500"/>
            <a:ext cx="7714615" cy="5495925"/>
          </a:xfrm>
          <a:prstGeom prst="rect">
            <a:avLst/>
          </a:prstGeom>
        </p:spPr>
      </p:pic>
      <p:sp>
        <p:nvSpPr>
          <p:cNvPr id="5" name="矩形 4"/>
          <p:cNvSpPr/>
          <p:nvPr/>
        </p:nvSpPr>
        <p:spPr>
          <a:xfrm>
            <a:off x="2076450" y="2513965"/>
            <a:ext cx="8248650" cy="69659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13765"/>
            <a:ext cx="466407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“90 后”小杨的选择</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190500" y="1441450"/>
            <a:ext cx="12001500" cy="7258050"/>
          </a:xfrm>
          <a:prstGeom prst="rect">
            <a:avLst/>
          </a:prstGeom>
          <a:noFill/>
        </p:spPr>
        <p:txBody>
          <a:bodyPr wrap="square" rtlCol="0">
            <a:noAutofit/>
            <a:scene3d>
              <a:camera prst="orthographicFront"/>
              <a:lightRig rig="threePt" dir="t"/>
            </a:scene3d>
            <a:sp3d contourW="12700"/>
          </a:bodyPr>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小杨，1990 年出生在一个世代经商的家庭。1994 年 4 月 20 日，中国通过一条 64K的国际专线全功能接入国际互联网，中国互联网时代从此开启。</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中国互联网成长的烙印深深地刻在了小杨这个“90 后”青年的成长过程中。他经历了“中国网游元年”（2000 年）、“中国博客元年”（2005 年）。在“中国 SNS 元年”2008 年，高考前夕，他没有听从父母的要求将志愿全填成商科，而是慎重地制订了一个自己满意的发展计划。</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（1）高考不直接将商贸专业作为首选，而是报考计算机网络技术专业。</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（2）毕业后进入互联网公司做技术岗工作，同时在继续教育学院学习商贸的相关知识。</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（3）等到自己的综合实力有所提升后，去自家公司的网络部门应聘一个管理岗位。</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（4）最后，以自己的实力和人脉创办互联网公司。</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2010 年，大学在校生小杨又见证了小米、美团的成立；后来上市的爱奇艺同样成立</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三、克服大学生涯决策困难</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7" name="椭圆 16"/>
          <p:cNvSpPr/>
          <p:nvPr>
            <p:custDataLst>
              <p:tags r:id="rId1"/>
            </p:custDataLst>
          </p:nvPr>
        </p:nvSpPr>
        <p:spPr>
          <a:xfrm>
            <a:off x="1329519" y="2228798"/>
            <a:ext cx="9591462" cy="607905"/>
          </a:xfrm>
          <a:prstGeom prst="ellipse">
            <a:avLst/>
          </a:prstGeom>
          <a:gradFill flip="none" rotWithShape="1">
            <a:gsLst>
              <a:gs pos="8000">
                <a:schemeClr val="accent1">
                  <a:lumMod val="60000"/>
                  <a:lumOff val="40000"/>
                  <a:alpha val="0"/>
                </a:schemeClr>
              </a:gs>
              <a:gs pos="99999">
                <a:schemeClr val="accent1">
                  <a:lumMod val="75000"/>
                  <a:alpha val="4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custDataLst>
              <p:tags r:id="rId2"/>
            </p:custDataLst>
          </p:nvPr>
        </p:nvSpPr>
        <p:spPr>
          <a:xfrm>
            <a:off x="1065213" y="2377381"/>
            <a:ext cx="10119360" cy="607905"/>
          </a:xfrm>
          <a:prstGeom prst="ellipse">
            <a:avLst/>
          </a:prstGeom>
          <a:noFill/>
          <a:ln>
            <a:gradFill>
              <a:gsLst>
                <a:gs pos="0">
                  <a:schemeClr val="accent1">
                    <a:lumMod val="20000"/>
                    <a:lumOff val="80000"/>
                    <a:alpha val="0"/>
                  </a:schemeClr>
                </a:gs>
                <a:gs pos="100000">
                  <a:schemeClr val="accent1">
                    <a:lumMod val="60000"/>
                    <a:lumOff val="4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图形 15"/>
          <p:cNvSpPr/>
          <p:nvPr>
            <p:custDataLst>
              <p:tags r:id="rId3"/>
            </p:custDataLst>
          </p:nvPr>
        </p:nvSpPr>
        <p:spPr>
          <a:xfrm>
            <a:off x="5655571" y="924560"/>
            <a:ext cx="945354" cy="921148"/>
          </a:xfrm>
          <a:custGeom>
            <a:avLst/>
            <a:gdLst>
              <a:gd name="connsiteX0" fmla="*/ 754063 w 1547773"/>
              <a:gd name="connsiteY0" fmla="*/ 19 h 1508143"/>
              <a:gd name="connsiteX1" fmla="*/ 1066998 w 1547773"/>
              <a:gd name="connsiteY1" fmla="*/ 67805 h 1508143"/>
              <a:gd name="connsiteX2" fmla="*/ 947341 w 1547773"/>
              <a:gd name="connsiteY2" fmla="*/ 181430 h 1508143"/>
              <a:gd name="connsiteX3" fmla="*/ 916583 w 1547773"/>
              <a:gd name="connsiteY3" fmla="*/ 293944 h 1508143"/>
              <a:gd name="connsiteX4" fmla="*/ 918766 w 1547773"/>
              <a:gd name="connsiteY4" fmla="*/ 301406 h 1508143"/>
              <a:gd name="connsiteX5" fmla="*/ 936784 w 1547773"/>
              <a:gd name="connsiteY5" fmla="*/ 357484 h 1508143"/>
              <a:gd name="connsiteX6" fmla="*/ 754063 w 1547773"/>
              <a:gd name="connsiteY6" fmla="*/ 317519 h 1508143"/>
              <a:gd name="connsiteX7" fmla="*/ 317500 w 1547773"/>
              <a:gd name="connsiteY7" fmla="*/ 754081 h 1508143"/>
              <a:gd name="connsiteX8" fmla="*/ 754063 w 1547773"/>
              <a:gd name="connsiteY8" fmla="*/ 1190644 h 1508143"/>
              <a:gd name="connsiteX9" fmla="*/ 1190625 w 1547773"/>
              <a:gd name="connsiteY9" fmla="*/ 754081 h 1508143"/>
              <a:gd name="connsiteX10" fmla="*/ 1163280 w 1547773"/>
              <a:gd name="connsiteY10" fmla="*/ 601681 h 1508143"/>
              <a:gd name="connsiteX11" fmla="*/ 1264722 w 1547773"/>
              <a:gd name="connsiteY11" fmla="*/ 630455 h 1508143"/>
              <a:gd name="connsiteX12" fmla="*/ 1373148 w 1547773"/>
              <a:gd name="connsiteY12" fmla="*/ 586640 h 1508143"/>
              <a:gd name="connsiteX13" fmla="*/ 1378188 w 1547773"/>
              <a:gd name="connsiteY13" fmla="*/ 581639 h 1508143"/>
              <a:gd name="connsiteX14" fmla="*/ 1462326 w 1547773"/>
              <a:gd name="connsiteY14" fmla="*/ 494604 h 1508143"/>
              <a:gd name="connsiteX15" fmla="*/ 1508125 w 1547773"/>
              <a:gd name="connsiteY15" fmla="*/ 754081 h 1508143"/>
              <a:gd name="connsiteX16" fmla="*/ 754063 w 1547773"/>
              <a:gd name="connsiteY16" fmla="*/ 1508144 h 1508143"/>
              <a:gd name="connsiteX17" fmla="*/ 0 w 1547773"/>
              <a:gd name="connsiteY17" fmla="*/ 754081 h 1508143"/>
              <a:gd name="connsiteX18" fmla="*/ 754063 w 1547773"/>
              <a:gd name="connsiteY18" fmla="*/ 19 h 1508143"/>
              <a:gd name="connsiteX19" fmla="*/ 754063 w 1547773"/>
              <a:gd name="connsiteY19" fmla="*/ 436581 h 1508143"/>
              <a:gd name="connsiteX20" fmla="*/ 895429 w 1547773"/>
              <a:gd name="connsiteY20" fmla="*/ 469720 h 1508143"/>
              <a:gd name="connsiteX21" fmla="*/ 700842 w 1547773"/>
              <a:gd name="connsiteY21" fmla="*/ 673952 h 1508143"/>
              <a:gd name="connsiteX22" fmla="*/ 720765 w 1547773"/>
              <a:gd name="connsiteY22" fmla="*/ 828138 h 1508143"/>
              <a:gd name="connsiteX23" fmla="*/ 887889 w 1547773"/>
              <a:gd name="connsiteY23" fmla="*/ 833139 h 1508143"/>
              <a:gd name="connsiteX24" fmla="*/ 892294 w 1547773"/>
              <a:gd name="connsiteY24" fmla="*/ 829170 h 1508143"/>
              <a:gd name="connsiteX25" fmla="*/ 1059299 w 1547773"/>
              <a:gd name="connsiteY25" fmla="*/ 666372 h 1508143"/>
              <a:gd name="connsiteX26" fmla="*/ 841864 w 1547773"/>
              <a:gd name="connsiteY26" fmla="*/ 1059226 h 1508143"/>
              <a:gd name="connsiteX27" fmla="*/ 449010 w 1547773"/>
              <a:gd name="connsiteY27" fmla="*/ 841791 h 1508143"/>
              <a:gd name="connsiteX28" fmla="*/ 666445 w 1547773"/>
              <a:gd name="connsiteY28" fmla="*/ 448936 h 1508143"/>
              <a:gd name="connsiteX29" fmla="*/ 754063 w 1547773"/>
              <a:gd name="connsiteY29" fmla="*/ 436581 h 1508143"/>
              <a:gd name="connsiteX30" fmla="*/ 1290876 w 1547773"/>
              <a:gd name="connsiteY30" fmla="*/ 11330 h 1508143"/>
              <a:gd name="connsiteX31" fmla="*/ 1300202 w 1547773"/>
              <a:gd name="connsiteY31" fmla="*/ 26451 h 1508143"/>
              <a:gd name="connsiteX32" fmla="*/ 1355368 w 1547773"/>
              <a:gd name="connsiteY32" fmla="*/ 192543 h 1508143"/>
              <a:gd name="connsiteX33" fmla="*/ 1521341 w 1547773"/>
              <a:gd name="connsiteY33" fmla="*/ 247629 h 1508143"/>
              <a:gd name="connsiteX34" fmla="*/ 1545787 w 1547773"/>
              <a:gd name="connsiteY34" fmla="*/ 296463 h 1508143"/>
              <a:gd name="connsiteX35" fmla="*/ 1536502 w 1547773"/>
              <a:gd name="connsiteY35" fmla="*/ 311526 h 1508143"/>
              <a:gd name="connsiteX36" fmla="*/ 1313259 w 1547773"/>
              <a:gd name="connsiteY36" fmla="*/ 534808 h 1508143"/>
              <a:gd name="connsiteX37" fmla="*/ 1234202 w 1547773"/>
              <a:gd name="connsiteY37" fmla="*/ 553461 h 1508143"/>
              <a:gd name="connsiteX38" fmla="*/ 1115854 w 1547773"/>
              <a:gd name="connsiteY38" fmla="*/ 513853 h 1508143"/>
              <a:gd name="connsiteX39" fmla="*/ 852884 w 1547773"/>
              <a:gd name="connsiteY39" fmla="*/ 776822 h 1508143"/>
              <a:gd name="connsiteX40" fmla="*/ 771009 w 1547773"/>
              <a:gd name="connsiteY40" fmla="*/ 778303 h 1508143"/>
              <a:gd name="connsiteX41" fmla="*/ 769528 w 1547773"/>
              <a:gd name="connsiteY41" fmla="*/ 696428 h 1508143"/>
              <a:gd name="connsiteX42" fmla="*/ 771009 w 1547773"/>
              <a:gd name="connsiteY42" fmla="*/ 694947 h 1508143"/>
              <a:gd name="connsiteX43" fmla="*/ 1033423 w 1547773"/>
              <a:gd name="connsiteY43" fmla="*/ 432533 h 1508143"/>
              <a:gd name="connsiteX44" fmla="*/ 994132 w 1547773"/>
              <a:gd name="connsiteY44" fmla="*/ 313471 h 1508143"/>
              <a:gd name="connsiteX45" fmla="*/ 1012904 w 1547773"/>
              <a:gd name="connsiteY45" fmla="*/ 234731 h 1508143"/>
              <a:gd name="connsiteX46" fmla="*/ 1236305 w 1547773"/>
              <a:gd name="connsiteY46" fmla="*/ 11290 h 1508143"/>
              <a:gd name="connsiteX47" fmla="*/ 1290876 w 1547773"/>
              <a:gd name="connsiteY47" fmla="*/ 11290 h 150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547773" h="1508143">
                <a:moveTo>
                  <a:pt x="754063" y="19"/>
                </a:moveTo>
                <a:cubicBezTo>
                  <a:pt x="865704" y="19"/>
                  <a:pt x="971669" y="24268"/>
                  <a:pt x="1066998" y="67805"/>
                </a:cubicBezTo>
                <a:lnTo>
                  <a:pt x="947341" y="181430"/>
                </a:lnTo>
                <a:cubicBezTo>
                  <a:pt x="917906" y="210853"/>
                  <a:pt x="906210" y="253639"/>
                  <a:pt x="916583" y="293944"/>
                </a:cubicBezTo>
                <a:lnTo>
                  <a:pt x="918766" y="301406"/>
                </a:lnTo>
                <a:lnTo>
                  <a:pt x="936784" y="357484"/>
                </a:lnTo>
                <a:cubicBezTo>
                  <a:pt x="879496" y="331069"/>
                  <a:pt x="817147" y="317432"/>
                  <a:pt x="754063" y="317519"/>
                </a:cubicBezTo>
                <a:cubicBezTo>
                  <a:pt x="512961" y="317519"/>
                  <a:pt x="317500" y="512980"/>
                  <a:pt x="317500" y="754081"/>
                </a:cubicBezTo>
                <a:cubicBezTo>
                  <a:pt x="317500" y="995183"/>
                  <a:pt x="512961" y="1190644"/>
                  <a:pt x="754063" y="1190644"/>
                </a:cubicBezTo>
                <a:cubicBezTo>
                  <a:pt x="995164" y="1190644"/>
                  <a:pt x="1190625" y="995183"/>
                  <a:pt x="1190625" y="754081"/>
                </a:cubicBezTo>
                <a:cubicBezTo>
                  <a:pt x="1190625" y="700503"/>
                  <a:pt x="1180981" y="649147"/>
                  <a:pt x="1163280" y="601681"/>
                </a:cubicBezTo>
                <a:lnTo>
                  <a:pt x="1264722" y="630455"/>
                </a:lnTo>
                <a:cubicBezTo>
                  <a:pt x="1304766" y="643829"/>
                  <a:pt x="1342509" y="616366"/>
                  <a:pt x="1373148" y="586640"/>
                </a:cubicBezTo>
                <a:lnTo>
                  <a:pt x="1378188" y="581639"/>
                </a:lnTo>
                <a:lnTo>
                  <a:pt x="1462326" y="494604"/>
                </a:lnTo>
                <a:cubicBezTo>
                  <a:pt x="1492732" y="577730"/>
                  <a:pt x="1508236" y="665569"/>
                  <a:pt x="1508125" y="754081"/>
                </a:cubicBezTo>
                <a:cubicBezTo>
                  <a:pt x="1508125" y="1170522"/>
                  <a:pt x="1170503" y="1508144"/>
                  <a:pt x="754063" y="1508144"/>
                </a:cubicBezTo>
                <a:cubicBezTo>
                  <a:pt x="337622" y="1508144"/>
                  <a:pt x="0" y="1170522"/>
                  <a:pt x="0" y="754081"/>
                </a:cubicBezTo>
                <a:cubicBezTo>
                  <a:pt x="0" y="337640"/>
                  <a:pt x="337622" y="19"/>
                  <a:pt x="754063" y="19"/>
                </a:cubicBezTo>
                <a:close/>
                <a:moveTo>
                  <a:pt x="754063" y="436581"/>
                </a:moveTo>
                <a:cubicBezTo>
                  <a:pt x="804862" y="436581"/>
                  <a:pt x="852845" y="448487"/>
                  <a:pt x="895429" y="469720"/>
                </a:cubicBezTo>
                <a:lnTo>
                  <a:pt x="700842" y="673952"/>
                </a:lnTo>
                <a:cubicBezTo>
                  <a:pt x="666393" y="708401"/>
                  <a:pt x="677188" y="786784"/>
                  <a:pt x="720765" y="828138"/>
                </a:cubicBezTo>
                <a:cubicBezTo>
                  <a:pt x="762595" y="867826"/>
                  <a:pt x="850463" y="864016"/>
                  <a:pt x="887889" y="833139"/>
                </a:cubicBezTo>
                <a:lnTo>
                  <a:pt x="892294" y="829170"/>
                </a:lnTo>
                <a:lnTo>
                  <a:pt x="1059299" y="666372"/>
                </a:lnTo>
                <a:cubicBezTo>
                  <a:pt x="1107740" y="834899"/>
                  <a:pt x="1010390" y="1010785"/>
                  <a:pt x="841864" y="1059226"/>
                </a:cubicBezTo>
                <a:cubicBezTo>
                  <a:pt x="673337" y="1107667"/>
                  <a:pt x="497450" y="1010317"/>
                  <a:pt x="449010" y="841791"/>
                </a:cubicBezTo>
                <a:cubicBezTo>
                  <a:pt x="400569" y="673264"/>
                  <a:pt x="497918" y="497377"/>
                  <a:pt x="666445" y="448936"/>
                </a:cubicBezTo>
                <a:cubicBezTo>
                  <a:pt x="694931" y="440749"/>
                  <a:pt x="724423" y="436590"/>
                  <a:pt x="754063" y="436581"/>
                </a:cubicBezTo>
                <a:close/>
                <a:moveTo>
                  <a:pt x="1290876" y="11330"/>
                </a:moveTo>
                <a:cubicBezTo>
                  <a:pt x="1295118" y="15577"/>
                  <a:pt x="1298311" y="20754"/>
                  <a:pt x="1300202" y="26451"/>
                </a:cubicBezTo>
                <a:lnTo>
                  <a:pt x="1355368" y="192543"/>
                </a:lnTo>
                <a:lnTo>
                  <a:pt x="1521341" y="247629"/>
                </a:lnTo>
                <a:cubicBezTo>
                  <a:pt x="1541577" y="254363"/>
                  <a:pt x="1552522" y="276227"/>
                  <a:pt x="1545787" y="296463"/>
                </a:cubicBezTo>
                <a:cubicBezTo>
                  <a:pt x="1543900" y="302135"/>
                  <a:pt x="1540721" y="307291"/>
                  <a:pt x="1536502" y="311526"/>
                </a:cubicBezTo>
                <a:lnTo>
                  <a:pt x="1313259" y="534808"/>
                </a:lnTo>
                <a:cubicBezTo>
                  <a:pt x="1292573" y="555509"/>
                  <a:pt x="1261960" y="562732"/>
                  <a:pt x="1234202" y="553461"/>
                </a:cubicBezTo>
                <a:lnTo>
                  <a:pt x="1115854" y="513853"/>
                </a:lnTo>
                <a:lnTo>
                  <a:pt x="852884" y="776822"/>
                </a:lnTo>
                <a:cubicBezTo>
                  <a:pt x="830684" y="799840"/>
                  <a:pt x="794027" y="800504"/>
                  <a:pt x="771009" y="778303"/>
                </a:cubicBezTo>
                <a:cubicBezTo>
                  <a:pt x="747991" y="756103"/>
                  <a:pt x="747328" y="719446"/>
                  <a:pt x="769528" y="696428"/>
                </a:cubicBezTo>
                <a:cubicBezTo>
                  <a:pt x="770013" y="695925"/>
                  <a:pt x="770506" y="695432"/>
                  <a:pt x="771009" y="694947"/>
                </a:cubicBezTo>
                <a:lnTo>
                  <a:pt x="1033423" y="432533"/>
                </a:lnTo>
                <a:lnTo>
                  <a:pt x="994132" y="313471"/>
                </a:lnTo>
                <a:cubicBezTo>
                  <a:pt x="985023" y="285785"/>
                  <a:pt x="992284" y="255328"/>
                  <a:pt x="1012904" y="234731"/>
                </a:cubicBezTo>
                <a:lnTo>
                  <a:pt x="1236305" y="11290"/>
                </a:lnTo>
                <a:cubicBezTo>
                  <a:pt x="1251381" y="-3763"/>
                  <a:pt x="1275800" y="-3763"/>
                  <a:pt x="1290876" y="11290"/>
                </a:cubicBezTo>
                <a:close/>
              </a:path>
            </a:pathLst>
          </a:custGeom>
          <a:gradFill flip="none" rotWithShape="1">
            <a:gsLst>
              <a:gs pos="8000">
                <a:schemeClr val="accent1">
                  <a:lumMod val="60000"/>
                  <a:lumOff val="40000"/>
                  <a:alpha val="0"/>
                </a:schemeClr>
              </a:gs>
              <a:gs pos="99999">
                <a:schemeClr val="accent1">
                  <a:lumMod val="75000"/>
                </a:schemeClr>
              </a:gs>
            </a:gsLst>
            <a:lin ang="16200000" scaled="1"/>
            <a:tileRect/>
          </a:gradFill>
          <a:ln w="819" cap="flat">
            <a:noFill/>
            <a:prstDash val="solid"/>
            <a:miter/>
          </a:ln>
          <a:effectLst>
            <a:outerShdw blurRad="76200" dist="38100" dir="8100000" algn="tr"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20" name="矩形: 圆角 1"/>
          <p:cNvSpPr/>
          <p:nvPr>
            <p:custDataLst>
              <p:tags r:id="rId4"/>
            </p:custDataLst>
          </p:nvPr>
        </p:nvSpPr>
        <p:spPr>
          <a:xfrm>
            <a:off x="2048510" y="1649095"/>
            <a:ext cx="8418830" cy="883920"/>
          </a:xfrm>
          <a:prstGeom prst="roundRect">
            <a:avLst>
              <a:gd name="adj" fmla="val 50000"/>
            </a:avLst>
          </a:prstGeom>
          <a:gradFill>
            <a:gsLst>
              <a:gs pos="0">
                <a:schemeClr val="accent1"/>
              </a:gs>
              <a:gs pos="99999">
                <a:schemeClr val="accent1">
                  <a:lumMod val="75000"/>
                </a:schemeClr>
              </a:gs>
            </a:gsLst>
            <a:lin ang="10800000" scaled="1"/>
          </a:gradFill>
        </p:spPr>
        <p:txBody>
          <a:bodyPr wrap="square" lIns="0" tIns="0" rIns="0" bIns="0" rtlCol="0" anchor="ctr" anchorCtr="1">
            <a:noAutofit/>
          </a:bodyPr>
          <a:p>
            <a:pPr algn="ctr">
              <a:spcBef>
                <a:spcPct val="0"/>
              </a:spcBef>
              <a:spcAft>
                <a:spcPct val="0"/>
              </a:spcAft>
            </a:pPr>
            <a:r>
              <a:rPr lang="zh-CN" altLang="en-US" sz="2000" b="1" dirty="0">
                <a:solidFill>
                  <a:srgbClr val="FFFFFF"/>
                </a:solidFill>
                <a:latin typeface="+mn-ea"/>
                <a:cs typeface="+mn-ea"/>
              </a:rPr>
              <a:t>决策过程前，缺乏准备会造成决策困难。以下三个因素会导致我们在这个阶段出现决策困难：</a:t>
            </a:r>
            <a:endParaRPr lang="zh-CN" altLang="en-US" sz="2000" b="1" dirty="0">
              <a:solidFill>
                <a:srgbClr val="FFFFFF"/>
              </a:solidFill>
              <a:latin typeface="+mn-ea"/>
              <a:cs typeface="+mn-ea"/>
            </a:endParaRPr>
          </a:p>
        </p:txBody>
      </p:sp>
      <p:sp>
        <p:nvSpPr>
          <p:cNvPr id="34" name="椭圆 33"/>
          <p:cNvSpPr/>
          <p:nvPr>
            <p:custDataLst>
              <p:tags r:id="rId5"/>
            </p:custDataLst>
          </p:nvPr>
        </p:nvSpPr>
        <p:spPr>
          <a:xfrm>
            <a:off x="8961588" y="2858847"/>
            <a:ext cx="192872" cy="192872"/>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5" name="直接连接符 34"/>
          <p:cNvCxnSpPr/>
          <p:nvPr>
            <p:custDataLst>
              <p:tags r:id="rId6"/>
            </p:custDataLst>
          </p:nvPr>
        </p:nvCxnSpPr>
        <p:spPr>
          <a:xfrm>
            <a:off x="9058024" y="3051719"/>
            <a:ext cx="0" cy="550757"/>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0" name="椭圆 39"/>
          <p:cNvSpPr/>
          <p:nvPr>
            <p:custDataLst>
              <p:tags r:id="rId7"/>
            </p:custDataLst>
          </p:nvPr>
        </p:nvSpPr>
        <p:spPr>
          <a:xfrm>
            <a:off x="6032029" y="2895279"/>
            <a:ext cx="192872" cy="192872"/>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1" name="直接连接符 40"/>
          <p:cNvCxnSpPr/>
          <p:nvPr>
            <p:custDataLst>
              <p:tags r:id="rId8"/>
            </p:custDataLst>
          </p:nvPr>
        </p:nvCxnSpPr>
        <p:spPr>
          <a:xfrm>
            <a:off x="6128465" y="3088151"/>
            <a:ext cx="0" cy="550757"/>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6" name="椭圆 45"/>
          <p:cNvSpPr/>
          <p:nvPr>
            <p:custDataLst>
              <p:tags r:id="rId9"/>
            </p:custDataLst>
          </p:nvPr>
        </p:nvSpPr>
        <p:spPr>
          <a:xfrm>
            <a:off x="3140569" y="2858847"/>
            <a:ext cx="192872" cy="192872"/>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7" name="直接连接符 46"/>
          <p:cNvCxnSpPr/>
          <p:nvPr>
            <p:custDataLst>
              <p:tags r:id="rId10"/>
            </p:custDataLst>
          </p:nvPr>
        </p:nvCxnSpPr>
        <p:spPr>
          <a:xfrm>
            <a:off x="3237005" y="3051719"/>
            <a:ext cx="0" cy="550757"/>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8" name="组合 27"/>
          <p:cNvGrpSpPr/>
          <p:nvPr>
            <p:custDataLst>
              <p:tags r:id="rId11"/>
            </p:custDataLst>
          </p:nvPr>
        </p:nvGrpSpPr>
        <p:grpSpPr>
          <a:xfrm>
            <a:off x="1896110" y="3602355"/>
            <a:ext cx="2646680" cy="2520315"/>
            <a:chOff x="3673" y="5673"/>
            <a:chExt cx="4168" cy="3969"/>
          </a:xfrm>
        </p:grpSpPr>
        <p:sp>
          <p:nvSpPr>
            <p:cNvPr id="26" name="矩形 25"/>
            <p:cNvSpPr/>
            <p:nvPr>
              <p:custDataLst>
                <p:tags r:id="rId12"/>
              </p:custDataLst>
            </p:nvPr>
          </p:nvSpPr>
          <p:spPr>
            <a:xfrm>
              <a:off x="3973" y="6904"/>
              <a:ext cx="3784" cy="2317"/>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a:solidFill>
                    <a:schemeClr val="tx1"/>
                  </a:solidFill>
                  <a:latin typeface="+mn-ea"/>
                  <a:cs typeface="+mn-ea"/>
                </a:rPr>
                <a:t>比如，认为还没到需要确定职业发展方向或大学生涯目标的时候，不愿意做出选择；</a:t>
              </a:r>
              <a:endParaRPr lang="zh-CN" altLang="en-US" sz="2000">
                <a:solidFill>
                  <a:schemeClr val="tx1"/>
                </a:solidFill>
                <a:latin typeface="+mn-ea"/>
                <a:cs typeface="+mn-ea"/>
              </a:endParaRPr>
            </a:p>
          </p:txBody>
        </p:sp>
        <p:sp>
          <p:nvSpPr>
            <p:cNvPr id="27" name="矩形 26"/>
            <p:cNvSpPr/>
            <p:nvPr>
              <p:custDataLst>
                <p:tags r:id="rId13"/>
              </p:custDataLst>
            </p:nvPr>
          </p:nvSpPr>
          <p:spPr>
            <a:xfrm>
              <a:off x="3973" y="6044"/>
              <a:ext cx="3643" cy="484"/>
            </a:xfrm>
            <a:prstGeom prst="rect">
              <a:avLst/>
            </a:prstGeom>
            <a:noFill/>
          </p:spPr>
          <p:txBody>
            <a:bodyPr wrap="square" lIns="0" tIns="0" rIns="0" bIns="0" rtlCol="0" anchor="t" anchorCtr="0">
              <a:spAutoFit/>
            </a:bodyPr>
            <a:p>
              <a:pPr algn="ctr">
                <a:lnSpc>
                  <a:spcPct val="100000"/>
                </a:lnSpc>
                <a:spcBef>
                  <a:spcPct val="0"/>
                </a:spcBef>
                <a:spcAft>
                  <a:spcPct val="0"/>
                </a:spcAft>
              </a:pPr>
              <a:r>
                <a:rPr lang="zh-CN" altLang="en-US" sz="2000" b="1" dirty="0">
                  <a:latin typeface="+mn-ea"/>
                  <a:cs typeface="+mn-ea"/>
                </a:rPr>
                <a:t>①缺乏决策动机</a:t>
              </a:r>
              <a:endParaRPr lang="zh-CN" altLang="en-US" sz="2000" b="1" dirty="0">
                <a:latin typeface="+mn-ea"/>
                <a:cs typeface="+mn-ea"/>
              </a:endParaRPr>
            </a:p>
          </p:txBody>
        </p:sp>
        <p:sp>
          <p:nvSpPr>
            <p:cNvPr id="50" name="矩形: 圆角 49"/>
            <p:cNvSpPr/>
            <p:nvPr>
              <p:custDataLst>
                <p:tags r:id="rId14"/>
              </p:custDataLst>
            </p:nvPr>
          </p:nvSpPr>
          <p:spPr>
            <a:xfrm>
              <a:off x="3673" y="5673"/>
              <a:ext cx="4168" cy="3969"/>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9" name="组合 28"/>
          <p:cNvGrpSpPr/>
          <p:nvPr>
            <p:custDataLst>
              <p:tags r:id="rId15"/>
            </p:custDataLst>
          </p:nvPr>
        </p:nvGrpSpPr>
        <p:grpSpPr>
          <a:xfrm>
            <a:off x="4791710" y="3602990"/>
            <a:ext cx="2646680" cy="2520315"/>
            <a:chOff x="3673" y="5673"/>
            <a:chExt cx="4168" cy="3969"/>
          </a:xfrm>
        </p:grpSpPr>
        <p:sp>
          <p:nvSpPr>
            <p:cNvPr id="30" name="矩形 29"/>
            <p:cNvSpPr/>
            <p:nvPr>
              <p:custDataLst>
                <p:tags r:id="rId16"/>
              </p:custDataLst>
            </p:nvPr>
          </p:nvSpPr>
          <p:spPr>
            <a:xfrm>
              <a:off x="3973" y="6904"/>
              <a:ext cx="3643" cy="145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a:solidFill>
                    <a:schemeClr val="tx1"/>
                  </a:solidFill>
                  <a:latin typeface="+mn-ea"/>
                  <a:cs typeface="+mn-ea"/>
                </a:rPr>
                <a:t>比如，面临抉择时，通常都会感到困难，做不了决定；</a:t>
              </a:r>
              <a:endParaRPr lang="zh-CN" altLang="en-US" sz="2000">
                <a:solidFill>
                  <a:schemeClr val="tx1"/>
                </a:solidFill>
                <a:latin typeface="+mn-ea"/>
                <a:cs typeface="+mn-ea"/>
              </a:endParaRPr>
            </a:p>
          </p:txBody>
        </p:sp>
        <p:sp>
          <p:nvSpPr>
            <p:cNvPr id="31" name="矩形 30"/>
            <p:cNvSpPr/>
            <p:nvPr>
              <p:custDataLst>
                <p:tags r:id="rId17"/>
              </p:custDataLst>
            </p:nvPr>
          </p:nvSpPr>
          <p:spPr>
            <a:xfrm>
              <a:off x="3973" y="6044"/>
              <a:ext cx="3643" cy="484"/>
            </a:xfrm>
            <a:prstGeom prst="rect">
              <a:avLst/>
            </a:prstGeom>
            <a:noFill/>
          </p:spPr>
          <p:txBody>
            <a:bodyPr wrap="square" lIns="0" tIns="0" rIns="0" bIns="0" rtlCol="0" anchor="t" anchorCtr="0">
              <a:spAutoFit/>
            </a:bodyPr>
            <a:p>
              <a:pPr algn="ctr">
                <a:lnSpc>
                  <a:spcPct val="100000"/>
                </a:lnSpc>
                <a:spcBef>
                  <a:spcPct val="0"/>
                </a:spcBef>
                <a:spcAft>
                  <a:spcPct val="0"/>
                </a:spcAft>
              </a:pPr>
              <a:r>
                <a:rPr lang="zh-CN" altLang="en-US" sz="2000" b="1" dirty="0">
                  <a:latin typeface="+mn-ea"/>
                  <a:cs typeface="+mn-ea"/>
                </a:rPr>
                <a:t>②犹豫不决</a:t>
              </a:r>
              <a:endParaRPr lang="zh-CN" altLang="en-US" sz="2000" b="1" dirty="0">
                <a:latin typeface="+mn-ea"/>
                <a:cs typeface="+mn-ea"/>
              </a:endParaRPr>
            </a:p>
          </p:txBody>
        </p:sp>
        <p:sp>
          <p:nvSpPr>
            <p:cNvPr id="32" name="矩形: 圆角 49"/>
            <p:cNvSpPr/>
            <p:nvPr>
              <p:custDataLst>
                <p:tags r:id="rId18"/>
              </p:custDataLst>
            </p:nvPr>
          </p:nvSpPr>
          <p:spPr>
            <a:xfrm>
              <a:off x="3673" y="5673"/>
              <a:ext cx="4168" cy="3969"/>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3" name="组合 32"/>
          <p:cNvGrpSpPr/>
          <p:nvPr>
            <p:custDataLst>
              <p:tags r:id="rId19"/>
            </p:custDataLst>
          </p:nvPr>
        </p:nvGrpSpPr>
        <p:grpSpPr>
          <a:xfrm>
            <a:off x="7741285" y="3602355"/>
            <a:ext cx="2646680" cy="2520315"/>
            <a:chOff x="3673" y="5673"/>
            <a:chExt cx="4168" cy="3969"/>
          </a:xfrm>
        </p:grpSpPr>
        <p:sp>
          <p:nvSpPr>
            <p:cNvPr id="36" name="矩形 35"/>
            <p:cNvSpPr/>
            <p:nvPr>
              <p:custDataLst>
                <p:tags r:id="rId20"/>
              </p:custDataLst>
            </p:nvPr>
          </p:nvSpPr>
          <p:spPr>
            <a:xfrm>
              <a:off x="3973" y="6904"/>
              <a:ext cx="3643" cy="145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a:solidFill>
                    <a:schemeClr val="tx1"/>
                  </a:solidFill>
                  <a:latin typeface="+mn-ea"/>
                  <a:cs typeface="+mn-ea"/>
                </a:rPr>
                <a:t>比如，决定了就不能改变，改变就意味着失败</a:t>
              </a:r>
              <a:r>
                <a:rPr lang="zh-CN" altLang="en-US" sz="2000">
                  <a:solidFill>
                    <a:schemeClr val="tx1">
                      <a:lumMod val="65000"/>
                      <a:lumOff val="35000"/>
                    </a:schemeClr>
                  </a:solidFill>
                  <a:latin typeface="+mn-ea"/>
                  <a:cs typeface="+mn-ea"/>
                </a:rPr>
                <a:t>。</a:t>
              </a:r>
              <a:endParaRPr lang="zh-CN" altLang="en-US" sz="2000">
                <a:solidFill>
                  <a:schemeClr val="tx1">
                    <a:lumMod val="65000"/>
                    <a:lumOff val="35000"/>
                  </a:schemeClr>
                </a:solidFill>
                <a:latin typeface="+mn-ea"/>
                <a:cs typeface="+mn-ea"/>
              </a:endParaRPr>
            </a:p>
          </p:txBody>
        </p:sp>
        <p:sp>
          <p:nvSpPr>
            <p:cNvPr id="37" name="矩形 36"/>
            <p:cNvSpPr/>
            <p:nvPr>
              <p:custDataLst>
                <p:tags r:id="rId21"/>
              </p:custDataLst>
            </p:nvPr>
          </p:nvSpPr>
          <p:spPr>
            <a:xfrm>
              <a:off x="3973" y="6044"/>
              <a:ext cx="3643" cy="484"/>
            </a:xfrm>
            <a:prstGeom prst="rect">
              <a:avLst/>
            </a:prstGeom>
            <a:noFill/>
          </p:spPr>
          <p:txBody>
            <a:bodyPr wrap="square" lIns="0" tIns="0" rIns="0" bIns="0" rtlCol="0" anchor="t" anchorCtr="0">
              <a:spAutoFit/>
            </a:bodyPr>
            <a:p>
              <a:pPr algn="ctr">
                <a:lnSpc>
                  <a:spcPct val="100000"/>
                </a:lnSpc>
                <a:spcBef>
                  <a:spcPct val="0"/>
                </a:spcBef>
                <a:spcAft>
                  <a:spcPct val="0"/>
                </a:spcAft>
              </a:pPr>
              <a:r>
                <a:rPr lang="zh-CN" altLang="en-US" sz="2000" b="1" dirty="0">
                  <a:latin typeface="+mn-ea"/>
                  <a:cs typeface="+mn-ea"/>
                </a:rPr>
                <a:t>③不合理的信念</a:t>
              </a:r>
              <a:endParaRPr lang="zh-CN" altLang="en-US" sz="2000" b="1" dirty="0">
                <a:latin typeface="+mn-ea"/>
                <a:cs typeface="+mn-ea"/>
              </a:endParaRPr>
            </a:p>
          </p:txBody>
        </p:sp>
        <p:sp>
          <p:nvSpPr>
            <p:cNvPr id="39" name="矩形: 圆角 49"/>
            <p:cNvSpPr/>
            <p:nvPr>
              <p:custDataLst>
                <p:tags r:id="rId22"/>
              </p:custDataLst>
            </p:nvPr>
          </p:nvSpPr>
          <p:spPr>
            <a:xfrm>
              <a:off x="3673" y="5673"/>
              <a:ext cx="4168" cy="3969"/>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三、克服大学生涯决策困难</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5" name="对象1"/>
          <p:cNvSpPr/>
          <p:nvPr>
            <p:custDataLst>
              <p:tags r:id="rId1"/>
            </p:custDataLst>
          </p:nvPr>
        </p:nvSpPr>
        <p:spPr>
          <a:xfrm flipH="1">
            <a:off x="614045" y="1686878"/>
            <a:ext cx="4121213" cy="1360355"/>
          </a:xfrm>
          <a:custGeom>
            <a:avLst/>
            <a:gdLst/>
            <a:ahLst/>
            <a:cxnLst/>
            <a:rect l="l" t="t" r="r" b="b"/>
            <a:pathLst>
              <a:path w="3950208" h="1399032">
                <a:moveTo>
                  <a:pt x="420624" y="54864"/>
                </a:moveTo>
                <a:cubicBezTo>
                  <a:pt x="438912" y="18288"/>
                  <a:pt x="484632" y="0"/>
                  <a:pt x="521208" y="0"/>
                </a:cubicBezTo>
                <a:lnTo>
                  <a:pt x="3950208" y="0"/>
                </a:lnTo>
                <a:lnTo>
                  <a:pt x="3950208" y="1399032"/>
                </a:lnTo>
                <a:lnTo>
                  <a:pt x="521208" y="1399032"/>
                </a:lnTo>
                <a:cubicBezTo>
                  <a:pt x="484632" y="1399032"/>
                  <a:pt x="438912" y="1380744"/>
                  <a:pt x="420624" y="1344168"/>
                </a:cubicBezTo>
                <a:lnTo>
                  <a:pt x="18288" y="768096"/>
                </a:lnTo>
                <a:cubicBezTo>
                  <a:pt x="-9144" y="731520"/>
                  <a:pt x="-9144" y="667512"/>
                  <a:pt x="18288" y="621792"/>
                </a:cubicBezTo>
                <a:lnTo>
                  <a:pt x="42062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24000" tIns="0" rIns="648000" numCol="1" spcCol="0" rtlCol="0" fromWordArt="0" anchor="ctr" anchorCtr="1" forceAA="0" compatLnSpc="1">
            <a:noAutofit/>
          </a:bodyPr>
          <a:p>
            <a:pPr indent="0" algn="l" fontAlgn="auto">
              <a:lnSpc>
                <a:spcPct val="100000"/>
              </a:lnSpc>
              <a:spcBef>
                <a:spcPct val="0"/>
              </a:spcBef>
              <a:spcAft>
                <a:spcPct val="0"/>
              </a:spcAft>
            </a:pPr>
            <a:r>
              <a:rPr lang="zh-CN" altLang="en-US" sz="2000" b="1">
                <a:ln>
                  <a:noFill/>
                  <a:prstDash val="sysDot"/>
                </a:ln>
                <a:solidFill>
                  <a:srgbClr val="FF0000"/>
                </a:solidFill>
                <a:latin typeface="+mn-ea"/>
                <a:cs typeface="+mn-ea"/>
                <a:sym typeface="+mn-ea"/>
              </a:rPr>
              <a:t>缺乏职业决策过程的信息</a:t>
            </a:r>
            <a:endParaRPr lang="zh-CN" altLang="en-US" sz="2000" b="1">
              <a:ln>
                <a:noFill/>
                <a:prstDash val="sysDot"/>
              </a:ln>
              <a:solidFill>
                <a:srgbClr val="FF0000"/>
              </a:solidFill>
              <a:latin typeface="+mn-ea"/>
              <a:cs typeface="+mn-ea"/>
              <a:sym typeface="+mn-ea"/>
            </a:endParaRPr>
          </a:p>
          <a:p>
            <a:pPr indent="0" algn="l" fontAlgn="auto">
              <a:lnSpc>
                <a:spcPct val="10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比如，不知道如何确定职业发展方向或大学生涯目标；</a:t>
            </a:r>
            <a:endParaRPr lang="zh-CN" altLang="en-US" sz="2000">
              <a:ln>
                <a:noFill/>
                <a:prstDash val="sysDot"/>
              </a:ln>
              <a:solidFill>
                <a:schemeClr val="tx1">
                  <a:lumMod val="85000"/>
                  <a:lumOff val="15000"/>
                </a:schemeClr>
              </a:solidFill>
              <a:latin typeface="+mn-ea"/>
              <a:cs typeface="+mn-ea"/>
              <a:sym typeface="+mn-ea"/>
            </a:endParaRPr>
          </a:p>
        </p:txBody>
      </p:sp>
      <p:sp>
        <p:nvSpPr>
          <p:cNvPr id="67" name="对象2"/>
          <p:cNvSpPr/>
          <p:nvPr>
            <p:custDataLst>
              <p:tags r:id="rId2"/>
            </p:custDataLst>
          </p:nvPr>
        </p:nvSpPr>
        <p:spPr>
          <a:xfrm flipH="1">
            <a:off x="605790" y="4216718"/>
            <a:ext cx="4121213" cy="1360355"/>
          </a:xfrm>
          <a:custGeom>
            <a:avLst/>
            <a:gdLst/>
            <a:ahLst/>
            <a:cxnLst/>
            <a:rect l="l" t="t" r="r" b="b"/>
            <a:pathLst>
              <a:path w="3950208" h="1399032">
                <a:moveTo>
                  <a:pt x="420624" y="54864"/>
                </a:moveTo>
                <a:cubicBezTo>
                  <a:pt x="438912" y="18288"/>
                  <a:pt x="484632" y="0"/>
                  <a:pt x="521208" y="0"/>
                </a:cubicBezTo>
                <a:lnTo>
                  <a:pt x="3950208" y="0"/>
                </a:lnTo>
                <a:lnTo>
                  <a:pt x="3950208" y="1399032"/>
                </a:lnTo>
                <a:lnTo>
                  <a:pt x="521208" y="1399032"/>
                </a:lnTo>
                <a:cubicBezTo>
                  <a:pt x="484632" y="1399032"/>
                  <a:pt x="438912" y="1380744"/>
                  <a:pt x="420624" y="1344168"/>
                </a:cubicBezTo>
                <a:lnTo>
                  <a:pt x="18288" y="768096"/>
                </a:lnTo>
                <a:cubicBezTo>
                  <a:pt x="-9144" y="731520"/>
                  <a:pt x="-9144" y="667512"/>
                  <a:pt x="18288" y="621792"/>
                </a:cubicBezTo>
                <a:lnTo>
                  <a:pt x="42062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24000" tIns="0" rIns="648000" numCol="1" spcCol="0" rtlCol="0" fromWordArt="0" anchor="ctr" anchorCtr="1" forceAA="0" compatLnSpc="1">
            <a:noAutofit/>
          </a:bodyPr>
          <a:p>
            <a:pPr indent="0" algn="l" fontAlgn="auto">
              <a:lnSpc>
                <a:spcPct val="100000"/>
              </a:lnSpc>
              <a:spcBef>
                <a:spcPct val="0"/>
              </a:spcBef>
              <a:spcAft>
                <a:spcPct val="0"/>
              </a:spcAft>
            </a:pPr>
            <a:r>
              <a:rPr lang="zh-CN" altLang="en-US" sz="2000" b="1">
                <a:ln>
                  <a:noFill/>
                  <a:prstDash val="sysDot"/>
                </a:ln>
                <a:solidFill>
                  <a:srgbClr val="FF0000"/>
                </a:solidFill>
                <a:latin typeface="+mn-ea"/>
                <a:cs typeface="+mn-ea"/>
                <a:sym typeface="+mn-ea"/>
              </a:rPr>
              <a:t>缺乏职业信息</a:t>
            </a:r>
            <a:endParaRPr lang="zh-CN" altLang="en-US" sz="2000">
              <a:ln>
                <a:noFill/>
                <a:prstDash val="sysDot"/>
              </a:ln>
              <a:solidFill>
                <a:schemeClr val="tx1">
                  <a:lumMod val="85000"/>
                  <a:lumOff val="15000"/>
                </a:schemeClr>
              </a:solidFill>
              <a:latin typeface="+mn-ea"/>
              <a:cs typeface="+mn-ea"/>
              <a:sym typeface="+mn-ea"/>
            </a:endParaRPr>
          </a:p>
          <a:p>
            <a:pPr indent="0" algn="l" fontAlgn="auto">
              <a:lnSpc>
                <a:spcPct val="10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比如，缺乏对社会需求、职业培训种类等方面的了解；</a:t>
            </a:r>
            <a:endParaRPr lang="zh-CN" altLang="en-US" sz="2000">
              <a:ln>
                <a:noFill/>
                <a:prstDash val="sysDot"/>
              </a:ln>
              <a:solidFill>
                <a:schemeClr val="tx1">
                  <a:lumMod val="85000"/>
                  <a:lumOff val="15000"/>
                </a:schemeClr>
              </a:solidFill>
              <a:latin typeface="+mn-ea"/>
              <a:cs typeface="+mn-ea"/>
              <a:sym typeface="+mn-ea"/>
            </a:endParaRPr>
          </a:p>
        </p:txBody>
      </p:sp>
      <p:sp>
        <p:nvSpPr>
          <p:cNvPr id="71" name="对象4"/>
          <p:cNvSpPr/>
          <p:nvPr>
            <p:custDataLst>
              <p:tags r:id="rId3"/>
            </p:custDataLst>
          </p:nvPr>
        </p:nvSpPr>
        <p:spPr>
          <a:xfrm flipH="1">
            <a:off x="7287260" y="1682433"/>
            <a:ext cx="4128588" cy="1360355"/>
          </a:xfrm>
          <a:custGeom>
            <a:avLst/>
            <a:gdLst/>
            <a:ahLst/>
            <a:cxnLst/>
            <a:rect l="l" t="t" r="r" b="b"/>
            <a:pathLst>
              <a:path w="3950208" h="1399032">
                <a:moveTo>
                  <a:pt x="3529584" y="54864"/>
                </a:moveTo>
                <a:cubicBezTo>
                  <a:pt x="3502152" y="18288"/>
                  <a:pt x="3465576" y="0"/>
                  <a:pt x="3429000" y="0"/>
                </a:cubicBezTo>
                <a:lnTo>
                  <a:pt x="0" y="0"/>
                </a:lnTo>
                <a:lnTo>
                  <a:pt x="0" y="1399032"/>
                </a:lnTo>
                <a:lnTo>
                  <a:pt x="3429000" y="1399032"/>
                </a:lnTo>
                <a:cubicBezTo>
                  <a:pt x="3465576" y="1399032"/>
                  <a:pt x="3502152" y="1380744"/>
                  <a:pt x="3529584" y="1344168"/>
                </a:cubicBezTo>
                <a:lnTo>
                  <a:pt x="3922776" y="768096"/>
                </a:lnTo>
                <a:cubicBezTo>
                  <a:pt x="3959352" y="731520"/>
                  <a:pt x="3959352" y="667512"/>
                  <a:pt x="3922776" y="621792"/>
                </a:cubicBezTo>
                <a:lnTo>
                  <a:pt x="352958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108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648000" tIns="0" rIns="323850" numCol="1" spcCol="0" rtlCol="0" fromWordArt="0" anchor="ctr" anchorCtr="1" forceAA="0" compatLnSpc="1">
            <a:noAutofit/>
          </a:bodyPr>
          <a:p>
            <a:pPr indent="0" fontAlgn="auto">
              <a:lnSpc>
                <a:spcPct val="100000"/>
              </a:lnSpc>
              <a:spcBef>
                <a:spcPct val="0"/>
              </a:spcBef>
              <a:spcAft>
                <a:spcPct val="0"/>
              </a:spcAft>
            </a:pPr>
            <a:r>
              <a:rPr lang="zh-CN" altLang="en-US" sz="2000" b="1">
                <a:ln>
                  <a:noFill/>
                  <a:prstDash val="sysDot"/>
                </a:ln>
                <a:solidFill>
                  <a:srgbClr val="FF0000"/>
                </a:solidFill>
                <a:latin typeface="+mn-ea"/>
                <a:cs typeface="+mn-ea"/>
                <a:sym typeface="+mn-ea"/>
              </a:rPr>
              <a:t>对自我不了解</a:t>
            </a:r>
            <a:endParaRPr lang="zh-CN" altLang="en-US" sz="2000">
              <a:ln>
                <a:noFill/>
                <a:prstDash val="sysDot"/>
              </a:ln>
              <a:solidFill>
                <a:schemeClr val="tx1">
                  <a:lumMod val="85000"/>
                  <a:lumOff val="15000"/>
                </a:schemeClr>
              </a:solidFill>
              <a:latin typeface="+mn-ea"/>
              <a:cs typeface="+mn-ea"/>
              <a:sym typeface="+mn-ea"/>
            </a:endParaRPr>
          </a:p>
          <a:p>
            <a:pPr indent="0" fontAlgn="auto">
              <a:lnSpc>
                <a:spcPct val="10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比如，不了解自己的兴趣、价值观、性格和能力优势等；</a:t>
            </a:r>
            <a:endParaRPr lang="zh-CN" altLang="en-US" sz="2000">
              <a:ln>
                <a:noFill/>
                <a:prstDash val="sysDot"/>
              </a:ln>
              <a:solidFill>
                <a:schemeClr val="tx1">
                  <a:lumMod val="85000"/>
                  <a:lumOff val="15000"/>
                </a:schemeClr>
              </a:solidFill>
              <a:latin typeface="+mn-ea"/>
              <a:cs typeface="+mn-ea"/>
              <a:sym typeface="+mn-ea"/>
            </a:endParaRPr>
          </a:p>
        </p:txBody>
      </p:sp>
      <p:sp>
        <p:nvSpPr>
          <p:cNvPr id="73" name="对象5"/>
          <p:cNvSpPr/>
          <p:nvPr>
            <p:custDataLst>
              <p:tags r:id="rId4"/>
            </p:custDataLst>
          </p:nvPr>
        </p:nvSpPr>
        <p:spPr>
          <a:xfrm flipH="1">
            <a:off x="7282180" y="4210368"/>
            <a:ext cx="4128588" cy="1360355"/>
          </a:xfrm>
          <a:custGeom>
            <a:avLst/>
            <a:gdLst/>
            <a:ahLst/>
            <a:cxnLst/>
            <a:rect l="l" t="t" r="r" b="b"/>
            <a:pathLst>
              <a:path w="3950208" h="1399032">
                <a:moveTo>
                  <a:pt x="3529584" y="54864"/>
                </a:moveTo>
                <a:cubicBezTo>
                  <a:pt x="3502152" y="18288"/>
                  <a:pt x="3465576" y="0"/>
                  <a:pt x="3429000" y="0"/>
                </a:cubicBezTo>
                <a:lnTo>
                  <a:pt x="0" y="0"/>
                </a:lnTo>
                <a:lnTo>
                  <a:pt x="0" y="1399032"/>
                </a:lnTo>
                <a:lnTo>
                  <a:pt x="3429000" y="1399032"/>
                </a:lnTo>
                <a:cubicBezTo>
                  <a:pt x="3465576" y="1399032"/>
                  <a:pt x="3502152" y="1380744"/>
                  <a:pt x="3529584" y="1344168"/>
                </a:cubicBezTo>
                <a:lnTo>
                  <a:pt x="3922776" y="768096"/>
                </a:lnTo>
                <a:cubicBezTo>
                  <a:pt x="3959352" y="731520"/>
                  <a:pt x="3959352" y="667512"/>
                  <a:pt x="3922776" y="621792"/>
                </a:cubicBezTo>
                <a:lnTo>
                  <a:pt x="352958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108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648000" tIns="0" rIns="323850" numCol="1" spcCol="0" rtlCol="0" fromWordArt="0" anchor="ctr" anchorCtr="1" forceAA="0" compatLnSpc="1">
            <a:noAutofit/>
          </a:bodyPr>
          <a:p>
            <a:pPr indent="0" fontAlgn="auto">
              <a:lnSpc>
                <a:spcPct val="100000"/>
              </a:lnSpc>
              <a:spcBef>
                <a:spcPct val="0"/>
              </a:spcBef>
              <a:spcAft>
                <a:spcPct val="0"/>
              </a:spcAft>
            </a:pPr>
            <a:r>
              <a:rPr lang="zh-CN" altLang="en-US" sz="2000" b="1">
                <a:ln>
                  <a:noFill/>
                  <a:prstDash val="sysDot"/>
                </a:ln>
                <a:solidFill>
                  <a:srgbClr val="FF0000"/>
                </a:solidFill>
                <a:latin typeface="+mn-ea"/>
                <a:cs typeface="+mn-ea"/>
                <a:sym typeface="+mn-ea"/>
              </a:rPr>
              <a:t>缺乏获取信息的方式</a:t>
            </a:r>
            <a:endParaRPr lang="zh-CN" altLang="en-US" sz="2000">
              <a:ln>
                <a:noFill/>
                <a:prstDash val="sysDot"/>
              </a:ln>
              <a:solidFill>
                <a:schemeClr val="tx1">
                  <a:lumMod val="85000"/>
                  <a:lumOff val="15000"/>
                </a:schemeClr>
              </a:solidFill>
              <a:latin typeface="+mn-ea"/>
              <a:cs typeface="+mn-ea"/>
              <a:sym typeface="+mn-ea"/>
            </a:endParaRPr>
          </a:p>
          <a:p>
            <a:pPr indent="0" fontAlgn="auto">
              <a:lnSpc>
                <a:spcPct val="10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比如，不知道如何获取职业、培训等方面的信息。</a:t>
            </a:r>
            <a:endParaRPr lang="zh-CN" altLang="en-US" sz="2000">
              <a:ln>
                <a:noFill/>
                <a:prstDash val="sysDot"/>
              </a:ln>
              <a:solidFill>
                <a:schemeClr val="tx1">
                  <a:lumMod val="85000"/>
                  <a:lumOff val="15000"/>
                </a:schemeClr>
              </a:solidFill>
              <a:latin typeface="+mn-ea"/>
              <a:cs typeface="+mn-ea"/>
              <a:sym typeface="+mn-ea"/>
            </a:endParaRPr>
          </a:p>
        </p:txBody>
      </p:sp>
      <p:sp>
        <p:nvSpPr>
          <p:cNvPr id="3" name="对象13"/>
          <p:cNvSpPr/>
          <p:nvPr>
            <p:custDataLst>
              <p:tags r:id="rId5"/>
            </p:custDataLst>
          </p:nvPr>
        </p:nvSpPr>
        <p:spPr>
          <a:xfrm>
            <a:off x="4732655" y="2351088"/>
            <a:ext cx="2550484" cy="2550484"/>
          </a:xfrm>
          <a:prstGeom prst="roundRect">
            <a:avLst>
              <a:gd name="adj" fmla="val 5349"/>
            </a:avLst>
          </a:prstGeom>
          <a:solidFill>
            <a:schemeClr val="accent1">
              <a:alpha val="5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a:noAutofit/>
          </a:bodyPr>
          <a:p>
            <a:endParaRPr lang="zh-CN" altLang="en-US" dirty="0">
              <a:latin typeface="+mn-ea"/>
            </a:endParaRPr>
          </a:p>
        </p:txBody>
      </p:sp>
      <p:sp>
        <p:nvSpPr>
          <p:cNvPr id="4" name="对象7"/>
          <p:cNvSpPr/>
          <p:nvPr>
            <p:custDataLst>
              <p:tags r:id="rId6"/>
            </p:custDataLst>
          </p:nvPr>
        </p:nvSpPr>
        <p:spPr>
          <a:xfrm>
            <a:off x="4421505" y="2048828"/>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01</a:t>
            </a:r>
            <a:endParaRPr lang="en-US" b="1" dirty="0">
              <a:solidFill>
                <a:schemeClr val="lt1"/>
              </a:solidFill>
              <a:latin typeface="+mn-ea"/>
              <a:cs typeface="+mn-ea"/>
              <a:sym typeface="+mn-ea"/>
            </a:endParaRPr>
          </a:p>
        </p:txBody>
      </p:sp>
      <p:sp>
        <p:nvSpPr>
          <p:cNvPr id="5" name="对象7"/>
          <p:cNvSpPr/>
          <p:nvPr>
            <p:custDataLst>
              <p:tags r:id="rId7"/>
            </p:custDataLst>
          </p:nvPr>
        </p:nvSpPr>
        <p:spPr>
          <a:xfrm>
            <a:off x="6962140" y="2038668"/>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02</a:t>
            </a:r>
            <a:endParaRPr lang="en-US" b="1" dirty="0">
              <a:solidFill>
                <a:schemeClr val="lt1"/>
              </a:solidFill>
              <a:latin typeface="+mn-ea"/>
              <a:cs typeface="+mn-ea"/>
              <a:sym typeface="+mn-ea"/>
            </a:endParaRPr>
          </a:p>
        </p:txBody>
      </p:sp>
      <p:sp>
        <p:nvSpPr>
          <p:cNvPr id="6" name="对象7"/>
          <p:cNvSpPr/>
          <p:nvPr>
            <p:custDataLst>
              <p:tags r:id="rId8"/>
            </p:custDataLst>
          </p:nvPr>
        </p:nvSpPr>
        <p:spPr>
          <a:xfrm>
            <a:off x="4413250" y="4579303"/>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04</a:t>
            </a:r>
            <a:endParaRPr lang="en-US" b="1" dirty="0">
              <a:solidFill>
                <a:schemeClr val="lt1"/>
              </a:solidFill>
              <a:latin typeface="+mn-ea"/>
              <a:cs typeface="+mn-ea"/>
              <a:sym typeface="+mn-ea"/>
            </a:endParaRPr>
          </a:p>
        </p:txBody>
      </p:sp>
      <p:sp>
        <p:nvSpPr>
          <p:cNvPr id="7" name="对象7"/>
          <p:cNvSpPr/>
          <p:nvPr>
            <p:custDataLst>
              <p:tags r:id="rId9"/>
            </p:custDataLst>
          </p:nvPr>
        </p:nvSpPr>
        <p:spPr>
          <a:xfrm>
            <a:off x="6962140" y="4572953"/>
            <a:ext cx="635932" cy="63593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03</a:t>
            </a:r>
            <a:endParaRPr lang="en-US" b="1" dirty="0">
              <a:solidFill>
                <a:schemeClr val="lt1"/>
              </a:solidFill>
              <a:latin typeface="+mn-ea"/>
              <a:cs typeface="+mn-ea"/>
              <a:sym typeface="+mn-ea"/>
            </a:endParaRPr>
          </a:p>
        </p:txBody>
      </p:sp>
      <p:sp>
        <p:nvSpPr>
          <p:cNvPr id="8" name="矩形: 圆角 1"/>
          <p:cNvSpPr/>
          <p:nvPr>
            <p:custDataLst>
              <p:tags r:id="rId10"/>
            </p:custDataLst>
          </p:nvPr>
        </p:nvSpPr>
        <p:spPr>
          <a:xfrm>
            <a:off x="4967605" y="2583815"/>
            <a:ext cx="2091690" cy="2105660"/>
          </a:xfrm>
          <a:prstGeom prst="roundRect">
            <a:avLst>
              <a:gd name="adj" fmla="val 3253"/>
            </a:avLst>
          </a:prstGeom>
          <a:noFill/>
          <a:ln w="25400">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439671" tIns="578308" rIns="439671" bIns="578308" anchor="ctr" anchorCtr="1"/>
          <a:p>
            <a:pPr marL="0" algn="l" rtl="0" eaLnBrk="1" latinLnBrk="0" hangingPunct="1">
              <a:spcBef>
                <a:spcPts val="0"/>
              </a:spcBef>
              <a:spcAft>
                <a:spcPts val="0"/>
              </a:spcAft>
            </a:pPr>
            <a:r>
              <a:rPr lang="zh-CN" altLang="zh-CN" sz="2000" b="1" kern="1200" dirty="0">
                <a:solidFill>
                  <a:schemeClr val="accent1"/>
                </a:solidFill>
                <a:effectLst/>
                <a:latin typeface="+mn-ea"/>
                <a:cs typeface="+mn-ea"/>
                <a:sym typeface="+mn-ea"/>
              </a:rPr>
              <a:t>缺乏信息主要</a:t>
            </a:r>
            <a:endParaRPr lang="zh-CN" altLang="zh-CN" sz="2000" b="1" kern="1200" dirty="0">
              <a:solidFill>
                <a:schemeClr val="accent1"/>
              </a:solidFill>
              <a:effectLst/>
              <a:latin typeface="+mn-ea"/>
              <a:cs typeface="+mn-ea"/>
              <a:sym typeface="+mn-ea"/>
            </a:endParaRPr>
          </a:p>
          <a:p>
            <a:pPr marL="0" algn="l" rtl="0" eaLnBrk="1" latinLnBrk="0" hangingPunct="1">
              <a:spcBef>
                <a:spcPts val="0"/>
              </a:spcBef>
              <a:spcAft>
                <a:spcPts val="0"/>
              </a:spcAft>
            </a:pPr>
            <a:r>
              <a:rPr lang="zh-CN" altLang="zh-CN" sz="2000" b="1" kern="1200" dirty="0">
                <a:solidFill>
                  <a:schemeClr val="accent1"/>
                </a:solidFill>
                <a:effectLst/>
                <a:latin typeface="+mn-ea"/>
                <a:cs typeface="+mn-ea"/>
                <a:sym typeface="+mn-ea"/>
              </a:rPr>
              <a:t>表现在以下四</a:t>
            </a:r>
            <a:endParaRPr lang="zh-CN" altLang="zh-CN" sz="2000" b="1" kern="1200" dirty="0">
              <a:solidFill>
                <a:schemeClr val="accent1"/>
              </a:solidFill>
              <a:effectLst/>
              <a:latin typeface="+mn-ea"/>
              <a:cs typeface="+mn-ea"/>
              <a:sym typeface="+mn-ea"/>
            </a:endParaRPr>
          </a:p>
          <a:p>
            <a:pPr marL="0" algn="l" rtl="0" eaLnBrk="1" latinLnBrk="0" hangingPunct="1">
              <a:spcBef>
                <a:spcPts val="0"/>
              </a:spcBef>
              <a:spcAft>
                <a:spcPts val="0"/>
              </a:spcAft>
            </a:pPr>
            <a:r>
              <a:rPr lang="zh-CN" altLang="zh-CN" sz="2000" b="1" kern="1200" dirty="0">
                <a:solidFill>
                  <a:schemeClr val="accent1"/>
                </a:solidFill>
                <a:effectLst/>
                <a:latin typeface="+mn-ea"/>
                <a:cs typeface="+mn-ea"/>
                <a:sym typeface="+mn-ea"/>
              </a:rPr>
              <a:t>个方面：</a:t>
            </a:r>
            <a:endParaRPr lang="zh-CN" altLang="zh-CN" sz="2000" b="1" kern="1200" dirty="0">
              <a:solidFill>
                <a:schemeClr val="accent1"/>
              </a:solidFill>
              <a:effectLst/>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三、克服大学生涯决策困难</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4" name="上箭头 13"/>
          <p:cNvSpPr/>
          <p:nvPr>
            <p:custDataLst>
              <p:tags r:id="rId1"/>
            </p:custDataLst>
          </p:nvPr>
        </p:nvSpPr>
        <p:spPr>
          <a:xfrm>
            <a:off x="6637020" y="1530033"/>
            <a:ext cx="435610" cy="485140"/>
          </a:xfrm>
          <a:prstGeom prst="upArrow">
            <a:avLst>
              <a:gd name="adj1" fmla="val 54584"/>
              <a:gd name="adj2" fmla="val 70496"/>
            </a:avLst>
          </a:prstGeom>
          <a:gradFill>
            <a:gsLst>
              <a:gs pos="0">
                <a:schemeClr val="accent1">
                  <a:lumMod val="5000"/>
                  <a:lumOff val="95000"/>
                  <a:alpha val="0"/>
                </a:schemeClr>
              </a:gs>
              <a:gs pos="85000">
                <a:schemeClr val="accent1">
                  <a:alpha val="3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custDataLst>
              <p:tags r:id="rId2"/>
            </p:custDataLst>
          </p:nvPr>
        </p:nvSpPr>
        <p:spPr>
          <a:xfrm>
            <a:off x="3905885" y="1909763"/>
            <a:ext cx="4308475" cy="1826260"/>
          </a:xfrm>
          <a:prstGeom prst="ellipse">
            <a:avLst/>
          </a:prstGeom>
          <a:noFill/>
          <a:ln w="15875">
            <a:gradFill>
              <a:gsLst>
                <a:gs pos="8000">
                  <a:schemeClr val="accent1">
                    <a:alpha val="0"/>
                  </a:schemeClr>
                </a:gs>
                <a:gs pos="100000">
                  <a:schemeClr val="accent1">
                    <a:alpha val="8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custDataLst>
              <p:tags r:id="rId3"/>
            </p:custDataLst>
          </p:nvPr>
        </p:nvSpPr>
        <p:spPr>
          <a:xfrm>
            <a:off x="4293870" y="2015173"/>
            <a:ext cx="3664585" cy="1553845"/>
          </a:xfrm>
          <a:prstGeom prst="ellipse">
            <a:avLst/>
          </a:prstGeom>
          <a:noFill/>
          <a:ln>
            <a:gradFill>
              <a:gsLst>
                <a:gs pos="71000">
                  <a:schemeClr val="accent1">
                    <a:alpha val="0"/>
                  </a:schemeClr>
                </a:gs>
                <a:gs pos="100000">
                  <a:schemeClr val="accent1"/>
                </a:gs>
              </a:gsLst>
              <a:lin ang="336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custDataLst>
              <p:tags r:id="rId4"/>
            </p:custDataLst>
          </p:nvPr>
        </p:nvSpPr>
        <p:spPr>
          <a:xfrm>
            <a:off x="4136390" y="2015173"/>
            <a:ext cx="3664585" cy="1553845"/>
          </a:xfrm>
          <a:prstGeom prst="ellipse">
            <a:avLst/>
          </a:prstGeom>
          <a:noFill/>
          <a:ln>
            <a:gradFill>
              <a:gsLst>
                <a:gs pos="15000">
                  <a:schemeClr val="accent1">
                    <a:alpha val="0"/>
                  </a:schemeClr>
                </a:gs>
                <a:gs pos="0">
                  <a:schemeClr val="accent1"/>
                </a:gs>
              </a:gsLst>
              <a:lin ang="1380000" scaled="0"/>
            </a:gradFill>
          </a:ln>
        </p:spPr>
        <p:style>
          <a:lnRef idx="2">
            <a:schemeClr val="accent1">
              <a:shade val="50000"/>
            </a:schemeClr>
          </a:lnRef>
          <a:fillRef idx="1">
            <a:schemeClr val="accent1"/>
          </a:fillRef>
          <a:effectRef idx="0">
            <a:schemeClr val="accent1"/>
          </a:effectRef>
          <a:fontRef idx="minor">
            <a:schemeClr val="lt1"/>
          </a:fontRef>
        </p:style>
        <p:txBody>
          <a:bodyPr bIns="71755" rtlCol="0" anchor="ctr">
            <a:normAutofit/>
          </a:bodyPr>
          <a:p>
            <a:pPr algn="ctr"/>
            <a:endParaRPr lang="zh-CN" altLang="en-US"/>
          </a:p>
        </p:txBody>
      </p:sp>
      <p:sp>
        <p:nvSpPr>
          <p:cNvPr id="23" name="上箭头 22"/>
          <p:cNvSpPr/>
          <p:nvPr>
            <p:custDataLst>
              <p:tags r:id="rId5"/>
            </p:custDataLst>
          </p:nvPr>
        </p:nvSpPr>
        <p:spPr>
          <a:xfrm>
            <a:off x="5306695" y="1149668"/>
            <a:ext cx="1506220" cy="1677035"/>
          </a:xfrm>
          <a:prstGeom prst="upArrow">
            <a:avLst>
              <a:gd name="adj1" fmla="val 54584"/>
              <a:gd name="adj2" fmla="val 70496"/>
            </a:avLst>
          </a:prstGeom>
          <a:gradFill>
            <a:gsLst>
              <a:gs pos="0">
                <a:schemeClr val="accent1">
                  <a:lumMod val="5000"/>
                  <a:lumOff val="95000"/>
                  <a:alpha val="0"/>
                </a:schemeClr>
              </a:gs>
              <a:gs pos="88000">
                <a:schemeClr val="accent1">
                  <a:alpha val="55000"/>
                </a:schemeClr>
              </a:gs>
            </a:gsLst>
            <a:lin ang="16200000" scaled="0"/>
          </a:gradFill>
          <a:ln>
            <a:gradFill>
              <a:gsLst>
                <a:gs pos="0">
                  <a:schemeClr val="accent1">
                    <a:alpha val="85000"/>
                  </a:schemeClr>
                </a:gs>
                <a:gs pos="68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上箭头 23"/>
          <p:cNvSpPr/>
          <p:nvPr>
            <p:custDataLst>
              <p:tags r:id="rId6"/>
            </p:custDataLst>
          </p:nvPr>
        </p:nvSpPr>
        <p:spPr>
          <a:xfrm>
            <a:off x="4848225" y="1424623"/>
            <a:ext cx="764540" cy="850900"/>
          </a:xfrm>
          <a:prstGeom prst="upArrow">
            <a:avLst>
              <a:gd name="adj1" fmla="val 54584"/>
              <a:gd name="adj2" fmla="val 70496"/>
            </a:avLst>
          </a:prstGeom>
          <a:gradFill>
            <a:gsLst>
              <a:gs pos="0">
                <a:schemeClr val="accent1">
                  <a:lumMod val="5000"/>
                  <a:lumOff val="95000"/>
                  <a:alpha val="0"/>
                </a:schemeClr>
              </a:gs>
              <a:gs pos="85000">
                <a:schemeClr val="accent1">
                  <a:alpha val="3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a:spLocks noChangeAspect="1"/>
          </p:cNvSpPr>
          <p:nvPr>
            <p:custDataLst>
              <p:tags r:id="rId7"/>
            </p:custDataLst>
          </p:nvPr>
        </p:nvSpPr>
        <p:spPr>
          <a:xfrm>
            <a:off x="5996940" y="3671888"/>
            <a:ext cx="125942" cy="126000"/>
          </a:xfrm>
          <a:prstGeom prst="ellipse">
            <a:avLst/>
          </a:prstGeom>
          <a:gradFill>
            <a:gsLst>
              <a:gs pos="100000">
                <a:schemeClr val="accent1">
                  <a:lumMod val="20000"/>
                  <a:lumOff val="80000"/>
                </a:schemeClr>
              </a:gs>
              <a:gs pos="0">
                <a:schemeClr val="accent1">
                  <a:lumMod val="60000"/>
                  <a:lumOff val="40000"/>
                </a:schemeClr>
              </a:gs>
              <a:gs pos="34000">
                <a:schemeClr val="accent1"/>
              </a:gs>
              <a:gs pos="62000">
                <a:schemeClr val="accent1"/>
              </a:gs>
            </a:gsLst>
            <a:path path="circle">
              <a:fillToRect l="100000" t="100000"/>
            </a:path>
            <a:tileRect r="-100000" b="-100000"/>
          </a:gradFill>
          <a:ln>
            <a:gradFill>
              <a:gsLst>
                <a:gs pos="0">
                  <a:schemeClr val="accent1">
                    <a:lumMod val="20000"/>
                    <a:lumOff val="80000"/>
                  </a:schemeClr>
                </a:gs>
                <a:gs pos="37000">
                  <a:srgbClr val="D7E2FF">
                    <a:lumMod val="5000"/>
                    <a:lumOff val="95000"/>
                  </a:srgbClr>
                </a:gs>
                <a:gs pos="71000">
                  <a:schemeClr val="accent1">
                    <a:lumMod val="20000"/>
                    <a:lumOff val="80000"/>
                  </a:schemeClr>
                </a:gs>
                <a:gs pos="100000">
                  <a:srgbClr val="FFFFFF"/>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fontScale="30000" lnSpcReduction="20000"/>
          </a:bodyPr>
          <a:p>
            <a:pPr lvl="0" algn="ctr">
              <a:buClrTx/>
              <a:buSzTx/>
              <a:buFontTx/>
            </a:pPr>
            <a:endParaRPr lang="zh-CN" altLang="en-US" b="1" spc="100">
              <a:solidFill>
                <a:schemeClr val="bg1"/>
              </a:solidFill>
              <a:uFillTx/>
              <a:latin typeface="+中文标题" charset="0"/>
              <a:ea typeface="+mj-ea"/>
              <a:cs typeface="微软雅黑" panose="020B0503020204020204" charset="-122"/>
              <a:sym typeface="+mn-ea"/>
            </a:endParaRPr>
          </a:p>
        </p:txBody>
      </p:sp>
      <p:cxnSp>
        <p:nvCxnSpPr>
          <p:cNvPr id="32" name="直接连接符 31"/>
          <p:cNvCxnSpPr/>
          <p:nvPr>
            <p:custDataLst>
              <p:tags r:id="rId8"/>
            </p:custDataLst>
          </p:nvPr>
        </p:nvCxnSpPr>
        <p:spPr>
          <a:xfrm>
            <a:off x="5340350" y="4359593"/>
            <a:ext cx="1438275" cy="0"/>
          </a:xfrm>
          <a:prstGeom prst="line">
            <a:avLst/>
          </a:prstGeom>
          <a:ln w="9525">
            <a:gradFill>
              <a:gsLst>
                <a:gs pos="95000">
                  <a:srgbClr val="376FFF">
                    <a:alpha val="0"/>
                  </a:srgbClr>
                </a:gs>
                <a:gs pos="0">
                  <a:schemeClr val="accent1">
                    <a:alpha val="0"/>
                  </a:schemeClr>
                </a:gs>
                <a:gs pos="5000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8" name="椭圆 27"/>
          <p:cNvSpPr>
            <a:spLocks noChangeAspect="1"/>
          </p:cNvSpPr>
          <p:nvPr>
            <p:custDataLst>
              <p:tags r:id="rId9"/>
            </p:custDataLst>
          </p:nvPr>
        </p:nvSpPr>
        <p:spPr>
          <a:xfrm>
            <a:off x="7978775" y="3118168"/>
            <a:ext cx="125942" cy="126000"/>
          </a:xfrm>
          <a:prstGeom prst="ellipse">
            <a:avLst/>
          </a:prstGeom>
          <a:gradFill>
            <a:gsLst>
              <a:gs pos="100000">
                <a:schemeClr val="accent1">
                  <a:lumMod val="20000"/>
                  <a:lumOff val="80000"/>
                </a:schemeClr>
              </a:gs>
              <a:gs pos="0">
                <a:schemeClr val="accent1">
                  <a:lumMod val="60000"/>
                  <a:lumOff val="40000"/>
                </a:schemeClr>
              </a:gs>
              <a:gs pos="34000">
                <a:schemeClr val="accent1"/>
              </a:gs>
              <a:gs pos="62000">
                <a:schemeClr val="accent1"/>
              </a:gs>
            </a:gsLst>
            <a:path path="circle">
              <a:fillToRect l="100000" t="100000"/>
            </a:path>
            <a:tileRect r="-100000" b="-100000"/>
          </a:gradFill>
          <a:ln>
            <a:gradFill>
              <a:gsLst>
                <a:gs pos="0">
                  <a:schemeClr val="accent1">
                    <a:lumMod val="20000"/>
                    <a:lumOff val="80000"/>
                  </a:schemeClr>
                </a:gs>
                <a:gs pos="37000">
                  <a:srgbClr val="D7E2FF">
                    <a:lumMod val="5000"/>
                    <a:lumOff val="95000"/>
                  </a:srgbClr>
                </a:gs>
                <a:gs pos="71000">
                  <a:schemeClr val="accent1">
                    <a:lumMod val="20000"/>
                    <a:lumOff val="80000"/>
                  </a:schemeClr>
                </a:gs>
                <a:gs pos="100000">
                  <a:srgbClr val="FFFFFF"/>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fontScale="30000" lnSpcReduction="20000"/>
          </a:bodyPr>
          <a:p>
            <a:pPr lvl="0" algn="ctr">
              <a:buClrTx/>
              <a:buSzTx/>
              <a:buFontTx/>
            </a:pPr>
            <a:endParaRPr lang="zh-CN" altLang="en-US" b="1" spc="100">
              <a:solidFill>
                <a:schemeClr val="bg1"/>
              </a:solidFill>
              <a:uFillTx/>
              <a:latin typeface="+中文标题" charset="0"/>
              <a:ea typeface="+mj-ea"/>
              <a:cs typeface="微软雅黑" panose="020B0503020204020204" charset="-122"/>
              <a:sym typeface="+mn-ea"/>
            </a:endParaRPr>
          </a:p>
        </p:txBody>
      </p:sp>
      <p:cxnSp>
        <p:nvCxnSpPr>
          <p:cNvPr id="33" name="直接连接符 32"/>
          <p:cNvCxnSpPr/>
          <p:nvPr>
            <p:custDataLst>
              <p:tags r:id="rId10"/>
            </p:custDataLst>
          </p:nvPr>
        </p:nvCxnSpPr>
        <p:spPr>
          <a:xfrm>
            <a:off x="8393430" y="3186113"/>
            <a:ext cx="1438275" cy="0"/>
          </a:xfrm>
          <a:prstGeom prst="line">
            <a:avLst/>
          </a:prstGeom>
          <a:ln w="9525">
            <a:gradFill>
              <a:gsLst>
                <a:gs pos="95000">
                  <a:srgbClr val="376FFF">
                    <a:alpha val="0"/>
                  </a:srgbClr>
                </a:gs>
                <a:gs pos="0">
                  <a:schemeClr val="accent1">
                    <a:alpha val="8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5" name="椭圆 34"/>
          <p:cNvSpPr>
            <a:spLocks noChangeAspect="1"/>
          </p:cNvSpPr>
          <p:nvPr>
            <p:custDataLst>
              <p:tags r:id="rId11"/>
            </p:custDataLst>
          </p:nvPr>
        </p:nvSpPr>
        <p:spPr>
          <a:xfrm>
            <a:off x="4015740" y="3123248"/>
            <a:ext cx="126000" cy="126000"/>
          </a:xfrm>
          <a:prstGeom prst="ellipse">
            <a:avLst/>
          </a:prstGeom>
          <a:gradFill>
            <a:gsLst>
              <a:gs pos="100000">
                <a:schemeClr val="accent1">
                  <a:lumMod val="20000"/>
                  <a:lumOff val="80000"/>
                </a:schemeClr>
              </a:gs>
              <a:gs pos="0">
                <a:schemeClr val="accent1">
                  <a:lumMod val="60000"/>
                  <a:lumOff val="40000"/>
                </a:schemeClr>
              </a:gs>
              <a:gs pos="34000">
                <a:schemeClr val="accent1"/>
              </a:gs>
              <a:gs pos="62000">
                <a:schemeClr val="accent1"/>
              </a:gs>
            </a:gsLst>
            <a:path path="circle">
              <a:fillToRect l="100000" t="100000"/>
            </a:path>
            <a:tileRect r="-100000" b="-100000"/>
          </a:gradFill>
          <a:ln>
            <a:gradFill>
              <a:gsLst>
                <a:gs pos="0">
                  <a:schemeClr val="accent1">
                    <a:lumMod val="20000"/>
                    <a:lumOff val="80000"/>
                  </a:schemeClr>
                </a:gs>
                <a:gs pos="37000">
                  <a:srgbClr val="D7E2FF">
                    <a:lumMod val="5000"/>
                    <a:lumOff val="95000"/>
                  </a:srgbClr>
                </a:gs>
                <a:gs pos="71000">
                  <a:schemeClr val="accent1">
                    <a:lumMod val="20000"/>
                    <a:lumOff val="80000"/>
                  </a:schemeClr>
                </a:gs>
                <a:gs pos="100000">
                  <a:srgbClr val="FFFFFF"/>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fontScale="30000" lnSpcReduction="20000"/>
          </a:bodyPr>
          <a:p>
            <a:pPr lvl="0" algn="ctr">
              <a:buClrTx/>
              <a:buSzTx/>
              <a:buFontTx/>
            </a:pPr>
            <a:endParaRPr lang="zh-CN" altLang="en-US" b="1" spc="100">
              <a:solidFill>
                <a:schemeClr val="bg1"/>
              </a:solidFill>
              <a:uFillTx/>
              <a:latin typeface="+中文标题" charset="0"/>
              <a:ea typeface="+mj-ea"/>
              <a:cs typeface="微软雅黑" panose="020B0503020204020204" charset="-122"/>
              <a:sym typeface="+mn-ea"/>
            </a:endParaRPr>
          </a:p>
        </p:txBody>
      </p:sp>
      <p:sp>
        <p:nvSpPr>
          <p:cNvPr id="37" name="矩形 36"/>
          <p:cNvSpPr/>
          <p:nvPr>
            <p:custDataLst>
              <p:tags r:id="rId12"/>
            </p:custDataLst>
          </p:nvPr>
        </p:nvSpPr>
        <p:spPr>
          <a:xfrm>
            <a:off x="843280" y="3408998"/>
            <a:ext cx="2879725" cy="1107440"/>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400" dirty="0">
                <a:solidFill>
                  <a:schemeClr val="tx1">
                    <a:lumMod val="65000"/>
                    <a:lumOff val="35000"/>
                  </a:schemeClr>
                </a:solidFill>
                <a:latin typeface="楷体" panose="02010609060101010101" charset="-122"/>
                <a:ea typeface="楷体" panose="02010609060101010101" charset="-122"/>
                <a:cs typeface="+mn-ea"/>
              </a:rPr>
              <a:t>比如，个人所了解的自己与正在考虑的职业有相矛盾的地方；</a:t>
            </a:r>
            <a:endParaRPr lang="zh-CN" altLang="en-US" sz="2400" dirty="0">
              <a:solidFill>
                <a:schemeClr val="tx1">
                  <a:lumMod val="65000"/>
                  <a:lumOff val="35000"/>
                </a:schemeClr>
              </a:solidFill>
              <a:latin typeface="楷体" panose="02010609060101010101" charset="-122"/>
              <a:ea typeface="楷体" panose="02010609060101010101" charset="-122"/>
              <a:cs typeface="+mn-ea"/>
            </a:endParaRPr>
          </a:p>
        </p:txBody>
      </p:sp>
      <p:sp>
        <p:nvSpPr>
          <p:cNvPr id="38" name="矩形 37"/>
          <p:cNvSpPr/>
          <p:nvPr>
            <p:custDataLst>
              <p:tags r:id="rId13"/>
            </p:custDataLst>
          </p:nvPr>
        </p:nvSpPr>
        <p:spPr>
          <a:xfrm>
            <a:off x="1818005" y="2788285"/>
            <a:ext cx="1905000" cy="307340"/>
          </a:xfrm>
          <a:prstGeom prst="rect">
            <a:avLst/>
          </a:prstGeom>
          <a:noFill/>
        </p:spPr>
        <p:txBody>
          <a:bodyPr wrap="square" lIns="0" tIns="0" rIns="0" bIns="0" rtlCol="0" anchor="b">
            <a:spAutoFit/>
          </a:bodyPr>
          <a:p>
            <a:pPr algn="l">
              <a:lnSpc>
                <a:spcPct val="100000"/>
              </a:lnSpc>
              <a:spcBef>
                <a:spcPct val="0"/>
              </a:spcBef>
              <a:spcAft>
                <a:spcPct val="0"/>
              </a:spcAft>
            </a:pPr>
            <a:r>
              <a:rPr lang="zh-CN" altLang="en-US" sz="2000" b="1" dirty="0">
                <a:solidFill>
                  <a:srgbClr val="389A47"/>
                </a:solidFill>
                <a:latin typeface="+mn-ea"/>
                <a:cs typeface="+mn-ea"/>
              </a:rPr>
              <a:t>①不可靠的信息</a:t>
            </a:r>
            <a:endParaRPr lang="zh-CN" altLang="en-US" sz="2000" b="1" dirty="0">
              <a:solidFill>
                <a:srgbClr val="389A47"/>
              </a:solidFill>
              <a:latin typeface="+mn-ea"/>
              <a:cs typeface="+mn-ea"/>
            </a:endParaRPr>
          </a:p>
        </p:txBody>
      </p:sp>
      <p:cxnSp>
        <p:nvCxnSpPr>
          <p:cNvPr id="39" name="直接连接符 38"/>
          <p:cNvCxnSpPr/>
          <p:nvPr>
            <p:custDataLst>
              <p:tags r:id="rId14"/>
            </p:custDataLst>
          </p:nvPr>
        </p:nvCxnSpPr>
        <p:spPr>
          <a:xfrm>
            <a:off x="2284730" y="3243898"/>
            <a:ext cx="1438275" cy="0"/>
          </a:xfrm>
          <a:prstGeom prst="line">
            <a:avLst/>
          </a:prstGeom>
          <a:ln w="9525">
            <a:gradFill>
              <a:gsLst>
                <a:gs pos="95000">
                  <a:srgbClr val="376FFF">
                    <a:alpha val="0"/>
                  </a:srgbClr>
                </a:gs>
                <a:gs pos="0">
                  <a:schemeClr val="accent1">
                    <a:alpha val="8000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40" name="椭圆 39"/>
          <p:cNvSpPr/>
          <p:nvPr>
            <p:custDataLst>
              <p:tags r:id="rId15"/>
            </p:custDataLst>
          </p:nvPr>
        </p:nvSpPr>
        <p:spPr>
          <a:xfrm>
            <a:off x="4391025" y="2055178"/>
            <a:ext cx="3338195" cy="1414780"/>
          </a:xfrm>
          <a:prstGeom prst="ellipse">
            <a:avLst/>
          </a:prstGeom>
          <a:gradFill>
            <a:gsLst>
              <a:gs pos="0">
                <a:schemeClr val="accent1">
                  <a:lumMod val="5000"/>
                  <a:lumOff val="95000"/>
                  <a:alpha val="0"/>
                </a:schemeClr>
              </a:gs>
              <a:gs pos="80000">
                <a:schemeClr val="accent1">
                  <a:alpha val="25000"/>
                </a:schemeClr>
              </a:gs>
            </a:gsLst>
            <a:lin ang="5400000" scaled="0"/>
          </a:gradFill>
          <a:ln>
            <a:gradFill>
              <a:gsLst>
                <a:gs pos="26000">
                  <a:schemeClr val="accent1">
                    <a:alpha val="0"/>
                  </a:schemeClr>
                </a:gs>
                <a:gs pos="100000">
                  <a:schemeClr val="accent1">
                    <a:alpha val="55000"/>
                  </a:schemeClr>
                </a:gs>
              </a:gsLst>
              <a:lin ang="474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36195" numCol="1" spcCol="0" rtlCol="0" fromWordArt="0" anchor="t" anchorCtr="0" forceAA="0" compatLnSpc="1">
            <a:noAutofit/>
          </a:bodyPr>
          <a:p>
            <a:pPr lvl="0" algn="ctr">
              <a:spcBef>
                <a:spcPct val="0"/>
              </a:spcBef>
              <a:spcAft>
                <a:spcPct val="0"/>
              </a:spcAft>
              <a:buClrTx/>
              <a:buSzTx/>
              <a:buFontTx/>
            </a:pPr>
            <a:r>
              <a:rPr lang="zh-CN" altLang="en-US" sz="2400" b="1">
                <a:solidFill>
                  <a:schemeClr val="accent1"/>
                </a:solidFill>
                <a:latin typeface="+mn-ea"/>
                <a:cs typeface="+mn-ea"/>
                <a:sym typeface="+mn-ea"/>
              </a:rPr>
              <a:t>不一致的信息主要表现在以下三个方面：</a:t>
            </a:r>
            <a:endParaRPr lang="zh-CN" altLang="en-US" sz="2400" b="1">
              <a:solidFill>
                <a:schemeClr val="accent1"/>
              </a:solidFill>
              <a:latin typeface="+mn-ea"/>
              <a:cs typeface="+mn-ea"/>
              <a:sym typeface="+mn-ea"/>
            </a:endParaRPr>
          </a:p>
        </p:txBody>
      </p:sp>
      <p:sp>
        <p:nvSpPr>
          <p:cNvPr id="41" name="矩形 40"/>
          <p:cNvSpPr/>
          <p:nvPr>
            <p:custDataLst>
              <p:tags r:id="rId16"/>
            </p:custDataLst>
          </p:nvPr>
        </p:nvSpPr>
        <p:spPr>
          <a:xfrm>
            <a:off x="4656455" y="4545648"/>
            <a:ext cx="2879725" cy="1107440"/>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400" dirty="0">
                <a:solidFill>
                  <a:schemeClr val="tx1">
                    <a:lumMod val="65000"/>
                    <a:lumOff val="35000"/>
                  </a:schemeClr>
                </a:solidFill>
                <a:latin typeface="楷体" panose="02010609060101010101" charset="-122"/>
                <a:ea typeface="楷体" panose="02010609060101010101" charset="-122"/>
                <a:cs typeface="+mn-ea"/>
              </a:rPr>
              <a:t>比如，所学专业与自己的爱好不能很好地结合；</a:t>
            </a:r>
            <a:endParaRPr lang="zh-CN" altLang="en-US" sz="2400" dirty="0">
              <a:solidFill>
                <a:schemeClr val="tx1">
                  <a:lumMod val="65000"/>
                  <a:lumOff val="35000"/>
                </a:schemeClr>
              </a:solidFill>
              <a:latin typeface="楷体" panose="02010609060101010101" charset="-122"/>
              <a:ea typeface="楷体" panose="02010609060101010101" charset="-122"/>
              <a:cs typeface="+mn-ea"/>
            </a:endParaRPr>
          </a:p>
        </p:txBody>
      </p:sp>
      <p:sp>
        <p:nvSpPr>
          <p:cNvPr id="52" name="矩形 51"/>
          <p:cNvSpPr/>
          <p:nvPr>
            <p:custDataLst>
              <p:tags r:id="rId17"/>
            </p:custDataLst>
          </p:nvPr>
        </p:nvSpPr>
        <p:spPr>
          <a:xfrm>
            <a:off x="5106670" y="3924935"/>
            <a:ext cx="1905000" cy="307340"/>
          </a:xfrm>
          <a:prstGeom prst="rect">
            <a:avLst/>
          </a:prstGeom>
          <a:noFill/>
        </p:spPr>
        <p:txBody>
          <a:bodyPr wrap="square" lIns="0" tIns="0" rIns="0" bIns="0" rtlCol="0" anchor="b">
            <a:spAutoFit/>
          </a:bodyPr>
          <a:p>
            <a:pPr algn="ctr">
              <a:lnSpc>
                <a:spcPct val="100000"/>
              </a:lnSpc>
              <a:spcBef>
                <a:spcPct val="0"/>
              </a:spcBef>
              <a:spcAft>
                <a:spcPct val="0"/>
              </a:spcAft>
            </a:pPr>
            <a:r>
              <a:rPr lang="zh-CN" altLang="en-US" sz="2000" b="1" dirty="0">
                <a:solidFill>
                  <a:srgbClr val="389A47"/>
                </a:solidFill>
                <a:latin typeface="+mn-ea"/>
                <a:cs typeface="+mn-ea"/>
              </a:rPr>
              <a:t>②内部冲突</a:t>
            </a:r>
            <a:endParaRPr lang="zh-CN" altLang="en-US" sz="2000" b="1" dirty="0">
              <a:solidFill>
                <a:srgbClr val="389A47"/>
              </a:solidFill>
              <a:latin typeface="+mn-ea"/>
              <a:cs typeface="+mn-ea"/>
            </a:endParaRPr>
          </a:p>
        </p:txBody>
      </p:sp>
      <p:sp>
        <p:nvSpPr>
          <p:cNvPr id="53" name="矩形 52"/>
          <p:cNvSpPr/>
          <p:nvPr>
            <p:custDataLst>
              <p:tags r:id="rId18"/>
            </p:custDataLst>
          </p:nvPr>
        </p:nvSpPr>
        <p:spPr>
          <a:xfrm>
            <a:off x="7990205" y="3409315"/>
            <a:ext cx="3144520" cy="1477010"/>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400" dirty="0">
                <a:solidFill>
                  <a:schemeClr val="tx1">
                    <a:lumMod val="65000"/>
                    <a:lumOff val="35000"/>
                  </a:schemeClr>
                </a:solidFill>
                <a:latin typeface="楷体" panose="02010609060101010101" charset="-122"/>
                <a:ea typeface="楷体" panose="02010609060101010101" charset="-122"/>
                <a:cs typeface="+mn-ea"/>
              </a:rPr>
              <a:t>比如，自己决定继续深造，但是父母坚决反对，或父母不同意自己向往的职业。</a:t>
            </a:r>
            <a:endParaRPr lang="zh-CN" altLang="en-US" sz="2400" dirty="0">
              <a:solidFill>
                <a:schemeClr val="tx1">
                  <a:lumMod val="65000"/>
                  <a:lumOff val="35000"/>
                </a:schemeClr>
              </a:solidFill>
              <a:latin typeface="楷体" panose="02010609060101010101" charset="-122"/>
              <a:ea typeface="楷体" panose="02010609060101010101" charset="-122"/>
              <a:cs typeface="+mn-ea"/>
            </a:endParaRPr>
          </a:p>
        </p:txBody>
      </p:sp>
      <p:sp>
        <p:nvSpPr>
          <p:cNvPr id="54" name="矩形 53"/>
          <p:cNvSpPr/>
          <p:nvPr>
            <p:custDataLst>
              <p:tags r:id="rId19"/>
            </p:custDataLst>
          </p:nvPr>
        </p:nvSpPr>
        <p:spPr>
          <a:xfrm>
            <a:off x="8397240" y="2788285"/>
            <a:ext cx="1905000" cy="307340"/>
          </a:xfrm>
          <a:prstGeom prst="rect">
            <a:avLst/>
          </a:prstGeom>
          <a:noFill/>
        </p:spPr>
        <p:txBody>
          <a:bodyPr wrap="square" lIns="0" tIns="0" rIns="0" bIns="0" rtlCol="0" anchor="b">
            <a:spAutoFit/>
          </a:bodyPr>
          <a:p>
            <a:pPr algn="l">
              <a:lnSpc>
                <a:spcPct val="100000"/>
              </a:lnSpc>
              <a:spcBef>
                <a:spcPct val="0"/>
              </a:spcBef>
              <a:spcAft>
                <a:spcPct val="0"/>
              </a:spcAft>
            </a:pPr>
            <a:r>
              <a:rPr lang="zh-CN" altLang="en-US" sz="2000" b="1" dirty="0">
                <a:solidFill>
                  <a:srgbClr val="389A47"/>
                </a:solidFill>
                <a:latin typeface="+mn-ea"/>
                <a:cs typeface="+mn-ea"/>
              </a:rPr>
              <a:t>③外部冲突</a:t>
            </a:r>
            <a:endParaRPr lang="zh-CN" altLang="en-US" sz="2000" b="1" dirty="0">
              <a:solidFill>
                <a:srgbClr val="389A47"/>
              </a:solidFill>
              <a:latin typeface="+mn-ea"/>
              <a:cs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三、克服大学生涯决策困难</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如何解决上述决策困难呢？</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2933065" y="3913505"/>
            <a:ext cx="2924810" cy="1722120"/>
          </a:xfrm>
          <a:prstGeom prst="rect">
            <a:avLst/>
          </a:prstGeom>
          <a:noFill/>
        </p:spPr>
        <p:txBody>
          <a:bodyPr wrap="square" rtlCol="0" anchor="t">
            <a:noAutofit/>
          </a:bodyPr>
          <a:p>
            <a:pPr indent="457200" fontAlgn="auto">
              <a:lnSpc>
                <a:spcPct val="120000"/>
              </a:lnSpc>
            </a:pPr>
            <a:r>
              <a:rPr lang="zh-CN" altLang="en-US" b="1">
                <a:solidFill>
                  <a:srgbClr val="389A47"/>
                </a:solidFill>
              </a:rPr>
              <a:t>首先，</a:t>
            </a:r>
            <a:r>
              <a:rPr lang="zh-CN" altLang="en-US" sz="2000"/>
              <a:t>我们必须要清楚地知道导致决策困难的主要原因是什么</a:t>
            </a:r>
            <a:r>
              <a:rPr lang="zh-CN" altLang="en-US"/>
              <a:t>。</a:t>
            </a:r>
            <a:endParaRPr lang="zh-CN" altLang="en-US"/>
          </a:p>
        </p:txBody>
      </p:sp>
      <p:sp>
        <p:nvSpPr>
          <p:cNvPr id="5" name="任意多边形 4"/>
          <p:cNvSpPr/>
          <p:nvPr>
            <p:custDataLst>
              <p:tags r:id="rId1"/>
            </p:custDataLst>
          </p:nvPr>
        </p:nvSpPr>
        <p:spPr>
          <a:xfrm>
            <a:off x="874078" y="3912870"/>
            <a:ext cx="10501630" cy="1814830"/>
          </a:xfrm>
          <a:custGeom>
            <a:avLst/>
            <a:gdLst>
              <a:gd name="connsiteX0" fmla="*/ 16538 w 16538"/>
              <a:gd name="connsiteY0" fmla="*/ 0 h 2858"/>
              <a:gd name="connsiteX1" fmla="*/ 16500 w 16538"/>
              <a:gd name="connsiteY1" fmla="*/ 33 h 2858"/>
              <a:gd name="connsiteX2" fmla="*/ 8269 w 16538"/>
              <a:gd name="connsiteY2" fmla="*/ 2858 h 2858"/>
              <a:gd name="connsiteX3" fmla="*/ 39 w 16538"/>
              <a:gd name="connsiteY3" fmla="*/ 33 h 2858"/>
              <a:gd name="connsiteX4" fmla="*/ 0 w 16538"/>
              <a:gd name="connsiteY4" fmla="*/ 0 h 2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38" h="2858">
                <a:moveTo>
                  <a:pt x="16538" y="0"/>
                </a:moveTo>
                <a:lnTo>
                  <a:pt x="16500" y="33"/>
                </a:lnTo>
                <a:cubicBezTo>
                  <a:pt x="14393" y="1778"/>
                  <a:pt x="11483" y="2858"/>
                  <a:pt x="8269" y="2858"/>
                </a:cubicBezTo>
                <a:cubicBezTo>
                  <a:pt x="5055" y="2858"/>
                  <a:pt x="2145" y="1778"/>
                  <a:pt x="39" y="33"/>
                </a:cubicBezTo>
                <a:lnTo>
                  <a:pt x="0" y="0"/>
                </a:lnTo>
              </a:path>
            </a:pathLst>
          </a:custGeom>
          <a:ln w="123825">
            <a:gradFill>
              <a:gsLst>
                <a:gs pos="0">
                  <a:schemeClr val="accent1">
                    <a:lumMod val="5000"/>
                    <a:lumOff val="95000"/>
                    <a:alpha val="0"/>
                  </a:schemeClr>
                </a:gs>
                <a:gs pos="67000">
                  <a:schemeClr val="accent1"/>
                </a:gs>
              </a:gsLst>
              <a:lin ang="0" scaled="1"/>
            </a:gradFill>
            <a:head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90" name="椭圆 89"/>
          <p:cNvSpPr>
            <a:spLocks noChangeAspect="1"/>
          </p:cNvSpPr>
          <p:nvPr>
            <p:custDataLst>
              <p:tags r:id="rId2"/>
            </p:custDataLst>
          </p:nvPr>
        </p:nvSpPr>
        <p:spPr>
          <a:xfrm>
            <a:off x="4433888" y="5473065"/>
            <a:ext cx="208915" cy="208915"/>
          </a:xfrm>
          <a:prstGeom prst="ellipse">
            <a:avLst/>
          </a:prstGeom>
          <a:gradFill>
            <a:gsLst>
              <a:gs pos="54000">
                <a:schemeClr val="accent1"/>
              </a:gs>
              <a:gs pos="0">
                <a:schemeClr val="accent1">
                  <a:lumMod val="60000"/>
                  <a:lumOff val="40000"/>
                </a:schemeClr>
              </a:gs>
            </a:gsLst>
            <a:lin ang="5400000" scaled="0"/>
          </a:gradFill>
          <a:ln w="19050">
            <a:gradFill>
              <a:gsLst>
                <a:gs pos="37000">
                  <a:srgbClr val="FFFFFF"/>
                </a:gs>
                <a:gs pos="0">
                  <a:schemeClr val="accent1">
                    <a:lumMod val="20000"/>
                    <a:lumOff val="80000"/>
                  </a:schemeClr>
                </a:gs>
                <a:gs pos="100000">
                  <a:srgbClr val="FFFFFF"/>
                </a:gs>
                <a:gs pos="71000">
                  <a:schemeClr val="accent1">
                    <a:lumMod val="20000"/>
                    <a:lumOff val="8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ym typeface="+mn-ea"/>
            </a:endParaRPr>
          </a:p>
        </p:txBody>
      </p:sp>
      <p:sp>
        <p:nvSpPr>
          <p:cNvPr id="8" name="椭圆 7"/>
          <p:cNvSpPr>
            <a:spLocks noChangeAspect="1"/>
          </p:cNvSpPr>
          <p:nvPr>
            <p:custDataLst>
              <p:tags r:id="rId3"/>
            </p:custDataLst>
          </p:nvPr>
        </p:nvSpPr>
        <p:spPr>
          <a:xfrm>
            <a:off x="7551738" y="5473065"/>
            <a:ext cx="208915" cy="208915"/>
          </a:xfrm>
          <a:prstGeom prst="ellipse">
            <a:avLst/>
          </a:prstGeom>
          <a:gradFill>
            <a:gsLst>
              <a:gs pos="54000">
                <a:schemeClr val="accent4"/>
              </a:gs>
              <a:gs pos="0">
                <a:schemeClr val="accent4">
                  <a:lumMod val="20000"/>
                  <a:lumOff val="80000"/>
                </a:schemeClr>
              </a:gs>
              <a:gs pos="81000">
                <a:schemeClr val="accent4"/>
              </a:gs>
              <a:gs pos="100000">
                <a:schemeClr val="accent4">
                  <a:lumMod val="60000"/>
                  <a:lumOff val="40000"/>
                </a:schemeClr>
              </a:gs>
            </a:gsLst>
            <a:lin ang="4800000" scaled="0"/>
          </a:gradFill>
          <a:ln w="19050">
            <a:gradFill>
              <a:gsLst>
                <a:gs pos="37000">
                  <a:srgbClr val="FFFFFF"/>
                </a:gs>
                <a:gs pos="0">
                  <a:schemeClr val="accent4">
                    <a:lumMod val="20000"/>
                    <a:lumOff val="80000"/>
                  </a:schemeClr>
                </a:gs>
                <a:gs pos="100000">
                  <a:srgbClr val="FFFFFF"/>
                </a:gs>
                <a:gs pos="71000">
                  <a:schemeClr val="accent4">
                    <a:lumMod val="20000"/>
                    <a:lumOff val="8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ym typeface="+mn-ea"/>
            </a:endParaRPr>
          </a:p>
        </p:txBody>
      </p:sp>
      <p:sp>
        <p:nvSpPr>
          <p:cNvPr id="11" name="文本框 10"/>
          <p:cNvSpPr txBox="1"/>
          <p:nvPr/>
        </p:nvSpPr>
        <p:spPr>
          <a:xfrm>
            <a:off x="5857875" y="1089660"/>
            <a:ext cx="5308600" cy="3030220"/>
          </a:xfrm>
          <a:prstGeom prst="rect">
            <a:avLst/>
          </a:prstGeom>
          <a:noFill/>
        </p:spPr>
        <p:txBody>
          <a:bodyPr wrap="square" rtlCol="0" anchor="t">
            <a:noAutofit/>
          </a:bodyPr>
          <a:p>
            <a:pPr indent="457200" fontAlgn="auto">
              <a:lnSpc>
                <a:spcPct val="120000"/>
              </a:lnSpc>
            </a:pPr>
            <a:r>
              <a:rPr lang="zh-CN" altLang="en-US" sz="2000" b="1">
                <a:solidFill>
                  <a:srgbClr val="389A47"/>
                </a:solidFill>
              </a:rPr>
              <a:t>然后，</a:t>
            </a:r>
            <a:r>
              <a:rPr lang="zh-CN" altLang="en-US" sz="2000"/>
              <a:t>针对不同类型的困难寻求不同类型的解决办法。比如，如果缺乏决策动机，我们可以与已经做出正确决策的人多多交流，从他们身上感受需要做出决策的压力；如果是因为对自己和职业不了解而做不了决策，那么可以通过职业测评、他人评价、社会实践、生涯人物访谈等方式了解自己的个人特质和职场需求；如果不知道如何做决定或存在内部、外部冲突，则可以寻求专业的职业咨询师的帮助。</a:t>
            </a:r>
            <a:endParaRPr lang="zh-CN" altLang="en-US" sz="200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223416" y="2006407"/>
            <a:ext cx="2822497" cy="3109921"/>
            <a:chOff x="3472336" y="2237547"/>
            <a:chExt cx="2822497" cy="3109921"/>
          </a:xfrm>
        </p:grpSpPr>
        <p:cxnSp>
          <p:nvCxnSpPr>
            <p:cNvPr id="83" name="直接连接符 82"/>
            <p:cNvCxnSpPr/>
            <p:nvPr/>
          </p:nvCxnSpPr>
          <p:spPr>
            <a:xfrm>
              <a:off x="4734343" y="379250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472336" y="2237547"/>
              <a:ext cx="2822497" cy="3109921"/>
              <a:chOff x="4899443" y="2237547"/>
              <a:chExt cx="1560490" cy="3109921"/>
            </a:xfrm>
          </p:grpSpPr>
          <p:cxnSp>
            <p:nvCxnSpPr>
              <p:cNvPr id="86" name="直接连接符 85"/>
              <p:cNvCxnSpPr/>
              <p:nvPr/>
            </p:nvCxnSpPr>
            <p:spPr>
              <a:xfrm>
                <a:off x="4899443" y="2237547"/>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4899443" y="5347468"/>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grpSp>
      <p:sp>
        <p:nvSpPr>
          <p:cNvPr id="91" name="文本框 90"/>
          <p:cNvSpPr txBox="1"/>
          <p:nvPr/>
        </p:nvSpPr>
        <p:spPr>
          <a:xfrm>
            <a:off x="6220460" y="1315085"/>
            <a:ext cx="5784215" cy="1490345"/>
          </a:xfrm>
          <a:prstGeom prst="rect">
            <a:avLst/>
          </a:prstGeom>
          <a:noFill/>
        </p:spPr>
        <p:txBody>
          <a:bodyPr wrap="square" rtlCol="0">
            <a:no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1. 大学可以为我们提供一个良好的成长环境、较高的职业发展起点和一种大学精神。大学生涯是我们职业生涯的重要准备阶段。</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97" name="文本框 96"/>
          <p:cNvSpPr txBox="1"/>
          <p:nvPr/>
        </p:nvSpPr>
        <p:spPr>
          <a:xfrm>
            <a:off x="6220460" y="3106420"/>
            <a:ext cx="5784215" cy="949960"/>
          </a:xfrm>
          <a:prstGeom prst="rect">
            <a:avLst/>
          </a:prstGeom>
          <a:noFill/>
        </p:spPr>
        <p:txBody>
          <a:bodyPr wrap="square" rtlCol="0">
            <a:no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2. 大学生涯的主要发展任务是学会做人、学会学习、学会共处和学会做事。</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103" name="文本框 102"/>
          <p:cNvSpPr txBox="1"/>
          <p:nvPr/>
        </p:nvSpPr>
        <p:spPr>
          <a:xfrm>
            <a:off x="6220460" y="4245610"/>
            <a:ext cx="5885180" cy="1796415"/>
          </a:xfrm>
          <a:prstGeom prst="rect">
            <a:avLst/>
          </a:prstGeom>
          <a:noFill/>
        </p:spPr>
        <p:txBody>
          <a:bodyPr wrap="square" rtlCol="0">
            <a:no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3. 个人特质、社会需求和所学专业是影响职业发展方向的三个关键因素。确定大学生涯目标的总体指导原则：一定要有利于促进自己未来职业发展目标的实现，而不是盲目地跟随他人。</a:t>
            </a:r>
            <a:endParaRPr sz="20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cstate="screen"/>
          <a:stretch>
            <a:fillRect/>
          </a:stretch>
        </p:blipFill>
        <p:spPr>
          <a:xfrm>
            <a:off x="781778" y="1327997"/>
            <a:ext cx="4266356" cy="4567672"/>
          </a:xfrm>
          <a:prstGeom prst="rect">
            <a:avLst/>
          </a:prstGeom>
        </p:spPr>
      </p:pic>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1" grpId="0"/>
      <p:bldP spid="10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1. 覃彪喜 . 读大学，究竟读什么 [M]. 广州：南方日报出版社，2005.</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2. 宋三弦等 . 我为什么不要应届毕业生：11 位老板、CEO、人事干部口述实录 [M].重庆：重庆出版社，2005.</a:t>
            </a:r>
            <a:endParaRPr sz="2000" dirty="0">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stretch>
            <a:fillRect/>
          </a:stretch>
        </p:blipFill>
        <p:spPr>
          <a:xfrm>
            <a:off x="5417820" y="2350135"/>
            <a:ext cx="5019040" cy="35299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271780" y="932815"/>
            <a:ext cx="11705590" cy="4771390"/>
          </a:xfrm>
          <a:prstGeom prst="rect">
            <a:avLst/>
          </a:prstGeom>
          <a:noFill/>
        </p:spPr>
        <p:txBody>
          <a:bodyPr wrap="square" rtlCol="0" anchor="t">
            <a:noAutofit/>
          </a:bodyPr>
          <a:p>
            <a:r>
              <a:rPr lang="zh-CN" altLang="en-US" sz="2400" dirty="0">
                <a:latin typeface="楷体" panose="02010609060101010101" charset="-122"/>
                <a:ea typeface="楷体" panose="02010609060101010101" charset="-122"/>
                <a:cs typeface="楷体" panose="02010609060101010101" charset="-122"/>
              </a:rPr>
              <a:t>于 2010 年。2010 年既是中国“双创”大潮的元年，也是风口革命的元年。2011 年，第一轮电商大战爆发。小杨毕业后，选择去势头正火的电商企业应聘网络维护工程师的职位。</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经过 10 年的准备和努力，小杨确确实实地按照自己当初的计划从技术岗升到了管理岗。但他一点也没有借助家族提供的资源，而是靠自己一步一个脚印走上来的。现在，小杨已经有了自己的互联网电商企业。</a:t>
            </a:r>
            <a:endParaRPr lang="zh-CN" altLang="en-US" sz="2400" dirty="0">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301740" y="2801620"/>
            <a:ext cx="4187190" cy="38804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758384" y="3145135"/>
            <a:ext cx="66751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大学生涯与职业发展</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一、大学能给我们什么</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54330" y="2422525"/>
            <a:ext cx="4065270" cy="3289935"/>
          </a:xfrm>
          <a:prstGeom prst="rect">
            <a:avLst/>
          </a:prstGeom>
          <a:noFill/>
        </p:spPr>
        <p:txBody>
          <a:bodyPr wrap="square" rtlCol="0" anchor="t">
            <a:noAutofit/>
          </a:bodyPr>
          <a:p>
            <a:pPr indent="0" fontAlgn="auto"/>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大学是高级知识分子的聚集地。在这里，他们不仅传播知识，还创造知识。这些有着丰富知识的学术精英，通过授课、做讲座、做报告、日常指导等多种方式传授给大学生系统的专业知识和最前沿的研究成果。</a:t>
            </a:r>
            <a:endParaRPr lang="zh-CN" altLang="en-US" sz="2400">
              <a:latin typeface="楷体" panose="02010609060101010101" charset="-122"/>
              <a:ea typeface="楷体" panose="02010609060101010101" charset="-122"/>
            </a:endParaRPr>
          </a:p>
        </p:txBody>
      </p:sp>
      <p:sp>
        <p:nvSpPr>
          <p:cNvPr id="22" name="Rectangle 30"/>
          <p:cNvSpPr txBox="1">
            <a:spLocks noRot="1" noChangeArrowheads="1"/>
          </p:cNvSpPr>
          <p:nvPr/>
        </p:nvSpPr>
        <p:spPr bwMode="auto">
          <a:xfrm>
            <a:off x="688340" y="930275"/>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（一）良好的成长环境</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cxnSp>
        <p:nvCxnSpPr>
          <p:cNvPr id="9" name="直接连接符 8"/>
          <p:cNvCxnSpPr/>
          <p:nvPr>
            <p:custDataLst>
              <p:tags r:id="rId1"/>
            </p:custDataLst>
          </p:nvPr>
        </p:nvCxnSpPr>
        <p:spPr>
          <a:xfrm>
            <a:off x="1337310" y="2162175"/>
            <a:ext cx="3376163" cy="0"/>
          </a:xfrm>
          <a:prstGeom prst="line">
            <a:avLst/>
          </a:prstGeom>
          <a:ln w="9525">
            <a:solidFill>
              <a:schemeClr val="accent1">
                <a:alpha val="65000"/>
              </a:schemeClr>
            </a:solidFill>
            <a:prstDash val="dash"/>
          </a:ln>
        </p:spPr>
        <p:style>
          <a:lnRef idx="2">
            <a:schemeClr val="accent1"/>
          </a:lnRef>
          <a:fillRef idx="0">
            <a:srgbClr val="FFFFFF"/>
          </a:fillRef>
          <a:effectRef idx="0">
            <a:srgbClr val="FFFFFF"/>
          </a:effectRef>
          <a:fontRef idx="minor">
            <a:schemeClr val="tx1"/>
          </a:fontRef>
        </p:style>
      </p:cxnSp>
      <p:cxnSp>
        <p:nvCxnSpPr>
          <p:cNvPr id="10" name="直接连接符 9"/>
          <p:cNvCxnSpPr/>
          <p:nvPr>
            <p:custDataLst>
              <p:tags r:id="rId2"/>
            </p:custDataLst>
          </p:nvPr>
        </p:nvCxnSpPr>
        <p:spPr>
          <a:xfrm>
            <a:off x="7325995" y="2943225"/>
            <a:ext cx="3272646" cy="0"/>
          </a:xfrm>
          <a:prstGeom prst="line">
            <a:avLst/>
          </a:prstGeom>
          <a:ln w="9525">
            <a:solidFill>
              <a:schemeClr val="accent1">
                <a:alpha val="65000"/>
              </a:schemeClr>
            </a:solidFill>
            <a:prstDash val="dash"/>
          </a:ln>
        </p:spPr>
        <p:style>
          <a:lnRef idx="2">
            <a:schemeClr val="accent1"/>
          </a:lnRef>
          <a:fillRef idx="0">
            <a:srgbClr val="FFFFFF"/>
          </a:fillRef>
          <a:effectRef idx="0">
            <a:srgbClr val="FFFFFF"/>
          </a:effectRef>
          <a:fontRef idx="minor">
            <a:schemeClr val="tx1"/>
          </a:fontRef>
        </p:style>
      </p:cxnSp>
      <p:sp>
        <p:nvSpPr>
          <p:cNvPr id="15" name="文本框 14"/>
          <p:cNvSpPr txBox="1"/>
          <p:nvPr/>
        </p:nvSpPr>
        <p:spPr>
          <a:xfrm>
            <a:off x="1167130" y="1753235"/>
            <a:ext cx="3414395" cy="398780"/>
          </a:xfrm>
          <a:prstGeom prst="rect">
            <a:avLst/>
          </a:prstGeom>
          <a:noFill/>
        </p:spPr>
        <p:txBody>
          <a:bodyPr wrap="square" rtlCol="0" anchor="t">
            <a:spAutoFit/>
          </a:bodyPr>
          <a:p>
            <a:r>
              <a:rPr lang="zh-CN" altLang="en-US" sz="2000" b="1">
                <a:solidFill>
                  <a:srgbClr val="389A47"/>
                </a:solidFill>
              </a:rPr>
              <a:t>1. 老师——传道授业解惑者</a:t>
            </a:r>
            <a:endParaRPr lang="zh-CN" altLang="en-US" sz="2000" b="1">
              <a:solidFill>
                <a:srgbClr val="389A47"/>
              </a:solidFill>
            </a:endParaRPr>
          </a:p>
        </p:txBody>
      </p:sp>
      <p:sp>
        <p:nvSpPr>
          <p:cNvPr id="17" name="文本框 16"/>
          <p:cNvSpPr txBox="1"/>
          <p:nvPr/>
        </p:nvSpPr>
        <p:spPr>
          <a:xfrm>
            <a:off x="7620000" y="3120390"/>
            <a:ext cx="4572635" cy="3184525"/>
          </a:xfrm>
          <a:prstGeom prst="rect">
            <a:avLst/>
          </a:prstGeom>
          <a:noFill/>
        </p:spPr>
        <p:txBody>
          <a:bodyPr wrap="square" rtlCol="0" anchor="t">
            <a:noAutofit/>
          </a:bodyPr>
          <a:p>
            <a:pPr indent="0" fontAlgn="auto"/>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一进校园，学校院系班级各级各类干部的竞选推荐、琳琅满目的社团招新的宣传海报</a:t>
            </a:r>
            <a:endParaRPr lang="zh-CN" altLang="en-US" sz="2400">
              <a:latin typeface="楷体" panose="02010609060101010101" charset="-122"/>
              <a:ea typeface="楷体" panose="02010609060101010101" charset="-122"/>
            </a:endParaRPr>
          </a:p>
          <a:p>
            <a:pPr indent="0" fontAlgn="auto"/>
            <a:r>
              <a:rPr lang="zh-CN" altLang="en-US" sz="2400">
                <a:latin typeface="楷体" panose="02010609060101010101" charset="-122"/>
                <a:ea typeface="楷体" panose="02010609060101010101" charset="-122"/>
              </a:rPr>
              <a:t>会充斥我们的眼帘，诱惑我们跃动的内心。心动不如行动，争取机会去体验吧。但记住，不要贪多，而要注重质量；不要奢望收获很多，而要用心体验。</a:t>
            </a:r>
            <a:endParaRPr lang="zh-CN" altLang="en-US" sz="2400">
              <a:latin typeface="楷体" panose="02010609060101010101" charset="-122"/>
              <a:ea typeface="楷体" panose="02010609060101010101" charset="-122"/>
            </a:endParaRPr>
          </a:p>
        </p:txBody>
      </p:sp>
      <p:sp>
        <p:nvSpPr>
          <p:cNvPr id="18" name="文本框 17"/>
          <p:cNvSpPr txBox="1"/>
          <p:nvPr/>
        </p:nvSpPr>
        <p:spPr>
          <a:xfrm>
            <a:off x="7325995" y="2422525"/>
            <a:ext cx="4041140" cy="530860"/>
          </a:xfrm>
          <a:prstGeom prst="rect">
            <a:avLst/>
          </a:prstGeom>
          <a:noFill/>
        </p:spPr>
        <p:txBody>
          <a:bodyPr wrap="square" rtlCol="0" anchor="t">
            <a:noAutofit/>
          </a:bodyPr>
          <a:p>
            <a:r>
              <a:rPr lang="zh-CN" altLang="en-US" sz="2000" b="1">
                <a:solidFill>
                  <a:srgbClr val="389A47"/>
                </a:solidFill>
              </a:rPr>
              <a:t>2. 学生干部与社团——实践出真知</a:t>
            </a:r>
            <a:endParaRPr lang="zh-CN" altLang="en-US" sz="2000" b="1">
              <a:solidFill>
                <a:srgbClr val="389A47"/>
              </a:solidFill>
            </a:endParaRPr>
          </a:p>
        </p:txBody>
      </p:sp>
      <p:pic>
        <p:nvPicPr>
          <p:cNvPr id="100" name="图片 99"/>
          <p:cNvPicPr/>
          <p:nvPr/>
        </p:nvPicPr>
        <p:blipFill>
          <a:blip r:embed="rId3"/>
          <a:srcRect l="8366" r="3808" b="10520"/>
          <a:stretch>
            <a:fillRect/>
          </a:stretch>
        </p:blipFill>
        <p:spPr>
          <a:xfrm>
            <a:off x="4258310" y="2121535"/>
            <a:ext cx="1905635" cy="1456055"/>
          </a:xfrm>
          <a:prstGeom prst="hexagon">
            <a:avLst/>
          </a:prstGeom>
          <a:noFill/>
          <a:ln w="19050">
            <a:solidFill>
              <a:srgbClr val="389A47"/>
            </a:solidFill>
          </a:ln>
        </p:spPr>
      </p:pic>
      <p:pic>
        <p:nvPicPr>
          <p:cNvPr id="103" name="图片 102"/>
          <p:cNvPicPr/>
          <p:nvPr/>
        </p:nvPicPr>
        <p:blipFill>
          <a:blip r:embed="rId4"/>
          <a:stretch>
            <a:fillRect/>
          </a:stretch>
        </p:blipFill>
        <p:spPr>
          <a:xfrm>
            <a:off x="5730240" y="2850515"/>
            <a:ext cx="1889760" cy="1504315"/>
          </a:xfrm>
          <a:prstGeom prst="hexagon">
            <a:avLst/>
          </a:prstGeom>
          <a:noFill/>
          <a:ln w="19050">
            <a:solidFill>
              <a:srgbClr val="389A47"/>
            </a:solid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67319" y="216730"/>
            <a:ext cx="37388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一、大学能给我们什么</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cxnSp>
        <p:nvCxnSpPr>
          <p:cNvPr id="13" name="直接连接符 12"/>
          <p:cNvCxnSpPr/>
          <p:nvPr>
            <p:custDataLst>
              <p:tags r:id="rId1"/>
            </p:custDataLst>
          </p:nvPr>
        </p:nvCxnSpPr>
        <p:spPr>
          <a:xfrm>
            <a:off x="1369060" y="1753235"/>
            <a:ext cx="3334919" cy="0"/>
          </a:xfrm>
          <a:prstGeom prst="line">
            <a:avLst/>
          </a:prstGeom>
          <a:ln w="9525">
            <a:solidFill>
              <a:schemeClr val="accent1">
                <a:alpha val="65000"/>
              </a:schemeClr>
            </a:solidFill>
            <a:prstDash val="dash"/>
          </a:ln>
        </p:spPr>
        <p:style>
          <a:lnRef idx="2">
            <a:schemeClr val="accent1"/>
          </a:lnRef>
          <a:fillRef idx="0">
            <a:srgbClr val="FFFFFF"/>
          </a:fillRef>
          <a:effectRef idx="0">
            <a:srgbClr val="FFFFFF"/>
          </a:effectRef>
          <a:fontRef idx="minor">
            <a:schemeClr val="tx1"/>
          </a:fontRef>
        </p:style>
      </p:cxnSp>
      <p:sp>
        <p:nvSpPr>
          <p:cNvPr id="19" name="文本框 18"/>
          <p:cNvSpPr txBox="1"/>
          <p:nvPr/>
        </p:nvSpPr>
        <p:spPr>
          <a:xfrm>
            <a:off x="252730" y="2135505"/>
            <a:ext cx="4051300" cy="2515870"/>
          </a:xfrm>
          <a:prstGeom prst="rect">
            <a:avLst/>
          </a:prstGeom>
          <a:noFill/>
        </p:spPr>
        <p:txBody>
          <a:bodyPr wrap="square" rtlCol="0" anchor="t">
            <a:noAutofit/>
          </a:bodyPr>
          <a:p>
            <a:pPr indent="0" fontAlgn="auto"/>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大学里流行这么一句话：“一流的学生进图书馆，二流的学生到教室，三流的学生留在宿舍。”充分利用图书馆资源，是获取知识的重要途径。</a:t>
            </a:r>
            <a:endParaRPr lang="zh-CN" altLang="en-US" sz="2400">
              <a:latin typeface="楷体" panose="02010609060101010101" charset="-122"/>
              <a:ea typeface="楷体" panose="02010609060101010101" charset="-122"/>
            </a:endParaRPr>
          </a:p>
        </p:txBody>
      </p:sp>
      <p:sp>
        <p:nvSpPr>
          <p:cNvPr id="25" name="文本框 24"/>
          <p:cNvSpPr txBox="1"/>
          <p:nvPr/>
        </p:nvSpPr>
        <p:spPr>
          <a:xfrm>
            <a:off x="1369060" y="1384935"/>
            <a:ext cx="3134995" cy="398780"/>
          </a:xfrm>
          <a:prstGeom prst="rect">
            <a:avLst/>
          </a:prstGeom>
          <a:noFill/>
        </p:spPr>
        <p:txBody>
          <a:bodyPr wrap="square" rtlCol="0" anchor="t">
            <a:spAutoFit/>
          </a:bodyPr>
          <a:p>
            <a:r>
              <a:rPr lang="zh-CN" altLang="en-US" sz="2000" b="1">
                <a:solidFill>
                  <a:srgbClr val="389A47"/>
                </a:solidFill>
              </a:rPr>
              <a:t>3. 图书馆——知识的殿堂</a:t>
            </a:r>
            <a:endParaRPr lang="zh-CN" altLang="en-US" sz="2000" b="1">
              <a:solidFill>
                <a:srgbClr val="389A47"/>
              </a:solidFill>
            </a:endParaRPr>
          </a:p>
        </p:txBody>
      </p:sp>
      <p:pic>
        <p:nvPicPr>
          <p:cNvPr id="101" name="图片 100"/>
          <p:cNvPicPr/>
          <p:nvPr/>
        </p:nvPicPr>
        <p:blipFill>
          <a:blip r:embed="rId2"/>
          <a:stretch>
            <a:fillRect/>
          </a:stretch>
        </p:blipFill>
        <p:spPr>
          <a:xfrm>
            <a:off x="4304030" y="1753235"/>
            <a:ext cx="1900555" cy="1458595"/>
          </a:xfrm>
          <a:prstGeom prst="hexagon">
            <a:avLst/>
          </a:prstGeom>
          <a:noFill/>
          <a:ln w="19050">
            <a:solidFill>
              <a:srgbClr val="389A47"/>
            </a:solidFill>
          </a:ln>
        </p:spPr>
      </p:pic>
      <p:cxnSp>
        <p:nvCxnSpPr>
          <p:cNvPr id="14" name="直接连接符 13"/>
          <p:cNvCxnSpPr/>
          <p:nvPr>
            <p:custDataLst>
              <p:tags r:id="rId3"/>
            </p:custDataLst>
          </p:nvPr>
        </p:nvCxnSpPr>
        <p:spPr>
          <a:xfrm>
            <a:off x="7763510" y="2865755"/>
            <a:ext cx="3182303" cy="0"/>
          </a:xfrm>
          <a:prstGeom prst="line">
            <a:avLst/>
          </a:prstGeom>
          <a:ln w="9525">
            <a:solidFill>
              <a:schemeClr val="accent1">
                <a:alpha val="65000"/>
              </a:schemeClr>
            </a:solidFill>
            <a:prstDash val="dash"/>
          </a:ln>
        </p:spPr>
        <p:style>
          <a:lnRef idx="2">
            <a:schemeClr val="accent1"/>
          </a:lnRef>
          <a:fillRef idx="0">
            <a:srgbClr val="FFFFFF"/>
          </a:fillRef>
          <a:effectRef idx="0">
            <a:srgbClr val="FFFFFF"/>
          </a:effectRef>
          <a:fontRef idx="minor">
            <a:schemeClr val="tx1"/>
          </a:fontRef>
        </p:style>
      </p:cxnSp>
      <p:sp>
        <p:nvSpPr>
          <p:cNvPr id="26" name="文本框 25"/>
          <p:cNvSpPr txBox="1"/>
          <p:nvPr/>
        </p:nvSpPr>
        <p:spPr>
          <a:xfrm>
            <a:off x="7763510" y="3090545"/>
            <a:ext cx="4246880" cy="2903855"/>
          </a:xfrm>
          <a:prstGeom prst="rect">
            <a:avLst/>
          </a:prstGeom>
          <a:noFill/>
        </p:spPr>
        <p:txBody>
          <a:bodyPr wrap="square" rtlCol="0" anchor="t">
            <a:noAutofit/>
          </a:bodyPr>
          <a:p>
            <a:pPr indent="0" fontAlgn="auto"/>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拥抱运动，拥有健康。生命在于运动，有运动才有健康，有健康才有快乐，有快乐才有生命的意义。大学里有丰富的运动场地，如田径场、篮球场、网球场、足球场等，为我们锻炼身体、寻找健康快乐提供了物质基础。</a:t>
            </a:r>
            <a:endParaRPr lang="zh-CN" altLang="en-US" sz="2400">
              <a:latin typeface="楷体" panose="02010609060101010101" charset="-122"/>
              <a:ea typeface="楷体" panose="02010609060101010101" charset="-122"/>
            </a:endParaRPr>
          </a:p>
        </p:txBody>
      </p:sp>
      <p:sp>
        <p:nvSpPr>
          <p:cNvPr id="27" name="文本框 26"/>
          <p:cNvSpPr txBox="1"/>
          <p:nvPr/>
        </p:nvSpPr>
        <p:spPr>
          <a:xfrm>
            <a:off x="7763510" y="2497455"/>
            <a:ext cx="3557270" cy="368300"/>
          </a:xfrm>
          <a:prstGeom prst="rect">
            <a:avLst/>
          </a:prstGeom>
          <a:noFill/>
        </p:spPr>
        <p:txBody>
          <a:bodyPr wrap="square" rtlCol="0" anchor="t">
            <a:spAutoFit/>
          </a:bodyPr>
          <a:p>
            <a:r>
              <a:rPr lang="zh-CN" altLang="en-US" b="1">
                <a:solidFill>
                  <a:srgbClr val="389A47"/>
                </a:solidFill>
              </a:rPr>
              <a:t>4. 运动设施——生命活力的源泉</a:t>
            </a:r>
            <a:endParaRPr lang="zh-CN" altLang="en-US" b="1">
              <a:solidFill>
                <a:srgbClr val="389A47"/>
              </a:solidFill>
            </a:endParaRPr>
          </a:p>
        </p:txBody>
      </p:sp>
      <p:pic>
        <p:nvPicPr>
          <p:cNvPr id="102" name="图片 101"/>
          <p:cNvPicPr/>
          <p:nvPr/>
        </p:nvPicPr>
        <p:blipFill>
          <a:blip r:embed="rId4"/>
          <a:stretch>
            <a:fillRect/>
          </a:stretch>
        </p:blipFill>
        <p:spPr>
          <a:xfrm>
            <a:off x="5838825" y="2497455"/>
            <a:ext cx="1924685" cy="1469390"/>
          </a:xfrm>
          <a:prstGeom prst="hexagon">
            <a:avLst/>
          </a:prstGeom>
          <a:noFill/>
          <a:ln w="19050">
            <a:solidFill>
              <a:srgbClr val="389A47"/>
            </a:solid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KSO_WM_UNIT_SUBTYPE" val="a"/>
  <p:tag name="KSO_WM_UNIT_PRESET_TEXT" val="点击此处添加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n1-1"/>
  <p:tag name="KSO_WM_UNIT_TYPE" val="n_h_h_h_f"/>
  <p:tag name="KSO_WM_UNIT_INDEX" val="1_2_1_1_1"/>
  <p:tag name="KSO_WM_UNIT_ID" val="diagram20230180_1*n_h_h_h_f*1_2_1_1_1"/>
  <p:tag name="KSO_WM_TEMPLATE_CATEGORY" val="diagram"/>
  <p:tag name="KSO_WM_TEMPLATE_INDEX" val="20230180"/>
  <p:tag name="KSO_WM_UNIT_LAYERLEVEL" val="1_1_1_1_1"/>
  <p:tag name="KSO_WM_TAG_VERSION" val="1.0"/>
  <p:tag name="KSO_WM_BEAUTIFY_FLAG" val="#wm#"/>
  <p:tag name="KSO_WM_UNIT_TEXT_FILL_FORE_SCHEMECOLOR_INDEX" val="13"/>
  <p:tag name="KSO_WM_UNIT_TEXT_FILL_TYPE" val="1"/>
  <p:tag name="KSO_WM_DIAGRAM_VIRTUALLY_FRAME" val="{&quot;height&quot;:597.25,&quot;left&quot;:19.5,&quot;top&quot;:85.8,&quot;width&quot;:940.4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h_i*1_2_3_2"/>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h_i*1_2_3_1"/>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231.3,&quot;left&quot;:151.75,&quot;top&quot;:240.25,&quot;width&quot;:68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h_i*1_2_2_2"/>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h_i*1_2_2_1"/>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231.3,&quot;left&quot;:151.75,&quot;top&quot;:240.25,&quot;width&quot;:68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h_i*1_2_4_2"/>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h_i*1_2_4_1"/>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231.3,&quot;left&quot;:151.75,&quot;top&quot;:240.25,&quot;width&quot;:68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i*1_1_1"/>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i*1_1_2"/>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i*1_1_3"/>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i*1_1_4"/>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1.xml><?xml version="1.0" encoding="utf-8"?>
<p:tagLst xmlns:p="http://schemas.openxmlformats.org/presentationml/2006/main">
  <p:tag name="KSO_WM_UNIT_ISCONTENTSTITLE" val="0"/>
  <p:tag name="KSO_WM_UNIT_ISNUMDGMTITLE" val="0"/>
  <p:tag name="KSO_WM_UNIT_PRESET_TEXT" val="产品"/>
  <p:tag name="KSO_WM_UNIT_NOCLEAR" val="0"/>
  <p:tag name="KSO_WM_UNIT_VALUE" val="3"/>
  <p:tag name="KSO_WM_UNIT_HIGHLIGHT" val="0"/>
  <p:tag name="KSO_WM_UNIT_COMPATIBLE" val="0"/>
  <p:tag name="KSO_WM_UNIT_DIAGRAM_ISNUMVISUAL" val="0"/>
  <p:tag name="KSO_WM_UNIT_DIAGRAM_ISREFERUNIT" val="0"/>
  <p:tag name="KSO_WM_DIAGRAM_GROUP_CODE" val="n1-1"/>
  <p:tag name="KSO_WM_UNIT_TYPE" val="n_h_h_h_a"/>
  <p:tag name="KSO_WM_UNIT_INDEX" val="1_2_1_1_1"/>
  <p:tag name="KSO_WM_UNIT_ID" val="diagram20230180_1*n_h_h_h_a*1_2_1_1_1"/>
  <p:tag name="KSO_WM_TEMPLATE_CATEGORY" val="diagram"/>
  <p:tag name="KSO_WM_TEMPLATE_INDEX" val="20230180"/>
  <p:tag name="KSO_WM_UNIT_LAYERLEVEL" val="1_1_1_1_1"/>
  <p:tag name="KSO_WM_TAG_VERSION" val="1.0"/>
  <p:tag name="KSO_WM_BEAUTIFY_FLAG" val="#wm#"/>
  <p:tag name="KSO_WM_UNIT_TEXT_FILL_FORE_SCHEMECOLOR_INDEX" val="5"/>
  <p:tag name="KSO_WM_UNIT_TEXT_FILL_TYPE" val="1"/>
  <p:tag name="KSO_WM_DIAGRAM_VIRTUALLY_FRAME" val="{&quot;height&quot;:597.25,&quot;left&quot;:19.5,&quot;top&quot;:85.8,&quot;width&quot;:940.4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i*1_1_5"/>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5"/>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i*1_1_6"/>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6"/>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i*1_1_7"/>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7"/>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i*1_1_8"/>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8"/>
  <p:tag name="KSO_WM_DIAGRAM_MAX_ITEMCNT" val="6"/>
  <p:tag name="KSO_WM_DIAGRAM_MIN_ITEMCNT" val="2"/>
  <p:tag name="KSO_WM_DIAGRAM_VIRTUALLY_FRAME" val="{&quot;height&quot;:231.3,&quot;left&quot;:151.75,&quot;top&quot;:240.25,&quot;width&quot;:688.5}"/>
  <p:tag name="KSO_WM_DIAGRAM_COLOR_MATCH_VALUE" val="{&quot;shape&quot;:{&quot;fill&quot;:{&quot;gradient&quot;:[{&quot;brightness&quot;:-0.25,&quot;colorType&quot;:1,&quot;foreColorIndex&quot;:5,&quot;pos&quot;:0.8500000238418579,&quot;transparency&quot;:0},{&quot;brightness&quot;:0,&quot;colorType&quot;:1,&quot;foreColorIndex&quot;:5,&quot;pos&quot;:0.430000007152557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i*1_1_9"/>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9"/>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x*1_1_1"/>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UNIT_VALUE" val="117*118"/>
  <p:tag name="KSO_WM_DIAGRAM_GROUP_CODE" val="n1-1"/>
  <p:tag name="KSO_WM_UNIT_TYPE" val="n_h_x"/>
  <p:tag name="KSO_WM_UNIT_INDEX" val="1_1_1"/>
  <p:tag name="KSO_WM_DIAGRAM_MAX_ITEMCNT" val="6"/>
  <p:tag name="KSO_WM_DIAGRAM_MIN_ITEMCNT" val="2"/>
  <p:tag name="KSO_WM_DIAGRAM_VIRTUALLY_FRAME" val="{&quot;height&quot;:231.3,&quot;left&quot;:151.75,&quot;top&quot;:240.25,&quot;width&quot;:688.5}"/>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20000000298023224}],&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571_3*n_h_a*1_1_1"/>
  <p:tag name="KSO_WM_TEMPLATE_CATEGORY" val="diagram"/>
  <p:tag name="KSO_WM_TEMPLATE_INDEX" val="2023157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DIAGRAM_USE_COLOR_VALUE" val="{&quot;color_scheme&quot;:1,&quot;color_type&quot;:1,&quot;theme_color_indexes&quot;:[]}"/>
</p:tagLst>
</file>

<file path=ppt/tags/tag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71_3*n_h_h_a*1_2_2_1"/>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571_3*n_h_h_a*1_2_4_1"/>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571_3*n_h_h_a*1_2_1_1"/>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0180_1*n_h_h_i*1_2_2_1"/>
  <p:tag name="KSO_WM_TEMPLATE_CATEGORY" val="diagram"/>
  <p:tag name="KSO_WM_TEMPLATE_INDEX" val="20230180"/>
  <p:tag name="KSO_WM_UNIT_LAYERLEVEL" val="1_1_1_1"/>
  <p:tag name="KSO_WM_TAG_VERSION" val="1.0"/>
  <p:tag name="KSO_WM_BEAUTIFY_FLAG" val="#wm#"/>
  <p:tag name="KSO_WM_UNIT_FILL_FORE_SCHEMECOLOR_INDEX" val="6"/>
  <p:tag name="KSO_WM_UNIT_TEXT_FILL_FORE_SCHEMECOLOR_INDEX" val="2"/>
  <p:tag name="KSO_WM_UNIT_TEXT_FILL_TYPE" val="1"/>
  <p:tag name="KSO_WM_DIAGRAM_VIRTUALLY_FRAME" val="{&quot;height&quot;:597.25,&quot;left&quot;:19.5,&quot;top&quot;:85.8,&quot;width&quot;:940.45}"/>
</p:tagLst>
</file>

<file path=ppt/tags/tag1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571_3*n_h_h_a*1_2_3_1"/>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121.xml><?xml version="1.0" encoding="utf-8"?>
<p:tagLst xmlns:p="http://schemas.openxmlformats.org/presentationml/2006/main">
  <p:tag name="TIMING" val="|2.9"/>
</p:tagLst>
</file>

<file path=ppt/tags/tag122.xml><?xml version="1.0" encoding="utf-8"?>
<p:tagLst xmlns:p="http://schemas.openxmlformats.org/presentationml/2006/main">
  <p:tag name="TIMING" val="|2.9"/>
</p:tagLst>
</file>

<file path=ppt/tags/tag123.xml><?xml version="1.0" encoding="utf-8"?>
<p:tagLst xmlns:p="http://schemas.openxmlformats.org/presentationml/2006/main">
  <p:tag name="TIMING" val="|2.9"/>
</p:tagLst>
</file>

<file path=ppt/tags/tag124.xml><?xml version="1.0" encoding="utf-8"?>
<p:tagLst xmlns:p="http://schemas.openxmlformats.org/presentationml/2006/main">
  <p:tag name="TIMING" val="|2.9"/>
</p:tagLst>
</file>

<file path=ppt/tags/tag125.xml><?xml version="1.0" encoding="utf-8"?>
<p:tagLst xmlns:p="http://schemas.openxmlformats.org/presentationml/2006/main">
  <p:tag name="TIMING" val="|2.9"/>
</p:tagLst>
</file>

<file path=ppt/tags/tag126.xml><?xml version="1.0" encoding="utf-8"?>
<p:tagLst xmlns:p="http://schemas.openxmlformats.org/presentationml/2006/main">
  <p:tag name="TIMING" val="|2.9"/>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9_1*l_h_i*1_1_2"/>
  <p:tag name="KSO_WM_TEMPLATE_CATEGORY" val="diagram"/>
  <p:tag name="KSO_WM_TEMPLATE_INDEX" val="20232459"/>
  <p:tag name="KSO_WM_UNIT_LAYERLEVEL" val="1_1_1"/>
  <p:tag name="KSO_WM_TAG_VERSION" val="3.0"/>
  <p:tag name="KSO_WM_BEAUTIFY_FLAG" val="#wm#"/>
  <p:tag name="KSO_WM_DIAGRAM_MAX_ITEMCNT" val="6"/>
  <p:tag name="KSO_WM_DIAGRAM_MIN_ITEMCNT" val="2"/>
  <p:tag name="KSO_WM_DIAGRAM_VIRTUALLY_FRAME" val="{&quot;height&quot;:371.4751968503937,&quot;left&quot;:78.65,&quot;top&quot;:132.7,&quot;width&quot;:802.8}"/>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9_1*l_h_i*1_1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751968503937,&quot;left&quot;:78.65,&quot;top&quot;:132.7,&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
</p:tagLst>
</file>

<file path=ppt/tags/tag1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9_1*l_h_f*1_1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751968503937,&quot;left&quot;:78.65,&quot;top&quot;:132.7,&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DIAGRAM_USE_COLOR_VALUE" val="{&quot;color_scheme&quot;:1,&quot;color_type&quot;:1,&quot;theme_color_indexes&quot;:[]}"/>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0180_1*n_h_h_i*1_2_2_2"/>
  <p:tag name="KSO_WM_TEMPLATE_CATEGORY" val="diagram"/>
  <p:tag name="KSO_WM_TEMPLATE_INDEX" val="20230180"/>
  <p:tag name="KSO_WM_UNIT_LAYERLEVEL" val="1_1_1_1"/>
  <p:tag name="KSO_WM_TAG_VERSION" val="1.0"/>
  <p:tag name="KSO_WM_BEAUTIFY_FLAG" val="#wm#"/>
  <p:tag name="KSO_WM_UNIT_LINE_FORE_SCHEMECOLOR_INDEX" val="6"/>
  <p:tag name="KSO_WM_UNIT_SHADOW_SCHEMECOLOR_INDEX" val="6"/>
  <p:tag name="KSO_WM_UNIT_TEXT_FILL_FORE_SCHEMECOLOR_INDEX" val="2"/>
  <p:tag name="KSO_WM_UNIT_TEXT_FILL_TYPE" val="1"/>
  <p:tag name="KSO_WM_DIAGRAM_VIRTUALLY_FRAME" val="{&quot;height&quot;:597.25,&quot;left&quot;:19.5,&quot;top&quot;:85.8,&quot;width&quot;:940.45}"/>
</p:tagLst>
</file>

<file path=ppt/tags/tag1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9_1*l_h_a*1_1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751968503937,&quot;left&quot;:78.65,&quot;top&quot;:132.7,&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51515&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DIAGRAM_USE_COLOR_VALUE" val="{&quot;color_scheme&quot;:1,&quot;color_type&quot;:1,&quot;theme_color_indexes&quot;:[]}"/>
</p:tagLst>
</file>

<file path=ppt/tags/tag1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9_1*l_h_i*1_2_2"/>
  <p:tag name="KSO_WM_TEMPLATE_CATEGORY" val="diagram"/>
  <p:tag name="KSO_WM_TEMPLATE_INDEX" val="20232459"/>
  <p:tag name="KSO_WM_UNIT_LAYERLEVEL" val="1_1_1"/>
  <p:tag name="KSO_WM_TAG_VERSION" val="3.0"/>
  <p:tag name="KSO_WM_BEAUTIFY_FLAG" val="#wm#"/>
  <p:tag name="KSO_WM_DIAGRAM_MAX_ITEMCNT" val="6"/>
  <p:tag name="KSO_WM_DIAGRAM_MIN_ITEMCNT" val="2"/>
  <p:tag name="KSO_WM_DIAGRAM_VIRTUALLY_FRAME" val="{&quot;height&quot;:371.4751968503937,&quot;left&quot;:78.65,&quot;top&quot;:132.7,&quot;width&quot;:802.8}"/>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9_1*l_h_i*1_2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751968503937,&quot;left&quot;:78.65,&quot;top&quot;:132.7,&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
</p:tagLst>
</file>

<file path=ppt/tags/tag1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9_1*l_h_f*1_2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751968503937,&quot;left&quot;:78.65,&quot;top&quot;:132.7,&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
  <p:tag name="KSO_WM_DIAGRAM_USE_COLOR_VALUE" val="{&quot;color_scheme&quot;:1,&quot;color_type&quot;:1,&quot;theme_color_indexes&quot;:[]}"/>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9_1*l_h_a*1_2_1"/>
  <p:tag name="KSO_WM_TEMPLATE_CATEGORY" val="diagram"/>
  <p:tag name="KSO_WM_TEMPLATE_INDEX" val="20232459"/>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4751968503937,&quot;left&quot;:78.65,&quot;top&quot;:132.7,&quot;width&quot;:8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51515&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DIAGRAM_USE_COLOR_VALUE" val="{&quot;color_scheme&quot;:1,&quot;color_type&quot;:1,&quot;theme_color_indexes&quot;:[]}"/>
</p:tagLst>
</file>

<file path=ppt/tags/tag135.xml><?xml version="1.0" encoding="utf-8"?>
<p:tagLst xmlns:p="http://schemas.openxmlformats.org/presentationml/2006/main">
  <p:tag name="TIMING" val="|2.9"/>
</p:tagLst>
</file>

<file path=ppt/tags/tag136.xml><?xml version="1.0" encoding="utf-8"?>
<p:tagLst xmlns:p="http://schemas.openxmlformats.org/presentationml/2006/main">
  <p:tag name="TIMING" val="|2.9"/>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i*1_1_1"/>
  <p:tag name="KSO_WM_TEMPLATE_CATEGORY" val="diagram"/>
  <p:tag name="KSO_WM_TEMPLATE_INDEX" val="20231451"/>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gradient&quot;:[{&quot;brightness&quot;:0.4000000059604645,&quot;colorType&quot;:1,&quot;foreColorIndex&quot;:5,&quot;pos&quot;:0.07999999821186066,&quot;transparency&quot;:1},{&quot;brightness&quot;:-0.25,&quot;colorType&quot;:1,&quot;foreColorIndex&quot;:5,&quot;pos&quot;:0.9999899864196777,&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i*1_1_2"/>
  <p:tag name="KSO_WM_TEMPLATE_CATEGORY" val="diagram"/>
  <p:tag name="KSO_WM_TEMPLATE_INDEX" val="20231451"/>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gradient&quot;:[{&quot;brightness&quot;:0.800000011920929,&quot;colorType&quot;:1,&quot;foreColorIndex&quot;:5,&quot;pos&quot;:0,&quot;transparency&quot;:1},{&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x*1_1_1"/>
  <p:tag name="KSO_WM_TEMPLATE_CATEGORY" val="diagram"/>
  <p:tag name="KSO_WM_TEMPLATE_INDEX" val="20231451"/>
  <p:tag name="KSO_WM_UNIT_LAYERLEVEL" val="1_1_1"/>
  <p:tag name="KSO_WM_TAG_VERSION" val="3.0"/>
  <p:tag name="KSO_WM_BEAUTIFY_FLAG" val="#wm#"/>
  <p:tag name="KSO_WM_UNIT_VALUE" val="227*233"/>
  <p:tag name="KSO_WM_DIAGRAM_GROUP_CODE" val="n1-1"/>
  <p:tag name="KSO_WM_UNIT_TYPE" val="n_h_x"/>
  <p:tag name="KSO_WM_UNIT_INDEX" val="1_1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gradient&quot;:[{&quot;brightness&quot;:0.4000000059604645,&quot;colorType&quot;:1,&quot;foreColorIndex&quot;:5,&quot;pos&quot;:0.07999999821186066,&quot;transparency&quot;:1},{&quot;brightness&quot;:-0.25,&quot;colorType&quot;:1,&quot;foreColorIndex&quot;:5,&quot;pos&quot;:0.9999899864196777,&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0180_1*n_h_h_i*1_2_1_2"/>
  <p:tag name="KSO_WM_TEMPLATE_CATEGORY" val="diagram"/>
  <p:tag name="KSO_WM_TEMPLATE_INDEX" val="20230180"/>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597.25,&quot;left&quot;:19.5,&quot;top&quot;:85.8,&quot;width&quot;:940.45}"/>
</p:tagLst>
</file>

<file path=ppt/tags/tag1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51_2*n_h_a*1_1_1"/>
  <p:tag name="KSO_WM_TEMPLATE_CATEGORY" val="diagram"/>
  <p:tag name="KSO_WM_TEMPLATE_INDEX" val="20231451"/>
  <p:tag name="KSO_WM_UNIT_LAYERLEVEL" val="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添加标题"/>
  <p:tag name="KSO_WM_UNIT_FILL_FORE_SCHEMECOLOR_INDEX" val="5"/>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gradient&quot;:[{&quot;brightness&quot;:0,&quot;colorType&quot;:1,&quot;foreColorIndex&quot;:5,&quot;pos&quot;:0,&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3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3_3"/>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3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3_2"/>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2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2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2_3"/>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1_1"/>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1_3"/>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3"/>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47.xml><?xml version="1.0" encoding="utf-8"?>
<p:tagLst xmlns:p="http://schemas.openxmlformats.org/presentationml/2006/main">
  <p:tag name="KSO_WM_DIAGRAM_VIRTUALLY_FRAME" val="{&quot;height&quot;:423.65870666503906,&quot;left&quot;:39.5000454735944,&quot;top&quot;:66.05,&quot;width&quot;:884.0499877929688}"/>
</p:tagLst>
</file>

<file path=ppt/tags/tag1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2*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2*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4"/>
  <p:tag name="KSO_WM_UNIT_ID" val="diagram20230180_1*n_h_h_i*1_2_1_4"/>
  <p:tag name="KSO_WM_TEMPLATE_CATEGORY" val="diagram"/>
  <p:tag name="KSO_WM_TEMPLATE_INDEX" val="20230180"/>
  <p:tag name="KSO_WM_UNIT_LAYERLEVEL" val="1_1_1_1"/>
  <p:tag name="KSO_WM_TAG_VERSION" val="1.0"/>
  <p:tag name="KSO_WM_BEAUTIFY_FLAG" val="#wm#"/>
  <p:tag name="KSO_WM_UNIT_LINE_FORE_SCHEMECOLOR_INDEX" val="5"/>
  <p:tag name="KSO_WM_UNIT_SHADOW_SCHEMECOLOR_INDEX" val="5"/>
  <p:tag name="KSO_WM_UNIT_TEXT_FILL_FORE_SCHEMECOLOR_INDEX" val="2"/>
  <p:tag name="KSO_WM_UNIT_TEXT_FILL_TYPE" val="1"/>
  <p:tag name="KSO_WM_DIAGRAM_VIRTUALLY_FRAME" val="{&quot;height&quot;:597.25,&quot;left&quot;:19.5,&quot;top&quot;:85.8,&quot;width&quot;:940.45}"/>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1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1.xml><?xml version="1.0" encoding="utf-8"?>
<p:tagLst xmlns:p="http://schemas.openxmlformats.org/presentationml/2006/main">
  <p:tag name="KSO_WM_DIAGRAM_VIRTUALLY_FRAME" val="{&quot;height&quot;:423.65870666503906,&quot;left&quot;:39.5000454735944,&quot;top&quot;:66.05,&quot;width&quot;:884.0499877929688}"/>
</p:tagLst>
</file>

<file path=ppt/tags/tag1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2*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2*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1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5.xml><?xml version="1.0" encoding="utf-8"?>
<p:tagLst xmlns:p="http://schemas.openxmlformats.org/presentationml/2006/main">
  <p:tag name="KSO_WM_DIAGRAM_VIRTUALLY_FRAME" val="{&quot;height&quot;:423.65870666503906,&quot;left&quot;:39.5000454735944,&quot;top&quot;:66.05,&quot;width&quot;:884.0499877929688}"/>
</p:tagLst>
</file>

<file path=ppt/tags/tag1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2*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2*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1_2*n_h_h_i*1_2_1_2"/>
  <p:tag name="KSO_WM_TEMPLATE_CATEGORY" val="diagram"/>
  <p:tag name="KSO_WM_TEMPLATE_INDEX" val="20231451"/>
  <p:tag name="KSO_WM_UNIT_LAYERLEVEL" val="1_1_1_1"/>
  <p:tag name="KSO_WM_TAG_VERSION" val="3.0"/>
  <p:tag name="KSO_WM_BEAUTIFY_FLAG" val="#wm#"/>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2"/>
  <p:tag name="KSO_WM_DIAGRAM_VIRTUALLY_FRAME" val="{&quot;height&quot;:423.65870666503906,&quot;left&quot;:39.5000454735944,&quot;top&quot;:66.05,&quot;width&quot;:884.0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9.xml><?xml version="1.0" encoding="utf-8"?>
<p:tagLst xmlns:p="http://schemas.openxmlformats.org/presentationml/2006/main">
  <p:tag name="TIMING" val="|2.9"/>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0180_1*n_h_h_i*1_2_2_3"/>
  <p:tag name="KSO_WM_TEMPLATE_CATEGORY" val="diagram"/>
  <p:tag name="KSO_WM_TEMPLATE_INDEX" val="20230180"/>
  <p:tag name="KSO_WM_UNIT_LAYERLEVEL" val="1_1_1_1"/>
  <p:tag name="KSO_WM_TAG_VERSION" val="1.0"/>
  <p:tag name="KSO_WM_BEAUTIFY_FLAG" val="#wm#"/>
  <p:tag name="KSO_WM_UNIT_FILL_FORE_SCHEMECOLOR_INDEX" val="6"/>
  <p:tag name="KSO_WM_UNIT_SHADOW_SCHEMECOLOR_INDEX" val="6"/>
  <p:tag name="KSO_WM_UNIT_TEXT_FILL_FORE_SCHEMECOLOR_INDEX" val="2"/>
  <p:tag name="KSO_WM_UNIT_TEXT_FILL_TYPE" val="1"/>
  <p:tag name="KSO_WM_DIAGRAM_VIRTUALLY_FRAME" val="{&quot;height&quot;:597.25,&quot;left&quot;:19.5,&quot;top&quot;:85.8,&quot;width&quot;:940.45}"/>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3*n_h_h_f*1_2_1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47.691943532387995,&quot;top&quot;:100.2744554030050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3*n_h_h_f*1_2_5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5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47.691943532387995,&quot;top&quot;:100.2744554030050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3*n_h_h_f*1_2_2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UNIT_VALUE" val="80"/>
  <p:tag name="KSO_WM_DIAGRAM_GROUP_CODE" val="n1-1"/>
  <p:tag name="KSO_WM_UNIT_TYPE" val="n_h_h_f"/>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47.691943532387995,&quot;top&quot;:100.2744554030050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3*n_h_h_f*1_2_4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47.691943532387995,&quot;top&quot;:100.2744554030050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1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02_3*n_h_i*1_1_1"/>
  <p:tag name="KSO_WM_TEMPLATE_CATEGORY" val="diagram"/>
  <p:tag name="KSO_WM_TEMPLATE_INDEX" val="20231702"/>
  <p:tag name="KSO_WM_UNIT_LAYERLEVEL" val="1_1_1"/>
  <p:tag name="KSO_WM_TAG_VERSION" val="3.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47.691943532387995,&quot;top&quot;:100.27445540300505,&quot;width&quot;:851.2017822265625}"/>
  <p:tag name="KSO_WM_DIAGRAM_COLOR_MATCH_VALUE" val="{&quot;shape&quot;:{&quot;fill&quot;:{&quot;solid&quot;:{&quot;brightness&quot;:0,&quot;colorType&quot;:1,&quot;foreColorIndex&quot;:5,&quot;transparency&quot;:0.94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1"/>
  <p:tag name="KSO_WM_UNIT_ID" val="diagram20231702_3*n_h_h_i*1_2_1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47.691943532387995,&quot;top&quot;:100.27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1"/>
  <p:tag name="KSO_WM_UNIT_ID" val="diagram20231702_3*n_h_h_i*1_2_2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47.691943532387995,&quot;top&quot;:100.27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5_1"/>
  <p:tag name="KSO_WM_UNIT_ID" val="diagram20231702_3*n_h_h_i*1_2_5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47.691943532387995,&quot;top&quot;:100.27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4_1"/>
  <p:tag name="KSO_WM_UNIT_ID" val="diagram20231702_3*n_h_h_i*1_2_4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47.691943532387995,&quot;top&quot;:100.2744554030050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69.xml><?xml version="1.0" encoding="utf-8"?>
<p:tagLst xmlns:p="http://schemas.openxmlformats.org/presentationml/2006/main">
  <p:tag name="KSO_WM_UNIT_COMPATIBLE" val="0"/>
  <p:tag name="KSO_WM_UNIT_DIAGRAM_ISREFERUNIT" val="0"/>
  <p:tag name="KSO_WM_TEMPLATE_INDEX" val="20231702"/>
  <p:tag name="KSO_WM_TAG_VERSION" val="3.0"/>
  <p:tag name="KSO_WM_DIAGRAM_VERSION" val="3"/>
  <p:tag name="KSO_WM_DIAGRAM_COLOR_TEXT_CAN_REMOVE" val="n"/>
  <p:tag name="KSO_WM_DIAGRAM_MIN_ITEMCNT" val="2"/>
  <p:tag name="KSO_WM_BEAUTIFY_FLAG" val="#wm#"/>
  <p:tag name="KSO_WM_UNIT_HIGHLIGHT" val="0"/>
  <p:tag name="KSO_WM_UNIT_DIAGRAM_ISNUMVISUAL" val="0"/>
  <p:tag name="KSO_WM_UNIT_ID" val="diagram20231702_3*n_h_a*1_1_1"/>
  <p:tag name="KSO_WM_TEMPLATE_CATEGORY" val="diagram"/>
  <p:tag name="KSO_WM_UNIT_LAYERLEVEL" val="1_1_1"/>
  <p:tag name="KSO_WM_UNIT_ISCONTENTSTITLE" val="0"/>
  <p:tag name="KSO_WM_UNIT_ISNUMDGMTITLE" val="0"/>
  <p:tag name="KSO_WM_UNIT_NOCLEAR" val="0"/>
  <p:tag name="KSO_WM_DIAGRAM_GROUP_CODE" val="n1-1"/>
  <p:tag name="KSO_WM_UNIT_TYPE" val="n_h_a"/>
  <p:tag name="KSO_WM_UNIT_INDEX" val="1_1_1"/>
  <p:tag name="KSO_WM_DIAGRAM_COLOR_TRICK" val="1"/>
  <p:tag name="KSO_WM_DIAGRAM_MAX_ITEMCNT" val="6"/>
  <p:tag name="KSO_WM_DIAGRAM_VIRTUALLY_FRAME" val="{&quot;height&quot;:371.06573486328125,&quot;left&quot;:47.691943532387995,&quot;top&quot;:100.27445540300505,&quot;width&quot;:851.2017822265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VALUE" val="8"/>
  <p:tag name="KSO_WM_UNIT_PRESET_TEXT" val="单击此处添加标题"/>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7.xml><?xml version="1.0" encoding="utf-8"?>
<p:tagLst xmlns:p="http://schemas.openxmlformats.org/presentationml/2006/main">
  <p:tag name="KSO_WM_UNIT_ISCONTENTSTITLE" val="0"/>
  <p:tag name="KSO_WM_UNIT_ISNUMDGMTITLE" val="0"/>
  <p:tag name="KSO_WM_UNIT_PRESET_TEXT" val="市场"/>
  <p:tag name="KSO_WM_UNIT_NOCLEAR" val="0"/>
  <p:tag name="KSO_WM_UNIT_VALUE" val="3"/>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30180_1*n_h_h_a*1_2_2_1"/>
  <p:tag name="KSO_WM_TEMPLATE_CATEGORY" val="diagram"/>
  <p:tag name="KSO_WM_TEMPLATE_INDEX" val="20230180"/>
  <p:tag name="KSO_WM_UNIT_LAYERLEVEL" val="1_1_1_1"/>
  <p:tag name="KSO_WM_TAG_VERSION" val="1.0"/>
  <p:tag name="KSO_WM_BEAUTIFY_FLAG" val="#wm#"/>
  <p:tag name="KSO_WM_UNIT_TEXT_FILL_FORE_SCHEMECOLOR_INDEX" val="14"/>
  <p:tag name="KSO_WM_UNIT_TEXT_FILL_TYPE" val="1"/>
  <p:tag name="KSO_WM_DIAGRAM_VIRTUALLY_FRAME" val="{&quot;height&quot;:597.25,&quot;left&quot;:19.5,&quot;top&quot;:85.8,&quot;width&quot;:940.45}"/>
</p:tagLst>
</file>

<file path=ppt/tags/tag170.xml><?xml version="1.0" encoding="utf-8"?>
<p:tagLst xmlns:p="http://schemas.openxmlformats.org/presentationml/2006/main">
  <p:tag name="TIMING" val="|2.9"/>
</p:tagLst>
</file>

<file path=ppt/tags/tag1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1"/>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gradient&quot;:[{&quot;brightness&quot;:0.949999988079071,&quot;colorType&quot;:1,&quot;foreColorIndex&quot;:5,&quot;pos&quot;:0,&quot;transparency&quot;:1},{&quot;brightness&quot;:0,&quot;colorType&quot;:1,&quot;foreColorIndex&quot;:5,&quot;pos&quot;:0.8500000238418579,&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2"/>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gradient&quot;:[{&quot;brightness&quot;:0,&quot;colorType&quot;:1,&quot;foreColorIndex&quot;:5,&quot;pos&quot;:0.07999999821186066,&quot;transparency&quot;: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3"/>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gradient&quot;:[{&quot;brightness&quot;:0,&quot;colorType&quot;:1,&quot;foreColorIndex&quot;:5,&quot;pos&quot;:0.7099999785423279,&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4"/>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gradient&quot;:[{&quot;brightness&quot;:0,&quot;colorType&quot;:1,&quot;foreColorIndex&quot;:5,&quot;pos&quot;:0.15000000596046448,&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5"/>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5"/>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gradient&quot;:[{&quot;brightness&quot;:0.949999988079071,&quot;colorType&quot;:1,&quot;foreColorIndex&quot;:5,&quot;pos&quot;:0,&quot;transparency&quot;:1},{&quot;brightness&quot;:0,&quot;colorType&quot;:1,&quot;foreColorIndex&quot;:5,&quot;pos&quot;:0.8799999952316284,&quot;transparency&quot;:0.44999998807907104}],&quot;type&quot;:3},&quot;glow&quot;:{&quot;colorType&quot;:0},&quot;line&quot;:{&quot;gradient&quot;:[{&quot;brightness&quot;:0,&quot;colorType&quot;:1,&quot;foreColorIndex&quot;:5,&quot;pos&quot;:0,&quot;transparency&quot;:0.15000000596046448},{&quot;brightness&quot;:0,&quot;colorType&quot;:1,&quot;foreColorIndex&quot;:5,&quot;pos&quot;:0.680000007152557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i*1_1_6"/>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6"/>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gradient&quot;:[{&quot;brightness&quot;:0.949999988079071,&quot;colorType&quot;:1,&quot;foreColorIndex&quot;:5,&quot;pos&quot;:0,&quot;transparency&quot;:1},{&quot;brightness&quot;:0,&quot;colorType&quot;:1,&quot;foreColorIndex&quot;:5,&quot;pos&quot;:0.8500000238418579,&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2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2_2"/>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gradient&quot;:[{&quot;brightness&quot;:0,&quot;colorType&quot;:2,&quot;pos&quot;:0.949999988079071,&quot;rgb&quot;:&quot;#376fff&quot;,&quot;transparency&quot;:1},{&quot;brightness&quot;:0,&quot;colorType&quot;:1,&quot;foreColorIndex&quot;:5,&quot;pos&quot;:0,&quot;transparency&quot;:1},{&quot;brightness&quot;:0,&quot;colorType&quot;:1,&quot;foreColorIndex&quot;:5,&quot;pos&quot;:0.5,&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3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4"/>
  <p:tag name="KSO_WM_UNIT_ID" val="diagram20230180_1*n_h_h_i*1_2_2_4"/>
  <p:tag name="KSO_WM_TEMPLATE_CATEGORY" val="diagram"/>
  <p:tag name="KSO_WM_TEMPLATE_INDEX" val="20230180"/>
  <p:tag name="KSO_WM_UNIT_LAYERLEVEL" val="1_1_1_1"/>
  <p:tag name="KSO_WM_TAG_VERSION" val="1.0"/>
  <p:tag name="KSO_WM_BEAUTIFY_FLAG" val="#wm#"/>
  <p:tag name="KSO_WM_UNIT_FILL_FORE_SCHEMECOLOR_INDEX" val="6"/>
  <p:tag name="KSO_WM_UNIT_TEXT_FILL_FORE_SCHEMECOLOR_INDEX" val="2"/>
  <p:tag name="KSO_WM_UNIT_TEXT_FILL_TYPE" val="1"/>
  <p:tag name="KSO_WM_DIAGRAM_VIRTUALLY_FRAME" val="{&quot;height&quot;:597.25,&quot;left&quot;:19.5,&quot;top&quot;:85.8,&quot;width&quot;:940.45}"/>
</p:tagLst>
</file>

<file path=ppt/tags/tag1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3_2"/>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gradient&quot;:[{&quot;brightness&quot;:0,&quot;colorType&quot;:2,&quot;pos&quot;:0.949999988079071,&quot;rgb&quot;:&quot;#376fff&quot;,&quot;transparency&quot;:1},{&quot;brightness&quot;:0,&quot;colorType&quot;:1,&quot;foreColorIndex&quot;:5,&quot;pos&quot;:0,&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1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62_2*n_h_h_f*1_2_1_1"/>
  <p:tag name="KSO_WM_TEMPLATE_CATEGORY" val="diagram"/>
  <p:tag name="KSO_WM_TEMPLATE_INDEX" val="2023096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形项正文"/>
  <p:tag name="KSO_WM_UNIT_TEXT_FILL_FORE_SCHEMECOLOR_INDEX" val="1"/>
  <p:tag name="KSO_WM_UNIT_TEXT_FILL_TYPE" val="1"/>
  <p:tag name="KSO_WM_DIAGRAM_USE_COLOR_VALUE" val="{&quot;color_scheme&quot;:1,&quot;color_type&quot;:1,&quot;theme_color_indexes&quot;:[]}"/>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62_2*n_h_h_a*1_2_1_1"/>
  <p:tag name="KSO_WM_TEMPLATE_CATEGORY" val="diagram"/>
  <p:tag name="KSO_WM_TEMPLATE_INDEX" val="2023096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h_i*1_2_1_2"/>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gradient&quot;:[{&quot;brightness&quot;:0,&quot;colorType&quot;:2,&quot;pos&quot;:0.949999988079071,&quot;rgb&quot;:&quot;#376fff&quot;,&quot;transparency&quot;:1},{&quot;brightness&quot;:0,&quot;colorType&quot;:1,&quot;foreColorIndex&quot;:5,&quot;pos&quot;:0,&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2_2*n_h_a*1_1_1"/>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56"/>
  <p:tag name="KSO_WM_DIAGRAM_GROUP_CODE" val="n1-1"/>
  <p:tag name="KSO_WM_UNIT_TYPE" val="n_h_a"/>
  <p:tag name="KSO_WM_UNIT_INDEX" val="1_1_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gradient&quot;:[{&quot;brightness&quot;:0.949999988079071,&quot;colorType&quot;:1,&quot;foreColorIndex&quot;:5,&quot;pos&quot;:0,&quot;transparency&quot;:1},{&quot;brightness&quot;:0,&quot;colorType&quot;:1,&quot;foreColorIndex&quot;:5,&quot;pos&quot;:0.800000011920929,&quot;transparency&quot;:0.75}],&quot;type&quot;:3},&quot;glow&quot;:{&quot;colorType&quot;:0},&quot;line&quot;:{&quot;gradient&quot;:[{&quot;brightness&quot;:0,&quot;colorType&quot;:1,&quot;foreColorIndex&quot;:5,&quot;pos&quot;:0.25999999046325684,&quot;transparency&quot;:1},{&quot;brightness&quot;:0,&quot;colorType&quot;:1,&quot;foreColorIndex&quot;:5,&quot;pos&quot;:1,&quot;transparency&quot;:0.44999998807907104}],&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项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62_2*n_h_h_f*1_2_1_1"/>
  <p:tag name="KSO_WM_TEMPLATE_CATEGORY" val="diagram"/>
  <p:tag name="KSO_WM_TEMPLATE_INDEX" val="2023096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形项正文"/>
  <p:tag name="KSO_WM_UNIT_TEXT_FILL_FORE_SCHEMECOLOR_INDEX" val="1"/>
  <p:tag name="KSO_WM_UNIT_TEXT_FILL_TYPE" val="1"/>
  <p:tag name="KSO_WM_DIAGRAM_USE_COLOR_VALUE" val="{&quot;color_scheme&quot;:1,&quot;color_type&quot;:1,&quot;theme_color_indexes&quot;:[]}"/>
</p:tagLst>
</file>

<file path=ppt/tags/tag1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62_2*n_h_h_a*1_2_1_1"/>
  <p:tag name="KSO_WM_TEMPLATE_CATEGORY" val="diagram"/>
  <p:tag name="KSO_WM_TEMPLATE_INDEX" val="2023096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62_2*n_h_h_f*1_2_1_1"/>
  <p:tag name="KSO_WM_TEMPLATE_CATEGORY" val="diagram"/>
  <p:tag name="KSO_WM_TEMPLATE_INDEX" val="2023096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形项正文"/>
  <p:tag name="KSO_WM_UNIT_TEXT_FILL_FORE_SCHEMECOLOR_INDEX" val="1"/>
  <p:tag name="KSO_WM_UNIT_TEXT_FILL_TYPE" val="1"/>
  <p:tag name="KSO_WM_DIAGRAM_USE_COLOR_VALUE" val="{&quot;color_scheme&quot;:1,&quot;color_type&quot;:1,&quot;theme_color_indexes&quot;:[]}"/>
</p:tagLst>
</file>

<file path=ppt/tags/tag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62_2*n_h_h_a*1_2_1_1"/>
  <p:tag name="KSO_WM_TEMPLATE_CATEGORY" val="diagram"/>
  <p:tag name="KSO_WM_TEMPLATE_INDEX" val="2023096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7.3000061035156,&quot;left&quot;:42.22501220703125,&quot;top&quot;:83.32503326656315,&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5"/>
  <p:tag name="KSO_WM_UNIT_ID" val="diagram20230180_1*n_h_h_i*1_2_2_5"/>
  <p:tag name="KSO_WM_TEMPLATE_CATEGORY" val="diagram"/>
  <p:tag name="KSO_WM_TEMPLATE_INDEX" val="20230180"/>
  <p:tag name="KSO_WM_UNIT_LAYERLEVEL" val="1_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597.25,&quot;left&quot;:19.5,&quot;top&quot;:85.8,&quot;width&quot;:940.45}"/>
</p:tagLst>
</file>

<file path=ppt/tags/tag190.xml><?xml version="1.0" encoding="utf-8"?>
<p:tagLst xmlns:p="http://schemas.openxmlformats.org/presentationml/2006/main">
  <p:tag name="TIMING" val="|2.9"/>
</p:tagLst>
</file>

<file path=ppt/tags/tag1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319_1*m_i*1_1"/>
  <p:tag name="KSO_WM_TEMPLATE_CATEGORY" val="diagram"/>
  <p:tag name="KSO_WM_TEMPLATE_INDEX" val="20230319"/>
  <p:tag name="KSO_WM_UNIT_LAYERLEVEL" val="1_1"/>
  <p:tag name="KSO_WM_TAG_VERSION" val="3.0"/>
  <p:tag name="KSO_WM_DIAGRAM_VERSION" val="3"/>
  <p:tag name="KSO_WM_DIAGRAM_COLOR_TRICK" val="2"/>
  <p:tag name="KSO_WM_DIAGRAM_COLOR_TEXT_CAN_REMOVE" val="n"/>
  <p:tag name="KSO_WM_UNIT_TYPE" val="m_i"/>
  <p:tag name="KSO_WM_UNIT_INDEX" val="1_1"/>
  <p:tag name="KSO_WM_DIAGRAM_MAX_ITEMCNT" val="8"/>
  <p:tag name="KSO_WM_DIAGRAM_MIN_ITEMCNT" val="2"/>
  <p:tag name="KSO_WM_DIAGRAM_VIRTUALLY_FRAME" val="{&quot;height&quot;:378.3999938964844,&quot;left&quot;:59.7814175439069,&quot;top&quot;:190.35000305175782,&quot;width&quot;:846.4872436523438}"/>
  <p:tag name="KSO_WM_DIAGRAM_COLOR_MATCH_VALUE" val="{&quot;shape&quot;:{&quot;fill&quot;:{&quot;type&quot;:0},&quot;glow&quot;:{&quot;colorType&quot;:0},&quot;line&quot;:{&quot;gradient&quot;:[{&quot;brightness&quot;:0.949999988079071,&quot;colorType&quot;:1,&quot;foreColorIndex&quot;:5,&quot;pos&quot;:0,&quot;transparency&quot;:1},{&quot;brightness&quot;:0,&quot;colorType&quot;:1,&quot;foreColorIndex&quot;:5,&quot;pos&quot;:0.6700000166893005,&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0319_1*m_h_i*1_1_1"/>
  <p:tag name="KSO_WM_TEMPLATE_CATEGORY" val="diagram"/>
  <p:tag name="KSO_WM_TEMPLATE_INDEX" val="20230319"/>
  <p:tag name="KSO_WM_UNIT_LAYERLEVEL" val="1_1_1"/>
  <p:tag name="KSO_WM_TAG_VERSION" val="3.0"/>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9.7814175439069,&quot;top&quot;:190.35000305175782,&quot;width&quot;:846.4872436523438}"/>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9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0319_1*m_h_i*1_2_1"/>
  <p:tag name="KSO_WM_TEMPLATE_CATEGORY" val="diagram"/>
  <p:tag name="KSO_WM_TEMPLATE_INDEX" val="20230319"/>
  <p:tag name="KSO_WM_UNIT_LAYERLEVEL" val="1_1_1"/>
  <p:tag name="KSO_WM_TAG_VERSION" val="3.0"/>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9.7814175439069,&quot;top&quot;:190.35000305175782,&quot;width&quot;:846.4872436523438}"/>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94.xml><?xml version="1.0" encoding="utf-8"?>
<p:tagLst xmlns:p="http://schemas.openxmlformats.org/presentationml/2006/main">
  <p:tag name="TIMING" val="|2.9"/>
</p:tagLst>
</file>

<file path=ppt/tags/tag195.xml><?xml version="1.0" encoding="utf-8"?>
<p:tagLst xmlns:p="http://schemas.openxmlformats.org/presentationml/2006/main">
  <p:tag name="TIMING" val="|1.4|4.6|1.3|1.2|1.3|1.2"/>
</p:tagLst>
</file>

<file path=ppt/tags/tag196.xml><?xml version="1.0" encoding="utf-8"?>
<p:tagLst xmlns:p="http://schemas.openxmlformats.org/presentationml/2006/main">
  <p:tag name="TIMING" val="|1.4|4.6|1.3|1.2|1.3|1.2"/>
</p:tagLst>
</file>

<file path=ppt/tags/tag197.xml><?xml version="1.0" encoding="utf-8"?>
<p:tagLst xmlns:p="http://schemas.openxmlformats.org/presentationml/2006/main">
  <p:tag name="ISPRING_PRESENTATION_TITLE" val="PowerPoint 演示文稿"/>
  <p:tag name="resource_record_key" val="{&quot;13&quot;:[19951231],&quot;70&quot;:[3322225,3322043,3325306,3312503,3323789,3321758,3318453,3318441,3320035,3314370,3312588,3312128]}"/>
  <p:tag name="commondata" val="eyJoZGlkIjoiNjQ4YzdlODg4MjcyNWQ4MjM5MzQ0NTg3N2YxZDIyOGYifQ=="/>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5"/>
  <p:tag name="KSO_WM_UNIT_ID" val="diagram20230180_1*n_h_h_i*1_2_1_5"/>
  <p:tag name="KSO_WM_TEMPLATE_CATEGORY" val="diagram"/>
  <p:tag name="KSO_WM_TEMPLATE_INDEX" val="20230180"/>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597.25,&quot;left&quot;:19.5,&quot;top&quot;:85.8,&quot;width&quot;:940.4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0180_1*n_h_h_i*1_2_1_1"/>
  <p:tag name="KSO_WM_TEMPLATE_CATEGORY" val="diagram"/>
  <p:tag name="KSO_WM_TEMPLATE_INDEX" val="20230180"/>
  <p:tag name="KSO_WM_UNIT_LAYERLEVEL" val="1_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597.25,&quot;left&quot;:19.5,&quot;top&quot;:85.8,&quot;width&quot;:940.45}"/>
</p:tagLst>
</file>

<file path=ppt/tags/tag22.xml><?xml version="1.0" encoding="utf-8"?>
<p:tagLst xmlns:p="http://schemas.openxmlformats.org/presentationml/2006/main">
  <p:tag name="KSO_WM_UNIT_SUBTYPE" val="a"/>
  <p:tag name="KSO_WM_UNIT_PRESET_TEXT" val="点击此处添加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n1-1"/>
  <p:tag name="KSO_WM_UNIT_TYPE" val="n_h_h_h_f"/>
  <p:tag name="KSO_WM_UNIT_INDEX" val="1_2_1_1_1"/>
  <p:tag name="KSO_WM_UNIT_ID" val="diagram20230180_1*n_h_h_h_f*1_2_1_1_1"/>
  <p:tag name="KSO_WM_TEMPLATE_CATEGORY" val="diagram"/>
  <p:tag name="KSO_WM_TEMPLATE_INDEX" val="20230180"/>
  <p:tag name="KSO_WM_UNIT_LAYERLEVEL" val="1_1_1_1_1"/>
  <p:tag name="KSO_WM_TAG_VERSION" val="1.0"/>
  <p:tag name="KSO_WM_BEAUTIFY_FLAG" val="#wm#"/>
  <p:tag name="KSO_WM_UNIT_TEXT_FILL_FORE_SCHEMECOLOR_INDEX" val="13"/>
  <p:tag name="KSO_WM_UNIT_TEXT_FILL_TYPE" val="1"/>
  <p:tag name="KSO_WM_DIAGRAM_VIRTUALLY_FRAME" val="{&quot;height&quot;:597.25,&quot;left&quot;:19.5,&quot;top&quot;:85.8,&quot;width&quot;:940.45}"/>
</p:tagLst>
</file>

<file path=ppt/tags/tag23.xml><?xml version="1.0" encoding="utf-8"?>
<p:tagLst xmlns:p="http://schemas.openxmlformats.org/presentationml/2006/main">
  <p:tag name="KSO_WM_UNIT_ISCONTENTSTITLE" val="0"/>
  <p:tag name="KSO_WM_UNIT_ISNUMDGMTITLE" val="0"/>
  <p:tag name="KSO_WM_UNIT_PRESET_TEXT" val="产品"/>
  <p:tag name="KSO_WM_UNIT_NOCLEAR" val="0"/>
  <p:tag name="KSO_WM_UNIT_VALUE" val="3"/>
  <p:tag name="KSO_WM_UNIT_HIGHLIGHT" val="0"/>
  <p:tag name="KSO_WM_UNIT_COMPATIBLE" val="0"/>
  <p:tag name="KSO_WM_UNIT_DIAGRAM_ISNUMVISUAL" val="0"/>
  <p:tag name="KSO_WM_UNIT_DIAGRAM_ISREFERUNIT" val="0"/>
  <p:tag name="KSO_WM_DIAGRAM_GROUP_CODE" val="n1-1"/>
  <p:tag name="KSO_WM_UNIT_TYPE" val="n_h_h_h_a"/>
  <p:tag name="KSO_WM_UNIT_INDEX" val="1_2_1_1_1"/>
  <p:tag name="KSO_WM_UNIT_ID" val="diagram20230180_1*n_h_h_h_a*1_2_1_1_1"/>
  <p:tag name="KSO_WM_TEMPLATE_CATEGORY" val="diagram"/>
  <p:tag name="KSO_WM_TEMPLATE_INDEX" val="20230180"/>
  <p:tag name="KSO_WM_UNIT_LAYERLEVEL" val="1_1_1_1_1"/>
  <p:tag name="KSO_WM_TAG_VERSION" val="1.0"/>
  <p:tag name="KSO_WM_BEAUTIFY_FLAG" val="#wm#"/>
  <p:tag name="KSO_WM_UNIT_TEXT_FILL_FORE_SCHEMECOLOR_INDEX" val="5"/>
  <p:tag name="KSO_WM_UNIT_TEXT_FILL_TYPE" val="1"/>
  <p:tag name="KSO_WM_DIAGRAM_VIRTUALLY_FRAME" val="{&quot;height&quot;:597.25,&quot;left&quot;:19.5,&quot;top&quot;:85.8,&quot;width&quot;:940.45}"/>
</p:tagLst>
</file>

<file path=ppt/tags/tag24.xml><?xml version="1.0" encoding="utf-8"?>
<p:tagLst xmlns:p="http://schemas.openxmlformats.org/presentationml/2006/main">
  <p:tag name="TIMING" val="|2.9"/>
</p:tagLst>
</file>

<file path=ppt/tags/tag25.xml><?xml version="1.0" encoding="utf-8"?>
<p:tagLst xmlns:p="http://schemas.openxmlformats.org/presentationml/2006/main">
  <p:tag name="TIMING" val="|2.9"/>
</p:tagLst>
</file>

<file path=ppt/tags/tag26.xml><?xml version="1.0" encoding="utf-8"?>
<p:tagLst xmlns:p="http://schemas.openxmlformats.org/presentationml/2006/main">
  <p:tag name="TIMING" val="|2.9"/>
</p:tagLst>
</file>

<file path=ppt/tags/tag27.xml><?xml version="1.0" encoding="utf-8"?>
<p:tagLst xmlns:p="http://schemas.openxmlformats.org/presentationml/2006/main">
  <p:tag name="TIMING" val="|2.9"/>
</p:tagLst>
</file>

<file path=ppt/tags/tag28.xml><?xml version="1.0" encoding="utf-8"?>
<p:tagLst xmlns:p="http://schemas.openxmlformats.org/presentationml/2006/main">
  <p:tag name="TIMING" val="|2.9"/>
</p:tagLst>
</file>

<file path=ppt/tags/tag29.xml><?xml version="1.0" encoding="utf-8"?>
<p:tagLst xmlns:p="http://schemas.openxmlformats.org/presentationml/2006/main">
  <p:tag name="TIMING" val="|2.9"/>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TIMING" val="|2.9"/>
</p:tagLst>
</file>

<file path=ppt/tags/tag31.xml><?xml version="1.0" encoding="utf-8"?>
<p:tagLst xmlns:p="http://schemas.openxmlformats.org/presentationml/2006/main">
  <p:tag name="TIMING" val="|2.9"/>
</p:tagLst>
</file>

<file path=ppt/tags/tag32.xml><?xml version="1.0" encoding="utf-8"?>
<p:tagLst xmlns:p="http://schemas.openxmlformats.org/presentationml/2006/main">
  <p:tag name="TIMING" val="|2.9"/>
</p:tagLst>
</file>

<file path=ppt/tags/tag33.xml><?xml version="1.0" encoding="utf-8"?>
<p:tagLst xmlns:p="http://schemas.openxmlformats.org/presentationml/2006/main">
  <p:tag name="TIMING" val="|3.3"/>
</p:tagLst>
</file>

<file path=ppt/tags/tag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369.0399169921875,&quot;left&quot;:47.775,&quot;top&quot;:84.05504150390625,&quot;width&quot;:8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5.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4734_1*n_h_h_a*1_2_1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369.0399169921875,&quot;left&quot;:47.775,&quot;top&quot;:84.05504150390625,&quot;width&quot;:851.5}"/>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xml><?xml version="1.0" encoding="utf-8"?>
<p:tagLst xmlns:p="http://schemas.openxmlformats.org/presentationml/2006/main">
  <p:tag name="TIMING" val="|2.9"/>
</p:tagLst>
</file>

<file path=ppt/tags/tag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372.59495849609374,&quot;left&quot;:47.775,&quot;top&quot;:80.5,&quot;width&quot;:8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38.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4734_1*n_h_h_a*1_2_1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372.59495849609374,&quot;left&quot;:47.775,&quot;top&quot;:80.5,&quot;width&quot;:851.5}"/>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TIMING" val="|2.9"/>
</p:tagLst>
</file>

<file path=ppt/tags/tag4.xml><?xml version="1.0" encoding="utf-8"?>
<p:tagLst xmlns:p="http://schemas.openxmlformats.org/presentationml/2006/main">
  <p:tag name="TIMING" val="|3.3"/>
</p:tagLst>
</file>

<file path=ppt/tags/tag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369.0399169921875,&quot;left&quot;:47.775,&quot;top&quot;:84.05504150390625,&quot;width&quot;:8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41.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4734_1*n_h_h_a*1_2_1_1"/>
  <p:tag name="KSO_WM_TEMPLATE_CATEGORY" val="diagram"/>
  <p:tag name="KSO_WM_TEMPLATE_INDEX" val="20234734"/>
  <p:tag name="KSO_WM_UNIT_LAYERLEVEL" val="1_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6"/>
  <p:tag name="KSO_WM_DIAGRAM_MIN_ITEMCNT" val="2"/>
  <p:tag name="KSO_WM_DIAGRAM_VIRTUALLY_FRAME" val="{&quot;height&quot;:369.0399169921875,&quot;left&quot;:47.775,&quot;top&quot;:84.05504150390625,&quot;width&quot;:851.5}"/>
  <p:tag name="KSO_WM_DIAGRAM_COLOR_MATCH_VALUE" val="{&quot;shape&quot;:{&quot;fill&quot;:{&quot;gradient&quot;:[{&quot;brightness&quot;:0,&quot;colorType&quot;:1,&quot;foreColorIndex&quot;:14,&quot;pos&quot;:0,&quot;transparency&quot;:1},{&quot;brightness&quot;:0,&quot;colorType&quot;:1,&quot;foreColorIndex&quot;:5,&quot;pos&quot;:1,&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TIMING" val="|2.9"/>
</p:tagLst>
</file>

<file path=ppt/tags/tag43.xml><?xml version="1.0" encoding="utf-8"?>
<p:tagLst xmlns:p="http://schemas.openxmlformats.org/presentationml/2006/main">
  <p:tag name="TIMING" val="|2.9"/>
</p:tagLst>
</file>

<file path=ppt/tags/tag44.xml><?xml version="1.0" encoding="utf-8"?>
<p:tagLst xmlns:p="http://schemas.openxmlformats.org/presentationml/2006/main">
  <p:tag name="TIMING" val="|2.9"/>
</p:tagLst>
</file>

<file path=ppt/tags/tag45.xml><?xml version="1.0" encoding="utf-8"?>
<p:tagLst xmlns:p="http://schemas.openxmlformats.org/presentationml/2006/main">
  <p:tag name="KSO_WM_DIAGRAM_VIRTUALLY_FRAME" val="{&quot;height&quot;:342.65,&quot;left&quot;:240.15,&quot;top&quot;:109.3,&quot;width&quot;:478.9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70171_2*n_h_h_i*1_2_2_3"/>
  <p:tag name="KSO_WM_TEMPLATE_CATEGORY" val="diagram"/>
  <p:tag name="KSO_WM_TEMPLATE_INDEX" val="20170171"/>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342.65,&quot;left&quot;:240.15,&quot;top&quot;:109.3,&quot;width&quot;:478.9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0171_2*n_h_h_i*1_2_1_1"/>
  <p:tag name="KSO_WM_TEMPLATE_CATEGORY" val="diagram"/>
  <p:tag name="KSO_WM_TEMPLATE_INDEX" val="20170171"/>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42.65,&quot;left&quot;:240.15,&quot;top&quot;:109.3,&quot;width&quot;:478.9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70171_2*n_h_h_i*1_2_1_2"/>
  <p:tag name="KSO_WM_TEMPLATE_CATEGORY" val="diagram"/>
  <p:tag name="KSO_WM_TEMPLATE_INDEX" val="20170171"/>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42.65,&quot;left&quot;:240.15,&quot;top&quot;:109.3,&quot;width&quot;:478.9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70171_2*n_h_h_i*1_2_3_1"/>
  <p:tag name="KSO_WM_TEMPLATE_CATEGORY" val="diagram"/>
  <p:tag name="KSO_WM_TEMPLATE_INDEX" val="20170171"/>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342.65,&quot;left&quot;:240.15,&quot;top&quot;:109.3,&quot;width&quot;:478.95}"/>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l_h_i*1_2_1"/>
  <p:tag name="KSO_WM_TEMPLATE_CATEGORY" val="diagram"/>
  <p:tag name="KSO_WM_TEMPLATE_INDEX" val="2023314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91.50881958007807,&quot;left&quot;:81.98835103192668,&quot;top&quot;:115.7205508398822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0171_2*n_h_h_i*1_2_2_1"/>
  <p:tag name="KSO_WM_TEMPLATE_CATEGORY" val="diagram"/>
  <p:tag name="KSO_WM_TEMPLATE_INDEX" val="20170171"/>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DIAGRAM_VIRTUALLY_FRAME" val="{&quot;height&quot;:342.65,&quot;left&quot;:240.15,&quot;top&quot;:109.3,&quot;width&quot;:478.9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70171_2*n_h_h_i*1_2_3_2"/>
  <p:tag name="KSO_WM_TEMPLATE_CATEGORY" val="diagram"/>
  <p:tag name="KSO_WM_TEMPLATE_INDEX" val="20170171"/>
  <p:tag name="KSO_WM_UNIT_LAYERLEVEL" val="1_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DIAGRAM_VIRTUALLY_FRAME" val="{&quot;height&quot;:342.65,&quot;left&quot;:240.15,&quot;top&quot;:109.3,&quot;width&quot;:478.95}"/>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4"/>
  <p:tag name="KSO_WM_UNIT_ID" val="diagram20170171_2*n_h_h_i*1_2_1_4"/>
  <p:tag name="KSO_WM_TEMPLATE_CATEGORY" val="diagram"/>
  <p:tag name="KSO_WM_TEMPLATE_INDEX" val="20170171"/>
  <p:tag name="KSO_WM_UNIT_LAYERLEVEL" val="1_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DIAGRAM_VIRTUALLY_FRAME" val="{&quot;height&quot;:342.65,&quot;left&quot;:240.15,&quot;top&quot;:109.3,&quot;width&quot;:478.9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70171_2*n_h_h_i*1_2_2_2"/>
  <p:tag name="KSO_WM_TEMPLATE_CATEGORY" val="diagram"/>
  <p:tag name="KSO_WM_TEMPLATE_INDEX" val="20170171"/>
  <p:tag name="KSO_WM_UNIT_LAYERLEVEL" val="1_1_1_1"/>
  <p:tag name="KSO_WM_TAG_VERSION" val="1.0"/>
  <p:tag name="KSO_WM_BEAUTIFY_FLAG" val="#wm#"/>
  <p:tag name="KSO_WM_UNIT_LINE_FORE_SCHEMECOLOR_INDEX" val="5"/>
  <p:tag name="KSO_WM_UNIT_LINE_FILL_TYPE" val="2"/>
  <p:tag name="KSO_WM_DIAGRAM_VIRTUALLY_FRAME" val="{&quot;height&quot;:342.65,&quot;left&quot;:240.15,&quot;top&quot;:109.3,&quot;width&quot;:478.95}"/>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70171_2*n_h_h_i*1_2_3_3"/>
  <p:tag name="KSO_WM_TEMPLATE_CATEGORY" val="diagram"/>
  <p:tag name="KSO_WM_TEMPLATE_INDEX" val="20170171"/>
  <p:tag name="KSO_WM_UNIT_LAYERLEVEL" val="1_1_1_1"/>
  <p:tag name="KSO_WM_TAG_VERSION" val="1.0"/>
  <p:tag name="KSO_WM_BEAUTIFY_FLAG" val="#wm#"/>
  <p:tag name="KSO_WM_UNIT_LINE_FORE_SCHEMECOLOR_INDEX" val="5"/>
  <p:tag name="KSO_WM_UNIT_LINE_FILL_TYPE" val="2"/>
  <p:tag name="KSO_WM_DIAGRAM_VIRTUALLY_FRAME" val="{&quot;height&quot;:342.65,&quot;left&quot;:240.15,&quot;top&quot;:109.3,&quot;width&quot;:478.9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0171_2*n_h_i*1_1_1"/>
  <p:tag name="KSO_WM_TEMPLATE_CATEGORY" val="diagram"/>
  <p:tag name="KSO_WM_TEMPLATE_INDEX" val="2017017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342.65,&quot;left&quot;:240.15,&quot;top&quot;:109.3,&quot;width&quot;:478.9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170171_2*n_h_i*1_1_3"/>
  <p:tag name="KSO_WM_TEMPLATE_CATEGORY" val="diagram"/>
  <p:tag name="KSO_WM_TEMPLATE_INDEX" val="2017017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342.65,&quot;left&quot;:240.15,&quot;top&quot;:109.3,&quot;width&quot;:478.95}"/>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70171_2*n_h_i*1_1_2"/>
  <p:tag name="KSO_WM_TEMPLATE_CATEGORY" val="diagram"/>
  <p:tag name="KSO_WM_TEMPLATE_INDEX" val="2017017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342.65,&quot;left&quot;:240.15,&quot;top&quot;:109.3,&quot;width&quot;:478.95}"/>
</p:tagLst>
</file>

<file path=ppt/tags/tag58.xml><?xml version="1.0" encoding="utf-8"?>
<p:tagLst xmlns:p="http://schemas.openxmlformats.org/presentationml/2006/main">
  <p:tag name="KSO_WM_UNIT_VALUE" val="99*10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170171_2*n_h_h_x*1_2_2_1"/>
  <p:tag name="KSO_WM_TEMPLATE_CATEGORY" val="diagram"/>
  <p:tag name="KSO_WM_TEMPLATE_INDEX" val="20170171"/>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42.65,&quot;left&quot;:240.15,&quot;top&quot;:109.3,&quot;width&quot;:478.95}"/>
</p:tagLst>
</file>

<file path=ppt/tags/tag59.xml><?xml version="1.0" encoding="utf-8"?>
<p:tagLst xmlns:p="http://schemas.openxmlformats.org/presentationml/2006/main">
  <p:tag name="KSO_WM_UNIT_VALUE" val="98*108"/>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170171_2*n_h_h_x*1_2_3_1"/>
  <p:tag name="KSO_WM_TEMPLATE_CATEGORY" val="diagram"/>
  <p:tag name="KSO_WM_TEMPLATE_INDEX" val="20170171"/>
  <p:tag name="KSO_WM_UNIT_LAYERLEVEL" val="1_1_1_1"/>
  <p:tag name="KSO_WM_TAG_VERSION" val="1.0"/>
  <p:tag name="KSO_WM_BEAUTIFY_FLAG" val="#wm#"/>
  <p:tag name="KSO_WM_UNIT_FILL_FORE_SCHEMECOLOR_INDEX" val="14"/>
  <p:tag name="KSO_WM_UNIT_FILL_TYPE" val="1"/>
  <p:tag name="KSO_WM_DIAGRAM_VIRTUALLY_FRAME" val="{&quot;height&quot;:342.65,&quot;left&quot;:240.15,&quot;top&quot;:109.3,&quot;width&quot;:478.95}"/>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l_h_i*1_4_1"/>
  <p:tag name="KSO_WM_TEMPLATE_CATEGORY" val="diagram"/>
  <p:tag name="KSO_WM_TEMPLATE_INDEX" val="2023314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91.50881958007807,&quot;left&quot;:81.98835103192668,&quot;top&quot;:115.7205508398822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6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0171_2*n_h_a*1_1_1"/>
  <p:tag name="KSO_WM_TEMPLATE_CATEGORY" val="diagram"/>
  <p:tag name="KSO_WM_TEMPLATE_INDEX" val="20170171"/>
  <p:tag name="KSO_WM_UNIT_LAYERLEVEL" val="1_1_1"/>
  <p:tag name="KSO_WM_TAG_VERSION" val="1.0"/>
  <p:tag name="KSO_WM_BEAUTIFY_FLAG" val="#wm#"/>
  <p:tag name="KSO_WM_UNIT_PRESET_TEXT" val="IDEAR"/>
  <p:tag name="KSO_WM_UNIT_TEXT_FILL_FORE_SCHEMECOLOR_INDEX" val="13"/>
  <p:tag name="KSO_WM_UNIT_TEXT_FILL_TYPE" val="1"/>
  <p:tag name="KSO_WM_DIAGRAM_VIRTUALLY_FRAME" val="{&quot;height&quot;:342.65,&quot;left&quot;:240.15,&quot;top&quot;:109.3,&quot;width&quot;:478.9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70171_2*n_h_h_i*1_2_1_3"/>
  <p:tag name="KSO_WM_TEMPLATE_CATEGORY" val="diagram"/>
  <p:tag name="KSO_WM_TEMPLATE_INDEX" val="20170171"/>
  <p:tag name="KSO_WM_UNIT_LAYERLEVEL" val="1_1_1_1"/>
  <p:tag name="KSO_WM_TAG_VERSION" val="1.0"/>
  <p:tag name="KSO_WM_BEAUTIFY_FLAG" val="#wm#"/>
  <p:tag name="KSO_WM_UNIT_LINE_FORE_SCHEMECOLOR_INDEX" val="5"/>
  <p:tag name="KSO_WM_UNIT_LINE_FILL_TYPE" val="2"/>
  <p:tag name="KSO_WM_DIAGRAM_VIRTUALLY_FRAME" val="{&quot;height&quot;:342.65,&quot;left&quot;:240.15,&quot;top&quot;:109.3,&quot;width&quot;:478.95}"/>
</p:tagLst>
</file>

<file path=ppt/tags/tag62.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170171_2*n_h_h_x*1_2_1_1"/>
  <p:tag name="KSO_WM_TEMPLATE_CATEGORY" val="diagram"/>
  <p:tag name="KSO_WM_TEMPLATE_INDEX" val="20170171"/>
  <p:tag name="KSO_WM_UNIT_LAYERLEVEL" val="1_1_1_1"/>
  <p:tag name="KSO_WM_TAG_VERSION" val="1.0"/>
  <p:tag name="KSO_WM_BEAUTIFY_FLAG" val="#wm#"/>
  <p:tag name="KSO_WM_DIAGRAM_VIRTUALLY_FRAME" val="{&quot;height&quot;:342.65,&quot;left&quot;:240.15,&quot;top&quot;:109.3,&quot;width&quot;:478.95}"/>
</p:tagLst>
</file>

<file path=ppt/tags/tag63.xml><?xml version="1.0" encoding="utf-8"?>
<p:tagLst xmlns:p="http://schemas.openxmlformats.org/presentationml/2006/main">
  <p:tag name="TIMING" val="|2.9"/>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0959_2*q_h_i*1_2_2"/>
  <p:tag name="KSO_WM_TEMPLATE_CATEGORY" val="diagram"/>
  <p:tag name="KSO_WM_TEMPLATE_INDEX" val="2023095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gradient&quot;:[{&quot;brightness&quot;:0,&quot;colorType&quot;:1,&quot;foreColorIndex&quot;:6,&quot;pos&quot;:0.8999999761581421,&quot;transparency&quot;:0},{&quot;brightness&quot;:0,&quot;colorType&quot;:1,&quot;foreColorIndex&quot;:6,&quot;pos&quot;:0,&quot;transparency&quot;:0},{&quot;brightness&quot;:0.4000000059604645,&quot;colorType&quot;:1,&quot;foreColorIndex&quot;:6,&quot;pos&quot;:0,&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0959_2*q_h_i*1_3_2"/>
  <p:tag name="KSO_WM_TEMPLATE_CATEGORY" val="diagram"/>
  <p:tag name="KSO_WM_TEMPLATE_INDEX" val="2023095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gradient&quot;:[{&quot;brightness&quot;:0,&quot;colorType&quot;:1,&quot;foreColorIndex&quot;:7,&quot;pos&quot;:0.8999999761581421,&quot;transparency&quot;:0},{&quot;brightness&quot;:0,&quot;colorType&quot;:1,&quot;foreColorIndex&quot;:6,&quot;pos&quot;:0,&quot;transparency&quot;:0},{&quot;brightness&quot;:0.4000000059604645,&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6.xml><?xml version="1.0" encoding="utf-8"?>
<p:tagLst xmlns:p="http://schemas.openxmlformats.org/presentationml/2006/main">
  <p:tag name="KSO_WM_DIAGRAM_MAX_ITEMCNT" val="6"/>
  <p:tag name="KSO_WM_DIAGRAM_VIRTUALLY_FRAME" val="{&quot;height&quot;:305.8152160644532,&quot;left&quot;:37.9,&quot;top&quot;:133.20810062919077,&quot;width&quot;:869.65}"/>
  <p:tag name="KSO_WM_DIAGRAM_MIN_ITEMCNT" val="2"/>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30959_2*q_h_f*1_1_1"/>
  <p:tag name="KSO_WM_TEMPLATE_CATEGORY" val="diagram"/>
  <p:tag name="KSO_WM_TEMPLATE_INDEX" val="20230959"/>
  <p:tag name="KSO_WM_UNIT_LAYERLEVEL" val="1_1_1"/>
  <p:tag name="KSO_WM_TAG_VERSION" val="3.0"/>
  <p:tag name="KSO_WM_BEAUTIFY_FLAG" val="#wm#"/>
  <p:tag name="KSO_WM_UNIT_PRESET_TEXT" val="单击此处输入你的智能图形项正文&#10;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67.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gradient&quot;:[{&quot;brightness&quot;:0,&quot;colorType&quot;:1,&quot;foreColorIndex&quot;:5,&quot;pos&quot;:0.8999999761581421,&quot;transparency&quot;:0},{&quot;brightness&quot;:0,&quot;colorType&quot;:1,&quot;foreColorIndex&quot;:6,&quot;pos&quot;:0,&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0959_2*q_h_i*1_1_2"/>
  <p:tag name="KSO_WM_TEMPLATE_CATEGORY" val="diagram"/>
  <p:tag name="KSO_WM_TEMPLATE_INDEX" val="20230959"/>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68.xml><?xml version="1.0" encoding="utf-8"?>
<p:tagLst xmlns:p="http://schemas.openxmlformats.org/presentationml/2006/main">
  <p:tag name="KSO_WM_DIAGRAM_MAX_ITEMCNT" val="6"/>
  <p:tag name="KSO_WM_DIAGRAM_VIRTUALLY_FRAME" val="{&quot;height&quot;:305.8152160644532,&quot;left&quot;:37.9,&quot;top&quot;:133.20810062919077,&quot;width&quot;:869.65}"/>
  <p:tag name="KSO_WM_DIAGRAM_MIN_ITEMCNT" val="2"/>
  <p:tag name="KSO_WM_DIAGRAM_COLOR_MATCH_VALUE" val="{&quot;shape&quot;:{&quot;fill&quot;:{&quot;solid&quot;:{&quot;brightness&quot;:0.80000001192092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30959_2*q_h_f*1_2_1"/>
  <p:tag name="KSO_WM_TEMPLATE_CATEGORY" val="diagram"/>
  <p:tag name="KSO_WM_TEMPLATE_INDEX" val="20230959"/>
  <p:tag name="KSO_WM_UNIT_LAYERLEVEL" val="1_1_1"/>
  <p:tag name="KSO_WM_TAG_VERSION" val="3.0"/>
  <p:tag name="KSO_WM_BEAUTIFY_FLAG" val="#wm#"/>
  <p:tag name="KSO_WM_UNIT_PRESET_TEXT" val="单击此处输入你的智能图形项正文&#10;文字是您思想的提炼"/>
  <p:tag name="KSO_WM_UNIT_FILL_TYPE" val="1"/>
  <p:tag name="KSO_WM_UNIT_FILL_FORE_SCHEMECOLOR_INDEX" val="6"/>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69.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0959_2*q_h_i*1_3_1"/>
  <p:tag name="KSO_WM_TEMPLATE_CATEGORY" val="diagram"/>
  <p:tag name="KSO_WM_TEMPLATE_INDEX" val="20230959"/>
  <p:tag name="KSO_WM_UNIT_LAYERLEVEL" val="1_1_1"/>
  <p:tag name="KSO_WM_TAG_VERSION" val="3.0"/>
  <p:tag name="KSO_WM_BEAUTIFY_FLAG" val="#wm#"/>
  <p:tag name="KSO_WM_DIAGRAM_USE_COLOR_VALUE" val="{&quot;color_scheme&quot;:1,&quot;color_type&quot;:1,&quot;theme_color_indexes&quot;:[]}"/>
</p:tagLst>
</file>

<file path=ppt/tags/tag7.xml><?xml version="1.0" encoding="utf-8"?>
<p:tagLst xmlns:p="http://schemas.openxmlformats.org/presentationml/2006/main">
  <p:tag name="TIMING" val="|2.9"/>
</p:tagLst>
</file>

<file path=ppt/tags/tag70.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0959_2*q_h_i*1_1_1"/>
  <p:tag name="KSO_WM_TEMPLATE_CATEGORY" val="diagram"/>
  <p:tag name="KSO_WM_TEMPLATE_INDEX" val="20230959"/>
  <p:tag name="KSO_WM_UNIT_LAYERLEVEL" val="1_1_1"/>
  <p:tag name="KSO_WM_TAG_VERSION" val="3.0"/>
  <p:tag name="KSO_WM_BEAUTIFY_FLAG" val="#wm#"/>
  <p:tag name="KSO_WM_DIAGRAM_USE_COLOR_VALUE" val="{&quot;color_scheme&quot;:1,&quot;color_type&quot;:1,&quot;theme_color_indexes&quot;:[]}"/>
</p:tagLst>
</file>

<file path=ppt/tags/tag71.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0959_2*q_h_i*1_2_1"/>
  <p:tag name="KSO_WM_TEMPLATE_CATEGORY" val="diagram"/>
  <p:tag name="KSO_WM_TEMPLATE_INDEX" val="20230959"/>
  <p:tag name="KSO_WM_UNIT_LAYERLEVEL" val="1_1_1"/>
  <p:tag name="KSO_WM_TAG_VERSION" val="3.0"/>
  <p:tag name="KSO_WM_BEAUTIFY_FLAG" val="#wm#"/>
  <p:tag name="KSO_WM_DIAGRAM_USE_COLOR_VALUE" val="{&quot;color_scheme&quot;:1,&quot;color_type&quot;:1,&quot;theme_color_indexes&quot;:[]}"/>
</p:tagLst>
</file>

<file path=ppt/tags/tag72.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solid&quot;:{&quot;brightness&quot;:0,&quot;colorType&quot;:1,&quot;foreColorIndex&quot;:5,&quot;transparency&quot;:0.939999997615814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30959_2*q_i*1_1"/>
  <p:tag name="KSO_WM_TEMPLATE_CATEGORY" val="diagram"/>
  <p:tag name="KSO_WM_TEMPLATE_INDEX" val="20230959"/>
  <p:tag name="KSO_WM_UNIT_LAYERLEVEL" val="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3.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VALUE" val="78*7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0959_2*q_h_x*1_1_1"/>
  <p:tag name="KSO_WM_TEMPLATE_CATEGORY" val="diagram"/>
  <p:tag name="KSO_WM_TEMPLATE_INDEX" val="20230959"/>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4.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VALUE" val="78*7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0959_2*q_h_x*1_3_1"/>
  <p:tag name="KSO_WM_TEMPLATE_CATEGORY" val="diagram"/>
  <p:tag name="KSO_WM_TEMPLATE_INDEX" val="20230959"/>
  <p:tag name="KSO_WM_UNIT_LAYERLEVEL" val="1_1_1"/>
  <p:tag name="KSO_WM_TAG_VERSION" val="3.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75.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VALUE" val="75*7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0959_2*q_h_x*1_2_1"/>
  <p:tag name="KSO_WM_TEMPLATE_CATEGORY" val="diagram"/>
  <p:tag name="KSO_WM_TEMPLATE_INDEX" val="20230959"/>
  <p:tag name="KSO_WM_UNIT_LAYERLEVEL" val="1_1_1"/>
  <p:tag name="KSO_WM_TAG_VERSION" val="3.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76.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solid&quot;:{&quot;brightness&quot;:0.800000011920929,&quot;colorType&quot;:1,&quot;foreColorIndex&quot;:7,&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30959_2*q_h_f*1_3_1"/>
  <p:tag name="KSO_WM_TEMPLATE_CATEGORY" val="diagram"/>
  <p:tag name="KSO_WM_TEMPLATE_INDEX" val="20230959"/>
  <p:tag name="KSO_WM_UNIT_LAYERLEVEL" val="1_1_1"/>
  <p:tag name="KSO_WM_TAG_VERSION" val="3.0"/>
  <p:tag name="KSO_WM_BEAUTIFY_FLAG" val="#wm#"/>
  <p:tag name="KSO_WM_UNIT_PRESET_TEXT" val="单击此处输入你的智能图形项正文&#10;文字是您思想的提炼"/>
  <p:tag name="KSO_WM_UNIT_FILL_TYPE" val="1"/>
  <p:tag name="KSO_WM_UNIT_FILL_FORE_SCHEMECOLOR_INDEX" val="7"/>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77.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0959_2*q_h_a*1_1_1"/>
  <p:tag name="KSO_WM_TEMPLATE_CATEGORY" val="diagram"/>
  <p:tag name="KSO_WM_TEMPLATE_INDEX" val="20230959"/>
  <p:tag name="KSO_WM_UNIT_LAYERLEVEL" val="1_1_1"/>
  <p:tag name="KSO_WM_TAG_VERSION" val="3.0"/>
  <p:tag name="KSO_WM_BEAUTIFY_FLAG" val="#wm#"/>
  <p:tag name="KSO_WM_UNIT_PRESET_TEXT" val="添加标题"/>
  <p:tag name="KSO_WM_DIAGRAM_USE_COLOR_VALUE" val="{&quot;color_scheme&quot;:1,&quot;color_type&quot;:1,&quot;theme_color_indexes&quot;:[]}"/>
</p:tagLst>
</file>

<file path=ppt/tags/tag78.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30959_2*q_h_a*1_3_1"/>
  <p:tag name="KSO_WM_TEMPLATE_CATEGORY" val="diagram"/>
  <p:tag name="KSO_WM_TEMPLATE_INDEX" val="20230959"/>
  <p:tag name="KSO_WM_UNIT_LAYERLEVEL" val="1_1_1"/>
  <p:tag name="KSO_WM_TAG_VERSION" val="3.0"/>
  <p:tag name="KSO_WM_BEAUTIFY_FLAG" val="#wm#"/>
  <p:tag name="KSO_WM_UNIT_PRESET_TEXT" val="添加标题"/>
  <p:tag name="KSO_WM_DIAGRAM_USE_COLOR_VALUE" val="{&quot;color_scheme&quot;:1,&quot;color_type&quot;:1,&quot;theme_color_indexes&quot;:[]}"/>
</p:tagLst>
</file>

<file path=ppt/tags/tag79.xml><?xml version="1.0" encoding="utf-8"?>
<p:tagLst xmlns:p="http://schemas.openxmlformats.org/presentationml/2006/main">
  <p:tag name="KSO_WM_DIAGRAM_MAX_ITEMCNT" val="6"/>
  <p:tag name="KSO_WM_DIAGRAM_MIN_ITEMCNT" val="2"/>
  <p:tag name="KSO_WM_DIAGRAM_VIRTUALLY_FRAME" val="{&quot;height&quot;:305.8152160644532,&quot;left&quot;:37.9,&quot;top&quot;:133.20810062919077,&quot;width&quot;:869.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30959_2*q_h_a*1_2_1"/>
  <p:tag name="KSO_WM_TEMPLATE_CATEGORY" val="diagram"/>
  <p:tag name="KSO_WM_TEMPLATE_INDEX" val="20230959"/>
  <p:tag name="KSO_WM_UNIT_LAYERLEVEL" val="1_1_1"/>
  <p:tag name="KSO_WM_TAG_VERSION" val="3.0"/>
  <p:tag name="KSO_WM_BEAUTIFY_FLAG" val="#wm#"/>
  <p:tag name="KSO_WM_UNIT_PRESET_TEXT" val="添加标题"/>
  <p:tag name="KSO_WM_DIAGRAM_USE_COLOR_VALUE" val="{&quot;color_scheme&quot;:1,&quot;color_type&quot;:1,&quot;theme_color_indexes&quo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l_h_i*1_1_1"/>
  <p:tag name="KSO_WM_TEMPLATE_CATEGORY" val="diagram"/>
  <p:tag name="KSO_WM_TEMPLATE_INDEX" val="2023314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91.50881958007807,&quot;left&quot;:81.98835103192668,&quot;top&quot;:115.7205508398822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8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0171_2*n_h_a*1_1_1"/>
  <p:tag name="KSO_WM_TEMPLATE_CATEGORY" val="diagram"/>
  <p:tag name="KSO_WM_TEMPLATE_INDEX" val="20170171"/>
  <p:tag name="KSO_WM_UNIT_LAYERLEVEL" val="1_1_1"/>
  <p:tag name="KSO_WM_TAG_VERSION" val="1.0"/>
  <p:tag name="KSO_WM_BEAUTIFY_FLAG" val="#wm#"/>
  <p:tag name="KSO_WM_UNIT_PRESET_TEXT" val="IDEAR"/>
  <p:tag name="KSO_WM_UNIT_TEXT_FILL_FORE_SCHEMECOLOR_INDEX" val="13"/>
  <p:tag name="KSO_WM_UNIT_TEXT_FILL_TYPE" val="1"/>
  <p:tag name="KSO_WM_DIAGRAM_VIRTUALLY_FRAME" val="{&quot;height&quot;:342.65,&quot;left&quot;:240.15,&quot;top&quot;:109.3,&quot;width&quot;:478.95}"/>
</p:tagLst>
</file>

<file path=ppt/tags/tag81.xml><?xml version="1.0" encoding="utf-8"?>
<p:tagLst xmlns:p="http://schemas.openxmlformats.org/presentationml/2006/main">
  <p:tag name="TIMING" val="|2.9"/>
</p:tagLst>
</file>

<file path=ppt/tags/tag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400.94495849609376,&quot;left&quot;:42.7,&quot;top&quot;:84.05504150390625,&quot;width&quot;:87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83.xml><?xml version="1.0" encoding="utf-8"?>
<p:tagLst xmlns:p="http://schemas.openxmlformats.org/presentationml/2006/main">
  <p:tag name="TIMING" val="|2.9"/>
</p:tagLst>
</file>

<file path=ppt/tags/tag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602.3949584960938,&quot;left&quot;:25.25,&quot;top&quot;:84.05504150390625,&quot;width&quot;:9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85.xml><?xml version="1.0" encoding="utf-8"?>
<p:tagLst xmlns:p="http://schemas.openxmlformats.org/presentationml/2006/main">
  <p:tag name="TIMING" val="|2.9"/>
</p:tagLst>
</file>

<file path=ppt/tags/tag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4734_1*n_h_h_f*1_2_1_1"/>
  <p:tag name="KSO_WM_TEMPLATE_CATEGORY" val="diagram"/>
  <p:tag name="KSO_WM_TEMPLATE_INDEX" val="20234734"/>
  <p:tag name="KSO_WM_UNIT_LAYERLEVEL" val="1_1_1_1"/>
  <p:tag name="KSO_WM_TAG_VERSION" val="3.0"/>
  <p:tag name="KSO_WM_BEAUTIFY_FLAG" val="#wm#"/>
  <p:tag name="KSO_WM_UNIT_TEXT_FILL_FORE_SCHEMECOLOR_INDEX_BRIGHTNESS" val="0.15"/>
  <p:tag name="KSO_WM_DIAGRAM_GROUP_CODE" val="n1-1"/>
  <p:tag name="KSO_WM_DIAGRAM_MAX_ITEMCNT" val="6"/>
  <p:tag name="KSO_WM_DIAGRAM_MIN_ITEMCNT" val="2"/>
  <p:tag name="KSO_WM_DIAGRAM_VIRTUALLY_FRAME" val="{&quot;height&quot;:602.3949584960938,&quot;left&quot;:47.775,&quot;top&quot;:84.05504150390625,&quot;width&quot;:866.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87.xml><?xml version="1.0" encoding="utf-8"?>
<p:tagLst xmlns:p="http://schemas.openxmlformats.org/presentationml/2006/main">
  <p:tag name="TIMING" val="|2.9"/>
</p:tagLst>
</file>

<file path=ppt/tags/tag88.xml><?xml version="1.0" encoding="utf-8"?>
<p:tagLst xmlns:p="http://schemas.openxmlformats.org/presentationml/2006/main">
  <p:tag name="TIMING" val="|2.9"/>
</p:tagLst>
</file>

<file path=ppt/tags/tag89.xml><?xml version="1.0" encoding="utf-8"?>
<p:tagLst xmlns:p="http://schemas.openxmlformats.org/presentationml/2006/main">
  <p:tag name="TIMING" val="|2.9"/>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l_h_i*1_3_1"/>
  <p:tag name="KSO_WM_TEMPLATE_CATEGORY" val="diagram"/>
  <p:tag name="KSO_WM_TEMPLATE_INDEX" val="2023314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91.50881958007807,&quot;left&quot;:81.98835103192668,&quot;top&quot;:115.72055083988221,&quot;width&quot;:800.409912109375}"/>
  <p:tag name="KSO_WM_DIAGRAM_COLOR_MATCH_VALUE" val="{&quot;shape&quot;:{&quot;fill&quot;:{&quot;type&quot;:0},&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90.xml><?xml version="1.0" encoding="utf-8"?>
<p:tagLst xmlns:p="http://schemas.openxmlformats.org/presentationml/2006/main">
  <p:tag name="TIMING" val="|2.9"/>
</p:tagLst>
</file>

<file path=ppt/tags/tag91.xml><?xml version="1.0" encoding="utf-8"?>
<p:tagLst xmlns:p="http://schemas.openxmlformats.org/presentationml/2006/main">
  <p:tag name="TIMING" val="|2.9"/>
</p:tagLst>
</file>

<file path=ppt/tags/tag92.xml><?xml version="1.0" encoding="utf-8"?>
<p:tagLst xmlns:p="http://schemas.openxmlformats.org/presentationml/2006/main">
  <p:tag name="TIMING" val="|2.9"/>
</p:tagLst>
</file>

<file path=ppt/tags/tag93.xml><?xml version="1.0" encoding="utf-8"?>
<p:tagLst xmlns:p="http://schemas.openxmlformats.org/presentationml/2006/main">
  <p:tag name="TIMING" val="|2.9"/>
</p:tagLst>
</file>

<file path=ppt/tags/tag94.xml><?xml version="1.0" encoding="utf-8"?>
<p:tagLst xmlns:p="http://schemas.openxmlformats.org/presentationml/2006/main">
  <p:tag name="TIMING" val="|2.9"/>
</p:tagLst>
</file>

<file path=ppt/tags/tag95.xml><?xml version="1.0" encoding="utf-8"?>
<p:tagLst xmlns:p="http://schemas.openxmlformats.org/presentationml/2006/main">
  <p:tag name="TIMING" val="|3.3"/>
</p:tagLst>
</file>

<file path=ppt/tags/tag96.xml><?xml version="1.0" encoding="utf-8"?>
<p:tagLst xmlns:p="http://schemas.openxmlformats.org/presentationml/2006/main">
  <p:tag name="TIMING" val="|2.9"/>
</p:tagLst>
</file>

<file path=ppt/tags/tag97.xml><?xml version="1.0" encoding="utf-8"?>
<p:tagLst xmlns:p="http://schemas.openxmlformats.org/presentationml/2006/main">
  <p:tag name="KSO_WM_DIAGRAM_VIRTUALLY_FRAME" val="{&quot;height&quot;:231.3,&quot;left&quot;:151.75,&quot;top&quot;:240.25,&quot;width&quot;:688.5}"/>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h_i*1_2_1_2"/>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231.3,&quot;left&quot;:151.75,&quot;top&quot;:240.25,&quot;width&quot;:68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71_3*n_h_h_i*1_2_1_1"/>
  <p:tag name="KSO_WM_TEMPLATE_CATEGORY" val="diagram"/>
  <p:tag name="KSO_WM_TEMPLATE_INDEX" val="20231571"/>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231.3,&quot;left&quot;:151.75,&quot;top&quot;:240.25,&quot;width&quot;:68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10845</Words>
  <Application>WPS 演示</Application>
  <PresentationFormat>宽屏</PresentationFormat>
  <Paragraphs>419</Paragraphs>
  <Slides>56</Slides>
  <Notes>32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56</vt:i4>
      </vt:variant>
    </vt:vector>
  </HeadingPairs>
  <TitlesOfParts>
    <vt:vector size="72" baseType="lpstr">
      <vt:lpstr>Arial</vt:lpstr>
      <vt:lpstr>宋体</vt:lpstr>
      <vt:lpstr>Wingdings</vt:lpstr>
      <vt:lpstr>思源黑体 CN Bold</vt:lpstr>
      <vt:lpstr>黑体</vt:lpstr>
      <vt:lpstr>思源黑体 CN Regular</vt:lpstr>
      <vt:lpstr>楷体</vt:lpstr>
      <vt:lpstr>微软雅黑</vt:lpstr>
      <vt:lpstr>+中文标题</vt:lpstr>
      <vt:lpstr>Arial Unicode MS</vt:lpstr>
      <vt:lpstr>Calibri</vt:lpstr>
      <vt:lpstr>仿宋</vt:lpstr>
      <vt:lpstr>思源黑体 CN Medium</vt:lpstr>
      <vt:lpstr>Arial</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63</cp:revision>
  <dcterms:created xsi:type="dcterms:W3CDTF">2017-10-06T10:47:00Z</dcterms:created>
  <dcterms:modified xsi:type="dcterms:W3CDTF">2024-05-17T01:51:48Z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9BC127E3349242229E8753DB7223818E_13</vt:lpwstr>
  </property>
</Properties>
</file>