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2"/>
  </p:sldMasterIdLst>
  <p:notesMasterIdLst>
    <p:notesMasterId r:id="rId10"/>
  </p:notesMasterIdLst>
  <p:handoutMasterIdLst>
    <p:handoutMasterId r:id="rId11"/>
  </p:handoutMasterIdLst>
  <p:sldIdLst>
    <p:sldId id="257" r:id="rId3"/>
    <p:sldId id="259" r:id="rId4"/>
    <p:sldId id="260" r:id="rId5"/>
    <p:sldId id="261" r:id="rId6"/>
    <p:sldId id="262" r:id="rId7"/>
    <p:sldId id="263" r:id="rId8"/>
    <p:sldId id="264" r:id="rId9"/>
  </p:sldIdLst>
  <p:sldSz cx="12192000" cy="6858000"/>
  <p:notesSz cx="6858000" cy="9144000"/>
  <p:custDataLst>
    <p:tags r:id="rId1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92" autoAdjust="0"/>
    <p:restoredTop sz="95072" autoAdjust="0"/>
  </p:normalViewPr>
  <p:slideViewPr>
    <p:cSldViewPr snapToGrid="0">
      <p:cViewPr varScale="1">
        <p:scale>
          <a:sx n="101" d="100"/>
          <a:sy n="101" d="100"/>
        </p:scale>
        <p:origin x="51" y="138"/>
      </p:cViewPr>
      <p:guideLst/>
    </p:cSldViewPr>
  </p:slideViewPr>
  <p:notesTextViewPr>
    <p:cViewPr>
      <p:scale>
        <a:sx n="1" d="1"/>
        <a:sy n="1" d="1"/>
      </p:scale>
      <p:origin x="0" y="0"/>
    </p:cViewPr>
  </p:notesTextViewPr>
  <p:sorterViewPr>
    <p:cViewPr>
      <p:scale>
        <a:sx n="200" d="100"/>
        <a:sy n="200" d="100"/>
      </p:scale>
      <p:origin x="0" y="0"/>
    </p:cViewPr>
  </p:sorterViewPr>
  <p:notesViewPr>
    <p:cSldViewPr snapToGrid="0">
      <p:cViewPr varScale="1">
        <p:scale>
          <a:sx n="80" d="100"/>
          <a:sy n="80" d="100"/>
        </p:scale>
        <p:origin x="2524" y="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5AB1BB5-69F2-473E-88D5-9D53AF22BF02}" type="datetimeFigureOut">
              <a:rPr lang="zh-CN" altLang="en-US" smtClean="0"/>
              <a:t>2024/11/28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21F2095-135D-4AD4-8B8A-703471F0C314}"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E3AB8C-FE21-4DD1-B8DC-5656B6225C82}" type="datetimeFigureOut">
              <a:rPr lang="zh-CN" altLang="en-US" smtClean="0"/>
              <a:t>2024/11/28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稻壳鸭鸭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98D72A-83AD-44D4-9310-C145F4A06B53}" type="slidenum">
              <a:rPr lang="zh-CN" altLang="en-US" smtClean="0"/>
              <a:t>‹#›</a:t>
            </a:fld>
            <a:endParaRPr lang="zh-CN" altLang="en-US"/>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链接：https://pan.baidu/s/1dBUOykZfGkjoJj8YrmZuTw?pwd=7788 &#10;提取码：7788">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链接：https://pan.baidu/s/1dBUOykZfGkjoJj8YrmZuTw?pwd=7788 &#10;提取码：7788">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链接：https://pan.baidu/s/1dBUOykZfGkjoJj8YrmZuTw?pwd=7788 &#10;提取码：7788">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hf sldNum="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Box 4"/>
          <p:cNvSpPr txBox="1"/>
          <p:nvPr/>
        </p:nvSpPr>
        <p:spPr>
          <a:xfrm>
            <a:off x="2965031" y="3367444"/>
            <a:ext cx="453650" cy="137203"/>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http://www.1ppt.com/hangye/</a:t>
            </a:r>
          </a:p>
        </p:txBody>
      </p:sp>
      <p:sp>
        <p:nvSpPr>
          <p:cNvPr id="3" name="TextBox 8"/>
          <p:cNvSpPr txBox="1"/>
          <p:nvPr/>
        </p:nvSpPr>
        <p:spPr>
          <a:xfrm>
            <a:off x="7509627" y="2215277"/>
            <a:ext cx="540060" cy="137203"/>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http://www.1ppt.com/hangye/</a:t>
            </a:r>
          </a:p>
        </p:txBody>
      </p:sp>
      <p:sp>
        <p:nvSpPr>
          <p:cNvPr id="4"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5"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8"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页脚占位符 7"/>
          <p:cNvSpPr>
            <a:spLocks noGrp="1"/>
          </p:cNvSpPr>
          <p:nvPr>
            <p:ph type="ftr" sz="quarter" idx="11"/>
          </p:nvPr>
        </p:nvSpPr>
        <p:spPr>
          <a:xfrm>
            <a:off x="4038600" y="6356350"/>
            <a:ext cx="4114800" cy="365125"/>
          </a:xfrm>
        </p:spPr>
        <p:txBody>
          <a:bodyPr/>
          <a:lstStyle/>
          <a:p>
            <a:endParaRPr lang="zh-CN" altLang="en-US"/>
          </a:p>
        </p:txBody>
      </p:sp>
      <p:sp>
        <p:nvSpPr>
          <p:cNvPr id="10" name="灯片编号占位符 8"/>
          <p:cNvSpPr>
            <a:spLocks noGrp="1"/>
          </p:cNvSpPr>
          <p:nvPr>
            <p:ph type="sldNum" sz="quarter" idx="12"/>
          </p:nvPr>
        </p:nvSpPr>
        <p:spPr>
          <a:xfrm>
            <a:off x="8610600" y="6356350"/>
            <a:ext cx="2743200" cy="365125"/>
          </a:xfrm>
        </p:spPr>
        <p:txBody>
          <a:bodyPr/>
          <a:lstStyle/>
          <a:p>
            <a:fld id="{E9B957CC-A438-4D82-B305-22914934740F}" type="slidenum">
              <a:rPr lang="zh-CN" altLang="en-US" smtClean="0"/>
              <a:t>‹#›</a:t>
            </a:fld>
            <a:endParaRPr lang="zh-CN" altLang="en-US"/>
          </a:p>
        </p:txBody>
      </p:sp>
    </p:spTree>
  </p:cSld>
  <p:clrMapOvr>
    <a:masterClrMapping/>
  </p:clrMapOvr>
  <p:transition/>
  <p:hf sldNum="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链接：https://pan.baidu/s/1dBUOykZfGkjoJj8YrmZuTw?pwd=7788 &#10;提取码：7788">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703117" y="524581"/>
            <a:ext cx="1198418" cy="1198418"/>
          </a:xfrm>
          <a:prstGeom prst="rect">
            <a:avLst/>
          </a:prstGeom>
        </p:spPr>
      </p:pic>
      <p:sp>
        <p:nvSpPr>
          <p:cNvPr id="6" name="矩形 5"/>
          <p:cNvSpPr/>
          <p:nvPr userDrawn="1"/>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hf sldNum="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6587202" y="2044037"/>
            <a:ext cx="5655673" cy="4297462"/>
          </a:xfrm>
          <a:prstGeom prst="rect">
            <a:avLst/>
          </a:prstGeom>
        </p:spPr>
      </p:pic>
      <p:sp>
        <p:nvSpPr>
          <p:cNvPr id="4" name="文本框 3"/>
          <p:cNvSpPr txBox="1"/>
          <p:nvPr/>
        </p:nvSpPr>
        <p:spPr>
          <a:xfrm>
            <a:off x="619249" y="2320024"/>
            <a:ext cx="7604451" cy="2308324"/>
          </a:xfrm>
          <a:prstGeom prst="rect">
            <a:avLst/>
          </a:prstGeom>
          <a:noFill/>
        </p:spPr>
        <p:txBody>
          <a:bodyPr wrap="square" rtlCol="0">
            <a:spAutoFit/>
          </a:bodyPr>
          <a:lstStyle/>
          <a:p>
            <a:r>
              <a:rPr kumimoji="1" lang="zh-CN" altLang="en-US" sz="7200">
                <a:solidFill>
                  <a:schemeClr val="tx1">
                    <a:lumMod val="75000"/>
                    <a:lumOff val="25000"/>
                  </a:schemeClr>
                </a:solidFill>
                <a:latin typeface="华文新魏" panose="02010800040101010101" charset="-122"/>
                <a:ea typeface="华文新魏" panose="02010800040101010101" charset="-122"/>
                <a:cs typeface="华文新魏" panose="02010800040101010101" charset="-122"/>
              </a:rPr>
              <a:t>人际沟通</a:t>
            </a:r>
            <a:endParaRPr kumimoji="1" lang="en-US" altLang="zh-CN" sz="7200" dirty="0">
              <a:solidFill>
                <a:schemeClr val="tx1">
                  <a:lumMod val="75000"/>
                  <a:lumOff val="25000"/>
                </a:schemeClr>
              </a:solidFill>
              <a:latin typeface="华文新魏" panose="02010800040101010101" charset="-122"/>
              <a:ea typeface="华文新魏" panose="02010800040101010101" charset="-122"/>
              <a:cs typeface="华文新魏" panose="02010800040101010101" charset="-122"/>
            </a:endParaRPr>
          </a:p>
          <a:p>
            <a:r>
              <a:rPr kumimoji="1" lang="en-US" altLang="zh-CN" sz="7200" dirty="0">
                <a:solidFill>
                  <a:schemeClr val="tx1">
                    <a:lumMod val="75000"/>
                    <a:lumOff val="25000"/>
                  </a:schemeClr>
                </a:solidFill>
                <a:latin typeface="华文新魏" panose="02010800040101010101" charset="-122"/>
                <a:ea typeface="华文新魏" panose="02010800040101010101" charset="-122"/>
                <a:cs typeface="华文新魏" panose="02010800040101010101" charset="-122"/>
              </a:rPr>
              <a:t>         </a:t>
            </a:r>
            <a:r>
              <a:rPr kumimoji="1" lang="zh-CN" altLang="en-US" sz="7200" dirty="0">
                <a:solidFill>
                  <a:schemeClr val="tx1">
                    <a:lumMod val="75000"/>
                    <a:lumOff val="25000"/>
                  </a:schemeClr>
                </a:solidFill>
                <a:latin typeface="华文新魏" panose="02010800040101010101" charset="-122"/>
                <a:ea typeface="华文新魏" panose="02010800040101010101" charset="-122"/>
                <a:cs typeface="华文新魏" panose="02010800040101010101" charset="-122"/>
              </a:rPr>
              <a:t>能力测量</a:t>
            </a:r>
          </a:p>
        </p:txBody>
      </p:sp>
      <p:grpSp>
        <p:nvGrpSpPr>
          <p:cNvPr id="2" name="组合 1">
            <a:extLst>
              <a:ext uri="{FF2B5EF4-FFF2-40B4-BE49-F238E27FC236}">
                <a16:creationId xmlns:a16="http://schemas.microsoft.com/office/drawing/2014/main" id="{F2B825A9-0FA2-A5F9-B606-ED71E21EEFBD}"/>
              </a:ext>
            </a:extLst>
          </p:cNvPr>
          <p:cNvGrpSpPr/>
          <p:nvPr/>
        </p:nvGrpSpPr>
        <p:grpSpPr>
          <a:xfrm>
            <a:off x="1600271" y="4828913"/>
            <a:ext cx="5040670" cy="437340"/>
            <a:chOff x="1643702" y="4192768"/>
            <a:chExt cx="5040670" cy="437340"/>
          </a:xfrm>
        </p:grpSpPr>
        <p:sp>
          <p:nvSpPr>
            <p:cNvPr id="7" name="平行四边形 6"/>
            <p:cNvSpPr/>
            <p:nvPr/>
          </p:nvSpPr>
          <p:spPr>
            <a:xfrm>
              <a:off x="1643702" y="4192768"/>
              <a:ext cx="1620982" cy="426027"/>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a:p>
          </p:txBody>
        </p:sp>
        <p:sp>
          <p:nvSpPr>
            <p:cNvPr id="18" name="平行四边形 17"/>
            <p:cNvSpPr/>
            <p:nvPr/>
          </p:nvSpPr>
          <p:spPr>
            <a:xfrm>
              <a:off x="3353546" y="4204081"/>
              <a:ext cx="1620982" cy="426027"/>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a:p>
          </p:txBody>
        </p:sp>
        <p:sp>
          <p:nvSpPr>
            <p:cNvPr id="21" name="平行四边形 20"/>
            <p:cNvSpPr/>
            <p:nvPr/>
          </p:nvSpPr>
          <p:spPr>
            <a:xfrm>
              <a:off x="5063390" y="4204081"/>
              <a:ext cx="1620982" cy="426027"/>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a:p>
          </p:txBody>
        </p:sp>
      </p:grpSp>
      <p:sp>
        <p:nvSpPr>
          <p:cNvPr id="14" name="矩形 13"/>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2" name="组合 21"/>
          <p:cNvGrpSpPr/>
          <p:nvPr/>
        </p:nvGrpSpPr>
        <p:grpSpPr>
          <a:xfrm>
            <a:off x="10131136" y="347162"/>
            <a:ext cx="1711037" cy="187037"/>
            <a:chOff x="9227127" y="290945"/>
            <a:chExt cx="1711037" cy="187037"/>
          </a:xfrm>
        </p:grpSpPr>
        <p:cxnSp>
          <p:nvCxnSpPr>
            <p:cNvPr id="16" name="直线连接符 15"/>
            <p:cNvCxnSpPr/>
            <p:nvPr/>
          </p:nvCxnSpPr>
          <p:spPr>
            <a:xfrm flipH="1">
              <a:off x="92271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 name="直线连接符 25"/>
            <p:cNvCxnSpPr/>
            <p:nvPr/>
          </p:nvCxnSpPr>
          <p:spPr>
            <a:xfrm flipH="1">
              <a:off x="93795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 name="直线连接符 26"/>
            <p:cNvCxnSpPr/>
            <p:nvPr/>
          </p:nvCxnSpPr>
          <p:spPr>
            <a:xfrm flipH="1">
              <a:off x="95319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 name="直线连接符 27"/>
            <p:cNvCxnSpPr/>
            <p:nvPr/>
          </p:nvCxnSpPr>
          <p:spPr>
            <a:xfrm flipH="1">
              <a:off x="96843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9" name="直线连接符 28"/>
            <p:cNvCxnSpPr/>
            <p:nvPr/>
          </p:nvCxnSpPr>
          <p:spPr>
            <a:xfrm flipH="1">
              <a:off x="98367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0" name="直线连接符 29"/>
            <p:cNvCxnSpPr/>
            <p:nvPr/>
          </p:nvCxnSpPr>
          <p:spPr>
            <a:xfrm flipH="1">
              <a:off x="99891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 name="直线连接符 30"/>
            <p:cNvCxnSpPr/>
            <p:nvPr/>
          </p:nvCxnSpPr>
          <p:spPr>
            <a:xfrm flipH="1">
              <a:off x="101415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2" name="直线连接符 31"/>
            <p:cNvCxnSpPr/>
            <p:nvPr/>
          </p:nvCxnSpPr>
          <p:spPr>
            <a:xfrm flipH="1">
              <a:off x="102939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3" name="直线连接符 32"/>
            <p:cNvCxnSpPr/>
            <p:nvPr/>
          </p:nvCxnSpPr>
          <p:spPr>
            <a:xfrm flipH="1">
              <a:off x="104463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4" name="直线连接符 33"/>
            <p:cNvCxnSpPr/>
            <p:nvPr/>
          </p:nvCxnSpPr>
          <p:spPr>
            <a:xfrm flipH="1">
              <a:off x="105987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5" name="直线连接符 34"/>
            <p:cNvCxnSpPr/>
            <p:nvPr/>
          </p:nvCxnSpPr>
          <p:spPr>
            <a:xfrm flipH="1">
              <a:off x="10751127" y="290945"/>
              <a:ext cx="187037" cy="18703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a:extLst>
              <a:ext uri="{FF2B5EF4-FFF2-40B4-BE49-F238E27FC236}">
                <a16:creationId xmlns:a16="http://schemas.microsoft.com/office/drawing/2014/main" id="{8302FD3E-F4D3-E4B1-2993-B309E8632E36}"/>
              </a:ext>
            </a:extLst>
          </p:cNvPr>
          <p:cNvSpPr txBox="1"/>
          <p:nvPr/>
        </p:nvSpPr>
        <p:spPr>
          <a:xfrm>
            <a:off x="1333305" y="1413733"/>
            <a:ext cx="9525389" cy="3123932"/>
          </a:xfrm>
          <a:prstGeom prst="rect">
            <a:avLst/>
          </a:prstGeom>
          <a:noFill/>
        </p:spPr>
        <p:txBody>
          <a:bodyPr wrap="square" rtlCol="0">
            <a:spAutoFit/>
          </a:bodyPr>
          <a:lstStyle/>
          <a:p>
            <a:r>
              <a:rPr lang="zh-CN" altLang="zh-CN" sz="2100" dirty="0">
                <a:latin typeface="黑体" panose="02010609060101010101" pitchFamily="49" charset="-122"/>
                <a:ea typeface="黑体" panose="02010609060101010101" pitchFamily="49" charset="-122"/>
                <a:cs typeface="Calibri Light" panose="020F0302020204030204" pitchFamily="34" charset="0"/>
              </a:rPr>
              <a:t>指导语：</a:t>
            </a:r>
            <a:endParaRPr lang="en-US" altLang="zh-CN" sz="2100" dirty="0">
              <a:latin typeface="黑体" panose="02010609060101010101" pitchFamily="49" charset="-122"/>
              <a:ea typeface="黑体" panose="02010609060101010101" pitchFamily="49" charset="-122"/>
              <a:cs typeface="Calibri Light" panose="020F0302020204030204" pitchFamily="34" charset="0"/>
            </a:endParaRPr>
          </a:p>
          <a:p>
            <a:pPr indent="720000">
              <a:lnSpc>
                <a:spcPts val="3000"/>
              </a:lnSpc>
              <a:spcBef>
                <a:spcPts val="1800"/>
              </a:spcBef>
            </a:pPr>
            <a:r>
              <a:rPr lang="zh-CN" altLang="zh-CN" sz="2100" spc="200" dirty="0">
                <a:latin typeface="黑体" panose="02010609060101010101" pitchFamily="49" charset="-122"/>
                <a:ea typeface="黑体" panose="02010609060101010101" pitchFamily="49" charset="-122"/>
                <a:cs typeface="Calibri Light" panose="020F0302020204030204" pitchFamily="34" charset="0"/>
              </a:rPr>
              <a:t>这个调查设计是为了评价你的</a:t>
            </a:r>
            <a:r>
              <a:rPr lang="zh-CN" altLang="zh-CN" sz="2100" spc="200" dirty="0">
                <a:solidFill>
                  <a:srgbClr val="0070C0"/>
                </a:solidFill>
                <a:latin typeface="黑体" panose="02010609060101010101" pitchFamily="49" charset="-122"/>
                <a:ea typeface="黑体" panose="02010609060101010101" pitchFamily="49" charset="-122"/>
                <a:cs typeface="Calibri Light" panose="020F0302020204030204" pitchFamily="34" charset="0"/>
              </a:rPr>
              <a:t>人际沟通实践</a:t>
            </a:r>
            <a:r>
              <a:rPr lang="zh-CN" altLang="zh-CN" sz="2100" spc="200" dirty="0">
                <a:latin typeface="黑体" panose="02010609060101010101" pitchFamily="49" charset="-122"/>
                <a:ea typeface="黑体" panose="02010609060101010101" pitchFamily="49" charset="-122"/>
                <a:cs typeface="Calibri Light" panose="020F0302020204030204" pitchFamily="34" charset="0"/>
              </a:rPr>
              <a:t>。对调查中的每一个项目，都可以找出哪一种反应最符合你会如何对描述的情景作反应。一些选择可能最代表或最不代表你的反应特点。尽管这只是一种可能性，选择一种相对来说最代表你的反应。</a:t>
            </a:r>
            <a:endParaRPr lang="en-US" altLang="zh-CN" sz="2100" spc="200" dirty="0">
              <a:latin typeface="黑体" panose="02010609060101010101" pitchFamily="49" charset="-122"/>
              <a:ea typeface="黑体" panose="02010609060101010101" pitchFamily="49" charset="-122"/>
              <a:cs typeface="Calibri Light" panose="020F0302020204030204" pitchFamily="34" charset="0"/>
            </a:endParaRPr>
          </a:p>
          <a:p>
            <a:pPr indent="720000">
              <a:lnSpc>
                <a:spcPts val="3000"/>
              </a:lnSpc>
              <a:spcBef>
                <a:spcPts val="1800"/>
              </a:spcBef>
            </a:pPr>
            <a:r>
              <a:rPr lang="zh-CN" altLang="zh-CN" sz="2100" spc="200" dirty="0">
                <a:highlight>
                  <a:srgbClr val="FFFF00"/>
                </a:highlight>
                <a:latin typeface="黑体" panose="02010609060101010101" pitchFamily="49" charset="-122"/>
                <a:ea typeface="黑体" panose="02010609060101010101" pitchFamily="49" charset="-122"/>
                <a:cs typeface="Calibri Light" panose="020F0302020204030204" pitchFamily="34" charset="0"/>
              </a:rPr>
              <a:t>每道题都在下列的组合中有五个等级：</a:t>
            </a:r>
            <a:endParaRPr lang="en-US" altLang="zh-CN" sz="2100" spc="200" dirty="0">
              <a:highlight>
                <a:srgbClr val="FFFF00"/>
              </a:highlight>
              <a:latin typeface="黑体" panose="02010609060101010101" pitchFamily="49" charset="-122"/>
              <a:ea typeface="黑体" panose="02010609060101010101" pitchFamily="49" charset="-122"/>
              <a:cs typeface="Calibri Light" panose="020F0302020204030204" pitchFamily="34" charset="0"/>
            </a:endParaRPr>
          </a:p>
          <a:p>
            <a:endParaRPr lang="zh-CN" altLang="en-US" sz="2100" dirty="0">
              <a:latin typeface="黑体" panose="02010609060101010101" pitchFamily="49" charset="-122"/>
              <a:ea typeface="黑体" panose="02010609060101010101" pitchFamily="49" charset="-122"/>
              <a:cs typeface="Calibri Light" panose="020F0302020204030204" pitchFamily="34" charset="0"/>
            </a:endParaRPr>
          </a:p>
        </p:txBody>
      </p:sp>
      <p:pic>
        <p:nvPicPr>
          <p:cNvPr id="4" name="图片 3">
            <a:extLst>
              <a:ext uri="{FF2B5EF4-FFF2-40B4-BE49-F238E27FC236}">
                <a16:creationId xmlns:a16="http://schemas.microsoft.com/office/drawing/2014/main" id="{B75E6D86-4D29-9E57-24A3-13BE1126C40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074936" y="3685593"/>
            <a:ext cx="1266528" cy="259672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3D6FF-5459-8431-9CC1-4073D21C1719}"/>
            </a:ext>
          </a:extLst>
        </p:cNvPr>
        <p:cNvGrpSpPr/>
        <p:nvPr/>
      </p:nvGrpSpPr>
      <p:grpSpPr>
        <a:xfrm>
          <a:off x="0" y="0"/>
          <a:ext cx="0" cy="0"/>
          <a:chOff x="0" y="0"/>
          <a:chExt cx="0" cy="0"/>
        </a:xfrm>
      </p:grpSpPr>
      <p:sp>
        <p:nvSpPr>
          <p:cNvPr id="14" name="矩形 13">
            <a:extLst>
              <a:ext uri="{FF2B5EF4-FFF2-40B4-BE49-F238E27FC236}">
                <a16:creationId xmlns:a16="http://schemas.microsoft.com/office/drawing/2014/main" id="{8B761305-A36A-1CEE-4B7F-2EF8F6275285}"/>
              </a:ext>
            </a:extLst>
          </p:cNvPr>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aphicFrame>
        <p:nvGraphicFramePr>
          <p:cNvPr id="9" name="表格 8">
            <a:extLst>
              <a:ext uri="{FF2B5EF4-FFF2-40B4-BE49-F238E27FC236}">
                <a16:creationId xmlns:a16="http://schemas.microsoft.com/office/drawing/2014/main" id="{C5CA6C71-E9F7-77BF-131C-26CDDCD8574D}"/>
              </a:ext>
            </a:extLst>
          </p:cNvPr>
          <p:cNvGraphicFramePr>
            <a:graphicFrameLocks noGrp="1"/>
          </p:cNvGraphicFramePr>
          <p:nvPr>
            <p:extLst>
              <p:ext uri="{D42A27DB-BD31-4B8C-83A1-F6EECF244321}">
                <p14:modId xmlns:p14="http://schemas.microsoft.com/office/powerpoint/2010/main" val="4225847859"/>
              </p:ext>
            </p:extLst>
          </p:nvPr>
        </p:nvGraphicFramePr>
        <p:xfrm>
          <a:off x="460564" y="448693"/>
          <a:ext cx="11520000" cy="5892556"/>
        </p:xfrm>
        <a:graphic>
          <a:graphicData uri="http://schemas.openxmlformats.org/drawingml/2006/table">
            <a:tbl>
              <a:tblPr>
                <a:tableStyleId>{5C22544A-7EE6-4342-B048-85BDC9FD1C3A}</a:tableStyleId>
              </a:tblPr>
              <a:tblGrid>
                <a:gridCol w="720000">
                  <a:extLst>
                    <a:ext uri="{9D8B030D-6E8A-4147-A177-3AD203B41FA5}">
                      <a16:colId xmlns:a16="http://schemas.microsoft.com/office/drawing/2014/main" val="3877826501"/>
                    </a:ext>
                  </a:extLst>
                </a:gridCol>
                <a:gridCol w="9157236">
                  <a:extLst>
                    <a:ext uri="{9D8B030D-6E8A-4147-A177-3AD203B41FA5}">
                      <a16:colId xmlns:a16="http://schemas.microsoft.com/office/drawing/2014/main" val="3687825671"/>
                    </a:ext>
                  </a:extLst>
                </a:gridCol>
                <a:gridCol w="1642764">
                  <a:extLst>
                    <a:ext uri="{9D8B030D-6E8A-4147-A177-3AD203B41FA5}">
                      <a16:colId xmlns:a16="http://schemas.microsoft.com/office/drawing/2014/main" val="4004919672"/>
                    </a:ext>
                  </a:extLst>
                </a:gridCol>
              </a:tblGrid>
              <a:tr h="400710">
                <a:tc>
                  <a:txBody>
                    <a:bodyPr/>
                    <a:lstStyle/>
                    <a:p>
                      <a:pPr algn="ctr" fontAlgn="b"/>
                      <a:r>
                        <a:rPr lang="zh-CN" altLang="en-US" sz="1800" b="0" i="0" u="none" strike="noStrike" dirty="0">
                          <a:solidFill>
                            <a:srgbClr val="000000"/>
                          </a:solidFill>
                          <a:effectLst/>
                          <a:latin typeface="华文新魏" panose="02010800040101010101" pitchFamily="2" charset="-122"/>
                          <a:ea typeface="华文新魏" panose="02010800040101010101" pitchFamily="2" charset="-122"/>
                        </a:rPr>
                        <a:t>序号</a:t>
                      </a:r>
                      <a:endParaRPr lang="en-US" sz="1800" b="0" i="0" u="none" strike="noStrike" dirty="0">
                        <a:solidFill>
                          <a:srgbClr val="000000"/>
                        </a:solidFill>
                        <a:effectLst/>
                        <a:latin typeface="华文新魏" panose="02010800040101010101" pitchFamily="2" charset="-122"/>
                        <a:ea typeface="华文新魏" panose="02010800040101010101" pitchFamily="2" charset="-122"/>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800" b="0" i="0" u="none" strike="noStrike" dirty="0">
                          <a:solidFill>
                            <a:srgbClr val="000000"/>
                          </a:solidFill>
                          <a:effectLst/>
                          <a:latin typeface="华文新魏" panose="02010800040101010101" pitchFamily="2" charset="-122"/>
                          <a:ea typeface="华文新魏" panose="02010800040101010101" pitchFamily="2" charset="-122"/>
                        </a:rPr>
                        <a:t>题 项</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zh-CN" altLang="en-US" sz="1800" b="0" i="0" u="none" strike="noStrike" kern="1200" dirty="0">
                          <a:solidFill>
                            <a:srgbClr val="000000"/>
                          </a:solidFill>
                          <a:effectLst/>
                          <a:latin typeface="华文新魏" panose="02010800040101010101" pitchFamily="2" charset="-122"/>
                          <a:ea typeface="华文新魏" panose="02010800040101010101" pitchFamily="2" charset="-122"/>
                          <a:cs typeface="+mn-cs"/>
                        </a:rPr>
                        <a:t>选择组合</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5860249"/>
                  </a:ext>
                </a:extLst>
              </a:tr>
              <a:tr h="342000">
                <a:tc rowSpan="3">
                  <a:txBody>
                    <a:bodyPr/>
                    <a:lstStyle/>
                    <a:p>
                      <a:pPr algn="ctr" fontAlgn="b"/>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a:t>
                      </a:r>
                      <a:endPar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72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如果我的一个朋友与我们共同的一个熟人发生个性冲突，那位热人对她很全要，我会：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rowSpan="15">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74235122"/>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．告诉我的朋友我感到她应该部分地对她与他人的关系负责，并试图让她了解那个人如何被她影响。</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14731279"/>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不卷入，因为一旦我卷入冲突，就不能与两人同时保持良好关系。</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3807545"/>
                  </a:ext>
                </a:extLst>
              </a:tr>
              <a:tr h="342000">
                <a:tc rowSpan="3">
                  <a:txBody>
                    <a:bodyPr/>
                    <a:lstStyle/>
                    <a:p>
                      <a:pPr algn="ctr" fontAlgn="b"/>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72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如果我的一个朋友和我过去曾有过一次激烈的争论，我意识他从那时起就对我感到不安，我会：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32861689"/>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．避免因讨论他的行为让事情恶化只是让整个事件渐渐降温。</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93013639"/>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．和他讨论他的行为，并问他感到争论如何影响了我们的关系。</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88796805"/>
                  </a:ext>
                </a:extLst>
              </a:tr>
              <a:tr h="342000">
                <a:tc rowSpan="3">
                  <a:txBody>
                    <a:bodyPr/>
                    <a:lstStyle/>
                    <a:p>
                      <a:pPr algn="ctr" fontAlgn="b"/>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3</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72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如果一个朋友开始回避我，表现出冷淡和退缩的态度，我就会：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9135511"/>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．把她的行为告诉她，并建议她把自己的想法告诉我。</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1661476"/>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．随着她的引导，使我们的接触维待在短暂而冷淡的局面，因为这似乎是她想要的。</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41655909"/>
                  </a:ext>
                </a:extLst>
              </a:tr>
              <a:tr h="342000">
                <a:tc rowSpan="3">
                  <a:txBody>
                    <a:bodyPr/>
                    <a:lstStyle/>
                    <a:p>
                      <a:pPr algn="ctr" fontAlgn="b"/>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72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如果我正和两个朋友谈话，其中一个朋友岔开了，提出了一个关于我的个人问题，涉及到另一位朋友，而他自己没有意识到这一点。我将会：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60228992"/>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．改变主题，暗示我的朋友也这样做。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03678340"/>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．告诉另一位不知情的朋友这个朋友正在谈什么，并建议我们以后再谈。</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44375378"/>
                  </a:ext>
                </a:extLst>
              </a:tr>
              <a:tr h="342000">
                <a:tc rowSpan="3">
                  <a:txBody>
                    <a:bodyPr/>
                    <a:lstStyle/>
                    <a:p>
                      <a:pPr algn="ctr" fontAlgn="b"/>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2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如果一位朋友告诉我，在她看来，我做的一些事使我在社会情景中比应该具有的效率低，我会：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29561675"/>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．请她讲清楚或描述她观察到的现象，指出我应该做哪些改变。</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21740837"/>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．对批评生气，并让她知道为什么我会按照这种方式做。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04338142"/>
                  </a:ext>
                </a:extLst>
              </a:tr>
            </a:tbl>
          </a:graphicData>
        </a:graphic>
      </p:graphicFrame>
      <p:pic>
        <p:nvPicPr>
          <p:cNvPr id="2" name="图片 1">
            <a:extLst>
              <a:ext uri="{FF2B5EF4-FFF2-40B4-BE49-F238E27FC236}">
                <a16:creationId xmlns:a16="http://schemas.microsoft.com/office/drawing/2014/main" id="{4B89C099-744B-CF95-46D2-386D29F700B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553808" y="2028243"/>
            <a:ext cx="1266528" cy="2596720"/>
          </a:xfrm>
          <a:prstGeom prst="rect">
            <a:avLst/>
          </a:prstGeom>
          <a:noFill/>
          <a:ln>
            <a:noFill/>
          </a:ln>
        </p:spPr>
      </p:pic>
    </p:spTree>
    <p:extLst>
      <p:ext uri="{BB962C8B-B14F-4D97-AF65-F5344CB8AC3E}">
        <p14:creationId xmlns:p14="http://schemas.microsoft.com/office/powerpoint/2010/main" val="276188733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A3B1A5-C0AE-DD4B-4BD8-A21DEA958B9E}"/>
            </a:ext>
          </a:extLst>
        </p:cNvPr>
        <p:cNvGrpSpPr/>
        <p:nvPr/>
      </p:nvGrpSpPr>
      <p:grpSpPr>
        <a:xfrm>
          <a:off x="0" y="0"/>
          <a:ext cx="0" cy="0"/>
          <a:chOff x="0" y="0"/>
          <a:chExt cx="0" cy="0"/>
        </a:xfrm>
      </p:grpSpPr>
      <p:sp>
        <p:nvSpPr>
          <p:cNvPr id="14" name="矩形 13">
            <a:extLst>
              <a:ext uri="{FF2B5EF4-FFF2-40B4-BE49-F238E27FC236}">
                <a16:creationId xmlns:a16="http://schemas.microsoft.com/office/drawing/2014/main" id="{CD038C8A-72CA-AD46-5243-D5E739297F77}"/>
              </a:ext>
            </a:extLst>
          </p:cNvPr>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aphicFrame>
        <p:nvGraphicFramePr>
          <p:cNvPr id="9" name="表格 8">
            <a:extLst>
              <a:ext uri="{FF2B5EF4-FFF2-40B4-BE49-F238E27FC236}">
                <a16:creationId xmlns:a16="http://schemas.microsoft.com/office/drawing/2014/main" id="{958BB275-1324-D536-6BF6-DF0E65D4CA49}"/>
              </a:ext>
            </a:extLst>
          </p:cNvPr>
          <p:cNvGraphicFramePr>
            <a:graphicFrameLocks noGrp="1"/>
          </p:cNvGraphicFramePr>
          <p:nvPr>
            <p:extLst>
              <p:ext uri="{D42A27DB-BD31-4B8C-83A1-F6EECF244321}">
                <p14:modId xmlns:p14="http://schemas.microsoft.com/office/powerpoint/2010/main" val="1165420208"/>
              </p:ext>
            </p:extLst>
          </p:nvPr>
        </p:nvGraphicFramePr>
        <p:xfrm>
          <a:off x="473264" y="340743"/>
          <a:ext cx="11520000" cy="6073479"/>
        </p:xfrm>
        <a:graphic>
          <a:graphicData uri="http://schemas.openxmlformats.org/drawingml/2006/table">
            <a:tbl>
              <a:tblPr>
                <a:tableStyleId>{5C22544A-7EE6-4342-B048-85BDC9FD1C3A}</a:tableStyleId>
              </a:tblPr>
              <a:tblGrid>
                <a:gridCol w="720000">
                  <a:extLst>
                    <a:ext uri="{9D8B030D-6E8A-4147-A177-3AD203B41FA5}">
                      <a16:colId xmlns:a16="http://schemas.microsoft.com/office/drawing/2014/main" val="3877826501"/>
                    </a:ext>
                  </a:extLst>
                </a:gridCol>
                <a:gridCol w="9157236">
                  <a:extLst>
                    <a:ext uri="{9D8B030D-6E8A-4147-A177-3AD203B41FA5}">
                      <a16:colId xmlns:a16="http://schemas.microsoft.com/office/drawing/2014/main" val="3687825671"/>
                    </a:ext>
                  </a:extLst>
                </a:gridCol>
                <a:gridCol w="1642764">
                  <a:extLst>
                    <a:ext uri="{9D8B030D-6E8A-4147-A177-3AD203B41FA5}">
                      <a16:colId xmlns:a16="http://schemas.microsoft.com/office/drawing/2014/main" val="4004919672"/>
                    </a:ext>
                  </a:extLst>
                </a:gridCol>
              </a:tblGrid>
              <a:tr h="400710">
                <a:tc>
                  <a:txBody>
                    <a:bodyPr/>
                    <a:lstStyle/>
                    <a:p>
                      <a:pPr algn="ctr" fontAlgn="b"/>
                      <a:r>
                        <a:rPr lang="zh-CN" altLang="en-US" sz="1800" b="0" i="0" u="none" strike="noStrike" dirty="0">
                          <a:solidFill>
                            <a:srgbClr val="000000"/>
                          </a:solidFill>
                          <a:effectLst/>
                          <a:latin typeface="华文新魏" panose="02010800040101010101" pitchFamily="2" charset="-122"/>
                          <a:ea typeface="华文新魏" panose="02010800040101010101" pitchFamily="2" charset="-122"/>
                        </a:rPr>
                        <a:t>序号</a:t>
                      </a:r>
                      <a:endParaRPr lang="en-US" sz="1800" b="0" i="0" u="none" strike="noStrike" dirty="0">
                        <a:solidFill>
                          <a:srgbClr val="000000"/>
                        </a:solidFill>
                        <a:effectLst/>
                        <a:latin typeface="华文新魏" panose="02010800040101010101" pitchFamily="2" charset="-122"/>
                        <a:ea typeface="华文新魏" panose="02010800040101010101" pitchFamily="2" charset="-122"/>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800" b="0" i="0" u="none" strike="noStrike" dirty="0">
                          <a:solidFill>
                            <a:srgbClr val="000000"/>
                          </a:solidFill>
                          <a:effectLst/>
                          <a:latin typeface="华文新魏" panose="02010800040101010101" pitchFamily="2" charset="-122"/>
                          <a:ea typeface="华文新魏" panose="02010800040101010101" pitchFamily="2" charset="-122"/>
                        </a:rPr>
                        <a:t>题 项</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zh-CN" altLang="en-US" sz="1800" b="0" i="0" u="none" strike="noStrike" kern="1200" dirty="0">
                          <a:solidFill>
                            <a:srgbClr val="000000"/>
                          </a:solidFill>
                          <a:effectLst/>
                          <a:latin typeface="华文新魏" panose="02010800040101010101" pitchFamily="2" charset="-122"/>
                          <a:ea typeface="华文新魏" panose="02010800040101010101" pitchFamily="2" charset="-122"/>
                          <a:cs typeface="+mn-cs"/>
                        </a:rPr>
                        <a:t>选择组合</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5860249"/>
                  </a:ext>
                </a:extLst>
              </a:tr>
              <a:tr h="342000">
                <a:tc rowSpan="3">
                  <a:txBody>
                    <a:bodyPr/>
                    <a:lstStyle/>
                    <a:p>
                      <a:pPr algn="ctr" fontAlgn="b"/>
                      <a:r>
                        <a:rPr lang="en-US"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6</a:t>
                      </a:r>
                      <a:endPar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72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如果一位朋友渴望获得我们学生组织中的一个职位，但我感到他不够条件，如果他已被学生社团的主席临时任命到那个职位。我会：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rowSpan="15">
                  <a:txBody>
                    <a:bodyPr/>
                    <a:lstStyle/>
                    <a:p>
                      <a:pPr algn="ctr" fontAlgn="b"/>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74235122"/>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A</a:t>
                      </a:r>
                      <a:r>
                        <a:rPr lang="zh-CN"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．对朋友和社团主席都不提我的疑虑，让他们以他们的方式去解决问题。</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14731279"/>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B</a:t>
                      </a:r>
                      <a:r>
                        <a:rPr lang="zh-CN"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．把我的疑虑告诉朋友和主席，然后把最后的决定权留给他们。</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3807545"/>
                  </a:ext>
                </a:extLst>
              </a:tr>
              <a:tr h="342000">
                <a:tc rowSpan="3">
                  <a:txBody>
                    <a:bodyPr/>
                    <a:lstStyle/>
                    <a:p>
                      <a:pPr algn="ctr" fontAlgn="b"/>
                      <a:r>
                        <a:rPr lang="en-US"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7</a:t>
                      </a:r>
                      <a:endPar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72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如果我感到一个朋友对我和她的其他朋友都不公平，但没有人指出这方面的任何事，我会：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32861689"/>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．问其他几个人他们怎样看这个问题，看他们是否感到她是不公平的；</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93013639"/>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B</a:t>
                      </a:r>
                      <a:r>
                        <a:rPr lang="zh-CN"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．不问其他人知何看待我们这位朋友只等待他们向我提出这个问题。</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88796805"/>
                  </a:ext>
                </a:extLst>
              </a:tr>
              <a:tr h="342000">
                <a:tc rowSpan="3">
                  <a:txBody>
                    <a:bodyPr/>
                    <a:lstStyle/>
                    <a:p>
                      <a:pPr algn="ctr" fontAlgn="b"/>
                      <a:r>
                        <a:rPr lang="en-US"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8</a:t>
                      </a:r>
                      <a:endPar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72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如果我因一些个人事务而心事重重，一位朋友告诉我我惹恼了他和其他人，因为我因一些不重要的事情而叱责他，我会：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9135511"/>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A</a:t>
                      </a:r>
                      <a:r>
                        <a:rPr lang="zh-CN"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．告诉他我心事重重，我可能在一段时间内易怒，希望不被打扰。</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1661476"/>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B</a:t>
                      </a:r>
                      <a:r>
                        <a:rPr lang="zh-CN"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．听他的抱怨，但并不向他解释我对他的行为。</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41655909"/>
                  </a:ext>
                </a:extLst>
              </a:tr>
              <a:tr h="342000">
                <a:tc rowSpan="3">
                  <a:txBody>
                    <a:bodyPr/>
                    <a:lstStyle/>
                    <a:p>
                      <a:pPr algn="ctr" fontAlgn="b"/>
                      <a:r>
                        <a:rPr lang="en-US"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9</a:t>
                      </a:r>
                      <a:endPar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72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如果我听到一些朋友谈论关于一个朋友的恶意谣言，我知道这会伤害她。她问我对这件事的了解程度，我会：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60228992"/>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A</a:t>
                      </a:r>
                      <a:r>
                        <a:rPr lang="zh-CN"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．说我不知道任何情况，并告诉她没有一个人会相信这样一个谣言。</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03678340"/>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B</a:t>
                      </a:r>
                      <a:r>
                        <a:rPr lang="zh-CN"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．准确地把我所知道的都告诉她，我在什么时间听到的从谁那里听说的。</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44375378"/>
                  </a:ext>
                </a:extLst>
              </a:tr>
              <a:tr h="342000">
                <a:tc rowSpan="3">
                  <a:txBody>
                    <a:bodyPr/>
                    <a:lstStyle/>
                    <a:p>
                      <a:pPr algn="ctr" fontAlgn="b"/>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10</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2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一个朋友指出一个事实我和另一个朋友有个性冲突，而与其交好对我很重要，我会：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29561675"/>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A</a:t>
                      </a:r>
                      <a:r>
                        <a:rPr lang="zh-CN" altLang="zh-CN" sz="1700" u="none" strike="noStrike" kern="1200" spc="0" baseline="0">
                          <a:solidFill>
                            <a:schemeClr val="dk1"/>
                          </a:solidFill>
                          <a:effectLst/>
                          <a:latin typeface="Times New Roman" panose="02020603050405020304" pitchFamily="18" charset="0"/>
                          <a:ea typeface="楷体" panose="02010609060101010101" pitchFamily="49" charset="-122"/>
                          <a:cs typeface="+mn-cs"/>
                        </a:rPr>
                        <a:t>．考虑他的意见出格了，告诉他我不想和他再讨论这个问题。</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21740837"/>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．与他公开谈论这个问题，找出我的行为如何被这一点影响。</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04338142"/>
                  </a:ext>
                </a:extLst>
              </a:tr>
            </a:tbl>
          </a:graphicData>
        </a:graphic>
      </p:graphicFrame>
      <p:pic>
        <p:nvPicPr>
          <p:cNvPr id="2" name="图片 1">
            <a:extLst>
              <a:ext uri="{FF2B5EF4-FFF2-40B4-BE49-F238E27FC236}">
                <a16:creationId xmlns:a16="http://schemas.microsoft.com/office/drawing/2014/main" id="{9160D1F4-CEF2-CE5C-587B-0DA5BC02750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553808" y="2028243"/>
            <a:ext cx="1266528" cy="2596720"/>
          </a:xfrm>
          <a:prstGeom prst="rect">
            <a:avLst/>
          </a:prstGeom>
          <a:noFill/>
          <a:ln>
            <a:noFill/>
          </a:ln>
        </p:spPr>
      </p:pic>
    </p:spTree>
    <p:extLst>
      <p:ext uri="{BB962C8B-B14F-4D97-AF65-F5344CB8AC3E}">
        <p14:creationId xmlns:p14="http://schemas.microsoft.com/office/powerpoint/2010/main" val="348811437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BF368B-E5D0-1A20-F39A-A56DF2939172}"/>
            </a:ext>
          </a:extLst>
        </p:cNvPr>
        <p:cNvGrpSpPr/>
        <p:nvPr/>
      </p:nvGrpSpPr>
      <p:grpSpPr>
        <a:xfrm>
          <a:off x="0" y="0"/>
          <a:ext cx="0" cy="0"/>
          <a:chOff x="0" y="0"/>
          <a:chExt cx="0" cy="0"/>
        </a:xfrm>
      </p:grpSpPr>
      <p:sp>
        <p:nvSpPr>
          <p:cNvPr id="14" name="矩形 13">
            <a:extLst>
              <a:ext uri="{FF2B5EF4-FFF2-40B4-BE49-F238E27FC236}">
                <a16:creationId xmlns:a16="http://schemas.microsoft.com/office/drawing/2014/main" id="{9CCF476D-1D63-5D7E-8375-B268A9FFF56A}"/>
              </a:ext>
            </a:extLst>
          </p:cNvPr>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aphicFrame>
        <p:nvGraphicFramePr>
          <p:cNvPr id="9" name="表格 8">
            <a:extLst>
              <a:ext uri="{FF2B5EF4-FFF2-40B4-BE49-F238E27FC236}">
                <a16:creationId xmlns:a16="http://schemas.microsoft.com/office/drawing/2014/main" id="{C8B587CD-AA03-3A0E-5844-9C64AD975839}"/>
              </a:ext>
            </a:extLst>
          </p:cNvPr>
          <p:cNvGraphicFramePr>
            <a:graphicFrameLocks noGrp="1"/>
          </p:cNvGraphicFramePr>
          <p:nvPr>
            <p:extLst>
              <p:ext uri="{D42A27DB-BD31-4B8C-83A1-F6EECF244321}">
                <p14:modId xmlns:p14="http://schemas.microsoft.com/office/powerpoint/2010/main" val="1675622787"/>
              </p:ext>
            </p:extLst>
          </p:nvPr>
        </p:nvGraphicFramePr>
        <p:xfrm>
          <a:off x="473264" y="340743"/>
          <a:ext cx="11520000" cy="5892556"/>
        </p:xfrm>
        <a:graphic>
          <a:graphicData uri="http://schemas.openxmlformats.org/drawingml/2006/table">
            <a:tbl>
              <a:tblPr>
                <a:tableStyleId>{5C22544A-7EE6-4342-B048-85BDC9FD1C3A}</a:tableStyleId>
              </a:tblPr>
              <a:tblGrid>
                <a:gridCol w="720000">
                  <a:extLst>
                    <a:ext uri="{9D8B030D-6E8A-4147-A177-3AD203B41FA5}">
                      <a16:colId xmlns:a16="http://schemas.microsoft.com/office/drawing/2014/main" val="3877826501"/>
                    </a:ext>
                  </a:extLst>
                </a:gridCol>
                <a:gridCol w="9157236">
                  <a:extLst>
                    <a:ext uri="{9D8B030D-6E8A-4147-A177-3AD203B41FA5}">
                      <a16:colId xmlns:a16="http://schemas.microsoft.com/office/drawing/2014/main" val="3687825671"/>
                    </a:ext>
                  </a:extLst>
                </a:gridCol>
                <a:gridCol w="1642764">
                  <a:extLst>
                    <a:ext uri="{9D8B030D-6E8A-4147-A177-3AD203B41FA5}">
                      <a16:colId xmlns:a16="http://schemas.microsoft.com/office/drawing/2014/main" val="4004919672"/>
                    </a:ext>
                  </a:extLst>
                </a:gridCol>
              </a:tblGrid>
              <a:tr h="400710">
                <a:tc>
                  <a:txBody>
                    <a:bodyPr/>
                    <a:lstStyle/>
                    <a:p>
                      <a:pPr algn="ctr" fontAlgn="b"/>
                      <a:r>
                        <a:rPr lang="zh-CN" altLang="en-US" sz="1800" b="0" i="0" u="none" strike="noStrike" dirty="0">
                          <a:solidFill>
                            <a:srgbClr val="000000"/>
                          </a:solidFill>
                          <a:effectLst/>
                          <a:latin typeface="华文新魏" panose="02010800040101010101" pitchFamily="2" charset="-122"/>
                          <a:ea typeface="华文新魏" panose="02010800040101010101" pitchFamily="2" charset="-122"/>
                        </a:rPr>
                        <a:t>序号</a:t>
                      </a:r>
                      <a:endParaRPr lang="en-US" sz="1800" b="0" i="0" u="none" strike="noStrike" dirty="0">
                        <a:solidFill>
                          <a:srgbClr val="000000"/>
                        </a:solidFill>
                        <a:effectLst/>
                        <a:latin typeface="华文新魏" panose="02010800040101010101" pitchFamily="2" charset="-122"/>
                        <a:ea typeface="华文新魏" panose="02010800040101010101" pitchFamily="2" charset="-122"/>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800" b="0" i="0" u="none" strike="noStrike" dirty="0">
                          <a:solidFill>
                            <a:srgbClr val="000000"/>
                          </a:solidFill>
                          <a:effectLst/>
                          <a:latin typeface="华文新魏" panose="02010800040101010101" pitchFamily="2" charset="-122"/>
                          <a:ea typeface="华文新魏" panose="02010800040101010101" pitchFamily="2" charset="-122"/>
                        </a:rPr>
                        <a:t>题 项</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zh-CN" altLang="en-US" sz="1800" b="0" i="0" u="none" strike="noStrike" kern="1200" dirty="0">
                          <a:solidFill>
                            <a:srgbClr val="000000"/>
                          </a:solidFill>
                          <a:effectLst/>
                          <a:latin typeface="华文新魏" panose="02010800040101010101" pitchFamily="2" charset="-122"/>
                          <a:ea typeface="华文新魏" panose="02010800040101010101" pitchFamily="2" charset="-122"/>
                          <a:cs typeface="+mn-cs"/>
                        </a:rPr>
                        <a:t>选择组合</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5860249"/>
                  </a:ext>
                </a:extLst>
              </a:tr>
              <a:tr h="342000">
                <a:tc rowSpan="3">
                  <a:txBody>
                    <a:bodyPr/>
                    <a:lstStyle/>
                    <a:p>
                      <a:pPr algn="ctr" fontAlgn="b"/>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11</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72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如果我与一个朋友的关系因反复争论一个对我俩都很重要的问题而受到损害我会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rowSpan="15">
                  <a:txBody>
                    <a:bodyPr/>
                    <a:lstStyle/>
                    <a:p>
                      <a:pPr algn="ctr" fontAlgn="b"/>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74235122"/>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．在我与她的谈话中小心冀冀以使这件事不要进一步恶化我们的关系。</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14731279"/>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．相反指出问题在于争论影响了我们的关系建议我们讨论它使其得到解决。</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3807545"/>
                  </a:ext>
                </a:extLst>
              </a:tr>
              <a:tr h="342000">
                <a:tc rowSpan="3">
                  <a:txBody>
                    <a:bodyPr/>
                    <a:lstStyle/>
                    <a:p>
                      <a:pPr algn="ctr" fontAlgn="b"/>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12</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72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知果在和一个朋友讨论他的困难和行为时，他突然建议我们像讨论他自己的问题一样讨论我的问题和行为，我会：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32861689"/>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．通过暗示其他更亲近的朋友常和我讨论这样的问题，试图把话题从我身上转移开。</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93013639"/>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．欢迎有这样一个机会听一听他对我有什么感受鼓励他的评论。</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88796805"/>
                  </a:ext>
                </a:extLst>
              </a:tr>
              <a:tr h="342000">
                <a:tc rowSpan="3">
                  <a:txBody>
                    <a:bodyPr/>
                    <a:lstStyle/>
                    <a:p>
                      <a:pPr algn="ctr" fontAlgn="b"/>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13</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72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如果一位朋友开始告诉我她感受到另一位朋友的敌意她觉得那位朋友对其他人不友好（我从心底里同意），我会：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9135511"/>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．倾听并表达我自己时她的感受，以便她能够了解我的立场。</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1661476"/>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．倾听但并不表达我自己的负面看法和意见，因为我确信她可能重复我所说的。</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41655909"/>
                  </a:ext>
                </a:extLst>
              </a:tr>
              <a:tr h="342000">
                <a:tc rowSpan="3">
                  <a:txBody>
                    <a:bodyPr/>
                    <a:lstStyle/>
                    <a:p>
                      <a:pPr algn="ctr" fontAlgn="b"/>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14</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72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如果我认为一个关于我的恶意谣言正在散布，并怀疑一位朋友很有可能听到了它，我会：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60228992"/>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．避免提到这件事，如果他想告诉我则听听。</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03678340"/>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．冒险把他置于这样一个场面当场直接问他对整个事情了解多少。</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44375378"/>
                  </a:ext>
                </a:extLst>
              </a:tr>
              <a:tr h="342000">
                <a:tc rowSpan="3">
                  <a:txBody>
                    <a:bodyPr/>
                    <a:lstStyle/>
                    <a:p>
                      <a:pPr algn="ctr" fontAlgn="b"/>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15</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2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如果我曾在社交场所观寨了一位朋友，认为她做了一系列损害其关系的事我会：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29561675"/>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．胃险被看作是一个多管闲事的人，告诉她我所观察到的以及我对此事的反应。</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21740837"/>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．保留我自己的观点不愿被看作是干涉那些不属于我的事。</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04338142"/>
                  </a:ext>
                </a:extLst>
              </a:tr>
            </a:tbl>
          </a:graphicData>
        </a:graphic>
      </p:graphicFrame>
      <p:pic>
        <p:nvPicPr>
          <p:cNvPr id="2" name="图片 1">
            <a:extLst>
              <a:ext uri="{FF2B5EF4-FFF2-40B4-BE49-F238E27FC236}">
                <a16:creationId xmlns:a16="http://schemas.microsoft.com/office/drawing/2014/main" id="{E9F1648B-BE65-5792-661F-54B6AA00901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553808" y="2028243"/>
            <a:ext cx="1266528" cy="2596720"/>
          </a:xfrm>
          <a:prstGeom prst="rect">
            <a:avLst/>
          </a:prstGeom>
          <a:noFill/>
          <a:ln>
            <a:noFill/>
          </a:ln>
        </p:spPr>
      </p:pic>
    </p:spTree>
    <p:extLst>
      <p:ext uri="{BB962C8B-B14F-4D97-AF65-F5344CB8AC3E}">
        <p14:creationId xmlns:p14="http://schemas.microsoft.com/office/powerpoint/2010/main" val="113439364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AC1889-7003-2353-8C35-4DE1AA55CAFC}"/>
            </a:ext>
          </a:extLst>
        </p:cNvPr>
        <p:cNvGrpSpPr/>
        <p:nvPr/>
      </p:nvGrpSpPr>
      <p:grpSpPr>
        <a:xfrm>
          <a:off x="0" y="0"/>
          <a:ext cx="0" cy="0"/>
          <a:chOff x="0" y="0"/>
          <a:chExt cx="0" cy="0"/>
        </a:xfrm>
      </p:grpSpPr>
      <p:sp>
        <p:nvSpPr>
          <p:cNvPr id="14" name="矩形 13">
            <a:extLst>
              <a:ext uri="{FF2B5EF4-FFF2-40B4-BE49-F238E27FC236}">
                <a16:creationId xmlns:a16="http://schemas.microsoft.com/office/drawing/2014/main" id="{BA73039A-12DB-4072-88E4-0F19E71EB7B0}"/>
              </a:ext>
            </a:extLst>
          </p:cNvPr>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aphicFrame>
        <p:nvGraphicFramePr>
          <p:cNvPr id="9" name="表格 8">
            <a:extLst>
              <a:ext uri="{FF2B5EF4-FFF2-40B4-BE49-F238E27FC236}">
                <a16:creationId xmlns:a16="http://schemas.microsoft.com/office/drawing/2014/main" id="{FD4C87EF-CEC9-A637-FFAA-9B3D9AEDAE58}"/>
              </a:ext>
            </a:extLst>
          </p:cNvPr>
          <p:cNvGraphicFramePr>
            <a:graphicFrameLocks noGrp="1"/>
          </p:cNvGraphicFramePr>
          <p:nvPr>
            <p:extLst>
              <p:ext uri="{D42A27DB-BD31-4B8C-83A1-F6EECF244321}">
                <p14:modId xmlns:p14="http://schemas.microsoft.com/office/powerpoint/2010/main" val="4049221296"/>
              </p:ext>
            </p:extLst>
          </p:nvPr>
        </p:nvGraphicFramePr>
        <p:xfrm>
          <a:off x="473264" y="340743"/>
          <a:ext cx="11520000" cy="6073479"/>
        </p:xfrm>
        <a:graphic>
          <a:graphicData uri="http://schemas.openxmlformats.org/drawingml/2006/table">
            <a:tbl>
              <a:tblPr>
                <a:tableStyleId>{5C22544A-7EE6-4342-B048-85BDC9FD1C3A}</a:tableStyleId>
              </a:tblPr>
              <a:tblGrid>
                <a:gridCol w="720000">
                  <a:extLst>
                    <a:ext uri="{9D8B030D-6E8A-4147-A177-3AD203B41FA5}">
                      <a16:colId xmlns:a16="http://schemas.microsoft.com/office/drawing/2014/main" val="3877826501"/>
                    </a:ext>
                  </a:extLst>
                </a:gridCol>
                <a:gridCol w="9157236">
                  <a:extLst>
                    <a:ext uri="{9D8B030D-6E8A-4147-A177-3AD203B41FA5}">
                      <a16:colId xmlns:a16="http://schemas.microsoft.com/office/drawing/2014/main" val="3687825671"/>
                    </a:ext>
                  </a:extLst>
                </a:gridCol>
                <a:gridCol w="1642764">
                  <a:extLst>
                    <a:ext uri="{9D8B030D-6E8A-4147-A177-3AD203B41FA5}">
                      <a16:colId xmlns:a16="http://schemas.microsoft.com/office/drawing/2014/main" val="4004919672"/>
                    </a:ext>
                  </a:extLst>
                </a:gridCol>
              </a:tblGrid>
              <a:tr h="400710">
                <a:tc>
                  <a:txBody>
                    <a:bodyPr/>
                    <a:lstStyle/>
                    <a:p>
                      <a:pPr algn="ctr" fontAlgn="b"/>
                      <a:r>
                        <a:rPr lang="zh-CN" altLang="en-US" sz="1800" b="0" i="0" u="none" strike="noStrike" dirty="0">
                          <a:solidFill>
                            <a:srgbClr val="000000"/>
                          </a:solidFill>
                          <a:effectLst/>
                          <a:latin typeface="华文新魏" panose="02010800040101010101" pitchFamily="2" charset="-122"/>
                          <a:ea typeface="华文新魏" panose="02010800040101010101" pitchFamily="2" charset="-122"/>
                        </a:rPr>
                        <a:t>序号</a:t>
                      </a:r>
                      <a:endParaRPr lang="en-US" sz="1800" b="0" i="0" u="none" strike="noStrike" dirty="0">
                        <a:solidFill>
                          <a:srgbClr val="000000"/>
                        </a:solidFill>
                        <a:effectLst/>
                        <a:latin typeface="华文新魏" panose="02010800040101010101" pitchFamily="2" charset="-122"/>
                        <a:ea typeface="华文新魏" panose="02010800040101010101" pitchFamily="2" charset="-122"/>
                      </a:endParaRP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800" b="0" i="0" u="none" strike="noStrike" dirty="0">
                          <a:solidFill>
                            <a:srgbClr val="000000"/>
                          </a:solidFill>
                          <a:effectLst/>
                          <a:latin typeface="华文新魏" panose="02010800040101010101" pitchFamily="2" charset="-122"/>
                          <a:ea typeface="华文新魏" panose="02010800040101010101" pitchFamily="2" charset="-122"/>
                        </a:rPr>
                        <a:t>题 项</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zh-CN" altLang="en-US" sz="1800" b="0" i="0" u="none" strike="noStrike" kern="1200" dirty="0">
                          <a:solidFill>
                            <a:srgbClr val="000000"/>
                          </a:solidFill>
                          <a:effectLst/>
                          <a:latin typeface="华文新魏" panose="02010800040101010101" pitchFamily="2" charset="-122"/>
                          <a:ea typeface="华文新魏" panose="02010800040101010101" pitchFamily="2" charset="-122"/>
                          <a:cs typeface="+mn-cs"/>
                        </a:rPr>
                        <a:t>选择组合</a:t>
                      </a:r>
                    </a:p>
                  </a:txBody>
                  <a:tcPr marL="4273" marR="4273" marT="42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5860249"/>
                  </a:ext>
                </a:extLst>
              </a:tr>
              <a:tr h="342000">
                <a:tc rowSpan="3">
                  <a:txBody>
                    <a:bodyPr/>
                    <a:lstStyle/>
                    <a:p>
                      <a:pPr algn="ctr" fontAlgn="b"/>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16</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72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如果两个朋友和我正在谈话，其中一个不经意地提到了一个涉及到我的个人问题，而我时此事一无所知我会：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rowSpan="15">
                  <a:txBody>
                    <a:bodyPr/>
                    <a:lstStyle/>
                    <a:p>
                      <a:pPr algn="ctr" fontAlgn="b"/>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74235122"/>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．强迫他们说出关于这个问题的信息和他们对此的意见。</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14731279"/>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．让我的朋友们决定告诉我还是不告诉我，如果他们愿意就让他们改变话题。</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3807545"/>
                  </a:ext>
                </a:extLst>
              </a:tr>
              <a:tr h="342000">
                <a:tc rowSpan="3">
                  <a:txBody>
                    <a:bodyPr/>
                    <a:lstStyle/>
                    <a:p>
                      <a:pPr algn="ctr" fontAlgn="b"/>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17</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72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如果一位朋友似乎心事重重，开始因并不重要的事而叱责我，莫名地对我和其他人发火，我会：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32861689"/>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．用温和的态度对待他一段时间，很设他暂时有一些个人的问题且不关我的事。</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93013639"/>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．试图和他讨论这一点，向他指出他的行为怎样影响了人们。</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88796805"/>
                  </a:ext>
                </a:extLst>
              </a:tr>
              <a:tr h="342000">
                <a:tc rowSpan="3">
                  <a:txBody>
                    <a:bodyPr/>
                    <a:lstStyle/>
                    <a:p>
                      <a:pPr algn="ctr" fontAlgn="b"/>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18</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72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如果我开始不喜欢一位朋友的某些习惯，以至这影响到我享受和她在一起的愉快时，我会：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9135511"/>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．不直接对她说什么，但通过在她恼人的习惯出现时就忽略她的方法，让她知道我的感受。</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1661476"/>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　＿＿</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．让我的感受公开化，消除误会，使我们能够愉快而安心地继续我们的友谊。</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41655909"/>
                  </a:ext>
                </a:extLst>
              </a:tr>
              <a:tr h="342000">
                <a:tc rowSpan="3">
                  <a:txBody>
                    <a:bodyPr/>
                    <a:lstStyle/>
                    <a:p>
                      <a:pPr algn="ctr" fontAlgn="b"/>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19</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72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在和一位比较敏感的朋友谈论社会行为时，我会：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60228992"/>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．为了不伤害他的感受，避免捉到他的缺点和弱点。</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03678340"/>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．为了让其提高人际技巧，关注他的缺点和弱点。</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44375378"/>
                  </a:ext>
                </a:extLst>
              </a:tr>
              <a:tr h="342000">
                <a:tc rowSpan="3">
                  <a:txBody>
                    <a:bodyPr/>
                    <a:lstStyle/>
                    <a:p>
                      <a:pPr algn="ctr" fontAlgn="b"/>
                      <a:r>
                        <a:rPr 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20</a:t>
                      </a: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72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如果我知道我在我们的团队中将要被任命到一个重要职位，我的朋友对我的态度变得更消极，我会：</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29561675"/>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．和朋友们讨论我的缺点，以便让我知道如何改正。</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21740837"/>
                  </a:ext>
                </a:extLst>
              </a:tr>
              <a:tr h="342000">
                <a:tc vMerge="1">
                  <a:txBody>
                    <a:bodyPr/>
                    <a:lstStyle/>
                    <a:p>
                      <a:pPr algn="ctr" fontAlgn="b"/>
                      <a:endParaRPr 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60000" indent="0" algn="l" defTabSz="914400" rtl="0" eaLnBrk="1" fontAlgn="ctr" latinLnBrk="0" hangingPunct="1"/>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a:t>
                      </a:r>
                      <a:r>
                        <a:rPr lang="en-US"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B</a:t>
                      </a:r>
                      <a:r>
                        <a:rPr lang="zh-CN" altLang="zh-CN"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rPr>
                        <a:t>．试图自己指出自己的缺点，以使自己能提高。</a:t>
                      </a:r>
                      <a:endParaRPr lang="zh-CN" altLang="en-US" sz="1700" u="none" strike="noStrike" kern="1200" spc="0" baseline="0" dirty="0">
                        <a:solidFill>
                          <a:schemeClr val="dk1"/>
                        </a:solidFill>
                        <a:effectLst/>
                        <a:latin typeface="Times New Roman" panose="02020603050405020304" pitchFamily="18" charset="0"/>
                        <a:ea typeface="楷体" panose="02010609060101010101" pitchFamily="49" charset="-122"/>
                        <a:cs typeface="+mn-cs"/>
                      </a:endParaRPr>
                    </a:p>
                  </a:txBody>
                  <a:tcPr marL="4763" marR="4763" marT="4763" marB="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fontAlgn="b"/>
                      <a:endParaRPr lang="zh-CN" altLang="en-US" sz="1200" b="0" i="0" u="none" strike="noStrike" baseline="0" dirty="0">
                        <a:solidFill>
                          <a:srgbClr val="000000"/>
                        </a:solidFill>
                        <a:effectLst/>
                        <a:latin typeface="Times New Roman" panose="02020603050405020304" pitchFamily="18" charset="0"/>
                        <a:ea typeface="楷体" panose="02010609060101010101" pitchFamily="49" charset="-122"/>
                      </a:endParaRPr>
                    </a:p>
                  </a:txBody>
                  <a:tcPr marL="4273" marR="4273" marT="4273"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04338142"/>
                  </a:ext>
                </a:extLst>
              </a:tr>
            </a:tbl>
          </a:graphicData>
        </a:graphic>
      </p:graphicFrame>
      <p:pic>
        <p:nvPicPr>
          <p:cNvPr id="2" name="图片 1">
            <a:extLst>
              <a:ext uri="{FF2B5EF4-FFF2-40B4-BE49-F238E27FC236}">
                <a16:creationId xmlns:a16="http://schemas.microsoft.com/office/drawing/2014/main" id="{231B904E-1509-A5E4-9E2F-CEDBD8BDE07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553808" y="2028243"/>
            <a:ext cx="1266528" cy="2596720"/>
          </a:xfrm>
          <a:prstGeom prst="rect">
            <a:avLst/>
          </a:prstGeom>
          <a:noFill/>
          <a:ln>
            <a:noFill/>
          </a:ln>
        </p:spPr>
      </p:pic>
    </p:spTree>
    <p:extLst>
      <p:ext uri="{BB962C8B-B14F-4D97-AF65-F5344CB8AC3E}">
        <p14:creationId xmlns:p14="http://schemas.microsoft.com/office/powerpoint/2010/main" val="131898119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7E6CE4-7D69-B88A-7CD8-F3E45F13DC55}"/>
            </a:ext>
          </a:extLst>
        </p:cNvPr>
        <p:cNvGrpSpPr/>
        <p:nvPr/>
      </p:nvGrpSpPr>
      <p:grpSpPr>
        <a:xfrm>
          <a:off x="0" y="0"/>
          <a:ext cx="0" cy="0"/>
          <a:chOff x="0" y="0"/>
          <a:chExt cx="0" cy="0"/>
        </a:xfrm>
      </p:grpSpPr>
      <p:sp>
        <p:nvSpPr>
          <p:cNvPr id="14" name="矩形 13">
            <a:extLst>
              <a:ext uri="{FF2B5EF4-FFF2-40B4-BE49-F238E27FC236}">
                <a16:creationId xmlns:a16="http://schemas.microsoft.com/office/drawing/2014/main" id="{96C06273-9471-8172-2E09-2E3F2777B0F6}"/>
              </a:ext>
            </a:extLst>
          </p:cNvPr>
          <p:cNvSpPr>
            <a:spLocks noGrp="1" noRot="1" noMove="1" noResize="1" noEditPoints="1" noAdjustHandles="1" noChangeArrowheads="1" noChangeShapeType="1"/>
          </p:cNvSpPr>
          <p:nvPr/>
        </p:nvSpPr>
        <p:spPr>
          <a:xfrm>
            <a:off x="0" y="6551020"/>
            <a:ext cx="12192000" cy="3069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8BE5B0-7D8A-B4D1-5AC2-25468B16387F}"/>
              </a:ext>
            </a:extLst>
          </p:cNvPr>
          <p:cNvSpPr txBox="1"/>
          <p:nvPr/>
        </p:nvSpPr>
        <p:spPr>
          <a:xfrm>
            <a:off x="907517" y="636177"/>
            <a:ext cx="10376965" cy="1708160"/>
          </a:xfrm>
          <a:prstGeom prst="rect">
            <a:avLst/>
          </a:prstGeom>
          <a:noFill/>
        </p:spPr>
        <p:txBody>
          <a:bodyPr wrap="square" rtlCol="0">
            <a:spAutoFit/>
          </a:bodyPr>
          <a:lstStyle/>
          <a:p>
            <a:r>
              <a:rPr lang="zh-CN" altLang="zh-CN" sz="2100" spc="200" dirty="0">
                <a:solidFill>
                  <a:srgbClr val="0070C0"/>
                </a:solidFill>
                <a:latin typeface="黑体" panose="02010609060101010101" pitchFamily="49" charset="-122"/>
                <a:ea typeface="黑体" panose="02010609060101010101" pitchFamily="49" charset="-122"/>
                <a:cs typeface="Calibri Light" panose="020F0302020204030204" pitchFamily="34" charset="0"/>
              </a:rPr>
              <a:t>评分：</a:t>
            </a:r>
            <a:br>
              <a:rPr lang="en-US" altLang="zh-CN" sz="2100" spc="200" dirty="0">
                <a:latin typeface="黑体" panose="02010609060101010101" pitchFamily="49" charset="-122"/>
                <a:ea typeface="黑体" panose="02010609060101010101" pitchFamily="49" charset="-122"/>
                <a:cs typeface="Calibri Light" panose="020F0302020204030204" pitchFamily="34" charset="0"/>
              </a:rPr>
            </a:br>
            <a:r>
              <a:rPr lang="zh-CN" altLang="zh-CN" sz="2100" spc="200" dirty="0">
                <a:latin typeface="黑体" panose="02010609060101010101" pitchFamily="49" charset="-122"/>
                <a:ea typeface="黑体" panose="02010609060101010101" pitchFamily="49" charset="-122"/>
                <a:cs typeface="Calibri Light" panose="020F0302020204030204" pitchFamily="34" charset="0"/>
              </a:rPr>
              <a:t>　　在这个</a:t>
            </a:r>
            <a:r>
              <a:rPr lang="zh-CN" altLang="en-US" sz="2100" spc="200" dirty="0">
                <a:latin typeface="黑体" panose="02010609060101010101" pitchFamily="49" charset="-122"/>
                <a:ea typeface="黑体" panose="02010609060101010101" pitchFamily="49" charset="-122"/>
                <a:cs typeface="Calibri Light" panose="020F0302020204030204" pitchFamily="34" charset="0"/>
              </a:rPr>
              <a:t>调查</a:t>
            </a:r>
            <a:r>
              <a:rPr lang="zh-CN" altLang="zh-CN" sz="2100" spc="200" dirty="0">
                <a:latin typeface="黑体" panose="02010609060101010101" pitchFamily="49" charset="-122"/>
                <a:ea typeface="黑体" panose="02010609060101010101" pitchFamily="49" charset="-122"/>
                <a:cs typeface="Calibri Light" panose="020F0302020204030204" pitchFamily="34" charset="0"/>
              </a:rPr>
              <a:t>中，有</a:t>
            </a:r>
            <a:r>
              <a:rPr lang="en-US" altLang="zh-CN" sz="2100" spc="200" dirty="0">
                <a:solidFill>
                  <a:srgbClr val="FF0000"/>
                </a:solidFill>
                <a:latin typeface="黑体" panose="02010609060101010101" pitchFamily="49" charset="-122"/>
                <a:ea typeface="黑体" panose="02010609060101010101" pitchFamily="49" charset="-122"/>
                <a:cs typeface="Calibri Light" panose="020F0302020204030204" pitchFamily="34" charset="0"/>
              </a:rPr>
              <a:t>10</a:t>
            </a:r>
            <a:r>
              <a:rPr lang="zh-CN" altLang="zh-CN" sz="2100" spc="200" dirty="0">
                <a:latin typeface="黑体" panose="02010609060101010101" pitchFamily="49" charset="-122"/>
                <a:ea typeface="黑体" panose="02010609060101010101" pitchFamily="49" charset="-122"/>
                <a:cs typeface="Calibri Light" panose="020F0302020204030204" pitchFamily="34" charset="0"/>
              </a:rPr>
              <a:t>道题针对你</a:t>
            </a:r>
            <a:r>
              <a:rPr lang="zh-CN" altLang="zh-CN" sz="2100" spc="200" dirty="0">
                <a:solidFill>
                  <a:srgbClr val="00B0F0"/>
                </a:solidFill>
                <a:latin typeface="黑体" panose="02010609060101010101" pitchFamily="49" charset="-122"/>
                <a:ea typeface="黑体" panose="02010609060101010101" pitchFamily="49" charset="-122"/>
                <a:cs typeface="Calibri Light" panose="020F0302020204030204" pitchFamily="34" charset="0"/>
              </a:rPr>
              <a:t>对反馈的接受能力</a:t>
            </a:r>
            <a:r>
              <a:rPr lang="zh-CN" altLang="zh-CN" sz="2100" spc="200" dirty="0">
                <a:latin typeface="黑体" panose="02010609060101010101" pitchFamily="49" charset="-122"/>
                <a:ea typeface="黑体" panose="02010609060101010101" pitchFamily="49" charset="-122"/>
                <a:cs typeface="Calibri Light" panose="020F0302020204030204" pitchFamily="34" charset="0"/>
              </a:rPr>
              <a:t>，有</a:t>
            </a:r>
            <a:r>
              <a:rPr lang="en-US" altLang="zh-CN" sz="2100" spc="200" dirty="0">
                <a:solidFill>
                  <a:srgbClr val="FF0000"/>
                </a:solidFill>
                <a:latin typeface="黑体" panose="02010609060101010101" pitchFamily="49" charset="-122"/>
                <a:ea typeface="黑体" panose="02010609060101010101" pitchFamily="49" charset="-122"/>
                <a:cs typeface="Calibri Light" panose="020F0302020204030204" pitchFamily="34" charset="0"/>
              </a:rPr>
              <a:t>10</a:t>
            </a:r>
            <a:r>
              <a:rPr lang="zh-CN" altLang="zh-CN" sz="2100" spc="200" dirty="0">
                <a:latin typeface="黑体" panose="02010609060101010101" pitchFamily="49" charset="-122"/>
                <a:ea typeface="黑体" panose="02010609060101010101" pitchFamily="49" charset="-122"/>
                <a:cs typeface="Calibri Light" panose="020F0302020204030204" pitchFamily="34" charset="0"/>
              </a:rPr>
              <a:t>道题关注你</a:t>
            </a:r>
            <a:r>
              <a:rPr lang="zh-CN" altLang="zh-CN" sz="2100" spc="200" dirty="0">
                <a:solidFill>
                  <a:srgbClr val="00B0F0"/>
                </a:solidFill>
                <a:latin typeface="黑体" panose="02010609060101010101" pitchFamily="49" charset="-122"/>
                <a:ea typeface="黑体" panose="02010609060101010101" pitchFamily="49" charset="-122"/>
                <a:cs typeface="Calibri Light" panose="020F0302020204030204" pitchFamily="34" charset="0"/>
              </a:rPr>
              <a:t>是否愿意揭示自己</a:t>
            </a:r>
            <a:r>
              <a:rPr lang="zh-CN" altLang="zh-CN" sz="2100" spc="200" dirty="0">
                <a:latin typeface="黑体" panose="02010609060101010101" pitchFamily="49" charset="-122"/>
                <a:ea typeface="黑体" panose="02010609060101010101" pitchFamily="49" charset="-122"/>
                <a:cs typeface="Calibri Light" panose="020F0302020204030204" pitchFamily="34" charset="0"/>
              </a:rPr>
              <a:t>。把你每一道题的得分加以转换，并把每一列的得分相加再把这些得分转化成“在人际沟通中的个人开放性图”中的分数，在反馈得分上画一垂直线，在自我揭示线上画一水平线。</a:t>
            </a:r>
            <a:endParaRPr lang="zh-CN" altLang="en-US" sz="2100" spc="200" dirty="0">
              <a:latin typeface="黑体" panose="02010609060101010101" pitchFamily="49" charset="-122"/>
              <a:ea typeface="黑体" panose="02010609060101010101" pitchFamily="49" charset="-122"/>
              <a:cs typeface="Calibri Light" panose="020F0302020204030204" pitchFamily="34" charset="0"/>
            </a:endParaRPr>
          </a:p>
        </p:txBody>
      </p:sp>
      <p:pic>
        <p:nvPicPr>
          <p:cNvPr id="4" name="图片 3">
            <a:extLst>
              <a:ext uri="{FF2B5EF4-FFF2-40B4-BE49-F238E27FC236}">
                <a16:creationId xmlns:a16="http://schemas.microsoft.com/office/drawing/2014/main" id="{3BD914AD-0226-B6A2-CA40-B31DA6C9F5D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58486" y="2687929"/>
            <a:ext cx="4109638" cy="3651469"/>
          </a:xfrm>
          <a:prstGeom prst="rect">
            <a:avLst/>
          </a:prstGeom>
          <a:noFill/>
          <a:ln>
            <a:noFill/>
          </a:ln>
        </p:spPr>
      </p:pic>
      <p:pic>
        <p:nvPicPr>
          <p:cNvPr id="5" name="图片 4">
            <a:extLst>
              <a:ext uri="{FF2B5EF4-FFF2-40B4-BE49-F238E27FC236}">
                <a16:creationId xmlns:a16="http://schemas.microsoft.com/office/drawing/2014/main" id="{290DE330-9EC4-2F02-1FF9-78B1543D8D6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70724" y="2120526"/>
            <a:ext cx="4724749" cy="4430493"/>
          </a:xfrm>
          <a:prstGeom prst="rect">
            <a:avLst/>
          </a:prstGeom>
          <a:noFill/>
          <a:ln>
            <a:noFill/>
          </a:ln>
        </p:spPr>
      </p:pic>
    </p:spTree>
    <p:extLst>
      <p:ext uri="{BB962C8B-B14F-4D97-AF65-F5344CB8AC3E}">
        <p14:creationId xmlns:p14="http://schemas.microsoft.com/office/powerpoint/2010/main" val="142485677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2.11.14"/>
  <p:tag name="AS_TITLE" val="Aspose.Slides for .NET 4.0 Client Profile"/>
  <p:tag name="AS_VERSION" val="22.11"/>
  <p:tag name="COMMONDATA" val="eyJjb3VudCI6MiwiaGRpZCI6IjJjMTc2ODc5YjgyZjhmMzFhMmQ3ZDgwNDFiNDU3Yjg3IiwidXNlckNvdW50IjoxfQ=="/>
</p:tagLst>
</file>

<file path=ppt/theme/theme1.xml><?xml version="1.0" encoding="utf-8"?>
<a:theme xmlns:a="http://schemas.openxmlformats.org/drawingml/2006/main" name="第一PPT，www.1ppt.com">
  <a:themeElements>
    <a:clrScheme name="自定义 1004">
      <a:dk1>
        <a:sysClr val="windowText" lastClr="000000"/>
      </a:dk1>
      <a:lt1>
        <a:sysClr val="window" lastClr="FFFFFF"/>
      </a:lt1>
      <a:dk2>
        <a:srgbClr val="44546A"/>
      </a:dk2>
      <a:lt2>
        <a:srgbClr val="E7E6E6"/>
      </a:lt2>
      <a:accent1>
        <a:srgbClr val="636889"/>
      </a:accent1>
      <a:accent2>
        <a:srgbClr val="8F93AE"/>
      </a:accent2>
      <a:accent3>
        <a:srgbClr val="636889"/>
      </a:accent3>
      <a:accent4>
        <a:srgbClr val="8F93AE"/>
      </a:accent4>
      <a:accent5>
        <a:srgbClr val="636889"/>
      </a:accent5>
      <a:accent6>
        <a:srgbClr val="8F93AE"/>
      </a:accent6>
      <a:hlink>
        <a:srgbClr val="636889"/>
      </a:hlink>
      <a:folHlink>
        <a:srgbClr val="8F93AE"/>
      </a:folHlink>
    </a:clrScheme>
    <a:fontScheme name="1212121">
      <a:majorFont>
        <a:latin typeface="汉仪雅酷黑 85W"/>
        <a:ea typeface="汉仪雅酷黑 85W"/>
        <a:cs typeface="Arial"/>
      </a:majorFont>
      <a:minorFont>
        <a:latin typeface="汉仪雅酷黑 85W"/>
        <a:ea typeface="汉仪正圆-55W"/>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786</TotalTime>
  <Words>1712</Words>
  <Application>Microsoft Office PowerPoint</Application>
  <PresentationFormat>宽屏</PresentationFormat>
  <Paragraphs>98</Paragraphs>
  <Slides>7</Slides>
  <Notes>0</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7</vt:i4>
      </vt:variant>
    </vt:vector>
  </HeadingPairs>
  <TitlesOfParts>
    <vt:vector size="15" baseType="lpstr">
      <vt:lpstr>等线</vt:lpstr>
      <vt:lpstr>黑体</vt:lpstr>
      <vt:lpstr>华文新魏</vt:lpstr>
      <vt:lpstr>微软雅黑</vt:lpstr>
      <vt:lpstr>Arial</vt:lpstr>
      <vt:lpstr>Times New Roman</vt:lpstr>
      <vt:lpstr>第一PPT，www.1ppt.com</vt:lpstr>
      <vt:lpstr>第一PPT，www.1ppt.com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团队管理</dc:title>
  <dc:creator>第一PPT</dc:creator>
  <cp:keywords>www.1ppt.com</cp:keywords>
  <dc:description>www.1ppt.com</dc:description>
  <cp:lastModifiedBy>Steven Xie</cp:lastModifiedBy>
  <cp:revision>39</cp:revision>
  <dcterms:created xsi:type="dcterms:W3CDTF">2020-08-12T08:16:00Z</dcterms:created>
  <dcterms:modified xsi:type="dcterms:W3CDTF">2024-11-28T04:02:38Z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EAB240052E7E49398ECD797BB9ED3088_12</vt:lpwstr>
  </property>
  <property fmtid="{D5CDD505-2E9C-101B-9397-08002B2CF9AE}" pid="3" name="KSOProductBuildVer">
    <vt:lpwstr>2052-12.1.0.18912</vt:lpwstr>
  </property>
  <property fmtid="{D5CDD505-2E9C-101B-9397-08002B2CF9AE}" pid="4" name="KSOTemplateUUID">
    <vt:lpwstr>v1.0_mb_B/KN8o/E+2EUgwLkrNieOg==</vt:lpwstr>
  </property>
</Properties>
</file>