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558" r:id="rId9"/>
    <p:sldId id="498" r:id="rId10"/>
    <p:sldId id="416" r:id="rId11"/>
    <p:sldId id="418" r:id="rId12"/>
    <p:sldId id="465" r:id="rId13"/>
    <p:sldId id="500" r:id="rId14"/>
    <p:sldId id="501" r:id="rId15"/>
    <p:sldId id="502" r:id="rId16"/>
    <p:sldId id="469" r:id="rId17"/>
    <p:sldId id="504" r:id="rId18"/>
    <p:sldId id="505" r:id="rId19"/>
    <p:sldId id="506" r:id="rId20"/>
    <p:sldId id="507" r:id="rId21"/>
    <p:sldId id="508" r:id="rId22"/>
    <p:sldId id="509" r:id="rId23"/>
    <p:sldId id="510" r:id="rId24"/>
    <p:sldId id="511" r:id="rId25"/>
    <p:sldId id="512" r:id="rId26"/>
    <p:sldId id="513" r:id="rId27"/>
    <p:sldId id="514" r:id="rId28"/>
    <p:sldId id="515" r:id="rId29"/>
    <p:sldId id="516" r:id="rId30"/>
    <p:sldId id="517" r:id="rId31"/>
    <p:sldId id="518" r:id="rId32"/>
    <p:sldId id="519" r:id="rId33"/>
    <p:sldId id="520" r:id="rId34"/>
    <p:sldId id="423" r:id="rId35"/>
    <p:sldId id="425" r:id="rId36"/>
    <p:sldId id="522" r:id="rId37"/>
    <p:sldId id="523" r:id="rId38"/>
    <p:sldId id="524" r:id="rId39"/>
    <p:sldId id="526" r:id="rId40"/>
    <p:sldId id="527" r:id="rId41"/>
    <p:sldId id="528" r:id="rId42"/>
    <p:sldId id="529" r:id="rId43"/>
    <p:sldId id="530" r:id="rId44"/>
    <p:sldId id="531" r:id="rId45"/>
    <p:sldId id="532" r:id="rId46"/>
    <p:sldId id="533" r:id="rId47"/>
    <p:sldId id="536" r:id="rId48"/>
    <p:sldId id="537" r:id="rId49"/>
    <p:sldId id="538" r:id="rId50"/>
    <p:sldId id="539" r:id="rId51"/>
    <p:sldId id="541" r:id="rId52"/>
    <p:sldId id="542" r:id="rId53"/>
    <p:sldId id="543" r:id="rId54"/>
    <p:sldId id="544" r:id="rId55"/>
    <p:sldId id="545" r:id="rId56"/>
    <p:sldId id="546" r:id="rId57"/>
    <p:sldId id="478" r:id="rId58"/>
    <p:sldId id="479" r:id="rId59"/>
    <p:sldId id="547" r:id="rId60"/>
    <p:sldId id="548" r:id="rId61"/>
    <p:sldId id="549" r:id="rId62"/>
    <p:sldId id="552" r:id="rId63"/>
    <p:sldId id="550" r:id="rId64"/>
    <p:sldId id="553" r:id="rId65"/>
    <p:sldId id="458" r:id="rId66"/>
    <p:sldId id="459" r:id="rId67"/>
    <p:sldId id="559" r:id="rId68"/>
    <p:sldId id="560" r:id="rId69"/>
    <p:sldId id="389" r:id="rId70"/>
  </p:sldIdLst>
  <p:sldSz cx="12192000" cy="6858000"/>
  <p:notesSz cx="7103745" cy="10234295"/>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EA4343"/>
    <a:srgbClr val="362828"/>
    <a:srgbClr val="E0EFDC"/>
    <a:srgbClr val="3E57C1"/>
    <a:srgbClr val="2B2F92"/>
    <a:srgbClr val="EFB58E"/>
    <a:srgbClr val="F33735"/>
    <a:srgbClr val="093759"/>
    <a:srgbClr val="127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gs" Target="tags/tag125.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我们应该将大量的时间和精力用在处理第二象限的事情上，通过计划提高效率，从而避免将重要不紧急的事情转变为重要紧急的事情；通过授权而将处于第三象限的事情交给他人去做，让自己从中抽身；通过说“不”而将处于第四象限的事情拒之门外，避免将时间浪费在毫无意义的事情上。</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这则寓言故事生动地告诉我们：在人生发展的道路上，困难是前进道路上的绊脚石还是踏脚石，完全取决于我们放脚的位置。面对逆境，抱怨和自怨自艾只会让我们消磨自己的意志，妨碍问题的解决，要始终相信“办法总比困难多”。</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tags" Target="../tags/tag22.xml"/><Relationship Id="rId5" Type="http://schemas.openxmlformats.org/officeDocument/2006/relationships/image" Target="../media/image14.jpeg"/><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5.GI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5" Type="http://schemas.openxmlformats.org/officeDocument/2006/relationships/notesSlide" Target="../notesSlides/notesSlide33.xml"/><Relationship Id="rId14" Type="http://schemas.openxmlformats.org/officeDocument/2006/relationships/slideLayout" Target="../slideLayouts/slideLayout2.xml"/><Relationship Id="rId13" Type="http://schemas.openxmlformats.org/officeDocument/2006/relationships/tags" Target="../tags/tag55.xml"/><Relationship Id="rId12" Type="http://schemas.openxmlformats.org/officeDocument/2006/relationships/image" Target="../media/image33.jpeg"/><Relationship Id="rId11" Type="http://schemas.openxmlformats.org/officeDocument/2006/relationships/image" Target="../media/image32.jpeg"/><Relationship Id="rId10" Type="http://schemas.openxmlformats.org/officeDocument/2006/relationships/image" Target="../media/image31.jpeg"/><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image" Target="../media/image3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6" Type="http://schemas.openxmlformats.org/officeDocument/2006/relationships/notesSlide" Target="../notesSlides/notesSlide42.xml"/><Relationship Id="rId15" Type="http://schemas.openxmlformats.org/officeDocument/2006/relationships/slideLayout" Target="../slideLayouts/slideLayout2.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9.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40.jpeg"/></Relationships>
</file>

<file path=ppt/slides/_rels/slide48.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image" Target="../media/image42.jpeg"/><Relationship Id="rId11" Type="http://schemas.openxmlformats.org/officeDocument/2006/relationships/notesSlide" Target="../notesSlides/notesSlide46.xml"/><Relationship Id="rId10" Type="http://schemas.openxmlformats.org/officeDocument/2006/relationships/slideLayout" Target="../slideLayouts/slideLayout2.xml"/><Relationship Id="rId1" Type="http://schemas.openxmlformats.org/officeDocument/2006/relationships/image" Target="../media/image41.jpeg"/></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image" Target="../media/image4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2.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image" Target="../media/image44.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45.png"/></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3.xml"/><Relationship Id="rId7" Type="http://schemas.openxmlformats.org/officeDocument/2006/relationships/image" Target="../media/image48.jpeg"/><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notesSlide" Target="../notesSlides/notesSlide51.xml"/><Relationship Id="rId1" Type="http://schemas.openxmlformats.org/officeDocument/2006/relationships/tags" Target="../tags/tag99.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2.xml"/><Relationship Id="rId6" Type="http://schemas.openxmlformats.org/officeDocument/2006/relationships/tags" Target="../tags/tag108.xml"/><Relationship Id="rId5" Type="http://schemas.openxmlformats.org/officeDocument/2006/relationships/image" Target="../media/image49.jpeg"/><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4.jpeg"/></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2.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image" Target="../media/image50.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image" Target="../media/image51.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xml"/><Relationship Id="rId3" Type="http://schemas.openxmlformats.org/officeDocument/2006/relationships/tags" Target="../tags/tag119.xml"/><Relationship Id="rId2" Type="http://schemas.openxmlformats.org/officeDocument/2006/relationships/image" Target="../media/image53.jpeg"/><Relationship Id="rId1" Type="http://schemas.openxmlformats.org/officeDocument/2006/relationships/image" Target="../media/image5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54.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55.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5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9.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2" Type="http://schemas.openxmlformats.org/officeDocument/2006/relationships/notesSlide" Target="../notesSlides/notesSlide7.xml"/><Relationship Id="rId11" Type="http://schemas.openxmlformats.org/officeDocument/2006/relationships/slideLayout" Target="../slideLayouts/slideLayout2.xml"/><Relationship Id="rId10" Type="http://schemas.openxmlformats.org/officeDocument/2006/relationships/tags" Target="../tags/tag1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66310" cy="65087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（一）时间管理的前提</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6" name="Rectangle 4"/>
          <p:cNvSpPr txBox="1">
            <a:spLocks noChangeArrowheads="1"/>
          </p:cNvSpPr>
          <p:nvPr/>
        </p:nvSpPr>
        <p:spPr bwMode="auto">
          <a:xfrm>
            <a:off x="688340" y="1703070"/>
            <a:ext cx="6196330" cy="4892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1. 珍惜时间</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spcBef>
                <a:spcPct val="50000"/>
              </a:spcBef>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时间就如空气一样，每个人都可以免费得到。没有花费成本的东西，人们往往不知道珍惜。成本分为会计成本和机会成本。会计成本可以用货币计量，是可以在会计的账目上反映出来的。机会成本是指一种资源（如资金、劳力等）用于本项目而放弃用于其他项目时可能损失的利益。时间也是一种资源，如果任其白白浪费，也就损失了用于干其他事情而得到的收益。因此，我们要将时间看成一种资源，改变对时间的态度。</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7" name="图片 6"/>
          <p:cNvPicPr>
            <a:picLocks noChangeAspect="1"/>
          </p:cNvPicPr>
          <p:nvPr/>
        </p:nvPicPr>
        <p:blipFill>
          <a:blip r:embed="rId1"/>
          <a:stretch>
            <a:fillRect/>
          </a:stretch>
        </p:blipFill>
        <p:spPr>
          <a:xfrm>
            <a:off x="6985000" y="1703070"/>
            <a:ext cx="4937760" cy="4079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Rectangle 4"/>
          <p:cNvSpPr txBox="1">
            <a:spLocks noChangeArrowheads="1"/>
          </p:cNvSpPr>
          <p:nvPr/>
        </p:nvSpPr>
        <p:spPr bwMode="auto">
          <a:xfrm>
            <a:off x="697865" y="1030605"/>
            <a:ext cx="10796270" cy="860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你的时间价值是多少，你计算过吗？请在表 9-1“年收入（万元）”一栏中找到刚参加工作时你可能达到的年收入水平，再看看你的时间价值是多少。</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697865" y="1893570"/>
            <a:ext cx="10810875" cy="4505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Rectangle 4"/>
          <p:cNvSpPr txBox="1">
            <a:spLocks noChangeArrowheads="1"/>
          </p:cNvSpPr>
          <p:nvPr/>
        </p:nvSpPr>
        <p:spPr bwMode="auto">
          <a:xfrm>
            <a:off x="689610" y="1559560"/>
            <a:ext cx="5735955" cy="43999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50000"/>
              </a:spcBef>
              <a:defRPr/>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rPr>
              <a:t>2. 做好心理建设</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sym typeface="+mn-lt"/>
            </a:endParaRPr>
          </a:p>
          <a:p>
            <a:pPr algn="l">
              <a:spcBef>
                <a:spcPct val="50000"/>
              </a:spcBef>
              <a:defRPr/>
            </a:pPr>
            <a:r>
              <a:rPr lang="en-US" altLang="zh-CN" sz="2400" dirty="0">
                <a:latin typeface="微软雅黑" panose="020B0503020204020204" charset="-122"/>
                <a:ea typeface="微软雅黑" panose="020B0503020204020204" charset="-122"/>
                <a:cs typeface="微软雅黑" panose="020B0503020204020204" charset="-122"/>
                <a:sym typeface="+mn-lt"/>
              </a:rPr>
              <a:t>       </a:t>
            </a:r>
            <a:r>
              <a:rPr lang="zh-CN" altLang="en-US" sz="2400" dirty="0">
                <a:latin typeface="微软雅黑" panose="020B0503020204020204" charset="-122"/>
                <a:ea typeface="微软雅黑" panose="020B0503020204020204" charset="-122"/>
                <a:cs typeface="微软雅黑" panose="020B0503020204020204" charset="-122"/>
                <a:sym typeface="+mn-lt"/>
              </a:rPr>
              <a:t>意识决定行为，做好心理建设是时间管理的第二个前提。</a:t>
            </a:r>
            <a:endParaRPr lang="zh-CN" altLang="en-US" sz="2400" dirty="0">
              <a:latin typeface="微软雅黑" panose="020B0503020204020204" charset="-122"/>
              <a:ea typeface="微软雅黑" panose="020B0503020204020204" charset="-122"/>
              <a:cs typeface="微软雅黑" panose="020B0503020204020204" charset="-122"/>
              <a:sym typeface="+mn-lt"/>
            </a:endParaRPr>
          </a:p>
          <a:p>
            <a:pPr algn="l">
              <a:spcBef>
                <a:spcPct val="50000"/>
              </a:spcBef>
              <a:defRPr/>
            </a:pPr>
            <a:r>
              <a:rPr lang="en-US" altLang="zh-CN" sz="2400" dirty="0">
                <a:latin typeface="微软雅黑" panose="020B0503020204020204" charset="-122"/>
                <a:ea typeface="微软雅黑" panose="020B0503020204020204" charset="-122"/>
                <a:cs typeface="微软雅黑" panose="020B0503020204020204" charset="-122"/>
                <a:sym typeface="+mn-lt"/>
              </a:rPr>
              <a:t>      </a:t>
            </a:r>
            <a:r>
              <a:rPr lang="zh-CN" altLang="en-US" sz="2400" dirty="0">
                <a:latin typeface="微软雅黑" panose="020B0503020204020204" charset="-122"/>
                <a:ea typeface="微软雅黑" panose="020B0503020204020204" charset="-122"/>
                <a:cs typeface="微软雅黑" panose="020B0503020204020204" charset="-122"/>
                <a:sym typeface="+mn-lt"/>
              </a:rPr>
              <a:t>心理建设包括：</a:t>
            </a:r>
            <a:r>
              <a:rPr lang="zh-CN" altLang="en-US" sz="2400" dirty="0">
                <a:solidFill>
                  <a:schemeClr val="tx1"/>
                </a:solidFill>
                <a:latin typeface="楷体" panose="02010609060101010101" charset="-122"/>
                <a:ea typeface="楷体" panose="02010609060101010101" charset="-122"/>
                <a:cs typeface="微软雅黑" panose="020B0503020204020204" charset="-122"/>
                <a:sym typeface="+mn-lt"/>
              </a:rPr>
              <a:t>要有时间管理的愿望，愿望是进行时间管理的关键；明确价值，确定长期、中期、短期目标，价值和目标是时间管理的核心；要有行动力，切实执行时间管理；要有自控能力，时间管理的过程其实就是自我管理的过程。</a:t>
            </a:r>
            <a:endParaRPr lang="zh-CN" altLang="en-US" sz="2400" dirty="0">
              <a:solidFill>
                <a:schemeClr val="tx1"/>
              </a:solidFill>
              <a:latin typeface="楷体" panose="02010609060101010101" charset="-122"/>
              <a:ea typeface="楷体" panose="02010609060101010101" charset="-122"/>
              <a:cs typeface="微软雅黑" panose="020B0503020204020204" charset="-122"/>
              <a:sym typeface="+mn-lt"/>
            </a:endParaRPr>
          </a:p>
        </p:txBody>
      </p:sp>
      <p:pic>
        <p:nvPicPr>
          <p:cNvPr id="102" name="图片 101"/>
          <p:cNvPicPr/>
          <p:nvPr/>
        </p:nvPicPr>
        <p:blipFill>
          <a:blip r:embed="rId1"/>
          <a:srcRect b="9460"/>
          <a:stretch>
            <a:fillRect/>
          </a:stretch>
        </p:blipFill>
        <p:spPr>
          <a:xfrm>
            <a:off x="6998970" y="1703070"/>
            <a:ext cx="4801235" cy="36969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（二）时间管理的法则</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grpSp>
        <p:nvGrpSpPr>
          <p:cNvPr id="10" name="组合 9"/>
          <p:cNvGrpSpPr/>
          <p:nvPr>
            <p:custDataLst>
              <p:tags r:id="rId1"/>
            </p:custDataLst>
          </p:nvPr>
        </p:nvGrpSpPr>
        <p:grpSpPr>
          <a:xfrm>
            <a:off x="697865" y="1784985"/>
            <a:ext cx="10911205" cy="2119630"/>
            <a:chOff x="1099" y="2811"/>
            <a:chExt cx="17183" cy="3338"/>
          </a:xfrm>
        </p:grpSpPr>
        <p:sp>
          <p:nvSpPr>
            <p:cNvPr id="16" name="任意多边形: 形状 4337"/>
            <p:cNvSpPr/>
            <p:nvPr>
              <p:custDataLst>
                <p:tags r:id="rId2"/>
              </p:custDataLst>
            </p:nvPr>
          </p:nvSpPr>
          <p:spPr>
            <a:xfrm>
              <a:off x="1264" y="2811"/>
              <a:ext cx="3512" cy="82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dirty="0">
                  <a:solidFill>
                    <a:schemeClr val="tx1"/>
                  </a:solidFill>
                  <a:latin typeface="+mn-ea"/>
                  <a:cs typeface="+mn-ea"/>
                  <a:sym typeface="+mn-ea"/>
                </a:rPr>
                <a:t>1. 取舍法则</a:t>
              </a:r>
              <a:endParaRPr lang="zh-CN" altLang="en-US" sz="2400" b="1" dirty="0">
                <a:solidFill>
                  <a:schemeClr val="tx1"/>
                </a:solidFill>
                <a:latin typeface="+mn-ea"/>
                <a:cs typeface="+mn-ea"/>
                <a:sym typeface="+mn-ea"/>
              </a:endParaRPr>
            </a:p>
          </p:txBody>
        </p:sp>
        <p:sp>
          <p:nvSpPr>
            <p:cNvPr id="9" name="Rectangle 4"/>
            <p:cNvSpPr txBox="1">
              <a:spLocks noChangeArrowheads="1"/>
            </p:cNvSpPr>
            <p:nvPr/>
          </p:nvSpPr>
          <p:spPr bwMode="auto">
            <a:xfrm>
              <a:off x="1099" y="3631"/>
              <a:ext cx="17183" cy="25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每个人的时间和精力是有限的，不可能做到面面俱到。因此，取舍法则是高效的时间管理的第一个法则。要在明确价值观和人生目标的基础上，知道哪些事情是不能舍弃的，哪些事情是必须舍弃的。俗话说：“舍得，舍得，有舍才有得。”</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grpSp>
        <p:nvGrpSpPr>
          <p:cNvPr id="11" name="组合 10"/>
          <p:cNvGrpSpPr/>
          <p:nvPr>
            <p:custDataLst>
              <p:tags r:id="rId3"/>
            </p:custDataLst>
          </p:nvPr>
        </p:nvGrpSpPr>
        <p:grpSpPr>
          <a:xfrm>
            <a:off x="697865" y="3856355"/>
            <a:ext cx="11040745" cy="2694940"/>
            <a:chOff x="1099" y="2811"/>
            <a:chExt cx="17002" cy="4244"/>
          </a:xfrm>
        </p:grpSpPr>
        <p:sp>
          <p:nvSpPr>
            <p:cNvPr id="12" name="任意多边形: 形状 4337"/>
            <p:cNvSpPr/>
            <p:nvPr>
              <p:custDataLst>
                <p:tags r:id="rId4"/>
              </p:custDataLst>
            </p:nvPr>
          </p:nvSpPr>
          <p:spPr>
            <a:xfrm>
              <a:off x="1264" y="2811"/>
              <a:ext cx="3512" cy="82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dirty="0">
                  <a:solidFill>
                    <a:schemeClr val="tx1"/>
                  </a:solidFill>
                  <a:latin typeface="+mn-ea"/>
                  <a:cs typeface="+mn-ea"/>
                  <a:sym typeface="+mn-ea"/>
                </a:rPr>
                <a:t>2. 帕累托法则</a:t>
              </a:r>
              <a:endParaRPr lang="zh-CN" altLang="en-US" sz="2400" b="1" dirty="0">
                <a:solidFill>
                  <a:schemeClr val="tx1"/>
                </a:solidFill>
                <a:latin typeface="+mn-ea"/>
                <a:cs typeface="+mn-ea"/>
                <a:sym typeface="+mn-ea"/>
              </a:endParaRPr>
            </a:p>
          </p:txBody>
        </p:sp>
        <p:sp>
          <p:nvSpPr>
            <p:cNvPr id="13" name="Rectangle 4"/>
            <p:cNvSpPr txBox="1">
              <a:spLocks noChangeArrowheads="1"/>
            </p:cNvSpPr>
            <p:nvPr/>
          </p:nvSpPr>
          <p:spPr bwMode="auto">
            <a:xfrm>
              <a:off x="1099" y="3955"/>
              <a:ext cx="17002" cy="31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如何取舍？这就需要我们遵循第二法则——帕累托法则，即我们通常所说的“二八法则”。其核心思想是生活中 80% 的结果几乎源于 20% 的活动。比如，20% 的客户给你带来了 80% 的业绩，可能创造了 80% 的利润，世界上 80% 的财富是被 20% 的人掌握着。因此，我们要把注意力放在 20% 的关键事情上。</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pic>
        <p:nvPicPr>
          <p:cNvPr id="104" name="图片 103"/>
          <p:cNvPicPr/>
          <p:nvPr/>
        </p:nvPicPr>
        <p:blipFill>
          <a:blip r:embed="rId5"/>
          <a:stretch>
            <a:fillRect/>
          </a:stretch>
        </p:blipFill>
        <p:spPr>
          <a:xfrm>
            <a:off x="8782685" y="937260"/>
            <a:ext cx="2556510" cy="1433195"/>
          </a:xfrm>
          <a:prstGeom prst="ellipse">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495300" y="1261110"/>
            <a:ext cx="54991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帕累托法则在销售中的运用</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1963420"/>
            <a:ext cx="6793230" cy="450850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美国有一名叫威廉·努尔的企业家，最初他在公司销售油漆的时候，第一个月只赚了160 美元。他仔细分析了自己销售量少的原因，做了一个销售图表。他发现 80% 的收益来自 20% 的客户，但是他对所有的客户花了同样的时间。于是，他把最不活跃的 36 个客户重新分配给其他销售员，而自己把精力重点放在那 20% 的客户身上。不久，他一个月就赚到 1000 美元。威廉·努尔从未放弃这个原则，后来他成了这家公司的董事局主席。他知道“二八法则”：20% 的客户带来了 80% 的业绩。</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3" name="文本框 2"/>
          <p:cNvSpPr txBox="1"/>
          <p:nvPr/>
        </p:nvSpPr>
        <p:spPr>
          <a:xfrm>
            <a:off x="1167319" y="216730"/>
            <a:ext cx="30276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3" name="图片 102"/>
          <p:cNvPicPr/>
          <p:nvPr/>
        </p:nvPicPr>
        <p:blipFill>
          <a:blip r:embed="rId1"/>
          <a:stretch>
            <a:fillRect/>
          </a:stretch>
        </p:blipFill>
        <p:spPr>
          <a:xfrm>
            <a:off x="7430135" y="2352675"/>
            <a:ext cx="4463415" cy="30060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10" name="组合 9"/>
          <p:cNvGrpSpPr/>
          <p:nvPr>
            <p:custDataLst>
              <p:tags r:id="rId1"/>
            </p:custDataLst>
          </p:nvPr>
        </p:nvGrpSpPr>
        <p:grpSpPr>
          <a:xfrm>
            <a:off x="697865" y="993775"/>
            <a:ext cx="10796270" cy="1609090"/>
            <a:chOff x="1099" y="2732"/>
            <a:chExt cx="17002" cy="2534"/>
          </a:xfrm>
        </p:grpSpPr>
        <p:sp>
          <p:nvSpPr>
            <p:cNvPr id="16" name="任意多边形: 形状 4337"/>
            <p:cNvSpPr/>
            <p:nvPr>
              <p:custDataLst>
                <p:tags r:id="rId2"/>
              </p:custDataLst>
            </p:nvPr>
          </p:nvSpPr>
          <p:spPr>
            <a:xfrm>
              <a:off x="1264" y="2732"/>
              <a:ext cx="3512" cy="820"/>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2400" b="1" dirty="0">
                  <a:solidFill>
                    <a:schemeClr val="tx1"/>
                  </a:solidFill>
                  <a:latin typeface="+mn-ea"/>
                  <a:cs typeface="+mn-ea"/>
                  <a:sym typeface="+mn-ea"/>
                </a:rPr>
                <a:t>3. 主次法则</a:t>
              </a:r>
              <a:endParaRPr lang="zh-CN" altLang="en-US" sz="2400" b="1" dirty="0">
                <a:solidFill>
                  <a:schemeClr val="tx1"/>
                </a:solidFill>
                <a:latin typeface="+mn-ea"/>
                <a:cs typeface="+mn-ea"/>
                <a:sym typeface="+mn-ea"/>
              </a:endParaRPr>
            </a:p>
          </p:txBody>
        </p:sp>
        <p:sp>
          <p:nvSpPr>
            <p:cNvPr id="9" name="Rectangle 4"/>
            <p:cNvSpPr txBox="1">
              <a:spLocks noChangeArrowheads="1"/>
            </p:cNvSpPr>
            <p:nvPr/>
          </p:nvSpPr>
          <p:spPr bwMode="auto">
            <a:xfrm>
              <a:off x="1099" y="3620"/>
              <a:ext cx="17002" cy="16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defRPr/>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矛盾有主要矛盾和次要矛盾之分，即使是处于 20% 以内的事情，也有主次之分。聪明人不会“眉毛胡子一把抓”，而是将焦点集中在主要矛盾上，等解决了主要矛盾之后，再逐步解决相对次要的矛盾。</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sp>
        <p:nvSpPr>
          <p:cNvPr id="3" name="Rectangle 3"/>
          <p:cNvSpPr txBox="1">
            <a:spLocks noChangeArrowheads="1"/>
          </p:cNvSpPr>
          <p:nvPr/>
        </p:nvSpPr>
        <p:spPr bwMode="auto">
          <a:xfrm>
            <a:off x="495300" y="2614295"/>
            <a:ext cx="406463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  生命中的鹅卵石</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37185" y="3152775"/>
            <a:ext cx="11747500" cy="3342005"/>
          </a:xfrm>
          <a:prstGeom prst="rect">
            <a:avLst/>
          </a:prstGeom>
          <a:noFill/>
        </p:spPr>
        <p:txBody>
          <a:bodyPr wrap="square" rtlCol="0">
            <a:noAutofit/>
            <a:scene3d>
              <a:camera prst="orthographicFront"/>
              <a:lightRig rig="threePt" dir="t"/>
            </a:scene3d>
            <a:sp3d contourW="12700"/>
          </a:bodyPr>
          <a:p>
            <a:pPr indent="457200" fontAlgn="auto">
              <a:lnSpc>
                <a:spcPct val="10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一堂时间管理课上，教授在桌上放了一个装水的罐子，然后又从桌子下面拿出一个拳头大小、正好可以从罐口放进罐子的鹅卵石，当教授用石块把罐子填满后，他问班上的学生道：“你们说，这罐子是不是满的？”“是！”所有的学生异口同声地回答。“真的吗？”教授笑着问，然后从桌下拿出一袋碎石子，把碎石子从罐口倒进去，摇一摇，再加一些，然后再问他班上的学生：“你们说，这罐子现在是不是满的？”这回他的学生不敢答得太快。最后，班上有位学生怯生生地细声答道：“也许没有满。”“很好！”教授说完，又从桌下拿出一袋沙子，然后把沙子慢慢倒进罐子，倒完后再问他班上的学生：“现在你们告诉我，这个罐子是满，还是没满？”“没有满。”全班同学这下学乖了，大家都很有信心地回答。</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322580" y="969645"/>
            <a:ext cx="7163435" cy="557276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好极了！”教授再一次称赞这些“孺子可教”的学生们。称赞完后，教授从桌下拿出一大瓶水，把水倒进看起来已经被鹅卵石、碎石子、沙子填满的罐子。当这些事都做完后，教授正色地问他班上的同学：“我们从上面这些事情学到了什么重要的道理？”班上一阵沉默，然后一位自以为聪明的学生回答：“无论我们的工作多忙，行程排得多满，如果再努力一下的话，还是可以多做些事的。”这位学生回答完后心中很得意地想：“这门课到底讲的是时间管理啊！”教授听到这样的回答后，点一点头，微笑道：“答案不错，但这并不是我要告诉你们的重要的道理。”说到这里，这位教授故意顿住，扫视了全班同学一遍后说：“我想告诉各位最重要的道理是，如果你不先将大的鹅卵石放进罐子里去，你也许以后永远没有机会把它们放进去了。”</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5" name="图片 104"/>
          <p:cNvPicPr/>
          <p:nvPr/>
        </p:nvPicPr>
        <p:blipFill>
          <a:blip r:embed="rId1"/>
          <a:srcRect t="13768" b="8566"/>
          <a:stretch>
            <a:fillRect/>
          </a:stretch>
        </p:blipFill>
        <p:spPr>
          <a:xfrm>
            <a:off x="7595870" y="1170305"/>
            <a:ext cx="4309745" cy="50215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（三）时间管理的方法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4268470" y="1294765"/>
            <a:ext cx="7598410" cy="5137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1. 做计划</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做事情必须有计划，与其紧张地做事、依靠事情推动，不如自己推动事情、轻松前进。只要在时间上做好安排，就能做到这一点。花一点时间做计划，可以在做事过程中节省更多的时间。</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尽管许多人都能意识到做计划的重要性，但仍有些人不愿意做计划。原因包括：①认为“船到桥头自然直”，没有必要在行动之前做过多的计划，在多变的环境中，很多时候是船到桥头不一定会“直”；②认为计划不如变化快，既然计划赶不上变化，还不如顺其自然，但正是因为世界变化太快，才需要未雨绸缪；③计划与结果总是有差距，故而对计划丧失信心；④不知道如何做计划。</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106" name="图片 105"/>
          <p:cNvPicPr/>
          <p:nvPr/>
        </p:nvPicPr>
        <p:blipFill>
          <a:blip r:embed="rId1"/>
          <a:stretch>
            <a:fillRect/>
          </a:stretch>
        </p:blipFill>
        <p:spPr>
          <a:xfrm>
            <a:off x="613410" y="2254885"/>
            <a:ext cx="3308985" cy="32588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1212850"/>
            <a:ext cx="10796270" cy="44564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2. 区分轻重缓急</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著名管理学家史蒂芬·柯维提出了时间管理四象限法，即按照重要性和紧急程度将事情分为四类：重要紧急、重要不紧急、不重要紧急、不重要不紧急。根据帕累托法则，我们应该对四类事情采取不同的优先处理顺序：</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①重要且紧急（如救火、抢险等）——必须立刻做；</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②紧急但不重要（如有人打球缺队员而紧急约你，有人突然打电话请你吃饭）——只有在优先考虑了重要的事情后，再来考虑这类事情；</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③重要但不紧急（如学习、做计划、与人谈心、体检等）——只要是没有前一类事情的压力，应该当成紧急的事情去做，而不是拖延；</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④既不紧急也不重要（如娱乐、消遣等）——有闲工夫再说。</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1022350"/>
            <a:ext cx="10796270" cy="860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但是，现实中很多人出于各种原因在处理这四类事情时，出现了不合理的时间配置，如图 9-1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2452370" y="2020570"/>
            <a:ext cx="7869555" cy="42589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1022350"/>
            <a:ext cx="10796270" cy="12293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第一象限的事情是重要紧急的事情，因此需要马上处理。但是如果每天都在处理这类事情，那么这个人就成了消防员，会整天忙得一塌糊涂。因此，这种时间配置是错误的。合理的时间配置应该如图 9-2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4" name="图片 3"/>
          <p:cNvPicPr>
            <a:picLocks noChangeAspect="1"/>
          </p:cNvPicPr>
          <p:nvPr/>
        </p:nvPicPr>
        <p:blipFill>
          <a:blip r:embed="rId1"/>
          <a:stretch>
            <a:fillRect/>
          </a:stretch>
        </p:blipFill>
        <p:spPr>
          <a:xfrm>
            <a:off x="3262630" y="2351405"/>
            <a:ext cx="6439535" cy="39503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958850"/>
            <a:ext cx="10796270" cy="4908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3. 善用零碎时间</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p:txBody>
      </p:sp>
      <p:sp>
        <p:nvSpPr>
          <p:cNvPr id="3" name="Rectangle 3"/>
          <p:cNvSpPr txBox="1">
            <a:spLocks noChangeArrowheads="1"/>
          </p:cNvSpPr>
          <p:nvPr/>
        </p:nvSpPr>
        <p:spPr bwMode="auto">
          <a:xfrm>
            <a:off x="495300" y="1669415"/>
            <a:ext cx="483108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  外卖小哥击败北大硕士</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2371725"/>
            <a:ext cx="11158855"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2018 年，外卖小哥雷海为在《中国诗词大会》上击败北大硕士，成为第三季冠军。人们一定会认为，他背后付出的辛酸是常人无法想象的。但当记者问雷海为：“你每天的作息时间是怎样的？哪有时间看诗词呢？”雷海为说：“不管工作和生活多么忙碌，时间挤一挤还是有的。送外卖其实有很多碎片化的时间，这些时间用来背诗词是比较合适的。比如，在商家等餐的时候、在路上等红灯的时候，这些时间都可以用来背诗，下午两点半到四点半这段时间，我回到住处换电瓶、吃午饭，会有一个多小时的空闲时间。这个时间相对充足，就可以坐下来好好读几首诗词。”你看，等取餐、等红灯、回到住处换电瓶休息的时候，记个把小时的诗词，辛苦吗？好像也没有到挑灯夜战的地步。辛酸吗？和你等红灯、坐地铁的时候其实是一样的。正是这日积月累的一个小时阅读，让一个外卖小哥击败了一名北大硕士。</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368300" y="843280"/>
            <a:ext cx="11541760" cy="47866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en-US" altLang="zh-CN" sz="2400" dirty="0">
                <a:solidFill>
                  <a:schemeClr val="tx1"/>
                </a:solidFill>
                <a:latin typeface="楷体" panose="02010609060101010101" charset="-122"/>
                <a:ea typeface="楷体" panose="02010609060101010101" charset="-122"/>
                <a:cs typeface="楷体" panose="02010609060101010101" charset="-122"/>
                <a:sym typeface="+mn-lt"/>
              </a:rPr>
              <a:t> </a:t>
            </a: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雷海为的故事说明了零碎时间的力量，用经济学术语来说是复利思维。为清楚地理解复利的力量，我们来看一个问题：“假设一张厚度为 0.1 毫米的普通纸张足够大，将其对折，再对折，如此重复 64 次，大概会有多高？”很多人想，一张纸才多厚呀？薄薄的一层，几乎可以忽略不计，对折 64 次，撑死了也就几层楼那么高，10 米？ 20 米？这已经算是极限了。而事实是，如果你算一下的话，一张薄薄的纸，对折 64 次，其高度约为184467441 万千米，这个长度是什么概念？地球到月球的距离才 38.4 万千米。生活中有许多零碎的时间好像不太重要，干不了什么事情。虽然这些时间很短，却可以充分利用起来做一些事情。比如，等车的时间可以用来思考下一步的工作，翻翻报纸乃至记几个单词；运动时，可想一下遇到困难的事或者亟待解决的事；等等。善用零碎时间，把那些小块时间充分利用起来，用很少的时间来做一些小事，坚持下来，就能起到集腋成裘的效果。著名数学家陈景润十分珍惜时间，他曾给自己拟订了一份工作时间表，把一天 24 小时的分分秒秒都充分利用起来，即使在路上走路时也在读读背背。因此，在进行数学研究的同时，他还掌握了英语、俄语、法语、德语四门外语。</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clrChange>
              <a:clrFrom>
                <a:srgbClr val="F6F6F6">
                  <a:alpha val="100000"/>
                </a:srgbClr>
              </a:clrFrom>
              <a:clrTo>
                <a:srgbClr val="F6F6F6">
                  <a:alpha val="100000"/>
                  <a:alpha val="0"/>
                </a:srgbClr>
              </a:clrTo>
            </a:clrChange>
          </a:blip>
          <a:stretch>
            <a:fillRect/>
          </a:stretch>
        </p:blipFill>
        <p:spPr>
          <a:xfrm>
            <a:off x="10139045" y="5447030"/>
            <a:ext cx="1675765" cy="12382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1212850"/>
            <a:ext cx="10266680" cy="4584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4. 学会说“不”</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学会说“不”是避免干扰、保持焦点的一个重要方法。对那些不重要不紧急的事情说“不”，可以将注意力集中在关键的事情上。但是，说“不”对很多人来说可能是一件不好意思的事情。</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原因可能有以下几点：</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微软雅黑" panose="020B0503020204020204" charset="-122"/>
                <a:sym typeface="+mn-lt"/>
              </a:rPr>
              <a:t>①害怕冒犯、得罪他人；</a:t>
            </a:r>
            <a:endParaRPr lang="zh-CN" altLang="en-US" sz="2400" dirty="0">
              <a:solidFill>
                <a:schemeClr val="tx1"/>
              </a:solidFill>
              <a:latin typeface="楷体" panose="02010609060101010101" charset="-122"/>
              <a:ea typeface="楷体" panose="02010609060101010101"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微软雅黑" panose="020B0503020204020204" charset="-122"/>
                <a:sym typeface="+mn-lt"/>
              </a:rPr>
              <a:t>②想做广受他人喜欢的好人；</a:t>
            </a:r>
            <a:endParaRPr lang="zh-CN" altLang="en-US" sz="2400" dirty="0">
              <a:solidFill>
                <a:schemeClr val="tx1"/>
              </a:solidFill>
              <a:latin typeface="楷体" panose="02010609060101010101" charset="-122"/>
              <a:ea typeface="楷体" panose="02010609060101010101"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楷体" panose="02010609060101010101" charset="-122"/>
                <a:ea typeface="楷体" panose="02010609060101010101" charset="-122"/>
                <a:cs typeface="微软雅黑" panose="020B0503020204020204" charset="-122"/>
                <a:sym typeface="+mn-lt"/>
              </a:rPr>
              <a:t>③不知道如何拒绝他人的请托。</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在人际交往中，只要是以一颗真诚之心，加上合理的表达，他人是可以接受“不”的。</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108" name="图片 107"/>
          <p:cNvPicPr/>
          <p:nvPr/>
        </p:nvPicPr>
        <p:blipFill>
          <a:blip r:embed="rId1">
            <a:clrChange>
              <a:clrFrom>
                <a:srgbClr val="F6F6F6">
                  <a:alpha val="100000"/>
                </a:srgbClr>
              </a:clrFrom>
              <a:clrTo>
                <a:srgbClr val="F6F6F6">
                  <a:alpha val="100000"/>
                  <a:alpha val="0"/>
                </a:srgbClr>
              </a:clrTo>
            </a:clrChange>
          </a:blip>
          <a:srcRect l="23060" t="28040" r="21260" b="29830"/>
          <a:stretch>
            <a:fillRect/>
          </a:stretch>
        </p:blipFill>
        <p:spPr>
          <a:xfrm>
            <a:off x="8448040" y="2654300"/>
            <a:ext cx="2045335" cy="15487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97865" y="1068705"/>
            <a:ext cx="10796270" cy="20967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5. 学会搁置</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搁置不等于放弃。受到心理定式或者条件不成熟等因素的影响，有些重要事情暂时无法解决。此时，千万不要固执于解决不了的问题，可以先把问题记下来，等条件成熟了再去解决它们。这就有点像踢足球，左路打不开，就试试右路。总之，不要钻牛角尖，否则不仅解决不了问题，还会影响心情。</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109" name="图片 108"/>
          <p:cNvPicPr/>
          <p:nvPr/>
        </p:nvPicPr>
        <p:blipFill>
          <a:blip r:embed="rId1"/>
          <a:stretch>
            <a:fillRect/>
          </a:stretch>
        </p:blipFill>
        <p:spPr>
          <a:xfrm>
            <a:off x="3914775" y="3298825"/>
            <a:ext cx="4362450" cy="293179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4107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（四）时间管理工具</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88340" y="1463040"/>
            <a:ext cx="10805795" cy="9886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1. 时间花费稽核表</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根据你过去一周的活动情况，如实地填写图 9-3，并回答以下四个问题。</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435610" y="2943860"/>
            <a:ext cx="5890895" cy="3431540"/>
          </a:xfrm>
          <a:prstGeom prst="rect">
            <a:avLst/>
          </a:prstGeom>
        </p:spPr>
      </p:pic>
      <p:sp>
        <p:nvSpPr>
          <p:cNvPr id="4" name="文本框 3"/>
          <p:cNvSpPr txBox="1"/>
          <p:nvPr/>
        </p:nvSpPr>
        <p:spPr>
          <a:xfrm>
            <a:off x="6326505" y="2451735"/>
            <a:ext cx="5588635" cy="3845560"/>
          </a:xfrm>
          <a:prstGeom prst="rect">
            <a:avLst/>
          </a:prstGeom>
          <a:noFill/>
        </p:spPr>
        <p:txBody>
          <a:bodyPr wrap="square" rtlCol="0" anchor="t">
            <a:noAutofit/>
          </a:bodyPr>
          <a:p>
            <a:r>
              <a:rPr lang="zh-CN" altLang="en-US" sz="2800">
                <a:solidFill>
                  <a:srgbClr val="00B0F0"/>
                </a:solidFill>
                <a:latin typeface="楷体" panose="02010609060101010101" charset="-122"/>
                <a:ea typeface="楷体" panose="02010609060101010101" charset="-122"/>
                <a:cs typeface="楷体" panose="02010609060101010101" charset="-122"/>
              </a:rPr>
              <a:t>（1）各象限时间的百分比大致是多少？</a:t>
            </a:r>
            <a:endParaRPr lang="zh-CN" altLang="en-US" sz="2800">
              <a:solidFill>
                <a:srgbClr val="00B0F0"/>
              </a:solidFill>
              <a:latin typeface="楷体" panose="02010609060101010101" charset="-122"/>
              <a:ea typeface="楷体" panose="02010609060101010101" charset="-122"/>
              <a:cs typeface="楷体" panose="02010609060101010101" charset="-122"/>
            </a:endParaRPr>
          </a:p>
          <a:p>
            <a:r>
              <a:rPr lang="zh-CN" altLang="en-US" sz="2800">
                <a:solidFill>
                  <a:srgbClr val="00B0F0"/>
                </a:solidFill>
                <a:latin typeface="楷体" panose="02010609060101010101" charset="-122"/>
                <a:ea typeface="楷体" panose="02010609060101010101" charset="-122"/>
                <a:cs typeface="楷体" panose="02010609060101010101" charset="-122"/>
              </a:rPr>
              <a:t>（2）你在哪一象限的事务中投入了最多的时间和精力？</a:t>
            </a:r>
            <a:endParaRPr lang="zh-CN" altLang="en-US" sz="2800">
              <a:solidFill>
                <a:srgbClr val="00B0F0"/>
              </a:solidFill>
              <a:latin typeface="楷体" panose="02010609060101010101" charset="-122"/>
              <a:ea typeface="楷体" panose="02010609060101010101" charset="-122"/>
              <a:cs typeface="楷体" panose="02010609060101010101" charset="-122"/>
            </a:endParaRPr>
          </a:p>
          <a:p>
            <a:r>
              <a:rPr lang="zh-CN" altLang="en-US" sz="2800">
                <a:solidFill>
                  <a:srgbClr val="00B0F0"/>
                </a:solidFill>
                <a:latin typeface="楷体" panose="02010609060101010101" charset="-122"/>
                <a:ea typeface="楷体" panose="02010609060101010101" charset="-122"/>
                <a:cs typeface="楷体" panose="02010609060101010101" charset="-122"/>
              </a:rPr>
              <a:t>（3）当花费大量时间和精力在第一象限的事务时，你的身体、心理发生了什么变化？</a:t>
            </a:r>
            <a:endParaRPr lang="zh-CN" altLang="en-US" sz="2800">
              <a:solidFill>
                <a:srgbClr val="00B0F0"/>
              </a:solidFill>
              <a:latin typeface="楷体" panose="02010609060101010101" charset="-122"/>
              <a:ea typeface="楷体" panose="02010609060101010101" charset="-122"/>
              <a:cs typeface="楷体" panose="02010609060101010101" charset="-122"/>
            </a:endParaRPr>
          </a:p>
          <a:p>
            <a:r>
              <a:rPr lang="zh-CN" altLang="en-US" sz="2800">
                <a:solidFill>
                  <a:srgbClr val="00B0F0"/>
                </a:solidFill>
                <a:latin typeface="楷体" panose="02010609060101010101" charset="-122"/>
                <a:ea typeface="楷体" panose="02010609060101010101" charset="-122"/>
                <a:cs typeface="楷体" panose="02010609060101010101" charset="-122"/>
              </a:rPr>
              <a:t>（4）当你不处理第一象限的事务时，你把时间花在哪一个象限了？</a:t>
            </a:r>
            <a:endParaRPr lang="zh-CN" altLang="en-US" sz="2800">
              <a:solidFill>
                <a:srgbClr val="00B0F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892810"/>
            <a:ext cx="10805795" cy="172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2. 时间日志分析</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时间日志分析是一种通过简单记录某一时间段时间的应用情况，来分析时间利用情况的方法（表 9-2）。通过分析时间日志，可以发现行为当事人之前完全没有意识到的问题和行为。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283460" y="2505710"/>
            <a:ext cx="8028940" cy="40646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885825"/>
            <a:ext cx="10805795" cy="172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3. 任务清单</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把在相关时间（周、天等）内的所有任务列在一张活动清单上，然后根据任务的重要性和价值的相对大小依次排序</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lt"/>
              </a:rPr>
              <a:t>（A 代表必须做；B 代表应该做；C 代表可以做）</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（表 9-3），最后对三类任务进行规划、处理。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633730" y="2760345"/>
            <a:ext cx="10715625" cy="33242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935990"/>
            <a:ext cx="10805795" cy="172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4. 干扰情况分析表</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根据表 9-4 如实填写你在某个时间段内所受到的干扰，并分析：</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lt"/>
              </a:rPr>
              <a:t>①哪些干扰令你付出了最大代价；②谁是最经常、最明显的干扰者；③哪些干扰是可以避免的。</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lt"/>
            </a:endParaRPr>
          </a:p>
        </p:txBody>
      </p:sp>
      <p:pic>
        <p:nvPicPr>
          <p:cNvPr id="4" name="图片 3"/>
          <p:cNvPicPr>
            <a:picLocks noChangeAspect="1"/>
          </p:cNvPicPr>
          <p:nvPr/>
        </p:nvPicPr>
        <p:blipFill>
          <a:blip r:embed="rId1"/>
          <a:stretch>
            <a:fillRect/>
          </a:stretch>
        </p:blipFill>
        <p:spPr>
          <a:xfrm>
            <a:off x="795020" y="2764155"/>
            <a:ext cx="10601325" cy="27527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164465" y="2103120"/>
            <a:ext cx="3383915" cy="3527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spcBef>
                <a:spcPts val="0"/>
              </a:spcBef>
              <a:buClrTx/>
              <a:buSzTx/>
              <a:buNone/>
            </a:pPr>
            <a:r>
              <a:rPr lang="en-US" altLang="zh-CN" sz="2400" dirty="0">
                <a:solidFill>
                  <a:schemeClr val="tx1"/>
                </a:solidFill>
                <a:latin typeface="楷体" panose="02010609060101010101" charset="-122"/>
                <a:ea typeface="楷体" panose="02010609060101010101" charset="-122"/>
                <a:cs typeface="楷体" panose="02010609060101010101" charset="-122"/>
                <a:sym typeface="+mn-lt"/>
              </a:rPr>
              <a:t>    </a:t>
            </a: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要做一个高效的时间利用者，除了要经常反省自己的时间利用情况外，还要经常思考如何有效改进时间利用情况，以便使单位时间的效率和效能最大化，举例如表 9-5 所示。</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p:txBody>
      </p:sp>
      <p:pic>
        <p:nvPicPr>
          <p:cNvPr id="3" name="图片 2"/>
          <p:cNvPicPr>
            <a:picLocks noChangeAspect="1"/>
          </p:cNvPicPr>
          <p:nvPr/>
        </p:nvPicPr>
        <p:blipFill>
          <a:blip r:embed="rId1"/>
          <a:stretch>
            <a:fillRect/>
          </a:stretch>
        </p:blipFill>
        <p:spPr>
          <a:xfrm>
            <a:off x="3548380" y="979805"/>
            <a:ext cx="8529955" cy="5429885"/>
          </a:xfrm>
          <a:prstGeom prst="rect">
            <a:avLst/>
          </a:prstGeom>
        </p:spPr>
      </p:pic>
      <p:sp>
        <p:nvSpPr>
          <p:cNvPr id="4" name="文本框 3"/>
          <p:cNvSpPr txBox="1"/>
          <p:nvPr/>
        </p:nvSpPr>
        <p:spPr>
          <a:xfrm>
            <a:off x="164465" y="1379855"/>
            <a:ext cx="3517900" cy="582930"/>
          </a:xfrm>
          <a:prstGeom prst="rect">
            <a:avLst/>
          </a:prstGeom>
          <a:noFill/>
        </p:spPr>
        <p:txBody>
          <a:bodyPr wrap="square" rtlCol="0">
            <a:noAutofit/>
          </a:bodyPr>
          <a:p>
            <a:r>
              <a:rPr lang="en-US" altLang="zh-CN" sz="2400" b="1">
                <a:highlight>
                  <a:srgbClr val="FFFF00"/>
                </a:highlight>
              </a:rPr>
              <a:t>5.</a:t>
            </a:r>
            <a:r>
              <a:rPr lang="zh-CN" altLang="en-US" sz="2400" b="1">
                <a:highlight>
                  <a:srgbClr val="FFFF00"/>
                </a:highlight>
              </a:rPr>
              <a:t>时间利用改进计划表</a:t>
            </a:r>
            <a:endParaRPr lang="zh-CN" altLang="en-US" sz="2400" b="1">
              <a:highlight>
                <a:srgbClr val="FFFF00"/>
              </a:highligh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自我管理</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第九章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三、高效管理你的时间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1144270" y="953770"/>
            <a:ext cx="9903460" cy="55194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三、高效管理你的时间</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141095" y="1051560"/>
            <a:ext cx="9909175" cy="2390775"/>
          </a:xfrm>
          <a:prstGeom prst="rect">
            <a:avLst/>
          </a:prstGeom>
        </p:spPr>
      </p:pic>
      <p:sp>
        <p:nvSpPr>
          <p:cNvPr id="9" name="Rectangle 4"/>
          <p:cNvSpPr txBox="1">
            <a:spLocks noChangeArrowheads="1"/>
          </p:cNvSpPr>
          <p:nvPr/>
        </p:nvSpPr>
        <p:spPr bwMode="auto">
          <a:xfrm>
            <a:off x="633730" y="3830955"/>
            <a:ext cx="10805795" cy="1968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spcBef>
                <a:spcPts val="0"/>
              </a:spcBef>
              <a:buClrTx/>
              <a:buSzTx/>
              <a:buNone/>
            </a:pPr>
            <a:r>
              <a:rPr lang="en-US" altLang="zh-CN" sz="2400" dirty="0">
                <a:solidFill>
                  <a:schemeClr val="tx1"/>
                </a:solidFill>
                <a:latin typeface="楷体" panose="02010609060101010101" charset="-122"/>
                <a:ea typeface="楷体" panose="02010609060101010101" charset="-122"/>
                <a:cs typeface="楷体" panose="02010609060101010101" charset="-122"/>
                <a:sym typeface="+mn-lt"/>
              </a:rPr>
              <a:t>    </a:t>
            </a: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与中学相比，大学给了我们更多的自由时间。但这也意味着，我们应该以更强的责任感，用更有价值的活动去充实这些时间，而不是任由这些时间流逝。时间管理与每个人的成长、成才存在密切关系，管理学大师彼得·德鲁克说过：“不能管理时间，便什么都不能管理。”因此，时间管理成为所有学生不可回避的问题。</a:t>
            </a:r>
            <a:endParaRPr lang="zh-CN" altLang="en-US" sz="2400" dirty="0">
              <a:solidFill>
                <a:schemeClr val="tx1"/>
              </a:solidFill>
              <a:latin typeface="楷体" panose="02010609060101010101" charset="-122"/>
              <a:ea typeface="楷体" panose="02010609060101010101" charset="-122"/>
              <a:cs typeface="楷体" panose="02010609060101010101" charset="-122"/>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466217" y="3145135"/>
            <a:ext cx="3259455"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 情绪管理</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一、认识人类情绪</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556895" y="2027555"/>
            <a:ext cx="11421745" cy="44380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30000"/>
              </a:lnSpc>
              <a:spcBef>
                <a:spcPts val="0"/>
              </a:spcBef>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情绪和情感是复杂多样的，古今中外对如何划分情绪和情感的种类提出了很多观点。</a:t>
            </a:r>
            <a:r>
              <a:rPr lang="zh-CN" altLang="en-US" sz="2400" dirty="0">
                <a:solidFill>
                  <a:schemeClr val="tx1"/>
                </a:solidFill>
                <a:latin typeface="楷体" panose="02010609060101010101" charset="-122"/>
                <a:ea typeface="楷体" panose="02010609060101010101" charset="-122"/>
                <a:cs typeface="楷体" panose="02010609060101010101" charset="-122"/>
                <a:sym typeface="+mn-lt"/>
              </a:rPr>
              <a:t>比如，我国古代思想家荀子将情绪和情感分为好、恶、喜、怒、哀、乐六大类，倡导“六情说”。我国中医把情绪分为喜、怒、忧、思、悲、恐、惊，即“七情”。心理学创始人冯特将情绪分为愉快与不愉快、激动与平静、紧张与松弛。</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随着研究的深入，人们获得了有关人类情绪的更多知识。</a:t>
            </a:r>
            <a:r>
              <a:rPr lang="zh-CN" altLang="en-US" sz="2400" dirty="0">
                <a:solidFill>
                  <a:schemeClr val="tx1"/>
                </a:solidFill>
                <a:latin typeface="楷体" panose="02010609060101010101" charset="-122"/>
                <a:ea typeface="楷体" panose="02010609060101010101" charset="-122"/>
                <a:cs typeface="微软雅黑" panose="020B0503020204020204" charset="-122"/>
                <a:sym typeface="+mn-lt"/>
              </a:rPr>
              <a:t>美国著名情绪心理学家普拉特切克认为人类的原始情绪有八种：悲痛、憎恨、狂怒、警惕、狂喜、钦佩、恐惧和惊奇。</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他的研究发现，无论任何年代、任何地域、任何人都拥有这八种基本情绪，普拉特切克根据强度、相似性和两极性来划分情绪，并用一个</a:t>
            </a:r>
            <a:r>
              <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rPr>
              <a:t>倒锥体模型</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（图 9-4）来形象说明其情绪</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nvSpPr>
        <p:spPr bwMode="auto">
          <a:xfrm>
            <a:off x="556895" y="1276985"/>
            <a:ext cx="264604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（一）基本情绪</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P spid="1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一、认识人类情绪</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4013835" y="784225"/>
            <a:ext cx="8178165" cy="56178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00000"/>
              </a:lnSpc>
              <a:spcBef>
                <a:spcPts val="0"/>
              </a:spcBef>
              <a:defRPr/>
            </a:pPr>
            <a:r>
              <a:rPr lang="zh-CN" altLang="en-US" sz="2000" b="1" dirty="0">
                <a:solidFill>
                  <a:srgbClr val="389A47"/>
                </a:solidFill>
                <a:sym typeface="+mn-lt"/>
              </a:rPr>
              <a:t>（1）锥体的截面被划分为八种原始情绪，其中相邻的情绪是相似的，对角位置的情绪是对立的，锥体自下而上表明情绪由弱到强的变化。</a:t>
            </a:r>
            <a:r>
              <a:rPr lang="zh-CN" altLang="en-US" sz="2000" dirty="0">
                <a:solidFill>
                  <a:schemeClr val="tx1"/>
                </a:solidFill>
                <a:sym typeface="+mn-lt"/>
              </a:rPr>
              <a:t>由于这个锥面展开后形如一朵花，因此我们也把它称为“情绪地图”。情绪地图呈现的是人类最为基本的八种情绪，图中的八朵花瓣代表人类最基本的八种情绪。</a:t>
            </a:r>
            <a:endParaRPr lang="zh-CN" altLang="en-US" sz="2000" dirty="0">
              <a:solidFill>
                <a:schemeClr val="tx1"/>
              </a:solidFill>
              <a:sym typeface="+mn-lt"/>
            </a:endParaRPr>
          </a:p>
          <a:p>
            <a:pPr indent="457200" algn="l" fontAlgn="auto">
              <a:lnSpc>
                <a:spcPct val="100000"/>
              </a:lnSpc>
              <a:spcBef>
                <a:spcPts val="0"/>
              </a:spcBef>
              <a:defRPr/>
            </a:pPr>
            <a:endParaRPr lang="zh-CN" altLang="en-US" sz="2000" b="1" dirty="0">
              <a:solidFill>
                <a:srgbClr val="389A47"/>
              </a:solidFill>
              <a:sym typeface="+mn-lt"/>
            </a:endParaRPr>
          </a:p>
          <a:p>
            <a:pPr indent="457200" algn="l" fontAlgn="auto">
              <a:lnSpc>
                <a:spcPct val="100000"/>
              </a:lnSpc>
              <a:spcBef>
                <a:spcPts val="0"/>
              </a:spcBef>
              <a:defRPr/>
            </a:pPr>
            <a:r>
              <a:rPr lang="zh-CN" altLang="en-US" sz="2000" b="1" dirty="0">
                <a:solidFill>
                  <a:srgbClr val="389A47"/>
                </a:solidFill>
                <a:sym typeface="+mn-lt"/>
              </a:rPr>
              <a:t>（2）情绪并非难以捉摸、无法预测。</a:t>
            </a:r>
            <a:r>
              <a:rPr lang="zh-CN" altLang="en-US" sz="2000" dirty="0">
                <a:solidFill>
                  <a:schemeClr val="tx1"/>
                </a:solidFill>
                <a:sym typeface="+mn-lt"/>
              </a:rPr>
              <a:t>这张情绪地图把情绪分为三层，越靠近边缘的情绪强度越弱，越靠近中心的情绪强度越强。比如，比愤怒平淡一些的同类情绪是烦恼，而比愤怒强烈一些的同类情绪则是狂怒。</a:t>
            </a:r>
            <a:endParaRPr lang="zh-CN" altLang="en-US" sz="2000" dirty="0">
              <a:solidFill>
                <a:schemeClr val="tx1"/>
              </a:solidFill>
              <a:sym typeface="+mn-lt"/>
            </a:endParaRPr>
          </a:p>
          <a:p>
            <a:pPr indent="457200" algn="l" fontAlgn="auto">
              <a:lnSpc>
                <a:spcPct val="100000"/>
              </a:lnSpc>
              <a:spcBef>
                <a:spcPts val="0"/>
              </a:spcBef>
              <a:defRPr/>
            </a:pPr>
            <a:endParaRPr lang="zh-CN" altLang="en-US" sz="2000" b="1" dirty="0">
              <a:solidFill>
                <a:srgbClr val="389A47"/>
              </a:solidFill>
              <a:sym typeface="+mn-lt"/>
            </a:endParaRPr>
          </a:p>
          <a:p>
            <a:pPr indent="457200" algn="l" fontAlgn="auto">
              <a:lnSpc>
                <a:spcPct val="100000"/>
              </a:lnSpc>
              <a:spcBef>
                <a:spcPts val="0"/>
              </a:spcBef>
              <a:defRPr/>
            </a:pPr>
            <a:r>
              <a:rPr lang="zh-CN" altLang="en-US" sz="2000" b="1" dirty="0">
                <a:solidFill>
                  <a:srgbClr val="389A47"/>
                </a:solidFill>
                <a:sym typeface="+mn-lt"/>
              </a:rPr>
              <a:t>（3）情绪又是复杂多样的。</a:t>
            </a:r>
            <a:r>
              <a:rPr lang="zh-CN" altLang="en-US" sz="2000" dirty="0">
                <a:solidFill>
                  <a:schemeClr val="tx1"/>
                </a:solidFill>
                <a:sym typeface="+mn-lt"/>
              </a:rPr>
              <a:t>通常我们在同一时间也会存在多种不同情绪，而且两个相邻花瓣的情绪相加就可以产生第三种情绪。比如，高兴加上信任就是爱，愤怒加上厌恶就是蔑视。</a:t>
            </a:r>
            <a:endParaRPr lang="zh-CN" altLang="en-US" sz="2000" dirty="0">
              <a:solidFill>
                <a:schemeClr val="tx1"/>
              </a:solidFill>
              <a:sym typeface="+mn-lt"/>
            </a:endParaRPr>
          </a:p>
          <a:p>
            <a:pPr indent="457200" algn="l" fontAlgn="auto">
              <a:lnSpc>
                <a:spcPct val="100000"/>
              </a:lnSpc>
              <a:spcBef>
                <a:spcPts val="0"/>
              </a:spcBef>
              <a:defRPr/>
            </a:pPr>
            <a:endParaRPr lang="zh-CN" altLang="en-US" sz="2000" b="1" dirty="0">
              <a:solidFill>
                <a:srgbClr val="389A47"/>
              </a:solidFill>
              <a:sym typeface="+mn-lt"/>
            </a:endParaRPr>
          </a:p>
          <a:p>
            <a:pPr indent="457200" algn="l" fontAlgn="auto">
              <a:lnSpc>
                <a:spcPct val="100000"/>
              </a:lnSpc>
              <a:spcBef>
                <a:spcPts val="0"/>
              </a:spcBef>
              <a:defRPr/>
            </a:pPr>
            <a:r>
              <a:rPr lang="zh-CN" altLang="en-US" sz="2000" b="1" dirty="0">
                <a:solidFill>
                  <a:srgbClr val="389A47"/>
                </a:solidFill>
                <a:sym typeface="+mn-lt"/>
              </a:rPr>
              <a:t>（4）相对的情绪，相反的行动。</a:t>
            </a:r>
            <a:r>
              <a:rPr lang="zh-CN" altLang="en-US" sz="2000" dirty="0">
                <a:solidFill>
                  <a:schemeClr val="tx1"/>
                </a:solidFill>
                <a:sym typeface="+mn-lt"/>
              </a:rPr>
              <a:t>两个相对的花瓣所代表的情绪是相反的。比如，与高兴相反的就是哀伤。而相反的情绪所带来的行为也是截然相反的。比如，害怕让我们逃跑，而愤怒则可能让我们主动出击。</a:t>
            </a:r>
            <a:endParaRPr lang="zh-CN" altLang="en-US" sz="2000" dirty="0">
              <a:solidFill>
                <a:schemeClr val="tx1"/>
              </a:solidFill>
              <a:sym typeface="+mn-lt"/>
            </a:endParaRPr>
          </a:p>
        </p:txBody>
      </p:sp>
      <p:pic>
        <p:nvPicPr>
          <p:cNvPr id="3" name="图片 2"/>
          <p:cNvPicPr>
            <a:picLocks noChangeAspect="1"/>
          </p:cNvPicPr>
          <p:nvPr/>
        </p:nvPicPr>
        <p:blipFill>
          <a:blip r:embed="rId1"/>
          <a:stretch>
            <a:fillRect/>
          </a:stretch>
        </p:blipFill>
        <p:spPr>
          <a:xfrm>
            <a:off x="0" y="1442720"/>
            <a:ext cx="4014470" cy="41294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一、认识人类情绪</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556895" y="852170"/>
            <a:ext cx="2660015" cy="56388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（二）表情动作</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8" name="圆角矩形 106"/>
          <p:cNvSpPr/>
          <p:nvPr>
            <p:custDataLst>
              <p:tags r:id="rId1"/>
            </p:custDataLst>
          </p:nvPr>
        </p:nvSpPr>
        <p:spPr>
          <a:xfrm>
            <a:off x="544195" y="2454910"/>
            <a:ext cx="3224530" cy="4058285"/>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1" name="圆角矩形 106"/>
          <p:cNvSpPr/>
          <p:nvPr>
            <p:custDataLst>
              <p:tags r:id="rId2"/>
            </p:custDataLst>
          </p:nvPr>
        </p:nvSpPr>
        <p:spPr>
          <a:xfrm>
            <a:off x="4438015" y="2454910"/>
            <a:ext cx="3408680" cy="4058285"/>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17" name="圆角矩形 106"/>
          <p:cNvSpPr/>
          <p:nvPr>
            <p:custDataLst>
              <p:tags r:id="rId3"/>
            </p:custDataLst>
          </p:nvPr>
        </p:nvSpPr>
        <p:spPr>
          <a:xfrm>
            <a:off x="8330565" y="2454910"/>
            <a:ext cx="3167380" cy="4058285"/>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3" name="矩形 2"/>
          <p:cNvSpPr/>
          <p:nvPr>
            <p:custDataLst>
              <p:tags r:id="rId4"/>
            </p:custDataLst>
          </p:nvPr>
        </p:nvSpPr>
        <p:spPr>
          <a:xfrm>
            <a:off x="688340" y="3134995"/>
            <a:ext cx="2952115" cy="326136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是指通过眼部肌肉、颜面肌肉和口部肌肉的变化来表现各种情绪状态。</a:t>
            </a:r>
            <a:r>
              <a:rPr lang="zh-CN" altLang="en-US" sz="2000">
                <a:solidFill>
                  <a:schemeClr val="tx1">
                    <a:lumMod val="85000"/>
                    <a:lumOff val="15000"/>
                  </a:schemeClr>
                </a:solidFill>
                <a:latin typeface="楷体" panose="02010609060101010101" charset="-122"/>
                <a:ea typeface="楷体" panose="02010609060101010101" charset="-122"/>
                <a:cs typeface="+mn-ea"/>
              </a:rPr>
              <a:t>例如，眼睛不但可以传情，还可以交流思想。</a:t>
            </a:r>
            <a:r>
              <a:rPr lang="zh-CN" altLang="en-US" sz="2000">
                <a:solidFill>
                  <a:schemeClr val="tx1">
                    <a:lumMod val="85000"/>
                    <a:lumOff val="15000"/>
                  </a:schemeClr>
                </a:solidFill>
                <a:latin typeface="+mn-ea"/>
                <a:cs typeface="+mn-ea"/>
              </a:rPr>
              <a:t>面部表情是一种十分重要的非语言交往手段，艺术家们往往会通过对人物面部表情的刻画来表现人物的情绪和情感，栩栩如生地展现人物的精神风貌。</a:t>
            </a:r>
            <a:endParaRPr lang="zh-CN" altLang="en-US" sz="2000">
              <a:solidFill>
                <a:schemeClr val="tx1">
                  <a:lumMod val="85000"/>
                  <a:lumOff val="15000"/>
                </a:schemeClr>
              </a:solidFill>
              <a:latin typeface="+mn-ea"/>
              <a:cs typeface="+mn-ea"/>
            </a:endParaRPr>
          </a:p>
        </p:txBody>
      </p:sp>
      <p:sp>
        <p:nvSpPr>
          <p:cNvPr id="4" name="矩形 3"/>
          <p:cNvSpPr/>
          <p:nvPr>
            <p:custDataLst>
              <p:tags r:id="rId5"/>
            </p:custDataLst>
          </p:nvPr>
        </p:nvSpPr>
        <p:spPr>
          <a:xfrm>
            <a:off x="831215" y="2766060"/>
            <a:ext cx="2650735" cy="368935"/>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400" b="1" dirty="0">
                <a:solidFill>
                  <a:schemeClr val="accent1"/>
                </a:solidFill>
                <a:latin typeface="+mn-ea"/>
                <a:cs typeface="+mn-ea"/>
              </a:rPr>
              <a:t>1. 面部表情</a:t>
            </a:r>
            <a:endParaRPr lang="zh-CN" altLang="en-US" sz="2400" b="1" dirty="0">
              <a:solidFill>
                <a:schemeClr val="accent1"/>
              </a:solidFill>
              <a:latin typeface="+mn-ea"/>
              <a:cs typeface="+mn-ea"/>
            </a:endParaRPr>
          </a:p>
        </p:txBody>
      </p:sp>
      <p:sp>
        <p:nvSpPr>
          <p:cNvPr id="5" name="矩形 4"/>
          <p:cNvSpPr/>
          <p:nvPr>
            <p:custDataLst>
              <p:tags r:id="rId6"/>
            </p:custDataLst>
          </p:nvPr>
        </p:nvSpPr>
        <p:spPr>
          <a:xfrm>
            <a:off x="4660265" y="3160395"/>
            <a:ext cx="3025140" cy="313563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是除面部之外，身体其他部位的表情动作。人在不同的情绪状态下，身体姿态会发生不同的变化，</a:t>
            </a:r>
            <a:r>
              <a:rPr lang="zh-CN" altLang="en-US" sz="2000">
                <a:solidFill>
                  <a:schemeClr val="tx1">
                    <a:lumMod val="85000"/>
                    <a:lumOff val="15000"/>
                  </a:schemeClr>
                </a:solidFill>
                <a:latin typeface="楷体" panose="02010609060101010101" charset="-122"/>
                <a:ea typeface="楷体" panose="02010609060101010101" charset="-122"/>
                <a:cs typeface="楷体" panose="02010609060101010101" charset="-122"/>
              </a:rPr>
              <a:t>如高兴时“捧腹大笑”，恐惧时“紧缩双肩”，紧张时“坐立不安”，等等。</a:t>
            </a:r>
            <a:r>
              <a:rPr lang="zh-CN" altLang="en-US" sz="2000">
                <a:solidFill>
                  <a:schemeClr val="tx1">
                    <a:lumMod val="85000"/>
                    <a:lumOff val="15000"/>
                  </a:schemeClr>
                </a:solidFill>
                <a:latin typeface="+mn-ea"/>
                <a:cs typeface="+mn-ea"/>
              </a:rPr>
              <a:t>举手投足、两手叉腰、双腿起胯等身体姿势都可表达个人的某种情绪。</a:t>
            </a:r>
            <a:endParaRPr lang="zh-CN" altLang="en-US" sz="2000">
              <a:solidFill>
                <a:schemeClr val="tx1">
                  <a:lumMod val="85000"/>
                  <a:lumOff val="15000"/>
                </a:schemeClr>
              </a:solidFill>
              <a:latin typeface="+mn-ea"/>
              <a:cs typeface="+mn-ea"/>
            </a:endParaRPr>
          </a:p>
        </p:txBody>
      </p:sp>
      <p:sp>
        <p:nvSpPr>
          <p:cNvPr id="6" name="矩形 5"/>
          <p:cNvSpPr/>
          <p:nvPr>
            <p:custDataLst>
              <p:tags r:id="rId7"/>
            </p:custDataLst>
          </p:nvPr>
        </p:nvSpPr>
        <p:spPr>
          <a:xfrm>
            <a:off x="4724400" y="2778760"/>
            <a:ext cx="2650735" cy="368935"/>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400" b="1">
                <a:solidFill>
                  <a:schemeClr val="accent1"/>
                </a:solidFill>
                <a:latin typeface="+mn-ea"/>
                <a:cs typeface="+mn-ea"/>
              </a:rPr>
              <a:t>2. 身段表情</a:t>
            </a:r>
            <a:endParaRPr lang="zh-CN" altLang="en-US" sz="2400" b="1">
              <a:solidFill>
                <a:schemeClr val="accent1"/>
              </a:solidFill>
              <a:latin typeface="+mn-ea"/>
              <a:cs typeface="+mn-ea"/>
            </a:endParaRPr>
          </a:p>
        </p:txBody>
      </p:sp>
      <p:sp>
        <p:nvSpPr>
          <p:cNvPr id="7" name="矩形 6"/>
          <p:cNvSpPr/>
          <p:nvPr>
            <p:custDataLst>
              <p:tags r:id="rId8"/>
            </p:custDataLst>
          </p:nvPr>
        </p:nvSpPr>
        <p:spPr>
          <a:xfrm>
            <a:off x="8576945" y="3160395"/>
            <a:ext cx="2774315" cy="304419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rPr>
              <a:t>是指情绪在言语的音调、节奏、速度等方面的表现。</a:t>
            </a:r>
            <a:r>
              <a:rPr lang="zh-CN" altLang="en-US" sz="2000">
                <a:solidFill>
                  <a:schemeClr val="tx1">
                    <a:lumMod val="85000"/>
                    <a:lumOff val="15000"/>
                  </a:schemeClr>
                </a:solidFill>
                <a:latin typeface="楷体" panose="02010609060101010101" charset="-122"/>
                <a:ea typeface="楷体" panose="02010609060101010101" charset="-122"/>
                <a:cs typeface="+mn-ea"/>
              </a:rPr>
              <a:t>例如，人在喜悦时，语调高昂、语速较快、言语节奏感明显；悲伤时，语调低沉、语速缓慢、言语间断，语音高低差别很小、无节奏感；愤怒时，声音高尖且有颤抖，有时言语沙哑。</a:t>
            </a:r>
            <a:endParaRPr lang="zh-CN" altLang="en-US" sz="2000">
              <a:solidFill>
                <a:schemeClr val="tx1">
                  <a:lumMod val="85000"/>
                  <a:lumOff val="15000"/>
                </a:schemeClr>
              </a:solidFill>
              <a:latin typeface="楷体" panose="02010609060101010101" charset="-122"/>
              <a:ea typeface="楷体" panose="02010609060101010101" charset="-122"/>
              <a:cs typeface="+mn-ea"/>
            </a:endParaRPr>
          </a:p>
        </p:txBody>
      </p:sp>
      <p:sp>
        <p:nvSpPr>
          <p:cNvPr id="13" name="矩形 12"/>
          <p:cNvSpPr/>
          <p:nvPr>
            <p:custDataLst>
              <p:tags r:id="rId9"/>
            </p:custDataLst>
          </p:nvPr>
        </p:nvSpPr>
        <p:spPr>
          <a:xfrm>
            <a:off x="8548370" y="2766060"/>
            <a:ext cx="2650735" cy="368935"/>
          </a:xfrm>
          <a:prstGeom prst="rect">
            <a:avLst/>
          </a:prstGeom>
          <a:noFill/>
        </p:spPr>
        <p:txBody>
          <a:bodyPr wrap="square" lIns="0" tIns="0" rIns="0" bIns="0" rtlCol="0" anchor="t" anchorCtr="0">
            <a:spAutoFit/>
          </a:bodyPr>
          <a:p>
            <a:pPr algn="ctr">
              <a:lnSpc>
                <a:spcPct val="100000"/>
              </a:lnSpc>
              <a:spcBef>
                <a:spcPct val="0"/>
              </a:spcBef>
              <a:spcAft>
                <a:spcPct val="0"/>
              </a:spcAft>
            </a:pPr>
            <a:r>
              <a:rPr lang="zh-CN" altLang="en-US" sz="2400" b="1">
                <a:solidFill>
                  <a:schemeClr val="accent1"/>
                </a:solidFill>
                <a:latin typeface="+mn-ea"/>
                <a:cs typeface="+mn-ea"/>
              </a:rPr>
              <a:t>3. 言语表情</a:t>
            </a:r>
            <a:endParaRPr lang="zh-CN" altLang="en-US" sz="2400" b="1">
              <a:solidFill>
                <a:schemeClr val="accent1"/>
              </a:solidFill>
              <a:latin typeface="+mn-ea"/>
              <a:cs typeface="+mn-ea"/>
            </a:endParaRPr>
          </a:p>
        </p:txBody>
      </p:sp>
      <p:pic>
        <p:nvPicPr>
          <p:cNvPr id="110" name="图片 109"/>
          <p:cNvPicPr/>
          <p:nvPr/>
        </p:nvPicPr>
        <p:blipFill>
          <a:blip r:embed="rId10"/>
          <a:srcRect l="24227" t="1367" r="9170" b="-1367"/>
          <a:stretch>
            <a:fillRect/>
          </a:stretch>
        </p:blipFill>
        <p:spPr>
          <a:xfrm>
            <a:off x="1445895" y="1416050"/>
            <a:ext cx="1393190" cy="1393190"/>
          </a:xfrm>
          <a:prstGeom prst="ellipse">
            <a:avLst/>
          </a:prstGeom>
          <a:noFill/>
          <a:ln w="9525">
            <a:noFill/>
          </a:ln>
        </p:spPr>
      </p:pic>
      <p:pic>
        <p:nvPicPr>
          <p:cNvPr id="111" name="图片 110"/>
          <p:cNvPicPr/>
          <p:nvPr/>
        </p:nvPicPr>
        <p:blipFill>
          <a:blip r:embed="rId11"/>
          <a:srcRect l="27636" t="29503" r="31212" b="9571"/>
          <a:stretch>
            <a:fillRect/>
          </a:stretch>
        </p:blipFill>
        <p:spPr>
          <a:xfrm>
            <a:off x="5286375" y="1395730"/>
            <a:ext cx="1388110" cy="1370330"/>
          </a:xfrm>
          <a:prstGeom prst="ellipse">
            <a:avLst/>
          </a:prstGeom>
          <a:noFill/>
          <a:ln w="9525">
            <a:noFill/>
          </a:ln>
        </p:spPr>
      </p:pic>
      <p:pic>
        <p:nvPicPr>
          <p:cNvPr id="112" name="图片 111"/>
          <p:cNvPicPr/>
          <p:nvPr/>
        </p:nvPicPr>
        <p:blipFill>
          <a:blip r:embed="rId12"/>
          <a:srcRect l="53271" t="-703" r="6729" b="703"/>
          <a:stretch>
            <a:fillRect/>
          </a:stretch>
        </p:blipFill>
        <p:spPr>
          <a:xfrm>
            <a:off x="9121775" y="1426210"/>
            <a:ext cx="1383030" cy="1383030"/>
          </a:xfrm>
          <a:prstGeom prst="ellipse">
            <a:avLst/>
          </a:prstGeom>
          <a:noFill/>
          <a:ln w="9525">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152525" y="890905"/>
            <a:ext cx="9886315" cy="54883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1077595" y="979170"/>
            <a:ext cx="10036810" cy="36360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（一）觉察自己真正的情绪</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462280" y="1522730"/>
            <a:ext cx="11421745" cy="32759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rPr>
              <a:t>1. 体会内在的感觉</a:t>
            </a:r>
            <a:endParaRPr lang="zh-CN" altLang="en-US" sz="2400" b="1" dirty="0">
              <a:solidFill>
                <a:schemeClr val="tx1"/>
              </a:solidFill>
              <a:highlight>
                <a:srgbClr val="FFFF00"/>
              </a:highlight>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在这样一个竞争日趋激烈的社会，我们往往容易将注意的焦点放在外部世界，而很少用心去体会自己的内心世界。而要提高情绪管理能力、保持敏锐的觉察力，首先需要训练自己随时审查内心感受的倾向，能够随时把注意力由外在转移到自己的情绪和感受上，问一问自己此时此刻的感受是什么。例如，当你因为朋友约会迟到而对他冷言冷语时，问问自己：“我为什么这么做？我现在有什么感觉？”如果你察觉你已对朋友三番两次的迟到感到生气时，你就可以对自己的生气做更好的处理。体会内在的感觉是情绪管理的第一步。</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4" name="Rectangle 4"/>
          <p:cNvSpPr txBox="1">
            <a:spLocks noChangeArrowheads="1"/>
          </p:cNvSpPr>
          <p:nvPr/>
        </p:nvSpPr>
        <p:spPr bwMode="auto">
          <a:xfrm>
            <a:off x="633730" y="4813300"/>
            <a:ext cx="11106785" cy="1443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rPr>
              <a:t>2. 写心情日记</a:t>
            </a:r>
            <a:endParaRPr lang="zh-CN" altLang="en-US" sz="2400" b="1" dirty="0">
              <a:solidFill>
                <a:srgbClr val="0070C0"/>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增强情绪觉察力的另一个方法是写心情日记，将自己每天的情绪状态记录下来。</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3"/>
          <p:cNvSpPr txBox="1">
            <a:spLocks noChangeArrowheads="1"/>
          </p:cNvSpPr>
          <p:nvPr/>
        </p:nvSpPr>
        <p:spPr bwMode="auto">
          <a:xfrm>
            <a:off x="495300" y="1085215"/>
            <a:ext cx="431927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某同学的心情日记</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81000" y="1787525"/>
            <a:ext cx="7444105" cy="4497705"/>
          </a:xfrm>
          <a:prstGeom prst="rect">
            <a:avLst/>
          </a:prstGeom>
          <a:noFill/>
        </p:spPr>
        <p:txBody>
          <a:bodyPr wrap="square" rtlCol="0">
            <a:noAutofit/>
            <a:scene3d>
              <a:camera prst="orthographicFront"/>
              <a:lightRig rig="threePt" dir="t"/>
            </a:scene3d>
            <a:sp3d contourW="12700"/>
          </a:bodyPr>
          <a:p>
            <a:pPr algn="ctr"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000" dirty="0">
                <a:latin typeface="楷体" panose="02010609060101010101" charset="-122"/>
                <a:ea typeface="楷体" panose="02010609060101010101" charset="-122"/>
                <a:cs typeface="楷体" panose="02010609060101010101" charset="-122"/>
                <a:sym typeface="+mn-lt"/>
              </a:rPr>
              <a:t>×××× 年 ×× 月 ×× 日 天气 寒冷</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今天阿花不知道哪根筋不对，讲话那么冲，我不过是叫她动作稍微快一点，她为什么要发那么大的脾气？简直就是莫名其妙！而且我已经那么客气地催她，又不是命令她，她凭什么对我那么凶，真是气死人！不过，我自己也很没用，每次遇到这种状况就只会自己气得要命，对方也没怎样。上次和大朱（小欣的男友）也是这样，他讲话大声一点，我自己就退回去了，连道理也讲不出，还连声道歉来安抚他，现在想想，还真有点委屈的感觉。我怎么会这样呢？</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13" name="图片 112"/>
          <p:cNvPicPr/>
          <p:nvPr/>
        </p:nvPicPr>
        <p:blipFill>
          <a:blip r:embed="rId1"/>
          <a:stretch>
            <a:fillRect/>
          </a:stretch>
        </p:blipFill>
        <p:spPr>
          <a:xfrm>
            <a:off x="7921625" y="2386330"/>
            <a:ext cx="4270375" cy="24072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956175" y="2333625"/>
            <a:ext cx="7049770" cy="363347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认识到时间管理的重要性，学会高效管理时间。</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了解人类情绪，学会有效识别自身情绪、他人情绪以及管理自身情绪。</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对逆境形成一个正确、积极的认知，学会有效驾驭逆境，提高逆商。</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395095"/>
            <a:ext cx="4832350" cy="48323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265430" y="909955"/>
            <a:ext cx="3926205" cy="55968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rPr>
              <a:t>3. 写情绪记录表</a:t>
            </a:r>
            <a:endPar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endParaRPr>
          </a:p>
          <a:p>
            <a:pPr indent="457200" algn="l" fontAlgn="auto">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除了情绪日记，写情绪记录表也是一个提高情绪觉察力的好方法。具体操作方法如下：清晨一觉醒来，就在情绪记录表上记录自己的情绪事件；睡前再记录一次，并将当天较为明显的情绪事件记录下来。这种方法不仅能帮助我们提高情绪觉察力，而且能帮助我们洞悉情绪与事件、想法之间的因果关系。每日情绪记录表如表 9-6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132580" y="1585595"/>
            <a:ext cx="8059420" cy="41198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351155" y="907415"/>
            <a:ext cx="7583805" cy="4292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000" b="1" dirty="0">
                <a:solidFill>
                  <a:srgbClr val="FFC000"/>
                </a:solidFill>
                <a:latin typeface="微软雅黑" panose="020B0503020204020204" charset="-122"/>
                <a:ea typeface="微软雅黑" panose="020B0503020204020204" charset="-122"/>
                <a:cs typeface="微软雅黑" panose="020B0503020204020204" charset="-122"/>
                <a:sym typeface="+mn-lt"/>
              </a:rPr>
              <a:t>4. 了解身体的“情绪地图”</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4" name="Rectangle 3"/>
          <p:cNvSpPr txBox="1">
            <a:spLocks noChangeArrowheads="1"/>
          </p:cNvSpPr>
          <p:nvPr/>
        </p:nvSpPr>
        <p:spPr bwMode="auto">
          <a:xfrm>
            <a:off x="495300" y="1336675"/>
            <a:ext cx="454660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来自身体的情绪信息</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51155" y="1984375"/>
            <a:ext cx="11840210" cy="474599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对于自责情绪带来的疾病，49 岁的李莉有深刻的体会。她是一家企业的董事，被严重的关节炎困扰了十几年，每逢天气变化都痛得在床上打滚，“寻死的心都有了”。家里的新别墅只有三层楼，她还要特别装部电梯，就是因为关节炎发作时连下楼的动作都让她痛不欲生。不过，连医生都宣布治不好的关节炎，现在已经离李莉远去了，因为在过去的一年里，她终于直面带来这个病的情绪，一天，她抚摸着腿痛的地方时脑海中突然冒出了两个字：自责。李莉恍然大悟，原来她的严苛批评不只对外人，还不放过自己。李莉不断地用欢乐的情绪来面对自责，痛一次比一次减弱。她忐忑不安地等待台风的检验，台风到来时她兴奋地发现，关节炎竟然没影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45 岁的陈太太有着严重的皮肤湿疹，七年间，她在晚上睡觉时常全身发肿，无法入睡，皮肤科医生对此也束手无策。湿疹的根源在于内疚的情绪。陈太太的内疚在于，她把孩子送去英国读书，而孩子在国内时的成绩就很一般，这股内疚每晚都来撕扯她。当心理治疗师帮助陈太太正视她的内疚，并让她将母爱表达给孩子后，湿疹也消失了。</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786130"/>
            <a:ext cx="10805795" cy="860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人的每一种情绪都会连带着某种生理反应（表 9-7），眼睛看不见并不等于不存在，我们的身体当中也会有一张“情绪地图”。</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845185" y="1694180"/>
            <a:ext cx="7999730" cy="4805680"/>
          </a:xfrm>
          <a:prstGeom prst="rect">
            <a:avLst/>
          </a:prstGeom>
        </p:spPr>
      </p:pic>
      <p:sp>
        <p:nvSpPr>
          <p:cNvPr id="5" name="文本框 4"/>
          <p:cNvSpPr txBox="1"/>
          <p:nvPr/>
        </p:nvSpPr>
        <p:spPr>
          <a:xfrm>
            <a:off x="9119870" y="2865120"/>
            <a:ext cx="2756535" cy="2306955"/>
          </a:xfrm>
          <a:prstGeom prst="rect">
            <a:avLst/>
          </a:prstGeom>
          <a:noFill/>
        </p:spPr>
        <p:txBody>
          <a:bodyPr wrap="square" rtlCol="0" anchor="t">
            <a:spAutoFit/>
          </a:bodyPr>
          <a:p>
            <a:r>
              <a:rPr lang="zh-CN" altLang="en-US" sz="2400">
                <a:solidFill>
                  <a:srgbClr val="FF0000"/>
                </a:solidFill>
                <a:latin typeface="楷体" panose="02010609060101010101" charset="-122"/>
                <a:ea typeface="楷体" panose="02010609060101010101" charset="-122"/>
              </a:rPr>
              <a:t>生理反应是在给人们提出警告，它是好意、善意的。通过它的提醒，人们要去重视它，开始调整情绪。</a:t>
            </a:r>
            <a:endParaRPr lang="zh-CN" altLang="en-US" sz="240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（二）觉察他人真正的情绪</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1710690"/>
            <a:ext cx="10805795" cy="39027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lang="zh-CN" altLang="en-US" sz="2400" b="1" dirty="0">
                <a:solidFill>
                  <a:schemeClr val="accent3"/>
                </a:solidFill>
                <a:latin typeface="微软雅黑" panose="020B0503020204020204" charset="-122"/>
                <a:ea typeface="微软雅黑" panose="020B0503020204020204" charset="-122"/>
                <a:cs typeface="微软雅黑" panose="020B0503020204020204" charset="-122"/>
                <a:sym typeface="+mn-lt"/>
              </a:rPr>
              <a:t>1. 同理心</a:t>
            </a:r>
            <a:endPar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endParaRPr>
          </a:p>
          <a:p>
            <a:pPr indent="457200" algn="l" fontAlgn="auto">
              <a:lnSpc>
                <a:spcPct val="110000"/>
              </a:lnSpc>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同理心（empathy）是指在人际交往过程中，能够体会他人的情绪和想法、正确理解他人的立场和感受，其最早由人本主义心理学创始人卡尔·罗杰斯提出。同理心不同于同情心。同情心是自己对其他人或事有悲天悯人的情感，甚至愿意竭尽所能去帮助自己所同情之人或事；而同理心主要是针对人，由自己的内心出发去了解他人的心理，然后做出回应。在同情心的心理活动中，交往双方的地位有高低、尊卑之别；而在同理心的心理活动中，双方的地位是平等的，无高低之分。具备良好的同理心是正确了解他人情绪、建立人际互信的基础。缺乏同理心的人是无法表达相互关怀、理解的，也无法建立融洽的人际关系。</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633730" y="1010285"/>
            <a:ext cx="10805795" cy="4292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同理心不是天生的，可以后天培养。方法主要如下。</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5" name="圆角矩形 8"/>
          <p:cNvSpPr/>
          <p:nvPr>
            <p:custDataLst>
              <p:tags r:id="rId1"/>
            </p:custDataLst>
          </p:nvPr>
        </p:nvSpPr>
        <p:spPr>
          <a:xfrm>
            <a:off x="5079365" y="2740660"/>
            <a:ext cx="2142833" cy="2142833"/>
          </a:xfrm>
          <a:prstGeom prst="roundRect">
            <a:avLst>
              <a:gd name="adj" fmla="val 50000"/>
            </a:avLst>
          </a:prstGeom>
          <a:solidFill>
            <a:srgbClr val="389A47"/>
          </a:solidFill>
          <a:ln>
            <a:noFill/>
          </a:ln>
          <a:effectLst>
            <a:outerShdw blurRad="127000" dist="63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6" name="弧形 5"/>
          <p:cNvSpPr/>
          <p:nvPr>
            <p:custDataLst>
              <p:tags r:id="rId2"/>
            </p:custDataLst>
          </p:nvPr>
        </p:nvSpPr>
        <p:spPr>
          <a:xfrm>
            <a:off x="4916805" y="2578100"/>
            <a:ext cx="2467567" cy="2467567"/>
          </a:xfrm>
          <a:prstGeom prst="arc">
            <a:avLst>
              <a:gd name="adj1" fmla="val 16200000"/>
              <a:gd name="adj2" fmla="val 73219"/>
            </a:avLst>
          </a:prstGeom>
          <a:ln w="47625" cap="rnd">
            <a:gradFill>
              <a:gsLst>
                <a:gs pos="0">
                  <a:schemeClr val="accent1">
                    <a:alpha val="50000"/>
                  </a:schemeClr>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7" name="弧形 6"/>
          <p:cNvSpPr/>
          <p:nvPr>
            <p:custDataLst>
              <p:tags r:id="rId3"/>
            </p:custDataLst>
          </p:nvPr>
        </p:nvSpPr>
        <p:spPr>
          <a:xfrm flipH="1" flipV="1">
            <a:off x="4916805" y="2578100"/>
            <a:ext cx="2467567" cy="2467567"/>
          </a:xfrm>
          <a:prstGeom prst="arc">
            <a:avLst>
              <a:gd name="adj1" fmla="val 16200000"/>
              <a:gd name="adj2" fmla="val 73219"/>
            </a:avLst>
          </a:prstGeom>
          <a:ln w="47625" cap="rnd">
            <a:gradFill>
              <a:gsLst>
                <a:gs pos="0">
                  <a:schemeClr val="accent1">
                    <a:alpha val="50000"/>
                  </a:schemeClr>
                </a:gs>
                <a:gs pos="100000">
                  <a:schemeClr val="accent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8" name="圆角矩形 7"/>
          <p:cNvSpPr/>
          <p:nvPr>
            <p:custDataLst>
              <p:tags r:id="rId4"/>
            </p:custDataLst>
          </p:nvPr>
        </p:nvSpPr>
        <p:spPr>
          <a:xfrm>
            <a:off x="4995545" y="2656840"/>
            <a:ext cx="2311405" cy="2311405"/>
          </a:xfrm>
          <a:prstGeom prst="roundRect">
            <a:avLst>
              <a:gd name="adj" fmla="val 50000"/>
            </a:avLst>
          </a:prstGeom>
          <a:noFill/>
          <a:ln>
            <a:solidFill>
              <a:schemeClr val="accent1">
                <a:lumMod val="20000"/>
                <a:lumOff val="80000"/>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14" name="圆角矩形 33"/>
          <p:cNvSpPr/>
          <p:nvPr>
            <p:custDataLst>
              <p:tags r:id="rId5"/>
            </p:custDataLst>
          </p:nvPr>
        </p:nvSpPr>
        <p:spPr>
          <a:xfrm>
            <a:off x="4350385" y="2012315"/>
            <a:ext cx="3600000" cy="3600000"/>
          </a:xfrm>
          <a:prstGeom prst="roundRect">
            <a:avLst>
              <a:gd name="adj" fmla="val 50000"/>
            </a:avLst>
          </a:prstGeom>
          <a:noFill/>
          <a:ln w="28575">
            <a:gradFill>
              <a:gsLst>
                <a:gs pos="84000">
                  <a:schemeClr val="accent1">
                    <a:lumMod val="20000"/>
                    <a:lumOff val="80000"/>
                    <a:alpha val="0"/>
                  </a:schemeClr>
                </a:gs>
                <a:gs pos="16000">
                  <a:schemeClr val="accent1">
                    <a:lumMod val="20000"/>
                    <a:lumOff val="80000"/>
                    <a:alpha val="0"/>
                  </a:schemeClr>
                </a:gs>
                <a:gs pos="100000">
                  <a:schemeClr val="accent1">
                    <a:lumMod val="40000"/>
                    <a:lumOff val="60000"/>
                  </a:schemeClr>
                </a:gs>
                <a:gs pos="0">
                  <a:schemeClr val="accent1">
                    <a:lumMod val="40000"/>
                    <a:lumOff val="6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15" name="圆角矩形 1"/>
          <p:cNvSpPr/>
          <p:nvPr>
            <p:custDataLst>
              <p:tags r:id="rId6"/>
            </p:custDataLst>
          </p:nvPr>
        </p:nvSpPr>
        <p:spPr>
          <a:xfrm>
            <a:off x="5193030" y="2854325"/>
            <a:ext cx="1914794" cy="1914794"/>
          </a:xfrm>
          <a:prstGeom prst="roundRect">
            <a:avLst>
              <a:gd name="adj" fmla="val 50000"/>
            </a:avLst>
          </a:prstGeom>
          <a:solidFill>
            <a:srgbClr val="E0EFD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ym typeface="+mn-ea"/>
            </a:endParaRPr>
          </a:p>
        </p:txBody>
      </p:sp>
      <p:sp>
        <p:nvSpPr>
          <p:cNvPr id="29" name="矩形 28"/>
          <p:cNvSpPr/>
          <p:nvPr>
            <p:custDataLst>
              <p:tags r:id="rId7"/>
            </p:custDataLst>
          </p:nvPr>
        </p:nvSpPr>
        <p:spPr>
          <a:xfrm>
            <a:off x="749300" y="2328545"/>
            <a:ext cx="3600450" cy="3893185"/>
          </a:xfrm>
          <a:prstGeom prst="rect">
            <a:avLst/>
          </a:prstGeom>
          <a:noFill/>
        </p:spPr>
        <p:txBody>
          <a:bodyPr wrap="square" lIns="0" tIns="0" rIns="0" bIns="0" rtlCol="0" anchor="t" anchorCtr="0">
            <a:noAutofit/>
          </a:bodyPr>
          <a:lstStyle/>
          <a:p>
            <a:pPr algn="just">
              <a:lnSpc>
                <a:spcPct val="100000"/>
              </a:lnSpc>
              <a:spcBef>
                <a:spcPct val="0"/>
              </a:spcBef>
              <a:spcAft>
                <a:spcPct val="0"/>
              </a:spcAft>
            </a:pPr>
            <a:r>
              <a:rPr lang="zh-CN" altLang="en-US">
                <a:solidFill>
                  <a:schemeClr val="tx1">
                    <a:lumMod val="85000"/>
                    <a:lumOff val="15000"/>
                  </a:schemeClr>
                </a:solidFill>
                <a:latin typeface="+mn-ea"/>
                <a:cs typeface="+mn-ea"/>
                <a:sym typeface="+mn-ea"/>
              </a:rPr>
              <a:t>在人际交往过程中，定式效应表现在人们用一种固定化的人物形象去认知他人。例如，在与老年人交往的过程中，我们会认为他们思想僵化、墨守成规、跟不上时代；他们则会认为我们年纪轻轻、缺乏经验，“嘴巴无毛、办事不牢”。与同学相处时，我们会认为诚实的人始终不会说谎；而一旦我们认为某个人老奸巨猾，即使他对我们表示好感，我们也会认为这是“黄鼠狼给鸡拜年——没安好心”。思维定式效应常常会导致偏见和成见，阻碍我们正确地认知他人。</a:t>
            </a:r>
            <a:endParaRPr lang="zh-CN" altLang="en-US">
              <a:solidFill>
                <a:schemeClr val="tx1">
                  <a:lumMod val="85000"/>
                  <a:lumOff val="15000"/>
                </a:schemeClr>
              </a:solidFill>
              <a:latin typeface="+mn-ea"/>
              <a:cs typeface="+mn-ea"/>
              <a:sym typeface="+mn-ea"/>
            </a:endParaRPr>
          </a:p>
        </p:txBody>
      </p:sp>
      <p:sp>
        <p:nvSpPr>
          <p:cNvPr id="30" name="矩形: 圆角 3"/>
          <p:cNvSpPr/>
          <p:nvPr>
            <p:custDataLst>
              <p:tags r:id="rId8"/>
            </p:custDataLst>
          </p:nvPr>
        </p:nvSpPr>
        <p:spPr>
          <a:xfrm>
            <a:off x="751205" y="1726565"/>
            <a:ext cx="3024000" cy="518355"/>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zh-CN" altLang="en-US" sz="2000" b="1" dirty="0">
                <a:solidFill>
                  <a:srgbClr val="389A47"/>
                </a:solidFill>
                <a:latin typeface="+mn-ea"/>
                <a:cs typeface="+mn-ea"/>
                <a:sym typeface="+mn-ea"/>
              </a:rPr>
              <a:t>（1）放下思维定式</a:t>
            </a:r>
            <a:endParaRPr lang="zh-CN" altLang="en-US" sz="2000" b="1" dirty="0">
              <a:solidFill>
                <a:srgbClr val="389A47"/>
              </a:solidFill>
              <a:latin typeface="+mn-ea"/>
              <a:cs typeface="+mn-ea"/>
              <a:sym typeface="+mn-ea"/>
            </a:endParaRPr>
          </a:p>
        </p:txBody>
      </p:sp>
      <p:sp>
        <p:nvSpPr>
          <p:cNvPr id="33" name="矩形 32"/>
          <p:cNvSpPr/>
          <p:nvPr>
            <p:custDataLst>
              <p:tags r:id="rId9"/>
            </p:custDataLst>
          </p:nvPr>
        </p:nvSpPr>
        <p:spPr>
          <a:xfrm>
            <a:off x="8149590" y="2180590"/>
            <a:ext cx="3528060" cy="2137410"/>
          </a:xfrm>
          <a:prstGeom prst="rect">
            <a:avLst/>
          </a:prstGeom>
          <a:noFill/>
        </p:spPr>
        <p:txBody>
          <a:bodyPr wrap="square" lIns="0" tIns="0" rIns="0" bIns="0" rtlCol="0" anchor="t" anchorCtr="0">
            <a:noAutofit/>
          </a:bodyPr>
          <a:lstStyle/>
          <a:p>
            <a:pPr algn="l">
              <a:lnSpc>
                <a:spcPct val="100000"/>
              </a:lnSpc>
              <a:spcBef>
                <a:spcPct val="0"/>
              </a:spcBef>
              <a:spcAft>
                <a:spcPct val="0"/>
              </a:spcAft>
            </a:pPr>
            <a:r>
              <a:rPr lang="zh-CN" altLang="en-US" dirty="0">
                <a:solidFill>
                  <a:schemeClr val="tx1">
                    <a:lumMod val="85000"/>
                    <a:lumOff val="15000"/>
                  </a:schemeClr>
                </a:solidFill>
                <a:latin typeface="+mn-ea"/>
                <a:cs typeface="+mn-ea"/>
                <a:sym typeface="+mn-ea"/>
              </a:rPr>
              <a:t>真正“设身处地”地使自己变成“对方”，用他（她）的眼睛和头脑去知觉、思维和体验。而要做到这点，我们就必须尽可能地摈弃我们固有的经验和偏见，学习“竹子精神”，用一颗“空杯”之心去关切、体察对方的内心世界。</a:t>
            </a:r>
            <a:endParaRPr lang="zh-CN" altLang="en-US" dirty="0">
              <a:solidFill>
                <a:schemeClr val="tx1">
                  <a:lumMod val="85000"/>
                  <a:lumOff val="15000"/>
                </a:schemeClr>
              </a:solidFill>
              <a:latin typeface="+mn-ea"/>
              <a:cs typeface="+mn-ea"/>
              <a:sym typeface="+mn-ea"/>
            </a:endParaRPr>
          </a:p>
        </p:txBody>
      </p:sp>
      <p:sp>
        <p:nvSpPr>
          <p:cNvPr id="34" name="矩形: 圆角 17"/>
          <p:cNvSpPr/>
          <p:nvPr>
            <p:custDataLst>
              <p:tags r:id="rId10"/>
            </p:custDataLst>
          </p:nvPr>
        </p:nvSpPr>
        <p:spPr>
          <a:xfrm flipH="1">
            <a:off x="8525510" y="1663065"/>
            <a:ext cx="3024000" cy="518355"/>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0000" tIns="0" rIns="180000" bIns="0" numCol="1" spcCol="0" rtlCol="0" fromWordArt="0" anchor="ctr" anchorCtr="0" forceAA="0" compatLnSpc="1">
            <a:noAutofit/>
          </a:bodyPr>
          <a:lstStyle/>
          <a:p>
            <a:pPr algn="r">
              <a:spcBef>
                <a:spcPct val="0"/>
              </a:spcBef>
              <a:spcAft>
                <a:spcPct val="0"/>
              </a:spcAft>
            </a:pPr>
            <a:r>
              <a:rPr lang="zh-CN" altLang="en-US" sz="2000" b="1" dirty="0">
                <a:solidFill>
                  <a:srgbClr val="389A47"/>
                </a:solidFill>
                <a:latin typeface="+mn-ea"/>
                <a:cs typeface="+mn-ea"/>
                <a:sym typeface="+mn-ea"/>
              </a:rPr>
              <a:t>（2）换位思考</a:t>
            </a:r>
            <a:endParaRPr lang="zh-CN" altLang="en-US" sz="2000" b="1" dirty="0">
              <a:solidFill>
                <a:srgbClr val="389A47"/>
              </a:solidFill>
              <a:latin typeface="+mn-ea"/>
              <a:cs typeface="+mn-ea"/>
              <a:sym typeface="+mn-ea"/>
            </a:endParaRPr>
          </a:p>
        </p:txBody>
      </p:sp>
      <p:sp>
        <p:nvSpPr>
          <p:cNvPr id="35" name="图形 13" descr="343435383038393b343532323232323bc8cbcec4c0edc4ee"/>
          <p:cNvSpPr/>
          <p:nvPr>
            <p:custDataLst>
              <p:tags r:id="rId11"/>
            </p:custDataLst>
          </p:nvPr>
        </p:nvSpPr>
        <p:spPr>
          <a:xfrm>
            <a:off x="5737225" y="3343910"/>
            <a:ext cx="840275" cy="840275"/>
          </a:xfrm>
          <a:custGeom>
            <a:avLst/>
            <a:gdLst>
              <a:gd name="connsiteX0" fmla="*/ 839771 w 840275"/>
              <a:gd name="connsiteY0" fmla="*/ 245078 h 840275"/>
              <a:gd name="connsiteX1" fmla="*/ 419633 w 840275"/>
              <a:gd name="connsiteY1" fmla="*/ 389957 h 840275"/>
              <a:gd name="connsiteX2" fmla="*/ -384 w 840275"/>
              <a:gd name="connsiteY2" fmla="*/ 245078 h 840275"/>
              <a:gd name="connsiteX3" fmla="*/ -384 w 840275"/>
              <a:gd name="connsiteY3" fmla="*/ 694954 h 840275"/>
              <a:gd name="connsiteX4" fmla="*/ 419754 w 840275"/>
              <a:gd name="connsiteY4" fmla="*/ 839891 h 840275"/>
              <a:gd name="connsiteX5" fmla="*/ 839891 w 840275"/>
              <a:gd name="connsiteY5" fmla="*/ 694954 h 840275"/>
              <a:gd name="connsiteX6" fmla="*/ 839891 w 840275"/>
              <a:gd name="connsiteY6" fmla="*/ 245017 h 840275"/>
              <a:gd name="connsiteX7" fmla="*/ 839771 w 840275"/>
              <a:gd name="connsiteY7" fmla="*/ 245017 h 840275"/>
              <a:gd name="connsiteX8" fmla="*/ 839771 w 840275"/>
              <a:gd name="connsiteY8" fmla="*/ 245078 h 840275"/>
              <a:gd name="connsiteX9" fmla="*/ 419754 w 840275"/>
              <a:gd name="connsiteY9" fmla="*/ 245078 h 840275"/>
              <a:gd name="connsiteX10" fmla="*/ 549758 w 840275"/>
              <a:gd name="connsiteY10" fmla="*/ 122346 h 840275"/>
              <a:gd name="connsiteX11" fmla="*/ 419754 w 840275"/>
              <a:gd name="connsiteY11" fmla="*/ -384 h 840275"/>
              <a:gd name="connsiteX12" fmla="*/ 289869 w 840275"/>
              <a:gd name="connsiteY12" fmla="*/ 122407 h 840275"/>
              <a:gd name="connsiteX13" fmla="*/ 419754 w 840275"/>
              <a:gd name="connsiteY13" fmla="*/ 245017 h 840275"/>
              <a:gd name="connsiteX14" fmla="*/ 419754 w 840275"/>
              <a:gd name="connsiteY14" fmla="*/ 245078 h 84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0275" h="840275">
                <a:moveTo>
                  <a:pt x="839771" y="245078"/>
                </a:moveTo>
                <a:cubicBezTo>
                  <a:pt x="677298" y="245078"/>
                  <a:pt x="530071" y="300295"/>
                  <a:pt x="419633" y="389957"/>
                </a:cubicBezTo>
                <a:cubicBezTo>
                  <a:pt x="309376" y="300174"/>
                  <a:pt x="162090" y="245078"/>
                  <a:pt x="-384" y="245078"/>
                </a:cubicBezTo>
                <a:lnTo>
                  <a:pt x="-384" y="694954"/>
                </a:lnTo>
                <a:cubicBezTo>
                  <a:pt x="162090" y="694954"/>
                  <a:pt x="309319" y="750169"/>
                  <a:pt x="419754" y="839891"/>
                </a:cubicBezTo>
                <a:cubicBezTo>
                  <a:pt x="530191" y="750229"/>
                  <a:pt x="677417" y="694954"/>
                  <a:pt x="839891" y="694954"/>
                </a:cubicBezTo>
                <a:lnTo>
                  <a:pt x="839891" y="245017"/>
                </a:lnTo>
                <a:lnTo>
                  <a:pt x="839771" y="245017"/>
                </a:lnTo>
                <a:lnTo>
                  <a:pt x="839771" y="245078"/>
                </a:lnTo>
                <a:moveTo>
                  <a:pt x="419754" y="245078"/>
                </a:moveTo>
                <a:cubicBezTo>
                  <a:pt x="491419" y="245078"/>
                  <a:pt x="549758" y="189985"/>
                  <a:pt x="549758" y="122346"/>
                </a:cubicBezTo>
                <a:cubicBezTo>
                  <a:pt x="549758" y="54709"/>
                  <a:pt x="491419" y="-384"/>
                  <a:pt x="419754" y="-384"/>
                </a:cubicBezTo>
                <a:cubicBezTo>
                  <a:pt x="348091" y="-384"/>
                  <a:pt x="289869" y="54828"/>
                  <a:pt x="289869" y="122407"/>
                </a:cubicBezTo>
                <a:cubicBezTo>
                  <a:pt x="289869" y="190045"/>
                  <a:pt x="348031" y="245017"/>
                  <a:pt x="419754" y="245017"/>
                </a:cubicBezTo>
                <a:lnTo>
                  <a:pt x="419754" y="245078"/>
                </a:lnTo>
              </a:path>
            </a:pathLst>
          </a:custGeom>
          <a:solidFill>
            <a:schemeClr val="lt1">
              <a:lumMod val="100000"/>
            </a:schemeClr>
          </a:solidFill>
          <a:ln w="1191" cap="flat">
            <a:noFill/>
            <a:prstDash val="solid"/>
            <a:miter/>
          </a:ln>
          <a:effectLst>
            <a:outerShdw blurRad="190500" dist="38100" dir="2700000" algn="tl" rotWithShape="0">
              <a:schemeClr val="accent1">
                <a:lumMod val="50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6" name="矩形 35"/>
          <p:cNvSpPr/>
          <p:nvPr>
            <p:custDataLst>
              <p:tags r:id="rId12"/>
            </p:custDataLst>
          </p:nvPr>
        </p:nvSpPr>
        <p:spPr>
          <a:xfrm>
            <a:off x="8321040" y="5041900"/>
            <a:ext cx="3356610" cy="926465"/>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sym typeface="+mn-ea"/>
              </a:rPr>
              <a:t>不要仅仅注意对方的面部表情和言语表情，更要注意对方的身段表情。</a:t>
            </a:r>
            <a:endParaRPr lang="zh-CN" altLang="en-US" sz="2000" dirty="0">
              <a:solidFill>
                <a:schemeClr val="tx1">
                  <a:lumMod val="85000"/>
                  <a:lumOff val="15000"/>
                </a:schemeClr>
              </a:solidFill>
              <a:latin typeface="+mn-ea"/>
              <a:cs typeface="+mn-ea"/>
              <a:sym typeface="+mn-ea"/>
            </a:endParaRPr>
          </a:p>
        </p:txBody>
      </p:sp>
      <p:sp>
        <p:nvSpPr>
          <p:cNvPr id="37" name="矩形: 圆角 17"/>
          <p:cNvSpPr/>
          <p:nvPr>
            <p:custDataLst>
              <p:tags r:id="rId13"/>
            </p:custDataLst>
          </p:nvPr>
        </p:nvSpPr>
        <p:spPr>
          <a:xfrm flipH="1">
            <a:off x="8525510" y="4318000"/>
            <a:ext cx="3024000" cy="518355"/>
          </a:xfrm>
          <a:prstGeom prst="roundRect">
            <a:avLst>
              <a:gd name="adj" fmla="val 50000"/>
            </a:avLst>
          </a:prstGeom>
          <a:gradFill>
            <a:gsLst>
              <a:gs pos="0">
                <a:schemeClr val="bg1">
                  <a:alpha val="0"/>
                </a:schemeClr>
              </a:gs>
              <a:gs pos="100000">
                <a:srgbClr val="E0EFDC"/>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0000" tIns="0" rIns="180000" bIns="0" numCol="1" spcCol="0" rtlCol="0" fromWordArt="0" anchor="ctr" anchorCtr="0" forceAA="0" compatLnSpc="1">
            <a:noAutofit/>
          </a:bodyPr>
          <a:p>
            <a:pPr algn="r">
              <a:spcBef>
                <a:spcPct val="0"/>
              </a:spcBef>
              <a:spcAft>
                <a:spcPct val="0"/>
              </a:spcAft>
            </a:pPr>
            <a:r>
              <a:rPr lang="zh-CN" altLang="en-US" sz="2000" b="1" dirty="0">
                <a:solidFill>
                  <a:srgbClr val="389A47"/>
                </a:solidFill>
                <a:latin typeface="+mn-ea"/>
                <a:cs typeface="+mn-ea"/>
                <a:sym typeface="+mn-ea"/>
              </a:rPr>
              <a:t>（3）投入地倾听对方</a:t>
            </a:r>
            <a:endParaRPr lang="zh-CN" altLang="en-US" sz="2000" b="1" dirty="0">
              <a:solidFill>
                <a:srgbClr val="389A47"/>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770255" y="1337310"/>
            <a:ext cx="6541135" cy="4772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lang="zh-CN" altLang="en-US" sz="2400" b="1" dirty="0">
                <a:solidFill>
                  <a:schemeClr val="accent3"/>
                </a:solidFill>
                <a:latin typeface="微软雅黑" panose="020B0503020204020204" charset="-122"/>
                <a:ea typeface="微软雅黑" panose="020B0503020204020204" charset="-122"/>
                <a:cs typeface="微软雅黑" panose="020B0503020204020204" charset="-122"/>
                <a:sym typeface="+mn-lt"/>
              </a:rPr>
              <a:t>2. 敏感性训练</a:t>
            </a:r>
            <a:endParaRPr lang="zh-CN" altLang="en-US" sz="2400" b="1" dirty="0">
              <a:solidFill>
                <a:srgbClr val="FFC000"/>
              </a:solidFill>
              <a:latin typeface="微软雅黑" panose="020B0503020204020204" charset="-122"/>
              <a:ea typeface="微软雅黑" panose="020B0503020204020204" charset="-122"/>
              <a:cs typeface="微软雅黑" panose="020B0503020204020204" charset="-122"/>
              <a:sym typeface="+mn-lt"/>
            </a:endParaRPr>
          </a:p>
          <a:p>
            <a:pPr indent="457200" algn="l" fontAlgn="auto">
              <a:lnSpc>
                <a:spcPct val="110000"/>
              </a:lnSpc>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敏感性训练（sensitivity training）又称 T 团体训练，由美国行为科学家利兰·布雷德福等人提出。敏感性训练的目的是让受训者在共同的学习环境中相互影响，提高受训者对自己的情感和情绪、自己在组织中所扮演的角色、自己同别人的相互影响关系的敏感性，进而改变个人和团体的行为，达到提高工作效率和满足个人需求的目标。敏感性训练不仅是一种组织发展技术，还是一种提高我们情绪觉察能力的技术。</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descr="Leland_Bradford"/>
          <p:cNvPicPr>
            <a:picLocks noChangeAspect="1"/>
          </p:cNvPicPr>
          <p:nvPr/>
        </p:nvPicPr>
        <p:blipFill>
          <a:blip r:embed="rId1"/>
          <a:stretch>
            <a:fillRect/>
          </a:stretch>
        </p:blipFill>
        <p:spPr>
          <a:xfrm>
            <a:off x="7809865" y="1447800"/>
            <a:ext cx="3490595" cy="4494530"/>
          </a:xfrm>
          <a:prstGeom prst="ellipse">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84264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（三）做自己情绪的主人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Rectangle 3"/>
          <p:cNvSpPr txBox="1">
            <a:spLocks noChangeArrowheads="1"/>
          </p:cNvSpPr>
          <p:nvPr/>
        </p:nvSpPr>
        <p:spPr bwMode="auto">
          <a:xfrm>
            <a:off x="495300" y="1278890"/>
            <a:ext cx="4318000" cy="39116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脾气暴躁的小男孩</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338455" y="1670050"/>
            <a:ext cx="11673840" cy="482155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个小男孩脾气很暴躁，每天总是大发脾气，不是和班里的同学吵架，就是和邻居家的孩子们打得不可开交，而且他还几次和老师、自己的母亲、外祖父母顶嘴、大声争辩。父亲为了改变他的这种情况，一天，拿来一大堆铁钉和一把小锤子对他说：“孩子，你以后想要发怒的时候就跑到门口的那根粗木桩那里，用这把锤子狠命地砸进去一颗钉子。”小男孩很高兴地接过了钉子和锤子，于是每当他想发怒的时候就跑到家门口的木桩那里，狠命地砸进去一颗钉子，最多的一天他甚至向木桩里钉进去 100 颗钉子。每当他没有了钉子就找父亲要，父亲很爽快地就给他了。慢慢地，小男孩对钉钉子感到非常厌烦了。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一天，父亲对他说道：“孩子，每当你感到心情不错时就从木桩上取出一颗钉子吧！”听完父亲的话，小男孩就走到木桩那儿取出了一颗钉子，他发现，取出钉子要比钉钉子难多了。可从那一天开始，小男孩每天向大木桩上钉的钉子越来越少，而取出的钉子越来越多。终于有一天，他不再向木桩上钉钉子了。那天，父亲亲切地表扬了他，小男孩心里喜滋滋的。</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337820" y="1143635"/>
            <a:ext cx="11487785" cy="213550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直到有一天，小男孩把所有的钉子都取出来了。父亲带他来到那根大木桩跟前，对他说道：“你知道为什么取下钉子要比钉钉子困难吗？这是因为责备辱骂一个人是一件很简单的事，可想要重新获得友谊却很难。你再看看这根木桩，虽然你把所有的钉子都取出来了，可是，你钉钉子留下的伤痕永远去不掉了，不要轻易伤害你的亲人和朋友，因为这种伤害即使再怎么弥补，无论再过多少年，它的伤痕永远也去不掉。”</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15" name="图片 114"/>
          <p:cNvPicPr/>
          <p:nvPr/>
        </p:nvPicPr>
        <p:blipFill>
          <a:blip r:embed="rId1"/>
          <a:stretch>
            <a:fillRect/>
          </a:stretch>
        </p:blipFill>
        <p:spPr>
          <a:xfrm>
            <a:off x="481330" y="3279140"/>
            <a:ext cx="4295140" cy="2863850"/>
          </a:xfrm>
          <a:prstGeom prst="diamond">
            <a:avLst/>
          </a:prstGeom>
          <a:noFill/>
          <a:ln w="9525">
            <a:noFill/>
          </a:ln>
        </p:spPr>
      </p:pic>
      <p:sp>
        <p:nvSpPr>
          <p:cNvPr id="9" name="Rectangle 4"/>
          <p:cNvSpPr txBox="1">
            <a:spLocks noChangeArrowheads="1"/>
          </p:cNvSpPr>
          <p:nvPr/>
        </p:nvSpPr>
        <p:spPr bwMode="auto">
          <a:xfrm>
            <a:off x="5028565" y="3406775"/>
            <a:ext cx="6894195" cy="28365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情绪管理不是要消除情绪，而是在觉察情绪之后，调整情绪的表达方式。如同亚里士多德所言：“任何人都会生气，这没什么难的，但要能适时、适所，以适当方式对适当的对象恰如其分地生气，可就不易了。”简而言之，情绪管理就是适时、适所、对恰当对象恰如其分地表达情绪，以减少情绪引发的不良行为和后果。</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图片 117"/>
          <p:cNvPicPr/>
          <p:nvPr/>
        </p:nvPicPr>
        <p:blipFill>
          <a:blip r:embed="rId1"/>
          <a:srcRect l="5973" r="6320" b="11417"/>
          <a:stretch>
            <a:fillRect/>
          </a:stretch>
        </p:blipFill>
        <p:spPr>
          <a:xfrm>
            <a:off x="696595" y="4206240"/>
            <a:ext cx="4259580" cy="1966595"/>
          </a:xfrm>
          <a:prstGeom prst="rect">
            <a:avLst/>
          </a:prstGeom>
          <a:noFill/>
          <a:ln w="9525">
            <a:noFill/>
          </a:ln>
        </p:spPr>
      </p:pic>
      <p:pic>
        <p:nvPicPr>
          <p:cNvPr id="116" name="图片 115"/>
          <p:cNvPicPr/>
          <p:nvPr/>
        </p:nvPicPr>
        <p:blipFill>
          <a:blip r:embed="rId2"/>
          <a:stretch>
            <a:fillRect/>
          </a:stretch>
        </p:blipFill>
        <p:spPr>
          <a:xfrm>
            <a:off x="696595" y="1751330"/>
            <a:ext cx="4258945" cy="1959610"/>
          </a:xfrm>
          <a:prstGeom prst="rect">
            <a:avLst/>
          </a:prstGeom>
          <a:noFill/>
          <a:ln w="9525">
            <a:noFill/>
          </a:ln>
        </p:spPr>
      </p:pic>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770255" y="1068070"/>
            <a:ext cx="6139815" cy="460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lang="zh-CN" altLang="en-US" sz="2000" b="1" dirty="0">
                <a:solidFill>
                  <a:schemeClr val="accent5"/>
                </a:solidFill>
                <a:latin typeface="微软雅黑" panose="020B0503020204020204" charset="-122"/>
                <a:ea typeface="微软雅黑" panose="020B0503020204020204" charset="-122"/>
                <a:cs typeface="微软雅黑" panose="020B0503020204020204" charset="-122"/>
                <a:sym typeface="+mn-lt"/>
              </a:rPr>
              <a:t>1. 缓和情绪的策略</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4" name="矩形 3"/>
          <p:cNvSpPr/>
          <p:nvPr>
            <p:custDataLst>
              <p:tags r:id="rId3"/>
            </p:custDataLst>
          </p:nvPr>
        </p:nvSpPr>
        <p:spPr>
          <a:xfrm>
            <a:off x="5776595" y="2375535"/>
            <a:ext cx="5805805" cy="1336040"/>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dirty="0">
                <a:ln>
                  <a:noFill/>
                  <a:prstDash val="sysDot"/>
                </a:ln>
                <a:solidFill>
                  <a:schemeClr val="tx1">
                    <a:lumMod val="85000"/>
                    <a:lumOff val="15000"/>
                  </a:schemeClr>
                </a:solidFill>
                <a:latin typeface="+mn-ea"/>
                <a:cs typeface="+mn-ea"/>
              </a:rPr>
              <a:t>这是一种利用生理和心理彼此交互影响，使生理和心理两方面同时达到松弛的方法。通过身心放松，我们的心理可处于一个平静、舒适的境界。进行身心放松的方法既有非常专业的“松弛训练疗法”“生物反馈”等，也有简便易行的“深呼吸法”“数数法”“听音乐法”等。</a:t>
            </a:r>
            <a:endParaRPr lang="zh-CN" altLang="en-US" dirty="0">
              <a:ln>
                <a:noFill/>
                <a:prstDash val="sysDot"/>
              </a:ln>
              <a:solidFill>
                <a:schemeClr val="tx1">
                  <a:lumMod val="85000"/>
                  <a:lumOff val="15000"/>
                </a:schemeClr>
              </a:solidFill>
              <a:latin typeface="+mn-ea"/>
              <a:cs typeface="+mn-ea"/>
            </a:endParaRPr>
          </a:p>
        </p:txBody>
      </p:sp>
      <p:sp>
        <p:nvSpPr>
          <p:cNvPr id="5" name="矩形 4"/>
          <p:cNvSpPr/>
          <p:nvPr>
            <p:custDataLst>
              <p:tags r:id="rId4"/>
            </p:custDataLst>
          </p:nvPr>
        </p:nvSpPr>
        <p:spPr>
          <a:xfrm>
            <a:off x="6005513" y="1900555"/>
            <a:ext cx="5490766" cy="36933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身心放松法</a:t>
            </a:r>
            <a:endParaRPr lang="zh-CN" altLang="en-US" sz="2400" b="1">
              <a:solidFill>
                <a:schemeClr val="accent1"/>
              </a:solidFill>
              <a:latin typeface="+mn-ea"/>
              <a:cs typeface="+mn-ea"/>
            </a:endParaRPr>
          </a:p>
        </p:txBody>
      </p:sp>
      <p:sp>
        <p:nvSpPr>
          <p:cNvPr id="6" name="矩形 5"/>
          <p:cNvSpPr/>
          <p:nvPr>
            <p:custDataLst>
              <p:tags r:id="rId5"/>
            </p:custDataLst>
          </p:nvPr>
        </p:nvSpPr>
        <p:spPr>
          <a:xfrm>
            <a:off x="5475288" y="1900555"/>
            <a:ext cx="477115" cy="36933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zh-CN" altLang="en-US" sz="2400" b="1">
              <a:solidFill>
                <a:schemeClr val="accent1"/>
              </a:solidFill>
              <a:latin typeface="+mn-ea"/>
              <a:cs typeface="+mn-ea"/>
            </a:endParaRPr>
          </a:p>
        </p:txBody>
      </p:sp>
      <p:sp>
        <p:nvSpPr>
          <p:cNvPr id="7" name="矩形 6"/>
          <p:cNvSpPr/>
          <p:nvPr>
            <p:custDataLst>
              <p:tags r:id="rId6"/>
            </p:custDataLst>
          </p:nvPr>
        </p:nvSpPr>
        <p:spPr>
          <a:xfrm>
            <a:off x="5862320" y="4718685"/>
            <a:ext cx="5806440" cy="1795780"/>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a:ln>
                  <a:noFill/>
                  <a:prstDash val="sysDot"/>
                </a:ln>
                <a:solidFill>
                  <a:schemeClr val="tx1">
                    <a:lumMod val="85000"/>
                    <a:lumOff val="15000"/>
                  </a:schemeClr>
                </a:solidFill>
                <a:latin typeface="+mn-ea"/>
                <a:cs typeface="+mn-ea"/>
              </a:rPr>
              <a:t>当在生活中遇到情绪问题时，我们应当充分利用语言的作用，用内部语言或书面语言对自身进行暗示，缓解不良情绪，保持心理平衡。比如，默念或用笔在纸上写出下列词语：“冷静”“三思而后行”“制怒”“镇定”等。实践证明，这种暗示对人的不良情绪和行为有非常好的调控作用，既可以松弛过分紧张的情绪，又可用来激励自己。</a:t>
            </a:r>
            <a:endParaRPr lang="zh-CN" altLang="en-US">
              <a:ln>
                <a:noFill/>
                <a:prstDash val="sysDot"/>
              </a:ln>
              <a:solidFill>
                <a:schemeClr val="tx1">
                  <a:lumMod val="85000"/>
                  <a:lumOff val="15000"/>
                </a:schemeClr>
              </a:solidFill>
              <a:latin typeface="+mn-ea"/>
              <a:cs typeface="+mn-ea"/>
            </a:endParaRPr>
          </a:p>
        </p:txBody>
      </p:sp>
      <p:sp>
        <p:nvSpPr>
          <p:cNvPr id="8" name="矩形 7"/>
          <p:cNvSpPr/>
          <p:nvPr>
            <p:custDataLst>
              <p:tags r:id="rId7"/>
            </p:custDataLst>
          </p:nvPr>
        </p:nvSpPr>
        <p:spPr>
          <a:xfrm>
            <a:off x="6005513" y="4272915"/>
            <a:ext cx="5490766" cy="36933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言语暗示法</a:t>
            </a:r>
            <a:endParaRPr lang="zh-CN" altLang="en-US" sz="2400" b="1" dirty="0">
              <a:solidFill>
                <a:schemeClr val="accent1"/>
              </a:solidFill>
              <a:latin typeface="+mn-ea"/>
              <a:cs typeface="+mn-ea"/>
            </a:endParaRPr>
          </a:p>
        </p:txBody>
      </p:sp>
      <p:sp>
        <p:nvSpPr>
          <p:cNvPr id="10" name="矩形 9"/>
          <p:cNvSpPr/>
          <p:nvPr>
            <p:custDataLst>
              <p:tags r:id="rId8"/>
            </p:custDataLst>
          </p:nvPr>
        </p:nvSpPr>
        <p:spPr>
          <a:xfrm>
            <a:off x="5475288" y="4272915"/>
            <a:ext cx="477115" cy="36933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图片 118"/>
          <p:cNvPicPr/>
          <p:nvPr/>
        </p:nvPicPr>
        <p:blipFill>
          <a:blip r:embed="rId1"/>
          <a:srcRect l="4469" t="1528" r="7898" b="36299"/>
          <a:stretch>
            <a:fillRect/>
          </a:stretch>
        </p:blipFill>
        <p:spPr>
          <a:xfrm>
            <a:off x="696595" y="1751330"/>
            <a:ext cx="4259580" cy="1960245"/>
          </a:xfrm>
          <a:prstGeom prst="rect">
            <a:avLst/>
          </a:prstGeom>
          <a:noFill/>
          <a:ln w="9525">
            <a:noFill/>
          </a:ln>
        </p:spPr>
      </p:pic>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矩形 3"/>
          <p:cNvSpPr/>
          <p:nvPr>
            <p:custDataLst>
              <p:tags r:id="rId2"/>
            </p:custDataLst>
          </p:nvPr>
        </p:nvSpPr>
        <p:spPr>
          <a:xfrm>
            <a:off x="5819140" y="2346325"/>
            <a:ext cx="5777230" cy="3792855"/>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适度宣泄则可以把不良情绪释放出来，从而使紧张情绪得以缓解、放松。有不良情绪时，最简单的办法就是“宣泄”。宣泄可以是：或在背地里，用言辞激烈的语言抨击、抱怨，甚至谩骂恼怒的对象；或尽情地向至亲好友倾诉自己认为的不平和委屈；或通过体育运动、劳动等方式来尽情发泄；或到空旷的山林原野，拟定一个假目标大声叫骂，发泄胸中的怨气。但值得注意的是，在采取宣泄法来缓和自己的不良情绪时，必须要有自制力，不要随便发泄不满，要采取正确方式，选择适当的场合和对象，以免引起意想不到的不良后果。</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6005513" y="1900555"/>
            <a:ext cx="5490766" cy="36933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适度宣泄法</a:t>
            </a:r>
            <a:endParaRPr lang="zh-CN" altLang="en-US" sz="2400" b="1">
              <a:solidFill>
                <a:schemeClr val="accent1"/>
              </a:solidFill>
              <a:latin typeface="+mn-ea"/>
              <a:cs typeface="+mn-ea"/>
            </a:endParaRPr>
          </a:p>
        </p:txBody>
      </p:sp>
      <p:sp>
        <p:nvSpPr>
          <p:cNvPr id="6" name="矩形 5"/>
          <p:cNvSpPr/>
          <p:nvPr>
            <p:custDataLst>
              <p:tags r:id="rId4"/>
            </p:custDataLst>
          </p:nvPr>
        </p:nvSpPr>
        <p:spPr>
          <a:xfrm>
            <a:off x="5475288" y="1900555"/>
            <a:ext cx="477115" cy="36933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13765"/>
            <a:ext cx="452818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富兰克林的自我管理</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365760" y="1440815"/>
            <a:ext cx="11666220" cy="250190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富兰克林出身贫寒，只念了一年书就不得不在印刷厂做学徒。但他刻苦好学，自学数学和 4 门外语，成为美国著名的政治家、外交家、科学家、发明家。富兰克林是个普通人，他是怎样走向成功之路的呢？在人们好奇地打探他的成功秘诀时，富兰克林给出的答案就是良好的自我管理。</a:t>
            </a:r>
            <a:endParaRPr lang="en-US" altLang="zh-CN"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富兰克林把每天的作息时间列成表格，规定自己在何时工作，在何时休息，在何时做文艺活动，并且严格按照表中的内容执行。下面是他的时间表，可以作为参照。</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369060" y="3685540"/>
            <a:ext cx="9453880" cy="29394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11150" y="1528445"/>
            <a:ext cx="11570335" cy="1515745"/>
          </a:xfrm>
          <a:prstGeom prst="rect">
            <a:avLst/>
          </a:prstGeom>
          <a:solidFill>
            <a:srgbClr val="E0EFD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4"/>
          <p:cNvSpPr txBox="1">
            <a:spLocks noChangeArrowheads="1"/>
          </p:cNvSpPr>
          <p:nvPr/>
        </p:nvSpPr>
        <p:spPr bwMode="auto">
          <a:xfrm>
            <a:off x="770255" y="961390"/>
            <a:ext cx="6139815" cy="4603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lang="zh-CN" altLang="en-US" sz="2000" b="1" dirty="0">
                <a:solidFill>
                  <a:schemeClr val="accent5"/>
                </a:solidFill>
                <a:latin typeface="微软雅黑" panose="020B0503020204020204" charset="-122"/>
                <a:ea typeface="微软雅黑" panose="020B0503020204020204" charset="-122"/>
                <a:cs typeface="微软雅黑" panose="020B0503020204020204" charset="-122"/>
                <a:sym typeface="+mn-lt"/>
              </a:rPr>
              <a:t>2. 转换情绪的策略</a:t>
            </a:r>
            <a:endParaRPr lang="zh-CN" altLang="en-US" sz="2000" b="1" dirty="0">
              <a:solidFill>
                <a:schemeClr val="accent5"/>
              </a:solidFill>
              <a:latin typeface="微软雅黑" panose="020B0503020204020204" charset="-122"/>
              <a:ea typeface="微软雅黑" panose="020B0503020204020204" charset="-122"/>
              <a:cs typeface="微软雅黑" panose="020B0503020204020204" charset="-122"/>
              <a:sym typeface="+mn-lt"/>
            </a:endParaRPr>
          </a:p>
        </p:txBody>
      </p:sp>
      <p:grpSp>
        <p:nvGrpSpPr>
          <p:cNvPr id="3" name="组合 2"/>
          <p:cNvGrpSpPr/>
          <p:nvPr>
            <p:custDataLst>
              <p:tags r:id="rId1"/>
            </p:custDataLst>
          </p:nvPr>
        </p:nvGrpSpPr>
        <p:grpSpPr>
          <a:xfrm>
            <a:off x="662623" y="1779270"/>
            <a:ext cx="10842942" cy="1061085"/>
            <a:chOff x="8623" y="2993"/>
            <a:chExt cx="17075" cy="1671"/>
          </a:xfrm>
        </p:grpSpPr>
        <p:sp>
          <p:nvSpPr>
            <p:cNvPr id="4" name="矩形 3"/>
            <p:cNvSpPr/>
            <p:nvPr>
              <p:custDataLst>
                <p:tags r:id="rId2"/>
              </p:custDataLst>
            </p:nvPr>
          </p:nvSpPr>
          <p:spPr>
            <a:xfrm>
              <a:off x="9458" y="3695"/>
              <a:ext cx="16240" cy="969"/>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理性情绪疗法的创始人埃利斯告诉我们，情绪不是由刺激所引起的，而是基于个体本身的信念、解释与想法而产生的。因此，转换情绪的关键是改变自己的想法。</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9458" y="2993"/>
              <a:ext cx="8647" cy="58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改变想法</a:t>
              </a:r>
              <a:endParaRPr lang="zh-CN" altLang="en-US" sz="2400" b="1">
                <a:solidFill>
                  <a:schemeClr val="accent1"/>
                </a:solidFill>
                <a:latin typeface="+mn-ea"/>
                <a:cs typeface="+mn-ea"/>
              </a:endParaRPr>
            </a:p>
          </p:txBody>
        </p:sp>
        <p:sp>
          <p:nvSpPr>
            <p:cNvPr id="6" name="矩形 5"/>
            <p:cNvSpPr/>
            <p:nvPr>
              <p:custDataLst>
                <p:tags r:id="rId4"/>
              </p:custDataLst>
            </p:nvPr>
          </p:nvSpPr>
          <p:spPr>
            <a:xfrm>
              <a:off x="8623" y="2993"/>
              <a:ext cx="751" cy="58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zh-CN" altLang="en-US" sz="2400" b="1">
                <a:solidFill>
                  <a:schemeClr val="accent1"/>
                </a:solidFill>
                <a:latin typeface="+mn-ea"/>
                <a:cs typeface="+mn-ea"/>
              </a:endParaRPr>
            </a:p>
          </p:txBody>
        </p:sp>
      </p:grpSp>
      <p:sp>
        <p:nvSpPr>
          <p:cNvPr id="12" name="Rectangle 3"/>
          <p:cNvSpPr txBox="1">
            <a:spLocks noChangeArrowheads="1"/>
          </p:cNvSpPr>
          <p:nvPr/>
        </p:nvSpPr>
        <p:spPr bwMode="auto">
          <a:xfrm>
            <a:off x="495300" y="3403600"/>
            <a:ext cx="584898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8</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他们的情绪反应为什么不一样？</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13" name="文本框 12"/>
          <p:cNvSpPr txBox="1"/>
          <p:nvPr/>
        </p:nvSpPr>
        <p:spPr>
          <a:xfrm>
            <a:off x="495300" y="4079240"/>
            <a:ext cx="10957560" cy="193802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从前有一家制鞋公司，老板想将业务拓展到太平洋上的一个小岛，他便派了两个业务员小陶和小朱到小岛进行市场调查，以了解业务拓展的可行性。后来，小陶回国后，沮丧地告诉老板：“我看那里我们的生意还是不要做了，因为岛上的居民根本不穿鞋。”而另一个业务员小朱像发现新大陆一般，他兴奋地告诉老板：“哇！大笔生意来了！那里前景一片大好！岛上的人都没有穿鞋。”</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4"/>
          <p:cNvSpPr txBox="1">
            <a:spLocks noChangeArrowheads="1"/>
          </p:cNvSpPr>
          <p:nvPr/>
        </p:nvSpPr>
        <p:spPr bwMode="auto">
          <a:xfrm>
            <a:off x="633730" y="1010285"/>
            <a:ext cx="10805795" cy="1968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面对相同的事件，小陶和小朱的情绪反应完全不同，一个是沮丧、失望，另一个是高兴、充满希望。之所以如此，是因为两人对于事件的看法不同。所以，对相同的一件事情，不同人会有许多不同的想法，因而会产生不同的情绪反应。埃利斯用 A 代表事件，B 代表想法，C 代表反应。A、B、C 三者之间的关系如图 9-5 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864485" y="2766695"/>
            <a:ext cx="6343650" cy="36099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4"/>
          <p:cNvSpPr txBox="1">
            <a:spLocks noChangeArrowheads="1"/>
          </p:cNvSpPr>
          <p:nvPr/>
        </p:nvSpPr>
        <p:spPr bwMode="auto">
          <a:xfrm>
            <a:off x="633730" y="1010285"/>
            <a:ext cx="10805795" cy="1968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如今，人们往往存在很多非理性的想法，比如，“我对别人好，别人一定会对我好”“犯错是一件可怕的事，所以我不可以犯错”“别人不喜欢我，那我一定是个差劲的人”“我必须赢过他”。诸如此类的想法往往会给我们带来无尽的烦恼。要让自己变得快乐、积极起来，就必须改变此类非理性的想法。理性与非理性想法的特点对照表如表 9-8所示。</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34085" y="3250565"/>
            <a:ext cx="10639425" cy="28956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11150" y="1039495"/>
            <a:ext cx="11570335" cy="2291715"/>
          </a:xfrm>
          <a:prstGeom prst="rect">
            <a:avLst/>
          </a:prstGeom>
          <a:solidFill>
            <a:srgbClr val="E0EFD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3" name="组合 2"/>
          <p:cNvGrpSpPr/>
          <p:nvPr>
            <p:custDataLst>
              <p:tags r:id="rId1"/>
            </p:custDataLst>
          </p:nvPr>
        </p:nvGrpSpPr>
        <p:grpSpPr>
          <a:xfrm>
            <a:off x="662623" y="1290320"/>
            <a:ext cx="10842942" cy="2091055"/>
            <a:chOff x="8623" y="2993"/>
            <a:chExt cx="17075" cy="3293"/>
          </a:xfrm>
        </p:grpSpPr>
        <p:sp>
          <p:nvSpPr>
            <p:cNvPr id="4" name="矩形 3"/>
            <p:cNvSpPr/>
            <p:nvPr>
              <p:custDataLst>
                <p:tags r:id="rId2"/>
              </p:custDataLst>
            </p:nvPr>
          </p:nvSpPr>
          <p:spPr>
            <a:xfrm>
              <a:off x="9108" y="3750"/>
              <a:ext cx="16590" cy="2536"/>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注意力转移法非常有助于转换情绪。当情绪不佳时，把注意力转移到其他事情上去，如外出走一走、做家务、看电视、读书、打球、下盘棋、找朋友聊天、换换环境等，可以避免情绪继续恶化。注意力转移法，一方面中止了不良刺激源的作用，防止不良情绪的泛化、蔓延；另一方面，个体通过参与新的活动特别是自己感兴趣的活动，可达到增进积极情绪体验的效果。</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9458" y="2993"/>
              <a:ext cx="8647" cy="58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注意力转移法</a:t>
              </a:r>
              <a:endParaRPr lang="zh-CN" altLang="en-US" sz="2400" b="1">
                <a:solidFill>
                  <a:schemeClr val="accent1"/>
                </a:solidFill>
                <a:latin typeface="+mn-ea"/>
                <a:cs typeface="+mn-ea"/>
              </a:endParaRPr>
            </a:p>
          </p:txBody>
        </p:sp>
        <p:sp>
          <p:nvSpPr>
            <p:cNvPr id="6" name="矩形 5"/>
            <p:cNvSpPr/>
            <p:nvPr>
              <p:custDataLst>
                <p:tags r:id="rId4"/>
              </p:custDataLst>
            </p:nvPr>
          </p:nvSpPr>
          <p:spPr>
            <a:xfrm>
              <a:off x="8623" y="2993"/>
              <a:ext cx="751" cy="58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grpSp>
      <p:pic>
        <p:nvPicPr>
          <p:cNvPr id="120" name="图片 119"/>
          <p:cNvPicPr/>
          <p:nvPr/>
        </p:nvPicPr>
        <p:blipFill>
          <a:blip r:embed="rId5"/>
          <a:stretch>
            <a:fillRect/>
          </a:stretch>
        </p:blipFill>
        <p:spPr>
          <a:xfrm>
            <a:off x="4944745" y="3596640"/>
            <a:ext cx="2144395" cy="2522220"/>
          </a:xfrm>
          <a:prstGeom prst="rect">
            <a:avLst/>
          </a:prstGeom>
          <a:noFill/>
          <a:ln w="9525">
            <a:noFill/>
          </a:ln>
        </p:spPr>
      </p:pic>
      <p:pic>
        <p:nvPicPr>
          <p:cNvPr id="121" name="图片 120"/>
          <p:cNvPicPr/>
          <p:nvPr/>
        </p:nvPicPr>
        <p:blipFill>
          <a:blip r:embed="rId6"/>
          <a:stretch>
            <a:fillRect/>
          </a:stretch>
        </p:blipFill>
        <p:spPr>
          <a:xfrm>
            <a:off x="970915" y="3843020"/>
            <a:ext cx="3142615" cy="2275840"/>
          </a:xfrm>
          <a:prstGeom prst="rect">
            <a:avLst/>
          </a:prstGeom>
          <a:noFill/>
          <a:ln w="9525">
            <a:noFill/>
          </a:ln>
        </p:spPr>
      </p:pic>
      <p:pic>
        <p:nvPicPr>
          <p:cNvPr id="122" name="图片 121"/>
          <p:cNvPicPr/>
          <p:nvPr/>
        </p:nvPicPr>
        <p:blipFill>
          <a:blip r:embed="rId7"/>
          <a:srcRect t="19320" b="21920"/>
          <a:stretch>
            <a:fillRect/>
          </a:stretch>
        </p:blipFill>
        <p:spPr>
          <a:xfrm>
            <a:off x="7920355" y="3905885"/>
            <a:ext cx="3239135" cy="190373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11150" y="1039495"/>
            <a:ext cx="11570335" cy="2291715"/>
          </a:xfrm>
          <a:prstGeom prst="rect">
            <a:avLst/>
          </a:prstGeom>
          <a:solidFill>
            <a:srgbClr val="E0EFDC"/>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二、提升你的情绪管理能力</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3" name="组合 2"/>
          <p:cNvGrpSpPr/>
          <p:nvPr>
            <p:custDataLst>
              <p:tags r:id="rId1"/>
            </p:custDataLst>
          </p:nvPr>
        </p:nvGrpSpPr>
        <p:grpSpPr>
          <a:xfrm>
            <a:off x="662623" y="1290320"/>
            <a:ext cx="10842942" cy="1783080"/>
            <a:chOff x="8623" y="2993"/>
            <a:chExt cx="17075" cy="2808"/>
          </a:xfrm>
        </p:grpSpPr>
        <p:sp>
          <p:nvSpPr>
            <p:cNvPr id="4" name="矩形 3"/>
            <p:cNvSpPr/>
            <p:nvPr>
              <p:custDataLst>
                <p:tags r:id="rId2"/>
              </p:custDataLst>
            </p:nvPr>
          </p:nvSpPr>
          <p:spPr>
            <a:xfrm>
              <a:off x="9458" y="3863"/>
              <a:ext cx="16240" cy="1938"/>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升华是指改变不为社会所接受的动机和欲望，使之符合社会规范的过程。情绪升华是对消极情绪的一种高水平转移，是将消极情绪转换到对人、对己、对社会都有利的方向。比如，某同学因失恋而痛苦万分，但他并没有攻击他人，也没有继续消沉，而是立志要做生活的强者，用成绩来证明自己的能力，这一过程就是痛苦情绪的升华过程。</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9458" y="2993"/>
              <a:ext cx="8647" cy="58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情绪升华法</a:t>
              </a:r>
              <a:endParaRPr lang="zh-CN" altLang="en-US" sz="2400" b="1">
                <a:solidFill>
                  <a:schemeClr val="accent1"/>
                </a:solidFill>
                <a:latin typeface="+mn-ea"/>
                <a:cs typeface="+mn-ea"/>
              </a:endParaRPr>
            </a:p>
          </p:txBody>
        </p:sp>
        <p:sp>
          <p:nvSpPr>
            <p:cNvPr id="6" name="矩形 5"/>
            <p:cNvSpPr/>
            <p:nvPr>
              <p:custDataLst>
                <p:tags r:id="rId4"/>
              </p:custDataLst>
            </p:nvPr>
          </p:nvSpPr>
          <p:spPr>
            <a:xfrm>
              <a:off x="8623" y="2993"/>
              <a:ext cx="751" cy="58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grpSp>
      <p:pic>
        <p:nvPicPr>
          <p:cNvPr id="123" name="图片 122"/>
          <p:cNvPicPr/>
          <p:nvPr/>
        </p:nvPicPr>
        <p:blipFill>
          <a:blip r:embed="rId5"/>
          <a:stretch>
            <a:fillRect/>
          </a:stretch>
        </p:blipFill>
        <p:spPr>
          <a:xfrm>
            <a:off x="4721225" y="3632200"/>
            <a:ext cx="3256280" cy="2380615"/>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466217" y="3145135"/>
            <a:ext cx="3259455"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 逆境管理</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一、认知逆境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矩形: 圆角 3"/>
          <p:cNvSpPr/>
          <p:nvPr>
            <p:custDataLst>
              <p:tags r:id="rId1"/>
            </p:custDataLst>
          </p:nvPr>
        </p:nvSpPr>
        <p:spPr>
          <a:xfrm>
            <a:off x="8666482" y="984997"/>
            <a:ext cx="2888158" cy="1139558"/>
          </a:xfrm>
          <a:prstGeom prst="roundRect">
            <a:avLst>
              <a:gd name="adj" fmla="val 5768"/>
            </a:avLst>
          </a:prstGeom>
          <a:solidFill>
            <a:srgbClr val="389A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圆角 1"/>
          <p:cNvSpPr/>
          <p:nvPr>
            <p:custDataLst>
              <p:tags r:id="rId2"/>
            </p:custDataLst>
          </p:nvPr>
        </p:nvSpPr>
        <p:spPr>
          <a:xfrm>
            <a:off x="4681538" y="963930"/>
            <a:ext cx="2888158" cy="1139558"/>
          </a:xfrm>
          <a:prstGeom prst="roundRect">
            <a:avLst>
              <a:gd name="adj" fmla="val 5768"/>
            </a:avLst>
          </a:prstGeom>
          <a:solidFill>
            <a:srgbClr val="389A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2"/>
          <p:cNvSpPr/>
          <p:nvPr>
            <p:custDataLst>
              <p:tags r:id="rId3"/>
            </p:custDataLst>
          </p:nvPr>
        </p:nvSpPr>
        <p:spPr>
          <a:xfrm>
            <a:off x="696595" y="984997"/>
            <a:ext cx="2888158" cy="1139558"/>
          </a:xfrm>
          <a:prstGeom prst="roundRect">
            <a:avLst>
              <a:gd name="adj" fmla="val 5768"/>
            </a:avLst>
          </a:prstGeom>
          <a:solidFill>
            <a:srgbClr val="389A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custDataLst>
              <p:tags r:id="rId4"/>
            </p:custDataLst>
          </p:nvPr>
        </p:nvSpPr>
        <p:spPr>
          <a:xfrm>
            <a:off x="1004308" y="1118744"/>
            <a:ext cx="2272732" cy="871967"/>
          </a:xfrm>
          <a:prstGeom prst="rect">
            <a:avLst/>
          </a:prstGeom>
          <a:noFill/>
        </p:spPr>
        <p:txBody>
          <a:bodyPr wrap="square" lIns="0" tIns="0" rIns="0" bIns="0" rtlCol="0" anchor="ctr">
            <a:noAutofit/>
          </a:bodyPr>
          <a:p>
            <a:pPr algn="ctr">
              <a:spcBef>
                <a:spcPct val="0"/>
              </a:spcBef>
              <a:spcAft>
                <a:spcPct val="0"/>
              </a:spcAft>
            </a:pPr>
            <a:r>
              <a:rPr kumimoji="1" lang="zh-CN" altLang="en-US" sz="2000" b="1" dirty="0">
                <a:solidFill>
                  <a:srgbClr val="FFFFFF"/>
                </a:solidFill>
                <a:latin typeface="+mn-ea"/>
                <a:cs typeface="+mn-ea"/>
              </a:rPr>
              <a:t>（一）逆境—— 成功者的代价</a:t>
            </a:r>
            <a:endParaRPr kumimoji="1" lang="zh-CN" altLang="en-US" sz="2000" b="1" dirty="0">
              <a:solidFill>
                <a:srgbClr val="FFFFFF"/>
              </a:solidFill>
              <a:latin typeface="+mn-ea"/>
              <a:cs typeface="+mn-ea"/>
            </a:endParaRPr>
          </a:p>
        </p:txBody>
      </p:sp>
      <p:sp>
        <p:nvSpPr>
          <p:cNvPr id="11" name="矩形 10"/>
          <p:cNvSpPr/>
          <p:nvPr>
            <p:custDataLst>
              <p:tags r:id="rId5"/>
            </p:custDataLst>
          </p:nvPr>
        </p:nvSpPr>
        <p:spPr>
          <a:xfrm>
            <a:off x="4989251" y="1081717"/>
            <a:ext cx="2272732" cy="871967"/>
          </a:xfrm>
          <a:prstGeom prst="rect">
            <a:avLst/>
          </a:prstGeom>
          <a:noFill/>
        </p:spPr>
        <p:txBody>
          <a:bodyPr wrap="square" lIns="0" tIns="0" rIns="0" bIns="0" rtlCol="0" anchor="ctr">
            <a:noAutofit/>
          </a:bodyPr>
          <a:p>
            <a:pPr algn="ctr">
              <a:spcBef>
                <a:spcPct val="0"/>
              </a:spcBef>
              <a:spcAft>
                <a:spcPct val="0"/>
              </a:spcAft>
            </a:pPr>
            <a:r>
              <a:rPr kumimoji="1" lang="zh-CN" altLang="en-US" sz="2000" b="1">
                <a:solidFill>
                  <a:srgbClr val="FFFFFF"/>
                </a:solidFill>
                <a:latin typeface="+mn-ea"/>
                <a:cs typeface="+mn-ea"/>
              </a:rPr>
              <a:t>（二）逆境—— 人生常态</a:t>
            </a:r>
            <a:endParaRPr kumimoji="1" lang="zh-CN" altLang="en-US" sz="2000" b="1">
              <a:solidFill>
                <a:srgbClr val="FFFFFF"/>
              </a:solidFill>
              <a:latin typeface="+mn-ea"/>
              <a:cs typeface="+mn-ea"/>
            </a:endParaRPr>
          </a:p>
        </p:txBody>
      </p:sp>
      <p:sp>
        <p:nvSpPr>
          <p:cNvPr id="13" name="矩形 12"/>
          <p:cNvSpPr/>
          <p:nvPr>
            <p:custDataLst>
              <p:tags r:id="rId6"/>
            </p:custDataLst>
          </p:nvPr>
        </p:nvSpPr>
        <p:spPr>
          <a:xfrm>
            <a:off x="8974194" y="1118744"/>
            <a:ext cx="2272733" cy="871967"/>
          </a:xfrm>
          <a:prstGeom prst="rect">
            <a:avLst/>
          </a:prstGeom>
          <a:noFill/>
        </p:spPr>
        <p:txBody>
          <a:bodyPr wrap="square" lIns="0" tIns="0" rIns="0" bIns="0" rtlCol="0" anchor="ctr">
            <a:noAutofit/>
          </a:bodyPr>
          <a:p>
            <a:pPr algn="ctr">
              <a:spcBef>
                <a:spcPct val="0"/>
              </a:spcBef>
              <a:spcAft>
                <a:spcPct val="0"/>
              </a:spcAft>
            </a:pPr>
            <a:r>
              <a:rPr kumimoji="1" lang="zh-CN" altLang="en-US" sz="2000" b="1">
                <a:solidFill>
                  <a:srgbClr val="FFFFFF"/>
                </a:solidFill>
                <a:latin typeface="+mn-ea"/>
                <a:cs typeface="+mn-ea"/>
              </a:rPr>
              <a:t>（三）逆境—— 成长机会</a:t>
            </a:r>
            <a:endParaRPr kumimoji="1" lang="zh-CN" altLang="en-US" sz="2000" b="1">
              <a:solidFill>
                <a:srgbClr val="FFFFFF"/>
              </a:solidFill>
              <a:latin typeface="+mn-ea"/>
              <a:cs typeface="+mn-ea"/>
            </a:endParaRPr>
          </a:p>
        </p:txBody>
      </p:sp>
      <p:sp>
        <p:nvSpPr>
          <p:cNvPr id="15" name="Rectangle 4"/>
          <p:cNvSpPr txBox="1">
            <a:spLocks noChangeArrowheads="1"/>
          </p:cNvSpPr>
          <p:nvPr/>
        </p:nvSpPr>
        <p:spPr bwMode="auto">
          <a:xfrm>
            <a:off x="478155" y="2365375"/>
            <a:ext cx="3310255" cy="28917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000" dirty="0">
                <a:solidFill>
                  <a:schemeClr val="tx1"/>
                </a:solidFill>
                <a:latin typeface="楷体" panose="02010609060101010101" charset="-122"/>
                <a:ea typeface="楷体" panose="02010609060101010101" charset="-122"/>
                <a:cs typeface="楷体" panose="02010609060101010101" charset="-122"/>
                <a:sym typeface="+mn-lt"/>
              </a:rPr>
              <a:t>“天将降大任于是人也，必先苦其心志，劳其筋骨，饿其体肤，空乏其身，行拂乱其所为，所以动心忍性，曾益其所不能。”</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相信这是大家再熟悉不过的一句话了。现实生活中，无数人成长、成功的经历都在深刻、生动地诠释着这句话。</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6" name="Rectangle 4"/>
          <p:cNvSpPr txBox="1">
            <a:spLocks noChangeArrowheads="1"/>
          </p:cNvSpPr>
          <p:nvPr/>
        </p:nvSpPr>
        <p:spPr bwMode="auto">
          <a:xfrm>
            <a:off x="3938905" y="2365375"/>
            <a:ext cx="4595495" cy="41014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不论是工作还是生活，我们都希望一帆风顺，拥有一个称心如意的环境。然而，这是不可能也不现实的事。逆境经常会像影子一样跟随着我们，并不时给我们带来困扰。“人生逆境是常态，顺境才是暂时的。”如果将花绽放比作顺境、成功，将为了花绽放那一刻而默默忍受风霜雨雪的漫长日子比作逆境的话，自然规律告诉我们，花儿绽放的日子远远少于等待的日子。同样，人生不可能永远都处在顺境当中。只有认识到这一点，我们才能为自己成功驾驭逆境做好心理准备。</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8" name="Rectangle 4"/>
          <p:cNvSpPr txBox="1">
            <a:spLocks noChangeArrowheads="1"/>
          </p:cNvSpPr>
          <p:nvPr/>
        </p:nvSpPr>
        <p:spPr bwMode="auto">
          <a:xfrm>
            <a:off x="8534400" y="2365375"/>
            <a:ext cx="3310255" cy="31997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000" dirty="0">
                <a:solidFill>
                  <a:schemeClr val="tx1"/>
                </a:solidFill>
                <a:sym typeface="+mn-lt"/>
              </a:rPr>
              <a:t>在人生发展的道路上，逆境常常会给我们当头棒喝，让我们在前进的道路上保持清醒的头脑，同时，逆境也是一种磨炼。在逆境当中，寻找自己的不足，改进自己的缺点，通过积累经验和磨砺心智，不断突破逆境，我们的人生就能达到一个新的高度。</a:t>
            </a:r>
            <a:endParaRPr lang="zh-CN" altLang="en-US" sz="2000" dirty="0">
              <a:solidFill>
                <a:schemeClr val="tx1"/>
              </a:solidFill>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309495" y="813435"/>
            <a:ext cx="7573010" cy="57346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981960" y="738505"/>
            <a:ext cx="6228080" cy="58204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7" name="Rectangle 4"/>
          <p:cNvSpPr txBox="1">
            <a:spLocks noChangeArrowheads="1"/>
          </p:cNvSpPr>
          <p:nvPr/>
        </p:nvSpPr>
        <p:spPr bwMode="auto">
          <a:xfrm>
            <a:off x="633730" y="866775"/>
            <a:ext cx="10805795" cy="4908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spcBef>
                <a:spcPts val="0"/>
              </a:spcBef>
              <a:spcAft>
                <a:spcPts val="1000"/>
              </a:spcAft>
              <a:defRPr/>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rPr>
              <a:t>面对逆境，我们可以采取两种方法：</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2" name="Rectangle 3"/>
          <p:cNvSpPr txBox="1">
            <a:spLocks noChangeArrowheads="1"/>
          </p:cNvSpPr>
          <p:nvPr/>
        </p:nvSpPr>
        <p:spPr bwMode="auto">
          <a:xfrm>
            <a:off x="556895" y="1357630"/>
            <a:ext cx="2646045" cy="63563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（一）情绪应对</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Rectangle 4"/>
          <p:cNvSpPr txBox="1">
            <a:spLocks noChangeArrowheads="1"/>
          </p:cNvSpPr>
          <p:nvPr/>
        </p:nvSpPr>
        <p:spPr bwMode="auto">
          <a:xfrm>
            <a:off x="556895" y="1993265"/>
            <a:ext cx="11249660" cy="43992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sz="2400" b="1" dirty="0">
                <a:solidFill>
                  <a:srgbClr val="389A47"/>
                </a:solidFill>
                <a:latin typeface="微软雅黑" panose="020B0503020204020204" charset="-122"/>
                <a:ea typeface="微软雅黑" panose="020B0503020204020204" charset="-122"/>
                <a:cs typeface="微软雅黑" panose="020B0503020204020204" charset="-122"/>
                <a:sym typeface="+mn-lt"/>
              </a:rPr>
              <a:t>1. 光明思维</a:t>
            </a:r>
            <a:endParaRPr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57200" algn="l" fontAlgn="auto">
              <a:lnSpc>
                <a:spcPct val="110000"/>
              </a:lnSpc>
              <a:spcBef>
                <a:spcPts val="0"/>
              </a:spcBef>
              <a:spcAft>
                <a:spcPts val="1000"/>
              </a:spcAft>
              <a:defRPr/>
            </a:pPr>
            <a:r>
              <a:rPr sz="2400" dirty="0">
                <a:solidFill>
                  <a:schemeClr val="tx1"/>
                </a:solidFill>
                <a:latin typeface="微软雅黑" panose="020B0503020204020204" charset="-122"/>
                <a:ea typeface="微软雅黑" panose="020B0503020204020204" charset="-122"/>
                <a:cs typeface="微软雅黑" panose="020B0503020204020204" charset="-122"/>
                <a:sym typeface="+mn-lt"/>
              </a:rPr>
              <a:t>光明思维是指用积极的心态去思考问题、看待事物。富有光明思维的人永远会保持乐观。因为，他们在看待问题时，不仅能看到其不好、消极的一面，还会看到其积极、美好的一面，看到希望和成功。</a:t>
            </a:r>
            <a:r>
              <a:rPr sz="2400" dirty="0">
                <a:solidFill>
                  <a:schemeClr val="tx1"/>
                </a:solidFill>
                <a:latin typeface="楷体" panose="02010609060101010101" charset="-122"/>
                <a:ea typeface="楷体" panose="02010609060101010101" charset="-122"/>
                <a:cs typeface="微软雅黑" panose="020B0503020204020204" charset="-122"/>
                <a:sym typeface="+mn-lt"/>
              </a:rPr>
              <a:t>从前有这样一位老太太，她有两个儿子，大儿子是染布的，二儿子是卖伞的。她整天为两个儿子发愁，天下雨了，她就为大儿子发愁，因为不能卖布了；天放晴，她就为二儿子发愁，因为不下雨二儿子的伞就卖不出去。老太太总是愁眉紧锁，没一天开心的日子。后来有一位智者告诉她，为什么不换个角度思考问题呢？天下雨，你为二儿子高兴，因为他可以多卖伞了；天放晴，你就为大儿子高兴，因为他可以晒布了。在智者的开导下，老太太每天都有高兴的事，身体自然也就健康起来。</a:t>
            </a:r>
            <a:r>
              <a:rPr sz="2400" dirty="0">
                <a:solidFill>
                  <a:schemeClr val="tx1"/>
                </a:solidFill>
                <a:latin typeface="微软雅黑" panose="020B0503020204020204" charset="-122"/>
                <a:ea typeface="微软雅黑" panose="020B0503020204020204" charset="-122"/>
                <a:cs typeface="微软雅黑" panose="020B0503020204020204" charset="-122"/>
                <a:sym typeface="+mn-lt"/>
              </a:rPr>
              <a:t>当面对逆境时，用光明思维去分析逆境，会大大减轻逆境所带来的挫折感。</a:t>
            </a:r>
            <a:endParaRPr sz="2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124" name="图片 123"/>
          <p:cNvPicPr/>
          <p:nvPr/>
        </p:nvPicPr>
        <p:blipFill>
          <a:blip r:embed="rId1">
            <a:clrChange>
              <a:clrFrom>
                <a:srgbClr val="FEFEFE">
                  <a:alpha val="100000"/>
                </a:srgbClr>
              </a:clrFrom>
              <a:clrTo>
                <a:srgbClr val="FEFEFE">
                  <a:alpha val="100000"/>
                  <a:alpha val="0"/>
                </a:srgbClr>
              </a:clrTo>
            </a:clrChange>
          </a:blip>
          <a:stretch>
            <a:fillRect/>
          </a:stretch>
        </p:blipFill>
        <p:spPr>
          <a:xfrm>
            <a:off x="6567170" y="866775"/>
            <a:ext cx="1644015" cy="1697990"/>
          </a:xfrm>
          <a:prstGeom prst="rect">
            <a:avLst/>
          </a:prstGeom>
          <a:noFill/>
          <a:ln w="9525">
            <a:noFill/>
          </a:ln>
        </p:spPr>
      </p:pic>
      <p:pic>
        <p:nvPicPr>
          <p:cNvPr id="125" name="图片 124"/>
          <p:cNvPicPr/>
          <p:nvPr/>
        </p:nvPicPr>
        <p:blipFill>
          <a:blip r:embed="rId2">
            <a:clrChange>
              <a:clrFrom>
                <a:srgbClr val="F6F6F6">
                  <a:alpha val="100000"/>
                </a:srgbClr>
              </a:clrFrom>
              <a:clrTo>
                <a:srgbClr val="F6F6F6">
                  <a:alpha val="100000"/>
                  <a:alpha val="0"/>
                </a:srgbClr>
              </a:clrTo>
            </a:clrChange>
          </a:blip>
          <a:stretch>
            <a:fillRect/>
          </a:stretch>
        </p:blipFill>
        <p:spPr>
          <a:xfrm>
            <a:off x="8918575" y="1010285"/>
            <a:ext cx="1349375" cy="155448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167130" y="867410"/>
            <a:ext cx="9776460" cy="3503295"/>
          </a:xfrm>
          <a:prstGeom prst="rect">
            <a:avLst/>
          </a:prstGeom>
        </p:spPr>
      </p:pic>
      <p:sp>
        <p:nvSpPr>
          <p:cNvPr id="4" name="文本框 3"/>
          <p:cNvSpPr txBox="1"/>
          <p:nvPr/>
        </p:nvSpPr>
        <p:spPr>
          <a:xfrm>
            <a:off x="306705" y="4499610"/>
            <a:ext cx="11755755" cy="2180590"/>
          </a:xfrm>
          <a:prstGeom prst="rect">
            <a:avLst/>
          </a:prstGeom>
          <a:noFill/>
        </p:spPr>
        <p:txBody>
          <a:bodyPr wrap="square" rtlCol="0" anchor="t">
            <a:noAutofit/>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与此同时，富兰克林还十分注重品德习惯方面的自我培训，他列举了需要自己培养的 13 种美德，包括节制、有序、决心、镇静、谦虚等。为了培养这些品质，他做了一个小本子，用红笔在每页纸上画上表格，分别写上每周的 7 天，然后用竖线画出 13 个格子，每天用黑点记载当天某一美德方面的不足。这样不断反复练习，直至巩固。他每天检查自己的过失，目的在于养成这些美德。</a:t>
            </a:r>
            <a:endParaRPr lang="en-US" altLang="zh-CN" sz="2400" dirty="0">
              <a:latin typeface="楷体" panose="02010609060101010101" charset="-122"/>
              <a:ea typeface="楷体" panose="02010609060101010101" charset="-122"/>
              <a:cs typeface="楷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4"/>
          <p:cNvSpPr txBox="1">
            <a:spLocks noChangeArrowheads="1"/>
          </p:cNvSpPr>
          <p:nvPr/>
        </p:nvSpPr>
        <p:spPr bwMode="auto">
          <a:xfrm>
            <a:off x="441960" y="738505"/>
            <a:ext cx="11523345" cy="52298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sz="2400" b="1" dirty="0">
                <a:solidFill>
                  <a:srgbClr val="389A47"/>
                </a:solidFill>
                <a:cs typeface="微软雅黑" panose="020B0503020204020204" charset="-122"/>
                <a:sym typeface="+mn-lt"/>
              </a:rPr>
              <a:t>2. 自我安慰</a:t>
            </a:r>
            <a:endParaRPr sz="2400" dirty="0">
              <a:solidFill>
                <a:schemeClr val="tx1"/>
              </a:solidFill>
              <a:cs typeface="微软雅黑" panose="020B0503020204020204" charset="-122"/>
              <a:sym typeface="+mn-lt"/>
            </a:endParaRPr>
          </a:p>
          <a:p>
            <a:pPr indent="457200" algn="l" fontAlgn="auto">
              <a:lnSpc>
                <a:spcPct val="110000"/>
              </a:lnSpc>
              <a:spcBef>
                <a:spcPts val="0"/>
              </a:spcBef>
              <a:spcAft>
                <a:spcPts val="1000"/>
              </a:spcAft>
              <a:defRPr/>
            </a:pPr>
            <a:r>
              <a:rPr lang="en-US" sz="2000" dirty="0">
                <a:solidFill>
                  <a:schemeClr val="tx1"/>
                </a:solidFill>
                <a:cs typeface="微软雅黑" panose="020B0503020204020204" charset="-122"/>
                <a:sym typeface="+mn-lt"/>
              </a:rPr>
              <a:t> </a:t>
            </a:r>
            <a:r>
              <a:rPr sz="2400" dirty="0">
                <a:solidFill>
                  <a:schemeClr val="tx1"/>
                </a:solidFill>
                <a:cs typeface="微软雅黑" panose="020B0503020204020204" charset="-122"/>
                <a:sym typeface="+mn-lt"/>
              </a:rPr>
              <a:t>当遇有不幸或挫折时，为了避免精神上的痛苦或不安，可以找出一个合乎内心需要的理由来说明或辩解。比如，为失败找一个“冠冕堂皇”的理由来安慰自己；或寻找一个理由强调自己所有的东西都是好的，以此冲淡内心的不安与失望。自我安慰法对于人们在挫折面前接受现实，保护自己非常有帮助。因此，当遇到不顺心的事时，用“胜败乃兵家常事”“塞翁失马，焉知非福”“坏事变好事”等词句来进行自我安慰，可以有效摆脱烦恼，缓解内心冲突，消除焦虑、抑郁和失望，从而达到自我激励，总结经验，吸取教训，保持情绪稳定的目的。</a:t>
            </a:r>
            <a:endParaRPr sz="2000" dirty="0">
              <a:solidFill>
                <a:schemeClr val="tx1"/>
              </a:solidFill>
              <a:cs typeface="微软雅黑" panose="020B0503020204020204" charset="-122"/>
              <a:sym typeface="+mn-lt"/>
            </a:endParaRPr>
          </a:p>
          <a:p>
            <a:pPr indent="457200" algn="l" fontAlgn="auto">
              <a:lnSpc>
                <a:spcPct val="110000"/>
              </a:lnSpc>
              <a:spcBef>
                <a:spcPts val="0"/>
              </a:spcBef>
              <a:spcAft>
                <a:spcPts val="1000"/>
              </a:spcAft>
              <a:defRPr/>
            </a:pPr>
            <a:r>
              <a:rPr sz="2400" b="1" dirty="0">
                <a:solidFill>
                  <a:srgbClr val="389A47"/>
                </a:solidFill>
                <a:cs typeface="微软雅黑" panose="020B0503020204020204" charset="-122"/>
                <a:sym typeface="+mn-lt"/>
              </a:rPr>
              <a:t>3. 抱定“坚持就是胜利”的信念</a:t>
            </a:r>
            <a:endParaRPr sz="2400" dirty="0">
              <a:solidFill>
                <a:schemeClr val="tx1"/>
              </a:solidFill>
              <a:cs typeface="微软雅黑" panose="020B0503020204020204" charset="-122"/>
              <a:sym typeface="+mn-lt"/>
            </a:endParaRPr>
          </a:p>
          <a:p>
            <a:pPr indent="457200" algn="l" fontAlgn="auto">
              <a:lnSpc>
                <a:spcPct val="110000"/>
              </a:lnSpc>
              <a:spcBef>
                <a:spcPts val="0"/>
              </a:spcBef>
              <a:spcAft>
                <a:spcPts val="1000"/>
              </a:spcAft>
              <a:defRPr/>
            </a:pPr>
            <a:r>
              <a:rPr sz="2400" dirty="0">
                <a:solidFill>
                  <a:schemeClr val="tx1"/>
                </a:solidFill>
                <a:cs typeface="微软雅黑" panose="020B0503020204020204" charset="-122"/>
                <a:sym typeface="+mn-lt"/>
              </a:rPr>
              <a:t>成功者的不同之处就在于他们始终不轻易放弃，就算在逆境中，也会穿越重重乌云，看见太阳，看到希望，依靠自身的努力走向成功。做人做事，贵在坚持。事业的成功离不开在逆境中的坚持。“坚持就是胜利”的信念会让我们在逆境中看到希望，从而减轻逆境给我们带来的情绪困扰。</a:t>
            </a:r>
            <a:endParaRPr sz="2400" dirty="0">
              <a:solidFill>
                <a:schemeClr val="tx1"/>
              </a:solidFill>
              <a:cs typeface="微软雅黑" panose="020B0503020204020204"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556895" y="894080"/>
            <a:ext cx="2702560" cy="45529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（二）问题应对</a:t>
            </a:r>
            <a:endPar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Rectangle 4"/>
          <p:cNvSpPr txBox="1">
            <a:spLocks noChangeArrowheads="1"/>
          </p:cNvSpPr>
          <p:nvPr/>
        </p:nvSpPr>
        <p:spPr bwMode="auto">
          <a:xfrm>
            <a:off x="269875" y="1349375"/>
            <a:ext cx="8422640" cy="50730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sz="2400" b="1" dirty="0">
                <a:solidFill>
                  <a:srgbClr val="389A47"/>
                </a:solidFill>
                <a:latin typeface="微软雅黑" panose="020B0503020204020204" charset="-122"/>
                <a:ea typeface="微软雅黑" panose="020B0503020204020204" charset="-122"/>
                <a:cs typeface="微软雅黑" panose="020B0503020204020204" charset="-122"/>
                <a:sym typeface="+mn-lt"/>
              </a:rPr>
              <a:t>1. 提高心理韧性</a:t>
            </a:r>
            <a:endParaRPr sz="2400" b="1" dirty="0">
              <a:solidFill>
                <a:srgbClr val="389A47"/>
              </a:solidFill>
              <a:latin typeface="微软雅黑" panose="020B0503020204020204" charset="-122"/>
              <a:ea typeface="微软雅黑" panose="020B0503020204020204" charset="-122"/>
              <a:cs typeface="微软雅黑" panose="020B0503020204020204" charset="-122"/>
              <a:sym typeface="+mn-lt"/>
            </a:endParaRPr>
          </a:p>
          <a:p>
            <a:pPr indent="457200" algn="l" fontAlgn="auto">
              <a:lnSpc>
                <a:spcPct val="110000"/>
              </a:lnSpc>
              <a:spcBef>
                <a:spcPts val="0"/>
              </a:spcBef>
              <a:spcAft>
                <a:spcPts val="1000"/>
              </a:spcAft>
              <a:defRPr/>
            </a:pPr>
            <a:r>
              <a:rPr lang="en-US" sz="2400" dirty="0">
                <a:solidFill>
                  <a:schemeClr val="tx1"/>
                </a:solidFill>
                <a:cs typeface="微软雅黑" panose="020B0503020204020204" charset="-122"/>
                <a:sym typeface="+mn-lt"/>
              </a:rPr>
              <a:t>  </a:t>
            </a:r>
            <a:r>
              <a:rPr sz="2400" dirty="0">
                <a:solidFill>
                  <a:schemeClr val="tx1"/>
                </a:solidFill>
                <a:cs typeface="微软雅黑" panose="020B0503020204020204" charset="-122"/>
                <a:sym typeface="+mn-lt"/>
              </a:rPr>
              <a:t>突破逆境就是一个在困难面前毫不动摇、坚持不懈地去实现既定目标的过程。在这个过程当中，没有较强的心理韧性是不行的。心理坚韧也叫作心理弹性、恢复力，是指个体从消极经历中恢复过来，并且灵活地适应外界多变环境的能力。每个人天生就具有一定的心理韧性潜能，可以通过多种途径去挖掘和培养心理韧性。心理学研究表明，促进心理韧性潜能实现的关键是培养积极的韧性特质，与家庭和外部环境建立良好的支持系统。积极的韧性特质包括合作、沟通能力、自我意识、自我觉察、自尊自信、自我掌控感、自我效能感、问题解决能力、目标与志向等。良好的家庭和外部环境支持系统可以帮助我们培养积极的韧性品质。</a:t>
            </a:r>
            <a:endParaRPr sz="2400" dirty="0">
              <a:solidFill>
                <a:schemeClr val="tx1"/>
              </a:solidFill>
              <a:cs typeface="微软雅黑" panose="020B0503020204020204" charset="-122"/>
              <a:sym typeface="+mn-lt"/>
            </a:endParaRPr>
          </a:p>
        </p:txBody>
      </p:sp>
      <p:pic>
        <p:nvPicPr>
          <p:cNvPr id="126" name="图片 125"/>
          <p:cNvPicPr/>
          <p:nvPr/>
        </p:nvPicPr>
        <p:blipFill>
          <a:blip r:embed="rId1"/>
          <a:stretch>
            <a:fillRect/>
          </a:stretch>
        </p:blipFill>
        <p:spPr>
          <a:xfrm>
            <a:off x="8716010" y="894080"/>
            <a:ext cx="3442970" cy="21348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316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二、驾驭逆境</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Rectangle 4"/>
          <p:cNvSpPr txBox="1">
            <a:spLocks noChangeArrowheads="1"/>
          </p:cNvSpPr>
          <p:nvPr/>
        </p:nvSpPr>
        <p:spPr bwMode="auto">
          <a:xfrm>
            <a:off x="556895" y="765175"/>
            <a:ext cx="10805795" cy="14674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sp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l" fontAlgn="auto">
              <a:lnSpc>
                <a:spcPct val="110000"/>
              </a:lnSpc>
              <a:spcBef>
                <a:spcPts val="0"/>
              </a:spcBef>
              <a:spcAft>
                <a:spcPts val="1000"/>
              </a:spcAft>
              <a:defRPr/>
            </a:pPr>
            <a:r>
              <a:rPr sz="2400" b="1" dirty="0">
                <a:solidFill>
                  <a:srgbClr val="389A47"/>
                </a:solidFill>
                <a:cs typeface="微软雅黑" panose="020B0503020204020204" charset="-122"/>
                <a:sym typeface="+mn-lt"/>
              </a:rPr>
              <a:t>2. 解决实际问题</a:t>
            </a:r>
            <a:endParaRPr sz="2400" b="1" dirty="0">
              <a:solidFill>
                <a:srgbClr val="389A47"/>
              </a:solidFill>
              <a:cs typeface="微软雅黑" panose="020B0503020204020204" charset="-122"/>
              <a:sym typeface="+mn-lt"/>
            </a:endParaRPr>
          </a:p>
          <a:p>
            <a:pPr indent="457200" algn="l" fontAlgn="auto">
              <a:lnSpc>
                <a:spcPct val="110000"/>
              </a:lnSpc>
              <a:spcBef>
                <a:spcPts val="0"/>
              </a:spcBef>
              <a:spcAft>
                <a:spcPts val="1000"/>
              </a:spcAft>
              <a:defRPr/>
            </a:pPr>
            <a:r>
              <a:rPr sz="2400" dirty="0">
                <a:solidFill>
                  <a:schemeClr val="tx1"/>
                </a:solidFill>
                <a:cs typeface="微软雅黑" panose="020B0503020204020204" charset="-122"/>
                <a:sym typeface="+mn-lt"/>
              </a:rPr>
              <a:t>面对逆境，抱怨或是长期处于情绪困扰中是没有用的，突破逆境的唯一方法是积极行动起来，想办法解决实际问题。</a:t>
            </a:r>
            <a:endParaRPr sz="2400" dirty="0">
              <a:solidFill>
                <a:schemeClr val="tx1"/>
              </a:solidFill>
              <a:cs typeface="微软雅黑" panose="020B0503020204020204" charset="-122"/>
              <a:sym typeface="+mn-lt"/>
            </a:endParaRPr>
          </a:p>
        </p:txBody>
      </p:sp>
      <p:sp>
        <p:nvSpPr>
          <p:cNvPr id="12" name="Rectangle 3"/>
          <p:cNvSpPr txBox="1">
            <a:spLocks noChangeArrowheads="1"/>
          </p:cNvSpPr>
          <p:nvPr/>
        </p:nvSpPr>
        <p:spPr bwMode="auto">
          <a:xfrm>
            <a:off x="495300" y="2259330"/>
            <a:ext cx="411416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9</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掉进枯井的驴子</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13" name="文本框 12"/>
          <p:cNvSpPr txBox="1"/>
          <p:nvPr/>
        </p:nvSpPr>
        <p:spPr>
          <a:xfrm>
            <a:off x="495300" y="2898775"/>
            <a:ext cx="10957560"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一天，有个农夫的驴子不小心掉进了一口枯井里，农夫绞尽脑汁想救出这头驴子，但几个小时过去了，驴子还在井里痛苦地哀号着。最后，这位农夫决定放弃，他想，这头驴子年龄大了，不值得大费周折去把它救出来。于是，农夫便请来左邻右舍帮忙一起将井中的驴子埋了，以免除它的痛苦。农夫的邻居们人手一把铲子，开始将泥土铲进枯井里。当这头驴子了解到自己的处境时，刚开始哭得很凄惨。但出人意料的是，一会儿这头驴子就安静下来了。农夫好奇地探身向井底一看，眼前的景象令他大吃一惊：当铲进井里的泥土落在驴子的背部时，驴子的反应令人称奇——它将泥土抖落在一旁，然后站在铲进的泥土堆上面！就这样，驴子不断地将身上的泥土全数抖落在井底，然后再站上去。很快，这只驴子便得意地上升到井口，然后在众人的惊讶中快步地跑开了！</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nvSpPr>
        <p:spPr>
          <a:xfrm>
            <a:off x="2772410" y="1035685"/>
            <a:ext cx="9176385" cy="5206365"/>
          </a:xfrm>
          <a:prstGeom prst="rect">
            <a:avLst/>
          </a:prstGeom>
          <a:noFill/>
        </p:spPr>
        <p:txBody>
          <a:bodyPr wrap="square" rtlCol="0">
            <a:noAutofit/>
            <a:scene3d>
              <a:camera prst="orthographicFront"/>
              <a:lightRig rig="threePt" dir="t"/>
            </a:scene3d>
            <a:sp3d contourW="12700"/>
          </a:bodyPr>
          <a:lstStyle/>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1. 珍惜时间、做好心理建设是时间管理的两个前提。</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2. 时间管理的法则有取舍法则、帕累托法则和主次法则。具体方法有做计划、区分轻重缓急、善用零碎时间、学会说“不”和学会搁置等。</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3. 情绪会通过面部表情、身段表情和言语表情表现出来。</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4. 觉察自己情绪的方法：体会内在的感觉、写心情日记、写情绪记录表、了解身体的“情绪地图”。觉察他人情绪的方法：同理心、敏感性训练。</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5. 缓和情绪的策略有身心放松法、言语暗示法、适度宣泄法；转换情绪的策略有改变想法、注意力转移法和情绪升华法。</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6. 逆境是成功者的代价，是人生的常态，给了我们成长的机会。</a:t>
            </a:r>
            <a:endParaRPr sz="2000" dirty="0">
              <a:latin typeface="思源黑体 CN Regular" panose="020B0500000000000000" pitchFamily="34" charset="-128"/>
              <a:ea typeface="思源黑体 CN Regular" panose="020B0500000000000000" pitchFamily="34" charset="-128"/>
              <a:cs typeface="+mn-ea"/>
              <a:sym typeface="+mn-lt"/>
            </a:endParaRPr>
          </a:p>
          <a:p>
            <a:pPr marL="285750" indent="-285750">
              <a:lnSpc>
                <a:spcPct val="150000"/>
              </a:lnSpc>
              <a:buFont typeface="Wingdings" panose="05000000000000000000" charset="0"/>
              <a:buChar char="Ø"/>
            </a:pPr>
            <a:r>
              <a:rPr sz="2000" dirty="0">
                <a:latin typeface="思源黑体 CN Regular" panose="020B0500000000000000" pitchFamily="34" charset="-128"/>
                <a:ea typeface="思源黑体 CN Regular" panose="020B0500000000000000" pitchFamily="34" charset="-128"/>
                <a:cs typeface="+mn-ea"/>
                <a:sym typeface="+mn-lt"/>
              </a:rPr>
              <a:t>7. 驾驭逆境的方法有情绪应对和问题应对。情绪应对：光明思维、自我安慰、抱定“坚持就是胜利”的信念；问题应对：提高心理韧性、解决实际问题。</a:t>
            </a:r>
            <a:endParaRPr sz="2000" dirty="0">
              <a:latin typeface="思源黑体 CN Regular" panose="020B0500000000000000" pitchFamily="34" charset="-128"/>
              <a:ea typeface="思源黑体 CN Regular" panose="020B0500000000000000" pitchFamily="34" charset="-128"/>
              <a:cs typeface="+mn-ea"/>
              <a:sym typeface="+mn-lt"/>
            </a:endParaRPr>
          </a:p>
        </p:txBody>
      </p:sp>
      <p:pic>
        <p:nvPicPr>
          <p:cNvPr id="3" name="图片 2"/>
          <p:cNvPicPr>
            <a:picLocks noChangeAspect="1"/>
          </p:cNvPicPr>
          <p:nvPr/>
        </p:nvPicPr>
        <p:blipFill>
          <a:blip r:embed="rId1" cstate="screen"/>
          <a:stretch>
            <a:fillRect/>
          </a:stretch>
        </p:blipFill>
        <p:spPr>
          <a:xfrm>
            <a:off x="498475" y="1136015"/>
            <a:ext cx="2193925" cy="2348865"/>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83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陈安之．绝不裸奔：陈安之成功秘诀 [M]．昆明：云南民族出版社，2004.</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艾伦．尽管去做 [M]．张静，译 . 北京：中信出版社，2003.</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0" y="1343660"/>
            <a:ext cx="11968480" cy="7619365"/>
          </a:xfrm>
          <a:prstGeom prst="rect">
            <a:avLst/>
          </a:prstGeom>
          <a:noFill/>
        </p:spPr>
        <p:txBody>
          <a:bodyPr wrap="square" rtlCol="0" anchor="t">
            <a:noAutofit/>
          </a:bodyPr>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放松训练是利用心理暗示的方法，调节呼吸，充分放松肌肉，缓解压力，加强自控的有效方法。</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 呼吸训练</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进行放松，首先要学会控制自己的呼吸，你可以按照下面的步骤进行控制呼吸练</a:t>
            </a:r>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习：①舒服地坐在椅子上或躺在床上，将注意力集中在吸气和呼气上，要注意节奏；②慢慢将空气吸进肺里（尽可能地使吸进肺里的空气更多），让空气在肺里停留几秒，然后缓缓呼出；③有节奏地吸入、呼出，一边呼吸一边在心里数数。例如，吸气（一、二、三、四），停留（一、二），呼气（一、二、三、四）；④如果你已经找到合适的节奏感，可以不再数数，而将注意力放在吸气与呼气上，以同一节奏默念：“吸—呼，吸—呼，吸—呼。”</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 肌肉松弛练习</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在能够熟练控制呼吸的基础上进行肌肉松弛练习。肌肉松弛练习要配合呼吸进行。要领是将注意力集中在身体的某一个部位，吸气的时候，慢慢紧张该部位，随着呼气慢慢地释放该紧张部位，逐渐放松。以放松上肢为例，具体步骤如下。</a:t>
            </a:r>
            <a:endParaRPr lang="zh-CN" altLang="en-US" sz="2400" dirty="0">
              <a:latin typeface="楷体" panose="02010609060101010101" charset="-122"/>
              <a:ea typeface="楷体" panose="02010609060101010101" charset="-122"/>
              <a:cs typeface="楷体" panose="02010609060101010101" charset="-122"/>
            </a:endParaRPr>
          </a:p>
          <a:p>
            <a:endParaRPr lang="zh-CN" altLang="en-US" sz="2400" dirty="0">
              <a:latin typeface="楷体" panose="02010609060101010101" charset="-122"/>
              <a:ea typeface="楷体" panose="02010609060101010101" charset="-122"/>
              <a:cs typeface="楷体" panose="02010609060101010101" charset="-122"/>
            </a:endParaRPr>
          </a:p>
        </p:txBody>
      </p:sp>
      <p:sp>
        <p:nvSpPr>
          <p:cNvPr id="5" name="Rectangle 3"/>
          <p:cNvSpPr txBox="1">
            <a:spLocks noChangeArrowheads="1"/>
          </p:cNvSpPr>
          <p:nvPr/>
        </p:nvSpPr>
        <p:spPr bwMode="auto">
          <a:xfrm>
            <a:off x="1056005" y="904875"/>
            <a:ext cx="1834515" cy="43878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放松</a:t>
            </a: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训练</a:t>
            </a:r>
            <a:endPar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1290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相关技术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48615" y="948690"/>
            <a:ext cx="11565890" cy="5447665"/>
          </a:xfrm>
          <a:prstGeom prst="rect">
            <a:avLst/>
          </a:prstGeom>
          <a:noFill/>
        </p:spPr>
        <p:txBody>
          <a:bodyPr wrap="square" rtlCol="0" anchor="t">
            <a:noAutofit/>
          </a:bodyPr>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（1）首先紧握右拳，同时开始吸气，继续紧握右拳，并感受右手、右臂的紧张。然后呼气，释放紧张的部位，体验放松后的感觉。重复一遍。</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（2）现在，将注意力集中在左手，重复上述动作。吸气时紧握左拳，并感受左手、左臂的紧张。然后呼气，释放紧张的部位，体验放松后的感受。再重复一遍。</a:t>
            </a:r>
            <a:endParaRPr lang="zh-CN" altLang="en-US" sz="2400" dirty="0">
              <a:latin typeface="楷体" panose="02010609060101010101" charset="-122"/>
              <a:ea typeface="楷体" panose="02010609060101010101" charset="-122"/>
              <a:cs typeface="楷体" panose="02010609060101010101" charset="-122"/>
            </a:endParaRPr>
          </a:p>
          <a:p>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肌肉松弛练习的诀窍在于要注意体会紧张和放松的区别，想象身体变得温暖而沉重。使用同样的方法，每次将注意力放在身体的某一个部位，可以从腿部开始，到臀部、背部、腹部、胸部、脖子、双肩、手部、头部。完成全身的放松后，将注意力集中在整个身体上，随着呼吸感觉自己的身体变得越来越重，越来越放松。</a:t>
            </a:r>
            <a:endParaRPr lang="zh-CN" altLang="en-US" sz="2400" dirty="0">
              <a:latin typeface="楷体" panose="02010609060101010101" charset="-122"/>
              <a:ea typeface="楷体" panose="02010609060101010101" charset="-122"/>
              <a:cs typeface="楷体" panose="02010609060101010101" charset="-122"/>
              <a:sym typeface="+mn-ea"/>
            </a:endParaRPr>
          </a:p>
          <a:p>
            <a:r>
              <a:rPr lang="zh-CN" altLang="en-US" sz="2400" dirty="0">
                <a:latin typeface="楷体" panose="02010609060101010101" charset="-122"/>
                <a:ea typeface="楷体" panose="02010609060101010101" charset="-122"/>
                <a:cs typeface="楷体" panose="02010609060101010101" charset="-122"/>
                <a:sym typeface="+mn-ea"/>
              </a:rPr>
              <a:t> </a:t>
            </a: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放松训练不可能只做一两次就可以达到减少焦虑的目的，就像我们为了保持充沛的体力要不断地进行体能训练一样，我们也要经常进行松弛训练。甚至可以每天进行三四次，一次在早上，一次在中午，一次在傍晚，还有一次在睡前。每次按顺序进行，使全身的肌肉完全松弛三到五分钟。虽说次数不少，但总共才花费二十来分钟就可以使紧张和焦虑显著下降，因此还是很值得的。</a:t>
            </a:r>
            <a:endParaRPr lang="zh-CN" altLang="en-US" sz="2400"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3838575" y="2896235"/>
            <a:ext cx="8208645" cy="2908935"/>
          </a:xfrm>
          <a:prstGeom prst="rect">
            <a:avLst/>
          </a:prstGeom>
          <a:noFill/>
        </p:spPr>
        <p:txBody>
          <a:bodyPr wrap="square" rtlCol="0" anchor="t">
            <a:noAutofit/>
          </a:bodyPr>
          <a:p>
            <a:pPr algn="l" fontAlgn="auto">
              <a:lnSpc>
                <a:spcPct val="100000"/>
              </a:lnSpc>
              <a:buClrTx/>
              <a:buSzTx/>
              <a:buFontTx/>
            </a:pPr>
            <a:r>
              <a:rPr lang="en-US" altLang="zh-CN" sz="2400"/>
              <a:t>        </a:t>
            </a:r>
            <a:r>
              <a:rPr lang="en-US" altLang="zh-CN" sz="2800" dirty="0">
                <a:latin typeface="楷体" panose="02010609060101010101" charset="-122"/>
                <a:ea typeface="楷体" panose="02010609060101010101" charset="-122"/>
                <a:cs typeface="楷体" panose="02010609060101010101" charset="-122"/>
              </a:rPr>
              <a:t>人生的成功取决于一个人的天资和运气，更取决于对自我的把握和掌控。有效的自我管理可以帮助我们在有限的时间里开拓出人生的无限可能，极大地拓展我们的生命宽度，提高我们的生命质量。因此，学会自我管理的各种方法，并且在实际生活中加以应用是迈向成功的必由之路。</a:t>
            </a:r>
            <a:endParaRPr lang="en-US" altLang="zh-CN" sz="2800" dirty="0">
              <a:latin typeface="楷体" panose="02010609060101010101" charset="-122"/>
              <a:ea typeface="楷体" panose="02010609060101010101" charset="-122"/>
              <a:cs typeface="楷体" panose="02010609060101010101" charset="-122"/>
            </a:endParaRPr>
          </a:p>
        </p:txBody>
      </p:sp>
      <p:pic>
        <p:nvPicPr>
          <p:cNvPr id="100" name="图片 99"/>
          <p:cNvPicPr/>
          <p:nvPr/>
        </p:nvPicPr>
        <p:blipFill>
          <a:blip r:embed="rId1"/>
          <a:stretch>
            <a:fillRect/>
          </a:stretch>
        </p:blipFill>
        <p:spPr>
          <a:xfrm>
            <a:off x="911225" y="2763520"/>
            <a:ext cx="2748915" cy="3333750"/>
          </a:xfrm>
          <a:prstGeom prst="ellipse">
            <a:avLst/>
          </a:prstGeom>
          <a:noFill/>
          <a:ln w="9525">
            <a:noFill/>
          </a:ln>
        </p:spPr>
      </p:pic>
      <p:sp>
        <p:nvSpPr>
          <p:cNvPr id="5" name="文本框 4"/>
          <p:cNvSpPr txBox="1"/>
          <p:nvPr/>
        </p:nvSpPr>
        <p:spPr>
          <a:xfrm>
            <a:off x="969010" y="1461770"/>
            <a:ext cx="10314305" cy="496570"/>
          </a:xfrm>
          <a:prstGeom prst="rect">
            <a:avLst/>
          </a:prstGeom>
          <a:noFill/>
        </p:spPr>
        <p:txBody>
          <a:bodyPr wrap="square" rtlCol="0" anchor="t">
            <a:noAutofit/>
          </a:bodyPr>
          <a:p>
            <a:pPr indent="457200" fontAlgn="auto"/>
            <a:r>
              <a:rPr lang="zh-CN" altLang="en-US" sz="2400"/>
              <a:t>请同学们谈一谈，从这个案例里获得什么</a:t>
            </a:r>
            <a:r>
              <a:rPr lang="zh-CN" altLang="en-US" sz="2400"/>
              <a:t>启发？</a:t>
            </a:r>
            <a:endParaRPr lang="zh-CN" altLang="en-US" sz="2400"/>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64515" y="862330"/>
            <a:ext cx="1023620" cy="16167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时间管理</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一、时间都浪费在哪儿了</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任意多边形: 形状 12"/>
          <p:cNvSpPr/>
          <p:nvPr>
            <p:custDataLst>
              <p:tags r:id="rId1"/>
            </p:custDataLst>
          </p:nvPr>
        </p:nvSpPr>
        <p:spPr>
          <a:xfrm>
            <a:off x="6776720" y="3632200"/>
            <a:ext cx="4352290" cy="2036445"/>
          </a:xfrm>
          <a:custGeom>
            <a:avLst/>
            <a:gdLst>
              <a:gd name="connsiteX0" fmla="*/ 1319780 w 4352290"/>
              <a:gd name="connsiteY0" fmla="*/ 0 h 1515745"/>
              <a:gd name="connsiteX1" fmla="*/ 4100903 w 4352290"/>
              <a:gd name="connsiteY1" fmla="*/ 0 h 1515745"/>
              <a:gd name="connsiteX2" fmla="*/ 4352290 w 4352290"/>
              <a:gd name="connsiteY2" fmla="*/ 209814 h 1515745"/>
              <a:gd name="connsiteX3" fmla="*/ 4352290 w 4352290"/>
              <a:gd name="connsiteY3" fmla="*/ 1305932 h 1515745"/>
              <a:gd name="connsiteX4" fmla="*/ 4100903 w 4352290"/>
              <a:gd name="connsiteY4" fmla="*/ 1515745 h 1515745"/>
              <a:gd name="connsiteX5" fmla="*/ 0 w 4352290"/>
              <a:gd name="connsiteY5" fmla="*/ 1515745 h 1515745"/>
              <a:gd name="connsiteX6" fmla="*/ 14601 w 4352290"/>
              <a:gd name="connsiteY6" fmla="*/ 1510659 h 1515745"/>
              <a:gd name="connsiteX7" fmla="*/ 1316606 w 4352290"/>
              <a:gd name="connsiteY7" fmla="*/ 16531 h 1515745"/>
              <a:gd name="connsiteX8" fmla="*/ 1319780 w 4352290"/>
              <a:gd name="connsiteY8" fmla="*/ 0 h 151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290" h="1515745">
                <a:moveTo>
                  <a:pt x="1319780" y="0"/>
                </a:moveTo>
                <a:lnTo>
                  <a:pt x="4100903" y="0"/>
                </a:lnTo>
                <a:cubicBezTo>
                  <a:pt x="4239928" y="0"/>
                  <a:pt x="4352290" y="94098"/>
                  <a:pt x="4352290" y="209814"/>
                </a:cubicBezTo>
                <a:lnTo>
                  <a:pt x="4352290" y="1305932"/>
                </a:lnTo>
                <a:cubicBezTo>
                  <a:pt x="4352290" y="1421647"/>
                  <a:pt x="4239928" y="1515745"/>
                  <a:pt x="4100903" y="1515745"/>
                </a:cubicBezTo>
                <a:lnTo>
                  <a:pt x="0" y="1515745"/>
                </a:lnTo>
                <a:lnTo>
                  <a:pt x="14601" y="1510659"/>
                </a:lnTo>
                <a:cubicBezTo>
                  <a:pt x="672904" y="1278592"/>
                  <a:pt x="1174407" y="713367"/>
                  <a:pt x="1316606" y="16531"/>
                </a:cubicBezTo>
                <a:lnTo>
                  <a:pt x="1319780" y="0"/>
                </a:lnTo>
                <a:close/>
              </a:path>
            </a:pathLst>
          </a:cu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476000" tIns="0" bIns="0" numCol="1" spcCol="0" rtlCol="0" fromWordArt="0" anchor="ctr" anchorCtr="0" forceAA="0" compatLnSpc="1">
            <a:noAutofit/>
          </a:bodyPr>
          <a:lstStyle/>
          <a:p>
            <a:pPr>
              <a:lnSpc>
                <a:spcPct val="100000"/>
              </a:lnSpc>
              <a:spcBef>
                <a:spcPct val="0"/>
              </a:spcBef>
              <a:spcAft>
                <a:spcPct val="0"/>
              </a:spcAft>
            </a:pPr>
            <a:r>
              <a:rPr lang="zh-CN" altLang="en-US" sz="2000">
                <a:solidFill>
                  <a:schemeClr val="tx1">
                    <a:lumMod val="85000"/>
                    <a:lumOff val="15000"/>
                  </a:schemeClr>
                </a:solidFill>
                <a:latin typeface="+mn-ea"/>
                <a:cs typeface="+mn-ea"/>
                <a:sym typeface="+mn-ea"/>
              </a:rPr>
              <a:t>如上课神游、看书、听音乐、上课做其他课程的作业等给我们制造一个假象：我似乎正在专心从事手头的事情，实际上并非如此。</a:t>
            </a:r>
            <a:endParaRPr lang="zh-CN" altLang="en-US" sz="2000">
              <a:solidFill>
                <a:schemeClr val="tx1">
                  <a:lumMod val="85000"/>
                  <a:lumOff val="15000"/>
                </a:schemeClr>
              </a:solidFill>
              <a:latin typeface="+mn-ea"/>
              <a:cs typeface="+mn-ea"/>
              <a:sym typeface="+mn-ea"/>
            </a:endParaRPr>
          </a:p>
        </p:txBody>
      </p:sp>
      <p:sp>
        <p:nvSpPr>
          <p:cNvPr id="4" name="任意多边形 3"/>
          <p:cNvSpPr/>
          <p:nvPr>
            <p:custDataLst>
              <p:tags r:id="rId2"/>
            </p:custDataLst>
          </p:nvPr>
        </p:nvSpPr>
        <p:spPr>
          <a:xfrm>
            <a:off x="1083945" y="1863090"/>
            <a:ext cx="4353560" cy="2504440"/>
          </a:xfrm>
          <a:custGeom>
            <a:avLst/>
            <a:gdLst>
              <a:gd name="adj" fmla="val 13855"/>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56" h="2384">
                <a:moveTo>
                  <a:pt x="396" y="0"/>
                </a:moveTo>
                <a:lnTo>
                  <a:pt x="6856" y="0"/>
                </a:lnTo>
                <a:lnTo>
                  <a:pt x="6833" y="8"/>
                </a:lnTo>
                <a:cubicBezTo>
                  <a:pt x="5796" y="373"/>
                  <a:pt x="5006" y="1262"/>
                  <a:pt x="4782" y="2358"/>
                </a:cubicBezTo>
                <a:lnTo>
                  <a:pt x="4777" y="2384"/>
                </a:lnTo>
                <a:lnTo>
                  <a:pt x="396" y="2384"/>
                </a:lnTo>
                <a:cubicBezTo>
                  <a:pt x="177" y="2384"/>
                  <a:pt x="0" y="2236"/>
                  <a:pt x="0" y="2054"/>
                </a:cubicBezTo>
                <a:lnTo>
                  <a:pt x="0" y="330"/>
                </a:lnTo>
                <a:cubicBezTo>
                  <a:pt x="0" y="148"/>
                  <a:pt x="177" y="0"/>
                  <a:pt x="396" y="0"/>
                </a:cubicBezTo>
                <a:close/>
              </a:path>
            </a:pathLst>
          </a:cu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64028" tIns="262255" rIns="1189113" bIns="210185" rtlCol="0" anchor="ctr">
            <a:noAutofit/>
          </a:bodyPr>
          <a:lstStyle/>
          <a:p>
            <a:pPr>
              <a:lnSpc>
                <a:spcPct val="100000"/>
              </a:lnSpc>
            </a:pPr>
            <a:r>
              <a:rPr lang="zh-CN" altLang="en-US" sz="2000">
                <a:solidFill>
                  <a:schemeClr val="tx1">
                    <a:lumMod val="85000"/>
                    <a:lumOff val="15000"/>
                  </a:schemeClr>
                </a:solidFill>
                <a:latin typeface="+mn-ea"/>
                <a:cs typeface="+mn-ea"/>
                <a:sym typeface="+mn-ea"/>
              </a:rPr>
              <a:t>漫无边际地上网、逛街、聊天、发呆等。没有时间管理意识，每天只知道按照事情发生的先后顺序来做事，没有明确的职业发展目标，过一天算一天，没有长远的打算。</a:t>
            </a:r>
            <a:endParaRPr lang="zh-CN" altLang="en-US" sz="2000">
              <a:solidFill>
                <a:schemeClr val="tx1">
                  <a:lumMod val="85000"/>
                  <a:lumOff val="15000"/>
                </a:schemeClr>
              </a:solidFill>
              <a:latin typeface="+mn-ea"/>
              <a:cs typeface="+mn-ea"/>
              <a:sym typeface="+mn-ea"/>
            </a:endParaRPr>
          </a:p>
        </p:txBody>
      </p:sp>
      <p:sp>
        <p:nvSpPr>
          <p:cNvPr id="5" name="任意多边形 4"/>
          <p:cNvSpPr/>
          <p:nvPr>
            <p:custDataLst>
              <p:tags r:id="rId3"/>
            </p:custDataLst>
          </p:nvPr>
        </p:nvSpPr>
        <p:spPr>
          <a:xfrm>
            <a:off x="4202748" y="1870710"/>
            <a:ext cx="3806190" cy="22898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994" h="3606">
                <a:moveTo>
                  <a:pt x="2997" y="0"/>
                </a:moveTo>
                <a:cubicBezTo>
                  <a:pt x="4652" y="0"/>
                  <a:pt x="5994" y="1342"/>
                  <a:pt x="5994" y="2997"/>
                </a:cubicBezTo>
                <a:lnTo>
                  <a:pt x="5994" y="3002"/>
                </a:lnTo>
                <a:lnTo>
                  <a:pt x="5994" y="3005"/>
                </a:lnTo>
                <a:cubicBezTo>
                  <a:pt x="5994" y="3337"/>
                  <a:pt x="5725" y="3606"/>
                  <a:pt x="5393" y="3606"/>
                </a:cubicBezTo>
                <a:cubicBezTo>
                  <a:pt x="5065" y="3606"/>
                  <a:pt x="4799" y="3345"/>
                  <a:pt x="4791" y="3020"/>
                </a:cubicBezTo>
                <a:lnTo>
                  <a:pt x="4791" y="3005"/>
                </a:lnTo>
                <a:lnTo>
                  <a:pt x="4790" y="3005"/>
                </a:lnTo>
                <a:lnTo>
                  <a:pt x="4790" y="2998"/>
                </a:lnTo>
                <a:cubicBezTo>
                  <a:pt x="4790" y="2008"/>
                  <a:pt x="3988" y="1206"/>
                  <a:pt x="2998" y="1206"/>
                </a:cubicBezTo>
                <a:cubicBezTo>
                  <a:pt x="2024" y="1206"/>
                  <a:pt x="1231" y="1983"/>
                  <a:pt x="1207" y="2952"/>
                </a:cubicBezTo>
                <a:lnTo>
                  <a:pt x="1206" y="2969"/>
                </a:lnTo>
                <a:lnTo>
                  <a:pt x="1206" y="2960"/>
                </a:lnTo>
                <a:cubicBezTo>
                  <a:pt x="1182" y="2649"/>
                  <a:pt x="922" y="2403"/>
                  <a:pt x="604" y="2403"/>
                </a:cubicBezTo>
                <a:cubicBezTo>
                  <a:pt x="276" y="2403"/>
                  <a:pt x="8" y="2665"/>
                  <a:pt x="0" y="2991"/>
                </a:cubicBezTo>
                <a:lnTo>
                  <a:pt x="0" y="3004"/>
                </a:lnTo>
                <a:lnTo>
                  <a:pt x="0" y="2997"/>
                </a:lnTo>
                <a:cubicBezTo>
                  <a:pt x="0" y="1342"/>
                  <a:pt x="1342" y="0"/>
                  <a:pt x="2997" y="0"/>
                </a:cubicBezTo>
                <a:close/>
              </a:path>
            </a:pathLst>
          </a:custGeom>
          <a:gradFill>
            <a:gsLst>
              <a:gs pos="100000">
                <a:schemeClr val="accent1"/>
              </a:gs>
              <a:gs pos="81000">
                <a:schemeClr val="accent1"/>
              </a:gs>
              <a:gs pos="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1" name="任意多边形 50"/>
          <p:cNvSpPr/>
          <p:nvPr>
            <p:custDataLst>
              <p:tags r:id="rId4"/>
            </p:custDataLst>
          </p:nvPr>
        </p:nvSpPr>
        <p:spPr>
          <a:xfrm rot="10800000">
            <a:off x="4202748" y="3371850"/>
            <a:ext cx="3806190" cy="22898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994" h="3606">
                <a:moveTo>
                  <a:pt x="2997" y="0"/>
                </a:moveTo>
                <a:cubicBezTo>
                  <a:pt x="4652" y="0"/>
                  <a:pt x="5994" y="1342"/>
                  <a:pt x="5994" y="2997"/>
                </a:cubicBezTo>
                <a:lnTo>
                  <a:pt x="5994" y="3002"/>
                </a:lnTo>
                <a:lnTo>
                  <a:pt x="5994" y="3005"/>
                </a:lnTo>
                <a:cubicBezTo>
                  <a:pt x="5994" y="3337"/>
                  <a:pt x="5725" y="3606"/>
                  <a:pt x="5393" y="3606"/>
                </a:cubicBezTo>
                <a:cubicBezTo>
                  <a:pt x="5065" y="3606"/>
                  <a:pt x="4799" y="3345"/>
                  <a:pt x="4791" y="3020"/>
                </a:cubicBezTo>
                <a:lnTo>
                  <a:pt x="4791" y="3005"/>
                </a:lnTo>
                <a:lnTo>
                  <a:pt x="4790" y="3005"/>
                </a:lnTo>
                <a:lnTo>
                  <a:pt x="4790" y="2998"/>
                </a:lnTo>
                <a:cubicBezTo>
                  <a:pt x="4790" y="2008"/>
                  <a:pt x="3988" y="1206"/>
                  <a:pt x="2998" y="1206"/>
                </a:cubicBezTo>
                <a:cubicBezTo>
                  <a:pt x="2024" y="1206"/>
                  <a:pt x="1231" y="1983"/>
                  <a:pt x="1207" y="2952"/>
                </a:cubicBezTo>
                <a:lnTo>
                  <a:pt x="1206" y="2969"/>
                </a:lnTo>
                <a:lnTo>
                  <a:pt x="1206" y="2960"/>
                </a:lnTo>
                <a:cubicBezTo>
                  <a:pt x="1182" y="2649"/>
                  <a:pt x="922" y="2403"/>
                  <a:pt x="604" y="2403"/>
                </a:cubicBezTo>
                <a:cubicBezTo>
                  <a:pt x="276" y="2403"/>
                  <a:pt x="8" y="2665"/>
                  <a:pt x="0" y="2991"/>
                </a:cubicBezTo>
                <a:lnTo>
                  <a:pt x="0" y="3004"/>
                </a:lnTo>
                <a:lnTo>
                  <a:pt x="0" y="2997"/>
                </a:lnTo>
                <a:cubicBezTo>
                  <a:pt x="0" y="1342"/>
                  <a:pt x="1342" y="0"/>
                  <a:pt x="2997" y="0"/>
                </a:cubicBezTo>
                <a:close/>
              </a:path>
            </a:pathLst>
          </a:cu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ym typeface="+mn-ea"/>
            </a:endParaRPr>
          </a:p>
        </p:txBody>
      </p:sp>
      <p:sp>
        <p:nvSpPr>
          <p:cNvPr id="376" name="椭圆 375"/>
          <p:cNvSpPr/>
          <p:nvPr>
            <p:custDataLst>
              <p:tags r:id="rId5"/>
            </p:custDataLst>
          </p:nvPr>
        </p:nvSpPr>
        <p:spPr>
          <a:xfrm rot="5400000">
            <a:off x="7347903" y="3481705"/>
            <a:ext cx="565785" cy="565785"/>
          </a:xfrm>
          <a:prstGeom prst="ellipse">
            <a:avLst/>
          </a:prstGeom>
          <a:solidFill>
            <a:srgbClr val="FFFFFF"/>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j-ea"/>
              <a:ea typeface="+mj-ea"/>
              <a:cs typeface="微软雅黑" panose="020B0503020204020204" charset="-122"/>
            </a:endParaRPr>
          </a:p>
        </p:txBody>
      </p:sp>
      <p:sp>
        <p:nvSpPr>
          <p:cNvPr id="373" name="椭圆 372"/>
          <p:cNvSpPr/>
          <p:nvPr>
            <p:custDataLst>
              <p:tags r:id="rId6"/>
            </p:custDataLst>
          </p:nvPr>
        </p:nvSpPr>
        <p:spPr>
          <a:xfrm rot="5400000">
            <a:off x="4289743" y="3481705"/>
            <a:ext cx="565785" cy="565785"/>
          </a:xfrm>
          <a:prstGeom prst="ellipse">
            <a:avLst/>
          </a:prstGeom>
          <a:solidFill>
            <a:srgbClr val="FFFFFF"/>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j-ea"/>
              <a:ea typeface="+mj-ea"/>
              <a:cs typeface="微软雅黑" panose="020B0503020204020204" charset="-122"/>
            </a:endParaRPr>
          </a:p>
        </p:txBody>
      </p:sp>
      <p:sp>
        <p:nvSpPr>
          <p:cNvPr id="10" name="图片 323" descr="343439383331313b343532303032383bbfcdbba7b9dcc0ed"/>
          <p:cNvSpPr/>
          <p:nvPr>
            <p:custDataLst>
              <p:tags r:id="rId7"/>
            </p:custDataLst>
          </p:nvPr>
        </p:nvSpPr>
        <p:spPr>
          <a:xfrm>
            <a:off x="4434523" y="3631565"/>
            <a:ext cx="276859" cy="267054"/>
          </a:xfrm>
          <a:custGeom>
            <a:avLst/>
            <a:gdLst>
              <a:gd name="connsiteX0" fmla="*/ 209455 w 276859"/>
              <a:gd name="connsiteY0" fmla="*/ 209068 h 267054"/>
              <a:gd name="connsiteX1" fmla="*/ 150756 w 276859"/>
              <a:gd name="connsiteY1" fmla="*/ 164939 h 267054"/>
              <a:gd name="connsiteX2" fmla="*/ 147279 w 276859"/>
              <a:gd name="connsiteY2" fmla="*/ 155671 h 267054"/>
              <a:gd name="connsiteX3" fmla="*/ 147279 w 276859"/>
              <a:gd name="connsiteY3" fmla="*/ 155533 h 267054"/>
              <a:gd name="connsiteX4" fmla="*/ 147696 w 276859"/>
              <a:gd name="connsiteY4" fmla="*/ 154703 h 267054"/>
              <a:gd name="connsiteX5" fmla="*/ 169674 w 276859"/>
              <a:gd name="connsiteY5" fmla="*/ 95635 h 267054"/>
              <a:gd name="connsiteX6" fmla="*/ 146722 w 276859"/>
              <a:gd name="connsiteY6" fmla="*/ 32554 h 267054"/>
              <a:gd name="connsiteX7" fmla="*/ 145470 w 276859"/>
              <a:gd name="connsiteY7" fmla="*/ 24669 h 267054"/>
              <a:gd name="connsiteX8" fmla="*/ 183583 w 276859"/>
              <a:gd name="connsiteY8" fmla="*/ 184 h 267054"/>
              <a:gd name="connsiteX9" fmla="*/ 233659 w 276859"/>
              <a:gd name="connsiteY9" fmla="*/ 43068 h 267054"/>
              <a:gd name="connsiteX10" fmla="*/ 216967 w 276859"/>
              <a:gd name="connsiteY10" fmla="*/ 106701 h 267054"/>
              <a:gd name="connsiteX11" fmla="*/ 211403 w 276859"/>
              <a:gd name="connsiteY11" fmla="*/ 113618 h 267054"/>
              <a:gd name="connsiteX12" fmla="*/ 210846 w 276859"/>
              <a:gd name="connsiteY12" fmla="*/ 124270 h 267054"/>
              <a:gd name="connsiteX13" fmla="*/ 212933 w 276859"/>
              <a:gd name="connsiteY13" fmla="*/ 127728 h 267054"/>
              <a:gd name="connsiteX14" fmla="*/ 229625 w 276859"/>
              <a:gd name="connsiteY14" fmla="*/ 135890 h 267054"/>
              <a:gd name="connsiteX15" fmla="*/ 247707 w 276859"/>
              <a:gd name="connsiteY15" fmla="*/ 144190 h 267054"/>
              <a:gd name="connsiteX16" fmla="*/ 275527 w 276859"/>
              <a:gd name="connsiteY16" fmla="*/ 169090 h 267054"/>
              <a:gd name="connsiteX17" fmla="*/ 272745 w 276859"/>
              <a:gd name="connsiteY17" fmla="*/ 195373 h 267054"/>
              <a:gd name="connsiteX18" fmla="*/ 216271 w 276859"/>
              <a:gd name="connsiteY18" fmla="*/ 212803 h 267054"/>
              <a:gd name="connsiteX19" fmla="*/ 209455 w 276859"/>
              <a:gd name="connsiteY19" fmla="*/ 209068 h 267054"/>
              <a:gd name="connsiteX20" fmla="*/ 114 w 276859"/>
              <a:gd name="connsiteY20" fmla="*/ 236735 h 267054"/>
              <a:gd name="connsiteX21" fmla="*/ 114 w 276859"/>
              <a:gd name="connsiteY21" fmla="*/ 227051 h 267054"/>
              <a:gd name="connsiteX22" fmla="*/ 2896 w 276859"/>
              <a:gd name="connsiteY22" fmla="*/ 218752 h 267054"/>
              <a:gd name="connsiteX23" fmla="*/ 28907 w 276859"/>
              <a:gd name="connsiteY23" fmla="*/ 194128 h 267054"/>
              <a:gd name="connsiteX24" fmla="*/ 29742 w 276859"/>
              <a:gd name="connsiteY24" fmla="*/ 193575 h 267054"/>
              <a:gd name="connsiteX25" fmla="*/ 55753 w 276859"/>
              <a:gd name="connsiteY25" fmla="*/ 181402 h 267054"/>
              <a:gd name="connsiteX26" fmla="*/ 64099 w 276859"/>
              <a:gd name="connsiteY26" fmla="*/ 177943 h 267054"/>
              <a:gd name="connsiteX27" fmla="*/ 66463 w 276859"/>
              <a:gd name="connsiteY27" fmla="*/ 176144 h 267054"/>
              <a:gd name="connsiteX28" fmla="*/ 70915 w 276859"/>
              <a:gd name="connsiteY28" fmla="*/ 153734 h 267054"/>
              <a:gd name="connsiteX29" fmla="*/ 65490 w 276859"/>
              <a:gd name="connsiteY29" fmla="*/ 146956 h 267054"/>
              <a:gd name="connsiteX30" fmla="*/ 65212 w 276859"/>
              <a:gd name="connsiteY30" fmla="*/ 146680 h 267054"/>
              <a:gd name="connsiteX31" fmla="*/ 44486 w 276859"/>
              <a:gd name="connsiteY31" fmla="*/ 81801 h 267054"/>
              <a:gd name="connsiteX32" fmla="*/ 95952 w 276859"/>
              <a:gd name="connsiteY32" fmla="*/ 34768 h 267054"/>
              <a:gd name="connsiteX33" fmla="*/ 148809 w 276859"/>
              <a:gd name="connsiteY33" fmla="*/ 81525 h 267054"/>
              <a:gd name="connsiteX34" fmla="*/ 148948 w 276859"/>
              <a:gd name="connsiteY34" fmla="*/ 82216 h 267054"/>
              <a:gd name="connsiteX35" fmla="*/ 141993 w 276859"/>
              <a:gd name="connsiteY35" fmla="*/ 123440 h 267054"/>
              <a:gd name="connsiteX36" fmla="*/ 128362 w 276859"/>
              <a:gd name="connsiteY36" fmla="*/ 146541 h 267054"/>
              <a:gd name="connsiteX37" fmla="*/ 127806 w 276859"/>
              <a:gd name="connsiteY37" fmla="*/ 147372 h 267054"/>
              <a:gd name="connsiteX38" fmla="*/ 122798 w 276859"/>
              <a:gd name="connsiteY38" fmla="*/ 153181 h 267054"/>
              <a:gd name="connsiteX39" fmla="*/ 122242 w 276859"/>
              <a:gd name="connsiteY39" fmla="*/ 154565 h 267054"/>
              <a:gd name="connsiteX40" fmla="*/ 125302 w 276859"/>
              <a:gd name="connsiteY40" fmla="*/ 177389 h 267054"/>
              <a:gd name="connsiteX41" fmla="*/ 136151 w 276859"/>
              <a:gd name="connsiteY41" fmla="*/ 181402 h 267054"/>
              <a:gd name="connsiteX42" fmla="*/ 136846 w 276859"/>
              <a:gd name="connsiteY42" fmla="*/ 181678 h 267054"/>
              <a:gd name="connsiteX43" fmla="*/ 182192 w 276859"/>
              <a:gd name="connsiteY43" fmla="*/ 207685 h 267054"/>
              <a:gd name="connsiteX44" fmla="*/ 182610 w 276859"/>
              <a:gd name="connsiteY44" fmla="*/ 207961 h 267054"/>
              <a:gd name="connsiteX45" fmla="*/ 192903 w 276859"/>
              <a:gd name="connsiteY45" fmla="*/ 223040 h 267054"/>
              <a:gd name="connsiteX46" fmla="*/ 193459 w 276859"/>
              <a:gd name="connsiteY46" fmla="*/ 227743 h 267054"/>
              <a:gd name="connsiteX47" fmla="*/ 193459 w 276859"/>
              <a:gd name="connsiteY47" fmla="*/ 238533 h 267054"/>
              <a:gd name="connsiteX48" fmla="*/ 193181 w 276859"/>
              <a:gd name="connsiteY48" fmla="*/ 240470 h 267054"/>
              <a:gd name="connsiteX49" fmla="*/ 151730 w 276859"/>
              <a:gd name="connsiteY49" fmla="*/ 263019 h 267054"/>
              <a:gd name="connsiteX50" fmla="*/ 46016 w 276859"/>
              <a:gd name="connsiteY50" fmla="*/ 263019 h 267054"/>
              <a:gd name="connsiteX51" fmla="*/ 5678 w 276859"/>
              <a:gd name="connsiteY51" fmla="*/ 246418 h 267054"/>
              <a:gd name="connsiteX52" fmla="*/ 114 w 276859"/>
              <a:gd name="connsiteY52" fmla="*/ 236735 h 267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6859" h="267054">
                <a:moveTo>
                  <a:pt x="209455" y="209068"/>
                </a:moveTo>
                <a:cubicBezTo>
                  <a:pt x="197493" y="186520"/>
                  <a:pt x="175516" y="174762"/>
                  <a:pt x="150756" y="164939"/>
                </a:cubicBezTo>
                <a:cubicBezTo>
                  <a:pt x="147000" y="163418"/>
                  <a:pt x="145470" y="159130"/>
                  <a:pt x="147279" y="155671"/>
                </a:cubicBezTo>
                <a:lnTo>
                  <a:pt x="147279" y="155533"/>
                </a:lnTo>
                <a:lnTo>
                  <a:pt x="147696" y="154703"/>
                </a:lnTo>
                <a:cubicBezTo>
                  <a:pt x="158685" y="139486"/>
                  <a:pt x="168282" y="120258"/>
                  <a:pt x="169674" y="95635"/>
                </a:cubicBezTo>
                <a:cubicBezTo>
                  <a:pt x="172316" y="67414"/>
                  <a:pt x="161606" y="47494"/>
                  <a:pt x="146722" y="32554"/>
                </a:cubicBezTo>
                <a:cubicBezTo>
                  <a:pt x="144636" y="30479"/>
                  <a:pt x="144080" y="27298"/>
                  <a:pt x="145470" y="24669"/>
                </a:cubicBezTo>
                <a:cubicBezTo>
                  <a:pt x="152564" y="11666"/>
                  <a:pt x="163553" y="1429"/>
                  <a:pt x="183583" y="184"/>
                </a:cubicBezTo>
                <a:cubicBezTo>
                  <a:pt x="214185" y="-1199"/>
                  <a:pt x="230877" y="18168"/>
                  <a:pt x="233659" y="43068"/>
                </a:cubicBezTo>
                <a:cubicBezTo>
                  <a:pt x="237831" y="70734"/>
                  <a:pt x="228095" y="92868"/>
                  <a:pt x="216967" y="106701"/>
                </a:cubicBezTo>
                <a:cubicBezTo>
                  <a:pt x="215575" y="109468"/>
                  <a:pt x="212794" y="110851"/>
                  <a:pt x="211403" y="113618"/>
                </a:cubicBezTo>
                <a:cubicBezTo>
                  <a:pt x="210290" y="115831"/>
                  <a:pt x="210012" y="120950"/>
                  <a:pt x="210846" y="124270"/>
                </a:cubicBezTo>
                <a:cubicBezTo>
                  <a:pt x="211125" y="125653"/>
                  <a:pt x="211820" y="126760"/>
                  <a:pt x="212933" y="127728"/>
                </a:cubicBezTo>
                <a:cubicBezTo>
                  <a:pt x="216827" y="131048"/>
                  <a:pt x="224756" y="133400"/>
                  <a:pt x="229625" y="135890"/>
                </a:cubicBezTo>
                <a:cubicBezTo>
                  <a:pt x="236579" y="138657"/>
                  <a:pt x="242143" y="141423"/>
                  <a:pt x="247707" y="144190"/>
                </a:cubicBezTo>
                <a:cubicBezTo>
                  <a:pt x="258835" y="149723"/>
                  <a:pt x="271353" y="158023"/>
                  <a:pt x="275527" y="169090"/>
                </a:cubicBezTo>
                <a:cubicBezTo>
                  <a:pt x="278309" y="176007"/>
                  <a:pt x="276917" y="189840"/>
                  <a:pt x="272745" y="195373"/>
                </a:cubicBezTo>
                <a:cubicBezTo>
                  <a:pt x="263703" y="208238"/>
                  <a:pt x="237692" y="210313"/>
                  <a:pt x="216271" y="212803"/>
                </a:cubicBezTo>
                <a:cubicBezTo>
                  <a:pt x="213489" y="212941"/>
                  <a:pt x="210846" y="211558"/>
                  <a:pt x="209455" y="209068"/>
                </a:cubicBezTo>
                <a:moveTo>
                  <a:pt x="114" y="236735"/>
                </a:moveTo>
                <a:lnTo>
                  <a:pt x="114" y="227051"/>
                </a:lnTo>
                <a:cubicBezTo>
                  <a:pt x="114" y="224285"/>
                  <a:pt x="1505" y="221518"/>
                  <a:pt x="2896" y="218752"/>
                </a:cubicBezTo>
                <a:cubicBezTo>
                  <a:pt x="8321" y="207823"/>
                  <a:pt x="19309" y="200907"/>
                  <a:pt x="28907" y="194128"/>
                </a:cubicBezTo>
                <a:cubicBezTo>
                  <a:pt x="29185" y="193990"/>
                  <a:pt x="29464" y="193713"/>
                  <a:pt x="29742" y="193575"/>
                </a:cubicBezTo>
                <a:cubicBezTo>
                  <a:pt x="37948" y="189563"/>
                  <a:pt x="46155" y="185413"/>
                  <a:pt x="55753" y="181402"/>
                </a:cubicBezTo>
                <a:cubicBezTo>
                  <a:pt x="58118" y="180295"/>
                  <a:pt x="61456" y="179050"/>
                  <a:pt x="64099" y="177943"/>
                </a:cubicBezTo>
                <a:cubicBezTo>
                  <a:pt x="65072" y="177528"/>
                  <a:pt x="65907" y="176975"/>
                  <a:pt x="66463" y="176144"/>
                </a:cubicBezTo>
                <a:cubicBezTo>
                  <a:pt x="70497" y="171303"/>
                  <a:pt x="74809" y="161343"/>
                  <a:pt x="70915" y="153734"/>
                </a:cubicBezTo>
                <a:cubicBezTo>
                  <a:pt x="69524" y="150968"/>
                  <a:pt x="68133" y="149585"/>
                  <a:pt x="65490" y="146956"/>
                </a:cubicBezTo>
                <a:lnTo>
                  <a:pt x="65212" y="146680"/>
                </a:lnTo>
                <a:cubicBezTo>
                  <a:pt x="52693" y="132846"/>
                  <a:pt x="41704" y="109330"/>
                  <a:pt x="44486" y="81801"/>
                </a:cubicBezTo>
                <a:cubicBezTo>
                  <a:pt x="47268" y="54134"/>
                  <a:pt x="65351" y="34768"/>
                  <a:pt x="95952" y="34768"/>
                </a:cubicBezTo>
                <a:cubicBezTo>
                  <a:pt x="126414" y="34768"/>
                  <a:pt x="144497" y="53996"/>
                  <a:pt x="148809" y="81525"/>
                </a:cubicBezTo>
                <a:cubicBezTo>
                  <a:pt x="148809" y="81801"/>
                  <a:pt x="148809" y="81939"/>
                  <a:pt x="148948" y="82216"/>
                </a:cubicBezTo>
                <a:cubicBezTo>
                  <a:pt x="150200" y="98678"/>
                  <a:pt x="146166" y="113757"/>
                  <a:pt x="141993" y="123440"/>
                </a:cubicBezTo>
                <a:cubicBezTo>
                  <a:pt x="137960" y="132985"/>
                  <a:pt x="133786" y="139763"/>
                  <a:pt x="128362" y="146541"/>
                </a:cubicBezTo>
                <a:cubicBezTo>
                  <a:pt x="128084" y="146818"/>
                  <a:pt x="127944" y="147095"/>
                  <a:pt x="127806" y="147372"/>
                </a:cubicBezTo>
                <a:cubicBezTo>
                  <a:pt x="126414" y="149585"/>
                  <a:pt x="124188" y="150968"/>
                  <a:pt x="122798" y="153181"/>
                </a:cubicBezTo>
                <a:cubicBezTo>
                  <a:pt x="122520" y="153597"/>
                  <a:pt x="122380" y="154011"/>
                  <a:pt x="122242" y="154565"/>
                </a:cubicBezTo>
                <a:cubicBezTo>
                  <a:pt x="119876" y="162727"/>
                  <a:pt x="122520" y="173378"/>
                  <a:pt x="125302" y="177389"/>
                </a:cubicBezTo>
                <a:cubicBezTo>
                  <a:pt x="126692" y="180018"/>
                  <a:pt x="131978" y="180157"/>
                  <a:pt x="136151" y="181402"/>
                </a:cubicBezTo>
                <a:cubicBezTo>
                  <a:pt x="136430" y="181540"/>
                  <a:pt x="136568" y="181540"/>
                  <a:pt x="136846" y="181678"/>
                </a:cubicBezTo>
                <a:cubicBezTo>
                  <a:pt x="153399" y="188595"/>
                  <a:pt x="169813" y="196756"/>
                  <a:pt x="182192" y="207685"/>
                </a:cubicBezTo>
                <a:cubicBezTo>
                  <a:pt x="182331" y="207823"/>
                  <a:pt x="182470" y="207961"/>
                  <a:pt x="182610" y="207961"/>
                </a:cubicBezTo>
                <a:cubicBezTo>
                  <a:pt x="186226" y="211558"/>
                  <a:pt x="190955" y="216400"/>
                  <a:pt x="192903" y="223040"/>
                </a:cubicBezTo>
                <a:cubicBezTo>
                  <a:pt x="193320" y="224561"/>
                  <a:pt x="193459" y="226222"/>
                  <a:pt x="193459" y="227743"/>
                </a:cubicBezTo>
                <a:lnTo>
                  <a:pt x="193459" y="238533"/>
                </a:lnTo>
                <a:cubicBezTo>
                  <a:pt x="193459" y="239225"/>
                  <a:pt x="193320" y="239917"/>
                  <a:pt x="193181" y="240470"/>
                </a:cubicBezTo>
                <a:cubicBezTo>
                  <a:pt x="188452" y="254857"/>
                  <a:pt x="169395" y="259007"/>
                  <a:pt x="151730" y="263019"/>
                </a:cubicBezTo>
                <a:cubicBezTo>
                  <a:pt x="121128" y="268552"/>
                  <a:pt x="78008" y="268552"/>
                  <a:pt x="46016" y="263019"/>
                </a:cubicBezTo>
                <a:cubicBezTo>
                  <a:pt x="30715" y="260252"/>
                  <a:pt x="14024" y="256102"/>
                  <a:pt x="5678" y="246418"/>
                </a:cubicBezTo>
                <a:cubicBezTo>
                  <a:pt x="2896" y="245035"/>
                  <a:pt x="1505" y="242268"/>
                  <a:pt x="114" y="236735"/>
                </a:cubicBezTo>
              </a:path>
            </a:pathLst>
          </a:custGeom>
          <a:solidFill>
            <a:srgbClr val="389A47"/>
          </a:solidFill>
          <a:ln w="9874" cap="flat">
            <a:noFill/>
            <a:prstDash val="solid"/>
            <a:miter/>
          </a:ln>
        </p:spPr>
        <p:txBody>
          <a:bodyPr rtlCol="0" anchor="ctr"/>
          <a:lstStyle/>
          <a:p>
            <a:endParaRPr lang="zh-CN" altLang="en-US"/>
          </a:p>
        </p:txBody>
      </p:sp>
      <p:sp>
        <p:nvSpPr>
          <p:cNvPr id="11" name="图片 360" descr="343435383036303b343532343136343bcfeec4bfb7b6cea7"/>
          <p:cNvSpPr/>
          <p:nvPr>
            <p:custDataLst>
              <p:tags r:id="rId8"/>
            </p:custDataLst>
          </p:nvPr>
        </p:nvSpPr>
        <p:spPr>
          <a:xfrm>
            <a:off x="7492683" y="3626485"/>
            <a:ext cx="276859" cy="276859"/>
          </a:xfrm>
          <a:custGeom>
            <a:avLst/>
            <a:gdLst>
              <a:gd name="connsiteX0" fmla="*/ 51337 w 276859"/>
              <a:gd name="connsiteY0" fmla="*/ 193322 h 276859"/>
              <a:gd name="connsiteX1" fmla="*/ 60673 w 276859"/>
              <a:gd name="connsiteY1" fmla="*/ 207759 h 276859"/>
              <a:gd name="connsiteX2" fmla="*/ 26081 w 276859"/>
              <a:gd name="connsiteY2" fmla="*/ 233726 h 276859"/>
              <a:gd name="connsiteX3" fmla="*/ 138544 w 276859"/>
              <a:gd name="connsiteY3" fmla="*/ 259694 h 276859"/>
              <a:gd name="connsiteX4" fmla="*/ 251006 w 276859"/>
              <a:gd name="connsiteY4" fmla="*/ 233726 h 276859"/>
              <a:gd name="connsiteX5" fmla="*/ 207759 w 276859"/>
              <a:gd name="connsiteY5" fmla="*/ 207759 h 276859"/>
              <a:gd name="connsiteX6" fmla="*/ 220650 w 276859"/>
              <a:gd name="connsiteY6" fmla="*/ 191993 h 276859"/>
              <a:gd name="connsiteX7" fmla="*/ 276974 w 276859"/>
              <a:gd name="connsiteY7" fmla="*/ 233695 h 276859"/>
              <a:gd name="connsiteX8" fmla="*/ 138544 w 276859"/>
              <a:gd name="connsiteY8" fmla="*/ 276974 h 276859"/>
              <a:gd name="connsiteX9" fmla="*/ 114 w 276859"/>
              <a:gd name="connsiteY9" fmla="*/ 233695 h 276859"/>
              <a:gd name="connsiteX10" fmla="*/ 51337 w 276859"/>
              <a:gd name="connsiteY10" fmla="*/ 193322 h 276859"/>
              <a:gd name="connsiteX11" fmla="*/ 138544 w 276859"/>
              <a:gd name="connsiteY11" fmla="*/ 242351 h 276859"/>
              <a:gd name="connsiteX12" fmla="*/ 34737 w 276859"/>
              <a:gd name="connsiteY12" fmla="*/ 104756 h 276859"/>
              <a:gd name="connsiteX13" fmla="*/ 138544 w 276859"/>
              <a:gd name="connsiteY13" fmla="*/ 114 h 276859"/>
              <a:gd name="connsiteX14" fmla="*/ 242351 w 276859"/>
              <a:gd name="connsiteY14" fmla="*/ 104756 h 276859"/>
              <a:gd name="connsiteX15" fmla="*/ 138544 w 276859"/>
              <a:gd name="connsiteY15" fmla="*/ 242351 h 276859"/>
              <a:gd name="connsiteX16" fmla="*/ 138544 w 276859"/>
              <a:gd name="connsiteY16" fmla="*/ 121140 h 276859"/>
              <a:gd name="connsiteX17" fmla="*/ 164511 w 276859"/>
              <a:gd name="connsiteY17" fmla="*/ 95234 h 276859"/>
              <a:gd name="connsiteX18" fmla="*/ 138544 w 276859"/>
              <a:gd name="connsiteY18" fmla="*/ 69329 h 276859"/>
              <a:gd name="connsiteX19" fmla="*/ 112577 w 276859"/>
              <a:gd name="connsiteY19" fmla="*/ 95234 h 276859"/>
              <a:gd name="connsiteX20" fmla="*/ 138544 w 276859"/>
              <a:gd name="connsiteY20" fmla="*/ 121140 h 2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859" h="276859">
                <a:moveTo>
                  <a:pt x="51337" y="193322"/>
                </a:moveTo>
                <a:lnTo>
                  <a:pt x="60673" y="207759"/>
                </a:lnTo>
                <a:cubicBezTo>
                  <a:pt x="38354" y="215487"/>
                  <a:pt x="26081" y="224545"/>
                  <a:pt x="26081" y="233726"/>
                </a:cubicBezTo>
                <a:cubicBezTo>
                  <a:pt x="26081" y="252305"/>
                  <a:pt x="84477" y="259694"/>
                  <a:pt x="138544" y="259694"/>
                </a:cubicBezTo>
                <a:cubicBezTo>
                  <a:pt x="192611" y="259694"/>
                  <a:pt x="251006" y="252336"/>
                  <a:pt x="251006" y="233726"/>
                </a:cubicBezTo>
                <a:cubicBezTo>
                  <a:pt x="251006" y="223865"/>
                  <a:pt x="232799" y="215704"/>
                  <a:pt x="207759" y="207759"/>
                </a:cubicBezTo>
                <a:lnTo>
                  <a:pt x="220650" y="191993"/>
                </a:lnTo>
                <a:cubicBezTo>
                  <a:pt x="254809" y="200557"/>
                  <a:pt x="276974" y="218177"/>
                  <a:pt x="276974" y="233695"/>
                </a:cubicBezTo>
                <a:cubicBezTo>
                  <a:pt x="276974" y="259694"/>
                  <a:pt x="214992" y="276974"/>
                  <a:pt x="138544" y="276974"/>
                </a:cubicBezTo>
                <a:cubicBezTo>
                  <a:pt x="62095" y="276974"/>
                  <a:pt x="114" y="259694"/>
                  <a:pt x="114" y="233695"/>
                </a:cubicBezTo>
                <a:cubicBezTo>
                  <a:pt x="114" y="218949"/>
                  <a:pt x="20084" y="201978"/>
                  <a:pt x="51337" y="193322"/>
                </a:cubicBezTo>
                <a:moveTo>
                  <a:pt x="138544" y="242351"/>
                </a:moveTo>
                <a:cubicBezTo>
                  <a:pt x="138544" y="242351"/>
                  <a:pt x="34737" y="168963"/>
                  <a:pt x="34737" y="104756"/>
                </a:cubicBezTo>
                <a:cubicBezTo>
                  <a:pt x="34737" y="40549"/>
                  <a:pt x="81200" y="114"/>
                  <a:pt x="138544" y="114"/>
                </a:cubicBezTo>
                <a:cubicBezTo>
                  <a:pt x="195889" y="114"/>
                  <a:pt x="242351" y="41723"/>
                  <a:pt x="242351" y="104756"/>
                </a:cubicBezTo>
                <a:cubicBezTo>
                  <a:pt x="242351" y="167819"/>
                  <a:pt x="138544" y="242351"/>
                  <a:pt x="138544" y="242351"/>
                </a:cubicBezTo>
                <a:moveTo>
                  <a:pt x="138544" y="121140"/>
                </a:moveTo>
                <a:cubicBezTo>
                  <a:pt x="152857" y="121140"/>
                  <a:pt x="164511" y="109547"/>
                  <a:pt x="164511" y="95234"/>
                </a:cubicBezTo>
                <a:cubicBezTo>
                  <a:pt x="164511" y="80922"/>
                  <a:pt x="152888" y="69329"/>
                  <a:pt x="138544" y="69329"/>
                </a:cubicBezTo>
                <a:cubicBezTo>
                  <a:pt x="124231" y="69329"/>
                  <a:pt x="112577" y="80922"/>
                  <a:pt x="112577" y="95234"/>
                </a:cubicBezTo>
                <a:cubicBezTo>
                  <a:pt x="112577" y="109547"/>
                  <a:pt x="124231" y="121140"/>
                  <a:pt x="138544" y="121140"/>
                </a:cubicBezTo>
              </a:path>
            </a:pathLst>
          </a:custGeom>
          <a:solidFill>
            <a:schemeClr val="accent1"/>
          </a:solidFill>
          <a:ln w="9870" cap="flat">
            <a:noFill/>
            <a:prstDash val="solid"/>
            <a:miter/>
          </a:ln>
        </p:spPr>
        <p:txBody>
          <a:bodyPr rtlCol="0" anchor="ctr"/>
          <a:lstStyle/>
          <a:p>
            <a:endParaRPr lang="zh-CN" altLang="en-US"/>
          </a:p>
        </p:txBody>
      </p:sp>
      <p:sp>
        <p:nvSpPr>
          <p:cNvPr id="17" name="Rectangle 30"/>
          <p:cNvSpPr txBox="1">
            <a:spLocks noRot="1" noChangeArrowheads="1"/>
          </p:cNvSpPr>
          <p:nvPr/>
        </p:nvSpPr>
        <p:spPr bwMode="auto">
          <a:xfrm>
            <a:off x="558165" y="1137285"/>
            <a:ext cx="373189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（一）显性浪费时间</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21" name="Rectangle 30"/>
          <p:cNvSpPr txBox="1">
            <a:spLocks noRot="1" noChangeArrowheads="1"/>
          </p:cNvSpPr>
          <p:nvPr/>
        </p:nvSpPr>
        <p:spPr bwMode="auto">
          <a:xfrm>
            <a:off x="7914005" y="3104515"/>
            <a:ext cx="347789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（二）隐性浪费时间</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1" name="图片 100"/>
          <p:cNvPicPr/>
          <p:nvPr/>
        </p:nvPicPr>
        <p:blipFill>
          <a:blip r:embed="rId9"/>
          <a:srcRect l="2910" t="2410" r="2250" b="1590"/>
          <a:stretch>
            <a:fillRect/>
          </a:stretch>
        </p:blipFill>
        <p:spPr>
          <a:xfrm>
            <a:off x="5105400" y="2755900"/>
            <a:ext cx="1992630" cy="2016760"/>
          </a:xfrm>
          <a:prstGeom prst="ellipse">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959_1*q_h_i*1_1_1"/>
  <p:tag name="KSO_WM_TEMPLATE_CATEGORY" val="diagram"/>
  <p:tag name="KSO_WM_TEMPLATE_INDEX" val="20230959"/>
  <p:tag name="KSO_WM_UNIT_LAYERLEVEL" val="1_1_1"/>
  <p:tag name="KSO_WM_TAG_VERSION" val="3.0"/>
  <p:tag name="KSO_WM_BEAUTIFY_FLAG" val="#wm#"/>
  <p:tag name="KSO_WM_DIAGRAM_USE_COLOR_VALUE" val="{&quot;color_scheme&quot;:1,&quot;color_type&quot;:1,&quot;theme_color_indexes&quot;:[]}"/>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
</p:tagLst>
</file>

<file path=ppt/tags/tag1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103.xml><?xml version="1.0" encoding="utf-8"?>
<p:tagLst xmlns:p="http://schemas.openxmlformats.org/presentationml/2006/main">
  <p:tag name="TIMING" val="|2.9"/>
</p:tagLst>
</file>

<file path=ppt/tags/tag104.xml><?xml version="1.0" encoding="utf-8"?>
<p:tagLst xmlns:p="http://schemas.openxmlformats.org/presentationml/2006/main">
  <p:tag name="KSO_WM_DIAGRAM_VIRTUALLY_FRAME" val="{&quot;height&quot;:182.65,&quot;left&quot;:52.17503937007874,&quot;top&quot;:101.6,&quot;width&quot;:853.7749606299212}"/>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82.65,&quot;left&quot;:52.17503937007874,&quot;top&quot;:101.6,&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108.xml><?xml version="1.0" encoding="utf-8"?>
<p:tagLst xmlns:p="http://schemas.openxmlformats.org/presentationml/2006/main">
  <p:tag name="TIMING" val="|2.9"/>
</p:tagLst>
</file>

<file path=ppt/tags/tag109.xml><?xml version="1.0" encoding="utf-8"?>
<p:tagLst xmlns:p="http://schemas.openxmlformats.org/presentationml/2006/main">
  <p:tag name="TIMING" val="|3.3"/>
</p:tagLst>
</file>

<file path=ppt/tags/tag11.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0959_1*q_h_i*1_2_2"/>
  <p:tag name="KSO_WM_TEMPLATE_CATEGORY" val="diagram"/>
  <p:tag name="KSO_WM_TEMPLATE_INDEX" val="20230959"/>
  <p:tag name="KSO_WM_UNIT_LAYERLEVEL" val="1_1_1"/>
  <p:tag name="KSO_WM_TAG_VERSION" val="3.0"/>
  <p:tag name="KSO_WM_BEAUTIFY_FLAG" val="#wm#"/>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3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2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2*l_h_i*1_1_2"/>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2*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2*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2*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93.37287913405055,&quot;left&quot;:54.85,&quot;top&quot;:75.9,&quot;width&quot;:854.9641732283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DIAGRAM_USE_COLOR_VALUE" val="{&quot;color_scheme&quot;:1,&quot;color_type&quot;:1,&quot;theme_color_indexes&quot;:[]}"/>
</p:tagLst>
</file>

<file path=ppt/tags/tag116.xml><?xml version="1.0" encoding="utf-8"?>
<p:tagLst xmlns:p="http://schemas.openxmlformats.org/presentationml/2006/main">
  <p:tag name="TIMING" val="|2.9"/>
</p:tagLst>
</file>

<file path=ppt/tags/tag117.xml><?xml version="1.0" encoding="utf-8"?>
<p:tagLst xmlns:p="http://schemas.openxmlformats.org/presentationml/2006/main">
  <p:tag name="TIMING" val="|2.9"/>
</p:tagLst>
</file>

<file path=ppt/tags/tag118.xml><?xml version="1.0" encoding="utf-8"?>
<p:tagLst xmlns:p="http://schemas.openxmlformats.org/presentationml/2006/main">
  <p:tag name="TIMING" val="|2.9"/>
</p:tagLst>
</file>

<file path=ppt/tags/tag119.xml><?xml version="1.0" encoding="utf-8"?>
<p:tagLst xmlns:p="http://schemas.openxmlformats.org/presentationml/2006/main">
  <p:tag name="TIMING" val="|2.9"/>
</p:tagLst>
</file>

<file path=ppt/tags/tag12.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VALUE" val="74*7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0959_1*q_h_x*1_2_1"/>
  <p:tag name="KSO_WM_TEMPLATE_CATEGORY" val="diagram"/>
  <p:tag name="KSO_WM_TEMPLATE_INDEX" val="20230959"/>
  <p:tag name="KSO_WM_UNIT_LAYERLEVEL" val="1_1_1"/>
  <p:tag name="KSO_WM_TAG_VERSION" val="3.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20.xml><?xml version="1.0" encoding="utf-8"?>
<p:tagLst xmlns:p="http://schemas.openxmlformats.org/presentationml/2006/main">
  <p:tag name="TIMING" val="|2.9"/>
</p:tagLst>
</file>

<file path=ppt/tags/tag121.xml><?xml version="1.0" encoding="utf-8"?>
<p:tagLst xmlns:p="http://schemas.openxmlformats.org/presentationml/2006/main">
  <p:tag name="TIMING" val="|2.9"/>
</p:tagLst>
</file>

<file path=ppt/tags/tag122.xml><?xml version="1.0" encoding="utf-8"?>
<p:tagLst xmlns:p="http://schemas.openxmlformats.org/presentationml/2006/main">
  <p:tag name="TIMING" val="|2.9"/>
</p:tagLst>
</file>

<file path=ppt/tags/tag123.xml><?xml version="1.0" encoding="utf-8"?>
<p:tagLst xmlns:p="http://schemas.openxmlformats.org/presentationml/2006/main">
  <p:tag name="TIMING" val="|1.4|4.6|1.3|1.2|1.3|1.2"/>
</p:tagLst>
</file>

<file path=ppt/tags/tag124.xml><?xml version="1.0" encoding="utf-8"?>
<p:tagLst xmlns:p="http://schemas.openxmlformats.org/presentationml/2006/main">
  <p:tag name="TIMING" val="|1.4|4.6|1.3|1.2|1.3|1.2"/>
</p:tagLst>
</file>

<file path=ppt/tags/tag125.xml><?xml version="1.0" encoding="utf-8"?>
<p:tagLst xmlns:p="http://schemas.openxmlformats.org/presentationml/2006/main">
  <p:tag name="ISPRING_PRESENTATION_TITLE" val="PowerPoint 演示文稿"/>
  <p:tag name="resource_record_key" val="{&quot;13&quot;:[19951231],&quot;70&quot;:[3322225,3314677,3325306,3312501,3325253,3319536,3321730,3323956,3322346,3323379]}"/>
  <p:tag name="commondata" val="eyJoZGlkIjoiNjQ4YzdlODg4MjcyNWQ4MjM5MzQ0NTg3N2YxZDIyOGYifQ=="/>
</p:tagLst>
</file>

<file path=ppt/tags/tag13.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VALUE" val="77*7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0959_1*q_h_x*1_1_1"/>
  <p:tag name="KSO_WM_TEMPLATE_CATEGORY" val="diagram"/>
  <p:tag name="KSO_WM_TEMPLATE_INDEX" val="20230959"/>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xml><?xml version="1.0" encoding="utf-8"?>
<p:tagLst xmlns:p="http://schemas.openxmlformats.org/presentationml/2006/main">
  <p:tag name="TIMING" val="|2.9"/>
</p:tagLst>
</file>

<file path=ppt/tags/tag15.xml><?xml version="1.0" encoding="utf-8"?>
<p:tagLst xmlns:p="http://schemas.openxmlformats.org/presentationml/2006/main">
  <p:tag name="TIMING" val="|2.9"/>
</p:tagLst>
</file>

<file path=ppt/tags/tag16.xml><?xml version="1.0" encoding="utf-8"?>
<p:tagLst xmlns:p="http://schemas.openxmlformats.org/presentationml/2006/main">
  <p:tag name="TIMING" val="|2.9"/>
</p:tagLst>
</file>

<file path=ppt/tags/tag17.xml><?xml version="1.0" encoding="utf-8"?>
<p:tagLst xmlns:p="http://schemas.openxmlformats.org/presentationml/2006/main">
  <p:tag name="TIMING" val="|2.9"/>
</p:tagLst>
</file>

<file path=ppt/tags/tag18.xml><?xml version="1.0" encoding="utf-8"?>
<p:tagLst xmlns:p="http://schemas.openxmlformats.org/presentationml/2006/main">
  <p:tag name="KSO_WM_DIAGRAM_VIRTUALLY_FRAME" val="{&quot;height&quot;:375.3,&quot;left&quot;:54.95,&quot;top&quot;:140.55,&quot;width&quot;:858.35}"/>
</p:tagLst>
</file>

<file path=ppt/tags/tag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18_1*l_h_a*1_1_1"/>
  <p:tag name="KSO_WM_TEMPLATE_CATEGORY" val="diagram"/>
  <p:tag name="KSO_WM_TEMPLATE_INDEX" val="20234718"/>
  <p:tag name="KSO_WM_UNIT_LAYERLEVEL" val="1_1_1"/>
  <p:tag name="KSO_WM_TAG_VERSION" val="3.0"/>
  <p:tag name="KSO_WM_BEAUTIFY_FLAG" val="#wm#"/>
  <p:tag name="KSO_WM_DIAGRAM_VIRTUALLY_FRAME" val="{&quot;height&quot;:375.3,&quot;left&quot;:54.95,&quot;top&quot;:140.55,&quot;width&quot;:858.35}"/>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DIAGRAM_VIRTUALLY_FRAME" val="{&quot;height&quot;:375.3,&quot;left&quot;:54.95,&quot;top&quot;:140.55,&quot;width&quot;:858.35}"/>
</p:tagLst>
</file>

<file path=ppt/tags/tag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18_1*l_h_a*1_1_1"/>
  <p:tag name="KSO_WM_TEMPLATE_CATEGORY" val="diagram"/>
  <p:tag name="KSO_WM_TEMPLATE_INDEX" val="20234718"/>
  <p:tag name="KSO_WM_UNIT_LAYERLEVEL" val="1_1_1"/>
  <p:tag name="KSO_WM_TAG_VERSION" val="3.0"/>
  <p:tag name="KSO_WM_BEAUTIFY_FLAG" val="#wm#"/>
  <p:tag name="KSO_WM_DIAGRAM_VIRTUALLY_FRAME" val="{&quot;height&quot;:375.3,&quot;left&quot;:54.95,&quot;top&quot;:140.55,&quot;width&quot;:858.35}"/>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TIMING" val="|2.9"/>
</p:tagLst>
</file>

<file path=ppt/tags/tag23.xml><?xml version="1.0" encoding="utf-8"?>
<p:tagLst xmlns:p="http://schemas.openxmlformats.org/presentationml/2006/main">
  <p:tag name="TIMING" val="|2.9"/>
</p:tagLst>
</file>

<file path=ppt/tags/tag24.xml><?xml version="1.0" encoding="utf-8"?>
<p:tagLst xmlns:p="http://schemas.openxmlformats.org/presentationml/2006/main">
  <p:tag name="KSO_WM_DIAGRAM_VIRTUALLY_FRAME" val="{&quot;height&quot;:389.1,&quot;left&quot;:54.95,&quot;top&quot;:78.25,&quot;width&quot;:858.35}"/>
</p:tagLst>
</file>

<file path=ppt/tags/tag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18_1*l_h_a*1_1_1"/>
  <p:tag name="KSO_WM_TEMPLATE_CATEGORY" val="diagram"/>
  <p:tag name="KSO_WM_TEMPLATE_INDEX" val="20234718"/>
  <p:tag name="KSO_WM_UNIT_LAYERLEVEL" val="1_1_1"/>
  <p:tag name="KSO_WM_TAG_VERSION" val="3.0"/>
  <p:tag name="KSO_WM_BEAUTIFY_FLAG" val="#wm#"/>
  <p:tag name="KSO_WM_DIAGRAM_VIRTUALLY_FRAME" val="{&quot;height&quot;:389.1,&quot;left&quot;:54.95,&quot;top&quot;:78.25,&quot;width&quot;:858.35}"/>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TIMING" val="|2.9"/>
</p:tagLst>
</file>

<file path=ppt/tags/tag27.xml><?xml version="1.0" encoding="utf-8"?>
<p:tagLst xmlns:p="http://schemas.openxmlformats.org/presentationml/2006/main">
  <p:tag name="TIMING" val="|2.9"/>
</p:tagLst>
</file>

<file path=ppt/tags/tag28.xml><?xml version="1.0" encoding="utf-8"?>
<p:tagLst xmlns:p="http://schemas.openxmlformats.org/presentationml/2006/main">
  <p:tag name="TIMING" val="|2.9"/>
</p:tagLst>
</file>

<file path=ppt/tags/tag29.xml><?xml version="1.0" encoding="utf-8"?>
<p:tagLst xmlns:p="http://schemas.openxmlformats.org/presentationml/2006/main">
  <p:tag name="TIMING" val="|2.9"/>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TIMING" val="|2.9"/>
</p:tagLst>
</file>

<file path=ppt/tags/tag31.xml><?xml version="1.0" encoding="utf-8"?>
<p:tagLst xmlns:p="http://schemas.openxmlformats.org/presentationml/2006/main">
  <p:tag name="TIMING" val="|2.9"/>
</p:tagLst>
</file>

<file path=ppt/tags/tag32.xml><?xml version="1.0" encoding="utf-8"?>
<p:tagLst xmlns:p="http://schemas.openxmlformats.org/presentationml/2006/main">
  <p:tag name="TIMING" val="|2.9"/>
</p:tagLst>
</file>

<file path=ppt/tags/tag33.xml><?xml version="1.0" encoding="utf-8"?>
<p:tagLst xmlns:p="http://schemas.openxmlformats.org/presentationml/2006/main">
  <p:tag name="TIMING" val="|2.9"/>
</p:tagLst>
</file>

<file path=ppt/tags/tag34.xml><?xml version="1.0" encoding="utf-8"?>
<p:tagLst xmlns:p="http://schemas.openxmlformats.org/presentationml/2006/main">
  <p:tag name="TIMING" val="|2.9"/>
</p:tagLst>
</file>

<file path=ppt/tags/tag35.xml><?xml version="1.0" encoding="utf-8"?>
<p:tagLst xmlns:p="http://schemas.openxmlformats.org/presentationml/2006/main">
  <p:tag name="TIMING" val="|2.9"/>
</p:tagLst>
</file>

<file path=ppt/tags/tag36.xml><?xml version="1.0" encoding="utf-8"?>
<p:tagLst xmlns:p="http://schemas.openxmlformats.org/presentationml/2006/main">
  <p:tag name="TIMING" val="|2.9"/>
</p:tagLst>
</file>

<file path=ppt/tags/tag37.xml><?xml version="1.0" encoding="utf-8"?>
<p:tagLst xmlns:p="http://schemas.openxmlformats.org/presentationml/2006/main">
  <p:tag name="TIMING" val="|2.9"/>
</p:tagLst>
</file>

<file path=ppt/tags/tag38.xml><?xml version="1.0" encoding="utf-8"?>
<p:tagLst xmlns:p="http://schemas.openxmlformats.org/presentationml/2006/main">
  <p:tag name="TIMING" val="|2.9"/>
</p:tagLst>
</file>

<file path=ppt/tags/tag39.xml><?xml version="1.0" encoding="utf-8"?>
<p:tagLst xmlns:p="http://schemas.openxmlformats.org/presentationml/2006/main">
  <p:tag name="TIMING" val="|2.9"/>
</p:tagLst>
</file>

<file path=ppt/tags/tag4.xml><?xml version="1.0" encoding="utf-8"?>
<p:tagLst xmlns:p="http://schemas.openxmlformats.org/presentationml/2006/main">
  <p:tag name="TIMING" val="|2.9"/>
</p:tagLst>
</file>

<file path=ppt/tags/tag40.xml><?xml version="1.0" encoding="utf-8"?>
<p:tagLst xmlns:p="http://schemas.openxmlformats.org/presentationml/2006/main">
  <p:tag name="TIMING" val="|2.9"/>
</p:tagLst>
</file>

<file path=ppt/tags/tag41.xml><?xml version="1.0" encoding="utf-8"?>
<p:tagLst xmlns:p="http://schemas.openxmlformats.org/presentationml/2006/main">
  <p:tag name="TIMING" val="|2.9"/>
</p:tagLst>
</file>

<file path=ppt/tags/tag42.xml><?xml version="1.0" encoding="utf-8"?>
<p:tagLst xmlns:p="http://schemas.openxmlformats.org/presentationml/2006/main">
  <p:tag name="TIMING" val="|2.9"/>
</p:tagLst>
</file>

<file path=ppt/tags/tag43.xml><?xml version="1.0" encoding="utf-8"?>
<p:tagLst xmlns:p="http://schemas.openxmlformats.org/presentationml/2006/main">
  <p:tag name="TIMING" val="|3.3"/>
</p:tagLst>
</file>

<file path=ppt/tags/tag44.xml><?xml version="1.0" encoding="utf-8"?>
<p:tagLst xmlns:p="http://schemas.openxmlformats.org/presentationml/2006/main">
  <p:tag name="TIMING" val="|2.9"/>
</p:tagLst>
</file>

<file path=ppt/tags/tag45.xml><?xml version="1.0" encoding="utf-8"?>
<p:tagLst xmlns:p="http://schemas.openxmlformats.org/presentationml/2006/main">
  <p:tag name="TIMING" val="|2.9"/>
</p:tagLst>
</file>

<file path=ppt/tags/tag4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1_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4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2_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4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1"/>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3_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2*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5.xml><?xml version="1.0" encoding="utf-8"?>
<p:tagLst xmlns:p="http://schemas.openxmlformats.org/presentationml/2006/main">
  <p:tag name="TIMING" val="|3.3"/>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2*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2*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2*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14_2*l_h_f*1_3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2*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552.7711844232514,&quot;left&quot;:35.55,&quot;top&quot;:76.1288155767486,&quot;width&quot;:86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55.xml><?xml version="1.0" encoding="utf-8"?>
<p:tagLst xmlns:p="http://schemas.openxmlformats.org/presentationml/2006/main">
  <p:tag name="TIMING" val="|2.9"/>
</p:tagLst>
</file>

<file path=ppt/tags/tag56.xml><?xml version="1.0" encoding="utf-8"?>
<p:tagLst xmlns:p="http://schemas.openxmlformats.org/presentationml/2006/main">
  <p:tag name="TIMING" val="|2.9"/>
</p:tagLst>
</file>

<file path=ppt/tags/tag57.xml><?xml version="1.0" encoding="utf-8"?>
<p:tagLst xmlns:p="http://schemas.openxmlformats.org/presentationml/2006/main">
  <p:tag name="TIMING" val="|2.9"/>
</p:tagLst>
</file>

<file path=ppt/tags/tag58.xml><?xml version="1.0" encoding="utf-8"?>
<p:tagLst xmlns:p="http://schemas.openxmlformats.org/presentationml/2006/main">
  <p:tag name="TIMING" val="|2.9"/>
</p:tagLst>
</file>

<file path=ppt/tags/tag59.xml><?xml version="1.0" encoding="utf-8"?>
<p:tagLst xmlns:p="http://schemas.openxmlformats.org/presentationml/2006/main">
  <p:tag name="TIMING" val="|2.9"/>
</p:tagLst>
</file>

<file path=ppt/tags/tag6.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solid&quot;:{&quot;brightness&quot;:0.80000001192092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0959_1*q_h_f*1_2_1"/>
  <p:tag name="KSO_WM_TEMPLATE_CATEGORY" val="diagram"/>
  <p:tag name="KSO_WM_TEMPLATE_INDEX" val="20230959"/>
  <p:tag name="KSO_WM_UNIT_LAYERLEVEL" val="1_1_1"/>
  <p:tag name="KSO_WM_TAG_VERSION" val="3.0"/>
  <p:tag name="KSO_WM_BEAUTIFY_FLAG" val="#wm#"/>
  <p:tag name="KSO_WM_UNIT_PRESET_TEXT" val="单击此处输入你的智能图形项正文&#10;文字是您思想的提炼"/>
  <p:tag name="KSO_WM_UNIT_FILL_TYPE" val="1"/>
  <p:tag name="KSO_WM_UNIT_FILL_FORE_SCHEMECOLOR_INDEX" val="6"/>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60.xml><?xml version="1.0" encoding="utf-8"?>
<p:tagLst xmlns:p="http://schemas.openxmlformats.org/presentationml/2006/main">
  <p:tag name="TIMING" val="|2.9"/>
</p:tagLst>
</file>

<file path=ppt/tags/tag61.xml><?xml version="1.0" encoding="utf-8"?>
<p:tagLst xmlns:p="http://schemas.openxmlformats.org/presentationml/2006/main">
  <p:tag name="TIMING" val="|2.9"/>
</p:tagLst>
</file>

<file path=ppt/tags/tag62.xml><?xml version="1.0" encoding="utf-8"?>
<p:tagLst xmlns:p="http://schemas.openxmlformats.org/presentationml/2006/main">
  <p:tag name="TIMING" val="|2.9"/>
</p:tagLst>
</file>

<file path=ppt/tags/tag63.xml><?xml version="1.0" encoding="utf-8"?>
<p:tagLst xmlns:p="http://schemas.openxmlformats.org/presentationml/2006/main">
  <p:tag name="TIMING" val="|2.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1"/>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2"/>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2"/>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3"/>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3"/>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4"/>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4"/>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solidLine&quot;:{&quot;brightness&quot;:0.800000011920929,&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5"/>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5"/>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gradient&quot;:[{&quot;brightness&quot;:0.800000011920929,&quot;colorType&quot;:1,&quot;foreColorIndex&quot;:5,&quot;pos&quot;:0.8399999737739563,&quot;transparency&quot;:1},{&quot;brightness&quot;:0.800000011920929,&quot;colorType&quot;:1,&quot;foreColorIndex&quot;:5,&quot;pos&quot;:0.1599999964237213,&quot;transparency&quot;:1},{&quot;brightness&quot;:0.6000000238418579,&quot;colorType&quot;:1,&quot;foreColorIndex&quot;:5,&quot;pos&quot;:1,&quot;transparency&quot;:0},{&quot;brightness&quot;:0.6000000238418579,&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6"/>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6"/>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gradient&quot;:[{&quot;brightness&quot;:0.800000011920929,&quot;colorType&quot;:1,&quot;foreColorIndex&quot;:5,&quot;pos&quot;:0,&quot;transparency&quot;:0},{&quot;brightness&quot;:0,&quot;colorType&quot;:1,&quot;foreColorIndex&quot;:5,&quot;pos&quot;:0.660000026226043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xml><?xml version="1.0" encoding="utf-8"?>
<p:tagLst xmlns:p="http://schemas.openxmlformats.org/presentationml/2006/main">
  <p:tag name="KSO_WM_DIAGRAM_MAX_ITEMCNT" val="6"/>
  <p:tag name="KSO_WM_DIAGRAM_VIRTUALLY_FRAME" val="{&quot;height&quot;:305.8152160644531,&quot;left&quot;:82.8060513329694,&quot;top&quot;:143.61739196777344,&quot;width&quot;:795.9879760742188}"/>
  <p:tag name="KSO_WM_DIAGRAM_MIN_ITEMCNT" val="2"/>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0959_1*q_h_f*1_1_1"/>
  <p:tag name="KSO_WM_TEMPLATE_CATEGORY" val="diagram"/>
  <p:tag name="KSO_WM_TEMPLATE_INDEX" val="20230959"/>
  <p:tag name="KSO_WM_UNIT_LAYERLEVEL" val="1_1_1"/>
  <p:tag name="KSO_WM_TAG_VERSION" val="3.0"/>
  <p:tag name="KSO_WM_BEAUTIFY_FLAG" val="#wm#"/>
  <p:tag name="KSO_WM_UNIT_PRESET_TEXT" val="单击此处输入你的智能图形项正文&#10;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49_2*l_h_f*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49_2*l_h_a*1_1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49_2*l_h_f*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49_2*l_h_a*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7"/>
  <p:tag name="KSO_WM_TEMPLATE_CATEGORY" val="diagram"/>
  <p:tag name="KSO_WM_TEMPLATE_INDEX" val="2023174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UNIT_TYPE" val="l_i"/>
  <p:tag name="KSO_WM_UNIT_INDEX" val="1_7"/>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solid&quot;:{&quot;brightness&quot;:0,&quot;colorType&quot;:1,&quot;foreColorIndex&quot;:2,&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49_2*l_h_f*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49_2*l_h_a*1_2_1"/>
  <p:tag name="KSO_WM_TEMPLATE_CATEGORY" val="diagram"/>
  <p:tag name="KSO_WM_TEMPLATE_INDEX" val="2023174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1.0657914049043,&quot;left&quot;:58.60555145984563,&quot;top&quot;:130.03420859509566,&quot;width&quot;:861.0046847606269}"/>
  <p:tag name="KSO_WM_DIAGRAM_COLOR_MATCH_VALUE" val="{&quot;shape&quot;:{&quot;fill&quot;:{&quot;gradient&quot;:[{&quot;brightness&quot;:0,&quot;colorType&quot;:1,&quot;foreColorIndex&quot;:14,&quot;pos&quot;:0,&quot;transparency&quot;:1},{&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7.xml><?xml version="1.0" encoding="utf-8"?>
<p:tagLst xmlns:p="http://schemas.openxmlformats.org/presentationml/2006/main">
  <p:tag name="TIMING" val="|2.9"/>
</p:tagLst>
</file>

<file path=ppt/tags/tag78.xml><?xml version="1.0" encoding="utf-8"?>
<p:tagLst xmlns:p="http://schemas.openxmlformats.org/presentationml/2006/main">
  <p:tag name="TIMING" val="|2.9"/>
</p:tagLst>
</file>

<file path=ppt/tags/tag79.xml><?xml version="1.0" encoding="utf-8"?>
<p:tagLst xmlns:p="http://schemas.openxmlformats.org/presentationml/2006/main">
  <p:tag name="TIMING" val="|2.9"/>
</p:tagLst>
</file>

<file path=ppt/tags/tag8.xml><?xml version="1.0" encoding="utf-8"?>
<p:tagLst xmlns:p="http://schemas.openxmlformats.org/presentationml/2006/main">
  <p:tag name="KSO_WM_DIAGRAM_MAX_ITEMCNT" val="6"/>
  <p:tag name="KSO_WM_DIAGRAM_MIN_ITEMCNT" val="2"/>
  <p:tag name="KSO_WM_DIAGRAM_VIRTUALLY_FRAME" val="{&quot;height&quot;:305.8152160644531,&quot;left&quot;:82.8060513329694,&quot;top&quot;:143.61739196777344,&quot;width&quot;:795.9879760742188}"/>
  <p:tag name="KSO_WM_DIAGRAM_COLOR_MATCH_VALUE" val="{&quot;shape&quot;:{&quot;fill&quot;:{&quot;gradient&quot;:[{&quot;brightness&quot;:0,&quot;colorType&quot;:1,&quot;foreColorIndex&quot;:5,&quot;pos&quot;:1,&quot;transparency&quot;:0},{&quot;brightness&quot;:0,&quot;colorType&quot;:1,&quot;foreColorIndex&quot;:5,&quot;pos&quot;:0.8100000023841858,&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0959_1*q_h_i*1_1_2"/>
  <p:tag name="KSO_WM_TEMPLATE_CATEGORY" val="diagram"/>
  <p:tag name="KSO_WM_TEMPLATE_INDEX" val="20230959"/>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80.xml><?xml version="1.0" encoding="utf-8"?>
<p:tagLst xmlns:p="http://schemas.openxmlformats.org/presentationml/2006/main">
  <p:tag name="TIMING" val="|2.9"/>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VALUE" val="90"/>
  <p:tag name="KSO_WM_DIAGRAM_USE_COLOR_VALUE" val="{&quot;color_scheme&quot;:1,&quot;color_type&quot;:1,&quot;theme_color_indexes&quot;:[]}"/>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63.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87.xml><?xml version="1.0" encoding="utf-8"?>
<p:tagLst xmlns:p="http://schemas.openxmlformats.org/presentationml/2006/main">
  <p:tag name="TIMING" val="|2.9"/>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58.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58.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9.xml><?xml version="1.0" encoding="utf-8"?>
<p:tagLst xmlns:p="http://schemas.openxmlformats.org/presentationml/2006/main">
  <p:tag name="KSO_WM_DIAGRAM_MAX_ITEMCNT" val="6"/>
  <p:tag name="KSO_WM_DIAGRAM_VIRTUALLY_FRAME" val="{&quot;height&quot;:305.8152160644531,&quot;left&quot;:82.8060513329694,&quot;top&quot;:143.61739196777344,&quot;width&quot;:795.9879760742188}"/>
  <p:tag name="KSO_WM_DIAGRAM_COLOR_MATCH_VALUE" val="{&quot;shape&quot;:{&quot;fill&quot;:{&quot;gradient&quot;:[{&quot;brightness&quot;:0,&quot;colorType&quot;:1,&quot;foreColorIndex&quot;:6,&quot;pos&quot;:0.9900000095367432,&quot;transparency&quot;:0},{&quot;brightness&quot;:0,&quot;colorType&quot;:1,&quot;foreColorIndex&quot;:6,&quot;pos&quot;:0,&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MIN_ITEMCNT" val="2"/>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959_1*q_h_i*1_2_1"/>
  <p:tag name="KSO_WM_TEMPLATE_CATEGORY" val="diagram"/>
  <p:tag name="KSO_WM_TEMPLATE_INDEX" val="20230959"/>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12.5,&quot;left&quot;:54.82503937007874,&quot;top&quot;:137.45,&quot;width&quot;:858.2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KSO_WM_DIAGRAM_VIRTUALLY_FRAME" val="{&quot;height&quot;:132,&quot;left&quot;:52.17503937007874,&quot;top&quot;:132.4,&quot;width&quot;:853.7749606299212}"/>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32,&quot;left&quot;:52.17503937007874,&quot;top&quot;:132.4,&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32,&quot;left&quot;:52.17503937007874,&quot;top&quot;:132.4,&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132,&quot;left&quot;:52.17503937007874,&quot;top&quot;:132.4,&quot;width&quot;:853.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TIMING" val="|2.9"/>
</p:tagLst>
</file>

<file path=ppt/tags/tag97.xml><?xml version="1.0" encoding="utf-8"?>
<p:tagLst xmlns:p="http://schemas.openxmlformats.org/presentationml/2006/main">
  <p:tag name="TIMING" val="|2.9"/>
</p:tagLst>
</file>

<file path=ppt/tags/tag98.xml><?xml version="1.0" encoding="utf-8"?>
<p:tagLst xmlns:p="http://schemas.openxmlformats.org/presentationml/2006/main">
  <p:tag name="TIMING" val="|2.9"/>
</p:tagLst>
</file>

<file path=ppt/tags/tag99.xml><?xml version="1.0" encoding="utf-8"?>
<p:tagLst xmlns:p="http://schemas.openxmlformats.org/presentationml/2006/main">
  <p:tag name="KSO_WM_DIAGRAM_VIRTUALLY_FRAME" val="{&quot;height&quot;:182.65,&quot;left&quot;:52.17503937007874,&quot;top&quot;:101.6,&quot;width&quot;:853.7749606299212}"/>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14552</Words>
  <Application>WPS 演示</Application>
  <PresentationFormat>宽屏</PresentationFormat>
  <Paragraphs>474</Paragraphs>
  <Slides>67</Slides>
  <Notes>32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67</vt:i4>
      </vt:variant>
    </vt:vector>
  </HeadingPairs>
  <TitlesOfParts>
    <vt:vector size="79" baseType="lpstr">
      <vt:lpstr>Arial</vt:lpstr>
      <vt:lpstr>宋体</vt:lpstr>
      <vt:lpstr>Wingdings</vt:lpstr>
      <vt:lpstr>思源黑体 CN Bold</vt:lpstr>
      <vt:lpstr>黑体</vt:lpstr>
      <vt:lpstr>思源黑体 CN Regular</vt:lpstr>
      <vt:lpstr>楷体</vt:lpstr>
      <vt:lpstr>微软雅黑</vt:lpstr>
      <vt:lpstr>Arial Unicode MS</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64</cp:revision>
  <dcterms:created xsi:type="dcterms:W3CDTF">2017-10-06T10:47:00Z</dcterms:created>
  <dcterms:modified xsi:type="dcterms:W3CDTF">2024-05-17T06:53:26Z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2688E9D221BD40EA9D281C31E42F0AFA_13</vt:lpwstr>
  </property>
</Properties>
</file>