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648" r:id="rId9"/>
    <p:sldId id="519" r:id="rId10"/>
    <p:sldId id="416" r:id="rId11"/>
    <p:sldId id="418" r:id="rId12"/>
    <p:sldId id="521" r:id="rId13"/>
    <p:sldId id="520" r:id="rId14"/>
    <p:sldId id="522" r:id="rId15"/>
    <p:sldId id="524" r:id="rId16"/>
    <p:sldId id="523" r:id="rId17"/>
    <p:sldId id="526" r:id="rId18"/>
    <p:sldId id="527" r:id="rId19"/>
    <p:sldId id="534" r:id="rId20"/>
    <p:sldId id="528" r:id="rId21"/>
    <p:sldId id="465" r:id="rId22"/>
    <p:sldId id="530" r:id="rId23"/>
    <p:sldId id="531" r:id="rId24"/>
    <p:sldId id="532" r:id="rId25"/>
    <p:sldId id="533" r:id="rId26"/>
    <p:sldId id="536" r:id="rId27"/>
    <p:sldId id="537" r:id="rId28"/>
    <p:sldId id="538" r:id="rId29"/>
    <p:sldId id="539" r:id="rId30"/>
    <p:sldId id="540" r:id="rId31"/>
    <p:sldId id="541" r:id="rId32"/>
    <p:sldId id="543" r:id="rId33"/>
    <p:sldId id="545" r:id="rId34"/>
    <p:sldId id="546" r:id="rId35"/>
    <p:sldId id="547" r:id="rId36"/>
    <p:sldId id="548" r:id="rId37"/>
    <p:sldId id="549" r:id="rId38"/>
    <p:sldId id="550" r:id="rId39"/>
    <p:sldId id="551" r:id="rId40"/>
    <p:sldId id="552" r:id="rId41"/>
    <p:sldId id="553" r:id="rId42"/>
    <p:sldId id="555" r:id="rId43"/>
    <p:sldId id="554" r:id="rId44"/>
    <p:sldId id="568" r:id="rId45"/>
    <p:sldId id="556" r:id="rId46"/>
    <p:sldId id="569" r:id="rId47"/>
    <p:sldId id="571" r:id="rId48"/>
    <p:sldId id="572" r:id="rId49"/>
    <p:sldId id="573" r:id="rId50"/>
    <p:sldId id="574" r:id="rId51"/>
    <p:sldId id="575" r:id="rId52"/>
    <p:sldId id="576" r:id="rId53"/>
    <p:sldId id="578" r:id="rId54"/>
    <p:sldId id="579" r:id="rId55"/>
    <p:sldId id="580" r:id="rId56"/>
    <p:sldId id="582" r:id="rId57"/>
    <p:sldId id="583" r:id="rId58"/>
    <p:sldId id="584" r:id="rId59"/>
    <p:sldId id="585" r:id="rId60"/>
    <p:sldId id="586" r:id="rId61"/>
    <p:sldId id="587" r:id="rId62"/>
    <p:sldId id="589" r:id="rId63"/>
    <p:sldId id="590" r:id="rId64"/>
    <p:sldId id="588" r:id="rId65"/>
    <p:sldId id="591" r:id="rId66"/>
    <p:sldId id="592" r:id="rId67"/>
    <p:sldId id="593" r:id="rId68"/>
    <p:sldId id="594" r:id="rId69"/>
    <p:sldId id="595" r:id="rId70"/>
    <p:sldId id="596" r:id="rId71"/>
    <p:sldId id="597" r:id="rId72"/>
    <p:sldId id="598" r:id="rId73"/>
    <p:sldId id="599" r:id="rId74"/>
    <p:sldId id="600" r:id="rId75"/>
    <p:sldId id="601" r:id="rId76"/>
    <p:sldId id="602" r:id="rId77"/>
    <p:sldId id="603" r:id="rId78"/>
    <p:sldId id="604" r:id="rId79"/>
    <p:sldId id="605" r:id="rId80"/>
    <p:sldId id="606" r:id="rId81"/>
    <p:sldId id="607" r:id="rId82"/>
    <p:sldId id="608" r:id="rId83"/>
    <p:sldId id="649" r:id="rId84"/>
    <p:sldId id="609" r:id="rId85"/>
    <p:sldId id="610" r:id="rId86"/>
    <p:sldId id="611" r:id="rId87"/>
    <p:sldId id="612" r:id="rId88"/>
    <p:sldId id="613" r:id="rId89"/>
    <p:sldId id="614" r:id="rId90"/>
    <p:sldId id="615" r:id="rId91"/>
    <p:sldId id="616" r:id="rId92"/>
    <p:sldId id="617" r:id="rId93"/>
    <p:sldId id="618" r:id="rId94"/>
    <p:sldId id="619" r:id="rId95"/>
    <p:sldId id="620" r:id="rId96"/>
    <p:sldId id="621" r:id="rId97"/>
    <p:sldId id="622" r:id="rId98"/>
    <p:sldId id="623" r:id="rId99"/>
    <p:sldId id="624" r:id="rId100"/>
    <p:sldId id="625" r:id="rId101"/>
    <p:sldId id="626" r:id="rId102"/>
    <p:sldId id="627" r:id="rId103"/>
    <p:sldId id="628" r:id="rId104"/>
    <p:sldId id="629" r:id="rId105"/>
    <p:sldId id="630" r:id="rId106"/>
    <p:sldId id="631" r:id="rId107"/>
    <p:sldId id="632" r:id="rId108"/>
    <p:sldId id="633" r:id="rId109"/>
    <p:sldId id="634" r:id="rId110"/>
    <p:sldId id="635" r:id="rId111"/>
    <p:sldId id="636" r:id="rId112"/>
    <p:sldId id="637" r:id="rId113"/>
    <p:sldId id="638" r:id="rId114"/>
    <p:sldId id="639" r:id="rId115"/>
    <p:sldId id="511" r:id="rId116"/>
    <p:sldId id="512" r:id="rId117"/>
    <p:sldId id="513" r:id="rId118"/>
    <p:sldId id="516" r:id="rId119"/>
    <p:sldId id="557" r:id="rId120"/>
    <p:sldId id="515" r:id="rId121"/>
    <p:sldId id="389" r:id="rId122"/>
  </p:sldIdLst>
  <p:sldSz cx="12192000" cy="6858000"/>
  <p:notesSz cx="7103745" cy="10234295"/>
  <p:custDataLst>
    <p:tags r:id="rId1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2B2F92"/>
    <a:srgbClr val="EA4343"/>
    <a:srgbClr val="042C45"/>
    <a:srgbClr val="362828"/>
    <a:srgbClr val="E0EFDC"/>
    <a:srgbClr val="3E57C1"/>
    <a:srgbClr val="EFB58E"/>
    <a:srgbClr val="F33735"/>
    <a:srgbClr val="093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6" Type="http://schemas.openxmlformats.org/officeDocument/2006/relationships/tags" Target="tags/tag263.xml"/><Relationship Id="rId125" Type="http://schemas.openxmlformats.org/officeDocument/2006/relationships/tableStyles" Target="tableStyles.xml"/><Relationship Id="rId124" Type="http://schemas.openxmlformats.org/officeDocument/2006/relationships/viewProps" Target="viewProps.xml"/><Relationship Id="rId123" Type="http://schemas.openxmlformats.org/officeDocument/2006/relationships/presProps" Target="presProps.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在职业生涯发展的过程中，生理自我、心理自我和社会自我都会或多或少以这样或那样的方式影响一个人的职业选择和发展。其中，心理自我中的职业兴趣、职业价值观、职业性格和职业能力倾向是影响一个人职业选择和发展最为重要的四个因素。</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众多科学研究和经验都表明，个体总是倾向于选择那些能满足其价值观追求的工作。一份职业越能满足个人的价值需求，个人对职业的满意度就会越高，职业的稳定性也会越高。</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20 世纪 80 年代以前的青年人把国家发展放在最高位置，为了这份崇高的理想，他们在职业发展中很少计较物质利益，甚至服从组织需要做一颗好种子，哪里需要就在哪里生根发芽。</a:t>
            </a:r>
            <a:endParaRPr lang="zh-CN" altLang="en-US"/>
          </a:p>
          <a:p>
            <a:r>
              <a:rPr lang="zh-CN" altLang="en-US"/>
              <a:t>一个十分重视家庭幸福感，认为维持家庭幸福是每个家庭成员责任的人，在择业时就会选择那些可以兼顾家庭生活的工作。</a:t>
            </a:r>
            <a:endParaRPr lang="zh-CN" altLang="en-US"/>
          </a:p>
          <a:p>
            <a:r>
              <a:rPr lang="zh-CN" altLang="en-US"/>
              <a:t>价值观作为影响个人职业选择最为重要的因素之一，回答了“我为什么而工作”的问题。</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人是社会中的人，是集体中的人，因此我们不仅要善于认识别人的特点，还要更加客观地了解自己。</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光怪陆离的世界给了我们太多的诱惑。面对诸多诱惑，很多人由于不了解自己的真实需要而迷失了自我，找不到自己的位置和方向，就像飘零的秋叶随风四起。</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正所谓“知己知彼，百战不殆”，做任何事情如果不经过一番适当的自我探索是很难获得令自己满意的结果的。在职业生涯发展的道路上，只有对自己进行深入的自我探索之后，才能对自己有一个比较全面、深入的了解，才能以此为基础选择一条适合自身发展的职业路径。那么，我们应该从哪些方面，通过什么途径去了解自我呢？</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能力倾向（aptitude）是指经过适当学习或训练后或被置于一定条件下时，能完成某种活动的可能性或潜力。能力高的人干什么成什么，能胜任的职位比较多。而能力低下的人能胜任的职位就比较少。大学阶段是大学生培养能力的重要时期。对于大学生来说，除了要清楚了解自身已经具备的技能（skill），更重要的是要分析自身的能力倾向。因为相关研究表明，只要经过适当训练，能力倾向就能转变为你的本领。</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乌鸦学老鹰》的故事听起来很简单，也很可笑，却告诉我们一个道理：要正确、客观地认识到我们自己擅长什么、不擅长什么，脱离自己实际能力水平而贪求不可企及的目标，必然会失败。每个人都有其独特的才干以及自身独有的优势。比如，有的人数理能力弱，但是语言能力极强；有的人不擅长与人交往，但是做技术是一把好手。因此，成功的关键之一是要清楚了解自己的优势所在，并想办法最大限度地发挥自己的优势。</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10.jpeg"/><Relationship Id="rId1" Type="http://schemas.openxmlformats.org/officeDocument/2006/relationships/image" Target="../media/image9.jpeg"/></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2.xml"/><Relationship Id="rId2" Type="http://schemas.openxmlformats.org/officeDocument/2006/relationships/tags" Target="../tags/tag244.xml"/><Relationship Id="rId1" Type="http://schemas.openxmlformats.org/officeDocument/2006/relationships/image" Target="../media/image77.png"/></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2.xml"/><Relationship Id="rId2" Type="http://schemas.openxmlformats.org/officeDocument/2006/relationships/tags" Target="../tags/tag245.xml"/><Relationship Id="rId1" Type="http://schemas.openxmlformats.org/officeDocument/2006/relationships/image" Target="../media/image78.png"/></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tags" Target="../tags/tag246.xml"/><Relationship Id="rId1" Type="http://schemas.openxmlformats.org/officeDocument/2006/relationships/image" Target="../media/image79.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24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24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249.xml"/></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2.xml"/><Relationship Id="rId2" Type="http://schemas.openxmlformats.org/officeDocument/2006/relationships/tags" Target="../tags/tag250.xml"/><Relationship Id="rId1" Type="http://schemas.openxmlformats.org/officeDocument/2006/relationships/image" Target="../media/image80.png"/></Relationships>
</file>

<file path=ppt/slides/_rels/slide107.xml.rels><?xml version="1.0" encoding="UTF-8" standalone="yes"?>
<Relationships xmlns="http://schemas.openxmlformats.org/package/2006/relationships"><Relationship Id="rId4" Type="http://schemas.openxmlformats.org/officeDocument/2006/relationships/notesSlide" Target="../notesSlides/notesSlide104.xml"/><Relationship Id="rId3" Type="http://schemas.openxmlformats.org/officeDocument/2006/relationships/slideLayout" Target="../slideLayouts/slideLayout2.xml"/><Relationship Id="rId2" Type="http://schemas.openxmlformats.org/officeDocument/2006/relationships/tags" Target="../tags/tag251.xml"/><Relationship Id="rId1" Type="http://schemas.openxmlformats.org/officeDocument/2006/relationships/image" Target="../media/image81.png"/></Relationships>
</file>

<file path=ppt/slides/_rels/slide108.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2.xml"/><Relationship Id="rId2" Type="http://schemas.openxmlformats.org/officeDocument/2006/relationships/tags" Target="../tags/tag252.xml"/><Relationship Id="rId1" Type="http://schemas.openxmlformats.org/officeDocument/2006/relationships/image" Target="../media/image82.png"/></Relationships>
</file>

<file path=ppt/slides/_rels/slide109.xml.rels><?xml version="1.0" encoding="UTF-8" standalone="yes"?>
<Relationships xmlns="http://schemas.openxmlformats.org/package/2006/relationships"><Relationship Id="rId5" Type="http://schemas.openxmlformats.org/officeDocument/2006/relationships/notesSlide" Target="../notesSlides/notesSlide106.xml"/><Relationship Id="rId4" Type="http://schemas.openxmlformats.org/officeDocument/2006/relationships/slideLayout" Target="../slideLayouts/slideLayout2.xml"/><Relationship Id="rId3" Type="http://schemas.openxmlformats.org/officeDocument/2006/relationships/tags" Target="../tags/tag253.xml"/><Relationship Id="rId2" Type="http://schemas.openxmlformats.org/officeDocument/2006/relationships/image" Target="../media/image84.png"/><Relationship Id="rId1" Type="http://schemas.openxmlformats.org/officeDocument/2006/relationships/image" Target="../media/image8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107.xml"/><Relationship Id="rId3" Type="http://schemas.openxmlformats.org/officeDocument/2006/relationships/slideLayout" Target="../slideLayouts/slideLayout2.xml"/><Relationship Id="rId2" Type="http://schemas.openxmlformats.org/officeDocument/2006/relationships/tags" Target="../tags/tag254.xml"/><Relationship Id="rId1" Type="http://schemas.openxmlformats.org/officeDocument/2006/relationships/image" Target="../media/image85.png"/></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08.xml"/><Relationship Id="rId3" Type="http://schemas.openxmlformats.org/officeDocument/2006/relationships/slideLayout" Target="../slideLayouts/slideLayout2.xml"/><Relationship Id="rId2" Type="http://schemas.openxmlformats.org/officeDocument/2006/relationships/tags" Target="../tags/tag255.xml"/><Relationship Id="rId1" Type="http://schemas.openxmlformats.org/officeDocument/2006/relationships/image" Target="../media/image86.png"/></Relationships>
</file>

<file path=ppt/slides/_rels/slide112.xml.rels><?xml version="1.0" encoding="UTF-8" standalone="yes"?>
<Relationships xmlns="http://schemas.openxmlformats.org/package/2006/relationships"><Relationship Id="rId4" Type="http://schemas.openxmlformats.org/officeDocument/2006/relationships/notesSlide" Target="../notesSlides/notesSlide109.xml"/><Relationship Id="rId3" Type="http://schemas.openxmlformats.org/officeDocument/2006/relationships/slideLayout" Target="../slideLayouts/slideLayout2.xml"/><Relationship Id="rId2" Type="http://schemas.openxmlformats.org/officeDocument/2006/relationships/tags" Target="../tags/tag256.xml"/><Relationship Id="rId1" Type="http://schemas.openxmlformats.org/officeDocument/2006/relationships/image" Target="../media/image87.png"/></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2.xml"/><Relationship Id="rId2" Type="http://schemas.openxmlformats.org/officeDocument/2006/relationships/tags" Target="../tags/tag257.xml"/><Relationship Id="rId1" Type="http://schemas.openxmlformats.org/officeDocument/2006/relationships/image" Target="../media/image88.png"/></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1.xml"/><Relationship Id="rId3" Type="http://schemas.openxmlformats.org/officeDocument/2006/relationships/slideLayout" Target="../slideLayouts/slideLayout2.xml"/><Relationship Id="rId2" Type="http://schemas.openxmlformats.org/officeDocument/2006/relationships/tags" Target="../tags/tag258.xml"/><Relationship Id="rId1" Type="http://schemas.openxmlformats.org/officeDocument/2006/relationships/image" Target="../media/image89.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2.xml"/><Relationship Id="rId1" Type="http://schemas.openxmlformats.org/officeDocument/2006/relationships/tags" Target="../tags/tag259.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tags" Target="../tags/tag260.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tags" Target="../tags/tag261.xml"/></Relationships>
</file>

<file path=ppt/slides/_rels/slide118.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image" Target="../media/image91.jpeg"/><Relationship Id="rId1" Type="http://schemas.openxmlformats.org/officeDocument/2006/relationships/image" Target="../media/image90.jpe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3.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0" Type="http://schemas.openxmlformats.org/officeDocument/2006/relationships/notesSlide" Target="../notesSlides/notesSlide11.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4" Type="http://schemas.openxmlformats.org/officeDocument/2006/relationships/notesSlide" Target="../notesSlides/notesSlide15.xml"/><Relationship Id="rId23" Type="http://schemas.openxmlformats.org/officeDocument/2006/relationships/slideLayout" Target="../slideLayouts/slideLayout2.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2" Type="http://schemas.openxmlformats.org/officeDocument/2006/relationships/notesSlide" Target="../notesSlides/notesSlide17.xml"/><Relationship Id="rId11" Type="http://schemas.openxmlformats.org/officeDocument/2006/relationships/slideLayout" Target="../slideLayouts/slideLayout2.xml"/><Relationship Id="rId10" Type="http://schemas.openxmlformats.org/officeDocument/2006/relationships/tags" Target="../tags/tag53.xml"/><Relationship Id="rId1" Type="http://schemas.openxmlformats.org/officeDocument/2006/relationships/tags" Target="../tags/tag4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55.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56.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tags" Target="../tags/tag59.xml"/><Relationship Id="rId2" Type="http://schemas.openxmlformats.org/officeDocument/2006/relationships/image" Target="../media/image22.jpeg"/><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7.xml"/><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0" Type="http://schemas.openxmlformats.org/officeDocument/2006/relationships/notesSlide" Target="../notesSlides/notesSlide27.xml"/><Relationship Id="rId1" Type="http://schemas.openxmlformats.org/officeDocument/2006/relationships/tags" Target="../tags/tag6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5" Type="http://schemas.openxmlformats.org/officeDocument/2006/relationships/notesSlide" Target="../notesSlides/notesSlide28.xml"/><Relationship Id="rId24" Type="http://schemas.openxmlformats.org/officeDocument/2006/relationships/slideLayout" Target="../slideLayouts/slideLayout2.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27.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7" Type="http://schemas.openxmlformats.org/officeDocument/2006/relationships/notesSlide" Target="../notesSlides/notesSlide32.xml"/><Relationship Id="rId26" Type="http://schemas.openxmlformats.org/officeDocument/2006/relationships/slideLayout" Target="../slideLayouts/slideLayout2.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tags" Target="../tags/tag124.xml"/><Relationship Id="rId1" Type="http://schemas.openxmlformats.org/officeDocument/2006/relationships/image" Target="../media/image4.jpeg"/></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slideLayout" Target="../slideLayouts/slideLayout2.xml"/><Relationship Id="rId7" Type="http://schemas.openxmlformats.org/officeDocument/2006/relationships/tags" Target="../tags/tag129.xml"/><Relationship Id="rId6" Type="http://schemas.openxmlformats.org/officeDocument/2006/relationships/image" Target="../media/image36.jpeg"/><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image" Target="../media/image35.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131.xml"/><Relationship Id="rId1" Type="http://schemas.openxmlformats.org/officeDocument/2006/relationships/tags" Target="../tags/tag130.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image" Target="../media/image37.jpeg"/></Relationships>
</file>

<file path=ppt/slides/_rels/slide44.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3" Type="http://schemas.openxmlformats.org/officeDocument/2006/relationships/notesSlide" Target="../notesSlides/notesSlide42.xml"/><Relationship Id="rId12" Type="http://schemas.openxmlformats.org/officeDocument/2006/relationships/slideLayout" Target="../slideLayouts/slideLayout2.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image" Target="../media/image38.jpe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39.png"/><Relationship Id="rId1" Type="http://schemas.openxmlformats.org/officeDocument/2006/relationships/tags" Target="../tags/tag1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4" Type="http://schemas.openxmlformats.org/officeDocument/2006/relationships/notesSlide" Target="../notesSlides/notesSlide48.xml"/><Relationship Id="rId23" Type="http://schemas.openxmlformats.org/officeDocument/2006/relationships/slideLayout" Target="../slideLayouts/slideLayout2.xml"/><Relationship Id="rId22" Type="http://schemas.openxmlformats.org/officeDocument/2006/relationships/tags" Target="../tags/tag171.xml"/><Relationship Id="rId21" Type="http://schemas.openxmlformats.org/officeDocument/2006/relationships/tags" Target="../tags/tag170.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tags" Target="../tags/tag172.xml"/><Relationship Id="rId1" Type="http://schemas.openxmlformats.org/officeDocument/2006/relationships/image" Target="../media/image4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73.xml"/></Relationships>
</file>

<file path=ppt/slides/_rels/slide53.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7" Type="http://schemas.openxmlformats.org/officeDocument/2006/relationships/notesSlide" Target="../notesSlides/notesSlide51.xml"/><Relationship Id="rId26" Type="http://schemas.openxmlformats.org/officeDocument/2006/relationships/slideLayout" Target="../slideLayouts/slideLayout2.xml"/><Relationship Id="rId25" Type="http://schemas.openxmlformats.org/officeDocument/2006/relationships/tags" Target="../tags/tag198.xml"/><Relationship Id="rId24" Type="http://schemas.openxmlformats.org/officeDocument/2006/relationships/tags" Target="../tags/tag197.xml"/><Relationship Id="rId23" Type="http://schemas.openxmlformats.org/officeDocument/2006/relationships/tags" Target="../tags/tag196.xml"/><Relationship Id="rId22" Type="http://schemas.openxmlformats.org/officeDocument/2006/relationships/tags" Target="../tags/tag195.xml"/><Relationship Id="rId21" Type="http://schemas.openxmlformats.org/officeDocument/2006/relationships/tags" Target="../tags/tag194.xml"/><Relationship Id="rId20" Type="http://schemas.openxmlformats.org/officeDocument/2006/relationships/tags" Target="../tags/tag193.xml"/><Relationship Id="rId2" Type="http://schemas.openxmlformats.org/officeDocument/2006/relationships/tags" Target="../tags/tag175.xml"/><Relationship Id="rId19" Type="http://schemas.openxmlformats.org/officeDocument/2006/relationships/tags" Target="../tags/tag192.xml"/><Relationship Id="rId18" Type="http://schemas.openxmlformats.org/officeDocument/2006/relationships/tags" Target="../tags/tag191.xml"/><Relationship Id="rId17" Type="http://schemas.openxmlformats.org/officeDocument/2006/relationships/tags" Target="../tags/tag190.xml"/><Relationship Id="rId16" Type="http://schemas.openxmlformats.org/officeDocument/2006/relationships/tags" Target="../tags/tag189.xml"/><Relationship Id="rId15" Type="http://schemas.openxmlformats.org/officeDocument/2006/relationships/tags" Target="../tags/tag188.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4.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tags" Target="../tags/tag199.xml"/><Relationship Id="rId1" Type="http://schemas.openxmlformats.org/officeDocument/2006/relationships/image" Target="../media/image41.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tags" Target="../tags/tag200.xml"/><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tags" Target="../tags/tag201.xml"/><Relationship Id="rId1" Type="http://schemas.openxmlformats.org/officeDocument/2006/relationships/image" Target="../media/image43.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tags" Target="../tags/tag202.xml"/><Relationship Id="rId1" Type="http://schemas.openxmlformats.org/officeDocument/2006/relationships/image" Target="../media/image44.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tags" Target="../tags/tag203.xml"/><Relationship Id="rId1" Type="http://schemas.openxmlformats.org/officeDocument/2006/relationships/image" Target="../media/image4.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0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tags" Target="../tags/tag205.xml"/><Relationship Id="rId1" Type="http://schemas.openxmlformats.org/officeDocument/2006/relationships/image" Target="../media/image45.jpe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tags" Target="../tags/tag206.xml"/><Relationship Id="rId1" Type="http://schemas.openxmlformats.org/officeDocument/2006/relationships/image" Target="../media/image46.jpe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tags" Target="../tags/tag207.xml"/><Relationship Id="rId1" Type="http://schemas.openxmlformats.org/officeDocument/2006/relationships/image" Target="../media/image47.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tags" Target="../tags/tag208.xml"/><Relationship Id="rId1" Type="http://schemas.openxmlformats.org/officeDocument/2006/relationships/image" Target="../media/image48.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tags" Target="../tags/tag209.xml"/><Relationship Id="rId1" Type="http://schemas.openxmlformats.org/officeDocument/2006/relationships/image" Target="../media/image49.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tags" Target="../tags/tag210.xml"/><Relationship Id="rId1" Type="http://schemas.openxmlformats.org/officeDocument/2006/relationships/image" Target="../media/image50.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tags" Target="../tags/tag211.xml"/><Relationship Id="rId1" Type="http://schemas.openxmlformats.org/officeDocument/2006/relationships/image" Target="../media/image51.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tags" Target="../tags/tag212.xml"/><Relationship Id="rId1" Type="http://schemas.openxmlformats.org/officeDocument/2006/relationships/image" Target="../media/image52.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xml"/><Relationship Id="rId2" Type="http://schemas.openxmlformats.org/officeDocument/2006/relationships/tags" Target="../tags/tag213.xml"/><Relationship Id="rId1" Type="http://schemas.openxmlformats.org/officeDocument/2006/relationships/image" Target="../media/image53.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tags" Target="../tags/tag214.xml"/><Relationship Id="rId1" Type="http://schemas.openxmlformats.org/officeDocument/2006/relationships/image" Target="../media/image5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tags" Target="../tags/tag215.xml"/><Relationship Id="rId1" Type="http://schemas.openxmlformats.org/officeDocument/2006/relationships/image" Target="../media/image55.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tags" Target="../tags/tag216.xml"/><Relationship Id="rId1" Type="http://schemas.openxmlformats.org/officeDocument/2006/relationships/image" Target="../media/image56.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tags" Target="../tags/tag217.xml"/><Relationship Id="rId1" Type="http://schemas.openxmlformats.org/officeDocument/2006/relationships/image" Target="../media/image57.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tags" Target="../tags/tag218.xml"/><Relationship Id="rId1" Type="http://schemas.openxmlformats.org/officeDocument/2006/relationships/image" Target="../media/image58.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tags" Target="../tags/tag219.xml"/><Relationship Id="rId1" Type="http://schemas.openxmlformats.org/officeDocument/2006/relationships/image" Target="../media/image59.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tags" Target="../tags/tag220.xml"/><Relationship Id="rId1" Type="http://schemas.openxmlformats.org/officeDocument/2006/relationships/image" Target="../media/image60.png"/></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tags" Target="../tags/tag221.xml"/><Relationship Id="rId1" Type="http://schemas.openxmlformats.org/officeDocument/2006/relationships/image" Target="../media/image61.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2.xml"/><Relationship Id="rId2" Type="http://schemas.openxmlformats.org/officeDocument/2006/relationships/tags" Target="../tags/tag222.xml"/><Relationship Id="rId1" Type="http://schemas.openxmlformats.org/officeDocument/2006/relationships/image" Target="../media/image62.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2.xml"/><Relationship Id="rId2" Type="http://schemas.openxmlformats.org/officeDocument/2006/relationships/tags" Target="../tags/tag223.xml"/><Relationship Id="rId1" Type="http://schemas.openxmlformats.org/officeDocument/2006/relationships/image" Target="../media/image63.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tags" Target="../tags/tag224.xml"/><Relationship Id="rId1" Type="http://schemas.openxmlformats.org/officeDocument/2006/relationships/image" Target="../media/image6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4.jpe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tags" Target="../tags/tag225.xml"/><Relationship Id="rId1" Type="http://schemas.openxmlformats.org/officeDocument/2006/relationships/image" Target="../media/image65.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tags" Target="../tags/tag226.xml"/><Relationship Id="rId1" Type="http://schemas.openxmlformats.org/officeDocument/2006/relationships/image" Target="../media/image67.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1.xml"/><Relationship Id="rId2" Type="http://schemas.openxmlformats.org/officeDocument/2006/relationships/tags" Target="../tags/tag227.xml"/><Relationship Id="rId1" Type="http://schemas.openxmlformats.org/officeDocument/2006/relationships/image" Target="../media/image4.jpeg"/></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tags" Target="../tags/tag228.xml"/><Relationship Id="rId1" Type="http://schemas.openxmlformats.org/officeDocument/2006/relationships/image" Target="../media/image68.jpe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ags" Target="../tags/tag22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ags" Target="../tags/tag230.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231.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tags" Target="../tags/tag232.xml"/><Relationship Id="rId1" Type="http://schemas.openxmlformats.org/officeDocument/2006/relationships/image" Target="../media/image69.png"/></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tags" Target="../tags/tag233.xml"/><Relationship Id="rId1" Type="http://schemas.openxmlformats.org/officeDocument/2006/relationships/image" Target="../media/image7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8.jpe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tags" Target="../tags/tag234.xml"/><Relationship Id="rId1" Type="http://schemas.openxmlformats.org/officeDocument/2006/relationships/image" Target="../media/image7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235.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ags" Target="../tags/tag23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237.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tags" Target="../tags/tag238.xml"/><Relationship Id="rId1" Type="http://schemas.openxmlformats.org/officeDocument/2006/relationships/image" Target="../media/image72.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tags" Target="../tags/tag239.xml"/><Relationship Id="rId1" Type="http://schemas.openxmlformats.org/officeDocument/2006/relationships/image" Target="../media/image73.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2.xml"/><Relationship Id="rId2" Type="http://schemas.openxmlformats.org/officeDocument/2006/relationships/tags" Target="../tags/tag240.xml"/><Relationship Id="rId1" Type="http://schemas.openxmlformats.org/officeDocument/2006/relationships/image" Target="../media/image74.png"/></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tags" Target="../tags/tag241.xml"/><Relationship Id="rId1" Type="http://schemas.openxmlformats.org/officeDocument/2006/relationships/image" Target="../media/image75.png"/></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tags" Target="../tags/tag242.xml"/><Relationship Id="rId1" Type="http://schemas.openxmlformats.org/officeDocument/2006/relationships/image" Target="../media/image76.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ags" Target="../tags/tag24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573905" cy="63246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27075" y="1038860"/>
            <a:ext cx="8186420" cy="491490"/>
          </a:xfrm>
          <a:prstGeom prst="rect">
            <a:avLst/>
          </a:prstGeom>
          <a:noFill/>
        </p:spPr>
        <p:txBody>
          <a:bodyPr wrap="square" rtlCol="0" anchor="t">
            <a:spAutoFit/>
          </a:bodyPr>
          <a:p>
            <a:pPr indent="457200" fontAlgn="auto">
              <a:lnSpc>
                <a:spcPct val="130000"/>
              </a:lnSpc>
            </a:pPr>
            <a:r>
              <a:rPr lang="zh-CN" altLang="en-US" sz="2000"/>
              <a:t>人从出生来到这个世界就在不断地进行着自我探索。</a:t>
            </a:r>
            <a:endParaRPr lang="zh-CN" altLang="en-US" sz="2000"/>
          </a:p>
        </p:txBody>
      </p:sp>
      <p:pic>
        <p:nvPicPr>
          <p:cNvPr id="104" name="图片 103"/>
          <p:cNvPicPr/>
          <p:nvPr/>
        </p:nvPicPr>
        <p:blipFill>
          <a:blip r:embed="rId1"/>
          <a:stretch>
            <a:fillRect/>
          </a:stretch>
        </p:blipFill>
        <p:spPr>
          <a:xfrm>
            <a:off x="262890" y="1695450"/>
            <a:ext cx="4213225" cy="3129280"/>
          </a:xfrm>
          <a:prstGeom prst="ellipse">
            <a:avLst/>
          </a:prstGeom>
          <a:noFill/>
          <a:ln w="9525">
            <a:noFill/>
          </a:ln>
        </p:spPr>
      </p:pic>
      <p:pic>
        <p:nvPicPr>
          <p:cNvPr id="105" name="图片 104"/>
          <p:cNvPicPr/>
          <p:nvPr/>
        </p:nvPicPr>
        <p:blipFill>
          <a:blip r:embed="rId2"/>
          <a:stretch>
            <a:fillRect/>
          </a:stretch>
        </p:blipFill>
        <p:spPr>
          <a:xfrm>
            <a:off x="4745990" y="1695450"/>
            <a:ext cx="4375785" cy="4375785"/>
          </a:xfrm>
          <a:prstGeom prst="rect">
            <a:avLst/>
          </a:prstGeom>
          <a:noFill/>
          <a:ln w="9525">
            <a:noFill/>
          </a:ln>
        </p:spPr>
      </p:pic>
      <p:sp>
        <p:nvSpPr>
          <p:cNvPr id="2" name="文本框 1"/>
          <p:cNvSpPr txBox="1"/>
          <p:nvPr/>
        </p:nvSpPr>
        <p:spPr>
          <a:xfrm>
            <a:off x="598170" y="5279390"/>
            <a:ext cx="4417695" cy="1119505"/>
          </a:xfrm>
          <a:prstGeom prst="rect">
            <a:avLst/>
          </a:prstGeom>
          <a:noFill/>
        </p:spPr>
        <p:txBody>
          <a:bodyPr wrap="square" rtlCol="0" anchor="t">
            <a:noAutofit/>
          </a:bodyPr>
          <a:p>
            <a:pPr indent="457200" fontAlgn="auto">
              <a:lnSpc>
                <a:spcPct val="100000"/>
              </a:lnSpc>
            </a:pPr>
            <a:r>
              <a:rPr lang="zh-CN" altLang="en-US" sz="2400">
                <a:solidFill>
                  <a:srgbClr val="389A47"/>
                </a:solidFill>
                <a:latin typeface="楷体" panose="02010609060101010101" charset="-122"/>
                <a:ea typeface="楷体" panose="02010609060101010101" charset="-122"/>
              </a:rPr>
              <a:t>婴儿为感觉自己的存在而玩弄自己的手脚，这就是婴儿在探索自己的生理特征。</a:t>
            </a:r>
            <a:endParaRPr lang="zh-CN" altLang="en-US" sz="2400">
              <a:solidFill>
                <a:srgbClr val="389A47"/>
              </a:solidFill>
              <a:latin typeface="楷体" panose="02010609060101010101" charset="-122"/>
              <a:ea typeface="楷体" panose="02010609060101010101" charset="-122"/>
            </a:endParaRPr>
          </a:p>
        </p:txBody>
      </p:sp>
      <p:sp>
        <p:nvSpPr>
          <p:cNvPr id="4" name="文本框 3"/>
          <p:cNvSpPr txBox="1"/>
          <p:nvPr/>
        </p:nvSpPr>
        <p:spPr>
          <a:xfrm>
            <a:off x="9298305" y="2562225"/>
            <a:ext cx="2724785" cy="2717165"/>
          </a:xfrm>
          <a:prstGeom prst="rect">
            <a:avLst/>
          </a:prstGeom>
          <a:noFill/>
        </p:spPr>
        <p:txBody>
          <a:bodyPr wrap="square" rtlCol="0" anchor="t">
            <a:noAutofit/>
          </a:bodyPr>
          <a:p>
            <a:pPr indent="457200" fontAlgn="auto">
              <a:lnSpc>
                <a:spcPct val="100000"/>
              </a:lnSpc>
            </a:pPr>
            <a:r>
              <a:rPr lang="zh-CN" altLang="en-US" sz="2400">
                <a:solidFill>
                  <a:srgbClr val="389A47"/>
                </a:solidFill>
                <a:latin typeface="楷体" panose="02010609060101010101" charset="-122"/>
                <a:ea typeface="楷体" panose="02010609060101010101" charset="-122"/>
              </a:rPr>
              <a:t>到了儿童、青少年以及成长的各个阶段，自我探索的内容也就更加丰富了，随即人们进入了探索→学习→成功→探索的循环。</a:t>
            </a:r>
            <a:endParaRPr lang="zh-CN" altLang="en-US" sz="2400">
              <a:solidFill>
                <a:srgbClr val="389A47"/>
              </a:solidFill>
              <a:latin typeface="楷体" panose="02010609060101010101" charset="-122"/>
              <a:ea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33045" y="1000125"/>
            <a:ext cx="11706860" cy="1922780"/>
          </a:xfrm>
          <a:prstGeom prst="rect">
            <a:avLst/>
          </a:prstGeom>
          <a:noFill/>
        </p:spPr>
        <p:txBody>
          <a:bodyPr wrap="square" rtlCol="0" anchor="t">
            <a:noAutofit/>
          </a:bodyPr>
          <a:p>
            <a:pPr indent="457200" algn="l">
              <a:lnSpc>
                <a:spcPct val="120000"/>
              </a:lnSpc>
              <a:buClrTx/>
              <a:buSzTx/>
              <a:buFontTx/>
            </a:pPr>
            <a:r>
              <a:rPr lang="zh-CN" altLang="en-US" sz="2400"/>
              <a:t>（8）言语流畅性。</a:t>
            </a:r>
            <a:endParaRPr lang="zh-CN" altLang="en-US" sz="2400"/>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例：这是一个测量对词的反应的测验。给你一个词，在规定的 5 分钟内，尽可能多地写出包含这个字的词。你可以写任何词，只要包含给出的字就行。</a:t>
            </a:r>
            <a:endParaRPr lang="zh-CN" altLang="en-US" sz="28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2701925" y="2541905"/>
            <a:ext cx="7031355" cy="38252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0125"/>
            <a:ext cx="10473055" cy="2084705"/>
          </a:xfrm>
          <a:prstGeom prst="rect">
            <a:avLst/>
          </a:prstGeom>
          <a:noFill/>
        </p:spPr>
        <p:txBody>
          <a:bodyPr wrap="square" rtlCol="0" anchor="t">
            <a:spAutoFit/>
          </a:bodyPr>
          <a:p>
            <a:pPr indent="457200" algn="l">
              <a:lnSpc>
                <a:spcPct val="120000"/>
              </a:lnSpc>
              <a:buClrTx/>
              <a:buSzTx/>
              <a:buFontTx/>
            </a:pPr>
            <a:r>
              <a:rPr lang="zh-CN" altLang="en-US" sz="2400"/>
              <a:t>（9）操作速度与准确性。</a:t>
            </a:r>
            <a:endParaRPr lang="zh-CN" altLang="en-US" sz="2400"/>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例：这是一个对于迅速而准确地移动手的能力的测验。当施测者给出信号时，请在 5分钟内用笔在“ ○”内打点。做得越快越好，打的点不能触及“○”的边缘。</a:t>
            </a:r>
            <a:endParaRPr lang="zh-CN" altLang="en-US" sz="280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480060" y="3241675"/>
            <a:ext cx="11344275" cy="27813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0125"/>
            <a:ext cx="10473055" cy="2306320"/>
          </a:xfrm>
          <a:prstGeom prst="rect">
            <a:avLst/>
          </a:prstGeom>
          <a:noFill/>
        </p:spPr>
        <p:txBody>
          <a:bodyPr wrap="square" rtlCol="0" anchor="t">
            <a:spAutoFit/>
          </a:bodyPr>
          <a:p>
            <a:pPr indent="457200" algn="l">
              <a:lnSpc>
                <a:spcPct val="120000"/>
              </a:lnSpc>
              <a:buClrTx/>
              <a:buSzTx/>
              <a:buFontTx/>
            </a:pPr>
            <a:r>
              <a:rPr lang="zh-CN" altLang="en-US" sz="2400"/>
              <a:t>（10）符号推理。</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请看下面的例题。每一个题目包含一个陈述和一个结论。陈述和结论中的有关符号如下：等于——＝；不等于——≠；小于——＜；大于——＞；不小于——≮；不大于——≯。你的任务是根据陈述判断结论是正确的、错误的，还是不能确定。</a:t>
            </a:r>
            <a:endParaRPr lang="zh-CN" altLang="en-US" sz="24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601980" y="3429000"/>
            <a:ext cx="11399520" cy="27762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83566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（二）成就故事法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80365" y="1225550"/>
            <a:ext cx="11617325" cy="5494020"/>
          </a:xfrm>
          <a:prstGeom prst="rect">
            <a:avLst/>
          </a:prstGeom>
          <a:noFill/>
        </p:spPr>
        <p:txBody>
          <a:bodyPr wrap="square" rtlCol="0" anchor="t">
            <a:noAutofit/>
          </a:bodyPr>
          <a:p>
            <a:pPr indent="457200" algn="l">
              <a:lnSpc>
                <a:spcPct val="130000"/>
              </a:lnSpc>
              <a:buClrTx/>
              <a:buSzTx/>
              <a:buFontTx/>
            </a:pPr>
            <a:r>
              <a:rPr lang="en-US" altLang="zh-CN" sz="2400"/>
              <a:t> </a:t>
            </a:r>
            <a:r>
              <a:rPr lang="zh-CN" altLang="en-US" sz="2400"/>
              <a:t>成就故事法是一种通过自我反省的方式来获得有关自身能力优势的方法。成就故事法可以对能力倾向的所有方面进行评价。成就事件就是自己做过的自认为比较成功或感觉不错的事情：可以是学习上的，也可以是课外活动、人际关系处理上的；可以是惊天动地的大事，也可以是生活中的小事情。只要符合以下标准即可：这件事情让你感到有成就感，或者在这件事情的处理上你显得比一般人要强。</a:t>
            </a:r>
            <a:endParaRPr lang="zh-CN" altLang="en-US" sz="2400"/>
          </a:p>
          <a:p>
            <a:pPr indent="457200" algn="l">
              <a:lnSpc>
                <a:spcPct val="130000"/>
              </a:lnSpc>
              <a:buClrTx/>
              <a:buSzTx/>
              <a:buFontTx/>
            </a:pPr>
            <a:r>
              <a:rPr lang="zh-CN" altLang="en-US" sz="2400"/>
              <a:t>分析成就事件需要解决的问题如下：</a:t>
            </a:r>
            <a:endParaRPr lang="zh-CN" altLang="en-US" sz="2400"/>
          </a:p>
          <a:p>
            <a:pPr indent="457200" algn="l">
              <a:lnSpc>
                <a:spcPct val="130000"/>
              </a:lnSpc>
              <a:buClrTx/>
              <a:buSzTx/>
              <a:buFontTx/>
            </a:pPr>
            <a:r>
              <a:rPr lang="zh-CN" altLang="en-US" sz="2400">
                <a:solidFill>
                  <a:srgbClr val="FF0000"/>
                </a:solidFill>
              </a:rPr>
              <a:t>①这件事情是在什么情况下发生的；</a:t>
            </a:r>
            <a:endParaRPr lang="zh-CN" altLang="en-US" sz="2400">
              <a:solidFill>
                <a:srgbClr val="FF0000"/>
              </a:solidFill>
            </a:endParaRPr>
          </a:p>
          <a:p>
            <a:pPr indent="457200" algn="l">
              <a:lnSpc>
                <a:spcPct val="130000"/>
              </a:lnSpc>
              <a:buClrTx/>
              <a:buSzTx/>
              <a:buFontTx/>
            </a:pPr>
            <a:r>
              <a:rPr lang="zh-CN" altLang="en-US" sz="2400">
                <a:solidFill>
                  <a:srgbClr val="FF0000"/>
                </a:solidFill>
              </a:rPr>
              <a:t>②当时面临的障碍、限制是什么；</a:t>
            </a:r>
            <a:endParaRPr lang="zh-CN" altLang="en-US" sz="2400">
              <a:solidFill>
                <a:srgbClr val="FF0000"/>
              </a:solidFill>
            </a:endParaRPr>
          </a:p>
          <a:p>
            <a:pPr indent="457200" algn="l">
              <a:lnSpc>
                <a:spcPct val="130000"/>
              </a:lnSpc>
              <a:buClrTx/>
              <a:buSzTx/>
              <a:buFontTx/>
            </a:pPr>
            <a:r>
              <a:rPr lang="zh-CN" altLang="en-US" sz="2400">
                <a:solidFill>
                  <a:srgbClr val="FF0000"/>
                </a:solidFill>
              </a:rPr>
              <a:t>③你是如何克服障碍的；</a:t>
            </a:r>
            <a:endParaRPr lang="zh-CN" altLang="en-US" sz="2400">
              <a:solidFill>
                <a:srgbClr val="FF0000"/>
              </a:solidFill>
            </a:endParaRPr>
          </a:p>
          <a:p>
            <a:pPr indent="457200" algn="l">
              <a:lnSpc>
                <a:spcPct val="130000"/>
              </a:lnSpc>
              <a:buClrTx/>
              <a:buSzTx/>
              <a:buFontTx/>
            </a:pPr>
            <a:r>
              <a:rPr lang="zh-CN" altLang="en-US" sz="2400">
                <a:solidFill>
                  <a:srgbClr val="FF0000"/>
                </a:solidFill>
              </a:rPr>
              <a:t>④结果怎么样；</a:t>
            </a:r>
            <a:endParaRPr lang="zh-CN" altLang="en-US" sz="2400">
              <a:solidFill>
                <a:srgbClr val="FF0000"/>
              </a:solidFill>
            </a:endParaRPr>
          </a:p>
          <a:p>
            <a:pPr indent="457200" algn="l">
              <a:lnSpc>
                <a:spcPct val="130000"/>
              </a:lnSpc>
              <a:buClrTx/>
              <a:buSzTx/>
              <a:buFontTx/>
            </a:pPr>
            <a:r>
              <a:rPr lang="zh-CN" altLang="en-US" sz="2400">
                <a:solidFill>
                  <a:srgbClr val="FF0000"/>
                </a:solidFill>
              </a:rPr>
              <a:t>⑤在分析事件的过程中，你使用了一些什么样的能力。</a:t>
            </a:r>
            <a:endParaRPr lang="zh-CN" altLang="en-US" sz="2400">
              <a:solidFill>
                <a:srgbClr val="FF0000"/>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738505"/>
            <a:ext cx="10473055" cy="570865"/>
          </a:xfrm>
          <a:prstGeom prst="rect">
            <a:avLst/>
          </a:prstGeom>
          <a:noFill/>
        </p:spPr>
        <p:txBody>
          <a:bodyPr wrap="square" rtlCol="0" anchor="t">
            <a:spAutoFit/>
          </a:bodyPr>
          <a:p>
            <a:pPr indent="457200" algn="l">
              <a:lnSpc>
                <a:spcPct val="130000"/>
              </a:lnSpc>
              <a:buClrTx/>
              <a:buSzTx/>
              <a:buFontTx/>
            </a:pPr>
            <a:r>
              <a:rPr lang="zh-CN" altLang="en-US" sz="2400"/>
              <a:t>下面是某同学的成就事件分析：</a:t>
            </a:r>
            <a:endParaRPr lang="zh-CN" altLang="en-US" sz="2400"/>
          </a:p>
        </p:txBody>
      </p:sp>
      <p:sp>
        <p:nvSpPr>
          <p:cNvPr id="4" name="矩形 3"/>
          <p:cNvSpPr/>
          <p:nvPr/>
        </p:nvSpPr>
        <p:spPr>
          <a:xfrm>
            <a:off x="408305" y="1309370"/>
            <a:ext cx="11492230" cy="405765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indent="457200" algn="l" fontAlgn="auto">
              <a:lnSpc>
                <a:spcPct val="120000"/>
              </a:lnSpc>
            </a:pPr>
            <a:r>
              <a:rPr lang="zh-CN" altLang="en-US" sz="2400">
                <a:latin typeface="楷体" panose="02010609060101010101" charset="-122"/>
                <a:ea typeface="楷体" panose="02010609060101010101" charset="-122"/>
                <a:cs typeface="楷体" panose="02010609060101010101" charset="-122"/>
              </a:rPr>
              <a:t>成就经历：争取到参加“挑战杯”全国创业计划大赛的资格。</a:t>
            </a:r>
            <a:endParaRPr lang="zh-CN" altLang="en-US" sz="2400">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400">
                <a:latin typeface="楷体" panose="02010609060101010101" charset="-122"/>
                <a:ea typeface="楷体" panose="02010609060101010101" charset="-122"/>
                <a:cs typeface="楷体" panose="02010609060101010101" charset="-122"/>
              </a:rPr>
              <a:t>事件背景：由于队员答辩时表现欠佳，参赛作品的价值没有被评委老师充分了解。</a:t>
            </a:r>
            <a:endParaRPr lang="zh-CN" altLang="en-US" sz="2400">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400">
                <a:latin typeface="楷体" panose="02010609060101010101" charset="-122"/>
                <a:ea typeface="楷体" panose="02010609060101010101" charset="-122"/>
                <a:cs typeface="楷体" panose="02010609060101010101" charset="-122"/>
              </a:rPr>
              <a:t>当时最大的障碍：（1）时间紧，第二天就要宣布结果；（2）评委老师对作品不了解；（3）队员有点泄气，准备放弃。</a:t>
            </a:r>
            <a:endParaRPr lang="zh-CN" altLang="en-US" sz="2400">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400">
                <a:latin typeface="楷体" panose="02010609060101010101" charset="-122"/>
                <a:ea typeface="楷体" panose="02010609060101010101" charset="-122"/>
                <a:cs typeface="楷体" panose="02010609060101010101" charset="-122"/>
              </a:rPr>
              <a:t>如何克服的：（1）比赛结束当天晚上就找到团委老师，再次全面介绍了作品，让老师看到了作品的价值；（2）在团队成员面前，自己没有表现出泄气，不断鼓励他们。</a:t>
            </a:r>
            <a:endParaRPr lang="zh-CN" altLang="en-US" sz="2400">
              <a:latin typeface="楷体" panose="02010609060101010101" charset="-122"/>
              <a:ea typeface="楷体" panose="02010609060101010101" charset="-122"/>
              <a:cs typeface="楷体" panose="02010609060101010101" charset="-122"/>
            </a:endParaRPr>
          </a:p>
          <a:p>
            <a:pPr indent="457200" algn="l" fontAlgn="auto">
              <a:lnSpc>
                <a:spcPct val="120000"/>
              </a:lnSpc>
            </a:pPr>
            <a:r>
              <a:rPr lang="zh-CN" altLang="en-US" sz="2400">
                <a:latin typeface="楷体" panose="02010609060101010101" charset="-122"/>
                <a:ea typeface="楷体" panose="02010609060101010101" charset="-122"/>
                <a:cs typeface="楷体" panose="02010609060101010101" charset="-122"/>
              </a:rPr>
              <a:t>使用了哪些能力：（1）情绪管理能力；（2）富有激情；（3）说服他人的能力；（4）领导能力；（5）危机管理能力。</a:t>
            </a:r>
            <a:endParaRPr lang="zh-CN" altLang="en-US" sz="24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233045" y="5353050"/>
            <a:ext cx="11668125" cy="1162050"/>
          </a:xfrm>
          <a:prstGeom prst="rect">
            <a:avLst/>
          </a:prstGeom>
          <a:noFill/>
        </p:spPr>
        <p:txBody>
          <a:bodyPr wrap="square" rtlCol="0" anchor="t">
            <a:noAutofit/>
          </a:bodyPr>
          <a:p>
            <a:pPr indent="457200" algn="l">
              <a:lnSpc>
                <a:spcPct val="130000"/>
              </a:lnSpc>
              <a:buClrTx/>
              <a:buSzTx/>
              <a:buFontTx/>
            </a:pPr>
            <a:r>
              <a:rPr lang="zh-CN" altLang="en-US" sz="2400"/>
              <a:t>在分析成就事件时，事件越多效果越好。同时，进入第五步后，如果和两三个同学一起讨论分析，那么效果会更佳。因为，他人可以帮助我们看到更多的可能性。</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6393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（三）回馈分析法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521460"/>
            <a:ext cx="10473055" cy="4892675"/>
          </a:xfrm>
          <a:prstGeom prst="rect">
            <a:avLst/>
          </a:prstGeom>
          <a:noFill/>
        </p:spPr>
        <p:txBody>
          <a:bodyPr wrap="square" rtlCol="0" anchor="t">
            <a:spAutoFit/>
          </a:bodyPr>
          <a:p>
            <a:pPr indent="457200" algn="l">
              <a:lnSpc>
                <a:spcPct val="120000"/>
              </a:lnSpc>
              <a:buClrTx/>
              <a:buSzTx/>
              <a:buFontTx/>
            </a:pPr>
            <a:r>
              <a:rPr lang="zh-CN" altLang="en-US" sz="2000">
                <a:latin typeface="微软雅黑" panose="020B0503020204020204" charset="-122"/>
                <a:ea typeface="微软雅黑" panose="020B0503020204020204" charset="-122"/>
                <a:cs typeface="仿宋" panose="02010609060101010101" charset="-122"/>
              </a:rPr>
              <a:t>回馈分析法是指根据行动的结果对自己的长处和短处进行分析，从而发现自己独特优势的方法。</a:t>
            </a:r>
            <a:r>
              <a:rPr lang="zh-CN" altLang="en-US" sz="2000">
                <a:latin typeface="仿宋" panose="02010609060101010101" charset="-122"/>
                <a:ea typeface="仿宋" panose="02010609060101010101" charset="-122"/>
                <a:cs typeface="仿宋" panose="02010609060101010101" charset="-122"/>
              </a:rPr>
              <a:t>著名管理学大师彼得·德鲁克就长期使用回馈分析法对自己的长处和短处进行分析。他在《什么决定了你的未来》一文中提道：“每当做出重要决定或采取重要行动时，你都可以事先记录下自己对结果的预期。9 到 12 个月后，再将实际结果与自己的预期进行比较。”</a:t>
            </a:r>
            <a:endParaRPr lang="zh-CN" altLang="en-US" sz="2000">
              <a:latin typeface="仿宋" panose="02010609060101010101" charset="-122"/>
              <a:ea typeface="仿宋" panose="02010609060101010101" charset="-122"/>
              <a:cs typeface="仿宋" panose="02010609060101010101" charset="-122"/>
            </a:endParaRPr>
          </a:p>
          <a:p>
            <a:pPr indent="457200" algn="l">
              <a:lnSpc>
                <a:spcPct val="120000"/>
              </a:lnSpc>
              <a:buClrTx/>
              <a:buSzTx/>
              <a:buFontTx/>
            </a:pPr>
            <a:r>
              <a:rPr lang="zh-CN" altLang="en-US" sz="2000">
                <a:latin typeface="微软雅黑" panose="020B0503020204020204" charset="-122"/>
                <a:ea typeface="微软雅黑" panose="020B0503020204020204" charset="-122"/>
                <a:cs typeface="仿宋" panose="02010609060101010101" charset="-122"/>
              </a:rPr>
              <a:t>同样，我们只要持之以恒地运用这个简单的方法，就能在较短的时间（可能两三年）内发现自己的长处。</a:t>
            </a:r>
            <a:r>
              <a:rPr lang="zh-CN" altLang="en-US" sz="2000">
                <a:latin typeface="仿宋" panose="02010609060101010101" charset="-122"/>
                <a:ea typeface="仿宋" panose="02010609060101010101" charset="-122"/>
                <a:cs typeface="仿宋" panose="02010609060101010101" charset="-122"/>
              </a:rPr>
              <a:t>在采用这种方法之后，我们就能知道，自己正在做（或没有做）的哪些事情会让我们的长处无法发挥出来。同时，我们也能看到自己在哪些方面的能力不是特别强。最后，我们还能了解自己在哪些方面完全不擅长，做不出成绩来。</a:t>
            </a:r>
            <a:endParaRPr lang="zh-CN" altLang="en-US" sz="2000">
              <a:latin typeface="仿宋" panose="02010609060101010101" charset="-122"/>
              <a:ea typeface="仿宋" panose="02010609060101010101" charset="-122"/>
              <a:cs typeface="仿宋" panose="02010609060101010101" charset="-122"/>
            </a:endParaRPr>
          </a:p>
          <a:p>
            <a:pPr indent="457200" algn="l">
              <a:lnSpc>
                <a:spcPct val="120000"/>
              </a:lnSpc>
              <a:buClrTx/>
              <a:buSzTx/>
              <a:buFontTx/>
            </a:pPr>
            <a:r>
              <a:rPr lang="zh-CN" altLang="en-US" sz="2000"/>
              <a:t>根据回馈分析的结果，我们需要在以下两个方面采取行动。</a:t>
            </a:r>
            <a:endParaRPr lang="zh-CN" altLang="en-US" sz="2000"/>
          </a:p>
          <a:p>
            <a:pPr indent="457200" algn="l">
              <a:lnSpc>
                <a:spcPct val="120000"/>
              </a:lnSpc>
              <a:buClrTx/>
              <a:buSzTx/>
              <a:buFontTx/>
            </a:pPr>
            <a:r>
              <a:rPr lang="zh-CN" altLang="en-US" sz="2000" b="1">
                <a:solidFill>
                  <a:srgbClr val="FF0000"/>
                </a:solidFill>
              </a:rPr>
              <a:t>第一，专注我们的长处。</a:t>
            </a:r>
            <a:r>
              <a:rPr lang="zh-CN" altLang="en-US" sz="2000"/>
              <a:t>在我们的职业生涯中，只能靠发挥长处而不能靠短处创造绩效，要把自己放到那些能发挥长处的地方。</a:t>
            </a:r>
            <a:endParaRPr lang="zh-CN" altLang="en-US" sz="2000"/>
          </a:p>
          <a:p>
            <a:pPr indent="457200" algn="l">
              <a:lnSpc>
                <a:spcPct val="120000"/>
              </a:lnSpc>
              <a:buClrTx/>
              <a:buSzTx/>
              <a:buFontTx/>
            </a:pPr>
            <a:r>
              <a:rPr lang="zh-CN" altLang="en-US" sz="2000" b="1">
                <a:solidFill>
                  <a:srgbClr val="FF0000"/>
                </a:solidFill>
              </a:rPr>
              <a:t>第二，加强我们的长处。</a:t>
            </a:r>
            <a:r>
              <a:rPr lang="zh-CN" altLang="en-US" sz="2000"/>
              <a:t>回馈分析会迅速地显示我们需要在哪些方面改善自己的技能或学习新技能，以进一步强化自己的优势。</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175260" y="825500"/>
            <a:ext cx="11837035" cy="960120"/>
          </a:xfrm>
          <a:prstGeom prst="rect">
            <a:avLst/>
          </a:prstGeom>
          <a:noFill/>
        </p:spPr>
        <p:txBody>
          <a:bodyPr wrap="square" rtlCol="0" anchor="t">
            <a:noAutofit/>
          </a:bodyPr>
          <a:p>
            <a:pPr indent="457200" algn="l">
              <a:lnSpc>
                <a:spcPct val="120000"/>
              </a:lnSpc>
              <a:buClrTx/>
              <a:buSzTx/>
              <a:buFontTx/>
            </a:pPr>
            <a:r>
              <a:rPr lang="zh-CN" altLang="en-US" sz="2400">
                <a:cs typeface="仿宋" panose="02010609060101010101" charset="-122"/>
              </a:rPr>
              <a:t>本测验把人的职业能力倾向分为九种，每种能力由一组四道题目反映。测验时，请仔细阅读每道题目，采用五等评分法对自己的能力进行评定，然后分别计算出自评等级。</a:t>
            </a:r>
            <a:endParaRPr lang="zh-CN" altLang="en-US" sz="2400">
              <a:cs typeface="仿宋" panose="02010609060101010101" charset="-122"/>
            </a:endParaRPr>
          </a:p>
        </p:txBody>
      </p:sp>
      <p:pic>
        <p:nvPicPr>
          <p:cNvPr id="5" name="图片 4"/>
          <p:cNvPicPr>
            <a:picLocks noChangeAspect="1"/>
          </p:cNvPicPr>
          <p:nvPr/>
        </p:nvPicPr>
        <p:blipFill>
          <a:blip r:embed="rId1"/>
          <a:stretch>
            <a:fillRect/>
          </a:stretch>
        </p:blipFill>
        <p:spPr>
          <a:xfrm>
            <a:off x="719455" y="1901825"/>
            <a:ext cx="10753725" cy="45148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425450" y="1181735"/>
            <a:ext cx="11513820" cy="48920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800100" y="1176020"/>
            <a:ext cx="10936605" cy="46520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grpSp>
        <p:nvGrpSpPr>
          <p:cNvPr id="6" name="组合 5"/>
          <p:cNvGrpSpPr/>
          <p:nvPr/>
        </p:nvGrpSpPr>
        <p:grpSpPr>
          <a:xfrm>
            <a:off x="641985" y="1010285"/>
            <a:ext cx="10968355" cy="5519420"/>
            <a:chOff x="1105" y="1720"/>
            <a:chExt cx="16694" cy="10173"/>
          </a:xfrm>
        </p:grpSpPr>
        <p:pic>
          <p:nvPicPr>
            <p:cNvPr id="4" name="图片 3"/>
            <p:cNvPicPr>
              <a:picLocks noChangeAspect="1"/>
            </p:cNvPicPr>
            <p:nvPr/>
          </p:nvPicPr>
          <p:blipFill>
            <a:blip r:embed="rId1"/>
            <a:stretch>
              <a:fillRect/>
            </a:stretch>
          </p:blipFill>
          <p:spPr>
            <a:xfrm>
              <a:off x="1105" y="1720"/>
              <a:ext cx="16695" cy="1575"/>
            </a:xfrm>
            <a:prstGeom prst="rect">
              <a:avLst/>
            </a:prstGeom>
          </p:spPr>
        </p:pic>
        <p:pic>
          <p:nvPicPr>
            <p:cNvPr id="5" name="图片 4"/>
            <p:cNvPicPr>
              <a:picLocks noChangeAspect="1"/>
            </p:cNvPicPr>
            <p:nvPr/>
          </p:nvPicPr>
          <p:blipFill>
            <a:blip r:embed="rId2"/>
            <a:stretch>
              <a:fillRect/>
            </a:stretch>
          </p:blipFill>
          <p:spPr>
            <a:xfrm>
              <a:off x="1133" y="3253"/>
              <a:ext cx="16665" cy="8640"/>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72745" y="951865"/>
            <a:ext cx="11624945" cy="1388110"/>
          </a:xfrm>
          <a:prstGeom prst="rect">
            <a:avLst/>
          </a:prstGeom>
          <a:noFill/>
        </p:spPr>
        <p:txBody>
          <a:bodyPr wrap="square" rtlCol="0" anchor="t">
            <a:noAutofit/>
          </a:bodyPr>
          <a:p>
            <a:pPr indent="457200" fontAlgn="auto">
              <a:lnSpc>
                <a:spcPct val="130000"/>
              </a:lnSpc>
            </a:pPr>
            <a:r>
              <a:rPr lang="zh-CN" altLang="en-US" sz="2000" u="sng">
                <a:solidFill>
                  <a:srgbClr val="389A47"/>
                </a:solidFill>
              </a:rPr>
              <a:t>杰瑟夫·卢夫特</a:t>
            </a:r>
            <a:r>
              <a:rPr lang="zh-CN" altLang="en-US" sz="2000"/>
              <a:t>和</a:t>
            </a:r>
            <a:r>
              <a:rPr lang="zh-CN" altLang="en-US" sz="2000" u="sng">
                <a:solidFill>
                  <a:srgbClr val="389A47"/>
                </a:solidFill>
              </a:rPr>
              <a:t>哈里·英格拉姆</a:t>
            </a:r>
            <a:r>
              <a:rPr lang="zh-CN" altLang="en-US" sz="2000"/>
              <a:t>根据</a:t>
            </a:r>
            <a:r>
              <a:rPr lang="zh-CN" altLang="en-US" sz="2000" b="1">
                <a:solidFill>
                  <a:srgbClr val="FF0000"/>
                </a:solidFill>
              </a:rPr>
              <a:t>自己知道、自己不知道</a:t>
            </a:r>
            <a:r>
              <a:rPr lang="zh-CN" altLang="en-US" sz="2000"/>
              <a:t>和</a:t>
            </a:r>
            <a:r>
              <a:rPr lang="zh-CN" altLang="en-US" sz="2000" b="1">
                <a:solidFill>
                  <a:srgbClr val="FF0000"/>
                </a:solidFill>
              </a:rPr>
              <a:t>别人知道、别人不知道</a:t>
            </a:r>
            <a:r>
              <a:rPr lang="zh-CN" altLang="en-US" sz="2000"/>
              <a:t>两个维度，将自我分成四个“橱窗”，即公开我、隐私我、潜在我和背脊我。这就是</a:t>
            </a:r>
            <a:r>
              <a:rPr lang="zh-CN" altLang="en-US" sz="2000">
                <a:highlight>
                  <a:srgbClr val="FFFF00"/>
                </a:highlight>
              </a:rPr>
              <a:t>乔哈里视窗（Johari window）</a:t>
            </a:r>
            <a:r>
              <a:rPr lang="zh-CN" altLang="en-US" sz="2000"/>
              <a:t>，如图 3-1 所示。</a:t>
            </a:r>
            <a:endParaRPr lang="zh-CN" altLang="en-US" sz="2000"/>
          </a:p>
        </p:txBody>
      </p:sp>
      <p:grpSp>
        <p:nvGrpSpPr>
          <p:cNvPr id="9" name="组合 8"/>
          <p:cNvGrpSpPr/>
          <p:nvPr/>
        </p:nvGrpSpPr>
        <p:grpSpPr>
          <a:xfrm>
            <a:off x="372745" y="2172176"/>
            <a:ext cx="11511280" cy="4248959"/>
            <a:chOff x="587" y="3519"/>
            <a:chExt cx="18128" cy="6533"/>
          </a:xfrm>
        </p:grpSpPr>
        <p:pic>
          <p:nvPicPr>
            <p:cNvPr id="3" name="图片 2"/>
            <p:cNvPicPr>
              <a:picLocks noChangeAspect="1"/>
            </p:cNvPicPr>
            <p:nvPr/>
          </p:nvPicPr>
          <p:blipFill>
            <a:blip r:embed="rId1"/>
            <a:stretch>
              <a:fillRect/>
            </a:stretch>
          </p:blipFill>
          <p:spPr>
            <a:xfrm>
              <a:off x="4121" y="3792"/>
              <a:ext cx="11019" cy="6259"/>
            </a:xfrm>
            <a:prstGeom prst="rect">
              <a:avLst/>
            </a:prstGeom>
          </p:spPr>
        </p:pic>
        <p:sp>
          <p:nvSpPr>
            <p:cNvPr id="4" name="文本框 3"/>
            <p:cNvSpPr txBox="1"/>
            <p:nvPr/>
          </p:nvSpPr>
          <p:spPr>
            <a:xfrm>
              <a:off x="587" y="3519"/>
              <a:ext cx="4979" cy="3052"/>
            </a:xfrm>
            <a:prstGeom prst="rect">
              <a:avLst/>
            </a:prstGeom>
            <a:noFill/>
          </p:spPr>
          <p:txBody>
            <a:bodyPr wrap="square" rtlCol="0" anchor="t">
              <a:noAutofit/>
            </a:bodyPr>
            <a:p>
              <a:r>
                <a:rPr lang="zh-CN" altLang="en-US" sz="2000">
                  <a:solidFill>
                    <a:srgbClr val="00B0F0"/>
                  </a:solidFill>
                  <a:latin typeface="楷体" panose="02010609060101010101" charset="-122"/>
                  <a:ea typeface="楷体" panose="02010609060101010101" charset="-122"/>
                  <a:cs typeface="楷体" panose="02010609060101010101" charset="-122"/>
                </a:rPr>
                <a:t>（1）公开我属于个人展现在外、无所隐藏的部分。人们往往认为自己很了解自己，其实不然。通过自我反省和他人反馈可以对公开我形成更加客观、全面的认识和了解。</a:t>
              </a:r>
              <a:endParaRPr lang="zh-CN" altLang="en-US" sz="2000">
                <a:solidFill>
                  <a:srgbClr val="00B0F0"/>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587" y="8653"/>
              <a:ext cx="5652" cy="1399"/>
            </a:xfrm>
            <a:prstGeom prst="rect">
              <a:avLst/>
            </a:prstGeom>
            <a:noFill/>
          </p:spPr>
          <p:txBody>
            <a:bodyPr wrap="square" rtlCol="0" anchor="t">
              <a:noAutofit/>
            </a:bodyPr>
            <a:p>
              <a:r>
                <a:rPr lang="zh-CN" altLang="en-US" sz="2000">
                  <a:solidFill>
                    <a:srgbClr val="00B0F0"/>
                  </a:solidFill>
                  <a:latin typeface="楷体" panose="02010609060101010101" charset="-122"/>
                  <a:ea typeface="楷体" panose="02010609060101010101" charset="-122"/>
                  <a:cs typeface="楷体" panose="02010609060101010101" charset="-122"/>
                </a:rPr>
                <a:t>（2）隐私我属于个人内在、私有、不愿被外人发现的部分。</a:t>
              </a:r>
              <a:endParaRPr lang="zh-CN" altLang="en-US" sz="2000">
                <a:solidFill>
                  <a:srgbClr val="00B0F0"/>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13504" y="3792"/>
              <a:ext cx="4979" cy="2506"/>
            </a:xfrm>
            <a:prstGeom prst="rect">
              <a:avLst/>
            </a:prstGeom>
            <a:noFill/>
          </p:spPr>
          <p:txBody>
            <a:bodyPr wrap="square" rtlCol="0" anchor="t">
              <a:spAutoFit/>
            </a:bodyPr>
            <a:p>
              <a:r>
                <a:rPr lang="zh-CN" altLang="en-US" sz="2000">
                  <a:solidFill>
                    <a:srgbClr val="00B0F0"/>
                  </a:solidFill>
                  <a:latin typeface="楷体" panose="02010609060101010101" charset="-122"/>
                  <a:ea typeface="楷体" panose="02010609060101010101" charset="-122"/>
                  <a:cs typeface="楷体" panose="02010609060101010101" charset="-122"/>
                </a:rPr>
                <a:t>（4）背脊我犹如一个人的背部，自己看不到，别人却看得很清楚。通过他人评价，人们可以认识到背脊我。</a:t>
              </a:r>
              <a:endParaRPr lang="zh-CN" altLang="en-US" sz="2000">
                <a:solidFill>
                  <a:srgbClr val="00B0F0"/>
                </a:solidFill>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13504" y="7128"/>
              <a:ext cx="5211" cy="2506"/>
            </a:xfrm>
            <a:prstGeom prst="rect">
              <a:avLst/>
            </a:prstGeom>
            <a:noFill/>
          </p:spPr>
          <p:txBody>
            <a:bodyPr wrap="square" rtlCol="0" anchor="t">
              <a:noAutofit/>
            </a:bodyPr>
            <a:p>
              <a:r>
                <a:rPr lang="zh-CN" altLang="en-US" sz="2000">
                  <a:solidFill>
                    <a:srgbClr val="00B0F0"/>
                  </a:solidFill>
                  <a:latin typeface="楷体" panose="02010609060101010101" charset="-122"/>
                  <a:ea typeface="楷体" panose="02010609060101010101" charset="-122"/>
                  <a:cs typeface="楷体" panose="02010609060101010101" charset="-122"/>
                </a:rPr>
                <a:t>（3）潜在我就像地下的矿产资源一样不被人知晓，但是蕴藏着无限潜能有待开发。通过职业测评和亲身实践可发现潜在我。</a:t>
              </a:r>
              <a:endParaRPr lang="zh-CN" altLang="en-US" sz="2000">
                <a:solidFill>
                  <a:srgbClr val="00B0F0"/>
                </a:solidFill>
                <a:latin typeface="楷体" panose="02010609060101010101" charset="-122"/>
                <a:ea typeface="楷体" panose="02010609060101010101" charset="-122"/>
                <a:cs typeface="楷体" panose="02010609060101010101"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911860"/>
            <a:ext cx="11118850" cy="1371600"/>
          </a:xfrm>
          <a:prstGeom prst="rect">
            <a:avLst/>
          </a:prstGeom>
          <a:noFill/>
        </p:spPr>
        <p:txBody>
          <a:bodyPr wrap="square" rtlCol="0" anchor="t">
            <a:noAutofit/>
          </a:bodyPr>
          <a:p>
            <a:pPr indent="457200" algn="l">
              <a:lnSpc>
                <a:spcPct val="120000"/>
              </a:lnSpc>
              <a:buClrTx/>
              <a:buSzTx/>
              <a:buFontTx/>
            </a:pPr>
            <a:r>
              <a:rPr lang="en-US" altLang="zh-CN" sz="2400">
                <a:cs typeface="仿宋" panose="02010609060101010101" charset="-122"/>
              </a:rPr>
              <a:t>  </a:t>
            </a:r>
            <a:r>
              <a:rPr lang="zh-CN" altLang="en-US" sz="2400">
                <a:cs typeface="仿宋" panose="02010609060101010101" charset="-122"/>
              </a:rPr>
              <a:t>计分方法：①选“强”得 5 分，选“较强”得 4 分，依次类推；②计算每种能力倾向的自评等级：自评等级＝总分÷4；③将自评等级填入表 3-11 中。部分职业所需的最低能力标准见表 3-12。</a:t>
            </a:r>
            <a:endParaRPr lang="zh-CN" altLang="en-US" sz="2400">
              <a:cs typeface="仿宋" panose="02010609060101010101" charset="-122"/>
            </a:endParaRPr>
          </a:p>
        </p:txBody>
      </p:sp>
      <p:pic>
        <p:nvPicPr>
          <p:cNvPr id="4" name="图片 3"/>
          <p:cNvPicPr>
            <a:picLocks noChangeAspect="1"/>
          </p:cNvPicPr>
          <p:nvPr/>
        </p:nvPicPr>
        <p:blipFill>
          <a:blip r:embed="rId1"/>
          <a:stretch>
            <a:fillRect/>
          </a:stretch>
        </p:blipFill>
        <p:spPr>
          <a:xfrm>
            <a:off x="466725" y="2284095"/>
            <a:ext cx="11562080" cy="36029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5" name="图片 4"/>
          <p:cNvPicPr>
            <a:picLocks noChangeAspect="1"/>
          </p:cNvPicPr>
          <p:nvPr/>
        </p:nvPicPr>
        <p:blipFill>
          <a:blip r:embed="rId1"/>
          <a:stretch>
            <a:fillRect/>
          </a:stretch>
        </p:blipFill>
        <p:spPr>
          <a:xfrm>
            <a:off x="714375" y="1033145"/>
            <a:ext cx="10763250" cy="47910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5036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3-4：你的优势潜能在哪里</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352550" y="773430"/>
            <a:ext cx="10043795" cy="56222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文本框 90"/>
          <p:cNvSpPr txBox="1"/>
          <p:nvPr/>
        </p:nvSpPr>
        <p:spPr>
          <a:xfrm>
            <a:off x="4836160" y="991235"/>
            <a:ext cx="7100570" cy="6245860"/>
          </a:xfrm>
          <a:prstGeom prst="rect">
            <a:avLst/>
          </a:prstGeom>
          <a:noFill/>
        </p:spPr>
        <p:txBody>
          <a:bodyPr wrap="square" rtlCol="0">
            <a:noAutofit/>
            <a:scene3d>
              <a:camera prst="orthographicFront"/>
              <a:lightRig rig="threePt" dir="t"/>
            </a:scene3d>
            <a:sp3d contourW="12700"/>
          </a:bodyPr>
          <a:lstStyle/>
          <a:p>
            <a:pPr indent="457200" fontAlgn="auto">
              <a:lnSpc>
                <a:spcPct val="100000"/>
              </a:lnSpc>
              <a:spcAft>
                <a:spcPts val="1000"/>
              </a:spcAft>
            </a:pPr>
            <a:r>
              <a:rPr sz="2400" dirty="0">
                <a:solidFill>
                  <a:srgbClr val="EA4343"/>
                </a:solidFill>
                <a:latin typeface="微软雅黑" panose="020B0503020204020204" charset="-122"/>
                <a:ea typeface="微软雅黑" panose="020B0503020204020204" charset="-122"/>
                <a:cs typeface="微软雅黑" panose="020B0503020204020204" charset="-122"/>
                <a:sym typeface="+mn-lt"/>
              </a:rPr>
              <a:t>1. 自我探索的方法主要有自我反省、实践活动、他人评价和职业测评法。自我探索的重点领域为职业价值观、职业兴趣、职业性格和职业能力倾向。</a:t>
            </a:r>
            <a:endParaRPr sz="2400" dirty="0">
              <a:solidFill>
                <a:srgbClr val="EA4343"/>
              </a:solidFill>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400" dirty="0">
                <a:solidFill>
                  <a:srgbClr val="2B2F92"/>
                </a:solidFill>
                <a:latin typeface="微软雅黑" panose="020B0503020204020204" charset="-122"/>
                <a:ea typeface="微软雅黑" panose="020B0503020204020204" charset="-122"/>
                <a:cs typeface="微软雅黑" panose="020B0503020204020204" charset="-122"/>
                <a:sym typeface="+mn-lt"/>
              </a:rPr>
              <a:t>2. 职业价值观探索的方法：价值观测评、交互指导信息系统、生命中的五样、生涯拍卖会、卡片分类法。</a:t>
            </a:r>
            <a:endParaRPr sz="2400" dirty="0">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400" dirty="0">
                <a:solidFill>
                  <a:srgbClr val="EA4343"/>
                </a:solidFill>
                <a:latin typeface="微软雅黑" panose="020B0503020204020204" charset="-122"/>
                <a:ea typeface="微软雅黑" panose="020B0503020204020204" charset="-122"/>
                <a:cs typeface="微软雅黑" panose="020B0503020204020204" charset="-122"/>
                <a:sym typeface="+mn-lt"/>
              </a:rPr>
              <a:t>3. 职业兴趣探索的方法：自我导向搜寻量表、库德职业兴趣量表、斯特朗 - 坎贝尔兴趣调查表。</a:t>
            </a:r>
            <a:endParaRPr sz="2400" dirty="0">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400" dirty="0">
                <a:solidFill>
                  <a:srgbClr val="2B2F92"/>
                </a:solidFill>
                <a:latin typeface="微软雅黑" panose="020B0503020204020204" charset="-122"/>
                <a:ea typeface="微软雅黑" panose="020B0503020204020204" charset="-122"/>
                <a:cs typeface="微软雅黑" panose="020B0503020204020204" charset="-122"/>
                <a:sym typeface="+mn-lt"/>
              </a:rPr>
              <a:t>4. MBTI 根据能量指向方式、信息的获取方式、做决策的方式和日常生活方式将人的职业性格分为 16 种。</a:t>
            </a:r>
            <a:endParaRPr sz="2400" dirty="0">
              <a:solidFill>
                <a:srgbClr val="2B2F92"/>
              </a:solidFill>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400" dirty="0">
                <a:solidFill>
                  <a:srgbClr val="EA4343"/>
                </a:solidFill>
                <a:latin typeface="微软雅黑" panose="020B0503020204020204" charset="-122"/>
                <a:ea typeface="微软雅黑" panose="020B0503020204020204" charset="-122"/>
                <a:cs typeface="微软雅黑" panose="020B0503020204020204" charset="-122"/>
                <a:sym typeface="+mn-lt"/>
              </a:rPr>
              <a:t>5. 职业能力倾向探索的方法：职业测评法、成就故事法和回馈分析法。</a:t>
            </a:r>
            <a:endParaRPr sz="2400" dirty="0">
              <a:solidFill>
                <a:srgbClr val="EA4343"/>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cstate="screen"/>
          <a:stretch>
            <a:fillRect/>
          </a:stretch>
        </p:blipFill>
        <p:spPr>
          <a:xfrm>
            <a:off x="360773" y="1328632"/>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雷五明．绝不迷茫：青年职业心理测评与生涯规划 [M]．武汉：华中科技大学出版社，2005.</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DiggMe 智能测评云平台（https://wx.diggme.cn/）</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85520"/>
            <a:ext cx="462851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换一种方式也许离成功更近点</a:t>
            </a:r>
            <a:endParaRPr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1597660"/>
            <a:ext cx="11221085" cy="489267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他出生在美国新泽西州一个贫穷的外来移民家庭。</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他从小就是个腼腆、内向的孩子，和他一样大的孩子都不喜欢和他在一起，因为他什么也不会。</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每次考试他都是倒数几名，老师不想让他回答问题，因为他总是羞涩地说不知道。大家认为他是笨蛋，是白痴。伙伴们嘲笑他，说他永远和失败在一起，是失败的难兄难弟。邻居们说，这个孩子将来注定一事无成。父母听到这样的话，暗暗为他担心。</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他努力过，可是收效甚微，他在学业方面取得的进步几乎为零。但是，他还是在不断苦读。</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他每天醒后都害怕上学，害怕被嘲笑。周末，他坐在自家的门前，看着草地上喜笑颜开的男孩们，感到自己的未来一片渺茫。</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时间一天天地流逝，而学校也在考虑劝他退学。</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一次，他看到一个老人为了一张被老鼠咬坏的一美元钞票而痛哭不已。为了不让老人伤心，他悄悄回家将自己平时积攒的硬币换成一张一美元的钞票，交给了老人，说这是他用魔法变回来的。老人激动不已，说他是个善良、聪明的孩子。父亲知道这件事后，认为自己的孩子还不是个笨到家的人。</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5" grpId="0" animBg="1" build="p"/>
      <p:bldP spid="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897255"/>
            <a:ext cx="11221085" cy="5692775"/>
          </a:xfrm>
          <a:prstGeom prst="rect">
            <a:avLst/>
          </a:prstGeom>
          <a:noFill/>
        </p:spPr>
        <p:txBody>
          <a:bodyPr wrap="square" rtlCol="0">
            <a:spAutoFit/>
            <a:scene3d>
              <a:camera prst="orthographicFront"/>
              <a:lightRig rig="threePt" dir="t"/>
            </a:scene3d>
            <a:sp3d contourW="12700"/>
          </a:bodyPr>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而接下来的这天，是他永远不会忘记的。</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父亲要带他出门，目的地是波士顿。他说：“我们坐汽车可以到达。”父亲说：“那我们坐汽车吧。”可是，在中途的一个小站，父亲下车买东西忘记了汽车出发的时间。就这样，汽车在他的喊叫声中呼啸而去。他很害怕，心想这下怎么办，没有汽车，父亲怎么能到波士顿呢？波士顿汽车站到了，他下车时却看到父亲正在不远处等着他。他快速跑了过去，扑进父亲的怀抱，诉说一路的忐忑不安，他害怕父亲到不了波士顿，并惊讶父亲是如何到达的。</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父亲说：“我是骑马来的。”</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竟然是这样的！他惊讶不已。父亲说：“只要我们能到达目的地，管它用什么方式呢，孩子，就像你学业不成功，并不代表你在其他方面不能成功，换一种方式吧！”此时，他恍然大悟。</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随后，他看到很多人因为不能实现自己的理想而痛苦不已，他就想，假如自己能用魔法帮助他们实现理想就好了，即使是假的，但起码能从精神上减轻他们的痛苦。</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从此，他对魔术表现出浓厚的兴趣，并跟随一些魔术师学习魔术。</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他克服心中的怯懦，开始为自己的梦想奋斗。他为了实现自己的梦想而努力，并得到了父母的鼓励。</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6" name="文本框 5"/>
          <p:cNvSpPr txBox="1"/>
          <p:nvPr/>
        </p:nvSpPr>
        <p:spPr>
          <a:xfrm>
            <a:off x="495300" y="897255"/>
            <a:ext cx="11221085" cy="4492625"/>
          </a:xfrm>
          <a:prstGeom prst="rect">
            <a:avLst/>
          </a:prstGeom>
          <a:noFill/>
        </p:spPr>
        <p:txBody>
          <a:bodyPr wrap="square" rtlCol="0">
            <a:spAutoFit/>
            <a:scene3d>
              <a:camera prst="orthographicFront"/>
              <a:lightRig rig="threePt" dir="t"/>
            </a:scene3d>
            <a:sp3d contourW="12700"/>
          </a:bodyPr>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教他魔术的老师发现他在这方面具有很高的悟性，学东西很快，而且每次都能在原有的基础上有所创新。很快，老师的技巧便被他学光了，他不得不换老师。就这样，短短两年时间里，他换了四个魔术老师。</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他就是大名鼎鼎的魔术师大卫·科波菲尔，一个令人匪夷所思的成功人士。</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有人问他是怎么成功的，大卫·科波菲尔说：“父亲告诉我，成功对我们来说就好比固定的车站，我们在为怎么到达而绞尽脑汁，大家都在争夺汽车上的座位，没有得到座位的人不得不等下一班汽车，可是，为什么我们不能骑马或者乘轮船去车站呢？这样，我们不是也可以到达吗？只不过换了一种方式而已。”</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最后，大卫·科波菲尔说：“后来我才知道，这一切是父亲安排好的。其实那个小站离波士顿很近，骑马比坐汽车还快，所以父亲到得比我早。”</a:t>
            </a:r>
            <a:endParaRPr lang="zh-CN" altLang="en-US" sz="2000" dirty="0">
              <a:latin typeface="楷体" panose="02010609060101010101" charset="-122"/>
              <a:ea typeface="楷体" panose="02010609060101010101" charset="-122"/>
              <a:cs typeface="楷体" panose="02010609060101010101" charset="-122"/>
              <a:sym typeface="+mn-lt"/>
            </a:endParaRPr>
          </a:p>
          <a:p>
            <a:pPr indent="457200" fontAlgn="auto">
              <a:lnSpc>
                <a:spcPct val="13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这个道理浅显易懂，可是能真正理解它并且付诸行动的人却很少。</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案例分析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5" name="组合 4"/>
          <p:cNvGrpSpPr/>
          <p:nvPr/>
        </p:nvGrpSpPr>
        <p:grpSpPr>
          <a:xfrm>
            <a:off x="580390" y="911225"/>
            <a:ext cx="11135995" cy="1692910"/>
            <a:chOff x="517" y="7575"/>
            <a:chExt cx="17537" cy="2666"/>
          </a:xfrm>
        </p:grpSpPr>
        <p:sp>
          <p:nvSpPr>
            <p:cNvPr id="3" name="圆角矩形 2"/>
            <p:cNvSpPr/>
            <p:nvPr/>
          </p:nvSpPr>
          <p:spPr>
            <a:xfrm>
              <a:off x="1504" y="8070"/>
              <a:ext cx="16550" cy="1882"/>
            </a:xfrm>
            <a:prstGeom prst="roundRect">
              <a:avLst/>
            </a:prstGeom>
            <a:solidFill>
              <a:srgbClr val="E0EFDC"/>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9" name="图片 108"/>
            <p:cNvPicPr/>
            <p:nvPr/>
          </p:nvPicPr>
          <p:blipFill>
            <a:blip r:embed="rId1">
              <a:clrChange>
                <a:clrFrom>
                  <a:srgbClr val="FFFFFF">
                    <a:alpha val="100000"/>
                  </a:srgbClr>
                </a:clrFrom>
                <a:clrTo>
                  <a:srgbClr val="FFFFFF">
                    <a:alpha val="100000"/>
                    <a:alpha val="0"/>
                  </a:srgbClr>
                </a:clrTo>
              </a:clrChange>
            </a:blip>
            <a:stretch>
              <a:fillRect/>
            </a:stretch>
          </p:blipFill>
          <p:spPr>
            <a:xfrm>
              <a:off x="517" y="7575"/>
              <a:ext cx="2666" cy="2666"/>
            </a:xfrm>
            <a:prstGeom prst="rect">
              <a:avLst/>
            </a:prstGeom>
            <a:noFill/>
            <a:ln w="9525">
              <a:noFill/>
            </a:ln>
          </p:spPr>
        </p:pic>
        <p:sp>
          <p:nvSpPr>
            <p:cNvPr id="4" name="文本框 3"/>
            <p:cNvSpPr txBox="1"/>
            <p:nvPr/>
          </p:nvSpPr>
          <p:spPr>
            <a:xfrm>
              <a:off x="3340" y="8211"/>
              <a:ext cx="14372" cy="1582"/>
            </a:xfrm>
            <a:prstGeom prst="rect">
              <a:avLst/>
            </a:prstGeom>
            <a:noFill/>
          </p:spPr>
          <p:txBody>
            <a:bodyPr wrap="square" rtlCol="0" anchor="t">
              <a:spAutoFit/>
            </a:bodyPr>
            <a:p>
              <a:pPr>
                <a:lnSpc>
                  <a:spcPct val="110000"/>
                </a:lnSpc>
              </a:pPr>
              <a:r>
                <a:rPr lang="zh-CN" altLang="en-US" b="1"/>
                <a:t>思考</a:t>
              </a:r>
              <a:endParaRPr lang="zh-CN" altLang="en-US"/>
            </a:p>
            <a:p>
              <a:pPr indent="457200" fontAlgn="auto">
                <a:lnSpc>
                  <a:spcPct val="110000"/>
                </a:lnSpc>
              </a:pPr>
              <a:r>
                <a:rPr lang="zh-CN" altLang="en-US"/>
                <a:t>1. 大卫·科波菲尔的故事带给你哪些思考？</a:t>
              </a:r>
              <a:endParaRPr lang="zh-CN" altLang="en-US"/>
            </a:p>
            <a:p>
              <a:pPr indent="457200" fontAlgn="auto">
                <a:lnSpc>
                  <a:spcPct val="110000"/>
                </a:lnSpc>
              </a:pPr>
              <a:r>
                <a:rPr lang="zh-CN" altLang="en-US"/>
                <a:t>2. 我们应该从哪些方面、用什么方法去认识自己？</a:t>
              </a:r>
              <a:endParaRPr lang="zh-CN" altLang="en-US"/>
            </a:p>
          </p:txBody>
        </p:sp>
      </p:grpSp>
      <p:pic>
        <p:nvPicPr>
          <p:cNvPr id="118" name="图片 117"/>
          <p:cNvPicPr/>
          <p:nvPr/>
        </p:nvPicPr>
        <p:blipFill>
          <a:blip r:embed="rId2"/>
          <a:stretch>
            <a:fillRect/>
          </a:stretch>
        </p:blipFill>
        <p:spPr>
          <a:xfrm>
            <a:off x="2932430" y="2666365"/>
            <a:ext cx="6327140" cy="355981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27195" y="1955800"/>
            <a:ext cx="7510780" cy="1918335"/>
          </a:xfrm>
          <a:prstGeom prst="rect">
            <a:avLst/>
          </a:prstGeom>
          <a:solidFill>
            <a:schemeClr val="bg1">
              <a:lumMod val="95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0" name="文本框 9"/>
          <p:cNvSpPr txBox="1"/>
          <p:nvPr/>
        </p:nvSpPr>
        <p:spPr>
          <a:xfrm>
            <a:off x="4550410" y="2195830"/>
            <a:ext cx="6698615" cy="1410970"/>
          </a:xfrm>
          <a:prstGeom prst="rect">
            <a:avLst/>
          </a:prstGeom>
          <a:noFill/>
        </p:spPr>
        <p:txBody>
          <a:bodyPr wrap="square" rtlCol="0" anchor="t">
            <a:spAutoFit/>
          </a:bodyPr>
          <a:p>
            <a:pPr indent="457200" fontAlgn="auto">
              <a:lnSpc>
                <a:spcPct val="130000"/>
              </a:lnSpc>
            </a:pPr>
            <a:r>
              <a:rPr lang="zh-CN" altLang="en-US" sz="2200">
                <a:latin typeface="仿宋" panose="02010609060101010101" charset="-122"/>
                <a:ea typeface="仿宋" panose="02010609060101010101" charset="-122"/>
                <a:cs typeface="仿宋" panose="02010609060101010101" charset="-122"/>
              </a:rPr>
              <a:t>春秋时期的曾子曾说过：“吾日三省吾身。”</a:t>
            </a:r>
            <a:endParaRPr lang="zh-CN" altLang="en-US" sz="2200">
              <a:latin typeface="仿宋" panose="02010609060101010101" charset="-122"/>
              <a:ea typeface="仿宋" panose="02010609060101010101" charset="-122"/>
              <a:cs typeface="仿宋" panose="02010609060101010101" charset="-122"/>
            </a:endParaRPr>
          </a:p>
          <a:p>
            <a:pPr indent="457200" fontAlgn="auto">
              <a:lnSpc>
                <a:spcPct val="130000"/>
              </a:lnSpc>
            </a:pPr>
            <a:r>
              <a:rPr lang="zh-CN" altLang="en-US" sz="2200">
                <a:latin typeface="仿宋" panose="02010609060101010101" charset="-122"/>
                <a:ea typeface="仿宋" panose="02010609060101010101" charset="-122"/>
                <a:cs typeface="仿宋" panose="02010609060101010101" charset="-122"/>
              </a:rPr>
              <a:t>古希腊哲学家苏格拉底说：“未经审视的生活是不值得过的。”</a:t>
            </a:r>
            <a:endParaRPr lang="zh-CN" altLang="en-US" sz="2200">
              <a:latin typeface="仿宋" panose="02010609060101010101" charset="-122"/>
              <a:ea typeface="仿宋" panose="02010609060101010101" charset="-122"/>
              <a:cs typeface="仿宋" panose="02010609060101010101" charset="-122"/>
            </a:endParaRPr>
          </a:p>
        </p:txBody>
      </p:sp>
      <p:sp>
        <p:nvSpPr>
          <p:cNvPr id="22" name="Rectangle 30"/>
          <p:cNvSpPr txBox="1">
            <a:spLocks noRot="1" noChangeArrowheads="1"/>
          </p:cNvSpPr>
          <p:nvPr/>
        </p:nvSpPr>
        <p:spPr bwMode="auto">
          <a:xfrm>
            <a:off x="688340" y="103632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（一）自我反省—— 回顾过去，发现自我</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6" name="图片 105"/>
          <p:cNvPicPr/>
          <p:nvPr/>
        </p:nvPicPr>
        <p:blipFill>
          <a:blip r:embed="rId1"/>
          <a:stretch>
            <a:fillRect/>
          </a:stretch>
        </p:blipFill>
        <p:spPr>
          <a:xfrm>
            <a:off x="489585" y="1816100"/>
            <a:ext cx="1774825" cy="2184400"/>
          </a:xfrm>
          <a:prstGeom prst="ellipse">
            <a:avLst/>
          </a:prstGeom>
          <a:noFill/>
          <a:ln w="9525">
            <a:noFill/>
          </a:ln>
        </p:spPr>
      </p:pic>
      <p:pic>
        <p:nvPicPr>
          <p:cNvPr id="107" name="图片 106"/>
          <p:cNvPicPr/>
          <p:nvPr/>
        </p:nvPicPr>
        <p:blipFill>
          <a:blip r:embed="rId2"/>
          <a:stretch>
            <a:fillRect/>
          </a:stretch>
        </p:blipFill>
        <p:spPr>
          <a:xfrm>
            <a:off x="2388870" y="1816100"/>
            <a:ext cx="1711960" cy="2185035"/>
          </a:xfrm>
          <a:prstGeom prst="ellipse">
            <a:avLst/>
          </a:prstGeom>
          <a:noFill/>
          <a:ln w="9525">
            <a:noFill/>
          </a:ln>
        </p:spPr>
      </p:pic>
      <p:sp>
        <p:nvSpPr>
          <p:cNvPr id="12" name="文本框 11"/>
          <p:cNvSpPr txBox="1"/>
          <p:nvPr/>
        </p:nvSpPr>
        <p:spPr>
          <a:xfrm>
            <a:off x="741680" y="4484370"/>
            <a:ext cx="10709275" cy="1529715"/>
          </a:xfrm>
          <a:prstGeom prst="rect">
            <a:avLst/>
          </a:prstGeom>
          <a:noFill/>
        </p:spPr>
        <p:txBody>
          <a:bodyPr wrap="square" rtlCol="0" anchor="t">
            <a:spAutoFit/>
          </a:bodyPr>
          <a:p>
            <a:pPr>
              <a:lnSpc>
                <a:spcPct val="130000"/>
              </a:lnSpc>
            </a:pPr>
            <a:r>
              <a:rPr lang="zh-CN" altLang="en-US" sz="2400" b="1">
                <a:solidFill>
                  <a:srgbClr val="00B0F0"/>
                </a:solidFill>
              </a:rPr>
              <a:t>回顾自己的成长经历，如过去哪些事情干起来觉得非常快乐，哪些事情干起来觉得很痛苦，哪些事情干起来觉得非常轻松，哪些事情干起来觉得比较费劲</a:t>
            </a:r>
            <a:r>
              <a:rPr lang="en-US" altLang="zh-CN" sz="2400" b="1">
                <a:solidFill>
                  <a:srgbClr val="00B0F0"/>
                </a:solidFill>
              </a:rPr>
              <a:t>……</a:t>
            </a:r>
            <a:endParaRPr lang="en-US" altLang="zh-CN" sz="2400" b="1">
              <a:solidFill>
                <a:srgbClr val="00B0F0"/>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7695" y="951865"/>
            <a:ext cx="11015980" cy="891540"/>
          </a:xfrm>
          <a:prstGeom prst="rect">
            <a:avLst/>
          </a:prstGeom>
          <a:noFill/>
        </p:spPr>
        <p:txBody>
          <a:bodyPr wrap="square" rtlCol="0" anchor="t">
            <a:spAutoFit/>
          </a:bodyPr>
          <a:p>
            <a:pPr indent="457200" fontAlgn="auto">
              <a:lnSpc>
                <a:spcPct val="130000"/>
              </a:lnSpc>
            </a:pPr>
            <a:r>
              <a:rPr lang="zh-CN" altLang="en-US" sz="2000">
                <a:solidFill>
                  <a:srgbClr val="FF0000"/>
                </a:solidFill>
              </a:rPr>
              <a:t>最新的研究显示，自传体回忆可以促进自我记忆，而自我认识与自我叙述可以有效帮助我们认识自己。</a:t>
            </a:r>
            <a:endParaRPr lang="zh-CN" altLang="en-US" sz="2000">
              <a:solidFill>
                <a:srgbClr val="FF0000"/>
              </a:solidFill>
            </a:endParaRPr>
          </a:p>
        </p:txBody>
      </p:sp>
      <p:grpSp>
        <p:nvGrpSpPr>
          <p:cNvPr id="18" name="组合 17"/>
          <p:cNvGrpSpPr/>
          <p:nvPr>
            <p:custDataLst>
              <p:tags r:id="rId1"/>
            </p:custDataLst>
          </p:nvPr>
        </p:nvGrpSpPr>
        <p:grpSpPr>
          <a:xfrm>
            <a:off x="852805" y="2056448"/>
            <a:ext cx="10485755" cy="2799397"/>
            <a:chOff x="1093" y="4280"/>
            <a:chExt cx="16513" cy="4408"/>
          </a:xfrm>
        </p:grpSpPr>
        <p:sp>
          <p:nvSpPr>
            <p:cNvPr id="10" name="矩形: 圆角 2"/>
            <p:cNvSpPr/>
            <p:nvPr>
              <p:custDataLst>
                <p:tags r:id="rId2"/>
              </p:custDataLst>
            </p:nvPr>
          </p:nvSpPr>
          <p:spPr>
            <a:xfrm>
              <a:off x="1093" y="4845"/>
              <a:ext cx="5174" cy="3843"/>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14498" tIns="246529" rIns="314498" bIns="137838" rtlCol="0" anchor="ctr"/>
            <a:p>
              <a:pPr algn="just" fontAlgn="b">
                <a:lnSpc>
                  <a:spcPct val="100000"/>
                </a:lnSpc>
              </a:pPr>
              <a:r>
                <a:rPr lang="zh-CN" altLang="zh-CN" dirty="0">
                  <a:solidFill>
                    <a:schemeClr val="tx1">
                      <a:lumMod val="85000"/>
                      <a:lumOff val="15000"/>
                    </a:schemeClr>
                  </a:solidFill>
                  <a:latin typeface="+mn-ea"/>
                  <a:cs typeface="+mn-ea"/>
                  <a:sym typeface="+mn-ea"/>
                </a:rPr>
                <a:t>以第一视角回忆过去的经历，从而增加过去与现在的联系；</a:t>
              </a:r>
              <a:endParaRPr lang="zh-CN" altLang="zh-CN" dirty="0">
                <a:solidFill>
                  <a:schemeClr val="tx1">
                    <a:lumMod val="85000"/>
                    <a:lumOff val="15000"/>
                  </a:schemeClr>
                </a:solidFill>
                <a:latin typeface="+mn-ea"/>
                <a:cs typeface="+mn-ea"/>
                <a:sym typeface="+mn-ea"/>
              </a:endParaRPr>
            </a:p>
          </p:txBody>
        </p:sp>
        <p:sp>
          <p:nvSpPr>
            <p:cNvPr id="11" name="矩形: 圆角 4"/>
            <p:cNvSpPr/>
            <p:nvPr>
              <p:custDataLst>
                <p:tags r:id="rId3"/>
              </p:custDataLst>
            </p:nvPr>
          </p:nvSpPr>
          <p:spPr>
            <a:xfrm>
              <a:off x="1093" y="4280"/>
              <a:ext cx="2430" cy="850"/>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sym typeface="+mn-ea"/>
                </a:rPr>
                <a:t>自我记忆</a:t>
              </a:r>
              <a:endParaRPr lang="zh-CN" altLang="en-US" b="1">
                <a:solidFill>
                  <a:schemeClr val="lt1">
                    <a:lumMod val="100000"/>
                  </a:schemeClr>
                </a:solidFill>
                <a:latin typeface="+mn-ea"/>
                <a:cs typeface="+mn-ea"/>
                <a:sym typeface="+mn-ea"/>
              </a:endParaRPr>
            </a:p>
          </p:txBody>
        </p:sp>
        <p:sp>
          <p:nvSpPr>
            <p:cNvPr id="12" name="矩形: 圆角 6"/>
            <p:cNvSpPr/>
            <p:nvPr>
              <p:custDataLst>
                <p:tags r:id="rId4"/>
              </p:custDataLst>
            </p:nvPr>
          </p:nvSpPr>
          <p:spPr>
            <a:xfrm>
              <a:off x="6776" y="4845"/>
              <a:ext cx="5174" cy="3843"/>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14498" tIns="246529" rIns="314498" bIns="137838" rtlCol="0" anchor="ctr"/>
            <a:p>
              <a:pPr algn="just" fontAlgn="b">
                <a:lnSpc>
                  <a:spcPct val="100000"/>
                </a:lnSpc>
              </a:pPr>
              <a:r>
                <a:rPr lang="zh-CN" altLang="zh-CN" dirty="0">
                  <a:solidFill>
                    <a:schemeClr val="tx1">
                      <a:lumMod val="85000"/>
                      <a:lumOff val="15000"/>
                    </a:schemeClr>
                  </a:solidFill>
                  <a:latin typeface="+mn-ea"/>
                  <a:cs typeface="+mn-ea"/>
                  <a:sym typeface="+mn-ea"/>
                </a:rPr>
                <a:t>对过去的自我与现在的自我的认识，可以填补自我记忆的空白，增加过去与现在自我的感知相似性，最终将过去的自我融入现在的自我；</a:t>
              </a:r>
              <a:endParaRPr lang="zh-CN" altLang="zh-CN" dirty="0">
                <a:solidFill>
                  <a:schemeClr val="tx1">
                    <a:lumMod val="85000"/>
                    <a:lumOff val="15000"/>
                  </a:schemeClr>
                </a:solidFill>
                <a:latin typeface="+mn-ea"/>
                <a:cs typeface="+mn-ea"/>
                <a:sym typeface="+mn-ea"/>
              </a:endParaRPr>
            </a:p>
          </p:txBody>
        </p:sp>
        <p:sp>
          <p:nvSpPr>
            <p:cNvPr id="13" name="矩形: 圆角 8"/>
            <p:cNvSpPr/>
            <p:nvPr>
              <p:custDataLst>
                <p:tags r:id="rId5"/>
              </p:custDataLst>
            </p:nvPr>
          </p:nvSpPr>
          <p:spPr>
            <a:xfrm>
              <a:off x="6776" y="4280"/>
              <a:ext cx="2430" cy="850"/>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sym typeface="+mn-ea"/>
                </a:rPr>
                <a:t>自我认识</a:t>
              </a:r>
              <a:endParaRPr lang="zh-CN" altLang="en-US" b="1">
                <a:solidFill>
                  <a:schemeClr val="lt1">
                    <a:lumMod val="100000"/>
                  </a:schemeClr>
                </a:solidFill>
                <a:latin typeface="+mn-ea"/>
                <a:cs typeface="+mn-ea"/>
                <a:sym typeface="+mn-ea"/>
              </a:endParaRPr>
            </a:p>
          </p:txBody>
        </p:sp>
        <p:sp>
          <p:nvSpPr>
            <p:cNvPr id="14" name="矩形: 圆角 7"/>
            <p:cNvSpPr/>
            <p:nvPr>
              <p:custDataLst>
                <p:tags r:id="rId6"/>
              </p:custDataLst>
            </p:nvPr>
          </p:nvSpPr>
          <p:spPr>
            <a:xfrm>
              <a:off x="12432" y="4845"/>
              <a:ext cx="5174" cy="3843"/>
            </a:xfrm>
            <a:prstGeom prst="roundRect">
              <a:avLst>
                <a:gd name="adj" fmla="val 7221"/>
              </a:avLst>
            </a:prstGeom>
            <a:solidFill>
              <a:schemeClr val="tx1">
                <a:lumMod val="40000"/>
                <a:lumOff val="6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14498" tIns="246529" rIns="314498" bIns="137838" rtlCol="0" anchor="ctr"/>
            <a:p>
              <a:pPr algn="just" fontAlgn="b">
                <a:lnSpc>
                  <a:spcPct val="100000"/>
                </a:lnSpc>
              </a:pPr>
              <a:r>
                <a:rPr lang="zh-CN" altLang="zh-CN" dirty="0">
                  <a:solidFill>
                    <a:schemeClr val="tx1">
                      <a:lumMod val="85000"/>
                      <a:lumOff val="15000"/>
                    </a:schemeClr>
                  </a:solidFill>
                  <a:latin typeface="+mn-ea"/>
                  <a:cs typeface="+mn-ea"/>
                  <a:sym typeface="+mn-ea"/>
                </a:rPr>
                <a:t>比前两种方式更具目的性，可以建立有秩序和有意义的人生故事，并赋予故事一个主题，进而理解生活的意义。</a:t>
              </a:r>
              <a:endParaRPr lang="zh-CN" altLang="zh-CN" dirty="0">
                <a:solidFill>
                  <a:schemeClr val="tx1">
                    <a:lumMod val="85000"/>
                    <a:lumOff val="15000"/>
                  </a:schemeClr>
                </a:solidFill>
                <a:latin typeface="+mn-ea"/>
                <a:cs typeface="+mn-ea"/>
                <a:sym typeface="+mn-ea"/>
              </a:endParaRPr>
            </a:p>
          </p:txBody>
        </p:sp>
        <p:sp>
          <p:nvSpPr>
            <p:cNvPr id="15" name="矩形: 圆角 9"/>
            <p:cNvSpPr/>
            <p:nvPr>
              <p:custDataLst>
                <p:tags r:id="rId7"/>
              </p:custDataLst>
            </p:nvPr>
          </p:nvSpPr>
          <p:spPr>
            <a:xfrm>
              <a:off x="12432" y="4280"/>
              <a:ext cx="2430" cy="850"/>
            </a:xfrm>
            <a:prstGeom prst="roundRect">
              <a:avLst/>
            </a:prstGeom>
            <a:solidFill>
              <a:schemeClr val="accent1"/>
            </a:solidFill>
            <a:ln>
              <a:noFill/>
            </a:ln>
            <a:effectLst>
              <a:outerShdw blurRad="152400" dist="38100" dir="2700000" algn="tl" rotWithShape="0">
                <a:schemeClr val="accent1">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b="1" dirty="0">
                  <a:solidFill>
                    <a:schemeClr val="lt1">
                      <a:lumMod val="100000"/>
                    </a:schemeClr>
                  </a:solidFill>
                  <a:latin typeface="+mn-ea"/>
                  <a:cs typeface="+mn-ea"/>
                  <a:sym typeface="+mn-ea"/>
                </a:rPr>
                <a:t>自我叙述</a:t>
              </a:r>
              <a:endParaRPr lang="zh-CN" altLang="en-US" b="1" dirty="0">
                <a:solidFill>
                  <a:schemeClr val="lt1">
                    <a:lumMod val="100000"/>
                  </a:schemeClr>
                </a:solidFill>
                <a:latin typeface="+mn-ea"/>
                <a:cs typeface="+mn-ea"/>
                <a:sym typeface="+mn-ea"/>
              </a:endParaRPr>
            </a:p>
          </p:txBody>
        </p:sp>
      </p:grpSp>
      <p:sp>
        <p:nvSpPr>
          <p:cNvPr id="20" name="左大括号 19"/>
          <p:cNvSpPr/>
          <p:nvPr/>
        </p:nvSpPr>
        <p:spPr>
          <a:xfrm rot="16200000">
            <a:off x="5772150" y="201930"/>
            <a:ext cx="603885" cy="10177145"/>
          </a:xfrm>
          <a:prstGeom prst="leftBrace">
            <a:avLst>
              <a:gd name="adj1" fmla="val 111566"/>
              <a:gd name="adj2" fmla="val 50000"/>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txBody>
          <a:bodyPr rtlCol="0" anchor="ctr"/>
          <a:p>
            <a:pPr algn="ctr"/>
            <a:endParaRPr lang="zh-CN" altLang="en-US"/>
          </a:p>
        </p:txBody>
      </p:sp>
      <p:sp>
        <p:nvSpPr>
          <p:cNvPr id="21" name="文本框 20"/>
          <p:cNvSpPr txBox="1"/>
          <p:nvPr/>
        </p:nvSpPr>
        <p:spPr>
          <a:xfrm>
            <a:off x="2405380" y="5715635"/>
            <a:ext cx="7390130" cy="706755"/>
          </a:xfrm>
          <a:prstGeom prst="rect">
            <a:avLst/>
          </a:prstGeom>
          <a:noFill/>
        </p:spPr>
        <p:txBody>
          <a:bodyPr wrap="square" rtlCol="0" anchor="t">
            <a:spAutoFit/>
          </a:bodyPr>
          <a:p>
            <a:r>
              <a:rPr lang="zh-CN" altLang="en-US" sz="2000">
                <a:solidFill>
                  <a:schemeClr val="tx1"/>
                </a:solidFill>
              </a:rPr>
              <a:t>通过这三种方式，自传体回忆将过去离散的生活事件与自我概念联系起来，帮助我们获得清晰的自我概念与时间上的自我连续性。</a:t>
            </a:r>
            <a:endParaRPr lang="zh-CN" altLang="en-US" sz="2000">
              <a:solidFill>
                <a:schemeClr val="tx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（二）实践活动—— 参与活动，亲身体验</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2" name="文本框 11"/>
          <p:cNvSpPr txBox="1"/>
          <p:nvPr/>
        </p:nvSpPr>
        <p:spPr>
          <a:xfrm>
            <a:off x="6743065" y="2385060"/>
            <a:ext cx="4972685" cy="2825115"/>
          </a:xfrm>
          <a:prstGeom prst="rect">
            <a:avLst/>
          </a:prstGeom>
          <a:noFill/>
        </p:spPr>
        <p:txBody>
          <a:bodyPr wrap="square" rtlCol="0" anchor="t">
            <a:noAutofit/>
          </a:bodyPr>
          <a:p>
            <a:pPr>
              <a:lnSpc>
                <a:spcPct val="130000"/>
              </a:lnSpc>
            </a:pPr>
            <a:r>
              <a:rPr lang="en-US" altLang="zh-CN" sz="2000"/>
              <a:t>       </a:t>
            </a:r>
            <a:r>
              <a:rPr lang="zh-CN" altLang="en-US" sz="2000"/>
              <a:t>还没有尝试怎么就知道自己不感兴趣、不适合呢？参与进去，也许里面会别有洞天。</a:t>
            </a:r>
            <a:endParaRPr lang="zh-CN" altLang="en-US" sz="2000"/>
          </a:p>
          <a:p>
            <a:pPr>
              <a:lnSpc>
                <a:spcPct val="130000"/>
              </a:lnSpc>
            </a:pPr>
            <a:r>
              <a:rPr lang="en-US" altLang="zh-CN" sz="2000" b="1">
                <a:solidFill>
                  <a:srgbClr val="2B2F92"/>
                </a:solidFill>
              </a:rPr>
              <a:t>       </a:t>
            </a:r>
            <a:r>
              <a:rPr lang="zh-CN" altLang="en-US" sz="2000" b="1">
                <a:solidFill>
                  <a:srgbClr val="2B2F92"/>
                </a:solidFill>
              </a:rPr>
              <a:t>平时我们应该多参加班级活动、社团活动或其他一些活动，从这些活动中了解自己的价值观、兴趣、性格、体能及人际关系处理能力。</a:t>
            </a:r>
            <a:endParaRPr lang="zh-CN" altLang="en-US" sz="2000" b="1">
              <a:solidFill>
                <a:srgbClr val="2B2F92"/>
              </a:solidFill>
            </a:endParaRPr>
          </a:p>
        </p:txBody>
      </p:sp>
      <p:grpSp>
        <p:nvGrpSpPr>
          <p:cNvPr id="5" name="组合 4"/>
          <p:cNvGrpSpPr/>
          <p:nvPr/>
        </p:nvGrpSpPr>
        <p:grpSpPr>
          <a:xfrm>
            <a:off x="403860" y="2056130"/>
            <a:ext cx="6373495" cy="4433570"/>
            <a:chOff x="636" y="2848"/>
            <a:chExt cx="10037" cy="6982"/>
          </a:xfrm>
        </p:grpSpPr>
        <p:pic>
          <p:nvPicPr>
            <p:cNvPr id="108" name="图片 107"/>
            <p:cNvPicPr/>
            <p:nvPr/>
          </p:nvPicPr>
          <p:blipFill>
            <a:blip r:embed="rId1"/>
            <a:srcRect t="2410" b="10680"/>
            <a:stretch>
              <a:fillRect/>
            </a:stretch>
          </p:blipFill>
          <p:spPr>
            <a:xfrm>
              <a:off x="1430" y="2848"/>
              <a:ext cx="8034" cy="6982"/>
            </a:xfrm>
            <a:prstGeom prst="rect">
              <a:avLst/>
            </a:prstGeom>
            <a:noFill/>
            <a:ln w="9525">
              <a:noFill/>
            </a:ln>
          </p:spPr>
        </p:pic>
        <p:sp>
          <p:nvSpPr>
            <p:cNvPr id="3" name="文本框 2"/>
            <p:cNvSpPr txBox="1"/>
            <p:nvPr/>
          </p:nvSpPr>
          <p:spPr>
            <a:xfrm rot="20700000">
              <a:off x="636" y="3512"/>
              <a:ext cx="4644" cy="725"/>
            </a:xfrm>
            <a:prstGeom prst="rect">
              <a:avLst/>
            </a:prstGeom>
            <a:noFill/>
          </p:spPr>
          <p:txBody>
            <a:bodyPr wrap="square" rtlCol="0" anchor="t">
              <a:spAutoFit/>
            </a:bodyPr>
            <a:p>
              <a:r>
                <a:rPr lang="zh-CN" altLang="en-US" sz="2400" b="1"/>
                <a:t>“这事我不感兴趣”</a:t>
              </a:r>
              <a:endParaRPr lang="zh-CN" altLang="en-US" sz="2400" b="1"/>
            </a:p>
          </p:txBody>
        </p:sp>
        <p:sp>
          <p:nvSpPr>
            <p:cNvPr id="4" name="文本框 3"/>
            <p:cNvSpPr txBox="1"/>
            <p:nvPr/>
          </p:nvSpPr>
          <p:spPr>
            <a:xfrm rot="1380000">
              <a:off x="5755" y="2978"/>
              <a:ext cx="4918" cy="725"/>
            </a:xfrm>
            <a:prstGeom prst="rect">
              <a:avLst/>
            </a:prstGeom>
            <a:noFill/>
          </p:spPr>
          <p:txBody>
            <a:bodyPr wrap="square" rtlCol="0" anchor="t">
              <a:spAutoFit/>
            </a:bodyPr>
            <a:p>
              <a:r>
                <a:rPr lang="zh-CN" altLang="en-US" sz="2400" b="1"/>
                <a:t>“我不适合干这事”</a:t>
              </a:r>
              <a:endParaRPr lang="zh-CN" altLang="en-US" sz="2400" b="1"/>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（三）他人评价—— 旁观者清，指出盲点</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2" name="文本框 11"/>
          <p:cNvSpPr txBox="1"/>
          <p:nvPr/>
        </p:nvSpPr>
        <p:spPr>
          <a:xfrm>
            <a:off x="6668770" y="2835910"/>
            <a:ext cx="4979670" cy="2412365"/>
          </a:xfrm>
          <a:prstGeom prst="rect">
            <a:avLst/>
          </a:prstGeom>
          <a:noFill/>
        </p:spPr>
        <p:txBody>
          <a:bodyPr wrap="square" rtlCol="0" anchor="t">
            <a:noAutofit/>
          </a:bodyPr>
          <a:p>
            <a:pPr>
              <a:lnSpc>
                <a:spcPct val="130000"/>
              </a:lnSpc>
            </a:pPr>
            <a:r>
              <a:rPr lang="zh-CN" altLang="en-US" sz="2000"/>
              <a:t>他人就像一面镜子，通过他人对自己的评价可以清楚地了解自己不知道但是别人知道的一面——背脊我。他人可以是同学、朋友、师长、父母，也可以是专业的职业生涯辅导人员。</a:t>
            </a:r>
            <a:endParaRPr lang="zh-CN" altLang="en-US" sz="2000" b="1">
              <a:solidFill>
                <a:srgbClr val="2B2F92"/>
              </a:solidFill>
            </a:endParaRPr>
          </a:p>
        </p:txBody>
      </p:sp>
      <p:pic>
        <p:nvPicPr>
          <p:cNvPr id="109" name="图片 108"/>
          <p:cNvPicPr/>
          <p:nvPr/>
        </p:nvPicPr>
        <p:blipFill>
          <a:blip r:embed="rId1"/>
          <a:stretch>
            <a:fillRect/>
          </a:stretch>
        </p:blipFill>
        <p:spPr>
          <a:xfrm>
            <a:off x="858520" y="2001520"/>
            <a:ext cx="5334000" cy="37604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（四）职业测评法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2" name="文本框 11"/>
          <p:cNvSpPr txBox="1"/>
          <p:nvPr/>
        </p:nvSpPr>
        <p:spPr>
          <a:xfrm>
            <a:off x="688340" y="1741805"/>
            <a:ext cx="10991850" cy="2491740"/>
          </a:xfrm>
          <a:prstGeom prst="rect">
            <a:avLst/>
          </a:prstGeom>
          <a:noFill/>
        </p:spPr>
        <p:txBody>
          <a:bodyPr wrap="square" rtlCol="0" anchor="t">
            <a:spAutoFit/>
          </a:bodyPr>
          <a:p>
            <a:pPr>
              <a:lnSpc>
                <a:spcPct val="130000"/>
              </a:lnSpc>
            </a:pPr>
            <a:r>
              <a:rPr lang="zh-CN" altLang="en-US" sz="2000"/>
              <a:t>职业测评是心理测验在职业心理测评上的具体运用。</a:t>
            </a:r>
            <a:endParaRPr lang="zh-CN" altLang="en-US" sz="2000"/>
          </a:p>
          <a:p>
            <a:pPr>
              <a:lnSpc>
                <a:spcPct val="130000"/>
              </a:lnSpc>
            </a:pPr>
            <a:r>
              <a:rPr lang="zh-CN" altLang="en-US" sz="2000">
                <a:latin typeface="楷体" panose="02010609060101010101" charset="-122"/>
                <a:ea typeface="楷体" panose="02010609060101010101" charset="-122"/>
              </a:rPr>
              <a:t>心理测验是根据一定的法则和心理学原理，使用一定的操作程序将人的认知、行为、情感、心理活动予以量化表现。</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心理测验的基本原理是通过一个人对问题情境的反应来推断他的心理特征，也就是从个体的外在行为模式来推知其内在心理特征。</a:t>
            </a:r>
            <a:endParaRPr lang="zh-CN" altLang="en-US" sz="2000">
              <a:latin typeface="楷体" panose="02010609060101010101" charset="-122"/>
              <a:ea typeface="楷体" panose="02010609060101010101" charset="-122"/>
            </a:endParaRPr>
          </a:p>
          <a:p>
            <a:pPr>
              <a:lnSpc>
                <a:spcPct val="130000"/>
              </a:lnSpc>
            </a:pPr>
            <a:r>
              <a:rPr lang="zh-CN" altLang="en-US" sz="2000"/>
              <a:t>因而，心理测验是间接而不是直接地测量人的心理特征。</a:t>
            </a:r>
            <a:endParaRPr lang="zh-CN" altLang="en-US" sz="2000"/>
          </a:p>
        </p:txBody>
      </p:sp>
      <p:sp>
        <p:nvSpPr>
          <p:cNvPr id="3" name="文本框 2"/>
          <p:cNvSpPr txBox="1"/>
          <p:nvPr/>
        </p:nvSpPr>
        <p:spPr>
          <a:xfrm>
            <a:off x="688340" y="4474210"/>
            <a:ext cx="10709275" cy="1529715"/>
          </a:xfrm>
          <a:prstGeom prst="rect">
            <a:avLst/>
          </a:prstGeom>
          <a:noFill/>
        </p:spPr>
        <p:txBody>
          <a:bodyPr wrap="square" rtlCol="0" anchor="t">
            <a:spAutoFit/>
          </a:bodyPr>
          <a:p>
            <a:pPr>
              <a:lnSpc>
                <a:spcPct val="130000"/>
              </a:lnSpc>
            </a:pPr>
            <a:r>
              <a:rPr sz="2400" b="1">
                <a:solidFill>
                  <a:srgbClr val="00B0F0"/>
                </a:solidFill>
              </a:rPr>
              <a:t>职业测评可以深入地分析和评价自己不知道而且别人也不知道的一面——潜在我。心理测验虽然不是万能的，但也不是无用的。我们既要充分认识到心理测验在认识自我中的作用，也要对心理测验的局限性有所认识。</a:t>
            </a:r>
            <a:endParaRPr sz="2400" b="1">
              <a:solidFill>
                <a:srgbClr val="00B0F0"/>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1" name="矩形 10"/>
          <p:cNvSpPr/>
          <p:nvPr>
            <p:custDataLst>
              <p:tags r:id="rId1"/>
            </p:custDataLst>
          </p:nvPr>
        </p:nvSpPr>
        <p:spPr>
          <a:xfrm>
            <a:off x="7492365" y="4461510"/>
            <a:ext cx="2079625" cy="1306830"/>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sz="2000" b="1">
                <a:solidFill>
                  <a:schemeClr val="accent3"/>
                </a:solidFill>
                <a:latin typeface="+mn-ea"/>
                <a:cs typeface="+mn-ea"/>
              </a:rPr>
              <a:t>要选择一个安静、没有外界干扰的环境进行测评。</a:t>
            </a:r>
            <a:endParaRPr lang="zh-CN" altLang="en-US" sz="2000" b="1">
              <a:solidFill>
                <a:schemeClr val="accent3"/>
              </a:solidFill>
              <a:latin typeface="+mn-ea"/>
              <a:cs typeface="+mn-ea"/>
            </a:endParaRPr>
          </a:p>
        </p:txBody>
      </p:sp>
      <p:sp>
        <p:nvSpPr>
          <p:cNvPr id="4" name="矩形 3"/>
          <p:cNvSpPr/>
          <p:nvPr>
            <p:custDataLst>
              <p:tags r:id="rId2"/>
            </p:custDataLst>
          </p:nvPr>
        </p:nvSpPr>
        <p:spPr>
          <a:xfrm>
            <a:off x="2771140" y="4461510"/>
            <a:ext cx="1854835" cy="1306830"/>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sz="2000" b="1">
                <a:solidFill>
                  <a:schemeClr val="tx1">
                    <a:lumMod val="65000"/>
                    <a:lumOff val="35000"/>
                  </a:schemeClr>
                </a:solidFill>
                <a:latin typeface="+mn-ea"/>
                <a:cs typeface="+mn-ea"/>
              </a:rPr>
              <a:t>应该选用一个标准化比较高的心理测验；</a:t>
            </a:r>
            <a:endParaRPr lang="zh-CN" altLang="en-US" sz="2000" b="1">
              <a:solidFill>
                <a:schemeClr val="tx1">
                  <a:lumMod val="65000"/>
                  <a:lumOff val="35000"/>
                </a:schemeClr>
              </a:solidFill>
              <a:latin typeface="+mn-ea"/>
              <a:cs typeface="+mn-ea"/>
            </a:endParaRPr>
          </a:p>
        </p:txBody>
      </p:sp>
      <p:sp>
        <p:nvSpPr>
          <p:cNvPr id="14" name="矩形 13"/>
          <p:cNvSpPr/>
          <p:nvPr>
            <p:custDataLst>
              <p:tags r:id="rId3"/>
            </p:custDataLst>
          </p:nvPr>
        </p:nvSpPr>
        <p:spPr>
          <a:xfrm>
            <a:off x="5091430" y="4461510"/>
            <a:ext cx="2152650" cy="1306830"/>
          </a:xfrm>
          <a:prstGeom prst="rect">
            <a:avLst/>
          </a:prstGeom>
          <a:noFill/>
        </p:spPr>
        <p:txBody>
          <a:bodyPr wrap="square" lIns="0" tIns="0" rIns="0" bIns="0" rtlCol="0" anchor="t" anchorCtr="0">
            <a:noAutofit/>
          </a:bodyPr>
          <a:p>
            <a:pPr>
              <a:lnSpc>
                <a:spcPct val="100000"/>
              </a:lnSpc>
              <a:spcBef>
                <a:spcPct val="0"/>
              </a:spcBef>
              <a:spcAft>
                <a:spcPct val="0"/>
              </a:spcAft>
            </a:pPr>
            <a:r>
              <a:rPr lang="zh-CN" altLang="en-US" sz="2000" b="1">
                <a:solidFill>
                  <a:srgbClr val="FFC000"/>
                </a:solidFill>
                <a:latin typeface="+mn-ea"/>
                <a:cs typeface="+mn-ea"/>
              </a:rPr>
              <a:t>在做测评的过程中，一定要按自己的真实想法填答，避免主观情绪；</a:t>
            </a:r>
            <a:endParaRPr lang="zh-CN" altLang="en-US" sz="2000" b="1">
              <a:solidFill>
                <a:srgbClr val="FFC000"/>
              </a:solidFill>
              <a:latin typeface="+mn-ea"/>
              <a:cs typeface="+mn-ea"/>
            </a:endParaRPr>
          </a:p>
        </p:txBody>
      </p:sp>
      <p:sp>
        <p:nvSpPr>
          <p:cNvPr id="10" name="椭圆 9"/>
          <p:cNvSpPr/>
          <p:nvPr>
            <p:custDataLst>
              <p:tags r:id="rId4"/>
            </p:custDataLst>
          </p:nvPr>
        </p:nvSpPr>
        <p:spPr>
          <a:xfrm>
            <a:off x="7492683" y="2225040"/>
            <a:ext cx="1830705" cy="1830705"/>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5" name="椭圆 4"/>
          <p:cNvSpPr/>
          <p:nvPr>
            <p:custDataLst>
              <p:tags r:id="rId5"/>
            </p:custDataLst>
          </p:nvPr>
        </p:nvSpPr>
        <p:spPr>
          <a:xfrm>
            <a:off x="7586663" y="2319655"/>
            <a:ext cx="1642110" cy="1642110"/>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288290" rIns="136525" bIns="0" numCol="1" spcCol="0" rtlCol="0" fromWordArt="0" anchor="t" anchorCtr="0" forceAA="0" compatLnSpc="1">
            <a:normAutofit/>
          </a:bodyPr>
          <a:p>
            <a:pPr lvl="0" algn="ctr">
              <a:buClrTx/>
              <a:buSzTx/>
              <a:buFontTx/>
            </a:pPr>
            <a:endParaRPr lang="zh-CN" altLang="en-US" sz="1600" b="1">
              <a:solidFill>
                <a:srgbClr val="FFFFFF"/>
              </a:solidFill>
              <a:latin typeface="+mj-ea"/>
              <a:ea typeface="+mj-ea"/>
              <a:cs typeface="+mj-ea"/>
              <a:sym typeface="+mn-ea"/>
            </a:endParaRPr>
          </a:p>
        </p:txBody>
      </p:sp>
      <p:sp>
        <p:nvSpPr>
          <p:cNvPr id="6" name="椭圆 5"/>
          <p:cNvSpPr/>
          <p:nvPr>
            <p:custDataLst>
              <p:tags r:id="rId6"/>
            </p:custDataLst>
          </p:nvPr>
        </p:nvSpPr>
        <p:spPr>
          <a:xfrm>
            <a:off x="7672388" y="2404745"/>
            <a:ext cx="1471295" cy="147129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sp>
        <p:nvSpPr>
          <p:cNvPr id="13" name="弧形 12"/>
          <p:cNvSpPr/>
          <p:nvPr>
            <p:custDataLst>
              <p:tags r:id="rId7"/>
            </p:custDataLst>
          </p:nvPr>
        </p:nvSpPr>
        <p:spPr>
          <a:xfrm flipV="1">
            <a:off x="7243763" y="1979295"/>
            <a:ext cx="2327910" cy="2327910"/>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7" name="椭圆 6"/>
          <p:cNvSpPr/>
          <p:nvPr>
            <p:custDataLst>
              <p:tags r:id="rId8"/>
            </p:custDataLst>
          </p:nvPr>
        </p:nvSpPr>
        <p:spPr>
          <a:xfrm>
            <a:off x="2888933" y="2225040"/>
            <a:ext cx="1830705" cy="1830705"/>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18" name="椭圆 17"/>
          <p:cNvSpPr/>
          <p:nvPr>
            <p:custDataLst>
              <p:tags r:id="rId9"/>
            </p:custDataLst>
          </p:nvPr>
        </p:nvSpPr>
        <p:spPr>
          <a:xfrm>
            <a:off x="2982913" y="2319655"/>
            <a:ext cx="1642110" cy="164211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288290" rIns="136525" bIns="0" numCol="1" spcCol="0" rtlCol="0" fromWordArt="0" anchor="t" anchorCtr="0" forceAA="0" compatLnSpc="1">
            <a:normAutofit/>
          </a:bodyPr>
          <a:p>
            <a:pPr lvl="0" algn="ctr">
              <a:buClrTx/>
              <a:buSzTx/>
              <a:buFontTx/>
            </a:pPr>
            <a:endParaRPr lang="zh-CN" altLang="en-US" sz="1600" b="1">
              <a:solidFill>
                <a:srgbClr val="FFFFFF"/>
              </a:solidFill>
              <a:latin typeface="+mj-ea"/>
              <a:ea typeface="+mj-ea"/>
              <a:cs typeface="+mj-ea"/>
              <a:sym typeface="+mn-ea"/>
            </a:endParaRPr>
          </a:p>
        </p:txBody>
      </p:sp>
      <p:sp>
        <p:nvSpPr>
          <p:cNvPr id="8" name="椭圆 7"/>
          <p:cNvSpPr/>
          <p:nvPr>
            <p:custDataLst>
              <p:tags r:id="rId10"/>
            </p:custDataLst>
          </p:nvPr>
        </p:nvSpPr>
        <p:spPr>
          <a:xfrm>
            <a:off x="3068638" y="2404745"/>
            <a:ext cx="1471295" cy="147129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sp>
        <p:nvSpPr>
          <p:cNvPr id="15" name="弧形 14"/>
          <p:cNvSpPr/>
          <p:nvPr>
            <p:custDataLst>
              <p:tags r:id="rId11"/>
            </p:custDataLst>
          </p:nvPr>
        </p:nvSpPr>
        <p:spPr>
          <a:xfrm flipV="1">
            <a:off x="2640013" y="1979295"/>
            <a:ext cx="2327910" cy="2327910"/>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21" name="椭圆 20"/>
          <p:cNvSpPr/>
          <p:nvPr>
            <p:custDataLst>
              <p:tags r:id="rId12"/>
            </p:custDataLst>
          </p:nvPr>
        </p:nvSpPr>
        <p:spPr>
          <a:xfrm>
            <a:off x="5190808" y="2225040"/>
            <a:ext cx="1830705" cy="1830705"/>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25" name="椭圆 24"/>
          <p:cNvSpPr/>
          <p:nvPr>
            <p:custDataLst>
              <p:tags r:id="rId13"/>
            </p:custDataLst>
          </p:nvPr>
        </p:nvSpPr>
        <p:spPr>
          <a:xfrm>
            <a:off x="5284788" y="2319655"/>
            <a:ext cx="1642110" cy="164211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288290" rIns="136525" bIns="0" numCol="1" spcCol="0" rtlCol="0" fromWordArt="0" anchor="t" anchorCtr="0" forceAA="0" compatLnSpc="1">
            <a:normAutofit/>
          </a:bodyPr>
          <a:p>
            <a:pPr lvl="0" algn="ctr">
              <a:buClrTx/>
              <a:buSzTx/>
              <a:buFontTx/>
            </a:pPr>
            <a:endParaRPr lang="zh-CN" altLang="en-US" sz="1600" b="1">
              <a:solidFill>
                <a:srgbClr val="FFFFFF"/>
              </a:solidFill>
              <a:latin typeface="+mj-ea"/>
              <a:ea typeface="+mj-ea"/>
              <a:cs typeface="+mj-ea"/>
              <a:sym typeface="+mn-ea"/>
            </a:endParaRPr>
          </a:p>
        </p:txBody>
      </p:sp>
      <p:sp>
        <p:nvSpPr>
          <p:cNvPr id="26" name="椭圆 25"/>
          <p:cNvSpPr/>
          <p:nvPr>
            <p:custDataLst>
              <p:tags r:id="rId14"/>
            </p:custDataLst>
          </p:nvPr>
        </p:nvSpPr>
        <p:spPr>
          <a:xfrm>
            <a:off x="5370513" y="2404745"/>
            <a:ext cx="1471295" cy="147129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sp>
        <p:nvSpPr>
          <p:cNvPr id="29" name="弧形 28"/>
          <p:cNvSpPr/>
          <p:nvPr>
            <p:custDataLst>
              <p:tags r:id="rId15"/>
            </p:custDataLst>
          </p:nvPr>
        </p:nvSpPr>
        <p:spPr>
          <a:xfrm flipV="1">
            <a:off x="4941888" y="1979295"/>
            <a:ext cx="2327910" cy="2327910"/>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16" name="矩形 15"/>
          <p:cNvSpPr/>
          <p:nvPr>
            <p:custDataLst>
              <p:tags r:id="rId16"/>
            </p:custDataLst>
          </p:nvPr>
        </p:nvSpPr>
        <p:spPr>
          <a:xfrm>
            <a:off x="3115628" y="3074035"/>
            <a:ext cx="1376680" cy="515620"/>
          </a:xfrm>
          <a:prstGeom prst="rect">
            <a:avLst/>
          </a:prstGeom>
          <a:noFill/>
        </p:spPr>
        <p:txBody>
          <a:bodyPr wrap="square" lIns="36195" tIns="36195" rIns="36195" bIns="36195" rtlCol="0" anchor="t" anchorCtr="0">
            <a:noAutofit/>
          </a:bodyPr>
          <a:p>
            <a:pPr algn="ctr">
              <a:spcBef>
                <a:spcPct val="0"/>
              </a:spcBef>
              <a:spcAft>
                <a:spcPct val="0"/>
              </a:spcAft>
            </a:pPr>
            <a:r>
              <a:rPr lang="zh-CN" altLang="en-US" sz="2400" b="1">
                <a:solidFill>
                  <a:srgbClr val="FFFFFF"/>
                </a:solidFill>
                <a:latin typeface="+mn-ea"/>
                <a:cs typeface="+mn-ea"/>
              </a:rPr>
              <a:t>首先</a:t>
            </a:r>
            <a:endParaRPr lang="zh-CN" altLang="en-US" sz="2400" b="1">
              <a:solidFill>
                <a:srgbClr val="FFFFFF"/>
              </a:solidFill>
              <a:latin typeface="+mn-ea"/>
              <a:cs typeface="+mn-ea"/>
            </a:endParaRPr>
          </a:p>
        </p:txBody>
      </p:sp>
      <p:sp>
        <p:nvSpPr>
          <p:cNvPr id="19" name="矩形 18"/>
          <p:cNvSpPr/>
          <p:nvPr>
            <p:custDataLst>
              <p:tags r:id="rId17"/>
            </p:custDataLst>
          </p:nvPr>
        </p:nvSpPr>
        <p:spPr>
          <a:xfrm>
            <a:off x="5417503" y="3074035"/>
            <a:ext cx="1376680" cy="515620"/>
          </a:xfrm>
          <a:prstGeom prst="rect">
            <a:avLst/>
          </a:prstGeom>
          <a:noFill/>
        </p:spPr>
        <p:txBody>
          <a:bodyPr wrap="square" lIns="36195" tIns="36195" rIns="36195" bIns="36195" rtlCol="0" anchor="t" anchorCtr="0">
            <a:noAutofit/>
          </a:bodyPr>
          <a:p>
            <a:pPr algn="ctr">
              <a:spcBef>
                <a:spcPct val="0"/>
              </a:spcBef>
              <a:spcAft>
                <a:spcPct val="0"/>
              </a:spcAft>
            </a:pPr>
            <a:r>
              <a:rPr lang="zh-CN" altLang="en-US" sz="2400" b="1">
                <a:solidFill>
                  <a:srgbClr val="FFFFFF"/>
                </a:solidFill>
                <a:latin typeface="+mn-ea"/>
                <a:cs typeface="+mn-ea"/>
              </a:rPr>
              <a:t>其次</a:t>
            </a:r>
            <a:endParaRPr lang="zh-CN" altLang="en-US" sz="2400" b="1">
              <a:solidFill>
                <a:srgbClr val="FFFFFF"/>
              </a:solidFill>
              <a:latin typeface="+mn-ea"/>
              <a:cs typeface="+mn-ea"/>
            </a:endParaRPr>
          </a:p>
        </p:txBody>
      </p:sp>
      <p:sp>
        <p:nvSpPr>
          <p:cNvPr id="9" name="矩形 8"/>
          <p:cNvSpPr/>
          <p:nvPr>
            <p:custDataLst>
              <p:tags r:id="rId18"/>
            </p:custDataLst>
          </p:nvPr>
        </p:nvSpPr>
        <p:spPr>
          <a:xfrm>
            <a:off x="7719378" y="3074035"/>
            <a:ext cx="1376680" cy="515620"/>
          </a:xfrm>
          <a:prstGeom prst="rect">
            <a:avLst/>
          </a:prstGeom>
          <a:noFill/>
        </p:spPr>
        <p:txBody>
          <a:bodyPr wrap="square" lIns="36195" tIns="36195" rIns="36195" bIns="36195" rtlCol="0" anchor="t" anchorCtr="0">
            <a:noAutofit/>
          </a:bodyPr>
          <a:p>
            <a:pPr algn="ctr">
              <a:spcBef>
                <a:spcPct val="0"/>
              </a:spcBef>
              <a:spcAft>
                <a:spcPct val="0"/>
              </a:spcAft>
            </a:pPr>
            <a:r>
              <a:rPr lang="zh-CN" altLang="en-US" sz="2400" b="1">
                <a:solidFill>
                  <a:srgbClr val="FFFFFF"/>
                </a:solidFill>
                <a:latin typeface="+mn-ea"/>
                <a:cs typeface="+mn-ea"/>
              </a:rPr>
              <a:t>最后</a:t>
            </a:r>
            <a:endParaRPr lang="zh-CN" altLang="en-US" sz="2400" b="1">
              <a:solidFill>
                <a:srgbClr val="FFFFFF"/>
              </a:solidFill>
              <a:latin typeface="+mn-ea"/>
              <a:cs typeface="+mn-ea"/>
            </a:endParaRPr>
          </a:p>
        </p:txBody>
      </p:sp>
      <p:sp>
        <p:nvSpPr>
          <p:cNvPr id="17" name="任意多边形: 形状 4"/>
          <p:cNvSpPr/>
          <p:nvPr>
            <p:custDataLst>
              <p:tags r:id="rId19"/>
            </p:custDataLst>
          </p:nvPr>
        </p:nvSpPr>
        <p:spPr>
          <a:xfrm>
            <a:off x="3667443" y="2720340"/>
            <a:ext cx="272472" cy="294005"/>
          </a:xfrm>
          <a:custGeom>
            <a:avLst/>
            <a:gdLst>
              <a:gd name="connsiteX0" fmla="*/ 221499 w 272472"/>
              <a:gd name="connsiteY0" fmla="*/ 294119 h 294005"/>
              <a:gd name="connsiteX1" fmla="*/ 51204 w 272472"/>
              <a:gd name="connsiteY1" fmla="*/ 294119 h 294005"/>
              <a:gd name="connsiteX2" fmla="*/ 115 w 272472"/>
              <a:gd name="connsiteY2" fmla="*/ 245118 h 294005"/>
              <a:gd name="connsiteX3" fmla="*/ 115 w 272472"/>
              <a:gd name="connsiteY3" fmla="*/ 49115 h 294005"/>
              <a:gd name="connsiteX4" fmla="*/ 51204 w 272472"/>
              <a:gd name="connsiteY4" fmla="*/ 114 h 294005"/>
              <a:gd name="connsiteX5" fmla="*/ 221499 w 272472"/>
              <a:gd name="connsiteY5" fmla="*/ 114 h 294005"/>
              <a:gd name="connsiteX6" fmla="*/ 272588 w 272472"/>
              <a:gd name="connsiteY6" fmla="*/ 49115 h 294005"/>
              <a:gd name="connsiteX7" fmla="*/ 272588 w 272472"/>
              <a:gd name="connsiteY7" fmla="*/ 245118 h 294005"/>
              <a:gd name="connsiteX8" fmla="*/ 221499 w 272472"/>
              <a:gd name="connsiteY8" fmla="*/ 294119 h 294005"/>
              <a:gd name="connsiteX9" fmla="*/ 136351 w 272472"/>
              <a:gd name="connsiteY9" fmla="*/ 135450 h 294005"/>
              <a:gd name="connsiteX10" fmla="*/ 204469 w 272472"/>
              <a:gd name="connsiteY10" fmla="*/ 67782 h 294005"/>
              <a:gd name="connsiteX11" fmla="*/ 187440 w 272472"/>
              <a:gd name="connsiteY11" fmla="*/ 50865 h 294005"/>
              <a:gd name="connsiteX12" fmla="*/ 170411 w 272472"/>
              <a:gd name="connsiteY12" fmla="*/ 67782 h 294005"/>
              <a:gd name="connsiteX13" fmla="*/ 136351 w 272472"/>
              <a:gd name="connsiteY13" fmla="*/ 101616 h 294005"/>
              <a:gd name="connsiteX14" fmla="*/ 102292 w 272472"/>
              <a:gd name="connsiteY14" fmla="*/ 67782 h 294005"/>
              <a:gd name="connsiteX15" fmla="*/ 85263 w 272472"/>
              <a:gd name="connsiteY15" fmla="*/ 50865 h 294005"/>
              <a:gd name="connsiteX16" fmla="*/ 68233 w 272472"/>
              <a:gd name="connsiteY16" fmla="*/ 67782 h 294005"/>
              <a:gd name="connsiteX17" fmla="*/ 136351 w 272472"/>
              <a:gd name="connsiteY17" fmla="*/ 135450 h 294005"/>
              <a:gd name="connsiteX18" fmla="*/ 170411 w 272472"/>
              <a:gd name="connsiteY18" fmla="*/ 236952 h 294005"/>
              <a:gd name="connsiteX19" fmla="*/ 187440 w 272472"/>
              <a:gd name="connsiteY19" fmla="*/ 220034 h 294005"/>
              <a:gd name="connsiteX20" fmla="*/ 170411 w 272472"/>
              <a:gd name="connsiteY20" fmla="*/ 203117 h 294005"/>
              <a:gd name="connsiteX21" fmla="*/ 102292 w 272472"/>
              <a:gd name="connsiteY21" fmla="*/ 203117 h 294005"/>
              <a:gd name="connsiteX22" fmla="*/ 85263 w 272472"/>
              <a:gd name="connsiteY22" fmla="*/ 220034 h 294005"/>
              <a:gd name="connsiteX23" fmla="*/ 102292 w 272472"/>
              <a:gd name="connsiteY23" fmla="*/ 236952 h 294005"/>
              <a:gd name="connsiteX24" fmla="*/ 170411 w 272472"/>
              <a:gd name="connsiteY24" fmla="*/ 236952 h 29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472" h="294005">
                <a:moveTo>
                  <a:pt x="221499" y="294119"/>
                </a:moveTo>
                <a:lnTo>
                  <a:pt x="51204" y="294119"/>
                </a:lnTo>
                <a:cubicBezTo>
                  <a:pt x="22253" y="294119"/>
                  <a:pt x="115" y="272886"/>
                  <a:pt x="115" y="245118"/>
                </a:cubicBezTo>
                <a:lnTo>
                  <a:pt x="115" y="49115"/>
                </a:lnTo>
                <a:cubicBezTo>
                  <a:pt x="115" y="21348"/>
                  <a:pt x="22253" y="114"/>
                  <a:pt x="51204" y="114"/>
                </a:cubicBezTo>
                <a:lnTo>
                  <a:pt x="221499" y="114"/>
                </a:lnTo>
                <a:cubicBezTo>
                  <a:pt x="250449" y="114"/>
                  <a:pt x="272588" y="21348"/>
                  <a:pt x="272588" y="49115"/>
                </a:cubicBezTo>
                <a:lnTo>
                  <a:pt x="272588" y="245118"/>
                </a:lnTo>
                <a:cubicBezTo>
                  <a:pt x="272588" y="272886"/>
                  <a:pt x="250449" y="294119"/>
                  <a:pt x="221499" y="294119"/>
                </a:cubicBezTo>
                <a:moveTo>
                  <a:pt x="136351" y="135450"/>
                </a:moveTo>
                <a:cubicBezTo>
                  <a:pt x="173816" y="135450"/>
                  <a:pt x="204469" y="104999"/>
                  <a:pt x="204469" y="67782"/>
                </a:cubicBezTo>
                <a:cubicBezTo>
                  <a:pt x="204469" y="57632"/>
                  <a:pt x="197658" y="50865"/>
                  <a:pt x="187440" y="50865"/>
                </a:cubicBezTo>
                <a:cubicBezTo>
                  <a:pt x="177222" y="50865"/>
                  <a:pt x="170411" y="57632"/>
                  <a:pt x="170411" y="67782"/>
                </a:cubicBezTo>
                <a:cubicBezTo>
                  <a:pt x="170411" y="86391"/>
                  <a:pt x="155084" y="101616"/>
                  <a:pt x="136351" y="101616"/>
                </a:cubicBezTo>
                <a:cubicBezTo>
                  <a:pt x="117619" y="101616"/>
                  <a:pt x="102292" y="86391"/>
                  <a:pt x="102292" y="67782"/>
                </a:cubicBezTo>
                <a:cubicBezTo>
                  <a:pt x="102292" y="57632"/>
                  <a:pt x="95480" y="50865"/>
                  <a:pt x="85263" y="50865"/>
                </a:cubicBezTo>
                <a:cubicBezTo>
                  <a:pt x="75045" y="50865"/>
                  <a:pt x="68233" y="57632"/>
                  <a:pt x="68233" y="67782"/>
                </a:cubicBezTo>
                <a:cubicBezTo>
                  <a:pt x="68233" y="104999"/>
                  <a:pt x="98886" y="135450"/>
                  <a:pt x="136351" y="135450"/>
                </a:cubicBezTo>
                <a:moveTo>
                  <a:pt x="170411" y="236952"/>
                </a:moveTo>
                <a:cubicBezTo>
                  <a:pt x="180628" y="236952"/>
                  <a:pt x="187440" y="230185"/>
                  <a:pt x="187440" y="220034"/>
                </a:cubicBezTo>
                <a:cubicBezTo>
                  <a:pt x="187440" y="209885"/>
                  <a:pt x="180628" y="203117"/>
                  <a:pt x="170411" y="203117"/>
                </a:cubicBezTo>
                <a:lnTo>
                  <a:pt x="102292" y="203117"/>
                </a:lnTo>
                <a:cubicBezTo>
                  <a:pt x="92075" y="203117"/>
                  <a:pt x="85263" y="209885"/>
                  <a:pt x="85263" y="220034"/>
                </a:cubicBezTo>
                <a:cubicBezTo>
                  <a:pt x="85263" y="230185"/>
                  <a:pt x="92075" y="236952"/>
                  <a:pt x="102292" y="236952"/>
                </a:cubicBezTo>
                <a:lnTo>
                  <a:pt x="170411" y="236952"/>
                </a:lnTo>
              </a:path>
            </a:pathLst>
          </a:custGeom>
          <a:solidFill>
            <a:srgbClr val="FFFFFF"/>
          </a:solidFill>
          <a:ln w="10203" cap="flat">
            <a:noFill/>
            <a:prstDash val="solid"/>
            <a:miter/>
          </a:ln>
        </p:spPr>
        <p:txBody>
          <a:bodyPr rtlCol="0" anchor="ctr"/>
          <a:p>
            <a:endParaRPr lang="zh-CN" altLang="en-US"/>
          </a:p>
        </p:txBody>
      </p:sp>
      <p:sp>
        <p:nvSpPr>
          <p:cNvPr id="20" name="任意多边形: 形状 5"/>
          <p:cNvSpPr/>
          <p:nvPr>
            <p:custDataLst>
              <p:tags r:id="rId20"/>
            </p:custDataLst>
          </p:nvPr>
        </p:nvSpPr>
        <p:spPr>
          <a:xfrm>
            <a:off x="5973128" y="2703195"/>
            <a:ext cx="264808" cy="311150"/>
          </a:xfrm>
          <a:custGeom>
            <a:avLst/>
            <a:gdLst>
              <a:gd name="connsiteX0" fmla="*/ 87598 w 264808"/>
              <a:gd name="connsiteY0" fmla="*/ 32709 h 311150"/>
              <a:gd name="connsiteX1" fmla="*/ 132020 w 264808"/>
              <a:gd name="connsiteY1" fmla="*/ -392 h 311150"/>
              <a:gd name="connsiteX2" fmla="*/ 176443 w 264808"/>
              <a:gd name="connsiteY2" fmla="*/ 32709 h 311150"/>
              <a:gd name="connsiteX3" fmla="*/ 237944 w 264808"/>
              <a:gd name="connsiteY3" fmla="*/ 32709 h 311150"/>
              <a:gd name="connsiteX4" fmla="*/ 264425 w 264808"/>
              <a:gd name="connsiteY4" fmla="*/ 59190 h 311150"/>
              <a:gd name="connsiteX5" fmla="*/ 264425 w 264808"/>
              <a:gd name="connsiteY5" fmla="*/ 284278 h 311150"/>
              <a:gd name="connsiteX6" fmla="*/ 237944 w 264808"/>
              <a:gd name="connsiteY6" fmla="*/ 310758 h 311150"/>
              <a:gd name="connsiteX7" fmla="*/ 26097 w 264808"/>
              <a:gd name="connsiteY7" fmla="*/ 310758 h 311150"/>
              <a:gd name="connsiteX8" fmla="*/ -384 w 264808"/>
              <a:gd name="connsiteY8" fmla="*/ 284278 h 311150"/>
              <a:gd name="connsiteX9" fmla="*/ -384 w 264808"/>
              <a:gd name="connsiteY9" fmla="*/ 59190 h 311150"/>
              <a:gd name="connsiteX10" fmla="*/ 26097 w 264808"/>
              <a:gd name="connsiteY10" fmla="*/ 32709 h 311150"/>
              <a:gd name="connsiteX11" fmla="*/ 87598 w 264808"/>
              <a:gd name="connsiteY11" fmla="*/ 32709 h 311150"/>
              <a:gd name="connsiteX12" fmla="*/ 132020 w 264808"/>
              <a:gd name="connsiteY12" fmla="*/ 52570 h 311150"/>
              <a:gd name="connsiteX13" fmla="*/ 145261 w 264808"/>
              <a:gd name="connsiteY13" fmla="*/ 39329 h 311150"/>
              <a:gd name="connsiteX14" fmla="*/ 132020 w 264808"/>
              <a:gd name="connsiteY14" fmla="*/ 26089 h 311150"/>
              <a:gd name="connsiteX15" fmla="*/ 118780 w 264808"/>
              <a:gd name="connsiteY15" fmla="*/ 39329 h 311150"/>
              <a:gd name="connsiteX16" fmla="*/ 132020 w 264808"/>
              <a:gd name="connsiteY16" fmla="*/ 52570 h 311150"/>
              <a:gd name="connsiteX17" fmla="*/ 65818 w 264808"/>
              <a:gd name="connsiteY17" fmla="*/ 98911 h 311150"/>
              <a:gd name="connsiteX18" fmla="*/ 52578 w 264808"/>
              <a:gd name="connsiteY18" fmla="*/ 112152 h 311150"/>
              <a:gd name="connsiteX19" fmla="*/ 65818 w 264808"/>
              <a:gd name="connsiteY19" fmla="*/ 125392 h 311150"/>
              <a:gd name="connsiteX20" fmla="*/ 198223 w 264808"/>
              <a:gd name="connsiteY20" fmla="*/ 125392 h 311150"/>
              <a:gd name="connsiteX21" fmla="*/ 211463 w 264808"/>
              <a:gd name="connsiteY21" fmla="*/ 112152 h 311150"/>
              <a:gd name="connsiteX22" fmla="*/ 198223 w 264808"/>
              <a:gd name="connsiteY22" fmla="*/ 98911 h 311150"/>
              <a:gd name="connsiteX23" fmla="*/ 65818 w 264808"/>
              <a:gd name="connsiteY23" fmla="*/ 98911 h 311150"/>
              <a:gd name="connsiteX24" fmla="*/ 65818 w 264808"/>
              <a:gd name="connsiteY24" fmla="*/ 158493 h 311150"/>
              <a:gd name="connsiteX25" fmla="*/ 52578 w 264808"/>
              <a:gd name="connsiteY25" fmla="*/ 171734 h 311150"/>
              <a:gd name="connsiteX26" fmla="*/ 65818 w 264808"/>
              <a:gd name="connsiteY26" fmla="*/ 184974 h 311150"/>
              <a:gd name="connsiteX27" fmla="*/ 198223 w 264808"/>
              <a:gd name="connsiteY27" fmla="*/ 184974 h 311150"/>
              <a:gd name="connsiteX28" fmla="*/ 211463 w 264808"/>
              <a:gd name="connsiteY28" fmla="*/ 171734 h 311150"/>
              <a:gd name="connsiteX29" fmla="*/ 198223 w 264808"/>
              <a:gd name="connsiteY29" fmla="*/ 158493 h 311150"/>
              <a:gd name="connsiteX30" fmla="*/ 65818 w 264808"/>
              <a:gd name="connsiteY30" fmla="*/ 158493 h 311150"/>
              <a:gd name="connsiteX31" fmla="*/ 65818 w 264808"/>
              <a:gd name="connsiteY31" fmla="*/ 218075 h 311150"/>
              <a:gd name="connsiteX32" fmla="*/ 52578 w 264808"/>
              <a:gd name="connsiteY32" fmla="*/ 231316 h 311150"/>
              <a:gd name="connsiteX33" fmla="*/ 65818 w 264808"/>
              <a:gd name="connsiteY33" fmla="*/ 244556 h 311150"/>
              <a:gd name="connsiteX34" fmla="*/ 132020 w 264808"/>
              <a:gd name="connsiteY34" fmla="*/ 244556 h 311150"/>
              <a:gd name="connsiteX35" fmla="*/ 145261 w 264808"/>
              <a:gd name="connsiteY35" fmla="*/ 231316 h 311150"/>
              <a:gd name="connsiteX36" fmla="*/ 132020 w 264808"/>
              <a:gd name="connsiteY36" fmla="*/ 218075 h 311150"/>
              <a:gd name="connsiteX37" fmla="*/ 65818 w 264808"/>
              <a:gd name="connsiteY37" fmla="*/ 218075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4808" h="311150">
                <a:moveTo>
                  <a:pt x="87598" y="32709"/>
                </a:moveTo>
                <a:cubicBezTo>
                  <a:pt x="93295" y="13567"/>
                  <a:pt x="111028" y="-392"/>
                  <a:pt x="132020" y="-392"/>
                </a:cubicBezTo>
                <a:cubicBezTo>
                  <a:pt x="153013" y="-392"/>
                  <a:pt x="170746" y="13567"/>
                  <a:pt x="176443" y="32709"/>
                </a:cubicBezTo>
                <a:lnTo>
                  <a:pt x="237944" y="32709"/>
                </a:lnTo>
                <a:cubicBezTo>
                  <a:pt x="252569" y="32709"/>
                  <a:pt x="264425" y="44565"/>
                  <a:pt x="264425" y="59190"/>
                </a:cubicBezTo>
                <a:lnTo>
                  <a:pt x="264425" y="284278"/>
                </a:lnTo>
                <a:cubicBezTo>
                  <a:pt x="264425" y="298902"/>
                  <a:pt x="252569" y="310758"/>
                  <a:pt x="237944" y="310758"/>
                </a:cubicBezTo>
                <a:lnTo>
                  <a:pt x="26097" y="310758"/>
                </a:lnTo>
                <a:cubicBezTo>
                  <a:pt x="11472" y="310758"/>
                  <a:pt x="-384" y="298902"/>
                  <a:pt x="-384" y="284278"/>
                </a:cubicBezTo>
                <a:lnTo>
                  <a:pt x="-384" y="59190"/>
                </a:lnTo>
                <a:cubicBezTo>
                  <a:pt x="-384" y="44565"/>
                  <a:pt x="11472" y="32709"/>
                  <a:pt x="26097" y="32709"/>
                </a:cubicBezTo>
                <a:lnTo>
                  <a:pt x="87598" y="32709"/>
                </a:lnTo>
                <a:moveTo>
                  <a:pt x="132020" y="52570"/>
                </a:moveTo>
                <a:cubicBezTo>
                  <a:pt x="139333" y="52570"/>
                  <a:pt x="145261" y="46642"/>
                  <a:pt x="145261" y="39329"/>
                </a:cubicBezTo>
                <a:cubicBezTo>
                  <a:pt x="145261" y="32017"/>
                  <a:pt x="139333" y="26089"/>
                  <a:pt x="132020" y="26089"/>
                </a:cubicBezTo>
                <a:cubicBezTo>
                  <a:pt x="124708" y="26089"/>
                  <a:pt x="118780" y="32017"/>
                  <a:pt x="118780" y="39329"/>
                </a:cubicBezTo>
                <a:cubicBezTo>
                  <a:pt x="118780" y="46642"/>
                  <a:pt x="124708" y="52570"/>
                  <a:pt x="132020" y="52570"/>
                </a:cubicBezTo>
                <a:moveTo>
                  <a:pt x="65818" y="98911"/>
                </a:moveTo>
                <a:cubicBezTo>
                  <a:pt x="58506" y="98911"/>
                  <a:pt x="52578" y="104839"/>
                  <a:pt x="52578" y="112152"/>
                </a:cubicBezTo>
                <a:cubicBezTo>
                  <a:pt x="52578" y="119464"/>
                  <a:pt x="58506" y="125392"/>
                  <a:pt x="65818" y="125392"/>
                </a:cubicBezTo>
                <a:lnTo>
                  <a:pt x="198223" y="125392"/>
                </a:lnTo>
                <a:cubicBezTo>
                  <a:pt x="205535" y="125392"/>
                  <a:pt x="211463" y="119464"/>
                  <a:pt x="211463" y="112152"/>
                </a:cubicBezTo>
                <a:cubicBezTo>
                  <a:pt x="211463" y="104839"/>
                  <a:pt x="205535" y="98911"/>
                  <a:pt x="198223" y="98911"/>
                </a:cubicBezTo>
                <a:lnTo>
                  <a:pt x="65818" y="98911"/>
                </a:lnTo>
                <a:moveTo>
                  <a:pt x="65818" y="158493"/>
                </a:moveTo>
                <a:cubicBezTo>
                  <a:pt x="58506" y="158493"/>
                  <a:pt x="52578" y="164421"/>
                  <a:pt x="52578" y="171734"/>
                </a:cubicBezTo>
                <a:cubicBezTo>
                  <a:pt x="52578" y="179046"/>
                  <a:pt x="58506" y="184974"/>
                  <a:pt x="65818" y="184974"/>
                </a:cubicBezTo>
                <a:lnTo>
                  <a:pt x="198223" y="184974"/>
                </a:lnTo>
                <a:cubicBezTo>
                  <a:pt x="205535" y="184974"/>
                  <a:pt x="211463" y="179046"/>
                  <a:pt x="211463" y="171734"/>
                </a:cubicBezTo>
                <a:cubicBezTo>
                  <a:pt x="211463" y="164421"/>
                  <a:pt x="205535" y="158493"/>
                  <a:pt x="198223" y="158493"/>
                </a:cubicBezTo>
                <a:lnTo>
                  <a:pt x="65818" y="158493"/>
                </a:lnTo>
                <a:moveTo>
                  <a:pt x="65818" y="218075"/>
                </a:moveTo>
                <a:cubicBezTo>
                  <a:pt x="58506" y="218075"/>
                  <a:pt x="52578" y="224003"/>
                  <a:pt x="52578" y="231316"/>
                </a:cubicBezTo>
                <a:cubicBezTo>
                  <a:pt x="52578" y="238628"/>
                  <a:pt x="58506" y="244556"/>
                  <a:pt x="65818" y="244556"/>
                </a:cubicBezTo>
                <a:lnTo>
                  <a:pt x="132020" y="244556"/>
                </a:lnTo>
                <a:cubicBezTo>
                  <a:pt x="139333" y="244556"/>
                  <a:pt x="145261" y="238628"/>
                  <a:pt x="145261" y="231316"/>
                </a:cubicBezTo>
                <a:cubicBezTo>
                  <a:pt x="145261" y="224003"/>
                  <a:pt x="139333" y="218075"/>
                  <a:pt x="132020" y="218075"/>
                </a:cubicBezTo>
                <a:lnTo>
                  <a:pt x="65818" y="218075"/>
                </a:lnTo>
              </a:path>
            </a:pathLst>
          </a:custGeom>
          <a:solidFill>
            <a:srgbClr val="FFFFFF"/>
          </a:solidFill>
          <a:ln w="405" cap="flat">
            <a:noFill/>
            <a:prstDash val="solid"/>
            <a:miter/>
          </a:ln>
        </p:spPr>
        <p:txBody>
          <a:bodyPr rtlCol="0" anchor="ctr"/>
          <a:p>
            <a:endParaRPr lang="zh-CN" altLang="en-US"/>
          </a:p>
        </p:txBody>
      </p:sp>
      <p:sp>
        <p:nvSpPr>
          <p:cNvPr id="23" name="任意多边形: 形状 8"/>
          <p:cNvSpPr/>
          <p:nvPr>
            <p:custDataLst>
              <p:tags r:id="rId21"/>
            </p:custDataLst>
          </p:nvPr>
        </p:nvSpPr>
        <p:spPr>
          <a:xfrm>
            <a:off x="8252143" y="2713990"/>
            <a:ext cx="311150" cy="289236"/>
          </a:xfrm>
          <a:custGeom>
            <a:avLst/>
            <a:gdLst>
              <a:gd name="connsiteX0" fmla="*/ 272530 w 311150"/>
              <a:gd name="connsiteY0" fmla="*/ 81135 h 289236"/>
              <a:gd name="connsiteX1" fmla="*/ 272530 w 311150"/>
              <a:gd name="connsiteY1" fmla="*/ 60759 h 289236"/>
              <a:gd name="connsiteX2" fmla="*/ 267153 w 311150"/>
              <a:gd name="connsiteY2" fmla="*/ 46327 h 289236"/>
              <a:gd name="connsiteX3" fmla="*/ 253173 w 311150"/>
              <a:gd name="connsiteY3" fmla="*/ 39949 h 289236"/>
              <a:gd name="connsiteX4" fmla="*/ 136438 w 311150"/>
              <a:gd name="connsiteY4" fmla="*/ 39949 h 289236"/>
              <a:gd name="connsiteX5" fmla="*/ 136438 w 311150"/>
              <a:gd name="connsiteY5" fmla="*/ 20924 h 289236"/>
              <a:gd name="connsiteX6" fmla="*/ 131060 w 311150"/>
              <a:gd name="connsiteY6" fmla="*/ 6493 h 289236"/>
              <a:gd name="connsiteX7" fmla="*/ 117081 w 311150"/>
              <a:gd name="connsiteY7" fmla="*/ 115 h 289236"/>
              <a:gd name="connsiteX8" fmla="*/ 19488 w 311150"/>
              <a:gd name="connsiteY8" fmla="*/ 115 h 289236"/>
              <a:gd name="connsiteX9" fmla="*/ 5507 w 311150"/>
              <a:gd name="connsiteY9" fmla="*/ 6493 h 289236"/>
              <a:gd name="connsiteX10" fmla="*/ 130 w 311150"/>
              <a:gd name="connsiteY10" fmla="*/ 20924 h 289236"/>
              <a:gd name="connsiteX11" fmla="*/ 130 w 311150"/>
              <a:gd name="connsiteY11" fmla="*/ 272199 h 289236"/>
              <a:gd name="connsiteX12" fmla="*/ 991 w 311150"/>
              <a:gd name="connsiteY12" fmla="*/ 268038 h 289236"/>
              <a:gd name="connsiteX13" fmla="*/ 3303 w 311150"/>
              <a:gd name="connsiteY13" fmla="*/ 256633 h 289236"/>
              <a:gd name="connsiteX14" fmla="*/ 6744 w 311150"/>
              <a:gd name="connsiteY14" fmla="*/ 239662 h 289236"/>
              <a:gd name="connsiteX15" fmla="*/ 10992 w 311150"/>
              <a:gd name="connsiteY15" fmla="*/ 218799 h 289236"/>
              <a:gd name="connsiteX16" fmla="*/ 15670 w 311150"/>
              <a:gd name="connsiteY16" fmla="*/ 195666 h 289236"/>
              <a:gd name="connsiteX17" fmla="*/ 20509 w 311150"/>
              <a:gd name="connsiteY17" fmla="*/ 171938 h 289236"/>
              <a:gd name="connsiteX18" fmla="*/ 25134 w 311150"/>
              <a:gd name="connsiteY18" fmla="*/ 149238 h 289236"/>
              <a:gd name="connsiteX19" fmla="*/ 29543 w 311150"/>
              <a:gd name="connsiteY19" fmla="*/ 127618 h 289236"/>
              <a:gd name="connsiteX20" fmla="*/ 33360 w 311150"/>
              <a:gd name="connsiteY20" fmla="*/ 106971 h 289236"/>
              <a:gd name="connsiteX21" fmla="*/ 39114 w 311150"/>
              <a:gd name="connsiteY21" fmla="*/ 89567 h 289236"/>
              <a:gd name="connsiteX22" fmla="*/ 54653 w 311150"/>
              <a:gd name="connsiteY22" fmla="*/ 81243 h 289236"/>
              <a:gd name="connsiteX23" fmla="*/ 73742 w 311150"/>
              <a:gd name="connsiteY23" fmla="*/ 81027 h 289236"/>
              <a:gd name="connsiteX24" fmla="*/ 117780 w 311150"/>
              <a:gd name="connsiteY24" fmla="*/ 81135 h 289236"/>
              <a:gd name="connsiteX25" fmla="*/ 272475 w 311150"/>
              <a:gd name="connsiteY25" fmla="*/ 81135 h 289236"/>
              <a:gd name="connsiteX26" fmla="*/ 272530 w 311150"/>
              <a:gd name="connsiteY26" fmla="*/ 81135 h 289236"/>
              <a:gd name="connsiteX27" fmla="*/ 258011 w 311150"/>
              <a:gd name="connsiteY27" fmla="*/ 289279 h 289236"/>
              <a:gd name="connsiteX28" fmla="*/ 250484 w 311150"/>
              <a:gd name="connsiteY28" fmla="*/ 289279 h 289236"/>
              <a:gd name="connsiteX29" fmla="*/ 239461 w 311150"/>
              <a:gd name="connsiteY29" fmla="*/ 289226 h 289236"/>
              <a:gd name="connsiteX30" fmla="*/ 230158 w 311150"/>
              <a:gd name="connsiteY30" fmla="*/ 289279 h 289236"/>
              <a:gd name="connsiteX31" fmla="*/ 15777 w 311150"/>
              <a:gd name="connsiteY31" fmla="*/ 289279 h 289236"/>
              <a:gd name="connsiteX32" fmla="*/ 16530 w 311150"/>
              <a:gd name="connsiteY32" fmla="*/ 285442 h 289236"/>
              <a:gd name="connsiteX33" fmla="*/ 18574 w 311150"/>
              <a:gd name="connsiteY33" fmla="*/ 274902 h 289236"/>
              <a:gd name="connsiteX34" fmla="*/ 21585 w 311150"/>
              <a:gd name="connsiteY34" fmla="*/ 259120 h 289236"/>
              <a:gd name="connsiteX35" fmla="*/ 25349 w 311150"/>
              <a:gd name="connsiteY35" fmla="*/ 239554 h 289236"/>
              <a:gd name="connsiteX36" fmla="*/ 29543 w 311150"/>
              <a:gd name="connsiteY36" fmla="*/ 217610 h 289236"/>
              <a:gd name="connsiteX37" fmla="*/ 33952 w 311150"/>
              <a:gd name="connsiteY37" fmla="*/ 194801 h 289236"/>
              <a:gd name="connsiteX38" fmla="*/ 38253 w 311150"/>
              <a:gd name="connsiteY38" fmla="*/ 172533 h 289236"/>
              <a:gd name="connsiteX39" fmla="*/ 46373 w 311150"/>
              <a:gd name="connsiteY39" fmla="*/ 128969 h 289236"/>
              <a:gd name="connsiteX40" fmla="*/ 53900 w 311150"/>
              <a:gd name="connsiteY40" fmla="*/ 103728 h 289236"/>
              <a:gd name="connsiteX41" fmla="*/ 81269 w 311150"/>
              <a:gd name="connsiteY41" fmla="*/ 96647 h 289236"/>
              <a:gd name="connsiteX42" fmla="*/ 118963 w 311150"/>
              <a:gd name="connsiteY42" fmla="*/ 96701 h 289236"/>
              <a:gd name="connsiteX43" fmla="*/ 270002 w 311150"/>
              <a:gd name="connsiteY43" fmla="*/ 96701 h 289236"/>
              <a:gd name="connsiteX44" fmla="*/ 290973 w 311150"/>
              <a:gd name="connsiteY44" fmla="*/ 96809 h 289236"/>
              <a:gd name="connsiteX45" fmla="*/ 307158 w 311150"/>
              <a:gd name="connsiteY45" fmla="*/ 104160 h 289236"/>
              <a:gd name="connsiteX46" fmla="*/ 311082 w 311150"/>
              <a:gd name="connsiteY46" fmla="*/ 119510 h 289236"/>
              <a:gd name="connsiteX47" fmla="*/ 306351 w 311150"/>
              <a:gd name="connsiteY47" fmla="*/ 140427 h 289236"/>
              <a:gd name="connsiteX48" fmla="*/ 301350 w 311150"/>
              <a:gd name="connsiteY48" fmla="*/ 162264 h 289236"/>
              <a:gd name="connsiteX49" fmla="*/ 294575 w 311150"/>
              <a:gd name="connsiteY49" fmla="*/ 191936 h 289236"/>
              <a:gd name="connsiteX50" fmla="*/ 288607 w 311150"/>
              <a:gd name="connsiteY50" fmla="*/ 217934 h 289236"/>
              <a:gd name="connsiteX51" fmla="*/ 279089 w 311150"/>
              <a:gd name="connsiteY51" fmla="*/ 261066 h 289236"/>
              <a:gd name="connsiteX52" fmla="*/ 273658 w 311150"/>
              <a:gd name="connsiteY52" fmla="*/ 278632 h 289236"/>
              <a:gd name="connsiteX53" fmla="*/ 261453 w 311150"/>
              <a:gd name="connsiteY53" fmla="*/ 288847 h 289236"/>
              <a:gd name="connsiteX54" fmla="*/ 258011 w 311150"/>
              <a:gd name="connsiteY54" fmla="*/ 289279 h 28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11150" h="289236">
                <a:moveTo>
                  <a:pt x="272530" y="81135"/>
                </a:moveTo>
                <a:lnTo>
                  <a:pt x="272530" y="60759"/>
                </a:lnTo>
                <a:cubicBezTo>
                  <a:pt x="272691" y="55408"/>
                  <a:pt x="270756" y="50219"/>
                  <a:pt x="267153" y="46327"/>
                </a:cubicBezTo>
                <a:cubicBezTo>
                  <a:pt x="263496" y="42436"/>
                  <a:pt x="258495" y="40112"/>
                  <a:pt x="253173" y="39949"/>
                </a:cubicBezTo>
                <a:lnTo>
                  <a:pt x="136438" y="39949"/>
                </a:lnTo>
                <a:lnTo>
                  <a:pt x="136438" y="20924"/>
                </a:lnTo>
                <a:cubicBezTo>
                  <a:pt x="136599" y="15573"/>
                  <a:pt x="134663" y="10384"/>
                  <a:pt x="131060" y="6493"/>
                </a:cubicBezTo>
                <a:cubicBezTo>
                  <a:pt x="127404" y="2601"/>
                  <a:pt x="122403" y="277"/>
                  <a:pt x="117081" y="115"/>
                </a:cubicBezTo>
                <a:lnTo>
                  <a:pt x="19488" y="115"/>
                </a:lnTo>
                <a:cubicBezTo>
                  <a:pt x="14164" y="277"/>
                  <a:pt x="9164" y="2601"/>
                  <a:pt x="5507" y="6493"/>
                </a:cubicBezTo>
                <a:cubicBezTo>
                  <a:pt x="1852" y="10378"/>
                  <a:pt x="-87" y="15582"/>
                  <a:pt x="130" y="20924"/>
                </a:cubicBezTo>
                <a:lnTo>
                  <a:pt x="130" y="272199"/>
                </a:lnTo>
                <a:cubicBezTo>
                  <a:pt x="399" y="270795"/>
                  <a:pt x="722" y="269443"/>
                  <a:pt x="991" y="268038"/>
                </a:cubicBezTo>
                <a:cubicBezTo>
                  <a:pt x="1744" y="264254"/>
                  <a:pt x="2550" y="260417"/>
                  <a:pt x="3303" y="256633"/>
                </a:cubicBezTo>
                <a:cubicBezTo>
                  <a:pt x="4432" y="250958"/>
                  <a:pt x="5615" y="245337"/>
                  <a:pt x="6744" y="239662"/>
                </a:cubicBezTo>
                <a:cubicBezTo>
                  <a:pt x="8142" y="232690"/>
                  <a:pt x="9594" y="225717"/>
                  <a:pt x="10992" y="218799"/>
                </a:cubicBezTo>
                <a:cubicBezTo>
                  <a:pt x="12551" y="211070"/>
                  <a:pt x="14111" y="203395"/>
                  <a:pt x="15670" y="195666"/>
                </a:cubicBezTo>
                <a:cubicBezTo>
                  <a:pt x="17283" y="187775"/>
                  <a:pt x="18896" y="179830"/>
                  <a:pt x="20509" y="171938"/>
                </a:cubicBezTo>
                <a:cubicBezTo>
                  <a:pt x="22069" y="164371"/>
                  <a:pt x="23574" y="156804"/>
                  <a:pt x="25134" y="149238"/>
                </a:cubicBezTo>
                <a:cubicBezTo>
                  <a:pt x="26585" y="142049"/>
                  <a:pt x="28091" y="134806"/>
                  <a:pt x="29543" y="127618"/>
                </a:cubicBezTo>
                <a:cubicBezTo>
                  <a:pt x="30887" y="120754"/>
                  <a:pt x="32124" y="113890"/>
                  <a:pt x="33360" y="106971"/>
                </a:cubicBezTo>
                <a:cubicBezTo>
                  <a:pt x="34436" y="101025"/>
                  <a:pt x="35619" y="94647"/>
                  <a:pt x="39114" y="89567"/>
                </a:cubicBezTo>
                <a:cubicBezTo>
                  <a:pt x="42609" y="84432"/>
                  <a:pt x="48631" y="81892"/>
                  <a:pt x="54653" y="81243"/>
                </a:cubicBezTo>
                <a:cubicBezTo>
                  <a:pt x="60998" y="80541"/>
                  <a:pt x="67397" y="80919"/>
                  <a:pt x="73742" y="81027"/>
                </a:cubicBezTo>
                <a:cubicBezTo>
                  <a:pt x="88421" y="81243"/>
                  <a:pt x="103100" y="81135"/>
                  <a:pt x="117780" y="81135"/>
                </a:cubicBezTo>
                <a:lnTo>
                  <a:pt x="272475" y="81135"/>
                </a:lnTo>
                <a:lnTo>
                  <a:pt x="272530" y="81135"/>
                </a:lnTo>
                <a:moveTo>
                  <a:pt x="258011" y="289279"/>
                </a:moveTo>
                <a:cubicBezTo>
                  <a:pt x="255485" y="289442"/>
                  <a:pt x="252850" y="289279"/>
                  <a:pt x="250484" y="289279"/>
                </a:cubicBezTo>
                <a:cubicBezTo>
                  <a:pt x="246827" y="289279"/>
                  <a:pt x="243118" y="289171"/>
                  <a:pt x="239461" y="289226"/>
                </a:cubicBezTo>
                <a:cubicBezTo>
                  <a:pt x="236342" y="289226"/>
                  <a:pt x="233277" y="289279"/>
                  <a:pt x="230158" y="289279"/>
                </a:cubicBezTo>
                <a:lnTo>
                  <a:pt x="15777" y="289279"/>
                </a:lnTo>
                <a:cubicBezTo>
                  <a:pt x="16046" y="287982"/>
                  <a:pt x="16261" y="286739"/>
                  <a:pt x="16530" y="285442"/>
                </a:cubicBezTo>
                <a:cubicBezTo>
                  <a:pt x="17229" y="281928"/>
                  <a:pt x="17875" y="278416"/>
                  <a:pt x="18574" y="274902"/>
                </a:cubicBezTo>
                <a:cubicBezTo>
                  <a:pt x="19595" y="269659"/>
                  <a:pt x="20617" y="264362"/>
                  <a:pt x="21585" y="259120"/>
                </a:cubicBezTo>
                <a:cubicBezTo>
                  <a:pt x="22821" y="252580"/>
                  <a:pt x="24112" y="246094"/>
                  <a:pt x="25349" y="239554"/>
                </a:cubicBezTo>
                <a:cubicBezTo>
                  <a:pt x="26747" y="232258"/>
                  <a:pt x="28145" y="224961"/>
                  <a:pt x="29543" y="217610"/>
                </a:cubicBezTo>
                <a:cubicBezTo>
                  <a:pt x="30994" y="209989"/>
                  <a:pt x="32446" y="202368"/>
                  <a:pt x="33952" y="194801"/>
                </a:cubicBezTo>
                <a:cubicBezTo>
                  <a:pt x="35404" y="187396"/>
                  <a:pt x="36802" y="179938"/>
                  <a:pt x="38253" y="172533"/>
                </a:cubicBezTo>
                <a:cubicBezTo>
                  <a:pt x="41049" y="158047"/>
                  <a:pt x="43738" y="143508"/>
                  <a:pt x="46373" y="128969"/>
                </a:cubicBezTo>
                <a:cubicBezTo>
                  <a:pt x="47932" y="120537"/>
                  <a:pt x="48201" y="110646"/>
                  <a:pt x="53900" y="103728"/>
                </a:cubicBezTo>
                <a:cubicBezTo>
                  <a:pt x="60407" y="95783"/>
                  <a:pt x="71967" y="96215"/>
                  <a:pt x="81269" y="96647"/>
                </a:cubicBezTo>
                <a:cubicBezTo>
                  <a:pt x="93798" y="97188"/>
                  <a:pt x="106434" y="96701"/>
                  <a:pt x="118963" y="96701"/>
                </a:cubicBezTo>
                <a:lnTo>
                  <a:pt x="270002" y="96701"/>
                </a:lnTo>
                <a:cubicBezTo>
                  <a:pt x="276939" y="96701"/>
                  <a:pt x="284036" y="96269"/>
                  <a:pt x="290973" y="96809"/>
                </a:cubicBezTo>
                <a:cubicBezTo>
                  <a:pt x="296941" y="97296"/>
                  <a:pt x="303179" y="99458"/>
                  <a:pt x="307158" y="104160"/>
                </a:cubicBezTo>
                <a:cubicBezTo>
                  <a:pt x="310706" y="108430"/>
                  <a:pt x="311728" y="114106"/>
                  <a:pt x="311082" y="119510"/>
                </a:cubicBezTo>
                <a:cubicBezTo>
                  <a:pt x="310222" y="126537"/>
                  <a:pt x="307964" y="133563"/>
                  <a:pt x="306351" y="140427"/>
                </a:cubicBezTo>
                <a:cubicBezTo>
                  <a:pt x="304630" y="147669"/>
                  <a:pt x="302964" y="154967"/>
                  <a:pt x="301350" y="162264"/>
                </a:cubicBezTo>
                <a:cubicBezTo>
                  <a:pt x="299146" y="172154"/>
                  <a:pt x="296833" y="182046"/>
                  <a:pt x="294575" y="191936"/>
                </a:cubicBezTo>
                <a:cubicBezTo>
                  <a:pt x="292586" y="200585"/>
                  <a:pt x="290597" y="209287"/>
                  <a:pt x="288607" y="217934"/>
                </a:cubicBezTo>
                <a:cubicBezTo>
                  <a:pt x="285326" y="232311"/>
                  <a:pt x="282208" y="246688"/>
                  <a:pt x="279089" y="261066"/>
                </a:cubicBezTo>
                <a:cubicBezTo>
                  <a:pt x="277799" y="267011"/>
                  <a:pt x="276401" y="273173"/>
                  <a:pt x="273658" y="278632"/>
                </a:cubicBezTo>
                <a:cubicBezTo>
                  <a:pt x="271239" y="283442"/>
                  <a:pt x="266722" y="287496"/>
                  <a:pt x="261453" y="288847"/>
                </a:cubicBezTo>
                <a:cubicBezTo>
                  <a:pt x="260270" y="289063"/>
                  <a:pt x="259141" y="289226"/>
                  <a:pt x="258011" y="289279"/>
                </a:cubicBezTo>
              </a:path>
            </a:pathLst>
          </a:custGeom>
          <a:solidFill>
            <a:srgbClr val="FFFFFF"/>
          </a:solidFill>
          <a:ln w="10907" cap="flat">
            <a:noFill/>
            <a:prstDash val="solid"/>
            <a:miter/>
          </a:ln>
        </p:spPr>
        <p:txBody>
          <a:bodyPr rtlCol="0" anchor="ctr"/>
          <a:p>
            <a:endParaRPr lang="zh-CN" altLang="en-US"/>
          </a:p>
        </p:txBody>
      </p:sp>
      <p:sp>
        <p:nvSpPr>
          <p:cNvPr id="24" name="文本框 23"/>
          <p:cNvSpPr txBox="1"/>
          <p:nvPr/>
        </p:nvSpPr>
        <p:spPr>
          <a:xfrm>
            <a:off x="607695" y="1079500"/>
            <a:ext cx="11015980" cy="570865"/>
          </a:xfrm>
          <a:prstGeom prst="rect">
            <a:avLst/>
          </a:prstGeom>
          <a:noFill/>
        </p:spPr>
        <p:txBody>
          <a:bodyPr wrap="square" rtlCol="0" anchor="t">
            <a:spAutoFit/>
          </a:bodyPr>
          <a:p>
            <a:pPr indent="457200" fontAlgn="auto">
              <a:lnSpc>
                <a:spcPct val="130000"/>
              </a:lnSpc>
            </a:pPr>
            <a:r>
              <a:rPr lang="zh-CN" altLang="en-US" sz="2400">
                <a:solidFill>
                  <a:schemeClr val="tx1"/>
                </a:solidFill>
              </a:rPr>
              <a:t>为了最大限度地发挥职业测评的效用</a:t>
            </a:r>
            <a:endParaRPr lang="zh-CN" altLang="en-US" sz="2400">
              <a:solidFill>
                <a:schemeClr val="tx1"/>
              </a:solidFill>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一、自我探索的方法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813560" y="2056765"/>
            <a:ext cx="8515985" cy="4580255"/>
          </a:xfrm>
          <a:prstGeom prst="rect">
            <a:avLst/>
          </a:prstGeom>
        </p:spPr>
      </p:pic>
      <p:sp>
        <p:nvSpPr>
          <p:cNvPr id="5" name="文本框 4"/>
          <p:cNvSpPr txBox="1"/>
          <p:nvPr/>
        </p:nvSpPr>
        <p:spPr>
          <a:xfrm>
            <a:off x="607695" y="951865"/>
            <a:ext cx="11015980" cy="891540"/>
          </a:xfrm>
          <a:prstGeom prst="rect">
            <a:avLst/>
          </a:prstGeom>
          <a:noFill/>
        </p:spPr>
        <p:txBody>
          <a:bodyPr wrap="square" rtlCol="0" anchor="t">
            <a:spAutoFit/>
          </a:bodyPr>
          <a:p>
            <a:pPr indent="457200" fontAlgn="auto">
              <a:lnSpc>
                <a:spcPct val="130000"/>
              </a:lnSpc>
            </a:pPr>
            <a:r>
              <a:rPr lang="zh-CN" altLang="en-US" sz="2000">
                <a:solidFill>
                  <a:schemeClr val="tx1"/>
                </a:solidFill>
              </a:rPr>
              <a:t>自我就像一道七彩色光，只有采用多种方法，多个角度地分析和评价自我，才能看到一个全面、真实的自己。</a:t>
            </a:r>
            <a:endParaRPr lang="zh-CN" altLang="en-US" sz="2000">
              <a:solidFill>
                <a:schemeClr val="tx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二、自我探索的重点领域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7" name="组合 6"/>
          <p:cNvGrpSpPr/>
          <p:nvPr>
            <p:custDataLst>
              <p:tags r:id="rId1"/>
            </p:custDataLst>
          </p:nvPr>
        </p:nvGrpSpPr>
        <p:grpSpPr>
          <a:xfrm>
            <a:off x="697230" y="1365885"/>
            <a:ext cx="10813415" cy="4403090"/>
            <a:chOff x="920" y="2342"/>
            <a:chExt cx="17029" cy="6934"/>
          </a:xfrm>
        </p:grpSpPr>
        <p:sp>
          <p:nvSpPr>
            <p:cNvPr id="3" name="对象6"/>
            <p:cNvSpPr/>
            <p:nvPr>
              <p:custDataLst>
                <p:tags r:id="rId2"/>
              </p:custDataLst>
            </p:nvPr>
          </p:nvSpPr>
          <p:spPr>
            <a:xfrm>
              <a:off x="920" y="2621"/>
              <a:ext cx="6435" cy="6376"/>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30000"/>
              </a:schemeClr>
            </a:solidFill>
          </p:spPr>
          <p:txBody>
            <a:bodyPr lIns="0" tIns="0" rIns="0" bIns="0">
              <a:noAutofit/>
            </a:bodyPr>
            <a:p>
              <a:endParaRPr lang="zh-CN" altLang="en-US" dirty="0">
                <a:latin typeface="+mn-ea"/>
              </a:endParaRPr>
            </a:p>
          </p:txBody>
        </p:sp>
        <p:sp>
          <p:nvSpPr>
            <p:cNvPr id="14" name="对象1"/>
            <p:cNvSpPr/>
            <p:nvPr>
              <p:custDataLst>
                <p:tags r:id="rId3"/>
              </p:custDataLst>
            </p:nvPr>
          </p:nvSpPr>
          <p:spPr>
            <a:xfrm>
              <a:off x="7989" y="4896"/>
              <a:ext cx="9961" cy="18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00000"/>
                </a:lnSpc>
                <a:spcBef>
                  <a:spcPct val="0"/>
                </a:spcBef>
                <a:spcAft>
                  <a:spcPct val="0"/>
                </a:spcAft>
              </a:pPr>
              <a:r>
                <a:rPr lang="zh-CN" altLang="en-US" sz="2400" b="1">
                  <a:solidFill>
                    <a:schemeClr val="tx1">
                      <a:lumMod val="85000"/>
                      <a:lumOff val="15000"/>
                    </a:schemeClr>
                  </a:solidFill>
                  <a:latin typeface="+mn-ea"/>
                  <a:cs typeface="+mn-ea"/>
                  <a:sym typeface="+mn-ea"/>
                </a:rPr>
                <a:t>心理自我</a:t>
              </a:r>
              <a:r>
                <a:rPr lang="zh-CN" altLang="en-US" sz="2000">
                  <a:solidFill>
                    <a:schemeClr val="tx1">
                      <a:lumMod val="85000"/>
                      <a:lumOff val="15000"/>
                    </a:schemeClr>
                  </a:solidFill>
                  <a:latin typeface="+mn-ea"/>
                  <a:cs typeface="+mn-ea"/>
                  <a:sym typeface="+mn-ea"/>
                </a:rPr>
                <a:t>是指个体对自己心理属性的认识，如</a:t>
              </a:r>
              <a:r>
                <a:rPr lang="zh-CN" altLang="en-US" sz="2000" u="sng">
                  <a:solidFill>
                    <a:srgbClr val="FF0000"/>
                  </a:solidFill>
                  <a:latin typeface="+mn-ea"/>
                  <a:cs typeface="+mn-ea"/>
                  <a:sym typeface="+mn-ea"/>
                </a:rPr>
                <a:t>心理活动、能力、气质、性格</a:t>
              </a:r>
              <a:r>
                <a:rPr lang="zh-CN" altLang="en-US" sz="2000">
                  <a:solidFill>
                    <a:schemeClr val="tx1">
                      <a:lumMod val="85000"/>
                      <a:lumOff val="15000"/>
                    </a:schemeClr>
                  </a:solidFill>
                  <a:latin typeface="+mn-ea"/>
                  <a:cs typeface="+mn-ea"/>
                  <a:sym typeface="+mn-ea"/>
                </a:rPr>
                <a:t>等；</a:t>
              </a:r>
              <a:endParaRPr lang="zh-CN" altLang="en-US" sz="2000">
                <a:solidFill>
                  <a:schemeClr val="tx1">
                    <a:lumMod val="85000"/>
                    <a:lumOff val="15000"/>
                  </a:schemeClr>
                </a:solidFill>
                <a:latin typeface="+mn-ea"/>
                <a:cs typeface="+mn-ea"/>
                <a:sym typeface="+mn-ea"/>
              </a:endParaRPr>
            </a:p>
          </p:txBody>
        </p:sp>
        <p:sp>
          <p:nvSpPr>
            <p:cNvPr id="16" name="对象2"/>
            <p:cNvSpPr/>
            <p:nvPr>
              <p:custDataLst>
                <p:tags r:id="rId4"/>
              </p:custDataLst>
            </p:nvPr>
          </p:nvSpPr>
          <p:spPr>
            <a:xfrm>
              <a:off x="6130" y="2877"/>
              <a:ext cx="11792" cy="1783"/>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00000"/>
                </a:lnSpc>
                <a:spcBef>
                  <a:spcPct val="0"/>
                </a:spcBef>
                <a:spcAft>
                  <a:spcPct val="0"/>
                </a:spcAft>
              </a:pPr>
              <a:r>
                <a:rPr lang="zh-CN" altLang="en-US" sz="2400" b="1" dirty="0">
                  <a:solidFill>
                    <a:schemeClr val="tx1">
                      <a:lumMod val="85000"/>
                      <a:lumOff val="15000"/>
                    </a:schemeClr>
                  </a:solidFill>
                  <a:latin typeface="+mn-ea"/>
                  <a:cs typeface="+mn-ea"/>
                  <a:sym typeface="+mn-ea"/>
                </a:rPr>
                <a:t>生理自我</a:t>
              </a:r>
              <a:r>
                <a:rPr lang="zh-CN" altLang="en-US" sz="2000" dirty="0">
                  <a:solidFill>
                    <a:schemeClr val="tx1">
                      <a:lumMod val="85000"/>
                      <a:lumOff val="15000"/>
                    </a:schemeClr>
                  </a:solidFill>
                  <a:latin typeface="+mn-ea"/>
                  <a:cs typeface="+mn-ea"/>
                  <a:sym typeface="+mn-ea"/>
                </a:rPr>
                <a:t>是指个体对自己生理属性的认识，如身高、体重、长相等；</a:t>
              </a:r>
              <a:endParaRPr lang="zh-CN" altLang="en-US" sz="2000" dirty="0">
                <a:solidFill>
                  <a:schemeClr val="tx1">
                    <a:lumMod val="85000"/>
                    <a:lumOff val="15000"/>
                  </a:schemeClr>
                </a:solidFill>
                <a:latin typeface="+mn-ea"/>
                <a:cs typeface="+mn-ea"/>
                <a:sym typeface="+mn-ea"/>
              </a:endParaRPr>
            </a:p>
          </p:txBody>
        </p:sp>
        <p:sp>
          <p:nvSpPr>
            <p:cNvPr id="18" name="对象3"/>
            <p:cNvSpPr/>
            <p:nvPr>
              <p:custDataLst>
                <p:tags r:id="rId5"/>
              </p:custDataLst>
            </p:nvPr>
          </p:nvSpPr>
          <p:spPr>
            <a:xfrm>
              <a:off x="6110" y="6932"/>
              <a:ext cx="11792" cy="18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00000"/>
                </a:lnSpc>
                <a:spcBef>
                  <a:spcPct val="0"/>
                </a:spcBef>
                <a:spcAft>
                  <a:spcPct val="0"/>
                </a:spcAft>
              </a:pPr>
              <a:r>
                <a:rPr lang="zh-CN" altLang="en-US" sz="2400" b="1">
                  <a:solidFill>
                    <a:schemeClr val="tx1">
                      <a:lumMod val="85000"/>
                      <a:lumOff val="15000"/>
                    </a:schemeClr>
                  </a:solidFill>
                  <a:latin typeface="+mn-ea"/>
                  <a:cs typeface="+mn-ea"/>
                  <a:sym typeface="+mn-ea"/>
                </a:rPr>
                <a:t>社会自我</a:t>
              </a:r>
              <a:r>
                <a:rPr lang="zh-CN" altLang="en-US" sz="2000">
                  <a:solidFill>
                    <a:schemeClr val="tx1">
                      <a:lumMod val="85000"/>
                      <a:lumOff val="15000"/>
                    </a:schemeClr>
                  </a:solidFill>
                  <a:latin typeface="+mn-ea"/>
                  <a:cs typeface="+mn-ea"/>
                  <a:sym typeface="+mn-ea"/>
                </a:rPr>
                <a:t>是指个体对自己社会属性的认识，如自己在各种社会关系中的角色、地位、权利等。</a:t>
              </a:r>
              <a:endParaRPr lang="zh-CN" altLang="en-US" sz="2000">
                <a:solidFill>
                  <a:schemeClr val="tx1">
                    <a:lumMod val="85000"/>
                    <a:lumOff val="15000"/>
                  </a:schemeClr>
                </a:solidFill>
                <a:latin typeface="+mn-ea"/>
                <a:cs typeface="+mn-ea"/>
                <a:sym typeface="+mn-ea"/>
              </a:endParaRPr>
            </a:p>
          </p:txBody>
        </p:sp>
        <p:sp>
          <p:nvSpPr>
            <p:cNvPr id="4" name="对象5"/>
            <p:cNvSpPr/>
            <p:nvPr>
              <p:custDataLst>
                <p:tags r:id="rId6"/>
              </p:custDataLst>
            </p:nvPr>
          </p:nvSpPr>
          <p:spPr>
            <a:xfrm>
              <a:off x="6094" y="2342"/>
              <a:ext cx="1152" cy="1152"/>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latin typeface="+mn-ea"/>
                  <a:cs typeface="+mn-ea"/>
                  <a:sym typeface="+mn-ea"/>
                </a:rPr>
                <a:t>01</a:t>
              </a:r>
              <a:endParaRPr lang="en-US" altLang="zh-CN" sz="2400" b="1">
                <a:latin typeface="+mn-ea"/>
                <a:cs typeface="+mn-ea"/>
                <a:sym typeface="+mn-ea"/>
              </a:endParaRPr>
            </a:p>
          </p:txBody>
        </p:sp>
        <p:sp>
          <p:nvSpPr>
            <p:cNvPr id="6" name="对象6"/>
            <p:cNvSpPr/>
            <p:nvPr>
              <p:custDataLst>
                <p:tags r:id="rId7"/>
              </p:custDataLst>
            </p:nvPr>
          </p:nvSpPr>
          <p:spPr>
            <a:xfrm>
              <a:off x="7709" y="5237"/>
              <a:ext cx="1152" cy="1152"/>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latin typeface="+mn-ea"/>
                  <a:cs typeface="+mn-ea"/>
                  <a:sym typeface="+mn-ea"/>
                </a:rPr>
                <a:t>02</a:t>
              </a:r>
              <a:endParaRPr lang="en-US" altLang="zh-CN" sz="2400" b="1">
                <a:latin typeface="+mn-ea"/>
                <a:cs typeface="+mn-ea"/>
                <a:sym typeface="+mn-ea"/>
              </a:endParaRPr>
            </a:p>
          </p:txBody>
        </p:sp>
        <p:sp>
          <p:nvSpPr>
            <p:cNvPr id="9" name="对象7"/>
            <p:cNvSpPr/>
            <p:nvPr>
              <p:custDataLst>
                <p:tags r:id="rId8"/>
              </p:custDataLst>
            </p:nvPr>
          </p:nvSpPr>
          <p:spPr>
            <a:xfrm>
              <a:off x="6094" y="8124"/>
              <a:ext cx="1152" cy="1152"/>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latin typeface="+mn-ea"/>
                  <a:cs typeface="+mn-ea"/>
                  <a:sym typeface="+mn-ea"/>
                </a:rPr>
                <a:t>03</a:t>
              </a:r>
              <a:endParaRPr lang="en-US" altLang="zh-CN" sz="2400" b="1">
                <a:latin typeface="+mn-ea"/>
                <a:cs typeface="+mn-ea"/>
                <a:sym typeface="+mn-ea"/>
              </a:endParaRPr>
            </a:p>
          </p:txBody>
        </p:sp>
        <p:sp>
          <p:nvSpPr>
            <p:cNvPr id="17" name="对象12"/>
            <p:cNvSpPr>
              <a:spLocks noChangeAspect="1"/>
            </p:cNvSpPr>
            <p:nvPr>
              <p:custDataLst>
                <p:tags r:id="rId9"/>
              </p:custDataLst>
            </p:nvPr>
          </p:nvSpPr>
          <p:spPr>
            <a:xfrm>
              <a:off x="1627" y="3342"/>
              <a:ext cx="5021" cy="4933"/>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从自我的内容来划分</a:t>
              </a:r>
              <a:endParaRPr lang="zh-CN" altLang="en-US" sz="2700" b="1">
                <a:solidFill>
                  <a:schemeClr val="accent1"/>
                </a:solidFill>
                <a:latin typeface="+mn-ea"/>
                <a:cs typeface="+mn-ea"/>
                <a:sym typeface="+mn-ea"/>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二、自我探索的重点领域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7695" y="1209675"/>
            <a:ext cx="11015980" cy="460375"/>
          </a:xfrm>
          <a:prstGeom prst="rect">
            <a:avLst/>
          </a:prstGeom>
          <a:noFill/>
        </p:spPr>
        <p:txBody>
          <a:bodyPr wrap="square" rtlCol="0" anchor="t">
            <a:spAutoFit/>
          </a:bodyPr>
          <a:p>
            <a:pPr indent="457200" fontAlgn="auto">
              <a:lnSpc>
                <a:spcPct val="100000"/>
              </a:lnSpc>
            </a:pPr>
            <a:r>
              <a:rPr lang="zh-CN" altLang="en-US" sz="2400"/>
              <a:t>个人特质与职业之间的关系如图 3-3 所示。</a:t>
            </a:r>
            <a:endParaRPr lang="zh-CN" altLang="en-US" sz="2400"/>
          </a:p>
        </p:txBody>
      </p:sp>
      <p:pic>
        <p:nvPicPr>
          <p:cNvPr id="8" name="图片 7"/>
          <p:cNvPicPr>
            <a:picLocks noChangeAspect="1"/>
          </p:cNvPicPr>
          <p:nvPr/>
        </p:nvPicPr>
        <p:blipFill>
          <a:blip r:embed="rId1"/>
          <a:stretch>
            <a:fillRect/>
          </a:stretch>
        </p:blipFill>
        <p:spPr>
          <a:xfrm>
            <a:off x="3458210" y="1903095"/>
            <a:ext cx="5501640" cy="45364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二、自我探索的重点领域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08305" y="991235"/>
            <a:ext cx="11329670" cy="1238250"/>
          </a:xfrm>
          <a:prstGeom prst="rect">
            <a:avLst/>
          </a:prstGeom>
          <a:noFill/>
        </p:spPr>
        <p:txBody>
          <a:bodyPr wrap="square" rtlCol="0" anchor="t">
            <a:noAutofit/>
          </a:bodyPr>
          <a:p>
            <a:pPr indent="457200" fontAlgn="auto">
              <a:lnSpc>
                <a:spcPct val="100000"/>
              </a:lnSpc>
            </a:pPr>
            <a:r>
              <a:rPr lang="en-US" altLang="zh-CN" sz="2000"/>
              <a:t> </a:t>
            </a:r>
            <a:r>
              <a:rPr lang="zh-CN" altLang="en-US" sz="2000"/>
              <a:t>职业价值观和职业兴趣属于个性心理动力系统，驱使个人趋向某一职业。职业性格和职业能力倾向属于个性心理特征系统，促使个人在进入某一职业时能适应并且胜任该职业。有研究者基于才能（talent）、组织需求（organization needs）和激情（passion）方面的考虑，提出了事业成功的 TOP 模式（图 3-4）。</a:t>
            </a:r>
            <a:endParaRPr lang="zh-CN" altLang="en-US" sz="2000"/>
          </a:p>
        </p:txBody>
      </p:sp>
      <p:pic>
        <p:nvPicPr>
          <p:cNvPr id="3" name="图片 2"/>
          <p:cNvPicPr>
            <a:picLocks noChangeAspect="1"/>
          </p:cNvPicPr>
          <p:nvPr/>
        </p:nvPicPr>
        <p:blipFill>
          <a:blip r:embed="rId1"/>
          <a:stretch>
            <a:fillRect/>
          </a:stretch>
        </p:blipFill>
        <p:spPr>
          <a:xfrm>
            <a:off x="607695" y="2449830"/>
            <a:ext cx="6048375" cy="3795395"/>
          </a:xfrm>
          <a:prstGeom prst="rect">
            <a:avLst/>
          </a:prstGeom>
        </p:spPr>
      </p:pic>
      <p:sp>
        <p:nvSpPr>
          <p:cNvPr id="6" name="右箭头 5"/>
          <p:cNvSpPr/>
          <p:nvPr/>
        </p:nvSpPr>
        <p:spPr>
          <a:xfrm>
            <a:off x="6206490" y="3915410"/>
            <a:ext cx="802640" cy="664845"/>
          </a:xfrm>
          <a:prstGeom prst="rightArrow">
            <a:avLst/>
          </a:prstGeom>
          <a:solidFill>
            <a:srgbClr val="00B0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7093585" y="2566035"/>
            <a:ext cx="4643755" cy="3641725"/>
          </a:xfrm>
          <a:prstGeom prst="rect">
            <a:avLst/>
          </a:prstGeom>
          <a:noFill/>
        </p:spPr>
        <p:txBody>
          <a:bodyPr wrap="square" rtlCol="0" anchor="t">
            <a:noAutofit/>
          </a:bodyPr>
          <a:p>
            <a:pPr>
              <a:lnSpc>
                <a:spcPct val="100000"/>
              </a:lnSpc>
            </a:pPr>
            <a:r>
              <a:rPr lang="zh-CN" altLang="en-US" sz="2400">
                <a:solidFill>
                  <a:srgbClr val="00B0F0"/>
                </a:solidFill>
                <a:latin typeface="仿宋" panose="02010609060101010101" charset="-122"/>
                <a:ea typeface="仿宋" panose="02010609060101010101" charset="-122"/>
                <a:cs typeface="仿宋" panose="02010609060101010101" charset="-122"/>
              </a:rPr>
              <a:t>由图 3-4 可知，一个人要想在事业上有所成就，就必须在才能、激情和组织需求之间找到最佳的交集。我们的激情和才能来自哪里呢？很大程度上，激情来自我们的个性心理倾向系统，即价值观和兴趣；而才能来自我们的个性心理特征系统，即性格和能力优势。</a:t>
            </a:r>
            <a:endParaRPr lang="zh-CN" altLang="en-US" sz="2400">
              <a:solidFill>
                <a:srgbClr val="00B0F0"/>
              </a:solidFill>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479744" y="3145135"/>
            <a:ext cx="52324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职业价值观探索</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一、价值观与职业选择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389255" y="862330"/>
            <a:ext cx="37630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职场中的候鸟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389255" y="1389380"/>
            <a:ext cx="11802745" cy="517652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现实生活中，并不是每个人都清楚地知道自己到底需要什么，什么对自己来说是有价值的，张涛就是这种人当中的一个。大学毕业后，张涛便进入一所中学当数学教师。他当初为什么会选择教师作为自己的职业呢？用他的话来说是因为教师收入稳定，工作压力不是很大，工作也比较自由，而且一年还有三个月的假期。刚开始，张涛对这份职业很满意，觉得教师真是太适合自己了，所以他赋予工作极大的热情，付出了较多的精力。每当看到学生从无知到有知，逐渐地成长起来时，他就有一种自我实现的感觉，觉得自己的价值在教师这份工作中得到了体现。可是，慢慢地，他对这份职业失去了往日的热情。为什么会这样呢？用他的话来说是因为他觉得虽然教师收入稳定，工作压力不大，工作也比较自由，但是教师的活动太单调了，每天就是上课、下课、值班，除此之外，就没什么变化了，真是太枯燥了。他觉得做市场销售可能比较适合自己，因为市场销售是一个充满变化和富有挑战性的职业。</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三年后，他跳槽进入一家器材公司做业务员。凭着对工作的热情、投入以及他的聪明才智，他工作干得不错，月月都能超额完成任务。因此他得到了上级的赏识，很快就被提升做了市场部的经理，负责整个市区的销售。这份工作像前一份工作一样，刚开始时</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10" name="图片 109"/>
          <p:cNvPicPr/>
          <p:nvPr/>
        </p:nvPicPr>
        <p:blipFill>
          <a:blip r:embed="rId1"/>
          <a:stretch>
            <a:fillRect/>
          </a:stretch>
        </p:blipFill>
        <p:spPr>
          <a:xfrm>
            <a:off x="9894570" y="415290"/>
            <a:ext cx="1955165" cy="10972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一、价值观与职业选择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495300" y="995045"/>
            <a:ext cx="11221085" cy="341503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他对工作充满了热情，觉得自己找到了一份可以托付终身的职业。可是，慢慢地，他又发觉这份工作也不太适合自己，做市场销售的一个最大的缺点是工作会没完没了，随时都有可能出现新的情况，市场充满了风险。两年后他又再次跳槽，进入了一家咨询公司。</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候鸟是注定不会在一个地方永久住下去的，张涛就是一只“候鸟”。在未来的几年中，他前前后后换了三份工作，并且每次都从事不同性质的工作。大学毕业十年的纪念日，他应邀来到母校与大学同学相聚。同学们见到他纷纷递上自己的名片。一位同学见他没有递上自己的名片，便对他说：“张涛，你现在在干什么呢？”张涛不好意思地说：“我最近开了一个杂货店，每天卖一点副食品。”</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5" name="图片 1"/>
          <p:cNvPicPr>
            <a:picLocks noChangeAspect="1"/>
          </p:cNvPicPr>
          <p:nvPr/>
        </p:nvPicPr>
        <p:blipFill>
          <a:blip r:embed="rId1"/>
          <a:stretch>
            <a:fillRect/>
          </a:stretch>
        </p:blipFill>
        <p:spPr>
          <a:xfrm>
            <a:off x="4407535" y="4330065"/>
            <a:ext cx="3376930" cy="2265680"/>
          </a:xfrm>
          <a:prstGeom prst="rect">
            <a:avLst/>
          </a:prstGeom>
          <a:noFill/>
          <a:ln>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一、价值观与职业选择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7695" y="991235"/>
            <a:ext cx="2895600" cy="2399665"/>
          </a:xfrm>
          <a:prstGeom prst="rect">
            <a:avLst/>
          </a:prstGeom>
          <a:noFill/>
        </p:spPr>
        <p:txBody>
          <a:bodyPr wrap="square" rtlCol="0" anchor="t">
            <a:spAutoFit/>
          </a:bodyPr>
          <a:p>
            <a:pPr indent="457200" fontAlgn="auto">
              <a:lnSpc>
                <a:spcPct val="150000"/>
              </a:lnSpc>
            </a:pPr>
            <a:r>
              <a:rPr lang="zh-CN" altLang="en-US" sz="2000"/>
              <a:t>价值观作为一种对事物的态度和信念，决定了人们对职业的期望，影响着人们对职业方向和职业目标的选择。</a:t>
            </a:r>
            <a:endParaRPr lang="zh-CN" altLang="en-US" sz="2000"/>
          </a:p>
        </p:txBody>
      </p:sp>
      <p:pic>
        <p:nvPicPr>
          <p:cNvPr id="3" name="图片 2"/>
          <p:cNvPicPr>
            <a:picLocks noChangeAspect="1"/>
          </p:cNvPicPr>
          <p:nvPr/>
        </p:nvPicPr>
        <p:blipFill>
          <a:blip r:embed="rId1"/>
          <a:stretch>
            <a:fillRect/>
          </a:stretch>
        </p:blipFill>
        <p:spPr>
          <a:xfrm>
            <a:off x="3628390" y="991235"/>
            <a:ext cx="3685540" cy="5308600"/>
          </a:xfrm>
          <a:prstGeom prst="rect">
            <a:avLst/>
          </a:prstGeom>
        </p:spPr>
      </p:pic>
      <p:pic>
        <p:nvPicPr>
          <p:cNvPr id="111" name="图片 110"/>
          <p:cNvPicPr/>
          <p:nvPr/>
        </p:nvPicPr>
        <p:blipFill>
          <a:blip r:embed="rId2"/>
          <a:srcRect l="30325" r="13200"/>
          <a:stretch>
            <a:fillRect/>
          </a:stretch>
        </p:blipFill>
        <p:spPr>
          <a:xfrm>
            <a:off x="7523480" y="894715"/>
            <a:ext cx="4212590" cy="525907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（一）价值观测评</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75005" y="1608455"/>
            <a:ext cx="10991850" cy="4892675"/>
          </a:xfrm>
          <a:prstGeom prst="rect">
            <a:avLst/>
          </a:prstGeom>
          <a:noFill/>
        </p:spPr>
        <p:txBody>
          <a:bodyPr wrap="square" rtlCol="0" anchor="t">
            <a:spAutoFit/>
          </a:bodyPr>
          <a:p>
            <a:pPr>
              <a:lnSpc>
                <a:spcPct val="130000"/>
              </a:lnSpc>
            </a:pPr>
            <a:r>
              <a:rPr lang="en-US" altLang="zh-CN" sz="2000"/>
              <a:t>       </a:t>
            </a:r>
            <a:r>
              <a:rPr lang="zh-CN" altLang="en-US" sz="2000"/>
              <a:t>价值观测评是采用职业价值观量表来评估个人的职业价值观。目前，国内外应用比较广泛的量表为</a:t>
            </a:r>
            <a:r>
              <a:rPr lang="zh-CN" altLang="en-US" sz="2000" b="1"/>
              <a:t>工作价值观问卷（work value inventory，WVI）</a:t>
            </a:r>
            <a:r>
              <a:rPr lang="zh-CN" altLang="en-US" sz="2000"/>
              <a:t>。WVI 由</a:t>
            </a:r>
            <a:r>
              <a:rPr lang="zh-CN" altLang="en-US" sz="2000">
                <a:solidFill>
                  <a:srgbClr val="389A47"/>
                </a:solidFill>
              </a:rPr>
              <a:t>舒伯</a:t>
            </a:r>
            <a:r>
              <a:rPr lang="zh-CN" altLang="en-US" sz="2000"/>
              <a:t>于 1970 年开发，包括 45 个项目，用于评估个人以下 15 项工作价值观：</a:t>
            </a:r>
            <a:endParaRPr lang="zh-CN" altLang="en-US" sz="2000"/>
          </a:p>
          <a:p>
            <a:pPr>
              <a:lnSpc>
                <a:spcPct val="130000"/>
              </a:lnSpc>
            </a:pPr>
            <a:r>
              <a:rPr lang="zh-CN" altLang="en-US" sz="2000">
                <a:latin typeface="楷体" panose="02010609060101010101" charset="-122"/>
                <a:ea typeface="楷体" panose="02010609060101010101" charset="-122"/>
              </a:rPr>
              <a:t>①利他主义，提供机会让个人为社会大众的福利尽心力，为大众谋福利；</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②美的追求，能不断地追求美的东西，得到美的享受；</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③创造发明，能让个人发明新事物，设计新产品，或发展新理念；</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④智力刺激，能不断进行智力开发，动脑思考，学习和探索新事物，解决新问题；</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⑤独立自主，能充分发挥自己的独立性和主动性，按自己的方式、步调或想法去做，不受他人的干扰；</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⑥成就感，能看到自己努力工作的具体成果，并因此获得精神上的满足；</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⑦声望地位，所从事的工作在人们的心目中有较高的社会地位，从而使自己得到他人的重视与尊敬；</a:t>
            </a:r>
            <a:endParaRPr lang="zh-CN" altLang="en-US" sz="2000">
              <a:latin typeface="楷体" panose="02010609060101010101" charset="-122"/>
              <a:ea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182370"/>
            <a:ext cx="10991850" cy="4785360"/>
          </a:xfrm>
          <a:prstGeom prst="rect">
            <a:avLst/>
          </a:prstGeom>
          <a:noFill/>
        </p:spPr>
        <p:txBody>
          <a:bodyPr wrap="square" rtlCol="0" anchor="t">
            <a:noAutofit/>
          </a:bodyPr>
          <a:p>
            <a:pPr>
              <a:lnSpc>
                <a:spcPct val="130000"/>
              </a:lnSpc>
            </a:pPr>
            <a:r>
              <a:rPr lang="zh-CN" altLang="en-US" sz="2000">
                <a:latin typeface="楷体" panose="02010609060101010101" charset="-122"/>
                <a:ea typeface="楷体" panose="02010609060101010101" charset="-122"/>
              </a:rPr>
              <a:t>⑧管理权力，能获得对他人或某事的管理权，能指挥和调遣一定范围内的人或事物；</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⑨经济报酬，能获得优厚的报酬，使自己有足够的财力去获得自己想要的东西，使生活过得较为富足；</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⑩安全稳定，能提供安定的生活保障，不会因为奖金、工资调整、工作调动或领导的训斥等而经</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常提心吊胆；</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⑪工作环境，能在不冷、不热、不吵、不脏的良好环境下进行工作；</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⑫上司关系，能与主管平等而且融洽相处，获得赏识；</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⑬同事关系，能与志同道合的伙伴一起愉</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快地工作；</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⑭多样性，工作内容能经常变换，工作和生活丰富多彩，不单调、枯燥；</a:t>
            </a:r>
            <a:endParaRPr lang="zh-CN" altLang="en-US" sz="2000">
              <a:latin typeface="楷体" panose="02010609060101010101" charset="-122"/>
              <a:ea typeface="楷体" panose="02010609060101010101" charset="-122"/>
            </a:endParaRPr>
          </a:p>
          <a:p>
            <a:pPr>
              <a:lnSpc>
                <a:spcPct val="130000"/>
              </a:lnSpc>
            </a:pPr>
            <a:r>
              <a:rPr lang="zh-CN" altLang="en-US" sz="2000">
                <a:latin typeface="楷体" panose="02010609060101010101" charset="-122"/>
                <a:ea typeface="楷体" panose="02010609060101010101" charset="-122"/>
              </a:rPr>
              <a:t>⑮生活方式，能选择自己的生活方式，并且实现自己的理想。</a:t>
            </a:r>
            <a:endParaRPr lang="zh-CN" altLang="en-US" sz="2000">
              <a:latin typeface="楷体" panose="02010609060101010101" charset="-122"/>
              <a:ea typeface="楷体" panose="02010609060101010101" charset="-122"/>
            </a:endParaRPr>
          </a:p>
        </p:txBody>
      </p:sp>
      <p:pic>
        <p:nvPicPr>
          <p:cNvPr id="112" name="图片 111"/>
          <p:cNvPicPr/>
          <p:nvPr/>
        </p:nvPicPr>
        <p:blipFill>
          <a:blip r:embed="rId1"/>
          <a:stretch>
            <a:fillRect/>
          </a:stretch>
        </p:blipFill>
        <p:spPr>
          <a:xfrm>
            <a:off x="9337675" y="3622040"/>
            <a:ext cx="2225040" cy="22250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（二）交互指导信息系统</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608455"/>
            <a:ext cx="10991850" cy="4892675"/>
          </a:xfrm>
          <a:prstGeom prst="rect">
            <a:avLst/>
          </a:prstGeom>
          <a:noFill/>
        </p:spPr>
        <p:txBody>
          <a:bodyPr wrap="square" rtlCol="0" anchor="t">
            <a:spAutoFit/>
          </a:bodyPr>
          <a:p>
            <a:pPr>
              <a:lnSpc>
                <a:spcPct val="120000"/>
              </a:lnSpc>
            </a:pPr>
            <a:r>
              <a:rPr lang="en-US" altLang="zh-CN" sz="2000" b="1"/>
              <a:t>       </a:t>
            </a:r>
            <a:r>
              <a:rPr lang="zh-CN" altLang="en-US" sz="2000" b="1"/>
              <a:t>交互指导信息系统（system for interactive guidance information，SIGI）</a:t>
            </a:r>
            <a:r>
              <a:rPr lang="zh-CN" altLang="en-US" sz="2000"/>
              <a:t>是一套采用计算机进行价值观澄清练习的系统，由心理学家</a:t>
            </a:r>
            <a:r>
              <a:rPr lang="zh-CN" altLang="en-US" sz="2000" u="sng">
                <a:solidFill>
                  <a:srgbClr val="389A47"/>
                </a:solidFill>
              </a:rPr>
              <a:t>凯茨</a:t>
            </a:r>
            <a:r>
              <a:rPr lang="zh-CN" altLang="en-US" sz="2000"/>
              <a:t>开发。SIGI 将与工作有关的价值观分为 10 种，这 10 种职业价值观为：</a:t>
            </a:r>
            <a:endParaRPr lang="zh-CN" altLang="en-US" sz="2000"/>
          </a:p>
          <a:p>
            <a:pPr>
              <a:lnSpc>
                <a:spcPct val="120000"/>
              </a:lnSpc>
            </a:pPr>
            <a:r>
              <a:rPr lang="zh-CN" altLang="en-US" sz="2000">
                <a:latin typeface="楷体" panose="02010609060101010101" charset="-122"/>
                <a:ea typeface="楷体" panose="02010609060101010101" charset="-122"/>
              </a:rPr>
              <a:t>①高收入，除了有足够生活的费用外，还有可以随意支配的钱；</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②社会声望，希望受到人们的尊重；</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③独立性，在工作中有更多自己做决定的自由；</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④帮助他人，愿意把帮助他人作为职业的重要组成部分；</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⑤稳定性，在一定时间内不会被轻易解雇，收入稳定；</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⑥多样性，所从事的工作要参与不同的活动，解决不同的问题，不断变换工作场所，结识新人；⑦领导，在工作中可以控制事情的发展，影响他人；</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⑧在自己感兴趣的领域工作，坚持所从事的职业必须是自己感兴趣的领域；</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⑨休闲，把休闲看得很重要，不愿意让工作影响休闲；</a:t>
            </a:r>
            <a:endParaRPr lang="zh-CN" altLang="en-US" sz="2000">
              <a:latin typeface="楷体" panose="02010609060101010101" charset="-122"/>
              <a:ea typeface="楷体" panose="02010609060101010101" charset="-122"/>
            </a:endParaRPr>
          </a:p>
          <a:p>
            <a:pPr>
              <a:lnSpc>
                <a:spcPct val="120000"/>
              </a:lnSpc>
            </a:pPr>
            <a:r>
              <a:rPr lang="zh-CN" altLang="en-US" sz="2000">
                <a:latin typeface="楷体" panose="02010609060101010101" charset="-122"/>
                <a:ea typeface="楷体" panose="02010609060101010101" charset="-122"/>
              </a:rPr>
              <a:t>⑩尽早进入工作领域，在意进入工作领域的早晚，希望节省时间和教育费用而尽早进入工作领域。</a:t>
            </a:r>
            <a:endParaRPr lang="zh-CN" altLang="en-US" sz="2000">
              <a:latin typeface="楷体" panose="02010609060101010101" charset="-122"/>
              <a:ea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50925"/>
            <a:ext cx="10991850" cy="460375"/>
          </a:xfrm>
          <a:prstGeom prst="rect">
            <a:avLst/>
          </a:prstGeom>
          <a:noFill/>
        </p:spPr>
        <p:txBody>
          <a:bodyPr wrap="square" rtlCol="0" anchor="t">
            <a:spAutoFit/>
          </a:bodyPr>
          <a:p>
            <a:pPr>
              <a:lnSpc>
                <a:spcPct val="120000"/>
              </a:lnSpc>
            </a:pPr>
            <a:r>
              <a:rPr lang="zh-CN" altLang="en-US" sz="2000"/>
              <a:t>SIGI 可以帮助我们区分价值观的优先次序。</a:t>
            </a:r>
            <a:endParaRPr lang="zh-CN" altLang="en-US" sz="2000"/>
          </a:p>
        </p:txBody>
      </p:sp>
      <p:grpSp>
        <p:nvGrpSpPr>
          <p:cNvPr id="7" name="组合 6"/>
          <p:cNvGrpSpPr/>
          <p:nvPr>
            <p:custDataLst>
              <p:tags r:id="rId1"/>
            </p:custDataLst>
          </p:nvPr>
        </p:nvGrpSpPr>
        <p:grpSpPr>
          <a:xfrm>
            <a:off x="2059305" y="1731800"/>
            <a:ext cx="9738932" cy="4282920"/>
            <a:chOff x="1111" y="2552"/>
            <a:chExt cx="17012" cy="7481"/>
          </a:xfrm>
        </p:grpSpPr>
        <p:sp>
          <p:nvSpPr>
            <p:cNvPr id="4" name="平行四边形 3"/>
            <p:cNvSpPr/>
            <p:nvPr>
              <p:custDataLst>
                <p:tags r:id="rId2"/>
              </p:custDataLst>
            </p:nvPr>
          </p:nvSpPr>
          <p:spPr>
            <a:xfrm>
              <a:off x="1118" y="7789"/>
              <a:ext cx="17005" cy="2244"/>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865019" tIns="171558" rIns="865018" bIns="171559" rtlCol="0" anchor="ctr">
              <a:noAutofit/>
            </a:bodyPr>
            <a:p>
              <a:pPr marL="0" algn="just" rtl="0" eaLnBrk="1" latinLnBrk="0" hangingPunct="1">
                <a:lnSpc>
                  <a:spcPct val="100000"/>
                </a:lnSpc>
                <a:spcBef>
                  <a:spcPts val="0"/>
                </a:spcBef>
                <a:spcAft>
                  <a:spcPts val="0"/>
                </a:spcAft>
                <a:buClrTx/>
                <a:buSzTx/>
                <a:buFontTx/>
              </a:pPr>
              <a:r>
                <a:rPr lang="zh-CN" altLang="zh-CN" sz="2000" b="1" kern="1200" dirty="0">
                  <a:solidFill>
                    <a:schemeClr val="dk1">
                      <a:lumMod val="85000"/>
                      <a:lumOff val="15000"/>
                    </a:schemeClr>
                  </a:solidFill>
                  <a:effectLst/>
                  <a:latin typeface="楷体" panose="02010609060101010101" charset="-122"/>
                  <a:ea typeface="楷体" panose="02010609060101010101" charset="-122"/>
                  <a:cs typeface="微软雅黑" panose="020B0503020204020204" charset="-122"/>
                </a:rPr>
                <a:t>商人可以满足经济回报等价值需求，但不能满足安全稳定等价值需求。</a:t>
              </a:r>
              <a:endParaRPr lang="zh-CN" altLang="zh-CN" sz="2000" b="1" kern="1200" dirty="0">
                <a:solidFill>
                  <a:schemeClr val="dk1">
                    <a:lumMod val="85000"/>
                    <a:lumOff val="15000"/>
                  </a:schemeClr>
                </a:solidFill>
                <a:effectLst/>
                <a:latin typeface="楷体" panose="02010609060101010101" charset="-122"/>
                <a:ea typeface="楷体" panose="02010609060101010101" charset="-122"/>
                <a:cs typeface="微软雅黑" panose="020B0503020204020204" charset="-122"/>
              </a:endParaRPr>
            </a:p>
          </p:txBody>
        </p:sp>
        <p:sp>
          <p:nvSpPr>
            <p:cNvPr id="5" name="平行四边形 4"/>
            <p:cNvSpPr/>
            <p:nvPr>
              <p:custDataLst>
                <p:tags r:id="rId3"/>
              </p:custDataLst>
            </p:nvPr>
          </p:nvSpPr>
          <p:spPr>
            <a:xfrm>
              <a:off x="1118" y="5157"/>
              <a:ext cx="17005" cy="2244"/>
            </a:xfrm>
            <a:prstGeom prst="parallelogram">
              <a:avLst/>
            </a:prstGeom>
          </p:spPr>
          <p:style>
            <a:lnRef idx="2">
              <a:schemeClr val="accent1"/>
            </a:lnRef>
            <a:fillRef idx="0">
              <a:srgbClr val="FFFFFF"/>
            </a:fillRef>
            <a:effectRef idx="0">
              <a:srgbClr val="FFFFFF"/>
            </a:effectRef>
            <a:fontRef idx="minor">
              <a:schemeClr val="tx1"/>
            </a:fontRef>
          </p:style>
          <p:txBody>
            <a:bodyPr wrap="square" lIns="865019" tIns="171558" rIns="865018" bIns="171559" rtlCol="0" anchor="ctr">
              <a:noAutofit/>
            </a:bodyPr>
            <a:p>
              <a:pPr marL="0" algn="just" rtl="0" eaLnBrk="1" latinLnBrk="0" hangingPunct="1">
                <a:lnSpc>
                  <a:spcPct val="100000"/>
                </a:lnSpc>
                <a:spcBef>
                  <a:spcPts val="0"/>
                </a:spcBef>
                <a:spcAft>
                  <a:spcPts val="0"/>
                </a:spcAft>
                <a:buClrTx/>
                <a:buSzTx/>
                <a:buFontTx/>
              </a:pPr>
              <a:r>
                <a:rPr lang="zh-CN" altLang="zh-CN" sz="2000" b="1" kern="1200" dirty="0">
                  <a:solidFill>
                    <a:schemeClr val="dk1">
                      <a:lumMod val="85000"/>
                      <a:lumOff val="15000"/>
                    </a:schemeClr>
                  </a:solidFill>
                  <a:effectLst/>
                  <a:latin typeface="楷体" panose="02010609060101010101" charset="-122"/>
                  <a:ea typeface="楷体" panose="02010609060101010101" charset="-122"/>
                  <a:cs typeface="微软雅黑" panose="020B0503020204020204" charset="-122"/>
                </a:rPr>
                <a:t>公务员可以满足人安全稳定、服务奉献等价值需求，但不能满足经济报酬等价值需求；</a:t>
              </a:r>
              <a:endParaRPr lang="zh-CN" altLang="zh-CN" sz="2000" b="1" kern="1200" dirty="0">
                <a:solidFill>
                  <a:schemeClr val="dk1">
                    <a:lumMod val="85000"/>
                    <a:lumOff val="15000"/>
                  </a:schemeClr>
                </a:solidFill>
                <a:effectLst/>
                <a:latin typeface="楷体" panose="02010609060101010101" charset="-122"/>
                <a:ea typeface="楷体" panose="02010609060101010101" charset="-122"/>
                <a:cs typeface="微软雅黑" panose="020B0503020204020204" charset="-122"/>
              </a:endParaRPr>
            </a:p>
          </p:txBody>
        </p:sp>
        <p:sp>
          <p:nvSpPr>
            <p:cNvPr id="6" name="平行四边形 5"/>
            <p:cNvSpPr/>
            <p:nvPr>
              <p:custDataLst>
                <p:tags r:id="rId4"/>
              </p:custDataLst>
            </p:nvPr>
          </p:nvSpPr>
          <p:spPr>
            <a:xfrm>
              <a:off x="1111" y="2552"/>
              <a:ext cx="17005" cy="2244"/>
            </a:xfrm>
            <a:prstGeom prst="parallelogram">
              <a:avLst/>
            </a:prstGeom>
            <a:solidFill>
              <a:srgbClr val="EBEEE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865019" tIns="171558" rIns="865018" bIns="171559" rtlCol="0" anchor="ctr">
              <a:noAutofit/>
            </a:bodyPr>
            <a:p>
              <a:pPr marL="0" algn="just" rtl="0" eaLnBrk="1" latinLnBrk="0" hangingPunct="1">
                <a:lnSpc>
                  <a:spcPct val="100000"/>
                </a:lnSpc>
                <a:spcBef>
                  <a:spcPts val="0"/>
                </a:spcBef>
                <a:spcAft>
                  <a:spcPts val="0"/>
                </a:spcAft>
              </a:pPr>
              <a:r>
                <a:rPr lang="zh-CN" altLang="zh-CN" sz="2000" b="1" kern="1200" dirty="0">
                  <a:solidFill>
                    <a:schemeClr val="dk1">
                      <a:lumMod val="85000"/>
                      <a:lumOff val="15000"/>
                    </a:schemeClr>
                  </a:solidFill>
                  <a:effectLst/>
                  <a:latin typeface="楷体" panose="02010609060101010101" charset="-122"/>
                  <a:ea typeface="楷体" panose="02010609060101010101" charset="-122"/>
                  <a:cs typeface="微软雅黑" panose="020B0503020204020204" charset="-122"/>
                </a:rPr>
                <a:t>科学家可以满足人的社会声望、成就、自主、挑战性等价值需求，但不能满足权力、经济等价值需求；</a:t>
              </a:r>
              <a:endParaRPr lang="zh-CN" altLang="zh-CN" sz="2000" b="1" kern="1200" dirty="0">
                <a:solidFill>
                  <a:schemeClr val="dk1">
                    <a:lumMod val="85000"/>
                    <a:lumOff val="15000"/>
                  </a:schemeClr>
                </a:solidFill>
                <a:effectLst/>
                <a:latin typeface="楷体" panose="02010609060101010101" charset="-122"/>
                <a:ea typeface="楷体" panose="02010609060101010101" charset="-122"/>
                <a:cs typeface="微软雅黑" panose="020B0503020204020204" charset="-122"/>
              </a:endParaRPr>
            </a:p>
          </p:txBody>
        </p:sp>
      </p:grpSp>
      <p:pic>
        <p:nvPicPr>
          <p:cNvPr id="113" name="图片 112"/>
          <p:cNvPicPr/>
          <p:nvPr/>
        </p:nvPicPr>
        <p:blipFill>
          <a:blip r:embed="rId5"/>
          <a:srcRect t="8556" b="5287"/>
          <a:stretch>
            <a:fillRect/>
          </a:stretch>
        </p:blipFill>
        <p:spPr>
          <a:xfrm>
            <a:off x="443865" y="1720215"/>
            <a:ext cx="1689100" cy="1280795"/>
          </a:xfrm>
          <a:prstGeom prst="parallelogram">
            <a:avLst/>
          </a:prstGeom>
          <a:noFill/>
          <a:ln w="9525">
            <a:noFill/>
          </a:ln>
        </p:spPr>
      </p:pic>
      <p:pic>
        <p:nvPicPr>
          <p:cNvPr id="114" name="图片 113"/>
          <p:cNvPicPr/>
          <p:nvPr/>
        </p:nvPicPr>
        <p:blipFill>
          <a:blip r:embed="rId6"/>
          <a:stretch>
            <a:fillRect/>
          </a:stretch>
        </p:blipFill>
        <p:spPr>
          <a:xfrm>
            <a:off x="367665" y="3235960"/>
            <a:ext cx="1878330" cy="1250315"/>
          </a:xfrm>
          <a:prstGeom prst="parallelogram">
            <a:avLst/>
          </a:prstGeom>
          <a:noFill/>
          <a:ln w="9525">
            <a:noFill/>
          </a:ln>
        </p:spPr>
      </p:pic>
      <p:pic>
        <p:nvPicPr>
          <p:cNvPr id="115" name="图片 114"/>
          <p:cNvPicPr/>
          <p:nvPr/>
        </p:nvPicPr>
        <p:blipFill>
          <a:blip r:embed="rId7"/>
          <a:stretch>
            <a:fillRect/>
          </a:stretch>
        </p:blipFill>
        <p:spPr>
          <a:xfrm>
            <a:off x="463550" y="4613910"/>
            <a:ext cx="1371600" cy="1665605"/>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561784" y="3145135"/>
            <a:ext cx="30683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自我探索</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737870" y="738505"/>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（三）生命中的五样</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737870" y="1148080"/>
            <a:ext cx="10991850" cy="460375"/>
          </a:xfrm>
          <a:prstGeom prst="rect">
            <a:avLst/>
          </a:prstGeom>
          <a:noFill/>
        </p:spPr>
        <p:txBody>
          <a:bodyPr wrap="square" rtlCol="0" anchor="t">
            <a:spAutoFit/>
          </a:bodyPr>
          <a:p>
            <a:pPr>
              <a:lnSpc>
                <a:spcPct val="120000"/>
              </a:lnSpc>
            </a:pPr>
            <a:r>
              <a:rPr lang="zh-CN" altLang="en-US" sz="2000"/>
              <a:t>游戏的步骤如下：</a:t>
            </a:r>
            <a:endParaRPr lang="zh-CN" altLang="en-US" sz="2000"/>
          </a:p>
        </p:txBody>
      </p:sp>
      <p:cxnSp>
        <p:nvCxnSpPr>
          <p:cNvPr id="30" name="直接连接符 29"/>
          <p:cNvCxnSpPr/>
          <p:nvPr>
            <p:custDataLst>
              <p:tags r:id="rId1"/>
            </p:custDataLst>
          </p:nvPr>
        </p:nvCxnSpPr>
        <p:spPr>
          <a:xfrm>
            <a:off x="1914634" y="2214620"/>
            <a:ext cx="95286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2"/>
            </p:custDataLst>
          </p:nvPr>
        </p:nvSpPr>
        <p:spPr>
          <a:xfrm>
            <a:off x="424180" y="3220274"/>
            <a:ext cx="2023540" cy="3003441"/>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dirty="0">
                <a:solidFill>
                  <a:schemeClr val="tx1">
                    <a:lumMod val="85000"/>
                    <a:lumOff val="15000"/>
                  </a:schemeClr>
                </a:solidFill>
                <a:latin typeface="+mn-ea"/>
                <a:cs typeface="+mn-ea"/>
              </a:rPr>
              <a:t>在白纸上端中间郑重地写下有自己名字的标题，如“黎明的五样”，名字一定要写，因为这个名字代表的不是别人，就是你自己；</a:t>
            </a:r>
            <a:endParaRPr lang="zh-CN" altLang="en-US" sz="2000" dirty="0">
              <a:solidFill>
                <a:schemeClr val="tx1">
                  <a:lumMod val="85000"/>
                  <a:lumOff val="15000"/>
                </a:schemeClr>
              </a:solidFill>
              <a:latin typeface="+mn-ea"/>
              <a:cs typeface="+mn-ea"/>
            </a:endParaRPr>
          </a:p>
        </p:txBody>
      </p:sp>
      <p:sp>
        <p:nvSpPr>
          <p:cNvPr id="6" name="弧形 5"/>
          <p:cNvSpPr/>
          <p:nvPr>
            <p:custDataLst>
              <p:tags r:id="rId3"/>
            </p:custDataLst>
          </p:nvPr>
        </p:nvSpPr>
        <p:spPr>
          <a:xfrm>
            <a:off x="603807" y="1559207"/>
            <a:ext cx="1310827" cy="1311471"/>
          </a:xfrm>
          <a:prstGeom prst="arc">
            <a:avLst>
              <a:gd name="adj1" fmla="val 6360448"/>
              <a:gd name="adj2" fmla="val 4457874"/>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4"/>
            </p:custDataLst>
          </p:nvPr>
        </p:nvSpPr>
        <p:spPr>
          <a:xfrm>
            <a:off x="1086675" y="2675599"/>
            <a:ext cx="366980" cy="367624"/>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1</a:t>
            </a:r>
            <a:endParaRPr lang="en-US" altLang="zh-CN" sz="1600">
              <a:solidFill>
                <a:schemeClr val="tx1">
                  <a:lumMod val="85000"/>
                  <a:lumOff val="15000"/>
                </a:schemeClr>
              </a:solidFill>
              <a:latin typeface="+mn-ea"/>
              <a:cs typeface="+mn-ea"/>
              <a:sym typeface="+mn-ea"/>
            </a:endParaRPr>
          </a:p>
        </p:txBody>
      </p:sp>
      <p:sp>
        <p:nvSpPr>
          <p:cNvPr id="14" name="任意多边形: 形状 13"/>
          <p:cNvSpPr/>
          <p:nvPr>
            <p:custDataLst>
              <p:tags r:id="rId5"/>
            </p:custDataLst>
          </p:nvPr>
        </p:nvSpPr>
        <p:spPr>
          <a:xfrm>
            <a:off x="1094401" y="2044651"/>
            <a:ext cx="359254" cy="339984"/>
          </a:xfrm>
          <a:custGeom>
            <a:avLst/>
            <a:gdLst>
              <a:gd name="connsiteX0" fmla="*/ 214271 w 232164"/>
              <a:gd name="connsiteY0" fmla="*/ 651 h 211515"/>
              <a:gd name="connsiteX1" fmla="*/ 7423 w 232164"/>
              <a:gd name="connsiteY1" fmla="*/ 84586 h 211515"/>
              <a:gd name="connsiteX2" fmla="*/ 6149 w 232164"/>
              <a:gd name="connsiteY2" fmla="*/ 107436 h 211515"/>
              <a:gd name="connsiteX3" fmla="*/ 80713 w 232164"/>
              <a:gd name="connsiteY3" fmla="*/ 147879 h 211515"/>
              <a:gd name="connsiteX4" fmla="*/ 80713 w 232164"/>
              <a:gd name="connsiteY4" fmla="*/ 198537 h 211515"/>
              <a:gd name="connsiteX5" fmla="*/ 102665 w 232164"/>
              <a:gd name="connsiteY5" fmla="*/ 207119 h 211515"/>
              <a:gd name="connsiteX6" fmla="*/ 131782 w 232164"/>
              <a:gd name="connsiteY6" fmla="*/ 175577 h 211515"/>
              <a:gd name="connsiteX7" fmla="*/ 183018 w 232164"/>
              <a:gd name="connsiteY7" fmla="*/ 203366 h 211515"/>
              <a:gd name="connsiteX8" fmla="*/ 194604 w 232164"/>
              <a:gd name="connsiteY8" fmla="*/ 203612 h 211515"/>
              <a:gd name="connsiteX9" fmla="*/ 201533 w 232164"/>
              <a:gd name="connsiteY9" fmla="*/ 194322 h 211515"/>
              <a:gd name="connsiteX10" fmla="*/ 231509 w 232164"/>
              <a:gd name="connsiteY10" fmla="*/ 14456 h 211515"/>
              <a:gd name="connsiteX11" fmla="*/ 214271 w 232164"/>
              <a:gd name="connsiteY11" fmla="*/ 651 h 211515"/>
              <a:gd name="connsiteX12" fmla="*/ 183251 w 232164"/>
              <a:gd name="connsiteY12" fmla="*/ 33723 h 211515"/>
              <a:gd name="connsiteX13" fmla="*/ 87182 w 232164"/>
              <a:gd name="connsiteY13" fmla="*/ 129791 h 211515"/>
              <a:gd name="connsiteX14" fmla="*/ 26974 w 232164"/>
              <a:gd name="connsiteY14" fmla="*/ 97138 h 211515"/>
              <a:gd name="connsiteX15" fmla="*/ 183251 w 232164"/>
              <a:gd name="connsiteY15" fmla="*/ 33723 h 211515"/>
              <a:gd name="connsiteX16" fmla="*/ 99695 w 232164"/>
              <a:gd name="connsiteY16" fmla="*/ 182355 h 211515"/>
              <a:gd name="connsiteX17" fmla="*/ 99695 w 232164"/>
              <a:gd name="connsiteY17" fmla="*/ 158173 h 211515"/>
              <a:gd name="connsiteX18" fmla="*/ 114568 w 232164"/>
              <a:gd name="connsiteY18" fmla="*/ 166240 h 211515"/>
              <a:gd name="connsiteX19" fmla="*/ 99695 w 232164"/>
              <a:gd name="connsiteY19" fmla="*/ 182355 h 211515"/>
              <a:gd name="connsiteX20" fmla="*/ 184267 w 232164"/>
              <a:gd name="connsiteY20" fmla="*/ 182450 h 211515"/>
              <a:gd name="connsiteX21" fmla="*/ 104587 w 232164"/>
              <a:gd name="connsiteY21" fmla="*/ 139231 h 211515"/>
              <a:gd name="connsiteX22" fmla="*/ 208841 w 232164"/>
              <a:gd name="connsiteY22" fmla="*/ 34972 h 211515"/>
              <a:gd name="connsiteX23" fmla="*/ 184267 w 232164"/>
              <a:gd name="connsiteY23" fmla="*/ 182450 h 21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 h="528">
                <a:moveTo>
                  <a:pt x="239" y="423"/>
                </a:moveTo>
                <a:cubicBezTo>
                  <a:pt x="239" y="429"/>
                  <a:pt x="240" y="464"/>
                  <a:pt x="239" y="469"/>
                </a:cubicBezTo>
                <a:cubicBezTo>
                  <a:pt x="237" y="479"/>
                  <a:pt x="234" y="489"/>
                  <a:pt x="228" y="498"/>
                </a:cubicBezTo>
                <a:lnTo>
                  <a:pt x="491" y="498"/>
                </a:lnTo>
                <a:cubicBezTo>
                  <a:pt x="511" y="498"/>
                  <a:pt x="528" y="481"/>
                  <a:pt x="528" y="461"/>
                </a:cubicBezTo>
                <a:lnTo>
                  <a:pt x="528" y="423"/>
                </a:lnTo>
                <a:lnTo>
                  <a:pt x="239" y="423"/>
                </a:lnTo>
                <a:close/>
                <a:moveTo>
                  <a:pt x="334" y="273"/>
                </a:moveTo>
                <a:lnTo>
                  <a:pt x="334" y="311"/>
                </a:lnTo>
                <a:lnTo>
                  <a:pt x="357" y="285"/>
                </a:lnTo>
                <a:lnTo>
                  <a:pt x="334" y="273"/>
                </a:lnTo>
                <a:close/>
                <a:moveTo>
                  <a:pt x="506" y="79"/>
                </a:moveTo>
                <a:lnTo>
                  <a:pt x="341" y="243"/>
                </a:lnTo>
                <a:lnTo>
                  <a:pt x="467" y="311"/>
                </a:lnTo>
                <a:lnTo>
                  <a:pt x="506" y="79"/>
                </a:lnTo>
                <a:close/>
                <a:moveTo>
                  <a:pt x="465" y="77"/>
                </a:moveTo>
                <a:lnTo>
                  <a:pt x="219" y="176"/>
                </a:lnTo>
                <a:lnTo>
                  <a:pt x="314" y="228"/>
                </a:lnTo>
                <a:lnTo>
                  <a:pt x="465" y="77"/>
                </a:lnTo>
                <a:close/>
                <a:moveTo>
                  <a:pt x="123" y="30"/>
                </a:moveTo>
                <a:cubicBezTo>
                  <a:pt x="140" y="58"/>
                  <a:pt x="133" y="71"/>
                  <a:pt x="135" y="118"/>
                </a:cubicBezTo>
                <a:lnTo>
                  <a:pt x="135" y="447"/>
                </a:lnTo>
                <a:cubicBezTo>
                  <a:pt x="136" y="453"/>
                  <a:pt x="129" y="477"/>
                  <a:pt x="153" y="493"/>
                </a:cubicBezTo>
                <a:cubicBezTo>
                  <a:pt x="180" y="509"/>
                  <a:pt x="209" y="486"/>
                  <a:pt x="209" y="463"/>
                </a:cubicBezTo>
                <a:cubicBezTo>
                  <a:pt x="209" y="459"/>
                  <a:pt x="209" y="460"/>
                  <a:pt x="209" y="454"/>
                </a:cubicBezTo>
                <a:cubicBezTo>
                  <a:pt x="210" y="432"/>
                  <a:pt x="207" y="423"/>
                  <a:pt x="212" y="411"/>
                </a:cubicBezTo>
                <a:cubicBezTo>
                  <a:pt x="217" y="399"/>
                  <a:pt x="230" y="393"/>
                  <a:pt x="239" y="394"/>
                </a:cubicBezTo>
                <a:lnTo>
                  <a:pt x="423" y="394"/>
                </a:lnTo>
                <a:lnTo>
                  <a:pt x="423" y="321"/>
                </a:lnTo>
                <a:lnTo>
                  <a:pt x="384" y="300"/>
                </a:lnTo>
                <a:lnTo>
                  <a:pt x="338" y="350"/>
                </a:lnTo>
                <a:cubicBezTo>
                  <a:pt x="326" y="363"/>
                  <a:pt x="304" y="354"/>
                  <a:pt x="304" y="336"/>
                </a:cubicBezTo>
                <a:lnTo>
                  <a:pt x="304" y="256"/>
                </a:lnTo>
                <a:lnTo>
                  <a:pt x="186" y="193"/>
                </a:lnTo>
                <a:cubicBezTo>
                  <a:pt x="172" y="185"/>
                  <a:pt x="173" y="163"/>
                  <a:pt x="188" y="157"/>
                </a:cubicBezTo>
                <a:lnTo>
                  <a:pt x="423" y="61"/>
                </a:lnTo>
                <a:lnTo>
                  <a:pt x="423" y="60"/>
                </a:lnTo>
                <a:cubicBezTo>
                  <a:pt x="419" y="43"/>
                  <a:pt x="404" y="30"/>
                  <a:pt x="386" y="30"/>
                </a:cubicBezTo>
                <a:lnTo>
                  <a:pt x="123" y="30"/>
                </a:lnTo>
                <a:close/>
                <a:moveTo>
                  <a:pt x="69" y="30"/>
                </a:moveTo>
                <a:cubicBezTo>
                  <a:pt x="67" y="30"/>
                  <a:pt x="64" y="30"/>
                  <a:pt x="62" y="30"/>
                </a:cubicBezTo>
                <a:cubicBezTo>
                  <a:pt x="47" y="33"/>
                  <a:pt x="34" y="44"/>
                  <a:pt x="31" y="59"/>
                </a:cubicBezTo>
                <a:cubicBezTo>
                  <a:pt x="29" y="72"/>
                  <a:pt x="30" y="69"/>
                  <a:pt x="30" y="89"/>
                </a:cubicBezTo>
                <a:cubicBezTo>
                  <a:pt x="30" y="119"/>
                  <a:pt x="30" y="169"/>
                  <a:pt x="30" y="169"/>
                </a:cubicBezTo>
                <a:lnTo>
                  <a:pt x="105" y="169"/>
                </a:lnTo>
                <a:lnTo>
                  <a:pt x="105" y="89"/>
                </a:lnTo>
                <a:cubicBezTo>
                  <a:pt x="104" y="70"/>
                  <a:pt x="106" y="73"/>
                  <a:pt x="104" y="60"/>
                </a:cubicBezTo>
                <a:cubicBezTo>
                  <a:pt x="101" y="43"/>
                  <a:pt x="86" y="31"/>
                  <a:pt x="69" y="30"/>
                </a:cubicBezTo>
                <a:close/>
                <a:moveTo>
                  <a:pt x="67" y="0"/>
                </a:moveTo>
                <a:lnTo>
                  <a:pt x="386" y="0"/>
                </a:lnTo>
                <a:cubicBezTo>
                  <a:pt x="416" y="0"/>
                  <a:pt x="441" y="20"/>
                  <a:pt x="450" y="47"/>
                </a:cubicBezTo>
                <a:lnTo>
                  <a:pt x="451" y="50"/>
                </a:lnTo>
                <a:lnTo>
                  <a:pt x="514" y="25"/>
                </a:lnTo>
                <a:cubicBezTo>
                  <a:pt x="529" y="19"/>
                  <a:pt x="544" y="31"/>
                  <a:pt x="541" y="46"/>
                </a:cubicBezTo>
                <a:lnTo>
                  <a:pt x="494" y="330"/>
                </a:lnTo>
                <a:cubicBezTo>
                  <a:pt x="493" y="336"/>
                  <a:pt x="489" y="341"/>
                  <a:pt x="483" y="344"/>
                </a:cubicBezTo>
                <a:cubicBezTo>
                  <a:pt x="477" y="347"/>
                  <a:pt x="471" y="347"/>
                  <a:pt x="465" y="344"/>
                </a:cubicBezTo>
                <a:lnTo>
                  <a:pt x="453" y="338"/>
                </a:lnTo>
                <a:lnTo>
                  <a:pt x="453" y="394"/>
                </a:lnTo>
                <a:lnTo>
                  <a:pt x="528" y="394"/>
                </a:lnTo>
                <a:cubicBezTo>
                  <a:pt x="545" y="394"/>
                  <a:pt x="558" y="407"/>
                  <a:pt x="558" y="423"/>
                </a:cubicBezTo>
                <a:lnTo>
                  <a:pt x="558" y="461"/>
                </a:lnTo>
                <a:cubicBezTo>
                  <a:pt x="558" y="498"/>
                  <a:pt x="528" y="528"/>
                  <a:pt x="491" y="528"/>
                </a:cubicBezTo>
                <a:lnTo>
                  <a:pt x="172" y="528"/>
                </a:lnTo>
                <a:cubicBezTo>
                  <a:pt x="119" y="526"/>
                  <a:pt x="103" y="479"/>
                  <a:pt x="105" y="456"/>
                </a:cubicBezTo>
                <a:cubicBezTo>
                  <a:pt x="105" y="425"/>
                  <a:pt x="105" y="199"/>
                  <a:pt x="105" y="199"/>
                </a:cubicBezTo>
                <a:lnTo>
                  <a:pt x="30" y="199"/>
                </a:lnTo>
                <a:cubicBezTo>
                  <a:pt x="13" y="199"/>
                  <a:pt x="0" y="186"/>
                  <a:pt x="0" y="169"/>
                </a:cubicBezTo>
                <a:lnTo>
                  <a:pt x="0" y="68"/>
                </a:lnTo>
                <a:cubicBezTo>
                  <a:pt x="0" y="31"/>
                  <a:pt x="30" y="0"/>
                  <a:pt x="67" y="0"/>
                </a:cubicBezTo>
                <a:close/>
              </a:path>
            </a:pathLst>
          </a:custGeom>
          <a:solidFill>
            <a:schemeClr val="accent1"/>
          </a:solidFill>
          <a:ln w="393" cap="flat">
            <a:noFill/>
            <a:prstDash val="solid"/>
            <a:miter/>
          </a:ln>
        </p:spPr>
        <p:txBody>
          <a:bodyPr wrap="square" rtlCol="0" anchor="ctr">
            <a:noAutofit/>
          </a:bodyPr>
          <a:p>
            <a:endParaRPr lang="zh-CN" altLang="en-US"/>
          </a:p>
        </p:txBody>
      </p:sp>
      <p:sp>
        <p:nvSpPr>
          <p:cNvPr id="23" name="弧形 22"/>
          <p:cNvSpPr/>
          <p:nvPr>
            <p:custDataLst>
              <p:tags r:id="rId6"/>
            </p:custDataLst>
          </p:nvPr>
        </p:nvSpPr>
        <p:spPr>
          <a:xfrm>
            <a:off x="2869426" y="1607494"/>
            <a:ext cx="1310827" cy="1311471"/>
          </a:xfrm>
          <a:prstGeom prst="arc">
            <a:avLst>
              <a:gd name="adj1" fmla="val 6368490"/>
              <a:gd name="adj2" fmla="val 4429234"/>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椭圆 23"/>
          <p:cNvSpPr/>
          <p:nvPr>
            <p:custDataLst>
              <p:tags r:id="rId7"/>
            </p:custDataLst>
          </p:nvPr>
        </p:nvSpPr>
        <p:spPr>
          <a:xfrm>
            <a:off x="3374184" y="2667229"/>
            <a:ext cx="366980" cy="367624"/>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2</a:t>
            </a:r>
            <a:endParaRPr lang="en-US" altLang="zh-CN" sz="1600">
              <a:solidFill>
                <a:schemeClr val="tx1">
                  <a:lumMod val="85000"/>
                  <a:lumOff val="15000"/>
                </a:schemeClr>
              </a:solidFill>
              <a:latin typeface="+mn-ea"/>
              <a:cs typeface="+mn-ea"/>
              <a:sym typeface="+mn-ea"/>
            </a:endParaRPr>
          </a:p>
        </p:txBody>
      </p:sp>
      <p:sp>
        <p:nvSpPr>
          <p:cNvPr id="18" name="弧形 17"/>
          <p:cNvSpPr/>
          <p:nvPr>
            <p:custDataLst>
              <p:tags r:id="rId8"/>
            </p:custDataLst>
          </p:nvPr>
        </p:nvSpPr>
        <p:spPr>
          <a:xfrm>
            <a:off x="5211659" y="1592042"/>
            <a:ext cx="1310827" cy="1311471"/>
          </a:xfrm>
          <a:prstGeom prst="arc">
            <a:avLst>
              <a:gd name="adj1" fmla="val 6390174"/>
              <a:gd name="adj2" fmla="val 4446659"/>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9"/>
            </p:custDataLst>
          </p:nvPr>
        </p:nvSpPr>
        <p:spPr>
          <a:xfrm>
            <a:off x="5661692" y="2643407"/>
            <a:ext cx="366980" cy="367624"/>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3</a:t>
            </a:r>
            <a:endParaRPr lang="en-US" altLang="zh-CN" sz="1600">
              <a:solidFill>
                <a:schemeClr val="tx1">
                  <a:lumMod val="85000"/>
                  <a:lumOff val="15000"/>
                </a:schemeClr>
              </a:solidFill>
              <a:latin typeface="+mn-ea"/>
              <a:cs typeface="+mn-ea"/>
              <a:sym typeface="+mn-ea"/>
            </a:endParaRPr>
          </a:p>
        </p:txBody>
      </p:sp>
      <p:sp>
        <p:nvSpPr>
          <p:cNvPr id="28" name="任意多边形: 形状 27"/>
          <p:cNvSpPr/>
          <p:nvPr>
            <p:custDataLst>
              <p:tags r:id="rId10"/>
            </p:custDataLst>
          </p:nvPr>
        </p:nvSpPr>
        <p:spPr>
          <a:xfrm>
            <a:off x="5651391" y="2090362"/>
            <a:ext cx="395308" cy="344380"/>
          </a:xfrm>
          <a:custGeom>
            <a:avLst/>
            <a:gdLst>
              <a:gd name="connsiteX0" fmla="*/ -384 w 272819"/>
              <a:gd name="connsiteY0" fmla="*/ 67076 h 67291"/>
              <a:gd name="connsiteX1" fmla="*/ -384 w 272819"/>
              <a:gd name="connsiteY1" fmla="*/ 28097 h 67291"/>
              <a:gd name="connsiteX2" fmla="*/ 27929 w 272819"/>
              <a:gd name="connsiteY2" fmla="*/ -215 h 67291"/>
              <a:gd name="connsiteX3" fmla="*/ 244123 w 272819"/>
              <a:gd name="connsiteY3" fmla="*/ -215 h 67291"/>
              <a:gd name="connsiteX4" fmla="*/ 272436 w 272819"/>
              <a:gd name="connsiteY4" fmla="*/ 28097 h 67291"/>
              <a:gd name="connsiteX5" fmla="*/ 272436 w 272819"/>
              <a:gd name="connsiteY5" fmla="*/ 67076 h 67291"/>
              <a:gd name="connsiteX6" fmla="*/ 251201 w 272819"/>
              <a:gd name="connsiteY6" fmla="*/ 67076 h 67291"/>
              <a:gd name="connsiteX7" fmla="*/ 251201 w 272819"/>
              <a:gd name="connsiteY7" fmla="*/ 28097 h 67291"/>
              <a:gd name="connsiteX8" fmla="*/ 244123 w 272819"/>
              <a:gd name="connsiteY8" fmla="*/ 21019 h 67291"/>
              <a:gd name="connsiteX9" fmla="*/ 27929 w 272819"/>
              <a:gd name="connsiteY9" fmla="*/ 21019 h 67291"/>
              <a:gd name="connsiteX10" fmla="*/ 20851 w 272819"/>
              <a:gd name="connsiteY10" fmla="*/ 28097 h 67291"/>
              <a:gd name="connsiteX11" fmla="*/ 20851 w 272819"/>
              <a:gd name="connsiteY11" fmla="*/ 67076 h 67291"/>
              <a:gd name="connsiteX12" fmla="*/ -384 w 272819"/>
              <a:gd name="connsiteY12" fmla="*/ 67076 h 6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4" h="535">
                <a:moveTo>
                  <a:pt x="45" y="192"/>
                </a:moveTo>
                <a:cubicBezTo>
                  <a:pt x="41" y="192"/>
                  <a:pt x="38" y="194"/>
                  <a:pt x="36" y="196"/>
                </a:cubicBezTo>
                <a:cubicBezTo>
                  <a:pt x="34" y="198"/>
                  <a:pt x="33" y="202"/>
                  <a:pt x="33" y="205"/>
                </a:cubicBezTo>
                <a:lnTo>
                  <a:pt x="62" y="491"/>
                </a:lnTo>
                <a:cubicBezTo>
                  <a:pt x="63" y="497"/>
                  <a:pt x="68" y="501"/>
                  <a:pt x="73" y="501"/>
                </a:cubicBezTo>
                <a:lnTo>
                  <a:pt x="541" y="501"/>
                </a:lnTo>
                <a:cubicBezTo>
                  <a:pt x="546" y="501"/>
                  <a:pt x="551" y="497"/>
                  <a:pt x="552" y="491"/>
                </a:cubicBezTo>
                <a:lnTo>
                  <a:pt x="581" y="205"/>
                </a:lnTo>
                <a:cubicBezTo>
                  <a:pt x="581" y="202"/>
                  <a:pt x="580" y="198"/>
                  <a:pt x="578" y="196"/>
                </a:cubicBezTo>
                <a:cubicBezTo>
                  <a:pt x="576" y="194"/>
                  <a:pt x="573" y="192"/>
                  <a:pt x="569" y="192"/>
                </a:cubicBezTo>
                <a:lnTo>
                  <a:pt x="45" y="192"/>
                </a:lnTo>
                <a:close/>
                <a:moveTo>
                  <a:pt x="522" y="115"/>
                </a:moveTo>
                <a:lnTo>
                  <a:pt x="522" y="159"/>
                </a:lnTo>
                <a:lnTo>
                  <a:pt x="553" y="159"/>
                </a:lnTo>
                <a:lnTo>
                  <a:pt x="553" y="126"/>
                </a:lnTo>
                <a:cubicBezTo>
                  <a:pt x="553" y="120"/>
                  <a:pt x="548" y="115"/>
                  <a:pt x="542" y="115"/>
                </a:cubicBezTo>
                <a:lnTo>
                  <a:pt x="522" y="115"/>
                </a:lnTo>
                <a:close/>
                <a:moveTo>
                  <a:pt x="137" y="87"/>
                </a:moveTo>
                <a:cubicBezTo>
                  <a:pt x="131" y="87"/>
                  <a:pt x="126" y="92"/>
                  <a:pt x="126" y="98"/>
                </a:cubicBezTo>
                <a:lnTo>
                  <a:pt x="126" y="159"/>
                </a:lnTo>
                <a:lnTo>
                  <a:pt x="488" y="159"/>
                </a:lnTo>
                <a:lnTo>
                  <a:pt x="488" y="98"/>
                </a:lnTo>
                <a:cubicBezTo>
                  <a:pt x="488" y="92"/>
                  <a:pt x="483" y="87"/>
                  <a:pt x="477" y="87"/>
                </a:cubicBezTo>
                <a:lnTo>
                  <a:pt x="137" y="87"/>
                </a:lnTo>
                <a:close/>
                <a:moveTo>
                  <a:pt x="72" y="33"/>
                </a:moveTo>
                <a:cubicBezTo>
                  <a:pt x="66" y="33"/>
                  <a:pt x="61" y="38"/>
                  <a:pt x="61" y="45"/>
                </a:cubicBezTo>
                <a:lnTo>
                  <a:pt x="61" y="159"/>
                </a:lnTo>
                <a:lnTo>
                  <a:pt x="92" y="159"/>
                </a:lnTo>
                <a:lnTo>
                  <a:pt x="92" y="98"/>
                </a:lnTo>
                <a:cubicBezTo>
                  <a:pt x="92" y="73"/>
                  <a:pt x="112" y="53"/>
                  <a:pt x="137" y="53"/>
                </a:cubicBezTo>
                <a:lnTo>
                  <a:pt x="282" y="53"/>
                </a:lnTo>
                <a:lnTo>
                  <a:pt x="281" y="43"/>
                </a:lnTo>
                <a:cubicBezTo>
                  <a:pt x="280" y="37"/>
                  <a:pt x="275" y="33"/>
                  <a:pt x="270" y="33"/>
                </a:cubicBezTo>
                <a:lnTo>
                  <a:pt x="72" y="33"/>
                </a:lnTo>
                <a:close/>
                <a:moveTo>
                  <a:pt x="72" y="0"/>
                </a:moveTo>
                <a:lnTo>
                  <a:pt x="270" y="0"/>
                </a:lnTo>
                <a:cubicBezTo>
                  <a:pt x="291" y="0"/>
                  <a:pt x="310" y="16"/>
                  <a:pt x="314" y="37"/>
                </a:cubicBezTo>
                <a:lnTo>
                  <a:pt x="316" y="53"/>
                </a:lnTo>
                <a:lnTo>
                  <a:pt x="477" y="53"/>
                </a:lnTo>
                <a:cubicBezTo>
                  <a:pt x="496" y="53"/>
                  <a:pt x="512" y="64"/>
                  <a:pt x="518" y="80"/>
                </a:cubicBezTo>
                <a:lnTo>
                  <a:pt x="519" y="81"/>
                </a:lnTo>
                <a:lnTo>
                  <a:pt x="542" y="81"/>
                </a:lnTo>
                <a:cubicBezTo>
                  <a:pt x="566" y="81"/>
                  <a:pt x="586" y="101"/>
                  <a:pt x="586" y="126"/>
                </a:cubicBezTo>
                <a:lnTo>
                  <a:pt x="586" y="162"/>
                </a:lnTo>
                <a:cubicBezTo>
                  <a:pt x="592" y="165"/>
                  <a:pt x="598" y="169"/>
                  <a:pt x="602" y="174"/>
                </a:cubicBezTo>
                <a:cubicBezTo>
                  <a:pt x="611" y="183"/>
                  <a:pt x="615" y="195"/>
                  <a:pt x="614" y="208"/>
                </a:cubicBezTo>
                <a:lnTo>
                  <a:pt x="585" y="495"/>
                </a:lnTo>
                <a:cubicBezTo>
                  <a:pt x="583" y="518"/>
                  <a:pt x="564" y="535"/>
                  <a:pt x="541" y="535"/>
                </a:cubicBezTo>
                <a:lnTo>
                  <a:pt x="73" y="535"/>
                </a:lnTo>
                <a:cubicBezTo>
                  <a:pt x="50" y="535"/>
                  <a:pt x="31" y="518"/>
                  <a:pt x="29" y="495"/>
                </a:cubicBezTo>
                <a:lnTo>
                  <a:pt x="0" y="208"/>
                </a:lnTo>
                <a:cubicBezTo>
                  <a:pt x="-2" y="188"/>
                  <a:pt x="10" y="170"/>
                  <a:pt x="28" y="162"/>
                </a:cubicBezTo>
                <a:lnTo>
                  <a:pt x="28" y="45"/>
                </a:lnTo>
                <a:cubicBezTo>
                  <a:pt x="28" y="20"/>
                  <a:pt x="48" y="0"/>
                  <a:pt x="72" y="0"/>
                </a:cubicBezTo>
                <a:close/>
                <a:moveTo>
                  <a:pt x="377" y="329"/>
                </a:moveTo>
                <a:lnTo>
                  <a:pt x="324" y="329"/>
                </a:lnTo>
                <a:lnTo>
                  <a:pt x="324" y="276"/>
                </a:lnTo>
                <a:cubicBezTo>
                  <a:pt x="324" y="266"/>
                  <a:pt x="316" y="259"/>
                  <a:pt x="307" y="259"/>
                </a:cubicBezTo>
                <a:cubicBezTo>
                  <a:pt x="298" y="259"/>
                  <a:pt x="290" y="266"/>
                  <a:pt x="290" y="276"/>
                </a:cubicBezTo>
                <a:lnTo>
                  <a:pt x="290" y="329"/>
                </a:lnTo>
                <a:lnTo>
                  <a:pt x="237" y="329"/>
                </a:lnTo>
                <a:cubicBezTo>
                  <a:pt x="228" y="329"/>
                  <a:pt x="220" y="336"/>
                  <a:pt x="220" y="346"/>
                </a:cubicBezTo>
                <a:cubicBezTo>
                  <a:pt x="220" y="355"/>
                  <a:pt x="228" y="362"/>
                  <a:pt x="237" y="362"/>
                </a:cubicBezTo>
                <a:lnTo>
                  <a:pt x="290" y="362"/>
                </a:lnTo>
                <a:lnTo>
                  <a:pt x="290" y="416"/>
                </a:lnTo>
                <a:cubicBezTo>
                  <a:pt x="290" y="425"/>
                  <a:pt x="298" y="432"/>
                  <a:pt x="307" y="432"/>
                </a:cubicBezTo>
                <a:cubicBezTo>
                  <a:pt x="316" y="432"/>
                  <a:pt x="324" y="425"/>
                  <a:pt x="324" y="416"/>
                </a:cubicBezTo>
                <a:lnTo>
                  <a:pt x="324" y="362"/>
                </a:lnTo>
                <a:lnTo>
                  <a:pt x="377" y="362"/>
                </a:lnTo>
                <a:cubicBezTo>
                  <a:pt x="386" y="362"/>
                  <a:pt x="394" y="355"/>
                  <a:pt x="394" y="346"/>
                </a:cubicBezTo>
                <a:cubicBezTo>
                  <a:pt x="394" y="336"/>
                  <a:pt x="386" y="329"/>
                  <a:pt x="377" y="329"/>
                </a:cubicBezTo>
                <a:close/>
              </a:path>
            </a:pathLst>
          </a:custGeom>
          <a:solidFill>
            <a:schemeClr val="accent1"/>
          </a:solidFill>
          <a:ln w="432" cap="flat">
            <a:noFill/>
            <a:prstDash val="solid"/>
            <a:miter/>
          </a:ln>
        </p:spPr>
        <p:txBody>
          <a:bodyPr wrap="square" rtlCol="0" anchor="ctr">
            <a:noAutofit/>
          </a:bodyPr>
          <a:p>
            <a:endParaRPr lang="zh-CN" altLang="en-US"/>
          </a:p>
        </p:txBody>
      </p:sp>
      <p:sp>
        <p:nvSpPr>
          <p:cNvPr id="9" name="弧形 8"/>
          <p:cNvSpPr/>
          <p:nvPr>
            <p:custDataLst>
              <p:tags r:id="rId11"/>
            </p:custDataLst>
          </p:nvPr>
        </p:nvSpPr>
        <p:spPr>
          <a:xfrm>
            <a:off x="7774081" y="1607494"/>
            <a:ext cx="1310827" cy="1311471"/>
          </a:xfrm>
          <a:prstGeom prst="arc">
            <a:avLst>
              <a:gd name="adj1" fmla="val 6362077"/>
              <a:gd name="adj2" fmla="val 4401855"/>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12"/>
            </p:custDataLst>
          </p:nvPr>
        </p:nvSpPr>
        <p:spPr>
          <a:xfrm>
            <a:off x="8245360" y="2758008"/>
            <a:ext cx="366336" cy="367624"/>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4</a:t>
            </a:r>
            <a:endParaRPr lang="en-US" altLang="zh-CN" sz="1600">
              <a:solidFill>
                <a:schemeClr val="tx1">
                  <a:lumMod val="85000"/>
                  <a:lumOff val="15000"/>
                </a:schemeClr>
              </a:solidFill>
              <a:latin typeface="+mn-ea"/>
              <a:cs typeface="+mn-ea"/>
              <a:sym typeface="+mn-ea"/>
            </a:endParaRPr>
          </a:p>
        </p:txBody>
      </p:sp>
      <p:sp>
        <p:nvSpPr>
          <p:cNvPr id="32" name="任意多边形: 形状 31"/>
          <p:cNvSpPr/>
          <p:nvPr>
            <p:custDataLst>
              <p:tags r:id="rId13"/>
            </p:custDataLst>
          </p:nvPr>
        </p:nvSpPr>
        <p:spPr>
          <a:xfrm>
            <a:off x="8245360" y="2090362"/>
            <a:ext cx="355059" cy="355059"/>
          </a:xfrm>
          <a:custGeom>
            <a:avLst/>
            <a:gdLst>
              <a:gd name="connsiteX0" fmla="*/ 129146 w 150715"/>
              <a:gd name="connsiteY0" fmla="*/ -229 h 150715"/>
              <a:gd name="connsiteX1" fmla="*/ 20491 w 150715"/>
              <a:gd name="connsiteY1" fmla="*/ -229 h 150715"/>
              <a:gd name="connsiteX2" fmla="*/ -539 w 150715"/>
              <a:gd name="connsiteY2" fmla="*/ 20801 h 150715"/>
              <a:gd name="connsiteX3" fmla="*/ -539 w 150715"/>
              <a:gd name="connsiteY3" fmla="*/ 62905 h 150715"/>
              <a:gd name="connsiteX4" fmla="*/ 20491 w 150715"/>
              <a:gd name="connsiteY4" fmla="*/ 65096 h 150715"/>
              <a:gd name="connsiteX5" fmla="*/ 20491 w 150715"/>
              <a:gd name="connsiteY5" fmla="*/ 20801 h 150715"/>
              <a:gd name="connsiteX6" fmla="*/ 129146 w 150715"/>
              <a:gd name="connsiteY6" fmla="*/ 20801 h 150715"/>
              <a:gd name="connsiteX7" fmla="*/ 129146 w 150715"/>
              <a:gd name="connsiteY7" fmla="*/ 129457 h 150715"/>
              <a:gd name="connsiteX8" fmla="*/ 111363 w 150715"/>
              <a:gd name="connsiteY8" fmla="*/ 129457 h 150715"/>
              <a:gd name="connsiteX9" fmla="*/ 121181 w 150715"/>
              <a:gd name="connsiteY9" fmla="*/ 150487 h 150715"/>
              <a:gd name="connsiteX10" fmla="*/ 129146 w 150715"/>
              <a:gd name="connsiteY10" fmla="*/ 150487 h 150715"/>
              <a:gd name="connsiteX11" fmla="*/ 150177 w 150715"/>
              <a:gd name="connsiteY11" fmla="*/ 129457 h 150715"/>
              <a:gd name="connsiteX12" fmla="*/ 150177 w 150715"/>
              <a:gd name="connsiteY12" fmla="*/ 20801 h 150715"/>
              <a:gd name="connsiteX13" fmla="*/ 129146 w 150715"/>
              <a:gd name="connsiteY13" fmla="*/ -229 h 15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1" h="551">
                <a:moveTo>
                  <a:pt x="33" y="347"/>
                </a:moveTo>
                <a:lnTo>
                  <a:pt x="33" y="518"/>
                </a:lnTo>
                <a:lnTo>
                  <a:pt x="204" y="518"/>
                </a:lnTo>
                <a:lnTo>
                  <a:pt x="204" y="491"/>
                </a:lnTo>
                <a:lnTo>
                  <a:pt x="201" y="489"/>
                </a:lnTo>
                <a:cubicBezTo>
                  <a:pt x="153" y="460"/>
                  <a:pt x="117" y="412"/>
                  <a:pt x="104" y="355"/>
                </a:cubicBezTo>
                <a:lnTo>
                  <a:pt x="103" y="347"/>
                </a:lnTo>
                <a:lnTo>
                  <a:pt x="33" y="347"/>
                </a:lnTo>
                <a:close/>
                <a:moveTo>
                  <a:pt x="419" y="292"/>
                </a:moveTo>
                <a:cubicBezTo>
                  <a:pt x="428" y="292"/>
                  <a:pt x="436" y="300"/>
                  <a:pt x="436" y="309"/>
                </a:cubicBezTo>
                <a:cubicBezTo>
                  <a:pt x="436" y="379"/>
                  <a:pt x="379" y="436"/>
                  <a:pt x="309" y="436"/>
                </a:cubicBezTo>
                <a:cubicBezTo>
                  <a:pt x="300" y="436"/>
                  <a:pt x="292" y="428"/>
                  <a:pt x="292" y="419"/>
                </a:cubicBezTo>
                <a:cubicBezTo>
                  <a:pt x="292" y="410"/>
                  <a:pt x="300" y="403"/>
                  <a:pt x="309" y="403"/>
                </a:cubicBezTo>
                <a:cubicBezTo>
                  <a:pt x="360" y="403"/>
                  <a:pt x="403" y="360"/>
                  <a:pt x="403" y="309"/>
                </a:cubicBezTo>
                <a:cubicBezTo>
                  <a:pt x="403" y="300"/>
                  <a:pt x="410" y="292"/>
                  <a:pt x="419" y="292"/>
                </a:cubicBezTo>
                <a:close/>
                <a:moveTo>
                  <a:pt x="309" y="132"/>
                </a:moveTo>
                <a:cubicBezTo>
                  <a:pt x="213" y="132"/>
                  <a:pt x="135" y="209"/>
                  <a:pt x="132" y="303"/>
                </a:cubicBezTo>
                <a:cubicBezTo>
                  <a:pt x="129" y="403"/>
                  <a:pt x="210" y="486"/>
                  <a:pt x="309" y="485"/>
                </a:cubicBezTo>
                <a:cubicBezTo>
                  <a:pt x="405" y="486"/>
                  <a:pt x="482" y="409"/>
                  <a:pt x="485" y="315"/>
                </a:cubicBezTo>
                <a:cubicBezTo>
                  <a:pt x="489" y="214"/>
                  <a:pt x="408" y="132"/>
                  <a:pt x="309" y="132"/>
                </a:cubicBezTo>
                <a:close/>
                <a:moveTo>
                  <a:pt x="347" y="33"/>
                </a:moveTo>
                <a:lnTo>
                  <a:pt x="347" y="103"/>
                </a:lnTo>
                <a:lnTo>
                  <a:pt x="351" y="103"/>
                </a:lnTo>
                <a:cubicBezTo>
                  <a:pt x="408" y="115"/>
                  <a:pt x="457" y="150"/>
                  <a:pt x="487" y="198"/>
                </a:cubicBezTo>
                <a:lnTo>
                  <a:pt x="491" y="204"/>
                </a:lnTo>
                <a:lnTo>
                  <a:pt x="518" y="204"/>
                </a:lnTo>
                <a:lnTo>
                  <a:pt x="518" y="33"/>
                </a:lnTo>
                <a:lnTo>
                  <a:pt x="347" y="33"/>
                </a:lnTo>
                <a:close/>
                <a:moveTo>
                  <a:pt x="33" y="33"/>
                </a:moveTo>
                <a:lnTo>
                  <a:pt x="33" y="204"/>
                </a:lnTo>
                <a:lnTo>
                  <a:pt x="127" y="204"/>
                </a:lnTo>
                <a:lnTo>
                  <a:pt x="128" y="203"/>
                </a:lnTo>
                <a:cubicBezTo>
                  <a:pt x="145" y="173"/>
                  <a:pt x="170" y="148"/>
                  <a:pt x="199" y="130"/>
                </a:cubicBezTo>
                <a:lnTo>
                  <a:pt x="204" y="127"/>
                </a:lnTo>
                <a:lnTo>
                  <a:pt x="204" y="33"/>
                </a:lnTo>
                <a:lnTo>
                  <a:pt x="33" y="33"/>
                </a:lnTo>
                <a:close/>
                <a:moveTo>
                  <a:pt x="33" y="0"/>
                </a:moveTo>
                <a:lnTo>
                  <a:pt x="204" y="0"/>
                </a:lnTo>
                <a:cubicBezTo>
                  <a:pt x="223" y="0"/>
                  <a:pt x="237" y="15"/>
                  <a:pt x="237" y="33"/>
                </a:cubicBezTo>
                <a:lnTo>
                  <a:pt x="237" y="112"/>
                </a:lnTo>
                <a:lnTo>
                  <a:pt x="246" y="109"/>
                </a:lnTo>
                <a:cubicBezTo>
                  <a:pt x="266" y="102"/>
                  <a:pt x="287" y="99"/>
                  <a:pt x="309" y="99"/>
                </a:cubicBezTo>
                <a:lnTo>
                  <a:pt x="314" y="99"/>
                </a:lnTo>
                <a:lnTo>
                  <a:pt x="314" y="33"/>
                </a:lnTo>
                <a:cubicBezTo>
                  <a:pt x="314" y="15"/>
                  <a:pt x="329" y="0"/>
                  <a:pt x="347" y="0"/>
                </a:cubicBezTo>
                <a:lnTo>
                  <a:pt x="518" y="0"/>
                </a:lnTo>
                <a:cubicBezTo>
                  <a:pt x="537" y="0"/>
                  <a:pt x="551" y="15"/>
                  <a:pt x="551" y="33"/>
                </a:cubicBezTo>
                <a:lnTo>
                  <a:pt x="551" y="204"/>
                </a:lnTo>
                <a:cubicBezTo>
                  <a:pt x="551" y="223"/>
                  <a:pt x="537" y="237"/>
                  <a:pt x="518" y="237"/>
                </a:cubicBezTo>
                <a:lnTo>
                  <a:pt x="506" y="237"/>
                </a:lnTo>
                <a:lnTo>
                  <a:pt x="508" y="243"/>
                </a:lnTo>
                <a:cubicBezTo>
                  <a:pt x="514" y="262"/>
                  <a:pt x="518" y="282"/>
                  <a:pt x="518" y="304"/>
                </a:cubicBezTo>
                <a:cubicBezTo>
                  <a:pt x="520" y="355"/>
                  <a:pt x="502" y="403"/>
                  <a:pt x="472" y="440"/>
                </a:cubicBezTo>
                <a:lnTo>
                  <a:pt x="468" y="445"/>
                </a:lnTo>
                <a:lnTo>
                  <a:pt x="547" y="523"/>
                </a:lnTo>
                <a:cubicBezTo>
                  <a:pt x="553" y="530"/>
                  <a:pt x="553" y="540"/>
                  <a:pt x="547" y="547"/>
                </a:cubicBezTo>
                <a:cubicBezTo>
                  <a:pt x="540" y="553"/>
                  <a:pt x="530" y="553"/>
                  <a:pt x="523" y="547"/>
                </a:cubicBezTo>
                <a:lnTo>
                  <a:pt x="445" y="468"/>
                </a:lnTo>
                <a:lnTo>
                  <a:pt x="444" y="469"/>
                </a:lnTo>
                <a:cubicBezTo>
                  <a:pt x="407" y="500"/>
                  <a:pt x="360" y="519"/>
                  <a:pt x="309" y="519"/>
                </a:cubicBezTo>
                <a:cubicBezTo>
                  <a:pt x="284" y="519"/>
                  <a:pt x="260" y="514"/>
                  <a:pt x="238" y="506"/>
                </a:cubicBezTo>
                <a:lnTo>
                  <a:pt x="237" y="506"/>
                </a:lnTo>
                <a:lnTo>
                  <a:pt x="237" y="518"/>
                </a:lnTo>
                <a:cubicBezTo>
                  <a:pt x="237" y="537"/>
                  <a:pt x="223" y="551"/>
                  <a:pt x="204" y="551"/>
                </a:cubicBezTo>
                <a:lnTo>
                  <a:pt x="33" y="551"/>
                </a:lnTo>
                <a:cubicBezTo>
                  <a:pt x="15" y="551"/>
                  <a:pt x="0" y="537"/>
                  <a:pt x="0" y="518"/>
                </a:cubicBezTo>
                <a:lnTo>
                  <a:pt x="0" y="347"/>
                </a:lnTo>
                <a:cubicBezTo>
                  <a:pt x="0" y="329"/>
                  <a:pt x="15" y="314"/>
                  <a:pt x="33" y="314"/>
                </a:cubicBezTo>
                <a:lnTo>
                  <a:pt x="99" y="314"/>
                </a:lnTo>
                <a:lnTo>
                  <a:pt x="99" y="314"/>
                </a:lnTo>
                <a:cubicBezTo>
                  <a:pt x="98" y="288"/>
                  <a:pt x="103" y="263"/>
                  <a:pt x="110" y="240"/>
                </a:cubicBezTo>
                <a:lnTo>
                  <a:pt x="112" y="237"/>
                </a:lnTo>
                <a:lnTo>
                  <a:pt x="33" y="237"/>
                </a:lnTo>
                <a:cubicBezTo>
                  <a:pt x="15" y="237"/>
                  <a:pt x="0" y="223"/>
                  <a:pt x="0" y="204"/>
                </a:cubicBezTo>
                <a:lnTo>
                  <a:pt x="0" y="33"/>
                </a:lnTo>
                <a:cubicBezTo>
                  <a:pt x="0" y="15"/>
                  <a:pt x="15" y="0"/>
                  <a:pt x="33" y="0"/>
                </a:cubicBezTo>
                <a:close/>
              </a:path>
            </a:pathLst>
          </a:custGeom>
          <a:solidFill>
            <a:schemeClr val="accent1"/>
          </a:solidFill>
          <a:ln w="428" cap="flat">
            <a:noFill/>
            <a:prstDash val="solid"/>
            <a:miter/>
          </a:ln>
        </p:spPr>
        <p:txBody>
          <a:bodyPr wrap="square" rtlCol="0" anchor="ctr">
            <a:noAutofit/>
          </a:bodyPr>
          <a:p>
            <a:endParaRPr lang="zh-CN" altLang="en-US"/>
          </a:p>
        </p:txBody>
      </p:sp>
      <p:sp>
        <p:nvSpPr>
          <p:cNvPr id="21" name="矩形 20"/>
          <p:cNvSpPr/>
          <p:nvPr>
            <p:custDataLst>
              <p:tags r:id="rId14"/>
            </p:custDataLst>
          </p:nvPr>
        </p:nvSpPr>
        <p:spPr>
          <a:xfrm>
            <a:off x="9702165" y="3232785"/>
            <a:ext cx="2287270" cy="321183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请从失去的痛苦中脱离出来，你还要前行，游戏照此继续，直到剩下最后一个，至此，游戏结束，你的纸上最后剩下的那样东西，便是你在工作中最为看重的，被你涂掉的四样同样是你看重的，被涂掉的顺序就是你心目中价值观的主次顺序。</a:t>
            </a:r>
            <a:endParaRPr lang="zh-CN" altLang="en-US" dirty="0">
              <a:solidFill>
                <a:schemeClr val="tx1">
                  <a:lumMod val="85000"/>
                  <a:lumOff val="15000"/>
                </a:schemeClr>
              </a:solidFill>
              <a:latin typeface="+mn-ea"/>
              <a:cs typeface="+mn-ea"/>
            </a:endParaRPr>
          </a:p>
        </p:txBody>
      </p:sp>
      <p:sp>
        <p:nvSpPr>
          <p:cNvPr id="26" name="矩形 25"/>
          <p:cNvSpPr/>
          <p:nvPr>
            <p:custDataLst>
              <p:tags r:id="rId15"/>
            </p:custDataLst>
          </p:nvPr>
        </p:nvSpPr>
        <p:spPr>
          <a:xfrm>
            <a:off x="7276465" y="3220085"/>
            <a:ext cx="2332355" cy="322453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命运是残酷的，现在它又在向你发起挑战，你必须在剩下的四样中再涂掉一样，用笔把它涂掉，因为你已经不能再拥有它，你别无选择，如果你涂掉的是安全稳定，从此你将在工作中缺乏安全感，整天担心失业，甚至从此颠沛流离；</a:t>
            </a:r>
            <a:endParaRPr lang="zh-CN" altLang="en-US" dirty="0">
              <a:solidFill>
                <a:schemeClr val="tx1">
                  <a:lumMod val="85000"/>
                  <a:lumOff val="15000"/>
                </a:schemeClr>
              </a:solidFill>
              <a:latin typeface="+mn-ea"/>
              <a:cs typeface="+mn-ea"/>
            </a:endParaRPr>
          </a:p>
        </p:txBody>
      </p:sp>
      <p:sp>
        <p:nvSpPr>
          <p:cNvPr id="29" name="矩形 28"/>
          <p:cNvSpPr/>
          <p:nvPr>
            <p:custDataLst>
              <p:tags r:id="rId16"/>
            </p:custDataLst>
          </p:nvPr>
        </p:nvSpPr>
        <p:spPr>
          <a:xfrm>
            <a:off x="2348865" y="3232150"/>
            <a:ext cx="2099945" cy="3293745"/>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参照舒伯或凯茨的职业价值观分类，写下你生命中的最重要的五样东西，写好后，屏住呼吸，认真地审视一下这五样东西，它们是你工作中最重要的五样东西，是你工作的目的与意义所在；</a:t>
            </a:r>
            <a:endParaRPr lang="zh-CN" altLang="en-US" dirty="0">
              <a:solidFill>
                <a:schemeClr val="tx1">
                  <a:lumMod val="85000"/>
                  <a:lumOff val="15000"/>
                </a:schemeClr>
              </a:solidFill>
              <a:latin typeface="+mn-ea"/>
              <a:cs typeface="+mn-ea"/>
            </a:endParaRPr>
          </a:p>
        </p:txBody>
      </p:sp>
      <p:sp>
        <p:nvSpPr>
          <p:cNvPr id="4" name="弧形 3"/>
          <p:cNvSpPr/>
          <p:nvPr>
            <p:custDataLst>
              <p:tags r:id="rId17"/>
            </p:custDataLst>
          </p:nvPr>
        </p:nvSpPr>
        <p:spPr>
          <a:xfrm>
            <a:off x="10236710" y="1592042"/>
            <a:ext cx="1310827" cy="1311471"/>
          </a:xfrm>
          <a:prstGeom prst="arc">
            <a:avLst>
              <a:gd name="adj1" fmla="val 6404146"/>
              <a:gd name="adj2" fmla="val 4435036"/>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18"/>
            </p:custDataLst>
          </p:nvPr>
        </p:nvSpPr>
        <p:spPr>
          <a:xfrm>
            <a:off x="10704126" y="2782473"/>
            <a:ext cx="366980" cy="367624"/>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5</a:t>
            </a:r>
            <a:endParaRPr lang="en-US" altLang="zh-CN" sz="1600">
              <a:solidFill>
                <a:schemeClr val="tx1">
                  <a:lumMod val="85000"/>
                  <a:lumOff val="15000"/>
                </a:schemeClr>
              </a:solidFill>
              <a:latin typeface="+mn-ea"/>
              <a:cs typeface="+mn-ea"/>
              <a:sym typeface="+mn-ea"/>
            </a:endParaRPr>
          </a:p>
        </p:txBody>
      </p:sp>
      <p:sp>
        <p:nvSpPr>
          <p:cNvPr id="33" name="矩形 32"/>
          <p:cNvSpPr/>
          <p:nvPr>
            <p:custDataLst>
              <p:tags r:id="rId19"/>
            </p:custDataLst>
          </p:nvPr>
        </p:nvSpPr>
        <p:spPr>
          <a:xfrm>
            <a:off x="4571365" y="3234055"/>
            <a:ext cx="2611755" cy="3353435"/>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1600" dirty="0">
                <a:solidFill>
                  <a:schemeClr val="tx1">
                    <a:lumMod val="85000"/>
                    <a:lumOff val="15000"/>
                  </a:schemeClr>
                </a:solidFill>
                <a:latin typeface="+mn-ea"/>
                <a:cs typeface="+mn-ea"/>
              </a:rPr>
              <a:t>一份职业不可能同时满足你所有的价值观，因此请你拿起笔，在你的“生命中的五样”中涂掉一个，用笔涂掉，到看不清字迹为止，在你决定要涂掉某样东西之前，一定要思考清楚舍弃它将意味着什么，比如，如果你涂去的是金钱回报，那么从今往后，你将一贫如洗、艰难度日，经历了失去的痛楚，你现在只剩下四样最重要的东西；</a:t>
            </a:r>
            <a:endParaRPr lang="zh-CN" altLang="en-US" sz="1600" dirty="0">
              <a:solidFill>
                <a:schemeClr val="tx1">
                  <a:lumMod val="85000"/>
                  <a:lumOff val="15000"/>
                </a:schemeClr>
              </a:solidFill>
              <a:latin typeface="+mn-ea"/>
              <a:cs typeface="+mn-ea"/>
            </a:endParaRPr>
          </a:p>
        </p:txBody>
      </p:sp>
      <p:sp>
        <p:nvSpPr>
          <p:cNvPr id="17" name="任意多边形: 形状 16"/>
          <p:cNvSpPr/>
          <p:nvPr>
            <p:custDataLst>
              <p:tags r:id="rId20"/>
            </p:custDataLst>
          </p:nvPr>
        </p:nvSpPr>
        <p:spPr>
          <a:xfrm>
            <a:off x="3346500" y="2024048"/>
            <a:ext cx="394074" cy="392482"/>
          </a:xfrm>
          <a:custGeom>
            <a:avLst/>
            <a:gdLst>
              <a:gd name="connsiteX0" fmla="*/ 149526 w 183737"/>
              <a:gd name="connsiteY0" fmla="*/ 180117 h 180391"/>
              <a:gd name="connsiteX1" fmla="*/ 33246 w 183737"/>
              <a:gd name="connsiteY1" fmla="*/ 180117 h 180391"/>
              <a:gd name="connsiteX2" fmla="*/ -477 w 183737"/>
              <a:gd name="connsiteY2" fmla="*/ 146394 h 180391"/>
              <a:gd name="connsiteX3" fmla="*/ -477 w 183737"/>
              <a:gd name="connsiteY3" fmla="*/ 33492 h 180391"/>
              <a:gd name="connsiteX4" fmla="*/ 39232 w 183737"/>
              <a:gd name="connsiteY4" fmla="*/ 244 h 180391"/>
              <a:gd name="connsiteX5" fmla="*/ 182656 w 183737"/>
              <a:gd name="connsiteY5" fmla="*/ 139993 h 180391"/>
              <a:gd name="connsiteX6" fmla="*/ 175485 w 183737"/>
              <a:gd name="connsiteY6" fmla="*/ 167908 h 180391"/>
              <a:gd name="connsiteX7" fmla="*/ 149526 w 183737"/>
              <a:gd name="connsiteY7" fmla="*/ 180117 h 180391"/>
              <a:gd name="connsiteX8" fmla="*/ 33364 w 183737"/>
              <a:gd name="connsiteY8" fmla="*/ 23891 h 180391"/>
              <a:gd name="connsiteX9" fmla="*/ 23763 w 183737"/>
              <a:gd name="connsiteY9" fmla="*/ 33492 h 180391"/>
              <a:gd name="connsiteX10" fmla="*/ 23763 w 183737"/>
              <a:gd name="connsiteY10" fmla="*/ 146454 h 180391"/>
              <a:gd name="connsiteX11" fmla="*/ 33246 w 183737"/>
              <a:gd name="connsiteY11" fmla="*/ 155936 h 180391"/>
              <a:gd name="connsiteX12" fmla="*/ 149467 w 183737"/>
              <a:gd name="connsiteY12" fmla="*/ 155936 h 180391"/>
              <a:gd name="connsiteX13" fmla="*/ 156816 w 183737"/>
              <a:gd name="connsiteY13" fmla="*/ 152439 h 180391"/>
              <a:gd name="connsiteX14" fmla="*/ 158831 w 183737"/>
              <a:gd name="connsiteY14" fmla="*/ 144498 h 180391"/>
              <a:gd name="connsiteX15" fmla="*/ 34965 w 183737"/>
              <a:gd name="connsiteY15" fmla="*/ 24010 h 180391"/>
              <a:gd name="connsiteX16" fmla="*/ 33364 w 183737"/>
              <a:gd name="connsiteY16" fmla="*/ 23891 h 18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2" h="610">
                <a:moveTo>
                  <a:pt x="559" y="284"/>
                </a:moveTo>
                <a:lnTo>
                  <a:pt x="376" y="284"/>
                </a:lnTo>
                <a:cubicBezTo>
                  <a:pt x="347" y="284"/>
                  <a:pt x="323" y="260"/>
                  <a:pt x="323" y="231"/>
                </a:cubicBezTo>
                <a:lnTo>
                  <a:pt x="323" y="53"/>
                </a:lnTo>
                <a:cubicBezTo>
                  <a:pt x="323" y="21"/>
                  <a:pt x="352" y="-5"/>
                  <a:pt x="385" y="1"/>
                </a:cubicBezTo>
                <a:cubicBezTo>
                  <a:pt x="499" y="21"/>
                  <a:pt x="590" y="109"/>
                  <a:pt x="611" y="221"/>
                </a:cubicBezTo>
                <a:cubicBezTo>
                  <a:pt x="614" y="237"/>
                  <a:pt x="610" y="253"/>
                  <a:pt x="600" y="265"/>
                </a:cubicBezTo>
                <a:cubicBezTo>
                  <a:pt x="590" y="277"/>
                  <a:pt x="575" y="284"/>
                  <a:pt x="559" y="284"/>
                </a:cubicBezTo>
                <a:close/>
                <a:moveTo>
                  <a:pt x="376" y="38"/>
                </a:moveTo>
                <a:cubicBezTo>
                  <a:pt x="368" y="38"/>
                  <a:pt x="361" y="45"/>
                  <a:pt x="361" y="53"/>
                </a:cubicBezTo>
                <a:lnTo>
                  <a:pt x="361" y="231"/>
                </a:lnTo>
                <a:cubicBezTo>
                  <a:pt x="361" y="239"/>
                  <a:pt x="368" y="246"/>
                  <a:pt x="376" y="246"/>
                </a:cubicBezTo>
                <a:lnTo>
                  <a:pt x="559" y="246"/>
                </a:lnTo>
                <a:cubicBezTo>
                  <a:pt x="565" y="246"/>
                  <a:pt x="569" y="243"/>
                  <a:pt x="570" y="240"/>
                </a:cubicBezTo>
                <a:cubicBezTo>
                  <a:pt x="572" y="238"/>
                  <a:pt x="575" y="234"/>
                  <a:pt x="574" y="228"/>
                </a:cubicBezTo>
                <a:cubicBezTo>
                  <a:pt x="555" y="132"/>
                  <a:pt x="477" y="56"/>
                  <a:pt x="379" y="38"/>
                </a:cubicBezTo>
                <a:cubicBezTo>
                  <a:pt x="378" y="38"/>
                  <a:pt x="377" y="38"/>
                  <a:pt x="376" y="38"/>
                </a:cubicBezTo>
                <a:close/>
                <a:moveTo>
                  <a:pt x="276" y="610"/>
                </a:moveTo>
                <a:cubicBezTo>
                  <a:pt x="125" y="610"/>
                  <a:pt x="1" y="489"/>
                  <a:pt x="0" y="340"/>
                </a:cubicBezTo>
                <a:cubicBezTo>
                  <a:pt x="-1" y="205"/>
                  <a:pt x="99" y="88"/>
                  <a:pt x="231" y="68"/>
                </a:cubicBezTo>
                <a:cubicBezTo>
                  <a:pt x="264" y="62"/>
                  <a:pt x="293" y="88"/>
                  <a:pt x="293" y="120"/>
                </a:cubicBezTo>
                <a:lnTo>
                  <a:pt x="293" y="299"/>
                </a:lnTo>
                <a:cubicBezTo>
                  <a:pt x="293" y="307"/>
                  <a:pt x="300" y="314"/>
                  <a:pt x="308" y="314"/>
                </a:cubicBezTo>
                <a:lnTo>
                  <a:pt x="493" y="314"/>
                </a:lnTo>
                <a:cubicBezTo>
                  <a:pt x="508" y="314"/>
                  <a:pt x="523" y="320"/>
                  <a:pt x="533" y="332"/>
                </a:cubicBezTo>
                <a:cubicBezTo>
                  <a:pt x="543" y="344"/>
                  <a:pt x="548" y="359"/>
                  <a:pt x="546" y="375"/>
                </a:cubicBezTo>
                <a:cubicBezTo>
                  <a:pt x="528" y="505"/>
                  <a:pt x="428" y="599"/>
                  <a:pt x="296" y="609"/>
                </a:cubicBezTo>
                <a:cubicBezTo>
                  <a:pt x="290" y="609"/>
                  <a:pt x="283" y="610"/>
                  <a:pt x="276" y="610"/>
                </a:cubicBezTo>
                <a:close/>
                <a:moveTo>
                  <a:pt x="240" y="105"/>
                </a:moveTo>
                <a:cubicBezTo>
                  <a:pt x="239" y="105"/>
                  <a:pt x="238" y="105"/>
                  <a:pt x="237" y="105"/>
                </a:cubicBezTo>
                <a:cubicBezTo>
                  <a:pt x="123" y="123"/>
                  <a:pt x="38" y="224"/>
                  <a:pt x="38" y="340"/>
                </a:cubicBezTo>
                <a:cubicBezTo>
                  <a:pt x="39" y="473"/>
                  <a:pt x="156" y="581"/>
                  <a:pt x="294" y="571"/>
                </a:cubicBezTo>
                <a:cubicBezTo>
                  <a:pt x="407" y="563"/>
                  <a:pt x="493" y="482"/>
                  <a:pt x="508" y="370"/>
                </a:cubicBezTo>
                <a:cubicBezTo>
                  <a:pt x="509" y="365"/>
                  <a:pt x="507" y="361"/>
                  <a:pt x="504" y="357"/>
                </a:cubicBezTo>
                <a:cubicBezTo>
                  <a:pt x="503" y="355"/>
                  <a:pt x="499" y="352"/>
                  <a:pt x="493" y="352"/>
                </a:cubicBezTo>
                <a:lnTo>
                  <a:pt x="308" y="352"/>
                </a:lnTo>
                <a:cubicBezTo>
                  <a:pt x="279" y="352"/>
                  <a:pt x="255" y="328"/>
                  <a:pt x="255" y="299"/>
                </a:cubicBezTo>
                <a:lnTo>
                  <a:pt x="255" y="120"/>
                </a:lnTo>
                <a:cubicBezTo>
                  <a:pt x="255" y="112"/>
                  <a:pt x="248" y="105"/>
                  <a:pt x="240" y="105"/>
                </a:cubicBezTo>
                <a:close/>
              </a:path>
            </a:pathLst>
          </a:custGeom>
          <a:solidFill>
            <a:schemeClr val="accent1"/>
          </a:solidFill>
          <a:ln w="581" cap="flat">
            <a:noFill/>
            <a:prstDash val="solid"/>
            <a:miter/>
          </a:ln>
        </p:spPr>
        <p:txBody>
          <a:bodyPr wrap="square" rtlCol="0" anchor="ctr">
            <a:noAutofit/>
          </a:bodyPr>
          <a:p>
            <a:endParaRPr lang="zh-CN" altLang="en-US"/>
          </a:p>
        </p:txBody>
      </p:sp>
      <p:sp>
        <p:nvSpPr>
          <p:cNvPr id="39" name="任意多边形: 形状 38"/>
          <p:cNvSpPr/>
          <p:nvPr>
            <p:custDataLst>
              <p:tags r:id="rId21"/>
            </p:custDataLst>
          </p:nvPr>
        </p:nvSpPr>
        <p:spPr>
          <a:xfrm>
            <a:off x="10713140" y="2101951"/>
            <a:ext cx="357814" cy="357946"/>
          </a:xfrm>
          <a:custGeom>
            <a:avLst/>
            <a:gdLst>
              <a:gd name="connsiteX0" fmla="*/ 165134 w 176600"/>
              <a:gd name="connsiteY0" fmla="*/ 21809 h 22115"/>
              <a:gd name="connsiteX1" fmla="*/ 10703 w 176600"/>
              <a:gd name="connsiteY1" fmla="*/ 21809 h 22115"/>
              <a:gd name="connsiteX2" fmla="*/ -355 w 176600"/>
              <a:gd name="connsiteY2" fmla="*/ 10752 h 22115"/>
              <a:gd name="connsiteX3" fmla="*/ 10703 w 176600"/>
              <a:gd name="connsiteY3" fmla="*/ -306 h 22115"/>
              <a:gd name="connsiteX4" fmla="*/ 165188 w 176600"/>
              <a:gd name="connsiteY4" fmla="*/ -306 h 22115"/>
              <a:gd name="connsiteX5" fmla="*/ 176246 w 176600"/>
              <a:gd name="connsiteY5" fmla="*/ 10752 h 22115"/>
              <a:gd name="connsiteX6" fmla="*/ 165134 w 176600"/>
              <a:gd name="connsiteY6" fmla="*/ 21809 h 2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6" h="556">
                <a:moveTo>
                  <a:pt x="351" y="179"/>
                </a:moveTo>
                <a:lnTo>
                  <a:pt x="108" y="179"/>
                </a:lnTo>
                <a:cubicBezTo>
                  <a:pt x="99" y="179"/>
                  <a:pt x="91" y="171"/>
                  <a:pt x="91" y="162"/>
                </a:cubicBezTo>
                <a:cubicBezTo>
                  <a:pt x="91" y="152"/>
                  <a:pt x="99" y="144"/>
                  <a:pt x="108" y="144"/>
                </a:cubicBezTo>
                <a:lnTo>
                  <a:pt x="352" y="144"/>
                </a:lnTo>
                <a:cubicBezTo>
                  <a:pt x="361" y="144"/>
                  <a:pt x="369" y="152"/>
                  <a:pt x="369" y="162"/>
                </a:cubicBezTo>
                <a:cubicBezTo>
                  <a:pt x="369" y="171"/>
                  <a:pt x="361" y="179"/>
                  <a:pt x="351" y="179"/>
                </a:cubicBezTo>
                <a:close/>
                <a:moveTo>
                  <a:pt x="265" y="422"/>
                </a:moveTo>
                <a:lnTo>
                  <a:pt x="108" y="422"/>
                </a:lnTo>
                <a:cubicBezTo>
                  <a:pt x="99" y="422"/>
                  <a:pt x="91" y="414"/>
                  <a:pt x="91" y="404"/>
                </a:cubicBezTo>
                <a:cubicBezTo>
                  <a:pt x="91" y="395"/>
                  <a:pt x="99" y="387"/>
                  <a:pt x="108" y="387"/>
                </a:cubicBezTo>
                <a:lnTo>
                  <a:pt x="265" y="387"/>
                </a:lnTo>
                <a:cubicBezTo>
                  <a:pt x="274" y="387"/>
                  <a:pt x="282" y="395"/>
                  <a:pt x="282" y="404"/>
                </a:cubicBezTo>
                <a:cubicBezTo>
                  <a:pt x="282" y="414"/>
                  <a:pt x="274" y="422"/>
                  <a:pt x="265" y="422"/>
                </a:cubicBezTo>
                <a:close/>
                <a:moveTo>
                  <a:pt x="265" y="300"/>
                </a:moveTo>
                <a:lnTo>
                  <a:pt x="108" y="300"/>
                </a:lnTo>
                <a:cubicBezTo>
                  <a:pt x="99" y="300"/>
                  <a:pt x="91" y="292"/>
                  <a:pt x="91" y="283"/>
                </a:cubicBezTo>
                <a:cubicBezTo>
                  <a:pt x="91" y="273"/>
                  <a:pt x="99" y="265"/>
                  <a:pt x="108" y="265"/>
                </a:cubicBezTo>
                <a:lnTo>
                  <a:pt x="265" y="265"/>
                </a:lnTo>
                <a:cubicBezTo>
                  <a:pt x="274" y="265"/>
                  <a:pt x="282" y="273"/>
                  <a:pt x="282" y="283"/>
                </a:cubicBezTo>
                <a:cubicBezTo>
                  <a:pt x="282" y="292"/>
                  <a:pt x="274" y="300"/>
                  <a:pt x="265" y="300"/>
                </a:cubicBezTo>
                <a:close/>
                <a:moveTo>
                  <a:pt x="403" y="407"/>
                </a:moveTo>
                <a:cubicBezTo>
                  <a:pt x="393" y="407"/>
                  <a:pt x="384" y="404"/>
                  <a:pt x="378" y="397"/>
                </a:cubicBezTo>
                <a:lnTo>
                  <a:pt x="330" y="348"/>
                </a:lnTo>
                <a:cubicBezTo>
                  <a:pt x="323" y="341"/>
                  <a:pt x="323" y="330"/>
                  <a:pt x="330" y="323"/>
                </a:cubicBezTo>
                <a:cubicBezTo>
                  <a:pt x="337" y="317"/>
                  <a:pt x="348" y="317"/>
                  <a:pt x="354" y="324"/>
                </a:cubicBezTo>
                <a:lnTo>
                  <a:pt x="402" y="372"/>
                </a:lnTo>
                <a:lnTo>
                  <a:pt x="526" y="248"/>
                </a:lnTo>
                <a:cubicBezTo>
                  <a:pt x="533" y="241"/>
                  <a:pt x="544" y="241"/>
                  <a:pt x="551" y="247"/>
                </a:cubicBezTo>
                <a:cubicBezTo>
                  <a:pt x="557" y="254"/>
                  <a:pt x="558" y="265"/>
                  <a:pt x="551" y="272"/>
                </a:cubicBezTo>
                <a:lnTo>
                  <a:pt x="428" y="397"/>
                </a:lnTo>
                <a:cubicBezTo>
                  <a:pt x="421" y="404"/>
                  <a:pt x="412" y="407"/>
                  <a:pt x="403" y="407"/>
                </a:cubicBezTo>
                <a:close/>
                <a:moveTo>
                  <a:pt x="415" y="556"/>
                </a:moveTo>
                <a:lnTo>
                  <a:pt x="46" y="556"/>
                </a:lnTo>
                <a:cubicBezTo>
                  <a:pt x="21" y="556"/>
                  <a:pt x="0" y="537"/>
                  <a:pt x="0" y="513"/>
                </a:cubicBezTo>
                <a:lnTo>
                  <a:pt x="0" y="43"/>
                </a:lnTo>
                <a:cubicBezTo>
                  <a:pt x="0" y="19"/>
                  <a:pt x="21" y="0"/>
                  <a:pt x="46" y="0"/>
                </a:cubicBezTo>
                <a:lnTo>
                  <a:pt x="415" y="0"/>
                </a:lnTo>
                <a:cubicBezTo>
                  <a:pt x="441" y="0"/>
                  <a:pt x="462" y="19"/>
                  <a:pt x="462" y="43"/>
                </a:cubicBezTo>
                <a:lnTo>
                  <a:pt x="462" y="129"/>
                </a:lnTo>
                <a:cubicBezTo>
                  <a:pt x="462" y="139"/>
                  <a:pt x="454" y="147"/>
                  <a:pt x="444" y="147"/>
                </a:cubicBezTo>
                <a:cubicBezTo>
                  <a:pt x="434" y="147"/>
                  <a:pt x="427" y="139"/>
                  <a:pt x="427" y="129"/>
                </a:cubicBezTo>
                <a:lnTo>
                  <a:pt x="427" y="43"/>
                </a:lnTo>
                <a:cubicBezTo>
                  <a:pt x="427" y="39"/>
                  <a:pt x="421" y="35"/>
                  <a:pt x="415" y="35"/>
                </a:cubicBezTo>
                <a:lnTo>
                  <a:pt x="46" y="35"/>
                </a:lnTo>
                <a:cubicBezTo>
                  <a:pt x="40" y="35"/>
                  <a:pt x="35" y="39"/>
                  <a:pt x="35" y="43"/>
                </a:cubicBezTo>
                <a:lnTo>
                  <a:pt x="35" y="513"/>
                </a:lnTo>
                <a:cubicBezTo>
                  <a:pt x="35" y="517"/>
                  <a:pt x="40" y="521"/>
                  <a:pt x="46" y="521"/>
                </a:cubicBezTo>
                <a:lnTo>
                  <a:pt x="415" y="521"/>
                </a:lnTo>
                <a:cubicBezTo>
                  <a:pt x="421" y="521"/>
                  <a:pt x="427" y="517"/>
                  <a:pt x="427" y="513"/>
                </a:cubicBezTo>
                <a:lnTo>
                  <a:pt x="427" y="485"/>
                </a:lnTo>
                <a:cubicBezTo>
                  <a:pt x="427" y="475"/>
                  <a:pt x="434" y="467"/>
                  <a:pt x="444" y="467"/>
                </a:cubicBezTo>
                <a:cubicBezTo>
                  <a:pt x="454" y="467"/>
                  <a:pt x="462" y="475"/>
                  <a:pt x="462" y="485"/>
                </a:cubicBezTo>
                <a:lnTo>
                  <a:pt x="462" y="513"/>
                </a:lnTo>
                <a:cubicBezTo>
                  <a:pt x="462" y="537"/>
                  <a:pt x="441" y="556"/>
                  <a:pt x="415" y="556"/>
                </a:cubicBezTo>
                <a:close/>
              </a:path>
            </a:pathLst>
          </a:custGeom>
          <a:solidFill>
            <a:schemeClr val="accent1"/>
          </a:solidFill>
          <a:ln w="539" cap="flat">
            <a:noFill/>
            <a:prstDash val="solid"/>
            <a:miter/>
          </a:ln>
        </p:spPr>
        <p:txBody>
          <a:bodyPr wrap="square" rtlCol="0" anchor="ctr">
            <a:noAutofit/>
          </a:bodyPr>
          <a:p>
            <a:endParaRPr lang="zh-CN" altLang="en-US"/>
          </a:p>
        </p:txBody>
      </p:sp>
      <p:cxnSp>
        <p:nvCxnSpPr>
          <p:cNvPr id="12" name="直接连接符 11"/>
          <p:cNvCxnSpPr/>
          <p:nvPr>
            <p:custDataLst>
              <p:tags r:id="rId22"/>
            </p:custDataLst>
          </p:nvPr>
        </p:nvCxnSpPr>
        <p:spPr>
          <a:xfrm>
            <a:off x="4219526" y="2220415"/>
            <a:ext cx="95286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6537325" y="2202815"/>
            <a:ext cx="121793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cxnSp>
        <p:nvCxnSpPr>
          <p:cNvPr id="20" name="直接连接符 19"/>
          <p:cNvCxnSpPr/>
          <p:nvPr/>
        </p:nvCxnSpPr>
        <p:spPr>
          <a:xfrm>
            <a:off x="9097645" y="2233930"/>
            <a:ext cx="112395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（四）生涯拍卖会</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770120" y="1741805"/>
            <a:ext cx="6628130" cy="4078605"/>
          </a:xfrm>
          <a:prstGeom prst="rect">
            <a:avLst/>
          </a:prstGeom>
          <a:noFill/>
        </p:spPr>
        <p:txBody>
          <a:bodyPr wrap="square" rtlCol="0" anchor="t">
            <a:spAutoFit/>
          </a:bodyPr>
          <a:p>
            <a:pPr>
              <a:lnSpc>
                <a:spcPct val="120000"/>
              </a:lnSpc>
            </a:pPr>
            <a:r>
              <a:rPr lang="en-US" altLang="zh-CN" sz="2400"/>
              <a:t>       </a:t>
            </a:r>
            <a:r>
              <a:rPr lang="zh-CN" altLang="en-US" sz="2400"/>
              <a:t>在“生涯拍卖会”中，参与者每人持有象征一生时间和精力的货币若干，主持人展示拍卖品——象征某种价值观的东西，参与者投标，价高者得。在拍卖过程中，有人会因为在某一件物品上思考过多，无法拍得所有想要的拍品；有人会因为失误错失想要的拍品，最后只能匆匆拍下无人问津的东西；有人会因为犹豫不决，最后只得两手空空。“生涯拍卖会”可以让我们在比较中了解自己的主要价值取向。</a:t>
            </a:r>
            <a:endParaRPr lang="zh-CN" altLang="en-US" sz="2400"/>
          </a:p>
        </p:txBody>
      </p:sp>
      <p:pic>
        <p:nvPicPr>
          <p:cNvPr id="116" name="图片 115"/>
          <p:cNvPicPr/>
          <p:nvPr/>
        </p:nvPicPr>
        <p:blipFill>
          <a:blip r:embed="rId1"/>
          <a:stretch>
            <a:fillRect/>
          </a:stretch>
        </p:blipFill>
        <p:spPr>
          <a:xfrm>
            <a:off x="688340" y="1864995"/>
            <a:ext cx="3921760" cy="39998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40765"/>
            <a:ext cx="11226165" cy="1467485"/>
          </a:xfrm>
          <a:prstGeom prst="rect">
            <a:avLst/>
          </a:prstGeom>
          <a:noFill/>
        </p:spPr>
        <p:txBody>
          <a:bodyPr wrap="square" rtlCol="0" anchor="t">
            <a:noAutofit/>
          </a:bodyPr>
          <a:p>
            <a:pPr>
              <a:lnSpc>
                <a:spcPct val="120000"/>
              </a:lnSpc>
            </a:pPr>
            <a:r>
              <a:rPr lang="zh-CN" altLang="en-US" sz="2400"/>
              <a:t>以下是一个“生涯拍卖会”的例子。</a:t>
            </a:r>
            <a:endParaRPr lang="zh-CN" altLang="en-US" sz="2400"/>
          </a:p>
          <a:p>
            <a:pPr>
              <a:lnSpc>
                <a:spcPct val="120000"/>
              </a:lnSpc>
            </a:pPr>
            <a:r>
              <a:rPr lang="zh-CN" altLang="en-US" sz="2400">
                <a:solidFill>
                  <a:srgbClr val="00B0F0"/>
                </a:solidFill>
              </a:rPr>
              <a:t>拍卖的东西如表 3-1 所示，每一样东西的底价都是 2000 元，每人总共有 10000 元。</a:t>
            </a:r>
            <a:endParaRPr lang="zh-CN" altLang="en-US" sz="2400">
              <a:solidFill>
                <a:srgbClr val="00B0F0"/>
              </a:solidFill>
            </a:endParaRPr>
          </a:p>
        </p:txBody>
      </p:sp>
      <p:pic>
        <p:nvPicPr>
          <p:cNvPr id="8" name="图片 7"/>
          <p:cNvPicPr>
            <a:picLocks noChangeAspect="1"/>
          </p:cNvPicPr>
          <p:nvPr/>
        </p:nvPicPr>
        <p:blipFill>
          <a:blip r:embed="rId1"/>
          <a:stretch>
            <a:fillRect/>
          </a:stretch>
        </p:blipFill>
        <p:spPr>
          <a:xfrm>
            <a:off x="415925" y="2172970"/>
            <a:ext cx="11498580" cy="3653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17" name="图片 116"/>
          <p:cNvPicPr/>
          <p:nvPr/>
        </p:nvPicPr>
        <p:blipFill>
          <a:blip r:embed="rId1">
            <a:clrChange>
              <a:clrFrom>
                <a:srgbClr val="F6F6F6">
                  <a:alpha val="100000"/>
                </a:srgbClr>
              </a:clrFrom>
              <a:clrTo>
                <a:srgbClr val="F6F6F6">
                  <a:alpha val="100000"/>
                  <a:alpha val="0"/>
                </a:srgbClr>
              </a:clrTo>
            </a:clrChange>
          </a:blip>
          <a:srcRect b="15518"/>
          <a:stretch>
            <a:fillRect/>
          </a:stretch>
        </p:blipFill>
        <p:spPr>
          <a:xfrm>
            <a:off x="6201410" y="3035300"/>
            <a:ext cx="5584190" cy="3353435"/>
          </a:xfrm>
          <a:prstGeom prst="rect">
            <a:avLst/>
          </a:prstGeom>
          <a:noFill/>
          <a:ln w="9525">
            <a:noFill/>
          </a:ln>
        </p:spPr>
      </p:pic>
      <p:grpSp>
        <p:nvGrpSpPr>
          <p:cNvPr id="10" name="组合 9"/>
          <p:cNvGrpSpPr/>
          <p:nvPr/>
        </p:nvGrpSpPr>
        <p:grpSpPr>
          <a:xfrm>
            <a:off x="688340" y="1122680"/>
            <a:ext cx="10659745" cy="4431030"/>
            <a:chOff x="1084" y="1768"/>
            <a:chExt cx="16787" cy="6978"/>
          </a:xfrm>
        </p:grpSpPr>
        <p:sp>
          <p:nvSpPr>
            <p:cNvPr id="3" name="文本框 2"/>
            <p:cNvSpPr txBox="1"/>
            <p:nvPr/>
          </p:nvSpPr>
          <p:spPr>
            <a:xfrm>
              <a:off x="1084" y="1768"/>
              <a:ext cx="9705" cy="6978"/>
            </a:xfrm>
            <a:prstGeom prst="rect">
              <a:avLst/>
            </a:prstGeom>
            <a:noFill/>
          </p:spPr>
          <p:txBody>
            <a:bodyPr wrap="square" rtlCol="0" anchor="t">
              <a:spAutoFit/>
            </a:bodyPr>
            <a:p>
              <a:pPr marL="342900" indent="-342900">
                <a:lnSpc>
                  <a:spcPct val="150000"/>
                </a:lnSpc>
                <a:buFont typeface="Wingdings" panose="05000000000000000000" charset="0"/>
                <a:buChar char="l"/>
              </a:pPr>
              <a:r>
                <a:rPr lang="zh-CN" altLang="en-US" sz="2400">
                  <a:solidFill>
                    <a:srgbClr val="00B0F0"/>
                  </a:solidFill>
                </a:rPr>
                <a:t>你最初打算买进的五样东西是（请排序）</a:t>
              </a:r>
              <a:endParaRPr lang="zh-CN" altLang="en-US" sz="2400">
                <a:solidFill>
                  <a:srgbClr val="00B0F0"/>
                </a:solidFill>
              </a:endParaRPr>
            </a:p>
            <a:p>
              <a:pPr marL="342900" indent="-342900">
                <a:lnSpc>
                  <a:spcPct val="150000"/>
                </a:lnSpc>
                <a:buFont typeface="Wingdings" panose="05000000000000000000" charset="0"/>
                <a:buChar char="l"/>
              </a:pPr>
              <a:r>
                <a:rPr lang="zh-CN" altLang="en-US" sz="2400">
                  <a:solidFill>
                    <a:srgbClr val="00B0F0"/>
                  </a:solidFill>
                </a:rPr>
                <a:t>你最终买进的东西是</a:t>
              </a:r>
              <a:endParaRPr lang="zh-CN" altLang="en-US" sz="2400">
                <a:solidFill>
                  <a:srgbClr val="00B0F0"/>
                </a:solidFill>
              </a:endParaRPr>
            </a:p>
            <a:p>
              <a:pPr marL="342900" indent="-342900">
                <a:lnSpc>
                  <a:spcPct val="150000"/>
                </a:lnSpc>
                <a:buFont typeface="Wingdings" panose="05000000000000000000" charset="0"/>
                <a:buChar char="l"/>
              </a:pPr>
              <a:r>
                <a:rPr lang="zh-CN" altLang="en-US" sz="2400">
                  <a:solidFill>
                    <a:srgbClr val="00B0F0"/>
                  </a:solidFill>
                </a:rPr>
                <a:t>你的花费为</a:t>
              </a:r>
              <a:endParaRPr lang="zh-CN" altLang="en-US" sz="2400">
                <a:solidFill>
                  <a:srgbClr val="00B0F0"/>
                </a:solidFill>
              </a:endParaRPr>
            </a:p>
            <a:p>
              <a:pPr marL="342900" indent="-342900">
                <a:lnSpc>
                  <a:spcPct val="150000"/>
                </a:lnSpc>
                <a:buFont typeface="Wingdings" panose="05000000000000000000" charset="0"/>
                <a:buChar char="l"/>
              </a:pPr>
              <a:r>
                <a:rPr lang="zh-CN" altLang="en-US" sz="2400">
                  <a:solidFill>
                    <a:srgbClr val="00B0F0"/>
                  </a:solidFill>
                </a:rPr>
                <a:t>用一句话概括你的感受</a:t>
              </a:r>
              <a:endParaRPr lang="zh-CN" altLang="en-US" sz="2400">
                <a:solidFill>
                  <a:srgbClr val="00B0F0"/>
                </a:solidFill>
              </a:endParaRPr>
            </a:p>
            <a:p>
              <a:pPr marL="342900" indent="-342900">
                <a:lnSpc>
                  <a:spcPct val="150000"/>
                </a:lnSpc>
                <a:buFont typeface="Wingdings" panose="05000000000000000000" charset="0"/>
                <a:buChar char="l"/>
              </a:pPr>
              <a:endParaRPr lang="zh-CN" altLang="en-US" sz="2000">
                <a:solidFill>
                  <a:srgbClr val="00B0F0"/>
                </a:solidFill>
              </a:endParaRPr>
            </a:p>
            <a:p>
              <a:pPr>
                <a:lnSpc>
                  <a:spcPct val="150000"/>
                </a:lnSpc>
              </a:pPr>
              <a:r>
                <a:rPr lang="zh-CN" altLang="en-US" sz="2400"/>
                <a:t>在实际操作中，主持人可以通过演示文稿将拍卖品一个一个呈现出来，这样可以帮助参与者更加清晰其价值观的次序。</a:t>
              </a:r>
              <a:endParaRPr lang="zh-CN" altLang="en-US" sz="2400"/>
            </a:p>
          </p:txBody>
        </p:sp>
        <p:cxnSp>
          <p:nvCxnSpPr>
            <p:cNvPr id="5" name="直接连接符 4"/>
            <p:cNvCxnSpPr/>
            <p:nvPr/>
          </p:nvCxnSpPr>
          <p:spPr>
            <a:xfrm flipV="1">
              <a:off x="10197" y="2563"/>
              <a:ext cx="7674" cy="45"/>
            </a:xfrm>
            <a:prstGeom prst="line">
              <a:avLst/>
            </a:prstGeom>
            <a:ln>
              <a:solidFill>
                <a:srgbClr val="00B0F0"/>
              </a:solidFill>
            </a:ln>
          </p:spPr>
          <p:style>
            <a:lnRef idx="3">
              <a:schemeClr val="accent1"/>
            </a:lnRef>
            <a:fillRef idx="0">
              <a:srgbClr val="FFFFFF"/>
            </a:fillRef>
            <a:effectRef idx="0">
              <a:srgbClr val="FFFFFF"/>
            </a:effectRef>
            <a:fontRef idx="minor">
              <a:schemeClr val="tx1"/>
            </a:fontRef>
          </p:style>
        </p:cxnSp>
        <p:cxnSp>
          <p:nvCxnSpPr>
            <p:cNvPr id="6" name="直接连接符 5"/>
            <p:cNvCxnSpPr/>
            <p:nvPr/>
          </p:nvCxnSpPr>
          <p:spPr>
            <a:xfrm>
              <a:off x="6459" y="3410"/>
              <a:ext cx="8859" cy="0"/>
            </a:xfrm>
            <a:prstGeom prst="line">
              <a:avLst/>
            </a:prstGeom>
            <a:ln>
              <a:solidFill>
                <a:srgbClr val="00B0F0"/>
              </a:solidFill>
            </a:ln>
          </p:spPr>
          <p:style>
            <a:lnRef idx="3">
              <a:schemeClr val="accent1"/>
            </a:lnRef>
            <a:fillRef idx="0">
              <a:srgbClr val="FFFFFF"/>
            </a:fillRef>
            <a:effectRef idx="0">
              <a:srgbClr val="FFFFFF"/>
            </a:effectRef>
            <a:fontRef idx="minor">
              <a:schemeClr val="tx1"/>
            </a:fontRef>
          </p:style>
        </p:cxnSp>
        <p:cxnSp>
          <p:nvCxnSpPr>
            <p:cNvPr id="7" name="直接连接符 6"/>
            <p:cNvCxnSpPr/>
            <p:nvPr/>
          </p:nvCxnSpPr>
          <p:spPr>
            <a:xfrm>
              <a:off x="4438" y="4295"/>
              <a:ext cx="8859" cy="0"/>
            </a:xfrm>
            <a:prstGeom prst="line">
              <a:avLst/>
            </a:prstGeom>
            <a:ln>
              <a:solidFill>
                <a:srgbClr val="00B0F0"/>
              </a:solidFill>
            </a:ln>
          </p:spPr>
          <p:style>
            <a:lnRef idx="3">
              <a:schemeClr val="accent1"/>
            </a:lnRef>
            <a:fillRef idx="0">
              <a:srgbClr val="FFFFFF"/>
            </a:fillRef>
            <a:effectRef idx="0">
              <a:srgbClr val="FFFFFF"/>
            </a:effectRef>
            <a:fontRef idx="minor">
              <a:schemeClr val="tx1"/>
            </a:fontRef>
          </p:style>
        </p:cxnSp>
        <p:cxnSp>
          <p:nvCxnSpPr>
            <p:cNvPr id="9" name="直接连接符 8"/>
            <p:cNvCxnSpPr/>
            <p:nvPr/>
          </p:nvCxnSpPr>
          <p:spPr>
            <a:xfrm>
              <a:off x="7007" y="5180"/>
              <a:ext cx="8859" cy="0"/>
            </a:xfrm>
            <a:prstGeom prst="line">
              <a:avLst/>
            </a:prstGeom>
            <a:ln>
              <a:solidFill>
                <a:srgbClr val="00B0F0"/>
              </a:solidFill>
            </a:ln>
          </p:spPr>
          <p:style>
            <a:lnRef idx="3">
              <a:schemeClr val="accent1"/>
            </a:lnRef>
            <a:fillRef idx="0">
              <a:srgbClr val="FFFFFF"/>
            </a:fillRef>
            <a:effectRef idx="0">
              <a:srgbClr val="FFFFFF"/>
            </a:effectRef>
            <a:fontRef idx="minor">
              <a:schemeClr val="tx1"/>
            </a:fontRef>
          </p:style>
        </p:cxn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（五）卡片分类法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1608455"/>
            <a:ext cx="10991850" cy="460375"/>
          </a:xfrm>
          <a:prstGeom prst="rect">
            <a:avLst/>
          </a:prstGeom>
          <a:noFill/>
        </p:spPr>
        <p:txBody>
          <a:bodyPr wrap="square" rtlCol="0" anchor="t">
            <a:spAutoFit/>
          </a:bodyPr>
          <a:p>
            <a:pPr>
              <a:lnSpc>
                <a:spcPct val="120000"/>
              </a:lnSpc>
            </a:pPr>
            <a:r>
              <a:rPr lang="zh-CN" altLang="en-US" sz="2000"/>
              <a:t>步骤：</a:t>
            </a:r>
            <a:endParaRPr lang="zh-CN" altLang="en-US" sz="2000"/>
          </a:p>
        </p:txBody>
      </p:sp>
      <p:cxnSp>
        <p:nvCxnSpPr>
          <p:cNvPr id="30" name="直接连接符 29"/>
          <p:cNvCxnSpPr/>
          <p:nvPr>
            <p:custDataLst>
              <p:tags r:id="rId1"/>
            </p:custDataLst>
          </p:nvPr>
        </p:nvCxnSpPr>
        <p:spPr>
          <a:xfrm>
            <a:off x="2287270" y="2895600"/>
            <a:ext cx="93980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2"/>
            </p:custDataLst>
          </p:nvPr>
        </p:nvSpPr>
        <p:spPr>
          <a:xfrm>
            <a:off x="704850" y="3868420"/>
            <a:ext cx="1872000" cy="227457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参照舒伯或凯茨的工作价值观分类制作一份价值观列表，也可以自己列举工作中常见的价值观。</a:t>
            </a:r>
            <a:endParaRPr lang="zh-CN" altLang="en-US" dirty="0">
              <a:solidFill>
                <a:schemeClr val="tx1">
                  <a:lumMod val="85000"/>
                  <a:lumOff val="15000"/>
                </a:schemeClr>
              </a:solidFill>
              <a:latin typeface="+mn-ea"/>
              <a:cs typeface="+mn-ea"/>
            </a:endParaRPr>
          </a:p>
        </p:txBody>
      </p:sp>
      <p:sp>
        <p:nvSpPr>
          <p:cNvPr id="6" name="弧形 5"/>
          <p:cNvSpPr/>
          <p:nvPr>
            <p:custDataLst>
              <p:tags r:id="rId3"/>
            </p:custDataLst>
          </p:nvPr>
        </p:nvSpPr>
        <p:spPr>
          <a:xfrm>
            <a:off x="994410" y="2248535"/>
            <a:ext cx="1292860" cy="1293495"/>
          </a:xfrm>
          <a:prstGeom prst="arc">
            <a:avLst>
              <a:gd name="adj1" fmla="val 6360448"/>
              <a:gd name="adj2" fmla="val 4457874"/>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4"/>
            </p:custDataLst>
          </p:nvPr>
        </p:nvSpPr>
        <p:spPr>
          <a:xfrm>
            <a:off x="1459865" y="3340100"/>
            <a:ext cx="361950" cy="36258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1</a:t>
            </a:r>
            <a:endParaRPr lang="en-US" altLang="zh-CN" sz="1600">
              <a:solidFill>
                <a:schemeClr val="tx1">
                  <a:lumMod val="85000"/>
                  <a:lumOff val="15000"/>
                </a:schemeClr>
              </a:solidFill>
              <a:latin typeface="+mn-ea"/>
              <a:cs typeface="+mn-ea"/>
              <a:sym typeface="+mn-ea"/>
            </a:endParaRPr>
          </a:p>
        </p:txBody>
      </p:sp>
      <p:sp>
        <p:nvSpPr>
          <p:cNvPr id="14" name="任意多边形: 形状 13"/>
          <p:cNvSpPr/>
          <p:nvPr>
            <p:custDataLst>
              <p:tags r:id="rId5"/>
            </p:custDataLst>
          </p:nvPr>
        </p:nvSpPr>
        <p:spPr>
          <a:xfrm>
            <a:off x="1463675" y="2727325"/>
            <a:ext cx="354330" cy="335324"/>
          </a:xfrm>
          <a:custGeom>
            <a:avLst/>
            <a:gdLst>
              <a:gd name="connsiteX0" fmla="*/ 214271 w 232164"/>
              <a:gd name="connsiteY0" fmla="*/ 651 h 211515"/>
              <a:gd name="connsiteX1" fmla="*/ 7423 w 232164"/>
              <a:gd name="connsiteY1" fmla="*/ 84586 h 211515"/>
              <a:gd name="connsiteX2" fmla="*/ 6149 w 232164"/>
              <a:gd name="connsiteY2" fmla="*/ 107436 h 211515"/>
              <a:gd name="connsiteX3" fmla="*/ 80713 w 232164"/>
              <a:gd name="connsiteY3" fmla="*/ 147879 h 211515"/>
              <a:gd name="connsiteX4" fmla="*/ 80713 w 232164"/>
              <a:gd name="connsiteY4" fmla="*/ 198537 h 211515"/>
              <a:gd name="connsiteX5" fmla="*/ 102665 w 232164"/>
              <a:gd name="connsiteY5" fmla="*/ 207119 h 211515"/>
              <a:gd name="connsiteX6" fmla="*/ 131782 w 232164"/>
              <a:gd name="connsiteY6" fmla="*/ 175577 h 211515"/>
              <a:gd name="connsiteX7" fmla="*/ 183018 w 232164"/>
              <a:gd name="connsiteY7" fmla="*/ 203366 h 211515"/>
              <a:gd name="connsiteX8" fmla="*/ 194604 w 232164"/>
              <a:gd name="connsiteY8" fmla="*/ 203612 h 211515"/>
              <a:gd name="connsiteX9" fmla="*/ 201533 w 232164"/>
              <a:gd name="connsiteY9" fmla="*/ 194322 h 211515"/>
              <a:gd name="connsiteX10" fmla="*/ 231509 w 232164"/>
              <a:gd name="connsiteY10" fmla="*/ 14456 h 211515"/>
              <a:gd name="connsiteX11" fmla="*/ 214271 w 232164"/>
              <a:gd name="connsiteY11" fmla="*/ 651 h 211515"/>
              <a:gd name="connsiteX12" fmla="*/ 183251 w 232164"/>
              <a:gd name="connsiteY12" fmla="*/ 33723 h 211515"/>
              <a:gd name="connsiteX13" fmla="*/ 87182 w 232164"/>
              <a:gd name="connsiteY13" fmla="*/ 129791 h 211515"/>
              <a:gd name="connsiteX14" fmla="*/ 26974 w 232164"/>
              <a:gd name="connsiteY14" fmla="*/ 97138 h 211515"/>
              <a:gd name="connsiteX15" fmla="*/ 183251 w 232164"/>
              <a:gd name="connsiteY15" fmla="*/ 33723 h 211515"/>
              <a:gd name="connsiteX16" fmla="*/ 99695 w 232164"/>
              <a:gd name="connsiteY16" fmla="*/ 182355 h 211515"/>
              <a:gd name="connsiteX17" fmla="*/ 99695 w 232164"/>
              <a:gd name="connsiteY17" fmla="*/ 158173 h 211515"/>
              <a:gd name="connsiteX18" fmla="*/ 114568 w 232164"/>
              <a:gd name="connsiteY18" fmla="*/ 166240 h 211515"/>
              <a:gd name="connsiteX19" fmla="*/ 99695 w 232164"/>
              <a:gd name="connsiteY19" fmla="*/ 182355 h 211515"/>
              <a:gd name="connsiteX20" fmla="*/ 184267 w 232164"/>
              <a:gd name="connsiteY20" fmla="*/ 182450 h 211515"/>
              <a:gd name="connsiteX21" fmla="*/ 104587 w 232164"/>
              <a:gd name="connsiteY21" fmla="*/ 139231 h 211515"/>
              <a:gd name="connsiteX22" fmla="*/ 208841 w 232164"/>
              <a:gd name="connsiteY22" fmla="*/ 34972 h 211515"/>
              <a:gd name="connsiteX23" fmla="*/ 184267 w 232164"/>
              <a:gd name="connsiteY23" fmla="*/ 182450 h 21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 h="528">
                <a:moveTo>
                  <a:pt x="239" y="423"/>
                </a:moveTo>
                <a:cubicBezTo>
                  <a:pt x="239" y="429"/>
                  <a:pt x="240" y="464"/>
                  <a:pt x="239" y="469"/>
                </a:cubicBezTo>
                <a:cubicBezTo>
                  <a:pt x="237" y="479"/>
                  <a:pt x="234" y="489"/>
                  <a:pt x="228" y="498"/>
                </a:cubicBezTo>
                <a:lnTo>
                  <a:pt x="491" y="498"/>
                </a:lnTo>
                <a:cubicBezTo>
                  <a:pt x="511" y="498"/>
                  <a:pt x="528" y="481"/>
                  <a:pt x="528" y="461"/>
                </a:cubicBezTo>
                <a:lnTo>
                  <a:pt x="528" y="423"/>
                </a:lnTo>
                <a:lnTo>
                  <a:pt x="239" y="423"/>
                </a:lnTo>
                <a:close/>
                <a:moveTo>
                  <a:pt x="334" y="273"/>
                </a:moveTo>
                <a:lnTo>
                  <a:pt x="334" y="311"/>
                </a:lnTo>
                <a:lnTo>
                  <a:pt x="357" y="285"/>
                </a:lnTo>
                <a:lnTo>
                  <a:pt x="334" y="273"/>
                </a:lnTo>
                <a:close/>
                <a:moveTo>
                  <a:pt x="506" y="79"/>
                </a:moveTo>
                <a:lnTo>
                  <a:pt x="341" y="243"/>
                </a:lnTo>
                <a:lnTo>
                  <a:pt x="467" y="311"/>
                </a:lnTo>
                <a:lnTo>
                  <a:pt x="506" y="79"/>
                </a:lnTo>
                <a:close/>
                <a:moveTo>
                  <a:pt x="465" y="77"/>
                </a:moveTo>
                <a:lnTo>
                  <a:pt x="219" y="176"/>
                </a:lnTo>
                <a:lnTo>
                  <a:pt x="314" y="228"/>
                </a:lnTo>
                <a:lnTo>
                  <a:pt x="465" y="77"/>
                </a:lnTo>
                <a:close/>
                <a:moveTo>
                  <a:pt x="123" y="30"/>
                </a:moveTo>
                <a:cubicBezTo>
                  <a:pt x="140" y="58"/>
                  <a:pt x="133" y="71"/>
                  <a:pt x="135" y="118"/>
                </a:cubicBezTo>
                <a:lnTo>
                  <a:pt x="135" y="447"/>
                </a:lnTo>
                <a:cubicBezTo>
                  <a:pt x="136" y="453"/>
                  <a:pt x="129" y="477"/>
                  <a:pt x="153" y="493"/>
                </a:cubicBezTo>
                <a:cubicBezTo>
                  <a:pt x="180" y="509"/>
                  <a:pt x="209" y="486"/>
                  <a:pt x="209" y="463"/>
                </a:cubicBezTo>
                <a:cubicBezTo>
                  <a:pt x="209" y="459"/>
                  <a:pt x="209" y="460"/>
                  <a:pt x="209" y="454"/>
                </a:cubicBezTo>
                <a:cubicBezTo>
                  <a:pt x="210" y="432"/>
                  <a:pt x="207" y="423"/>
                  <a:pt x="212" y="411"/>
                </a:cubicBezTo>
                <a:cubicBezTo>
                  <a:pt x="217" y="399"/>
                  <a:pt x="230" y="393"/>
                  <a:pt x="239" y="394"/>
                </a:cubicBezTo>
                <a:lnTo>
                  <a:pt x="423" y="394"/>
                </a:lnTo>
                <a:lnTo>
                  <a:pt x="423" y="321"/>
                </a:lnTo>
                <a:lnTo>
                  <a:pt x="384" y="300"/>
                </a:lnTo>
                <a:lnTo>
                  <a:pt x="338" y="350"/>
                </a:lnTo>
                <a:cubicBezTo>
                  <a:pt x="326" y="363"/>
                  <a:pt x="304" y="354"/>
                  <a:pt x="304" y="336"/>
                </a:cubicBezTo>
                <a:lnTo>
                  <a:pt x="304" y="256"/>
                </a:lnTo>
                <a:lnTo>
                  <a:pt x="186" y="193"/>
                </a:lnTo>
                <a:cubicBezTo>
                  <a:pt x="172" y="185"/>
                  <a:pt x="173" y="163"/>
                  <a:pt x="188" y="157"/>
                </a:cubicBezTo>
                <a:lnTo>
                  <a:pt x="423" y="61"/>
                </a:lnTo>
                <a:lnTo>
                  <a:pt x="423" y="60"/>
                </a:lnTo>
                <a:cubicBezTo>
                  <a:pt x="419" y="43"/>
                  <a:pt x="404" y="30"/>
                  <a:pt x="386" y="30"/>
                </a:cubicBezTo>
                <a:lnTo>
                  <a:pt x="123" y="30"/>
                </a:lnTo>
                <a:close/>
                <a:moveTo>
                  <a:pt x="69" y="30"/>
                </a:moveTo>
                <a:cubicBezTo>
                  <a:pt x="67" y="30"/>
                  <a:pt x="64" y="30"/>
                  <a:pt x="62" y="30"/>
                </a:cubicBezTo>
                <a:cubicBezTo>
                  <a:pt x="47" y="33"/>
                  <a:pt x="34" y="44"/>
                  <a:pt x="31" y="59"/>
                </a:cubicBezTo>
                <a:cubicBezTo>
                  <a:pt x="29" y="72"/>
                  <a:pt x="30" y="69"/>
                  <a:pt x="30" y="89"/>
                </a:cubicBezTo>
                <a:cubicBezTo>
                  <a:pt x="30" y="119"/>
                  <a:pt x="30" y="169"/>
                  <a:pt x="30" y="169"/>
                </a:cubicBezTo>
                <a:lnTo>
                  <a:pt x="105" y="169"/>
                </a:lnTo>
                <a:lnTo>
                  <a:pt x="105" y="89"/>
                </a:lnTo>
                <a:cubicBezTo>
                  <a:pt x="104" y="70"/>
                  <a:pt x="106" y="73"/>
                  <a:pt x="104" y="60"/>
                </a:cubicBezTo>
                <a:cubicBezTo>
                  <a:pt x="101" y="43"/>
                  <a:pt x="86" y="31"/>
                  <a:pt x="69" y="30"/>
                </a:cubicBezTo>
                <a:close/>
                <a:moveTo>
                  <a:pt x="67" y="0"/>
                </a:moveTo>
                <a:lnTo>
                  <a:pt x="386" y="0"/>
                </a:lnTo>
                <a:cubicBezTo>
                  <a:pt x="416" y="0"/>
                  <a:pt x="441" y="20"/>
                  <a:pt x="450" y="47"/>
                </a:cubicBezTo>
                <a:lnTo>
                  <a:pt x="451" y="50"/>
                </a:lnTo>
                <a:lnTo>
                  <a:pt x="514" y="25"/>
                </a:lnTo>
                <a:cubicBezTo>
                  <a:pt x="529" y="19"/>
                  <a:pt x="544" y="31"/>
                  <a:pt x="541" y="46"/>
                </a:cubicBezTo>
                <a:lnTo>
                  <a:pt x="494" y="330"/>
                </a:lnTo>
                <a:cubicBezTo>
                  <a:pt x="493" y="336"/>
                  <a:pt x="489" y="341"/>
                  <a:pt x="483" y="344"/>
                </a:cubicBezTo>
                <a:cubicBezTo>
                  <a:pt x="477" y="347"/>
                  <a:pt x="471" y="347"/>
                  <a:pt x="465" y="344"/>
                </a:cubicBezTo>
                <a:lnTo>
                  <a:pt x="453" y="338"/>
                </a:lnTo>
                <a:lnTo>
                  <a:pt x="453" y="394"/>
                </a:lnTo>
                <a:lnTo>
                  <a:pt x="528" y="394"/>
                </a:lnTo>
                <a:cubicBezTo>
                  <a:pt x="545" y="394"/>
                  <a:pt x="558" y="407"/>
                  <a:pt x="558" y="423"/>
                </a:cubicBezTo>
                <a:lnTo>
                  <a:pt x="558" y="461"/>
                </a:lnTo>
                <a:cubicBezTo>
                  <a:pt x="558" y="498"/>
                  <a:pt x="528" y="528"/>
                  <a:pt x="491" y="528"/>
                </a:cubicBezTo>
                <a:lnTo>
                  <a:pt x="172" y="528"/>
                </a:lnTo>
                <a:cubicBezTo>
                  <a:pt x="119" y="526"/>
                  <a:pt x="103" y="479"/>
                  <a:pt x="105" y="456"/>
                </a:cubicBezTo>
                <a:cubicBezTo>
                  <a:pt x="105" y="425"/>
                  <a:pt x="105" y="199"/>
                  <a:pt x="105" y="199"/>
                </a:cubicBezTo>
                <a:lnTo>
                  <a:pt x="30" y="199"/>
                </a:lnTo>
                <a:cubicBezTo>
                  <a:pt x="13" y="199"/>
                  <a:pt x="0" y="186"/>
                  <a:pt x="0" y="169"/>
                </a:cubicBezTo>
                <a:lnTo>
                  <a:pt x="0" y="68"/>
                </a:lnTo>
                <a:cubicBezTo>
                  <a:pt x="0" y="31"/>
                  <a:pt x="30" y="0"/>
                  <a:pt x="67" y="0"/>
                </a:cubicBezTo>
                <a:close/>
              </a:path>
            </a:pathLst>
          </a:custGeom>
          <a:solidFill>
            <a:schemeClr val="accent1"/>
          </a:solidFill>
          <a:ln w="393" cap="flat">
            <a:noFill/>
            <a:prstDash val="solid"/>
            <a:miter/>
          </a:ln>
        </p:spPr>
        <p:txBody>
          <a:bodyPr wrap="square" rtlCol="0" anchor="ctr">
            <a:noAutofit/>
          </a:bodyPr>
          <a:p>
            <a:endParaRPr lang="zh-CN" altLang="en-US"/>
          </a:p>
        </p:txBody>
      </p:sp>
      <p:sp>
        <p:nvSpPr>
          <p:cNvPr id="23" name="弧形 22"/>
          <p:cNvSpPr/>
          <p:nvPr>
            <p:custDataLst>
              <p:tags r:id="rId6"/>
            </p:custDataLst>
          </p:nvPr>
        </p:nvSpPr>
        <p:spPr>
          <a:xfrm>
            <a:off x="3227070" y="2248535"/>
            <a:ext cx="1292860" cy="1293495"/>
          </a:xfrm>
          <a:prstGeom prst="arc">
            <a:avLst>
              <a:gd name="adj1" fmla="val 6368490"/>
              <a:gd name="adj2" fmla="val 4429234"/>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椭圆 23"/>
          <p:cNvSpPr/>
          <p:nvPr>
            <p:custDataLst>
              <p:tags r:id="rId7"/>
            </p:custDataLst>
          </p:nvPr>
        </p:nvSpPr>
        <p:spPr>
          <a:xfrm>
            <a:off x="3692525" y="3340100"/>
            <a:ext cx="361950" cy="36258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2</a:t>
            </a:r>
            <a:endParaRPr lang="en-US" altLang="zh-CN" sz="1600">
              <a:solidFill>
                <a:schemeClr val="tx1">
                  <a:lumMod val="85000"/>
                  <a:lumOff val="15000"/>
                </a:schemeClr>
              </a:solidFill>
              <a:latin typeface="+mn-ea"/>
              <a:cs typeface="+mn-ea"/>
              <a:sym typeface="+mn-ea"/>
            </a:endParaRPr>
          </a:p>
        </p:txBody>
      </p:sp>
      <p:sp>
        <p:nvSpPr>
          <p:cNvPr id="18" name="弧形 17"/>
          <p:cNvSpPr/>
          <p:nvPr>
            <p:custDataLst>
              <p:tags r:id="rId8"/>
            </p:custDataLst>
          </p:nvPr>
        </p:nvSpPr>
        <p:spPr>
          <a:xfrm>
            <a:off x="5459730" y="2248535"/>
            <a:ext cx="1292860" cy="1293495"/>
          </a:xfrm>
          <a:prstGeom prst="arc">
            <a:avLst>
              <a:gd name="adj1" fmla="val 6390174"/>
              <a:gd name="adj2" fmla="val 4446659"/>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9"/>
            </p:custDataLst>
          </p:nvPr>
        </p:nvSpPr>
        <p:spPr>
          <a:xfrm>
            <a:off x="5925185" y="3340100"/>
            <a:ext cx="361950" cy="36258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3</a:t>
            </a:r>
            <a:endParaRPr lang="en-US" altLang="zh-CN" sz="1600">
              <a:solidFill>
                <a:schemeClr val="tx1">
                  <a:lumMod val="85000"/>
                  <a:lumOff val="15000"/>
                </a:schemeClr>
              </a:solidFill>
              <a:latin typeface="+mn-ea"/>
              <a:cs typeface="+mn-ea"/>
              <a:sym typeface="+mn-ea"/>
            </a:endParaRPr>
          </a:p>
        </p:txBody>
      </p:sp>
      <p:sp>
        <p:nvSpPr>
          <p:cNvPr id="28" name="任意多边形: 形状 27"/>
          <p:cNvSpPr/>
          <p:nvPr>
            <p:custDataLst>
              <p:tags r:id="rId10"/>
            </p:custDataLst>
          </p:nvPr>
        </p:nvSpPr>
        <p:spPr>
          <a:xfrm>
            <a:off x="5911215" y="2724785"/>
            <a:ext cx="389890" cy="339660"/>
          </a:xfrm>
          <a:custGeom>
            <a:avLst/>
            <a:gdLst>
              <a:gd name="connsiteX0" fmla="*/ -384 w 272819"/>
              <a:gd name="connsiteY0" fmla="*/ 67076 h 67291"/>
              <a:gd name="connsiteX1" fmla="*/ -384 w 272819"/>
              <a:gd name="connsiteY1" fmla="*/ 28097 h 67291"/>
              <a:gd name="connsiteX2" fmla="*/ 27929 w 272819"/>
              <a:gd name="connsiteY2" fmla="*/ -215 h 67291"/>
              <a:gd name="connsiteX3" fmla="*/ 244123 w 272819"/>
              <a:gd name="connsiteY3" fmla="*/ -215 h 67291"/>
              <a:gd name="connsiteX4" fmla="*/ 272436 w 272819"/>
              <a:gd name="connsiteY4" fmla="*/ 28097 h 67291"/>
              <a:gd name="connsiteX5" fmla="*/ 272436 w 272819"/>
              <a:gd name="connsiteY5" fmla="*/ 67076 h 67291"/>
              <a:gd name="connsiteX6" fmla="*/ 251201 w 272819"/>
              <a:gd name="connsiteY6" fmla="*/ 67076 h 67291"/>
              <a:gd name="connsiteX7" fmla="*/ 251201 w 272819"/>
              <a:gd name="connsiteY7" fmla="*/ 28097 h 67291"/>
              <a:gd name="connsiteX8" fmla="*/ 244123 w 272819"/>
              <a:gd name="connsiteY8" fmla="*/ 21019 h 67291"/>
              <a:gd name="connsiteX9" fmla="*/ 27929 w 272819"/>
              <a:gd name="connsiteY9" fmla="*/ 21019 h 67291"/>
              <a:gd name="connsiteX10" fmla="*/ 20851 w 272819"/>
              <a:gd name="connsiteY10" fmla="*/ 28097 h 67291"/>
              <a:gd name="connsiteX11" fmla="*/ 20851 w 272819"/>
              <a:gd name="connsiteY11" fmla="*/ 67076 h 67291"/>
              <a:gd name="connsiteX12" fmla="*/ -384 w 272819"/>
              <a:gd name="connsiteY12" fmla="*/ 67076 h 6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4" h="535">
                <a:moveTo>
                  <a:pt x="45" y="192"/>
                </a:moveTo>
                <a:cubicBezTo>
                  <a:pt x="41" y="192"/>
                  <a:pt x="38" y="194"/>
                  <a:pt x="36" y="196"/>
                </a:cubicBezTo>
                <a:cubicBezTo>
                  <a:pt x="34" y="198"/>
                  <a:pt x="33" y="202"/>
                  <a:pt x="33" y="205"/>
                </a:cubicBezTo>
                <a:lnTo>
                  <a:pt x="62" y="491"/>
                </a:lnTo>
                <a:cubicBezTo>
                  <a:pt x="63" y="497"/>
                  <a:pt x="68" y="501"/>
                  <a:pt x="73" y="501"/>
                </a:cubicBezTo>
                <a:lnTo>
                  <a:pt x="541" y="501"/>
                </a:lnTo>
                <a:cubicBezTo>
                  <a:pt x="546" y="501"/>
                  <a:pt x="551" y="497"/>
                  <a:pt x="552" y="491"/>
                </a:cubicBezTo>
                <a:lnTo>
                  <a:pt x="581" y="205"/>
                </a:lnTo>
                <a:cubicBezTo>
                  <a:pt x="581" y="202"/>
                  <a:pt x="580" y="198"/>
                  <a:pt x="578" y="196"/>
                </a:cubicBezTo>
                <a:cubicBezTo>
                  <a:pt x="576" y="194"/>
                  <a:pt x="573" y="192"/>
                  <a:pt x="569" y="192"/>
                </a:cubicBezTo>
                <a:lnTo>
                  <a:pt x="45" y="192"/>
                </a:lnTo>
                <a:close/>
                <a:moveTo>
                  <a:pt x="522" y="115"/>
                </a:moveTo>
                <a:lnTo>
                  <a:pt x="522" y="159"/>
                </a:lnTo>
                <a:lnTo>
                  <a:pt x="553" y="159"/>
                </a:lnTo>
                <a:lnTo>
                  <a:pt x="553" y="126"/>
                </a:lnTo>
                <a:cubicBezTo>
                  <a:pt x="553" y="120"/>
                  <a:pt x="548" y="115"/>
                  <a:pt x="542" y="115"/>
                </a:cubicBezTo>
                <a:lnTo>
                  <a:pt x="522" y="115"/>
                </a:lnTo>
                <a:close/>
                <a:moveTo>
                  <a:pt x="137" y="87"/>
                </a:moveTo>
                <a:cubicBezTo>
                  <a:pt x="131" y="87"/>
                  <a:pt x="126" y="92"/>
                  <a:pt x="126" y="98"/>
                </a:cubicBezTo>
                <a:lnTo>
                  <a:pt x="126" y="159"/>
                </a:lnTo>
                <a:lnTo>
                  <a:pt x="488" y="159"/>
                </a:lnTo>
                <a:lnTo>
                  <a:pt x="488" y="98"/>
                </a:lnTo>
                <a:cubicBezTo>
                  <a:pt x="488" y="92"/>
                  <a:pt x="483" y="87"/>
                  <a:pt x="477" y="87"/>
                </a:cubicBezTo>
                <a:lnTo>
                  <a:pt x="137" y="87"/>
                </a:lnTo>
                <a:close/>
                <a:moveTo>
                  <a:pt x="72" y="33"/>
                </a:moveTo>
                <a:cubicBezTo>
                  <a:pt x="66" y="33"/>
                  <a:pt x="61" y="38"/>
                  <a:pt x="61" y="45"/>
                </a:cubicBezTo>
                <a:lnTo>
                  <a:pt x="61" y="159"/>
                </a:lnTo>
                <a:lnTo>
                  <a:pt x="92" y="159"/>
                </a:lnTo>
                <a:lnTo>
                  <a:pt x="92" y="98"/>
                </a:lnTo>
                <a:cubicBezTo>
                  <a:pt x="92" y="73"/>
                  <a:pt x="112" y="53"/>
                  <a:pt x="137" y="53"/>
                </a:cubicBezTo>
                <a:lnTo>
                  <a:pt x="282" y="53"/>
                </a:lnTo>
                <a:lnTo>
                  <a:pt x="281" y="43"/>
                </a:lnTo>
                <a:cubicBezTo>
                  <a:pt x="280" y="37"/>
                  <a:pt x="275" y="33"/>
                  <a:pt x="270" y="33"/>
                </a:cubicBezTo>
                <a:lnTo>
                  <a:pt x="72" y="33"/>
                </a:lnTo>
                <a:close/>
                <a:moveTo>
                  <a:pt x="72" y="0"/>
                </a:moveTo>
                <a:lnTo>
                  <a:pt x="270" y="0"/>
                </a:lnTo>
                <a:cubicBezTo>
                  <a:pt x="291" y="0"/>
                  <a:pt x="310" y="16"/>
                  <a:pt x="314" y="37"/>
                </a:cubicBezTo>
                <a:lnTo>
                  <a:pt x="316" y="53"/>
                </a:lnTo>
                <a:lnTo>
                  <a:pt x="477" y="53"/>
                </a:lnTo>
                <a:cubicBezTo>
                  <a:pt x="496" y="53"/>
                  <a:pt x="512" y="64"/>
                  <a:pt x="518" y="80"/>
                </a:cubicBezTo>
                <a:lnTo>
                  <a:pt x="519" y="81"/>
                </a:lnTo>
                <a:lnTo>
                  <a:pt x="542" y="81"/>
                </a:lnTo>
                <a:cubicBezTo>
                  <a:pt x="566" y="81"/>
                  <a:pt x="586" y="101"/>
                  <a:pt x="586" y="126"/>
                </a:cubicBezTo>
                <a:lnTo>
                  <a:pt x="586" y="162"/>
                </a:lnTo>
                <a:cubicBezTo>
                  <a:pt x="592" y="165"/>
                  <a:pt x="598" y="169"/>
                  <a:pt x="602" y="174"/>
                </a:cubicBezTo>
                <a:cubicBezTo>
                  <a:pt x="611" y="183"/>
                  <a:pt x="615" y="195"/>
                  <a:pt x="614" y="208"/>
                </a:cubicBezTo>
                <a:lnTo>
                  <a:pt x="585" y="495"/>
                </a:lnTo>
                <a:cubicBezTo>
                  <a:pt x="583" y="518"/>
                  <a:pt x="564" y="535"/>
                  <a:pt x="541" y="535"/>
                </a:cubicBezTo>
                <a:lnTo>
                  <a:pt x="73" y="535"/>
                </a:lnTo>
                <a:cubicBezTo>
                  <a:pt x="50" y="535"/>
                  <a:pt x="31" y="518"/>
                  <a:pt x="29" y="495"/>
                </a:cubicBezTo>
                <a:lnTo>
                  <a:pt x="0" y="208"/>
                </a:lnTo>
                <a:cubicBezTo>
                  <a:pt x="-2" y="188"/>
                  <a:pt x="10" y="170"/>
                  <a:pt x="28" y="162"/>
                </a:cubicBezTo>
                <a:lnTo>
                  <a:pt x="28" y="45"/>
                </a:lnTo>
                <a:cubicBezTo>
                  <a:pt x="28" y="20"/>
                  <a:pt x="48" y="0"/>
                  <a:pt x="72" y="0"/>
                </a:cubicBezTo>
                <a:close/>
                <a:moveTo>
                  <a:pt x="377" y="329"/>
                </a:moveTo>
                <a:lnTo>
                  <a:pt x="324" y="329"/>
                </a:lnTo>
                <a:lnTo>
                  <a:pt x="324" y="276"/>
                </a:lnTo>
                <a:cubicBezTo>
                  <a:pt x="324" y="266"/>
                  <a:pt x="316" y="259"/>
                  <a:pt x="307" y="259"/>
                </a:cubicBezTo>
                <a:cubicBezTo>
                  <a:pt x="298" y="259"/>
                  <a:pt x="290" y="266"/>
                  <a:pt x="290" y="276"/>
                </a:cubicBezTo>
                <a:lnTo>
                  <a:pt x="290" y="329"/>
                </a:lnTo>
                <a:lnTo>
                  <a:pt x="237" y="329"/>
                </a:lnTo>
                <a:cubicBezTo>
                  <a:pt x="228" y="329"/>
                  <a:pt x="220" y="336"/>
                  <a:pt x="220" y="346"/>
                </a:cubicBezTo>
                <a:cubicBezTo>
                  <a:pt x="220" y="355"/>
                  <a:pt x="228" y="362"/>
                  <a:pt x="237" y="362"/>
                </a:cubicBezTo>
                <a:lnTo>
                  <a:pt x="290" y="362"/>
                </a:lnTo>
                <a:lnTo>
                  <a:pt x="290" y="416"/>
                </a:lnTo>
                <a:cubicBezTo>
                  <a:pt x="290" y="425"/>
                  <a:pt x="298" y="432"/>
                  <a:pt x="307" y="432"/>
                </a:cubicBezTo>
                <a:cubicBezTo>
                  <a:pt x="316" y="432"/>
                  <a:pt x="324" y="425"/>
                  <a:pt x="324" y="416"/>
                </a:cubicBezTo>
                <a:lnTo>
                  <a:pt x="324" y="362"/>
                </a:lnTo>
                <a:lnTo>
                  <a:pt x="377" y="362"/>
                </a:lnTo>
                <a:cubicBezTo>
                  <a:pt x="386" y="362"/>
                  <a:pt x="394" y="355"/>
                  <a:pt x="394" y="346"/>
                </a:cubicBezTo>
                <a:cubicBezTo>
                  <a:pt x="394" y="336"/>
                  <a:pt x="386" y="329"/>
                  <a:pt x="377" y="329"/>
                </a:cubicBezTo>
                <a:close/>
              </a:path>
            </a:pathLst>
          </a:custGeom>
          <a:solidFill>
            <a:schemeClr val="accent1"/>
          </a:solidFill>
          <a:ln w="432" cap="flat">
            <a:noFill/>
            <a:prstDash val="solid"/>
            <a:miter/>
          </a:ln>
        </p:spPr>
        <p:txBody>
          <a:bodyPr wrap="square" rtlCol="0" anchor="ctr">
            <a:noAutofit/>
          </a:bodyPr>
          <a:p>
            <a:endParaRPr lang="zh-CN" altLang="en-US"/>
          </a:p>
        </p:txBody>
      </p:sp>
      <p:sp>
        <p:nvSpPr>
          <p:cNvPr id="9" name="弧形 8"/>
          <p:cNvSpPr/>
          <p:nvPr>
            <p:custDataLst>
              <p:tags r:id="rId11"/>
            </p:custDataLst>
          </p:nvPr>
        </p:nvSpPr>
        <p:spPr>
          <a:xfrm>
            <a:off x="7689215" y="2248535"/>
            <a:ext cx="1292860" cy="1293495"/>
          </a:xfrm>
          <a:prstGeom prst="arc">
            <a:avLst>
              <a:gd name="adj1" fmla="val 6362077"/>
              <a:gd name="adj2" fmla="val 4401855"/>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12"/>
            </p:custDataLst>
          </p:nvPr>
        </p:nvSpPr>
        <p:spPr>
          <a:xfrm>
            <a:off x="8154670" y="3340100"/>
            <a:ext cx="361950" cy="36258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4</a:t>
            </a:r>
            <a:endParaRPr lang="en-US" altLang="zh-CN" sz="1600">
              <a:solidFill>
                <a:schemeClr val="tx1">
                  <a:lumMod val="85000"/>
                  <a:lumOff val="15000"/>
                </a:schemeClr>
              </a:solidFill>
              <a:latin typeface="+mn-ea"/>
              <a:cs typeface="+mn-ea"/>
              <a:sym typeface="+mn-ea"/>
            </a:endParaRPr>
          </a:p>
        </p:txBody>
      </p:sp>
      <p:sp>
        <p:nvSpPr>
          <p:cNvPr id="32" name="任意多边形: 形状 31"/>
          <p:cNvSpPr/>
          <p:nvPr>
            <p:custDataLst>
              <p:tags r:id="rId13"/>
            </p:custDataLst>
          </p:nvPr>
        </p:nvSpPr>
        <p:spPr>
          <a:xfrm>
            <a:off x="8160385" y="2719705"/>
            <a:ext cx="350192" cy="350192"/>
          </a:xfrm>
          <a:custGeom>
            <a:avLst/>
            <a:gdLst>
              <a:gd name="connsiteX0" fmla="*/ 129146 w 150715"/>
              <a:gd name="connsiteY0" fmla="*/ -229 h 150715"/>
              <a:gd name="connsiteX1" fmla="*/ 20491 w 150715"/>
              <a:gd name="connsiteY1" fmla="*/ -229 h 150715"/>
              <a:gd name="connsiteX2" fmla="*/ -539 w 150715"/>
              <a:gd name="connsiteY2" fmla="*/ 20801 h 150715"/>
              <a:gd name="connsiteX3" fmla="*/ -539 w 150715"/>
              <a:gd name="connsiteY3" fmla="*/ 62905 h 150715"/>
              <a:gd name="connsiteX4" fmla="*/ 20491 w 150715"/>
              <a:gd name="connsiteY4" fmla="*/ 65096 h 150715"/>
              <a:gd name="connsiteX5" fmla="*/ 20491 w 150715"/>
              <a:gd name="connsiteY5" fmla="*/ 20801 h 150715"/>
              <a:gd name="connsiteX6" fmla="*/ 129146 w 150715"/>
              <a:gd name="connsiteY6" fmla="*/ 20801 h 150715"/>
              <a:gd name="connsiteX7" fmla="*/ 129146 w 150715"/>
              <a:gd name="connsiteY7" fmla="*/ 129457 h 150715"/>
              <a:gd name="connsiteX8" fmla="*/ 111363 w 150715"/>
              <a:gd name="connsiteY8" fmla="*/ 129457 h 150715"/>
              <a:gd name="connsiteX9" fmla="*/ 121181 w 150715"/>
              <a:gd name="connsiteY9" fmla="*/ 150487 h 150715"/>
              <a:gd name="connsiteX10" fmla="*/ 129146 w 150715"/>
              <a:gd name="connsiteY10" fmla="*/ 150487 h 150715"/>
              <a:gd name="connsiteX11" fmla="*/ 150177 w 150715"/>
              <a:gd name="connsiteY11" fmla="*/ 129457 h 150715"/>
              <a:gd name="connsiteX12" fmla="*/ 150177 w 150715"/>
              <a:gd name="connsiteY12" fmla="*/ 20801 h 150715"/>
              <a:gd name="connsiteX13" fmla="*/ 129146 w 150715"/>
              <a:gd name="connsiteY13" fmla="*/ -229 h 15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1" h="551">
                <a:moveTo>
                  <a:pt x="33" y="347"/>
                </a:moveTo>
                <a:lnTo>
                  <a:pt x="33" y="518"/>
                </a:lnTo>
                <a:lnTo>
                  <a:pt x="204" y="518"/>
                </a:lnTo>
                <a:lnTo>
                  <a:pt x="204" y="491"/>
                </a:lnTo>
                <a:lnTo>
                  <a:pt x="201" y="489"/>
                </a:lnTo>
                <a:cubicBezTo>
                  <a:pt x="153" y="460"/>
                  <a:pt x="117" y="412"/>
                  <a:pt x="104" y="355"/>
                </a:cubicBezTo>
                <a:lnTo>
                  <a:pt x="103" y="347"/>
                </a:lnTo>
                <a:lnTo>
                  <a:pt x="33" y="347"/>
                </a:lnTo>
                <a:close/>
                <a:moveTo>
                  <a:pt x="419" y="292"/>
                </a:moveTo>
                <a:cubicBezTo>
                  <a:pt x="428" y="292"/>
                  <a:pt x="436" y="300"/>
                  <a:pt x="436" y="309"/>
                </a:cubicBezTo>
                <a:cubicBezTo>
                  <a:pt x="436" y="379"/>
                  <a:pt x="379" y="436"/>
                  <a:pt x="309" y="436"/>
                </a:cubicBezTo>
                <a:cubicBezTo>
                  <a:pt x="300" y="436"/>
                  <a:pt x="292" y="428"/>
                  <a:pt x="292" y="419"/>
                </a:cubicBezTo>
                <a:cubicBezTo>
                  <a:pt x="292" y="410"/>
                  <a:pt x="300" y="403"/>
                  <a:pt x="309" y="403"/>
                </a:cubicBezTo>
                <a:cubicBezTo>
                  <a:pt x="360" y="403"/>
                  <a:pt x="403" y="360"/>
                  <a:pt x="403" y="309"/>
                </a:cubicBezTo>
                <a:cubicBezTo>
                  <a:pt x="403" y="300"/>
                  <a:pt x="410" y="292"/>
                  <a:pt x="419" y="292"/>
                </a:cubicBezTo>
                <a:close/>
                <a:moveTo>
                  <a:pt x="309" y="132"/>
                </a:moveTo>
                <a:cubicBezTo>
                  <a:pt x="213" y="132"/>
                  <a:pt x="135" y="209"/>
                  <a:pt x="132" y="303"/>
                </a:cubicBezTo>
                <a:cubicBezTo>
                  <a:pt x="129" y="403"/>
                  <a:pt x="210" y="486"/>
                  <a:pt x="309" y="485"/>
                </a:cubicBezTo>
                <a:cubicBezTo>
                  <a:pt x="405" y="486"/>
                  <a:pt x="482" y="409"/>
                  <a:pt x="485" y="315"/>
                </a:cubicBezTo>
                <a:cubicBezTo>
                  <a:pt x="489" y="214"/>
                  <a:pt x="408" y="132"/>
                  <a:pt x="309" y="132"/>
                </a:cubicBezTo>
                <a:close/>
                <a:moveTo>
                  <a:pt x="347" y="33"/>
                </a:moveTo>
                <a:lnTo>
                  <a:pt x="347" y="103"/>
                </a:lnTo>
                <a:lnTo>
                  <a:pt x="351" y="103"/>
                </a:lnTo>
                <a:cubicBezTo>
                  <a:pt x="408" y="115"/>
                  <a:pt x="457" y="150"/>
                  <a:pt x="487" y="198"/>
                </a:cubicBezTo>
                <a:lnTo>
                  <a:pt x="491" y="204"/>
                </a:lnTo>
                <a:lnTo>
                  <a:pt x="518" y="204"/>
                </a:lnTo>
                <a:lnTo>
                  <a:pt x="518" y="33"/>
                </a:lnTo>
                <a:lnTo>
                  <a:pt x="347" y="33"/>
                </a:lnTo>
                <a:close/>
                <a:moveTo>
                  <a:pt x="33" y="33"/>
                </a:moveTo>
                <a:lnTo>
                  <a:pt x="33" y="204"/>
                </a:lnTo>
                <a:lnTo>
                  <a:pt x="127" y="204"/>
                </a:lnTo>
                <a:lnTo>
                  <a:pt x="128" y="203"/>
                </a:lnTo>
                <a:cubicBezTo>
                  <a:pt x="145" y="173"/>
                  <a:pt x="170" y="148"/>
                  <a:pt x="199" y="130"/>
                </a:cubicBezTo>
                <a:lnTo>
                  <a:pt x="204" y="127"/>
                </a:lnTo>
                <a:lnTo>
                  <a:pt x="204" y="33"/>
                </a:lnTo>
                <a:lnTo>
                  <a:pt x="33" y="33"/>
                </a:lnTo>
                <a:close/>
                <a:moveTo>
                  <a:pt x="33" y="0"/>
                </a:moveTo>
                <a:lnTo>
                  <a:pt x="204" y="0"/>
                </a:lnTo>
                <a:cubicBezTo>
                  <a:pt x="223" y="0"/>
                  <a:pt x="237" y="15"/>
                  <a:pt x="237" y="33"/>
                </a:cubicBezTo>
                <a:lnTo>
                  <a:pt x="237" y="112"/>
                </a:lnTo>
                <a:lnTo>
                  <a:pt x="246" y="109"/>
                </a:lnTo>
                <a:cubicBezTo>
                  <a:pt x="266" y="102"/>
                  <a:pt x="287" y="99"/>
                  <a:pt x="309" y="99"/>
                </a:cubicBezTo>
                <a:lnTo>
                  <a:pt x="314" y="99"/>
                </a:lnTo>
                <a:lnTo>
                  <a:pt x="314" y="33"/>
                </a:lnTo>
                <a:cubicBezTo>
                  <a:pt x="314" y="15"/>
                  <a:pt x="329" y="0"/>
                  <a:pt x="347" y="0"/>
                </a:cubicBezTo>
                <a:lnTo>
                  <a:pt x="518" y="0"/>
                </a:lnTo>
                <a:cubicBezTo>
                  <a:pt x="537" y="0"/>
                  <a:pt x="551" y="15"/>
                  <a:pt x="551" y="33"/>
                </a:cubicBezTo>
                <a:lnTo>
                  <a:pt x="551" y="204"/>
                </a:lnTo>
                <a:cubicBezTo>
                  <a:pt x="551" y="223"/>
                  <a:pt x="537" y="237"/>
                  <a:pt x="518" y="237"/>
                </a:cubicBezTo>
                <a:lnTo>
                  <a:pt x="506" y="237"/>
                </a:lnTo>
                <a:lnTo>
                  <a:pt x="508" y="243"/>
                </a:lnTo>
                <a:cubicBezTo>
                  <a:pt x="514" y="262"/>
                  <a:pt x="518" y="282"/>
                  <a:pt x="518" y="304"/>
                </a:cubicBezTo>
                <a:cubicBezTo>
                  <a:pt x="520" y="355"/>
                  <a:pt x="502" y="403"/>
                  <a:pt x="472" y="440"/>
                </a:cubicBezTo>
                <a:lnTo>
                  <a:pt x="468" y="445"/>
                </a:lnTo>
                <a:lnTo>
                  <a:pt x="547" y="523"/>
                </a:lnTo>
                <a:cubicBezTo>
                  <a:pt x="553" y="530"/>
                  <a:pt x="553" y="540"/>
                  <a:pt x="547" y="547"/>
                </a:cubicBezTo>
                <a:cubicBezTo>
                  <a:pt x="540" y="553"/>
                  <a:pt x="530" y="553"/>
                  <a:pt x="523" y="547"/>
                </a:cubicBezTo>
                <a:lnTo>
                  <a:pt x="445" y="468"/>
                </a:lnTo>
                <a:lnTo>
                  <a:pt x="444" y="469"/>
                </a:lnTo>
                <a:cubicBezTo>
                  <a:pt x="407" y="500"/>
                  <a:pt x="360" y="519"/>
                  <a:pt x="309" y="519"/>
                </a:cubicBezTo>
                <a:cubicBezTo>
                  <a:pt x="284" y="519"/>
                  <a:pt x="260" y="514"/>
                  <a:pt x="238" y="506"/>
                </a:cubicBezTo>
                <a:lnTo>
                  <a:pt x="237" y="506"/>
                </a:lnTo>
                <a:lnTo>
                  <a:pt x="237" y="518"/>
                </a:lnTo>
                <a:cubicBezTo>
                  <a:pt x="237" y="537"/>
                  <a:pt x="223" y="551"/>
                  <a:pt x="204" y="551"/>
                </a:cubicBezTo>
                <a:lnTo>
                  <a:pt x="33" y="551"/>
                </a:lnTo>
                <a:cubicBezTo>
                  <a:pt x="15" y="551"/>
                  <a:pt x="0" y="537"/>
                  <a:pt x="0" y="518"/>
                </a:cubicBezTo>
                <a:lnTo>
                  <a:pt x="0" y="347"/>
                </a:lnTo>
                <a:cubicBezTo>
                  <a:pt x="0" y="329"/>
                  <a:pt x="15" y="314"/>
                  <a:pt x="33" y="314"/>
                </a:cubicBezTo>
                <a:lnTo>
                  <a:pt x="99" y="314"/>
                </a:lnTo>
                <a:lnTo>
                  <a:pt x="99" y="314"/>
                </a:lnTo>
                <a:cubicBezTo>
                  <a:pt x="98" y="288"/>
                  <a:pt x="103" y="263"/>
                  <a:pt x="110" y="240"/>
                </a:cubicBezTo>
                <a:lnTo>
                  <a:pt x="112" y="237"/>
                </a:lnTo>
                <a:lnTo>
                  <a:pt x="33" y="237"/>
                </a:lnTo>
                <a:cubicBezTo>
                  <a:pt x="15" y="237"/>
                  <a:pt x="0" y="223"/>
                  <a:pt x="0" y="204"/>
                </a:cubicBezTo>
                <a:lnTo>
                  <a:pt x="0" y="33"/>
                </a:lnTo>
                <a:cubicBezTo>
                  <a:pt x="0" y="15"/>
                  <a:pt x="15" y="0"/>
                  <a:pt x="33" y="0"/>
                </a:cubicBezTo>
                <a:close/>
              </a:path>
            </a:pathLst>
          </a:custGeom>
          <a:solidFill>
            <a:schemeClr val="accent1"/>
          </a:solidFill>
          <a:ln w="428" cap="flat">
            <a:noFill/>
            <a:prstDash val="solid"/>
            <a:miter/>
          </a:ln>
        </p:spPr>
        <p:txBody>
          <a:bodyPr wrap="square" rtlCol="0" anchor="ctr">
            <a:noAutofit/>
          </a:bodyPr>
          <a:p>
            <a:endParaRPr lang="zh-CN" altLang="en-US"/>
          </a:p>
        </p:txBody>
      </p:sp>
      <p:sp>
        <p:nvSpPr>
          <p:cNvPr id="21" name="矩形 20"/>
          <p:cNvSpPr/>
          <p:nvPr>
            <p:custDataLst>
              <p:tags r:id="rId14"/>
            </p:custDataLst>
          </p:nvPr>
        </p:nvSpPr>
        <p:spPr>
          <a:xfrm>
            <a:off x="9830435" y="3869055"/>
            <a:ext cx="1581785" cy="227457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根据分类情况，分别挑选出最重视和最不重视的价值观。</a:t>
            </a:r>
            <a:endParaRPr lang="zh-CN" altLang="en-US" dirty="0">
              <a:solidFill>
                <a:schemeClr val="tx1">
                  <a:lumMod val="85000"/>
                  <a:lumOff val="15000"/>
                </a:schemeClr>
              </a:solidFill>
              <a:latin typeface="+mn-ea"/>
              <a:cs typeface="+mn-ea"/>
            </a:endParaRPr>
          </a:p>
        </p:txBody>
      </p:sp>
      <p:sp>
        <p:nvSpPr>
          <p:cNvPr id="26" name="矩形 25"/>
          <p:cNvSpPr/>
          <p:nvPr>
            <p:custDataLst>
              <p:tags r:id="rId15"/>
            </p:custDataLst>
          </p:nvPr>
        </p:nvSpPr>
        <p:spPr>
          <a:xfrm>
            <a:off x="7096125" y="3811905"/>
            <a:ext cx="2534285" cy="227457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1600" dirty="0">
                <a:solidFill>
                  <a:schemeClr val="tx1">
                    <a:lumMod val="85000"/>
                    <a:lumOff val="15000"/>
                  </a:schemeClr>
                </a:solidFill>
                <a:latin typeface="+mn-ea"/>
                <a:cs typeface="+mn-ea"/>
              </a:rPr>
              <a:t>根据自己的感觉快速地将卡片上的职业价值观分门别类地放入相应的栏目中。 由于价值观有很强的社会称许性，因此每个栏目下可以事先规定一个强制分布比例。比如，“总是重视”、“常常重视”、“有时重视”、“很少重视”和“从不重视”分别占价值观总数的 8%、12%、60%、12% 和 8%，如图 3-5 所示。</a:t>
            </a:r>
            <a:endParaRPr lang="zh-CN" altLang="en-US" sz="1600" dirty="0">
              <a:solidFill>
                <a:schemeClr val="tx1">
                  <a:lumMod val="85000"/>
                  <a:lumOff val="15000"/>
                </a:schemeClr>
              </a:solidFill>
              <a:latin typeface="+mn-ea"/>
              <a:cs typeface="+mn-ea"/>
            </a:endParaRPr>
          </a:p>
        </p:txBody>
      </p:sp>
      <p:sp>
        <p:nvSpPr>
          <p:cNvPr id="29" name="矩形 28"/>
          <p:cNvSpPr/>
          <p:nvPr>
            <p:custDataLst>
              <p:tags r:id="rId16"/>
            </p:custDataLst>
          </p:nvPr>
        </p:nvSpPr>
        <p:spPr>
          <a:xfrm>
            <a:off x="3089910" y="3869055"/>
            <a:ext cx="1581785" cy="227457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将这些价值观分别写在扑克牌背面。</a:t>
            </a:r>
            <a:endParaRPr lang="zh-CN" altLang="en-US" dirty="0">
              <a:solidFill>
                <a:schemeClr val="tx1">
                  <a:lumMod val="85000"/>
                  <a:lumOff val="15000"/>
                </a:schemeClr>
              </a:solidFill>
              <a:latin typeface="+mn-ea"/>
              <a:cs typeface="+mn-ea"/>
            </a:endParaRPr>
          </a:p>
        </p:txBody>
      </p:sp>
      <p:sp>
        <p:nvSpPr>
          <p:cNvPr id="7" name="弧形 6"/>
          <p:cNvSpPr/>
          <p:nvPr>
            <p:custDataLst>
              <p:tags r:id="rId17"/>
            </p:custDataLst>
          </p:nvPr>
        </p:nvSpPr>
        <p:spPr>
          <a:xfrm>
            <a:off x="9925050" y="2249170"/>
            <a:ext cx="1292860" cy="1293495"/>
          </a:xfrm>
          <a:prstGeom prst="arc">
            <a:avLst>
              <a:gd name="adj1" fmla="val 6404146"/>
              <a:gd name="adj2" fmla="val 4435036"/>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18"/>
            </p:custDataLst>
          </p:nvPr>
        </p:nvSpPr>
        <p:spPr>
          <a:xfrm>
            <a:off x="10390505" y="3340735"/>
            <a:ext cx="361950" cy="362585"/>
          </a:xfrm>
          <a:prstGeom prst="ellipse">
            <a:avLst/>
          </a:prstGeom>
          <a:no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1600">
                <a:solidFill>
                  <a:schemeClr val="tx1">
                    <a:lumMod val="85000"/>
                    <a:lumOff val="15000"/>
                  </a:schemeClr>
                </a:solidFill>
                <a:latin typeface="+mn-ea"/>
                <a:cs typeface="+mn-ea"/>
                <a:sym typeface="+mn-ea"/>
              </a:rPr>
              <a:t>5</a:t>
            </a:r>
            <a:endParaRPr lang="en-US" altLang="zh-CN" sz="1600">
              <a:solidFill>
                <a:schemeClr val="tx1">
                  <a:lumMod val="85000"/>
                  <a:lumOff val="15000"/>
                </a:schemeClr>
              </a:solidFill>
              <a:latin typeface="+mn-ea"/>
              <a:cs typeface="+mn-ea"/>
              <a:sym typeface="+mn-ea"/>
            </a:endParaRPr>
          </a:p>
        </p:txBody>
      </p:sp>
      <p:sp>
        <p:nvSpPr>
          <p:cNvPr id="33" name="矩形 32"/>
          <p:cNvSpPr/>
          <p:nvPr>
            <p:custDataLst>
              <p:tags r:id="rId19"/>
            </p:custDataLst>
          </p:nvPr>
        </p:nvSpPr>
        <p:spPr>
          <a:xfrm>
            <a:off x="5322570" y="3868420"/>
            <a:ext cx="1581785" cy="2274570"/>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dirty="0">
                <a:solidFill>
                  <a:schemeClr val="tx1">
                    <a:lumMod val="85000"/>
                    <a:lumOff val="15000"/>
                  </a:schemeClr>
                </a:solidFill>
                <a:latin typeface="+mn-ea"/>
                <a:cs typeface="+mn-ea"/>
              </a:rPr>
              <a:t>制作一份表格，如表 3-2 所示。</a:t>
            </a:r>
            <a:endParaRPr lang="zh-CN" altLang="en-US" dirty="0">
              <a:solidFill>
                <a:schemeClr val="tx1">
                  <a:lumMod val="85000"/>
                  <a:lumOff val="15000"/>
                </a:schemeClr>
              </a:solidFill>
              <a:latin typeface="+mn-ea"/>
              <a:cs typeface="+mn-ea"/>
            </a:endParaRPr>
          </a:p>
        </p:txBody>
      </p:sp>
      <p:sp>
        <p:nvSpPr>
          <p:cNvPr id="17" name="任意多边形: 形状 16"/>
          <p:cNvSpPr/>
          <p:nvPr>
            <p:custDataLst>
              <p:tags r:id="rId20"/>
            </p:custDataLst>
          </p:nvPr>
        </p:nvSpPr>
        <p:spPr>
          <a:xfrm>
            <a:off x="3679190" y="2701290"/>
            <a:ext cx="388673" cy="387102"/>
          </a:xfrm>
          <a:custGeom>
            <a:avLst/>
            <a:gdLst>
              <a:gd name="connsiteX0" fmla="*/ 149526 w 183737"/>
              <a:gd name="connsiteY0" fmla="*/ 180117 h 180391"/>
              <a:gd name="connsiteX1" fmla="*/ 33246 w 183737"/>
              <a:gd name="connsiteY1" fmla="*/ 180117 h 180391"/>
              <a:gd name="connsiteX2" fmla="*/ -477 w 183737"/>
              <a:gd name="connsiteY2" fmla="*/ 146394 h 180391"/>
              <a:gd name="connsiteX3" fmla="*/ -477 w 183737"/>
              <a:gd name="connsiteY3" fmla="*/ 33492 h 180391"/>
              <a:gd name="connsiteX4" fmla="*/ 39232 w 183737"/>
              <a:gd name="connsiteY4" fmla="*/ 244 h 180391"/>
              <a:gd name="connsiteX5" fmla="*/ 182656 w 183737"/>
              <a:gd name="connsiteY5" fmla="*/ 139993 h 180391"/>
              <a:gd name="connsiteX6" fmla="*/ 175485 w 183737"/>
              <a:gd name="connsiteY6" fmla="*/ 167908 h 180391"/>
              <a:gd name="connsiteX7" fmla="*/ 149526 w 183737"/>
              <a:gd name="connsiteY7" fmla="*/ 180117 h 180391"/>
              <a:gd name="connsiteX8" fmla="*/ 33364 w 183737"/>
              <a:gd name="connsiteY8" fmla="*/ 23891 h 180391"/>
              <a:gd name="connsiteX9" fmla="*/ 23763 w 183737"/>
              <a:gd name="connsiteY9" fmla="*/ 33492 h 180391"/>
              <a:gd name="connsiteX10" fmla="*/ 23763 w 183737"/>
              <a:gd name="connsiteY10" fmla="*/ 146454 h 180391"/>
              <a:gd name="connsiteX11" fmla="*/ 33246 w 183737"/>
              <a:gd name="connsiteY11" fmla="*/ 155936 h 180391"/>
              <a:gd name="connsiteX12" fmla="*/ 149467 w 183737"/>
              <a:gd name="connsiteY12" fmla="*/ 155936 h 180391"/>
              <a:gd name="connsiteX13" fmla="*/ 156816 w 183737"/>
              <a:gd name="connsiteY13" fmla="*/ 152439 h 180391"/>
              <a:gd name="connsiteX14" fmla="*/ 158831 w 183737"/>
              <a:gd name="connsiteY14" fmla="*/ 144498 h 180391"/>
              <a:gd name="connsiteX15" fmla="*/ 34965 w 183737"/>
              <a:gd name="connsiteY15" fmla="*/ 24010 h 180391"/>
              <a:gd name="connsiteX16" fmla="*/ 33364 w 183737"/>
              <a:gd name="connsiteY16" fmla="*/ 23891 h 18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2" h="610">
                <a:moveTo>
                  <a:pt x="559" y="284"/>
                </a:moveTo>
                <a:lnTo>
                  <a:pt x="376" y="284"/>
                </a:lnTo>
                <a:cubicBezTo>
                  <a:pt x="347" y="284"/>
                  <a:pt x="323" y="260"/>
                  <a:pt x="323" y="231"/>
                </a:cubicBezTo>
                <a:lnTo>
                  <a:pt x="323" y="53"/>
                </a:lnTo>
                <a:cubicBezTo>
                  <a:pt x="323" y="21"/>
                  <a:pt x="352" y="-5"/>
                  <a:pt x="385" y="1"/>
                </a:cubicBezTo>
                <a:cubicBezTo>
                  <a:pt x="499" y="21"/>
                  <a:pt x="590" y="109"/>
                  <a:pt x="611" y="221"/>
                </a:cubicBezTo>
                <a:cubicBezTo>
                  <a:pt x="614" y="237"/>
                  <a:pt x="610" y="253"/>
                  <a:pt x="600" y="265"/>
                </a:cubicBezTo>
                <a:cubicBezTo>
                  <a:pt x="590" y="277"/>
                  <a:pt x="575" y="284"/>
                  <a:pt x="559" y="284"/>
                </a:cubicBezTo>
                <a:close/>
                <a:moveTo>
                  <a:pt x="376" y="38"/>
                </a:moveTo>
                <a:cubicBezTo>
                  <a:pt x="368" y="38"/>
                  <a:pt x="361" y="45"/>
                  <a:pt x="361" y="53"/>
                </a:cubicBezTo>
                <a:lnTo>
                  <a:pt x="361" y="231"/>
                </a:lnTo>
                <a:cubicBezTo>
                  <a:pt x="361" y="239"/>
                  <a:pt x="368" y="246"/>
                  <a:pt x="376" y="246"/>
                </a:cubicBezTo>
                <a:lnTo>
                  <a:pt x="559" y="246"/>
                </a:lnTo>
                <a:cubicBezTo>
                  <a:pt x="565" y="246"/>
                  <a:pt x="569" y="243"/>
                  <a:pt x="570" y="240"/>
                </a:cubicBezTo>
                <a:cubicBezTo>
                  <a:pt x="572" y="238"/>
                  <a:pt x="575" y="234"/>
                  <a:pt x="574" y="228"/>
                </a:cubicBezTo>
                <a:cubicBezTo>
                  <a:pt x="555" y="132"/>
                  <a:pt x="477" y="56"/>
                  <a:pt x="379" y="38"/>
                </a:cubicBezTo>
                <a:cubicBezTo>
                  <a:pt x="378" y="38"/>
                  <a:pt x="377" y="38"/>
                  <a:pt x="376" y="38"/>
                </a:cubicBezTo>
                <a:close/>
                <a:moveTo>
                  <a:pt x="276" y="610"/>
                </a:moveTo>
                <a:cubicBezTo>
                  <a:pt x="125" y="610"/>
                  <a:pt x="1" y="489"/>
                  <a:pt x="0" y="340"/>
                </a:cubicBezTo>
                <a:cubicBezTo>
                  <a:pt x="-1" y="205"/>
                  <a:pt x="99" y="88"/>
                  <a:pt x="231" y="68"/>
                </a:cubicBezTo>
                <a:cubicBezTo>
                  <a:pt x="264" y="62"/>
                  <a:pt x="293" y="88"/>
                  <a:pt x="293" y="120"/>
                </a:cubicBezTo>
                <a:lnTo>
                  <a:pt x="293" y="299"/>
                </a:lnTo>
                <a:cubicBezTo>
                  <a:pt x="293" y="307"/>
                  <a:pt x="300" y="314"/>
                  <a:pt x="308" y="314"/>
                </a:cubicBezTo>
                <a:lnTo>
                  <a:pt x="493" y="314"/>
                </a:lnTo>
                <a:cubicBezTo>
                  <a:pt x="508" y="314"/>
                  <a:pt x="523" y="320"/>
                  <a:pt x="533" y="332"/>
                </a:cubicBezTo>
                <a:cubicBezTo>
                  <a:pt x="543" y="344"/>
                  <a:pt x="548" y="359"/>
                  <a:pt x="546" y="375"/>
                </a:cubicBezTo>
                <a:cubicBezTo>
                  <a:pt x="528" y="505"/>
                  <a:pt x="428" y="599"/>
                  <a:pt x="296" y="609"/>
                </a:cubicBezTo>
                <a:cubicBezTo>
                  <a:pt x="290" y="609"/>
                  <a:pt x="283" y="610"/>
                  <a:pt x="276" y="610"/>
                </a:cubicBezTo>
                <a:close/>
                <a:moveTo>
                  <a:pt x="240" y="105"/>
                </a:moveTo>
                <a:cubicBezTo>
                  <a:pt x="239" y="105"/>
                  <a:pt x="238" y="105"/>
                  <a:pt x="237" y="105"/>
                </a:cubicBezTo>
                <a:cubicBezTo>
                  <a:pt x="123" y="123"/>
                  <a:pt x="38" y="224"/>
                  <a:pt x="38" y="340"/>
                </a:cubicBezTo>
                <a:cubicBezTo>
                  <a:pt x="39" y="473"/>
                  <a:pt x="156" y="581"/>
                  <a:pt x="294" y="571"/>
                </a:cubicBezTo>
                <a:cubicBezTo>
                  <a:pt x="407" y="563"/>
                  <a:pt x="493" y="482"/>
                  <a:pt x="508" y="370"/>
                </a:cubicBezTo>
                <a:cubicBezTo>
                  <a:pt x="509" y="365"/>
                  <a:pt x="507" y="361"/>
                  <a:pt x="504" y="357"/>
                </a:cubicBezTo>
                <a:cubicBezTo>
                  <a:pt x="503" y="355"/>
                  <a:pt x="499" y="352"/>
                  <a:pt x="493" y="352"/>
                </a:cubicBezTo>
                <a:lnTo>
                  <a:pt x="308" y="352"/>
                </a:lnTo>
                <a:cubicBezTo>
                  <a:pt x="279" y="352"/>
                  <a:pt x="255" y="328"/>
                  <a:pt x="255" y="299"/>
                </a:cubicBezTo>
                <a:lnTo>
                  <a:pt x="255" y="120"/>
                </a:lnTo>
                <a:cubicBezTo>
                  <a:pt x="255" y="112"/>
                  <a:pt x="248" y="105"/>
                  <a:pt x="240" y="105"/>
                </a:cubicBezTo>
                <a:close/>
              </a:path>
            </a:pathLst>
          </a:custGeom>
          <a:solidFill>
            <a:schemeClr val="accent1"/>
          </a:solidFill>
          <a:ln w="581" cap="flat">
            <a:noFill/>
            <a:prstDash val="solid"/>
            <a:miter/>
          </a:ln>
        </p:spPr>
        <p:txBody>
          <a:bodyPr wrap="square" rtlCol="0" anchor="ctr">
            <a:noAutofit/>
          </a:bodyPr>
          <a:p>
            <a:endParaRPr lang="zh-CN" altLang="en-US"/>
          </a:p>
        </p:txBody>
      </p:sp>
      <p:sp>
        <p:nvSpPr>
          <p:cNvPr id="39" name="任意多边形: 形状 38"/>
          <p:cNvSpPr/>
          <p:nvPr>
            <p:custDataLst>
              <p:tags r:id="rId21"/>
            </p:custDataLst>
          </p:nvPr>
        </p:nvSpPr>
        <p:spPr>
          <a:xfrm>
            <a:off x="10394950" y="2719070"/>
            <a:ext cx="352910" cy="353040"/>
          </a:xfrm>
          <a:custGeom>
            <a:avLst/>
            <a:gdLst>
              <a:gd name="connsiteX0" fmla="*/ 165134 w 176600"/>
              <a:gd name="connsiteY0" fmla="*/ 21809 h 22115"/>
              <a:gd name="connsiteX1" fmla="*/ 10703 w 176600"/>
              <a:gd name="connsiteY1" fmla="*/ 21809 h 22115"/>
              <a:gd name="connsiteX2" fmla="*/ -355 w 176600"/>
              <a:gd name="connsiteY2" fmla="*/ 10752 h 22115"/>
              <a:gd name="connsiteX3" fmla="*/ 10703 w 176600"/>
              <a:gd name="connsiteY3" fmla="*/ -306 h 22115"/>
              <a:gd name="connsiteX4" fmla="*/ 165188 w 176600"/>
              <a:gd name="connsiteY4" fmla="*/ -306 h 22115"/>
              <a:gd name="connsiteX5" fmla="*/ 176246 w 176600"/>
              <a:gd name="connsiteY5" fmla="*/ 10752 h 22115"/>
              <a:gd name="connsiteX6" fmla="*/ 165134 w 176600"/>
              <a:gd name="connsiteY6" fmla="*/ 21809 h 2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6" h="556">
                <a:moveTo>
                  <a:pt x="351" y="179"/>
                </a:moveTo>
                <a:lnTo>
                  <a:pt x="108" y="179"/>
                </a:lnTo>
                <a:cubicBezTo>
                  <a:pt x="99" y="179"/>
                  <a:pt x="91" y="171"/>
                  <a:pt x="91" y="162"/>
                </a:cubicBezTo>
                <a:cubicBezTo>
                  <a:pt x="91" y="152"/>
                  <a:pt x="99" y="144"/>
                  <a:pt x="108" y="144"/>
                </a:cubicBezTo>
                <a:lnTo>
                  <a:pt x="352" y="144"/>
                </a:lnTo>
                <a:cubicBezTo>
                  <a:pt x="361" y="144"/>
                  <a:pt x="369" y="152"/>
                  <a:pt x="369" y="162"/>
                </a:cubicBezTo>
                <a:cubicBezTo>
                  <a:pt x="369" y="171"/>
                  <a:pt x="361" y="179"/>
                  <a:pt x="351" y="179"/>
                </a:cubicBezTo>
                <a:close/>
                <a:moveTo>
                  <a:pt x="265" y="422"/>
                </a:moveTo>
                <a:lnTo>
                  <a:pt x="108" y="422"/>
                </a:lnTo>
                <a:cubicBezTo>
                  <a:pt x="99" y="422"/>
                  <a:pt x="91" y="414"/>
                  <a:pt x="91" y="404"/>
                </a:cubicBezTo>
                <a:cubicBezTo>
                  <a:pt x="91" y="395"/>
                  <a:pt x="99" y="387"/>
                  <a:pt x="108" y="387"/>
                </a:cubicBezTo>
                <a:lnTo>
                  <a:pt x="265" y="387"/>
                </a:lnTo>
                <a:cubicBezTo>
                  <a:pt x="274" y="387"/>
                  <a:pt x="282" y="395"/>
                  <a:pt x="282" y="404"/>
                </a:cubicBezTo>
                <a:cubicBezTo>
                  <a:pt x="282" y="414"/>
                  <a:pt x="274" y="422"/>
                  <a:pt x="265" y="422"/>
                </a:cubicBezTo>
                <a:close/>
                <a:moveTo>
                  <a:pt x="265" y="300"/>
                </a:moveTo>
                <a:lnTo>
                  <a:pt x="108" y="300"/>
                </a:lnTo>
                <a:cubicBezTo>
                  <a:pt x="99" y="300"/>
                  <a:pt x="91" y="292"/>
                  <a:pt x="91" y="283"/>
                </a:cubicBezTo>
                <a:cubicBezTo>
                  <a:pt x="91" y="273"/>
                  <a:pt x="99" y="265"/>
                  <a:pt x="108" y="265"/>
                </a:cubicBezTo>
                <a:lnTo>
                  <a:pt x="265" y="265"/>
                </a:lnTo>
                <a:cubicBezTo>
                  <a:pt x="274" y="265"/>
                  <a:pt x="282" y="273"/>
                  <a:pt x="282" y="283"/>
                </a:cubicBezTo>
                <a:cubicBezTo>
                  <a:pt x="282" y="292"/>
                  <a:pt x="274" y="300"/>
                  <a:pt x="265" y="300"/>
                </a:cubicBezTo>
                <a:close/>
                <a:moveTo>
                  <a:pt x="403" y="407"/>
                </a:moveTo>
                <a:cubicBezTo>
                  <a:pt x="393" y="407"/>
                  <a:pt x="384" y="404"/>
                  <a:pt x="378" y="397"/>
                </a:cubicBezTo>
                <a:lnTo>
                  <a:pt x="330" y="348"/>
                </a:lnTo>
                <a:cubicBezTo>
                  <a:pt x="323" y="341"/>
                  <a:pt x="323" y="330"/>
                  <a:pt x="330" y="323"/>
                </a:cubicBezTo>
                <a:cubicBezTo>
                  <a:pt x="337" y="317"/>
                  <a:pt x="348" y="317"/>
                  <a:pt x="354" y="324"/>
                </a:cubicBezTo>
                <a:lnTo>
                  <a:pt x="402" y="372"/>
                </a:lnTo>
                <a:lnTo>
                  <a:pt x="526" y="248"/>
                </a:lnTo>
                <a:cubicBezTo>
                  <a:pt x="533" y="241"/>
                  <a:pt x="544" y="241"/>
                  <a:pt x="551" y="247"/>
                </a:cubicBezTo>
                <a:cubicBezTo>
                  <a:pt x="557" y="254"/>
                  <a:pt x="558" y="265"/>
                  <a:pt x="551" y="272"/>
                </a:cubicBezTo>
                <a:lnTo>
                  <a:pt x="428" y="397"/>
                </a:lnTo>
                <a:cubicBezTo>
                  <a:pt x="421" y="404"/>
                  <a:pt x="412" y="407"/>
                  <a:pt x="403" y="407"/>
                </a:cubicBezTo>
                <a:close/>
                <a:moveTo>
                  <a:pt x="415" y="556"/>
                </a:moveTo>
                <a:lnTo>
                  <a:pt x="46" y="556"/>
                </a:lnTo>
                <a:cubicBezTo>
                  <a:pt x="21" y="556"/>
                  <a:pt x="0" y="537"/>
                  <a:pt x="0" y="513"/>
                </a:cubicBezTo>
                <a:lnTo>
                  <a:pt x="0" y="43"/>
                </a:lnTo>
                <a:cubicBezTo>
                  <a:pt x="0" y="19"/>
                  <a:pt x="21" y="0"/>
                  <a:pt x="46" y="0"/>
                </a:cubicBezTo>
                <a:lnTo>
                  <a:pt x="415" y="0"/>
                </a:lnTo>
                <a:cubicBezTo>
                  <a:pt x="441" y="0"/>
                  <a:pt x="462" y="19"/>
                  <a:pt x="462" y="43"/>
                </a:cubicBezTo>
                <a:lnTo>
                  <a:pt x="462" y="129"/>
                </a:lnTo>
                <a:cubicBezTo>
                  <a:pt x="462" y="139"/>
                  <a:pt x="454" y="147"/>
                  <a:pt x="444" y="147"/>
                </a:cubicBezTo>
                <a:cubicBezTo>
                  <a:pt x="434" y="147"/>
                  <a:pt x="427" y="139"/>
                  <a:pt x="427" y="129"/>
                </a:cubicBezTo>
                <a:lnTo>
                  <a:pt x="427" y="43"/>
                </a:lnTo>
                <a:cubicBezTo>
                  <a:pt x="427" y="39"/>
                  <a:pt x="421" y="35"/>
                  <a:pt x="415" y="35"/>
                </a:cubicBezTo>
                <a:lnTo>
                  <a:pt x="46" y="35"/>
                </a:lnTo>
                <a:cubicBezTo>
                  <a:pt x="40" y="35"/>
                  <a:pt x="35" y="39"/>
                  <a:pt x="35" y="43"/>
                </a:cubicBezTo>
                <a:lnTo>
                  <a:pt x="35" y="513"/>
                </a:lnTo>
                <a:cubicBezTo>
                  <a:pt x="35" y="517"/>
                  <a:pt x="40" y="521"/>
                  <a:pt x="46" y="521"/>
                </a:cubicBezTo>
                <a:lnTo>
                  <a:pt x="415" y="521"/>
                </a:lnTo>
                <a:cubicBezTo>
                  <a:pt x="421" y="521"/>
                  <a:pt x="427" y="517"/>
                  <a:pt x="427" y="513"/>
                </a:cubicBezTo>
                <a:lnTo>
                  <a:pt x="427" y="485"/>
                </a:lnTo>
                <a:cubicBezTo>
                  <a:pt x="427" y="475"/>
                  <a:pt x="434" y="467"/>
                  <a:pt x="444" y="467"/>
                </a:cubicBezTo>
                <a:cubicBezTo>
                  <a:pt x="454" y="467"/>
                  <a:pt x="462" y="475"/>
                  <a:pt x="462" y="485"/>
                </a:cubicBezTo>
                <a:lnTo>
                  <a:pt x="462" y="513"/>
                </a:lnTo>
                <a:cubicBezTo>
                  <a:pt x="462" y="537"/>
                  <a:pt x="441" y="556"/>
                  <a:pt x="415" y="556"/>
                </a:cubicBezTo>
                <a:close/>
              </a:path>
            </a:pathLst>
          </a:custGeom>
          <a:solidFill>
            <a:schemeClr val="accent1"/>
          </a:solidFill>
          <a:ln w="539" cap="flat">
            <a:noFill/>
            <a:prstDash val="solid"/>
            <a:miter/>
          </a:ln>
        </p:spPr>
        <p:txBody>
          <a:bodyPr wrap="square" rtlCol="0" anchor="ctr">
            <a:noAutofit/>
          </a:bodyPr>
          <a:p>
            <a:endParaRPr lang="zh-CN" altLang="en-US"/>
          </a:p>
        </p:txBody>
      </p:sp>
      <p:cxnSp>
        <p:nvCxnSpPr>
          <p:cNvPr id="12" name="直接连接符 11"/>
          <p:cNvCxnSpPr/>
          <p:nvPr>
            <p:custDataLst>
              <p:tags r:id="rId22"/>
            </p:custDataLst>
          </p:nvPr>
        </p:nvCxnSpPr>
        <p:spPr>
          <a:xfrm>
            <a:off x="4522470" y="2895600"/>
            <a:ext cx="93980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cxnSp>
        <p:nvCxnSpPr>
          <p:cNvPr id="13" name="直接连接符 12"/>
          <p:cNvCxnSpPr/>
          <p:nvPr>
            <p:custDataLst>
              <p:tags r:id="rId23"/>
            </p:custDataLst>
          </p:nvPr>
        </p:nvCxnSpPr>
        <p:spPr>
          <a:xfrm>
            <a:off x="6752590" y="2895600"/>
            <a:ext cx="93980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cxnSp>
        <p:nvCxnSpPr>
          <p:cNvPr id="15" name="直接连接符 14"/>
          <p:cNvCxnSpPr/>
          <p:nvPr>
            <p:custDataLst>
              <p:tags r:id="rId24"/>
            </p:custDataLst>
          </p:nvPr>
        </p:nvCxnSpPr>
        <p:spPr>
          <a:xfrm>
            <a:off x="8985250" y="2895600"/>
            <a:ext cx="939800"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33425" y="1614170"/>
            <a:ext cx="10725150" cy="40195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2383155" y="1744980"/>
            <a:ext cx="8153400" cy="42316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椭圆 2"/>
          <p:cNvSpPr/>
          <p:nvPr/>
        </p:nvSpPr>
        <p:spPr>
          <a:xfrm>
            <a:off x="2451735" y="894715"/>
            <a:ext cx="7288530" cy="812165"/>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t>自我认识练习 3-1：你看重什么</a:t>
            </a:r>
            <a:endParaRPr lang="zh-CN" altLang="en-US" sz="2400" b="1"/>
          </a:p>
        </p:txBody>
      </p:sp>
      <p:sp>
        <p:nvSpPr>
          <p:cNvPr id="5" name="文本框 4"/>
          <p:cNvSpPr txBox="1"/>
          <p:nvPr/>
        </p:nvSpPr>
        <p:spPr>
          <a:xfrm>
            <a:off x="262255" y="1863090"/>
            <a:ext cx="3100705" cy="3980815"/>
          </a:xfrm>
          <a:prstGeom prst="rect">
            <a:avLst/>
          </a:prstGeom>
          <a:noFill/>
        </p:spPr>
        <p:txBody>
          <a:bodyPr wrap="square" rtlCol="0" anchor="t">
            <a:noAutofit/>
          </a:bodyPr>
          <a:p>
            <a:r>
              <a:rPr lang="en-US" altLang="zh-CN" sz="2000">
                <a:latin typeface="楷体" panose="02010609060101010101" charset="-122"/>
                <a:ea typeface="楷体" panose="02010609060101010101" charset="-122"/>
                <a:cs typeface="楷体" panose="02010609060101010101" charset="-122"/>
              </a:rPr>
              <a:t>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这一份问卷的目的是了解在你考虑未来的工作选择时，哪些工作性质或条件对你来说很重要。请在下列每题前面的方格中填上 1~5 的数字。其中，5 代表非常重要，4 代表很重要，3 代表重要，2 代表不太重要，1 代表不重要。</a:t>
            </a:r>
            <a:endParaRPr lang="zh-CN" altLang="en-US" sz="2400">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nvPicPr>
        <p:blipFill>
          <a:blip r:embed="rId1"/>
          <a:stretch>
            <a:fillRect/>
          </a:stretch>
        </p:blipFill>
        <p:spPr>
          <a:xfrm>
            <a:off x="3535045" y="1843405"/>
            <a:ext cx="8656955" cy="46634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1645285" y="863600"/>
            <a:ext cx="8277860" cy="55797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二、了解你的职业价值观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3096260" y="848360"/>
            <a:ext cx="8612505" cy="5677535"/>
          </a:xfrm>
          <a:prstGeom prst="rect">
            <a:avLst/>
          </a:prstGeom>
        </p:spPr>
      </p:pic>
      <p:sp>
        <p:nvSpPr>
          <p:cNvPr id="5" name="文本框 4"/>
          <p:cNvSpPr txBox="1"/>
          <p:nvPr/>
        </p:nvSpPr>
        <p:spPr>
          <a:xfrm>
            <a:off x="185420" y="1998345"/>
            <a:ext cx="2910840" cy="398780"/>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rPr>
              <a:t>计分方式如表 3-3 所示。</a:t>
            </a:r>
            <a:endParaRPr lang="zh-CN" altLang="en-US" sz="2000">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5213985" y="2552065"/>
            <a:ext cx="6977380" cy="2100580"/>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了解认识自我的方法和重点领域。</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学会采用不同方法了解自己的职业价值观、兴趣、性格和能力优势。</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05105" y="1348105"/>
            <a:ext cx="4900930" cy="49009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40424" y="3145135"/>
            <a:ext cx="45110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职业兴趣探索</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一、兴趣与职业选择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1026795"/>
            <a:ext cx="4452620" cy="534035"/>
          </a:xfrm>
          <a:prstGeom prst="rect">
            <a:avLst/>
          </a:prstGeom>
          <a:noFill/>
        </p:spPr>
        <p:txBody>
          <a:bodyPr wrap="square" rtlCol="0" anchor="t">
            <a:spAutoFit/>
          </a:bodyPr>
          <a:p>
            <a:pPr>
              <a:lnSpc>
                <a:spcPct val="120000"/>
              </a:lnSpc>
            </a:pPr>
            <a:r>
              <a:rPr lang="zh-CN" altLang="en-US" sz="2400"/>
              <a:t>假设现在有两份工作摆在你面前：</a:t>
            </a:r>
            <a:endParaRPr lang="zh-CN" altLang="en-US" sz="2400"/>
          </a:p>
        </p:txBody>
      </p:sp>
      <p:grpSp>
        <p:nvGrpSpPr>
          <p:cNvPr id="15" name="组合 14"/>
          <p:cNvGrpSpPr/>
          <p:nvPr/>
        </p:nvGrpSpPr>
        <p:grpSpPr>
          <a:xfrm>
            <a:off x="1694180" y="1837055"/>
            <a:ext cx="8612505" cy="3772521"/>
            <a:chOff x="3258" y="2911"/>
            <a:chExt cx="12482" cy="5220"/>
          </a:xfrm>
        </p:grpSpPr>
        <p:grpSp>
          <p:nvGrpSpPr>
            <p:cNvPr id="11" name="组合 10"/>
            <p:cNvGrpSpPr/>
            <p:nvPr/>
          </p:nvGrpSpPr>
          <p:grpSpPr>
            <a:xfrm>
              <a:off x="3258" y="2911"/>
              <a:ext cx="12482" cy="5220"/>
              <a:chOff x="5632" y="2538"/>
              <a:chExt cx="12482" cy="5220"/>
            </a:xfrm>
          </p:grpSpPr>
          <p:pic>
            <p:nvPicPr>
              <p:cNvPr id="100" name="图片 99"/>
              <p:cNvPicPr/>
              <p:nvPr/>
            </p:nvPicPr>
            <p:blipFill>
              <a:blip r:embed="rId1"/>
              <a:srcRect l="10661" r="7140"/>
              <a:stretch>
                <a:fillRect/>
              </a:stretch>
            </p:blipFill>
            <p:spPr>
              <a:xfrm>
                <a:off x="5632" y="2538"/>
                <a:ext cx="5652" cy="3820"/>
              </a:xfrm>
              <a:prstGeom prst="roundRect">
                <a:avLst>
                  <a:gd name="adj" fmla="val 6963"/>
                </a:avLst>
              </a:prstGeom>
              <a:noFill/>
              <a:ln w="9525">
                <a:noFill/>
              </a:ln>
            </p:spPr>
          </p:pic>
          <p:sp>
            <p:nvSpPr>
              <p:cNvPr id="5" name="矩形 4"/>
              <p:cNvSpPr/>
              <p:nvPr>
                <p:custDataLst>
                  <p:tags r:id="rId2"/>
                </p:custDataLst>
              </p:nvPr>
            </p:nvSpPr>
            <p:spPr>
              <a:xfrm>
                <a:off x="5633" y="6907"/>
                <a:ext cx="5650" cy="851"/>
              </a:xfrm>
              <a:prstGeom prst="rect">
                <a:avLst/>
              </a:prstGeom>
              <a:noFill/>
            </p:spPr>
            <p:txBody>
              <a:bodyPr wrap="square" lIns="0" tIns="0" rIns="0" bIns="0" rtlCol="0" anchor="t" anchorCtr="0">
                <a:spAutoFit/>
              </a:bodyPr>
              <a:p>
                <a:pPr>
                  <a:spcBef>
                    <a:spcPct val="0"/>
                  </a:spcBef>
                  <a:spcAft>
                    <a:spcPct val="0"/>
                  </a:spcAft>
                </a:pPr>
                <a:r>
                  <a:rPr lang="zh-CN" altLang="en-US" sz="2000" dirty="0">
                    <a:solidFill>
                      <a:schemeClr val="tx1"/>
                    </a:solidFill>
                    <a:latin typeface="+mn-ea"/>
                    <a:cs typeface="+mn-ea"/>
                  </a:rPr>
                  <a:t>工资待遇高，但与你的兴趣并不吻合；</a:t>
                </a:r>
                <a:endParaRPr lang="zh-CN" altLang="en-US" sz="2000" dirty="0">
                  <a:solidFill>
                    <a:schemeClr val="tx1"/>
                  </a:solidFill>
                  <a:latin typeface="+mn-ea"/>
                  <a:cs typeface="+mn-ea"/>
                </a:endParaRPr>
              </a:p>
            </p:txBody>
          </p:sp>
          <p:sp>
            <p:nvSpPr>
              <p:cNvPr id="7" name="矩形 6"/>
              <p:cNvSpPr/>
              <p:nvPr>
                <p:custDataLst>
                  <p:tags r:id="rId3"/>
                </p:custDataLst>
              </p:nvPr>
            </p:nvSpPr>
            <p:spPr>
              <a:xfrm>
                <a:off x="12453" y="6906"/>
                <a:ext cx="5651" cy="425"/>
              </a:xfrm>
              <a:prstGeom prst="rect">
                <a:avLst/>
              </a:prstGeom>
              <a:noFill/>
            </p:spPr>
            <p:txBody>
              <a:bodyPr wrap="square" lIns="0" tIns="0" rIns="0" bIns="0" rtlCol="0" anchor="t" anchorCtr="0">
                <a:spAutoFit/>
              </a:bodyPr>
              <a:p>
                <a:pPr>
                  <a:spcBef>
                    <a:spcPct val="0"/>
                  </a:spcBef>
                  <a:spcAft>
                    <a:spcPct val="0"/>
                  </a:spcAft>
                </a:pPr>
                <a:r>
                  <a:rPr lang="zh-CN" altLang="en-US" sz="2000">
                    <a:solidFill>
                      <a:schemeClr val="tx1"/>
                    </a:solidFill>
                    <a:latin typeface="+mn-ea"/>
                    <a:cs typeface="+mn-ea"/>
                  </a:rPr>
                  <a:t>工资待遇低，却是你喜欢的。</a:t>
                </a:r>
                <a:endParaRPr lang="en-US" altLang="zh-CN" sz="2000">
                  <a:solidFill>
                    <a:schemeClr val="tx1"/>
                  </a:solidFill>
                  <a:latin typeface="+mn-ea"/>
                  <a:cs typeface="+mn-ea"/>
                </a:endParaRPr>
              </a:p>
            </p:txBody>
          </p:sp>
          <p:sp>
            <p:nvSpPr>
              <p:cNvPr id="8" name="任意多边形: 形状 6"/>
              <p:cNvSpPr/>
              <p:nvPr>
                <p:custDataLst>
                  <p:tags r:id="rId4"/>
                </p:custDataLst>
              </p:nvPr>
            </p:nvSpPr>
            <p:spPr>
              <a:xfrm flipV="1">
                <a:off x="5633" y="6664"/>
                <a:ext cx="5649" cy="152"/>
              </a:xfrm>
              <a:custGeom>
                <a:avLst/>
                <a:gdLst>
                  <a:gd name="connsiteX0" fmla="*/ 547120 w 2446788"/>
                  <a:gd name="connsiteY0" fmla="*/ 0 h 733405"/>
                  <a:gd name="connsiteX1" fmla="*/ 637681 w 2446788"/>
                  <a:gd name="connsiteY1" fmla="*/ 116022 h 733405"/>
                  <a:gd name="connsiteX2" fmla="*/ 2446788 w 2446788"/>
                  <a:gd name="connsiteY2" fmla="*/ 116022 h 733405"/>
                  <a:gd name="connsiteX3" fmla="*/ 2446788 w 2446788"/>
                  <a:gd name="connsiteY3" fmla="*/ 733405 h 733405"/>
                  <a:gd name="connsiteX4" fmla="*/ 0 w 2446788"/>
                  <a:gd name="connsiteY4" fmla="*/ 733405 h 733405"/>
                  <a:gd name="connsiteX5" fmla="*/ 0 w 2446788"/>
                  <a:gd name="connsiteY5" fmla="*/ 116022 h 733405"/>
                  <a:gd name="connsiteX6" fmla="*/ 456559 w 2446788"/>
                  <a:gd name="connsiteY6" fmla="*/ 116022 h 733405"/>
                  <a:gd name="connsiteX0-1" fmla="*/ 2446788 w 2538228"/>
                  <a:gd name="connsiteY0-2" fmla="*/ 733405 h 824845"/>
                  <a:gd name="connsiteX1-3" fmla="*/ 0 w 2538228"/>
                  <a:gd name="connsiteY1-4" fmla="*/ 733405 h 824845"/>
                  <a:gd name="connsiteX2-5" fmla="*/ 0 w 2538228"/>
                  <a:gd name="connsiteY2-6" fmla="*/ 116022 h 824845"/>
                  <a:gd name="connsiteX3-7" fmla="*/ 456559 w 2538228"/>
                  <a:gd name="connsiteY3-8" fmla="*/ 116022 h 824845"/>
                  <a:gd name="connsiteX4-9" fmla="*/ 547120 w 2538228"/>
                  <a:gd name="connsiteY4-10" fmla="*/ 0 h 824845"/>
                  <a:gd name="connsiteX5-11" fmla="*/ 637681 w 2538228"/>
                  <a:gd name="connsiteY5-12" fmla="*/ 116022 h 824845"/>
                  <a:gd name="connsiteX6-13" fmla="*/ 2446788 w 2538228"/>
                  <a:gd name="connsiteY6-14" fmla="*/ 116022 h 824845"/>
                  <a:gd name="connsiteX7" fmla="*/ 2538228 w 2538228"/>
                  <a:gd name="connsiteY7" fmla="*/ 824845 h 824845"/>
                  <a:gd name="connsiteX0-15" fmla="*/ 2446788 w 2446788"/>
                  <a:gd name="connsiteY0-16" fmla="*/ 733405 h 733405"/>
                  <a:gd name="connsiteX1-17" fmla="*/ 0 w 2446788"/>
                  <a:gd name="connsiteY1-18" fmla="*/ 733405 h 733405"/>
                  <a:gd name="connsiteX2-19" fmla="*/ 0 w 2446788"/>
                  <a:gd name="connsiteY2-20" fmla="*/ 116022 h 733405"/>
                  <a:gd name="connsiteX3-21" fmla="*/ 456559 w 2446788"/>
                  <a:gd name="connsiteY3-22" fmla="*/ 116022 h 733405"/>
                  <a:gd name="connsiteX4-23" fmla="*/ 547120 w 2446788"/>
                  <a:gd name="connsiteY4-24" fmla="*/ 0 h 733405"/>
                  <a:gd name="connsiteX5-25" fmla="*/ 637681 w 2446788"/>
                  <a:gd name="connsiteY5-26" fmla="*/ 116022 h 733405"/>
                  <a:gd name="connsiteX6-27" fmla="*/ 2446788 w 2446788"/>
                  <a:gd name="connsiteY6-28" fmla="*/ 116022 h 733405"/>
                  <a:gd name="connsiteX0-29" fmla="*/ 0 w 2446788"/>
                  <a:gd name="connsiteY0-30" fmla="*/ 733405 h 733405"/>
                  <a:gd name="connsiteX1-31" fmla="*/ 0 w 2446788"/>
                  <a:gd name="connsiteY1-32" fmla="*/ 116022 h 733405"/>
                  <a:gd name="connsiteX2-33" fmla="*/ 456559 w 2446788"/>
                  <a:gd name="connsiteY2-34" fmla="*/ 116022 h 733405"/>
                  <a:gd name="connsiteX3-35" fmla="*/ 547120 w 2446788"/>
                  <a:gd name="connsiteY3-36" fmla="*/ 0 h 733405"/>
                  <a:gd name="connsiteX4-37" fmla="*/ 637681 w 2446788"/>
                  <a:gd name="connsiteY4-38" fmla="*/ 116022 h 733405"/>
                  <a:gd name="connsiteX5-39" fmla="*/ 2446788 w 2446788"/>
                  <a:gd name="connsiteY5-40" fmla="*/ 116022 h 733405"/>
                  <a:gd name="connsiteX0-41" fmla="*/ 0 w 2446788"/>
                  <a:gd name="connsiteY0-42" fmla="*/ 116022 h 116022"/>
                  <a:gd name="connsiteX1-43" fmla="*/ 456559 w 2446788"/>
                  <a:gd name="connsiteY1-44" fmla="*/ 116022 h 116022"/>
                  <a:gd name="connsiteX2-45" fmla="*/ 547120 w 2446788"/>
                  <a:gd name="connsiteY2-46" fmla="*/ 0 h 116022"/>
                  <a:gd name="connsiteX3-47" fmla="*/ 637681 w 2446788"/>
                  <a:gd name="connsiteY3-48" fmla="*/ 116022 h 116022"/>
                  <a:gd name="connsiteX4-49" fmla="*/ 2446788 w 2446788"/>
                  <a:gd name="connsiteY4-50" fmla="*/ 116022 h 116022"/>
                  <a:gd name="connsiteX0-51" fmla="*/ 0 w 4269492"/>
                  <a:gd name="connsiteY0-52" fmla="*/ 116022 h 116022"/>
                  <a:gd name="connsiteX1-53" fmla="*/ 456559 w 4269492"/>
                  <a:gd name="connsiteY1-54" fmla="*/ 116022 h 116022"/>
                  <a:gd name="connsiteX2-55" fmla="*/ 547120 w 4269492"/>
                  <a:gd name="connsiteY2-56" fmla="*/ 0 h 116022"/>
                  <a:gd name="connsiteX3-57" fmla="*/ 637681 w 4269492"/>
                  <a:gd name="connsiteY3-58" fmla="*/ 116022 h 116022"/>
                  <a:gd name="connsiteX4-59" fmla="*/ 4269492 w 4269492"/>
                  <a:gd name="connsiteY4-60" fmla="*/ 109926 h 116022"/>
                  <a:gd name="connsiteX0-61" fmla="*/ 0 w 4318260"/>
                  <a:gd name="connsiteY0-62" fmla="*/ 116022 h 116022"/>
                  <a:gd name="connsiteX1-63" fmla="*/ 456559 w 4318260"/>
                  <a:gd name="connsiteY1-64" fmla="*/ 116022 h 116022"/>
                  <a:gd name="connsiteX2-65" fmla="*/ 547120 w 4318260"/>
                  <a:gd name="connsiteY2-66" fmla="*/ 0 h 116022"/>
                  <a:gd name="connsiteX3-67" fmla="*/ 637681 w 4318260"/>
                  <a:gd name="connsiteY3-68" fmla="*/ 116022 h 116022"/>
                  <a:gd name="connsiteX4-69" fmla="*/ 4318260 w 4318260"/>
                  <a:gd name="connsiteY4-70" fmla="*/ 109926 h 1160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18260" h="116022">
                    <a:moveTo>
                      <a:pt x="0" y="116022"/>
                    </a:moveTo>
                    <a:lnTo>
                      <a:pt x="456559" y="116022"/>
                    </a:lnTo>
                    <a:lnTo>
                      <a:pt x="547120" y="0"/>
                    </a:lnTo>
                    <a:lnTo>
                      <a:pt x="637681" y="116022"/>
                    </a:lnTo>
                    <a:lnTo>
                      <a:pt x="4318260" y="109926"/>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latin typeface="+mn-ea"/>
                </a:endParaRPr>
              </a:p>
            </p:txBody>
          </p:sp>
          <p:sp>
            <p:nvSpPr>
              <p:cNvPr id="12" name="任意多边形: 形状 11"/>
              <p:cNvSpPr/>
              <p:nvPr>
                <p:custDataLst>
                  <p:tags r:id="rId5"/>
                </p:custDataLst>
              </p:nvPr>
            </p:nvSpPr>
            <p:spPr>
              <a:xfrm flipV="1">
                <a:off x="12454" y="6664"/>
                <a:ext cx="5660" cy="152"/>
              </a:xfrm>
              <a:custGeom>
                <a:avLst/>
                <a:gdLst>
                  <a:gd name="connsiteX0" fmla="*/ 547120 w 2446788"/>
                  <a:gd name="connsiteY0" fmla="*/ 0 h 733405"/>
                  <a:gd name="connsiteX1" fmla="*/ 637681 w 2446788"/>
                  <a:gd name="connsiteY1" fmla="*/ 116022 h 733405"/>
                  <a:gd name="connsiteX2" fmla="*/ 2446788 w 2446788"/>
                  <a:gd name="connsiteY2" fmla="*/ 116022 h 733405"/>
                  <a:gd name="connsiteX3" fmla="*/ 2446788 w 2446788"/>
                  <a:gd name="connsiteY3" fmla="*/ 733405 h 733405"/>
                  <a:gd name="connsiteX4" fmla="*/ 0 w 2446788"/>
                  <a:gd name="connsiteY4" fmla="*/ 733405 h 733405"/>
                  <a:gd name="connsiteX5" fmla="*/ 0 w 2446788"/>
                  <a:gd name="connsiteY5" fmla="*/ 116022 h 733405"/>
                  <a:gd name="connsiteX6" fmla="*/ 456559 w 2446788"/>
                  <a:gd name="connsiteY6" fmla="*/ 116022 h 733405"/>
                  <a:gd name="connsiteX0-1" fmla="*/ 2446788 w 2538228"/>
                  <a:gd name="connsiteY0-2" fmla="*/ 733405 h 824845"/>
                  <a:gd name="connsiteX1-3" fmla="*/ 0 w 2538228"/>
                  <a:gd name="connsiteY1-4" fmla="*/ 733405 h 824845"/>
                  <a:gd name="connsiteX2-5" fmla="*/ 0 w 2538228"/>
                  <a:gd name="connsiteY2-6" fmla="*/ 116022 h 824845"/>
                  <a:gd name="connsiteX3-7" fmla="*/ 456559 w 2538228"/>
                  <a:gd name="connsiteY3-8" fmla="*/ 116022 h 824845"/>
                  <a:gd name="connsiteX4-9" fmla="*/ 547120 w 2538228"/>
                  <a:gd name="connsiteY4-10" fmla="*/ 0 h 824845"/>
                  <a:gd name="connsiteX5-11" fmla="*/ 637681 w 2538228"/>
                  <a:gd name="connsiteY5-12" fmla="*/ 116022 h 824845"/>
                  <a:gd name="connsiteX6-13" fmla="*/ 2446788 w 2538228"/>
                  <a:gd name="connsiteY6-14" fmla="*/ 116022 h 824845"/>
                  <a:gd name="connsiteX7" fmla="*/ 2538228 w 2538228"/>
                  <a:gd name="connsiteY7" fmla="*/ 824845 h 824845"/>
                  <a:gd name="connsiteX0-15" fmla="*/ 2446788 w 2446788"/>
                  <a:gd name="connsiteY0-16" fmla="*/ 733405 h 733405"/>
                  <a:gd name="connsiteX1-17" fmla="*/ 0 w 2446788"/>
                  <a:gd name="connsiteY1-18" fmla="*/ 733405 h 733405"/>
                  <a:gd name="connsiteX2-19" fmla="*/ 0 w 2446788"/>
                  <a:gd name="connsiteY2-20" fmla="*/ 116022 h 733405"/>
                  <a:gd name="connsiteX3-21" fmla="*/ 456559 w 2446788"/>
                  <a:gd name="connsiteY3-22" fmla="*/ 116022 h 733405"/>
                  <a:gd name="connsiteX4-23" fmla="*/ 547120 w 2446788"/>
                  <a:gd name="connsiteY4-24" fmla="*/ 0 h 733405"/>
                  <a:gd name="connsiteX5-25" fmla="*/ 637681 w 2446788"/>
                  <a:gd name="connsiteY5-26" fmla="*/ 116022 h 733405"/>
                  <a:gd name="connsiteX6-27" fmla="*/ 2446788 w 2446788"/>
                  <a:gd name="connsiteY6-28" fmla="*/ 116022 h 733405"/>
                  <a:gd name="connsiteX0-29" fmla="*/ 0 w 2446788"/>
                  <a:gd name="connsiteY0-30" fmla="*/ 733405 h 733405"/>
                  <a:gd name="connsiteX1-31" fmla="*/ 0 w 2446788"/>
                  <a:gd name="connsiteY1-32" fmla="*/ 116022 h 733405"/>
                  <a:gd name="connsiteX2-33" fmla="*/ 456559 w 2446788"/>
                  <a:gd name="connsiteY2-34" fmla="*/ 116022 h 733405"/>
                  <a:gd name="connsiteX3-35" fmla="*/ 547120 w 2446788"/>
                  <a:gd name="connsiteY3-36" fmla="*/ 0 h 733405"/>
                  <a:gd name="connsiteX4-37" fmla="*/ 637681 w 2446788"/>
                  <a:gd name="connsiteY4-38" fmla="*/ 116022 h 733405"/>
                  <a:gd name="connsiteX5-39" fmla="*/ 2446788 w 2446788"/>
                  <a:gd name="connsiteY5-40" fmla="*/ 116022 h 733405"/>
                  <a:gd name="connsiteX0-41" fmla="*/ 0 w 2446788"/>
                  <a:gd name="connsiteY0-42" fmla="*/ 116022 h 116022"/>
                  <a:gd name="connsiteX1-43" fmla="*/ 456559 w 2446788"/>
                  <a:gd name="connsiteY1-44" fmla="*/ 116022 h 116022"/>
                  <a:gd name="connsiteX2-45" fmla="*/ 547120 w 2446788"/>
                  <a:gd name="connsiteY2-46" fmla="*/ 0 h 116022"/>
                  <a:gd name="connsiteX3-47" fmla="*/ 637681 w 2446788"/>
                  <a:gd name="connsiteY3-48" fmla="*/ 116022 h 116022"/>
                  <a:gd name="connsiteX4-49" fmla="*/ 2446788 w 2446788"/>
                  <a:gd name="connsiteY4-50" fmla="*/ 116022 h 116022"/>
                  <a:gd name="connsiteX0-51" fmla="*/ 0 w 4234025"/>
                  <a:gd name="connsiteY0-52" fmla="*/ 116022 h 116022"/>
                  <a:gd name="connsiteX1-53" fmla="*/ 456559 w 4234025"/>
                  <a:gd name="connsiteY1-54" fmla="*/ 116022 h 116022"/>
                  <a:gd name="connsiteX2-55" fmla="*/ 547120 w 4234025"/>
                  <a:gd name="connsiteY2-56" fmla="*/ 0 h 116022"/>
                  <a:gd name="connsiteX3-57" fmla="*/ 637681 w 4234025"/>
                  <a:gd name="connsiteY3-58" fmla="*/ 116022 h 116022"/>
                  <a:gd name="connsiteX4-59" fmla="*/ 4234025 w 4234025"/>
                  <a:gd name="connsiteY4-60" fmla="*/ 111404 h 116022"/>
                  <a:gd name="connsiteX0-61" fmla="*/ 0 w 4326389"/>
                  <a:gd name="connsiteY0-62" fmla="*/ 116022 h 116022"/>
                  <a:gd name="connsiteX1-63" fmla="*/ 456559 w 4326389"/>
                  <a:gd name="connsiteY1-64" fmla="*/ 116022 h 116022"/>
                  <a:gd name="connsiteX2-65" fmla="*/ 547120 w 4326389"/>
                  <a:gd name="connsiteY2-66" fmla="*/ 0 h 116022"/>
                  <a:gd name="connsiteX3-67" fmla="*/ 637681 w 4326389"/>
                  <a:gd name="connsiteY3-68" fmla="*/ 116022 h 116022"/>
                  <a:gd name="connsiteX4-69" fmla="*/ 4326389 w 4326389"/>
                  <a:gd name="connsiteY4-70" fmla="*/ 111404 h 1160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26389" h="116022">
                    <a:moveTo>
                      <a:pt x="0" y="116022"/>
                    </a:moveTo>
                    <a:lnTo>
                      <a:pt x="456559" y="116022"/>
                    </a:lnTo>
                    <a:lnTo>
                      <a:pt x="547120" y="0"/>
                    </a:lnTo>
                    <a:lnTo>
                      <a:pt x="637681" y="116022"/>
                    </a:lnTo>
                    <a:lnTo>
                      <a:pt x="4326389" y="111404"/>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latin typeface="+mn-ea"/>
                </a:endParaRPr>
              </a:p>
            </p:txBody>
          </p:sp>
        </p:grpSp>
        <p:pic>
          <p:nvPicPr>
            <p:cNvPr id="101" name="图片 100"/>
            <p:cNvPicPr/>
            <p:nvPr/>
          </p:nvPicPr>
          <p:blipFill>
            <a:blip r:embed="rId6"/>
            <a:srcRect b="4326"/>
            <a:stretch>
              <a:fillRect/>
            </a:stretch>
          </p:blipFill>
          <p:spPr>
            <a:xfrm>
              <a:off x="10905" y="2911"/>
              <a:ext cx="3999" cy="3919"/>
            </a:xfrm>
            <a:prstGeom prst="roundRect">
              <a:avLst>
                <a:gd name="adj" fmla="val 4552"/>
              </a:avLst>
            </a:prstGeom>
            <a:noFill/>
            <a:ln w="9525">
              <a:noFill/>
            </a:ln>
          </p:spPr>
        </p:pic>
      </p:grpSp>
      <p:sp>
        <p:nvSpPr>
          <p:cNvPr id="14" name="文本框 13"/>
          <p:cNvSpPr txBox="1"/>
          <p:nvPr/>
        </p:nvSpPr>
        <p:spPr>
          <a:xfrm>
            <a:off x="3048000" y="5852795"/>
            <a:ext cx="6096000" cy="460375"/>
          </a:xfrm>
          <a:prstGeom prst="rect">
            <a:avLst/>
          </a:prstGeom>
          <a:noFill/>
        </p:spPr>
        <p:txBody>
          <a:bodyPr wrap="square" rtlCol="0" anchor="t">
            <a:spAutoFit/>
          </a:bodyPr>
          <a:p>
            <a:pPr algn="ctr"/>
            <a:r>
              <a:rPr lang="zh-CN" altLang="en-US" sz="2400" b="1">
                <a:solidFill>
                  <a:srgbClr val="FF0000"/>
                </a:solidFill>
              </a:rPr>
              <a:t>你将如何选择呢？</a:t>
            </a:r>
            <a:endParaRPr lang="zh-CN" altLang="en-US" sz="2400" b="1">
              <a:solidFill>
                <a:srgbClr val="FF0000"/>
              </a:solidFill>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一、兴趣与职业选择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aphicFrame>
        <p:nvGraphicFramePr>
          <p:cNvPr id="3" name="表格 2"/>
          <p:cNvGraphicFramePr/>
          <p:nvPr>
            <p:custDataLst>
              <p:tags r:id="rId1"/>
            </p:custDataLst>
          </p:nvPr>
        </p:nvGraphicFramePr>
        <p:xfrm>
          <a:off x="612140" y="842645"/>
          <a:ext cx="11112500" cy="1798320"/>
        </p:xfrm>
        <a:graphic>
          <a:graphicData uri="http://schemas.openxmlformats.org/drawingml/2006/table">
            <a:tbl>
              <a:tblPr firstRow="1" bandRow="1">
                <a:tableStyleId>{7DF18680-E054-41AD-8BC1-D1AEF772440D}</a:tableStyleId>
              </a:tblPr>
              <a:tblGrid>
                <a:gridCol w="1988185"/>
                <a:gridCol w="6024245"/>
                <a:gridCol w="3100070"/>
              </a:tblGrid>
              <a:tr h="599440">
                <a:tc gridSpan="3">
                  <a:txBody>
                    <a:bodyPr/>
                    <a:p>
                      <a:pPr algn="ctr">
                        <a:buNone/>
                      </a:pPr>
                      <a:r>
                        <a:rPr lang="zh-CN" altLang="en-US" sz="2400"/>
                        <a:t>兴趣与价值观的区别</a:t>
                      </a:r>
                      <a:endParaRPr lang="zh-CN" altLang="en-US" sz="2400"/>
                    </a:p>
                  </a:txBody>
                  <a:tcPr anchor="ctr" anchorCtr="0"/>
                </a:tc>
                <a:tc hMerge="1">
                  <a:tcPr/>
                </a:tc>
                <a:tc hMerge="1">
                  <a:tcPr/>
                </a:tc>
              </a:tr>
              <a:tr h="599440">
                <a:tc>
                  <a:txBody>
                    <a:bodyPr/>
                    <a:p>
                      <a:pPr algn="ctr">
                        <a:buNone/>
                      </a:pPr>
                      <a:r>
                        <a:rPr lang="zh-CN" altLang="en-US" sz="2400"/>
                        <a:t>兴趣</a:t>
                      </a:r>
                      <a:endParaRPr lang="zh-CN" altLang="en-US" sz="2400"/>
                    </a:p>
                  </a:txBody>
                  <a:tcPr anchor="ctr" anchorCtr="0"/>
                </a:tc>
                <a:tc>
                  <a:txBody>
                    <a:bodyPr/>
                    <a:p>
                      <a:pPr algn="ctr">
                        <a:buNone/>
                      </a:pPr>
                      <a:r>
                        <a:rPr lang="zh-CN" altLang="en-US" sz="2400"/>
                        <a:t>个人为了快乐或享受而做的事情</a:t>
                      </a:r>
                      <a:endParaRPr lang="zh-CN" altLang="en-US" sz="2400"/>
                    </a:p>
                  </a:txBody>
                  <a:tcPr anchor="ctr" anchorCtr="0"/>
                </a:tc>
                <a:tc>
                  <a:txBody>
                    <a:bodyPr/>
                    <a:p>
                      <a:pPr algn="ctr">
                        <a:buNone/>
                      </a:pPr>
                      <a:r>
                        <a:rPr lang="zh-CN" altLang="en-US" sz="2400"/>
                        <a:t>指向职业活动本身</a:t>
                      </a:r>
                      <a:endParaRPr lang="zh-CN" altLang="en-US" sz="2400"/>
                    </a:p>
                  </a:txBody>
                  <a:tcPr anchor="ctr" anchorCtr="0"/>
                </a:tc>
              </a:tr>
              <a:tr h="599440">
                <a:tc>
                  <a:txBody>
                    <a:bodyPr/>
                    <a:p>
                      <a:pPr algn="ctr">
                        <a:buNone/>
                      </a:pPr>
                      <a:r>
                        <a:rPr lang="zh-CN" altLang="en-US" sz="2400"/>
                        <a:t>价值观</a:t>
                      </a:r>
                      <a:endParaRPr lang="zh-CN" altLang="en-US" sz="2400"/>
                    </a:p>
                  </a:txBody>
                  <a:tcPr anchor="ctr" anchorCtr="0"/>
                </a:tc>
                <a:tc>
                  <a:txBody>
                    <a:bodyPr/>
                    <a:p>
                      <a:pPr algn="ctr">
                        <a:buNone/>
                      </a:pPr>
                      <a:r>
                        <a:rPr lang="zh-CN" altLang="en-US" sz="2400"/>
                        <a:t>某些对个人来说很重要或者很想要的东西</a:t>
                      </a:r>
                      <a:endParaRPr lang="zh-CN" altLang="en-US" sz="2400"/>
                    </a:p>
                  </a:txBody>
                  <a:tcPr anchor="ctr" anchorCtr="0"/>
                </a:tc>
                <a:tc>
                  <a:txBody>
                    <a:bodyPr/>
                    <a:p>
                      <a:pPr algn="ctr">
                        <a:buNone/>
                      </a:pPr>
                      <a:r>
                        <a:rPr lang="zh-CN" altLang="en-US" sz="2400"/>
                        <a:t>指向职业回报</a:t>
                      </a:r>
                      <a:endParaRPr lang="zh-CN" altLang="en-US" sz="2400"/>
                    </a:p>
                  </a:txBody>
                  <a:tcPr anchor="ctr" anchorCtr="0"/>
                </a:tc>
              </a:tr>
            </a:tbl>
          </a:graphicData>
        </a:graphic>
      </p:graphicFrame>
      <p:sp>
        <p:nvSpPr>
          <p:cNvPr id="6" name="文本框 5"/>
          <p:cNvSpPr txBox="1"/>
          <p:nvPr/>
        </p:nvSpPr>
        <p:spPr>
          <a:xfrm>
            <a:off x="362585" y="2663190"/>
            <a:ext cx="11674475" cy="3969385"/>
          </a:xfrm>
          <a:prstGeom prst="rect">
            <a:avLst/>
          </a:prstGeom>
          <a:noFill/>
        </p:spPr>
        <p:txBody>
          <a:bodyPr wrap="square" rtlCol="0" anchor="t">
            <a:spAutoFit/>
          </a:bodyPr>
          <a:p>
            <a:pPr>
              <a:lnSpc>
                <a:spcPct val="150000"/>
              </a:lnSpc>
            </a:pPr>
            <a:r>
              <a:rPr lang="en-US" altLang="zh-CN" sz="2400"/>
              <a:t>       </a:t>
            </a:r>
            <a:r>
              <a:rPr lang="zh-CN" altLang="en-US" sz="2400"/>
              <a:t>兴趣是一种发自内心的原动力。如果学生对学习有了兴趣，就会从被动学习转为主动学习，学习就成了一种乐趣，而不是一种痛苦。如果我们对某种职业活动有了兴趣，就能持续努力而不会厌倦。</a:t>
            </a:r>
            <a:r>
              <a:rPr lang="zh-CN" altLang="en-US" sz="2400">
                <a:latin typeface="楷体" panose="02010609060101010101" charset="-122"/>
                <a:ea typeface="楷体" panose="02010609060101010101" charset="-122"/>
                <a:cs typeface="楷体" panose="02010609060101010101" charset="-122"/>
              </a:rPr>
              <a:t>英国著名的动物行为学家简·古道尔之所以能够在非洲丛林与黑猩猩一起生活 20 多年，就是因为她对黑猩猩的生活和行为产生了强烈兴趣。</a:t>
            </a:r>
            <a:r>
              <a:rPr lang="zh-CN" altLang="en-US" sz="2400"/>
              <a:t>有关资料显示，一个人如果从事自己感兴趣的职业，则能发挥</a:t>
            </a:r>
            <a:r>
              <a:rPr lang="zh-CN" altLang="en-US" sz="2400" b="1">
                <a:solidFill>
                  <a:srgbClr val="FF0000"/>
                </a:solidFill>
              </a:rPr>
              <a:t>80%~90%的全部才能</a:t>
            </a:r>
            <a:r>
              <a:rPr lang="zh-CN" altLang="en-US" sz="2400"/>
              <a:t>，长时间保持高效率且不感到疲倦；如果从事不感兴趣的职业，只能发挥全部才能的 20%~30%。</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（一）自我导向搜寻量表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4657090" y="1946910"/>
            <a:ext cx="6504940" cy="4004945"/>
          </a:xfrm>
          <a:prstGeom prst="rect">
            <a:avLst/>
          </a:prstGeom>
          <a:noFill/>
        </p:spPr>
        <p:txBody>
          <a:bodyPr wrap="square" rtlCol="0" anchor="t">
            <a:spAutoFit/>
          </a:bodyPr>
          <a:p>
            <a:pPr indent="457200" fontAlgn="auto">
              <a:lnSpc>
                <a:spcPct val="120000"/>
              </a:lnSpc>
            </a:pPr>
            <a:r>
              <a:rPr lang="zh-CN" altLang="en-US" sz="2400"/>
              <a:t>1971 年，</a:t>
            </a:r>
            <a:r>
              <a:rPr lang="zh-CN" altLang="en-US" sz="2400" b="1" u="sng">
                <a:solidFill>
                  <a:srgbClr val="389A47"/>
                </a:solidFill>
              </a:rPr>
              <a:t>霍兰德</a:t>
            </a:r>
            <a:r>
              <a:rPr lang="zh-CN" altLang="en-US" sz="2400"/>
              <a:t>根据其职业人格类型理论编制了</a:t>
            </a:r>
            <a:r>
              <a:rPr lang="zh-CN" altLang="en-US" sz="2400" b="1"/>
              <a:t>自我导向搜寻量表（self-directed search，SDS）</a:t>
            </a:r>
            <a:r>
              <a:rPr lang="zh-CN" altLang="en-US" sz="2400"/>
              <a:t>，以评估受测者的职业兴趣。霍兰德分别在 1977 年和 1985 年对 SDS 进行了修订。</a:t>
            </a:r>
            <a:endParaRPr lang="zh-CN" altLang="en-US" sz="2400"/>
          </a:p>
          <a:p>
            <a:pPr indent="457200" fontAlgn="auto">
              <a:lnSpc>
                <a:spcPct val="120000"/>
              </a:lnSpc>
            </a:pPr>
            <a:endParaRPr lang="zh-CN" altLang="en-US" sz="2000"/>
          </a:p>
          <a:p>
            <a:pPr indent="457200" fontAlgn="auto">
              <a:lnSpc>
                <a:spcPct val="120000"/>
              </a:lnSpc>
            </a:pPr>
            <a:r>
              <a:rPr lang="zh-CN" altLang="en-US" sz="2400"/>
              <a:t>1985 年版的 SDS 包括两大部分：</a:t>
            </a:r>
            <a:endParaRPr lang="zh-CN" altLang="en-US" sz="2400"/>
          </a:p>
          <a:p>
            <a:pPr indent="457200" fontAlgn="auto">
              <a:lnSpc>
                <a:spcPct val="120000"/>
              </a:lnSpc>
            </a:pPr>
            <a:r>
              <a:rPr lang="en-US" altLang="zh-CN" sz="2400" b="1">
                <a:solidFill>
                  <a:srgbClr val="00B0F0"/>
                </a:solidFill>
              </a:rPr>
              <a:t>→</a:t>
            </a:r>
            <a:r>
              <a:rPr lang="zh-CN" altLang="en-US" sz="2400" b="1">
                <a:solidFill>
                  <a:srgbClr val="00B0F0"/>
                </a:solidFill>
              </a:rPr>
              <a:t>评价手册</a:t>
            </a:r>
            <a:endParaRPr lang="zh-CN" altLang="en-US" sz="2400" b="1">
              <a:solidFill>
                <a:srgbClr val="00B0F0"/>
              </a:solidFill>
            </a:endParaRPr>
          </a:p>
          <a:p>
            <a:pPr indent="457200" fontAlgn="auto">
              <a:lnSpc>
                <a:spcPct val="120000"/>
              </a:lnSpc>
            </a:pPr>
            <a:r>
              <a:rPr lang="en-US" altLang="zh-CN" sz="2400" b="1">
                <a:solidFill>
                  <a:srgbClr val="00B0F0"/>
                </a:solidFill>
                <a:sym typeface="+mn-ea"/>
              </a:rPr>
              <a:t>→</a:t>
            </a:r>
            <a:r>
              <a:rPr lang="zh-CN" altLang="en-US" sz="2400" b="1">
                <a:solidFill>
                  <a:srgbClr val="00B0F0"/>
                </a:solidFill>
              </a:rPr>
              <a:t>职业分类表</a:t>
            </a:r>
            <a:endParaRPr lang="zh-CN" altLang="en-US" sz="2400" b="1">
              <a:solidFill>
                <a:srgbClr val="00B0F0"/>
              </a:solidFill>
            </a:endParaRPr>
          </a:p>
        </p:txBody>
      </p:sp>
      <p:pic>
        <p:nvPicPr>
          <p:cNvPr id="102" name="图片 101"/>
          <p:cNvPicPr/>
          <p:nvPr/>
        </p:nvPicPr>
        <p:blipFill>
          <a:blip r:embed="rId1"/>
          <a:stretch>
            <a:fillRect/>
          </a:stretch>
        </p:blipFill>
        <p:spPr>
          <a:xfrm>
            <a:off x="1080135" y="1741805"/>
            <a:ext cx="2993390" cy="419481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05790" y="879475"/>
            <a:ext cx="6504940" cy="460375"/>
          </a:xfrm>
          <a:prstGeom prst="rect">
            <a:avLst/>
          </a:prstGeom>
          <a:noFill/>
        </p:spPr>
        <p:txBody>
          <a:bodyPr wrap="square" rtlCol="0" anchor="t">
            <a:spAutoFit/>
          </a:bodyPr>
          <a:p>
            <a:pPr indent="457200" fontAlgn="auto">
              <a:lnSpc>
                <a:spcPct val="100000"/>
              </a:lnSpc>
            </a:pPr>
            <a:r>
              <a:rPr lang="zh-CN" altLang="en-US" sz="2400"/>
              <a:t>评价手册包括以下五个部分。</a:t>
            </a:r>
            <a:endParaRPr lang="zh-CN" altLang="en-US" sz="2400"/>
          </a:p>
        </p:txBody>
      </p:sp>
      <p:sp>
        <p:nvSpPr>
          <p:cNvPr id="41" name="矩形: 圆角 40"/>
          <p:cNvSpPr/>
          <p:nvPr>
            <p:custDataLst>
              <p:tags r:id="rId1"/>
            </p:custDataLst>
          </p:nvPr>
        </p:nvSpPr>
        <p:spPr>
          <a:xfrm>
            <a:off x="1042670" y="5325110"/>
            <a:ext cx="10250805" cy="725170"/>
          </a:xfrm>
          <a:prstGeom prst="roundRect">
            <a:avLst>
              <a:gd name="adj" fmla="val 50000"/>
            </a:avLst>
          </a:prstGeom>
          <a:solidFill>
            <a:srgbClr val="FFFFFF"/>
          </a:solidFill>
          <a:ln w="3175">
            <a:gradFill>
              <a:gsLst>
                <a:gs pos="0">
                  <a:schemeClr val="accent1">
                    <a:lumMod val="40000"/>
                    <a:lumOff val="60000"/>
                    <a:alpha val="70000"/>
                  </a:schemeClr>
                </a:gs>
                <a:gs pos="100000">
                  <a:schemeClr val="accent1">
                    <a:lumMod val="20000"/>
                    <a:lumOff val="8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808000" tIns="58421" rIns="468000" bIns="58420" numCol="1" spcCol="0" rtlCol="0" fromWordArt="0" anchor="ctr" anchorCtr="0" forceAA="0" compatLnSpc="1">
            <a:noAutofit/>
          </a:bodyPr>
          <a:p>
            <a:pPr marL="0" algn="l" rtl="0" eaLnBrk="1" latinLnBrk="0" hangingPunct="1">
              <a:lnSpc>
                <a:spcPct val="100000"/>
              </a:lnSpc>
              <a:spcBef>
                <a:spcPts val="0"/>
              </a:spcBef>
              <a:spcAft>
                <a:spcPts val="0"/>
              </a:spcAft>
            </a:pPr>
            <a:r>
              <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rPr>
              <a:t>分 6 类列出 12 种能力或技能，要求受测者进行自我评估。</a:t>
            </a:r>
            <a:endPar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endParaRPr>
          </a:p>
        </p:txBody>
      </p:sp>
      <p:sp>
        <p:nvSpPr>
          <p:cNvPr id="38" name="矩形: 圆角 37"/>
          <p:cNvSpPr/>
          <p:nvPr>
            <p:custDataLst>
              <p:tags r:id="rId2"/>
            </p:custDataLst>
          </p:nvPr>
        </p:nvSpPr>
        <p:spPr>
          <a:xfrm>
            <a:off x="1042670" y="4420870"/>
            <a:ext cx="10250805" cy="740410"/>
          </a:xfrm>
          <a:prstGeom prst="roundRect">
            <a:avLst>
              <a:gd name="adj" fmla="val 50000"/>
            </a:avLst>
          </a:prstGeom>
          <a:solidFill>
            <a:srgbClr val="FFFFFF"/>
          </a:solidFill>
          <a:ln w="3175">
            <a:gradFill>
              <a:gsLst>
                <a:gs pos="0">
                  <a:schemeClr val="accent1">
                    <a:lumMod val="40000"/>
                    <a:lumOff val="60000"/>
                    <a:alpha val="70000"/>
                  </a:schemeClr>
                </a:gs>
                <a:gs pos="100000">
                  <a:schemeClr val="accent1">
                    <a:lumMod val="20000"/>
                    <a:lumOff val="8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808000" tIns="58421" rIns="468000" bIns="58420" numCol="1" spcCol="0" rtlCol="0" fromWordArt="0" anchor="ctr" anchorCtr="0" forceAA="0" compatLnSpc="1">
            <a:noAutofit/>
          </a:bodyPr>
          <a:p>
            <a:pPr marL="0" algn="l" rtl="0" eaLnBrk="1" latinLnBrk="0" hangingPunct="1">
              <a:lnSpc>
                <a:spcPct val="100000"/>
              </a:lnSpc>
              <a:spcBef>
                <a:spcPts val="0"/>
              </a:spcBef>
              <a:spcAft>
                <a:spcPts val="0"/>
              </a:spcAft>
            </a:pPr>
            <a:r>
              <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rPr>
              <a:t>分 6 类列出 84 种职业名称，要求受测者回答“喜欢”或“不喜欢”。</a:t>
            </a:r>
            <a:endPar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endParaRPr>
          </a:p>
        </p:txBody>
      </p:sp>
      <p:sp>
        <p:nvSpPr>
          <p:cNvPr id="35" name="矩形: 圆角 34"/>
          <p:cNvSpPr/>
          <p:nvPr>
            <p:custDataLst>
              <p:tags r:id="rId3"/>
            </p:custDataLst>
          </p:nvPr>
        </p:nvSpPr>
        <p:spPr>
          <a:xfrm>
            <a:off x="1042670" y="3516630"/>
            <a:ext cx="10250805" cy="756285"/>
          </a:xfrm>
          <a:prstGeom prst="roundRect">
            <a:avLst>
              <a:gd name="adj" fmla="val 50000"/>
            </a:avLst>
          </a:prstGeom>
          <a:solidFill>
            <a:srgbClr val="FFFFFF"/>
          </a:solidFill>
          <a:ln w="3175">
            <a:gradFill>
              <a:gsLst>
                <a:gs pos="0">
                  <a:schemeClr val="accent1">
                    <a:lumMod val="40000"/>
                    <a:lumOff val="60000"/>
                    <a:alpha val="70000"/>
                  </a:schemeClr>
                </a:gs>
                <a:gs pos="100000">
                  <a:schemeClr val="accent1">
                    <a:lumMod val="20000"/>
                    <a:lumOff val="8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808000" tIns="58421" rIns="468000" bIns="58420" numCol="1" spcCol="0" rtlCol="0" fromWordArt="0" anchor="ctr" anchorCtr="0" forceAA="0" compatLnSpc="1">
            <a:noAutofit/>
          </a:bodyPr>
          <a:p>
            <a:pPr marL="0" algn="l" rtl="0" eaLnBrk="1" latinLnBrk="0" hangingPunct="1">
              <a:lnSpc>
                <a:spcPct val="100000"/>
              </a:lnSpc>
              <a:spcBef>
                <a:spcPts val="0"/>
              </a:spcBef>
              <a:spcAft>
                <a:spcPts val="0"/>
              </a:spcAft>
            </a:pPr>
            <a:r>
              <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rPr>
              <a:t>分 6 类列出 66 种有关个人能力的陈述，要求受测者按照自己实际的能力情况回答“符合”或“不符合”。</a:t>
            </a:r>
            <a:endPar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endParaRPr>
          </a:p>
        </p:txBody>
      </p:sp>
      <p:sp>
        <p:nvSpPr>
          <p:cNvPr id="32" name="矩形: 圆角 31"/>
          <p:cNvSpPr/>
          <p:nvPr>
            <p:custDataLst>
              <p:tags r:id="rId4"/>
            </p:custDataLst>
          </p:nvPr>
        </p:nvSpPr>
        <p:spPr>
          <a:xfrm>
            <a:off x="1042670" y="2612390"/>
            <a:ext cx="10250805" cy="732155"/>
          </a:xfrm>
          <a:prstGeom prst="roundRect">
            <a:avLst>
              <a:gd name="adj" fmla="val 50000"/>
            </a:avLst>
          </a:prstGeom>
          <a:solidFill>
            <a:srgbClr val="FFFFFF"/>
          </a:solidFill>
          <a:ln w="3175">
            <a:gradFill>
              <a:gsLst>
                <a:gs pos="0">
                  <a:schemeClr val="accent1">
                    <a:lumMod val="40000"/>
                    <a:lumOff val="60000"/>
                    <a:alpha val="70000"/>
                  </a:schemeClr>
                </a:gs>
                <a:gs pos="100000">
                  <a:schemeClr val="accent1">
                    <a:lumMod val="20000"/>
                    <a:lumOff val="8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808000" tIns="58421" rIns="468000" bIns="58420" numCol="1" spcCol="0" rtlCol="0" fromWordArt="0" anchor="ctr" anchorCtr="0" forceAA="0" compatLnSpc="1">
            <a:noAutofit/>
          </a:bodyPr>
          <a:p>
            <a:pPr marL="0" algn="l" rtl="0" eaLnBrk="1" latinLnBrk="0" hangingPunct="1">
              <a:lnSpc>
                <a:spcPct val="100000"/>
              </a:lnSpc>
              <a:spcBef>
                <a:spcPts val="0"/>
              </a:spcBef>
              <a:spcAft>
                <a:spcPts val="0"/>
              </a:spcAft>
            </a:pPr>
            <a:r>
              <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rPr>
              <a:t>分 6 类列出 66 种职业活动，要求受测者选择“喜欢”或“不喜欢”。</a:t>
            </a:r>
            <a:endParaRPr lang="zh-CN" altLang="zh-CN" sz="2000" dirty="0">
              <a:solidFill>
                <a:schemeClr val="dk1">
                  <a:lumMod val="100000"/>
                </a:schemeClr>
              </a:solidFill>
              <a:effectLst/>
              <a:latin typeface="仿宋" panose="02010609060101010101" charset="-122"/>
              <a:ea typeface="仿宋" panose="02010609060101010101" charset="-122"/>
              <a:cs typeface="仿宋" panose="02010609060101010101" charset="-122"/>
              <a:sym typeface="+mn-ea"/>
            </a:endParaRPr>
          </a:p>
        </p:txBody>
      </p:sp>
      <p:sp>
        <p:nvSpPr>
          <p:cNvPr id="29" name="矩形: 圆角 28"/>
          <p:cNvSpPr/>
          <p:nvPr>
            <p:custDataLst>
              <p:tags r:id="rId5"/>
            </p:custDataLst>
          </p:nvPr>
        </p:nvSpPr>
        <p:spPr>
          <a:xfrm>
            <a:off x="1042670" y="1708150"/>
            <a:ext cx="10250805" cy="725170"/>
          </a:xfrm>
          <a:prstGeom prst="roundRect">
            <a:avLst>
              <a:gd name="adj" fmla="val 50000"/>
            </a:avLst>
          </a:prstGeom>
          <a:solidFill>
            <a:srgbClr val="FFFFFF"/>
          </a:solidFill>
          <a:ln w="3175">
            <a:gradFill>
              <a:gsLst>
                <a:gs pos="0">
                  <a:schemeClr val="accent1">
                    <a:lumMod val="40000"/>
                    <a:lumOff val="60000"/>
                    <a:alpha val="70000"/>
                  </a:schemeClr>
                </a:gs>
                <a:gs pos="100000">
                  <a:schemeClr val="accent1">
                    <a:lumMod val="20000"/>
                    <a:lumOff val="8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808000" tIns="58421" rIns="468000" bIns="58420" numCol="1" spcCol="0" rtlCol="0" fromWordArt="0" anchor="ctr" anchorCtr="0" forceAA="0" compatLnSpc="1">
            <a:noAutofit/>
          </a:bodyPr>
          <a:p>
            <a:pPr marL="0" algn="l" rtl="0" eaLnBrk="1" latinLnBrk="0" hangingPunct="1">
              <a:lnSpc>
                <a:spcPct val="100000"/>
              </a:lnSpc>
              <a:spcBef>
                <a:spcPts val="0"/>
              </a:spcBef>
              <a:spcAft>
                <a:spcPts val="0"/>
              </a:spcAft>
            </a:pPr>
            <a:r>
              <a:rPr lang="zh-CN" altLang="zh-CN" sz="2000" dirty="0">
                <a:solidFill>
                  <a:schemeClr val="dk1">
                    <a:lumMod val="100000"/>
                  </a:schemeClr>
                </a:solidFill>
                <a:effectLst/>
                <a:latin typeface="仿宋" panose="02010609060101010101" charset="-122"/>
                <a:ea typeface="仿宋" panose="02010609060101010101" charset="-122"/>
                <a:cs typeface="+mn-ea"/>
                <a:sym typeface="+mn-ea"/>
              </a:rPr>
              <a:t>要求个人根据过去的经历或感觉确定自己最感兴趣的职业。</a:t>
            </a:r>
            <a:endParaRPr lang="zh-CN" altLang="zh-CN" sz="2000" dirty="0">
              <a:solidFill>
                <a:schemeClr val="dk1">
                  <a:lumMod val="100000"/>
                </a:schemeClr>
              </a:solidFill>
              <a:effectLst/>
              <a:latin typeface="仿宋" panose="02010609060101010101" charset="-122"/>
              <a:ea typeface="仿宋" panose="02010609060101010101" charset="-122"/>
              <a:cs typeface="+mn-ea"/>
              <a:sym typeface="+mn-ea"/>
            </a:endParaRPr>
          </a:p>
        </p:txBody>
      </p:sp>
      <p:sp>
        <p:nvSpPr>
          <p:cNvPr id="16" name="矩形 15"/>
          <p:cNvSpPr/>
          <p:nvPr>
            <p:custDataLst>
              <p:tags r:id="rId6"/>
            </p:custDataLst>
          </p:nvPr>
        </p:nvSpPr>
        <p:spPr>
          <a:xfrm>
            <a:off x="1261110" y="1756410"/>
            <a:ext cx="2327910" cy="628015"/>
          </a:xfrm>
          <a:prstGeom prst="rect">
            <a:avLst/>
          </a:prstGeom>
          <a:noFill/>
        </p:spPr>
        <p:txBody>
          <a:bodyPr wrap="square" lIns="0" tIns="0" rIns="0" bIns="0" rtlCol="0" anchor="ctr">
            <a:noAutofit/>
          </a:bodyPr>
          <a:p>
            <a:pPr>
              <a:spcBef>
                <a:spcPct val="0"/>
              </a:spcBef>
              <a:spcAft>
                <a:spcPct val="0"/>
              </a:spcAft>
            </a:pPr>
            <a:r>
              <a:rPr lang="zh-CN" altLang="en-US" sz="2000" b="1">
                <a:solidFill>
                  <a:srgbClr val="00B0F0"/>
                </a:solidFill>
                <a:latin typeface="+mn-ea"/>
                <a:cs typeface="+mn-ea"/>
                <a:sym typeface="+mn-ea"/>
              </a:rPr>
              <a:t>（1）职业白日梦。</a:t>
            </a:r>
            <a:endParaRPr lang="zh-CN" altLang="en-US" sz="2000" b="1">
              <a:solidFill>
                <a:srgbClr val="00B0F0"/>
              </a:solidFill>
              <a:latin typeface="+mn-ea"/>
              <a:cs typeface="+mn-ea"/>
              <a:sym typeface="+mn-ea"/>
            </a:endParaRPr>
          </a:p>
        </p:txBody>
      </p:sp>
      <p:sp>
        <p:nvSpPr>
          <p:cNvPr id="3" name="矩形 2"/>
          <p:cNvSpPr/>
          <p:nvPr>
            <p:custDataLst>
              <p:tags r:id="rId7"/>
            </p:custDataLst>
          </p:nvPr>
        </p:nvSpPr>
        <p:spPr>
          <a:xfrm>
            <a:off x="1261110" y="2660650"/>
            <a:ext cx="2327910" cy="628015"/>
          </a:xfrm>
          <a:prstGeom prst="rect">
            <a:avLst/>
          </a:prstGeom>
          <a:noFill/>
        </p:spPr>
        <p:txBody>
          <a:bodyPr wrap="square" lIns="0" tIns="0" rIns="0" bIns="0" rtlCol="0" anchor="ctr">
            <a:noAutofit/>
          </a:bodyPr>
          <a:p>
            <a:pPr>
              <a:spcBef>
                <a:spcPct val="0"/>
              </a:spcBef>
              <a:spcAft>
                <a:spcPct val="0"/>
              </a:spcAft>
            </a:pPr>
            <a:r>
              <a:rPr lang="zh-CN" altLang="en-US" sz="2000" b="1">
                <a:solidFill>
                  <a:srgbClr val="00B0F0"/>
                </a:solidFill>
                <a:latin typeface="+mn-ea"/>
                <a:cs typeface="+mn-ea"/>
                <a:sym typeface="+mn-ea"/>
              </a:rPr>
              <a:t>（2）职业活动量表。</a:t>
            </a:r>
            <a:endParaRPr lang="zh-CN" altLang="en-US" sz="2000" b="1">
              <a:solidFill>
                <a:srgbClr val="00B0F0"/>
              </a:solidFill>
              <a:latin typeface="+mn-ea"/>
              <a:cs typeface="+mn-ea"/>
              <a:sym typeface="+mn-ea"/>
            </a:endParaRPr>
          </a:p>
        </p:txBody>
      </p:sp>
      <p:sp>
        <p:nvSpPr>
          <p:cNvPr id="23" name="矩形 22"/>
          <p:cNvSpPr/>
          <p:nvPr>
            <p:custDataLst>
              <p:tags r:id="rId8"/>
            </p:custDataLst>
          </p:nvPr>
        </p:nvSpPr>
        <p:spPr>
          <a:xfrm>
            <a:off x="1261110" y="3564890"/>
            <a:ext cx="2327910" cy="628015"/>
          </a:xfrm>
          <a:prstGeom prst="rect">
            <a:avLst/>
          </a:prstGeom>
          <a:noFill/>
        </p:spPr>
        <p:txBody>
          <a:bodyPr wrap="square" lIns="0" tIns="0" rIns="0" bIns="0" rtlCol="0" anchor="ctr">
            <a:noAutofit/>
          </a:bodyPr>
          <a:p>
            <a:pPr>
              <a:spcBef>
                <a:spcPct val="0"/>
              </a:spcBef>
              <a:spcAft>
                <a:spcPct val="0"/>
              </a:spcAft>
            </a:pPr>
            <a:r>
              <a:rPr lang="zh-CN" altLang="en-US" sz="2000" b="1">
                <a:solidFill>
                  <a:srgbClr val="00B0F0"/>
                </a:solidFill>
                <a:latin typeface="+mn-ea"/>
                <a:cs typeface="+mn-ea"/>
                <a:sym typeface="+mn-ea"/>
              </a:rPr>
              <a:t>（3）职业能力量表。</a:t>
            </a:r>
            <a:endParaRPr lang="zh-CN" altLang="en-US" sz="2000" b="1">
              <a:solidFill>
                <a:srgbClr val="00B0F0"/>
              </a:solidFill>
              <a:latin typeface="+mn-ea"/>
              <a:cs typeface="+mn-ea"/>
              <a:sym typeface="+mn-ea"/>
            </a:endParaRPr>
          </a:p>
        </p:txBody>
      </p:sp>
      <p:sp>
        <p:nvSpPr>
          <p:cNvPr id="24" name="矩形 23"/>
          <p:cNvSpPr/>
          <p:nvPr>
            <p:custDataLst>
              <p:tags r:id="rId9"/>
            </p:custDataLst>
          </p:nvPr>
        </p:nvSpPr>
        <p:spPr>
          <a:xfrm>
            <a:off x="1261110" y="4469130"/>
            <a:ext cx="2327910" cy="628015"/>
          </a:xfrm>
          <a:prstGeom prst="rect">
            <a:avLst/>
          </a:prstGeom>
          <a:noFill/>
        </p:spPr>
        <p:txBody>
          <a:bodyPr wrap="square" lIns="0" tIns="0" rIns="0" bIns="0" rtlCol="0" anchor="ctr">
            <a:noAutofit/>
          </a:bodyPr>
          <a:p>
            <a:pPr>
              <a:spcBef>
                <a:spcPct val="0"/>
              </a:spcBef>
              <a:spcAft>
                <a:spcPct val="0"/>
              </a:spcAft>
            </a:pPr>
            <a:r>
              <a:rPr lang="zh-CN" altLang="en-US" sz="2000" b="1">
                <a:solidFill>
                  <a:srgbClr val="00B0F0"/>
                </a:solidFill>
                <a:latin typeface="+mn-ea"/>
                <a:cs typeface="+mn-ea"/>
                <a:sym typeface="+mn-ea"/>
              </a:rPr>
              <a:t>（4）职业量表。</a:t>
            </a:r>
            <a:endParaRPr lang="zh-CN" altLang="en-US" sz="2000" b="1">
              <a:solidFill>
                <a:srgbClr val="00B0F0"/>
              </a:solidFill>
              <a:latin typeface="+mn-ea"/>
              <a:cs typeface="+mn-ea"/>
              <a:sym typeface="+mn-ea"/>
            </a:endParaRPr>
          </a:p>
        </p:txBody>
      </p:sp>
      <p:sp>
        <p:nvSpPr>
          <p:cNvPr id="25" name="矩形 24"/>
          <p:cNvSpPr/>
          <p:nvPr>
            <p:custDataLst>
              <p:tags r:id="rId10"/>
            </p:custDataLst>
          </p:nvPr>
        </p:nvSpPr>
        <p:spPr>
          <a:xfrm>
            <a:off x="1261110" y="5373370"/>
            <a:ext cx="2327910" cy="628015"/>
          </a:xfrm>
          <a:prstGeom prst="rect">
            <a:avLst/>
          </a:prstGeom>
          <a:noFill/>
        </p:spPr>
        <p:txBody>
          <a:bodyPr wrap="square" lIns="0" tIns="0" rIns="0" bIns="0" rtlCol="0" anchor="ctr">
            <a:noAutofit/>
          </a:bodyPr>
          <a:p>
            <a:pPr>
              <a:spcBef>
                <a:spcPct val="0"/>
              </a:spcBef>
              <a:spcAft>
                <a:spcPct val="0"/>
              </a:spcAft>
            </a:pPr>
            <a:r>
              <a:rPr lang="zh-CN" altLang="en-US" sz="2000" b="1">
                <a:solidFill>
                  <a:srgbClr val="00B0F0"/>
                </a:solidFill>
                <a:latin typeface="+mn-ea"/>
                <a:cs typeface="+mn-ea"/>
                <a:sym typeface="+mn-ea"/>
              </a:rPr>
              <a:t>（5）自我能力评价。</a:t>
            </a:r>
            <a:endParaRPr lang="zh-CN" altLang="en-US" sz="2000" b="1">
              <a:solidFill>
                <a:srgbClr val="00B0F0"/>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93370" y="1080770"/>
            <a:ext cx="11690985" cy="2009140"/>
          </a:xfrm>
          <a:prstGeom prst="rect">
            <a:avLst/>
          </a:prstGeom>
          <a:noFill/>
        </p:spPr>
        <p:txBody>
          <a:bodyPr wrap="square" rtlCol="0" anchor="t">
            <a:noAutofit/>
          </a:bodyPr>
          <a:p>
            <a:pPr indent="457200" fontAlgn="auto">
              <a:lnSpc>
                <a:spcPct val="130000"/>
              </a:lnSpc>
            </a:pPr>
            <a:r>
              <a:rPr lang="en-US" altLang="zh-CN" sz="2400"/>
              <a:t>  </a:t>
            </a:r>
            <a:r>
              <a:rPr lang="zh-CN" altLang="en-US" sz="2400"/>
              <a:t>经过汇总计算，得到受测者在 6 种兴趣类型上的得分。由于个人的职业兴趣往往是多方面的，很少集中在某一种类型上，因此，为了比较全面地描述出个人的职业兴趣，霍兰德将三种兴趣的字母代码组合在一起，组成了“霍兰德代码”，比如 RIE、AIS 等。</a:t>
            </a:r>
            <a:endParaRPr lang="zh-CN" altLang="en-US" sz="2400"/>
          </a:p>
        </p:txBody>
      </p:sp>
      <p:pic>
        <p:nvPicPr>
          <p:cNvPr id="103" name="图片 102"/>
          <p:cNvPicPr/>
          <p:nvPr/>
        </p:nvPicPr>
        <p:blipFill>
          <a:blip r:embed="rId1"/>
          <a:stretch>
            <a:fillRect/>
          </a:stretch>
        </p:blipFill>
        <p:spPr>
          <a:xfrm>
            <a:off x="3308350" y="2918460"/>
            <a:ext cx="5934075" cy="33432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05790" y="1080770"/>
            <a:ext cx="6504940" cy="460375"/>
          </a:xfrm>
          <a:prstGeom prst="rect">
            <a:avLst/>
          </a:prstGeom>
          <a:noFill/>
        </p:spPr>
        <p:txBody>
          <a:bodyPr wrap="square" rtlCol="0" anchor="t">
            <a:spAutoFit/>
          </a:bodyPr>
          <a:p>
            <a:pPr indent="457200" fontAlgn="auto">
              <a:lnSpc>
                <a:spcPct val="100000"/>
              </a:lnSpc>
            </a:pPr>
            <a:r>
              <a:rPr lang="zh-CN" altLang="en-US" sz="2400"/>
              <a:t>SDS 的第二个大部分是职业分类表。</a:t>
            </a:r>
            <a:endParaRPr lang="zh-CN" altLang="en-US" sz="2400"/>
          </a:p>
        </p:txBody>
      </p:sp>
      <p:sp>
        <p:nvSpPr>
          <p:cNvPr id="29" name="矩形: 圆角 28"/>
          <p:cNvSpPr/>
          <p:nvPr>
            <p:custDataLst>
              <p:tags r:id="rId1"/>
            </p:custDataLst>
          </p:nvPr>
        </p:nvSpPr>
        <p:spPr>
          <a:xfrm>
            <a:off x="1042670" y="1708150"/>
            <a:ext cx="9891395" cy="1443355"/>
          </a:xfrm>
          <a:prstGeom prst="roundRect">
            <a:avLst>
              <a:gd name="adj" fmla="val 50000"/>
            </a:avLst>
          </a:prstGeom>
          <a:solidFill>
            <a:srgbClr val="FFFFFF"/>
          </a:solidFill>
          <a:ln w="3175">
            <a:gradFill>
              <a:gsLst>
                <a:gs pos="0">
                  <a:schemeClr val="accent1">
                    <a:lumMod val="40000"/>
                    <a:lumOff val="60000"/>
                    <a:alpha val="70000"/>
                  </a:schemeClr>
                </a:gs>
                <a:gs pos="100000">
                  <a:schemeClr val="accent1">
                    <a:lumMod val="20000"/>
                    <a:lumOff val="8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7995" tIns="58421" rIns="468000" bIns="58420" numCol="1" spcCol="0" rtlCol="0" fromWordArt="0" anchor="ctr" anchorCtr="0" forceAA="0" compatLnSpc="1">
            <a:noAutofit/>
          </a:bodyPr>
          <a:p>
            <a:pPr marL="0" algn="l" rtl="0" eaLnBrk="1" latinLnBrk="0" hangingPunct="1">
              <a:lnSpc>
                <a:spcPct val="150000"/>
              </a:lnSpc>
              <a:spcBef>
                <a:spcPts val="0"/>
              </a:spcBef>
              <a:spcAft>
                <a:spcPts val="0"/>
              </a:spcAft>
            </a:pPr>
            <a:r>
              <a:rPr lang="zh-CN" altLang="zh-CN" sz="2000" b="1" dirty="0">
                <a:solidFill>
                  <a:srgbClr val="00B0F0"/>
                </a:solidFill>
                <a:effectLst/>
                <a:latin typeface="微软雅黑" panose="020B0503020204020204" charset="-122"/>
                <a:ea typeface="微软雅黑" panose="020B0503020204020204" charset="-122"/>
                <a:cs typeface="微软雅黑" panose="020B0503020204020204" charset="-122"/>
                <a:sym typeface="+mn-ea"/>
              </a:rPr>
              <a:t>职业分类表涵盖了 1156 种职业，几乎包含美国所有常见的职业。</a:t>
            </a:r>
            <a:endParaRPr lang="zh-CN" altLang="zh-CN" sz="2000" b="1" dirty="0">
              <a:solidFill>
                <a:srgbClr val="00B0F0"/>
              </a:solidFill>
              <a:effectLst/>
              <a:latin typeface="微软雅黑" panose="020B0503020204020204" charset="-122"/>
              <a:ea typeface="微软雅黑" panose="020B0503020204020204" charset="-122"/>
              <a:cs typeface="微软雅黑" panose="020B0503020204020204" charset="-122"/>
              <a:sym typeface="+mn-ea"/>
            </a:endParaRPr>
          </a:p>
          <a:p>
            <a:pPr marL="0" algn="l" rtl="0" eaLnBrk="1" latinLnBrk="0" hangingPunct="1">
              <a:lnSpc>
                <a:spcPct val="150000"/>
              </a:lnSpc>
              <a:spcBef>
                <a:spcPts val="0"/>
              </a:spcBef>
              <a:spcAft>
                <a:spcPts val="0"/>
              </a:spcAft>
            </a:pPr>
            <a:r>
              <a:rPr lang="zh-CN" altLang="zh-CN" sz="2000" dirty="0">
                <a:solidFill>
                  <a:schemeClr val="dk1">
                    <a:lumMod val="100000"/>
                  </a:schemeClr>
                </a:solidFill>
                <a:effectLst/>
                <a:latin typeface="仿宋" panose="02010609060101010101" charset="-122"/>
                <a:ea typeface="仿宋" panose="02010609060101010101" charset="-122"/>
                <a:cs typeface="+mn-ea"/>
                <a:sym typeface="+mn-ea"/>
              </a:rPr>
              <a:t>受测者根据自己的霍兰德代码便可在职业分类中找到相匹配的职业。</a:t>
            </a:r>
            <a:endParaRPr lang="zh-CN" altLang="zh-CN" sz="2000" dirty="0">
              <a:solidFill>
                <a:schemeClr val="dk1">
                  <a:lumMod val="100000"/>
                </a:schemeClr>
              </a:solidFill>
              <a:effectLst/>
              <a:latin typeface="仿宋" panose="02010609060101010101" charset="-122"/>
              <a:ea typeface="仿宋" panose="02010609060101010101" charset="-122"/>
              <a:cs typeface="+mn-ea"/>
              <a:sym typeface="+mn-ea"/>
            </a:endParaRPr>
          </a:p>
        </p:txBody>
      </p:sp>
      <p:pic>
        <p:nvPicPr>
          <p:cNvPr id="6" name="图片 5"/>
          <p:cNvPicPr>
            <a:picLocks noChangeAspect="1"/>
          </p:cNvPicPr>
          <p:nvPr/>
        </p:nvPicPr>
        <p:blipFill>
          <a:blip r:embed="rId2">
            <a:clrChange>
              <a:clrFrom>
                <a:srgbClr val="FEFEFE">
                  <a:alpha val="100000"/>
                </a:srgbClr>
              </a:clrFrom>
              <a:clrTo>
                <a:srgbClr val="FEFEFE">
                  <a:alpha val="100000"/>
                  <a:alpha val="0"/>
                </a:srgbClr>
              </a:clrTo>
            </a:clrChange>
            <a:lum bright="-12000" contrast="24000"/>
          </a:blip>
          <a:stretch>
            <a:fillRect/>
          </a:stretch>
        </p:blipFill>
        <p:spPr>
          <a:xfrm>
            <a:off x="250190" y="3319145"/>
            <a:ext cx="11459845" cy="33928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趣味练习</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94055" y="738505"/>
            <a:ext cx="6504940" cy="460375"/>
          </a:xfrm>
          <a:prstGeom prst="rect">
            <a:avLst/>
          </a:prstGeom>
          <a:noFill/>
        </p:spPr>
        <p:txBody>
          <a:bodyPr wrap="square" rtlCol="0" anchor="t">
            <a:spAutoFit/>
          </a:bodyPr>
          <a:p>
            <a:pPr indent="457200" fontAlgn="auto">
              <a:lnSpc>
                <a:spcPct val="100000"/>
              </a:lnSpc>
            </a:pPr>
            <a:r>
              <a:rPr lang="zh-CN" altLang="en-US" sz="2400">
                <a:solidFill>
                  <a:srgbClr val="00B0F0"/>
                </a:solidFill>
              </a:rPr>
              <a:t>岛 屿 游 戏</a:t>
            </a:r>
            <a:endParaRPr lang="zh-CN" altLang="en-US" sz="2400">
              <a:solidFill>
                <a:srgbClr val="00B0F0"/>
              </a:solidFill>
            </a:endParaRPr>
          </a:p>
        </p:txBody>
      </p:sp>
      <p:sp>
        <p:nvSpPr>
          <p:cNvPr id="3" name="文本框 2"/>
          <p:cNvSpPr txBox="1"/>
          <p:nvPr/>
        </p:nvSpPr>
        <p:spPr>
          <a:xfrm>
            <a:off x="92710" y="1199515"/>
            <a:ext cx="11877675" cy="6190615"/>
          </a:xfrm>
          <a:prstGeom prst="rect">
            <a:avLst/>
          </a:prstGeom>
          <a:noFill/>
        </p:spPr>
        <p:txBody>
          <a:bodyPr wrap="square" rtlCol="0" anchor="t">
            <a:noAutofit/>
          </a:bodyPr>
          <a:p>
            <a:pPr indent="457200" fontAlgn="auto">
              <a:lnSpc>
                <a:spcPct val="150000"/>
              </a:lnSpc>
            </a:pPr>
            <a:r>
              <a:rPr lang="zh-CN" altLang="en-US" sz="2000"/>
              <a:t>恭喜你！你获得一次免费度假的机会，有机会去下列六个岛屿中的一个。唯一的要求就是你必须在岛上待至少半年的时间，不要考虑其他因素，仅按照自己的兴趣和喜欢程度挑出你最想前往的三个岛屿。</a:t>
            </a:r>
            <a:endParaRPr lang="zh-CN" altLang="en-US" sz="2000"/>
          </a:p>
          <a:p>
            <a:pPr indent="457200" fontAlgn="auto">
              <a:lnSpc>
                <a:spcPct val="150000"/>
              </a:lnSpc>
            </a:pPr>
            <a:r>
              <a:rPr lang="zh-CN" altLang="en-US" sz="2000" b="1">
                <a:solidFill>
                  <a:srgbClr val="FF0000"/>
                </a:solidFill>
              </a:rPr>
              <a:t>（1）A 岛为自然、原始的岛屿。</a:t>
            </a:r>
            <a:r>
              <a:rPr lang="zh-CN" altLang="en-US" sz="2000"/>
              <a:t>岛上保留着热带的原始植物，自然生态保持得很好，也有相当规模的动物园、植物园、水族馆。岛上居民以手工见长，自己种植花果蔬菜，修缮房屋，打造器物，制作工具。</a:t>
            </a:r>
            <a:endParaRPr lang="zh-CN" altLang="en-US" sz="2000"/>
          </a:p>
          <a:p>
            <a:pPr indent="457200" fontAlgn="auto">
              <a:lnSpc>
                <a:spcPct val="150000"/>
              </a:lnSpc>
            </a:pPr>
            <a:r>
              <a:rPr lang="zh-CN" altLang="en-US" sz="2000" b="1">
                <a:solidFill>
                  <a:srgbClr val="FF0000"/>
                </a:solidFill>
              </a:rPr>
              <a:t>（2）B 岛为深思、冥想的岛屿。</a:t>
            </a:r>
            <a:r>
              <a:rPr lang="zh-CN" altLang="en-US" sz="2000"/>
              <a:t>岛上人迹较少，建筑物多僻处一隅，平畴绿野，适合夜观星象。岛上有多处天文馆、科学博物馆以及科学图书馆等。岛上居民喜好沉思，追求真知，喜欢和来自各地的哲学家、科学家、心理学家等交换心得。</a:t>
            </a:r>
            <a:endParaRPr lang="zh-CN" altLang="en-US" sz="2000"/>
          </a:p>
          <a:p>
            <a:pPr indent="457200" fontAlgn="auto">
              <a:lnSpc>
                <a:spcPct val="150000"/>
              </a:lnSpc>
            </a:pPr>
            <a:r>
              <a:rPr lang="zh-CN" altLang="en-US" sz="2000" b="1">
                <a:solidFill>
                  <a:srgbClr val="FF0000"/>
                </a:solidFill>
              </a:rPr>
              <a:t>（3）C 岛为美丽、浪漫的岛屿。</a:t>
            </a:r>
            <a:r>
              <a:rPr lang="zh-CN" altLang="en-US" sz="2000"/>
              <a:t>岛上布满了美术馆、音乐厅，弥漫着浓厚的艺术文化气息。同时，当地的原住民还保留了传统的舞蹈、音乐与绘画，许多文艺界的朋友都喜欢来这里寻找灵感。</a:t>
            </a:r>
            <a:endParaRPr lang="zh-CN" altLang="en-US" sz="2000"/>
          </a:p>
          <a:p>
            <a:pPr indent="457200" fontAlgn="auto">
              <a:lnSpc>
                <a:spcPct val="150000"/>
              </a:lnSpc>
            </a:pPr>
            <a:r>
              <a:rPr lang="zh-CN" altLang="en-US" sz="2000" b="1">
                <a:solidFill>
                  <a:srgbClr val="FF0000"/>
                </a:solidFill>
              </a:rPr>
              <a:t>（4）D 岛为温暖、友善的岛屿。</a:t>
            </a:r>
            <a:r>
              <a:rPr lang="zh-CN" altLang="en-US" sz="2000"/>
              <a:t>岛上居民个性温和，十分友善，乐于助人，社区均自成一个密切互动的服务网络，人们多互助合作，重视教育，充满人文气息。</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趣味练习</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93420" y="845820"/>
            <a:ext cx="6504940" cy="460375"/>
          </a:xfrm>
          <a:prstGeom prst="rect">
            <a:avLst/>
          </a:prstGeom>
          <a:noFill/>
        </p:spPr>
        <p:txBody>
          <a:bodyPr wrap="square" rtlCol="0" anchor="t">
            <a:spAutoFit/>
          </a:bodyPr>
          <a:p>
            <a:pPr indent="457200" fontAlgn="auto">
              <a:lnSpc>
                <a:spcPct val="100000"/>
              </a:lnSpc>
            </a:pPr>
            <a:r>
              <a:rPr lang="zh-CN" altLang="en-US" sz="2400">
                <a:solidFill>
                  <a:srgbClr val="00B0F0"/>
                </a:solidFill>
              </a:rPr>
              <a:t>岛 屿 游 戏</a:t>
            </a:r>
            <a:endParaRPr lang="zh-CN" altLang="en-US" sz="2400">
              <a:solidFill>
                <a:srgbClr val="00B0F0"/>
              </a:solidFill>
            </a:endParaRPr>
          </a:p>
        </p:txBody>
      </p:sp>
      <p:sp>
        <p:nvSpPr>
          <p:cNvPr id="3" name="文本框 2"/>
          <p:cNvSpPr txBox="1"/>
          <p:nvPr/>
        </p:nvSpPr>
        <p:spPr>
          <a:xfrm>
            <a:off x="254000" y="1413510"/>
            <a:ext cx="11730990" cy="4104005"/>
          </a:xfrm>
          <a:prstGeom prst="rect">
            <a:avLst/>
          </a:prstGeom>
          <a:noFill/>
        </p:spPr>
        <p:txBody>
          <a:bodyPr wrap="square" rtlCol="0" anchor="t">
            <a:noAutofit/>
          </a:bodyPr>
          <a:p>
            <a:pPr indent="457200" fontAlgn="auto">
              <a:lnSpc>
                <a:spcPct val="150000"/>
              </a:lnSpc>
            </a:pPr>
            <a:r>
              <a:rPr lang="zh-CN" altLang="en-US" sz="2000" b="1">
                <a:solidFill>
                  <a:srgbClr val="FF0000"/>
                </a:solidFill>
              </a:rPr>
              <a:t>（5）E 岛为显赫、富庶的岛屿。</a:t>
            </a:r>
            <a:r>
              <a:rPr lang="zh-CN" altLang="en-US" sz="2000"/>
              <a:t>岛上的居民热情豪爽，善于经营企业和贸易。岛上的经济高度发展，处处是高级饭店、俱乐部、高尔夫球场。来往者多是企业家、经理人、政治家、律师等。</a:t>
            </a:r>
            <a:endParaRPr lang="zh-CN" altLang="en-US" sz="2000"/>
          </a:p>
          <a:p>
            <a:pPr indent="457200" fontAlgn="auto">
              <a:lnSpc>
                <a:spcPct val="150000"/>
              </a:lnSpc>
            </a:pPr>
            <a:r>
              <a:rPr lang="zh-CN" altLang="en-US" sz="2000" b="1">
                <a:solidFill>
                  <a:srgbClr val="FF0000"/>
                </a:solidFill>
              </a:rPr>
              <a:t>（6）F 岛为现代、井然的岛屿。</a:t>
            </a:r>
            <a:r>
              <a:rPr lang="zh-CN" altLang="en-US" sz="2000"/>
              <a:t>岛上建筑十分现代化，是进步的都市形态，以完善的户政管理、地政管理、金融管理见长。岛民个性冷静保守，处事有条不紊，善于组织规划。</a:t>
            </a:r>
            <a:endParaRPr lang="zh-CN" altLang="en-US" sz="2000"/>
          </a:p>
          <a:p>
            <a:pPr indent="457200" fontAlgn="auto">
              <a:lnSpc>
                <a:spcPct val="150000"/>
              </a:lnSpc>
            </a:pPr>
            <a:endParaRPr lang="zh-CN" altLang="en-US" sz="2000"/>
          </a:p>
          <a:p>
            <a:pPr indent="457200" fontAlgn="auto">
              <a:lnSpc>
                <a:spcPct val="150000"/>
              </a:lnSpc>
            </a:pPr>
            <a:r>
              <a:rPr lang="zh-CN" altLang="en-US" sz="2000">
                <a:solidFill>
                  <a:srgbClr val="00B0F0"/>
                </a:solidFill>
              </a:rPr>
              <a:t>·你最想前往的三个岛屿：</a:t>
            </a:r>
            <a:r>
              <a:rPr lang="en-US" altLang="zh-CN" sz="2000" u="sng">
                <a:solidFill>
                  <a:srgbClr val="00B0F0"/>
                </a:solidFill>
              </a:rPr>
              <a:t>                   </a:t>
            </a:r>
            <a:r>
              <a:rPr lang="zh-CN" altLang="en-US" sz="2000">
                <a:solidFill>
                  <a:srgbClr val="00B0F0"/>
                </a:solidFill>
              </a:rPr>
              <a:t> 、</a:t>
            </a:r>
            <a:r>
              <a:rPr lang="en-US" altLang="zh-CN" sz="2000" u="sng">
                <a:solidFill>
                  <a:srgbClr val="00B0F0"/>
                </a:solidFill>
                <a:sym typeface="+mn-ea"/>
              </a:rPr>
              <a:t>                   </a:t>
            </a:r>
            <a:r>
              <a:rPr lang="zh-CN" altLang="en-US" sz="2000">
                <a:solidFill>
                  <a:srgbClr val="00B0F0"/>
                </a:solidFill>
              </a:rPr>
              <a:t> 、</a:t>
            </a:r>
            <a:r>
              <a:rPr lang="en-US" altLang="zh-CN" sz="2000" u="sng">
                <a:solidFill>
                  <a:srgbClr val="00B0F0"/>
                </a:solidFill>
                <a:sym typeface="+mn-ea"/>
              </a:rPr>
              <a:t>                   </a:t>
            </a:r>
            <a:r>
              <a:rPr lang="zh-CN" altLang="en-US" sz="2000">
                <a:solidFill>
                  <a:srgbClr val="00B0F0"/>
                </a:solidFill>
              </a:rPr>
              <a:t> 。</a:t>
            </a:r>
            <a:endParaRPr lang="zh-CN" altLang="en-US" sz="2000">
              <a:solidFill>
                <a:srgbClr val="00B0F0"/>
              </a:solidFill>
            </a:endParaRPr>
          </a:p>
          <a:p>
            <a:pPr indent="457200" fontAlgn="auto">
              <a:lnSpc>
                <a:spcPct val="150000"/>
              </a:lnSpc>
            </a:pPr>
            <a:r>
              <a:rPr lang="zh-CN" altLang="en-US" sz="2000">
                <a:solidFill>
                  <a:srgbClr val="00B0F0"/>
                </a:solidFill>
              </a:rPr>
              <a:t>·A 岛对应的是 R；B 岛对应的是 I；C 岛对应的是 A；D 岛对应的是 S；E 岛对应的是 E；F 岛对应的是 C。置换之后，你的霍兰德代码是</a:t>
            </a:r>
            <a:r>
              <a:rPr lang="en-US" altLang="zh-CN" sz="2000" u="sng">
                <a:solidFill>
                  <a:srgbClr val="00B0F0"/>
                </a:solidFill>
                <a:sym typeface="+mn-ea"/>
              </a:rPr>
              <a:t>                   </a:t>
            </a:r>
            <a:r>
              <a:rPr lang="zh-CN" altLang="en-US" sz="2000">
                <a:solidFill>
                  <a:srgbClr val="00B0F0"/>
                </a:solidFill>
              </a:rPr>
              <a:t> 。</a:t>
            </a:r>
            <a:endParaRPr lang="zh-CN" altLang="en-US" sz="2000">
              <a:solidFill>
                <a:srgbClr val="00B0F0"/>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（二）库德职业兴趣量表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1741805"/>
            <a:ext cx="11193780" cy="3246755"/>
          </a:xfrm>
          <a:prstGeom prst="rect">
            <a:avLst/>
          </a:prstGeom>
          <a:noFill/>
        </p:spPr>
        <p:txBody>
          <a:bodyPr wrap="square" rtlCol="0" anchor="t">
            <a:noAutofit/>
          </a:bodyPr>
          <a:p>
            <a:pPr indent="457200" fontAlgn="auto">
              <a:lnSpc>
                <a:spcPct val="120000"/>
              </a:lnSpc>
            </a:pPr>
            <a:r>
              <a:rPr lang="zh-CN" altLang="en-US" sz="2400" u="sng">
                <a:solidFill>
                  <a:srgbClr val="00B0F0"/>
                </a:solidFill>
              </a:rPr>
              <a:t>库德</a:t>
            </a:r>
            <a:r>
              <a:rPr lang="zh-CN" altLang="en-US" sz="2400"/>
              <a:t>将人的兴趣领域分为十种：</a:t>
            </a:r>
            <a:r>
              <a:rPr lang="zh-CN" altLang="en-US" sz="2400" i="1"/>
              <a:t>户外活动、机械、计算、科学、游说、艺术、文学、音乐、社会服务和文书。</a:t>
            </a:r>
            <a:endParaRPr lang="zh-CN" altLang="en-US" sz="2400"/>
          </a:p>
          <a:p>
            <a:pPr indent="457200" fontAlgn="auto">
              <a:lnSpc>
                <a:spcPct val="120000"/>
              </a:lnSpc>
            </a:pPr>
            <a:endParaRPr lang="zh-CN" altLang="en-US" sz="2400"/>
          </a:p>
          <a:p>
            <a:pPr indent="457200" fontAlgn="auto">
              <a:lnSpc>
                <a:spcPct val="120000"/>
              </a:lnSpc>
            </a:pPr>
            <a:r>
              <a:rPr lang="zh-CN" altLang="en-US" sz="2400" b="1"/>
              <a:t>库德职业兴趣量表（Kuder occupational interest survey，KOIS）的作答方式</a:t>
            </a:r>
            <a:r>
              <a:rPr lang="zh-CN" altLang="en-US" sz="2400"/>
              <a:t>是，采用迫选法要求受测者从三种活动中选择一个最喜欢的和一个最不喜欢的。比如，从参观艺术馆，浏览书店，参观博物馆中选择。</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852170"/>
            <a:ext cx="5008245" cy="56832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刘邦与韩信的自我认知</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194310" y="1420495"/>
            <a:ext cx="11842750" cy="6370955"/>
          </a:xfrm>
          <a:prstGeom prst="rect">
            <a:avLst/>
          </a:prstGeom>
          <a:noFill/>
        </p:spPr>
        <p:txBody>
          <a:bodyPr wrap="square" rtlCol="0">
            <a:noAutofit/>
            <a:scene3d>
              <a:camera prst="orthographicFront"/>
              <a:lightRig rig="threePt" dir="t"/>
            </a:scene3d>
            <a:sp3d contourW="12700"/>
          </a:bodyPr>
          <a:p>
            <a:pPr indent="457200" fontAlgn="auto">
              <a:lnSpc>
                <a:spcPct val="14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汉元年（公元前 206 年），韩信背楚投汉，随刘邦来到南郑县（今汉中市南郑区）。这位曾经“乞食漂母”“胯下受辱”的七尺男儿并非懦夫，而是大智若愚的将才。被刘邦委以“治粟都尉”小职的韩信常在丞相萧何面前谈自己的抱负和专长。萧何发现韩信为“国士无双”的军事奇才，便苦苦向汉王举荐。刘邦终于采纳了萧何的建议，在汉中设坛拜将，把统帅三军的大权授予韩信。雄才大略的韩信用明修栈道、暗度陈仓之策夺三秦，后又逐鹿中原，消灭项羽，为刘邦夺得天下，成为西汉王朝开国功臣。据《史记·淮阴侯列传》记载，刘邦与韩信曾经有这样一段非常经典的对话：“上问曰：‘如我能将几何？’信曰：‘陛下不过能将十万。’上曰：‘于君如何？’曰：‘臣多多而益善耳。’”汉五年（公元前 202 年）5 月，刘邦歼灭群雄，一统天下，在洛阳（今河南洛阳）南宫大摆酒宴犒劳开国功臣。庆功宴上，汉王大加赞扬韩信的功劳：</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969645"/>
            <a:ext cx="10473690" cy="534035"/>
          </a:xfrm>
          <a:prstGeom prst="rect">
            <a:avLst/>
          </a:prstGeom>
          <a:noFill/>
        </p:spPr>
        <p:txBody>
          <a:bodyPr wrap="square" rtlCol="0" anchor="t">
            <a:spAutoFit/>
          </a:bodyPr>
          <a:p>
            <a:pPr indent="457200" fontAlgn="auto">
              <a:lnSpc>
                <a:spcPct val="120000"/>
              </a:lnSpc>
            </a:pPr>
            <a:r>
              <a:rPr lang="zh-CN" altLang="en-US" sz="2400" b="1"/>
              <a:t>库德职业兴趣量表由 100 道题组成，</a:t>
            </a:r>
            <a:r>
              <a:rPr lang="zh-CN" altLang="en-US" sz="2400"/>
              <a:t>包括以下四个部分。</a:t>
            </a:r>
            <a:endParaRPr lang="zh-CN" altLang="en-US" sz="2400"/>
          </a:p>
        </p:txBody>
      </p:sp>
      <p:sp>
        <p:nvSpPr>
          <p:cNvPr id="49" name="任意多边形 48"/>
          <p:cNvSpPr/>
          <p:nvPr>
            <p:custDataLst>
              <p:tags r:id="rId1"/>
            </p:custDataLst>
          </p:nvPr>
        </p:nvSpPr>
        <p:spPr>
          <a:xfrm>
            <a:off x="6186170" y="1989455"/>
            <a:ext cx="2713355" cy="40443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任意多边形 5"/>
          <p:cNvSpPr/>
          <p:nvPr>
            <p:custDataLst>
              <p:tags r:id="rId2"/>
            </p:custDataLst>
          </p:nvPr>
        </p:nvSpPr>
        <p:spPr>
          <a:xfrm>
            <a:off x="9147810" y="1989455"/>
            <a:ext cx="2713355" cy="40443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 name="任意多边形 4"/>
          <p:cNvSpPr/>
          <p:nvPr>
            <p:custDataLst>
              <p:tags r:id="rId3"/>
            </p:custDataLst>
          </p:nvPr>
        </p:nvSpPr>
        <p:spPr>
          <a:xfrm>
            <a:off x="3223260" y="1987550"/>
            <a:ext cx="2713355" cy="40443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 name="任意多边形 6"/>
          <p:cNvSpPr/>
          <p:nvPr>
            <p:custDataLst>
              <p:tags r:id="rId4"/>
            </p:custDataLst>
          </p:nvPr>
        </p:nvSpPr>
        <p:spPr>
          <a:xfrm>
            <a:off x="261620" y="1989455"/>
            <a:ext cx="2713355" cy="404431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cxnSp>
        <p:nvCxnSpPr>
          <p:cNvPr id="123" name="直接连接符 122"/>
          <p:cNvCxnSpPr/>
          <p:nvPr>
            <p:custDataLst>
              <p:tags r:id="rId5"/>
            </p:custDataLst>
          </p:nvPr>
        </p:nvCxnSpPr>
        <p:spPr>
          <a:xfrm>
            <a:off x="1079500" y="1821815"/>
            <a:ext cx="8851265"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124" name="椭圆 123"/>
          <p:cNvSpPr/>
          <p:nvPr>
            <p:custDataLst>
              <p:tags r:id="rId6"/>
            </p:custDataLst>
          </p:nvPr>
        </p:nvSpPr>
        <p:spPr>
          <a:xfrm>
            <a:off x="1000760" y="1758315"/>
            <a:ext cx="125730" cy="12573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5" name="椭圆 124"/>
          <p:cNvSpPr/>
          <p:nvPr>
            <p:custDataLst>
              <p:tags r:id="rId7"/>
            </p:custDataLst>
          </p:nvPr>
        </p:nvSpPr>
        <p:spPr>
          <a:xfrm>
            <a:off x="3957320" y="1758315"/>
            <a:ext cx="125730" cy="12573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6" name="椭圆 125"/>
          <p:cNvSpPr/>
          <p:nvPr>
            <p:custDataLst>
              <p:tags r:id="rId8"/>
            </p:custDataLst>
          </p:nvPr>
        </p:nvSpPr>
        <p:spPr>
          <a:xfrm>
            <a:off x="6913880" y="1769745"/>
            <a:ext cx="125730" cy="125730"/>
          </a:xfrm>
          <a:prstGeom prst="ellipse">
            <a:avLst/>
          </a:prstGeom>
          <a:solidFill>
            <a:srgbClr val="389A4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7" name="椭圆 126"/>
          <p:cNvSpPr/>
          <p:nvPr>
            <p:custDataLst>
              <p:tags r:id="rId9"/>
            </p:custDataLst>
          </p:nvPr>
        </p:nvSpPr>
        <p:spPr>
          <a:xfrm>
            <a:off x="9869805" y="1758315"/>
            <a:ext cx="125730" cy="12573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44" name="直接连接符 143"/>
          <p:cNvCxnSpPr/>
          <p:nvPr>
            <p:custDataLst>
              <p:tags r:id="rId10"/>
            </p:custDataLst>
          </p:nvPr>
        </p:nvCxnSpPr>
        <p:spPr>
          <a:xfrm>
            <a:off x="411480" y="3210560"/>
            <a:ext cx="2375535"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11"/>
            </p:custDataLst>
          </p:nvPr>
        </p:nvSpPr>
        <p:spPr>
          <a:xfrm>
            <a:off x="411480" y="3390900"/>
            <a:ext cx="2406015" cy="1846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400">
                <a:solidFill>
                  <a:schemeClr val="tx1">
                    <a:lumMod val="85000"/>
                    <a:lumOff val="15000"/>
                  </a:schemeClr>
                </a:solidFill>
                <a:latin typeface="+mn-ea"/>
                <a:cs typeface="+mn-ea"/>
              </a:rPr>
              <a:t>反映测验遗漏、弄错和无法理解的项目总数，以及受测者不真实回答的程度。</a:t>
            </a:r>
            <a:endParaRPr lang="zh-CN" altLang="en-US" sz="2400">
              <a:solidFill>
                <a:schemeClr val="tx1">
                  <a:lumMod val="85000"/>
                  <a:lumOff val="15000"/>
                </a:schemeClr>
              </a:solidFill>
              <a:latin typeface="+mn-ea"/>
              <a:cs typeface="+mn-ea"/>
            </a:endParaRPr>
          </a:p>
        </p:txBody>
      </p:sp>
      <p:sp>
        <p:nvSpPr>
          <p:cNvPr id="9" name="矩形 8"/>
          <p:cNvSpPr/>
          <p:nvPr>
            <p:custDataLst>
              <p:tags r:id="rId12"/>
            </p:custDataLst>
          </p:nvPr>
        </p:nvSpPr>
        <p:spPr>
          <a:xfrm>
            <a:off x="411480" y="2705735"/>
            <a:ext cx="2406015" cy="307340"/>
          </a:xfrm>
          <a:prstGeom prst="rect">
            <a:avLst/>
          </a:prstGeom>
          <a:noFill/>
        </p:spPr>
        <p:txBody>
          <a:bodyPr wrap="square" lIns="0" tIns="0" rIns="0" bIns="0" rtlCol="0" anchor="t" anchorCtr="0">
            <a:spAutoFit/>
          </a:bodyPr>
          <a:p>
            <a:pPr algn="l">
              <a:spcBef>
                <a:spcPct val="0"/>
              </a:spcBef>
              <a:spcAft>
                <a:spcPct val="0"/>
              </a:spcAft>
            </a:pPr>
            <a:r>
              <a:rPr lang="zh-CN" altLang="en-US" sz="2000" b="1" kern="0">
                <a:solidFill>
                  <a:schemeClr val="tx1"/>
                </a:solidFill>
                <a:latin typeface="+mn-ea"/>
                <a:cs typeface="+mn-ea"/>
              </a:rPr>
              <a:t>① 可靠性量表分</a:t>
            </a:r>
            <a:endParaRPr lang="zh-CN" altLang="en-US" sz="2000" b="1" kern="0">
              <a:solidFill>
                <a:schemeClr val="tx1"/>
              </a:solidFill>
              <a:latin typeface="+mn-ea"/>
              <a:cs typeface="+mn-ea"/>
            </a:endParaRPr>
          </a:p>
        </p:txBody>
      </p:sp>
      <p:cxnSp>
        <p:nvCxnSpPr>
          <p:cNvPr id="147" name="直接连接符 146"/>
          <p:cNvCxnSpPr/>
          <p:nvPr>
            <p:custDataLst>
              <p:tags r:id="rId13"/>
            </p:custDataLst>
          </p:nvPr>
        </p:nvCxnSpPr>
        <p:spPr>
          <a:xfrm>
            <a:off x="3375660" y="3210560"/>
            <a:ext cx="2375535"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14"/>
            </p:custDataLst>
          </p:nvPr>
        </p:nvSpPr>
        <p:spPr>
          <a:xfrm>
            <a:off x="3375660" y="3390900"/>
            <a:ext cx="2406015" cy="249301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a:solidFill>
                  <a:schemeClr val="tx1">
                    <a:lumMod val="85000"/>
                    <a:lumOff val="15000"/>
                  </a:schemeClr>
                </a:solidFill>
                <a:latin typeface="+mn-ea"/>
                <a:cs typeface="+mn-ea"/>
              </a:rPr>
              <a:t>反映受测者对十种不同兴趣领域的偏好程度。测验结果按百分比分为高（75% 以上）、中（25%~75%）、低（25% 以下）三个兴趣等级。这十种兴趣领域的百分数还可以按照表 3-4 转换成霍兰德代码。</a:t>
            </a:r>
            <a:endParaRPr lang="zh-CN" altLang="en-US">
              <a:solidFill>
                <a:schemeClr val="tx1">
                  <a:lumMod val="85000"/>
                  <a:lumOff val="15000"/>
                </a:schemeClr>
              </a:solidFill>
              <a:latin typeface="+mn-ea"/>
              <a:cs typeface="+mn-ea"/>
            </a:endParaRPr>
          </a:p>
        </p:txBody>
      </p:sp>
      <p:sp>
        <p:nvSpPr>
          <p:cNvPr id="11" name="矩形 10"/>
          <p:cNvSpPr/>
          <p:nvPr>
            <p:custDataLst>
              <p:tags r:id="rId15"/>
            </p:custDataLst>
          </p:nvPr>
        </p:nvSpPr>
        <p:spPr>
          <a:xfrm>
            <a:off x="3375660" y="2705735"/>
            <a:ext cx="2406015" cy="307340"/>
          </a:xfrm>
          <a:prstGeom prst="rect">
            <a:avLst/>
          </a:prstGeom>
          <a:noFill/>
        </p:spPr>
        <p:txBody>
          <a:bodyPr wrap="square" lIns="0" tIns="0" rIns="0" bIns="0" rtlCol="0" anchor="t" anchorCtr="0">
            <a:spAutoFit/>
          </a:bodyPr>
          <a:p>
            <a:pPr algn="l">
              <a:spcBef>
                <a:spcPct val="0"/>
              </a:spcBef>
              <a:spcAft>
                <a:spcPct val="0"/>
              </a:spcAft>
            </a:pPr>
            <a:r>
              <a:rPr lang="zh-CN" altLang="en-US" sz="2000" b="1" kern="0">
                <a:solidFill>
                  <a:schemeClr val="tx1"/>
                </a:solidFill>
                <a:latin typeface="+mn-ea"/>
                <a:cs typeface="+mn-ea"/>
              </a:rPr>
              <a:t>② 职业兴趣评估计分</a:t>
            </a:r>
            <a:endParaRPr lang="zh-CN" altLang="en-US" sz="2000" b="1" kern="0">
              <a:solidFill>
                <a:schemeClr val="tx1"/>
              </a:solidFill>
              <a:latin typeface="+mn-ea"/>
              <a:cs typeface="+mn-ea"/>
            </a:endParaRPr>
          </a:p>
        </p:txBody>
      </p:sp>
      <p:cxnSp>
        <p:nvCxnSpPr>
          <p:cNvPr id="150" name="直接连接符 149"/>
          <p:cNvCxnSpPr/>
          <p:nvPr>
            <p:custDataLst>
              <p:tags r:id="rId16"/>
            </p:custDataLst>
          </p:nvPr>
        </p:nvCxnSpPr>
        <p:spPr>
          <a:xfrm>
            <a:off x="9303385" y="3210560"/>
            <a:ext cx="2375535"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17"/>
            </p:custDataLst>
          </p:nvPr>
        </p:nvSpPr>
        <p:spPr>
          <a:xfrm>
            <a:off x="9304020" y="3390900"/>
            <a:ext cx="2406015" cy="153860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a:solidFill>
                  <a:schemeClr val="tx1">
                    <a:lumMod val="85000"/>
                    <a:lumOff val="15000"/>
                  </a:schemeClr>
                </a:solidFill>
                <a:latin typeface="+mn-ea"/>
                <a:cs typeface="+mn-ea"/>
              </a:rPr>
              <a:t>采用与职业量表一样的方法，比较受测者的职业兴趣组型与39 种大学专业学生的兴趣形态。</a:t>
            </a:r>
            <a:endParaRPr lang="zh-CN" altLang="en-US" sz="2000">
              <a:solidFill>
                <a:schemeClr val="tx1">
                  <a:lumMod val="85000"/>
                  <a:lumOff val="15000"/>
                </a:schemeClr>
              </a:solidFill>
              <a:latin typeface="+mn-ea"/>
              <a:cs typeface="+mn-ea"/>
            </a:endParaRPr>
          </a:p>
        </p:txBody>
      </p:sp>
      <p:sp>
        <p:nvSpPr>
          <p:cNvPr id="13" name="矩形 12"/>
          <p:cNvSpPr/>
          <p:nvPr>
            <p:custDataLst>
              <p:tags r:id="rId18"/>
            </p:custDataLst>
          </p:nvPr>
        </p:nvSpPr>
        <p:spPr>
          <a:xfrm>
            <a:off x="9213850" y="2705735"/>
            <a:ext cx="2554605" cy="307340"/>
          </a:xfrm>
          <a:prstGeom prst="rect">
            <a:avLst/>
          </a:prstGeom>
          <a:noFill/>
        </p:spPr>
        <p:txBody>
          <a:bodyPr wrap="square" lIns="0" tIns="0" rIns="0" bIns="0" rtlCol="0" anchor="t" anchorCtr="0">
            <a:spAutoFit/>
          </a:bodyPr>
          <a:p>
            <a:pPr algn="l">
              <a:spcBef>
                <a:spcPct val="0"/>
              </a:spcBef>
              <a:spcAft>
                <a:spcPct val="0"/>
              </a:spcAft>
            </a:pPr>
            <a:r>
              <a:rPr lang="zh-CN" altLang="en-US" sz="2000" b="1" kern="0">
                <a:solidFill>
                  <a:schemeClr val="tx1"/>
                </a:solidFill>
                <a:latin typeface="+mn-ea"/>
                <a:cs typeface="+mn-ea"/>
              </a:rPr>
              <a:t>④大学主修专业量表分</a:t>
            </a:r>
            <a:endParaRPr lang="zh-CN" altLang="en-US" sz="2000" b="1" kern="0">
              <a:solidFill>
                <a:schemeClr val="tx1"/>
              </a:solidFill>
              <a:latin typeface="+mn-ea"/>
              <a:cs typeface="+mn-ea"/>
            </a:endParaRPr>
          </a:p>
        </p:txBody>
      </p:sp>
      <p:cxnSp>
        <p:nvCxnSpPr>
          <p:cNvPr id="153" name="直接连接符 152"/>
          <p:cNvCxnSpPr/>
          <p:nvPr>
            <p:custDataLst>
              <p:tags r:id="rId19"/>
            </p:custDataLst>
          </p:nvPr>
        </p:nvCxnSpPr>
        <p:spPr>
          <a:xfrm>
            <a:off x="6339205" y="3210560"/>
            <a:ext cx="2375535"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20"/>
            </p:custDataLst>
          </p:nvPr>
        </p:nvSpPr>
        <p:spPr>
          <a:xfrm>
            <a:off x="6339840" y="3390900"/>
            <a:ext cx="2406015" cy="1846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a:solidFill>
                  <a:srgbClr val="FFFFFF"/>
                </a:solidFill>
                <a:latin typeface="+mn-ea"/>
                <a:cs typeface="+mn-ea"/>
              </a:rPr>
              <a:t>比较受测者的职业兴趣组型与 104 种职业人员的兴趣形态，找出受测者的职业兴趣与哪种职业人员最接近。</a:t>
            </a:r>
            <a:endParaRPr lang="zh-CN" altLang="en-US" sz="2000">
              <a:solidFill>
                <a:srgbClr val="FFFFFF"/>
              </a:solidFill>
              <a:latin typeface="+mn-ea"/>
              <a:cs typeface="+mn-ea"/>
            </a:endParaRPr>
          </a:p>
        </p:txBody>
      </p:sp>
      <p:sp>
        <p:nvSpPr>
          <p:cNvPr id="15" name="矩形 14"/>
          <p:cNvSpPr/>
          <p:nvPr>
            <p:custDataLst>
              <p:tags r:id="rId21"/>
            </p:custDataLst>
          </p:nvPr>
        </p:nvSpPr>
        <p:spPr>
          <a:xfrm>
            <a:off x="6339840" y="2705735"/>
            <a:ext cx="2406015" cy="307340"/>
          </a:xfrm>
          <a:prstGeom prst="rect">
            <a:avLst/>
          </a:prstGeom>
          <a:noFill/>
        </p:spPr>
        <p:txBody>
          <a:bodyPr wrap="square" lIns="0" tIns="0" rIns="0" bIns="0" rtlCol="0" anchor="t" anchorCtr="0">
            <a:spAutoFit/>
          </a:bodyPr>
          <a:p>
            <a:pPr algn="l">
              <a:spcBef>
                <a:spcPct val="0"/>
              </a:spcBef>
              <a:spcAft>
                <a:spcPct val="0"/>
              </a:spcAft>
            </a:pPr>
            <a:r>
              <a:rPr lang="zh-CN" altLang="en-US" sz="2000" b="1" kern="0">
                <a:solidFill>
                  <a:srgbClr val="FFFFFF"/>
                </a:solidFill>
                <a:latin typeface="+mn-ea"/>
                <a:cs typeface="+mn-ea"/>
              </a:rPr>
              <a:t>③职业量表分</a:t>
            </a:r>
            <a:endParaRPr lang="zh-CN" altLang="en-US" sz="2000" b="1" kern="0">
              <a:solidFill>
                <a:srgbClr val="FFFFFF"/>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290830" y="1219200"/>
            <a:ext cx="11433810" cy="34537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979170"/>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（三）斯特朗 - 坎贝尔兴趣调查表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1501140"/>
            <a:ext cx="10899140" cy="4683125"/>
          </a:xfrm>
          <a:prstGeom prst="rect">
            <a:avLst/>
          </a:prstGeom>
          <a:noFill/>
        </p:spPr>
        <p:txBody>
          <a:bodyPr wrap="square" rtlCol="0" anchor="t">
            <a:noAutofit/>
          </a:bodyPr>
          <a:p>
            <a:pPr indent="457200" fontAlgn="auto">
              <a:lnSpc>
                <a:spcPct val="120000"/>
              </a:lnSpc>
            </a:pPr>
            <a:r>
              <a:rPr lang="zh-CN" altLang="en-US" sz="2400" b="1">
                <a:solidFill>
                  <a:srgbClr val="00B0F0"/>
                </a:solidFill>
              </a:rPr>
              <a:t>斯特朗职业兴趣量表（Strong vocational interest blank，SVIB）</a:t>
            </a:r>
            <a:r>
              <a:rPr lang="zh-CN" altLang="en-US" sz="2400"/>
              <a:t>是世界上第一个正式的职业兴趣测验，它与 SDS 和 KOIS 一起被称为三大著名职业兴趣测验量表。与后两者不同的是，SVIB 是按照经验法的思路建立的，即先取两组人，一组为标准职业组，另一组为对照组，根据其间的反应差别，把那些真正使标准职业组和对照组区分开的项目合在一起编成职业兴趣量表。</a:t>
            </a:r>
            <a:endParaRPr lang="zh-CN" altLang="en-US" sz="2400"/>
          </a:p>
          <a:p>
            <a:pPr indent="457200" fontAlgn="auto">
              <a:lnSpc>
                <a:spcPct val="120000"/>
              </a:lnSpc>
            </a:pPr>
            <a:endParaRPr lang="zh-CN" altLang="en-US" sz="2400"/>
          </a:p>
          <a:p>
            <a:pPr indent="457200" fontAlgn="auto">
              <a:lnSpc>
                <a:spcPct val="120000"/>
              </a:lnSpc>
            </a:pPr>
            <a:r>
              <a:rPr lang="zh-CN" altLang="en-US" sz="2400"/>
              <a:t>SVIB 在 1968 年由坎贝尔等人修订，并更名为斯特朗 - 坎贝尔兴趣调查表（Strong-Campbell Interest Inventory，SII）。</a:t>
            </a:r>
            <a:endParaRPr lang="zh-CN" altLang="en-US" sz="2400"/>
          </a:p>
          <a:p>
            <a:pPr indent="457200" fontAlgn="auto">
              <a:lnSpc>
                <a:spcPct val="120000"/>
              </a:lnSpc>
            </a:pPr>
            <a:endParaRPr lang="zh-CN" altLang="en-US" sz="2400"/>
          </a:p>
          <a:p>
            <a:pPr indent="457200" fontAlgn="auto">
              <a:lnSpc>
                <a:spcPct val="120000"/>
              </a:lnSpc>
            </a:pPr>
            <a:r>
              <a:rPr lang="zh-CN" altLang="en-US" sz="2400"/>
              <a:t>最新修订版为 2004 年版，共有 </a:t>
            </a:r>
            <a:r>
              <a:rPr lang="zh-CN" altLang="en-US" sz="2400">
                <a:highlight>
                  <a:srgbClr val="FFFF00"/>
                </a:highlight>
              </a:rPr>
              <a:t>6 部分</a:t>
            </a:r>
            <a:r>
              <a:rPr lang="zh-CN" altLang="en-US" sz="2400"/>
              <a:t>，由 </a:t>
            </a:r>
            <a:r>
              <a:rPr lang="zh-CN" altLang="en-US" sz="2400">
                <a:highlight>
                  <a:srgbClr val="FFFF00"/>
                </a:highlight>
              </a:rPr>
              <a:t>291 个项目</a:t>
            </a:r>
            <a:r>
              <a:rPr lang="zh-CN" altLang="en-US" sz="2400"/>
              <a:t>组成。</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二、了解你的职业兴趣</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5" name="矩形: 圆角 24"/>
          <p:cNvSpPr/>
          <p:nvPr>
            <p:custDataLst>
              <p:tags r:id="rId1"/>
            </p:custDataLst>
          </p:nvPr>
        </p:nvSpPr>
        <p:spPr>
          <a:xfrm>
            <a:off x="709930" y="1100138"/>
            <a:ext cx="3320084" cy="215686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2"/>
            </p:custDataLst>
          </p:nvPr>
        </p:nvSpPr>
        <p:spPr>
          <a:xfrm>
            <a:off x="908050" y="1933575"/>
            <a:ext cx="3121660" cy="92329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a:ln>
                  <a:noFill/>
                  <a:prstDash val="sysDot"/>
                </a:ln>
                <a:solidFill>
                  <a:srgbClr val="212121"/>
                </a:solidFill>
                <a:latin typeface="仿宋" panose="02010609060101010101" charset="-122"/>
                <a:ea typeface="仿宋" panose="02010609060101010101" charset="-122"/>
                <a:cs typeface="仿宋" panose="02010609060101010101" charset="-122"/>
              </a:rPr>
              <a:t>包含 107 种不同职业的名称，如演员、图书馆管理员等。</a:t>
            </a:r>
            <a:endParaRPr lang="zh-CN" altLang="en-US" sz="2000">
              <a:ln>
                <a:noFill/>
                <a:prstDash val="sysDot"/>
              </a:ln>
              <a:solidFill>
                <a:srgbClr val="212121"/>
              </a:solidFill>
              <a:latin typeface="仿宋" panose="02010609060101010101" charset="-122"/>
              <a:ea typeface="仿宋" panose="02010609060101010101" charset="-122"/>
              <a:cs typeface="仿宋" panose="02010609060101010101" charset="-122"/>
            </a:endParaRPr>
          </a:p>
        </p:txBody>
      </p:sp>
      <p:sp>
        <p:nvSpPr>
          <p:cNvPr id="5" name="矩形 4"/>
          <p:cNvSpPr/>
          <p:nvPr>
            <p:custDataLst>
              <p:tags r:id="rId3"/>
            </p:custDataLst>
          </p:nvPr>
        </p:nvSpPr>
        <p:spPr>
          <a:xfrm>
            <a:off x="916940" y="1289368"/>
            <a:ext cx="2000011" cy="590722"/>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职业</a:t>
            </a:r>
            <a:endParaRPr lang="zh-CN" altLang="en-US" sz="2000" b="1">
              <a:solidFill>
                <a:schemeClr val="accent1"/>
              </a:solidFill>
              <a:latin typeface="+mn-ea"/>
              <a:cs typeface="+mn-ea"/>
            </a:endParaRPr>
          </a:p>
        </p:txBody>
      </p:sp>
      <p:sp>
        <p:nvSpPr>
          <p:cNvPr id="6" name="矩形 5"/>
          <p:cNvSpPr/>
          <p:nvPr>
            <p:custDataLst>
              <p:tags r:id="rId4"/>
            </p:custDataLst>
          </p:nvPr>
        </p:nvSpPr>
        <p:spPr>
          <a:xfrm>
            <a:off x="3095625" y="1289368"/>
            <a:ext cx="727646" cy="590722"/>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zh-CN" altLang="en-US" sz="3200" b="1">
              <a:solidFill>
                <a:schemeClr val="accent1"/>
              </a:solidFill>
              <a:latin typeface="+mn-ea"/>
              <a:cs typeface="+mn-ea"/>
            </a:endParaRPr>
          </a:p>
        </p:txBody>
      </p:sp>
      <p:sp>
        <p:nvSpPr>
          <p:cNvPr id="18" name="矩形: 圆角 17"/>
          <p:cNvSpPr/>
          <p:nvPr>
            <p:custDataLst>
              <p:tags r:id="rId5"/>
            </p:custDataLst>
          </p:nvPr>
        </p:nvSpPr>
        <p:spPr>
          <a:xfrm>
            <a:off x="4458970" y="1100138"/>
            <a:ext cx="3320084" cy="215686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6"/>
            </p:custDataLst>
          </p:nvPr>
        </p:nvSpPr>
        <p:spPr>
          <a:xfrm>
            <a:off x="4665980" y="1933258"/>
            <a:ext cx="2906303" cy="830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ln>
                  <a:noFill/>
                  <a:prstDash val="sysDot"/>
                </a:ln>
                <a:solidFill>
                  <a:srgbClr val="212121"/>
                </a:solidFill>
                <a:latin typeface="仿宋" panose="02010609060101010101" charset="-122"/>
                <a:ea typeface="仿宋" panose="02010609060101010101" charset="-122"/>
                <a:cs typeface="仿宋" panose="02010609060101010101" charset="-122"/>
              </a:rPr>
              <a:t>包含学校的 46 种学习科目或课程名称，如化学、地理等。</a:t>
            </a:r>
            <a:endParaRPr lang="zh-CN" altLang="en-US" dirty="0">
              <a:ln>
                <a:noFill/>
                <a:prstDash val="sysDot"/>
              </a:ln>
              <a:solidFill>
                <a:srgbClr val="212121"/>
              </a:solidFill>
              <a:latin typeface="仿宋" panose="02010609060101010101" charset="-122"/>
              <a:ea typeface="仿宋" panose="02010609060101010101" charset="-122"/>
              <a:cs typeface="仿宋" panose="02010609060101010101" charset="-122"/>
            </a:endParaRPr>
          </a:p>
        </p:txBody>
      </p:sp>
      <p:sp>
        <p:nvSpPr>
          <p:cNvPr id="8" name="矩形 7"/>
          <p:cNvSpPr/>
          <p:nvPr>
            <p:custDataLst>
              <p:tags r:id="rId7"/>
            </p:custDataLst>
          </p:nvPr>
        </p:nvSpPr>
        <p:spPr>
          <a:xfrm>
            <a:off x="4665980" y="1289368"/>
            <a:ext cx="2000011" cy="590722"/>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学校科目</a:t>
            </a:r>
            <a:endParaRPr lang="zh-CN" altLang="en-US" sz="2000" b="1">
              <a:solidFill>
                <a:schemeClr val="accent1"/>
              </a:solidFill>
              <a:latin typeface="+mn-ea"/>
              <a:cs typeface="+mn-ea"/>
            </a:endParaRPr>
          </a:p>
        </p:txBody>
      </p:sp>
      <p:sp>
        <p:nvSpPr>
          <p:cNvPr id="9" name="矩形 8"/>
          <p:cNvSpPr/>
          <p:nvPr>
            <p:custDataLst>
              <p:tags r:id="rId8"/>
            </p:custDataLst>
          </p:nvPr>
        </p:nvSpPr>
        <p:spPr>
          <a:xfrm>
            <a:off x="6844665" y="1289368"/>
            <a:ext cx="727647" cy="590722"/>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02</a:t>
            </a:r>
            <a:endParaRPr lang="zh-CN" altLang="en-US" sz="3200" b="1">
              <a:solidFill>
                <a:schemeClr val="accent1"/>
              </a:solidFill>
              <a:latin typeface="+mn-ea"/>
              <a:cs typeface="+mn-ea"/>
            </a:endParaRPr>
          </a:p>
        </p:txBody>
      </p:sp>
      <p:sp>
        <p:nvSpPr>
          <p:cNvPr id="23" name="矩形: 圆角 22"/>
          <p:cNvSpPr/>
          <p:nvPr>
            <p:custDataLst>
              <p:tags r:id="rId9"/>
            </p:custDataLst>
          </p:nvPr>
        </p:nvSpPr>
        <p:spPr>
          <a:xfrm>
            <a:off x="8199120" y="1100138"/>
            <a:ext cx="3320084" cy="215686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10"/>
            </p:custDataLst>
          </p:nvPr>
        </p:nvSpPr>
        <p:spPr>
          <a:xfrm>
            <a:off x="8405495" y="1933258"/>
            <a:ext cx="2906304" cy="830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ln>
                  <a:noFill/>
                  <a:prstDash val="sysDot"/>
                </a:ln>
                <a:solidFill>
                  <a:srgbClr val="212121"/>
                </a:solidFill>
                <a:latin typeface="仿宋" panose="02010609060101010101" charset="-122"/>
                <a:ea typeface="仿宋" panose="02010609060101010101" charset="-122"/>
                <a:cs typeface="仿宋" panose="02010609060101010101" charset="-122"/>
              </a:rPr>
              <a:t>包含 85 项不同于寻常的活动事项，如负责人、成人指导、纠纷调解等。</a:t>
            </a:r>
            <a:endParaRPr lang="zh-CN" altLang="en-US" dirty="0">
              <a:ln>
                <a:noFill/>
                <a:prstDash val="sysDot"/>
              </a:ln>
              <a:solidFill>
                <a:srgbClr val="212121"/>
              </a:solidFill>
              <a:latin typeface="仿宋" panose="02010609060101010101" charset="-122"/>
              <a:ea typeface="仿宋" panose="02010609060101010101" charset="-122"/>
              <a:cs typeface="仿宋" panose="02010609060101010101" charset="-122"/>
            </a:endParaRPr>
          </a:p>
        </p:txBody>
      </p:sp>
      <p:sp>
        <p:nvSpPr>
          <p:cNvPr id="12" name="矩形 11"/>
          <p:cNvSpPr/>
          <p:nvPr>
            <p:custDataLst>
              <p:tags r:id="rId11"/>
            </p:custDataLst>
          </p:nvPr>
        </p:nvSpPr>
        <p:spPr>
          <a:xfrm>
            <a:off x="8405495" y="1289368"/>
            <a:ext cx="2000011" cy="590722"/>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活动</a:t>
            </a:r>
            <a:endParaRPr lang="zh-CN" altLang="en-US" sz="2000" b="1">
              <a:solidFill>
                <a:schemeClr val="accent1"/>
              </a:solidFill>
              <a:latin typeface="+mn-ea"/>
              <a:cs typeface="+mn-ea"/>
            </a:endParaRPr>
          </a:p>
        </p:txBody>
      </p:sp>
      <p:sp>
        <p:nvSpPr>
          <p:cNvPr id="14" name="矩形 13"/>
          <p:cNvSpPr/>
          <p:nvPr>
            <p:custDataLst>
              <p:tags r:id="rId12"/>
            </p:custDataLst>
          </p:nvPr>
        </p:nvSpPr>
        <p:spPr>
          <a:xfrm>
            <a:off x="10584180" y="1289368"/>
            <a:ext cx="727646" cy="590722"/>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03</a:t>
            </a:r>
            <a:endParaRPr lang="zh-CN" altLang="en-US" sz="3200" b="1">
              <a:solidFill>
                <a:schemeClr val="accent1"/>
              </a:solidFill>
              <a:latin typeface="+mn-ea"/>
              <a:cs typeface="+mn-ea"/>
            </a:endParaRPr>
          </a:p>
        </p:txBody>
      </p:sp>
      <p:sp>
        <p:nvSpPr>
          <p:cNvPr id="40" name="矩形: 圆角 39"/>
          <p:cNvSpPr/>
          <p:nvPr>
            <p:custDataLst>
              <p:tags r:id="rId13"/>
            </p:custDataLst>
          </p:nvPr>
        </p:nvSpPr>
        <p:spPr>
          <a:xfrm>
            <a:off x="718185" y="3529013"/>
            <a:ext cx="3320084" cy="215686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custDataLst>
              <p:tags r:id="rId14"/>
            </p:custDataLst>
          </p:nvPr>
        </p:nvSpPr>
        <p:spPr>
          <a:xfrm>
            <a:off x="925195" y="4362133"/>
            <a:ext cx="2906303" cy="830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a:ln>
                  <a:noFill/>
                  <a:prstDash val="sysDot"/>
                </a:ln>
                <a:solidFill>
                  <a:srgbClr val="212121"/>
                </a:solidFill>
                <a:latin typeface="仿宋" panose="02010609060101010101" charset="-122"/>
                <a:ea typeface="仿宋" panose="02010609060101010101" charset="-122"/>
                <a:cs typeface="仿宋" panose="02010609060101010101" charset="-122"/>
              </a:rPr>
              <a:t>包含 28 种与休闲、娱乐有关的活动，如钓鱼、打高尔夫球、打桥牌等。</a:t>
            </a:r>
            <a:endParaRPr lang="zh-CN" altLang="en-US">
              <a:ln>
                <a:noFill/>
                <a:prstDash val="sysDot"/>
              </a:ln>
              <a:solidFill>
                <a:srgbClr val="212121"/>
              </a:solidFill>
              <a:latin typeface="仿宋" panose="02010609060101010101" charset="-122"/>
              <a:ea typeface="仿宋" panose="02010609060101010101" charset="-122"/>
              <a:cs typeface="仿宋" panose="02010609060101010101" charset="-122"/>
            </a:endParaRPr>
          </a:p>
        </p:txBody>
      </p:sp>
      <p:sp>
        <p:nvSpPr>
          <p:cNvPr id="16" name="矩形 15"/>
          <p:cNvSpPr/>
          <p:nvPr>
            <p:custDataLst>
              <p:tags r:id="rId15"/>
            </p:custDataLst>
          </p:nvPr>
        </p:nvSpPr>
        <p:spPr>
          <a:xfrm>
            <a:off x="925195" y="3718243"/>
            <a:ext cx="2000011" cy="590722"/>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休闲活动</a:t>
            </a:r>
            <a:endParaRPr lang="zh-CN" altLang="en-US" sz="2000" b="1">
              <a:solidFill>
                <a:schemeClr val="accent1"/>
              </a:solidFill>
              <a:latin typeface="+mn-ea"/>
              <a:cs typeface="+mn-ea"/>
            </a:endParaRPr>
          </a:p>
        </p:txBody>
      </p:sp>
      <p:sp>
        <p:nvSpPr>
          <p:cNvPr id="17" name="矩形 16"/>
          <p:cNvSpPr/>
          <p:nvPr>
            <p:custDataLst>
              <p:tags r:id="rId16"/>
            </p:custDataLst>
          </p:nvPr>
        </p:nvSpPr>
        <p:spPr>
          <a:xfrm>
            <a:off x="3103880" y="3718243"/>
            <a:ext cx="727646" cy="590722"/>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04</a:t>
            </a:r>
            <a:endParaRPr lang="zh-CN" altLang="en-US" sz="3200" b="1">
              <a:solidFill>
                <a:schemeClr val="accent1"/>
              </a:solidFill>
              <a:latin typeface="+mn-ea"/>
              <a:cs typeface="+mn-ea"/>
            </a:endParaRPr>
          </a:p>
        </p:txBody>
      </p:sp>
      <p:sp>
        <p:nvSpPr>
          <p:cNvPr id="45" name="矩形: 圆角 44"/>
          <p:cNvSpPr/>
          <p:nvPr>
            <p:custDataLst>
              <p:tags r:id="rId17"/>
            </p:custDataLst>
          </p:nvPr>
        </p:nvSpPr>
        <p:spPr>
          <a:xfrm>
            <a:off x="4458970" y="3529013"/>
            <a:ext cx="3320084" cy="215686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custDataLst>
              <p:tags r:id="rId18"/>
            </p:custDataLst>
          </p:nvPr>
        </p:nvSpPr>
        <p:spPr>
          <a:xfrm>
            <a:off x="4665980" y="4362133"/>
            <a:ext cx="2906303" cy="83058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ln>
                  <a:noFill/>
                  <a:prstDash val="sysDot"/>
                </a:ln>
                <a:solidFill>
                  <a:srgbClr val="212121"/>
                </a:solidFill>
                <a:latin typeface="仿宋" panose="02010609060101010101" charset="-122"/>
                <a:ea typeface="仿宋" panose="02010609060101010101" charset="-122"/>
                <a:cs typeface="仿宋" panose="02010609060101010101" charset="-122"/>
              </a:rPr>
              <a:t>包含 16 种生活中容易接触到的人物，如广告部经理、公关主管、服装设计师等。</a:t>
            </a:r>
            <a:endParaRPr lang="zh-CN" altLang="en-US" dirty="0">
              <a:ln>
                <a:noFill/>
                <a:prstDash val="sysDot"/>
              </a:ln>
              <a:solidFill>
                <a:srgbClr val="212121"/>
              </a:solidFill>
              <a:latin typeface="仿宋" panose="02010609060101010101" charset="-122"/>
              <a:ea typeface="仿宋" panose="02010609060101010101" charset="-122"/>
              <a:cs typeface="仿宋" panose="02010609060101010101" charset="-122"/>
            </a:endParaRPr>
          </a:p>
        </p:txBody>
      </p:sp>
      <p:sp>
        <p:nvSpPr>
          <p:cNvPr id="26" name="矩形 25"/>
          <p:cNvSpPr/>
          <p:nvPr>
            <p:custDataLst>
              <p:tags r:id="rId19"/>
            </p:custDataLst>
          </p:nvPr>
        </p:nvSpPr>
        <p:spPr>
          <a:xfrm>
            <a:off x="4665980" y="3718243"/>
            <a:ext cx="2000011" cy="590722"/>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1"/>
                </a:solidFill>
                <a:latin typeface="+mn-ea"/>
                <a:cs typeface="+mn-ea"/>
              </a:rPr>
              <a:t>人物类型</a:t>
            </a:r>
            <a:endParaRPr lang="zh-CN" altLang="en-US" sz="2000" b="1" dirty="0">
              <a:solidFill>
                <a:schemeClr val="accent1"/>
              </a:solidFill>
              <a:latin typeface="+mn-ea"/>
              <a:cs typeface="+mn-ea"/>
            </a:endParaRPr>
          </a:p>
        </p:txBody>
      </p:sp>
      <p:sp>
        <p:nvSpPr>
          <p:cNvPr id="27" name="矩形 26"/>
          <p:cNvSpPr/>
          <p:nvPr>
            <p:custDataLst>
              <p:tags r:id="rId20"/>
            </p:custDataLst>
          </p:nvPr>
        </p:nvSpPr>
        <p:spPr>
          <a:xfrm>
            <a:off x="6844665" y="3718243"/>
            <a:ext cx="727647" cy="590722"/>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05</a:t>
            </a:r>
            <a:endParaRPr lang="zh-CN" altLang="en-US" sz="3200" b="1">
              <a:solidFill>
                <a:schemeClr val="accent1"/>
              </a:solidFill>
              <a:latin typeface="+mn-ea"/>
              <a:cs typeface="+mn-ea"/>
            </a:endParaRPr>
          </a:p>
        </p:txBody>
      </p:sp>
      <p:sp>
        <p:nvSpPr>
          <p:cNvPr id="50" name="矩形: 圆角 49"/>
          <p:cNvSpPr/>
          <p:nvPr>
            <p:custDataLst>
              <p:tags r:id="rId21"/>
            </p:custDataLst>
          </p:nvPr>
        </p:nvSpPr>
        <p:spPr>
          <a:xfrm>
            <a:off x="8190230" y="3529013"/>
            <a:ext cx="3320084" cy="215686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custDataLst>
              <p:tags r:id="rId22"/>
            </p:custDataLst>
          </p:nvPr>
        </p:nvSpPr>
        <p:spPr>
          <a:xfrm>
            <a:off x="8397240" y="4362133"/>
            <a:ext cx="2906303" cy="11074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a:ln>
                  <a:noFill/>
                  <a:prstDash val="sysDot"/>
                </a:ln>
                <a:solidFill>
                  <a:srgbClr val="212121"/>
                </a:solidFill>
                <a:latin typeface="仿宋" panose="02010609060101010101" charset="-122"/>
                <a:ea typeface="仿宋" panose="02010609060101010101" charset="-122"/>
                <a:cs typeface="仿宋" panose="02010609060101010101" charset="-122"/>
              </a:rPr>
              <a:t>包含 9 种描述个人行为特征的陈述句，评定受测者在工作类型、学习环境、领导风格和冒险精神方面的偏好。</a:t>
            </a:r>
            <a:endParaRPr lang="zh-CN" altLang="en-US">
              <a:ln>
                <a:noFill/>
                <a:prstDash val="sysDot"/>
              </a:ln>
              <a:solidFill>
                <a:srgbClr val="212121"/>
              </a:solidFill>
              <a:latin typeface="仿宋" panose="02010609060101010101" charset="-122"/>
              <a:ea typeface="仿宋" panose="02010609060101010101" charset="-122"/>
              <a:cs typeface="仿宋" panose="02010609060101010101" charset="-122"/>
            </a:endParaRPr>
          </a:p>
        </p:txBody>
      </p:sp>
      <p:sp>
        <p:nvSpPr>
          <p:cNvPr id="29" name="矩形 28"/>
          <p:cNvSpPr/>
          <p:nvPr>
            <p:custDataLst>
              <p:tags r:id="rId23"/>
            </p:custDataLst>
          </p:nvPr>
        </p:nvSpPr>
        <p:spPr>
          <a:xfrm>
            <a:off x="8397240" y="3718243"/>
            <a:ext cx="2000011" cy="590722"/>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个人特征</a:t>
            </a:r>
            <a:endParaRPr lang="zh-CN" altLang="en-US" sz="2000" b="1">
              <a:solidFill>
                <a:schemeClr val="accent1"/>
              </a:solidFill>
              <a:latin typeface="+mn-ea"/>
              <a:cs typeface="+mn-ea"/>
            </a:endParaRPr>
          </a:p>
        </p:txBody>
      </p:sp>
      <p:sp>
        <p:nvSpPr>
          <p:cNvPr id="30" name="矩形 29"/>
          <p:cNvSpPr/>
          <p:nvPr>
            <p:custDataLst>
              <p:tags r:id="rId24"/>
            </p:custDataLst>
          </p:nvPr>
        </p:nvSpPr>
        <p:spPr>
          <a:xfrm>
            <a:off x="10575925" y="3718243"/>
            <a:ext cx="727646" cy="590722"/>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06</a:t>
            </a:r>
            <a:endParaRPr lang="zh-CN" altLang="en-US" sz="3200" b="1">
              <a:solidFill>
                <a:schemeClr val="accent1"/>
              </a:solidFill>
              <a:latin typeface="+mn-ea"/>
              <a:cs typeface="+mn-ea"/>
            </a:endParaRPr>
          </a:p>
        </p:txBody>
      </p:sp>
      <p:sp>
        <p:nvSpPr>
          <p:cNvPr id="13" name="文本框 12"/>
          <p:cNvSpPr txBox="1"/>
          <p:nvPr/>
        </p:nvSpPr>
        <p:spPr>
          <a:xfrm>
            <a:off x="335915" y="5863590"/>
            <a:ext cx="11647805" cy="706755"/>
          </a:xfrm>
          <a:prstGeom prst="rect">
            <a:avLst/>
          </a:prstGeom>
          <a:noFill/>
        </p:spPr>
        <p:txBody>
          <a:bodyPr wrap="square" rtlCol="0" anchor="t">
            <a:spAutoFit/>
          </a:bodyPr>
          <a:p>
            <a:r>
              <a:rPr lang="en-US" altLang="zh-CN" sz="2000">
                <a:solidFill>
                  <a:srgbClr val="00B0F0"/>
                </a:solidFill>
              </a:rPr>
              <a:t>       </a:t>
            </a:r>
            <a:r>
              <a:rPr lang="zh-CN" altLang="en-US" sz="2000">
                <a:solidFill>
                  <a:srgbClr val="00B0F0"/>
                </a:solidFill>
              </a:rPr>
              <a:t>目前，SII 只能通过电脑进行计分，根据量表的标准分别描绘出受测者的分数剖面图，并得出相应的百分比。</a:t>
            </a:r>
            <a:endParaRPr lang="zh-CN" altLang="en-US" sz="2000">
              <a:solidFill>
                <a:srgbClr val="00B0F0"/>
              </a:solidFill>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3-2：你对什么职业活动感兴趣</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29260" y="951865"/>
            <a:ext cx="11511280" cy="1010285"/>
          </a:xfrm>
          <a:prstGeom prst="rect">
            <a:avLst/>
          </a:prstGeom>
          <a:noFill/>
        </p:spPr>
        <p:txBody>
          <a:bodyPr wrap="square" rtlCol="0" anchor="t">
            <a:noAutofit/>
          </a:bodyPr>
          <a:p>
            <a:pPr indent="457200" fontAlgn="auto">
              <a:lnSpc>
                <a:spcPct val="150000"/>
              </a:lnSpc>
            </a:pPr>
            <a:r>
              <a:rPr lang="zh-CN" altLang="en-US" sz="2000"/>
              <a:t>请在最符合你的项目前画“√”；在最不符合你的项目前画“×”；若不确定，则画“？”。例：</a:t>
            </a:r>
            <a:r>
              <a:rPr lang="zh-CN" altLang="en-US" sz="2000" u="sng"/>
              <a:t>× </a:t>
            </a:r>
            <a:r>
              <a:rPr lang="zh-CN" altLang="en-US" sz="2000"/>
              <a:t>我喜欢讨价还价。</a:t>
            </a:r>
            <a:r>
              <a:rPr lang="zh-CN" altLang="en-US" sz="2000" u="sng"/>
              <a:t> ？</a:t>
            </a:r>
            <a:r>
              <a:rPr lang="zh-CN" altLang="en-US" sz="2000"/>
              <a:t> 人们经常向我倾诉他们的问题。</a:t>
            </a:r>
            <a:endParaRPr lang="zh-CN" altLang="en-US" sz="2000"/>
          </a:p>
        </p:txBody>
      </p:sp>
      <p:pic>
        <p:nvPicPr>
          <p:cNvPr id="6" name="图片 5"/>
          <p:cNvPicPr>
            <a:picLocks noChangeAspect="1"/>
          </p:cNvPicPr>
          <p:nvPr/>
        </p:nvPicPr>
        <p:blipFill>
          <a:blip r:embed="rId1"/>
          <a:stretch>
            <a:fillRect/>
          </a:stretch>
        </p:blipFill>
        <p:spPr>
          <a:xfrm>
            <a:off x="516890" y="1970405"/>
            <a:ext cx="11161395" cy="44246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3-2：你对什么职业活动感兴趣</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368935" y="1090295"/>
            <a:ext cx="11454130" cy="50577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3-2：你对什么职业活动感兴趣</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600075" y="983615"/>
            <a:ext cx="10991850" cy="54317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3-2：你对什么职业活动感兴趣</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605790" y="1012825"/>
            <a:ext cx="11398250" cy="1898015"/>
          </a:xfrm>
          <a:prstGeom prst="rect">
            <a:avLst/>
          </a:prstGeom>
        </p:spPr>
      </p:pic>
      <p:sp>
        <p:nvSpPr>
          <p:cNvPr id="5" name="文本框 4"/>
          <p:cNvSpPr txBox="1"/>
          <p:nvPr/>
        </p:nvSpPr>
        <p:spPr>
          <a:xfrm>
            <a:off x="605790" y="2980690"/>
            <a:ext cx="11100435" cy="3415030"/>
          </a:xfrm>
          <a:prstGeom prst="rect">
            <a:avLst/>
          </a:prstGeom>
          <a:noFill/>
        </p:spPr>
        <p:txBody>
          <a:bodyPr wrap="square" rtlCol="0" anchor="t">
            <a:spAutoFit/>
          </a:bodyPr>
          <a:p>
            <a:pPr indent="457200" fontAlgn="auto">
              <a:lnSpc>
                <a:spcPct val="150000"/>
              </a:lnSpc>
            </a:pPr>
            <a:r>
              <a:rPr lang="zh-CN" altLang="en-US" sz="2000" b="1">
                <a:solidFill>
                  <a:srgbClr val="FF0000"/>
                </a:solidFill>
              </a:rPr>
              <a:t>　</a:t>
            </a:r>
            <a:r>
              <a:rPr lang="zh-CN" altLang="en-US" sz="2400" b="1">
                <a:solidFill>
                  <a:srgbClr val="FF0000"/>
                </a:solidFill>
              </a:rPr>
              <a:t>计分方式：</a:t>
            </a:r>
            <a:endParaRPr lang="zh-CN" altLang="en-US" sz="2000"/>
          </a:p>
          <a:p>
            <a:pPr indent="457200" fontAlgn="auto">
              <a:lnSpc>
                <a:spcPct val="150000"/>
              </a:lnSpc>
            </a:pPr>
            <a:r>
              <a:rPr lang="zh-CN" altLang="en-US" sz="2000"/>
              <a:t>①分别算出每种类型画“√”和画“ ×”的总数，然后将画“√”的总数减去画“ ×”的总数，便得到每种职业兴趣类型的分数。</a:t>
            </a:r>
            <a:endParaRPr lang="zh-CN" altLang="en-US" sz="2000"/>
          </a:p>
          <a:p>
            <a:pPr indent="457200" fontAlgn="auto">
              <a:lnSpc>
                <a:spcPct val="150000"/>
              </a:lnSpc>
            </a:pPr>
            <a:r>
              <a:rPr lang="zh-CN" altLang="en-US" sz="2000"/>
              <a:t>②各职业兴趣类型对应的题号：现实型（1、7、13、19、25、31、37、43、49、55）；研究型（2、8、14、20、26、32、38、44、50、56）；艺术型（3、9、15、21、27、33、39、45、51、57）；社会型（4、10、16、22、28、34、40、46、52、58）；影响型（5、11、17、23、29、35、41、47、53、59）；常规型（6、12、18、24、30、36、42、48、54、60）。</a:t>
            </a:r>
            <a:endParaRPr lang="zh-CN" altLang="en-US" sz="200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40424" y="3145135"/>
            <a:ext cx="45110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职业性格探索</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第四节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一、性格与职业选择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868045"/>
            <a:ext cx="437451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李军的 MBTI 分析</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177800" y="1395095"/>
            <a:ext cx="12014200" cy="563118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一次偶然的机会，王丽与某知名大学研究生李军相遇。王丽在交谈中得知他从同一城市的另一所大学考入该校，专业为机械自动化。正当王丽为他感到高兴时，李军却说道：“我对这个专业一点兴趣都没有，天天泡在实验室，枯燥死了。研究生这三年来，我就一直在外面做销售。研一的时候，我同学的一个朋友带我去听了一次销售课。听完以后，我觉得我适合做销售，因为我喜欢跟人打交道，也擅长与人交往。我现在每天都过得非常开心，生活也非常充实。”王丽问道：“那你当时为什么考机械自动化专业的研究生呢？”李军回答道：“当时，我也不知道自己喜欢干什么、能干什么，看同学都考，我也就考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王丽是一所学校的就业指导教师，出于职业习惯，王丽建议李军到学校的就业指导中心做一下 MBTI（Myers-Briggs Type Indicator）测验，从职业测评的角度了解一下自己是否真的适合从事销售。</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几天后，李军来到学校的就业指导中心，在网上接受了 MBTI 测验。测验结果表明，</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李军的性格类型是 ENTP。这种性格类型的人的特点是思维敏捷、机灵，能激励他人，警觉性高，勇于发言，能随机应变地去应付新的和富有挑战性的问题；善于引出概念上可能</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7805" y="867410"/>
            <a:ext cx="11743690" cy="1290320"/>
          </a:xfrm>
          <a:prstGeom prst="rect">
            <a:avLst/>
          </a:prstGeom>
          <a:noFill/>
        </p:spPr>
        <p:txBody>
          <a:bodyPr wrap="square" rtlCol="0" anchor="t">
            <a:noAutofit/>
          </a:bodyPr>
          <a:p>
            <a:pPr indent="457200" fontAlgn="auto">
              <a:lnSpc>
                <a:spcPct val="140000"/>
              </a:lnSpc>
              <a:spcBef>
                <a:spcPts val="0"/>
              </a:spcBef>
              <a:defRPr/>
            </a:pPr>
            <a:r>
              <a:rPr lang="zh-CN" altLang="en-US" sz="2400" dirty="0">
                <a:latin typeface="楷体" panose="02010609060101010101" charset="-122"/>
                <a:ea typeface="楷体" panose="02010609060101010101" charset="-122"/>
                <a:cs typeface="楷体" panose="02010609060101010101" charset="-122"/>
                <a:sym typeface="+mn-lt"/>
              </a:rPr>
              <a:t>“连百万之军，战必胜，攻必取，吾不如韩信。”刘邦充分认识到自己带兵不如韩信。同时，韩信也充分认识到自己不是一个御将之才，而是一个善于统兵之人。</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4" name="文本框 3"/>
          <p:cNvSpPr txBox="1"/>
          <p:nvPr/>
        </p:nvSpPr>
        <p:spPr>
          <a:xfrm>
            <a:off x="1078230" y="4546600"/>
            <a:ext cx="10314305" cy="496570"/>
          </a:xfrm>
          <a:prstGeom prst="rect">
            <a:avLst/>
          </a:prstGeom>
          <a:noFill/>
        </p:spPr>
        <p:txBody>
          <a:bodyPr wrap="square" rtlCol="0" anchor="t">
            <a:noAutofit/>
          </a:bodyPr>
          <a:p>
            <a:pPr indent="457200" fontAlgn="auto"/>
            <a:r>
              <a:rPr lang="zh-CN" altLang="en-US" sz="2400"/>
              <a:t>请同学们谈一谈，刘邦与韩信的故事告诉我们什么</a:t>
            </a:r>
            <a:r>
              <a:rPr lang="zh-CN" altLang="en-US" sz="2400"/>
              <a:t>道理？</a:t>
            </a:r>
            <a:endParaRPr lang="zh-CN" altLang="en-US" sz="2400"/>
          </a:p>
        </p:txBody>
      </p:sp>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73735" y="3947160"/>
            <a:ext cx="1023620" cy="1616710"/>
          </a:xfrm>
          <a:prstGeom prst="rect">
            <a:avLst/>
          </a:prstGeom>
        </p:spPr>
      </p:pic>
      <p:sp>
        <p:nvSpPr>
          <p:cNvPr id="3" name="文本框 2"/>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一、性格与职业选择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90195" y="962660"/>
            <a:ext cx="11616690" cy="365252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善于引出概念上可能发生的问题，然后很有策略地加以分析；善于洞察别人；对于日常例行事务感到厌倦；甚少以相同方法处理同一事情，能够灵活地处理接二连三的新事物。从李军 MBTI 分析的结果来看，李军是比较适合从事销售的，符合销售行业的要求。就业指导中心老师同时还建议，未来是否真的从事销售工作，还需要综合考虑自己的职业价值观和职业兴趣。静下心来仔细考虑一下，自己真的能从销售工作中得到自己想要的回报吗？当从事销售活动时，自己是否真的很享受？必要的话，可以再做一下有关职业价值观和职业兴趣的测评。</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4" name="图片 103"/>
          <p:cNvPicPr/>
          <p:nvPr/>
        </p:nvPicPr>
        <p:blipFill>
          <a:blip r:embed="rId1"/>
          <a:stretch>
            <a:fillRect/>
          </a:stretch>
        </p:blipFill>
        <p:spPr>
          <a:xfrm>
            <a:off x="8595360" y="3429000"/>
            <a:ext cx="2255520" cy="229933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一、性格与职业选择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08305" y="1190625"/>
            <a:ext cx="9192895" cy="5398770"/>
          </a:xfrm>
          <a:prstGeom prst="rect">
            <a:avLst/>
          </a:prstGeom>
          <a:noFill/>
        </p:spPr>
        <p:txBody>
          <a:bodyPr wrap="square" rtlCol="0">
            <a:noAutofit/>
            <a:scene3d>
              <a:camera prst="orthographicFront"/>
              <a:lightRig rig="threePt" dir="t"/>
            </a:scene3d>
            <a:sp3d contourW="12700"/>
          </a:bodyPr>
          <a:p>
            <a:pPr indent="457200" fontAlgn="auto">
              <a:lnSpc>
                <a:spcPct val="140000"/>
              </a:lnSpc>
              <a:spcBef>
                <a:spcPts val="0"/>
              </a:spcBef>
              <a:defRPr/>
            </a:pPr>
            <a:r>
              <a:rPr lang="en-US" altLang="zh-CN" sz="2400" dirty="0">
                <a:latin typeface="微软雅黑" panose="020B0503020204020204" charset="-122"/>
                <a:ea typeface="微软雅黑" panose="020B0503020204020204" charset="-122"/>
                <a:cs typeface="楷体" panose="02010609060101010101" charset="-122"/>
                <a:sym typeface="+mn-lt"/>
              </a:rPr>
              <a:t> </a:t>
            </a:r>
            <a:r>
              <a:rPr lang="zh-CN" altLang="en-US" sz="2400" dirty="0">
                <a:latin typeface="微软雅黑" panose="020B0503020204020204" charset="-122"/>
                <a:ea typeface="微软雅黑" panose="020B0503020204020204" charset="-122"/>
                <a:cs typeface="楷体" panose="02010609060101010101" charset="-122"/>
                <a:sym typeface="+mn-lt"/>
              </a:rPr>
              <a:t>性格类型与职业之间存在一定的关联性：</a:t>
            </a:r>
            <a:endParaRPr lang="zh-CN" altLang="en-US" sz="2400" dirty="0">
              <a:latin typeface="微软雅黑" panose="020B0503020204020204" charset="-122"/>
              <a:ea typeface="微软雅黑" panose="020B0503020204020204" charset="-122"/>
              <a:cs typeface="楷体" panose="02010609060101010101" charset="-122"/>
              <a:sym typeface="+mn-lt"/>
            </a:endParaRPr>
          </a:p>
          <a:p>
            <a:pPr indent="457200" fontAlgn="auto">
              <a:lnSpc>
                <a:spcPct val="140000"/>
              </a:lnSpc>
              <a:spcBef>
                <a:spcPts val="0"/>
              </a:spcBef>
              <a:defRPr/>
            </a:pPr>
            <a:r>
              <a:rPr lang="en-US" altLang="zh-CN" sz="2400" b="1" dirty="0">
                <a:solidFill>
                  <a:srgbClr val="389A47"/>
                </a:solidFill>
                <a:latin typeface="仿宋" panose="02010609060101010101" charset="-122"/>
                <a:ea typeface="仿宋" panose="02010609060101010101" charset="-122"/>
                <a:cs typeface="楷体" panose="02010609060101010101" charset="-122"/>
                <a:sym typeface="+mn-lt"/>
              </a:rPr>
              <a:t> </a:t>
            </a:r>
            <a:r>
              <a:rPr lang="zh-CN" altLang="en-US" sz="2400" b="1" dirty="0">
                <a:solidFill>
                  <a:srgbClr val="389A47"/>
                </a:solidFill>
                <a:latin typeface="仿宋" panose="02010609060101010101" charset="-122"/>
                <a:ea typeface="仿宋" panose="02010609060101010101" charset="-122"/>
                <a:cs typeface="楷体" panose="02010609060101010101" charset="-122"/>
                <a:sym typeface="+mn-lt"/>
              </a:rPr>
              <a:t>一方面</a:t>
            </a:r>
            <a:r>
              <a:rPr lang="zh-CN" altLang="en-US" sz="2400" dirty="0">
                <a:latin typeface="仿宋" panose="02010609060101010101" charset="-122"/>
                <a:ea typeface="仿宋" panose="02010609060101010101" charset="-122"/>
                <a:cs typeface="楷体" panose="02010609060101010101" charset="-122"/>
                <a:sym typeface="+mn-lt"/>
              </a:rPr>
              <a:t>是不同的性格类型适应不同职业的环境和要求；</a:t>
            </a:r>
            <a:endParaRPr lang="zh-CN" altLang="en-US" sz="2400" dirty="0">
              <a:latin typeface="仿宋" panose="02010609060101010101" charset="-122"/>
              <a:ea typeface="仿宋" panose="02010609060101010101" charset="-122"/>
              <a:cs typeface="楷体" panose="02010609060101010101" charset="-122"/>
              <a:sym typeface="+mn-lt"/>
            </a:endParaRPr>
          </a:p>
          <a:p>
            <a:pPr indent="457200" fontAlgn="auto">
              <a:lnSpc>
                <a:spcPct val="140000"/>
              </a:lnSpc>
              <a:spcBef>
                <a:spcPts val="0"/>
              </a:spcBef>
              <a:defRPr/>
            </a:pPr>
            <a:r>
              <a:rPr lang="en-US" altLang="zh-CN" sz="2400" b="1" dirty="0">
                <a:solidFill>
                  <a:srgbClr val="389A47"/>
                </a:solidFill>
                <a:latin typeface="仿宋" panose="02010609060101010101" charset="-122"/>
                <a:ea typeface="仿宋" panose="02010609060101010101" charset="-122"/>
                <a:cs typeface="楷体" panose="02010609060101010101" charset="-122"/>
                <a:sym typeface="+mn-lt"/>
              </a:rPr>
              <a:t> </a:t>
            </a:r>
            <a:r>
              <a:rPr lang="zh-CN" altLang="en-US" sz="2400" b="1" dirty="0">
                <a:solidFill>
                  <a:srgbClr val="389A47"/>
                </a:solidFill>
                <a:latin typeface="仿宋" panose="02010609060101010101" charset="-122"/>
                <a:ea typeface="仿宋" panose="02010609060101010101" charset="-122"/>
                <a:cs typeface="楷体" panose="02010609060101010101" charset="-122"/>
                <a:sym typeface="+mn-lt"/>
              </a:rPr>
              <a:t>另一方面</a:t>
            </a:r>
            <a:r>
              <a:rPr lang="zh-CN" altLang="en-US" sz="2400" dirty="0">
                <a:latin typeface="仿宋" panose="02010609060101010101" charset="-122"/>
                <a:ea typeface="仿宋" panose="02010609060101010101" charset="-122"/>
                <a:cs typeface="楷体" panose="02010609060101010101" charset="-122"/>
                <a:sym typeface="+mn-lt"/>
              </a:rPr>
              <a:t>是从事某种特定职业的人会按照职业要求不断巩固或者调整原有的性格特征，甚至改变自身原有的一些特点。</a:t>
            </a:r>
            <a:endParaRPr lang="zh-CN" altLang="en-US" sz="2400" dirty="0">
              <a:latin typeface="微软雅黑" panose="020B0503020204020204" charset="-122"/>
              <a:ea typeface="微软雅黑" panose="020B0503020204020204" charset="-122"/>
              <a:cs typeface="楷体" panose="02010609060101010101" charset="-122"/>
              <a:sym typeface="+mn-lt"/>
            </a:endParaRPr>
          </a:p>
          <a:p>
            <a:pPr indent="457200" fontAlgn="auto">
              <a:lnSpc>
                <a:spcPct val="140000"/>
              </a:lnSpc>
              <a:spcBef>
                <a:spcPts val="0"/>
              </a:spcBef>
              <a:defRPr/>
            </a:pPr>
            <a:r>
              <a:rPr lang="en-US" altLang="zh-CN" sz="2400" dirty="0">
                <a:latin typeface="微软雅黑" panose="020B0503020204020204" charset="-122"/>
                <a:ea typeface="微软雅黑" panose="020B0503020204020204" charset="-122"/>
                <a:cs typeface="楷体" panose="02010609060101010101" charset="-122"/>
                <a:sym typeface="+mn-lt"/>
              </a:rPr>
              <a:t> </a:t>
            </a:r>
            <a:r>
              <a:rPr lang="zh-CN" altLang="en-US" sz="2400" dirty="0">
                <a:latin typeface="微软雅黑" panose="020B0503020204020204" charset="-122"/>
                <a:ea typeface="微软雅黑" panose="020B0503020204020204" charset="-122"/>
                <a:cs typeface="楷体" panose="02010609060101010101" charset="-122"/>
                <a:sym typeface="+mn-lt"/>
              </a:rPr>
              <a:t>但是，性格与职业之间并不存在严格的一一对应的关系。不同性格类型的人在同一职业领域中能够各具优势，同一性格的人在不同职业领域中也会各显魅力。</a:t>
            </a:r>
            <a:r>
              <a:rPr lang="zh-CN" altLang="en-US" sz="2400" dirty="0">
                <a:latin typeface="楷体" panose="02010609060101010101" charset="-122"/>
                <a:ea typeface="楷体" panose="02010609060101010101" charset="-122"/>
                <a:cs typeface="楷体" panose="02010609060101010101" charset="-122"/>
                <a:sym typeface="+mn-lt"/>
              </a:rPr>
              <a:t>比如，情绪型的人如果从事文学创作，其会因感情丰富、细腻而将人物的心理活动刻画得惟妙惟肖；如果从事社会科学研究，其会因善于想象而在非逻辑思维上比理智型的人更胜一筹。</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5" name="图片 104"/>
          <p:cNvPicPr/>
          <p:nvPr/>
        </p:nvPicPr>
        <p:blipFill>
          <a:blip r:embed="rId1">
            <a:clrChange>
              <a:clrFrom>
                <a:srgbClr val="FEFEFE">
                  <a:alpha val="100000"/>
                </a:srgbClr>
              </a:clrFrom>
              <a:clrTo>
                <a:srgbClr val="FEFEFE">
                  <a:alpha val="100000"/>
                  <a:alpha val="0"/>
                </a:srgbClr>
              </a:clrTo>
            </a:clrChange>
          </a:blip>
          <a:srcRect l="23250" t="-700" r="18533"/>
          <a:stretch>
            <a:fillRect/>
          </a:stretch>
        </p:blipFill>
        <p:spPr>
          <a:xfrm>
            <a:off x="9694545" y="1619885"/>
            <a:ext cx="2218055" cy="38366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2253615"/>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（一）性格分类维度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62890" y="953135"/>
            <a:ext cx="11530330" cy="1821815"/>
          </a:xfrm>
          <a:prstGeom prst="rect">
            <a:avLst/>
          </a:prstGeom>
          <a:noFill/>
        </p:spPr>
        <p:txBody>
          <a:bodyPr wrap="square" rtlCol="0" anchor="t">
            <a:noAutofit/>
          </a:bodyPr>
          <a:p>
            <a:pPr indent="457200" fontAlgn="auto">
              <a:lnSpc>
                <a:spcPct val="120000"/>
              </a:lnSpc>
            </a:pPr>
            <a:r>
              <a:rPr lang="zh-CN" altLang="en-US" sz="2000"/>
              <a:t>目前，心理学家已经开发出很多种有关性格的分类方法，如九型人格、大五人格、16PF 等。在职业选择与发展领域，应用最广泛的是基于著名心理学家荣格的心理类型理论而开发出的</a:t>
            </a:r>
            <a:r>
              <a:rPr lang="zh-CN" altLang="en-US" sz="2000" b="1">
                <a:solidFill>
                  <a:srgbClr val="389A47"/>
                </a:solidFill>
              </a:rPr>
              <a:t>迈尔斯—布里格斯人格类型测验（Myers–Briggs Type Indicator，MBTI）</a:t>
            </a:r>
            <a:r>
              <a:rPr lang="zh-CN" altLang="en-US" sz="2000"/>
              <a:t>。</a:t>
            </a:r>
            <a:endParaRPr lang="zh-CN" altLang="en-US" sz="2000"/>
          </a:p>
        </p:txBody>
      </p:sp>
      <p:sp>
        <p:nvSpPr>
          <p:cNvPr id="3" name="文本框 2"/>
          <p:cNvSpPr txBox="1"/>
          <p:nvPr/>
        </p:nvSpPr>
        <p:spPr>
          <a:xfrm>
            <a:off x="688340" y="2811145"/>
            <a:ext cx="10473055" cy="829945"/>
          </a:xfrm>
          <a:prstGeom prst="rect">
            <a:avLst/>
          </a:prstGeom>
          <a:noFill/>
        </p:spPr>
        <p:txBody>
          <a:bodyPr wrap="square" rtlCol="0" anchor="t">
            <a:spAutoFit/>
          </a:bodyPr>
          <a:p>
            <a:pPr indent="457200" algn="l">
              <a:lnSpc>
                <a:spcPct val="120000"/>
              </a:lnSpc>
              <a:buClrTx/>
              <a:buSzTx/>
              <a:buFontTx/>
            </a:pPr>
            <a:r>
              <a:rPr lang="zh-CN" altLang="en-US" sz="2000" b="1">
                <a:solidFill>
                  <a:srgbClr val="00B0F0"/>
                </a:solidFill>
              </a:rPr>
              <a:t>1. 能量指向方式</a:t>
            </a:r>
            <a:endParaRPr lang="zh-CN" altLang="en-US" sz="2000"/>
          </a:p>
          <a:p>
            <a:pPr indent="457200" algn="l">
              <a:lnSpc>
                <a:spcPct val="120000"/>
              </a:lnSpc>
              <a:buClrTx/>
              <a:buSzTx/>
              <a:buFontTx/>
            </a:pPr>
            <a:r>
              <a:rPr lang="zh-CN" altLang="en-US" sz="2000"/>
              <a:t>根据能量指向方式，MBTI 将人分为外向型和内向型。如图 3-6 所示。</a:t>
            </a:r>
            <a:endParaRPr lang="zh-CN" altLang="en-US" sz="2000"/>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167130" y="3677285"/>
            <a:ext cx="10275570" cy="27844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953135"/>
            <a:ext cx="10473690" cy="534035"/>
          </a:xfrm>
          <a:prstGeom prst="rect">
            <a:avLst/>
          </a:prstGeom>
          <a:noFill/>
        </p:spPr>
        <p:txBody>
          <a:bodyPr wrap="square" rtlCol="0" anchor="t">
            <a:spAutoFit/>
          </a:bodyPr>
          <a:p>
            <a:pPr indent="457200" fontAlgn="auto">
              <a:lnSpc>
                <a:spcPct val="120000"/>
              </a:lnSpc>
            </a:pPr>
            <a:r>
              <a:rPr lang="zh-CN" altLang="en-US" sz="2400"/>
              <a:t>外向型的人和内向型的人的性格特点如表 3-5 所示。</a:t>
            </a:r>
            <a:endParaRPr lang="zh-CN" altLang="en-US" sz="2400"/>
          </a:p>
        </p:txBody>
      </p:sp>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94030" y="1493520"/>
            <a:ext cx="11351260" cy="51631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104265"/>
            <a:ext cx="10473055" cy="977265"/>
          </a:xfrm>
          <a:prstGeom prst="rect">
            <a:avLst/>
          </a:prstGeom>
          <a:noFill/>
        </p:spPr>
        <p:txBody>
          <a:bodyPr wrap="square" rtlCol="0" anchor="t">
            <a:spAutoFit/>
          </a:bodyPr>
          <a:p>
            <a:pPr indent="457200" algn="l">
              <a:lnSpc>
                <a:spcPct val="120000"/>
              </a:lnSpc>
              <a:buClrTx/>
              <a:buSzTx/>
              <a:buFontTx/>
            </a:pPr>
            <a:r>
              <a:rPr lang="zh-CN" altLang="en-US" sz="2400" b="1">
                <a:solidFill>
                  <a:srgbClr val="00B0F0"/>
                </a:solidFill>
              </a:rPr>
              <a:t>2. 信息的获取方式</a:t>
            </a:r>
            <a:endParaRPr lang="zh-CN" altLang="en-US" sz="2400" b="1">
              <a:solidFill>
                <a:srgbClr val="00B0F0"/>
              </a:solidFill>
            </a:endParaRPr>
          </a:p>
          <a:p>
            <a:pPr indent="457200" algn="l">
              <a:lnSpc>
                <a:spcPct val="120000"/>
              </a:lnSpc>
              <a:buClrTx/>
              <a:buSzTx/>
              <a:buFontTx/>
            </a:pPr>
            <a:r>
              <a:rPr lang="zh-CN" altLang="en-US" sz="2400"/>
              <a:t>根据信息的获取方式，</a:t>
            </a:r>
            <a:r>
              <a:rPr lang="zh-CN" altLang="en-US" sz="2400"/>
              <a:t>MBTI 将人分为感觉型和直觉型，如图 3-7 所示。</a:t>
            </a:r>
            <a:endParaRPr lang="zh-CN" altLang="en-US" sz="2400"/>
          </a:p>
        </p:txBody>
      </p:sp>
      <p:pic>
        <p:nvPicPr>
          <p:cNvPr id="6" name="图片 5"/>
          <p:cNvPicPr>
            <a:picLocks noChangeAspect="1"/>
          </p:cNvPicPr>
          <p:nvPr/>
        </p:nvPicPr>
        <p:blipFill>
          <a:blip r:embed="rId1"/>
          <a:stretch>
            <a:fillRect/>
          </a:stretch>
        </p:blipFill>
        <p:spPr>
          <a:xfrm>
            <a:off x="1252855" y="2795905"/>
            <a:ext cx="10194290" cy="30448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953135"/>
            <a:ext cx="10473690" cy="534035"/>
          </a:xfrm>
          <a:prstGeom prst="rect">
            <a:avLst/>
          </a:prstGeom>
          <a:noFill/>
        </p:spPr>
        <p:txBody>
          <a:bodyPr wrap="square" rtlCol="0" anchor="t">
            <a:spAutoFit/>
          </a:bodyPr>
          <a:p>
            <a:pPr indent="457200" fontAlgn="auto">
              <a:lnSpc>
                <a:spcPct val="120000"/>
              </a:lnSpc>
            </a:pPr>
            <a:r>
              <a:rPr lang="zh-CN" altLang="en-US" sz="2400"/>
              <a:t>感觉型的人和直觉型的人的性格特点见表 3-6。</a:t>
            </a:r>
            <a:endParaRPr lang="zh-CN" altLang="en-US" sz="2400"/>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34975" y="2091055"/>
            <a:ext cx="11321415" cy="37020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3935"/>
            <a:ext cx="10473055" cy="977265"/>
          </a:xfrm>
          <a:prstGeom prst="rect">
            <a:avLst/>
          </a:prstGeom>
          <a:noFill/>
        </p:spPr>
        <p:txBody>
          <a:bodyPr wrap="square" rtlCol="0" anchor="t">
            <a:spAutoFit/>
          </a:bodyPr>
          <a:p>
            <a:pPr indent="457200" algn="l">
              <a:lnSpc>
                <a:spcPct val="120000"/>
              </a:lnSpc>
              <a:buClrTx/>
              <a:buSzTx/>
              <a:buFontTx/>
            </a:pPr>
            <a:r>
              <a:rPr lang="zh-CN" altLang="en-US" sz="2400" b="1">
                <a:solidFill>
                  <a:srgbClr val="00B0F0"/>
                </a:solidFill>
              </a:rPr>
              <a:t>3. 做决策的方式</a:t>
            </a:r>
            <a:endParaRPr lang="zh-CN" altLang="en-US" sz="2400" b="1">
              <a:solidFill>
                <a:srgbClr val="00B0F0"/>
              </a:solidFill>
            </a:endParaRPr>
          </a:p>
          <a:p>
            <a:pPr indent="457200" algn="l">
              <a:lnSpc>
                <a:spcPct val="120000"/>
              </a:lnSpc>
              <a:buClrTx/>
              <a:buSzTx/>
              <a:buFontTx/>
            </a:pPr>
            <a:r>
              <a:rPr lang="zh-CN" altLang="en-US" sz="2400"/>
              <a:t>根据做决策的方式，MBTI 将人分为思考型和情感型，如图 3-8 所示。</a:t>
            </a:r>
            <a:endParaRPr lang="zh-CN" altLang="en-US" sz="2400"/>
          </a:p>
        </p:txBody>
      </p:sp>
      <p:pic>
        <p:nvPicPr>
          <p:cNvPr id="4" name="图片 3"/>
          <p:cNvPicPr>
            <a:picLocks noChangeAspect="1"/>
          </p:cNvPicPr>
          <p:nvPr/>
        </p:nvPicPr>
        <p:blipFill>
          <a:blip r:embed="rId1"/>
          <a:stretch>
            <a:fillRect/>
          </a:stretch>
        </p:blipFill>
        <p:spPr>
          <a:xfrm>
            <a:off x="1417320" y="3097530"/>
            <a:ext cx="9248775" cy="28384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953135"/>
            <a:ext cx="10473690" cy="534035"/>
          </a:xfrm>
          <a:prstGeom prst="rect">
            <a:avLst/>
          </a:prstGeom>
          <a:noFill/>
        </p:spPr>
        <p:txBody>
          <a:bodyPr wrap="square" rtlCol="0" anchor="t">
            <a:spAutoFit/>
          </a:bodyPr>
          <a:p>
            <a:pPr indent="457200" fontAlgn="auto">
              <a:lnSpc>
                <a:spcPct val="120000"/>
              </a:lnSpc>
            </a:pPr>
            <a:r>
              <a:rPr lang="zh-CN" altLang="en-US" sz="2400"/>
              <a:t>思考型的人和情感型的人的性格特点见表 3-7。</a:t>
            </a:r>
            <a:endParaRPr lang="zh-CN" altLang="en-US" sz="2400"/>
          </a:p>
        </p:txBody>
      </p:sp>
      <p:pic>
        <p:nvPicPr>
          <p:cNvPr id="5" name="图片 4"/>
          <p:cNvPicPr>
            <a:picLocks noChangeAspect="1"/>
          </p:cNvPicPr>
          <p:nvPr/>
        </p:nvPicPr>
        <p:blipFill>
          <a:blip r:embed="rId1"/>
          <a:stretch>
            <a:fillRect/>
          </a:stretch>
        </p:blipFill>
        <p:spPr>
          <a:xfrm>
            <a:off x="403860" y="2060575"/>
            <a:ext cx="11384915" cy="39535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104265"/>
            <a:ext cx="10473055" cy="977265"/>
          </a:xfrm>
          <a:prstGeom prst="rect">
            <a:avLst/>
          </a:prstGeom>
          <a:noFill/>
        </p:spPr>
        <p:txBody>
          <a:bodyPr wrap="square" rtlCol="0" anchor="t">
            <a:spAutoFit/>
          </a:bodyPr>
          <a:p>
            <a:pPr indent="457200" algn="l">
              <a:lnSpc>
                <a:spcPct val="120000"/>
              </a:lnSpc>
              <a:buClrTx/>
              <a:buSzTx/>
              <a:buFontTx/>
            </a:pPr>
            <a:r>
              <a:rPr lang="zh-CN" altLang="en-US" sz="2400" b="1">
                <a:solidFill>
                  <a:srgbClr val="00B0F0"/>
                </a:solidFill>
              </a:rPr>
              <a:t>4. 日常生活方式</a:t>
            </a:r>
            <a:endParaRPr lang="zh-CN" altLang="en-US" sz="2400" b="1">
              <a:solidFill>
                <a:srgbClr val="00B0F0"/>
              </a:solidFill>
            </a:endParaRPr>
          </a:p>
          <a:p>
            <a:pPr indent="457200" algn="l">
              <a:lnSpc>
                <a:spcPct val="120000"/>
              </a:lnSpc>
              <a:buClrTx/>
              <a:buSzTx/>
              <a:buFontTx/>
            </a:pPr>
            <a:r>
              <a:rPr lang="zh-CN" altLang="en-US" sz="2400"/>
              <a:t>根据日常生活方式，MBTI 将人分为判断型和知觉型，如图 3-9 所示。</a:t>
            </a:r>
            <a:endParaRPr lang="zh-CN" altLang="en-US" sz="2400"/>
          </a:p>
        </p:txBody>
      </p:sp>
      <p:pic>
        <p:nvPicPr>
          <p:cNvPr id="5" name="图片 4"/>
          <p:cNvPicPr>
            <a:picLocks noChangeAspect="1"/>
          </p:cNvPicPr>
          <p:nvPr/>
        </p:nvPicPr>
        <p:blipFill>
          <a:blip r:embed="rId1"/>
          <a:stretch>
            <a:fillRect/>
          </a:stretch>
        </p:blipFill>
        <p:spPr>
          <a:xfrm>
            <a:off x="1256665" y="2912110"/>
            <a:ext cx="10055225" cy="31115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688340" y="953135"/>
            <a:ext cx="10473690" cy="534035"/>
          </a:xfrm>
          <a:prstGeom prst="rect">
            <a:avLst/>
          </a:prstGeom>
          <a:noFill/>
        </p:spPr>
        <p:txBody>
          <a:bodyPr wrap="square" rtlCol="0" anchor="t">
            <a:spAutoFit/>
          </a:bodyPr>
          <a:p>
            <a:pPr indent="457200" fontAlgn="auto">
              <a:lnSpc>
                <a:spcPct val="120000"/>
              </a:lnSpc>
            </a:pPr>
            <a:r>
              <a:rPr lang="zh-CN" altLang="en-US" sz="2400"/>
              <a:t>判断型的人和知觉型的人的性格特点见表 3-8。</a:t>
            </a:r>
            <a:endParaRPr lang="zh-CN" altLang="en-US" sz="2400"/>
          </a:p>
        </p:txBody>
      </p:sp>
      <p:pic>
        <p:nvPicPr>
          <p:cNvPr id="3" name="图片 2"/>
          <p:cNvPicPr>
            <a:picLocks noChangeAspect="1"/>
          </p:cNvPicPr>
          <p:nvPr/>
        </p:nvPicPr>
        <p:blipFill>
          <a:blip r:embed="rId1"/>
          <a:stretch>
            <a:fillRect/>
          </a:stretch>
        </p:blipFill>
        <p:spPr>
          <a:xfrm>
            <a:off x="378460" y="1790065"/>
            <a:ext cx="11435715" cy="42456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0" name="图片 99"/>
          <p:cNvPicPr/>
          <p:nvPr/>
        </p:nvPicPr>
        <p:blipFill>
          <a:blip r:embed="rId1"/>
          <a:stretch>
            <a:fillRect/>
          </a:stretch>
        </p:blipFill>
        <p:spPr>
          <a:xfrm>
            <a:off x="6670040" y="1246505"/>
            <a:ext cx="5125720" cy="4594225"/>
          </a:xfrm>
          <a:prstGeom prst="rect">
            <a:avLst/>
          </a:prstGeom>
          <a:noFill/>
          <a:ln w="9525">
            <a:noFill/>
          </a:ln>
        </p:spPr>
      </p:pic>
      <p:sp>
        <p:nvSpPr>
          <p:cNvPr id="4" name="文本框 3"/>
          <p:cNvSpPr txBox="1"/>
          <p:nvPr/>
        </p:nvSpPr>
        <p:spPr>
          <a:xfrm>
            <a:off x="477520" y="1111885"/>
            <a:ext cx="5619115" cy="5184140"/>
          </a:xfrm>
          <a:prstGeom prst="rect">
            <a:avLst/>
          </a:prstGeom>
          <a:noFill/>
        </p:spPr>
        <p:txBody>
          <a:bodyPr wrap="square" rtlCol="0" anchor="t">
            <a:noAutofit/>
          </a:bodyPr>
          <a:p>
            <a:pPr>
              <a:lnSpc>
                <a:spcPct val="130000"/>
              </a:lnSpc>
            </a:pPr>
            <a:r>
              <a:rPr lang="en-US" altLang="zh-CN" sz="2000">
                <a:latin typeface="仿宋" panose="02010609060101010101" charset="-122"/>
                <a:ea typeface="仿宋" panose="02010609060101010101" charset="-122"/>
              </a:rPr>
              <a:t>    </a:t>
            </a:r>
            <a:r>
              <a:rPr lang="zh-CN" altLang="en-US" sz="2000">
                <a:latin typeface="仿宋" panose="02010609060101010101" charset="-122"/>
                <a:ea typeface="仿宋" panose="02010609060101010101" charset="-122"/>
              </a:rPr>
              <a:t>一位生涯辅导学专家曾说过：</a:t>
            </a:r>
            <a:r>
              <a:rPr lang="zh-CN" altLang="en-US" sz="2000">
                <a:solidFill>
                  <a:srgbClr val="042C45"/>
                </a:solidFill>
              </a:rPr>
              <a:t>生活就好似伸展在你面前的一条长而不见终点的路，两旁有许多指路牌引导着你走上一条条新的岔路，引领你到不同的地方，有新的工作、新的生活内容。在面临岔路口时，你必须做出选择，而你现在的选择将会影响你未来做选择的自由，因为每条路都将再次引领你到不同的地方。每一个路口都有一道闸门，有两个因素影响你是否继续前进或另寻他路：第一，你是否想要走上这条路；第二，闸门是否为你而开，这要看你是否具备相当的条件。要解决第一个问题，就需要我们对自己进行一番探索，正确、客观地了解自己是我们做出正确人生选择的基础。</a:t>
            </a:r>
            <a:endParaRPr lang="zh-CN" altLang="en-US" sz="2000">
              <a:solidFill>
                <a:srgbClr val="042C45"/>
              </a:solidFill>
            </a:endParaRPr>
          </a:p>
        </p:txBody>
      </p:sp>
      <p:sp>
        <p:nvSpPr>
          <p:cNvPr id="5" name="椭圆形标注 4"/>
          <p:cNvSpPr/>
          <p:nvPr/>
        </p:nvSpPr>
        <p:spPr>
          <a:xfrm>
            <a:off x="6757035" y="1360170"/>
            <a:ext cx="2005965" cy="1625600"/>
          </a:xfrm>
          <a:prstGeom prst="wedgeEllipseCallout">
            <a:avLst>
              <a:gd name="adj1" fmla="val 44457"/>
              <a:gd name="adj2" fmla="val 45878"/>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你是否想要走上这条路？</a:t>
            </a:r>
            <a:endParaRPr lang="zh-CN" altLang="en-US" b="1"/>
          </a:p>
        </p:txBody>
      </p:sp>
      <p:sp>
        <p:nvSpPr>
          <p:cNvPr id="6" name="椭圆形标注 5"/>
          <p:cNvSpPr/>
          <p:nvPr/>
        </p:nvSpPr>
        <p:spPr>
          <a:xfrm>
            <a:off x="9570085" y="2346960"/>
            <a:ext cx="1858645" cy="1625600"/>
          </a:xfrm>
          <a:prstGeom prst="wedgeEllipseCallout">
            <a:avLst>
              <a:gd name="adj1" fmla="val -64122"/>
              <a:gd name="adj2" fmla="val 27706"/>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t>闸门是否为你而开？</a:t>
            </a:r>
            <a:endParaRPr lang="zh-CN" altLang="en-US"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570865" y="953135"/>
            <a:ext cx="11310620" cy="1050925"/>
          </a:xfrm>
          <a:prstGeom prst="rect">
            <a:avLst/>
          </a:prstGeom>
          <a:noFill/>
        </p:spPr>
        <p:txBody>
          <a:bodyPr wrap="square" rtlCol="0" anchor="t">
            <a:noAutofit/>
          </a:bodyPr>
          <a:p>
            <a:pPr indent="457200" fontAlgn="auto">
              <a:lnSpc>
                <a:spcPct val="120000"/>
              </a:lnSpc>
            </a:pPr>
            <a:r>
              <a:rPr lang="zh-CN" altLang="en-US" sz="2400"/>
              <a:t>根据上述说明，将每个维度中你最偏向的那个字母填在下面的横线上，这样就可得到你的职业性格类型。</a:t>
            </a:r>
            <a:endParaRPr lang="zh-CN" altLang="en-US" sz="2400"/>
          </a:p>
        </p:txBody>
      </p:sp>
      <p:pic>
        <p:nvPicPr>
          <p:cNvPr id="5" name="图片 4"/>
          <p:cNvPicPr>
            <a:picLocks noChangeAspect="1"/>
          </p:cNvPicPr>
          <p:nvPr/>
        </p:nvPicPr>
        <p:blipFill>
          <a:blip r:embed="rId1"/>
          <a:stretch>
            <a:fillRect/>
          </a:stretch>
        </p:blipFill>
        <p:spPr>
          <a:xfrm>
            <a:off x="1871980" y="2218690"/>
            <a:ext cx="8884285" cy="41871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99770" y="895985"/>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（二）16 种职业性格类型</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24840" y="1417955"/>
            <a:ext cx="11323955" cy="889000"/>
          </a:xfrm>
          <a:prstGeom prst="rect">
            <a:avLst/>
          </a:prstGeom>
          <a:noFill/>
        </p:spPr>
        <p:txBody>
          <a:bodyPr wrap="square" rtlCol="0" anchor="t">
            <a:noAutofit/>
          </a:bodyPr>
          <a:p>
            <a:pPr indent="457200" algn="l">
              <a:lnSpc>
                <a:spcPct val="120000"/>
              </a:lnSpc>
              <a:buClrTx/>
              <a:buSzTx/>
              <a:buFontTx/>
            </a:pPr>
            <a:r>
              <a:rPr lang="zh-CN" altLang="en-US" sz="2400"/>
              <a:t>MBTI 根据四个维度两两组合，便得到了 16 种职业性格。其特点及适合的职业领域见表 3-9。</a:t>
            </a:r>
            <a:endParaRPr lang="zh-CN" altLang="en-US" sz="2400"/>
          </a:p>
        </p:txBody>
      </p:sp>
      <p:pic>
        <p:nvPicPr>
          <p:cNvPr id="6" name="图片 5"/>
          <p:cNvPicPr>
            <a:picLocks noChangeAspect="1"/>
          </p:cNvPicPr>
          <p:nvPr/>
        </p:nvPicPr>
        <p:blipFill>
          <a:blip r:embed="rId1"/>
          <a:stretch>
            <a:fillRect/>
          </a:stretch>
        </p:blipFill>
        <p:spPr>
          <a:xfrm>
            <a:off x="699770" y="2424430"/>
            <a:ext cx="10982960" cy="40906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7" name="图片 6"/>
          <p:cNvPicPr>
            <a:picLocks noChangeAspect="1"/>
          </p:cNvPicPr>
          <p:nvPr/>
        </p:nvPicPr>
        <p:blipFill>
          <a:blip r:embed="rId1"/>
          <a:stretch>
            <a:fillRect/>
          </a:stretch>
        </p:blipFill>
        <p:spPr>
          <a:xfrm>
            <a:off x="1383030" y="805180"/>
            <a:ext cx="10013315" cy="57937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37870" y="981710"/>
            <a:ext cx="11123295" cy="51638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648335" y="1189990"/>
            <a:ext cx="11236960" cy="41395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90575" y="1025525"/>
            <a:ext cx="10610850" cy="53340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二、了解你的职业性格</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52475" y="1113155"/>
            <a:ext cx="10687050" cy="5248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3-3：你的职业性格特点是什么</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402590" y="1146810"/>
            <a:ext cx="11387455" cy="38874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3-3：你的职业性格特点是什么</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826895" y="738505"/>
            <a:ext cx="8538845" cy="582739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3-3：你的职业性格特点是什么</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781050" y="1233805"/>
            <a:ext cx="10629900" cy="43910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1676344" y="3145135"/>
            <a:ext cx="88392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自我探索的方法与重点领域</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3-3：你的职业性格特点是什么</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00990" y="1516380"/>
            <a:ext cx="11739245" cy="42557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38430" y="1650365"/>
            <a:ext cx="12077700" cy="35871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14870" cy="521970"/>
          </a:xfrm>
          <a:prstGeom prst="rect">
            <a:avLst/>
          </a:prstGeom>
          <a:noFill/>
        </p:spPr>
        <p:txBody>
          <a:bodyPr wrap="none" rtlCol="0">
            <a:spAutoFit/>
          </a:bodyPr>
          <a:lstStyle/>
          <a:p>
            <a:pPr algn="l"/>
            <a:r>
              <a:rPr lang="zh-CN" altLang="en-US" sz="2800" b="1" dirty="0">
                <a:solidFill>
                  <a:srgbClr val="FFFF00"/>
                </a:solidFill>
                <a:latin typeface="思源黑体 CN Bold" panose="020B0800000000000000" pitchFamily="34" charset="-128"/>
                <a:ea typeface="思源黑体 CN Bold" panose="020B0800000000000000" pitchFamily="34" charset="-128"/>
                <a:sym typeface="+mn-lt"/>
              </a:rPr>
              <a:t>自我认识练习 3-3：你的职业性格特点是什么</a:t>
            </a:r>
            <a:endParaRPr lang="zh-CN" altLang="en-US" sz="2800" b="1" dirty="0">
              <a:solidFill>
                <a:srgbClr val="FFFF00"/>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24840" y="1115695"/>
            <a:ext cx="11044555" cy="534035"/>
          </a:xfrm>
          <a:prstGeom prst="rect">
            <a:avLst/>
          </a:prstGeom>
          <a:noFill/>
        </p:spPr>
        <p:txBody>
          <a:bodyPr wrap="square" rtlCol="0" anchor="t">
            <a:spAutoFit/>
          </a:bodyPr>
          <a:p>
            <a:pPr indent="457200" algn="l">
              <a:lnSpc>
                <a:spcPct val="120000"/>
              </a:lnSpc>
              <a:buClrTx/>
              <a:buSzTx/>
              <a:buFontTx/>
            </a:pPr>
            <a:r>
              <a:rPr lang="zh-CN" altLang="en-US" sz="2400"/>
              <a:t>计分方式如表 3-10 所示。</a:t>
            </a:r>
            <a:endParaRPr lang="zh-CN" altLang="en-US" sz="2400"/>
          </a:p>
        </p:txBody>
      </p:sp>
      <p:pic>
        <p:nvPicPr>
          <p:cNvPr id="5" name="图片 4"/>
          <p:cNvPicPr>
            <a:picLocks noChangeAspect="1"/>
          </p:cNvPicPr>
          <p:nvPr/>
        </p:nvPicPr>
        <p:blipFill>
          <a:blip r:embed="rId1"/>
          <a:stretch>
            <a:fillRect/>
          </a:stretch>
        </p:blipFill>
        <p:spPr>
          <a:xfrm>
            <a:off x="419100" y="1649730"/>
            <a:ext cx="11456670" cy="4613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119064" y="3145135"/>
            <a:ext cx="595376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职业能力倾向探索</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第五节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一、能力倾向与职业发展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346646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乌鸦学老鹰</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6" name="文本框 5"/>
          <p:cNvSpPr txBox="1"/>
          <p:nvPr/>
        </p:nvSpPr>
        <p:spPr>
          <a:xfrm>
            <a:off x="495300" y="1588770"/>
            <a:ext cx="11221085" cy="341503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鹰从高高的岩石上飞下来，以非常优美的姿势俯冲而下，把一只羊羔抓走了。一只乌鸦看见了，非常羡慕，心想：要是我也能这样去抓一只羊，就不用天天吃腐烂的食物了，那该多好呀！于是乌鸦凭借着对鹰的动作的记忆，反复练习俯冲的姿势，也希望像鹰一样去抓一只羊。</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一天，它觉得练习得差不多了，呼啦啦地从山崖上俯冲而下，猛扑到一只公羊身上，狠命地想把它带走，然而它的爪子却被羊毛缠住了，怎么拔也拔不出来。尽管它不断地使劲拍打翅膀，但仍飞不起来。牧羊人看到后，跑过去将它一把抓住，剪去了它翅膀上的羽毛。傍晚，他带着乌鸦回家，交给了他的孩子们。孩子们问这是什么鸟，牧羊人回答说：“这确确实实是一只乌鸦，可是它自己却要充当老鹰。”</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6" name="图片 105"/>
          <p:cNvPicPr/>
          <p:nvPr/>
        </p:nvPicPr>
        <p:blipFill>
          <a:blip r:embed="rId1"/>
          <a:stretch>
            <a:fillRect/>
          </a:stretch>
        </p:blipFill>
        <p:spPr>
          <a:xfrm>
            <a:off x="7830185" y="5018405"/>
            <a:ext cx="2887980" cy="14922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2" name="Rectangle 30"/>
          <p:cNvSpPr txBox="1">
            <a:spLocks noRot="1" noChangeArrowheads="1"/>
          </p:cNvSpPr>
          <p:nvPr/>
        </p:nvSpPr>
        <p:spPr bwMode="auto">
          <a:xfrm>
            <a:off x="688340" y="833755"/>
            <a:ext cx="695134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（一）职业测评法</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189865" y="1252855"/>
            <a:ext cx="12002135" cy="5898515"/>
          </a:xfrm>
          <a:prstGeom prst="rect">
            <a:avLst/>
          </a:prstGeom>
          <a:noFill/>
        </p:spPr>
        <p:txBody>
          <a:bodyPr wrap="square" rtlCol="0" anchor="t">
            <a:noAutofit/>
          </a:bodyPr>
          <a:p>
            <a:pPr indent="457200" algn="l">
              <a:lnSpc>
                <a:spcPct val="120000"/>
              </a:lnSpc>
              <a:buClrTx/>
              <a:buSzTx/>
              <a:buFontTx/>
            </a:pPr>
            <a:r>
              <a:rPr lang="zh-CN" altLang="en-US" sz="2400" b="1">
                <a:solidFill>
                  <a:srgbClr val="00B0F0"/>
                </a:solidFill>
              </a:rPr>
              <a:t>1. 一般能力倾向测验</a:t>
            </a:r>
            <a:endParaRPr lang="zh-CN" altLang="en-US" sz="2400" b="1">
              <a:solidFill>
                <a:srgbClr val="00B0F0"/>
              </a:solidFill>
            </a:endParaRPr>
          </a:p>
          <a:p>
            <a:pPr indent="457200" algn="l">
              <a:lnSpc>
                <a:spcPct val="120000"/>
              </a:lnSpc>
              <a:buClrTx/>
              <a:buSzTx/>
              <a:buFontTx/>
            </a:pPr>
            <a:r>
              <a:rPr lang="zh-CN" altLang="en-US" sz="2400"/>
              <a:t>GATB 最初由美国劳工部就业保障局在 20 世纪 30 年代编制。目前最新版的 GATB是 1983 年修订的版本，包括 </a:t>
            </a:r>
            <a:r>
              <a:rPr lang="zh-CN" altLang="en-US" sz="2400">
                <a:highlight>
                  <a:srgbClr val="FFFF00"/>
                </a:highlight>
              </a:rPr>
              <a:t>12 个分测验</a:t>
            </a:r>
            <a:r>
              <a:rPr lang="zh-CN" altLang="en-US" sz="2400"/>
              <a:t>（名称比较、计算、三维空间、词汇、工具匹配、算术推理、形状匹配、做记号、放置、转动、装配和拆卸），分别对</a:t>
            </a:r>
            <a:r>
              <a:rPr lang="zh-CN" altLang="en-US" sz="2400">
                <a:highlight>
                  <a:srgbClr val="FFFF00"/>
                </a:highlight>
              </a:rPr>
              <a:t>九种能力倾向</a:t>
            </a:r>
            <a:r>
              <a:rPr lang="zh-CN" altLang="en-US" sz="2400"/>
              <a:t>进行评定：</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①一般学习能力（G），是指推理和判断能力，由三维空间、词汇、算术推理三个分测验的分数相加得到；</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②文字能力（V），是指对词汇的理解能力，由词汇分测验的分数得到；</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③数字能力（N），是指计算能力和数学推理能力，由计算、算术推理两个分测验的分数相加得到；</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④空间能力（S），是指对空间图形的判断和推理能力，由三维空间分测验的分数得到；</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endParaRPr lang="zh-CN" altLang="en-US" sz="24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19075" y="917575"/>
            <a:ext cx="11972290" cy="5822950"/>
          </a:xfrm>
          <a:prstGeom prst="rect">
            <a:avLst/>
          </a:prstGeom>
          <a:noFill/>
        </p:spPr>
        <p:txBody>
          <a:bodyPr wrap="square" rtlCol="0" anchor="t">
            <a:noAutofit/>
          </a:bodyPr>
          <a:p>
            <a:pPr algn="l">
              <a:lnSpc>
                <a:spcPct val="100000"/>
              </a:lnSpc>
              <a:buClrTx/>
              <a:buSzTx/>
              <a:buFontTx/>
              <a:buNone/>
            </a:pPr>
            <a:r>
              <a:rPr lang="en-US" altLang="zh-CN" sz="2400" dirty="0">
                <a:latin typeface="楷体" panose="02010609060101010101" charset="-122"/>
                <a:ea typeface="楷体" panose="02010609060101010101" charset="-122"/>
                <a:cs typeface="楷体" panose="02010609060101010101" charset="-122"/>
                <a:sym typeface="+mn-ea"/>
              </a:rPr>
              <a:t>    </a:t>
            </a:r>
            <a:r>
              <a:rPr lang="zh-CN" altLang="en-US" sz="2400" dirty="0">
                <a:latin typeface="楷体" panose="02010609060101010101" charset="-122"/>
                <a:ea typeface="楷体" panose="02010609060101010101" charset="-122"/>
                <a:cs typeface="楷体" panose="02010609060101010101" charset="-122"/>
                <a:sym typeface="+mn-ea"/>
              </a:rPr>
              <a:t>⑤形状知觉（P），是指形状知觉的能力，由工具匹配和形状匹配两个分测验的分数相加得到；</a:t>
            </a:r>
            <a:endParaRPr lang="zh-CN" altLang="en-US" sz="2400" dirty="0">
              <a:latin typeface="楷体" panose="02010609060101010101" charset="-122"/>
              <a:ea typeface="楷体" panose="02010609060101010101" charset="-122"/>
              <a:cs typeface="楷体" panose="02010609060101010101" charset="-122"/>
            </a:endParaRPr>
          </a:p>
          <a:p>
            <a:pPr algn="l">
              <a:lnSpc>
                <a:spcPct val="100000"/>
              </a:lnSpc>
              <a:buClrTx/>
              <a:buSzTx/>
              <a:buFont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⑥书写知觉（Q），是指注意书写和图表材料中的细节校正字和数的能力，由名称比较分测验的分数得到；</a:t>
            </a:r>
            <a:endParaRPr lang="zh-CN" altLang="en-US" sz="2400" dirty="0">
              <a:latin typeface="楷体" panose="02010609060101010101" charset="-122"/>
              <a:ea typeface="楷体" panose="02010609060101010101" charset="-122"/>
              <a:cs typeface="楷体" panose="02010609060101010101" charset="-122"/>
            </a:endParaRPr>
          </a:p>
          <a:p>
            <a:pPr algn="l">
              <a:lnSpc>
                <a:spcPct val="100000"/>
              </a:lnSpc>
              <a:buClrTx/>
              <a:buSzTx/>
              <a:buFont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⑦运动协调（K），是指快速运动中的手眼协同能力，由做记号分测验的分数得到；</a:t>
            </a:r>
            <a:endParaRPr lang="zh-CN" altLang="en-US" sz="2400" dirty="0">
              <a:latin typeface="楷体" panose="02010609060101010101" charset="-122"/>
              <a:ea typeface="楷体" panose="02010609060101010101" charset="-122"/>
              <a:cs typeface="楷体" panose="02010609060101010101" charset="-122"/>
            </a:endParaRPr>
          </a:p>
          <a:p>
            <a:pPr algn="l">
              <a:lnSpc>
                <a:spcPct val="100000"/>
              </a:lnSpc>
              <a:buClrTx/>
              <a:buSzTx/>
              <a:buFont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⑧手指灵巧（F），是指用手指快速操纵小物件的能力，由放置、转动两个分测验的分数相加得到；</a:t>
            </a:r>
            <a:endParaRPr lang="zh-CN" altLang="en-US" sz="2400" dirty="0">
              <a:latin typeface="楷体" panose="02010609060101010101" charset="-122"/>
              <a:ea typeface="楷体" panose="02010609060101010101" charset="-122"/>
              <a:cs typeface="楷体" panose="02010609060101010101" charset="-122"/>
            </a:endParaRPr>
          </a:p>
          <a:p>
            <a:pPr algn="l">
              <a:lnSpc>
                <a:spcPct val="100000"/>
              </a:lnSpc>
              <a:buClrTx/>
              <a:buSzTx/>
              <a:buFont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⑨手工灵巧（M），是指一个人用双手放置和旋转物体的能力，由装配、拆卸两个分测验的分数相加得到。</a:t>
            </a:r>
            <a:endParaRPr lang="zh-CN" altLang="en-US" sz="2400" dirty="0">
              <a:latin typeface="楷体" panose="02010609060101010101" charset="-122"/>
              <a:ea typeface="楷体" panose="02010609060101010101" charset="-122"/>
              <a:cs typeface="楷体" panose="02010609060101010101" charset="-122"/>
            </a:endParaRPr>
          </a:p>
          <a:p>
            <a:pPr algn="l">
              <a:lnSpc>
                <a:spcPct val="100000"/>
              </a:lnSpc>
              <a:buClrTx/>
              <a:buSzTx/>
              <a:buFont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GATB 的这九种能力指标已被许多国家承认和采用。《职业岗位分类词典》（加拿大）、《职业条目辞典》（美国）均采用 GATB 这九种能力作为职业准入的最低能力要求指标体系。由于 GATB 不仅包括文字测验，还包含操作性测验，因此在使用时受到比较大的限制。不过，职业能力倾向自我评定为评定人们的这九种职业能力倾向提供了方便。职业能力倾向自我评定全部采用文字测验的方法，要求受测者对自己的职业能力倾向进行自我评定。</a:t>
            </a:r>
            <a:endParaRPr lang="zh-CN" altLang="en-US" sz="2400" dirty="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35915" y="1047750"/>
            <a:ext cx="11530330" cy="5810885"/>
          </a:xfrm>
          <a:prstGeom prst="rect">
            <a:avLst/>
          </a:prstGeom>
          <a:noFill/>
        </p:spPr>
        <p:txBody>
          <a:bodyPr wrap="square" rtlCol="0" anchor="t">
            <a:noAutofit/>
          </a:bodyPr>
          <a:p>
            <a:pPr indent="457200" algn="l" fontAlgn="auto">
              <a:lnSpc>
                <a:spcPct val="120000"/>
              </a:lnSpc>
              <a:spcAft>
                <a:spcPts val="500"/>
              </a:spcAft>
              <a:buClrTx/>
              <a:buSzTx/>
              <a:buFontTx/>
            </a:pPr>
            <a:r>
              <a:rPr lang="zh-CN" altLang="en-US" sz="2400" b="1">
                <a:solidFill>
                  <a:srgbClr val="00B0F0"/>
                </a:solidFill>
              </a:rPr>
              <a:t>2. 区分性能力倾向测验</a:t>
            </a:r>
            <a:endParaRPr lang="zh-CN" altLang="en-US" sz="2400" b="1">
              <a:solidFill>
                <a:srgbClr val="00B0F0"/>
              </a:solidFill>
            </a:endParaRPr>
          </a:p>
          <a:p>
            <a:pPr indent="457200" algn="l" fontAlgn="auto">
              <a:lnSpc>
                <a:spcPct val="120000"/>
              </a:lnSpc>
              <a:spcAft>
                <a:spcPts val="500"/>
              </a:spcAft>
              <a:buClrTx/>
              <a:buSzTx/>
              <a:buFontTx/>
            </a:pPr>
            <a:r>
              <a:rPr lang="zh-CN" altLang="en-US" sz="2400"/>
              <a:t>DAT 初版于 1947 年问世，后经多次修订，最新版（1992 年版）是普遍使用的多重职业能力倾向成套测验之一。编制此测验的理论依据是人们有多种不同的职业能力倾向，并且这些能力倾向是可以测量的。DAT 有以下八个量表。</a:t>
            </a:r>
            <a:endParaRPr lang="zh-CN" altLang="en-US" sz="2400"/>
          </a:p>
          <a:p>
            <a:pPr indent="457200" algn="l" fontAlgn="auto">
              <a:lnSpc>
                <a:spcPct val="120000"/>
              </a:lnSpc>
              <a:spcAft>
                <a:spcPts val="500"/>
              </a:spcAft>
              <a:buClrTx/>
              <a:buSzTx/>
              <a:buFontTx/>
            </a:pPr>
            <a:r>
              <a:rPr lang="zh-CN" altLang="en-US" sz="2400"/>
              <a:t>（1）词语推理（VR）：采用文字形式的类比题目测量一般智力。</a:t>
            </a:r>
            <a:endParaRPr lang="zh-CN" altLang="en-US" sz="2400"/>
          </a:p>
          <a:p>
            <a:pPr indent="457200" algn="l" fontAlgn="auto">
              <a:lnSpc>
                <a:spcPct val="120000"/>
              </a:lnSpc>
              <a:spcAft>
                <a:spcPts val="500"/>
              </a:spcAft>
              <a:buClrTx/>
              <a:buSzTx/>
              <a:buFontTx/>
            </a:pPr>
            <a:r>
              <a:rPr lang="zh-CN" altLang="en-US" sz="2400">
                <a:latin typeface="楷体" panose="02010609060101010101" charset="-122"/>
                <a:ea typeface="楷体" panose="02010609060101010101" charset="-122"/>
                <a:cs typeface="楷体" panose="02010609060101010101" charset="-122"/>
              </a:rPr>
              <a:t>例：</a:t>
            </a:r>
            <a:r>
              <a:rPr lang="en-US" altLang="zh-CN" sz="2400" u="sng">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对于晚上，相当于早饭对于</a:t>
            </a:r>
            <a:r>
              <a:rPr lang="en-US" altLang="zh-CN" sz="2400" u="sng">
                <a:latin typeface="楷体" panose="02010609060101010101" charset="-122"/>
                <a:ea typeface="楷体" panose="02010609060101010101" charset="-122"/>
                <a:cs typeface="楷体" panose="02010609060101010101" charset="-122"/>
                <a:sym typeface="+mn-ea"/>
              </a:rPr>
              <a:t>       </a:t>
            </a:r>
            <a:r>
              <a:rPr lang="zh-CN" altLang="en-US" sz="2400">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pPr indent="457200" algn="l" fontAlgn="auto">
              <a:lnSpc>
                <a:spcPct val="120000"/>
              </a:lnSpc>
              <a:spcAft>
                <a:spcPts val="500"/>
              </a:spcAft>
              <a:buClrTx/>
              <a:buSzTx/>
              <a:buFontTx/>
            </a:pPr>
            <a:r>
              <a:rPr lang="zh-CN" altLang="en-US" sz="2400">
                <a:latin typeface="楷体" panose="02010609060101010101" charset="-122"/>
                <a:ea typeface="楷体" panose="02010609060101010101" charset="-122"/>
                <a:cs typeface="楷体" panose="02010609060101010101" charset="-122"/>
              </a:rPr>
              <a:t>A. 晚饭 角落 B. 文雅 早晨 C. 门 角落 D. 花 欣赏 E. 晚饭 早晨</a:t>
            </a:r>
            <a:endParaRPr lang="zh-CN" altLang="en-US" sz="2400"/>
          </a:p>
          <a:p>
            <a:pPr indent="457200" algn="l" fontAlgn="auto">
              <a:lnSpc>
                <a:spcPct val="120000"/>
              </a:lnSpc>
              <a:spcAft>
                <a:spcPts val="500"/>
              </a:spcAft>
              <a:buClrTx/>
              <a:buSzTx/>
              <a:buFontTx/>
            </a:pPr>
            <a:r>
              <a:rPr lang="zh-CN" altLang="en-US" sz="2400"/>
              <a:t>（2）数字能力（NA）：采用计算题测量一般智力。</a:t>
            </a:r>
            <a:endParaRPr lang="zh-CN" altLang="en-US" sz="2400"/>
          </a:p>
          <a:p>
            <a:pPr indent="457200" algn="l" fontAlgn="auto">
              <a:lnSpc>
                <a:spcPct val="120000"/>
              </a:lnSpc>
              <a:spcAft>
                <a:spcPts val="500"/>
              </a:spcAft>
              <a:buClrTx/>
              <a:buSzTx/>
              <a:buFontTx/>
            </a:pPr>
            <a:r>
              <a:rPr lang="zh-CN" altLang="en-US" sz="2400">
                <a:latin typeface="楷体" panose="02010609060101010101" charset="-122"/>
                <a:ea typeface="楷体" panose="02010609060101010101" charset="-122"/>
                <a:cs typeface="楷体" panose="02010609060101010101" charset="-122"/>
              </a:rPr>
              <a:t>例：3 ＝ 15 的</a:t>
            </a:r>
            <a:r>
              <a:rPr lang="en-US" altLang="zh-CN" sz="2400" u="sng">
                <a:latin typeface="楷体" panose="02010609060101010101" charset="-122"/>
                <a:ea typeface="楷体" panose="02010609060101010101" charset="-122"/>
                <a:cs typeface="楷体" panose="02010609060101010101" charset="-122"/>
                <a:sym typeface="+mn-ea"/>
              </a:rPr>
              <a:t>       </a:t>
            </a:r>
            <a:r>
              <a:rPr lang="zh-CN" altLang="en-US" sz="2400">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pPr indent="457200" algn="l" fontAlgn="auto">
              <a:lnSpc>
                <a:spcPct val="120000"/>
              </a:lnSpc>
              <a:spcAft>
                <a:spcPts val="500"/>
              </a:spcAft>
              <a:buClrTx/>
              <a:buSzTx/>
              <a:buFontTx/>
            </a:pPr>
            <a:r>
              <a:rPr lang="zh-CN" altLang="en-US" sz="2400">
                <a:latin typeface="楷体" panose="02010609060101010101" charset="-122"/>
                <a:ea typeface="楷体" panose="02010609060101010101" charset="-122"/>
                <a:cs typeface="楷体" panose="02010609060101010101" charset="-122"/>
              </a:rPr>
              <a:t>A. 5 B. 10 C. 20 D. 30 E. 以上都不是</a:t>
            </a:r>
            <a:endParaRPr lang="zh-CN" altLang="en-US" sz="24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2063115" y="2510790"/>
            <a:ext cx="8430260" cy="3187700"/>
          </a:xfrm>
          <a:prstGeom prst="rect">
            <a:avLst/>
          </a:prstGeom>
        </p:spPr>
      </p:pic>
      <p:sp>
        <p:nvSpPr>
          <p:cNvPr id="5" name="文本框 4"/>
          <p:cNvSpPr txBox="1"/>
          <p:nvPr/>
        </p:nvSpPr>
        <p:spPr>
          <a:xfrm>
            <a:off x="689610" y="1136015"/>
            <a:ext cx="10348595" cy="977265"/>
          </a:xfrm>
          <a:prstGeom prst="rect">
            <a:avLst/>
          </a:prstGeom>
          <a:noFill/>
        </p:spPr>
        <p:txBody>
          <a:bodyPr wrap="square" rtlCol="0" anchor="t">
            <a:spAutoFit/>
          </a:bodyPr>
          <a:p>
            <a:pPr indent="457200" algn="l">
              <a:lnSpc>
                <a:spcPct val="120000"/>
              </a:lnSpc>
              <a:buClrTx/>
              <a:buSzTx/>
              <a:buFontTx/>
            </a:pPr>
            <a:r>
              <a:rPr lang="zh-CN" altLang="en-US" sz="2400">
                <a:sym typeface="+mn-ea"/>
              </a:rPr>
              <a:t>（3）抽象推理能力（AR）：测量非言语推理能力。</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sym typeface="+mn-ea"/>
              </a:rPr>
              <a:t>例：在答案图形中找出使问题图形连续下去的下一个图形。</a:t>
            </a:r>
            <a:endParaRPr lang="zh-CN" altLang="en-US" sz="2400">
              <a:latin typeface="楷体" panose="02010609060101010101" charset="-122"/>
              <a:ea typeface="楷体" panose="02010609060101010101"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65760" y="1000125"/>
            <a:ext cx="11500485" cy="3342640"/>
          </a:xfrm>
          <a:prstGeom prst="rect">
            <a:avLst/>
          </a:prstGeom>
          <a:noFill/>
        </p:spPr>
        <p:txBody>
          <a:bodyPr wrap="square" rtlCol="0" anchor="t">
            <a:noAutofit/>
          </a:bodyPr>
          <a:p>
            <a:pPr indent="457200" algn="l">
              <a:lnSpc>
                <a:spcPct val="120000"/>
              </a:lnSpc>
              <a:buClrTx/>
              <a:buSzTx/>
              <a:buFontTx/>
            </a:pPr>
            <a:r>
              <a:rPr lang="zh-CN" altLang="en-US" sz="2400"/>
              <a:t>（4）感知（文书）速度和准确性（PSA）：测量完成一件简单知觉任务的速度。</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例：在下排中找出与上排画底线相同的组合。</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上：AB Ab AA BA Bb 5m 5M M5 Mm m5</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下：Ab Bb AA BA AB M5 m5 Mm 5m 5M</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t>（5）机械推理（MR）：测量对机械和物理原理的推理能力。</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例：在 A、B 两图中，哪一根杆要用大一些的力才能把同样的物体撬起来？（如果相等，在 C 上做记号）</a:t>
            </a:r>
            <a:endParaRPr lang="zh-CN" altLang="en-US" sz="240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881380" y="4187825"/>
            <a:ext cx="10429875" cy="21621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1"/>
          <a:stretch>
            <a:fillRect/>
          </a:stretch>
        </p:blipFill>
        <p:spPr>
          <a:xfrm>
            <a:off x="0" y="0"/>
            <a:ext cx="12192000" cy="68573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790575" y="1062355"/>
            <a:ext cx="10348595" cy="977265"/>
          </a:xfrm>
          <a:prstGeom prst="rect">
            <a:avLst/>
          </a:prstGeom>
          <a:noFill/>
        </p:spPr>
        <p:txBody>
          <a:bodyPr wrap="square" rtlCol="0" anchor="t">
            <a:spAutoFit/>
          </a:bodyPr>
          <a:p>
            <a:pPr indent="457200" algn="l">
              <a:lnSpc>
                <a:spcPct val="120000"/>
              </a:lnSpc>
              <a:buClrTx/>
              <a:buSzTx/>
              <a:buFontTx/>
            </a:pPr>
            <a:r>
              <a:rPr lang="zh-CN" altLang="en-US" sz="2400">
                <a:sym typeface="+mn-ea"/>
              </a:rPr>
              <a:t>（6）空间关系（SR）：测量想象和心理操作有形材料的能力。</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sym typeface="+mn-ea"/>
              </a:rPr>
              <a:t>例：下面哪个图形可由左边的纸样折成？</a:t>
            </a:r>
            <a:endParaRPr lang="zh-CN" altLang="en-US" sz="2400">
              <a:latin typeface="楷体" panose="02010609060101010101" charset="-122"/>
              <a:ea typeface="楷体" panose="02010609060101010101" charset="-122"/>
              <a:sym typeface="+mn-ea"/>
            </a:endParaRPr>
          </a:p>
        </p:txBody>
      </p:sp>
      <p:pic>
        <p:nvPicPr>
          <p:cNvPr id="3" name="图片 2"/>
          <p:cNvPicPr>
            <a:picLocks noChangeAspect="1"/>
          </p:cNvPicPr>
          <p:nvPr/>
        </p:nvPicPr>
        <p:blipFill>
          <a:blip r:embed="rId1"/>
          <a:stretch>
            <a:fillRect/>
          </a:stretch>
        </p:blipFill>
        <p:spPr>
          <a:xfrm>
            <a:off x="412115" y="2598420"/>
            <a:ext cx="11367770" cy="27813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0125"/>
            <a:ext cx="10473055" cy="5408295"/>
          </a:xfrm>
          <a:prstGeom prst="rect">
            <a:avLst/>
          </a:prstGeom>
          <a:noFill/>
        </p:spPr>
        <p:txBody>
          <a:bodyPr wrap="square" rtlCol="0" anchor="t">
            <a:spAutoFit/>
          </a:bodyPr>
          <a:p>
            <a:pPr indent="457200" algn="l">
              <a:lnSpc>
                <a:spcPct val="120000"/>
              </a:lnSpc>
              <a:buClrTx/>
              <a:buSzTx/>
              <a:buFontTx/>
            </a:pPr>
            <a:r>
              <a:rPr lang="zh-CN" altLang="en-US" sz="2400"/>
              <a:t>（7）拼写（SP）：指出拼写正误，测量英文水平。</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例：指出下列单词的拼法是否正确。</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W．man</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X．gurl</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t>（8）语言应用（LU）：找出语法或惯用法错误，测量语文水平。</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例：指出下列句子中哪个字母标示的部分有错误，在相应字母上标明（如果没有错误，标上 N）。</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Aren’t we/going to /the office/next week?</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A. B. C. D.</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微软雅黑" panose="020B0503020204020204" charset="-122"/>
                <a:ea typeface="微软雅黑" panose="020B0503020204020204" charset="-122"/>
                <a:cs typeface="微软雅黑" panose="020B0503020204020204" charset="-122"/>
              </a:rPr>
              <a:t>除了感知速度和准确性测验，其他项的测验时间多数情况下为 </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12~25 分钟</a:t>
            </a:r>
            <a:r>
              <a:rPr lang="zh-CN" altLang="en-US" sz="2400">
                <a:latin typeface="微软雅黑" panose="020B0503020204020204" charset="-122"/>
                <a:ea typeface="微软雅黑" panose="020B0503020204020204" charset="-122"/>
                <a:cs typeface="微软雅黑" panose="020B0503020204020204" charset="-122"/>
              </a:rPr>
              <a:t>不等。DAT的总测验时间为 </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3 小时</a:t>
            </a:r>
            <a:r>
              <a:rPr lang="zh-CN" altLang="en-US" sz="2400">
                <a:latin typeface="微软雅黑" panose="020B0503020204020204" charset="-122"/>
                <a:ea typeface="微软雅黑" panose="020B0503020204020204" charset="-122"/>
                <a:cs typeface="微软雅黑" panose="020B0503020204020204" charset="-122"/>
              </a:rPr>
              <a:t>，并至少要</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分两次</a:t>
            </a:r>
            <a:r>
              <a:rPr lang="zh-CN" altLang="en-US" sz="2400">
                <a:latin typeface="微软雅黑" panose="020B0503020204020204" charset="-122"/>
                <a:ea typeface="微软雅黑" panose="020B0503020204020204" charset="-122"/>
                <a:cs typeface="微软雅黑" panose="020B0503020204020204" charset="-122"/>
              </a:rPr>
              <a:t>进行。</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67995" y="1160145"/>
            <a:ext cx="11515090" cy="4037330"/>
          </a:xfrm>
          <a:prstGeom prst="rect">
            <a:avLst/>
          </a:prstGeom>
          <a:noFill/>
        </p:spPr>
        <p:txBody>
          <a:bodyPr wrap="square" rtlCol="0" anchor="t">
            <a:noAutofit/>
          </a:bodyPr>
          <a:p>
            <a:pPr indent="457200" algn="l" fontAlgn="auto">
              <a:lnSpc>
                <a:spcPct val="120000"/>
              </a:lnSpc>
              <a:spcAft>
                <a:spcPts val="500"/>
              </a:spcAft>
              <a:buClrTx/>
              <a:buSzTx/>
              <a:buFontTx/>
            </a:pPr>
            <a:r>
              <a:rPr lang="zh-CN" altLang="en-US" sz="2400" b="1">
                <a:solidFill>
                  <a:srgbClr val="00B0F0"/>
                </a:solidFill>
              </a:rPr>
              <a:t>3. 雇员能力倾向测验</a:t>
            </a:r>
            <a:endParaRPr lang="zh-CN" altLang="en-US" sz="2400" b="1">
              <a:solidFill>
                <a:srgbClr val="00B0F0"/>
              </a:solidFill>
            </a:endParaRPr>
          </a:p>
          <a:p>
            <a:pPr indent="457200" algn="l" fontAlgn="auto">
              <a:lnSpc>
                <a:spcPct val="120000"/>
              </a:lnSpc>
              <a:spcAft>
                <a:spcPts val="500"/>
              </a:spcAft>
              <a:buClrTx/>
              <a:buSzTx/>
              <a:buFontTx/>
            </a:pPr>
            <a:r>
              <a:rPr lang="zh-CN" altLang="en-US" sz="2400"/>
              <a:t>EAS 是由美国心理学家编制的权威职业能力倾向测验之一，最早发表于 1963 年，1994 年修订并出版了第二版，2005 年修订出版了第三版。该测验在美国已经得到广泛认可和好评，目前国内已有修订版本。与 GATB 和 DAT 相比，EAS 的特点是实施便利，对施测者没有很高的要求；测验时间较短，每个分测验平均用时 5~6 分钟；同时，保持了较高的有效性和可信度。EAS 的十个分测验包括言语理解、数字能力、视觉追踪、视觉速度和准确性、空间想象、数字推理、言语推理、言语流畅性、操作速度与准确性、符号推理。</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0125"/>
            <a:ext cx="10473055" cy="4668520"/>
          </a:xfrm>
          <a:prstGeom prst="rect">
            <a:avLst/>
          </a:prstGeom>
          <a:noFill/>
        </p:spPr>
        <p:txBody>
          <a:bodyPr wrap="square" rtlCol="0" anchor="t">
            <a:spAutoFit/>
          </a:bodyPr>
          <a:p>
            <a:pPr indent="457200" algn="l">
              <a:lnSpc>
                <a:spcPct val="120000"/>
              </a:lnSpc>
              <a:buClrTx/>
              <a:buSzTx/>
              <a:buFontTx/>
            </a:pPr>
            <a:r>
              <a:rPr lang="zh-CN" altLang="en-US" sz="2400"/>
              <a:t>（1）言语理解。</a:t>
            </a:r>
            <a:endParaRPr lang="zh-CN" altLang="en-US" sz="2400"/>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例：请看下面的例题，与竖线左面对应的右面有四个词，这四个词中有一个与左面的词意思一致或最接近。请选出这个词，将其前面的序号圈出来。</a:t>
            </a:r>
            <a:endParaRPr lang="zh-CN" altLang="en-US" sz="28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endParaRPr lang="zh-CN" altLang="en-US" sz="28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1. 巨大 丨A. 聪明 B. 细小 C. 矮小 D. 宏大</a:t>
            </a:r>
            <a:endParaRPr lang="zh-CN" altLang="en-US" sz="28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2. 说  </a:t>
            </a:r>
            <a:r>
              <a:rPr lang="zh-CN" altLang="en-US" sz="2800">
                <a:latin typeface="楷体" panose="02010609060101010101" charset="-122"/>
                <a:ea typeface="楷体" panose="02010609060101010101" charset="-122"/>
                <a:cs typeface="楷体" panose="02010609060101010101" charset="-122"/>
                <a:sym typeface="+mn-ea"/>
              </a:rPr>
              <a:t>丨</a:t>
            </a:r>
            <a:r>
              <a:rPr lang="zh-CN" altLang="en-US" sz="2800">
                <a:latin typeface="楷体" panose="02010609060101010101" charset="-122"/>
                <a:ea typeface="楷体" panose="02010609060101010101" charset="-122"/>
                <a:cs typeface="楷体" panose="02010609060101010101" charset="-122"/>
              </a:rPr>
              <a:t>A. 讲 </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B. 跑 </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C. 站 </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D. 睡</a:t>
            </a:r>
            <a:endParaRPr lang="zh-CN" altLang="en-US" sz="28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3. 故事 </a:t>
            </a:r>
            <a:r>
              <a:rPr lang="zh-CN" altLang="en-US" sz="2800">
                <a:latin typeface="楷体" panose="02010609060101010101" charset="-122"/>
                <a:ea typeface="楷体" panose="02010609060101010101" charset="-122"/>
                <a:cs typeface="楷体" panose="02010609060101010101" charset="-122"/>
                <a:sym typeface="+mn-ea"/>
              </a:rPr>
              <a:t>丨</a:t>
            </a:r>
            <a:r>
              <a:rPr lang="zh-CN" altLang="en-US" sz="2800">
                <a:latin typeface="楷体" panose="02010609060101010101" charset="-122"/>
                <a:ea typeface="楷体" panose="02010609060101010101" charset="-122"/>
                <a:cs typeface="楷体" panose="02010609060101010101" charset="-122"/>
              </a:rPr>
              <a:t>A. 帽子 B. 球 </a:t>
            </a: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C. 白天 D. 传说</a:t>
            </a:r>
            <a:endParaRPr lang="zh-CN" altLang="en-US" sz="28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4. 生病 </a:t>
            </a:r>
            <a:r>
              <a:rPr lang="zh-CN" altLang="en-US" sz="2800">
                <a:latin typeface="楷体" panose="02010609060101010101" charset="-122"/>
                <a:ea typeface="楷体" panose="02010609060101010101" charset="-122"/>
                <a:cs typeface="楷体" panose="02010609060101010101" charset="-122"/>
                <a:sym typeface="+mn-ea"/>
              </a:rPr>
              <a:t>丨</a:t>
            </a:r>
            <a:r>
              <a:rPr lang="zh-CN" altLang="en-US" sz="2800">
                <a:latin typeface="楷体" panose="02010609060101010101" charset="-122"/>
                <a:ea typeface="楷体" panose="02010609060101010101" charset="-122"/>
                <a:cs typeface="楷体" panose="02010609060101010101" charset="-122"/>
              </a:rPr>
              <a:t>A. 健康 B. 寒冷 C. 染病 D. 强壮</a:t>
            </a:r>
            <a:endParaRPr lang="zh-CN" altLang="en-US" sz="28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0125"/>
            <a:ext cx="10473055" cy="2084705"/>
          </a:xfrm>
          <a:prstGeom prst="rect">
            <a:avLst/>
          </a:prstGeom>
          <a:noFill/>
        </p:spPr>
        <p:txBody>
          <a:bodyPr wrap="square" rtlCol="0" anchor="t">
            <a:spAutoFit/>
          </a:bodyPr>
          <a:p>
            <a:pPr indent="457200" algn="l">
              <a:lnSpc>
                <a:spcPct val="120000"/>
              </a:lnSpc>
              <a:buClrTx/>
              <a:buSzTx/>
              <a:buFontTx/>
            </a:pPr>
            <a:r>
              <a:rPr lang="zh-CN" altLang="en-US" sz="2400"/>
              <a:t>（2）数字能力。</a:t>
            </a:r>
            <a:endParaRPr lang="zh-CN" altLang="en-US" sz="2400"/>
          </a:p>
          <a:p>
            <a:pPr indent="457200" algn="l">
              <a:lnSpc>
                <a:spcPct val="120000"/>
              </a:lnSpc>
              <a:buClrTx/>
              <a:buSzTx/>
              <a:buFontTx/>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例：请看下面的例子，每一个问题后面有四个备选答案和一个未知选项“？”。请将正确的答案勾出，如果没有出现正确的答案，就选“？”。</a:t>
            </a:r>
            <a:endParaRPr lang="zh-CN" altLang="en-US" sz="28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834390" y="3731895"/>
            <a:ext cx="10391775" cy="20478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38785" y="738505"/>
            <a:ext cx="11309350" cy="2041525"/>
          </a:xfrm>
          <a:prstGeom prst="rect">
            <a:avLst/>
          </a:prstGeom>
          <a:noFill/>
        </p:spPr>
        <p:txBody>
          <a:bodyPr wrap="square" rtlCol="0" anchor="t">
            <a:noAutofit/>
          </a:bodyPr>
          <a:p>
            <a:pPr indent="457200" algn="l">
              <a:lnSpc>
                <a:spcPct val="120000"/>
              </a:lnSpc>
              <a:buClrTx/>
              <a:buSzTx/>
              <a:buFontTx/>
            </a:pPr>
            <a:r>
              <a:rPr lang="zh-CN" altLang="en-US" sz="2400"/>
              <a:t>（3）视觉追踪。</a:t>
            </a:r>
            <a:endParaRPr lang="zh-CN" altLang="en-US" sz="2400"/>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例：请看下面的图，右侧的选项来自左侧的方框，他们通过中间的线相连接。前三个题目已经示范如何做。请将其他追踪的结果圈出来。</a:t>
            </a:r>
            <a:endParaRPr lang="zh-CN" altLang="en-US" sz="280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1544955" y="2496820"/>
            <a:ext cx="9356090" cy="39763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688340" y="1000125"/>
            <a:ext cx="10473055" cy="1789430"/>
          </a:xfrm>
          <a:prstGeom prst="rect">
            <a:avLst/>
          </a:prstGeom>
          <a:noFill/>
        </p:spPr>
        <p:txBody>
          <a:bodyPr wrap="square" rtlCol="0" anchor="t">
            <a:spAutoFit/>
          </a:bodyPr>
          <a:p>
            <a:pPr indent="457200" algn="l">
              <a:lnSpc>
                <a:spcPct val="120000"/>
              </a:lnSpc>
              <a:buClrTx/>
              <a:buSzTx/>
              <a:buFontTx/>
            </a:pPr>
            <a:r>
              <a:rPr lang="zh-CN" altLang="en-US" sz="2000"/>
              <a:t>（4）视觉速度和准确性。</a:t>
            </a:r>
            <a:endParaRPr lang="zh-CN" altLang="en-US" sz="20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例：请看下面的配对数字，第一对数字 792 和 792 是一样的，因此应该在右面的选项中选择“是”；第二对 6123 和 6122 不一样，因此应该选的答案是“否”。</a:t>
            </a:r>
            <a:endParaRPr lang="zh-CN" altLang="en-US" sz="24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535305" y="3051175"/>
            <a:ext cx="11355070" cy="31775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23545" y="774065"/>
            <a:ext cx="11398885" cy="2114550"/>
          </a:xfrm>
          <a:prstGeom prst="rect">
            <a:avLst/>
          </a:prstGeom>
          <a:noFill/>
        </p:spPr>
        <p:txBody>
          <a:bodyPr wrap="square" rtlCol="0" anchor="t">
            <a:noAutofit/>
          </a:bodyPr>
          <a:p>
            <a:pPr indent="457200" algn="l">
              <a:lnSpc>
                <a:spcPct val="120000"/>
              </a:lnSpc>
              <a:buClrTx/>
              <a:buSzTx/>
              <a:buFontTx/>
            </a:pPr>
            <a:r>
              <a:rPr lang="zh-CN" altLang="en-US" sz="2400"/>
              <a:t>（5）空间想象。</a:t>
            </a:r>
            <a:endParaRPr lang="zh-CN" altLang="en-US" sz="2400"/>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例：在下面所搭的积木中，所有方块的型号、大小和形状都一样。现在要找出每块标有字母的方块与多少其他的方块挨着，然后在后面的备选答案中做出选择。</a:t>
            </a:r>
            <a:endParaRPr lang="zh-CN" altLang="en-US" sz="280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1101090" y="2888615"/>
            <a:ext cx="10158730" cy="33413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56895" y="1000125"/>
            <a:ext cx="11250295" cy="1957070"/>
          </a:xfrm>
          <a:prstGeom prst="rect">
            <a:avLst/>
          </a:prstGeom>
          <a:noFill/>
        </p:spPr>
        <p:txBody>
          <a:bodyPr wrap="square" rtlCol="0" anchor="t">
            <a:noAutofit/>
          </a:bodyPr>
          <a:p>
            <a:pPr indent="457200" algn="l">
              <a:lnSpc>
                <a:spcPct val="120000"/>
              </a:lnSpc>
              <a:buClrTx/>
              <a:buSzTx/>
              <a:buFontTx/>
            </a:pPr>
            <a:r>
              <a:rPr lang="zh-CN" altLang="en-US" sz="2400"/>
              <a:t>（6）数字推理。</a:t>
            </a:r>
            <a:endParaRPr lang="zh-CN" altLang="en-US" sz="2400"/>
          </a:p>
          <a:p>
            <a:pPr indent="457200" algn="l">
              <a:lnSpc>
                <a:spcPct val="120000"/>
              </a:lnSpc>
              <a:buClrTx/>
              <a:buSzTx/>
              <a:buFontTx/>
            </a:pPr>
            <a:r>
              <a:rPr lang="zh-CN" altLang="en-US" sz="2800">
                <a:latin typeface="楷体" panose="02010609060101010101" charset="-122"/>
                <a:ea typeface="楷体" panose="02010609060101010101" charset="-122"/>
                <a:cs typeface="楷体" panose="02010609060101010101" charset="-122"/>
              </a:rPr>
              <a:t>例：请看下面的例题，每列数字的后面有一个问号，这些数字序列具有某种规律，你的任务是在方框中的数字序列中找到合适的数字，并选出正确答案。</a:t>
            </a:r>
            <a:endParaRPr lang="zh-CN" altLang="en-US" sz="28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688340" y="3218815"/>
            <a:ext cx="11146790" cy="22313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738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二、了解你的能力倾向</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100330" y="650240"/>
            <a:ext cx="12091670" cy="5881370"/>
          </a:xfrm>
          <a:prstGeom prst="rect">
            <a:avLst/>
          </a:prstGeom>
          <a:noFill/>
        </p:spPr>
        <p:txBody>
          <a:bodyPr wrap="square" rtlCol="0" anchor="t">
            <a:noAutofit/>
          </a:bodyPr>
          <a:p>
            <a:pPr indent="457200" algn="l">
              <a:lnSpc>
                <a:spcPct val="120000"/>
              </a:lnSpc>
              <a:buClrTx/>
              <a:buSzTx/>
              <a:buFontTx/>
            </a:pPr>
            <a:r>
              <a:rPr lang="zh-CN" altLang="en-US" sz="2400"/>
              <a:t>（7）言语推理。</a:t>
            </a:r>
            <a:endParaRPr lang="zh-CN" altLang="en-US" sz="2400"/>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例：请看下面的例题，题目由一组事实和一组结论组成。根据给出的事实，你可以推断结论是正确的、错误的，还是无法判断。</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老张是一个焊接工。</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老李在 B 公司工作。</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老张只有一个独女。</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A 公司有部分自动生产线。</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B 公司没有雇佣焊接工。</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结论：</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1. 老张不在 B 公司工作。 对 错 ？</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2. 老张的儿子生病了。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对 错 ？</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3. 老张在 C 公司工作。</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 对 错 ？</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4. 老李的工作只是焊接。</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 对 错 ？</a:t>
            </a:r>
            <a:endParaRPr lang="zh-CN" altLang="en-US" sz="2400">
              <a:latin typeface="楷体" panose="02010609060101010101" charset="-122"/>
              <a:ea typeface="楷体" panose="02010609060101010101" charset="-122"/>
              <a:cs typeface="楷体" panose="02010609060101010101" charset="-122"/>
            </a:endParaRPr>
          </a:p>
          <a:p>
            <a:pPr indent="457200" algn="l">
              <a:lnSpc>
                <a:spcPct val="120000"/>
              </a:lnSpc>
              <a:buClrTx/>
              <a:buSzTx/>
              <a:buFontTx/>
            </a:pPr>
            <a:r>
              <a:rPr lang="zh-CN" altLang="en-US" sz="2400">
                <a:latin typeface="楷体" panose="02010609060101010101" charset="-122"/>
                <a:ea typeface="楷体" panose="02010609060101010101" charset="-122"/>
                <a:cs typeface="楷体" panose="02010609060101010101" charset="-122"/>
              </a:rPr>
              <a:t>5. 老张焊接自动生产线。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对 错 ？</a:t>
            </a:r>
            <a:endParaRPr lang="zh-CN" altLang="en-US" sz="24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DIAGRAM_VIRTUALLY_FRAME" val="{&quot;height&quot;:220.42496062992123,&quot;left&quot;:54.65,&quot;top&quot;:161.92503937007876,&quot;width&quot;:838.1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2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2"/>
  <p:tag name="KSO_WM_UNIT_LINE_FORE_SCHEMECOLOR_INDEX" val="13"/>
  <p:tag name="KSO_WM_UNIT_TEXT_FILL_FORE_SCHEMECOLOR_INDEX" val="1"/>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3_1"/>
  <p:tag name="KSO_WM_TEMPLATE_CATEGORY" val="diagram"/>
  <p:tag name="KSO_WM_TEMPLATE_INDEX" val="20233199"/>
  <p:tag name="KSO_WM_UNIT_LAYERLEVEL" val="1_1_1"/>
  <p:tag name="KSO_WM_TAG_VERSION" val="3.0"/>
  <p:tag name="KSO_WM_BEAUTIFY_FLAG" val="#wm#"/>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3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3"/>
  <p:tag name="KSO_WM_UNIT_LINE_FORE_SCHEMECOLOR_INDEX" val="13"/>
  <p:tag name="KSO_WM_UNIT_TEXT_FILL_FORE_SCHEMECOLOR_INDEX" val="1"/>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3_1"/>
  <p:tag name="KSO_WM_TEMPLATE_CATEGORY" val="diagram"/>
  <p:tag name="KSO_WM_TEMPLATE_INDEX" val="20233199"/>
  <p:tag name="KSO_WM_UNIT_LAYERLEVEL" val="1_1_1"/>
  <p:tag name="KSO_WM_TAG_VERSION" val="3.0"/>
  <p:tag name="KSO_WM_BEAUTIFY_FLAG" val="#wm#"/>
  <p:tag name="KSO_WM_UNIT_VALUE" val="94*108"/>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4_1"/>
  <p:tag name="KSO_WM_TEMPLATE_CATEGORY" val="diagram"/>
  <p:tag name="KSO_WM_TEMPLATE_INDEX" val="20233199"/>
  <p:tag name="KSO_WM_UNIT_LAYERLEVEL" val="1_1_1"/>
  <p:tag name="KSO_WM_TAG_VERSION" val="3.0"/>
  <p:tag name="KSO_WM_BEAUTIFY_FLAG" val="#wm#"/>
  <p:tag name="KSO_WM_UNIT_TYPE" val="m_h_i"/>
  <p:tag name="KSO_WM_UNIT_INDEX" val="1_4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4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4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4"/>
  <p:tag name="KSO_WM_UNIT_LINE_FORE_SCHEMECOLOR_INDEX" val="13"/>
  <p:tag name="KSO_WM_UNIT_TEXT_FILL_FORE_SCHEMECOLOR_INDEX" val="1"/>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4_1"/>
  <p:tag name="KSO_WM_TEMPLATE_CATEGORY" val="diagram"/>
  <p:tag name="KSO_WM_TEMPLATE_INDEX" val="20233199"/>
  <p:tag name="KSO_WM_UNIT_LAYERLEVEL" val="1_1_1"/>
  <p:tag name="KSO_WM_TAG_VERSION" val="3.0"/>
  <p:tag name="KSO_WM_BEAUTIFY_FLAG" val="#wm#"/>
  <p:tag name="KSO_WM_UNIT_VALUE" val="97*97"/>
  <p:tag name="KSO_WM_UNIT_TYPE" val="m_h_x"/>
  <p:tag name="KSO_WM_UNIT_INDEX" val="1_4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199_4*m_h_f*1_5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1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199_4*m_h_f*1_4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1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199_4*m_h_f*1_2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f*1_1_1"/>
  <p:tag name="KSO_WM_TEMPLATE_CATEGORY" val="diagram"/>
  <p:tag name="KSO_WM_TEMPLATE_INDEX" val="20233144"/>
  <p:tag name="KSO_WM_UNIT_LAYERLEVEL" val="1_1_1"/>
  <p:tag name="KSO_WM_TAG_VERSION" val="3.0"/>
  <p:tag name="KSO_WM_BEAUTIFY_FLAG" val="#wm#"/>
  <p:tag name="KSO_WM_UNIT_TYPE" val="l_h_f"/>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20.42496062992123,&quot;left&quot;:54.65,&quot;top&quot;:161.92503937007876,&quot;width&quot;:838.1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5"/>
  <p:tag name="KSO_WM_UNIT_PRESET_TEXT" val="单击此处输入(您的)智能图形项正文，请尽量言简意赅的阐述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5_1"/>
  <p:tag name="KSO_WM_TEMPLATE_CATEGORY" val="diagram"/>
  <p:tag name="KSO_WM_TEMPLATE_INDEX" val="20233199"/>
  <p:tag name="KSO_WM_UNIT_LAYERLEVEL" val="1_1_1"/>
  <p:tag name="KSO_WM_TAG_VERSION" val="3.0"/>
  <p:tag name="KSO_WM_BEAUTIFY_FLAG" val="#wm#"/>
  <p:tag name="KSO_WM_UNIT_TYPE" val="m_h_i"/>
  <p:tag name="KSO_WM_UNIT_INDEX" val="1_5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5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5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5"/>
  <p:tag name="KSO_WM_UNIT_LINE_FORE_SCHEMECOLOR_INDEX" val="13"/>
  <p:tag name="KSO_WM_UNIT_TEXT_FILL_FORE_SCHEMECOLOR_INDEX" val="1"/>
  <p:tag name="KSO_WM_UNIT_TEXT_FILL_TYPE" val="1"/>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199_4*m_h_f*1_3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2_1"/>
  <p:tag name="KSO_WM_TEMPLATE_CATEGORY" val="diagram"/>
  <p:tag name="KSO_WM_TEMPLATE_INDEX" val="20233199"/>
  <p:tag name="KSO_WM_UNIT_LAYERLEVEL" val="1_1_1"/>
  <p:tag name="KSO_WM_TAG_VERSION" val="3.0"/>
  <p:tag name="KSO_WM_BEAUTIFY_FLAG" val="#wm#"/>
  <p:tag name="KSO_WM_UNIT_VALUE" val="107*108"/>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5_1"/>
  <p:tag name="KSO_WM_TEMPLATE_CATEGORY" val="diagram"/>
  <p:tag name="KSO_WM_TEMPLATE_INDEX" val="20233199"/>
  <p:tag name="KSO_WM_UNIT_LAYERLEVEL" val="1_1_1"/>
  <p:tag name="KSO_WM_TAG_VERSION" val="3.0"/>
  <p:tag name="KSO_WM_BEAUTIFY_FLAG" val="#wm#"/>
  <p:tag name="KSO_WM_UNIT_VALUE" val="98*98"/>
  <p:tag name="KSO_WM_UNIT_TYPE" val="m_h_x"/>
  <p:tag name="KSO_WM_UNIT_INDEX" val="1_5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i*1_2"/>
  <p:tag name="KSO_WM_TEMPLATE_CATEGORY" val="diagram"/>
  <p:tag name="KSO_WM_TEMPLATE_INDEX" val="20233199"/>
  <p:tag name="KSO_WM_UNIT_LAYERLEVEL" val="1_1"/>
  <p:tag name="KSO_WM_TAG_VERSION" val="3.0"/>
  <p:tag name="KSO_WM_BEAUTIFY_FLAG" val="#wm#"/>
  <p:tag name="KSO_WM_UNIT_TYPE" val="m_i"/>
  <p:tag name="KSO_WM_UNIT_INDEX" val="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i*1_3"/>
  <p:tag name="KSO_WM_TEMPLATE_CATEGORY" val="diagram"/>
  <p:tag name="KSO_WM_TEMPLATE_INDEX" val="20233199"/>
  <p:tag name="KSO_WM_UNIT_LAYERLEVEL" val="1_1"/>
  <p:tag name="KSO_WM_TAG_VERSION" val="3.0"/>
  <p:tag name="KSO_WM_BEAUTIFY_FLAG" val="#wm#"/>
  <p:tag name="KSO_WM_UNIT_TYPE" val="m_i"/>
  <p:tag name="KSO_WM_UNIT_INDEX" val="1_3"/>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i*1_4"/>
  <p:tag name="KSO_WM_TEMPLATE_CATEGORY" val="diagram"/>
  <p:tag name="KSO_WM_TEMPLATE_INDEX" val="20233199"/>
  <p:tag name="KSO_WM_UNIT_LAYERLEVEL" val="1_1"/>
  <p:tag name="KSO_WM_TAG_VERSION" val="3.0"/>
  <p:tag name="KSO_WM_BEAUTIFY_FLAG" val="#wm#"/>
  <p:tag name="KSO_WM_UNIT_TYPE" val="m_i"/>
  <p:tag name="KSO_WM_UNIT_INDEX" val="1_4"/>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Lst>
</file>

<file path=ppt/tags/tag118.xml><?xml version="1.0" encoding="utf-8"?>
<p:tagLst xmlns:p="http://schemas.openxmlformats.org/presentationml/2006/main">
  <p:tag name="TIMING" val="|2.9"/>
</p:tagLst>
</file>

<file path=ppt/tags/tag119.xml><?xml version="1.0" encoding="utf-8"?>
<p:tagLst xmlns:p="http://schemas.openxmlformats.org/presentationml/2006/main">
  <p:tag name="TIMING" val="|2.9"/>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a*1_1_1"/>
  <p:tag name="KSO_WM_TEMPLATE_CATEGORY" val="diagram"/>
  <p:tag name="KSO_WM_TEMPLATE_INDEX" val="20233144"/>
  <p:tag name="KSO_WM_UNIT_LAYERLEVEL" val="1_1_1"/>
  <p:tag name="KSO_WM_TAG_VERSION" val="3.0"/>
  <p:tag name="KSO_WM_BEAUTIFY_FLAG" val="#wm#"/>
  <p:tag name="KSO_WM_UNIT_TYPE" val="l_h_a"/>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20.42496062992123,&quot;left&quot;:54.65,&quot;top&quot;:161.92503937007876,&quot;width&quot;:838.1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2"/>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TIMING" val="|2.9"/>
</p:tagLst>
</file>

<file path=ppt/tags/tag121.xml><?xml version="1.0" encoding="utf-8"?>
<p:tagLst xmlns:p="http://schemas.openxmlformats.org/presentationml/2006/main">
  <p:tag name="TIMING" val="|2.9"/>
</p:tagLst>
</file>

<file path=ppt/tags/tag122.xml><?xml version="1.0" encoding="utf-8"?>
<p:tagLst xmlns:p="http://schemas.openxmlformats.org/presentationml/2006/main">
  <p:tag name="TIMING" val="|2.9"/>
</p:tagLst>
</file>

<file path=ppt/tags/tag123.xml><?xml version="1.0" encoding="utf-8"?>
<p:tagLst xmlns:p="http://schemas.openxmlformats.org/presentationml/2006/main">
  <p:tag name="TIMING" val="|2.9"/>
</p:tagLst>
</file>

<file path=ppt/tags/tag124.xml><?xml version="1.0" encoding="utf-8"?>
<p:tagLst xmlns:p="http://schemas.openxmlformats.org/presentationml/2006/main">
  <p:tag name="TIMING" val="|3.3"/>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84_1*l_h_a*1_1_1"/>
  <p:tag name="KSO_WM_TEMPLATE_CATEGORY" val="diagram"/>
  <p:tag name="KSO_WM_TEMPLATE_INDEX" val="202319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0.6022155761719,&quot;left&quot;:166.6553271676612,&quot;top&quot;:183.74889221191407,&quot;width&quot;:739.0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84_1*l_h_a*1_2_1"/>
  <p:tag name="KSO_WM_TEMPLATE_CATEGORY" val="diagram"/>
  <p:tag name="KSO_WM_TEMPLATE_INDEX" val="2023198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0.6022155761719,&quot;left&quot;:166.6553271676612,&quot;top&quot;:183.74889221191407,&quot;width&quot;:739.0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4_1*l_h_i*1_1_1"/>
  <p:tag name="KSO_WM_TEMPLATE_CATEGORY" val="diagram"/>
  <p:tag name="KSO_WM_TEMPLATE_INDEX" val="20231984"/>
  <p:tag name="KSO_WM_UNIT_LAYERLEVEL" val="1_1_1"/>
  <p:tag name="KSO_WM_TAG_VERSION" val="3.0"/>
  <p:tag name="KSO_WM_BEAUTIFY_FLAG" val="#wm#"/>
  <p:tag name="KSO_WM_DIAGRAM_MAX_ITEMCNT" val="4"/>
  <p:tag name="KSO_WM_DIAGRAM_MIN_ITEMCNT" val="2"/>
  <p:tag name="KSO_WM_DIAGRAM_VIRTUALLY_FRAME" val="{&quot;height&quot;:310.6022155761719,&quot;left&quot;:166.6553271676612,&quot;top&quot;:183.74889221191407,&quot;width&quot;:739.0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4_1*l_h_i*1_2_1"/>
  <p:tag name="KSO_WM_TEMPLATE_CATEGORY" val="diagram"/>
  <p:tag name="KSO_WM_TEMPLATE_INDEX" val="20231984"/>
  <p:tag name="KSO_WM_UNIT_LAYERLEVEL" val="1_1_1"/>
  <p:tag name="KSO_WM_TAG_VERSION" val="3.0"/>
  <p:tag name="KSO_WM_BEAUTIFY_FLAG" val="#wm#"/>
  <p:tag name="KSO_WM_DIAGRAM_MAX_ITEMCNT" val="4"/>
  <p:tag name="KSO_WM_DIAGRAM_MIN_ITEMCNT" val="2"/>
  <p:tag name="KSO_WM_DIAGRAM_VIRTUALLY_FRAME" val="{&quot;height&quot;:310.6022155761719,&quot;left&quot;:166.6553271676612,&quot;top&quot;:183.74889221191407,&quot;width&quot;:739.0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29.xml><?xml version="1.0" encoding="utf-8"?>
<p:tagLst xmlns:p="http://schemas.openxmlformats.org/presentationml/2006/main">
  <p:tag name="TIMING" val="|2.9"/>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f*1_2_1"/>
  <p:tag name="KSO_WM_TEMPLATE_CATEGORY" val="diagram"/>
  <p:tag name="KSO_WM_TEMPLATE_INDEX" val="20233144"/>
  <p:tag name="KSO_WM_UNIT_LAYERLEVEL" val="1_1_1"/>
  <p:tag name="KSO_WM_TAG_VERSION" val="3.0"/>
  <p:tag name="KSO_WM_BEAUTIFY_FLAG" val="#wm#"/>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20.42496062992123,&quot;left&quot;:54.65,&quot;top&quot;:161.92503937007876,&quot;width&quot;:838.1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VALUE" val="55"/>
  <p:tag name="KSO_WM_UNIT_PRESET_TEXT" val="单击此处输入(您的)智能图形项正文，请尽量言简意赅的阐述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130.xml><?xml version="1.0" encoding="utf-8"?>
<p:tagLst xmlns:p="http://schemas.openxmlformats.org/presentationml/2006/main">
  <p:tag name="TABLE_ENDDRAG_ORIGIN_RECT" val="875*141"/>
  <p:tag name="TABLE_ENDDRAG_RECT" val="48*84*875*141"/>
</p:tagLst>
</file>

<file path=ppt/tags/tag131.xml><?xml version="1.0" encoding="utf-8"?>
<p:tagLst xmlns:p="http://schemas.openxmlformats.org/presentationml/2006/main">
  <p:tag name="TIMING" val="|2.9"/>
</p:tagLst>
</file>

<file path=ppt/tags/tag132.xml><?xml version="1.0" encoding="utf-8"?>
<p:tagLst xmlns:p="http://schemas.openxmlformats.org/presentationml/2006/main">
  <p:tag name="TIMING" val="|2.9"/>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977_4*l_h_f*1_5_1"/>
  <p:tag name="KSO_WM_TEMPLATE_CATEGORY" val="diagram"/>
  <p:tag name="KSO_WM_TEMPLATE_INDEX" val="2023197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solid&quot;:{&quot;brightness&quot;:0,&quot;colorType&quot;:2,&quot;rgb&quot;:&quot;#ffffff&quot;,&quot;transparency&quot;:0},&quot;type&quot;:1},&quot;glow&quot;:{&quot;colorType&quot;:0},&quot;line&quot;:{&quot;gradient&quot;:[{&quot;brightness&quot;:0.6000000238418579,&quot;colorType&quot;:1,&quot;foreColorIndex&quot;:5,&quot;pos&quot;:0,&quot;transparency&quot;:0.30000001192092896},{&quot;brightness&quot;:0.800000011920929,&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977_4*l_h_f*1_4_1"/>
  <p:tag name="KSO_WM_TEMPLATE_CATEGORY" val="diagram"/>
  <p:tag name="KSO_WM_TEMPLATE_INDEX" val="2023197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solid&quot;:{&quot;brightness&quot;:0,&quot;colorType&quot;:2,&quot;rgb&quot;:&quot;#ffffff&quot;,&quot;transparency&quot;:0},&quot;type&quot;:1},&quot;glow&quot;:{&quot;colorType&quot;:0},&quot;line&quot;:{&quot;gradient&quot;:[{&quot;brightness&quot;:0.6000000238418579,&quot;colorType&quot;:1,&quot;foreColorIndex&quot;:5,&quot;pos&quot;:0,&quot;transparency&quot;:0.30000001192092896},{&quot;brightness&quot;:0.800000011920929,&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7_4*l_h_f*1_3_1"/>
  <p:tag name="KSO_WM_TEMPLATE_CATEGORY" val="diagram"/>
  <p:tag name="KSO_WM_TEMPLATE_INDEX" val="2023197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solid&quot;:{&quot;brightness&quot;:0,&quot;colorType&quot;:2,&quot;rgb&quot;:&quot;#ffffff&quot;,&quot;transparency&quot;:0},&quot;type&quot;:1},&quot;glow&quot;:{&quot;colorType&quot;:0},&quot;line&quot;:{&quot;gradient&quot;:[{&quot;brightness&quot;:0.6000000238418579,&quot;colorType&quot;:1,&quot;foreColorIndex&quot;:5,&quot;pos&quot;:0,&quot;transparency&quot;:0.30000001192092896},{&quot;brightness&quot;:0.800000011920929,&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7_4*l_h_f*1_2_1"/>
  <p:tag name="KSO_WM_TEMPLATE_CATEGORY" val="diagram"/>
  <p:tag name="KSO_WM_TEMPLATE_INDEX" val="2023197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solid&quot;:{&quot;brightness&quot;:0,&quot;colorType&quot;:2,&quot;rgb&quot;:&quot;#ffffff&quot;,&quot;transparency&quot;:0},&quot;type&quot;:1},&quot;glow&quot;:{&quot;colorType&quot;:0},&quot;line&quot;:{&quot;gradient&quot;:[{&quot;brightness&quot;:0.6000000238418579,&quot;colorType&quot;:1,&quot;foreColorIndex&quot;:5,&quot;pos&quot;:0,&quot;transparency&quot;:0.30000001192092896},{&quot;brightness&quot;:0.800000011920929,&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4*l_h_f*1_1_1"/>
  <p:tag name="KSO_WM_TEMPLATE_CATEGORY" val="diagram"/>
  <p:tag name="KSO_WM_TEMPLATE_INDEX" val="2023197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solid&quot;:{&quot;brightness&quot;:0,&quot;colorType&quot;:2,&quot;rgb&quot;:&quot;#ffffff&quot;,&quot;transparency&quot;:0},&quot;type&quot;:1},&quot;glow&quot;:{&quot;colorType&quot;:0},&quot;line&quot;:{&quot;gradient&quot;:[{&quot;brightness&quot;:0.6000000238418579,&quot;colorType&quot;:1,&quot;foreColorIndex&quot;:5,&quot;pos&quot;:0,&quot;transparency&quot;:0.30000001192092896},{&quot;brightness&quot;:0.800000011920929,&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7_4*l_h_a*1_1_1"/>
  <p:tag name="KSO_WM_TEMPLATE_CATEGORY" val="diagram"/>
  <p:tag name="KSO_WM_TEMPLATE_INDEX" val="20231977"/>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7_4*l_h_a*1_2_1"/>
  <p:tag name="KSO_WM_TEMPLATE_CATEGORY" val="diagram"/>
  <p:tag name="KSO_WM_TEMPLATE_INDEX" val="20231977"/>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a*1_2_1"/>
  <p:tag name="KSO_WM_TEMPLATE_CATEGORY" val="diagram"/>
  <p:tag name="KSO_WM_TEMPLATE_INDEX" val="20233144"/>
  <p:tag name="KSO_WM_UNIT_LAYERLEVEL" val="1_1_1"/>
  <p:tag name="KSO_WM_TAG_VERSION" val="3.0"/>
  <p:tag name="KSO_WM_BEAUTIFY_FLAG" val="#wm#"/>
  <p:tag name="KSO_WM_UNIT_TYPE" val="l_h_a"/>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20.42496062992123,&quot;left&quot;:54.65,&quot;top&quot;:161.92503937007876,&quot;width&quot;:838.1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2"/>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7_4*l_h_a*1_3_1"/>
  <p:tag name="KSO_WM_TEMPLATE_CATEGORY" val="diagram"/>
  <p:tag name="KSO_WM_TEMPLATE_INDEX" val="20231977"/>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77_4*l_h_a*1_4_1"/>
  <p:tag name="KSO_WM_TEMPLATE_CATEGORY" val="diagram"/>
  <p:tag name="KSO_WM_TEMPLATE_INDEX" val="20231977"/>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977_4*l_h_a*1_5_1"/>
  <p:tag name="KSO_WM_TEMPLATE_CATEGORY" val="diagram"/>
  <p:tag name="KSO_WM_TEMPLATE_INDEX" val="20231977"/>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41.92496062992126,&quot;left&quot;:82.1,&quot;top&quot;:134.47503937007872,&quot;width&quot;:811.05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43.xml><?xml version="1.0" encoding="utf-8"?>
<p:tagLst xmlns:p="http://schemas.openxmlformats.org/presentationml/2006/main">
  <p:tag name="TIMING" val="|2.9"/>
</p:tagLst>
</file>

<file path=ppt/tags/tag144.xml><?xml version="1.0" encoding="utf-8"?>
<p:tagLst xmlns:p="http://schemas.openxmlformats.org/presentationml/2006/main">
  <p:tag name="TIMING" val="|2.9"/>
</p:tagLst>
</file>

<file path=ppt/tags/tag1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4*l_h_f*1_1_1"/>
  <p:tag name="KSO_WM_TEMPLATE_CATEGORY" val="diagram"/>
  <p:tag name="KSO_WM_TEMPLATE_INDEX" val="2023197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41.90000000000003,&quot;left&quot;:82.1,&quot;top&quot;:134.47503937007872,&quot;width&quot;:811.0500787401576}"/>
  <p:tag name="KSO_WM_DIAGRAM_COLOR_MATCH_VALUE" val="{&quot;shape&quot;:{&quot;fill&quot;:{&quot;solid&quot;:{&quot;brightness&quot;:0,&quot;colorType&quot;:2,&quot;rgb&quot;:&quot;#ffffff&quot;,&quot;transparency&quot;:0},&quot;type&quot;:1},&quot;glow&quot;:{&quot;colorType&quot;:0},&quot;line&quot;:{&quot;gradient&quot;:[{&quot;brightness&quot;:0.6000000238418579,&quot;colorType&quot;:1,&quot;foreColorIndex&quot;:5,&quot;pos&quot;:0,&quot;transparency&quot;:0.30000001192092896},{&quot;brightness&quot;:0.800000011920929,&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PRESET_TEXT" val="单击此处输入你的项正文，文字是您思想的提炼，请尽量言简意赅的阐述观点。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46.xml><?xml version="1.0" encoding="utf-8"?>
<p:tagLst xmlns:p="http://schemas.openxmlformats.org/presentationml/2006/main">
  <p:tag name="TIMING" val="|2.9"/>
</p:tagLst>
</file>

<file path=ppt/tags/tag147.xml><?xml version="1.0" encoding="utf-8"?>
<p:tagLst xmlns:p="http://schemas.openxmlformats.org/presentationml/2006/main">
  <p:tag name="TIMING" val="|2.9"/>
</p:tagLst>
</file>

<file path=ppt/tags/tag148.xml><?xml version="1.0" encoding="utf-8"?>
<p:tagLst xmlns:p="http://schemas.openxmlformats.org/presentationml/2006/main">
  <p:tag name="TIMING" val="|2.9"/>
</p:tagLst>
</file>

<file path=ppt/tags/tag149.xml><?xml version="1.0" encoding="utf-8"?>
<p:tagLst xmlns:p="http://schemas.openxmlformats.org/presentationml/2006/main">
  <p:tag name="TIMING" val="|2.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f*1_3_1"/>
  <p:tag name="KSO_WM_TEMPLATE_CATEGORY" val="diagram"/>
  <p:tag name="KSO_WM_TEMPLATE_INDEX" val="20233144"/>
  <p:tag name="KSO_WM_UNIT_LAYERLEVEL" val="1_1_1"/>
  <p:tag name="KSO_WM_TAG_VERSION" val="3.0"/>
  <p:tag name="KSO_WM_BEAUTIFY_FLAG" val="#wm#"/>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20.42496062992123,&quot;left&quot;:54.65,&quot;top&quot;:161.92503937007876,&quot;width&quot;:838.1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NOCLEAR" val="0"/>
  <p:tag name="KSO_WM_UNIT_PRESET_TEXT" val="单击此处输入(您的)智能图形项正文，请尽量言简意赅的阐述观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2*l_h_a*1_3_1"/>
  <p:tag name="KSO_WM_TEMPLATE_CATEGORY" val="diagram"/>
  <p:tag name="KSO_WM_TEMPLATE_INDEX" val="20233144"/>
  <p:tag name="KSO_WM_UNIT_LAYERLEVEL" val="1_1_1"/>
  <p:tag name="KSO_WM_TAG_VERSION" val="3.0"/>
  <p:tag name="KSO_WM_BEAUTIFY_FLAG" val="#wm#"/>
  <p:tag name="KSO_WM_UNIT_TYPE" val="l_h_a"/>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20.42496062992123,&quot;left&quot;:54.65,&quot;top&quot;:161.92503937007876,&quot;width&quot;:838.15}"/>
  <p:tag name="KSO_WM_DIAGRAM_COLOR_MATCH_VALUE" val="{&quot;shape&quot;:{&quot;fill&quot;:{&quot;solid&quot;:{&quot;brightness&quot;:0,&quot;colorType&quot;:1,&quot;foreColorIndex&quot;:5,&quot;transparency&quot;:0},&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2"/>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VALUE" val="98"/>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DIAGRAM_USE_COLOR_VALUE" val="{&quot;color_scheme&quot;:1,&quot;color_type&quot;:1,&quot;theme_color_indexes&quot;:[]}"/>
</p:tagLst>
</file>

<file path=ppt/tags/tag1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DIAGRAM_USE_COLOR_VALUE" val="{&quot;color_scheme&quot;:1,&quot;color_type&quot;:1,&quot;theme_color_indexes&quot;:[]}"/>
</p:tagLst>
</file>

<file path=ppt/tags/tag1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DIAGRAM_USE_COLOR_VALUE" val="{&quot;color_scheme&quot;:1,&quot;color_type&quot;:1,&quot;theme_color_indexes&quot;:[]}"/>
</p:tagLst>
</file>

<file path=ppt/tags/tag17.xml><?xml version="1.0" encoding="utf-8"?>
<p:tagLst xmlns:p="http://schemas.openxmlformats.org/presentationml/2006/main">
  <p:tag name="TIMING" val="|2.9"/>
</p:tagLst>
</file>

<file path=ppt/tags/tag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标题"/>
  <p:tag name="KSO_WM_DIAGRAM_MAX_ITEMCNT" val="4"/>
  <p:tag name="KSO_WM_DIAGRAM_MIN_ITEMCNT" val="4"/>
  <p:tag name="KSO_WM_DIAGRAM_VIRTUALLY_FRAME" val="{&quot;height&quot;:336.65,&quot;left&quot;:20.6,&quot;top&quot;:138.45,&quot;width&quot;:913.37727630807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USE_COLOR_VALUE" val="{&quot;color_scheme&quot;:1,&quot;color_type&quot;:1,&quot;theme_color_indexes&quot;:[]}"/>
</p:tagLst>
</file>

<file path=ppt/tags/tag171.xml><?xml version="1.0" encoding="utf-8"?>
<p:tagLst xmlns:p="http://schemas.openxmlformats.org/presentationml/2006/main">
  <p:tag name="TIMING" val="|2.9"/>
</p:tagLst>
</file>

<file path=ppt/tags/tag172.xml><?xml version="1.0" encoding="utf-8"?>
<p:tagLst xmlns:p="http://schemas.openxmlformats.org/presentationml/2006/main">
  <p:tag name="TIMING" val="|2.9"/>
</p:tagLst>
</file>

<file path=ppt/tags/tag173.xml><?xml version="1.0" encoding="utf-8"?>
<p:tagLst xmlns:p="http://schemas.openxmlformats.org/presentationml/2006/main">
  <p:tag name="TIMING" val="|2.9"/>
</p:tagLst>
</file>

<file path=ppt/tags/tag1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Lst>
</file>

<file path=ppt/tags/tag1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TEXT_FILL_FORE_SCHEMECOLOR_INDEX" val="1"/>
  <p:tag name="KSO_WM_UNIT_TEXT_FILL_TYPE" val="1"/>
</p:tagLst>
</file>

<file path=ppt/tags/tag1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Lst>
</file>

<file path=ppt/tags/tag18.xml><?xml version="1.0" encoding="utf-8"?>
<p:tagLst xmlns:p="http://schemas.openxmlformats.org/presentationml/2006/main">
  <p:tag name="TIMING" val="|2.9"/>
</p:tagLst>
</file>

<file path=ppt/tags/tag1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Lst>
</file>

<file path=ppt/tags/tag1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TEXT_FILL_FORE_SCHEMECOLOR_INDEX" val="1"/>
  <p:tag name="KSO_WM_UNIT_TEXT_FILL_TYPE" val="1"/>
</p:tagLst>
</file>

<file path=ppt/tags/tag1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Lst>
</file>

<file path=ppt/tags/tag1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Lst>
</file>

<file path=ppt/tags/tag1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TEXT_FILL_FORE_SCHEMECOLOR_INDEX" val="1"/>
  <p:tag name="KSO_WM_UNIT_TEXT_FILL_TYPE" val="1"/>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4"/>
  <p:tag name="KSO_WM_UNIT_TEXT_FILL_FORE_SCHEMECOLOR_INDEX" val="1"/>
  <p:tag name="KSO_WM_UNIT_TEXT_FILL_TYPE" val="1"/>
</p:tagLst>
</file>

<file path=ppt/tags/tag19.xml><?xml version="1.0" encoding="utf-8"?>
<p:tagLst xmlns:p="http://schemas.openxmlformats.org/presentationml/2006/main">
  <p:tag name="TIMING" val="|2.9"/>
</p:tagLst>
</file>

<file path=ppt/tags/tag1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5"/>
  <p:tag name="KSO_WM_UNIT_TEXT_FILL_FORE_SCHEMECOLOR_INDEX" val="1"/>
  <p:tag name="KSO_WM_UNIT_TEXT_FILL_TYPE" val="1"/>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283447265625,&quot;left&quot;:55.9,&quot;top&quot;:86.61972449595532,&quot;width&quot;:851.1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6"/>
  <p:tag name="KSO_WM_UNIT_TEXT_FILL_FORE_SCHEMECOLOR_INDEX" val="1"/>
  <p:tag name="KSO_WM_UNIT_TEXT_FILL_TYPE" val="1"/>
</p:tagLst>
</file>

<file path=ppt/tags/tag198.xml><?xml version="1.0" encoding="utf-8"?>
<p:tagLst xmlns:p="http://schemas.openxmlformats.org/presentationml/2006/main">
  <p:tag name="TIMING" val="|2.9"/>
</p:tagLst>
</file>

<file path=ppt/tags/tag199.xml><?xml version="1.0" encoding="utf-8"?>
<p:tagLst xmlns:p="http://schemas.openxmlformats.org/presentationml/2006/main">
  <p:tag name="TIMING" val="|2.9"/>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TIMING" val="|2.9"/>
</p:tagLst>
</file>

<file path=ppt/tags/tag200.xml><?xml version="1.0" encoding="utf-8"?>
<p:tagLst xmlns:p="http://schemas.openxmlformats.org/presentationml/2006/main">
  <p:tag name="TIMING" val="|2.9"/>
</p:tagLst>
</file>

<file path=ppt/tags/tag201.xml><?xml version="1.0" encoding="utf-8"?>
<p:tagLst xmlns:p="http://schemas.openxmlformats.org/presentationml/2006/main">
  <p:tag name="TIMING" val="|2.9"/>
</p:tagLst>
</file>

<file path=ppt/tags/tag202.xml><?xml version="1.0" encoding="utf-8"?>
<p:tagLst xmlns:p="http://schemas.openxmlformats.org/presentationml/2006/main">
  <p:tag name="TIMING" val="|2.9"/>
</p:tagLst>
</file>

<file path=ppt/tags/tag203.xml><?xml version="1.0" encoding="utf-8"?>
<p:tagLst xmlns:p="http://schemas.openxmlformats.org/presentationml/2006/main">
  <p:tag name="TIMING" val="|3.3"/>
</p:tagLst>
</file>

<file path=ppt/tags/tag204.xml><?xml version="1.0" encoding="utf-8"?>
<p:tagLst xmlns:p="http://schemas.openxmlformats.org/presentationml/2006/main">
  <p:tag name="TIMING" val="|2.9"/>
</p:tagLst>
</file>

<file path=ppt/tags/tag205.xml><?xml version="1.0" encoding="utf-8"?>
<p:tagLst xmlns:p="http://schemas.openxmlformats.org/presentationml/2006/main">
  <p:tag name="TIMING" val="|2.9"/>
</p:tagLst>
</file>

<file path=ppt/tags/tag206.xml><?xml version="1.0" encoding="utf-8"?>
<p:tagLst xmlns:p="http://schemas.openxmlformats.org/presentationml/2006/main">
  <p:tag name="TIMING" val="|2.9"/>
</p:tagLst>
</file>

<file path=ppt/tags/tag207.xml><?xml version="1.0" encoding="utf-8"?>
<p:tagLst xmlns:p="http://schemas.openxmlformats.org/presentationml/2006/main">
  <p:tag name="TIMING" val="|2.9"/>
</p:tagLst>
</file>

<file path=ppt/tags/tag208.xml><?xml version="1.0" encoding="utf-8"?>
<p:tagLst xmlns:p="http://schemas.openxmlformats.org/presentationml/2006/main">
  <p:tag name="TIMING" val="|2.9"/>
</p:tagLst>
</file>

<file path=ppt/tags/tag209.xml><?xml version="1.0" encoding="utf-8"?>
<p:tagLst xmlns:p="http://schemas.openxmlformats.org/presentationml/2006/main">
  <p:tag name="TIMING" val="|2.9"/>
</p:tagLst>
</file>

<file path=ppt/tags/tag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BEAUTIFY_FLAG" val="#wm#"/>
  <p:tag name="KSO_WM_DIAGRAM_VERSION" val="3"/>
  <p:tag name="KSO_WM_DIAGRAM_COLOR_TRICK" val="4"/>
  <p:tag name="KSO_WM_DIAGRAM_COLOR_TEXT_CAN_REMOVE" val="n"/>
  <p:tag name="KSO_WM_UNIT_VALUE" val="65"/>
  <p:tag name="KSO_WM_UNIT_TEXT_FILL_FORE_SCHEMECOLOR_INDEX" val="1"/>
  <p:tag name="KSO_WM_UNIT_TEXT_FILL_TYPE" val="1"/>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形项正文&#10;请尽量言简意赅"/>
  <p:tag name="KSO_WM_DIAGRAM_USE_COLOR_VALUE" val="{&quot;color_scheme&quot;:1,&quot;color_type&quot;:1,&quot;theme_color_indexes&quot;:[]}"/>
</p:tagLst>
</file>

<file path=ppt/tags/tag210.xml><?xml version="1.0" encoding="utf-8"?>
<p:tagLst xmlns:p="http://schemas.openxmlformats.org/presentationml/2006/main">
  <p:tag name="TIMING" val="|2.9"/>
</p:tagLst>
</file>

<file path=ppt/tags/tag211.xml><?xml version="1.0" encoding="utf-8"?>
<p:tagLst xmlns:p="http://schemas.openxmlformats.org/presentationml/2006/main">
  <p:tag name="TIMING" val="|2.9"/>
</p:tagLst>
</file>

<file path=ppt/tags/tag212.xml><?xml version="1.0" encoding="utf-8"?>
<p:tagLst xmlns:p="http://schemas.openxmlformats.org/presentationml/2006/main">
  <p:tag name="TIMING" val="|2.9"/>
</p:tagLst>
</file>

<file path=ppt/tags/tag213.xml><?xml version="1.0" encoding="utf-8"?>
<p:tagLst xmlns:p="http://schemas.openxmlformats.org/presentationml/2006/main">
  <p:tag name="TIMING" val="|2.9"/>
</p:tagLst>
</file>

<file path=ppt/tags/tag214.xml><?xml version="1.0" encoding="utf-8"?>
<p:tagLst xmlns:p="http://schemas.openxmlformats.org/presentationml/2006/main">
  <p:tag name="TIMING" val="|2.9"/>
</p:tagLst>
</file>

<file path=ppt/tags/tag215.xml><?xml version="1.0" encoding="utf-8"?>
<p:tagLst xmlns:p="http://schemas.openxmlformats.org/presentationml/2006/main">
  <p:tag name="TIMING" val="|2.9"/>
</p:tagLst>
</file>

<file path=ppt/tags/tag216.xml><?xml version="1.0" encoding="utf-8"?>
<p:tagLst xmlns:p="http://schemas.openxmlformats.org/presentationml/2006/main">
  <p:tag name="TIMING" val="|2.9"/>
</p:tagLst>
</file>

<file path=ppt/tags/tag217.xml><?xml version="1.0" encoding="utf-8"?>
<p:tagLst xmlns:p="http://schemas.openxmlformats.org/presentationml/2006/main">
  <p:tag name="TIMING" val="|2.9"/>
</p:tagLst>
</file>

<file path=ppt/tags/tag218.xml><?xml version="1.0" encoding="utf-8"?>
<p:tagLst xmlns:p="http://schemas.openxmlformats.org/presentationml/2006/main">
  <p:tag name="TIMING" val="|2.9"/>
</p:tagLst>
</file>

<file path=ppt/tags/tag219.xml><?xml version="1.0" encoding="utf-8"?>
<p:tagLst xmlns:p="http://schemas.openxmlformats.org/presentationml/2006/main">
  <p:tag name="TIMING" val="|2.9"/>
</p:tagLst>
</file>

<file path=ppt/tags/tag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BEAUTIFY_FLAG" val="#wm#"/>
  <p:tag name="KSO_WM_DIAGRAM_VERSION" val="3"/>
  <p:tag name="KSO_WM_DIAGRAM_COLOR_TRICK" val="4"/>
  <p:tag name="KSO_WM_DIAGRAM_COLOR_TEXT_CAN_REMOVE" val="n"/>
  <p:tag name="KSO_WM_UNIT_VALUE" val="65"/>
  <p:tag name="KSO_WM_UNIT_TEXT_FILL_FORE_SCHEMECOLOR_INDEX" val="1"/>
  <p:tag name="KSO_WM_UNIT_TEXT_FILL_TYPE" val="1"/>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形项正文&#10;请尽量言简意赅"/>
  <p:tag name="KSO_WM_DIAGRAM_USE_COLOR_VALUE" val="{&quot;color_scheme&quot;:1,&quot;color_type&quot;:1,&quot;theme_color_indexes&quot;:[]}"/>
</p:tagLst>
</file>

<file path=ppt/tags/tag220.xml><?xml version="1.0" encoding="utf-8"?>
<p:tagLst xmlns:p="http://schemas.openxmlformats.org/presentationml/2006/main">
  <p:tag name="TIMING" val="|2.9"/>
</p:tagLst>
</file>

<file path=ppt/tags/tag221.xml><?xml version="1.0" encoding="utf-8"?>
<p:tagLst xmlns:p="http://schemas.openxmlformats.org/presentationml/2006/main">
  <p:tag name="TIMING" val="|2.9"/>
</p:tagLst>
</file>

<file path=ppt/tags/tag222.xml><?xml version="1.0" encoding="utf-8"?>
<p:tagLst xmlns:p="http://schemas.openxmlformats.org/presentationml/2006/main">
  <p:tag name="TIMING" val="|2.9"/>
</p:tagLst>
</file>

<file path=ppt/tags/tag223.xml><?xml version="1.0" encoding="utf-8"?>
<p:tagLst xmlns:p="http://schemas.openxmlformats.org/presentationml/2006/main">
  <p:tag name="TIMING" val="|2.9"/>
</p:tagLst>
</file>

<file path=ppt/tags/tag224.xml><?xml version="1.0" encoding="utf-8"?>
<p:tagLst xmlns:p="http://schemas.openxmlformats.org/presentationml/2006/main">
  <p:tag name="TIMING" val="|2.9"/>
</p:tagLst>
</file>

<file path=ppt/tags/tag225.xml><?xml version="1.0" encoding="utf-8"?>
<p:tagLst xmlns:p="http://schemas.openxmlformats.org/presentationml/2006/main">
  <p:tag name="TIMING" val="|2.9"/>
</p:tagLst>
</file>

<file path=ppt/tags/tag226.xml><?xml version="1.0" encoding="utf-8"?>
<p:tagLst xmlns:p="http://schemas.openxmlformats.org/presentationml/2006/main">
  <p:tag name="TIMING" val="|2.9"/>
</p:tagLst>
</file>

<file path=ppt/tags/tag227.xml><?xml version="1.0" encoding="utf-8"?>
<p:tagLst xmlns:p="http://schemas.openxmlformats.org/presentationml/2006/main">
  <p:tag name="TIMING" val="|3.3"/>
</p:tagLst>
</file>

<file path=ppt/tags/tag228.xml><?xml version="1.0" encoding="utf-8"?>
<p:tagLst xmlns:p="http://schemas.openxmlformats.org/presentationml/2006/main">
  <p:tag name="TIMING" val="|2.9"/>
</p:tagLst>
</file>

<file path=ppt/tags/tag229.xml><?xml version="1.0" encoding="utf-8"?>
<p:tagLst xmlns:p="http://schemas.openxmlformats.org/presentationml/2006/main">
  <p:tag name="TIMING" val="|2.9"/>
</p:tagLst>
</file>

<file path=ppt/tags/tag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BEAUTIFY_FLAG" val="#wm#"/>
  <p:tag name="KSO_WM_DIAGRAM_VERSION" val="3"/>
  <p:tag name="KSO_WM_DIAGRAM_COLOR_TRICK" val="4"/>
  <p:tag name="KSO_WM_DIAGRAM_COLOR_TEXT_CAN_REMOVE" val="n"/>
  <p:tag name="KSO_WM_UNIT_VALUE" val="65"/>
  <p:tag name="KSO_WM_UNIT_TEXT_FILL_FORE_SCHEMECOLOR_INDEX" val="1"/>
  <p:tag name="KSO_WM_UNIT_TEXT_FILL_TYPE" val="1"/>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输入你的智能图形项正文&#10;请尽量言简意赅"/>
  <p:tag name="KSO_WM_DIAGRAM_USE_COLOR_VALUE" val="{&quot;color_scheme&quot;:1,&quot;color_type&quot;:1,&quot;theme_color_indexes&quot;:[]}"/>
</p:tagLst>
</file>

<file path=ppt/tags/tag230.xml><?xml version="1.0" encoding="utf-8"?>
<p:tagLst xmlns:p="http://schemas.openxmlformats.org/presentationml/2006/main">
  <p:tag name="TIMING" val="|2.9"/>
</p:tagLst>
</file>

<file path=ppt/tags/tag231.xml><?xml version="1.0" encoding="utf-8"?>
<p:tagLst xmlns:p="http://schemas.openxmlformats.org/presentationml/2006/main">
  <p:tag name="TIMING" val="|2.9"/>
</p:tagLst>
</file>

<file path=ppt/tags/tag232.xml><?xml version="1.0" encoding="utf-8"?>
<p:tagLst xmlns:p="http://schemas.openxmlformats.org/presentationml/2006/main">
  <p:tag name="TIMING" val="|2.9"/>
</p:tagLst>
</file>

<file path=ppt/tags/tag233.xml><?xml version="1.0" encoding="utf-8"?>
<p:tagLst xmlns:p="http://schemas.openxmlformats.org/presentationml/2006/main">
  <p:tag name="TIMING" val="|2.9"/>
</p:tagLst>
</file>

<file path=ppt/tags/tag234.xml><?xml version="1.0" encoding="utf-8"?>
<p:tagLst xmlns:p="http://schemas.openxmlformats.org/presentationml/2006/main">
  <p:tag name="TIMING" val="|2.9"/>
</p:tagLst>
</file>

<file path=ppt/tags/tag235.xml><?xml version="1.0" encoding="utf-8"?>
<p:tagLst xmlns:p="http://schemas.openxmlformats.org/presentationml/2006/main">
  <p:tag name="TIMING" val="|2.9"/>
</p:tagLst>
</file>

<file path=ppt/tags/tag236.xml><?xml version="1.0" encoding="utf-8"?>
<p:tagLst xmlns:p="http://schemas.openxmlformats.org/presentationml/2006/main">
  <p:tag name="TIMING" val="|2.9"/>
</p:tagLst>
</file>

<file path=ppt/tags/tag237.xml><?xml version="1.0" encoding="utf-8"?>
<p:tagLst xmlns:p="http://schemas.openxmlformats.org/presentationml/2006/main">
  <p:tag name="TIMING" val="|2.9"/>
</p:tagLst>
</file>

<file path=ppt/tags/tag238.xml><?xml version="1.0" encoding="utf-8"?>
<p:tagLst xmlns:p="http://schemas.openxmlformats.org/presentationml/2006/main">
  <p:tag name="TIMING" val="|2.9"/>
</p:tagLst>
</file>

<file path=ppt/tags/tag239.xml><?xml version="1.0" encoding="utf-8"?>
<p:tagLst xmlns:p="http://schemas.openxmlformats.org/presentationml/2006/main">
  <p:tag name="TIMING" val="|2.9"/>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UNIT_FILL_TYPE" val="1"/>
  <p:tag name="KSO_WM_UNIT_FILL_FORE_SCHEMECOLOR_INDEX" val="7"/>
  <p:tag name="KSO_WM_UNIT_FILL_FORE_SCHEMECOLOR_INDEX_BRIGHTNESS" val="0"/>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0.xml><?xml version="1.0" encoding="utf-8"?>
<p:tagLst xmlns:p="http://schemas.openxmlformats.org/presentationml/2006/main">
  <p:tag name="TIMING" val="|2.9"/>
</p:tagLst>
</file>

<file path=ppt/tags/tag241.xml><?xml version="1.0" encoding="utf-8"?>
<p:tagLst xmlns:p="http://schemas.openxmlformats.org/presentationml/2006/main">
  <p:tag name="TIMING" val="|2.9"/>
</p:tagLst>
</file>

<file path=ppt/tags/tag242.xml><?xml version="1.0" encoding="utf-8"?>
<p:tagLst xmlns:p="http://schemas.openxmlformats.org/presentationml/2006/main">
  <p:tag name="TIMING" val="|2.9"/>
</p:tagLst>
</file>

<file path=ppt/tags/tag243.xml><?xml version="1.0" encoding="utf-8"?>
<p:tagLst xmlns:p="http://schemas.openxmlformats.org/presentationml/2006/main">
  <p:tag name="TIMING" val="|2.9"/>
</p:tagLst>
</file>

<file path=ppt/tags/tag244.xml><?xml version="1.0" encoding="utf-8"?>
<p:tagLst xmlns:p="http://schemas.openxmlformats.org/presentationml/2006/main">
  <p:tag name="TIMING" val="|2.9"/>
</p:tagLst>
</file>

<file path=ppt/tags/tag245.xml><?xml version="1.0" encoding="utf-8"?>
<p:tagLst xmlns:p="http://schemas.openxmlformats.org/presentationml/2006/main">
  <p:tag name="TIMING" val="|2.9"/>
</p:tagLst>
</file>

<file path=ppt/tags/tag246.xml><?xml version="1.0" encoding="utf-8"?>
<p:tagLst xmlns:p="http://schemas.openxmlformats.org/presentationml/2006/main">
  <p:tag name="TIMING" val="|2.9"/>
</p:tagLst>
</file>

<file path=ppt/tags/tag247.xml><?xml version="1.0" encoding="utf-8"?>
<p:tagLst xmlns:p="http://schemas.openxmlformats.org/presentationml/2006/main">
  <p:tag name="TIMING" val="|2.9"/>
</p:tagLst>
</file>

<file path=ppt/tags/tag248.xml><?xml version="1.0" encoding="utf-8"?>
<p:tagLst xmlns:p="http://schemas.openxmlformats.org/presentationml/2006/main">
  <p:tag name="TIMING" val="|2.9"/>
</p:tagLst>
</file>

<file path=ppt/tags/tag249.xml><?xml version="1.0" encoding="utf-8"?>
<p:tagLst xmlns:p="http://schemas.openxmlformats.org/presentationml/2006/main">
  <p:tag name="TIMING" val="|2.9"/>
</p:tagLst>
</file>

<file path=ppt/tags/tag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3_4"/>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i"/>
  <p:tag name="KSO_WM_UNIT_INDEX" val="1_3_4"/>
  <p:tag name="KSO_WM_UNIT_FILL_TYPE" val="1"/>
  <p:tag name="KSO_WM_UNIT_FILL_FORE_SCHEMECOLOR_INDEX" val="7"/>
  <p:tag name="KSO_WM_UNIT_FILL_FORE_SCHEMECOLOR_INDEX_BRIGHTNESS" val="0"/>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0.xml><?xml version="1.0" encoding="utf-8"?>
<p:tagLst xmlns:p="http://schemas.openxmlformats.org/presentationml/2006/main">
  <p:tag name="TIMING" val="|2.9"/>
</p:tagLst>
</file>

<file path=ppt/tags/tag251.xml><?xml version="1.0" encoding="utf-8"?>
<p:tagLst xmlns:p="http://schemas.openxmlformats.org/presentationml/2006/main">
  <p:tag name="TIMING" val="|2.9"/>
</p:tagLst>
</file>

<file path=ppt/tags/tag252.xml><?xml version="1.0" encoding="utf-8"?>
<p:tagLst xmlns:p="http://schemas.openxmlformats.org/presentationml/2006/main">
  <p:tag name="TIMING" val="|2.9"/>
</p:tagLst>
</file>

<file path=ppt/tags/tag253.xml><?xml version="1.0" encoding="utf-8"?>
<p:tagLst xmlns:p="http://schemas.openxmlformats.org/presentationml/2006/main">
  <p:tag name="TIMING" val="|2.9"/>
</p:tagLst>
</file>

<file path=ppt/tags/tag254.xml><?xml version="1.0" encoding="utf-8"?>
<p:tagLst xmlns:p="http://schemas.openxmlformats.org/presentationml/2006/main">
  <p:tag name="TIMING" val="|2.9"/>
</p:tagLst>
</file>

<file path=ppt/tags/tag255.xml><?xml version="1.0" encoding="utf-8"?>
<p:tagLst xmlns:p="http://schemas.openxmlformats.org/presentationml/2006/main">
  <p:tag name="TIMING" val="|2.9"/>
</p:tagLst>
</file>

<file path=ppt/tags/tag256.xml><?xml version="1.0" encoding="utf-8"?>
<p:tagLst xmlns:p="http://schemas.openxmlformats.org/presentationml/2006/main">
  <p:tag name="TIMING" val="|2.9"/>
</p:tagLst>
</file>

<file path=ppt/tags/tag257.xml><?xml version="1.0" encoding="utf-8"?>
<p:tagLst xmlns:p="http://schemas.openxmlformats.org/presentationml/2006/main">
  <p:tag name="TIMING" val="|1.4|4.6|1.3|1.2|1.3|1.2"/>
</p:tagLst>
</file>

<file path=ppt/tags/tag258.xml><?xml version="1.0" encoding="utf-8"?>
<p:tagLst xmlns:p="http://schemas.openxmlformats.org/presentationml/2006/main">
  <p:tag name="TIMING" val="|1.4|4.6|1.3|1.2|1.3|1.2"/>
</p:tagLst>
</file>

<file path=ppt/tags/tag259.xml><?xml version="1.0" encoding="utf-8"?>
<p:tagLst xmlns:p="http://schemas.openxmlformats.org/presentationml/2006/main">
  <p:tag name="TIMING" val="|1.4|4.6|1.3|1.2|1.3|1.2"/>
</p:tagLst>
</file>

<file path=ppt/tags/tag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0.xml><?xml version="1.0" encoding="utf-8"?>
<p:tagLst xmlns:p="http://schemas.openxmlformats.org/presentationml/2006/main">
  <p:tag name="TIMING" val="|1.4|4.6|1.3|1.2|1.3|1.2"/>
</p:tagLst>
</file>

<file path=ppt/tags/tag261.xml><?xml version="1.0" encoding="utf-8"?>
<p:tagLst xmlns:p="http://schemas.openxmlformats.org/presentationml/2006/main">
  <p:tag name="TIMING" val="|1.4|4.6|1.3|1.2|1.3|1.2"/>
</p:tagLst>
</file>

<file path=ppt/tags/tag262.xml><?xml version="1.0" encoding="utf-8"?>
<p:tagLst xmlns:p="http://schemas.openxmlformats.org/presentationml/2006/main">
  <p:tag name="TIMING" val="|1.4|4.6|1.3|1.2|1.3|1.2"/>
</p:tagLst>
</file>

<file path=ppt/tags/tag263.xml><?xml version="1.0" encoding="utf-8"?>
<p:tagLst xmlns:p="http://schemas.openxmlformats.org/presentationml/2006/main">
  <p:tag name="ISPRING_PRESENTATION_TITLE" val="PowerPoint 演示文稿"/>
  <p:tag name="resource_record_key" val="{&quot;13&quot;:[19951231],&quot;29&quot;:[20426280],&quot;70&quot;:[3322225,3321866,3318439,3312615,3322061,3318867,3312357,3322019,3324070,3321518,3324552]}"/>
  <p:tag name="commondata" val="eyJoZGlkIjoiNjQ4YzdlODg4MjcyNWQ4MjM5MzQ0NTg3N2YxZDIyOGYifQ=="/>
</p:tagLst>
</file>

<file path=ppt/tags/tag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UNIT_LINE_FORE_SCHEMECOLOR_INDEX" val="7"/>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1_4"/>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i"/>
  <p:tag name="KSO_WM_UNIT_INDEX" val="1_1_4"/>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UNIT_LINE_FORE_SCHEMECOLOR_INDEX" val="5"/>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UNIT_FILL_TYPE" val="1"/>
  <p:tag name="KSO_WM_UNIT_FILL_FORE_SCHEMECOLOR_INDEX" val="6"/>
  <p:tag name="KSO_WM_UNIT_FILL_FORE_SCHEMECOLOR_INDEX_BRIGHTNESS" val="0"/>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2_4"/>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i"/>
  <p:tag name="KSO_WM_UNIT_INDEX" val="1_2_4"/>
  <p:tag name="KSO_WM_UNIT_FILL_TYPE" val="1"/>
  <p:tag name="KSO_WM_UNIT_FILL_FORE_SCHEMECOLOR_INDEX" val="6"/>
  <p:tag name="KSO_WM_UNIT_FILL_FORE_SCHEMECOLOR_INDEX_BRIGHTNESS" val="0"/>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UNIT_LINE_FORE_SCHEMECOLOR_INDEX" val="6"/>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0939_2*m_h_a*1_1_1"/>
  <p:tag name="KSO_WM_TEMPLATE_CATEGORY" val="diagram"/>
  <p:tag name="KSO_WM_TEMPLATE_INDEX" val="20230939"/>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TEXT_FILL_FORE_SCHEMECOLOR_INDEX" val="1"/>
  <p:tag name="KSO_WM_UNIT_TEXT_FILL_TYPE" val="1"/>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0939_2*m_h_a*1_2_1"/>
  <p:tag name="KSO_WM_TEMPLATE_CATEGORY" val="diagram"/>
  <p:tag name="KSO_WM_TEMPLATE_INDEX" val="20230939"/>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TEXT_FILL_FORE_SCHEMECOLOR_INDEX" val="1"/>
  <p:tag name="KSO_WM_UNIT_TEXT_FILL_TYPE" val="1"/>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0939_2*m_h_a*1_3_1"/>
  <p:tag name="KSO_WM_TEMPLATE_CATEGORY" val="diagram"/>
  <p:tag name="KSO_WM_TEMPLATE_INDEX" val="20230939"/>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TEXT_FILL_FORE_SCHEMECOLOR_INDEX" val="1"/>
  <p:tag name="KSO_WM_UNIT_TEXT_FILL_TYPE" val="1"/>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DIAGRAM_USE_COLOR_VALUE" val="{&quot;color_scheme&quot;:1,&quot;color_type&quot;:1,&quot;theme_color_indexes&quot;:[]}"/>
</p:tagLst>
</file>

<file path=ppt/tags/tag39.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TIMING" val="|2.9"/>
</p:tagLst>
</file>

<file path=ppt/tags/tag40.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332.9249969482422,&quot;left&quot;:25.200027163047526,&quot;top&quot;:155.85,&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TIMING" val="|2.9"/>
</p:tagLst>
</file>

<file path=ppt/tags/tag43.xml><?xml version="1.0" encoding="utf-8"?>
<p:tagLst xmlns:p="http://schemas.openxmlformats.org/presentationml/2006/main">
  <p:tag name="TIMING" val="|2.9"/>
</p:tagLst>
</file>

<file path=ppt/tags/tag44.xml><?xml version="1.0" encoding="utf-8"?>
<p:tagLst xmlns:p="http://schemas.openxmlformats.org/presentationml/2006/main">
  <p:tag name="KSO_WM_DIAGRAM_VIRTUALLY_FRAME" val="{&quot;height&quot;:346.7,&quot;left&quot;:57.3,&quot;top&quot;:112.85,&quot;width&quot;:851.45}"/>
</p:tagLst>
</file>

<file path=ppt/tags/tag45.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636_2*n_h_i*1_1_1"/>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46.7,&quot;left&quot;:57.3,&quot;top&quot;:112.85,&quot;width&quot;:851.45}"/>
  <p:tag name="KSO_WM_DIAGRAM_COLOR_MATCH_VALUE" val="{&quot;shape&quot;:{&quot;fill&quot;:{&quot;solid&quot;:{&quot;brightness&quot;:0.699999988079071,&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DIAGRAM_USE_COLOR_VALUE" val="{&quot;color_scheme&quot;:1,&quot;color_type&quot;:1,&quot;theme_color_indexes&quot;:[]}"/>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DIAGRAM_USE_COLOR_VALUE" val="{&quot;color_scheme&quot;:1,&quot;color_type&quot;:1,&quot;theme_color_indexes&quo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DIAGRAM_USE_COLOR_VALUE" val="{&quot;color_scheme&quot;:1,&quot;color_type&quot;:1,&quot;theme_color_indexes&quo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DIAGRAM_USE_COLOR_VALUE" val="{&quot;color_scheme&quot;:1,&quot;color_type&quot;:1,&quot;theme_color_indexes&quot;:[]}"/>
</p:tagLst>
</file>

<file path=ppt/tags/tag5.xml><?xml version="1.0" encoding="utf-8"?>
<p:tagLst xmlns:p="http://schemas.openxmlformats.org/presentationml/2006/main">
  <p:tag name="TIMING" val="|3.3"/>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 name="KSO_WM_DIAGRAM_USE_COLOR_VALUE" val="{&quot;color_scheme&quot;:1,&quot;color_type&quot;:1,&quot;theme_color_indexes&quot;:[]}"/>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DIAGRAM_USE_COLOR_VALUE" val="{&quot;color_scheme&quot;:1,&quot;color_type&quot;:1,&quot;theme_color_indexes&quot;:[]}"/>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46.7,&quot;left&quot;:57.3,&quot;top&quot;:112.85,&quot;width&quot;:851.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LINE_FORE_SCHEMECOLOR_INDEX" val="5"/>
  <p:tag name="KSO_WM_UNIT_TEXT_FILL_FORE_SCHEMECOLOR_INDEX" val="1"/>
  <p:tag name="KSO_WM_UNIT_TEXT_FILL_TYPE" val="1"/>
  <p:tag name="KSO_WM_UNIT_PRESET_TEXT" val="添加项标题"/>
  <p:tag name="KSO_WM_DIAGRAM_USE_COLOR_VALUE" val="{&quot;color_scheme&quot;:1,&quot;color_type&quot;:1,&quot;theme_color_indexes&quot;:[]}"/>
</p:tagLst>
</file>

<file path=ppt/tags/tag53.xml><?xml version="1.0" encoding="utf-8"?>
<p:tagLst xmlns:p="http://schemas.openxmlformats.org/presentationml/2006/main">
  <p:tag name="TIMING" val="|2.9"/>
</p:tagLst>
</file>

<file path=ppt/tags/tag54.xml><?xml version="1.0" encoding="utf-8"?>
<p:tagLst xmlns:p="http://schemas.openxmlformats.org/presentationml/2006/main">
  <p:tag name="TIMING" val="|2.9"/>
</p:tagLst>
</file>

<file path=ppt/tags/tag55.xml><?xml version="1.0" encoding="utf-8"?>
<p:tagLst xmlns:p="http://schemas.openxmlformats.org/presentationml/2006/main">
  <p:tag name="TIMING" val="|2.9"/>
</p:tagLst>
</file>

<file path=ppt/tags/tag56.xml><?xml version="1.0" encoding="utf-8"?>
<p:tagLst xmlns:p="http://schemas.openxmlformats.org/presentationml/2006/main">
  <p:tag name="TIMING" val="|3.3"/>
</p:tagLst>
</file>

<file path=ppt/tags/tag57.xml><?xml version="1.0" encoding="utf-8"?>
<p:tagLst xmlns:p="http://schemas.openxmlformats.org/presentationml/2006/main">
  <p:tag name="TIMING" val="|2.9"/>
</p:tagLst>
</file>

<file path=ppt/tags/tag58.xml><?xml version="1.0" encoding="utf-8"?>
<p:tagLst xmlns:p="http://schemas.openxmlformats.org/presentationml/2006/main">
  <p:tag name="TIMING" val="|2.9"/>
</p:tagLst>
</file>

<file path=ppt/tags/tag59.xml><?xml version="1.0" encoding="utf-8"?>
<p:tagLst xmlns:p="http://schemas.openxmlformats.org/presentationml/2006/main">
  <p:tag name="TIMING" val="|2.9"/>
</p:tagLst>
</file>

<file path=ppt/tags/tag6.xml><?xml version="1.0" encoding="utf-8"?>
<p:tagLst xmlns:p="http://schemas.openxmlformats.org/presentationml/2006/main">
  <p:tag name="TIMING" val="|2.9"/>
</p:tagLst>
</file>

<file path=ppt/tags/tag60.xml><?xml version="1.0" encoding="utf-8"?>
<p:tagLst xmlns:p="http://schemas.openxmlformats.org/presentationml/2006/main">
  <p:tag name="TIMING" val="|2.9"/>
</p:tagLst>
</file>

<file path=ppt/tags/tag61.xml><?xml version="1.0" encoding="utf-8"?>
<p:tagLst xmlns:p="http://schemas.openxmlformats.org/presentationml/2006/main">
  <p:tag name="TIMING" val="|2.9"/>
</p:tagLst>
</file>

<file path=ppt/tags/tag62.xml><?xml version="1.0" encoding="utf-8"?>
<p:tagLst xmlns:p="http://schemas.openxmlformats.org/presentationml/2006/main">
  <p:tag name="TIMING" val="|2.9"/>
</p:tagLst>
</file>

<file path=ppt/tags/tag63.xml><?xml version="1.0" encoding="utf-8"?>
<p:tagLst xmlns:p="http://schemas.openxmlformats.org/presentationml/2006/main">
  <p:tag name="KSO_WM_DIAGRAM_VIRTUALLY_FRAME" val="{&quot;height&quot;:347,&quot;left&quot;:133.35,&quot;top&quot;:135.1,&quot;width&quot;:795.6450767150666}"/>
</p:tagLst>
</file>

<file path=ppt/tags/tag64.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3_1"/>
  <p:tag name="KSO_WM_TEMPLATE_CATEGORY" val="diagram"/>
  <p:tag name="KSO_WM_UNIT_LAYERLEVEL" val="1_1_1"/>
  <p:tag name="KSO_WM_BEAUTIFY_FLAG" val="#wm#"/>
  <p:tag name="KSO_WM_DIAGRAM_GROUP_CODE" val="l1-1"/>
  <p:tag name="KSO_WM_DIAGRAM_COLOR_TRICK" val="1"/>
  <p:tag name="KSO_WM_DIAGRAM_MAX_ITEMCNT" val="3"/>
  <p:tag name="KSO_WM_DIAGRAM_VIRTUALLY_FRAME" val="{&quot;height&quot;:347,&quot;left&quot;:133.35,&quot;top&quot;:135.1,&quot;width&quot;:795.6450767150666}"/>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65.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2_1"/>
  <p:tag name="KSO_WM_TEMPLATE_CATEGORY" val="diagram"/>
  <p:tag name="KSO_WM_UNIT_LAYERLEVEL" val="1_1_1"/>
  <p:tag name="KSO_WM_BEAUTIFY_FLAG" val="#wm#"/>
  <p:tag name="KSO_WM_DIAGRAM_GROUP_CODE" val="l1-1"/>
  <p:tag name="KSO_WM_DIAGRAM_COLOR_TRICK" val="1"/>
  <p:tag name="KSO_WM_DIAGRAM_MAX_ITEMCNT" val="3"/>
  <p:tag name="KSO_WM_DIAGRAM_VIRTUALLY_FRAME" val="{&quot;height&quot;:347,&quot;left&quot;:133.35,&quot;top&quot;:135.1,&quot;width&quot;:795.64507671506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6.xml><?xml version="1.0" encoding="utf-8"?>
<p:tagLst xmlns:p="http://schemas.openxmlformats.org/presentationml/2006/main">
  <p:tag name="KSO_WM_UNIT_COMPATIBLE" val="0"/>
  <p:tag name="KSO_WM_UNIT_DIAGRAM_ISREFERUNIT" val="0"/>
  <p:tag name="KSO_WM_TEMPLATE_INDEX" val="20231869"/>
  <p:tag name="KSO_WM_TAG_VERSION" val="3.0"/>
  <p:tag name="KSO_WM_DIAGRAM_VERSION" val="3"/>
  <p:tag name="KSO_WM_DIAGRAM_COLOR_TEXT_CAN_REMOVE" val="n"/>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869_2*l_h_f*1_1_1"/>
  <p:tag name="KSO_WM_TEMPLATE_CATEGORY" val="diagram"/>
  <p:tag name="KSO_WM_UNIT_LAYERLEVEL" val="1_1_1"/>
  <p:tag name="KSO_WM_BEAUTIFY_FLAG" val="#wm#"/>
  <p:tag name="KSO_WM_DIAGRAM_GROUP_CODE" val="l1-1"/>
  <p:tag name="KSO_WM_DIAGRAM_COLOR_TRICK" val="1"/>
  <p:tag name="KSO_WM_DIAGRAM_MAX_ITEMCNT" val="3"/>
  <p:tag name="KSO_WM_DIAGRAM_VIRTUALLY_FRAME" val="{&quot;height&quot;:347,&quot;left&quot;:133.35,&quot;top&quot;:135.1,&quot;width&quot;:795.6450767150666}"/>
  <p:tag name="KSO_WM_DIAGRAM_COLOR_MATCH_VALUE" val="{&quot;shape&quot;:{&quot;fill&quot;:{&quot;solid&quot;:{&quot;brightness&quot;:0,&quot;colorType&quot;:2,&quot;rgb&quot;:&quot;#ebeeee&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67.xml><?xml version="1.0" encoding="utf-8"?>
<p:tagLst xmlns:p="http://schemas.openxmlformats.org/presentationml/2006/main">
  <p:tag name="TIMING" val="|2.9"/>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i*1_1"/>
  <p:tag name="KSO_WM_TEMPLATE_CATEGORY" val="diagram"/>
  <p:tag name="KSO_WM_TEMPLATE_INDEX" val="20233199"/>
  <p:tag name="KSO_WM_UNIT_LAYERLEVEL" val="1_1"/>
  <p:tag name="KSO_WM_TAG_VERSION" val="3.0"/>
  <p:tag name="KSO_WM_BEAUTIFY_FLAG" val="#wm#"/>
  <p:tag name="KSO_WM_UNIT_TYPE" val="m_i"/>
  <p:tag name="KSO_WM_UNIT_INDEX" val="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Lst>
</file>

<file path=ppt/tags/tag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199_4*m_h_f*1_1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7.xml><?xml version="1.0" encoding="utf-8"?>
<p:tagLst xmlns:p="http://schemas.openxmlformats.org/presentationml/2006/main">
  <p:tag name="TIMING" val="|2.9"/>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1_1"/>
  <p:tag name="KSO_WM_TEMPLATE_CATEGORY" val="diagram"/>
  <p:tag name="KSO_WM_TEMPLATE_INDEX" val="20233199"/>
  <p:tag name="KSO_WM_UNIT_LAYERLEVEL" val="1_1_1"/>
  <p:tag name="KSO_WM_TAG_VERSION" val="3.0"/>
  <p:tag name="KSO_WM_BEAUTIFY_FLAG" val="#wm#"/>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1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1"/>
  <p:tag name="KSO_WM_UNIT_LINE_FORE_SCHEMECOLOR_INDEX" val="13"/>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1_1"/>
  <p:tag name="KSO_WM_TEMPLATE_CATEGORY" val="diagram"/>
  <p:tag name="KSO_WM_TEMPLATE_INDEX" val="20233199"/>
  <p:tag name="KSO_WM_UNIT_LAYERLEVEL" val="1_1_1"/>
  <p:tag name="KSO_WM_TAG_VERSION" val="3.0"/>
  <p:tag name="KSO_WM_BEAUTIFY_FLAG" val="#wm#"/>
  <p:tag name="KSO_WM_UNIT_VALUE" val="93*98"/>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2_1"/>
  <p:tag name="KSO_WM_TEMPLATE_CATEGORY" val="diagram"/>
  <p:tag name="KSO_WM_TEMPLATE_INDEX" val="20233199"/>
  <p:tag name="KSO_WM_UNIT_LAYERLEVEL" val="1_1_1"/>
  <p:tag name="KSO_WM_TAG_VERSION" val="3.0"/>
  <p:tag name="KSO_WM_BEAUTIFY_FLAG" val="#wm#"/>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2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2"/>
  <p:tag name="KSO_WM_UNIT_LINE_FORE_SCHEMECOLOR_INDEX" val="13"/>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3_1"/>
  <p:tag name="KSO_WM_TEMPLATE_CATEGORY" val="diagram"/>
  <p:tag name="KSO_WM_TEMPLATE_INDEX" val="20233199"/>
  <p:tag name="KSO_WM_UNIT_LAYERLEVEL" val="1_1_1"/>
  <p:tag name="KSO_WM_TAG_VERSION" val="3.0"/>
  <p:tag name="KSO_WM_BEAUTIFY_FLAG" val="#wm#"/>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3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3"/>
  <p:tag name="KSO_WM_UNIT_LINE_FORE_SCHEMECOLOR_INDEX" val="13"/>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3_1"/>
  <p:tag name="KSO_WM_TEMPLATE_CATEGORY" val="diagram"/>
  <p:tag name="KSO_WM_TEMPLATE_INDEX" val="20233199"/>
  <p:tag name="KSO_WM_UNIT_LAYERLEVEL" val="1_1_1"/>
  <p:tag name="KSO_WM_TAG_VERSION" val="3.0"/>
  <p:tag name="KSO_WM_BEAUTIFY_FLAG" val="#wm#"/>
  <p:tag name="KSO_WM_UNIT_VALUE" val="94*108"/>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4_1"/>
  <p:tag name="KSO_WM_TEMPLATE_CATEGORY" val="diagram"/>
  <p:tag name="KSO_WM_TEMPLATE_INDEX" val="20233199"/>
  <p:tag name="KSO_WM_UNIT_LAYERLEVEL" val="1_1_1"/>
  <p:tag name="KSO_WM_TAG_VERSION" val="3.0"/>
  <p:tag name="KSO_WM_BEAUTIFY_FLAG" val="#wm#"/>
  <p:tag name="KSO_WM_UNIT_TYPE" val="m_h_i"/>
  <p:tag name="KSO_WM_UNIT_INDEX" val="1_4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4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4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4"/>
  <p:tag name="KSO_WM_UNIT_LINE_FORE_SCHEMECOLOR_INDEX" val="13"/>
  <p:tag name="KSO_WM_UNIT_TEXT_FILL_FORE_SCHEMECOLOR_INDEX" val="1"/>
  <p:tag name="KSO_WM_UNIT_TEXT_FILL_TYPE" val="1"/>
</p:tagLst>
</file>

<file path=ppt/tags/tag8.xml><?xml version="1.0" encoding="utf-8"?>
<p:tagLst xmlns:p="http://schemas.openxmlformats.org/presentationml/2006/main">
  <p:tag name="TIMING" val="|2.9"/>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4_1"/>
  <p:tag name="KSO_WM_TEMPLATE_CATEGORY" val="diagram"/>
  <p:tag name="KSO_WM_TEMPLATE_INDEX" val="20233199"/>
  <p:tag name="KSO_WM_UNIT_LAYERLEVEL" val="1_1_1"/>
  <p:tag name="KSO_WM_TAG_VERSION" val="3.0"/>
  <p:tag name="KSO_WM_BEAUTIFY_FLAG" val="#wm#"/>
  <p:tag name="KSO_WM_UNIT_VALUE" val="97*97"/>
  <p:tag name="KSO_WM_UNIT_TYPE" val="m_h_x"/>
  <p:tag name="KSO_WM_UNIT_INDEX" val="1_4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199_4*m_h_f*1_5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199_4*m_h_f*1_4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199_4*m_h_f*1_2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5_1"/>
  <p:tag name="KSO_WM_TEMPLATE_CATEGORY" val="diagram"/>
  <p:tag name="KSO_WM_TEMPLATE_INDEX" val="20233199"/>
  <p:tag name="KSO_WM_UNIT_LAYERLEVEL" val="1_1_1"/>
  <p:tag name="KSO_WM_TAG_VERSION" val="3.0"/>
  <p:tag name="KSO_WM_BEAUTIFY_FLAG" val="#wm#"/>
  <p:tag name="KSO_WM_UNIT_TYPE" val="m_h_i"/>
  <p:tag name="KSO_WM_UNIT_INDEX" val="1_5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5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5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5"/>
  <p:tag name="KSO_WM_UNIT_LINE_FORE_SCHEMECOLOR_INDEX" val="13"/>
  <p:tag name="KSO_WM_UNIT_TEXT_FILL_FORE_SCHEMECOLOR_INDEX" val="1"/>
  <p:tag name="KSO_WM_UNIT_TEXT_FILL_TYPE" val="1"/>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199_4*m_h_f*1_3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2_1"/>
  <p:tag name="KSO_WM_TEMPLATE_CATEGORY" val="diagram"/>
  <p:tag name="KSO_WM_TEMPLATE_INDEX" val="20233199"/>
  <p:tag name="KSO_WM_UNIT_LAYERLEVEL" val="1_1_1"/>
  <p:tag name="KSO_WM_TAG_VERSION" val="3.0"/>
  <p:tag name="KSO_WM_BEAUTIFY_FLAG" val="#wm#"/>
  <p:tag name="KSO_WM_UNIT_VALUE" val="107*108"/>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5_1"/>
  <p:tag name="KSO_WM_TEMPLATE_CATEGORY" val="diagram"/>
  <p:tag name="KSO_WM_TEMPLATE_INDEX" val="20233199"/>
  <p:tag name="KSO_WM_UNIT_LAYERLEVEL" val="1_1_1"/>
  <p:tag name="KSO_WM_TAG_VERSION" val="3.0"/>
  <p:tag name="KSO_WM_BEAUTIFY_FLAG" val="#wm#"/>
  <p:tag name="KSO_WM_UNIT_VALUE" val="98*98"/>
  <p:tag name="KSO_WM_UNIT_TYPE" val="m_h_x"/>
  <p:tag name="KSO_WM_UNIT_INDEX" val="1_5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i*1_2"/>
  <p:tag name="KSO_WM_TEMPLATE_CATEGORY" val="diagram"/>
  <p:tag name="KSO_WM_TEMPLATE_INDEX" val="20233199"/>
  <p:tag name="KSO_WM_UNIT_LAYERLEVEL" val="1_1"/>
  <p:tag name="KSO_WM_TAG_VERSION" val="3.0"/>
  <p:tag name="KSO_WM_BEAUTIFY_FLAG" val="#wm#"/>
  <p:tag name="KSO_WM_UNIT_TYPE" val="m_i"/>
  <p:tag name="KSO_WM_UNIT_INDEX" val="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432.175,&quot;left&quot;:27.25,&quot;top&quot;:116.6,&quot;width&quot;:916.9757385734498}"/>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Lst>
</file>

<file path=ppt/tags/tag9.xml><?xml version="1.0" encoding="utf-8"?>
<p:tagLst xmlns:p="http://schemas.openxmlformats.org/presentationml/2006/main">
  <p:tag name="TIMING" val="|2.9"/>
</p:tagLst>
</file>

<file path=ppt/tags/tag90.xml><?xml version="1.0" encoding="utf-8"?>
<p:tagLst xmlns:p="http://schemas.openxmlformats.org/presentationml/2006/main">
  <p:tag name="TIMING" val="|2.9"/>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TIMING" val="|2.9"/>
</p:tagLst>
</file>

<file path=ppt/tags/tag93.xml><?xml version="1.0" encoding="utf-8"?>
<p:tagLst xmlns:p="http://schemas.openxmlformats.org/presentationml/2006/main">
  <p:tag name="TIMING" val="|2.9"/>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i*1_1"/>
  <p:tag name="KSO_WM_TEMPLATE_CATEGORY" val="diagram"/>
  <p:tag name="KSO_WM_TEMPLATE_INDEX" val="20233199"/>
  <p:tag name="KSO_WM_UNIT_LAYERLEVEL" val="1_1"/>
  <p:tag name="KSO_WM_TAG_VERSION" val="3.0"/>
  <p:tag name="KSO_WM_BEAUTIFY_FLAG" val="#wm#"/>
  <p:tag name="KSO_WM_UNIT_TYPE" val="m_i"/>
  <p:tag name="KSO_WM_UNIT_INDEX" val="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199_4*m_h_f*1_1_1"/>
  <p:tag name="KSO_WM_TEMPLATE_CATEGORY" val="diagram"/>
  <p:tag name="KSO_WM_TEMPLATE_INDEX" val="2023319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输入项正文，文字是思想的提炼，请言简意赅的阐述观点。单击此处输入项正文，文字是思想的提炼，请尽量言简意赅的阐述观点。单击输入项正文"/>
  <p:tag name="KSO_WM_UNIT_TEXT_FILL_FORE_SCHEMECOLOR_INDEX" val="1"/>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1_1"/>
  <p:tag name="KSO_WM_TEMPLATE_CATEGORY" val="diagram"/>
  <p:tag name="KSO_WM_TEMPLATE_INDEX" val="20233199"/>
  <p:tag name="KSO_WM_UNIT_LAYERLEVEL" val="1_1_1"/>
  <p:tag name="KSO_WM_TAG_VERSION" val="3.0"/>
  <p:tag name="KSO_WM_BEAUTIFY_FLAG" val="#wm#"/>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1_2"/>
  <p:tag name="KSO_WM_TEMPLATE_CATEGORY" val="diagram"/>
  <p:tag name="KSO_WM_TEMPLATE_INDEX" val="20233199"/>
  <p:tag name="KSO_WM_UNIT_LAYERLEVEL" val="1_1_1"/>
  <p:tag name="KSO_WM_TAG_VERSION" val="3.0"/>
  <p:tag name="KSO_WM_BEAUTIFY_FLAG" val="#wm#"/>
  <p:tag name="KSO_WM_UNIT_SUBTYPE" val="d"/>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PRESET_TEXT" val="1"/>
  <p:tag name="KSO_WM_UNIT_LINE_FORE_SCHEMECOLOR_INDEX" val="13"/>
  <p:tag name="KSO_WM_UNIT_TEXT_FILL_FORE_SCHEMECOLOR_INDEX" val="1"/>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x*1_1_1"/>
  <p:tag name="KSO_WM_TEMPLATE_CATEGORY" val="diagram"/>
  <p:tag name="KSO_WM_TEMPLATE_INDEX" val="20233199"/>
  <p:tag name="KSO_WM_UNIT_LAYERLEVEL" val="1_1_1"/>
  <p:tag name="KSO_WM_TAG_VERSION" val="3.0"/>
  <p:tag name="KSO_WM_BEAUTIFY_FLAG" val="#wm#"/>
  <p:tag name="KSO_WM_UNIT_VALUE" val="93*98"/>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99_4*m_h_i*1_2_1"/>
  <p:tag name="KSO_WM_TEMPLATE_CATEGORY" val="diagram"/>
  <p:tag name="KSO_WM_TEMPLATE_INDEX" val="20233199"/>
  <p:tag name="KSO_WM_UNIT_LAYERLEVEL" val="1_1_1"/>
  <p:tag name="KSO_WM_TAG_VERSION" val="3.0"/>
  <p:tag name="KSO_WM_BEAUTIFY_FLAG" val="#wm#"/>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5"/>
  <p:tag name="KSO_WM_DIAGRAM_MIN_ITEMCNT" val="2"/>
  <p:tag name="KSO_WM_DIAGRAM_VIRTUALLY_FRAME" val="{&quot;height&quot;:388,&quot;left&quot;:55.47583622969978,&quot;top&quot;:160.775,&quot;width&quot;:850.64990234375}"/>
  <p:tag name="KSO_WM_DIAGRAM_COLOR_MATCH_VALUE" val="{&quot;shape&quot;:{&quot;fill&quot;:{&quot;type&quot;:0},&quot;glow&quot;:{&quot;colorType&quot;:0},&quot;line&quot;:{&quot;solidLine&quot;:{&quot;brightness&quot;:0,&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13"/>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18334</Words>
  <Application>WPS 演示</Application>
  <PresentationFormat>宽屏</PresentationFormat>
  <Paragraphs>872</Paragraphs>
  <Slides>119</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119</vt:i4>
      </vt:variant>
    </vt:vector>
  </HeadingPairs>
  <TitlesOfParts>
    <vt:vector size="132" baseType="lpstr">
      <vt:lpstr>Arial</vt:lpstr>
      <vt:lpstr>宋体</vt:lpstr>
      <vt:lpstr>Wingdings</vt:lpstr>
      <vt:lpstr>思源黑体 CN Bold</vt:lpstr>
      <vt:lpstr>黑体</vt:lpstr>
      <vt:lpstr>思源黑体 CN Regular</vt:lpstr>
      <vt:lpstr>楷体</vt:lpstr>
      <vt:lpstr>仿宋</vt:lpstr>
      <vt:lpstr>微软雅黑</vt:lpstr>
      <vt:lpstr>Arial Unicode MS</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68</cp:revision>
  <dcterms:created xsi:type="dcterms:W3CDTF">2017-10-06T10:47:00Z</dcterms:created>
  <dcterms:modified xsi:type="dcterms:W3CDTF">2024-05-16T11:32:12Z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15E8E8A658F349B89C6A349D53F7C33F_13</vt:lpwstr>
  </property>
</Properties>
</file>