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4" r:id="rId2"/>
  </p:sldMasterIdLst>
  <p:notesMasterIdLst>
    <p:notesMasterId r:id="rId10"/>
  </p:notesMasterIdLst>
  <p:handoutMasterIdLst>
    <p:handoutMasterId r:id="rId11"/>
  </p:handoutMasterIdLst>
  <p:sldIdLst>
    <p:sldId id="257" r:id="rId3"/>
    <p:sldId id="259" r:id="rId4"/>
    <p:sldId id="263" r:id="rId5"/>
    <p:sldId id="260" r:id="rId6"/>
    <p:sldId id="261" r:id="rId7"/>
    <p:sldId id="262" r:id="rId8"/>
    <p:sldId id="270" r:id="rId9"/>
  </p:sldIdLst>
  <p:sldSz cx="12192000" cy="6858000"/>
  <p:notesSz cx="6858000" cy="9144000"/>
  <p:custDataLst>
    <p:tags r:id="rId1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892" autoAdjust="0"/>
    <p:restoredTop sz="95072" autoAdjust="0"/>
  </p:normalViewPr>
  <p:slideViewPr>
    <p:cSldViewPr snapToGrid="0">
      <p:cViewPr varScale="1">
        <p:scale>
          <a:sx n="101" d="100"/>
          <a:sy n="101" d="100"/>
        </p:scale>
        <p:origin x="60" y="13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notesViewPr>
    <p:cSldViewPr snapToGrid="0">
      <p:cViewPr varScale="1">
        <p:scale>
          <a:sx n="80" d="100"/>
          <a:sy n="80" d="100"/>
        </p:scale>
        <p:origin x="2524" y="6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ags" Target="tags/tag1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3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5AB1BB5-69F2-473E-88D5-9D53AF22BF02}" type="datetimeFigureOut">
              <a:rPr lang="zh-CN" altLang="en-US" smtClean="0"/>
              <a:t>2024/11/28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稻壳鸭鸭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1F2095-135D-4AD4-8B8A-703471F0C31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EE3AB8C-FE21-4DD1-B8DC-5656B6225C82}" type="datetimeFigureOut">
              <a:rPr lang="zh-CN" altLang="en-US" smtClean="0"/>
              <a:t>2024/11/28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稻壳鸭鸭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298D72A-83AD-44D4-9310-C145F4A06B5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hyperlink" Target="http://www.1ppt.com/hangye/" TargetMode="Externa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链接：https://pan.baidu/s/1dBUOykZfGkjoJj8YrmZuTw?pwd=7788 &#10;提取码：778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  <p:hf sldNum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链接：https://pan.baidu/s/1dBUOykZfGkjoJj8YrmZuTw?pwd=7788 &#10;提取码：778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  <p:hf sldNum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链接：https://pan.baidu/s/1dBUOykZfGkjoJj8YrmZuTw?pwd=7788 &#10;提取码：778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  <p:hf sldNum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4"/>
          <p:cNvSpPr txBox="1"/>
          <p:nvPr/>
        </p:nvSpPr>
        <p:spPr>
          <a:xfrm>
            <a:off x="2965031" y="3367444"/>
            <a:ext cx="453650" cy="1372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00">
                <a:solidFill>
                  <a:schemeClr val="tx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00">
                <a:solidFill>
                  <a:schemeClr val="tx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0">
                <a:solidFill>
                  <a:schemeClr val="tx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  <a:r>
              <a:rPr lang="en-US" altLang="zh-CN" sz="100">
                <a:solidFill>
                  <a:schemeClr val="tx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http://www.1ppt.com/hangye/</a:t>
            </a:r>
          </a:p>
        </p:txBody>
      </p:sp>
      <p:sp>
        <p:nvSpPr>
          <p:cNvPr id="3" name="TextBox 8"/>
          <p:cNvSpPr txBox="1"/>
          <p:nvPr/>
        </p:nvSpPr>
        <p:spPr>
          <a:xfrm>
            <a:off x="7509627" y="2215277"/>
            <a:ext cx="540060" cy="1372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00">
                <a:solidFill>
                  <a:schemeClr val="tx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行业</a:t>
            </a:r>
            <a:r>
              <a:rPr lang="en-US" altLang="zh-CN" sz="100">
                <a:solidFill>
                  <a:schemeClr val="tx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PPT</a:t>
            </a:r>
            <a:r>
              <a:rPr lang="zh-CN" altLang="en-US" sz="100">
                <a:solidFill>
                  <a:schemeClr val="tx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模板</a:t>
            </a:r>
            <a:r>
              <a:rPr lang="en-US" altLang="zh-CN" sz="100">
                <a:solidFill>
                  <a:schemeClr val="tx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http://www.1ppt.com/hangye/</a:t>
            </a:r>
          </a:p>
        </p:txBody>
      </p:sp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5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8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9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0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9B957CC-A438-4D82-B305-22914934740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hf sldNum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链接：https://pan.baidu/s/1dBUOykZfGkjoJj8YrmZuTw?pwd=7788 &#10;提取码：778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03117" y="524581"/>
            <a:ext cx="1198418" cy="1198418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>
          <a:xfrm>
            <a:off x="0" y="6551020"/>
            <a:ext cx="12192000" cy="30698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  <p:hf sldNum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  <p:hf sldNum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</p:sldLayoutIdLst>
  <p:transition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87202" y="2044037"/>
            <a:ext cx="5655673" cy="4297462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513061" y="2245826"/>
            <a:ext cx="679132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72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工作价值观测量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680820" y="1633066"/>
            <a:ext cx="298831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GB" altLang="zh-CN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新魏" panose="02010800040101010101" charset="-122"/>
                <a:ea typeface="华文新魏" panose="02010800040101010101" charset="-122"/>
              </a:rPr>
              <a:t>WORK </a:t>
            </a:r>
            <a:r>
              <a:rPr kumimoji="1" lang="en-US" altLang="zh-CN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新魏" panose="02010800040101010101" charset="-122"/>
                <a:ea typeface="华文新魏" panose="02010800040101010101" charset="-122"/>
              </a:rPr>
              <a:t>VALUES</a:t>
            </a:r>
            <a:endParaRPr kumimoji="1" lang="en-GB" altLang="zh-CN" sz="3200" dirty="0">
              <a:solidFill>
                <a:schemeClr val="tx1">
                  <a:lumMod val="75000"/>
                  <a:lumOff val="25000"/>
                </a:schemeClr>
              </a:solidFill>
              <a:latin typeface="华文新魏" panose="02010800040101010101" charset="-122"/>
              <a:ea typeface="华文新魏" panose="02010800040101010101" charset="-122"/>
            </a:endParaRPr>
          </a:p>
        </p:txBody>
      </p:sp>
      <p:sp>
        <p:nvSpPr>
          <p:cNvPr id="7" name="平行四边形 6"/>
          <p:cNvSpPr/>
          <p:nvPr/>
        </p:nvSpPr>
        <p:spPr>
          <a:xfrm>
            <a:off x="1643702" y="4192768"/>
            <a:ext cx="1620982" cy="426027"/>
          </a:xfrm>
          <a:prstGeom prst="parallelogram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kumimoji="1" lang="zh-CN" altLang="en-US"/>
          </a:p>
        </p:txBody>
      </p:sp>
      <p:sp>
        <p:nvSpPr>
          <p:cNvPr id="18" name="平行四边形 17"/>
          <p:cNvSpPr/>
          <p:nvPr/>
        </p:nvSpPr>
        <p:spPr>
          <a:xfrm>
            <a:off x="3353546" y="4204081"/>
            <a:ext cx="1620982" cy="426027"/>
          </a:xfrm>
          <a:prstGeom prst="parallelogram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kumimoji="1" lang="zh-CN" altLang="en-US"/>
          </a:p>
        </p:txBody>
      </p:sp>
      <p:sp>
        <p:nvSpPr>
          <p:cNvPr id="21" name="平行四边形 20"/>
          <p:cNvSpPr/>
          <p:nvPr/>
        </p:nvSpPr>
        <p:spPr>
          <a:xfrm>
            <a:off x="5063390" y="4204081"/>
            <a:ext cx="1620982" cy="426027"/>
          </a:xfrm>
          <a:prstGeom prst="parallelogram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kumimoji="1"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0" y="6551020"/>
            <a:ext cx="12192000" cy="30698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grpSp>
        <p:nvGrpSpPr>
          <p:cNvPr id="22" name="组合 21"/>
          <p:cNvGrpSpPr/>
          <p:nvPr/>
        </p:nvGrpSpPr>
        <p:grpSpPr>
          <a:xfrm>
            <a:off x="10131136" y="347162"/>
            <a:ext cx="1711037" cy="187037"/>
            <a:chOff x="9227127" y="290945"/>
            <a:chExt cx="1711037" cy="187037"/>
          </a:xfrm>
        </p:grpSpPr>
        <p:cxnSp>
          <p:nvCxnSpPr>
            <p:cNvPr id="16" name="直线连接符 15"/>
            <p:cNvCxnSpPr/>
            <p:nvPr/>
          </p:nvCxnSpPr>
          <p:spPr>
            <a:xfrm flipH="1">
              <a:off x="9227127" y="290945"/>
              <a:ext cx="187037" cy="187037"/>
            </a:xfrm>
            <a:prstGeom prst="line">
              <a:avLst/>
            </a:prstGeom>
            <a:ln w="190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线连接符 25"/>
            <p:cNvCxnSpPr/>
            <p:nvPr/>
          </p:nvCxnSpPr>
          <p:spPr>
            <a:xfrm flipH="1">
              <a:off x="9379527" y="290945"/>
              <a:ext cx="187037" cy="187037"/>
            </a:xfrm>
            <a:prstGeom prst="line">
              <a:avLst/>
            </a:prstGeom>
            <a:ln w="190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线连接符 26"/>
            <p:cNvCxnSpPr/>
            <p:nvPr/>
          </p:nvCxnSpPr>
          <p:spPr>
            <a:xfrm flipH="1">
              <a:off x="9531927" y="290945"/>
              <a:ext cx="187037" cy="187037"/>
            </a:xfrm>
            <a:prstGeom prst="line">
              <a:avLst/>
            </a:prstGeom>
            <a:ln w="190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线连接符 27"/>
            <p:cNvCxnSpPr/>
            <p:nvPr/>
          </p:nvCxnSpPr>
          <p:spPr>
            <a:xfrm flipH="1">
              <a:off x="9684327" y="290945"/>
              <a:ext cx="187037" cy="187037"/>
            </a:xfrm>
            <a:prstGeom prst="line">
              <a:avLst/>
            </a:prstGeom>
            <a:ln w="190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线连接符 28"/>
            <p:cNvCxnSpPr/>
            <p:nvPr/>
          </p:nvCxnSpPr>
          <p:spPr>
            <a:xfrm flipH="1">
              <a:off x="9836727" y="290945"/>
              <a:ext cx="187037" cy="187037"/>
            </a:xfrm>
            <a:prstGeom prst="line">
              <a:avLst/>
            </a:prstGeom>
            <a:ln w="190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线连接符 29"/>
            <p:cNvCxnSpPr/>
            <p:nvPr/>
          </p:nvCxnSpPr>
          <p:spPr>
            <a:xfrm flipH="1">
              <a:off x="9989127" y="290945"/>
              <a:ext cx="187037" cy="187037"/>
            </a:xfrm>
            <a:prstGeom prst="line">
              <a:avLst/>
            </a:prstGeom>
            <a:ln w="190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线连接符 30"/>
            <p:cNvCxnSpPr/>
            <p:nvPr/>
          </p:nvCxnSpPr>
          <p:spPr>
            <a:xfrm flipH="1">
              <a:off x="10141527" y="290945"/>
              <a:ext cx="187037" cy="187037"/>
            </a:xfrm>
            <a:prstGeom prst="line">
              <a:avLst/>
            </a:prstGeom>
            <a:ln w="190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线连接符 31"/>
            <p:cNvCxnSpPr/>
            <p:nvPr/>
          </p:nvCxnSpPr>
          <p:spPr>
            <a:xfrm flipH="1">
              <a:off x="10293927" y="290945"/>
              <a:ext cx="187037" cy="187037"/>
            </a:xfrm>
            <a:prstGeom prst="line">
              <a:avLst/>
            </a:prstGeom>
            <a:ln w="190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线连接符 32"/>
            <p:cNvCxnSpPr/>
            <p:nvPr/>
          </p:nvCxnSpPr>
          <p:spPr>
            <a:xfrm flipH="1">
              <a:off x="10446327" y="290945"/>
              <a:ext cx="187037" cy="187037"/>
            </a:xfrm>
            <a:prstGeom prst="line">
              <a:avLst/>
            </a:prstGeom>
            <a:ln w="190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线连接符 33"/>
            <p:cNvCxnSpPr/>
            <p:nvPr/>
          </p:nvCxnSpPr>
          <p:spPr>
            <a:xfrm flipH="1">
              <a:off x="10598727" y="290945"/>
              <a:ext cx="187037" cy="187037"/>
            </a:xfrm>
            <a:prstGeom prst="line">
              <a:avLst/>
            </a:prstGeom>
            <a:ln w="190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线连接符 34"/>
            <p:cNvCxnSpPr/>
            <p:nvPr/>
          </p:nvCxnSpPr>
          <p:spPr>
            <a:xfrm flipH="1">
              <a:off x="10751127" y="290945"/>
              <a:ext cx="187037" cy="187037"/>
            </a:xfrm>
            <a:prstGeom prst="line">
              <a:avLst/>
            </a:prstGeom>
            <a:ln w="190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split orient="vert"/>
      </p:transition>
    </mc:Choice>
    <mc:Fallback xmlns="">
      <p:transition spd="slow" advTm="3000">
        <p:split orient="vert"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C4F5B411-6934-E185-51DB-38C29FB38A12}"/>
              </a:ext>
            </a:extLst>
          </p:cNvPr>
          <p:cNvGrpSpPr/>
          <p:nvPr/>
        </p:nvGrpSpPr>
        <p:grpSpPr>
          <a:xfrm>
            <a:off x="1199536" y="1465991"/>
            <a:ext cx="9796861" cy="3583858"/>
            <a:chOff x="1199536" y="1465991"/>
            <a:chExt cx="9796861" cy="3583858"/>
          </a:xfrm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id="{258FE14A-125E-DC3E-F9F0-195F3326F153}"/>
                </a:ext>
              </a:extLst>
            </p:cNvPr>
            <p:cNvSpPr/>
            <p:nvPr/>
          </p:nvSpPr>
          <p:spPr>
            <a:xfrm>
              <a:off x="1199536" y="1465991"/>
              <a:ext cx="9796861" cy="3583858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rgbClr val="0070C0"/>
              </a:solidFill>
              <a:prstDash val="lgDash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" name="文本框 1">
              <a:extLst>
                <a:ext uri="{FF2B5EF4-FFF2-40B4-BE49-F238E27FC236}">
                  <a16:creationId xmlns:a16="http://schemas.microsoft.com/office/drawing/2014/main" id="{631CCA94-8972-38D0-E326-0A9245D5097D}"/>
                </a:ext>
              </a:extLst>
            </p:cNvPr>
            <p:cNvSpPr txBox="1"/>
            <p:nvPr/>
          </p:nvSpPr>
          <p:spPr>
            <a:xfrm>
              <a:off x="1718679" y="1610523"/>
              <a:ext cx="8754642" cy="28783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>
                <a:lnSpc>
                  <a:spcPct val="150000"/>
                </a:lnSpc>
                <a:spcAft>
                  <a:spcPts val="1800"/>
                </a:spcAft>
              </a:pPr>
              <a:r>
                <a:rPr lang="zh-CN" altLang="en-US" sz="2400" i="0" dirty="0">
                  <a:solidFill>
                    <a:srgbClr val="2C2C36"/>
                  </a:solidFill>
                  <a:effectLst/>
                  <a:latin typeface="仿宋" panose="02010609060101010101" pitchFamily="49" charset="-122"/>
                  <a:ea typeface="仿宋" panose="02010609060101010101" pitchFamily="49" charset="-122"/>
                </a:rPr>
                <a:t>尊敬的参与者：</a:t>
              </a:r>
            </a:p>
            <a:p>
              <a:pPr indent="625475" algn="l">
                <a:lnSpc>
                  <a:spcPts val="3200"/>
                </a:lnSpc>
              </a:pPr>
              <a:r>
                <a:rPr lang="zh-CN" altLang="en-US" sz="2400" b="0" i="0" dirty="0">
                  <a:solidFill>
                    <a:srgbClr val="2C2C36"/>
                  </a:solidFill>
                  <a:effectLst/>
                  <a:latin typeface="仿宋" panose="02010609060101010101" pitchFamily="49" charset="-122"/>
                  <a:ea typeface="仿宋" panose="02010609060101010101" pitchFamily="49" charset="-122"/>
                </a:rPr>
                <a:t>您好！感谢您参与本次</a:t>
              </a:r>
              <a:r>
                <a:rPr lang="zh-CN" altLang="en-US" sz="2400" b="0" i="0" dirty="0">
                  <a:solidFill>
                    <a:srgbClr val="2C2C36"/>
                  </a:solidFill>
                  <a:effectLst/>
                  <a:highlight>
                    <a:srgbClr val="FFFF00"/>
                  </a:highlight>
                  <a:latin typeface="仿宋" panose="02010609060101010101" pitchFamily="49" charset="-122"/>
                  <a:ea typeface="仿宋" panose="02010609060101010101" pitchFamily="49" charset="-122"/>
                </a:rPr>
                <a:t>工作价值观问卷调查</a:t>
              </a:r>
              <a:r>
                <a:rPr lang="zh-CN" altLang="en-US" sz="2400" b="0" i="0" dirty="0">
                  <a:solidFill>
                    <a:srgbClr val="2C2C36"/>
                  </a:solidFill>
                  <a:effectLst/>
                  <a:latin typeface="仿宋" panose="02010609060101010101" pitchFamily="49" charset="-122"/>
                  <a:ea typeface="仿宋" panose="02010609060101010101" pitchFamily="49" charset="-122"/>
                </a:rPr>
                <a:t>。本问卷旨在了解不同个体对于工作意义、职业发展等方面的看法与偏好，以期为个人职业规划及组织人才管理提供参考。您的回答将严格保密，并仅用于研究目的。请您根据自身实际情况作答，</a:t>
              </a:r>
              <a:r>
                <a:rPr lang="zh-CN" altLang="en-US" sz="2400" b="0" i="0" u="sng" dirty="0">
                  <a:solidFill>
                    <a:srgbClr val="2C2C36"/>
                  </a:solidFill>
                  <a:effectLst/>
                  <a:latin typeface="仿宋" panose="02010609060101010101" pitchFamily="49" charset="-122"/>
                  <a:ea typeface="仿宋" panose="02010609060101010101" pitchFamily="49" charset="-122"/>
                </a:rPr>
                <a:t>每道题目没有对错之分，请放心表达真实想法</a:t>
              </a:r>
              <a:r>
                <a:rPr lang="zh-CN" altLang="en-US" sz="2400" b="0" i="0" dirty="0">
                  <a:solidFill>
                    <a:srgbClr val="2C2C36"/>
                  </a:solidFill>
                  <a:effectLst/>
                  <a:latin typeface="仿宋" panose="02010609060101010101" pitchFamily="49" charset="-122"/>
                  <a:ea typeface="仿宋" panose="02010609060101010101" pitchFamily="49" charset="-122"/>
                </a:rPr>
                <a:t>。</a:t>
              </a:r>
            </a:p>
          </p:txBody>
        </p:sp>
      </p:grpSp>
      <p:sp>
        <p:nvSpPr>
          <p:cNvPr id="14" name="矩形 13"/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0" y="6551020"/>
            <a:ext cx="12192000" cy="30698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C458685-3060-4A6D-AC97-13E623E2CDC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extLst>
              <a:ext uri="{FF2B5EF4-FFF2-40B4-BE49-F238E27FC236}">
                <a16:creationId xmlns:a16="http://schemas.microsoft.com/office/drawing/2014/main" id="{16300A30-FCFE-DEF7-A324-4AEA8EC82696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0" y="6551020"/>
            <a:ext cx="12192000" cy="30698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A4DAB08F-5B83-BF6D-24FF-89F58374E1BA}"/>
              </a:ext>
            </a:extLst>
          </p:cNvPr>
          <p:cNvSpPr txBox="1"/>
          <p:nvPr/>
        </p:nvSpPr>
        <p:spPr>
          <a:xfrm>
            <a:off x="336463" y="478106"/>
            <a:ext cx="10702414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300" dirty="0">
                <a:latin typeface="Calibri Light" panose="020F0302020204030204" pitchFamily="34" charset="0"/>
                <a:ea typeface="华文新魏" panose="02010800040101010101" pitchFamily="2" charset="-122"/>
                <a:cs typeface="Calibri Light" panose="020F0302020204030204" pitchFamily="34" charset="0"/>
              </a:rPr>
              <a:t>该问卷旨在帮助你了解你的</a:t>
            </a:r>
            <a:r>
              <a:rPr lang="zh-CN" altLang="en-US" sz="2300" b="1" dirty="0">
                <a:solidFill>
                  <a:srgbClr val="FF0000"/>
                </a:solidFill>
                <a:latin typeface="Calibri Light" panose="020F0302020204030204" pitchFamily="34" charset="0"/>
                <a:ea typeface="华文新魏" panose="02010800040101010101" pitchFamily="2" charset="-122"/>
                <a:cs typeface="Calibri Light" panose="020F0302020204030204" pitchFamily="34" charset="0"/>
              </a:rPr>
              <a:t>工作价值观</a:t>
            </a:r>
            <a:r>
              <a:rPr lang="zh-CN" altLang="en-US" sz="2300" dirty="0">
                <a:latin typeface="Calibri Light" panose="020F0302020204030204" pitchFamily="34" charset="0"/>
                <a:ea typeface="华文新魏" panose="02010800040101010101" pitchFamily="2" charset="-122"/>
                <a:cs typeface="Calibri Light" panose="020F0302020204030204" pitchFamily="34" charset="0"/>
              </a:rPr>
              <a:t>，按照你在生活中的真实情况回答以下问题</a:t>
            </a:r>
            <a:r>
              <a:rPr lang="en-US" altLang="zh-CN" sz="2300" dirty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:</a:t>
            </a:r>
            <a:endParaRPr lang="zh-CN" altLang="en-US" sz="2300" dirty="0">
              <a:latin typeface="Calibri Light" panose="020F0302020204030204" pitchFamily="34" charset="0"/>
              <a:ea typeface="华文新魏" panose="02010800040101010101" pitchFamily="2" charset="-122"/>
              <a:cs typeface="Calibri Light" panose="020F0302020204030204" pitchFamily="34" charset="0"/>
            </a:endParaRPr>
          </a:p>
        </p:txBody>
      </p:sp>
      <p:graphicFrame>
        <p:nvGraphicFramePr>
          <p:cNvPr id="9" name="表格 8">
            <a:extLst>
              <a:ext uri="{FF2B5EF4-FFF2-40B4-BE49-F238E27FC236}">
                <a16:creationId xmlns:a16="http://schemas.microsoft.com/office/drawing/2014/main" id="{C91F691C-736C-02A5-F97E-EF7F7005D210}"/>
              </a:ext>
            </a:extLst>
          </p:cNvPr>
          <p:cNvGraphicFramePr>
            <a:graphicFrameLocks noGrp="1"/>
          </p:cNvGraphicFramePr>
          <p:nvPr/>
        </p:nvGraphicFramePr>
        <p:xfrm>
          <a:off x="707592" y="1037701"/>
          <a:ext cx="10776815" cy="54000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095308">
                  <a:extLst>
                    <a:ext uri="{9D8B030D-6E8A-4147-A177-3AD203B41FA5}">
                      <a16:colId xmlns:a16="http://schemas.microsoft.com/office/drawing/2014/main" val="3877826501"/>
                    </a:ext>
                  </a:extLst>
                </a:gridCol>
                <a:gridCol w="5181507">
                  <a:extLst>
                    <a:ext uri="{9D8B030D-6E8A-4147-A177-3AD203B41FA5}">
                      <a16:colId xmlns:a16="http://schemas.microsoft.com/office/drawing/2014/main" val="3687825671"/>
                    </a:ext>
                  </a:extLst>
                </a:gridCol>
                <a:gridCol w="900000">
                  <a:extLst>
                    <a:ext uri="{9D8B030D-6E8A-4147-A177-3AD203B41FA5}">
                      <a16:colId xmlns:a16="http://schemas.microsoft.com/office/drawing/2014/main" val="4004919672"/>
                    </a:ext>
                  </a:extLst>
                </a:gridCol>
                <a:gridCol w="900000">
                  <a:extLst>
                    <a:ext uri="{9D8B030D-6E8A-4147-A177-3AD203B41FA5}">
                      <a16:colId xmlns:a16="http://schemas.microsoft.com/office/drawing/2014/main" val="3960147299"/>
                    </a:ext>
                  </a:extLst>
                </a:gridCol>
                <a:gridCol w="900000">
                  <a:extLst>
                    <a:ext uri="{9D8B030D-6E8A-4147-A177-3AD203B41FA5}">
                      <a16:colId xmlns:a16="http://schemas.microsoft.com/office/drawing/2014/main" val="2409041953"/>
                    </a:ext>
                  </a:extLst>
                </a:gridCol>
                <a:gridCol w="900000">
                  <a:extLst>
                    <a:ext uri="{9D8B030D-6E8A-4147-A177-3AD203B41FA5}">
                      <a16:colId xmlns:a16="http://schemas.microsoft.com/office/drawing/2014/main" val="1209704219"/>
                    </a:ext>
                  </a:extLst>
                </a:gridCol>
                <a:gridCol w="900000">
                  <a:extLst>
                    <a:ext uri="{9D8B030D-6E8A-4147-A177-3AD203B41FA5}">
                      <a16:colId xmlns:a16="http://schemas.microsoft.com/office/drawing/2014/main" val="4096684874"/>
                    </a:ext>
                  </a:extLst>
                </a:gridCol>
              </a:tblGrid>
              <a:tr h="288000">
                <a:tc rowSpan="2">
                  <a:txBody>
                    <a:bodyPr/>
                    <a:lstStyle/>
                    <a:p>
                      <a:pPr algn="ctr" fontAlgn="b"/>
                      <a:r>
                        <a:rPr lang="zh-CN" alt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华文新魏" panose="02010800040101010101" pitchFamily="2" charset="-122"/>
                          <a:ea typeface="华文新魏" panose="02010800040101010101" pitchFamily="2" charset="-122"/>
                        </a:rPr>
                        <a:t>编 码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华文新魏" panose="02010800040101010101" pitchFamily="2" charset="-122"/>
                        <a:ea typeface="华文新魏" panose="02010800040101010101" pitchFamily="2" charset="-122"/>
                      </a:endParaRPr>
                    </a:p>
                  </a:txBody>
                  <a:tcPr marL="4273" marR="4273" marT="42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zh-CN" alt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华文新魏" panose="02010800040101010101" pitchFamily="2" charset="-122"/>
                          <a:ea typeface="华文新魏" panose="02010800040101010101" pitchFamily="2" charset="-122"/>
                        </a:rPr>
                        <a:t>题 项</a:t>
                      </a:r>
                    </a:p>
                  </a:txBody>
                  <a:tcPr marL="4273" marR="4273" marT="42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5"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CN" altLang="en-US" sz="1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华文新魏" panose="02010800040101010101" pitchFamily="2" charset="-122"/>
                          <a:ea typeface="华文新魏" panose="02010800040101010101" pitchFamily="2" charset="-122"/>
                          <a:cs typeface="+mn-cs"/>
                        </a:rPr>
                        <a:t>得 分</a:t>
                      </a:r>
                    </a:p>
                  </a:txBody>
                  <a:tcPr marL="4273" marR="4273" marT="42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zh-CN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273" marR="4273" marT="427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zh-CN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273" marR="4273" marT="427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zh-CN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273" marR="4273" marT="427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zh-CN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273" marR="4273" marT="427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55860249"/>
                  </a:ext>
                </a:extLst>
              </a:tr>
              <a:tr h="252000">
                <a:tc vMerge="1">
                  <a:txBody>
                    <a:bodyPr/>
                    <a:lstStyle/>
                    <a:p>
                      <a:pPr algn="ctr" fontAlgn="b"/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4273" marR="4273" marT="427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273" marR="4273" marT="42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CN" altLang="en-US" sz="12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不重要</a:t>
                      </a:r>
                    </a:p>
                  </a:txBody>
                  <a:tcPr marL="4273" marR="4273" marT="42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CN" altLang="en-US" sz="12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不太重要</a:t>
                      </a:r>
                    </a:p>
                  </a:txBody>
                  <a:tcPr marL="4273" marR="4273" marT="42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CN" altLang="en-US" sz="12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不确定</a:t>
                      </a:r>
                    </a:p>
                  </a:txBody>
                  <a:tcPr marL="4273" marR="4273" marT="42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CN" altLang="en-US" sz="12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比较重要</a:t>
                      </a:r>
                    </a:p>
                  </a:txBody>
                  <a:tcPr marL="4273" marR="4273" marT="42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CN" altLang="en-US" sz="12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非常重要</a:t>
                      </a:r>
                    </a:p>
                  </a:txBody>
                  <a:tcPr marL="4273" marR="4273" marT="42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89181221"/>
                  </a:ext>
                </a:extLst>
              </a:tr>
              <a:tr h="3240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baseline="0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A</a:t>
                      </a:r>
                      <a:endParaRPr lang="en-US" sz="12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720000" algn="l" fontAlgn="ctr"/>
                      <a:r>
                        <a:rPr lang="zh-CN" altLang="en-US" sz="1700" u="none" strike="noStrike" spc="0" baseline="0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能参与救难、济贫工作</a:t>
                      </a:r>
                      <a:endParaRPr lang="zh-CN" altLang="en-US" sz="1700" b="0" i="0" u="none" strike="noStrike" spc="0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0</a:t>
                      </a:r>
                      <a:endParaRPr lang="zh-CN" altLang="en-US" sz="14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1</a:t>
                      </a:r>
                      <a:endParaRPr lang="zh-CN" altLang="en-US" sz="14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2</a:t>
                      </a:r>
                      <a:endParaRPr lang="zh-CN" altLang="en-US" sz="14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3</a:t>
                      </a:r>
                      <a:endParaRPr lang="zh-CN" altLang="en-US" sz="14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4</a:t>
                      </a:r>
                    </a:p>
                  </a:txBody>
                  <a:tcPr marL="4273" marR="4273" marT="427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74235122"/>
                  </a:ext>
                </a:extLst>
              </a:tr>
              <a:tr h="3240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baseline="0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B</a:t>
                      </a:r>
                      <a:endParaRPr lang="en-US" sz="12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720000" algn="l" fontAlgn="ctr"/>
                      <a:r>
                        <a:rPr lang="zh-CN" altLang="en-US" sz="1700" u="none" strike="noStrike" spc="0" baseline="0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能常欣赏完美的艺术作品</a:t>
                      </a:r>
                      <a:endParaRPr lang="zh-CN" altLang="en-US" sz="1700" b="0" i="0" u="none" strike="noStrike" spc="0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0</a:t>
                      </a:r>
                      <a:endParaRPr lang="zh-CN" altLang="en-US" sz="14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1</a:t>
                      </a:r>
                      <a:endParaRPr lang="zh-CN" altLang="en-US" sz="14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2</a:t>
                      </a:r>
                      <a:endParaRPr lang="zh-CN" altLang="en-US" sz="14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3</a:t>
                      </a:r>
                      <a:endParaRPr lang="zh-CN" altLang="en-US" sz="14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4</a:t>
                      </a:r>
                    </a:p>
                  </a:txBody>
                  <a:tcPr marL="4273" marR="4273" marT="427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14731279"/>
                  </a:ext>
                </a:extLst>
              </a:tr>
              <a:tr h="3240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baseline="0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C</a:t>
                      </a:r>
                      <a:endParaRPr lang="en-US" sz="12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720000" algn="l" fontAlgn="ctr"/>
                      <a:r>
                        <a:rPr lang="zh-CN" altLang="en-US" sz="1700" u="none" strike="noStrike" spc="0" baseline="0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能经常尝试新的构想</a:t>
                      </a:r>
                      <a:endParaRPr lang="zh-CN" altLang="en-US" sz="1700" b="0" i="0" u="none" strike="noStrike" spc="0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0</a:t>
                      </a:r>
                      <a:endParaRPr lang="zh-CN" altLang="en-US" sz="14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1</a:t>
                      </a:r>
                      <a:endParaRPr lang="zh-CN" altLang="en-US" sz="14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2</a:t>
                      </a:r>
                      <a:endParaRPr lang="zh-CN" altLang="en-US" sz="14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3</a:t>
                      </a:r>
                      <a:endParaRPr lang="zh-CN" altLang="en-US" sz="14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4</a:t>
                      </a:r>
                    </a:p>
                  </a:txBody>
                  <a:tcPr marL="4273" marR="4273" marT="427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3807545"/>
                  </a:ext>
                </a:extLst>
              </a:tr>
              <a:tr h="3240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baseline="0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D</a:t>
                      </a:r>
                      <a:endParaRPr lang="en-US" sz="12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720000" algn="l" fontAlgn="ctr"/>
                      <a:r>
                        <a:rPr lang="zh-CN" altLang="en-US" sz="1700" u="none" strike="noStrike" spc="0" baseline="0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必须花精力去深入思考</a:t>
                      </a:r>
                      <a:endParaRPr lang="zh-CN" altLang="en-US" sz="1700" b="0" i="0" u="none" strike="noStrike" spc="0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0</a:t>
                      </a:r>
                      <a:endParaRPr lang="zh-CN" altLang="en-US" sz="14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1</a:t>
                      </a:r>
                      <a:endParaRPr lang="zh-CN" altLang="en-US" sz="14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2</a:t>
                      </a:r>
                      <a:endParaRPr lang="zh-CN" altLang="en-US" sz="14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3</a:t>
                      </a:r>
                      <a:endParaRPr lang="zh-CN" altLang="en-US" sz="14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4</a:t>
                      </a:r>
                    </a:p>
                  </a:txBody>
                  <a:tcPr marL="4273" marR="4273" marT="427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32861689"/>
                  </a:ext>
                </a:extLst>
              </a:tr>
              <a:tr h="3240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baseline="0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E</a:t>
                      </a:r>
                      <a:endParaRPr lang="en-US" sz="12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720000" algn="l" fontAlgn="ctr"/>
                      <a:r>
                        <a:rPr lang="zh-CN" altLang="en-US" sz="1700" u="none" strike="noStrike" spc="0" baseline="0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在职责范围内有充分的自由</a:t>
                      </a:r>
                      <a:endParaRPr lang="zh-CN" altLang="en-US" sz="1700" b="0" i="0" u="none" strike="noStrike" spc="0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0</a:t>
                      </a:r>
                      <a:endParaRPr lang="zh-CN" altLang="en-US" sz="14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1</a:t>
                      </a:r>
                      <a:endParaRPr lang="zh-CN" altLang="en-US" sz="14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2</a:t>
                      </a:r>
                      <a:endParaRPr lang="zh-CN" altLang="en-US" sz="14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3</a:t>
                      </a:r>
                      <a:endParaRPr lang="zh-CN" altLang="en-US" sz="14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4</a:t>
                      </a:r>
                    </a:p>
                  </a:txBody>
                  <a:tcPr marL="4273" marR="4273" marT="427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93013639"/>
                  </a:ext>
                </a:extLst>
              </a:tr>
              <a:tr h="3240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baseline="0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F</a:t>
                      </a:r>
                      <a:endParaRPr lang="en-US" sz="12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720000" algn="l" fontAlgn="ctr"/>
                      <a:r>
                        <a:rPr lang="zh-CN" altLang="en-US" sz="17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可以</a:t>
                      </a:r>
                      <a:r>
                        <a:rPr lang="zh-CN" altLang="en-US" sz="1700" u="none" strike="noStrike" spc="0" baseline="0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经常看到自己的工作成果</a:t>
                      </a:r>
                      <a:endParaRPr lang="zh-CN" altLang="en-US" sz="1700" b="0" i="0" u="none" strike="noStrike" spc="0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0</a:t>
                      </a:r>
                      <a:endParaRPr lang="zh-CN" altLang="en-US" sz="14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1</a:t>
                      </a:r>
                      <a:endParaRPr lang="zh-CN" altLang="en-US" sz="14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2</a:t>
                      </a:r>
                      <a:endParaRPr lang="zh-CN" altLang="en-US" sz="14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3</a:t>
                      </a:r>
                      <a:endParaRPr lang="zh-CN" altLang="en-US" sz="14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4</a:t>
                      </a:r>
                    </a:p>
                  </a:txBody>
                  <a:tcPr marL="4273" marR="4273" marT="427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88796805"/>
                  </a:ext>
                </a:extLst>
              </a:tr>
              <a:tr h="3240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baseline="0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G</a:t>
                      </a:r>
                      <a:endParaRPr lang="en-US" sz="12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720000" algn="l" fontAlgn="ctr"/>
                      <a:r>
                        <a:rPr lang="zh-CN" altLang="en-US" sz="1700" u="none" strike="noStrike" spc="0" baseline="0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能在社会上扮演更重要的角色</a:t>
                      </a:r>
                      <a:endParaRPr lang="zh-CN" altLang="en-US" sz="1700" b="0" i="0" u="none" strike="noStrike" spc="0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0</a:t>
                      </a:r>
                      <a:endParaRPr lang="zh-CN" altLang="en-US" sz="14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1</a:t>
                      </a:r>
                      <a:endParaRPr lang="zh-CN" altLang="en-US" sz="14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2</a:t>
                      </a:r>
                      <a:endParaRPr lang="zh-CN" altLang="en-US" sz="14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3</a:t>
                      </a:r>
                      <a:endParaRPr lang="zh-CN" altLang="en-US" sz="14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4</a:t>
                      </a:r>
                    </a:p>
                  </a:txBody>
                  <a:tcPr marL="4273" marR="4273" marT="427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59135511"/>
                  </a:ext>
                </a:extLst>
              </a:tr>
              <a:tr h="3240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baseline="0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H</a:t>
                      </a:r>
                      <a:endParaRPr lang="en-US" sz="12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720000" algn="l" fontAlgn="ctr"/>
                      <a:r>
                        <a:rPr lang="zh-CN" altLang="en-US" sz="1700" u="none" strike="noStrike" spc="0" baseline="0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能指导别人如何处理事务</a:t>
                      </a:r>
                      <a:endParaRPr lang="zh-CN" altLang="en-US" sz="1700" b="0" i="0" u="none" strike="noStrike" spc="0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0</a:t>
                      </a:r>
                      <a:endParaRPr lang="zh-CN" altLang="en-US" sz="14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1</a:t>
                      </a:r>
                      <a:endParaRPr lang="zh-CN" altLang="en-US" sz="14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2</a:t>
                      </a:r>
                      <a:endParaRPr lang="zh-CN" altLang="en-US" sz="14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3</a:t>
                      </a:r>
                      <a:endParaRPr lang="zh-CN" altLang="en-US" sz="14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4</a:t>
                      </a:r>
                    </a:p>
                  </a:txBody>
                  <a:tcPr marL="4273" marR="4273" marT="427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1661476"/>
                  </a:ext>
                </a:extLst>
              </a:tr>
              <a:tr h="3240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baseline="0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I</a:t>
                      </a:r>
                      <a:endParaRPr lang="en-US" sz="12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720000" algn="l" fontAlgn="ctr"/>
                      <a:r>
                        <a:rPr lang="zh-CN" altLang="en-US" sz="1700" u="none" strike="noStrike" spc="0" baseline="0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收入能比相同条件的人高</a:t>
                      </a:r>
                      <a:endParaRPr lang="zh-CN" altLang="en-US" sz="1700" b="0" i="0" u="none" strike="noStrike" spc="0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0</a:t>
                      </a:r>
                      <a:endParaRPr lang="zh-CN" altLang="en-US" sz="14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1</a:t>
                      </a:r>
                      <a:endParaRPr lang="zh-CN" altLang="en-US" sz="14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2</a:t>
                      </a:r>
                      <a:endParaRPr lang="zh-CN" altLang="en-US" sz="14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3</a:t>
                      </a:r>
                      <a:endParaRPr lang="zh-CN" altLang="en-US" sz="14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4</a:t>
                      </a:r>
                    </a:p>
                  </a:txBody>
                  <a:tcPr marL="4273" marR="4273" marT="427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41655909"/>
                  </a:ext>
                </a:extLst>
              </a:tr>
              <a:tr h="3240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baseline="0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J</a:t>
                      </a:r>
                      <a:endParaRPr lang="en-US" sz="12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720000" algn="l" fontAlgn="ctr"/>
                      <a:r>
                        <a:rPr lang="zh-CN" altLang="en-US" sz="1700" u="none" strike="noStrike" spc="0" baseline="0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能有稳定的收入</a:t>
                      </a:r>
                      <a:endParaRPr lang="zh-CN" altLang="en-US" sz="1700" b="0" i="0" u="none" strike="noStrike" spc="0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0</a:t>
                      </a:r>
                      <a:endParaRPr lang="zh-CN" altLang="en-US" sz="14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1</a:t>
                      </a:r>
                      <a:endParaRPr lang="zh-CN" altLang="en-US" sz="14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2</a:t>
                      </a:r>
                      <a:endParaRPr lang="zh-CN" altLang="en-US" sz="14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3</a:t>
                      </a:r>
                      <a:endParaRPr lang="zh-CN" altLang="en-US" sz="14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4</a:t>
                      </a:r>
                    </a:p>
                  </a:txBody>
                  <a:tcPr marL="4273" marR="4273" marT="427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60228992"/>
                  </a:ext>
                </a:extLst>
              </a:tr>
              <a:tr h="3240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baseline="0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K</a:t>
                      </a:r>
                      <a:endParaRPr lang="en-US" sz="12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720000" algn="l" fontAlgn="ctr"/>
                      <a:r>
                        <a:rPr lang="zh-CN" altLang="en-US" sz="1700" u="none" strike="noStrike" spc="0" baseline="0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能有清静、不受干扰的工作场所</a:t>
                      </a:r>
                      <a:endParaRPr lang="zh-CN" altLang="en-US" sz="1700" b="0" i="0" u="none" strike="noStrike" spc="0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0</a:t>
                      </a:r>
                      <a:endParaRPr lang="zh-CN" altLang="en-US" sz="14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1</a:t>
                      </a:r>
                      <a:endParaRPr lang="zh-CN" altLang="en-US" sz="14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2</a:t>
                      </a:r>
                      <a:endParaRPr lang="zh-CN" altLang="en-US" sz="14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3</a:t>
                      </a:r>
                      <a:endParaRPr lang="zh-CN" altLang="en-US" sz="14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4</a:t>
                      </a:r>
                    </a:p>
                  </a:txBody>
                  <a:tcPr marL="4273" marR="4273" marT="427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03678340"/>
                  </a:ext>
                </a:extLst>
              </a:tr>
              <a:tr h="3240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baseline="0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L</a:t>
                      </a:r>
                      <a:endParaRPr lang="en-US" sz="12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720000" algn="l" fontAlgn="ctr"/>
                      <a:r>
                        <a:rPr lang="zh-CN" altLang="en-US" sz="1700" u="none" strike="noStrike" spc="0" baseline="0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主管很能善解人意</a:t>
                      </a:r>
                      <a:endParaRPr lang="zh-CN" altLang="en-US" sz="1700" b="0" i="0" u="none" strike="noStrike" spc="0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0</a:t>
                      </a:r>
                      <a:endParaRPr lang="zh-CN" altLang="en-US" sz="14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1</a:t>
                      </a:r>
                      <a:endParaRPr lang="zh-CN" altLang="en-US" sz="14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2</a:t>
                      </a:r>
                      <a:endParaRPr lang="zh-CN" altLang="en-US" sz="14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3</a:t>
                      </a:r>
                      <a:endParaRPr lang="zh-CN" altLang="en-US" sz="14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4</a:t>
                      </a:r>
                    </a:p>
                  </a:txBody>
                  <a:tcPr marL="4273" marR="4273" marT="427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44375378"/>
                  </a:ext>
                </a:extLst>
              </a:tr>
              <a:tr h="3240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baseline="0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M</a:t>
                      </a:r>
                      <a:endParaRPr lang="en-US" sz="12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720000" algn="l" fontAlgn="ctr"/>
                      <a:r>
                        <a:rPr lang="zh-CN" altLang="en-US" sz="1700" u="none" strike="noStrike" spc="0" baseline="0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能经常与同事从事休闲活动</a:t>
                      </a:r>
                      <a:endParaRPr lang="zh-CN" altLang="en-US" sz="1700" b="0" i="0" u="none" strike="noStrike" spc="0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0</a:t>
                      </a:r>
                      <a:endParaRPr lang="zh-CN" altLang="en-US" sz="14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1</a:t>
                      </a:r>
                      <a:endParaRPr lang="zh-CN" altLang="en-US" sz="14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2</a:t>
                      </a:r>
                      <a:endParaRPr lang="zh-CN" altLang="en-US" sz="14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3</a:t>
                      </a:r>
                      <a:endParaRPr lang="zh-CN" altLang="en-US" sz="14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4</a:t>
                      </a:r>
                    </a:p>
                  </a:txBody>
                  <a:tcPr marL="4273" marR="4273" marT="427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9561675"/>
                  </a:ext>
                </a:extLst>
              </a:tr>
              <a:tr h="3240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baseline="0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N</a:t>
                      </a:r>
                      <a:endParaRPr lang="en-US" sz="12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720000" algn="l" fontAlgn="ctr"/>
                      <a:r>
                        <a:rPr lang="zh-CN" altLang="en-US" sz="1700" u="none" strike="noStrike" spc="0" baseline="0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能经常变换职务</a:t>
                      </a:r>
                      <a:endParaRPr lang="zh-CN" altLang="en-US" sz="1700" b="0" i="0" u="none" strike="noStrike" spc="0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0</a:t>
                      </a:r>
                      <a:endParaRPr lang="zh-CN" altLang="en-US" sz="14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1</a:t>
                      </a:r>
                      <a:endParaRPr lang="zh-CN" altLang="en-US" sz="14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2</a:t>
                      </a:r>
                      <a:endParaRPr lang="zh-CN" altLang="en-US" sz="14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3</a:t>
                      </a:r>
                      <a:endParaRPr lang="zh-CN" altLang="en-US" sz="14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4</a:t>
                      </a:r>
                    </a:p>
                  </a:txBody>
                  <a:tcPr marL="4273" marR="4273" marT="427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21740837"/>
                  </a:ext>
                </a:extLst>
              </a:tr>
              <a:tr h="3240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baseline="0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O</a:t>
                      </a:r>
                      <a:endParaRPr lang="en-US" sz="12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720000" algn="l" fontAlgn="ctr"/>
                      <a:r>
                        <a:rPr lang="zh-CN" altLang="en-US" sz="1700" u="none" strike="noStrike" spc="0" baseline="0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能成为你想成为的人</a:t>
                      </a:r>
                      <a:endParaRPr lang="zh-CN" altLang="en-US" sz="1700" b="0" i="0" u="none" strike="noStrike" spc="0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0</a:t>
                      </a:r>
                      <a:endParaRPr lang="zh-CN" altLang="en-US" sz="14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1</a:t>
                      </a:r>
                      <a:endParaRPr lang="zh-CN" altLang="en-US" sz="14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2</a:t>
                      </a:r>
                      <a:endParaRPr lang="zh-CN" altLang="en-US" sz="14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3</a:t>
                      </a:r>
                      <a:endParaRPr lang="zh-CN" altLang="en-US" sz="14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4</a:t>
                      </a:r>
                    </a:p>
                  </a:txBody>
                  <a:tcPr marL="4273" marR="4273" marT="427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0433814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27971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363D6FF-5459-8431-9CC1-4073D21C171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extLst>
              <a:ext uri="{FF2B5EF4-FFF2-40B4-BE49-F238E27FC236}">
                <a16:creationId xmlns:a16="http://schemas.microsoft.com/office/drawing/2014/main" id="{8B761305-A36A-1CEE-4B7F-2EF8F6275285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0" y="6551020"/>
            <a:ext cx="12192000" cy="30698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graphicFrame>
        <p:nvGraphicFramePr>
          <p:cNvPr id="9" name="表格 8">
            <a:extLst>
              <a:ext uri="{FF2B5EF4-FFF2-40B4-BE49-F238E27FC236}">
                <a16:creationId xmlns:a16="http://schemas.microsoft.com/office/drawing/2014/main" id="{C5CA6C71-E9F7-77BF-131C-26CDDCD8574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97906666"/>
              </p:ext>
            </p:extLst>
          </p:nvPr>
        </p:nvGraphicFramePr>
        <p:xfrm>
          <a:off x="592439" y="887222"/>
          <a:ext cx="10794314" cy="5249309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112807">
                  <a:extLst>
                    <a:ext uri="{9D8B030D-6E8A-4147-A177-3AD203B41FA5}">
                      <a16:colId xmlns:a16="http://schemas.microsoft.com/office/drawing/2014/main" val="3877826501"/>
                    </a:ext>
                  </a:extLst>
                </a:gridCol>
                <a:gridCol w="5181507">
                  <a:extLst>
                    <a:ext uri="{9D8B030D-6E8A-4147-A177-3AD203B41FA5}">
                      <a16:colId xmlns:a16="http://schemas.microsoft.com/office/drawing/2014/main" val="3687825671"/>
                    </a:ext>
                  </a:extLst>
                </a:gridCol>
                <a:gridCol w="900000">
                  <a:extLst>
                    <a:ext uri="{9D8B030D-6E8A-4147-A177-3AD203B41FA5}">
                      <a16:colId xmlns:a16="http://schemas.microsoft.com/office/drawing/2014/main" val="4004919672"/>
                    </a:ext>
                  </a:extLst>
                </a:gridCol>
                <a:gridCol w="900000">
                  <a:extLst>
                    <a:ext uri="{9D8B030D-6E8A-4147-A177-3AD203B41FA5}">
                      <a16:colId xmlns:a16="http://schemas.microsoft.com/office/drawing/2014/main" val="3960147299"/>
                    </a:ext>
                  </a:extLst>
                </a:gridCol>
                <a:gridCol w="900000">
                  <a:extLst>
                    <a:ext uri="{9D8B030D-6E8A-4147-A177-3AD203B41FA5}">
                      <a16:colId xmlns:a16="http://schemas.microsoft.com/office/drawing/2014/main" val="2409041953"/>
                    </a:ext>
                  </a:extLst>
                </a:gridCol>
                <a:gridCol w="900000">
                  <a:extLst>
                    <a:ext uri="{9D8B030D-6E8A-4147-A177-3AD203B41FA5}">
                      <a16:colId xmlns:a16="http://schemas.microsoft.com/office/drawing/2014/main" val="1209704219"/>
                    </a:ext>
                  </a:extLst>
                </a:gridCol>
                <a:gridCol w="900000">
                  <a:extLst>
                    <a:ext uri="{9D8B030D-6E8A-4147-A177-3AD203B41FA5}">
                      <a16:colId xmlns:a16="http://schemas.microsoft.com/office/drawing/2014/main" val="4096684874"/>
                    </a:ext>
                  </a:extLst>
                </a:gridCol>
              </a:tblGrid>
              <a:tr h="400710">
                <a:tc rowSpan="2">
                  <a:txBody>
                    <a:bodyPr/>
                    <a:lstStyle/>
                    <a:p>
                      <a:pPr algn="ctr" fontAlgn="b"/>
                      <a:r>
                        <a:rPr lang="zh-CN" alt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华文新魏" panose="02010800040101010101" pitchFamily="2" charset="-122"/>
                          <a:ea typeface="华文新魏" panose="02010800040101010101" pitchFamily="2" charset="-122"/>
                        </a:rPr>
                        <a:t>编 码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华文新魏" panose="02010800040101010101" pitchFamily="2" charset="-122"/>
                        <a:ea typeface="华文新魏" panose="02010800040101010101" pitchFamily="2" charset="-122"/>
                      </a:endParaRPr>
                    </a:p>
                  </a:txBody>
                  <a:tcPr marL="4273" marR="4273" marT="42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zh-CN" alt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华文新魏" panose="02010800040101010101" pitchFamily="2" charset="-122"/>
                          <a:ea typeface="华文新魏" panose="02010800040101010101" pitchFamily="2" charset="-122"/>
                        </a:rPr>
                        <a:t>题 项</a:t>
                      </a:r>
                    </a:p>
                  </a:txBody>
                  <a:tcPr marL="4273" marR="4273" marT="42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5"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CN" altLang="en-US" sz="1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华文新魏" panose="02010800040101010101" pitchFamily="2" charset="-122"/>
                          <a:ea typeface="华文新魏" panose="02010800040101010101" pitchFamily="2" charset="-122"/>
                          <a:cs typeface="+mn-cs"/>
                        </a:rPr>
                        <a:t>得 分</a:t>
                      </a:r>
                    </a:p>
                  </a:txBody>
                  <a:tcPr marL="4273" marR="4273" marT="42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zh-CN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273" marR="4273" marT="427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zh-CN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273" marR="4273" marT="427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zh-CN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273" marR="4273" marT="427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zh-CN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273" marR="4273" marT="427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55860249"/>
                  </a:ext>
                </a:extLst>
              </a:tr>
              <a:tr h="400710">
                <a:tc vMerge="1">
                  <a:txBody>
                    <a:bodyPr/>
                    <a:lstStyle/>
                    <a:p>
                      <a:pPr algn="ctr" fontAlgn="b"/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4273" marR="4273" marT="427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273" marR="4273" marT="42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CN" altLang="en-US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不重要</a:t>
                      </a:r>
                    </a:p>
                  </a:txBody>
                  <a:tcPr marL="4273" marR="4273" marT="42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CN" altLang="en-US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不太重要</a:t>
                      </a:r>
                    </a:p>
                  </a:txBody>
                  <a:tcPr marL="4273" marR="4273" marT="42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CN" altLang="en-US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不确定</a:t>
                      </a:r>
                    </a:p>
                  </a:txBody>
                  <a:tcPr marL="4273" marR="4273" marT="42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CN" altLang="en-US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比较重要</a:t>
                      </a:r>
                    </a:p>
                  </a:txBody>
                  <a:tcPr marL="4273" marR="4273" marT="42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CN" altLang="en-US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非常重要</a:t>
                      </a:r>
                    </a:p>
                  </a:txBody>
                  <a:tcPr marL="4273" marR="4273" marT="42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89181221"/>
                  </a:ext>
                </a:extLst>
              </a:tr>
              <a:tr h="40071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baseline="0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A</a:t>
                      </a:r>
                      <a:endParaRPr lang="en-US" sz="12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720000" algn="l" defTabSz="914400" rtl="0" eaLnBrk="1" fontAlgn="ctr" latinLnBrk="0" hangingPunct="1"/>
                      <a:r>
                        <a:rPr lang="zh-CN" altLang="en-US" sz="17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能帮助穷困、不幸的人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0</a:t>
                      </a:r>
                      <a:endParaRPr lang="zh-CN" altLang="en-US" sz="12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1</a:t>
                      </a:r>
                      <a:endParaRPr lang="zh-CN" altLang="en-US" sz="12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2</a:t>
                      </a:r>
                      <a:endParaRPr lang="zh-CN" altLang="en-US" sz="12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3</a:t>
                      </a:r>
                      <a:endParaRPr lang="zh-CN" altLang="en-US" sz="12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4</a:t>
                      </a: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74235122"/>
                  </a:ext>
                </a:extLst>
              </a:tr>
              <a:tr h="359916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baseline="0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B</a:t>
                      </a:r>
                      <a:endParaRPr lang="en-US" sz="12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720000" algn="l" defTabSz="914400" rtl="0" eaLnBrk="1" fontAlgn="ctr" latinLnBrk="0" hangingPunct="1"/>
                      <a:r>
                        <a:rPr lang="zh-CN" altLang="en-US" sz="17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能增添社会的文化气息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0</a:t>
                      </a:r>
                      <a:endParaRPr lang="zh-CN" altLang="en-US" sz="12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1</a:t>
                      </a:r>
                      <a:endParaRPr lang="zh-CN" altLang="en-US" sz="12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2</a:t>
                      </a:r>
                      <a:endParaRPr lang="zh-CN" altLang="en-US" sz="12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3</a:t>
                      </a:r>
                      <a:endParaRPr lang="zh-CN" altLang="en-US" sz="12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4</a:t>
                      </a: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14731279"/>
                  </a:ext>
                </a:extLst>
              </a:tr>
              <a:tr h="30398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baseline="0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C</a:t>
                      </a:r>
                      <a:endParaRPr lang="en-US" sz="12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720000" algn="l" defTabSz="914400" rtl="0" eaLnBrk="1" fontAlgn="ctr" latinLnBrk="0" hangingPunct="1"/>
                      <a:r>
                        <a:rPr lang="zh-CN" altLang="en-US" sz="17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可以自由提出新颖的构想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0</a:t>
                      </a:r>
                      <a:endParaRPr lang="zh-CN" altLang="en-US" sz="12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1</a:t>
                      </a:r>
                      <a:endParaRPr lang="zh-CN" altLang="en-US" sz="12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2</a:t>
                      </a:r>
                      <a:endParaRPr lang="zh-CN" altLang="en-US" sz="12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3</a:t>
                      </a:r>
                      <a:endParaRPr lang="zh-CN" altLang="en-US" sz="12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4</a:t>
                      </a: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3807545"/>
                  </a:ext>
                </a:extLst>
              </a:tr>
              <a:tr h="331623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baseline="0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D</a:t>
                      </a:r>
                      <a:endParaRPr lang="en-US" sz="12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720000" algn="l" defTabSz="914400" rtl="0" eaLnBrk="1" fontAlgn="ctr" latinLnBrk="0" hangingPunct="1"/>
                      <a:r>
                        <a:rPr lang="zh-CN" altLang="en-US" sz="17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必须不断学习才能胜任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0</a:t>
                      </a:r>
                      <a:endParaRPr lang="zh-CN" altLang="en-US" sz="12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1</a:t>
                      </a:r>
                      <a:endParaRPr lang="zh-CN" altLang="en-US" sz="12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2</a:t>
                      </a:r>
                      <a:endParaRPr lang="zh-CN" altLang="en-US" sz="12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3</a:t>
                      </a:r>
                      <a:endParaRPr lang="zh-CN" altLang="en-US" sz="12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4</a:t>
                      </a: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32861689"/>
                  </a:ext>
                </a:extLst>
              </a:tr>
              <a:tr h="35925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baseline="0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E</a:t>
                      </a:r>
                      <a:endParaRPr lang="en-US" sz="12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720000" algn="l" defTabSz="914400" rtl="0" eaLnBrk="1" fontAlgn="ctr" latinLnBrk="0" hangingPunct="1"/>
                      <a:r>
                        <a:rPr lang="zh-CN" altLang="en-US" sz="17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在工作时可以不受他人干涉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0</a:t>
                      </a:r>
                      <a:endParaRPr lang="zh-CN" altLang="en-US" sz="12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1</a:t>
                      </a:r>
                      <a:endParaRPr lang="zh-CN" altLang="en-US" sz="12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2</a:t>
                      </a:r>
                      <a:endParaRPr lang="zh-CN" altLang="en-US" sz="12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3</a:t>
                      </a:r>
                      <a:endParaRPr lang="zh-CN" altLang="en-US" sz="12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4</a:t>
                      </a: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93013639"/>
                  </a:ext>
                </a:extLst>
              </a:tr>
              <a:tr h="317806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baseline="0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F</a:t>
                      </a:r>
                      <a:endParaRPr lang="en-US" sz="12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720000" algn="l" defTabSz="914400" rtl="0" eaLnBrk="1" fontAlgn="ctr" latinLnBrk="0" hangingPunct="1"/>
                      <a:r>
                        <a:rPr lang="zh-CN" altLang="en-US" sz="17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常能觉得自己的辛劳没有白费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0</a:t>
                      </a:r>
                      <a:endParaRPr lang="zh-CN" altLang="en-US" sz="12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1</a:t>
                      </a:r>
                      <a:endParaRPr lang="zh-CN" altLang="en-US" sz="12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2</a:t>
                      </a:r>
                      <a:endParaRPr lang="zh-CN" altLang="en-US" sz="12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3</a:t>
                      </a:r>
                      <a:endParaRPr lang="zh-CN" altLang="en-US" sz="12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4</a:t>
                      </a: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88796805"/>
                  </a:ext>
                </a:extLst>
              </a:tr>
              <a:tr h="26253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baseline="0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G</a:t>
                      </a:r>
                      <a:endParaRPr lang="en-US" sz="12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720000" algn="l" defTabSz="914400" rtl="0" eaLnBrk="1" fontAlgn="ctr" latinLnBrk="0" hangingPunct="1"/>
                      <a:r>
                        <a:rPr lang="zh-CN" altLang="en-US" sz="17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能使你更有社会地位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0</a:t>
                      </a:r>
                      <a:endParaRPr lang="zh-CN" altLang="en-US" sz="12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1</a:t>
                      </a:r>
                      <a:endParaRPr lang="zh-CN" altLang="en-US" sz="12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2</a:t>
                      </a:r>
                      <a:endParaRPr lang="zh-CN" altLang="en-US" sz="12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3</a:t>
                      </a:r>
                      <a:endParaRPr lang="zh-CN" altLang="en-US" sz="12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4</a:t>
                      </a: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59135511"/>
                  </a:ext>
                </a:extLst>
              </a:tr>
              <a:tr h="26253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baseline="0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H</a:t>
                      </a:r>
                      <a:endParaRPr lang="en-US" sz="12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720000" algn="l" defTabSz="914400" rtl="0" eaLnBrk="1" fontAlgn="ctr" latinLnBrk="0" hangingPunct="1"/>
                      <a:r>
                        <a:rPr lang="zh-CN" altLang="en-US" sz="17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能够分配、调整别人的工作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0</a:t>
                      </a:r>
                      <a:endParaRPr lang="zh-CN" altLang="en-US" sz="12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1</a:t>
                      </a:r>
                      <a:endParaRPr lang="zh-CN" altLang="en-US" sz="12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2</a:t>
                      </a:r>
                      <a:endParaRPr lang="zh-CN" altLang="en-US" sz="12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3</a:t>
                      </a:r>
                      <a:endParaRPr lang="zh-CN" altLang="en-US" sz="12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4</a:t>
                      </a: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1661476"/>
                  </a:ext>
                </a:extLst>
              </a:tr>
              <a:tr h="26253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baseline="0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I</a:t>
                      </a:r>
                      <a:endParaRPr lang="en-US" sz="12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720000" algn="l" defTabSz="914400" rtl="0" eaLnBrk="1" fontAlgn="ctr" latinLnBrk="0" hangingPunct="1"/>
                      <a:r>
                        <a:rPr lang="zh-CN" altLang="en-US" sz="17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能常常加薪或分红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0</a:t>
                      </a:r>
                      <a:endParaRPr lang="zh-CN" altLang="en-US" sz="12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1</a:t>
                      </a:r>
                      <a:endParaRPr lang="zh-CN" altLang="en-US" sz="12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2</a:t>
                      </a:r>
                      <a:endParaRPr lang="zh-CN" altLang="en-US" sz="12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3</a:t>
                      </a:r>
                      <a:endParaRPr lang="zh-CN" altLang="en-US" sz="12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4</a:t>
                      </a: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41655909"/>
                  </a:ext>
                </a:extLst>
              </a:tr>
              <a:tr h="26253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baseline="0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J</a:t>
                      </a:r>
                      <a:endParaRPr lang="en-US" sz="12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720000" algn="l" defTabSz="914400" rtl="0" eaLnBrk="1" fontAlgn="ctr" latinLnBrk="0" hangingPunct="1"/>
                      <a:r>
                        <a:rPr lang="zh-CN" altLang="en-US" sz="17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生病时能得到妥善的照顾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0</a:t>
                      </a:r>
                      <a:endParaRPr lang="zh-CN" altLang="en-US" sz="12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1</a:t>
                      </a:r>
                      <a:endParaRPr lang="zh-CN" altLang="en-US" sz="12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2</a:t>
                      </a:r>
                      <a:endParaRPr lang="zh-CN" altLang="en-US" sz="12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3</a:t>
                      </a:r>
                      <a:endParaRPr lang="zh-CN" altLang="en-US" sz="12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4</a:t>
                      </a: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60228992"/>
                  </a:ext>
                </a:extLst>
              </a:tr>
              <a:tr h="26253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baseline="0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K</a:t>
                      </a:r>
                      <a:endParaRPr lang="en-US" sz="12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720000" algn="l" defTabSz="914400" rtl="0" eaLnBrk="1" fontAlgn="ctr" latinLnBrk="0" hangingPunct="1"/>
                      <a:r>
                        <a:rPr lang="zh-CN" altLang="en-US" sz="17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工作地点的光线、通风良好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0</a:t>
                      </a:r>
                      <a:endParaRPr lang="zh-CN" altLang="en-US" sz="12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1</a:t>
                      </a:r>
                      <a:endParaRPr lang="zh-CN" altLang="en-US" sz="12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2</a:t>
                      </a:r>
                      <a:endParaRPr lang="zh-CN" altLang="en-US" sz="12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3</a:t>
                      </a:r>
                      <a:endParaRPr lang="zh-CN" altLang="en-US" sz="12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4</a:t>
                      </a: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03678340"/>
                  </a:ext>
                </a:extLst>
              </a:tr>
              <a:tr h="26253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baseline="0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L</a:t>
                      </a:r>
                      <a:endParaRPr lang="en-US" sz="12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720000" algn="l" defTabSz="914400" rtl="0" eaLnBrk="1" fontAlgn="ctr" latinLnBrk="0" hangingPunct="1"/>
                      <a:r>
                        <a:rPr lang="zh-CN" altLang="en-US" sz="17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有一个考核公正的主管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0</a:t>
                      </a:r>
                      <a:endParaRPr lang="zh-CN" altLang="en-US" sz="12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1</a:t>
                      </a:r>
                      <a:endParaRPr lang="zh-CN" altLang="en-US" sz="12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2</a:t>
                      </a:r>
                      <a:endParaRPr lang="zh-CN" altLang="en-US" sz="12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3</a:t>
                      </a:r>
                      <a:endParaRPr lang="zh-CN" altLang="en-US" sz="12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4</a:t>
                      </a: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44375378"/>
                  </a:ext>
                </a:extLst>
              </a:tr>
              <a:tr h="26253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baseline="0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M</a:t>
                      </a:r>
                      <a:endParaRPr lang="en-US" sz="12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720000" algn="l" defTabSz="914400" rtl="0" eaLnBrk="1" fontAlgn="ctr" latinLnBrk="0" hangingPunct="1"/>
                      <a:r>
                        <a:rPr lang="zh-CN" altLang="en-US" sz="17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能与同事建立深厚的友谊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0</a:t>
                      </a:r>
                      <a:endParaRPr lang="zh-CN" altLang="en-US" sz="12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1</a:t>
                      </a:r>
                      <a:endParaRPr lang="zh-CN" altLang="en-US" sz="12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2</a:t>
                      </a:r>
                      <a:endParaRPr lang="zh-CN" altLang="en-US" sz="12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3</a:t>
                      </a:r>
                      <a:endParaRPr lang="zh-CN" altLang="en-US" sz="12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4</a:t>
                      </a: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9561675"/>
                  </a:ext>
                </a:extLst>
              </a:tr>
              <a:tr h="26253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baseline="0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N</a:t>
                      </a:r>
                      <a:endParaRPr lang="en-US" sz="12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720000" algn="l" defTabSz="914400" rtl="0" eaLnBrk="1" fontAlgn="ctr" latinLnBrk="0" hangingPunct="1"/>
                      <a:r>
                        <a:rPr lang="zh-CN" altLang="en-US" sz="17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工作上的性质常会变化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0</a:t>
                      </a:r>
                      <a:endParaRPr lang="zh-CN" altLang="en-US" sz="12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1</a:t>
                      </a:r>
                      <a:endParaRPr lang="zh-CN" altLang="en-US" sz="12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2</a:t>
                      </a:r>
                      <a:endParaRPr lang="zh-CN" altLang="en-US" sz="12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3</a:t>
                      </a:r>
                      <a:endParaRPr lang="zh-CN" altLang="en-US" sz="12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4</a:t>
                      </a: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21740837"/>
                  </a:ext>
                </a:extLst>
              </a:tr>
              <a:tr h="26253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baseline="0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O</a:t>
                      </a:r>
                      <a:endParaRPr lang="en-US" sz="12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720000" algn="l" defTabSz="914400" rtl="0" eaLnBrk="1" fontAlgn="ctr" latinLnBrk="0" hangingPunct="1"/>
                      <a:r>
                        <a:rPr lang="zh-CN" altLang="en-US" sz="17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能实现自己的理想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0</a:t>
                      </a:r>
                      <a:endParaRPr lang="zh-CN" altLang="en-US" sz="12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1</a:t>
                      </a:r>
                      <a:endParaRPr lang="zh-CN" altLang="en-US" sz="12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2</a:t>
                      </a:r>
                      <a:endParaRPr lang="zh-CN" altLang="en-US" sz="12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3</a:t>
                      </a:r>
                      <a:endParaRPr lang="zh-CN" altLang="en-US" sz="12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4</a:t>
                      </a: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0433814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61887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703AE99-159E-B155-2760-B56CDF5601C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extLst>
              <a:ext uri="{FF2B5EF4-FFF2-40B4-BE49-F238E27FC236}">
                <a16:creationId xmlns:a16="http://schemas.microsoft.com/office/drawing/2014/main" id="{44D3F35D-77CE-8669-4594-E09EEB92DEDE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0" y="6551020"/>
            <a:ext cx="12192000" cy="30698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graphicFrame>
        <p:nvGraphicFramePr>
          <p:cNvPr id="9" name="表格 8">
            <a:extLst>
              <a:ext uri="{FF2B5EF4-FFF2-40B4-BE49-F238E27FC236}">
                <a16:creationId xmlns:a16="http://schemas.microsoft.com/office/drawing/2014/main" id="{7C8C8946-66CA-91EB-0092-345EA30AF7B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98541393"/>
              </p:ext>
            </p:extLst>
          </p:nvPr>
        </p:nvGraphicFramePr>
        <p:xfrm>
          <a:off x="633735" y="804345"/>
          <a:ext cx="10794314" cy="5249309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112807">
                  <a:extLst>
                    <a:ext uri="{9D8B030D-6E8A-4147-A177-3AD203B41FA5}">
                      <a16:colId xmlns:a16="http://schemas.microsoft.com/office/drawing/2014/main" val="3877826501"/>
                    </a:ext>
                  </a:extLst>
                </a:gridCol>
                <a:gridCol w="5181507">
                  <a:extLst>
                    <a:ext uri="{9D8B030D-6E8A-4147-A177-3AD203B41FA5}">
                      <a16:colId xmlns:a16="http://schemas.microsoft.com/office/drawing/2014/main" val="3687825671"/>
                    </a:ext>
                  </a:extLst>
                </a:gridCol>
                <a:gridCol w="900000">
                  <a:extLst>
                    <a:ext uri="{9D8B030D-6E8A-4147-A177-3AD203B41FA5}">
                      <a16:colId xmlns:a16="http://schemas.microsoft.com/office/drawing/2014/main" val="4004919672"/>
                    </a:ext>
                  </a:extLst>
                </a:gridCol>
                <a:gridCol w="900000">
                  <a:extLst>
                    <a:ext uri="{9D8B030D-6E8A-4147-A177-3AD203B41FA5}">
                      <a16:colId xmlns:a16="http://schemas.microsoft.com/office/drawing/2014/main" val="3960147299"/>
                    </a:ext>
                  </a:extLst>
                </a:gridCol>
                <a:gridCol w="900000">
                  <a:extLst>
                    <a:ext uri="{9D8B030D-6E8A-4147-A177-3AD203B41FA5}">
                      <a16:colId xmlns:a16="http://schemas.microsoft.com/office/drawing/2014/main" val="2409041953"/>
                    </a:ext>
                  </a:extLst>
                </a:gridCol>
                <a:gridCol w="900000">
                  <a:extLst>
                    <a:ext uri="{9D8B030D-6E8A-4147-A177-3AD203B41FA5}">
                      <a16:colId xmlns:a16="http://schemas.microsoft.com/office/drawing/2014/main" val="1209704219"/>
                    </a:ext>
                  </a:extLst>
                </a:gridCol>
                <a:gridCol w="900000">
                  <a:extLst>
                    <a:ext uri="{9D8B030D-6E8A-4147-A177-3AD203B41FA5}">
                      <a16:colId xmlns:a16="http://schemas.microsoft.com/office/drawing/2014/main" val="4096684874"/>
                    </a:ext>
                  </a:extLst>
                </a:gridCol>
              </a:tblGrid>
              <a:tr h="400710">
                <a:tc rowSpan="2">
                  <a:txBody>
                    <a:bodyPr/>
                    <a:lstStyle/>
                    <a:p>
                      <a:pPr algn="ctr" fontAlgn="b"/>
                      <a:r>
                        <a:rPr lang="zh-CN" alt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华文新魏" panose="02010800040101010101" pitchFamily="2" charset="-122"/>
                          <a:ea typeface="华文新魏" panose="02010800040101010101" pitchFamily="2" charset="-122"/>
                        </a:rPr>
                        <a:t>编 码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华文新魏" panose="02010800040101010101" pitchFamily="2" charset="-122"/>
                        <a:ea typeface="华文新魏" panose="02010800040101010101" pitchFamily="2" charset="-122"/>
                      </a:endParaRPr>
                    </a:p>
                  </a:txBody>
                  <a:tcPr marL="4273" marR="4273" marT="42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华文新魏" panose="02010800040101010101" pitchFamily="2" charset="-122"/>
                          <a:ea typeface="华文新魏" panose="02010800040101010101" pitchFamily="2" charset="-122"/>
                        </a:rPr>
                        <a:t>题 项</a:t>
                      </a:r>
                    </a:p>
                  </a:txBody>
                  <a:tcPr marL="4273" marR="4273" marT="42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5"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CN" alt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华文新魏" panose="02010800040101010101" pitchFamily="2" charset="-122"/>
                          <a:ea typeface="华文新魏" panose="02010800040101010101" pitchFamily="2" charset="-122"/>
                          <a:cs typeface="+mn-cs"/>
                        </a:rPr>
                        <a:t>得 分</a:t>
                      </a:r>
                    </a:p>
                  </a:txBody>
                  <a:tcPr marL="4273" marR="4273" marT="42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zh-CN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273" marR="4273" marT="427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zh-CN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273" marR="4273" marT="427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zh-CN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273" marR="4273" marT="427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zh-CN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273" marR="4273" marT="427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55860249"/>
                  </a:ext>
                </a:extLst>
              </a:tr>
              <a:tr h="400710">
                <a:tc vMerge="1">
                  <a:txBody>
                    <a:bodyPr/>
                    <a:lstStyle/>
                    <a:p>
                      <a:pPr algn="ctr" fontAlgn="b"/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4273" marR="4273" marT="427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273" marR="4273" marT="42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CN" altLang="en-US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不重要</a:t>
                      </a:r>
                    </a:p>
                  </a:txBody>
                  <a:tcPr marL="4273" marR="4273" marT="42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CN" altLang="en-US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不太重要</a:t>
                      </a:r>
                    </a:p>
                  </a:txBody>
                  <a:tcPr marL="4273" marR="4273" marT="42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CN" altLang="en-US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不确定</a:t>
                      </a:r>
                    </a:p>
                  </a:txBody>
                  <a:tcPr marL="4273" marR="4273" marT="42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CN" altLang="en-US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比较重要</a:t>
                      </a:r>
                    </a:p>
                  </a:txBody>
                  <a:tcPr marL="4273" marR="4273" marT="42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CN" altLang="en-US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非常重要</a:t>
                      </a:r>
                    </a:p>
                  </a:txBody>
                  <a:tcPr marL="4273" marR="4273" marT="42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89181221"/>
                  </a:ext>
                </a:extLst>
              </a:tr>
              <a:tr h="40071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baseline="0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A</a:t>
                      </a:r>
                      <a:endParaRPr lang="en-US" sz="12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720000" algn="l" defTabSz="914400" rtl="0" eaLnBrk="1" fontAlgn="ctr" latinLnBrk="0" hangingPunct="1"/>
                      <a:r>
                        <a:rPr lang="zh-CN" altLang="en-US" sz="17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能减少别人的苦难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0</a:t>
                      </a:r>
                      <a:endParaRPr lang="zh-CN" altLang="en-US" sz="12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1</a:t>
                      </a:r>
                      <a:endParaRPr lang="zh-CN" altLang="en-US" sz="12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2</a:t>
                      </a:r>
                      <a:endParaRPr lang="zh-CN" altLang="en-US" sz="12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3</a:t>
                      </a:r>
                      <a:endParaRPr lang="zh-CN" altLang="en-US" sz="12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4</a:t>
                      </a: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74235122"/>
                  </a:ext>
                </a:extLst>
              </a:tr>
              <a:tr h="359916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baseline="0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B</a:t>
                      </a:r>
                      <a:endParaRPr lang="en-US" sz="12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720000" algn="l" defTabSz="914400" rtl="0" eaLnBrk="1" fontAlgn="ctr" latinLnBrk="0" hangingPunct="1"/>
                      <a:r>
                        <a:rPr lang="zh-CN" altLang="en-US" sz="17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能运用自己的鉴赏力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0</a:t>
                      </a:r>
                      <a:endParaRPr lang="zh-CN" altLang="en-US" sz="12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1</a:t>
                      </a:r>
                      <a:endParaRPr lang="zh-CN" altLang="en-US" sz="12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2</a:t>
                      </a:r>
                      <a:endParaRPr lang="zh-CN" altLang="en-US" sz="12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3</a:t>
                      </a:r>
                      <a:endParaRPr lang="zh-CN" altLang="en-US" sz="12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4</a:t>
                      </a: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14731279"/>
                  </a:ext>
                </a:extLst>
              </a:tr>
              <a:tr h="30398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baseline="0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C</a:t>
                      </a:r>
                      <a:endParaRPr lang="en-US" sz="12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720000" algn="l" defTabSz="914400" rtl="0" eaLnBrk="1" fontAlgn="ctr" latinLnBrk="0" hangingPunct="1"/>
                      <a:r>
                        <a:rPr lang="zh-CN" altLang="en-US" sz="17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常需要构想新的解决办法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0</a:t>
                      </a:r>
                      <a:endParaRPr lang="zh-CN" altLang="en-US" sz="12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1</a:t>
                      </a:r>
                      <a:endParaRPr lang="zh-CN" altLang="en-US" sz="12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2</a:t>
                      </a:r>
                      <a:endParaRPr lang="zh-CN" altLang="en-US" sz="12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3</a:t>
                      </a:r>
                      <a:endParaRPr lang="zh-CN" altLang="en-US" sz="12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4</a:t>
                      </a: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3807545"/>
                  </a:ext>
                </a:extLst>
              </a:tr>
              <a:tr h="331623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baseline="0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D</a:t>
                      </a:r>
                      <a:endParaRPr lang="en-US" sz="12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720000" algn="l" defTabSz="914400" rtl="0" eaLnBrk="1" fontAlgn="ctr" latinLnBrk="0" hangingPunct="1"/>
                      <a:r>
                        <a:rPr lang="zh-CN" altLang="en-US" sz="17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必须不断解决新的难题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0</a:t>
                      </a:r>
                      <a:endParaRPr lang="zh-CN" altLang="en-US" sz="12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1</a:t>
                      </a:r>
                      <a:endParaRPr lang="zh-CN" altLang="en-US" sz="12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2</a:t>
                      </a:r>
                      <a:endParaRPr lang="zh-CN" altLang="en-US" sz="12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3</a:t>
                      </a:r>
                      <a:endParaRPr lang="zh-CN" altLang="en-US" sz="12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4</a:t>
                      </a: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32861689"/>
                  </a:ext>
                </a:extLst>
              </a:tr>
              <a:tr h="35925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baseline="0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E</a:t>
                      </a:r>
                      <a:endParaRPr lang="en-US" sz="12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720000" algn="l" defTabSz="914400" rtl="0" eaLnBrk="1" fontAlgn="ctr" latinLnBrk="0" hangingPunct="1"/>
                      <a:r>
                        <a:rPr lang="zh-CN" altLang="en-US" sz="17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能自行决定自己的工作方式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0</a:t>
                      </a:r>
                      <a:endParaRPr lang="zh-CN" altLang="en-US" sz="12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1</a:t>
                      </a:r>
                      <a:endParaRPr lang="zh-CN" altLang="en-US" sz="12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2</a:t>
                      </a:r>
                      <a:endParaRPr lang="zh-CN" altLang="en-US" sz="12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3</a:t>
                      </a:r>
                      <a:endParaRPr lang="zh-CN" altLang="en-US" sz="12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4</a:t>
                      </a: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93013639"/>
                  </a:ext>
                </a:extLst>
              </a:tr>
              <a:tr h="317806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baseline="0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F</a:t>
                      </a:r>
                      <a:endParaRPr lang="en-US" sz="12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720000" algn="l" defTabSz="914400" rtl="0" eaLnBrk="1" fontAlgn="ctr" latinLnBrk="0" hangingPunct="1"/>
                      <a:r>
                        <a:rPr lang="zh-CN" altLang="en-US" sz="17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能知道自己的工作绩效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0</a:t>
                      </a:r>
                      <a:endParaRPr lang="zh-CN" altLang="en-US" sz="12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1</a:t>
                      </a:r>
                      <a:endParaRPr lang="zh-CN" altLang="en-US" sz="12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2</a:t>
                      </a:r>
                      <a:endParaRPr lang="zh-CN" altLang="en-US" sz="12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3</a:t>
                      </a:r>
                      <a:endParaRPr lang="zh-CN" altLang="en-US" sz="12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4</a:t>
                      </a: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88796805"/>
                  </a:ext>
                </a:extLst>
              </a:tr>
              <a:tr h="26253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baseline="0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G</a:t>
                      </a:r>
                      <a:endParaRPr lang="en-US" sz="12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720000" algn="l" defTabSz="914400" rtl="0" eaLnBrk="1" fontAlgn="ctr" latinLnBrk="0" hangingPunct="1"/>
                      <a:r>
                        <a:rPr lang="zh-CN" altLang="en-US" sz="17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能让你觉得出人头地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0</a:t>
                      </a:r>
                      <a:endParaRPr lang="zh-CN" altLang="en-US" sz="12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1</a:t>
                      </a:r>
                      <a:endParaRPr lang="zh-CN" altLang="en-US" sz="12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2</a:t>
                      </a:r>
                      <a:endParaRPr lang="zh-CN" altLang="en-US" sz="12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3</a:t>
                      </a:r>
                      <a:endParaRPr lang="zh-CN" altLang="en-US" sz="12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4</a:t>
                      </a: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59135511"/>
                  </a:ext>
                </a:extLst>
              </a:tr>
              <a:tr h="26253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baseline="0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H</a:t>
                      </a:r>
                      <a:endParaRPr lang="en-US" sz="12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720000" algn="l" defTabSz="914400" rtl="0" eaLnBrk="1" fontAlgn="ctr" latinLnBrk="0" hangingPunct="1"/>
                      <a:r>
                        <a:rPr lang="zh-CN" altLang="en-US" sz="17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可以发挥自己的领导能力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0</a:t>
                      </a:r>
                      <a:endParaRPr lang="zh-CN" altLang="en-US" sz="12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1</a:t>
                      </a:r>
                      <a:endParaRPr lang="zh-CN" altLang="en-US" sz="12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2</a:t>
                      </a:r>
                      <a:endParaRPr lang="zh-CN" altLang="en-US" sz="12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3</a:t>
                      </a:r>
                      <a:endParaRPr lang="zh-CN" altLang="en-US" sz="12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4</a:t>
                      </a: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1661476"/>
                  </a:ext>
                </a:extLst>
              </a:tr>
              <a:tr h="26253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baseline="0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I</a:t>
                      </a:r>
                      <a:endParaRPr lang="en-US" sz="12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720000" algn="l" defTabSz="914400" rtl="0" eaLnBrk="1" fontAlgn="ctr" latinLnBrk="0" hangingPunct="1"/>
                      <a:r>
                        <a:rPr lang="zh-CN" altLang="en-US" sz="17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可使你存下很多的钱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0</a:t>
                      </a:r>
                      <a:endParaRPr lang="zh-CN" altLang="en-US" sz="12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1</a:t>
                      </a:r>
                      <a:endParaRPr lang="zh-CN" altLang="en-US" sz="12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2</a:t>
                      </a:r>
                      <a:endParaRPr lang="zh-CN" altLang="en-US" sz="12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3</a:t>
                      </a:r>
                      <a:endParaRPr lang="zh-CN" altLang="en-US" sz="12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4</a:t>
                      </a: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41655909"/>
                  </a:ext>
                </a:extLst>
              </a:tr>
              <a:tr h="26253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baseline="0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J</a:t>
                      </a:r>
                      <a:endParaRPr lang="en-US" sz="12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720000" algn="l" defTabSz="914400" rtl="0" eaLnBrk="1" fontAlgn="ctr" latinLnBrk="0" hangingPunct="1"/>
                      <a:r>
                        <a:rPr lang="zh-CN" altLang="en-US" sz="17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有完善的保险与福利制度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0</a:t>
                      </a:r>
                      <a:endParaRPr lang="zh-CN" altLang="en-US" sz="12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1</a:t>
                      </a:r>
                      <a:endParaRPr lang="zh-CN" altLang="en-US" sz="12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2</a:t>
                      </a:r>
                      <a:endParaRPr lang="zh-CN" altLang="en-US" sz="12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3</a:t>
                      </a:r>
                      <a:endParaRPr lang="zh-CN" altLang="en-US" sz="12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4</a:t>
                      </a: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60228992"/>
                  </a:ext>
                </a:extLst>
              </a:tr>
              <a:tr h="26253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baseline="0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K</a:t>
                      </a:r>
                      <a:endParaRPr lang="en-US" sz="12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720000" algn="l" defTabSz="914400" rtl="0" eaLnBrk="1" fontAlgn="ctr" latinLnBrk="0" hangingPunct="1"/>
                      <a:r>
                        <a:rPr lang="zh-CN" altLang="en-US" sz="17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工作场所有很现代化的设备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0</a:t>
                      </a:r>
                      <a:endParaRPr lang="zh-CN" altLang="en-US" sz="12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1</a:t>
                      </a:r>
                      <a:endParaRPr lang="zh-CN" altLang="en-US" sz="12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2</a:t>
                      </a:r>
                      <a:endParaRPr lang="zh-CN" altLang="en-US" sz="12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3</a:t>
                      </a:r>
                      <a:endParaRPr lang="zh-CN" altLang="en-US" sz="12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4</a:t>
                      </a: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03678340"/>
                  </a:ext>
                </a:extLst>
              </a:tr>
              <a:tr h="26253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baseline="0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L</a:t>
                      </a:r>
                      <a:endParaRPr lang="en-US" sz="12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720000" algn="l" defTabSz="914400" rtl="0" eaLnBrk="1" fontAlgn="ctr" latinLnBrk="0" hangingPunct="1"/>
                      <a:r>
                        <a:rPr lang="zh-CN" altLang="en-US" sz="17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主管能采取民主开放的领导方式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0</a:t>
                      </a:r>
                      <a:endParaRPr lang="zh-CN" altLang="en-US" sz="12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1</a:t>
                      </a:r>
                      <a:endParaRPr lang="zh-CN" altLang="en-US" sz="12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2</a:t>
                      </a:r>
                      <a:endParaRPr lang="zh-CN" altLang="en-US" sz="12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3</a:t>
                      </a:r>
                      <a:endParaRPr lang="zh-CN" altLang="en-US" sz="12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4</a:t>
                      </a: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44375378"/>
                  </a:ext>
                </a:extLst>
              </a:tr>
              <a:tr h="26253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baseline="0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M</a:t>
                      </a:r>
                      <a:endParaRPr lang="en-US" sz="12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720000" algn="l" defTabSz="914400" rtl="0" eaLnBrk="1" fontAlgn="ctr" latinLnBrk="0" hangingPunct="1"/>
                      <a:r>
                        <a:rPr lang="zh-CN" altLang="en-US" sz="17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不必和同事有利益冲突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0</a:t>
                      </a:r>
                      <a:endParaRPr lang="zh-CN" altLang="en-US" sz="12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1</a:t>
                      </a:r>
                      <a:endParaRPr lang="zh-CN" altLang="en-US" sz="12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2</a:t>
                      </a:r>
                      <a:endParaRPr lang="zh-CN" altLang="en-US" sz="12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3</a:t>
                      </a:r>
                      <a:endParaRPr lang="zh-CN" altLang="en-US" sz="12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4</a:t>
                      </a: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9561675"/>
                  </a:ext>
                </a:extLst>
              </a:tr>
              <a:tr h="26253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baseline="0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N</a:t>
                      </a:r>
                      <a:endParaRPr lang="en-US" sz="12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720000" algn="l" defTabSz="914400" rtl="0" eaLnBrk="1" fontAlgn="ctr" latinLnBrk="0" hangingPunct="1"/>
                      <a:r>
                        <a:rPr lang="zh-CN" altLang="en-US" sz="17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可以经常变换工作场所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0</a:t>
                      </a:r>
                      <a:endParaRPr lang="zh-CN" altLang="en-US" sz="12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1</a:t>
                      </a:r>
                      <a:endParaRPr lang="zh-CN" altLang="en-US" sz="12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2</a:t>
                      </a:r>
                      <a:endParaRPr lang="zh-CN" altLang="en-US" sz="12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3</a:t>
                      </a:r>
                      <a:endParaRPr lang="zh-CN" altLang="en-US" sz="12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4</a:t>
                      </a: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21740837"/>
                  </a:ext>
                </a:extLst>
              </a:tr>
              <a:tr h="26253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baseline="0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O</a:t>
                      </a:r>
                      <a:endParaRPr lang="en-US" sz="12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720000" algn="l" defTabSz="914400" rtl="0" eaLnBrk="1" fontAlgn="ctr" latinLnBrk="0" hangingPunct="1"/>
                      <a:r>
                        <a:rPr lang="zh-CN" altLang="en-US" sz="17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常让你觉得如鱼得水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0</a:t>
                      </a:r>
                      <a:endParaRPr lang="zh-CN" altLang="en-US" sz="12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1</a:t>
                      </a:r>
                      <a:endParaRPr lang="zh-CN" altLang="en-US" sz="12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2</a:t>
                      </a:r>
                      <a:endParaRPr lang="zh-CN" altLang="en-US" sz="12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3</a:t>
                      </a:r>
                      <a:endParaRPr lang="zh-CN" altLang="en-US" sz="12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4</a:t>
                      </a: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0433814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614702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E11802E-4875-5B83-FE02-453455DCDB7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extLst>
              <a:ext uri="{FF2B5EF4-FFF2-40B4-BE49-F238E27FC236}">
                <a16:creationId xmlns:a16="http://schemas.microsoft.com/office/drawing/2014/main" id="{59CCBB35-6418-F2D2-F513-6430F3624345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0" y="6551020"/>
            <a:ext cx="12192000" cy="30698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graphicFrame>
        <p:nvGraphicFramePr>
          <p:cNvPr id="9" name="表格 8">
            <a:extLst>
              <a:ext uri="{FF2B5EF4-FFF2-40B4-BE49-F238E27FC236}">
                <a16:creationId xmlns:a16="http://schemas.microsoft.com/office/drawing/2014/main" id="{13FBC7B9-52EA-A4E4-0CEE-7CAE10DEAB4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71754249"/>
              </p:ext>
            </p:extLst>
          </p:nvPr>
        </p:nvGraphicFramePr>
        <p:xfrm>
          <a:off x="562942" y="804345"/>
          <a:ext cx="10794314" cy="5249309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112807">
                  <a:extLst>
                    <a:ext uri="{9D8B030D-6E8A-4147-A177-3AD203B41FA5}">
                      <a16:colId xmlns:a16="http://schemas.microsoft.com/office/drawing/2014/main" val="3877826501"/>
                    </a:ext>
                  </a:extLst>
                </a:gridCol>
                <a:gridCol w="5181507">
                  <a:extLst>
                    <a:ext uri="{9D8B030D-6E8A-4147-A177-3AD203B41FA5}">
                      <a16:colId xmlns:a16="http://schemas.microsoft.com/office/drawing/2014/main" val="3687825671"/>
                    </a:ext>
                  </a:extLst>
                </a:gridCol>
                <a:gridCol w="900000">
                  <a:extLst>
                    <a:ext uri="{9D8B030D-6E8A-4147-A177-3AD203B41FA5}">
                      <a16:colId xmlns:a16="http://schemas.microsoft.com/office/drawing/2014/main" val="4004919672"/>
                    </a:ext>
                  </a:extLst>
                </a:gridCol>
                <a:gridCol w="900000">
                  <a:extLst>
                    <a:ext uri="{9D8B030D-6E8A-4147-A177-3AD203B41FA5}">
                      <a16:colId xmlns:a16="http://schemas.microsoft.com/office/drawing/2014/main" val="3960147299"/>
                    </a:ext>
                  </a:extLst>
                </a:gridCol>
                <a:gridCol w="900000">
                  <a:extLst>
                    <a:ext uri="{9D8B030D-6E8A-4147-A177-3AD203B41FA5}">
                      <a16:colId xmlns:a16="http://schemas.microsoft.com/office/drawing/2014/main" val="2409041953"/>
                    </a:ext>
                  </a:extLst>
                </a:gridCol>
                <a:gridCol w="900000">
                  <a:extLst>
                    <a:ext uri="{9D8B030D-6E8A-4147-A177-3AD203B41FA5}">
                      <a16:colId xmlns:a16="http://schemas.microsoft.com/office/drawing/2014/main" val="1209704219"/>
                    </a:ext>
                  </a:extLst>
                </a:gridCol>
                <a:gridCol w="900000">
                  <a:extLst>
                    <a:ext uri="{9D8B030D-6E8A-4147-A177-3AD203B41FA5}">
                      <a16:colId xmlns:a16="http://schemas.microsoft.com/office/drawing/2014/main" val="4096684874"/>
                    </a:ext>
                  </a:extLst>
                </a:gridCol>
              </a:tblGrid>
              <a:tr h="400710">
                <a:tc rowSpan="2">
                  <a:txBody>
                    <a:bodyPr/>
                    <a:lstStyle/>
                    <a:p>
                      <a:pPr algn="ctr" fontAlgn="b"/>
                      <a:r>
                        <a:rPr lang="zh-CN" alt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华文新魏" panose="02010800040101010101" pitchFamily="2" charset="-122"/>
                          <a:ea typeface="华文新魏" panose="02010800040101010101" pitchFamily="2" charset="-122"/>
                        </a:rPr>
                        <a:t>编 码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华文新魏" panose="02010800040101010101" pitchFamily="2" charset="-122"/>
                        <a:ea typeface="华文新魏" panose="02010800040101010101" pitchFamily="2" charset="-122"/>
                      </a:endParaRPr>
                    </a:p>
                  </a:txBody>
                  <a:tcPr marL="4273" marR="4273" marT="42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华文新魏" panose="02010800040101010101" pitchFamily="2" charset="-122"/>
                          <a:ea typeface="华文新魏" panose="02010800040101010101" pitchFamily="2" charset="-122"/>
                        </a:rPr>
                        <a:t>题 项</a:t>
                      </a:r>
                    </a:p>
                  </a:txBody>
                  <a:tcPr marL="4273" marR="4273" marT="42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5"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CN" alt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华文新魏" panose="02010800040101010101" pitchFamily="2" charset="-122"/>
                          <a:ea typeface="华文新魏" panose="02010800040101010101" pitchFamily="2" charset="-122"/>
                          <a:cs typeface="+mn-cs"/>
                        </a:rPr>
                        <a:t>得 分</a:t>
                      </a:r>
                    </a:p>
                  </a:txBody>
                  <a:tcPr marL="4273" marR="4273" marT="42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zh-CN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273" marR="4273" marT="427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zh-CN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273" marR="4273" marT="427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zh-CN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273" marR="4273" marT="427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zh-CN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273" marR="4273" marT="427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55860249"/>
                  </a:ext>
                </a:extLst>
              </a:tr>
              <a:tr h="400710">
                <a:tc vMerge="1">
                  <a:txBody>
                    <a:bodyPr/>
                    <a:lstStyle/>
                    <a:p>
                      <a:pPr algn="ctr" fontAlgn="b"/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4273" marR="4273" marT="427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273" marR="4273" marT="42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CN" altLang="en-US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不重要</a:t>
                      </a:r>
                    </a:p>
                  </a:txBody>
                  <a:tcPr marL="4273" marR="4273" marT="42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CN" altLang="en-US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不太重要</a:t>
                      </a:r>
                    </a:p>
                  </a:txBody>
                  <a:tcPr marL="4273" marR="4273" marT="42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CN" altLang="en-US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不确定</a:t>
                      </a:r>
                    </a:p>
                  </a:txBody>
                  <a:tcPr marL="4273" marR="4273" marT="42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CN" altLang="en-US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比较重要</a:t>
                      </a:r>
                    </a:p>
                  </a:txBody>
                  <a:tcPr marL="4273" marR="4273" marT="42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CN" altLang="en-US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非常重要</a:t>
                      </a:r>
                    </a:p>
                  </a:txBody>
                  <a:tcPr marL="4273" marR="4273" marT="42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89181221"/>
                  </a:ext>
                </a:extLst>
              </a:tr>
              <a:tr h="40071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baseline="0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A</a:t>
                      </a:r>
                      <a:endParaRPr lang="en-US" sz="12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720000" algn="l" defTabSz="914400" rtl="0" eaLnBrk="1" fontAlgn="ctr" latinLnBrk="0" hangingPunct="1"/>
                      <a:r>
                        <a:rPr lang="zh-CN" altLang="en-US" sz="17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能常帮助他人解决困难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0</a:t>
                      </a:r>
                      <a:endParaRPr lang="zh-CN" altLang="en-US" sz="12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1</a:t>
                      </a:r>
                      <a:endParaRPr lang="zh-CN" altLang="en-US" sz="12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2</a:t>
                      </a:r>
                      <a:endParaRPr lang="zh-CN" altLang="en-US" sz="12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3</a:t>
                      </a:r>
                      <a:endParaRPr lang="zh-CN" altLang="en-US" sz="12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4</a:t>
                      </a: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74235122"/>
                  </a:ext>
                </a:extLst>
              </a:tr>
              <a:tr h="359916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baseline="0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B</a:t>
                      </a:r>
                      <a:endParaRPr lang="en-US" sz="12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720000" algn="l" defTabSz="914400" rtl="0" eaLnBrk="1" fontAlgn="ctr" latinLnBrk="0" hangingPunct="1"/>
                      <a:r>
                        <a:rPr lang="zh-CN" altLang="en-US" sz="17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能创作优美的作品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0</a:t>
                      </a:r>
                      <a:endParaRPr lang="zh-CN" altLang="en-US" sz="12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1</a:t>
                      </a:r>
                      <a:endParaRPr lang="zh-CN" altLang="en-US" sz="12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2</a:t>
                      </a:r>
                      <a:endParaRPr lang="zh-CN" altLang="en-US" sz="12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3</a:t>
                      </a:r>
                      <a:endParaRPr lang="zh-CN" altLang="en-US" sz="12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4</a:t>
                      </a: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14731279"/>
                  </a:ext>
                </a:extLst>
              </a:tr>
              <a:tr h="30398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baseline="0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C</a:t>
                      </a:r>
                      <a:endParaRPr lang="en-US" sz="12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720000" algn="l" defTabSz="914400" rtl="0" eaLnBrk="1" fontAlgn="ctr" latinLnBrk="0" hangingPunct="1"/>
                      <a:r>
                        <a:rPr lang="zh-CN" altLang="en-US" sz="17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常需要提出多种不同处理方案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0</a:t>
                      </a:r>
                      <a:endParaRPr lang="zh-CN" altLang="en-US" sz="12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1</a:t>
                      </a:r>
                      <a:endParaRPr lang="zh-CN" altLang="en-US" sz="12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2</a:t>
                      </a:r>
                      <a:endParaRPr lang="zh-CN" altLang="en-US" sz="12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3</a:t>
                      </a:r>
                      <a:endParaRPr lang="zh-CN" altLang="en-US" sz="12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4</a:t>
                      </a: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3807545"/>
                  </a:ext>
                </a:extLst>
              </a:tr>
              <a:tr h="331623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baseline="0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D</a:t>
                      </a:r>
                      <a:endParaRPr lang="en-US" sz="12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720000" algn="l" defTabSz="914400" rtl="0" eaLnBrk="1" fontAlgn="ctr" latinLnBrk="0" hangingPunct="1"/>
                      <a:r>
                        <a:rPr lang="zh-CN" altLang="en-US" sz="17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必须对事情做深入的分析研究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0</a:t>
                      </a:r>
                      <a:endParaRPr lang="zh-CN" altLang="en-US" sz="12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1</a:t>
                      </a:r>
                      <a:endParaRPr lang="zh-CN" altLang="en-US" sz="12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2</a:t>
                      </a:r>
                      <a:endParaRPr lang="zh-CN" altLang="en-US" sz="12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3</a:t>
                      </a:r>
                      <a:endParaRPr lang="zh-CN" altLang="en-US" sz="12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4</a:t>
                      </a: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32861689"/>
                  </a:ext>
                </a:extLst>
              </a:tr>
              <a:tr h="35925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baseline="0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E</a:t>
                      </a:r>
                      <a:endParaRPr lang="en-US" sz="12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720000" algn="l" defTabSz="914400" rtl="0" eaLnBrk="1" fontAlgn="ctr" latinLnBrk="0" hangingPunct="1"/>
                      <a:r>
                        <a:rPr lang="zh-CN" altLang="en-US" sz="17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可以自行调整工作进度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0</a:t>
                      </a:r>
                      <a:endParaRPr lang="zh-CN" altLang="en-US" sz="12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1</a:t>
                      </a:r>
                      <a:endParaRPr lang="zh-CN" altLang="en-US" sz="12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2</a:t>
                      </a:r>
                      <a:endParaRPr lang="zh-CN" altLang="en-US" sz="12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3</a:t>
                      </a:r>
                      <a:endParaRPr lang="zh-CN" altLang="en-US" sz="12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4</a:t>
                      </a: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93013639"/>
                  </a:ext>
                </a:extLst>
              </a:tr>
              <a:tr h="317806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baseline="0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F</a:t>
                      </a:r>
                      <a:endParaRPr lang="en-US" sz="12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720000" algn="l" defTabSz="914400" rtl="0" eaLnBrk="1" fontAlgn="ctr" latinLnBrk="0" hangingPunct="1"/>
                      <a:r>
                        <a:rPr lang="zh-CN" altLang="en-US" sz="17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工作结果能受到别人的肯定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0</a:t>
                      </a:r>
                      <a:endParaRPr lang="zh-CN" altLang="en-US" sz="12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1</a:t>
                      </a:r>
                      <a:endParaRPr lang="zh-CN" altLang="en-US" sz="12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2</a:t>
                      </a:r>
                      <a:endParaRPr lang="zh-CN" altLang="en-US" sz="12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3</a:t>
                      </a:r>
                      <a:endParaRPr lang="zh-CN" altLang="en-US" sz="12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4</a:t>
                      </a: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88796805"/>
                  </a:ext>
                </a:extLst>
              </a:tr>
              <a:tr h="26253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baseline="0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G</a:t>
                      </a:r>
                      <a:endParaRPr lang="en-US" sz="12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720000" algn="l" defTabSz="914400" rtl="0" eaLnBrk="1" fontAlgn="ctr" latinLnBrk="0" hangingPunct="1"/>
                      <a:r>
                        <a:rPr lang="zh-CN" altLang="en-US" sz="17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能够很自豪的介绍自己的工作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0</a:t>
                      </a:r>
                      <a:endParaRPr lang="zh-CN" altLang="en-US" sz="12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1</a:t>
                      </a:r>
                      <a:endParaRPr lang="zh-CN" altLang="en-US" sz="12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2</a:t>
                      </a:r>
                      <a:endParaRPr lang="zh-CN" altLang="en-US" sz="12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3</a:t>
                      </a:r>
                      <a:endParaRPr lang="zh-CN" altLang="en-US" sz="12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4</a:t>
                      </a: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59135511"/>
                  </a:ext>
                </a:extLst>
              </a:tr>
              <a:tr h="26253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baseline="0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H</a:t>
                      </a:r>
                      <a:endParaRPr lang="en-US" sz="12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720000" algn="l" defTabSz="914400" rtl="0" eaLnBrk="1" fontAlgn="ctr" latinLnBrk="0" hangingPunct="1"/>
                      <a:r>
                        <a:rPr lang="zh-CN" altLang="en-US" sz="17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能为团体拟定工作计划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0</a:t>
                      </a:r>
                      <a:endParaRPr lang="zh-CN" altLang="en-US" sz="12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1</a:t>
                      </a:r>
                      <a:endParaRPr lang="zh-CN" altLang="en-US" sz="12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2</a:t>
                      </a:r>
                      <a:endParaRPr lang="zh-CN" altLang="en-US" sz="12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3</a:t>
                      </a:r>
                      <a:endParaRPr lang="zh-CN" altLang="en-US" sz="12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4</a:t>
                      </a: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1661476"/>
                  </a:ext>
                </a:extLst>
              </a:tr>
              <a:tr h="26253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baseline="0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I</a:t>
                      </a:r>
                      <a:endParaRPr lang="en-US" sz="12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720000" algn="l" defTabSz="914400" rtl="0" eaLnBrk="1" fontAlgn="ctr" latinLnBrk="0" hangingPunct="1"/>
                      <a:r>
                        <a:rPr lang="zh-CN" altLang="en-US" sz="17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收入能比其他行业高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0</a:t>
                      </a:r>
                      <a:endParaRPr lang="zh-CN" altLang="en-US" sz="12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1</a:t>
                      </a:r>
                      <a:endParaRPr lang="zh-CN" altLang="en-US" sz="12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2</a:t>
                      </a:r>
                      <a:endParaRPr lang="zh-CN" altLang="en-US" sz="12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3</a:t>
                      </a:r>
                      <a:endParaRPr lang="zh-CN" altLang="en-US" sz="12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4</a:t>
                      </a: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41655909"/>
                  </a:ext>
                </a:extLst>
              </a:tr>
              <a:tr h="26253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baseline="0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J</a:t>
                      </a:r>
                      <a:endParaRPr lang="en-US" sz="12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720000" algn="l" defTabSz="914400" rtl="0" eaLnBrk="1" fontAlgn="ctr" latinLnBrk="0" hangingPunct="1"/>
                      <a:r>
                        <a:rPr lang="zh-CN" altLang="en-US" sz="17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不会轻易被解雇或裁员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0</a:t>
                      </a:r>
                      <a:endParaRPr lang="zh-CN" altLang="en-US" sz="12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1</a:t>
                      </a:r>
                      <a:endParaRPr lang="zh-CN" altLang="en-US" sz="12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2</a:t>
                      </a:r>
                      <a:endParaRPr lang="zh-CN" altLang="en-US" sz="12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3</a:t>
                      </a:r>
                      <a:endParaRPr lang="zh-CN" altLang="en-US" sz="12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4</a:t>
                      </a: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60228992"/>
                  </a:ext>
                </a:extLst>
              </a:tr>
              <a:tr h="26253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baseline="0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K</a:t>
                      </a:r>
                      <a:endParaRPr lang="en-US" sz="12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720000" algn="l" defTabSz="914400" rtl="0" eaLnBrk="1" fontAlgn="ctr" latinLnBrk="0" hangingPunct="1"/>
                      <a:r>
                        <a:rPr lang="zh-CN" altLang="en-US" sz="17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工作场所整洁、卫生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0</a:t>
                      </a:r>
                      <a:endParaRPr lang="zh-CN" altLang="en-US" sz="12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1</a:t>
                      </a:r>
                      <a:endParaRPr lang="zh-CN" altLang="en-US" sz="12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2</a:t>
                      </a:r>
                      <a:endParaRPr lang="zh-CN" altLang="en-US" sz="12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3</a:t>
                      </a:r>
                      <a:endParaRPr lang="zh-CN" altLang="en-US" sz="12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4</a:t>
                      </a: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03678340"/>
                  </a:ext>
                </a:extLst>
              </a:tr>
              <a:tr h="26253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baseline="0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L</a:t>
                      </a:r>
                      <a:endParaRPr lang="en-US" sz="12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720000" algn="l" defTabSz="914400" rtl="0" eaLnBrk="1" fontAlgn="ctr" latinLnBrk="0" hangingPunct="1"/>
                      <a:r>
                        <a:rPr lang="zh-CN" altLang="en-US" sz="17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主管的学员或品德能让你敬佩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0</a:t>
                      </a:r>
                      <a:endParaRPr lang="zh-CN" altLang="en-US" sz="12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1</a:t>
                      </a:r>
                      <a:endParaRPr lang="zh-CN" altLang="en-US" sz="12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2</a:t>
                      </a:r>
                      <a:endParaRPr lang="zh-CN" altLang="en-US" sz="12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3</a:t>
                      </a:r>
                      <a:endParaRPr lang="zh-CN" altLang="en-US" sz="12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4</a:t>
                      </a: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44375378"/>
                  </a:ext>
                </a:extLst>
              </a:tr>
              <a:tr h="26253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baseline="0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M</a:t>
                      </a:r>
                      <a:endParaRPr lang="en-US" sz="12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720000" algn="l" defTabSz="914400" rtl="0" eaLnBrk="1" fontAlgn="ctr" latinLnBrk="0" hangingPunct="1"/>
                      <a:r>
                        <a:rPr lang="zh-CN" altLang="en-US" sz="17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能认识很多风趣的伙伴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0</a:t>
                      </a:r>
                      <a:endParaRPr lang="zh-CN" altLang="en-US" sz="12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1</a:t>
                      </a:r>
                      <a:endParaRPr lang="zh-CN" altLang="en-US" sz="12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2</a:t>
                      </a:r>
                      <a:endParaRPr lang="zh-CN" altLang="en-US" sz="12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3</a:t>
                      </a:r>
                      <a:endParaRPr lang="zh-CN" altLang="en-US" sz="12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4</a:t>
                      </a: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9561675"/>
                  </a:ext>
                </a:extLst>
              </a:tr>
              <a:tr h="26253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baseline="0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N</a:t>
                      </a:r>
                      <a:endParaRPr lang="en-US" sz="12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720000" algn="l" defTabSz="914400" rtl="0" eaLnBrk="1" fontAlgn="ctr" latinLnBrk="0" hangingPunct="1"/>
                      <a:r>
                        <a:rPr lang="zh-CN" altLang="en-US" sz="17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工作内容常随时间而变化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0</a:t>
                      </a:r>
                      <a:endParaRPr lang="zh-CN" altLang="en-US" sz="12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1</a:t>
                      </a:r>
                      <a:endParaRPr lang="zh-CN" altLang="en-US" sz="12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2</a:t>
                      </a:r>
                      <a:endParaRPr lang="zh-CN" altLang="en-US" sz="12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3</a:t>
                      </a:r>
                      <a:endParaRPr lang="zh-CN" altLang="en-US" sz="12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4</a:t>
                      </a: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21740837"/>
                  </a:ext>
                </a:extLst>
              </a:tr>
              <a:tr h="26253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baseline="0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O</a:t>
                      </a:r>
                      <a:endParaRPr lang="en-US" sz="12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720000" algn="l" defTabSz="914400" rtl="0" eaLnBrk="1" fontAlgn="ctr" latinLnBrk="0" hangingPunct="1"/>
                      <a:r>
                        <a:rPr lang="zh-CN" altLang="en-US" sz="17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能充分发挥你的专长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0</a:t>
                      </a:r>
                      <a:endParaRPr lang="zh-CN" altLang="en-US" sz="12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1</a:t>
                      </a:r>
                      <a:endParaRPr lang="zh-CN" altLang="en-US" sz="12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2</a:t>
                      </a:r>
                      <a:endParaRPr lang="zh-CN" altLang="en-US" sz="12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3</a:t>
                      </a:r>
                      <a:endParaRPr lang="zh-CN" altLang="en-US" sz="12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4</a:t>
                      </a: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0433814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695786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2F8119B-5874-7096-DACE-E5DA0195856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extLst>
              <a:ext uri="{FF2B5EF4-FFF2-40B4-BE49-F238E27FC236}">
                <a16:creationId xmlns:a16="http://schemas.microsoft.com/office/drawing/2014/main" id="{81B467D4-C0CC-D9B7-7455-5669A03F0BBA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0" y="6551020"/>
            <a:ext cx="12192000" cy="30698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graphicFrame>
        <p:nvGraphicFramePr>
          <p:cNvPr id="2" name="表格 1">
            <a:extLst>
              <a:ext uri="{FF2B5EF4-FFF2-40B4-BE49-F238E27FC236}">
                <a16:creationId xmlns:a16="http://schemas.microsoft.com/office/drawing/2014/main" id="{A85EE134-EF1C-05DC-BE59-AE57628815D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65305064"/>
              </p:ext>
            </p:extLst>
          </p:nvPr>
        </p:nvGraphicFramePr>
        <p:xfrm>
          <a:off x="403683" y="365266"/>
          <a:ext cx="5477676" cy="57600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877676">
                  <a:extLst>
                    <a:ext uri="{9D8B030D-6E8A-4147-A177-3AD203B41FA5}">
                      <a16:colId xmlns:a16="http://schemas.microsoft.com/office/drawing/2014/main" val="1521291312"/>
                    </a:ext>
                  </a:extLst>
                </a:gridCol>
                <a:gridCol w="900000">
                  <a:extLst>
                    <a:ext uri="{9D8B030D-6E8A-4147-A177-3AD203B41FA5}">
                      <a16:colId xmlns:a16="http://schemas.microsoft.com/office/drawing/2014/main" val="3395833660"/>
                    </a:ext>
                  </a:extLst>
                </a:gridCol>
                <a:gridCol w="900000">
                  <a:extLst>
                    <a:ext uri="{9D8B030D-6E8A-4147-A177-3AD203B41FA5}">
                      <a16:colId xmlns:a16="http://schemas.microsoft.com/office/drawing/2014/main" val="2727115709"/>
                    </a:ext>
                  </a:extLst>
                </a:gridCol>
                <a:gridCol w="900000">
                  <a:extLst>
                    <a:ext uri="{9D8B030D-6E8A-4147-A177-3AD203B41FA5}">
                      <a16:colId xmlns:a16="http://schemas.microsoft.com/office/drawing/2014/main" val="1853757128"/>
                    </a:ext>
                  </a:extLst>
                </a:gridCol>
                <a:gridCol w="900000">
                  <a:extLst>
                    <a:ext uri="{9D8B030D-6E8A-4147-A177-3AD203B41FA5}">
                      <a16:colId xmlns:a16="http://schemas.microsoft.com/office/drawing/2014/main" val="3082339368"/>
                    </a:ext>
                  </a:extLst>
                </a:gridCol>
              </a:tblGrid>
              <a:tr h="72000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zh-CN" altLang="en-US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dobe 黑体 Std R" panose="020B0400000000000000" pitchFamily="34" charset="-122"/>
                          <a:ea typeface="Adobe 黑体 Std R" panose="020B0400000000000000" pitchFamily="34" charset="-122"/>
                          <a:cs typeface="+mn-cs"/>
                        </a:rPr>
                        <a:t>维度</a:t>
                      </a:r>
                    </a:p>
                  </a:txBody>
                  <a:tcPr marL="4763" marR="4763" marT="4763" marB="0" anchor="ctr"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zh-CN" altLang="en-US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dobe 黑体 Std R" panose="020B0400000000000000" pitchFamily="34" charset="-122"/>
                          <a:ea typeface="Adobe 黑体 Std R" panose="020B0400000000000000" pitchFamily="34" charset="-122"/>
                          <a:cs typeface="+mn-cs"/>
                        </a:rPr>
                        <a:t>代码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zh-CN" altLang="en-US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dobe 黑体 Std R" panose="020B0400000000000000" pitchFamily="34" charset="-122"/>
                          <a:ea typeface="Adobe 黑体 Std R" panose="020B0400000000000000" pitchFamily="34" charset="-122"/>
                          <a:cs typeface="+mn-cs"/>
                        </a:rPr>
                        <a:t>计分方式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zh-CN" altLang="en-US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dobe 黑体 Std R" panose="020B0400000000000000" pitchFamily="34" charset="-122"/>
                          <a:ea typeface="Adobe 黑体 Std R" panose="020B0400000000000000" pitchFamily="34" charset="-122"/>
                          <a:cs typeface="+mn-cs"/>
                        </a:rPr>
                        <a:t>最低分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zh-CN" altLang="en-US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dobe 黑体 Std R" panose="020B0400000000000000" pitchFamily="34" charset="-122"/>
                          <a:ea typeface="Adobe 黑体 Std R" panose="020B0400000000000000" pitchFamily="34" charset="-122"/>
                          <a:cs typeface="+mn-cs"/>
                        </a:rPr>
                        <a:t>最高分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93433678"/>
                  </a:ext>
                </a:extLst>
              </a:tr>
              <a:tr h="72000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zh-CN" altLang="en-US" sz="1700" b="1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利他主义</a:t>
                      </a:r>
                    </a:p>
                  </a:txBody>
                  <a:tcPr marL="4763" marR="4763" marT="4763" marB="0" anchor="ctr"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A</a:t>
                      </a:r>
                    </a:p>
                  </a:txBody>
                  <a:tcPr marL="4763" marR="4763" marT="4763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zh-CN" altLang="en-US" sz="17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累加</a:t>
                      </a:r>
                    </a:p>
                  </a:txBody>
                  <a:tcPr marL="4763" marR="4763" marT="4763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8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0</a:t>
                      </a:r>
                    </a:p>
                  </a:txBody>
                  <a:tcPr marL="4763" marR="4763" marT="4763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8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16</a:t>
                      </a:r>
                    </a:p>
                  </a:txBody>
                  <a:tcPr marL="4763" marR="4763" marT="4763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94277719"/>
                  </a:ext>
                </a:extLst>
              </a:tr>
              <a:tr h="72000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zh-CN" altLang="en-US" sz="1700" b="1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美的追求</a:t>
                      </a:r>
                    </a:p>
                  </a:txBody>
                  <a:tcPr marL="4763" marR="4763" marT="4763" marB="0" anchor="ctr"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B</a:t>
                      </a:r>
                    </a:p>
                  </a:txBody>
                  <a:tcPr marL="4763" marR="4763" marT="4763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zh-CN" altLang="en-US" sz="17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累加</a:t>
                      </a:r>
                    </a:p>
                  </a:txBody>
                  <a:tcPr marL="4763" marR="4763" marT="4763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8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0</a:t>
                      </a:r>
                    </a:p>
                  </a:txBody>
                  <a:tcPr marL="4763" marR="4763" marT="4763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8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16</a:t>
                      </a:r>
                    </a:p>
                  </a:txBody>
                  <a:tcPr marL="4763" marR="4763" marT="4763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27211372"/>
                  </a:ext>
                </a:extLst>
              </a:tr>
              <a:tr h="72000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zh-CN" altLang="en-US" sz="1700" b="1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创造发明</a:t>
                      </a:r>
                    </a:p>
                  </a:txBody>
                  <a:tcPr marL="4763" marR="4763" marT="4763" marB="0" anchor="ctr"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C</a:t>
                      </a:r>
                    </a:p>
                  </a:txBody>
                  <a:tcPr marL="4763" marR="4763" marT="4763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zh-CN" altLang="en-US" sz="17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累加</a:t>
                      </a:r>
                    </a:p>
                  </a:txBody>
                  <a:tcPr marL="4763" marR="4763" marT="4763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8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0</a:t>
                      </a:r>
                    </a:p>
                  </a:txBody>
                  <a:tcPr marL="4763" marR="4763" marT="4763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8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16</a:t>
                      </a:r>
                    </a:p>
                  </a:txBody>
                  <a:tcPr marL="4763" marR="4763" marT="4763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51574039"/>
                  </a:ext>
                </a:extLst>
              </a:tr>
              <a:tr h="72000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zh-CN" altLang="en-US" sz="1700" b="1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智力激发</a:t>
                      </a:r>
                    </a:p>
                  </a:txBody>
                  <a:tcPr marL="4763" marR="4763" marT="4763" marB="0" anchor="ctr"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D</a:t>
                      </a:r>
                    </a:p>
                  </a:txBody>
                  <a:tcPr marL="4763" marR="4763" marT="4763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zh-CN" altLang="en-US" sz="17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累加</a:t>
                      </a:r>
                    </a:p>
                  </a:txBody>
                  <a:tcPr marL="4763" marR="4763" marT="4763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8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0</a:t>
                      </a:r>
                    </a:p>
                  </a:txBody>
                  <a:tcPr marL="4763" marR="4763" marT="4763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8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16</a:t>
                      </a:r>
                    </a:p>
                  </a:txBody>
                  <a:tcPr marL="4763" marR="4763" marT="4763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94207383"/>
                  </a:ext>
                </a:extLst>
              </a:tr>
              <a:tr h="72000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zh-CN" altLang="en-US" sz="1700" b="1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独立自主</a:t>
                      </a:r>
                    </a:p>
                  </a:txBody>
                  <a:tcPr marL="4763" marR="4763" marT="4763" marB="0" anchor="ctr"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E</a:t>
                      </a:r>
                    </a:p>
                  </a:txBody>
                  <a:tcPr marL="4763" marR="4763" marT="4763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zh-CN" altLang="en-US" sz="17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累加</a:t>
                      </a:r>
                    </a:p>
                  </a:txBody>
                  <a:tcPr marL="4763" marR="4763" marT="4763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8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0</a:t>
                      </a:r>
                    </a:p>
                  </a:txBody>
                  <a:tcPr marL="4763" marR="4763" marT="4763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8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16</a:t>
                      </a:r>
                    </a:p>
                  </a:txBody>
                  <a:tcPr marL="4763" marR="4763" marT="4763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01300397"/>
                  </a:ext>
                </a:extLst>
              </a:tr>
              <a:tr h="72000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zh-CN" altLang="en-US" sz="1700" b="1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成就满足</a:t>
                      </a:r>
                    </a:p>
                  </a:txBody>
                  <a:tcPr marL="4763" marR="4763" marT="4763" marB="0" anchor="ctr"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F</a:t>
                      </a:r>
                    </a:p>
                  </a:txBody>
                  <a:tcPr marL="4763" marR="4763" marT="4763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zh-CN" altLang="en-US" sz="17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累加</a:t>
                      </a:r>
                    </a:p>
                  </a:txBody>
                  <a:tcPr marL="4763" marR="4763" marT="4763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8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0</a:t>
                      </a:r>
                    </a:p>
                  </a:txBody>
                  <a:tcPr marL="4763" marR="4763" marT="4763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8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16</a:t>
                      </a:r>
                    </a:p>
                  </a:txBody>
                  <a:tcPr marL="4763" marR="4763" marT="4763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85337993"/>
                  </a:ext>
                </a:extLst>
              </a:tr>
              <a:tr h="720000"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1700" b="1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声望地位</a:t>
                      </a:r>
                    </a:p>
                  </a:txBody>
                  <a:tcPr marL="4763" marR="4763" marT="4763" marB="0" anchor="ctr"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G</a:t>
                      </a:r>
                    </a:p>
                  </a:txBody>
                  <a:tcPr marL="4763" marR="4763" marT="4763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zh-CN" altLang="en-US" sz="17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累加</a:t>
                      </a:r>
                    </a:p>
                  </a:txBody>
                  <a:tcPr marL="4763" marR="4763" marT="4763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8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0</a:t>
                      </a:r>
                    </a:p>
                  </a:txBody>
                  <a:tcPr marL="4763" marR="4763" marT="4763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8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16</a:t>
                      </a:r>
                    </a:p>
                  </a:txBody>
                  <a:tcPr marL="4763" marR="4763" marT="4763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37293252"/>
                  </a:ext>
                </a:extLst>
              </a:tr>
            </a:tbl>
          </a:graphicData>
        </a:graphic>
      </p:graphicFrame>
      <p:graphicFrame>
        <p:nvGraphicFramePr>
          <p:cNvPr id="3" name="表格 2">
            <a:extLst>
              <a:ext uri="{FF2B5EF4-FFF2-40B4-BE49-F238E27FC236}">
                <a16:creationId xmlns:a16="http://schemas.microsoft.com/office/drawing/2014/main" id="{4874076A-7C1D-E204-4C92-999DF9D397A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92513366"/>
              </p:ext>
            </p:extLst>
          </p:nvPr>
        </p:nvGraphicFramePr>
        <p:xfrm>
          <a:off x="6310641" y="365266"/>
          <a:ext cx="5477676" cy="57600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877676">
                  <a:extLst>
                    <a:ext uri="{9D8B030D-6E8A-4147-A177-3AD203B41FA5}">
                      <a16:colId xmlns:a16="http://schemas.microsoft.com/office/drawing/2014/main" val="1521291312"/>
                    </a:ext>
                  </a:extLst>
                </a:gridCol>
                <a:gridCol w="900000">
                  <a:extLst>
                    <a:ext uri="{9D8B030D-6E8A-4147-A177-3AD203B41FA5}">
                      <a16:colId xmlns:a16="http://schemas.microsoft.com/office/drawing/2014/main" val="3395833660"/>
                    </a:ext>
                  </a:extLst>
                </a:gridCol>
                <a:gridCol w="900000">
                  <a:extLst>
                    <a:ext uri="{9D8B030D-6E8A-4147-A177-3AD203B41FA5}">
                      <a16:colId xmlns:a16="http://schemas.microsoft.com/office/drawing/2014/main" val="2727115709"/>
                    </a:ext>
                  </a:extLst>
                </a:gridCol>
                <a:gridCol w="900000">
                  <a:extLst>
                    <a:ext uri="{9D8B030D-6E8A-4147-A177-3AD203B41FA5}">
                      <a16:colId xmlns:a16="http://schemas.microsoft.com/office/drawing/2014/main" val="1853757128"/>
                    </a:ext>
                  </a:extLst>
                </a:gridCol>
                <a:gridCol w="900000">
                  <a:extLst>
                    <a:ext uri="{9D8B030D-6E8A-4147-A177-3AD203B41FA5}">
                      <a16:colId xmlns:a16="http://schemas.microsoft.com/office/drawing/2014/main" val="3082339368"/>
                    </a:ext>
                  </a:extLst>
                </a:gridCol>
              </a:tblGrid>
              <a:tr h="72000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zh-CN" altLang="en-US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dobe 黑体 Std R" panose="020B0400000000000000" pitchFamily="34" charset="-122"/>
                          <a:ea typeface="Adobe 黑体 Std R" panose="020B0400000000000000" pitchFamily="34" charset="-122"/>
                          <a:cs typeface="+mn-cs"/>
                        </a:rPr>
                        <a:t>维度</a:t>
                      </a:r>
                    </a:p>
                  </a:txBody>
                  <a:tcPr marL="4763" marR="4763" marT="4763" marB="0" anchor="ctr"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zh-CN" altLang="en-US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dobe 黑体 Std R" panose="020B0400000000000000" pitchFamily="34" charset="-122"/>
                          <a:ea typeface="Adobe 黑体 Std R" panose="020B0400000000000000" pitchFamily="34" charset="-122"/>
                          <a:cs typeface="+mn-cs"/>
                        </a:rPr>
                        <a:t>代码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zh-CN" altLang="en-US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dobe 黑体 Std R" panose="020B0400000000000000" pitchFamily="34" charset="-122"/>
                          <a:ea typeface="Adobe 黑体 Std R" panose="020B0400000000000000" pitchFamily="34" charset="-122"/>
                          <a:cs typeface="+mn-cs"/>
                        </a:rPr>
                        <a:t>计分方式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zh-CN" altLang="en-US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dobe 黑体 Std R" panose="020B0400000000000000" pitchFamily="34" charset="-122"/>
                          <a:ea typeface="Adobe 黑体 Std R" panose="020B0400000000000000" pitchFamily="34" charset="-122"/>
                          <a:cs typeface="+mn-cs"/>
                        </a:rPr>
                        <a:t>最低分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zh-CN" altLang="en-US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dobe 黑体 Std R" panose="020B0400000000000000" pitchFamily="34" charset="-122"/>
                          <a:ea typeface="Adobe 黑体 Std R" panose="020B0400000000000000" pitchFamily="34" charset="-122"/>
                          <a:cs typeface="+mn-cs"/>
                        </a:rPr>
                        <a:t>最高分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93433678"/>
                  </a:ext>
                </a:extLst>
              </a:tr>
              <a:tr h="63000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zh-CN" altLang="en-US" sz="1700" b="1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管理权力</a:t>
                      </a:r>
                    </a:p>
                  </a:txBody>
                  <a:tcPr marL="4763" marR="4763" marT="4763" marB="0" anchor="ctr"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600" b="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H</a:t>
                      </a:r>
                    </a:p>
                  </a:txBody>
                  <a:tcPr marL="4763" marR="4763" marT="4763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zh-CN" altLang="en-US" sz="17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累加</a:t>
                      </a:r>
                    </a:p>
                  </a:txBody>
                  <a:tcPr marL="4763" marR="4763" marT="4763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8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0</a:t>
                      </a:r>
                    </a:p>
                  </a:txBody>
                  <a:tcPr marL="4763" marR="4763" marT="4763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8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16</a:t>
                      </a:r>
                    </a:p>
                  </a:txBody>
                  <a:tcPr marL="4763" marR="4763" marT="4763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94277719"/>
                  </a:ext>
                </a:extLst>
              </a:tr>
              <a:tr h="63000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zh-CN" altLang="en-US" sz="1700" b="1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经济报酬</a:t>
                      </a:r>
                    </a:p>
                  </a:txBody>
                  <a:tcPr marL="4763" marR="4763" marT="4763" marB="0" anchor="ctr"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600" b="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I</a:t>
                      </a:r>
                    </a:p>
                  </a:txBody>
                  <a:tcPr marL="4763" marR="4763" marT="4763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zh-CN" altLang="en-US" sz="17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累加</a:t>
                      </a:r>
                    </a:p>
                  </a:txBody>
                  <a:tcPr marL="4763" marR="4763" marT="4763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8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0</a:t>
                      </a:r>
                    </a:p>
                  </a:txBody>
                  <a:tcPr marL="4763" marR="4763" marT="4763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8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16</a:t>
                      </a:r>
                    </a:p>
                  </a:txBody>
                  <a:tcPr marL="4763" marR="4763" marT="4763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27211372"/>
                  </a:ext>
                </a:extLst>
              </a:tr>
              <a:tr h="63000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zh-CN" altLang="en-US" sz="1700" b="1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安全稳定</a:t>
                      </a:r>
                    </a:p>
                  </a:txBody>
                  <a:tcPr marL="4763" marR="4763" marT="4763" marB="0" anchor="ctr"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600" b="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J</a:t>
                      </a:r>
                    </a:p>
                  </a:txBody>
                  <a:tcPr marL="4763" marR="4763" marT="4763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zh-CN" altLang="en-US" sz="17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累加</a:t>
                      </a:r>
                    </a:p>
                  </a:txBody>
                  <a:tcPr marL="4763" marR="4763" marT="4763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8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0</a:t>
                      </a:r>
                    </a:p>
                  </a:txBody>
                  <a:tcPr marL="4763" marR="4763" marT="4763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8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16</a:t>
                      </a:r>
                    </a:p>
                  </a:txBody>
                  <a:tcPr marL="4763" marR="4763" marT="4763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51574039"/>
                  </a:ext>
                </a:extLst>
              </a:tr>
              <a:tr h="63000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zh-CN" altLang="en-US" sz="1700" b="1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工作环境</a:t>
                      </a:r>
                    </a:p>
                  </a:txBody>
                  <a:tcPr marL="4763" marR="4763" marT="4763" marB="0" anchor="ctr"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600" b="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K</a:t>
                      </a:r>
                    </a:p>
                  </a:txBody>
                  <a:tcPr marL="4763" marR="4763" marT="4763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zh-CN" altLang="en-US" sz="17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累加</a:t>
                      </a:r>
                    </a:p>
                  </a:txBody>
                  <a:tcPr marL="4763" marR="4763" marT="4763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8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0</a:t>
                      </a:r>
                    </a:p>
                  </a:txBody>
                  <a:tcPr marL="4763" marR="4763" marT="4763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8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16</a:t>
                      </a:r>
                    </a:p>
                  </a:txBody>
                  <a:tcPr marL="4763" marR="4763" marT="4763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94207383"/>
                  </a:ext>
                </a:extLst>
              </a:tr>
              <a:tr h="63000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zh-CN" altLang="en-US" sz="1700" b="1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上司关系</a:t>
                      </a:r>
                    </a:p>
                  </a:txBody>
                  <a:tcPr marL="4763" marR="4763" marT="4763" marB="0" anchor="ctr"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600" b="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L</a:t>
                      </a:r>
                    </a:p>
                  </a:txBody>
                  <a:tcPr marL="4763" marR="4763" marT="4763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zh-CN" altLang="en-US" sz="17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累加</a:t>
                      </a:r>
                    </a:p>
                  </a:txBody>
                  <a:tcPr marL="4763" marR="4763" marT="4763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8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0</a:t>
                      </a:r>
                    </a:p>
                  </a:txBody>
                  <a:tcPr marL="4763" marR="4763" marT="4763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8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16</a:t>
                      </a:r>
                    </a:p>
                  </a:txBody>
                  <a:tcPr marL="4763" marR="4763" marT="4763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01300397"/>
                  </a:ext>
                </a:extLst>
              </a:tr>
              <a:tr h="63000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zh-CN" altLang="en-US" sz="1700" b="1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同事关系</a:t>
                      </a:r>
                    </a:p>
                  </a:txBody>
                  <a:tcPr marL="4763" marR="4763" marT="4763" marB="0" anchor="ctr"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600" b="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M</a:t>
                      </a:r>
                    </a:p>
                  </a:txBody>
                  <a:tcPr marL="4763" marR="4763" marT="4763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zh-CN" altLang="en-US" sz="17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累加</a:t>
                      </a:r>
                    </a:p>
                  </a:txBody>
                  <a:tcPr marL="4763" marR="4763" marT="4763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8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0</a:t>
                      </a:r>
                    </a:p>
                  </a:txBody>
                  <a:tcPr marL="4763" marR="4763" marT="4763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8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16</a:t>
                      </a:r>
                    </a:p>
                  </a:txBody>
                  <a:tcPr marL="4763" marR="4763" marT="4763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85337993"/>
                  </a:ext>
                </a:extLst>
              </a:tr>
              <a:tr h="63000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zh-CN" altLang="en-US" sz="1700" b="1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多样变化</a:t>
                      </a:r>
                    </a:p>
                  </a:txBody>
                  <a:tcPr marL="4763" marR="4763" marT="4763" marB="0" anchor="ctr"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700" b="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N</a:t>
                      </a:r>
                    </a:p>
                  </a:txBody>
                  <a:tcPr marL="4763" marR="4763" marT="4763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zh-CN" altLang="en-US" sz="17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累加</a:t>
                      </a:r>
                    </a:p>
                  </a:txBody>
                  <a:tcPr marL="4763" marR="4763" marT="4763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8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0</a:t>
                      </a:r>
                    </a:p>
                  </a:txBody>
                  <a:tcPr marL="4763" marR="4763" marT="4763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8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16</a:t>
                      </a:r>
                    </a:p>
                  </a:txBody>
                  <a:tcPr marL="4763" marR="4763" marT="4763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37293252"/>
                  </a:ext>
                </a:extLst>
              </a:tr>
              <a:tr h="63000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zh-CN" altLang="en-US" sz="1700" b="1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生活方式</a:t>
                      </a:r>
                    </a:p>
                  </a:txBody>
                  <a:tcPr marL="4763" marR="4763" marT="4763" marB="0" anchor="ctr"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700" b="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O</a:t>
                      </a:r>
                    </a:p>
                  </a:txBody>
                  <a:tcPr marL="4763" marR="4763" marT="4763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zh-CN" altLang="en-US" sz="17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累加</a:t>
                      </a:r>
                    </a:p>
                  </a:txBody>
                  <a:tcPr marL="4763" marR="4763" marT="4763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8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0</a:t>
                      </a:r>
                    </a:p>
                  </a:txBody>
                  <a:tcPr marL="4763" marR="4763" marT="4763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8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16</a:t>
                      </a:r>
                    </a:p>
                  </a:txBody>
                  <a:tcPr marL="4763" marR="4763" marT="4763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7123186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970135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NET" val="4.0.30319.42000"/>
  <p:tag name="AS_OS" val="Microsoft Windows NT 6.1.7601 Service Pack 1"/>
  <p:tag name="AS_RELEASE_DATE" val="2022.11.14"/>
  <p:tag name="AS_TITLE" val="Aspose.Slides for .NET 4.0 Client Profile"/>
  <p:tag name="AS_VERSION" val="22.11"/>
  <p:tag name="COMMONDATA" val="eyJjb3VudCI6MiwiaGRpZCI6IjJjMTc2ODc5YjgyZjhmMzFhMmQ3ZDgwNDFiNDU3Yjg3IiwidXNlckNvdW50IjoxfQ=="/>
</p:tagLst>
</file>

<file path=ppt/theme/theme1.xml><?xml version="1.0" encoding="utf-8"?>
<a:theme xmlns:a="http://schemas.openxmlformats.org/drawingml/2006/main" name="第一PPT，www.1ppt.com">
  <a:themeElements>
    <a:clrScheme name="自定义 1004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636889"/>
      </a:accent1>
      <a:accent2>
        <a:srgbClr val="8F93AE"/>
      </a:accent2>
      <a:accent3>
        <a:srgbClr val="636889"/>
      </a:accent3>
      <a:accent4>
        <a:srgbClr val="8F93AE"/>
      </a:accent4>
      <a:accent5>
        <a:srgbClr val="636889"/>
      </a:accent5>
      <a:accent6>
        <a:srgbClr val="8F93AE"/>
      </a:accent6>
      <a:hlink>
        <a:srgbClr val="636889"/>
      </a:hlink>
      <a:folHlink>
        <a:srgbClr val="8F93AE"/>
      </a:folHlink>
    </a:clrScheme>
    <a:fontScheme name="1212121">
      <a:majorFont>
        <a:latin typeface="汉仪雅酷黑 85W"/>
        <a:ea typeface="汉仪雅酷黑 85W"/>
        <a:cs typeface="Arial"/>
      </a:majorFont>
      <a:minorFont>
        <a:latin typeface="汉仪雅酷黑 85W"/>
        <a:ea typeface="汉仪正圆-55W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第一PPT，www.1ppt.com 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宋体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宋体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等线 Light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等线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等线 Light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等线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1</Template>
  <TotalTime>71</TotalTime>
  <Words>1021</Words>
  <Application>Microsoft Office PowerPoint</Application>
  <PresentationFormat>宽屏</PresentationFormat>
  <Paragraphs>542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7</vt:i4>
      </vt:variant>
    </vt:vector>
  </HeadingPairs>
  <TitlesOfParts>
    <vt:vector size="18" baseType="lpstr">
      <vt:lpstr>Adobe 黑体 Std R</vt:lpstr>
      <vt:lpstr>等线</vt:lpstr>
      <vt:lpstr>仿宋</vt:lpstr>
      <vt:lpstr>华文新魏</vt:lpstr>
      <vt:lpstr>楷体</vt:lpstr>
      <vt:lpstr>微软雅黑</vt:lpstr>
      <vt:lpstr>Arial</vt:lpstr>
      <vt:lpstr>Calibri Light</vt:lpstr>
      <vt:lpstr>Times New Roman</vt:lpstr>
      <vt:lpstr>第一PPT，www.1ppt.com</vt:lpstr>
      <vt:lpstr>第一PPT，www.1ppt.com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第一PPT</Manager>
  <Company>第一PPT，www.1ppt.com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团队管理</dc:title>
  <dc:creator>第一PPT</dc:creator>
  <cp:keywords>www.1ppt.com</cp:keywords>
  <dc:description>www.1ppt.com</dc:description>
  <cp:lastModifiedBy>Steven Xie</cp:lastModifiedBy>
  <cp:revision>40</cp:revision>
  <dcterms:created xsi:type="dcterms:W3CDTF">2020-08-12T08:16:00Z</dcterms:created>
  <dcterms:modified xsi:type="dcterms:W3CDTF">2024-11-28T15:31:35Z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EAB240052E7E49398ECD797BB9ED3088_12</vt:lpwstr>
  </property>
  <property fmtid="{D5CDD505-2E9C-101B-9397-08002B2CF9AE}" pid="3" name="KSOProductBuildVer">
    <vt:lpwstr>2052-12.1.0.18912</vt:lpwstr>
  </property>
  <property fmtid="{D5CDD505-2E9C-101B-9397-08002B2CF9AE}" pid="4" name="KSOTemplateUUID">
    <vt:lpwstr>v1.0_mb_B/KN8o/E+2EUgwLkrNieOg==</vt:lpwstr>
  </property>
</Properties>
</file>