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4" r:id="rId2"/>
  </p:sldMasterIdLst>
  <p:notesMasterIdLst>
    <p:notesMasterId r:id="rId8"/>
  </p:notesMasterIdLst>
  <p:handoutMasterIdLst>
    <p:handoutMasterId r:id="rId9"/>
  </p:handoutMasterIdLst>
  <p:sldIdLst>
    <p:sldId id="257" r:id="rId3"/>
    <p:sldId id="268" r:id="rId4"/>
    <p:sldId id="259" r:id="rId5"/>
    <p:sldId id="260" r:id="rId6"/>
    <p:sldId id="270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892" autoAdjust="0"/>
    <p:restoredTop sz="95072" autoAdjust="0"/>
  </p:normalViewPr>
  <p:slideViewPr>
    <p:cSldViewPr snapToGrid="0">
      <p:cViewPr varScale="1">
        <p:scale>
          <a:sx n="101" d="100"/>
          <a:sy n="101" d="100"/>
        </p:scale>
        <p:origin x="60" y="1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 snapToGrid="0">
      <p:cViewPr varScale="1">
        <p:scale>
          <a:sx n="80" d="100"/>
          <a:sy n="80" d="100"/>
        </p:scale>
        <p:origin x="2524" y="6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5AB1BB5-69F2-473E-88D5-9D53AF22BF02}" type="datetimeFigureOut">
              <a:rPr lang="zh-CN" altLang="en-US" smtClean="0"/>
              <a:t>2024/11/28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稻壳鸭鸭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1F2095-135D-4AD4-8B8A-703471F0C31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EE3AB8C-FE21-4DD1-B8DC-5656B6225C82}" type="datetimeFigureOut">
              <a:rPr lang="zh-CN" altLang="en-US" smtClean="0"/>
              <a:t>2024/11/28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稻壳鸭鸭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98D72A-83AD-44D4-9310-C145F4A06B5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hangye/" TargetMode="Externa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链接：https://pan.baidu/s/1dBUOykZfGkjoJj8YrmZuTw?pwd=7788 &#10;提取码：778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hf sldNum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链接：https://pan.baidu/s/1dBUOykZfGkjoJj8YrmZuTw?pwd=7788 &#10;提取码：778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hf sldNum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链接：https://pan.baidu/s/1dBUOykZfGkjoJj8YrmZuTw?pwd=7788 &#10;提取码：778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hf sldNum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4"/>
          <p:cNvSpPr txBox="1"/>
          <p:nvPr/>
        </p:nvSpPr>
        <p:spPr>
          <a:xfrm>
            <a:off x="2965031" y="3367444"/>
            <a:ext cx="453650" cy="1372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0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r>
              <a:rPr lang="en-US" altLang="zh-CN" sz="10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http://www.1ppt.com/hangye/</a:t>
            </a:r>
          </a:p>
        </p:txBody>
      </p:sp>
      <p:sp>
        <p:nvSpPr>
          <p:cNvPr id="3" name="TextBox 8"/>
          <p:cNvSpPr txBox="1"/>
          <p:nvPr/>
        </p:nvSpPr>
        <p:spPr>
          <a:xfrm>
            <a:off x="7509627" y="2215277"/>
            <a:ext cx="540060" cy="1372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行业</a:t>
            </a:r>
            <a:r>
              <a:rPr lang="en-US" altLang="zh-CN" sz="10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PPT</a:t>
            </a:r>
            <a:r>
              <a:rPr lang="zh-CN" altLang="en-US" sz="10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模板</a:t>
            </a:r>
            <a:r>
              <a:rPr lang="en-US" altLang="zh-CN" sz="10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http://www.1ppt.com/hangye/</a:t>
            </a:r>
          </a:p>
        </p:txBody>
      </p:sp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5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8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9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9B957CC-A438-4D82-B305-22914934740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hf sldNum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链接：https://pan.baidu/s/1dBUOykZfGkjoJj8YrmZuTw?pwd=7788 &#10;提取码：778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03117" y="524581"/>
            <a:ext cx="1198418" cy="1198418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>
          <a:xfrm>
            <a:off x="0" y="6551020"/>
            <a:ext cx="12192000" cy="30698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hf sldNum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hf sldNum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99579" y="2324057"/>
            <a:ext cx="5655673" cy="4297462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88359" y="2444898"/>
            <a:ext cx="783452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72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自我职业生涯</a:t>
            </a:r>
            <a:endParaRPr kumimoji="1" lang="en-US" altLang="zh-CN" sz="7200" dirty="0">
              <a:solidFill>
                <a:schemeClr val="tx1">
                  <a:lumMod val="75000"/>
                  <a:lumOff val="25000"/>
                </a:schemeClr>
              </a:solidFill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</a:endParaRPr>
          </a:p>
          <a:p>
            <a:r>
              <a:rPr kumimoji="1" lang="en-US" altLang="zh-CN" sz="72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          </a:t>
            </a:r>
            <a:r>
              <a:rPr kumimoji="1" lang="zh-CN" altLang="en-US" sz="72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管理量表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CC862BAB-1512-20ED-7314-C06682492825}"/>
              </a:ext>
            </a:extLst>
          </p:cNvPr>
          <p:cNvGrpSpPr/>
          <p:nvPr/>
        </p:nvGrpSpPr>
        <p:grpSpPr>
          <a:xfrm>
            <a:off x="1844280" y="4787594"/>
            <a:ext cx="5040670" cy="437340"/>
            <a:chOff x="1643702" y="4192768"/>
            <a:chExt cx="5040670" cy="437340"/>
          </a:xfrm>
        </p:grpSpPr>
        <p:sp>
          <p:nvSpPr>
            <p:cNvPr id="7" name="平行四边形 6"/>
            <p:cNvSpPr/>
            <p:nvPr/>
          </p:nvSpPr>
          <p:spPr>
            <a:xfrm>
              <a:off x="1643702" y="4192768"/>
              <a:ext cx="1620982" cy="426027"/>
            </a:xfrm>
            <a:prstGeom prst="parallelogram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kumimoji="1" lang="zh-CN" altLang="en-US"/>
            </a:p>
          </p:txBody>
        </p:sp>
        <p:sp>
          <p:nvSpPr>
            <p:cNvPr id="18" name="平行四边形 17"/>
            <p:cNvSpPr/>
            <p:nvPr/>
          </p:nvSpPr>
          <p:spPr>
            <a:xfrm>
              <a:off x="3353546" y="4204081"/>
              <a:ext cx="1620982" cy="426027"/>
            </a:xfrm>
            <a:prstGeom prst="parallelogram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kumimoji="1" lang="zh-CN" altLang="en-US"/>
            </a:p>
          </p:txBody>
        </p:sp>
        <p:sp>
          <p:nvSpPr>
            <p:cNvPr id="21" name="平行四边形 20"/>
            <p:cNvSpPr/>
            <p:nvPr/>
          </p:nvSpPr>
          <p:spPr>
            <a:xfrm>
              <a:off x="5063390" y="4204081"/>
              <a:ext cx="1620982" cy="426027"/>
            </a:xfrm>
            <a:prstGeom prst="parallelogram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kumimoji="1" lang="zh-CN" altLang="en-US"/>
            </a:p>
          </p:txBody>
        </p:sp>
      </p:grpSp>
      <p:sp>
        <p:nvSpPr>
          <p:cNvPr id="14" name="矩形 13"/>
          <p:cNvSpPr/>
          <p:nvPr/>
        </p:nvSpPr>
        <p:spPr>
          <a:xfrm>
            <a:off x="0" y="6551020"/>
            <a:ext cx="12192000" cy="30698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22" name="组合 21"/>
          <p:cNvGrpSpPr/>
          <p:nvPr/>
        </p:nvGrpSpPr>
        <p:grpSpPr>
          <a:xfrm>
            <a:off x="10131136" y="347162"/>
            <a:ext cx="1711037" cy="187037"/>
            <a:chOff x="9227127" y="290945"/>
            <a:chExt cx="1711037" cy="187037"/>
          </a:xfrm>
        </p:grpSpPr>
        <p:cxnSp>
          <p:nvCxnSpPr>
            <p:cNvPr id="16" name="直线连接符 15"/>
            <p:cNvCxnSpPr/>
            <p:nvPr/>
          </p:nvCxnSpPr>
          <p:spPr>
            <a:xfrm flipH="1">
              <a:off x="9227127" y="290945"/>
              <a:ext cx="187037" cy="187037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线连接符 25"/>
            <p:cNvCxnSpPr/>
            <p:nvPr/>
          </p:nvCxnSpPr>
          <p:spPr>
            <a:xfrm flipH="1">
              <a:off x="9379527" y="290945"/>
              <a:ext cx="187037" cy="187037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线连接符 26"/>
            <p:cNvCxnSpPr/>
            <p:nvPr/>
          </p:nvCxnSpPr>
          <p:spPr>
            <a:xfrm flipH="1">
              <a:off x="9531927" y="290945"/>
              <a:ext cx="187037" cy="187037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线连接符 27"/>
            <p:cNvCxnSpPr/>
            <p:nvPr/>
          </p:nvCxnSpPr>
          <p:spPr>
            <a:xfrm flipH="1">
              <a:off x="9684327" y="290945"/>
              <a:ext cx="187037" cy="187037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线连接符 28"/>
            <p:cNvCxnSpPr/>
            <p:nvPr/>
          </p:nvCxnSpPr>
          <p:spPr>
            <a:xfrm flipH="1">
              <a:off x="9836727" y="290945"/>
              <a:ext cx="187037" cy="187037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线连接符 29"/>
            <p:cNvCxnSpPr/>
            <p:nvPr/>
          </p:nvCxnSpPr>
          <p:spPr>
            <a:xfrm flipH="1">
              <a:off x="9989127" y="290945"/>
              <a:ext cx="187037" cy="187037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线连接符 30"/>
            <p:cNvCxnSpPr/>
            <p:nvPr/>
          </p:nvCxnSpPr>
          <p:spPr>
            <a:xfrm flipH="1">
              <a:off x="10141527" y="290945"/>
              <a:ext cx="187037" cy="187037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线连接符 31"/>
            <p:cNvCxnSpPr/>
            <p:nvPr/>
          </p:nvCxnSpPr>
          <p:spPr>
            <a:xfrm flipH="1">
              <a:off x="10293927" y="290945"/>
              <a:ext cx="187037" cy="187037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线连接符 32"/>
            <p:cNvCxnSpPr/>
            <p:nvPr/>
          </p:nvCxnSpPr>
          <p:spPr>
            <a:xfrm flipH="1">
              <a:off x="10446327" y="290945"/>
              <a:ext cx="187037" cy="187037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线连接符 33"/>
            <p:cNvCxnSpPr/>
            <p:nvPr/>
          </p:nvCxnSpPr>
          <p:spPr>
            <a:xfrm flipH="1">
              <a:off x="10598727" y="290945"/>
              <a:ext cx="187037" cy="187037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线连接符 34"/>
            <p:cNvCxnSpPr/>
            <p:nvPr/>
          </p:nvCxnSpPr>
          <p:spPr>
            <a:xfrm flipH="1">
              <a:off x="10751127" y="290945"/>
              <a:ext cx="187037" cy="187037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split orient="vert"/>
      </p:transition>
    </mc:Choice>
    <mc:Fallback xmlns="">
      <p:transition spd="slow" advTm="3000">
        <p:split orient="vert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6551020"/>
            <a:ext cx="12192000" cy="30698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E6B38B65-2549-ECB1-432B-225ED6B6E2F3}"/>
              </a:ext>
            </a:extLst>
          </p:cNvPr>
          <p:cNvGrpSpPr/>
          <p:nvPr/>
        </p:nvGrpSpPr>
        <p:grpSpPr>
          <a:xfrm>
            <a:off x="1199536" y="1465991"/>
            <a:ext cx="9796861" cy="3705122"/>
            <a:chOff x="1199536" y="1465991"/>
            <a:chExt cx="9796861" cy="3705122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14BB8C91-1DFB-09E8-D492-C2DB01EA9F78}"/>
                </a:ext>
              </a:extLst>
            </p:cNvPr>
            <p:cNvSpPr/>
            <p:nvPr/>
          </p:nvSpPr>
          <p:spPr>
            <a:xfrm>
              <a:off x="1199536" y="1465991"/>
              <a:ext cx="9796861" cy="3583858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0070C0"/>
              </a:solidFill>
              <a:prstDash val="lg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9D4F3B78-2B2E-F691-0871-D4C7F57A4C44}"/>
                </a:ext>
              </a:extLst>
            </p:cNvPr>
            <p:cNvSpPr txBox="1"/>
            <p:nvPr/>
          </p:nvSpPr>
          <p:spPr>
            <a:xfrm>
              <a:off x="1718679" y="1610523"/>
              <a:ext cx="8754642" cy="35605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  <a:spcAft>
                  <a:spcPts val="1800"/>
                </a:spcAft>
              </a:pPr>
              <a:r>
                <a:rPr lang="zh-CN" altLang="en-US" sz="2400" dirty="0">
                  <a:solidFill>
                    <a:srgbClr val="2C2C36"/>
                  </a:solidFill>
                  <a:latin typeface="仿宋" panose="02010609060101010101" pitchFamily="49" charset="-122"/>
                  <a:ea typeface="仿宋" panose="02010609060101010101" pitchFamily="49" charset="-122"/>
                </a:rPr>
                <a:t>尊敬的参与者：</a:t>
              </a:r>
            </a:p>
            <a:p>
              <a:pPr indent="536575" algn="l"/>
              <a:r>
                <a:rPr lang="zh-CN" altLang="en-US" sz="2400" dirty="0">
                  <a:solidFill>
                    <a:srgbClr val="2C2C36"/>
                  </a:solidFill>
                  <a:latin typeface="仿宋" panose="02010609060101010101" pitchFamily="49" charset="-122"/>
                  <a:ea typeface="仿宋" panose="02010609060101010101" pitchFamily="49" charset="-122"/>
                </a:rPr>
                <a:t>您好！问卷旨在了解个人在职业规划、目标设定及发展策略方面的态度与行为，以帮助我们更好地理解和支持个体的职业成长路径。您的信息将被严格保密，并仅用于研究目的。请根据自身实际情况作答。</a:t>
              </a:r>
              <a:endParaRPr lang="en-US" altLang="zh-CN" sz="2400" dirty="0">
                <a:solidFill>
                  <a:srgbClr val="2C2C36"/>
                </a:solidFill>
                <a:latin typeface="仿宋" panose="02010609060101010101" pitchFamily="49" charset="-122"/>
                <a:ea typeface="仿宋" panose="02010609060101010101" pitchFamily="49" charset="-122"/>
              </a:endParaRPr>
            </a:p>
            <a:p>
              <a:pPr indent="536575" algn="l"/>
              <a:r>
                <a:rPr lang="zh-CN" altLang="en-US" sz="2400" dirty="0">
                  <a:solidFill>
                    <a:srgbClr val="2C2C36"/>
                  </a:solidFill>
                  <a:latin typeface="仿宋" panose="02010609060101010101" pitchFamily="49" charset="-122"/>
                  <a:ea typeface="仿宋" panose="02010609060101010101" pitchFamily="49" charset="-122"/>
                </a:rPr>
                <a:t>请您根据实际情况作答，每项问题均无对错之分，请放心表达真实感受。</a:t>
              </a:r>
            </a:p>
            <a:p>
              <a:pPr algn="l">
                <a:lnSpc>
                  <a:spcPct val="150000"/>
                </a:lnSpc>
                <a:spcAft>
                  <a:spcPts val="1800"/>
                </a:spcAft>
              </a:pPr>
              <a:endParaRPr lang="zh-CN" altLang="en-US" sz="2400" dirty="0">
                <a:solidFill>
                  <a:srgbClr val="2C2C36"/>
                </a:solidFill>
                <a:latin typeface="仿宋" panose="02010609060101010101" pitchFamily="49" charset="-122"/>
                <a:ea typeface="仿宋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6551020"/>
            <a:ext cx="12192000" cy="30698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aphicFrame>
        <p:nvGraphicFramePr>
          <p:cNvPr id="9" name="表格 8">
            <a:extLst>
              <a:ext uri="{FF2B5EF4-FFF2-40B4-BE49-F238E27FC236}">
                <a16:creationId xmlns:a16="http://schemas.microsoft.com/office/drawing/2014/main" id="{78D25A34-F3AD-1F0F-E820-D62E0DAE3E3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1441271"/>
              </p:ext>
            </p:extLst>
          </p:nvPr>
        </p:nvGraphicFramePr>
        <p:xfrm>
          <a:off x="1796255" y="1322090"/>
          <a:ext cx="8599489" cy="468323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79489">
                  <a:extLst>
                    <a:ext uri="{9D8B030D-6E8A-4147-A177-3AD203B41FA5}">
                      <a16:colId xmlns:a16="http://schemas.microsoft.com/office/drawing/2014/main" val="3877826501"/>
                    </a:ext>
                  </a:extLst>
                </a:gridCol>
                <a:gridCol w="4680000">
                  <a:extLst>
                    <a:ext uri="{9D8B030D-6E8A-4147-A177-3AD203B41FA5}">
                      <a16:colId xmlns:a16="http://schemas.microsoft.com/office/drawing/2014/main" val="3687825671"/>
                    </a:ext>
                  </a:extLst>
                </a:gridCol>
                <a:gridCol w="864000">
                  <a:extLst>
                    <a:ext uri="{9D8B030D-6E8A-4147-A177-3AD203B41FA5}">
                      <a16:colId xmlns:a16="http://schemas.microsoft.com/office/drawing/2014/main" val="4004919672"/>
                    </a:ext>
                  </a:extLst>
                </a:gridCol>
                <a:gridCol w="864000">
                  <a:extLst>
                    <a:ext uri="{9D8B030D-6E8A-4147-A177-3AD203B41FA5}">
                      <a16:colId xmlns:a16="http://schemas.microsoft.com/office/drawing/2014/main" val="3960147299"/>
                    </a:ext>
                  </a:extLst>
                </a:gridCol>
                <a:gridCol w="864000">
                  <a:extLst>
                    <a:ext uri="{9D8B030D-6E8A-4147-A177-3AD203B41FA5}">
                      <a16:colId xmlns:a16="http://schemas.microsoft.com/office/drawing/2014/main" val="2409041953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1209704219"/>
                    </a:ext>
                  </a:extLst>
                </a:gridCol>
              </a:tblGrid>
              <a:tr h="397615">
                <a:tc rowSpan="2">
                  <a:txBody>
                    <a:bodyPr/>
                    <a:lstStyle/>
                    <a:p>
                      <a:pPr algn="ctr" fontAlgn="b"/>
                      <a:r>
                        <a:rPr lang="zh-CN" alt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序号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华文新魏" panose="02010800040101010101" pitchFamily="2" charset="-122"/>
                        <a:ea typeface="华文新魏" panose="02010800040101010101" pitchFamily="2" charset="-122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题 项</a:t>
                      </a: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华文新魏" panose="02010800040101010101" pitchFamily="2" charset="-122"/>
                          <a:ea typeface="华文新魏" panose="02010800040101010101" pitchFamily="2" charset="-122"/>
                          <a:cs typeface="+mn-cs"/>
                        </a:rPr>
                        <a:t>得 分</a:t>
                      </a: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zh-CN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273" marR="4273" marT="427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zh-CN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273" marR="4273" marT="427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zh-CN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273" marR="4273" marT="427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55860249"/>
                  </a:ext>
                </a:extLst>
              </a:tr>
              <a:tr h="397615">
                <a:tc vMerge="1">
                  <a:txBody>
                    <a:bodyPr/>
                    <a:lstStyle/>
                    <a:p>
                      <a:pPr algn="ctr" fontAlgn="b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4273" marR="4273" marT="427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50" b="0" i="0" u="none" strike="noStrike" dirty="0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非常不符合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1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较不符合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1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比较符合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符合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9181221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</a:t>
                      </a:r>
                      <a:endParaRPr lang="en-US" sz="17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60000" marR="0" lvl="0" indent="0" algn="l" defTabSz="914400" rtl="0" eaLnBrk="1" fontAlgn="ctr" latinLnBrk="0" hangingPunct="1">
                        <a:lnSpc>
                          <a:spcPts val="18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zh-CN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制定了职业发展规划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5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</a:t>
                      </a:r>
                      <a:endParaRPr lang="zh-CN" altLang="en-US" sz="15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5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2</a:t>
                      </a:r>
                      <a:endParaRPr lang="zh-CN" altLang="en-US" sz="15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5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3</a:t>
                      </a:r>
                      <a:endParaRPr lang="zh-CN" altLang="en-US" sz="15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5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4</a:t>
                      </a:r>
                      <a:endParaRPr lang="zh-CN" altLang="en-US" sz="15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74235122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2</a:t>
                      </a:r>
                      <a:endParaRPr lang="en-US" sz="17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60000" marR="0" lvl="0" indent="0" algn="l" defTabSz="914400" rtl="0" eaLnBrk="1" fontAlgn="ctr" latinLnBrk="0" hangingPunct="1">
                        <a:lnSpc>
                          <a:spcPts val="18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zh-CN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确定了长远的职业目标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5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</a:t>
                      </a:r>
                      <a:endParaRPr lang="zh-CN" altLang="en-US" sz="15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5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2</a:t>
                      </a:r>
                      <a:endParaRPr lang="zh-CN" altLang="en-US" sz="15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5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3</a:t>
                      </a:r>
                      <a:endParaRPr lang="zh-CN" altLang="en-US" sz="15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5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4</a:t>
                      </a:r>
                      <a:endParaRPr lang="zh-CN" altLang="en-US" sz="15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14731279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3</a:t>
                      </a:r>
                      <a:endParaRPr lang="en-US" sz="17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60000" marR="0" lvl="0" indent="0" algn="l" defTabSz="914400" rtl="0" eaLnBrk="1" fontAlgn="ctr" latinLnBrk="0" hangingPunct="1">
                        <a:lnSpc>
                          <a:spcPts val="18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zh-CN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制定了实现职业目标的策略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5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</a:t>
                      </a:r>
                      <a:endParaRPr lang="zh-CN" altLang="en-US" sz="15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5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2</a:t>
                      </a:r>
                      <a:endParaRPr lang="zh-CN" altLang="en-US" sz="15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5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3</a:t>
                      </a:r>
                      <a:endParaRPr lang="zh-CN" altLang="en-US" sz="15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5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4</a:t>
                      </a:r>
                      <a:endParaRPr lang="zh-CN" altLang="en-US" sz="15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3807545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4</a:t>
                      </a:r>
                      <a:endParaRPr lang="en-US" sz="17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60000" marR="0" lvl="0" indent="0" algn="l" defTabSz="914400" rtl="0" eaLnBrk="1" fontAlgn="ctr" latinLnBrk="0" hangingPunct="1">
                        <a:lnSpc>
                          <a:spcPts val="18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zh-CN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制定了近期职业发展目标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5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</a:t>
                      </a:r>
                      <a:endParaRPr lang="zh-CN" altLang="en-US" sz="15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5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2</a:t>
                      </a:r>
                      <a:endParaRPr lang="zh-CN" altLang="en-US" sz="15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5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3</a:t>
                      </a:r>
                      <a:endParaRPr lang="zh-CN" altLang="en-US" sz="15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5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4</a:t>
                      </a:r>
                      <a:endParaRPr lang="zh-CN" altLang="en-US" sz="15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32861689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5</a:t>
                      </a:r>
                      <a:endParaRPr lang="en-US" sz="17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60000" marR="0" lvl="0" indent="0" algn="l" defTabSz="914400" rtl="0" eaLnBrk="1" fontAlgn="ctr" latinLnBrk="0" hangingPunct="1">
                        <a:lnSpc>
                          <a:spcPts val="18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zh-CN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试图尝试新工作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5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</a:t>
                      </a:r>
                      <a:endParaRPr lang="zh-CN" altLang="en-US" sz="15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5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2</a:t>
                      </a:r>
                      <a:endParaRPr lang="zh-CN" altLang="en-US" sz="15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5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3</a:t>
                      </a:r>
                      <a:endParaRPr lang="zh-CN" altLang="en-US" sz="15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5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4</a:t>
                      </a:r>
                      <a:endParaRPr lang="zh-CN" altLang="en-US" sz="15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93013639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6</a:t>
                      </a:r>
                      <a:endParaRPr lang="en-US" sz="17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60000" marR="0" lvl="0" indent="0" algn="l" defTabSz="914400" rtl="0" eaLnBrk="1" fontAlgn="ctr" latinLnBrk="0" hangingPunct="1">
                        <a:lnSpc>
                          <a:spcPts val="18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zh-CN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试图尝试不同职业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5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</a:t>
                      </a:r>
                      <a:endParaRPr lang="zh-CN" altLang="en-US" sz="15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5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2</a:t>
                      </a:r>
                      <a:endParaRPr lang="zh-CN" altLang="en-US" sz="15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5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3</a:t>
                      </a:r>
                      <a:endParaRPr lang="zh-CN" altLang="en-US" sz="15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5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4</a:t>
                      </a:r>
                      <a:endParaRPr lang="zh-CN" altLang="en-US" sz="15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88796805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7</a:t>
                      </a:r>
                      <a:endParaRPr lang="en-US" sz="17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60000" marR="0" lvl="0" indent="0" algn="l" defTabSz="914400" rtl="0" eaLnBrk="1" fontAlgn="ctr" latinLnBrk="0" hangingPunct="1">
                        <a:lnSpc>
                          <a:spcPts val="18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zh-CN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争取换工作岗位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5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</a:t>
                      </a:r>
                      <a:endParaRPr lang="zh-CN" altLang="en-US" sz="15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5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2</a:t>
                      </a:r>
                      <a:endParaRPr lang="zh-CN" altLang="en-US" sz="15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5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3</a:t>
                      </a:r>
                      <a:endParaRPr lang="zh-CN" altLang="en-US" sz="15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5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4</a:t>
                      </a:r>
                      <a:endParaRPr lang="zh-CN" altLang="en-US" sz="15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78071781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8</a:t>
                      </a:r>
                      <a:endParaRPr lang="en-US" sz="17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60000" marR="0" lvl="0" indent="0" algn="l" defTabSz="914400" rtl="0" eaLnBrk="1" fontAlgn="ctr" latinLnBrk="0" hangingPunct="1">
                        <a:lnSpc>
                          <a:spcPts val="18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zh-CN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积极寻找理想的职业</a:t>
                      </a:r>
                      <a:endParaRPr lang="zh-CN" altLang="en-US" sz="17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5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</a:t>
                      </a:r>
                      <a:endParaRPr lang="zh-CN" altLang="en-US" sz="15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5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2</a:t>
                      </a:r>
                      <a:endParaRPr lang="zh-CN" altLang="en-US" sz="15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5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3</a:t>
                      </a:r>
                      <a:endParaRPr lang="zh-CN" altLang="en-US" sz="15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5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4</a:t>
                      </a:r>
                      <a:endParaRPr lang="zh-CN" altLang="en-US" sz="15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83926236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9</a:t>
                      </a:r>
                      <a:endParaRPr lang="en-US" sz="17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60000" marR="0" lvl="0" indent="0" algn="l" defTabSz="914400" rtl="0" eaLnBrk="1" fontAlgn="ctr" latinLnBrk="0" hangingPunct="1">
                        <a:lnSpc>
                          <a:spcPts val="18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zh-CN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注重培养与工作相关的技能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5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</a:t>
                      </a:r>
                      <a:endParaRPr lang="zh-CN" altLang="en-US" sz="15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5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2</a:t>
                      </a:r>
                      <a:endParaRPr lang="zh-CN" altLang="en-US" sz="15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5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3</a:t>
                      </a:r>
                      <a:endParaRPr lang="zh-CN" altLang="en-US" sz="15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5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4</a:t>
                      </a:r>
                      <a:endParaRPr lang="zh-CN" altLang="en-US" sz="15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49812260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61065604-6AA0-4349-BECB-ACC7FEF341C7}"/>
              </a:ext>
            </a:extLst>
          </p:cNvPr>
          <p:cNvSpPr txBox="1"/>
          <p:nvPr/>
        </p:nvSpPr>
        <p:spPr>
          <a:xfrm>
            <a:off x="365160" y="678426"/>
            <a:ext cx="96637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/>
              <a:t>以下是关于您自我职业生涯管理的测试，请根据题项问题，选择您认为最合适的赋分值</a:t>
            </a:r>
            <a:r>
              <a:rPr lang="zh-CN" altLang="en-US" dirty="0"/>
              <a:t>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5A9C58-37D6-10DD-D0CB-0DE9662E9B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extLst>
              <a:ext uri="{FF2B5EF4-FFF2-40B4-BE49-F238E27FC236}">
                <a16:creationId xmlns:a16="http://schemas.microsoft.com/office/drawing/2014/main" id="{B4D3B62C-41DE-B268-D85C-E8EFF82DED67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6551020"/>
            <a:ext cx="12192000" cy="30698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aphicFrame>
        <p:nvGraphicFramePr>
          <p:cNvPr id="9" name="表格 8">
            <a:extLst>
              <a:ext uri="{FF2B5EF4-FFF2-40B4-BE49-F238E27FC236}">
                <a16:creationId xmlns:a16="http://schemas.microsoft.com/office/drawing/2014/main" id="{6EECEA21-BCE2-856B-6B08-40EC2CCE9AF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7210811"/>
              </p:ext>
            </p:extLst>
          </p:nvPr>
        </p:nvGraphicFramePr>
        <p:xfrm>
          <a:off x="1796255" y="1021221"/>
          <a:ext cx="8599489" cy="468323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79489">
                  <a:extLst>
                    <a:ext uri="{9D8B030D-6E8A-4147-A177-3AD203B41FA5}">
                      <a16:colId xmlns:a16="http://schemas.microsoft.com/office/drawing/2014/main" val="3877826501"/>
                    </a:ext>
                  </a:extLst>
                </a:gridCol>
                <a:gridCol w="4680000">
                  <a:extLst>
                    <a:ext uri="{9D8B030D-6E8A-4147-A177-3AD203B41FA5}">
                      <a16:colId xmlns:a16="http://schemas.microsoft.com/office/drawing/2014/main" val="3687825671"/>
                    </a:ext>
                  </a:extLst>
                </a:gridCol>
                <a:gridCol w="864000">
                  <a:extLst>
                    <a:ext uri="{9D8B030D-6E8A-4147-A177-3AD203B41FA5}">
                      <a16:colId xmlns:a16="http://schemas.microsoft.com/office/drawing/2014/main" val="4004919672"/>
                    </a:ext>
                  </a:extLst>
                </a:gridCol>
                <a:gridCol w="864000">
                  <a:extLst>
                    <a:ext uri="{9D8B030D-6E8A-4147-A177-3AD203B41FA5}">
                      <a16:colId xmlns:a16="http://schemas.microsoft.com/office/drawing/2014/main" val="3960147299"/>
                    </a:ext>
                  </a:extLst>
                </a:gridCol>
                <a:gridCol w="864000">
                  <a:extLst>
                    <a:ext uri="{9D8B030D-6E8A-4147-A177-3AD203B41FA5}">
                      <a16:colId xmlns:a16="http://schemas.microsoft.com/office/drawing/2014/main" val="2409041953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1209704219"/>
                    </a:ext>
                  </a:extLst>
                </a:gridCol>
              </a:tblGrid>
              <a:tr h="397615">
                <a:tc rowSpan="2">
                  <a:txBody>
                    <a:bodyPr/>
                    <a:lstStyle/>
                    <a:p>
                      <a:pPr algn="ctr" fontAlgn="b"/>
                      <a:r>
                        <a:rPr lang="zh-CN" alt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序号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华文新魏" panose="02010800040101010101" pitchFamily="2" charset="-122"/>
                        <a:ea typeface="华文新魏" panose="02010800040101010101" pitchFamily="2" charset="-122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题 项</a:t>
                      </a: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华文新魏" panose="02010800040101010101" pitchFamily="2" charset="-122"/>
                          <a:ea typeface="华文新魏" panose="02010800040101010101" pitchFamily="2" charset="-122"/>
                          <a:cs typeface="+mn-cs"/>
                        </a:rPr>
                        <a:t>得 分</a:t>
                      </a: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zh-CN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273" marR="4273" marT="427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zh-CN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273" marR="4273" marT="427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zh-CN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273" marR="4273" marT="427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55860249"/>
                  </a:ext>
                </a:extLst>
              </a:tr>
              <a:tr h="397615">
                <a:tc vMerge="1">
                  <a:txBody>
                    <a:bodyPr/>
                    <a:lstStyle/>
                    <a:p>
                      <a:pPr algn="ctr" fontAlgn="b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4273" marR="4273" marT="427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50" b="0" i="0" u="none" strike="noStrike" dirty="0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非常不符合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1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较不符合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1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比较符合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符合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9181221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10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60000" marR="0" lvl="0" indent="0" algn="l" defTabSz="914400" rtl="0" eaLnBrk="1" fontAlgn="ctr" latinLnBrk="0" hangingPunct="1">
                        <a:lnSpc>
                          <a:spcPts val="18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zh-CN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经常阅读专业杂志书籍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5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</a:t>
                      </a:r>
                      <a:endParaRPr lang="zh-CN" altLang="en-US" sz="15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5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2</a:t>
                      </a:r>
                      <a:endParaRPr lang="zh-CN" altLang="en-US" sz="15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5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3</a:t>
                      </a:r>
                      <a:endParaRPr lang="zh-CN" altLang="en-US" sz="15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5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4</a:t>
                      </a:r>
                      <a:endParaRPr lang="zh-CN" altLang="en-US" sz="15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74235122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11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60000" marR="0" lvl="0" indent="0" algn="l" defTabSz="914400" rtl="0" eaLnBrk="1" fontAlgn="ctr" latinLnBrk="0" hangingPunct="1">
                        <a:lnSpc>
                          <a:spcPts val="18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zh-CN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设定目标并实现它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5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</a:t>
                      </a:r>
                      <a:endParaRPr lang="zh-CN" altLang="en-US" sz="15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5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2</a:t>
                      </a:r>
                      <a:endParaRPr lang="zh-CN" altLang="en-US" sz="15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5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3</a:t>
                      </a:r>
                      <a:endParaRPr lang="zh-CN" altLang="en-US" sz="15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5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4</a:t>
                      </a:r>
                      <a:endParaRPr lang="zh-CN" altLang="en-US" sz="15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14731279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12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60000" marR="0" lvl="0" indent="0" algn="l" defTabSz="914400" rtl="0" eaLnBrk="1" fontAlgn="ctr" latinLnBrk="0" hangingPunct="1">
                        <a:lnSpc>
                          <a:spcPts val="18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zh-CN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培养与职业目标有关的能力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5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</a:t>
                      </a:r>
                      <a:endParaRPr lang="zh-CN" altLang="en-US" sz="15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5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2</a:t>
                      </a:r>
                      <a:endParaRPr lang="zh-CN" altLang="en-US" sz="15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5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3</a:t>
                      </a:r>
                      <a:endParaRPr lang="zh-CN" altLang="en-US" sz="15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5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4</a:t>
                      </a:r>
                      <a:endParaRPr lang="zh-CN" altLang="en-US" sz="15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3807545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13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60000" marR="0" lvl="0" indent="0" algn="l" defTabSz="914400" rtl="0" eaLnBrk="1" fontAlgn="ctr" latinLnBrk="0" hangingPunct="1">
                        <a:lnSpc>
                          <a:spcPts val="18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zh-CN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提升时能得到很多人的帮助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5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</a:t>
                      </a:r>
                      <a:endParaRPr lang="zh-CN" altLang="en-US" sz="15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5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2</a:t>
                      </a:r>
                      <a:endParaRPr lang="zh-CN" altLang="en-US" sz="15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5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3</a:t>
                      </a:r>
                      <a:endParaRPr lang="zh-CN" altLang="en-US" sz="15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5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4</a:t>
                      </a:r>
                      <a:endParaRPr lang="zh-CN" altLang="en-US" sz="15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32861689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14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60000" marR="0" lvl="0" indent="0" algn="l" defTabSz="914400" rtl="0" eaLnBrk="1" fontAlgn="ctr" latinLnBrk="0" hangingPunct="1">
                        <a:lnSpc>
                          <a:spcPts val="18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zh-CN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建立了信息渠道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5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</a:t>
                      </a:r>
                      <a:endParaRPr lang="zh-CN" altLang="en-US" sz="15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5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2</a:t>
                      </a:r>
                      <a:endParaRPr lang="zh-CN" altLang="en-US" sz="15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5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3</a:t>
                      </a:r>
                      <a:endParaRPr lang="zh-CN" altLang="en-US" sz="15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5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4</a:t>
                      </a:r>
                      <a:endParaRPr lang="zh-CN" altLang="en-US" sz="15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93013639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15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60000" marR="0" lvl="0" indent="0" algn="l" defTabSz="914400" rtl="0" eaLnBrk="1" fontAlgn="ctr" latinLnBrk="0" hangingPunct="1">
                        <a:lnSpc>
                          <a:spcPts val="18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zh-CN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与本单位有重要影响的人交往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5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</a:t>
                      </a:r>
                      <a:endParaRPr lang="zh-CN" altLang="en-US" sz="15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5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2</a:t>
                      </a:r>
                      <a:endParaRPr lang="zh-CN" altLang="en-US" sz="15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5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3</a:t>
                      </a:r>
                      <a:endParaRPr lang="zh-CN" altLang="en-US" sz="15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5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4</a:t>
                      </a:r>
                      <a:endParaRPr lang="zh-CN" altLang="en-US" sz="15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88796805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16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60000" marR="0" lvl="0" indent="0" algn="l" defTabSz="914400" rtl="0" eaLnBrk="1" fontAlgn="ctr" latinLnBrk="0" hangingPunct="1">
                        <a:lnSpc>
                          <a:spcPts val="18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zh-CN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让上级知道我的工作成绩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5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</a:t>
                      </a:r>
                      <a:endParaRPr lang="zh-CN" altLang="en-US" sz="15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5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2</a:t>
                      </a:r>
                      <a:endParaRPr lang="zh-CN" altLang="en-US" sz="15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5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3</a:t>
                      </a:r>
                      <a:endParaRPr lang="zh-CN" altLang="en-US" sz="15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5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4</a:t>
                      </a:r>
                      <a:endParaRPr lang="zh-CN" altLang="en-US" sz="15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78071781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17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60000" marR="0" lvl="0" indent="0" algn="l" defTabSz="914400" rtl="0" eaLnBrk="1" fontAlgn="ctr" latinLnBrk="0" hangingPunct="1">
                        <a:lnSpc>
                          <a:spcPts val="18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zh-CN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让上级知道我想要做的工作</a:t>
                      </a:r>
                      <a:endParaRPr lang="zh-CN" altLang="en-US" sz="17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5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</a:t>
                      </a:r>
                      <a:endParaRPr lang="zh-CN" altLang="en-US" sz="15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5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2</a:t>
                      </a:r>
                      <a:endParaRPr lang="zh-CN" altLang="en-US" sz="15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5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3</a:t>
                      </a:r>
                      <a:endParaRPr lang="zh-CN" altLang="en-US" sz="15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5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4</a:t>
                      </a:r>
                      <a:endParaRPr lang="zh-CN" altLang="en-US" sz="15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83926236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18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60000" marR="0" lvl="0" indent="0" algn="l" defTabSz="914400" rtl="0" eaLnBrk="1" fontAlgn="ctr" latinLnBrk="0" hangingPunct="1">
                        <a:lnSpc>
                          <a:spcPts val="18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zh-CN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让上级知道我的职业目标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5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</a:t>
                      </a:r>
                      <a:endParaRPr lang="zh-CN" altLang="en-US" sz="15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5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2</a:t>
                      </a:r>
                      <a:endParaRPr lang="zh-CN" altLang="en-US" sz="15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5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3</a:t>
                      </a:r>
                      <a:endParaRPr lang="zh-CN" altLang="en-US" sz="15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5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4</a:t>
                      </a:r>
                      <a:endParaRPr lang="zh-CN" altLang="en-US" sz="15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4981226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669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A29929-1211-2321-2BB4-F94DF96894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extLst>
              <a:ext uri="{FF2B5EF4-FFF2-40B4-BE49-F238E27FC236}">
                <a16:creationId xmlns:a16="http://schemas.microsoft.com/office/drawing/2014/main" id="{10B86229-09F7-C039-836A-04645B889D7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6551020"/>
            <a:ext cx="12192000" cy="30698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229F0C21-573F-FB83-5942-FE717243EA7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1667642"/>
              </p:ext>
            </p:extLst>
          </p:nvPr>
        </p:nvGraphicFramePr>
        <p:xfrm>
          <a:off x="2934505" y="1002395"/>
          <a:ext cx="5477676" cy="43200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877676">
                  <a:extLst>
                    <a:ext uri="{9D8B030D-6E8A-4147-A177-3AD203B41FA5}">
                      <a16:colId xmlns:a16="http://schemas.microsoft.com/office/drawing/2014/main" val="1521291312"/>
                    </a:ext>
                  </a:extLst>
                </a:gridCol>
                <a:gridCol w="900000">
                  <a:extLst>
                    <a:ext uri="{9D8B030D-6E8A-4147-A177-3AD203B41FA5}">
                      <a16:colId xmlns:a16="http://schemas.microsoft.com/office/drawing/2014/main" val="3395833660"/>
                    </a:ext>
                  </a:extLst>
                </a:gridCol>
                <a:gridCol w="900000">
                  <a:extLst>
                    <a:ext uri="{9D8B030D-6E8A-4147-A177-3AD203B41FA5}">
                      <a16:colId xmlns:a16="http://schemas.microsoft.com/office/drawing/2014/main" val="2727115709"/>
                    </a:ext>
                  </a:extLst>
                </a:gridCol>
                <a:gridCol w="900000">
                  <a:extLst>
                    <a:ext uri="{9D8B030D-6E8A-4147-A177-3AD203B41FA5}">
                      <a16:colId xmlns:a16="http://schemas.microsoft.com/office/drawing/2014/main" val="1853757128"/>
                    </a:ext>
                  </a:extLst>
                </a:gridCol>
                <a:gridCol w="900000">
                  <a:extLst>
                    <a:ext uri="{9D8B030D-6E8A-4147-A177-3AD203B41FA5}">
                      <a16:colId xmlns:a16="http://schemas.microsoft.com/office/drawing/2014/main" val="3082339368"/>
                    </a:ext>
                  </a:extLst>
                </a:gridCol>
              </a:tblGrid>
              <a:tr h="72000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zh-CN" alt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dobe 黑体 Std R" panose="020B0400000000000000" pitchFamily="34" charset="-122"/>
                          <a:ea typeface="Adobe 黑体 Std R" panose="020B0400000000000000" pitchFamily="34" charset="-122"/>
                          <a:cs typeface="+mn-cs"/>
                        </a:rPr>
                        <a:t>维度</a:t>
                      </a:r>
                    </a:p>
                  </a:txBody>
                  <a:tcPr marL="4763" marR="4763" marT="4763" marB="0" anchor="ctr"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zh-CN" alt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dobe 黑体 Std R" panose="020B0400000000000000" pitchFamily="34" charset="-122"/>
                          <a:ea typeface="Adobe 黑体 Std R" panose="020B0400000000000000" pitchFamily="34" charset="-122"/>
                          <a:cs typeface="+mn-cs"/>
                        </a:rPr>
                        <a:t>序号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zh-CN" alt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dobe 黑体 Std R" panose="020B0400000000000000" pitchFamily="34" charset="-122"/>
                          <a:ea typeface="Adobe 黑体 Std R" panose="020B0400000000000000" pitchFamily="34" charset="-122"/>
                          <a:cs typeface="+mn-cs"/>
                        </a:rPr>
                        <a:t>计分方式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zh-CN" alt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dobe 黑体 Std R" panose="020B0400000000000000" pitchFamily="34" charset="-122"/>
                          <a:ea typeface="Adobe 黑体 Std R" panose="020B0400000000000000" pitchFamily="34" charset="-122"/>
                          <a:cs typeface="+mn-cs"/>
                        </a:rPr>
                        <a:t>最低分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zh-CN" alt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dobe 黑体 Std R" panose="020B0400000000000000" pitchFamily="34" charset="-122"/>
                          <a:ea typeface="Adobe 黑体 Std R" panose="020B0400000000000000" pitchFamily="34" charset="-122"/>
                          <a:cs typeface="+mn-cs"/>
                        </a:rPr>
                        <a:t>最高分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93433678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zh-CN" altLang="en-US" sz="1700" b="1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职业探索</a:t>
                      </a:r>
                    </a:p>
                  </a:txBody>
                  <a:tcPr marL="4763" marR="4763" marT="4763" marB="0" anchor="ctr"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</a:t>
                      </a:r>
                      <a:r>
                        <a:rPr lang="zh-CN" altLang="en-US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、</a:t>
                      </a:r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2</a:t>
                      </a:r>
                      <a:r>
                        <a:rPr lang="zh-CN" altLang="en-US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、</a:t>
                      </a:r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3</a:t>
                      </a:r>
                      <a:r>
                        <a:rPr lang="zh-CN" altLang="en-US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、</a:t>
                      </a:r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4</a:t>
                      </a:r>
                      <a:endParaRPr lang="en-US" sz="16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zh-CN" altLang="en-US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累加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8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0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8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16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94277719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zh-CN" altLang="en-US" sz="1700" b="1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职业目标</a:t>
                      </a:r>
                    </a:p>
                  </a:txBody>
                  <a:tcPr marL="4763" marR="4763" marT="4763" marB="0" anchor="ctr"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5</a:t>
                      </a:r>
                      <a:r>
                        <a:rPr lang="zh-CN" altLang="en-US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、</a:t>
                      </a:r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6</a:t>
                      </a:r>
                      <a:r>
                        <a:rPr lang="zh-CN" altLang="en-US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、</a:t>
                      </a:r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7</a:t>
                      </a:r>
                      <a:r>
                        <a:rPr lang="zh-CN" altLang="en-US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、</a:t>
                      </a:r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8</a:t>
                      </a:r>
                      <a:endParaRPr lang="en-US" sz="16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zh-CN" altLang="en-US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累加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8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0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8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16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27211372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zh-CN" altLang="en-US" sz="1700" b="1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继续学习</a:t>
                      </a:r>
                    </a:p>
                  </a:txBody>
                  <a:tcPr marL="4763" marR="4763" marT="4763" marB="0" anchor="ctr"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9</a:t>
                      </a:r>
                      <a:r>
                        <a:rPr lang="zh-CN" altLang="en-US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、</a:t>
                      </a:r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10</a:t>
                      </a:r>
                      <a:r>
                        <a:rPr lang="zh-CN" altLang="en-US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、</a:t>
                      </a:r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11</a:t>
                      </a:r>
                      <a:r>
                        <a:rPr lang="zh-CN" altLang="en-US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、</a:t>
                      </a:r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12</a:t>
                      </a:r>
                      <a:endParaRPr lang="en-US" sz="16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zh-CN" altLang="en-US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累加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8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0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8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16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51574039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zh-CN" altLang="en-US" sz="1700" b="1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自我展示</a:t>
                      </a:r>
                    </a:p>
                  </a:txBody>
                  <a:tcPr marL="4763" marR="4763" marT="4763" marB="0" anchor="ctr"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13</a:t>
                      </a:r>
                      <a:r>
                        <a:rPr lang="zh-CN" altLang="en-US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、</a:t>
                      </a:r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14</a:t>
                      </a:r>
                      <a:r>
                        <a:rPr lang="zh-CN" altLang="en-US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、</a:t>
                      </a:r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15</a:t>
                      </a:r>
                      <a:endParaRPr lang="en-US" sz="16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zh-CN" altLang="en-US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累加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8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0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8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12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94207383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zh-CN" altLang="en-US" sz="1700" b="1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注重关系</a:t>
                      </a:r>
                    </a:p>
                  </a:txBody>
                  <a:tcPr marL="4763" marR="4763" marT="4763" marB="0" anchor="ctr"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16</a:t>
                      </a:r>
                      <a:r>
                        <a:rPr lang="zh-CN" altLang="en-US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、</a:t>
                      </a:r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17</a:t>
                      </a:r>
                      <a:r>
                        <a:rPr lang="zh-CN" altLang="en-US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、</a:t>
                      </a:r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18</a:t>
                      </a:r>
                      <a:endParaRPr lang="en-US" sz="16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zh-CN" altLang="en-US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累加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8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0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8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12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0130039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209263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NET" val="4.0.30319.42000"/>
  <p:tag name="AS_OS" val="Microsoft Windows NT 6.1.7601 Service Pack 1"/>
  <p:tag name="AS_RELEASE_DATE" val="2022.11.14"/>
  <p:tag name="AS_TITLE" val="Aspose.Slides for .NET 4.0 Client Profile"/>
  <p:tag name="AS_VERSION" val="22.11"/>
  <p:tag name="COMMONDATA" val="eyJjb3VudCI6MiwiaGRpZCI6IjJjMTc2ODc5YjgyZjhmMzFhMmQ3ZDgwNDFiNDU3Yjg3IiwidXNlckNvdW50IjoxfQ=="/>
</p:tagLst>
</file>

<file path=ppt/theme/theme1.xml><?xml version="1.0" encoding="utf-8"?>
<a:theme xmlns:a="http://schemas.openxmlformats.org/drawingml/2006/main" name="第一PPT，www.1ppt.com">
  <a:themeElements>
    <a:clrScheme name="自定义 1004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636889"/>
      </a:accent1>
      <a:accent2>
        <a:srgbClr val="8F93AE"/>
      </a:accent2>
      <a:accent3>
        <a:srgbClr val="636889"/>
      </a:accent3>
      <a:accent4>
        <a:srgbClr val="8F93AE"/>
      </a:accent4>
      <a:accent5>
        <a:srgbClr val="636889"/>
      </a:accent5>
      <a:accent6>
        <a:srgbClr val="8F93AE"/>
      </a:accent6>
      <a:hlink>
        <a:srgbClr val="636889"/>
      </a:hlink>
      <a:folHlink>
        <a:srgbClr val="8F93AE"/>
      </a:folHlink>
    </a:clrScheme>
    <a:fontScheme name="1212121">
      <a:majorFont>
        <a:latin typeface="汉仪雅酷黑 85W"/>
        <a:ea typeface="汉仪雅酷黑 85W"/>
        <a:cs typeface="Arial"/>
      </a:majorFont>
      <a:minorFont>
        <a:latin typeface="汉仪雅酷黑 85W"/>
        <a:ea typeface="汉仪正圆-55W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，www.1ppt.com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宋体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宋体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等线 Light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等线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等线 Light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等线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1</Template>
  <TotalTime>125</TotalTime>
  <Words>401</Words>
  <Application>Microsoft Office PowerPoint</Application>
  <PresentationFormat>宽屏</PresentationFormat>
  <Paragraphs>158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Adobe 黑体 Std R</vt:lpstr>
      <vt:lpstr>等线</vt:lpstr>
      <vt:lpstr>仿宋</vt:lpstr>
      <vt:lpstr>黑体</vt:lpstr>
      <vt:lpstr>华文新魏</vt:lpstr>
      <vt:lpstr>微软雅黑</vt:lpstr>
      <vt:lpstr>Arial</vt:lpstr>
      <vt:lpstr>Times New Roman</vt:lpstr>
      <vt:lpstr>第一PPT，www.1ppt.com</vt:lpstr>
      <vt:lpstr>第一PPT，www.1ppt.com 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第一PPT</Manager>
  <Company>第一PPT，www.1ppt.com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团队管理</dc:title>
  <dc:creator>第一PPT</dc:creator>
  <cp:keywords>www.1ppt.com</cp:keywords>
  <dc:description>www.1ppt.com</dc:description>
  <cp:lastModifiedBy>Steven Xie</cp:lastModifiedBy>
  <cp:revision>45</cp:revision>
  <dcterms:created xsi:type="dcterms:W3CDTF">2020-08-12T08:16:00Z</dcterms:created>
  <dcterms:modified xsi:type="dcterms:W3CDTF">2024-11-28T15:35:09Z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EAB240052E7E49398ECD797BB9ED3088_12</vt:lpwstr>
  </property>
  <property fmtid="{D5CDD505-2E9C-101B-9397-08002B2CF9AE}" pid="3" name="KSOProductBuildVer">
    <vt:lpwstr>2052-12.1.0.18912</vt:lpwstr>
  </property>
  <property fmtid="{D5CDD505-2E9C-101B-9397-08002B2CF9AE}" pid="4" name="KSOTemplateUUID">
    <vt:lpwstr>v1.0_mb_B/KN8o/E+2EUgwLkrNieOg==</vt:lpwstr>
  </property>
</Properties>
</file>