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257" r:id="rId3"/>
    <p:sldId id="259" r:id="rId4"/>
    <p:sldId id="264" r:id="rId5"/>
    <p:sldId id="265" r:id="rId6"/>
    <p:sldId id="266" r:id="rId7"/>
    <p:sldId id="267" r:id="rId8"/>
    <p:sldId id="26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3476" y="2331836"/>
            <a:ext cx="6791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大学生职业</a:t>
            </a:r>
            <a:endParaRPr kumimoji="1" lang="en-US" altLang="zh-CN" sz="7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kumimoji="1"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成熟度量表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961A64-637D-7699-C3AA-D624FBA03DB7}"/>
              </a:ext>
            </a:extLst>
          </p:cNvPr>
          <p:cNvGrpSpPr/>
          <p:nvPr/>
        </p:nvGrpSpPr>
        <p:grpSpPr>
          <a:xfrm>
            <a:off x="1506375" y="4934371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820210" y="1356379"/>
            <a:ext cx="10702414" cy="445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亲爱的大学生朋友，您好！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感谢您配合我们的调查。此次调查希望</a:t>
            </a:r>
            <a:r>
              <a:rPr lang="zh-CN" altLang="en-US" sz="2100" spc="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了解大学生朋友对职业以及职业选择的态度和看法</a:t>
            </a:r>
            <a:r>
              <a:rPr lang="zh-CN" altLang="en-US" sz="21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。本次调查不记名，数据只作为整体研究之用。您的真实作答将是对我们最大的帮助。</a:t>
            </a:r>
            <a:endParaRPr lang="en-US" altLang="zh-CN" sz="2100" spc="2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pPr indent="720000">
              <a:lnSpc>
                <a:spcPts val="2600"/>
              </a:lnSpc>
              <a:spcBef>
                <a:spcPts val="2400"/>
              </a:spcBef>
            </a:pPr>
            <a:r>
              <a:rPr lang="zh-CN" altLang="en-US" sz="2100" spc="200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请您先填写以下信息</a:t>
            </a:r>
          </a:p>
          <a:p>
            <a:pPr>
              <a:spcBef>
                <a:spcPts val="1800"/>
              </a:spcBef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性别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:        </a:t>
            </a:r>
          </a:p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年级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: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   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  <a:cs typeface="Calibri Light" panose="020F0302020204030204" pitchFamily="34" charset="0"/>
            </a:endParaRPr>
          </a:p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年龄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:      </a:t>
            </a:r>
          </a:p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专业：                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  <a:cs typeface="Calibri Light" panose="020F0302020204030204" pitchFamily="34" charset="0"/>
            </a:endParaRPr>
          </a:p>
          <a:p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	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来自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:  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1.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农村 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2.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小城镇 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3.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大中城市</a:t>
            </a:r>
          </a:p>
          <a:p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24D628-3734-B2E0-23A5-FFF65ABFBD66}"/>
              </a:ext>
            </a:extLst>
          </p:cNvPr>
          <p:cNvSpPr txBox="1"/>
          <p:nvPr/>
        </p:nvSpPr>
        <p:spPr>
          <a:xfrm>
            <a:off x="513243" y="1200671"/>
            <a:ext cx="11165513" cy="1943684"/>
          </a:xfrm>
          <a:prstGeom prst="rect">
            <a:avLst/>
          </a:prstGeom>
          <a:noFill/>
          <a:ln w="19050">
            <a:solidFill>
              <a:srgbClr val="0070C0"/>
            </a:solidFill>
            <a:prstDash val="lg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9E9971-0F74-92E1-C64D-7858B4CEF06A}"/>
              </a:ext>
            </a:extLst>
          </p:cNvPr>
          <p:cNvGrpSpPr/>
          <p:nvPr/>
        </p:nvGrpSpPr>
        <p:grpSpPr>
          <a:xfrm>
            <a:off x="8048218" y="4851598"/>
            <a:ext cx="2993249" cy="1118120"/>
            <a:chOff x="1778835" y="5326560"/>
            <a:chExt cx="2993249" cy="11181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C6FED0F-9E72-41C0-0C23-DFB49004628E}"/>
                </a:ext>
              </a:extLst>
            </p:cNvPr>
            <p:cNvSpPr txBox="1"/>
            <p:nvPr/>
          </p:nvSpPr>
          <p:spPr>
            <a:xfrm>
              <a:off x="1917934" y="5486170"/>
              <a:ext cx="27976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注意：</a:t>
              </a:r>
              <a:r>
                <a:rPr lang="zh-CN" altLang="en-US" sz="2200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每题得分前面标记题目序号</a:t>
              </a:r>
              <a:r>
                <a:rPr lang="zh-CN" altLang="en-US" sz="2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！！！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642A992-FEB4-B9A2-E93C-C84968003644}"/>
                </a:ext>
              </a:extLst>
            </p:cNvPr>
            <p:cNvSpPr txBox="1"/>
            <p:nvPr/>
          </p:nvSpPr>
          <p:spPr>
            <a:xfrm>
              <a:off x="1778835" y="5326560"/>
              <a:ext cx="2993249" cy="11181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lgDash"/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34D60-A3E5-1097-83BB-030B958F1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38370BDE-00B2-699F-B033-6BC8BDEED8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F6B79D-7BC7-8939-EDB5-9C1747BD0762}"/>
              </a:ext>
            </a:extLst>
          </p:cNvPr>
          <p:cNvSpPr txBox="1"/>
          <p:nvPr/>
        </p:nvSpPr>
        <p:spPr>
          <a:xfrm>
            <a:off x="583912" y="610803"/>
            <a:ext cx="10843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kern="100" spc="100" dirty="0">
                <a:solidFill>
                  <a:srgbClr val="0070C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请仔细阅读下列叙述，并选择符合您的情况的一个，在相应的数字上打“√”。请不要遗漏</a:t>
            </a:r>
            <a:endParaRPr lang="zh-CN" altLang="en-US" sz="2400" spc="1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ADEBFE0-3916-74F0-6A7F-F92173A7D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032549"/>
              </p:ext>
            </p:extLst>
          </p:nvPr>
        </p:nvGraphicFramePr>
        <p:xfrm>
          <a:off x="480000" y="1350954"/>
          <a:ext cx="11232000" cy="4688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96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正确择业的前提是要了解自己的优势和劣势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在择业时可以向相关人士打听各种职业的情况，但作决定时得自己作主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没有经过充分考虑就选择一种职业是不明智的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一旦选定某种职业，我就不能再选第二个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在作职业决策时，需要了解自己是个什么样的人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在选择职业时，能力比兴趣更重要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父母更清楚我该从事什么职业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工作既枯燥又没有乐趣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既然未来是不确定的，所以没有必要现在就决定未来的职业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67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BFB77-264F-D286-F9B2-EF4E37215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79202517-FACC-EDC0-A362-89C62E5F84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9E87DB0-88A9-D0C8-62CF-2EF49E1991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461317"/>
              </p:ext>
            </p:extLst>
          </p:nvPr>
        </p:nvGraphicFramePr>
        <p:xfrm>
          <a:off x="480000" y="823354"/>
          <a:ext cx="11232000" cy="52112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96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6213" lvl="0" indent="0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如果我可以轻而易举地在一种职业里取得成就</a:t>
                      </a:r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,</a:t>
                      </a: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那么在另一种职业里也很可能轻易成功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</a:t>
                      </a:r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岁时就该决定将来从事的职业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父母为我选的职业往往是正确的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上班和上学差不多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只有一种职业最适合自己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选择职业时最重要的是我是否喜欢这份工作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能力比兴趣更重要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进入哪种职业纯属偶然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我会选一个有机会帮助他人的职业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我会选一份符合自己信仰的工作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85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01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E16FF-25BB-F680-2203-D1FA4418C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20EF5FF6-1FF6-0A12-763D-38B0018715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F0D967BF-86A2-AAA0-F7CD-84D62DFEA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0946"/>
              </p:ext>
            </p:extLst>
          </p:nvPr>
        </p:nvGraphicFramePr>
        <p:xfrm>
          <a:off x="480000" y="868816"/>
          <a:ext cx="11232000" cy="5120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96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6213" lvl="0" indent="0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职业对我来说是重要的，因为我从中得到乐趣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只要收入高，做什么都行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选择工作是迟早的事，现在着急也没用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最好的职业就是我对它有兴趣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我对任何职业都不感兴趣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我对职业一点儿概念都没有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我的职业选择总在改变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我希望能有所作为，如：一个大发明，或挣钱多，或帮助很多人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从小我就知道自己将来想从事什么职业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我不能理解有些人为什么会对自己的职业那么执着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85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94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32824-991F-E661-C1BC-0392A9ED2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CF225FF-233B-BEC7-7B34-01E41462DF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4CD3F0A-6CD1-59C1-E04B-CD563DEC4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172048"/>
              </p:ext>
            </p:extLst>
          </p:nvPr>
        </p:nvGraphicFramePr>
        <p:xfrm>
          <a:off x="480000" y="1142902"/>
          <a:ext cx="11232000" cy="4688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965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非常认同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6213" lvl="0" indent="0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我想继续深造，可不知道选什么课或选什么专业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我总是想做自己把握不大的工作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毕业前我不会去操心找工作的事儿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只要能在工作中帮助他人，我就会感到快乐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每个人早晚都得去上班，不过我可没期待着这一天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我常思考我想从事什么职业，但从未做出过任何决定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每个人都给我不同的择业建议，但到目前为止我还不知道该选择什么职业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我打算从事父母建议的职业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defTabSz="914400" rtl="0" eaLnBrk="1" fontAlgn="ctr" latinLnBrk="0" hangingPunct="1"/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我很少去考虑以后我要从事什么职业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6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D700C-51AE-B4AE-6F71-5D4015057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A1E6F1D-A0EA-A397-0B4C-CDAB143DC1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EB9D13-A8BB-C2BF-A895-515588866877}"/>
              </a:ext>
            </a:extLst>
          </p:cNvPr>
          <p:cNvSpPr txBox="1"/>
          <p:nvPr/>
        </p:nvSpPr>
        <p:spPr>
          <a:xfrm>
            <a:off x="702222" y="1527460"/>
            <a:ext cx="10702414" cy="3903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感谢您配合我们的调查，刚才您填写的问卷</a:t>
            </a:r>
            <a:r>
              <a:rPr lang="zh-CN" altLang="en-US" sz="2100" spc="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包含四个维度</a:t>
            </a:r>
            <a:r>
              <a:rPr lang="zh-CN" altLang="en-US" sz="21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，请根据不同维度对应的题项，计算出您在各维度上的总得分。</a:t>
            </a:r>
            <a:endParaRPr lang="en-US" altLang="zh-CN" sz="2100" spc="2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endParaRPr lang="en-US" altLang="zh-CN" sz="2100" spc="2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投入度（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10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个题项）：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9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22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24 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29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32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34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35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28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30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38 </a:t>
            </a: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价值观（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11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个题项）：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6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15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16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18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19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20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21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23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27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31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33 </a:t>
            </a: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择业概念（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12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个题项）：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4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5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8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10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11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13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14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17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25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26  </a:t>
            </a:r>
          </a:p>
          <a:p>
            <a:pPr indent="720000">
              <a:lnSpc>
                <a:spcPts val="2600"/>
              </a:lnSpc>
              <a:spcBef>
                <a:spcPts val="1800"/>
              </a:spcBef>
            </a:pP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独立性（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5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个题项）：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2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7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12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37</a:t>
            </a:r>
            <a:r>
              <a:rPr lang="zh-CN" altLang="en-US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spc="200" dirty="0">
                <a:latin typeface="楷体" panose="02010609060101010101" pitchFamily="49" charset="-122"/>
                <a:ea typeface="楷体" panose="02010609060101010101" pitchFamily="49" charset="-122"/>
                <a:cs typeface="Calibri Light" panose="020F0302020204030204" pitchFamily="34" charset="0"/>
              </a:rPr>
              <a:t>36</a:t>
            </a:r>
          </a:p>
          <a:p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45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115</TotalTime>
  <Words>939</Words>
  <Application>Microsoft Office PowerPoint</Application>
  <PresentationFormat>宽屏</PresentationFormat>
  <Paragraphs>274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黑体</vt:lpstr>
      <vt:lpstr>华文新魏</vt:lpstr>
      <vt:lpstr>楷体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40</cp:revision>
  <dcterms:created xsi:type="dcterms:W3CDTF">2020-08-12T08:16:00Z</dcterms:created>
  <dcterms:modified xsi:type="dcterms:W3CDTF">2024-11-28T15:31:20Z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