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76" r:id="rId3"/>
    <p:sldId id="378" r:id="rId4"/>
    <p:sldId id="379" r:id="rId6"/>
    <p:sldId id="334" r:id="rId7"/>
    <p:sldId id="415" r:id="rId8"/>
    <p:sldId id="416" r:id="rId9"/>
    <p:sldId id="418" r:id="rId10"/>
    <p:sldId id="464" r:id="rId11"/>
    <p:sldId id="465" r:id="rId12"/>
    <p:sldId id="466" r:id="rId13"/>
    <p:sldId id="501" r:id="rId14"/>
    <p:sldId id="467" r:id="rId15"/>
    <p:sldId id="468" r:id="rId16"/>
    <p:sldId id="470" r:id="rId17"/>
    <p:sldId id="471" r:id="rId18"/>
    <p:sldId id="472" r:id="rId19"/>
    <p:sldId id="473" r:id="rId20"/>
    <p:sldId id="474" r:id="rId21"/>
    <p:sldId id="475" r:id="rId22"/>
    <p:sldId id="476" r:id="rId23"/>
    <p:sldId id="477" r:id="rId24"/>
    <p:sldId id="478" r:id="rId25"/>
    <p:sldId id="423" r:id="rId26"/>
    <p:sldId id="445" r:id="rId27"/>
    <p:sldId id="502" r:id="rId28"/>
    <p:sldId id="443" r:id="rId29"/>
    <p:sldId id="480" r:id="rId30"/>
    <p:sldId id="481" r:id="rId31"/>
    <p:sldId id="482" r:id="rId32"/>
    <p:sldId id="483" r:id="rId33"/>
    <p:sldId id="479" r:id="rId34"/>
    <p:sldId id="484" r:id="rId35"/>
    <p:sldId id="485" r:id="rId36"/>
    <p:sldId id="489" r:id="rId37"/>
    <p:sldId id="490" r:id="rId38"/>
    <p:sldId id="487" r:id="rId39"/>
    <p:sldId id="488" r:id="rId40"/>
    <p:sldId id="491" r:id="rId41"/>
    <p:sldId id="492" r:id="rId42"/>
    <p:sldId id="493" r:id="rId43"/>
    <p:sldId id="495" r:id="rId44"/>
    <p:sldId id="496" r:id="rId45"/>
    <p:sldId id="458" r:id="rId46"/>
    <p:sldId id="459" r:id="rId47"/>
    <p:sldId id="503" r:id="rId48"/>
    <p:sldId id="504" r:id="rId49"/>
    <p:sldId id="505" r:id="rId50"/>
    <p:sldId id="506" r:id="rId51"/>
    <p:sldId id="507" r:id="rId52"/>
    <p:sldId id="508" r:id="rId53"/>
    <p:sldId id="509" r:id="rId54"/>
    <p:sldId id="510" r:id="rId55"/>
    <p:sldId id="511" r:id="rId56"/>
    <p:sldId id="389" r:id="rId57"/>
  </p:sldIdLst>
  <p:sldSz cx="12192000" cy="6858000"/>
  <p:notesSz cx="7103745" cy="10234295"/>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9A47"/>
    <a:srgbClr val="3E57C1"/>
    <a:srgbClr val="EA4343"/>
    <a:srgbClr val="362828"/>
    <a:srgbClr val="E0EFDC"/>
    <a:srgbClr val="2B2F92"/>
    <a:srgbClr val="EFB58E"/>
    <a:srgbClr val="F33735"/>
    <a:srgbClr val="093759"/>
    <a:srgbClr val="1271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5" autoAdjust="0"/>
    <p:restoredTop sz="94660"/>
  </p:normalViewPr>
  <p:slideViewPr>
    <p:cSldViewPr snapToGrid="0">
      <p:cViewPr varScale="1">
        <p:scale>
          <a:sx n="102" d="100"/>
          <a:sy n="102" d="100"/>
        </p:scale>
        <p:origin x="138" y="420"/>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142.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367DAC-B7C4-4562-991F-2B4481CA1F1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这则故事生动地告诉我们这样一个道理：掣肘，易事难为；携手，难事可成。俗话说：“一个和尚挑水喝，两个和尚抬水喝，三个和尚没水喝”“一只蚂蚁来搬米，搬来搬去搬不起；两只蚂蚁来搬米，身体晃来又晃去；三只蚂蚁来搬米，轻轻抬着进洞里”。无数鲜活的案例告诉我们：要想生存，走出困境，取得成功，就必须与人合作。知识经济时代的到来，使得个人无法学会所有知识，现代工作也不再是一个人就能完成的。社会需要我们合作，我们也必须学会与人合作。</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389A47"/>
        </a:solidFill>
        <a:effectLst/>
      </p:bgPr>
    </p:bg>
    <p:spTree>
      <p:nvGrpSpPr>
        <p:cNvPr id="1" name=""/>
        <p:cNvGrpSpPr/>
        <p:nvPr/>
      </p:nvGrpSpPr>
      <p:grpSpPr>
        <a:xfrm>
          <a:off x="0" y="0"/>
          <a:ext cx="0" cy="0"/>
          <a:chOff x="0" y="0"/>
          <a:chExt cx="0" cy="0"/>
        </a:xfrm>
      </p:grpSpPr>
      <p:sp>
        <p:nvSpPr>
          <p:cNvPr id="7" name="矩形 6"/>
          <p:cNvSpPr/>
          <p:nvPr userDrawn="1"/>
        </p:nvSpPr>
        <p:spPr>
          <a:xfrm>
            <a:off x="0" y="778213"/>
            <a:ext cx="12192000" cy="5821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userDrawn="1"/>
        </p:nvPicPr>
        <p:blipFill>
          <a:blip r:embed="rId2" cstate="screen"/>
          <a:stretch>
            <a:fillRect/>
          </a:stretch>
        </p:blipFill>
        <p:spPr>
          <a:xfrm>
            <a:off x="-465470" y="239243"/>
            <a:ext cx="1463878" cy="6248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0" Type="http://schemas.openxmlformats.org/officeDocument/2006/relationships/notesSlide" Target="../notesSlides/notesSlide11.xml"/><Relationship Id="rId4" Type="http://schemas.openxmlformats.org/officeDocument/2006/relationships/tags" Target="../tags/tag13.xml"/><Relationship Id="rId39" Type="http://schemas.openxmlformats.org/officeDocument/2006/relationships/slideLayout" Target="../slideLayouts/slideLayout2.xml"/><Relationship Id="rId38" Type="http://schemas.openxmlformats.org/officeDocument/2006/relationships/tags" Target="../tags/tag47.xml"/><Relationship Id="rId37" Type="http://schemas.openxmlformats.org/officeDocument/2006/relationships/tags" Target="../tags/tag46.xml"/><Relationship Id="rId36" Type="http://schemas.openxmlformats.org/officeDocument/2006/relationships/tags" Target="../tags/tag45.xml"/><Relationship Id="rId35" Type="http://schemas.openxmlformats.org/officeDocument/2006/relationships/tags" Target="../tags/tag44.xml"/><Relationship Id="rId34" Type="http://schemas.openxmlformats.org/officeDocument/2006/relationships/tags" Target="../tags/tag43.xml"/><Relationship Id="rId33" Type="http://schemas.openxmlformats.org/officeDocument/2006/relationships/tags" Target="../tags/tag42.xml"/><Relationship Id="rId32" Type="http://schemas.openxmlformats.org/officeDocument/2006/relationships/tags" Target="../tags/tag41.xml"/><Relationship Id="rId31" Type="http://schemas.openxmlformats.org/officeDocument/2006/relationships/tags" Target="../tags/tag40.xml"/><Relationship Id="rId30" Type="http://schemas.openxmlformats.org/officeDocument/2006/relationships/tags" Target="../tags/tag39.xml"/><Relationship Id="rId3" Type="http://schemas.openxmlformats.org/officeDocument/2006/relationships/tags" Target="../tags/tag12.xml"/><Relationship Id="rId29" Type="http://schemas.openxmlformats.org/officeDocument/2006/relationships/tags" Target="../tags/tag38.xml"/><Relationship Id="rId28" Type="http://schemas.openxmlformats.org/officeDocument/2006/relationships/tags" Target="../tags/tag37.xml"/><Relationship Id="rId27" Type="http://schemas.openxmlformats.org/officeDocument/2006/relationships/tags" Target="../tags/tag36.xml"/><Relationship Id="rId26" Type="http://schemas.openxmlformats.org/officeDocument/2006/relationships/tags" Target="../tags/tag35.xml"/><Relationship Id="rId25" Type="http://schemas.openxmlformats.org/officeDocument/2006/relationships/tags" Target="../tags/tag34.xml"/><Relationship Id="rId24" Type="http://schemas.openxmlformats.org/officeDocument/2006/relationships/tags" Target="../tags/tag33.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1.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48.xml"/><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tags" Target="../tags/tag49.xml"/><Relationship Id="rId2" Type="http://schemas.openxmlformats.org/officeDocument/2006/relationships/image" Target="../media/image14.png"/><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ags" Target="../tags/tag52.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tags" Target="../tags/tag53.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tags" Target="../tags/tag55.xml"/><Relationship Id="rId1" Type="http://schemas.openxmlformats.org/officeDocument/2006/relationships/image" Target="../media/image17.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tags" Target="../tags/tag56.xml"/><Relationship Id="rId1" Type="http://schemas.openxmlformats.org/officeDocument/2006/relationships/image" Target="../media/image18.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tags" Target="../tags/tag57.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tags" Target="../tags/tag59.xml"/><Relationship Id="rId1" Type="http://schemas.openxmlformats.org/officeDocument/2006/relationships/image" Target="../media/image20.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tags" Target="../tags/tag60.xml"/><Relationship Id="rId1" Type="http://schemas.openxmlformats.org/officeDocument/2006/relationships/image" Target="../media/image21.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tags" Target="../tags/tag61.xml"/><Relationship Id="rId1" Type="http://schemas.openxmlformats.org/officeDocument/2006/relationships/image" Target="../media/image22.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tags" Target="../tags/tag62.xml"/><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image" Target="../media/image24.jpeg"/></Relationships>
</file>

<file path=ppt/slides/_rels/slide31.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4" Type="http://schemas.openxmlformats.org/officeDocument/2006/relationships/notesSlide" Target="../notesSlides/notesSlide28.xml"/><Relationship Id="rId23" Type="http://schemas.openxmlformats.org/officeDocument/2006/relationships/slideLayout" Target="../slideLayouts/slideLayout2.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tags" Target="../tags/tag65.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image" Target="../media/image25.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image" Target="../media/image26.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image" Target="../media/image27.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image" Target="../media/image29.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2" Type="http://schemas.openxmlformats.org/officeDocument/2006/relationships/notesSlide" Target="../notesSlides/notesSlide37.xml"/><Relationship Id="rId31" Type="http://schemas.openxmlformats.org/officeDocument/2006/relationships/slideLayout" Target="../slideLayouts/slideLayout2.xml"/><Relationship Id="rId30" Type="http://schemas.openxmlformats.org/officeDocument/2006/relationships/tags" Target="../tags/tag123.xml"/><Relationship Id="rId3" Type="http://schemas.openxmlformats.org/officeDocument/2006/relationships/tags" Target="../tags/tag96.xml"/><Relationship Id="rId29" Type="http://schemas.openxmlformats.org/officeDocument/2006/relationships/tags" Target="../tags/tag122.xml"/><Relationship Id="rId28" Type="http://schemas.openxmlformats.org/officeDocument/2006/relationships/tags" Target="../tags/tag121.xml"/><Relationship Id="rId27" Type="http://schemas.openxmlformats.org/officeDocument/2006/relationships/tags" Target="../tags/tag120.xml"/><Relationship Id="rId26" Type="http://schemas.openxmlformats.org/officeDocument/2006/relationships/tags" Target="../tags/tag119.xml"/><Relationship Id="rId25" Type="http://schemas.openxmlformats.org/officeDocument/2006/relationships/tags" Target="../tags/tag118.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tags" Target="../tags/tag95.xml"/><Relationship Id="rId19" Type="http://schemas.openxmlformats.org/officeDocument/2006/relationships/tags" Target="../tags/tag112.xml"/><Relationship Id="rId18" Type="http://schemas.openxmlformats.org/officeDocument/2006/relationships/tags" Target="../tags/tag111.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41.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1" Type="http://schemas.openxmlformats.org/officeDocument/2006/relationships/notesSlide" Target="../notesSlides/notesSlide38.xml"/><Relationship Id="rId10" Type="http://schemas.openxmlformats.org/officeDocument/2006/relationships/slideLayout" Target="../slideLayouts/slideLayout2.xml"/><Relationship Id="rId1" Type="http://schemas.openxmlformats.org/officeDocument/2006/relationships/tags" Target="../tags/tag124.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39.xml"/><Relationship Id="rId7" Type="http://schemas.openxmlformats.org/officeDocument/2006/relationships/image" Target="../media/image30.jpeg"/><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0" Type="http://schemas.openxmlformats.org/officeDocument/2006/relationships/notesSlide" Target="../notesSlides/notesSlide39.xml"/><Relationship Id="rId1" Type="http://schemas.openxmlformats.org/officeDocument/2006/relationships/tags" Target="../tags/tag133.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tags" Target="../tags/tag140.xml"/><Relationship Id="rId1" Type="http://schemas.openxmlformats.org/officeDocument/2006/relationships/image" Target="../media/image3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14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3849370" y="4449445"/>
            <a:ext cx="4738370" cy="6223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zh-CN" altLang="en-US" sz="2000">
                <a:solidFill>
                  <a:schemeClr val="tx1"/>
                </a:solidFill>
                <a:sym typeface="+mn-ea"/>
              </a:rPr>
              <a:t>主讲人：</a:t>
            </a:r>
            <a:r>
              <a:rPr kumimoji="1" lang="en-US" altLang="zh-CN" sz="2000">
                <a:solidFill>
                  <a:schemeClr val="tx1"/>
                </a:solidFill>
                <a:sym typeface="+mn-ea"/>
              </a:rPr>
              <a:t>                  </a:t>
            </a:r>
            <a:r>
              <a:rPr kumimoji="1" lang="zh-CN" altLang="en-US" sz="2000">
                <a:solidFill>
                  <a:schemeClr val="tx1"/>
                </a:solidFill>
                <a:sym typeface="+mn-ea"/>
              </a:rPr>
              <a:t>日期：</a:t>
            </a:r>
            <a:endParaRPr kumimoji="1" lang="zh-CN" altLang="en-US" sz="2000">
              <a:solidFill>
                <a:schemeClr val="tx1"/>
              </a:solidFill>
              <a:sym typeface="+mn-ea"/>
            </a:endParaRPr>
          </a:p>
        </p:txBody>
      </p:sp>
      <p:sp>
        <p:nvSpPr>
          <p:cNvPr id="7" name="文本框 6"/>
          <p:cNvSpPr txBox="1"/>
          <p:nvPr/>
        </p:nvSpPr>
        <p:spPr>
          <a:xfrm>
            <a:off x="2639241" y="1887780"/>
            <a:ext cx="6912968" cy="21228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大学生涯规划</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与职业发展</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二、团队合作与职业发展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738505"/>
            <a:ext cx="701421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（一）团队合作是人才素质的基本要求</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Rectangle 3"/>
          <p:cNvSpPr txBox="1">
            <a:spLocks noChangeArrowheads="1"/>
          </p:cNvSpPr>
          <p:nvPr/>
        </p:nvSpPr>
        <p:spPr bwMode="auto">
          <a:xfrm>
            <a:off x="495300" y="1260475"/>
            <a:ext cx="425958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0</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2</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团队合作最重要</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文本框 4"/>
          <p:cNvSpPr txBox="1"/>
          <p:nvPr/>
        </p:nvSpPr>
        <p:spPr>
          <a:xfrm>
            <a:off x="307975" y="1787525"/>
            <a:ext cx="11695430" cy="475107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张强大学毕业后留在了南京。一家广告公司招聘的时候，他通过笔试和面试后被留了下来。</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试用期间，总经理对张强以及和他同时应聘的另外 4 个人说：“试用期满，将在你们中间选一名业务主管。”听了总经理的话，张强更是雄心勃勃，发誓要当上业务主管。</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然而，要想当上业务主管就必须战胜另外 4 个同事。他想，短短的 3 个月里要凸显自己的业绩仅靠埋头苦干是不行的，他必须凭借聪明才智苦干加巧干。此后，他开始利用网络的优势进入广告设计网站，博览别人的设计创意，并且频频与网络设计高手交流。他想，这样的学习，其他 4 个同事同样能做到，如果是在同一起跑线上公平竞争，他的优势不一定能凸显出来。</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为了确保自己能超过他们，张强开始“不耻下问”地向 4 个同事学习，而他们向张强请教问题的时候，张强每次都把自己独特的见解藏起来，只说一些能在网上查询到的观点。</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40944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二、团队合作与职业发展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62585" y="909320"/>
            <a:ext cx="11624945" cy="4162425"/>
          </a:xfrm>
          <a:prstGeom prst="rect">
            <a:avLst/>
          </a:prstGeom>
          <a:noFill/>
        </p:spPr>
        <p:txBody>
          <a:bodyPr wrap="square" rtlCol="0" anchor="t">
            <a:noAutofit/>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当然，张强所做的一切都很隐蔽，他不会傻到为了打败他们而把他们的材料藏起来，也不会在私下对他们发起人身攻击。张强常常自我安慰说，他并没有伤害他们，他只是努力提高自己而已。</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zh-CN" altLang="en-US" sz="2400" dirty="0">
                <a:latin typeface="楷体" panose="02010609060101010101" charset="-122"/>
                <a:ea typeface="楷体" panose="02010609060101010101" charset="-122"/>
                <a:cs typeface="楷体" panose="02010609060101010101" charset="-122"/>
                <a:sym typeface="+mn-lt"/>
              </a:rPr>
              <a:t> </a:t>
            </a: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试用期满，张强的业绩果然比他们 4 个人的突出。张强想，业务主管一职肯定非他莫属。然而，总经理的决定让张强大跌眼镜：他不仅没能当上业务主管，还被公司淘汰了！面对总经理的决定，张强质问总经理为什么。总经理平和地说：“我们公司之所以能有今天，主要靠的是团队合作精神，因此，在我们公司，能跟同事共同提高的人才是最理想的人选。”</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原来，总经理对张强的所作所为明察秋毫！张强离开公司的时候，总经理吩咐财务处多给张强算了一个月的工资，总经理还拍着张强的肩膀语重心长地说：“记住，跟同事共同提高比只向同事学习更受欢迎。”</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67319" y="216730"/>
            <a:ext cx="40944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二、团队合作与职业发展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7" name="文本框 6"/>
          <p:cNvSpPr txBox="1"/>
          <p:nvPr/>
        </p:nvSpPr>
        <p:spPr>
          <a:xfrm>
            <a:off x="4112260" y="2572385"/>
            <a:ext cx="7748905" cy="3244850"/>
          </a:xfrm>
          <a:prstGeom prst="rect">
            <a:avLst/>
          </a:prstGeom>
          <a:noFill/>
        </p:spPr>
        <p:txBody>
          <a:bodyPr wrap="square" rtlCol="0" anchor="t" anchorCtr="0">
            <a:noAutofit/>
          </a:bodyPr>
          <a:p>
            <a:pPr>
              <a:lnSpc>
                <a:spcPct val="100000"/>
              </a:lnSpc>
            </a:pPr>
            <a:r>
              <a:rPr lang="en-US" altLang="zh-CN" sz="2400" b="1">
                <a:solidFill>
                  <a:srgbClr val="389A47"/>
                </a:solidFill>
              </a:rPr>
              <a:t>       </a:t>
            </a:r>
            <a:r>
              <a:rPr lang="zh-CN" altLang="en-US" sz="2400" b="1">
                <a:solidFill>
                  <a:srgbClr val="389A47"/>
                </a:solidFill>
              </a:rPr>
              <a:t>运行良好的机器需要各个齿轮之间的良好配合，不管是大齿轮还是小齿轮，哪个坏了都不行。组织也一样，只有每个员工相互配合，才能起到“人心齐，泰山移”的效果。如果每个员工只是从自己的角度去思考问题，不配合、不合作，甚至内耗，那么势必影响整个组织的效能，导致“1+1&lt;2”的后果。</a:t>
            </a:r>
            <a:endParaRPr lang="zh-CN" altLang="en-US" sz="2400" b="1">
              <a:solidFill>
                <a:srgbClr val="389A47"/>
              </a:solidFill>
            </a:endParaRPr>
          </a:p>
        </p:txBody>
      </p:sp>
      <p:pic>
        <p:nvPicPr>
          <p:cNvPr id="107" name="图片 106"/>
          <p:cNvPicPr/>
          <p:nvPr/>
        </p:nvPicPr>
        <p:blipFill>
          <a:blip r:embed="rId1"/>
          <a:srcRect l="14431" r="14810"/>
          <a:stretch>
            <a:fillRect/>
          </a:stretch>
        </p:blipFill>
        <p:spPr>
          <a:xfrm>
            <a:off x="0" y="1569085"/>
            <a:ext cx="4009390" cy="40005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二、团队合作与职业发展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82980"/>
            <a:ext cx="701421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（二）团队合作是自身发展的需要</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473710" y="1530985"/>
            <a:ext cx="11322050" cy="14141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000" dirty="0">
                <a:latin typeface="思源黑体 CN Regular" panose="020B0500000000000000" pitchFamily="34" charset="-128"/>
                <a:ea typeface="思源黑体 CN Regular" panose="020B0500000000000000" pitchFamily="34" charset="-128"/>
                <a:cs typeface="+mn-ea"/>
                <a:sym typeface="+mn-lt"/>
              </a:rPr>
              <a:t>团队是为了实现某一目标由两个或两个以上的人所组成的群体。团队不同于团体，也不同于群体，更不同于团伙。团队的构成要素可总结为 5P，分别为目标（purpose）、定位（place）、职责职权（power）、计划（plan）、人（people）。</a:t>
            </a:r>
            <a:endParaRPr sz="2000" dirty="0">
              <a:latin typeface="思源黑体 CN Regular" panose="020B0500000000000000" pitchFamily="34" charset="-128"/>
              <a:ea typeface="思源黑体 CN Regular" panose="020B0500000000000000" pitchFamily="34" charset="-128"/>
              <a:cs typeface="+mn-ea"/>
              <a:sym typeface="+mn-lt"/>
            </a:endParaRPr>
          </a:p>
        </p:txBody>
      </p:sp>
      <p:grpSp>
        <p:nvGrpSpPr>
          <p:cNvPr id="35" name="组合 34"/>
          <p:cNvGrpSpPr/>
          <p:nvPr>
            <p:custDataLst>
              <p:tags r:id="rId1"/>
            </p:custDataLst>
          </p:nvPr>
        </p:nvGrpSpPr>
        <p:grpSpPr>
          <a:xfrm>
            <a:off x="793750" y="2328545"/>
            <a:ext cx="11240770" cy="4167505"/>
            <a:chOff x="1838" y="3541"/>
            <a:chExt cx="17702" cy="6563"/>
          </a:xfrm>
        </p:grpSpPr>
        <p:sp>
          <p:nvSpPr>
            <p:cNvPr id="3" name="椭圆 2"/>
            <p:cNvSpPr/>
            <p:nvPr>
              <p:custDataLst>
                <p:tags r:id="rId2"/>
              </p:custDataLst>
            </p:nvPr>
          </p:nvSpPr>
          <p:spPr>
            <a:xfrm>
              <a:off x="7407" y="4494"/>
              <a:ext cx="5042" cy="5042"/>
            </a:xfrm>
            <a:prstGeom prst="ellipse">
              <a:avLst/>
            </a:prstGeom>
            <a:solidFill>
              <a:srgbClr val="E0EFD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56" name="椭圆 55"/>
            <p:cNvSpPr/>
            <p:nvPr>
              <p:custDataLst>
                <p:tags r:id="rId3"/>
              </p:custDataLst>
            </p:nvPr>
          </p:nvSpPr>
          <p:spPr>
            <a:xfrm>
              <a:off x="8618" y="5706"/>
              <a:ext cx="2619" cy="2619"/>
            </a:xfrm>
            <a:prstGeom prst="ellipse">
              <a:avLst/>
            </a:prstGeom>
            <a:solidFill>
              <a:srgbClr val="E0EFD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微软雅黑" panose="020B0503020204020204" charset="-122"/>
                <a:sym typeface="+mn-ea"/>
              </a:endParaRPr>
            </a:p>
          </p:txBody>
        </p:sp>
        <p:sp>
          <p:nvSpPr>
            <p:cNvPr id="6" name="椭圆 5"/>
            <p:cNvSpPr/>
            <p:nvPr>
              <p:custDataLst>
                <p:tags r:id="rId4"/>
              </p:custDataLst>
            </p:nvPr>
          </p:nvSpPr>
          <p:spPr>
            <a:xfrm>
              <a:off x="8795" y="5882"/>
              <a:ext cx="2265" cy="2265"/>
            </a:xfrm>
            <a:prstGeom prst="ellipse">
              <a:avLst/>
            </a:prstGeom>
            <a:solidFill>
              <a:srgbClr val="389A47"/>
            </a:solidFill>
            <a:ln>
              <a:noFill/>
            </a:ln>
            <a:effectLst>
              <a:outerShdw blurRad="215900" dist="381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2000" b="1">
                <a:solidFill>
                  <a:srgbClr val="FFFFFF"/>
                </a:solidFill>
                <a:latin typeface="+mj-ea"/>
                <a:ea typeface="+mj-ea"/>
                <a:cs typeface="微软雅黑" panose="020B0503020204020204" charset="-122"/>
                <a:sym typeface="+mn-ea"/>
              </a:endParaRPr>
            </a:p>
          </p:txBody>
        </p:sp>
        <p:sp>
          <p:nvSpPr>
            <p:cNvPr id="8" name="椭圆 7"/>
            <p:cNvSpPr/>
            <p:nvPr>
              <p:custDataLst>
                <p:tags r:id="rId5"/>
              </p:custDataLst>
            </p:nvPr>
          </p:nvSpPr>
          <p:spPr>
            <a:xfrm>
              <a:off x="7925" y="5013"/>
              <a:ext cx="4004" cy="4005"/>
            </a:xfrm>
            <a:prstGeom prst="ellipse">
              <a:avLst/>
            </a:prstGeom>
            <a:noFill/>
            <a:ln>
              <a:solidFill>
                <a:srgbClr val="389A47"/>
              </a:soli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59" name="椭圆 58"/>
            <p:cNvSpPr/>
            <p:nvPr>
              <p:custDataLst>
                <p:tags r:id="rId6"/>
              </p:custDataLst>
            </p:nvPr>
          </p:nvSpPr>
          <p:spPr>
            <a:xfrm rot="300000">
              <a:off x="8017" y="5412"/>
              <a:ext cx="676" cy="676"/>
            </a:xfrm>
            <a:prstGeom prst="ellipse">
              <a:avLst/>
            </a:prstGeom>
            <a:solidFill>
              <a:srgbClr val="389A47"/>
            </a:soli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60" name="椭圆 59"/>
            <p:cNvSpPr/>
            <p:nvPr>
              <p:custDataLst>
                <p:tags r:id="rId7"/>
              </p:custDataLst>
            </p:nvPr>
          </p:nvSpPr>
          <p:spPr>
            <a:xfrm rot="300000">
              <a:off x="11594" y="6670"/>
              <a:ext cx="676" cy="676"/>
            </a:xfrm>
            <a:prstGeom prst="ellipse">
              <a:avLst/>
            </a:prstGeom>
            <a:solidFill>
              <a:srgbClr val="389A47"/>
            </a:soli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61" name="椭圆 60"/>
            <p:cNvSpPr/>
            <p:nvPr>
              <p:custDataLst>
                <p:tags r:id="rId8"/>
              </p:custDataLst>
            </p:nvPr>
          </p:nvSpPr>
          <p:spPr>
            <a:xfrm rot="300000">
              <a:off x="8017" y="7919"/>
              <a:ext cx="676" cy="676"/>
            </a:xfrm>
            <a:prstGeom prst="ellipse">
              <a:avLst/>
            </a:prstGeom>
            <a:solidFill>
              <a:srgbClr val="389A47"/>
            </a:soli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62" name="椭圆 61"/>
            <p:cNvSpPr/>
            <p:nvPr>
              <p:custDataLst>
                <p:tags r:id="rId9"/>
              </p:custDataLst>
            </p:nvPr>
          </p:nvSpPr>
          <p:spPr>
            <a:xfrm rot="300000">
              <a:off x="10533" y="8429"/>
              <a:ext cx="676" cy="676"/>
            </a:xfrm>
            <a:prstGeom prst="ellipse">
              <a:avLst/>
            </a:prstGeom>
            <a:solidFill>
              <a:srgbClr val="389A47"/>
            </a:soli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64" name="椭圆 63"/>
            <p:cNvSpPr/>
            <p:nvPr>
              <p:custDataLst>
                <p:tags r:id="rId10"/>
              </p:custDataLst>
            </p:nvPr>
          </p:nvSpPr>
          <p:spPr>
            <a:xfrm rot="300000">
              <a:off x="10533" y="4859"/>
              <a:ext cx="676" cy="676"/>
            </a:xfrm>
            <a:prstGeom prst="ellipse">
              <a:avLst/>
            </a:prstGeom>
            <a:solidFill>
              <a:srgbClr val="389A47"/>
            </a:soli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微软雅黑" panose="020B0503020204020204" charset="-122"/>
                <a:sym typeface="+mn-ea"/>
              </a:endParaRPr>
            </a:p>
          </p:txBody>
        </p:sp>
        <p:sp>
          <p:nvSpPr>
            <p:cNvPr id="69" name="弧形 68"/>
            <p:cNvSpPr/>
            <p:nvPr>
              <p:custDataLst>
                <p:tags r:id="rId11"/>
              </p:custDataLst>
            </p:nvPr>
          </p:nvSpPr>
          <p:spPr>
            <a:xfrm rot="16200000">
              <a:off x="8263" y="5350"/>
              <a:ext cx="3320" cy="3320"/>
            </a:xfrm>
            <a:prstGeom prst="arc">
              <a:avLst>
                <a:gd name="adj1" fmla="val 19305001"/>
                <a:gd name="adj2" fmla="val 1087993"/>
              </a:avLst>
            </a:prstGeom>
            <a:ln w="6350">
              <a:solidFill>
                <a:srgbClr val="389A47"/>
              </a:soli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cs typeface="微软雅黑" panose="020B0503020204020204" charset="-122"/>
              </a:endParaRPr>
            </a:p>
          </p:txBody>
        </p:sp>
        <p:sp>
          <p:nvSpPr>
            <p:cNvPr id="70" name="弧形 69"/>
            <p:cNvSpPr/>
            <p:nvPr>
              <p:custDataLst>
                <p:tags r:id="rId12"/>
              </p:custDataLst>
            </p:nvPr>
          </p:nvSpPr>
          <p:spPr>
            <a:xfrm rot="20520000">
              <a:off x="8263" y="5349"/>
              <a:ext cx="3320" cy="3320"/>
            </a:xfrm>
            <a:prstGeom prst="arc">
              <a:avLst>
                <a:gd name="adj1" fmla="val 19630616"/>
                <a:gd name="adj2" fmla="val 331570"/>
              </a:avLst>
            </a:prstGeom>
            <a:ln w="6350">
              <a:solidFill>
                <a:srgbClr val="389A47"/>
              </a:soli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cs typeface="微软雅黑" panose="020B0503020204020204" charset="-122"/>
              </a:endParaRPr>
            </a:p>
          </p:txBody>
        </p:sp>
        <p:grpSp>
          <p:nvGrpSpPr>
            <p:cNvPr id="10" name="组合 9"/>
            <p:cNvGrpSpPr/>
            <p:nvPr>
              <p:custDataLst>
                <p:tags r:id="rId13"/>
              </p:custDataLst>
            </p:nvPr>
          </p:nvGrpSpPr>
          <p:grpSpPr>
            <a:xfrm>
              <a:off x="1882" y="4336"/>
              <a:ext cx="5411" cy="2752"/>
              <a:chOff x="1882" y="4336"/>
              <a:chExt cx="5411" cy="2752"/>
            </a:xfrm>
          </p:grpSpPr>
          <p:sp>
            <p:nvSpPr>
              <p:cNvPr id="19" name="矩形 18"/>
              <p:cNvSpPr/>
              <p:nvPr>
                <p:custDataLst>
                  <p:tags r:id="rId14"/>
                </p:custDataLst>
              </p:nvPr>
            </p:nvSpPr>
            <p:spPr>
              <a:xfrm>
                <a:off x="1882" y="4903"/>
                <a:ext cx="5411" cy="2185"/>
              </a:xfrm>
              <a:prstGeom prst="rect">
                <a:avLst/>
              </a:prstGeom>
              <a:noFill/>
            </p:spPr>
            <p:txBody>
              <a:bodyPr wrap="square" lIns="0" tIns="0" rIns="0" bIns="0" rtlCol="0" anchor="t" anchorCtr="0">
                <a:noAutofit/>
              </a:bodyPr>
              <a:lstStyle/>
              <a:p>
                <a:pPr algn="l">
                  <a:lnSpc>
                    <a:spcPct val="100000"/>
                  </a:lnSpc>
                  <a:spcBef>
                    <a:spcPct val="0"/>
                  </a:spcBef>
                  <a:spcAft>
                    <a:spcPct val="0"/>
                  </a:spcAft>
                </a:pPr>
                <a:r>
                  <a:rPr lang="zh-CN" altLang="en-US" sz="2000">
                    <a:solidFill>
                      <a:schemeClr val="tx1">
                        <a:lumMod val="85000"/>
                        <a:lumOff val="15000"/>
                      </a:schemeClr>
                    </a:solidFill>
                    <a:latin typeface="+mn-ea"/>
                    <a:cs typeface="+mn-ea"/>
                  </a:rPr>
                  <a:t>团队有一个既定目标为团队成员导航，知道要往何处去。若没有目标，这个团队就没有存在的价值。</a:t>
                </a:r>
                <a:endParaRPr lang="zh-CN" altLang="en-US" sz="2000">
                  <a:solidFill>
                    <a:schemeClr val="tx1">
                      <a:lumMod val="85000"/>
                      <a:lumOff val="15000"/>
                    </a:schemeClr>
                  </a:solidFill>
                  <a:latin typeface="+mn-ea"/>
                  <a:cs typeface="+mn-ea"/>
                </a:endParaRPr>
              </a:p>
            </p:txBody>
          </p:sp>
          <p:sp>
            <p:nvSpPr>
              <p:cNvPr id="20" name="矩形 19"/>
              <p:cNvSpPr/>
              <p:nvPr>
                <p:custDataLst>
                  <p:tags r:id="rId15"/>
                </p:custDataLst>
              </p:nvPr>
            </p:nvSpPr>
            <p:spPr>
              <a:xfrm>
                <a:off x="3451" y="4336"/>
                <a:ext cx="3600" cy="484"/>
              </a:xfrm>
              <a:prstGeom prst="rect">
                <a:avLst/>
              </a:prstGeom>
              <a:noFill/>
            </p:spPr>
            <p:txBody>
              <a:bodyPr wrap="square" lIns="0" tIns="0" rIns="0" bIns="0" rtlCol="0" anchor="t" anchorCtr="0">
                <a:spAutoFit/>
              </a:bodyPr>
              <a:lstStyle/>
              <a:p>
                <a:pPr algn="r">
                  <a:lnSpc>
                    <a:spcPct val="100000"/>
                  </a:lnSpc>
                  <a:spcBef>
                    <a:spcPct val="0"/>
                  </a:spcBef>
                  <a:spcAft>
                    <a:spcPct val="0"/>
                  </a:spcAft>
                </a:pPr>
                <a:r>
                  <a:rPr lang="zh-CN" altLang="en-US" sz="2000" b="1" dirty="0">
                    <a:solidFill>
                      <a:srgbClr val="389A47"/>
                    </a:solidFill>
                    <a:latin typeface="+mn-ea"/>
                    <a:cs typeface="+mn-ea"/>
                  </a:rPr>
                  <a:t>（1）目标</a:t>
                </a:r>
                <a:endParaRPr lang="zh-CN" altLang="en-US" sz="2000" b="1" dirty="0">
                  <a:solidFill>
                    <a:srgbClr val="389A47"/>
                  </a:solidFill>
                  <a:latin typeface="+mn-ea"/>
                  <a:cs typeface="+mn-ea"/>
                </a:endParaRPr>
              </a:p>
            </p:txBody>
          </p:sp>
        </p:grpSp>
        <p:sp>
          <p:nvSpPr>
            <p:cNvPr id="72" name="弧形 71"/>
            <p:cNvSpPr/>
            <p:nvPr>
              <p:custDataLst>
                <p:tags r:id="rId16"/>
              </p:custDataLst>
            </p:nvPr>
          </p:nvSpPr>
          <p:spPr>
            <a:xfrm rot="11880000">
              <a:off x="8263" y="5350"/>
              <a:ext cx="3320" cy="3320"/>
            </a:xfrm>
            <a:prstGeom prst="arc">
              <a:avLst>
                <a:gd name="adj1" fmla="val 18874957"/>
                <a:gd name="adj2" fmla="val 418709"/>
              </a:avLst>
            </a:prstGeom>
            <a:ln w="6350">
              <a:solidFill>
                <a:srgbClr val="389A47"/>
              </a:soli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cs typeface="微软雅黑" panose="020B0503020204020204" charset="-122"/>
              </a:endParaRPr>
            </a:p>
          </p:txBody>
        </p:sp>
        <p:sp>
          <p:nvSpPr>
            <p:cNvPr id="73" name="弧形 72"/>
            <p:cNvSpPr/>
            <p:nvPr>
              <p:custDataLst>
                <p:tags r:id="rId17"/>
              </p:custDataLst>
            </p:nvPr>
          </p:nvSpPr>
          <p:spPr>
            <a:xfrm rot="7560000">
              <a:off x="8263" y="5354"/>
              <a:ext cx="3320" cy="3320"/>
            </a:xfrm>
            <a:prstGeom prst="arc">
              <a:avLst>
                <a:gd name="adj1" fmla="val 18435481"/>
                <a:gd name="adj2" fmla="val 229171"/>
              </a:avLst>
            </a:prstGeom>
            <a:ln w="6350">
              <a:solidFill>
                <a:srgbClr val="389A47"/>
              </a:soli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cs typeface="微软雅黑" panose="020B0503020204020204" charset="-122"/>
              </a:endParaRPr>
            </a:p>
          </p:txBody>
        </p:sp>
        <p:sp>
          <p:nvSpPr>
            <p:cNvPr id="74" name="弧形 73"/>
            <p:cNvSpPr/>
            <p:nvPr>
              <p:custDataLst>
                <p:tags r:id="rId18"/>
              </p:custDataLst>
            </p:nvPr>
          </p:nvSpPr>
          <p:spPr>
            <a:xfrm rot="3240000">
              <a:off x="8263" y="5353"/>
              <a:ext cx="3320" cy="3320"/>
            </a:xfrm>
            <a:prstGeom prst="arc">
              <a:avLst>
                <a:gd name="adj1" fmla="val 18983492"/>
                <a:gd name="adj2" fmla="val 21486586"/>
              </a:avLst>
            </a:prstGeom>
            <a:ln w="6350">
              <a:solidFill>
                <a:srgbClr val="389A47"/>
              </a:soli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cs typeface="微软雅黑" panose="020B0503020204020204" charset="-122"/>
              </a:endParaRPr>
            </a:p>
          </p:txBody>
        </p:sp>
        <p:sp>
          <p:nvSpPr>
            <p:cNvPr id="42" name="任意多边形: 形状 41"/>
            <p:cNvSpPr/>
            <p:nvPr>
              <p:custDataLst>
                <p:tags r:id="rId19"/>
              </p:custDataLst>
            </p:nvPr>
          </p:nvSpPr>
          <p:spPr>
            <a:xfrm>
              <a:off x="8203" y="5598"/>
              <a:ext cx="306" cy="305"/>
            </a:xfrm>
            <a:custGeom>
              <a:avLst/>
              <a:gdLst>
                <a:gd name="connsiteX0" fmla="*/ 151409 w 262314"/>
                <a:gd name="connsiteY0" fmla="*/ 148533 h 261821"/>
                <a:gd name="connsiteX1" fmla="*/ 229100 w 262314"/>
                <a:gd name="connsiteY1" fmla="*/ 148533 h 261821"/>
                <a:gd name="connsiteX2" fmla="*/ 247329 w 262314"/>
                <a:gd name="connsiteY2" fmla="*/ 166624 h 261821"/>
                <a:gd name="connsiteX3" fmla="*/ 247329 w 262314"/>
                <a:gd name="connsiteY3" fmla="*/ 243730 h 261821"/>
                <a:gd name="connsiteX4" fmla="*/ 229100 w 262314"/>
                <a:gd name="connsiteY4" fmla="*/ 261821 h 261821"/>
                <a:gd name="connsiteX5" fmla="*/ 151409 w 262314"/>
                <a:gd name="connsiteY5" fmla="*/ 261821 h 261821"/>
                <a:gd name="connsiteX6" fmla="*/ 133180 w 262314"/>
                <a:gd name="connsiteY6" fmla="*/ 243730 h 261821"/>
                <a:gd name="connsiteX7" fmla="*/ 133180 w 262314"/>
                <a:gd name="connsiteY7" fmla="*/ 166624 h 261821"/>
                <a:gd name="connsiteX8" fmla="*/ 151409 w 262314"/>
                <a:gd name="connsiteY8" fmla="*/ 148533 h 261821"/>
                <a:gd name="connsiteX9" fmla="*/ 18228 w 262314"/>
                <a:gd name="connsiteY9" fmla="*/ 148533 h 261821"/>
                <a:gd name="connsiteX10" fmla="*/ 95920 w 262314"/>
                <a:gd name="connsiteY10" fmla="*/ 148533 h 261821"/>
                <a:gd name="connsiteX11" fmla="*/ 114148 w 262314"/>
                <a:gd name="connsiteY11" fmla="*/ 166624 h 261821"/>
                <a:gd name="connsiteX12" fmla="*/ 114148 w 262314"/>
                <a:gd name="connsiteY12" fmla="*/ 243730 h 261821"/>
                <a:gd name="connsiteX13" fmla="*/ 95920 w 262314"/>
                <a:gd name="connsiteY13" fmla="*/ 261821 h 261821"/>
                <a:gd name="connsiteX14" fmla="*/ 18228 w 262314"/>
                <a:gd name="connsiteY14" fmla="*/ 261821 h 261821"/>
                <a:gd name="connsiteX15" fmla="*/ 0 w 262314"/>
                <a:gd name="connsiteY15" fmla="*/ 243730 h 261821"/>
                <a:gd name="connsiteX16" fmla="*/ 0 w 262314"/>
                <a:gd name="connsiteY16" fmla="*/ 166624 h 261821"/>
                <a:gd name="connsiteX17" fmla="*/ 18228 w 262314"/>
                <a:gd name="connsiteY17" fmla="*/ 148533 h 261821"/>
                <a:gd name="connsiteX18" fmla="*/ 192519 w 262314"/>
                <a:gd name="connsiteY18" fmla="*/ 43669 h 261821"/>
                <a:gd name="connsiteX19" fmla="*/ 166744 w 262314"/>
                <a:gd name="connsiteY19" fmla="*/ 69250 h 261821"/>
                <a:gd name="connsiteX20" fmla="*/ 192519 w 262314"/>
                <a:gd name="connsiteY20" fmla="*/ 94832 h 261821"/>
                <a:gd name="connsiteX21" fmla="*/ 218295 w 262314"/>
                <a:gd name="connsiteY21" fmla="*/ 69250 h 261821"/>
                <a:gd name="connsiteX22" fmla="*/ 18228 w 262314"/>
                <a:gd name="connsiteY22" fmla="*/ 16357 h 261821"/>
                <a:gd name="connsiteX23" fmla="*/ 95920 w 262314"/>
                <a:gd name="connsiteY23" fmla="*/ 16357 h 261821"/>
                <a:gd name="connsiteX24" fmla="*/ 114148 w 262314"/>
                <a:gd name="connsiteY24" fmla="*/ 34449 h 261821"/>
                <a:gd name="connsiteX25" fmla="*/ 114148 w 262314"/>
                <a:gd name="connsiteY25" fmla="*/ 111554 h 261821"/>
                <a:gd name="connsiteX26" fmla="*/ 95920 w 262314"/>
                <a:gd name="connsiteY26" fmla="*/ 129645 h 261821"/>
                <a:gd name="connsiteX27" fmla="*/ 18228 w 262314"/>
                <a:gd name="connsiteY27" fmla="*/ 129645 h 261821"/>
                <a:gd name="connsiteX28" fmla="*/ 0 w 262314"/>
                <a:gd name="connsiteY28" fmla="*/ 111554 h 261821"/>
                <a:gd name="connsiteX29" fmla="*/ 0 w 262314"/>
                <a:gd name="connsiteY29" fmla="*/ 34449 h 261821"/>
                <a:gd name="connsiteX30" fmla="*/ 18228 w 262314"/>
                <a:gd name="connsiteY30" fmla="*/ 16357 h 261821"/>
                <a:gd name="connsiteX31" fmla="*/ 192502 w 262314"/>
                <a:gd name="connsiteY31" fmla="*/ 0 h 261821"/>
                <a:gd name="connsiteX32" fmla="*/ 205389 w 262314"/>
                <a:gd name="connsiteY32" fmla="*/ 5297 h 261821"/>
                <a:gd name="connsiteX33" fmla="*/ 205407 w 262314"/>
                <a:gd name="connsiteY33" fmla="*/ 5297 h 261821"/>
                <a:gd name="connsiteX34" fmla="*/ 256977 w 262314"/>
                <a:gd name="connsiteY34" fmla="*/ 56460 h 261821"/>
                <a:gd name="connsiteX35" fmla="*/ 256977 w 262314"/>
                <a:gd name="connsiteY35" fmla="*/ 82041 h 261821"/>
                <a:gd name="connsiteX36" fmla="*/ 205407 w 262314"/>
                <a:gd name="connsiteY36" fmla="*/ 133221 h 261821"/>
                <a:gd name="connsiteX37" fmla="*/ 179632 w 262314"/>
                <a:gd name="connsiteY37" fmla="*/ 133221 h 261821"/>
                <a:gd name="connsiteX38" fmla="*/ 128080 w 262314"/>
                <a:gd name="connsiteY38" fmla="*/ 82041 h 261821"/>
                <a:gd name="connsiteX39" fmla="*/ 128080 w 262314"/>
                <a:gd name="connsiteY39" fmla="*/ 56460 h 261821"/>
                <a:gd name="connsiteX40" fmla="*/ 179614 w 262314"/>
                <a:gd name="connsiteY40" fmla="*/ 5297 h 261821"/>
                <a:gd name="connsiteX41" fmla="*/ 192502 w 262314"/>
                <a:gd name="connsiteY41" fmla="*/ 0 h 26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62314" h="261821">
                  <a:moveTo>
                    <a:pt x="151409" y="148533"/>
                  </a:moveTo>
                  <a:lnTo>
                    <a:pt x="229100" y="148533"/>
                  </a:lnTo>
                  <a:cubicBezTo>
                    <a:pt x="239168" y="148533"/>
                    <a:pt x="247329" y="156632"/>
                    <a:pt x="247329" y="166624"/>
                  </a:cubicBezTo>
                  <a:lnTo>
                    <a:pt x="247329" y="243730"/>
                  </a:lnTo>
                  <a:cubicBezTo>
                    <a:pt x="247329" y="253721"/>
                    <a:pt x="239168" y="261821"/>
                    <a:pt x="229100" y="261821"/>
                  </a:cubicBezTo>
                  <a:lnTo>
                    <a:pt x="151409" y="261821"/>
                  </a:lnTo>
                  <a:cubicBezTo>
                    <a:pt x="141341" y="261821"/>
                    <a:pt x="133180" y="253721"/>
                    <a:pt x="133180" y="243730"/>
                  </a:cubicBezTo>
                  <a:lnTo>
                    <a:pt x="133180" y="166624"/>
                  </a:lnTo>
                  <a:cubicBezTo>
                    <a:pt x="133180" y="156632"/>
                    <a:pt x="141341" y="148533"/>
                    <a:pt x="151409" y="148533"/>
                  </a:cubicBezTo>
                  <a:close/>
                  <a:moveTo>
                    <a:pt x="18228" y="148533"/>
                  </a:moveTo>
                  <a:lnTo>
                    <a:pt x="95920" y="148533"/>
                  </a:lnTo>
                  <a:cubicBezTo>
                    <a:pt x="105987" y="148533"/>
                    <a:pt x="114148" y="156632"/>
                    <a:pt x="114148" y="166624"/>
                  </a:cubicBezTo>
                  <a:lnTo>
                    <a:pt x="114148" y="243730"/>
                  </a:lnTo>
                  <a:cubicBezTo>
                    <a:pt x="114148" y="253721"/>
                    <a:pt x="105987" y="261821"/>
                    <a:pt x="95920" y="261821"/>
                  </a:cubicBezTo>
                  <a:lnTo>
                    <a:pt x="18228" y="261821"/>
                  </a:lnTo>
                  <a:cubicBezTo>
                    <a:pt x="8161" y="261821"/>
                    <a:pt x="0" y="253721"/>
                    <a:pt x="0" y="243730"/>
                  </a:cubicBezTo>
                  <a:lnTo>
                    <a:pt x="0" y="166624"/>
                  </a:lnTo>
                  <a:cubicBezTo>
                    <a:pt x="0" y="156632"/>
                    <a:pt x="8161" y="148533"/>
                    <a:pt x="18228" y="148533"/>
                  </a:cubicBezTo>
                  <a:close/>
                  <a:moveTo>
                    <a:pt x="192519" y="43669"/>
                  </a:moveTo>
                  <a:lnTo>
                    <a:pt x="166744" y="69250"/>
                  </a:lnTo>
                  <a:lnTo>
                    <a:pt x="192519" y="94832"/>
                  </a:lnTo>
                  <a:lnTo>
                    <a:pt x="218295" y="69250"/>
                  </a:lnTo>
                  <a:close/>
                  <a:moveTo>
                    <a:pt x="18228" y="16357"/>
                  </a:moveTo>
                  <a:lnTo>
                    <a:pt x="95920" y="16357"/>
                  </a:lnTo>
                  <a:cubicBezTo>
                    <a:pt x="105987" y="16357"/>
                    <a:pt x="114148" y="24457"/>
                    <a:pt x="114148" y="34449"/>
                  </a:cubicBezTo>
                  <a:lnTo>
                    <a:pt x="114148" y="111554"/>
                  </a:lnTo>
                  <a:cubicBezTo>
                    <a:pt x="114148" y="121545"/>
                    <a:pt x="105987" y="129645"/>
                    <a:pt x="95920" y="129645"/>
                  </a:cubicBezTo>
                  <a:lnTo>
                    <a:pt x="18228" y="129645"/>
                  </a:lnTo>
                  <a:cubicBezTo>
                    <a:pt x="8161" y="129645"/>
                    <a:pt x="0" y="121545"/>
                    <a:pt x="0" y="111554"/>
                  </a:cubicBezTo>
                  <a:lnTo>
                    <a:pt x="0" y="34449"/>
                  </a:lnTo>
                  <a:cubicBezTo>
                    <a:pt x="0" y="24457"/>
                    <a:pt x="8161" y="16357"/>
                    <a:pt x="18228" y="16357"/>
                  </a:cubicBezTo>
                  <a:close/>
                  <a:moveTo>
                    <a:pt x="192502" y="0"/>
                  </a:moveTo>
                  <a:cubicBezTo>
                    <a:pt x="197166" y="0"/>
                    <a:pt x="201830" y="1766"/>
                    <a:pt x="205389" y="5297"/>
                  </a:cubicBezTo>
                  <a:lnTo>
                    <a:pt x="205407" y="5297"/>
                  </a:lnTo>
                  <a:lnTo>
                    <a:pt x="256977" y="56460"/>
                  </a:lnTo>
                  <a:cubicBezTo>
                    <a:pt x="264093" y="63524"/>
                    <a:pt x="264093" y="74976"/>
                    <a:pt x="256977" y="82041"/>
                  </a:cubicBezTo>
                  <a:lnTo>
                    <a:pt x="205407" y="133221"/>
                  </a:lnTo>
                  <a:cubicBezTo>
                    <a:pt x="198289" y="140284"/>
                    <a:pt x="186750" y="140284"/>
                    <a:pt x="179632" y="133221"/>
                  </a:cubicBezTo>
                  <a:lnTo>
                    <a:pt x="128080" y="82041"/>
                  </a:lnTo>
                  <a:cubicBezTo>
                    <a:pt x="120964" y="74976"/>
                    <a:pt x="120964" y="63524"/>
                    <a:pt x="128080" y="56460"/>
                  </a:cubicBezTo>
                  <a:lnTo>
                    <a:pt x="179614" y="5297"/>
                  </a:lnTo>
                  <a:cubicBezTo>
                    <a:pt x="183173" y="1766"/>
                    <a:pt x="187837" y="0"/>
                    <a:pt x="192502" y="0"/>
                  </a:cubicBezTo>
                  <a:close/>
                </a:path>
              </a:pathLst>
            </a:custGeom>
            <a:solidFill>
              <a:srgbClr val="FFFFFF"/>
            </a:solidFill>
            <a:ln w="9191" cap="flat">
              <a:noFill/>
              <a:prstDash val="solid"/>
              <a:miter/>
            </a:ln>
          </p:spPr>
          <p:txBody>
            <a:bodyPr rtlCol="0" anchor="ctr"/>
            <a:lstStyle/>
            <a:p>
              <a:endParaRPr lang="zh-CN" altLang="en-US"/>
            </a:p>
          </p:txBody>
        </p:sp>
        <p:sp>
          <p:nvSpPr>
            <p:cNvPr id="37" name="图片 54" descr="343439383331313b343532303032343bb7a2b2bcb9dcc0ed"/>
            <p:cNvSpPr/>
            <p:nvPr>
              <p:custDataLst>
                <p:tags r:id="rId20"/>
              </p:custDataLst>
            </p:nvPr>
          </p:nvSpPr>
          <p:spPr>
            <a:xfrm>
              <a:off x="8204" y="8155"/>
              <a:ext cx="302" cy="205"/>
            </a:xfrm>
            <a:custGeom>
              <a:avLst/>
              <a:gdLst>
                <a:gd name="connsiteX0" fmla="*/ 218697 w 259199"/>
                <a:gd name="connsiteY0" fmla="*/ 77441 h 175885"/>
                <a:gd name="connsiteX1" fmla="*/ 162906 w 259199"/>
                <a:gd name="connsiteY1" fmla="*/ 541 h 175885"/>
                <a:gd name="connsiteX2" fmla="*/ 95022 w 259199"/>
                <a:gd name="connsiteY2" fmla="*/ 45380 h 175885"/>
                <a:gd name="connsiteX3" fmla="*/ 58131 w 259199"/>
                <a:gd name="connsiteY3" fmla="*/ 42559 h 175885"/>
                <a:gd name="connsiteX4" fmla="*/ 42421 w 259199"/>
                <a:gd name="connsiteY4" fmla="*/ 77294 h 175885"/>
                <a:gd name="connsiteX5" fmla="*/ 114 w 259199"/>
                <a:gd name="connsiteY5" fmla="*/ 130680 h 175885"/>
                <a:gd name="connsiteX6" fmla="*/ 46038 w 259199"/>
                <a:gd name="connsiteY6" fmla="*/ 176004 h 175885"/>
                <a:gd name="connsiteX7" fmla="*/ 116852 w 259199"/>
                <a:gd name="connsiteY7" fmla="*/ 176004 h 175885"/>
                <a:gd name="connsiteX8" fmla="*/ 116852 w 259199"/>
                <a:gd name="connsiteY8" fmla="*/ 129102 h 175885"/>
                <a:gd name="connsiteX9" fmla="*/ 94595 w 259199"/>
                <a:gd name="connsiteY9" fmla="*/ 129102 h 175885"/>
                <a:gd name="connsiteX10" fmla="*/ 132024 w 259199"/>
                <a:gd name="connsiteY10" fmla="*/ 87062 h 175885"/>
                <a:gd name="connsiteX11" fmla="*/ 169453 w 259199"/>
                <a:gd name="connsiteY11" fmla="*/ 129102 h 175885"/>
                <a:gd name="connsiteX12" fmla="*/ 147195 w 259199"/>
                <a:gd name="connsiteY12" fmla="*/ 129102 h 175885"/>
                <a:gd name="connsiteX13" fmla="*/ 147195 w 259199"/>
                <a:gd name="connsiteY13" fmla="*/ 176004 h 175885"/>
                <a:gd name="connsiteX14" fmla="*/ 211463 w 259199"/>
                <a:gd name="connsiteY14" fmla="*/ 176004 h 175885"/>
                <a:gd name="connsiteX15" fmla="*/ 259185 w 259199"/>
                <a:gd name="connsiteY15" fmla="*/ 133354 h 175885"/>
                <a:gd name="connsiteX16" fmla="*/ 218697 w 259199"/>
                <a:gd name="connsiteY16" fmla="*/ 77441 h 175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9199" h="175885">
                  <a:moveTo>
                    <a:pt x="218697" y="77441"/>
                  </a:moveTo>
                  <a:cubicBezTo>
                    <a:pt x="218697" y="77441"/>
                    <a:pt x="223574" y="8435"/>
                    <a:pt x="162906" y="541"/>
                  </a:cubicBezTo>
                  <a:cubicBezTo>
                    <a:pt x="110861" y="-4975"/>
                    <a:pt x="95022" y="45380"/>
                    <a:pt x="95022" y="45380"/>
                  </a:cubicBezTo>
                  <a:cubicBezTo>
                    <a:pt x="95022" y="45380"/>
                    <a:pt x="79275" y="29592"/>
                    <a:pt x="58131" y="42559"/>
                  </a:cubicBezTo>
                  <a:cubicBezTo>
                    <a:pt x="39064" y="54706"/>
                    <a:pt x="42421" y="77294"/>
                    <a:pt x="42421" y="77294"/>
                  </a:cubicBezTo>
                  <a:cubicBezTo>
                    <a:pt x="42421" y="77294"/>
                    <a:pt x="114" y="85673"/>
                    <a:pt x="114" y="130680"/>
                  </a:cubicBezTo>
                  <a:cubicBezTo>
                    <a:pt x="1097" y="175520"/>
                    <a:pt x="46038" y="176004"/>
                    <a:pt x="46038" y="176004"/>
                  </a:cubicBezTo>
                  <a:lnTo>
                    <a:pt x="116852" y="176004"/>
                  </a:lnTo>
                  <a:lnTo>
                    <a:pt x="116852" y="129102"/>
                  </a:lnTo>
                  <a:lnTo>
                    <a:pt x="94595" y="129102"/>
                  </a:lnTo>
                  <a:lnTo>
                    <a:pt x="132024" y="87062"/>
                  </a:lnTo>
                  <a:lnTo>
                    <a:pt x="169453" y="129102"/>
                  </a:lnTo>
                  <a:lnTo>
                    <a:pt x="147195" y="129102"/>
                  </a:lnTo>
                  <a:lnTo>
                    <a:pt x="147195" y="176004"/>
                  </a:lnTo>
                  <a:lnTo>
                    <a:pt x="211463" y="176004"/>
                  </a:lnTo>
                  <a:cubicBezTo>
                    <a:pt x="211463" y="176004"/>
                    <a:pt x="253343" y="176004"/>
                    <a:pt x="259185" y="133354"/>
                  </a:cubicBezTo>
                  <a:cubicBezTo>
                    <a:pt x="261967" y="86620"/>
                    <a:pt x="218697" y="77441"/>
                    <a:pt x="218697" y="77441"/>
                  </a:cubicBezTo>
                  <a:close/>
                </a:path>
              </a:pathLst>
            </a:custGeom>
            <a:solidFill>
              <a:srgbClr val="FFFFFF"/>
            </a:solidFill>
            <a:ln w="9189" cap="flat">
              <a:noFill/>
              <a:prstDash val="solid"/>
              <a:miter/>
            </a:ln>
          </p:spPr>
          <p:txBody>
            <a:bodyPr rtlCol="0" anchor="ctr"/>
            <a:lstStyle/>
            <a:p>
              <a:endParaRPr lang="zh-CN" altLang="en-US"/>
            </a:p>
          </p:txBody>
        </p:sp>
        <p:sp>
          <p:nvSpPr>
            <p:cNvPr id="38" name="图片 1" descr="343439383331313b343532303032383bbfcdbba7b9dcc0ed"/>
            <p:cNvSpPr/>
            <p:nvPr>
              <p:custDataLst>
                <p:tags r:id="rId21"/>
              </p:custDataLst>
            </p:nvPr>
          </p:nvSpPr>
          <p:spPr>
            <a:xfrm>
              <a:off x="10718" y="8620"/>
              <a:ext cx="306" cy="295"/>
            </a:xfrm>
            <a:custGeom>
              <a:avLst/>
              <a:gdLst>
                <a:gd name="connsiteX0" fmla="*/ 198412 w 262254"/>
                <a:gd name="connsiteY0" fmla="*/ 198045 h 252966"/>
                <a:gd name="connsiteX1" fmla="*/ 142809 w 262254"/>
                <a:gd name="connsiteY1" fmla="*/ 156245 h 252966"/>
                <a:gd name="connsiteX2" fmla="*/ 139516 w 262254"/>
                <a:gd name="connsiteY2" fmla="*/ 147465 h 252966"/>
                <a:gd name="connsiteX3" fmla="*/ 139516 w 262254"/>
                <a:gd name="connsiteY3" fmla="*/ 147334 h 252966"/>
                <a:gd name="connsiteX4" fmla="*/ 139911 w 262254"/>
                <a:gd name="connsiteY4" fmla="*/ 146548 h 252966"/>
                <a:gd name="connsiteX5" fmla="*/ 160729 w 262254"/>
                <a:gd name="connsiteY5" fmla="*/ 90596 h 252966"/>
                <a:gd name="connsiteX6" fmla="*/ 138988 w 262254"/>
                <a:gd name="connsiteY6" fmla="*/ 30843 h 252966"/>
                <a:gd name="connsiteX7" fmla="*/ 137802 w 262254"/>
                <a:gd name="connsiteY7" fmla="*/ 23374 h 252966"/>
                <a:gd name="connsiteX8" fmla="*/ 173905 w 262254"/>
                <a:gd name="connsiteY8" fmla="*/ 181 h 252966"/>
                <a:gd name="connsiteX9" fmla="*/ 221339 w 262254"/>
                <a:gd name="connsiteY9" fmla="*/ 40802 h 252966"/>
                <a:gd name="connsiteX10" fmla="*/ 205527 w 262254"/>
                <a:gd name="connsiteY10" fmla="*/ 101079 h 252966"/>
                <a:gd name="connsiteX11" fmla="*/ 200257 w 262254"/>
                <a:gd name="connsiteY11" fmla="*/ 107630 h 252966"/>
                <a:gd name="connsiteX12" fmla="*/ 199729 w 262254"/>
                <a:gd name="connsiteY12" fmla="*/ 117720 h 252966"/>
                <a:gd name="connsiteX13" fmla="*/ 201706 w 262254"/>
                <a:gd name="connsiteY13" fmla="*/ 120996 h 252966"/>
                <a:gd name="connsiteX14" fmla="*/ 217518 w 262254"/>
                <a:gd name="connsiteY14" fmla="*/ 128727 h 252966"/>
                <a:gd name="connsiteX15" fmla="*/ 234646 w 262254"/>
                <a:gd name="connsiteY15" fmla="*/ 136590 h 252966"/>
                <a:gd name="connsiteX16" fmla="*/ 260998 w 262254"/>
                <a:gd name="connsiteY16" fmla="*/ 160176 h 252966"/>
                <a:gd name="connsiteX17" fmla="*/ 258363 w 262254"/>
                <a:gd name="connsiteY17" fmla="*/ 185072 h 252966"/>
                <a:gd name="connsiteX18" fmla="*/ 204868 w 262254"/>
                <a:gd name="connsiteY18" fmla="*/ 201583 h 252966"/>
                <a:gd name="connsiteX19" fmla="*/ 198412 w 262254"/>
                <a:gd name="connsiteY19" fmla="*/ 198045 h 252966"/>
                <a:gd name="connsiteX20" fmla="*/ 114 w 262254"/>
                <a:gd name="connsiteY20" fmla="*/ 224253 h 252966"/>
                <a:gd name="connsiteX21" fmla="*/ 114 w 262254"/>
                <a:gd name="connsiteY21" fmla="*/ 215080 h 252966"/>
                <a:gd name="connsiteX22" fmla="*/ 2749 w 262254"/>
                <a:gd name="connsiteY22" fmla="*/ 207218 h 252966"/>
                <a:gd name="connsiteX23" fmla="*/ 27388 w 262254"/>
                <a:gd name="connsiteY23" fmla="*/ 183893 h 252966"/>
                <a:gd name="connsiteX24" fmla="*/ 28179 w 262254"/>
                <a:gd name="connsiteY24" fmla="*/ 183369 h 252966"/>
                <a:gd name="connsiteX25" fmla="*/ 52818 w 262254"/>
                <a:gd name="connsiteY25" fmla="*/ 171838 h 252966"/>
                <a:gd name="connsiteX26" fmla="*/ 60723 w 262254"/>
                <a:gd name="connsiteY26" fmla="*/ 168562 h 252966"/>
                <a:gd name="connsiteX27" fmla="*/ 62963 w 262254"/>
                <a:gd name="connsiteY27" fmla="*/ 166858 h 252966"/>
                <a:gd name="connsiteX28" fmla="*/ 67180 w 262254"/>
                <a:gd name="connsiteY28" fmla="*/ 145631 h 252966"/>
                <a:gd name="connsiteX29" fmla="*/ 62041 w 262254"/>
                <a:gd name="connsiteY29" fmla="*/ 139210 h 252966"/>
                <a:gd name="connsiteX30" fmla="*/ 61777 w 262254"/>
                <a:gd name="connsiteY30" fmla="*/ 138948 h 252966"/>
                <a:gd name="connsiteX31" fmla="*/ 42145 w 262254"/>
                <a:gd name="connsiteY31" fmla="*/ 77492 h 252966"/>
                <a:gd name="connsiteX32" fmla="*/ 90896 w 262254"/>
                <a:gd name="connsiteY32" fmla="*/ 32940 h 252966"/>
                <a:gd name="connsiteX33" fmla="*/ 140965 w 262254"/>
                <a:gd name="connsiteY33" fmla="*/ 77230 h 252966"/>
                <a:gd name="connsiteX34" fmla="*/ 141097 w 262254"/>
                <a:gd name="connsiteY34" fmla="*/ 77885 h 252966"/>
                <a:gd name="connsiteX35" fmla="*/ 134509 w 262254"/>
                <a:gd name="connsiteY35" fmla="*/ 116934 h 252966"/>
                <a:gd name="connsiteX36" fmla="*/ 121596 w 262254"/>
                <a:gd name="connsiteY36" fmla="*/ 138817 h 252966"/>
                <a:gd name="connsiteX37" fmla="*/ 121070 w 262254"/>
                <a:gd name="connsiteY37" fmla="*/ 139604 h 252966"/>
                <a:gd name="connsiteX38" fmla="*/ 116326 w 262254"/>
                <a:gd name="connsiteY38" fmla="*/ 145107 h 252966"/>
                <a:gd name="connsiteX39" fmla="*/ 115799 w 262254"/>
                <a:gd name="connsiteY39" fmla="*/ 146417 h 252966"/>
                <a:gd name="connsiteX40" fmla="*/ 118698 w 262254"/>
                <a:gd name="connsiteY40" fmla="*/ 168038 h 252966"/>
                <a:gd name="connsiteX41" fmla="*/ 128975 w 262254"/>
                <a:gd name="connsiteY41" fmla="*/ 171838 h 252966"/>
                <a:gd name="connsiteX42" fmla="*/ 129633 w 262254"/>
                <a:gd name="connsiteY42" fmla="*/ 172100 h 252966"/>
                <a:gd name="connsiteX43" fmla="*/ 172587 w 262254"/>
                <a:gd name="connsiteY43" fmla="*/ 196735 h 252966"/>
                <a:gd name="connsiteX44" fmla="*/ 172982 w 262254"/>
                <a:gd name="connsiteY44" fmla="*/ 196997 h 252966"/>
                <a:gd name="connsiteX45" fmla="*/ 182733 w 262254"/>
                <a:gd name="connsiteY45" fmla="*/ 211280 h 252966"/>
                <a:gd name="connsiteX46" fmla="*/ 183260 w 262254"/>
                <a:gd name="connsiteY46" fmla="*/ 215735 h 252966"/>
                <a:gd name="connsiteX47" fmla="*/ 183260 w 262254"/>
                <a:gd name="connsiteY47" fmla="*/ 225956 h 252966"/>
                <a:gd name="connsiteX48" fmla="*/ 182996 w 262254"/>
                <a:gd name="connsiteY48" fmla="*/ 227791 h 252966"/>
                <a:gd name="connsiteX49" fmla="*/ 143732 w 262254"/>
                <a:gd name="connsiteY49" fmla="*/ 249150 h 252966"/>
                <a:gd name="connsiteX50" fmla="*/ 43595 w 262254"/>
                <a:gd name="connsiteY50" fmla="*/ 249150 h 252966"/>
                <a:gd name="connsiteX51" fmla="*/ 5384 w 262254"/>
                <a:gd name="connsiteY51" fmla="*/ 233425 h 252966"/>
                <a:gd name="connsiteX52" fmla="*/ 114 w 262254"/>
                <a:gd name="connsiteY52" fmla="*/ 224253 h 25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62254" h="252966">
                  <a:moveTo>
                    <a:pt x="198412" y="198045"/>
                  </a:moveTo>
                  <a:cubicBezTo>
                    <a:pt x="187081" y="176687"/>
                    <a:pt x="166263" y="165549"/>
                    <a:pt x="142809" y="156245"/>
                  </a:cubicBezTo>
                  <a:cubicBezTo>
                    <a:pt x="139252" y="154804"/>
                    <a:pt x="137802" y="150742"/>
                    <a:pt x="139516" y="147465"/>
                  </a:cubicBezTo>
                  <a:lnTo>
                    <a:pt x="139516" y="147334"/>
                  </a:lnTo>
                  <a:lnTo>
                    <a:pt x="139911" y="146548"/>
                  </a:lnTo>
                  <a:cubicBezTo>
                    <a:pt x="150320" y="132134"/>
                    <a:pt x="159411" y="113920"/>
                    <a:pt x="160729" y="90596"/>
                  </a:cubicBezTo>
                  <a:cubicBezTo>
                    <a:pt x="163232" y="63864"/>
                    <a:pt x="153087" y="44995"/>
                    <a:pt x="138988" y="30843"/>
                  </a:cubicBezTo>
                  <a:cubicBezTo>
                    <a:pt x="137012" y="28878"/>
                    <a:pt x="136485" y="25864"/>
                    <a:pt x="137802" y="23374"/>
                  </a:cubicBezTo>
                  <a:cubicBezTo>
                    <a:pt x="144522" y="11057"/>
                    <a:pt x="154932" y="1360"/>
                    <a:pt x="173905" y="181"/>
                  </a:cubicBezTo>
                  <a:cubicBezTo>
                    <a:pt x="202892" y="-1130"/>
                    <a:pt x="218704" y="17215"/>
                    <a:pt x="221339" y="40802"/>
                  </a:cubicBezTo>
                  <a:cubicBezTo>
                    <a:pt x="225291" y="67009"/>
                    <a:pt x="216068" y="87975"/>
                    <a:pt x="205527" y="101079"/>
                  </a:cubicBezTo>
                  <a:cubicBezTo>
                    <a:pt x="204209" y="103700"/>
                    <a:pt x="201574" y="105009"/>
                    <a:pt x="200257" y="107630"/>
                  </a:cubicBezTo>
                  <a:cubicBezTo>
                    <a:pt x="199202" y="109727"/>
                    <a:pt x="198939" y="114575"/>
                    <a:pt x="199729" y="117720"/>
                  </a:cubicBezTo>
                  <a:cubicBezTo>
                    <a:pt x="199994" y="119031"/>
                    <a:pt x="200652" y="120079"/>
                    <a:pt x="201706" y="120996"/>
                  </a:cubicBezTo>
                  <a:cubicBezTo>
                    <a:pt x="205395" y="124141"/>
                    <a:pt x="212905" y="126368"/>
                    <a:pt x="217518" y="128727"/>
                  </a:cubicBezTo>
                  <a:cubicBezTo>
                    <a:pt x="224105" y="131348"/>
                    <a:pt x="229376" y="133969"/>
                    <a:pt x="234646" y="136590"/>
                  </a:cubicBezTo>
                  <a:cubicBezTo>
                    <a:pt x="245187" y="141831"/>
                    <a:pt x="257045" y="149693"/>
                    <a:pt x="260998" y="160176"/>
                  </a:cubicBezTo>
                  <a:cubicBezTo>
                    <a:pt x="263633" y="166728"/>
                    <a:pt x="262315" y="179831"/>
                    <a:pt x="258363" y="185072"/>
                  </a:cubicBezTo>
                  <a:cubicBezTo>
                    <a:pt x="249798" y="197259"/>
                    <a:pt x="225159" y="199224"/>
                    <a:pt x="204868" y="201583"/>
                  </a:cubicBezTo>
                  <a:cubicBezTo>
                    <a:pt x="202233" y="201714"/>
                    <a:pt x="199729" y="200404"/>
                    <a:pt x="198412" y="198045"/>
                  </a:cubicBezTo>
                  <a:moveTo>
                    <a:pt x="114" y="224253"/>
                  </a:moveTo>
                  <a:lnTo>
                    <a:pt x="114" y="215080"/>
                  </a:lnTo>
                  <a:cubicBezTo>
                    <a:pt x="114" y="212459"/>
                    <a:pt x="1432" y="209838"/>
                    <a:pt x="2749" y="207218"/>
                  </a:cubicBezTo>
                  <a:cubicBezTo>
                    <a:pt x="7888" y="196866"/>
                    <a:pt x="18297" y="190315"/>
                    <a:pt x="27388" y="183893"/>
                  </a:cubicBezTo>
                  <a:cubicBezTo>
                    <a:pt x="27652" y="183763"/>
                    <a:pt x="27915" y="183500"/>
                    <a:pt x="28179" y="183369"/>
                  </a:cubicBezTo>
                  <a:cubicBezTo>
                    <a:pt x="35953" y="179570"/>
                    <a:pt x="43726" y="175638"/>
                    <a:pt x="52818" y="171838"/>
                  </a:cubicBezTo>
                  <a:cubicBezTo>
                    <a:pt x="55058" y="170790"/>
                    <a:pt x="58220" y="169611"/>
                    <a:pt x="60723" y="168562"/>
                  </a:cubicBezTo>
                  <a:cubicBezTo>
                    <a:pt x="61646" y="168169"/>
                    <a:pt x="62436" y="167645"/>
                    <a:pt x="62963" y="166858"/>
                  </a:cubicBezTo>
                  <a:cubicBezTo>
                    <a:pt x="66784" y="162272"/>
                    <a:pt x="70869" y="152838"/>
                    <a:pt x="67180" y="145631"/>
                  </a:cubicBezTo>
                  <a:cubicBezTo>
                    <a:pt x="65862" y="143010"/>
                    <a:pt x="64544" y="141700"/>
                    <a:pt x="62041" y="139210"/>
                  </a:cubicBezTo>
                  <a:lnTo>
                    <a:pt x="61777" y="138948"/>
                  </a:lnTo>
                  <a:cubicBezTo>
                    <a:pt x="49919" y="125844"/>
                    <a:pt x="39510" y="103568"/>
                    <a:pt x="42145" y="77492"/>
                  </a:cubicBezTo>
                  <a:cubicBezTo>
                    <a:pt x="44780" y="51285"/>
                    <a:pt x="61909" y="32940"/>
                    <a:pt x="90896" y="32940"/>
                  </a:cubicBezTo>
                  <a:cubicBezTo>
                    <a:pt x="119751" y="32940"/>
                    <a:pt x="136881" y="51154"/>
                    <a:pt x="140965" y="77230"/>
                  </a:cubicBezTo>
                  <a:cubicBezTo>
                    <a:pt x="140965" y="77492"/>
                    <a:pt x="140965" y="77623"/>
                    <a:pt x="141097" y="77885"/>
                  </a:cubicBezTo>
                  <a:cubicBezTo>
                    <a:pt x="142282" y="93478"/>
                    <a:pt x="138461" y="107762"/>
                    <a:pt x="134509" y="116934"/>
                  </a:cubicBezTo>
                  <a:cubicBezTo>
                    <a:pt x="130688" y="125976"/>
                    <a:pt x="126735" y="132396"/>
                    <a:pt x="121596" y="138817"/>
                  </a:cubicBezTo>
                  <a:cubicBezTo>
                    <a:pt x="121333" y="139079"/>
                    <a:pt x="121201" y="139341"/>
                    <a:pt x="121070" y="139604"/>
                  </a:cubicBezTo>
                  <a:cubicBezTo>
                    <a:pt x="119751" y="141700"/>
                    <a:pt x="117643" y="143010"/>
                    <a:pt x="116326" y="145107"/>
                  </a:cubicBezTo>
                  <a:cubicBezTo>
                    <a:pt x="116063" y="145500"/>
                    <a:pt x="115930" y="145893"/>
                    <a:pt x="115799" y="146417"/>
                  </a:cubicBezTo>
                  <a:cubicBezTo>
                    <a:pt x="113559" y="154148"/>
                    <a:pt x="116063" y="164238"/>
                    <a:pt x="118698" y="168038"/>
                  </a:cubicBezTo>
                  <a:cubicBezTo>
                    <a:pt x="120015" y="170528"/>
                    <a:pt x="125022" y="170659"/>
                    <a:pt x="128975" y="171838"/>
                  </a:cubicBezTo>
                  <a:cubicBezTo>
                    <a:pt x="129239" y="171970"/>
                    <a:pt x="129370" y="171970"/>
                    <a:pt x="129633" y="172100"/>
                  </a:cubicBezTo>
                  <a:cubicBezTo>
                    <a:pt x="145313" y="178652"/>
                    <a:pt x="160861" y="186383"/>
                    <a:pt x="172587" y="196735"/>
                  </a:cubicBezTo>
                  <a:cubicBezTo>
                    <a:pt x="172719" y="196866"/>
                    <a:pt x="172850" y="196997"/>
                    <a:pt x="172982" y="196997"/>
                  </a:cubicBezTo>
                  <a:cubicBezTo>
                    <a:pt x="176408" y="200404"/>
                    <a:pt x="180888" y="204991"/>
                    <a:pt x="182733" y="211280"/>
                  </a:cubicBezTo>
                  <a:cubicBezTo>
                    <a:pt x="183128" y="212721"/>
                    <a:pt x="183260" y="214294"/>
                    <a:pt x="183260" y="215735"/>
                  </a:cubicBezTo>
                  <a:lnTo>
                    <a:pt x="183260" y="225956"/>
                  </a:lnTo>
                  <a:cubicBezTo>
                    <a:pt x="183260" y="226611"/>
                    <a:pt x="183128" y="227267"/>
                    <a:pt x="182996" y="227791"/>
                  </a:cubicBezTo>
                  <a:cubicBezTo>
                    <a:pt x="178516" y="241419"/>
                    <a:pt x="160465" y="245349"/>
                    <a:pt x="143732" y="249150"/>
                  </a:cubicBezTo>
                  <a:cubicBezTo>
                    <a:pt x="114744" y="254391"/>
                    <a:pt x="73899" y="254391"/>
                    <a:pt x="43595" y="249150"/>
                  </a:cubicBezTo>
                  <a:cubicBezTo>
                    <a:pt x="29101" y="246529"/>
                    <a:pt x="13290" y="242598"/>
                    <a:pt x="5384" y="233425"/>
                  </a:cubicBezTo>
                  <a:cubicBezTo>
                    <a:pt x="2749" y="232115"/>
                    <a:pt x="1432" y="229494"/>
                    <a:pt x="114" y="224253"/>
                  </a:cubicBezTo>
                </a:path>
              </a:pathLst>
            </a:custGeom>
            <a:solidFill>
              <a:srgbClr val="FFFFFF"/>
            </a:solidFill>
            <a:ln w="9197" cap="flat">
              <a:noFill/>
              <a:prstDash val="solid"/>
              <a:miter/>
            </a:ln>
          </p:spPr>
          <p:txBody>
            <a:bodyPr rtlCol="0" anchor="ctr"/>
            <a:lstStyle/>
            <a:p>
              <a:endParaRPr lang="zh-CN" altLang="en-US"/>
            </a:p>
          </p:txBody>
        </p:sp>
        <p:sp>
          <p:nvSpPr>
            <p:cNvPr id="39" name="图片 5" descr="343439383331313b343532303031393bd2b5bca8b9dcc0ed"/>
            <p:cNvSpPr/>
            <p:nvPr>
              <p:custDataLst>
                <p:tags r:id="rId22"/>
              </p:custDataLst>
            </p:nvPr>
          </p:nvSpPr>
          <p:spPr>
            <a:xfrm>
              <a:off x="11780" y="6867"/>
              <a:ext cx="306" cy="284"/>
            </a:xfrm>
            <a:custGeom>
              <a:avLst/>
              <a:gdLst>
                <a:gd name="connsiteX0" fmla="*/ 231594 w 262254"/>
                <a:gd name="connsiteY0" fmla="*/ 115 h 243461"/>
                <a:gd name="connsiteX1" fmla="*/ 30220 w 262254"/>
                <a:gd name="connsiteY1" fmla="*/ 115 h 243461"/>
                <a:gd name="connsiteX2" fmla="*/ 114 w 262254"/>
                <a:gd name="connsiteY2" fmla="*/ 30463 h 243461"/>
                <a:gd name="connsiteX3" fmla="*/ 114 w 262254"/>
                <a:gd name="connsiteY3" fmla="*/ 161299 h 243461"/>
                <a:gd name="connsiteX4" fmla="*/ 30220 w 262254"/>
                <a:gd name="connsiteY4" fmla="*/ 191647 h 243461"/>
                <a:gd name="connsiteX5" fmla="*/ 105819 w 262254"/>
                <a:gd name="connsiteY5" fmla="*/ 191647 h 243461"/>
                <a:gd name="connsiteX6" fmla="*/ 105819 w 262254"/>
                <a:gd name="connsiteY6" fmla="*/ 228740 h 243461"/>
                <a:gd name="connsiteX7" fmla="*/ 64340 w 262254"/>
                <a:gd name="connsiteY7" fmla="*/ 228740 h 243461"/>
                <a:gd name="connsiteX8" fmla="*/ 56981 w 262254"/>
                <a:gd name="connsiteY8" fmla="*/ 236158 h 243461"/>
                <a:gd name="connsiteX9" fmla="*/ 64340 w 262254"/>
                <a:gd name="connsiteY9" fmla="*/ 243577 h 243461"/>
                <a:gd name="connsiteX10" fmla="*/ 192122 w 262254"/>
                <a:gd name="connsiteY10" fmla="*/ 243577 h 243461"/>
                <a:gd name="connsiteX11" fmla="*/ 199481 w 262254"/>
                <a:gd name="connsiteY11" fmla="*/ 236158 h 243461"/>
                <a:gd name="connsiteX12" fmla="*/ 192122 w 262254"/>
                <a:gd name="connsiteY12" fmla="*/ 228740 h 243461"/>
                <a:gd name="connsiteX13" fmla="*/ 151313 w 262254"/>
                <a:gd name="connsiteY13" fmla="*/ 228740 h 243461"/>
                <a:gd name="connsiteX14" fmla="*/ 151313 w 262254"/>
                <a:gd name="connsiteY14" fmla="*/ 191647 h 243461"/>
                <a:gd name="connsiteX15" fmla="*/ 232263 w 262254"/>
                <a:gd name="connsiteY15" fmla="*/ 191647 h 243461"/>
                <a:gd name="connsiteX16" fmla="*/ 262369 w 262254"/>
                <a:gd name="connsiteY16" fmla="*/ 161299 h 243461"/>
                <a:gd name="connsiteX17" fmla="*/ 262369 w 262254"/>
                <a:gd name="connsiteY17" fmla="*/ 30463 h 243461"/>
                <a:gd name="connsiteX18" fmla="*/ 231594 w 262254"/>
                <a:gd name="connsiteY18" fmla="*/ 115 h 243461"/>
                <a:gd name="connsiteX19" fmla="*/ 218213 w 262254"/>
                <a:gd name="connsiteY19" fmla="*/ 45300 h 243461"/>
                <a:gd name="connsiteX20" fmla="*/ 218213 w 262254"/>
                <a:gd name="connsiteY20" fmla="*/ 45300 h 243461"/>
                <a:gd name="connsiteX21" fmla="*/ 218213 w 262254"/>
                <a:gd name="connsiteY21" fmla="*/ 45975 h 243461"/>
                <a:gd name="connsiteX22" fmla="*/ 143284 w 262254"/>
                <a:gd name="connsiteY22" fmla="*/ 146462 h 243461"/>
                <a:gd name="connsiteX23" fmla="*/ 141277 w 262254"/>
                <a:gd name="connsiteY23" fmla="*/ 145113 h 243461"/>
                <a:gd name="connsiteX24" fmla="*/ 82403 w 262254"/>
                <a:gd name="connsiteY24" fmla="*/ 101951 h 243461"/>
                <a:gd name="connsiteX25" fmla="*/ 61664 w 262254"/>
                <a:gd name="connsiteY25" fmla="*/ 128927 h 243461"/>
                <a:gd name="connsiteX26" fmla="*/ 52297 w 262254"/>
                <a:gd name="connsiteY26" fmla="*/ 132299 h 243461"/>
                <a:gd name="connsiteX27" fmla="*/ 47614 w 262254"/>
                <a:gd name="connsiteY27" fmla="*/ 122183 h 243461"/>
                <a:gd name="connsiteX28" fmla="*/ 48283 w 262254"/>
                <a:gd name="connsiteY28" fmla="*/ 120834 h 243461"/>
                <a:gd name="connsiteX29" fmla="*/ 76382 w 262254"/>
                <a:gd name="connsiteY29" fmla="*/ 83742 h 243461"/>
                <a:gd name="connsiteX30" fmla="*/ 79058 w 262254"/>
                <a:gd name="connsiteY30" fmla="*/ 80370 h 243461"/>
                <a:gd name="connsiteX31" fmla="*/ 139939 w 262254"/>
                <a:gd name="connsiteY31" fmla="*/ 125555 h 243461"/>
                <a:gd name="connsiteX32" fmla="*/ 206172 w 262254"/>
                <a:gd name="connsiteY32" fmla="*/ 37207 h 243461"/>
                <a:gd name="connsiteX33" fmla="*/ 214199 w 262254"/>
                <a:gd name="connsiteY33" fmla="*/ 35859 h 243461"/>
                <a:gd name="connsiteX34" fmla="*/ 218213 w 262254"/>
                <a:gd name="connsiteY34" fmla="*/ 45300 h 243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62254" h="243461">
                  <a:moveTo>
                    <a:pt x="231594" y="115"/>
                  </a:moveTo>
                  <a:lnTo>
                    <a:pt x="30220" y="115"/>
                  </a:lnTo>
                  <a:cubicBezTo>
                    <a:pt x="13494" y="115"/>
                    <a:pt x="114" y="13603"/>
                    <a:pt x="114" y="30463"/>
                  </a:cubicBezTo>
                  <a:lnTo>
                    <a:pt x="114" y="161299"/>
                  </a:lnTo>
                  <a:cubicBezTo>
                    <a:pt x="114" y="178159"/>
                    <a:pt x="13494" y="191647"/>
                    <a:pt x="30220" y="191647"/>
                  </a:cubicBezTo>
                  <a:lnTo>
                    <a:pt x="105819" y="191647"/>
                  </a:lnTo>
                  <a:lnTo>
                    <a:pt x="105819" y="228740"/>
                  </a:lnTo>
                  <a:lnTo>
                    <a:pt x="64340" y="228740"/>
                  </a:lnTo>
                  <a:cubicBezTo>
                    <a:pt x="60326" y="228740"/>
                    <a:pt x="56981" y="232112"/>
                    <a:pt x="56981" y="236158"/>
                  </a:cubicBezTo>
                  <a:cubicBezTo>
                    <a:pt x="56981" y="240205"/>
                    <a:pt x="60326" y="243577"/>
                    <a:pt x="64340" y="243577"/>
                  </a:cubicBezTo>
                  <a:lnTo>
                    <a:pt x="192122" y="243577"/>
                  </a:lnTo>
                  <a:cubicBezTo>
                    <a:pt x="196137" y="243577"/>
                    <a:pt x="199481" y="240205"/>
                    <a:pt x="199481" y="236158"/>
                  </a:cubicBezTo>
                  <a:cubicBezTo>
                    <a:pt x="199481" y="232112"/>
                    <a:pt x="196137" y="228740"/>
                    <a:pt x="192122" y="228740"/>
                  </a:cubicBezTo>
                  <a:lnTo>
                    <a:pt x="151313" y="228740"/>
                  </a:lnTo>
                  <a:lnTo>
                    <a:pt x="151313" y="191647"/>
                  </a:lnTo>
                  <a:lnTo>
                    <a:pt x="232263" y="191647"/>
                  </a:lnTo>
                  <a:cubicBezTo>
                    <a:pt x="248989" y="191647"/>
                    <a:pt x="262369" y="178159"/>
                    <a:pt x="262369" y="161299"/>
                  </a:cubicBezTo>
                  <a:lnTo>
                    <a:pt x="262369" y="30463"/>
                  </a:lnTo>
                  <a:cubicBezTo>
                    <a:pt x="261700" y="14278"/>
                    <a:pt x="248319" y="115"/>
                    <a:pt x="231594" y="115"/>
                  </a:cubicBezTo>
                  <a:moveTo>
                    <a:pt x="218213" y="45300"/>
                  </a:moveTo>
                  <a:cubicBezTo>
                    <a:pt x="218213" y="45300"/>
                    <a:pt x="218213" y="45975"/>
                    <a:pt x="218213" y="45300"/>
                  </a:cubicBezTo>
                  <a:lnTo>
                    <a:pt x="218213" y="45975"/>
                  </a:lnTo>
                  <a:lnTo>
                    <a:pt x="143284" y="146462"/>
                  </a:lnTo>
                  <a:lnTo>
                    <a:pt x="141277" y="145113"/>
                  </a:lnTo>
                  <a:lnTo>
                    <a:pt x="82403" y="101951"/>
                  </a:lnTo>
                  <a:lnTo>
                    <a:pt x="61664" y="128927"/>
                  </a:lnTo>
                  <a:cubicBezTo>
                    <a:pt x="59657" y="132299"/>
                    <a:pt x="55643" y="133648"/>
                    <a:pt x="52297" y="132299"/>
                  </a:cubicBezTo>
                  <a:cubicBezTo>
                    <a:pt x="48283" y="130950"/>
                    <a:pt x="46276" y="126229"/>
                    <a:pt x="47614" y="122183"/>
                  </a:cubicBezTo>
                  <a:cubicBezTo>
                    <a:pt x="47614" y="121509"/>
                    <a:pt x="47614" y="121509"/>
                    <a:pt x="48283" y="120834"/>
                  </a:cubicBezTo>
                  <a:lnTo>
                    <a:pt x="76382" y="83742"/>
                  </a:lnTo>
                  <a:lnTo>
                    <a:pt x="79058" y="80370"/>
                  </a:lnTo>
                  <a:lnTo>
                    <a:pt x="139939" y="125555"/>
                  </a:lnTo>
                  <a:lnTo>
                    <a:pt x="206172" y="37207"/>
                  </a:lnTo>
                  <a:cubicBezTo>
                    <a:pt x="208179" y="35184"/>
                    <a:pt x="211524" y="34510"/>
                    <a:pt x="214199" y="35859"/>
                  </a:cubicBezTo>
                  <a:cubicBezTo>
                    <a:pt x="218213" y="37207"/>
                    <a:pt x="220220" y="41254"/>
                    <a:pt x="218213" y="45300"/>
                  </a:cubicBezTo>
                </a:path>
              </a:pathLst>
            </a:custGeom>
            <a:solidFill>
              <a:srgbClr val="FFFFFF"/>
            </a:solidFill>
            <a:ln w="9197" cap="flat">
              <a:noFill/>
              <a:prstDash val="solid"/>
              <a:miter/>
            </a:ln>
          </p:spPr>
          <p:txBody>
            <a:bodyPr rtlCol="0" anchor="ctr"/>
            <a:lstStyle/>
            <a:p>
              <a:endParaRPr lang="zh-CN" altLang="en-US"/>
            </a:p>
          </p:txBody>
        </p:sp>
        <p:sp>
          <p:nvSpPr>
            <p:cNvPr id="40" name="图片 8" descr="343439383331313b343532303032303bb8f6c8cbd0c5cfa2"/>
            <p:cNvSpPr/>
            <p:nvPr>
              <p:custDataLst>
                <p:tags r:id="rId23"/>
              </p:custDataLst>
            </p:nvPr>
          </p:nvSpPr>
          <p:spPr>
            <a:xfrm>
              <a:off x="10718" y="5043"/>
              <a:ext cx="305" cy="306"/>
            </a:xfrm>
            <a:custGeom>
              <a:avLst/>
              <a:gdLst>
                <a:gd name="connsiteX0" fmla="*/ 238163 w 262149"/>
                <a:gd name="connsiteY0" fmla="*/ 114 h 262254"/>
                <a:gd name="connsiteX1" fmla="*/ 191653 w 262149"/>
                <a:gd name="connsiteY1" fmla="*/ 114 h 262254"/>
                <a:gd name="connsiteX2" fmla="*/ 190384 w 262149"/>
                <a:gd name="connsiteY2" fmla="*/ 114 h 262254"/>
                <a:gd name="connsiteX3" fmla="*/ 41128 w 262149"/>
                <a:gd name="connsiteY3" fmla="*/ 538 h 262254"/>
                <a:gd name="connsiteX4" fmla="*/ 17450 w 262149"/>
                <a:gd name="connsiteY4" fmla="*/ 24264 h 262254"/>
                <a:gd name="connsiteX5" fmla="*/ 17450 w 262149"/>
                <a:gd name="connsiteY5" fmla="*/ 59852 h 262254"/>
                <a:gd name="connsiteX6" fmla="*/ 44510 w 262149"/>
                <a:gd name="connsiteY6" fmla="*/ 59852 h 262254"/>
                <a:gd name="connsiteX7" fmla="*/ 53390 w 262149"/>
                <a:gd name="connsiteY7" fmla="*/ 68749 h 262254"/>
                <a:gd name="connsiteX8" fmla="*/ 53390 w 262149"/>
                <a:gd name="connsiteY8" fmla="*/ 74681 h 262254"/>
                <a:gd name="connsiteX9" fmla="*/ 44510 w 262149"/>
                <a:gd name="connsiteY9" fmla="*/ 83578 h 262254"/>
                <a:gd name="connsiteX10" fmla="*/ 41551 w 262149"/>
                <a:gd name="connsiteY10" fmla="*/ 83578 h 262254"/>
                <a:gd name="connsiteX11" fmla="*/ 41551 w 262149"/>
                <a:gd name="connsiteY11" fmla="*/ 80612 h 262254"/>
                <a:gd name="connsiteX12" fmla="*/ 32671 w 262149"/>
                <a:gd name="connsiteY12" fmla="*/ 71715 h 262254"/>
                <a:gd name="connsiteX13" fmla="*/ 8148 w 262149"/>
                <a:gd name="connsiteY13" fmla="*/ 71715 h 262254"/>
                <a:gd name="connsiteX14" fmla="*/ 537 w 262149"/>
                <a:gd name="connsiteY14" fmla="*/ 77647 h 262254"/>
                <a:gd name="connsiteX15" fmla="*/ 114 w 262149"/>
                <a:gd name="connsiteY15" fmla="*/ 80612 h 262254"/>
                <a:gd name="connsiteX16" fmla="*/ 114 w 262149"/>
                <a:gd name="connsiteY16" fmla="*/ 86544 h 262254"/>
                <a:gd name="connsiteX17" fmla="*/ 8993 w 262149"/>
                <a:gd name="connsiteY17" fmla="*/ 95441 h 262254"/>
                <a:gd name="connsiteX18" fmla="*/ 17873 w 262149"/>
                <a:gd name="connsiteY18" fmla="*/ 95441 h 262254"/>
                <a:gd name="connsiteX19" fmla="*/ 17873 w 262149"/>
                <a:gd name="connsiteY19" fmla="*/ 161111 h 262254"/>
                <a:gd name="connsiteX20" fmla="*/ 44933 w 262149"/>
                <a:gd name="connsiteY20" fmla="*/ 161111 h 262254"/>
                <a:gd name="connsiteX21" fmla="*/ 53812 w 262149"/>
                <a:gd name="connsiteY21" fmla="*/ 170008 h 262254"/>
                <a:gd name="connsiteX22" fmla="*/ 53812 w 262149"/>
                <a:gd name="connsiteY22" fmla="*/ 175939 h 262254"/>
                <a:gd name="connsiteX23" fmla="*/ 44933 w 262149"/>
                <a:gd name="connsiteY23" fmla="*/ 184837 h 262254"/>
                <a:gd name="connsiteX24" fmla="*/ 41973 w 262149"/>
                <a:gd name="connsiteY24" fmla="*/ 184837 h 262254"/>
                <a:gd name="connsiteX25" fmla="*/ 41973 w 262149"/>
                <a:gd name="connsiteY25" fmla="*/ 182295 h 262254"/>
                <a:gd name="connsiteX26" fmla="*/ 33094 w 262149"/>
                <a:gd name="connsiteY26" fmla="*/ 173397 h 262254"/>
                <a:gd name="connsiteX27" fmla="*/ 8570 w 262149"/>
                <a:gd name="connsiteY27" fmla="*/ 173397 h 262254"/>
                <a:gd name="connsiteX28" fmla="*/ 960 w 262149"/>
                <a:gd name="connsiteY28" fmla="*/ 179329 h 262254"/>
                <a:gd name="connsiteX29" fmla="*/ 537 w 262149"/>
                <a:gd name="connsiteY29" fmla="*/ 182295 h 262254"/>
                <a:gd name="connsiteX30" fmla="*/ 537 w 262149"/>
                <a:gd name="connsiteY30" fmla="*/ 188225 h 262254"/>
                <a:gd name="connsiteX31" fmla="*/ 9416 w 262149"/>
                <a:gd name="connsiteY31" fmla="*/ 197123 h 262254"/>
                <a:gd name="connsiteX32" fmla="*/ 18295 w 262149"/>
                <a:gd name="connsiteY32" fmla="*/ 197123 h 262254"/>
                <a:gd name="connsiteX33" fmla="*/ 18295 w 262149"/>
                <a:gd name="connsiteY33" fmla="*/ 238644 h 262254"/>
                <a:gd name="connsiteX34" fmla="*/ 41973 w 262149"/>
                <a:gd name="connsiteY34" fmla="*/ 262369 h 262254"/>
                <a:gd name="connsiteX35" fmla="*/ 238585 w 262149"/>
                <a:gd name="connsiteY35" fmla="*/ 262369 h 262254"/>
                <a:gd name="connsiteX36" fmla="*/ 262264 w 262149"/>
                <a:gd name="connsiteY36" fmla="*/ 238644 h 262254"/>
                <a:gd name="connsiteX37" fmla="*/ 262264 w 262149"/>
                <a:gd name="connsiteY37" fmla="*/ 23840 h 262254"/>
                <a:gd name="connsiteX38" fmla="*/ 238163 w 262149"/>
                <a:gd name="connsiteY38" fmla="*/ 114 h 262254"/>
                <a:gd name="connsiteX39" fmla="*/ 220827 w 262149"/>
                <a:gd name="connsiteY39" fmla="*/ 194157 h 262254"/>
                <a:gd name="connsiteX40" fmla="*/ 220405 w 262149"/>
                <a:gd name="connsiteY40" fmla="*/ 195429 h 262254"/>
                <a:gd name="connsiteX41" fmla="*/ 217868 w 262149"/>
                <a:gd name="connsiteY41" fmla="*/ 198394 h 262254"/>
                <a:gd name="connsiteX42" fmla="*/ 215331 w 262149"/>
                <a:gd name="connsiteY42" fmla="*/ 199665 h 262254"/>
                <a:gd name="connsiteX43" fmla="*/ 213639 w 262149"/>
                <a:gd name="connsiteY43" fmla="*/ 200088 h 262254"/>
                <a:gd name="connsiteX44" fmla="*/ 85947 w 262149"/>
                <a:gd name="connsiteY44" fmla="*/ 200088 h 262254"/>
                <a:gd name="connsiteX45" fmla="*/ 82987 w 262149"/>
                <a:gd name="connsiteY45" fmla="*/ 198818 h 262254"/>
                <a:gd name="connsiteX46" fmla="*/ 80873 w 262149"/>
                <a:gd name="connsiteY46" fmla="*/ 195852 h 262254"/>
                <a:gd name="connsiteX47" fmla="*/ 80450 w 262149"/>
                <a:gd name="connsiteY47" fmla="*/ 194581 h 262254"/>
                <a:gd name="connsiteX48" fmla="*/ 80450 w 262149"/>
                <a:gd name="connsiteY48" fmla="*/ 182719 h 262254"/>
                <a:gd name="connsiteX49" fmla="*/ 80450 w 262149"/>
                <a:gd name="connsiteY49" fmla="*/ 182295 h 262254"/>
                <a:gd name="connsiteX50" fmla="*/ 80873 w 262149"/>
                <a:gd name="connsiteY50" fmla="*/ 181870 h 262254"/>
                <a:gd name="connsiteX51" fmla="*/ 106242 w 262149"/>
                <a:gd name="connsiteY51" fmla="*/ 164500 h 262254"/>
                <a:gd name="connsiteX52" fmla="*/ 131189 w 262149"/>
                <a:gd name="connsiteY52" fmla="*/ 146282 h 262254"/>
                <a:gd name="connsiteX53" fmla="*/ 131189 w 262149"/>
                <a:gd name="connsiteY53" fmla="*/ 143740 h 262254"/>
                <a:gd name="connsiteX54" fmla="*/ 129921 w 262149"/>
                <a:gd name="connsiteY54" fmla="*/ 140774 h 262254"/>
                <a:gd name="connsiteX55" fmla="*/ 116390 w 262149"/>
                <a:gd name="connsiteY55" fmla="*/ 106456 h 262254"/>
                <a:gd name="connsiteX56" fmla="*/ 150638 w 262149"/>
                <a:gd name="connsiteY56" fmla="*/ 63242 h 262254"/>
                <a:gd name="connsiteX57" fmla="*/ 184887 w 262149"/>
                <a:gd name="connsiteY57" fmla="*/ 106456 h 262254"/>
                <a:gd name="connsiteX58" fmla="*/ 171357 w 262149"/>
                <a:gd name="connsiteY58" fmla="*/ 140774 h 262254"/>
                <a:gd name="connsiteX59" fmla="*/ 170089 w 262149"/>
                <a:gd name="connsiteY59" fmla="*/ 143740 h 262254"/>
                <a:gd name="connsiteX60" fmla="*/ 170089 w 262149"/>
                <a:gd name="connsiteY60" fmla="*/ 146282 h 262254"/>
                <a:gd name="connsiteX61" fmla="*/ 195035 w 262149"/>
                <a:gd name="connsiteY61" fmla="*/ 164500 h 262254"/>
                <a:gd name="connsiteX62" fmla="*/ 220405 w 262149"/>
                <a:gd name="connsiteY62" fmla="*/ 181870 h 262254"/>
                <a:gd name="connsiteX63" fmla="*/ 220827 w 262149"/>
                <a:gd name="connsiteY63" fmla="*/ 182295 h 262254"/>
                <a:gd name="connsiteX64" fmla="*/ 220827 w 262149"/>
                <a:gd name="connsiteY64" fmla="*/ 182719 h 262254"/>
                <a:gd name="connsiteX65" fmla="*/ 220827 w 262149"/>
                <a:gd name="connsiteY65" fmla="*/ 194157 h 26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62149" h="262254">
                  <a:moveTo>
                    <a:pt x="238163" y="114"/>
                  </a:moveTo>
                  <a:lnTo>
                    <a:pt x="191653" y="114"/>
                  </a:lnTo>
                  <a:lnTo>
                    <a:pt x="190384" y="114"/>
                  </a:lnTo>
                  <a:lnTo>
                    <a:pt x="41128" y="538"/>
                  </a:lnTo>
                  <a:cubicBezTo>
                    <a:pt x="28020" y="538"/>
                    <a:pt x="17450" y="11130"/>
                    <a:pt x="17450" y="24264"/>
                  </a:cubicBezTo>
                  <a:lnTo>
                    <a:pt x="17450" y="59852"/>
                  </a:lnTo>
                  <a:lnTo>
                    <a:pt x="44510" y="59852"/>
                  </a:lnTo>
                  <a:cubicBezTo>
                    <a:pt x="49584" y="59852"/>
                    <a:pt x="53390" y="63665"/>
                    <a:pt x="53390" y="68749"/>
                  </a:cubicBezTo>
                  <a:lnTo>
                    <a:pt x="53390" y="74681"/>
                  </a:lnTo>
                  <a:cubicBezTo>
                    <a:pt x="53390" y="79765"/>
                    <a:pt x="49584" y="83578"/>
                    <a:pt x="44510" y="83578"/>
                  </a:cubicBezTo>
                  <a:lnTo>
                    <a:pt x="41551" y="83578"/>
                  </a:lnTo>
                  <a:lnTo>
                    <a:pt x="41551" y="80612"/>
                  </a:lnTo>
                  <a:cubicBezTo>
                    <a:pt x="41551" y="75528"/>
                    <a:pt x="37745" y="71715"/>
                    <a:pt x="32671" y="71715"/>
                  </a:cubicBezTo>
                  <a:lnTo>
                    <a:pt x="8148" y="71715"/>
                  </a:lnTo>
                  <a:cubicBezTo>
                    <a:pt x="4765" y="72139"/>
                    <a:pt x="1805" y="74257"/>
                    <a:pt x="537" y="77647"/>
                  </a:cubicBezTo>
                  <a:cubicBezTo>
                    <a:pt x="114" y="78494"/>
                    <a:pt x="114" y="79765"/>
                    <a:pt x="114" y="80612"/>
                  </a:cubicBezTo>
                  <a:lnTo>
                    <a:pt x="114" y="86544"/>
                  </a:lnTo>
                  <a:cubicBezTo>
                    <a:pt x="114" y="91628"/>
                    <a:pt x="3919" y="95441"/>
                    <a:pt x="8993" y="95441"/>
                  </a:cubicBezTo>
                  <a:lnTo>
                    <a:pt x="17873" y="95441"/>
                  </a:lnTo>
                  <a:lnTo>
                    <a:pt x="17873" y="161111"/>
                  </a:lnTo>
                  <a:lnTo>
                    <a:pt x="44933" y="161111"/>
                  </a:lnTo>
                  <a:cubicBezTo>
                    <a:pt x="50007" y="161111"/>
                    <a:pt x="53812" y="164924"/>
                    <a:pt x="53812" y="170008"/>
                  </a:cubicBezTo>
                  <a:lnTo>
                    <a:pt x="53812" y="175939"/>
                  </a:lnTo>
                  <a:cubicBezTo>
                    <a:pt x="53812" y="181023"/>
                    <a:pt x="50007" y="184837"/>
                    <a:pt x="44933" y="184837"/>
                  </a:cubicBezTo>
                  <a:lnTo>
                    <a:pt x="41973" y="184837"/>
                  </a:lnTo>
                  <a:lnTo>
                    <a:pt x="41973" y="182295"/>
                  </a:lnTo>
                  <a:cubicBezTo>
                    <a:pt x="41973" y="177211"/>
                    <a:pt x="38168" y="173397"/>
                    <a:pt x="33094" y="173397"/>
                  </a:cubicBezTo>
                  <a:lnTo>
                    <a:pt x="8570" y="173397"/>
                  </a:lnTo>
                  <a:cubicBezTo>
                    <a:pt x="5188" y="173821"/>
                    <a:pt x="2228" y="175939"/>
                    <a:pt x="960" y="179329"/>
                  </a:cubicBezTo>
                  <a:cubicBezTo>
                    <a:pt x="537" y="180176"/>
                    <a:pt x="537" y="181447"/>
                    <a:pt x="537" y="182295"/>
                  </a:cubicBezTo>
                  <a:lnTo>
                    <a:pt x="537" y="188225"/>
                  </a:lnTo>
                  <a:cubicBezTo>
                    <a:pt x="537" y="193310"/>
                    <a:pt x="4342" y="197123"/>
                    <a:pt x="9416" y="197123"/>
                  </a:cubicBezTo>
                  <a:lnTo>
                    <a:pt x="18295" y="197123"/>
                  </a:lnTo>
                  <a:lnTo>
                    <a:pt x="18295" y="238644"/>
                  </a:lnTo>
                  <a:cubicBezTo>
                    <a:pt x="18295" y="251777"/>
                    <a:pt x="28866" y="262369"/>
                    <a:pt x="41973" y="262369"/>
                  </a:cubicBezTo>
                  <a:lnTo>
                    <a:pt x="238585" y="262369"/>
                  </a:lnTo>
                  <a:cubicBezTo>
                    <a:pt x="251693" y="262369"/>
                    <a:pt x="262264" y="251777"/>
                    <a:pt x="262264" y="238644"/>
                  </a:cubicBezTo>
                  <a:lnTo>
                    <a:pt x="262264" y="23840"/>
                  </a:lnTo>
                  <a:cubicBezTo>
                    <a:pt x="261841" y="10706"/>
                    <a:pt x="251270" y="114"/>
                    <a:pt x="238163" y="114"/>
                  </a:cubicBezTo>
                  <a:moveTo>
                    <a:pt x="220827" y="194157"/>
                  </a:moveTo>
                  <a:cubicBezTo>
                    <a:pt x="220827" y="194157"/>
                    <a:pt x="220405" y="195005"/>
                    <a:pt x="220405" y="195429"/>
                  </a:cubicBezTo>
                  <a:cubicBezTo>
                    <a:pt x="219981" y="196276"/>
                    <a:pt x="218713" y="197547"/>
                    <a:pt x="217868" y="198394"/>
                  </a:cubicBezTo>
                  <a:lnTo>
                    <a:pt x="215331" y="199665"/>
                  </a:lnTo>
                  <a:lnTo>
                    <a:pt x="213639" y="200088"/>
                  </a:lnTo>
                  <a:lnTo>
                    <a:pt x="85947" y="200088"/>
                  </a:lnTo>
                  <a:cubicBezTo>
                    <a:pt x="85101" y="199665"/>
                    <a:pt x="83833" y="199241"/>
                    <a:pt x="82987" y="198818"/>
                  </a:cubicBezTo>
                  <a:cubicBezTo>
                    <a:pt x="82142" y="198394"/>
                    <a:pt x="81296" y="197123"/>
                    <a:pt x="80873" y="195852"/>
                  </a:cubicBezTo>
                  <a:cubicBezTo>
                    <a:pt x="80873" y="195429"/>
                    <a:pt x="80450" y="194581"/>
                    <a:pt x="80450" y="194581"/>
                  </a:cubicBezTo>
                  <a:cubicBezTo>
                    <a:pt x="80027" y="194157"/>
                    <a:pt x="78759" y="188650"/>
                    <a:pt x="80450" y="182719"/>
                  </a:cubicBezTo>
                  <a:lnTo>
                    <a:pt x="80450" y="182295"/>
                  </a:lnTo>
                  <a:lnTo>
                    <a:pt x="80873" y="181870"/>
                  </a:lnTo>
                  <a:cubicBezTo>
                    <a:pt x="85101" y="176363"/>
                    <a:pt x="95249" y="170432"/>
                    <a:pt x="106242" y="164500"/>
                  </a:cubicBezTo>
                  <a:cubicBezTo>
                    <a:pt x="116390" y="158993"/>
                    <a:pt x="131189" y="150518"/>
                    <a:pt x="131189" y="146282"/>
                  </a:cubicBezTo>
                  <a:lnTo>
                    <a:pt x="131189" y="143740"/>
                  </a:lnTo>
                  <a:cubicBezTo>
                    <a:pt x="131189" y="142469"/>
                    <a:pt x="130766" y="141622"/>
                    <a:pt x="129921" y="140774"/>
                  </a:cubicBezTo>
                  <a:cubicBezTo>
                    <a:pt x="121041" y="131877"/>
                    <a:pt x="116390" y="119590"/>
                    <a:pt x="116390" y="106456"/>
                  </a:cubicBezTo>
                  <a:cubicBezTo>
                    <a:pt x="116390" y="85273"/>
                    <a:pt x="120618" y="63242"/>
                    <a:pt x="150638" y="63242"/>
                  </a:cubicBezTo>
                  <a:cubicBezTo>
                    <a:pt x="180659" y="63242"/>
                    <a:pt x="184887" y="84849"/>
                    <a:pt x="184887" y="106456"/>
                  </a:cubicBezTo>
                  <a:cubicBezTo>
                    <a:pt x="184887" y="119590"/>
                    <a:pt x="180237" y="131877"/>
                    <a:pt x="171357" y="140774"/>
                  </a:cubicBezTo>
                  <a:cubicBezTo>
                    <a:pt x="170511" y="141622"/>
                    <a:pt x="170089" y="142469"/>
                    <a:pt x="170089" y="143740"/>
                  </a:cubicBezTo>
                  <a:lnTo>
                    <a:pt x="170089" y="146282"/>
                  </a:lnTo>
                  <a:cubicBezTo>
                    <a:pt x="170089" y="150518"/>
                    <a:pt x="185310" y="158993"/>
                    <a:pt x="195035" y="164500"/>
                  </a:cubicBezTo>
                  <a:cubicBezTo>
                    <a:pt x="206028" y="170432"/>
                    <a:pt x="216176" y="176363"/>
                    <a:pt x="220405" y="181870"/>
                  </a:cubicBezTo>
                  <a:lnTo>
                    <a:pt x="220827" y="182295"/>
                  </a:lnTo>
                  <a:lnTo>
                    <a:pt x="220827" y="182719"/>
                  </a:lnTo>
                  <a:cubicBezTo>
                    <a:pt x="222942" y="188225"/>
                    <a:pt x="221250" y="193733"/>
                    <a:pt x="220827" y="194157"/>
                  </a:cubicBezTo>
                </a:path>
              </a:pathLst>
            </a:custGeom>
            <a:solidFill>
              <a:srgbClr val="FFFFFF"/>
            </a:solidFill>
            <a:ln w="9194" cap="flat">
              <a:noFill/>
              <a:prstDash val="solid"/>
              <a:miter/>
            </a:ln>
          </p:spPr>
          <p:txBody>
            <a:bodyPr rtlCol="0" anchor="ctr"/>
            <a:lstStyle/>
            <a:p>
              <a:endParaRPr lang="zh-CN" altLang="en-US"/>
            </a:p>
          </p:txBody>
        </p:sp>
        <p:sp>
          <p:nvSpPr>
            <p:cNvPr id="7" name="矩形 6"/>
            <p:cNvSpPr/>
            <p:nvPr>
              <p:custDataLst>
                <p:tags r:id="rId24"/>
              </p:custDataLst>
            </p:nvPr>
          </p:nvSpPr>
          <p:spPr>
            <a:xfrm>
              <a:off x="9011" y="6986"/>
              <a:ext cx="1833" cy="687"/>
            </a:xfrm>
            <a:prstGeom prst="rect">
              <a:avLst/>
            </a:prstGeom>
            <a:noFill/>
          </p:spPr>
          <p:txBody>
            <a:bodyPr wrap="square" lIns="0" tIns="0" rIns="0" bIns="0" rtlCol="0" anchor="t" anchorCtr="0">
              <a:noAutofit/>
            </a:bodyPr>
            <a:lstStyle/>
            <a:p>
              <a:pPr algn="ctr">
                <a:spcBef>
                  <a:spcPct val="0"/>
                </a:spcBef>
                <a:spcAft>
                  <a:spcPct val="0"/>
                </a:spcAft>
              </a:pPr>
              <a:r>
                <a:rPr lang="en-US" altLang="zh-CN" sz="2400" b="1">
                  <a:solidFill>
                    <a:schemeClr val="lt1">
                      <a:lumMod val="100000"/>
                    </a:schemeClr>
                  </a:solidFill>
                  <a:latin typeface="+mn-ea"/>
                  <a:cs typeface="+mn-ea"/>
                </a:rPr>
                <a:t>5P</a:t>
              </a:r>
              <a:r>
                <a:rPr lang="zh-CN" altLang="en-US" sz="2400" b="1">
                  <a:solidFill>
                    <a:schemeClr val="lt1">
                      <a:lumMod val="100000"/>
                    </a:schemeClr>
                  </a:solidFill>
                  <a:latin typeface="+mn-ea"/>
                  <a:cs typeface="+mn-ea"/>
                </a:rPr>
                <a:t>团队</a:t>
              </a:r>
              <a:endParaRPr lang="zh-CN" altLang="en-US" sz="2400" b="1">
                <a:solidFill>
                  <a:schemeClr val="lt1">
                    <a:lumMod val="100000"/>
                  </a:schemeClr>
                </a:solidFill>
                <a:latin typeface="+mn-ea"/>
                <a:cs typeface="+mn-ea"/>
              </a:endParaRPr>
            </a:p>
          </p:txBody>
        </p:sp>
        <p:sp>
          <p:nvSpPr>
            <p:cNvPr id="9" name="图片 11" descr="343439383331313b343532303032373bbfcdbba7b5b5b0b8"/>
            <p:cNvSpPr/>
            <p:nvPr>
              <p:custDataLst>
                <p:tags r:id="rId25"/>
              </p:custDataLst>
            </p:nvPr>
          </p:nvSpPr>
          <p:spPr>
            <a:xfrm>
              <a:off x="9677" y="6454"/>
              <a:ext cx="503" cy="468"/>
            </a:xfrm>
            <a:custGeom>
              <a:avLst/>
              <a:gdLst>
                <a:gd name="connsiteX0" fmla="*/ 377815 w 431406"/>
                <a:gd name="connsiteY0" fmla="*/ 112603 h 401575"/>
                <a:gd name="connsiteX1" fmla="*/ 377815 w 431406"/>
                <a:gd name="connsiteY1" fmla="*/ 84312 h 401575"/>
                <a:gd name="connsiteX2" fmla="*/ 370360 w 431406"/>
                <a:gd name="connsiteY2" fmla="*/ 64276 h 401575"/>
                <a:gd name="connsiteX3" fmla="*/ 350977 w 431406"/>
                <a:gd name="connsiteY3" fmla="*/ 55421 h 401575"/>
                <a:gd name="connsiteX4" fmla="*/ 189125 w 431406"/>
                <a:gd name="connsiteY4" fmla="*/ 55421 h 401575"/>
                <a:gd name="connsiteX5" fmla="*/ 189125 w 431406"/>
                <a:gd name="connsiteY5" fmla="*/ 29006 h 401575"/>
                <a:gd name="connsiteX6" fmla="*/ 181670 w 431406"/>
                <a:gd name="connsiteY6" fmla="*/ 8970 h 401575"/>
                <a:gd name="connsiteX7" fmla="*/ 162287 w 431406"/>
                <a:gd name="connsiteY7" fmla="*/ 115 h 401575"/>
                <a:gd name="connsiteX8" fmla="*/ 26975 w 431406"/>
                <a:gd name="connsiteY8" fmla="*/ 115 h 401575"/>
                <a:gd name="connsiteX9" fmla="*/ 7592 w 431406"/>
                <a:gd name="connsiteY9" fmla="*/ 8970 h 401575"/>
                <a:gd name="connsiteX10" fmla="*/ 137 w 431406"/>
                <a:gd name="connsiteY10" fmla="*/ 29006 h 401575"/>
                <a:gd name="connsiteX11" fmla="*/ 137 w 431406"/>
                <a:gd name="connsiteY11" fmla="*/ 377876 h 401575"/>
                <a:gd name="connsiteX12" fmla="*/ 1330 w 431406"/>
                <a:gd name="connsiteY12" fmla="*/ 372098 h 401575"/>
                <a:gd name="connsiteX13" fmla="*/ 4535 w 431406"/>
                <a:gd name="connsiteY13" fmla="*/ 356265 h 401575"/>
                <a:gd name="connsiteX14" fmla="*/ 9307 w 431406"/>
                <a:gd name="connsiteY14" fmla="*/ 332701 h 401575"/>
                <a:gd name="connsiteX15" fmla="*/ 15196 w 431406"/>
                <a:gd name="connsiteY15" fmla="*/ 303735 h 401575"/>
                <a:gd name="connsiteX16" fmla="*/ 21682 w 431406"/>
                <a:gd name="connsiteY16" fmla="*/ 271618 h 401575"/>
                <a:gd name="connsiteX17" fmla="*/ 28392 w 431406"/>
                <a:gd name="connsiteY17" fmla="*/ 238674 h 401575"/>
                <a:gd name="connsiteX18" fmla="*/ 34803 w 431406"/>
                <a:gd name="connsiteY18" fmla="*/ 207157 h 401575"/>
                <a:gd name="connsiteX19" fmla="*/ 40916 w 431406"/>
                <a:gd name="connsiteY19" fmla="*/ 177140 h 401575"/>
                <a:gd name="connsiteX20" fmla="*/ 46210 w 431406"/>
                <a:gd name="connsiteY20" fmla="*/ 148473 h 401575"/>
                <a:gd name="connsiteX21" fmla="*/ 54187 w 431406"/>
                <a:gd name="connsiteY21" fmla="*/ 124310 h 401575"/>
                <a:gd name="connsiteX22" fmla="*/ 75732 w 431406"/>
                <a:gd name="connsiteY22" fmla="*/ 112753 h 401575"/>
                <a:gd name="connsiteX23" fmla="*/ 102198 w 431406"/>
                <a:gd name="connsiteY23" fmla="*/ 112453 h 401575"/>
                <a:gd name="connsiteX24" fmla="*/ 163256 w 431406"/>
                <a:gd name="connsiteY24" fmla="*/ 112603 h 401575"/>
                <a:gd name="connsiteX25" fmla="*/ 377740 w 431406"/>
                <a:gd name="connsiteY25" fmla="*/ 112603 h 401575"/>
                <a:gd name="connsiteX26" fmla="*/ 377815 w 431406"/>
                <a:gd name="connsiteY26" fmla="*/ 112603 h 401575"/>
                <a:gd name="connsiteX27" fmla="*/ 357686 w 431406"/>
                <a:gd name="connsiteY27" fmla="*/ 401590 h 401575"/>
                <a:gd name="connsiteX28" fmla="*/ 347249 w 431406"/>
                <a:gd name="connsiteY28" fmla="*/ 401590 h 401575"/>
                <a:gd name="connsiteX29" fmla="*/ 331966 w 431406"/>
                <a:gd name="connsiteY29" fmla="*/ 401516 h 401575"/>
                <a:gd name="connsiteX30" fmla="*/ 319068 w 431406"/>
                <a:gd name="connsiteY30" fmla="*/ 401590 h 401575"/>
                <a:gd name="connsiteX31" fmla="*/ 21831 w 431406"/>
                <a:gd name="connsiteY31" fmla="*/ 401590 h 401575"/>
                <a:gd name="connsiteX32" fmla="*/ 22875 w 431406"/>
                <a:gd name="connsiteY32" fmla="*/ 396263 h 401575"/>
                <a:gd name="connsiteX33" fmla="*/ 25708 w 431406"/>
                <a:gd name="connsiteY33" fmla="*/ 381628 h 401575"/>
                <a:gd name="connsiteX34" fmla="*/ 29883 w 431406"/>
                <a:gd name="connsiteY34" fmla="*/ 359717 h 401575"/>
                <a:gd name="connsiteX35" fmla="*/ 35101 w 431406"/>
                <a:gd name="connsiteY35" fmla="*/ 332551 h 401575"/>
                <a:gd name="connsiteX36" fmla="*/ 40916 w 431406"/>
                <a:gd name="connsiteY36" fmla="*/ 302085 h 401575"/>
                <a:gd name="connsiteX37" fmla="*/ 47030 w 431406"/>
                <a:gd name="connsiteY37" fmla="*/ 270417 h 401575"/>
                <a:gd name="connsiteX38" fmla="*/ 52994 w 431406"/>
                <a:gd name="connsiteY38" fmla="*/ 239499 h 401575"/>
                <a:gd name="connsiteX39" fmla="*/ 64251 w 431406"/>
                <a:gd name="connsiteY39" fmla="*/ 179016 h 401575"/>
                <a:gd name="connsiteX40" fmla="*/ 74688 w 431406"/>
                <a:gd name="connsiteY40" fmla="*/ 143971 h 401575"/>
                <a:gd name="connsiteX41" fmla="*/ 112635 w 431406"/>
                <a:gd name="connsiteY41" fmla="*/ 134140 h 401575"/>
                <a:gd name="connsiteX42" fmla="*/ 164896 w 431406"/>
                <a:gd name="connsiteY42" fmla="*/ 134215 h 401575"/>
                <a:gd name="connsiteX43" fmla="*/ 374311 w 431406"/>
                <a:gd name="connsiteY43" fmla="*/ 134215 h 401575"/>
                <a:gd name="connsiteX44" fmla="*/ 403387 w 431406"/>
                <a:gd name="connsiteY44" fmla="*/ 134365 h 401575"/>
                <a:gd name="connsiteX45" fmla="*/ 425827 w 431406"/>
                <a:gd name="connsiteY45" fmla="*/ 144571 h 401575"/>
                <a:gd name="connsiteX46" fmla="*/ 431268 w 431406"/>
                <a:gd name="connsiteY46" fmla="*/ 165883 h 401575"/>
                <a:gd name="connsiteX47" fmla="*/ 424708 w 431406"/>
                <a:gd name="connsiteY47" fmla="*/ 194924 h 401575"/>
                <a:gd name="connsiteX48" fmla="*/ 417774 w 431406"/>
                <a:gd name="connsiteY48" fmla="*/ 225242 h 401575"/>
                <a:gd name="connsiteX49" fmla="*/ 408381 w 431406"/>
                <a:gd name="connsiteY49" fmla="*/ 266439 h 401575"/>
                <a:gd name="connsiteX50" fmla="*/ 400106 w 431406"/>
                <a:gd name="connsiteY50" fmla="*/ 302534 h 401575"/>
                <a:gd name="connsiteX51" fmla="*/ 386910 w 431406"/>
                <a:gd name="connsiteY51" fmla="*/ 362418 h 401575"/>
                <a:gd name="connsiteX52" fmla="*/ 379380 w 431406"/>
                <a:gd name="connsiteY52" fmla="*/ 386807 h 401575"/>
                <a:gd name="connsiteX53" fmla="*/ 362457 w 431406"/>
                <a:gd name="connsiteY53" fmla="*/ 400990 h 401575"/>
                <a:gd name="connsiteX54" fmla="*/ 357686 w 431406"/>
                <a:gd name="connsiteY54" fmla="*/ 401590 h 401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31406" h="401575">
                  <a:moveTo>
                    <a:pt x="377815" y="112603"/>
                  </a:moveTo>
                  <a:lnTo>
                    <a:pt x="377815" y="84312"/>
                  </a:lnTo>
                  <a:cubicBezTo>
                    <a:pt x="378039" y="76883"/>
                    <a:pt x="375355" y="69679"/>
                    <a:pt x="370360" y="64276"/>
                  </a:cubicBezTo>
                  <a:cubicBezTo>
                    <a:pt x="365291" y="58873"/>
                    <a:pt x="358357" y="55646"/>
                    <a:pt x="350977" y="55421"/>
                  </a:cubicBezTo>
                  <a:lnTo>
                    <a:pt x="189125" y="55421"/>
                  </a:lnTo>
                  <a:lnTo>
                    <a:pt x="189125" y="29006"/>
                  </a:lnTo>
                  <a:cubicBezTo>
                    <a:pt x="189349" y="21577"/>
                    <a:pt x="186665" y="14373"/>
                    <a:pt x="181670" y="8970"/>
                  </a:cubicBezTo>
                  <a:cubicBezTo>
                    <a:pt x="176600" y="3567"/>
                    <a:pt x="169666" y="340"/>
                    <a:pt x="162287" y="115"/>
                  </a:cubicBezTo>
                  <a:lnTo>
                    <a:pt x="26975" y="115"/>
                  </a:lnTo>
                  <a:cubicBezTo>
                    <a:pt x="19595" y="340"/>
                    <a:pt x="12661" y="3567"/>
                    <a:pt x="7592" y="8970"/>
                  </a:cubicBezTo>
                  <a:cubicBezTo>
                    <a:pt x="2524" y="14364"/>
                    <a:pt x="-164" y="21589"/>
                    <a:pt x="137" y="29006"/>
                  </a:cubicBezTo>
                  <a:lnTo>
                    <a:pt x="137" y="377876"/>
                  </a:lnTo>
                  <a:cubicBezTo>
                    <a:pt x="510" y="375926"/>
                    <a:pt x="957" y="374050"/>
                    <a:pt x="1330" y="372098"/>
                  </a:cubicBezTo>
                  <a:cubicBezTo>
                    <a:pt x="2373" y="366846"/>
                    <a:pt x="3492" y="361517"/>
                    <a:pt x="4535" y="356265"/>
                  </a:cubicBezTo>
                  <a:cubicBezTo>
                    <a:pt x="6101" y="348385"/>
                    <a:pt x="7741" y="340581"/>
                    <a:pt x="9307" y="332701"/>
                  </a:cubicBezTo>
                  <a:cubicBezTo>
                    <a:pt x="11245" y="323021"/>
                    <a:pt x="13258" y="313341"/>
                    <a:pt x="15196" y="303735"/>
                  </a:cubicBezTo>
                  <a:cubicBezTo>
                    <a:pt x="17358" y="293004"/>
                    <a:pt x="19520" y="282349"/>
                    <a:pt x="21682" y="271618"/>
                  </a:cubicBezTo>
                  <a:cubicBezTo>
                    <a:pt x="23919" y="260661"/>
                    <a:pt x="26155" y="249631"/>
                    <a:pt x="28392" y="238674"/>
                  </a:cubicBezTo>
                  <a:cubicBezTo>
                    <a:pt x="30554" y="228167"/>
                    <a:pt x="32641" y="217662"/>
                    <a:pt x="34803" y="207157"/>
                  </a:cubicBezTo>
                  <a:cubicBezTo>
                    <a:pt x="36816" y="197175"/>
                    <a:pt x="38904" y="187120"/>
                    <a:pt x="40916" y="177140"/>
                  </a:cubicBezTo>
                  <a:cubicBezTo>
                    <a:pt x="42780" y="167610"/>
                    <a:pt x="44495" y="158079"/>
                    <a:pt x="46210" y="148473"/>
                  </a:cubicBezTo>
                  <a:cubicBezTo>
                    <a:pt x="47701" y="140219"/>
                    <a:pt x="49341" y="131364"/>
                    <a:pt x="54187" y="124310"/>
                  </a:cubicBezTo>
                  <a:cubicBezTo>
                    <a:pt x="59033" y="117181"/>
                    <a:pt x="67382" y="113654"/>
                    <a:pt x="75732" y="112753"/>
                  </a:cubicBezTo>
                  <a:cubicBezTo>
                    <a:pt x="84529" y="111778"/>
                    <a:pt x="93401" y="112303"/>
                    <a:pt x="102198" y="112453"/>
                  </a:cubicBezTo>
                  <a:cubicBezTo>
                    <a:pt x="122550" y="112753"/>
                    <a:pt x="142903" y="112603"/>
                    <a:pt x="163256" y="112603"/>
                  </a:cubicBezTo>
                  <a:lnTo>
                    <a:pt x="377740" y="112603"/>
                  </a:lnTo>
                  <a:lnTo>
                    <a:pt x="377815" y="112603"/>
                  </a:lnTo>
                  <a:moveTo>
                    <a:pt x="357686" y="401590"/>
                  </a:moveTo>
                  <a:cubicBezTo>
                    <a:pt x="354182" y="401815"/>
                    <a:pt x="350530" y="401590"/>
                    <a:pt x="347249" y="401590"/>
                  </a:cubicBezTo>
                  <a:cubicBezTo>
                    <a:pt x="342179" y="401590"/>
                    <a:pt x="337036" y="401440"/>
                    <a:pt x="331966" y="401516"/>
                  </a:cubicBezTo>
                  <a:cubicBezTo>
                    <a:pt x="327642" y="401516"/>
                    <a:pt x="323392" y="401590"/>
                    <a:pt x="319068" y="401590"/>
                  </a:cubicBezTo>
                  <a:lnTo>
                    <a:pt x="21831" y="401590"/>
                  </a:lnTo>
                  <a:cubicBezTo>
                    <a:pt x="22204" y="399789"/>
                    <a:pt x="22502" y="398063"/>
                    <a:pt x="22875" y="396263"/>
                  </a:cubicBezTo>
                  <a:cubicBezTo>
                    <a:pt x="23844" y="391384"/>
                    <a:pt x="24739" y="386507"/>
                    <a:pt x="25708" y="381628"/>
                  </a:cubicBezTo>
                  <a:cubicBezTo>
                    <a:pt x="27124" y="374350"/>
                    <a:pt x="28541" y="366996"/>
                    <a:pt x="29883" y="359717"/>
                  </a:cubicBezTo>
                  <a:cubicBezTo>
                    <a:pt x="31598" y="350636"/>
                    <a:pt x="33387" y="341632"/>
                    <a:pt x="35101" y="332551"/>
                  </a:cubicBezTo>
                  <a:cubicBezTo>
                    <a:pt x="37040" y="322421"/>
                    <a:pt x="38978" y="312290"/>
                    <a:pt x="40916" y="302085"/>
                  </a:cubicBezTo>
                  <a:cubicBezTo>
                    <a:pt x="42929" y="291504"/>
                    <a:pt x="44942" y="280922"/>
                    <a:pt x="47030" y="270417"/>
                  </a:cubicBezTo>
                  <a:cubicBezTo>
                    <a:pt x="49043" y="260136"/>
                    <a:pt x="50981" y="249781"/>
                    <a:pt x="52994" y="239499"/>
                  </a:cubicBezTo>
                  <a:cubicBezTo>
                    <a:pt x="56870" y="219388"/>
                    <a:pt x="60598" y="199201"/>
                    <a:pt x="64251" y="179016"/>
                  </a:cubicBezTo>
                  <a:cubicBezTo>
                    <a:pt x="66413" y="167308"/>
                    <a:pt x="66786" y="153576"/>
                    <a:pt x="74688" y="143971"/>
                  </a:cubicBezTo>
                  <a:cubicBezTo>
                    <a:pt x="83709" y="132940"/>
                    <a:pt x="99738" y="133540"/>
                    <a:pt x="112635" y="134140"/>
                  </a:cubicBezTo>
                  <a:cubicBezTo>
                    <a:pt x="130006" y="134891"/>
                    <a:pt x="147525" y="134215"/>
                    <a:pt x="164896" y="134215"/>
                  </a:cubicBezTo>
                  <a:lnTo>
                    <a:pt x="374311" y="134215"/>
                  </a:lnTo>
                  <a:cubicBezTo>
                    <a:pt x="383928" y="134215"/>
                    <a:pt x="393769" y="133615"/>
                    <a:pt x="403387" y="134365"/>
                  </a:cubicBezTo>
                  <a:cubicBezTo>
                    <a:pt x="411661" y="135041"/>
                    <a:pt x="420310" y="138043"/>
                    <a:pt x="425827" y="144571"/>
                  </a:cubicBezTo>
                  <a:cubicBezTo>
                    <a:pt x="430747" y="150499"/>
                    <a:pt x="432163" y="158379"/>
                    <a:pt x="431268" y="165883"/>
                  </a:cubicBezTo>
                  <a:cubicBezTo>
                    <a:pt x="430075" y="175639"/>
                    <a:pt x="426944" y="185393"/>
                    <a:pt x="424708" y="194924"/>
                  </a:cubicBezTo>
                  <a:cubicBezTo>
                    <a:pt x="422322" y="204979"/>
                    <a:pt x="420012" y="215111"/>
                    <a:pt x="417774" y="225242"/>
                  </a:cubicBezTo>
                  <a:cubicBezTo>
                    <a:pt x="414719" y="238974"/>
                    <a:pt x="411512" y="252707"/>
                    <a:pt x="408381" y="266439"/>
                  </a:cubicBezTo>
                  <a:cubicBezTo>
                    <a:pt x="405623" y="278447"/>
                    <a:pt x="402865" y="290528"/>
                    <a:pt x="400106" y="302534"/>
                  </a:cubicBezTo>
                  <a:cubicBezTo>
                    <a:pt x="395558" y="322496"/>
                    <a:pt x="391234" y="342457"/>
                    <a:pt x="386910" y="362418"/>
                  </a:cubicBezTo>
                  <a:cubicBezTo>
                    <a:pt x="385121" y="370673"/>
                    <a:pt x="383183" y="379229"/>
                    <a:pt x="379380" y="386807"/>
                  </a:cubicBezTo>
                  <a:cubicBezTo>
                    <a:pt x="376025" y="393486"/>
                    <a:pt x="369763" y="399114"/>
                    <a:pt x="362457" y="400990"/>
                  </a:cubicBezTo>
                  <a:cubicBezTo>
                    <a:pt x="360817" y="401290"/>
                    <a:pt x="359252" y="401516"/>
                    <a:pt x="357686" y="401590"/>
                  </a:cubicBezTo>
                </a:path>
              </a:pathLst>
            </a:custGeom>
            <a:solidFill>
              <a:srgbClr val="FFFFFF"/>
            </a:solidFill>
            <a:ln w="15330" cap="flat">
              <a:noFill/>
              <a:prstDash val="solid"/>
              <a:miter/>
            </a:ln>
          </p:spPr>
          <p:txBody>
            <a:bodyPr rtlCol="0" anchor="ctr"/>
            <a:lstStyle/>
            <a:p>
              <a:endParaRPr lang="zh-CN" altLang="en-US"/>
            </a:p>
          </p:txBody>
        </p:sp>
        <p:grpSp>
          <p:nvGrpSpPr>
            <p:cNvPr id="11" name="组合 10"/>
            <p:cNvGrpSpPr/>
            <p:nvPr>
              <p:custDataLst>
                <p:tags r:id="rId26"/>
              </p:custDataLst>
            </p:nvPr>
          </p:nvGrpSpPr>
          <p:grpSpPr>
            <a:xfrm>
              <a:off x="1838" y="7143"/>
              <a:ext cx="5569" cy="2961"/>
              <a:chOff x="1839" y="4308"/>
              <a:chExt cx="5569" cy="2961"/>
            </a:xfrm>
          </p:grpSpPr>
          <p:sp>
            <p:nvSpPr>
              <p:cNvPr id="12" name="矩形 11"/>
              <p:cNvSpPr/>
              <p:nvPr>
                <p:custDataLst>
                  <p:tags r:id="rId27"/>
                </p:custDataLst>
              </p:nvPr>
            </p:nvSpPr>
            <p:spPr>
              <a:xfrm>
                <a:off x="1839" y="4846"/>
                <a:ext cx="5569" cy="2423"/>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a:solidFill>
                      <a:schemeClr val="tx1">
                        <a:lumMod val="85000"/>
                        <a:lumOff val="15000"/>
                      </a:schemeClr>
                    </a:solidFill>
                    <a:latin typeface="+mn-ea"/>
                    <a:cs typeface="+mn-ea"/>
                  </a:rPr>
                  <a:t>人是构成团队最核心的要素。两个或两个以上的人就可以组成团队，团队中的其他四个要素都需要“人”这个要素去承担、实施和实现。</a:t>
                </a:r>
                <a:endParaRPr lang="zh-CN" altLang="en-US" sz="2000">
                  <a:solidFill>
                    <a:schemeClr val="tx1">
                      <a:lumMod val="85000"/>
                      <a:lumOff val="15000"/>
                    </a:schemeClr>
                  </a:solidFill>
                  <a:latin typeface="+mn-ea"/>
                  <a:cs typeface="+mn-ea"/>
                </a:endParaRPr>
              </a:p>
            </p:txBody>
          </p:sp>
          <p:sp>
            <p:nvSpPr>
              <p:cNvPr id="18" name="矩形 17"/>
              <p:cNvSpPr/>
              <p:nvPr>
                <p:custDataLst>
                  <p:tags r:id="rId28"/>
                </p:custDataLst>
              </p:nvPr>
            </p:nvSpPr>
            <p:spPr>
              <a:xfrm>
                <a:off x="3398" y="4308"/>
                <a:ext cx="3600" cy="484"/>
              </a:xfrm>
              <a:prstGeom prst="rect">
                <a:avLst/>
              </a:prstGeom>
              <a:noFill/>
            </p:spPr>
            <p:txBody>
              <a:bodyPr wrap="square" lIns="0" tIns="0" rIns="0" bIns="0" rtlCol="0" anchor="t" anchorCtr="0">
                <a:spAutoFit/>
              </a:bodyPr>
              <a:p>
                <a:pPr algn="r">
                  <a:lnSpc>
                    <a:spcPct val="100000"/>
                  </a:lnSpc>
                  <a:spcBef>
                    <a:spcPct val="0"/>
                  </a:spcBef>
                  <a:spcAft>
                    <a:spcPct val="0"/>
                  </a:spcAft>
                </a:pPr>
                <a:r>
                  <a:rPr lang="zh-CN" altLang="en-US" sz="2000" b="1" dirty="0">
                    <a:solidFill>
                      <a:srgbClr val="389A47"/>
                    </a:solidFill>
                    <a:latin typeface="+mn-ea"/>
                    <a:cs typeface="+mn-ea"/>
                  </a:rPr>
                  <a:t>（5）人</a:t>
                </a:r>
                <a:endParaRPr lang="zh-CN" altLang="en-US" sz="2000" b="1" dirty="0">
                  <a:solidFill>
                    <a:srgbClr val="389A47"/>
                  </a:solidFill>
                  <a:latin typeface="+mn-ea"/>
                  <a:cs typeface="+mn-ea"/>
                </a:endParaRPr>
              </a:p>
            </p:txBody>
          </p:sp>
        </p:grpSp>
        <p:grpSp>
          <p:nvGrpSpPr>
            <p:cNvPr id="21" name="组合 20"/>
            <p:cNvGrpSpPr/>
            <p:nvPr>
              <p:custDataLst>
                <p:tags r:id="rId29"/>
              </p:custDataLst>
            </p:nvPr>
          </p:nvGrpSpPr>
          <p:grpSpPr>
            <a:xfrm>
              <a:off x="12015" y="3541"/>
              <a:ext cx="7525" cy="2173"/>
              <a:chOff x="2444" y="4359"/>
              <a:chExt cx="7525" cy="2173"/>
            </a:xfrm>
          </p:grpSpPr>
          <p:sp>
            <p:nvSpPr>
              <p:cNvPr id="24" name="矩形 23"/>
              <p:cNvSpPr/>
              <p:nvPr>
                <p:custDataLst>
                  <p:tags r:id="rId30"/>
                </p:custDataLst>
              </p:nvPr>
            </p:nvSpPr>
            <p:spPr>
              <a:xfrm>
                <a:off x="2559" y="4992"/>
                <a:ext cx="7410" cy="1540"/>
              </a:xfrm>
              <a:prstGeom prst="rect">
                <a:avLst/>
              </a:prstGeom>
              <a:noFill/>
            </p:spPr>
            <p:txBody>
              <a:bodyPr wrap="square" lIns="0" tIns="0" rIns="0" bIns="0" rtlCol="0" anchor="t" anchorCtr="0">
                <a:noAutofit/>
              </a:bodyPr>
              <a:lstStyle/>
              <a:p>
                <a:pPr algn="l">
                  <a:lnSpc>
                    <a:spcPct val="100000"/>
                  </a:lnSpc>
                  <a:spcBef>
                    <a:spcPct val="0"/>
                  </a:spcBef>
                  <a:spcAft>
                    <a:spcPct val="0"/>
                  </a:spcAft>
                </a:pPr>
                <a:r>
                  <a:rPr lang="zh-CN" altLang="en-US" sz="2000">
                    <a:solidFill>
                      <a:schemeClr val="tx1">
                        <a:lumMod val="85000"/>
                        <a:lumOff val="15000"/>
                      </a:schemeClr>
                    </a:solidFill>
                    <a:latin typeface="+mn-ea"/>
                    <a:cs typeface="+mn-ea"/>
                  </a:rPr>
                  <a:t>分为组织定位和个体定位。组织定位是指团队在组织中处于什么位置，由谁选择和决定团队成员，团队最终应对谁负责；个体定位是指成员在团队中扮演什么角色。</a:t>
                </a:r>
                <a:endParaRPr lang="zh-CN" altLang="en-US" sz="2000">
                  <a:solidFill>
                    <a:schemeClr val="tx1">
                      <a:lumMod val="85000"/>
                      <a:lumOff val="15000"/>
                    </a:schemeClr>
                  </a:solidFill>
                  <a:latin typeface="+mn-ea"/>
                  <a:cs typeface="+mn-ea"/>
                </a:endParaRPr>
              </a:p>
            </p:txBody>
          </p:sp>
          <p:sp>
            <p:nvSpPr>
              <p:cNvPr id="25" name="矩形 24"/>
              <p:cNvSpPr/>
              <p:nvPr>
                <p:custDataLst>
                  <p:tags r:id="rId31"/>
                </p:custDataLst>
              </p:nvPr>
            </p:nvSpPr>
            <p:spPr>
              <a:xfrm>
                <a:off x="2444" y="4359"/>
                <a:ext cx="3600" cy="484"/>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sz="2000" b="1" dirty="0">
                    <a:solidFill>
                      <a:srgbClr val="389A47"/>
                    </a:solidFill>
                    <a:latin typeface="+mn-ea"/>
                    <a:cs typeface="+mn-ea"/>
                  </a:rPr>
                  <a:t>（2）定位</a:t>
                </a:r>
                <a:endParaRPr lang="zh-CN" altLang="en-US" sz="2000" b="1" dirty="0">
                  <a:solidFill>
                    <a:srgbClr val="389A47"/>
                  </a:solidFill>
                  <a:latin typeface="+mn-ea"/>
                  <a:cs typeface="+mn-ea"/>
                </a:endParaRPr>
              </a:p>
            </p:txBody>
          </p:sp>
        </p:grpSp>
        <p:grpSp>
          <p:nvGrpSpPr>
            <p:cNvPr id="26" name="组合 25"/>
            <p:cNvGrpSpPr/>
            <p:nvPr>
              <p:custDataLst>
                <p:tags r:id="rId32"/>
              </p:custDataLst>
            </p:nvPr>
          </p:nvGrpSpPr>
          <p:grpSpPr>
            <a:xfrm>
              <a:off x="12805" y="6371"/>
              <a:ext cx="6516" cy="1975"/>
              <a:chOff x="2515" y="4494"/>
              <a:chExt cx="6516" cy="1975"/>
            </a:xfrm>
          </p:grpSpPr>
          <p:sp>
            <p:nvSpPr>
              <p:cNvPr id="27" name="矩形 26"/>
              <p:cNvSpPr/>
              <p:nvPr>
                <p:custDataLst>
                  <p:tags r:id="rId33"/>
                </p:custDataLst>
              </p:nvPr>
            </p:nvSpPr>
            <p:spPr>
              <a:xfrm>
                <a:off x="2559" y="5150"/>
                <a:ext cx="6472" cy="1319"/>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sz="2000">
                    <a:solidFill>
                      <a:schemeClr val="tx1">
                        <a:lumMod val="85000"/>
                        <a:lumOff val="15000"/>
                      </a:schemeClr>
                    </a:solidFill>
                    <a:latin typeface="+mn-ea"/>
                    <a:cs typeface="+mn-ea"/>
                  </a:rPr>
                  <a:t>整个团队在组织中拥有什么样的决定权，如财务决定权、人事决定权等。</a:t>
                </a:r>
                <a:endParaRPr lang="zh-CN" altLang="en-US" sz="2000">
                  <a:solidFill>
                    <a:schemeClr val="tx1">
                      <a:lumMod val="85000"/>
                      <a:lumOff val="15000"/>
                    </a:schemeClr>
                  </a:solidFill>
                  <a:latin typeface="+mn-ea"/>
                  <a:cs typeface="+mn-ea"/>
                </a:endParaRPr>
              </a:p>
            </p:txBody>
          </p:sp>
          <p:sp>
            <p:nvSpPr>
              <p:cNvPr id="30" name="矩形 29"/>
              <p:cNvSpPr/>
              <p:nvPr>
                <p:custDataLst>
                  <p:tags r:id="rId34"/>
                </p:custDataLst>
              </p:nvPr>
            </p:nvSpPr>
            <p:spPr>
              <a:xfrm>
                <a:off x="2515" y="4494"/>
                <a:ext cx="3600" cy="48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b="1" dirty="0">
                    <a:solidFill>
                      <a:srgbClr val="389A47"/>
                    </a:solidFill>
                    <a:latin typeface="+mn-ea"/>
                    <a:cs typeface="+mn-ea"/>
                  </a:rPr>
                  <a:t>（3）职责职权</a:t>
                </a:r>
                <a:endParaRPr lang="zh-CN" altLang="en-US" sz="2000" b="1" dirty="0">
                  <a:solidFill>
                    <a:srgbClr val="389A47"/>
                  </a:solidFill>
                  <a:latin typeface="+mn-ea"/>
                  <a:cs typeface="+mn-ea"/>
                </a:endParaRPr>
              </a:p>
            </p:txBody>
          </p:sp>
        </p:grpSp>
        <p:grpSp>
          <p:nvGrpSpPr>
            <p:cNvPr id="31" name="组合 30"/>
            <p:cNvGrpSpPr/>
            <p:nvPr>
              <p:custDataLst>
                <p:tags r:id="rId35"/>
              </p:custDataLst>
            </p:nvPr>
          </p:nvGrpSpPr>
          <p:grpSpPr>
            <a:xfrm>
              <a:off x="11839" y="8400"/>
              <a:ext cx="7701" cy="1693"/>
              <a:chOff x="2096" y="4494"/>
              <a:chExt cx="7701" cy="1693"/>
            </a:xfrm>
          </p:grpSpPr>
          <p:sp>
            <p:nvSpPr>
              <p:cNvPr id="33" name="矩形 32"/>
              <p:cNvSpPr/>
              <p:nvPr>
                <p:custDataLst>
                  <p:tags r:id="rId36"/>
                </p:custDataLst>
              </p:nvPr>
            </p:nvSpPr>
            <p:spPr>
              <a:xfrm>
                <a:off x="2096" y="5217"/>
                <a:ext cx="7701" cy="970"/>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sz="2000">
                    <a:solidFill>
                      <a:schemeClr val="tx1">
                        <a:lumMod val="85000"/>
                        <a:lumOff val="15000"/>
                      </a:schemeClr>
                    </a:solidFill>
                    <a:latin typeface="+mn-ea"/>
                    <a:cs typeface="+mn-ea"/>
                  </a:rPr>
                  <a:t>目标的最终实现需要一系列具体的行动方案。</a:t>
                </a:r>
                <a:endParaRPr lang="zh-CN" altLang="en-US" sz="2000">
                  <a:solidFill>
                    <a:schemeClr val="tx1">
                      <a:lumMod val="85000"/>
                      <a:lumOff val="15000"/>
                    </a:schemeClr>
                  </a:solidFill>
                  <a:latin typeface="+mn-ea"/>
                  <a:cs typeface="+mn-ea"/>
                </a:endParaRPr>
              </a:p>
            </p:txBody>
          </p:sp>
          <p:sp>
            <p:nvSpPr>
              <p:cNvPr id="34" name="矩形 33"/>
              <p:cNvSpPr/>
              <p:nvPr>
                <p:custDataLst>
                  <p:tags r:id="rId37"/>
                </p:custDataLst>
              </p:nvPr>
            </p:nvSpPr>
            <p:spPr>
              <a:xfrm>
                <a:off x="2515" y="4494"/>
                <a:ext cx="3600" cy="48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b="1" dirty="0">
                    <a:solidFill>
                      <a:srgbClr val="389A47"/>
                    </a:solidFill>
                    <a:latin typeface="+mn-ea"/>
                    <a:cs typeface="+mn-ea"/>
                  </a:rPr>
                  <a:t>（4）计划</a:t>
                </a:r>
                <a:endParaRPr lang="zh-CN" altLang="en-US" sz="2000" b="1" dirty="0">
                  <a:solidFill>
                    <a:srgbClr val="389A47"/>
                  </a:solidFill>
                  <a:latin typeface="+mn-ea"/>
                  <a:cs typeface="+mn-ea"/>
                </a:endParaRPr>
              </a:p>
            </p:txBody>
          </p:sp>
        </p:grpSp>
      </p:grpSp>
    </p:spTree>
    <p:custDataLst>
      <p:tags r:id="rId3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二、团队合作与职业发展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82980"/>
            <a:ext cx="7435850" cy="953135"/>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既然团队需要人，那么个人与团队之间的关系又是什么样的呢？</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04" name="图片 103"/>
          <p:cNvPicPr/>
          <p:nvPr/>
        </p:nvPicPr>
        <p:blipFill>
          <a:blip r:embed="rId1"/>
          <a:stretch>
            <a:fillRect/>
          </a:stretch>
        </p:blipFill>
        <p:spPr>
          <a:xfrm>
            <a:off x="401955" y="2256790"/>
            <a:ext cx="3761105" cy="2835275"/>
          </a:xfrm>
          <a:prstGeom prst="rect">
            <a:avLst/>
          </a:prstGeom>
          <a:noFill/>
          <a:ln w="9525">
            <a:noFill/>
          </a:ln>
        </p:spPr>
      </p:pic>
      <p:pic>
        <p:nvPicPr>
          <p:cNvPr id="105" name="图片 104"/>
          <p:cNvPicPr/>
          <p:nvPr/>
        </p:nvPicPr>
        <p:blipFill>
          <a:blip r:embed="rId2"/>
          <a:stretch>
            <a:fillRect/>
          </a:stretch>
        </p:blipFill>
        <p:spPr>
          <a:xfrm>
            <a:off x="4331335" y="2256790"/>
            <a:ext cx="3792855" cy="2835275"/>
          </a:xfrm>
          <a:prstGeom prst="rect">
            <a:avLst/>
          </a:prstGeom>
          <a:noFill/>
          <a:ln w="9525">
            <a:noFill/>
          </a:ln>
        </p:spPr>
      </p:pic>
      <p:sp>
        <p:nvSpPr>
          <p:cNvPr id="4" name="文本框 3"/>
          <p:cNvSpPr txBox="1"/>
          <p:nvPr/>
        </p:nvSpPr>
        <p:spPr>
          <a:xfrm>
            <a:off x="401955" y="5193030"/>
            <a:ext cx="3311525" cy="398780"/>
          </a:xfrm>
          <a:prstGeom prst="rect">
            <a:avLst/>
          </a:prstGeom>
          <a:noFill/>
        </p:spPr>
        <p:txBody>
          <a:bodyPr wrap="square" rtlCol="0" anchor="t">
            <a:spAutoFit/>
          </a:bodyPr>
          <a:p>
            <a:r>
              <a:rPr lang="zh-CN" altLang="en-US" sz="2000" b="1"/>
              <a:t>1. 树木与森林之间的关系</a:t>
            </a:r>
            <a:endParaRPr lang="zh-CN" altLang="en-US" sz="2000" b="1"/>
          </a:p>
        </p:txBody>
      </p:sp>
      <p:sp>
        <p:nvSpPr>
          <p:cNvPr id="5" name="文本框 4"/>
          <p:cNvSpPr txBox="1"/>
          <p:nvPr/>
        </p:nvSpPr>
        <p:spPr>
          <a:xfrm>
            <a:off x="4331335" y="5193030"/>
            <a:ext cx="3498850" cy="398780"/>
          </a:xfrm>
          <a:prstGeom prst="rect">
            <a:avLst/>
          </a:prstGeom>
          <a:noFill/>
        </p:spPr>
        <p:txBody>
          <a:bodyPr wrap="square" rtlCol="0" anchor="t">
            <a:spAutoFit/>
          </a:bodyPr>
          <a:p>
            <a:r>
              <a:rPr lang="zh-CN" altLang="en-US" sz="2000" b="1"/>
              <a:t>2. 水滴和大海之间的关系</a:t>
            </a:r>
            <a:endParaRPr lang="zh-CN" altLang="en-US" sz="2000" b="1"/>
          </a:p>
        </p:txBody>
      </p:sp>
      <p:pic>
        <p:nvPicPr>
          <p:cNvPr id="106" name="图片 105"/>
          <p:cNvPicPr/>
          <p:nvPr/>
        </p:nvPicPr>
        <p:blipFill>
          <a:blip r:embed="rId3"/>
          <a:stretch>
            <a:fillRect/>
          </a:stretch>
        </p:blipFill>
        <p:spPr>
          <a:xfrm>
            <a:off x="8373110" y="2093595"/>
            <a:ext cx="3162300" cy="3162300"/>
          </a:xfrm>
          <a:prstGeom prst="rect">
            <a:avLst/>
          </a:prstGeom>
          <a:noFill/>
          <a:ln w="9525">
            <a:noFill/>
          </a:ln>
        </p:spPr>
      </p:pic>
      <p:sp>
        <p:nvSpPr>
          <p:cNvPr id="13" name="文本框 12"/>
          <p:cNvSpPr txBox="1"/>
          <p:nvPr/>
        </p:nvSpPr>
        <p:spPr>
          <a:xfrm>
            <a:off x="8234045" y="5193030"/>
            <a:ext cx="3190240" cy="398780"/>
          </a:xfrm>
          <a:prstGeom prst="rect">
            <a:avLst/>
          </a:prstGeom>
          <a:noFill/>
        </p:spPr>
        <p:txBody>
          <a:bodyPr wrap="square" rtlCol="0" anchor="t">
            <a:spAutoFit/>
          </a:bodyPr>
          <a:p>
            <a:r>
              <a:rPr lang="zh-CN" altLang="en-US" sz="2000" b="1"/>
              <a:t>3. 合作共赢的关系</a:t>
            </a:r>
            <a:endParaRPr lang="zh-CN" altLang="en-US" sz="2000" b="1"/>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三、突破团队合作中的障碍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5800" y="1036320"/>
            <a:ext cx="10819765" cy="8299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400" dirty="0">
                <a:latin typeface="思源黑体 CN Regular" panose="020B0500000000000000" pitchFamily="34" charset="-128"/>
                <a:ea typeface="思源黑体 CN Regular" panose="020B0500000000000000" pitchFamily="34" charset="-128"/>
                <a:cs typeface="+mn-ea"/>
                <a:sym typeface="+mn-lt"/>
              </a:rPr>
              <a:t>美国管理学家兰西奥尼在其著作《团队协作的五大障碍》中提出了影响团队绩效的五种机能障碍。团队合作的五种障碍如图 10-2 所示。</a:t>
            </a:r>
            <a:endParaRPr sz="2400" dirty="0">
              <a:latin typeface="思源黑体 CN Regular" panose="020B0500000000000000" pitchFamily="34" charset="-128"/>
              <a:ea typeface="思源黑体 CN Regular" panose="020B0500000000000000" pitchFamily="34" charset="-128"/>
              <a:cs typeface="+mn-ea"/>
              <a:sym typeface="+mn-lt"/>
            </a:endParaRPr>
          </a:p>
        </p:txBody>
      </p:sp>
      <p:pic>
        <p:nvPicPr>
          <p:cNvPr id="3" name="图片 2"/>
          <p:cNvPicPr>
            <a:picLocks noChangeAspect="1"/>
          </p:cNvPicPr>
          <p:nvPr/>
        </p:nvPicPr>
        <p:blipFill>
          <a:blip r:embed="rId1"/>
          <a:stretch>
            <a:fillRect/>
          </a:stretch>
        </p:blipFill>
        <p:spPr>
          <a:xfrm>
            <a:off x="4360545" y="1892935"/>
            <a:ext cx="7145020" cy="4342765"/>
          </a:xfrm>
          <a:prstGeom prst="rect">
            <a:avLst/>
          </a:prstGeom>
        </p:spPr>
      </p:pic>
      <p:pic>
        <p:nvPicPr>
          <p:cNvPr id="108" name="图片 107"/>
          <p:cNvPicPr/>
          <p:nvPr/>
        </p:nvPicPr>
        <p:blipFill>
          <a:blip r:embed="rId2"/>
          <a:stretch>
            <a:fillRect/>
          </a:stretch>
        </p:blipFill>
        <p:spPr>
          <a:xfrm>
            <a:off x="309245" y="2100580"/>
            <a:ext cx="4135120" cy="413512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三、突破团队合作中的障碍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1071880"/>
            <a:ext cx="512191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（一）突破“缺乏信任”障碍</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Rectangle 31"/>
          <p:cNvSpPr txBox="1">
            <a:spLocks noRot="1" noChangeArrowheads="1"/>
          </p:cNvSpPr>
          <p:nvPr/>
        </p:nvSpPr>
        <p:spPr bwMode="auto">
          <a:xfrm>
            <a:off x="495300" y="1755775"/>
            <a:ext cx="5956300" cy="4682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FontTx/>
              <a:buNone/>
            </a:pPr>
            <a:r>
              <a:rPr sz="2400" b="1" dirty="0">
                <a:solidFill>
                  <a:srgbClr val="389A47"/>
                </a:solidFill>
                <a:latin typeface="微软雅黑" panose="020B0503020204020204" charset="-122"/>
                <a:ea typeface="微软雅黑" panose="020B0503020204020204" charset="-122"/>
                <a:cs typeface="+mn-ea"/>
                <a:sym typeface="+mn-lt"/>
              </a:rPr>
              <a:t>缺乏信任的团队中的成员表现：</a:t>
            </a:r>
            <a:endParaRPr sz="2400" dirty="0">
              <a:latin typeface="微软雅黑" panose="020B0503020204020204" charset="-122"/>
              <a:ea typeface="微软雅黑" panose="020B0503020204020204"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相互隐藏自己的缺点和错误；</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不愿请求别人帮助，不愿给别人提出建设性的反馈意见；</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不愿为别人提供自己职责之外的帮助；</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轻易对别人的用意和观点下结论而不仔细思考；</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不愿承认和学习别人的技术和经验；</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对别人抱有不满和怨恨；</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寻找借口，尽量减少在一起的时间。</a:t>
            </a:r>
            <a:endParaRPr sz="2400" dirty="0">
              <a:latin typeface="楷体" panose="02010609060101010101" charset="-122"/>
              <a:ea typeface="楷体" panose="02010609060101010101" charset="-122"/>
              <a:cs typeface="+mn-ea"/>
              <a:sym typeface="+mn-lt"/>
            </a:endParaRPr>
          </a:p>
        </p:txBody>
      </p:sp>
      <p:grpSp>
        <p:nvGrpSpPr>
          <p:cNvPr id="10" name="组合 9"/>
          <p:cNvGrpSpPr/>
          <p:nvPr/>
        </p:nvGrpSpPr>
        <p:grpSpPr>
          <a:xfrm>
            <a:off x="6450967" y="1294130"/>
            <a:ext cx="5146038" cy="4989609"/>
            <a:chOff x="10459" y="3314"/>
            <a:chExt cx="7949" cy="7082"/>
          </a:xfrm>
        </p:grpSpPr>
        <p:sp>
          <p:nvSpPr>
            <p:cNvPr id="29" name="Rectangle 7"/>
            <p:cNvSpPr>
              <a:spLocks noChangeArrowheads="1"/>
            </p:cNvSpPr>
            <p:nvPr/>
          </p:nvSpPr>
          <p:spPr bwMode="auto">
            <a:xfrm>
              <a:off x="10459" y="3314"/>
              <a:ext cx="7949" cy="7081"/>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9" name="文本框 8"/>
            <p:cNvSpPr txBox="1"/>
            <p:nvPr/>
          </p:nvSpPr>
          <p:spPr>
            <a:xfrm>
              <a:off x="10576" y="3452"/>
              <a:ext cx="7648" cy="6944"/>
            </a:xfrm>
            <a:prstGeom prst="rect">
              <a:avLst/>
            </a:prstGeom>
            <a:noFill/>
          </p:spPr>
          <p:txBody>
            <a:bodyPr wrap="square" rtlCol="0" anchor="t">
              <a:spAutoFit/>
            </a:bodyPr>
            <a:p>
              <a:pPr indent="0" algn="l" fontAlgn="auto">
                <a:lnSpc>
                  <a:spcPct val="100000"/>
                </a:lnSpc>
                <a:spcBef>
                  <a:spcPts val="0"/>
                </a:spcBef>
              </a:pPr>
              <a:r>
                <a:rPr kumimoji="1" lang="en-US" altLang="zh-CN" sz="2400">
                  <a:solidFill>
                    <a:srgbClr val="FF0000"/>
                  </a:solidFill>
                  <a:latin typeface="思源黑体 CN Medium" panose="020B0600000000000000" charset="-122"/>
                  <a:ea typeface="思源黑体 CN Medium" panose="020B0600000000000000" charset="-122"/>
                  <a:cs typeface="思源黑体 CN Medium" panose="020B0600000000000000" charset="-122"/>
                  <a:sym typeface="+mn-lt"/>
                </a:rPr>
                <a:t>信任感的建立措施：</a:t>
              </a:r>
              <a:endParaRPr kumimoji="1" lang="en-US" altLang="zh-CN" sz="2400">
                <a:solidFill>
                  <a:srgbClr val="FF0000"/>
                </a:solidFill>
                <a:latin typeface="思源黑体 CN Medium" panose="020B0600000000000000" charset="-122"/>
                <a:ea typeface="思源黑体 CN Medium" panose="020B0600000000000000" charset="-122"/>
                <a:cs typeface="思源黑体 CN Medium" panose="020B0600000000000000" charset="-122"/>
                <a:sym typeface="+mn-lt"/>
              </a:endParaRPr>
            </a:p>
            <a:p>
              <a:pPr indent="0" algn="l" fontAlgn="auto">
                <a:lnSpc>
                  <a:spcPct val="100000"/>
                </a:lnSpc>
                <a:spcBef>
                  <a:spcPts val="0"/>
                </a:spcBef>
              </a:pPr>
              <a:r>
                <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rPr>
                <a:t>①在选择团队成员时，不同成员应具备互补的技能，而非多人同时拥有互相竞争的技能；</a:t>
              </a:r>
              <a:endPar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endParaRPr>
            </a:p>
            <a:p>
              <a:pPr indent="0" algn="l" fontAlgn="auto">
                <a:lnSpc>
                  <a:spcPct val="100000"/>
                </a:lnSpc>
                <a:spcBef>
                  <a:spcPts val="0"/>
                </a:spcBef>
              </a:pPr>
              <a:r>
                <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rPr>
                <a:t>②在组建团队的初期，可以通过介绍各自的背景、经历等加深彼此之间的了解，澄清可能潜在的误解；</a:t>
              </a:r>
              <a:endPar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endParaRPr>
            </a:p>
            <a:p>
              <a:pPr indent="0" algn="l" fontAlgn="auto">
                <a:lnSpc>
                  <a:spcPct val="100000"/>
                </a:lnSpc>
                <a:spcBef>
                  <a:spcPts val="0"/>
                </a:spcBef>
              </a:pPr>
              <a:r>
                <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rPr>
                <a:t>③大家应明白，团队成就不归功于个人，而归功于团队；</a:t>
              </a:r>
              <a:endPar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endParaRPr>
            </a:p>
            <a:p>
              <a:pPr indent="0" algn="l" fontAlgn="auto">
                <a:lnSpc>
                  <a:spcPct val="100000"/>
                </a:lnSpc>
                <a:spcBef>
                  <a:spcPts val="0"/>
                </a:spcBef>
              </a:pPr>
              <a:r>
                <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rPr>
                <a:t>④定期、开放的沟通和反馈可以有效建立和提高信任感；</a:t>
              </a:r>
              <a:endPar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endParaRPr>
            </a:p>
            <a:p>
              <a:pPr indent="0" algn="l" fontAlgn="auto">
                <a:lnSpc>
                  <a:spcPct val="100000"/>
                </a:lnSpc>
                <a:spcBef>
                  <a:spcPts val="0"/>
                </a:spcBef>
              </a:pPr>
              <a:r>
                <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rPr>
                <a:t>⑤通过一些集体外出活动来加深团队成员之间的联系和感情。</a:t>
              </a:r>
              <a:endPar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三、突破团队合作中的障碍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1071880"/>
            <a:ext cx="512191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（二）突破“惧怕冲突”障碍</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Rectangle 31"/>
          <p:cNvSpPr txBox="1">
            <a:spLocks noRot="1" noChangeArrowheads="1"/>
          </p:cNvSpPr>
          <p:nvPr/>
        </p:nvSpPr>
        <p:spPr bwMode="auto">
          <a:xfrm>
            <a:off x="495300" y="1755775"/>
            <a:ext cx="11101705" cy="195326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FontTx/>
              <a:buNone/>
            </a:pPr>
            <a:r>
              <a:rPr sz="2400" b="1" dirty="0">
                <a:solidFill>
                  <a:srgbClr val="389A47"/>
                </a:solidFill>
                <a:latin typeface="微软雅黑" panose="020B0503020204020204" charset="-122"/>
                <a:ea typeface="微软雅黑" panose="020B0503020204020204" charset="-122"/>
                <a:cs typeface="+mn-ea"/>
                <a:sym typeface="+mn-lt"/>
              </a:rPr>
              <a:t>团队中的成员惧怕冲突的主要表现：</a:t>
            </a:r>
            <a:endParaRPr sz="2400" dirty="0">
              <a:latin typeface="微软雅黑" panose="020B0503020204020204" charset="-122"/>
              <a:ea typeface="微软雅黑" panose="020B0503020204020204"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避免讨论容易引起争论的问题，即使这些问题对于团队取得成功是非常必要的；</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不能正确地处理其他团队成员的意见和建议；</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把时间和精力用在形式主义上。</a:t>
            </a:r>
            <a:endParaRPr sz="2400" dirty="0">
              <a:latin typeface="楷体" panose="02010609060101010101" charset="-122"/>
              <a:ea typeface="楷体" panose="02010609060101010101" charset="-122"/>
              <a:cs typeface="+mn-ea"/>
              <a:sym typeface="+mn-lt"/>
            </a:endParaRPr>
          </a:p>
        </p:txBody>
      </p:sp>
      <p:grpSp>
        <p:nvGrpSpPr>
          <p:cNvPr id="10" name="组合 9"/>
          <p:cNvGrpSpPr/>
          <p:nvPr/>
        </p:nvGrpSpPr>
        <p:grpSpPr>
          <a:xfrm>
            <a:off x="495300" y="3928745"/>
            <a:ext cx="10748010" cy="1673860"/>
            <a:chOff x="10305" y="3314"/>
            <a:chExt cx="16926" cy="2636"/>
          </a:xfrm>
        </p:grpSpPr>
        <p:sp>
          <p:nvSpPr>
            <p:cNvPr id="29" name="Rectangle 7"/>
            <p:cNvSpPr>
              <a:spLocks noChangeArrowheads="1"/>
            </p:cNvSpPr>
            <p:nvPr/>
          </p:nvSpPr>
          <p:spPr bwMode="auto">
            <a:xfrm>
              <a:off x="10305" y="3314"/>
              <a:ext cx="16926" cy="2636"/>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9" name="文本框 8"/>
            <p:cNvSpPr txBox="1"/>
            <p:nvPr/>
          </p:nvSpPr>
          <p:spPr>
            <a:xfrm>
              <a:off x="10576" y="3735"/>
              <a:ext cx="16249" cy="1888"/>
            </a:xfrm>
            <a:prstGeom prst="rect">
              <a:avLst/>
            </a:prstGeom>
            <a:noFill/>
          </p:spPr>
          <p:txBody>
            <a:bodyPr wrap="square" rtlCol="0" anchor="t">
              <a:spAutoFit/>
            </a:bodyPr>
            <a:p>
              <a:pPr indent="0" algn="l" fontAlgn="auto">
                <a:lnSpc>
                  <a:spcPct val="100000"/>
                </a:lnSpc>
                <a:spcBef>
                  <a:spcPts val="0"/>
                </a:spcBef>
              </a:pPr>
              <a:r>
                <a:rPr kumimoji="1" lang="en-US" altLang="zh-CN" sz="2400">
                  <a:solidFill>
                    <a:srgbClr val="FF0000"/>
                  </a:solidFill>
                  <a:latin typeface="思源黑体 CN Medium" panose="020B0600000000000000" charset="-122"/>
                  <a:ea typeface="思源黑体 CN Medium" panose="020B0600000000000000" charset="-122"/>
                  <a:cs typeface="思源黑体 CN Medium" panose="020B0600000000000000" charset="-122"/>
                  <a:sym typeface="+mn-lt"/>
                </a:rPr>
                <a:t>冲突的相互作用观点认为：</a:t>
              </a:r>
              <a:endParaRPr kumimoji="1" lang="en-US" altLang="zh-CN" sz="2400">
                <a:solidFill>
                  <a:srgbClr val="FF0000"/>
                </a:solidFill>
                <a:latin typeface="思源黑体 CN Medium" panose="020B0600000000000000" charset="-122"/>
                <a:ea typeface="思源黑体 CN Medium" panose="020B0600000000000000" charset="-122"/>
                <a:cs typeface="思源黑体 CN Medium" panose="020B0600000000000000" charset="-122"/>
                <a:sym typeface="+mn-lt"/>
              </a:endParaRPr>
            </a:p>
            <a:p>
              <a:pPr indent="0" algn="l" fontAlgn="auto">
                <a:lnSpc>
                  <a:spcPct val="100000"/>
                </a:lnSpc>
                <a:spcBef>
                  <a:spcPts val="0"/>
                </a:spcBef>
              </a:pPr>
              <a:r>
                <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rPr>
                <a:t>不仅要接纳冲突，而且要鼓励冲突。一定水平的冲突可以使团队保持旺盛的生命力，善于自我批评和不断创新。</a:t>
              </a:r>
              <a:endPar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三、突破团队合作中的障碍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5800" y="1036320"/>
            <a:ext cx="10819765" cy="3987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000" dirty="0">
                <a:latin typeface="思源黑体 CN Regular" panose="020B0500000000000000" pitchFamily="34" charset="-128"/>
                <a:ea typeface="思源黑体 CN Regular" panose="020B0500000000000000" pitchFamily="34" charset="-128"/>
                <a:cs typeface="+mn-ea"/>
                <a:sym typeface="+mn-lt"/>
              </a:rPr>
              <a:t>冲突水平与团队绩效之间的关系如图 10-3 所示</a:t>
            </a:r>
            <a:r>
              <a:rPr lang="zh-CN" sz="2000" dirty="0">
                <a:latin typeface="思源黑体 CN Regular" panose="020B0500000000000000" pitchFamily="34" charset="-128"/>
                <a:ea typeface="思源黑体 CN Regular" panose="020B0500000000000000" pitchFamily="34" charset="-128"/>
                <a:cs typeface="+mn-ea"/>
                <a:sym typeface="+mn-lt"/>
              </a:rPr>
              <a:t>。</a:t>
            </a:r>
            <a:endParaRPr lang="zh-CN" sz="2000" dirty="0">
              <a:latin typeface="思源黑体 CN Regular" panose="020B0500000000000000" pitchFamily="34" charset="-128"/>
              <a:ea typeface="思源黑体 CN Regular" panose="020B0500000000000000" pitchFamily="34" charset="-128"/>
              <a:cs typeface="+mn-ea"/>
              <a:sym typeface="+mn-lt"/>
            </a:endParaRPr>
          </a:p>
        </p:txBody>
      </p:sp>
      <p:pic>
        <p:nvPicPr>
          <p:cNvPr id="4" name="图片 3"/>
          <p:cNvPicPr>
            <a:picLocks noChangeAspect="1"/>
          </p:cNvPicPr>
          <p:nvPr/>
        </p:nvPicPr>
        <p:blipFill>
          <a:blip r:embed="rId1"/>
          <a:stretch>
            <a:fillRect/>
          </a:stretch>
        </p:blipFill>
        <p:spPr>
          <a:xfrm>
            <a:off x="1424940" y="1685290"/>
            <a:ext cx="9342120" cy="47117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三、突破团队合作中的障碍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5800" y="1036320"/>
            <a:ext cx="10819765" cy="460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400" dirty="0">
                <a:latin typeface="思源黑体 CN Regular" panose="020B0500000000000000" pitchFamily="34" charset="-128"/>
                <a:ea typeface="思源黑体 CN Regular" panose="020B0500000000000000" pitchFamily="34" charset="-128"/>
                <a:cs typeface="+mn-ea"/>
                <a:sym typeface="+mn-lt"/>
              </a:rPr>
              <a:t>A、B、C 三种情境的特征如表 10-1 所示。</a:t>
            </a:r>
            <a:endParaRPr sz="2400" dirty="0">
              <a:latin typeface="思源黑体 CN Regular" panose="020B0500000000000000" pitchFamily="34" charset="-128"/>
              <a:ea typeface="思源黑体 CN Regular" panose="020B0500000000000000" pitchFamily="34" charset="-128"/>
              <a:cs typeface="+mn-ea"/>
              <a:sym typeface="+mn-lt"/>
            </a:endParaRPr>
          </a:p>
        </p:txBody>
      </p:sp>
      <p:pic>
        <p:nvPicPr>
          <p:cNvPr id="3" name="图片 2"/>
          <p:cNvPicPr>
            <a:picLocks noChangeAspect="1"/>
          </p:cNvPicPr>
          <p:nvPr/>
        </p:nvPicPr>
        <p:blipFill>
          <a:blip r:embed="rId1"/>
          <a:stretch>
            <a:fillRect/>
          </a:stretch>
        </p:blipFill>
        <p:spPr>
          <a:xfrm>
            <a:off x="728345" y="2047875"/>
            <a:ext cx="10734675" cy="27622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63614" y="363665"/>
            <a:ext cx="5872480" cy="6118860"/>
          </a:xfrm>
          <a:prstGeom prst="rect">
            <a:avLst/>
          </a:prstGeom>
          <a:noFill/>
        </p:spPr>
        <p:txBody>
          <a:bodyPr wrap="none" rtlCol="0" anchor="t" anchorCtr="0">
            <a:spAutoFit/>
          </a:bodyPr>
          <a:lstStyle/>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第一章 人生发展与职业生涯规划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第二章　职业生涯规划概述</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第三章　自我探索</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第四章　职业社会认知</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第五章　大学生涯决策</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第六章　大学生涯规划的制定与实施</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第七章　大学学业规划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第八章　大学课外活动规划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第九章　自我管理</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第十章　团队合作与领导力提升</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412460" y="1777199"/>
            <a:ext cx="954107" cy="1938992"/>
          </a:xfrm>
          <a:prstGeom prst="rect">
            <a:avLst/>
          </a:prstGeom>
          <a:noFill/>
        </p:spPr>
        <p:txBody>
          <a:bodyPr wrap="none" rtlCol="0">
            <a:spAutoFit/>
          </a:bodyPr>
          <a:lstStyle/>
          <a:p>
            <a:r>
              <a:rPr kumimoji="1" lang="zh-CN" altLang="en-US" sz="6000" b="1">
                <a:solidFill>
                  <a:schemeClr val="tx1"/>
                </a:solidFill>
                <a:latin typeface="思源黑体 CN Bold" panose="020B0800000000000000" pitchFamily="34" charset="-128"/>
                <a:ea typeface="思源黑体 CN Bold" panose="020B0800000000000000" pitchFamily="34" charset="-128"/>
              </a:rPr>
              <a:t>目</a:t>
            </a:r>
            <a:endParaRPr kumimoji="1" lang="en-US" altLang="zh-CN" sz="6000" b="1">
              <a:solidFill>
                <a:schemeClr val="tx1"/>
              </a:solidFill>
              <a:latin typeface="思源黑体 CN Bold" panose="020B0800000000000000" pitchFamily="34" charset="-128"/>
              <a:ea typeface="思源黑体 CN Bold" panose="020B0800000000000000" pitchFamily="34" charset="-128"/>
            </a:endParaRPr>
          </a:p>
          <a:p>
            <a:r>
              <a:rPr kumimoji="1" lang="zh-CN" altLang="en-US" sz="6000" b="1">
                <a:solidFill>
                  <a:schemeClr val="tx1"/>
                </a:solidFill>
                <a:latin typeface="思源黑体 CN Bold" panose="020B0800000000000000" pitchFamily="34" charset="-128"/>
                <a:ea typeface="思源黑体 CN Bold" panose="020B0800000000000000" pitchFamily="34" charset="-128"/>
              </a:rPr>
              <a:t>录</a:t>
            </a:r>
            <a:endParaRPr kumimoji="1" lang="zh-CN" altLang="en-US" sz="6000" b="1">
              <a:solidFill>
                <a:schemeClr val="tx1"/>
              </a:solidFill>
              <a:latin typeface="思源黑体 CN Bold" panose="020B0800000000000000" pitchFamily="34" charset="-128"/>
              <a:ea typeface="思源黑体 CN Bold" panose="020B0800000000000000" pitchFamily="34" charset="-128"/>
            </a:endParaRPr>
          </a:p>
        </p:txBody>
      </p:sp>
      <p:sp>
        <p:nvSpPr>
          <p:cNvPr id="4" name="文本框 3"/>
          <p:cNvSpPr txBox="1"/>
          <p:nvPr/>
        </p:nvSpPr>
        <p:spPr>
          <a:xfrm>
            <a:off x="486384" y="3295031"/>
            <a:ext cx="1887166" cy="369332"/>
          </a:xfrm>
          <a:prstGeom prst="rect">
            <a:avLst/>
          </a:prstGeom>
          <a:noFill/>
        </p:spPr>
        <p:txBody>
          <a:bodyPr wrap="square" rtlCol="0">
            <a:spAutoFit/>
          </a:bodyPr>
          <a:lstStyle/>
          <a:p>
            <a:pPr algn="dist"/>
            <a:r>
              <a:rPr kumimoji="1" lang="en-US" altLang="zh-CN">
                <a:solidFill>
                  <a:schemeClr val="tx1"/>
                </a:solidFill>
                <a:latin typeface="思源黑体 CN Regular" panose="020B0500000000000000" pitchFamily="34" charset="-128"/>
                <a:ea typeface="思源黑体 CN Regular" panose="020B0500000000000000" pitchFamily="34" charset="-128"/>
              </a:rPr>
              <a:t>CONTENTS</a:t>
            </a:r>
            <a:endParaRPr kumimoji="1" lang="en-US" altLang="zh-CN">
              <a:solidFill>
                <a:schemeClr val="tx1"/>
              </a:solidFill>
              <a:latin typeface="思源黑体 CN Regular" panose="020B0500000000000000" pitchFamily="34" charset="-128"/>
              <a:ea typeface="思源黑体 CN Regular" panose="020B0500000000000000" pitchFamily="34" charset="-128"/>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三、突破团队合作中的障碍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1071880"/>
            <a:ext cx="512191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（三）突破“欠缺投入”障碍</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Rectangle 31"/>
          <p:cNvSpPr txBox="1">
            <a:spLocks noRot="1" noChangeArrowheads="1"/>
          </p:cNvSpPr>
          <p:nvPr/>
        </p:nvSpPr>
        <p:spPr bwMode="auto">
          <a:xfrm>
            <a:off x="319405" y="1755775"/>
            <a:ext cx="5671185" cy="37344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FontTx/>
              <a:buNone/>
            </a:pPr>
            <a:r>
              <a:rPr sz="2400" b="1" dirty="0">
                <a:solidFill>
                  <a:srgbClr val="389A47"/>
                </a:solidFill>
                <a:latin typeface="微软雅黑" panose="020B0503020204020204" charset="-122"/>
                <a:ea typeface="微软雅黑" panose="020B0503020204020204" charset="-122"/>
                <a:cs typeface="+mn-ea"/>
                <a:sym typeface="+mn-lt"/>
              </a:rPr>
              <a:t>成员欠缺投入的团队往往具有如下特征：</a:t>
            </a:r>
            <a:endParaRPr sz="2400" dirty="0">
              <a:latin typeface="微软雅黑" panose="020B0503020204020204" charset="-122"/>
              <a:ea typeface="微软雅黑" panose="020B0503020204020204"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指令和工作任务日益模糊；</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经常反复讨论，无法做出决定；</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团队成员会对已经做出的决定反复质疑；</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由于不必要的拖延和过分的分析而错失良机；</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团队成员缺乏自信，惧怕失败。</a:t>
            </a:r>
            <a:endParaRPr sz="2400" dirty="0">
              <a:latin typeface="楷体" panose="02010609060101010101" charset="-122"/>
              <a:ea typeface="楷体" panose="02010609060101010101" charset="-122"/>
              <a:cs typeface="+mn-ea"/>
              <a:sym typeface="+mn-lt"/>
            </a:endParaRPr>
          </a:p>
        </p:txBody>
      </p:sp>
      <p:grpSp>
        <p:nvGrpSpPr>
          <p:cNvPr id="10" name="组合 9"/>
          <p:cNvGrpSpPr/>
          <p:nvPr/>
        </p:nvGrpSpPr>
        <p:grpSpPr>
          <a:xfrm>
            <a:off x="6300470" y="1755775"/>
            <a:ext cx="5517515" cy="3883660"/>
            <a:chOff x="18542" y="3314"/>
            <a:chExt cx="8689" cy="6116"/>
          </a:xfrm>
        </p:grpSpPr>
        <p:sp>
          <p:nvSpPr>
            <p:cNvPr id="29" name="Rectangle 7"/>
            <p:cNvSpPr>
              <a:spLocks noChangeArrowheads="1"/>
            </p:cNvSpPr>
            <p:nvPr/>
          </p:nvSpPr>
          <p:spPr bwMode="auto">
            <a:xfrm>
              <a:off x="18542" y="3314"/>
              <a:ext cx="8689" cy="6116"/>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9" name="文本框 8"/>
            <p:cNvSpPr txBox="1"/>
            <p:nvPr/>
          </p:nvSpPr>
          <p:spPr>
            <a:xfrm>
              <a:off x="18849" y="3735"/>
              <a:ext cx="8076" cy="5475"/>
            </a:xfrm>
            <a:prstGeom prst="rect">
              <a:avLst/>
            </a:prstGeom>
            <a:noFill/>
          </p:spPr>
          <p:txBody>
            <a:bodyPr wrap="square" rtlCol="0" anchor="t">
              <a:spAutoFit/>
            </a:bodyPr>
            <a:p>
              <a:pPr indent="0" algn="l" fontAlgn="auto">
                <a:lnSpc>
                  <a:spcPct val="100000"/>
                </a:lnSpc>
                <a:spcBef>
                  <a:spcPts val="0"/>
                </a:spcBef>
              </a:pPr>
              <a:r>
                <a:rPr kumimoji="1" lang="en-US" altLang="zh-CN" sz="2000">
                  <a:solidFill>
                    <a:srgbClr val="FF0000"/>
                  </a:solidFill>
                  <a:latin typeface="思源黑体 CN Medium" panose="020B0600000000000000" charset="-122"/>
                  <a:ea typeface="思源黑体 CN Medium" panose="020B0600000000000000" charset="-122"/>
                  <a:cs typeface="思源黑体 CN Medium" panose="020B0600000000000000" charset="-122"/>
                  <a:sym typeface="+mn-lt"/>
                </a:rPr>
                <a:t>若想克服团队合作的第三大障碍——欠缺投入，就要</a:t>
              </a:r>
              <a:r>
                <a:rPr kumimoji="1" lang="en-US" altLang="zh-CN" sz="20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rPr>
                <a:t>将一切问题都呈现在团队面前，每件事都应有个人的承诺，工作的进展和成功完全由其兑现的团队承诺来衡量；确定最终期限，确保每个阶段工作目标的落实，而且要在团队中及时进行反馈；注意鼓动团队成员接受不确定性。其实，不确定性本身也蕴含了大量的学习机会。只要对意外和不利情况及时进行分析和处理，团队仍然可以从不确定性中获得最佳结果，增强团队成员承担风险的信心。</a:t>
              </a:r>
              <a:endParaRPr kumimoji="1" lang="en-US" altLang="zh-CN" sz="20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三、突破团队合作中的障碍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914400"/>
            <a:ext cx="512191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（四）突破“逃避责任”障碍</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Rectangle 31"/>
          <p:cNvSpPr txBox="1">
            <a:spLocks noRot="1" noChangeArrowheads="1"/>
          </p:cNvSpPr>
          <p:nvPr/>
        </p:nvSpPr>
        <p:spPr bwMode="auto">
          <a:xfrm>
            <a:off x="495300" y="1441450"/>
            <a:ext cx="5600065" cy="27482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FontTx/>
              <a:buNone/>
            </a:pPr>
            <a:r>
              <a:rPr sz="2400" b="1" dirty="0">
                <a:solidFill>
                  <a:srgbClr val="389A47"/>
                </a:solidFill>
                <a:latin typeface="微软雅黑" panose="020B0503020204020204" charset="-122"/>
                <a:ea typeface="微软雅黑" panose="020B0503020204020204" charset="-122"/>
                <a:cs typeface="+mn-ea"/>
                <a:sym typeface="+mn-lt"/>
              </a:rPr>
              <a:t>逃避责任团队的成员一般表现：</a:t>
            </a:r>
            <a:endParaRPr sz="2400" dirty="0">
              <a:latin typeface="微软雅黑" panose="020B0503020204020204" charset="-122"/>
              <a:ea typeface="微软雅黑" panose="020B0503020204020204"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对于团队里工作表现突出的成员心怀怨恨；</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甘于平庸；</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缺乏明确的时间观念；</a:t>
            </a:r>
            <a:endParaRPr sz="2400" dirty="0">
              <a:latin typeface="楷体" panose="02010609060101010101" charset="-122"/>
              <a:ea typeface="楷体" panose="02010609060101010101" charset="-122"/>
              <a:cs typeface="+mn-ea"/>
              <a:sym typeface="+mn-lt"/>
            </a:endParaRPr>
          </a:p>
          <a:p>
            <a:pPr fontAlgn="auto">
              <a:lnSpc>
                <a:spcPct val="100000"/>
              </a:lnSpc>
              <a:buFont typeface="Wingdings" panose="05000000000000000000" charset="0"/>
              <a:buChar char="Ø"/>
            </a:pPr>
            <a:r>
              <a:rPr sz="2400" dirty="0">
                <a:latin typeface="楷体" panose="02010609060101010101" charset="-122"/>
                <a:ea typeface="楷体" panose="02010609060101010101" charset="-122"/>
                <a:cs typeface="+mn-ea"/>
                <a:sym typeface="+mn-lt"/>
              </a:rPr>
              <a:t>把责任压在团队领导一个人身上。</a:t>
            </a:r>
            <a:endParaRPr sz="2400" dirty="0">
              <a:latin typeface="楷体" panose="02010609060101010101" charset="-122"/>
              <a:ea typeface="楷体" panose="02010609060101010101" charset="-122"/>
              <a:cs typeface="+mn-ea"/>
              <a:sym typeface="+mn-lt"/>
            </a:endParaRPr>
          </a:p>
        </p:txBody>
      </p:sp>
      <p:grpSp>
        <p:nvGrpSpPr>
          <p:cNvPr id="10" name="组合 9"/>
          <p:cNvGrpSpPr/>
          <p:nvPr/>
        </p:nvGrpSpPr>
        <p:grpSpPr>
          <a:xfrm>
            <a:off x="667385" y="4394200"/>
            <a:ext cx="10748010" cy="2047875"/>
            <a:chOff x="10305" y="3314"/>
            <a:chExt cx="16926" cy="3225"/>
          </a:xfrm>
        </p:grpSpPr>
        <p:sp>
          <p:nvSpPr>
            <p:cNvPr id="29" name="Rectangle 7"/>
            <p:cNvSpPr>
              <a:spLocks noChangeArrowheads="1"/>
            </p:cNvSpPr>
            <p:nvPr/>
          </p:nvSpPr>
          <p:spPr bwMode="auto">
            <a:xfrm>
              <a:off x="10305" y="3314"/>
              <a:ext cx="16926" cy="322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9" name="文本框 8"/>
            <p:cNvSpPr txBox="1"/>
            <p:nvPr/>
          </p:nvSpPr>
          <p:spPr>
            <a:xfrm>
              <a:off x="10576" y="3486"/>
              <a:ext cx="16249" cy="3052"/>
            </a:xfrm>
            <a:prstGeom prst="rect">
              <a:avLst/>
            </a:prstGeom>
            <a:noFill/>
          </p:spPr>
          <p:txBody>
            <a:bodyPr wrap="square" rtlCol="0" anchor="t">
              <a:spAutoFit/>
            </a:bodyPr>
            <a:p>
              <a:pPr indent="0" algn="l" fontAlgn="auto">
                <a:lnSpc>
                  <a:spcPct val="100000"/>
                </a:lnSpc>
                <a:spcBef>
                  <a:spcPts val="0"/>
                </a:spcBef>
              </a:pPr>
              <a:r>
                <a:rPr kumimoji="1" lang="en-US" altLang="zh-CN" sz="2400">
                  <a:solidFill>
                    <a:srgbClr val="FF0000"/>
                  </a:solidFill>
                  <a:latin typeface="思源黑体 CN Medium" panose="020B0600000000000000" charset="-122"/>
                  <a:ea typeface="思源黑体 CN Medium" panose="020B0600000000000000" charset="-122"/>
                  <a:cs typeface="思源黑体 CN Medium" panose="020B0600000000000000" charset="-122"/>
                  <a:sym typeface="+mn-lt"/>
                </a:rPr>
                <a:t>为了避免团队里出现逃避责任的倾向：</a:t>
              </a:r>
              <a:endParaRPr kumimoji="1" lang="en-US" altLang="zh-CN" sz="2400">
                <a:solidFill>
                  <a:srgbClr val="FF0000"/>
                </a:solidFill>
                <a:latin typeface="思源黑体 CN Medium" panose="020B0600000000000000" charset="-122"/>
                <a:ea typeface="思源黑体 CN Medium" panose="020B0600000000000000" charset="-122"/>
                <a:cs typeface="思源黑体 CN Medium" panose="020B0600000000000000" charset="-122"/>
                <a:sym typeface="+mn-lt"/>
              </a:endParaRPr>
            </a:p>
            <a:p>
              <a:pPr indent="0" algn="l" fontAlgn="auto">
                <a:lnSpc>
                  <a:spcPct val="100000"/>
                </a:lnSpc>
                <a:spcBef>
                  <a:spcPts val="0"/>
                </a:spcBef>
              </a:pPr>
              <a:r>
                <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rPr>
                <a:t>一是要明确公布工作目标和标准，使表现不佳的成员感到压力，使其改进工作；二是要定期回顾工作成果，一旦发现问题，要毫不顾虑地向成员指出；三是进行团队嘉奖，关键成员会因其卓越的贡献得到其他成员的尊重和仰视，从而有助于团队树立模范典型。</a:t>
              </a:r>
              <a:endParaRPr kumimoji="1" lang="en-US" altLang="zh-CN" sz="24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endParaRPr>
            </a:p>
          </p:txBody>
        </p:sp>
      </p:grpSp>
      <p:pic>
        <p:nvPicPr>
          <p:cNvPr id="110" name="图片 109"/>
          <p:cNvPicPr/>
          <p:nvPr/>
        </p:nvPicPr>
        <p:blipFill>
          <a:blip r:embed="rId1">
            <a:clrChange>
              <a:clrFrom>
                <a:srgbClr val="FFFFFF">
                  <a:alpha val="100000"/>
                </a:srgbClr>
              </a:clrFrom>
              <a:clrTo>
                <a:srgbClr val="FFFFFF">
                  <a:alpha val="100000"/>
                  <a:alpha val="0"/>
                </a:srgbClr>
              </a:clrTo>
            </a:clrChange>
          </a:blip>
          <a:stretch>
            <a:fillRect/>
          </a:stretch>
        </p:blipFill>
        <p:spPr>
          <a:xfrm>
            <a:off x="8387080" y="773430"/>
            <a:ext cx="3679190" cy="265493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三、突破团队合作中的障碍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1071880"/>
            <a:ext cx="512191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（五）突破“无视结果”障碍</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Rectangle 31"/>
          <p:cNvSpPr txBox="1">
            <a:spLocks noRot="1" noChangeArrowheads="1"/>
          </p:cNvSpPr>
          <p:nvPr/>
        </p:nvSpPr>
        <p:spPr bwMode="auto">
          <a:xfrm>
            <a:off x="250825" y="1932305"/>
            <a:ext cx="5844540" cy="4165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FontTx/>
              <a:buNone/>
            </a:pPr>
            <a:r>
              <a:rPr sz="2000" b="1" dirty="0">
                <a:solidFill>
                  <a:srgbClr val="389A47"/>
                </a:solidFill>
                <a:latin typeface="微软雅黑" panose="020B0503020204020204" charset="-122"/>
                <a:ea typeface="微软雅黑" panose="020B0503020204020204" charset="-122"/>
                <a:cs typeface="+mn-ea"/>
                <a:sym typeface="+mn-lt"/>
              </a:rPr>
              <a:t>有这么一个故事：</a:t>
            </a:r>
            <a:endParaRPr sz="2000" dirty="0">
              <a:latin typeface="微软雅黑" panose="020B0503020204020204" charset="-122"/>
              <a:ea typeface="微软雅黑" panose="020B0503020204020204" charset="-122"/>
              <a:cs typeface="+mn-ea"/>
              <a:sym typeface="+mn-lt"/>
            </a:endParaRPr>
          </a:p>
          <a:p>
            <a:pPr marL="0" indent="0" fontAlgn="auto">
              <a:lnSpc>
                <a:spcPct val="100000"/>
              </a:lnSpc>
              <a:buFont typeface="Wingdings" panose="05000000000000000000" charset="0"/>
              <a:buNone/>
            </a:pPr>
            <a:r>
              <a:rPr lang="en-US" sz="2400" dirty="0">
                <a:latin typeface="楷体" panose="02010609060101010101" charset="-122"/>
                <a:ea typeface="楷体" panose="02010609060101010101" charset="-122"/>
                <a:cs typeface="+mn-ea"/>
                <a:sym typeface="+mn-lt"/>
              </a:rPr>
              <a:t>    </a:t>
            </a:r>
            <a:r>
              <a:rPr sz="2400" dirty="0">
                <a:latin typeface="楷体" panose="02010609060101010101" charset="-122"/>
                <a:ea typeface="楷体" panose="02010609060101010101" charset="-122"/>
                <a:cs typeface="+mn-ea"/>
                <a:sym typeface="+mn-lt"/>
              </a:rPr>
              <a:t>天鹅、狗鱼和虾想一起拉动一辆装东西的货车，三个家伙套上车索，拼命用力拉，可车子还是拉不动。原来，天鹅拼命向云里冲，虾努力向后倒拖，狗鱼则直接向水里拉。虽然天鹅、狗鱼和虾各自都很努力，但都是以自己的利益为先，无视整个团队的共同利益，团队自然无法取得进步，解体只是迟早的事情。</a:t>
            </a:r>
            <a:endParaRPr sz="2400" dirty="0">
              <a:latin typeface="楷体" panose="02010609060101010101" charset="-122"/>
              <a:ea typeface="楷体" panose="02010609060101010101" charset="-122"/>
              <a:cs typeface="+mn-ea"/>
              <a:sym typeface="+mn-lt"/>
            </a:endParaRPr>
          </a:p>
        </p:txBody>
      </p:sp>
      <p:grpSp>
        <p:nvGrpSpPr>
          <p:cNvPr id="10" name="组合 9"/>
          <p:cNvGrpSpPr/>
          <p:nvPr/>
        </p:nvGrpSpPr>
        <p:grpSpPr>
          <a:xfrm>
            <a:off x="6096000" y="2237740"/>
            <a:ext cx="5531485" cy="3584575"/>
            <a:chOff x="18520" y="3314"/>
            <a:chExt cx="8711" cy="5645"/>
          </a:xfrm>
        </p:grpSpPr>
        <p:sp>
          <p:nvSpPr>
            <p:cNvPr id="29" name="Rectangle 7"/>
            <p:cNvSpPr>
              <a:spLocks noChangeArrowheads="1"/>
            </p:cNvSpPr>
            <p:nvPr/>
          </p:nvSpPr>
          <p:spPr bwMode="auto">
            <a:xfrm>
              <a:off x="18520" y="3314"/>
              <a:ext cx="8711" cy="564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9" name="文本框 8"/>
            <p:cNvSpPr txBox="1"/>
            <p:nvPr/>
          </p:nvSpPr>
          <p:spPr>
            <a:xfrm>
              <a:off x="18911" y="3735"/>
              <a:ext cx="7914" cy="4991"/>
            </a:xfrm>
            <a:prstGeom prst="rect">
              <a:avLst/>
            </a:prstGeom>
            <a:noFill/>
          </p:spPr>
          <p:txBody>
            <a:bodyPr wrap="square" rtlCol="0" anchor="t">
              <a:spAutoFit/>
            </a:bodyPr>
            <a:p>
              <a:pPr indent="0" algn="l" fontAlgn="auto">
                <a:lnSpc>
                  <a:spcPct val="100000"/>
                </a:lnSpc>
                <a:spcBef>
                  <a:spcPts val="0"/>
                </a:spcBef>
              </a:pPr>
              <a:r>
                <a:rPr kumimoji="1" lang="en-US" altLang="zh-CN" sz="2000">
                  <a:solidFill>
                    <a:srgbClr val="FF0000"/>
                  </a:solidFill>
                  <a:latin typeface="思源黑体 CN Medium" panose="020B0600000000000000" charset="-122"/>
                  <a:ea typeface="思源黑体 CN Medium" panose="020B0600000000000000" charset="-122"/>
                  <a:cs typeface="思源黑体 CN Medium" panose="020B0600000000000000" charset="-122"/>
                  <a:sym typeface="+mn-lt"/>
                </a:rPr>
                <a:t>如何克服无视结果的障碍，确保成员把努力重点放在团队发展上呢？</a:t>
              </a:r>
              <a:endParaRPr kumimoji="1" lang="en-US" altLang="zh-CN" sz="2000">
                <a:solidFill>
                  <a:srgbClr val="FF0000"/>
                </a:solidFill>
                <a:latin typeface="思源黑体 CN Medium" panose="020B0600000000000000" charset="-122"/>
                <a:ea typeface="思源黑体 CN Medium" panose="020B0600000000000000" charset="-122"/>
                <a:cs typeface="思源黑体 CN Medium" panose="020B0600000000000000" charset="-122"/>
                <a:sym typeface="+mn-lt"/>
              </a:endParaRPr>
            </a:p>
            <a:p>
              <a:pPr indent="0" algn="l" fontAlgn="auto">
                <a:lnSpc>
                  <a:spcPct val="100000"/>
                </a:lnSpc>
                <a:spcBef>
                  <a:spcPts val="0"/>
                </a:spcBef>
              </a:pPr>
              <a:r>
                <a:rPr kumimoji="1" lang="en-US" altLang="zh-CN" sz="20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rPr>
                <a:t>首先，要公布团队目标。向公众公布团队目标的团队，其成员往往更具有热情，也更希望取得成就。而那种仅仅声称“我们会尽力而为”的团队，其成员往往已经无意识地为自己的失败做好准备。其次，要有基于团队成就的奖励。奖励以团队成果为标准，与特定集体绩效相关联。同时，还要奖励为团队成就贡献力量的成员。</a:t>
              </a:r>
              <a:endParaRPr kumimoji="1" lang="en-US" altLang="zh-CN" sz="2000">
                <a:solidFill>
                  <a:schemeClr val="tx1"/>
                </a:solidFill>
                <a:latin typeface="思源黑体 CN Medium" panose="020B0600000000000000" charset="-122"/>
                <a:ea typeface="思源黑体 CN Medium" panose="020B0600000000000000" charset="-122"/>
                <a:cs typeface="思源黑体 CN Medium" panose="020B0600000000000000" charset="-122"/>
                <a:sym typeface="+mn-lt"/>
              </a:endParaRPr>
            </a:p>
          </p:txBody>
        </p:sp>
      </p:grpSp>
      <p:pic>
        <p:nvPicPr>
          <p:cNvPr id="109" name="图片 108"/>
          <p:cNvPicPr/>
          <p:nvPr/>
        </p:nvPicPr>
        <p:blipFill>
          <a:blip r:embed="rId1">
            <a:clrChange>
              <a:clrFrom>
                <a:srgbClr val="FEFFFF">
                  <a:alpha val="100000"/>
                </a:srgbClr>
              </a:clrFrom>
              <a:clrTo>
                <a:srgbClr val="FEFFFF">
                  <a:alpha val="100000"/>
                  <a:alpha val="0"/>
                </a:srgbClr>
              </a:clrTo>
            </a:clrChange>
          </a:blip>
          <a:stretch>
            <a:fillRect/>
          </a:stretch>
        </p:blipFill>
        <p:spPr>
          <a:xfrm>
            <a:off x="6875145" y="781685"/>
            <a:ext cx="2057400" cy="145605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4201104" y="3145135"/>
            <a:ext cx="378968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领导力提升</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第二节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495300" y="976630"/>
            <a:ext cx="496125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0</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3</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巫马期与宓子贱治县</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文本框 4"/>
          <p:cNvSpPr txBox="1"/>
          <p:nvPr/>
        </p:nvSpPr>
        <p:spPr>
          <a:xfrm>
            <a:off x="207645" y="1503680"/>
            <a:ext cx="11810365" cy="6850380"/>
          </a:xfrm>
          <a:prstGeom prst="rect">
            <a:avLst/>
          </a:prstGeom>
          <a:noFill/>
        </p:spPr>
        <p:txBody>
          <a:bodyPr wrap="square" rtlCol="0">
            <a:noAutofit/>
            <a:scene3d>
              <a:camera prst="orthographicFront"/>
              <a:lightRig rig="threePt" dir="t"/>
            </a:scene3d>
            <a:sp3d contourW="12700"/>
          </a:bodyPr>
          <a:p>
            <a:pPr indent="457200" fontAlgn="auto">
              <a:lnSpc>
                <a:spcPct val="11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鲁国的单父县缺少县长，国君请孔子推荐一个学生，孔子推荐了巫马期，他上任后十分努力与勤奋，披星戴月、废寝忘食、兢兢业业工作了一年。结果是单父县大治。不过，巫马期因为劳累过度病倒了。此时，国君又来请孔子再推荐一个人。于是，孔子推荐了另一个学生宓子贱。</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宓子贱弹着琴、唱着小曲就到了单父县，他到任后就在自己的官署后院建了一个琴台，终日鸣琴，身不下堂，日子过得有滋有味、有情有调、很滋润。一年下来，单父县依然大治。后来，巫马期很想和宓子贱交流一下工作心得，于是他找到了宓子贱。</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宓子贱是一个不到三十岁的小伙子，有着健康的身体和充沛的精力。在他的面前，巫马期感觉到了一定的压力。但作为师兄弟，大家还是开始了谈话。</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两个人的谈话是从寒暄客套开始的，不过很快就进入正题。巫马期带着崇拜的眼神，羡慕地握着宓子贱的手说：“你比我强，你有个好身体啊，前途无量！看来我要被自己的病耽误了。”宓子贱听完巫马期的话，摇摇头说：“我们的差别不在身体，而在于工</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92125" y="1078865"/>
            <a:ext cx="11523345" cy="1858010"/>
          </a:xfrm>
          <a:prstGeom prst="rect">
            <a:avLst/>
          </a:prstGeom>
          <a:noFill/>
        </p:spPr>
        <p:txBody>
          <a:bodyPr wrap="square" rtlCol="0" anchor="t">
            <a:noAutofit/>
          </a:bodyPr>
          <a:p>
            <a:r>
              <a:rPr lang="zh-CN" altLang="en-US" sz="2400" dirty="0">
                <a:latin typeface="楷体" panose="02010609060101010101" charset="-122"/>
                <a:ea typeface="楷体" panose="02010609060101010101" charset="-122"/>
                <a:cs typeface="楷体" panose="02010609060101010101" charset="-122"/>
              </a:rPr>
              <a:t>作方法。你工作靠的是自己的努力，可是事业那么大、事情那么多，个人力量毕竟有限，努力的结果只能是勉强支撑，最终伤害自己的身体；而我用的方法是调动能人给自己做工作，事业越大可调动的人就越多，调动的能人越多事业就越大，于是工作越做越轻松。</a:t>
            </a:r>
            <a:endParaRPr lang="zh-CN" altLang="en-US" sz="2400" dirty="0">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clrChange>
              <a:clrFrom>
                <a:srgbClr val="FEFEFE">
                  <a:alpha val="100000"/>
                </a:srgbClr>
              </a:clrFrom>
              <a:clrTo>
                <a:srgbClr val="FEFEFE">
                  <a:alpha val="100000"/>
                  <a:alpha val="0"/>
                </a:srgbClr>
              </a:clrTo>
            </a:clrChange>
          </a:blip>
          <a:stretch>
            <a:fillRect/>
          </a:stretch>
        </p:blipFill>
        <p:spPr>
          <a:xfrm>
            <a:off x="8877935" y="2397760"/>
            <a:ext cx="2331720" cy="41154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一、权力的五种来源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（一）强制性权力</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330200" y="1701165"/>
            <a:ext cx="6628130" cy="476377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20000"/>
              </a:lnSpc>
              <a:buFontTx/>
              <a:buNone/>
            </a:pPr>
            <a:r>
              <a:rPr lang="en-US" sz="2400" dirty="0">
                <a:latin typeface="微软雅黑" panose="020B0503020204020204" charset="-122"/>
                <a:ea typeface="微软雅黑" panose="020B0503020204020204" charset="-122"/>
                <a:cs typeface="微软雅黑" panose="020B0503020204020204" charset="-122"/>
                <a:sym typeface="+mn-lt"/>
              </a:rPr>
              <a:t>  </a:t>
            </a:r>
            <a:r>
              <a:rPr sz="2400" dirty="0">
                <a:latin typeface="微软雅黑" panose="020B0503020204020204" charset="-122"/>
                <a:ea typeface="微软雅黑" panose="020B0503020204020204" charset="-122"/>
                <a:cs typeface="微软雅黑" panose="020B0503020204020204" charset="-122"/>
                <a:sym typeface="+mn-lt"/>
              </a:rPr>
              <a:t>强制性权力是最为普遍存在的权力基础，它是指甲要求乙做某事，乙因受到甲的威胁，虽然不愿做但不得不做。</a:t>
            </a:r>
            <a:r>
              <a:rPr sz="2400" dirty="0">
                <a:latin typeface="楷体" panose="02010609060101010101" charset="-122"/>
                <a:ea typeface="楷体" panose="02010609060101010101" charset="-122"/>
                <a:cs typeface="楷体" panose="02010609060101010101" charset="-122"/>
                <a:sym typeface="+mn-lt"/>
              </a:rPr>
              <a:t>比如，如果 A 能解雇 B 或使其停职、降级，并且 B 很在乎他的工作，那么 A 对 B 就拥有了强制性权力。</a:t>
            </a:r>
            <a:r>
              <a:rPr sz="2400" dirty="0">
                <a:latin typeface="微软雅黑" panose="020B0503020204020204" charset="-122"/>
                <a:ea typeface="微软雅黑" panose="020B0503020204020204" charset="-122"/>
                <a:cs typeface="微软雅黑" panose="020B0503020204020204" charset="-122"/>
                <a:sym typeface="+mn-lt"/>
              </a:rPr>
              <a:t>强制性权力是建立在惧怕基础上的，一个人如果不服从就可能产生消极的后果。出于对这种后果的惧怕，这个人就会对他人的指令做出反应。强制性权力实际上就是惩罚性权力。</a:t>
            </a:r>
            <a:endParaRPr sz="2400" dirty="0">
              <a:latin typeface="微软雅黑" panose="020B0503020204020204" charset="-122"/>
              <a:ea typeface="微软雅黑" panose="020B0503020204020204" charset="-122"/>
              <a:cs typeface="微软雅黑" panose="020B0503020204020204" charset="-122"/>
              <a:sym typeface="+mn-lt"/>
            </a:endParaRPr>
          </a:p>
        </p:txBody>
      </p:sp>
      <p:pic>
        <p:nvPicPr>
          <p:cNvPr id="111" name="图片 110"/>
          <p:cNvPicPr/>
          <p:nvPr/>
        </p:nvPicPr>
        <p:blipFill>
          <a:blip r:embed="rId1">
            <a:clrChange>
              <a:clrFrom>
                <a:srgbClr val="FFFFFF">
                  <a:alpha val="100000"/>
                </a:srgbClr>
              </a:clrFrom>
              <a:clrTo>
                <a:srgbClr val="FFFFFF">
                  <a:alpha val="100000"/>
                  <a:alpha val="0"/>
                </a:srgbClr>
              </a:clrTo>
            </a:clrChange>
          </a:blip>
          <a:stretch>
            <a:fillRect/>
          </a:stretch>
        </p:blipFill>
        <p:spPr>
          <a:xfrm>
            <a:off x="7127240" y="1341755"/>
            <a:ext cx="4114800" cy="46736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一、权力的五种来源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（二）奖赏性权力</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544195" y="1701165"/>
            <a:ext cx="6666865" cy="51568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20000"/>
              </a:lnSpc>
              <a:buFontTx/>
              <a:buNone/>
            </a:pPr>
            <a:r>
              <a:rPr lang="en-US" sz="2400" dirty="0">
                <a:sym typeface="+mn-lt"/>
              </a:rPr>
              <a:t> </a:t>
            </a:r>
            <a:r>
              <a:rPr sz="2400" dirty="0">
                <a:sym typeface="+mn-lt"/>
              </a:rPr>
              <a:t>与强制性权力相反的是奖赏性权力。如果你能剥夺他人有价值的东西或给他造成不良影响，那么你对他就拥有了强制性权力。如果你能带给他人某种积极的利益或帮助他免于消极影响，那么你对他就拥有了奖赏性权力；</a:t>
            </a:r>
            <a:r>
              <a:rPr sz="2400" dirty="0">
                <a:latin typeface="楷体" panose="02010609060101010101" charset="-122"/>
                <a:ea typeface="楷体" panose="02010609060101010101" charset="-122"/>
                <a:sym typeface="+mn-lt"/>
              </a:rPr>
              <a:t>比如，用金钱、晋升、学习的机会等来吸引员工，让他们愿意服从你的指挥，安排员工去做他们更感兴趣的工作，或者给员工更好的工作环境，等等，</a:t>
            </a:r>
            <a:r>
              <a:rPr sz="2400" dirty="0">
                <a:sym typeface="+mn-lt"/>
              </a:rPr>
              <a:t>这些都属于奖赏性权力的范围。奖赏性权力不一定是领导者才具有的，有时一名普通员工也可以具有奖赏性权力。</a:t>
            </a:r>
            <a:endParaRPr sz="2400" dirty="0">
              <a:sym typeface="+mn-lt"/>
            </a:endParaRPr>
          </a:p>
        </p:txBody>
      </p:sp>
      <p:pic>
        <p:nvPicPr>
          <p:cNvPr id="112" name="图片 111"/>
          <p:cNvPicPr/>
          <p:nvPr/>
        </p:nvPicPr>
        <p:blipFill>
          <a:blip r:embed="rId1"/>
          <a:stretch>
            <a:fillRect/>
          </a:stretch>
        </p:blipFill>
        <p:spPr>
          <a:xfrm>
            <a:off x="7628255" y="1701165"/>
            <a:ext cx="4114800" cy="41148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一、权力的五种来源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（三）法定性权力</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701165"/>
            <a:ext cx="6273165" cy="44640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20000"/>
              </a:lnSpc>
              <a:buFontTx/>
              <a:buNone/>
            </a:pPr>
            <a:r>
              <a:rPr lang="en-US" sz="2400" dirty="0">
                <a:sym typeface="+mn-lt"/>
              </a:rPr>
              <a:t>  </a:t>
            </a:r>
            <a:r>
              <a:rPr sz="2400" dirty="0">
                <a:sym typeface="+mn-lt"/>
              </a:rPr>
              <a:t>法定性权力代表一个人通过正式组织层级结构中的职位所获得的权力。一个人一旦有了组织的正式任命，就具有相应的法定性权力。一般而言，职位的权力还包括强制性和奖赏性权力。但是，法定性权力的涵盖面要比强制性权力和奖赏性权力更为宽泛。这种权力还包括组织成员对职位权威的接受和认可。“名不正，言不顺”，如果组织没有赋予你正式的法定性权力，你的奖赏性权力和强制性权力就会大打折扣。</a:t>
            </a:r>
            <a:endParaRPr sz="2400" dirty="0">
              <a:sym typeface="+mn-lt"/>
            </a:endParaRPr>
          </a:p>
        </p:txBody>
      </p:sp>
      <p:pic>
        <p:nvPicPr>
          <p:cNvPr id="113" name="图片 112"/>
          <p:cNvPicPr/>
          <p:nvPr/>
        </p:nvPicPr>
        <p:blipFill>
          <a:blip r:embed="rId1"/>
          <a:stretch>
            <a:fillRect/>
          </a:stretch>
        </p:blipFill>
        <p:spPr>
          <a:xfrm>
            <a:off x="7281545" y="1701165"/>
            <a:ext cx="3945255" cy="394525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一、权力的五种来源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（四）专家性权力</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701165"/>
            <a:ext cx="7139940" cy="50196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20000"/>
              </a:lnSpc>
              <a:buFontTx/>
              <a:buNone/>
            </a:pPr>
            <a:r>
              <a:rPr lang="en-US" sz="2400" dirty="0">
                <a:sym typeface="+mn-lt"/>
              </a:rPr>
              <a:t> </a:t>
            </a:r>
            <a:r>
              <a:rPr sz="2400" dirty="0">
                <a:sym typeface="+mn-lt"/>
              </a:rPr>
              <a:t>专家性权力是指来源于专长、技能和知识的一种权力。由于世界的发展日益取决于技术的发展，专门知识与技能也由此成为权力的主要来源之一。众所周知，医生在治病救人领域里很有权威。为什么呢？因为医生有很强的专家性权力，医生所说的话比较专业，所以大多数人都愿意遵从医嘱。还有一些职业，如计算机专家、会计师、心理咨询师等，他们都是因为具有某一领域的专业知识与技能，所以获得了专家性权力。专家性权力也可以解释为什么企业会邀请专家来做广告，媒体会大量邀请专家来宣传或澄清事实。</a:t>
            </a:r>
            <a:endParaRPr sz="2400" dirty="0">
              <a:sym typeface="+mn-lt"/>
            </a:endParaRPr>
          </a:p>
        </p:txBody>
      </p:sp>
      <p:pic>
        <p:nvPicPr>
          <p:cNvPr id="114" name="图片 113"/>
          <p:cNvPicPr/>
          <p:nvPr/>
        </p:nvPicPr>
        <p:blipFill>
          <a:blip r:embed="rId1"/>
          <a:stretch>
            <a:fillRect/>
          </a:stretch>
        </p:blipFill>
        <p:spPr>
          <a:xfrm>
            <a:off x="7670165" y="1303655"/>
            <a:ext cx="4007485" cy="457898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2397704" y="3145135"/>
            <a:ext cx="739648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团队合作与领导力提升</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第十章</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一、权力的五种来源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（五）参照性权力</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701165"/>
            <a:ext cx="6200775" cy="45218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20000"/>
              </a:lnSpc>
              <a:buFontTx/>
              <a:buNone/>
            </a:pPr>
            <a:r>
              <a:rPr lang="en-US" sz="2400" dirty="0">
                <a:sym typeface="+mn-lt"/>
              </a:rPr>
              <a:t>  </a:t>
            </a:r>
            <a:r>
              <a:rPr sz="2400" dirty="0">
                <a:sym typeface="+mn-lt"/>
              </a:rPr>
              <a:t>参照性权力是由于对他人的崇拜以及希望自己成为那样的人而产生的，其基础是对他人的认同。如果你景仰一个人到了要模仿其行为和态度的地步，那么这个人对你就拥有了参照性权力。大量的企业邀请明星做广告（即使这些明星对产品缺乏专业认识），就是因为他们对大量的“追星族”有很强的参照性权力。在组织中，如果你拥有了他人认可的个人特点，那么你也就具备了影响他人的能力。</a:t>
            </a:r>
            <a:endParaRPr sz="2400" dirty="0">
              <a:sym typeface="+mn-lt"/>
            </a:endParaRPr>
          </a:p>
        </p:txBody>
      </p:sp>
      <p:pic>
        <p:nvPicPr>
          <p:cNvPr id="115" name="图片 114"/>
          <p:cNvPicPr/>
          <p:nvPr/>
        </p:nvPicPr>
        <p:blipFill>
          <a:blip r:embed="rId1"/>
          <a:stretch>
            <a:fillRect/>
          </a:stretch>
        </p:blipFill>
        <p:spPr>
          <a:xfrm>
            <a:off x="6748780" y="2291715"/>
            <a:ext cx="4723130" cy="282448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二、领导力提升技术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（一）提高个人才能</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407035" y="1834515"/>
            <a:ext cx="3027680" cy="23069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spcBef>
                <a:spcPts val="0"/>
              </a:spcBef>
              <a:buFontTx/>
              <a:buNone/>
            </a:pPr>
            <a:r>
              <a:rPr sz="2400" b="1" dirty="0">
                <a:solidFill>
                  <a:srgbClr val="3E57C1"/>
                </a:solidFill>
                <a:latin typeface="微软雅黑" panose="020B0503020204020204" charset="-122"/>
                <a:ea typeface="微软雅黑" panose="020B0503020204020204" charset="-122"/>
                <a:cs typeface="微软雅黑" panose="020B0503020204020204" charset="-122"/>
                <a:sym typeface="+mn-lt"/>
              </a:rPr>
              <a:t>（1）概念技能</a:t>
            </a:r>
            <a:endParaRPr sz="2400" b="1" dirty="0">
              <a:solidFill>
                <a:srgbClr val="3E57C1"/>
              </a:solidFill>
              <a:latin typeface="微软雅黑" panose="020B0503020204020204" charset="-122"/>
              <a:ea typeface="微软雅黑" panose="020B0503020204020204" charset="-122"/>
              <a:cs typeface="微软雅黑" panose="020B0503020204020204" charset="-122"/>
              <a:sym typeface="+mn-lt"/>
            </a:endParaRPr>
          </a:p>
          <a:p>
            <a:pPr marL="0" indent="0" fontAlgn="auto">
              <a:lnSpc>
                <a:spcPct val="100000"/>
              </a:lnSpc>
              <a:spcBef>
                <a:spcPts val="0"/>
              </a:spcBef>
              <a:buFontTx/>
              <a:buNone/>
            </a:pPr>
            <a:r>
              <a:rPr sz="2000" dirty="0">
                <a:latin typeface="微软雅黑" panose="020B0503020204020204" charset="-122"/>
                <a:ea typeface="微软雅黑" panose="020B0503020204020204" charset="-122"/>
                <a:cs typeface="微软雅黑" panose="020B0503020204020204" charset="-122"/>
                <a:sym typeface="+mn-lt"/>
              </a:rPr>
              <a:t>又称战略技能。是一个领导应该有思想、有想法。</a:t>
            </a:r>
            <a:endParaRPr sz="2000" dirty="0">
              <a:latin typeface="微软雅黑" panose="020B0503020204020204" charset="-122"/>
              <a:ea typeface="微软雅黑" panose="020B0503020204020204" charset="-122"/>
              <a:cs typeface="微软雅黑" panose="020B0503020204020204" charset="-122"/>
              <a:sym typeface="+mn-lt"/>
            </a:endParaRPr>
          </a:p>
          <a:p>
            <a:pPr marL="0" indent="0" fontAlgn="auto">
              <a:lnSpc>
                <a:spcPct val="100000"/>
              </a:lnSpc>
              <a:spcBef>
                <a:spcPts val="0"/>
              </a:spcBef>
              <a:buFont typeface="Wingdings" panose="05000000000000000000" charset="0"/>
              <a:buChar char="Ø"/>
            </a:pPr>
            <a:r>
              <a:rPr sz="2000" dirty="0">
                <a:solidFill>
                  <a:srgbClr val="3E57C1"/>
                </a:solidFill>
                <a:latin typeface="楷体" panose="02010609060101010101" charset="-122"/>
                <a:ea typeface="楷体" panose="02010609060101010101" charset="-122"/>
                <a:cs typeface="微软雅黑" panose="020B0503020204020204" charset="-122"/>
                <a:sym typeface="+mn-lt"/>
              </a:rPr>
              <a:t>蒙牛乳业集团的创始人牛根生</a:t>
            </a:r>
            <a:endParaRPr sz="2000" dirty="0">
              <a:solidFill>
                <a:srgbClr val="3E57C1"/>
              </a:solidFill>
              <a:latin typeface="楷体" panose="02010609060101010101" charset="-122"/>
              <a:ea typeface="楷体" panose="02010609060101010101" charset="-122"/>
              <a:cs typeface="微软雅黑" panose="020B0503020204020204" charset="-122"/>
              <a:sym typeface="+mn-lt"/>
            </a:endParaRPr>
          </a:p>
          <a:p>
            <a:pPr marL="0" indent="0" fontAlgn="auto">
              <a:lnSpc>
                <a:spcPct val="100000"/>
              </a:lnSpc>
              <a:spcBef>
                <a:spcPts val="0"/>
              </a:spcBef>
              <a:buFont typeface="Wingdings" panose="05000000000000000000" charset="0"/>
              <a:buChar char="Ø"/>
            </a:pPr>
            <a:r>
              <a:rPr sz="2000" dirty="0">
                <a:solidFill>
                  <a:srgbClr val="3E57C1"/>
                </a:solidFill>
                <a:latin typeface="楷体" panose="02010609060101010101" charset="-122"/>
                <a:ea typeface="楷体" panose="02010609060101010101" charset="-122"/>
                <a:cs typeface="微软雅黑" panose="020B0503020204020204" charset="-122"/>
                <a:sym typeface="+mn-lt"/>
              </a:rPr>
              <a:t>苹果公司的灵魂人物</a:t>
            </a:r>
            <a:r>
              <a:rPr sz="2000" dirty="0">
                <a:solidFill>
                  <a:srgbClr val="3E57C1"/>
                </a:solidFill>
                <a:latin typeface="楷体" panose="02010609060101010101" charset="-122"/>
                <a:ea typeface="楷体" panose="02010609060101010101" charset="-122"/>
                <a:cs typeface="微软雅黑" panose="020B0503020204020204" charset="-122"/>
                <a:sym typeface="+mn-lt"/>
              </a:rPr>
              <a:t>乔布斯</a:t>
            </a:r>
            <a:endParaRPr sz="2000" dirty="0">
              <a:solidFill>
                <a:srgbClr val="3E57C1"/>
              </a:solidFill>
              <a:latin typeface="楷体" panose="02010609060101010101" charset="-122"/>
              <a:ea typeface="楷体" panose="02010609060101010101" charset="-122"/>
              <a:cs typeface="微软雅黑" panose="020B0503020204020204" charset="-122"/>
              <a:sym typeface="+mn-lt"/>
            </a:endParaRPr>
          </a:p>
        </p:txBody>
      </p:sp>
      <p:sp>
        <p:nvSpPr>
          <p:cNvPr id="3" name="Shape 2261"/>
          <p:cNvSpPr/>
          <p:nvPr>
            <p:custDataLst>
              <p:tags r:id="rId1"/>
            </p:custDataLst>
          </p:nvPr>
        </p:nvSpPr>
        <p:spPr>
          <a:xfrm rot="10800000">
            <a:off x="6088380" y="3770313"/>
            <a:ext cx="1864364" cy="1973262"/>
          </a:xfrm>
          <a:custGeom>
            <a:avLst/>
            <a:gdLst>
              <a:gd name="connsiteX0" fmla="*/ 13599 w 21919"/>
              <a:gd name="connsiteY0" fmla="*/ 1 h 21584"/>
              <a:gd name="connsiteX1" fmla="*/ 1749 w 21919"/>
              <a:gd name="connsiteY1" fmla="*/ 1 h 21584"/>
              <a:gd name="connsiteX2" fmla="*/ 493 w 21919"/>
              <a:gd name="connsiteY2" fmla="*/ 459 h 21584"/>
              <a:gd name="connsiteX3" fmla="*/ 1 w 21919"/>
              <a:gd name="connsiteY3" fmla="*/ 1628 h 21584"/>
              <a:gd name="connsiteX4" fmla="*/ 1 w 21919"/>
              <a:gd name="connsiteY4" fmla="*/ 14602 h 21584"/>
              <a:gd name="connsiteX5" fmla="*/ 9637 w 21919"/>
              <a:gd name="connsiteY5" fmla="*/ 21584 h 21584"/>
              <a:gd name="connsiteX6" fmla="*/ 21583 w 21919"/>
              <a:gd name="connsiteY6" fmla="*/ 21584 h 21584"/>
              <a:gd name="connsiteX7" fmla="*/ 21919 w 21919"/>
              <a:gd name="connsiteY7" fmla="*/ 7798 h 21584"/>
              <a:gd name="connsiteX8" fmla="*/ 13599 w 21919"/>
              <a:gd name="connsiteY8" fmla="*/ 1 h 21584"/>
              <a:gd name="connsiteX0-1" fmla="*/ 13683 w 21919"/>
              <a:gd name="connsiteY0-2" fmla="*/ 1 h 21584"/>
              <a:gd name="connsiteX1-3" fmla="*/ 1749 w 21919"/>
              <a:gd name="connsiteY1-4" fmla="*/ 1 h 21584"/>
              <a:gd name="connsiteX2-5" fmla="*/ 493 w 21919"/>
              <a:gd name="connsiteY2-6" fmla="*/ 459 h 21584"/>
              <a:gd name="connsiteX3-7" fmla="*/ 1 w 21919"/>
              <a:gd name="connsiteY3-8" fmla="*/ 1628 h 21584"/>
              <a:gd name="connsiteX4-9" fmla="*/ 1 w 21919"/>
              <a:gd name="connsiteY4-10" fmla="*/ 14602 h 21584"/>
              <a:gd name="connsiteX5-11" fmla="*/ 9637 w 21919"/>
              <a:gd name="connsiteY5-12" fmla="*/ 21584 h 21584"/>
              <a:gd name="connsiteX6-13" fmla="*/ 21583 w 21919"/>
              <a:gd name="connsiteY6-14" fmla="*/ 21584 h 21584"/>
              <a:gd name="connsiteX7-15" fmla="*/ 21919 w 21919"/>
              <a:gd name="connsiteY7-16" fmla="*/ 7798 h 21584"/>
              <a:gd name="connsiteX8-17" fmla="*/ 13683 w 21919"/>
              <a:gd name="connsiteY8-18" fmla="*/ 1 h 215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1919" h="21584" extrusionOk="0">
                <a:moveTo>
                  <a:pt x="13683" y="1"/>
                </a:moveTo>
                <a:lnTo>
                  <a:pt x="1749" y="1"/>
                </a:lnTo>
                <a:cubicBezTo>
                  <a:pt x="1280" y="-16"/>
                  <a:pt x="825" y="150"/>
                  <a:pt x="493" y="459"/>
                </a:cubicBezTo>
                <a:cubicBezTo>
                  <a:pt x="161" y="768"/>
                  <a:pt x="-17" y="1192"/>
                  <a:pt x="1" y="1628"/>
                </a:cubicBezTo>
                <a:lnTo>
                  <a:pt x="1" y="14602"/>
                </a:lnTo>
                <a:lnTo>
                  <a:pt x="9637" y="21584"/>
                </a:lnTo>
                <a:lnTo>
                  <a:pt x="21583" y="21584"/>
                </a:lnTo>
                <a:lnTo>
                  <a:pt x="21919" y="7798"/>
                </a:lnTo>
                <a:lnTo>
                  <a:pt x="13683" y="1"/>
                </a:lnTo>
                <a:close/>
              </a:path>
            </a:pathLst>
          </a:custGeom>
          <a:solidFill>
            <a:srgbClr val="376FFF">
              <a:lumMod val="30000"/>
              <a:lumOff val="70000"/>
              <a:alpha val="40000"/>
            </a:srgbClr>
          </a:solidFill>
          <a:ln w="3175" cap="flat" cmpd="sng" algn="ctr">
            <a:gradFill>
              <a:gsLst>
                <a:gs pos="0">
                  <a:srgbClr val="376FFF">
                    <a:lumMod val="20000"/>
                    <a:lumOff val="80000"/>
                  </a:srgbClr>
                </a:gs>
                <a:gs pos="100000">
                  <a:srgbClr val="376FFF">
                    <a:lumMod val="20000"/>
                    <a:lumOff val="80000"/>
                  </a:srgbClr>
                </a:gs>
              </a:gsLst>
              <a:lin ang="16200000" scaled="0"/>
            </a:grad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45720" rIns="91440" bIns="45720" numCol="1" spcCol="0" rtlCol="0" fromWordArt="0" anchor="ctr" anchorCtr="0" forceAA="0" compatLnSpc="1">
            <a:norm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ym typeface="+mn-ea"/>
            </a:endParaRPr>
          </a:p>
        </p:txBody>
      </p:sp>
      <p:sp>
        <p:nvSpPr>
          <p:cNvPr id="4" name="Shape 2262"/>
          <p:cNvSpPr/>
          <p:nvPr>
            <p:custDataLst>
              <p:tags r:id="rId2"/>
            </p:custDataLst>
          </p:nvPr>
        </p:nvSpPr>
        <p:spPr>
          <a:xfrm rot="16200000">
            <a:off x="4340860" y="3817303"/>
            <a:ext cx="1888181" cy="1971675"/>
          </a:xfrm>
          <a:custGeom>
            <a:avLst/>
            <a:gdLst>
              <a:gd name="connsiteX0" fmla="*/ 13599 w 21863"/>
              <a:gd name="connsiteY0" fmla="*/ 1 h 21584"/>
              <a:gd name="connsiteX1" fmla="*/ 1749 w 21863"/>
              <a:gd name="connsiteY1" fmla="*/ 1 h 21584"/>
              <a:gd name="connsiteX2" fmla="*/ 493 w 21863"/>
              <a:gd name="connsiteY2" fmla="*/ 459 h 21584"/>
              <a:gd name="connsiteX3" fmla="*/ 1 w 21863"/>
              <a:gd name="connsiteY3" fmla="*/ 1628 h 21584"/>
              <a:gd name="connsiteX4" fmla="*/ 1 w 21863"/>
              <a:gd name="connsiteY4" fmla="*/ 14602 h 21584"/>
              <a:gd name="connsiteX5" fmla="*/ 9637 w 21863"/>
              <a:gd name="connsiteY5" fmla="*/ 21584 h 21584"/>
              <a:gd name="connsiteX6" fmla="*/ 21583 w 21863"/>
              <a:gd name="connsiteY6" fmla="*/ 21584 h 21584"/>
              <a:gd name="connsiteX7" fmla="*/ 21863 w 21863"/>
              <a:gd name="connsiteY7" fmla="*/ 7954 h 21584"/>
              <a:gd name="connsiteX8" fmla="*/ 13599 w 21863"/>
              <a:gd name="connsiteY8" fmla="*/ 1 h 21584"/>
              <a:gd name="connsiteX0-1" fmla="*/ 13599 w 21891"/>
              <a:gd name="connsiteY0-2" fmla="*/ 1 h 21584"/>
              <a:gd name="connsiteX1-3" fmla="*/ 1749 w 21891"/>
              <a:gd name="connsiteY1-4" fmla="*/ 1 h 21584"/>
              <a:gd name="connsiteX2-5" fmla="*/ 493 w 21891"/>
              <a:gd name="connsiteY2-6" fmla="*/ 459 h 21584"/>
              <a:gd name="connsiteX3-7" fmla="*/ 1 w 21891"/>
              <a:gd name="connsiteY3-8" fmla="*/ 1628 h 21584"/>
              <a:gd name="connsiteX4-9" fmla="*/ 1 w 21891"/>
              <a:gd name="connsiteY4-10" fmla="*/ 14602 h 21584"/>
              <a:gd name="connsiteX5-11" fmla="*/ 9637 w 21891"/>
              <a:gd name="connsiteY5-12" fmla="*/ 21584 h 21584"/>
              <a:gd name="connsiteX6-13" fmla="*/ 21583 w 21891"/>
              <a:gd name="connsiteY6-14" fmla="*/ 21584 h 21584"/>
              <a:gd name="connsiteX7-15" fmla="*/ 21891 w 21891"/>
              <a:gd name="connsiteY7-16" fmla="*/ 7954 h 21584"/>
              <a:gd name="connsiteX8-17" fmla="*/ 13599 w 21891"/>
              <a:gd name="connsiteY8-18" fmla="*/ 1 h 21584"/>
              <a:gd name="connsiteX0-1-1" fmla="*/ 13599 w 22199"/>
              <a:gd name="connsiteY0-2-2" fmla="*/ 1 h 21584"/>
              <a:gd name="connsiteX1-3-3" fmla="*/ 1749 w 22199"/>
              <a:gd name="connsiteY1-4-4" fmla="*/ 1 h 21584"/>
              <a:gd name="connsiteX2-5-5" fmla="*/ 493 w 22199"/>
              <a:gd name="connsiteY2-6-6" fmla="*/ 459 h 21584"/>
              <a:gd name="connsiteX3-7-7" fmla="*/ 1 w 22199"/>
              <a:gd name="connsiteY3-8-8" fmla="*/ 1628 h 21584"/>
              <a:gd name="connsiteX4-9-9" fmla="*/ 1 w 22199"/>
              <a:gd name="connsiteY4-10-10" fmla="*/ 14602 h 21584"/>
              <a:gd name="connsiteX5-11-11" fmla="*/ 9637 w 22199"/>
              <a:gd name="connsiteY5-12-12" fmla="*/ 21584 h 21584"/>
              <a:gd name="connsiteX6-13-13" fmla="*/ 21583 w 22199"/>
              <a:gd name="connsiteY6-14-14" fmla="*/ 21584 h 21584"/>
              <a:gd name="connsiteX7-15-15" fmla="*/ 22199 w 22199"/>
              <a:gd name="connsiteY7-16-16" fmla="*/ 7902 h 21584"/>
              <a:gd name="connsiteX8-17-17" fmla="*/ 13599 w 22199"/>
              <a:gd name="connsiteY8-18-18" fmla="*/ 1 h 21584"/>
            </a:gdLst>
            <a:ahLst/>
            <a:cxnLst>
              <a:cxn ang="0">
                <a:pos x="connsiteX0-1-1" y="connsiteY0-2-2"/>
              </a:cxn>
              <a:cxn ang="0">
                <a:pos x="connsiteX1-3-3" y="connsiteY1-4-4"/>
              </a:cxn>
              <a:cxn ang="0">
                <a:pos x="connsiteX2-5-5" y="connsiteY2-6-6"/>
              </a:cxn>
              <a:cxn ang="0">
                <a:pos x="connsiteX3-7-7" y="connsiteY3-8-8"/>
              </a:cxn>
              <a:cxn ang="0">
                <a:pos x="connsiteX4-9-9" y="connsiteY4-10-10"/>
              </a:cxn>
              <a:cxn ang="0">
                <a:pos x="connsiteX5-11-11" y="connsiteY5-12-12"/>
              </a:cxn>
              <a:cxn ang="0">
                <a:pos x="connsiteX6-13-13" y="connsiteY6-14-14"/>
              </a:cxn>
              <a:cxn ang="0">
                <a:pos x="connsiteX7-15-15" y="connsiteY7-16-16"/>
              </a:cxn>
              <a:cxn ang="0">
                <a:pos x="connsiteX8-17-17" y="connsiteY8-18-18"/>
              </a:cxn>
            </a:cxnLst>
            <a:rect l="l" t="t" r="r" b="b"/>
            <a:pathLst>
              <a:path w="22199" h="21584" extrusionOk="0">
                <a:moveTo>
                  <a:pt x="13599" y="1"/>
                </a:moveTo>
                <a:lnTo>
                  <a:pt x="1749" y="1"/>
                </a:lnTo>
                <a:cubicBezTo>
                  <a:pt x="1280" y="-16"/>
                  <a:pt x="825" y="150"/>
                  <a:pt x="493" y="459"/>
                </a:cubicBezTo>
                <a:cubicBezTo>
                  <a:pt x="161" y="768"/>
                  <a:pt x="-17" y="1192"/>
                  <a:pt x="1" y="1628"/>
                </a:cubicBezTo>
                <a:lnTo>
                  <a:pt x="1" y="14602"/>
                </a:lnTo>
                <a:lnTo>
                  <a:pt x="9637" y="21584"/>
                </a:lnTo>
                <a:lnTo>
                  <a:pt x="21583" y="21584"/>
                </a:lnTo>
                <a:cubicBezTo>
                  <a:pt x="21676" y="17041"/>
                  <a:pt x="22106" y="12445"/>
                  <a:pt x="22199" y="7902"/>
                </a:cubicBezTo>
                <a:lnTo>
                  <a:pt x="13599" y="1"/>
                </a:lnTo>
                <a:close/>
              </a:path>
            </a:pathLst>
          </a:custGeom>
          <a:solidFill>
            <a:srgbClr val="376FFF">
              <a:lumMod val="30000"/>
              <a:lumOff val="70000"/>
              <a:alpha val="40000"/>
            </a:srgbClr>
          </a:solidFill>
          <a:ln w="3175" cap="flat" cmpd="sng" algn="ctr">
            <a:gradFill>
              <a:gsLst>
                <a:gs pos="0">
                  <a:srgbClr val="376FFF">
                    <a:lumMod val="20000"/>
                    <a:lumOff val="80000"/>
                  </a:srgbClr>
                </a:gs>
                <a:gs pos="100000">
                  <a:srgbClr val="376FFF">
                    <a:lumMod val="20000"/>
                    <a:lumOff val="80000"/>
                  </a:srgbClr>
                </a:gs>
              </a:gsLst>
              <a:lin ang="16200000" scaled="0"/>
            </a:grad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45720" rIns="91440" bIns="45720" numCol="1" spcCol="0" rtlCol="0" fromWordArt="0" anchor="ctr" anchorCtr="0" forceAA="0" compatLnSpc="1">
            <a:norm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ym typeface="+mn-ea"/>
            </a:endParaRPr>
          </a:p>
        </p:txBody>
      </p:sp>
      <p:sp>
        <p:nvSpPr>
          <p:cNvPr id="5" name="Shape 2263"/>
          <p:cNvSpPr/>
          <p:nvPr>
            <p:custDataLst>
              <p:tags r:id="rId3"/>
            </p:custDataLst>
          </p:nvPr>
        </p:nvSpPr>
        <p:spPr>
          <a:xfrm rot="5400000">
            <a:off x="6039485" y="2037398"/>
            <a:ext cx="1835785" cy="1971675"/>
          </a:xfrm>
          <a:custGeom>
            <a:avLst/>
            <a:gdLst>
              <a:gd name="connsiteX0" fmla="*/ 13599 w 21583"/>
              <a:gd name="connsiteY0" fmla="*/ 1 h 21584"/>
              <a:gd name="connsiteX1" fmla="*/ 1749 w 21583"/>
              <a:gd name="connsiteY1" fmla="*/ 1 h 21584"/>
              <a:gd name="connsiteX2" fmla="*/ 493 w 21583"/>
              <a:gd name="connsiteY2" fmla="*/ 459 h 21584"/>
              <a:gd name="connsiteX3" fmla="*/ 1 w 21583"/>
              <a:gd name="connsiteY3" fmla="*/ 1628 h 21584"/>
              <a:gd name="connsiteX4" fmla="*/ 1 w 21583"/>
              <a:gd name="connsiteY4" fmla="*/ 14602 h 21584"/>
              <a:gd name="connsiteX5" fmla="*/ 9637 w 21583"/>
              <a:gd name="connsiteY5" fmla="*/ 21584 h 21584"/>
              <a:gd name="connsiteX6" fmla="*/ 21583 w 21583"/>
              <a:gd name="connsiteY6" fmla="*/ 21584 h 21584"/>
              <a:gd name="connsiteX7" fmla="*/ 21583 w 21583"/>
              <a:gd name="connsiteY7" fmla="*/ 7459 h 21584"/>
              <a:gd name="connsiteX8" fmla="*/ 13599 w 21583"/>
              <a:gd name="connsiteY8" fmla="*/ 1 h 2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83" h="21584" extrusionOk="0">
                <a:moveTo>
                  <a:pt x="13599" y="1"/>
                </a:moveTo>
                <a:lnTo>
                  <a:pt x="1749" y="1"/>
                </a:lnTo>
                <a:cubicBezTo>
                  <a:pt x="1280" y="-16"/>
                  <a:pt x="825" y="150"/>
                  <a:pt x="493" y="459"/>
                </a:cubicBezTo>
                <a:cubicBezTo>
                  <a:pt x="161" y="768"/>
                  <a:pt x="-17" y="1192"/>
                  <a:pt x="1" y="1628"/>
                </a:cubicBezTo>
                <a:lnTo>
                  <a:pt x="1" y="14602"/>
                </a:lnTo>
                <a:lnTo>
                  <a:pt x="9637" y="21584"/>
                </a:lnTo>
                <a:lnTo>
                  <a:pt x="21583" y="21584"/>
                </a:lnTo>
                <a:lnTo>
                  <a:pt x="21583" y="7459"/>
                </a:lnTo>
                <a:lnTo>
                  <a:pt x="13599" y="1"/>
                </a:lnTo>
                <a:close/>
              </a:path>
            </a:pathLst>
          </a:custGeom>
          <a:solidFill>
            <a:srgbClr val="376FFF">
              <a:lumMod val="30000"/>
              <a:lumOff val="70000"/>
              <a:alpha val="40000"/>
            </a:srgbClr>
          </a:solidFill>
          <a:ln w="3175" cap="flat" cmpd="sng" algn="ctr">
            <a:gradFill>
              <a:gsLst>
                <a:gs pos="0">
                  <a:srgbClr val="376FFF">
                    <a:lumMod val="20000"/>
                    <a:lumOff val="80000"/>
                  </a:srgbClr>
                </a:gs>
                <a:gs pos="100000">
                  <a:srgbClr val="376FFF">
                    <a:lumMod val="20000"/>
                    <a:lumOff val="80000"/>
                  </a:srgbClr>
                </a:gs>
              </a:gsLst>
              <a:lin ang="16200000" scaled="0"/>
            </a:grad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45720" rIns="91440" bIns="45720" numCol="1" spcCol="0" rtlCol="0" fromWordArt="0" anchor="ctr" anchorCtr="0" forceAA="0" compatLnSpc="1">
            <a:norm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ym typeface="+mn-ea"/>
            </a:endParaRPr>
          </a:p>
        </p:txBody>
      </p:sp>
      <p:sp>
        <p:nvSpPr>
          <p:cNvPr id="6" name="Shape 2264"/>
          <p:cNvSpPr/>
          <p:nvPr>
            <p:custDataLst>
              <p:tags r:id="rId4"/>
            </p:custDataLst>
          </p:nvPr>
        </p:nvSpPr>
        <p:spPr>
          <a:xfrm>
            <a:off x="4304665" y="2105343"/>
            <a:ext cx="1857219" cy="1972310"/>
          </a:xfrm>
          <a:custGeom>
            <a:avLst/>
            <a:gdLst>
              <a:gd name="connsiteX0" fmla="*/ 13599 w 21835"/>
              <a:gd name="connsiteY0" fmla="*/ 1 h 21584"/>
              <a:gd name="connsiteX1" fmla="*/ 1749 w 21835"/>
              <a:gd name="connsiteY1" fmla="*/ 1 h 21584"/>
              <a:gd name="connsiteX2" fmla="*/ 493 w 21835"/>
              <a:gd name="connsiteY2" fmla="*/ 459 h 21584"/>
              <a:gd name="connsiteX3" fmla="*/ 1 w 21835"/>
              <a:gd name="connsiteY3" fmla="*/ 1628 h 21584"/>
              <a:gd name="connsiteX4" fmla="*/ 1 w 21835"/>
              <a:gd name="connsiteY4" fmla="*/ 14602 h 21584"/>
              <a:gd name="connsiteX5" fmla="*/ 9637 w 21835"/>
              <a:gd name="connsiteY5" fmla="*/ 21584 h 21584"/>
              <a:gd name="connsiteX6" fmla="*/ 21583 w 21835"/>
              <a:gd name="connsiteY6" fmla="*/ 21584 h 21584"/>
              <a:gd name="connsiteX7" fmla="*/ 21835 w 21835"/>
              <a:gd name="connsiteY7" fmla="*/ 7667 h 21584"/>
              <a:gd name="connsiteX8" fmla="*/ 13599 w 21835"/>
              <a:gd name="connsiteY8" fmla="*/ 1 h 2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35" h="21584" extrusionOk="0">
                <a:moveTo>
                  <a:pt x="13599" y="1"/>
                </a:moveTo>
                <a:lnTo>
                  <a:pt x="1749" y="1"/>
                </a:lnTo>
                <a:cubicBezTo>
                  <a:pt x="1280" y="-16"/>
                  <a:pt x="825" y="150"/>
                  <a:pt x="493" y="459"/>
                </a:cubicBezTo>
                <a:cubicBezTo>
                  <a:pt x="161" y="768"/>
                  <a:pt x="-17" y="1192"/>
                  <a:pt x="1" y="1628"/>
                </a:cubicBezTo>
                <a:lnTo>
                  <a:pt x="1" y="14602"/>
                </a:lnTo>
                <a:lnTo>
                  <a:pt x="9637" y="21584"/>
                </a:lnTo>
                <a:lnTo>
                  <a:pt x="21583" y="21584"/>
                </a:lnTo>
                <a:lnTo>
                  <a:pt x="21835" y="7667"/>
                </a:lnTo>
                <a:lnTo>
                  <a:pt x="13599" y="1"/>
                </a:lnTo>
                <a:close/>
              </a:path>
            </a:pathLst>
          </a:custGeom>
          <a:solidFill>
            <a:srgbClr val="376FFF">
              <a:lumMod val="30000"/>
              <a:lumOff val="70000"/>
              <a:alpha val="40000"/>
            </a:srgbClr>
          </a:solidFill>
          <a:ln w="3175" cap="flat" cmpd="sng" algn="ctr">
            <a:gradFill>
              <a:gsLst>
                <a:gs pos="0">
                  <a:srgbClr val="376FFF">
                    <a:lumMod val="20000"/>
                    <a:lumOff val="80000"/>
                  </a:srgbClr>
                </a:gs>
                <a:gs pos="100000">
                  <a:srgbClr val="376FFF">
                    <a:lumMod val="20000"/>
                    <a:lumOff val="80000"/>
                  </a:srgbClr>
                </a:gs>
              </a:gsLst>
              <a:lin ang="16200000" scaled="0"/>
            </a:grad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45720" rIns="91440" bIns="45720" numCol="1" spcCol="0" rtlCol="0" fromWordArt="0" anchor="ctr" anchorCtr="0" forceAA="0" compatLnSpc="1">
            <a:norm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ym typeface="+mn-ea"/>
            </a:endParaRPr>
          </a:p>
        </p:txBody>
      </p:sp>
      <p:sp>
        <p:nvSpPr>
          <p:cNvPr id="7" name="Shape 2265"/>
          <p:cNvSpPr/>
          <p:nvPr>
            <p:custDataLst>
              <p:tags r:id="rId5"/>
            </p:custDataLst>
          </p:nvPr>
        </p:nvSpPr>
        <p:spPr>
          <a:xfrm>
            <a:off x="5742305" y="3560763"/>
            <a:ext cx="779145" cy="762000"/>
          </a:xfrm>
          <a:prstGeom prst="rect">
            <a:avLst/>
          </a:prstGeom>
          <a:solidFill>
            <a:srgbClr val="376FFF">
              <a:lumMod val="20000"/>
              <a:lumOff val="80000"/>
            </a:srgbClr>
          </a:solidFill>
          <a:ln w="3175" cap="flat">
            <a:noFill/>
            <a:miter lim="400000"/>
          </a:ln>
          <a:effectLst/>
        </p:spPr>
        <p:txBody>
          <a:bodyPr wrap="square" lIns="65023" tIns="65023" rIns="65023" bIns="65023" numCol="1" anchor="ctr">
            <a:noAutofit/>
          </a:bodyPr>
          <a:lstStyle/>
          <a:p>
            <a:pPr lvl="0" defTabSz="243840">
              <a:defRPr sz="2400">
                <a:solidFill>
                  <a:srgbClr val="F4F4F4"/>
                </a:solidFill>
                <a:latin typeface="Calibri" panose="020F0502020204030204"/>
                <a:ea typeface="Calibri" panose="020F0502020204030204"/>
                <a:cs typeface="Calibri" panose="020F0502020204030204"/>
                <a:sym typeface="Calibri" panose="020F0502020204030204"/>
              </a:defRPr>
            </a:pPr>
            <a:endParaRPr sz="1800"/>
          </a:p>
        </p:txBody>
      </p:sp>
      <p:sp>
        <p:nvSpPr>
          <p:cNvPr id="8" name="Shape 2266"/>
          <p:cNvSpPr/>
          <p:nvPr>
            <p:custDataLst>
              <p:tags r:id="rId6"/>
            </p:custDataLst>
          </p:nvPr>
        </p:nvSpPr>
        <p:spPr>
          <a:xfrm>
            <a:off x="5455920" y="2102803"/>
            <a:ext cx="356870" cy="3759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10" y="587"/>
                  <a:pt x="6099" y="1651"/>
                  <a:pt x="8849" y="3151"/>
                </a:cubicBezTo>
                <a:cubicBezTo>
                  <a:pt x="11745" y="4730"/>
                  <a:pt x="14334" y="6770"/>
                  <a:pt x="16505" y="9181"/>
                </a:cubicBezTo>
                <a:lnTo>
                  <a:pt x="21153" y="15711"/>
                </a:lnTo>
                <a:lnTo>
                  <a:pt x="21600" y="21600"/>
                </a:lnTo>
                <a:lnTo>
                  <a:pt x="0" y="0"/>
                </a:lnTo>
                <a:close/>
              </a:path>
            </a:pathLst>
          </a:custGeom>
          <a:gradFill flip="none" rotWithShape="1">
            <a:gsLst>
              <a:gs pos="39700">
                <a:srgbClr val="376FFF"/>
              </a:gs>
              <a:gs pos="100000">
                <a:srgbClr val="376FFF">
                  <a:lumMod val="75000"/>
                </a:srgbClr>
              </a:gs>
              <a:gs pos="0">
                <a:srgbClr val="5F8CFF">
                  <a:alpha val="100000"/>
                </a:srgbClr>
              </a:gs>
              <a:gs pos="0">
                <a:srgbClr val="376FFF"/>
              </a:gs>
            </a:gsLst>
            <a:lin ang="3600000" scaled="0"/>
            <a:tileRect/>
          </a:gradFill>
          <a:ln w="6350" cap="rnd" cmpd="sng" algn="ctr">
            <a:noFill/>
            <a:prstDash val="solid"/>
            <a:round/>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53975" rIns="91440" bIns="36195" numCol="1" spcCol="0" rtlCol="0" fromWordArt="0" anchor="ctr" anchorCtr="0" forceAA="0" compatLnSpc="1">
            <a:normAutofit fontScale="62500" lnSpcReduction="20000"/>
          </a:bodyPr>
          <a:lstStyle/>
          <a:p>
            <a:pPr lvl="0" algn="ctr">
              <a:buClrTx/>
              <a:buSzTx/>
              <a:buFontTx/>
            </a:pPr>
            <a:endParaRPr lang="en-US" altLang="zh-CN" sz="2800" b="1">
              <a:solidFill>
                <a:srgbClr val="FFFFFF"/>
              </a:solidFill>
              <a:latin typeface="+mj-ea"/>
              <a:ea typeface="+mj-ea"/>
              <a:sym typeface="+mn-ea"/>
            </a:endParaRPr>
          </a:p>
        </p:txBody>
      </p:sp>
      <p:sp>
        <p:nvSpPr>
          <p:cNvPr id="9" name="Shape 2267"/>
          <p:cNvSpPr/>
          <p:nvPr>
            <p:custDataLst>
              <p:tags r:id="rId7"/>
            </p:custDataLst>
          </p:nvPr>
        </p:nvSpPr>
        <p:spPr bwMode="auto">
          <a:xfrm>
            <a:off x="5625465" y="2238058"/>
            <a:ext cx="986790" cy="1612900"/>
          </a:xfrm>
          <a:custGeom>
            <a:avLst/>
            <a:gdLst>
              <a:gd name="connsiteX0" fmla="*/ 1629 w 21600"/>
              <a:gd name="connsiteY0" fmla="*/ 0 h 21600"/>
              <a:gd name="connsiteX1" fmla="*/ 2868 w 21600"/>
              <a:gd name="connsiteY1" fmla="*/ 1669 h 21600"/>
              <a:gd name="connsiteX2" fmla="*/ 3182 w 21600"/>
              <a:gd name="connsiteY2" fmla="*/ 3706 h 21600"/>
              <a:gd name="connsiteX3" fmla="*/ 3182 w 21600"/>
              <a:gd name="connsiteY3" fmla="*/ 15087 h 21600"/>
              <a:gd name="connsiteX4" fmla="*/ 0 w 21600"/>
              <a:gd name="connsiteY4" fmla="*/ 15087 h 21600"/>
              <a:gd name="connsiteX5" fmla="*/ 10358 w 21600"/>
              <a:gd name="connsiteY5" fmla="*/ 21427 h 21600"/>
              <a:gd name="connsiteX6" fmla="*/ 10911 w 21600"/>
              <a:gd name="connsiteY6" fmla="*/ 21600 h 21600"/>
              <a:gd name="connsiteX7" fmla="*/ 11464 w 21600"/>
              <a:gd name="connsiteY7" fmla="*/ 21427 h 21600"/>
              <a:gd name="connsiteX8" fmla="*/ 21600 w 21600"/>
              <a:gd name="connsiteY8" fmla="*/ 15224 h 21600"/>
              <a:gd name="connsiteX9" fmla="*/ 18323 w 21600"/>
              <a:gd name="connsiteY9" fmla="*/ 15224 h 21600"/>
              <a:gd name="connsiteX10" fmla="*/ 18323 w 21600"/>
              <a:gd name="connsiteY10" fmla="*/ 12241 h 21600"/>
              <a:gd name="connsiteX11" fmla="*/ 17620 w 21600"/>
              <a:gd name="connsiteY11" fmla="*/ 10308 h 21600"/>
              <a:gd name="connsiteX12" fmla="*/ 16864 w 21600"/>
              <a:gd name="connsiteY12" fmla="*/ 9643 h 21600"/>
              <a:gd name="connsiteX13" fmla="*/ 1629 w 21600"/>
              <a:gd name="connsiteY13" fmla="*/ 0 h 21600"/>
              <a:gd name="connsiteX0-1" fmla="*/ 1785 w 21600"/>
              <a:gd name="connsiteY0-2" fmla="*/ 0 h 21600"/>
              <a:gd name="connsiteX1-3" fmla="*/ 2868 w 21600"/>
              <a:gd name="connsiteY1-4" fmla="*/ 1669 h 21600"/>
              <a:gd name="connsiteX2-5" fmla="*/ 3182 w 21600"/>
              <a:gd name="connsiteY2-6" fmla="*/ 3706 h 21600"/>
              <a:gd name="connsiteX3-7" fmla="*/ 3182 w 21600"/>
              <a:gd name="connsiteY3-8" fmla="*/ 15087 h 21600"/>
              <a:gd name="connsiteX4-9" fmla="*/ 0 w 21600"/>
              <a:gd name="connsiteY4-10" fmla="*/ 15087 h 21600"/>
              <a:gd name="connsiteX5-11" fmla="*/ 10358 w 21600"/>
              <a:gd name="connsiteY5-12" fmla="*/ 21427 h 21600"/>
              <a:gd name="connsiteX6-13" fmla="*/ 10911 w 21600"/>
              <a:gd name="connsiteY6-14" fmla="*/ 21600 h 21600"/>
              <a:gd name="connsiteX7-15" fmla="*/ 11464 w 21600"/>
              <a:gd name="connsiteY7-16" fmla="*/ 21427 h 21600"/>
              <a:gd name="connsiteX8-17" fmla="*/ 21600 w 21600"/>
              <a:gd name="connsiteY8-18" fmla="*/ 15224 h 21600"/>
              <a:gd name="connsiteX9-19" fmla="*/ 18323 w 21600"/>
              <a:gd name="connsiteY9-20" fmla="*/ 15224 h 21600"/>
              <a:gd name="connsiteX10-21" fmla="*/ 18323 w 21600"/>
              <a:gd name="connsiteY10-22" fmla="*/ 12241 h 21600"/>
              <a:gd name="connsiteX11-23" fmla="*/ 17620 w 21600"/>
              <a:gd name="connsiteY11-24" fmla="*/ 10308 h 21600"/>
              <a:gd name="connsiteX12-25" fmla="*/ 16864 w 21600"/>
              <a:gd name="connsiteY12-26" fmla="*/ 9643 h 21600"/>
              <a:gd name="connsiteX13-27" fmla="*/ 1785 w 21600"/>
              <a:gd name="connsiteY13-28" fmla="*/ 0 h 21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21600" h="21600" extrusionOk="0">
                <a:moveTo>
                  <a:pt x="1785" y="0"/>
                </a:moveTo>
                <a:cubicBezTo>
                  <a:pt x="2339" y="513"/>
                  <a:pt x="2635" y="1051"/>
                  <a:pt x="2868" y="1669"/>
                </a:cubicBezTo>
                <a:cubicBezTo>
                  <a:pt x="3101" y="2287"/>
                  <a:pt x="3273" y="3021"/>
                  <a:pt x="3182" y="3706"/>
                </a:cubicBezTo>
                <a:lnTo>
                  <a:pt x="3182" y="15087"/>
                </a:lnTo>
                <a:lnTo>
                  <a:pt x="0" y="15087"/>
                </a:lnTo>
                <a:lnTo>
                  <a:pt x="10358" y="21427"/>
                </a:lnTo>
                <a:cubicBezTo>
                  <a:pt x="10486" y="21536"/>
                  <a:pt x="10692" y="21600"/>
                  <a:pt x="10911" y="21600"/>
                </a:cubicBezTo>
                <a:cubicBezTo>
                  <a:pt x="11130" y="21600"/>
                  <a:pt x="11336" y="21536"/>
                  <a:pt x="11464" y="21427"/>
                </a:cubicBezTo>
                <a:lnTo>
                  <a:pt x="21600" y="15224"/>
                </a:lnTo>
                <a:lnTo>
                  <a:pt x="18323" y="15224"/>
                </a:lnTo>
                <a:lnTo>
                  <a:pt x="18323" y="12241"/>
                </a:lnTo>
                <a:cubicBezTo>
                  <a:pt x="18386" y="11569"/>
                  <a:pt x="18142" y="10900"/>
                  <a:pt x="17620" y="10308"/>
                </a:cubicBezTo>
                <a:cubicBezTo>
                  <a:pt x="17410" y="10070"/>
                  <a:pt x="17156" y="9847"/>
                  <a:pt x="16864" y="9643"/>
                </a:cubicBezTo>
                <a:lnTo>
                  <a:pt x="1785" y="0"/>
                </a:lnTo>
                <a:close/>
              </a:path>
            </a:pathLst>
          </a:custGeom>
          <a:gradFill>
            <a:gsLst>
              <a:gs pos="0">
                <a:srgbClr val="376FFF">
                  <a:lumMod val="40000"/>
                  <a:lumOff val="60000"/>
                </a:srgbClr>
              </a:gs>
              <a:gs pos="60000">
                <a:srgbClr val="376FFF">
                  <a:lumMod val="80000"/>
                  <a:lumOff val="20000"/>
                </a:srgbClr>
              </a:gs>
              <a:gs pos="100000">
                <a:srgbClr val="376FFF"/>
              </a:gs>
            </a:gsLst>
            <a:lin ang="2640000" scaled="0"/>
          </a:gradFill>
          <a:ln w="12700" cap="flat" cmpd="sng" algn="ctr">
            <a:noFill/>
            <a:prstDash val="solid"/>
            <a:miter lim="800000"/>
          </a:ln>
          <a:effectLst>
            <a:outerShdw blurRad="101600" dist="101600" dir="5400000" algn="t" rotWithShape="0">
              <a:srgbClr val="376FFF">
                <a:alpha val="20000"/>
              </a:srgbClr>
            </a:outerShdw>
          </a:effectLst>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none" lIns="0" tIns="900000" rIns="0" bIns="0" numCol="1" spcCol="0" rtlCol="0" fromWordArt="0" anchor="ctr" anchorCtr="0" forceAA="0" compatLnSpc="1">
            <a:noAutofit/>
          </a:bodyPr>
          <a:lstStyle/>
          <a:p>
            <a:pPr lvl="0" algn="ctr">
              <a:buClrTx/>
              <a:buSzTx/>
              <a:buFontTx/>
            </a:pPr>
            <a:r>
              <a:rPr lang="en-US" altLang="zh-CN" sz="2400" b="1" dirty="0">
                <a:solidFill>
                  <a:srgbClr val="FFFFFF">
                    <a:lumMod val="100000"/>
                  </a:srgbClr>
                </a:solidFill>
                <a:sym typeface="+mn-ea"/>
              </a:rPr>
              <a:t>1</a:t>
            </a:r>
            <a:endParaRPr lang="zh-CN" altLang="en-US" sz="2400" b="1" dirty="0">
              <a:solidFill>
                <a:srgbClr val="FFFFFF">
                  <a:lumMod val="100000"/>
                </a:srgbClr>
              </a:solidFill>
              <a:sym typeface="+mn-ea"/>
            </a:endParaRPr>
          </a:p>
        </p:txBody>
      </p:sp>
      <p:sp>
        <p:nvSpPr>
          <p:cNvPr id="10" name="Shape 2269"/>
          <p:cNvSpPr/>
          <p:nvPr>
            <p:custDataLst>
              <p:tags r:id="rId8"/>
            </p:custDataLst>
          </p:nvPr>
        </p:nvSpPr>
        <p:spPr>
          <a:xfrm rot="5400000">
            <a:off x="7585710" y="3245168"/>
            <a:ext cx="352425" cy="374015"/>
          </a:xfrm>
          <a:custGeom>
            <a:avLst/>
            <a:gdLst>
              <a:gd name="connsiteX0" fmla="*/ 0 w 555"/>
              <a:gd name="connsiteY0" fmla="*/ 0 h 589"/>
              <a:gd name="connsiteX1" fmla="*/ 223 w 555"/>
              <a:gd name="connsiteY1" fmla="*/ 83 h 589"/>
              <a:gd name="connsiteX2" fmla="*/ 422 w 555"/>
              <a:gd name="connsiteY2" fmla="*/ 249 h 589"/>
              <a:gd name="connsiteX3" fmla="*/ 543 w 555"/>
              <a:gd name="connsiteY3" fmla="*/ 428 h 589"/>
              <a:gd name="connsiteX4" fmla="*/ 555 w 555"/>
              <a:gd name="connsiteY4" fmla="*/ 589 h 589"/>
              <a:gd name="connsiteX5" fmla="*/ 0 w 555"/>
              <a:gd name="connsiteY5" fmla="*/ 0 h 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0" t="0" r="r" b="b"/>
            <a:pathLst>
              <a:path w="555" h="589" extrusionOk="0">
                <a:moveTo>
                  <a:pt x="0" y="0"/>
                </a:moveTo>
                <a:cubicBezTo>
                  <a:pt x="81" y="16"/>
                  <a:pt x="152" y="42"/>
                  <a:pt x="223" y="83"/>
                </a:cubicBezTo>
                <a:cubicBezTo>
                  <a:pt x="299" y="127"/>
                  <a:pt x="366" y="183"/>
                  <a:pt x="422" y="249"/>
                </a:cubicBezTo>
                <a:lnTo>
                  <a:pt x="543" y="428"/>
                </a:lnTo>
                <a:lnTo>
                  <a:pt x="555" y="589"/>
                </a:lnTo>
                <a:lnTo>
                  <a:pt x="0" y="0"/>
                </a:lnTo>
                <a:close/>
              </a:path>
            </a:pathLst>
          </a:custGeom>
          <a:gradFill flip="none" rotWithShape="1">
            <a:gsLst>
              <a:gs pos="39700">
                <a:srgbClr val="376FFF"/>
              </a:gs>
              <a:gs pos="100000">
                <a:srgbClr val="376FFF">
                  <a:lumMod val="75000"/>
                </a:srgbClr>
              </a:gs>
              <a:gs pos="0">
                <a:srgbClr val="5F8CFF">
                  <a:alpha val="100000"/>
                </a:srgbClr>
              </a:gs>
              <a:gs pos="0">
                <a:srgbClr val="376FFF"/>
              </a:gs>
            </a:gsLst>
            <a:lin ang="3600000" scaled="0"/>
            <a:tileRect/>
          </a:gradFill>
          <a:ln w="6350" cap="rnd" cmpd="sng" algn="ctr">
            <a:noFill/>
            <a:prstDash val="solid"/>
            <a:round/>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53975" rIns="91440" bIns="36195" numCol="1" spcCol="0" rtlCol="0" fromWordArt="0" anchor="ctr" anchorCtr="0" forceAA="0" compatLnSpc="1">
            <a:normAutofit fontScale="57500" lnSpcReduction="20000"/>
          </a:bodyPr>
          <a:lstStyle/>
          <a:p>
            <a:pPr lvl="0" algn="ctr">
              <a:buClrTx/>
              <a:buSzTx/>
              <a:buFontTx/>
            </a:pPr>
            <a:endParaRPr lang="en-US" altLang="zh-CN" sz="2800" b="1">
              <a:solidFill>
                <a:srgbClr val="FFFFFF"/>
              </a:solidFill>
              <a:latin typeface="+mj-ea"/>
              <a:ea typeface="+mj-ea"/>
              <a:sym typeface="+mn-ea"/>
            </a:endParaRPr>
          </a:p>
        </p:txBody>
      </p:sp>
      <p:sp>
        <p:nvSpPr>
          <p:cNvPr id="11" name="Shape 2272"/>
          <p:cNvSpPr/>
          <p:nvPr>
            <p:custDataLst>
              <p:tags r:id="rId9"/>
            </p:custDataLst>
          </p:nvPr>
        </p:nvSpPr>
        <p:spPr>
          <a:xfrm rot="10800000">
            <a:off x="6447790" y="5375593"/>
            <a:ext cx="352425" cy="372745"/>
          </a:xfrm>
          <a:custGeom>
            <a:avLst/>
            <a:gdLst>
              <a:gd name="connsiteX0" fmla="*/ 0 w 555"/>
              <a:gd name="connsiteY0" fmla="*/ 0 h 587"/>
              <a:gd name="connsiteX1" fmla="*/ 223 w 555"/>
              <a:gd name="connsiteY1" fmla="*/ 81 h 587"/>
              <a:gd name="connsiteX2" fmla="*/ 422 w 555"/>
              <a:gd name="connsiteY2" fmla="*/ 247 h 587"/>
              <a:gd name="connsiteX3" fmla="*/ 543 w 555"/>
              <a:gd name="connsiteY3" fmla="*/ 426 h 587"/>
              <a:gd name="connsiteX4" fmla="*/ 555 w 555"/>
              <a:gd name="connsiteY4" fmla="*/ 587 h 587"/>
              <a:gd name="connsiteX5" fmla="*/ 0 w 555"/>
              <a:gd name="connsiteY5" fmla="*/ 0 h 587"/>
              <a:gd name="connsiteX0-1" fmla="*/ 0 w 10000"/>
              <a:gd name="connsiteY0-2" fmla="*/ 0 h 10000"/>
              <a:gd name="connsiteX1-3" fmla="*/ 3950 w 10000"/>
              <a:gd name="connsiteY1-4" fmla="*/ 1124 h 10000"/>
              <a:gd name="connsiteX2-5" fmla="*/ 7604 w 10000"/>
              <a:gd name="connsiteY2-6" fmla="*/ 4208 h 10000"/>
              <a:gd name="connsiteX3-7" fmla="*/ 9784 w 10000"/>
              <a:gd name="connsiteY3-8" fmla="*/ 7257 h 10000"/>
              <a:gd name="connsiteX4-9" fmla="*/ 10000 w 10000"/>
              <a:gd name="connsiteY4-10" fmla="*/ 10000 h 10000"/>
              <a:gd name="connsiteX5-11" fmla="*/ 0 w 10000"/>
              <a:gd name="connsiteY5-12" fmla="*/ 0 h 10000"/>
              <a:gd name="connsiteX0-13" fmla="*/ 0 w 10000"/>
              <a:gd name="connsiteY0-14" fmla="*/ 0 h 10000"/>
              <a:gd name="connsiteX1-15" fmla="*/ 3950 w 10000"/>
              <a:gd name="connsiteY1-16" fmla="*/ 1124 h 10000"/>
              <a:gd name="connsiteX2-17" fmla="*/ 7604 w 10000"/>
              <a:gd name="connsiteY2-18" fmla="*/ 4208 h 10000"/>
              <a:gd name="connsiteX3-19" fmla="*/ 9784 w 10000"/>
              <a:gd name="connsiteY3-20" fmla="*/ 7257 h 10000"/>
              <a:gd name="connsiteX4-21" fmla="*/ 10000 w 10000"/>
              <a:gd name="connsiteY4-22" fmla="*/ 10000 h 10000"/>
              <a:gd name="connsiteX5-23" fmla="*/ 0 w 10000"/>
              <a:gd name="connsiteY5-24"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0" extrusionOk="0">
                <a:moveTo>
                  <a:pt x="0" y="0"/>
                </a:moveTo>
                <a:cubicBezTo>
                  <a:pt x="1459" y="273"/>
                  <a:pt x="2683" y="423"/>
                  <a:pt x="3950" y="1124"/>
                </a:cubicBezTo>
                <a:cubicBezTo>
                  <a:pt x="5217" y="1825"/>
                  <a:pt x="6595" y="3083"/>
                  <a:pt x="7604" y="4208"/>
                </a:cubicBezTo>
                <a:lnTo>
                  <a:pt x="9784" y="7257"/>
                </a:lnTo>
                <a:lnTo>
                  <a:pt x="10000" y="10000"/>
                </a:lnTo>
                <a:lnTo>
                  <a:pt x="0" y="0"/>
                </a:lnTo>
                <a:close/>
              </a:path>
            </a:pathLst>
          </a:custGeom>
          <a:gradFill flip="none" rotWithShape="1">
            <a:gsLst>
              <a:gs pos="39700">
                <a:srgbClr val="376FFF"/>
              </a:gs>
              <a:gs pos="100000">
                <a:srgbClr val="376FFF">
                  <a:lumMod val="75000"/>
                </a:srgbClr>
              </a:gs>
              <a:gs pos="0">
                <a:srgbClr val="5F8CFF">
                  <a:alpha val="100000"/>
                </a:srgbClr>
              </a:gs>
              <a:gs pos="0">
                <a:srgbClr val="376FFF"/>
              </a:gs>
            </a:gsLst>
            <a:lin ang="3600000" scaled="0"/>
            <a:tileRect/>
          </a:gradFill>
          <a:ln w="6350" cap="rnd" cmpd="sng" algn="ctr">
            <a:noFill/>
            <a:prstDash val="solid"/>
            <a:round/>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53975" rIns="91440" bIns="36195" numCol="1" spcCol="0" rtlCol="0" fromWordArt="0" anchor="ctr" anchorCtr="0" forceAA="0" compatLnSpc="1">
            <a:normAutofit fontScale="52500" lnSpcReduction="20000"/>
          </a:bodyPr>
          <a:lstStyle/>
          <a:p>
            <a:pPr lvl="0" algn="ctr">
              <a:buClrTx/>
              <a:buSzTx/>
              <a:buFontTx/>
            </a:pPr>
            <a:endParaRPr lang="en-US" altLang="zh-CN" sz="2800" b="1">
              <a:solidFill>
                <a:srgbClr val="FFFFFF"/>
              </a:solidFill>
              <a:latin typeface="+mj-ea"/>
              <a:ea typeface="+mj-ea"/>
              <a:sym typeface="+mn-ea"/>
            </a:endParaRPr>
          </a:p>
        </p:txBody>
      </p:sp>
      <p:sp>
        <p:nvSpPr>
          <p:cNvPr id="13" name="Shape 2275"/>
          <p:cNvSpPr/>
          <p:nvPr>
            <p:custDataLst>
              <p:tags r:id="rId10"/>
            </p:custDataLst>
          </p:nvPr>
        </p:nvSpPr>
        <p:spPr>
          <a:xfrm rot="16200000">
            <a:off x="4300220" y="4234498"/>
            <a:ext cx="363395" cy="374015"/>
          </a:xfrm>
          <a:custGeom>
            <a:avLst/>
            <a:gdLst>
              <a:gd name="connsiteX0" fmla="*/ 0 w 561"/>
              <a:gd name="connsiteY0" fmla="*/ 0 h 589"/>
              <a:gd name="connsiteX1" fmla="*/ 229 w 561"/>
              <a:gd name="connsiteY1" fmla="*/ 83 h 589"/>
              <a:gd name="connsiteX2" fmla="*/ 428 w 561"/>
              <a:gd name="connsiteY2" fmla="*/ 249 h 589"/>
              <a:gd name="connsiteX3" fmla="*/ 549 w 561"/>
              <a:gd name="connsiteY3" fmla="*/ 428 h 589"/>
              <a:gd name="connsiteX4" fmla="*/ 561 w 561"/>
              <a:gd name="connsiteY4" fmla="*/ 589 h 589"/>
              <a:gd name="connsiteX5" fmla="*/ 0 w 561"/>
              <a:gd name="connsiteY5" fmla="*/ 0 h 589"/>
              <a:gd name="connsiteX0-1" fmla="*/ 0 w 10000"/>
              <a:gd name="connsiteY0-2" fmla="*/ 0 h 10000"/>
              <a:gd name="connsiteX1-3" fmla="*/ 4082 w 10000"/>
              <a:gd name="connsiteY1-4" fmla="*/ 1409 h 10000"/>
              <a:gd name="connsiteX2-5" fmla="*/ 7629 w 10000"/>
              <a:gd name="connsiteY2-6" fmla="*/ 4228 h 10000"/>
              <a:gd name="connsiteX3-7" fmla="*/ 9786 w 10000"/>
              <a:gd name="connsiteY3-8" fmla="*/ 7267 h 10000"/>
              <a:gd name="connsiteX4-9" fmla="*/ 10000 w 10000"/>
              <a:gd name="connsiteY4-10" fmla="*/ 10000 h 10000"/>
              <a:gd name="connsiteX5-11" fmla="*/ 0 w 10000"/>
              <a:gd name="connsiteY5-12" fmla="*/ 0 h 10000"/>
              <a:gd name="connsiteX0-13" fmla="*/ 0 w 10000"/>
              <a:gd name="connsiteY0-14" fmla="*/ 0 h 10000"/>
              <a:gd name="connsiteX1-15" fmla="*/ 4082 w 10000"/>
              <a:gd name="connsiteY1-16" fmla="*/ 1409 h 10000"/>
              <a:gd name="connsiteX2-17" fmla="*/ 7629 w 10000"/>
              <a:gd name="connsiteY2-18" fmla="*/ 4228 h 10000"/>
              <a:gd name="connsiteX3-19" fmla="*/ 9786 w 10000"/>
              <a:gd name="connsiteY3-20" fmla="*/ 7267 h 10000"/>
              <a:gd name="connsiteX4-21" fmla="*/ 10000 w 10000"/>
              <a:gd name="connsiteY4-22" fmla="*/ 10000 h 10000"/>
              <a:gd name="connsiteX5-23" fmla="*/ 0 w 10000"/>
              <a:gd name="connsiteY5-24" fmla="*/ 0 h 10000"/>
              <a:gd name="connsiteX0-25" fmla="*/ 0 w 10201"/>
              <a:gd name="connsiteY0-26" fmla="*/ 0 h 10000"/>
              <a:gd name="connsiteX1-27" fmla="*/ 4283 w 10201"/>
              <a:gd name="connsiteY1-28" fmla="*/ 1409 h 10000"/>
              <a:gd name="connsiteX2-29" fmla="*/ 7830 w 10201"/>
              <a:gd name="connsiteY2-30" fmla="*/ 4228 h 10000"/>
              <a:gd name="connsiteX3-31" fmla="*/ 9987 w 10201"/>
              <a:gd name="connsiteY3-32" fmla="*/ 7267 h 10000"/>
              <a:gd name="connsiteX4-33" fmla="*/ 10201 w 10201"/>
              <a:gd name="connsiteY4-34" fmla="*/ 10000 h 10000"/>
              <a:gd name="connsiteX5-35" fmla="*/ 0 w 10201"/>
              <a:gd name="connsiteY5-36"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201" h="10000" extrusionOk="0">
                <a:moveTo>
                  <a:pt x="0" y="0"/>
                </a:moveTo>
                <a:cubicBezTo>
                  <a:pt x="1912" y="209"/>
                  <a:pt x="2978" y="704"/>
                  <a:pt x="4283" y="1409"/>
                </a:cubicBezTo>
                <a:cubicBezTo>
                  <a:pt x="5588" y="2114"/>
                  <a:pt x="6832" y="3107"/>
                  <a:pt x="7830" y="4228"/>
                </a:cubicBezTo>
                <a:lnTo>
                  <a:pt x="9987" y="7267"/>
                </a:lnTo>
                <a:cubicBezTo>
                  <a:pt x="10058" y="8178"/>
                  <a:pt x="10130" y="9089"/>
                  <a:pt x="10201" y="10000"/>
                </a:cubicBezTo>
                <a:lnTo>
                  <a:pt x="0" y="0"/>
                </a:lnTo>
                <a:close/>
              </a:path>
            </a:pathLst>
          </a:custGeom>
          <a:gradFill flip="none" rotWithShape="1">
            <a:gsLst>
              <a:gs pos="39700">
                <a:srgbClr val="376FFF"/>
              </a:gs>
              <a:gs pos="100000">
                <a:srgbClr val="376FFF">
                  <a:lumMod val="75000"/>
                </a:srgbClr>
              </a:gs>
              <a:gs pos="0">
                <a:srgbClr val="5F8CFF">
                  <a:alpha val="100000"/>
                </a:srgbClr>
              </a:gs>
              <a:gs pos="0">
                <a:srgbClr val="376FFF"/>
              </a:gs>
            </a:gsLst>
            <a:lin ang="3600000" scaled="0"/>
            <a:tileRect/>
          </a:gradFill>
          <a:ln w="6350" cap="rnd" cmpd="sng" algn="ctr">
            <a:noFill/>
            <a:prstDash val="solid"/>
            <a:round/>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53975" rIns="91440" bIns="36195" numCol="1" spcCol="0" rtlCol="0" fromWordArt="0" anchor="ctr" anchorCtr="0" forceAA="0" compatLnSpc="1">
            <a:normAutofit fontScale="57500" lnSpcReduction="20000"/>
          </a:bodyPr>
          <a:lstStyle/>
          <a:p>
            <a:pPr lvl="0" algn="ctr">
              <a:buClrTx/>
              <a:buSzTx/>
              <a:buFontTx/>
            </a:pPr>
            <a:endParaRPr lang="en-US" altLang="zh-CN" sz="2800" b="1">
              <a:solidFill>
                <a:srgbClr val="FFFFFF"/>
              </a:solidFill>
              <a:latin typeface="+mj-ea"/>
              <a:ea typeface="+mj-ea"/>
              <a:sym typeface="+mn-ea"/>
            </a:endParaRPr>
          </a:p>
        </p:txBody>
      </p:sp>
      <p:sp>
        <p:nvSpPr>
          <p:cNvPr id="17" name="任意多边形: 形状 29"/>
          <p:cNvSpPr/>
          <p:nvPr>
            <p:custDataLst>
              <p:tags r:id="rId11"/>
            </p:custDataLst>
          </p:nvPr>
        </p:nvSpPr>
        <p:spPr>
          <a:xfrm>
            <a:off x="4868545" y="4858703"/>
            <a:ext cx="418465" cy="396019"/>
          </a:xfrm>
          <a:custGeom>
            <a:avLst/>
            <a:gdLst>
              <a:gd name="connsiteX0" fmla="*/ 179342 w 418465"/>
              <a:gd name="connsiteY0" fmla="*/ 317585 h 396019"/>
              <a:gd name="connsiteX1" fmla="*/ 178987 w 418465"/>
              <a:gd name="connsiteY1" fmla="*/ 351571 h 396019"/>
              <a:gd name="connsiteX2" fmla="*/ 170823 w 418465"/>
              <a:gd name="connsiteY2" fmla="*/ 373629 h 396019"/>
              <a:gd name="connsiteX3" fmla="*/ 368025 w 418465"/>
              <a:gd name="connsiteY3" fmla="*/ 373629 h 396019"/>
              <a:gd name="connsiteX4" fmla="*/ 396047 w 418465"/>
              <a:gd name="connsiteY4" fmla="*/ 345607 h 396019"/>
              <a:gd name="connsiteX5" fmla="*/ 396047 w 418465"/>
              <a:gd name="connsiteY5" fmla="*/ 317585 h 396019"/>
              <a:gd name="connsiteX6" fmla="*/ 250241 w 418465"/>
              <a:gd name="connsiteY6" fmla="*/ 204400 h 396019"/>
              <a:gd name="connsiteX7" fmla="*/ 250241 w 418465"/>
              <a:gd name="connsiteY7" fmla="*/ 232959 h 396019"/>
              <a:gd name="connsiteX8" fmla="*/ 267806 w 418465"/>
              <a:gd name="connsiteY8" fmla="*/ 213928 h 396019"/>
              <a:gd name="connsiteX9" fmla="*/ 379143 w 418465"/>
              <a:gd name="connsiteY9" fmla="*/ 58900 h 396019"/>
              <a:gd name="connsiteX10" fmla="*/ 256018 w 418465"/>
              <a:gd name="connsiteY10" fmla="*/ 182029 h 396019"/>
              <a:gd name="connsiteX11" fmla="*/ 350121 w 418465"/>
              <a:gd name="connsiteY11" fmla="*/ 233071 h 396019"/>
              <a:gd name="connsiteX12" fmla="*/ 348921 w 418465"/>
              <a:gd name="connsiteY12" fmla="*/ 57424 h 396019"/>
              <a:gd name="connsiteX13" fmla="*/ 164358 w 418465"/>
              <a:gd name="connsiteY13" fmla="*/ 132318 h 396019"/>
              <a:gd name="connsiteX14" fmla="*/ 235464 w 418465"/>
              <a:gd name="connsiteY14" fmla="*/ 170881 h 396019"/>
              <a:gd name="connsiteX15" fmla="*/ 46395 w 418465"/>
              <a:gd name="connsiteY15" fmla="*/ 22707 h 396019"/>
              <a:gd name="connsiteX16" fmla="*/ 23174 w 418465"/>
              <a:gd name="connsiteY16" fmla="*/ 43953 h 396019"/>
              <a:gd name="connsiteX17" fmla="*/ 22418 w 418465"/>
              <a:gd name="connsiteY17" fmla="*/ 66506 h 396019"/>
              <a:gd name="connsiteX18" fmla="*/ 22418 w 418465"/>
              <a:gd name="connsiteY18" fmla="*/ 127034 h 396019"/>
              <a:gd name="connsiteX19" fmla="*/ 78462 w 418465"/>
              <a:gd name="connsiteY19" fmla="*/ 127034 h 396019"/>
              <a:gd name="connsiteX20" fmla="*/ 78462 w 418465"/>
              <a:gd name="connsiteY20" fmla="*/ 66389 h 396019"/>
              <a:gd name="connsiteX21" fmla="*/ 77874 w 418465"/>
              <a:gd name="connsiteY21" fmla="*/ 45004 h 396019"/>
              <a:gd name="connsiteX22" fmla="*/ 46395 w 418465"/>
              <a:gd name="connsiteY22" fmla="*/ 22707 h 396019"/>
              <a:gd name="connsiteX23" fmla="*/ 92398 w 418465"/>
              <a:gd name="connsiteY23" fmla="*/ 22418 h 396019"/>
              <a:gd name="connsiteX24" fmla="*/ 100880 w 418465"/>
              <a:gd name="connsiteY24" fmla="*/ 88167 h 396019"/>
              <a:gd name="connsiteX25" fmla="*/ 100880 w 418465"/>
              <a:gd name="connsiteY25" fmla="*/ 335444 h 396019"/>
              <a:gd name="connsiteX26" fmla="*/ 114760 w 418465"/>
              <a:gd name="connsiteY26" fmla="*/ 369729 h 396019"/>
              <a:gd name="connsiteX27" fmla="*/ 156892 w 418465"/>
              <a:gd name="connsiteY27" fmla="*/ 347055 h 396019"/>
              <a:gd name="connsiteX28" fmla="*/ 156929 w 418465"/>
              <a:gd name="connsiteY28" fmla="*/ 340596 h 396019"/>
              <a:gd name="connsiteX29" fmla="*/ 158886 w 418465"/>
              <a:gd name="connsiteY29" fmla="*/ 308412 h 396019"/>
              <a:gd name="connsiteX30" fmla="*/ 179435 w 418465"/>
              <a:gd name="connsiteY30" fmla="*/ 295167 h 396019"/>
              <a:gd name="connsiteX31" fmla="*/ 317585 w 418465"/>
              <a:gd name="connsiteY31" fmla="*/ 295167 h 396019"/>
              <a:gd name="connsiteX32" fmla="*/ 317585 w 418465"/>
              <a:gd name="connsiteY32" fmla="*/ 240927 h 396019"/>
              <a:gd name="connsiteX33" fmla="*/ 288136 w 418465"/>
              <a:gd name="connsiteY33" fmla="*/ 224954 h 396019"/>
              <a:gd name="connsiteX34" fmla="*/ 253748 w 418465"/>
              <a:gd name="connsiteY34" fmla="*/ 262205 h 396019"/>
              <a:gd name="connsiteX35" fmla="*/ 227823 w 418465"/>
              <a:gd name="connsiteY35" fmla="*/ 252070 h 396019"/>
              <a:gd name="connsiteX36" fmla="*/ 227823 w 418465"/>
              <a:gd name="connsiteY36" fmla="*/ 192243 h 396019"/>
              <a:gd name="connsiteX37" fmla="*/ 139763 w 418465"/>
              <a:gd name="connsiteY37" fmla="*/ 144479 h 396019"/>
              <a:gd name="connsiteX38" fmla="*/ 141267 w 418465"/>
              <a:gd name="connsiteY38" fmla="*/ 117494 h 396019"/>
              <a:gd name="connsiteX39" fmla="*/ 315989 w 418465"/>
              <a:gd name="connsiteY39" fmla="*/ 46594 h 396019"/>
              <a:gd name="connsiteX40" fmla="*/ 309368 w 418465"/>
              <a:gd name="connsiteY40" fmla="*/ 30635 h 396019"/>
              <a:gd name="connsiteX41" fmla="*/ 289563 w 418465"/>
              <a:gd name="connsiteY41" fmla="*/ 22418 h 396019"/>
              <a:gd name="connsiteX42" fmla="*/ 50052 w 418465"/>
              <a:gd name="connsiteY42" fmla="*/ 0 h 396019"/>
              <a:gd name="connsiteX43" fmla="*/ 289563 w 418465"/>
              <a:gd name="connsiteY43" fmla="*/ 0 h 396019"/>
              <a:gd name="connsiteX44" fmla="*/ 335875 w 418465"/>
              <a:gd name="connsiteY44" fmla="*/ 30472 h 396019"/>
              <a:gd name="connsiteX45" fmla="*/ 337446 w 418465"/>
              <a:gd name="connsiteY45" fmla="*/ 37887 h 396019"/>
              <a:gd name="connsiteX46" fmla="*/ 385555 w 418465"/>
              <a:gd name="connsiteY46" fmla="*/ 18365 h 396019"/>
              <a:gd name="connsiteX47" fmla="*/ 405913 w 418465"/>
              <a:gd name="connsiteY47" fmla="*/ 34670 h 396019"/>
              <a:gd name="connsiteX48" fmla="*/ 370512 w 418465"/>
              <a:gd name="connsiteY48" fmla="*/ 247092 h 396019"/>
              <a:gd name="connsiteX49" fmla="*/ 362330 w 418465"/>
              <a:gd name="connsiteY49" fmla="*/ 258064 h 396019"/>
              <a:gd name="connsiteX50" fmla="*/ 348645 w 418465"/>
              <a:gd name="connsiteY50" fmla="*/ 257773 h 396019"/>
              <a:gd name="connsiteX51" fmla="*/ 340002 w 418465"/>
              <a:gd name="connsiteY51" fmla="*/ 253085 h 396019"/>
              <a:gd name="connsiteX52" fmla="*/ 340002 w 418465"/>
              <a:gd name="connsiteY52" fmla="*/ 295167 h 396019"/>
              <a:gd name="connsiteX53" fmla="*/ 396047 w 418465"/>
              <a:gd name="connsiteY53" fmla="*/ 295167 h 396019"/>
              <a:gd name="connsiteX54" fmla="*/ 418465 w 418465"/>
              <a:gd name="connsiteY54" fmla="*/ 317585 h 396019"/>
              <a:gd name="connsiteX55" fmla="*/ 418465 w 418465"/>
              <a:gd name="connsiteY55" fmla="*/ 345607 h 396019"/>
              <a:gd name="connsiteX56" fmla="*/ 368025 w 418465"/>
              <a:gd name="connsiteY56" fmla="*/ 396019 h 396019"/>
              <a:gd name="connsiteX57" fmla="*/ 128902 w 418465"/>
              <a:gd name="connsiteY57" fmla="*/ 396019 h 396019"/>
              <a:gd name="connsiteX58" fmla="*/ 78462 w 418465"/>
              <a:gd name="connsiteY58" fmla="*/ 342310 h 396019"/>
              <a:gd name="connsiteX59" fmla="*/ 78462 w 418465"/>
              <a:gd name="connsiteY59" fmla="*/ 149452 h 396019"/>
              <a:gd name="connsiteX60" fmla="*/ 22418 w 418465"/>
              <a:gd name="connsiteY60" fmla="*/ 149452 h 396019"/>
              <a:gd name="connsiteX61" fmla="*/ 0 w 418465"/>
              <a:gd name="connsiteY61" fmla="*/ 127034 h 396019"/>
              <a:gd name="connsiteX62" fmla="*/ 0 w 418465"/>
              <a:gd name="connsiteY62" fmla="*/ 51010 h 396019"/>
              <a:gd name="connsiteX63" fmla="*/ 50052 w 418465"/>
              <a:gd name="connsiteY63" fmla="*/ 0 h 39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18465" h="396019">
                <a:moveTo>
                  <a:pt x="179342" y="317585"/>
                </a:moveTo>
                <a:cubicBezTo>
                  <a:pt x="179230" y="321811"/>
                  <a:pt x="179655" y="347965"/>
                  <a:pt x="178987" y="351571"/>
                </a:cubicBezTo>
                <a:cubicBezTo>
                  <a:pt x="178048" y="359466"/>
                  <a:pt x="175250" y="367025"/>
                  <a:pt x="170823" y="373629"/>
                </a:cubicBezTo>
                <a:lnTo>
                  <a:pt x="368025" y="373629"/>
                </a:lnTo>
                <a:cubicBezTo>
                  <a:pt x="383493" y="373611"/>
                  <a:pt x="396029" y="361076"/>
                  <a:pt x="396047" y="345607"/>
                </a:cubicBezTo>
                <a:lnTo>
                  <a:pt x="396047" y="317585"/>
                </a:lnTo>
                <a:close/>
                <a:moveTo>
                  <a:pt x="250241" y="204400"/>
                </a:moveTo>
                <a:lnTo>
                  <a:pt x="250241" y="232959"/>
                </a:lnTo>
                <a:lnTo>
                  <a:pt x="267806" y="213928"/>
                </a:lnTo>
                <a:close/>
                <a:moveTo>
                  <a:pt x="379143" y="58900"/>
                </a:moveTo>
                <a:lnTo>
                  <a:pt x="256018" y="182029"/>
                </a:lnTo>
                <a:lnTo>
                  <a:pt x="350121" y="233071"/>
                </a:lnTo>
                <a:close/>
                <a:moveTo>
                  <a:pt x="348921" y="57424"/>
                </a:moveTo>
                <a:lnTo>
                  <a:pt x="164358" y="132318"/>
                </a:lnTo>
                <a:lnTo>
                  <a:pt x="235464" y="170881"/>
                </a:lnTo>
                <a:close/>
                <a:moveTo>
                  <a:pt x="46395" y="22707"/>
                </a:moveTo>
                <a:cubicBezTo>
                  <a:pt x="35040" y="24377"/>
                  <a:pt x="25844" y="32790"/>
                  <a:pt x="23174" y="43953"/>
                </a:cubicBezTo>
                <a:cubicBezTo>
                  <a:pt x="21586" y="54274"/>
                  <a:pt x="22763" y="51682"/>
                  <a:pt x="22418" y="66506"/>
                </a:cubicBezTo>
                <a:cubicBezTo>
                  <a:pt x="22418" y="88989"/>
                  <a:pt x="22418" y="127034"/>
                  <a:pt x="22418" y="127034"/>
                </a:cubicBezTo>
                <a:lnTo>
                  <a:pt x="78462" y="127034"/>
                </a:lnTo>
                <a:lnTo>
                  <a:pt x="78462" y="66389"/>
                </a:lnTo>
                <a:cubicBezTo>
                  <a:pt x="78168" y="52159"/>
                  <a:pt x="79153" y="54788"/>
                  <a:pt x="77874" y="45004"/>
                </a:cubicBezTo>
                <a:cubicBezTo>
                  <a:pt x="75319" y="30736"/>
                  <a:pt x="60761" y="20283"/>
                  <a:pt x="46395" y="22707"/>
                </a:cubicBezTo>
                <a:close/>
                <a:moveTo>
                  <a:pt x="92398" y="22418"/>
                </a:moveTo>
                <a:cubicBezTo>
                  <a:pt x="105209" y="43528"/>
                  <a:pt x="99712" y="53177"/>
                  <a:pt x="100880" y="88167"/>
                </a:cubicBezTo>
                <a:lnTo>
                  <a:pt x="100880" y="335444"/>
                </a:lnTo>
                <a:cubicBezTo>
                  <a:pt x="101721" y="339960"/>
                  <a:pt x="96443" y="357918"/>
                  <a:pt x="114760" y="369729"/>
                </a:cubicBezTo>
                <a:cubicBezTo>
                  <a:pt x="134941" y="381564"/>
                  <a:pt x="156831" y="364695"/>
                  <a:pt x="156892" y="347055"/>
                </a:cubicBezTo>
                <a:cubicBezTo>
                  <a:pt x="156980" y="344000"/>
                  <a:pt x="156906" y="345205"/>
                  <a:pt x="156929" y="340596"/>
                </a:cubicBezTo>
                <a:cubicBezTo>
                  <a:pt x="157485" y="324161"/>
                  <a:pt x="155341" y="317249"/>
                  <a:pt x="158886" y="308412"/>
                </a:cubicBezTo>
                <a:cubicBezTo>
                  <a:pt x="162772" y="299524"/>
                  <a:pt x="172117" y="294915"/>
                  <a:pt x="179435" y="295167"/>
                </a:cubicBezTo>
                <a:lnTo>
                  <a:pt x="317585" y="295167"/>
                </a:lnTo>
                <a:lnTo>
                  <a:pt x="317585" y="240927"/>
                </a:lnTo>
                <a:lnTo>
                  <a:pt x="288136" y="224954"/>
                </a:lnTo>
                <a:lnTo>
                  <a:pt x="253748" y="262205"/>
                </a:lnTo>
                <a:cubicBezTo>
                  <a:pt x="244524" y="272204"/>
                  <a:pt x="227823" y="265675"/>
                  <a:pt x="227823" y="252070"/>
                </a:cubicBezTo>
                <a:lnTo>
                  <a:pt x="227823" y="192243"/>
                </a:lnTo>
                <a:lnTo>
                  <a:pt x="139763" y="144479"/>
                </a:lnTo>
                <a:cubicBezTo>
                  <a:pt x="128657" y="138459"/>
                  <a:pt x="129568" y="122244"/>
                  <a:pt x="141267" y="117494"/>
                </a:cubicBezTo>
                <a:lnTo>
                  <a:pt x="315989" y="46594"/>
                </a:lnTo>
                <a:lnTo>
                  <a:pt x="309368" y="30635"/>
                </a:lnTo>
                <a:cubicBezTo>
                  <a:pt x="304298" y="25566"/>
                  <a:pt x="297297" y="22427"/>
                  <a:pt x="289563" y="22418"/>
                </a:cubicBezTo>
                <a:close/>
                <a:moveTo>
                  <a:pt x="50052" y="0"/>
                </a:moveTo>
                <a:lnTo>
                  <a:pt x="289563" y="0"/>
                </a:lnTo>
                <a:cubicBezTo>
                  <a:pt x="310297" y="24"/>
                  <a:pt x="328126" y="12549"/>
                  <a:pt x="335875" y="30472"/>
                </a:cubicBezTo>
                <a:lnTo>
                  <a:pt x="337446" y="37887"/>
                </a:lnTo>
                <a:lnTo>
                  <a:pt x="385555" y="18365"/>
                </a:lnTo>
                <a:cubicBezTo>
                  <a:pt x="396381" y="13971"/>
                  <a:pt x="407838" y="23143"/>
                  <a:pt x="405913" y="34670"/>
                </a:cubicBezTo>
                <a:lnTo>
                  <a:pt x="370512" y="247092"/>
                </a:lnTo>
                <a:cubicBezTo>
                  <a:pt x="369718" y="251857"/>
                  <a:pt x="366670" y="255944"/>
                  <a:pt x="362330" y="258064"/>
                </a:cubicBezTo>
                <a:cubicBezTo>
                  <a:pt x="357989" y="260184"/>
                  <a:pt x="352892" y="260076"/>
                  <a:pt x="348645" y="257773"/>
                </a:cubicBezTo>
                <a:lnTo>
                  <a:pt x="340002" y="253085"/>
                </a:lnTo>
                <a:lnTo>
                  <a:pt x="340002" y="295167"/>
                </a:lnTo>
                <a:lnTo>
                  <a:pt x="396047" y="295167"/>
                </a:lnTo>
                <a:cubicBezTo>
                  <a:pt x="408428" y="295167"/>
                  <a:pt x="418465" y="305204"/>
                  <a:pt x="418465" y="317585"/>
                </a:cubicBezTo>
                <a:lnTo>
                  <a:pt x="418465" y="345607"/>
                </a:lnTo>
                <a:cubicBezTo>
                  <a:pt x="418449" y="373453"/>
                  <a:pt x="395871" y="396019"/>
                  <a:pt x="368025" y="396019"/>
                </a:cubicBezTo>
                <a:lnTo>
                  <a:pt x="128902" y="396019"/>
                </a:lnTo>
                <a:cubicBezTo>
                  <a:pt x="89204" y="394814"/>
                  <a:pt x="76944" y="359399"/>
                  <a:pt x="78462" y="342310"/>
                </a:cubicBezTo>
                <a:cubicBezTo>
                  <a:pt x="78462" y="318566"/>
                  <a:pt x="78462" y="149489"/>
                  <a:pt x="78462" y="149452"/>
                </a:cubicBezTo>
                <a:lnTo>
                  <a:pt x="22418" y="149452"/>
                </a:lnTo>
                <a:cubicBezTo>
                  <a:pt x="10037" y="149452"/>
                  <a:pt x="0" y="139415"/>
                  <a:pt x="0" y="127034"/>
                </a:cubicBezTo>
                <a:lnTo>
                  <a:pt x="0" y="51010"/>
                </a:lnTo>
                <a:cubicBezTo>
                  <a:pt x="0" y="23207"/>
                  <a:pt x="22254" y="210"/>
                  <a:pt x="50052" y="0"/>
                </a:cubicBezTo>
                <a:close/>
              </a:path>
            </a:pathLst>
          </a:custGeom>
          <a:solidFill>
            <a:srgbClr val="376FFF"/>
          </a:solidFill>
          <a:ln w="457" cap="flat">
            <a:noFill/>
            <a:prstDash val="solid"/>
            <a:miter/>
          </a:ln>
        </p:spPr>
        <p:txBody>
          <a:bodyPr rtlCol="0" anchor="ctr"/>
          <a:lstStyle/>
          <a:p>
            <a:endParaRPr lang="zh-CN" altLang="en-US"/>
          </a:p>
        </p:txBody>
      </p:sp>
      <p:sp>
        <p:nvSpPr>
          <p:cNvPr id="18" name="任意多边形: 形状 11"/>
          <p:cNvSpPr/>
          <p:nvPr>
            <p:custDataLst>
              <p:tags r:id="rId12"/>
            </p:custDataLst>
          </p:nvPr>
        </p:nvSpPr>
        <p:spPr>
          <a:xfrm>
            <a:off x="7003415" y="2662873"/>
            <a:ext cx="418464" cy="364377"/>
          </a:xfrm>
          <a:custGeom>
            <a:avLst/>
            <a:gdLst>
              <a:gd name="connsiteX0" fmla="*/ 67154 w 418464"/>
              <a:gd name="connsiteY0" fmla="*/ 311092 h 364377"/>
              <a:gd name="connsiteX1" fmla="*/ 67154 w 418464"/>
              <a:gd name="connsiteY1" fmla="*/ 334012 h 364377"/>
              <a:gd name="connsiteX2" fmla="*/ 74745 w 418464"/>
              <a:gd name="connsiteY2" fmla="*/ 341604 h 364377"/>
              <a:gd name="connsiteX3" fmla="*/ 343720 w 418464"/>
              <a:gd name="connsiteY3" fmla="*/ 341604 h 364377"/>
              <a:gd name="connsiteX4" fmla="*/ 351311 w 418464"/>
              <a:gd name="connsiteY4" fmla="*/ 334012 h 364377"/>
              <a:gd name="connsiteX5" fmla="*/ 351311 w 418464"/>
              <a:gd name="connsiteY5" fmla="*/ 311092 h 364377"/>
              <a:gd name="connsiteX6" fmla="*/ 264138 w 418464"/>
              <a:gd name="connsiteY6" fmla="*/ 103767 h 364377"/>
              <a:gd name="connsiteX7" fmla="*/ 275172 w 418464"/>
              <a:gd name="connsiteY7" fmla="*/ 106788 h 364377"/>
              <a:gd name="connsiteX8" fmla="*/ 310063 w 418464"/>
              <a:gd name="connsiteY8" fmla="*/ 141679 h 364377"/>
              <a:gd name="connsiteX9" fmla="*/ 344954 w 418464"/>
              <a:gd name="connsiteY9" fmla="*/ 106788 h 364377"/>
              <a:gd name="connsiteX10" fmla="*/ 361057 w 418464"/>
              <a:gd name="connsiteY10" fmla="*/ 106788 h 364377"/>
              <a:gd name="connsiteX11" fmla="*/ 361057 w 418464"/>
              <a:gd name="connsiteY11" fmla="*/ 122881 h 364377"/>
              <a:gd name="connsiteX12" fmla="*/ 326166 w 418464"/>
              <a:gd name="connsiteY12" fmla="*/ 157772 h 364377"/>
              <a:gd name="connsiteX13" fmla="*/ 361057 w 418464"/>
              <a:gd name="connsiteY13" fmla="*/ 192663 h 364377"/>
              <a:gd name="connsiteX14" fmla="*/ 361071 w 418464"/>
              <a:gd name="connsiteY14" fmla="*/ 208780 h 364377"/>
              <a:gd name="connsiteX15" fmla="*/ 344954 w 418464"/>
              <a:gd name="connsiteY15" fmla="*/ 208794 h 364377"/>
              <a:gd name="connsiteX16" fmla="*/ 310063 w 418464"/>
              <a:gd name="connsiteY16" fmla="*/ 173903 h 364377"/>
              <a:gd name="connsiteX17" fmla="*/ 275172 w 418464"/>
              <a:gd name="connsiteY17" fmla="*/ 208794 h 364377"/>
              <a:gd name="connsiteX18" fmla="*/ 259055 w 418464"/>
              <a:gd name="connsiteY18" fmla="*/ 208780 h 364377"/>
              <a:gd name="connsiteX19" fmla="*/ 259069 w 418464"/>
              <a:gd name="connsiteY19" fmla="*/ 192663 h 364377"/>
              <a:gd name="connsiteX20" fmla="*/ 293960 w 418464"/>
              <a:gd name="connsiteY20" fmla="*/ 157782 h 364377"/>
              <a:gd name="connsiteX21" fmla="*/ 259069 w 418464"/>
              <a:gd name="connsiteY21" fmla="*/ 122891 h 364377"/>
              <a:gd name="connsiteX22" fmla="*/ 256048 w 418464"/>
              <a:gd name="connsiteY22" fmla="*/ 111856 h 364377"/>
              <a:gd name="connsiteX23" fmla="*/ 264138 w 418464"/>
              <a:gd name="connsiteY23" fmla="*/ 103767 h 364377"/>
              <a:gd name="connsiteX24" fmla="*/ 162569 w 418464"/>
              <a:gd name="connsiteY24" fmla="*/ 85555 h 364377"/>
              <a:gd name="connsiteX25" fmla="*/ 172721 w 418464"/>
              <a:gd name="connsiteY25" fmla="*/ 90894 h 364377"/>
              <a:gd name="connsiteX26" fmla="*/ 173076 w 418464"/>
              <a:gd name="connsiteY26" fmla="*/ 102359 h 364377"/>
              <a:gd name="connsiteX27" fmla="*/ 115786 w 418464"/>
              <a:gd name="connsiteY27" fmla="*/ 211274 h 364377"/>
              <a:gd name="connsiteX28" fmla="*/ 104050 w 418464"/>
              <a:gd name="connsiteY28" fmla="*/ 219297 h 364377"/>
              <a:gd name="connsiteX29" fmla="*/ 90821 w 418464"/>
              <a:gd name="connsiteY29" fmla="*/ 214092 h 364377"/>
              <a:gd name="connsiteX30" fmla="*/ 48913 w 418464"/>
              <a:gd name="connsiteY30" fmla="*/ 165224 h 364377"/>
              <a:gd name="connsiteX31" fmla="*/ 46738 w 418464"/>
              <a:gd name="connsiteY31" fmla="*/ 153986 h 364377"/>
              <a:gd name="connsiteX32" fmla="*/ 55428 w 418464"/>
              <a:gd name="connsiteY32" fmla="*/ 146536 h 364377"/>
              <a:gd name="connsiteX33" fmla="*/ 66202 w 418464"/>
              <a:gd name="connsiteY33" fmla="*/ 150402 h 364377"/>
              <a:gd name="connsiteX34" fmla="*/ 100837 w 418464"/>
              <a:gd name="connsiteY34" fmla="*/ 190802 h 364377"/>
              <a:gd name="connsiteX35" fmla="*/ 152922 w 418464"/>
              <a:gd name="connsiteY35" fmla="*/ 91760 h 364377"/>
              <a:gd name="connsiteX36" fmla="*/ 162569 w 418464"/>
              <a:gd name="connsiteY36" fmla="*/ 85555 h 364377"/>
              <a:gd name="connsiteX37" fmla="*/ 209233 w 418464"/>
              <a:gd name="connsiteY37" fmla="*/ 49383 h 364377"/>
              <a:gd name="connsiteX38" fmla="*/ 220620 w 418464"/>
              <a:gd name="connsiteY38" fmla="*/ 60770 h 364377"/>
              <a:gd name="connsiteX39" fmla="*/ 220620 w 418464"/>
              <a:gd name="connsiteY39" fmla="*/ 250549 h 364377"/>
              <a:gd name="connsiteX40" fmla="*/ 209233 w 418464"/>
              <a:gd name="connsiteY40" fmla="*/ 261936 h 364377"/>
              <a:gd name="connsiteX41" fmla="*/ 197846 w 418464"/>
              <a:gd name="connsiteY41" fmla="*/ 250549 h 364377"/>
              <a:gd name="connsiteX42" fmla="*/ 197846 w 418464"/>
              <a:gd name="connsiteY42" fmla="*/ 60770 h 364377"/>
              <a:gd name="connsiteX43" fmla="*/ 209233 w 418464"/>
              <a:gd name="connsiteY43" fmla="*/ 49383 h 364377"/>
              <a:gd name="connsiteX44" fmla="*/ 30365 w 418464"/>
              <a:gd name="connsiteY44" fmla="*/ 22774 h 364377"/>
              <a:gd name="connsiteX45" fmla="*/ 22774 w 418464"/>
              <a:gd name="connsiteY45" fmla="*/ 30365 h 364377"/>
              <a:gd name="connsiteX46" fmla="*/ 22774 w 418464"/>
              <a:gd name="connsiteY46" fmla="*/ 280727 h 364377"/>
              <a:gd name="connsiteX47" fmla="*/ 30365 w 418464"/>
              <a:gd name="connsiteY47" fmla="*/ 288318 h 364377"/>
              <a:gd name="connsiteX48" fmla="*/ 388100 w 418464"/>
              <a:gd name="connsiteY48" fmla="*/ 288318 h 364377"/>
              <a:gd name="connsiteX49" fmla="*/ 395691 w 418464"/>
              <a:gd name="connsiteY49" fmla="*/ 280727 h 364377"/>
              <a:gd name="connsiteX50" fmla="*/ 395691 w 418464"/>
              <a:gd name="connsiteY50" fmla="*/ 30365 h 364377"/>
              <a:gd name="connsiteX51" fmla="*/ 388100 w 418464"/>
              <a:gd name="connsiteY51" fmla="*/ 22774 h 364377"/>
              <a:gd name="connsiteX52" fmla="*/ 30365 w 418464"/>
              <a:gd name="connsiteY52" fmla="*/ 0 h 364377"/>
              <a:gd name="connsiteX53" fmla="*/ 388100 w 418464"/>
              <a:gd name="connsiteY53" fmla="*/ 0 h 364377"/>
              <a:gd name="connsiteX54" fmla="*/ 418464 w 418464"/>
              <a:gd name="connsiteY54" fmla="*/ 30365 h 364377"/>
              <a:gd name="connsiteX55" fmla="*/ 418464 w 418464"/>
              <a:gd name="connsiteY55" fmla="*/ 280727 h 364377"/>
              <a:gd name="connsiteX56" fmla="*/ 388100 w 418464"/>
              <a:gd name="connsiteY56" fmla="*/ 311092 h 364377"/>
              <a:gd name="connsiteX57" fmla="*/ 374084 w 418464"/>
              <a:gd name="connsiteY57" fmla="*/ 311092 h 364377"/>
              <a:gd name="connsiteX58" fmla="*/ 374084 w 418464"/>
              <a:gd name="connsiteY58" fmla="*/ 334012 h 364377"/>
              <a:gd name="connsiteX59" fmla="*/ 343720 w 418464"/>
              <a:gd name="connsiteY59" fmla="*/ 364377 h 364377"/>
              <a:gd name="connsiteX60" fmla="*/ 74750 w 418464"/>
              <a:gd name="connsiteY60" fmla="*/ 364377 h 364377"/>
              <a:gd name="connsiteX61" fmla="*/ 44385 w 418464"/>
              <a:gd name="connsiteY61" fmla="*/ 334012 h 364377"/>
              <a:gd name="connsiteX62" fmla="*/ 44385 w 418464"/>
              <a:gd name="connsiteY62" fmla="*/ 311092 h 364377"/>
              <a:gd name="connsiteX63" fmla="*/ 30365 w 418464"/>
              <a:gd name="connsiteY63" fmla="*/ 311092 h 364377"/>
              <a:gd name="connsiteX64" fmla="*/ 0 w 418464"/>
              <a:gd name="connsiteY64" fmla="*/ 280727 h 364377"/>
              <a:gd name="connsiteX65" fmla="*/ 0 w 418464"/>
              <a:gd name="connsiteY65" fmla="*/ 30365 h 364377"/>
              <a:gd name="connsiteX66" fmla="*/ 30365 w 418464"/>
              <a:gd name="connsiteY66" fmla="*/ 0 h 36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18464" h="364377">
                <a:moveTo>
                  <a:pt x="67154" y="311092"/>
                </a:moveTo>
                <a:lnTo>
                  <a:pt x="67154" y="334012"/>
                </a:lnTo>
                <a:cubicBezTo>
                  <a:pt x="67154" y="338205"/>
                  <a:pt x="70552" y="341604"/>
                  <a:pt x="74745" y="341604"/>
                </a:cubicBezTo>
                <a:lnTo>
                  <a:pt x="343720" y="341604"/>
                </a:lnTo>
                <a:cubicBezTo>
                  <a:pt x="347912" y="341604"/>
                  <a:pt x="351311" y="338205"/>
                  <a:pt x="351311" y="334012"/>
                </a:cubicBezTo>
                <a:lnTo>
                  <a:pt x="351311" y="311092"/>
                </a:lnTo>
                <a:close/>
                <a:moveTo>
                  <a:pt x="264138" y="103767"/>
                </a:moveTo>
                <a:cubicBezTo>
                  <a:pt x="268091" y="102719"/>
                  <a:pt x="272303" y="103872"/>
                  <a:pt x="275172" y="106788"/>
                </a:cubicBezTo>
                <a:lnTo>
                  <a:pt x="310063" y="141679"/>
                </a:lnTo>
                <a:lnTo>
                  <a:pt x="344954" y="106788"/>
                </a:lnTo>
                <a:cubicBezTo>
                  <a:pt x="349401" y="102341"/>
                  <a:pt x="356610" y="102341"/>
                  <a:pt x="361057" y="106788"/>
                </a:cubicBezTo>
                <a:cubicBezTo>
                  <a:pt x="365497" y="111233"/>
                  <a:pt x="365497" y="118436"/>
                  <a:pt x="361057" y="122881"/>
                </a:cubicBezTo>
                <a:lnTo>
                  <a:pt x="326166" y="157772"/>
                </a:lnTo>
                <a:lnTo>
                  <a:pt x="361057" y="192663"/>
                </a:lnTo>
                <a:cubicBezTo>
                  <a:pt x="365511" y="197110"/>
                  <a:pt x="365518" y="204326"/>
                  <a:pt x="361071" y="208780"/>
                </a:cubicBezTo>
                <a:cubicBezTo>
                  <a:pt x="356625" y="213235"/>
                  <a:pt x="349409" y="213241"/>
                  <a:pt x="344954" y="208794"/>
                </a:cubicBezTo>
                <a:lnTo>
                  <a:pt x="310063" y="173903"/>
                </a:lnTo>
                <a:lnTo>
                  <a:pt x="275172" y="208794"/>
                </a:lnTo>
                <a:cubicBezTo>
                  <a:pt x="270717" y="213241"/>
                  <a:pt x="263501" y="213235"/>
                  <a:pt x="259055" y="208780"/>
                </a:cubicBezTo>
                <a:cubicBezTo>
                  <a:pt x="254608" y="204326"/>
                  <a:pt x="254615" y="197110"/>
                  <a:pt x="259069" y="192663"/>
                </a:cubicBezTo>
                <a:lnTo>
                  <a:pt x="293960" y="157782"/>
                </a:lnTo>
                <a:lnTo>
                  <a:pt x="259069" y="122891"/>
                </a:lnTo>
                <a:cubicBezTo>
                  <a:pt x="256154" y="120022"/>
                  <a:pt x="255000" y="115810"/>
                  <a:pt x="256048" y="111856"/>
                </a:cubicBezTo>
                <a:cubicBezTo>
                  <a:pt x="257096" y="107903"/>
                  <a:pt x="260184" y="104815"/>
                  <a:pt x="264138" y="103767"/>
                </a:cubicBezTo>
                <a:close/>
                <a:moveTo>
                  <a:pt x="162569" y="85555"/>
                </a:moveTo>
                <a:cubicBezTo>
                  <a:pt x="166668" y="85377"/>
                  <a:pt x="170546" y="87416"/>
                  <a:pt x="172721" y="90894"/>
                </a:cubicBezTo>
                <a:cubicBezTo>
                  <a:pt x="174896" y="94373"/>
                  <a:pt x="175032" y="98753"/>
                  <a:pt x="173076" y="102359"/>
                </a:cubicBezTo>
                <a:lnTo>
                  <a:pt x="115786" y="211274"/>
                </a:lnTo>
                <a:cubicBezTo>
                  <a:pt x="113445" y="215728"/>
                  <a:pt x="109050" y="218733"/>
                  <a:pt x="104050" y="219297"/>
                </a:cubicBezTo>
                <a:cubicBezTo>
                  <a:pt x="99050" y="219862"/>
                  <a:pt x="94096" y="217912"/>
                  <a:pt x="90821" y="214092"/>
                </a:cubicBezTo>
                <a:lnTo>
                  <a:pt x="48913" y="165224"/>
                </a:lnTo>
                <a:cubicBezTo>
                  <a:pt x="46221" y="162141"/>
                  <a:pt x="45391" y="157851"/>
                  <a:pt x="46738" y="153986"/>
                </a:cubicBezTo>
                <a:cubicBezTo>
                  <a:pt x="48085" y="150122"/>
                  <a:pt x="51403" y="147277"/>
                  <a:pt x="55428" y="146536"/>
                </a:cubicBezTo>
                <a:cubicBezTo>
                  <a:pt x="59453" y="145795"/>
                  <a:pt x="63566" y="147271"/>
                  <a:pt x="66202" y="150402"/>
                </a:cubicBezTo>
                <a:lnTo>
                  <a:pt x="100837" y="190802"/>
                </a:lnTo>
                <a:lnTo>
                  <a:pt x="152922" y="91760"/>
                </a:lnTo>
                <a:cubicBezTo>
                  <a:pt x="154785" y="88105"/>
                  <a:pt x="158470" y="85735"/>
                  <a:pt x="162569" y="85555"/>
                </a:cubicBezTo>
                <a:close/>
                <a:moveTo>
                  <a:pt x="209233" y="49383"/>
                </a:moveTo>
                <a:cubicBezTo>
                  <a:pt x="215522" y="49383"/>
                  <a:pt x="220620" y="54481"/>
                  <a:pt x="220620" y="60770"/>
                </a:cubicBezTo>
                <a:lnTo>
                  <a:pt x="220620" y="250549"/>
                </a:lnTo>
                <a:cubicBezTo>
                  <a:pt x="220620" y="256838"/>
                  <a:pt x="215522" y="261936"/>
                  <a:pt x="209233" y="261936"/>
                </a:cubicBezTo>
                <a:cubicBezTo>
                  <a:pt x="202944" y="261936"/>
                  <a:pt x="197846" y="256838"/>
                  <a:pt x="197846" y="250549"/>
                </a:cubicBezTo>
                <a:lnTo>
                  <a:pt x="197846" y="60770"/>
                </a:lnTo>
                <a:cubicBezTo>
                  <a:pt x="197846" y="54481"/>
                  <a:pt x="202944" y="49383"/>
                  <a:pt x="209233" y="49383"/>
                </a:cubicBezTo>
                <a:close/>
                <a:moveTo>
                  <a:pt x="30365" y="22774"/>
                </a:moveTo>
                <a:cubicBezTo>
                  <a:pt x="26172" y="22774"/>
                  <a:pt x="22774" y="26172"/>
                  <a:pt x="22774" y="30365"/>
                </a:cubicBezTo>
                <a:lnTo>
                  <a:pt x="22774" y="280727"/>
                </a:lnTo>
                <a:cubicBezTo>
                  <a:pt x="22774" y="284920"/>
                  <a:pt x="26172" y="288318"/>
                  <a:pt x="30365" y="288318"/>
                </a:cubicBezTo>
                <a:lnTo>
                  <a:pt x="388100" y="288318"/>
                </a:lnTo>
                <a:cubicBezTo>
                  <a:pt x="392292" y="288318"/>
                  <a:pt x="395691" y="284920"/>
                  <a:pt x="395691" y="280727"/>
                </a:cubicBezTo>
                <a:lnTo>
                  <a:pt x="395691" y="30365"/>
                </a:lnTo>
                <a:cubicBezTo>
                  <a:pt x="395691" y="26172"/>
                  <a:pt x="392292" y="22774"/>
                  <a:pt x="388100" y="22774"/>
                </a:cubicBezTo>
                <a:close/>
                <a:moveTo>
                  <a:pt x="30365" y="0"/>
                </a:moveTo>
                <a:lnTo>
                  <a:pt x="388100" y="0"/>
                </a:lnTo>
                <a:cubicBezTo>
                  <a:pt x="404862" y="19"/>
                  <a:pt x="418446" y="13602"/>
                  <a:pt x="418464" y="30365"/>
                </a:cubicBezTo>
                <a:lnTo>
                  <a:pt x="418464" y="280727"/>
                </a:lnTo>
                <a:cubicBezTo>
                  <a:pt x="418446" y="297489"/>
                  <a:pt x="404862" y="311073"/>
                  <a:pt x="388100" y="311092"/>
                </a:cubicBezTo>
                <a:lnTo>
                  <a:pt x="374084" y="311092"/>
                </a:lnTo>
                <a:lnTo>
                  <a:pt x="374084" y="334012"/>
                </a:lnTo>
                <a:cubicBezTo>
                  <a:pt x="374066" y="350775"/>
                  <a:pt x="360482" y="364359"/>
                  <a:pt x="343720" y="364377"/>
                </a:cubicBezTo>
                <a:lnTo>
                  <a:pt x="74750" y="364377"/>
                </a:lnTo>
                <a:cubicBezTo>
                  <a:pt x="57987" y="364359"/>
                  <a:pt x="44403" y="350775"/>
                  <a:pt x="44385" y="334012"/>
                </a:cubicBezTo>
                <a:lnTo>
                  <a:pt x="44385" y="311092"/>
                </a:lnTo>
                <a:lnTo>
                  <a:pt x="30365" y="311092"/>
                </a:lnTo>
                <a:cubicBezTo>
                  <a:pt x="13602" y="311073"/>
                  <a:pt x="18" y="297489"/>
                  <a:pt x="0" y="280727"/>
                </a:cubicBezTo>
                <a:lnTo>
                  <a:pt x="0" y="30365"/>
                </a:lnTo>
                <a:cubicBezTo>
                  <a:pt x="18" y="13602"/>
                  <a:pt x="13602" y="19"/>
                  <a:pt x="30365" y="0"/>
                </a:cubicBezTo>
                <a:close/>
              </a:path>
            </a:pathLst>
          </a:custGeom>
          <a:solidFill>
            <a:srgbClr val="376FFF"/>
          </a:solidFill>
          <a:ln w="464" cap="flat">
            <a:noFill/>
            <a:prstDash val="solid"/>
            <a:miter/>
          </a:ln>
        </p:spPr>
        <p:txBody>
          <a:bodyPr rtlCol="0" anchor="ctr"/>
          <a:lstStyle/>
          <a:p>
            <a:endParaRPr lang="zh-CN" altLang="en-US"/>
          </a:p>
        </p:txBody>
      </p:sp>
      <p:sp>
        <p:nvSpPr>
          <p:cNvPr id="19" name="任意多边形: 形状 37"/>
          <p:cNvSpPr/>
          <p:nvPr>
            <p:custDataLst>
              <p:tags r:id="rId13"/>
            </p:custDataLst>
          </p:nvPr>
        </p:nvSpPr>
        <p:spPr>
          <a:xfrm>
            <a:off x="7008495" y="4851718"/>
            <a:ext cx="409244" cy="409244"/>
          </a:xfrm>
          <a:custGeom>
            <a:avLst/>
            <a:gdLst>
              <a:gd name="connsiteX0" fmla="*/ 73941 w 409244"/>
              <a:gd name="connsiteY0" fmla="*/ 234721 h 409244"/>
              <a:gd name="connsiteX1" fmla="*/ 76336 w 409244"/>
              <a:gd name="connsiteY1" fmla="*/ 257709 h 409244"/>
              <a:gd name="connsiteX2" fmla="*/ 24573 w 409244"/>
              <a:gd name="connsiteY2" fmla="*/ 257709 h 409244"/>
              <a:gd name="connsiteX3" fmla="*/ 24573 w 409244"/>
              <a:gd name="connsiteY3" fmla="*/ 384671 h 409244"/>
              <a:gd name="connsiteX4" fmla="*/ 151535 w 409244"/>
              <a:gd name="connsiteY4" fmla="*/ 384671 h 409244"/>
              <a:gd name="connsiteX5" fmla="*/ 151535 w 409244"/>
              <a:gd name="connsiteY5" fmla="*/ 363891 h 409244"/>
              <a:gd name="connsiteX6" fmla="*/ 165671 w 409244"/>
              <a:gd name="connsiteY6" fmla="*/ 370491 h 409244"/>
              <a:gd name="connsiteX7" fmla="*/ 120255 w 409244"/>
              <a:gd name="connsiteY7" fmla="*/ 340358 h 409244"/>
              <a:gd name="connsiteX8" fmla="*/ 86756 w 409244"/>
              <a:gd name="connsiteY8" fmla="*/ 292102 h 409244"/>
              <a:gd name="connsiteX9" fmla="*/ 311019 w 409244"/>
              <a:gd name="connsiteY9" fmla="*/ 216822 h 409244"/>
              <a:gd name="connsiteX10" fmla="*/ 323306 w 409244"/>
              <a:gd name="connsiteY10" fmla="*/ 229109 h 409244"/>
              <a:gd name="connsiteX11" fmla="*/ 229109 w 409244"/>
              <a:gd name="connsiteY11" fmla="*/ 323306 h 409244"/>
              <a:gd name="connsiteX12" fmla="*/ 216822 w 409244"/>
              <a:gd name="connsiteY12" fmla="*/ 311019 h 409244"/>
              <a:gd name="connsiteX13" fmla="*/ 229109 w 409244"/>
              <a:gd name="connsiteY13" fmla="*/ 298733 h 409244"/>
              <a:gd name="connsiteX14" fmla="*/ 298733 w 409244"/>
              <a:gd name="connsiteY14" fmla="*/ 229109 h 409244"/>
              <a:gd name="connsiteX15" fmla="*/ 311019 w 409244"/>
              <a:gd name="connsiteY15" fmla="*/ 216822 h 409244"/>
              <a:gd name="connsiteX16" fmla="*/ 229162 w 409244"/>
              <a:gd name="connsiteY16" fmla="*/ 98106 h 409244"/>
              <a:gd name="connsiteX17" fmla="*/ 98182 w 409244"/>
              <a:gd name="connsiteY17" fmla="*/ 224555 h 409244"/>
              <a:gd name="connsiteX18" fmla="*/ 229162 w 409244"/>
              <a:gd name="connsiteY18" fmla="*/ 360220 h 409244"/>
              <a:gd name="connsiteX19" fmla="*/ 360143 w 409244"/>
              <a:gd name="connsiteY19" fmla="*/ 233770 h 409244"/>
              <a:gd name="connsiteX20" fmla="*/ 229162 w 409244"/>
              <a:gd name="connsiteY20" fmla="*/ 98106 h 409244"/>
              <a:gd name="connsiteX21" fmla="*/ 24573 w 409244"/>
              <a:gd name="connsiteY21" fmla="*/ 24573 h 409244"/>
              <a:gd name="connsiteX22" fmla="*/ 24573 w 409244"/>
              <a:gd name="connsiteY22" fmla="*/ 151535 h 409244"/>
              <a:gd name="connsiteX23" fmla="*/ 94499 w 409244"/>
              <a:gd name="connsiteY23" fmla="*/ 151535 h 409244"/>
              <a:gd name="connsiteX24" fmla="*/ 87105 w 409244"/>
              <a:gd name="connsiteY24" fmla="*/ 167373 h 409244"/>
              <a:gd name="connsiteX25" fmla="*/ 117960 w 409244"/>
              <a:gd name="connsiteY25" fmla="*/ 120259 h 409244"/>
              <a:gd name="connsiteX26" fmla="*/ 164110 w 409244"/>
              <a:gd name="connsiteY26" fmla="*/ 88629 h 409244"/>
              <a:gd name="connsiteX27" fmla="*/ 151535 w 409244"/>
              <a:gd name="connsiteY27" fmla="*/ 94499 h 409244"/>
              <a:gd name="connsiteX28" fmla="*/ 151535 w 409244"/>
              <a:gd name="connsiteY28" fmla="*/ 24573 h 409244"/>
              <a:gd name="connsiteX29" fmla="*/ 24573 w 409244"/>
              <a:gd name="connsiteY29" fmla="*/ 0 h 409244"/>
              <a:gd name="connsiteX30" fmla="*/ 151535 w 409244"/>
              <a:gd name="connsiteY30" fmla="*/ 0 h 409244"/>
              <a:gd name="connsiteX31" fmla="*/ 176108 w 409244"/>
              <a:gd name="connsiteY31" fmla="*/ 24573 h 409244"/>
              <a:gd name="connsiteX32" fmla="*/ 176108 w 409244"/>
              <a:gd name="connsiteY32" fmla="*/ 83027 h 409244"/>
              <a:gd name="connsiteX33" fmla="*/ 171068 w 409244"/>
              <a:gd name="connsiteY33" fmla="*/ 85380 h 409244"/>
              <a:gd name="connsiteX34" fmla="*/ 229162 w 409244"/>
              <a:gd name="connsiteY34" fmla="*/ 73533 h 409244"/>
              <a:gd name="connsiteX35" fmla="*/ 338070 w 409244"/>
              <a:gd name="connsiteY35" fmla="*/ 117969 h 409244"/>
              <a:gd name="connsiteX36" fmla="*/ 369066 w 409244"/>
              <a:gd name="connsiteY36" fmla="*/ 162618 h 409244"/>
              <a:gd name="connsiteX37" fmla="*/ 363891 w 409244"/>
              <a:gd name="connsiteY37" fmla="*/ 151535 h 409244"/>
              <a:gd name="connsiteX38" fmla="*/ 384671 w 409244"/>
              <a:gd name="connsiteY38" fmla="*/ 151535 h 409244"/>
              <a:gd name="connsiteX39" fmla="*/ 384671 w 409244"/>
              <a:gd name="connsiteY39" fmla="*/ 24573 h 409244"/>
              <a:gd name="connsiteX40" fmla="*/ 257709 w 409244"/>
              <a:gd name="connsiteY40" fmla="*/ 24573 h 409244"/>
              <a:gd name="connsiteX41" fmla="*/ 257709 w 409244"/>
              <a:gd name="connsiteY41" fmla="*/ 76331 h 409244"/>
              <a:gd name="connsiteX42" fmla="*/ 233136 w 409244"/>
              <a:gd name="connsiteY42" fmla="*/ 73771 h 409244"/>
              <a:gd name="connsiteX43" fmla="*/ 233136 w 409244"/>
              <a:gd name="connsiteY43" fmla="*/ 24573 h 409244"/>
              <a:gd name="connsiteX44" fmla="*/ 257709 w 409244"/>
              <a:gd name="connsiteY44" fmla="*/ 0 h 409244"/>
              <a:gd name="connsiteX45" fmla="*/ 384671 w 409244"/>
              <a:gd name="connsiteY45" fmla="*/ 0 h 409244"/>
              <a:gd name="connsiteX46" fmla="*/ 409244 w 409244"/>
              <a:gd name="connsiteY46" fmla="*/ 24573 h 409244"/>
              <a:gd name="connsiteX47" fmla="*/ 409244 w 409244"/>
              <a:gd name="connsiteY47" fmla="*/ 151535 h 409244"/>
              <a:gd name="connsiteX48" fmla="*/ 384671 w 409244"/>
              <a:gd name="connsiteY48" fmla="*/ 176108 h 409244"/>
              <a:gd name="connsiteX49" fmla="*/ 375364 w 409244"/>
              <a:gd name="connsiteY49" fmla="*/ 176108 h 409244"/>
              <a:gd name="connsiteX50" fmla="*/ 372321 w 409244"/>
              <a:gd name="connsiteY50" fmla="*/ 169590 h 409244"/>
              <a:gd name="connsiteX51" fmla="*/ 384746 w 409244"/>
              <a:gd name="connsiteY51" fmla="*/ 225231 h 409244"/>
              <a:gd name="connsiteX52" fmla="*/ 373609 w 409244"/>
              <a:gd name="connsiteY52" fmla="*/ 287305 h 409244"/>
              <a:gd name="connsiteX53" fmla="*/ 346344 w 409244"/>
              <a:gd name="connsiteY53" fmla="*/ 328938 h 409244"/>
              <a:gd name="connsiteX54" fmla="*/ 405598 w 409244"/>
              <a:gd name="connsiteY54" fmla="*/ 388192 h 409244"/>
              <a:gd name="connsiteX55" fmla="*/ 405598 w 409244"/>
              <a:gd name="connsiteY55" fmla="*/ 405598 h 409244"/>
              <a:gd name="connsiteX56" fmla="*/ 388192 w 409244"/>
              <a:gd name="connsiteY56" fmla="*/ 405598 h 409244"/>
              <a:gd name="connsiteX57" fmla="*/ 328674 w 409244"/>
              <a:gd name="connsiteY57" fmla="*/ 346080 h 409244"/>
              <a:gd name="connsiteX58" fmla="*/ 290415 w 409244"/>
              <a:gd name="connsiteY58" fmla="*/ 372302 h 409244"/>
              <a:gd name="connsiteX59" fmla="*/ 229162 w 409244"/>
              <a:gd name="connsiteY59" fmla="*/ 384793 h 409244"/>
              <a:gd name="connsiteX60" fmla="*/ 171979 w 409244"/>
              <a:gd name="connsiteY60" fmla="*/ 373436 h 409244"/>
              <a:gd name="connsiteX61" fmla="*/ 176108 w 409244"/>
              <a:gd name="connsiteY61" fmla="*/ 375364 h 409244"/>
              <a:gd name="connsiteX62" fmla="*/ 176108 w 409244"/>
              <a:gd name="connsiteY62" fmla="*/ 384671 h 409244"/>
              <a:gd name="connsiteX63" fmla="*/ 151535 w 409244"/>
              <a:gd name="connsiteY63" fmla="*/ 409244 h 409244"/>
              <a:gd name="connsiteX64" fmla="*/ 24573 w 409244"/>
              <a:gd name="connsiteY64" fmla="*/ 409244 h 409244"/>
              <a:gd name="connsiteX65" fmla="*/ 0 w 409244"/>
              <a:gd name="connsiteY65" fmla="*/ 384671 h 409244"/>
              <a:gd name="connsiteX66" fmla="*/ 0 w 409244"/>
              <a:gd name="connsiteY66" fmla="*/ 257709 h 409244"/>
              <a:gd name="connsiteX67" fmla="*/ 24573 w 409244"/>
              <a:gd name="connsiteY67" fmla="*/ 233136 h 409244"/>
              <a:gd name="connsiteX68" fmla="*/ 73587 w 409244"/>
              <a:gd name="connsiteY68" fmla="*/ 233136 h 409244"/>
              <a:gd name="connsiteX69" fmla="*/ 73578 w 409244"/>
              <a:gd name="connsiteY69" fmla="*/ 233095 h 409244"/>
              <a:gd name="connsiteX70" fmla="*/ 84288 w 409244"/>
              <a:gd name="connsiteY70" fmla="*/ 173408 h 409244"/>
              <a:gd name="connsiteX71" fmla="*/ 83027 w 409244"/>
              <a:gd name="connsiteY71" fmla="*/ 176108 h 409244"/>
              <a:gd name="connsiteX72" fmla="*/ 24573 w 409244"/>
              <a:gd name="connsiteY72" fmla="*/ 176108 h 409244"/>
              <a:gd name="connsiteX73" fmla="*/ 0 w 409244"/>
              <a:gd name="connsiteY73" fmla="*/ 151535 h 409244"/>
              <a:gd name="connsiteX74" fmla="*/ 0 w 409244"/>
              <a:gd name="connsiteY74" fmla="*/ 24573 h 409244"/>
              <a:gd name="connsiteX75" fmla="*/ 24573 w 409244"/>
              <a:gd name="connsiteY75" fmla="*/ 0 h 4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09244" h="409244">
                <a:moveTo>
                  <a:pt x="73941" y="234721"/>
                </a:moveTo>
                <a:lnTo>
                  <a:pt x="76336" y="257709"/>
                </a:lnTo>
                <a:lnTo>
                  <a:pt x="24573" y="257709"/>
                </a:lnTo>
                <a:lnTo>
                  <a:pt x="24573" y="384671"/>
                </a:lnTo>
                <a:lnTo>
                  <a:pt x="151535" y="384671"/>
                </a:lnTo>
                <a:lnTo>
                  <a:pt x="151535" y="363891"/>
                </a:lnTo>
                <a:lnTo>
                  <a:pt x="165671" y="370491"/>
                </a:lnTo>
                <a:lnTo>
                  <a:pt x="120255" y="340358"/>
                </a:lnTo>
                <a:cubicBezTo>
                  <a:pt x="106231" y="326615"/>
                  <a:pt x="94800" y="310254"/>
                  <a:pt x="86756" y="292102"/>
                </a:cubicBezTo>
                <a:close/>
                <a:moveTo>
                  <a:pt x="311019" y="216822"/>
                </a:moveTo>
                <a:cubicBezTo>
                  <a:pt x="317805" y="216822"/>
                  <a:pt x="323306" y="222323"/>
                  <a:pt x="323306" y="229109"/>
                </a:cubicBezTo>
                <a:cubicBezTo>
                  <a:pt x="323306" y="281050"/>
                  <a:pt x="281050" y="323306"/>
                  <a:pt x="229109" y="323306"/>
                </a:cubicBezTo>
                <a:cubicBezTo>
                  <a:pt x="222323" y="323306"/>
                  <a:pt x="216822" y="317805"/>
                  <a:pt x="216822" y="311019"/>
                </a:cubicBezTo>
                <a:cubicBezTo>
                  <a:pt x="216822" y="304233"/>
                  <a:pt x="222323" y="298733"/>
                  <a:pt x="229109" y="298733"/>
                </a:cubicBezTo>
                <a:cubicBezTo>
                  <a:pt x="267504" y="298733"/>
                  <a:pt x="298733" y="267504"/>
                  <a:pt x="298733" y="229109"/>
                </a:cubicBezTo>
                <a:cubicBezTo>
                  <a:pt x="298733" y="222323"/>
                  <a:pt x="304233" y="216822"/>
                  <a:pt x="311019" y="216822"/>
                </a:cubicBezTo>
                <a:close/>
                <a:moveTo>
                  <a:pt x="229162" y="98106"/>
                </a:moveTo>
                <a:cubicBezTo>
                  <a:pt x="158048" y="97998"/>
                  <a:pt x="100435" y="154808"/>
                  <a:pt x="98182" y="224555"/>
                </a:cubicBezTo>
                <a:cubicBezTo>
                  <a:pt x="95515" y="299248"/>
                  <a:pt x="155688" y="360368"/>
                  <a:pt x="229162" y="360220"/>
                </a:cubicBezTo>
                <a:cubicBezTo>
                  <a:pt x="300276" y="360327"/>
                  <a:pt x="357890" y="303517"/>
                  <a:pt x="360143" y="233770"/>
                </a:cubicBezTo>
                <a:cubicBezTo>
                  <a:pt x="362810" y="159078"/>
                  <a:pt x="302636" y="97957"/>
                  <a:pt x="229162" y="98106"/>
                </a:cubicBezTo>
                <a:close/>
                <a:moveTo>
                  <a:pt x="24573" y="24573"/>
                </a:moveTo>
                <a:lnTo>
                  <a:pt x="24573" y="151535"/>
                </a:lnTo>
                <a:lnTo>
                  <a:pt x="94499" y="151535"/>
                </a:lnTo>
                <a:lnTo>
                  <a:pt x="87105" y="167373"/>
                </a:lnTo>
                <a:lnTo>
                  <a:pt x="117960" y="120259"/>
                </a:lnTo>
                <a:lnTo>
                  <a:pt x="164110" y="88629"/>
                </a:lnTo>
                <a:lnTo>
                  <a:pt x="151535" y="94499"/>
                </a:lnTo>
                <a:lnTo>
                  <a:pt x="151535" y="24573"/>
                </a:lnTo>
                <a:close/>
                <a:moveTo>
                  <a:pt x="24573" y="0"/>
                </a:moveTo>
                <a:lnTo>
                  <a:pt x="151535" y="0"/>
                </a:lnTo>
                <a:cubicBezTo>
                  <a:pt x="165106" y="0"/>
                  <a:pt x="176108" y="11002"/>
                  <a:pt x="176108" y="24573"/>
                </a:cubicBezTo>
                <a:lnTo>
                  <a:pt x="176108" y="83027"/>
                </a:lnTo>
                <a:lnTo>
                  <a:pt x="171068" y="85380"/>
                </a:lnTo>
                <a:lnTo>
                  <a:pt x="229162" y="73533"/>
                </a:lnTo>
                <a:cubicBezTo>
                  <a:pt x="271602" y="73469"/>
                  <a:pt x="310022" y="90484"/>
                  <a:pt x="338070" y="117969"/>
                </a:cubicBezTo>
                <a:lnTo>
                  <a:pt x="369066" y="162618"/>
                </a:lnTo>
                <a:lnTo>
                  <a:pt x="363891" y="151535"/>
                </a:lnTo>
                <a:lnTo>
                  <a:pt x="384671" y="151535"/>
                </a:lnTo>
                <a:lnTo>
                  <a:pt x="384671" y="24573"/>
                </a:lnTo>
                <a:lnTo>
                  <a:pt x="257709" y="24573"/>
                </a:lnTo>
                <a:lnTo>
                  <a:pt x="257709" y="76331"/>
                </a:lnTo>
                <a:cubicBezTo>
                  <a:pt x="249597" y="74836"/>
                  <a:pt x="241381" y="73981"/>
                  <a:pt x="233136" y="73771"/>
                </a:cubicBezTo>
                <a:lnTo>
                  <a:pt x="233136" y="24573"/>
                </a:lnTo>
                <a:cubicBezTo>
                  <a:pt x="233136" y="11002"/>
                  <a:pt x="244138" y="0"/>
                  <a:pt x="257709" y="0"/>
                </a:cubicBezTo>
                <a:lnTo>
                  <a:pt x="384671" y="0"/>
                </a:lnTo>
                <a:cubicBezTo>
                  <a:pt x="398242" y="0"/>
                  <a:pt x="409244" y="11002"/>
                  <a:pt x="409244" y="24573"/>
                </a:cubicBezTo>
                <a:lnTo>
                  <a:pt x="409244" y="151535"/>
                </a:lnTo>
                <a:cubicBezTo>
                  <a:pt x="409244" y="165106"/>
                  <a:pt x="398242" y="176108"/>
                  <a:pt x="384671" y="176108"/>
                </a:cubicBezTo>
                <a:lnTo>
                  <a:pt x="375364" y="176108"/>
                </a:lnTo>
                <a:lnTo>
                  <a:pt x="372321" y="169590"/>
                </a:lnTo>
                <a:lnTo>
                  <a:pt x="384746" y="225231"/>
                </a:lnTo>
                <a:cubicBezTo>
                  <a:pt x="385318" y="247228"/>
                  <a:pt x="381306" y="268209"/>
                  <a:pt x="373609" y="287305"/>
                </a:cubicBezTo>
                <a:lnTo>
                  <a:pt x="346344" y="328938"/>
                </a:lnTo>
                <a:lnTo>
                  <a:pt x="405598" y="388192"/>
                </a:lnTo>
                <a:cubicBezTo>
                  <a:pt x="410404" y="392998"/>
                  <a:pt x="410404" y="400791"/>
                  <a:pt x="405598" y="405598"/>
                </a:cubicBezTo>
                <a:cubicBezTo>
                  <a:pt x="400791" y="410404"/>
                  <a:pt x="392998" y="410404"/>
                  <a:pt x="388192" y="405598"/>
                </a:cubicBezTo>
                <a:lnTo>
                  <a:pt x="328674" y="346080"/>
                </a:lnTo>
                <a:lnTo>
                  <a:pt x="290415" y="372302"/>
                </a:lnTo>
                <a:cubicBezTo>
                  <a:pt x="271581" y="380380"/>
                  <a:pt x="250863" y="384833"/>
                  <a:pt x="229162" y="384793"/>
                </a:cubicBezTo>
                <a:lnTo>
                  <a:pt x="171979" y="373436"/>
                </a:lnTo>
                <a:lnTo>
                  <a:pt x="176108" y="375364"/>
                </a:lnTo>
                <a:lnTo>
                  <a:pt x="176108" y="384671"/>
                </a:lnTo>
                <a:cubicBezTo>
                  <a:pt x="176108" y="398242"/>
                  <a:pt x="165106" y="409244"/>
                  <a:pt x="151535" y="409244"/>
                </a:cubicBezTo>
                <a:lnTo>
                  <a:pt x="24573" y="409244"/>
                </a:lnTo>
                <a:cubicBezTo>
                  <a:pt x="11002" y="409244"/>
                  <a:pt x="0" y="398242"/>
                  <a:pt x="0" y="384671"/>
                </a:cubicBezTo>
                <a:lnTo>
                  <a:pt x="0" y="257709"/>
                </a:lnTo>
                <a:cubicBezTo>
                  <a:pt x="0" y="244138"/>
                  <a:pt x="11002" y="233136"/>
                  <a:pt x="24573" y="233136"/>
                </a:cubicBezTo>
                <a:lnTo>
                  <a:pt x="73587" y="233136"/>
                </a:lnTo>
                <a:lnTo>
                  <a:pt x="73578" y="233095"/>
                </a:lnTo>
                <a:lnTo>
                  <a:pt x="84288" y="173408"/>
                </a:lnTo>
                <a:lnTo>
                  <a:pt x="83027" y="176108"/>
                </a:lnTo>
                <a:lnTo>
                  <a:pt x="24573" y="176108"/>
                </a:lnTo>
                <a:cubicBezTo>
                  <a:pt x="11002" y="176108"/>
                  <a:pt x="0" y="165106"/>
                  <a:pt x="0" y="151535"/>
                </a:cubicBezTo>
                <a:lnTo>
                  <a:pt x="0" y="24573"/>
                </a:lnTo>
                <a:cubicBezTo>
                  <a:pt x="0" y="11002"/>
                  <a:pt x="11002" y="0"/>
                  <a:pt x="24573" y="0"/>
                </a:cubicBezTo>
                <a:close/>
              </a:path>
            </a:pathLst>
          </a:custGeom>
          <a:solidFill>
            <a:srgbClr val="376FFF"/>
          </a:solidFill>
          <a:ln w="512" cap="flat">
            <a:noFill/>
            <a:prstDash val="solid"/>
            <a:miter/>
          </a:ln>
        </p:spPr>
        <p:txBody>
          <a:bodyPr rtlCol="0" anchor="ctr"/>
          <a:lstStyle/>
          <a:p>
            <a:endParaRPr lang="zh-CN" altLang="en-US"/>
          </a:p>
        </p:txBody>
      </p:sp>
      <p:cxnSp>
        <p:nvCxnSpPr>
          <p:cNvPr id="32" name="Straight Connector 98"/>
          <p:cNvCxnSpPr/>
          <p:nvPr>
            <p:custDataLst>
              <p:tags r:id="rId14"/>
            </p:custDataLst>
          </p:nvPr>
        </p:nvCxnSpPr>
        <p:spPr>
          <a:xfrm flipH="1">
            <a:off x="3586480" y="2857818"/>
            <a:ext cx="565998" cy="0"/>
          </a:xfrm>
          <a:prstGeom prst="line">
            <a:avLst/>
          </a:prstGeom>
          <a:noFill/>
          <a:ln w="25400" cap="flat" cmpd="sng" algn="ctr">
            <a:solidFill>
              <a:srgbClr val="376FFF"/>
            </a:solidFill>
            <a:prstDash val="sysDot"/>
            <a:miter lim="800000"/>
            <a:headEnd type="none"/>
            <a:tailEnd type="oval"/>
          </a:ln>
          <a:effectLst/>
        </p:spPr>
        <p:style>
          <a:lnRef idx="1">
            <a:srgbClr val="376FFF"/>
          </a:lnRef>
          <a:fillRef idx="0">
            <a:srgbClr val="376FFF"/>
          </a:fillRef>
          <a:effectRef idx="0">
            <a:srgbClr val="376FFF"/>
          </a:effectRef>
          <a:fontRef idx="minor">
            <a:srgbClr val="000000"/>
          </a:fontRef>
        </p:style>
      </p:cxnSp>
      <p:cxnSp>
        <p:nvCxnSpPr>
          <p:cNvPr id="33" name="Straight Connector 98"/>
          <p:cNvCxnSpPr/>
          <p:nvPr>
            <p:custDataLst>
              <p:tags r:id="rId15"/>
            </p:custDataLst>
          </p:nvPr>
        </p:nvCxnSpPr>
        <p:spPr>
          <a:xfrm flipH="1">
            <a:off x="3583940" y="5117783"/>
            <a:ext cx="565998" cy="0"/>
          </a:xfrm>
          <a:prstGeom prst="line">
            <a:avLst/>
          </a:prstGeom>
          <a:noFill/>
          <a:ln w="25400" cap="flat" cmpd="sng" algn="ctr">
            <a:solidFill>
              <a:srgbClr val="376FFF"/>
            </a:solidFill>
            <a:prstDash val="sysDot"/>
            <a:miter lim="800000"/>
            <a:headEnd type="none"/>
            <a:tailEnd type="oval"/>
          </a:ln>
          <a:effectLst/>
        </p:spPr>
        <p:style>
          <a:lnRef idx="1">
            <a:srgbClr val="376FFF"/>
          </a:lnRef>
          <a:fillRef idx="0">
            <a:srgbClr val="376FFF"/>
          </a:fillRef>
          <a:effectRef idx="0">
            <a:srgbClr val="376FFF"/>
          </a:effectRef>
          <a:fontRef idx="minor">
            <a:srgbClr val="000000"/>
          </a:fontRef>
        </p:style>
      </p:cxnSp>
      <p:cxnSp>
        <p:nvCxnSpPr>
          <p:cNvPr id="34" name="Straight Connector 98"/>
          <p:cNvCxnSpPr/>
          <p:nvPr>
            <p:custDataLst>
              <p:tags r:id="rId16"/>
            </p:custDataLst>
          </p:nvPr>
        </p:nvCxnSpPr>
        <p:spPr>
          <a:xfrm flipV="1">
            <a:off x="8114665" y="2857818"/>
            <a:ext cx="565998" cy="0"/>
          </a:xfrm>
          <a:prstGeom prst="line">
            <a:avLst/>
          </a:prstGeom>
          <a:noFill/>
          <a:ln w="25400" cap="flat" cmpd="sng" algn="ctr">
            <a:solidFill>
              <a:srgbClr val="376FFF"/>
            </a:solidFill>
            <a:prstDash val="sysDot"/>
            <a:miter lim="800000"/>
            <a:headEnd type="none"/>
            <a:tailEnd type="oval"/>
          </a:ln>
          <a:effectLst/>
        </p:spPr>
        <p:style>
          <a:lnRef idx="1">
            <a:srgbClr val="376FFF"/>
          </a:lnRef>
          <a:fillRef idx="0">
            <a:srgbClr val="376FFF"/>
          </a:fillRef>
          <a:effectRef idx="0">
            <a:srgbClr val="376FFF"/>
          </a:effectRef>
          <a:fontRef idx="minor">
            <a:srgbClr val="000000"/>
          </a:fontRef>
        </p:style>
      </p:cxnSp>
      <p:cxnSp>
        <p:nvCxnSpPr>
          <p:cNvPr id="35" name="Straight Connector 98"/>
          <p:cNvCxnSpPr/>
          <p:nvPr>
            <p:custDataLst>
              <p:tags r:id="rId17"/>
            </p:custDataLst>
          </p:nvPr>
        </p:nvCxnSpPr>
        <p:spPr>
          <a:xfrm flipV="1">
            <a:off x="8112125" y="5117783"/>
            <a:ext cx="565998" cy="0"/>
          </a:xfrm>
          <a:prstGeom prst="line">
            <a:avLst/>
          </a:prstGeom>
          <a:noFill/>
          <a:ln w="25400" cap="flat" cmpd="sng" algn="ctr">
            <a:solidFill>
              <a:srgbClr val="376FFF"/>
            </a:solidFill>
            <a:prstDash val="sysDot"/>
            <a:miter lim="800000"/>
            <a:headEnd type="none"/>
            <a:tailEnd type="oval"/>
          </a:ln>
          <a:effectLst/>
        </p:spPr>
        <p:style>
          <a:lnRef idx="1">
            <a:srgbClr val="376FFF"/>
          </a:lnRef>
          <a:fillRef idx="0">
            <a:srgbClr val="376FFF"/>
          </a:fillRef>
          <a:effectRef idx="0">
            <a:srgbClr val="376FFF"/>
          </a:effectRef>
          <a:fontRef idx="minor">
            <a:srgbClr val="000000"/>
          </a:fontRef>
        </p:style>
      </p:cxnSp>
      <p:sp>
        <p:nvSpPr>
          <p:cNvPr id="37" name="任意多边形: 形状 25"/>
          <p:cNvSpPr/>
          <p:nvPr>
            <p:custDataLst>
              <p:tags r:id="rId18"/>
            </p:custDataLst>
          </p:nvPr>
        </p:nvSpPr>
        <p:spPr>
          <a:xfrm>
            <a:off x="4868545" y="2635568"/>
            <a:ext cx="418314" cy="418441"/>
          </a:xfrm>
          <a:custGeom>
            <a:avLst/>
            <a:gdLst>
              <a:gd name="connsiteX0" fmla="*/ 81482 w 418314"/>
              <a:gd name="connsiteY0" fmla="*/ 291124 h 418441"/>
              <a:gd name="connsiteX1" fmla="*/ 199183 w 418314"/>
              <a:gd name="connsiteY1" fmla="*/ 291124 h 418441"/>
              <a:gd name="connsiteX2" fmla="*/ 212289 w 418314"/>
              <a:gd name="connsiteY2" fmla="*/ 304230 h 418441"/>
              <a:gd name="connsiteX3" fmla="*/ 199183 w 418314"/>
              <a:gd name="connsiteY3" fmla="*/ 317336 h 418441"/>
              <a:gd name="connsiteX4" fmla="*/ 81482 w 418314"/>
              <a:gd name="connsiteY4" fmla="*/ 317336 h 418441"/>
              <a:gd name="connsiteX5" fmla="*/ 68376 w 418314"/>
              <a:gd name="connsiteY5" fmla="*/ 304230 h 418441"/>
              <a:gd name="connsiteX6" fmla="*/ 81482 w 418314"/>
              <a:gd name="connsiteY6" fmla="*/ 291124 h 418441"/>
              <a:gd name="connsiteX7" fmla="*/ 81482 w 418314"/>
              <a:gd name="connsiteY7" fmla="*/ 199787 h 418441"/>
              <a:gd name="connsiteX8" fmla="*/ 199183 w 418314"/>
              <a:gd name="connsiteY8" fmla="*/ 199787 h 418441"/>
              <a:gd name="connsiteX9" fmla="*/ 212289 w 418314"/>
              <a:gd name="connsiteY9" fmla="*/ 212893 h 418441"/>
              <a:gd name="connsiteX10" fmla="*/ 199183 w 418314"/>
              <a:gd name="connsiteY10" fmla="*/ 225999 h 418441"/>
              <a:gd name="connsiteX11" fmla="*/ 81482 w 418314"/>
              <a:gd name="connsiteY11" fmla="*/ 225999 h 418441"/>
              <a:gd name="connsiteX12" fmla="*/ 68376 w 418314"/>
              <a:gd name="connsiteY12" fmla="*/ 212893 h 418441"/>
              <a:gd name="connsiteX13" fmla="*/ 81482 w 418314"/>
              <a:gd name="connsiteY13" fmla="*/ 199787 h 418441"/>
              <a:gd name="connsiteX14" fmla="*/ 405105 w 418314"/>
              <a:gd name="connsiteY14" fmla="*/ 182407 h 418441"/>
              <a:gd name="connsiteX15" fmla="*/ 414391 w 418314"/>
              <a:gd name="connsiteY15" fmla="*/ 186203 h 418441"/>
              <a:gd name="connsiteX16" fmla="*/ 414519 w 418314"/>
              <a:gd name="connsiteY16" fmla="*/ 204680 h 418441"/>
              <a:gd name="connsiteX17" fmla="*/ 322263 w 418314"/>
              <a:gd name="connsiteY17" fmla="*/ 298597 h 418441"/>
              <a:gd name="connsiteX18" fmla="*/ 303275 w 418314"/>
              <a:gd name="connsiteY18" fmla="*/ 306589 h 418441"/>
              <a:gd name="connsiteX19" fmla="*/ 284223 w 418314"/>
              <a:gd name="connsiteY19" fmla="*/ 298597 h 418441"/>
              <a:gd name="connsiteX20" fmla="*/ 248165 w 418314"/>
              <a:gd name="connsiteY20" fmla="*/ 261900 h 418441"/>
              <a:gd name="connsiteX21" fmla="*/ 248293 w 418314"/>
              <a:gd name="connsiteY21" fmla="*/ 243423 h 418441"/>
              <a:gd name="connsiteX22" fmla="*/ 266770 w 418314"/>
              <a:gd name="connsiteY22" fmla="*/ 243551 h 418441"/>
              <a:gd name="connsiteX23" fmla="*/ 302828 w 418314"/>
              <a:gd name="connsiteY23" fmla="*/ 280248 h 418441"/>
              <a:gd name="connsiteX24" fmla="*/ 395914 w 418314"/>
              <a:gd name="connsiteY24" fmla="*/ 186331 h 418441"/>
              <a:gd name="connsiteX25" fmla="*/ 405105 w 418314"/>
              <a:gd name="connsiteY25" fmla="*/ 182407 h 418441"/>
              <a:gd name="connsiteX26" fmla="*/ 81451 w 418314"/>
              <a:gd name="connsiteY26" fmla="*/ 108450 h 418441"/>
              <a:gd name="connsiteX27" fmla="*/ 264555 w 418314"/>
              <a:gd name="connsiteY27" fmla="*/ 108450 h 418441"/>
              <a:gd name="connsiteX28" fmla="*/ 277661 w 418314"/>
              <a:gd name="connsiteY28" fmla="*/ 121556 h 418441"/>
              <a:gd name="connsiteX29" fmla="*/ 264491 w 418314"/>
              <a:gd name="connsiteY29" fmla="*/ 134662 h 418441"/>
              <a:gd name="connsiteX30" fmla="*/ 81451 w 418314"/>
              <a:gd name="connsiteY30" fmla="*/ 134662 h 418441"/>
              <a:gd name="connsiteX31" fmla="*/ 68345 w 418314"/>
              <a:gd name="connsiteY31" fmla="*/ 121556 h 418441"/>
              <a:gd name="connsiteX32" fmla="*/ 81451 w 418314"/>
              <a:gd name="connsiteY32" fmla="*/ 108450 h 418441"/>
              <a:gd name="connsiteX33" fmla="*/ 34844 w 418314"/>
              <a:gd name="connsiteY33" fmla="*/ 0 h 418441"/>
              <a:gd name="connsiteX34" fmla="*/ 312504 w 418314"/>
              <a:gd name="connsiteY34" fmla="*/ 0 h 418441"/>
              <a:gd name="connsiteX35" fmla="*/ 347348 w 418314"/>
              <a:gd name="connsiteY35" fmla="*/ 32670 h 418441"/>
              <a:gd name="connsiteX36" fmla="*/ 347348 w 418314"/>
              <a:gd name="connsiteY36" fmla="*/ 97370 h 418441"/>
              <a:gd name="connsiteX37" fmla="*/ 334242 w 418314"/>
              <a:gd name="connsiteY37" fmla="*/ 110476 h 418441"/>
              <a:gd name="connsiteX38" fmla="*/ 321135 w 418314"/>
              <a:gd name="connsiteY38" fmla="*/ 97370 h 418441"/>
              <a:gd name="connsiteX39" fmla="*/ 321135 w 418314"/>
              <a:gd name="connsiteY39" fmla="*/ 32670 h 418441"/>
              <a:gd name="connsiteX40" fmla="*/ 312440 w 418314"/>
              <a:gd name="connsiteY40" fmla="*/ 26149 h 418441"/>
              <a:gd name="connsiteX41" fmla="*/ 34844 w 418314"/>
              <a:gd name="connsiteY41" fmla="*/ 26149 h 418441"/>
              <a:gd name="connsiteX42" fmla="*/ 26149 w 418314"/>
              <a:gd name="connsiteY42" fmla="*/ 32670 h 418441"/>
              <a:gd name="connsiteX43" fmla="*/ 26149 w 418314"/>
              <a:gd name="connsiteY43" fmla="*/ 385772 h 418441"/>
              <a:gd name="connsiteX44" fmla="*/ 34844 w 418314"/>
              <a:gd name="connsiteY44" fmla="*/ 392293 h 418441"/>
              <a:gd name="connsiteX45" fmla="*/ 312504 w 418314"/>
              <a:gd name="connsiteY45" fmla="*/ 392293 h 418441"/>
              <a:gd name="connsiteX46" fmla="*/ 321199 w 418314"/>
              <a:gd name="connsiteY46" fmla="*/ 385772 h 418441"/>
              <a:gd name="connsiteX47" fmla="*/ 321199 w 418314"/>
              <a:gd name="connsiteY47" fmla="*/ 364930 h 418441"/>
              <a:gd name="connsiteX48" fmla="*/ 334306 w 418314"/>
              <a:gd name="connsiteY48" fmla="*/ 351823 h 418441"/>
              <a:gd name="connsiteX49" fmla="*/ 347412 w 418314"/>
              <a:gd name="connsiteY49" fmla="*/ 364930 h 418441"/>
              <a:gd name="connsiteX50" fmla="*/ 347412 w 418314"/>
              <a:gd name="connsiteY50" fmla="*/ 385772 h 418441"/>
              <a:gd name="connsiteX51" fmla="*/ 312504 w 418314"/>
              <a:gd name="connsiteY51" fmla="*/ 418441 h 418441"/>
              <a:gd name="connsiteX52" fmla="*/ 34844 w 418314"/>
              <a:gd name="connsiteY52" fmla="*/ 418441 h 418441"/>
              <a:gd name="connsiteX53" fmla="*/ 0 w 418314"/>
              <a:gd name="connsiteY53" fmla="*/ 385772 h 418441"/>
              <a:gd name="connsiteX54" fmla="*/ 0 w 418314"/>
              <a:gd name="connsiteY54" fmla="*/ 32670 h 418441"/>
              <a:gd name="connsiteX55" fmla="*/ 34844 w 418314"/>
              <a:gd name="connsiteY55" fmla="*/ 0 h 418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18314" h="418441">
                <a:moveTo>
                  <a:pt x="81482" y="291124"/>
                </a:moveTo>
                <a:lnTo>
                  <a:pt x="199183" y="291124"/>
                </a:lnTo>
                <a:cubicBezTo>
                  <a:pt x="206407" y="291124"/>
                  <a:pt x="212289" y="297006"/>
                  <a:pt x="212289" y="304230"/>
                </a:cubicBezTo>
                <a:cubicBezTo>
                  <a:pt x="212289" y="311454"/>
                  <a:pt x="206407" y="317336"/>
                  <a:pt x="199183" y="317336"/>
                </a:cubicBezTo>
                <a:lnTo>
                  <a:pt x="81482" y="317336"/>
                </a:lnTo>
                <a:cubicBezTo>
                  <a:pt x="74258" y="317336"/>
                  <a:pt x="68376" y="311454"/>
                  <a:pt x="68376" y="304230"/>
                </a:cubicBezTo>
                <a:cubicBezTo>
                  <a:pt x="68376" y="297006"/>
                  <a:pt x="74258" y="291124"/>
                  <a:pt x="81482" y="291124"/>
                </a:cubicBezTo>
                <a:close/>
                <a:moveTo>
                  <a:pt x="81482" y="199787"/>
                </a:moveTo>
                <a:lnTo>
                  <a:pt x="199183" y="199787"/>
                </a:lnTo>
                <a:cubicBezTo>
                  <a:pt x="206407" y="199787"/>
                  <a:pt x="212289" y="205669"/>
                  <a:pt x="212289" y="212893"/>
                </a:cubicBezTo>
                <a:cubicBezTo>
                  <a:pt x="212289" y="220117"/>
                  <a:pt x="206407" y="225999"/>
                  <a:pt x="199183" y="225999"/>
                </a:cubicBezTo>
                <a:lnTo>
                  <a:pt x="81482" y="225999"/>
                </a:lnTo>
                <a:cubicBezTo>
                  <a:pt x="74258" y="225999"/>
                  <a:pt x="68376" y="220117"/>
                  <a:pt x="68376" y="212893"/>
                </a:cubicBezTo>
                <a:cubicBezTo>
                  <a:pt x="68376" y="205669"/>
                  <a:pt x="74258" y="199787"/>
                  <a:pt x="81482" y="199787"/>
                </a:cubicBezTo>
                <a:close/>
                <a:moveTo>
                  <a:pt x="405105" y="182407"/>
                </a:moveTo>
                <a:cubicBezTo>
                  <a:pt x="408445" y="182383"/>
                  <a:pt x="411802" y="183646"/>
                  <a:pt x="414391" y="186203"/>
                </a:cubicBezTo>
                <a:cubicBezTo>
                  <a:pt x="419569" y="191254"/>
                  <a:pt x="419633" y="199565"/>
                  <a:pt x="414519" y="204680"/>
                </a:cubicBezTo>
                <a:lnTo>
                  <a:pt x="322263" y="298597"/>
                </a:lnTo>
                <a:cubicBezTo>
                  <a:pt x="317213" y="303712"/>
                  <a:pt x="310436" y="306589"/>
                  <a:pt x="303275" y="306589"/>
                </a:cubicBezTo>
                <a:cubicBezTo>
                  <a:pt x="296051" y="306589"/>
                  <a:pt x="289274" y="303712"/>
                  <a:pt x="284223" y="298597"/>
                </a:cubicBezTo>
                <a:lnTo>
                  <a:pt x="248165" y="261900"/>
                </a:lnTo>
                <a:cubicBezTo>
                  <a:pt x="243114" y="256721"/>
                  <a:pt x="243178" y="248474"/>
                  <a:pt x="248293" y="243423"/>
                </a:cubicBezTo>
                <a:cubicBezTo>
                  <a:pt x="253472" y="238372"/>
                  <a:pt x="261719" y="238372"/>
                  <a:pt x="266770" y="243551"/>
                </a:cubicBezTo>
                <a:lnTo>
                  <a:pt x="302828" y="280248"/>
                </a:lnTo>
                <a:lnTo>
                  <a:pt x="395914" y="186331"/>
                </a:lnTo>
                <a:cubicBezTo>
                  <a:pt x="398440" y="183742"/>
                  <a:pt x="401764" y="182431"/>
                  <a:pt x="405105" y="182407"/>
                </a:cubicBezTo>
                <a:close/>
                <a:moveTo>
                  <a:pt x="81451" y="108450"/>
                </a:moveTo>
                <a:lnTo>
                  <a:pt x="264555" y="108450"/>
                </a:lnTo>
                <a:cubicBezTo>
                  <a:pt x="271779" y="108450"/>
                  <a:pt x="277661" y="114332"/>
                  <a:pt x="277661" y="121556"/>
                </a:cubicBezTo>
                <a:cubicBezTo>
                  <a:pt x="277661" y="128780"/>
                  <a:pt x="271779" y="134662"/>
                  <a:pt x="264491" y="134662"/>
                </a:cubicBezTo>
                <a:lnTo>
                  <a:pt x="81451" y="134662"/>
                </a:lnTo>
                <a:cubicBezTo>
                  <a:pt x="74227" y="134662"/>
                  <a:pt x="68345" y="128780"/>
                  <a:pt x="68345" y="121556"/>
                </a:cubicBezTo>
                <a:cubicBezTo>
                  <a:pt x="68345" y="114332"/>
                  <a:pt x="74227" y="108450"/>
                  <a:pt x="81451" y="108450"/>
                </a:cubicBezTo>
                <a:close/>
                <a:moveTo>
                  <a:pt x="34844" y="0"/>
                </a:moveTo>
                <a:lnTo>
                  <a:pt x="312504" y="0"/>
                </a:lnTo>
                <a:cubicBezTo>
                  <a:pt x="331748" y="0"/>
                  <a:pt x="347348" y="14641"/>
                  <a:pt x="347348" y="32670"/>
                </a:cubicBezTo>
                <a:lnTo>
                  <a:pt x="347348" y="97370"/>
                </a:lnTo>
                <a:cubicBezTo>
                  <a:pt x="347348" y="104595"/>
                  <a:pt x="341530" y="110476"/>
                  <a:pt x="334242" y="110476"/>
                </a:cubicBezTo>
                <a:cubicBezTo>
                  <a:pt x="326953" y="110476"/>
                  <a:pt x="321135" y="104595"/>
                  <a:pt x="321135" y="97370"/>
                </a:cubicBezTo>
                <a:lnTo>
                  <a:pt x="321135" y="32670"/>
                </a:lnTo>
                <a:cubicBezTo>
                  <a:pt x="321135" y="29154"/>
                  <a:pt x="317171" y="26149"/>
                  <a:pt x="312440" y="26149"/>
                </a:cubicBezTo>
                <a:lnTo>
                  <a:pt x="34844" y="26149"/>
                </a:lnTo>
                <a:cubicBezTo>
                  <a:pt x="30112" y="26149"/>
                  <a:pt x="26149" y="29154"/>
                  <a:pt x="26149" y="32670"/>
                </a:cubicBezTo>
                <a:lnTo>
                  <a:pt x="26149" y="385772"/>
                </a:lnTo>
                <a:cubicBezTo>
                  <a:pt x="26149" y="389352"/>
                  <a:pt x="30112" y="392293"/>
                  <a:pt x="34844" y="392293"/>
                </a:cubicBezTo>
                <a:lnTo>
                  <a:pt x="312504" y="392293"/>
                </a:lnTo>
                <a:cubicBezTo>
                  <a:pt x="317235" y="392293"/>
                  <a:pt x="321199" y="389288"/>
                  <a:pt x="321199" y="385772"/>
                </a:cubicBezTo>
                <a:lnTo>
                  <a:pt x="321199" y="364930"/>
                </a:lnTo>
                <a:cubicBezTo>
                  <a:pt x="321199" y="357705"/>
                  <a:pt x="327017" y="351823"/>
                  <a:pt x="334306" y="351823"/>
                </a:cubicBezTo>
                <a:cubicBezTo>
                  <a:pt x="341594" y="351823"/>
                  <a:pt x="347412" y="357641"/>
                  <a:pt x="347412" y="364930"/>
                </a:cubicBezTo>
                <a:lnTo>
                  <a:pt x="347412" y="385772"/>
                </a:lnTo>
                <a:cubicBezTo>
                  <a:pt x="347412" y="403801"/>
                  <a:pt x="331748" y="418441"/>
                  <a:pt x="312504" y="418441"/>
                </a:cubicBezTo>
                <a:lnTo>
                  <a:pt x="34844" y="418441"/>
                </a:lnTo>
                <a:cubicBezTo>
                  <a:pt x="15600" y="418441"/>
                  <a:pt x="0" y="403801"/>
                  <a:pt x="0" y="385772"/>
                </a:cubicBezTo>
                <a:lnTo>
                  <a:pt x="0" y="32670"/>
                </a:lnTo>
                <a:cubicBezTo>
                  <a:pt x="0" y="14641"/>
                  <a:pt x="15664" y="0"/>
                  <a:pt x="34844" y="0"/>
                </a:cubicBezTo>
                <a:close/>
              </a:path>
            </a:pathLst>
          </a:custGeom>
          <a:solidFill>
            <a:srgbClr val="376FFF"/>
          </a:solidFill>
          <a:ln w="464" cap="flat">
            <a:noFill/>
            <a:prstDash val="solid"/>
            <a:miter/>
          </a:ln>
        </p:spPr>
        <p:txBody>
          <a:bodyPr rtlCol="0" anchor="ctr">
            <a:noAutofit/>
          </a:bodyPr>
          <a:lstStyle/>
          <a:p>
            <a:pPr lvl="0" algn="l">
              <a:buClrTx/>
              <a:buSzTx/>
              <a:buFontTx/>
            </a:pPr>
            <a:endParaRPr lang="zh-CN" altLang="en-US">
              <a:sym typeface="+mn-ea"/>
            </a:endParaRPr>
          </a:p>
        </p:txBody>
      </p:sp>
      <p:sp>
        <p:nvSpPr>
          <p:cNvPr id="40" name="任意多边形: 形状 35"/>
          <p:cNvSpPr/>
          <p:nvPr>
            <p:custDataLst>
              <p:tags r:id="rId19"/>
            </p:custDataLst>
          </p:nvPr>
        </p:nvSpPr>
        <p:spPr>
          <a:xfrm>
            <a:off x="5637530" y="3991928"/>
            <a:ext cx="986790" cy="1617679"/>
          </a:xfrm>
          <a:custGeom>
            <a:avLst/>
            <a:gdLst>
              <a:gd name="connsiteX0" fmla="*/ 488324 w 986790"/>
              <a:gd name="connsiteY0" fmla="*/ 0 h 1617679"/>
              <a:gd name="connsiteX1" fmla="*/ 513588 w 986790"/>
              <a:gd name="connsiteY1" fmla="*/ 12918 h 1617679"/>
              <a:gd name="connsiteX2" fmla="*/ 986790 w 986790"/>
              <a:gd name="connsiteY2" fmla="*/ 486334 h 1617679"/>
              <a:gd name="connsiteX3" fmla="*/ 841421 w 986790"/>
              <a:gd name="connsiteY3" fmla="*/ 486334 h 1617679"/>
              <a:gd name="connsiteX4" fmla="*/ 841421 w 986790"/>
              <a:gd name="connsiteY4" fmla="*/ 1336168 h 1617679"/>
              <a:gd name="connsiteX5" fmla="*/ 855766 w 986790"/>
              <a:gd name="connsiteY5" fmla="*/ 1488274 h 1617679"/>
              <a:gd name="connsiteX6" fmla="*/ 912370 w 986790"/>
              <a:gd name="connsiteY6" fmla="*/ 1617679 h 1617679"/>
              <a:gd name="connsiteX7" fmla="*/ 216363 w 986790"/>
              <a:gd name="connsiteY7" fmla="*/ 892845 h 1617679"/>
              <a:gd name="connsiteX8" fmla="*/ 181825 w 986790"/>
              <a:gd name="connsiteY8" fmla="*/ 843189 h 1617679"/>
              <a:gd name="connsiteX9" fmla="*/ 149709 w 986790"/>
              <a:gd name="connsiteY9" fmla="*/ 698849 h 1617679"/>
              <a:gd name="connsiteX10" fmla="*/ 149709 w 986790"/>
              <a:gd name="connsiteY10" fmla="*/ 476104 h 1617679"/>
              <a:gd name="connsiteX11" fmla="*/ 0 w 986790"/>
              <a:gd name="connsiteY11" fmla="*/ 476104 h 1617679"/>
              <a:gd name="connsiteX12" fmla="*/ 463061 w 986790"/>
              <a:gd name="connsiteY12" fmla="*/ 12918 h 1617679"/>
              <a:gd name="connsiteX13" fmla="*/ 488324 w 986790"/>
              <a:gd name="connsiteY13" fmla="*/ 0 h 1617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790" h="1617679">
                <a:moveTo>
                  <a:pt x="488324" y="0"/>
                </a:moveTo>
                <a:cubicBezTo>
                  <a:pt x="498329" y="0"/>
                  <a:pt x="507740" y="4779"/>
                  <a:pt x="513588" y="12918"/>
                </a:cubicBezTo>
                <a:lnTo>
                  <a:pt x="986790" y="486334"/>
                </a:lnTo>
                <a:lnTo>
                  <a:pt x="841421" y="486334"/>
                </a:lnTo>
                <a:lnTo>
                  <a:pt x="841421" y="1336168"/>
                </a:lnTo>
                <a:cubicBezTo>
                  <a:pt x="837264" y="1387318"/>
                  <a:pt x="843934" y="1441380"/>
                  <a:pt x="855766" y="1488274"/>
                </a:cubicBezTo>
                <a:cubicBezTo>
                  <a:pt x="867599" y="1535167"/>
                  <a:pt x="887060" y="1579373"/>
                  <a:pt x="912370" y="1617679"/>
                </a:cubicBezTo>
                <a:lnTo>
                  <a:pt x="216363" y="892845"/>
                </a:lnTo>
                <a:cubicBezTo>
                  <a:pt x="203023" y="877612"/>
                  <a:pt x="191419" y="860960"/>
                  <a:pt x="181825" y="843189"/>
                </a:cubicBezTo>
                <a:cubicBezTo>
                  <a:pt x="157978" y="798983"/>
                  <a:pt x="146831" y="749028"/>
                  <a:pt x="149709" y="698849"/>
                </a:cubicBezTo>
                <a:lnTo>
                  <a:pt x="149709" y="476104"/>
                </a:lnTo>
                <a:lnTo>
                  <a:pt x="0" y="476104"/>
                </a:lnTo>
                <a:lnTo>
                  <a:pt x="463061" y="12918"/>
                </a:lnTo>
                <a:cubicBezTo>
                  <a:pt x="468908" y="4779"/>
                  <a:pt x="478319" y="0"/>
                  <a:pt x="488324" y="0"/>
                </a:cubicBezTo>
                <a:close/>
              </a:path>
            </a:pathLst>
          </a:custGeom>
          <a:gradFill>
            <a:gsLst>
              <a:gs pos="100000">
                <a:srgbClr val="376FFF">
                  <a:lumMod val="40000"/>
                  <a:lumOff val="60000"/>
                </a:srgbClr>
              </a:gs>
              <a:gs pos="60000">
                <a:srgbClr val="376FFF">
                  <a:lumMod val="80000"/>
                  <a:lumOff val="20000"/>
                </a:srgbClr>
              </a:gs>
              <a:gs pos="0">
                <a:srgbClr val="376FFF"/>
              </a:gs>
            </a:gsLst>
            <a:lin ang="2640000" scaled="0"/>
          </a:gradFill>
          <a:ln w="12700" cap="flat" cmpd="sng" algn="ctr">
            <a:noFill/>
            <a:prstDash val="solid"/>
            <a:miter lim="800000"/>
          </a:ln>
          <a:effectLst>
            <a:outerShdw blurRad="101600" dist="101600" dir="5400000" algn="t" rotWithShape="0">
              <a:srgbClr val="376FFF">
                <a:alpha val="20000"/>
              </a:srgbClr>
            </a:outerShdw>
          </a:effectLst>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none" lIns="0" tIns="0" rIns="0" bIns="540000" numCol="1" spcCol="0" rtlCol="0" fromWordArt="0" anchor="ctr" anchorCtr="0" forceAA="0" compatLnSpc="1">
            <a:noAutofit/>
          </a:bodyPr>
          <a:lstStyle/>
          <a:p>
            <a:pPr algn="ctr"/>
            <a:r>
              <a:rPr lang="en-US" altLang="zh-CN" sz="2400" b="1" dirty="0">
                <a:solidFill>
                  <a:srgbClr val="FFFFFF">
                    <a:lumMod val="100000"/>
                  </a:srgbClr>
                </a:solidFill>
                <a:sym typeface="+mn-ea"/>
              </a:rPr>
              <a:t>3</a:t>
            </a:r>
            <a:endParaRPr lang="zh-CN" altLang="en-US" sz="2400" b="1" dirty="0">
              <a:solidFill>
                <a:srgbClr val="FFFFFF">
                  <a:lumMod val="100000"/>
                </a:srgbClr>
              </a:solidFill>
              <a:sym typeface="+mn-ea"/>
            </a:endParaRPr>
          </a:p>
          <a:p>
            <a:pPr algn="ctr"/>
            <a:endParaRPr lang="zh-CN" altLang="en-US" sz="2400" dirty="0"/>
          </a:p>
        </p:txBody>
      </p:sp>
      <p:sp>
        <p:nvSpPr>
          <p:cNvPr id="41" name="任意多边形: 形状 38"/>
          <p:cNvSpPr/>
          <p:nvPr>
            <p:custDataLst>
              <p:tags r:id="rId20"/>
            </p:custDataLst>
          </p:nvPr>
        </p:nvSpPr>
        <p:spPr>
          <a:xfrm>
            <a:off x="4442460" y="3428683"/>
            <a:ext cx="1610360" cy="986790"/>
          </a:xfrm>
          <a:custGeom>
            <a:avLst/>
            <a:gdLst>
              <a:gd name="connsiteX0" fmla="*/ 1134110 w 1610360"/>
              <a:gd name="connsiteY0" fmla="*/ 0 h 986790"/>
              <a:gd name="connsiteX1" fmla="*/ 1597660 w 1610360"/>
              <a:gd name="connsiteY1" fmla="*/ 462915 h 986790"/>
              <a:gd name="connsiteX2" fmla="*/ 1610360 w 1610360"/>
              <a:gd name="connsiteY2" fmla="*/ 488315 h 986790"/>
              <a:gd name="connsiteX3" fmla="*/ 1597660 w 1610360"/>
              <a:gd name="connsiteY3" fmla="*/ 513715 h 986790"/>
              <a:gd name="connsiteX4" fmla="*/ 1123950 w 1610360"/>
              <a:gd name="connsiteY4" fmla="*/ 986790 h 986790"/>
              <a:gd name="connsiteX5" fmla="*/ 1123950 w 1610360"/>
              <a:gd name="connsiteY5" fmla="*/ 841375 h 986790"/>
              <a:gd name="connsiteX6" fmla="*/ 274320 w 1610360"/>
              <a:gd name="connsiteY6" fmla="*/ 841375 h 986790"/>
              <a:gd name="connsiteX7" fmla="*/ 121920 w 1610360"/>
              <a:gd name="connsiteY7" fmla="*/ 855980 h 986790"/>
              <a:gd name="connsiteX8" fmla="*/ 0 w 1610360"/>
              <a:gd name="connsiteY8" fmla="*/ 906780 h 986790"/>
              <a:gd name="connsiteX9" fmla="*/ 717550 w 1610360"/>
              <a:gd name="connsiteY9" fmla="*/ 216535 h 986790"/>
              <a:gd name="connsiteX10" fmla="*/ 767080 w 1610360"/>
              <a:gd name="connsiteY10" fmla="*/ 181610 h 986790"/>
              <a:gd name="connsiteX11" fmla="*/ 911225 w 1610360"/>
              <a:gd name="connsiteY11" fmla="*/ 149860 h 986790"/>
              <a:gd name="connsiteX12" fmla="*/ 1134110 w 1610360"/>
              <a:gd name="connsiteY12" fmla="*/ 149860 h 986790"/>
              <a:gd name="connsiteX13" fmla="*/ 1134110 w 1610360"/>
              <a:gd name="connsiteY13" fmla="*/ 0 h 98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0360" h="986790">
                <a:moveTo>
                  <a:pt x="1134110" y="0"/>
                </a:moveTo>
                <a:lnTo>
                  <a:pt x="1597660" y="462915"/>
                </a:lnTo>
                <a:cubicBezTo>
                  <a:pt x="1605280" y="468630"/>
                  <a:pt x="1610360" y="478155"/>
                  <a:pt x="1610360" y="488315"/>
                </a:cubicBezTo>
                <a:cubicBezTo>
                  <a:pt x="1610360" y="498475"/>
                  <a:pt x="1605280" y="508000"/>
                  <a:pt x="1597660" y="513715"/>
                </a:cubicBezTo>
                <a:lnTo>
                  <a:pt x="1123950" y="986790"/>
                </a:lnTo>
                <a:lnTo>
                  <a:pt x="1123950" y="841375"/>
                </a:lnTo>
                <a:lnTo>
                  <a:pt x="274320" y="841375"/>
                </a:lnTo>
                <a:cubicBezTo>
                  <a:pt x="222885" y="837565"/>
                  <a:pt x="171450" y="842010"/>
                  <a:pt x="121920" y="855980"/>
                </a:cubicBezTo>
                <a:cubicBezTo>
                  <a:pt x="78105" y="868045"/>
                  <a:pt x="38100" y="881380"/>
                  <a:pt x="0" y="906780"/>
                </a:cubicBezTo>
                <a:lnTo>
                  <a:pt x="717550" y="216535"/>
                </a:lnTo>
                <a:cubicBezTo>
                  <a:pt x="732790" y="203200"/>
                  <a:pt x="749300" y="191135"/>
                  <a:pt x="767080" y="181610"/>
                </a:cubicBezTo>
                <a:cubicBezTo>
                  <a:pt x="811530" y="158115"/>
                  <a:pt x="861060" y="146685"/>
                  <a:pt x="911225" y="149860"/>
                </a:cubicBezTo>
                <a:lnTo>
                  <a:pt x="1134110" y="149860"/>
                </a:lnTo>
                <a:lnTo>
                  <a:pt x="1134110" y="0"/>
                </a:lnTo>
                <a:close/>
              </a:path>
            </a:pathLst>
          </a:custGeom>
          <a:gradFill>
            <a:gsLst>
              <a:gs pos="0">
                <a:srgbClr val="376FFF">
                  <a:lumMod val="40000"/>
                  <a:lumOff val="60000"/>
                </a:srgbClr>
              </a:gs>
              <a:gs pos="60000">
                <a:srgbClr val="376FFF">
                  <a:lumMod val="80000"/>
                  <a:lumOff val="20000"/>
                </a:srgbClr>
              </a:gs>
              <a:gs pos="100000">
                <a:srgbClr val="376FFF"/>
              </a:gs>
            </a:gsLst>
            <a:lin ang="2640000" scaled="0"/>
          </a:gradFill>
          <a:ln w="12700" cap="flat" cmpd="sng" algn="ctr">
            <a:noFill/>
            <a:prstDash val="solid"/>
            <a:miter lim="800000"/>
          </a:ln>
          <a:effectLst>
            <a:outerShdw blurRad="101600" dist="101600" dir="5400000" algn="t" rotWithShape="0">
              <a:srgbClr val="376FFF">
                <a:alpha val="20000"/>
              </a:srgbClr>
            </a:outerShdw>
          </a:effectLst>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none" lIns="900000" tIns="0" rIns="0" bIns="0" numCol="1" spcCol="0" rtlCol="0" fromWordArt="0" anchor="ctr" anchorCtr="0" forceAA="0" compatLnSpc="1">
            <a:noAutofit/>
          </a:bodyPr>
          <a:lstStyle/>
          <a:p>
            <a:pPr algn="ctr"/>
            <a:r>
              <a:rPr lang="en-US" altLang="zh-CN" sz="2400" b="1" dirty="0"/>
              <a:t>4</a:t>
            </a:r>
            <a:endParaRPr lang="zh-CN" altLang="en-US" sz="2400" b="1" dirty="0"/>
          </a:p>
        </p:txBody>
      </p:sp>
      <p:sp>
        <p:nvSpPr>
          <p:cNvPr id="43" name="任意多边形: 形状 41"/>
          <p:cNvSpPr/>
          <p:nvPr>
            <p:custDataLst>
              <p:tags r:id="rId21"/>
            </p:custDataLst>
          </p:nvPr>
        </p:nvSpPr>
        <p:spPr>
          <a:xfrm>
            <a:off x="6198235" y="3428683"/>
            <a:ext cx="1612900" cy="986790"/>
          </a:xfrm>
          <a:custGeom>
            <a:avLst/>
            <a:gdLst>
              <a:gd name="connsiteX0" fmla="*/ 486334 w 1612900"/>
              <a:gd name="connsiteY0" fmla="*/ 0 h 986790"/>
              <a:gd name="connsiteX1" fmla="*/ 486334 w 1612900"/>
              <a:gd name="connsiteY1" fmla="*/ 145369 h 986790"/>
              <a:gd name="connsiteX2" fmla="*/ 1336168 w 1612900"/>
              <a:gd name="connsiteY2" fmla="*/ 145369 h 986790"/>
              <a:gd name="connsiteX3" fmla="*/ 1488274 w 1612900"/>
              <a:gd name="connsiteY3" fmla="*/ 131024 h 986790"/>
              <a:gd name="connsiteX4" fmla="*/ 1612900 w 1612900"/>
              <a:gd name="connsiteY4" fmla="*/ 74421 h 986790"/>
              <a:gd name="connsiteX5" fmla="*/ 892845 w 1612900"/>
              <a:gd name="connsiteY5" fmla="*/ 770427 h 986790"/>
              <a:gd name="connsiteX6" fmla="*/ 843188 w 1612900"/>
              <a:gd name="connsiteY6" fmla="*/ 804965 h 986790"/>
              <a:gd name="connsiteX7" fmla="*/ 698849 w 1612900"/>
              <a:gd name="connsiteY7" fmla="*/ 837081 h 986790"/>
              <a:gd name="connsiteX8" fmla="*/ 476104 w 1612900"/>
              <a:gd name="connsiteY8" fmla="*/ 837081 h 986790"/>
              <a:gd name="connsiteX9" fmla="*/ 476104 w 1612900"/>
              <a:gd name="connsiteY9" fmla="*/ 986790 h 986790"/>
              <a:gd name="connsiteX10" fmla="*/ 12918 w 1612900"/>
              <a:gd name="connsiteY10" fmla="*/ 523730 h 986790"/>
              <a:gd name="connsiteX11" fmla="*/ 0 w 1612900"/>
              <a:gd name="connsiteY11" fmla="*/ 498466 h 986790"/>
              <a:gd name="connsiteX12" fmla="*/ 12918 w 1612900"/>
              <a:gd name="connsiteY12" fmla="*/ 473202 h 986790"/>
              <a:gd name="connsiteX13" fmla="*/ 486334 w 1612900"/>
              <a:gd name="connsiteY13" fmla="*/ 0 h 98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2900" h="986790">
                <a:moveTo>
                  <a:pt x="486334" y="0"/>
                </a:moveTo>
                <a:lnTo>
                  <a:pt x="486334" y="145369"/>
                </a:lnTo>
                <a:lnTo>
                  <a:pt x="1336168" y="145369"/>
                </a:lnTo>
                <a:cubicBezTo>
                  <a:pt x="1387318" y="149526"/>
                  <a:pt x="1438841" y="144684"/>
                  <a:pt x="1488274" y="131024"/>
                </a:cubicBezTo>
                <a:cubicBezTo>
                  <a:pt x="1532554" y="118826"/>
                  <a:pt x="1574594" y="99730"/>
                  <a:pt x="1612900" y="74421"/>
                </a:cubicBezTo>
                <a:lnTo>
                  <a:pt x="892845" y="770427"/>
                </a:lnTo>
                <a:cubicBezTo>
                  <a:pt x="877612" y="783767"/>
                  <a:pt x="860960" y="795371"/>
                  <a:pt x="843188" y="804965"/>
                </a:cubicBezTo>
                <a:cubicBezTo>
                  <a:pt x="798983" y="828812"/>
                  <a:pt x="749028" y="839959"/>
                  <a:pt x="698849" y="837081"/>
                </a:cubicBezTo>
                <a:lnTo>
                  <a:pt x="476104" y="837081"/>
                </a:lnTo>
                <a:lnTo>
                  <a:pt x="476104" y="986790"/>
                </a:lnTo>
                <a:lnTo>
                  <a:pt x="12918" y="523730"/>
                </a:lnTo>
                <a:cubicBezTo>
                  <a:pt x="4779" y="517882"/>
                  <a:pt x="0" y="508471"/>
                  <a:pt x="0" y="498466"/>
                </a:cubicBezTo>
                <a:cubicBezTo>
                  <a:pt x="0" y="488461"/>
                  <a:pt x="4779" y="479050"/>
                  <a:pt x="12918" y="473202"/>
                </a:cubicBezTo>
                <a:lnTo>
                  <a:pt x="486334" y="0"/>
                </a:lnTo>
                <a:close/>
              </a:path>
            </a:pathLst>
          </a:custGeom>
          <a:gradFill>
            <a:gsLst>
              <a:gs pos="100000">
                <a:srgbClr val="376FFF">
                  <a:lumMod val="40000"/>
                  <a:lumOff val="60000"/>
                </a:srgbClr>
              </a:gs>
              <a:gs pos="60000">
                <a:srgbClr val="376FFF">
                  <a:lumMod val="80000"/>
                  <a:lumOff val="20000"/>
                </a:srgbClr>
              </a:gs>
              <a:gs pos="0">
                <a:srgbClr val="376FFF"/>
              </a:gs>
            </a:gsLst>
            <a:lin ang="2640000" scaled="0"/>
          </a:gradFill>
          <a:ln w="12700" cap="flat" cmpd="sng" algn="ctr">
            <a:noFill/>
            <a:prstDash val="solid"/>
            <a:miter lim="800000"/>
          </a:ln>
          <a:effectLst>
            <a:outerShdw blurRad="101600" dist="101600" dir="5400000" algn="t" rotWithShape="0">
              <a:srgbClr val="376FFF">
                <a:alpha val="20000"/>
              </a:srgbClr>
            </a:outerShdw>
          </a:effectLst>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none" lIns="0" tIns="0" rIns="900000" bIns="0" numCol="1" spcCol="0" rtlCol="0" fromWordArt="0" anchor="ctr" anchorCtr="0" forceAA="0" compatLnSpc="1">
            <a:noAutofit/>
          </a:bodyPr>
          <a:lstStyle/>
          <a:p>
            <a:pPr algn="ctr"/>
            <a:r>
              <a:rPr lang="en-US" altLang="zh-CN" sz="2400" b="1" dirty="0"/>
              <a:t>2</a:t>
            </a:r>
            <a:endParaRPr lang="zh-CN" altLang="en-US" sz="2400" b="1" dirty="0"/>
          </a:p>
        </p:txBody>
      </p:sp>
      <p:sp>
        <p:nvSpPr>
          <p:cNvPr id="44" name="Rectangle 31"/>
          <p:cNvSpPr txBox="1">
            <a:spLocks noRot="1" noChangeArrowheads="1"/>
          </p:cNvSpPr>
          <p:nvPr/>
        </p:nvSpPr>
        <p:spPr bwMode="auto">
          <a:xfrm>
            <a:off x="8851900" y="1834515"/>
            <a:ext cx="3027680" cy="19996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spcBef>
                <a:spcPts val="0"/>
              </a:spcBef>
              <a:buFontTx/>
              <a:buNone/>
            </a:pPr>
            <a:r>
              <a:rPr sz="2400" b="1" dirty="0">
                <a:solidFill>
                  <a:srgbClr val="3E57C1"/>
                </a:solidFill>
                <a:latin typeface="微软雅黑" panose="020B0503020204020204" charset="-122"/>
                <a:ea typeface="微软雅黑" panose="020B0503020204020204" charset="-122"/>
                <a:cs typeface="微软雅黑" panose="020B0503020204020204" charset="-122"/>
                <a:sym typeface="+mn-lt"/>
              </a:rPr>
              <a:t>（2）管理技能</a:t>
            </a:r>
            <a:endParaRPr sz="2400" b="1" dirty="0">
              <a:solidFill>
                <a:srgbClr val="3E57C1"/>
              </a:solidFill>
              <a:latin typeface="微软雅黑" panose="020B0503020204020204" charset="-122"/>
              <a:ea typeface="微软雅黑" panose="020B0503020204020204" charset="-122"/>
              <a:cs typeface="微软雅黑" panose="020B0503020204020204" charset="-122"/>
              <a:sym typeface="+mn-lt"/>
            </a:endParaRPr>
          </a:p>
          <a:p>
            <a:pPr marL="0" indent="0" fontAlgn="auto">
              <a:lnSpc>
                <a:spcPct val="100000"/>
              </a:lnSpc>
              <a:spcBef>
                <a:spcPts val="0"/>
              </a:spcBef>
              <a:buFontTx/>
              <a:buNone/>
            </a:pPr>
            <a:r>
              <a:rPr sz="2000" dirty="0">
                <a:latin typeface="微软雅黑" panose="020B0503020204020204" charset="-122"/>
                <a:ea typeface="微软雅黑" panose="020B0503020204020204" charset="-122"/>
                <a:cs typeface="微软雅黑" panose="020B0503020204020204" charset="-122"/>
                <a:sym typeface="+mn-lt"/>
              </a:rPr>
              <a:t>要成为一名合格的领导者，必须具备较强的管理技能，如组织能力、计划能力、协调能力、控制能力、决策能力、执行力等。</a:t>
            </a:r>
            <a:endParaRPr sz="2000" dirty="0">
              <a:solidFill>
                <a:srgbClr val="3E57C1"/>
              </a:solidFill>
              <a:latin typeface="微软雅黑" panose="020B0503020204020204" charset="-122"/>
              <a:ea typeface="微软雅黑" panose="020B0503020204020204" charset="-122"/>
              <a:cs typeface="微软雅黑" panose="020B0503020204020204" charset="-122"/>
              <a:sym typeface="+mn-lt"/>
            </a:endParaRPr>
          </a:p>
        </p:txBody>
      </p:sp>
      <p:sp>
        <p:nvSpPr>
          <p:cNvPr id="45" name="Rectangle 31"/>
          <p:cNvSpPr txBox="1">
            <a:spLocks noRot="1" noChangeArrowheads="1"/>
          </p:cNvSpPr>
          <p:nvPr/>
        </p:nvSpPr>
        <p:spPr bwMode="auto">
          <a:xfrm>
            <a:off x="407035" y="4656455"/>
            <a:ext cx="3027680" cy="10763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spcBef>
                <a:spcPts val="0"/>
              </a:spcBef>
              <a:buFontTx/>
              <a:buNone/>
            </a:pPr>
            <a:r>
              <a:rPr sz="2400" b="1" dirty="0">
                <a:solidFill>
                  <a:srgbClr val="3E57C1"/>
                </a:solidFill>
                <a:latin typeface="微软雅黑" panose="020B0503020204020204" charset="-122"/>
                <a:ea typeface="微软雅黑" panose="020B0503020204020204" charset="-122"/>
                <a:cs typeface="微软雅黑" panose="020B0503020204020204" charset="-122"/>
                <a:sym typeface="+mn-lt"/>
              </a:rPr>
              <a:t>（4）专业技能</a:t>
            </a:r>
            <a:endParaRPr sz="2400" b="1" dirty="0">
              <a:solidFill>
                <a:srgbClr val="3E57C1"/>
              </a:solidFill>
              <a:latin typeface="微软雅黑" panose="020B0503020204020204" charset="-122"/>
              <a:ea typeface="微软雅黑" panose="020B0503020204020204" charset="-122"/>
              <a:cs typeface="微软雅黑" panose="020B0503020204020204" charset="-122"/>
              <a:sym typeface="+mn-lt"/>
            </a:endParaRPr>
          </a:p>
          <a:p>
            <a:pPr marL="0" indent="0" fontAlgn="auto">
              <a:lnSpc>
                <a:spcPct val="100000"/>
              </a:lnSpc>
              <a:spcBef>
                <a:spcPts val="0"/>
              </a:spcBef>
              <a:buFontTx/>
              <a:buNone/>
            </a:pPr>
            <a:r>
              <a:rPr sz="2000" dirty="0">
                <a:latin typeface="微软雅黑" panose="020B0503020204020204" charset="-122"/>
                <a:ea typeface="微软雅黑" panose="020B0503020204020204" charset="-122"/>
                <a:cs typeface="微软雅黑" panose="020B0503020204020204" charset="-122"/>
                <a:sym typeface="+mn-lt"/>
              </a:rPr>
              <a:t>是指对本专业领域知识和技能的了解和掌握。</a:t>
            </a:r>
            <a:endParaRPr sz="2000" dirty="0">
              <a:latin typeface="微软雅黑" panose="020B0503020204020204" charset="-122"/>
              <a:ea typeface="微软雅黑" panose="020B0503020204020204" charset="-122"/>
              <a:cs typeface="微软雅黑" panose="020B0503020204020204" charset="-122"/>
              <a:sym typeface="+mn-lt"/>
            </a:endParaRPr>
          </a:p>
        </p:txBody>
      </p:sp>
      <p:sp>
        <p:nvSpPr>
          <p:cNvPr id="46" name="Rectangle 31"/>
          <p:cNvSpPr txBox="1">
            <a:spLocks noRot="1" noChangeArrowheads="1"/>
          </p:cNvSpPr>
          <p:nvPr/>
        </p:nvSpPr>
        <p:spPr bwMode="auto">
          <a:xfrm>
            <a:off x="8851900" y="3992245"/>
            <a:ext cx="3027680" cy="2614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spcBef>
                <a:spcPts val="0"/>
              </a:spcBef>
              <a:buFontTx/>
              <a:buNone/>
            </a:pPr>
            <a:r>
              <a:rPr sz="2400" b="1" dirty="0">
                <a:solidFill>
                  <a:srgbClr val="3E57C1"/>
                </a:solidFill>
                <a:latin typeface="微软雅黑" panose="020B0503020204020204" charset="-122"/>
                <a:ea typeface="微软雅黑" panose="020B0503020204020204" charset="-122"/>
                <a:cs typeface="微软雅黑" panose="020B0503020204020204" charset="-122"/>
                <a:sym typeface="+mn-lt"/>
              </a:rPr>
              <a:t>（3）人际技能</a:t>
            </a:r>
            <a:endParaRPr sz="2400" b="1" dirty="0">
              <a:solidFill>
                <a:srgbClr val="3E57C1"/>
              </a:solidFill>
              <a:latin typeface="微软雅黑" panose="020B0503020204020204" charset="-122"/>
              <a:ea typeface="微软雅黑" panose="020B0503020204020204" charset="-122"/>
              <a:cs typeface="微软雅黑" panose="020B0503020204020204" charset="-122"/>
              <a:sym typeface="+mn-lt"/>
            </a:endParaRPr>
          </a:p>
          <a:p>
            <a:pPr marL="0" indent="0" fontAlgn="auto">
              <a:lnSpc>
                <a:spcPct val="100000"/>
              </a:lnSpc>
              <a:spcBef>
                <a:spcPts val="0"/>
              </a:spcBef>
              <a:buFontTx/>
              <a:buNone/>
            </a:pPr>
            <a:r>
              <a:rPr sz="2000" dirty="0">
                <a:latin typeface="微软雅黑" panose="020B0503020204020204" charset="-122"/>
                <a:ea typeface="微软雅黑" panose="020B0503020204020204" charset="-122"/>
                <a:cs typeface="微软雅黑" panose="020B0503020204020204" charset="-122"/>
                <a:sym typeface="+mn-lt"/>
              </a:rPr>
              <a:t>领导是一种通过影响他人来完成组织目标的活动。因此，与人交往就成了领导者的主要工作内容。领导者的人际技能包括沟通能力、公关能力、激励能力等。</a:t>
            </a:r>
            <a:endParaRPr sz="2000" dirty="0">
              <a:latin typeface="微软雅黑" panose="020B0503020204020204" charset="-122"/>
              <a:ea typeface="微软雅黑" panose="020B0503020204020204" charset="-122"/>
              <a:cs typeface="微软雅黑" panose="020B0503020204020204" charset="-122"/>
              <a:sym typeface="+mn-lt"/>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二、领导力提升技术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443865" y="1031240"/>
            <a:ext cx="11161395" cy="92964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这四种技能对于处于不同层级的领导者来说，重要性是不一样的（表 10-2）。</a:t>
            </a:r>
            <a:endParaRPr sz="2400" dirty="0">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nvPicPr>
        <p:blipFill>
          <a:blip r:embed="rId1"/>
          <a:stretch>
            <a:fillRect/>
          </a:stretch>
        </p:blipFill>
        <p:spPr>
          <a:xfrm>
            <a:off x="711835" y="1960880"/>
            <a:ext cx="10893425" cy="24339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二、领导力提升技术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（二）提升个人魅力</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5576570" y="1962785"/>
            <a:ext cx="6054725" cy="39998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lang="en-US" sz="2400" dirty="0">
                <a:latin typeface="微软雅黑" panose="020B0503020204020204" charset="-122"/>
                <a:ea typeface="微软雅黑" panose="020B0503020204020204" charset="-122"/>
                <a:cs typeface="微软雅黑" panose="020B0503020204020204" charset="-122"/>
                <a:sym typeface="+mn-lt"/>
              </a:rPr>
              <a:t>  </a:t>
            </a:r>
            <a:r>
              <a:rPr sz="2400" dirty="0">
                <a:latin typeface="微软雅黑" panose="020B0503020204020204" charset="-122"/>
                <a:ea typeface="微软雅黑" panose="020B0503020204020204" charset="-122"/>
                <a:cs typeface="微软雅黑" panose="020B0503020204020204" charset="-122"/>
                <a:sym typeface="+mn-lt"/>
              </a:rPr>
              <a:t>魅力是一种使人潜移默化地接受对方影响的素质，其对欣赏它、希望拥有它的追随者拥有很强的感召力和影响力。个人魅力不仅表现在外形上，还表现在一个人的内心世界、个人修养、性格的综合素质上。越来越多的研究发现，具有领袖魅力的领导能对下属具有更强的感召力和影响力，他们能激励下属付出更多的努力，而且下属会更加喜爱自己的领导，对领导表现出更高的满意度。</a:t>
            </a:r>
            <a:endParaRPr sz="2400" dirty="0">
              <a:latin typeface="微软雅黑" panose="020B0503020204020204" charset="-122"/>
              <a:ea typeface="微软雅黑" panose="020B0503020204020204" charset="-122"/>
              <a:cs typeface="微软雅黑" panose="020B0503020204020204" charset="-122"/>
              <a:sym typeface="+mn-lt"/>
            </a:endParaRPr>
          </a:p>
        </p:txBody>
      </p:sp>
      <p:pic>
        <p:nvPicPr>
          <p:cNvPr id="117" name="图片 116"/>
          <p:cNvPicPr/>
          <p:nvPr/>
        </p:nvPicPr>
        <p:blipFill>
          <a:blip r:embed="rId1"/>
          <a:stretch>
            <a:fillRect/>
          </a:stretch>
        </p:blipFill>
        <p:spPr>
          <a:xfrm>
            <a:off x="866140" y="2244090"/>
            <a:ext cx="4396740" cy="295465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二、领导力提升技术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Rectangle 3"/>
          <p:cNvSpPr txBox="1">
            <a:spLocks noChangeArrowheads="1"/>
          </p:cNvSpPr>
          <p:nvPr/>
        </p:nvSpPr>
        <p:spPr bwMode="auto">
          <a:xfrm>
            <a:off x="495300" y="878205"/>
            <a:ext cx="7153275" cy="46926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0</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4</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林肯的魅力：魅力型领导打动下属的心</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文本框 4"/>
          <p:cNvSpPr txBox="1"/>
          <p:nvPr/>
        </p:nvSpPr>
        <p:spPr>
          <a:xfrm>
            <a:off x="207645" y="1181100"/>
            <a:ext cx="11984355" cy="5676265"/>
          </a:xfrm>
          <a:prstGeom prst="rect">
            <a:avLst/>
          </a:prstGeom>
          <a:noFill/>
        </p:spPr>
        <p:txBody>
          <a:bodyPr wrap="square" rtlCol="0">
            <a:noAutofit/>
            <a:scene3d>
              <a:camera prst="orthographicFront"/>
              <a:lightRig rig="threePt" dir="t"/>
            </a:scene3d>
            <a:sp3d contourW="12700"/>
          </a:bodyPr>
          <a:p>
            <a:pPr indent="457200" fontAlgn="auto">
              <a:lnSpc>
                <a:spcPct val="13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林肯被认为是美国历史上最伟大的总统、具有魅力的领袖之一。很多研究者认为林肯是值得当今领导者学习的典范。林肯在树立榜样、用愿景（满心渴望达到的目标）鼓舞人心和善于交流这三方面体现了魅力型领导的精髓。</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400" b="1" dirty="0">
                <a:solidFill>
                  <a:srgbClr val="389A47"/>
                </a:solidFill>
                <a:latin typeface="楷体" panose="02010609060101010101" charset="-122"/>
                <a:ea typeface="楷体" panose="02010609060101010101" charset="-122"/>
                <a:cs typeface="楷体" panose="02010609060101010101" charset="-122"/>
                <a:sym typeface="+mn-lt"/>
              </a:rPr>
              <a:t>1. 树立榜样</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林肯在担任总统的 4 年期间，大部分时间是在军队里度过的。对于林肯来说，与下属随便接触和正式会议一样重要，有时甚至更为重要。1865 年，在战争接近尾声时，林肯频繁到战场看望战士，而且哪里重要他就会在哪里出现。</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400" b="1" dirty="0">
                <a:solidFill>
                  <a:srgbClr val="389A47"/>
                </a:solidFill>
                <a:latin typeface="楷体" panose="02010609060101010101" charset="-122"/>
                <a:ea typeface="楷体" panose="02010609060101010101" charset="-122"/>
                <a:cs typeface="楷体" panose="02010609060101010101" charset="-122"/>
                <a:sym typeface="+mn-lt"/>
              </a:rPr>
              <a:t>2. 用愿景鼓舞人心</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林肯在其整个任职期间都在宣讲他心目中的愿景。他的思想既简单又明确，反复强调平等和自由，并不断为他的愿景注入新鲜内容。内战期间，林肯追溯了过去，然后利用过去和现在连接未来。葛底斯堡演说是林肯所构建愿景的代表，其作用是显著而深远的。</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二、领导力提升技术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95300" y="1119505"/>
            <a:ext cx="11221085" cy="5367020"/>
          </a:xfrm>
          <a:prstGeom prst="rect">
            <a:avLst/>
          </a:prstGeom>
          <a:noFill/>
        </p:spPr>
        <p:txBody>
          <a:bodyPr wrap="square" rtlCol="0">
            <a:spAutoFit/>
            <a:scene3d>
              <a:camera prst="orthographicFront"/>
              <a:lightRig rig="threePt" dir="t"/>
            </a:scene3d>
            <a:sp3d contourW="12700"/>
          </a:bodyPr>
          <a:p>
            <a:pPr indent="457200" fontAlgn="auto">
              <a:lnSpc>
                <a:spcPct val="130000"/>
              </a:lnSpc>
              <a:spcBef>
                <a:spcPts val="0"/>
              </a:spcBef>
              <a:defRPr/>
            </a:pPr>
            <a:r>
              <a:rPr lang="zh-CN" altLang="en-US" sz="2400" b="1" dirty="0">
                <a:solidFill>
                  <a:srgbClr val="389A47"/>
                </a:solidFill>
                <a:latin typeface="楷体" panose="02010609060101010101" charset="-122"/>
                <a:ea typeface="楷体" panose="02010609060101010101" charset="-122"/>
                <a:cs typeface="楷体" panose="02010609060101010101" charset="-122"/>
                <a:sym typeface="+mn-lt"/>
              </a:rPr>
              <a:t>3. 善于交流</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领导动员下属最重要的办法就是交流。林肯的交流手段是讲故事，林肯讲故事主要是为了达到某一目的，而不是为了娱乐。领导学领域新近的研究成果表明，林肯的方法确实有效，故事是强有力的鼓动手段，可以促使人们忠心耿耿、全心全意，而且热情洋溢。美国管理大师奥斯汀认为：“人们主要是通过故事来思考，而不是通过成堆的资料去推理。故事容易记住，会教育人……。如果我们真的重视理想、价值、动力和献身精神，就应当发挥故事的作用。”一个合适的故事往往可以减轻拒绝和批评对人造成的强烈刺激，这样既能达到目的，又能避免伤害感情。林肯把讲故事的手法发挥到了极致，即使在与内阁成员进行最严肃的谈话时，仍然抽出时间讲一段逸事，以表明他究竟是怎样想的。而用来讨论政策和国家方针大计的会议，也往往以总统的一段故事来圆满结束。</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二、领导力提升技术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553720" y="875665"/>
            <a:ext cx="11085830" cy="8299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大量研究者对魅力型领导的特质进行了研究，发现魅力型领导的关键特点主要如表10-3 所示。</a:t>
            </a:r>
            <a:endParaRPr sz="2400" dirty="0">
              <a:latin typeface="微软雅黑" panose="020B0503020204020204" charset="-122"/>
              <a:ea typeface="微软雅黑" panose="020B0503020204020204" charset="-122"/>
              <a:cs typeface="微软雅黑" panose="020B0503020204020204" charset="-122"/>
              <a:sym typeface="+mn-lt"/>
            </a:endParaRPr>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012950" y="1491615"/>
            <a:ext cx="8411210" cy="50165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二、领导力提升技术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（三）采用灵活的领导方式</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358775" y="2075815"/>
            <a:ext cx="4648200" cy="37503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lang="en-US" sz="2400" dirty="0">
                <a:latin typeface="微软雅黑" panose="020B0503020204020204" charset="-122"/>
                <a:ea typeface="微软雅黑" panose="020B0503020204020204" charset="-122"/>
                <a:cs typeface="微软雅黑" panose="020B0503020204020204" charset="-122"/>
                <a:sym typeface="+mn-lt"/>
              </a:rPr>
              <a:t>  </a:t>
            </a:r>
            <a:r>
              <a:rPr sz="2400" dirty="0">
                <a:latin typeface="微软雅黑" panose="020B0503020204020204" charset="-122"/>
                <a:ea typeface="微软雅黑" panose="020B0503020204020204" charset="-122"/>
                <a:cs typeface="微软雅黑" panose="020B0503020204020204" charset="-122"/>
                <a:sym typeface="+mn-lt"/>
              </a:rPr>
              <a:t>领导生命周期理论认为，下属的“成熟度”对领导者的领导方式起重要作用。对不同“成熟度”的员工应该采取不同的领导方式。“成熟度”是指人们对自己的行为承担责任的能力和愿望的大小，它取决于两个要素：能力和意愿。领导生命周期理论如图 10-4所示。</a:t>
            </a:r>
            <a:endParaRPr sz="2400" dirty="0">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nvPicPr>
        <p:blipFill>
          <a:blip r:embed="rId1"/>
          <a:stretch>
            <a:fillRect/>
          </a:stretch>
        </p:blipFill>
        <p:spPr>
          <a:xfrm>
            <a:off x="4834890" y="1906270"/>
            <a:ext cx="6887845" cy="436816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二、领导力提升技术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367665" y="842645"/>
            <a:ext cx="11271885" cy="6273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400" dirty="0">
                <a:latin typeface="楷体" panose="02010609060101010101" charset="-122"/>
                <a:ea typeface="楷体" panose="02010609060101010101" charset="-122"/>
                <a:cs typeface="楷体" panose="02010609060101010101" charset="-122"/>
                <a:sym typeface="+mn-lt"/>
              </a:rPr>
              <a:t>（1）R1 ：下属缺乏接受和承担任务的能力和愿望，既不能胜任又缺乏自觉性。对于处于 R1 阶段的员工，应该采取命令式领导方式（高任务—低关系）。在这种领导方式下，领导者进行角色分类，并告知下属做什么，如何做，何时以及何地去完成不同的任务。它强调指导性行为，通常采用单向沟通方式。</a:t>
            </a:r>
            <a:endParaRPr sz="2400" dirty="0">
              <a:latin typeface="楷体" panose="02010609060101010101" charset="-122"/>
              <a:ea typeface="楷体" panose="02010609060101010101" charset="-122"/>
              <a:cs typeface="楷体" panose="02010609060101010101" charset="-122"/>
              <a:sym typeface="+mn-lt"/>
            </a:endParaRPr>
          </a:p>
          <a:p>
            <a:pPr marL="0" indent="457200" fontAlgn="auto">
              <a:lnSpc>
                <a:spcPct val="100000"/>
              </a:lnSpc>
              <a:buFontTx/>
              <a:buNone/>
            </a:pPr>
            <a:r>
              <a:rPr sz="2400" dirty="0">
                <a:latin typeface="楷体" panose="02010609060101010101" charset="-122"/>
                <a:ea typeface="楷体" panose="02010609060101010101" charset="-122"/>
                <a:cs typeface="楷体" panose="02010609060101010101" charset="-122"/>
                <a:sym typeface="+mn-lt"/>
              </a:rPr>
              <a:t>（2）R2 ：下属愿意承担任务，但缺乏足够的能力，有积极性但没有完成任务所需的技能。对处于 R2 阶段的员工，应该采取说服式领导方式（高任务—高关系）。在这种领导方式下，领导者既提供指导性行为，又提供支持性行为。领导者除向下属布置任务外，还与下属共同商讨工作的进行，比较重视双向沟通。</a:t>
            </a:r>
            <a:endParaRPr sz="2400" dirty="0">
              <a:latin typeface="楷体" panose="02010609060101010101" charset="-122"/>
              <a:ea typeface="楷体" panose="02010609060101010101" charset="-122"/>
              <a:cs typeface="楷体" panose="02010609060101010101" charset="-122"/>
              <a:sym typeface="+mn-lt"/>
            </a:endParaRPr>
          </a:p>
          <a:p>
            <a:pPr marL="0" indent="457200" fontAlgn="auto">
              <a:lnSpc>
                <a:spcPct val="100000"/>
              </a:lnSpc>
              <a:buFontTx/>
              <a:buNone/>
            </a:pPr>
            <a:r>
              <a:rPr sz="2400" dirty="0">
                <a:latin typeface="楷体" panose="02010609060101010101" charset="-122"/>
                <a:ea typeface="楷体" panose="02010609060101010101" charset="-122"/>
                <a:cs typeface="楷体" panose="02010609060101010101" charset="-122"/>
                <a:sym typeface="+mn-lt"/>
              </a:rPr>
              <a:t>（3）R3 ：下属具有完成领导者所布置任务的能力，但没有足够的积极性。对处于 R3阶段的员工，应该采取参与式领导方式（低任务—高关系）。在这种领导方式下，领导者极少进行命令，而是与下属共同进行决策。领导者的主要作用就是促进工作的进行和沟通。</a:t>
            </a:r>
            <a:endParaRPr sz="2400" dirty="0">
              <a:latin typeface="楷体" panose="02010609060101010101" charset="-122"/>
              <a:ea typeface="楷体" panose="02010609060101010101" charset="-122"/>
              <a:cs typeface="楷体" panose="02010609060101010101" charset="-122"/>
              <a:sym typeface="+mn-lt"/>
            </a:endParaRPr>
          </a:p>
          <a:p>
            <a:pPr marL="0" indent="457200" fontAlgn="auto">
              <a:lnSpc>
                <a:spcPct val="100000"/>
              </a:lnSpc>
              <a:buFontTx/>
              <a:buNone/>
            </a:pPr>
            <a:r>
              <a:rPr sz="2400" dirty="0">
                <a:latin typeface="楷体" panose="02010609060101010101" charset="-122"/>
                <a:ea typeface="楷体" panose="02010609060101010101" charset="-122"/>
                <a:cs typeface="楷体" panose="02010609060101010101" charset="-122"/>
                <a:sym typeface="+mn-lt"/>
              </a:rPr>
              <a:t>（4）R4 ：下属能够而且愿意去做领导者要他们做的事。对处于 R4 阶段的员工，要采取授权式领导方式（低任务—低关系）。在这种领导方式下，领导者几乎不提供指导或支持，通过授权鼓励下属自主做好工作。</a:t>
            </a:r>
            <a:endParaRPr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二、领导力提升技术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（四）学会有效授权</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598170" y="1611630"/>
            <a:ext cx="10767695" cy="49390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400" b="1" dirty="0">
                <a:solidFill>
                  <a:srgbClr val="FF0000"/>
                </a:solidFill>
                <a:latin typeface="微软雅黑" panose="020B0503020204020204" charset="-122"/>
                <a:ea typeface="微软雅黑" panose="020B0503020204020204" charset="-122"/>
                <a:cs typeface="微软雅黑" panose="020B0503020204020204" charset="-122"/>
                <a:sym typeface="+mn-lt"/>
              </a:rPr>
              <a:t>有些人明知道授权的重要性，而不愿意授权，是因为：</a:t>
            </a:r>
            <a:endParaRPr sz="24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①对下属不放心；</a:t>
            </a:r>
            <a:endParaRPr sz="24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②过度完美主义，认为下属做得不好，还不如自己去做；</a:t>
            </a:r>
            <a:endParaRPr sz="24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③害怕挑战，担心员工的成长对自己造成威胁；</a:t>
            </a:r>
            <a:endParaRPr sz="24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④害怕失去控制，有的人习惯对大小事都清楚，特别担心放权会失去控制。</a:t>
            </a:r>
            <a:endParaRPr sz="24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400" b="1" dirty="0">
                <a:solidFill>
                  <a:srgbClr val="FF0000"/>
                </a:solidFill>
                <a:latin typeface="微软雅黑" panose="020B0503020204020204" charset="-122"/>
                <a:ea typeface="微软雅黑" panose="020B0503020204020204" charset="-122"/>
                <a:cs typeface="微软雅黑" panose="020B0503020204020204" charset="-122"/>
                <a:sym typeface="+mn-lt"/>
              </a:rPr>
              <a:t>授权的好处有：</a:t>
            </a:r>
            <a:endParaRPr sz="24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①从琐碎的事务中解脱出来，专门处理重大问题；</a:t>
            </a:r>
            <a:endParaRPr sz="24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②赋予下属一定的权力，调动员工工作的积极性；</a:t>
            </a:r>
            <a:endParaRPr sz="24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③有利于发现人才、锻炼人才和培养人才；</a:t>
            </a:r>
            <a:endParaRPr sz="24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④充分发挥员工的专长，弥补领导者自身才能的不足，提高团队的整体效能。</a:t>
            </a:r>
            <a:endParaRPr sz="2400" dirty="0">
              <a:latin typeface="微软雅黑" panose="020B0503020204020204" charset="-122"/>
              <a:ea typeface="微软雅黑" panose="020B0503020204020204" charset="-122"/>
              <a:cs typeface="微软雅黑" panose="020B0503020204020204" charset="-122"/>
              <a:sym typeface="+mn-lt"/>
            </a:endParaRPr>
          </a:p>
        </p:txBody>
      </p:sp>
      <p:pic>
        <p:nvPicPr>
          <p:cNvPr id="119" name="图片 118"/>
          <p:cNvPicPr/>
          <p:nvPr/>
        </p:nvPicPr>
        <p:blipFill>
          <a:blip r:embed="rId1"/>
          <a:stretch>
            <a:fillRect/>
          </a:stretch>
        </p:blipFill>
        <p:spPr>
          <a:xfrm>
            <a:off x="8401050" y="1089660"/>
            <a:ext cx="2964815" cy="2209800"/>
          </a:xfrm>
          <a:prstGeom prst="ellipse">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4725670" y="2614295"/>
            <a:ext cx="7093585" cy="3569970"/>
          </a:xfrm>
          <a:prstGeom prst="rect">
            <a:avLst/>
          </a:prstGeom>
          <a:noFill/>
        </p:spPr>
        <p:txBody>
          <a:bodyPr wrap="square" rtlCol="0">
            <a:noAutofit/>
            <a:scene3d>
              <a:camera prst="orthographicFront"/>
              <a:lightRig rig="threePt" dir="t"/>
            </a:scene3d>
            <a:sp3d contourW="12700"/>
          </a:bodyPr>
          <a:lstStyle/>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1. 领悟团队合作是时代对职业人的基本要求。</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2. 了解团队合作的五种机能障碍及应对措施。</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3. 理解权力的五种来源，掌握提升领导力的技术。</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p:txBody>
      </p:sp>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本章学习要点</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cstate="screen"/>
          <a:stretch>
            <a:fillRect/>
          </a:stretch>
        </p:blipFill>
        <p:spPr>
          <a:xfrm>
            <a:off x="-220980" y="1323340"/>
            <a:ext cx="4860925" cy="48609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二、领导力提升技术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7" name="椭圆 6"/>
          <p:cNvSpPr/>
          <p:nvPr>
            <p:custDataLst>
              <p:tags r:id="rId1"/>
            </p:custDataLst>
          </p:nvPr>
        </p:nvSpPr>
        <p:spPr>
          <a:xfrm>
            <a:off x="1329918" y="2197498"/>
            <a:ext cx="9628989" cy="610283"/>
          </a:xfrm>
          <a:prstGeom prst="ellipse">
            <a:avLst/>
          </a:prstGeom>
          <a:gradFill flip="none" rotWithShape="1">
            <a:gsLst>
              <a:gs pos="8000">
                <a:schemeClr val="accent1">
                  <a:lumMod val="60000"/>
                  <a:lumOff val="40000"/>
                  <a:alpha val="0"/>
                </a:schemeClr>
              </a:gs>
              <a:gs pos="99999">
                <a:schemeClr val="accent1">
                  <a:lumMod val="75000"/>
                  <a:alpha val="4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custDataLst>
              <p:tags r:id="rId2"/>
            </p:custDataLst>
          </p:nvPr>
        </p:nvSpPr>
        <p:spPr>
          <a:xfrm>
            <a:off x="1064578" y="2346662"/>
            <a:ext cx="10158952" cy="610283"/>
          </a:xfrm>
          <a:prstGeom prst="ellipse">
            <a:avLst/>
          </a:prstGeom>
          <a:noFill/>
          <a:ln>
            <a:gradFill>
              <a:gsLst>
                <a:gs pos="0">
                  <a:schemeClr val="accent1">
                    <a:lumMod val="20000"/>
                    <a:lumOff val="80000"/>
                    <a:alpha val="0"/>
                  </a:schemeClr>
                </a:gs>
                <a:gs pos="100000">
                  <a:schemeClr val="accent1">
                    <a:lumMod val="60000"/>
                    <a:lumOff val="4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图形 15"/>
          <p:cNvSpPr/>
          <p:nvPr>
            <p:custDataLst>
              <p:tags r:id="rId3"/>
            </p:custDataLst>
          </p:nvPr>
        </p:nvSpPr>
        <p:spPr>
          <a:xfrm>
            <a:off x="5672896" y="1090240"/>
            <a:ext cx="949052" cy="924752"/>
          </a:xfrm>
          <a:custGeom>
            <a:avLst/>
            <a:gdLst>
              <a:gd name="connsiteX0" fmla="*/ 754063 w 1547773"/>
              <a:gd name="connsiteY0" fmla="*/ 19 h 1508143"/>
              <a:gd name="connsiteX1" fmla="*/ 1066998 w 1547773"/>
              <a:gd name="connsiteY1" fmla="*/ 67805 h 1508143"/>
              <a:gd name="connsiteX2" fmla="*/ 947341 w 1547773"/>
              <a:gd name="connsiteY2" fmla="*/ 181430 h 1508143"/>
              <a:gd name="connsiteX3" fmla="*/ 916583 w 1547773"/>
              <a:gd name="connsiteY3" fmla="*/ 293944 h 1508143"/>
              <a:gd name="connsiteX4" fmla="*/ 918766 w 1547773"/>
              <a:gd name="connsiteY4" fmla="*/ 301406 h 1508143"/>
              <a:gd name="connsiteX5" fmla="*/ 936784 w 1547773"/>
              <a:gd name="connsiteY5" fmla="*/ 357484 h 1508143"/>
              <a:gd name="connsiteX6" fmla="*/ 754063 w 1547773"/>
              <a:gd name="connsiteY6" fmla="*/ 317519 h 1508143"/>
              <a:gd name="connsiteX7" fmla="*/ 317500 w 1547773"/>
              <a:gd name="connsiteY7" fmla="*/ 754081 h 1508143"/>
              <a:gd name="connsiteX8" fmla="*/ 754063 w 1547773"/>
              <a:gd name="connsiteY8" fmla="*/ 1190644 h 1508143"/>
              <a:gd name="connsiteX9" fmla="*/ 1190625 w 1547773"/>
              <a:gd name="connsiteY9" fmla="*/ 754081 h 1508143"/>
              <a:gd name="connsiteX10" fmla="*/ 1163280 w 1547773"/>
              <a:gd name="connsiteY10" fmla="*/ 601681 h 1508143"/>
              <a:gd name="connsiteX11" fmla="*/ 1264722 w 1547773"/>
              <a:gd name="connsiteY11" fmla="*/ 630455 h 1508143"/>
              <a:gd name="connsiteX12" fmla="*/ 1373148 w 1547773"/>
              <a:gd name="connsiteY12" fmla="*/ 586640 h 1508143"/>
              <a:gd name="connsiteX13" fmla="*/ 1378188 w 1547773"/>
              <a:gd name="connsiteY13" fmla="*/ 581639 h 1508143"/>
              <a:gd name="connsiteX14" fmla="*/ 1462326 w 1547773"/>
              <a:gd name="connsiteY14" fmla="*/ 494604 h 1508143"/>
              <a:gd name="connsiteX15" fmla="*/ 1508125 w 1547773"/>
              <a:gd name="connsiteY15" fmla="*/ 754081 h 1508143"/>
              <a:gd name="connsiteX16" fmla="*/ 754063 w 1547773"/>
              <a:gd name="connsiteY16" fmla="*/ 1508144 h 1508143"/>
              <a:gd name="connsiteX17" fmla="*/ 0 w 1547773"/>
              <a:gd name="connsiteY17" fmla="*/ 754081 h 1508143"/>
              <a:gd name="connsiteX18" fmla="*/ 754063 w 1547773"/>
              <a:gd name="connsiteY18" fmla="*/ 19 h 1508143"/>
              <a:gd name="connsiteX19" fmla="*/ 754063 w 1547773"/>
              <a:gd name="connsiteY19" fmla="*/ 436581 h 1508143"/>
              <a:gd name="connsiteX20" fmla="*/ 895429 w 1547773"/>
              <a:gd name="connsiteY20" fmla="*/ 469720 h 1508143"/>
              <a:gd name="connsiteX21" fmla="*/ 700842 w 1547773"/>
              <a:gd name="connsiteY21" fmla="*/ 673952 h 1508143"/>
              <a:gd name="connsiteX22" fmla="*/ 720765 w 1547773"/>
              <a:gd name="connsiteY22" fmla="*/ 828138 h 1508143"/>
              <a:gd name="connsiteX23" fmla="*/ 887889 w 1547773"/>
              <a:gd name="connsiteY23" fmla="*/ 833139 h 1508143"/>
              <a:gd name="connsiteX24" fmla="*/ 892294 w 1547773"/>
              <a:gd name="connsiteY24" fmla="*/ 829170 h 1508143"/>
              <a:gd name="connsiteX25" fmla="*/ 1059299 w 1547773"/>
              <a:gd name="connsiteY25" fmla="*/ 666372 h 1508143"/>
              <a:gd name="connsiteX26" fmla="*/ 841864 w 1547773"/>
              <a:gd name="connsiteY26" fmla="*/ 1059226 h 1508143"/>
              <a:gd name="connsiteX27" fmla="*/ 449010 w 1547773"/>
              <a:gd name="connsiteY27" fmla="*/ 841791 h 1508143"/>
              <a:gd name="connsiteX28" fmla="*/ 666445 w 1547773"/>
              <a:gd name="connsiteY28" fmla="*/ 448936 h 1508143"/>
              <a:gd name="connsiteX29" fmla="*/ 754063 w 1547773"/>
              <a:gd name="connsiteY29" fmla="*/ 436581 h 1508143"/>
              <a:gd name="connsiteX30" fmla="*/ 1290876 w 1547773"/>
              <a:gd name="connsiteY30" fmla="*/ 11330 h 1508143"/>
              <a:gd name="connsiteX31" fmla="*/ 1300202 w 1547773"/>
              <a:gd name="connsiteY31" fmla="*/ 26451 h 1508143"/>
              <a:gd name="connsiteX32" fmla="*/ 1355368 w 1547773"/>
              <a:gd name="connsiteY32" fmla="*/ 192543 h 1508143"/>
              <a:gd name="connsiteX33" fmla="*/ 1521341 w 1547773"/>
              <a:gd name="connsiteY33" fmla="*/ 247629 h 1508143"/>
              <a:gd name="connsiteX34" fmla="*/ 1545787 w 1547773"/>
              <a:gd name="connsiteY34" fmla="*/ 296463 h 1508143"/>
              <a:gd name="connsiteX35" fmla="*/ 1536502 w 1547773"/>
              <a:gd name="connsiteY35" fmla="*/ 311526 h 1508143"/>
              <a:gd name="connsiteX36" fmla="*/ 1313259 w 1547773"/>
              <a:gd name="connsiteY36" fmla="*/ 534808 h 1508143"/>
              <a:gd name="connsiteX37" fmla="*/ 1234202 w 1547773"/>
              <a:gd name="connsiteY37" fmla="*/ 553461 h 1508143"/>
              <a:gd name="connsiteX38" fmla="*/ 1115854 w 1547773"/>
              <a:gd name="connsiteY38" fmla="*/ 513853 h 1508143"/>
              <a:gd name="connsiteX39" fmla="*/ 852884 w 1547773"/>
              <a:gd name="connsiteY39" fmla="*/ 776822 h 1508143"/>
              <a:gd name="connsiteX40" fmla="*/ 771009 w 1547773"/>
              <a:gd name="connsiteY40" fmla="*/ 778303 h 1508143"/>
              <a:gd name="connsiteX41" fmla="*/ 769528 w 1547773"/>
              <a:gd name="connsiteY41" fmla="*/ 696428 h 1508143"/>
              <a:gd name="connsiteX42" fmla="*/ 771009 w 1547773"/>
              <a:gd name="connsiteY42" fmla="*/ 694947 h 1508143"/>
              <a:gd name="connsiteX43" fmla="*/ 1033423 w 1547773"/>
              <a:gd name="connsiteY43" fmla="*/ 432533 h 1508143"/>
              <a:gd name="connsiteX44" fmla="*/ 994132 w 1547773"/>
              <a:gd name="connsiteY44" fmla="*/ 313471 h 1508143"/>
              <a:gd name="connsiteX45" fmla="*/ 1012904 w 1547773"/>
              <a:gd name="connsiteY45" fmla="*/ 234731 h 1508143"/>
              <a:gd name="connsiteX46" fmla="*/ 1236305 w 1547773"/>
              <a:gd name="connsiteY46" fmla="*/ 11290 h 1508143"/>
              <a:gd name="connsiteX47" fmla="*/ 1290876 w 1547773"/>
              <a:gd name="connsiteY47" fmla="*/ 11290 h 150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547773" h="1508143">
                <a:moveTo>
                  <a:pt x="754063" y="19"/>
                </a:moveTo>
                <a:cubicBezTo>
                  <a:pt x="865704" y="19"/>
                  <a:pt x="971669" y="24268"/>
                  <a:pt x="1066998" y="67805"/>
                </a:cubicBezTo>
                <a:lnTo>
                  <a:pt x="947341" y="181430"/>
                </a:lnTo>
                <a:cubicBezTo>
                  <a:pt x="917906" y="210853"/>
                  <a:pt x="906210" y="253639"/>
                  <a:pt x="916583" y="293944"/>
                </a:cubicBezTo>
                <a:lnTo>
                  <a:pt x="918766" y="301406"/>
                </a:lnTo>
                <a:lnTo>
                  <a:pt x="936784" y="357484"/>
                </a:lnTo>
                <a:cubicBezTo>
                  <a:pt x="879496" y="331069"/>
                  <a:pt x="817147" y="317432"/>
                  <a:pt x="754063" y="317519"/>
                </a:cubicBezTo>
                <a:cubicBezTo>
                  <a:pt x="512961" y="317519"/>
                  <a:pt x="317500" y="512980"/>
                  <a:pt x="317500" y="754081"/>
                </a:cubicBezTo>
                <a:cubicBezTo>
                  <a:pt x="317500" y="995183"/>
                  <a:pt x="512961" y="1190644"/>
                  <a:pt x="754063" y="1190644"/>
                </a:cubicBezTo>
                <a:cubicBezTo>
                  <a:pt x="995164" y="1190644"/>
                  <a:pt x="1190625" y="995183"/>
                  <a:pt x="1190625" y="754081"/>
                </a:cubicBezTo>
                <a:cubicBezTo>
                  <a:pt x="1190625" y="700503"/>
                  <a:pt x="1180981" y="649147"/>
                  <a:pt x="1163280" y="601681"/>
                </a:cubicBezTo>
                <a:lnTo>
                  <a:pt x="1264722" y="630455"/>
                </a:lnTo>
                <a:cubicBezTo>
                  <a:pt x="1304766" y="643829"/>
                  <a:pt x="1342509" y="616366"/>
                  <a:pt x="1373148" y="586640"/>
                </a:cubicBezTo>
                <a:lnTo>
                  <a:pt x="1378188" y="581639"/>
                </a:lnTo>
                <a:lnTo>
                  <a:pt x="1462326" y="494604"/>
                </a:lnTo>
                <a:cubicBezTo>
                  <a:pt x="1492732" y="577730"/>
                  <a:pt x="1508236" y="665569"/>
                  <a:pt x="1508125" y="754081"/>
                </a:cubicBezTo>
                <a:cubicBezTo>
                  <a:pt x="1508125" y="1170522"/>
                  <a:pt x="1170503" y="1508144"/>
                  <a:pt x="754063" y="1508144"/>
                </a:cubicBezTo>
                <a:cubicBezTo>
                  <a:pt x="337622" y="1508144"/>
                  <a:pt x="0" y="1170522"/>
                  <a:pt x="0" y="754081"/>
                </a:cubicBezTo>
                <a:cubicBezTo>
                  <a:pt x="0" y="337640"/>
                  <a:pt x="337622" y="19"/>
                  <a:pt x="754063" y="19"/>
                </a:cubicBezTo>
                <a:close/>
                <a:moveTo>
                  <a:pt x="754063" y="436581"/>
                </a:moveTo>
                <a:cubicBezTo>
                  <a:pt x="804862" y="436581"/>
                  <a:pt x="852845" y="448487"/>
                  <a:pt x="895429" y="469720"/>
                </a:cubicBezTo>
                <a:lnTo>
                  <a:pt x="700842" y="673952"/>
                </a:lnTo>
                <a:cubicBezTo>
                  <a:pt x="666393" y="708401"/>
                  <a:pt x="677188" y="786784"/>
                  <a:pt x="720765" y="828138"/>
                </a:cubicBezTo>
                <a:cubicBezTo>
                  <a:pt x="762595" y="867826"/>
                  <a:pt x="850463" y="864016"/>
                  <a:pt x="887889" y="833139"/>
                </a:cubicBezTo>
                <a:lnTo>
                  <a:pt x="892294" y="829170"/>
                </a:lnTo>
                <a:lnTo>
                  <a:pt x="1059299" y="666372"/>
                </a:lnTo>
                <a:cubicBezTo>
                  <a:pt x="1107740" y="834899"/>
                  <a:pt x="1010390" y="1010785"/>
                  <a:pt x="841864" y="1059226"/>
                </a:cubicBezTo>
                <a:cubicBezTo>
                  <a:pt x="673337" y="1107667"/>
                  <a:pt x="497450" y="1010317"/>
                  <a:pt x="449010" y="841791"/>
                </a:cubicBezTo>
                <a:cubicBezTo>
                  <a:pt x="400569" y="673264"/>
                  <a:pt x="497918" y="497377"/>
                  <a:pt x="666445" y="448936"/>
                </a:cubicBezTo>
                <a:cubicBezTo>
                  <a:pt x="694931" y="440749"/>
                  <a:pt x="724423" y="436590"/>
                  <a:pt x="754063" y="436581"/>
                </a:cubicBezTo>
                <a:close/>
                <a:moveTo>
                  <a:pt x="1290876" y="11330"/>
                </a:moveTo>
                <a:cubicBezTo>
                  <a:pt x="1295118" y="15577"/>
                  <a:pt x="1298311" y="20754"/>
                  <a:pt x="1300202" y="26451"/>
                </a:cubicBezTo>
                <a:lnTo>
                  <a:pt x="1355368" y="192543"/>
                </a:lnTo>
                <a:lnTo>
                  <a:pt x="1521341" y="247629"/>
                </a:lnTo>
                <a:cubicBezTo>
                  <a:pt x="1541577" y="254363"/>
                  <a:pt x="1552522" y="276227"/>
                  <a:pt x="1545787" y="296463"/>
                </a:cubicBezTo>
                <a:cubicBezTo>
                  <a:pt x="1543900" y="302135"/>
                  <a:pt x="1540721" y="307291"/>
                  <a:pt x="1536502" y="311526"/>
                </a:cubicBezTo>
                <a:lnTo>
                  <a:pt x="1313259" y="534808"/>
                </a:lnTo>
                <a:cubicBezTo>
                  <a:pt x="1292573" y="555509"/>
                  <a:pt x="1261960" y="562732"/>
                  <a:pt x="1234202" y="553461"/>
                </a:cubicBezTo>
                <a:lnTo>
                  <a:pt x="1115854" y="513853"/>
                </a:lnTo>
                <a:lnTo>
                  <a:pt x="852884" y="776822"/>
                </a:lnTo>
                <a:cubicBezTo>
                  <a:pt x="830684" y="799840"/>
                  <a:pt x="794027" y="800504"/>
                  <a:pt x="771009" y="778303"/>
                </a:cubicBezTo>
                <a:cubicBezTo>
                  <a:pt x="747991" y="756103"/>
                  <a:pt x="747328" y="719446"/>
                  <a:pt x="769528" y="696428"/>
                </a:cubicBezTo>
                <a:cubicBezTo>
                  <a:pt x="770013" y="695925"/>
                  <a:pt x="770506" y="695432"/>
                  <a:pt x="771009" y="694947"/>
                </a:cubicBezTo>
                <a:lnTo>
                  <a:pt x="1033423" y="432533"/>
                </a:lnTo>
                <a:lnTo>
                  <a:pt x="994132" y="313471"/>
                </a:lnTo>
                <a:cubicBezTo>
                  <a:pt x="985023" y="285785"/>
                  <a:pt x="992284" y="255328"/>
                  <a:pt x="1012904" y="234731"/>
                </a:cubicBezTo>
                <a:lnTo>
                  <a:pt x="1236305" y="11290"/>
                </a:lnTo>
                <a:cubicBezTo>
                  <a:pt x="1251381" y="-3763"/>
                  <a:pt x="1275800" y="-3763"/>
                  <a:pt x="1290876" y="11290"/>
                </a:cubicBezTo>
                <a:close/>
              </a:path>
            </a:pathLst>
          </a:custGeom>
          <a:gradFill flip="none" rotWithShape="1">
            <a:gsLst>
              <a:gs pos="8000">
                <a:schemeClr val="accent1">
                  <a:lumMod val="60000"/>
                  <a:lumOff val="40000"/>
                  <a:alpha val="0"/>
                </a:schemeClr>
              </a:gs>
              <a:gs pos="99999">
                <a:schemeClr val="accent1">
                  <a:lumMod val="75000"/>
                </a:schemeClr>
              </a:gs>
            </a:gsLst>
            <a:lin ang="16200000" scaled="1"/>
            <a:tileRect/>
          </a:gradFill>
          <a:ln w="819" cap="flat">
            <a:noFill/>
            <a:prstDash val="solid"/>
            <a:miter/>
          </a:ln>
          <a:effectLst>
            <a:outerShdw blurRad="76200" dist="38100" dir="8100000" algn="tr"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3" name="矩形: 圆角 1"/>
          <p:cNvSpPr/>
          <p:nvPr>
            <p:custDataLst>
              <p:tags r:id="rId4"/>
            </p:custDataLst>
          </p:nvPr>
        </p:nvSpPr>
        <p:spPr>
          <a:xfrm>
            <a:off x="3991928" y="1892715"/>
            <a:ext cx="4312008" cy="610283"/>
          </a:xfrm>
          <a:prstGeom prst="roundRect">
            <a:avLst>
              <a:gd name="adj" fmla="val 50000"/>
            </a:avLst>
          </a:prstGeom>
          <a:gradFill>
            <a:gsLst>
              <a:gs pos="0">
                <a:schemeClr val="accent1"/>
              </a:gs>
              <a:gs pos="99999">
                <a:schemeClr val="accent1">
                  <a:lumMod val="75000"/>
                </a:schemeClr>
              </a:gs>
            </a:gsLst>
            <a:lin ang="10800000" scaled="1"/>
          </a:gradFill>
        </p:spPr>
        <p:txBody>
          <a:bodyPr wrap="square" lIns="0" tIns="0" rIns="0" bIns="0" rtlCol="0" anchor="ctr" anchorCtr="1">
            <a:noAutofit/>
          </a:bodyPr>
          <a:p>
            <a:pPr algn="ctr">
              <a:spcBef>
                <a:spcPct val="0"/>
              </a:spcBef>
              <a:spcAft>
                <a:spcPct val="0"/>
              </a:spcAft>
            </a:pPr>
            <a:r>
              <a:rPr lang="zh-CN" altLang="en-US" sz="2400" b="1" dirty="0">
                <a:solidFill>
                  <a:srgbClr val="FFFFFF"/>
                </a:solidFill>
                <a:latin typeface="+mn-ea"/>
                <a:cs typeface="+mn-ea"/>
              </a:rPr>
              <a:t>如何有效授权呢？</a:t>
            </a:r>
            <a:endParaRPr lang="zh-CN" altLang="en-US" sz="2400" b="1" dirty="0">
              <a:solidFill>
                <a:srgbClr val="FFFFFF"/>
              </a:solidFill>
              <a:latin typeface="+mn-ea"/>
              <a:cs typeface="+mn-ea"/>
            </a:endParaRPr>
          </a:p>
        </p:txBody>
      </p:sp>
      <p:sp>
        <p:nvSpPr>
          <p:cNvPr id="11" name="椭圆 10"/>
          <p:cNvSpPr/>
          <p:nvPr>
            <p:custDataLst>
              <p:tags r:id="rId5"/>
            </p:custDataLst>
          </p:nvPr>
        </p:nvSpPr>
        <p:spPr>
          <a:xfrm>
            <a:off x="1781665" y="2673022"/>
            <a:ext cx="193627" cy="193627"/>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3" name="直接连接符 12"/>
          <p:cNvCxnSpPr/>
          <p:nvPr>
            <p:custDataLst>
              <p:tags r:id="rId6"/>
            </p:custDataLst>
          </p:nvPr>
        </p:nvCxnSpPr>
        <p:spPr>
          <a:xfrm>
            <a:off x="1879114" y="2905384"/>
            <a:ext cx="0" cy="552912"/>
          </a:xfrm>
          <a:prstGeom prst="line">
            <a:avLst/>
          </a:prstGeom>
          <a:ln w="19050">
            <a:solidFill>
              <a:schemeClr val="accent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矩形 3"/>
          <p:cNvSpPr/>
          <p:nvPr>
            <p:custDataLst>
              <p:tags r:id="rId7"/>
            </p:custDataLst>
          </p:nvPr>
        </p:nvSpPr>
        <p:spPr>
          <a:xfrm>
            <a:off x="1064895" y="4097655"/>
            <a:ext cx="1715770" cy="2402205"/>
          </a:xfrm>
          <a:prstGeom prst="rect">
            <a:avLst/>
          </a:prstGeom>
          <a:noFill/>
        </p:spPr>
        <p:txBody>
          <a:bodyPr wrap="square" lIns="0" tIns="0" rIns="0" bIns="0" rtlCol="0" anchor="t" anchorCtr="0">
            <a:noAutofit/>
          </a:bodyPr>
          <a:p>
            <a:pPr algn="l">
              <a:lnSpc>
                <a:spcPct val="100000"/>
              </a:lnSpc>
              <a:spcBef>
                <a:spcPct val="0"/>
              </a:spcBef>
              <a:spcAft>
                <a:spcPct val="0"/>
              </a:spcAft>
            </a:pPr>
            <a:r>
              <a:rPr lang="en-US" altLang="zh-CN">
                <a:solidFill>
                  <a:schemeClr val="tx1">
                    <a:lumMod val="65000"/>
                    <a:lumOff val="35000"/>
                  </a:schemeClr>
                </a:solidFill>
                <a:latin typeface="+mn-ea"/>
                <a:cs typeface="+mn-ea"/>
              </a:rPr>
              <a:t>      </a:t>
            </a:r>
            <a:r>
              <a:rPr lang="zh-CN" altLang="en-US">
                <a:solidFill>
                  <a:schemeClr val="tx1">
                    <a:lumMod val="65000"/>
                    <a:lumOff val="35000"/>
                  </a:schemeClr>
                </a:solidFill>
                <a:latin typeface="+mn-ea"/>
                <a:cs typeface="+mn-ea"/>
              </a:rPr>
              <a:t>有效授权的关键一步是要对下属的能力、成熟度、心理素质等有一个客观的了解，力求将权力和责任授权给最合适的人。</a:t>
            </a:r>
            <a:endParaRPr lang="zh-CN" altLang="en-US">
              <a:solidFill>
                <a:schemeClr val="tx1">
                  <a:lumMod val="65000"/>
                  <a:lumOff val="35000"/>
                </a:schemeClr>
              </a:solidFill>
              <a:latin typeface="+mn-ea"/>
              <a:cs typeface="+mn-ea"/>
            </a:endParaRPr>
          </a:p>
        </p:txBody>
      </p:sp>
      <p:sp>
        <p:nvSpPr>
          <p:cNvPr id="6" name="矩形 5"/>
          <p:cNvSpPr/>
          <p:nvPr>
            <p:custDataLst>
              <p:tags r:id="rId8"/>
            </p:custDataLst>
          </p:nvPr>
        </p:nvSpPr>
        <p:spPr>
          <a:xfrm>
            <a:off x="799465" y="3625215"/>
            <a:ext cx="2151380" cy="475615"/>
          </a:xfrm>
          <a:prstGeom prst="rect">
            <a:avLst/>
          </a:prstGeom>
          <a:noFill/>
        </p:spPr>
        <p:txBody>
          <a:bodyPr wrap="square" lIns="0" tIns="0" rIns="0" bIns="0" rtlCol="0" anchor="t" anchorCtr="0">
            <a:noAutofit/>
          </a:bodyPr>
          <a:p>
            <a:pPr algn="ctr">
              <a:lnSpc>
                <a:spcPct val="100000"/>
              </a:lnSpc>
              <a:spcBef>
                <a:spcPct val="0"/>
              </a:spcBef>
              <a:spcAft>
                <a:spcPct val="0"/>
              </a:spcAft>
            </a:pPr>
            <a:r>
              <a:rPr lang="zh-CN" altLang="en-US" b="1" dirty="0">
                <a:latin typeface="+mn-ea"/>
                <a:cs typeface="+mn-ea"/>
              </a:rPr>
              <a:t>（1）客观认识下属</a:t>
            </a:r>
            <a:endParaRPr lang="zh-CN" altLang="en-US" b="1" dirty="0">
              <a:latin typeface="+mn-ea"/>
              <a:cs typeface="+mn-ea"/>
            </a:endParaRPr>
          </a:p>
        </p:txBody>
      </p:sp>
      <p:sp>
        <p:nvSpPr>
          <p:cNvPr id="16" name="矩形: 圆角 15"/>
          <p:cNvSpPr/>
          <p:nvPr>
            <p:custDataLst>
              <p:tags r:id="rId9"/>
            </p:custDataLst>
          </p:nvPr>
        </p:nvSpPr>
        <p:spPr>
          <a:xfrm>
            <a:off x="1016000" y="3497580"/>
            <a:ext cx="1854200" cy="2951480"/>
          </a:xfrm>
          <a:prstGeom prst="roundRect">
            <a:avLst>
              <a:gd name="adj" fmla="val 8537"/>
            </a:avLst>
          </a:prstGeom>
          <a:noFill/>
          <a:ln w="15875">
            <a:gradFill flip="none" rotWithShape="1">
              <a:gsLst>
                <a:gs pos="0">
                  <a:schemeClr val="accent1"/>
                </a:gs>
                <a:gs pos="100000">
                  <a:schemeClr val="accent1">
                    <a:alpha val="40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椭圆 27"/>
          <p:cNvSpPr/>
          <p:nvPr>
            <p:custDataLst>
              <p:tags r:id="rId10"/>
            </p:custDataLst>
          </p:nvPr>
        </p:nvSpPr>
        <p:spPr>
          <a:xfrm>
            <a:off x="9982167" y="2751127"/>
            <a:ext cx="193627" cy="193627"/>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9" name="直接连接符 28"/>
          <p:cNvCxnSpPr/>
          <p:nvPr>
            <p:custDataLst>
              <p:tags r:id="rId11"/>
            </p:custDataLst>
          </p:nvPr>
        </p:nvCxnSpPr>
        <p:spPr>
          <a:xfrm>
            <a:off x="10078981" y="2944754"/>
            <a:ext cx="0" cy="552912"/>
          </a:xfrm>
          <a:prstGeom prst="line">
            <a:avLst/>
          </a:prstGeom>
          <a:ln w="19050">
            <a:solidFill>
              <a:schemeClr val="accent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2" name="矩形: 圆角 31"/>
          <p:cNvSpPr/>
          <p:nvPr>
            <p:custDataLst>
              <p:tags r:id="rId12"/>
            </p:custDataLst>
          </p:nvPr>
        </p:nvSpPr>
        <p:spPr>
          <a:xfrm>
            <a:off x="9267190" y="3497580"/>
            <a:ext cx="1861185" cy="2929255"/>
          </a:xfrm>
          <a:prstGeom prst="roundRect">
            <a:avLst>
              <a:gd name="adj" fmla="val 8537"/>
            </a:avLst>
          </a:prstGeom>
          <a:noFill/>
          <a:ln w="15875">
            <a:gradFill flip="none" rotWithShape="1">
              <a:gsLst>
                <a:gs pos="0">
                  <a:schemeClr val="accent1"/>
                </a:gs>
                <a:gs pos="100000">
                  <a:schemeClr val="accent1">
                    <a:alpha val="40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椭圆 33"/>
          <p:cNvSpPr/>
          <p:nvPr>
            <p:custDataLst>
              <p:tags r:id="rId13"/>
            </p:custDataLst>
          </p:nvPr>
        </p:nvSpPr>
        <p:spPr>
          <a:xfrm>
            <a:off x="8016497" y="2830012"/>
            <a:ext cx="193627" cy="193627"/>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5" name="直接连接符 34"/>
          <p:cNvCxnSpPr/>
          <p:nvPr>
            <p:custDataLst>
              <p:tags r:id="rId14"/>
            </p:custDataLst>
          </p:nvPr>
        </p:nvCxnSpPr>
        <p:spPr>
          <a:xfrm>
            <a:off x="8113310" y="3023639"/>
            <a:ext cx="0" cy="552912"/>
          </a:xfrm>
          <a:prstGeom prst="line">
            <a:avLst/>
          </a:prstGeom>
          <a:ln w="19050">
            <a:solidFill>
              <a:schemeClr val="accent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8" name="矩形: 圆角 37"/>
          <p:cNvSpPr/>
          <p:nvPr>
            <p:custDataLst>
              <p:tags r:id="rId15"/>
            </p:custDataLst>
          </p:nvPr>
        </p:nvSpPr>
        <p:spPr>
          <a:xfrm>
            <a:off x="7301230" y="3497580"/>
            <a:ext cx="1811020" cy="2913380"/>
          </a:xfrm>
          <a:prstGeom prst="roundRect">
            <a:avLst>
              <a:gd name="adj" fmla="val 8537"/>
            </a:avLst>
          </a:prstGeom>
          <a:noFill/>
          <a:ln w="15875">
            <a:gradFill flip="none" rotWithShape="1">
              <a:gsLst>
                <a:gs pos="0">
                  <a:schemeClr val="accent1"/>
                </a:gs>
                <a:gs pos="100000">
                  <a:schemeClr val="accent1">
                    <a:alpha val="40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椭圆 39"/>
          <p:cNvSpPr/>
          <p:nvPr>
            <p:custDataLst>
              <p:tags r:id="rId16"/>
            </p:custDataLst>
          </p:nvPr>
        </p:nvSpPr>
        <p:spPr>
          <a:xfrm>
            <a:off x="6050826" y="2866586"/>
            <a:ext cx="193627" cy="193627"/>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1" name="直接连接符 40"/>
          <p:cNvCxnSpPr/>
          <p:nvPr>
            <p:custDataLst>
              <p:tags r:id="rId17"/>
            </p:custDataLst>
          </p:nvPr>
        </p:nvCxnSpPr>
        <p:spPr>
          <a:xfrm>
            <a:off x="6147640" y="3060213"/>
            <a:ext cx="0" cy="552912"/>
          </a:xfrm>
          <a:prstGeom prst="line">
            <a:avLst/>
          </a:prstGeom>
          <a:ln w="19050">
            <a:solidFill>
              <a:schemeClr val="accent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矩形: 圆角 43"/>
          <p:cNvSpPr/>
          <p:nvPr>
            <p:custDataLst>
              <p:tags r:id="rId18"/>
            </p:custDataLst>
          </p:nvPr>
        </p:nvSpPr>
        <p:spPr>
          <a:xfrm>
            <a:off x="5259070" y="3498215"/>
            <a:ext cx="1806575" cy="2921000"/>
          </a:xfrm>
          <a:prstGeom prst="roundRect">
            <a:avLst>
              <a:gd name="adj" fmla="val 8537"/>
            </a:avLst>
          </a:prstGeom>
          <a:noFill/>
          <a:ln w="15875">
            <a:gradFill flip="none" rotWithShape="1">
              <a:gsLst>
                <a:gs pos="0">
                  <a:schemeClr val="accent1"/>
                </a:gs>
                <a:gs pos="100000">
                  <a:schemeClr val="accent1">
                    <a:alpha val="40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椭圆 45"/>
          <p:cNvSpPr/>
          <p:nvPr>
            <p:custDataLst>
              <p:tags r:id="rId19"/>
            </p:custDataLst>
          </p:nvPr>
        </p:nvSpPr>
        <p:spPr>
          <a:xfrm>
            <a:off x="4085156" y="2830012"/>
            <a:ext cx="193627" cy="193627"/>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7" name="直接连接符 46"/>
          <p:cNvCxnSpPr/>
          <p:nvPr>
            <p:custDataLst>
              <p:tags r:id="rId20"/>
            </p:custDataLst>
          </p:nvPr>
        </p:nvCxnSpPr>
        <p:spPr>
          <a:xfrm>
            <a:off x="4181969" y="3023639"/>
            <a:ext cx="0" cy="552912"/>
          </a:xfrm>
          <a:prstGeom prst="line">
            <a:avLst/>
          </a:prstGeom>
          <a:ln w="19050">
            <a:solidFill>
              <a:schemeClr val="accent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0" name="矩形: 圆角 49"/>
          <p:cNvSpPr/>
          <p:nvPr>
            <p:custDataLst>
              <p:tags r:id="rId21"/>
            </p:custDataLst>
          </p:nvPr>
        </p:nvSpPr>
        <p:spPr>
          <a:xfrm>
            <a:off x="3255010" y="3497580"/>
            <a:ext cx="1738630" cy="2951480"/>
          </a:xfrm>
          <a:prstGeom prst="roundRect">
            <a:avLst>
              <a:gd name="adj" fmla="val 8537"/>
            </a:avLst>
          </a:prstGeom>
          <a:noFill/>
          <a:ln w="15875">
            <a:gradFill flip="none" rotWithShape="1">
              <a:gsLst>
                <a:gs pos="0">
                  <a:schemeClr val="accent1"/>
                </a:gs>
                <a:gs pos="100000">
                  <a:schemeClr val="accent1">
                    <a:alpha val="40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custDataLst>
              <p:tags r:id="rId22"/>
            </p:custDataLst>
          </p:nvPr>
        </p:nvSpPr>
        <p:spPr>
          <a:xfrm>
            <a:off x="3341370" y="4266565"/>
            <a:ext cx="1601470" cy="1994535"/>
          </a:xfrm>
          <a:prstGeom prst="rect">
            <a:avLst/>
          </a:prstGeom>
          <a:noFill/>
        </p:spPr>
        <p:txBody>
          <a:bodyPr wrap="square" lIns="0" tIns="0" rIns="0" bIns="0" rtlCol="0" anchor="t" anchorCtr="0">
            <a:noAutofit/>
          </a:bodyPr>
          <a:p>
            <a:pPr algn="l">
              <a:lnSpc>
                <a:spcPct val="100000"/>
              </a:lnSpc>
              <a:spcBef>
                <a:spcPct val="0"/>
              </a:spcBef>
              <a:spcAft>
                <a:spcPct val="0"/>
              </a:spcAft>
            </a:pPr>
            <a:r>
              <a:rPr lang="en-US" altLang="zh-CN">
                <a:solidFill>
                  <a:schemeClr val="tx1">
                    <a:lumMod val="65000"/>
                    <a:lumOff val="35000"/>
                  </a:schemeClr>
                </a:solidFill>
                <a:latin typeface="+mn-ea"/>
                <a:cs typeface="+mn-ea"/>
              </a:rPr>
              <a:t>       </a:t>
            </a:r>
            <a:r>
              <a:rPr lang="zh-CN" altLang="en-US">
                <a:solidFill>
                  <a:schemeClr val="tx1">
                    <a:lumMod val="65000"/>
                    <a:lumOff val="35000"/>
                  </a:schemeClr>
                </a:solidFill>
                <a:latin typeface="+mn-ea"/>
                <a:cs typeface="+mn-ea"/>
              </a:rPr>
              <a:t>如果所授权的是被授权者感兴趣的，那么被授权者就会对工作充满热情，乐于完成工作。</a:t>
            </a:r>
            <a:endParaRPr lang="zh-CN" altLang="en-US">
              <a:solidFill>
                <a:schemeClr val="tx1">
                  <a:lumMod val="65000"/>
                  <a:lumOff val="35000"/>
                </a:schemeClr>
              </a:solidFill>
              <a:latin typeface="+mn-ea"/>
              <a:cs typeface="+mn-ea"/>
            </a:endParaRPr>
          </a:p>
        </p:txBody>
      </p:sp>
      <p:sp>
        <p:nvSpPr>
          <p:cNvPr id="17" name="矩形 16"/>
          <p:cNvSpPr/>
          <p:nvPr>
            <p:custDataLst>
              <p:tags r:id="rId23"/>
            </p:custDataLst>
          </p:nvPr>
        </p:nvSpPr>
        <p:spPr>
          <a:xfrm>
            <a:off x="3194050" y="3604895"/>
            <a:ext cx="1799590" cy="593090"/>
          </a:xfrm>
          <a:prstGeom prst="rect">
            <a:avLst/>
          </a:prstGeom>
          <a:noFill/>
        </p:spPr>
        <p:txBody>
          <a:bodyPr wrap="square" lIns="0" tIns="0" rIns="0" bIns="0" rtlCol="0" anchor="t" anchorCtr="0">
            <a:noAutofit/>
          </a:bodyPr>
          <a:p>
            <a:pPr algn="ctr">
              <a:lnSpc>
                <a:spcPct val="100000"/>
              </a:lnSpc>
              <a:spcBef>
                <a:spcPct val="0"/>
              </a:spcBef>
              <a:spcAft>
                <a:spcPct val="0"/>
              </a:spcAft>
            </a:pPr>
            <a:r>
              <a:rPr lang="zh-CN" altLang="en-US" b="1" dirty="0">
                <a:latin typeface="+mn-ea"/>
                <a:cs typeface="+mn-ea"/>
              </a:rPr>
              <a:t>（2）考虑被授权者的兴趣</a:t>
            </a:r>
            <a:endParaRPr lang="zh-CN" altLang="en-US" b="1" dirty="0">
              <a:latin typeface="+mn-ea"/>
              <a:cs typeface="+mn-ea"/>
            </a:endParaRPr>
          </a:p>
        </p:txBody>
      </p:sp>
      <p:sp>
        <p:nvSpPr>
          <p:cNvPr id="24" name="矩形 23"/>
          <p:cNvSpPr/>
          <p:nvPr>
            <p:custDataLst>
              <p:tags r:id="rId24"/>
            </p:custDataLst>
          </p:nvPr>
        </p:nvSpPr>
        <p:spPr>
          <a:xfrm>
            <a:off x="5329555" y="4218940"/>
            <a:ext cx="1626870" cy="2192020"/>
          </a:xfrm>
          <a:prstGeom prst="rect">
            <a:avLst/>
          </a:prstGeom>
          <a:noFill/>
        </p:spPr>
        <p:txBody>
          <a:bodyPr wrap="square" lIns="0" tIns="0" rIns="0" bIns="0" rtlCol="0" anchor="t" anchorCtr="0">
            <a:noAutofit/>
          </a:bodyPr>
          <a:p>
            <a:pPr algn="l">
              <a:lnSpc>
                <a:spcPct val="100000"/>
              </a:lnSpc>
              <a:spcBef>
                <a:spcPct val="0"/>
              </a:spcBef>
              <a:spcAft>
                <a:spcPct val="0"/>
              </a:spcAft>
            </a:pPr>
            <a:r>
              <a:rPr lang="en-US" altLang="zh-CN">
                <a:solidFill>
                  <a:schemeClr val="tx1">
                    <a:lumMod val="65000"/>
                    <a:lumOff val="35000"/>
                  </a:schemeClr>
                </a:solidFill>
                <a:latin typeface="+mn-ea"/>
                <a:cs typeface="+mn-ea"/>
              </a:rPr>
              <a:t>       </a:t>
            </a:r>
            <a:r>
              <a:rPr lang="zh-CN" altLang="en-US">
                <a:solidFill>
                  <a:schemeClr val="tx1">
                    <a:lumMod val="65000"/>
                    <a:lumOff val="35000"/>
                  </a:schemeClr>
                </a:solidFill>
                <a:latin typeface="+mn-ea"/>
                <a:cs typeface="+mn-ea"/>
              </a:rPr>
              <a:t>授权者必须向被授权者明确授权事项的目标和范围，明确被授权者的权力和相应承担的义务及责任。</a:t>
            </a:r>
            <a:endParaRPr lang="zh-CN" altLang="en-US">
              <a:solidFill>
                <a:schemeClr val="tx1">
                  <a:lumMod val="65000"/>
                  <a:lumOff val="35000"/>
                </a:schemeClr>
              </a:solidFill>
              <a:latin typeface="+mn-ea"/>
              <a:cs typeface="+mn-ea"/>
            </a:endParaRPr>
          </a:p>
        </p:txBody>
      </p:sp>
      <p:sp>
        <p:nvSpPr>
          <p:cNvPr id="25" name="矩形 24"/>
          <p:cNvSpPr/>
          <p:nvPr>
            <p:custDataLst>
              <p:tags r:id="rId25"/>
            </p:custDataLst>
          </p:nvPr>
        </p:nvSpPr>
        <p:spPr>
          <a:xfrm>
            <a:off x="5374005" y="3613150"/>
            <a:ext cx="1546225" cy="553720"/>
          </a:xfrm>
          <a:prstGeom prst="rect">
            <a:avLst/>
          </a:prstGeom>
          <a:noFill/>
        </p:spPr>
        <p:txBody>
          <a:bodyPr wrap="square" lIns="0" tIns="0" rIns="0" bIns="0" rtlCol="0" anchor="t" anchorCtr="0">
            <a:spAutoFit/>
          </a:bodyPr>
          <a:p>
            <a:pPr algn="ctr">
              <a:lnSpc>
                <a:spcPct val="100000"/>
              </a:lnSpc>
              <a:spcBef>
                <a:spcPct val="0"/>
              </a:spcBef>
              <a:spcAft>
                <a:spcPct val="0"/>
              </a:spcAft>
            </a:pPr>
            <a:r>
              <a:rPr lang="zh-CN" altLang="en-US" b="1" dirty="0">
                <a:latin typeface="+mn-ea"/>
                <a:cs typeface="+mn-ea"/>
              </a:rPr>
              <a:t>（3）明确权责，使权责一致</a:t>
            </a:r>
            <a:endParaRPr lang="zh-CN" altLang="en-US" b="1" dirty="0">
              <a:latin typeface="+mn-ea"/>
              <a:cs typeface="+mn-ea"/>
            </a:endParaRPr>
          </a:p>
        </p:txBody>
      </p:sp>
      <p:sp>
        <p:nvSpPr>
          <p:cNvPr id="26" name="矩形 25"/>
          <p:cNvSpPr/>
          <p:nvPr>
            <p:custDataLst>
              <p:tags r:id="rId26"/>
            </p:custDataLst>
          </p:nvPr>
        </p:nvSpPr>
        <p:spPr>
          <a:xfrm>
            <a:off x="7377430" y="3928745"/>
            <a:ext cx="1655445" cy="2439670"/>
          </a:xfrm>
          <a:prstGeom prst="rect">
            <a:avLst/>
          </a:prstGeom>
          <a:noFill/>
        </p:spPr>
        <p:txBody>
          <a:bodyPr wrap="square" lIns="0" tIns="0" rIns="0" bIns="0" rtlCol="0" anchor="t" anchorCtr="0">
            <a:noAutofit/>
          </a:bodyPr>
          <a:p>
            <a:pPr algn="l">
              <a:lnSpc>
                <a:spcPct val="100000"/>
              </a:lnSpc>
              <a:spcBef>
                <a:spcPct val="0"/>
              </a:spcBef>
              <a:spcAft>
                <a:spcPct val="0"/>
              </a:spcAft>
            </a:pPr>
            <a:r>
              <a:rPr lang="en-US" altLang="zh-CN">
                <a:solidFill>
                  <a:schemeClr val="tx1">
                    <a:lumMod val="65000"/>
                    <a:lumOff val="35000"/>
                  </a:schemeClr>
                </a:solidFill>
                <a:latin typeface="+mn-ea"/>
                <a:cs typeface="+mn-ea"/>
              </a:rPr>
              <a:t>      </a:t>
            </a:r>
            <a:r>
              <a:rPr lang="zh-CN" altLang="en-US">
                <a:solidFill>
                  <a:schemeClr val="tx1">
                    <a:lumMod val="65000"/>
                    <a:lumOff val="35000"/>
                  </a:schemeClr>
                </a:solidFill>
                <a:latin typeface="+mn-ea"/>
                <a:cs typeface="+mn-ea"/>
              </a:rPr>
              <a:t>授权不等于放权，授权者要通过跟踪、控制、反馈等方式了解下属工作的进展情况，或者提供支持，或者对偏离目标的行为及时进行纠正。</a:t>
            </a:r>
            <a:endParaRPr lang="zh-CN" altLang="en-US">
              <a:solidFill>
                <a:schemeClr val="tx1">
                  <a:lumMod val="65000"/>
                  <a:lumOff val="35000"/>
                </a:schemeClr>
              </a:solidFill>
              <a:latin typeface="+mn-ea"/>
              <a:cs typeface="+mn-ea"/>
            </a:endParaRPr>
          </a:p>
        </p:txBody>
      </p:sp>
      <p:sp>
        <p:nvSpPr>
          <p:cNvPr id="27" name="矩形 26"/>
          <p:cNvSpPr/>
          <p:nvPr>
            <p:custDataLst>
              <p:tags r:id="rId27"/>
            </p:custDataLst>
          </p:nvPr>
        </p:nvSpPr>
        <p:spPr>
          <a:xfrm>
            <a:off x="7410450" y="3642995"/>
            <a:ext cx="1548765" cy="276860"/>
          </a:xfrm>
          <a:prstGeom prst="rect">
            <a:avLst/>
          </a:prstGeom>
          <a:noFill/>
        </p:spPr>
        <p:txBody>
          <a:bodyPr wrap="square" lIns="0" tIns="0" rIns="0" bIns="0" rtlCol="0" anchor="t" anchorCtr="0">
            <a:spAutoFit/>
          </a:bodyPr>
          <a:p>
            <a:pPr algn="ctr">
              <a:lnSpc>
                <a:spcPct val="100000"/>
              </a:lnSpc>
              <a:spcBef>
                <a:spcPct val="0"/>
              </a:spcBef>
              <a:spcAft>
                <a:spcPct val="0"/>
              </a:spcAft>
            </a:pPr>
            <a:r>
              <a:rPr lang="zh-CN" altLang="en-US" b="1" dirty="0">
                <a:latin typeface="+mn-ea"/>
                <a:cs typeface="+mn-ea"/>
              </a:rPr>
              <a:t>（4）要有监控</a:t>
            </a:r>
            <a:endParaRPr lang="zh-CN" altLang="en-US" b="1" dirty="0">
              <a:latin typeface="+mn-ea"/>
              <a:cs typeface="+mn-ea"/>
            </a:endParaRPr>
          </a:p>
        </p:txBody>
      </p:sp>
      <p:sp>
        <p:nvSpPr>
          <p:cNvPr id="30" name="矩形 29"/>
          <p:cNvSpPr/>
          <p:nvPr>
            <p:custDataLst>
              <p:tags r:id="rId28"/>
            </p:custDataLst>
          </p:nvPr>
        </p:nvSpPr>
        <p:spPr>
          <a:xfrm>
            <a:off x="9344025" y="4279900"/>
            <a:ext cx="1672590" cy="1616075"/>
          </a:xfrm>
          <a:prstGeom prst="rect">
            <a:avLst/>
          </a:prstGeom>
          <a:noFill/>
        </p:spPr>
        <p:txBody>
          <a:bodyPr wrap="square" lIns="0" tIns="0" rIns="0" bIns="0" rtlCol="0" anchor="t" anchorCtr="0">
            <a:noAutofit/>
          </a:bodyPr>
          <a:p>
            <a:pPr algn="l">
              <a:lnSpc>
                <a:spcPct val="100000"/>
              </a:lnSpc>
              <a:spcBef>
                <a:spcPct val="0"/>
              </a:spcBef>
              <a:spcAft>
                <a:spcPct val="0"/>
              </a:spcAft>
            </a:pPr>
            <a:r>
              <a:rPr lang="en-US" altLang="zh-CN">
                <a:solidFill>
                  <a:schemeClr val="tx1">
                    <a:lumMod val="65000"/>
                    <a:lumOff val="35000"/>
                  </a:schemeClr>
                </a:solidFill>
                <a:latin typeface="+mn-ea"/>
                <a:cs typeface="+mn-ea"/>
              </a:rPr>
              <a:t>       </a:t>
            </a:r>
            <a:r>
              <a:rPr lang="zh-CN" altLang="en-US">
                <a:solidFill>
                  <a:schemeClr val="tx1">
                    <a:lumMod val="65000"/>
                    <a:lumOff val="35000"/>
                  </a:schemeClr>
                </a:solidFill>
                <a:latin typeface="+mn-ea"/>
                <a:cs typeface="+mn-ea"/>
              </a:rPr>
              <a:t>对于涉及有关全局的工作，如决定组织目标、重大政策等，不可授权。</a:t>
            </a:r>
            <a:endParaRPr lang="zh-CN" altLang="en-US">
              <a:solidFill>
                <a:schemeClr val="tx1">
                  <a:lumMod val="65000"/>
                  <a:lumOff val="35000"/>
                </a:schemeClr>
              </a:solidFill>
              <a:latin typeface="+mn-ea"/>
              <a:cs typeface="+mn-ea"/>
            </a:endParaRPr>
          </a:p>
        </p:txBody>
      </p:sp>
      <p:sp>
        <p:nvSpPr>
          <p:cNvPr id="31" name="矩形 30"/>
          <p:cNvSpPr/>
          <p:nvPr>
            <p:custDataLst>
              <p:tags r:id="rId29"/>
            </p:custDataLst>
          </p:nvPr>
        </p:nvSpPr>
        <p:spPr>
          <a:xfrm>
            <a:off x="9304020" y="3634105"/>
            <a:ext cx="1661795" cy="510540"/>
          </a:xfrm>
          <a:prstGeom prst="rect">
            <a:avLst/>
          </a:prstGeom>
          <a:noFill/>
        </p:spPr>
        <p:txBody>
          <a:bodyPr wrap="square" lIns="0" tIns="0" rIns="0" bIns="0" rtlCol="0" anchor="t" anchorCtr="0">
            <a:noAutofit/>
          </a:bodyPr>
          <a:p>
            <a:pPr algn="ctr">
              <a:lnSpc>
                <a:spcPct val="100000"/>
              </a:lnSpc>
              <a:spcBef>
                <a:spcPct val="0"/>
              </a:spcBef>
              <a:spcAft>
                <a:spcPct val="0"/>
              </a:spcAft>
            </a:pPr>
            <a:r>
              <a:rPr lang="zh-CN" altLang="en-US" b="1" dirty="0">
                <a:latin typeface="+mn-ea"/>
                <a:cs typeface="+mn-ea"/>
              </a:rPr>
              <a:t>（5）有些工作是不能授权的</a:t>
            </a:r>
            <a:endParaRPr lang="zh-CN" altLang="en-US" b="1" dirty="0">
              <a:latin typeface="+mn-ea"/>
              <a:cs typeface="+mn-ea"/>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二、领导力提升技术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（五）善于运用权力基础</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804035"/>
            <a:ext cx="10767695" cy="16300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000" dirty="0">
                <a:solidFill>
                  <a:schemeClr val="tx1"/>
                </a:solidFill>
                <a:latin typeface="微软雅黑" panose="020B0503020204020204" charset="-122"/>
                <a:ea typeface="微软雅黑" panose="020B0503020204020204" charset="-122"/>
                <a:cs typeface="微软雅黑" panose="020B0503020204020204" charset="-122"/>
                <a:sym typeface="+mn-lt"/>
              </a:rPr>
              <a:t>领导者的权力基础来自强制性、奖赏性、法定性、专家性和参照性权力。同样的权力，不同的人运用起来的效果可能不一样，这就是人们所说的权术问题。权术通常被看成一种非常负面的东西。其实，权术只是运用权力的技术，运用得当，可以很好地起到提高领导效能的作用。研究发现，合理化、友情、结盟、谈判、硬性指示、高层权威和规范是人们常用来影响上级和下属的策略。</a:t>
            </a:r>
            <a:endParaRPr sz="20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3" name="圆角矩形 2"/>
          <p:cNvSpPr/>
          <p:nvPr>
            <p:custDataLst>
              <p:tags r:id="rId1"/>
            </p:custDataLst>
          </p:nvPr>
        </p:nvSpPr>
        <p:spPr>
          <a:xfrm>
            <a:off x="574040" y="3568700"/>
            <a:ext cx="1798320" cy="506095"/>
          </a:xfrm>
          <a:prstGeom prst="roundRect">
            <a:avLst>
              <a:gd name="adj" fmla="val 50000"/>
            </a:avLst>
          </a:prstGeom>
          <a:solidFill>
            <a:srgbClr val="389A4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000" b="1"/>
              <a:t>（1）合理化</a:t>
            </a:r>
            <a:endParaRPr lang="zh-CN" altLang="en-US" sz="2000" b="1"/>
          </a:p>
        </p:txBody>
      </p:sp>
      <p:sp>
        <p:nvSpPr>
          <p:cNvPr id="4" name="文本框 3"/>
          <p:cNvSpPr txBox="1"/>
          <p:nvPr>
            <p:custDataLst>
              <p:tags r:id="rId2"/>
            </p:custDataLst>
          </p:nvPr>
        </p:nvSpPr>
        <p:spPr>
          <a:xfrm>
            <a:off x="2485390" y="3457575"/>
            <a:ext cx="8970645" cy="706755"/>
          </a:xfrm>
          <a:prstGeom prst="rect">
            <a:avLst/>
          </a:prstGeom>
          <a:noFill/>
        </p:spPr>
        <p:txBody>
          <a:bodyPr wrap="square" rtlCol="0" anchor="t">
            <a:spAutoFit/>
          </a:bodyPr>
          <a:p>
            <a:r>
              <a:rPr lang="zh-CN" altLang="en-US" sz="2000">
                <a:latin typeface="楷体" panose="02010609060101010101" charset="-122"/>
                <a:ea typeface="楷体" panose="02010609060101010101" charset="-122"/>
              </a:rPr>
              <a:t>这是一种比较常用的表达方式，用事实和数据来表达想法，想办法让别人觉得这是合情合理的，从而接受你的想法。</a:t>
            </a:r>
            <a:endParaRPr lang="zh-CN" altLang="en-US" sz="2000">
              <a:latin typeface="楷体" panose="02010609060101010101" charset="-122"/>
              <a:ea typeface="楷体" panose="02010609060101010101" charset="-122"/>
            </a:endParaRPr>
          </a:p>
        </p:txBody>
      </p:sp>
      <p:sp>
        <p:nvSpPr>
          <p:cNvPr id="5" name="圆角矩形 4"/>
          <p:cNvSpPr/>
          <p:nvPr>
            <p:custDataLst>
              <p:tags r:id="rId3"/>
            </p:custDataLst>
          </p:nvPr>
        </p:nvSpPr>
        <p:spPr>
          <a:xfrm>
            <a:off x="574040" y="4330700"/>
            <a:ext cx="1798320" cy="506095"/>
          </a:xfrm>
          <a:prstGeom prst="roundRect">
            <a:avLst>
              <a:gd name="adj" fmla="val 50000"/>
            </a:avLst>
          </a:prstGeom>
          <a:solidFill>
            <a:srgbClr val="389A4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000" b="1"/>
              <a:t>（2）友情</a:t>
            </a:r>
            <a:endParaRPr lang="zh-CN" altLang="en-US" sz="2000" b="1"/>
          </a:p>
        </p:txBody>
      </p:sp>
      <p:sp>
        <p:nvSpPr>
          <p:cNvPr id="6" name="文本框 5"/>
          <p:cNvSpPr txBox="1"/>
          <p:nvPr>
            <p:custDataLst>
              <p:tags r:id="rId4"/>
            </p:custDataLst>
          </p:nvPr>
        </p:nvSpPr>
        <p:spPr>
          <a:xfrm>
            <a:off x="2485390" y="4219575"/>
            <a:ext cx="8971280" cy="706755"/>
          </a:xfrm>
          <a:prstGeom prst="rect">
            <a:avLst/>
          </a:prstGeom>
          <a:noFill/>
        </p:spPr>
        <p:txBody>
          <a:bodyPr wrap="square" rtlCol="0" anchor="t">
            <a:spAutoFit/>
          </a:bodyPr>
          <a:p>
            <a:r>
              <a:rPr lang="zh-CN" altLang="en-US" sz="2000">
                <a:latin typeface="楷体" panose="02010609060101010101" charset="-122"/>
                <a:ea typeface="楷体" panose="02010609060101010101" charset="-122"/>
              </a:rPr>
              <a:t>在提出一个要求和请求之前，先对对方进行表扬、肯定，让对方对你有好感。尽量表现出很好的友谊，或者是谦虚的态度，这就是一种友情。</a:t>
            </a:r>
            <a:endParaRPr lang="zh-CN" altLang="en-US" sz="2000">
              <a:latin typeface="楷体" panose="02010609060101010101" charset="-122"/>
              <a:ea typeface="楷体" panose="02010609060101010101" charset="-122"/>
            </a:endParaRPr>
          </a:p>
        </p:txBody>
      </p:sp>
      <p:sp>
        <p:nvSpPr>
          <p:cNvPr id="7" name="圆角矩形 6"/>
          <p:cNvSpPr/>
          <p:nvPr>
            <p:custDataLst>
              <p:tags r:id="rId5"/>
            </p:custDataLst>
          </p:nvPr>
        </p:nvSpPr>
        <p:spPr>
          <a:xfrm>
            <a:off x="574040" y="5041900"/>
            <a:ext cx="1798320" cy="506095"/>
          </a:xfrm>
          <a:prstGeom prst="roundRect">
            <a:avLst>
              <a:gd name="adj" fmla="val 50000"/>
            </a:avLst>
          </a:prstGeom>
          <a:solidFill>
            <a:srgbClr val="389A4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000" b="1"/>
              <a:t>（3）结盟</a:t>
            </a:r>
            <a:endParaRPr lang="zh-CN" altLang="en-US" sz="2000" b="1"/>
          </a:p>
        </p:txBody>
      </p:sp>
      <p:sp>
        <p:nvSpPr>
          <p:cNvPr id="8" name="圆角矩形 7"/>
          <p:cNvSpPr/>
          <p:nvPr>
            <p:custDataLst>
              <p:tags r:id="rId6"/>
            </p:custDataLst>
          </p:nvPr>
        </p:nvSpPr>
        <p:spPr>
          <a:xfrm>
            <a:off x="574040" y="5753100"/>
            <a:ext cx="1798320" cy="506095"/>
          </a:xfrm>
          <a:prstGeom prst="roundRect">
            <a:avLst>
              <a:gd name="adj" fmla="val 50000"/>
            </a:avLst>
          </a:prstGeom>
          <a:solidFill>
            <a:srgbClr val="389A4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000" b="1"/>
              <a:t>（4）谈判</a:t>
            </a:r>
            <a:endParaRPr lang="zh-CN" altLang="en-US" sz="2000" b="1"/>
          </a:p>
        </p:txBody>
      </p:sp>
      <p:sp>
        <p:nvSpPr>
          <p:cNvPr id="9" name="文本框 8"/>
          <p:cNvSpPr txBox="1"/>
          <p:nvPr>
            <p:custDataLst>
              <p:tags r:id="rId7"/>
            </p:custDataLst>
          </p:nvPr>
        </p:nvSpPr>
        <p:spPr>
          <a:xfrm>
            <a:off x="2486025" y="5114925"/>
            <a:ext cx="8970645" cy="398780"/>
          </a:xfrm>
          <a:prstGeom prst="rect">
            <a:avLst/>
          </a:prstGeom>
          <a:noFill/>
        </p:spPr>
        <p:txBody>
          <a:bodyPr wrap="square" rtlCol="0" anchor="t">
            <a:spAutoFit/>
          </a:bodyPr>
          <a:p>
            <a:r>
              <a:rPr lang="zh-CN" altLang="en-US" sz="2000">
                <a:latin typeface="楷体" panose="02010609060101010101" charset="-122"/>
                <a:ea typeface="楷体" panose="02010609060101010101" charset="-122"/>
              </a:rPr>
              <a:t>争取组织中他人的拥护，以使他人支持你的想法和要求。</a:t>
            </a:r>
            <a:endParaRPr lang="zh-CN" altLang="en-US" sz="2000">
              <a:latin typeface="楷体" panose="02010609060101010101" charset="-122"/>
              <a:ea typeface="楷体" panose="02010609060101010101" charset="-122"/>
            </a:endParaRPr>
          </a:p>
        </p:txBody>
      </p:sp>
      <p:sp>
        <p:nvSpPr>
          <p:cNvPr id="10" name="文本框 9"/>
          <p:cNvSpPr txBox="1"/>
          <p:nvPr>
            <p:custDataLst>
              <p:tags r:id="rId8"/>
            </p:custDataLst>
          </p:nvPr>
        </p:nvSpPr>
        <p:spPr>
          <a:xfrm>
            <a:off x="2486025" y="5743575"/>
            <a:ext cx="8971280" cy="706755"/>
          </a:xfrm>
          <a:prstGeom prst="rect">
            <a:avLst/>
          </a:prstGeom>
          <a:noFill/>
        </p:spPr>
        <p:txBody>
          <a:bodyPr wrap="square" rtlCol="0" anchor="t">
            <a:spAutoFit/>
          </a:bodyPr>
          <a:p>
            <a:r>
              <a:rPr lang="zh-CN" altLang="en-US" sz="2000">
                <a:latin typeface="楷体" panose="02010609060101010101" charset="-122"/>
                <a:ea typeface="楷体" panose="02010609060101010101" charset="-122"/>
              </a:rPr>
              <a:t>双方坐下来，以双赢的方式进行谈判，这种方式给员工一种平等的感觉，有利于解决问题。</a:t>
            </a:r>
            <a:endParaRPr lang="zh-CN" altLang="en-US" sz="2000">
              <a:latin typeface="楷体" panose="02010609060101010101" charset="-122"/>
              <a:ea typeface="楷体" panose="02010609060101010101"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二、领导力提升技术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圆角矩形 2"/>
          <p:cNvSpPr/>
          <p:nvPr>
            <p:custDataLst>
              <p:tags r:id="rId1"/>
            </p:custDataLst>
          </p:nvPr>
        </p:nvSpPr>
        <p:spPr>
          <a:xfrm>
            <a:off x="574040" y="1150620"/>
            <a:ext cx="2070100" cy="506095"/>
          </a:xfrm>
          <a:prstGeom prst="roundRect">
            <a:avLst>
              <a:gd name="adj" fmla="val 50000"/>
            </a:avLst>
          </a:prstGeom>
          <a:solidFill>
            <a:srgbClr val="389A4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000" b="1"/>
              <a:t>（5）硬性指示</a:t>
            </a:r>
            <a:endParaRPr lang="zh-CN" altLang="en-US" sz="2000" b="1"/>
          </a:p>
        </p:txBody>
      </p:sp>
      <p:sp>
        <p:nvSpPr>
          <p:cNvPr id="4" name="文本框 3"/>
          <p:cNvSpPr txBox="1"/>
          <p:nvPr>
            <p:custDataLst>
              <p:tags r:id="rId2"/>
            </p:custDataLst>
          </p:nvPr>
        </p:nvSpPr>
        <p:spPr>
          <a:xfrm>
            <a:off x="2743200" y="1217295"/>
            <a:ext cx="8713470" cy="504825"/>
          </a:xfrm>
          <a:prstGeom prst="rect">
            <a:avLst/>
          </a:prstGeom>
          <a:noFill/>
        </p:spPr>
        <p:txBody>
          <a:bodyPr wrap="square" rtlCol="0" anchor="t">
            <a:noAutofit/>
          </a:bodyPr>
          <a:p>
            <a:r>
              <a:rPr lang="zh-CN" altLang="en-US" sz="2400">
                <a:latin typeface="楷体" panose="02010609060101010101" charset="-122"/>
                <a:ea typeface="楷体" panose="02010609060101010101" charset="-122"/>
              </a:rPr>
              <a:t>直接使用强制的方式，如服从、提醒、命令等来运用你的权力。</a:t>
            </a:r>
            <a:endParaRPr lang="zh-CN" altLang="en-US" sz="2400">
              <a:latin typeface="楷体" panose="02010609060101010101" charset="-122"/>
              <a:ea typeface="楷体" panose="02010609060101010101" charset="-122"/>
            </a:endParaRPr>
          </a:p>
        </p:txBody>
      </p:sp>
      <p:sp>
        <p:nvSpPr>
          <p:cNvPr id="5" name="圆角矩形 4"/>
          <p:cNvSpPr/>
          <p:nvPr>
            <p:custDataLst>
              <p:tags r:id="rId3"/>
            </p:custDataLst>
          </p:nvPr>
        </p:nvSpPr>
        <p:spPr>
          <a:xfrm>
            <a:off x="574040" y="1912620"/>
            <a:ext cx="2070100" cy="506095"/>
          </a:xfrm>
          <a:prstGeom prst="roundRect">
            <a:avLst>
              <a:gd name="adj" fmla="val 50000"/>
            </a:avLst>
          </a:prstGeom>
          <a:solidFill>
            <a:srgbClr val="389A4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000" b="1"/>
              <a:t>（6）高层权威</a:t>
            </a:r>
            <a:endParaRPr lang="zh-CN" altLang="en-US" sz="2000" b="1"/>
          </a:p>
        </p:txBody>
      </p:sp>
      <p:sp>
        <p:nvSpPr>
          <p:cNvPr id="6" name="文本框 5"/>
          <p:cNvSpPr txBox="1"/>
          <p:nvPr>
            <p:custDataLst>
              <p:tags r:id="rId4"/>
            </p:custDataLst>
          </p:nvPr>
        </p:nvSpPr>
        <p:spPr>
          <a:xfrm>
            <a:off x="2743200" y="1979295"/>
            <a:ext cx="7022465" cy="460375"/>
          </a:xfrm>
          <a:prstGeom prst="rect">
            <a:avLst/>
          </a:prstGeom>
          <a:noFill/>
        </p:spPr>
        <p:txBody>
          <a:bodyPr wrap="square" rtlCol="0" anchor="t">
            <a:spAutoFit/>
          </a:bodyPr>
          <a:p>
            <a:r>
              <a:rPr lang="zh-CN" altLang="en-US" sz="2400">
                <a:latin typeface="楷体" panose="02010609060101010101" charset="-122"/>
                <a:ea typeface="楷体" panose="02010609060101010101" charset="-122"/>
              </a:rPr>
              <a:t>从上级那里获得支持，来强化你的要求。</a:t>
            </a:r>
            <a:endParaRPr lang="zh-CN" altLang="en-US" sz="2400">
              <a:latin typeface="楷体" panose="02010609060101010101" charset="-122"/>
              <a:ea typeface="楷体" panose="02010609060101010101" charset="-122"/>
            </a:endParaRPr>
          </a:p>
        </p:txBody>
      </p:sp>
      <p:sp>
        <p:nvSpPr>
          <p:cNvPr id="7" name="圆角矩形 6"/>
          <p:cNvSpPr/>
          <p:nvPr>
            <p:custDataLst>
              <p:tags r:id="rId5"/>
            </p:custDataLst>
          </p:nvPr>
        </p:nvSpPr>
        <p:spPr>
          <a:xfrm>
            <a:off x="574040" y="2623820"/>
            <a:ext cx="1798320" cy="506095"/>
          </a:xfrm>
          <a:prstGeom prst="roundRect">
            <a:avLst>
              <a:gd name="adj" fmla="val 50000"/>
            </a:avLst>
          </a:prstGeom>
          <a:solidFill>
            <a:srgbClr val="389A4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000" b="1"/>
              <a:t>（7）规范</a:t>
            </a:r>
            <a:endParaRPr lang="zh-CN" altLang="en-US" sz="2000" b="1"/>
          </a:p>
        </p:txBody>
      </p:sp>
      <p:sp>
        <p:nvSpPr>
          <p:cNvPr id="9" name="文本框 8"/>
          <p:cNvSpPr txBox="1"/>
          <p:nvPr>
            <p:custDataLst>
              <p:tags r:id="rId6"/>
            </p:custDataLst>
          </p:nvPr>
        </p:nvSpPr>
        <p:spPr>
          <a:xfrm>
            <a:off x="2486025" y="2696845"/>
            <a:ext cx="9705975" cy="664845"/>
          </a:xfrm>
          <a:prstGeom prst="rect">
            <a:avLst/>
          </a:prstGeom>
          <a:noFill/>
        </p:spPr>
        <p:txBody>
          <a:bodyPr wrap="square" rtlCol="0" anchor="t">
            <a:noAutofit/>
          </a:bodyPr>
          <a:p>
            <a:r>
              <a:rPr lang="zh-CN" altLang="en-US" sz="2400">
                <a:latin typeface="楷体" panose="02010609060101010101" charset="-122"/>
                <a:ea typeface="楷体" panose="02010609060101010101" charset="-122"/>
              </a:rPr>
              <a:t>通过组织制定的奖惩规定，如薪资、绩效评估或晋升等来运用你的权力。</a:t>
            </a:r>
            <a:endParaRPr lang="zh-CN" altLang="en-US" sz="2400">
              <a:latin typeface="楷体" panose="02010609060101010101" charset="-122"/>
              <a:ea typeface="楷体" panose="02010609060101010101" charset="-122"/>
            </a:endParaRPr>
          </a:p>
        </p:txBody>
      </p:sp>
      <p:pic>
        <p:nvPicPr>
          <p:cNvPr id="120" name="图片 119"/>
          <p:cNvPicPr/>
          <p:nvPr/>
        </p:nvPicPr>
        <p:blipFill>
          <a:blip r:embed="rId7"/>
          <a:stretch>
            <a:fillRect/>
          </a:stretch>
        </p:blipFill>
        <p:spPr>
          <a:xfrm>
            <a:off x="4064635" y="3622675"/>
            <a:ext cx="4552315" cy="2588895"/>
          </a:xfrm>
          <a:prstGeom prst="rect">
            <a:avLst/>
          </a:prstGeom>
          <a:noFill/>
          <a:ln w="9525">
            <a:noFill/>
          </a:ln>
        </p:spPr>
      </p:pic>
    </p:spTree>
    <p:custDataLst>
      <p:tags r:id="rId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223416" y="2006407"/>
            <a:ext cx="3272077" cy="3109921"/>
            <a:chOff x="3472336" y="2237547"/>
            <a:chExt cx="3272077" cy="3109921"/>
          </a:xfrm>
        </p:grpSpPr>
        <p:cxnSp>
          <p:nvCxnSpPr>
            <p:cNvPr id="83" name="直接连接符 82"/>
            <p:cNvCxnSpPr/>
            <p:nvPr/>
          </p:nvCxnSpPr>
          <p:spPr>
            <a:xfrm>
              <a:off x="5183923" y="3200687"/>
              <a:ext cx="1560490" cy="0"/>
            </a:xfrm>
            <a:prstGeom prst="line">
              <a:avLst/>
            </a:prstGeom>
            <a:ln w="6350">
              <a:solidFill>
                <a:schemeClr val="bg1">
                  <a:lumMod val="8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472336" y="2237547"/>
              <a:ext cx="2822497" cy="3109921"/>
              <a:chOff x="4899443" y="2237547"/>
              <a:chExt cx="1560490" cy="3109921"/>
            </a:xfrm>
          </p:grpSpPr>
          <p:cxnSp>
            <p:nvCxnSpPr>
              <p:cNvPr id="86" name="直接连接符 85"/>
              <p:cNvCxnSpPr/>
              <p:nvPr/>
            </p:nvCxnSpPr>
            <p:spPr>
              <a:xfrm>
                <a:off x="4899443" y="2237547"/>
                <a:ext cx="1560490" cy="0"/>
              </a:xfrm>
              <a:prstGeom prst="line">
                <a:avLst/>
              </a:prstGeom>
              <a:ln w="6350">
                <a:solidFill>
                  <a:schemeClr val="bg1">
                    <a:lumMod val="8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4899443" y="5347468"/>
                <a:ext cx="1560490" cy="0"/>
              </a:xfrm>
              <a:prstGeom prst="line">
                <a:avLst/>
              </a:prstGeom>
              <a:ln w="6350">
                <a:solidFill>
                  <a:schemeClr val="bg1">
                    <a:lumMod val="8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grpSp>
      </p:grpSp>
      <p:sp>
        <p:nvSpPr>
          <p:cNvPr id="91" name="文本框 90"/>
          <p:cNvSpPr txBox="1"/>
          <p:nvPr/>
        </p:nvSpPr>
        <p:spPr>
          <a:xfrm>
            <a:off x="6134100" y="1184275"/>
            <a:ext cx="5756910" cy="1014730"/>
          </a:xfrm>
          <a:prstGeom prst="rect">
            <a:avLst/>
          </a:prstGeom>
          <a:noFill/>
        </p:spPr>
        <p:txBody>
          <a:bodyPr wrap="square" rtlCol="0">
            <a:spAutoFit/>
            <a:scene3d>
              <a:camera prst="orthographicFront"/>
              <a:lightRig rig="threePt" dir="t"/>
            </a:scene3d>
            <a:sp3d contourW="12700"/>
          </a:bodyPr>
          <a:lstStyle/>
          <a:p>
            <a:pPr>
              <a:lnSpc>
                <a:spcPct val="150000"/>
              </a:lnSpc>
            </a:pPr>
            <a:r>
              <a:rPr sz="2000" dirty="0">
                <a:latin typeface="思源黑体 CN Regular" panose="020B0500000000000000" pitchFamily="34" charset="-128"/>
                <a:ea typeface="思源黑体 CN Regular" panose="020B0500000000000000" pitchFamily="34" charset="-128"/>
                <a:cs typeface="+mn-ea"/>
                <a:sym typeface="+mn-lt"/>
              </a:rPr>
              <a:t>1. 团队合作是人才素质的基本要求，也是自身发展的需要。</a:t>
            </a:r>
            <a:endParaRPr sz="2000" dirty="0">
              <a:latin typeface="思源黑体 CN Regular" panose="020B0500000000000000" pitchFamily="34" charset="-128"/>
              <a:ea typeface="思源黑体 CN Regular" panose="020B0500000000000000" pitchFamily="34" charset="-128"/>
              <a:cs typeface="+mn-ea"/>
              <a:sym typeface="+mn-lt"/>
            </a:endParaRPr>
          </a:p>
        </p:txBody>
      </p:sp>
      <p:sp>
        <p:nvSpPr>
          <p:cNvPr id="97" name="文本框 96"/>
          <p:cNvSpPr txBox="1"/>
          <p:nvPr/>
        </p:nvSpPr>
        <p:spPr>
          <a:xfrm>
            <a:off x="6639560" y="2199005"/>
            <a:ext cx="5251450" cy="1474470"/>
          </a:xfrm>
          <a:prstGeom prst="rect">
            <a:avLst/>
          </a:prstGeom>
          <a:noFill/>
        </p:spPr>
        <p:txBody>
          <a:bodyPr wrap="square" rtlCol="0">
            <a:noAutofit/>
            <a:scene3d>
              <a:camera prst="orthographicFront"/>
              <a:lightRig rig="threePt" dir="t"/>
            </a:scene3d>
            <a:sp3d contourW="12700"/>
          </a:bodyPr>
          <a:lstStyle/>
          <a:p>
            <a:pPr>
              <a:lnSpc>
                <a:spcPct val="150000"/>
              </a:lnSpc>
            </a:pPr>
            <a:r>
              <a:rPr sz="2000" dirty="0">
                <a:latin typeface="思源黑体 CN Regular" panose="020B0500000000000000" pitchFamily="34" charset="-128"/>
                <a:ea typeface="思源黑体 CN Regular" panose="020B0500000000000000" pitchFamily="34" charset="-128"/>
                <a:cs typeface="+mn-ea"/>
                <a:sym typeface="+mn-lt"/>
              </a:rPr>
              <a:t>2. 团队合作的障碍主要包括缺乏信任、惧怕冲突、欠缺投入、逃避责任和无视结果。</a:t>
            </a:r>
            <a:endParaRPr sz="2000" dirty="0">
              <a:latin typeface="思源黑体 CN Regular" panose="020B0500000000000000" pitchFamily="34" charset="-128"/>
              <a:ea typeface="思源黑体 CN Regular" panose="020B0500000000000000" pitchFamily="34" charset="-128"/>
              <a:cs typeface="+mn-ea"/>
              <a:sym typeface="+mn-lt"/>
            </a:endParaRPr>
          </a:p>
        </p:txBody>
      </p:sp>
      <p:sp>
        <p:nvSpPr>
          <p:cNvPr id="103" name="文本框 102"/>
          <p:cNvSpPr txBox="1"/>
          <p:nvPr/>
        </p:nvSpPr>
        <p:spPr>
          <a:xfrm>
            <a:off x="6494780" y="3366770"/>
            <a:ext cx="5519420" cy="1304925"/>
          </a:xfrm>
          <a:prstGeom prst="rect">
            <a:avLst/>
          </a:prstGeom>
          <a:noFill/>
        </p:spPr>
        <p:txBody>
          <a:bodyPr wrap="square" rtlCol="0">
            <a:noAutofit/>
            <a:scene3d>
              <a:camera prst="orthographicFront"/>
              <a:lightRig rig="threePt" dir="t"/>
            </a:scene3d>
            <a:sp3d contourW="12700"/>
          </a:bodyPr>
          <a:lstStyle/>
          <a:p>
            <a:pPr>
              <a:lnSpc>
                <a:spcPct val="150000"/>
              </a:lnSpc>
            </a:pPr>
            <a:r>
              <a:rPr sz="2000" dirty="0">
                <a:latin typeface="思源黑体 CN Regular" panose="020B0500000000000000" pitchFamily="34" charset="-128"/>
                <a:ea typeface="思源黑体 CN Regular" panose="020B0500000000000000" pitchFamily="34" charset="-128"/>
                <a:cs typeface="+mn-ea"/>
                <a:sym typeface="+mn-lt"/>
              </a:rPr>
              <a:t>3. 领导的五种权力来源：强制性权力、奖赏性权力、法定性权力、专家性权力和参照性权力。</a:t>
            </a:r>
            <a:endParaRPr sz="2000" dirty="0">
              <a:latin typeface="思源黑体 CN Regular" panose="020B0500000000000000" pitchFamily="34" charset="-128"/>
              <a:ea typeface="思源黑体 CN Regular" panose="020B0500000000000000" pitchFamily="34" charset="-128"/>
              <a:cs typeface="+mn-ea"/>
              <a:sym typeface="+mn-lt"/>
            </a:endParaRPr>
          </a:p>
        </p:txBody>
      </p:sp>
      <p:pic>
        <p:nvPicPr>
          <p:cNvPr id="3" name="图片 2"/>
          <p:cNvPicPr>
            <a:picLocks noChangeAspect="1"/>
          </p:cNvPicPr>
          <p:nvPr/>
        </p:nvPicPr>
        <p:blipFill>
          <a:blip r:embed="rId1" cstate="screen"/>
          <a:stretch>
            <a:fillRect/>
          </a:stretch>
        </p:blipFill>
        <p:spPr>
          <a:xfrm>
            <a:off x="781778" y="1327997"/>
            <a:ext cx="4266356" cy="4567672"/>
          </a:xfrm>
          <a:prstGeom prst="rect">
            <a:avLst/>
          </a:prstGeom>
        </p:spPr>
      </p:pic>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本章小结</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cxnSp>
        <p:nvCxnSpPr>
          <p:cNvPr id="4" name="直接连接符 3"/>
          <p:cNvCxnSpPr/>
          <p:nvPr/>
        </p:nvCxnSpPr>
        <p:spPr>
          <a:xfrm>
            <a:off x="4837213" y="4165887"/>
            <a:ext cx="1560490" cy="0"/>
          </a:xfrm>
          <a:prstGeom prst="line">
            <a:avLst/>
          </a:prstGeom>
          <a:ln w="6350">
            <a:solidFill>
              <a:schemeClr val="bg1">
                <a:lumMod val="8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311265" y="4843145"/>
            <a:ext cx="5579745" cy="1376045"/>
          </a:xfrm>
          <a:prstGeom prst="rect">
            <a:avLst/>
          </a:prstGeom>
          <a:noFill/>
        </p:spPr>
        <p:txBody>
          <a:bodyPr wrap="square" rtlCol="0">
            <a:noAutofit/>
            <a:scene3d>
              <a:camera prst="orthographicFront"/>
              <a:lightRig rig="threePt" dir="t"/>
            </a:scene3d>
            <a:sp3d contourW="12700"/>
          </a:bodyPr>
          <a:p>
            <a:pPr>
              <a:lnSpc>
                <a:spcPct val="150000"/>
              </a:lnSpc>
            </a:pPr>
            <a:r>
              <a:rPr sz="2000" dirty="0">
                <a:latin typeface="思源黑体 CN Regular" panose="020B0500000000000000" pitchFamily="34" charset="-128"/>
                <a:ea typeface="思源黑体 CN Regular" panose="020B0500000000000000" pitchFamily="34" charset="-128"/>
                <a:cs typeface="+mn-ea"/>
                <a:sym typeface="+mn-lt"/>
              </a:rPr>
              <a:t>4. 提高个人才能，提升个人魅力，采用灵活的领导方式，学会有效授权和善于运用权力基础，可以帮助个人有效提升领导力。</a:t>
            </a:r>
            <a:endParaRPr sz="2000" dirty="0">
              <a:latin typeface="思源黑体 CN Regular" panose="020B0500000000000000" pitchFamily="34" charset="-128"/>
              <a:ea typeface="思源黑体 CN Regular" panose="020B0500000000000000" pitchFamily="34" charset="-128"/>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1" grpId="0"/>
      <p:bldP spid="10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相关资源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097915"/>
            <a:ext cx="10730865" cy="1578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1. 杨林．团队精神 [M]．哈尔滨：黑龙江科学技术出版社，2011.</a:t>
            </a:r>
            <a:endParaRPr sz="20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2. 姜岚昕．领导无形 管理有道 [M]．北京：机械工业出版社，2010.</a:t>
            </a:r>
            <a:endParaRPr sz="20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3. 麦克斯韦尔．领导力 21 法则 [M]．路卫军，宋碧澄，徐斌，译 . 北京：中国青年出版社，2010.</a:t>
            </a:r>
            <a:endParaRPr sz="2000" dirty="0">
              <a:latin typeface="微软雅黑" panose="020B0503020204020204" charset="-122"/>
              <a:ea typeface="微软雅黑" panose="020B0503020204020204" charset="-122"/>
              <a:cs typeface="微软雅黑" panose="020B0503020204020204"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1056005" y="904875"/>
            <a:ext cx="4117340" cy="45275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团队合作与领导力提升</a:t>
            </a:r>
            <a:r>
              <a:rPr 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游戏</a:t>
            </a:r>
            <a:endParaRPr 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233045" y="1357630"/>
            <a:ext cx="11825605" cy="5222875"/>
          </a:xfrm>
          <a:prstGeom prst="rect">
            <a:avLst/>
          </a:prstGeom>
          <a:noFill/>
        </p:spPr>
        <p:txBody>
          <a:bodyPr wrap="square" rtlCol="0" anchor="t">
            <a:noAutofit/>
          </a:bodyPr>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b="1" dirty="0">
                <a:solidFill>
                  <a:srgbClr val="00B0F0"/>
                </a:solidFill>
                <a:latin typeface="楷体" panose="02010609060101010101" charset="-122"/>
                <a:ea typeface="楷体" panose="02010609060101010101" charset="-122"/>
                <a:cs typeface="楷体" panose="02010609060101010101" charset="-122"/>
              </a:rPr>
              <a:t>1. 撕纸</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目的：我们平时沟通过程中经常使用单向的沟通方式，但每个人都按照自己的理解来执行，结果通常会出现很大的差异。使用双向沟通之后，又会怎样呢，差异依然存在，虽然有改善，但增加了沟通过程的复杂性。所以什么方法是最好的？这要依据实际情况而定。</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·人数及时间：20 人左右最为合适；15 分钟。</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·材料及场地：准备总人数两倍数量的 A4 纸（废纸亦可）；不限。</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·操作程序：①发给每位参与者一张纸；②主持人发出单项指令：大家闭上眼睛→全过程不许问问题→把纸对折→再对折→再对折→将右上角撕下来→转 180 度→将左上角也撕下来→睁开眼睛，把纸打开；③主持人会发现各种答案，这时主持人可以请一位同学上来，重复上述指令，唯一不同的是，这次可以提问题。</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有关讨论：完成第一步之后可以问大家，为什么会有这么多不同的结果（也许大家的反应是单向沟通不许问问题所以才会有误差）。完成第二步之后又问大家，为什么还会有误差（希望说明的是，任何沟通形式及方法都不是绝对的，它依赖沟通者双方彼</a:t>
            </a:r>
            <a:endParaRPr lang="zh-CN" altLang="en-US" sz="2400"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140" y="886460"/>
            <a:ext cx="12087860" cy="5612130"/>
          </a:xfrm>
          <a:prstGeom prst="rect">
            <a:avLst/>
          </a:prstGeom>
          <a:noFill/>
        </p:spPr>
        <p:txBody>
          <a:bodyPr wrap="square" rtlCol="0" anchor="t">
            <a:noAutofit/>
          </a:bodyPr>
          <a:p>
            <a:pPr algn="l">
              <a:buClrTx/>
              <a:buSzTx/>
              <a:buNone/>
            </a:pPr>
            <a:r>
              <a:rPr lang="zh-CN" altLang="en-US" sz="2400" dirty="0">
                <a:latin typeface="楷体" panose="02010609060101010101" charset="-122"/>
                <a:ea typeface="楷体" panose="02010609060101010101" charset="-122"/>
                <a:cs typeface="楷体" panose="02010609060101010101" charset="-122"/>
                <a:sym typeface="+mn-ea"/>
              </a:rPr>
              <a:t>此的了解和沟通环境的限制等，沟通是意义转换的过程）。</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en-US" altLang="zh-CN" sz="2400" b="1" dirty="0">
                <a:solidFill>
                  <a:srgbClr val="00B0F0"/>
                </a:solidFill>
                <a:latin typeface="楷体" panose="02010609060101010101" charset="-122"/>
                <a:ea typeface="楷体" panose="02010609060101010101" charset="-122"/>
                <a:cs typeface="楷体" panose="02010609060101010101" charset="-122"/>
                <a:sym typeface="+mn-ea"/>
              </a:rPr>
              <a:t>  </a:t>
            </a:r>
            <a:r>
              <a:rPr lang="zh-CN" altLang="en-US" sz="2400" b="1" dirty="0">
                <a:solidFill>
                  <a:srgbClr val="00B0F0"/>
                </a:solidFill>
                <a:latin typeface="楷体" panose="02010609060101010101" charset="-122"/>
                <a:ea typeface="楷体" panose="02010609060101010101" charset="-122"/>
                <a:cs typeface="楷体" panose="02010609060101010101" charset="-122"/>
                <a:sym typeface="+mn-ea"/>
              </a:rPr>
              <a:t>2. 趣味跳绳</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·目的：锻炼同学们互助合作的意识，形成共识。</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·材料及场地：粗棉绳 1 根；场地宜选择户外草地，以免受伤。</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·规则：请两个人各握住绳子的一端，其他人要一起跳过绳子，所有人都跳过算一下，数一数整个团队总共能跳多少下。</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·讨论：①当有人被绊倒时，各位当时发出的第一个声音是什么？②发出声音的人是刻意指责别人吗？③想一想，自己是否不经意间给别人造成了压力？④接下来我们应该怎么做才不会产生刚才的感觉？</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b="1" dirty="0">
                <a:solidFill>
                  <a:srgbClr val="00B0F0"/>
                </a:solidFill>
                <a:latin typeface="楷体" panose="02010609060101010101" charset="-122"/>
                <a:ea typeface="楷体" panose="02010609060101010101" charset="-122"/>
                <a:cs typeface="楷体" panose="02010609060101010101" charset="-122"/>
                <a:sym typeface="+mn-ea"/>
              </a:rPr>
              <a:t>3. 提水接龙</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·目的：问题解决，团队合作。</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·人数及时间：12 人一组为最佳；30 分钟。</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·材料及场地：25 米长的绳子 1 条，20 米长的绳子 2 条，水桶 1 个，短竹 2 条，砖头 1 块；空地。</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 操作程序：①主持人让参与者将 25 米长的绳子拉成一个圈，并把装水装到九成</a:t>
            </a:r>
            <a:endParaRPr lang="zh-CN" altLang="en-US" sz="2400" dirty="0">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 name="文本框 1"/>
          <p:cNvSpPr txBox="1"/>
          <p:nvPr/>
        </p:nvSpPr>
        <p:spPr>
          <a:xfrm>
            <a:off x="306070" y="897890"/>
            <a:ext cx="11795760" cy="5721350"/>
          </a:xfrm>
          <a:prstGeom prst="rect">
            <a:avLst/>
          </a:prstGeom>
          <a:noFill/>
        </p:spPr>
        <p:txBody>
          <a:bodyPr wrap="square" rtlCol="0" anchor="t">
            <a:noAutofit/>
          </a:bodyPr>
          <a:p>
            <a:pPr algn="l">
              <a:buClrTx/>
              <a:buSzTx/>
              <a:buNone/>
            </a:pPr>
            <a:r>
              <a:rPr lang="zh-CN" altLang="en-US" sz="2400" dirty="0">
                <a:latin typeface="楷体" panose="02010609060101010101" charset="-122"/>
                <a:ea typeface="楷体" panose="02010609060101010101" charset="-122"/>
                <a:cs typeface="楷体" panose="02010609060101010101" charset="-122"/>
                <a:sym typeface="+mn-ea"/>
              </a:rPr>
              <a:t>满的水桶放在圆圈的中间，用砖头把水桶垫起来。②主持人说明规则：假设这里是一片沙漠，大家长途跋涉来到此处，有一名同伴已经脱水严重，大家远远地看见流沙的中央有一处绿洲，圆圈内是流沙区，不能踩下去，只有借助两条 20 米长的绳子以及两条短竹，才能渡过流沙区，拿到珍贵的水来拯救同伴。③全体成员必须在 30 分钟内把水桶提出，水不能洒出来。</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zh-CN" altLang="en-US" sz="2400" dirty="0">
                <a:latin typeface="楷体" panose="02010609060101010101" charset="-122"/>
                <a:ea typeface="楷体" panose="02010609060101010101" charset="-122"/>
                <a:cs typeface="楷体" panose="02010609060101010101" charset="-122"/>
                <a:sym typeface="+mn-ea"/>
              </a:rPr>
              <a:t> </a:t>
            </a: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·有关讨论：①全队共出现多少个主意？为什么采纳了现在所使用的主意来执行任</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zh-CN" altLang="en-US" sz="2400" dirty="0">
                <a:latin typeface="楷体" panose="02010609060101010101" charset="-122"/>
                <a:ea typeface="楷体" panose="02010609060101010101" charset="-122"/>
                <a:cs typeface="楷体" panose="02010609060101010101" charset="-122"/>
                <a:sym typeface="+mn-ea"/>
              </a:rPr>
              <a:t>务？②在全过程中，你认为哪里表现最佳？团队的合作精神体现在哪里？③团队在解决问题时，采取的是什么步骤，这些步骤有什么地方可以改进？</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b="1" dirty="0">
                <a:solidFill>
                  <a:srgbClr val="00B0F0"/>
                </a:solidFill>
                <a:latin typeface="楷体" panose="02010609060101010101" charset="-122"/>
                <a:ea typeface="楷体" panose="02010609060101010101" charset="-122"/>
                <a:cs typeface="楷体" panose="02010609060101010101" charset="-122"/>
                <a:sym typeface="+mn-ea"/>
              </a:rPr>
              <a:t>4. 解手链</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·目的：让参与者体会解决团队问题都有什么步骤，聆听在沟通中的重要性，以及团队的合作精神。</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·人数及时间：10 人一组为最佳；20 分钟。</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·材料及场地：无；不限。</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·操作程序：①主持人让每组参与者围着站成一个向心圈。②主持人介绍规则：一个人先举起右手，握住对面那个人的手，再举起左手，握住另外一个人的手，在所有人</a:t>
            </a:r>
            <a:endParaRPr lang="zh-CN" altLang="en-US" sz="2400" dirty="0">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 name="文本框 1"/>
          <p:cNvSpPr txBox="1"/>
          <p:nvPr/>
        </p:nvSpPr>
        <p:spPr>
          <a:xfrm>
            <a:off x="377190" y="985520"/>
            <a:ext cx="11814175" cy="5518785"/>
          </a:xfrm>
          <a:prstGeom prst="rect">
            <a:avLst/>
          </a:prstGeom>
          <a:noFill/>
        </p:spPr>
        <p:txBody>
          <a:bodyPr wrap="square" rtlCol="0" anchor="t">
            <a:noAutofit/>
          </a:bodyPr>
          <a:p>
            <a:pPr algn="l">
              <a:buClrTx/>
              <a:buSzTx/>
              <a:buNone/>
            </a:pPr>
            <a:r>
              <a:rPr lang="zh-CN" altLang="en-US" sz="2400" dirty="0">
                <a:latin typeface="楷体" panose="02010609060101010101" charset="-122"/>
                <a:ea typeface="楷体" panose="02010609060101010101" charset="-122"/>
                <a:cs typeface="楷体" panose="02010609060101010101" charset="-122"/>
                <a:sym typeface="+mn-ea"/>
              </a:rPr>
              <a:t>都握住手不松开的情况下，想办法解开胳膊。③告诉大家一定可以解开，但答案会有两种，一种是一个大圈，另外一种是两个套着的环。④如果过程中实在解不开，主持人可允许参与者决定相邻两只手断开一次，但再次进行时必须马上封闭。</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·有关讨论：开始时你的感觉怎样，思路是否很混乱？当解开一点以后，你的想法是否发生变化？最后问题解决后，你是不是很开心？在这个过程中，你学到了什么？</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b="1" dirty="0">
                <a:solidFill>
                  <a:srgbClr val="00B0F0"/>
                </a:solidFill>
                <a:latin typeface="楷体" panose="02010609060101010101" charset="-122"/>
                <a:ea typeface="楷体" panose="02010609060101010101" charset="-122"/>
                <a:cs typeface="楷体" panose="02010609060101010101" charset="-122"/>
                <a:sym typeface="+mn-ea"/>
              </a:rPr>
              <a:t>5. 举胖子</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·目的：培养团队精神。</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·方法：在参与者中挑选个头最大、体重最重的人，请他坐在讲台上的一张座椅上。另外，在参与者中挑选 4 名最瘦小的学员，请他们上台，要求：4 名瘦小的参与者要合力将坐在椅子上的胖参与者举起来，起码 3 分钟，但是，每人只能动用自己的一到两个手指。</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·讨论：不要认为不可能，要善于听取主持人的引导，利用正确的方法，通力合作。</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en-US" altLang="zh-CN" sz="2400" b="1" dirty="0">
                <a:solidFill>
                  <a:srgbClr val="00B0F0"/>
                </a:solidFill>
                <a:latin typeface="楷体" panose="02010609060101010101" charset="-122"/>
                <a:ea typeface="楷体" panose="02010609060101010101" charset="-122"/>
                <a:cs typeface="楷体" panose="02010609060101010101" charset="-122"/>
                <a:sym typeface="+mn-ea"/>
              </a:rPr>
              <a:t> </a:t>
            </a:r>
            <a:r>
              <a:rPr lang="zh-CN" altLang="en-US" sz="2400" b="1" dirty="0">
                <a:solidFill>
                  <a:srgbClr val="00B0F0"/>
                </a:solidFill>
                <a:latin typeface="楷体" panose="02010609060101010101" charset="-122"/>
                <a:ea typeface="楷体" panose="02010609060101010101" charset="-122"/>
                <a:cs typeface="楷体" panose="02010609060101010101" charset="-122"/>
                <a:sym typeface="+mn-ea"/>
              </a:rPr>
              <a:t>6. 高空飞蛋</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·目的：提高创造力及团队的合作能力。</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·人数及时间：3 人一组为最佳；30 分钟。</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endParaRPr lang="zh-CN" altLang="en-US" sz="2400" dirty="0">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 name="文本框 1"/>
          <p:cNvSpPr txBox="1"/>
          <p:nvPr/>
        </p:nvSpPr>
        <p:spPr>
          <a:xfrm>
            <a:off x="291465" y="918210"/>
            <a:ext cx="11900535" cy="5688330"/>
          </a:xfrm>
          <a:prstGeom prst="rect">
            <a:avLst/>
          </a:prstGeom>
          <a:noFill/>
        </p:spPr>
        <p:txBody>
          <a:bodyPr wrap="square" rtlCol="0" anchor="t">
            <a:noAutofit/>
          </a:bodyPr>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·材料及场地：每组鸡蛋 1 个，小气球 1 只，塑料袋 1 个，竹签 4 支，塑料匙、叉子各 2 支，橡皮筋 6 条；三层楼及楼下空地。</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·操作程序：①主持人把上述材料发给每组，然后让参与者在 25 分钟之后到指定的三层楼的地点把鸡蛋放下来，为了不摔破鸡蛋，可以用所给的材料设计保护伞。② 25 分钟之后，每组留一人在三层楼高的地方放鸡蛋，其他人可以到楼下空地观赏及检查落下的鸡蛋是否完好。③鸡蛋完好的小组是优胜组，还可以进行决赛，选出胜出者。</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7. 空方阵</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·目的：增强小组之间的沟通及配合；找出经常出现的问题，探索出解决这些问题的方法；小组在工作时是否有领导者出现以及体会领导者的作用。</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·人数及时间：5 人一小组，10 人一大组，24 人一班为最佳；40 分钟。</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·材料及场地：两套空方阵塑料板；教室及其他会议室或走廊。</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·操作程序：①将 10 人的大组分为两个小组，一组命名为“计划团队”，另一组命名为“执行团队”，还有两位组员为“观察团队”。②主持人将 3 份不同的指令分别交给“计划团队”“执行团队”“观察团队”。③对比两个大组，选出最先完成任务的大组，听他们分享自己在工作过程中的感受，为什么能够完成得比另外一组快。④观</a:t>
            </a:r>
            <a:endParaRPr lang="zh-CN" altLang="en-US" sz="2400" dirty="0">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413766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0</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偷油的三只老鼠</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495300" y="1615440"/>
            <a:ext cx="11221085" cy="341503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三只老鼠同去一个很深的油缸偷油喝，够不到油喝的它们想到一个办法，就是一只老鼠咬着另一只老鼠的尾巴，吊到缸底去喝油，大家轮流喝油，有福同享。</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第一只老鼠最先吊下去喝油，它想：“油就只有这么多，大家轮流喝一点儿也不过瘾，今天算我运气好，干脆自己跳下去喝个饱。”夹在中间的老鼠想：“下面的油没多少，万一让第一只老鼠喝光了，那我怎么办？我看还是把它放了，自己跳下去喝个痛快！”第三只老鼠也暗自嘀咕：“油那么少，等它们两个吃饱喝足，哪里还有我的份儿？倒不如趁这个时候把它们放了，自己跳到缸底饱喝一顿。”</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于是，第二只老鼠狠心地放开第一只老鼠的尾巴，第三只老鼠也迅速放开第二只老鼠的尾巴，它们争先恐后地跳到缸里。最后，三只老鼠都淹死在油缸里了。</a:t>
            </a: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animBg="1" build="p"/>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 name="文本框 1"/>
          <p:cNvSpPr txBox="1"/>
          <p:nvPr/>
        </p:nvSpPr>
        <p:spPr>
          <a:xfrm>
            <a:off x="376555" y="998220"/>
            <a:ext cx="11509375" cy="3583940"/>
          </a:xfrm>
          <a:prstGeom prst="rect">
            <a:avLst/>
          </a:prstGeom>
          <a:noFill/>
        </p:spPr>
        <p:txBody>
          <a:bodyPr wrap="square" rtlCol="0" anchor="t">
            <a:noAutofit/>
          </a:bodyPr>
          <a:p>
            <a:pPr algn="l">
              <a:buClrTx/>
              <a:buSzTx/>
              <a:buNone/>
            </a:pPr>
            <a:r>
              <a:rPr lang="zh-CN" altLang="en-US" sz="2400" dirty="0">
                <a:latin typeface="楷体" panose="02010609060101010101" charset="-122"/>
                <a:ea typeface="楷体" panose="02010609060101010101" charset="-122"/>
                <a:cs typeface="楷体" panose="02010609060101010101" charset="-122"/>
              </a:rPr>
              <a:t>察员分别谈谈两个大组在排列任务过程中的表现。</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·有关讨论：总结这个游戏中最大的启发是什么，讨论领导力、沟通方面的问题，合作及配合是否融洽，通过什么方法来解决问题。</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8. 你说我做</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·目的：增强沟通能力、领导能力。</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·人数及时间：20~30 人；约 1 小时。</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·材料及场地：用七彩积木制作的模型、积木、彩笔、白纸；不限。</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·操作程序：①将参与者分成若干组，每组 4~6 人为宜。②每组讨论 3 分钟，根据自己平时的特点分成两队，分别为“指导者”和“操作者”。③让每组的“操作者”暂时先到教室外面等候。④这时主持人拿出自己做好的模型，让每组剩下的“指导者”观看（不许拆开），并记录下模型的样式。⑤ 15 分钟后，将模型收起，请“操作者”进入教室，每组的“指导者”将刚刚看到的模型描述给“操作者”，由“操作者”搭建一个与模型一模一样的造型。⑥主持人展示标准模型，用时少且出错率低者为胜。⑦让“指导者”和“操作者”分别将自己的感受用彩笔写在白纸上。</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zh-CN" altLang="en-US" sz="2400" dirty="0">
                <a:latin typeface="楷体" panose="02010609060101010101" charset="-122"/>
                <a:ea typeface="楷体" panose="02010609060101010101" charset="-122"/>
                <a:cs typeface="楷体" panose="02010609060101010101" charset="-122"/>
              </a:rPr>
              <a:t>·有关讨论：①身为指导者的你，体会是什么？②身为操作者的你，体会是什么？</a:t>
            </a:r>
            <a:endParaRPr lang="zh-CN" altLang="en-US" sz="2400"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0830" y="1035685"/>
            <a:ext cx="11595735" cy="4068445"/>
          </a:xfrm>
          <a:prstGeom prst="rect">
            <a:avLst/>
          </a:prstGeom>
          <a:noFill/>
        </p:spPr>
        <p:txBody>
          <a:bodyPr wrap="square" rtlCol="0" anchor="t">
            <a:noAutofit/>
          </a:bodyPr>
          <a:p>
            <a:pPr algn="l">
              <a:buClrTx/>
              <a:buSzTx/>
              <a:buNone/>
            </a:pPr>
            <a:r>
              <a:rPr lang="zh-CN" altLang="en-US" sz="2400" dirty="0">
                <a:latin typeface="楷体" panose="02010609060101010101" charset="-122"/>
                <a:ea typeface="楷体" panose="02010609060101010101" charset="-122"/>
                <a:cs typeface="楷体" panose="02010609060101010101" charset="-122"/>
                <a:sym typeface="+mn-ea"/>
              </a:rPr>
              <a:t>③当操作者没有完全按照你的指导去做的时候，作为指导者的你有什么感觉？④当感觉到没能完全领会指导者意图的时候，作为操作者的你有什么感觉？⑤当竞争对手已经做完，欢呼雀跃的时候，你们有什么感受？⑥当看到最后的作品与标准模型不一样的时候，你们有什么感受？</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en-US" altLang="zh-CN" sz="2400" b="1" dirty="0">
                <a:solidFill>
                  <a:srgbClr val="00B0F0"/>
                </a:solidFill>
                <a:latin typeface="楷体" panose="02010609060101010101" charset="-122"/>
                <a:ea typeface="楷体" panose="02010609060101010101" charset="-122"/>
                <a:cs typeface="楷体" panose="02010609060101010101" charset="-122"/>
                <a:sym typeface="+mn-ea"/>
              </a:rPr>
              <a:t> </a:t>
            </a:r>
            <a:r>
              <a:rPr lang="zh-CN" altLang="en-US" sz="2400" b="1" dirty="0">
                <a:solidFill>
                  <a:srgbClr val="00B0F0"/>
                </a:solidFill>
                <a:latin typeface="楷体" panose="02010609060101010101" charset="-122"/>
                <a:ea typeface="楷体" panose="02010609060101010101" charset="-122"/>
                <a:cs typeface="楷体" panose="02010609060101010101" charset="-122"/>
                <a:sym typeface="+mn-ea"/>
              </a:rPr>
              <a:t>9. 教练技术</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·目的：让同学们从中发现自身在教他人时存在的问题，不要用专家心态教人，也不要用自己的标准来衡量别人，要掌握教学方法，有耐心，要适当给予他人鼓励。</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·人数及时间：每组 6 人；约 10 分钟。</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·材料及场地：按虚线切割好的 T 形板；不限。</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·操作程序：①每组推选一位组长，所有组长在 4 分钟时间内由老师教会“ T”字形拼图的方法（老师必须让每位组长拼一次且要保证每位组长已经完全学会）。②然后由组长在 5 分钟之内教会每个组员，学会的组将模型交回，比赛开始。每组随便抽一位（由老师随机抽），限时 20 秒，拼出“ T”字图形来，超时不算，看哪一组拼出来的人数较多，那个组就是第一名。</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endParaRPr lang="zh-CN" altLang="en-US" sz="2400" dirty="0">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 name="文本框 1"/>
          <p:cNvSpPr txBox="1"/>
          <p:nvPr/>
        </p:nvSpPr>
        <p:spPr>
          <a:xfrm>
            <a:off x="434340" y="1022985"/>
            <a:ext cx="11567160" cy="4136390"/>
          </a:xfrm>
          <a:prstGeom prst="rect">
            <a:avLst/>
          </a:prstGeom>
          <a:noFill/>
        </p:spPr>
        <p:txBody>
          <a:bodyPr wrap="square" rtlCol="0" anchor="t">
            <a:noAutofit/>
          </a:bodyPr>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b="1" dirty="0">
                <a:solidFill>
                  <a:srgbClr val="00B0F0"/>
                </a:solidFill>
                <a:latin typeface="楷体" panose="02010609060101010101" charset="-122"/>
                <a:ea typeface="楷体" panose="02010609060101010101" charset="-122"/>
                <a:cs typeface="楷体" panose="02010609060101010101" charset="-122"/>
                <a:sym typeface="+mn-ea"/>
              </a:rPr>
              <a:t>10. 他的授权方式</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·目的：让同学们体会作为一位主管在分派任务时通常犯的错误以及改善的方法。</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·人数及时间：8 人一组为最佳；约 30 分钟。</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·材料及场地：眼罩 4 个，20 米长的绳子 1 条；不限。</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·操作程序：</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（1）主持人选出一位总经理、一位总经理秘书、一位部门经理、一位部门经理秘书、4 位操作人员。</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（2）主持人把总经理及总经理秘书带到一个看不见的角落，而后给他们说明游戏规则：①总经理要让秘书给部门经理传达一项任务，该任务就是由操作人员在戴着眼罩的情况下，把一条 20 米长的绳子做成一个正方形，绳子要用尽。②全过程不得直接指挥，一定是通过秘书将指令传给部门经理，由部门经理指挥操作人员完成任务。③部门经理有不明白的地方也可以通过自己的秘书请示总经理。④部门经理在指挥的过程中要与操作人员保持 5 米以上的距离。</a:t>
            </a:r>
            <a:endParaRPr lang="zh-CN" altLang="en-US" sz="2400" dirty="0">
              <a:latin typeface="楷体" panose="02010609060101010101" charset="-122"/>
              <a:ea typeface="楷体" panose="02010609060101010101" charset="-122"/>
              <a:cs typeface="楷体" panose="02010609060101010101" charset="-122"/>
              <a:sym typeface="+mn-ea"/>
            </a:endParaRPr>
          </a:p>
          <a:p>
            <a:pPr algn="l">
              <a:buClrTx/>
              <a:buSz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·有关讨论：①作为操作人员，你会怎样评价你的这位主管经理？如果是你，你会怎样来分派任务？②作为部门经理，你对总经理的看法如何？你对操作人员的执行</a:t>
            </a:r>
            <a:endParaRPr lang="zh-CN" altLang="en-US" sz="2400" dirty="0">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9580" y="1064260"/>
            <a:ext cx="11379200" cy="1083310"/>
          </a:xfrm>
          <a:prstGeom prst="rect">
            <a:avLst/>
          </a:prstGeom>
          <a:noFill/>
        </p:spPr>
        <p:txBody>
          <a:bodyPr wrap="square" rtlCol="0" anchor="t">
            <a:noAutofit/>
          </a:bodyPr>
          <a:p>
            <a:pPr algn="l">
              <a:buClrTx/>
              <a:buSzTx/>
              <a:buNone/>
            </a:pPr>
            <a:r>
              <a:rPr lang="zh-CN" altLang="en-US" sz="2400" dirty="0">
                <a:latin typeface="楷体" panose="02010609060101010101" charset="-122"/>
                <a:ea typeface="楷体" panose="02010609060101010101" charset="-122"/>
                <a:cs typeface="楷体" panose="02010609060101010101" charset="-122"/>
                <a:sym typeface="+mn-ea"/>
              </a:rPr>
              <a:t>过程有什么看法？③作为总经理，你对这项任务的感觉如何？你认为哪方面是可以改善的？</a:t>
            </a:r>
            <a:endParaRPr lang="zh-CN" altLang="en-US" sz="2400" dirty="0">
              <a:latin typeface="楷体" panose="02010609060101010101" charset="-122"/>
              <a:ea typeface="楷体" panose="02010609060101010101" charset="-122"/>
              <a:cs typeface="楷体" panose="02010609060101010101" charset="-122"/>
              <a:sym typeface="+mn-ea"/>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386455" y="2147570"/>
            <a:ext cx="5505450" cy="42957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975791" y="2767890"/>
            <a:ext cx="6912968" cy="13220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rPr>
              <a:t>感谢观看</a:t>
            </a:r>
            <a:endPar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4561784" y="3145135"/>
            <a:ext cx="306832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团队合作</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第一节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一、向自然界学习团队合作</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（一）向狼群学习团队合作</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00" name="图片 99"/>
          <p:cNvPicPr/>
          <p:nvPr/>
        </p:nvPicPr>
        <p:blipFill>
          <a:blip r:embed="rId1"/>
          <a:stretch>
            <a:fillRect/>
          </a:stretch>
        </p:blipFill>
        <p:spPr>
          <a:xfrm>
            <a:off x="2738120" y="1750695"/>
            <a:ext cx="6716395" cy="427355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一、向自然界学习团队合作</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（二）向雁群学习团队合作</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01" name="图片 100"/>
          <p:cNvPicPr/>
          <p:nvPr/>
        </p:nvPicPr>
        <p:blipFill>
          <a:blip r:embed="rId1"/>
          <a:stretch>
            <a:fillRect/>
          </a:stretch>
        </p:blipFill>
        <p:spPr>
          <a:xfrm>
            <a:off x="2767330" y="1752600"/>
            <a:ext cx="6656705" cy="444119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一、向自然界学习团队合作</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（三）向蚁群学习团队合作</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02" name="图片 101"/>
          <p:cNvPicPr/>
          <p:nvPr/>
        </p:nvPicPr>
        <p:blipFill>
          <a:blip r:embed="rId1"/>
          <a:stretch>
            <a:fillRect/>
          </a:stretch>
        </p:blipFill>
        <p:spPr>
          <a:xfrm>
            <a:off x="2915285" y="1841500"/>
            <a:ext cx="6360795" cy="424942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tags/tag1.xml><?xml version="1.0" encoding="utf-8"?>
<p:tagLst xmlns:p="http://schemas.openxmlformats.org/presentationml/2006/main">
  <p:tag name="TIMING" val="|3.3"/>
</p:tagLst>
</file>

<file path=ppt/tags/tag10.xml><?xml version="1.0" encoding="utf-8"?>
<p:tagLst xmlns:p="http://schemas.openxmlformats.org/presentationml/2006/main">
  <p:tag name="KSO_WM_DIAGRAM_VIRTUALLY_FRAME" val="{&quot;height&quot;:343.35,&quot;left&quot;:56.75,&quot;top&quot;:183.35,&quot;width&quot;:903.25}"/>
</p:tagLst>
</file>

<file path=ppt/tags/tag1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1_4*n_h_h_f*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请尽量言简意赅的阐述观点"/>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1_4*n_h_h_a*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项标题"/>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1_1"/>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1"/>
  <p:tag name="KSO_WM_DIAGRAM_COLOR_TEXT_CAN_REMOVE" val="n"/>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5_2"/>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5_2"/>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5_3"/>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5_3"/>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5_1"/>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5_1"/>
  <p:tag name="KSO_WM_DIAGRAM_VERSION" val="3"/>
  <p:tag name="KSO_WM_DIAGRAM_COLOR_TRICK" val="1"/>
  <p:tag name="KSO_WM_DIAGRAM_COLOR_TEXT_CAN_REMOVE" val="n"/>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4_2"/>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4_2"/>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4_3"/>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4_3"/>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4_1"/>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4_1"/>
  <p:tag name="KSO_WM_DIAGRAM_VERSION" val="3"/>
  <p:tag name="KSO_WM_DIAGRAM_COLOR_TRICK" val="1"/>
  <p:tag name="KSO_WM_DIAGRAM_COLOR_TEXT_CAN_REMOVE" val="n"/>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3_2"/>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3_2"/>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i*1_1_1"/>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343.35,&quot;left&quot;:56.75,&quot;top&quot;:183.35,&quot;width&quot;:903.25}"/>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4900000095367431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3_3"/>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3_3"/>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3_1"/>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3_1"/>
  <p:tag name="KSO_WM_DIAGRAM_VERSION" val="3"/>
  <p:tag name="KSO_WM_DIAGRAM_COLOR_TRICK" val="1"/>
  <p:tag name="KSO_WM_DIAGRAM_COLOR_TEXT_CAN_REMOVE" val="n"/>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2_2"/>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2_2"/>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2_3"/>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2_3"/>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2_1"/>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1_4*n_h_h_f*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请尽量言简意赅的阐述观点"/>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1_4*n_h_h_a*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项标题"/>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1_4*n_h_h_f*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请尽量言简意赅的阐述观点"/>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1_4*n_h_h_a*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项标题"/>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1_4*n_h_h_f*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请尽量言简意赅的阐述观点"/>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i*1_1_3"/>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43.35,&quot;left&quot;:56.75,&quot;top&quot;:183.35,&quot;width&quot;:903.25}"/>
  <p:tag name="KSO_WM_DIAGRAM_COLOR_MATCH_VALUE" val="{&quot;shape&quot;:{&quot;fill&quot;:{&quot;solid&quot;:{&quot;brightness&quot;:0.800000011920929,&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1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1_4*n_h_h_a*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项标题"/>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1_4*n_h_h_f*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请尽量言简意赅的阐述观点"/>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1_4*n_h_h_a*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项标题"/>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3.xml><?xml version="1.0" encoding="utf-8"?>
<p:tagLst xmlns:p="http://schemas.openxmlformats.org/presentationml/2006/main">
  <p:tag name="TIMING" val="|2.9"/>
</p:tagLst>
</file>

<file path=ppt/tags/tag124.xml><?xml version="1.0" encoding="utf-8"?>
<p:tagLst xmlns:p="http://schemas.openxmlformats.org/presentationml/2006/main">
  <p:tag name="KSO_WM_DIAGRAM_VIRTUALLY_FRAME" val="{&quot;height&quot;:235.65,&quot;left&quot;:45.2,&quot;top&quot;:272.25,&quot;width&quot;:856.95}"/>
</p:tagLst>
</file>

<file path=ppt/tags/tag125.xml><?xml version="1.0" encoding="utf-8"?>
<p:tagLst xmlns:p="http://schemas.openxmlformats.org/presentationml/2006/main">
  <p:tag name="KSO_WM_DIAGRAM_VIRTUALLY_FRAME" val="{&quot;height&quot;:235.65,&quot;left&quot;:45.2,&quot;top&quot;:272.25,&quot;width&quot;:856.95}"/>
</p:tagLst>
</file>

<file path=ppt/tags/tag126.xml><?xml version="1.0" encoding="utf-8"?>
<p:tagLst xmlns:p="http://schemas.openxmlformats.org/presentationml/2006/main">
  <p:tag name="KSO_WM_DIAGRAM_VIRTUALLY_FRAME" val="{&quot;height&quot;:235.65,&quot;left&quot;:45.2,&quot;top&quot;:272.25,&quot;width&quot;:856.95}"/>
</p:tagLst>
</file>

<file path=ppt/tags/tag127.xml><?xml version="1.0" encoding="utf-8"?>
<p:tagLst xmlns:p="http://schemas.openxmlformats.org/presentationml/2006/main">
  <p:tag name="KSO_WM_DIAGRAM_VIRTUALLY_FRAME" val="{&quot;height&quot;:235.65,&quot;left&quot;:45.2,&quot;top&quot;:272.25,&quot;width&quot;:856.95}"/>
</p:tagLst>
</file>

<file path=ppt/tags/tag128.xml><?xml version="1.0" encoding="utf-8"?>
<p:tagLst xmlns:p="http://schemas.openxmlformats.org/presentationml/2006/main">
  <p:tag name="KSO_WM_DIAGRAM_VIRTUALLY_FRAME" val="{&quot;height&quot;:235.65,&quot;left&quot;:45.2,&quot;top&quot;:272.25,&quot;width&quot;:856.95}"/>
</p:tagLst>
</file>

<file path=ppt/tags/tag129.xml><?xml version="1.0" encoding="utf-8"?>
<p:tagLst xmlns:p="http://schemas.openxmlformats.org/presentationml/2006/main">
  <p:tag name="KSO_WM_DIAGRAM_VIRTUALLY_FRAME" val="{&quot;height&quot;:235.65,&quot;left&quot;:45.2,&quot;top&quot;:272.25,&quot;width&quot;:856.95}"/>
</p:tagLst>
</file>

<file path=ppt/tags/tag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0957_4*n_h_i*1_1_4"/>
  <p:tag name="KSO_WM_TEMPLATE_CATEGORY" val="diagram"/>
  <p:tag name="KSO_WM_TEMPLATE_INDEX" val="20230957"/>
  <p:tag name="KSO_WM_UNIT_LAYERLEVEL" val="1_1_1"/>
  <p:tag name="KSO_WM_TAG_VERSION" val="3.0"/>
  <p:tag name="KSO_WM_DIAGRAM_MAX_ITEMCNT" val="6"/>
  <p:tag name="KSO_WM_DIAGRAM_MIN_ITEMCNT" val="2"/>
  <p:tag name="KSO_WM_DIAGRAM_VIRTUALLY_FRAME" val="{&quot;height&quot;:343.35,&quot;left&quot;:56.75,&quot;top&quot;:183.35,&quot;width&quot;:903.25}"/>
  <p:tag name="KSO_WM_DIAGRAM_COLOR_MATCH_VALUE" val="{&quot;shape&quot;:{&quot;fill&quot;:{&quot;gradient&quot;:[{&quot;brightness&quot;:0,&quot;colorType&quot;:1,&quot;foreColorIndex&quot;:5,&quot;pos&quot;:1,&quot;transparency&quot;:0},{&quot;brightness&quot;:0.20000000298023224,&quot;colorType&quot;:1,&quot;foreColorIndex&quot;:5,&quot;pos&quot;:0.5,&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30.xml><?xml version="1.0" encoding="utf-8"?>
<p:tagLst xmlns:p="http://schemas.openxmlformats.org/presentationml/2006/main">
  <p:tag name="KSO_WM_DIAGRAM_VIRTUALLY_FRAME" val="{&quot;height&quot;:235.65,&quot;left&quot;:45.2,&quot;top&quot;:272.25,&quot;width&quot;:856.95}"/>
</p:tagLst>
</file>

<file path=ppt/tags/tag131.xml><?xml version="1.0" encoding="utf-8"?>
<p:tagLst xmlns:p="http://schemas.openxmlformats.org/presentationml/2006/main">
  <p:tag name="KSO_WM_DIAGRAM_VIRTUALLY_FRAME" val="{&quot;height&quot;:235.65,&quot;left&quot;:45.2,&quot;top&quot;:272.25,&quot;width&quot;:856.95}"/>
</p:tagLst>
</file>

<file path=ppt/tags/tag132.xml><?xml version="1.0" encoding="utf-8"?>
<p:tagLst xmlns:p="http://schemas.openxmlformats.org/presentationml/2006/main">
  <p:tag name="TIMING" val="|2.9"/>
</p:tagLst>
</file>

<file path=ppt/tags/tag133.xml><?xml version="1.0" encoding="utf-8"?>
<p:tagLst xmlns:p="http://schemas.openxmlformats.org/presentationml/2006/main">
  <p:tag name="KSO_WM_DIAGRAM_VIRTUALLY_FRAME" val="{&quot;height&quot;:187.1,&quot;left&quot;:45.2,&quot;top&quot;:90.6,&quot;width&quot;:914.8}"/>
</p:tagLst>
</file>

<file path=ppt/tags/tag134.xml><?xml version="1.0" encoding="utf-8"?>
<p:tagLst xmlns:p="http://schemas.openxmlformats.org/presentationml/2006/main">
  <p:tag name="KSO_WM_DIAGRAM_VIRTUALLY_FRAME" val="{&quot;height&quot;:187.1,&quot;left&quot;:45.2,&quot;top&quot;:90.6,&quot;width&quot;:914.8}"/>
</p:tagLst>
</file>

<file path=ppt/tags/tag135.xml><?xml version="1.0" encoding="utf-8"?>
<p:tagLst xmlns:p="http://schemas.openxmlformats.org/presentationml/2006/main">
  <p:tag name="KSO_WM_DIAGRAM_VIRTUALLY_FRAME" val="{&quot;height&quot;:187.1,&quot;left&quot;:45.2,&quot;top&quot;:90.6,&quot;width&quot;:914.8}"/>
</p:tagLst>
</file>

<file path=ppt/tags/tag136.xml><?xml version="1.0" encoding="utf-8"?>
<p:tagLst xmlns:p="http://schemas.openxmlformats.org/presentationml/2006/main">
  <p:tag name="KSO_WM_DIAGRAM_VIRTUALLY_FRAME" val="{&quot;height&quot;:187.1,&quot;left&quot;:45.2,&quot;top&quot;:90.6,&quot;width&quot;:914.8}"/>
</p:tagLst>
</file>

<file path=ppt/tags/tag137.xml><?xml version="1.0" encoding="utf-8"?>
<p:tagLst xmlns:p="http://schemas.openxmlformats.org/presentationml/2006/main">
  <p:tag name="KSO_WM_DIAGRAM_VIRTUALLY_FRAME" val="{&quot;height&quot;:187.1,&quot;left&quot;:45.2,&quot;top&quot;:90.6,&quot;width&quot;:914.8}"/>
</p:tagLst>
</file>

<file path=ppt/tags/tag138.xml><?xml version="1.0" encoding="utf-8"?>
<p:tagLst xmlns:p="http://schemas.openxmlformats.org/presentationml/2006/main">
  <p:tag name="KSO_WM_DIAGRAM_VIRTUALLY_FRAME" val="{&quot;height&quot;:187.1,&quot;left&quot;:45.2,&quot;top&quot;:90.6,&quot;width&quot;:914.8}"/>
</p:tagLst>
</file>

<file path=ppt/tags/tag139.xml><?xml version="1.0" encoding="utf-8"?>
<p:tagLst xmlns:p="http://schemas.openxmlformats.org/presentationml/2006/main">
  <p:tag name="TIMING" val="|2.9"/>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i*1_1_2"/>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140.xml><?xml version="1.0" encoding="utf-8"?>
<p:tagLst xmlns:p="http://schemas.openxmlformats.org/presentationml/2006/main">
  <p:tag name="TIMING" val="|1.4|4.6|1.3|1.2|1.3|1.2"/>
</p:tagLst>
</file>

<file path=ppt/tags/tag141.xml><?xml version="1.0" encoding="utf-8"?>
<p:tagLst xmlns:p="http://schemas.openxmlformats.org/presentationml/2006/main">
  <p:tag name="TIMING" val="|1.4|4.6|1.3|1.2|1.3|1.2"/>
</p:tagLst>
</file>

<file path=ppt/tags/tag142.xml><?xml version="1.0" encoding="utf-8"?>
<p:tagLst xmlns:p="http://schemas.openxmlformats.org/presentationml/2006/main">
  <p:tag name="ISPRING_PRESENTATION_TITLE" val="PowerPoint 演示文稿"/>
  <p:tag name="resource_record_key" val="{&quot;13&quot;:[19951231],&quot;70&quot;:[3322225,3312485,3325372,3318445]}"/>
  <p:tag name="commondata" val="eyJoZGlkIjoiNjQ4YzdlODg4MjcyNWQ4MjM5MzQ0NTg3N2YxZDIyOGYifQ=="/>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43.35,&quot;left&quot;:56.75,&quot;top&quot;:183.35,&quot;width&quot;:903.2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3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43.35,&quot;left&quot;:56.75,&quot;top&quot;:183.35,&quot;width&quot;:903.2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5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1"/>
  <p:tag name="KSO_WM_DIAGRAM_MAX_ITEMCNT" val="6"/>
  <p:tag name="KSO_WM_DIAGRAM_MIN_ITEMCNT" val="2"/>
  <p:tag name="KSO_WM_DIAGRAM_VIRTUALLY_FRAME" val="{&quot;height&quot;:343.35,&quot;left&quot;:56.75,&quot;top&quot;:183.35,&quot;width&quot;:903.2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4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2"/>
  <p:tag name="KSO_WM_DIAGRAM_VIRTUALLY_FRAME" val="{&quot;height&quot;:343.35,&quot;left&quot;:56.75,&quot;top&quot;:183.35,&quot;width&quot;:903.2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2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3.35,&quot;left&quot;:56.75,&quot;top&quot;:183.35,&quot;width&quot;:903.25}"/>
  <p:tag name="KSO_WM_DIAGRAM_COLOR_MATCH_VALUE" val="{&quot;shape&quot;:{&quot;fill&quot;:{&quot;gradient&quot;:[{&quot;brightness&quot;:0,&quot;colorType&quot;:1,&quot;foreColorIndex&quot;:5,&quot;pos&quot;:0.5,&quot;transparency&quot;:0},{&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2.xml><?xml version="1.0" encoding="utf-8"?>
<p:tagLst xmlns:p="http://schemas.openxmlformats.org/presentationml/2006/main">
  <p:tag name="TIMING" val="|2.9"/>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1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2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22.xml><?xml version="1.0" encoding="utf-8"?>
<p:tagLst xmlns:p="http://schemas.openxmlformats.org/presentationml/2006/main">
  <p:tag name="KSO_WM_DIAGRAM_VIRTUALLY_FRAME" val="{&quot;height&quot;:332.7,&quot;left&quot;:86.15,&quot;top&quot;:183.8,&quot;width&quot;:869.65}"/>
</p:tagLst>
</file>

<file path=ppt/tags/tag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57_4*n_h_h_f*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57_4*n_h_h_a*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5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2"/>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4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3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1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73*73"/>
  <p:tag name="KSO_WM_UNIT_TYPE" val="n_h_h_x"/>
  <p:tag name="KSO_WM_UNIT_INDEX" val="1_2_1_1"/>
  <p:tag name="KSO_WM_DIAGRAM_MAX_ITEMCNT" val="6"/>
  <p:tag name="KSO_WM_DIAGRAM_MIN_ITEMCNT" val="2"/>
  <p:tag name="KSO_WM_DIAGRAM_VIRTUALLY_FRAME" val="{&quot;height&quot;:343.35,&quot;left&quot;:56.75,&quot;top&quot;:183.35,&quot;width&quot;:903.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5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49*72"/>
  <p:tag name="KSO_WM_UNIT_TYPE" val="n_h_h_x"/>
  <p:tag name="KSO_WM_UNIT_INDEX" val="1_2_5_1"/>
  <p:tag name="KSO_WM_DIAGRAM_MAX_ITEMCNT" val="6"/>
  <p:tag name="KSO_WM_DIAGRAM_MIN_ITEMCNT" val="2"/>
  <p:tag name="KSO_WM_DIAGRAM_VIRTUALLY_FRAME" val="{&quot;height&quot;:343.35,&quot;left&quot;:56.75,&quot;top&quot;:183.35,&quot;width&quot;:903.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xml><?xml version="1.0" encoding="utf-8"?>
<p:tagLst xmlns:p="http://schemas.openxmlformats.org/presentationml/2006/main">
  <p:tag name="TIMING" val="|2.9"/>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4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70*73"/>
  <p:tag name="KSO_WM_UNIT_TYPE" val="n_h_h_x"/>
  <p:tag name="KSO_WM_UNIT_INDEX" val="1_2_4_1"/>
  <p:tag name="KSO_WM_DIAGRAM_MAX_ITEMCNT" val="6"/>
  <p:tag name="KSO_WM_DIAGRAM_MIN_ITEMCNT" val="2"/>
  <p:tag name="KSO_WM_DIAGRAM_VIRTUALLY_FRAME" val="{&quot;height&quot;:343.35,&quot;left&quot;:56.75,&quot;top&quot;:183.35,&quot;width&quot;:903.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3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68*73"/>
  <p:tag name="KSO_WM_UNIT_TYPE" val="n_h_h_x"/>
  <p:tag name="KSO_WM_UNIT_INDEX" val="1_2_3_1"/>
  <p:tag name="KSO_WM_DIAGRAM_MAX_ITEMCNT" val="6"/>
  <p:tag name="KSO_WM_DIAGRAM_MIN_ITEMCNT" val="2"/>
  <p:tag name="KSO_WM_DIAGRAM_VIRTUALLY_FRAME" val="{&quot;height&quot;:343.35,&quot;left&quot;:56.75,&quot;top&quot;:183.35,&quot;width&quot;:903.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2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73*73"/>
  <p:tag name="KSO_WM_UNIT_TYPE" val="n_h_h_x"/>
  <p:tag name="KSO_WM_UNIT_INDEX" val="1_2_2_1"/>
  <p:tag name="KSO_WM_DIAGRAM_MAX_ITEMCNT" val="6"/>
  <p:tag name="KSO_WM_DIAGRAM_MIN_ITEMCNT" val="2"/>
  <p:tag name="KSO_WM_DIAGRAM_VIRTUALLY_FRAME" val="{&quot;height&quot;:343.35,&quot;left&quot;:56.75,&quot;top&quot;:183.35,&quot;width&quot;:903.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0957_3*n_h_a*1_1_1"/>
  <p:tag name="KSO_WM_TEMPLATE_CATEGORY" val="diagram"/>
  <p:tag name="KSO_WM_TEMPLATE_INDEX" val="202309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3*n_h_x*1_1_1"/>
  <p:tag name="KSO_WM_TEMPLATE_CATEGORY" val="diagram"/>
  <p:tag name="KSO_WM_TEMPLATE_INDEX" val="20230957"/>
  <p:tag name="KSO_WM_UNIT_LAYERLEVEL" val="1_1_1"/>
  <p:tag name="KSO_WM_TAG_VERSION" val="3.0"/>
  <p:tag name="KSO_WM_BEAUTIFY_FLAG" val="#wm#"/>
  <p:tag name="KSO_WM_DIAGRAM_VERSION" val="3"/>
  <p:tag name="KSO_WM_DIAGRAM_COLOR_TRICK" val="1"/>
  <p:tag name="KSO_WM_DIAGRAM_COLOR_TEXT_CAN_REMOVE" val="n"/>
  <p:tag name="KSO_WM_UNIT_VALUE" val="111*120"/>
  <p:tag name="KSO_WM_UNIT_TYPE" val="n_h_x"/>
  <p:tag name="KSO_WM_UNIT_INDEX" val="1_1_1"/>
  <p:tag name="KSO_WM_DIAGRAM_MAX_ITEMCNT" val="6"/>
  <p:tag name="KSO_WM_DIAGRAM_MIN_ITEMCNT" val="2"/>
  <p:tag name="KSO_WM_DIAGRAM_VIRTUALLY_FRAME" val="{&quot;height&quot;:343.35,&quot;left&quot;:56.75,&quot;top&quot;:183.35,&quot;width&quot;:903.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xml><?xml version="1.0" encoding="utf-8"?>
<p:tagLst xmlns:p="http://schemas.openxmlformats.org/presentationml/2006/main">
  <p:tag name="KSO_WM_DIAGRAM_VIRTUALLY_FRAME" val="{&quot;height&quot;:332.7,&quot;left&quot;:86.15,&quot;top&quot;:183.8,&quot;width&quot;:869.65}"/>
</p:tagLst>
</file>

<file path=ppt/tags/tag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57_4*n_h_h_f*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57_4*n_h_h_a*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38.xml><?xml version="1.0" encoding="utf-8"?>
<p:tagLst xmlns:p="http://schemas.openxmlformats.org/presentationml/2006/main">
  <p:tag name="KSO_WM_DIAGRAM_VIRTUALLY_FRAME" val="{&quot;height&quot;:332.7,&quot;left&quot;:86.15,&quot;top&quot;:183.8,&quot;width&quot;:869.65}"/>
</p:tagLst>
</file>

<file path=ppt/tags/tag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57_4*n_h_h_f*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4.xml><?xml version="1.0" encoding="utf-8"?>
<p:tagLst xmlns:p="http://schemas.openxmlformats.org/presentationml/2006/main">
  <p:tag name="TIMING" val="|3.3"/>
</p:tagLst>
</file>

<file path=ppt/tags/tag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57_4*n_h_h_a*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41.xml><?xml version="1.0" encoding="utf-8"?>
<p:tagLst xmlns:p="http://schemas.openxmlformats.org/presentationml/2006/main">
  <p:tag name="KSO_WM_DIAGRAM_VIRTUALLY_FRAME" val="{&quot;height&quot;:332.7,&quot;left&quot;:86.15,&quot;top&quot;:183.8,&quot;width&quot;:869.65}"/>
</p:tagLst>
</file>

<file path=ppt/tags/tag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57_4*n_h_h_f*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57_4*n_h_h_a*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44.xml><?xml version="1.0" encoding="utf-8"?>
<p:tagLst xmlns:p="http://schemas.openxmlformats.org/presentationml/2006/main">
  <p:tag name="KSO_WM_DIAGRAM_VIRTUALLY_FRAME" val="{&quot;height&quot;:332.7,&quot;left&quot;:86.15,&quot;top&quot;:183.8,&quot;width&quot;:869.65}"/>
</p:tagLst>
</file>

<file path=ppt/tags/tag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57_4*n_h_h_f*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57_4*n_h_h_a*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3.35,&quot;left&quot;:56.75,&quot;top&quot;:183.35,&quot;width&quot;:90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47.xml><?xml version="1.0" encoding="utf-8"?>
<p:tagLst xmlns:p="http://schemas.openxmlformats.org/presentationml/2006/main">
  <p:tag name="TIMING" val="|2.9"/>
</p:tagLst>
</file>

<file path=ppt/tags/tag48.xml><?xml version="1.0" encoding="utf-8"?>
<p:tagLst xmlns:p="http://schemas.openxmlformats.org/presentationml/2006/main">
  <p:tag name="TIMING" val="|2.9"/>
</p:tagLst>
</file>

<file path=ppt/tags/tag49.xml><?xml version="1.0" encoding="utf-8"?>
<p:tagLst xmlns:p="http://schemas.openxmlformats.org/presentationml/2006/main">
  <p:tag name="TIMING" val="|2.9"/>
</p:tagLst>
</file>

<file path=ppt/tags/tag5.xml><?xml version="1.0" encoding="utf-8"?>
<p:tagLst xmlns:p="http://schemas.openxmlformats.org/presentationml/2006/main">
  <p:tag name="TIMING" val="|2.9"/>
</p:tagLst>
</file>

<file path=ppt/tags/tag50.xml><?xml version="1.0" encoding="utf-8"?>
<p:tagLst xmlns:p="http://schemas.openxmlformats.org/presentationml/2006/main">
  <p:tag name="TIMING" val="|2.9"/>
</p:tagLst>
</file>

<file path=ppt/tags/tag51.xml><?xml version="1.0" encoding="utf-8"?>
<p:tagLst xmlns:p="http://schemas.openxmlformats.org/presentationml/2006/main">
  <p:tag name="TIMING" val="|2.9"/>
</p:tagLst>
</file>

<file path=ppt/tags/tag52.xml><?xml version="1.0" encoding="utf-8"?>
<p:tagLst xmlns:p="http://schemas.openxmlformats.org/presentationml/2006/main">
  <p:tag name="TIMING" val="|2.9"/>
</p:tagLst>
</file>

<file path=ppt/tags/tag53.xml><?xml version="1.0" encoding="utf-8"?>
<p:tagLst xmlns:p="http://schemas.openxmlformats.org/presentationml/2006/main">
  <p:tag name="TIMING" val="|2.9"/>
</p:tagLst>
</file>

<file path=ppt/tags/tag54.xml><?xml version="1.0" encoding="utf-8"?>
<p:tagLst xmlns:p="http://schemas.openxmlformats.org/presentationml/2006/main">
  <p:tag name="TIMING" val="|2.9"/>
</p:tagLst>
</file>

<file path=ppt/tags/tag55.xml><?xml version="1.0" encoding="utf-8"?>
<p:tagLst xmlns:p="http://schemas.openxmlformats.org/presentationml/2006/main">
  <p:tag name="TIMING" val="|2.9"/>
</p:tagLst>
</file>

<file path=ppt/tags/tag56.xml><?xml version="1.0" encoding="utf-8"?>
<p:tagLst xmlns:p="http://schemas.openxmlformats.org/presentationml/2006/main">
  <p:tag name="TIMING" val="|2.9"/>
</p:tagLst>
</file>

<file path=ppt/tags/tag57.xml><?xml version="1.0" encoding="utf-8"?>
<p:tagLst xmlns:p="http://schemas.openxmlformats.org/presentationml/2006/main">
  <p:tag name="TIMING" val="|3.3"/>
</p:tagLst>
</file>

<file path=ppt/tags/tag58.xml><?xml version="1.0" encoding="utf-8"?>
<p:tagLst xmlns:p="http://schemas.openxmlformats.org/presentationml/2006/main">
  <p:tag name="TIMING" val="|2.9"/>
</p:tagLst>
</file>

<file path=ppt/tags/tag59.xml><?xml version="1.0" encoding="utf-8"?>
<p:tagLst xmlns:p="http://schemas.openxmlformats.org/presentationml/2006/main">
  <p:tag name="TIMING" val="|2.9"/>
</p:tagLst>
</file>

<file path=ppt/tags/tag6.xml><?xml version="1.0" encoding="utf-8"?>
<p:tagLst xmlns:p="http://schemas.openxmlformats.org/presentationml/2006/main">
  <p:tag name="TIMING" val="|2.9"/>
</p:tagLst>
</file>

<file path=ppt/tags/tag60.xml><?xml version="1.0" encoding="utf-8"?>
<p:tagLst xmlns:p="http://schemas.openxmlformats.org/presentationml/2006/main">
  <p:tag name="TIMING" val="|2.9"/>
</p:tagLst>
</file>

<file path=ppt/tags/tag61.xml><?xml version="1.0" encoding="utf-8"?>
<p:tagLst xmlns:p="http://schemas.openxmlformats.org/presentationml/2006/main">
  <p:tag name="TIMING" val="|2.9"/>
</p:tagLst>
</file>

<file path=ppt/tags/tag62.xml><?xml version="1.0" encoding="utf-8"?>
<p:tagLst xmlns:p="http://schemas.openxmlformats.org/presentationml/2006/main">
  <p:tag name="TIMING" val="|2.9"/>
</p:tagLst>
</file>

<file path=ppt/tags/tag63.xml><?xml version="1.0" encoding="utf-8"?>
<p:tagLst xmlns:p="http://schemas.openxmlformats.org/presentationml/2006/main">
  <p:tag name="TIMING" val="|2.9"/>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3_1"/>
  <p:tag name="KSO_WM_TEMPLATE_CATEGORY" val="diagram"/>
  <p:tag name="KSO_WM_TEMPLATE_INDEX" val="20234453"/>
  <p:tag name="KSO_WM_UNIT_LAYERLEVEL" val="1_1_1"/>
  <p:tag name="KSO_WM_TAG_VERSION" val="3.0"/>
  <p:tag name="KSO_WM_BEAUTIFY_FLAG" val="#wm#"/>
  <p:tag name="KSO_WM_UNIT_TYPE" val="q_h_i"/>
  <p:tag name="KSO_WM_UNIT_INDEX" val="1_3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solid&quot;:{&quot;brightness&quot;:0.699999988079071,&quot;colorType&quot;:1,&quot;foreColorIndex&quot;:5,&quot;transparency&quot;:0.6000000238418579},&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4_1"/>
  <p:tag name="KSO_WM_TEMPLATE_CATEGORY" val="diagram"/>
  <p:tag name="KSO_WM_TEMPLATE_INDEX" val="20234453"/>
  <p:tag name="KSO_WM_UNIT_LAYERLEVEL" val="1_1_1"/>
  <p:tag name="KSO_WM_TAG_VERSION" val="3.0"/>
  <p:tag name="KSO_WM_BEAUTIFY_FLAG" val="#wm#"/>
  <p:tag name="KSO_WM_UNIT_TYPE" val="q_h_i"/>
  <p:tag name="KSO_WM_UNIT_INDEX" val="1_4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solid&quot;:{&quot;brightness&quot;:0.699999988079071,&quot;colorType&quot;:1,&quot;foreColorIndex&quot;:5,&quot;transparency&quot;:0.6000000238418579},&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2_1"/>
  <p:tag name="KSO_WM_TEMPLATE_CATEGORY" val="diagram"/>
  <p:tag name="KSO_WM_TEMPLATE_INDEX" val="20234453"/>
  <p:tag name="KSO_WM_UNIT_LAYERLEVEL" val="1_1_1"/>
  <p:tag name="KSO_WM_TAG_VERSION" val="3.0"/>
  <p:tag name="KSO_WM_BEAUTIFY_FLAG" val="#wm#"/>
  <p:tag name="KSO_WM_UNIT_TYPE" val="q_h_i"/>
  <p:tag name="KSO_WM_UNIT_INDEX" val="1_2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solid&quot;:{&quot;brightness&quot;:0.699999988079071,&quot;colorType&quot;:1,&quot;foreColorIndex&quot;:5,&quot;transparency&quot;:0.6000000238418579},&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1_1"/>
  <p:tag name="KSO_WM_TEMPLATE_CATEGORY" val="diagram"/>
  <p:tag name="KSO_WM_TEMPLATE_INDEX" val="20234453"/>
  <p:tag name="KSO_WM_UNIT_LAYERLEVEL" val="1_1_1"/>
  <p:tag name="KSO_WM_TAG_VERSION" val="3.0"/>
  <p:tag name="KSO_WM_BEAUTIFY_FLAG" val="#wm#"/>
  <p:tag name="KSO_WM_UNIT_TYPE" val="q_h_i"/>
  <p:tag name="KSO_WM_UNIT_INDEX" val="1_1_1"/>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solid&quot;:{&quot;brightness&quot;:0.699999988079071,&quot;colorType&quot;:1,&quot;foreColorIndex&quot;:5,&quot;transparency&quot;:0.6000000238418579},&quot;type&quot;:1},&quot;glow&quot;:{&quot;colorType&quot;:0},&quot;line&quot;:{&quot;gradient&quot;:[{&quot;brightness&quot;:0.800000011920929,&quot;colorType&quot;:1,&quot;foreColorIndex&quot;:5,&quot;pos&quot;:0,&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i*1_1"/>
  <p:tag name="KSO_WM_TEMPLATE_CATEGORY" val="diagram"/>
  <p:tag name="KSO_WM_TEMPLATE_INDEX" val="20234453"/>
  <p:tag name="KSO_WM_UNIT_LAYERLEVEL" val="1_1"/>
  <p:tag name="KSO_WM_TAG_VERSION" val="3.0"/>
  <p:tag name="KSO_WM_BEAUTIFY_FLAG" val="#wm#"/>
  <p:tag name="KSO_WM_UNIT_TYPE" val="q_i"/>
  <p:tag name="KSO_WM_UNIT_INDEX" val="1_1"/>
  <p:tag name="KSO_WM_DIAGRAM_GROUP_CODE" val="q1-1"/>
  <p:tag name="KSO_WM_DIAGRAM_VERSION" val="3"/>
  <p:tag name="KSO_WM_DIAGRAM_COLOR_TRICK" val="1"/>
  <p:tag name="KSO_WM_DIAGRAM_COLOR_TEXT_CAN_REMOVE" val="n"/>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4f4f4&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1_2"/>
  <p:tag name="KSO_WM_TEMPLATE_CATEGORY" val="diagram"/>
  <p:tag name="KSO_WM_TEMPLATE_INDEX" val="20234453"/>
  <p:tag name="KSO_WM_UNIT_LAYERLEVEL" val="1_1_1"/>
  <p:tag name="KSO_WM_TAG_VERSION" val="3.0"/>
  <p:tag name="KSO_WM_BEAUTIFY_FLAG" val="#wm#"/>
  <p:tag name="KSO_WM_UNIT_TYPE" val="q_h_i"/>
  <p:tag name="KSO_WM_UNIT_INDEX" val="1_1_2"/>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gradient&quot;:[{&quot;brightness&quot;:0,&quot;colorType&quot;:1,&quot;foreColorIndex&quot;:5,&quot;pos&quot;:0.3970000147819519,&quot;transparency&quot;:0},{&quot;brightness&quot;:-0.25,&quot;colorType&quot;:1,&quot;foreColorIndex&quot;:5,&quot;pos&quot;:1,&quot;transparency&quot;:0},{&quot;brightness&quot;:0,&quot;colorType&quot;:2,&quot;pos&quot;:0,&quot;rgb&quot;:&quot;#5f8cff&quot;,&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xml><?xml version="1.0" encoding="utf-8"?>
<p:tagLst xmlns:p="http://schemas.openxmlformats.org/presentationml/2006/main">
  <p:tag name="TIMING" val="|2.9"/>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1_3"/>
  <p:tag name="KSO_WM_TEMPLATE_CATEGORY" val="diagram"/>
  <p:tag name="KSO_WM_TEMPLATE_INDEX" val="20234453"/>
  <p:tag name="KSO_WM_UNIT_LAYERLEVEL" val="1_1_1"/>
  <p:tag name="KSO_WM_TAG_VERSION" val="3.0"/>
  <p:tag name="KSO_WM_BEAUTIFY_FLAG" val="#wm#"/>
  <p:tag name="KSO_WM_UNIT_TYPE" val="q_h_i"/>
  <p:tag name="KSO_WM_UNIT_INDEX" val="1_1_3"/>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gradient&quot;:[{&quot;brightness&quot;:0.6000000238418579,&quot;colorType&quot;:1,&quot;foreColorIndex&quot;:5,&quot;pos&quot;:0,&quot;transparency&quot;:0},{&quot;brightness&quot;:0.20000000298023224,&quot;colorType&quot;:1,&quot;foreColorIndex&quot;:5,&quot;pos&quot;:0.6000000238418579,&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2_2"/>
  <p:tag name="KSO_WM_TEMPLATE_CATEGORY" val="diagram"/>
  <p:tag name="KSO_WM_TEMPLATE_INDEX" val="20234453"/>
  <p:tag name="KSO_WM_UNIT_LAYERLEVEL" val="1_1_1"/>
  <p:tag name="KSO_WM_TAG_VERSION" val="3.0"/>
  <p:tag name="KSO_WM_BEAUTIFY_FLAG" val="#wm#"/>
  <p:tag name="KSO_WM_UNIT_TYPE" val="q_h_i"/>
  <p:tag name="KSO_WM_UNIT_INDEX" val="1_2_2"/>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gradient&quot;:[{&quot;brightness&quot;:0,&quot;colorType&quot;:1,&quot;foreColorIndex&quot;:5,&quot;pos&quot;:0.3970000147819519,&quot;transparency&quot;:0},{&quot;brightness&quot;:-0.25,&quot;colorType&quot;:1,&quot;foreColorIndex&quot;:5,&quot;pos&quot;:1,&quot;transparency&quot;:0},{&quot;brightness&quot;:0,&quot;colorType&quot;:2,&quot;pos&quot;:0,&quot;rgb&quot;:&quot;#5f8cff&quot;,&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3_2"/>
  <p:tag name="KSO_WM_TEMPLATE_CATEGORY" val="diagram"/>
  <p:tag name="KSO_WM_TEMPLATE_INDEX" val="20234453"/>
  <p:tag name="KSO_WM_UNIT_LAYERLEVEL" val="1_1_1"/>
  <p:tag name="KSO_WM_TAG_VERSION" val="3.0"/>
  <p:tag name="KSO_WM_BEAUTIFY_FLAG" val="#wm#"/>
  <p:tag name="KSO_WM_UNIT_TYPE" val="q_h_i"/>
  <p:tag name="KSO_WM_UNIT_INDEX" val="1_3_2"/>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gradient&quot;:[{&quot;brightness&quot;:0,&quot;colorType&quot;:1,&quot;foreColorIndex&quot;:5,&quot;pos&quot;:0.3970000147819519,&quot;transparency&quot;:0},{&quot;brightness&quot;:-0.25,&quot;colorType&quot;:1,&quot;foreColorIndex&quot;:5,&quot;pos&quot;:1,&quot;transparency&quot;:0},{&quot;brightness&quot;:0,&quot;colorType&quot;:2,&quot;pos&quot;:0,&quot;rgb&quot;:&quot;#5f8cff&quot;,&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4_2"/>
  <p:tag name="KSO_WM_TEMPLATE_CATEGORY" val="diagram"/>
  <p:tag name="KSO_WM_TEMPLATE_INDEX" val="20234453"/>
  <p:tag name="KSO_WM_UNIT_LAYERLEVEL" val="1_1_1"/>
  <p:tag name="KSO_WM_TAG_VERSION" val="3.0"/>
  <p:tag name="KSO_WM_BEAUTIFY_FLAG" val="#wm#"/>
  <p:tag name="KSO_WM_UNIT_TYPE" val="q_h_i"/>
  <p:tag name="KSO_WM_UNIT_INDEX" val="1_4_2"/>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gradient&quot;:[{&quot;brightness&quot;:0,&quot;colorType&quot;:1,&quot;foreColorIndex&quot;:5,&quot;pos&quot;:0.3970000147819519,&quot;transparency&quot;:0},{&quot;brightness&quot;:-0.25,&quot;colorType&quot;:1,&quot;foreColorIndex&quot;:5,&quot;pos&quot;:1,&quot;transparency&quot;:0},{&quot;brightness&quot;:0,&quot;colorType&quot;:2,&quot;pos&quot;:0,&quot;rgb&quot;:&quot;#5f8cff&quot;,&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4.xml><?xml version="1.0" encoding="utf-8"?>
<p:tagLst xmlns:p="http://schemas.openxmlformats.org/presentationml/2006/main">
  <p:tag name="KSO_WM_UNIT_VALUE" val="110*116"/>
  <p:tag name="KSO_WM_UNIT_HIGHLIGHT" val="0"/>
  <p:tag name="KSO_WM_UNIT_COMPATIBLE" val="0"/>
  <p:tag name="KSO_WM_UNIT_DIAGRAM_ISNUMVISUAL" val="0"/>
  <p:tag name="KSO_WM_UNIT_DIAGRAM_ISREFERUNIT" val="0"/>
  <p:tag name="KSO_WM_UNIT_TYPE" val="q_h_x"/>
  <p:tag name="KSO_WM_UNIT_INDEX" val="1_4_1"/>
  <p:tag name="KSO_WM_UNIT_ID" val="diagram20234453_1*q_h_x*1_4_1"/>
  <p:tag name="KSO_WM_TEMPLATE_CATEGORY" val="diagram"/>
  <p:tag name="KSO_WM_TEMPLATE_INDEX" val="2023445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5.xml><?xml version="1.0" encoding="utf-8"?>
<p:tagLst xmlns:p="http://schemas.openxmlformats.org/presentationml/2006/main">
  <p:tag name="KSO_WM_UNIT_VALUE" val="101*116"/>
  <p:tag name="KSO_WM_UNIT_HIGHLIGHT" val="0"/>
  <p:tag name="KSO_WM_UNIT_COMPATIBLE" val="0"/>
  <p:tag name="KSO_WM_UNIT_DIAGRAM_ISNUMVISUAL" val="0"/>
  <p:tag name="KSO_WM_UNIT_DIAGRAM_ISREFERUNIT" val="0"/>
  <p:tag name="KSO_WM_UNIT_TYPE" val="q_h_x"/>
  <p:tag name="KSO_WM_UNIT_INDEX" val="1_2_1"/>
  <p:tag name="KSO_WM_UNIT_ID" val="diagram20234453_1*q_h_x*1_2_1"/>
  <p:tag name="KSO_WM_TEMPLATE_CATEGORY" val="diagram"/>
  <p:tag name="KSO_WM_TEMPLATE_INDEX" val="2023445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6.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UNIT_TYPE" val="q_h_x"/>
  <p:tag name="KSO_WM_UNIT_INDEX" val="1_3_1"/>
  <p:tag name="KSO_WM_UNIT_ID" val="diagram20234453_1*q_h_x*1_3_1"/>
  <p:tag name="KSO_WM_TEMPLATE_CATEGORY" val="diagram"/>
  <p:tag name="KSO_WM_TEMPLATE_INDEX" val="2023445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1_4"/>
  <p:tag name="KSO_WM_TEMPLATE_CATEGORY" val="diagram"/>
  <p:tag name="KSO_WM_TEMPLATE_INDEX" val="20234453"/>
  <p:tag name="KSO_WM_UNIT_LAYERLEVEL" val="1_1_1"/>
  <p:tag name="KSO_WM_TAG_VERSION" val="3.0"/>
  <p:tag name="KSO_WM_BEAUTIFY_FLAG" val="#wm#"/>
  <p:tag name="KSO_WM_UNIT_TYPE" val="q_h_i"/>
  <p:tag name="KSO_WM_UNIT_INDEX" val="1_1_4"/>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4_3"/>
  <p:tag name="KSO_WM_TEMPLATE_CATEGORY" val="diagram"/>
  <p:tag name="KSO_WM_TEMPLATE_INDEX" val="20234453"/>
  <p:tag name="KSO_WM_UNIT_LAYERLEVEL" val="1_1_1"/>
  <p:tag name="KSO_WM_TAG_VERSION" val="3.0"/>
  <p:tag name="KSO_WM_BEAUTIFY_FLAG" val="#wm#"/>
  <p:tag name="KSO_WM_UNIT_TYPE" val="q_h_i"/>
  <p:tag name="KSO_WM_UNIT_INDEX" val="1_4_3"/>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2_3"/>
  <p:tag name="KSO_WM_TEMPLATE_CATEGORY" val="diagram"/>
  <p:tag name="KSO_WM_TEMPLATE_INDEX" val="20234453"/>
  <p:tag name="KSO_WM_UNIT_LAYERLEVEL" val="1_1_1"/>
  <p:tag name="KSO_WM_TAG_VERSION" val="3.0"/>
  <p:tag name="KSO_WM_BEAUTIFY_FLAG" val="#wm#"/>
  <p:tag name="KSO_WM_UNIT_TYPE" val="q_h_i"/>
  <p:tag name="KSO_WM_UNIT_INDEX" val="1_2_3"/>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8.xml><?xml version="1.0" encoding="utf-8"?>
<p:tagLst xmlns:p="http://schemas.openxmlformats.org/presentationml/2006/main">
  <p:tag name="TIMING" val="|2.9"/>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3_1*q_h_i*1_3_3"/>
  <p:tag name="KSO_WM_TEMPLATE_CATEGORY" val="diagram"/>
  <p:tag name="KSO_WM_TEMPLATE_INDEX" val="20234453"/>
  <p:tag name="KSO_WM_UNIT_LAYERLEVEL" val="1_1_1"/>
  <p:tag name="KSO_WM_TAG_VERSION" val="3.0"/>
  <p:tag name="KSO_WM_BEAUTIFY_FLAG" val="#wm#"/>
  <p:tag name="KSO_WM_UNIT_TYPE" val="q_h_i"/>
  <p:tag name="KSO_WM_UNIT_INDEX" val="1_3_3"/>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81.xml><?xml version="1.0" encoding="utf-8"?>
<p:tagLst xmlns:p="http://schemas.openxmlformats.org/presentationml/2006/main">
  <p:tag name="KSO_WM_UNIT_VALUE" val="116*116"/>
  <p:tag name="KSO_WM_UNIT_HIGHLIGHT" val="0"/>
  <p:tag name="KSO_WM_UNIT_COMPATIBLE" val="0"/>
  <p:tag name="KSO_WM_UNIT_DIAGRAM_ISNUMVISUAL" val="0"/>
  <p:tag name="KSO_WM_UNIT_DIAGRAM_ISREFERUNIT" val="0"/>
  <p:tag name="KSO_WM_UNIT_TYPE" val="q_h_x"/>
  <p:tag name="KSO_WM_UNIT_INDEX" val="1_1_1"/>
  <p:tag name="KSO_WM_UNIT_ID" val="diagram20234453_1*q_h_x*1_1_1"/>
  <p:tag name="KSO_WM_TEMPLATE_CATEGORY" val="diagram"/>
  <p:tag name="KSO_WM_TEMPLATE_INDEX" val="2023445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4453_1*q_h_i*1_3_4"/>
  <p:tag name="KSO_WM_TEMPLATE_CATEGORY" val="diagram"/>
  <p:tag name="KSO_WM_TEMPLATE_INDEX" val="20234453"/>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q_h_i"/>
  <p:tag name="KSO_WM_UNIT_INDEX" val="1_3_4"/>
  <p:tag name="KSO_WM_UNIT_PRESET_TEXT" val="3&#10;"/>
  <p:tag name="KSO_WM_UNIT_FILL_TYPE" val="3"/>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gradient&quot;:[{&quot;brightness&quot;:0.6000000238418579,&quot;colorType&quot;:1,&quot;foreColorIndex&quot;:5,&quot;pos&quot;:1,&quot;transparency&quot;:0},{&quot;brightness&quot;:0.20000000298023224,&quot;colorType&quot;:1,&quot;foreColorIndex&quot;:5,&quot;pos&quot;:0.6000000238418579,&quot;transparency&quot;:0},{&quot;brightness&quot;:0,&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4453_1*q_h_i*1_4_4"/>
  <p:tag name="KSO_WM_TEMPLATE_CATEGORY" val="diagram"/>
  <p:tag name="KSO_WM_TEMPLATE_INDEX" val="20234453"/>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q_h_i"/>
  <p:tag name="KSO_WM_UNIT_INDEX" val="1_4_4"/>
  <p:tag name="KSO_WM_UNIT_PRESET_TEXT" val="4"/>
  <p:tag name="KSO_WM_UNIT_FILL_TYPE" val="3"/>
  <p:tag name="KSO_WM_UNIT_TEXT_FILL_FORE_SCHEMECOLOR_INDEX" val="1"/>
  <p:tag name="KSO_WM_UNIT_TEXT_FILL_TYPE" val="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gradient&quot;:[{&quot;brightness&quot;:0.6000000238418579,&quot;colorType&quot;:1,&quot;foreColorIndex&quot;:5,&quot;pos&quot;:0,&quot;transparency&quot;:0},{&quot;brightness&quot;:0.20000000298023224,&quot;colorType&quot;:1,&quot;foreColorIndex&quot;:5,&quot;pos&quot;:0.6000000238418579,&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4453_1*q_h_i*1_2_4"/>
  <p:tag name="KSO_WM_TEMPLATE_CATEGORY" val="diagram"/>
  <p:tag name="KSO_WM_TEMPLATE_INDEX" val="20234453"/>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q_h_i"/>
  <p:tag name="KSO_WM_UNIT_INDEX" val="1_2_4"/>
  <p:tag name="KSO_WM_UNIT_PRESET_TEXT" val="2"/>
  <p:tag name="KSO_WM_UNIT_FILL_TYPE" val="3"/>
  <p:tag name="KSO_WM_UNIT_TEXT_FILL_FORE_SCHEMECOLOR_INDEX" val="1"/>
  <p:tag name="KSO_WM_UNIT_TEXT_FILL_TYPE" val="1"/>
  <p:tag name="KSO_WM_DIAGRAM_MAX_ITEMCNT" val="4"/>
  <p:tag name="KSO_WM_DIAGRAM_MIN_ITEMCNT" val="4"/>
  <p:tag name="KSO_WM_DIAGRAM_VIRTUALLY_FRAME" val="{&quot;height&quot;:287.0623474121094,&quot;left&quot;:57.04998779296875,&quot;top&quot;:165.5688656640241,&quot;width&quot;:850.4000244140625}"/>
  <p:tag name="KSO_WM_DIAGRAM_COLOR_MATCH_VALUE" val="{&quot;shape&quot;:{&quot;fill&quot;:{&quot;gradient&quot;:[{&quot;brightness&quot;:0.6000000238418579,&quot;colorType&quot;:1,&quot;foreColorIndex&quot;:5,&quot;pos&quot;:1,&quot;transparency&quot;:0},{&quot;brightness&quot;:0.20000000298023224,&quot;colorType&quot;:1,&quot;foreColorIndex&quot;:5,&quot;pos&quot;:0.6000000238418579,&quot;transparency&quot;:0},{&quot;brightness&quot;:0,&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5.xml><?xml version="1.0" encoding="utf-8"?>
<p:tagLst xmlns:p="http://schemas.openxmlformats.org/presentationml/2006/main">
  <p:tag name="TIMING" val="|2.9"/>
</p:tagLst>
</file>

<file path=ppt/tags/tag86.xml><?xml version="1.0" encoding="utf-8"?>
<p:tagLst xmlns:p="http://schemas.openxmlformats.org/presentationml/2006/main">
  <p:tag name="TIMING" val="|2.9"/>
</p:tagLst>
</file>

<file path=ppt/tags/tag87.xml><?xml version="1.0" encoding="utf-8"?>
<p:tagLst xmlns:p="http://schemas.openxmlformats.org/presentationml/2006/main">
  <p:tag name="TIMING" val="|2.9"/>
</p:tagLst>
</file>

<file path=ppt/tags/tag88.xml><?xml version="1.0" encoding="utf-8"?>
<p:tagLst xmlns:p="http://schemas.openxmlformats.org/presentationml/2006/main">
  <p:tag name="TIMING" val="|2.9"/>
</p:tagLst>
</file>

<file path=ppt/tags/tag89.xml><?xml version="1.0" encoding="utf-8"?>
<p:tagLst xmlns:p="http://schemas.openxmlformats.org/presentationml/2006/main">
  <p:tag name="TIMING" val="|2.9"/>
</p:tagLst>
</file>

<file path=ppt/tags/tag9.xml><?xml version="1.0" encoding="utf-8"?>
<p:tagLst xmlns:p="http://schemas.openxmlformats.org/presentationml/2006/main">
  <p:tag name="TIMING" val="|2.9"/>
</p:tagLst>
</file>

<file path=ppt/tags/tag90.xml><?xml version="1.0" encoding="utf-8"?>
<p:tagLst xmlns:p="http://schemas.openxmlformats.org/presentationml/2006/main">
  <p:tag name="TIMING" val="|2.9"/>
</p:tagLst>
</file>

<file path=ppt/tags/tag91.xml><?xml version="1.0" encoding="utf-8"?>
<p:tagLst xmlns:p="http://schemas.openxmlformats.org/presentationml/2006/main">
  <p:tag name="TIMING" val="|2.9"/>
</p:tagLst>
</file>

<file path=ppt/tags/tag92.xml><?xml version="1.0" encoding="utf-8"?>
<p:tagLst xmlns:p="http://schemas.openxmlformats.org/presentationml/2006/main">
  <p:tag name="TIMING" val="|2.9"/>
</p:tagLst>
</file>

<file path=ppt/tags/tag93.xml><?xml version="1.0" encoding="utf-8"?>
<p:tagLst xmlns:p="http://schemas.openxmlformats.org/presentationml/2006/main">
  <p:tag name="TIMING" val="|2.9"/>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i*1_1_1"/>
  <p:tag name="KSO_WM_TEMPLATE_CATEGORY" val="diagram"/>
  <p:tag name="KSO_WM_TEMPLATE_INDEX" val="20231451"/>
  <p:tag name="KSO_WM_UNIT_LAYERLEVEL" val="1_1_1"/>
  <p:tag name="KSO_WM_TAG_VERSION" val="3.0"/>
  <p:tag name="KSO_WM_BEAUTIFY_FLAG" val="#wm#"/>
  <p:tag name="KSO_WM_DIAGRAM_GROUP_CODE" val="n1-1"/>
  <p:tag name="KSO_WM_UNIT_TYPE" val="n_h_i"/>
  <p:tag name="KSO_WM_UNIT_INDEX" val="1_1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gradient&quot;:[{&quot;brightness&quot;:0.4000000059604645,&quot;colorType&quot;:1,&quot;foreColorIndex&quot;:5,&quot;pos&quot;:0.07999999821186066,&quot;transparency&quot;:1},{&quot;brightness&quot;:-0.25,&quot;colorType&quot;:1,&quot;foreColorIndex&quot;:5,&quot;pos&quot;:0.9999899864196777,&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i*1_1_2"/>
  <p:tag name="KSO_WM_TEMPLATE_CATEGORY" val="diagram"/>
  <p:tag name="KSO_WM_TEMPLATE_INDEX" val="20231451"/>
  <p:tag name="KSO_WM_UNIT_LAYERLEVEL" val="1_1_1"/>
  <p:tag name="KSO_WM_TAG_VERSION" val="3.0"/>
  <p:tag name="KSO_WM_BEAUTIFY_FLAG" val="#wm#"/>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gradient&quot;:[{&quot;brightness&quot;:0.800000011920929,&quot;colorType&quot;:1,&quot;foreColorIndex&quot;:5,&quot;pos&quot;:0,&quot;transparency&quot;:1},{&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x*1_1_1"/>
  <p:tag name="KSO_WM_TEMPLATE_CATEGORY" val="diagram"/>
  <p:tag name="KSO_WM_TEMPLATE_INDEX" val="20231451"/>
  <p:tag name="KSO_WM_UNIT_LAYERLEVEL" val="1_1_1"/>
  <p:tag name="KSO_WM_TAG_VERSION" val="3.0"/>
  <p:tag name="KSO_WM_BEAUTIFY_FLAG" val="#wm#"/>
  <p:tag name="KSO_WM_DIAGRAM_GROUP_CODE" val="n1-1"/>
  <p:tag name="KSO_WM_UNIT_VALUE" val="227*233"/>
  <p:tag name="KSO_WM_UNIT_TYPE" val="n_h_x"/>
  <p:tag name="KSO_WM_UNIT_INDEX" val="1_1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gradient&quot;:[{&quot;brightness&quot;:0.4000000059604645,&quot;colorType&quot;:1,&quot;foreColorIndex&quot;:5,&quot;pos&quot;:0.07999999821186066,&quot;transparency&quot;:1},{&quot;brightness&quot;:-0.25,&quot;colorType&quot;:1,&quot;foreColorIndex&quot;:5,&quot;pos&quot;:0.9999899864196777,&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451_4*n_h_a*1_1_1"/>
  <p:tag name="KSO_WM_TEMPLATE_CATEGORY" val="diagram"/>
  <p:tag name="KSO_WM_TEMPLATE_INDEX" val="20231451"/>
  <p:tag name="KSO_WM_UNIT_LAYERLEVEL" val="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添加标题"/>
  <p:tag name="KSO_WM_UNIT_FILL_FORE_SCHEMECOLOR_INDEX" val="5"/>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gradient&quot;:[{&quot;brightness&quot;:0,&quot;colorType&quot;:1,&quot;foreColorIndex&quot;:5,&quot;pos&quot;:0,&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1_2"/>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1_2"/>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4*n_h_h_i*1_2_1_3"/>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1_3"/>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462.57343107448787,&quot;left&quot;:38.7000454735944,&quot;top&quot;:85.84129333496094,&quot;width&quot;:888.5499877929688}"/>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heme/theme1.xml><?xml version="1.0" encoding="utf-8"?>
<a:theme xmlns:a="http://schemas.openxmlformats.org/drawingml/2006/main" name="Office 主题">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t4acg0wn">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12225</Words>
  <Application>WPS 演示</Application>
  <PresentationFormat>宽屏</PresentationFormat>
  <Paragraphs>493</Paragraphs>
  <Slides>54</Slides>
  <Notes>32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54</vt:i4>
      </vt:variant>
    </vt:vector>
  </HeadingPairs>
  <TitlesOfParts>
    <vt:vector size="68" baseType="lpstr">
      <vt:lpstr>Arial</vt:lpstr>
      <vt:lpstr>宋体</vt:lpstr>
      <vt:lpstr>Wingdings</vt:lpstr>
      <vt:lpstr>思源黑体 CN Bold</vt:lpstr>
      <vt:lpstr>黑体</vt:lpstr>
      <vt:lpstr>思源黑体 CN Regular</vt:lpstr>
      <vt:lpstr>楷体</vt:lpstr>
      <vt:lpstr>微软雅黑</vt:lpstr>
      <vt:lpstr>Arial Unicode MS</vt:lpstr>
      <vt:lpstr>Calibri</vt:lpstr>
      <vt:lpstr>Wingdings</vt:lpstr>
      <vt:lpstr>思源黑体 CN Medium</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Gemini</cp:lastModifiedBy>
  <cp:revision>60</cp:revision>
  <dcterms:created xsi:type="dcterms:W3CDTF">2017-10-06T10:47:00Z</dcterms:created>
  <dcterms:modified xsi:type="dcterms:W3CDTF">2024-05-17T10:03:51Z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A63CD563FC7A448FB2453949617B07D6_13</vt:lpwstr>
  </property>
</Properties>
</file>