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0.svg" ContentType="image/svg+xml"/>
  <Override PartName="/ppt/media/image74.svg" ContentType="image/svg+xml"/>
  <Override PartName="/ppt/media/image7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6" r:id="rId3"/>
    <p:sldId id="378" r:id="rId4"/>
    <p:sldId id="379" r:id="rId6"/>
    <p:sldId id="334" r:id="rId7"/>
    <p:sldId id="415" r:id="rId8"/>
    <p:sldId id="756" r:id="rId9"/>
    <p:sldId id="416" r:id="rId10"/>
    <p:sldId id="520" r:id="rId11"/>
    <p:sldId id="662" r:id="rId12"/>
    <p:sldId id="663" r:id="rId13"/>
    <p:sldId id="664" r:id="rId14"/>
    <p:sldId id="648" r:id="rId15"/>
    <p:sldId id="649" r:id="rId16"/>
    <p:sldId id="650" r:id="rId17"/>
    <p:sldId id="651" r:id="rId18"/>
    <p:sldId id="665" r:id="rId19"/>
    <p:sldId id="652" r:id="rId20"/>
    <p:sldId id="653" r:id="rId21"/>
    <p:sldId id="666" r:id="rId22"/>
    <p:sldId id="667" r:id="rId23"/>
    <p:sldId id="668" r:id="rId24"/>
    <p:sldId id="669" r:id="rId25"/>
    <p:sldId id="671" r:id="rId26"/>
    <p:sldId id="672" r:id="rId27"/>
    <p:sldId id="673" r:id="rId28"/>
    <p:sldId id="674" r:id="rId29"/>
    <p:sldId id="675" r:id="rId30"/>
    <p:sldId id="676" r:id="rId31"/>
    <p:sldId id="677" r:id="rId32"/>
    <p:sldId id="678" r:id="rId33"/>
    <p:sldId id="679" r:id="rId34"/>
    <p:sldId id="680" r:id="rId35"/>
    <p:sldId id="681" r:id="rId36"/>
    <p:sldId id="682" r:id="rId37"/>
    <p:sldId id="683" r:id="rId38"/>
    <p:sldId id="684" r:id="rId39"/>
    <p:sldId id="685" r:id="rId40"/>
    <p:sldId id="686" r:id="rId41"/>
    <p:sldId id="687" r:id="rId42"/>
    <p:sldId id="688" r:id="rId43"/>
    <p:sldId id="690" r:id="rId44"/>
    <p:sldId id="691" r:id="rId45"/>
    <p:sldId id="692" r:id="rId46"/>
    <p:sldId id="693" r:id="rId47"/>
    <p:sldId id="694" r:id="rId48"/>
    <p:sldId id="695" r:id="rId49"/>
    <p:sldId id="696" r:id="rId50"/>
    <p:sldId id="697" r:id="rId51"/>
    <p:sldId id="698" r:id="rId52"/>
    <p:sldId id="699" r:id="rId53"/>
    <p:sldId id="700" r:id="rId54"/>
    <p:sldId id="701" r:id="rId55"/>
    <p:sldId id="704" r:id="rId56"/>
    <p:sldId id="757" r:id="rId57"/>
    <p:sldId id="705" r:id="rId58"/>
    <p:sldId id="706" r:id="rId59"/>
    <p:sldId id="707" r:id="rId60"/>
    <p:sldId id="708" r:id="rId61"/>
    <p:sldId id="709" r:id="rId62"/>
    <p:sldId id="710" r:id="rId63"/>
    <p:sldId id="711" r:id="rId64"/>
    <p:sldId id="712" r:id="rId65"/>
    <p:sldId id="713" r:id="rId66"/>
    <p:sldId id="715" r:id="rId67"/>
    <p:sldId id="718" r:id="rId68"/>
    <p:sldId id="719" r:id="rId69"/>
    <p:sldId id="720" r:id="rId70"/>
    <p:sldId id="721" r:id="rId71"/>
    <p:sldId id="722" r:id="rId72"/>
    <p:sldId id="723" r:id="rId73"/>
    <p:sldId id="724" r:id="rId74"/>
    <p:sldId id="725" r:id="rId75"/>
    <p:sldId id="716" r:id="rId76"/>
    <p:sldId id="717" r:id="rId77"/>
    <p:sldId id="726" r:id="rId78"/>
    <p:sldId id="728" r:id="rId79"/>
    <p:sldId id="729" r:id="rId80"/>
    <p:sldId id="730" r:id="rId81"/>
    <p:sldId id="731" r:id="rId82"/>
    <p:sldId id="732" r:id="rId83"/>
    <p:sldId id="733" r:id="rId84"/>
    <p:sldId id="734" r:id="rId85"/>
    <p:sldId id="735" r:id="rId86"/>
    <p:sldId id="736" r:id="rId87"/>
    <p:sldId id="738" r:id="rId88"/>
    <p:sldId id="739" r:id="rId89"/>
    <p:sldId id="741" r:id="rId90"/>
    <p:sldId id="742" r:id="rId91"/>
    <p:sldId id="727" r:id="rId92"/>
    <p:sldId id="743" r:id="rId93"/>
    <p:sldId id="744" r:id="rId94"/>
    <p:sldId id="745" r:id="rId95"/>
    <p:sldId id="746" r:id="rId96"/>
    <p:sldId id="747" r:id="rId97"/>
    <p:sldId id="748" r:id="rId98"/>
    <p:sldId id="749" r:id="rId99"/>
    <p:sldId id="750" r:id="rId100"/>
    <p:sldId id="751" r:id="rId101"/>
    <p:sldId id="511" r:id="rId102"/>
    <p:sldId id="512" r:id="rId103"/>
    <p:sldId id="389" r:id="rId104"/>
  </p:sldIdLst>
  <p:sldSz cx="12192000" cy="6858000"/>
  <p:notesSz cx="7103745" cy="10234295"/>
  <p:custDataLst>
    <p:tags r:id="rId10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9A47"/>
    <a:srgbClr val="EA4343"/>
    <a:srgbClr val="2B2F92"/>
    <a:srgbClr val="042C45"/>
    <a:srgbClr val="362828"/>
    <a:srgbClr val="E0EFDC"/>
    <a:srgbClr val="3E57C1"/>
    <a:srgbClr val="EFB58E"/>
    <a:srgbClr val="F33735"/>
    <a:srgbClr val="093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102" d="100"/>
          <a:sy n="102" d="100"/>
        </p:scale>
        <p:origin x="138" y="420"/>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8" Type="http://schemas.openxmlformats.org/officeDocument/2006/relationships/tags" Target="tags/tag412.xml"/><Relationship Id="rId107" Type="http://schemas.openxmlformats.org/officeDocument/2006/relationships/tableStyles" Target="tableStyles.xml"/><Relationship Id="rId106" Type="http://schemas.openxmlformats.org/officeDocument/2006/relationships/viewProps" Target="viewProps.xml"/><Relationship Id="rId105" Type="http://schemas.openxmlformats.org/officeDocument/2006/relationships/presProps" Target="presProps.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367DAC-B7C4-4562-991F-2B4481CA1F1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在无边界职业生涯时代，个体要想能跨越不同组织实现持续就业就必须具备可就业能力（employ ability），即个人具有获得工作、保持工作、在工作中进步以及在需要时重新获得就业的能力。</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总体而言，低技能、结构化型职业（工作流程、方法固定且技能要求不高的职业，如装配工、流水线工人、打字员、清洁工等）、优化型职业（工作的重点是将数据中可量化的变量最大化以实现结果最优化的职业，如个人信用评估员、报账员、速记员等）最容易被 AI 取代。而创意型或决策型职业（工作中需要加入个人创意、情感、经验等来完成，且所得出的工作结果难以被量化或者得出的量化结果十分不稳定的职业，如设计师、程序员等）、社交性强职业（需要与职业服务对象进行频繁的人际互动或情感交流的职业，如教师、销售员、月嫂、护工、教练、心理咨询师等）不太容易被 AI 取代。</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肖晓是幸运的，她如果当时抱着那一点点对记者这一职业模糊的认识而选择了新闻专业，那么在人生发展的道路上会多走很多弯路。当然，肖晓的幸运也是她努力的结果。对于当代大学生来说，大学绝不是“两耳不闻窗外事，一心只读圣贤书”的地方。相反，我们应该勇于走出校门，多跟社会接触，通过与社会接触，了解外部世界，特别是我们感兴趣的职业或行业的情况，以及职场对大学生能力、素质等方面的要求。只有这样，我们才能真正做到自主学习，充分利用大学的丰富资源，提高自身的综合素质。</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dirty="0">
                <a:sym typeface="+mn-lt"/>
              </a:rPr>
              <a:t>追求以最佳服务独步全球的美国“电脑王国”国际商业机器公司的企业文化有三条：第一，尊重员工；第二，提供最佳服务；第三，追求卓越。全公司几十万人遵循这些信念是国际商业机器公司服务制胜并成长为全球最大电脑公司的关键。海尔集团从一个亏损的企业发展成今天的国际化大公司，走过了“名牌战略”、“多元化战略”和“国际化战略”三大阶段，其赖以发展的基石是“海尔文化”。其中，最关键的部分是海尔集团的“愿景”和“使命”。当海尔集团创始人张瑞敏被问到最终的理想目标是什么时，张瑞敏回答道：“成为一个真正的世界品牌，走到世界任何地方，大家都知道海尔是一个非常好的、令人喜欢的名牌。”这就是海尔集团的愿景，海尔集团的企业使命则是“敬业报国”，海尔集团的核心价值观是创新。</a:t>
            </a:r>
            <a:endParaRPr lang="zh-CN" altLang="en-US" dirty="0">
              <a:sym typeface="+mn-lt"/>
            </a:endParaRPr>
          </a:p>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由图 4-7 可以看出，物质层面、制度层面和行为层面的组织文化是显性组织文化。显性组织文化是组织精神的物化产品和精神行为的外在表现形式，人们通过直观的视听器官能感受到。而组织文化的精神层面是组织的隐性组织文化，是组织文化的根本，是最重要的部分。</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职能型组织结构的一个主要不足可以从下面一家公司四位主管的对话中得到佐证。生产部门主管说：“你知道，除非我们生产出东西，否则公司就什么也没发生。”研究开发部主管评论道：“不对，除非我们设计出东西，否则公司就什么也没发生。”“你们说什么？市场营销主管说，“除非我们卖掉些东西，否则公司就什么也没发生。”最后，恼怒的财会主管反击道：“你们生产、设计、销售什么都无关紧要，除非我们核算出各种结果，否则谁也别想知道公司发生了什么。”这段对话说明在职能型组织中，工作专门化导致各个分部门产生冲突，职能部门的目标有时会凌驾于组织的整体目标之上。</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r>
              <a:rPr lang="zh-CN" altLang="en-US"/>
              <a:t>矩阵中的员工有两个上司：他们所属职能部门的经理和他们所工作的项目（或产品）小组的经理。项目经理对于其项目小组成员的职能人员也拥有职权，两位经理共同享有职权。一般来说，公司往往把对项目小组成员行使有关项目目标达成的权力分配给项目经理，而将晋升、工薪建议和年度评价等决策的职权留给职能经理。为使矩阵结构有效地运作，项目经理和职能经理必须经常保持沟通，并协调他们对共同管理的员工提出的要求。</a:t>
            </a:r>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89A47"/>
        </a:solidFill>
        <a:effectLst/>
      </p:bgPr>
    </p:bg>
    <p:spTree>
      <p:nvGrpSpPr>
        <p:cNvPr id="1" name=""/>
        <p:cNvGrpSpPr/>
        <p:nvPr/>
      </p:nvGrpSpPr>
      <p:grpSpPr>
        <a:xfrm>
          <a:off x="0" y="0"/>
          <a:ext cx="0" cy="0"/>
          <a:chOff x="0" y="0"/>
          <a:chExt cx="0" cy="0"/>
        </a:xfrm>
      </p:grpSpPr>
      <p:sp>
        <p:nvSpPr>
          <p:cNvPr id="7" name="矩形 6"/>
          <p:cNvSpPr/>
          <p:nvPr userDrawn="1"/>
        </p:nvSpPr>
        <p:spPr>
          <a:xfrm>
            <a:off x="0" y="778213"/>
            <a:ext cx="12192000" cy="5821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userDrawn="1"/>
        </p:nvPicPr>
        <p:blipFill>
          <a:blip r:embed="rId2" cstate="screen"/>
          <a:stretch>
            <a:fillRect/>
          </a:stretch>
        </p:blipFill>
        <p:spPr>
          <a:xfrm>
            <a:off x="-465470" y="239243"/>
            <a:ext cx="1463878" cy="6248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image" Target="../media/image7.jpeg"/></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97.xml"/><Relationship Id="rId3" Type="http://schemas.openxmlformats.org/officeDocument/2006/relationships/slideLayout" Target="../slideLayouts/slideLayout2.xml"/><Relationship Id="rId2" Type="http://schemas.openxmlformats.org/officeDocument/2006/relationships/tags" Target="../tags/tag411.xml"/><Relationship Id="rId1" Type="http://schemas.openxmlformats.org/officeDocument/2006/relationships/image" Target="../media/image106.pn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35.xml"/><Relationship Id="rId2" Type="http://schemas.openxmlformats.org/officeDocument/2006/relationships/image" Target="../media/image9.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0" Type="http://schemas.openxmlformats.org/officeDocument/2006/relationships/notesSlide" Target="../notesSlides/notesSlide14.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48.xml"/><Relationship Id="rId2" Type="http://schemas.openxmlformats.org/officeDocument/2006/relationships/image" Target="../media/image12.pn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3" Type="http://schemas.openxmlformats.org/officeDocument/2006/relationships/notesSlide" Target="../notesSlides/notesSlide16.xml"/><Relationship Id="rId12" Type="http://schemas.openxmlformats.org/officeDocument/2006/relationships/slideLayout" Target="../slideLayouts/slideLayout2.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60.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63.xml"/><Relationship Id="rId2" Type="http://schemas.openxmlformats.org/officeDocument/2006/relationships/image" Target="../media/image16.jpeg"/><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tags" Target="../tags/tag65.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22.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1.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2.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34.png"/><Relationship Id="rId1" Type="http://schemas.openxmlformats.org/officeDocument/2006/relationships/image" Target="../media/image33.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4.jpe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notesSlide" Target="../notesSlides/notesSlide38.xml"/><Relationship Id="rId10" Type="http://schemas.openxmlformats.org/officeDocument/2006/relationships/slideLayout" Target="../slideLayouts/slideLayout2.xml"/><Relationship Id="rId1" Type="http://schemas.openxmlformats.org/officeDocument/2006/relationships/tags" Target="../tags/tag8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36.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37.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38.png"/></Relationships>
</file>

<file path=ppt/slides/_rels/slide4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2" Type="http://schemas.openxmlformats.org/officeDocument/2006/relationships/notesSlide" Target="../notesSlides/notesSlide43.xml"/><Relationship Id="rId41" Type="http://schemas.openxmlformats.org/officeDocument/2006/relationships/slideLayout" Target="../slideLayouts/slideLayout2.xml"/><Relationship Id="rId40" Type="http://schemas.openxmlformats.org/officeDocument/2006/relationships/tags" Target="../tags/tag133.xml"/><Relationship Id="rId4" Type="http://schemas.openxmlformats.org/officeDocument/2006/relationships/tags" Target="../tags/tag97.xml"/><Relationship Id="rId39" Type="http://schemas.openxmlformats.org/officeDocument/2006/relationships/tags" Target="../tags/tag132.xml"/><Relationship Id="rId38" Type="http://schemas.openxmlformats.org/officeDocument/2006/relationships/tags" Target="../tags/tag131.xml"/><Relationship Id="rId37" Type="http://schemas.openxmlformats.org/officeDocument/2006/relationships/tags" Target="../tags/tag130.xml"/><Relationship Id="rId36" Type="http://schemas.openxmlformats.org/officeDocument/2006/relationships/tags" Target="../tags/tag129.xml"/><Relationship Id="rId35" Type="http://schemas.openxmlformats.org/officeDocument/2006/relationships/tags" Target="../tags/tag128.xml"/><Relationship Id="rId34" Type="http://schemas.openxmlformats.org/officeDocument/2006/relationships/tags" Target="../tags/tag127.xml"/><Relationship Id="rId33" Type="http://schemas.openxmlformats.org/officeDocument/2006/relationships/tags" Target="../tags/tag126.xml"/><Relationship Id="rId32" Type="http://schemas.openxmlformats.org/officeDocument/2006/relationships/tags" Target="../tags/tag125.xml"/><Relationship Id="rId31" Type="http://schemas.openxmlformats.org/officeDocument/2006/relationships/tags" Target="../tags/tag124.xml"/><Relationship Id="rId30" Type="http://schemas.openxmlformats.org/officeDocument/2006/relationships/tags" Target="../tags/tag123.xml"/><Relationship Id="rId3" Type="http://schemas.openxmlformats.org/officeDocument/2006/relationships/tags" Target="../tags/tag96.xml"/><Relationship Id="rId29" Type="http://schemas.openxmlformats.org/officeDocument/2006/relationships/tags" Target="../tags/tag12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46.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2" Type="http://schemas.openxmlformats.org/officeDocument/2006/relationships/notesSlide" Target="../notesSlides/notesSlide44.xml"/><Relationship Id="rId41" Type="http://schemas.openxmlformats.org/officeDocument/2006/relationships/slideLayout" Target="../slideLayouts/slideLayout2.xml"/><Relationship Id="rId40" Type="http://schemas.openxmlformats.org/officeDocument/2006/relationships/tags" Target="../tags/tag173.xml"/><Relationship Id="rId4" Type="http://schemas.openxmlformats.org/officeDocument/2006/relationships/tags" Target="../tags/tag137.xml"/><Relationship Id="rId39" Type="http://schemas.openxmlformats.org/officeDocument/2006/relationships/tags" Target="../tags/tag172.xml"/><Relationship Id="rId38" Type="http://schemas.openxmlformats.org/officeDocument/2006/relationships/tags" Target="../tags/tag171.xml"/><Relationship Id="rId37" Type="http://schemas.openxmlformats.org/officeDocument/2006/relationships/tags" Target="../tags/tag170.xml"/><Relationship Id="rId36" Type="http://schemas.openxmlformats.org/officeDocument/2006/relationships/tags" Target="../tags/tag169.xml"/><Relationship Id="rId35" Type="http://schemas.openxmlformats.org/officeDocument/2006/relationships/tags" Target="../tags/tag168.xml"/><Relationship Id="rId34" Type="http://schemas.openxmlformats.org/officeDocument/2006/relationships/tags" Target="../tags/tag167.xml"/><Relationship Id="rId33" Type="http://schemas.openxmlformats.org/officeDocument/2006/relationships/tags" Target="../tags/tag166.xml"/><Relationship Id="rId32" Type="http://schemas.openxmlformats.org/officeDocument/2006/relationships/tags" Target="../tags/tag165.xml"/><Relationship Id="rId31" Type="http://schemas.openxmlformats.org/officeDocument/2006/relationships/tags" Target="../tags/tag164.xml"/><Relationship Id="rId30" Type="http://schemas.openxmlformats.org/officeDocument/2006/relationships/tags" Target="../tags/tag163.xml"/><Relationship Id="rId3" Type="http://schemas.openxmlformats.org/officeDocument/2006/relationships/tags" Target="../tags/tag136.xml"/><Relationship Id="rId29" Type="http://schemas.openxmlformats.org/officeDocument/2006/relationships/tags" Target="../tags/tag162.xml"/><Relationship Id="rId28" Type="http://schemas.openxmlformats.org/officeDocument/2006/relationships/tags" Target="../tags/tag161.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xml"/><Relationship Id="rId2" Type="http://schemas.openxmlformats.org/officeDocument/2006/relationships/tags" Target="../tags/tag174.xml"/><Relationship Id="rId1" Type="http://schemas.openxmlformats.org/officeDocument/2006/relationships/image" Target="../media/image4.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17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17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4" Type="http://schemas.openxmlformats.org/officeDocument/2006/relationships/notesSlide" Target="../notesSlides/notesSlide48.xml"/><Relationship Id="rId23" Type="http://schemas.openxmlformats.org/officeDocument/2006/relationships/slideLayout" Target="../slideLayouts/slideLayout2.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tags" Target="../tags/tag178.xml"/><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199.xml"/></Relationships>
</file>

<file path=ppt/slides/_rels/slide52.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0" Type="http://schemas.openxmlformats.org/officeDocument/2006/relationships/notesSlide" Target="../notesSlides/notesSlide50.xml"/><Relationship Id="rId3" Type="http://schemas.openxmlformats.org/officeDocument/2006/relationships/tags" Target="../tags/tag202.xml"/><Relationship Id="rId29" Type="http://schemas.openxmlformats.org/officeDocument/2006/relationships/slideLayout" Target="../slideLayouts/slideLayout2.xml"/><Relationship Id="rId28" Type="http://schemas.openxmlformats.org/officeDocument/2006/relationships/tags" Target="../tags/tag227.xml"/><Relationship Id="rId27" Type="http://schemas.openxmlformats.org/officeDocument/2006/relationships/tags" Target="../tags/tag226.xml"/><Relationship Id="rId26" Type="http://schemas.openxmlformats.org/officeDocument/2006/relationships/tags" Target="../tags/tag225.xml"/><Relationship Id="rId25" Type="http://schemas.openxmlformats.org/officeDocument/2006/relationships/tags" Target="../tags/tag224.xml"/><Relationship Id="rId24" Type="http://schemas.openxmlformats.org/officeDocument/2006/relationships/tags" Target="../tags/tag223.xml"/><Relationship Id="rId23" Type="http://schemas.openxmlformats.org/officeDocument/2006/relationships/tags" Target="../tags/tag222.xml"/><Relationship Id="rId22" Type="http://schemas.openxmlformats.org/officeDocument/2006/relationships/tags" Target="../tags/tag221.xml"/><Relationship Id="rId21" Type="http://schemas.openxmlformats.org/officeDocument/2006/relationships/tags" Target="../tags/tag220.xml"/><Relationship Id="rId20" Type="http://schemas.openxmlformats.org/officeDocument/2006/relationships/tags" Target="../tags/tag219.xml"/><Relationship Id="rId2" Type="http://schemas.openxmlformats.org/officeDocument/2006/relationships/tags" Target="../tags/tag201.xml"/><Relationship Id="rId19" Type="http://schemas.openxmlformats.org/officeDocument/2006/relationships/tags" Target="../tags/tag218.xml"/><Relationship Id="rId18" Type="http://schemas.openxmlformats.org/officeDocument/2006/relationships/tags" Target="../tags/tag217.xml"/><Relationship Id="rId17" Type="http://schemas.openxmlformats.org/officeDocument/2006/relationships/tags" Target="../tags/tag216.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22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22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230.xml"/></Relationships>
</file>

<file path=ppt/slides/_rels/slide57.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9" Type="http://schemas.openxmlformats.org/officeDocument/2006/relationships/notesSlide" Target="../notesSlides/notesSlide54.xml"/><Relationship Id="rId18" Type="http://schemas.openxmlformats.org/officeDocument/2006/relationships/slideLayout" Target="../slideLayouts/slideLayout2.xml"/><Relationship Id="rId17" Type="http://schemas.openxmlformats.org/officeDocument/2006/relationships/tags" Target="../tags/tag247.xml"/><Relationship Id="rId16" Type="http://schemas.openxmlformats.org/officeDocument/2006/relationships/tags" Target="../tags/tag246.xml"/><Relationship Id="rId15" Type="http://schemas.openxmlformats.org/officeDocument/2006/relationships/tags" Target="../tags/tag245.xml"/><Relationship Id="rId14" Type="http://schemas.openxmlformats.org/officeDocument/2006/relationships/tags" Target="../tags/tag244.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24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24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5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25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252.xml"/></Relationships>
</file>

<file path=ppt/slides/_rels/slide63.xml.rels><?xml version="1.0" encoding="UTF-8" standalone="yes"?>
<Relationships xmlns="http://schemas.openxmlformats.org/package/2006/relationships"><Relationship Id="rId7" Type="http://schemas.openxmlformats.org/officeDocument/2006/relationships/notesSlide" Target="../notesSlides/notesSlide60.xml"/><Relationship Id="rId6" Type="http://schemas.openxmlformats.org/officeDocument/2006/relationships/slideLayout" Target="../slideLayouts/slideLayout2.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64.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9" Type="http://schemas.openxmlformats.org/officeDocument/2006/relationships/notesSlide" Target="../notesSlides/notesSlide61.xml"/><Relationship Id="rId28" Type="http://schemas.openxmlformats.org/officeDocument/2006/relationships/slideLayout" Target="../slideLayouts/slideLayout2.xml"/><Relationship Id="rId27" Type="http://schemas.openxmlformats.org/officeDocument/2006/relationships/tags" Target="../tags/tag278.xml"/><Relationship Id="rId26" Type="http://schemas.openxmlformats.org/officeDocument/2006/relationships/tags" Target="../tags/tag277.xml"/><Relationship Id="rId25" Type="http://schemas.openxmlformats.org/officeDocument/2006/relationships/tags" Target="../tags/tag276.xml"/><Relationship Id="rId24" Type="http://schemas.openxmlformats.org/officeDocument/2006/relationships/image" Target="../media/image44.svg"/><Relationship Id="rId23" Type="http://schemas.openxmlformats.org/officeDocument/2006/relationships/image" Target="../media/image43.png"/><Relationship Id="rId22" Type="http://schemas.openxmlformats.org/officeDocument/2006/relationships/tags" Target="../tags/tag275.xml"/><Relationship Id="rId21" Type="http://schemas.openxmlformats.org/officeDocument/2006/relationships/image" Target="../media/image42.svg"/><Relationship Id="rId20" Type="http://schemas.openxmlformats.org/officeDocument/2006/relationships/image" Target="../media/image41.png"/><Relationship Id="rId2" Type="http://schemas.openxmlformats.org/officeDocument/2006/relationships/tags" Target="../tags/tag259.xml"/><Relationship Id="rId19" Type="http://schemas.openxmlformats.org/officeDocument/2006/relationships/tags" Target="../tags/tag274.xml"/><Relationship Id="rId18" Type="http://schemas.openxmlformats.org/officeDocument/2006/relationships/image" Target="../media/image40.svg"/><Relationship Id="rId17" Type="http://schemas.openxmlformats.org/officeDocument/2006/relationships/image" Target="../media/image39.png"/><Relationship Id="rId16" Type="http://schemas.openxmlformats.org/officeDocument/2006/relationships/tags" Target="../tags/tag273.xml"/><Relationship Id="rId15" Type="http://schemas.openxmlformats.org/officeDocument/2006/relationships/tags" Target="../tags/tag272.xml"/><Relationship Id="rId14" Type="http://schemas.openxmlformats.org/officeDocument/2006/relationships/tags" Target="../tags/tag271.xml"/><Relationship Id="rId13" Type="http://schemas.openxmlformats.org/officeDocument/2006/relationships/tags" Target="../tags/tag270.xml"/><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tags" Target="../tags/tag258.xml"/></Relationships>
</file>

<file path=ppt/slides/_rels/slide65.xml.rels><?xml version="1.0" encoding="UTF-8" standalone="yes"?>
<Relationships xmlns="http://schemas.openxmlformats.org/package/2006/relationships"><Relationship Id="rId9" Type="http://schemas.openxmlformats.org/officeDocument/2006/relationships/image" Target="../media/image45.png"/><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0" Type="http://schemas.openxmlformats.org/officeDocument/2006/relationships/notesSlide" Target="../notesSlides/notesSlide62.xml"/><Relationship Id="rId5" Type="http://schemas.openxmlformats.org/officeDocument/2006/relationships/tags" Target="../tags/tag283.xml"/><Relationship Id="rId49" Type="http://schemas.openxmlformats.org/officeDocument/2006/relationships/slideLayout" Target="../slideLayouts/slideLayout2.xml"/><Relationship Id="rId48" Type="http://schemas.openxmlformats.org/officeDocument/2006/relationships/tags" Target="../tags/tag300.xml"/><Relationship Id="rId47" Type="http://schemas.openxmlformats.org/officeDocument/2006/relationships/tags" Target="../tags/tag299.xml"/><Relationship Id="rId46" Type="http://schemas.openxmlformats.org/officeDocument/2006/relationships/image" Target="../media/image70.svg"/><Relationship Id="rId45" Type="http://schemas.openxmlformats.org/officeDocument/2006/relationships/image" Target="../media/image69.png"/><Relationship Id="rId44" Type="http://schemas.openxmlformats.org/officeDocument/2006/relationships/tags" Target="../tags/tag298.xml"/><Relationship Id="rId43" Type="http://schemas.openxmlformats.org/officeDocument/2006/relationships/image" Target="../media/image68.svg"/><Relationship Id="rId42" Type="http://schemas.openxmlformats.org/officeDocument/2006/relationships/image" Target="../media/image67.png"/><Relationship Id="rId41" Type="http://schemas.openxmlformats.org/officeDocument/2006/relationships/tags" Target="../tags/tag297.xml"/><Relationship Id="rId40" Type="http://schemas.openxmlformats.org/officeDocument/2006/relationships/image" Target="../media/image66.svg"/><Relationship Id="rId4" Type="http://schemas.openxmlformats.org/officeDocument/2006/relationships/tags" Target="../tags/tag282.xml"/><Relationship Id="rId39" Type="http://schemas.openxmlformats.org/officeDocument/2006/relationships/image" Target="../media/image65.png"/><Relationship Id="rId38" Type="http://schemas.openxmlformats.org/officeDocument/2006/relationships/tags" Target="../tags/tag296.xml"/><Relationship Id="rId37" Type="http://schemas.openxmlformats.org/officeDocument/2006/relationships/image" Target="../media/image64.svg"/><Relationship Id="rId36" Type="http://schemas.openxmlformats.org/officeDocument/2006/relationships/image" Target="../media/image63.png"/><Relationship Id="rId35" Type="http://schemas.openxmlformats.org/officeDocument/2006/relationships/tags" Target="../tags/tag295.xml"/><Relationship Id="rId34" Type="http://schemas.openxmlformats.org/officeDocument/2006/relationships/image" Target="../media/image62.svg"/><Relationship Id="rId33" Type="http://schemas.openxmlformats.org/officeDocument/2006/relationships/image" Target="../media/image61.png"/><Relationship Id="rId32" Type="http://schemas.openxmlformats.org/officeDocument/2006/relationships/tags" Target="../tags/tag294.xml"/><Relationship Id="rId31" Type="http://schemas.openxmlformats.org/officeDocument/2006/relationships/image" Target="../media/image60.svg"/><Relationship Id="rId30" Type="http://schemas.openxmlformats.org/officeDocument/2006/relationships/image" Target="../media/image59.png"/><Relationship Id="rId3" Type="http://schemas.openxmlformats.org/officeDocument/2006/relationships/tags" Target="../tags/tag281.xml"/><Relationship Id="rId29" Type="http://schemas.openxmlformats.org/officeDocument/2006/relationships/tags" Target="../tags/tag293.xml"/><Relationship Id="rId28" Type="http://schemas.openxmlformats.org/officeDocument/2006/relationships/image" Target="../media/image58.svg"/><Relationship Id="rId27" Type="http://schemas.openxmlformats.org/officeDocument/2006/relationships/image" Target="../media/image57.png"/><Relationship Id="rId26" Type="http://schemas.openxmlformats.org/officeDocument/2006/relationships/tags" Target="../tags/tag292.xml"/><Relationship Id="rId25" Type="http://schemas.openxmlformats.org/officeDocument/2006/relationships/image" Target="../media/image56.svg"/><Relationship Id="rId24" Type="http://schemas.openxmlformats.org/officeDocument/2006/relationships/image" Target="../media/image55.png"/><Relationship Id="rId23" Type="http://schemas.openxmlformats.org/officeDocument/2006/relationships/tags" Target="../tags/tag291.xml"/><Relationship Id="rId22" Type="http://schemas.openxmlformats.org/officeDocument/2006/relationships/image" Target="../media/image54.svg"/><Relationship Id="rId21" Type="http://schemas.openxmlformats.org/officeDocument/2006/relationships/image" Target="../media/image53.png"/><Relationship Id="rId20" Type="http://schemas.openxmlformats.org/officeDocument/2006/relationships/tags" Target="../tags/tag290.xml"/><Relationship Id="rId2" Type="http://schemas.openxmlformats.org/officeDocument/2006/relationships/tags" Target="../tags/tag280.xml"/><Relationship Id="rId19" Type="http://schemas.openxmlformats.org/officeDocument/2006/relationships/image" Target="../media/image52.svg"/><Relationship Id="rId18" Type="http://schemas.openxmlformats.org/officeDocument/2006/relationships/image" Target="../media/image51.png"/><Relationship Id="rId17" Type="http://schemas.openxmlformats.org/officeDocument/2006/relationships/tags" Target="../tags/tag289.xml"/><Relationship Id="rId16" Type="http://schemas.openxmlformats.org/officeDocument/2006/relationships/image" Target="../media/image50.svg"/><Relationship Id="rId15" Type="http://schemas.openxmlformats.org/officeDocument/2006/relationships/image" Target="../media/image49.png"/><Relationship Id="rId14" Type="http://schemas.openxmlformats.org/officeDocument/2006/relationships/tags" Target="../tags/tag288.xml"/><Relationship Id="rId13" Type="http://schemas.openxmlformats.org/officeDocument/2006/relationships/image" Target="../media/image48.svg"/><Relationship Id="rId12" Type="http://schemas.openxmlformats.org/officeDocument/2006/relationships/image" Target="../media/image47.png"/><Relationship Id="rId11" Type="http://schemas.openxmlformats.org/officeDocument/2006/relationships/tags" Target="../tags/tag287.xml"/><Relationship Id="rId10" Type="http://schemas.openxmlformats.org/officeDocument/2006/relationships/image" Target="../media/image46.svg"/><Relationship Id="rId1" Type="http://schemas.openxmlformats.org/officeDocument/2006/relationships/tags" Target="../tags/tag279.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tags" Target="../tags/tag301.xml"/><Relationship Id="rId1" Type="http://schemas.openxmlformats.org/officeDocument/2006/relationships/image" Target="../media/image71.png"/></Relationships>
</file>

<file path=ppt/slides/_rels/slide67.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2" Type="http://schemas.openxmlformats.org/officeDocument/2006/relationships/notesSlide" Target="../notesSlides/notesSlide64.xml"/><Relationship Id="rId21" Type="http://schemas.openxmlformats.org/officeDocument/2006/relationships/slideLayout" Target="../slideLayouts/slideLayout2.xml"/><Relationship Id="rId20" Type="http://schemas.openxmlformats.org/officeDocument/2006/relationships/tags" Target="../tags/tag321.xml"/><Relationship Id="rId2" Type="http://schemas.openxmlformats.org/officeDocument/2006/relationships/tags" Target="../tags/tag303.xml"/><Relationship Id="rId19" Type="http://schemas.openxmlformats.org/officeDocument/2006/relationships/tags" Target="../tags/tag320.xml"/><Relationship Id="rId18" Type="http://schemas.openxmlformats.org/officeDocument/2006/relationships/tags" Target="../tags/tag319.xml"/><Relationship Id="rId17" Type="http://schemas.openxmlformats.org/officeDocument/2006/relationships/tags" Target="../tags/tag318.xml"/><Relationship Id="rId16" Type="http://schemas.openxmlformats.org/officeDocument/2006/relationships/tags" Target="../tags/tag317.xml"/><Relationship Id="rId15" Type="http://schemas.openxmlformats.org/officeDocument/2006/relationships/tags" Target="../tags/tag316.xml"/><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2.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xml"/><Relationship Id="rId2" Type="http://schemas.openxmlformats.org/officeDocument/2006/relationships/tags" Target="../tags/tag322.xml"/><Relationship Id="rId1" Type="http://schemas.openxmlformats.org/officeDocument/2006/relationships/image" Target="../media/image72.png"/></Relationships>
</file>

<file path=ppt/slides/_rels/slide69.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5" Type="http://schemas.openxmlformats.org/officeDocument/2006/relationships/notesSlide" Target="../notesSlides/notesSlide66.xml"/><Relationship Id="rId24" Type="http://schemas.openxmlformats.org/officeDocument/2006/relationships/slideLayout" Target="../slideLayouts/slideLayout2.xml"/><Relationship Id="rId23" Type="http://schemas.openxmlformats.org/officeDocument/2006/relationships/tags" Target="../tags/tag341.xml"/><Relationship Id="rId22" Type="http://schemas.openxmlformats.org/officeDocument/2006/relationships/image" Target="../media/image76.svg"/><Relationship Id="rId21" Type="http://schemas.openxmlformats.org/officeDocument/2006/relationships/image" Target="../media/image75.png"/><Relationship Id="rId20" Type="http://schemas.openxmlformats.org/officeDocument/2006/relationships/tags" Target="../tags/tag340.xml"/><Relationship Id="rId2" Type="http://schemas.openxmlformats.org/officeDocument/2006/relationships/tags" Target="../tags/tag324.xml"/><Relationship Id="rId19" Type="http://schemas.openxmlformats.org/officeDocument/2006/relationships/image" Target="../media/image74.svg"/><Relationship Id="rId18" Type="http://schemas.openxmlformats.org/officeDocument/2006/relationships/image" Target="../media/image73.png"/><Relationship Id="rId17" Type="http://schemas.openxmlformats.org/officeDocument/2006/relationships/tags" Target="../tags/tag339.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4.jpe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tags" Target="../tags/tag342.xml"/><Relationship Id="rId1" Type="http://schemas.openxmlformats.org/officeDocument/2006/relationships/image" Target="../media/image77.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tags" Target="../tags/tag343.xml"/><Relationship Id="rId1" Type="http://schemas.openxmlformats.org/officeDocument/2006/relationships/image" Target="../media/image78.jpeg"/></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xml"/><Relationship Id="rId2" Type="http://schemas.openxmlformats.org/officeDocument/2006/relationships/tags" Target="../tags/tag344.xml"/><Relationship Id="rId1" Type="http://schemas.openxmlformats.org/officeDocument/2006/relationships/image" Target="../media/image79.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1.xml"/><Relationship Id="rId2" Type="http://schemas.openxmlformats.org/officeDocument/2006/relationships/tags" Target="../tags/tag345.xml"/><Relationship Id="rId1" Type="http://schemas.openxmlformats.org/officeDocument/2006/relationships/image" Target="../media/image4.jpe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xml"/><Relationship Id="rId2" Type="http://schemas.openxmlformats.org/officeDocument/2006/relationships/tags" Target="../tags/tag346.xml"/><Relationship Id="rId1" Type="http://schemas.openxmlformats.org/officeDocument/2006/relationships/image" Target="../media/image80.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xml"/><Relationship Id="rId2" Type="http://schemas.openxmlformats.org/officeDocument/2006/relationships/tags" Target="../tags/tag347.xml"/><Relationship Id="rId1" Type="http://schemas.openxmlformats.org/officeDocument/2006/relationships/image" Target="../media/image81.jpeg"/></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73.xml"/><Relationship Id="rId4" Type="http://schemas.openxmlformats.org/officeDocument/2006/relationships/slideLayout" Target="../slideLayouts/slideLayout2.xml"/><Relationship Id="rId3" Type="http://schemas.openxmlformats.org/officeDocument/2006/relationships/tags" Target="../tags/tag348.xml"/><Relationship Id="rId2" Type="http://schemas.openxmlformats.org/officeDocument/2006/relationships/image" Target="../media/image83.jpeg"/><Relationship Id="rId1" Type="http://schemas.openxmlformats.org/officeDocument/2006/relationships/image" Target="../media/image82.png"/></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2.xml"/><Relationship Id="rId3" Type="http://schemas.openxmlformats.org/officeDocument/2006/relationships/tags" Target="../tags/tag349.xml"/><Relationship Id="rId2" Type="http://schemas.openxmlformats.org/officeDocument/2006/relationships/image" Target="../media/image85.png"/><Relationship Id="rId1" Type="http://schemas.openxmlformats.org/officeDocument/2006/relationships/image" Target="../media/image84.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2.xml"/><Relationship Id="rId2" Type="http://schemas.openxmlformats.org/officeDocument/2006/relationships/tags" Target="../tags/tag350.xml"/><Relationship Id="rId1" Type="http://schemas.openxmlformats.org/officeDocument/2006/relationships/image" Target="../media/image86.png"/></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76.xml"/><Relationship Id="rId7" Type="http://schemas.openxmlformats.org/officeDocument/2006/relationships/slideLayout" Target="../slideLayouts/slideLayout2.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8.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1" Type="http://schemas.openxmlformats.org/officeDocument/2006/relationships/notesSlide" Target="../notesSlides/notesSlide6.xml"/><Relationship Id="rId30" Type="http://schemas.openxmlformats.org/officeDocument/2006/relationships/slideLayout" Target="../slideLayouts/slideLayout2.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7.jpeg"/></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2.xml"/><Relationship Id="rId2" Type="http://schemas.openxmlformats.org/officeDocument/2006/relationships/tags" Target="../tags/tag357.xml"/><Relationship Id="rId1" Type="http://schemas.openxmlformats.org/officeDocument/2006/relationships/image" Target="../media/image87.png"/></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tags" Target="../tags/tag358.xml"/><Relationship Id="rId1" Type="http://schemas.openxmlformats.org/officeDocument/2006/relationships/image" Target="../media/image88.png"/></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tags" Target="../tags/tag359.xml"/><Relationship Id="rId1" Type="http://schemas.openxmlformats.org/officeDocument/2006/relationships/image" Target="../media/image89.pn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2.xml"/><Relationship Id="rId2" Type="http://schemas.openxmlformats.org/officeDocument/2006/relationships/tags" Target="../tags/tag360.xml"/><Relationship Id="rId1" Type="http://schemas.openxmlformats.org/officeDocument/2006/relationships/image" Target="../media/image90.jpeg"/></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2.xml"/><Relationship Id="rId2" Type="http://schemas.openxmlformats.org/officeDocument/2006/relationships/tags" Target="../tags/tag362.xml"/><Relationship Id="rId1" Type="http://schemas.openxmlformats.org/officeDocument/2006/relationships/tags" Target="../tags/tag361.xml"/></Relationships>
</file>

<file path=ppt/slides/_rels/slide85.xml.rels><?xml version="1.0" encoding="UTF-8" standalone="yes"?>
<Relationships xmlns="http://schemas.openxmlformats.org/package/2006/relationships"><Relationship Id="rId9" Type="http://schemas.openxmlformats.org/officeDocument/2006/relationships/notesSlide" Target="../notesSlides/notesSlide82.xml"/><Relationship Id="rId8" Type="http://schemas.openxmlformats.org/officeDocument/2006/relationships/slideLayout" Target="../slideLayouts/slideLayout2.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xml"/><Relationship Id="rId2" Type="http://schemas.openxmlformats.org/officeDocument/2006/relationships/tags" Target="../tags/tag370.xml"/><Relationship Id="rId1" Type="http://schemas.openxmlformats.org/officeDocument/2006/relationships/image" Target="../media/image91.png"/></Relationships>
</file>

<file path=ppt/slides/_rels/slide87.xml.rels><?xml version="1.0" encoding="UTF-8" standalone="yes"?>
<Relationships xmlns="http://schemas.openxmlformats.org/package/2006/relationships"><Relationship Id="rId7" Type="http://schemas.openxmlformats.org/officeDocument/2006/relationships/notesSlide" Target="../notesSlides/notesSlide84.xml"/><Relationship Id="rId6" Type="http://schemas.openxmlformats.org/officeDocument/2006/relationships/slideLayout" Target="../slideLayouts/slideLayout2.xml"/><Relationship Id="rId5" Type="http://schemas.openxmlformats.org/officeDocument/2006/relationships/tags" Target="../tags/tag374.xml"/><Relationship Id="rId4" Type="http://schemas.openxmlformats.org/officeDocument/2006/relationships/image" Target="../media/image92.png"/><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s>
</file>

<file path=ppt/slides/_rels/slide88.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7" Type="http://schemas.openxmlformats.org/officeDocument/2006/relationships/notesSlide" Target="../notesSlides/notesSlide85.xml"/><Relationship Id="rId26" Type="http://schemas.openxmlformats.org/officeDocument/2006/relationships/slideLayout" Target="../slideLayouts/slideLayout2.xml"/><Relationship Id="rId25" Type="http://schemas.openxmlformats.org/officeDocument/2006/relationships/tags" Target="../tags/tag399.xml"/><Relationship Id="rId24" Type="http://schemas.openxmlformats.org/officeDocument/2006/relationships/tags" Target="../tags/tag398.xml"/><Relationship Id="rId23" Type="http://schemas.openxmlformats.org/officeDocument/2006/relationships/tags" Target="../tags/tag397.xml"/><Relationship Id="rId22" Type="http://schemas.openxmlformats.org/officeDocument/2006/relationships/tags" Target="../tags/tag396.xml"/><Relationship Id="rId21" Type="http://schemas.openxmlformats.org/officeDocument/2006/relationships/tags" Target="../tags/tag395.xml"/><Relationship Id="rId20" Type="http://schemas.openxmlformats.org/officeDocument/2006/relationships/tags" Target="../tags/tag394.xml"/><Relationship Id="rId2" Type="http://schemas.openxmlformats.org/officeDocument/2006/relationships/tags" Target="../tags/tag376.xml"/><Relationship Id="rId19" Type="http://schemas.openxmlformats.org/officeDocument/2006/relationships/tags" Target="../tags/tag393.xml"/><Relationship Id="rId18" Type="http://schemas.openxmlformats.org/officeDocument/2006/relationships/tags" Target="../tags/tag392.xml"/><Relationship Id="rId17" Type="http://schemas.openxmlformats.org/officeDocument/2006/relationships/tags" Target="../tags/tag391.xml"/><Relationship Id="rId16" Type="http://schemas.openxmlformats.org/officeDocument/2006/relationships/tags" Target="../tags/tag390.xml"/><Relationship Id="rId15" Type="http://schemas.openxmlformats.org/officeDocument/2006/relationships/tags" Target="../tags/tag389.xml"/><Relationship Id="rId14" Type="http://schemas.openxmlformats.org/officeDocument/2006/relationships/tags" Target="../tags/tag388.xml"/><Relationship Id="rId13" Type="http://schemas.openxmlformats.org/officeDocument/2006/relationships/tags" Target="../tags/tag387.xml"/><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tags" Target="../tags/tag375.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tags" Target="../tags/tag400.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33.xml"/><Relationship Id="rId2" Type="http://schemas.openxmlformats.org/officeDocument/2006/relationships/image" Target="../media/image8.png"/><Relationship Id="rId1" Type="http://schemas.openxmlformats.org/officeDocument/2006/relationships/image" Target="../media/image7.jpe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xml"/><Relationship Id="rId2" Type="http://schemas.openxmlformats.org/officeDocument/2006/relationships/tags" Target="../tags/tag401.xml"/><Relationship Id="rId1" Type="http://schemas.openxmlformats.org/officeDocument/2006/relationships/image" Target="../media/image93.png"/></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2.xml"/><Relationship Id="rId2" Type="http://schemas.openxmlformats.org/officeDocument/2006/relationships/tags" Target="../tags/tag402.xml"/><Relationship Id="rId1" Type="http://schemas.openxmlformats.org/officeDocument/2006/relationships/image" Target="../media/image94.png"/></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tags" Target="../tags/tag403.xml"/><Relationship Id="rId1" Type="http://schemas.openxmlformats.org/officeDocument/2006/relationships/image" Target="../media/image95.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ags" Target="../tags/tag404.xml"/></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xml"/><Relationship Id="rId2" Type="http://schemas.openxmlformats.org/officeDocument/2006/relationships/tags" Target="../tags/tag405.xml"/><Relationship Id="rId1" Type="http://schemas.openxmlformats.org/officeDocument/2006/relationships/image" Target="../media/image96.jpe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2.xml"/><Relationship Id="rId2" Type="http://schemas.openxmlformats.org/officeDocument/2006/relationships/tags" Target="../tags/tag406.xml"/><Relationship Id="rId1" Type="http://schemas.openxmlformats.org/officeDocument/2006/relationships/image" Target="../media/image97.png"/></Relationships>
</file>

<file path=ppt/slides/_rels/slide96.xml.rels><?xml version="1.0" encoding="UTF-8" standalone="yes"?>
<Relationships xmlns="http://schemas.openxmlformats.org/package/2006/relationships"><Relationship Id="rId6" Type="http://schemas.openxmlformats.org/officeDocument/2006/relationships/notesSlide" Target="../notesSlides/notesSlide93.xml"/><Relationship Id="rId5" Type="http://schemas.openxmlformats.org/officeDocument/2006/relationships/slideLayout" Target="../slideLayouts/slideLayout2.xml"/><Relationship Id="rId4" Type="http://schemas.openxmlformats.org/officeDocument/2006/relationships/tags" Target="../tags/tag407.xml"/><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image" Target="../media/image98.png"/></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94.xml"/><Relationship Id="rId4" Type="http://schemas.openxmlformats.org/officeDocument/2006/relationships/slideLayout" Target="../slideLayouts/slideLayout2.xml"/><Relationship Id="rId3" Type="http://schemas.openxmlformats.org/officeDocument/2006/relationships/tags" Target="../tags/tag408.xml"/><Relationship Id="rId2" Type="http://schemas.openxmlformats.org/officeDocument/2006/relationships/image" Target="../media/image102.jpeg"/><Relationship Id="rId1" Type="http://schemas.openxmlformats.org/officeDocument/2006/relationships/image" Target="../media/image101.jpeg"/></Relationships>
</file>

<file path=ppt/slides/_rels/slide98.xml.rels><?xml version="1.0" encoding="UTF-8" standalone="yes"?>
<Relationships xmlns="http://schemas.openxmlformats.org/package/2006/relationships"><Relationship Id="rId5" Type="http://schemas.openxmlformats.org/officeDocument/2006/relationships/notesSlide" Target="../notesSlides/notesSlide95.xml"/><Relationship Id="rId4" Type="http://schemas.openxmlformats.org/officeDocument/2006/relationships/slideLayout" Target="../slideLayouts/slideLayout2.xml"/><Relationship Id="rId3" Type="http://schemas.openxmlformats.org/officeDocument/2006/relationships/tags" Target="../tags/tag409.xml"/><Relationship Id="rId2" Type="http://schemas.openxmlformats.org/officeDocument/2006/relationships/image" Target="../media/image104.png"/><Relationship Id="rId1" Type="http://schemas.openxmlformats.org/officeDocument/2006/relationships/image" Target="../media/image103.png"/></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6.xml"/><Relationship Id="rId3" Type="http://schemas.openxmlformats.org/officeDocument/2006/relationships/slideLayout" Target="../slideLayouts/slideLayout2.xml"/><Relationship Id="rId2" Type="http://schemas.openxmlformats.org/officeDocument/2006/relationships/tags" Target="../tags/tag410.xml"/><Relationship Id="rId1" Type="http://schemas.openxmlformats.org/officeDocument/2006/relationships/image" Target="../media/image10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3849370" y="4449445"/>
            <a:ext cx="4759325" cy="74041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zh-CN" altLang="en-US" sz="2000">
                <a:solidFill>
                  <a:schemeClr val="tx1"/>
                </a:solidFill>
                <a:sym typeface="+mn-ea"/>
              </a:rPr>
              <a:t>主讲人：</a:t>
            </a:r>
            <a:r>
              <a:rPr kumimoji="1" lang="en-US" altLang="zh-CN" sz="2000">
                <a:solidFill>
                  <a:schemeClr val="tx1"/>
                </a:solidFill>
                <a:sym typeface="+mn-ea"/>
              </a:rPr>
              <a:t>                  </a:t>
            </a:r>
            <a:r>
              <a:rPr kumimoji="1" lang="zh-CN" altLang="en-US" sz="2000">
                <a:solidFill>
                  <a:schemeClr val="tx1"/>
                </a:solidFill>
                <a:sym typeface="+mn-ea"/>
              </a:rPr>
              <a:t>日期：</a:t>
            </a:r>
            <a:endParaRPr kumimoji="1" lang="zh-CN" altLang="en-US" sz="2000">
              <a:solidFill>
                <a:schemeClr val="tx1"/>
              </a:solidFill>
              <a:sym typeface="+mn-ea"/>
            </a:endParaRPr>
          </a:p>
        </p:txBody>
      </p:sp>
      <p:sp>
        <p:nvSpPr>
          <p:cNvPr id="7" name="文本框 6"/>
          <p:cNvSpPr txBox="1"/>
          <p:nvPr/>
        </p:nvSpPr>
        <p:spPr>
          <a:xfrm>
            <a:off x="2639241" y="1887780"/>
            <a:ext cx="6912968" cy="212280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大学生涯规划</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rPr>
              <a:t>与职业发展</a:t>
            </a:r>
            <a:endParaRPr lang="zh-CN" altLang="en-US" sz="6600" b="1" dirty="0">
              <a:solidFill>
                <a:schemeClr val="tx1"/>
              </a:solidFill>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lum bright="70000" contrast="-70000"/>
          </a:blip>
          <a:stretch>
            <a:fillRect/>
          </a:stretch>
        </p:blipFill>
        <p:spPr>
          <a:xfrm>
            <a:off x="2745105" y="775970"/>
            <a:ext cx="9446895" cy="5316220"/>
          </a:xfrm>
          <a:prstGeom prst="rect">
            <a:avLst/>
          </a:prstGeom>
          <a:noFill/>
          <a:ln w="9525">
            <a:noFill/>
          </a:ln>
        </p:spPr>
      </p:pic>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一、高等职业教育发展与大学生就业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8" name="Shape 1534"/>
          <p:cNvSpPr/>
          <p:nvPr/>
        </p:nvSpPr>
        <p:spPr>
          <a:xfrm>
            <a:off x="544195" y="2348865"/>
            <a:ext cx="842010" cy="842010"/>
          </a:xfrm>
          <a:prstGeom prst="ellipse">
            <a:avLst/>
          </a:prstGeom>
          <a:ln>
            <a:solidFill>
              <a:srgbClr val="CFCFCF"/>
            </a:solidFill>
            <a:miter lim="400000"/>
          </a:ln>
        </p:spPr>
        <p:txBody>
          <a:bodyPr lIns="25400" tIns="25400" rIns="25400" bIns="25400" anchor="ctr"/>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3" name="Shape 1548"/>
          <p:cNvSpPr/>
          <p:nvPr/>
        </p:nvSpPr>
        <p:spPr>
          <a:xfrm>
            <a:off x="802005" y="2623820"/>
            <a:ext cx="327025" cy="266700"/>
          </a:xfrm>
          <a:custGeom>
            <a:avLst/>
            <a:gdLst/>
            <a:ahLst/>
            <a:cxnLst>
              <a:cxn ang="0">
                <a:pos x="wd2" y="hd2"/>
              </a:cxn>
              <a:cxn ang="5400000">
                <a:pos x="wd2" y="hd2"/>
              </a:cxn>
              <a:cxn ang="10800000">
                <a:pos x="wd2" y="hd2"/>
              </a:cxn>
              <a:cxn ang="16200000">
                <a:pos x="wd2" y="hd2"/>
              </a:cxn>
            </a:cxnLst>
            <a:rect l="0" t="0" r="r" b="b"/>
            <a:pathLst>
              <a:path w="21600" h="21600" extrusionOk="0">
                <a:moveTo>
                  <a:pt x="15569" y="7816"/>
                </a:moveTo>
                <a:lnTo>
                  <a:pt x="15567" y="7823"/>
                </a:lnTo>
                <a:lnTo>
                  <a:pt x="10800" y="10162"/>
                </a:lnTo>
                <a:lnTo>
                  <a:pt x="6033" y="7823"/>
                </a:lnTo>
                <a:lnTo>
                  <a:pt x="6030" y="7816"/>
                </a:lnTo>
                <a:lnTo>
                  <a:pt x="6024" y="7819"/>
                </a:lnTo>
                <a:lnTo>
                  <a:pt x="1724" y="5709"/>
                </a:lnTo>
                <a:lnTo>
                  <a:pt x="10800" y="886"/>
                </a:lnTo>
                <a:lnTo>
                  <a:pt x="19876" y="5709"/>
                </a:lnTo>
                <a:lnTo>
                  <a:pt x="15575" y="7819"/>
                </a:lnTo>
                <a:cubicBezTo>
                  <a:pt x="15575" y="7819"/>
                  <a:pt x="15569" y="7816"/>
                  <a:pt x="15569" y="7816"/>
                </a:cubicBezTo>
                <a:close/>
                <a:moveTo>
                  <a:pt x="19876" y="10991"/>
                </a:moveTo>
                <a:lnTo>
                  <a:pt x="15575" y="13101"/>
                </a:lnTo>
                <a:lnTo>
                  <a:pt x="15569" y="13097"/>
                </a:lnTo>
                <a:lnTo>
                  <a:pt x="15567" y="13105"/>
                </a:lnTo>
                <a:lnTo>
                  <a:pt x="10800" y="15443"/>
                </a:lnTo>
                <a:lnTo>
                  <a:pt x="6033" y="13105"/>
                </a:lnTo>
                <a:lnTo>
                  <a:pt x="6030" y="13097"/>
                </a:lnTo>
                <a:lnTo>
                  <a:pt x="6024" y="13101"/>
                </a:lnTo>
                <a:lnTo>
                  <a:pt x="1724" y="10991"/>
                </a:lnTo>
                <a:lnTo>
                  <a:pt x="6035" y="8699"/>
                </a:lnTo>
                <a:lnTo>
                  <a:pt x="10800" y="11037"/>
                </a:lnTo>
                <a:lnTo>
                  <a:pt x="15565" y="8700"/>
                </a:lnTo>
                <a:cubicBezTo>
                  <a:pt x="15565" y="8700"/>
                  <a:pt x="19876" y="10991"/>
                  <a:pt x="19876" y="10991"/>
                </a:cubicBezTo>
                <a:close/>
                <a:moveTo>
                  <a:pt x="19876" y="16272"/>
                </a:moveTo>
                <a:lnTo>
                  <a:pt x="10800" y="20725"/>
                </a:lnTo>
                <a:lnTo>
                  <a:pt x="1724" y="16272"/>
                </a:lnTo>
                <a:lnTo>
                  <a:pt x="6035" y="13981"/>
                </a:lnTo>
                <a:lnTo>
                  <a:pt x="10800" y="16319"/>
                </a:lnTo>
                <a:lnTo>
                  <a:pt x="15565" y="13981"/>
                </a:lnTo>
                <a:cubicBezTo>
                  <a:pt x="15565" y="13981"/>
                  <a:pt x="19876" y="16272"/>
                  <a:pt x="19876" y="16272"/>
                </a:cubicBezTo>
                <a:close/>
                <a:moveTo>
                  <a:pt x="10800" y="0"/>
                </a:moveTo>
                <a:lnTo>
                  <a:pt x="0" y="5739"/>
                </a:lnTo>
                <a:lnTo>
                  <a:pt x="5168" y="8274"/>
                </a:lnTo>
                <a:lnTo>
                  <a:pt x="0" y="11021"/>
                </a:lnTo>
                <a:lnTo>
                  <a:pt x="5168" y="13555"/>
                </a:lnTo>
                <a:lnTo>
                  <a:pt x="0" y="16302"/>
                </a:lnTo>
                <a:lnTo>
                  <a:pt x="10800" y="21600"/>
                </a:lnTo>
                <a:lnTo>
                  <a:pt x="21600" y="16302"/>
                </a:lnTo>
                <a:lnTo>
                  <a:pt x="16432" y="13556"/>
                </a:lnTo>
                <a:lnTo>
                  <a:pt x="21600" y="11021"/>
                </a:lnTo>
                <a:lnTo>
                  <a:pt x="16432" y="8274"/>
                </a:lnTo>
                <a:lnTo>
                  <a:pt x="21600" y="5739"/>
                </a:lnTo>
                <a:cubicBezTo>
                  <a:pt x="21600" y="5739"/>
                  <a:pt x="10800" y="0"/>
                  <a:pt x="10800" y="0"/>
                </a:cubicBezTo>
                <a:close/>
              </a:path>
            </a:pathLst>
          </a:custGeom>
          <a:solidFill>
            <a:srgbClr val="2F3035"/>
          </a:solidFill>
          <a:ln w="12700">
            <a:miter lim="400000"/>
          </a:ln>
        </p:spPr>
        <p:txBody>
          <a:bodyPr lIns="19050" tIns="19050" rIns="19050" bIns="19050" anchor="ctr"/>
          <a:p>
            <a:pPr algn="ctr">
              <a:lnSpc>
                <a:spcPct val="100000"/>
              </a:lnSpc>
              <a:defRPr sz="1800" cap="all" spc="90" baseline="-22000">
                <a:solidFill>
                  <a:srgbClr val="FFFFFF"/>
                </a:solidFill>
                <a:latin typeface="HK Grotesk Medium"/>
                <a:ea typeface="HK Grotesk Medium"/>
                <a:cs typeface="HK Grotesk Medium"/>
                <a:sym typeface="HK Grotesk Medium"/>
              </a:defRPr>
            </a:pPr>
            <a:endParaRPr sz="900"/>
          </a:p>
        </p:txBody>
      </p:sp>
      <p:sp>
        <p:nvSpPr>
          <p:cNvPr id="4" name="文本框 3"/>
          <p:cNvSpPr txBox="1"/>
          <p:nvPr/>
        </p:nvSpPr>
        <p:spPr>
          <a:xfrm>
            <a:off x="1507490" y="2172970"/>
            <a:ext cx="4587875" cy="1256030"/>
          </a:xfrm>
          <a:prstGeom prst="rect">
            <a:avLst/>
          </a:prstGeom>
          <a:noFill/>
        </p:spPr>
        <p:txBody>
          <a:bodyPr wrap="square" rtlCol="0" anchor="t" anchorCtr="0">
            <a:noAutofit/>
          </a:bodyPr>
          <a:p>
            <a:pPr>
              <a:lnSpc>
                <a:spcPct val="100000"/>
              </a:lnSpc>
            </a:pPr>
            <a:r>
              <a:rPr sz="2000">
                <a:solidFill>
                  <a:schemeClr val="tx1"/>
                </a:solidFill>
                <a:latin typeface="微软雅黑" panose="020B0503020204020204" charset="-122"/>
                <a:ea typeface="微软雅黑" panose="020B0503020204020204" charset="-122"/>
              </a:rPr>
              <a:t>一方面，制造业企业数字化、智能化转型提速，一部分人工被取代之后，产生的是对高素质技能人才、紧缺技术人才更大的需求；</a:t>
            </a:r>
            <a:endParaRPr sz="2000">
              <a:solidFill>
                <a:schemeClr val="tx1"/>
              </a:solidFill>
              <a:latin typeface="微软雅黑" panose="020B0503020204020204" charset="-122"/>
              <a:ea typeface="微软雅黑" panose="020B0503020204020204" charset="-122"/>
            </a:endParaRPr>
          </a:p>
        </p:txBody>
      </p:sp>
      <p:sp>
        <p:nvSpPr>
          <p:cNvPr id="11" name="Shape 1534"/>
          <p:cNvSpPr/>
          <p:nvPr/>
        </p:nvSpPr>
        <p:spPr>
          <a:xfrm>
            <a:off x="544195" y="3702050"/>
            <a:ext cx="842010" cy="842010"/>
          </a:xfrm>
          <a:prstGeom prst="ellipse">
            <a:avLst/>
          </a:prstGeom>
          <a:ln>
            <a:solidFill>
              <a:srgbClr val="CFCFCF"/>
            </a:solidFill>
            <a:miter lim="400000"/>
          </a:ln>
        </p:spPr>
        <p:txBody>
          <a:bodyPr lIns="25400" tIns="25400" rIns="25400" bIns="25400" anchor="ctr"/>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2" name="Shape 1548"/>
          <p:cNvSpPr/>
          <p:nvPr/>
        </p:nvSpPr>
        <p:spPr>
          <a:xfrm>
            <a:off x="802005" y="3977005"/>
            <a:ext cx="327025" cy="266700"/>
          </a:xfrm>
          <a:custGeom>
            <a:avLst/>
            <a:gdLst/>
            <a:ahLst/>
            <a:cxnLst>
              <a:cxn ang="0">
                <a:pos x="wd2" y="hd2"/>
              </a:cxn>
              <a:cxn ang="5400000">
                <a:pos x="wd2" y="hd2"/>
              </a:cxn>
              <a:cxn ang="10800000">
                <a:pos x="wd2" y="hd2"/>
              </a:cxn>
              <a:cxn ang="16200000">
                <a:pos x="wd2" y="hd2"/>
              </a:cxn>
            </a:cxnLst>
            <a:rect l="0" t="0" r="r" b="b"/>
            <a:pathLst>
              <a:path w="21600" h="21600" extrusionOk="0">
                <a:moveTo>
                  <a:pt x="15569" y="7816"/>
                </a:moveTo>
                <a:lnTo>
                  <a:pt x="15567" y="7823"/>
                </a:lnTo>
                <a:lnTo>
                  <a:pt x="10800" y="10162"/>
                </a:lnTo>
                <a:lnTo>
                  <a:pt x="6033" y="7823"/>
                </a:lnTo>
                <a:lnTo>
                  <a:pt x="6030" y="7816"/>
                </a:lnTo>
                <a:lnTo>
                  <a:pt x="6024" y="7819"/>
                </a:lnTo>
                <a:lnTo>
                  <a:pt x="1724" y="5709"/>
                </a:lnTo>
                <a:lnTo>
                  <a:pt x="10800" y="886"/>
                </a:lnTo>
                <a:lnTo>
                  <a:pt x="19876" y="5709"/>
                </a:lnTo>
                <a:lnTo>
                  <a:pt x="15575" y="7819"/>
                </a:lnTo>
                <a:cubicBezTo>
                  <a:pt x="15575" y="7819"/>
                  <a:pt x="15569" y="7816"/>
                  <a:pt x="15569" y="7816"/>
                </a:cubicBezTo>
                <a:close/>
                <a:moveTo>
                  <a:pt x="19876" y="10991"/>
                </a:moveTo>
                <a:lnTo>
                  <a:pt x="15575" y="13101"/>
                </a:lnTo>
                <a:lnTo>
                  <a:pt x="15569" y="13097"/>
                </a:lnTo>
                <a:lnTo>
                  <a:pt x="15567" y="13105"/>
                </a:lnTo>
                <a:lnTo>
                  <a:pt x="10800" y="15443"/>
                </a:lnTo>
                <a:lnTo>
                  <a:pt x="6033" y="13105"/>
                </a:lnTo>
                <a:lnTo>
                  <a:pt x="6030" y="13097"/>
                </a:lnTo>
                <a:lnTo>
                  <a:pt x="6024" y="13101"/>
                </a:lnTo>
                <a:lnTo>
                  <a:pt x="1724" y="10991"/>
                </a:lnTo>
                <a:lnTo>
                  <a:pt x="6035" y="8699"/>
                </a:lnTo>
                <a:lnTo>
                  <a:pt x="10800" y="11037"/>
                </a:lnTo>
                <a:lnTo>
                  <a:pt x="15565" y="8700"/>
                </a:lnTo>
                <a:cubicBezTo>
                  <a:pt x="15565" y="8700"/>
                  <a:pt x="19876" y="10991"/>
                  <a:pt x="19876" y="10991"/>
                </a:cubicBezTo>
                <a:close/>
                <a:moveTo>
                  <a:pt x="19876" y="16272"/>
                </a:moveTo>
                <a:lnTo>
                  <a:pt x="10800" y="20725"/>
                </a:lnTo>
                <a:lnTo>
                  <a:pt x="1724" y="16272"/>
                </a:lnTo>
                <a:lnTo>
                  <a:pt x="6035" y="13981"/>
                </a:lnTo>
                <a:lnTo>
                  <a:pt x="10800" y="16319"/>
                </a:lnTo>
                <a:lnTo>
                  <a:pt x="15565" y="13981"/>
                </a:lnTo>
                <a:cubicBezTo>
                  <a:pt x="15565" y="13981"/>
                  <a:pt x="19876" y="16272"/>
                  <a:pt x="19876" y="16272"/>
                </a:cubicBezTo>
                <a:close/>
                <a:moveTo>
                  <a:pt x="10800" y="0"/>
                </a:moveTo>
                <a:lnTo>
                  <a:pt x="0" y="5739"/>
                </a:lnTo>
                <a:lnTo>
                  <a:pt x="5168" y="8274"/>
                </a:lnTo>
                <a:lnTo>
                  <a:pt x="0" y="11021"/>
                </a:lnTo>
                <a:lnTo>
                  <a:pt x="5168" y="13555"/>
                </a:lnTo>
                <a:lnTo>
                  <a:pt x="0" y="16302"/>
                </a:lnTo>
                <a:lnTo>
                  <a:pt x="10800" y="21600"/>
                </a:lnTo>
                <a:lnTo>
                  <a:pt x="21600" y="16302"/>
                </a:lnTo>
                <a:lnTo>
                  <a:pt x="16432" y="13556"/>
                </a:lnTo>
                <a:lnTo>
                  <a:pt x="21600" y="11021"/>
                </a:lnTo>
                <a:lnTo>
                  <a:pt x="16432" y="8274"/>
                </a:lnTo>
                <a:lnTo>
                  <a:pt x="21600" y="5739"/>
                </a:lnTo>
                <a:cubicBezTo>
                  <a:pt x="21600" y="5739"/>
                  <a:pt x="10800" y="0"/>
                  <a:pt x="10800" y="0"/>
                </a:cubicBezTo>
                <a:close/>
              </a:path>
            </a:pathLst>
          </a:custGeom>
          <a:solidFill>
            <a:srgbClr val="2F3035"/>
          </a:solidFill>
          <a:ln w="12700">
            <a:miter lim="400000"/>
          </a:ln>
        </p:spPr>
        <p:txBody>
          <a:bodyPr lIns="19050" tIns="19050" rIns="19050" bIns="19050" anchor="ctr"/>
          <a:p>
            <a:pPr algn="ctr">
              <a:lnSpc>
                <a:spcPct val="100000"/>
              </a:lnSpc>
              <a:defRPr sz="1800" cap="all" spc="90" baseline="-22000">
                <a:solidFill>
                  <a:srgbClr val="FFFFFF"/>
                </a:solidFill>
                <a:latin typeface="HK Grotesk Medium"/>
                <a:ea typeface="HK Grotesk Medium"/>
                <a:cs typeface="HK Grotesk Medium"/>
                <a:sym typeface="HK Grotesk Medium"/>
              </a:defRPr>
            </a:pPr>
            <a:endParaRPr sz="900"/>
          </a:p>
        </p:txBody>
      </p:sp>
      <p:sp>
        <p:nvSpPr>
          <p:cNvPr id="13" name="文本框 12"/>
          <p:cNvSpPr txBox="1"/>
          <p:nvPr/>
        </p:nvSpPr>
        <p:spPr>
          <a:xfrm>
            <a:off x="1507490" y="3816985"/>
            <a:ext cx="4587240" cy="1160780"/>
          </a:xfrm>
          <a:prstGeom prst="rect">
            <a:avLst/>
          </a:prstGeom>
          <a:noFill/>
        </p:spPr>
        <p:txBody>
          <a:bodyPr wrap="square" rtlCol="0" anchor="t" anchorCtr="0">
            <a:noAutofit/>
          </a:bodyPr>
          <a:p>
            <a:pPr>
              <a:lnSpc>
                <a:spcPct val="100000"/>
              </a:lnSpc>
            </a:pPr>
            <a:r>
              <a:rPr sz="2000">
                <a:solidFill>
                  <a:schemeClr val="tx1"/>
                </a:solidFill>
                <a:latin typeface="微软雅黑" panose="020B0503020204020204" charset="-122"/>
                <a:ea typeface="微软雅黑" panose="020B0503020204020204" charset="-122"/>
              </a:rPr>
              <a:t>另一方面，技能人才</a:t>
            </a:r>
            <a:r>
              <a:rPr sz="2000">
                <a:solidFill>
                  <a:schemeClr val="tx1"/>
                </a:solidFill>
                <a:latin typeface="微软雅黑" panose="020B0503020204020204" charset="-122"/>
                <a:ea typeface="微软雅黑" panose="020B0503020204020204" charset="-122"/>
              </a:rPr>
              <a:t>总量不足、结构不合理、高技能领军人才匮乏等问题凸显。</a:t>
            </a:r>
            <a:endParaRPr sz="2000">
              <a:solidFill>
                <a:schemeClr val="tx1"/>
              </a:solidFill>
              <a:latin typeface="微软雅黑" panose="020B0503020204020204" charset="-122"/>
              <a:ea typeface="微软雅黑" panose="020B0503020204020204" charset="-122"/>
            </a:endParaRPr>
          </a:p>
        </p:txBody>
      </p:sp>
      <p:sp>
        <p:nvSpPr>
          <p:cNvPr id="14" name="矩形 13"/>
          <p:cNvSpPr/>
          <p:nvPr/>
        </p:nvSpPr>
        <p:spPr>
          <a:xfrm>
            <a:off x="544195" y="1052195"/>
            <a:ext cx="5659120" cy="510540"/>
          </a:xfrm>
          <a:prstGeom prst="rect">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t>当前，我国正逐步从制造大国向制造强国迈进。</a:t>
            </a:r>
            <a:endParaRPr lang="zh-CN" altLang="en-US" sz="2000" b="1"/>
          </a:p>
        </p:txBody>
      </p:sp>
      <p:sp>
        <p:nvSpPr>
          <p:cNvPr id="6" name="矩形 5"/>
          <p:cNvSpPr/>
          <p:nvPr/>
        </p:nvSpPr>
        <p:spPr>
          <a:xfrm>
            <a:off x="6095365" y="1776095"/>
            <a:ext cx="5588635" cy="4511040"/>
          </a:xfrm>
          <a:prstGeom prst="rect">
            <a:avLst/>
          </a:prstGeom>
          <a:solidFill>
            <a:srgbClr val="E0EF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Rectangle 26"/>
          <p:cNvSpPr/>
          <p:nvPr/>
        </p:nvSpPr>
        <p:spPr>
          <a:xfrm>
            <a:off x="6352540" y="1946275"/>
            <a:ext cx="4981575" cy="4340225"/>
          </a:xfrm>
          <a:prstGeom prst="rect">
            <a:avLst/>
          </a:prstGeom>
        </p:spPr>
        <p:txBody>
          <a:bodyPr wrap="square">
            <a:noAutofit/>
          </a:bodyPr>
          <a:p>
            <a:pPr indent="457200" fontAlgn="auto">
              <a:lnSpc>
                <a:spcPct val="130000"/>
              </a:lnSpc>
            </a:pPr>
            <a:r>
              <a:rPr lang="en-US" altLang="zh-CN" sz="2000">
                <a:solidFill>
                  <a:schemeClr val="tx1"/>
                </a:solidFill>
                <a:latin typeface="楷体" panose="02010609060101010101" charset="-122"/>
                <a:ea typeface="楷体" panose="02010609060101010101" charset="-122"/>
                <a:cs typeface="楷体" panose="02010609060101010101" charset="-122"/>
              </a:rPr>
              <a:t>数据显示，预计到 2025 年，我国制造业十大重点领域（新一代信息技术、高档数控机床和机器人、航空航天装备、海洋工程装备及高技术船舶、先进轨道交通装备、节能与新能源汽车、电力装备、新材料、生物医药及高性能医疗器械、农业机械装备）</a:t>
            </a:r>
            <a:r>
              <a:rPr lang="en-US" altLang="zh-CN" sz="2000" b="1">
                <a:solidFill>
                  <a:srgbClr val="FF0000"/>
                </a:solidFill>
                <a:latin typeface="微软雅黑" panose="020B0503020204020204" charset="-122"/>
                <a:ea typeface="微软雅黑" panose="020B0503020204020204" charset="-122"/>
                <a:cs typeface="微软雅黑" panose="020B0503020204020204" charset="-122"/>
              </a:rPr>
              <a:t>人才需求总量将接近 6200 万</a:t>
            </a:r>
            <a:r>
              <a:rPr lang="en-US" altLang="zh-CN" sz="2000">
                <a:solidFill>
                  <a:schemeClr val="tx1"/>
                </a:solidFill>
                <a:latin typeface="楷体" panose="02010609060101010101" charset="-122"/>
                <a:ea typeface="楷体" panose="02010609060101010101" charset="-122"/>
                <a:cs typeface="楷体" panose="02010609060101010101" charset="-122"/>
              </a:rPr>
              <a:t>人，</a:t>
            </a:r>
            <a:r>
              <a:rPr lang="en-US" altLang="zh-CN" sz="2000" b="1">
                <a:solidFill>
                  <a:srgbClr val="FF0000"/>
                </a:solidFill>
                <a:latin typeface="微软雅黑" panose="020B0503020204020204" charset="-122"/>
                <a:ea typeface="微软雅黑" panose="020B0503020204020204" charset="-122"/>
                <a:cs typeface="微软雅黑" panose="020B0503020204020204" charset="-122"/>
              </a:rPr>
              <a:t>人才需求缺口约 3000 万人</a:t>
            </a:r>
            <a:r>
              <a:rPr lang="en-US" altLang="zh-CN" sz="2000">
                <a:solidFill>
                  <a:schemeClr val="tx1"/>
                </a:solidFill>
                <a:latin typeface="楷体" panose="02010609060101010101" charset="-122"/>
                <a:ea typeface="楷体" panose="02010609060101010101" charset="-122"/>
                <a:cs typeface="楷体" panose="02010609060101010101" charset="-122"/>
              </a:rPr>
              <a:t>，缺口率达 48%。比如，到 2025 年我国先进轨道交通装备人才缺口</a:t>
            </a:r>
            <a:r>
              <a:rPr lang="en-US" altLang="zh-CN" sz="2000" b="1">
                <a:solidFill>
                  <a:srgbClr val="FF0000"/>
                </a:solidFill>
                <a:latin typeface="微软雅黑" panose="020B0503020204020204" charset="-122"/>
                <a:ea typeface="微软雅黑" panose="020B0503020204020204" charset="-122"/>
                <a:cs typeface="微软雅黑" panose="020B0503020204020204" charset="-122"/>
              </a:rPr>
              <a:t>将增加至 10.6 万人</a:t>
            </a:r>
            <a:r>
              <a:rPr lang="en-US" altLang="zh-CN" sz="2000">
                <a:solidFill>
                  <a:schemeClr val="tx1"/>
                </a:solidFill>
                <a:latin typeface="楷体" panose="02010609060101010101" charset="-122"/>
                <a:ea typeface="楷体" panose="02010609060101010101" charset="-122"/>
                <a:cs typeface="楷体" panose="02010609060101010101" charset="-122"/>
              </a:rPr>
              <a:t>。</a:t>
            </a:r>
            <a:endParaRPr lang="en-US" altLang="zh-CN" sz="2000">
              <a:solidFill>
                <a:schemeClr val="tx1"/>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相关资源</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3" name="Rectangle 31"/>
          <p:cNvSpPr txBox="1">
            <a:spLocks noRot="1" noChangeArrowheads="1"/>
          </p:cNvSpPr>
          <p:nvPr/>
        </p:nvSpPr>
        <p:spPr bwMode="auto">
          <a:xfrm>
            <a:off x="688340" y="1097915"/>
            <a:ext cx="10730865" cy="835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1. 中国就业网（http://chinajob.mohrss.gov.cn/）.</a:t>
            </a:r>
            <a:endParaRPr sz="2000" dirty="0">
              <a:latin typeface="微软雅黑" panose="020B0503020204020204" charset="-122"/>
              <a:ea typeface="微软雅黑" panose="020B0503020204020204" charset="-122"/>
              <a:cs typeface="微软雅黑" panose="020B0503020204020204" charset="-122"/>
              <a:sym typeface="+mn-lt"/>
            </a:endParaRPr>
          </a:p>
          <a:p>
            <a:pPr marL="0" indent="457200" fontAlgn="auto">
              <a:lnSpc>
                <a:spcPct val="100000"/>
              </a:lnSpc>
              <a:buFontTx/>
              <a:buNone/>
            </a:pPr>
            <a:r>
              <a:rPr sz="2000" dirty="0">
                <a:latin typeface="微软雅黑" panose="020B0503020204020204" charset="-122"/>
                <a:ea typeface="微软雅黑" panose="020B0503020204020204" charset="-122"/>
                <a:cs typeface="微软雅黑" panose="020B0503020204020204" charset="-122"/>
                <a:sym typeface="+mn-lt"/>
              </a:rPr>
              <a:t>2. 陈丹苗，王震廷 . 21 世纪最热门的职业 [M]. 天津：百花文艺出版社，2003.</a:t>
            </a:r>
            <a:endParaRPr sz="2000" dirty="0">
              <a:latin typeface="微软雅黑" panose="020B0503020204020204" charset="-122"/>
              <a:ea typeface="微软雅黑" panose="020B0503020204020204" charset="-122"/>
              <a:cs typeface="微软雅黑" panose="020B0503020204020204" charset="-122"/>
              <a:sym typeface="+mn-lt"/>
            </a:endParaRPr>
          </a:p>
        </p:txBody>
      </p:sp>
      <p:pic>
        <p:nvPicPr>
          <p:cNvPr id="107" name="图片 106"/>
          <p:cNvPicPr/>
          <p:nvPr/>
        </p:nvPicPr>
        <p:blipFill>
          <a:blip r:embed="rId1"/>
          <a:stretch>
            <a:fillRect/>
          </a:stretch>
        </p:blipFill>
        <p:spPr>
          <a:xfrm>
            <a:off x="5417820" y="2350135"/>
            <a:ext cx="5019040" cy="352996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975791" y="2767890"/>
            <a:ext cx="6912968" cy="13220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rPr>
              <a:t>感谢观看</a:t>
            </a:r>
            <a:endParaRPr kumimoji="0" lang="zh-CN" altLang="en-US" sz="8000" b="1" u="none" strike="noStrike" kern="1200" cap="none" spc="0" normalizeH="0" baseline="0" noProof="0" dirty="0">
              <a:ln>
                <a:noFill/>
              </a:ln>
              <a:solidFill>
                <a:schemeClr val="tx1"/>
              </a:solidFill>
              <a:effectLst/>
              <a:uLnTx/>
              <a:uFillTx/>
              <a:latin typeface="思源黑体 CN Bold" panose="020B0800000000000000" pitchFamily="34" charset="-128"/>
              <a:ea typeface="思源黑体 CN Bold" panose="020B0800000000000000" pitchFamily="34" charset="-128"/>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lum bright="70000" contrast="-70000"/>
          </a:blip>
          <a:stretch>
            <a:fillRect/>
          </a:stretch>
        </p:blipFill>
        <p:spPr>
          <a:xfrm>
            <a:off x="2745105" y="775970"/>
            <a:ext cx="9446895" cy="5316220"/>
          </a:xfrm>
          <a:prstGeom prst="rect">
            <a:avLst/>
          </a:prstGeom>
          <a:noFill/>
          <a:ln w="9525">
            <a:noFill/>
          </a:ln>
        </p:spPr>
      </p:pic>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一、高等职业教育发展与大学生就业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1" name="图片 100"/>
          <p:cNvPicPr/>
          <p:nvPr/>
        </p:nvPicPr>
        <p:blipFill>
          <a:blip r:embed="rId2"/>
          <a:stretch>
            <a:fillRect/>
          </a:stretch>
        </p:blipFill>
        <p:spPr>
          <a:xfrm>
            <a:off x="0" y="1157605"/>
            <a:ext cx="7245350" cy="4709795"/>
          </a:xfrm>
          <a:prstGeom prst="rect">
            <a:avLst/>
          </a:prstGeom>
          <a:noFill/>
          <a:ln w="9525">
            <a:noFill/>
          </a:ln>
        </p:spPr>
      </p:pic>
      <p:sp>
        <p:nvSpPr>
          <p:cNvPr id="5" name="文本框 4"/>
          <p:cNvSpPr txBox="1"/>
          <p:nvPr/>
        </p:nvSpPr>
        <p:spPr>
          <a:xfrm>
            <a:off x="7489825" y="1788795"/>
            <a:ext cx="4324350" cy="4078605"/>
          </a:xfrm>
          <a:prstGeom prst="rect">
            <a:avLst/>
          </a:prstGeom>
          <a:noFill/>
        </p:spPr>
        <p:txBody>
          <a:bodyPr wrap="square" rtlCol="0" anchor="t">
            <a:spAutoFit/>
          </a:bodyPr>
          <a:p>
            <a:pPr>
              <a:lnSpc>
                <a:spcPct val="120000"/>
              </a:lnSpc>
            </a:pPr>
            <a:r>
              <a:rPr lang="en-US" altLang="zh-CN" sz="2400"/>
              <a:t>        </a:t>
            </a:r>
            <a:r>
              <a:rPr lang="zh-CN" altLang="en-US" sz="2400"/>
              <a:t>2019 年 8 月 20 日，习近平总书记在甘肃考察山丹培黎学校时，从“实体经济是我国经济的重要支撑，做强实体经济需要大量技能型人才，需要大力弘扬工匠精神”的战略高度，做出了“发展职业教育前景广阔、大有可为”的重大论断。</a:t>
            </a:r>
            <a:endParaRPr lang="zh-CN" altLang="en-US" sz="240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872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一、高等职业教育发展与大学生就业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487108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2</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“蓝领”月薪超大学生</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202565" y="1615440"/>
            <a:ext cx="11880850" cy="484568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这几日，“蓝领”月薪过万、高过大学生的话题引发关注。有媒体报道，近日，一位专门招聘“蓝领”的人力资源公司负责人给江苏一家电子厂招聘了一名月薪 8000 元的普工，工人刚到现场，就被隔壁的电子厂以 1 万元的月薪抢走了。对此现象，该负责人表示，现在所有工厂都缺人。</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普工如此抢手，其所折射的劳动力市场及其经济现象值得细究。结合近些年大学生平均工资普遍较低的现实情况，“蓝领”月薪过万就更加引人注目。其实，“蓝领”工资超过大学生的现象并没有颠覆经济常识。观察近些年的职业薪资水平，能够发现各个行业和职业的薪资涨跌与其行业和职业所提供的产品和服务的市场评价越来越贴近。</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事实也是如此。从此次媒体报道的案例就可以看出，正是工人岗位的稀缺性使得“蓝领”月薪过万。报道称，随着消费回暖和“双 11”的刺激，不少制造工厂的订单量明显上升，以“蓝领”为主的制造业用工迅速走高，多地开始争抢工人，不少工人月薪过万，在一些就业领域甚至超过了本科生等群体的平均月薪。</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872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一、高等职业教育发展与大学生就业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377825" y="1115060"/>
            <a:ext cx="11338560" cy="597154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当然，“蓝领”之所以在劳动力市场上受追捧，是因为现在许多普工早已不是十几年前的概念。说到底，“蓝领”自身所掌握的职业技能是其月薪上涨的根本原因。随着科技的发展，用工企业也开始大量使用先进设备来提高生产力，这意味着流水线上的工人除了需要具备熟练的操作技术外，还要能够适应新设备。这就要求“蓝领”具备一定的学习能力，而这种以操作经验为基础的学习能力并不以学历作为衡量标准。</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蓝领”群体中，有很多具有各自特点的专业人才。这部分专业人才并没有拥有高学历，但他们通过对相关专业技术的不断实践，获得了如高级技工、技师、高级技师等相关职业技能认证。这样的工人，其角色和能力与工程师一样，是企业解决生产或服务难题时不可或缺的人才。此类群体当然是市场稀缺人才。</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此，我们也无须担心人力资源配置“倒挂”。“蓝领”月薪高过大学生的月薪是市场评价的结果，但是，这个评价只是一个方面、一个工种的评价，并非对大学生能力和价值的否认。市场化程度的不断提高，制造业的不断升级自然要求工人的能力不断提高，这必然会带动相关行业的薪资上涨。这也意味着，只要其能力符合市场需要，无论是“蓝领”还是大学生，都能够获得与能力相匹配的薪酬。</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872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一、高等职业教育发展与大学生就业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1615440"/>
            <a:ext cx="11221085" cy="119888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所以，“蓝领”月薪超过大学生，并不能证明“读书无用论”。恰恰相反，“蓝领”受热捧，其背后核心因素还是学习以及学习能力。只不过，这个学习以及学习能力的判定并不只以学历为标准。</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二、市场经济与无边界职业生涯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2" name="图片 101"/>
          <p:cNvPicPr/>
          <p:nvPr/>
        </p:nvPicPr>
        <p:blipFill>
          <a:blip r:embed="rId1"/>
          <a:stretch>
            <a:fillRect/>
          </a:stretch>
        </p:blipFill>
        <p:spPr>
          <a:xfrm>
            <a:off x="532765" y="984885"/>
            <a:ext cx="4847590" cy="5126355"/>
          </a:xfrm>
          <a:prstGeom prst="rect">
            <a:avLst/>
          </a:prstGeom>
          <a:noFill/>
          <a:ln w="9525">
            <a:noFill/>
          </a:ln>
        </p:spPr>
      </p:pic>
      <p:sp>
        <p:nvSpPr>
          <p:cNvPr id="3" name="文本框 2"/>
          <p:cNvSpPr txBox="1"/>
          <p:nvPr/>
        </p:nvSpPr>
        <p:spPr>
          <a:xfrm>
            <a:off x="5637530" y="1266190"/>
            <a:ext cx="6110605" cy="5236210"/>
          </a:xfrm>
          <a:prstGeom prst="rect">
            <a:avLst/>
          </a:prstGeom>
          <a:noFill/>
        </p:spPr>
        <p:txBody>
          <a:bodyPr wrap="square" rtlCol="0" anchor="t">
            <a:noAutofit/>
          </a:bodyPr>
          <a:p>
            <a:pPr indent="457200" fontAlgn="auto"/>
            <a:r>
              <a:rPr lang="zh-CN" altLang="en-US" sz="2400"/>
              <a:t>目前，我国正逐步由计划经济转向市场经济。自由选择、市场竞争是市场经济的基本特征。激烈的市场竞争导致我国企业逐步取消了传统的长期雇佣制度，取而代之的是更具弹性的雇佣形式，如雇佣短期化、员工派遣、裁员等，终生雇佣制在我国正在走向终结。伴随着市场经济的兴起，人们择业的自主性得到了极大提高，人们可以根据自身情况选择职业和组织。长期雇佣制的取消以及人们主动或被动地在不同组织间进行自由流动，使得人们的职业生涯出现一个新的特点：</a:t>
            </a:r>
            <a:r>
              <a:rPr lang="zh-CN" altLang="en-US" sz="2800" b="1">
                <a:solidFill>
                  <a:srgbClr val="FF0000"/>
                </a:solidFill>
              </a:rPr>
              <a:t>无边界性</a:t>
            </a:r>
            <a:r>
              <a:rPr lang="zh-CN" altLang="en-US" sz="2400"/>
              <a:t>。</a:t>
            </a:r>
            <a:endParaRPr lang="zh-CN" altLang="en-US" sz="240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二、市场经济与无边界职业生涯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583565" y="1073785"/>
            <a:ext cx="11172825" cy="1383665"/>
          </a:xfrm>
          <a:prstGeom prst="rect">
            <a:avLst/>
          </a:prstGeom>
          <a:noFill/>
        </p:spPr>
        <p:txBody>
          <a:bodyPr wrap="square" rtlCol="0" anchor="t">
            <a:spAutoFit/>
          </a:bodyPr>
          <a:p>
            <a:pPr indent="457200" fontAlgn="auto"/>
            <a:r>
              <a:rPr lang="zh-CN" altLang="en-US" sz="2400" b="1">
                <a:solidFill>
                  <a:srgbClr val="FF0000"/>
                </a:solidFill>
              </a:rPr>
              <a:t>无边界职业生涯（boundaryless career）</a:t>
            </a:r>
            <a:r>
              <a:rPr lang="zh-CN" altLang="en-US" sz="2000"/>
              <a:t>是指超越单个就业环境边界的一系列就业机会。著名组织行为学家亚瑟在 1994 年首次提出了无边界职业生涯的概念，用来描述一种新的职业生涯框架系统，预示着员工不再是在一个或两个组织中度过自己的职业生涯，而是在多个组织、多个部门、多个职业、多个岗位实现自己的职业生涯目标。</a:t>
            </a:r>
            <a:endParaRPr lang="zh-CN" altLang="en-US" sz="2000"/>
          </a:p>
        </p:txBody>
      </p:sp>
      <p:grpSp>
        <p:nvGrpSpPr>
          <p:cNvPr id="15" name="组合 14"/>
          <p:cNvGrpSpPr/>
          <p:nvPr>
            <p:custDataLst>
              <p:tags r:id="rId1"/>
            </p:custDataLst>
          </p:nvPr>
        </p:nvGrpSpPr>
        <p:grpSpPr>
          <a:xfrm>
            <a:off x="628015" y="2898140"/>
            <a:ext cx="11700510" cy="2103120"/>
            <a:chOff x="1185" y="4326"/>
            <a:chExt cx="18426" cy="3312"/>
          </a:xfrm>
        </p:grpSpPr>
        <p:grpSp>
          <p:nvGrpSpPr>
            <p:cNvPr id="11" name="组合 10"/>
            <p:cNvGrpSpPr/>
            <p:nvPr>
              <p:custDataLst>
                <p:tags r:id="rId2"/>
              </p:custDataLst>
            </p:nvPr>
          </p:nvGrpSpPr>
          <p:grpSpPr>
            <a:xfrm>
              <a:off x="1185" y="4398"/>
              <a:ext cx="8781" cy="2806"/>
              <a:chOff x="3044" y="3576"/>
              <a:chExt cx="11410" cy="3646"/>
            </a:xfrm>
          </p:grpSpPr>
          <p:cxnSp>
            <p:nvCxnSpPr>
              <p:cNvPr id="13" name="肘形连接符 12"/>
              <p:cNvCxnSpPr/>
              <p:nvPr>
                <p:custDataLst>
                  <p:tags r:id="rId3"/>
                </p:custDataLst>
              </p:nvPr>
            </p:nvCxnSpPr>
            <p:spPr>
              <a:xfrm>
                <a:off x="7698" y="5399"/>
                <a:ext cx="1792" cy="1177"/>
              </a:xfrm>
              <a:prstGeom prst="bentConnector3">
                <a:avLst>
                  <a:gd name="adj1" fmla="val 51674"/>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9" name="肘形连接符 8"/>
              <p:cNvCxnSpPr/>
              <p:nvPr>
                <p:custDataLst>
                  <p:tags r:id="rId4"/>
                </p:custDataLst>
              </p:nvPr>
            </p:nvCxnSpPr>
            <p:spPr>
              <a:xfrm rot="10800000" flipV="1">
                <a:off x="7759" y="3929"/>
                <a:ext cx="1730" cy="1470"/>
              </a:xfrm>
              <a:prstGeom prst="bentConnector3">
                <a:avLst>
                  <a:gd name="adj1" fmla="val 49942"/>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4" name="圆角矩形 3"/>
              <p:cNvSpPr/>
              <p:nvPr>
                <p:custDataLst>
                  <p:tags r:id="rId5"/>
                </p:custDataLst>
              </p:nvPr>
            </p:nvSpPr>
            <p:spPr>
              <a:xfrm>
                <a:off x="9489" y="3576"/>
                <a:ext cx="4931" cy="1294"/>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000" b="1"/>
                  <a:t>自愿无边界</a:t>
                </a:r>
                <a:endParaRPr lang="zh-CN" altLang="en-US" sz="2000" b="1"/>
              </a:p>
            </p:txBody>
          </p:sp>
          <p:sp>
            <p:nvSpPr>
              <p:cNvPr id="5" name="圆角矩形 4"/>
              <p:cNvSpPr/>
              <p:nvPr>
                <p:custDataLst>
                  <p:tags r:id="rId6"/>
                </p:custDataLst>
              </p:nvPr>
            </p:nvSpPr>
            <p:spPr>
              <a:xfrm>
                <a:off x="9489" y="5928"/>
                <a:ext cx="4965" cy="1294"/>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000" b="1"/>
                  <a:t>非自愿无边界</a:t>
                </a:r>
                <a:endParaRPr lang="zh-CN" altLang="en-US" sz="2000" b="1"/>
              </a:p>
            </p:txBody>
          </p:sp>
          <p:sp>
            <p:nvSpPr>
              <p:cNvPr id="6" name="圆角矩形 5"/>
              <p:cNvSpPr/>
              <p:nvPr>
                <p:custDataLst>
                  <p:tags r:id="rId7"/>
                </p:custDataLst>
              </p:nvPr>
            </p:nvSpPr>
            <p:spPr>
              <a:xfrm>
                <a:off x="3044" y="4593"/>
                <a:ext cx="5007" cy="1614"/>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000" b="1"/>
                  <a:t>无边界职业生涯</a:t>
                </a:r>
                <a:endParaRPr lang="zh-CN" altLang="en-US" sz="2000" b="1"/>
              </a:p>
            </p:txBody>
          </p:sp>
        </p:grpSp>
        <p:sp>
          <p:nvSpPr>
            <p:cNvPr id="12" name="文本框 11"/>
            <p:cNvSpPr txBox="1"/>
            <p:nvPr/>
          </p:nvSpPr>
          <p:spPr>
            <a:xfrm>
              <a:off x="9796" y="4326"/>
              <a:ext cx="9815" cy="1888"/>
            </a:xfrm>
            <a:prstGeom prst="rect">
              <a:avLst/>
            </a:prstGeom>
            <a:noFill/>
          </p:spPr>
          <p:txBody>
            <a:bodyPr wrap="square" rtlCol="0" anchor="t">
              <a:spAutoFit/>
            </a:bodyPr>
            <a:p>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当听说或者找到一个能够获得更多发展和回报的机会时，人们主动选择进入一个新的企业；</a:t>
              </a:r>
              <a:endParaRPr lang="zh-CN" altLang="en-US" sz="2400">
                <a:latin typeface="楷体" panose="02010609060101010101" charset="-122"/>
                <a:ea typeface="楷体" panose="02010609060101010101" charset="-122"/>
              </a:endParaRPr>
            </a:p>
          </p:txBody>
        </p:sp>
        <p:sp>
          <p:nvSpPr>
            <p:cNvPr id="14" name="文本框 13"/>
            <p:cNvSpPr txBox="1"/>
            <p:nvPr/>
          </p:nvSpPr>
          <p:spPr>
            <a:xfrm>
              <a:off x="9797" y="5999"/>
              <a:ext cx="9625" cy="1639"/>
            </a:xfrm>
            <a:prstGeom prst="rect">
              <a:avLst/>
            </a:prstGeom>
            <a:noFill/>
          </p:spPr>
          <p:txBody>
            <a:bodyPr wrap="square" rtlCol="0" anchor="t">
              <a:noAutofit/>
            </a:bodyPr>
            <a:p>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rPr>
                <a:t>指当企业发生如缩小规模、淘汰、重构或者裁员的情况时，人们被迫寻找新的工作。</a:t>
              </a:r>
              <a:endParaRPr lang="zh-CN" altLang="en-US" sz="2400">
                <a:latin typeface="楷体" panose="02010609060101010101" charset="-122"/>
                <a:ea typeface="楷体" panose="02010609060101010101" charset="-122"/>
              </a:endParaRPr>
            </a:p>
          </p:txBody>
        </p:sp>
      </p:grpSp>
      <p:sp>
        <p:nvSpPr>
          <p:cNvPr id="19" name="矩形 18"/>
          <p:cNvSpPr/>
          <p:nvPr/>
        </p:nvSpPr>
        <p:spPr>
          <a:xfrm>
            <a:off x="172720" y="2612390"/>
            <a:ext cx="11899265" cy="2388870"/>
          </a:xfrm>
          <a:prstGeom prst="rect">
            <a:avLst/>
          </a:prstGeom>
          <a:noFill/>
          <a:ln w="19050">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文本框 19"/>
          <p:cNvSpPr txBox="1"/>
          <p:nvPr/>
        </p:nvSpPr>
        <p:spPr>
          <a:xfrm>
            <a:off x="583565" y="5242560"/>
            <a:ext cx="11173460" cy="829945"/>
          </a:xfrm>
          <a:prstGeom prst="rect">
            <a:avLst/>
          </a:prstGeom>
          <a:noFill/>
        </p:spPr>
        <p:txBody>
          <a:bodyPr wrap="square" rtlCol="0" anchor="t">
            <a:spAutoFit/>
          </a:bodyPr>
          <a:p>
            <a:pPr>
              <a:lnSpc>
                <a:spcPct val="120000"/>
              </a:lnSpc>
            </a:pPr>
            <a:r>
              <a:rPr lang="zh-CN" altLang="en-US" sz="2000" b="1">
                <a:solidFill>
                  <a:srgbClr val="00B0F0"/>
                </a:solidFill>
              </a:rPr>
              <a:t>无边界职业生涯的特点：</a:t>
            </a:r>
            <a:r>
              <a:rPr lang="zh-CN" altLang="en-US" sz="2000"/>
              <a:t>便携式的知识和技能、跨越多个公司的才干、个体对有意义的工作的认同感、个体对职业生涯的管理负责等。</a:t>
            </a:r>
            <a:endParaRPr lang="zh-CN" altLang="en-US" sz="2000"/>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5161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二、市场经济与无边界职业生涯</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5" name="组合 4"/>
          <p:cNvGrpSpPr/>
          <p:nvPr/>
        </p:nvGrpSpPr>
        <p:grpSpPr>
          <a:xfrm>
            <a:off x="786130" y="1550035"/>
            <a:ext cx="10610215" cy="4758690"/>
            <a:chOff x="1238" y="1592"/>
            <a:chExt cx="16709" cy="7494"/>
          </a:xfrm>
        </p:grpSpPr>
        <p:pic>
          <p:nvPicPr>
            <p:cNvPr id="3" name="图片 2"/>
            <p:cNvPicPr>
              <a:picLocks noChangeAspect="1"/>
            </p:cNvPicPr>
            <p:nvPr/>
          </p:nvPicPr>
          <p:blipFill>
            <a:blip r:embed="rId1"/>
            <a:stretch>
              <a:fillRect/>
            </a:stretch>
          </p:blipFill>
          <p:spPr>
            <a:xfrm>
              <a:off x="1252" y="1592"/>
              <a:ext cx="16695" cy="5265"/>
            </a:xfrm>
            <a:prstGeom prst="rect">
              <a:avLst/>
            </a:prstGeom>
          </p:spPr>
        </p:pic>
        <p:pic>
          <p:nvPicPr>
            <p:cNvPr id="4" name="图片 3"/>
            <p:cNvPicPr>
              <a:picLocks noChangeAspect="1"/>
            </p:cNvPicPr>
            <p:nvPr/>
          </p:nvPicPr>
          <p:blipFill>
            <a:blip r:embed="rId2"/>
            <a:stretch>
              <a:fillRect/>
            </a:stretch>
          </p:blipFill>
          <p:spPr>
            <a:xfrm>
              <a:off x="1238" y="6731"/>
              <a:ext cx="16680" cy="2355"/>
            </a:xfrm>
            <a:prstGeom prst="rect">
              <a:avLst/>
            </a:prstGeom>
          </p:spPr>
        </p:pic>
      </p:grpSp>
      <p:sp>
        <p:nvSpPr>
          <p:cNvPr id="20" name="文本框 19"/>
          <p:cNvSpPr txBox="1"/>
          <p:nvPr/>
        </p:nvSpPr>
        <p:spPr>
          <a:xfrm>
            <a:off x="583565" y="974090"/>
            <a:ext cx="11173460" cy="534035"/>
          </a:xfrm>
          <a:prstGeom prst="rect">
            <a:avLst/>
          </a:prstGeom>
          <a:noFill/>
        </p:spPr>
        <p:txBody>
          <a:bodyPr wrap="square" rtlCol="0" anchor="t">
            <a:spAutoFit/>
          </a:bodyPr>
          <a:p>
            <a:pPr>
              <a:lnSpc>
                <a:spcPct val="120000"/>
              </a:lnSpc>
            </a:pPr>
            <a:r>
              <a:rPr lang="zh-CN" altLang="en-US" sz="2400"/>
              <a:t>传统职业生涯与无边界职业生涯的区别见表 4-1。</a:t>
            </a:r>
            <a:endParaRPr lang="zh-CN" altLang="en-US" sz="240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三、知识经济与终身学习</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583565" y="1073785"/>
            <a:ext cx="11172825" cy="1204595"/>
          </a:xfrm>
          <a:prstGeom prst="rect">
            <a:avLst/>
          </a:prstGeom>
          <a:noFill/>
        </p:spPr>
        <p:txBody>
          <a:bodyPr wrap="square" rtlCol="0" anchor="t">
            <a:spAutoFit/>
          </a:bodyPr>
          <a:p>
            <a:pPr indent="457200" fontAlgn="auto">
              <a:spcAft>
                <a:spcPts val="1000"/>
              </a:spcAft>
            </a:pPr>
            <a:r>
              <a:rPr lang="zh-CN" altLang="en-US" sz="2000"/>
              <a:t>通俗地讲，</a:t>
            </a:r>
            <a:r>
              <a:rPr lang="zh-CN" altLang="en-US" sz="2400" b="1">
                <a:solidFill>
                  <a:srgbClr val="00B0F0"/>
                </a:solidFill>
              </a:rPr>
              <a:t>知识经济</a:t>
            </a:r>
            <a:r>
              <a:rPr lang="zh-CN" altLang="en-US" sz="2000"/>
              <a:t>就是以知识为基础的经济。知识经济强调知识和信息在经济发展中的作用，强调人力资源的创造力在经济发展中的价值，强调高科技产业在国民经济发展中的主导地位。</a:t>
            </a:r>
            <a:endParaRPr lang="zh-CN" altLang="en-US" sz="2000"/>
          </a:p>
          <a:p>
            <a:pPr indent="457200" fontAlgn="auto">
              <a:spcAft>
                <a:spcPts val="1000"/>
              </a:spcAft>
            </a:pPr>
            <a:r>
              <a:rPr lang="zh-CN" altLang="en-US" sz="2000"/>
              <a:t>知识经济给个人的职业发展所带来的影响主要体现在以下两点。</a:t>
            </a:r>
            <a:endParaRPr lang="zh-CN" altLang="en-US" sz="2000"/>
          </a:p>
        </p:txBody>
      </p:sp>
      <p:sp>
        <p:nvSpPr>
          <p:cNvPr id="25" name="单圆角矩形 5"/>
          <p:cNvSpPr/>
          <p:nvPr>
            <p:custDataLst>
              <p:tags r:id="rId1"/>
            </p:custDataLst>
          </p:nvPr>
        </p:nvSpPr>
        <p:spPr>
          <a:xfrm>
            <a:off x="679450" y="2570480"/>
            <a:ext cx="5212715" cy="3506470"/>
          </a:xfrm>
          <a:prstGeom prst="round1Rect">
            <a:avLst>
              <a:gd name="adj" fmla="val 0"/>
            </a:avLst>
          </a:prstGeom>
          <a:solidFill>
            <a:srgbClr val="FFFFFF"/>
          </a:solidFill>
          <a:ln>
            <a:solidFill>
              <a:srgbClr val="00B0F0"/>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 name="矩形 3"/>
          <p:cNvSpPr/>
          <p:nvPr>
            <p:custDataLst>
              <p:tags r:id="rId2"/>
            </p:custDataLst>
          </p:nvPr>
        </p:nvSpPr>
        <p:spPr>
          <a:xfrm>
            <a:off x="1262698" y="2830513"/>
            <a:ext cx="4523740" cy="738505"/>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400" b="1" dirty="0">
                <a:solidFill>
                  <a:srgbClr val="00B0F0"/>
                </a:solidFill>
                <a:latin typeface="+mn-ea"/>
                <a:cs typeface="+mn-ea"/>
              </a:rPr>
              <a:t>知识型员工成为企业最宝贵的人力资源。</a:t>
            </a:r>
            <a:endParaRPr lang="zh-CN" altLang="en-US" sz="2400" b="1" dirty="0">
              <a:solidFill>
                <a:srgbClr val="00B0F0"/>
              </a:solidFill>
              <a:latin typeface="+mn-ea"/>
              <a:cs typeface="+mn-ea"/>
            </a:endParaRPr>
          </a:p>
        </p:txBody>
      </p:sp>
      <p:sp>
        <p:nvSpPr>
          <p:cNvPr id="5" name="矩形 4"/>
          <p:cNvSpPr/>
          <p:nvPr>
            <p:custDataLst>
              <p:tags r:id="rId3"/>
            </p:custDataLst>
          </p:nvPr>
        </p:nvSpPr>
        <p:spPr>
          <a:xfrm>
            <a:off x="1262698" y="3703003"/>
            <a:ext cx="4523740" cy="110744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dirty="0">
                <a:solidFill>
                  <a:srgbClr val="333333"/>
                </a:solidFill>
                <a:latin typeface="+mn-ea"/>
                <a:cs typeface="+mn-ea"/>
              </a:rPr>
              <a:t>在知识经济时代，知识和创新成为经济发展的最大推动力。那些掌握和运用符号、概念，利用知识和信息工作的人，自然成为企业和社会最宝贵的人力资源。</a:t>
            </a:r>
            <a:endParaRPr lang="zh-CN" altLang="en-US" dirty="0">
              <a:solidFill>
                <a:srgbClr val="333333"/>
              </a:solidFill>
              <a:latin typeface="+mn-ea"/>
              <a:cs typeface="+mn-ea"/>
            </a:endParaRPr>
          </a:p>
        </p:txBody>
      </p:sp>
      <p:sp>
        <p:nvSpPr>
          <p:cNvPr id="26" name="圆角矩形 19"/>
          <p:cNvSpPr/>
          <p:nvPr>
            <p:custDataLst>
              <p:tags r:id="rId4"/>
            </p:custDataLst>
          </p:nvPr>
        </p:nvSpPr>
        <p:spPr>
          <a:xfrm rot="5400000">
            <a:off x="681673" y="3008313"/>
            <a:ext cx="434186" cy="438785"/>
          </a:xfrm>
          <a:prstGeom prst="roundRect">
            <a:avLst>
              <a:gd name="adj" fmla="val 0"/>
            </a:avLst>
          </a:prstGeom>
          <a:solidFill>
            <a:srgbClr val="00B0F0"/>
          </a:soli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7" name="燕尾形 20"/>
          <p:cNvSpPr/>
          <p:nvPr>
            <p:custDataLst>
              <p:tags r:id="rId5"/>
            </p:custDataLst>
          </p:nvPr>
        </p:nvSpPr>
        <p:spPr>
          <a:xfrm>
            <a:off x="841693" y="3143568"/>
            <a:ext cx="113748" cy="169218"/>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bg2"/>
              </a:solidFill>
            </a:endParaRPr>
          </a:p>
        </p:txBody>
      </p:sp>
      <p:sp>
        <p:nvSpPr>
          <p:cNvPr id="6" name="单圆角矩形 5"/>
          <p:cNvSpPr/>
          <p:nvPr>
            <p:custDataLst>
              <p:tags r:id="rId6"/>
            </p:custDataLst>
          </p:nvPr>
        </p:nvSpPr>
        <p:spPr>
          <a:xfrm>
            <a:off x="6264910" y="2570480"/>
            <a:ext cx="5212715" cy="3506470"/>
          </a:xfrm>
          <a:prstGeom prst="round1Rect">
            <a:avLst>
              <a:gd name="adj" fmla="val 0"/>
            </a:avLst>
          </a:prstGeom>
          <a:solidFill>
            <a:srgbClr val="FFFFFF"/>
          </a:solidFill>
          <a:ln>
            <a:solidFill>
              <a:srgbClr val="00B0F0"/>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rgbClr val="FFFFFF"/>
              </a:solidFill>
              <a:latin typeface="+mj-ea"/>
              <a:ea typeface="+mj-ea"/>
              <a:sym typeface="+mn-ea"/>
            </a:endParaRPr>
          </a:p>
        </p:txBody>
      </p:sp>
      <p:sp>
        <p:nvSpPr>
          <p:cNvPr id="9" name="矩形 8"/>
          <p:cNvSpPr/>
          <p:nvPr>
            <p:custDataLst>
              <p:tags r:id="rId7"/>
            </p:custDataLst>
          </p:nvPr>
        </p:nvSpPr>
        <p:spPr>
          <a:xfrm>
            <a:off x="6848158" y="3034983"/>
            <a:ext cx="4523740" cy="368935"/>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400" b="1" dirty="0">
                <a:solidFill>
                  <a:srgbClr val="00B0F0"/>
                </a:solidFill>
                <a:latin typeface="+mn-ea"/>
                <a:cs typeface="+mn-ea"/>
              </a:rPr>
              <a:t>工作由静态变为动态。</a:t>
            </a:r>
            <a:endParaRPr lang="zh-CN" altLang="en-US" sz="2400" b="1" dirty="0">
              <a:solidFill>
                <a:srgbClr val="00B0F0"/>
              </a:solidFill>
              <a:latin typeface="+mn-ea"/>
              <a:cs typeface="+mn-ea"/>
            </a:endParaRPr>
          </a:p>
        </p:txBody>
      </p:sp>
      <p:sp>
        <p:nvSpPr>
          <p:cNvPr id="10" name="矩形 9"/>
          <p:cNvSpPr/>
          <p:nvPr>
            <p:custDataLst>
              <p:tags r:id="rId8"/>
            </p:custDataLst>
          </p:nvPr>
        </p:nvSpPr>
        <p:spPr>
          <a:xfrm>
            <a:off x="6848158" y="3596323"/>
            <a:ext cx="4523740" cy="1938655"/>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dirty="0">
                <a:solidFill>
                  <a:srgbClr val="333333"/>
                </a:solidFill>
                <a:latin typeface="+mn-ea"/>
                <a:cs typeface="+mn-ea"/>
              </a:rPr>
              <a:t>在人类未进入知识经济时代之前，工作是相对静止的，个体一旦掌握某一种技能就能胜任工作，并且只要愿意就能终身受雇。然而，随着技术的快速革新、市场竞争的加剧以及组织不确定性的增加，个体只有不断更新其知识与技能，才能跟得上时代发展的步伐，始终保持外部竞争力。</a:t>
            </a:r>
            <a:endParaRPr lang="zh-CN" altLang="en-US" dirty="0">
              <a:solidFill>
                <a:srgbClr val="333333"/>
              </a:solidFill>
              <a:latin typeface="+mn-ea"/>
              <a:cs typeface="+mn-ea"/>
            </a:endParaRPr>
          </a:p>
        </p:txBody>
      </p:sp>
      <p:sp>
        <p:nvSpPr>
          <p:cNvPr id="7" name="圆角矩形 19"/>
          <p:cNvSpPr/>
          <p:nvPr>
            <p:custDataLst>
              <p:tags r:id="rId9"/>
            </p:custDataLst>
          </p:nvPr>
        </p:nvSpPr>
        <p:spPr>
          <a:xfrm rot="5400000">
            <a:off x="6267133" y="3008313"/>
            <a:ext cx="434186" cy="438785"/>
          </a:xfrm>
          <a:prstGeom prst="roundRect">
            <a:avLst>
              <a:gd name="adj" fmla="val 0"/>
            </a:avLst>
          </a:prstGeom>
          <a:solidFill>
            <a:srgbClr val="00B0F0"/>
          </a:soli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 name="燕尾形 20"/>
          <p:cNvSpPr/>
          <p:nvPr>
            <p:custDataLst>
              <p:tags r:id="rId10"/>
            </p:custDataLst>
          </p:nvPr>
        </p:nvSpPr>
        <p:spPr>
          <a:xfrm>
            <a:off x="6427153" y="3143568"/>
            <a:ext cx="113748" cy="169218"/>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bg2"/>
              </a:solidFill>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三、知识经济与终身学习</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0" name="文本框 19"/>
          <p:cNvSpPr txBox="1"/>
          <p:nvPr/>
        </p:nvSpPr>
        <p:spPr>
          <a:xfrm>
            <a:off x="583565" y="876300"/>
            <a:ext cx="11173460" cy="534035"/>
          </a:xfrm>
          <a:prstGeom prst="rect">
            <a:avLst/>
          </a:prstGeom>
          <a:noFill/>
        </p:spPr>
        <p:txBody>
          <a:bodyPr wrap="square" rtlCol="0" anchor="t">
            <a:spAutoFit/>
          </a:bodyPr>
          <a:p>
            <a:pPr>
              <a:lnSpc>
                <a:spcPct val="120000"/>
              </a:lnSpc>
            </a:pPr>
            <a:r>
              <a:rPr lang="zh-CN" altLang="en-US" sz="2400"/>
              <a:t>传统学习观与终身学习观的区别见表 4-2。</a:t>
            </a:r>
            <a:endParaRPr lang="zh-CN" altLang="en-US" sz="2400"/>
          </a:p>
        </p:txBody>
      </p:sp>
      <p:pic>
        <p:nvPicPr>
          <p:cNvPr id="6" name="图片 5"/>
          <p:cNvPicPr>
            <a:picLocks noChangeAspect="1"/>
          </p:cNvPicPr>
          <p:nvPr/>
        </p:nvPicPr>
        <p:blipFill>
          <a:blip r:embed="rId1"/>
          <a:stretch>
            <a:fillRect/>
          </a:stretch>
        </p:blipFill>
        <p:spPr>
          <a:xfrm>
            <a:off x="1912620" y="1390015"/>
            <a:ext cx="8340090" cy="52520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63614" y="363665"/>
            <a:ext cx="5872480" cy="6118860"/>
          </a:xfrm>
          <a:prstGeom prst="rect">
            <a:avLst/>
          </a:prstGeom>
          <a:noFill/>
        </p:spPr>
        <p:txBody>
          <a:bodyPr wrap="none" rtlCol="0" anchor="t" anchorCtr="0">
            <a:spAutoFit/>
          </a:bodyPr>
          <a:lstStyle/>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第一章 人生发展与职业生涯规划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第二章　职业生涯规划概述</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第三章　自我探索</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第四章　职业社会认知</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第五章　大学生涯决策</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第六章　大学生涯规划的制定与实施</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第七章　大学学业规划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第八章　大学课外活动规划</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第九章　自我管理</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a:p>
            <a:pPr indent="0" algn="l">
              <a:lnSpc>
                <a:spcPct val="140000"/>
              </a:lnSpc>
              <a:buFont typeface="+mj-lt"/>
              <a:buNone/>
            </a:pPr>
            <a:r>
              <a:rPr lang="zh-CN" altLang="en-US" sz="2800" b="1" dirty="0">
                <a:solidFill>
                  <a:schemeClr val="tx1"/>
                </a:solidFill>
                <a:latin typeface="思源黑体 CN Bold" panose="020B0800000000000000" pitchFamily="34" charset="-128"/>
                <a:ea typeface="思源黑体 CN Bold" panose="020B0800000000000000" pitchFamily="34" charset="-128"/>
                <a:sym typeface="+mn-lt"/>
              </a:rPr>
              <a:t>第十章　团队合作与领导力提升</a:t>
            </a:r>
            <a:endParaRPr lang="zh-CN" altLang="en-US" sz="2800" b="1" dirty="0">
              <a:solidFill>
                <a:schemeClr val="tx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2412460" y="1777199"/>
            <a:ext cx="954107" cy="1938992"/>
          </a:xfrm>
          <a:prstGeom prst="rect">
            <a:avLst/>
          </a:prstGeom>
          <a:noFill/>
        </p:spPr>
        <p:txBody>
          <a:bodyPr wrap="none" rtlCol="0">
            <a:spAutoFit/>
          </a:bodyPr>
          <a:lstStyle/>
          <a:p>
            <a:r>
              <a:rPr kumimoji="1" lang="zh-CN" altLang="en-US" sz="6000" b="1">
                <a:solidFill>
                  <a:schemeClr val="tx1"/>
                </a:solidFill>
                <a:latin typeface="思源黑体 CN Bold" panose="020B0800000000000000" pitchFamily="34" charset="-128"/>
                <a:ea typeface="思源黑体 CN Bold" panose="020B0800000000000000" pitchFamily="34" charset="-128"/>
              </a:rPr>
              <a:t>目</a:t>
            </a:r>
            <a:endParaRPr kumimoji="1" lang="en-US" altLang="zh-CN" sz="6000" b="1">
              <a:solidFill>
                <a:schemeClr val="tx1"/>
              </a:solidFill>
              <a:latin typeface="思源黑体 CN Bold" panose="020B0800000000000000" pitchFamily="34" charset="-128"/>
              <a:ea typeface="思源黑体 CN Bold" panose="020B0800000000000000" pitchFamily="34" charset="-128"/>
            </a:endParaRPr>
          </a:p>
          <a:p>
            <a:r>
              <a:rPr kumimoji="1" lang="zh-CN" altLang="en-US" sz="6000" b="1">
                <a:solidFill>
                  <a:schemeClr val="tx1"/>
                </a:solidFill>
                <a:latin typeface="思源黑体 CN Bold" panose="020B0800000000000000" pitchFamily="34" charset="-128"/>
                <a:ea typeface="思源黑体 CN Bold" panose="020B0800000000000000" pitchFamily="34" charset="-128"/>
              </a:rPr>
              <a:t>录</a:t>
            </a:r>
            <a:endParaRPr kumimoji="1" lang="zh-CN" altLang="en-US" sz="6000" b="1">
              <a:solidFill>
                <a:schemeClr val="tx1"/>
              </a:solidFill>
              <a:latin typeface="思源黑体 CN Bold" panose="020B0800000000000000" pitchFamily="34" charset="-128"/>
              <a:ea typeface="思源黑体 CN Bold" panose="020B0800000000000000" pitchFamily="34" charset="-128"/>
            </a:endParaRPr>
          </a:p>
        </p:txBody>
      </p:sp>
      <p:sp>
        <p:nvSpPr>
          <p:cNvPr id="4" name="文本框 3"/>
          <p:cNvSpPr txBox="1"/>
          <p:nvPr/>
        </p:nvSpPr>
        <p:spPr>
          <a:xfrm>
            <a:off x="486384" y="3295031"/>
            <a:ext cx="1887166" cy="369332"/>
          </a:xfrm>
          <a:prstGeom prst="rect">
            <a:avLst/>
          </a:prstGeom>
          <a:noFill/>
        </p:spPr>
        <p:txBody>
          <a:bodyPr wrap="square" rtlCol="0">
            <a:spAutoFit/>
          </a:bodyPr>
          <a:lstStyle/>
          <a:p>
            <a:pPr algn="dist"/>
            <a:r>
              <a:rPr kumimoji="1" lang="en-US" altLang="zh-CN">
                <a:solidFill>
                  <a:schemeClr val="tx1"/>
                </a:solidFill>
                <a:latin typeface="思源黑体 CN Regular" panose="020B0500000000000000" pitchFamily="34" charset="-128"/>
                <a:ea typeface="思源黑体 CN Regular" panose="020B0500000000000000" pitchFamily="34" charset="-128"/>
              </a:rPr>
              <a:t>CONTENTS</a:t>
            </a:r>
            <a:endParaRPr kumimoji="1" lang="en-US" altLang="zh-CN">
              <a:solidFill>
                <a:schemeClr val="tx1"/>
              </a:solidFill>
              <a:latin typeface="思源黑体 CN Regular" panose="020B0500000000000000" pitchFamily="34" charset="-128"/>
              <a:ea typeface="思源黑体 CN Regular" panose="020B0500000000000000" pitchFamily="34" charset="-128"/>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三、知识经济与终身学习</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20" name="文本框 19"/>
          <p:cNvSpPr txBox="1"/>
          <p:nvPr/>
        </p:nvSpPr>
        <p:spPr>
          <a:xfrm>
            <a:off x="276225" y="3429635"/>
            <a:ext cx="11915775" cy="3427730"/>
          </a:xfrm>
          <a:prstGeom prst="rect">
            <a:avLst/>
          </a:prstGeom>
          <a:noFill/>
        </p:spPr>
        <p:txBody>
          <a:bodyPr wrap="square" rtlCol="0" anchor="t">
            <a:noAutofit/>
          </a:bodyPr>
          <a:p>
            <a:pPr indent="457200" fontAlgn="auto">
              <a:lnSpc>
                <a:spcPct val="120000"/>
              </a:lnSpc>
            </a:pPr>
            <a:r>
              <a:rPr lang="en-US" altLang="zh-CN" sz="2400"/>
              <a:t>  </a:t>
            </a:r>
            <a:r>
              <a:rPr lang="zh-CN" altLang="en-US" sz="2400"/>
              <a:t>21 世纪是学习的世纪。就个人职业生涯发展而言，知识经济时代要求我们不断学习、不断补充新的知识。只有这样，我们才能适应不断变化的世界，才不至于被快速发展的时代抛弃。以前，我们常说“活到老、学到老”，而现在我们只有学到老才能活到老。同时，在中国的现代化进程中，无论是在 2035 年总体发展目标体系中，还是在未来五年的主要目标体系中，经济高质量发展均位居前列。我们只有不断补充新知识，磨炼新本领，才能紧跟时代，真正推动经济高质量发展，为中国式现代化在新发展阶段的进一步成功推进和拓展奠定坚实的物质技术基础。</a:t>
            </a:r>
            <a:endParaRPr lang="zh-CN" altLang="en-US" sz="2400"/>
          </a:p>
        </p:txBody>
      </p:sp>
      <p:pic>
        <p:nvPicPr>
          <p:cNvPr id="3" name="图片 2"/>
          <p:cNvPicPr>
            <a:picLocks noChangeAspect="1"/>
          </p:cNvPicPr>
          <p:nvPr/>
        </p:nvPicPr>
        <p:blipFill>
          <a:blip r:embed="rId1"/>
          <a:stretch>
            <a:fillRect/>
          </a:stretch>
        </p:blipFill>
        <p:spPr>
          <a:xfrm>
            <a:off x="1590040" y="841375"/>
            <a:ext cx="9011285" cy="22625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四、平台经济与新就业形态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775081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3</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新就业形态成为许多人“副业创新”的沃土</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495300" y="1615440"/>
            <a:ext cx="11221085" cy="489267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今年 7 月，做了 10 年全职宝妈的刘敏，终于有了自己的事业。她正式成为一名电商平台的社区团购团长。短短 10 天，刘敏就建立了 370 人的用户群，日均营业额在 1000 元左右。</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今年 43 岁的陈进喜也颇有同感：“共享电单车换电员的工作，早、晚高峰忙一点，中间可以适当放松，不像工厂工作那样需要时刻紧绷着神经。”陈进喜来昆明打工两三年了，收入一直不太稳定，最低的时候月收入只有 2000 元。今年 7 月，他开始在美团电单车业务部从事换电员工作。工作两个多月，平均月收入达到了 6000 多元。</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彭光彬就读于山东某学校，已经兼职从事外卖配送工作超过两年时间。目前，彭光彬已成为济南长清大学城的配送站长，管理 8 个学校、9 个站点，以及近百人的大学生兼职配送团队。他说送外卖让自己比同龄人成长得更迅速，独立性更强。他表示，外卖配送经验让他对高校市场有了较深刻的了解，希望毕业后能够继续深耕这一领域，锁定高校市场并继续做大。</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4500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四、平台经济与新就业形态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583565" y="1073785"/>
            <a:ext cx="11172825" cy="5297805"/>
          </a:xfrm>
          <a:prstGeom prst="rect">
            <a:avLst/>
          </a:prstGeom>
          <a:noFill/>
        </p:spPr>
        <p:txBody>
          <a:bodyPr wrap="square" rtlCol="0" anchor="t">
            <a:spAutoFit/>
          </a:bodyPr>
          <a:p>
            <a:pPr indent="457200" fontAlgn="auto">
              <a:spcAft>
                <a:spcPts val="1000"/>
              </a:spcAft>
            </a:pPr>
            <a:r>
              <a:rPr lang="zh-CN" altLang="en-US" sz="2400" b="1">
                <a:solidFill>
                  <a:srgbClr val="389A47"/>
                </a:solidFill>
              </a:rPr>
              <a:t>平台经济</a:t>
            </a:r>
            <a:r>
              <a:rPr lang="zh-CN" altLang="en-US" sz="2000"/>
              <a:t>是一种基于数字技术，由数据驱动、平台支撑、网络协同的经济活动单元所构成的新经济系统。平台本身不生产产品，但可以促成双方或多方供求之间的交易，收取适当的费用或赚取差价从而获得收益。平台可以是一种虚拟交易场所，也可以是真实的交易场所。</a:t>
            </a:r>
            <a:endParaRPr lang="zh-CN" altLang="en-US" sz="2000"/>
          </a:p>
          <a:p>
            <a:pPr indent="457200" fontAlgn="auto">
              <a:spcAft>
                <a:spcPts val="1000"/>
              </a:spcAft>
            </a:pPr>
            <a:endParaRPr lang="zh-CN" altLang="en-US" sz="2000"/>
          </a:p>
          <a:p>
            <a:pPr indent="457200" fontAlgn="auto">
              <a:spcAft>
                <a:spcPts val="1000"/>
              </a:spcAft>
            </a:pPr>
            <a:endParaRPr lang="zh-CN" altLang="en-US" sz="2000"/>
          </a:p>
          <a:p>
            <a:pPr indent="457200" fontAlgn="auto">
              <a:spcAft>
                <a:spcPts val="1000"/>
              </a:spcAft>
            </a:pPr>
            <a:endParaRPr lang="zh-CN" altLang="en-US" sz="2000"/>
          </a:p>
          <a:p>
            <a:pPr indent="457200" fontAlgn="auto">
              <a:spcAft>
                <a:spcPts val="1000"/>
              </a:spcAft>
            </a:pPr>
            <a:endParaRPr lang="zh-CN" altLang="en-US" sz="2000"/>
          </a:p>
          <a:p>
            <a:pPr indent="457200" fontAlgn="auto">
              <a:spcAft>
                <a:spcPts val="1000"/>
              </a:spcAft>
            </a:pPr>
            <a:endParaRPr lang="zh-CN" altLang="en-US" sz="2000"/>
          </a:p>
          <a:p>
            <a:pPr indent="457200" fontAlgn="auto">
              <a:spcAft>
                <a:spcPts val="1000"/>
              </a:spcAft>
            </a:pPr>
            <a:endParaRPr lang="zh-CN" altLang="en-US" sz="2000"/>
          </a:p>
          <a:p>
            <a:pPr indent="457200" fontAlgn="auto">
              <a:spcAft>
                <a:spcPts val="1000"/>
              </a:spcAft>
            </a:pPr>
            <a:r>
              <a:rPr lang="zh-CN" altLang="en-US" sz="2400"/>
              <a:t>目前，随着平台经济的迅速发展，大批新就业形态（如自由职业者、多重职业者、创业式就业者等）和灵活就业岗位被催生出来，大量受过高等教育的大学生加入新就业形态之中。在大学生就业日益严峻的形势下，新就业形态在发挥“就业蓄水池”作用的同时，正在成为许多人“副业创新”的沃土。</a:t>
            </a:r>
            <a:endParaRPr lang="zh-CN" altLang="en-US" sz="2400"/>
          </a:p>
        </p:txBody>
      </p:sp>
      <p:pic>
        <p:nvPicPr>
          <p:cNvPr id="103" name="图片 102"/>
          <p:cNvPicPr/>
          <p:nvPr/>
        </p:nvPicPr>
        <p:blipFill>
          <a:blip r:embed="rId1"/>
          <a:stretch>
            <a:fillRect/>
          </a:stretch>
        </p:blipFill>
        <p:spPr>
          <a:xfrm>
            <a:off x="2880995" y="2317750"/>
            <a:ext cx="2679065" cy="2143125"/>
          </a:xfrm>
          <a:prstGeom prst="rect">
            <a:avLst/>
          </a:prstGeom>
          <a:noFill/>
          <a:ln w="9525">
            <a:noFill/>
          </a:ln>
        </p:spPr>
      </p:pic>
      <p:pic>
        <p:nvPicPr>
          <p:cNvPr id="104" name="图片 103"/>
          <p:cNvPicPr/>
          <p:nvPr/>
        </p:nvPicPr>
        <p:blipFill>
          <a:blip r:embed="rId2"/>
          <a:stretch>
            <a:fillRect/>
          </a:stretch>
        </p:blipFill>
        <p:spPr>
          <a:xfrm>
            <a:off x="6055995" y="2317750"/>
            <a:ext cx="3265805" cy="214312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4" name="文本框 3"/>
          <p:cNvSpPr txBox="1"/>
          <p:nvPr/>
        </p:nvSpPr>
        <p:spPr>
          <a:xfrm>
            <a:off x="2280920" y="6055995"/>
            <a:ext cx="7630160" cy="398780"/>
          </a:xfrm>
          <a:prstGeom prst="rect">
            <a:avLst/>
          </a:prstGeom>
          <a:noFill/>
        </p:spPr>
        <p:txBody>
          <a:bodyPr wrap="square" rtlCol="0" anchor="t">
            <a:spAutoFit/>
          </a:bodyPr>
          <a:p>
            <a:pPr indent="457200" fontAlgn="auto">
              <a:spcAft>
                <a:spcPts val="1000"/>
              </a:spcAft>
            </a:pPr>
            <a:r>
              <a:rPr lang="zh-CN" altLang="en-US" sz="2000"/>
              <a:t>2016 年 Alpha Go 与围棋棋手李世石的世纪人机大战</a:t>
            </a:r>
            <a:endParaRPr lang="zh-CN" altLang="en-US" sz="2000"/>
          </a:p>
        </p:txBody>
      </p:sp>
      <p:pic>
        <p:nvPicPr>
          <p:cNvPr id="107" name="图片 106"/>
          <p:cNvPicPr/>
          <p:nvPr/>
        </p:nvPicPr>
        <p:blipFill>
          <a:blip r:embed="rId1"/>
          <a:stretch>
            <a:fillRect/>
          </a:stretch>
        </p:blipFill>
        <p:spPr>
          <a:xfrm>
            <a:off x="1681480" y="958850"/>
            <a:ext cx="8829040" cy="49657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06" name="图片 105"/>
          <p:cNvPicPr/>
          <p:nvPr/>
        </p:nvPicPr>
        <p:blipFill>
          <a:blip r:embed="rId1"/>
          <a:stretch>
            <a:fillRect/>
          </a:stretch>
        </p:blipFill>
        <p:spPr>
          <a:xfrm>
            <a:off x="0" y="1135380"/>
            <a:ext cx="3034030" cy="5394960"/>
          </a:xfrm>
          <a:prstGeom prst="rect">
            <a:avLst/>
          </a:prstGeom>
          <a:noFill/>
          <a:ln w="9525">
            <a:noFill/>
          </a:ln>
        </p:spPr>
      </p:pic>
      <p:pic>
        <p:nvPicPr>
          <p:cNvPr id="108" name="图片 107"/>
          <p:cNvPicPr/>
          <p:nvPr/>
        </p:nvPicPr>
        <p:blipFill>
          <a:blip r:embed="rId2"/>
          <a:stretch>
            <a:fillRect/>
          </a:stretch>
        </p:blipFill>
        <p:spPr>
          <a:xfrm>
            <a:off x="3253740" y="1174115"/>
            <a:ext cx="3936365" cy="4871085"/>
          </a:xfrm>
          <a:prstGeom prst="rect">
            <a:avLst/>
          </a:prstGeom>
          <a:noFill/>
          <a:ln w="9525">
            <a:noFill/>
          </a:ln>
        </p:spPr>
      </p:pic>
      <p:pic>
        <p:nvPicPr>
          <p:cNvPr id="109" name="图片 108"/>
          <p:cNvPicPr/>
          <p:nvPr/>
        </p:nvPicPr>
        <p:blipFill>
          <a:blip r:embed="rId3"/>
          <a:stretch>
            <a:fillRect/>
          </a:stretch>
        </p:blipFill>
        <p:spPr>
          <a:xfrm>
            <a:off x="7310120" y="1174115"/>
            <a:ext cx="4881880" cy="487108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图片 109"/>
          <p:cNvPicPr/>
          <p:nvPr/>
        </p:nvPicPr>
        <p:blipFill>
          <a:blip r:embed="rId1"/>
          <a:stretch>
            <a:fillRect/>
          </a:stretch>
        </p:blipFill>
        <p:spPr>
          <a:xfrm>
            <a:off x="0" y="773430"/>
            <a:ext cx="12200890" cy="5840730"/>
          </a:xfrm>
          <a:prstGeom prst="rect">
            <a:avLst/>
          </a:prstGeom>
          <a:noFill/>
          <a:ln w="9525">
            <a:noFill/>
          </a:ln>
        </p:spPr>
      </p:pic>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50215" y="1351915"/>
            <a:ext cx="6685915" cy="4154170"/>
          </a:xfrm>
          <a:prstGeom prst="rect">
            <a:avLst/>
          </a:prstGeom>
          <a:noFill/>
        </p:spPr>
        <p:txBody>
          <a:bodyPr wrap="square" rtlCol="0" anchor="t">
            <a:spAutoFit/>
          </a:bodyPr>
          <a:p>
            <a:pPr indent="457200" fontAlgn="auto">
              <a:lnSpc>
                <a:spcPct val="120000"/>
              </a:lnSpc>
            </a:pPr>
            <a:r>
              <a:rPr lang="zh-CN" altLang="en-US" sz="2000" b="1">
                <a:solidFill>
                  <a:schemeClr val="bg1"/>
                </a:solidFill>
                <a:effectLst>
                  <a:outerShdw blurRad="38100" dist="38100" dir="2700000" algn="tl">
                    <a:srgbClr val="000000">
                      <a:alpha val="43137"/>
                    </a:srgbClr>
                  </a:outerShdw>
                </a:effectLst>
              </a:rPr>
              <a:t>英国广播公司曾经在 2017 年专门就</a:t>
            </a:r>
            <a:r>
              <a:rPr lang="zh-CN" altLang="en-US" sz="2000" b="1">
                <a:solidFill>
                  <a:srgbClr val="FFFF00"/>
                </a:solidFill>
                <a:effectLst>
                  <a:outerShdw blurRad="38100" dist="38100" dir="2700000" algn="tl">
                    <a:srgbClr val="000000">
                      <a:alpha val="43137"/>
                    </a:srgbClr>
                  </a:outerShdw>
                </a:effectLst>
              </a:rPr>
              <a:t>“ AI 的发展会导致部分人类失业吗？什么领域更有可能被机器取代？”</a:t>
            </a:r>
            <a:r>
              <a:rPr lang="zh-CN" altLang="en-US" sz="2000" b="1">
                <a:solidFill>
                  <a:schemeClr val="bg1"/>
                </a:solidFill>
                <a:effectLst>
                  <a:outerShdw blurRad="38100" dist="38100" dir="2700000" algn="tl">
                    <a:srgbClr val="000000">
                      <a:alpha val="43137"/>
                    </a:srgbClr>
                  </a:outerShdw>
                </a:effectLst>
              </a:rPr>
              <a:t>这一话题进行了报道。报道提到，牛津大学的研究者们得出一个惊人的结论：英国现存的工作种类有 35% 会在未来的 20 年内完全被机器取代。波士顿的专家们则认为这个时间会更短：2025 年之前，全世界至少要有四分之一的岗位因为人工智能的发展而彻底消失，预计可能有数十万乃至上百万人因受到直接冲击而失业。报道还提到，与很多人想象的不同，除了那些低端的体力劳动外，会计、金融、摄影、法律等通常被认为是中高端脑力劳动的岗位一样会受到 AI 发展的影响。</a:t>
            </a:r>
            <a:endParaRPr lang="zh-CN" altLang="en-US" sz="2000" b="1">
              <a:solidFill>
                <a:schemeClr val="bg1"/>
              </a:solidFill>
              <a:effectLst>
                <a:outerShdw blurRad="38100" dist="38100" dir="2700000" algn="tl">
                  <a:srgbClr val="000000">
                    <a:alpha val="43137"/>
                  </a:srgbClr>
                </a:outerShdw>
              </a:effectLs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11" name="图片 110"/>
          <p:cNvPicPr/>
          <p:nvPr/>
        </p:nvPicPr>
        <p:blipFill>
          <a:blip r:embed="rId1"/>
          <a:stretch>
            <a:fillRect/>
          </a:stretch>
        </p:blipFill>
        <p:spPr>
          <a:xfrm>
            <a:off x="4064000" y="1452245"/>
            <a:ext cx="8128000" cy="4178300"/>
          </a:xfrm>
          <a:prstGeom prst="rect">
            <a:avLst/>
          </a:prstGeom>
          <a:noFill/>
          <a:ln w="9525">
            <a:noFill/>
          </a:ln>
        </p:spPr>
      </p:pic>
      <p:sp>
        <p:nvSpPr>
          <p:cNvPr id="3" name="文本框 2"/>
          <p:cNvSpPr txBox="1"/>
          <p:nvPr/>
        </p:nvSpPr>
        <p:spPr>
          <a:xfrm>
            <a:off x="450215" y="1706245"/>
            <a:ext cx="4811395" cy="1938020"/>
          </a:xfrm>
          <a:prstGeom prst="rect">
            <a:avLst/>
          </a:prstGeom>
          <a:noFill/>
        </p:spPr>
        <p:txBody>
          <a:bodyPr wrap="square" rtlCol="0" anchor="t">
            <a:spAutoFit/>
          </a:bodyPr>
          <a:p>
            <a:pPr indent="457200" fontAlgn="auto">
              <a:lnSpc>
                <a:spcPct val="120000"/>
              </a:lnSpc>
            </a:pPr>
            <a:r>
              <a:rPr lang="zh-CN" altLang="en-US" sz="2000">
                <a:solidFill>
                  <a:schemeClr val="tx1"/>
                </a:solidFill>
                <a:effectLst/>
              </a:rPr>
              <a:t>牛津大学的人工智能专家弗雷和奥斯本于 2017 年发表了一篇题为</a:t>
            </a:r>
            <a:r>
              <a:rPr lang="zh-CN" altLang="en-US" sz="2000" u="sng">
                <a:solidFill>
                  <a:schemeClr val="tx1"/>
                </a:solidFill>
                <a:effectLst/>
                <a:highlight>
                  <a:srgbClr val="FFFF00"/>
                </a:highlight>
              </a:rPr>
              <a:t>《就业前景：工作有多容易被计算机取代？》</a:t>
            </a:r>
            <a:r>
              <a:rPr lang="zh-CN" altLang="en-US" sz="2000">
                <a:solidFill>
                  <a:schemeClr val="tx1"/>
                </a:solidFill>
                <a:effectLst/>
              </a:rPr>
              <a:t>的论文。在该文章中，他们列出了一份容易被计算机化的职业清单，见表 4-3。</a:t>
            </a:r>
            <a:endParaRPr lang="zh-CN" altLang="en-US" sz="2000">
              <a:solidFill>
                <a:schemeClr val="tx1"/>
              </a:solidFill>
              <a:effectLs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752475" y="934085"/>
            <a:ext cx="10687050" cy="55149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rcRect b="20009"/>
          <a:stretch>
            <a:fillRect/>
          </a:stretch>
        </p:blipFill>
        <p:spPr>
          <a:xfrm>
            <a:off x="643255" y="945515"/>
            <a:ext cx="10906125" cy="54400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756920" y="1033145"/>
            <a:ext cx="10677525" cy="54102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40424" y="3145135"/>
            <a:ext cx="451104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职业社会认知</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第四章</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804545" y="1087120"/>
            <a:ext cx="10582275" cy="50292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1017270" y="766445"/>
            <a:ext cx="10436225" cy="56400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1167130" y="890905"/>
            <a:ext cx="10219690" cy="56292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762000" y="1585595"/>
            <a:ext cx="10668000" cy="36861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766445" y="981075"/>
            <a:ext cx="10658475" cy="54768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766445" y="1000760"/>
            <a:ext cx="10658475" cy="54197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747395" y="1128395"/>
            <a:ext cx="10696575" cy="14573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五、人工智能与技能提高</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50215" y="1007110"/>
            <a:ext cx="11233150" cy="829945"/>
          </a:xfrm>
          <a:prstGeom prst="rect">
            <a:avLst/>
          </a:prstGeom>
          <a:noFill/>
        </p:spPr>
        <p:txBody>
          <a:bodyPr wrap="square" rtlCol="0" anchor="t">
            <a:spAutoFit/>
          </a:bodyPr>
          <a:p>
            <a:pPr indent="457200" fontAlgn="auto">
              <a:lnSpc>
                <a:spcPct val="120000"/>
              </a:lnSpc>
            </a:pPr>
            <a:r>
              <a:rPr lang="zh-CN" altLang="en-US" sz="2000">
                <a:solidFill>
                  <a:schemeClr val="tx1"/>
                </a:solidFill>
                <a:effectLst/>
              </a:rPr>
              <a:t>图 4-1 和图 4-2 分析了在体力劳动和认知劳动方面，什么样的工作是 AI 擅长的，什么样的工作是 AI 难以完成的。</a:t>
            </a:r>
            <a:endParaRPr lang="zh-CN" altLang="en-US" sz="2000">
              <a:solidFill>
                <a:schemeClr val="tx1"/>
              </a:solidFill>
              <a:effectLst/>
            </a:endParaRPr>
          </a:p>
        </p:txBody>
      </p:sp>
      <p:pic>
        <p:nvPicPr>
          <p:cNvPr id="4" name="图片 3"/>
          <p:cNvPicPr>
            <a:picLocks noChangeAspect="1"/>
          </p:cNvPicPr>
          <p:nvPr/>
        </p:nvPicPr>
        <p:blipFill>
          <a:blip r:embed="rId1"/>
          <a:stretch>
            <a:fillRect/>
          </a:stretch>
        </p:blipFill>
        <p:spPr>
          <a:xfrm>
            <a:off x="56515" y="2177098"/>
            <a:ext cx="5808980" cy="3736975"/>
          </a:xfrm>
          <a:prstGeom prst="rect">
            <a:avLst/>
          </a:prstGeom>
        </p:spPr>
      </p:pic>
      <p:pic>
        <p:nvPicPr>
          <p:cNvPr id="5" name="图片 4"/>
          <p:cNvPicPr>
            <a:picLocks noChangeAspect="1"/>
          </p:cNvPicPr>
          <p:nvPr/>
        </p:nvPicPr>
        <p:blipFill>
          <a:blip r:embed="rId2"/>
          <a:stretch>
            <a:fillRect/>
          </a:stretch>
        </p:blipFill>
        <p:spPr>
          <a:xfrm>
            <a:off x="6017260" y="2076450"/>
            <a:ext cx="6108700" cy="39382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479744" y="3145135"/>
            <a:ext cx="523240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职业分类及变迁</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第二节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一、职业分类系统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（一）工作世界地图</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10" name="文本框 9"/>
          <p:cNvSpPr txBox="1"/>
          <p:nvPr/>
        </p:nvSpPr>
        <p:spPr>
          <a:xfrm>
            <a:off x="495300" y="2110105"/>
            <a:ext cx="5830570" cy="4119880"/>
          </a:xfrm>
          <a:prstGeom prst="rect">
            <a:avLst/>
          </a:prstGeom>
          <a:noFill/>
        </p:spPr>
        <p:txBody>
          <a:bodyPr wrap="square" rtlCol="0">
            <a:noAutofit/>
            <a:scene3d>
              <a:camera prst="orthographicFront"/>
              <a:lightRig rig="threePt" dir="t"/>
            </a:scene3d>
            <a:sp3d contourW="12700"/>
          </a:bodyPr>
          <a:p>
            <a:pPr indent="457200" fontAlgn="auto">
              <a:lnSpc>
                <a:spcPct val="120000"/>
              </a:lnSpc>
              <a:spcBef>
                <a:spcPts val="0"/>
              </a:spcBef>
              <a:defRPr/>
            </a:pPr>
            <a:r>
              <a:rPr lang="en-US" altLang="zh-CN" sz="2400" dirty="0">
                <a:latin typeface="微软雅黑" panose="020B0503020204020204" charset="-122"/>
                <a:ea typeface="微软雅黑" panose="020B0503020204020204" charset="-122"/>
                <a:cs typeface="微软雅黑" panose="020B0503020204020204" charset="-122"/>
                <a:sym typeface="+mn-lt"/>
              </a:rPr>
              <a:t> </a:t>
            </a:r>
            <a:r>
              <a:rPr lang="zh-CN" altLang="en-US" sz="2400" dirty="0">
                <a:latin typeface="微软雅黑" panose="020B0503020204020204" charset="-122"/>
                <a:ea typeface="微软雅黑" panose="020B0503020204020204" charset="-122"/>
                <a:cs typeface="微软雅黑" panose="020B0503020204020204" charset="-122"/>
                <a:sym typeface="+mn-lt"/>
              </a:rPr>
              <a:t>工作世界地图（world-of-work map）是全世界范围内应用最广泛的职业分类系统。它是由美国大学考试中心（American College Test，ACT ）于 1985 年研究出来的。ACT 把职业分为 6 个职业门类、12 个职业群、26 个职业簇，如图 4-3 所示。</a:t>
            </a:r>
            <a:endParaRPr lang="zh-CN" altLang="en-US" sz="2400" dirty="0">
              <a:latin typeface="微软雅黑" panose="020B0503020204020204" charset="-122"/>
              <a:ea typeface="微软雅黑" panose="020B0503020204020204" charset="-122"/>
              <a:cs typeface="微软雅黑" panose="020B0503020204020204" charset="-122"/>
              <a:sym typeface="+mn-lt"/>
            </a:endParaRPr>
          </a:p>
        </p:txBody>
      </p:sp>
      <p:pic>
        <p:nvPicPr>
          <p:cNvPr id="11" name="图片 10"/>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325870" y="981710"/>
            <a:ext cx="5543550" cy="55435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5213985" y="2275205"/>
            <a:ext cx="6691630" cy="2952750"/>
          </a:xfrm>
          <a:prstGeom prst="rect">
            <a:avLst/>
          </a:prstGeom>
          <a:noFill/>
        </p:spPr>
        <p:txBody>
          <a:bodyPr wrap="square" rtlCol="0">
            <a:noAutofit/>
            <a:scene3d>
              <a:camera prst="orthographicFront"/>
              <a:lightRig rig="threePt" dir="t"/>
            </a:scene3d>
            <a:sp3d contourW="12700"/>
          </a:bodyPr>
          <a:lstStyle/>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1. 了解当前工作世界的基本概况。</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2. 了解不同类型职业对人才核心素质的要求。</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a:p>
            <a:pPr indent="0" fontAlgn="auto">
              <a:lnSpc>
                <a:spcPct val="150000"/>
              </a:lnSpc>
              <a:spcBef>
                <a:spcPts val="0"/>
              </a:spcBef>
              <a:defRPr/>
            </a:pPr>
            <a:r>
              <a:rPr lang="zh-CN" altLang="en-US" sz="2400" dirty="0">
                <a:latin typeface="思源黑体 CN Regular" panose="020B0500000000000000" pitchFamily="34" charset="-128"/>
                <a:ea typeface="思源黑体 CN Regular" panose="020B0500000000000000" pitchFamily="34" charset="-128"/>
                <a:cs typeface="+mn-ea"/>
                <a:sym typeface="+mn-lt"/>
              </a:rPr>
              <a:t>3. 理解并运用认识工作世界的方法，从不同方面了解职场。</a:t>
            </a:r>
            <a:endParaRPr lang="zh-CN" altLang="en-US" sz="2400" dirty="0">
              <a:latin typeface="思源黑体 CN Regular" panose="020B0500000000000000" pitchFamily="34" charset="-128"/>
              <a:ea typeface="思源黑体 CN Regular" panose="020B0500000000000000" pitchFamily="34" charset="-128"/>
              <a:cs typeface="+mn-ea"/>
              <a:sym typeface="+mn-lt"/>
            </a:endParaRPr>
          </a:p>
        </p:txBody>
      </p:sp>
      <p:sp>
        <p:nvSpPr>
          <p:cNvPr id="2" name="文本框 1"/>
          <p:cNvSpPr txBox="1"/>
          <p:nvPr/>
        </p:nvSpPr>
        <p:spPr>
          <a:xfrm>
            <a:off x="1167319" y="216730"/>
            <a:ext cx="2316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本章学习要点</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cstate="screen"/>
          <a:stretch>
            <a:fillRect/>
          </a:stretch>
        </p:blipFill>
        <p:spPr>
          <a:xfrm>
            <a:off x="-220980" y="1139190"/>
            <a:ext cx="5273040" cy="52730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一、职业分类系统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0" name="文本框 9"/>
          <p:cNvSpPr txBox="1"/>
          <p:nvPr/>
        </p:nvSpPr>
        <p:spPr>
          <a:xfrm>
            <a:off x="495300" y="965835"/>
            <a:ext cx="4821555" cy="46037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latin typeface="微软雅黑" panose="020B0503020204020204" charset="-122"/>
                <a:ea typeface="微软雅黑" panose="020B0503020204020204" charset="-122"/>
                <a:cs typeface="微软雅黑" panose="020B0503020204020204" charset="-122"/>
                <a:sym typeface="+mn-lt"/>
              </a:rPr>
              <a:t>工作世界地图的特点：</a:t>
            </a:r>
            <a:endParaRPr lang="zh-CN" altLang="en-US" sz="2000" dirty="0">
              <a:latin typeface="微软雅黑" panose="020B0503020204020204" charset="-122"/>
              <a:ea typeface="微软雅黑" panose="020B0503020204020204" charset="-122"/>
              <a:cs typeface="微软雅黑" panose="020B0503020204020204" charset="-122"/>
              <a:sym typeface="+mn-lt"/>
            </a:endParaRPr>
          </a:p>
        </p:txBody>
      </p:sp>
      <p:grpSp>
        <p:nvGrpSpPr>
          <p:cNvPr id="16" name="组合 15"/>
          <p:cNvGrpSpPr/>
          <p:nvPr>
            <p:custDataLst>
              <p:tags r:id="rId1"/>
            </p:custDataLst>
          </p:nvPr>
        </p:nvGrpSpPr>
        <p:grpSpPr>
          <a:xfrm>
            <a:off x="294006" y="1602215"/>
            <a:ext cx="11604483" cy="4855230"/>
            <a:chOff x="1632" y="2477"/>
            <a:chExt cx="14283" cy="5976"/>
          </a:xfrm>
        </p:grpSpPr>
        <p:sp>
          <p:nvSpPr>
            <p:cNvPr id="3" name="任意多边形: 形状 8"/>
            <p:cNvSpPr>
              <a:spLocks noChangeAspect="1"/>
            </p:cNvSpPr>
            <p:nvPr>
              <p:custDataLst>
                <p:tags r:id="rId2"/>
              </p:custDataLst>
            </p:nvPr>
          </p:nvSpPr>
          <p:spPr>
            <a:xfrm>
              <a:off x="1632" y="3257"/>
              <a:ext cx="14283" cy="5196"/>
            </a:xfrm>
            <a:custGeom>
              <a:avLst/>
              <a:gdLst>
                <a:gd name="connsiteX0" fmla="*/ 0 w 12205318"/>
                <a:gd name="connsiteY0" fmla="*/ 0 h 4440466"/>
                <a:gd name="connsiteX1" fmla="*/ 1378933 w 12205318"/>
                <a:gd name="connsiteY1" fmla="*/ 0 h 4440466"/>
                <a:gd name="connsiteX2" fmla="*/ 1388136 w 12205318"/>
                <a:gd name="connsiteY2" fmla="*/ 60299 h 4440466"/>
                <a:gd name="connsiteX3" fmla="*/ 2146411 w 12205318"/>
                <a:gd name="connsiteY3" fmla="*/ 678311 h 4440466"/>
                <a:gd name="connsiteX4" fmla="*/ 2904686 w 12205318"/>
                <a:gd name="connsiteY4" fmla="*/ 60299 h 4440466"/>
                <a:gd name="connsiteX5" fmla="*/ 2913889 w 12205318"/>
                <a:gd name="connsiteY5" fmla="*/ 0 h 4440466"/>
                <a:gd name="connsiteX6" fmla="*/ 5341841 w 12205318"/>
                <a:gd name="connsiteY6" fmla="*/ 0 h 4440466"/>
                <a:gd name="connsiteX7" fmla="*/ 5351044 w 12205318"/>
                <a:gd name="connsiteY7" fmla="*/ 60299 h 4440466"/>
                <a:gd name="connsiteX8" fmla="*/ 6109319 w 12205318"/>
                <a:gd name="connsiteY8" fmla="*/ 678311 h 4440466"/>
                <a:gd name="connsiteX9" fmla="*/ 6867594 w 12205318"/>
                <a:gd name="connsiteY9" fmla="*/ 60299 h 4440466"/>
                <a:gd name="connsiteX10" fmla="*/ 6876797 w 12205318"/>
                <a:gd name="connsiteY10" fmla="*/ 0 h 4440466"/>
                <a:gd name="connsiteX11" fmla="*/ 9304749 w 12205318"/>
                <a:gd name="connsiteY11" fmla="*/ 0 h 4440466"/>
                <a:gd name="connsiteX12" fmla="*/ 9313952 w 12205318"/>
                <a:gd name="connsiteY12" fmla="*/ 60299 h 4440466"/>
                <a:gd name="connsiteX13" fmla="*/ 10072227 w 12205318"/>
                <a:gd name="connsiteY13" fmla="*/ 678311 h 4440466"/>
                <a:gd name="connsiteX14" fmla="*/ 10830502 w 12205318"/>
                <a:gd name="connsiteY14" fmla="*/ 60299 h 4440466"/>
                <a:gd name="connsiteX15" fmla="*/ 10839705 w 12205318"/>
                <a:gd name="connsiteY15" fmla="*/ 0 h 4440466"/>
                <a:gd name="connsiteX16" fmla="*/ 12205318 w 12205318"/>
                <a:gd name="connsiteY16" fmla="*/ 0 h 4440466"/>
                <a:gd name="connsiteX17" fmla="*/ 12205318 w 12205318"/>
                <a:gd name="connsiteY17" fmla="*/ 4440466 h 4440466"/>
                <a:gd name="connsiteX18" fmla="*/ 0 w 12205318"/>
                <a:gd name="connsiteY18" fmla="*/ 4440466 h 4440466"/>
                <a:gd name="connsiteX19" fmla="*/ 0 w 12205318"/>
                <a:gd name="connsiteY19" fmla="*/ 0 h 444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05318" h="4440466">
                  <a:moveTo>
                    <a:pt x="0" y="0"/>
                  </a:moveTo>
                  <a:lnTo>
                    <a:pt x="1378933" y="0"/>
                  </a:lnTo>
                  <a:lnTo>
                    <a:pt x="1388136" y="60299"/>
                  </a:lnTo>
                  <a:cubicBezTo>
                    <a:pt x="1460309" y="412998"/>
                    <a:pt x="1772377" y="678311"/>
                    <a:pt x="2146411" y="678311"/>
                  </a:cubicBezTo>
                  <a:cubicBezTo>
                    <a:pt x="2520446" y="678311"/>
                    <a:pt x="2832514" y="412998"/>
                    <a:pt x="2904686" y="60299"/>
                  </a:cubicBezTo>
                  <a:lnTo>
                    <a:pt x="2913889" y="0"/>
                  </a:lnTo>
                  <a:lnTo>
                    <a:pt x="5341841" y="0"/>
                  </a:lnTo>
                  <a:lnTo>
                    <a:pt x="5351044" y="60299"/>
                  </a:lnTo>
                  <a:cubicBezTo>
                    <a:pt x="5423217" y="412998"/>
                    <a:pt x="5735285" y="678311"/>
                    <a:pt x="6109319" y="678311"/>
                  </a:cubicBezTo>
                  <a:cubicBezTo>
                    <a:pt x="6483354" y="678311"/>
                    <a:pt x="6795422" y="412998"/>
                    <a:pt x="6867594" y="60299"/>
                  </a:cubicBezTo>
                  <a:lnTo>
                    <a:pt x="6876797" y="0"/>
                  </a:lnTo>
                  <a:lnTo>
                    <a:pt x="9304749" y="0"/>
                  </a:lnTo>
                  <a:lnTo>
                    <a:pt x="9313952" y="60299"/>
                  </a:lnTo>
                  <a:cubicBezTo>
                    <a:pt x="9386125" y="412998"/>
                    <a:pt x="9698193" y="678311"/>
                    <a:pt x="10072227" y="678311"/>
                  </a:cubicBezTo>
                  <a:cubicBezTo>
                    <a:pt x="10446261" y="678311"/>
                    <a:pt x="10758329" y="412998"/>
                    <a:pt x="10830502" y="60299"/>
                  </a:cubicBezTo>
                  <a:lnTo>
                    <a:pt x="10839705" y="0"/>
                  </a:lnTo>
                  <a:lnTo>
                    <a:pt x="12205318" y="0"/>
                  </a:lnTo>
                  <a:lnTo>
                    <a:pt x="12205318" y="4440466"/>
                  </a:lnTo>
                  <a:lnTo>
                    <a:pt x="0" y="4440466"/>
                  </a:lnTo>
                  <a:lnTo>
                    <a:pt x="0" y="0"/>
                  </a:lnTo>
                  <a:close/>
                </a:path>
              </a:pathLst>
            </a:custGeom>
            <a:solidFill>
              <a:srgbClr val="E0EFDC"/>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2" name="椭圆 41"/>
            <p:cNvSpPr>
              <a:spLocks noChangeAspect="1"/>
            </p:cNvSpPr>
            <p:nvPr>
              <p:custDataLst>
                <p:tags r:id="rId3"/>
              </p:custDataLst>
            </p:nvPr>
          </p:nvSpPr>
          <p:spPr>
            <a:xfrm>
              <a:off x="12766" y="2477"/>
              <a:ext cx="1306" cy="1306"/>
            </a:xfrm>
            <a:prstGeom prst="ellipse">
              <a:avLst/>
            </a:prstGeom>
            <a:noFill/>
            <a:ln w="31750">
              <a:solidFill>
                <a:srgbClr val="389A47">
                  <a:alpha val="80000"/>
                </a:srgb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0" name="椭圆 39"/>
            <p:cNvSpPr>
              <a:spLocks noChangeAspect="1"/>
            </p:cNvSpPr>
            <p:nvPr>
              <p:custDataLst>
                <p:tags r:id="rId4"/>
              </p:custDataLst>
            </p:nvPr>
          </p:nvSpPr>
          <p:spPr>
            <a:xfrm>
              <a:off x="3491" y="2477"/>
              <a:ext cx="1306" cy="1306"/>
            </a:xfrm>
            <a:prstGeom prst="ellipse">
              <a:avLst/>
            </a:prstGeom>
            <a:noFill/>
            <a:ln w="31750">
              <a:solidFill>
                <a:srgbClr val="389A47">
                  <a:alpha val="80000"/>
                </a:srgb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1" name="椭圆 40"/>
            <p:cNvSpPr>
              <a:spLocks noChangeAspect="1"/>
            </p:cNvSpPr>
            <p:nvPr>
              <p:custDataLst>
                <p:tags r:id="rId5"/>
              </p:custDataLst>
            </p:nvPr>
          </p:nvSpPr>
          <p:spPr>
            <a:xfrm>
              <a:off x="8128" y="2477"/>
              <a:ext cx="1306" cy="1306"/>
            </a:xfrm>
            <a:prstGeom prst="ellipse">
              <a:avLst/>
            </a:prstGeom>
            <a:noFill/>
            <a:ln w="31750">
              <a:solidFill>
                <a:srgbClr val="389A47">
                  <a:alpha val="80000"/>
                </a:srgb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任意多边形: 形状 2"/>
            <p:cNvSpPr/>
            <p:nvPr>
              <p:custDataLst>
                <p:tags r:id="rId6"/>
              </p:custDataLst>
            </p:nvPr>
          </p:nvSpPr>
          <p:spPr>
            <a:xfrm>
              <a:off x="13145" y="2881"/>
              <a:ext cx="548" cy="498"/>
            </a:xfrm>
            <a:custGeom>
              <a:avLst/>
              <a:gdLst>
                <a:gd name="connsiteX0" fmla="*/ 411103 w 467999"/>
                <a:gd name="connsiteY0" fmla="*/ -400 h 425454"/>
                <a:gd name="connsiteX1" fmla="*/ 56129 w 467999"/>
                <a:gd name="connsiteY1" fmla="*/ -400 h 425454"/>
                <a:gd name="connsiteX2" fmla="*/ -384 w 467999"/>
                <a:gd name="connsiteY2" fmla="*/ 57570 h 425454"/>
                <a:gd name="connsiteX3" fmla="*/ -384 w 467999"/>
                <a:gd name="connsiteY3" fmla="*/ 289653 h 425454"/>
                <a:gd name="connsiteX4" fmla="*/ 54032 w 467999"/>
                <a:gd name="connsiteY4" fmla="*/ 346660 h 425454"/>
                <a:gd name="connsiteX5" fmla="*/ 108450 w 467999"/>
                <a:gd name="connsiteY5" fmla="*/ 346660 h 425454"/>
                <a:gd name="connsiteX6" fmla="*/ 101751 w 467999"/>
                <a:gd name="connsiteY6" fmla="*/ 405693 h 425454"/>
                <a:gd name="connsiteX7" fmla="*/ 111699 w 467999"/>
                <a:gd name="connsiteY7" fmla="*/ 422717 h 425454"/>
                <a:gd name="connsiteX8" fmla="*/ 131026 w 467999"/>
                <a:gd name="connsiteY8" fmla="*/ 421771 h 425454"/>
                <a:gd name="connsiteX9" fmla="*/ 239060 w 467999"/>
                <a:gd name="connsiteY9" fmla="*/ 346674 h 425454"/>
                <a:gd name="connsiteX10" fmla="*/ 413199 w 467999"/>
                <a:gd name="connsiteY10" fmla="*/ 346674 h 425454"/>
                <a:gd name="connsiteX11" fmla="*/ 467616 w 467999"/>
                <a:gd name="connsiteY11" fmla="*/ 289667 h 425454"/>
                <a:gd name="connsiteX12" fmla="*/ 467616 w 467999"/>
                <a:gd name="connsiteY12" fmla="*/ 57570 h 425454"/>
                <a:gd name="connsiteX13" fmla="*/ 411103 w 467999"/>
                <a:gd name="connsiteY13" fmla="*/ -400 h 425454"/>
                <a:gd name="connsiteX14" fmla="*/ 124896 w 467999"/>
                <a:gd name="connsiteY14" fmla="*/ 201160 h 425454"/>
                <a:gd name="connsiteX15" fmla="*/ 99505 w 467999"/>
                <a:gd name="connsiteY15" fmla="*/ 184026 h 425454"/>
                <a:gd name="connsiteX16" fmla="*/ 105284 w 467999"/>
                <a:gd name="connsiteY16" fmla="*/ 153482 h 425454"/>
                <a:gd name="connsiteX17" fmla="*/ 138254 w 467999"/>
                <a:gd name="connsiteY17" fmla="*/ 148897 h 425454"/>
                <a:gd name="connsiteX18" fmla="*/ 151157 w 467999"/>
                <a:gd name="connsiteY18" fmla="*/ 180264 h 425454"/>
                <a:gd name="connsiteX19" fmla="*/ 124896 w 467999"/>
                <a:gd name="connsiteY19" fmla="*/ 201160 h 425454"/>
                <a:gd name="connsiteX20" fmla="*/ 233559 w 467999"/>
                <a:gd name="connsiteY20" fmla="*/ 201160 h 425454"/>
                <a:gd name="connsiteX21" fmla="*/ 208333 w 467999"/>
                <a:gd name="connsiteY21" fmla="*/ 183908 h 425454"/>
                <a:gd name="connsiteX22" fmla="*/ 214226 w 467999"/>
                <a:gd name="connsiteY22" fmla="*/ 153463 h 425454"/>
                <a:gd name="connsiteX23" fmla="*/ 243978 w 467999"/>
                <a:gd name="connsiteY23" fmla="*/ 147344 h 425454"/>
                <a:gd name="connsiteX24" fmla="*/ 260286 w 467999"/>
                <a:gd name="connsiteY24" fmla="*/ 178610 h 425454"/>
                <a:gd name="connsiteX25" fmla="*/ 233559 w 467999"/>
                <a:gd name="connsiteY25" fmla="*/ 201160 h 425454"/>
                <a:gd name="connsiteX26" fmla="*/ 342377 w 467999"/>
                <a:gd name="connsiteY26" fmla="*/ 201160 h 425454"/>
                <a:gd name="connsiteX27" fmla="*/ 317152 w 467999"/>
                <a:gd name="connsiteY27" fmla="*/ 183908 h 425454"/>
                <a:gd name="connsiteX28" fmla="*/ 323046 w 467999"/>
                <a:gd name="connsiteY28" fmla="*/ 153463 h 425454"/>
                <a:gd name="connsiteX29" fmla="*/ 352797 w 467999"/>
                <a:gd name="connsiteY29" fmla="*/ 147344 h 425454"/>
                <a:gd name="connsiteX30" fmla="*/ 369155 w 467999"/>
                <a:gd name="connsiteY30" fmla="*/ 167716 h 425454"/>
                <a:gd name="connsiteX31" fmla="*/ 361703 w 467999"/>
                <a:gd name="connsiteY31" fmla="*/ 192954 h 425454"/>
                <a:gd name="connsiteX32" fmla="*/ 342377 w 467999"/>
                <a:gd name="connsiteY32" fmla="*/ 201160 h 425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67999" h="425454">
                  <a:moveTo>
                    <a:pt x="411103" y="-400"/>
                  </a:moveTo>
                  <a:lnTo>
                    <a:pt x="56129" y="-400"/>
                  </a:lnTo>
                  <a:cubicBezTo>
                    <a:pt x="18116" y="-400"/>
                    <a:pt x="-384" y="18959"/>
                    <a:pt x="-384" y="57570"/>
                  </a:cubicBezTo>
                  <a:lnTo>
                    <a:pt x="-384" y="289653"/>
                  </a:lnTo>
                  <a:cubicBezTo>
                    <a:pt x="-384" y="328367"/>
                    <a:pt x="16975" y="346660"/>
                    <a:pt x="54032" y="346660"/>
                  </a:cubicBezTo>
                  <a:lnTo>
                    <a:pt x="108450" y="346660"/>
                  </a:lnTo>
                  <a:lnTo>
                    <a:pt x="101751" y="405693"/>
                  </a:lnTo>
                  <a:cubicBezTo>
                    <a:pt x="101751" y="412806"/>
                    <a:pt x="105569" y="419365"/>
                    <a:pt x="111699" y="422717"/>
                  </a:cubicBezTo>
                  <a:cubicBezTo>
                    <a:pt x="117799" y="426144"/>
                    <a:pt x="125282" y="425779"/>
                    <a:pt x="131026" y="421771"/>
                  </a:cubicBezTo>
                  <a:lnTo>
                    <a:pt x="239060" y="346674"/>
                  </a:lnTo>
                  <a:lnTo>
                    <a:pt x="413199" y="346674"/>
                  </a:lnTo>
                  <a:cubicBezTo>
                    <a:pt x="450882" y="346674"/>
                    <a:pt x="467616" y="328382"/>
                    <a:pt x="467616" y="289667"/>
                  </a:cubicBezTo>
                  <a:lnTo>
                    <a:pt x="467616" y="57570"/>
                  </a:lnTo>
                  <a:cubicBezTo>
                    <a:pt x="467616" y="18959"/>
                    <a:pt x="448787" y="-371"/>
                    <a:pt x="411103" y="-400"/>
                  </a:cubicBezTo>
                  <a:moveTo>
                    <a:pt x="124896" y="201160"/>
                  </a:moveTo>
                  <a:cubicBezTo>
                    <a:pt x="113823" y="201229"/>
                    <a:pt x="103798" y="194467"/>
                    <a:pt x="99505" y="184026"/>
                  </a:cubicBezTo>
                  <a:cubicBezTo>
                    <a:pt x="95211" y="173587"/>
                    <a:pt x="97492" y="161529"/>
                    <a:pt x="105284" y="153482"/>
                  </a:cubicBezTo>
                  <a:cubicBezTo>
                    <a:pt x="113997" y="144506"/>
                    <a:pt x="127516" y="142628"/>
                    <a:pt x="138254" y="148897"/>
                  </a:cubicBezTo>
                  <a:cubicBezTo>
                    <a:pt x="148994" y="155167"/>
                    <a:pt x="154283" y="168027"/>
                    <a:pt x="151157" y="180264"/>
                  </a:cubicBezTo>
                  <a:cubicBezTo>
                    <a:pt x="148028" y="192499"/>
                    <a:pt x="137263" y="201066"/>
                    <a:pt x="124896" y="201160"/>
                  </a:cubicBezTo>
                  <a:moveTo>
                    <a:pt x="233559" y="201160"/>
                  </a:moveTo>
                  <a:cubicBezTo>
                    <a:pt x="222515" y="201150"/>
                    <a:pt x="212561" y="194343"/>
                    <a:pt x="208333" y="183908"/>
                  </a:cubicBezTo>
                  <a:cubicBezTo>
                    <a:pt x="204104" y="173474"/>
                    <a:pt x="206429" y="161461"/>
                    <a:pt x="214226" y="153463"/>
                  </a:cubicBezTo>
                  <a:cubicBezTo>
                    <a:pt x="222025" y="145464"/>
                    <a:pt x="233763" y="143052"/>
                    <a:pt x="243978" y="147344"/>
                  </a:cubicBezTo>
                  <a:cubicBezTo>
                    <a:pt x="255994" y="152470"/>
                    <a:pt x="262816" y="165547"/>
                    <a:pt x="260286" y="178610"/>
                  </a:cubicBezTo>
                  <a:cubicBezTo>
                    <a:pt x="257756" y="191672"/>
                    <a:pt x="246579" y="201103"/>
                    <a:pt x="233559" y="201160"/>
                  </a:cubicBezTo>
                  <a:moveTo>
                    <a:pt x="342377" y="201160"/>
                  </a:moveTo>
                  <a:cubicBezTo>
                    <a:pt x="331333" y="201150"/>
                    <a:pt x="321380" y="194343"/>
                    <a:pt x="317152" y="183908"/>
                  </a:cubicBezTo>
                  <a:cubicBezTo>
                    <a:pt x="312921" y="173474"/>
                    <a:pt x="315248" y="161461"/>
                    <a:pt x="323046" y="153463"/>
                  </a:cubicBezTo>
                  <a:cubicBezTo>
                    <a:pt x="330843" y="145464"/>
                    <a:pt x="342582" y="143052"/>
                    <a:pt x="352797" y="147344"/>
                  </a:cubicBezTo>
                  <a:cubicBezTo>
                    <a:pt x="361231" y="150920"/>
                    <a:pt x="367366" y="158560"/>
                    <a:pt x="369155" y="167716"/>
                  </a:cubicBezTo>
                  <a:cubicBezTo>
                    <a:pt x="370944" y="176873"/>
                    <a:pt x="368150" y="186340"/>
                    <a:pt x="361703" y="192954"/>
                  </a:cubicBezTo>
                  <a:cubicBezTo>
                    <a:pt x="356574" y="198187"/>
                    <a:pt x="349631" y="201160"/>
                    <a:pt x="342377" y="201160"/>
                  </a:cubicBezTo>
                </a:path>
              </a:pathLst>
            </a:custGeom>
            <a:solidFill>
              <a:srgbClr val="389A47"/>
            </a:solidFill>
            <a:ln w="663" cap="flat">
              <a:noFill/>
              <a:prstDash val="solid"/>
              <a:miter/>
            </a:ln>
          </p:spPr>
          <p:txBody>
            <a:bodyPr rtlCol="0" anchor="ctr"/>
            <a:p>
              <a:endParaRPr lang="zh-CN" altLang="en-US"/>
            </a:p>
          </p:txBody>
        </p:sp>
        <p:sp>
          <p:nvSpPr>
            <p:cNvPr id="14" name="任意多边形: 形状 3"/>
            <p:cNvSpPr/>
            <p:nvPr>
              <p:custDataLst>
                <p:tags r:id="rId7"/>
              </p:custDataLst>
            </p:nvPr>
          </p:nvSpPr>
          <p:spPr>
            <a:xfrm>
              <a:off x="3870" y="2875"/>
              <a:ext cx="548" cy="508"/>
            </a:xfrm>
            <a:custGeom>
              <a:avLst/>
              <a:gdLst>
                <a:gd name="connsiteX0" fmla="*/ 413196 w 467999"/>
                <a:gd name="connsiteY0" fmla="*/ 115 h 434462"/>
                <a:gd name="connsiteX1" fmla="*/ 53838 w 467999"/>
                <a:gd name="connsiteY1" fmla="*/ 115 h 434462"/>
                <a:gd name="connsiteX2" fmla="*/ 114 w 467999"/>
                <a:gd name="connsiteY2" fmla="*/ 54272 h 434462"/>
                <a:gd name="connsiteX3" fmla="*/ 114 w 467999"/>
                <a:gd name="connsiteY3" fmla="*/ 287751 h 434462"/>
                <a:gd name="connsiteX4" fmla="*/ 53838 w 467999"/>
                <a:gd name="connsiteY4" fmla="*/ 341908 h 434462"/>
                <a:gd name="connsiteX5" fmla="*/ 188747 w 467999"/>
                <a:gd name="connsiteY5" fmla="*/ 341908 h 434462"/>
                <a:gd name="connsiteX6" fmla="*/ 188747 w 467999"/>
                <a:gd name="connsiteY6" fmla="*/ 408101 h 434462"/>
                <a:gd name="connsiteX7" fmla="*/ 114726 w 467999"/>
                <a:gd name="connsiteY7" fmla="*/ 408101 h 434462"/>
                <a:gd name="connsiteX8" fmla="*/ 101594 w 467999"/>
                <a:gd name="connsiteY8" fmla="*/ 421339 h 434462"/>
                <a:gd name="connsiteX9" fmla="*/ 114726 w 467999"/>
                <a:gd name="connsiteY9" fmla="*/ 434578 h 434462"/>
                <a:gd name="connsiteX10" fmla="*/ 342757 w 467999"/>
                <a:gd name="connsiteY10" fmla="*/ 434578 h 434462"/>
                <a:gd name="connsiteX11" fmla="*/ 355890 w 467999"/>
                <a:gd name="connsiteY11" fmla="*/ 421339 h 434462"/>
                <a:gd name="connsiteX12" fmla="*/ 342757 w 467999"/>
                <a:gd name="connsiteY12" fmla="*/ 408101 h 434462"/>
                <a:gd name="connsiteX13" fmla="*/ 269931 w 467999"/>
                <a:gd name="connsiteY13" fmla="*/ 408101 h 434462"/>
                <a:gd name="connsiteX14" fmla="*/ 269931 w 467999"/>
                <a:gd name="connsiteY14" fmla="*/ 341908 h 434462"/>
                <a:gd name="connsiteX15" fmla="*/ 414389 w 467999"/>
                <a:gd name="connsiteY15" fmla="*/ 341908 h 434462"/>
                <a:gd name="connsiteX16" fmla="*/ 468114 w 467999"/>
                <a:gd name="connsiteY16" fmla="*/ 287751 h 434462"/>
                <a:gd name="connsiteX17" fmla="*/ 468114 w 467999"/>
                <a:gd name="connsiteY17" fmla="*/ 54272 h 434462"/>
                <a:gd name="connsiteX18" fmla="*/ 413196 w 467999"/>
                <a:gd name="connsiteY18" fmla="*/ 115 h 434462"/>
                <a:gd name="connsiteX19" fmla="*/ 389317 w 467999"/>
                <a:gd name="connsiteY19" fmla="*/ 80749 h 434462"/>
                <a:gd name="connsiteX20" fmla="*/ 389317 w 467999"/>
                <a:gd name="connsiteY20" fmla="*/ 80749 h 434462"/>
                <a:gd name="connsiteX21" fmla="*/ 389317 w 467999"/>
                <a:gd name="connsiteY21" fmla="*/ 81953 h 434462"/>
                <a:gd name="connsiteX22" fmla="*/ 255605 w 467999"/>
                <a:gd name="connsiteY22" fmla="*/ 261275 h 434462"/>
                <a:gd name="connsiteX23" fmla="*/ 252023 w 467999"/>
                <a:gd name="connsiteY23" fmla="*/ 258867 h 434462"/>
                <a:gd name="connsiteX24" fmla="*/ 146961 w 467999"/>
                <a:gd name="connsiteY24" fmla="*/ 181844 h 434462"/>
                <a:gd name="connsiteX25" fmla="*/ 109951 w 467999"/>
                <a:gd name="connsiteY25" fmla="*/ 229983 h 434462"/>
                <a:gd name="connsiteX26" fmla="*/ 93236 w 467999"/>
                <a:gd name="connsiteY26" fmla="*/ 236001 h 434462"/>
                <a:gd name="connsiteX27" fmla="*/ 84879 w 467999"/>
                <a:gd name="connsiteY27" fmla="*/ 217948 h 434462"/>
                <a:gd name="connsiteX28" fmla="*/ 86073 w 467999"/>
                <a:gd name="connsiteY28" fmla="*/ 215541 h 434462"/>
                <a:gd name="connsiteX29" fmla="*/ 136216 w 467999"/>
                <a:gd name="connsiteY29" fmla="*/ 149349 h 434462"/>
                <a:gd name="connsiteX30" fmla="*/ 140992 w 467999"/>
                <a:gd name="connsiteY30" fmla="*/ 143331 h 434462"/>
                <a:gd name="connsiteX31" fmla="*/ 249634 w 467999"/>
                <a:gd name="connsiteY31" fmla="*/ 223966 h 434462"/>
                <a:gd name="connsiteX32" fmla="*/ 367829 w 467999"/>
                <a:gd name="connsiteY32" fmla="*/ 66307 h 434462"/>
                <a:gd name="connsiteX33" fmla="*/ 382154 w 467999"/>
                <a:gd name="connsiteY33" fmla="*/ 63900 h 434462"/>
                <a:gd name="connsiteX34" fmla="*/ 389317 w 467999"/>
                <a:gd name="connsiteY34" fmla="*/ 80749 h 43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67999" h="434462">
                  <a:moveTo>
                    <a:pt x="413196" y="115"/>
                  </a:moveTo>
                  <a:lnTo>
                    <a:pt x="53838" y="115"/>
                  </a:lnTo>
                  <a:cubicBezTo>
                    <a:pt x="23992" y="115"/>
                    <a:pt x="114" y="24185"/>
                    <a:pt x="114" y="54272"/>
                  </a:cubicBezTo>
                  <a:lnTo>
                    <a:pt x="114" y="287751"/>
                  </a:lnTo>
                  <a:cubicBezTo>
                    <a:pt x="114" y="317838"/>
                    <a:pt x="23992" y="341908"/>
                    <a:pt x="53838" y="341908"/>
                  </a:cubicBezTo>
                  <a:lnTo>
                    <a:pt x="188747" y="341908"/>
                  </a:lnTo>
                  <a:lnTo>
                    <a:pt x="188747" y="408101"/>
                  </a:lnTo>
                  <a:lnTo>
                    <a:pt x="114726" y="408101"/>
                  </a:lnTo>
                  <a:cubicBezTo>
                    <a:pt x="107563" y="408101"/>
                    <a:pt x="101594" y="414119"/>
                    <a:pt x="101594" y="421339"/>
                  </a:cubicBezTo>
                  <a:cubicBezTo>
                    <a:pt x="101594" y="428561"/>
                    <a:pt x="107563" y="434578"/>
                    <a:pt x="114726" y="434578"/>
                  </a:cubicBezTo>
                  <a:lnTo>
                    <a:pt x="342757" y="434578"/>
                  </a:lnTo>
                  <a:cubicBezTo>
                    <a:pt x="349921" y="434578"/>
                    <a:pt x="355890" y="428561"/>
                    <a:pt x="355890" y="421339"/>
                  </a:cubicBezTo>
                  <a:cubicBezTo>
                    <a:pt x="355890" y="414119"/>
                    <a:pt x="349921" y="408101"/>
                    <a:pt x="342757" y="408101"/>
                  </a:cubicBezTo>
                  <a:lnTo>
                    <a:pt x="269931" y="408101"/>
                  </a:lnTo>
                  <a:lnTo>
                    <a:pt x="269931" y="341908"/>
                  </a:lnTo>
                  <a:lnTo>
                    <a:pt x="414389" y="341908"/>
                  </a:lnTo>
                  <a:cubicBezTo>
                    <a:pt x="444237" y="341908"/>
                    <a:pt x="468114" y="317838"/>
                    <a:pt x="468114" y="287751"/>
                  </a:cubicBezTo>
                  <a:lnTo>
                    <a:pt x="468114" y="54272"/>
                  </a:lnTo>
                  <a:cubicBezTo>
                    <a:pt x="466920" y="25388"/>
                    <a:pt x="443042" y="115"/>
                    <a:pt x="413196" y="115"/>
                  </a:cubicBezTo>
                  <a:moveTo>
                    <a:pt x="389317" y="80749"/>
                  </a:moveTo>
                  <a:cubicBezTo>
                    <a:pt x="389317" y="80749"/>
                    <a:pt x="389317" y="81953"/>
                    <a:pt x="389317" y="80749"/>
                  </a:cubicBezTo>
                  <a:lnTo>
                    <a:pt x="389317" y="81953"/>
                  </a:lnTo>
                  <a:lnTo>
                    <a:pt x="255605" y="261275"/>
                  </a:lnTo>
                  <a:lnTo>
                    <a:pt x="252023" y="258867"/>
                  </a:lnTo>
                  <a:lnTo>
                    <a:pt x="146961" y="181844"/>
                  </a:lnTo>
                  <a:lnTo>
                    <a:pt x="109951" y="229983"/>
                  </a:lnTo>
                  <a:cubicBezTo>
                    <a:pt x="106369" y="236001"/>
                    <a:pt x="99206" y="238408"/>
                    <a:pt x="93236" y="236001"/>
                  </a:cubicBezTo>
                  <a:cubicBezTo>
                    <a:pt x="86073" y="233593"/>
                    <a:pt x="82491" y="225169"/>
                    <a:pt x="84879" y="217948"/>
                  </a:cubicBezTo>
                  <a:cubicBezTo>
                    <a:pt x="84879" y="216746"/>
                    <a:pt x="84879" y="216746"/>
                    <a:pt x="86073" y="215541"/>
                  </a:cubicBezTo>
                  <a:lnTo>
                    <a:pt x="136216" y="149349"/>
                  </a:lnTo>
                  <a:lnTo>
                    <a:pt x="140992" y="143331"/>
                  </a:lnTo>
                  <a:lnTo>
                    <a:pt x="249634" y="223966"/>
                  </a:lnTo>
                  <a:lnTo>
                    <a:pt x="367829" y="66307"/>
                  </a:lnTo>
                  <a:cubicBezTo>
                    <a:pt x="371411" y="62697"/>
                    <a:pt x="377380" y="61493"/>
                    <a:pt x="382154" y="63900"/>
                  </a:cubicBezTo>
                  <a:cubicBezTo>
                    <a:pt x="389317" y="66307"/>
                    <a:pt x="392899" y="73528"/>
                    <a:pt x="389317" y="80749"/>
                  </a:cubicBezTo>
                </a:path>
              </a:pathLst>
            </a:custGeom>
            <a:solidFill>
              <a:srgbClr val="389A47"/>
            </a:solidFill>
            <a:ln w="16682" cap="flat">
              <a:noFill/>
              <a:prstDash val="solid"/>
              <a:miter/>
            </a:ln>
          </p:spPr>
          <p:txBody>
            <a:bodyPr rtlCol="0" anchor="ctr"/>
            <a:p>
              <a:endParaRPr lang="zh-CN" altLang="en-US"/>
            </a:p>
          </p:txBody>
        </p:sp>
        <p:sp>
          <p:nvSpPr>
            <p:cNvPr id="15" name="任意多边形: 形状 4"/>
            <p:cNvSpPr/>
            <p:nvPr>
              <p:custDataLst>
                <p:tags r:id="rId8"/>
              </p:custDataLst>
            </p:nvPr>
          </p:nvSpPr>
          <p:spPr>
            <a:xfrm>
              <a:off x="8508" y="2856"/>
              <a:ext cx="547" cy="548"/>
            </a:xfrm>
            <a:custGeom>
              <a:avLst/>
              <a:gdLst>
                <a:gd name="connsiteX0" fmla="*/ 424917 w 467811"/>
                <a:gd name="connsiteY0" fmla="*/ 114 h 467999"/>
                <a:gd name="connsiteX1" fmla="*/ 341919 w 467811"/>
                <a:gd name="connsiteY1" fmla="*/ 114 h 467999"/>
                <a:gd name="connsiteX2" fmla="*/ 339655 w 467811"/>
                <a:gd name="connsiteY2" fmla="*/ 114 h 467999"/>
                <a:gd name="connsiteX3" fmla="*/ 73304 w 467811"/>
                <a:gd name="connsiteY3" fmla="*/ 870 h 467999"/>
                <a:gd name="connsiteX4" fmla="*/ 31050 w 467811"/>
                <a:gd name="connsiteY4" fmla="*/ 43209 h 467999"/>
                <a:gd name="connsiteX5" fmla="*/ 31050 w 467811"/>
                <a:gd name="connsiteY5" fmla="*/ 106718 h 467999"/>
                <a:gd name="connsiteX6" fmla="*/ 79340 w 467811"/>
                <a:gd name="connsiteY6" fmla="*/ 106718 h 467999"/>
                <a:gd name="connsiteX7" fmla="*/ 95185 w 467811"/>
                <a:gd name="connsiteY7" fmla="*/ 122595 h 467999"/>
                <a:gd name="connsiteX8" fmla="*/ 95185 w 467811"/>
                <a:gd name="connsiteY8" fmla="*/ 133180 h 467999"/>
                <a:gd name="connsiteX9" fmla="*/ 79340 w 467811"/>
                <a:gd name="connsiteY9" fmla="*/ 149058 h 467999"/>
                <a:gd name="connsiteX10" fmla="*/ 74059 w 467811"/>
                <a:gd name="connsiteY10" fmla="*/ 149058 h 467999"/>
                <a:gd name="connsiteX11" fmla="*/ 74059 w 467811"/>
                <a:gd name="connsiteY11" fmla="*/ 143765 h 467999"/>
                <a:gd name="connsiteX12" fmla="*/ 58213 w 467811"/>
                <a:gd name="connsiteY12" fmla="*/ 127888 h 467999"/>
                <a:gd name="connsiteX13" fmla="*/ 14450 w 467811"/>
                <a:gd name="connsiteY13" fmla="*/ 127888 h 467999"/>
                <a:gd name="connsiteX14" fmla="*/ 869 w 467811"/>
                <a:gd name="connsiteY14" fmla="*/ 138473 h 467999"/>
                <a:gd name="connsiteX15" fmla="*/ 114 w 467811"/>
                <a:gd name="connsiteY15" fmla="*/ 143765 h 467999"/>
                <a:gd name="connsiteX16" fmla="*/ 114 w 467811"/>
                <a:gd name="connsiteY16" fmla="*/ 154350 h 467999"/>
                <a:gd name="connsiteX17" fmla="*/ 15959 w 467811"/>
                <a:gd name="connsiteY17" fmla="*/ 170226 h 467999"/>
                <a:gd name="connsiteX18" fmla="*/ 31804 w 467811"/>
                <a:gd name="connsiteY18" fmla="*/ 170226 h 467999"/>
                <a:gd name="connsiteX19" fmla="*/ 31804 w 467811"/>
                <a:gd name="connsiteY19" fmla="*/ 287416 h 467999"/>
                <a:gd name="connsiteX20" fmla="*/ 80095 w 467811"/>
                <a:gd name="connsiteY20" fmla="*/ 287416 h 467999"/>
                <a:gd name="connsiteX21" fmla="*/ 95940 w 467811"/>
                <a:gd name="connsiteY21" fmla="*/ 303294 h 467999"/>
                <a:gd name="connsiteX22" fmla="*/ 95940 w 467811"/>
                <a:gd name="connsiteY22" fmla="*/ 313877 h 467999"/>
                <a:gd name="connsiteX23" fmla="*/ 80095 w 467811"/>
                <a:gd name="connsiteY23" fmla="*/ 329756 h 467999"/>
                <a:gd name="connsiteX24" fmla="*/ 74813 w 467811"/>
                <a:gd name="connsiteY24" fmla="*/ 329756 h 467999"/>
                <a:gd name="connsiteX25" fmla="*/ 74813 w 467811"/>
                <a:gd name="connsiteY25" fmla="*/ 325220 h 467999"/>
                <a:gd name="connsiteX26" fmla="*/ 58968 w 467811"/>
                <a:gd name="connsiteY26" fmla="*/ 309342 h 467999"/>
                <a:gd name="connsiteX27" fmla="*/ 15205 w 467811"/>
                <a:gd name="connsiteY27" fmla="*/ 309342 h 467999"/>
                <a:gd name="connsiteX28" fmla="*/ 1623 w 467811"/>
                <a:gd name="connsiteY28" fmla="*/ 319927 h 467999"/>
                <a:gd name="connsiteX29" fmla="*/ 869 w 467811"/>
                <a:gd name="connsiteY29" fmla="*/ 325220 h 467999"/>
                <a:gd name="connsiteX30" fmla="*/ 869 w 467811"/>
                <a:gd name="connsiteY30" fmla="*/ 335803 h 467999"/>
                <a:gd name="connsiteX31" fmla="*/ 16714 w 467811"/>
                <a:gd name="connsiteY31" fmla="*/ 351681 h 467999"/>
                <a:gd name="connsiteX32" fmla="*/ 32559 w 467811"/>
                <a:gd name="connsiteY32" fmla="*/ 351681 h 467999"/>
                <a:gd name="connsiteX33" fmla="*/ 32559 w 467811"/>
                <a:gd name="connsiteY33" fmla="*/ 425776 h 467999"/>
                <a:gd name="connsiteX34" fmla="*/ 74813 w 467811"/>
                <a:gd name="connsiteY34" fmla="*/ 468113 h 467999"/>
                <a:gd name="connsiteX35" fmla="*/ 425672 w 467811"/>
                <a:gd name="connsiteY35" fmla="*/ 468113 h 467999"/>
                <a:gd name="connsiteX36" fmla="*/ 467926 w 467811"/>
                <a:gd name="connsiteY36" fmla="*/ 425776 h 467999"/>
                <a:gd name="connsiteX37" fmla="*/ 467926 w 467811"/>
                <a:gd name="connsiteY37" fmla="*/ 42453 h 467999"/>
                <a:gd name="connsiteX38" fmla="*/ 424917 w 467811"/>
                <a:gd name="connsiteY38" fmla="*/ 114 h 467999"/>
                <a:gd name="connsiteX39" fmla="*/ 393982 w 467811"/>
                <a:gd name="connsiteY39" fmla="*/ 346388 h 467999"/>
                <a:gd name="connsiteX40" fmla="*/ 393228 w 467811"/>
                <a:gd name="connsiteY40" fmla="*/ 348658 h 467999"/>
                <a:gd name="connsiteX41" fmla="*/ 388701 w 467811"/>
                <a:gd name="connsiteY41" fmla="*/ 353949 h 467999"/>
                <a:gd name="connsiteX42" fmla="*/ 384173 w 467811"/>
                <a:gd name="connsiteY42" fmla="*/ 356217 h 467999"/>
                <a:gd name="connsiteX43" fmla="*/ 381154 w 467811"/>
                <a:gd name="connsiteY43" fmla="*/ 356973 h 467999"/>
                <a:gd name="connsiteX44" fmla="*/ 153285 w 467811"/>
                <a:gd name="connsiteY44" fmla="*/ 356973 h 467999"/>
                <a:gd name="connsiteX45" fmla="*/ 148003 w 467811"/>
                <a:gd name="connsiteY45" fmla="*/ 354705 h 467999"/>
                <a:gd name="connsiteX46" fmla="*/ 144230 w 467811"/>
                <a:gd name="connsiteY46" fmla="*/ 349414 h 467999"/>
                <a:gd name="connsiteX47" fmla="*/ 143476 w 467811"/>
                <a:gd name="connsiteY47" fmla="*/ 347144 h 467999"/>
                <a:gd name="connsiteX48" fmla="*/ 143476 w 467811"/>
                <a:gd name="connsiteY48" fmla="*/ 325976 h 467999"/>
                <a:gd name="connsiteX49" fmla="*/ 143476 w 467811"/>
                <a:gd name="connsiteY49" fmla="*/ 325220 h 467999"/>
                <a:gd name="connsiteX50" fmla="*/ 144230 w 467811"/>
                <a:gd name="connsiteY50" fmla="*/ 324462 h 467999"/>
                <a:gd name="connsiteX51" fmla="*/ 189503 w 467811"/>
                <a:gd name="connsiteY51" fmla="*/ 293465 h 467999"/>
                <a:gd name="connsiteX52" fmla="*/ 234020 w 467811"/>
                <a:gd name="connsiteY52" fmla="*/ 260955 h 467999"/>
                <a:gd name="connsiteX53" fmla="*/ 234020 w 467811"/>
                <a:gd name="connsiteY53" fmla="*/ 256417 h 467999"/>
                <a:gd name="connsiteX54" fmla="*/ 231757 w 467811"/>
                <a:gd name="connsiteY54" fmla="*/ 251126 h 467999"/>
                <a:gd name="connsiteX55" fmla="*/ 207612 w 467811"/>
                <a:gd name="connsiteY55" fmla="*/ 189884 h 467999"/>
                <a:gd name="connsiteX56" fmla="*/ 268728 w 467811"/>
                <a:gd name="connsiteY56" fmla="*/ 112767 h 467999"/>
                <a:gd name="connsiteX57" fmla="*/ 329846 w 467811"/>
                <a:gd name="connsiteY57" fmla="*/ 189884 h 467999"/>
                <a:gd name="connsiteX58" fmla="*/ 305701 w 467811"/>
                <a:gd name="connsiteY58" fmla="*/ 251126 h 467999"/>
                <a:gd name="connsiteX59" fmla="*/ 303438 w 467811"/>
                <a:gd name="connsiteY59" fmla="*/ 256417 h 467999"/>
                <a:gd name="connsiteX60" fmla="*/ 303438 w 467811"/>
                <a:gd name="connsiteY60" fmla="*/ 260955 h 467999"/>
                <a:gd name="connsiteX61" fmla="*/ 347955 w 467811"/>
                <a:gd name="connsiteY61" fmla="*/ 293465 h 467999"/>
                <a:gd name="connsiteX62" fmla="*/ 393228 w 467811"/>
                <a:gd name="connsiteY62" fmla="*/ 324462 h 467999"/>
                <a:gd name="connsiteX63" fmla="*/ 393982 w 467811"/>
                <a:gd name="connsiteY63" fmla="*/ 325220 h 467999"/>
                <a:gd name="connsiteX64" fmla="*/ 393982 w 467811"/>
                <a:gd name="connsiteY64" fmla="*/ 325976 h 467999"/>
                <a:gd name="connsiteX65" fmla="*/ 393982 w 467811"/>
                <a:gd name="connsiteY65" fmla="*/ 346388 h 46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67811" h="467999">
                  <a:moveTo>
                    <a:pt x="424917" y="114"/>
                  </a:moveTo>
                  <a:lnTo>
                    <a:pt x="341919" y="114"/>
                  </a:lnTo>
                  <a:lnTo>
                    <a:pt x="339655" y="114"/>
                  </a:lnTo>
                  <a:lnTo>
                    <a:pt x="73304" y="870"/>
                  </a:lnTo>
                  <a:cubicBezTo>
                    <a:pt x="49913" y="870"/>
                    <a:pt x="31050" y="19772"/>
                    <a:pt x="31050" y="43209"/>
                  </a:cubicBezTo>
                  <a:lnTo>
                    <a:pt x="31050" y="106718"/>
                  </a:lnTo>
                  <a:lnTo>
                    <a:pt x="79340" y="106718"/>
                  </a:lnTo>
                  <a:cubicBezTo>
                    <a:pt x="88395" y="106718"/>
                    <a:pt x="95185" y="113523"/>
                    <a:pt x="95185" y="122595"/>
                  </a:cubicBezTo>
                  <a:lnTo>
                    <a:pt x="95185" y="133180"/>
                  </a:lnTo>
                  <a:cubicBezTo>
                    <a:pt x="95185" y="142253"/>
                    <a:pt x="88395" y="149058"/>
                    <a:pt x="79340" y="149058"/>
                  </a:cubicBezTo>
                  <a:lnTo>
                    <a:pt x="74059" y="149058"/>
                  </a:lnTo>
                  <a:lnTo>
                    <a:pt x="74059" y="143765"/>
                  </a:lnTo>
                  <a:cubicBezTo>
                    <a:pt x="74059" y="134692"/>
                    <a:pt x="67268" y="127888"/>
                    <a:pt x="58213" y="127888"/>
                  </a:cubicBezTo>
                  <a:lnTo>
                    <a:pt x="14450" y="127888"/>
                  </a:lnTo>
                  <a:cubicBezTo>
                    <a:pt x="8414" y="128644"/>
                    <a:pt x="3132" y="132424"/>
                    <a:pt x="869" y="138473"/>
                  </a:cubicBezTo>
                  <a:cubicBezTo>
                    <a:pt x="114" y="139985"/>
                    <a:pt x="114" y="142253"/>
                    <a:pt x="114" y="143765"/>
                  </a:cubicBezTo>
                  <a:lnTo>
                    <a:pt x="114" y="154350"/>
                  </a:lnTo>
                  <a:cubicBezTo>
                    <a:pt x="114" y="163423"/>
                    <a:pt x="6905" y="170226"/>
                    <a:pt x="15959" y="170226"/>
                  </a:cubicBezTo>
                  <a:lnTo>
                    <a:pt x="31804" y="170226"/>
                  </a:lnTo>
                  <a:lnTo>
                    <a:pt x="31804" y="287416"/>
                  </a:lnTo>
                  <a:lnTo>
                    <a:pt x="80095" y="287416"/>
                  </a:lnTo>
                  <a:cubicBezTo>
                    <a:pt x="89149" y="287416"/>
                    <a:pt x="95940" y="294221"/>
                    <a:pt x="95940" y="303294"/>
                  </a:cubicBezTo>
                  <a:lnTo>
                    <a:pt x="95940" y="313877"/>
                  </a:lnTo>
                  <a:cubicBezTo>
                    <a:pt x="95940" y="322951"/>
                    <a:pt x="89149" y="329756"/>
                    <a:pt x="80095" y="329756"/>
                  </a:cubicBezTo>
                  <a:lnTo>
                    <a:pt x="74813" y="329756"/>
                  </a:lnTo>
                  <a:lnTo>
                    <a:pt x="74813" y="325220"/>
                  </a:lnTo>
                  <a:cubicBezTo>
                    <a:pt x="74813" y="316147"/>
                    <a:pt x="68022" y="309342"/>
                    <a:pt x="58968" y="309342"/>
                  </a:cubicBezTo>
                  <a:lnTo>
                    <a:pt x="15205" y="309342"/>
                  </a:lnTo>
                  <a:cubicBezTo>
                    <a:pt x="9168" y="310098"/>
                    <a:pt x="3887" y="313877"/>
                    <a:pt x="1623" y="319927"/>
                  </a:cubicBezTo>
                  <a:cubicBezTo>
                    <a:pt x="869" y="321439"/>
                    <a:pt x="869" y="323706"/>
                    <a:pt x="869" y="325220"/>
                  </a:cubicBezTo>
                  <a:lnTo>
                    <a:pt x="869" y="335803"/>
                  </a:lnTo>
                  <a:cubicBezTo>
                    <a:pt x="869" y="344876"/>
                    <a:pt x="7659" y="351681"/>
                    <a:pt x="16714" y="351681"/>
                  </a:cubicBezTo>
                  <a:lnTo>
                    <a:pt x="32559" y="351681"/>
                  </a:lnTo>
                  <a:lnTo>
                    <a:pt x="32559" y="425776"/>
                  </a:lnTo>
                  <a:cubicBezTo>
                    <a:pt x="32559" y="449213"/>
                    <a:pt x="51422" y="468113"/>
                    <a:pt x="74813" y="468113"/>
                  </a:cubicBezTo>
                  <a:lnTo>
                    <a:pt x="425672" y="468113"/>
                  </a:lnTo>
                  <a:cubicBezTo>
                    <a:pt x="449062" y="468113"/>
                    <a:pt x="467926" y="449213"/>
                    <a:pt x="467926" y="425776"/>
                  </a:cubicBezTo>
                  <a:lnTo>
                    <a:pt x="467926" y="42453"/>
                  </a:lnTo>
                  <a:cubicBezTo>
                    <a:pt x="467172" y="19015"/>
                    <a:pt x="448308" y="114"/>
                    <a:pt x="424917" y="114"/>
                  </a:cubicBezTo>
                  <a:moveTo>
                    <a:pt x="393982" y="346388"/>
                  </a:moveTo>
                  <a:cubicBezTo>
                    <a:pt x="393982" y="346388"/>
                    <a:pt x="393228" y="347902"/>
                    <a:pt x="393228" y="348658"/>
                  </a:cubicBezTo>
                  <a:cubicBezTo>
                    <a:pt x="392472" y="350169"/>
                    <a:pt x="390209" y="352437"/>
                    <a:pt x="388701" y="353949"/>
                  </a:cubicBezTo>
                  <a:lnTo>
                    <a:pt x="384173" y="356217"/>
                  </a:lnTo>
                  <a:lnTo>
                    <a:pt x="381154" y="356973"/>
                  </a:lnTo>
                  <a:lnTo>
                    <a:pt x="153285" y="356973"/>
                  </a:lnTo>
                  <a:cubicBezTo>
                    <a:pt x="151776" y="356217"/>
                    <a:pt x="149512" y="355461"/>
                    <a:pt x="148003" y="354705"/>
                  </a:cubicBezTo>
                  <a:cubicBezTo>
                    <a:pt x="146494" y="353949"/>
                    <a:pt x="144985" y="351681"/>
                    <a:pt x="144230" y="349414"/>
                  </a:cubicBezTo>
                  <a:cubicBezTo>
                    <a:pt x="144230" y="348658"/>
                    <a:pt x="143476" y="347144"/>
                    <a:pt x="143476" y="347144"/>
                  </a:cubicBezTo>
                  <a:cubicBezTo>
                    <a:pt x="142721" y="346388"/>
                    <a:pt x="140458" y="336561"/>
                    <a:pt x="143476" y="325976"/>
                  </a:cubicBezTo>
                  <a:lnTo>
                    <a:pt x="143476" y="325220"/>
                  </a:lnTo>
                  <a:lnTo>
                    <a:pt x="144230" y="324462"/>
                  </a:lnTo>
                  <a:cubicBezTo>
                    <a:pt x="151776" y="314635"/>
                    <a:pt x="169885" y="304050"/>
                    <a:pt x="189503" y="293465"/>
                  </a:cubicBezTo>
                  <a:cubicBezTo>
                    <a:pt x="207612" y="283636"/>
                    <a:pt x="234020" y="268514"/>
                    <a:pt x="234020" y="260955"/>
                  </a:cubicBezTo>
                  <a:lnTo>
                    <a:pt x="234020" y="256417"/>
                  </a:lnTo>
                  <a:cubicBezTo>
                    <a:pt x="234020" y="254150"/>
                    <a:pt x="233265" y="252638"/>
                    <a:pt x="231757" y="251126"/>
                  </a:cubicBezTo>
                  <a:cubicBezTo>
                    <a:pt x="215911" y="235248"/>
                    <a:pt x="207612" y="213322"/>
                    <a:pt x="207612" y="189884"/>
                  </a:cubicBezTo>
                  <a:cubicBezTo>
                    <a:pt x="207612" y="152082"/>
                    <a:pt x="215156" y="112767"/>
                    <a:pt x="268728" y="112767"/>
                  </a:cubicBezTo>
                  <a:cubicBezTo>
                    <a:pt x="322301" y="112767"/>
                    <a:pt x="329846" y="151326"/>
                    <a:pt x="329846" y="189884"/>
                  </a:cubicBezTo>
                  <a:cubicBezTo>
                    <a:pt x="329846" y="213322"/>
                    <a:pt x="321547" y="235248"/>
                    <a:pt x="305701" y="251126"/>
                  </a:cubicBezTo>
                  <a:cubicBezTo>
                    <a:pt x="304192" y="252638"/>
                    <a:pt x="303438" y="254150"/>
                    <a:pt x="303438" y="256417"/>
                  </a:cubicBezTo>
                  <a:lnTo>
                    <a:pt x="303438" y="260955"/>
                  </a:lnTo>
                  <a:cubicBezTo>
                    <a:pt x="303438" y="268514"/>
                    <a:pt x="330600" y="283636"/>
                    <a:pt x="347955" y="293465"/>
                  </a:cubicBezTo>
                  <a:cubicBezTo>
                    <a:pt x="367573" y="304050"/>
                    <a:pt x="385682" y="314635"/>
                    <a:pt x="393228" y="324462"/>
                  </a:cubicBezTo>
                  <a:lnTo>
                    <a:pt x="393982" y="325220"/>
                  </a:lnTo>
                  <a:lnTo>
                    <a:pt x="393982" y="325976"/>
                  </a:lnTo>
                  <a:cubicBezTo>
                    <a:pt x="397755" y="335803"/>
                    <a:pt x="394736" y="345632"/>
                    <a:pt x="393982" y="346388"/>
                  </a:cubicBezTo>
                </a:path>
              </a:pathLst>
            </a:custGeom>
            <a:solidFill>
              <a:srgbClr val="389A47"/>
            </a:solidFill>
            <a:ln w="16678" cap="flat">
              <a:noFill/>
              <a:prstDash val="solid"/>
              <a:miter/>
            </a:ln>
          </p:spPr>
          <p:txBody>
            <a:bodyPr rtlCol="0" anchor="ctr"/>
            <a:p>
              <a:endParaRPr lang="zh-CN" altLang="en-US"/>
            </a:p>
          </p:txBody>
        </p:sp>
      </p:grpSp>
      <p:sp>
        <p:nvSpPr>
          <p:cNvPr id="17" name="文本框 16"/>
          <p:cNvSpPr txBox="1"/>
          <p:nvPr/>
        </p:nvSpPr>
        <p:spPr>
          <a:xfrm>
            <a:off x="294005" y="2951480"/>
            <a:ext cx="4126865" cy="3969385"/>
          </a:xfrm>
          <a:prstGeom prst="rect">
            <a:avLst/>
          </a:prstGeom>
          <a:noFill/>
        </p:spPr>
        <p:txBody>
          <a:bodyPr wrap="square" rtlCol="0">
            <a:spAutoFit/>
            <a:scene3d>
              <a:camera prst="orthographicFront"/>
              <a:lightRig rig="threePt" dir="t"/>
            </a:scene3d>
            <a:sp3d contourW="12700"/>
          </a:bodyPr>
          <a:p>
            <a:pPr indent="457200" fontAlgn="auto">
              <a:lnSpc>
                <a:spcPct val="100000"/>
              </a:lnSpc>
              <a:spcBef>
                <a:spcPts val="0"/>
              </a:spcBef>
              <a:defRPr/>
            </a:pPr>
            <a:r>
              <a:rPr lang="zh-CN" altLang="en-US" b="1" dirty="0">
                <a:solidFill>
                  <a:srgbClr val="389A47"/>
                </a:solidFill>
                <a:latin typeface="微软雅黑" panose="020B0503020204020204" charset="-122"/>
                <a:ea typeface="微软雅黑" panose="020B0503020204020204" charset="-122"/>
                <a:cs typeface="微软雅黑" panose="020B0503020204020204" charset="-122"/>
                <a:sym typeface="+mn-lt"/>
              </a:rPr>
              <a:t>①根据数据—观念（data-idea）和人群—事物（people-things）两个维度、4 个向度区分出 4 个主要分类象限。</a:t>
            </a:r>
            <a:r>
              <a:rPr lang="zh-CN" altLang="en-US" dirty="0">
                <a:latin typeface="微软雅黑" panose="020B0503020204020204" charset="-122"/>
                <a:ea typeface="微软雅黑" panose="020B0503020204020204" charset="-122"/>
                <a:cs typeface="微软雅黑" panose="020B0503020204020204" charset="-122"/>
                <a:sym typeface="+mn-lt"/>
              </a:rPr>
              <a:t>数据（data）是指文字、数字、符号等资料的收集、整理与归档等程序，有助于进一步分析和整合；观念（idea）是指想法的启发、观念的传播、思考的运作、创意的发挥、真理的探究等认知历程；人群（people）是指和其他人的所有接触与沟通，包括了解、服务、协助或教导以及说服、组织、管理、督导等；事物（things）是指处理物品、材料、机械、工具、设备和产品等与人或观念无关的实物。</a:t>
            </a:r>
            <a:endParaRPr lang="zh-CN" altLang="en-US" dirty="0">
              <a:latin typeface="微软雅黑" panose="020B0503020204020204" charset="-122"/>
              <a:ea typeface="微软雅黑" panose="020B0503020204020204" charset="-122"/>
              <a:cs typeface="微软雅黑" panose="020B0503020204020204" charset="-122"/>
              <a:sym typeface="+mn-lt"/>
            </a:endParaRPr>
          </a:p>
        </p:txBody>
      </p:sp>
      <p:sp>
        <p:nvSpPr>
          <p:cNvPr id="18" name="文本框 17"/>
          <p:cNvSpPr txBox="1"/>
          <p:nvPr/>
        </p:nvSpPr>
        <p:spPr>
          <a:xfrm>
            <a:off x="4549140" y="2951480"/>
            <a:ext cx="3488690" cy="2584450"/>
          </a:xfrm>
          <a:prstGeom prst="rect">
            <a:avLst/>
          </a:prstGeom>
          <a:noFill/>
        </p:spPr>
        <p:txBody>
          <a:bodyPr wrap="square" rtlCol="0">
            <a:spAutoFit/>
            <a:scene3d>
              <a:camera prst="orthographicFront"/>
              <a:lightRig rig="threePt" dir="t"/>
            </a:scene3d>
            <a:sp3d contourW="12700"/>
          </a:bodyPr>
          <a:p>
            <a:pPr indent="457200" fontAlgn="auto">
              <a:lnSpc>
                <a:spcPct val="100000"/>
              </a:lnSpc>
              <a:spcBef>
                <a:spcPts val="0"/>
              </a:spcBef>
              <a:defRPr/>
            </a:pPr>
            <a:r>
              <a:rPr lang="zh-CN" altLang="en-US" b="1" dirty="0">
                <a:solidFill>
                  <a:srgbClr val="389A47"/>
                </a:solidFill>
                <a:latin typeface="微软雅黑" panose="020B0503020204020204" charset="-122"/>
                <a:ea typeface="微软雅黑" panose="020B0503020204020204" charset="-122"/>
                <a:cs typeface="微软雅黑" panose="020B0503020204020204" charset="-122"/>
                <a:sym typeface="+mn-lt"/>
              </a:rPr>
              <a:t>②与人有关的工作在西，与事物有关的工作在东。</a:t>
            </a:r>
            <a:r>
              <a:rPr lang="zh-CN" altLang="en-US" dirty="0">
                <a:latin typeface="微软雅黑" panose="020B0503020204020204" charset="-122"/>
                <a:ea typeface="微软雅黑" panose="020B0503020204020204" charset="-122"/>
                <a:cs typeface="微软雅黑" panose="020B0503020204020204" charset="-122"/>
                <a:sym typeface="+mn-lt"/>
              </a:rPr>
              <a:t>越往西走，越要求与人进行交往；越往东走，与人的交往越少，而与事物打的交道逐渐增多；需进行智慧创意的工作位于南，要求喜欢思考、爱分析；朝北移动，创意渐弱，强调秩序，故管理、理财的工作位于北。</a:t>
            </a:r>
            <a:endParaRPr lang="zh-CN" altLang="en-US" dirty="0">
              <a:latin typeface="微软雅黑" panose="020B0503020204020204" charset="-122"/>
              <a:ea typeface="微软雅黑" panose="020B0503020204020204" charset="-122"/>
              <a:cs typeface="微软雅黑" panose="020B0503020204020204" charset="-122"/>
              <a:sym typeface="+mn-lt"/>
            </a:endParaRPr>
          </a:p>
        </p:txBody>
      </p:sp>
      <p:sp>
        <p:nvSpPr>
          <p:cNvPr id="19" name="文本框 18"/>
          <p:cNvSpPr txBox="1"/>
          <p:nvPr/>
        </p:nvSpPr>
        <p:spPr>
          <a:xfrm>
            <a:off x="8315960" y="2951480"/>
            <a:ext cx="3488690" cy="2306955"/>
          </a:xfrm>
          <a:prstGeom prst="rect">
            <a:avLst/>
          </a:prstGeom>
          <a:noFill/>
        </p:spPr>
        <p:txBody>
          <a:bodyPr wrap="square" rtlCol="0">
            <a:spAutoFit/>
            <a:scene3d>
              <a:camera prst="orthographicFront"/>
              <a:lightRig rig="threePt" dir="t"/>
            </a:scene3d>
            <a:sp3d contourW="12700"/>
          </a:bodyPr>
          <a:p>
            <a:pPr indent="457200" fontAlgn="auto">
              <a:lnSpc>
                <a:spcPct val="100000"/>
              </a:lnSpc>
              <a:spcBef>
                <a:spcPts val="0"/>
              </a:spcBef>
              <a:defRPr/>
            </a:pPr>
            <a:r>
              <a:rPr lang="zh-CN" altLang="en-US" b="1" dirty="0">
                <a:solidFill>
                  <a:srgbClr val="389A47"/>
                </a:solidFill>
                <a:latin typeface="微软雅黑" panose="020B0503020204020204" charset="-122"/>
                <a:ea typeface="微软雅黑" panose="020B0503020204020204" charset="-122"/>
                <a:cs typeface="微软雅黑" panose="020B0503020204020204" charset="-122"/>
                <a:sym typeface="+mn-lt"/>
              </a:rPr>
              <a:t>③与霍兰德的人格类型理论有机联系起来。</a:t>
            </a:r>
            <a:r>
              <a:rPr lang="zh-CN" altLang="en-US" dirty="0">
                <a:latin typeface="微软雅黑" panose="020B0503020204020204" charset="-122"/>
                <a:ea typeface="微软雅黑" panose="020B0503020204020204" charset="-122"/>
                <a:cs typeface="微软雅黑" panose="020B0503020204020204" charset="-122"/>
                <a:sym typeface="+mn-lt"/>
              </a:rPr>
              <a:t>比如，从大类来说，社会服务类职业要求从业者具备 S 型人格；管理和销售类职业要求从业者具备 E 型人格。当然，更多工作属于交叉型工作，因此需要从业者具备多个方面的特点。</a:t>
            </a:r>
            <a:endParaRPr lang="zh-CN" altLang="en-US" dirty="0">
              <a:latin typeface="微软雅黑" panose="020B0503020204020204" charset="-122"/>
              <a:ea typeface="微软雅黑" panose="020B0503020204020204" charset="-122"/>
              <a:cs typeface="微软雅黑" panose="020B0503020204020204" charset="-122"/>
              <a:sym typeface="+mn-l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一、职业分类系统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1089660"/>
            <a:ext cx="7113905"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（二）《中华人民共和国职业分类大典》</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10" name="文本框 9"/>
          <p:cNvSpPr txBox="1"/>
          <p:nvPr/>
        </p:nvSpPr>
        <p:spPr>
          <a:xfrm>
            <a:off x="495300" y="1962785"/>
            <a:ext cx="11141710" cy="378460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1982 年，国家统计局、国家标准总局、国务院人口普查办公室公布了《职业分类标准》，将全国范围的职业划分为大类、中类、小类三层，即大类 8 个，中类 64 个，小类301 个。1986 年，我国首次颁布了《职业分类与代码》。1992 年，中华人民共和国劳动和社会保障部编制了《中华人民共和国工种分类目录》。1999 年，在广泛借鉴国际经验和深入分析我国社会职业构成的基础上，国家职业分类大典和职业资格工作委员会编制完成了《中华人民共和国职业分类大典》，对我国的职业状况做了科学、客观、全面的分析与总结。2015 年，国家职业分类大典修订工作委员会审议并颁布了《中华人民共和国职业分类大典（2015 年版）》，把我国的职业由大到小、由粗到细地分为 4 个层次：大类（8 个）、中类（75 个）、小类（434 个）、细类（1481 个）。</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一、职业分类系统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0" name="文本框 9"/>
          <p:cNvSpPr txBox="1"/>
          <p:nvPr/>
        </p:nvSpPr>
        <p:spPr>
          <a:xfrm>
            <a:off x="495300" y="1043940"/>
            <a:ext cx="11141710" cy="156845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sym typeface="+mn-lt"/>
              </a:rPr>
              <a:t>为了适应当前职业领域的新变化，更好地满足优化人力资源开发管理、促进就业创业、推动国民经济结构调整和产业转型升级等需要，2021 年 4 月，人力资源和社会保障部启动了第二次修订，并于 2022 年 9 月 28 日正式公布 2022 版《职业分类大典》。近几年来，我国陆续颁布了 74 个新职业，均被纳入新版大典，2019—2021 年人力资源和社会保障部发布的新职业一览表见表 4-4。</a:t>
            </a:r>
            <a:endParaRPr lang="zh-CN" altLang="en-US" sz="2000" dirty="0">
              <a:sym typeface="+mn-lt"/>
            </a:endParaRPr>
          </a:p>
        </p:txBody>
      </p:sp>
      <p:pic>
        <p:nvPicPr>
          <p:cNvPr id="3" name="图片 2"/>
          <p:cNvPicPr>
            <a:picLocks noChangeAspect="1"/>
          </p:cNvPicPr>
          <p:nvPr/>
        </p:nvPicPr>
        <p:blipFill>
          <a:blip r:embed="rId1"/>
          <a:stretch>
            <a:fillRect/>
          </a:stretch>
        </p:blipFill>
        <p:spPr>
          <a:xfrm>
            <a:off x="1308100" y="2691765"/>
            <a:ext cx="9576435" cy="36264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30276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一、职业分类系统</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4" name="图片 3"/>
          <p:cNvPicPr>
            <a:picLocks noChangeAspect="1"/>
          </p:cNvPicPr>
          <p:nvPr/>
        </p:nvPicPr>
        <p:blipFill>
          <a:blip r:embed="rId1"/>
          <a:stretch>
            <a:fillRect/>
          </a:stretch>
        </p:blipFill>
        <p:spPr>
          <a:xfrm>
            <a:off x="1276350" y="895350"/>
            <a:ext cx="9639300" cy="3429000"/>
          </a:xfrm>
          <a:prstGeom prst="rect">
            <a:avLst/>
          </a:prstGeom>
        </p:spPr>
      </p:pic>
      <p:sp>
        <p:nvSpPr>
          <p:cNvPr id="5" name="文本框 4"/>
          <p:cNvSpPr txBox="1"/>
          <p:nvPr/>
        </p:nvSpPr>
        <p:spPr>
          <a:xfrm>
            <a:off x="441960" y="4455795"/>
            <a:ext cx="11307445" cy="193802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sym typeface="+mn-lt"/>
              </a:rPr>
              <a:t>同时，围绕制造强国、数字中国、绿色经济、依法治国、乡村振兴等国家重点战略，工业机器人操作员和运维人员、农业数字化技术员和农业经理人等职业也被纳入新版大典。经调整，与 2015 版大典相比，在保持八大类不变的情况下，新版大典净增 158 个新职业，职业数达 1639 个。新版大典首次标识了 97 个数字职业，占职业总数的 6%，同时，延续2015 年版大典对绿色职业标注的做法，标注 134 个绿色职业，占职业总数的 8%，其中既是数字职业也是绿色职业的，共有 23 个。</a:t>
            </a:r>
            <a:endParaRPr lang="zh-CN" altLang="en-US" sz="2000" dirty="0">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672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二、职业的变迁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0" name="文本框 9"/>
          <p:cNvSpPr txBox="1"/>
          <p:nvPr/>
        </p:nvSpPr>
        <p:spPr>
          <a:xfrm>
            <a:off x="495300" y="957580"/>
            <a:ext cx="11141710" cy="119888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sym typeface="+mn-lt"/>
              </a:rPr>
              <a:t>随着社会经济的发展、产业结构的调整，职业内容不断发生变化，社会职业结构也不断调整。同世界上任何其他事物一样，职业有自身的生命周期，会经历萌芽、发展、衰退直至消亡的过程。职业变迁轨迹如图 4-4 所示。</a:t>
            </a:r>
            <a:endParaRPr lang="zh-CN" altLang="en-US" sz="2000" dirty="0">
              <a:sym typeface="+mn-lt"/>
            </a:endParaRPr>
          </a:p>
        </p:txBody>
      </p:sp>
      <p:pic>
        <p:nvPicPr>
          <p:cNvPr id="3" name="图片 2"/>
          <p:cNvPicPr>
            <a:picLocks noChangeAspect="1"/>
          </p:cNvPicPr>
          <p:nvPr/>
        </p:nvPicPr>
        <p:blipFill>
          <a:blip r:embed="rId1"/>
          <a:stretch>
            <a:fillRect/>
          </a:stretch>
        </p:blipFill>
        <p:spPr>
          <a:xfrm>
            <a:off x="2451735" y="2242820"/>
            <a:ext cx="7289165" cy="42557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672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二、职业的变迁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82" name="五边形 181"/>
          <p:cNvSpPr/>
          <p:nvPr>
            <p:custDataLst>
              <p:tags r:id="rId1"/>
            </p:custDataLst>
          </p:nvPr>
        </p:nvSpPr>
        <p:spPr>
          <a:xfrm>
            <a:off x="9442450" y="1063625"/>
            <a:ext cx="2502535" cy="784225"/>
          </a:xfrm>
          <a:prstGeom prst="homePlate">
            <a:avLst/>
          </a:prstGeom>
          <a:noFill/>
          <a:ln>
            <a:gradFill>
              <a:gsLst>
                <a:gs pos="77000">
                  <a:srgbClr val="FFFFFF"/>
                </a:gs>
                <a:gs pos="100000">
                  <a:srgbClr val="F35B06"/>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1" name="五边形 180"/>
          <p:cNvSpPr/>
          <p:nvPr>
            <p:custDataLst>
              <p:tags r:id="rId2"/>
            </p:custDataLst>
          </p:nvPr>
        </p:nvSpPr>
        <p:spPr>
          <a:xfrm>
            <a:off x="6482715" y="1061085"/>
            <a:ext cx="2502535" cy="784225"/>
          </a:xfrm>
          <a:prstGeom prst="homePlate">
            <a:avLst/>
          </a:prstGeom>
          <a:noFill/>
          <a:ln>
            <a:gradFill>
              <a:gsLst>
                <a:gs pos="77000">
                  <a:srgbClr val="FFFFFF"/>
                </a:gs>
                <a:gs pos="100000">
                  <a:srgbClr val="F18703"/>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0" name="五边形 179"/>
          <p:cNvSpPr/>
          <p:nvPr>
            <p:custDataLst>
              <p:tags r:id="rId3"/>
            </p:custDataLst>
          </p:nvPr>
        </p:nvSpPr>
        <p:spPr>
          <a:xfrm>
            <a:off x="3522980" y="1061720"/>
            <a:ext cx="2502535" cy="784225"/>
          </a:xfrm>
          <a:prstGeom prst="homePlate">
            <a:avLst/>
          </a:prstGeom>
          <a:noFill/>
          <a:ln>
            <a:gradFill>
              <a:gsLst>
                <a:gs pos="77000">
                  <a:srgbClr val="FFFFFF"/>
                </a:gs>
                <a:gs pos="100000">
                  <a:srgbClr val="F7B802"/>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7" name="五边形 76"/>
          <p:cNvSpPr/>
          <p:nvPr>
            <p:custDataLst>
              <p:tags r:id="rId4"/>
            </p:custDataLst>
          </p:nvPr>
        </p:nvSpPr>
        <p:spPr>
          <a:xfrm>
            <a:off x="563245" y="1061085"/>
            <a:ext cx="2502535" cy="784225"/>
          </a:xfrm>
          <a:prstGeom prst="homePlate">
            <a:avLst/>
          </a:prstGeom>
          <a:noFill/>
          <a:ln>
            <a:gradFill>
              <a:gsLst>
                <a:gs pos="77000">
                  <a:srgbClr val="FFFFFF"/>
                </a:gs>
                <a:gs pos="100000">
                  <a:srgbClr val="7578EC"/>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0" name="五边形 79"/>
          <p:cNvSpPr/>
          <p:nvPr>
            <p:custDataLst>
              <p:tags r:id="rId5"/>
            </p:custDataLst>
          </p:nvPr>
        </p:nvSpPr>
        <p:spPr>
          <a:xfrm>
            <a:off x="9210675" y="1061085"/>
            <a:ext cx="2502535" cy="784225"/>
          </a:xfrm>
          <a:prstGeom prst="homePlat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zh-CN" altLang="en-US" sz="2000" b="1"/>
              <a:t>④ 夕阳职业。</a:t>
            </a:r>
            <a:endParaRPr lang="zh-CN" altLang="en-US" sz="2000" b="1"/>
          </a:p>
        </p:txBody>
      </p:sp>
      <p:sp>
        <p:nvSpPr>
          <p:cNvPr id="83" name="五边形 82"/>
          <p:cNvSpPr/>
          <p:nvPr>
            <p:custDataLst>
              <p:tags r:id="rId6"/>
            </p:custDataLst>
          </p:nvPr>
        </p:nvSpPr>
        <p:spPr>
          <a:xfrm>
            <a:off x="6250940" y="1061085"/>
            <a:ext cx="2502535" cy="784225"/>
          </a:xfrm>
          <a:prstGeom prst="homePlat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zh-CN" altLang="en-US" sz="2000" b="1"/>
              <a:t>③ 如日中天的职业。</a:t>
            </a:r>
            <a:endParaRPr lang="zh-CN" altLang="en-US" sz="2000" b="1"/>
          </a:p>
        </p:txBody>
      </p:sp>
      <p:sp>
        <p:nvSpPr>
          <p:cNvPr id="86" name="五边形 85"/>
          <p:cNvSpPr/>
          <p:nvPr>
            <p:custDataLst>
              <p:tags r:id="rId7"/>
            </p:custDataLst>
          </p:nvPr>
        </p:nvSpPr>
        <p:spPr>
          <a:xfrm>
            <a:off x="3291205" y="1061085"/>
            <a:ext cx="2502535" cy="784225"/>
          </a:xfrm>
          <a:prstGeom prst="homePlat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zh-CN" altLang="en-US" sz="2000" b="1"/>
              <a:t>② 朝阳职业。</a:t>
            </a:r>
            <a:endParaRPr lang="zh-CN" altLang="en-US" sz="2000" b="1"/>
          </a:p>
        </p:txBody>
      </p:sp>
      <p:sp>
        <p:nvSpPr>
          <p:cNvPr id="89" name="五边形 88"/>
          <p:cNvSpPr/>
          <p:nvPr>
            <p:custDataLst>
              <p:tags r:id="rId8"/>
            </p:custDataLst>
          </p:nvPr>
        </p:nvSpPr>
        <p:spPr>
          <a:xfrm>
            <a:off x="330835" y="1061720"/>
            <a:ext cx="2502535" cy="784225"/>
          </a:xfrm>
          <a:prstGeom prst="homePlat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zh-CN" altLang="en-US" sz="2000" b="1"/>
              <a:t>① 曙光职业。</a:t>
            </a:r>
            <a:endParaRPr lang="zh-CN" altLang="en-US" sz="2000" b="1"/>
          </a:p>
        </p:txBody>
      </p:sp>
      <p:sp>
        <p:nvSpPr>
          <p:cNvPr id="92" name="矩形 91"/>
          <p:cNvSpPr/>
          <p:nvPr>
            <p:custDataLst>
              <p:tags r:id="rId9"/>
            </p:custDataLst>
          </p:nvPr>
        </p:nvSpPr>
        <p:spPr>
          <a:xfrm flipV="1">
            <a:off x="351155" y="2014220"/>
            <a:ext cx="2462530" cy="41783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97" name="矩形 96"/>
          <p:cNvSpPr/>
          <p:nvPr>
            <p:custDataLst>
              <p:tags r:id="rId10"/>
            </p:custDataLst>
          </p:nvPr>
        </p:nvSpPr>
        <p:spPr>
          <a:xfrm flipV="1">
            <a:off x="3310890" y="2014220"/>
            <a:ext cx="2462530" cy="41783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98" name="矩形 97"/>
          <p:cNvSpPr/>
          <p:nvPr>
            <p:custDataLst>
              <p:tags r:id="rId11"/>
            </p:custDataLst>
          </p:nvPr>
        </p:nvSpPr>
        <p:spPr>
          <a:xfrm flipV="1">
            <a:off x="6270625" y="2014220"/>
            <a:ext cx="2462530" cy="41783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05" name="矩形 104"/>
          <p:cNvSpPr/>
          <p:nvPr>
            <p:custDataLst>
              <p:tags r:id="rId12"/>
            </p:custDataLst>
          </p:nvPr>
        </p:nvSpPr>
        <p:spPr>
          <a:xfrm flipV="1">
            <a:off x="9230360" y="2014220"/>
            <a:ext cx="2462530" cy="41783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26" name="椭圆 125"/>
          <p:cNvSpPr/>
          <p:nvPr>
            <p:custDataLst>
              <p:tags r:id="rId13"/>
            </p:custDataLst>
          </p:nvPr>
        </p:nvSpPr>
        <p:spPr>
          <a:xfrm>
            <a:off x="1160145" y="5807710"/>
            <a:ext cx="107315" cy="10731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3" name="椭圆 132"/>
          <p:cNvSpPr/>
          <p:nvPr>
            <p:custDataLst>
              <p:tags r:id="rId14"/>
            </p:custDataLst>
          </p:nvPr>
        </p:nvSpPr>
        <p:spPr>
          <a:xfrm>
            <a:off x="131000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4" name="椭圆 133"/>
          <p:cNvSpPr/>
          <p:nvPr>
            <p:custDataLst>
              <p:tags r:id="rId15"/>
            </p:custDataLst>
          </p:nvPr>
        </p:nvSpPr>
        <p:spPr>
          <a:xfrm>
            <a:off x="146050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5" name="椭圆 134"/>
          <p:cNvSpPr/>
          <p:nvPr>
            <p:custDataLst>
              <p:tags r:id="rId16"/>
            </p:custDataLst>
          </p:nvPr>
        </p:nvSpPr>
        <p:spPr>
          <a:xfrm>
            <a:off x="161036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6" name="椭圆 135"/>
          <p:cNvSpPr/>
          <p:nvPr>
            <p:custDataLst>
              <p:tags r:id="rId17"/>
            </p:custDataLst>
          </p:nvPr>
        </p:nvSpPr>
        <p:spPr>
          <a:xfrm>
            <a:off x="176085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7" name="椭圆 136"/>
          <p:cNvSpPr/>
          <p:nvPr>
            <p:custDataLst>
              <p:tags r:id="rId18"/>
            </p:custDataLst>
          </p:nvPr>
        </p:nvSpPr>
        <p:spPr>
          <a:xfrm>
            <a:off x="191071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8" name="椭圆 137"/>
          <p:cNvSpPr/>
          <p:nvPr>
            <p:custDataLst>
              <p:tags r:id="rId19"/>
            </p:custDataLst>
          </p:nvPr>
        </p:nvSpPr>
        <p:spPr>
          <a:xfrm>
            <a:off x="411988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9" name="椭圆 138"/>
          <p:cNvSpPr/>
          <p:nvPr>
            <p:custDataLst>
              <p:tags r:id="rId20"/>
            </p:custDataLst>
          </p:nvPr>
        </p:nvSpPr>
        <p:spPr>
          <a:xfrm>
            <a:off x="4269740" y="5807710"/>
            <a:ext cx="107315" cy="10731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0" name="椭圆 139"/>
          <p:cNvSpPr/>
          <p:nvPr>
            <p:custDataLst>
              <p:tags r:id="rId21"/>
            </p:custDataLst>
          </p:nvPr>
        </p:nvSpPr>
        <p:spPr>
          <a:xfrm>
            <a:off x="442023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1" name="椭圆 140"/>
          <p:cNvSpPr/>
          <p:nvPr>
            <p:custDataLst>
              <p:tags r:id="rId22"/>
            </p:custDataLst>
          </p:nvPr>
        </p:nvSpPr>
        <p:spPr>
          <a:xfrm>
            <a:off x="457009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2" name="椭圆 141"/>
          <p:cNvSpPr/>
          <p:nvPr>
            <p:custDataLst>
              <p:tags r:id="rId23"/>
            </p:custDataLst>
          </p:nvPr>
        </p:nvSpPr>
        <p:spPr>
          <a:xfrm>
            <a:off x="472059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3" name="椭圆 142"/>
          <p:cNvSpPr/>
          <p:nvPr>
            <p:custDataLst>
              <p:tags r:id="rId24"/>
            </p:custDataLst>
          </p:nvPr>
        </p:nvSpPr>
        <p:spPr>
          <a:xfrm>
            <a:off x="487045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4" name="椭圆 143"/>
          <p:cNvSpPr/>
          <p:nvPr>
            <p:custDataLst>
              <p:tags r:id="rId25"/>
            </p:custDataLst>
          </p:nvPr>
        </p:nvSpPr>
        <p:spPr>
          <a:xfrm>
            <a:off x="707961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5" name="椭圆 144"/>
          <p:cNvSpPr/>
          <p:nvPr>
            <p:custDataLst>
              <p:tags r:id="rId26"/>
            </p:custDataLst>
          </p:nvPr>
        </p:nvSpPr>
        <p:spPr>
          <a:xfrm>
            <a:off x="723011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6" name="椭圆 145"/>
          <p:cNvSpPr/>
          <p:nvPr>
            <p:custDataLst>
              <p:tags r:id="rId27"/>
            </p:custDataLst>
          </p:nvPr>
        </p:nvSpPr>
        <p:spPr>
          <a:xfrm>
            <a:off x="7379970" y="5807710"/>
            <a:ext cx="107315" cy="10731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7" name="椭圆 146"/>
          <p:cNvSpPr/>
          <p:nvPr>
            <p:custDataLst>
              <p:tags r:id="rId28"/>
            </p:custDataLst>
          </p:nvPr>
        </p:nvSpPr>
        <p:spPr>
          <a:xfrm>
            <a:off x="753046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8" name="椭圆 147"/>
          <p:cNvSpPr/>
          <p:nvPr>
            <p:custDataLst>
              <p:tags r:id="rId29"/>
            </p:custDataLst>
          </p:nvPr>
        </p:nvSpPr>
        <p:spPr>
          <a:xfrm>
            <a:off x="768032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9" name="椭圆 148"/>
          <p:cNvSpPr/>
          <p:nvPr>
            <p:custDataLst>
              <p:tags r:id="rId30"/>
            </p:custDataLst>
          </p:nvPr>
        </p:nvSpPr>
        <p:spPr>
          <a:xfrm>
            <a:off x="783082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0" name="椭圆 149"/>
          <p:cNvSpPr/>
          <p:nvPr>
            <p:custDataLst>
              <p:tags r:id="rId31"/>
            </p:custDataLst>
          </p:nvPr>
        </p:nvSpPr>
        <p:spPr>
          <a:xfrm>
            <a:off x="1003935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1" name="椭圆 150"/>
          <p:cNvSpPr/>
          <p:nvPr>
            <p:custDataLst>
              <p:tags r:id="rId32"/>
            </p:custDataLst>
          </p:nvPr>
        </p:nvSpPr>
        <p:spPr>
          <a:xfrm>
            <a:off x="1018984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2" name="椭圆 151"/>
          <p:cNvSpPr/>
          <p:nvPr>
            <p:custDataLst>
              <p:tags r:id="rId33"/>
            </p:custDataLst>
          </p:nvPr>
        </p:nvSpPr>
        <p:spPr>
          <a:xfrm>
            <a:off x="1033970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3" name="椭圆 152"/>
          <p:cNvSpPr/>
          <p:nvPr>
            <p:custDataLst>
              <p:tags r:id="rId34"/>
            </p:custDataLst>
          </p:nvPr>
        </p:nvSpPr>
        <p:spPr>
          <a:xfrm>
            <a:off x="10490200" y="5807710"/>
            <a:ext cx="107315" cy="10731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4" name="椭圆 153"/>
          <p:cNvSpPr/>
          <p:nvPr>
            <p:custDataLst>
              <p:tags r:id="rId35"/>
            </p:custDataLst>
          </p:nvPr>
        </p:nvSpPr>
        <p:spPr>
          <a:xfrm>
            <a:off x="1064006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5" name="椭圆 154"/>
          <p:cNvSpPr/>
          <p:nvPr>
            <p:custDataLst>
              <p:tags r:id="rId36"/>
            </p:custDataLst>
          </p:nvPr>
        </p:nvSpPr>
        <p:spPr>
          <a:xfrm>
            <a:off x="1079055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186" name="直接连接符 185"/>
          <p:cNvCxnSpPr/>
          <p:nvPr>
            <p:custDataLst>
              <p:tags r:id="rId37"/>
            </p:custDataLst>
          </p:nvPr>
        </p:nvCxnSpPr>
        <p:spPr>
          <a:xfrm>
            <a:off x="3065780" y="2059940"/>
            <a:ext cx="0" cy="270891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7" name="直接连接符 186"/>
          <p:cNvCxnSpPr/>
          <p:nvPr>
            <p:custDataLst>
              <p:tags r:id="rId38"/>
            </p:custDataLst>
          </p:nvPr>
        </p:nvCxnSpPr>
        <p:spPr>
          <a:xfrm>
            <a:off x="6025515" y="2063115"/>
            <a:ext cx="0" cy="270891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8" name="直接连接符 187"/>
          <p:cNvCxnSpPr/>
          <p:nvPr>
            <p:custDataLst>
              <p:tags r:id="rId39"/>
            </p:custDataLst>
          </p:nvPr>
        </p:nvCxnSpPr>
        <p:spPr>
          <a:xfrm>
            <a:off x="8990965" y="2063115"/>
            <a:ext cx="0" cy="270891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sp>
        <p:nvSpPr>
          <p:cNvPr id="12" name="文本框 11"/>
          <p:cNvSpPr txBox="1"/>
          <p:nvPr/>
        </p:nvSpPr>
        <p:spPr>
          <a:xfrm>
            <a:off x="563245" y="2152015"/>
            <a:ext cx="2113915" cy="3138170"/>
          </a:xfrm>
          <a:prstGeom prst="rect">
            <a:avLst/>
          </a:prstGeom>
          <a:noFill/>
        </p:spPr>
        <p:txBody>
          <a:bodyPr wrap="square" rtlCol="0" anchor="t">
            <a:spAutoFit/>
          </a:bodyPr>
          <a:p>
            <a:r>
              <a:rPr lang="zh-CN" altLang="en-US"/>
              <a:t>这类职业好比已经出现亮光，但是还没有升起的太阳。近些年，我国不断涌现的新兴职业，如心理咨询师、职业生涯规划师、会展设计师、网络工程师、电子商务工程师、网络分析师等都属于曙光职业。</a:t>
            </a:r>
            <a:endParaRPr lang="zh-CN" altLang="en-US"/>
          </a:p>
        </p:txBody>
      </p:sp>
      <p:sp>
        <p:nvSpPr>
          <p:cNvPr id="13" name="文本框 12"/>
          <p:cNvSpPr txBox="1"/>
          <p:nvPr/>
        </p:nvSpPr>
        <p:spPr>
          <a:xfrm>
            <a:off x="3522980" y="2152015"/>
            <a:ext cx="2113915" cy="2306955"/>
          </a:xfrm>
          <a:prstGeom prst="rect">
            <a:avLst/>
          </a:prstGeom>
          <a:noFill/>
        </p:spPr>
        <p:txBody>
          <a:bodyPr wrap="square" rtlCol="0" anchor="t">
            <a:spAutoFit/>
          </a:bodyPr>
          <a:p>
            <a:r>
              <a:rPr lang="zh-CN" altLang="en-US"/>
              <a:t>这类职业就像一轮冉冉升起的红日，如项目管理人员、商务策划人员、企业培训师、企业信息管理师、企业行政管理师、人力资源管理师等。</a:t>
            </a:r>
            <a:endParaRPr lang="zh-CN" altLang="en-US"/>
          </a:p>
        </p:txBody>
      </p:sp>
      <p:sp>
        <p:nvSpPr>
          <p:cNvPr id="14" name="文本框 13"/>
          <p:cNvSpPr txBox="1"/>
          <p:nvPr/>
        </p:nvSpPr>
        <p:spPr>
          <a:xfrm>
            <a:off x="6445250" y="2233930"/>
            <a:ext cx="2113915" cy="2861310"/>
          </a:xfrm>
          <a:prstGeom prst="rect">
            <a:avLst/>
          </a:prstGeom>
          <a:noFill/>
        </p:spPr>
        <p:txBody>
          <a:bodyPr wrap="square" rtlCol="0" anchor="t">
            <a:spAutoFit/>
          </a:bodyPr>
          <a:p>
            <a:r>
              <a:rPr lang="zh-CN" altLang="en-US"/>
              <a:t>这类职业是指那些已经充分发展并且在目前占据主流的职业，这类职业仿佛正午普照大地的太阳，是世间万物的主要能量来源，如职业经理人、企业家、建筑设计师等。</a:t>
            </a:r>
            <a:endParaRPr lang="zh-CN" altLang="en-US"/>
          </a:p>
        </p:txBody>
      </p:sp>
      <p:sp>
        <p:nvSpPr>
          <p:cNvPr id="15" name="文本框 14"/>
          <p:cNvSpPr txBox="1"/>
          <p:nvPr/>
        </p:nvSpPr>
        <p:spPr>
          <a:xfrm>
            <a:off x="9404985" y="2233930"/>
            <a:ext cx="2113915" cy="3415030"/>
          </a:xfrm>
          <a:prstGeom prst="rect">
            <a:avLst/>
          </a:prstGeom>
          <a:noFill/>
        </p:spPr>
        <p:txBody>
          <a:bodyPr wrap="square" rtlCol="0" anchor="t">
            <a:spAutoFit/>
          </a:bodyPr>
          <a:p>
            <a:r>
              <a:rPr lang="zh-CN" altLang="en-US"/>
              <a:t>这类职业是指那些从业人员正在逐渐减少，人员数量呈下降趋势的职业，这类职业如同夕阳下山一般。有些职业，如公交车售票员，虽然曾经从业人数众多，现在依然有一定的社会需求，但是日落西山之势已经显而易见。</a:t>
            </a:r>
            <a:endParaRPr lang="zh-CN" altLang="en-US"/>
          </a:p>
        </p:txBody>
      </p:sp>
    </p:spTree>
    <p:custDataLst>
      <p:tags r:id="rId4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26720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二、职业的变迁</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82" name="五边形 181"/>
          <p:cNvSpPr/>
          <p:nvPr>
            <p:custDataLst>
              <p:tags r:id="rId1"/>
            </p:custDataLst>
          </p:nvPr>
        </p:nvSpPr>
        <p:spPr>
          <a:xfrm>
            <a:off x="9442450" y="1063625"/>
            <a:ext cx="2502535" cy="784225"/>
          </a:xfrm>
          <a:prstGeom prst="homePlate">
            <a:avLst/>
          </a:prstGeom>
          <a:noFill/>
          <a:ln>
            <a:gradFill>
              <a:gsLst>
                <a:gs pos="77000">
                  <a:srgbClr val="FFFFFF"/>
                </a:gs>
                <a:gs pos="100000">
                  <a:srgbClr val="F35B06"/>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1" name="五边形 180"/>
          <p:cNvSpPr/>
          <p:nvPr>
            <p:custDataLst>
              <p:tags r:id="rId2"/>
            </p:custDataLst>
          </p:nvPr>
        </p:nvSpPr>
        <p:spPr>
          <a:xfrm>
            <a:off x="6482715" y="1061085"/>
            <a:ext cx="2502535" cy="784225"/>
          </a:xfrm>
          <a:prstGeom prst="homePlate">
            <a:avLst/>
          </a:prstGeom>
          <a:noFill/>
          <a:ln>
            <a:gradFill>
              <a:gsLst>
                <a:gs pos="77000">
                  <a:srgbClr val="FFFFFF"/>
                </a:gs>
                <a:gs pos="100000">
                  <a:srgbClr val="F18703"/>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0" name="五边形 179"/>
          <p:cNvSpPr/>
          <p:nvPr>
            <p:custDataLst>
              <p:tags r:id="rId3"/>
            </p:custDataLst>
          </p:nvPr>
        </p:nvSpPr>
        <p:spPr>
          <a:xfrm>
            <a:off x="3522980" y="1061720"/>
            <a:ext cx="2502535" cy="784225"/>
          </a:xfrm>
          <a:prstGeom prst="homePlate">
            <a:avLst/>
          </a:prstGeom>
          <a:noFill/>
          <a:ln>
            <a:gradFill>
              <a:gsLst>
                <a:gs pos="77000">
                  <a:srgbClr val="FFFFFF"/>
                </a:gs>
                <a:gs pos="100000">
                  <a:srgbClr val="F7B802"/>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7" name="五边形 76"/>
          <p:cNvSpPr/>
          <p:nvPr>
            <p:custDataLst>
              <p:tags r:id="rId4"/>
            </p:custDataLst>
          </p:nvPr>
        </p:nvSpPr>
        <p:spPr>
          <a:xfrm>
            <a:off x="563245" y="1061085"/>
            <a:ext cx="2502535" cy="784225"/>
          </a:xfrm>
          <a:prstGeom prst="homePlate">
            <a:avLst/>
          </a:prstGeom>
          <a:noFill/>
          <a:ln>
            <a:gradFill>
              <a:gsLst>
                <a:gs pos="77000">
                  <a:srgbClr val="FFFFFF"/>
                </a:gs>
                <a:gs pos="100000">
                  <a:srgbClr val="7578EC"/>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0" name="五边形 79"/>
          <p:cNvSpPr/>
          <p:nvPr>
            <p:custDataLst>
              <p:tags r:id="rId5"/>
            </p:custDataLst>
          </p:nvPr>
        </p:nvSpPr>
        <p:spPr>
          <a:xfrm>
            <a:off x="9210675" y="1061085"/>
            <a:ext cx="2502535" cy="784225"/>
          </a:xfrm>
          <a:prstGeom prst="homePlat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zh-CN" altLang="en-US" sz="2000" b="1"/>
              <a:t>⑧ 昨日星辰职业。</a:t>
            </a:r>
            <a:endParaRPr lang="zh-CN" altLang="en-US" sz="2000" b="1"/>
          </a:p>
        </p:txBody>
      </p:sp>
      <p:sp>
        <p:nvSpPr>
          <p:cNvPr id="83" name="五边形 82"/>
          <p:cNvSpPr/>
          <p:nvPr>
            <p:custDataLst>
              <p:tags r:id="rId6"/>
            </p:custDataLst>
          </p:nvPr>
        </p:nvSpPr>
        <p:spPr>
          <a:xfrm>
            <a:off x="6250940" y="1061085"/>
            <a:ext cx="2502535" cy="784225"/>
          </a:xfrm>
          <a:prstGeom prst="homePlat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zh-CN" altLang="en-US" sz="2000" b="1"/>
              <a:t>⑦ 流星职业。</a:t>
            </a:r>
            <a:endParaRPr lang="zh-CN" altLang="en-US" sz="2000" b="1"/>
          </a:p>
        </p:txBody>
      </p:sp>
      <p:sp>
        <p:nvSpPr>
          <p:cNvPr id="86" name="五边形 85"/>
          <p:cNvSpPr/>
          <p:nvPr>
            <p:custDataLst>
              <p:tags r:id="rId7"/>
            </p:custDataLst>
          </p:nvPr>
        </p:nvSpPr>
        <p:spPr>
          <a:xfrm>
            <a:off x="3291205" y="1061085"/>
            <a:ext cx="2502535" cy="784225"/>
          </a:xfrm>
          <a:prstGeom prst="homePlat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zh-CN" altLang="en-US" sz="2000" b="1"/>
              <a:t>⑥ 恒星职业。</a:t>
            </a:r>
            <a:endParaRPr lang="zh-CN" altLang="en-US" sz="2000" b="1"/>
          </a:p>
        </p:txBody>
      </p:sp>
      <p:sp>
        <p:nvSpPr>
          <p:cNvPr id="89" name="五边形 88"/>
          <p:cNvSpPr/>
          <p:nvPr>
            <p:custDataLst>
              <p:tags r:id="rId8"/>
            </p:custDataLst>
          </p:nvPr>
        </p:nvSpPr>
        <p:spPr>
          <a:xfrm>
            <a:off x="330835" y="1061720"/>
            <a:ext cx="2502535" cy="784225"/>
          </a:xfrm>
          <a:prstGeom prst="homePlat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zh-CN" altLang="en-US" sz="2000" b="1"/>
              <a:t>⑤ 黄昏职业。</a:t>
            </a:r>
            <a:endParaRPr lang="zh-CN" altLang="en-US" sz="2000" b="1"/>
          </a:p>
        </p:txBody>
      </p:sp>
      <p:sp>
        <p:nvSpPr>
          <p:cNvPr id="92" name="矩形 91"/>
          <p:cNvSpPr/>
          <p:nvPr>
            <p:custDataLst>
              <p:tags r:id="rId9"/>
            </p:custDataLst>
          </p:nvPr>
        </p:nvSpPr>
        <p:spPr>
          <a:xfrm flipV="1">
            <a:off x="351155" y="2014220"/>
            <a:ext cx="2462530" cy="41783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97" name="矩形 96"/>
          <p:cNvSpPr/>
          <p:nvPr>
            <p:custDataLst>
              <p:tags r:id="rId10"/>
            </p:custDataLst>
          </p:nvPr>
        </p:nvSpPr>
        <p:spPr>
          <a:xfrm flipV="1">
            <a:off x="3310890" y="2014220"/>
            <a:ext cx="2462530" cy="41783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98" name="矩形 97"/>
          <p:cNvSpPr/>
          <p:nvPr>
            <p:custDataLst>
              <p:tags r:id="rId11"/>
            </p:custDataLst>
          </p:nvPr>
        </p:nvSpPr>
        <p:spPr>
          <a:xfrm flipV="1">
            <a:off x="6270625" y="2014220"/>
            <a:ext cx="2462530" cy="41783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05" name="矩形 104"/>
          <p:cNvSpPr/>
          <p:nvPr>
            <p:custDataLst>
              <p:tags r:id="rId12"/>
            </p:custDataLst>
          </p:nvPr>
        </p:nvSpPr>
        <p:spPr>
          <a:xfrm flipV="1">
            <a:off x="9230360" y="2014220"/>
            <a:ext cx="2462530" cy="41783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26" name="椭圆 125"/>
          <p:cNvSpPr/>
          <p:nvPr>
            <p:custDataLst>
              <p:tags r:id="rId13"/>
            </p:custDataLst>
          </p:nvPr>
        </p:nvSpPr>
        <p:spPr>
          <a:xfrm>
            <a:off x="1160145" y="5807710"/>
            <a:ext cx="107315" cy="10731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3" name="椭圆 132"/>
          <p:cNvSpPr/>
          <p:nvPr>
            <p:custDataLst>
              <p:tags r:id="rId14"/>
            </p:custDataLst>
          </p:nvPr>
        </p:nvSpPr>
        <p:spPr>
          <a:xfrm>
            <a:off x="131000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4" name="椭圆 133"/>
          <p:cNvSpPr/>
          <p:nvPr>
            <p:custDataLst>
              <p:tags r:id="rId15"/>
            </p:custDataLst>
          </p:nvPr>
        </p:nvSpPr>
        <p:spPr>
          <a:xfrm>
            <a:off x="146050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5" name="椭圆 134"/>
          <p:cNvSpPr/>
          <p:nvPr>
            <p:custDataLst>
              <p:tags r:id="rId16"/>
            </p:custDataLst>
          </p:nvPr>
        </p:nvSpPr>
        <p:spPr>
          <a:xfrm>
            <a:off x="161036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6" name="椭圆 135"/>
          <p:cNvSpPr/>
          <p:nvPr>
            <p:custDataLst>
              <p:tags r:id="rId17"/>
            </p:custDataLst>
          </p:nvPr>
        </p:nvSpPr>
        <p:spPr>
          <a:xfrm>
            <a:off x="176085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7" name="椭圆 136"/>
          <p:cNvSpPr/>
          <p:nvPr>
            <p:custDataLst>
              <p:tags r:id="rId18"/>
            </p:custDataLst>
          </p:nvPr>
        </p:nvSpPr>
        <p:spPr>
          <a:xfrm>
            <a:off x="191071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8" name="椭圆 137"/>
          <p:cNvSpPr/>
          <p:nvPr>
            <p:custDataLst>
              <p:tags r:id="rId19"/>
            </p:custDataLst>
          </p:nvPr>
        </p:nvSpPr>
        <p:spPr>
          <a:xfrm>
            <a:off x="411988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9" name="椭圆 138"/>
          <p:cNvSpPr/>
          <p:nvPr>
            <p:custDataLst>
              <p:tags r:id="rId20"/>
            </p:custDataLst>
          </p:nvPr>
        </p:nvSpPr>
        <p:spPr>
          <a:xfrm>
            <a:off x="4269740" y="5807710"/>
            <a:ext cx="107315" cy="10731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0" name="椭圆 139"/>
          <p:cNvSpPr/>
          <p:nvPr>
            <p:custDataLst>
              <p:tags r:id="rId21"/>
            </p:custDataLst>
          </p:nvPr>
        </p:nvSpPr>
        <p:spPr>
          <a:xfrm>
            <a:off x="442023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1" name="椭圆 140"/>
          <p:cNvSpPr/>
          <p:nvPr>
            <p:custDataLst>
              <p:tags r:id="rId22"/>
            </p:custDataLst>
          </p:nvPr>
        </p:nvSpPr>
        <p:spPr>
          <a:xfrm>
            <a:off x="457009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2" name="椭圆 141"/>
          <p:cNvSpPr/>
          <p:nvPr>
            <p:custDataLst>
              <p:tags r:id="rId23"/>
            </p:custDataLst>
          </p:nvPr>
        </p:nvSpPr>
        <p:spPr>
          <a:xfrm>
            <a:off x="472059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3" name="椭圆 142"/>
          <p:cNvSpPr/>
          <p:nvPr>
            <p:custDataLst>
              <p:tags r:id="rId24"/>
            </p:custDataLst>
          </p:nvPr>
        </p:nvSpPr>
        <p:spPr>
          <a:xfrm>
            <a:off x="487045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4" name="椭圆 143"/>
          <p:cNvSpPr/>
          <p:nvPr>
            <p:custDataLst>
              <p:tags r:id="rId25"/>
            </p:custDataLst>
          </p:nvPr>
        </p:nvSpPr>
        <p:spPr>
          <a:xfrm>
            <a:off x="707961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5" name="椭圆 144"/>
          <p:cNvSpPr/>
          <p:nvPr>
            <p:custDataLst>
              <p:tags r:id="rId26"/>
            </p:custDataLst>
          </p:nvPr>
        </p:nvSpPr>
        <p:spPr>
          <a:xfrm>
            <a:off x="723011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6" name="椭圆 145"/>
          <p:cNvSpPr/>
          <p:nvPr>
            <p:custDataLst>
              <p:tags r:id="rId27"/>
            </p:custDataLst>
          </p:nvPr>
        </p:nvSpPr>
        <p:spPr>
          <a:xfrm>
            <a:off x="7379970" y="5807710"/>
            <a:ext cx="107315" cy="10731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7" name="椭圆 146"/>
          <p:cNvSpPr/>
          <p:nvPr>
            <p:custDataLst>
              <p:tags r:id="rId28"/>
            </p:custDataLst>
          </p:nvPr>
        </p:nvSpPr>
        <p:spPr>
          <a:xfrm>
            <a:off x="753046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8" name="椭圆 147"/>
          <p:cNvSpPr/>
          <p:nvPr>
            <p:custDataLst>
              <p:tags r:id="rId29"/>
            </p:custDataLst>
          </p:nvPr>
        </p:nvSpPr>
        <p:spPr>
          <a:xfrm>
            <a:off x="768032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9" name="椭圆 148"/>
          <p:cNvSpPr/>
          <p:nvPr>
            <p:custDataLst>
              <p:tags r:id="rId30"/>
            </p:custDataLst>
          </p:nvPr>
        </p:nvSpPr>
        <p:spPr>
          <a:xfrm>
            <a:off x="783082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0" name="椭圆 149"/>
          <p:cNvSpPr/>
          <p:nvPr>
            <p:custDataLst>
              <p:tags r:id="rId31"/>
            </p:custDataLst>
          </p:nvPr>
        </p:nvSpPr>
        <p:spPr>
          <a:xfrm>
            <a:off x="1003935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1" name="椭圆 150"/>
          <p:cNvSpPr/>
          <p:nvPr>
            <p:custDataLst>
              <p:tags r:id="rId32"/>
            </p:custDataLst>
          </p:nvPr>
        </p:nvSpPr>
        <p:spPr>
          <a:xfrm>
            <a:off x="1018984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2" name="椭圆 151"/>
          <p:cNvSpPr/>
          <p:nvPr>
            <p:custDataLst>
              <p:tags r:id="rId33"/>
            </p:custDataLst>
          </p:nvPr>
        </p:nvSpPr>
        <p:spPr>
          <a:xfrm>
            <a:off x="1033970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3" name="椭圆 152"/>
          <p:cNvSpPr/>
          <p:nvPr>
            <p:custDataLst>
              <p:tags r:id="rId34"/>
            </p:custDataLst>
          </p:nvPr>
        </p:nvSpPr>
        <p:spPr>
          <a:xfrm>
            <a:off x="10490200" y="5807710"/>
            <a:ext cx="107315" cy="10731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4" name="椭圆 153"/>
          <p:cNvSpPr/>
          <p:nvPr>
            <p:custDataLst>
              <p:tags r:id="rId35"/>
            </p:custDataLst>
          </p:nvPr>
        </p:nvSpPr>
        <p:spPr>
          <a:xfrm>
            <a:off x="10640060"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5" name="椭圆 154"/>
          <p:cNvSpPr/>
          <p:nvPr>
            <p:custDataLst>
              <p:tags r:id="rId36"/>
            </p:custDataLst>
          </p:nvPr>
        </p:nvSpPr>
        <p:spPr>
          <a:xfrm>
            <a:off x="10790555" y="5807710"/>
            <a:ext cx="107315" cy="10731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186" name="直接连接符 185"/>
          <p:cNvCxnSpPr/>
          <p:nvPr>
            <p:custDataLst>
              <p:tags r:id="rId37"/>
            </p:custDataLst>
          </p:nvPr>
        </p:nvCxnSpPr>
        <p:spPr>
          <a:xfrm>
            <a:off x="3065780" y="2059940"/>
            <a:ext cx="0" cy="270891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7" name="直接连接符 186"/>
          <p:cNvCxnSpPr/>
          <p:nvPr>
            <p:custDataLst>
              <p:tags r:id="rId38"/>
            </p:custDataLst>
          </p:nvPr>
        </p:nvCxnSpPr>
        <p:spPr>
          <a:xfrm>
            <a:off x="6025515" y="2063115"/>
            <a:ext cx="0" cy="270891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8" name="直接连接符 187"/>
          <p:cNvCxnSpPr/>
          <p:nvPr>
            <p:custDataLst>
              <p:tags r:id="rId39"/>
            </p:custDataLst>
          </p:nvPr>
        </p:nvCxnSpPr>
        <p:spPr>
          <a:xfrm>
            <a:off x="8990965" y="2063115"/>
            <a:ext cx="0" cy="270891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sp>
        <p:nvSpPr>
          <p:cNvPr id="12" name="文本框 11"/>
          <p:cNvSpPr txBox="1"/>
          <p:nvPr/>
        </p:nvSpPr>
        <p:spPr>
          <a:xfrm>
            <a:off x="563245" y="2152015"/>
            <a:ext cx="2113915" cy="1753235"/>
          </a:xfrm>
          <a:prstGeom prst="rect">
            <a:avLst/>
          </a:prstGeom>
          <a:noFill/>
        </p:spPr>
        <p:txBody>
          <a:bodyPr wrap="square" rtlCol="0" anchor="t">
            <a:spAutoFit/>
          </a:bodyPr>
          <a:p>
            <a:r>
              <a:rPr lang="zh-CN" altLang="en-US"/>
              <a:t>这类职业已经暮色环绕，从业人数急剧减少，如弹棉花工、送煤工、钢笔修理工、相片着色工等。</a:t>
            </a:r>
            <a:endParaRPr lang="zh-CN" altLang="en-US"/>
          </a:p>
        </p:txBody>
      </p:sp>
      <p:sp>
        <p:nvSpPr>
          <p:cNvPr id="13" name="文本框 12"/>
          <p:cNvSpPr txBox="1"/>
          <p:nvPr/>
        </p:nvSpPr>
        <p:spPr>
          <a:xfrm>
            <a:off x="3522980" y="2152015"/>
            <a:ext cx="2113915" cy="1753235"/>
          </a:xfrm>
          <a:prstGeom prst="rect">
            <a:avLst/>
          </a:prstGeom>
          <a:noFill/>
        </p:spPr>
        <p:txBody>
          <a:bodyPr wrap="square" rtlCol="0" anchor="t">
            <a:spAutoFit/>
          </a:bodyPr>
          <a:p>
            <a:r>
              <a:rPr lang="zh-CN" altLang="en-US"/>
              <a:t>这类职业是指只要人类社会延续就一定会存在的职业，如教师、厨师、服装设计师、医生、公务员等。</a:t>
            </a:r>
            <a:endParaRPr lang="zh-CN" altLang="en-US"/>
          </a:p>
        </p:txBody>
      </p:sp>
      <p:sp>
        <p:nvSpPr>
          <p:cNvPr id="14" name="文本框 13"/>
          <p:cNvSpPr txBox="1"/>
          <p:nvPr/>
        </p:nvSpPr>
        <p:spPr>
          <a:xfrm>
            <a:off x="6445250" y="2233930"/>
            <a:ext cx="2113915" cy="2861310"/>
          </a:xfrm>
          <a:prstGeom prst="rect">
            <a:avLst/>
          </a:prstGeom>
          <a:noFill/>
        </p:spPr>
        <p:txBody>
          <a:bodyPr wrap="square" rtlCol="0" anchor="t">
            <a:spAutoFit/>
          </a:bodyPr>
          <a:p>
            <a:r>
              <a:rPr lang="zh-CN" altLang="en-US"/>
              <a:t>这类职业是指像流星般一闪而过的职业。比如，传呼台的传呼员在 20</a:t>
            </a:r>
            <a:endParaRPr lang="zh-CN" altLang="en-US"/>
          </a:p>
          <a:p>
            <a:r>
              <a:rPr lang="zh-CN" altLang="en-US"/>
              <a:t>世纪 90 年代还是一个很不错的职业，但是现在随着手机的普遍使用，传呼台没有了，传呼员这个职业也消失了。</a:t>
            </a:r>
            <a:endParaRPr lang="zh-CN" altLang="en-US"/>
          </a:p>
        </p:txBody>
      </p:sp>
      <p:sp>
        <p:nvSpPr>
          <p:cNvPr id="15" name="文本框 14"/>
          <p:cNvSpPr txBox="1"/>
          <p:nvPr/>
        </p:nvSpPr>
        <p:spPr>
          <a:xfrm>
            <a:off x="9404985" y="2233930"/>
            <a:ext cx="2113915" cy="1476375"/>
          </a:xfrm>
          <a:prstGeom prst="rect">
            <a:avLst/>
          </a:prstGeom>
          <a:noFill/>
        </p:spPr>
        <p:txBody>
          <a:bodyPr wrap="square" rtlCol="0" anchor="t">
            <a:spAutoFit/>
          </a:bodyPr>
          <a:p>
            <a:r>
              <a:rPr lang="zh-CN" altLang="en-US"/>
              <a:t>这类职业是指曾经持续较长时间，现在已完全消失的职业，如铅字打字员、铁匠等。</a:t>
            </a:r>
            <a:endParaRPr lang="zh-CN" altLang="en-US"/>
          </a:p>
        </p:txBody>
      </p:sp>
    </p:spTree>
    <p:custDataLst>
      <p:tags r:id="rId4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1676344" y="3145135"/>
            <a:ext cx="883920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职业社会对人才素质的要求</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第三节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939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（一）职业技能熟练</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Google Shape;998;p44"/>
          <p:cNvSpPr/>
          <p:nvPr/>
        </p:nvSpPr>
        <p:spPr>
          <a:xfrm>
            <a:off x="618490" y="1962785"/>
            <a:ext cx="10954385" cy="3782060"/>
          </a:xfrm>
          <a:prstGeom prst="roundRect">
            <a:avLst>
              <a:gd name="adj" fmla="val 7001"/>
            </a:avLst>
          </a:prstGeom>
          <a:solidFill>
            <a:srgbClr val="E0EFDC"/>
          </a:solidFill>
          <a:ln>
            <a:noFill/>
          </a:ln>
          <a:effectLst>
            <a:outerShdw blurRad="42863" dist="9525" dir="540000" algn="bl" rotWithShape="0">
              <a:srgbClr val="000000">
                <a:alpha val="30000"/>
              </a:srgbClr>
            </a:outerShdw>
          </a:effectLst>
        </p:spPr>
        <p:txBody>
          <a:bodyPr spcFirstLastPara="1" wrap="square" lIns="91425" tIns="91425" rIns="91425" bIns="91425" anchor="ctr" anchorCtr="0">
            <a:noAutofit/>
          </a:bodyPr>
          <a:p>
            <a:pPr>
              <a:buClr>
                <a:srgbClr val="000000"/>
              </a:buClr>
            </a:pPr>
            <a:endParaRPr sz="1400" kern="0">
              <a:solidFill>
                <a:schemeClr val="bg1"/>
              </a:solidFill>
              <a:latin typeface="Arial" panose="020B0604020202020204"/>
              <a:cs typeface="Arial" panose="020B0604020202020204"/>
              <a:sym typeface="Arial" panose="020B0604020202020204"/>
            </a:endParaRPr>
          </a:p>
        </p:txBody>
      </p:sp>
      <p:sp>
        <p:nvSpPr>
          <p:cNvPr id="4" name="文本框 3"/>
          <p:cNvSpPr txBox="1"/>
          <p:nvPr/>
        </p:nvSpPr>
        <p:spPr>
          <a:xfrm>
            <a:off x="963930" y="2146300"/>
            <a:ext cx="10057765" cy="3415030"/>
          </a:xfrm>
          <a:prstGeom prst="rect">
            <a:avLst/>
          </a:prstGeom>
          <a:noFill/>
        </p:spPr>
        <p:txBody>
          <a:bodyPr wrap="square" rtlCol="0" anchor="t">
            <a:spAutoFit/>
          </a:bodyPr>
          <a:p>
            <a:pPr indent="457200" fontAlgn="auto">
              <a:lnSpc>
                <a:spcPct val="150000"/>
              </a:lnSpc>
            </a:pPr>
            <a:r>
              <a:rPr lang="en-US" altLang="zh-CN" sz="2400" b="1">
                <a:solidFill>
                  <a:srgbClr val="389A47"/>
                </a:solidFill>
              </a:rPr>
              <a:t>  </a:t>
            </a:r>
            <a:r>
              <a:rPr lang="zh-CN" altLang="en-US" sz="2400" b="1">
                <a:solidFill>
                  <a:srgbClr val="389A47"/>
                </a:solidFill>
              </a:rPr>
              <a:t>熟练的职业技能是高素质技能人才所应具备的最基本素质。</a:t>
            </a:r>
            <a:endParaRPr lang="zh-CN" altLang="en-US" sz="2400" b="1">
              <a:solidFill>
                <a:srgbClr val="389A47"/>
              </a:solidFill>
            </a:endParaRPr>
          </a:p>
          <a:p>
            <a:pPr indent="457200" fontAlgn="auto">
              <a:lnSpc>
                <a:spcPct val="150000"/>
              </a:lnSpc>
            </a:pPr>
            <a:r>
              <a:rPr lang="en-US" altLang="zh-CN" sz="2400" b="1">
                <a:solidFill>
                  <a:srgbClr val="389A47"/>
                </a:solidFill>
              </a:rPr>
              <a:t>  </a:t>
            </a:r>
            <a:r>
              <a:rPr lang="zh-CN" altLang="en-US" sz="2400" b="1">
                <a:solidFill>
                  <a:srgbClr val="389A47"/>
                </a:solidFill>
              </a:rPr>
              <a:t>其内容包括</a:t>
            </a:r>
            <a:r>
              <a:rPr lang="zh-CN" altLang="en-US" sz="2400"/>
              <a:t>掌握基本的职业技能操作方法和操作规范，达到上岗所要求的熟练程度；树立基本的职业意识，形成与职业或岗位相对应的较完备的合理的专业知识结构；等等。其衡量尺度一般遵从国家制定的相关职业标准。具备这一层次的素质，可保证高素质技能人才在既定的工作岗位上胜任工作，也使毕业生能顺利就业。</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939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（二）应变能力强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Google Shape;998;p44"/>
          <p:cNvSpPr/>
          <p:nvPr/>
        </p:nvSpPr>
        <p:spPr>
          <a:xfrm>
            <a:off x="618490" y="1962785"/>
            <a:ext cx="10954385" cy="3782060"/>
          </a:xfrm>
          <a:prstGeom prst="roundRect">
            <a:avLst>
              <a:gd name="adj" fmla="val 7001"/>
            </a:avLst>
          </a:prstGeom>
          <a:solidFill>
            <a:srgbClr val="E0EFDC"/>
          </a:solidFill>
          <a:ln>
            <a:noFill/>
          </a:ln>
          <a:effectLst>
            <a:outerShdw blurRad="42863" dist="9525" dir="540000" algn="bl" rotWithShape="0">
              <a:srgbClr val="000000">
                <a:alpha val="30000"/>
              </a:srgbClr>
            </a:outerShdw>
          </a:effectLst>
        </p:spPr>
        <p:txBody>
          <a:bodyPr spcFirstLastPara="1" wrap="square" lIns="91425" tIns="91425" rIns="91425" bIns="91425" anchor="ctr" anchorCtr="0">
            <a:noAutofit/>
          </a:bodyPr>
          <a:p>
            <a:pPr>
              <a:buClr>
                <a:srgbClr val="000000"/>
              </a:buClr>
            </a:pPr>
            <a:endParaRPr sz="1400" kern="0">
              <a:solidFill>
                <a:schemeClr val="bg1"/>
              </a:solidFill>
              <a:latin typeface="Arial" panose="020B0604020202020204"/>
              <a:cs typeface="Arial" panose="020B0604020202020204"/>
              <a:sym typeface="Arial" panose="020B0604020202020204"/>
            </a:endParaRPr>
          </a:p>
        </p:txBody>
      </p:sp>
      <p:sp>
        <p:nvSpPr>
          <p:cNvPr id="4" name="文本框 3"/>
          <p:cNvSpPr txBox="1"/>
          <p:nvPr/>
        </p:nvSpPr>
        <p:spPr>
          <a:xfrm>
            <a:off x="1038225" y="2348230"/>
            <a:ext cx="10233025" cy="3065780"/>
          </a:xfrm>
          <a:prstGeom prst="rect">
            <a:avLst/>
          </a:prstGeom>
          <a:noFill/>
        </p:spPr>
        <p:txBody>
          <a:bodyPr wrap="square" rtlCol="0" anchor="t">
            <a:noAutofit/>
          </a:bodyPr>
          <a:p>
            <a:pPr indent="457200" fontAlgn="auto">
              <a:lnSpc>
                <a:spcPct val="150000"/>
              </a:lnSpc>
            </a:pPr>
            <a:r>
              <a:rPr lang="zh-CN" altLang="en-US" sz="2400" b="1">
                <a:solidFill>
                  <a:srgbClr val="389A47"/>
                </a:solidFill>
              </a:rPr>
              <a:t>应变能力</a:t>
            </a:r>
            <a:r>
              <a:rPr lang="zh-CN" altLang="en-US" sz="2400"/>
              <a:t>就是指高素质技能人才灵活、适时地应对行业要求变化的能力。它</a:t>
            </a:r>
            <a:r>
              <a:rPr lang="zh-CN" altLang="en-US" sz="2400" b="1">
                <a:solidFill>
                  <a:srgbClr val="389A47"/>
                </a:solidFill>
              </a:rPr>
              <a:t>包括</a:t>
            </a:r>
            <a:r>
              <a:rPr lang="zh-CN" altLang="en-US" sz="2400" i="1" u="sng">
                <a:solidFill>
                  <a:srgbClr val="FF0000"/>
                </a:solidFill>
              </a:rPr>
              <a:t>及时把握特定行业的发展趋势和最新动态的能力，自主学习新职业技能的能力，以及掌握最先进的相关职业理念和操作方法的能力</a:t>
            </a:r>
            <a:r>
              <a:rPr lang="zh-CN" altLang="en-US" sz="2400"/>
              <a:t>。具备这一层次的素质可使这类人才不仅能成功就业，而且能在必要时能顺利转岗或再就业，甚至赢得更好的职位，在职场上能进退自如。</a:t>
            </a:r>
            <a:endParaRPr lang="zh-CN" altLang="en-US" sz="24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1605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本章案例</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4885"/>
            <a:ext cx="470154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-1</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认识职场，科学择业</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3" name="文本框 2"/>
          <p:cNvSpPr txBox="1"/>
          <p:nvPr/>
        </p:nvSpPr>
        <p:spPr>
          <a:xfrm>
            <a:off x="99060" y="1511935"/>
            <a:ext cx="11925935" cy="5069205"/>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肖晓现在在武汉某大型国有企业从事人事工作。回想起当初高考填报志愿，她有一种庆幸的感觉。当初填报高考志愿时，她本来是想报新闻专业的，因为她想当一名记者。她觉得记者这一职业非常好，不仅很体面，而且看起来很威风。妈妈的一位同事得知她的这一想法后，觉得肖晓不仅对记者这一职业的认识不全面，还带有偏差。因此，他建议肖晓对记者这一职业进行一番实地调查。在他的帮助下，肖晓联系了武汉一家知名报社的记者，并跟随他工作了一个星期。第一天，她带着兴奋，觉得做记者蛮好玩的，很自由，可以经常到外面出差。第二天，她带着几分沮丧以及失望回来了。因为，今天她跟着这名记者出去采访时，不仅被他人粗暴地拒绝了，而且挨了骂。第三天，通过与这名记者交谈，肖晓得知记者这一职业的压力非常大，记者不仅经常要到外地去采访，而且要经常加班加点赶稿子。第四天，肖晓有点想打退堂鼓了。可是，在妈妈的一再坚持下，她不得不继续自己的实地调查之旅。经过 7 天的跟随工作后，肖晓对记者这一职业有了一个更加全面、客观的了解，她认为自己并不适合从事记者这一工作。最后，在对其他备选的职业进行深入了解后，她觉得人力资源管理工作挺适合自己的。于是，肖晓</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2" grpId="0" animBg="1" build="p"/>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939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19" name="组合 18"/>
          <p:cNvGrpSpPr/>
          <p:nvPr>
            <p:custDataLst>
              <p:tags r:id="rId1"/>
            </p:custDataLst>
          </p:nvPr>
        </p:nvGrpSpPr>
        <p:grpSpPr>
          <a:xfrm>
            <a:off x="345440" y="2858453"/>
            <a:ext cx="2699385" cy="3379787"/>
            <a:chOff x="544" y="2867"/>
            <a:chExt cx="4251" cy="5322"/>
          </a:xfrm>
        </p:grpSpPr>
        <p:sp>
          <p:nvSpPr>
            <p:cNvPr id="6" name="矩形 5"/>
            <p:cNvSpPr/>
            <p:nvPr>
              <p:custDataLst>
                <p:tags r:id="rId2"/>
              </p:custDataLst>
            </p:nvPr>
          </p:nvSpPr>
          <p:spPr>
            <a:xfrm>
              <a:off x="544" y="2867"/>
              <a:ext cx="2856" cy="581"/>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2400" b="1">
                  <a:solidFill>
                    <a:schemeClr val="accent1"/>
                  </a:solidFill>
                  <a:latin typeface="+mn-ea"/>
                  <a:cs typeface="+mn-ea"/>
                  <a:sym typeface="+mn-ea"/>
                </a:rPr>
                <a:t>1. 前瞻能力</a:t>
              </a:r>
              <a:endParaRPr lang="zh-CN" altLang="en-US" sz="2400" b="1">
                <a:solidFill>
                  <a:schemeClr val="accent1"/>
                </a:solidFill>
                <a:latin typeface="+mn-ea"/>
                <a:cs typeface="+mn-ea"/>
                <a:sym typeface="+mn-ea"/>
              </a:endParaRPr>
            </a:p>
          </p:txBody>
        </p:sp>
        <p:sp>
          <p:nvSpPr>
            <p:cNvPr id="7" name="矩形 6"/>
            <p:cNvSpPr/>
            <p:nvPr>
              <p:custDataLst>
                <p:tags r:id="rId3"/>
              </p:custDataLst>
            </p:nvPr>
          </p:nvSpPr>
          <p:spPr>
            <a:xfrm>
              <a:off x="544" y="3827"/>
              <a:ext cx="4251" cy="4362"/>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a:solidFill>
                    <a:schemeClr val="tx1">
                      <a:lumMod val="85000"/>
                      <a:lumOff val="15000"/>
                    </a:schemeClr>
                  </a:solidFill>
                  <a:latin typeface="+mn-ea"/>
                  <a:cs typeface="+mn-ea"/>
                  <a:sym typeface="+mn-ea"/>
                </a:rPr>
                <a:t>前瞻能力表现为个体能够及时把握特定行业在职场中的发展趋势和最新动态。这种对未来的判断和把握的能力是高素质技能人才生存的关键，没有这种前瞻性，技术将会失去生命，在这种前瞻性指引下，高素质技能人才才能更好地为社会服务。</a:t>
              </a:r>
              <a:endParaRPr lang="zh-CN" altLang="en-US">
                <a:solidFill>
                  <a:schemeClr val="tx1">
                    <a:lumMod val="85000"/>
                    <a:lumOff val="15000"/>
                  </a:schemeClr>
                </a:solidFill>
                <a:latin typeface="+mn-ea"/>
                <a:cs typeface="+mn-ea"/>
                <a:sym typeface="+mn-ea"/>
              </a:endParaRPr>
            </a:p>
          </p:txBody>
        </p:sp>
      </p:grpSp>
      <p:cxnSp>
        <p:nvCxnSpPr>
          <p:cNvPr id="49" name="肘形连接符 48"/>
          <p:cNvCxnSpPr/>
          <p:nvPr>
            <p:custDataLst>
              <p:tags r:id="rId4"/>
            </p:custDataLst>
          </p:nvPr>
        </p:nvCxnSpPr>
        <p:spPr>
          <a:xfrm rot="16200000">
            <a:off x="7848600" y="4836478"/>
            <a:ext cx="1468120" cy="401320"/>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50" name="椭圆 49"/>
          <p:cNvSpPr>
            <a:spLocks noChangeAspect="1"/>
          </p:cNvSpPr>
          <p:nvPr>
            <p:custDataLst>
              <p:tags r:id="rId5"/>
            </p:custDataLst>
          </p:nvPr>
        </p:nvSpPr>
        <p:spPr>
          <a:xfrm flipH="1">
            <a:off x="8783320" y="4266883"/>
            <a:ext cx="71120" cy="71755"/>
          </a:xfrm>
          <a:prstGeom prst="ellipse">
            <a:avLst/>
          </a:prstGeom>
          <a:solidFill>
            <a:schemeClr val="accent1"/>
          </a:solidFill>
          <a:ln w="53975">
            <a:solidFill>
              <a:schemeClr val="accent1">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26" name="肘形连接符 25"/>
          <p:cNvCxnSpPr/>
          <p:nvPr>
            <p:custDataLst>
              <p:tags r:id="rId6"/>
            </p:custDataLst>
          </p:nvPr>
        </p:nvCxnSpPr>
        <p:spPr>
          <a:xfrm>
            <a:off x="6370955" y="2951798"/>
            <a:ext cx="305435" cy="1599565"/>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8" name="椭圆 7"/>
          <p:cNvSpPr>
            <a:spLocks noChangeAspect="1"/>
          </p:cNvSpPr>
          <p:nvPr>
            <p:custDataLst>
              <p:tags r:id="rId7"/>
            </p:custDataLst>
          </p:nvPr>
        </p:nvSpPr>
        <p:spPr>
          <a:xfrm>
            <a:off x="6299200" y="2915603"/>
            <a:ext cx="71755" cy="71755"/>
          </a:xfrm>
          <a:prstGeom prst="ellipse">
            <a:avLst/>
          </a:prstGeom>
          <a:solidFill>
            <a:srgbClr val="389A47"/>
          </a:solidFill>
          <a:ln w="53975">
            <a:solidFill>
              <a:schemeClr val="accent2">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1" name="肘形连接符 10"/>
          <p:cNvCxnSpPr/>
          <p:nvPr>
            <p:custDataLst>
              <p:tags r:id="rId8"/>
            </p:custDataLst>
          </p:nvPr>
        </p:nvCxnSpPr>
        <p:spPr>
          <a:xfrm>
            <a:off x="3251835" y="4303713"/>
            <a:ext cx="484505" cy="1898015"/>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12" name="椭圆 11"/>
          <p:cNvSpPr>
            <a:spLocks noChangeAspect="1"/>
          </p:cNvSpPr>
          <p:nvPr>
            <p:custDataLst>
              <p:tags r:id="rId9"/>
            </p:custDataLst>
          </p:nvPr>
        </p:nvSpPr>
        <p:spPr>
          <a:xfrm>
            <a:off x="3180080" y="4267518"/>
            <a:ext cx="71755" cy="71755"/>
          </a:xfrm>
          <a:prstGeom prst="ellipse">
            <a:avLst/>
          </a:prstGeom>
          <a:ln w="53975">
            <a:solidFill>
              <a:schemeClr val="accent1">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12"/>
          <p:cNvSpPr/>
          <p:nvPr>
            <p:custDataLst>
              <p:tags r:id="rId10"/>
            </p:custDataLst>
          </p:nvPr>
        </p:nvSpPr>
        <p:spPr>
          <a:xfrm>
            <a:off x="6521450" y="4332923"/>
            <a:ext cx="2271107" cy="220965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577" h="3480">
                <a:moveTo>
                  <a:pt x="1484" y="0"/>
                </a:moveTo>
                <a:lnTo>
                  <a:pt x="1488" y="3"/>
                </a:lnTo>
                <a:cubicBezTo>
                  <a:pt x="2683" y="721"/>
                  <a:pt x="3501" y="2002"/>
                  <a:pt x="3577" y="3479"/>
                </a:cubicBezTo>
                <a:lnTo>
                  <a:pt x="3577" y="3480"/>
                </a:lnTo>
                <a:lnTo>
                  <a:pt x="614" y="3480"/>
                </a:lnTo>
                <a:lnTo>
                  <a:pt x="609" y="3452"/>
                </a:lnTo>
                <a:cubicBezTo>
                  <a:pt x="541" y="3084"/>
                  <a:pt x="318" y="2770"/>
                  <a:pt x="8" y="2575"/>
                </a:cubicBezTo>
                <a:lnTo>
                  <a:pt x="0" y="2570"/>
                </a:lnTo>
                <a:lnTo>
                  <a:pt x="1484" y="0"/>
                </a:lnTo>
                <a:close/>
              </a:path>
            </a:pathLst>
          </a:cu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en-US" sz="2800" dirty="0">
              <a:latin typeface="+mj-lt"/>
              <a:ea typeface="微软雅黑" panose="020B0503020204020204" charset="-122"/>
              <a:cs typeface="微软雅黑" panose="020B0503020204020204" charset="-122"/>
              <a:sym typeface="+mn-ea"/>
            </a:endParaRPr>
          </a:p>
        </p:txBody>
      </p:sp>
      <p:sp>
        <p:nvSpPr>
          <p:cNvPr id="14" name="任意多边形 13"/>
          <p:cNvSpPr/>
          <p:nvPr>
            <p:custDataLst>
              <p:tags r:id="rId11"/>
            </p:custDataLst>
          </p:nvPr>
        </p:nvSpPr>
        <p:spPr>
          <a:xfrm>
            <a:off x="4836160" y="3945573"/>
            <a:ext cx="2445876" cy="193175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852" h="3042">
                <a:moveTo>
                  <a:pt x="1926" y="0"/>
                </a:moveTo>
                <a:cubicBezTo>
                  <a:pt x="2610" y="0"/>
                  <a:pt x="3258" y="160"/>
                  <a:pt x="3832" y="444"/>
                </a:cubicBezTo>
                <a:lnTo>
                  <a:pt x="3852" y="453"/>
                </a:lnTo>
                <a:lnTo>
                  <a:pt x="2357" y="3042"/>
                </a:lnTo>
                <a:lnTo>
                  <a:pt x="2344" y="3038"/>
                </a:lnTo>
                <a:cubicBezTo>
                  <a:pt x="2213" y="2996"/>
                  <a:pt x="2072" y="2974"/>
                  <a:pt x="1926" y="2974"/>
                </a:cubicBezTo>
                <a:cubicBezTo>
                  <a:pt x="1780" y="2974"/>
                  <a:pt x="1639" y="2996"/>
                  <a:pt x="1507" y="3038"/>
                </a:cubicBezTo>
                <a:lnTo>
                  <a:pt x="1495" y="3042"/>
                </a:lnTo>
                <a:lnTo>
                  <a:pt x="0" y="453"/>
                </a:lnTo>
                <a:lnTo>
                  <a:pt x="19" y="444"/>
                </a:lnTo>
                <a:cubicBezTo>
                  <a:pt x="594" y="160"/>
                  <a:pt x="1241" y="0"/>
                  <a:pt x="1926" y="0"/>
                </a:cubicBezTo>
                <a:close/>
              </a:path>
            </a:pathLst>
          </a:custGeom>
          <a:solidFill>
            <a:srgbClr val="389A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5" name="任意多边形 14"/>
          <p:cNvSpPr/>
          <p:nvPr>
            <p:custDataLst>
              <p:tags r:id="rId12"/>
            </p:custDataLst>
          </p:nvPr>
        </p:nvSpPr>
        <p:spPr>
          <a:xfrm>
            <a:off x="3325495" y="4332923"/>
            <a:ext cx="2271436" cy="220982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577" h="3480">
                <a:moveTo>
                  <a:pt x="2093" y="0"/>
                </a:moveTo>
                <a:lnTo>
                  <a:pt x="3577" y="2570"/>
                </a:lnTo>
                <a:lnTo>
                  <a:pt x="3569" y="2575"/>
                </a:lnTo>
                <a:cubicBezTo>
                  <a:pt x="3259" y="2770"/>
                  <a:pt x="3036" y="3085"/>
                  <a:pt x="2969" y="3452"/>
                </a:cubicBezTo>
                <a:lnTo>
                  <a:pt x="2964" y="3480"/>
                </a:lnTo>
                <a:lnTo>
                  <a:pt x="0" y="3480"/>
                </a:lnTo>
                <a:lnTo>
                  <a:pt x="0" y="3479"/>
                </a:lnTo>
                <a:cubicBezTo>
                  <a:pt x="75" y="2002"/>
                  <a:pt x="893" y="721"/>
                  <a:pt x="2088" y="3"/>
                </a:cubicBezTo>
                <a:lnTo>
                  <a:pt x="2093" y="0"/>
                </a:lnTo>
                <a:close/>
              </a:path>
            </a:pathLst>
          </a:cu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en-US" sz="2800" dirty="0">
              <a:latin typeface="+mj-lt"/>
              <a:ea typeface="微软雅黑" panose="020B0503020204020204" charset="-122"/>
              <a:cs typeface="微软雅黑" panose="020B0503020204020204" charset="-122"/>
              <a:sym typeface="+mn-ea"/>
            </a:endParaRPr>
          </a:p>
        </p:txBody>
      </p:sp>
      <p:sp>
        <p:nvSpPr>
          <p:cNvPr id="18" name="图片 107" descr="343439383331313b343532303032383bbfcdbba7b9dcc0ed"/>
          <p:cNvSpPr/>
          <p:nvPr>
            <p:custDataLst>
              <p:tags r:id="rId13"/>
            </p:custDataLst>
          </p:nvPr>
        </p:nvSpPr>
        <p:spPr>
          <a:xfrm>
            <a:off x="4231005" y="5509578"/>
            <a:ext cx="365124" cy="352192"/>
          </a:xfrm>
          <a:custGeom>
            <a:avLst/>
            <a:gdLst>
              <a:gd name="connsiteX0" fmla="*/ 276195 w 365124"/>
              <a:gd name="connsiteY0" fmla="*/ 275684 h 352192"/>
              <a:gd name="connsiteX1" fmla="*/ 198782 w 365124"/>
              <a:gd name="connsiteY1" fmla="*/ 217487 h 352192"/>
              <a:gd name="connsiteX2" fmla="*/ 194197 w 365124"/>
              <a:gd name="connsiteY2" fmla="*/ 205264 h 352192"/>
              <a:gd name="connsiteX3" fmla="*/ 194197 w 365124"/>
              <a:gd name="connsiteY3" fmla="*/ 205081 h 352192"/>
              <a:gd name="connsiteX4" fmla="*/ 194746 w 365124"/>
              <a:gd name="connsiteY4" fmla="*/ 203987 h 352192"/>
              <a:gd name="connsiteX5" fmla="*/ 223730 w 365124"/>
              <a:gd name="connsiteY5" fmla="*/ 126087 h 352192"/>
              <a:gd name="connsiteX6" fmla="*/ 193462 w 365124"/>
              <a:gd name="connsiteY6" fmla="*/ 42896 h 352192"/>
              <a:gd name="connsiteX7" fmla="*/ 191811 w 365124"/>
              <a:gd name="connsiteY7" fmla="*/ 32498 h 352192"/>
              <a:gd name="connsiteX8" fmla="*/ 242075 w 365124"/>
              <a:gd name="connsiteY8" fmla="*/ 206 h 352192"/>
              <a:gd name="connsiteX9" fmla="*/ 308115 w 365124"/>
              <a:gd name="connsiteY9" fmla="*/ 56761 h 352192"/>
              <a:gd name="connsiteX10" fmla="*/ 286101 w 365124"/>
              <a:gd name="connsiteY10" fmla="*/ 140682 h 352192"/>
              <a:gd name="connsiteX11" fmla="*/ 278764 w 365124"/>
              <a:gd name="connsiteY11" fmla="*/ 149804 h 352192"/>
              <a:gd name="connsiteX12" fmla="*/ 278029 w 365124"/>
              <a:gd name="connsiteY12" fmla="*/ 163852 h 352192"/>
              <a:gd name="connsiteX13" fmla="*/ 280781 w 365124"/>
              <a:gd name="connsiteY13" fmla="*/ 168412 h 352192"/>
              <a:gd name="connsiteX14" fmla="*/ 302795 w 365124"/>
              <a:gd name="connsiteY14" fmla="*/ 179176 h 352192"/>
              <a:gd name="connsiteX15" fmla="*/ 326642 w 365124"/>
              <a:gd name="connsiteY15" fmla="*/ 190122 h 352192"/>
              <a:gd name="connsiteX16" fmla="*/ 363330 w 365124"/>
              <a:gd name="connsiteY16" fmla="*/ 222961 h 352192"/>
              <a:gd name="connsiteX17" fmla="*/ 359661 w 365124"/>
              <a:gd name="connsiteY17" fmla="*/ 257623 h 352192"/>
              <a:gd name="connsiteX18" fmla="*/ 285184 w 365124"/>
              <a:gd name="connsiteY18" fmla="*/ 280609 h 352192"/>
              <a:gd name="connsiteX19" fmla="*/ 276195 w 365124"/>
              <a:gd name="connsiteY19" fmla="*/ 275684 h 352192"/>
              <a:gd name="connsiteX20" fmla="*/ 114 w 365124"/>
              <a:gd name="connsiteY20" fmla="*/ 312171 h 352192"/>
              <a:gd name="connsiteX21" fmla="*/ 114 w 365124"/>
              <a:gd name="connsiteY21" fmla="*/ 299400 h 352192"/>
              <a:gd name="connsiteX22" fmla="*/ 3783 w 365124"/>
              <a:gd name="connsiteY22" fmla="*/ 288455 h 352192"/>
              <a:gd name="connsiteX23" fmla="*/ 38087 w 365124"/>
              <a:gd name="connsiteY23" fmla="*/ 255981 h 352192"/>
              <a:gd name="connsiteX24" fmla="*/ 39187 w 365124"/>
              <a:gd name="connsiteY24" fmla="*/ 255251 h 352192"/>
              <a:gd name="connsiteX25" fmla="*/ 73491 w 365124"/>
              <a:gd name="connsiteY25" fmla="*/ 239197 h 352192"/>
              <a:gd name="connsiteX26" fmla="*/ 84498 w 365124"/>
              <a:gd name="connsiteY26" fmla="*/ 234636 h 352192"/>
              <a:gd name="connsiteX27" fmla="*/ 87616 w 365124"/>
              <a:gd name="connsiteY27" fmla="*/ 232264 h 352192"/>
              <a:gd name="connsiteX28" fmla="*/ 93486 w 365124"/>
              <a:gd name="connsiteY28" fmla="*/ 202709 h 352192"/>
              <a:gd name="connsiteX29" fmla="*/ 86332 w 365124"/>
              <a:gd name="connsiteY29" fmla="*/ 193770 h 352192"/>
              <a:gd name="connsiteX30" fmla="*/ 85965 w 365124"/>
              <a:gd name="connsiteY30" fmla="*/ 193406 h 352192"/>
              <a:gd name="connsiteX31" fmla="*/ 58632 w 365124"/>
              <a:gd name="connsiteY31" fmla="*/ 107843 h 352192"/>
              <a:gd name="connsiteX32" fmla="*/ 126506 w 365124"/>
              <a:gd name="connsiteY32" fmla="*/ 45815 h 352192"/>
              <a:gd name="connsiteX33" fmla="*/ 196214 w 365124"/>
              <a:gd name="connsiteY33" fmla="*/ 107479 h 352192"/>
              <a:gd name="connsiteX34" fmla="*/ 196397 w 365124"/>
              <a:gd name="connsiteY34" fmla="*/ 108391 h 352192"/>
              <a:gd name="connsiteX35" fmla="*/ 187226 w 365124"/>
              <a:gd name="connsiteY35" fmla="*/ 162756 h 352192"/>
              <a:gd name="connsiteX36" fmla="*/ 169248 w 365124"/>
              <a:gd name="connsiteY36" fmla="*/ 193223 h 352192"/>
              <a:gd name="connsiteX37" fmla="*/ 168515 w 365124"/>
              <a:gd name="connsiteY37" fmla="*/ 194318 h 352192"/>
              <a:gd name="connsiteX38" fmla="*/ 161910 w 365124"/>
              <a:gd name="connsiteY38" fmla="*/ 201980 h 352192"/>
              <a:gd name="connsiteX39" fmla="*/ 161177 w 365124"/>
              <a:gd name="connsiteY39" fmla="*/ 203805 h 352192"/>
              <a:gd name="connsiteX40" fmla="*/ 165212 w 365124"/>
              <a:gd name="connsiteY40" fmla="*/ 233906 h 352192"/>
              <a:gd name="connsiteX41" fmla="*/ 179521 w 365124"/>
              <a:gd name="connsiteY41" fmla="*/ 239197 h 352192"/>
              <a:gd name="connsiteX42" fmla="*/ 180437 w 365124"/>
              <a:gd name="connsiteY42" fmla="*/ 239561 h 352192"/>
              <a:gd name="connsiteX43" fmla="*/ 240240 w 365124"/>
              <a:gd name="connsiteY43" fmla="*/ 273860 h 352192"/>
              <a:gd name="connsiteX44" fmla="*/ 240790 w 365124"/>
              <a:gd name="connsiteY44" fmla="*/ 274224 h 352192"/>
              <a:gd name="connsiteX45" fmla="*/ 254366 w 365124"/>
              <a:gd name="connsiteY45" fmla="*/ 294110 h 352192"/>
              <a:gd name="connsiteX46" fmla="*/ 255099 w 365124"/>
              <a:gd name="connsiteY46" fmla="*/ 300313 h 352192"/>
              <a:gd name="connsiteX47" fmla="*/ 255099 w 365124"/>
              <a:gd name="connsiteY47" fmla="*/ 314543 h 352192"/>
              <a:gd name="connsiteX48" fmla="*/ 254732 w 365124"/>
              <a:gd name="connsiteY48" fmla="*/ 317097 h 352192"/>
              <a:gd name="connsiteX49" fmla="*/ 200066 w 365124"/>
              <a:gd name="connsiteY49" fmla="*/ 346835 h 352192"/>
              <a:gd name="connsiteX50" fmla="*/ 60650 w 365124"/>
              <a:gd name="connsiteY50" fmla="*/ 346835 h 352192"/>
              <a:gd name="connsiteX51" fmla="*/ 7452 w 365124"/>
              <a:gd name="connsiteY51" fmla="*/ 324941 h 352192"/>
              <a:gd name="connsiteX52" fmla="*/ 114 w 365124"/>
              <a:gd name="connsiteY52" fmla="*/ 312171 h 35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65124" h="352192">
                <a:moveTo>
                  <a:pt x="276195" y="275684"/>
                </a:moveTo>
                <a:cubicBezTo>
                  <a:pt x="260419" y="245948"/>
                  <a:pt x="231435" y="230441"/>
                  <a:pt x="198782" y="217487"/>
                </a:cubicBezTo>
                <a:cubicBezTo>
                  <a:pt x="193829" y="215481"/>
                  <a:pt x="191811" y="209825"/>
                  <a:pt x="194197" y="205264"/>
                </a:cubicBezTo>
                <a:lnTo>
                  <a:pt x="194197" y="205081"/>
                </a:lnTo>
                <a:lnTo>
                  <a:pt x="194746" y="203987"/>
                </a:lnTo>
                <a:cubicBezTo>
                  <a:pt x="209239" y="183919"/>
                  <a:pt x="221895" y="158560"/>
                  <a:pt x="223730" y="126087"/>
                </a:cubicBezTo>
                <a:cubicBezTo>
                  <a:pt x="227215" y="88870"/>
                  <a:pt x="213091" y="62599"/>
                  <a:pt x="193462" y="42896"/>
                </a:cubicBezTo>
                <a:cubicBezTo>
                  <a:pt x="190711" y="40160"/>
                  <a:pt x="189977" y="35964"/>
                  <a:pt x="191811" y="32498"/>
                </a:cubicBezTo>
                <a:cubicBezTo>
                  <a:pt x="201166" y="15349"/>
                  <a:pt x="215659" y="1848"/>
                  <a:pt x="242075" y="206"/>
                </a:cubicBezTo>
                <a:cubicBezTo>
                  <a:pt x="282432" y="-1618"/>
                  <a:pt x="304446" y="23923"/>
                  <a:pt x="308115" y="56761"/>
                </a:cubicBezTo>
                <a:cubicBezTo>
                  <a:pt x="313617" y="93249"/>
                  <a:pt x="300777" y="122438"/>
                  <a:pt x="286101" y="140682"/>
                </a:cubicBezTo>
                <a:cubicBezTo>
                  <a:pt x="284266" y="144331"/>
                  <a:pt x="280597" y="146155"/>
                  <a:pt x="278764" y="149804"/>
                </a:cubicBezTo>
                <a:cubicBezTo>
                  <a:pt x="277295" y="152722"/>
                  <a:pt x="276928" y="159473"/>
                  <a:pt x="278029" y="163852"/>
                </a:cubicBezTo>
                <a:cubicBezTo>
                  <a:pt x="278397" y="165676"/>
                  <a:pt x="279313" y="167135"/>
                  <a:pt x="280781" y="168412"/>
                </a:cubicBezTo>
                <a:cubicBezTo>
                  <a:pt x="285917" y="172791"/>
                  <a:pt x="296373" y="175892"/>
                  <a:pt x="302795" y="179176"/>
                </a:cubicBezTo>
                <a:cubicBezTo>
                  <a:pt x="311966" y="182825"/>
                  <a:pt x="319304" y="186473"/>
                  <a:pt x="326642" y="190122"/>
                </a:cubicBezTo>
                <a:cubicBezTo>
                  <a:pt x="341317" y="197420"/>
                  <a:pt x="357826" y="208365"/>
                  <a:pt x="363330" y="222961"/>
                </a:cubicBezTo>
                <a:cubicBezTo>
                  <a:pt x="366999" y="232083"/>
                  <a:pt x="365164" y="250325"/>
                  <a:pt x="359661" y="257623"/>
                </a:cubicBezTo>
                <a:cubicBezTo>
                  <a:pt x="347737" y="274590"/>
                  <a:pt x="313433" y="277326"/>
                  <a:pt x="285184" y="280609"/>
                </a:cubicBezTo>
                <a:cubicBezTo>
                  <a:pt x="281515" y="280792"/>
                  <a:pt x="278029" y="278968"/>
                  <a:pt x="276195" y="275684"/>
                </a:cubicBezTo>
                <a:moveTo>
                  <a:pt x="114" y="312171"/>
                </a:moveTo>
                <a:lnTo>
                  <a:pt x="114" y="299400"/>
                </a:lnTo>
                <a:cubicBezTo>
                  <a:pt x="114" y="295752"/>
                  <a:pt x="1948" y="292103"/>
                  <a:pt x="3783" y="288455"/>
                </a:cubicBezTo>
                <a:cubicBezTo>
                  <a:pt x="10937" y="274042"/>
                  <a:pt x="25429" y="264921"/>
                  <a:pt x="38087" y="255981"/>
                </a:cubicBezTo>
                <a:cubicBezTo>
                  <a:pt x="38454" y="255799"/>
                  <a:pt x="38820" y="255434"/>
                  <a:pt x="39187" y="255251"/>
                </a:cubicBezTo>
                <a:cubicBezTo>
                  <a:pt x="50010" y="249961"/>
                  <a:pt x="60834" y="244487"/>
                  <a:pt x="73491" y="239197"/>
                </a:cubicBezTo>
                <a:cubicBezTo>
                  <a:pt x="76610" y="237738"/>
                  <a:pt x="81012" y="236096"/>
                  <a:pt x="84498" y="234636"/>
                </a:cubicBezTo>
                <a:cubicBezTo>
                  <a:pt x="85782" y="234089"/>
                  <a:pt x="86882" y="233359"/>
                  <a:pt x="87616" y="232264"/>
                </a:cubicBezTo>
                <a:cubicBezTo>
                  <a:pt x="92936" y="225879"/>
                  <a:pt x="98623" y="212744"/>
                  <a:pt x="93486" y="202709"/>
                </a:cubicBezTo>
                <a:cubicBezTo>
                  <a:pt x="91652" y="199061"/>
                  <a:pt x="89817" y="197237"/>
                  <a:pt x="86332" y="193770"/>
                </a:cubicBezTo>
                <a:lnTo>
                  <a:pt x="85965" y="193406"/>
                </a:lnTo>
                <a:cubicBezTo>
                  <a:pt x="69455" y="175162"/>
                  <a:pt x="54963" y="144148"/>
                  <a:pt x="58632" y="107843"/>
                </a:cubicBezTo>
                <a:cubicBezTo>
                  <a:pt x="62301" y="71356"/>
                  <a:pt x="86148" y="45815"/>
                  <a:pt x="126506" y="45815"/>
                </a:cubicBezTo>
                <a:cubicBezTo>
                  <a:pt x="166679" y="45815"/>
                  <a:pt x="190528" y="71174"/>
                  <a:pt x="196214" y="107479"/>
                </a:cubicBezTo>
                <a:cubicBezTo>
                  <a:pt x="196214" y="107843"/>
                  <a:pt x="196214" y="108026"/>
                  <a:pt x="196397" y="108391"/>
                </a:cubicBezTo>
                <a:cubicBezTo>
                  <a:pt x="198048" y="130101"/>
                  <a:pt x="192728" y="149987"/>
                  <a:pt x="187226" y="162756"/>
                </a:cubicBezTo>
                <a:cubicBezTo>
                  <a:pt x="181906" y="175345"/>
                  <a:pt x="176402" y="184284"/>
                  <a:pt x="169248" y="193223"/>
                </a:cubicBezTo>
                <a:cubicBezTo>
                  <a:pt x="168881" y="193588"/>
                  <a:pt x="168697" y="193953"/>
                  <a:pt x="168515" y="194318"/>
                </a:cubicBezTo>
                <a:cubicBezTo>
                  <a:pt x="166679" y="197237"/>
                  <a:pt x="163744" y="199061"/>
                  <a:pt x="161910" y="201980"/>
                </a:cubicBezTo>
                <a:cubicBezTo>
                  <a:pt x="161544" y="202528"/>
                  <a:pt x="161360" y="203075"/>
                  <a:pt x="161177" y="203805"/>
                </a:cubicBezTo>
                <a:cubicBezTo>
                  <a:pt x="158057" y="214568"/>
                  <a:pt x="161544" y="228616"/>
                  <a:pt x="165212" y="233906"/>
                </a:cubicBezTo>
                <a:cubicBezTo>
                  <a:pt x="167046" y="237373"/>
                  <a:pt x="174017" y="237555"/>
                  <a:pt x="179521" y="239197"/>
                </a:cubicBezTo>
                <a:cubicBezTo>
                  <a:pt x="179888" y="239380"/>
                  <a:pt x="180071" y="239380"/>
                  <a:pt x="180437" y="239561"/>
                </a:cubicBezTo>
                <a:cubicBezTo>
                  <a:pt x="202268" y="248683"/>
                  <a:pt x="223914" y="259447"/>
                  <a:pt x="240240" y="273860"/>
                </a:cubicBezTo>
                <a:cubicBezTo>
                  <a:pt x="240424" y="274042"/>
                  <a:pt x="240606" y="274224"/>
                  <a:pt x="240790" y="274224"/>
                </a:cubicBezTo>
                <a:cubicBezTo>
                  <a:pt x="245560" y="278968"/>
                  <a:pt x="251797" y="285354"/>
                  <a:pt x="254366" y="294110"/>
                </a:cubicBezTo>
                <a:cubicBezTo>
                  <a:pt x="254915" y="296116"/>
                  <a:pt x="255099" y="298306"/>
                  <a:pt x="255099" y="300313"/>
                </a:cubicBezTo>
                <a:lnTo>
                  <a:pt x="255099" y="314543"/>
                </a:lnTo>
                <a:cubicBezTo>
                  <a:pt x="255099" y="315455"/>
                  <a:pt x="254915" y="316368"/>
                  <a:pt x="254732" y="317097"/>
                </a:cubicBezTo>
                <a:cubicBezTo>
                  <a:pt x="248495" y="336071"/>
                  <a:pt x="223364" y="341543"/>
                  <a:pt x="200066" y="346835"/>
                </a:cubicBezTo>
                <a:cubicBezTo>
                  <a:pt x="159708" y="354132"/>
                  <a:pt x="102842" y="354132"/>
                  <a:pt x="60650" y="346835"/>
                </a:cubicBezTo>
                <a:cubicBezTo>
                  <a:pt x="40471" y="343185"/>
                  <a:pt x="18458" y="337713"/>
                  <a:pt x="7452" y="324941"/>
                </a:cubicBezTo>
                <a:cubicBezTo>
                  <a:pt x="3783" y="323118"/>
                  <a:pt x="1948" y="319469"/>
                  <a:pt x="114" y="312171"/>
                </a:cubicBezTo>
              </a:path>
            </a:pathLst>
          </a:custGeom>
          <a:solidFill>
            <a:srgbClr val="FFFFFF"/>
          </a:solidFill>
          <a:ln w="12940" cap="flat">
            <a:noFill/>
            <a:prstDash val="solid"/>
            <a:miter/>
          </a:ln>
        </p:spPr>
        <p:txBody>
          <a:bodyPr rtlCol="0" anchor="ctr"/>
          <a:lstStyle/>
          <a:p>
            <a:endParaRPr lang="zh-CN" altLang="en-US"/>
          </a:p>
        </p:txBody>
      </p:sp>
      <p:sp>
        <p:nvSpPr>
          <p:cNvPr id="21" name="图片 121" descr="343439383331313b343532303032303bb8f6c8cbd0c5cfa2"/>
          <p:cNvSpPr/>
          <p:nvPr>
            <p:custDataLst>
              <p:tags r:id="rId14"/>
            </p:custDataLst>
          </p:nvPr>
        </p:nvSpPr>
        <p:spPr>
          <a:xfrm>
            <a:off x="7522845" y="5502593"/>
            <a:ext cx="364978" cy="365124"/>
          </a:xfrm>
          <a:custGeom>
            <a:avLst/>
            <a:gdLst>
              <a:gd name="connsiteX0" fmla="*/ 331538 w 364978"/>
              <a:gd name="connsiteY0" fmla="*/ 114 h 365124"/>
              <a:gd name="connsiteX1" fmla="*/ 266784 w 364978"/>
              <a:gd name="connsiteY1" fmla="*/ 114 h 365124"/>
              <a:gd name="connsiteX2" fmla="*/ 265017 w 364978"/>
              <a:gd name="connsiteY2" fmla="*/ 114 h 365124"/>
              <a:gd name="connsiteX3" fmla="*/ 57215 w 364978"/>
              <a:gd name="connsiteY3" fmla="*/ 704 h 365124"/>
              <a:gd name="connsiteX4" fmla="*/ 24250 w 364978"/>
              <a:gd name="connsiteY4" fmla="*/ 33736 h 365124"/>
              <a:gd name="connsiteX5" fmla="*/ 24250 w 364978"/>
              <a:gd name="connsiteY5" fmla="*/ 83285 h 365124"/>
              <a:gd name="connsiteX6" fmla="*/ 61925 w 364978"/>
              <a:gd name="connsiteY6" fmla="*/ 83285 h 365124"/>
              <a:gd name="connsiteX7" fmla="*/ 74287 w 364978"/>
              <a:gd name="connsiteY7" fmla="*/ 95672 h 365124"/>
              <a:gd name="connsiteX8" fmla="*/ 74287 w 364978"/>
              <a:gd name="connsiteY8" fmla="*/ 103930 h 365124"/>
              <a:gd name="connsiteX9" fmla="*/ 61925 w 364978"/>
              <a:gd name="connsiteY9" fmla="*/ 116317 h 365124"/>
              <a:gd name="connsiteX10" fmla="*/ 57804 w 364978"/>
              <a:gd name="connsiteY10" fmla="*/ 116317 h 365124"/>
              <a:gd name="connsiteX11" fmla="*/ 57804 w 364978"/>
              <a:gd name="connsiteY11" fmla="*/ 112188 h 365124"/>
              <a:gd name="connsiteX12" fmla="*/ 45442 w 364978"/>
              <a:gd name="connsiteY12" fmla="*/ 99801 h 365124"/>
              <a:gd name="connsiteX13" fmla="*/ 11299 w 364978"/>
              <a:gd name="connsiteY13" fmla="*/ 99801 h 365124"/>
              <a:gd name="connsiteX14" fmla="*/ 703 w 364978"/>
              <a:gd name="connsiteY14" fmla="*/ 108059 h 365124"/>
              <a:gd name="connsiteX15" fmla="*/ 114 w 364978"/>
              <a:gd name="connsiteY15" fmla="*/ 112188 h 365124"/>
              <a:gd name="connsiteX16" fmla="*/ 114 w 364978"/>
              <a:gd name="connsiteY16" fmla="*/ 120446 h 365124"/>
              <a:gd name="connsiteX17" fmla="*/ 12476 w 364978"/>
              <a:gd name="connsiteY17" fmla="*/ 132833 h 365124"/>
              <a:gd name="connsiteX18" fmla="*/ 24838 w 364978"/>
              <a:gd name="connsiteY18" fmla="*/ 132833 h 365124"/>
              <a:gd name="connsiteX19" fmla="*/ 24838 w 364978"/>
              <a:gd name="connsiteY19" fmla="*/ 224262 h 365124"/>
              <a:gd name="connsiteX20" fmla="*/ 62513 w 364978"/>
              <a:gd name="connsiteY20" fmla="*/ 224262 h 365124"/>
              <a:gd name="connsiteX21" fmla="*/ 74876 w 364978"/>
              <a:gd name="connsiteY21" fmla="*/ 236650 h 365124"/>
              <a:gd name="connsiteX22" fmla="*/ 74876 w 364978"/>
              <a:gd name="connsiteY22" fmla="*/ 244907 h 365124"/>
              <a:gd name="connsiteX23" fmla="*/ 62513 w 364978"/>
              <a:gd name="connsiteY23" fmla="*/ 257294 h 365124"/>
              <a:gd name="connsiteX24" fmla="*/ 58393 w 364978"/>
              <a:gd name="connsiteY24" fmla="*/ 257294 h 365124"/>
              <a:gd name="connsiteX25" fmla="*/ 58393 w 364978"/>
              <a:gd name="connsiteY25" fmla="*/ 253756 h 365124"/>
              <a:gd name="connsiteX26" fmla="*/ 46031 w 364978"/>
              <a:gd name="connsiteY26" fmla="*/ 241368 h 365124"/>
              <a:gd name="connsiteX27" fmla="*/ 11888 w 364978"/>
              <a:gd name="connsiteY27" fmla="*/ 241368 h 365124"/>
              <a:gd name="connsiteX28" fmla="*/ 1291 w 364978"/>
              <a:gd name="connsiteY28" fmla="*/ 249626 h 365124"/>
              <a:gd name="connsiteX29" fmla="*/ 703 w 364978"/>
              <a:gd name="connsiteY29" fmla="*/ 253756 h 365124"/>
              <a:gd name="connsiteX30" fmla="*/ 703 w 364978"/>
              <a:gd name="connsiteY30" fmla="*/ 262013 h 365124"/>
              <a:gd name="connsiteX31" fmla="*/ 13065 w 364978"/>
              <a:gd name="connsiteY31" fmla="*/ 274400 h 365124"/>
              <a:gd name="connsiteX32" fmla="*/ 25427 w 364978"/>
              <a:gd name="connsiteY32" fmla="*/ 274400 h 365124"/>
              <a:gd name="connsiteX33" fmla="*/ 25427 w 364978"/>
              <a:gd name="connsiteY33" fmla="*/ 332207 h 365124"/>
              <a:gd name="connsiteX34" fmla="*/ 58393 w 364978"/>
              <a:gd name="connsiteY34" fmla="*/ 365239 h 365124"/>
              <a:gd name="connsiteX35" fmla="*/ 332126 w 364978"/>
              <a:gd name="connsiteY35" fmla="*/ 365239 h 365124"/>
              <a:gd name="connsiteX36" fmla="*/ 365092 w 364978"/>
              <a:gd name="connsiteY36" fmla="*/ 332207 h 365124"/>
              <a:gd name="connsiteX37" fmla="*/ 365092 w 364978"/>
              <a:gd name="connsiteY37" fmla="*/ 33146 h 365124"/>
              <a:gd name="connsiteX38" fmla="*/ 331538 w 364978"/>
              <a:gd name="connsiteY38" fmla="*/ 114 h 365124"/>
              <a:gd name="connsiteX39" fmla="*/ 307403 w 364978"/>
              <a:gd name="connsiteY39" fmla="*/ 270271 h 365124"/>
              <a:gd name="connsiteX40" fmla="*/ 306814 w 364978"/>
              <a:gd name="connsiteY40" fmla="*/ 272041 h 365124"/>
              <a:gd name="connsiteX41" fmla="*/ 303282 w 364978"/>
              <a:gd name="connsiteY41" fmla="*/ 276170 h 365124"/>
              <a:gd name="connsiteX42" fmla="*/ 299750 w 364978"/>
              <a:gd name="connsiteY42" fmla="*/ 277939 h 365124"/>
              <a:gd name="connsiteX43" fmla="*/ 297395 w 364978"/>
              <a:gd name="connsiteY43" fmla="*/ 278529 h 365124"/>
              <a:gd name="connsiteX44" fmla="*/ 119615 w 364978"/>
              <a:gd name="connsiteY44" fmla="*/ 278529 h 365124"/>
              <a:gd name="connsiteX45" fmla="*/ 115494 w 364978"/>
              <a:gd name="connsiteY45" fmla="*/ 276760 h 365124"/>
              <a:gd name="connsiteX46" fmla="*/ 112551 w 364978"/>
              <a:gd name="connsiteY46" fmla="*/ 272631 h 365124"/>
              <a:gd name="connsiteX47" fmla="*/ 111962 w 364978"/>
              <a:gd name="connsiteY47" fmla="*/ 270860 h 365124"/>
              <a:gd name="connsiteX48" fmla="*/ 111962 w 364978"/>
              <a:gd name="connsiteY48" fmla="*/ 254345 h 365124"/>
              <a:gd name="connsiteX49" fmla="*/ 111962 w 364978"/>
              <a:gd name="connsiteY49" fmla="*/ 253756 h 365124"/>
              <a:gd name="connsiteX50" fmla="*/ 112551 w 364978"/>
              <a:gd name="connsiteY50" fmla="*/ 253165 h 365124"/>
              <a:gd name="connsiteX51" fmla="*/ 147872 w 364978"/>
              <a:gd name="connsiteY51" fmla="*/ 228981 h 365124"/>
              <a:gd name="connsiteX52" fmla="*/ 182603 w 364978"/>
              <a:gd name="connsiteY52" fmla="*/ 203617 h 365124"/>
              <a:gd name="connsiteX53" fmla="*/ 182603 w 364978"/>
              <a:gd name="connsiteY53" fmla="*/ 200077 h 365124"/>
              <a:gd name="connsiteX54" fmla="*/ 180838 w 364978"/>
              <a:gd name="connsiteY54" fmla="*/ 195949 h 365124"/>
              <a:gd name="connsiteX55" fmla="*/ 162000 w 364978"/>
              <a:gd name="connsiteY55" fmla="*/ 148169 h 365124"/>
              <a:gd name="connsiteX56" fmla="*/ 209682 w 364978"/>
              <a:gd name="connsiteY56" fmla="*/ 88004 h 365124"/>
              <a:gd name="connsiteX57" fmla="*/ 257365 w 364978"/>
              <a:gd name="connsiteY57" fmla="*/ 148169 h 365124"/>
              <a:gd name="connsiteX58" fmla="*/ 238527 w 364978"/>
              <a:gd name="connsiteY58" fmla="*/ 195949 h 365124"/>
              <a:gd name="connsiteX59" fmla="*/ 236762 w 364978"/>
              <a:gd name="connsiteY59" fmla="*/ 200077 h 365124"/>
              <a:gd name="connsiteX60" fmla="*/ 236762 w 364978"/>
              <a:gd name="connsiteY60" fmla="*/ 203617 h 365124"/>
              <a:gd name="connsiteX61" fmla="*/ 271493 w 364978"/>
              <a:gd name="connsiteY61" fmla="*/ 228981 h 365124"/>
              <a:gd name="connsiteX62" fmla="*/ 306814 w 364978"/>
              <a:gd name="connsiteY62" fmla="*/ 253165 h 365124"/>
              <a:gd name="connsiteX63" fmla="*/ 307403 w 364978"/>
              <a:gd name="connsiteY63" fmla="*/ 253756 h 365124"/>
              <a:gd name="connsiteX64" fmla="*/ 307403 w 364978"/>
              <a:gd name="connsiteY64" fmla="*/ 254345 h 365124"/>
              <a:gd name="connsiteX65" fmla="*/ 307403 w 364978"/>
              <a:gd name="connsiteY65" fmla="*/ 270271 h 36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64978" h="365124">
                <a:moveTo>
                  <a:pt x="331538" y="114"/>
                </a:moveTo>
                <a:lnTo>
                  <a:pt x="266784" y="114"/>
                </a:lnTo>
                <a:lnTo>
                  <a:pt x="265017" y="114"/>
                </a:lnTo>
                <a:lnTo>
                  <a:pt x="57215" y="704"/>
                </a:lnTo>
                <a:cubicBezTo>
                  <a:pt x="38967" y="704"/>
                  <a:pt x="24250" y="15450"/>
                  <a:pt x="24250" y="33736"/>
                </a:cubicBezTo>
                <a:lnTo>
                  <a:pt x="24250" y="83285"/>
                </a:lnTo>
                <a:lnTo>
                  <a:pt x="61925" y="83285"/>
                </a:lnTo>
                <a:cubicBezTo>
                  <a:pt x="68989" y="83285"/>
                  <a:pt x="74287" y="88593"/>
                  <a:pt x="74287" y="95672"/>
                </a:cubicBezTo>
                <a:lnTo>
                  <a:pt x="74287" y="103930"/>
                </a:lnTo>
                <a:cubicBezTo>
                  <a:pt x="74287" y="111008"/>
                  <a:pt x="68989" y="116317"/>
                  <a:pt x="61925" y="116317"/>
                </a:cubicBezTo>
                <a:lnTo>
                  <a:pt x="57804" y="116317"/>
                </a:lnTo>
                <a:lnTo>
                  <a:pt x="57804" y="112188"/>
                </a:lnTo>
                <a:cubicBezTo>
                  <a:pt x="57804" y="105110"/>
                  <a:pt x="52506" y="99801"/>
                  <a:pt x="45442" y="99801"/>
                </a:cubicBezTo>
                <a:lnTo>
                  <a:pt x="11299" y="99801"/>
                </a:lnTo>
                <a:cubicBezTo>
                  <a:pt x="6589" y="100391"/>
                  <a:pt x="2469" y="103340"/>
                  <a:pt x="703" y="108059"/>
                </a:cubicBezTo>
                <a:cubicBezTo>
                  <a:pt x="114" y="109239"/>
                  <a:pt x="114" y="111008"/>
                  <a:pt x="114" y="112188"/>
                </a:cubicBezTo>
                <a:lnTo>
                  <a:pt x="114" y="120446"/>
                </a:lnTo>
                <a:cubicBezTo>
                  <a:pt x="114" y="127524"/>
                  <a:pt x="5412" y="132833"/>
                  <a:pt x="12476" y="132833"/>
                </a:cubicBezTo>
                <a:lnTo>
                  <a:pt x="24838" y="132833"/>
                </a:lnTo>
                <a:lnTo>
                  <a:pt x="24838" y="224262"/>
                </a:lnTo>
                <a:lnTo>
                  <a:pt x="62513" y="224262"/>
                </a:lnTo>
                <a:cubicBezTo>
                  <a:pt x="69578" y="224262"/>
                  <a:pt x="74876" y="229571"/>
                  <a:pt x="74876" y="236650"/>
                </a:cubicBezTo>
                <a:lnTo>
                  <a:pt x="74876" y="244907"/>
                </a:lnTo>
                <a:cubicBezTo>
                  <a:pt x="74876" y="251985"/>
                  <a:pt x="69578" y="257294"/>
                  <a:pt x="62513" y="257294"/>
                </a:cubicBezTo>
                <a:lnTo>
                  <a:pt x="58393" y="257294"/>
                </a:lnTo>
                <a:lnTo>
                  <a:pt x="58393" y="253756"/>
                </a:lnTo>
                <a:cubicBezTo>
                  <a:pt x="58393" y="246677"/>
                  <a:pt x="53095" y="241368"/>
                  <a:pt x="46031" y="241368"/>
                </a:cubicBezTo>
                <a:lnTo>
                  <a:pt x="11888" y="241368"/>
                </a:lnTo>
                <a:cubicBezTo>
                  <a:pt x="7178" y="241958"/>
                  <a:pt x="3057" y="244907"/>
                  <a:pt x="1291" y="249626"/>
                </a:cubicBezTo>
                <a:cubicBezTo>
                  <a:pt x="703" y="250806"/>
                  <a:pt x="703" y="252575"/>
                  <a:pt x="703" y="253756"/>
                </a:cubicBezTo>
                <a:lnTo>
                  <a:pt x="703" y="262013"/>
                </a:lnTo>
                <a:cubicBezTo>
                  <a:pt x="703" y="269091"/>
                  <a:pt x="6001" y="274400"/>
                  <a:pt x="13065" y="274400"/>
                </a:cubicBezTo>
                <a:lnTo>
                  <a:pt x="25427" y="274400"/>
                </a:lnTo>
                <a:lnTo>
                  <a:pt x="25427" y="332207"/>
                </a:lnTo>
                <a:cubicBezTo>
                  <a:pt x="25427" y="350493"/>
                  <a:pt x="40144" y="365239"/>
                  <a:pt x="58393" y="365239"/>
                </a:cubicBezTo>
                <a:lnTo>
                  <a:pt x="332126" y="365239"/>
                </a:lnTo>
                <a:cubicBezTo>
                  <a:pt x="350375" y="365239"/>
                  <a:pt x="365092" y="350493"/>
                  <a:pt x="365092" y="332207"/>
                </a:cubicBezTo>
                <a:lnTo>
                  <a:pt x="365092" y="33146"/>
                </a:lnTo>
                <a:cubicBezTo>
                  <a:pt x="364504" y="14861"/>
                  <a:pt x="349787" y="114"/>
                  <a:pt x="331538" y="114"/>
                </a:cubicBezTo>
                <a:moveTo>
                  <a:pt x="307403" y="270271"/>
                </a:moveTo>
                <a:cubicBezTo>
                  <a:pt x="307403" y="270271"/>
                  <a:pt x="306814" y="271452"/>
                  <a:pt x="306814" y="272041"/>
                </a:cubicBezTo>
                <a:cubicBezTo>
                  <a:pt x="306224" y="273221"/>
                  <a:pt x="304459" y="274990"/>
                  <a:pt x="303282" y="276170"/>
                </a:cubicBezTo>
                <a:lnTo>
                  <a:pt x="299750" y="277939"/>
                </a:lnTo>
                <a:lnTo>
                  <a:pt x="297395" y="278529"/>
                </a:lnTo>
                <a:lnTo>
                  <a:pt x="119615" y="278529"/>
                </a:lnTo>
                <a:cubicBezTo>
                  <a:pt x="118438" y="277939"/>
                  <a:pt x="116672" y="277349"/>
                  <a:pt x="115494" y="276760"/>
                </a:cubicBezTo>
                <a:cubicBezTo>
                  <a:pt x="114317" y="276170"/>
                  <a:pt x="113140" y="274400"/>
                  <a:pt x="112551" y="272631"/>
                </a:cubicBezTo>
                <a:cubicBezTo>
                  <a:pt x="112551" y="272041"/>
                  <a:pt x="111962" y="270860"/>
                  <a:pt x="111962" y="270860"/>
                </a:cubicBezTo>
                <a:cubicBezTo>
                  <a:pt x="111374" y="270271"/>
                  <a:pt x="109608" y="262604"/>
                  <a:pt x="111962" y="254345"/>
                </a:cubicBezTo>
                <a:lnTo>
                  <a:pt x="111962" y="253756"/>
                </a:lnTo>
                <a:lnTo>
                  <a:pt x="112551" y="253165"/>
                </a:lnTo>
                <a:cubicBezTo>
                  <a:pt x="118438" y="245498"/>
                  <a:pt x="132566" y="237239"/>
                  <a:pt x="147872" y="228981"/>
                </a:cubicBezTo>
                <a:cubicBezTo>
                  <a:pt x="162000" y="221313"/>
                  <a:pt x="182603" y="209515"/>
                  <a:pt x="182603" y="203617"/>
                </a:cubicBezTo>
                <a:lnTo>
                  <a:pt x="182603" y="200077"/>
                </a:lnTo>
                <a:cubicBezTo>
                  <a:pt x="182603" y="198308"/>
                  <a:pt x="182014" y="197128"/>
                  <a:pt x="180838" y="195949"/>
                </a:cubicBezTo>
                <a:cubicBezTo>
                  <a:pt x="168475" y="183561"/>
                  <a:pt x="162000" y="166455"/>
                  <a:pt x="162000" y="148169"/>
                </a:cubicBezTo>
                <a:cubicBezTo>
                  <a:pt x="162000" y="118676"/>
                  <a:pt x="167886" y="88004"/>
                  <a:pt x="209682" y="88004"/>
                </a:cubicBezTo>
                <a:cubicBezTo>
                  <a:pt x="251479" y="88004"/>
                  <a:pt x="257365" y="118087"/>
                  <a:pt x="257365" y="148169"/>
                </a:cubicBezTo>
                <a:cubicBezTo>
                  <a:pt x="257365" y="166455"/>
                  <a:pt x="250890" y="183561"/>
                  <a:pt x="238527" y="195949"/>
                </a:cubicBezTo>
                <a:cubicBezTo>
                  <a:pt x="237350" y="197128"/>
                  <a:pt x="236762" y="198308"/>
                  <a:pt x="236762" y="200077"/>
                </a:cubicBezTo>
                <a:lnTo>
                  <a:pt x="236762" y="203617"/>
                </a:lnTo>
                <a:cubicBezTo>
                  <a:pt x="236762" y="209515"/>
                  <a:pt x="257953" y="221313"/>
                  <a:pt x="271493" y="228981"/>
                </a:cubicBezTo>
                <a:cubicBezTo>
                  <a:pt x="286798" y="237239"/>
                  <a:pt x="300927" y="245498"/>
                  <a:pt x="306814" y="253165"/>
                </a:cubicBezTo>
                <a:lnTo>
                  <a:pt x="307403" y="253756"/>
                </a:lnTo>
                <a:lnTo>
                  <a:pt x="307403" y="254345"/>
                </a:lnTo>
                <a:cubicBezTo>
                  <a:pt x="310346" y="262013"/>
                  <a:pt x="307991" y="269681"/>
                  <a:pt x="307403" y="270271"/>
                </a:cubicBezTo>
              </a:path>
            </a:pathLst>
          </a:custGeom>
          <a:solidFill>
            <a:srgbClr val="FFFFFF"/>
          </a:solidFill>
          <a:ln w="12936" cap="flat">
            <a:noFill/>
            <a:prstDash val="solid"/>
            <a:miter/>
          </a:ln>
        </p:spPr>
        <p:txBody>
          <a:bodyPr rtlCol="0" anchor="ctr"/>
          <a:lstStyle/>
          <a:p>
            <a:endParaRPr lang="zh-CN" altLang="en-US"/>
          </a:p>
        </p:txBody>
      </p:sp>
      <p:sp>
        <p:nvSpPr>
          <p:cNvPr id="22" name="图片 114" descr="343439383331313b343532303031393bd2b5bca8b9dcc0ed"/>
          <p:cNvSpPr/>
          <p:nvPr>
            <p:custDataLst>
              <p:tags r:id="rId15"/>
            </p:custDataLst>
          </p:nvPr>
        </p:nvSpPr>
        <p:spPr>
          <a:xfrm>
            <a:off x="5876925" y="4608513"/>
            <a:ext cx="365124" cy="338960"/>
          </a:xfrm>
          <a:custGeom>
            <a:avLst/>
            <a:gdLst>
              <a:gd name="connsiteX0" fmla="*/ 322393 w 365124"/>
              <a:gd name="connsiteY0" fmla="*/ 115 h 338960"/>
              <a:gd name="connsiteX1" fmla="*/ 42029 w 365124"/>
              <a:gd name="connsiteY1" fmla="*/ 115 h 338960"/>
              <a:gd name="connsiteX2" fmla="*/ 114 w 365124"/>
              <a:gd name="connsiteY2" fmla="*/ 42368 h 338960"/>
              <a:gd name="connsiteX3" fmla="*/ 114 w 365124"/>
              <a:gd name="connsiteY3" fmla="*/ 224524 h 338960"/>
              <a:gd name="connsiteX4" fmla="*/ 42029 w 365124"/>
              <a:gd name="connsiteY4" fmla="*/ 266776 h 338960"/>
              <a:gd name="connsiteX5" fmla="*/ 147282 w 365124"/>
              <a:gd name="connsiteY5" fmla="*/ 266776 h 338960"/>
              <a:gd name="connsiteX6" fmla="*/ 147282 w 365124"/>
              <a:gd name="connsiteY6" fmla="*/ 318418 h 338960"/>
              <a:gd name="connsiteX7" fmla="*/ 89532 w 365124"/>
              <a:gd name="connsiteY7" fmla="*/ 318418 h 338960"/>
              <a:gd name="connsiteX8" fmla="*/ 79287 w 365124"/>
              <a:gd name="connsiteY8" fmla="*/ 328746 h 338960"/>
              <a:gd name="connsiteX9" fmla="*/ 89532 w 365124"/>
              <a:gd name="connsiteY9" fmla="*/ 339075 h 338960"/>
              <a:gd name="connsiteX10" fmla="*/ 267438 w 365124"/>
              <a:gd name="connsiteY10" fmla="*/ 339075 h 338960"/>
              <a:gd name="connsiteX11" fmla="*/ 277684 w 365124"/>
              <a:gd name="connsiteY11" fmla="*/ 328746 h 338960"/>
              <a:gd name="connsiteX12" fmla="*/ 267438 w 365124"/>
              <a:gd name="connsiteY12" fmla="*/ 318418 h 338960"/>
              <a:gd name="connsiteX13" fmla="*/ 210620 w 365124"/>
              <a:gd name="connsiteY13" fmla="*/ 318418 h 338960"/>
              <a:gd name="connsiteX14" fmla="*/ 210620 w 365124"/>
              <a:gd name="connsiteY14" fmla="*/ 266776 h 338960"/>
              <a:gd name="connsiteX15" fmla="*/ 323324 w 365124"/>
              <a:gd name="connsiteY15" fmla="*/ 266776 h 338960"/>
              <a:gd name="connsiteX16" fmla="*/ 365239 w 365124"/>
              <a:gd name="connsiteY16" fmla="*/ 224524 h 338960"/>
              <a:gd name="connsiteX17" fmla="*/ 365239 w 365124"/>
              <a:gd name="connsiteY17" fmla="*/ 42368 h 338960"/>
              <a:gd name="connsiteX18" fmla="*/ 322393 w 365124"/>
              <a:gd name="connsiteY18" fmla="*/ 115 h 338960"/>
              <a:gd name="connsiteX19" fmla="*/ 303763 w 365124"/>
              <a:gd name="connsiteY19" fmla="*/ 63024 h 338960"/>
              <a:gd name="connsiteX20" fmla="*/ 303763 w 365124"/>
              <a:gd name="connsiteY20" fmla="*/ 63024 h 338960"/>
              <a:gd name="connsiteX21" fmla="*/ 303763 w 365124"/>
              <a:gd name="connsiteY21" fmla="*/ 63963 h 338960"/>
              <a:gd name="connsiteX22" fmla="*/ 199443 w 365124"/>
              <a:gd name="connsiteY22" fmla="*/ 203867 h 338960"/>
              <a:gd name="connsiteX23" fmla="*/ 196649 w 365124"/>
              <a:gd name="connsiteY23" fmla="*/ 201989 h 338960"/>
              <a:gd name="connsiteX24" fmla="*/ 114681 w 365124"/>
              <a:gd name="connsiteY24" fmla="*/ 141897 h 338960"/>
              <a:gd name="connsiteX25" fmla="*/ 85807 w 365124"/>
              <a:gd name="connsiteY25" fmla="*/ 179454 h 338960"/>
              <a:gd name="connsiteX26" fmla="*/ 72766 w 365124"/>
              <a:gd name="connsiteY26" fmla="*/ 184149 h 338960"/>
              <a:gd name="connsiteX27" fmla="*/ 66246 w 365124"/>
              <a:gd name="connsiteY27" fmla="*/ 170065 h 338960"/>
              <a:gd name="connsiteX28" fmla="*/ 67178 w 365124"/>
              <a:gd name="connsiteY28" fmla="*/ 168186 h 338960"/>
              <a:gd name="connsiteX29" fmla="*/ 106298 w 365124"/>
              <a:gd name="connsiteY29" fmla="*/ 116544 h 338960"/>
              <a:gd name="connsiteX30" fmla="*/ 110024 w 365124"/>
              <a:gd name="connsiteY30" fmla="*/ 111850 h 338960"/>
              <a:gd name="connsiteX31" fmla="*/ 194785 w 365124"/>
              <a:gd name="connsiteY31" fmla="*/ 174759 h 338960"/>
              <a:gd name="connsiteX32" fmla="*/ 286999 w 365124"/>
              <a:gd name="connsiteY32" fmla="*/ 51757 h 338960"/>
              <a:gd name="connsiteX33" fmla="*/ 298175 w 365124"/>
              <a:gd name="connsiteY33" fmla="*/ 49879 h 338960"/>
              <a:gd name="connsiteX34" fmla="*/ 303763 w 365124"/>
              <a:gd name="connsiteY34" fmla="*/ 63024 h 33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65124" h="338960">
                <a:moveTo>
                  <a:pt x="322393" y="115"/>
                </a:moveTo>
                <a:lnTo>
                  <a:pt x="42029" y="115"/>
                </a:lnTo>
                <a:cubicBezTo>
                  <a:pt x="18743" y="115"/>
                  <a:pt x="114" y="18894"/>
                  <a:pt x="114" y="42368"/>
                </a:cubicBezTo>
                <a:lnTo>
                  <a:pt x="114" y="224524"/>
                </a:lnTo>
                <a:cubicBezTo>
                  <a:pt x="114" y="247997"/>
                  <a:pt x="18743" y="266776"/>
                  <a:pt x="42029" y="266776"/>
                </a:cubicBezTo>
                <a:lnTo>
                  <a:pt x="147282" y="266776"/>
                </a:lnTo>
                <a:lnTo>
                  <a:pt x="147282" y="318418"/>
                </a:lnTo>
                <a:lnTo>
                  <a:pt x="89532" y="318418"/>
                </a:lnTo>
                <a:cubicBezTo>
                  <a:pt x="83944" y="318418"/>
                  <a:pt x="79287" y="323113"/>
                  <a:pt x="79287" y="328746"/>
                </a:cubicBezTo>
                <a:cubicBezTo>
                  <a:pt x="79287" y="334380"/>
                  <a:pt x="83944" y="339075"/>
                  <a:pt x="89532" y="339075"/>
                </a:cubicBezTo>
                <a:lnTo>
                  <a:pt x="267438" y="339075"/>
                </a:lnTo>
                <a:cubicBezTo>
                  <a:pt x="273027" y="339075"/>
                  <a:pt x="277684" y="334380"/>
                  <a:pt x="277684" y="328746"/>
                </a:cubicBezTo>
                <a:cubicBezTo>
                  <a:pt x="277684" y="323113"/>
                  <a:pt x="273027" y="318418"/>
                  <a:pt x="267438" y="318418"/>
                </a:cubicBezTo>
                <a:lnTo>
                  <a:pt x="210620" y="318418"/>
                </a:lnTo>
                <a:lnTo>
                  <a:pt x="210620" y="266776"/>
                </a:lnTo>
                <a:lnTo>
                  <a:pt x="323324" y="266776"/>
                </a:lnTo>
                <a:cubicBezTo>
                  <a:pt x="346610" y="266776"/>
                  <a:pt x="365239" y="247997"/>
                  <a:pt x="365239" y="224524"/>
                </a:cubicBezTo>
                <a:lnTo>
                  <a:pt x="365239" y="42368"/>
                </a:lnTo>
                <a:cubicBezTo>
                  <a:pt x="364307" y="19833"/>
                  <a:pt x="345679" y="115"/>
                  <a:pt x="322393" y="115"/>
                </a:cubicBezTo>
                <a:moveTo>
                  <a:pt x="303763" y="63024"/>
                </a:moveTo>
                <a:cubicBezTo>
                  <a:pt x="303763" y="63024"/>
                  <a:pt x="303763" y="63963"/>
                  <a:pt x="303763" y="63024"/>
                </a:cubicBezTo>
                <a:lnTo>
                  <a:pt x="303763" y="63963"/>
                </a:lnTo>
                <a:lnTo>
                  <a:pt x="199443" y="203867"/>
                </a:lnTo>
                <a:lnTo>
                  <a:pt x="196649" y="201989"/>
                </a:lnTo>
                <a:lnTo>
                  <a:pt x="114681" y="141897"/>
                </a:lnTo>
                <a:lnTo>
                  <a:pt x="85807" y="179454"/>
                </a:lnTo>
                <a:cubicBezTo>
                  <a:pt x="83012" y="184149"/>
                  <a:pt x="77424" y="186027"/>
                  <a:pt x="72766" y="184149"/>
                </a:cubicBezTo>
                <a:cubicBezTo>
                  <a:pt x="67178" y="182270"/>
                  <a:pt x="64383" y="175698"/>
                  <a:pt x="66246" y="170065"/>
                </a:cubicBezTo>
                <a:cubicBezTo>
                  <a:pt x="66246" y="169126"/>
                  <a:pt x="66246" y="169126"/>
                  <a:pt x="67178" y="168186"/>
                </a:cubicBezTo>
                <a:lnTo>
                  <a:pt x="106298" y="116544"/>
                </a:lnTo>
                <a:lnTo>
                  <a:pt x="110024" y="111850"/>
                </a:lnTo>
                <a:lnTo>
                  <a:pt x="194785" y="174759"/>
                </a:lnTo>
                <a:lnTo>
                  <a:pt x="286999" y="51757"/>
                </a:lnTo>
                <a:cubicBezTo>
                  <a:pt x="289793" y="48940"/>
                  <a:pt x="294450" y="48001"/>
                  <a:pt x="298175" y="49879"/>
                </a:cubicBezTo>
                <a:cubicBezTo>
                  <a:pt x="303763" y="51757"/>
                  <a:pt x="306558" y="57391"/>
                  <a:pt x="303763" y="63024"/>
                </a:cubicBezTo>
              </a:path>
            </a:pathLst>
          </a:custGeom>
          <a:solidFill>
            <a:srgbClr val="FFFFFF"/>
          </a:solidFill>
          <a:ln w="12939" cap="flat">
            <a:noFill/>
            <a:prstDash val="solid"/>
            <a:miter/>
          </a:ln>
        </p:spPr>
        <p:txBody>
          <a:bodyPr rtlCol="0" anchor="ctr"/>
          <a:lstStyle/>
          <a:p>
            <a:endParaRPr lang="zh-CN" altLang="en-US"/>
          </a:p>
        </p:txBody>
      </p:sp>
      <p:grpSp>
        <p:nvGrpSpPr>
          <p:cNvPr id="20" name="组合 19"/>
          <p:cNvGrpSpPr/>
          <p:nvPr>
            <p:custDataLst>
              <p:tags r:id="rId16"/>
            </p:custDataLst>
          </p:nvPr>
        </p:nvGrpSpPr>
        <p:grpSpPr>
          <a:xfrm>
            <a:off x="3551555" y="1273810"/>
            <a:ext cx="2699385" cy="2548255"/>
            <a:chOff x="544" y="2867"/>
            <a:chExt cx="4251" cy="4013"/>
          </a:xfrm>
        </p:grpSpPr>
        <p:sp>
          <p:nvSpPr>
            <p:cNvPr id="23" name="矩形 22"/>
            <p:cNvSpPr/>
            <p:nvPr>
              <p:custDataLst>
                <p:tags r:id="rId17"/>
              </p:custDataLst>
            </p:nvPr>
          </p:nvSpPr>
          <p:spPr>
            <a:xfrm>
              <a:off x="544" y="2867"/>
              <a:ext cx="3949" cy="581"/>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400" b="1">
                  <a:solidFill>
                    <a:srgbClr val="389A47"/>
                  </a:solidFill>
                  <a:latin typeface="+mn-ea"/>
                  <a:cs typeface="+mn-ea"/>
                  <a:sym typeface="+mn-ea"/>
                </a:rPr>
                <a:t>2. 自主学习能力</a:t>
              </a:r>
              <a:endParaRPr lang="zh-CN" altLang="en-US" sz="2400" b="1">
                <a:solidFill>
                  <a:srgbClr val="389A47"/>
                </a:solidFill>
                <a:latin typeface="+mn-ea"/>
                <a:cs typeface="+mn-ea"/>
                <a:sym typeface="+mn-ea"/>
              </a:endParaRPr>
            </a:p>
          </p:txBody>
        </p:sp>
        <p:sp>
          <p:nvSpPr>
            <p:cNvPr id="24" name="矩形 23"/>
            <p:cNvSpPr/>
            <p:nvPr>
              <p:custDataLst>
                <p:tags r:id="rId18"/>
              </p:custDataLst>
            </p:nvPr>
          </p:nvSpPr>
          <p:spPr>
            <a:xfrm>
              <a:off x="544" y="3827"/>
              <a:ext cx="4251" cy="3053"/>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a:solidFill>
                    <a:schemeClr val="tx1">
                      <a:lumMod val="85000"/>
                      <a:lumOff val="15000"/>
                    </a:schemeClr>
                  </a:solidFill>
                  <a:latin typeface="+mn-ea"/>
                  <a:cs typeface="+mn-ea"/>
                  <a:sym typeface="+mn-ea"/>
                </a:rPr>
                <a:t>自主学习能力是指个体出于职业发展的需要，在不断提升自己的综合素质和综合技能时表现出的学习能力，是个体胜任各级各类职业和岗位所必须具备的能力。</a:t>
              </a:r>
              <a:endParaRPr lang="zh-CN" altLang="en-US">
                <a:solidFill>
                  <a:schemeClr val="tx1">
                    <a:lumMod val="85000"/>
                    <a:lumOff val="15000"/>
                  </a:schemeClr>
                </a:solidFill>
                <a:latin typeface="+mn-ea"/>
                <a:cs typeface="+mn-ea"/>
                <a:sym typeface="+mn-ea"/>
              </a:endParaRPr>
            </a:p>
          </p:txBody>
        </p:sp>
      </p:grpSp>
      <p:grpSp>
        <p:nvGrpSpPr>
          <p:cNvPr id="27" name="组合 26"/>
          <p:cNvGrpSpPr/>
          <p:nvPr>
            <p:custDataLst>
              <p:tags r:id="rId19"/>
            </p:custDataLst>
          </p:nvPr>
        </p:nvGrpSpPr>
        <p:grpSpPr>
          <a:xfrm>
            <a:off x="9179560" y="2612708"/>
            <a:ext cx="2699385" cy="2548494"/>
            <a:chOff x="544" y="2867"/>
            <a:chExt cx="4251" cy="4013"/>
          </a:xfrm>
        </p:grpSpPr>
        <p:sp>
          <p:nvSpPr>
            <p:cNvPr id="28" name="矩形 27"/>
            <p:cNvSpPr/>
            <p:nvPr>
              <p:custDataLst>
                <p:tags r:id="rId20"/>
              </p:custDataLst>
            </p:nvPr>
          </p:nvSpPr>
          <p:spPr>
            <a:xfrm>
              <a:off x="544" y="2867"/>
              <a:ext cx="3334" cy="581"/>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400" b="1">
                  <a:solidFill>
                    <a:schemeClr val="accent1"/>
                  </a:solidFill>
                  <a:latin typeface="+mn-ea"/>
                  <a:cs typeface="+mn-ea"/>
                  <a:sym typeface="+mn-ea"/>
                </a:rPr>
                <a:t>3. 职业延展力</a:t>
              </a:r>
              <a:endParaRPr lang="zh-CN" altLang="en-US" sz="2400" b="1">
                <a:solidFill>
                  <a:schemeClr val="accent1"/>
                </a:solidFill>
                <a:latin typeface="+mn-ea"/>
                <a:cs typeface="+mn-ea"/>
                <a:sym typeface="+mn-ea"/>
              </a:endParaRPr>
            </a:p>
          </p:txBody>
        </p:sp>
        <p:sp>
          <p:nvSpPr>
            <p:cNvPr id="29" name="矩形 28"/>
            <p:cNvSpPr/>
            <p:nvPr>
              <p:custDataLst>
                <p:tags r:id="rId21"/>
              </p:custDataLst>
            </p:nvPr>
          </p:nvSpPr>
          <p:spPr>
            <a:xfrm>
              <a:off x="544" y="3827"/>
              <a:ext cx="4251" cy="3053"/>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a:solidFill>
                    <a:schemeClr val="tx1">
                      <a:lumMod val="85000"/>
                      <a:lumOff val="15000"/>
                    </a:schemeClr>
                  </a:solidFill>
                  <a:latin typeface="+mn-ea"/>
                  <a:cs typeface="+mn-ea"/>
                  <a:sym typeface="+mn-ea"/>
                </a:rPr>
                <a:t>职业延展力是指提升职业广度和深度的能力。有广度，意味着个体可以更容易地转行，拥有更多的选择权；有深度，意味着个体实现本职业深耕，有着成为专家的可能性。</a:t>
              </a:r>
              <a:endParaRPr lang="zh-CN" altLang="en-US">
                <a:solidFill>
                  <a:schemeClr val="tx1">
                    <a:lumMod val="85000"/>
                    <a:lumOff val="15000"/>
                  </a:schemeClr>
                </a:solidFill>
                <a:latin typeface="+mn-ea"/>
                <a:cs typeface="+mn-ea"/>
                <a:sym typeface="+mn-ea"/>
              </a:endParaRPr>
            </a:p>
          </p:txBody>
        </p:sp>
      </p:grpSp>
    </p:spTree>
    <p:custDataLst>
      <p:tags r:id="rId2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939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1089660"/>
            <a:ext cx="563753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（三）专业创新能力突出</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Google Shape;998;p44"/>
          <p:cNvSpPr/>
          <p:nvPr/>
        </p:nvSpPr>
        <p:spPr>
          <a:xfrm>
            <a:off x="618490" y="1962785"/>
            <a:ext cx="10954385" cy="3782060"/>
          </a:xfrm>
          <a:prstGeom prst="roundRect">
            <a:avLst>
              <a:gd name="adj" fmla="val 7001"/>
            </a:avLst>
          </a:prstGeom>
          <a:solidFill>
            <a:srgbClr val="E0EFDC"/>
          </a:solidFill>
          <a:ln>
            <a:noFill/>
          </a:ln>
          <a:effectLst>
            <a:outerShdw blurRad="42863" dist="9525" dir="540000" algn="bl" rotWithShape="0">
              <a:srgbClr val="000000">
                <a:alpha val="30000"/>
              </a:srgbClr>
            </a:outerShdw>
          </a:effectLst>
        </p:spPr>
        <p:txBody>
          <a:bodyPr spcFirstLastPara="1" wrap="square" lIns="91425" tIns="91425" rIns="91425" bIns="91425" anchor="ctr" anchorCtr="0">
            <a:noAutofit/>
          </a:bodyPr>
          <a:p>
            <a:pPr>
              <a:buClr>
                <a:srgbClr val="000000"/>
              </a:buClr>
            </a:pPr>
            <a:endParaRPr sz="1400" kern="0">
              <a:solidFill>
                <a:schemeClr val="bg1"/>
              </a:solidFill>
              <a:latin typeface="Arial" panose="020B0604020202020204"/>
              <a:cs typeface="Arial" panose="020B0604020202020204"/>
              <a:sym typeface="Arial" panose="020B0604020202020204"/>
            </a:endParaRPr>
          </a:p>
        </p:txBody>
      </p:sp>
      <p:sp>
        <p:nvSpPr>
          <p:cNvPr id="4" name="文本框 3"/>
          <p:cNvSpPr txBox="1"/>
          <p:nvPr/>
        </p:nvSpPr>
        <p:spPr>
          <a:xfrm>
            <a:off x="1052195" y="2391410"/>
            <a:ext cx="10057765" cy="2861310"/>
          </a:xfrm>
          <a:prstGeom prst="rect">
            <a:avLst/>
          </a:prstGeom>
          <a:noFill/>
        </p:spPr>
        <p:txBody>
          <a:bodyPr wrap="square" rtlCol="0" anchor="t">
            <a:spAutoFit/>
          </a:bodyPr>
          <a:p>
            <a:pPr indent="457200" fontAlgn="auto">
              <a:lnSpc>
                <a:spcPct val="150000"/>
              </a:lnSpc>
            </a:pPr>
            <a:r>
              <a:rPr lang="en-US" altLang="zh-CN" sz="2400" b="1">
                <a:solidFill>
                  <a:srgbClr val="389A47"/>
                </a:solidFill>
              </a:rPr>
              <a:t> </a:t>
            </a:r>
            <a:r>
              <a:rPr lang="zh-CN" altLang="en-US" sz="2400" b="1">
                <a:solidFill>
                  <a:srgbClr val="389A47"/>
                </a:solidFill>
              </a:rPr>
              <a:t>高素质技能人才同样需要具备创新能力。</a:t>
            </a:r>
            <a:endParaRPr lang="zh-CN" altLang="en-US" sz="2400" b="1">
              <a:solidFill>
                <a:srgbClr val="389A47"/>
              </a:solidFill>
            </a:endParaRPr>
          </a:p>
          <a:p>
            <a:pPr indent="457200" fontAlgn="auto">
              <a:lnSpc>
                <a:spcPct val="150000"/>
              </a:lnSpc>
            </a:pPr>
            <a:r>
              <a:rPr lang="en-US" altLang="zh-CN" sz="2400" b="1">
                <a:solidFill>
                  <a:srgbClr val="389A47"/>
                </a:solidFill>
              </a:rPr>
              <a:t> </a:t>
            </a:r>
            <a:r>
              <a:rPr lang="zh-CN" altLang="en-US" sz="2400" b="1">
                <a:solidFill>
                  <a:srgbClr val="389A47"/>
                </a:solidFill>
              </a:rPr>
              <a:t>创新能力主要包括</a:t>
            </a:r>
            <a:r>
              <a:rPr lang="zh-CN" altLang="en-US" sz="2400">
                <a:solidFill>
                  <a:schemeClr val="tx1"/>
                </a:solidFill>
              </a:rPr>
              <a:t>不断发现现存事物的缺陷、不断找出新问题的能力，创造性地解决问题的能力，以及根据工作的需要提出创造性的设想并具体实践、操作和开发的能力。作为新时代高素质技能人才，我们需进一步扩大知识面，以适应创新能力的各种要求。</a:t>
            </a:r>
            <a:endParaRPr lang="zh-CN" altLang="en-US" sz="2400">
              <a:solidFill>
                <a:schemeClr val="tx1"/>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939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8" name="任意多边形: 形状 17"/>
          <p:cNvSpPr/>
          <p:nvPr>
            <p:custDataLst>
              <p:tags r:id="rId1"/>
            </p:custDataLst>
          </p:nvPr>
        </p:nvSpPr>
        <p:spPr>
          <a:xfrm>
            <a:off x="1122998" y="4437698"/>
            <a:ext cx="9848488" cy="2006368"/>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gradFill>
            <a:gsLst>
              <a:gs pos="0">
                <a:schemeClr val="accent1">
                  <a:alpha val="15000"/>
                </a:schemeClr>
              </a:gs>
              <a:gs pos="100000">
                <a:schemeClr val="accent1">
                  <a:alpha val="0"/>
                </a:schemeClr>
              </a:gs>
            </a:gsLst>
            <a:lin ang="5400000" scaled="1"/>
          </a:gradFill>
          <a:ln>
            <a:gradFill>
              <a:gsLst>
                <a:gs pos="0">
                  <a:schemeClr val="accent1"/>
                </a:gs>
                <a:gs pos="87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形状 4"/>
          <p:cNvSpPr/>
          <p:nvPr>
            <p:custDataLst>
              <p:tags r:id="rId2"/>
            </p:custDataLst>
          </p:nvPr>
        </p:nvSpPr>
        <p:spPr>
          <a:xfrm>
            <a:off x="5668328" y="5742623"/>
            <a:ext cx="808347" cy="409216"/>
          </a:xfrm>
          <a:custGeom>
            <a:avLst/>
            <a:gdLst>
              <a:gd name="connsiteX0" fmla="*/ 1450658 w 1450657"/>
              <a:gd name="connsiteY0" fmla="*/ 523875 h 734377"/>
              <a:gd name="connsiteX1" fmla="*/ 161925 w 1450657"/>
              <a:gd name="connsiteY1" fmla="*/ 734377 h 734377"/>
              <a:gd name="connsiteX2" fmla="*/ 0 w 1450657"/>
              <a:gd name="connsiteY2" fmla="*/ 0 h 734377"/>
            </a:gdLst>
            <a:ahLst/>
            <a:cxnLst>
              <a:cxn ang="0">
                <a:pos x="connsiteX0" y="connsiteY0"/>
              </a:cxn>
              <a:cxn ang="0">
                <a:pos x="connsiteX1" y="connsiteY1"/>
              </a:cxn>
              <a:cxn ang="0">
                <a:pos x="connsiteX2" y="connsiteY2"/>
              </a:cxn>
            </a:cxnLst>
            <a:rect l="l" t="t" r="r" b="b"/>
            <a:pathLst>
              <a:path w="1450657" h="734377">
                <a:moveTo>
                  <a:pt x="1450658" y="523875"/>
                </a:moveTo>
                <a:lnTo>
                  <a:pt x="161925" y="734377"/>
                </a:lnTo>
                <a:lnTo>
                  <a:pt x="0" y="0"/>
                </a:lnTo>
                <a:close/>
              </a:path>
            </a:pathLst>
          </a:custGeom>
          <a:gradFill>
            <a:gsLst>
              <a:gs pos="1000">
                <a:schemeClr val="accent1">
                  <a:lumMod val="78000"/>
                  <a:lumOff val="22000"/>
                </a:schemeClr>
              </a:gs>
              <a:gs pos="78000">
                <a:schemeClr val="accent1">
                  <a:lumMod val="91000"/>
                </a:schemeClr>
              </a:gs>
            </a:gsLst>
            <a:lin ang="16200000" scaled="0"/>
          </a:gradFill>
          <a:ln w="4833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6" name="任意多边形: 形状 5"/>
          <p:cNvSpPr/>
          <p:nvPr>
            <p:custDataLst>
              <p:tags r:id="rId3"/>
            </p:custDataLst>
          </p:nvPr>
        </p:nvSpPr>
        <p:spPr>
          <a:xfrm>
            <a:off x="5228908" y="5470208"/>
            <a:ext cx="529699" cy="681496"/>
          </a:xfrm>
          <a:custGeom>
            <a:avLst/>
            <a:gdLst>
              <a:gd name="connsiteX0" fmla="*/ 0 w 950595"/>
              <a:gd name="connsiteY0" fmla="*/ 0 h 1223009"/>
              <a:gd name="connsiteX1" fmla="*/ 788670 w 950595"/>
              <a:gd name="connsiteY1" fmla="*/ 488633 h 1223009"/>
              <a:gd name="connsiteX2" fmla="*/ 950595 w 950595"/>
              <a:gd name="connsiteY2" fmla="*/ 1223010 h 1223009"/>
            </a:gdLst>
            <a:ahLst/>
            <a:cxnLst>
              <a:cxn ang="0">
                <a:pos x="connsiteX0" y="connsiteY0"/>
              </a:cxn>
              <a:cxn ang="0">
                <a:pos x="connsiteX1" y="connsiteY1"/>
              </a:cxn>
              <a:cxn ang="0">
                <a:pos x="connsiteX2" y="connsiteY2"/>
              </a:cxn>
            </a:cxnLst>
            <a:rect l="l" t="t" r="r" b="b"/>
            <a:pathLst>
              <a:path w="950595" h="1223009">
                <a:moveTo>
                  <a:pt x="0" y="0"/>
                </a:moveTo>
                <a:lnTo>
                  <a:pt x="788670" y="488633"/>
                </a:lnTo>
                <a:lnTo>
                  <a:pt x="950595" y="1223010"/>
                </a:lnTo>
                <a:close/>
              </a:path>
            </a:pathLst>
          </a:custGeom>
          <a:gradFill>
            <a:gsLst>
              <a:gs pos="19000">
                <a:schemeClr val="accent1">
                  <a:lumMod val="60000"/>
                  <a:lumOff val="40000"/>
                </a:schemeClr>
              </a:gs>
              <a:gs pos="92000">
                <a:schemeClr val="accent1"/>
              </a:gs>
            </a:gsLst>
            <a:lin ang="0" scaled="0"/>
          </a:gradFill>
          <a:ln w="4833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7" name="任意多边形: 形状 6"/>
          <p:cNvSpPr/>
          <p:nvPr>
            <p:custDataLst>
              <p:tags r:id="rId4"/>
            </p:custDataLst>
          </p:nvPr>
        </p:nvSpPr>
        <p:spPr>
          <a:xfrm>
            <a:off x="5228908" y="4839018"/>
            <a:ext cx="439469" cy="903353"/>
          </a:xfrm>
          <a:custGeom>
            <a:avLst/>
            <a:gdLst>
              <a:gd name="connsiteX0" fmla="*/ 0 w 788670"/>
              <a:gd name="connsiteY0" fmla="*/ 1132523 h 1621155"/>
              <a:gd name="connsiteX1" fmla="*/ 619125 w 788670"/>
              <a:gd name="connsiteY1" fmla="*/ 0 h 1621155"/>
              <a:gd name="connsiteX2" fmla="*/ 788670 w 788670"/>
              <a:gd name="connsiteY2" fmla="*/ 1621155 h 1621155"/>
            </a:gdLst>
            <a:ahLst/>
            <a:cxnLst>
              <a:cxn ang="0">
                <a:pos x="connsiteX0" y="connsiteY0"/>
              </a:cxn>
              <a:cxn ang="0">
                <a:pos x="connsiteX1" y="connsiteY1"/>
              </a:cxn>
              <a:cxn ang="0">
                <a:pos x="connsiteX2" y="connsiteY2"/>
              </a:cxn>
            </a:cxnLst>
            <a:rect l="l" t="t" r="r" b="b"/>
            <a:pathLst>
              <a:path w="788670" h="1621155">
                <a:moveTo>
                  <a:pt x="0" y="1132523"/>
                </a:moveTo>
                <a:lnTo>
                  <a:pt x="619125" y="0"/>
                </a:lnTo>
                <a:lnTo>
                  <a:pt x="788670" y="1621155"/>
                </a:lnTo>
                <a:close/>
              </a:path>
            </a:pathLst>
          </a:custGeom>
          <a:gradFill>
            <a:gsLst>
              <a:gs pos="0">
                <a:schemeClr val="accent1">
                  <a:lumMod val="50000"/>
                  <a:lumOff val="50000"/>
                </a:schemeClr>
              </a:gs>
              <a:gs pos="100000">
                <a:schemeClr val="accent1">
                  <a:lumMod val="86000"/>
                  <a:lumOff val="14000"/>
                </a:schemeClr>
              </a:gs>
            </a:gsLst>
            <a:lin ang="600000" scaled="0"/>
          </a:gradFill>
          <a:ln w="48331" cap="flat">
            <a:noFill/>
            <a:prstDash val="solid"/>
            <a:miter/>
          </a:ln>
        </p:spPr>
        <p:txBody>
          <a:bodyPr rtlCol="0" anchor="ctr"/>
          <a:p>
            <a:endParaRPr lang="zh-CN" altLang="en-US"/>
          </a:p>
        </p:txBody>
      </p:sp>
      <p:sp>
        <p:nvSpPr>
          <p:cNvPr id="8" name="任意多边形: 形状 7"/>
          <p:cNvSpPr/>
          <p:nvPr>
            <p:custDataLst>
              <p:tags r:id="rId5"/>
            </p:custDataLst>
          </p:nvPr>
        </p:nvSpPr>
        <p:spPr>
          <a:xfrm>
            <a:off x="5668328" y="5171758"/>
            <a:ext cx="808347" cy="862485"/>
          </a:xfrm>
          <a:custGeom>
            <a:avLst/>
            <a:gdLst>
              <a:gd name="connsiteX0" fmla="*/ 1385888 w 1450657"/>
              <a:gd name="connsiteY0" fmla="*/ 0 h 1547812"/>
              <a:gd name="connsiteX1" fmla="*/ 1450658 w 1450657"/>
              <a:gd name="connsiteY1" fmla="*/ 1547812 h 1547812"/>
              <a:gd name="connsiteX2" fmla="*/ 0 w 1450657"/>
              <a:gd name="connsiteY2" fmla="*/ 1023938 h 1547812"/>
            </a:gdLst>
            <a:ahLst/>
            <a:cxnLst>
              <a:cxn ang="0">
                <a:pos x="connsiteX0" y="connsiteY0"/>
              </a:cxn>
              <a:cxn ang="0">
                <a:pos x="connsiteX1" y="connsiteY1"/>
              </a:cxn>
              <a:cxn ang="0">
                <a:pos x="connsiteX2" y="connsiteY2"/>
              </a:cxn>
            </a:cxnLst>
            <a:rect l="l" t="t" r="r" b="b"/>
            <a:pathLst>
              <a:path w="1450657" h="1547812">
                <a:moveTo>
                  <a:pt x="1385888" y="0"/>
                </a:moveTo>
                <a:lnTo>
                  <a:pt x="1450658" y="1547812"/>
                </a:lnTo>
                <a:lnTo>
                  <a:pt x="0" y="1023938"/>
                </a:lnTo>
                <a:close/>
              </a:path>
            </a:pathLst>
          </a:custGeom>
          <a:gradFill flip="none" rotWithShape="1">
            <a:gsLst>
              <a:gs pos="36000">
                <a:schemeClr val="accent1">
                  <a:lumMod val="75000"/>
                </a:schemeClr>
              </a:gs>
              <a:gs pos="100000">
                <a:schemeClr val="accent1">
                  <a:lumMod val="70000"/>
                  <a:lumOff val="30000"/>
                </a:schemeClr>
              </a:gs>
            </a:gsLst>
            <a:lin ang="1800000" scaled="0"/>
            <a:tileRect/>
          </a:gradFill>
          <a:ln w="48331" cap="flat">
            <a:noFill/>
            <a:prstDash val="solid"/>
            <a:miter/>
          </a:ln>
        </p:spPr>
        <p:txBody>
          <a:bodyPr rtlCol="0" anchor="ctr"/>
          <a:p>
            <a:endParaRPr lang="zh-CN" altLang="en-US"/>
          </a:p>
        </p:txBody>
      </p:sp>
      <p:sp>
        <p:nvSpPr>
          <p:cNvPr id="10" name="任意多边形: 形状 9"/>
          <p:cNvSpPr/>
          <p:nvPr>
            <p:custDataLst>
              <p:tags r:id="rId6"/>
            </p:custDataLst>
          </p:nvPr>
        </p:nvSpPr>
        <p:spPr>
          <a:xfrm>
            <a:off x="6357303" y="4631373"/>
            <a:ext cx="513775" cy="702726"/>
          </a:xfrm>
          <a:custGeom>
            <a:avLst/>
            <a:gdLst>
              <a:gd name="connsiteX0" fmla="*/ 149542 w 922019"/>
              <a:gd name="connsiteY0" fmla="*/ 969645 h 1261109"/>
              <a:gd name="connsiteX1" fmla="*/ 0 w 922019"/>
              <a:gd name="connsiteY1" fmla="*/ 0 h 1261109"/>
              <a:gd name="connsiteX2" fmla="*/ 922020 w 922019"/>
              <a:gd name="connsiteY2" fmla="*/ 1261110 h 1261109"/>
            </a:gdLst>
            <a:ahLst/>
            <a:cxnLst>
              <a:cxn ang="0">
                <a:pos x="connsiteX0" y="connsiteY0"/>
              </a:cxn>
              <a:cxn ang="0">
                <a:pos x="connsiteX1" y="connsiteY1"/>
              </a:cxn>
              <a:cxn ang="0">
                <a:pos x="connsiteX2" y="connsiteY2"/>
              </a:cxn>
            </a:cxnLst>
            <a:rect l="l" t="t" r="r" b="b"/>
            <a:pathLst>
              <a:path w="922019" h="1261109">
                <a:moveTo>
                  <a:pt x="149542" y="969645"/>
                </a:moveTo>
                <a:lnTo>
                  <a:pt x="0" y="0"/>
                </a:lnTo>
                <a:lnTo>
                  <a:pt x="922020" y="1261110"/>
                </a:lnTo>
                <a:close/>
              </a:path>
            </a:pathLst>
          </a:custGeom>
          <a:gradFill>
            <a:gsLst>
              <a:gs pos="1000">
                <a:schemeClr val="accent1">
                  <a:lumMod val="60000"/>
                  <a:lumOff val="40000"/>
                </a:schemeClr>
              </a:gs>
              <a:gs pos="92000">
                <a:schemeClr val="accent1"/>
              </a:gs>
            </a:gsLst>
            <a:lin ang="9600000" scaled="0"/>
          </a:gradFill>
          <a:ln w="48331" cap="flat">
            <a:noFill/>
            <a:prstDash val="solid"/>
            <a:miter/>
          </a:ln>
        </p:spPr>
        <p:txBody>
          <a:bodyPr rtlCol="0" anchor="ctr"/>
          <a:p>
            <a:endParaRPr lang="zh-CN" altLang="en-US"/>
          </a:p>
        </p:txBody>
      </p:sp>
      <p:sp>
        <p:nvSpPr>
          <p:cNvPr id="11" name="任意多边形: 形状 10"/>
          <p:cNvSpPr/>
          <p:nvPr>
            <p:custDataLst>
              <p:tags r:id="rId7"/>
            </p:custDataLst>
          </p:nvPr>
        </p:nvSpPr>
        <p:spPr>
          <a:xfrm>
            <a:off x="6440488" y="5171758"/>
            <a:ext cx="430446" cy="862485"/>
          </a:xfrm>
          <a:custGeom>
            <a:avLst/>
            <a:gdLst>
              <a:gd name="connsiteX0" fmla="*/ 0 w 772477"/>
              <a:gd name="connsiteY0" fmla="*/ 0 h 1547812"/>
              <a:gd name="connsiteX1" fmla="*/ 772477 w 772477"/>
              <a:gd name="connsiteY1" fmla="*/ 291465 h 1547812"/>
              <a:gd name="connsiteX2" fmla="*/ 64770 w 772477"/>
              <a:gd name="connsiteY2" fmla="*/ 1547812 h 1547812"/>
            </a:gdLst>
            <a:ahLst/>
            <a:cxnLst>
              <a:cxn ang="0">
                <a:pos x="connsiteX0" y="connsiteY0"/>
              </a:cxn>
              <a:cxn ang="0">
                <a:pos x="connsiteX1" y="connsiteY1"/>
              </a:cxn>
              <a:cxn ang="0">
                <a:pos x="connsiteX2" y="connsiteY2"/>
              </a:cxn>
            </a:cxnLst>
            <a:rect l="l" t="t" r="r" b="b"/>
            <a:pathLst>
              <a:path w="772477" h="1547812">
                <a:moveTo>
                  <a:pt x="0" y="0"/>
                </a:moveTo>
                <a:lnTo>
                  <a:pt x="772477" y="291465"/>
                </a:lnTo>
                <a:lnTo>
                  <a:pt x="64770" y="1547812"/>
                </a:lnTo>
                <a:close/>
              </a:path>
            </a:pathLst>
          </a:custGeom>
          <a:gradFill>
            <a:gsLst>
              <a:gs pos="28000">
                <a:schemeClr val="accent1">
                  <a:lumMod val="75000"/>
                </a:schemeClr>
              </a:gs>
              <a:gs pos="100000">
                <a:schemeClr val="accent1">
                  <a:lumMod val="70000"/>
                  <a:lumOff val="30000"/>
                </a:schemeClr>
              </a:gs>
            </a:gsLst>
            <a:lin ang="21594000" scaled="0"/>
          </a:gradFill>
          <a:ln w="48331" cap="flat">
            <a:noFill/>
            <a:prstDash val="solid"/>
            <a:miter/>
          </a:ln>
        </p:spPr>
        <p:txBody>
          <a:bodyPr rtlCol="0" anchor="ctr"/>
          <a:p>
            <a:endParaRPr lang="zh-CN" altLang="en-US"/>
          </a:p>
        </p:txBody>
      </p:sp>
      <p:sp>
        <p:nvSpPr>
          <p:cNvPr id="12" name="任意多边形: 形状 11"/>
          <p:cNvSpPr/>
          <p:nvPr>
            <p:custDataLst>
              <p:tags r:id="rId8"/>
            </p:custDataLst>
          </p:nvPr>
        </p:nvSpPr>
        <p:spPr>
          <a:xfrm>
            <a:off x="5573713" y="4631373"/>
            <a:ext cx="866730" cy="540314"/>
          </a:xfrm>
          <a:custGeom>
            <a:avLst/>
            <a:gdLst>
              <a:gd name="connsiteX0" fmla="*/ 0 w 1555432"/>
              <a:gd name="connsiteY0" fmla="*/ 372428 h 969645"/>
              <a:gd name="connsiteX1" fmla="*/ 1405890 w 1555432"/>
              <a:gd name="connsiteY1" fmla="*/ 0 h 969645"/>
              <a:gd name="connsiteX2" fmla="*/ 1555433 w 1555432"/>
              <a:gd name="connsiteY2" fmla="*/ 969645 h 969645"/>
            </a:gdLst>
            <a:ahLst/>
            <a:cxnLst>
              <a:cxn ang="0">
                <a:pos x="connsiteX0" y="connsiteY0"/>
              </a:cxn>
              <a:cxn ang="0">
                <a:pos x="connsiteX1" y="connsiteY1"/>
              </a:cxn>
              <a:cxn ang="0">
                <a:pos x="connsiteX2" y="connsiteY2"/>
              </a:cxn>
            </a:cxnLst>
            <a:rect l="l" t="t" r="r" b="b"/>
            <a:pathLst>
              <a:path w="1555432" h="969645">
                <a:moveTo>
                  <a:pt x="0" y="372428"/>
                </a:moveTo>
                <a:lnTo>
                  <a:pt x="1405890" y="0"/>
                </a:lnTo>
                <a:lnTo>
                  <a:pt x="1555433" y="969645"/>
                </a:lnTo>
                <a:close/>
              </a:path>
            </a:pathLst>
          </a:custGeom>
          <a:gradFill flip="none" rotWithShape="1">
            <a:gsLst>
              <a:gs pos="0">
                <a:schemeClr val="accent1">
                  <a:lumMod val="55000"/>
                  <a:lumOff val="45000"/>
                </a:schemeClr>
              </a:gs>
              <a:gs pos="100000">
                <a:schemeClr val="accent1"/>
              </a:gs>
            </a:gsLst>
            <a:lin ang="7200000" scaled="0"/>
            <a:tileRect/>
          </a:gradFill>
          <a:ln w="48331" cap="flat">
            <a:noFill/>
            <a:prstDash val="solid"/>
            <a:miter/>
          </a:ln>
        </p:spPr>
        <p:txBody>
          <a:bodyPr rtlCol="0" anchor="ctr"/>
          <a:p>
            <a:endParaRPr lang="zh-CN" altLang="en-US"/>
          </a:p>
        </p:txBody>
      </p:sp>
      <p:sp>
        <p:nvSpPr>
          <p:cNvPr id="13" name="任意多边形: 形状 12"/>
          <p:cNvSpPr/>
          <p:nvPr>
            <p:custDataLst>
              <p:tags r:id="rId9"/>
            </p:custDataLst>
          </p:nvPr>
        </p:nvSpPr>
        <p:spPr>
          <a:xfrm>
            <a:off x="5573713" y="4839018"/>
            <a:ext cx="866730" cy="903353"/>
          </a:xfrm>
          <a:custGeom>
            <a:avLst/>
            <a:gdLst>
              <a:gd name="connsiteX0" fmla="*/ 0 w 1555432"/>
              <a:gd name="connsiteY0" fmla="*/ 0 h 1621155"/>
              <a:gd name="connsiteX1" fmla="*/ 1555433 w 1555432"/>
              <a:gd name="connsiteY1" fmla="*/ 597218 h 1621155"/>
              <a:gd name="connsiteX2" fmla="*/ 169545 w 1555432"/>
              <a:gd name="connsiteY2" fmla="*/ 1621155 h 1621155"/>
            </a:gdLst>
            <a:ahLst/>
            <a:cxnLst>
              <a:cxn ang="0">
                <a:pos x="connsiteX0" y="connsiteY0"/>
              </a:cxn>
              <a:cxn ang="0">
                <a:pos x="connsiteX1" y="connsiteY1"/>
              </a:cxn>
              <a:cxn ang="0">
                <a:pos x="connsiteX2" y="connsiteY2"/>
              </a:cxn>
            </a:cxnLst>
            <a:rect l="l" t="t" r="r" b="b"/>
            <a:pathLst>
              <a:path w="1555432" h="1621155">
                <a:moveTo>
                  <a:pt x="0" y="0"/>
                </a:moveTo>
                <a:lnTo>
                  <a:pt x="1555433" y="597218"/>
                </a:lnTo>
                <a:lnTo>
                  <a:pt x="169545" y="1621155"/>
                </a:lnTo>
                <a:close/>
              </a:path>
            </a:pathLst>
          </a:custGeom>
          <a:gradFill flip="none" rotWithShape="1">
            <a:gsLst>
              <a:gs pos="0">
                <a:schemeClr val="accent1">
                  <a:lumMod val="36000"/>
                  <a:lumOff val="64000"/>
                </a:schemeClr>
              </a:gs>
              <a:gs pos="100000">
                <a:schemeClr val="accent1">
                  <a:lumMod val="77000"/>
                  <a:lumOff val="23000"/>
                </a:schemeClr>
              </a:gs>
            </a:gsLst>
            <a:lin ang="2700000" scaled="1"/>
            <a:tileRect/>
          </a:gradFill>
          <a:ln w="48331" cap="flat">
            <a:noFill/>
            <a:prstDash val="solid"/>
            <a:miter/>
          </a:ln>
        </p:spPr>
        <p:txBody>
          <a:bodyPr rtlCol="0" anchor="ctr"/>
          <a:p>
            <a:endParaRPr lang="zh-CN" altLang="en-US"/>
          </a:p>
        </p:txBody>
      </p:sp>
      <p:sp>
        <p:nvSpPr>
          <p:cNvPr id="14" name="椭圆 13"/>
          <p:cNvSpPr/>
          <p:nvPr>
            <p:custDataLst>
              <p:tags r:id="rId10"/>
            </p:custDataLst>
          </p:nvPr>
        </p:nvSpPr>
        <p:spPr>
          <a:xfrm rot="20464926">
            <a:off x="4673918" y="5145088"/>
            <a:ext cx="2828015" cy="590804"/>
          </a:xfrm>
          <a:prstGeom prst="ellipse">
            <a:avLst/>
          </a:prstGeom>
          <a:noFill/>
          <a:ln w="9525">
            <a:gradFill flip="none" rotWithShape="1">
              <a:gsLst>
                <a:gs pos="0">
                  <a:schemeClr val="accent1"/>
                </a:gs>
                <a:gs pos="100000">
                  <a:schemeClr val="accent1">
                    <a:alpha val="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custDataLst>
              <p:tags r:id="rId11"/>
            </p:custDataLst>
          </p:nvPr>
        </p:nvSpPr>
        <p:spPr>
          <a:xfrm rot="997938">
            <a:off x="4784408" y="5145088"/>
            <a:ext cx="2606541" cy="590804"/>
          </a:xfrm>
          <a:prstGeom prst="ellipse">
            <a:avLst/>
          </a:prstGeom>
          <a:noFill/>
          <a:ln w="19050">
            <a:gradFill flip="none" rotWithShape="1">
              <a:gsLst>
                <a:gs pos="0">
                  <a:schemeClr val="accent1"/>
                </a:gs>
                <a:gs pos="100000">
                  <a:schemeClr val="accent1">
                    <a:alpha val="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custDataLst>
              <p:tags r:id="rId12"/>
            </p:custDataLst>
          </p:nvPr>
        </p:nvSpPr>
        <p:spPr>
          <a:xfrm rot="19668910">
            <a:off x="4593273" y="5145088"/>
            <a:ext cx="2828015" cy="590804"/>
          </a:xfrm>
          <a:prstGeom prst="ellipse">
            <a:avLst/>
          </a:prstGeom>
          <a:noFill/>
          <a:ln w="19050">
            <a:gradFill flip="none" rotWithShape="1">
              <a:gsLst>
                <a:gs pos="1000">
                  <a:schemeClr val="accent1">
                    <a:lumMod val="60000"/>
                    <a:lumOff val="40000"/>
                  </a:schemeClr>
                </a:gs>
                <a:gs pos="100000">
                  <a:schemeClr val="accent1">
                    <a:alpha val="0"/>
                  </a:schemeClr>
                </a:gs>
              </a:gsLst>
              <a:lin ang="16200000" scaled="1"/>
              <a:tileRect/>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custDataLst>
              <p:tags r:id="rId13"/>
            </p:custDataLst>
          </p:nvPr>
        </p:nvSpPr>
        <p:spPr>
          <a:xfrm>
            <a:off x="6916103" y="5330508"/>
            <a:ext cx="110257" cy="110257"/>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custDataLst>
              <p:tags r:id="rId14"/>
            </p:custDataLst>
          </p:nvPr>
        </p:nvSpPr>
        <p:spPr>
          <a:xfrm>
            <a:off x="6288088" y="5744528"/>
            <a:ext cx="110257" cy="110257"/>
          </a:xfrm>
          <a:prstGeom prst="ellipse">
            <a:avLst/>
          </a:prstGeom>
          <a:gradFill flip="none" rotWithShape="1">
            <a:gsLst>
              <a:gs pos="1000">
                <a:schemeClr val="accent1">
                  <a:lumMod val="20000"/>
                  <a:lumOff val="80000"/>
                </a:schemeClr>
              </a:gs>
              <a:gs pos="100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任意多边形: 形状 21"/>
          <p:cNvSpPr/>
          <p:nvPr>
            <p:custDataLst>
              <p:tags r:id="rId15"/>
            </p:custDataLst>
          </p:nvPr>
        </p:nvSpPr>
        <p:spPr>
          <a:xfrm>
            <a:off x="985838" y="4221163"/>
            <a:ext cx="10122776" cy="2006368"/>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noFill/>
          <a:ln w="15875">
            <a:gradFill>
              <a:gsLst>
                <a:gs pos="0">
                  <a:schemeClr val="accent1">
                    <a:lumMod val="40000"/>
                    <a:lumOff val="60000"/>
                  </a:schemeClr>
                </a:gs>
                <a:gs pos="92000">
                  <a:schemeClr val="accent1">
                    <a:alpha val="0"/>
                  </a:schemeClr>
                </a:gs>
              </a:gsLst>
              <a:lin ang="5400000" scaled="1"/>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3" name="椭圆 102"/>
          <p:cNvSpPr/>
          <p:nvPr>
            <p:custDataLst>
              <p:tags r:id="rId16"/>
            </p:custDataLst>
          </p:nvPr>
        </p:nvSpPr>
        <p:spPr>
          <a:xfrm>
            <a:off x="4729163" y="4210368"/>
            <a:ext cx="146385" cy="146385"/>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 name="椭圆 103"/>
          <p:cNvSpPr/>
          <p:nvPr>
            <p:custDataLst>
              <p:tags r:id="rId17"/>
            </p:custDataLst>
          </p:nvPr>
        </p:nvSpPr>
        <p:spPr>
          <a:xfrm>
            <a:off x="4757103" y="4238308"/>
            <a:ext cx="90445" cy="90445"/>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0" name="直接连接符 99"/>
          <p:cNvCxnSpPr/>
          <p:nvPr>
            <p:custDataLst>
              <p:tags r:id="rId18"/>
            </p:custDataLst>
          </p:nvPr>
        </p:nvCxnSpPr>
        <p:spPr>
          <a:xfrm flipV="1">
            <a:off x="4803458" y="3560763"/>
            <a:ext cx="0" cy="649254"/>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111" name="椭圆 110"/>
          <p:cNvSpPr/>
          <p:nvPr>
            <p:custDataLst>
              <p:tags r:id="rId19"/>
            </p:custDataLst>
          </p:nvPr>
        </p:nvSpPr>
        <p:spPr>
          <a:xfrm>
            <a:off x="7219633" y="4210368"/>
            <a:ext cx="146385" cy="146385"/>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2" name="椭圆 111"/>
          <p:cNvSpPr/>
          <p:nvPr>
            <p:custDataLst>
              <p:tags r:id="rId20"/>
            </p:custDataLst>
          </p:nvPr>
        </p:nvSpPr>
        <p:spPr>
          <a:xfrm>
            <a:off x="7247573" y="4238308"/>
            <a:ext cx="90445" cy="90445"/>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8" name="直接连接符 107"/>
          <p:cNvCxnSpPr/>
          <p:nvPr>
            <p:custDataLst>
              <p:tags r:id="rId21"/>
            </p:custDataLst>
          </p:nvPr>
        </p:nvCxnSpPr>
        <p:spPr>
          <a:xfrm flipV="1">
            <a:off x="7293928" y="3560763"/>
            <a:ext cx="0" cy="649254"/>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grpSp>
        <p:nvGrpSpPr>
          <p:cNvPr id="25" name="组合 24"/>
          <p:cNvGrpSpPr/>
          <p:nvPr>
            <p:custDataLst>
              <p:tags r:id="rId22"/>
            </p:custDataLst>
          </p:nvPr>
        </p:nvGrpSpPr>
        <p:grpSpPr>
          <a:xfrm>
            <a:off x="706755" y="1012508"/>
            <a:ext cx="5180965" cy="2731391"/>
            <a:chOff x="-711" y="2867"/>
            <a:chExt cx="8159" cy="4301"/>
          </a:xfrm>
        </p:grpSpPr>
        <p:sp>
          <p:nvSpPr>
            <p:cNvPr id="26" name="矩形 25"/>
            <p:cNvSpPr/>
            <p:nvPr>
              <p:custDataLst>
                <p:tags r:id="rId23"/>
              </p:custDataLst>
            </p:nvPr>
          </p:nvSpPr>
          <p:spPr>
            <a:xfrm>
              <a:off x="544" y="2867"/>
              <a:ext cx="3687" cy="581"/>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400" b="1">
                  <a:solidFill>
                    <a:schemeClr val="accent1"/>
                  </a:solidFill>
                  <a:latin typeface="+mn-ea"/>
                  <a:cs typeface="+mn-ea"/>
                  <a:sym typeface="+mn-ea"/>
                </a:rPr>
                <a:t>1. 批判性思维</a:t>
              </a:r>
              <a:endParaRPr lang="zh-CN" altLang="en-US" sz="2400" b="1">
                <a:solidFill>
                  <a:schemeClr val="accent1"/>
                </a:solidFill>
                <a:latin typeface="+mn-ea"/>
                <a:cs typeface="+mn-ea"/>
                <a:sym typeface="+mn-ea"/>
              </a:endParaRPr>
            </a:p>
          </p:txBody>
        </p:sp>
        <p:sp>
          <p:nvSpPr>
            <p:cNvPr id="27" name="矩形 26"/>
            <p:cNvSpPr/>
            <p:nvPr>
              <p:custDataLst>
                <p:tags r:id="rId24"/>
              </p:custDataLst>
            </p:nvPr>
          </p:nvSpPr>
          <p:spPr>
            <a:xfrm>
              <a:off x="-711" y="3827"/>
              <a:ext cx="8159" cy="3341"/>
            </a:xfrm>
            <a:prstGeom prst="rect">
              <a:avLst/>
            </a:prstGeom>
            <a:noFill/>
          </p:spPr>
          <p:txBody>
            <a:bodyPr wrap="square" lIns="0" tIns="0" rIns="0" bIns="0" rtlCol="0" anchor="t" anchorCtr="0">
              <a:noAutofit/>
            </a:bodyPr>
            <a:p>
              <a:pPr algn="l">
                <a:lnSpc>
                  <a:spcPct val="100000"/>
                </a:lnSpc>
                <a:spcBef>
                  <a:spcPct val="0"/>
                </a:spcBef>
                <a:spcAft>
                  <a:spcPct val="0"/>
                </a:spcAft>
              </a:pPr>
              <a:r>
                <a:rPr lang="zh-CN" altLang="en-US" sz="2000">
                  <a:solidFill>
                    <a:schemeClr val="tx1">
                      <a:lumMod val="85000"/>
                      <a:lumOff val="15000"/>
                    </a:schemeClr>
                  </a:solidFill>
                  <a:latin typeface="+mn-ea"/>
                  <a:cs typeface="+mn-ea"/>
                  <a:sym typeface="+mn-ea"/>
                </a:rPr>
                <a:t>批判性思维是职业社会中的一项关键思维能力。批判性思维主要表现为在职业发展中对各种事项进行理性的思考、分析、考虑和决策。批判性思考者不仅善于积累信息，而且知道如何利用这些信息来推断重要的事实和结果。批判性思维能够帮高素质技能人才不断找出新问题，进而改进决策。</a:t>
              </a:r>
              <a:endParaRPr lang="zh-CN" altLang="en-US" sz="2000">
                <a:solidFill>
                  <a:schemeClr val="tx1">
                    <a:lumMod val="85000"/>
                    <a:lumOff val="15000"/>
                  </a:schemeClr>
                </a:solidFill>
                <a:latin typeface="+mn-ea"/>
                <a:cs typeface="+mn-ea"/>
                <a:sym typeface="+mn-ea"/>
              </a:endParaRPr>
            </a:p>
          </p:txBody>
        </p:sp>
      </p:grpSp>
      <p:grpSp>
        <p:nvGrpSpPr>
          <p:cNvPr id="28" name="组合 27"/>
          <p:cNvGrpSpPr/>
          <p:nvPr>
            <p:custDataLst>
              <p:tags r:id="rId25"/>
            </p:custDataLst>
          </p:nvPr>
        </p:nvGrpSpPr>
        <p:grpSpPr>
          <a:xfrm>
            <a:off x="6398260" y="1012825"/>
            <a:ext cx="5086985" cy="2809018"/>
            <a:chOff x="544" y="2867"/>
            <a:chExt cx="7202" cy="4115"/>
          </a:xfrm>
        </p:grpSpPr>
        <p:sp>
          <p:nvSpPr>
            <p:cNvPr id="29" name="矩形 28"/>
            <p:cNvSpPr/>
            <p:nvPr>
              <p:custDataLst>
                <p:tags r:id="rId26"/>
              </p:custDataLst>
            </p:nvPr>
          </p:nvSpPr>
          <p:spPr>
            <a:xfrm>
              <a:off x="544" y="2867"/>
              <a:ext cx="3949" cy="540"/>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400" b="1">
                  <a:solidFill>
                    <a:srgbClr val="389A47"/>
                  </a:solidFill>
                  <a:latin typeface="+mn-ea"/>
                  <a:cs typeface="+mn-ea"/>
                  <a:sym typeface="+mn-ea"/>
                </a:rPr>
                <a:t>2. 创造能力</a:t>
              </a:r>
              <a:endParaRPr lang="zh-CN" altLang="en-US" sz="2400" b="1">
                <a:solidFill>
                  <a:srgbClr val="389A47"/>
                </a:solidFill>
                <a:latin typeface="+mn-ea"/>
                <a:cs typeface="+mn-ea"/>
                <a:sym typeface="+mn-ea"/>
              </a:endParaRPr>
            </a:p>
          </p:txBody>
        </p:sp>
        <p:sp>
          <p:nvSpPr>
            <p:cNvPr id="30" name="矩形 29"/>
            <p:cNvSpPr/>
            <p:nvPr>
              <p:custDataLst>
                <p:tags r:id="rId27"/>
              </p:custDataLst>
            </p:nvPr>
          </p:nvSpPr>
          <p:spPr>
            <a:xfrm>
              <a:off x="544" y="3827"/>
              <a:ext cx="7202" cy="3155"/>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2000">
                  <a:solidFill>
                    <a:schemeClr val="tx1">
                      <a:lumMod val="85000"/>
                      <a:lumOff val="15000"/>
                    </a:schemeClr>
                  </a:solidFill>
                  <a:latin typeface="+mn-ea"/>
                  <a:cs typeface="+mn-ea"/>
                  <a:sym typeface="+mn-ea"/>
                </a:rPr>
                <a:t>一是在就业中创新，高素质技能人才能够创造性地解决职业中存在的问题，而不是简单完成重复性的生产工作；二是把握创业机会，根据工作的需要提出创造性的设想，为社会创造更多的就业机会。创造能力可以帮助高素质技能人才实现更高层次、更具社会意义、更能体现个人价值的就业。</a:t>
              </a:r>
              <a:endParaRPr lang="zh-CN" altLang="en-US" sz="2000">
                <a:solidFill>
                  <a:schemeClr val="tx1">
                    <a:lumMod val="85000"/>
                    <a:lumOff val="15000"/>
                  </a:schemeClr>
                </a:solidFill>
                <a:latin typeface="+mn-ea"/>
                <a:cs typeface="+mn-ea"/>
                <a:sym typeface="+mn-ea"/>
              </a:endParaRPr>
            </a:p>
          </p:txBody>
        </p:sp>
      </p:grpSp>
    </p:spTree>
    <p:custDataLst>
      <p:tags r:id="rId2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939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6380480"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张一鸣专访：我为什么会选择创业</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275590" y="1615440"/>
            <a:ext cx="11915775" cy="631190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我陆续加入过各种创业团队。在这个过程中，我跟很多毕业生共处过，现在还和他们很多人保持联系。跟你分享一下我看到的一些好和不好的情况，总结一下这些优秀年轻人应该有哪些特点。</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一个特点：有好奇心，能够主动学习新事物、新知识和新技能。我有个前同事，理论基础挺好，但每次都是把自己的工作做完就下班了。他在一家公司待了一年多，但对网上的新技术、新工具都不是很了解，非常依赖别人，当他想要完成一个项目时，就需要有人帮他做后半部分，因为他自己只能做前半部分。如果是有好奇心的人，将前端、后端、算法都掌握了，至少有所了解的话，那么很多调试分析就可以自己一个人做了。</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第二个特点：对不确定性保持乐观。比如，今日头条刚开始做的时候，我跟大家讲：“我们要做 1 亿的日启动次数。”很多人觉得，你这家小公司怎么可能做得到呢？如果对此持怀疑态度，就不敢努力去尝试。只有乐观的人会相信，并且愿意去尝试。其实我加入北京酷讯科技有限公司时也是这样，那家公司当时想做下一代搜索引擎，但最后也没有做成，只做了旅游的垂直搜索。我不知道其他人是怎么想的，反正我自己觉得很</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4495" y="1035050"/>
            <a:ext cx="11574145" cy="5258435"/>
          </a:xfrm>
          <a:prstGeom prst="rect">
            <a:avLst/>
          </a:prstGeom>
          <a:noFill/>
        </p:spPr>
        <p:txBody>
          <a:bodyPr wrap="square" rtlCol="0" anchor="t">
            <a:noAutofit/>
          </a:bodyPr>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兴奋。我确实没有把握，也不知道怎么做，但当时就去学、去看所有相关的东西。我觉得最后也许不一定能做成，或者没有完全做到，但这个过程也会很有帮助——只要对事情的不确定性保持乐观，你会更愿意去尝试。</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 </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第三个特点：不甘于平庸。走入社会后的年轻人，应该设定更高的标准。大学期间的同学、一起共事的同事中，有很多非常不错的人才，技术、成绩都比我好，但 10 年过去了，很多人没有达到我当初的预期。很多人在毕业后设定的目标就不高。我回顾了一下，发现有同事加入银行的信息技术部门：有的是毕业后就加入，有的是工作一段时间后加入。为什么我把这个跟“不甘于平庸”联系在一起呢？因为他们很多人的加入是为了快点解决户口问题，或者得到买经济适用房的机会。如果一个人一毕业就把目标定在这儿：在北京五环内买一个小两居、小三居，把精力都花在这上面，那么他的工作会受到很大影响，他的行为会发生变化，不愿意冒风险。如果不甘于平庸，希望做得非常好的话，是不会为这些东西担心的，这是很重要的。我说的不平庸并不是专指薪酬很高或者技术很好，而是对自己的标准一定要高。也许前两年变化得比较慢，但 10 年后再看肯定会非常不一样。</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3" name="文本框 2"/>
          <p:cNvSpPr txBox="1"/>
          <p:nvPr/>
        </p:nvSpPr>
        <p:spPr>
          <a:xfrm>
            <a:off x="1167319" y="216730"/>
            <a:ext cx="6939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939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377825" y="967740"/>
            <a:ext cx="11529060" cy="2778760"/>
          </a:xfrm>
          <a:prstGeom prst="rect">
            <a:avLst/>
          </a:prstGeom>
          <a:noFill/>
        </p:spPr>
        <p:txBody>
          <a:bodyPr wrap="square" rtlCol="0">
            <a:no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四个特点：不骄傲，要能延迟满足感。在这里举个反例：有两个我印象比较深刻的年轻人，我当时是他们的主管，他们的素质、技术都蛮不错，也都挺有特点，但是我发现他们在工作中表现出来的态度始终不是很好。他们觉得其他同事做得不如他们，其实他们确实可以算作在当时招的同事里面的佼佼者。所以很多基础一点的工作，比如要做一个调试工具，他们就不愿意做，或者需要跟同事配合的工作，他们就配合得不好。本来都是资质非常好的人才，人非常聪明，动手能力也强，但没有控制好自己的骄傲情绪。我觉得这和“不甘于平庸”并不矛盾。“不甘于平庸”是指你的目标要设得很高，而“不骄傲”是指你要踏实。另一个例子是，当时我们有个做产品的同事，也是应届生招进来的，当时大家都觉得他不算特别聪明，就让他做一些辅助性的工作，如统计一下数据，或做一下用户反弹之类的工作，但现在他已经是一家十亿美元市值公司的副总裁。后来我想了想，他的特点就是肯去做，负责任，从不推诿，只要是他承担的事情，他总会尽可能地做好。每次也不算做得特别好，但我们总是给他反馈。他去了那家公司后，把一个用户数量不足 10 万的边缘频道负责起来，越做越好。由于是边缘频道，没有配备完整的团队，所以他一个人承担了很多职责，也得到了很多锻炼。</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69392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一、职业社会对高素质技能人才的总体要求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967740"/>
            <a:ext cx="11221085" cy="304609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第五个特点：对重要的选择有判断力。对于选什么专业、选什么公司、选什么职业、选什么发展路径，自己要有判断力，不要被短期选择所左右。比如，原先有很多人愿意去外企，不愿意去新兴公司。2006 年、2007 年的时候，很多师弟、师妹在进行职业选择的时候向我咨询，我都建议他们去百度，不要去国际商业机器公司或者微软公司。很多人都偏于短期考虑：外企可能名气大、薪酬更高一点。虽然这个道理大家都听过很多遍，但实际上，刚毕业时薪酬相差三五千元，真的可以忽略不计。其实，短期薪酬差别并不重要，但能摆脱固有思维、能有判断力的人也不是特别多。</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（一）高素质专业技术人才的核心素质要求</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矩形: 圆角 2"/>
          <p:cNvSpPr/>
          <p:nvPr>
            <p:custDataLst>
              <p:tags r:id="rId1"/>
            </p:custDataLst>
          </p:nvPr>
        </p:nvSpPr>
        <p:spPr>
          <a:xfrm>
            <a:off x="6292215" y="1840230"/>
            <a:ext cx="5193030" cy="2112010"/>
          </a:xfrm>
          <a:prstGeom prst="roundRect">
            <a:avLst>
              <a:gd name="adj" fmla="val 14162"/>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6" name="椭圆 5"/>
          <p:cNvSpPr/>
          <p:nvPr>
            <p:custDataLst>
              <p:tags r:id="rId2"/>
            </p:custDataLst>
          </p:nvPr>
        </p:nvSpPr>
        <p:spPr>
          <a:xfrm>
            <a:off x="6565900" y="2120900"/>
            <a:ext cx="539750" cy="539750"/>
          </a:xfrm>
          <a:prstGeom prst="ellipse">
            <a:avLst/>
          </a:prstGeom>
          <a:solidFill>
            <a:srgbClr val="389A47"/>
          </a:soli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rPr>
              <a:t>02</a:t>
            </a:r>
            <a:endParaRPr lang="zh-CN" altLang="en-US" sz="2000" b="1">
              <a:solidFill>
                <a:schemeClr val="lt1">
                  <a:lumMod val="100000"/>
                </a:schemeClr>
              </a:solidFill>
              <a:latin typeface="+mn-ea"/>
              <a:cs typeface="+mn-ea"/>
            </a:endParaRPr>
          </a:p>
        </p:txBody>
      </p:sp>
      <p:sp>
        <p:nvSpPr>
          <p:cNvPr id="14" name="矩形: 圆角 13"/>
          <p:cNvSpPr/>
          <p:nvPr>
            <p:custDataLst>
              <p:tags r:id="rId3"/>
            </p:custDataLst>
          </p:nvPr>
        </p:nvSpPr>
        <p:spPr>
          <a:xfrm>
            <a:off x="6292215" y="4132580"/>
            <a:ext cx="5193030" cy="2112010"/>
          </a:xfrm>
          <a:prstGeom prst="roundRect">
            <a:avLst>
              <a:gd name="adj" fmla="val 12731"/>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10" name="椭圆 9"/>
          <p:cNvSpPr/>
          <p:nvPr>
            <p:custDataLst>
              <p:tags r:id="rId4"/>
            </p:custDataLst>
          </p:nvPr>
        </p:nvSpPr>
        <p:spPr>
          <a:xfrm>
            <a:off x="6565900" y="4413250"/>
            <a:ext cx="539750" cy="539750"/>
          </a:xfrm>
          <a:prstGeom prst="ellipse">
            <a:avLst/>
          </a:prstGeom>
          <a:solidFill>
            <a:srgbClr val="389A47"/>
          </a:soli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000" b="1">
                <a:solidFill>
                  <a:schemeClr val="lt1">
                    <a:lumMod val="100000"/>
                  </a:schemeClr>
                </a:solidFill>
                <a:latin typeface="+mn-ea"/>
                <a:cs typeface="+mn-ea"/>
              </a:rPr>
              <a:t>04</a:t>
            </a:r>
            <a:endParaRPr lang="zh-CN" altLang="en-US" sz="2000" b="1">
              <a:solidFill>
                <a:schemeClr val="lt1">
                  <a:lumMod val="100000"/>
                </a:schemeClr>
              </a:solidFill>
              <a:latin typeface="+mn-ea"/>
              <a:cs typeface="+mn-ea"/>
            </a:endParaRPr>
          </a:p>
        </p:txBody>
      </p:sp>
      <p:sp>
        <p:nvSpPr>
          <p:cNvPr id="26" name="矩形: 圆角 25"/>
          <p:cNvSpPr/>
          <p:nvPr>
            <p:custDataLst>
              <p:tags r:id="rId5"/>
            </p:custDataLst>
          </p:nvPr>
        </p:nvSpPr>
        <p:spPr>
          <a:xfrm>
            <a:off x="682625" y="1840230"/>
            <a:ext cx="5193030" cy="2112010"/>
          </a:xfrm>
          <a:prstGeom prst="roundRect">
            <a:avLst>
              <a:gd name="adj" fmla="val 13447"/>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13" name="椭圆 12"/>
          <p:cNvSpPr/>
          <p:nvPr>
            <p:custDataLst>
              <p:tags r:id="rId6"/>
            </p:custDataLst>
          </p:nvPr>
        </p:nvSpPr>
        <p:spPr>
          <a:xfrm>
            <a:off x="955675" y="2120900"/>
            <a:ext cx="539750" cy="539750"/>
          </a:xfrm>
          <a:prstGeom prst="ellipse">
            <a:avLst/>
          </a:prstGeom>
          <a:solidFill>
            <a:srgbClr val="389A47"/>
          </a:soli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rPr>
              <a:t>01</a:t>
            </a:r>
            <a:endParaRPr lang="zh-CN" altLang="en-US" sz="2000" b="1">
              <a:solidFill>
                <a:schemeClr val="lt1">
                  <a:lumMod val="100000"/>
                </a:schemeClr>
              </a:solidFill>
              <a:latin typeface="+mn-ea"/>
              <a:cs typeface="+mn-ea"/>
            </a:endParaRPr>
          </a:p>
        </p:txBody>
      </p:sp>
      <p:sp>
        <p:nvSpPr>
          <p:cNvPr id="15" name="矩形 14"/>
          <p:cNvSpPr/>
          <p:nvPr>
            <p:custDataLst>
              <p:tags r:id="rId7"/>
            </p:custDataLst>
          </p:nvPr>
        </p:nvSpPr>
        <p:spPr>
          <a:xfrm>
            <a:off x="1647190" y="2470785"/>
            <a:ext cx="3994150" cy="984885"/>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1600" dirty="0">
                <a:ln>
                  <a:noFill/>
                  <a:prstDash val="sysDot"/>
                </a:ln>
                <a:solidFill>
                  <a:schemeClr val="dk1">
                    <a:lumMod val="85000"/>
                    <a:lumOff val="15000"/>
                  </a:schemeClr>
                </a:solidFill>
                <a:latin typeface="+mn-ea"/>
                <a:cs typeface="+mn-ea"/>
              </a:rPr>
              <a:t>高素质专业技术人才不仅要具备坚实的自然科学知识，而且要具备广博的人文社会科学知识。坚实的自然科学知识使专业技术人才懂得如何去设计和开发复杂的技术系统。</a:t>
            </a:r>
            <a:endParaRPr lang="zh-CN" altLang="en-US" sz="1600" dirty="0">
              <a:ln>
                <a:noFill/>
                <a:prstDash val="sysDot"/>
              </a:ln>
              <a:solidFill>
                <a:schemeClr val="dk1">
                  <a:lumMod val="85000"/>
                  <a:lumOff val="15000"/>
                </a:schemeClr>
              </a:solidFill>
              <a:latin typeface="+mn-ea"/>
              <a:cs typeface="+mn-ea"/>
            </a:endParaRPr>
          </a:p>
        </p:txBody>
      </p:sp>
      <p:sp>
        <p:nvSpPr>
          <p:cNvPr id="18" name="矩形 17"/>
          <p:cNvSpPr/>
          <p:nvPr>
            <p:custDataLst>
              <p:tags r:id="rId8"/>
            </p:custDataLst>
          </p:nvPr>
        </p:nvSpPr>
        <p:spPr>
          <a:xfrm>
            <a:off x="1647190" y="2019300"/>
            <a:ext cx="3691890" cy="30734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b="1" dirty="0">
                <a:solidFill>
                  <a:schemeClr val="dk1">
                    <a:lumMod val="100000"/>
                  </a:schemeClr>
                </a:solidFill>
                <a:latin typeface="+mn-ea"/>
                <a:cs typeface="+mn-ea"/>
              </a:rPr>
              <a:t> 广博的知识基础。</a:t>
            </a:r>
            <a:endParaRPr lang="zh-CN" altLang="en-US" sz="2000" b="1" dirty="0">
              <a:solidFill>
                <a:schemeClr val="dk1">
                  <a:lumMod val="100000"/>
                </a:schemeClr>
              </a:solidFill>
              <a:latin typeface="+mn-ea"/>
              <a:cs typeface="+mn-ea"/>
            </a:endParaRPr>
          </a:p>
        </p:txBody>
      </p:sp>
      <p:sp>
        <p:nvSpPr>
          <p:cNvPr id="31" name="矩形: 圆角 30"/>
          <p:cNvSpPr/>
          <p:nvPr>
            <p:custDataLst>
              <p:tags r:id="rId9"/>
            </p:custDataLst>
          </p:nvPr>
        </p:nvSpPr>
        <p:spPr>
          <a:xfrm>
            <a:off x="682625" y="4132580"/>
            <a:ext cx="5193030" cy="2112010"/>
          </a:xfrm>
          <a:prstGeom prst="roundRect">
            <a:avLst>
              <a:gd name="adj" fmla="val 13089"/>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19" name="椭圆 18"/>
          <p:cNvSpPr/>
          <p:nvPr>
            <p:custDataLst>
              <p:tags r:id="rId10"/>
            </p:custDataLst>
          </p:nvPr>
        </p:nvSpPr>
        <p:spPr>
          <a:xfrm>
            <a:off x="955675" y="4413250"/>
            <a:ext cx="539750" cy="539750"/>
          </a:xfrm>
          <a:prstGeom prst="ellipse">
            <a:avLst/>
          </a:prstGeom>
          <a:solidFill>
            <a:srgbClr val="389A47"/>
          </a:soli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000" b="1">
                <a:solidFill>
                  <a:schemeClr val="lt1">
                    <a:lumMod val="100000"/>
                  </a:schemeClr>
                </a:solidFill>
                <a:latin typeface="+mn-ea"/>
                <a:cs typeface="+mn-ea"/>
              </a:rPr>
              <a:t>03</a:t>
            </a:r>
            <a:endParaRPr lang="zh-CN" altLang="en-US" sz="2000" b="1">
              <a:solidFill>
                <a:schemeClr val="lt1">
                  <a:lumMod val="100000"/>
                </a:schemeClr>
              </a:solidFill>
              <a:latin typeface="+mn-ea"/>
              <a:cs typeface="+mn-ea"/>
            </a:endParaRPr>
          </a:p>
        </p:txBody>
      </p:sp>
      <p:sp>
        <p:nvSpPr>
          <p:cNvPr id="16" name="矩形 15"/>
          <p:cNvSpPr/>
          <p:nvPr>
            <p:custDataLst>
              <p:tags r:id="rId11"/>
            </p:custDataLst>
          </p:nvPr>
        </p:nvSpPr>
        <p:spPr>
          <a:xfrm>
            <a:off x="7262495" y="2470785"/>
            <a:ext cx="3994150" cy="984885"/>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1600" dirty="0">
                <a:ln>
                  <a:noFill/>
                  <a:prstDash val="sysDot"/>
                </a:ln>
                <a:solidFill>
                  <a:schemeClr val="dk1">
                    <a:lumMod val="85000"/>
                    <a:lumOff val="15000"/>
                  </a:schemeClr>
                </a:solidFill>
                <a:latin typeface="+mn-ea"/>
                <a:cs typeface="+mn-ea"/>
              </a:rPr>
              <a:t>高素质专业技术人才应该能够对工作中遇到的种种技术问题进行分析，找出问题的症结所在，成为正确判断和解决实际问题的多面手。</a:t>
            </a:r>
            <a:endParaRPr lang="zh-CN" altLang="en-US" sz="1600" dirty="0">
              <a:ln>
                <a:noFill/>
                <a:prstDash val="sysDot"/>
              </a:ln>
              <a:solidFill>
                <a:schemeClr val="dk1">
                  <a:lumMod val="85000"/>
                  <a:lumOff val="15000"/>
                </a:schemeClr>
              </a:solidFill>
              <a:latin typeface="+mn-ea"/>
              <a:cs typeface="+mn-ea"/>
            </a:endParaRPr>
          </a:p>
        </p:txBody>
      </p:sp>
      <p:sp>
        <p:nvSpPr>
          <p:cNvPr id="17" name="矩形 16"/>
          <p:cNvSpPr/>
          <p:nvPr>
            <p:custDataLst>
              <p:tags r:id="rId12"/>
            </p:custDataLst>
          </p:nvPr>
        </p:nvSpPr>
        <p:spPr>
          <a:xfrm>
            <a:off x="7262495" y="2019300"/>
            <a:ext cx="3691890" cy="30734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b="1" dirty="0">
                <a:solidFill>
                  <a:schemeClr val="dk1">
                    <a:lumMod val="100000"/>
                  </a:schemeClr>
                </a:solidFill>
                <a:latin typeface="+mn-ea"/>
                <a:cs typeface="+mn-ea"/>
              </a:rPr>
              <a:t>分析和综合能力。</a:t>
            </a:r>
            <a:endParaRPr lang="zh-CN" altLang="en-US" sz="2000" b="1" dirty="0">
              <a:solidFill>
                <a:schemeClr val="dk1">
                  <a:lumMod val="100000"/>
                </a:schemeClr>
              </a:solidFill>
              <a:latin typeface="+mn-ea"/>
              <a:cs typeface="+mn-ea"/>
            </a:endParaRPr>
          </a:p>
        </p:txBody>
      </p:sp>
      <p:sp>
        <p:nvSpPr>
          <p:cNvPr id="22" name="矩形 21"/>
          <p:cNvSpPr/>
          <p:nvPr>
            <p:custDataLst>
              <p:tags r:id="rId13"/>
            </p:custDataLst>
          </p:nvPr>
        </p:nvSpPr>
        <p:spPr>
          <a:xfrm>
            <a:off x="1647190" y="4774565"/>
            <a:ext cx="3994150" cy="738505"/>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1600" dirty="0">
                <a:ln>
                  <a:noFill/>
                  <a:prstDash val="sysDot"/>
                </a:ln>
                <a:solidFill>
                  <a:schemeClr val="dk1">
                    <a:lumMod val="85000"/>
                    <a:lumOff val="15000"/>
                  </a:schemeClr>
                </a:solidFill>
                <a:latin typeface="+mn-ea"/>
                <a:cs typeface="+mn-ea"/>
              </a:rPr>
              <a:t>高素质专业技术人才不仅要扎实掌握专业理论知识，而且要能够灵活运用专业知识处理实际问题。</a:t>
            </a:r>
            <a:endParaRPr lang="zh-CN" altLang="en-US" sz="1600" dirty="0">
              <a:ln>
                <a:noFill/>
                <a:prstDash val="sysDot"/>
              </a:ln>
              <a:solidFill>
                <a:schemeClr val="dk1">
                  <a:lumMod val="85000"/>
                  <a:lumOff val="15000"/>
                </a:schemeClr>
              </a:solidFill>
              <a:latin typeface="+mn-ea"/>
              <a:cs typeface="+mn-ea"/>
            </a:endParaRPr>
          </a:p>
        </p:txBody>
      </p:sp>
      <p:sp>
        <p:nvSpPr>
          <p:cNvPr id="23" name="矩形 22"/>
          <p:cNvSpPr/>
          <p:nvPr>
            <p:custDataLst>
              <p:tags r:id="rId14"/>
            </p:custDataLst>
          </p:nvPr>
        </p:nvSpPr>
        <p:spPr>
          <a:xfrm>
            <a:off x="1647190" y="4323080"/>
            <a:ext cx="3691890" cy="30734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b="1" dirty="0">
                <a:solidFill>
                  <a:schemeClr val="dk1">
                    <a:lumMod val="100000"/>
                  </a:schemeClr>
                </a:solidFill>
                <a:latin typeface="+mn-ea"/>
                <a:cs typeface="+mn-ea"/>
              </a:rPr>
              <a:t>卓越的实践能力。</a:t>
            </a:r>
            <a:endParaRPr lang="zh-CN" altLang="en-US" sz="2000" b="1" dirty="0">
              <a:solidFill>
                <a:schemeClr val="dk1">
                  <a:lumMod val="100000"/>
                </a:schemeClr>
              </a:solidFill>
              <a:latin typeface="+mn-ea"/>
              <a:cs typeface="+mn-ea"/>
            </a:endParaRPr>
          </a:p>
        </p:txBody>
      </p:sp>
      <p:sp>
        <p:nvSpPr>
          <p:cNvPr id="24" name="矩形 23"/>
          <p:cNvSpPr/>
          <p:nvPr>
            <p:custDataLst>
              <p:tags r:id="rId15"/>
            </p:custDataLst>
          </p:nvPr>
        </p:nvSpPr>
        <p:spPr>
          <a:xfrm>
            <a:off x="7262495" y="4774565"/>
            <a:ext cx="3994150" cy="984885"/>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1600" dirty="0">
                <a:ln>
                  <a:noFill/>
                  <a:prstDash val="sysDot"/>
                </a:ln>
                <a:solidFill>
                  <a:schemeClr val="dk1">
                    <a:lumMod val="85000"/>
                    <a:lumOff val="15000"/>
                  </a:schemeClr>
                </a:solidFill>
                <a:latin typeface="+mn-ea"/>
                <a:cs typeface="+mn-ea"/>
              </a:rPr>
              <a:t>培养精益求精、专注坚守和传承创新的工匠精神不仅是促进我国科技创新、推动高质量发展的必由之路，而且是高素质专业技术人才职业发展的内在要求。</a:t>
            </a:r>
            <a:endParaRPr lang="zh-CN" altLang="en-US" sz="1600" dirty="0">
              <a:ln>
                <a:noFill/>
                <a:prstDash val="sysDot"/>
              </a:ln>
              <a:solidFill>
                <a:schemeClr val="dk1">
                  <a:lumMod val="85000"/>
                  <a:lumOff val="15000"/>
                </a:schemeClr>
              </a:solidFill>
              <a:latin typeface="+mn-ea"/>
              <a:cs typeface="+mn-ea"/>
            </a:endParaRPr>
          </a:p>
        </p:txBody>
      </p:sp>
      <p:sp>
        <p:nvSpPr>
          <p:cNvPr id="25" name="矩形 24"/>
          <p:cNvSpPr/>
          <p:nvPr>
            <p:custDataLst>
              <p:tags r:id="rId16"/>
            </p:custDataLst>
          </p:nvPr>
        </p:nvSpPr>
        <p:spPr>
          <a:xfrm>
            <a:off x="7262495" y="4323080"/>
            <a:ext cx="3691890" cy="30734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b="1" dirty="0">
                <a:solidFill>
                  <a:schemeClr val="dk1">
                    <a:lumMod val="100000"/>
                  </a:schemeClr>
                </a:solidFill>
                <a:latin typeface="+mn-ea"/>
                <a:cs typeface="+mn-ea"/>
              </a:rPr>
              <a:t> 工匠精神。</a:t>
            </a:r>
            <a:endParaRPr lang="zh-CN" altLang="en-US" sz="2000" b="1" dirty="0">
              <a:solidFill>
                <a:schemeClr val="dk1">
                  <a:lumMod val="100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12" name="Rectangle 3"/>
          <p:cNvSpPr txBox="1">
            <a:spLocks noChangeArrowheads="1"/>
          </p:cNvSpPr>
          <p:nvPr/>
        </p:nvSpPr>
        <p:spPr bwMode="auto">
          <a:xfrm>
            <a:off x="495300" y="985520"/>
            <a:ext cx="6096635" cy="527050"/>
          </a:xfrm>
          <a:prstGeom prst="rect">
            <a:avLst/>
          </a:prstGeom>
          <a:solidFill>
            <a:srgbClr val="389A47"/>
          </a:solidFill>
        </p:spPr>
        <p:txBody>
          <a:bodyPr vert="horz" wrap="square" lIns="91440" tIns="45720" rIns="91440" bIns="45720" numCol="1" anchor="ctr" anchorCtr="0" compatLnSpc="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FontTx/>
              <a:buNone/>
            </a:pP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案例 </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4</a:t>
            </a:r>
            <a:r>
              <a:rPr lang="zh-CN" altLang="en-US" sz="2400" b="1" dirty="0">
                <a:solidFill>
                  <a:schemeClr val="bg1"/>
                </a:solidFill>
                <a:latin typeface="思源黑体 CN Bold" panose="020B0800000000000000" pitchFamily="34" charset="-128"/>
                <a:ea typeface="思源黑体 CN Bold" panose="020B0800000000000000" pitchFamily="34" charset="-128"/>
                <a:cs typeface="+mn-ea"/>
                <a:sym typeface="+mn-lt"/>
              </a:rPr>
              <a:t>-</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5</a:t>
            </a:r>
            <a:r>
              <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rPr>
              <a:t> 以不凡述平凡 用“匠心”致初心</a:t>
            </a:r>
            <a:endParaRPr lang="en-US" altLang="zh-CN" sz="2400" b="1" dirty="0">
              <a:solidFill>
                <a:schemeClr val="bg1"/>
              </a:solidFill>
              <a:latin typeface="思源黑体 CN Bold" panose="020B0800000000000000" pitchFamily="34" charset="-128"/>
              <a:ea typeface="思源黑体 CN Bold" panose="020B0800000000000000" pitchFamily="34" charset="-128"/>
              <a:cs typeface="+mn-ea"/>
              <a:sym typeface="+mn-lt"/>
            </a:endParaRPr>
          </a:p>
        </p:txBody>
      </p:sp>
      <p:sp>
        <p:nvSpPr>
          <p:cNvPr id="5" name="文本框 4"/>
          <p:cNvSpPr txBox="1"/>
          <p:nvPr/>
        </p:nvSpPr>
        <p:spPr>
          <a:xfrm>
            <a:off x="495300" y="1615440"/>
            <a:ext cx="11221085" cy="433832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从一个普通的电铲司机到名副其实的“工匠大师”，卜维平完美诠释了什么叫“把一项工作做到极致，就是工匠精神”。</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40 年来，卜维平带领核心技能团队累计完成创新革新成果 1353 项，征集合理化建议1374 条，获国家授权专利 206 项，创造先进工作法 45 种，产生直接与间接经济效益 2.14亿元。他个人拥有 39 项国家授权的发明专利和实用型专利，3 种先进操作法，先后荣获全国技术能手、全国五一劳动奖章、全国新长征突击手、中国工匠精神奖、全国劳动模范等诸多荣誉称号。</a:t>
            </a:r>
            <a:endParaRPr lang="zh-CN" altLang="en-US" sz="2400" dirty="0">
              <a:latin typeface="楷体" panose="02010609060101010101" charset="-122"/>
              <a:ea typeface="楷体" panose="02010609060101010101" charset="-122"/>
              <a:cs typeface="楷体" panose="02010609060101010101" charset="-122"/>
              <a:sym typeface="+mn-lt"/>
            </a:endParaRPr>
          </a:p>
          <a:p>
            <a:pPr indent="457200" algn="ctr" fontAlgn="auto">
              <a:lnSpc>
                <a:spcPct val="150000"/>
              </a:lnSpc>
              <a:spcBef>
                <a:spcPts val="0"/>
              </a:spcBef>
              <a:defRPr/>
            </a:pPr>
            <a:r>
              <a:rPr lang="zh-CN" altLang="en-US" sz="2400" dirty="0">
                <a:solidFill>
                  <a:srgbClr val="389A47"/>
                </a:solidFill>
                <a:latin typeface="楷体" panose="02010609060101010101" charset="-122"/>
                <a:ea typeface="楷体" panose="02010609060101010101" charset="-122"/>
                <a:cs typeface="楷体" panose="02010609060101010101" charset="-122"/>
                <a:sym typeface="+mn-lt"/>
              </a:rPr>
              <a:t>选择了矿山，就立誓做高品位的矿石</a:t>
            </a:r>
            <a:endParaRPr lang="zh-CN" altLang="en-US" sz="20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20 世纪 80 年代初，南山矿业公司矿石年产量高达 600 万吨，享有“马钢粮仓”的美誉，雄踞华东地区矿山之首。卜维平就是在这样的一个大型铁矿山上，开始了他的矿业技能大师之路。</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1106805"/>
            <a:ext cx="11221085" cy="5262245"/>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“我家就住在南山矿边的农村里，小时候看到矿山里大大小小挖矿的机器，听到远处传来轰隆隆响的开山炮声，那时的我觉得在矿山上工作非常有意思，就想着长大之后也要成为一名矿山工人。”1978 年，15 岁的卜维平如愿以偿考上了马钢技校，于 1980 年毕业后被分配到马钢南山矿凹山采场工作，就此与矿山结缘，也与电铲相伴了 40 年。</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梦想很美好，而现实却是残酷的。当时凹山露天采场工作环境十分恶劣，冬天冻得人瑟瑟发抖，夏天又热得像个火炉，而且空旷的采场上岗位与班组相距很远，当时在没有通勤车接送的条件下，我们每天只能靠两条腿来回在采场中穿行，雨天一身泥，晴天一身灰。”卜维平回忆起刚来矿山的日子感慨万千，“当时师父的一句话让我记到了今天，‘是金矿，总会被发现，被开采只是时间的问题，但是前提是你要知道怎样成为一块好矿’。这句话也是我能坚持下来的原因，那时候我在采场上抡大锤、背大绳，干到凌晨 4 点多，天天累得筋疲力尽，但是从没有想过偷懒和放弃，因为我暗暗下定决心，既然选择来到矿山，那我就要做一块最高品位的矿石。”</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6385" y="1015365"/>
            <a:ext cx="11530965" cy="2800985"/>
          </a:xfrm>
          <a:prstGeom prst="rect">
            <a:avLst/>
          </a:prstGeom>
          <a:noFill/>
        </p:spPr>
        <p:txBody>
          <a:bodyPr wrap="square" rtlCol="0" anchor="t">
            <a:noAutofit/>
          </a:bodyPr>
          <a:p>
            <a:pPr algn="l" fontAlgn="auto">
              <a:lnSpc>
                <a:spcPct val="100000"/>
              </a:lnSpc>
              <a:spcBef>
                <a:spcPts val="0"/>
              </a:spcBef>
              <a:buClrTx/>
              <a:buSzTx/>
              <a:buNone/>
            </a:pPr>
            <a:r>
              <a:rPr lang="zh-CN" altLang="en-US" sz="2400" dirty="0">
                <a:latin typeface="楷体" panose="02010609060101010101" charset="-122"/>
                <a:ea typeface="楷体" panose="02010609060101010101" charset="-122"/>
                <a:cs typeface="楷体" panose="02010609060101010101" charset="-122"/>
                <a:sym typeface="+mn-lt"/>
              </a:rPr>
              <a:t>报考了人力资源管理专业。毕业后，她就进了现在这家企业从事人事工作。她觉得这份工作很适合自己，对工作的内容和环境也很满意。</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4" name="文本框 3"/>
          <p:cNvSpPr txBox="1"/>
          <p:nvPr/>
        </p:nvSpPr>
        <p:spPr>
          <a:xfrm>
            <a:off x="2108200" y="4545330"/>
            <a:ext cx="10314305" cy="496570"/>
          </a:xfrm>
          <a:prstGeom prst="rect">
            <a:avLst/>
          </a:prstGeom>
          <a:noFill/>
        </p:spPr>
        <p:txBody>
          <a:bodyPr wrap="square" rtlCol="0" anchor="t">
            <a:noAutofit/>
          </a:bodyPr>
          <a:p>
            <a:pPr indent="457200" fontAlgn="auto"/>
            <a:r>
              <a:rPr lang="zh-CN" altLang="en-US" sz="2400"/>
              <a:t>请同学们谈一谈，这个</a:t>
            </a:r>
            <a:r>
              <a:rPr lang="zh-CN" altLang="en-US" sz="2400"/>
              <a:t>案例告诉我们什么人生</a:t>
            </a:r>
            <a:r>
              <a:rPr lang="zh-CN" altLang="en-US" sz="2400"/>
              <a:t>哲理？</a:t>
            </a:r>
            <a:endParaRPr lang="zh-CN" altLang="en-US" sz="2400"/>
          </a:p>
        </p:txBody>
      </p:sp>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004570" y="3921760"/>
            <a:ext cx="1103630" cy="17430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1106805"/>
            <a:ext cx="11221085" cy="5077460"/>
          </a:xfrm>
          <a:prstGeom prst="rect">
            <a:avLst/>
          </a:prstGeom>
          <a:noFill/>
        </p:spPr>
        <p:txBody>
          <a:bodyPr wrap="square" rtlCol="0">
            <a:spAutoFit/>
            <a:scene3d>
              <a:camera prst="orthographicFront"/>
              <a:lightRig rig="threePt" dir="t"/>
            </a:scene3d>
            <a:sp3d contourW="12700"/>
          </a:bodyPr>
          <a:p>
            <a:pPr indent="457200" algn="ctr" fontAlgn="auto">
              <a:lnSpc>
                <a:spcPct val="150000"/>
              </a:lnSpc>
              <a:spcBef>
                <a:spcPts val="0"/>
              </a:spcBef>
              <a:defRPr/>
            </a:pPr>
            <a:r>
              <a:rPr lang="zh-CN" altLang="en-US" sz="2400" b="1" dirty="0">
                <a:solidFill>
                  <a:srgbClr val="389A47"/>
                </a:solidFill>
                <a:latin typeface="楷体" panose="02010609060101010101" charset="-122"/>
                <a:ea typeface="楷体" panose="02010609060101010101" charset="-122"/>
                <a:cs typeface="楷体" panose="02010609060101010101" charset="-122"/>
                <a:sym typeface="+mn-lt"/>
              </a:rPr>
              <a:t>十年磨一剑，在平凡岗位上熠熠生辉</a:t>
            </a:r>
            <a:endParaRPr lang="zh-CN" altLang="en-US" sz="20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卜维平几十年前的笔记本中，虽然纸张有些泛黄，但是字迹工整清晰。技校毕业的卜维平学历虽不高，但是，他的工具包里始终有两样东西：一本笔记本和一支笔。</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几十年的工作经历养成的习惯了，在平常工作中，我会把所有的心得体会、设备故障的现象和特征、解决问题的方式方法都用纸笔记录下来，回去再慢慢揣摩消化，总结提炼。”卜维平把记笔记这个习惯几十年如一日地保持下来，工作记录已经写满 20 多本。</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那时候总有人劝我好好干活就行了，不要整天捣鼓乱七八糟的东西，还说‘你不就是一个开电铲的嘛，能有多大能耐，还能把电铲当飞机来开啊’。”在卜维平看来，工作并不是一味地干死活就行，而是要多思考问题、多总结经验。那时候，每天一有空闲，他就会趴在桌子上或蹲在地上写写画画，跟各个岗位的师父问这问那的。</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1106805"/>
            <a:ext cx="11221085" cy="378460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“把简单的事做好了就不简单，在平凡的岗位上也能熠熠生辉。”凭着执着和坚韧，卜维平逐步从理论和实践中摸索出一套驾驭电铲的独到技术——使用 4 立方米的电铲，普通司机铲装 1 列机车（8 个车厢）的矿岩大约需要 25 分钟到 30 分钟，而卜维平最多只需 18分钟，并且铲装质量高、不偏重、不抛洒。早已自学摸清了机械和电气原理的他，还可以常常自己动手排除一些设备上的小问题。</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机会总是青睐有准备的人。1990 年 3 月，在第二届青工大比武上，平时工作表现突出的卜维平得到了一次“亮剑”的机会。经过层层选拔，他一路过关斩将代表马钢参赛，在比赛中脱颖而出，获得了“全国新长征突击手”荣誉称号，此后，已经崭露头角的卜维平渐渐受到公司器重，逐步从一个初出茅庐的岗位新星成长为老成持重的草根大师。</a:t>
            </a:r>
            <a:endParaRPr lang="zh-CN" altLang="en-US" sz="24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954405"/>
            <a:ext cx="11221085" cy="5409565"/>
          </a:xfrm>
          <a:prstGeom prst="rect">
            <a:avLst/>
          </a:prstGeom>
          <a:noFill/>
        </p:spPr>
        <p:txBody>
          <a:bodyPr wrap="square" rtlCol="0">
            <a:spAutoFit/>
            <a:scene3d>
              <a:camera prst="orthographicFront"/>
              <a:lightRig rig="threePt" dir="t"/>
            </a:scene3d>
            <a:sp3d contourW="12700"/>
          </a:bodyPr>
          <a:p>
            <a:pPr indent="457200" algn="ctr" fontAlgn="auto">
              <a:lnSpc>
                <a:spcPct val="140000"/>
              </a:lnSpc>
              <a:spcBef>
                <a:spcPts val="0"/>
              </a:spcBef>
              <a:defRPr/>
            </a:pPr>
            <a:r>
              <a:rPr lang="zh-CN" altLang="en-US" sz="2400" b="1" dirty="0">
                <a:solidFill>
                  <a:srgbClr val="389A47"/>
                </a:solidFill>
                <a:latin typeface="楷体" panose="02010609060101010101" charset="-122"/>
                <a:ea typeface="楷体" panose="02010609060101010101" charset="-122"/>
                <a:cs typeface="楷体" panose="02010609060101010101" charset="-122"/>
                <a:sym typeface="+mn-lt"/>
              </a:rPr>
              <a:t>愿做铺路石，一人百步不如百人一步</a:t>
            </a:r>
            <a:endParaRPr lang="zh-CN" altLang="en-US" sz="2400" b="1" dirty="0">
              <a:solidFill>
                <a:srgbClr val="389A47"/>
              </a:solidFill>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一个人的力量是有限的，而一群人的力量是无限的。我一直想打造一支由能够处理岗位生产疑难杂症的能手、预防设备故障的高手以及班组机台管理的行家里手组成的高技能人才队伍。”卜维平是这样想的，也是这样做的。</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多年来，</a:t>
            </a: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卜维平热心传授技艺培育新人，他积极为马钢各矿山电铲司机培训授课和指导实践，先后有 194 名电铲司机受训后达到中高级工水平，其中有 24 名电铲司机经过考核被聘为工人技师。卜维平还培养出了包括马鞍山市、马钢双料首席技师林震源和马钢首席技师王本治在内的 13 名岗位技术带头人、10 名高级技师。</a:t>
            </a:r>
            <a:endParaRPr lang="zh-CN" altLang="en-US" sz="2400" dirty="0">
              <a:latin typeface="楷体" panose="02010609060101010101" charset="-122"/>
              <a:ea typeface="楷体" panose="02010609060101010101" charset="-122"/>
              <a:cs typeface="楷体" panose="02010609060101010101" charset="-122"/>
              <a:sym typeface="+mn-lt"/>
            </a:endParaRPr>
          </a:p>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马钢矿山工匠基地“绿色矿山工作室”带头人马守斌介绍，自 2012 年启动“卜维平创新工作室”创建工作，到 2014 年全国冶金矿山首个电铲示范实训基地的建立，到 2017年国家级“卜维平技能大师工作室”的建设，再到马钢矿山工匠基地的成立，经历了 8年的持续推进，目前马钢矿山工匠基地在卜维平的带领下已经拥有 10 个创新工作室以及131 名团队技能人员。</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95300" y="1106805"/>
            <a:ext cx="11221085" cy="1938020"/>
          </a:xfrm>
          <a:prstGeom prst="rect">
            <a:avLst/>
          </a:prstGeom>
          <a:noFill/>
        </p:spPr>
        <p:txBody>
          <a:bodyPr wrap="square" rtlCol="0">
            <a:spAutoFit/>
            <a:scene3d>
              <a:camera prst="orthographicFront"/>
              <a:lightRig rig="threePt" dir="t"/>
            </a:scene3d>
            <a:sp3d contourW="12700"/>
          </a:bodyPr>
          <a:p>
            <a:pPr algn="l" fontAlgn="auto">
              <a:lnSpc>
                <a:spcPct val="100000"/>
              </a:lnSpc>
              <a:spcBef>
                <a:spcPts val="0"/>
              </a:spcBef>
              <a:buClrTx/>
              <a:buSzTx/>
              <a:buNone/>
            </a:pPr>
            <a:r>
              <a:rPr lang="en-US" altLang="zh-CN" sz="2400" dirty="0">
                <a:latin typeface="楷体" panose="02010609060101010101" charset="-122"/>
                <a:ea typeface="楷体" panose="02010609060101010101" charset="-122"/>
                <a:cs typeface="楷体" panose="02010609060101010101" charset="-122"/>
                <a:sym typeface="+mn-lt"/>
              </a:rPr>
              <a:t>   </a:t>
            </a:r>
            <a:r>
              <a:rPr lang="zh-CN" altLang="en-US" sz="2400" dirty="0">
                <a:latin typeface="楷体" panose="02010609060101010101" charset="-122"/>
                <a:ea typeface="楷体" panose="02010609060101010101" charset="-122"/>
                <a:cs typeface="楷体" panose="02010609060101010101" charset="-122"/>
                <a:sym typeface="+mn-lt"/>
              </a:rPr>
              <a:t>“在卜大师悉心指导和引领下，现在我们南山矿基本上每个车间都设有工作室，把各个岗位潜心钻研、锐意创新的年轻人吸纳进来，大家聚在一起‘头脑风暴’、共享资源，共同推进矿山的转型升级。”马守斌说。为了尽快培养出一批优秀的青年技术人才，卜维平积极发挥劳模作用，为矿山技术蓝领队伍建设夯实了人才培养的基础。</a:t>
            </a:r>
            <a:endParaRPr lang="zh-CN" altLang="en-US" sz="2400" dirty="0">
              <a:latin typeface="楷体" panose="02010609060101010101" charset="-122"/>
              <a:ea typeface="楷体" panose="02010609060101010101" charset="-122"/>
              <a:cs typeface="楷体" panose="02010609060101010101" charset="-122"/>
              <a:sym typeface="+mn-lt"/>
            </a:endParaRPr>
          </a:p>
        </p:txBody>
      </p:sp>
      <p:sp>
        <p:nvSpPr>
          <p:cNvPr id="31" name="矩形: 圆角 30"/>
          <p:cNvSpPr/>
          <p:nvPr>
            <p:custDataLst>
              <p:tags r:id="rId1"/>
            </p:custDataLst>
          </p:nvPr>
        </p:nvSpPr>
        <p:spPr>
          <a:xfrm>
            <a:off x="682625" y="3465830"/>
            <a:ext cx="10788015" cy="2199640"/>
          </a:xfrm>
          <a:prstGeom prst="roundRect">
            <a:avLst>
              <a:gd name="adj" fmla="val 13089"/>
            </a:avLst>
          </a:prstGeom>
          <a:solidFill>
            <a:srgbClr val="FFFFFF"/>
          </a:solidFill>
          <a:ln w="3175" cap="flat" cmpd="sng" algn="ctr">
            <a:solidFill>
              <a:schemeClr val="accent1">
                <a:lumMod val="100000"/>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p>
        </p:txBody>
      </p:sp>
      <p:sp>
        <p:nvSpPr>
          <p:cNvPr id="19" name="椭圆 18"/>
          <p:cNvSpPr/>
          <p:nvPr>
            <p:custDataLst>
              <p:tags r:id="rId2"/>
            </p:custDataLst>
          </p:nvPr>
        </p:nvSpPr>
        <p:spPr>
          <a:xfrm>
            <a:off x="955675" y="3746500"/>
            <a:ext cx="539750" cy="539750"/>
          </a:xfrm>
          <a:prstGeom prst="ellipse">
            <a:avLst/>
          </a:prstGeom>
          <a:solidFill>
            <a:srgbClr val="389A47"/>
          </a:soli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000" b="1">
                <a:solidFill>
                  <a:schemeClr val="lt1">
                    <a:lumMod val="100000"/>
                  </a:schemeClr>
                </a:solidFill>
                <a:latin typeface="+mn-ea"/>
                <a:cs typeface="+mn-ea"/>
              </a:rPr>
              <a:t>05</a:t>
            </a:r>
            <a:endParaRPr lang="zh-CN" altLang="en-US" sz="2000" b="1">
              <a:solidFill>
                <a:schemeClr val="lt1">
                  <a:lumMod val="100000"/>
                </a:schemeClr>
              </a:solidFill>
              <a:latin typeface="+mn-ea"/>
              <a:cs typeface="+mn-ea"/>
            </a:endParaRPr>
          </a:p>
        </p:txBody>
      </p:sp>
      <p:sp>
        <p:nvSpPr>
          <p:cNvPr id="22" name="矩形 21"/>
          <p:cNvSpPr/>
          <p:nvPr>
            <p:custDataLst>
              <p:tags r:id="rId3"/>
            </p:custDataLst>
          </p:nvPr>
        </p:nvSpPr>
        <p:spPr>
          <a:xfrm>
            <a:off x="1647190" y="4279265"/>
            <a:ext cx="9472930" cy="123063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dirty="0">
                <a:ln>
                  <a:noFill/>
                  <a:prstDash val="sysDot"/>
                </a:ln>
                <a:solidFill>
                  <a:schemeClr val="dk1">
                    <a:lumMod val="85000"/>
                    <a:lumOff val="15000"/>
                  </a:schemeClr>
                </a:solidFill>
                <a:latin typeface="+mn-ea"/>
                <a:cs typeface="+mn-ea"/>
              </a:rPr>
              <a:t>在 21 世纪，科学技术的发展常常是多学科交叉综合、多领域共同合作的结果。一个高素质的专业技术人员，只专注于自己的想法是不行的，还必须具有较好的社会活动能力，善于与人交往，与人协同合作，既能够尊重、理解他人，也善于交流表达自己、使人理解自己。</a:t>
            </a:r>
            <a:endParaRPr lang="zh-CN" altLang="en-US" sz="2000" dirty="0">
              <a:ln>
                <a:noFill/>
                <a:prstDash val="sysDot"/>
              </a:ln>
              <a:solidFill>
                <a:schemeClr val="dk1">
                  <a:lumMod val="85000"/>
                  <a:lumOff val="15000"/>
                </a:schemeClr>
              </a:solidFill>
              <a:latin typeface="+mn-ea"/>
              <a:cs typeface="+mn-ea"/>
            </a:endParaRPr>
          </a:p>
        </p:txBody>
      </p:sp>
      <p:sp>
        <p:nvSpPr>
          <p:cNvPr id="23" name="矩形 22"/>
          <p:cNvSpPr/>
          <p:nvPr>
            <p:custDataLst>
              <p:tags r:id="rId4"/>
            </p:custDataLst>
          </p:nvPr>
        </p:nvSpPr>
        <p:spPr>
          <a:xfrm>
            <a:off x="1647190" y="3827780"/>
            <a:ext cx="3691890" cy="307340"/>
          </a:xfrm>
          <a:prstGeom prst="rect">
            <a:avLst/>
          </a:prstGeom>
          <a:noFill/>
        </p:spPr>
        <p:txBody>
          <a:bodyPr wrap="square" lIns="0" tIns="0" rIns="0" bIns="0" rtlCol="0" anchor="t" anchorCtr="0">
            <a:spAutoFit/>
          </a:bodyPr>
          <a:p>
            <a:pPr>
              <a:lnSpc>
                <a:spcPct val="100000"/>
              </a:lnSpc>
              <a:spcBef>
                <a:spcPct val="0"/>
              </a:spcBef>
              <a:spcAft>
                <a:spcPct val="0"/>
              </a:spcAft>
            </a:pPr>
            <a:r>
              <a:rPr lang="zh-CN" altLang="en-US" sz="2000" b="1" dirty="0">
                <a:solidFill>
                  <a:schemeClr val="dk1">
                    <a:lumMod val="100000"/>
                  </a:schemeClr>
                </a:solidFill>
                <a:latin typeface="+mn-ea"/>
                <a:cs typeface="+mn-ea"/>
              </a:rPr>
              <a:t>良好的合作精神。</a:t>
            </a:r>
            <a:endParaRPr lang="zh-CN" altLang="en-US" sz="2000" b="1" dirty="0">
              <a:solidFill>
                <a:schemeClr val="dk1">
                  <a:lumMod val="100000"/>
                </a:schemeClr>
              </a:solidFill>
              <a:latin typeface="+mn-ea"/>
              <a:cs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（二）组织管理人才的核心素质要求</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1590675"/>
            <a:ext cx="11141710" cy="82994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389A47"/>
                </a:solidFill>
                <a:sym typeface="+mn-lt"/>
              </a:rPr>
              <a:t>组织管理人才</a:t>
            </a:r>
            <a:r>
              <a:rPr lang="zh-CN" altLang="en-US" sz="2000" dirty="0">
                <a:sym typeface="+mn-lt"/>
              </a:rPr>
              <a:t>是指在既定的组织内，通过实施计划、组织、领导、协调、控制等职能来影响他人，使别人同自己一起实现既定组织目标的人才。</a:t>
            </a:r>
            <a:endParaRPr lang="zh-CN" altLang="en-US" sz="2000" dirty="0">
              <a:sym typeface="+mn-lt"/>
            </a:endParaRPr>
          </a:p>
        </p:txBody>
      </p:sp>
      <p:grpSp>
        <p:nvGrpSpPr>
          <p:cNvPr id="37" name="组合 36"/>
          <p:cNvGrpSpPr/>
          <p:nvPr>
            <p:custDataLst>
              <p:tags r:id="rId1"/>
            </p:custDataLst>
          </p:nvPr>
        </p:nvGrpSpPr>
        <p:grpSpPr>
          <a:xfrm>
            <a:off x="612775" y="2543810"/>
            <a:ext cx="11073765" cy="3957320"/>
            <a:chOff x="1070" y="4366"/>
            <a:chExt cx="17439" cy="6232"/>
          </a:xfrm>
        </p:grpSpPr>
        <p:sp>
          <p:nvSpPr>
            <p:cNvPr id="12" name="椭圆 11"/>
            <p:cNvSpPr/>
            <p:nvPr>
              <p:custDataLst>
                <p:tags r:id="rId2"/>
              </p:custDataLst>
            </p:nvPr>
          </p:nvSpPr>
          <p:spPr>
            <a:xfrm>
              <a:off x="7961" y="4577"/>
              <a:ext cx="3462" cy="3462"/>
            </a:xfrm>
            <a:prstGeom prst="ellipse">
              <a:avLst/>
            </a:prstGeom>
            <a:solidFill>
              <a:srgbClr val="157602"/>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4" name="椭圆 3"/>
            <p:cNvSpPr/>
            <p:nvPr>
              <p:custDataLst>
                <p:tags r:id="rId3"/>
              </p:custDataLst>
            </p:nvPr>
          </p:nvSpPr>
          <p:spPr>
            <a:xfrm>
              <a:off x="8249" y="4865"/>
              <a:ext cx="2887" cy="2887"/>
            </a:xfrm>
            <a:prstGeom prst="ellipse">
              <a:avLst/>
            </a:prstGeom>
            <a:solidFill>
              <a:srgbClr val="FFFFFF"/>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7" name="椭圆 6"/>
            <p:cNvSpPr/>
            <p:nvPr>
              <p:custDataLst>
                <p:tags r:id="rId4"/>
              </p:custDataLst>
            </p:nvPr>
          </p:nvSpPr>
          <p:spPr>
            <a:xfrm>
              <a:off x="7751" y="4366"/>
              <a:ext cx="3883" cy="3883"/>
            </a:xfrm>
            <a:prstGeom prst="ellipse">
              <a:avLst/>
            </a:prstGeom>
            <a:noFill/>
            <a:ln w="12700" cmpd="sng">
              <a:solidFill>
                <a:srgbClr val="157602">
                  <a:shade val="50000"/>
                </a:srgbClr>
              </a:solidFill>
              <a:prstDash val="dashDot"/>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8" name="同心圆 7"/>
            <p:cNvSpPr/>
            <p:nvPr>
              <p:custDataLst>
                <p:tags r:id="rId5"/>
              </p:custDataLst>
            </p:nvPr>
          </p:nvSpPr>
          <p:spPr>
            <a:xfrm>
              <a:off x="7683" y="6235"/>
              <a:ext cx="146" cy="146"/>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27" name="同心圆 26"/>
            <p:cNvSpPr/>
            <p:nvPr>
              <p:custDataLst>
                <p:tags r:id="rId6"/>
              </p:custDataLst>
            </p:nvPr>
          </p:nvSpPr>
          <p:spPr>
            <a:xfrm>
              <a:off x="9619" y="8196"/>
              <a:ext cx="146" cy="146"/>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11" name="同心圆 10"/>
            <p:cNvSpPr/>
            <p:nvPr>
              <p:custDataLst>
                <p:tags r:id="rId7"/>
              </p:custDataLst>
            </p:nvPr>
          </p:nvSpPr>
          <p:spPr>
            <a:xfrm>
              <a:off x="11535" y="6235"/>
              <a:ext cx="146" cy="146"/>
            </a:xfrm>
            <a:prstGeom prst="donut">
              <a:avLst>
                <a:gd name="adj" fmla="val 8692"/>
              </a:avLst>
            </a:prstGeom>
            <a:solidFill>
              <a:srgbClr val="157602"/>
            </a:solidFill>
            <a:ln w="12700" cmpd="sng">
              <a:solidFill>
                <a:srgbClr val="157602">
                  <a:shade val="50000"/>
                </a:srgbClr>
              </a:solidFill>
              <a:prstDash val="solid"/>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000000"/>
                </a:solidFill>
              </a:endParaRPr>
            </a:p>
          </p:txBody>
        </p:sp>
        <p:sp>
          <p:nvSpPr>
            <p:cNvPr id="39" name="文本框 38"/>
            <p:cNvSpPr txBox="1"/>
            <p:nvPr>
              <p:custDataLst>
                <p:tags r:id="rId8"/>
              </p:custDataLst>
            </p:nvPr>
          </p:nvSpPr>
          <p:spPr>
            <a:xfrm>
              <a:off x="8609" y="5820"/>
              <a:ext cx="1982" cy="1041"/>
            </a:xfrm>
            <a:prstGeom prst="rect">
              <a:avLst/>
            </a:prstGeom>
            <a:noFill/>
          </p:spPr>
          <p:txBody>
            <a:bodyPr wrap="square" bIns="0" rtlCol="0" anchor="t" anchorCtr="0">
              <a:spAutoFit/>
            </a:bodyPr>
            <a:p>
              <a:pPr algn="ctr">
                <a:lnSpc>
                  <a:spcPct val="100000"/>
                </a:lnSpc>
              </a:pPr>
              <a:r>
                <a:rPr lang="zh-CN" altLang="en-US" sz="2000" b="1">
                  <a:solidFill>
                    <a:srgbClr val="157602">
                      <a:lumMod val="75000"/>
                    </a:srgbClr>
                  </a:solidFill>
                  <a:uFillTx/>
                  <a:latin typeface="微软雅黑" panose="020B0503020204020204" charset="-122"/>
                  <a:ea typeface="微软雅黑" panose="020B0503020204020204" charset="-122"/>
                </a:rPr>
                <a:t>组织管理工作</a:t>
              </a:r>
              <a:endParaRPr lang="zh-CN" altLang="en-US" sz="2000" b="1">
                <a:solidFill>
                  <a:srgbClr val="157602">
                    <a:lumMod val="75000"/>
                  </a:srgbClr>
                </a:solidFill>
                <a:uFillTx/>
                <a:latin typeface="微软雅黑" panose="020B0503020204020204" charset="-122"/>
                <a:ea typeface="微软雅黑" panose="020B0503020204020204" charset="-122"/>
              </a:endParaRPr>
            </a:p>
          </p:txBody>
        </p:sp>
        <p:sp>
          <p:nvSpPr>
            <p:cNvPr id="32" name="泪滴形 31"/>
            <p:cNvSpPr/>
            <p:nvPr>
              <p:custDataLst>
                <p:tags r:id="rId9"/>
              </p:custDataLst>
            </p:nvPr>
          </p:nvSpPr>
          <p:spPr>
            <a:xfrm rot="2520000">
              <a:off x="6505" y="5885"/>
              <a:ext cx="918" cy="918"/>
            </a:xfrm>
            <a:prstGeom prst="teardrop">
              <a:avLst/>
            </a:prstGeom>
            <a:solidFill>
              <a:srgbClr val="64DD17">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33" name="泪滴形 32"/>
            <p:cNvSpPr/>
            <p:nvPr>
              <p:custDataLst>
                <p:tags r:id="rId10"/>
              </p:custDataLst>
            </p:nvPr>
          </p:nvSpPr>
          <p:spPr>
            <a:xfrm rot="18840000">
              <a:off x="9233" y="8634"/>
              <a:ext cx="918" cy="918"/>
            </a:xfrm>
            <a:prstGeom prst="teardrop">
              <a:avLst/>
            </a:prstGeom>
            <a:solidFill>
              <a:srgbClr val="C6FF00">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sp>
          <p:nvSpPr>
            <p:cNvPr id="50" name="文本框 49"/>
            <p:cNvSpPr txBox="1"/>
            <p:nvPr>
              <p:custDataLst>
                <p:tags r:id="rId11"/>
              </p:custDataLst>
            </p:nvPr>
          </p:nvSpPr>
          <p:spPr>
            <a:xfrm>
              <a:off x="3680" y="5228"/>
              <a:ext cx="2645" cy="556"/>
            </a:xfrm>
            <a:prstGeom prst="rect">
              <a:avLst/>
            </a:prstGeom>
            <a:noFill/>
          </p:spPr>
          <p:txBody>
            <a:bodyPr wrap="square" bIns="0" rtlCol="0" anchor="t" anchorCtr="0">
              <a:spAutoFit/>
            </a:bodyPr>
            <a:p>
              <a:pPr algn="r">
                <a:lnSpc>
                  <a:spcPct val="100000"/>
                </a:lnSpc>
              </a:pPr>
              <a:r>
                <a:rPr lang="zh-CN" altLang="en-US" sz="2000" b="1">
                  <a:solidFill>
                    <a:srgbClr val="157602">
                      <a:lumMod val="75000"/>
                    </a:srgbClr>
                  </a:solidFill>
                  <a:uFillTx/>
                  <a:latin typeface="微软雅黑" panose="020B0503020204020204" charset="-122"/>
                  <a:ea typeface="微软雅黑" panose="020B0503020204020204" charset="-122"/>
                </a:rPr>
                <a:t>经营管理</a:t>
              </a:r>
              <a:endParaRPr lang="zh-CN" altLang="en-US" sz="2000" b="1">
                <a:solidFill>
                  <a:srgbClr val="157602">
                    <a:lumMod val="75000"/>
                  </a:srgbClr>
                </a:solidFill>
                <a:uFillTx/>
                <a:latin typeface="微软雅黑" panose="020B0503020204020204" charset="-122"/>
                <a:ea typeface="微软雅黑" panose="020B0503020204020204" charset="-122"/>
              </a:endParaRPr>
            </a:p>
          </p:txBody>
        </p:sp>
        <p:sp>
          <p:nvSpPr>
            <p:cNvPr id="51" name="文本框 50"/>
            <p:cNvSpPr txBox="1"/>
            <p:nvPr>
              <p:custDataLst>
                <p:tags r:id="rId12"/>
              </p:custDataLst>
            </p:nvPr>
          </p:nvSpPr>
          <p:spPr>
            <a:xfrm>
              <a:off x="1070" y="6093"/>
              <a:ext cx="5255" cy="2567"/>
            </a:xfrm>
            <a:prstGeom prst="rect">
              <a:avLst/>
            </a:prstGeom>
            <a:noFill/>
          </p:spPr>
          <p:txBody>
            <a:bodyPr wrap="square" rtlCol="0" anchor="t" anchorCtr="0">
              <a:spAutoFit/>
            </a:bodyPr>
            <a:p>
              <a:pPr algn="l" fontAlgn="auto">
                <a:lnSpc>
                  <a:spcPct val="100000"/>
                </a:lnSpc>
                <a:spcAft>
                  <a:spcPts val="1000"/>
                </a:spcAft>
              </a:pPr>
              <a:r>
                <a:rPr lang="zh-CN" altLang="en-US" sz="2000" spc="150">
                  <a:solidFill>
                    <a:srgbClr val="000000">
                      <a:lumMod val="65000"/>
                      <a:lumOff val="35000"/>
                    </a:srgbClr>
                  </a:solidFill>
                  <a:uFillTx/>
                  <a:latin typeface="楷体" panose="02010609060101010101" charset="-122"/>
                  <a:ea typeface="楷体" panose="02010609060101010101" charset="-122"/>
                </a:rPr>
                <a:t>在企业内为使生产、采购、物流、营业、财务等各种业务能按经营目的顺利地执行、有效地调整而进行的一系列运营管理活动。</a:t>
              </a:r>
              <a:endParaRPr lang="zh-CN" altLang="en-US" sz="2000" spc="150">
                <a:solidFill>
                  <a:srgbClr val="000000">
                    <a:lumMod val="65000"/>
                    <a:lumOff val="35000"/>
                  </a:srgbClr>
                </a:solidFill>
                <a:uFillTx/>
                <a:latin typeface="楷体" panose="02010609060101010101" charset="-122"/>
                <a:ea typeface="楷体" panose="02010609060101010101" charset="-122"/>
              </a:endParaRPr>
            </a:p>
          </p:txBody>
        </p:sp>
        <p:sp>
          <p:nvSpPr>
            <p:cNvPr id="52" name="文本框 51"/>
            <p:cNvSpPr txBox="1"/>
            <p:nvPr>
              <p:custDataLst>
                <p:tags r:id="rId13"/>
              </p:custDataLst>
            </p:nvPr>
          </p:nvSpPr>
          <p:spPr>
            <a:xfrm>
              <a:off x="6174" y="8803"/>
              <a:ext cx="2645" cy="556"/>
            </a:xfrm>
            <a:prstGeom prst="rect">
              <a:avLst/>
            </a:prstGeom>
            <a:noFill/>
          </p:spPr>
          <p:txBody>
            <a:bodyPr wrap="square" bIns="0" rtlCol="0" anchor="t" anchorCtr="0">
              <a:spAutoFit/>
            </a:bodyPr>
            <a:p>
              <a:pPr algn="r">
                <a:lnSpc>
                  <a:spcPct val="100000"/>
                </a:lnSpc>
              </a:pPr>
              <a:r>
                <a:rPr lang="zh-CN" altLang="en-US" sz="2000" b="1">
                  <a:solidFill>
                    <a:srgbClr val="157602">
                      <a:lumMod val="75000"/>
                    </a:srgbClr>
                  </a:solidFill>
                  <a:uFillTx/>
                  <a:latin typeface="微软雅黑" panose="020B0503020204020204" charset="-122"/>
                  <a:ea typeface="微软雅黑" panose="020B0503020204020204" charset="-122"/>
                </a:rPr>
                <a:t>行政管理</a:t>
              </a:r>
              <a:endParaRPr lang="zh-CN" altLang="en-US" sz="2000" b="1">
                <a:solidFill>
                  <a:srgbClr val="157602">
                    <a:lumMod val="75000"/>
                  </a:srgbClr>
                </a:solidFill>
                <a:uFillTx/>
                <a:latin typeface="微软雅黑" panose="020B0503020204020204" charset="-122"/>
                <a:ea typeface="微软雅黑" panose="020B0503020204020204" charset="-122"/>
              </a:endParaRPr>
            </a:p>
          </p:txBody>
        </p:sp>
        <p:sp>
          <p:nvSpPr>
            <p:cNvPr id="56" name="文本框 55"/>
            <p:cNvSpPr txBox="1"/>
            <p:nvPr>
              <p:custDataLst>
                <p:tags r:id="rId14"/>
              </p:custDataLst>
            </p:nvPr>
          </p:nvSpPr>
          <p:spPr>
            <a:xfrm>
              <a:off x="13255" y="5093"/>
              <a:ext cx="2645" cy="556"/>
            </a:xfrm>
            <a:prstGeom prst="rect">
              <a:avLst/>
            </a:prstGeom>
            <a:noFill/>
          </p:spPr>
          <p:txBody>
            <a:bodyPr wrap="square" bIns="0" rtlCol="0" anchor="t" anchorCtr="0">
              <a:spAutoFit/>
            </a:bodyPr>
            <a:p>
              <a:pPr algn="l">
                <a:lnSpc>
                  <a:spcPct val="100000"/>
                </a:lnSpc>
              </a:pPr>
              <a:r>
                <a:rPr lang="zh-CN" altLang="en-US" sz="2000" b="1">
                  <a:solidFill>
                    <a:srgbClr val="157602">
                      <a:lumMod val="75000"/>
                    </a:srgbClr>
                  </a:solidFill>
                  <a:uFillTx/>
                  <a:latin typeface="微软雅黑" panose="020B0503020204020204" charset="-122"/>
                  <a:ea typeface="微软雅黑" panose="020B0503020204020204" charset="-122"/>
                </a:rPr>
                <a:t>技术管理</a:t>
              </a:r>
              <a:endParaRPr lang="zh-CN" altLang="en-US" sz="2000" b="1">
                <a:solidFill>
                  <a:srgbClr val="157602">
                    <a:lumMod val="75000"/>
                  </a:srgbClr>
                </a:solidFill>
                <a:uFillTx/>
                <a:latin typeface="微软雅黑" panose="020B0503020204020204" charset="-122"/>
                <a:ea typeface="微软雅黑" panose="020B0503020204020204" charset="-122"/>
              </a:endParaRPr>
            </a:p>
          </p:txBody>
        </p:sp>
        <p:sp>
          <p:nvSpPr>
            <p:cNvPr id="20" name="泪滴形 19"/>
            <p:cNvSpPr/>
            <p:nvPr>
              <p:custDataLst>
                <p:tags r:id="rId15"/>
              </p:custDataLst>
            </p:nvPr>
          </p:nvSpPr>
          <p:spPr>
            <a:xfrm rot="19080000" flipH="1">
              <a:off x="11946" y="5885"/>
              <a:ext cx="918" cy="918"/>
            </a:xfrm>
            <a:prstGeom prst="teardrop">
              <a:avLst/>
            </a:prstGeom>
            <a:solidFill>
              <a:srgbClr val="AEEB00">
                <a:lumMod val="75000"/>
              </a:srgbClr>
            </a:solidFill>
            <a:ln>
              <a:noFill/>
            </a:ln>
          </p:spPr>
          <p:style>
            <a:lnRef idx="2">
              <a:srgbClr val="157602">
                <a:shade val="50000"/>
              </a:srgbClr>
            </a:lnRef>
            <a:fillRef idx="1">
              <a:srgbClr val="157602"/>
            </a:fillRef>
            <a:effectRef idx="0">
              <a:srgbClr val="157602"/>
            </a:effectRef>
            <a:fontRef idx="minor">
              <a:srgbClr val="FFFFFF"/>
            </a:fontRef>
          </p:style>
          <p:txBody>
            <a:bodyPr rtlCol="0" anchor="ctr"/>
            <a:p>
              <a:pPr algn="ctr"/>
              <a:endParaRPr lang="zh-CN" altLang="en-US">
                <a:solidFill>
                  <a:srgbClr val="FFFFFF"/>
                </a:solidFill>
              </a:endParaRPr>
            </a:p>
          </p:txBody>
        </p:sp>
        <p:pic>
          <p:nvPicPr>
            <p:cNvPr id="29" name="图片 28" descr="343439383331313b343532303032373bbfcdbba7b5b5b0b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2224" y="6121"/>
              <a:ext cx="439" cy="439"/>
            </a:xfrm>
            <a:prstGeom prst="rect">
              <a:avLst/>
            </a:prstGeom>
          </p:spPr>
        </p:pic>
        <p:pic>
          <p:nvPicPr>
            <p:cNvPr id="30" name="图片 29" descr="343439383331313b343532303034303bcffacadb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9473" y="8870"/>
              <a:ext cx="439" cy="439"/>
            </a:xfrm>
            <a:prstGeom prst="rect">
              <a:avLst/>
            </a:prstGeom>
          </p:spPr>
        </p:pic>
        <p:pic>
          <p:nvPicPr>
            <p:cNvPr id="34" name="图片 33" descr="343439383331313b343532303034313bc3c5bba7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743" y="6124"/>
              <a:ext cx="439" cy="439"/>
            </a:xfrm>
            <a:prstGeom prst="rect">
              <a:avLst/>
            </a:prstGeom>
          </p:spPr>
        </p:pic>
        <p:sp>
          <p:nvSpPr>
            <p:cNvPr id="35" name="文本框 34"/>
            <p:cNvSpPr txBox="1"/>
            <p:nvPr>
              <p:custDataLst>
                <p:tags r:id="rId25"/>
              </p:custDataLst>
            </p:nvPr>
          </p:nvSpPr>
          <p:spPr>
            <a:xfrm>
              <a:off x="10341" y="8516"/>
              <a:ext cx="5559" cy="2082"/>
            </a:xfrm>
            <a:prstGeom prst="rect">
              <a:avLst/>
            </a:prstGeom>
            <a:noFill/>
          </p:spPr>
          <p:txBody>
            <a:bodyPr wrap="square" rtlCol="0" anchor="t" anchorCtr="0">
              <a:spAutoFit/>
            </a:bodyPr>
            <a:p>
              <a:pPr algn="l" fontAlgn="auto">
                <a:lnSpc>
                  <a:spcPct val="100000"/>
                </a:lnSpc>
                <a:spcAft>
                  <a:spcPts val="1000"/>
                </a:spcAft>
              </a:pPr>
              <a:r>
                <a:rPr lang="zh-CN" altLang="en-US" sz="2000" spc="150">
                  <a:solidFill>
                    <a:srgbClr val="000000">
                      <a:lumMod val="65000"/>
                      <a:lumOff val="35000"/>
                    </a:srgbClr>
                  </a:solidFill>
                  <a:uFillTx/>
                  <a:latin typeface="楷体" panose="02010609060101010101" charset="-122"/>
                  <a:ea typeface="楷体" panose="02010609060101010101" charset="-122"/>
                </a:rPr>
                <a:t>运用组织权力对公共事务进行管理的一种管理活动，也可以泛指一切企业、事业单位的行政事务管理工作。</a:t>
              </a:r>
              <a:endParaRPr lang="zh-CN" altLang="en-US" sz="2000" spc="150">
                <a:solidFill>
                  <a:srgbClr val="000000">
                    <a:lumMod val="65000"/>
                    <a:lumOff val="35000"/>
                  </a:srgbClr>
                </a:solidFill>
                <a:uFillTx/>
                <a:latin typeface="楷体" panose="02010609060101010101" charset="-122"/>
                <a:ea typeface="楷体" panose="02010609060101010101" charset="-122"/>
              </a:endParaRPr>
            </a:p>
          </p:txBody>
        </p:sp>
        <p:sp>
          <p:nvSpPr>
            <p:cNvPr id="36" name="文本框 35"/>
            <p:cNvSpPr txBox="1"/>
            <p:nvPr>
              <p:custDataLst>
                <p:tags r:id="rId26"/>
              </p:custDataLst>
            </p:nvPr>
          </p:nvSpPr>
          <p:spPr>
            <a:xfrm>
              <a:off x="13254" y="5931"/>
              <a:ext cx="5255" cy="2567"/>
            </a:xfrm>
            <a:prstGeom prst="rect">
              <a:avLst/>
            </a:prstGeom>
            <a:noFill/>
          </p:spPr>
          <p:txBody>
            <a:bodyPr wrap="square" rtlCol="0" anchor="t" anchorCtr="0">
              <a:spAutoFit/>
            </a:bodyPr>
            <a:p>
              <a:pPr algn="l" fontAlgn="auto">
                <a:lnSpc>
                  <a:spcPct val="100000"/>
                </a:lnSpc>
                <a:spcAft>
                  <a:spcPts val="1000"/>
                </a:spcAft>
              </a:pPr>
              <a:r>
                <a:rPr lang="zh-CN" altLang="en-US" sz="2000" spc="150">
                  <a:solidFill>
                    <a:srgbClr val="000000">
                      <a:lumMod val="65000"/>
                      <a:lumOff val="35000"/>
                    </a:srgbClr>
                  </a:solidFill>
                  <a:uFillTx/>
                  <a:latin typeface="楷体" panose="02010609060101010101" charset="-122"/>
                  <a:ea typeface="楷体" panose="02010609060101010101" charset="-122"/>
                </a:rPr>
                <a:t>指在技术行业当中所做的管理工作，管理者一般具有较高的技术水平，同时带领自己所管理的团队完成某项技术任务。</a:t>
              </a:r>
              <a:endParaRPr lang="zh-CN" altLang="en-US" sz="2000" spc="150">
                <a:solidFill>
                  <a:srgbClr val="000000">
                    <a:lumMod val="65000"/>
                    <a:lumOff val="35000"/>
                  </a:srgbClr>
                </a:solidFill>
                <a:uFillTx/>
                <a:latin typeface="楷体" panose="02010609060101010101" charset="-122"/>
                <a:ea typeface="楷体" panose="02010609060101010101" charset="-122"/>
              </a:endParaRPr>
            </a:p>
          </p:txBody>
        </p:sp>
      </p:grpSp>
    </p:spTree>
    <p:custDataLst>
      <p:tags r:id="rId2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42" name="组合 41"/>
          <p:cNvGrpSpPr/>
          <p:nvPr>
            <p:custDataLst>
              <p:tags r:id="rId1"/>
            </p:custDataLst>
          </p:nvPr>
        </p:nvGrpSpPr>
        <p:grpSpPr>
          <a:xfrm>
            <a:off x="845185" y="1019175"/>
            <a:ext cx="10641330" cy="5335270"/>
            <a:chOff x="1331" y="1605"/>
            <a:chExt cx="16758" cy="8402"/>
          </a:xfrm>
        </p:grpSpPr>
        <p:sp>
          <p:nvSpPr>
            <p:cNvPr id="23" name="文本框 22"/>
            <p:cNvSpPr txBox="1"/>
            <p:nvPr>
              <p:custDataLst>
                <p:tags r:id="rId2"/>
              </p:custDataLst>
            </p:nvPr>
          </p:nvSpPr>
          <p:spPr>
            <a:xfrm>
              <a:off x="4094" y="5775"/>
              <a:ext cx="2208" cy="653"/>
            </a:xfrm>
            <a:prstGeom prst="rect">
              <a:avLst/>
            </a:prstGeom>
            <a:noFill/>
          </p:spPr>
          <p:txBody>
            <a:bodyPr wrap="square" bIns="0" rtlCol="0" anchor="t" anchorCtr="0">
              <a:spAutoFit/>
            </a:bodyPr>
            <a:p>
              <a:pPr algn="ctr">
                <a:lnSpc>
                  <a:spcPct val="100000"/>
                </a:lnSpc>
              </a:pPr>
              <a:r>
                <a:rPr lang="zh-CN" altLang="en-US" sz="2400" b="1">
                  <a:solidFill>
                    <a:srgbClr val="00D0FF">
                      <a:lumMod val="50000"/>
                    </a:srgbClr>
                  </a:solidFill>
                  <a:uFillTx/>
                  <a:latin typeface="微软雅黑" panose="020B0503020204020204" charset="-122"/>
                  <a:ea typeface="微软雅黑" panose="020B0503020204020204" charset="-122"/>
                </a:rPr>
                <a:t>技术技能</a:t>
              </a:r>
              <a:endParaRPr lang="zh-CN" altLang="en-US" sz="2400" b="1">
                <a:solidFill>
                  <a:srgbClr val="00D0FF">
                    <a:lumMod val="50000"/>
                  </a:srgbClr>
                </a:solidFill>
                <a:uFillTx/>
                <a:latin typeface="微软雅黑" panose="020B0503020204020204" charset="-122"/>
                <a:ea typeface="微软雅黑" panose="020B0503020204020204" charset="-122"/>
              </a:endParaRPr>
            </a:p>
          </p:txBody>
        </p:sp>
        <p:sp>
          <p:nvSpPr>
            <p:cNvPr id="24" name="文本框 23"/>
            <p:cNvSpPr txBox="1"/>
            <p:nvPr>
              <p:custDataLst>
                <p:tags r:id="rId3"/>
              </p:custDataLst>
            </p:nvPr>
          </p:nvSpPr>
          <p:spPr>
            <a:xfrm>
              <a:off x="1331" y="6563"/>
              <a:ext cx="5576" cy="2325"/>
            </a:xfrm>
            <a:prstGeom prst="rect">
              <a:avLst/>
            </a:prstGeom>
            <a:noFill/>
          </p:spPr>
          <p:txBody>
            <a:bodyPr wrap="square" rtlCol="0" anchor="t" anchorCtr="0">
              <a:spAutoFit/>
            </a:bodyPr>
            <a:p>
              <a:pPr algn="l" fontAlgn="auto">
                <a:lnSpc>
                  <a:spcPct val="100000"/>
                </a:lnSpc>
                <a:spcAft>
                  <a:spcPts val="1000"/>
                </a:spcAft>
              </a:pPr>
              <a:r>
                <a:rPr lang="zh-CN" altLang="en-US">
                  <a:solidFill>
                    <a:srgbClr val="000000">
                      <a:lumMod val="75000"/>
                      <a:lumOff val="25000"/>
                    </a:srgbClr>
                  </a:solidFill>
                  <a:uFillTx/>
                  <a:latin typeface="微软雅黑" panose="020B0503020204020204" charset="-122"/>
                  <a:ea typeface="微软雅黑" panose="020B0503020204020204" charset="-122"/>
                </a:rPr>
                <a:t>管理者掌握和熟悉特定专业领域中的过程、惯例、技术和工具的能力，如人力资源管理者必须掌握的人力资源管理相关知识和技能。</a:t>
              </a:r>
              <a:endParaRPr lang="zh-CN" altLang="en-US">
                <a:solidFill>
                  <a:srgbClr val="000000">
                    <a:lumMod val="75000"/>
                    <a:lumOff val="25000"/>
                  </a:srgbClr>
                </a:solidFill>
                <a:uFillTx/>
                <a:latin typeface="微软雅黑" panose="020B0503020204020204" charset="-122"/>
                <a:ea typeface="微软雅黑" panose="020B0503020204020204" charset="-122"/>
              </a:endParaRPr>
            </a:p>
          </p:txBody>
        </p:sp>
        <p:sp>
          <p:nvSpPr>
            <p:cNvPr id="25" name="文本框 24"/>
            <p:cNvSpPr txBox="1"/>
            <p:nvPr>
              <p:custDataLst>
                <p:tags r:id="rId4"/>
              </p:custDataLst>
            </p:nvPr>
          </p:nvSpPr>
          <p:spPr>
            <a:xfrm>
              <a:off x="6841" y="8888"/>
              <a:ext cx="2208" cy="653"/>
            </a:xfrm>
            <a:prstGeom prst="rect">
              <a:avLst/>
            </a:prstGeom>
            <a:noFill/>
          </p:spPr>
          <p:txBody>
            <a:bodyPr wrap="square" bIns="0" rtlCol="0" anchor="t" anchorCtr="0">
              <a:spAutoFit/>
            </a:bodyPr>
            <a:p>
              <a:pPr algn="ctr">
                <a:lnSpc>
                  <a:spcPct val="100000"/>
                </a:lnSpc>
              </a:pPr>
              <a:r>
                <a:rPr lang="zh-CN" altLang="en-US" sz="2400" b="1">
                  <a:solidFill>
                    <a:srgbClr val="02BBF3">
                      <a:lumMod val="50000"/>
                    </a:srgbClr>
                  </a:solidFill>
                  <a:uFillTx/>
                  <a:latin typeface="微软雅黑" panose="020B0503020204020204" charset="-122"/>
                  <a:ea typeface="微软雅黑" panose="020B0503020204020204" charset="-122"/>
                </a:rPr>
                <a:t>人际技能</a:t>
              </a:r>
              <a:endParaRPr lang="zh-CN" altLang="en-US" sz="2400" b="1">
                <a:solidFill>
                  <a:srgbClr val="02BBF3">
                    <a:lumMod val="50000"/>
                  </a:srgbClr>
                </a:solidFill>
                <a:uFillTx/>
                <a:latin typeface="微软雅黑" panose="020B0503020204020204" charset="-122"/>
                <a:ea typeface="微软雅黑" panose="020B0503020204020204" charset="-122"/>
              </a:endParaRPr>
            </a:p>
          </p:txBody>
        </p:sp>
        <p:sp>
          <p:nvSpPr>
            <p:cNvPr id="26" name="文本框 25"/>
            <p:cNvSpPr txBox="1"/>
            <p:nvPr>
              <p:custDataLst>
                <p:tags r:id="rId5"/>
              </p:custDataLst>
            </p:nvPr>
          </p:nvSpPr>
          <p:spPr>
            <a:xfrm>
              <a:off x="9222" y="8555"/>
              <a:ext cx="5438" cy="1452"/>
            </a:xfrm>
            <a:prstGeom prst="rect">
              <a:avLst/>
            </a:prstGeom>
            <a:noFill/>
          </p:spPr>
          <p:txBody>
            <a:bodyPr wrap="square" rtlCol="0" anchor="t" anchorCtr="0">
              <a:spAutoFit/>
            </a:bodyPr>
            <a:p>
              <a:pPr algn="l" fontAlgn="auto">
                <a:lnSpc>
                  <a:spcPct val="100000"/>
                </a:lnSpc>
                <a:spcAft>
                  <a:spcPts val="1000"/>
                </a:spcAft>
              </a:pPr>
              <a:r>
                <a:rPr lang="zh-CN" altLang="en-US">
                  <a:solidFill>
                    <a:srgbClr val="000000">
                      <a:lumMod val="75000"/>
                      <a:lumOff val="25000"/>
                    </a:srgbClr>
                  </a:solidFill>
                  <a:uFillTx/>
                  <a:latin typeface="微软雅黑" panose="020B0503020204020204" charset="-122"/>
                  <a:ea typeface="微软雅黑" panose="020B0503020204020204" charset="-122"/>
                </a:rPr>
                <a:t>成功地与别人打交道并与别人沟通的能力。包括对下属的领导能力和处理各种关系的能力。</a:t>
              </a:r>
              <a:endParaRPr lang="zh-CN" altLang="en-US">
                <a:solidFill>
                  <a:srgbClr val="000000">
                    <a:lumMod val="75000"/>
                    <a:lumOff val="25000"/>
                  </a:srgbClr>
                </a:solidFill>
                <a:uFillTx/>
                <a:latin typeface="微软雅黑" panose="020B0503020204020204" charset="-122"/>
                <a:ea typeface="微软雅黑" panose="020B0503020204020204" charset="-122"/>
              </a:endParaRPr>
            </a:p>
          </p:txBody>
        </p:sp>
        <p:sp>
          <p:nvSpPr>
            <p:cNvPr id="31" name="文本框 30"/>
            <p:cNvSpPr txBox="1"/>
            <p:nvPr>
              <p:custDataLst>
                <p:tags r:id="rId6"/>
              </p:custDataLst>
            </p:nvPr>
          </p:nvSpPr>
          <p:spPr>
            <a:xfrm>
              <a:off x="12899" y="5783"/>
              <a:ext cx="2208" cy="653"/>
            </a:xfrm>
            <a:prstGeom prst="rect">
              <a:avLst/>
            </a:prstGeom>
            <a:noFill/>
          </p:spPr>
          <p:txBody>
            <a:bodyPr wrap="square" bIns="0" rtlCol="0" anchor="t" anchorCtr="0">
              <a:spAutoFit/>
            </a:bodyPr>
            <a:p>
              <a:pPr algn="ctr">
                <a:lnSpc>
                  <a:spcPct val="100000"/>
                </a:lnSpc>
              </a:pPr>
              <a:r>
                <a:rPr lang="zh-CN" altLang="en-US" sz="2400" b="1">
                  <a:solidFill>
                    <a:srgbClr val="01A9E7">
                      <a:lumMod val="50000"/>
                    </a:srgbClr>
                  </a:solidFill>
                  <a:uFillTx/>
                  <a:latin typeface="微软雅黑" panose="020B0503020204020204" charset="-122"/>
                  <a:ea typeface="微软雅黑" panose="020B0503020204020204" charset="-122"/>
                </a:rPr>
                <a:t>概念技能</a:t>
              </a:r>
              <a:endParaRPr lang="zh-CN" altLang="en-US" sz="2400" b="1">
                <a:solidFill>
                  <a:srgbClr val="01A9E7">
                    <a:lumMod val="50000"/>
                  </a:srgbClr>
                </a:solidFill>
                <a:uFillTx/>
                <a:latin typeface="微软雅黑" panose="020B0503020204020204" charset="-122"/>
                <a:ea typeface="微软雅黑" panose="020B0503020204020204" charset="-122"/>
              </a:endParaRPr>
            </a:p>
          </p:txBody>
        </p:sp>
        <p:sp>
          <p:nvSpPr>
            <p:cNvPr id="5" name="文本框 4"/>
            <p:cNvSpPr txBox="1"/>
            <p:nvPr>
              <p:custDataLst>
                <p:tags r:id="rId7"/>
              </p:custDataLst>
            </p:nvPr>
          </p:nvSpPr>
          <p:spPr>
            <a:xfrm>
              <a:off x="12899" y="6571"/>
              <a:ext cx="5191" cy="1016"/>
            </a:xfrm>
            <a:prstGeom prst="rect">
              <a:avLst/>
            </a:prstGeom>
            <a:noFill/>
          </p:spPr>
          <p:txBody>
            <a:bodyPr wrap="square" rtlCol="0" anchor="t" anchorCtr="0">
              <a:spAutoFit/>
            </a:bodyPr>
            <a:p>
              <a:pPr algn="l" fontAlgn="auto">
                <a:lnSpc>
                  <a:spcPct val="100000"/>
                </a:lnSpc>
                <a:spcAft>
                  <a:spcPts val="1000"/>
                </a:spcAft>
              </a:pPr>
              <a:r>
                <a:rPr lang="zh-CN" altLang="en-US">
                  <a:solidFill>
                    <a:srgbClr val="000000">
                      <a:lumMod val="75000"/>
                      <a:lumOff val="25000"/>
                    </a:srgbClr>
                  </a:solidFill>
                  <a:uFillTx/>
                  <a:latin typeface="微软雅黑" panose="020B0503020204020204" charset="-122"/>
                  <a:ea typeface="微软雅黑" panose="020B0503020204020204" charset="-122"/>
                </a:rPr>
                <a:t>产生新想法并加以处理，以及将关系抽象化的思维能力。</a:t>
              </a:r>
              <a:endParaRPr lang="zh-CN" altLang="en-US">
                <a:solidFill>
                  <a:srgbClr val="000000">
                    <a:lumMod val="75000"/>
                    <a:lumOff val="25000"/>
                  </a:srgbClr>
                </a:solidFill>
                <a:uFillTx/>
                <a:latin typeface="微软雅黑" panose="020B0503020204020204" charset="-122"/>
                <a:ea typeface="微软雅黑" panose="020B0503020204020204" charset="-122"/>
              </a:endParaRPr>
            </a:p>
          </p:txBody>
        </p:sp>
        <p:pic>
          <p:nvPicPr>
            <p:cNvPr id="22" name="图片 21"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20400000">
              <a:off x="8172" y="2770"/>
              <a:ext cx="2683" cy="2683"/>
            </a:xfrm>
            <a:prstGeom prst="rect">
              <a:avLst/>
            </a:prstGeom>
          </p:spPr>
        </p:pic>
        <p:pic>
          <p:nvPicPr>
            <p:cNvPr id="18" name="图片 17" descr="16"/>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20400000">
              <a:off x="8603" y="6171"/>
              <a:ext cx="1922" cy="2012"/>
            </a:xfrm>
            <a:prstGeom prst="rect">
              <a:avLst/>
            </a:prstGeom>
          </p:spPr>
        </p:pic>
        <p:pic>
          <p:nvPicPr>
            <p:cNvPr id="6" name="图片 5" descr="1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20400000">
              <a:off x="7027" y="5515"/>
              <a:ext cx="1905" cy="2030"/>
            </a:xfrm>
            <a:prstGeom prst="rect">
              <a:avLst/>
            </a:prstGeom>
          </p:spPr>
        </p:pic>
        <p:pic>
          <p:nvPicPr>
            <p:cNvPr id="10" name="图片 9" descr="1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20400000">
              <a:off x="7168" y="5668"/>
              <a:ext cx="1620" cy="1727"/>
            </a:xfrm>
            <a:prstGeom prst="rect">
              <a:avLst/>
            </a:prstGeom>
          </p:spPr>
        </p:pic>
        <p:pic>
          <p:nvPicPr>
            <p:cNvPr id="13" name="图片 12" descr="4"/>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rot="20400000">
              <a:off x="9917" y="4603"/>
              <a:ext cx="818" cy="1086"/>
            </a:xfrm>
            <a:prstGeom prst="rect">
              <a:avLst/>
            </a:prstGeom>
          </p:spPr>
        </p:pic>
        <p:pic>
          <p:nvPicPr>
            <p:cNvPr id="14" name="图片 13" descr="5"/>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20400000">
              <a:off x="8329" y="4676"/>
              <a:ext cx="1014" cy="979"/>
            </a:xfrm>
            <a:prstGeom prst="rect">
              <a:avLst/>
            </a:prstGeom>
          </p:spPr>
        </p:pic>
        <p:pic>
          <p:nvPicPr>
            <p:cNvPr id="15" name="图片 14" descr="1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rot="20400000">
              <a:off x="8756" y="6327"/>
              <a:ext cx="1638" cy="1692"/>
            </a:xfrm>
            <a:prstGeom prst="rect">
              <a:avLst/>
            </a:prstGeom>
          </p:spPr>
        </p:pic>
        <p:pic>
          <p:nvPicPr>
            <p:cNvPr id="16" name="图片 15" descr="14"/>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rot="20400000">
              <a:off x="10573" y="5439"/>
              <a:ext cx="1905" cy="2030"/>
            </a:xfrm>
            <a:prstGeom prst="rect">
              <a:avLst/>
            </a:prstGeom>
          </p:spPr>
        </p:pic>
        <p:pic>
          <p:nvPicPr>
            <p:cNvPr id="17" name="图片 16" descr="15"/>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rot="20400000">
              <a:off x="10695" y="5601"/>
              <a:ext cx="1620" cy="1727"/>
            </a:xfrm>
            <a:prstGeom prst="rect">
              <a:avLst/>
            </a:prstGeom>
          </p:spPr>
        </p:pic>
        <p:pic>
          <p:nvPicPr>
            <p:cNvPr id="21" name="图片 20" descr="20"/>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rot="20400000">
              <a:off x="9218" y="4874"/>
              <a:ext cx="765" cy="1122"/>
            </a:xfrm>
            <a:prstGeom prst="rect">
              <a:avLst/>
            </a:prstGeom>
          </p:spPr>
        </p:pic>
        <p:pic>
          <p:nvPicPr>
            <p:cNvPr id="19" name="图片 18" descr="343435383038363b343532323337393bc9cfcad0cdcbb3f6"/>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rot="20400000">
              <a:off x="7482" y="6132"/>
              <a:ext cx="796" cy="796"/>
            </a:xfrm>
            <a:prstGeom prst="rect">
              <a:avLst/>
            </a:prstGeom>
            <a:effectLst>
              <a:outerShdw blurRad="38100" dist="25400" dir="5400000" algn="ctr" rotWithShape="0">
                <a:srgbClr val="00D0FF">
                  <a:lumMod val="50000"/>
                  <a:alpha val="60000"/>
                </a:srgbClr>
              </a:outerShdw>
            </a:effectLst>
          </p:spPr>
        </p:pic>
        <p:pic>
          <p:nvPicPr>
            <p:cNvPr id="28" name="图片 27" descr="343435383038363b343532323338323bcee5c1a6c4a3d0cd"/>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rot="20400000">
              <a:off x="9260" y="6728"/>
              <a:ext cx="796" cy="796"/>
            </a:xfrm>
            <a:prstGeom prst="rect">
              <a:avLst/>
            </a:prstGeom>
            <a:effectLst>
              <a:outerShdw blurRad="38100" dist="25400" dir="5400000" algn="ctr" rotWithShape="0">
                <a:srgbClr val="02BBF3">
                  <a:lumMod val="50000"/>
                  <a:alpha val="60000"/>
                </a:srgbClr>
              </a:outerShdw>
            </a:effectLst>
          </p:spPr>
        </p:pic>
        <p:pic>
          <p:nvPicPr>
            <p:cNvPr id="38" name="图片 37" descr="343435383038363b343532323430323bcdc6b9e3b7bdb0b8"/>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rot="20400000">
              <a:off x="11038" y="6067"/>
              <a:ext cx="796" cy="796"/>
            </a:xfrm>
            <a:prstGeom prst="rect">
              <a:avLst/>
            </a:prstGeom>
            <a:effectLst>
              <a:outerShdw blurRad="38100" dist="25400" dir="5400000" algn="ctr" rotWithShape="0">
                <a:srgbClr val="01A9E7">
                  <a:lumMod val="50000"/>
                  <a:alpha val="60000"/>
                </a:srgbClr>
              </a:outerShdw>
            </a:effectLst>
          </p:spPr>
        </p:pic>
        <p:sp>
          <p:nvSpPr>
            <p:cNvPr id="40" name="文本框 39"/>
            <p:cNvSpPr txBox="1"/>
            <p:nvPr>
              <p:custDataLst>
                <p:tags r:id="rId47"/>
              </p:custDataLst>
            </p:nvPr>
          </p:nvSpPr>
          <p:spPr>
            <a:xfrm>
              <a:off x="4410" y="1605"/>
              <a:ext cx="10502" cy="924"/>
            </a:xfrm>
            <a:prstGeom prst="rect">
              <a:avLst/>
            </a:prstGeom>
            <a:noFill/>
          </p:spPr>
          <p:txBody>
            <a:bodyPr wrap="square" bIns="0" rtlCol="0"/>
            <a:p>
              <a:pPr algn="ctr"/>
              <a:r>
                <a:rPr lang="zh-CN" altLang="en-US" sz="2800">
                  <a:solidFill>
                    <a:srgbClr val="000000">
                      <a:lumMod val="75000"/>
                      <a:lumOff val="25000"/>
                    </a:srgbClr>
                  </a:solidFill>
                  <a:uFillTx/>
                  <a:latin typeface="思源黑体 CN Bold" panose="020B0800000000000000" charset="-122"/>
                  <a:ea typeface="思源黑体 CN Bold" panose="020B0800000000000000" charset="-122"/>
                </a:rPr>
                <a:t>有效的组织管理者必须具备三大能力</a:t>
              </a:r>
              <a:endParaRPr lang="zh-CN" altLang="en-US" sz="2800">
                <a:solidFill>
                  <a:srgbClr val="000000">
                    <a:lumMod val="75000"/>
                    <a:lumOff val="25000"/>
                  </a:srgbClr>
                </a:solidFill>
                <a:uFillTx/>
                <a:latin typeface="思源黑体 CN Bold" panose="020B0800000000000000" charset="-122"/>
                <a:ea typeface="思源黑体 CN Bold" panose="020B0800000000000000" charset="-122"/>
              </a:endParaRPr>
            </a:p>
          </p:txBody>
        </p:sp>
      </p:grpSp>
    </p:spTree>
    <p:custDataLst>
      <p:tags r:id="rId4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1014730"/>
            <a:ext cx="11141710" cy="208407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sym typeface="+mn-lt"/>
              </a:rPr>
              <a:t>研究显示，不同层级的管理者需要具备的三大管理技能的比重是不一样的。</a:t>
            </a:r>
            <a:r>
              <a:rPr lang="zh-CN" altLang="en-US" sz="2200" b="1" dirty="0">
                <a:sym typeface="+mn-lt"/>
              </a:rPr>
              <a:t>技术技能对于基层管理者最为重要，对于中层管理者较重要，对于高层管理者较不重要。人际技能对于所有层次的管理的重要性大体相同。概念技能对于高层管理者最为重要，对于中层管理者较重要，对于基层管理者较不重要。</a:t>
            </a:r>
            <a:r>
              <a:rPr lang="zh-CN" altLang="en-US" sz="2000" dirty="0">
                <a:sym typeface="+mn-lt"/>
              </a:rPr>
              <a:t>三大管理技能在不同层级管理者素质要求中所占的比例如图 4-5 所示。</a:t>
            </a:r>
            <a:endParaRPr lang="zh-CN" altLang="en-US" sz="2000" dirty="0">
              <a:sym typeface="+mn-lt"/>
            </a:endParaRPr>
          </a:p>
        </p:txBody>
      </p:sp>
      <p:pic>
        <p:nvPicPr>
          <p:cNvPr id="4" name="图片 3"/>
          <p:cNvPicPr>
            <a:picLocks noChangeAspect="1"/>
          </p:cNvPicPr>
          <p:nvPr/>
        </p:nvPicPr>
        <p:blipFill>
          <a:blip r:embed="rId1"/>
          <a:stretch>
            <a:fillRect/>
          </a:stretch>
        </p:blipFill>
        <p:spPr>
          <a:xfrm>
            <a:off x="1757680" y="3155950"/>
            <a:ext cx="8677275" cy="29622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（三）商业管理人才的核心素质要求</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1590675"/>
            <a:ext cx="11141710" cy="97726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400" b="1" dirty="0">
                <a:solidFill>
                  <a:srgbClr val="389A47"/>
                </a:solidFill>
                <a:sym typeface="+mn-lt"/>
              </a:rPr>
              <a:t>商业管理人才</a:t>
            </a:r>
            <a:r>
              <a:rPr lang="zh-CN" altLang="en-US" sz="2400" dirty="0">
                <a:sym typeface="+mn-lt"/>
              </a:rPr>
              <a:t>是指对商业活动进行计划、组织、指挥、协调和控制，从而创造商业价值的人才。</a:t>
            </a:r>
            <a:endParaRPr lang="zh-CN" altLang="en-US" sz="2400" dirty="0">
              <a:sym typeface="+mn-lt"/>
            </a:endParaRPr>
          </a:p>
        </p:txBody>
      </p:sp>
      <p:grpSp>
        <p:nvGrpSpPr>
          <p:cNvPr id="15" name="组合 14"/>
          <p:cNvGrpSpPr/>
          <p:nvPr>
            <p:custDataLst>
              <p:tags r:id="rId1"/>
            </p:custDataLst>
          </p:nvPr>
        </p:nvGrpSpPr>
        <p:grpSpPr>
          <a:xfrm>
            <a:off x="2964180" y="3243580"/>
            <a:ext cx="6222365" cy="2715895"/>
            <a:chOff x="4668" y="3259"/>
            <a:chExt cx="9799" cy="4277"/>
          </a:xfrm>
        </p:grpSpPr>
        <p:sp>
          <p:nvSpPr>
            <p:cNvPr id="31" name="椭圆 30"/>
            <p:cNvSpPr/>
            <p:nvPr>
              <p:custDataLst>
                <p:tags r:id="rId2"/>
              </p:custDataLst>
            </p:nvPr>
          </p:nvSpPr>
          <p:spPr>
            <a:xfrm>
              <a:off x="8417" y="4213"/>
              <a:ext cx="2302" cy="2302"/>
            </a:xfrm>
            <a:prstGeom prst="ellipse">
              <a:avLst/>
            </a:prstGeom>
            <a:noFill/>
            <a:ln w="50800">
              <a:solidFill>
                <a:srgbClr val="E7E6E6">
                  <a:lumMod val="75000"/>
                </a:srgbClr>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6" name="椭圆 5"/>
            <p:cNvSpPr/>
            <p:nvPr>
              <p:custDataLst>
                <p:tags r:id="rId3"/>
              </p:custDataLst>
            </p:nvPr>
          </p:nvSpPr>
          <p:spPr>
            <a:xfrm>
              <a:off x="8610" y="4407"/>
              <a:ext cx="1914" cy="1914"/>
            </a:xfrm>
            <a:prstGeom prst="ellipse">
              <a:avLst/>
            </a:prstGeom>
            <a:solidFill>
              <a:srgbClr val="E7E6E6"/>
            </a:solidFill>
            <a:ln w="508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0" name="KSO_Shape"/>
            <p:cNvSpPr/>
            <p:nvPr>
              <p:custDataLst>
                <p:tags r:id="rId4"/>
              </p:custDataLst>
            </p:nvPr>
          </p:nvSpPr>
          <p:spPr bwMode="auto">
            <a:xfrm>
              <a:off x="9021" y="4747"/>
              <a:ext cx="1094" cy="1318"/>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rgbClr val="4D576B"/>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a:stCxn id="31" idx="3"/>
              <a:endCxn id="71" idx="7"/>
            </p:cNvCxnSpPr>
            <p:nvPr>
              <p:custDataLst>
                <p:tags r:id="rId5"/>
              </p:custDataLst>
            </p:nvPr>
          </p:nvCxnSpPr>
          <p:spPr>
            <a:xfrm flipH="1">
              <a:off x="8072" y="6178"/>
              <a:ext cx="682" cy="482"/>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sp>
          <p:nvSpPr>
            <p:cNvPr id="45" name="圆角矩形 2"/>
            <p:cNvSpPr/>
            <p:nvPr>
              <p:custDataLst>
                <p:tags r:id="rId6"/>
              </p:custDataLst>
            </p:nvPr>
          </p:nvSpPr>
          <p:spPr>
            <a:xfrm>
              <a:off x="4668" y="3259"/>
              <a:ext cx="3554" cy="1026"/>
            </a:xfrm>
            <a:prstGeom prst="roundRect">
              <a:avLst>
                <a:gd name="adj" fmla="val 50000"/>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46" name="椭圆 45"/>
            <p:cNvSpPr/>
            <p:nvPr>
              <p:custDataLst>
                <p:tags r:id="rId7"/>
              </p:custDataLst>
            </p:nvPr>
          </p:nvSpPr>
          <p:spPr>
            <a:xfrm>
              <a:off x="7221" y="3259"/>
              <a:ext cx="1026" cy="1026"/>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7" name="KSO_Shape"/>
            <p:cNvSpPr/>
            <p:nvPr>
              <p:custDataLst>
                <p:tags r:id="rId8"/>
              </p:custDataLst>
            </p:nvPr>
          </p:nvSpPr>
          <p:spPr bwMode="auto">
            <a:xfrm>
              <a:off x="7436" y="3474"/>
              <a:ext cx="595" cy="595"/>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1F74AD"/>
            </a:solidFill>
            <a:ln>
              <a:solidFill>
                <a:srgbClr val="1F74AD"/>
              </a:solidFill>
            </a:ln>
          </p:spPr>
          <p:txBody>
            <a:bodyPr anchor="ctr">
              <a:normAutofit/>
              <a:scene3d>
                <a:camera prst="orthographicFront"/>
                <a:lightRig rig="threePt" dir="t"/>
              </a:scene3d>
              <a:sp3d>
                <a:contourClr>
                  <a:srgbClr val="FFFFFF"/>
                </a:contourClr>
              </a:sp3d>
            </a:bodyP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stCxn id="31" idx="1"/>
            </p:cNvCxnSpPr>
            <p:nvPr>
              <p:custDataLst>
                <p:tags r:id="rId9"/>
              </p:custDataLst>
            </p:nvPr>
          </p:nvCxnSpPr>
          <p:spPr>
            <a:xfrm flipH="1" flipV="1">
              <a:off x="8126" y="4122"/>
              <a:ext cx="628" cy="428"/>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62" name="圆角矩形 5"/>
            <p:cNvSpPr/>
            <p:nvPr>
              <p:custDataLst>
                <p:tags r:id="rId10"/>
              </p:custDataLst>
            </p:nvPr>
          </p:nvSpPr>
          <p:spPr>
            <a:xfrm>
              <a:off x="10913" y="3259"/>
              <a:ext cx="3554" cy="1026"/>
            </a:xfrm>
            <a:prstGeom prst="roundRect">
              <a:avLst>
                <a:gd name="adj" fmla="val 50000"/>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3" name="椭圆 62"/>
            <p:cNvSpPr/>
            <p:nvPr>
              <p:custDataLst>
                <p:tags r:id="rId11"/>
              </p:custDataLst>
            </p:nvPr>
          </p:nvSpPr>
          <p:spPr>
            <a:xfrm>
              <a:off x="10901" y="3259"/>
              <a:ext cx="1026" cy="1026"/>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dirty="0">
                <a:latin typeface="微软雅黑" panose="020B0503020204020204" charset="-122"/>
                <a:ea typeface="微软雅黑" panose="020B0503020204020204" charset="-122"/>
                <a:sym typeface="Arial" panose="020B0604020202020204" pitchFamily="34" charset="0"/>
              </a:endParaRPr>
            </a:p>
          </p:txBody>
        </p:sp>
        <p:sp>
          <p:nvSpPr>
            <p:cNvPr id="64" name="KSO_Shape"/>
            <p:cNvSpPr/>
            <p:nvPr>
              <p:custDataLst>
                <p:tags r:id="rId12"/>
              </p:custDataLst>
            </p:nvPr>
          </p:nvSpPr>
          <p:spPr bwMode="auto">
            <a:xfrm>
              <a:off x="11128" y="3522"/>
              <a:ext cx="573" cy="545"/>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solidFill>
                <a:srgbClr val="3498DB"/>
              </a:solidFill>
            </a:ln>
          </p:spPr>
          <p:txBody>
            <a:bodyPr anchor="ctr" anchorCtr="1">
              <a:normAutofit lnSpcReduction="10000"/>
            </a:bodyPr>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65" name="直接连接符 64"/>
            <p:cNvCxnSpPr>
              <a:endCxn id="63" idx="3"/>
            </p:cNvCxnSpPr>
            <p:nvPr>
              <p:custDataLst>
                <p:tags r:id="rId13"/>
              </p:custDataLst>
            </p:nvPr>
          </p:nvCxnSpPr>
          <p:spPr>
            <a:xfrm flipV="1">
              <a:off x="10381" y="4134"/>
              <a:ext cx="670" cy="416"/>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3" name="文本框 12"/>
            <p:cNvSpPr txBox="1"/>
            <p:nvPr>
              <p:custDataLst>
                <p:tags r:id="rId14"/>
              </p:custDataLst>
            </p:nvPr>
          </p:nvSpPr>
          <p:spPr>
            <a:xfrm>
              <a:off x="5098" y="3467"/>
              <a:ext cx="2063" cy="628"/>
            </a:xfrm>
            <a:prstGeom prst="rect">
              <a:avLst/>
            </a:prstGeom>
            <a:noFill/>
          </p:spPr>
          <p:txBody>
            <a:bodyPr wrap="square" rtlCol="0" anchor="ctr" anchorCtr="0">
              <a:spAutoFit/>
            </a:bodyPr>
            <a:p>
              <a:pPr algn="ctr">
                <a:lnSpc>
                  <a:spcPct val="100000"/>
                </a:lnSpc>
              </a:pPr>
              <a:r>
                <a:rPr lang="zh-CN" altLang="en-US" sz="2000" b="1" kern="0">
                  <a:solidFill>
                    <a:schemeClr val="tx1"/>
                  </a:solidFill>
                  <a:uFillTx/>
                  <a:latin typeface="微软雅黑" panose="020B0503020204020204" charset="-122"/>
                  <a:ea typeface="微软雅黑" panose="020B0503020204020204" charset="-122"/>
                </a:rPr>
                <a:t>创业人才</a:t>
              </a:r>
              <a:endParaRPr lang="zh-CN" altLang="en-US" sz="2000" b="1" kern="0">
                <a:solidFill>
                  <a:schemeClr val="tx1"/>
                </a:solidFill>
                <a:uFillTx/>
                <a:latin typeface="微软雅黑" panose="020B0503020204020204" charset="-122"/>
                <a:ea typeface="微软雅黑" panose="020B0503020204020204" charset="-122"/>
              </a:endParaRPr>
            </a:p>
          </p:txBody>
        </p:sp>
        <p:sp>
          <p:nvSpPr>
            <p:cNvPr id="14" name="文本框 13"/>
            <p:cNvSpPr txBox="1"/>
            <p:nvPr>
              <p:custDataLst>
                <p:tags r:id="rId15"/>
              </p:custDataLst>
            </p:nvPr>
          </p:nvSpPr>
          <p:spPr>
            <a:xfrm>
              <a:off x="11996" y="3467"/>
              <a:ext cx="2063" cy="628"/>
            </a:xfrm>
            <a:prstGeom prst="rect">
              <a:avLst/>
            </a:prstGeom>
            <a:noFill/>
          </p:spPr>
          <p:txBody>
            <a:bodyPr wrap="square" rtlCol="0" anchor="ctr" anchorCtr="0">
              <a:spAutoFit/>
            </a:bodyPr>
            <a:p>
              <a:pPr algn="ctr">
                <a:lnSpc>
                  <a:spcPct val="100000"/>
                </a:lnSpc>
              </a:pPr>
              <a:r>
                <a:rPr lang="zh-CN" altLang="en-US" sz="2000" b="1" kern="0">
                  <a:solidFill>
                    <a:schemeClr val="tx1"/>
                  </a:solidFill>
                  <a:uFillTx/>
                  <a:latin typeface="微软雅黑" panose="020B0503020204020204" charset="-122"/>
                  <a:ea typeface="微软雅黑" panose="020B0503020204020204" charset="-122"/>
                </a:rPr>
                <a:t>外贸人才</a:t>
              </a:r>
              <a:endParaRPr lang="zh-CN" altLang="en-US" sz="2000" b="1" kern="0">
                <a:solidFill>
                  <a:schemeClr val="tx1"/>
                </a:solidFill>
                <a:uFillTx/>
                <a:latin typeface="微软雅黑" panose="020B0503020204020204" charset="-122"/>
                <a:ea typeface="微软雅黑" panose="020B0503020204020204" charset="-122"/>
              </a:endParaRPr>
            </a:p>
          </p:txBody>
        </p:sp>
        <p:sp>
          <p:nvSpPr>
            <p:cNvPr id="69" name="圆角矩形 1"/>
            <p:cNvSpPr/>
            <p:nvPr>
              <p:custDataLst>
                <p:tags r:id="rId16"/>
              </p:custDataLst>
            </p:nvPr>
          </p:nvSpPr>
          <p:spPr>
            <a:xfrm>
              <a:off x="4668" y="6510"/>
              <a:ext cx="3554" cy="1026"/>
            </a:xfrm>
            <a:prstGeom prst="roundRect">
              <a:avLst>
                <a:gd name="adj" fmla="val 50000"/>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71" name="椭圆 70"/>
            <p:cNvSpPr/>
            <p:nvPr>
              <p:custDataLst>
                <p:tags r:id="rId17"/>
              </p:custDataLst>
            </p:nvPr>
          </p:nvSpPr>
          <p:spPr>
            <a:xfrm>
              <a:off x="7196" y="6510"/>
              <a:ext cx="1026" cy="1026"/>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3" name="KSO_Shape"/>
            <p:cNvSpPr/>
            <p:nvPr>
              <p:custDataLst>
                <p:tags r:id="rId18"/>
              </p:custDataLst>
            </p:nvPr>
          </p:nvSpPr>
          <p:spPr bwMode="auto">
            <a:xfrm>
              <a:off x="7384" y="6724"/>
              <a:ext cx="635" cy="599"/>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rgbClr val="1AA3AA"/>
            </a:solidFill>
            <a:ln>
              <a:solidFill>
                <a:srgbClr val="1AA3AA"/>
              </a:solid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4" name="文本框 73"/>
            <p:cNvSpPr txBox="1"/>
            <p:nvPr>
              <p:custDataLst>
                <p:tags r:id="rId19"/>
              </p:custDataLst>
            </p:nvPr>
          </p:nvSpPr>
          <p:spPr>
            <a:xfrm>
              <a:off x="5094" y="6709"/>
              <a:ext cx="2063" cy="628"/>
            </a:xfrm>
            <a:prstGeom prst="rect">
              <a:avLst/>
            </a:prstGeom>
            <a:noFill/>
          </p:spPr>
          <p:txBody>
            <a:bodyPr wrap="square" rtlCol="0" anchor="ctr" anchorCtr="0">
              <a:spAutoFit/>
            </a:bodyPr>
            <a:p>
              <a:pPr algn="ctr">
                <a:lnSpc>
                  <a:spcPct val="100000"/>
                </a:lnSpc>
              </a:pPr>
              <a:r>
                <a:rPr lang="zh-CN" altLang="en-US" sz="2000" b="1" kern="0">
                  <a:solidFill>
                    <a:schemeClr val="tx1"/>
                  </a:solidFill>
                  <a:uFillTx/>
                  <a:latin typeface="微软雅黑" panose="020B0503020204020204" charset="-122"/>
                  <a:ea typeface="微软雅黑" panose="020B0503020204020204" charset="-122"/>
                </a:rPr>
                <a:t>营销人才</a:t>
              </a:r>
              <a:endParaRPr lang="zh-CN" altLang="en-US" sz="2000" b="1" kern="0">
                <a:solidFill>
                  <a:schemeClr val="tx1"/>
                </a:solidFill>
                <a:uFillTx/>
                <a:latin typeface="微软雅黑" panose="020B0503020204020204" charset="-122"/>
                <a:ea typeface="微软雅黑" panose="020B0503020204020204" charset="-122"/>
              </a:endParaRPr>
            </a:p>
          </p:txBody>
        </p:sp>
      </p:grpSp>
      <p:sp>
        <p:nvSpPr>
          <p:cNvPr id="16" name="文本框 15"/>
          <p:cNvSpPr txBox="1"/>
          <p:nvPr/>
        </p:nvSpPr>
        <p:spPr>
          <a:xfrm>
            <a:off x="4441825" y="2386330"/>
            <a:ext cx="3249295" cy="521970"/>
          </a:xfrm>
          <a:prstGeom prst="rect">
            <a:avLst/>
          </a:prstGeom>
          <a:noFill/>
        </p:spPr>
        <p:txBody>
          <a:bodyPr wrap="square" rtlCol="0" anchor="t">
            <a:spAutoFit/>
          </a:bodyPr>
          <a:p>
            <a:pPr algn="ctr"/>
            <a:r>
              <a:rPr lang="zh-CN" altLang="en-US" sz="2800" b="1">
                <a:solidFill>
                  <a:srgbClr val="0070C0"/>
                </a:solidFill>
              </a:rPr>
              <a:t>商业管理人才</a:t>
            </a:r>
            <a:endParaRPr lang="zh-CN" altLang="en-US" sz="2800" b="1">
              <a:solidFill>
                <a:srgbClr val="0070C0"/>
              </a:solidFill>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994410"/>
            <a:ext cx="11141710" cy="53403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400" dirty="0">
                <a:sym typeface="+mn-lt"/>
              </a:rPr>
              <a:t>这三种商业管理人才的核心素质要求见表 4-5。</a:t>
            </a:r>
            <a:endParaRPr lang="zh-CN" altLang="en-US" sz="2400" dirty="0">
              <a:sym typeface="+mn-lt"/>
            </a:endParaRPr>
          </a:p>
        </p:txBody>
      </p:sp>
      <p:pic>
        <p:nvPicPr>
          <p:cNvPr id="4" name="图片 3"/>
          <p:cNvPicPr>
            <a:picLocks noChangeAspect="1"/>
          </p:cNvPicPr>
          <p:nvPr/>
        </p:nvPicPr>
        <p:blipFill>
          <a:blip r:embed="rId1"/>
          <a:stretch>
            <a:fillRect/>
          </a:stretch>
        </p:blipFill>
        <p:spPr>
          <a:xfrm>
            <a:off x="646430" y="1570355"/>
            <a:ext cx="10839450" cy="47720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（四）专业服务人才的核心素质要求</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1590675"/>
            <a:ext cx="11141710" cy="156845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389A47"/>
                </a:solidFill>
                <a:sym typeface="+mn-lt"/>
              </a:rPr>
              <a:t>专业服务人才</a:t>
            </a:r>
            <a:r>
              <a:rPr lang="zh-CN" altLang="en-US" sz="2000" dirty="0">
                <a:sym typeface="+mn-lt"/>
              </a:rPr>
              <a:t>是一种利用专门知识和技能为他人提供专业帮助、解决其实际问题的人才，他们分布在经济、法律、金融、医疗卫生、健康服务等各领域。专业服务人才不同于一般服务人员的特征在于他们拥有不容易被替代的专门知识和技能。随着服务业在我国国民经济中地位的提升，专业服务人员的社会地位和薪资都得到了大幅提高。</a:t>
            </a:r>
            <a:endParaRPr lang="zh-CN" altLang="en-US" sz="2000" dirty="0">
              <a:sym typeface="+mn-lt"/>
            </a:endParaRPr>
          </a:p>
        </p:txBody>
      </p:sp>
      <p:sp>
        <p:nvSpPr>
          <p:cNvPr id="7" name="任意多边形 6"/>
          <p:cNvSpPr>
            <a:spLocks noChangeAspect="1"/>
          </p:cNvSpPr>
          <p:nvPr>
            <p:custDataLst>
              <p:tags r:id="rId1"/>
            </p:custDataLst>
          </p:nvPr>
        </p:nvSpPr>
        <p:spPr>
          <a:xfrm>
            <a:off x="4517486" y="3246120"/>
            <a:ext cx="2634131" cy="3042568"/>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solidFill>
            <a:srgbClr val="FFFFFF">
              <a:alpha val="40000"/>
            </a:srgbClr>
          </a:solidFill>
          <a:ln>
            <a:noFill/>
          </a:ln>
          <a:effectLst>
            <a:outerShdw blurRad="165100" dist="38100" dir="5400000" sx="101000" sy="101000" algn="t" rotWithShape="0">
              <a:srgbClr val="376FFF">
                <a:alpha val="34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8" name="任意多边形 7"/>
          <p:cNvSpPr>
            <a:spLocks noChangeAspect="1"/>
          </p:cNvSpPr>
          <p:nvPr>
            <p:custDataLst>
              <p:tags r:id="rId2"/>
            </p:custDataLst>
          </p:nvPr>
        </p:nvSpPr>
        <p:spPr>
          <a:xfrm>
            <a:off x="4641537" y="3389738"/>
            <a:ext cx="2386030" cy="2755713"/>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solidFill>
            <a:srgbClr val="FFFFFF">
              <a:alpha val="50000"/>
            </a:srgbClr>
          </a:solidFill>
          <a:ln>
            <a:noFill/>
          </a:ln>
          <a:effectLst>
            <a:outerShdw blurRad="165100" dist="38100" dir="5400000" sx="101000" sy="101000" algn="t" rotWithShape="0">
              <a:srgbClr val="376FFF">
                <a:alpha val="34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 name="任意多边形 4"/>
          <p:cNvSpPr/>
          <p:nvPr>
            <p:custDataLst>
              <p:tags r:id="rId3"/>
            </p:custDataLst>
          </p:nvPr>
        </p:nvSpPr>
        <p:spPr>
          <a:xfrm>
            <a:off x="4750010" y="3497261"/>
            <a:ext cx="2169084" cy="2505331"/>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gradFill>
            <a:gsLst>
              <a:gs pos="100000">
                <a:srgbClr val="376FFF">
                  <a:lumMod val="75000"/>
                </a:srgbClr>
              </a:gs>
              <a:gs pos="0">
                <a:srgbClr val="376FFF">
                  <a:lumMod val="60000"/>
                  <a:lumOff val="40000"/>
                </a:srgbClr>
              </a:gs>
              <a:gs pos="50000">
                <a:srgbClr val="376FFF"/>
              </a:gs>
            </a:gsLst>
            <a:lin ang="3600000" scaled="0"/>
          </a:gradFill>
          <a:ln>
            <a:noFill/>
          </a:ln>
          <a:effectLst>
            <a:outerShdw blurRad="165100" dist="38100" dir="5400000" sx="101000" sy="101000" algn="t" rotWithShape="0">
              <a:srgbClr val="376FFF">
                <a:alpha val="34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 name="任意多边形 3"/>
          <p:cNvSpPr>
            <a:spLocks noChangeAspect="1"/>
          </p:cNvSpPr>
          <p:nvPr>
            <p:custDataLst>
              <p:tags r:id="rId4"/>
            </p:custDataLst>
          </p:nvPr>
        </p:nvSpPr>
        <p:spPr>
          <a:xfrm>
            <a:off x="3187882" y="3751062"/>
            <a:ext cx="917786" cy="1060377"/>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gradFill>
            <a:gsLst>
              <a:gs pos="0">
                <a:srgbClr val="17D594">
                  <a:lumMod val="20000"/>
                  <a:lumOff val="80000"/>
                </a:srgbClr>
              </a:gs>
              <a:gs pos="100000">
                <a:srgbClr val="17D594"/>
              </a:gs>
              <a:gs pos="30000">
                <a:srgbClr val="17D594">
                  <a:lumMod val="60000"/>
                  <a:lumOff val="40000"/>
                </a:srgbClr>
              </a:gs>
            </a:gsLst>
            <a:lin ang="5400000" scaled="0"/>
          </a:gradFill>
          <a:ln>
            <a:noFill/>
          </a:ln>
          <a:effectLst>
            <a:outerShdw blurRad="165100" dist="215900" dir="5400000" sx="102000" sy="102000" algn="t" rotWithShape="0">
              <a:srgbClr val="17D594">
                <a:lumMod val="5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a:spLocks noChangeAspect="1"/>
          </p:cNvSpPr>
          <p:nvPr>
            <p:custDataLst>
              <p:tags r:id="rId5"/>
            </p:custDataLst>
          </p:nvPr>
        </p:nvSpPr>
        <p:spPr>
          <a:xfrm>
            <a:off x="5517301" y="5254109"/>
            <a:ext cx="64590" cy="64590"/>
          </a:xfrm>
          <a:prstGeom prst="ellipse">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7" name="椭圆 16"/>
          <p:cNvSpPr>
            <a:spLocks noChangeAspect="1"/>
          </p:cNvSpPr>
          <p:nvPr>
            <p:custDataLst>
              <p:tags r:id="rId6"/>
            </p:custDataLst>
          </p:nvPr>
        </p:nvSpPr>
        <p:spPr>
          <a:xfrm>
            <a:off x="5802257" y="5254109"/>
            <a:ext cx="64590" cy="64590"/>
          </a:xfrm>
          <a:prstGeom prst="ellipse">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8" name="椭圆 17"/>
          <p:cNvSpPr>
            <a:spLocks noChangeAspect="1"/>
          </p:cNvSpPr>
          <p:nvPr>
            <p:custDataLst>
              <p:tags r:id="rId7"/>
            </p:custDataLst>
          </p:nvPr>
        </p:nvSpPr>
        <p:spPr>
          <a:xfrm>
            <a:off x="6087212" y="5254109"/>
            <a:ext cx="64590" cy="64590"/>
          </a:xfrm>
          <a:prstGeom prst="ellipse">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9" name="任意多边形 18"/>
          <p:cNvSpPr>
            <a:spLocks noChangeAspect="1"/>
          </p:cNvSpPr>
          <p:nvPr>
            <p:custDataLst>
              <p:tags r:id="rId8"/>
            </p:custDataLst>
          </p:nvPr>
        </p:nvSpPr>
        <p:spPr>
          <a:xfrm>
            <a:off x="2924583" y="4881386"/>
            <a:ext cx="917786" cy="1060377"/>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gradFill>
            <a:gsLst>
              <a:gs pos="0">
                <a:srgbClr val="FFD247">
                  <a:lumMod val="20000"/>
                  <a:lumOff val="80000"/>
                </a:srgbClr>
              </a:gs>
              <a:gs pos="100000">
                <a:srgbClr val="FFD247"/>
              </a:gs>
              <a:gs pos="30000">
                <a:srgbClr val="FFD247">
                  <a:lumMod val="60000"/>
                  <a:lumOff val="40000"/>
                </a:srgbClr>
              </a:gs>
            </a:gsLst>
            <a:lin ang="5400000" scaled="0"/>
          </a:gradFill>
          <a:ln>
            <a:noFill/>
          </a:ln>
          <a:effectLst>
            <a:outerShdw blurRad="165100" dist="215900" dir="5400000" sx="102000" sy="102000" algn="t" rotWithShape="0">
              <a:srgbClr val="FFD247">
                <a:lumMod val="50000"/>
                <a:alpha val="2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0" name="任意多边形 19"/>
          <p:cNvSpPr>
            <a:spLocks noChangeAspect="1"/>
          </p:cNvSpPr>
          <p:nvPr>
            <p:custDataLst>
              <p:tags r:id="rId9"/>
            </p:custDataLst>
          </p:nvPr>
        </p:nvSpPr>
        <p:spPr>
          <a:xfrm>
            <a:off x="7311762" y="3820971"/>
            <a:ext cx="917786" cy="1060377"/>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gradFill>
            <a:gsLst>
              <a:gs pos="0">
                <a:srgbClr val="FF7429">
                  <a:lumMod val="20000"/>
                  <a:lumOff val="80000"/>
                </a:srgbClr>
              </a:gs>
              <a:gs pos="100000">
                <a:srgbClr val="FF7429"/>
              </a:gs>
              <a:gs pos="30000">
                <a:srgbClr val="FF7429">
                  <a:lumMod val="60000"/>
                  <a:lumOff val="40000"/>
                </a:srgbClr>
              </a:gs>
            </a:gsLst>
            <a:lin ang="5400000" scaled="0"/>
          </a:gradFill>
          <a:ln>
            <a:noFill/>
          </a:ln>
          <a:effectLst>
            <a:outerShdw blurRad="165100" dist="215900" dir="5400000" sx="102000" sy="102000" algn="t" rotWithShape="0">
              <a:srgbClr val="FFD247">
                <a:lumMod val="50000"/>
                <a:alpha val="2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1" name="任意多边形 20"/>
          <p:cNvSpPr>
            <a:spLocks noChangeAspect="1"/>
          </p:cNvSpPr>
          <p:nvPr>
            <p:custDataLst>
              <p:tags r:id="rId10"/>
            </p:custDataLst>
          </p:nvPr>
        </p:nvSpPr>
        <p:spPr>
          <a:xfrm>
            <a:off x="8328865" y="4130623"/>
            <a:ext cx="917786" cy="1060377"/>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gradFill>
            <a:gsLst>
              <a:gs pos="0">
                <a:srgbClr val="FFD247">
                  <a:lumMod val="20000"/>
                  <a:lumOff val="80000"/>
                </a:srgbClr>
              </a:gs>
              <a:gs pos="100000">
                <a:srgbClr val="FFD247"/>
              </a:gs>
              <a:gs pos="30000">
                <a:srgbClr val="FFD247">
                  <a:lumMod val="60000"/>
                  <a:lumOff val="40000"/>
                </a:srgbClr>
              </a:gs>
            </a:gsLst>
            <a:lin ang="5400000" scaled="0"/>
          </a:gradFill>
          <a:ln>
            <a:noFill/>
          </a:ln>
          <a:effectLst>
            <a:outerShdw blurRad="165100" dist="215900" dir="5400000" sx="102000" sy="102000" algn="t" rotWithShape="0">
              <a:srgbClr val="FFD247">
                <a:lumMod val="50000"/>
                <a:alpha val="2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3" name="任意多边形 22"/>
          <p:cNvSpPr>
            <a:spLocks noChangeAspect="1"/>
          </p:cNvSpPr>
          <p:nvPr>
            <p:custDataLst>
              <p:tags r:id="rId11"/>
            </p:custDataLst>
          </p:nvPr>
        </p:nvSpPr>
        <p:spPr>
          <a:xfrm>
            <a:off x="8229700" y="3629101"/>
            <a:ext cx="458893" cy="530189"/>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solidFill>
            <a:srgbClr val="376FFF">
              <a:lumMod val="20000"/>
              <a:lumOff val="80000"/>
              <a:alpha val="50000"/>
            </a:srgbClr>
          </a:solidFill>
          <a:ln>
            <a:noFill/>
          </a:ln>
          <a:effectLst>
            <a:outerShdw blurRad="165100" dist="215900" dir="5400000" sx="102000" sy="102000" algn="t" rotWithShape="0">
              <a:srgbClr val="376FFF">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4" name="任意多边形 23"/>
          <p:cNvSpPr>
            <a:spLocks noChangeAspect="1"/>
          </p:cNvSpPr>
          <p:nvPr>
            <p:custDataLst>
              <p:tags r:id="rId12"/>
            </p:custDataLst>
          </p:nvPr>
        </p:nvSpPr>
        <p:spPr>
          <a:xfrm>
            <a:off x="9448971" y="4456575"/>
            <a:ext cx="509881" cy="589099"/>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solidFill>
            <a:srgbClr val="376FFF">
              <a:lumMod val="20000"/>
              <a:lumOff val="80000"/>
              <a:alpha val="50000"/>
            </a:srgbClr>
          </a:solidFill>
          <a:ln>
            <a:noFill/>
          </a:ln>
          <a:effectLst>
            <a:outerShdw blurRad="165100" dist="215900" dir="5400000" sx="102000" sy="102000" algn="t" rotWithShape="0">
              <a:srgbClr val="376FFF">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5" name="任意多边形 24"/>
          <p:cNvSpPr>
            <a:spLocks noChangeAspect="1"/>
          </p:cNvSpPr>
          <p:nvPr>
            <p:custDataLst>
              <p:tags r:id="rId13"/>
            </p:custDataLst>
          </p:nvPr>
        </p:nvSpPr>
        <p:spPr>
          <a:xfrm>
            <a:off x="3908250" y="4708893"/>
            <a:ext cx="509881" cy="589099"/>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solidFill>
            <a:srgbClr val="376FFF">
              <a:lumMod val="20000"/>
              <a:lumOff val="80000"/>
              <a:alpha val="50000"/>
            </a:srgbClr>
          </a:solidFill>
          <a:ln>
            <a:noFill/>
          </a:ln>
          <a:effectLst>
            <a:outerShdw blurRad="165100" dist="215900" dir="5400000" sx="102000" sy="102000" algn="t" rotWithShape="0">
              <a:srgbClr val="376FFF">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6" name="任意多边形 25"/>
          <p:cNvSpPr>
            <a:spLocks noChangeAspect="1"/>
          </p:cNvSpPr>
          <p:nvPr>
            <p:custDataLst>
              <p:tags r:id="rId14"/>
            </p:custDataLst>
          </p:nvPr>
        </p:nvSpPr>
        <p:spPr>
          <a:xfrm>
            <a:off x="2524125" y="4222189"/>
            <a:ext cx="509881" cy="589099"/>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solidFill>
            <a:srgbClr val="376FFF">
              <a:lumMod val="20000"/>
              <a:lumOff val="80000"/>
              <a:alpha val="60000"/>
            </a:srgbClr>
          </a:solidFill>
          <a:ln>
            <a:noFill/>
          </a:ln>
          <a:effectLst>
            <a:outerShdw blurRad="165100" dist="215900" dir="5400000" sx="102000" sy="102000" algn="t" rotWithShape="0">
              <a:srgbClr val="376FFF">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8" name="任意多边形 27"/>
          <p:cNvSpPr>
            <a:spLocks noChangeAspect="1"/>
          </p:cNvSpPr>
          <p:nvPr>
            <p:custDataLst>
              <p:tags r:id="rId15"/>
            </p:custDataLst>
          </p:nvPr>
        </p:nvSpPr>
        <p:spPr>
          <a:xfrm>
            <a:off x="2416857" y="5254260"/>
            <a:ext cx="305929" cy="353459"/>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solidFill>
            <a:srgbClr val="376FFF">
              <a:lumMod val="20000"/>
              <a:lumOff val="80000"/>
              <a:alpha val="40000"/>
            </a:srgbClr>
          </a:solidFill>
          <a:ln>
            <a:noFill/>
          </a:ln>
          <a:effectLst>
            <a:outerShdw blurRad="165100" dist="215900" dir="5400000" sx="102000" sy="102000" algn="t" rotWithShape="0">
              <a:srgbClr val="376FFF">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9" name="任意多边形 28"/>
          <p:cNvSpPr>
            <a:spLocks noChangeAspect="1"/>
          </p:cNvSpPr>
          <p:nvPr>
            <p:custDataLst>
              <p:tags r:id="rId16"/>
            </p:custDataLst>
          </p:nvPr>
        </p:nvSpPr>
        <p:spPr>
          <a:xfrm>
            <a:off x="7571262" y="4881386"/>
            <a:ext cx="917786" cy="1060377"/>
          </a:xfrm>
          <a:custGeom>
            <a:avLst/>
            <a:gdLst>
              <a:gd name="connsiteX0" fmla="*/ 0 w 6514"/>
              <a:gd name="connsiteY0" fmla="*/ 1879 h 7524"/>
              <a:gd name="connsiteX1" fmla="*/ 3255 w 6514"/>
              <a:gd name="connsiteY1" fmla="*/ 0 h 7524"/>
              <a:gd name="connsiteX2" fmla="*/ 6514 w 6514"/>
              <a:gd name="connsiteY2" fmla="*/ 1878 h 7524"/>
              <a:gd name="connsiteX3" fmla="*/ 6514 w 6514"/>
              <a:gd name="connsiteY3" fmla="*/ 5646 h 7524"/>
              <a:gd name="connsiteX4" fmla="*/ 3255 w 6514"/>
              <a:gd name="connsiteY4" fmla="*/ 7524 h 7524"/>
              <a:gd name="connsiteX5" fmla="*/ 0 w 6514"/>
              <a:gd name="connsiteY5" fmla="*/ 5641 h 7524"/>
              <a:gd name="connsiteX6" fmla="*/ 0 w 6514"/>
              <a:gd name="connsiteY6" fmla="*/ 1879 h 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4" h="7524">
                <a:moveTo>
                  <a:pt x="0" y="1879"/>
                </a:moveTo>
                <a:lnTo>
                  <a:pt x="3255" y="0"/>
                </a:lnTo>
                <a:lnTo>
                  <a:pt x="6514" y="1878"/>
                </a:lnTo>
                <a:lnTo>
                  <a:pt x="6514" y="5646"/>
                </a:lnTo>
                <a:lnTo>
                  <a:pt x="3255" y="7524"/>
                </a:lnTo>
                <a:lnTo>
                  <a:pt x="0" y="5641"/>
                </a:lnTo>
                <a:lnTo>
                  <a:pt x="0" y="1879"/>
                </a:lnTo>
                <a:close/>
              </a:path>
            </a:pathLst>
          </a:custGeom>
          <a:gradFill>
            <a:gsLst>
              <a:gs pos="100000">
                <a:srgbClr val="17D594"/>
              </a:gs>
              <a:gs pos="0">
                <a:srgbClr val="17D594">
                  <a:lumMod val="20000"/>
                  <a:lumOff val="80000"/>
                </a:srgbClr>
              </a:gs>
              <a:gs pos="30000">
                <a:srgbClr val="17D594">
                  <a:lumMod val="60000"/>
                  <a:lumOff val="40000"/>
                </a:srgbClr>
              </a:gs>
            </a:gsLst>
            <a:lin ang="5400000" scaled="0"/>
          </a:gradFill>
          <a:ln>
            <a:noFill/>
          </a:ln>
          <a:effectLst>
            <a:outerShdw blurRad="165100" dist="215900" dir="5400000" sx="102000" sy="102000" algn="t" rotWithShape="0">
              <a:srgbClr val="17D594">
                <a:lumMod val="5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30" name="图片 29" descr="343439383331313b343532303033303bd2d1b9bad3a6d3c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583881" y="4456555"/>
            <a:ext cx="408513" cy="408513"/>
          </a:xfrm>
          <a:prstGeom prst="rect">
            <a:avLst/>
          </a:prstGeom>
        </p:spPr>
      </p:pic>
      <p:pic>
        <p:nvPicPr>
          <p:cNvPr id="32" name="图片 31" descr="343439383331313b343532303033343bcfdfcbf7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833194" y="5214614"/>
            <a:ext cx="393923" cy="393923"/>
          </a:xfrm>
          <a:prstGeom prst="rect">
            <a:avLst/>
          </a:prstGeom>
        </p:spPr>
      </p:pic>
      <p:sp>
        <p:nvSpPr>
          <p:cNvPr id="35" name="文本框 34"/>
          <p:cNvSpPr txBox="1"/>
          <p:nvPr/>
        </p:nvSpPr>
        <p:spPr>
          <a:xfrm>
            <a:off x="5292725" y="4404995"/>
            <a:ext cx="1297305" cy="460375"/>
          </a:xfrm>
          <a:prstGeom prst="rect">
            <a:avLst/>
          </a:prstGeom>
          <a:noFill/>
        </p:spPr>
        <p:txBody>
          <a:bodyPr wrap="square" rtlCol="0" anchor="t">
            <a:spAutoFit/>
          </a:bodyPr>
          <a:p>
            <a:r>
              <a:rPr lang="zh-CN" altLang="en-US" sz="2400" b="1">
                <a:solidFill>
                  <a:schemeClr val="bg1"/>
                </a:solidFill>
              </a:rPr>
              <a:t>鉴定师</a:t>
            </a:r>
            <a:endParaRPr lang="zh-CN" altLang="en-US" sz="2400" b="1">
              <a:solidFill>
                <a:schemeClr val="bg1"/>
              </a:solidFill>
            </a:endParaRPr>
          </a:p>
        </p:txBody>
      </p:sp>
      <p:sp>
        <p:nvSpPr>
          <p:cNvPr id="36" name="文本框 35"/>
          <p:cNvSpPr txBox="1"/>
          <p:nvPr/>
        </p:nvSpPr>
        <p:spPr>
          <a:xfrm>
            <a:off x="3150870" y="4011295"/>
            <a:ext cx="1256665" cy="398780"/>
          </a:xfrm>
          <a:prstGeom prst="rect">
            <a:avLst/>
          </a:prstGeom>
          <a:noFill/>
        </p:spPr>
        <p:txBody>
          <a:bodyPr wrap="square" rtlCol="0" anchor="t">
            <a:spAutoFit/>
          </a:bodyPr>
          <a:p>
            <a:r>
              <a:rPr lang="zh-CN" altLang="en-US" sz="2000" b="1">
                <a:solidFill>
                  <a:schemeClr val="bg1"/>
                </a:solidFill>
              </a:rPr>
              <a:t>咨询师</a:t>
            </a:r>
            <a:endParaRPr lang="zh-CN" altLang="en-US" sz="2000" b="1">
              <a:solidFill>
                <a:schemeClr val="bg1"/>
              </a:solidFill>
            </a:endParaRPr>
          </a:p>
        </p:txBody>
      </p:sp>
      <p:sp>
        <p:nvSpPr>
          <p:cNvPr id="37" name="文本框 36"/>
          <p:cNvSpPr txBox="1"/>
          <p:nvPr/>
        </p:nvSpPr>
        <p:spPr>
          <a:xfrm>
            <a:off x="7312025" y="4159250"/>
            <a:ext cx="1385570" cy="398780"/>
          </a:xfrm>
          <a:prstGeom prst="rect">
            <a:avLst/>
          </a:prstGeom>
          <a:noFill/>
        </p:spPr>
        <p:txBody>
          <a:bodyPr wrap="square" rtlCol="0" anchor="t">
            <a:spAutoFit/>
          </a:bodyPr>
          <a:p>
            <a:r>
              <a:rPr lang="zh-CN" altLang="en-US" sz="2000" b="1">
                <a:solidFill>
                  <a:schemeClr val="bg1"/>
                </a:solidFill>
              </a:rPr>
              <a:t>评估师</a:t>
            </a:r>
            <a:endParaRPr lang="zh-CN" altLang="en-US" sz="2000" b="1">
              <a:solidFill>
                <a:schemeClr val="bg1"/>
              </a:solidFill>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1676344" y="3145135"/>
            <a:ext cx="883920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现代社会背景下的职业发展</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第一节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994410"/>
            <a:ext cx="11141710" cy="53403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400" dirty="0">
                <a:sym typeface="+mn-lt"/>
              </a:rPr>
              <a:t>财会人才和法律人才的核心素质要求，见表 4-6。</a:t>
            </a:r>
            <a:endParaRPr lang="zh-CN" altLang="en-US" sz="2400" dirty="0">
              <a:sym typeface="+mn-lt"/>
            </a:endParaRPr>
          </a:p>
        </p:txBody>
      </p:sp>
      <p:pic>
        <p:nvPicPr>
          <p:cNvPr id="5" name="图片 4"/>
          <p:cNvPicPr>
            <a:picLocks noChangeAspect="1"/>
          </p:cNvPicPr>
          <p:nvPr/>
        </p:nvPicPr>
        <p:blipFill>
          <a:blip r:embed="rId1"/>
          <a:stretch>
            <a:fillRect/>
          </a:stretch>
        </p:blipFill>
        <p:spPr>
          <a:xfrm>
            <a:off x="742950" y="1574800"/>
            <a:ext cx="10706100" cy="46863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（五）文化创意人才的核心素质要求</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1590675"/>
            <a:ext cx="11141710" cy="156845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389A47"/>
                </a:solidFill>
                <a:sym typeface="+mn-lt"/>
              </a:rPr>
              <a:t>文化创意人才</a:t>
            </a:r>
            <a:r>
              <a:rPr lang="zh-CN" altLang="en-US" sz="2000" dirty="0">
                <a:sym typeface="+mn-lt"/>
              </a:rPr>
              <a:t>是指以自主知识产权为核心、以“头脑”服务为特征、以专业或特殊技能（如设计）为手段的人才。文化产业作为现代服务业的重要组成部分，是推动经济发展和增加就业的新动力，它具体包括的行业主要有动漫、广告服务、艺术表演、广播、电视、专业设计服务、雕塑工艺品制造、图书出版、应用软件开发等。</a:t>
            </a:r>
            <a:endParaRPr lang="zh-CN" altLang="en-US" sz="2000" dirty="0">
              <a:sym typeface="+mn-lt"/>
            </a:endParaRPr>
          </a:p>
        </p:txBody>
      </p:sp>
      <p:pic>
        <p:nvPicPr>
          <p:cNvPr id="113" name="图片 112"/>
          <p:cNvPicPr/>
          <p:nvPr/>
        </p:nvPicPr>
        <p:blipFill>
          <a:blip r:embed="rId1"/>
          <a:stretch>
            <a:fillRect/>
          </a:stretch>
        </p:blipFill>
        <p:spPr>
          <a:xfrm>
            <a:off x="3860800" y="3620770"/>
            <a:ext cx="4410075" cy="242189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72948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二、不同类型高素质技能人才的核心素质要求</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495300" y="994410"/>
            <a:ext cx="11141710" cy="82994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sym typeface="+mn-lt"/>
              </a:rPr>
              <a:t>文化创意人才包含的</a:t>
            </a:r>
            <a:r>
              <a:rPr lang="zh-CN" altLang="en-US" sz="2000" dirty="0">
                <a:sym typeface="+mn-lt"/>
              </a:rPr>
              <a:t>范围很广泛，现主要就广告人才和艺术设计人才的核心素质要求进行列举，见表 4-7。</a:t>
            </a:r>
            <a:endParaRPr lang="zh-CN" altLang="en-US" sz="2000" dirty="0">
              <a:sym typeface="+mn-lt"/>
            </a:endParaRPr>
          </a:p>
        </p:txBody>
      </p:sp>
      <p:pic>
        <p:nvPicPr>
          <p:cNvPr id="4" name="图片 3"/>
          <p:cNvPicPr>
            <a:picLocks noChangeAspect="1"/>
          </p:cNvPicPr>
          <p:nvPr/>
        </p:nvPicPr>
        <p:blipFill>
          <a:blip r:embed="rId1"/>
          <a:stretch>
            <a:fillRect/>
          </a:stretch>
        </p:blipFill>
        <p:spPr>
          <a:xfrm>
            <a:off x="495300" y="1824355"/>
            <a:ext cx="7582535" cy="4732655"/>
          </a:xfrm>
          <a:prstGeom prst="rect">
            <a:avLst/>
          </a:prstGeom>
        </p:spPr>
      </p:pic>
      <p:sp>
        <p:nvSpPr>
          <p:cNvPr id="6" name="文本框 5"/>
          <p:cNvSpPr txBox="1"/>
          <p:nvPr/>
        </p:nvSpPr>
        <p:spPr>
          <a:xfrm>
            <a:off x="8271510" y="2936875"/>
            <a:ext cx="3484880" cy="1938020"/>
          </a:xfrm>
          <a:prstGeom prst="rect">
            <a:avLst/>
          </a:prstGeom>
          <a:noFill/>
        </p:spPr>
        <p:txBody>
          <a:bodyPr wrap="square" rtlCol="0" anchor="t">
            <a:spAutoFit/>
          </a:bodyPr>
          <a:p>
            <a:r>
              <a:rPr lang="zh-CN" altLang="en-US" sz="2000">
                <a:solidFill>
                  <a:srgbClr val="00B0F0"/>
                </a:solidFill>
              </a:rPr>
              <a:t>由表 4-7 可以看出，从事文化创意产业的人才在很多方面是相似的，比如都需要具备敏锐的洞察力、持续的创新能力、融会贯通的能力、强劲的学习能力、丰富的想象力等。</a:t>
            </a:r>
            <a:endParaRPr lang="zh-CN" altLang="en-US" sz="2000">
              <a:solidFill>
                <a:srgbClr val="00B0F0"/>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1676344" y="3145135"/>
            <a:ext cx="8839200" cy="922020"/>
          </a:xfrm>
          <a:prstGeom prst="rect">
            <a:avLst/>
          </a:prstGeom>
          <a:effectLst/>
        </p:spPr>
        <p:txBody>
          <a:bodyPr wrap="none">
            <a:spAutoFit/>
          </a:bodyPr>
          <a:lstStyle/>
          <a:p>
            <a:pPr algn="ctr">
              <a:defRPr/>
            </a:pPr>
            <a:r>
              <a:rPr lang="zh-CN" altLang="en-US" sz="5400" b="1" spc="284" dirty="0">
                <a:solidFill>
                  <a:schemeClr val="tx1"/>
                </a:solidFill>
                <a:latin typeface="思源黑体 CN Bold" panose="020B0800000000000000" pitchFamily="34" charset="-128"/>
                <a:ea typeface="思源黑体 CN Bold" panose="020B0800000000000000" pitchFamily="34" charset="-128"/>
              </a:rPr>
              <a:t>探索工作世界的维度与方法</a:t>
            </a:r>
            <a:endParaRPr lang="zh-CN" altLang="en-US" sz="5400" b="1" spc="284" dirty="0">
              <a:solidFill>
                <a:schemeClr val="tx1"/>
              </a:solidFill>
              <a:latin typeface="思源黑体 CN Bold" panose="020B0800000000000000" pitchFamily="34" charset="-128"/>
              <a:ea typeface="思源黑体 CN Bold" panose="020B0800000000000000" pitchFamily="34" charset="-128"/>
            </a:endParaRPr>
          </a:p>
        </p:txBody>
      </p:sp>
      <p:sp>
        <p:nvSpPr>
          <p:cNvPr id="2" name="圆角矩形 1"/>
          <p:cNvSpPr/>
          <p:nvPr/>
        </p:nvSpPr>
        <p:spPr>
          <a:xfrm>
            <a:off x="4714617" y="2162243"/>
            <a:ext cx="2762655" cy="680936"/>
          </a:xfrm>
          <a:prstGeom prst="roundRect">
            <a:avLst>
              <a:gd name="adj" fmla="val 50000"/>
            </a:avLst>
          </a:prstGeom>
          <a:solidFill>
            <a:srgbClr val="389A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200" b="1"/>
              <a:t>第四节</a:t>
            </a:r>
            <a:endParaRPr kumimoji="1" lang="zh-CN" altLang="en-US" sz="32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17" grpId="0" bldLvl="0" animBg="1"/>
      <p:bldP spid="2"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 name="文本框 2"/>
          <p:cNvSpPr txBox="1"/>
          <p:nvPr/>
        </p:nvSpPr>
        <p:spPr>
          <a:xfrm>
            <a:off x="500380" y="1334135"/>
            <a:ext cx="7356475" cy="4659630"/>
          </a:xfrm>
          <a:prstGeom prst="rect">
            <a:avLst/>
          </a:prstGeom>
          <a:noFill/>
        </p:spPr>
        <p:txBody>
          <a:bodyPr wrap="square" rtlCol="0">
            <a:noAutofit/>
            <a:scene3d>
              <a:camera prst="orthographicFront"/>
              <a:lightRig rig="threePt" dir="t"/>
            </a:scene3d>
            <a:sp3d contourW="12700"/>
          </a:bodyPr>
          <a:p>
            <a:pPr indent="457200" fontAlgn="auto">
              <a:lnSpc>
                <a:spcPct val="120000"/>
              </a:lnSpc>
              <a:spcBef>
                <a:spcPts val="0"/>
              </a:spcBef>
              <a:defRPr/>
            </a:pPr>
            <a:r>
              <a:rPr lang="en-US" altLang="zh-CN" sz="2400" dirty="0">
                <a:sym typeface="+mn-lt"/>
              </a:rPr>
              <a:t>  </a:t>
            </a:r>
            <a:r>
              <a:rPr lang="zh-CN" altLang="en-US" sz="2400" dirty="0">
                <a:sym typeface="+mn-lt"/>
              </a:rPr>
              <a:t>工作世界是由地域、组织、行业、职业所构成的一个嵌套系统。在该系统中，大系统的改变会引发小系统的变化。这种变化会表现在很多方面，如素质要求、工作内容、工资待遇等。比如，会计这一职业既存在于金融行业，也存在于教育行业；教师这一职业，既存在于中小学，也存在于大学。职业嵌套在不同行业、组织、地域之中，其工作内容、工作环境、工资待遇等都会有差异，甚至差别很大。这个嵌套系统如图 4-6 所示。</a:t>
            </a:r>
            <a:endParaRPr lang="zh-CN" altLang="en-US" sz="2400" dirty="0">
              <a:sym typeface="+mn-lt"/>
            </a:endParaRPr>
          </a:p>
        </p:txBody>
      </p:sp>
      <p:pic>
        <p:nvPicPr>
          <p:cNvPr id="4" name="图片 3"/>
          <p:cNvPicPr>
            <a:picLocks noChangeAspect="1"/>
          </p:cNvPicPr>
          <p:nvPr/>
        </p:nvPicPr>
        <p:blipFill>
          <a:blip r:embed="rId1"/>
          <a:stretch>
            <a:fillRect/>
          </a:stretch>
        </p:blipFill>
        <p:spPr>
          <a:xfrm>
            <a:off x="7724140" y="1906270"/>
            <a:ext cx="4257675" cy="32670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（一）评估职业</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pic>
        <p:nvPicPr>
          <p:cNvPr id="114" name="图片 113"/>
          <p:cNvPicPr/>
          <p:nvPr/>
        </p:nvPicPr>
        <p:blipFill>
          <a:blip r:embed="rId1"/>
          <a:stretch>
            <a:fillRect/>
          </a:stretch>
        </p:blipFill>
        <p:spPr>
          <a:xfrm>
            <a:off x="3922395" y="1866265"/>
            <a:ext cx="4347210" cy="2447925"/>
          </a:xfrm>
          <a:prstGeom prst="rect">
            <a:avLst/>
          </a:prstGeom>
          <a:noFill/>
          <a:ln w="9525">
            <a:noFill/>
          </a:ln>
        </p:spPr>
      </p:pic>
      <p:sp>
        <p:nvSpPr>
          <p:cNvPr id="3" name="文本框 2"/>
          <p:cNvSpPr txBox="1"/>
          <p:nvPr/>
        </p:nvSpPr>
        <p:spPr>
          <a:xfrm>
            <a:off x="269240" y="1469390"/>
            <a:ext cx="3522980" cy="5077460"/>
          </a:xfrm>
          <a:prstGeom prst="rect">
            <a:avLst/>
          </a:prstGeom>
          <a:noFill/>
        </p:spPr>
        <p:txBody>
          <a:bodyPr wrap="square" rtlCol="0" anchor="t">
            <a:spAutoFit/>
          </a:bodyPr>
          <a:p>
            <a:r>
              <a:rPr lang="zh-CN" altLang="en-US" b="1">
                <a:solidFill>
                  <a:srgbClr val="0070C0"/>
                </a:solidFill>
              </a:rPr>
              <a:t>1. P（职位）</a:t>
            </a:r>
            <a:endParaRPr lang="zh-CN" altLang="en-US"/>
          </a:p>
          <a:p>
            <a:r>
              <a:rPr lang="zh-CN" altLang="en-US"/>
              <a:t>评估职业时首先要评估该职业在社会中具体包含哪些职位。</a:t>
            </a:r>
            <a:r>
              <a:rPr lang="zh-CN" altLang="en-US">
                <a:solidFill>
                  <a:srgbClr val="0070C0"/>
                </a:solidFill>
                <a:latin typeface="仿宋" panose="02010609060101010101" charset="-122"/>
                <a:ea typeface="仿宋" panose="02010609060101010101" charset="-122"/>
              </a:rPr>
              <a:t>比如，人力资源管理这一职业在组织内的典型职位设置是人力资源助理、人力资源专员、人力资源主管、人力资源经理、人力资源总监等。其中，有些组织还将人力资源专员细分为招聘专员、培训专员、考核专员、薪资福利专员等。</a:t>
            </a:r>
            <a:endParaRPr lang="zh-CN" altLang="en-US"/>
          </a:p>
          <a:p>
            <a:r>
              <a:rPr lang="zh-CN" altLang="en-US" b="1">
                <a:solidFill>
                  <a:srgbClr val="0070C0"/>
                </a:solidFill>
              </a:rPr>
              <a:t>2. L（工作地点）</a:t>
            </a:r>
            <a:endParaRPr lang="zh-CN" altLang="en-US"/>
          </a:p>
          <a:p>
            <a:r>
              <a:rPr lang="zh-CN" altLang="en-US"/>
              <a:t>包括地理位置、环境状况、室内或室外、工作地点的变化性和安全性等。</a:t>
            </a:r>
            <a:r>
              <a:rPr lang="zh-CN" altLang="en-US">
                <a:solidFill>
                  <a:srgbClr val="0070C0"/>
                </a:solidFill>
                <a:latin typeface="仿宋" panose="02010609060101010101" charset="-122"/>
                <a:ea typeface="仿宋" panose="02010609060101010101" charset="-122"/>
              </a:rPr>
              <a:t>比如，人力资源管理从业人员的工作地点主要在室内，地点固定，在现代化的办公室工作，条件舒适，不过可能要经常出差。</a:t>
            </a:r>
            <a:endParaRPr lang="zh-CN" altLang="en-US"/>
          </a:p>
        </p:txBody>
      </p:sp>
      <p:sp>
        <p:nvSpPr>
          <p:cNvPr id="4" name="文本框 3"/>
          <p:cNvSpPr txBox="1"/>
          <p:nvPr/>
        </p:nvSpPr>
        <p:spPr>
          <a:xfrm>
            <a:off x="8399780" y="1469390"/>
            <a:ext cx="3522980" cy="5077460"/>
          </a:xfrm>
          <a:prstGeom prst="rect">
            <a:avLst/>
          </a:prstGeom>
          <a:noFill/>
        </p:spPr>
        <p:txBody>
          <a:bodyPr wrap="square" rtlCol="0" anchor="t">
            <a:spAutoFit/>
          </a:bodyPr>
          <a:p>
            <a:r>
              <a:rPr lang="zh-CN" altLang="en-US" b="1">
                <a:solidFill>
                  <a:srgbClr val="0070C0"/>
                </a:solidFill>
              </a:rPr>
              <a:t>4. C（雇佣状况）</a:t>
            </a:r>
            <a:endParaRPr lang="zh-CN" altLang="en-US"/>
          </a:p>
          <a:p>
            <a:r>
              <a:rPr lang="zh-CN" altLang="en-US"/>
              <a:t>包括薪水、福利、进修机会、工作时间、工作稳定性、工作保障等。</a:t>
            </a:r>
            <a:r>
              <a:rPr lang="zh-CN" altLang="en-US">
                <a:solidFill>
                  <a:srgbClr val="0070C0"/>
                </a:solidFill>
                <a:latin typeface="仿宋" panose="02010609060101010101" charset="-122"/>
                <a:ea typeface="仿宋" panose="02010609060101010101" charset="-122"/>
                <a:cs typeface="仿宋" panose="02010609060101010101" charset="-122"/>
              </a:rPr>
              <a:t>比如，薪酬福利专员在北京的收入为 8 万 ~10 万元，薪酬福利主管在北京的收入为 10 万 ~15 万元，薪酬福利总监在北京的收入可达 30 万 ~50 万元。</a:t>
            </a:r>
            <a:endParaRPr lang="zh-CN" altLang="en-US">
              <a:solidFill>
                <a:srgbClr val="0070C0"/>
              </a:solidFill>
              <a:latin typeface="仿宋" panose="02010609060101010101" charset="-122"/>
              <a:ea typeface="仿宋" panose="02010609060101010101" charset="-122"/>
              <a:cs typeface="仿宋" panose="02010609060101010101" charset="-122"/>
            </a:endParaRPr>
          </a:p>
          <a:p>
            <a:r>
              <a:rPr lang="zh-CN" altLang="en-US" b="1">
                <a:solidFill>
                  <a:srgbClr val="0070C0"/>
                </a:solidFill>
              </a:rPr>
              <a:t>5. E（雇佣条件）</a:t>
            </a:r>
            <a:endParaRPr lang="zh-CN" altLang="en-US"/>
          </a:p>
          <a:p>
            <a:r>
              <a:rPr lang="zh-CN" altLang="en-US"/>
              <a:t>包括所需的教育程度、资格证书、训练、能力、人格特质、职业兴趣、价值观等。</a:t>
            </a:r>
            <a:r>
              <a:rPr lang="zh-CN" altLang="en-US">
                <a:solidFill>
                  <a:srgbClr val="0070C0"/>
                </a:solidFill>
                <a:latin typeface="仿宋" panose="02010609060101010101" charset="-122"/>
                <a:ea typeface="仿宋" panose="02010609060101010101" charset="-122"/>
              </a:rPr>
              <a:t>比如，从事人力资源管理工作至少需要本科学历，受过管理学和心理学的训练，要</a:t>
            </a:r>
            <a:endParaRPr lang="zh-CN" altLang="en-US">
              <a:solidFill>
                <a:srgbClr val="0070C0"/>
              </a:solidFill>
              <a:latin typeface="仿宋" panose="02010609060101010101" charset="-122"/>
              <a:ea typeface="仿宋" panose="02010609060101010101" charset="-122"/>
            </a:endParaRPr>
          </a:p>
          <a:p>
            <a:r>
              <a:rPr lang="zh-CN" altLang="en-US">
                <a:solidFill>
                  <a:srgbClr val="0070C0"/>
                </a:solidFill>
                <a:latin typeface="仿宋" panose="02010609060101010101" charset="-122"/>
                <a:ea typeface="仿宋" panose="02010609060101010101" charset="-122"/>
              </a:rPr>
              <a:t>敬业、乐群、灵活、性格外向，要善于倾听和富有全局观念，具有良好的沟通能力和协调能力，等等。</a:t>
            </a:r>
            <a:endParaRPr lang="zh-CN" altLang="en-US">
              <a:solidFill>
                <a:srgbClr val="0070C0"/>
              </a:solidFill>
              <a:latin typeface="仿宋" panose="02010609060101010101" charset="-122"/>
              <a:ea typeface="仿宋" panose="02010609060101010101" charset="-122"/>
            </a:endParaRPr>
          </a:p>
        </p:txBody>
      </p:sp>
      <p:sp>
        <p:nvSpPr>
          <p:cNvPr id="7" name="文本框 6"/>
          <p:cNvSpPr txBox="1"/>
          <p:nvPr/>
        </p:nvSpPr>
        <p:spPr>
          <a:xfrm>
            <a:off x="3922395" y="4587875"/>
            <a:ext cx="4364990" cy="1753235"/>
          </a:xfrm>
          <a:prstGeom prst="rect">
            <a:avLst/>
          </a:prstGeom>
          <a:noFill/>
        </p:spPr>
        <p:txBody>
          <a:bodyPr wrap="square" rtlCol="0" anchor="t">
            <a:spAutoFit/>
          </a:bodyPr>
          <a:p>
            <a:r>
              <a:rPr lang="zh-CN" altLang="en-US" b="1">
                <a:solidFill>
                  <a:srgbClr val="0070C0"/>
                </a:solidFill>
              </a:rPr>
              <a:t>3. A（升迁状况）</a:t>
            </a:r>
            <a:endParaRPr lang="zh-CN" altLang="en-US"/>
          </a:p>
          <a:p>
            <a:r>
              <a:rPr lang="zh-CN" altLang="en-US"/>
              <a:t>包括工作的升迁通道、升迁速度等。</a:t>
            </a:r>
            <a:r>
              <a:rPr lang="zh-CN" altLang="en-US">
                <a:solidFill>
                  <a:srgbClr val="0070C0"/>
                </a:solidFill>
                <a:latin typeface="仿宋" panose="02010609060101010101" charset="-122"/>
                <a:ea typeface="仿宋" panose="02010609060101010101" charset="-122"/>
                <a:cs typeface="仿宋" panose="02010609060101010101" charset="-122"/>
              </a:rPr>
              <a:t>比如，人力资源管理从业人员在公司内的典型晋升通道为人力资源助理→人力资源专员→人力资源主管→人力资源经理→人力资源总监。</a:t>
            </a:r>
            <a:endParaRPr lang="zh-CN" altLang="en-US">
              <a:solidFill>
                <a:srgbClr val="0070C0"/>
              </a:solidFill>
              <a:latin typeface="仿宋" panose="02010609060101010101" charset="-122"/>
              <a:ea typeface="仿宋" panose="02010609060101010101" charset="-122"/>
            </a:endParaRPr>
          </a:p>
        </p:txBody>
      </p:sp>
      <p:sp>
        <p:nvSpPr>
          <p:cNvPr id="8" name="椭圆 7"/>
          <p:cNvSpPr/>
          <p:nvPr/>
        </p:nvSpPr>
        <p:spPr>
          <a:xfrm>
            <a:off x="4705350" y="997585"/>
            <a:ext cx="2964815" cy="645795"/>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t>PLACE 法</a:t>
            </a:r>
            <a:endParaRPr lang="zh-CN" altLang="en-US" sz="24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（二）了解组织</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483995"/>
            <a:ext cx="10995660" cy="186372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400" b="1" dirty="0">
                <a:solidFill>
                  <a:srgbClr val="0070C0"/>
                </a:solidFill>
                <a:sym typeface="+mn-lt"/>
              </a:rPr>
              <a:t>1. 组织文化</a:t>
            </a:r>
            <a:endParaRPr lang="zh-CN" altLang="en-US" sz="2400" b="1" dirty="0">
              <a:solidFill>
                <a:srgbClr val="0070C0"/>
              </a:solidFill>
              <a:sym typeface="+mn-lt"/>
            </a:endParaRPr>
          </a:p>
          <a:p>
            <a:pPr indent="457200" fontAlgn="auto">
              <a:lnSpc>
                <a:spcPct val="120000"/>
              </a:lnSpc>
              <a:spcBef>
                <a:spcPts val="0"/>
              </a:spcBef>
              <a:defRPr/>
            </a:pPr>
            <a:r>
              <a:rPr lang="zh-CN" altLang="en-US" sz="2400" dirty="0">
                <a:sym typeface="+mn-lt"/>
              </a:rPr>
              <a:t>组织文化是指组织成员共享的价值观体系，它使组织独具特色，区别于其他组织，它是组织在长期的生存和发展中形成的。组织文化是组织最宝贵的无形资产，是塑造员工、凝聚员工最重要的法宝。</a:t>
            </a:r>
            <a:endParaRPr lang="zh-CN" altLang="en-US" sz="2400" dirty="0">
              <a:sym typeface="+mn-lt"/>
            </a:endParaRPr>
          </a:p>
        </p:txBody>
      </p:sp>
      <p:pic>
        <p:nvPicPr>
          <p:cNvPr id="115" name="图片 114"/>
          <p:cNvPicPr/>
          <p:nvPr/>
        </p:nvPicPr>
        <p:blipFill>
          <a:blip r:embed="rId1"/>
          <a:stretch>
            <a:fillRect/>
          </a:stretch>
        </p:blipFill>
        <p:spPr>
          <a:xfrm>
            <a:off x="2334260" y="3988435"/>
            <a:ext cx="3495040" cy="1401445"/>
          </a:xfrm>
          <a:prstGeom prst="rect">
            <a:avLst/>
          </a:prstGeom>
          <a:noFill/>
          <a:ln w="9525">
            <a:noFill/>
          </a:ln>
        </p:spPr>
      </p:pic>
      <p:pic>
        <p:nvPicPr>
          <p:cNvPr id="116" name="图片 115"/>
          <p:cNvPicPr/>
          <p:nvPr/>
        </p:nvPicPr>
        <p:blipFill>
          <a:blip r:embed="rId2"/>
          <a:stretch>
            <a:fillRect/>
          </a:stretch>
        </p:blipFill>
        <p:spPr>
          <a:xfrm>
            <a:off x="7263765" y="3053080"/>
            <a:ext cx="3259455" cy="327279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412115" y="1339850"/>
            <a:ext cx="2484755" cy="415417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FF0000"/>
                </a:solidFill>
                <a:sym typeface="+mn-lt"/>
              </a:rPr>
              <a:t>如何了解组织文化的差异，进而做到个人与组织文化相匹配呢？</a:t>
            </a:r>
            <a:endParaRPr lang="zh-CN" altLang="en-US" sz="2000" b="1" dirty="0">
              <a:solidFill>
                <a:srgbClr val="FF0000"/>
              </a:solidFill>
              <a:sym typeface="+mn-lt"/>
            </a:endParaRPr>
          </a:p>
          <a:p>
            <a:pPr indent="457200" fontAlgn="auto">
              <a:lnSpc>
                <a:spcPct val="120000"/>
              </a:lnSpc>
              <a:spcBef>
                <a:spcPts val="0"/>
              </a:spcBef>
              <a:defRPr/>
            </a:pPr>
            <a:r>
              <a:rPr lang="zh-CN" altLang="en-US" sz="2000" dirty="0">
                <a:sym typeface="+mn-lt"/>
              </a:rPr>
              <a:t>埃默里大学的</a:t>
            </a:r>
            <a:r>
              <a:rPr lang="zh-CN" altLang="en-US" sz="2000" u="sng" dirty="0">
                <a:solidFill>
                  <a:srgbClr val="00B0F0"/>
                </a:solidFill>
                <a:sym typeface="+mn-lt"/>
              </a:rPr>
              <a:t>杰弗里·桑南菲尔德</a:t>
            </a:r>
            <a:r>
              <a:rPr lang="zh-CN" altLang="en-US" sz="2000" dirty="0">
                <a:sym typeface="+mn-lt"/>
              </a:rPr>
              <a:t>提出了组织文化的标签理论，通过对组织文化的研究，他确认了四种组织文化类型，见表 4-8。</a:t>
            </a:r>
            <a:endParaRPr lang="zh-CN" altLang="en-US" sz="2000" dirty="0">
              <a:sym typeface="+mn-lt"/>
            </a:endParaRPr>
          </a:p>
        </p:txBody>
      </p:sp>
      <p:grpSp>
        <p:nvGrpSpPr>
          <p:cNvPr id="6" name="组合 5"/>
          <p:cNvGrpSpPr/>
          <p:nvPr/>
        </p:nvGrpSpPr>
        <p:grpSpPr>
          <a:xfrm>
            <a:off x="2981960" y="946785"/>
            <a:ext cx="8862060" cy="5455285"/>
            <a:chOff x="4696" y="1491"/>
            <a:chExt cx="13956" cy="8591"/>
          </a:xfrm>
        </p:grpSpPr>
        <p:pic>
          <p:nvPicPr>
            <p:cNvPr id="3" name="图片 2"/>
            <p:cNvPicPr>
              <a:picLocks noChangeAspect="1"/>
            </p:cNvPicPr>
            <p:nvPr/>
          </p:nvPicPr>
          <p:blipFill>
            <a:blip r:embed="rId1"/>
            <a:stretch>
              <a:fillRect/>
            </a:stretch>
          </p:blipFill>
          <p:spPr>
            <a:xfrm>
              <a:off x="4696" y="1491"/>
              <a:ext cx="13956" cy="6807"/>
            </a:xfrm>
            <a:prstGeom prst="rect">
              <a:avLst/>
            </a:prstGeom>
          </p:spPr>
        </p:pic>
        <p:pic>
          <p:nvPicPr>
            <p:cNvPr id="4" name="图片 3"/>
            <p:cNvPicPr>
              <a:picLocks noChangeAspect="1"/>
            </p:cNvPicPr>
            <p:nvPr/>
          </p:nvPicPr>
          <p:blipFill>
            <a:blip r:embed="rId2"/>
            <a:stretch>
              <a:fillRect/>
            </a:stretch>
          </p:blipFill>
          <p:spPr>
            <a:xfrm>
              <a:off x="4828" y="8186"/>
              <a:ext cx="13725" cy="1896"/>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984250"/>
            <a:ext cx="10995660" cy="82994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sym typeface="+mn-lt"/>
              </a:rPr>
              <a:t>组织文化包含四个层面：物质层面、制度层面、行为层面、精神层面，这四个层面呈同心圆结构，如图 4-7 所示。</a:t>
            </a:r>
            <a:endParaRPr lang="zh-CN" altLang="en-US" sz="2000" dirty="0">
              <a:sym typeface="+mn-lt"/>
            </a:endParaRPr>
          </a:p>
        </p:txBody>
      </p:sp>
      <p:pic>
        <p:nvPicPr>
          <p:cNvPr id="3" name="图片 2"/>
          <p:cNvPicPr>
            <a:picLocks noChangeAspect="1"/>
          </p:cNvPicPr>
          <p:nvPr/>
        </p:nvPicPr>
        <p:blipFill>
          <a:blip r:embed="rId1"/>
          <a:stretch>
            <a:fillRect/>
          </a:stretch>
        </p:blipFill>
        <p:spPr>
          <a:xfrm>
            <a:off x="435610" y="2059940"/>
            <a:ext cx="5247005" cy="4197985"/>
          </a:xfrm>
          <a:prstGeom prst="rect">
            <a:avLst/>
          </a:prstGeom>
        </p:spPr>
      </p:pic>
      <p:sp>
        <p:nvSpPr>
          <p:cNvPr id="4" name="文本框 3"/>
          <p:cNvSpPr txBox="1"/>
          <p:nvPr/>
        </p:nvSpPr>
        <p:spPr>
          <a:xfrm>
            <a:off x="5319395" y="2249805"/>
            <a:ext cx="6096000" cy="645160"/>
          </a:xfrm>
          <a:prstGeom prst="rect">
            <a:avLst/>
          </a:prstGeom>
          <a:noFill/>
        </p:spPr>
        <p:txBody>
          <a:bodyPr wrap="square" rtlCol="0" anchor="t">
            <a:spAutoFit/>
          </a:bodyPr>
          <a:p>
            <a:r>
              <a:rPr lang="zh-CN" altLang="en-US">
                <a:solidFill>
                  <a:srgbClr val="00B0F0"/>
                </a:solidFill>
              </a:rPr>
              <a:t>组织文化的表层，包括设备、产品和生产环境，还有视觉形象、厂房外观、颜色、服装、车辆等。</a:t>
            </a:r>
            <a:endParaRPr lang="zh-CN" altLang="en-US">
              <a:solidFill>
                <a:srgbClr val="00B0F0"/>
              </a:solidFill>
            </a:endParaRPr>
          </a:p>
        </p:txBody>
      </p:sp>
      <p:sp>
        <p:nvSpPr>
          <p:cNvPr id="6" name="文本框 5"/>
          <p:cNvSpPr txBox="1"/>
          <p:nvPr/>
        </p:nvSpPr>
        <p:spPr>
          <a:xfrm>
            <a:off x="5773420" y="3248660"/>
            <a:ext cx="6096000" cy="645160"/>
          </a:xfrm>
          <a:prstGeom prst="rect">
            <a:avLst/>
          </a:prstGeom>
          <a:noFill/>
        </p:spPr>
        <p:txBody>
          <a:bodyPr wrap="square" rtlCol="0" anchor="t">
            <a:spAutoFit/>
          </a:bodyPr>
          <a:p>
            <a:r>
              <a:rPr lang="zh-CN" altLang="en-US">
                <a:solidFill>
                  <a:srgbClr val="00B0F0"/>
                </a:solidFill>
              </a:rPr>
              <a:t>组织文化的浅层，包括管理体制、规章制度、经营机制、奖惩办法及行为准则、道德规范等。</a:t>
            </a:r>
            <a:endParaRPr lang="zh-CN" altLang="en-US">
              <a:solidFill>
                <a:srgbClr val="00B0F0"/>
              </a:solidFill>
            </a:endParaRPr>
          </a:p>
        </p:txBody>
      </p:sp>
      <p:sp>
        <p:nvSpPr>
          <p:cNvPr id="7" name="文本框 6"/>
          <p:cNvSpPr txBox="1"/>
          <p:nvPr/>
        </p:nvSpPr>
        <p:spPr>
          <a:xfrm>
            <a:off x="5502275" y="4411345"/>
            <a:ext cx="6096000" cy="645160"/>
          </a:xfrm>
          <a:prstGeom prst="rect">
            <a:avLst/>
          </a:prstGeom>
          <a:noFill/>
        </p:spPr>
        <p:txBody>
          <a:bodyPr wrap="square" rtlCol="0" anchor="t">
            <a:spAutoFit/>
          </a:bodyPr>
          <a:p>
            <a:r>
              <a:rPr lang="zh-CN" altLang="en-US">
                <a:solidFill>
                  <a:srgbClr val="00B0F0"/>
                </a:solidFill>
              </a:rPr>
              <a:t>组织文化的中层，包括会议、活动、典礼仪式、领导风格、行为、语言及习惯等。</a:t>
            </a:r>
            <a:endParaRPr lang="zh-CN" altLang="en-US">
              <a:solidFill>
                <a:srgbClr val="00B0F0"/>
              </a:solidFill>
            </a:endParaRPr>
          </a:p>
        </p:txBody>
      </p:sp>
      <p:sp>
        <p:nvSpPr>
          <p:cNvPr id="8" name="文本框 7"/>
          <p:cNvSpPr txBox="1"/>
          <p:nvPr/>
        </p:nvSpPr>
        <p:spPr>
          <a:xfrm>
            <a:off x="5120640" y="5264785"/>
            <a:ext cx="6096000" cy="645160"/>
          </a:xfrm>
          <a:prstGeom prst="rect">
            <a:avLst/>
          </a:prstGeom>
          <a:noFill/>
        </p:spPr>
        <p:txBody>
          <a:bodyPr wrap="square" rtlCol="0" anchor="t">
            <a:spAutoFit/>
          </a:bodyPr>
          <a:p>
            <a:r>
              <a:rPr lang="zh-CN" altLang="en-US">
                <a:solidFill>
                  <a:srgbClr val="00B0F0"/>
                </a:solidFill>
              </a:rPr>
              <a:t>组织文化的核心层，包括企业愿景、经营理念、价值取向、标语、口号等。</a:t>
            </a:r>
            <a:endParaRPr lang="zh-CN" altLang="en-US">
              <a:solidFill>
                <a:srgbClr val="00B0F0"/>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937895"/>
            <a:ext cx="10995660" cy="142049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400" b="1" dirty="0">
                <a:solidFill>
                  <a:srgbClr val="0070C0"/>
                </a:solidFill>
                <a:sym typeface="+mn-lt"/>
              </a:rPr>
              <a:t>2. 组织结构</a:t>
            </a:r>
            <a:endParaRPr lang="zh-CN" altLang="en-US" sz="2400" b="1" dirty="0">
              <a:solidFill>
                <a:srgbClr val="0070C0"/>
              </a:solidFill>
              <a:sym typeface="+mn-lt"/>
            </a:endParaRPr>
          </a:p>
          <a:p>
            <a:pPr indent="457200" fontAlgn="auto">
              <a:lnSpc>
                <a:spcPct val="120000"/>
              </a:lnSpc>
              <a:spcBef>
                <a:spcPts val="0"/>
              </a:spcBef>
              <a:defRPr/>
            </a:pPr>
            <a:r>
              <a:rPr lang="zh-CN" altLang="en-US" sz="2400" dirty="0">
                <a:sym typeface="+mn-lt"/>
              </a:rPr>
              <a:t>组织结构是企业的基本架构，相当于人体的骨骼体系，是企业管理的重要组成部分，是企业运行发展的基础和有力支撑。</a:t>
            </a:r>
            <a:endParaRPr lang="zh-CN" altLang="en-US" sz="2400" dirty="0">
              <a:sym typeface="+mn-lt"/>
            </a:endParaRPr>
          </a:p>
        </p:txBody>
      </p:sp>
      <p:grpSp>
        <p:nvGrpSpPr>
          <p:cNvPr id="8" name="组合 7"/>
          <p:cNvGrpSpPr/>
          <p:nvPr/>
        </p:nvGrpSpPr>
        <p:grpSpPr>
          <a:xfrm>
            <a:off x="2033905" y="2558415"/>
            <a:ext cx="8161020" cy="3221990"/>
            <a:chOff x="3203" y="4029"/>
            <a:chExt cx="12852" cy="5074"/>
          </a:xfrm>
        </p:grpSpPr>
        <p:grpSp>
          <p:nvGrpSpPr>
            <p:cNvPr id="3" name="组合 2"/>
            <p:cNvGrpSpPr/>
            <p:nvPr>
              <p:custDataLst>
                <p:tags r:id="rId1"/>
              </p:custDataLst>
            </p:nvPr>
          </p:nvGrpSpPr>
          <p:grpSpPr>
            <a:xfrm>
              <a:off x="3203" y="4029"/>
              <a:ext cx="12852" cy="5075"/>
              <a:chOff x="3203" y="3394"/>
              <a:chExt cx="12852" cy="5075"/>
            </a:xfrm>
          </p:grpSpPr>
          <p:sp>
            <p:nvSpPr>
              <p:cNvPr id="14" name="AutoShape 8"/>
              <p:cNvSpPr>
                <a:spLocks noChangeArrowheads="1"/>
              </p:cNvSpPr>
              <p:nvPr>
                <p:custDataLst>
                  <p:tags r:id="rId2"/>
                </p:custDataLst>
              </p:nvPr>
            </p:nvSpPr>
            <p:spPr bwMode="auto">
              <a:xfrm>
                <a:off x="6075" y="3394"/>
                <a:ext cx="7108" cy="1418"/>
              </a:xfrm>
              <a:prstGeom prst="roundRect">
                <a:avLst>
                  <a:gd name="adj" fmla="val 11718"/>
                </a:avLst>
              </a:prstGeom>
              <a:solidFill>
                <a:srgbClr val="389A47"/>
              </a:solidFill>
              <a:ln>
                <a:noFill/>
              </a:ln>
            </p:spPr>
            <p:txBody>
              <a:bodyPr wrap="square" lIns="90000" tIns="46800" rIns="90000" bIns="46800" anchor="ctr" anchorCtr="1">
                <a:norm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ctr" eaLnBrk="1" hangingPunct="1">
                  <a:spcBef>
                    <a:spcPts val="0"/>
                  </a:spcBef>
                  <a:spcAft>
                    <a:spcPts val="0"/>
                  </a:spcAft>
                  <a:defRPr/>
                </a:pPr>
                <a:r>
                  <a:rPr lang="en-US" altLang="zh-CN" sz="2000" b="1" smtClean="0">
                    <a:solidFill>
                      <a:sysClr val="window" lastClr="FFFFFF"/>
                    </a:solidFill>
                    <a:latin typeface="微软雅黑" panose="020B0503020204020204" charset="-122"/>
                    <a:ea typeface="微软雅黑" panose="020B0503020204020204" charset="-122"/>
                  </a:rPr>
                  <a:t>三种常见的组织结构形式</a:t>
                </a:r>
                <a:endParaRPr lang="en-US" altLang="zh-CN" sz="2000" b="1" smtClean="0">
                  <a:solidFill>
                    <a:sysClr val="window" lastClr="FFFFFF"/>
                  </a:solidFill>
                  <a:latin typeface="微软雅黑" panose="020B0503020204020204" charset="-122"/>
                  <a:ea typeface="微软雅黑" panose="020B0503020204020204" charset="-122"/>
                </a:endParaRPr>
              </a:p>
            </p:txBody>
          </p:sp>
          <p:sp>
            <p:nvSpPr>
              <p:cNvPr id="12" name="AutoShape 8"/>
              <p:cNvSpPr>
                <a:spLocks noChangeArrowheads="1"/>
              </p:cNvSpPr>
              <p:nvPr>
                <p:custDataLst>
                  <p:tags r:id="rId3"/>
                </p:custDataLst>
              </p:nvPr>
            </p:nvSpPr>
            <p:spPr bwMode="auto">
              <a:xfrm>
                <a:off x="7731" y="6938"/>
                <a:ext cx="3796" cy="1531"/>
              </a:xfrm>
              <a:prstGeom prst="roundRect">
                <a:avLst>
                  <a:gd name="adj" fmla="val 11718"/>
                </a:avLst>
              </a:prstGeom>
              <a:solidFill>
                <a:srgbClr val="A5644E"/>
              </a:solidFill>
              <a:ln>
                <a:noFill/>
              </a:ln>
            </p:spPr>
            <p:txBody>
              <a:bodyPr wrap="square" lIns="90000" tIns="46800" rIns="90000" bIns="46800" anchor="ctr" anchorCtr="0">
                <a:norm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ctr" eaLnBrk="1" hangingPunct="1">
                  <a:defRPr/>
                </a:pPr>
                <a:r>
                  <a:rPr lang="en-US" altLang="zh-CN" sz="2000" b="1" smtClean="0">
                    <a:solidFill>
                      <a:sysClr val="window" lastClr="FFFFFF"/>
                    </a:solidFill>
                    <a:latin typeface="微软雅黑" panose="020B0503020204020204" charset="-122"/>
                    <a:ea typeface="微软雅黑" panose="020B0503020204020204" charset="-122"/>
                  </a:rPr>
                  <a:t>职能型组织结构</a:t>
                </a:r>
                <a:endParaRPr lang="en-US" altLang="zh-CN" sz="2000" b="1" smtClean="0">
                  <a:solidFill>
                    <a:sysClr val="window" lastClr="FFFFFF"/>
                  </a:solidFill>
                  <a:latin typeface="微软雅黑" panose="020B0503020204020204" charset="-122"/>
                  <a:ea typeface="微软雅黑" panose="020B0503020204020204" charset="-122"/>
                </a:endParaRPr>
              </a:p>
            </p:txBody>
          </p:sp>
          <p:sp>
            <p:nvSpPr>
              <p:cNvPr id="25" name="AutoShape 8"/>
              <p:cNvSpPr>
                <a:spLocks noChangeArrowheads="1"/>
              </p:cNvSpPr>
              <p:nvPr>
                <p:custDataLst>
                  <p:tags r:id="rId4"/>
                </p:custDataLst>
              </p:nvPr>
            </p:nvSpPr>
            <p:spPr bwMode="auto">
              <a:xfrm>
                <a:off x="3203" y="6938"/>
                <a:ext cx="3796" cy="1531"/>
              </a:xfrm>
              <a:prstGeom prst="roundRect">
                <a:avLst>
                  <a:gd name="adj" fmla="val 11718"/>
                </a:avLst>
              </a:prstGeom>
              <a:solidFill>
                <a:srgbClr val="A5644E"/>
              </a:solidFill>
              <a:ln>
                <a:noFill/>
              </a:ln>
            </p:spPr>
            <p:txBody>
              <a:bodyPr wrap="square" lIns="90000" tIns="46800" rIns="90000" bIns="46800" anchor="ctr" anchorCtr="0">
                <a:norm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ctr" eaLnBrk="1" hangingPunct="1">
                  <a:spcBef>
                    <a:spcPts val="0"/>
                  </a:spcBef>
                  <a:spcAft>
                    <a:spcPts val="0"/>
                  </a:spcAft>
                  <a:defRPr/>
                </a:pPr>
                <a:r>
                  <a:rPr lang="en-US" altLang="zh-CN" sz="2000" b="1" smtClean="0">
                    <a:solidFill>
                      <a:sysClr val="window" lastClr="FFFFFF"/>
                    </a:solidFill>
                    <a:latin typeface="微软雅黑" panose="020B0503020204020204" charset="-122"/>
                    <a:ea typeface="微软雅黑" panose="020B0503020204020204" charset="-122"/>
                  </a:rPr>
                  <a:t>简单组织结构</a:t>
                </a:r>
                <a:endParaRPr lang="en-US" altLang="zh-CN" sz="2000" b="1" smtClean="0">
                  <a:solidFill>
                    <a:sysClr val="window" lastClr="FFFFFF"/>
                  </a:solidFill>
                  <a:latin typeface="微软雅黑" panose="020B0503020204020204" charset="-122"/>
                  <a:ea typeface="微软雅黑" panose="020B0503020204020204" charset="-122"/>
                </a:endParaRPr>
              </a:p>
            </p:txBody>
          </p:sp>
          <p:sp>
            <p:nvSpPr>
              <p:cNvPr id="26" name="AutoShape 8"/>
              <p:cNvSpPr>
                <a:spLocks noChangeArrowheads="1"/>
              </p:cNvSpPr>
              <p:nvPr>
                <p:custDataLst>
                  <p:tags r:id="rId5"/>
                </p:custDataLst>
              </p:nvPr>
            </p:nvSpPr>
            <p:spPr bwMode="auto">
              <a:xfrm>
                <a:off x="12259" y="6938"/>
                <a:ext cx="3796" cy="1531"/>
              </a:xfrm>
              <a:prstGeom prst="roundRect">
                <a:avLst>
                  <a:gd name="adj" fmla="val 11718"/>
                </a:avLst>
              </a:prstGeom>
              <a:solidFill>
                <a:srgbClr val="A5644E"/>
              </a:solidFill>
              <a:ln>
                <a:noFill/>
              </a:ln>
            </p:spPr>
            <p:txBody>
              <a:bodyPr wrap="square" lIns="90000" tIns="46800" rIns="90000" bIns="46800" anchor="ctr" anchorCtr="0">
                <a:norm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ctr" eaLnBrk="1" hangingPunct="1">
                  <a:spcBef>
                    <a:spcPts val="0"/>
                  </a:spcBef>
                  <a:spcAft>
                    <a:spcPts val="0"/>
                  </a:spcAft>
                  <a:defRPr/>
                </a:pPr>
                <a:r>
                  <a:rPr lang="en-US" altLang="zh-CN" sz="2000" b="1" smtClean="0">
                    <a:solidFill>
                      <a:sysClr val="window" lastClr="FFFFFF"/>
                    </a:solidFill>
                    <a:latin typeface="微软雅黑" panose="020B0503020204020204" charset="-122"/>
                    <a:ea typeface="微软雅黑" panose="020B0503020204020204" charset="-122"/>
                  </a:rPr>
                  <a:t>矩阵型组织结构</a:t>
                </a:r>
                <a:endParaRPr lang="en-US" altLang="zh-CN" sz="2000" b="1" smtClean="0">
                  <a:solidFill>
                    <a:sysClr val="window" lastClr="FFFFFF"/>
                  </a:solidFill>
                  <a:latin typeface="微软雅黑" panose="020B0503020204020204" charset="-122"/>
                  <a:ea typeface="微软雅黑" panose="020B0503020204020204" charset="-122"/>
                </a:endParaRPr>
              </a:p>
            </p:txBody>
          </p:sp>
        </p:grpSp>
        <p:cxnSp>
          <p:nvCxnSpPr>
            <p:cNvPr id="4" name="肘形连接符 3"/>
            <p:cNvCxnSpPr>
              <a:stCxn id="14" idx="2"/>
              <a:endCxn id="25" idx="0"/>
            </p:cNvCxnSpPr>
            <p:nvPr/>
          </p:nvCxnSpPr>
          <p:spPr>
            <a:xfrm rot="5400000">
              <a:off x="6302" y="4246"/>
              <a:ext cx="2126" cy="4528"/>
            </a:xfrm>
            <a:prstGeom prst="bentConnector3">
              <a:avLst>
                <a:gd name="adj1" fmla="val 50000"/>
              </a:avLst>
            </a:prstGeom>
            <a:ln w="31750" cap="rnd">
              <a:solidFill>
                <a:schemeClr val="accent2"/>
              </a:solidFill>
              <a:round/>
            </a:ln>
          </p:spPr>
          <p:style>
            <a:lnRef idx="0">
              <a:srgbClr val="FFFFFF"/>
            </a:lnRef>
            <a:fillRef idx="0">
              <a:srgbClr val="FFFFFF"/>
            </a:fillRef>
            <a:effectRef idx="0">
              <a:srgbClr val="FFFFFF"/>
            </a:effectRef>
            <a:fontRef idx="minor">
              <a:schemeClr val="tx1"/>
            </a:fontRef>
          </p:style>
        </p:cxnSp>
        <p:cxnSp>
          <p:nvCxnSpPr>
            <p:cNvPr id="6" name="肘形连接符 5"/>
            <p:cNvCxnSpPr>
              <a:stCxn id="14" idx="2"/>
              <a:endCxn id="12" idx="0"/>
            </p:cNvCxnSpPr>
            <p:nvPr/>
          </p:nvCxnSpPr>
          <p:spPr>
            <a:xfrm rot="5400000" flipV="1">
              <a:off x="8566" y="6510"/>
              <a:ext cx="2126" cy="5"/>
            </a:xfrm>
            <a:prstGeom prst="bentConnector2">
              <a:avLst/>
            </a:prstGeom>
            <a:ln w="31750" cap="rnd">
              <a:solidFill>
                <a:schemeClr val="accent2"/>
              </a:solidFill>
              <a:round/>
            </a:ln>
          </p:spPr>
          <p:style>
            <a:lnRef idx="0">
              <a:srgbClr val="FFFFFF"/>
            </a:lnRef>
            <a:fillRef idx="0">
              <a:srgbClr val="FFFFFF"/>
            </a:fillRef>
            <a:effectRef idx="0">
              <a:srgbClr val="FFFFFF"/>
            </a:effectRef>
            <a:fontRef idx="minor">
              <a:schemeClr val="tx1"/>
            </a:fontRef>
          </p:style>
        </p:cxnSp>
        <p:cxnSp>
          <p:nvCxnSpPr>
            <p:cNvPr id="7" name="肘形连接符 6"/>
            <p:cNvCxnSpPr>
              <a:stCxn id="14" idx="2"/>
              <a:endCxn id="26" idx="0"/>
            </p:cNvCxnSpPr>
            <p:nvPr/>
          </p:nvCxnSpPr>
          <p:spPr>
            <a:xfrm rot="5400000" flipV="1">
              <a:off x="10830" y="4246"/>
              <a:ext cx="2126" cy="4528"/>
            </a:xfrm>
            <a:prstGeom prst="bentConnector3">
              <a:avLst>
                <a:gd name="adj1" fmla="val 50000"/>
              </a:avLst>
            </a:prstGeom>
            <a:ln w="31750" cap="rnd">
              <a:solidFill>
                <a:schemeClr val="accent2"/>
              </a:solidFill>
              <a:round/>
            </a:ln>
          </p:spPr>
          <p:style>
            <a:lnRef idx="0">
              <a:srgbClr val="FFFFFF"/>
            </a:lnRef>
            <a:fillRef idx="0">
              <a:srgbClr val="FFFFFF"/>
            </a:fillRef>
            <a:effectRef idx="0">
              <a:srgbClr val="FFFFFF"/>
            </a:effectRef>
            <a:fontRef idx="minor">
              <a:schemeClr val="tx1"/>
            </a:fontRef>
          </p:style>
        </p:cxn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lum bright="70000" contrast="-70000"/>
          </a:blip>
          <a:stretch>
            <a:fillRect/>
          </a:stretch>
        </p:blipFill>
        <p:spPr>
          <a:xfrm>
            <a:off x="2745105" y="775970"/>
            <a:ext cx="9446895" cy="5316220"/>
          </a:xfrm>
          <a:prstGeom prst="rect">
            <a:avLst/>
          </a:prstGeom>
          <a:noFill/>
          <a:ln w="9525">
            <a:noFill/>
          </a:ln>
        </p:spPr>
      </p:pic>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一、高等职业教育发展与大学生就业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pSp>
        <p:nvGrpSpPr>
          <p:cNvPr id="3" name="组合 2"/>
          <p:cNvGrpSpPr/>
          <p:nvPr>
            <p:custDataLst>
              <p:tags r:id="rId2"/>
            </p:custDataLst>
          </p:nvPr>
        </p:nvGrpSpPr>
        <p:grpSpPr>
          <a:xfrm>
            <a:off x="130810" y="1657350"/>
            <a:ext cx="11785966" cy="4943615"/>
            <a:chOff x="220" y="1617"/>
            <a:chExt cx="18561" cy="7785"/>
          </a:xfrm>
        </p:grpSpPr>
        <p:sp>
          <p:nvSpPr>
            <p:cNvPr id="17" name="任意多边形: 形状 16"/>
            <p:cNvSpPr/>
            <p:nvPr>
              <p:custDataLst>
                <p:tags r:id="rId3"/>
              </p:custDataLst>
            </p:nvPr>
          </p:nvSpPr>
          <p:spPr>
            <a:xfrm flipH="1">
              <a:off x="3234" y="8527"/>
              <a:ext cx="1151" cy="474"/>
            </a:xfrm>
            <a:custGeom>
              <a:avLst/>
              <a:gdLst>
                <a:gd name="connsiteX0" fmla="*/ 822302 w 822302"/>
                <a:gd name="connsiteY0" fmla="*/ 168572 h 337143"/>
                <a:gd name="connsiteX1" fmla="*/ 411151 w 822302"/>
                <a:gd name="connsiteY1" fmla="*/ 337144 h 337143"/>
                <a:gd name="connsiteX2" fmla="*/ 0 w 822302"/>
                <a:gd name="connsiteY2" fmla="*/ 168572 h 337143"/>
                <a:gd name="connsiteX3" fmla="*/ 411151 w 822302"/>
                <a:gd name="connsiteY3" fmla="*/ 0 h 337143"/>
                <a:gd name="connsiteX4" fmla="*/ 822302 w 822302"/>
                <a:gd name="connsiteY4" fmla="*/ 168572 h 337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302" h="337143">
                  <a:moveTo>
                    <a:pt x="822302" y="168572"/>
                  </a:moveTo>
                  <a:cubicBezTo>
                    <a:pt x="822302" y="261672"/>
                    <a:pt x="638224" y="337144"/>
                    <a:pt x="411151" y="337144"/>
                  </a:cubicBezTo>
                  <a:cubicBezTo>
                    <a:pt x="184078" y="337144"/>
                    <a:pt x="0" y="261672"/>
                    <a:pt x="0" y="168572"/>
                  </a:cubicBezTo>
                  <a:cubicBezTo>
                    <a:pt x="0" y="75472"/>
                    <a:pt x="184078" y="0"/>
                    <a:pt x="411151" y="0"/>
                  </a:cubicBezTo>
                  <a:cubicBezTo>
                    <a:pt x="638224" y="0"/>
                    <a:pt x="822302" y="75472"/>
                    <a:pt x="822302" y="168572"/>
                  </a:cubicBezTo>
                  <a:close/>
                </a:path>
              </a:pathLst>
            </a:custGeom>
            <a:noFill/>
            <a:ln w="12700" cap="flat">
              <a:solidFill>
                <a:schemeClr val="accent1"/>
              </a:solidFill>
              <a:prstDash val="solid"/>
              <a:miter/>
            </a:ln>
          </p:spPr>
          <p:txBody>
            <a:bodyPr rtlCol="0" anchor="ctr"/>
            <a:lstStyle/>
            <a:p>
              <a:endParaRPr lang="zh-CN" altLang="en-US" dirty="0"/>
            </a:p>
          </p:txBody>
        </p:sp>
        <p:sp>
          <p:nvSpPr>
            <p:cNvPr id="18" name="任意多边形: 形状 17"/>
            <p:cNvSpPr/>
            <p:nvPr>
              <p:custDataLst>
                <p:tags r:id="rId4"/>
              </p:custDataLst>
            </p:nvPr>
          </p:nvSpPr>
          <p:spPr>
            <a:xfrm flipH="1">
              <a:off x="3615" y="8685"/>
              <a:ext cx="388" cy="159"/>
            </a:xfrm>
            <a:custGeom>
              <a:avLst/>
              <a:gdLst>
                <a:gd name="connsiteX0" fmla="*/ 274978 w 274977"/>
                <a:gd name="connsiteY0" fmla="*/ 56328 h 112655"/>
                <a:gd name="connsiteX1" fmla="*/ 137489 w 274977"/>
                <a:gd name="connsiteY1" fmla="*/ 112655 h 112655"/>
                <a:gd name="connsiteX2" fmla="*/ 0 w 274977"/>
                <a:gd name="connsiteY2" fmla="*/ 56328 h 112655"/>
                <a:gd name="connsiteX3" fmla="*/ 137489 w 274977"/>
                <a:gd name="connsiteY3" fmla="*/ 0 h 112655"/>
                <a:gd name="connsiteX4" fmla="*/ 274978 w 274977"/>
                <a:gd name="connsiteY4" fmla="*/ 56328 h 112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77" h="112655">
                  <a:moveTo>
                    <a:pt x="274978" y="56328"/>
                  </a:moveTo>
                  <a:cubicBezTo>
                    <a:pt x="274978" y="87437"/>
                    <a:pt x="213422" y="112655"/>
                    <a:pt x="137489" y="112655"/>
                  </a:cubicBezTo>
                  <a:cubicBezTo>
                    <a:pt x="61556" y="112655"/>
                    <a:pt x="0" y="87437"/>
                    <a:pt x="0" y="56328"/>
                  </a:cubicBezTo>
                  <a:cubicBezTo>
                    <a:pt x="0" y="25219"/>
                    <a:pt x="61557" y="0"/>
                    <a:pt x="137489" y="0"/>
                  </a:cubicBezTo>
                  <a:cubicBezTo>
                    <a:pt x="213423" y="0"/>
                    <a:pt x="274978" y="25219"/>
                    <a:pt x="274978" y="56328"/>
                  </a:cubicBezTo>
                  <a:close/>
                </a:path>
              </a:pathLst>
            </a:custGeom>
            <a:solidFill>
              <a:schemeClr val="accent1"/>
            </a:solidFill>
            <a:ln w="8220" cap="flat">
              <a:noFill/>
              <a:prstDash val="solid"/>
              <a:miter/>
            </a:ln>
          </p:spPr>
          <p:txBody>
            <a:bodyPr rtlCol="0" anchor="ctr"/>
            <a:lstStyle/>
            <a:p>
              <a:endParaRPr lang="zh-CN" altLang="en-US"/>
            </a:p>
          </p:txBody>
        </p:sp>
        <p:sp>
          <p:nvSpPr>
            <p:cNvPr id="19" name="任意多边形: 形状 18"/>
            <p:cNvSpPr/>
            <p:nvPr>
              <p:custDataLst>
                <p:tags r:id="rId5"/>
              </p:custDataLst>
            </p:nvPr>
          </p:nvSpPr>
          <p:spPr>
            <a:xfrm flipH="1">
              <a:off x="6331" y="7700"/>
              <a:ext cx="1003" cy="411"/>
            </a:xfrm>
            <a:custGeom>
              <a:avLst/>
              <a:gdLst>
                <a:gd name="connsiteX0" fmla="*/ 672643 w 672643"/>
                <a:gd name="connsiteY0" fmla="*/ 137900 h 275800"/>
                <a:gd name="connsiteX1" fmla="*/ 336321 w 672643"/>
                <a:gd name="connsiteY1" fmla="*/ 275800 h 275800"/>
                <a:gd name="connsiteX2" fmla="*/ 0 w 672643"/>
                <a:gd name="connsiteY2" fmla="*/ 137900 h 275800"/>
                <a:gd name="connsiteX3" fmla="*/ 336321 w 672643"/>
                <a:gd name="connsiteY3" fmla="*/ 0 h 275800"/>
                <a:gd name="connsiteX4" fmla="*/ 672643 w 672643"/>
                <a:gd name="connsiteY4" fmla="*/ 137900 h 27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643" h="275800">
                  <a:moveTo>
                    <a:pt x="672643" y="137900"/>
                  </a:moveTo>
                  <a:cubicBezTo>
                    <a:pt x="672643" y="214060"/>
                    <a:pt x="522067" y="275800"/>
                    <a:pt x="336321" y="275800"/>
                  </a:cubicBezTo>
                  <a:cubicBezTo>
                    <a:pt x="150576" y="275800"/>
                    <a:pt x="0" y="214060"/>
                    <a:pt x="0" y="137900"/>
                  </a:cubicBezTo>
                  <a:cubicBezTo>
                    <a:pt x="0" y="61740"/>
                    <a:pt x="150576" y="0"/>
                    <a:pt x="336321" y="0"/>
                  </a:cubicBezTo>
                  <a:cubicBezTo>
                    <a:pt x="522067" y="0"/>
                    <a:pt x="672643" y="61740"/>
                    <a:pt x="672643" y="137900"/>
                  </a:cubicBezTo>
                  <a:close/>
                </a:path>
              </a:pathLst>
            </a:custGeom>
            <a:noFill/>
            <a:ln w="12700" cap="flat">
              <a:solidFill>
                <a:schemeClr val="accent1"/>
              </a:solidFill>
              <a:prstDash val="solid"/>
              <a:miter/>
            </a:ln>
          </p:spPr>
          <p:txBody>
            <a:bodyPr rtlCol="0" anchor="ctr"/>
            <a:lstStyle/>
            <a:p>
              <a:endParaRPr lang="zh-CN" altLang="en-US"/>
            </a:p>
          </p:txBody>
        </p:sp>
        <p:sp>
          <p:nvSpPr>
            <p:cNvPr id="20" name="任意多边形: 形状 19"/>
            <p:cNvSpPr/>
            <p:nvPr>
              <p:custDataLst>
                <p:tags r:id="rId6"/>
              </p:custDataLst>
            </p:nvPr>
          </p:nvSpPr>
          <p:spPr>
            <a:xfrm flipH="1">
              <a:off x="6665" y="7837"/>
              <a:ext cx="335" cy="138"/>
            </a:xfrm>
            <a:custGeom>
              <a:avLst/>
              <a:gdLst>
                <a:gd name="connsiteX0" fmla="*/ 224817 w 224817"/>
                <a:gd name="connsiteY0" fmla="*/ 46131 h 92262"/>
                <a:gd name="connsiteX1" fmla="*/ 112409 w 224817"/>
                <a:gd name="connsiteY1" fmla="*/ 92262 h 92262"/>
                <a:gd name="connsiteX2" fmla="*/ 0 w 224817"/>
                <a:gd name="connsiteY2" fmla="*/ 46131 h 92262"/>
                <a:gd name="connsiteX3" fmla="*/ 112409 w 224817"/>
                <a:gd name="connsiteY3" fmla="*/ 0 h 92262"/>
                <a:gd name="connsiteX4" fmla="*/ 224817 w 224817"/>
                <a:gd name="connsiteY4" fmla="*/ 46131 h 92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817" h="92262">
                  <a:moveTo>
                    <a:pt x="224817" y="46131"/>
                  </a:moveTo>
                  <a:cubicBezTo>
                    <a:pt x="224817" y="71609"/>
                    <a:pt x="174491" y="92262"/>
                    <a:pt x="112409" y="92262"/>
                  </a:cubicBezTo>
                  <a:cubicBezTo>
                    <a:pt x="50327" y="92262"/>
                    <a:pt x="0" y="71609"/>
                    <a:pt x="0" y="46131"/>
                  </a:cubicBezTo>
                  <a:cubicBezTo>
                    <a:pt x="0" y="20654"/>
                    <a:pt x="50327" y="0"/>
                    <a:pt x="112409" y="0"/>
                  </a:cubicBezTo>
                  <a:cubicBezTo>
                    <a:pt x="174491" y="0"/>
                    <a:pt x="224817" y="20654"/>
                    <a:pt x="224817" y="46131"/>
                  </a:cubicBezTo>
                  <a:close/>
                </a:path>
              </a:pathLst>
            </a:custGeom>
            <a:solidFill>
              <a:schemeClr val="accent1"/>
            </a:solidFill>
            <a:ln w="8220" cap="flat">
              <a:noFill/>
              <a:prstDash val="solid"/>
              <a:miter/>
            </a:ln>
          </p:spPr>
          <p:txBody>
            <a:bodyPr rtlCol="0" anchor="ctr"/>
            <a:lstStyle/>
            <a:p>
              <a:endParaRPr lang="zh-CN" altLang="en-US"/>
            </a:p>
          </p:txBody>
        </p:sp>
        <p:sp>
          <p:nvSpPr>
            <p:cNvPr id="21" name="任意多边形: 形状 20"/>
            <p:cNvSpPr/>
            <p:nvPr>
              <p:custDataLst>
                <p:tags r:id="rId7"/>
              </p:custDataLst>
            </p:nvPr>
          </p:nvSpPr>
          <p:spPr>
            <a:xfrm flipH="1">
              <a:off x="9382" y="6893"/>
              <a:ext cx="854" cy="350"/>
            </a:xfrm>
            <a:custGeom>
              <a:avLst/>
              <a:gdLst>
                <a:gd name="connsiteX0" fmla="*/ 501604 w 501604"/>
                <a:gd name="connsiteY0" fmla="*/ 102870 h 205739"/>
                <a:gd name="connsiteX1" fmla="*/ 250802 w 501604"/>
                <a:gd name="connsiteY1" fmla="*/ 205740 h 205739"/>
                <a:gd name="connsiteX2" fmla="*/ 0 w 501604"/>
                <a:gd name="connsiteY2" fmla="*/ 102870 h 205739"/>
                <a:gd name="connsiteX3" fmla="*/ 250802 w 501604"/>
                <a:gd name="connsiteY3" fmla="*/ 0 h 205739"/>
                <a:gd name="connsiteX4" fmla="*/ 501604 w 501604"/>
                <a:gd name="connsiteY4" fmla="*/ 102870 h 205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604" h="205739">
                  <a:moveTo>
                    <a:pt x="501604" y="102870"/>
                  </a:moveTo>
                  <a:cubicBezTo>
                    <a:pt x="501604" y="159684"/>
                    <a:pt x="389316" y="205740"/>
                    <a:pt x="250802" y="205740"/>
                  </a:cubicBezTo>
                  <a:cubicBezTo>
                    <a:pt x="112288" y="205740"/>
                    <a:pt x="0" y="159684"/>
                    <a:pt x="0" y="102870"/>
                  </a:cubicBezTo>
                  <a:cubicBezTo>
                    <a:pt x="0" y="46056"/>
                    <a:pt x="112288" y="0"/>
                    <a:pt x="250802" y="0"/>
                  </a:cubicBezTo>
                  <a:cubicBezTo>
                    <a:pt x="389316" y="0"/>
                    <a:pt x="501604" y="46056"/>
                    <a:pt x="501604" y="102870"/>
                  </a:cubicBezTo>
                  <a:close/>
                </a:path>
              </a:pathLst>
            </a:custGeom>
            <a:noFill/>
            <a:ln w="12700" cap="flat">
              <a:solidFill>
                <a:schemeClr val="accent1"/>
              </a:solidFill>
              <a:prstDash val="solid"/>
              <a:miter/>
            </a:ln>
          </p:spPr>
          <p:txBody>
            <a:bodyPr rtlCol="0" anchor="ctr"/>
            <a:lstStyle/>
            <a:p>
              <a:endParaRPr lang="zh-CN" altLang="en-US"/>
            </a:p>
          </p:txBody>
        </p:sp>
        <p:sp>
          <p:nvSpPr>
            <p:cNvPr id="22" name="任意多边形: 形状 21"/>
            <p:cNvSpPr/>
            <p:nvPr>
              <p:custDataLst>
                <p:tags r:id="rId8"/>
              </p:custDataLst>
            </p:nvPr>
          </p:nvSpPr>
          <p:spPr>
            <a:xfrm flipH="1">
              <a:off x="9666" y="7010"/>
              <a:ext cx="286" cy="117"/>
            </a:xfrm>
            <a:custGeom>
              <a:avLst/>
              <a:gdLst>
                <a:gd name="connsiteX0" fmla="*/ 167750 w 167749"/>
                <a:gd name="connsiteY0" fmla="*/ 34372 h 68744"/>
                <a:gd name="connsiteX1" fmla="*/ 83875 w 167749"/>
                <a:gd name="connsiteY1" fmla="*/ 68744 h 68744"/>
                <a:gd name="connsiteX2" fmla="*/ 0 w 167749"/>
                <a:gd name="connsiteY2" fmla="*/ 34372 h 68744"/>
                <a:gd name="connsiteX3" fmla="*/ 83875 w 167749"/>
                <a:gd name="connsiteY3" fmla="*/ 0 h 68744"/>
                <a:gd name="connsiteX4" fmla="*/ 167750 w 167749"/>
                <a:gd name="connsiteY4" fmla="*/ 34372 h 68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49" h="68744">
                  <a:moveTo>
                    <a:pt x="167750" y="34372"/>
                  </a:moveTo>
                  <a:cubicBezTo>
                    <a:pt x="167750" y="53356"/>
                    <a:pt x="130198" y="68744"/>
                    <a:pt x="83875" y="68744"/>
                  </a:cubicBezTo>
                  <a:cubicBezTo>
                    <a:pt x="37552" y="68744"/>
                    <a:pt x="0" y="53355"/>
                    <a:pt x="0" y="34372"/>
                  </a:cubicBezTo>
                  <a:cubicBezTo>
                    <a:pt x="0" y="15389"/>
                    <a:pt x="37552" y="0"/>
                    <a:pt x="83875" y="0"/>
                  </a:cubicBezTo>
                  <a:cubicBezTo>
                    <a:pt x="130198" y="0"/>
                    <a:pt x="167750" y="15389"/>
                    <a:pt x="167750" y="34372"/>
                  </a:cubicBezTo>
                  <a:close/>
                </a:path>
              </a:pathLst>
            </a:custGeom>
            <a:solidFill>
              <a:schemeClr val="accent1"/>
            </a:solidFill>
            <a:ln w="8220" cap="flat">
              <a:noFill/>
              <a:prstDash val="solid"/>
              <a:miter/>
            </a:ln>
          </p:spPr>
          <p:txBody>
            <a:bodyPr rtlCol="0" anchor="ctr"/>
            <a:lstStyle/>
            <a:p>
              <a:endParaRPr lang="zh-CN" altLang="en-US"/>
            </a:p>
          </p:txBody>
        </p:sp>
        <p:sp>
          <p:nvSpPr>
            <p:cNvPr id="23" name="任意多边形: 形状 22"/>
            <p:cNvSpPr/>
            <p:nvPr>
              <p:custDataLst>
                <p:tags r:id="rId9"/>
              </p:custDataLst>
            </p:nvPr>
          </p:nvSpPr>
          <p:spPr>
            <a:xfrm flipH="1">
              <a:off x="12525" y="6077"/>
              <a:ext cx="660" cy="271"/>
            </a:xfrm>
            <a:custGeom>
              <a:avLst/>
              <a:gdLst>
                <a:gd name="connsiteX0" fmla="*/ 450786 w 450786"/>
                <a:gd name="connsiteY0" fmla="*/ 92427 h 184853"/>
                <a:gd name="connsiteX1" fmla="*/ 225393 w 450786"/>
                <a:gd name="connsiteY1" fmla="*/ 184854 h 184853"/>
                <a:gd name="connsiteX2" fmla="*/ 0 w 450786"/>
                <a:gd name="connsiteY2" fmla="*/ 92427 h 184853"/>
                <a:gd name="connsiteX3" fmla="*/ 225393 w 450786"/>
                <a:gd name="connsiteY3" fmla="*/ 0 h 184853"/>
                <a:gd name="connsiteX4" fmla="*/ 450786 w 450786"/>
                <a:gd name="connsiteY4" fmla="*/ 92427 h 18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86" h="184853">
                  <a:moveTo>
                    <a:pt x="450786" y="92427"/>
                  </a:moveTo>
                  <a:cubicBezTo>
                    <a:pt x="450786" y="143473"/>
                    <a:pt x="349874" y="184854"/>
                    <a:pt x="225393" y="184854"/>
                  </a:cubicBezTo>
                  <a:cubicBezTo>
                    <a:pt x="100912" y="184854"/>
                    <a:pt x="0" y="143473"/>
                    <a:pt x="0" y="92427"/>
                  </a:cubicBezTo>
                  <a:cubicBezTo>
                    <a:pt x="0" y="41381"/>
                    <a:pt x="100912" y="0"/>
                    <a:pt x="225393" y="0"/>
                  </a:cubicBezTo>
                  <a:cubicBezTo>
                    <a:pt x="349874" y="0"/>
                    <a:pt x="450786" y="41381"/>
                    <a:pt x="450786" y="92427"/>
                  </a:cubicBezTo>
                  <a:close/>
                </a:path>
              </a:pathLst>
            </a:custGeom>
            <a:noFill/>
            <a:ln w="12700" cap="flat">
              <a:solidFill>
                <a:schemeClr val="accent1"/>
              </a:solidFill>
              <a:prstDash val="solid"/>
              <a:miter/>
            </a:ln>
          </p:spPr>
          <p:txBody>
            <a:bodyPr rtlCol="0" anchor="ctr"/>
            <a:lstStyle/>
            <a:p>
              <a:endParaRPr lang="zh-CN" altLang="en-US"/>
            </a:p>
          </p:txBody>
        </p:sp>
        <p:sp>
          <p:nvSpPr>
            <p:cNvPr id="24" name="任意多边形: 形状 23"/>
            <p:cNvSpPr/>
            <p:nvPr>
              <p:custDataLst>
                <p:tags r:id="rId10"/>
              </p:custDataLst>
            </p:nvPr>
          </p:nvSpPr>
          <p:spPr>
            <a:xfrm flipH="1">
              <a:off x="12744" y="6167"/>
              <a:ext cx="221" cy="91"/>
            </a:xfrm>
            <a:custGeom>
              <a:avLst/>
              <a:gdLst>
                <a:gd name="connsiteX0" fmla="*/ 150810 w 150810"/>
                <a:gd name="connsiteY0" fmla="*/ 30919 h 61837"/>
                <a:gd name="connsiteX1" fmla="*/ 75405 w 150810"/>
                <a:gd name="connsiteY1" fmla="*/ 61837 h 61837"/>
                <a:gd name="connsiteX2" fmla="*/ 0 w 150810"/>
                <a:gd name="connsiteY2" fmla="*/ 30919 h 61837"/>
                <a:gd name="connsiteX3" fmla="*/ 75405 w 150810"/>
                <a:gd name="connsiteY3" fmla="*/ 0 h 61837"/>
                <a:gd name="connsiteX4" fmla="*/ 150810 w 150810"/>
                <a:gd name="connsiteY4" fmla="*/ 30919 h 6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10" h="61837">
                  <a:moveTo>
                    <a:pt x="150810" y="30919"/>
                  </a:moveTo>
                  <a:cubicBezTo>
                    <a:pt x="150810" y="47994"/>
                    <a:pt x="117050" y="61837"/>
                    <a:pt x="75405" y="61837"/>
                  </a:cubicBezTo>
                  <a:cubicBezTo>
                    <a:pt x="33760" y="61837"/>
                    <a:pt x="0" y="47994"/>
                    <a:pt x="0" y="30919"/>
                  </a:cubicBezTo>
                  <a:cubicBezTo>
                    <a:pt x="0" y="13843"/>
                    <a:pt x="33760" y="0"/>
                    <a:pt x="75405" y="0"/>
                  </a:cubicBezTo>
                  <a:cubicBezTo>
                    <a:pt x="117050" y="0"/>
                    <a:pt x="150810" y="13843"/>
                    <a:pt x="150810" y="30919"/>
                  </a:cubicBezTo>
                  <a:close/>
                </a:path>
              </a:pathLst>
            </a:custGeom>
            <a:solidFill>
              <a:schemeClr val="accent1"/>
            </a:solidFill>
            <a:ln w="8220" cap="flat">
              <a:noFill/>
              <a:prstDash val="solid"/>
              <a:miter/>
            </a:ln>
          </p:spPr>
          <p:txBody>
            <a:bodyPr rtlCol="0" anchor="ctr"/>
            <a:lstStyle/>
            <a:p>
              <a:endParaRPr lang="zh-CN" altLang="en-US"/>
            </a:p>
          </p:txBody>
        </p:sp>
        <p:sp>
          <p:nvSpPr>
            <p:cNvPr id="25" name="任意多边形: 形状 24"/>
            <p:cNvSpPr/>
            <p:nvPr>
              <p:custDataLst>
                <p:tags r:id="rId11"/>
              </p:custDataLst>
            </p:nvPr>
          </p:nvSpPr>
          <p:spPr>
            <a:xfrm flipH="1">
              <a:off x="15610" y="5251"/>
              <a:ext cx="486" cy="199"/>
            </a:xfrm>
            <a:custGeom>
              <a:avLst/>
              <a:gdLst>
                <a:gd name="connsiteX0" fmla="*/ 366747 w 366746"/>
                <a:gd name="connsiteY0" fmla="*/ 75158 h 150316"/>
                <a:gd name="connsiteX1" fmla="*/ 183373 w 366746"/>
                <a:gd name="connsiteY1" fmla="*/ 150317 h 150316"/>
                <a:gd name="connsiteX2" fmla="*/ 0 w 366746"/>
                <a:gd name="connsiteY2" fmla="*/ 75158 h 150316"/>
                <a:gd name="connsiteX3" fmla="*/ 183373 w 366746"/>
                <a:gd name="connsiteY3" fmla="*/ 0 h 150316"/>
                <a:gd name="connsiteX4" fmla="*/ 366747 w 366746"/>
                <a:gd name="connsiteY4" fmla="*/ 75158 h 150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46" h="150316">
                  <a:moveTo>
                    <a:pt x="366747" y="75158"/>
                  </a:moveTo>
                  <a:cubicBezTo>
                    <a:pt x="366747" y="116667"/>
                    <a:pt x="284648" y="150317"/>
                    <a:pt x="183373" y="150317"/>
                  </a:cubicBezTo>
                  <a:cubicBezTo>
                    <a:pt x="82099" y="150317"/>
                    <a:pt x="0" y="116667"/>
                    <a:pt x="0" y="75158"/>
                  </a:cubicBezTo>
                  <a:cubicBezTo>
                    <a:pt x="0" y="33650"/>
                    <a:pt x="82099" y="0"/>
                    <a:pt x="183373" y="0"/>
                  </a:cubicBezTo>
                  <a:cubicBezTo>
                    <a:pt x="284648" y="0"/>
                    <a:pt x="366747" y="33650"/>
                    <a:pt x="366747" y="75158"/>
                  </a:cubicBezTo>
                  <a:close/>
                </a:path>
              </a:pathLst>
            </a:custGeom>
            <a:noFill/>
            <a:ln w="12700" cap="flat">
              <a:solidFill>
                <a:schemeClr val="accent1"/>
              </a:solidFill>
              <a:prstDash val="solid"/>
              <a:miter/>
            </a:ln>
          </p:spPr>
          <p:txBody>
            <a:bodyPr rtlCol="0" anchor="ctr"/>
            <a:lstStyle/>
            <a:p>
              <a:endParaRPr lang="zh-CN" altLang="en-US"/>
            </a:p>
          </p:txBody>
        </p:sp>
        <p:sp>
          <p:nvSpPr>
            <p:cNvPr id="26" name="任意多边形: 形状 25"/>
            <p:cNvSpPr/>
            <p:nvPr>
              <p:custDataLst>
                <p:tags r:id="rId12"/>
              </p:custDataLst>
            </p:nvPr>
          </p:nvSpPr>
          <p:spPr>
            <a:xfrm flipH="1">
              <a:off x="15765" y="5314"/>
              <a:ext cx="175" cy="72"/>
            </a:xfrm>
            <a:custGeom>
              <a:avLst/>
              <a:gdLst>
                <a:gd name="connsiteX0" fmla="*/ 122523 w 122523"/>
                <a:gd name="connsiteY0" fmla="*/ 25162 h 50324"/>
                <a:gd name="connsiteX1" fmla="*/ 61261 w 122523"/>
                <a:gd name="connsiteY1" fmla="*/ 50325 h 50324"/>
                <a:gd name="connsiteX2" fmla="*/ 0 w 122523"/>
                <a:gd name="connsiteY2" fmla="*/ 25162 h 50324"/>
                <a:gd name="connsiteX3" fmla="*/ 61261 w 122523"/>
                <a:gd name="connsiteY3" fmla="*/ 0 h 50324"/>
                <a:gd name="connsiteX4" fmla="*/ 122523 w 122523"/>
                <a:gd name="connsiteY4" fmla="*/ 25162 h 50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23" h="50324">
                  <a:moveTo>
                    <a:pt x="122523" y="25162"/>
                  </a:moveTo>
                  <a:cubicBezTo>
                    <a:pt x="122523" y="39059"/>
                    <a:pt x="95095" y="50325"/>
                    <a:pt x="61261" y="50325"/>
                  </a:cubicBezTo>
                  <a:cubicBezTo>
                    <a:pt x="27427" y="50325"/>
                    <a:pt x="0" y="39059"/>
                    <a:pt x="0" y="25162"/>
                  </a:cubicBezTo>
                  <a:cubicBezTo>
                    <a:pt x="0" y="11266"/>
                    <a:pt x="27427" y="0"/>
                    <a:pt x="61261" y="0"/>
                  </a:cubicBezTo>
                  <a:cubicBezTo>
                    <a:pt x="95095" y="0"/>
                    <a:pt x="122523" y="11266"/>
                    <a:pt x="122523" y="25162"/>
                  </a:cubicBezTo>
                  <a:close/>
                </a:path>
              </a:pathLst>
            </a:custGeom>
            <a:solidFill>
              <a:schemeClr val="accent1"/>
            </a:solidFill>
            <a:ln w="8220" cap="flat">
              <a:noFill/>
              <a:prstDash val="solid"/>
              <a:miter/>
            </a:ln>
          </p:spPr>
          <p:txBody>
            <a:bodyPr rtlCol="0" anchor="ctr"/>
            <a:lstStyle/>
            <a:p>
              <a:endParaRPr lang="zh-CN" altLang="en-US"/>
            </a:p>
          </p:txBody>
        </p:sp>
        <p:cxnSp>
          <p:nvCxnSpPr>
            <p:cNvPr id="28" name="直接连接符 27"/>
            <p:cNvCxnSpPr/>
            <p:nvPr>
              <p:custDataLst>
                <p:tags r:id="rId13"/>
              </p:custDataLst>
            </p:nvPr>
          </p:nvCxnSpPr>
          <p:spPr>
            <a:xfrm flipH="1" flipV="1">
              <a:off x="3809" y="6478"/>
              <a:ext cx="0" cy="2300"/>
            </a:xfrm>
            <a:prstGeom prst="line">
              <a:avLst/>
            </a:prstGeom>
            <a:ln w="12700">
              <a:gradFill>
                <a:gsLst>
                  <a:gs pos="0">
                    <a:schemeClr val="accent1"/>
                  </a:gs>
                  <a:gs pos="83000">
                    <a:schemeClr val="tx1">
                      <a:lumMod val="50000"/>
                      <a:lumOff val="50000"/>
                    </a:schemeClr>
                  </a:gs>
                </a:gsLst>
                <a:lin ang="5400000" scaled="1"/>
              </a:gradFill>
              <a:tailEnd type="oval"/>
            </a:ln>
            <a:effectLst>
              <a:outerShdw blurRad="38100" dir="13500000" sx="25000" sy="25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5" name="文本框 3"/>
            <p:cNvSpPr txBox="1"/>
            <p:nvPr>
              <p:custDataLst>
                <p:tags r:id="rId14"/>
              </p:custDataLst>
            </p:nvPr>
          </p:nvSpPr>
          <p:spPr>
            <a:xfrm flipH="1">
              <a:off x="2564" y="4634"/>
              <a:ext cx="2544" cy="436"/>
            </a:xfrm>
            <a:prstGeom prst="rect">
              <a:avLst/>
            </a:prstGeom>
            <a:noFill/>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tx1"/>
                  </a:solidFill>
                  <a:latin typeface="微软雅黑" panose="020B0503020204020204" charset="-122"/>
                  <a:ea typeface="微软雅黑" panose="020B0503020204020204" charset="-122"/>
                  <a:cs typeface="微软雅黑" panose="020B0503020204020204" charset="-122"/>
                </a:rPr>
                <a:t>1977—1984 年</a:t>
              </a:r>
              <a:endParaRPr lang="en-US" altLang="zh-CN"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15"/>
              </p:custDataLst>
            </p:nvPr>
          </p:nvSpPr>
          <p:spPr>
            <a:xfrm flipH="1">
              <a:off x="1856" y="5282"/>
              <a:ext cx="3623" cy="872"/>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b="1" kern="0" spc="0" dirty="0">
                  <a:ln>
                    <a:noFill/>
                    <a:prstDash val="sysDot"/>
                  </a:ln>
                  <a:solidFill>
                    <a:srgbClr val="389A47"/>
                  </a:solidFill>
                  <a:latin typeface="+mn-ea"/>
                  <a:ea typeface="+mn-ea"/>
                  <a:sym typeface="+mn-ea"/>
                </a:rPr>
                <a:t>中国高等职业教育经历了全面恢复阶段</a:t>
              </a:r>
              <a:endParaRPr lang="zh-CN" altLang="en-US" b="1" kern="0" spc="0" dirty="0">
                <a:ln>
                  <a:noFill/>
                  <a:prstDash val="sysDot"/>
                </a:ln>
                <a:solidFill>
                  <a:srgbClr val="389A47"/>
                </a:solidFill>
                <a:latin typeface="+mn-ea"/>
                <a:ea typeface="+mn-ea"/>
                <a:sym typeface="+mn-ea"/>
              </a:endParaRPr>
            </a:p>
          </p:txBody>
        </p:sp>
        <p:cxnSp>
          <p:nvCxnSpPr>
            <p:cNvPr id="14" name="直接连接符 13"/>
            <p:cNvCxnSpPr/>
            <p:nvPr>
              <p:custDataLst>
                <p:tags r:id="rId16"/>
              </p:custDataLst>
            </p:nvPr>
          </p:nvCxnSpPr>
          <p:spPr>
            <a:xfrm flipH="1" flipV="1">
              <a:off x="6829" y="5604"/>
              <a:ext cx="0" cy="2300"/>
            </a:xfrm>
            <a:prstGeom prst="line">
              <a:avLst/>
            </a:prstGeom>
            <a:ln w="12700">
              <a:gradFill>
                <a:gsLst>
                  <a:gs pos="0">
                    <a:schemeClr val="accent1"/>
                  </a:gs>
                  <a:gs pos="83000">
                    <a:schemeClr val="tx1">
                      <a:lumMod val="50000"/>
                      <a:lumOff val="50000"/>
                    </a:schemeClr>
                  </a:gs>
                </a:gsLst>
                <a:lin ang="5400000" scaled="1"/>
              </a:gradFill>
              <a:tailEnd type="oval"/>
            </a:ln>
            <a:effectLst>
              <a:outerShdw blurRad="38100" dir="13500000" sx="25000" sy="25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15" name="文本框 3"/>
            <p:cNvSpPr txBox="1"/>
            <p:nvPr>
              <p:custDataLst>
                <p:tags r:id="rId17"/>
              </p:custDataLst>
            </p:nvPr>
          </p:nvSpPr>
          <p:spPr>
            <a:xfrm flipH="1">
              <a:off x="5646" y="4166"/>
              <a:ext cx="2420" cy="436"/>
            </a:xfrm>
            <a:prstGeom prst="rect">
              <a:avLst/>
            </a:prstGeom>
            <a:noFill/>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tx1"/>
                  </a:solidFill>
                  <a:latin typeface="微软雅黑" panose="020B0503020204020204" charset="-122"/>
                  <a:ea typeface="微软雅黑" panose="020B0503020204020204" charset="-122"/>
                  <a:cs typeface="微软雅黑" panose="020B0503020204020204" charset="-122"/>
                </a:rPr>
                <a:t>1985—1994 年</a:t>
              </a:r>
              <a:endParaRPr lang="en-US" altLang="zh-CN"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18"/>
              </p:custDataLst>
            </p:nvPr>
          </p:nvSpPr>
          <p:spPr>
            <a:xfrm flipH="1">
              <a:off x="4876" y="4828"/>
              <a:ext cx="3930" cy="436"/>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b="1" kern="0" spc="0" dirty="0">
                  <a:ln>
                    <a:noFill/>
                    <a:prstDash val="sysDot"/>
                  </a:ln>
                  <a:solidFill>
                    <a:srgbClr val="389A47"/>
                  </a:solidFill>
                  <a:latin typeface="+mn-ea"/>
                  <a:ea typeface="+mn-ea"/>
                  <a:sym typeface="+mn-ea"/>
                </a:rPr>
                <a:t>探索与调整阶段</a:t>
              </a:r>
              <a:endParaRPr lang="zh-CN" altLang="en-US" b="1" kern="0" spc="0" dirty="0">
                <a:ln>
                  <a:noFill/>
                  <a:prstDash val="sysDot"/>
                </a:ln>
                <a:solidFill>
                  <a:srgbClr val="389A47"/>
                </a:solidFill>
                <a:latin typeface="+mn-ea"/>
                <a:ea typeface="+mn-ea"/>
                <a:sym typeface="+mn-ea"/>
              </a:endParaRPr>
            </a:p>
          </p:txBody>
        </p:sp>
        <p:cxnSp>
          <p:nvCxnSpPr>
            <p:cNvPr id="27" name="直接连接符 26"/>
            <p:cNvCxnSpPr/>
            <p:nvPr>
              <p:custDataLst>
                <p:tags r:id="rId19"/>
              </p:custDataLst>
            </p:nvPr>
          </p:nvCxnSpPr>
          <p:spPr>
            <a:xfrm flipH="1" flipV="1">
              <a:off x="9808" y="4771"/>
              <a:ext cx="0" cy="2300"/>
            </a:xfrm>
            <a:prstGeom prst="line">
              <a:avLst/>
            </a:prstGeom>
            <a:ln w="12700">
              <a:gradFill>
                <a:gsLst>
                  <a:gs pos="0">
                    <a:schemeClr val="accent1"/>
                  </a:gs>
                  <a:gs pos="83000">
                    <a:schemeClr val="tx1">
                      <a:lumMod val="50000"/>
                      <a:lumOff val="50000"/>
                    </a:schemeClr>
                  </a:gs>
                </a:gsLst>
                <a:lin ang="5400000" scaled="1"/>
              </a:gradFill>
              <a:tailEnd type="oval"/>
            </a:ln>
            <a:effectLst>
              <a:outerShdw blurRad="38100" dir="13500000" sx="25000" sy="25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29" name="文本框 3"/>
            <p:cNvSpPr txBox="1"/>
            <p:nvPr>
              <p:custDataLst>
                <p:tags r:id="rId20"/>
              </p:custDataLst>
            </p:nvPr>
          </p:nvSpPr>
          <p:spPr>
            <a:xfrm flipH="1">
              <a:off x="8625" y="2928"/>
              <a:ext cx="2420" cy="436"/>
            </a:xfrm>
            <a:prstGeom prst="rect">
              <a:avLst/>
            </a:prstGeom>
            <a:noFill/>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tx1"/>
                  </a:solidFill>
                  <a:latin typeface="微软雅黑" panose="020B0503020204020204" charset="-122"/>
                  <a:ea typeface="微软雅黑" panose="020B0503020204020204" charset="-122"/>
                  <a:cs typeface="微软雅黑" panose="020B0503020204020204" charset="-122"/>
                </a:rPr>
                <a:t>1994—1998 年</a:t>
              </a:r>
              <a:endParaRPr lang="en-US" altLang="zh-CN"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0" name="文本框 29"/>
            <p:cNvSpPr txBox="1"/>
            <p:nvPr>
              <p:custDataLst>
                <p:tags r:id="rId21"/>
              </p:custDataLst>
            </p:nvPr>
          </p:nvSpPr>
          <p:spPr>
            <a:xfrm flipH="1">
              <a:off x="8431" y="3575"/>
              <a:ext cx="2782" cy="872"/>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b="1" kern="0" spc="0" dirty="0">
                  <a:ln>
                    <a:noFill/>
                    <a:prstDash val="sysDot"/>
                  </a:ln>
                  <a:solidFill>
                    <a:srgbClr val="389A47"/>
                  </a:solidFill>
                  <a:latin typeface="+mn-ea"/>
                  <a:ea typeface="+mn-ea"/>
                  <a:sym typeface="+mn-ea"/>
                </a:rPr>
                <a:t>确立阶段的中国高等职业教育</a:t>
              </a:r>
              <a:endParaRPr lang="zh-CN" altLang="en-US" b="1" kern="0" spc="0" dirty="0">
                <a:ln>
                  <a:noFill/>
                  <a:prstDash val="sysDot"/>
                </a:ln>
                <a:solidFill>
                  <a:srgbClr val="389A47"/>
                </a:solidFill>
                <a:latin typeface="+mn-ea"/>
                <a:ea typeface="+mn-ea"/>
                <a:sym typeface="+mn-ea"/>
              </a:endParaRPr>
            </a:p>
          </p:txBody>
        </p:sp>
        <p:cxnSp>
          <p:nvCxnSpPr>
            <p:cNvPr id="32" name="直接连接符 31"/>
            <p:cNvCxnSpPr/>
            <p:nvPr>
              <p:custDataLst>
                <p:tags r:id="rId22"/>
              </p:custDataLst>
            </p:nvPr>
          </p:nvCxnSpPr>
          <p:spPr>
            <a:xfrm flipH="1" flipV="1">
              <a:off x="12854" y="3904"/>
              <a:ext cx="0" cy="2300"/>
            </a:xfrm>
            <a:prstGeom prst="line">
              <a:avLst/>
            </a:prstGeom>
            <a:ln w="12700">
              <a:gradFill>
                <a:gsLst>
                  <a:gs pos="0">
                    <a:schemeClr val="accent1"/>
                  </a:gs>
                  <a:gs pos="83000">
                    <a:schemeClr val="tx1">
                      <a:lumMod val="50000"/>
                      <a:lumOff val="50000"/>
                    </a:schemeClr>
                  </a:gs>
                </a:gsLst>
                <a:lin ang="5400000" scaled="1"/>
              </a:gradFill>
              <a:tailEnd type="oval"/>
            </a:ln>
            <a:effectLst>
              <a:outerShdw blurRad="38100" dir="13500000" sx="25000" sy="25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33" name="文本框 3"/>
            <p:cNvSpPr txBox="1"/>
            <p:nvPr>
              <p:custDataLst>
                <p:tags r:id="rId23"/>
              </p:custDataLst>
            </p:nvPr>
          </p:nvSpPr>
          <p:spPr>
            <a:xfrm flipH="1">
              <a:off x="11671" y="2465"/>
              <a:ext cx="2420" cy="436"/>
            </a:xfrm>
            <a:prstGeom prst="rect">
              <a:avLst/>
            </a:prstGeom>
            <a:noFill/>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tx1"/>
                  </a:solidFill>
                  <a:latin typeface="微软雅黑" panose="020B0503020204020204" charset="-122"/>
                  <a:ea typeface="微软雅黑" panose="020B0503020204020204" charset="-122"/>
                  <a:cs typeface="微软雅黑" panose="020B0503020204020204" charset="-122"/>
                </a:rPr>
                <a:t>1999—2004 年</a:t>
              </a:r>
              <a:endParaRPr lang="en-US" altLang="zh-CN"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6" name="文本框 35"/>
            <p:cNvSpPr txBox="1"/>
            <p:nvPr>
              <p:custDataLst>
                <p:tags r:id="rId24"/>
              </p:custDataLst>
            </p:nvPr>
          </p:nvSpPr>
          <p:spPr>
            <a:xfrm flipH="1">
              <a:off x="10901" y="3128"/>
              <a:ext cx="3930" cy="436"/>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b="1" kern="0" spc="0" dirty="0">
                  <a:ln>
                    <a:noFill/>
                    <a:prstDash val="sysDot"/>
                  </a:ln>
                  <a:solidFill>
                    <a:srgbClr val="389A47"/>
                  </a:solidFill>
                  <a:latin typeface="+mn-ea"/>
                  <a:ea typeface="+mn-ea"/>
                  <a:sym typeface="+mn-ea"/>
                </a:rPr>
                <a:t>规模快速发展阶段</a:t>
              </a:r>
              <a:endParaRPr lang="zh-CN" altLang="en-US" b="1" kern="0" spc="0" dirty="0">
                <a:ln>
                  <a:noFill/>
                  <a:prstDash val="sysDot"/>
                </a:ln>
                <a:solidFill>
                  <a:srgbClr val="389A47"/>
                </a:solidFill>
                <a:latin typeface="+mn-ea"/>
                <a:ea typeface="+mn-ea"/>
                <a:sym typeface="+mn-ea"/>
              </a:endParaRPr>
            </a:p>
          </p:txBody>
        </p:sp>
        <p:cxnSp>
          <p:nvCxnSpPr>
            <p:cNvPr id="37" name="直接连接符 36"/>
            <p:cNvCxnSpPr/>
            <p:nvPr>
              <p:custDataLst>
                <p:tags r:id="rId25"/>
              </p:custDataLst>
            </p:nvPr>
          </p:nvCxnSpPr>
          <p:spPr>
            <a:xfrm flipH="1" flipV="1">
              <a:off x="15848" y="3040"/>
              <a:ext cx="0" cy="2300"/>
            </a:xfrm>
            <a:prstGeom prst="line">
              <a:avLst/>
            </a:prstGeom>
            <a:ln w="12700">
              <a:gradFill>
                <a:gsLst>
                  <a:gs pos="0">
                    <a:schemeClr val="accent1"/>
                  </a:gs>
                  <a:gs pos="83000">
                    <a:schemeClr val="tx1">
                      <a:lumMod val="50000"/>
                      <a:lumOff val="50000"/>
                    </a:schemeClr>
                  </a:gs>
                </a:gsLst>
                <a:lin ang="5400000" scaled="1"/>
              </a:gradFill>
              <a:tailEnd type="oval"/>
            </a:ln>
            <a:effectLst>
              <a:outerShdw blurRad="38100" dir="13500000" sx="25000" sy="25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38" name="文本框 3"/>
            <p:cNvSpPr txBox="1"/>
            <p:nvPr>
              <p:custDataLst>
                <p:tags r:id="rId26"/>
              </p:custDataLst>
            </p:nvPr>
          </p:nvSpPr>
          <p:spPr>
            <a:xfrm flipH="1">
              <a:off x="14665" y="1617"/>
              <a:ext cx="1980" cy="436"/>
            </a:xfrm>
            <a:prstGeom prst="rect">
              <a:avLst/>
            </a:prstGeom>
            <a:noFill/>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tx1"/>
                  </a:solidFill>
                  <a:latin typeface="微软雅黑" panose="020B0503020204020204" charset="-122"/>
                  <a:ea typeface="微软雅黑" panose="020B0503020204020204" charset="-122"/>
                  <a:cs typeface="微软雅黑" panose="020B0503020204020204" charset="-122"/>
                </a:rPr>
                <a:t>2004 年至今</a:t>
              </a:r>
              <a:endParaRPr lang="en-US" altLang="zh-CN"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9" name="文本框 38"/>
            <p:cNvSpPr txBox="1"/>
            <p:nvPr>
              <p:custDataLst>
                <p:tags r:id="rId27"/>
              </p:custDataLst>
            </p:nvPr>
          </p:nvSpPr>
          <p:spPr>
            <a:xfrm flipH="1">
              <a:off x="13895" y="2265"/>
              <a:ext cx="3930" cy="436"/>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b="1" kern="0" spc="0" dirty="0">
                  <a:ln>
                    <a:noFill/>
                    <a:prstDash val="sysDot"/>
                  </a:ln>
                  <a:solidFill>
                    <a:srgbClr val="389A47"/>
                  </a:solidFill>
                  <a:latin typeface="+mn-ea"/>
                  <a:ea typeface="+mn-ea"/>
                  <a:sym typeface="+mn-ea"/>
                </a:rPr>
                <a:t>全面提升质量阶段</a:t>
              </a:r>
              <a:endParaRPr lang="zh-CN" altLang="en-US" b="1" kern="0" spc="0" dirty="0">
                <a:ln>
                  <a:noFill/>
                  <a:prstDash val="sysDot"/>
                </a:ln>
                <a:solidFill>
                  <a:srgbClr val="389A47"/>
                </a:solidFill>
                <a:latin typeface="+mn-ea"/>
                <a:ea typeface="+mn-ea"/>
                <a:sym typeface="+mn-ea"/>
              </a:endParaRPr>
            </a:p>
          </p:txBody>
        </p:sp>
        <p:sp>
          <p:nvSpPr>
            <p:cNvPr id="4" name="任意多边形: 形状 3"/>
            <p:cNvSpPr/>
            <p:nvPr>
              <p:custDataLst>
                <p:tags r:id="rId28"/>
              </p:custDataLst>
            </p:nvPr>
          </p:nvSpPr>
          <p:spPr>
            <a:xfrm>
              <a:off x="220" y="4492"/>
              <a:ext cx="18561" cy="4910"/>
            </a:xfrm>
            <a:custGeom>
              <a:avLst/>
              <a:gdLst>
                <a:gd name="connsiteX0" fmla="*/ 10884423 w 11785966"/>
                <a:gd name="connsiteY0" fmla="*/ 0 h 3117990"/>
                <a:gd name="connsiteX1" fmla="*/ 11677875 w 11785966"/>
                <a:gd name="connsiteY1" fmla="*/ 64520 h 3117990"/>
                <a:gd name="connsiteX2" fmla="*/ 11785966 w 11785966"/>
                <a:gd name="connsiteY2" fmla="*/ 394034 h 3117990"/>
                <a:gd name="connsiteX3" fmla="*/ 11393661 w 11785966"/>
                <a:gd name="connsiteY3" fmla="*/ 240466 h 3117990"/>
                <a:gd name="connsiteX4" fmla="*/ 1720766 w 11785966"/>
                <a:gd name="connsiteY4" fmla="*/ 3117990 h 3117990"/>
                <a:gd name="connsiteX5" fmla="*/ 0 w 11785966"/>
                <a:gd name="connsiteY5" fmla="*/ 3114726 h 3117990"/>
                <a:gd name="connsiteX6" fmla="*/ 11170329 w 11785966"/>
                <a:gd name="connsiteY6" fmla="*/ 123366 h 311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5966" h="3117990">
                  <a:moveTo>
                    <a:pt x="10884423" y="0"/>
                  </a:moveTo>
                  <a:lnTo>
                    <a:pt x="11677875" y="64520"/>
                  </a:lnTo>
                  <a:lnTo>
                    <a:pt x="11785966" y="394034"/>
                  </a:lnTo>
                  <a:lnTo>
                    <a:pt x="11393661" y="240466"/>
                  </a:lnTo>
                  <a:lnTo>
                    <a:pt x="1720766" y="3117990"/>
                  </a:lnTo>
                  <a:lnTo>
                    <a:pt x="0" y="3114726"/>
                  </a:lnTo>
                  <a:lnTo>
                    <a:pt x="11170329" y="123366"/>
                  </a:lnTo>
                  <a:close/>
                </a:path>
              </a:pathLst>
            </a:custGeom>
            <a:gradFill flip="none" rotWithShape="1">
              <a:gsLst>
                <a:gs pos="0">
                  <a:schemeClr val="accent1">
                    <a:lumMod val="20000"/>
                    <a:lumOff val="80000"/>
                    <a:alpha val="15000"/>
                  </a:schemeClr>
                </a:gs>
                <a:gs pos="10000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文本框 6"/>
          <p:cNvSpPr txBox="1"/>
          <p:nvPr/>
        </p:nvSpPr>
        <p:spPr>
          <a:xfrm>
            <a:off x="7038975" y="5007610"/>
            <a:ext cx="5153660" cy="1593215"/>
          </a:xfrm>
          <a:prstGeom prst="rect">
            <a:avLst/>
          </a:prstGeom>
          <a:noFill/>
        </p:spPr>
        <p:txBody>
          <a:bodyPr wrap="square" rtlCol="0" anchor="t">
            <a:noAutofit/>
          </a:bodyPr>
          <a:p>
            <a:r>
              <a:rPr lang="zh-CN" altLang="en-US" sz="2000"/>
              <a:t>2022 年，全国共招收职业本科生 7.63 万人、高职（专科）生 </a:t>
            </a:r>
            <a:r>
              <a:rPr lang="zh-CN" altLang="en-US" sz="2000" b="1">
                <a:solidFill>
                  <a:srgbClr val="FF0000"/>
                </a:solidFill>
              </a:rPr>
              <a:t>538.98 万人</a:t>
            </a:r>
            <a:r>
              <a:rPr lang="zh-CN" altLang="en-US" sz="2000"/>
              <a:t>。2022 年教育事业统计数据结果显示，2022 年，我国共有本科层次职业学校 32 所，高职（专科）学校 </a:t>
            </a:r>
            <a:r>
              <a:rPr lang="zh-CN" altLang="en-US" sz="2000" b="1">
                <a:solidFill>
                  <a:srgbClr val="FF0000"/>
                </a:solidFill>
              </a:rPr>
              <a:t>1489 所</a:t>
            </a:r>
            <a:r>
              <a:rPr lang="zh-CN" altLang="en-US" sz="2000"/>
              <a:t>。</a:t>
            </a:r>
            <a:endParaRPr lang="zh-CN" altLang="en-US" sz="2000"/>
          </a:p>
        </p:txBody>
      </p:sp>
      <p:sp>
        <p:nvSpPr>
          <p:cNvPr id="8" name="文本框 7"/>
          <p:cNvSpPr txBox="1"/>
          <p:nvPr/>
        </p:nvSpPr>
        <p:spPr>
          <a:xfrm>
            <a:off x="508635" y="1084580"/>
            <a:ext cx="5620385" cy="1111885"/>
          </a:xfrm>
          <a:prstGeom prst="rect">
            <a:avLst/>
          </a:prstGeom>
          <a:noFill/>
        </p:spPr>
        <p:txBody>
          <a:bodyPr wrap="square" rtlCol="0" anchor="t">
            <a:noAutofit/>
          </a:bodyPr>
          <a:p>
            <a:r>
              <a:rPr lang="zh-CN" altLang="en-US" sz="2400">
                <a:latin typeface="仿宋" panose="02010609060101010101" charset="-122"/>
                <a:ea typeface="仿宋" panose="02010609060101010101" charset="-122"/>
              </a:rPr>
              <a:t>高等职业教育是我国职业教育中的重要组成部分，包括</a:t>
            </a:r>
            <a:r>
              <a:rPr lang="zh-CN" altLang="en-US" sz="2400" b="1">
                <a:latin typeface="微软雅黑" panose="020B0503020204020204" charset="-122"/>
                <a:ea typeface="微软雅黑" panose="020B0503020204020204" charset="-122"/>
              </a:rPr>
              <a:t>高等职业专科教育、高等职业本科教育、研究生层次职业教育</a:t>
            </a:r>
            <a:r>
              <a:rPr lang="zh-CN" altLang="en-US" sz="2400">
                <a:latin typeface="仿宋" panose="02010609060101010101" charset="-122"/>
                <a:ea typeface="仿宋" panose="02010609060101010101" charset="-122"/>
              </a:rPr>
              <a:t>。</a:t>
            </a:r>
            <a:endParaRPr lang="zh-CN" altLang="en-US" sz="2400">
              <a:latin typeface="仿宋" panose="02010609060101010101" charset="-122"/>
              <a:ea typeface="仿宋" panose="02010609060101010101"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984250"/>
            <a:ext cx="10995660" cy="230695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highlight>
                  <a:srgbClr val="FFFF00"/>
                </a:highlight>
                <a:sym typeface="+mn-lt"/>
              </a:rPr>
              <a:t>（1）简单组织结构</a:t>
            </a:r>
            <a:endParaRPr lang="zh-CN" altLang="en-US" sz="2000" b="1" dirty="0">
              <a:highlight>
                <a:srgbClr val="FFFF00"/>
              </a:highlight>
              <a:sym typeface="+mn-lt"/>
            </a:endParaRPr>
          </a:p>
          <a:p>
            <a:pPr indent="457200" fontAlgn="auto">
              <a:lnSpc>
                <a:spcPct val="120000"/>
              </a:lnSpc>
              <a:spcBef>
                <a:spcPts val="0"/>
              </a:spcBef>
              <a:defRPr/>
            </a:pPr>
            <a:r>
              <a:rPr lang="zh-CN" altLang="en-US" sz="2000" dirty="0">
                <a:sym typeface="+mn-lt"/>
              </a:rPr>
              <a:t>是一种扁平式组织结构，通常只有 2~3 层垂直层次，员工之间的联系比较松散，决策权力集中在一个人身上。简单组织结构在所有权与经营权合一的小企业中最常见到。</a:t>
            </a:r>
            <a:endParaRPr lang="zh-CN" altLang="en-US" sz="2000" dirty="0">
              <a:sym typeface="+mn-lt"/>
            </a:endParaRPr>
          </a:p>
          <a:p>
            <a:pPr indent="457200" fontAlgn="auto">
              <a:lnSpc>
                <a:spcPct val="120000"/>
              </a:lnSpc>
              <a:spcBef>
                <a:spcPts val="0"/>
              </a:spcBef>
              <a:defRPr/>
            </a:pPr>
            <a:r>
              <a:rPr lang="zh-CN" altLang="en-US" sz="2000" dirty="0">
                <a:sym typeface="+mn-lt"/>
              </a:rPr>
              <a:t>简单组织结构的</a:t>
            </a:r>
            <a:r>
              <a:rPr lang="zh-CN" altLang="en-US" sz="2000" b="1" dirty="0">
                <a:solidFill>
                  <a:srgbClr val="FF0000"/>
                </a:solidFill>
                <a:sym typeface="+mn-lt"/>
              </a:rPr>
              <a:t>优点：</a:t>
            </a:r>
            <a:r>
              <a:rPr lang="zh-CN" altLang="en-US" sz="2000" dirty="0">
                <a:sym typeface="+mn-lt"/>
              </a:rPr>
              <a:t>结构简单，权责分明，指挥统一，运营成本低，反应迅速、灵活；</a:t>
            </a:r>
            <a:r>
              <a:rPr lang="zh-CN" altLang="en-US" sz="2000" b="1" dirty="0">
                <a:solidFill>
                  <a:srgbClr val="FF0000"/>
                </a:solidFill>
                <a:sym typeface="+mn-lt"/>
              </a:rPr>
              <a:t>缺点：</a:t>
            </a:r>
            <a:r>
              <a:rPr lang="zh-CN" altLang="en-US" sz="2000" dirty="0">
                <a:sym typeface="+mn-lt"/>
              </a:rPr>
              <a:t>它只适用于小型组织，当组织成长以后就变得不适宜了，因为这种模式会导致高层信息超载。简单组织结构如图 4-8 所示。</a:t>
            </a:r>
            <a:endParaRPr lang="zh-CN" altLang="en-US" sz="2000" dirty="0">
              <a:sym typeface="+mn-lt"/>
            </a:endParaRPr>
          </a:p>
        </p:txBody>
      </p:sp>
      <p:pic>
        <p:nvPicPr>
          <p:cNvPr id="9" name="图片 8"/>
          <p:cNvPicPr>
            <a:picLocks noChangeAspect="1"/>
          </p:cNvPicPr>
          <p:nvPr/>
        </p:nvPicPr>
        <p:blipFill>
          <a:blip r:embed="rId1"/>
          <a:stretch>
            <a:fillRect/>
          </a:stretch>
        </p:blipFill>
        <p:spPr>
          <a:xfrm>
            <a:off x="1428750" y="3380105"/>
            <a:ext cx="9334500" cy="29146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984250"/>
            <a:ext cx="10995660" cy="238061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400" b="1" dirty="0">
                <a:highlight>
                  <a:srgbClr val="FFFF00"/>
                </a:highlight>
                <a:sym typeface="+mn-lt"/>
              </a:rPr>
              <a:t>（2）职能型组织结构</a:t>
            </a:r>
            <a:endParaRPr lang="zh-CN" altLang="en-US" sz="2400" b="1" dirty="0">
              <a:highlight>
                <a:srgbClr val="FFFF00"/>
              </a:highlight>
              <a:sym typeface="+mn-lt"/>
            </a:endParaRPr>
          </a:p>
          <a:p>
            <a:pPr indent="457200" fontAlgn="auto">
              <a:lnSpc>
                <a:spcPct val="120000"/>
              </a:lnSpc>
              <a:spcBef>
                <a:spcPts val="0"/>
              </a:spcBef>
              <a:defRPr/>
            </a:pPr>
            <a:r>
              <a:rPr lang="zh-CN" altLang="en-US" sz="2000" dirty="0">
                <a:sym typeface="+mn-lt"/>
              </a:rPr>
              <a:t>其特点是将同类专业人员集合在各自专门的职能机构内，并在各自的业务范围内分工合作，任务集中明确，上行下达。职能型组织结构的</a:t>
            </a:r>
            <a:r>
              <a:rPr lang="zh-CN" altLang="en-US" sz="2000" b="1" dirty="0">
                <a:solidFill>
                  <a:srgbClr val="FF0000"/>
                </a:solidFill>
                <a:sym typeface="+mn-lt"/>
              </a:rPr>
              <a:t>优点</a:t>
            </a:r>
            <a:r>
              <a:rPr lang="zh-CN" altLang="en-US" sz="2000" dirty="0">
                <a:sym typeface="+mn-lt"/>
              </a:rPr>
              <a:t>是有利于各部门工作的专业化和高效化。这种模式能从专业化中取得优越性，将同类专业人员归在一起可以产生规模经济，减少人员和设备的重复配置，给员工们提供与同行们“说同一种语言”的机会，使他们感到舒服和满足，有利于高层领导的集中指挥。职能型组织结构如图 4-9 所示。</a:t>
            </a:r>
            <a:endParaRPr lang="zh-CN" altLang="en-US" sz="2000" dirty="0">
              <a:sym typeface="+mn-lt"/>
            </a:endParaRPr>
          </a:p>
        </p:txBody>
      </p:sp>
      <p:pic>
        <p:nvPicPr>
          <p:cNvPr id="3" name="图片 2"/>
          <p:cNvPicPr>
            <a:picLocks noChangeAspect="1"/>
          </p:cNvPicPr>
          <p:nvPr/>
        </p:nvPicPr>
        <p:blipFill>
          <a:blip r:embed="rId1"/>
          <a:stretch>
            <a:fillRect/>
          </a:stretch>
        </p:blipFill>
        <p:spPr>
          <a:xfrm>
            <a:off x="2461260" y="3350895"/>
            <a:ext cx="6884670" cy="305244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984250"/>
            <a:ext cx="10995660" cy="156845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highlight>
                  <a:srgbClr val="FFFF00"/>
                </a:highlight>
                <a:sym typeface="+mn-lt"/>
              </a:rPr>
              <a:t>（3）矩阵型组织结构</a:t>
            </a:r>
            <a:endParaRPr lang="zh-CN" altLang="en-US" sz="2000" b="1" dirty="0">
              <a:highlight>
                <a:srgbClr val="FFFF00"/>
              </a:highlight>
              <a:sym typeface="+mn-lt"/>
            </a:endParaRPr>
          </a:p>
          <a:p>
            <a:pPr indent="457200" fontAlgn="auto">
              <a:lnSpc>
                <a:spcPct val="120000"/>
              </a:lnSpc>
              <a:spcBef>
                <a:spcPts val="0"/>
              </a:spcBef>
              <a:defRPr/>
            </a:pPr>
            <a:r>
              <a:rPr lang="zh-CN" altLang="en-US" sz="2000" dirty="0">
                <a:sym typeface="+mn-lt"/>
              </a:rPr>
              <a:t>由纵横两套管理系统组成：一套是纵向的职能领导系统，另一套是为完成某一任务而组成的横向项目系统，横向和纵向的职权具有平衡对等性。也就是说，既有按职能划分的垂直领导系统，又有按项目（或产品）划分的横向领导系统的结构。矩阵型组织结构如图 4-10 所示。</a:t>
            </a:r>
            <a:endParaRPr lang="zh-CN" altLang="en-US" sz="2000" dirty="0">
              <a:sym typeface="+mn-lt"/>
            </a:endParaRPr>
          </a:p>
        </p:txBody>
      </p:sp>
      <p:pic>
        <p:nvPicPr>
          <p:cNvPr id="3" name="图片 2"/>
          <p:cNvPicPr>
            <a:picLocks noChangeAspect="1"/>
          </p:cNvPicPr>
          <p:nvPr/>
        </p:nvPicPr>
        <p:blipFill>
          <a:blip r:embed="rId1"/>
          <a:stretch>
            <a:fillRect/>
          </a:stretch>
        </p:blipFill>
        <p:spPr>
          <a:xfrm>
            <a:off x="2956560" y="2638425"/>
            <a:ext cx="6287770" cy="38830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074420"/>
            <a:ext cx="10995660" cy="193802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0070C0"/>
                </a:solidFill>
                <a:sym typeface="+mn-lt"/>
              </a:rPr>
              <a:t>3. 组织的职业生涯发展通道</a:t>
            </a:r>
            <a:endParaRPr lang="zh-CN" altLang="en-US" sz="2000" b="1" dirty="0">
              <a:solidFill>
                <a:srgbClr val="0070C0"/>
              </a:solidFill>
              <a:sym typeface="+mn-lt"/>
            </a:endParaRPr>
          </a:p>
          <a:p>
            <a:pPr indent="457200" fontAlgn="auto">
              <a:lnSpc>
                <a:spcPct val="120000"/>
              </a:lnSpc>
              <a:spcBef>
                <a:spcPts val="0"/>
              </a:spcBef>
              <a:defRPr/>
            </a:pPr>
            <a:r>
              <a:rPr lang="zh-CN" altLang="en-US" sz="2000" b="1" dirty="0">
                <a:solidFill>
                  <a:srgbClr val="389A47"/>
                </a:solidFill>
                <a:sym typeface="+mn-lt"/>
              </a:rPr>
              <a:t>职业生涯发展通道</a:t>
            </a:r>
            <a:r>
              <a:rPr lang="zh-CN" altLang="en-US" sz="2000" dirty="0">
                <a:sym typeface="+mn-lt"/>
              </a:rPr>
              <a:t>是组织为内部员工设计的自我认知、自我成长和晋升的管理方案。职业生涯发展通道可以显示员工的晋升方式、晋升机会、晋升条件等，从而为那些渴望获得职位提升的员工指明努力的方向。组织为员工设置职业生涯发展通道，一方面组织可以留住优秀员工，另一方面员工可以满足自身的职业发展需要。</a:t>
            </a:r>
            <a:endParaRPr lang="zh-CN" altLang="en-US" sz="2000" dirty="0">
              <a:sym typeface="+mn-lt"/>
            </a:endParaRPr>
          </a:p>
        </p:txBody>
      </p:sp>
      <p:pic>
        <p:nvPicPr>
          <p:cNvPr id="117" name="图片 116"/>
          <p:cNvPicPr/>
          <p:nvPr/>
        </p:nvPicPr>
        <p:blipFill>
          <a:blip r:embed="rId1"/>
          <a:stretch>
            <a:fillRect/>
          </a:stretch>
        </p:blipFill>
        <p:spPr>
          <a:xfrm>
            <a:off x="3943985" y="3348355"/>
            <a:ext cx="4304030" cy="271653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graphicFrame>
        <p:nvGraphicFramePr>
          <p:cNvPr id="24" name="表格 23"/>
          <p:cNvGraphicFramePr/>
          <p:nvPr>
            <p:custDataLst>
              <p:tags r:id="rId1"/>
            </p:custDataLst>
          </p:nvPr>
        </p:nvGraphicFramePr>
        <p:xfrm>
          <a:off x="307975" y="1345565"/>
          <a:ext cx="11569700" cy="4465955"/>
        </p:xfrm>
        <a:graphic>
          <a:graphicData uri="http://schemas.openxmlformats.org/drawingml/2006/table">
            <a:tbl>
              <a:tblPr firstRow="1" bandRow="1">
                <a:tableStyleId>{21E4AEA4-8DFA-4A89-87EB-49C32662AFE0}</a:tableStyleId>
              </a:tblPr>
              <a:tblGrid>
                <a:gridCol w="2039620"/>
                <a:gridCol w="9530080"/>
              </a:tblGrid>
              <a:tr h="854075">
                <a:tc gridSpan="2">
                  <a:txBody>
                    <a:bodyPr/>
                    <a:p>
                      <a:pPr algn="ctr">
                        <a:buNone/>
                      </a:pPr>
                      <a:r>
                        <a:rPr lang="zh-CN" altLang="en-US" sz="2800"/>
                        <a:t>职业生涯发展通道</a:t>
                      </a:r>
                      <a:endParaRPr lang="zh-CN" altLang="en-US" sz="2800"/>
                    </a:p>
                  </a:txBody>
                  <a:tcPr anchor="ctr" anchorCtr="0"/>
                </a:tc>
                <a:tc hMerge="1">
                  <a:tcPr/>
                </a:tc>
              </a:tr>
              <a:tr h="1203960">
                <a:tc>
                  <a:txBody>
                    <a:bodyPr/>
                    <a:p>
                      <a:pPr algn="ctr">
                        <a:buNone/>
                      </a:pPr>
                      <a:r>
                        <a:rPr lang="zh-CN" altLang="en-US" sz="2000" b="1"/>
                        <a:t>①职业生涯发展通道的宽度。</a:t>
                      </a:r>
                      <a:endParaRPr lang="zh-CN" altLang="en-US" sz="2000" b="1"/>
                    </a:p>
                  </a:txBody>
                  <a:tcPr anchor="ctr" anchorCtr="0"/>
                </a:tc>
                <a:tc>
                  <a:txBody>
                    <a:bodyPr/>
                    <a:p>
                      <a:pPr>
                        <a:buNone/>
                      </a:pPr>
                      <a:r>
                        <a:rPr lang="zh-CN" altLang="en-US"/>
                        <a:t>要求员工在多个职能部门、多个工作环境轮换工作的职业生涯发展通道称为宽职业生涯发展通道；要求员工在有限职能部门和工作环境中工作的职业生涯发展通道称为窄职业生涯发展通道。宽通道要求员工具备高度综合能力和适应能力，窄通道要求员工具备有限专业经验和技能。</a:t>
                      </a:r>
                      <a:endParaRPr lang="zh-CN" altLang="en-US"/>
                    </a:p>
                  </a:txBody>
                  <a:tcPr anchor="ctr" anchorCtr="0"/>
                </a:tc>
              </a:tr>
              <a:tr h="1203960">
                <a:tc>
                  <a:txBody>
                    <a:bodyPr/>
                    <a:p>
                      <a:pPr algn="ctr">
                        <a:buNone/>
                      </a:pPr>
                      <a:r>
                        <a:rPr lang="zh-CN" altLang="en-US" sz="2000" b="1"/>
                        <a:t>②职业生涯发展通道的速度。</a:t>
                      </a:r>
                      <a:endParaRPr lang="zh-CN" altLang="en-US" sz="2000" b="1"/>
                    </a:p>
                  </a:txBody>
                  <a:tcPr anchor="ctr" anchorCtr="0"/>
                </a:tc>
                <a:tc>
                  <a:txBody>
                    <a:bodyPr/>
                    <a:p>
                      <a:pPr>
                        <a:buNone/>
                      </a:pPr>
                      <a:r>
                        <a:rPr lang="zh-CN" altLang="en-US"/>
                        <a:t>晋升速度比较快的职业生涯发展通道称为快通道；晋升速度比较慢的职业生涯发展通道称为慢通道。</a:t>
                      </a:r>
                      <a:endParaRPr lang="zh-CN" altLang="en-US"/>
                    </a:p>
                  </a:txBody>
                  <a:tcPr anchor="ctr" anchorCtr="0"/>
                </a:tc>
              </a:tr>
              <a:tr h="1203960">
                <a:tc>
                  <a:txBody>
                    <a:bodyPr/>
                    <a:p>
                      <a:pPr algn="ctr">
                        <a:buNone/>
                      </a:pPr>
                      <a:r>
                        <a:rPr lang="zh-CN" altLang="en-US" sz="2000" b="1"/>
                        <a:t>③职业生涯发展通道的长度。</a:t>
                      </a:r>
                      <a:endParaRPr lang="zh-CN" altLang="en-US" sz="2000" b="1"/>
                    </a:p>
                  </a:txBody>
                  <a:tcPr anchor="ctr" anchorCtr="0"/>
                </a:tc>
                <a:tc>
                  <a:txBody>
                    <a:bodyPr/>
                    <a:p>
                      <a:pPr>
                        <a:buNone/>
                      </a:pPr>
                      <a:r>
                        <a:rPr lang="zh-CN" altLang="en-US"/>
                        <a:t>职业生涯发展通道的等级在 4 级及以下的为短通道，在10 级以上的为长通道，在 5~10 级的为中等长度通道。</a:t>
                      </a:r>
                      <a:endParaRPr lang="zh-CN" altLang="en-US"/>
                    </a:p>
                  </a:txBody>
                  <a:tcPr anchor="ctr" anchorCtr="0"/>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102995"/>
            <a:ext cx="10995660" cy="46037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spcAft>
                <a:spcPts val="1000"/>
              </a:spcAft>
              <a:defRPr/>
            </a:pPr>
            <a:r>
              <a:rPr lang="zh-CN" altLang="en-US" sz="2000" dirty="0">
                <a:sym typeface="+mn-lt"/>
              </a:rPr>
              <a:t>就职业生涯发展通道的模式而言，它可以分为单阶梯模式、双阶梯模式和多阶梯模式。</a:t>
            </a:r>
            <a:endParaRPr lang="zh-CN" altLang="en-US" sz="2000" dirty="0">
              <a:sym typeface="+mn-lt"/>
            </a:endParaRPr>
          </a:p>
        </p:txBody>
      </p:sp>
      <p:sp>
        <p:nvSpPr>
          <p:cNvPr id="31" name="圆角矩形 30"/>
          <p:cNvSpPr/>
          <p:nvPr>
            <p:custDataLst>
              <p:tags r:id="rId1"/>
            </p:custDataLst>
          </p:nvPr>
        </p:nvSpPr>
        <p:spPr>
          <a:xfrm>
            <a:off x="1258570" y="1896745"/>
            <a:ext cx="10286365" cy="1820545"/>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ym typeface="+mn-ea"/>
            </a:endParaRPr>
          </a:p>
        </p:txBody>
      </p:sp>
      <p:sp>
        <p:nvSpPr>
          <p:cNvPr id="36" name="圆角矩形 35"/>
          <p:cNvSpPr/>
          <p:nvPr>
            <p:custDataLst>
              <p:tags r:id="rId2"/>
            </p:custDataLst>
          </p:nvPr>
        </p:nvSpPr>
        <p:spPr>
          <a:xfrm>
            <a:off x="743903" y="2232025"/>
            <a:ext cx="3211657" cy="1099820"/>
          </a:xfrm>
          <a:prstGeom prst="roundRect">
            <a:avLst>
              <a:gd name="adj" fmla="val 50000"/>
            </a:avLst>
          </a:prstGeom>
          <a:solidFill>
            <a:srgbClr val="389A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（1）单阶梯模式</a:t>
            </a:r>
            <a:endParaRPr lang="zh-CN" altLang="en-US" sz="2000" b="1">
              <a:solidFill>
                <a:schemeClr val="lt1">
                  <a:lumMod val="100000"/>
                </a:schemeClr>
              </a:solidFill>
              <a:latin typeface="+mn-ea"/>
              <a:cs typeface="+mn-ea"/>
              <a:sym typeface="+mn-ea"/>
            </a:endParaRPr>
          </a:p>
        </p:txBody>
      </p:sp>
      <p:sp>
        <p:nvSpPr>
          <p:cNvPr id="4" name="矩形 3"/>
          <p:cNvSpPr/>
          <p:nvPr>
            <p:custDataLst>
              <p:tags r:id="rId3"/>
            </p:custDataLst>
          </p:nvPr>
        </p:nvSpPr>
        <p:spPr>
          <a:xfrm>
            <a:off x="4197668" y="2132330"/>
            <a:ext cx="7015764" cy="129984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sym typeface="+mn-ea"/>
              </a:rPr>
              <a:t>这种职业生涯发展通道模式往往只存在于性质比较单一的组织中，</a:t>
            </a:r>
            <a:endParaRPr lang="zh-CN" altLang="en-US">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a:solidFill>
                  <a:schemeClr val="tx1">
                    <a:lumMod val="85000"/>
                    <a:lumOff val="15000"/>
                  </a:schemeClr>
                </a:solidFill>
                <a:latin typeface="+mn-ea"/>
                <a:cs typeface="+mn-ea"/>
                <a:sym typeface="+mn-ea"/>
              </a:rPr>
              <a:t>绝大部分组织采取双阶梯模式或多阶梯模式。</a:t>
            </a:r>
            <a:endParaRPr lang="zh-CN" altLang="en-US">
              <a:solidFill>
                <a:schemeClr val="tx1">
                  <a:lumMod val="85000"/>
                  <a:lumOff val="15000"/>
                </a:schemeClr>
              </a:solidFill>
              <a:latin typeface="+mn-ea"/>
              <a:cs typeface="+mn-ea"/>
              <a:sym typeface="+mn-ea"/>
            </a:endParaRPr>
          </a:p>
        </p:txBody>
      </p:sp>
      <p:sp>
        <p:nvSpPr>
          <p:cNvPr id="66" name="圆角矩形 65"/>
          <p:cNvSpPr/>
          <p:nvPr>
            <p:custDataLst>
              <p:tags r:id="rId4"/>
            </p:custDataLst>
          </p:nvPr>
        </p:nvSpPr>
        <p:spPr>
          <a:xfrm>
            <a:off x="1258570" y="4080510"/>
            <a:ext cx="10286365" cy="1820545"/>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600">
              <a:sym typeface="+mn-ea"/>
            </a:endParaRPr>
          </a:p>
        </p:txBody>
      </p:sp>
      <p:sp>
        <p:nvSpPr>
          <p:cNvPr id="6" name="圆角矩形 35"/>
          <p:cNvSpPr/>
          <p:nvPr>
            <p:custDataLst>
              <p:tags r:id="rId5"/>
            </p:custDataLst>
          </p:nvPr>
        </p:nvSpPr>
        <p:spPr>
          <a:xfrm>
            <a:off x="743903" y="4415790"/>
            <a:ext cx="3211657" cy="1099820"/>
          </a:xfrm>
          <a:prstGeom prst="roundRect">
            <a:avLst>
              <a:gd name="adj" fmla="val 50000"/>
            </a:avLst>
          </a:prstGeom>
          <a:solidFill>
            <a:srgbClr val="389A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（2）双阶梯模式</a:t>
            </a:r>
            <a:endParaRPr lang="zh-CN" altLang="en-US" sz="2000" b="1">
              <a:solidFill>
                <a:schemeClr val="lt1">
                  <a:lumMod val="100000"/>
                </a:schemeClr>
              </a:solidFill>
              <a:latin typeface="+mn-ea"/>
              <a:cs typeface="+mn-ea"/>
              <a:sym typeface="+mn-ea"/>
            </a:endParaRPr>
          </a:p>
        </p:txBody>
      </p:sp>
      <p:sp>
        <p:nvSpPr>
          <p:cNvPr id="7" name="矩形 6"/>
          <p:cNvSpPr/>
          <p:nvPr>
            <p:custDataLst>
              <p:tags r:id="rId6"/>
            </p:custDataLst>
          </p:nvPr>
        </p:nvSpPr>
        <p:spPr>
          <a:xfrm>
            <a:off x="4197668" y="4316095"/>
            <a:ext cx="7015764" cy="129984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sym typeface="+mn-ea"/>
              </a:rPr>
              <a:t>组织中存在两个职业生涯发展通道，如管理序列和专业技术序列。</a:t>
            </a:r>
            <a:endParaRPr lang="zh-CN" altLang="en-US">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a:solidFill>
                  <a:schemeClr val="tx1">
                    <a:lumMod val="85000"/>
                    <a:lumOff val="15000"/>
                  </a:schemeClr>
                </a:solidFill>
                <a:latin typeface="+mn-ea"/>
                <a:cs typeface="+mn-ea"/>
                <a:sym typeface="+mn-ea"/>
              </a:rPr>
              <a:t>沿着管理序列可以达到高级管理职位，沿着专业技术序列可以达到高级职称。双阶梯模式如图 4-11 所示。</a:t>
            </a:r>
            <a:endParaRPr lang="zh-CN" altLang="en-US">
              <a:solidFill>
                <a:schemeClr val="tx1">
                  <a:lumMod val="85000"/>
                  <a:lumOff val="15000"/>
                </a:schemeClr>
              </a:solidFill>
              <a:latin typeface="+mn-ea"/>
              <a:cs typeface="+mn-ea"/>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174740" y="1672590"/>
            <a:ext cx="5281930" cy="378460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spcAft>
                <a:spcPts val="1000"/>
              </a:spcAft>
              <a:defRPr/>
            </a:pPr>
            <a:r>
              <a:rPr lang="zh-CN" altLang="en-US" sz="2000" dirty="0">
                <a:solidFill>
                  <a:srgbClr val="00B0F0"/>
                </a:solidFill>
                <a:sym typeface="+mn-lt"/>
              </a:rPr>
              <a:t>在双阶梯模式中，同一等级的管理人员和技术人员在待遇和地位上是一样的。某移动通信系统有限公司的职业生涯发展阶梯是典型的双阶梯模式。技术人员的职业生涯发展阶梯共分为 6 级，由低级到高级依次为职业技师、助理职业工程师、三级职业工程师、二级职业工程师、一级职业工程师、专家。管理序列分为 7 级，依次为初级职员、中级职员、高级职员、主任职员、三级经理、二级经理、一级经理。</a:t>
            </a:r>
            <a:endParaRPr lang="zh-CN" altLang="en-US" sz="2000" dirty="0">
              <a:solidFill>
                <a:srgbClr val="00B0F0"/>
              </a:solidFill>
              <a:sym typeface="+mn-lt"/>
            </a:endParaRPr>
          </a:p>
        </p:txBody>
      </p:sp>
      <p:pic>
        <p:nvPicPr>
          <p:cNvPr id="3" name="图片 2"/>
          <p:cNvPicPr>
            <a:picLocks noChangeAspect="1"/>
          </p:cNvPicPr>
          <p:nvPr/>
        </p:nvPicPr>
        <p:blipFill>
          <a:blip r:embed="rId1"/>
          <a:stretch>
            <a:fillRect/>
          </a:stretch>
        </p:blipFill>
        <p:spPr>
          <a:xfrm>
            <a:off x="739775" y="1452245"/>
            <a:ext cx="4949190" cy="44342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31" name="圆角矩形 30"/>
          <p:cNvSpPr/>
          <p:nvPr>
            <p:custDataLst>
              <p:tags r:id="rId1"/>
            </p:custDataLst>
          </p:nvPr>
        </p:nvSpPr>
        <p:spPr>
          <a:xfrm>
            <a:off x="218440" y="2319020"/>
            <a:ext cx="5434330" cy="2898775"/>
          </a:xfrm>
          <a:prstGeom prst="roundRect">
            <a:avLst>
              <a:gd name="adj" fmla="val 50000"/>
            </a:avLst>
          </a:prstGeom>
          <a:solidFill>
            <a:schemeClr val="accent1">
              <a:lumMod val="20000"/>
              <a:lumOff val="80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ym typeface="+mn-ea"/>
            </a:endParaRPr>
          </a:p>
        </p:txBody>
      </p:sp>
      <p:sp>
        <p:nvSpPr>
          <p:cNvPr id="36" name="圆角矩形 35"/>
          <p:cNvSpPr/>
          <p:nvPr>
            <p:custDataLst>
              <p:tags r:id="rId2"/>
            </p:custDataLst>
          </p:nvPr>
        </p:nvSpPr>
        <p:spPr>
          <a:xfrm>
            <a:off x="743903" y="1378585"/>
            <a:ext cx="3211657" cy="1099820"/>
          </a:xfrm>
          <a:prstGeom prst="roundRect">
            <a:avLst>
              <a:gd name="adj" fmla="val 50000"/>
            </a:avLst>
          </a:prstGeom>
          <a:solidFill>
            <a:srgbClr val="389A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（3）多阶梯模式</a:t>
            </a:r>
            <a:endParaRPr lang="zh-CN" altLang="en-US" sz="2000" b="1">
              <a:solidFill>
                <a:schemeClr val="lt1">
                  <a:lumMod val="100000"/>
                </a:schemeClr>
              </a:solidFill>
              <a:latin typeface="+mn-ea"/>
              <a:cs typeface="+mn-ea"/>
              <a:sym typeface="+mn-ea"/>
            </a:endParaRPr>
          </a:p>
        </p:txBody>
      </p:sp>
      <p:sp>
        <p:nvSpPr>
          <p:cNvPr id="4" name="矩形 3"/>
          <p:cNvSpPr/>
          <p:nvPr>
            <p:custDataLst>
              <p:tags r:id="rId3"/>
            </p:custDataLst>
          </p:nvPr>
        </p:nvSpPr>
        <p:spPr>
          <a:xfrm>
            <a:off x="801370" y="3118485"/>
            <a:ext cx="4394835" cy="129984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a:solidFill>
                  <a:schemeClr val="tx1">
                    <a:lumMod val="85000"/>
                    <a:lumOff val="15000"/>
                  </a:schemeClr>
                </a:solidFill>
                <a:latin typeface="+mn-ea"/>
                <a:cs typeface="+mn-ea"/>
                <a:sym typeface="+mn-ea"/>
              </a:rPr>
              <a:t>组织中存在 3 个或 3 个以上职业生涯发展通道，如管理序列、专业技术序列、业务线序列。相对于双阶梯模式，多阶梯模式可以为员工提供更大的发展空间。多阶梯模式如图 4-12 所示。</a:t>
            </a:r>
            <a:endParaRPr lang="zh-CN" altLang="en-US">
              <a:solidFill>
                <a:schemeClr val="tx1">
                  <a:lumMod val="85000"/>
                  <a:lumOff val="15000"/>
                </a:schemeClr>
              </a:solidFill>
              <a:latin typeface="+mn-ea"/>
              <a:cs typeface="+mn-ea"/>
              <a:sym typeface="+mn-ea"/>
            </a:endParaRPr>
          </a:p>
        </p:txBody>
      </p:sp>
      <p:pic>
        <p:nvPicPr>
          <p:cNvPr id="3" name="图片 2"/>
          <p:cNvPicPr>
            <a:picLocks noChangeAspect="1"/>
          </p:cNvPicPr>
          <p:nvPr/>
        </p:nvPicPr>
        <p:blipFill>
          <a:blip r:embed="rId4"/>
          <a:stretch>
            <a:fillRect/>
          </a:stretch>
        </p:blipFill>
        <p:spPr>
          <a:xfrm>
            <a:off x="5944235" y="873125"/>
            <a:ext cx="5746750" cy="561467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一、探索工作世界的维度</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102995"/>
            <a:ext cx="10995660" cy="53403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spcAft>
                <a:spcPts val="1000"/>
              </a:spcAft>
              <a:defRPr/>
            </a:pPr>
            <a:r>
              <a:rPr lang="zh-CN" altLang="en-US" sz="2000" dirty="0">
                <a:sym typeface="+mn-lt"/>
              </a:rPr>
              <a:t>也有一些公司的职业生涯发展通道为</a:t>
            </a:r>
            <a:r>
              <a:rPr lang="zh-CN" altLang="en-US" sz="2400" b="1" dirty="0">
                <a:solidFill>
                  <a:srgbClr val="389A47"/>
                </a:solidFill>
                <a:sym typeface="+mn-lt"/>
              </a:rPr>
              <a:t>四阶梯模式</a:t>
            </a:r>
            <a:r>
              <a:rPr lang="zh-CN" altLang="en-US" sz="2000" dirty="0">
                <a:sym typeface="+mn-lt"/>
              </a:rPr>
              <a:t>：</a:t>
            </a:r>
            <a:endParaRPr lang="zh-CN" altLang="en-US" sz="2000" dirty="0">
              <a:sym typeface="+mn-lt"/>
            </a:endParaRPr>
          </a:p>
        </p:txBody>
      </p:sp>
      <p:grpSp>
        <p:nvGrpSpPr>
          <p:cNvPr id="12" name="组合 11"/>
          <p:cNvGrpSpPr/>
          <p:nvPr/>
        </p:nvGrpSpPr>
        <p:grpSpPr>
          <a:xfrm>
            <a:off x="554990" y="2395220"/>
            <a:ext cx="11000105" cy="3171825"/>
            <a:chOff x="1154" y="3422"/>
            <a:chExt cx="17323" cy="4995"/>
          </a:xfrm>
        </p:grpSpPr>
        <p:sp>
          <p:nvSpPr>
            <p:cNvPr id="3" name="Freeform 5"/>
            <p:cNvSpPr/>
            <p:nvPr>
              <p:custDataLst>
                <p:tags r:id="rId1"/>
              </p:custDataLst>
            </p:nvPr>
          </p:nvSpPr>
          <p:spPr bwMode="auto">
            <a:xfrm>
              <a:off x="8855" y="3422"/>
              <a:ext cx="1444" cy="1248"/>
            </a:xfrm>
            <a:custGeom>
              <a:avLst/>
              <a:gdLst>
                <a:gd name="T0" fmla="*/ 273 w 546"/>
                <a:gd name="T1" fmla="*/ 0 h 472"/>
                <a:gd name="T2" fmla="*/ 0 w 546"/>
                <a:gd name="T3" fmla="*/ 472 h 472"/>
                <a:gd name="T4" fmla="*/ 546 w 546"/>
                <a:gd name="T5" fmla="*/ 472 h 472"/>
                <a:gd name="T6" fmla="*/ 273 w 546"/>
                <a:gd name="T7" fmla="*/ 0 h 472"/>
              </a:gdLst>
              <a:ahLst/>
              <a:cxnLst>
                <a:cxn ang="0">
                  <a:pos x="T0" y="T1"/>
                </a:cxn>
                <a:cxn ang="0">
                  <a:pos x="T2" y="T3"/>
                </a:cxn>
                <a:cxn ang="0">
                  <a:pos x="T4" y="T5"/>
                </a:cxn>
                <a:cxn ang="0">
                  <a:pos x="T6" y="T7"/>
                </a:cxn>
              </a:cxnLst>
              <a:rect l="0" t="0" r="r" b="b"/>
              <a:pathLst>
                <a:path w="546" h="472">
                  <a:moveTo>
                    <a:pt x="273" y="0"/>
                  </a:moveTo>
                  <a:lnTo>
                    <a:pt x="0" y="472"/>
                  </a:lnTo>
                  <a:lnTo>
                    <a:pt x="546" y="472"/>
                  </a:lnTo>
                  <a:lnTo>
                    <a:pt x="273" y="0"/>
                  </a:lnTo>
                  <a:close/>
                </a:path>
              </a:pathLst>
            </a:custGeom>
            <a:solidFill>
              <a:srgbClr val="1F74AD"/>
            </a:solidFill>
            <a:ln>
              <a:noFill/>
            </a:ln>
          </p:spPr>
          <p:txBody>
            <a:bodyPr vert="horz" wrap="square" lIns="91440" tIns="45720" rIns="91440" bIns="45720" numCol="1" anchor="t" anchorCtr="0" compatLnSpc="1">
              <a:normAutofit/>
            </a:bodyPr>
            <a:p>
              <a:pPr>
                <a:lnSpc>
                  <a:spcPct val="120000"/>
                </a:lnSpc>
              </a:pPr>
              <a:endParaRPr lang="en-US" b="1">
                <a:latin typeface="微软雅黑" panose="020B0503020204020204" charset="-122"/>
                <a:ea typeface="微软雅黑" panose="020B0503020204020204" charset="-122"/>
              </a:endParaRPr>
            </a:p>
          </p:txBody>
        </p:sp>
        <p:sp>
          <p:nvSpPr>
            <p:cNvPr id="8" name="Freeform 6"/>
            <p:cNvSpPr/>
            <p:nvPr>
              <p:custDataLst>
                <p:tags r:id="rId2"/>
              </p:custDataLst>
            </p:nvPr>
          </p:nvSpPr>
          <p:spPr bwMode="auto">
            <a:xfrm>
              <a:off x="8372" y="4669"/>
              <a:ext cx="2887" cy="1250"/>
            </a:xfrm>
            <a:custGeom>
              <a:avLst/>
              <a:gdLst>
                <a:gd name="T0" fmla="*/ 273 w 1092"/>
                <a:gd name="T1" fmla="*/ 0 h 473"/>
                <a:gd name="T2" fmla="*/ 0 w 1092"/>
                <a:gd name="T3" fmla="*/ 473 h 473"/>
                <a:gd name="T4" fmla="*/ 1092 w 1092"/>
                <a:gd name="T5" fmla="*/ 473 h 473"/>
                <a:gd name="T6" fmla="*/ 819 w 1092"/>
                <a:gd name="T7" fmla="*/ 0 h 473"/>
                <a:gd name="T8" fmla="*/ 273 w 1092"/>
                <a:gd name="T9" fmla="*/ 0 h 473"/>
              </a:gdLst>
              <a:ahLst/>
              <a:cxnLst>
                <a:cxn ang="0">
                  <a:pos x="T0" y="T1"/>
                </a:cxn>
                <a:cxn ang="0">
                  <a:pos x="T2" y="T3"/>
                </a:cxn>
                <a:cxn ang="0">
                  <a:pos x="T4" y="T5"/>
                </a:cxn>
                <a:cxn ang="0">
                  <a:pos x="T6" y="T7"/>
                </a:cxn>
                <a:cxn ang="0">
                  <a:pos x="T8" y="T9"/>
                </a:cxn>
              </a:cxnLst>
              <a:rect l="0" t="0" r="r" b="b"/>
              <a:pathLst>
                <a:path w="1092" h="473">
                  <a:moveTo>
                    <a:pt x="273" y="0"/>
                  </a:moveTo>
                  <a:lnTo>
                    <a:pt x="0" y="473"/>
                  </a:lnTo>
                  <a:lnTo>
                    <a:pt x="1092" y="473"/>
                  </a:lnTo>
                  <a:lnTo>
                    <a:pt x="819" y="0"/>
                  </a:lnTo>
                  <a:lnTo>
                    <a:pt x="273" y="0"/>
                  </a:lnTo>
                  <a:close/>
                </a:path>
              </a:pathLst>
            </a:custGeom>
            <a:solidFill>
              <a:srgbClr val="3498DB"/>
            </a:solidFill>
            <a:ln>
              <a:noFill/>
            </a:ln>
          </p:spPr>
          <p:txBody>
            <a:bodyPr vert="horz" wrap="square" lIns="91440" tIns="45720" rIns="91440" bIns="45720" numCol="1" anchor="ctr" anchorCtr="0" compatLnSpc="1">
              <a:normAutofit/>
            </a:bodyPr>
            <a:p>
              <a:pPr algn="ctr">
                <a:lnSpc>
                  <a:spcPct val="120000"/>
                </a:lnSpc>
              </a:pPr>
              <a:endParaRPr lang="en-US" sz="1200" b="1" dirty="0">
                <a:solidFill>
                  <a:sysClr val="window" lastClr="FFFFFF"/>
                </a:solidFill>
                <a:latin typeface="微软雅黑" panose="020B0503020204020204" charset="-122"/>
                <a:ea typeface="微软雅黑" panose="020B0503020204020204" charset="-122"/>
              </a:endParaRPr>
            </a:p>
          </p:txBody>
        </p:sp>
        <p:sp>
          <p:nvSpPr>
            <p:cNvPr id="9" name="Freeform 7"/>
            <p:cNvSpPr/>
            <p:nvPr>
              <p:custDataLst>
                <p:tags r:id="rId3"/>
              </p:custDataLst>
            </p:nvPr>
          </p:nvSpPr>
          <p:spPr bwMode="auto">
            <a:xfrm>
              <a:off x="7412" y="5920"/>
              <a:ext cx="4333" cy="1248"/>
            </a:xfrm>
            <a:custGeom>
              <a:avLst/>
              <a:gdLst>
                <a:gd name="T0" fmla="*/ 0 w 1639"/>
                <a:gd name="T1" fmla="*/ 472 h 472"/>
                <a:gd name="T2" fmla="*/ 1639 w 1639"/>
                <a:gd name="T3" fmla="*/ 472 h 472"/>
                <a:gd name="T4" fmla="*/ 1365 w 1639"/>
                <a:gd name="T5" fmla="*/ 0 h 472"/>
                <a:gd name="T6" fmla="*/ 273 w 1639"/>
                <a:gd name="T7" fmla="*/ 0 h 472"/>
                <a:gd name="T8" fmla="*/ 0 w 1639"/>
                <a:gd name="T9" fmla="*/ 472 h 472"/>
              </a:gdLst>
              <a:ahLst/>
              <a:cxnLst>
                <a:cxn ang="0">
                  <a:pos x="T0" y="T1"/>
                </a:cxn>
                <a:cxn ang="0">
                  <a:pos x="T2" y="T3"/>
                </a:cxn>
                <a:cxn ang="0">
                  <a:pos x="T4" y="T5"/>
                </a:cxn>
                <a:cxn ang="0">
                  <a:pos x="T6" y="T7"/>
                </a:cxn>
                <a:cxn ang="0">
                  <a:pos x="T8" y="T9"/>
                </a:cxn>
              </a:cxnLst>
              <a:rect l="0" t="0" r="r" b="b"/>
              <a:pathLst>
                <a:path w="1639" h="472">
                  <a:moveTo>
                    <a:pt x="0" y="472"/>
                  </a:moveTo>
                  <a:lnTo>
                    <a:pt x="1639" y="472"/>
                  </a:lnTo>
                  <a:lnTo>
                    <a:pt x="1365" y="0"/>
                  </a:lnTo>
                  <a:lnTo>
                    <a:pt x="273" y="0"/>
                  </a:lnTo>
                  <a:lnTo>
                    <a:pt x="0" y="472"/>
                  </a:lnTo>
                  <a:close/>
                </a:path>
              </a:pathLst>
            </a:custGeom>
            <a:solidFill>
              <a:srgbClr val="1AA3AA"/>
            </a:solidFill>
            <a:ln>
              <a:noFill/>
            </a:ln>
          </p:spPr>
          <p:txBody>
            <a:bodyPr vert="horz" wrap="square" lIns="91440" tIns="45720" rIns="91440" bIns="45720" numCol="1" anchor="ctr" anchorCtr="0" compatLnSpc="1">
              <a:normAutofit/>
            </a:bodyPr>
            <a:p>
              <a:pPr algn="ctr">
                <a:lnSpc>
                  <a:spcPct val="120000"/>
                </a:lnSpc>
              </a:pPr>
              <a:endParaRPr lang="en-US" sz="1200" b="1" dirty="0">
                <a:solidFill>
                  <a:sysClr val="window" lastClr="FFFFFF"/>
                </a:solidFill>
                <a:latin typeface="微软雅黑" panose="020B0503020204020204" charset="-122"/>
                <a:ea typeface="微软雅黑" panose="020B0503020204020204" charset="-122"/>
              </a:endParaRPr>
            </a:p>
          </p:txBody>
        </p:sp>
        <p:sp>
          <p:nvSpPr>
            <p:cNvPr id="10" name="Freeform 8"/>
            <p:cNvSpPr/>
            <p:nvPr>
              <p:custDataLst>
                <p:tags r:id="rId4"/>
              </p:custDataLst>
            </p:nvPr>
          </p:nvSpPr>
          <p:spPr bwMode="auto">
            <a:xfrm>
              <a:off x="6926" y="7167"/>
              <a:ext cx="5779" cy="1250"/>
            </a:xfrm>
            <a:custGeom>
              <a:avLst/>
              <a:gdLst>
                <a:gd name="T0" fmla="*/ 0 w 2186"/>
                <a:gd name="T1" fmla="*/ 473 h 473"/>
                <a:gd name="T2" fmla="*/ 2186 w 2186"/>
                <a:gd name="T3" fmla="*/ 473 h 473"/>
                <a:gd name="T4" fmla="*/ 1913 w 2186"/>
                <a:gd name="T5" fmla="*/ 0 h 473"/>
                <a:gd name="T6" fmla="*/ 274 w 2186"/>
                <a:gd name="T7" fmla="*/ 0 h 473"/>
                <a:gd name="T8" fmla="*/ 0 w 2186"/>
                <a:gd name="T9" fmla="*/ 473 h 473"/>
              </a:gdLst>
              <a:ahLst/>
              <a:cxnLst>
                <a:cxn ang="0">
                  <a:pos x="T0" y="T1"/>
                </a:cxn>
                <a:cxn ang="0">
                  <a:pos x="T2" y="T3"/>
                </a:cxn>
                <a:cxn ang="0">
                  <a:pos x="T4" y="T5"/>
                </a:cxn>
                <a:cxn ang="0">
                  <a:pos x="T6" y="T7"/>
                </a:cxn>
                <a:cxn ang="0">
                  <a:pos x="T8" y="T9"/>
                </a:cxn>
              </a:cxnLst>
              <a:rect l="0" t="0" r="r" b="b"/>
              <a:pathLst>
                <a:path w="2186" h="473">
                  <a:moveTo>
                    <a:pt x="0" y="473"/>
                  </a:moveTo>
                  <a:lnTo>
                    <a:pt x="2186" y="473"/>
                  </a:lnTo>
                  <a:lnTo>
                    <a:pt x="1913" y="0"/>
                  </a:lnTo>
                  <a:lnTo>
                    <a:pt x="274" y="0"/>
                  </a:lnTo>
                  <a:lnTo>
                    <a:pt x="0" y="473"/>
                  </a:lnTo>
                  <a:close/>
                </a:path>
              </a:pathLst>
            </a:custGeom>
            <a:solidFill>
              <a:srgbClr val="69A35B"/>
            </a:solidFill>
            <a:ln>
              <a:noFill/>
            </a:ln>
          </p:spPr>
          <p:txBody>
            <a:bodyPr vert="horz" wrap="square" lIns="91440" tIns="45720" rIns="91440" bIns="45720" numCol="1" anchor="ctr" anchorCtr="0" compatLnSpc="1">
              <a:normAutofit/>
            </a:bodyPr>
            <a:p>
              <a:pPr algn="ctr">
                <a:lnSpc>
                  <a:spcPct val="120000"/>
                </a:lnSpc>
              </a:pPr>
              <a:endParaRPr lang="en-US" sz="1200" b="1" dirty="0">
                <a:solidFill>
                  <a:sysClr val="window" lastClr="FFFFFF"/>
                </a:solidFill>
                <a:latin typeface="微软雅黑" panose="020B0503020204020204" charset="-122"/>
                <a:ea typeface="微软雅黑" panose="020B0503020204020204" charset="-122"/>
              </a:endParaRPr>
            </a:p>
          </p:txBody>
        </p:sp>
        <p:sp>
          <p:nvSpPr>
            <p:cNvPr id="15" name="Oval 14"/>
            <p:cNvSpPr/>
            <p:nvPr>
              <p:custDataLst>
                <p:tags r:id="rId5"/>
              </p:custDataLst>
            </p:nvPr>
          </p:nvSpPr>
          <p:spPr>
            <a:xfrm flipH="1">
              <a:off x="17311" y="6450"/>
              <a:ext cx="1167" cy="1167"/>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en-US">
                <a:latin typeface="微软雅黑" panose="020B0503020204020204" charset="-122"/>
                <a:ea typeface="微软雅黑" panose="020B0503020204020204" charset="-122"/>
              </a:endParaRPr>
            </a:p>
          </p:txBody>
        </p:sp>
        <p:sp>
          <p:nvSpPr>
            <p:cNvPr id="16" name="TextBox 15"/>
            <p:cNvSpPr txBox="1"/>
            <p:nvPr>
              <p:custDataLst>
                <p:tags r:id="rId6"/>
              </p:custDataLst>
            </p:nvPr>
          </p:nvSpPr>
          <p:spPr>
            <a:xfrm>
              <a:off x="13056" y="7243"/>
              <a:ext cx="4138" cy="508"/>
            </a:xfrm>
            <a:prstGeom prst="rect">
              <a:avLst/>
            </a:prstGeom>
            <a:noFill/>
          </p:spPr>
          <p:txBody>
            <a:bodyPr wrap="square" tIns="0" rtlCol="0" anchor="t" anchorCtr="0">
              <a:spAutoFit/>
            </a:bodyPr>
            <a:p>
              <a:pPr algn="r">
                <a:lnSpc>
                  <a:spcPct val="100000"/>
                </a:lnSpc>
              </a:pPr>
              <a:r>
                <a:rPr lang="en-US" dirty="0">
                  <a:solidFill>
                    <a:srgbClr val="4D576B"/>
                  </a:solidFill>
                  <a:latin typeface="微软雅黑" panose="020B0503020204020204" charset="-122"/>
                  <a:ea typeface="微软雅黑" panose="020B0503020204020204" charset="-122"/>
                </a:rPr>
                <a:t>分为 3 级</a:t>
              </a:r>
              <a:endParaRPr lang="en-US" dirty="0">
                <a:solidFill>
                  <a:srgbClr val="4D576B"/>
                </a:solidFill>
                <a:latin typeface="微软雅黑" panose="020B0503020204020204" charset="-122"/>
                <a:ea typeface="微软雅黑" panose="020B0503020204020204" charset="-122"/>
              </a:endParaRPr>
            </a:p>
          </p:txBody>
        </p:sp>
        <p:sp>
          <p:nvSpPr>
            <p:cNvPr id="17" name="TextBox 16"/>
            <p:cNvSpPr txBox="1"/>
            <p:nvPr>
              <p:custDataLst>
                <p:tags r:id="rId7"/>
              </p:custDataLst>
            </p:nvPr>
          </p:nvSpPr>
          <p:spPr>
            <a:xfrm>
              <a:off x="13056" y="6329"/>
              <a:ext cx="4138" cy="653"/>
            </a:xfrm>
            <a:prstGeom prst="rect">
              <a:avLst/>
            </a:prstGeom>
            <a:noFill/>
          </p:spPr>
          <p:txBody>
            <a:bodyPr wrap="square" bIns="0" rtlCol="0" anchor="t" anchorCtr="0">
              <a:spAutoFit/>
            </a:bodyPr>
            <a:p>
              <a:pPr algn="r">
                <a:lnSpc>
                  <a:spcPct val="100000"/>
                </a:lnSpc>
              </a:pPr>
              <a:r>
                <a:rPr lang="en-US" sz="2400" b="1" dirty="0">
                  <a:solidFill>
                    <a:srgbClr val="69A35B"/>
                  </a:solidFill>
                  <a:latin typeface="微软雅黑" panose="020B0503020204020204" charset="-122"/>
                  <a:ea typeface="微软雅黑" panose="020B0503020204020204" charset="-122"/>
                </a:rPr>
                <a:t>经理阶梯</a:t>
              </a:r>
              <a:endParaRPr lang="en-US" sz="2400" b="1" dirty="0">
                <a:solidFill>
                  <a:srgbClr val="69A35B"/>
                </a:solidFill>
                <a:latin typeface="微软雅黑" panose="020B0503020204020204" charset="-122"/>
                <a:ea typeface="微软雅黑" panose="020B0503020204020204" charset="-122"/>
              </a:endParaRPr>
            </a:p>
          </p:txBody>
        </p:sp>
        <p:sp>
          <p:nvSpPr>
            <p:cNvPr id="19" name="Oval 18"/>
            <p:cNvSpPr/>
            <p:nvPr>
              <p:custDataLst>
                <p:tags r:id="rId8"/>
              </p:custDataLst>
            </p:nvPr>
          </p:nvSpPr>
          <p:spPr>
            <a:xfrm flipH="1">
              <a:off x="16018" y="3713"/>
              <a:ext cx="1167" cy="1167"/>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en-US">
                <a:latin typeface="微软雅黑" panose="020B0503020204020204" charset="-122"/>
                <a:ea typeface="微软雅黑" panose="020B0503020204020204" charset="-122"/>
              </a:endParaRPr>
            </a:p>
          </p:txBody>
        </p:sp>
        <p:sp>
          <p:nvSpPr>
            <p:cNvPr id="20" name="TextBox 19"/>
            <p:cNvSpPr txBox="1"/>
            <p:nvPr>
              <p:custDataLst>
                <p:tags r:id="rId9"/>
              </p:custDataLst>
            </p:nvPr>
          </p:nvSpPr>
          <p:spPr>
            <a:xfrm>
              <a:off x="11695" y="4508"/>
              <a:ext cx="4138" cy="508"/>
            </a:xfrm>
            <a:prstGeom prst="rect">
              <a:avLst/>
            </a:prstGeom>
            <a:noFill/>
          </p:spPr>
          <p:txBody>
            <a:bodyPr wrap="square" tIns="0" rtlCol="0" anchor="t" anchorCtr="0">
              <a:spAutoFit/>
            </a:bodyPr>
            <a:p>
              <a:pPr algn="r">
                <a:lnSpc>
                  <a:spcPct val="100000"/>
                </a:lnSpc>
              </a:pPr>
              <a:r>
                <a:rPr lang="en-US" dirty="0">
                  <a:solidFill>
                    <a:srgbClr val="4D576B"/>
                  </a:solidFill>
                  <a:latin typeface="微软雅黑" panose="020B0503020204020204" charset="-122"/>
                  <a:ea typeface="微软雅黑" panose="020B0503020204020204" charset="-122"/>
                </a:rPr>
                <a:t>分为 7 级</a:t>
              </a:r>
              <a:endParaRPr lang="en-US" dirty="0">
                <a:solidFill>
                  <a:srgbClr val="4D576B"/>
                </a:solidFill>
                <a:latin typeface="微软雅黑" panose="020B0503020204020204" charset="-122"/>
                <a:ea typeface="微软雅黑" panose="020B0503020204020204" charset="-122"/>
              </a:endParaRPr>
            </a:p>
          </p:txBody>
        </p:sp>
        <p:sp>
          <p:nvSpPr>
            <p:cNvPr id="21" name="TextBox 20"/>
            <p:cNvSpPr txBox="1"/>
            <p:nvPr>
              <p:custDataLst>
                <p:tags r:id="rId10"/>
              </p:custDataLst>
            </p:nvPr>
          </p:nvSpPr>
          <p:spPr>
            <a:xfrm>
              <a:off x="11745" y="3593"/>
              <a:ext cx="4138" cy="653"/>
            </a:xfrm>
            <a:prstGeom prst="rect">
              <a:avLst/>
            </a:prstGeom>
            <a:noFill/>
          </p:spPr>
          <p:txBody>
            <a:bodyPr wrap="square" bIns="0" rtlCol="0" anchor="t" anchorCtr="0">
              <a:spAutoFit/>
            </a:bodyPr>
            <a:p>
              <a:pPr algn="r">
                <a:lnSpc>
                  <a:spcPct val="100000"/>
                </a:lnSpc>
              </a:pPr>
              <a:r>
                <a:rPr lang="en-US" sz="2400" b="1" dirty="0">
                  <a:solidFill>
                    <a:srgbClr val="3498DB"/>
                  </a:solidFill>
                  <a:latin typeface="微软雅黑" panose="020B0503020204020204" charset="-122"/>
                  <a:ea typeface="微软雅黑" panose="020B0503020204020204" charset="-122"/>
                </a:rPr>
                <a:t>技术专家阶梯</a:t>
              </a:r>
              <a:endParaRPr lang="en-US" sz="2400" b="1" dirty="0">
                <a:solidFill>
                  <a:srgbClr val="3498DB"/>
                </a:solidFill>
                <a:latin typeface="微软雅黑" panose="020B0503020204020204" charset="-122"/>
                <a:ea typeface="微软雅黑" panose="020B0503020204020204" charset="-122"/>
              </a:endParaRPr>
            </a:p>
          </p:txBody>
        </p:sp>
        <p:sp>
          <p:nvSpPr>
            <p:cNvPr id="27" name="Oval 26"/>
            <p:cNvSpPr/>
            <p:nvPr>
              <p:custDataLst>
                <p:tags r:id="rId11"/>
              </p:custDataLst>
            </p:nvPr>
          </p:nvSpPr>
          <p:spPr>
            <a:xfrm>
              <a:off x="1154" y="6450"/>
              <a:ext cx="1167" cy="1167"/>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en-US">
                <a:latin typeface="微软雅黑" panose="020B0503020204020204" charset="-122"/>
                <a:ea typeface="微软雅黑" panose="020B0503020204020204" charset="-122"/>
              </a:endParaRPr>
            </a:p>
          </p:txBody>
        </p:sp>
        <p:sp>
          <p:nvSpPr>
            <p:cNvPr id="28" name="TextBox 27"/>
            <p:cNvSpPr txBox="1"/>
            <p:nvPr>
              <p:custDataLst>
                <p:tags r:id="rId12"/>
              </p:custDataLst>
            </p:nvPr>
          </p:nvSpPr>
          <p:spPr>
            <a:xfrm flipH="1">
              <a:off x="2430" y="7243"/>
              <a:ext cx="4138" cy="508"/>
            </a:xfrm>
            <a:prstGeom prst="rect">
              <a:avLst/>
            </a:prstGeom>
            <a:noFill/>
          </p:spPr>
          <p:txBody>
            <a:bodyPr wrap="square" tIns="0" rtlCol="0" anchor="t" anchorCtr="0">
              <a:spAutoFit/>
            </a:bodyPr>
            <a:p>
              <a:pPr>
                <a:lnSpc>
                  <a:spcPct val="100000"/>
                </a:lnSpc>
              </a:pPr>
              <a:r>
                <a:rPr lang="en-US" dirty="0">
                  <a:solidFill>
                    <a:srgbClr val="4D576B"/>
                  </a:solidFill>
                  <a:latin typeface="微软雅黑" panose="020B0503020204020204" charset="-122"/>
                  <a:ea typeface="微软雅黑" panose="020B0503020204020204" charset="-122"/>
                </a:rPr>
                <a:t>分为 7 级</a:t>
              </a:r>
              <a:endParaRPr lang="en-US" dirty="0">
                <a:solidFill>
                  <a:srgbClr val="4D576B"/>
                </a:solidFill>
                <a:latin typeface="微软雅黑" panose="020B0503020204020204" charset="-122"/>
                <a:ea typeface="微软雅黑" panose="020B0503020204020204" charset="-122"/>
              </a:endParaRPr>
            </a:p>
          </p:txBody>
        </p:sp>
        <p:sp>
          <p:nvSpPr>
            <p:cNvPr id="29" name="TextBox 28"/>
            <p:cNvSpPr txBox="1"/>
            <p:nvPr>
              <p:custDataLst>
                <p:tags r:id="rId13"/>
              </p:custDataLst>
            </p:nvPr>
          </p:nvSpPr>
          <p:spPr>
            <a:xfrm flipH="1">
              <a:off x="2430" y="6329"/>
              <a:ext cx="4138" cy="653"/>
            </a:xfrm>
            <a:prstGeom prst="rect">
              <a:avLst/>
            </a:prstGeom>
            <a:noFill/>
          </p:spPr>
          <p:txBody>
            <a:bodyPr wrap="square" bIns="0" rtlCol="0" anchor="t" anchorCtr="0">
              <a:spAutoFit/>
            </a:bodyPr>
            <a:p>
              <a:pPr>
                <a:lnSpc>
                  <a:spcPct val="100000"/>
                </a:lnSpc>
              </a:pPr>
              <a:r>
                <a:rPr lang="en-US" sz="2400" b="1" dirty="0">
                  <a:solidFill>
                    <a:srgbClr val="1AA3AA"/>
                  </a:solidFill>
                  <a:latin typeface="微软雅黑" panose="020B0503020204020204" charset="-122"/>
                  <a:ea typeface="微软雅黑" panose="020B0503020204020204" charset="-122"/>
                </a:rPr>
                <a:t>行政管理阶梯</a:t>
              </a:r>
              <a:endParaRPr lang="en-US" sz="2400" b="1" dirty="0">
                <a:solidFill>
                  <a:srgbClr val="1AA3AA"/>
                </a:solidFill>
                <a:latin typeface="微软雅黑" panose="020B0503020204020204" charset="-122"/>
                <a:ea typeface="微软雅黑" panose="020B0503020204020204" charset="-122"/>
              </a:endParaRPr>
            </a:p>
          </p:txBody>
        </p:sp>
        <p:sp>
          <p:nvSpPr>
            <p:cNvPr id="34" name="Oval 33"/>
            <p:cNvSpPr/>
            <p:nvPr>
              <p:custDataLst>
                <p:tags r:id="rId14"/>
              </p:custDataLst>
            </p:nvPr>
          </p:nvSpPr>
          <p:spPr>
            <a:xfrm>
              <a:off x="2514" y="3713"/>
              <a:ext cx="1167" cy="1167"/>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en-US">
                <a:latin typeface="微软雅黑" panose="020B0503020204020204" charset="-122"/>
                <a:ea typeface="微软雅黑" panose="020B0503020204020204" charset="-122"/>
              </a:endParaRPr>
            </a:p>
          </p:txBody>
        </p:sp>
        <p:sp>
          <p:nvSpPr>
            <p:cNvPr id="35" name="TextBox 34"/>
            <p:cNvSpPr txBox="1"/>
            <p:nvPr>
              <p:custDataLst>
                <p:tags r:id="rId15"/>
              </p:custDataLst>
            </p:nvPr>
          </p:nvSpPr>
          <p:spPr>
            <a:xfrm flipH="1">
              <a:off x="3790" y="4508"/>
              <a:ext cx="4138" cy="508"/>
            </a:xfrm>
            <a:prstGeom prst="rect">
              <a:avLst/>
            </a:prstGeom>
            <a:noFill/>
          </p:spPr>
          <p:txBody>
            <a:bodyPr wrap="square" tIns="0" rtlCol="0" anchor="t" anchorCtr="0">
              <a:spAutoFit/>
            </a:bodyPr>
            <a:p>
              <a:pPr>
                <a:lnSpc>
                  <a:spcPct val="100000"/>
                </a:lnSpc>
              </a:pPr>
              <a:r>
                <a:rPr lang="en-US" dirty="0">
                  <a:solidFill>
                    <a:srgbClr val="4D576B"/>
                  </a:solidFill>
                  <a:latin typeface="微软雅黑" panose="020B0503020204020204" charset="-122"/>
                  <a:ea typeface="微软雅黑" panose="020B0503020204020204" charset="-122"/>
                </a:rPr>
                <a:t>分为 6 级</a:t>
              </a:r>
              <a:endParaRPr lang="en-US" dirty="0">
                <a:solidFill>
                  <a:srgbClr val="4D576B"/>
                </a:solidFill>
                <a:latin typeface="微软雅黑" panose="020B0503020204020204" charset="-122"/>
                <a:ea typeface="微软雅黑" panose="020B0503020204020204" charset="-122"/>
              </a:endParaRPr>
            </a:p>
          </p:txBody>
        </p:sp>
        <p:sp>
          <p:nvSpPr>
            <p:cNvPr id="11" name="TextBox 35"/>
            <p:cNvSpPr txBox="1"/>
            <p:nvPr>
              <p:custDataLst>
                <p:tags r:id="rId16"/>
              </p:custDataLst>
            </p:nvPr>
          </p:nvSpPr>
          <p:spPr>
            <a:xfrm flipH="1">
              <a:off x="3790" y="3593"/>
              <a:ext cx="4138" cy="653"/>
            </a:xfrm>
            <a:prstGeom prst="rect">
              <a:avLst/>
            </a:prstGeom>
            <a:noFill/>
          </p:spPr>
          <p:txBody>
            <a:bodyPr wrap="square" bIns="0" rtlCol="0" anchor="t" anchorCtr="0">
              <a:spAutoFit/>
            </a:bodyPr>
            <a:p>
              <a:pPr>
                <a:lnSpc>
                  <a:spcPct val="100000"/>
                </a:lnSpc>
              </a:pPr>
              <a:r>
                <a:rPr lang="en-US" sz="2400" b="1" dirty="0">
                  <a:solidFill>
                    <a:srgbClr val="1F74AD"/>
                  </a:solidFill>
                  <a:latin typeface="微软雅黑" panose="020B0503020204020204" charset="-122"/>
                  <a:ea typeface="微软雅黑" panose="020B0503020204020204" charset="-122"/>
                </a:rPr>
                <a:t>技术人员阶梯</a:t>
              </a:r>
              <a:endParaRPr lang="en-US" sz="2400" b="1" dirty="0">
                <a:solidFill>
                  <a:srgbClr val="1F74AD"/>
                </a:solidFill>
                <a:latin typeface="微软雅黑" panose="020B0503020204020204" charset="-122"/>
                <a:ea typeface="微软雅黑" panose="020B0503020204020204" charset="-122"/>
              </a:endParaRPr>
            </a:p>
          </p:txBody>
        </p:sp>
        <p:sp>
          <p:nvSpPr>
            <p:cNvPr id="40" name="Freeform 46"/>
            <p:cNvSpPr>
              <a:spLocks noChangeArrowheads="1"/>
            </p:cNvSpPr>
            <p:nvPr>
              <p:custDataLst>
                <p:tags r:id="rId17"/>
              </p:custDataLst>
            </p:nvPr>
          </p:nvSpPr>
          <p:spPr bwMode="auto">
            <a:xfrm>
              <a:off x="16308" y="4017"/>
              <a:ext cx="585" cy="559"/>
            </a:xfrm>
            <a:custGeom>
              <a:avLst/>
              <a:gdLst>
                <a:gd name="T0" fmla="*/ 163754 w 461"/>
                <a:gd name="T1" fmla="*/ 150508 h 443"/>
                <a:gd name="T2" fmla="*/ 163754 w 461"/>
                <a:gd name="T3" fmla="*/ 150508 h 443"/>
                <a:gd name="T4" fmla="*/ 128116 w 461"/>
                <a:gd name="T5" fmla="*/ 111089 h 443"/>
                <a:gd name="T6" fmla="*/ 139845 w 461"/>
                <a:gd name="T7" fmla="*/ 87349 h 443"/>
                <a:gd name="T8" fmla="*/ 147965 w 461"/>
                <a:gd name="T9" fmla="*/ 67639 h 443"/>
                <a:gd name="T10" fmla="*/ 143905 w 461"/>
                <a:gd name="T11" fmla="*/ 59128 h 443"/>
                <a:gd name="T12" fmla="*/ 147965 w 461"/>
                <a:gd name="T13" fmla="*/ 39419 h 443"/>
                <a:gd name="T14" fmla="*/ 103756 w 461"/>
                <a:gd name="T15" fmla="*/ 0 h 443"/>
                <a:gd name="T16" fmla="*/ 59547 w 461"/>
                <a:gd name="T17" fmla="*/ 39419 h 443"/>
                <a:gd name="T18" fmla="*/ 63607 w 461"/>
                <a:gd name="T19" fmla="*/ 59128 h 443"/>
                <a:gd name="T20" fmla="*/ 59547 w 461"/>
                <a:gd name="T21" fmla="*/ 67639 h 443"/>
                <a:gd name="T22" fmla="*/ 67667 w 461"/>
                <a:gd name="T23" fmla="*/ 87349 h 443"/>
                <a:gd name="T24" fmla="*/ 79847 w 461"/>
                <a:gd name="T25" fmla="*/ 111089 h 443"/>
                <a:gd name="T26" fmla="*/ 43758 w 461"/>
                <a:gd name="T27" fmla="*/ 150508 h 443"/>
                <a:gd name="T28" fmla="*/ 0 w 461"/>
                <a:gd name="T29" fmla="*/ 178281 h 443"/>
                <a:gd name="T30" fmla="*/ 0 w 461"/>
                <a:gd name="T31" fmla="*/ 197990 h 443"/>
                <a:gd name="T32" fmla="*/ 103756 w 461"/>
                <a:gd name="T33" fmla="*/ 197990 h 443"/>
                <a:gd name="T34" fmla="*/ 207512 w 461"/>
                <a:gd name="T35" fmla="*/ 197990 h 443"/>
                <a:gd name="T36" fmla="*/ 207512 w 461"/>
                <a:gd name="T37" fmla="*/ 178281 h 443"/>
                <a:gd name="T38" fmla="*/ 163754 w 461"/>
                <a:gd name="T39" fmla="*/ 150508 h 4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ysClr val="window" lastClr="FFFFFF"/>
            </a:solidFill>
            <a:ln>
              <a:noFill/>
            </a:ln>
            <a:effectLst/>
          </p:spPr>
          <p:txBody>
            <a:bodyPr wrap="none" lIns="34290" tIns="17145" rIns="34290" bIns="17145" anchor="ctr">
              <a:normAutofit fontScale="85000"/>
            </a:bodyPr>
            <a:p>
              <a:pPr>
                <a:lnSpc>
                  <a:spcPct val="130000"/>
                </a:lnSpc>
              </a:pPr>
              <a:endParaRPr lang="en-US">
                <a:latin typeface="微软雅黑" panose="020B0503020204020204" charset="-122"/>
                <a:ea typeface="微软雅黑" panose="020B0503020204020204" charset="-122"/>
              </a:endParaRPr>
            </a:p>
          </p:txBody>
        </p:sp>
        <p:sp>
          <p:nvSpPr>
            <p:cNvPr id="41" name="Freeform 103"/>
            <p:cNvSpPr>
              <a:spLocks noChangeArrowheads="1"/>
            </p:cNvSpPr>
            <p:nvPr>
              <p:custDataLst>
                <p:tags r:id="rId18"/>
              </p:custDataLst>
            </p:nvPr>
          </p:nvSpPr>
          <p:spPr bwMode="auto">
            <a:xfrm>
              <a:off x="2853" y="3988"/>
              <a:ext cx="487" cy="616"/>
            </a:xfrm>
            <a:custGeom>
              <a:avLst/>
              <a:gdLst>
                <a:gd name="T0" fmla="*/ 52408 w 383"/>
                <a:gd name="T1" fmla="*/ 27833 h 488"/>
                <a:gd name="T2" fmla="*/ 52408 w 383"/>
                <a:gd name="T3" fmla="*/ 27833 h 488"/>
                <a:gd name="T4" fmla="*/ 52408 w 383"/>
                <a:gd name="T5" fmla="*/ 159368 h 488"/>
                <a:gd name="T6" fmla="*/ 28463 w 383"/>
                <a:gd name="T7" fmla="*/ 163408 h 488"/>
                <a:gd name="T8" fmla="*/ 8132 w 383"/>
                <a:gd name="T9" fmla="*/ 198873 h 488"/>
                <a:gd name="T10" fmla="*/ 44276 w 383"/>
                <a:gd name="T11" fmla="*/ 210994 h 488"/>
                <a:gd name="T12" fmla="*/ 72287 w 383"/>
                <a:gd name="T13" fmla="*/ 179121 h 488"/>
                <a:gd name="T14" fmla="*/ 72287 w 383"/>
                <a:gd name="T15" fmla="*/ 71828 h 488"/>
                <a:gd name="T16" fmla="*/ 152254 w 383"/>
                <a:gd name="T17" fmla="*/ 51626 h 488"/>
                <a:gd name="T18" fmla="*/ 152254 w 383"/>
                <a:gd name="T19" fmla="*/ 139615 h 488"/>
                <a:gd name="T20" fmla="*/ 128309 w 383"/>
                <a:gd name="T21" fmla="*/ 139615 h 488"/>
                <a:gd name="T22" fmla="*/ 107979 w 383"/>
                <a:gd name="T23" fmla="*/ 179121 h 488"/>
                <a:gd name="T24" fmla="*/ 144122 w 383"/>
                <a:gd name="T25" fmla="*/ 190793 h 488"/>
                <a:gd name="T26" fmla="*/ 172585 w 383"/>
                <a:gd name="T27" fmla="*/ 159368 h 488"/>
                <a:gd name="T28" fmla="*/ 172585 w 383"/>
                <a:gd name="T29" fmla="*/ 0 h 488"/>
                <a:gd name="T30" fmla="*/ 52408 w 383"/>
                <a:gd name="T31" fmla="*/ 27833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ysClr val="window" lastClr="FFFFFF"/>
            </a:solidFill>
            <a:ln>
              <a:noFill/>
            </a:ln>
            <a:effectLst/>
          </p:spPr>
          <p:txBody>
            <a:bodyPr wrap="none" lIns="34290" tIns="17145" rIns="34290" bIns="17145" anchor="ctr">
              <a:normAutofit lnSpcReduction="20000"/>
            </a:bodyPr>
            <a:p>
              <a:pPr>
                <a:lnSpc>
                  <a:spcPct val="120000"/>
                </a:lnSpc>
              </a:pPr>
              <a:endParaRPr lang="en-US">
                <a:latin typeface="微软雅黑" panose="020B0503020204020204" charset="-122"/>
                <a:ea typeface="微软雅黑" panose="020B0503020204020204" charset="-122"/>
              </a:endParaRPr>
            </a:p>
          </p:txBody>
        </p:sp>
        <p:sp>
          <p:nvSpPr>
            <p:cNvPr id="42" name="Freeform 110"/>
            <p:cNvSpPr>
              <a:spLocks noChangeArrowheads="1"/>
            </p:cNvSpPr>
            <p:nvPr>
              <p:custDataLst>
                <p:tags r:id="rId19"/>
              </p:custDataLst>
            </p:nvPr>
          </p:nvSpPr>
          <p:spPr bwMode="auto">
            <a:xfrm>
              <a:off x="1444" y="6796"/>
              <a:ext cx="585" cy="474"/>
            </a:xfrm>
            <a:custGeom>
              <a:avLst/>
              <a:gdLst>
                <a:gd name="T0" fmla="*/ 199860 w 462"/>
                <a:gd name="T1" fmla="*/ 4060 h 373"/>
                <a:gd name="T2" fmla="*/ 199860 w 462"/>
                <a:gd name="T3" fmla="*/ 4060 h 373"/>
                <a:gd name="T4" fmla="*/ 4051 w 462"/>
                <a:gd name="T5" fmla="*/ 72182 h 373"/>
                <a:gd name="T6" fmla="*/ 4051 w 462"/>
                <a:gd name="T7" fmla="*/ 76243 h 373"/>
                <a:gd name="T8" fmla="*/ 44113 w 462"/>
                <a:gd name="T9" fmla="*/ 96093 h 373"/>
                <a:gd name="T10" fmla="*/ 44113 w 462"/>
                <a:gd name="T11" fmla="*/ 96093 h 373"/>
                <a:gd name="T12" fmla="*/ 72021 w 462"/>
                <a:gd name="T13" fmla="*/ 103762 h 373"/>
                <a:gd name="T14" fmla="*/ 195358 w 462"/>
                <a:gd name="T15" fmla="*/ 15790 h 373"/>
                <a:gd name="T16" fmla="*/ 195358 w 462"/>
                <a:gd name="T17" fmla="*/ 15790 h 373"/>
                <a:gd name="T18" fmla="*/ 108032 w 462"/>
                <a:gd name="T19" fmla="*/ 111883 h 373"/>
                <a:gd name="T20" fmla="*/ 108032 w 462"/>
                <a:gd name="T21" fmla="*/ 111883 h 373"/>
                <a:gd name="T22" fmla="*/ 103981 w 462"/>
                <a:gd name="T23" fmla="*/ 115943 h 373"/>
                <a:gd name="T24" fmla="*/ 108032 w 462"/>
                <a:gd name="T25" fmla="*/ 120003 h 373"/>
                <a:gd name="T26" fmla="*/ 108032 w 462"/>
                <a:gd name="T27" fmla="*/ 120003 h 373"/>
                <a:gd name="T28" fmla="*/ 163399 w 462"/>
                <a:gd name="T29" fmla="*/ 152034 h 373"/>
                <a:gd name="T30" fmla="*/ 175552 w 462"/>
                <a:gd name="T31" fmla="*/ 147974 h 373"/>
                <a:gd name="T32" fmla="*/ 207512 w 462"/>
                <a:gd name="T33" fmla="*/ 8121 h 373"/>
                <a:gd name="T34" fmla="*/ 199860 w 462"/>
                <a:gd name="T35" fmla="*/ 4060 h 373"/>
                <a:gd name="T36" fmla="*/ 72021 w 462"/>
                <a:gd name="T37" fmla="*/ 163764 h 373"/>
                <a:gd name="T38" fmla="*/ 72021 w 462"/>
                <a:gd name="T39" fmla="*/ 163764 h 373"/>
                <a:gd name="T40" fmla="*/ 76073 w 462"/>
                <a:gd name="T41" fmla="*/ 167824 h 373"/>
                <a:gd name="T42" fmla="*/ 108032 w 462"/>
                <a:gd name="T43" fmla="*/ 139853 h 373"/>
                <a:gd name="T44" fmla="*/ 72021 w 462"/>
                <a:gd name="T45" fmla="*/ 120003 h 373"/>
                <a:gd name="T46" fmla="*/ 72021 w 462"/>
                <a:gd name="T47" fmla="*/ 163764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cubicBezTo>
                    <a:pt x="160" y="230"/>
                    <a:pt x="160" y="230"/>
                    <a:pt x="160" y="230"/>
                  </a:cubicBezTo>
                  <a:cubicBezTo>
                    <a:pt x="160" y="230"/>
                    <a:pt x="425" y="35"/>
                    <a:pt x="434" y="35"/>
                  </a:cubicBezTo>
                  <a:cubicBezTo>
                    <a:pt x="434" y="26"/>
                    <a:pt x="434" y="35"/>
                    <a:pt x="434" y="35"/>
                  </a:cubicBezTo>
                  <a:lnTo>
                    <a:pt x="240" y="248"/>
                  </a:lnTo>
                  <a:cubicBezTo>
                    <a:pt x="231" y="257"/>
                    <a:pt x="231" y="257"/>
                    <a:pt x="231" y="257"/>
                  </a:cubicBezTo>
                  <a:cubicBezTo>
                    <a:pt x="240" y="266"/>
                    <a:pt x="240" y="266"/>
                    <a:pt x="240" y="266"/>
                  </a:cubicBez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ysClr val="window" lastClr="FFFFFF"/>
            </a:solidFill>
            <a:ln>
              <a:noFill/>
            </a:ln>
            <a:effectLst/>
          </p:spPr>
          <p:txBody>
            <a:bodyPr wrap="none" lIns="34290" tIns="17145" rIns="34290" bIns="17145" anchor="ctr">
              <a:normAutofit fontScale="80000" lnSpcReduction="20000"/>
            </a:bodyPr>
            <a:p>
              <a:pPr>
                <a:lnSpc>
                  <a:spcPct val="140000"/>
                </a:lnSpc>
              </a:pPr>
              <a:endParaRPr lang="en-US" dirty="0">
                <a:latin typeface="微软雅黑" panose="020B0503020204020204" charset="-122"/>
                <a:ea typeface="微软雅黑" panose="020B0503020204020204" charset="-122"/>
              </a:endParaRPr>
            </a:p>
          </p:txBody>
        </p:sp>
        <p:sp>
          <p:nvSpPr>
            <p:cNvPr id="43" name="Freeform 154"/>
            <p:cNvSpPr>
              <a:spLocks noChangeArrowheads="1"/>
            </p:cNvSpPr>
            <p:nvPr>
              <p:custDataLst>
                <p:tags r:id="rId20"/>
              </p:custDataLst>
            </p:nvPr>
          </p:nvSpPr>
          <p:spPr bwMode="auto">
            <a:xfrm>
              <a:off x="17668" y="6727"/>
              <a:ext cx="451" cy="613"/>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ysClr val="window" lastClr="FFFFFF"/>
            </a:solidFill>
            <a:ln>
              <a:noFill/>
            </a:ln>
            <a:effectLst/>
          </p:spPr>
          <p:txBody>
            <a:bodyPr wrap="none" lIns="34290" tIns="17145" rIns="34290" bIns="17145" anchor="ctr">
              <a:normAutofit/>
            </a:bodyPr>
            <a:p>
              <a:pPr>
                <a:lnSpc>
                  <a:spcPct val="120000"/>
                </a:lnSpc>
              </a:pPr>
              <a:endParaRPr lang="en-US">
                <a:latin typeface="微软雅黑" panose="020B0503020204020204" charset="-122"/>
                <a:ea typeface="微软雅黑" panose="020B0503020204020204" charset="-122"/>
              </a:endParaRPr>
            </a:p>
          </p:txBody>
        </p:sp>
        <p:sp>
          <p:nvSpPr>
            <p:cNvPr id="56" name="Freeform 103"/>
            <p:cNvSpPr>
              <a:spLocks noChangeArrowheads="1"/>
            </p:cNvSpPr>
            <p:nvPr>
              <p:custDataLst>
                <p:tags r:id="rId21"/>
              </p:custDataLst>
            </p:nvPr>
          </p:nvSpPr>
          <p:spPr bwMode="auto">
            <a:xfrm>
              <a:off x="9284" y="3939"/>
              <a:ext cx="487" cy="616"/>
            </a:xfrm>
            <a:custGeom>
              <a:avLst/>
              <a:gdLst>
                <a:gd name="T0" fmla="*/ 52408 w 383"/>
                <a:gd name="T1" fmla="*/ 27833 h 488"/>
                <a:gd name="T2" fmla="*/ 52408 w 383"/>
                <a:gd name="T3" fmla="*/ 27833 h 488"/>
                <a:gd name="T4" fmla="*/ 52408 w 383"/>
                <a:gd name="T5" fmla="*/ 159368 h 488"/>
                <a:gd name="T6" fmla="*/ 28463 w 383"/>
                <a:gd name="T7" fmla="*/ 163408 h 488"/>
                <a:gd name="T8" fmla="*/ 8132 w 383"/>
                <a:gd name="T9" fmla="*/ 198873 h 488"/>
                <a:gd name="T10" fmla="*/ 44276 w 383"/>
                <a:gd name="T11" fmla="*/ 210994 h 488"/>
                <a:gd name="T12" fmla="*/ 72287 w 383"/>
                <a:gd name="T13" fmla="*/ 179121 h 488"/>
                <a:gd name="T14" fmla="*/ 72287 w 383"/>
                <a:gd name="T15" fmla="*/ 71828 h 488"/>
                <a:gd name="T16" fmla="*/ 152254 w 383"/>
                <a:gd name="T17" fmla="*/ 51626 h 488"/>
                <a:gd name="T18" fmla="*/ 152254 w 383"/>
                <a:gd name="T19" fmla="*/ 139615 h 488"/>
                <a:gd name="T20" fmla="*/ 128309 w 383"/>
                <a:gd name="T21" fmla="*/ 139615 h 488"/>
                <a:gd name="T22" fmla="*/ 107979 w 383"/>
                <a:gd name="T23" fmla="*/ 179121 h 488"/>
                <a:gd name="T24" fmla="*/ 144122 w 383"/>
                <a:gd name="T25" fmla="*/ 190793 h 488"/>
                <a:gd name="T26" fmla="*/ 172585 w 383"/>
                <a:gd name="T27" fmla="*/ 159368 h 488"/>
                <a:gd name="T28" fmla="*/ 172585 w 383"/>
                <a:gd name="T29" fmla="*/ 0 h 488"/>
                <a:gd name="T30" fmla="*/ 52408 w 383"/>
                <a:gd name="T31" fmla="*/ 27833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ysClr val="window" lastClr="FFFFFF"/>
            </a:solidFill>
            <a:ln>
              <a:noFill/>
            </a:ln>
            <a:effectLst/>
          </p:spPr>
          <p:txBody>
            <a:bodyPr wrap="none" lIns="34290" tIns="17145" rIns="34290" bIns="17145" anchor="ctr">
              <a:normAutofit lnSpcReduction="20000"/>
            </a:bodyPr>
            <a:p>
              <a:pPr>
                <a:lnSpc>
                  <a:spcPct val="120000"/>
                </a:lnSpc>
              </a:pPr>
              <a:endParaRPr lang="en-US">
                <a:latin typeface="微软雅黑" panose="020B0503020204020204" charset="-122"/>
                <a:ea typeface="微软雅黑" panose="020B0503020204020204" charset="-122"/>
              </a:endParaRPr>
            </a:p>
          </p:txBody>
        </p:sp>
        <p:sp>
          <p:nvSpPr>
            <p:cNvPr id="57" name="Freeform 46"/>
            <p:cNvSpPr>
              <a:spLocks noChangeArrowheads="1"/>
            </p:cNvSpPr>
            <p:nvPr>
              <p:custDataLst>
                <p:tags r:id="rId22"/>
              </p:custDataLst>
            </p:nvPr>
          </p:nvSpPr>
          <p:spPr bwMode="auto">
            <a:xfrm>
              <a:off x="9235" y="5201"/>
              <a:ext cx="585" cy="559"/>
            </a:xfrm>
            <a:custGeom>
              <a:avLst/>
              <a:gdLst>
                <a:gd name="T0" fmla="*/ 163754 w 461"/>
                <a:gd name="T1" fmla="*/ 150508 h 443"/>
                <a:gd name="T2" fmla="*/ 163754 w 461"/>
                <a:gd name="T3" fmla="*/ 150508 h 443"/>
                <a:gd name="T4" fmla="*/ 128116 w 461"/>
                <a:gd name="T5" fmla="*/ 111089 h 443"/>
                <a:gd name="T6" fmla="*/ 139845 w 461"/>
                <a:gd name="T7" fmla="*/ 87349 h 443"/>
                <a:gd name="T8" fmla="*/ 147965 w 461"/>
                <a:gd name="T9" fmla="*/ 67639 h 443"/>
                <a:gd name="T10" fmla="*/ 143905 w 461"/>
                <a:gd name="T11" fmla="*/ 59128 h 443"/>
                <a:gd name="T12" fmla="*/ 147965 w 461"/>
                <a:gd name="T13" fmla="*/ 39419 h 443"/>
                <a:gd name="T14" fmla="*/ 103756 w 461"/>
                <a:gd name="T15" fmla="*/ 0 h 443"/>
                <a:gd name="T16" fmla="*/ 59547 w 461"/>
                <a:gd name="T17" fmla="*/ 39419 h 443"/>
                <a:gd name="T18" fmla="*/ 63607 w 461"/>
                <a:gd name="T19" fmla="*/ 59128 h 443"/>
                <a:gd name="T20" fmla="*/ 59547 w 461"/>
                <a:gd name="T21" fmla="*/ 67639 h 443"/>
                <a:gd name="T22" fmla="*/ 67667 w 461"/>
                <a:gd name="T23" fmla="*/ 87349 h 443"/>
                <a:gd name="T24" fmla="*/ 79847 w 461"/>
                <a:gd name="T25" fmla="*/ 111089 h 443"/>
                <a:gd name="T26" fmla="*/ 43758 w 461"/>
                <a:gd name="T27" fmla="*/ 150508 h 443"/>
                <a:gd name="T28" fmla="*/ 0 w 461"/>
                <a:gd name="T29" fmla="*/ 178281 h 443"/>
                <a:gd name="T30" fmla="*/ 0 w 461"/>
                <a:gd name="T31" fmla="*/ 197990 h 443"/>
                <a:gd name="T32" fmla="*/ 103756 w 461"/>
                <a:gd name="T33" fmla="*/ 197990 h 443"/>
                <a:gd name="T34" fmla="*/ 207512 w 461"/>
                <a:gd name="T35" fmla="*/ 197990 h 443"/>
                <a:gd name="T36" fmla="*/ 207512 w 461"/>
                <a:gd name="T37" fmla="*/ 178281 h 443"/>
                <a:gd name="T38" fmla="*/ 163754 w 461"/>
                <a:gd name="T39" fmla="*/ 150508 h 4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ysClr val="window" lastClr="FFFFFF"/>
            </a:solidFill>
            <a:ln>
              <a:noFill/>
            </a:ln>
            <a:effectLst/>
          </p:spPr>
          <p:txBody>
            <a:bodyPr wrap="none" lIns="34290" tIns="17145" rIns="34290" bIns="17145" anchor="ctr">
              <a:normAutofit fontScale="85000"/>
            </a:bodyPr>
            <a:p>
              <a:pPr>
                <a:lnSpc>
                  <a:spcPct val="130000"/>
                </a:lnSpc>
              </a:pPr>
              <a:endParaRPr lang="en-US">
                <a:latin typeface="微软雅黑" panose="020B0503020204020204" charset="-122"/>
                <a:ea typeface="微软雅黑" panose="020B0503020204020204" charset="-122"/>
              </a:endParaRPr>
            </a:p>
          </p:txBody>
        </p:sp>
        <p:sp>
          <p:nvSpPr>
            <p:cNvPr id="59" name="Freeform 110"/>
            <p:cNvSpPr>
              <a:spLocks noChangeArrowheads="1"/>
            </p:cNvSpPr>
            <p:nvPr>
              <p:custDataLst>
                <p:tags r:id="rId23"/>
              </p:custDataLst>
            </p:nvPr>
          </p:nvSpPr>
          <p:spPr bwMode="auto">
            <a:xfrm>
              <a:off x="9235" y="6406"/>
              <a:ext cx="585" cy="474"/>
            </a:xfrm>
            <a:custGeom>
              <a:avLst/>
              <a:gdLst>
                <a:gd name="T0" fmla="*/ 199860 w 462"/>
                <a:gd name="T1" fmla="*/ 4060 h 373"/>
                <a:gd name="T2" fmla="*/ 199860 w 462"/>
                <a:gd name="T3" fmla="*/ 4060 h 373"/>
                <a:gd name="T4" fmla="*/ 4051 w 462"/>
                <a:gd name="T5" fmla="*/ 72182 h 373"/>
                <a:gd name="T6" fmla="*/ 4051 w 462"/>
                <a:gd name="T7" fmla="*/ 76243 h 373"/>
                <a:gd name="T8" fmla="*/ 44113 w 462"/>
                <a:gd name="T9" fmla="*/ 96093 h 373"/>
                <a:gd name="T10" fmla="*/ 44113 w 462"/>
                <a:gd name="T11" fmla="*/ 96093 h 373"/>
                <a:gd name="T12" fmla="*/ 72021 w 462"/>
                <a:gd name="T13" fmla="*/ 103762 h 373"/>
                <a:gd name="T14" fmla="*/ 195358 w 462"/>
                <a:gd name="T15" fmla="*/ 15790 h 373"/>
                <a:gd name="T16" fmla="*/ 195358 w 462"/>
                <a:gd name="T17" fmla="*/ 15790 h 373"/>
                <a:gd name="T18" fmla="*/ 108032 w 462"/>
                <a:gd name="T19" fmla="*/ 111883 h 373"/>
                <a:gd name="T20" fmla="*/ 108032 w 462"/>
                <a:gd name="T21" fmla="*/ 111883 h 373"/>
                <a:gd name="T22" fmla="*/ 103981 w 462"/>
                <a:gd name="T23" fmla="*/ 115943 h 373"/>
                <a:gd name="T24" fmla="*/ 108032 w 462"/>
                <a:gd name="T25" fmla="*/ 120003 h 373"/>
                <a:gd name="T26" fmla="*/ 108032 w 462"/>
                <a:gd name="T27" fmla="*/ 120003 h 373"/>
                <a:gd name="T28" fmla="*/ 163399 w 462"/>
                <a:gd name="T29" fmla="*/ 152034 h 373"/>
                <a:gd name="T30" fmla="*/ 175552 w 462"/>
                <a:gd name="T31" fmla="*/ 147974 h 373"/>
                <a:gd name="T32" fmla="*/ 207512 w 462"/>
                <a:gd name="T33" fmla="*/ 8121 h 373"/>
                <a:gd name="T34" fmla="*/ 199860 w 462"/>
                <a:gd name="T35" fmla="*/ 4060 h 373"/>
                <a:gd name="T36" fmla="*/ 72021 w 462"/>
                <a:gd name="T37" fmla="*/ 163764 h 373"/>
                <a:gd name="T38" fmla="*/ 72021 w 462"/>
                <a:gd name="T39" fmla="*/ 163764 h 373"/>
                <a:gd name="T40" fmla="*/ 76073 w 462"/>
                <a:gd name="T41" fmla="*/ 167824 h 373"/>
                <a:gd name="T42" fmla="*/ 108032 w 462"/>
                <a:gd name="T43" fmla="*/ 139853 h 373"/>
                <a:gd name="T44" fmla="*/ 72021 w 462"/>
                <a:gd name="T45" fmla="*/ 120003 h 373"/>
                <a:gd name="T46" fmla="*/ 72021 w 462"/>
                <a:gd name="T47" fmla="*/ 163764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cubicBezTo>
                    <a:pt x="160" y="230"/>
                    <a:pt x="160" y="230"/>
                    <a:pt x="160" y="230"/>
                  </a:cubicBezTo>
                  <a:cubicBezTo>
                    <a:pt x="160" y="230"/>
                    <a:pt x="425" y="35"/>
                    <a:pt x="434" y="35"/>
                  </a:cubicBezTo>
                  <a:cubicBezTo>
                    <a:pt x="434" y="26"/>
                    <a:pt x="434" y="35"/>
                    <a:pt x="434" y="35"/>
                  </a:cubicBezTo>
                  <a:lnTo>
                    <a:pt x="240" y="248"/>
                  </a:lnTo>
                  <a:cubicBezTo>
                    <a:pt x="231" y="257"/>
                    <a:pt x="231" y="257"/>
                    <a:pt x="231" y="257"/>
                  </a:cubicBezTo>
                  <a:cubicBezTo>
                    <a:pt x="240" y="266"/>
                    <a:pt x="240" y="266"/>
                    <a:pt x="240" y="266"/>
                  </a:cubicBez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ysClr val="window" lastClr="FFFFFF"/>
            </a:solidFill>
            <a:ln>
              <a:noFill/>
            </a:ln>
            <a:effectLst/>
          </p:spPr>
          <p:txBody>
            <a:bodyPr wrap="none" lIns="34290" tIns="17145" rIns="34290" bIns="17145" anchor="ctr">
              <a:normAutofit fontScale="80000" lnSpcReduction="20000"/>
            </a:bodyPr>
            <a:p>
              <a:pPr>
                <a:lnSpc>
                  <a:spcPct val="140000"/>
                </a:lnSpc>
              </a:pPr>
              <a:endParaRPr lang="en-US" dirty="0">
                <a:latin typeface="微软雅黑" panose="020B0503020204020204" charset="-122"/>
                <a:ea typeface="微软雅黑" panose="020B0503020204020204" charset="-122"/>
              </a:endParaRPr>
            </a:p>
          </p:txBody>
        </p:sp>
        <p:sp>
          <p:nvSpPr>
            <p:cNvPr id="60" name="Freeform 154"/>
            <p:cNvSpPr>
              <a:spLocks noChangeArrowheads="1"/>
            </p:cNvSpPr>
            <p:nvPr>
              <p:custDataLst>
                <p:tags r:id="rId24"/>
              </p:custDataLst>
            </p:nvPr>
          </p:nvSpPr>
          <p:spPr bwMode="auto">
            <a:xfrm>
              <a:off x="9302" y="7525"/>
              <a:ext cx="451" cy="613"/>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ysClr val="window" lastClr="FFFFFF"/>
            </a:solidFill>
            <a:ln>
              <a:noFill/>
            </a:ln>
            <a:effectLst/>
          </p:spPr>
          <p:txBody>
            <a:bodyPr wrap="none" lIns="34290" tIns="17145" rIns="34290" bIns="17145" anchor="ctr">
              <a:normAutofit/>
            </a:bodyPr>
            <a:p>
              <a:pPr>
                <a:lnSpc>
                  <a:spcPct val="120000"/>
                </a:lnSpc>
              </a:pPr>
              <a:endParaRPr lang="en-US">
                <a:latin typeface="微软雅黑" panose="020B0503020204020204" charset="-122"/>
                <a:ea typeface="微软雅黑" panose="020B0503020204020204" charset="-122"/>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（一）直接接触</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707515"/>
            <a:ext cx="10995660" cy="378460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0070C0"/>
                </a:solidFill>
                <a:sym typeface="+mn-lt"/>
              </a:rPr>
              <a:t>1. 生涯人物访谈</a:t>
            </a:r>
            <a:endParaRPr lang="zh-CN" altLang="en-US" sz="2000" b="1" dirty="0">
              <a:solidFill>
                <a:srgbClr val="0070C0"/>
              </a:solidFill>
              <a:sym typeface="+mn-lt"/>
            </a:endParaRPr>
          </a:p>
          <a:p>
            <a:pPr indent="457200" fontAlgn="auto">
              <a:lnSpc>
                <a:spcPct val="120000"/>
              </a:lnSpc>
              <a:spcBef>
                <a:spcPts val="0"/>
              </a:spcBef>
              <a:defRPr/>
            </a:pPr>
            <a:r>
              <a:rPr lang="zh-CN" altLang="en-US" sz="2000" dirty="0">
                <a:sym typeface="+mn-lt"/>
              </a:rPr>
              <a:t>生涯人物访谈是大学生获得比较全面、真实的工作世界信息的最有效的方法。生涯人物访谈就是找一至多位从事自己感兴趣工作领域的资深工作者进行面谈。生涯人物访谈可以起到如下作用：一方面，可以印证通过间接接触所收集到的职业资讯的可靠性和有效性；另一方面，可以更加深入地了解工作者从事该职业的职业决策或甘苦经验，并以此作为审视自身是否投入该项职业的重要参考。</a:t>
            </a:r>
            <a:endParaRPr lang="zh-CN" altLang="en-US" sz="2000" dirty="0">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通过老师、亲戚介绍或毛遂自荐，找一位从事你感兴趣职业的资深工作者或拥有至少3 年以上工作经验的工作者进行面谈。有礼貌地告诉他或她，你对该项职业很感兴趣，希望能更进一步了解该职业的相关资讯，以及他或她从事该职业的心得和经验。在正式面谈之前，我们需要列出一张问题访谈清单，见表 4-9。</a:t>
            </a:r>
            <a:endParaRPr lang="zh-CN" altLang="en-US" sz="2000" dirty="0">
              <a:latin typeface="楷体" panose="02010609060101010101" charset="-122"/>
              <a:ea typeface="楷体" panose="02010609060101010101" charset="-122"/>
              <a:cs typeface="楷体" panose="02010609060101010101"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a:lum bright="70000" contrast="-70000"/>
          </a:blip>
          <a:stretch>
            <a:fillRect/>
          </a:stretch>
        </p:blipFill>
        <p:spPr>
          <a:xfrm>
            <a:off x="2745105" y="775970"/>
            <a:ext cx="9446895" cy="5316220"/>
          </a:xfrm>
          <a:prstGeom prst="rect">
            <a:avLst/>
          </a:prstGeom>
          <a:noFill/>
          <a:ln w="9525">
            <a:noFill/>
          </a:ln>
        </p:spPr>
      </p:pic>
      <p:sp>
        <p:nvSpPr>
          <p:cNvPr id="2" name="文本框 1"/>
          <p:cNvSpPr txBox="1"/>
          <p:nvPr/>
        </p:nvSpPr>
        <p:spPr>
          <a:xfrm>
            <a:off x="1167319" y="216730"/>
            <a:ext cx="5872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一、高等职业教育发展与大学生就业</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b="73185"/>
          <a:stretch>
            <a:fillRect/>
          </a:stretch>
        </p:blipFill>
        <p:spPr>
          <a:xfrm>
            <a:off x="843951" y="3495482"/>
            <a:ext cx="5920151" cy="2380096"/>
          </a:xfrm>
          <a:prstGeom prst="rect">
            <a:avLst/>
          </a:prstGeom>
        </p:spPr>
      </p:pic>
      <p:sp>
        <p:nvSpPr>
          <p:cNvPr id="10" name="矩形 9"/>
          <p:cNvSpPr/>
          <p:nvPr/>
        </p:nvSpPr>
        <p:spPr>
          <a:xfrm>
            <a:off x="6098540" y="1371600"/>
            <a:ext cx="5590540" cy="4878705"/>
          </a:xfrm>
          <a:prstGeom prst="rect">
            <a:avLst/>
          </a:prstGeom>
          <a:solidFill>
            <a:srgbClr val="E0EF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TextBox 27"/>
          <p:cNvSpPr txBox="1"/>
          <p:nvPr/>
        </p:nvSpPr>
        <p:spPr>
          <a:xfrm>
            <a:off x="1198844" y="1620354"/>
            <a:ext cx="511679" cy="1107996"/>
          </a:xfrm>
          <a:prstGeom prst="rect">
            <a:avLst/>
          </a:prstGeom>
          <a:noFill/>
        </p:spPr>
        <p:txBody>
          <a:bodyPr wrap="none" rtlCol="0">
            <a:spAutoFit/>
          </a:bodyPr>
          <a:p>
            <a:pPr algn="ctr"/>
            <a:r>
              <a:rPr lang="en-US" sz="6600" dirty="0">
                <a:solidFill>
                  <a:schemeClr val="tx1">
                    <a:lumMod val="95000"/>
                    <a:lumOff val="5000"/>
                  </a:schemeClr>
                </a:solidFill>
                <a:latin typeface="Poppins SemiBold" panose="00000700000000000000" pitchFamily="2" charset="0"/>
                <a:cs typeface="Poppins SemiBold" panose="00000700000000000000" pitchFamily="2" charset="0"/>
              </a:rPr>
              <a:t>“</a:t>
            </a:r>
            <a:endParaRPr lang="en-US" sz="6600" dirty="0">
              <a:solidFill>
                <a:schemeClr val="tx1">
                  <a:lumMod val="95000"/>
                  <a:lumOff val="5000"/>
                </a:schemeClr>
              </a:solidFill>
              <a:latin typeface="Poppins SemiBold" panose="00000700000000000000" pitchFamily="2" charset="0"/>
              <a:cs typeface="Poppins SemiBold" panose="00000700000000000000" pitchFamily="2" charset="0"/>
            </a:endParaRPr>
          </a:p>
        </p:txBody>
      </p:sp>
      <p:sp>
        <p:nvSpPr>
          <p:cNvPr id="35" name="Rectangle 26"/>
          <p:cNvSpPr/>
          <p:nvPr/>
        </p:nvSpPr>
        <p:spPr>
          <a:xfrm>
            <a:off x="1713230" y="1490980"/>
            <a:ext cx="4382770" cy="1938020"/>
          </a:xfrm>
          <a:prstGeom prst="rect">
            <a:avLst/>
          </a:prstGeom>
        </p:spPr>
        <p:txBody>
          <a:bodyPr wrap="square">
            <a:spAutoFit/>
          </a:bodyPr>
          <a:p>
            <a:pPr>
              <a:lnSpc>
                <a:spcPct val="100000"/>
              </a:lnSpc>
            </a:pPr>
            <a:r>
              <a:rPr lang="en-US" altLang="zh-CN" sz="2400">
                <a:solidFill>
                  <a:schemeClr val="tx1"/>
                </a:solidFill>
                <a:latin typeface="微软雅黑" panose="020B0503020204020204" charset="-122"/>
                <a:ea typeface="微软雅黑" panose="020B0503020204020204" charset="-122"/>
              </a:rPr>
              <a:t>我国高等职业教育以</a:t>
            </a:r>
            <a:r>
              <a:rPr lang="en-US" altLang="zh-CN" sz="2400" b="1">
                <a:solidFill>
                  <a:srgbClr val="FF0000"/>
                </a:solidFill>
                <a:latin typeface="微软雅黑" panose="020B0503020204020204" charset="-122"/>
                <a:ea typeface="微软雅黑" panose="020B0503020204020204" charset="-122"/>
              </a:rPr>
              <a:t>服务区域和行业发展</a:t>
            </a:r>
            <a:r>
              <a:rPr lang="en-US" altLang="zh-CN" sz="2400">
                <a:solidFill>
                  <a:schemeClr val="tx1"/>
                </a:solidFill>
                <a:latin typeface="微软雅黑" panose="020B0503020204020204" charset="-122"/>
                <a:ea typeface="微软雅黑" panose="020B0503020204020204" charset="-122"/>
              </a:rPr>
              <a:t>为办学方针、采用</a:t>
            </a:r>
            <a:r>
              <a:rPr lang="en-US" altLang="zh-CN" sz="2400" b="1">
                <a:solidFill>
                  <a:srgbClr val="FF0000"/>
                </a:solidFill>
                <a:latin typeface="微软雅黑" panose="020B0503020204020204" charset="-122"/>
                <a:ea typeface="微软雅黑" panose="020B0503020204020204" charset="-122"/>
              </a:rPr>
              <a:t>产教融合校企合作</a:t>
            </a:r>
            <a:r>
              <a:rPr lang="en-US" altLang="zh-CN" sz="2400">
                <a:solidFill>
                  <a:schemeClr val="tx1"/>
                </a:solidFill>
                <a:latin typeface="微软雅黑" panose="020B0503020204020204" charset="-122"/>
                <a:ea typeface="微软雅黑" panose="020B0503020204020204" charset="-122"/>
              </a:rPr>
              <a:t>的教育模式，从而培养出高素质技术技能人才。</a:t>
            </a:r>
            <a:endParaRPr lang="en-US" altLang="zh-CN" sz="2400">
              <a:solidFill>
                <a:schemeClr val="tx1"/>
              </a:solidFill>
              <a:latin typeface="微软雅黑" panose="020B0503020204020204" charset="-122"/>
              <a:ea typeface="微软雅黑" panose="020B0503020204020204" charset="-122"/>
            </a:endParaRPr>
          </a:p>
        </p:txBody>
      </p:sp>
      <p:sp>
        <p:nvSpPr>
          <p:cNvPr id="40" name="Rectangle 26"/>
          <p:cNvSpPr/>
          <p:nvPr/>
        </p:nvSpPr>
        <p:spPr>
          <a:xfrm>
            <a:off x="6477000" y="1619885"/>
            <a:ext cx="4834255" cy="4630420"/>
          </a:xfrm>
          <a:prstGeom prst="rect">
            <a:avLst/>
          </a:prstGeom>
        </p:spPr>
        <p:txBody>
          <a:bodyPr wrap="square">
            <a:noAutofit/>
          </a:bodyPr>
          <a:p>
            <a:pPr indent="457200" fontAlgn="auto">
              <a:lnSpc>
                <a:spcPct val="150000"/>
              </a:lnSpc>
            </a:pPr>
            <a:r>
              <a:rPr lang="en-US" altLang="zh-CN" sz="2400">
                <a:solidFill>
                  <a:schemeClr val="tx1"/>
                </a:solidFill>
                <a:latin typeface="楷体" panose="02010609060101010101" charset="-122"/>
                <a:ea typeface="楷体" panose="02010609060101010101" charset="-122"/>
                <a:cs typeface="楷体" panose="02010609060101010101" charset="-122"/>
              </a:rPr>
              <a:t>教育部 2022 年 8 月发布的《中国职业教育发展白皮书》显示，职业学校毕业生就业率连续保持高位，中职、高职毕业生就业率分别</a:t>
            </a:r>
            <a:r>
              <a:rPr lang="en-US" altLang="zh-CN" sz="2400" b="1">
                <a:solidFill>
                  <a:schemeClr val="tx1"/>
                </a:solidFill>
                <a:latin typeface="微软雅黑" panose="020B0503020204020204" charset="-122"/>
                <a:ea typeface="微软雅黑" panose="020B0503020204020204" charset="-122"/>
                <a:cs typeface="微软雅黑" panose="020B0503020204020204" charset="-122"/>
              </a:rPr>
              <a:t>超过95% 和 90%</a:t>
            </a:r>
            <a:r>
              <a:rPr lang="en-US" altLang="zh-CN" sz="2400">
                <a:solidFill>
                  <a:schemeClr val="tx1"/>
                </a:solidFill>
                <a:latin typeface="楷体" panose="02010609060101010101" charset="-122"/>
                <a:ea typeface="楷体" panose="02010609060101010101" charset="-122"/>
                <a:cs typeface="楷体" panose="02010609060101010101" charset="-122"/>
              </a:rPr>
              <a:t>，专业对口就业率稳定在</a:t>
            </a:r>
            <a:r>
              <a:rPr lang="en-US" altLang="zh-CN" sz="2400" b="1">
                <a:solidFill>
                  <a:schemeClr val="tx1"/>
                </a:solidFill>
                <a:latin typeface="微软雅黑" panose="020B0503020204020204" charset="-122"/>
                <a:ea typeface="微软雅黑" panose="020B0503020204020204" charset="-122"/>
                <a:cs typeface="微软雅黑" panose="020B0503020204020204" charset="-122"/>
              </a:rPr>
              <a:t> 70% 以上</a:t>
            </a:r>
            <a:r>
              <a:rPr lang="en-US" altLang="zh-CN" sz="2400">
                <a:solidFill>
                  <a:schemeClr val="tx1"/>
                </a:solidFill>
                <a:latin typeface="楷体" panose="02010609060101010101" charset="-122"/>
                <a:ea typeface="楷体" panose="02010609060101010101" charset="-122"/>
                <a:cs typeface="楷体" panose="02010609060101010101" charset="-122"/>
              </a:rPr>
              <a:t>。职业学校毕业生就业岗位遍布</a:t>
            </a:r>
            <a:r>
              <a:rPr lang="en-US" altLang="zh-CN" sz="2400" b="1">
                <a:solidFill>
                  <a:schemeClr val="tx1"/>
                </a:solidFill>
                <a:latin typeface="微软雅黑" panose="020B0503020204020204" charset="-122"/>
                <a:ea typeface="微软雅黑" panose="020B0503020204020204" charset="-122"/>
                <a:cs typeface="楷体" panose="02010609060101010101" charset="-122"/>
              </a:rPr>
              <a:t>高端产业和产业高端</a:t>
            </a:r>
            <a:r>
              <a:rPr lang="en-US" altLang="zh-CN" sz="2400">
                <a:solidFill>
                  <a:schemeClr val="tx1"/>
                </a:solidFill>
                <a:latin typeface="楷体" panose="02010609060101010101" charset="-122"/>
                <a:ea typeface="楷体" panose="02010609060101010101" charset="-122"/>
                <a:cs typeface="楷体" panose="02010609060101010101" charset="-122"/>
              </a:rPr>
              <a:t>。</a:t>
            </a:r>
            <a:endParaRPr lang="en-US" altLang="zh-CN" sz="24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randombar(horizontal)">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randombar(horizontal)">
                                      <p:cBhvr>
                                        <p:cTn id="1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0"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3" name="图片 2"/>
          <p:cNvPicPr>
            <a:picLocks noChangeAspect="1"/>
          </p:cNvPicPr>
          <p:nvPr/>
        </p:nvPicPr>
        <p:blipFill>
          <a:blip r:embed="rId1"/>
          <a:stretch>
            <a:fillRect/>
          </a:stretch>
        </p:blipFill>
        <p:spPr>
          <a:xfrm>
            <a:off x="879475" y="1027430"/>
            <a:ext cx="10433050" cy="54051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984250"/>
            <a:ext cx="10995660" cy="82994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sym typeface="+mn-lt"/>
              </a:rPr>
              <a:t>访谈结束后，要及时将访谈生涯人物的经过、所收集的资料和心得整理撰写成生涯人物访谈报告。生涯人物访谈报告可以采用如下方式撰写。</a:t>
            </a:r>
            <a:endParaRPr lang="zh-CN" altLang="en-US" sz="2000" dirty="0">
              <a:latin typeface="楷体" panose="02010609060101010101" charset="-122"/>
              <a:ea typeface="楷体" panose="02010609060101010101" charset="-122"/>
              <a:cs typeface="楷体" panose="02010609060101010101" charset="-122"/>
              <a:sym typeface="+mn-lt"/>
            </a:endParaRPr>
          </a:p>
        </p:txBody>
      </p:sp>
      <p:pic>
        <p:nvPicPr>
          <p:cNvPr id="3" name="图片 2"/>
          <p:cNvPicPr>
            <a:picLocks noChangeAspect="1"/>
          </p:cNvPicPr>
          <p:nvPr/>
        </p:nvPicPr>
        <p:blipFill>
          <a:blip r:embed="rId1"/>
          <a:stretch>
            <a:fillRect/>
          </a:stretch>
        </p:blipFill>
        <p:spPr>
          <a:xfrm>
            <a:off x="1357630" y="1920875"/>
            <a:ext cx="9476740" cy="44723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356995"/>
            <a:ext cx="7032625" cy="415417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0070C0"/>
                </a:solidFill>
                <a:sym typeface="+mn-lt"/>
              </a:rPr>
              <a:t>2. 工作跟随</a:t>
            </a:r>
            <a:endParaRPr lang="zh-CN" altLang="en-US" sz="2000" b="1" dirty="0">
              <a:solidFill>
                <a:srgbClr val="0070C0"/>
              </a:solidFill>
              <a:sym typeface="+mn-lt"/>
            </a:endParaRPr>
          </a:p>
          <a:p>
            <a:pPr indent="457200" fontAlgn="auto">
              <a:lnSpc>
                <a:spcPct val="120000"/>
              </a:lnSpc>
              <a:spcBef>
                <a:spcPts val="0"/>
              </a:spcBef>
              <a:defRPr/>
            </a:pPr>
            <a:r>
              <a:rPr lang="zh-CN" altLang="en-US" sz="2000" dirty="0">
                <a:sym typeface="+mn-lt"/>
              </a:rPr>
              <a:t>生涯人物访谈一般是在一个固定的时间、固定的地点和对方交谈，很难观察到对方在工作时的具体情况。为克服这个不足，可以采取工作跟随的方式获取工作世界的信息，即跟随一名在职人士，通过观察该人士的工作，直观地了解从事该职业的人士是如何工作的。当然，工作跟随除了要像“影子”一样跟随对方，观察对方之外，还需要和对方进行深入交谈。工作跟随可以让我们更实际地观察感兴趣职业的工作者的工作情形、工作内容等，以评估自己对该类工作的喜好或适合程度。本章开篇案例中的肖晓所采取的方法就是工作跟随。</a:t>
            </a:r>
            <a:endParaRPr lang="zh-CN" altLang="en-US" sz="2000" dirty="0">
              <a:latin typeface="楷体" panose="02010609060101010101" charset="-122"/>
              <a:ea typeface="楷体" panose="02010609060101010101" charset="-122"/>
              <a:cs typeface="楷体" panose="02010609060101010101" charset="-122"/>
              <a:sym typeface="+mn-lt"/>
            </a:endParaRPr>
          </a:p>
        </p:txBody>
      </p:sp>
      <p:pic>
        <p:nvPicPr>
          <p:cNvPr id="118" name="图片 117"/>
          <p:cNvPicPr/>
          <p:nvPr/>
        </p:nvPicPr>
        <p:blipFill>
          <a:blip r:embed="rId1">
            <a:clrChange>
              <a:clrFrom>
                <a:srgbClr val="F6F6F6">
                  <a:alpha val="100000"/>
                </a:srgbClr>
              </a:clrFrom>
              <a:clrTo>
                <a:srgbClr val="F6F6F6">
                  <a:alpha val="100000"/>
                  <a:alpha val="0"/>
                </a:srgbClr>
              </a:clrTo>
            </a:clrChange>
          </a:blip>
          <a:srcRect l="16135" r="20168"/>
          <a:stretch>
            <a:fillRect/>
          </a:stretch>
        </p:blipFill>
        <p:spPr>
          <a:xfrm>
            <a:off x="7947660" y="968375"/>
            <a:ext cx="3509645" cy="541337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356995"/>
            <a:ext cx="10712450" cy="378460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0070C0"/>
                </a:solidFill>
                <a:sym typeface="+mn-lt"/>
              </a:rPr>
              <a:t>3. 社会实践</a:t>
            </a:r>
            <a:endParaRPr lang="zh-CN" altLang="en-US" sz="2000" b="1" dirty="0">
              <a:solidFill>
                <a:srgbClr val="0070C0"/>
              </a:solidFill>
              <a:sym typeface="+mn-lt"/>
            </a:endParaRPr>
          </a:p>
          <a:p>
            <a:pPr indent="457200" fontAlgn="auto">
              <a:lnSpc>
                <a:spcPct val="120000"/>
              </a:lnSpc>
              <a:spcBef>
                <a:spcPts val="0"/>
              </a:spcBef>
              <a:defRPr/>
            </a:pPr>
            <a:r>
              <a:rPr lang="zh-CN" altLang="en-US" sz="2000" dirty="0">
                <a:sym typeface="+mn-lt"/>
              </a:rPr>
              <a:t>社会实践包括兼职、实习、社会活动、校园活动等。很多同学仅仅想通过兼职来赚点钱或锻炼能力，但其实兼职还有另外一个功能：了解工作世界。另外，现在很多企业尤其是大型企业，针对在校大学生设立了很多暑期实习岗位，这些岗位分布在企业的各个部门、各个环节。通过暑期实习，大学生一方面可以锻炼自己多方面的能力，另一方面还可以丰富对职场的了解，特别是对感兴趣的行业和职业的了解。我们要善于通过网络、校园招聘等途径获取企业实习岗位的信息，亲自走进企业、了解企业。除此之外，还有一些政府组织、社会团体、媒体或学生社团组织的各种活动，如职业生涯规划大赛、职场精英挑战赛等，参与这些活动对了解职场也是有帮助的。因为，这些活动一方面会模拟一个比较真实的职业环境，另一方面会邀请一些职场人士做评委，他们对我们了解职场也会有一定的帮助。</a:t>
            </a:r>
            <a:endParaRPr lang="zh-CN" altLang="en-US" sz="2000" dirty="0">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9" name="Rectangle 30"/>
          <p:cNvSpPr txBox="1">
            <a:spLocks noRot="1" noChangeArrowheads="1"/>
          </p:cNvSpPr>
          <p:nvPr/>
        </p:nvSpPr>
        <p:spPr bwMode="auto">
          <a:xfrm>
            <a:off x="688340" y="962025"/>
            <a:ext cx="8112760" cy="521970"/>
          </a:xfrm>
          <a:prstGeom prst="rect">
            <a:avLst/>
          </a:prstGeom>
          <a:ln>
            <a:miter lim="800000"/>
          </a:ln>
        </p:spPr>
        <p:txBody>
          <a:bodyPr vert="horz" wrap="square" lIns="91440" tIns="45720" rIns="91440" bIns="45720" numCol="1" rtlCol="0" anchor="t" anchorCtr="0" compatLnSpc="1">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defRPr/>
            </a:pPr>
            <a:r>
              <a:rPr lang="zh-CN" altLang="en-US" sz="2800" b="1" dirty="0">
                <a:solidFill>
                  <a:srgbClr val="389A47"/>
                </a:solidFill>
                <a:latin typeface="思源黑体 CN Bold" panose="020B0800000000000000" pitchFamily="34" charset="-128"/>
                <a:ea typeface="思源黑体 CN Bold" panose="020B0800000000000000" pitchFamily="34" charset="-128"/>
                <a:sym typeface="+mn-lt"/>
              </a:rPr>
              <a:t>（二）间接接触</a:t>
            </a:r>
            <a:endParaRPr lang="zh-CN" altLang="en-US" sz="2800" b="1" dirty="0">
              <a:solidFill>
                <a:srgbClr val="389A47"/>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707515"/>
            <a:ext cx="6382385" cy="341503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0070C0"/>
                </a:solidFill>
                <a:sym typeface="+mn-lt"/>
              </a:rPr>
              <a:t>1. 出版物</a:t>
            </a:r>
            <a:endParaRPr lang="zh-CN" altLang="en-US" sz="2000" b="1" dirty="0">
              <a:solidFill>
                <a:srgbClr val="0070C0"/>
              </a:solidFill>
              <a:sym typeface="+mn-lt"/>
            </a:endParaRPr>
          </a:p>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中华人民共和国职业分类大典》是我国唯一一部有关职业的分类大典，它对每个职业的职业描述、工作内容进行了详细说明。比如，想了解“人民检察院负责人”这一职业，可以在《中华人民共和国职业分类大典（2022 年版）》中找到第一大类“党的机关、国家机关、群众团体和社会组织、企事业单位负责人”、第二中类“国家机关负责人”、第五小类“人民法院和人民检察院负责人”，第“02”细类。</a:t>
            </a:r>
            <a:endParaRPr lang="zh-CN" altLang="en-US" sz="2000" dirty="0">
              <a:latin typeface="楷体" panose="02010609060101010101" charset="-122"/>
              <a:ea typeface="楷体" panose="02010609060101010101" charset="-122"/>
              <a:cs typeface="楷体" panose="02010609060101010101" charset="-122"/>
              <a:sym typeface="+mn-lt"/>
            </a:endParaRPr>
          </a:p>
        </p:txBody>
      </p:sp>
      <p:pic>
        <p:nvPicPr>
          <p:cNvPr id="119" name="图片 118"/>
          <p:cNvPicPr/>
          <p:nvPr/>
        </p:nvPicPr>
        <p:blipFill>
          <a:blip r:embed="rId1"/>
          <a:stretch>
            <a:fillRect/>
          </a:stretch>
        </p:blipFill>
        <p:spPr>
          <a:xfrm>
            <a:off x="7128510" y="1483995"/>
            <a:ext cx="4250690" cy="440436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522605" y="1026160"/>
            <a:ext cx="11147425" cy="230695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dirty="0">
                <a:latin typeface="楷体" panose="02010609060101010101" charset="-122"/>
                <a:ea typeface="楷体" panose="02010609060101010101" charset="-122"/>
                <a:cs typeface="楷体" panose="02010609060101010101" charset="-122"/>
                <a:sym typeface="+mn-lt"/>
              </a:rPr>
              <a:t>《中国大学生就业》是一本大学生可以方便获得的杂志。《中国大学生就业》由中华人民共和国教育部主管，全国高等学校学生服务与素质发展中心主办，是全国唯一一份为大学生就业提供指导与服务的专业性半月刊。其办刊宗旨为：为学校、毕业生和用人单位提供沟通交流渠道和信息咨询服务，宣传国家有关毕业生就业的方针、政策，加强毕业生就业指导，宣传和介绍企业，提升企业形象。《中国大学生就业》设有“权威声音”“政策前沿”“理论研究”“就业与人才培养”“创新创业”“高端访谈”等主要栏目，提供了丰富的校园、行业、企业等方面的信息。</a:t>
            </a:r>
            <a:endParaRPr lang="zh-CN" altLang="en-US" sz="2000" dirty="0">
              <a:latin typeface="楷体" panose="02010609060101010101" charset="-122"/>
              <a:ea typeface="楷体" panose="02010609060101010101" charset="-122"/>
              <a:cs typeface="楷体" panose="02010609060101010101" charset="-122"/>
              <a:sym typeface="+mn-lt"/>
            </a:endParaRPr>
          </a:p>
        </p:txBody>
      </p:sp>
      <p:pic>
        <p:nvPicPr>
          <p:cNvPr id="3" name="图片 2"/>
          <p:cNvPicPr>
            <a:picLocks noChangeAspect="1"/>
          </p:cNvPicPr>
          <p:nvPr/>
        </p:nvPicPr>
        <p:blipFill>
          <a:blip r:embed="rId1"/>
          <a:stretch>
            <a:fillRect/>
          </a:stretch>
        </p:blipFill>
        <p:spPr>
          <a:xfrm>
            <a:off x="1242695" y="3620770"/>
            <a:ext cx="9707245" cy="25977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993140"/>
            <a:ext cx="6382385" cy="460375"/>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0070C0"/>
                </a:solidFill>
                <a:sym typeface="+mn-lt"/>
              </a:rPr>
              <a:t>2. 视听资料</a:t>
            </a:r>
            <a:endParaRPr lang="zh-CN" altLang="en-US" sz="2000" dirty="0">
              <a:latin typeface="楷体" panose="02010609060101010101" charset="-122"/>
              <a:ea typeface="楷体" panose="02010609060101010101" charset="-122"/>
              <a:cs typeface="楷体" panose="02010609060101010101" charset="-122"/>
              <a:sym typeface="+mn-lt"/>
            </a:endParaRPr>
          </a:p>
        </p:txBody>
      </p:sp>
      <p:pic>
        <p:nvPicPr>
          <p:cNvPr id="121" name="图片 120"/>
          <p:cNvPicPr/>
          <p:nvPr/>
        </p:nvPicPr>
        <p:blipFill>
          <a:blip r:embed="rId1"/>
          <a:stretch>
            <a:fillRect/>
          </a:stretch>
        </p:blipFill>
        <p:spPr>
          <a:xfrm>
            <a:off x="3593148" y="1016318"/>
            <a:ext cx="3781425" cy="2447925"/>
          </a:xfrm>
          <a:prstGeom prst="rect">
            <a:avLst/>
          </a:prstGeom>
          <a:noFill/>
          <a:ln w="9525">
            <a:noFill/>
          </a:ln>
        </p:spPr>
      </p:pic>
      <p:pic>
        <p:nvPicPr>
          <p:cNvPr id="122" name="图片 121"/>
          <p:cNvPicPr/>
          <p:nvPr/>
        </p:nvPicPr>
        <p:blipFill>
          <a:blip r:embed="rId2"/>
          <a:stretch>
            <a:fillRect/>
          </a:stretch>
        </p:blipFill>
        <p:spPr>
          <a:xfrm>
            <a:off x="7505700" y="1016635"/>
            <a:ext cx="4359275" cy="2447290"/>
          </a:xfrm>
          <a:prstGeom prst="rect">
            <a:avLst/>
          </a:prstGeom>
          <a:noFill/>
          <a:ln w="9525">
            <a:noFill/>
          </a:ln>
        </p:spPr>
      </p:pic>
      <p:pic>
        <p:nvPicPr>
          <p:cNvPr id="123" name="图片 122"/>
          <p:cNvPicPr/>
          <p:nvPr/>
        </p:nvPicPr>
        <p:blipFill>
          <a:blip r:embed="rId3"/>
          <a:stretch>
            <a:fillRect/>
          </a:stretch>
        </p:blipFill>
        <p:spPr>
          <a:xfrm>
            <a:off x="6758940" y="3576320"/>
            <a:ext cx="5106035" cy="2796540"/>
          </a:xfrm>
          <a:prstGeom prst="rect">
            <a:avLst/>
          </a:prstGeom>
          <a:noFill/>
          <a:ln w="9525">
            <a:noFill/>
          </a:ln>
        </p:spPr>
      </p:pic>
      <p:sp>
        <p:nvSpPr>
          <p:cNvPr id="3" name="文本框 2"/>
          <p:cNvSpPr txBox="1"/>
          <p:nvPr/>
        </p:nvSpPr>
        <p:spPr>
          <a:xfrm>
            <a:off x="494030" y="1708150"/>
            <a:ext cx="6096000" cy="4407535"/>
          </a:xfrm>
          <a:prstGeom prst="rect">
            <a:avLst/>
          </a:prstGeom>
          <a:noFill/>
        </p:spPr>
        <p:txBody>
          <a:bodyPr wrap="square" rtlCol="0" anchor="t">
            <a:spAutoFit/>
          </a:bodyPr>
          <a:p>
            <a:pPr marL="285750" indent="-285750">
              <a:lnSpc>
                <a:spcPct val="130000"/>
              </a:lnSpc>
              <a:buFont typeface="Arial" panose="020B0604020202020204" pitchFamily="34" charset="0"/>
              <a:buChar char="•"/>
            </a:pPr>
            <a:r>
              <a:rPr lang="zh-CN" altLang="en-US" u="sng">
                <a:solidFill>
                  <a:srgbClr val="00B0F0"/>
                </a:solidFill>
              </a:rPr>
              <a:t>《大国工匠》（高端技师）</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《人间世第二季》（医生）</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《林来疯》（篮球运动员）</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《起点》（芭蕾舞者）</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《永不止步的人》（动画片导演）</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《寿司之神》（厨师）</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《我们都为比尔着盛装》（时尚摄影师）</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《拉姆斯》（工业设计师）</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《我在故宫修文物》（文物修复专家）</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《寻找手艺》（199位行业工匠）</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《造物小百科》（制造业者）</a:t>
            </a:r>
            <a:endParaRPr lang="zh-CN" altLang="en-US" u="sng">
              <a:solidFill>
                <a:srgbClr val="00B0F0"/>
              </a:solidFill>
            </a:endParaRPr>
          </a:p>
          <a:p>
            <a:pPr marL="285750" indent="-285750">
              <a:lnSpc>
                <a:spcPct val="130000"/>
              </a:lnSpc>
              <a:buFont typeface="Arial" panose="020B0604020202020204" pitchFamily="34" charset="0"/>
              <a:buChar char="•"/>
            </a:pPr>
            <a:r>
              <a:rPr lang="zh-CN" altLang="en-US" u="sng">
                <a:solidFill>
                  <a:srgbClr val="00B0F0"/>
                </a:solidFill>
              </a:rPr>
              <a:t>《超级工程》（工程师）</a:t>
            </a:r>
            <a:endParaRPr lang="zh-CN" altLang="en-US" u="sng">
              <a:solidFill>
                <a:srgbClr val="00B0F0"/>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pic>
        <p:nvPicPr>
          <p:cNvPr id="124" name="图片 123"/>
          <p:cNvPicPr/>
          <p:nvPr/>
        </p:nvPicPr>
        <p:blipFill>
          <a:blip r:embed="rId1"/>
          <a:srcRect t="10000" b="20187"/>
          <a:stretch>
            <a:fillRect/>
          </a:stretch>
        </p:blipFill>
        <p:spPr>
          <a:xfrm>
            <a:off x="335280" y="1601470"/>
            <a:ext cx="4318635" cy="3014980"/>
          </a:xfrm>
          <a:prstGeom prst="rect">
            <a:avLst/>
          </a:prstGeom>
          <a:noFill/>
          <a:ln w="9525">
            <a:noFill/>
          </a:ln>
        </p:spPr>
      </p:pic>
      <p:pic>
        <p:nvPicPr>
          <p:cNvPr id="125" name="图片 124"/>
          <p:cNvPicPr/>
          <p:nvPr/>
        </p:nvPicPr>
        <p:blipFill>
          <a:blip r:embed="rId2"/>
          <a:stretch>
            <a:fillRect/>
          </a:stretch>
        </p:blipFill>
        <p:spPr>
          <a:xfrm>
            <a:off x="5184140" y="1520825"/>
            <a:ext cx="6473825" cy="381635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7319" y="216730"/>
            <a:ext cx="4094480" cy="521970"/>
          </a:xfrm>
          <a:prstGeom prst="rect">
            <a:avLst/>
          </a:prstGeom>
          <a:noFill/>
        </p:spPr>
        <p:txBody>
          <a:bodyPr wrap="none" rtlCol="0">
            <a:spAutoFit/>
          </a:bodyPr>
          <a:lstStyle/>
          <a:p>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二、探索工作世界的方法</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
        <p:nvSpPr>
          <p:cNvPr id="5" name="文本框 4"/>
          <p:cNvSpPr txBox="1"/>
          <p:nvPr/>
        </p:nvSpPr>
        <p:spPr>
          <a:xfrm>
            <a:off x="602615" y="1158875"/>
            <a:ext cx="11035665" cy="1568450"/>
          </a:xfrm>
          <a:prstGeom prst="rect">
            <a:avLst/>
          </a:prstGeom>
          <a:noFill/>
        </p:spPr>
        <p:txBody>
          <a:bodyPr wrap="square" rtlCol="0">
            <a:spAutoFit/>
            <a:scene3d>
              <a:camera prst="orthographicFront"/>
              <a:lightRig rig="threePt" dir="t"/>
            </a:scene3d>
            <a:sp3d contourW="12700"/>
          </a:bodyPr>
          <a:p>
            <a:pPr indent="457200" fontAlgn="auto">
              <a:lnSpc>
                <a:spcPct val="120000"/>
              </a:lnSpc>
              <a:spcBef>
                <a:spcPts val="0"/>
              </a:spcBef>
              <a:defRPr/>
            </a:pPr>
            <a:r>
              <a:rPr lang="zh-CN" altLang="en-US" sz="2000" b="1" dirty="0">
                <a:solidFill>
                  <a:srgbClr val="0070C0"/>
                </a:solidFill>
                <a:sym typeface="+mn-lt"/>
              </a:rPr>
              <a:t>3. 网络</a:t>
            </a:r>
            <a:endParaRPr lang="zh-CN" altLang="en-US" sz="2000" b="1" dirty="0">
              <a:solidFill>
                <a:srgbClr val="0070C0"/>
              </a:solidFill>
              <a:sym typeface="+mn-lt"/>
            </a:endParaRPr>
          </a:p>
          <a:p>
            <a:pPr indent="457200" fontAlgn="auto">
              <a:lnSpc>
                <a:spcPct val="120000"/>
              </a:lnSpc>
              <a:spcBef>
                <a:spcPts val="0"/>
              </a:spcBef>
              <a:defRPr/>
            </a:pPr>
            <a:r>
              <a:rPr lang="zh-CN" altLang="en-US" sz="2000" dirty="0">
                <a:latin typeface="微软雅黑" panose="020B0503020204020204" charset="-122"/>
                <a:ea typeface="微软雅黑" panose="020B0503020204020204" charset="-122"/>
                <a:cs typeface="楷体" panose="02010609060101010101" charset="-122"/>
                <a:sym typeface="+mn-lt"/>
              </a:rPr>
              <a:t>网络是获取工作世界信息最为便利的一种方式。在</a:t>
            </a:r>
            <a:r>
              <a:rPr lang="zh-CN" altLang="en-US" sz="2000" i="1" u="sng" dirty="0">
                <a:solidFill>
                  <a:srgbClr val="00B0F0"/>
                </a:solidFill>
                <a:latin typeface="微软雅黑" panose="020B0503020204020204" charset="-122"/>
                <a:ea typeface="微软雅黑" panose="020B0503020204020204" charset="-122"/>
                <a:cs typeface="楷体" panose="02010609060101010101" charset="-122"/>
                <a:sym typeface="+mn-lt"/>
              </a:rPr>
              <a:t>中华人民共和国人力资源和社会保障部、各行业协会主办的行业网站、猎头网、调查公司、搜索引擎、用人单位</a:t>
            </a:r>
            <a:r>
              <a:rPr lang="zh-CN" altLang="en-US" sz="2000" dirty="0">
                <a:latin typeface="微软雅黑" panose="020B0503020204020204" charset="-122"/>
                <a:ea typeface="微软雅黑" panose="020B0503020204020204" charset="-122"/>
                <a:cs typeface="楷体" panose="02010609060101010101" charset="-122"/>
                <a:sym typeface="+mn-lt"/>
              </a:rPr>
              <a:t>等网站上可以找到非常丰富的职场信息。</a:t>
            </a:r>
            <a:endParaRPr lang="zh-CN" altLang="en-US" sz="2000" dirty="0">
              <a:latin typeface="微软雅黑" panose="020B0503020204020204" charset="-122"/>
              <a:ea typeface="微软雅黑" panose="020B0503020204020204" charset="-122"/>
              <a:cs typeface="楷体" panose="02010609060101010101" charset="-122"/>
              <a:sym typeface="+mn-lt"/>
            </a:endParaRPr>
          </a:p>
        </p:txBody>
      </p:sp>
      <p:pic>
        <p:nvPicPr>
          <p:cNvPr id="3" name="图片 2"/>
          <p:cNvPicPr>
            <a:picLocks noChangeAspect="1"/>
          </p:cNvPicPr>
          <p:nvPr/>
        </p:nvPicPr>
        <p:blipFill>
          <a:blip r:embed="rId1"/>
          <a:stretch>
            <a:fillRect/>
          </a:stretch>
        </p:blipFill>
        <p:spPr>
          <a:xfrm>
            <a:off x="148590" y="2980690"/>
            <a:ext cx="6431280" cy="3112135"/>
          </a:xfrm>
          <a:prstGeom prst="rect">
            <a:avLst/>
          </a:prstGeom>
        </p:spPr>
      </p:pic>
      <p:pic>
        <p:nvPicPr>
          <p:cNvPr id="4" name="图片 3"/>
          <p:cNvPicPr>
            <a:picLocks noChangeAspect="1"/>
          </p:cNvPicPr>
          <p:nvPr/>
        </p:nvPicPr>
        <p:blipFill>
          <a:blip r:embed="rId2"/>
          <a:stretch>
            <a:fillRect/>
          </a:stretch>
        </p:blipFill>
        <p:spPr>
          <a:xfrm>
            <a:off x="6714490" y="2980690"/>
            <a:ext cx="5377815" cy="31127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文本框 90"/>
          <p:cNvSpPr txBox="1"/>
          <p:nvPr/>
        </p:nvSpPr>
        <p:spPr>
          <a:xfrm>
            <a:off x="5085715" y="1082040"/>
            <a:ext cx="6462395" cy="5092700"/>
          </a:xfrm>
          <a:prstGeom prst="rect">
            <a:avLst/>
          </a:prstGeom>
          <a:noFill/>
        </p:spPr>
        <p:txBody>
          <a:bodyPr wrap="square" rtlCol="0">
            <a:spAutoFit/>
            <a:scene3d>
              <a:camera prst="orthographicFront"/>
              <a:lightRig rig="threePt" dir="t"/>
            </a:scene3d>
            <a:sp3d contourW="12700"/>
          </a:bodyPr>
          <a:lstStyle/>
          <a:p>
            <a:pPr indent="457200" fontAlgn="auto">
              <a:lnSpc>
                <a:spcPct val="100000"/>
              </a:lnSpc>
              <a:spcAft>
                <a:spcPts val="1000"/>
              </a:spcAft>
            </a:pPr>
            <a:r>
              <a:rPr sz="2000" dirty="0">
                <a:solidFill>
                  <a:srgbClr val="2B2F92"/>
                </a:solidFill>
                <a:latin typeface="微软雅黑" panose="020B0503020204020204" charset="-122"/>
                <a:ea typeface="微软雅黑" panose="020B0503020204020204" charset="-122"/>
                <a:cs typeface="微软雅黑" panose="020B0503020204020204" charset="-122"/>
                <a:sym typeface="+mn-lt"/>
              </a:rPr>
              <a:t>1. 高等职业教育的发展要求我们一定要强化职业生涯规划意识，弘扬工匠精神，努力把自己培养成职业技能熟练、职场应变能力强、专业创新能力突出的高素质技能人才。</a:t>
            </a:r>
            <a:endParaRPr sz="2000" dirty="0">
              <a:solidFill>
                <a:srgbClr val="2B2F92"/>
              </a:solidFill>
              <a:latin typeface="微软雅黑" panose="020B0503020204020204" charset="-122"/>
              <a:ea typeface="微软雅黑" panose="020B0503020204020204" charset="-122"/>
              <a:cs typeface="微软雅黑" panose="020B0503020204020204" charset="-122"/>
              <a:sym typeface="+mn-lt"/>
            </a:endParaRPr>
          </a:p>
          <a:p>
            <a:pPr indent="457200" fontAlgn="auto">
              <a:lnSpc>
                <a:spcPct val="100000"/>
              </a:lnSpc>
              <a:spcAft>
                <a:spcPts val="1000"/>
              </a:spcAft>
            </a:pPr>
            <a:r>
              <a:rPr sz="2000" dirty="0">
                <a:solidFill>
                  <a:srgbClr val="EA4343"/>
                </a:solidFill>
                <a:latin typeface="微软雅黑" panose="020B0503020204020204" charset="-122"/>
                <a:ea typeface="微软雅黑" panose="020B0503020204020204" charset="-122"/>
                <a:cs typeface="微软雅黑" panose="020B0503020204020204" charset="-122"/>
                <a:sym typeface="+mn-lt"/>
              </a:rPr>
              <a:t>2. ACT 把职业分为 6 个职业门类、12 个职业群、26 个职业簇。《中华人民共和国职业分类大典（2022 年版）》将我国职业分为 8 个大类、79 个中类、449 个小类、1639 个细类。职业有其自身生命周期，呈现萌芽、发展、衰退、消亡的过程。</a:t>
            </a:r>
            <a:endParaRPr sz="2000" dirty="0">
              <a:solidFill>
                <a:srgbClr val="2B2F92"/>
              </a:solidFill>
              <a:latin typeface="微软雅黑" panose="020B0503020204020204" charset="-122"/>
              <a:ea typeface="微软雅黑" panose="020B0503020204020204" charset="-122"/>
              <a:cs typeface="微软雅黑" panose="020B0503020204020204" charset="-122"/>
              <a:sym typeface="+mn-lt"/>
            </a:endParaRPr>
          </a:p>
          <a:p>
            <a:pPr indent="457200" fontAlgn="auto">
              <a:lnSpc>
                <a:spcPct val="100000"/>
              </a:lnSpc>
              <a:spcAft>
                <a:spcPts val="1000"/>
              </a:spcAft>
            </a:pPr>
            <a:r>
              <a:rPr sz="2000" dirty="0">
                <a:solidFill>
                  <a:srgbClr val="2B2F92"/>
                </a:solidFill>
                <a:latin typeface="微软雅黑" panose="020B0503020204020204" charset="-122"/>
                <a:ea typeface="微软雅黑" panose="020B0503020204020204" charset="-122"/>
                <a:cs typeface="微软雅黑" panose="020B0503020204020204" charset="-122"/>
                <a:sym typeface="+mn-lt"/>
              </a:rPr>
              <a:t>3. 职业社会对高素质技能人才的总体要求是职业技能熟练、应变能力强和专业创新能力突出。除此之外，5 大类人才还需满足自身职业特点所提出的特殊素质要求。</a:t>
            </a:r>
            <a:endParaRPr sz="2000" dirty="0">
              <a:solidFill>
                <a:srgbClr val="2B2F92"/>
              </a:solidFill>
              <a:latin typeface="微软雅黑" panose="020B0503020204020204" charset="-122"/>
              <a:ea typeface="微软雅黑" panose="020B0503020204020204" charset="-122"/>
              <a:cs typeface="微软雅黑" panose="020B0503020204020204" charset="-122"/>
              <a:sym typeface="+mn-lt"/>
            </a:endParaRPr>
          </a:p>
          <a:p>
            <a:pPr indent="457200" fontAlgn="auto">
              <a:lnSpc>
                <a:spcPct val="100000"/>
              </a:lnSpc>
              <a:spcAft>
                <a:spcPts val="1000"/>
              </a:spcAft>
            </a:pPr>
            <a:r>
              <a:rPr sz="2000" dirty="0">
                <a:solidFill>
                  <a:srgbClr val="EA4343"/>
                </a:solidFill>
                <a:latin typeface="微软雅黑" panose="020B0503020204020204" charset="-122"/>
                <a:ea typeface="微软雅黑" panose="020B0503020204020204" charset="-122"/>
                <a:cs typeface="微软雅黑" panose="020B0503020204020204" charset="-122"/>
                <a:sym typeface="+mn-lt"/>
              </a:rPr>
              <a:t>4. 工作世界是一个嵌套系统，通过直接接触和间接接触可以对职业、行业、组织和地域进行全面、客观的了解。</a:t>
            </a:r>
            <a:endParaRPr sz="2000" dirty="0">
              <a:solidFill>
                <a:srgbClr val="EA4343"/>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cstate="screen"/>
          <a:stretch>
            <a:fillRect/>
          </a:stretch>
        </p:blipFill>
        <p:spPr>
          <a:xfrm>
            <a:off x="532858" y="1328632"/>
            <a:ext cx="4266356" cy="4567672"/>
          </a:xfrm>
          <a:prstGeom prst="rect">
            <a:avLst/>
          </a:prstGeom>
        </p:spPr>
      </p:pic>
      <p:sp>
        <p:nvSpPr>
          <p:cNvPr id="2" name="文本框 1"/>
          <p:cNvSpPr txBox="1"/>
          <p:nvPr/>
        </p:nvSpPr>
        <p:spPr>
          <a:xfrm>
            <a:off x="1167319" y="216730"/>
            <a:ext cx="1605280" cy="521970"/>
          </a:xfrm>
          <a:prstGeom prst="rect">
            <a:avLst/>
          </a:prstGeom>
          <a:noFill/>
        </p:spPr>
        <p:txBody>
          <a:bodyPr wrap="none" rtlCol="0">
            <a:spAutoFit/>
          </a:bodyPr>
          <a:p>
            <a:pPr algn="l"/>
            <a:r>
              <a:rPr lang="zh-CN" altLang="en-US" sz="2800" b="1" dirty="0">
                <a:solidFill>
                  <a:schemeClr val="bg1"/>
                </a:solidFill>
                <a:latin typeface="思源黑体 CN Bold" panose="020B0800000000000000" pitchFamily="34" charset="-128"/>
                <a:ea typeface="思源黑体 CN Bold" panose="020B0800000000000000" pitchFamily="34" charset="-128"/>
                <a:sym typeface="+mn-lt"/>
              </a:rPr>
              <a:t>本章小结</a:t>
            </a:r>
            <a:endParaRPr lang="zh-CN" altLang="en-US" sz="2800" b="1" dirty="0">
              <a:solidFill>
                <a:schemeClr val="bg1"/>
              </a:solidFill>
              <a:latin typeface="思源黑体 CN Bold" panose="020B0800000000000000" pitchFamily="34" charset="-128"/>
              <a:ea typeface="思源黑体 CN Bold" panose="020B0800000000000000" pitchFamily="34" charset="-128"/>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91" grpId="0"/>
    </p:bldLst>
  </p:timing>
</p:sld>
</file>

<file path=ppt/tags/tag1.xml><?xml version="1.0" encoding="utf-8"?>
<p:tagLst xmlns:p="http://schemas.openxmlformats.org/presentationml/2006/main">
  <p:tag name="TIMING" val="|3.3"/>
</p:tagLst>
</file>

<file path=ppt/tags/tag10.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3_2"/>
  <p:tag name="KSO_WM_TEMPLATE_CATEGORY" val="diagram"/>
  <p:tag name="KSO_WM_TEMPLATE_INDEX" val="20233574"/>
  <p:tag name="KSO_WM_UNIT_LAYERLEVEL" val="1_1_1"/>
  <p:tag name="KSO_WM_TAG_VERSION" val="3.0"/>
  <p:tag name="KSO_WM_BEAUTIFY_FLAG" val="#wm#"/>
  <p:tag name="KSO_WM_UNIT_TYPE" val="m_h_i"/>
  <p:tag name="KSO_WM_UNIT_INDEX" val="1_3_2"/>
  <p:tag name="KSO_WM_DIAGRAM_VERSION" val="3"/>
  <p:tag name="KSO_WM_DIAGRAM_COLOR_TRICK" val="1"/>
  <p:tag name="KSO_WM_DIAGRAM_COLOR_TEXT_CAN_REMOVE" val="n"/>
  <p:tag name="KSO_WM_UNIT_LINE_FORE_SCHEMECOLOR_INDEX" val="5"/>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77_4*l_h_i*1_2_8"/>
  <p:tag name="KSO_WM_TEMPLATE_CATEGORY" val="diagram"/>
  <p:tag name="KSO_WM_TEMPLATE_INDEX" val="202280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77_4*l_h_i*1_1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77_4*l_h_i*1_1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8077_4*l_h_i*1_2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77_4*l_h_i*1_3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28077_4*l_h_i*1_4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7_4*l_h_i*1_1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7_4*l_h_i*1_1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7_4*l_h_i*1_1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7_4*l_h_i*1_1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3_3"/>
  <p:tag name="KSO_WM_TEMPLATE_CATEGORY" val="diagram"/>
  <p:tag name="KSO_WM_TEMPLATE_INDEX" val="20233574"/>
  <p:tag name="KSO_WM_UNIT_LAYERLEVEL" val="1_1_1"/>
  <p:tag name="KSO_WM_TAG_VERSION" val="3.0"/>
  <p:tag name="KSO_WM_BEAUTIFY_FLAG" val="#wm#"/>
  <p:tag name="KSO_WM_UNIT_TYPE" val="m_h_i"/>
  <p:tag name="KSO_WM_UNIT_INDEX" val="1_3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7_4*l_h_i*1_1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77_4*l_h_i*1_1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7_4*l_h_i*1_2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7_4*l_h_i*1_2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7_4*l_h_i*1_2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7_4*l_h_i*1_2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7_4*l_h_i*1_2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77_4*l_h_i*1_2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8077_4*l_h_i*1_3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7_4*l_h_i*1_3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4_2"/>
  <p:tag name="KSO_WM_TEMPLATE_CATEGORY" val="diagram"/>
  <p:tag name="KSO_WM_TEMPLATE_INDEX" val="20233574"/>
  <p:tag name="KSO_WM_UNIT_LAYERLEVEL" val="1_1_1"/>
  <p:tag name="KSO_WM_TAG_VERSION" val="3.0"/>
  <p:tag name="KSO_WM_BEAUTIFY_FLAG" val="#wm#"/>
  <p:tag name="KSO_WM_UNIT_TYPE" val="m_h_i"/>
  <p:tag name="KSO_WM_UNIT_INDEX" val="1_4_2"/>
  <p:tag name="KSO_WM_DIAGRAM_VERSION" val="3"/>
  <p:tag name="KSO_WM_DIAGRAM_COLOR_TRICK" val="1"/>
  <p:tag name="KSO_WM_DIAGRAM_COLOR_TEXT_CAN_REMOVE" val="n"/>
  <p:tag name="KSO_WM_UNIT_LINE_FORE_SCHEMECOLOR_INDEX" val="5"/>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7_4*l_h_i*1_3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7_4*l_h_i*1_3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7_4*l_h_i*1_3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7_4*l_h_i*1_3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28077_4*l_h_i*1_4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9"/>
  <p:tag name="KSO_WM_UNIT_ID" val="diagram20228077_4*l_h_i*1_4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0"/>
  <p:tag name="KSO_WM_UNIT_ID" val="diagram20228077_4*l_h_i*1_4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7_4*l_h_i*1_4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7_4*l_h_i*1_4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7_4*l_h_i*1_4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3.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4_3"/>
  <p:tag name="KSO_WM_TEMPLATE_CATEGORY" val="diagram"/>
  <p:tag name="KSO_WM_TEMPLATE_INDEX" val="20233574"/>
  <p:tag name="KSO_WM_UNIT_LAYERLEVEL" val="1_1_1"/>
  <p:tag name="KSO_WM_TAG_VERSION" val="3.0"/>
  <p:tag name="KSO_WM_BEAUTIFY_FLAG" val="#wm#"/>
  <p:tag name="KSO_WM_UNIT_TYPE" val="m_h_i"/>
  <p:tag name="KSO_WM_UNIT_INDEX" val="1_4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77_4*l_h_i*1_2_7"/>
  <p:tag name="KSO_WM_TEMPLATE_CATEGORY" val="diagram"/>
  <p:tag name="KSO_WM_TEMPLATE_INDEX" val="20228077"/>
  <p:tag name="KSO_WM_UNIT_LAYERLEVEL" val="1_1_1"/>
  <p:tag name="KSO_WM_TAG_VERSION" val="1.0"/>
  <p:tag name="KSO_WM_BEAUTIFY_FLAG" val="#wm#"/>
  <p:tag name="KSO_WM_UNIT_LINE_FORE_SCHEMECOLOR_INDEX" val="5"/>
  <p:tag name="KSO_WM_DIAGRAM_VIRTUALLY_FRAME" val="{&quot;height&quot;:409.8404200819672,&quot;left&quot;:23.15,&quot;top&quot;:83.55,&quot;width&quot;:917.4248429468877}"/>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77_4*l_h_i*1_3_6"/>
  <p:tag name="KSO_WM_TEMPLATE_CATEGORY" val="diagram"/>
  <p:tag name="KSO_WM_TEMPLATE_INDEX" val="20228077"/>
  <p:tag name="KSO_WM_UNIT_LAYERLEVEL" val="1_1_1"/>
  <p:tag name="KSO_WM_TAG_VERSION" val="1.0"/>
  <p:tag name="KSO_WM_BEAUTIFY_FLAG" val="#wm#"/>
  <p:tag name="KSO_WM_UNIT_LINE_FORE_SCHEMECOLOR_INDEX" val="5"/>
  <p:tag name="KSO_WM_DIAGRAM_VIRTUALLY_FRAME" val="{&quot;height&quot;:409.8404200819672,&quot;left&quot;:23.15,&quot;top&quot;:83.55,&quot;width&quot;:917.4248429468877}"/>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77_4*l_h_i*1_4_5"/>
  <p:tag name="KSO_WM_TEMPLATE_CATEGORY" val="diagram"/>
  <p:tag name="KSO_WM_TEMPLATE_INDEX" val="20228077"/>
  <p:tag name="KSO_WM_UNIT_LAYERLEVEL" val="1_1_1"/>
  <p:tag name="KSO_WM_TAG_VERSION" val="1.0"/>
  <p:tag name="KSO_WM_BEAUTIFY_FLAG" val="#wm#"/>
  <p:tag name="KSO_WM_UNIT_LINE_FORE_SCHEMECOLOR_INDEX" val="5"/>
  <p:tag name="KSO_WM_DIAGRAM_VIRTUALLY_FRAME" val="{&quot;height&quot;:409.8404200819672,&quot;left&quot;:23.15,&quot;top&quot;:83.55,&quot;width&quot;:917.4248429468877}"/>
</p:tagLst>
</file>

<file path=ppt/tags/tag133.xml><?xml version="1.0" encoding="utf-8"?>
<p:tagLst xmlns:p="http://schemas.openxmlformats.org/presentationml/2006/main">
  <p:tag name="TIMING" val="|2.9"/>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7_4*l_h_i*1_4_1"/>
  <p:tag name="KSO_WM_TEMPLATE_CATEGORY" val="diagram"/>
  <p:tag name="KSO_WM_TEMPLATE_INDEX" val="20228077"/>
  <p:tag name="KSO_WM_UNIT_LAYERLEVEL" val="1_1_1"/>
  <p:tag name="KSO_WM_TAG_VERSION" val="1.0"/>
  <p:tag name="KSO_WM_BEAUTIFY_FLAG" val="#wm#"/>
  <p:tag name="KSO_WM_UNIT_LINE_FORE_SCHEMECOLOR_INDEX" val="8"/>
  <p:tag name="KSO_WM_UNIT_TEXT_FILL_FORE_SCHEMECOLOR_INDEX" val="2"/>
  <p:tag name="KSO_WM_UNIT_TEXT_FILL_TYPE" val="1"/>
  <p:tag name="KSO_WM_DIAGRAM_VIRTUALLY_FRAME" val="{&quot;height&quot;:409.8404200819672,&quot;left&quot;:23.15,&quot;top&quot;:83.55,&quot;width&quot;:917.4248429468877}"/>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8077_4*l_h_i*1_3_10"/>
  <p:tag name="KSO_WM_TEMPLATE_CATEGORY" val="diagram"/>
  <p:tag name="KSO_WM_TEMPLATE_INDEX" val="20228077"/>
  <p:tag name="KSO_WM_UNIT_LAYERLEVEL" val="1_1_1"/>
  <p:tag name="KSO_WM_TAG_VERSION" val="1.0"/>
  <p:tag name="KSO_WM_BEAUTIFY_FLAG" val="#wm#"/>
  <p:tag name="KSO_WM_UNIT_LINE_FORE_SCHEMECOLOR_INDEX" val="7"/>
  <p:tag name="KSO_WM_UNIT_TEXT_FILL_FORE_SCHEMECOLOR_INDEX" val="2"/>
  <p:tag name="KSO_WM_UNIT_TEXT_FILL_TYPE" val="1"/>
  <p:tag name="KSO_WM_DIAGRAM_VIRTUALLY_FRAME" val="{&quot;height&quot;:409.8404200819672,&quot;left&quot;:23.15,&quot;top&quot;:83.55,&quot;width&quot;:917.4248429468877}"/>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8077_4*l_h_i*1_2_10"/>
  <p:tag name="KSO_WM_TEMPLATE_CATEGORY" val="diagram"/>
  <p:tag name="KSO_WM_TEMPLATE_INDEX" val="20228077"/>
  <p:tag name="KSO_WM_UNIT_LAYERLEVEL" val="1_1_1"/>
  <p:tag name="KSO_WM_TAG_VERSION" val="1.0"/>
  <p:tag name="KSO_WM_BEAUTIFY_FLAG" val="#wm#"/>
  <p:tag name="KSO_WM_UNIT_LINE_FORE_SCHEMECOLOR_INDEX" val="6"/>
  <p:tag name="KSO_WM_UNIT_TEXT_FILL_FORE_SCHEMECOLOR_INDEX" val="2"/>
  <p:tag name="KSO_WM_UNIT_TEXT_FILL_TYPE" val="1"/>
  <p:tag name="KSO_WM_DIAGRAM_VIRTUALLY_FRAME" val="{&quot;height&quot;:409.8404200819672,&quot;left&quot;:23.15,&quot;top&quot;:83.55,&quot;width&quot;:917.4248429468877}"/>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8077_4*l_h_i*1_1_9"/>
  <p:tag name="KSO_WM_TEMPLATE_CATEGORY" val="diagram"/>
  <p:tag name="KSO_WM_TEMPLATE_INDEX" val="20228077"/>
  <p:tag name="KSO_WM_UNIT_LAYERLEVEL" val="1_1_1"/>
  <p:tag name="KSO_WM_TAG_VERSION" val="1.0"/>
  <p:tag name="KSO_WM_BEAUTIFY_FLAG" val="#wm#"/>
  <p:tag name="KSO_WM_UNIT_LINE_FORE_SCHEMECOLOR_INDEX" val="5"/>
  <p:tag name="KSO_WM_UNIT_TEXT_FILL_FORE_SCHEMECOLOR_INDEX" val="2"/>
  <p:tag name="KSO_WM_UNIT_TEXT_FILL_TYPE" val="1"/>
  <p:tag name="KSO_WM_DIAGRAM_VIRTUALLY_FRAME" val="{&quot;height&quot;:409.8404200819672,&quot;left&quot;:23.15,&quot;top&quot;:83.55,&quot;width&quot;:917.4248429468877}"/>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28077_4*l_h_i*1_4_6"/>
  <p:tag name="KSO_WM_TEMPLATE_CATEGORY" val="diagram"/>
  <p:tag name="KSO_WM_TEMPLATE_INDEX" val="202280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77_4*l_h_i*1_3_7"/>
  <p:tag name="KSO_WM_TEMPLATE_CATEGORY" val="diagram"/>
  <p:tag name="KSO_WM_TEMPLATE_INDEX" val="202280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5_2"/>
  <p:tag name="KSO_WM_TEMPLATE_CATEGORY" val="diagram"/>
  <p:tag name="KSO_WM_TEMPLATE_INDEX" val="20233574"/>
  <p:tag name="KSO_WM_UNIT_LAYERLEVEL" val="1_1_1"/>
  <p:tag name="KSO_WM_TAG_VERSION" val="3.0"/>
  <p:tag name="KSO_WM_BEAUTIFY_FLAG" val="#wm#"/>
  <p:tag name="KSO_WM_UNIT_TYPE" val="m_h_i"/>
  <p:tag name="KSO_WM_UNIT_INDEX" val="1_5_2"/>
  <p:tag name="KSO_WM_DIAGRAM_VERSION" val="3"/>
  <p:tag name="KSO_WM_DIAGRAM_COLOR_TRICK" val="1"/>
  <p:tag name="KSO_WM_DIAGRAM_COLOR_TEXT_CAN_REMOVE" val="n"/>
  <p:tag name="KSO_WM_UNIT_LINE_FORE_SCHEMECOLOR_INDEX" val="5"/>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77_4*l_h_i*1_2_8"/>
  <p:tag name="KSO_WM_TEMPLATE_CATEGORY" val="diagram"/>
  <p:tag name="KSO_WM_TEMPLATE_INDEX" val="202280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77_4*l_h_i*1_1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77_4*l_h_i*1_1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8077_4*l_h_i*1_2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77_4*l_h_i*1_3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28077_4*l_h_i*1_4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7_4*l_h_i*1_1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7_4*l_h_i*1_1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7_4*l_h_i*1_1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7_4*l_h_i*1_1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5_3"/>
  <p:tag name="KSO_WM_TEMPLATE_CATEGORY" val="diagram"/>
  <p:tag name="KSO_WM_TEMPLATE_INDEX" val="20233574"/>
  <p:tag name="KSO_WM_UNIT_LAYERLEVEL" val="1_1_1"/>
  <p:tag name="KSO_WM_TAG_VERSION" val="3.0"/>
  <p:tag name="KSO_WM_BEAUTIFY_FLAG" val="#wm#"/>
  <p:tag name="KSO_WM_UNIT_TYPE" val="m_h_i"/>
  <p:tag name="KSO_WM_UNIT_INDEX" val="1_5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7_4*l_h_i*1_1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77_4*l_h_i*1_1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7_4*l_h_i*1_2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7_4*l_h_i*1_2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7_4*l_h_i*1_2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7_4*l_h_i*1_2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7_4*l_h_i*1_2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77_4*l_h_i*1_2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8077_4*l_h_i*1_3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7_4*l_h_i*1_3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1_4"/>
  <p:tag name="KSO_WM_TEMPLATE_CATEGORY" val="diagram"/>
  <p:tag name="KSO_WM_TEMPLATE_INDEX" val="20233574"/>
  <p:tag name="KSO_WM_UNIT_LAYERLEVEL" val="1_1_1"/>
  <p:tag name="KSO_WM_TAG_VERSION" val="3.0"/>
  <p:tag name="KSO_WM_BEAUTIFY_FLAG" val="#wm#"/>
  <p:tag name="KSO_WM_UNIT_TYPE" val="m_h_i"/>
  <p:tag name="KSO_WM_UNIT_INDEX" val="1_1_4"/>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gradient&quot;:[{&quot;brightness&quot;:0,&quot;colorType&quot;:1,&quot;foreColorIndex&quot;:5,&quot;pos&quot;:0,&quot;transparency&quot;:0},{&quot;brightness&quot;:0.5,&quot;colorType&quot;:1,&quot;foreColorIndex&quot;:13,&quot;pos&quot;:0.8299999833106995,&quot;transparency&quot;:0}],&quot;type&quot;:2},&quot;shadow&quot;:{&quot;brightness&quot;:0,&quot;colorType&quot;:2,&quot;rgb&quot;:&quot;#000000&quot;,&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7_4*l_h_i*1_3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7_4*l_h_i*1_3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7_4*l_h_i*1_3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7_4*l_h_i*1_3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28077_4*l_h_i*1_4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9"/>
  <p:tag name="KSO_WM_UNIT_ID" val="diagram20228077_4*l_h_i*1_4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0"/>
  <p:tag name="KSO_WM_UNIT_ID" val="diagram20228077_4*l_h_i*1_4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7_4*l_h_i*1_4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7_4*l_h_i*1_4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7_4*l_h_i*1_4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17.xml><?xml version="1.0" encoding="utf-8"?>
<p:tagLst xmlns:p="http://schemas.openxmlformats.org/presentationml/2006/main">
  <p:tag name="KSO_WM_DIAGRAM_VIRTUALLY_FRAME" val="{&quot;height&quot;:389.2610236220473,&quot;left&quot;:10.3,&quot;top&quot;:130.5,&quot;width&quot;:928.02881889763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3574_1*m_h_i*1_1_1"/>
  <p:tag name="KSO_WM_TEMPLATE_CATEGORY" val="diagram"/>
  <p:tag name="KSO_WM_TEMPLATE_INDEX" val="20233574"/>
  <p:tag name="KSO_WM_UNIT_LAYERLEVEL" val="1_1_1"/>
  <p:tag name="KSO_WM_TAG_VERSION" val="3.0"/>
  <p:tag name="KSO_WM_BEAUTIFY_FLAG" val="#wm#"/>
  <p:tag name="KSO_WM_UNIT_SUBTYPE" val="d"/>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77_4*l_h_i*1_2_7"/>
  <p:tag name="KSO_WM_TEMPLATE_CATEGORY" val="diagram"/>
  <p:tag name="KSO_WM_TEMPLATE_INDEX" val="20228077"/>
  <p:tag name="KSO_WM_UNIT_LAYERLEVEL" val="1_1_1"/>
  <p:tag name="KSO_WM_TAG_VERSION" val="1.0"/>
  <p:tag name="KSO_WM_BEAUTIFY_FLAG" val="#wm#"/>
  <p:tag name="KSO_WM_UNIT_LINE_FORE_SCHEMECOLOR_INDEX" val="5"/>
  <p:tag name="KSO_WM_DIAGRAM_VIRTUALLY_FRAME" val="{&quot;height&quot;:409.8404200819672,&quot;left&quot;:23.15,&quot;top&quot;:83.55,&quot;width&quot;:917.4248429468877}"/>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77_4*l_h_i*1_3_6"/>
  <p:tag name="KSO_WM_TEMPLATE_CATEGORY" val="diagram"/>
  <p:tag name="KSO_WM_TEMPLATE_INDEX" val="20228077"/>
  <p:tag name="KSO_WM_UNIT_LAYERLEVEL" val="1_1_1"/>
  <p:tag name="KSO_WM_TAG_VERSION" val="1.0"/>
  <p:tag name="KSO_WM_BEAUTIFY_FLAG" val="#wm#"/>
  <p:tag name="KSO_WM_UNIT_LINE_FORE_SCHEMECOLOR_INDEX" val="5"/>
  <p:tag name="KSO_WM_DIAGRAM_VIRTUALLY_FRAME" val="{&quot;height&quot;:409.8404200819672,&quot;left&quot;:23.15,&quot;top&quot;:83.55,&quot;width&quot;:917.4248429468877}"/>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77_4*l_h_i*1_4_5"/>
  <p:tag name="KSO_WM_TEMPLATE_CATEGORY" val="diagram"/>
  <p:tag name="KSO_WM_TEMPLATE_INDEX" val="20228077"/>
  <p:tag name="KSO_WM_UNIT_LAYERLEVEL" val="1_1_1"/>
  <p:tag name="KSO_WM_TAG_VERSION" val="1.0"/>
  <p:tag name="KSO_WM_BEAUTIFY_FLAG" val="#wm#"/>
  <p:tag name="KSO_WM_UNIT_LINE_FORE_SCHEMECOLOR_INDEX" val="5"/>
  <p:tag name="KSO_WM_DIAGRAM_VIRTUALLY_FRAME" val="{&quot;height&quot;:409.8404200819672,&quot;left&quot;:23.15,&quot;top&quot;:83.55,&quot;width&quot;:917.4248429468877}"/>
</p:tagLst>
</file>

<file path=ppt/tags/tag173.xml><?xml version="1.0" encoding="utf-8"?>
<p:tagLst xmlns:p="http://schemas.openxmlformats.org/presentationml/2006/main">
  <p:tag name="TIMING" val="|2.9"/>
</p:tagLst>
</file>

<file path=ppt/tags/tag174.xml><?xml version="1.0" encoding="utf-8"?>
<p:tagLst xmlns:p="http://schemas.openxmlformats.org/presentationml/2006/main">
  <p:tag name="TIMING" val="|3.3"/>
</p:tagLst>
</file>

<file path=ppt/tags/tag175.xml><?xml version="1.0" encoding="utf-8"?>
<p:tagLst xmlns:p="http://schemas.openxmlformats.org/presentationml/2006/main">
  <p:tag name="TIMING" val="|2.9"/>
</p:tagLst>
</file>

<file path=ppt/tags/tag176.xml><?xml version="1.0" encoding="utf-8"?>
<p:tagLst xmlns:p="http://schemas.openxmlformats.org/presentationml/2006/main">
  <p:tag name="TIMING" val="|2.9"/>
</p:tagLst>
</file>

<file path=ppt/tags/tag177.xml><?xml version="1.0" encoding="utf-8"?>
<p:tagLst xmlns:p="http://schemas.openxmlformats.org/presentationml/2006/main">
  <p:tag name="KSO_WM_DIAGRAM_VIRTUALLY_FRAME" val="{&quot;height&quot;:747.7750393700786,&quot;left&quot;:27.2,&quot;top&quot;:87.25,&quot;width&quot;:908.15}"/>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93_2*l_h_a*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93_2*l_h_f*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8.xml><?xml version="1.0" encoding="utf-8"?>
<p:tagLst xmlns:p="http://schemas.openxmlformats.org/presentationml/2006/main">
  <p:tag name="KSO_WM_DIAGRAM_VIRTUALLY_FRAME" val="{&quot;height&quot;:389.2610236220473,&quot;left&quot;:10.3,&quot;top&quot;:130.5,&quot;width&quot;:928.0288188976377}"/>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3574_1*m_h_f*1_1_1"/>
  <p:tag name="KSO_WM_TEMPLATE_CATEGORY" val="diagram"/>
  <p:tag name="KSO_WM_TEMPLATE_INDEX" val="20233574"/>
  <p:tag name="KSO_WM_UNIT_LAYERLEVEL" val="1_1_1"/>
  <p:tag name="KSO_WM_TAG_VERSION" val="3.0"/>
  <p:tag name="KSO_WM_BEAUTIFY_FLAG" val="#wm#"/>
  <p:tag name="KSO_WM_DIAGRAM_VERSION" val="3"/>
  <p:tag name="KSO_WM_DIAGRAM_COLOR_TRICK" val="1"/>
  <p:tag name="KSO_WM_DIAGRAM_COLOR_TEXT_CAN_REMOVE" val="n"/>
  <p:tag name="KSO_WM_UNIT_VALUE" val="8"/>
  <p:tag name="KSO_WM_UNIT_PRESET_TEXT" val="单击此处添加内容"/>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3_2"/>
  <p:tag name="KSO_WM_TEMPLATE_CATEGORY" val="diagram"/>
  <p:tag name="KSO_WM_TEMPLATE_INDEX" val="20231093"/>
  <p:tag name="KSO_WM_UNIT_LAYERLEVEL" val="1_1_1"/>
  <p:tag name="KSO_WM_TAG_VERSION" val="3.0"/>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1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3_1"/>
  <p:tag name="KSO_WM_TEMPLATE_CATEGORY" val="diagram"/>
  <p:tag name="KSO_WM_TEMPLATE_INDEX" val="20231093"/>
  <p:tag name="KSO_WM_UNIT_LAYERLEVEL" val="1_1_1"/>
  <p:tag name="KSO_WM_TAG_VERSION" val="3.0"/>
  <p:tag name="KSO_WM_DIAGRAM_GROUP_CODE" val="l1-1"/>
  <p:tag name="KSO_WM_UNIT_TYPE" val="l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
</p:tagLst>
</file>

<file path=ppt/tags/tag1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2_2"/>
  <p:tag name="KSO_WM_TEMPLATE_CATEGORY" val="diagram"/>
  <p:tag name="KSO_WM_TEMPLATE_INDEX" val="20231093"/>
  <p:tag name="KSO_WM_UNIT_LAYERLEVEL" val="1_1_1"/>
  <p:tag name="KSO_WM_TAG_VERSION" val="3.0"/>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1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2_1"/>
  <p:tag name="KSO_WM_TEMPLATE_CATEGORY" val="diagram"/>
  <p:tag name="KSO_WM_TEMPLATE_INDEX" val="20231093"/>
  <p:tag name="KSO_WM_UNIT_LAYERLEVEL" val="1_1_1"/>
  <p:tag name="KSO_WM_TAG_VERSION" val="3.0"/>
  <p:tag name="KSO_WM_DIAGRAM_GROUP_CODE" val="l1-1"/>
  <p:tag name="KSO_WM_UNIT_TYPE" val="l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6,&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6"/>
  <p:tag name="KSO_WM_DIAGRAM_USE_COLOR_VALUE" val="{&quot;color_scheme&quot;:1,&quot;color_type&quot;:1,&quot;theme_color_indexes&quot;:[]}"/>
</p:tagLst>
</file>

<file path=ppt/tags/tag1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1_1"/>
  <p:tag name="KSO_WM_TEMPLATE_CATEGORY" val="diagram"/>
  <p:tag name="KSO_WM_TEMPLATE_INDEX" val="20231093"/>
  <p:tag name="KSO_WM_UNIT_LAYERLEVEL" val="1_1_1"/>
  <p:tag name="KSO_WM_TAG_VERSION" val="3.0"/>
  <p:tag name="KSO_WM_DIAGRAM_GROUP_CODE" val="l1-1"/>
  <p:tag name="KSO_WM_UNIT_TYPE" val="l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
</p:tagLst>
</file>

<file path=ppt/tags/tag1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1_2"/>
  <p:tag name="KSO_WM_TEMPLATE_CATEGORY" val="diagram"/>
  <p:tag name="KSO_WM_TEMPLATE_INDEX" val="20231093"/>
  <p:tag name="KSO_WM_UNIT_LAYERLEVEL" val="1_1_1"/>
  <p:tag name="KSO_WM_TAG_VERSION" val="3.0"/>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
</p:tagLst>
</file>

<file path=ppt/tags/tag1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3_3"/>
  <p:tag name="KSO_WM_TEMPLATE_CATEGORY" val="diagram"/>
  <p:tag name="KSO_WM_TEMPLATE_INDEX" val="20231093"/>
  <p:tag name="KSO_WM_UNIT_LAYERLEVEL" val="1_1_1"/>
  <p:tag name="KSO_WM_TAG_VERSION" val="3.0"/>
  <p:tag name="KSO_WM_DIAGRAM_GROUP_CODE" val="l1-1"/>
  <p:tag name="KSO_WM_UNIT_TYPE" val="l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2_3"/>
  <p:tag name="KSO_WM_TEMPLATE_CATEGORY" val="diagram"/>
  <p:tag name="KSO_WM_TEMPLATE_INDEX" val="20231093"/>
  <p:tag name="KSO_WM_UNIT_LAYERLEVEL" val="1_1_1"/>
  <p:tag name="KSO_WM_TAG_VERSION" val="3.0"/>
  <p:tag name="KSO_WM_DIAGRAM_GROUP_CODE" val="l1-1"/>
  <p:tag name="KSO_WM_UNIT_TYPE" val="l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gradient&quot;:[{&quot;brightness&quot;:0.20000000298023224,&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2*l_h_i*1_1_3"/>
  <p:tag name="KSO_WM_TEMPLATE_CATEGORY" val="diagram"/>
  <p:tag name="KSO_WM_TEMPLATE_INDEX" val="20231093"/>
  <p:tag name="KSO_WM_UNIT_LAYERLEVEL" val="1_1_1"/>
  <p:tag name="KSO_WM_TAG_VERSION" val="3.0"/>
  <p:tag name="KSO_WM_DIAGRAM_GROUP_CODE" val="l1-1"/>
  <p:tag name="KSO_WM_UNIT_TYPE" val="l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89.xml><?xml version="1.0" encoding="utf-8"?>
<p:tagLst xmlns:p="http://schemas.openxmlformats.org/presentationml/2006/main">
  <p:tag name="KSO_WM_DIAGRAM_VERSION" val="3"/>
  <p:tag name="KSO_WM_DIAGRAM_COLOR_TRICK" val="2"/>
  <p:tag name="KSO_WM_DIAGRAM_COLOR_TEXT_CAN_REMOVE" val="n"/>
  <p:tag name="KSO_WM_UNIT_VALUE" val="98*10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093_2*l_h_x*1_1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747.7750393700786,&quot;left&quot;:27.2,&quot;top&quot;:87.25,&quot;width&quot;:908.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2_4"/>
  <p:tag name="KSO_WM_TEMPLATE_CATEGORY" val="diagram"/>
  <p:tag name="KSO_WM_TEMPLATE_INDEX" val="20233574"/>
  <p:tag name="KSO_WM_UNIT_LAYERLEVEL" val="1_1_1"/>
  <p:tag name="KSO_WM_TAG_VERSION" val="3.0"/>
  <p:tag name="KSO_WM_BEAUTIFY_FLAG" val="#wm#"/>
  <p:tag name="KSO_WM_UNIT_TYPE" val="m_h_i"/>
  <p:tag name="KSO_WM_UNIT_INDEX" val="1_2_4"/>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gradient&quot;:[{&quot;brightness&quot;:0,&quot;colorType&quot;:1,&quot;foreColorIndex&quot;:5,&quot;pos&quot;:0,&quot;transparency&quot;:0},{&quot;brightness&quot;:0.5,&quot;colorType&quot;:1,&quot;foreColorIndex&quot;:13,&quot;pos&quot;:0.8299999833106995,&quot;transparency&quot;:0}],&quot;type&quot;:2},&quot;shadow&quot;:{&quot;brightness&quot;:0,&quot;colorType&quot;:2,&quot;rgb&quot;:&quot;#000000&quot;,&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90.xml><?xml version="1.0" encoding="utf-8"?>
<p:tagLst xmlns:p="http://schemas.openxmlformats.org/presentationml/2006/main">
  <p:tag name="KSO_WM_DIAGRAM_VERSION" val="3"/>
  <p:tag name="KSO_WM_DIAGRAM_COLOR_TRICK" val="2"/>
  <p:tag name="KSO_WM_DIAGRAM_COLOR_TEXT_CAN_REMOVE" val="n"/>
  <p:tag name="KSO_WM_UNIT_VALUE" val="101*10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093_2*l_h_x*1_3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747.7750393700786,&quot;left&quot;:27.2,&quot;top&quot;:87.25,&quot;width&quot;:908.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1.xml><?xml version="1.0" encoding="utf-8"?>
<p:tagLst xmlns:p="http://schemas.openxmlformats.org/presentationml/2006/main">
  <p:tag name="KSO_WM_DIAGRAM_VERSION" val="3"/>
  <p:tag name="KSO_WM_DIAGRAM_COLOR_TRICK" val="2"/>
  <p:tag name="KSO_WM_DIAGRAM_COLOR_TEXT_CAN_REMOVE" val="n"/>
  <p:tag name="KSO_WM_UNIT_VALUE" val="94*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093_2*l_h_x*1_2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747.7750393700786,&quot;left&quot;:27.2,&quot;top&quot;:87.25,&quot;width&quot;:908.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2.xml><?xml version="1.0" encoding="utf-8"?>
<p:tagLst xmlns:p="http://schemas.openxmlformats.org/presentationml/2006/main">
  <p:tag name="KSO_WM_DIAGRAM_VIRTUALLY_FRAME" val="{&quot;height&quot;:747.7750393700786,&quot;left&quot;:27.2,&quot;top&quot;:87.25,&quot;width&quot;:908.15}"/>
</p:tagLst>
</file>

<file path=ppt/tags/tag1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93_2*l_h_a*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93_2*l_h_f*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95.xml><?xml version="1.0" encoding="utf-8"?>
<p:tagLst xmlns:p="http://schemas.openxmlformats.org/presentationml/2006/main">
  <p:tag name="KSO_WM_DIAGRAM_VIRTUALLY_FRAME" val="{&quot;height&quot;:747.7750393700786,&quot;left&quot;:27.2,&quot;top&quot;:87.25,&quot;width&quot;:908.15}"/>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93_2*l_h_a*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93_2*l_h_f*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47.7750393700786,&quot;left&quot;:27.2,&quot;top&quot;:87.25,&quot;width&quot;:9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198.xml><?xml version="1.0" encoding="utf-8"?>
<p:tagLst xmlns:p="http://schemas.openxmlformats.org/presentationml/2006/main">
  <p:tag name="TIMING" val="|2.9"/>
</p:tagLst>
</file>

<file path=ppt/tags/tag199.xml><?xml version="1.0" encoding="utf-8"?>
<p:tagLst xmlns:p="http://schemas.openxmlformats.org/presentationml/2006/main">
  <p:tag name="TIMING" val="|2.9"/>
</p:tagLst>
</file>

<file path=ppt/tags/tag2.xml><?xml version="1.0" encoding="utf-8"?>
<p:tagLst xmlns:p="http://schemas.openxmlformats.org/presentationml/2006/main">
  <p:tag name="TIMING" val="|2.9"/>
</p:tagLst>
</file>

<file path=ppt/tags/tag20.xml><?xml version="1.0" encoding="utf-8"?>
<p:tagLst xmlns:p="http://schemas.openxmlformats.org/presentationml/2006/main">
  <p:tag name="KSO_WM_DIAGRAM_VIRTUALLY_FRAME" val="{&quot;height&quot;:389.2610236220473,&quot;left&quot;:10.3,&quot;top&quot;:130.5,&quot;width&quot;:928.02881889763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3574_1*m_h_i*1_2_1"/>
  <p:tag name="KSO_WM_TEMPLATE_CATEGORY" val="diagram"/>
  <p:tag name="KSO_WM_TEMPLATE_INDEX" val="20233574"/>
  <p:tag name="KSO_WM_UNIT_LAYERLEVEL" val="1_1_1"/>
  <p:tag name="KSO_WM_TAG_VERSION" val="3.0"/>
  <p:tag name="KSO_WM_BEAUTIFY_FLAG" val="#wm#"/>
  <p:tag name="KSO_WM_UNIT_SUBTYPE" val="d"/>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731_1*l_i*1_1"/>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quot;colorType&quot;:1,&quot;foreColorIndex&quot;:5,&quot;pos&quot;:0,&quot;transparency&quot;:0.8500000238418579},{&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0.87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731_1*l_i*1_2"/>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2199999988079071,&quot;colorType&quot;:1,&quot;foreColorIndex&quot;:5,&quot;pos&quot;:0.009999999776482582,&quot;transparency&quot;:0},{&quot;brightness&quot;:-0.09000000357627869,&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5"/>
  <p:tag name="KSO_WM_UNIT_ID" val="diagram20231731_1*l_i*1_15"/>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4000000059604645,&quot;colorType&quot;:1,&quot;foreColorIndex&quot;:5,&quot;pos&quot;:0.189999997615814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1"/>
  <p:tag name="KSO_WM_UNIT_ID" val="diagram20231731_1*l_i*1_11"/>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5,&quot;colorType&quot;:1,&quot;foreColorIndex&quot;:5,&quot;pos&quot;:0,&quot;transparency&quot;:0},{&quot;brightness&quot;:0.1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1731_1*l_i*1_3"/>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25,&quot;colorType&quot;:1,&quot;foreColorIndex&quot;:5,&quot;pos&quot;:0.36000001430511475,&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3"/>
  <p:tag name="KSO_WM_UNIT_ID" val="diagram20231731_1*l_i*1_13"/>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4000000059604645,&quot;colorType&quot;:1,&quot;foreColorIndex&quot;:5,&quot;pos&quot;:0.00999999977648258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4"/>
  <p:tag name="KSO_WM_UNIT_ID" val="diagram20231731_1*l_i*1_14"/>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25,&quot;colorType&quot;:1,&quot;foreColorIndex&quot;:5,&quot;pos&quot;:0.2800000011920929,&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1731_1*l_i*1_4"/>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44999998807907104,&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1731_1*l_i*1_5"/>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6399999856948853,&quot;colorType&quot;:1,&quot;foreColorIndex&quot;:5,&quot;pos&quot;:0,&quot;transparency&quot;:0},{&quot;brightness&quot;:0.23000000417232513,&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1731_1*l_i*1_6"/>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xml><?xml version="1.0" encoding="utf-8"?>
<p:tagLst xmlns:p="http://schemas.openxmlformats.org/presentationml/2006/main">
  <p:tag name="KSO_WM_DIAGRAM_VIRTUALLY_FRAME" val="{&quot;height&quot;:389.2610236220473,&quot;left&quot;:10.3,&quot;top&quot;:130.5,&quot;width&quot;:928.0288188976377}"/>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3574_1*m_h_f*1_2_1"/>
  <p:tag name="KSO_WM_TEMPLATE_CATEGORY" val="diagram"/>
  <p:tag name="KSO_WM_TEMPLATE_INDEX" val="20233574"/>
  <p:tag name="KSO_WM_UNIT_LAYERLEVEL" val="1_1_1"/>
  <p:tag name="KSO_WM_TAG_VERSION" val="3.0"/>
  <p:tag name="KSO_WM_BEAUTIFY_FLAG" val="#wm#"/>
  <p:tag name="KSO_WM_DIAGRAM_VERSION" val="3"/>
  <p:tag name="KSO_WM_DIAGRAM_COLOR_TRICK" val="1"/>
  <p:tag name="KSO_WM_DIAGRAM_COLOR_TEXT_CAN_REMOVE" val="n"/>
  <p:tag name="KSO_WM_UNIT_VALUE" val="8"/>
  <p:tag name="KSO_WM_UNIT_PRESET_TEXT" val="单击此处添加内容"/>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31731_1*l_i*1_7"/>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31731_1*l_i*1_8"/>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type&quot;:0},&quot;glow&quot;:{&quot;colorType&quot;:0},&quot;line&quot;:{&quot;gradient&quot;:[{&quot;brightness&quot;:0.4000000059604645,&quot;colorType&quot;:1,&quot;foreColorIndex&quot;:5,&quot;pos&quot;:0.009999999776482582,&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2"/>
  <p:tag name="KSO_WM_UNIT_ID" val="diagram20231731_1*l_i*1_12"/>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9"/>
  <p:tag name="KSO_WM_UNIT_ID" val="diagram20231731_1*l_i*1_9"/>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800000011920929,&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0"/>
  <p:tag name="KSO_WM_UNIT_ID" val="diagram20231731_1*l_i*1_10"/>
  <p:tag name="KSO_WM_TEMPLATE_CATEGORY" val="diagram"/>
  <p:tag name="KSO_WM_TEMPLATE_INDEX" val="20231731"/>
  <p:tag name="KSO_WM_UNIT_LAYERLEVEL" val="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92000001668930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31_1*l_h_i*1_1_1"/>
  <p:tag name="KSO_WM_TEMPLATE_CATEGORY" val="diagram"/>
  <p:tag name="KSO_WM_TEMPLATE_INDEX" val="202317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31_1*l_h_i*1_1_2"/>
  <p:tag name="KSO_WM_TEMPLATE_CATEGORY" val="diagram"/>
  <p:tag name="KSO_WM_TEMPLATE_INDEX" val="20231731"/>
  <p:tag name="KSO_WM_UNIT_LAYERLEVEL" val="1_1_1"/>
  <p:tag name="KSO_WM_TAG_VERSION" val="3.0"/>
  <p:tag name="KSO_WM_BEAUTIFY_FLAG" val="#wm#"/>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731_1*l_h_i*1_1_3"/>
  <p:tag name="KSO_WM_TEMPLATE_CATEGORY" val="diagram"/>
  <p:tag name="KSO_WM_TEMPLATE_INDEX" val="20231731"/>
  <p:tag name="KSO_WM_UNIT_LAYERLEVEL" val="1_1_1"/>
  <p:tag name="KSO_WM_TAG_VERSION" val="3.0"/>
  <p:tag name="KSO_WM_BEAUTIFY_FLAG" val="#wm#"/>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731_1*l_h_i*1_2_1"/>
  <p:tag name="KSO_WM_TEMPLATE_CATEGORY" val="diagram"/>
  <p:tag name="KSO_WM_TEMPLATE_INDEX" val="202317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731_1*l_h_i*1_2_2"/>
  <p:tag name="KSO_WM_TEMPLATE_CATEGORY" val="diagram"/>
  <p:tag name="KSO_WM_TEMPLATE_INDEX" val="20231731"/>
  <p:tag name="KSO_WM_UNIT_LAYERLEVEL" val="1_1_1"/>
  <p:tag name="KSO_WM_TAG_VERSION" val="3.0"/>
  <p:tag name="KSO_WM_BEAUTIFY_FLAG" val="#wm#"/>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2.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3_4"/>
  <p:tag name="KSO_WM_TEMPLATE_CATEGORY" val="diagram"/>
  <p:tag name="KSO_WM_TEMPLATE_INDEX" val="20233574"/>
  <p:tag name="KSO_WM_UNIT_LAYERLEVEL" val="1_1_1"/>
  <p:tag name="KSO_WM_TAG_VERSION" val="3.0"/>
  <p:tag name="KSO_WM_BEAUTIFY_FLAG" val="#wm#"/>
  <p:tag name="KSO_WM_UNIT_TYPE" val="m_h_i"/>
  <p:tag name="KSO_WM_UNIT_INDEX" val="1_3_4"/>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gradient&quot;:[{&quot;brightness&quot;:0,&quot;colorType&quot;:1,&quot;foreColorIndex&quot;:5,&quot;pos&quot;:0,&quot;transparency&quot;:0},{&quot;brightness&quot;:0.5,&quot;colorType&quot;:1,&quot;foreColorIndex&quot;:13,&quot;pos&quot;:0.8299999833106995,&quot;transparency&quot;:0}],&quot;type&quot;:2},&quot;shadow&quot;:{&quot;brightness&quot;:0,&quot;colorType&quot;:2,&quot;rgb&quot;:&quot;#000000&quot;,&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731_1*l_h_i*1_2_3"/>
  <p:tag name="KSO_WM_TEMPLATE_CATEGORY" val="diagram"/>
  <p:tag name="KSO_WM_TEMPLATE_INDEX" val="20231731"/>
  <p:tag name="KSO_WM_UNIT_LAYERLEVEL" val="1_1_1"/>
  <p:tag name="KSO_WM_TAG_VERSION" val="3.0"/>
  <p:tag name="KSO_WM_BEAUTIFY_FLAG" val="#wm#"/>
  <p:tag name="KSO_WM_DIAGRAM_MAX_ITEMCNT" val="6"/>
  <p:tag name="KSO_WM_DIAGRAM_MIN_ITEMCNT" val="2"/>
  <p:tag name="KSO_WM_DIAGRAM_VIRTUALLY_FRAME" val="{&quot;height&quot;:322.2532958984375,&quot;left&quot;:77.62503937007874,&quot;top&quot;:188.23925756259223,&quot;width&quot;:797.068976377952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1.xml><?xml version="1.0" encoding="utf-8"?>
<p:tagLst xmlns:p="http://schemas.openxmlformats.org/presentationml/2006/main">
  <p:tag name="KSO_WM_DIAGRAM_VIRTUALLY_FRAME" val="{&quot;height&quot;:755.3,&quot;left&quot;:27.2,&quot;top&quot;:79.72503937007869,&quot;width&quot;:925.55}"/>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93_2*l_h_a*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55.3,&quot;left&quot;:27.2,&quot;top&quot;:79.72503937007869,&quot;width&quot;:92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93_2*l_h_f*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55.3,&quot;left&quot;:27.2,&quot;top&quot;:79.72503937007869,&quot;width&quot;:92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224.xml><?xml version="1.0" encoding="utf-8"?>
<p:tagLst xmlns:p="http://schemas.openxmlformats.org/presentationml/2006/main">
  <p:tag name="KSO_WM_DIAGRAM_VIRTUALLY_FRAME" val="{&quot;height&quot;:755.3,&quot;left&quot;:27.2,&quot;top&quot;:79.72503937007869,&quot;width&quot;:925.55}"/>
</p:tagLst>
</file>

<file path=ppt/tags/tag2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93_2*l_h_a*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55.3,&quot;left&quot;:27.2,&quot;top&quot;:79.72503937007869,&quot;width&quot;:92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93_2*l_h_f*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755.3,&quot;left&quot;:27.2,&quot;top&quot;:79.72503937007869,&quot;width&quot;:92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227.xml><?xml version="1.0" encoding="utf-8"?>
<p:tagLst xmlns:p="http://schemas.openxmlformats.org/presentationml/2006/main">
  <p:tag name="TIMING" val="|2.9"/>
</p:tagLst>
</file>

<file path=ppt/tags/tag228.xml><?xml version="1.0" encoding="utf-8"?>
<p:tagLst xmlns:p="http://schemas.openxmlformats.org/presentationml/2006/main">
  <p:tag name="TIMING" val="|2.9"/>
</p:tagLst>
</file>

<file path=ppt/tags/tag229.xml><?xml version="1.0" encoding="utf-8"?>
<p:tagLst xmlns:p="http://schemas.openxmlformats.org/presentationml/2006/main">
  <p:tag name="TIMING" val="|2.9"/>
</p:tagLst>
</file>

<file path=ppt/tags/tag23.xml><?xml version="1.0" encoding="utf-8"?>
<p:tagLst xmlns:p="http://schemas.openxmlformats.org/presentationml/2006/main">
  <p:tag name="KSO_WM_DIAGRAM_VIRTUALLY_FRAME" val="{&quot;height&quot;:389.2610236220473,&quot;left&quot;:10.3,&quot;top&quot;:130.5,&quot;width&quot;:928.02881889763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33574_1*m_h_i*1_3_1"/>
  <p:tag name="KSO_WM_TEMPLATE_CATEGORY" val="diagram"/>
  <p:tag name="KSO_WM_TEMPLATE_INDEX" val="20233574"/>
  <p:tag name="KSO_WM_UNIT_LAYERLEVEL" val="1_1_1"/>
  <p:tag name="KSO_WM_TAG_VERSION" val="3.0"/>
  <p:tag name="KSO_WM_BEAUTIFY_FLAG" val="#wm#"/>
  <p:tag name="KSO_WM_UNIT_SUBTYPE" val="d"/>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0.xml><?xml version="1.0" encoding="utf-8"?>
<p:tagLst xmlns:p="http://schemas.openxmlformats.org/presentationml/2006/main">
  <p:tag name="TIMING" val="|2.9"/>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2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3*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4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62_3*l_h_i*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1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3*l_h_i*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3*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2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3*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3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4.xml><?xml version="1.0" encoding="utf-8"?>
<p:tagLst xmlns:p="http://schemas.openxmlformats.org/presentationml/2006/main">
  <p:tag name="KSO_WM_DIAGRAM_VIRTUALLY_FRAME" val="{&quot;height&quot;:389.2610236220473,&quot;left&quot;:10.3,&quot;top&quot;:130.5,&quot;width&quot;:928.0288188976377}"/>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3574_1*m_h_f*1_3_1"/>
  <p:tag name="KSO_WM_TEMPLATE_CATEGORY" val="diagram"/>
  <p:tag name="KSO_WM_TEMPLATE_INDEX" val="20233574"/>
  <p:tag name="KSO_WM_UNIT_LAYERLEVEL" val="1_1_1"/>
  <p:tag name="KSO_WM_TAG_VERSION" val="3.0"/>
  <p:tag name="KSO_WM_BEAUTIFY_FLAG" val="#wm#"/>
  <p:tag name="KSO_WM_DIAGRAM_VERSION" val="3"/>
  <p:tag name="KSO_WM_DIAGRAM_COLOR_TRICK" val="1"/>
  <p:tag name="KSO_WM_DIAGRAM_COLOR_TEXT_CAN_REMOVE" val="n"/>
  <p:tag name="KSO_WM_UNIT_VALUE" val="8"/>
  <p:tag name="KSO_WM_UNIT_PRESET_TEXT" val="单击此处添加内容"/>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3*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3*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2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3*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3*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2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3*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3*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2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3*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47.xml><?xml version="1.0" encoding="utf-8"?>
<p:tagLst xmlns:p="http://schemas.openxmlformats.org/presentationml/2006/main">
  <p:tag name="TIMING" val="|2.9"/>
</p:tagLst>
</file>

<file path=ppt/tags/tag248.xml><?xml version="1.0" encoding="utf-8"?>
<p:tagLst xmlns:p="http://schemas.openxmlformats.org/presentationml/2006/main">
  <p:tag name="TIMING" val="|2.9"/>
</p:tagLst>
</file>

<file path=ppt/tags/tag249.xml><?xml version="1.0" encoding="utf-8"?>
<p:tagLst xmlns:p="http://schemas.openxmlformats.org/presentationml/2006/main">
  <p:tag name="TIMING" val="|2.9"/>
</p:tagLst>
</file>

<file path=ppt/tags/tag25.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4_4"/>
  <p:tag name="KSO_WM_TEMPLATE_CATEGORY" val="diagram"/>
  <p:tag name="KSO_WM_TEMPLATE_INDEX" val="20233574"/>
  <p:tag name="KSO_WM_UNIT_LAYERLEVEL" val="1_1_1"/>
  <p:tag name="KSO_WM_TAG_VERSION" val="3.0"/>
  <p:tag name="KSO_WM_BEAUTIFY_FLAG" val="#wm#"/>
  <p:tag name="KSO_WM_UNIT_TYPE" val="m_h_i"/>
  <p:tag name="KSO_WM_UNIT_INDEX" val="1_4_4"/>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gradient&quot;:[{&quot;brightness&quot;:0,&quot;colorType&quot;:1,&quot;foreColorIndex&quot;:5,&quot;pos&quot;:0,&quot;transparency&quot;:0},{&quot;brightness&quot;:0.5,&quot;colorType&quot;:1,&quot;foreColorIndex&quot;:13,&quot;pos&quot;:0.8299999833106995,&quot;transparency&quot;:0}],&quot;type&quot;:2},&quot;shadow&quot;:{&quot;brightness&quot;:0,&quot;colorType&quot;:2,&quot;rgb&quot;:&quot;#000000&quot;,&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50.xml><?xml version="1.0" encoding="utf-8"?>
<p:tagLst xmlns:p="http://schemas.openxmlformats.org/presentationml/2006/main">
  <p:tag name="TIMING" val="|2.9"/>
</p:tagLst>
</file>

<file path=ppt/tags/tag251.xml><?xml version="1.0" encoding="utf-8"?>
<p:tagLst xmlns:p="http://schemas.openxmlformats.org/presentationml/2006/main">
  <p:tag name="TIMING" val="|2.9"/>
</p:tagLst>
</file>

<file path=ppt/tags/tag252.xml><?xml version="1.0" encoding="utf-8"?>
<p:tagLst xmlns:p="http://schemas.openxmlformats.org/presentationml/2006/main">
  <p:tag name="TIMING" val="|2.9"/>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3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3*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3*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3*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66.3,&quot;left&quot;:52.877960205078125,&quot;top&quot;:130.8,&quot;width&quot;:851.24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57.xml><?xml version="1.0" encoding="utf-8"?>
<p:tagLst xmlns:p="http://schemas.openxmlformats.org/presentationml/2006/main">
  <p:tag name="TIMING" val="|2.9"/>
</p:tagLst>
</file>

<file path=ppt/tags/tag258.xml><?xml version="1.0" encoding="utf-8"?>
<p:tagLst xmlns:p="http://schemas.openxmlformats.org/presentationml/2006/main">
  <p:tag name="KSO_WM_DIAGRAM_VIRTUALLY_FRAME" val="{&quot;height&quot;:335.85,&quot;left&quot;:48.25,&quot;top&quot;:200.3,&quot;width&quot;:871.95}"/>
</p:tagLst>
</file>

<file path=ppt/tags/tag25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29_3*n_h_i*1_1_1"/>
  <p:tag name="KSO_WM_TEMPLATE_CATEGORY" val="diagram"/>
  <p:tag name="KSO_WM_TEMPLATE_INDEX" val="20227929"/>
  <p:tag name="KSO_WM_UNIT_LAYERLEVEL" val="1_1_1"/>
  <p:tag name="KSO_WM_TAG_VERSION" val="1.0"/>
  <p:tag name="KSO_WM_BEAUTIFY_FLAG" val="#wm#"/>
  <p:tag name="KSO_WM_DIAGRAM_VIRTUALLY_FRAME" val="{&quot;height&quot;:335.85,&quot;left&quot;:48.25,&quot;top&quot;:200.3,&quot;width&quot;:871.95}"/>
</p:tagLst>
</file>

<file path=ppt/tags/tag26.xml><?xml version="1.0" encoding="utf-8"?>
<p:tagLst xmlns:p="http://schemas.openxmlformats.org/presentationml/2006/main">
  <p:tag name="KSO_WM_DIAGRAM_VIRTUALLY_FRAME" val="{&quot;height&quot;:389.2610236220473,&quot;left&quot;:10.3,&quot;top&quot;:130.5,&quot;width&quot;:928.02881889763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33574_1*m_h_i*1_4_1"/>
  <p:tag name="KSO_WM_TEMPLATE_CATEGORY" val="diagram"/>
  <p:tag name="KSO_WM_TEMPLATE_INDEX" val="20233574"/>
  <p:tag name="KSO_WM_UNIT_LAYERLEVEL" val="1_1_1"/>
  <p:tag name="KSO_WM_TAG_VERSION" val="3.0"/>
  <p:tag name="KSO_WM_BEAUTIFY_FLAG" val="#wm#"/>
  <p:tag name="KSO_WM_UNIT_SUBTYPE" val="d"/>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929_3*n_h_i*1_1_2"/>
  <p:tag name="KSO_WM_TEMPLATE_CATEGORY" val="diagram"/>
  <p:tag name="KSO_WM_TEMPLATE_INDEX" val="20227929"/>
  <p:tag name="KSO_WM_UNIT_LAYERLEVEL" val="1_1_1"/>
  <p:tag name="KSO_WM_TAG_VERSION" val="1.0"/>
  <p:tag name="KSO_WM_BEAUTIFY_FLAG" val="#wm#"/>
  <p:tag name="KSO_WM_DIAGRAM_VIRTUALLY_FRAME" val="{&quot;height&quot;:335.85,&quot;left&quot;:48.25,&quot;top&quot;:200.3,&quot;width&quot;:871.95}"/>
</p:tagLst>
</file>

<file path=ppt/tags/tag261.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929_3*n_h_i*1_1_3"/>
  <p:tag name="KSO_WM_TEMPLATE_CATEGORY" val="diagram"/>
  <p:tag name="KSO_WM_TEMPLATE_INDEX" val="20227929"/>
  <p:tag name="KSO_WM_UNIT_LAYERLEVEL" val="1_1_1"/>
  <p:tag name="KSO_WM_TAG_VERSION" val="1.0"/>
  <p:tag name="KSO_WM_BEAUTIFY_FLAG" val="#wm#"/>
  <p:tag name="KSO_WM_DIAGRAM_VIRTUALLY_FRAME" val="{&quot;height&quot;:335.85,&quot;left&quot;:48.25,&quot;top&quot;:200.3,&quot;width&quot;:871.95}"/>
</p:tagLst>
</file>

<file path=ppt/tags/tag262.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929_3*n_h_h_i*1_2_3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63.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929_3*n_h_h_i*1_2_2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64.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929_3*n_h_h_i*1_2_1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6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929_3*n_h_a*1_1_1"/>
  <p:tag name="KSO_WM_TEMPLATE_CATEGORY" val="diagram"/>
  <p:tag name="KSO_WM_TEMPLATE_INDEX" val="20227929"/>
  <p:tag name="KSO_WM_UNIT_LAYERLEVEL" val="1_1_1"/>
  <p:tag name="KSO_WM_TAG_VERSION" val="1.0"/>
  <p:tag name="KSO_WM_BEAUTIFY_FLAG" val="#wm#"/>
  <p:tag name="KSO_WM_UNIT_TEXT_FILL_FORE_SCHEMECOLOR_INDEX" val="5"/>
  <p:tag name="KSO_WM_UNIT_TEXT_FILL_TYPE" val="1"/>
  <p:tag name="KSO_WM_DIAGRAM_VIRTUALLY_FRAME" val="{&quot;height&quot;:335.85,&quot;left&quot;:48.25,&quot;top&quot;:200.3,&quot;width&quot;:871.95}"/>
</p:tagLst>
</file>

<file path=ppt/tags/tag266.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929_3*n_h_h_i*1_2_3_2"/>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67.xml><?xml version="1.0" encoding="utf-8"?>
<p:tagLst xmlns:p="http://schemas.openxmlformats.org/presentationml/2006/main">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929_3*n_h_h_i*1_2_2_2"/>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68.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929_3*n_h_h_a*1_2_3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69.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SUBTYPE" val="a"/>
  <p:tag name="KSO_WM_UNIT_PRESET_TEXT" val="单击此处输入你的正文，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929_3*n_h_h_f*1_2_3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xml><?xml version="1.0" encoding="utf-8"?>
<p:tagLst xmlns:p="http://schemas.openxmlformats.org/presentationml/2006/main">
  <p:tag name="KSO_WM_DIAGRAM_VIRTUALLY_FRAME" val="{&quot;height&quot;:389.2610236220473,&quot;left&quot;:10.3,&quot;top&quot;:130.5,&quot;width&quot;:928.0288188976377}"/>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33574_1*m_h_f*1_4_1"/>
  <p:tag name="KSO_WM_TEMPLATE_CATEGORY" val="diagram"/>
  <p:tag name="KSO_WM_TEMPLATE_INDEX" val="20233574"/>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内容"/>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0.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929_3*n_h_h_a*1_2_2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1.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单击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929_3*n_h_h_a*1_2_1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2.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929_3*n_h_h_i*1_2_1_2"/>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3.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929_3*n_h_h_x*1_2_1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4.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929_3*n_h_h_x*1_2_2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5.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929_3*n_h_h_x*1_2_3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6.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SUBTYPE" val="a"/>
  <p:tag name="KSO_WM_UNIT_PRESET_TEXT" val="单击此处输入你的正文，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929_3*n_h_h_f*1_2_3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7.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SUBTYPE" val="a"/>
  <p:tag name="KSO_WM_UNIT_PRESET_TEXT" val="单击此处输入你的正文，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929_3*n_h_h_f*1_2_3_1"/>
  <p:tag name="KSO_WM_TEMPLATE_CATEGORY" val="diagram"/>
  <p:tag name="KSO_WM_TEMPLATE_INDEX" val="20227929"/>
  <p:tag name="KSO_WM_UNIT_LAYERLEVEL" val="1_1_1_1"/>
  <p:tag name="KSO_WM_TAG_VERSION" val="1.0"/>
  <p:tag name="KSO_WM_BEAUTIFY_FLAG" val="#wm#"/>
  <p:tag name="KSO_WM_DIAGRAM_VIRTUALLY_FRAME" val="{&quot;height&quot;:335.85,&quot;left&quot;:48.25,&quot;top&quot;:200.3,&quot;width&quot;:871.95}"/>
</p:tagLst>
</file>

<file path=ppt/tags/tag278.xml><?xml version="1.0" encoding="utf-8"?>
<p:tagLst xmlns:p="http://schemas.openxmlformats.org/presentationml/2006/main">
  <p:tag name="TIMING" val="|2.9"/>
</p:tagLst>
</file>

<file path=ppt/tags/tag279.xml><?xml version="1.0" encoding="utf-8"?>
<p:tagLst xmlns:p="http://schemas.openxmlformats.org/presentationml/2006/main">
  <p:tag name="KSO_WM_DIAGRAM_VIRTUALLY_FRAME" val="{&quot;height&quot;:420.1,&quot;left&quot;:66.55,&quot;top&quot;:80.25,&quot;width&quot;:837.9}"/>
</p:tagLst>
</file>

<file path=ppt/tags/tag28.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5_4"/>
  <p:tag name="KSO_WM_TEMPLATE_CATEGORY" val="diagram"/>
  <p:tag name="KSO_WM_TEMPLATE_INDEX" val="20233574"/>
  <p:tag name="KSO_WM_UNIT_LAYERLEVEL" val="1_1_1"/>
  <p:tag name="KSO_WM_TAG_VERSION" val="3.0"/>
  <p:tag name="KSO_WM_BEAUTIFY_FLAG" val="#wm#"/>
  <p:tag name="KSO_WM_UNIT_TYPE" val="m_h_i"/>
  <p:tag name="KSO_WM_UNIT_INDEX" val="1_5_4"/>
  <p:tag name="KSO_WM_DIAGRAM_VERSION" val="3"/>
  <p:tag name="KSO_WM_DIAGRAM_COLOR_TRICK" val="1"/>
  <p:tag name="KSO_WM_DIAGRAM_COLOR_TEXT_CAN_REMOVE" val="n"/>
  <p:tag name="KSO_WM_DIAGRAM_MAX_ITEMCNT" val="5"/>
  <p:tag name="KSO_WM_DIAGRAM_MIN_ITEMCNT" val="5"/>
  <p:tag name="KSO_WM_DIAGRAM_COLOR_MATCH_VALUE" val="{&quot;shape&quot;:{&quot;fill&quot;:{&quot;type&quot;:0},&quot;glow&quot;:{&quot;colorType&quot;:0},&quot;line&quot;:{&quot;gradient&quot;:[{&quot;brightness&quot;:0,&quot;colorType&quot;:1,&quot;foreColorIndex&quot;:5,&quot;pos&quot;:0,&quot;transparency&quot;:0},{&quot;brightness&quot;:0.5,&quot;colorType&quot;:1,&quot;foreColorIndex&quot;:13,&quot;pos&quot;:0.8299999833106995,&quot;transparency&quot;:0}],&quot;type&quot;:2},&quot;shadow&quot;:{&quot;brightness&quot;:0,&quot;colorType&quot;:2,&quot;rgb&quot;:&quot;#000000&quot;,&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8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17_3*n_h_h_a*1_2_1_1"/>
  <p:tag name="KSO_WM_TEMPLATE_CATEGORY" val="diagram"/>
  <p:tag name="KSO_WM_TEMPLATE_INDEX" val="20228117"/>
  <p:tag name="KSO_WM_UNIT_LAYERLEVEL" val="1_1_1_1"/>
  <p:tag name="KSO_WM_TAG_VERSION" val="1.0"/>
  <p:tag name="KSO_WM_BEAUTIFY_FLAG" val="#wm#"/>
  <p:tag name="KSO_WM_UNIT_TEXT_FILL_FORE_SCHEMECOLOR_INDEX" val="5"/>
  <p:tag name="KSO_WM_UNIT_TEXT_FILL_TYPE" val="1"/>
  <p:tag name="KSO_WM_DIAGRAM_VIRTUALLY_FRAME" val="{&quot;height&quot;:420.1,&quot;left&quot;:66.55,&quot;top&quot;:80.25,&quot;width&quot;:837.9}"/>
</p:tagLst>
</file>

<file path=ppt/tags/tag281.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8117_3*n_h_h_f*1_2_1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 name="KSO_WM_DIAGRAM_VIRTUALLY_FRAME" val="{&quot;height&quot;:420.1,&quot;left&quot;:66.55,&quot;top&quot;:80.25,&quot;width&quot;:837.9}"/>
</p:tagLst>
</file>

<file path=ppt/tags/tag28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17_3*n_h_h_a*1_2_2_1"/>
  <p:tag name="KSO_WM_TEMPLATE_CATEGORY" val="diagram"/>
  <p:tag name="KSO_WM_TEMPLATE_INDEX" val="20228117"/>
  <p:tag name="KSO_WM_UNIT_LAYERLEVEL" val="1_1_1_1"/>
  <p:tag name="KSO_WM_TAG_VERSION" val="1.0"/>
  <p:tag name="KSO_WM_BEAUTIFY_FLAG" val="#wm#"/>
  <p:tag name="KSO_WM_UNIT_TEXT_FILL_FORE_SCHEMECOLOR_INDEX" val="6"/>
  <p:tag name="KSO_WM_UNIT_TEXT_FILL_TYPE" val="1"/>
  <p:tag name="KSO_WM_DIAGRAM_VIRTUALLY_FRAME" val="{&quot;height&quot;:420.1,&quot;left&quot;:66.55,&quot;top&quot;:80.25,&quot;width&quot;:837.9}"/>
</p:tagLst>
</file>

<file path=ppt/tags/tag283.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8117_3*n_h_h_f*1_2_2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 name="KSO_WM_DIAGRAM_VIRTUALLY_FRAME" val="{&quot;height&quot;:420.1,&quot;left&quot;:66.55,&quot;top&quot;:80.25,&quot;width&quot;:837.9}"/>
</p:tagLst>
</file>

<file path=ppt/tags/tag28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8117_3*n_h_h_a*1_2_3_1"/>
  <p:tag name="KSO_WM_TEMPLATE_CATEGORY" val="diagram"/>
  <p:tag name="KSO_WM_TEMPLATE_INDEX" val="20228117"/>
  <p:tag name="KSO_WM_UNIT_LAYERLEVEL" val="1_1_1_1"/>
  <p:tag name="KSO_WM_TAG_VERSION" val="1.0"/>
  <p:tag name="KSO_WM_BEAUTIFY_FLAG" val="#wm#"/>
  <p:tag name="KSO_WM_UNIT_TEXT_FILL_FORE_SCHEMECOLOR_INDEX" val="7"/>
  <p:tag name="KSO_WM_UNIT_TEXT_FILL_TYPE" val="1"/>
  <p:tag name="KSO_WM_DIAGRAM_VIRTUALLY_FRAME" val="{&quot;height&quot;:420.1,&quot;left&quot;:66.55,&quot;top&quot;:80.25,&quot;width&quot;:837.9}"/>
</p:tagLst>
</file>

<file path=ppt/tags/tag285.xml><?xml version="1.0" encoding="utf-8"?>
<p:tagLst xmlns:p="http://schemas.openxmlformats.org/presentationml/2006/main">
  <p:tag name="KSO_WM_UNIT_SUBTYPE" val="a"/>
  <p:tag name="KSO_WM_UNIT_PRESET_TEXT" val="单击此处输入你的正文。"/>
  <p:tag name="KSO_WM_UNIT_NOCLEAR" val="0"/>
  <p:tag name="KSO_WM_UNIT_VALUE" val="1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8117_3*n_h_h_f*1_2_3_1"/>
  <p:tag name="KSO_WM_TEMPLATE_CATEGORY" val="diagram"/>
  <p:tag name="KSO_WM_TEMPLATE_INDEX" val="20228117"/>
  <p:tag name="KSO_WM_UNIT_LAYERLEVEL" val="1_1_1_1"/>
  <p:tag name="KSO_WM_TAG_VERSION" val="1.0"/>
  <p:tag name="KSO_WM_BEAUTIFY_FLAG" val="#wm#"/>
  <p:tag name="KSO_WM_UNIT_TEXT_FILL_FORE_SCHEMECOLOR_INDEX" val="13"/>
  <p:tag name="KSO_WM_UNIT_TEXT_FILL_TYPE" val="1"/>
  <p:tag name="KSO_WM_DIAGRAM_VIRTUALLY_FRAME" val="{&quot;height&quot;:420.1,&quot;left&quot;:66.55,&quot;top&quot;:80.25,&quot;width&quot;:837.9}"/>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17_3*n_h_i*1_1_1"/>
  <p:tag name="KSO_WM_TEMPLATE_CATEGORY" val="diagram"/>
  <p:tag name="KSO_WM_TEMPLATE_INDEX" val="20228117"/>
  <p:tag name="KSO_WM_UNIT_LAYERLEVEL" val="1_1_1"/>
  <p:tag name="KSO_WM_TAG_VERSION" val="1.0"/>
  <p:tag name="KSO_WM_BEAUTIFY_FLAG" val="#wm#"/>
  <p:tag name="KSO_WM_DIAGRAM_VIRTUALLY_FRAME" val="{&quot;height&quot;:420.1,&quot;left&quot;:66.55,&quot;top&quot;:80.25,&quot;width&quot;:837.9}"/>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17_3*n_h_h_i*1_2_2_1"/>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17_3*n_h_h_i*1_2_1_1"/>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17_3*n_h_h_i*1_2_1_2"/>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9.xml><?xml version="1.0" encoding="utf-8"?>
<p:tagLst xmlns:p="http://schemas.openxmlformats.org/presentationml/2006/main">
  <p:tag name="KSO_WM_DIAGRAM_VIRTUALLY_FRAME" val="{&quot;height&quot;:389.2610236220473,&quot;left&quot;:10.3,&quot;top&quot;:130.5,&quot;width&quot;:928.02881889763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33574_1*m_h_i*1_5_1"/>
  <p:tag name="KSO_WM_TEMPLATE_CATEGORY" val="diagram"/>
  <p:tag name="KSO_WM_TEMPLATE_INDEX" val="20233574"/>
  <p:tag name="KSO_WM_UNIT_LAYERLEVEL" val="1_1_1"/>
  <p:tag name="KSO_WM_TAG_VERSION" val="3.0"/>
  <p:tag name="KSO_WM_BEAUTIFY_FLAG" val="#wm#"/>
  <p:tag name="KSO_WM_UNIT_SUBTYPE" val="d"/>
  <p:tag name="KSO_WM_DIAGRAM_VERSION" val="3"/>
  <p:tag name="KSO_WM_DIAGRAM_COLOR_TRICK" val="1"/>
  <p:tag name="KSO_WM_DIAGRAM_COLOR_TEXT_CAN_REMOVE" val="n"/>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17_3*n_h_h_i*1_2_3_1"/>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17_3*n_h_h_i*1_2_1_3"/>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17_3*n_h_h_i*1_2_2_2"/>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17_3*n_h_h_i*1_2_3_2"/>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17_3*n_h_h_i*1_2_3_3"/>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17_3*n_h_h_i*1_2_2_3"/>
  <p:tag name="KSO_WM_TEMPLATE_CATEGORY" val="diagram"/>
  <p:tag name="KSO_WM_TEMPLATE_INDEX" val="20228117"/>
  <p:tag name="KSO_WM_UNIT_LAYERLEVEL" val="1_1_1_1"/>
  <p:tag name="KSO_WM_TAG_VERSION" val="1.0"/>
  <p:tag name="KSO_WM_BEAUTIFY_FLAG" val="#wm#"/>
  <p:tag name="KSO_WM_DIAGRAM_VIRTUALLY_FRAME" val="{&quot;height&quot;:420.1,&quot;left&quot;:66.55,&quot;top&quot;:80.25,&quot;width&quot;:837.9}"/>
</p:tagLst>
</file>

<file path=ppt/tags/tag29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17_3*n_h_h_x*1_2_1_1"/>
  <p:tag name="KSO_WM_TEMPLATE_CATEGORY" val="diagram"/>
  <p:tag name="KSO_WM_TEMPLATE_INDEX" val="20228117"/>
  <p:tag name="KSO_WM_UNIT_LAYERLEVEL" val="1_1_1_1"/>
  <p:tag name="KSO_WM_TAG_VERSION" val="1.0"/>
  <p:tag name="KSO_WM_BEAUTIFY_FLAG" val="#wm#"/>
  <p:tag name="KSO_WM_UNIT_SHADOW_SCHEMECOLOR_INDEX" val="5"/>
  <p:tag name="KSO_WM_DIAGRAM_VIRTUALLY_FRAME" val="{&quot;height&quot;:420.1,&quot;left&quot;:66.55,&quot;top&quot;:80.25,&quot;width&quot;:837.9}"/>
</p:tagLst>
</file>

<file path=ppt/tags/tag29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17_3*n_h_h_x*1_2_2_1"/>
  <p:tag name="KSO_WM_TEMPLATE_CATEGORY" val="diagram"/>
  <p:tag name="KSO_WM_TEMPLATE_INDEX" val="20228117"/>
  <p:tag name="KSO_WM_UNIT_LAYERLEVEL" val="1_1_1_1"/>
  <p:tag name="KSO_WM_TAG_VERSION" val="1.0"/>
  <p:tag name="KSO_WM_BEAUTIFY_FLAG" val="#wm#"/>
  <p:tag name="KSO_WM_UNIT_SHADOW_SCHEMECOLOR_INDEX" val="6"/>
  <p:tag name="KSO_WM_DIAGRAM_VIRTUALLY_FRAME" val="{&quot;height&quot;:420.1,&quot;left&quot;:66.55,&quot;top&quot;:80.25,&quot;width&quot;:837.9}"/>
</p:tagLst>
</file>

<file path=ppt/tags/tag29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117_3*n_h_h_x*1_2_3_1"/>
  <p:tag name="KSO_WM_TEMPLATE_CATEGORY" val="diagram"/>
  <p:tag name="KSO_WM_TEMPLATE_INDEX" val="20228117"/>
  <p:tag name="KSO_WM_UNIT_LAYERLEVEL" val="1_1_1_1"/>
  <p:tag name="KSO_WM_TAG_VERSION" val="1.0"/>
  <p:tag name="KSO_WM_BEAUTIFY_FLAG" val="#wm#"/>
  <p:tag name="KSO_WM_UNIT_SHADOW_SCHEMECOLOR_INDEX" val="7"/>
  <p:tag name="KSO_WM_DIAGRAM_VIRTUALLY_FRAME" val="{&quot;height&quot;:420.1,&quot;left&quot;:66.55,&quot;top&quot;:80.25,&quot;width&quot;:837.9}"/>
</p:tagLst>
</file>

<file path=ppt/tags/tag299.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DIAGRAM_GROUP_CODE" val="n1-2"/>
  <p:tag name="KSO_WM_UNIT_TYPE" val="a"/>
  <p:tag name="KSO_WM_UNIT_INDEX" val="1"/>
  <p:tag name="KSO_WM_UNIT_ID" val="diagram20228117_3*a*1"/>
  <p:tag name="KSO_WM_TEMPLATE_CATEGORY" val="diagram"/>
  <p:tag name="KSO_WM_TEMPLATE_INDEX" val="20228117"/>
  <p:tag name="KSO_WM_UNIT_LAYERLEVEL" val="1"/>
  <p:tag name="KSO_WM_TAG_VERSION" val="1.0"/>
  <p:tag name="KSO_WM_BEAUTIFY_FLAG" val="#wm#"/>
  <p:tag name="KSO_WM_UNIT_TEXT_FILL_FORE_SCHEMECOLOR_INDEX" val="13"/>
  <p:tag name="KSO_WM_UNIT_TEXT_FILL_TYPE" val="1"/>
</p:tagLst>
</file>

<file path=ppt/tags/tag3.xml><?xml version="1.0" encoding="utf-8"?>
<p:tagLst xmlns:p="http://schemas.openxmlformats.org/presentationml/2006/main">
  <p:tag name="TIMING" val="|2.9"/>
</p:tagLst>
</file>

<file path=ppt/tags/tag30.xml><?xml version="1.0" encoding="utf-8"?>
<p:tagLst xmlns:p="http://schemas.openxmlformats.org/presentationml/2006/main">
  <p:tag name="KSO_WM_DIAGRAM_VIRTUALLY_FRAME" val="{&quot;height&quot;:389.2610236220473,&quot;left&quot;:10.3,&quot;top&quot;:130.5,&quot;width&quot;:928.0288188976377}"/>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33574_1*m_h_f*1_5_1"/>
  <p:tag name="KSO_WM_TEMPLATE_CATEGORY" val="diagram"/>
  <p:tag name="KSO_WM_TEMPLATE_INDEX" val="20233574"/>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内容"/>
  <p:tag name="KSO_WM_UNIT_TEXT_FILL_FORE_SCHEMECOLOR_INDEX" val="1"/>
  <p:tag name="KSO_WM_UNIT_TEXT_FILL_TYPE" val="1"/>
  <p:tag name="KSO_WM_DIAGRAM_MAX_ITEMCNT" val="5"/>
  <p:tag name="KSO_WM_DIAGRAM_MIN_ITEMCNT" val="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0.xml><?xml version="1.0" encoding="utf-8"?>
<p:tagLst xmlns:p="http://schemas.openxmlformats.org/presentationml/2006/main">
  <p:tag name="TIMING" val="|2.9"/>
</p:tagLst>
</file>

<file path=ppt/tags/tag301.xml><?xml version="1.0" encoding="utf-8"?>
<p:tagLst xmlns:p="http://schemas.openxmlformats.org/presentationml/2006/main">
  <p:tag name="TIMING" val="|2.9"/>
</p:tagLst>
</file>

<file path=ppt/tags/tag302.xml><?xml version="1.0" encoding="utf-8"?>
<p:tagLst xmlns:p="http://schemas.openxmlformats.org/presentationml/2006/main">
  <p:tag name="KSO_WM_DIAGRAM_VIRTUALLY_FRAME" val="{&quot;height&quot;:213.85,&quot;left&quot;:233.4,&quot;top&quot;:255.4,&quot;width&quot;:489.95}"/>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49_3*l_i*1_1"/>
  <p:tag name="KSO_WM_TEMPLATE_CATEGORY" val="diagram"/>
  <p:tag name="KSO_WM_TEMPLATE_INDEX" val="649"/>
  <p:tag name="KSO_WM_UNIT_LAYERLEVEL" val="1_1"/>
  <p:tag name="KSO_WM_TAG_VERSION" val="1.0"/>
  <p:tag name="KSO_WM_BEAUTIFY_FLAG" val="#wm#"/>
  <p:tag name="KSO_WM_UNIT_LINE_FORE_SCHEMECOLOR_INDEX" val="16"/>
  <p:tag name="KSO_WM_UNIT_LINE_FILL_TYPE" val="2"/>
  <p:tag name="KSO_WM_UNIT_TEXT_FILL_FORE_SCHEMECOLOR_INDEX" val="2"/>
  <p:tag name="KSO_WM_UNIT_TEXT_FILL_TYPE" val="1"/>
  <p:tag name="KSO_WM_DIAGRAM_VIRTUALLY_FRAME" val="{&quot;height&quot;:213.85,&quot;left&quot;:233.4,&quot;top&quot;:255.4,&quot;width&quot;:489.95}"/>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49_3*l_i*1_2"/>
  <p:tag name="KSO_WM_TEMPLATE_CATEGORY" val="diagram"/>
  <p:tag name="KSO_WM_TEMPLATE_INDEX" val="649"/>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DIAGRAM_VIRTUALLY_FRAME" val="{&quot;height&quot;:213.85,&quot;left&quot;:233.4,&quot;top&quot;:255.4,&quot;width&quot;:489.95}"/>
</p:tagLst>
</file>

<file path=ppt/tags/tag305.xml><?xml version="1.0" encoding="utf-8"?>
<p:tagLst xmlns:p="http://schemas.openxmlformats.org/presentationml/2006/main">
  <p:tag name="KSO_WM_UNIT_VALUE" val="232*193"/>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649_3*l_x*1_1"/>
  <p:tag name="KSO_WM_TEMPLATE_CATEGORY" val="diagram"/>
  <p:tag name="KSO_WM_TEMPLATE_INDEX" val="649"/>
  <p:tag name="KSO_WM_UNIT_LAYERLEVEL" val="1_1"/>
  <p:tag name="KSO_WM_TAG_VERSION" val="1.0"/>
  <p:tag name="KSO_WM_BEAUTIFY_FLAG" val="#wm#"/>
  <p:tag name="KSO_WM_UNIT_FILL_FORE_SCHEMECOLOR_INDEX" val="15"/>
  <p:tag name="KSO_WM_UNIT_FILL_TYPE" val="1"/>
  <p:tag name="KSO_WM_DIAGRAM_VIRTUALLY_FRAME" val="{&quot;height&quot;:213.85,&quot;left&quot;:233.4,&quot;top&quot;:255.4,&quot;width&quot;:489.95}"/>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49_3*l_h_i*1_3_4"/>
  <p:tag name="KSO_WM_TEMPLATE_CATEGORY" val="diagram"/>
  <p:tag name="KSO_WM_TEMPLATE_INDEX" val="649"/>
  <p:tag name="KSO_WM_UNIT_LAYERLEVEL" val="1_1_1"/>
  <p:tag name="KSO_WM_TAG_VERSION" val="1.0"/>
  <p:tag name="KSO_WM_BEAUTIFY_FLAG" val="#wm#"/>
  <p:tag name="KSO_WM_UNIT_LINE_FORE_SCHEMECOLOR_INDEX" val="7"/>
  <p:tag name="KSO_WM_UNIT_LINE_FILL_TYPE" val="2"/>
  <p:tag name="KSO_WM_DIAGRAM_VIRTUALLY_FRAME" val="{&quot;height&quot;:213.85,&quot;left&quot;:233.4,&quot;top&quot;:255.4,&quot;width&quot;:489.95}"/>
</p:tagLst>
</file>

<file path=ppt/tags/tag30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649_3*l_h_i*1_1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213.85,&quot;left&quot;:233.4,&quot;top&quot;:255.4,&quot;width&quot;:489.95}"/>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49_3*l_h_i*1_1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213.85,&quot;left&quot;:233.4,&quot;top&quot;:255.4,&quot;width&quot;:489.95}"/>
</p:tagLst>
</file>

<file path=ppt/tags/tag309.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9_3*l_h_x*1_1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DIAGRAM_VIRTUALLY_FRAME" val="{&quot;height&quot;:213.85,&quot;left&quot;:233.4,&quot;top&quot;:255.4,&quot;width&quot;:489.95}"/>
</p:tagLst>
</file>

<file path=ppt/tags/tag31.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i*1_1"/>
  <p:tag name="KSO_WM_TEMPLATE_CATEGORY" val="diagram"/>
  <p:tag name="KSO_WM_TEMPLATE_INDEX" val="20233574"/>
  <p:tag name="KSO_WM_UNIT_LAYERLEVEL" val="1_1"/>
  <p:tag name="KSO_WM_TAG_VERSION" val="3.0"/>
  <p:tag name="KSO_WM_BEAUTIFY_FLAG" val="#wm#"/>
  <p:tag name="KSO_WM_UNIT_TYPE" val="m_i"/>
  <p:tag name="KSO_WM_UNIT_INDEX" val="1_1"/>
  <p:tag name="KSO_WM_DIAGRAM_VERSION" val="3"/>
  <p:tag name="KSO_WM_DIAGRAM_COLOR_TRICK" val="1"/>
  <p:tag name="KSO_WM_DIAGRAM_COLOR_TEXT_CAN_REMOVE" val="n"/>
  <p:tag name="KSO_WM_UNIT_FILL_TYPE" val="3"/>
  <p:tag name="KSO_WM_DIAGRAM_MAX_ITEMCNT" val="5"/>
  <p:tag name="KSO_WM_DIAGRAM_MIN_ITEMCNT" val="5"/>
  <p:tag name="KSO_WM_DIAGRAM_COLOR_MATCH_VALUE" val="{&quot;shape&quot;:{&quot;fill&quot;:{&quot;gradient&quot;:[{&quot;brightness&quot;:0.800000011920929,&quot;colorType&quot;:1,&quot;foreColorIndex&quot;:5,&quot;pos&quot;:0,&quot;transparency&quot;:0.8500000238418579},{&quot;brightness&quot;:0,&quot;colorType&quot;:1,&quot;foreColorIndex&quot;:5,&quot;pos&quot;:1,&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49_3*l_h_i*1_1_1"/>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 name="KSO_WM_DIAGRAM_VIRTUALLY_FRAME" val="{&quot;height&quot;:213.85,&quot;left&quot;:233.4,&quot;top&quot;:255.4,&quot;width&quot;:489.95}"/>
</p:tagLst>
</file>

<file path=ppt/tags/tag31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49_3*l_h_i*1_2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DIAGRAM_VIRTUALLY_FRAME" val="{&quot;height&quot;:213.85,&quot;left&quot;:233.4,&quot;top&quot;:255.4,&quot;width&quot;:489.95}"/>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49_3*l_h_i*1_2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213.85,&quot;left&quot;:233.4,&quot;top&quot;:255.4,&quot;width&quot;:489.95}"/>
</p:tagLst>
</file>

<file path=ppt/tags/tag313.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9_3*l_h_x*1_2_1"/>
  <p:tag name="KSO_WM_TEMPLATE_CATEGORY" val="diagram"/>
  <p:tag name="KSO_WM_TEMPLATE_INDEX" val="64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 name="KSO_WM_DIAGRAM_VIRTUALLY_FRAME" val="{&quot;height&quot;:213.85,&quot;left&quot;:233.4,&quot;top&quot;:255.4,&quot;width&quot;:489.95}"/>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49_3*l_h_i*1_2_1"/>
  <p:tag name="KSO_WM_TEMPLATE_CATEGORY" val="diagram"/>
  <p:tag name="KSO_WM_TEMPLATE_INDEX" val="649"/>
  <p:tag name="KSO_WM_UNIT_LAYERLEVEL" val="1_1_1"/>
  <p:tag name="KSO_WM_TAG_VERSION" val="1.0"/>
  <p:tag name="KSO_WM_BEAUTIFY_FLAG" val="#wm#"/>
  <p:tag name="KSO_WM_UNIT_LINE_FORE_SCHEMECOLOR_INDEX" val="6"/>
  <p:tag name="KSO_WM_UNIT_LINE_FILL_TYPE" val="2"/>
  <p:tag name="KSO_WM_DIAGRAM_VIRTUALLY_FRAME" val="{&quot;height&quot;:213.85,&quot;left&quot;:233.4,&quot;top&quot;:255.4,&quot;width&quot;:489.95}"/>
</p:tagLst>
</file>

<file path=ppt/tags/tag315.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9_3*l_h_f*1_1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213.85,&quot;left&quot;:233.4,&quot;top&quot;:255.4,&quot;width&quot;:489.95}"/>
</p:tagLst>
</file>

<file path=ppt/tags/tag316.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9_3*l_h_f*1_2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213.85,&quot;left&quot;:233.4,&quot;top&quot;:255.4,&quot;width&quot;:489.95}"/>
</p:tagLst>
</file>

<file path=ppt/tags/tag31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49_3*l_h_i*1_3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 name="KSO_WM_DIAGRAM_VIRTUALLY_FRAME" val="{&quot;height&quot;:213.85,&quot;left&quot;:233.4,&quot;top&quot;:255.4,&quot;width&quot;:489.95}"/>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49_3*l_h_i*1_3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213.85,&quot;left&quot;:233.4,&quot;top&quot;:255.4,&quot;width&quot;:489.95}"/>
</p:tagLst>
</file>

<file path=ppt/tags/tag319.xml><?xml version="1.0" encoding="utf-8"?>
<p:tagLst xmlns:p="http://schemas.openxmlformats.org/presentationml/2006/main">
  <p:tag name="KSO_WM_UNIT_VALUE" val="106*11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649_3*l_h_x*1_3_1"/>
  <p:tag name="KSO_WM_TEMPLATE_CATEGORY" val="diagram"/>
  <p:tag name="KSO_WM_TEMPLATE_INDEX" val="64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DIAGRAM_VIRTUALLY_FRAME" val="{&quot;height&quot;:213.85,&quot;left&quot;:233.4,&quot;top&quot;:255.4,&quot;width&quot;:489.95}"/>
</p:tagLst>
</file>

<file path=ppt/tags/tag32.xml><?xml version="1.0" encoding="utf-8"?>
<p:tagLst xmlns:p="http://schemas.openxmlformats.org/presentationml/2006/main">
  <p:tag name="TIMING" val="|2.9"/>
</p:tagLst>
</file>

<file path=ppt/tags/tag320.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49_3*l_h_f*1_3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213.85,&quot;left&quot;:233.4,&quot;top&quot;:255.4,&quot;width&quot;:489.95}"/>
</p:tagLst>
</file>

<file path=ppt/tags/tag321.xml><?xml version="1.0" encoding="utf-8"?>
<p:tagLst xmlns:p="http://schemas.openxmlformats.org/presentationml/2006/main">
  <p:tag name="TIMING" val="|2.9"/>
</p:tagLst>
</file>

<file path=ppt/tags/tag322.xml><?xml version="1.0" encoding="utf-8"?>
<p:tagLst xmlns:p="http://schemas.openxmlformats.org/presentationml/2006/main">
  <p:tag name="TIMING" val="|2.9"/>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1_1"/>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1_1"/>
  <p:tag name="KSO_WM_UNIT_FILL_FORE_SCHEMECOLOR_INDEX" val="14"/>
  <p:tag name="KSO_WM_UNIT_FILL_TYPE" val="1"/>
  <p:tag name="KSO_WM_UNIT_SHADOW_SCHEMECOLOR_INDEX" val="5"/>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1_2"/>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1_2"/>
  <p:tag name="KSO_WM_UNIT_FILL_FORE_SCHEMECOLOR_INDEX" val="14"/>
  <p:tag name="KSO_WM_UNIT_FILL_TYPE" val="1"/>
  <p:tag name="KSO_WM_UNIT_SHADOW_SCHEMECOLOR_INDEX" val="5"/>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1_3"/>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1_3"/>
  <p:tag name="KSO_WM_UNIT_FILL_FORE_SCHEMECOLOR_INDEX" val="5"/>
  <p:tag name="KSO_WM_UNIT_SHADOW_SCHEMECOLOR_INDEX" val="5"/>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h_i*1_2_1_1"/>
  <p:tag name="KSO_WM_TEMPLATE_CATEGORY" val="diagram"/>
  <p:tag name="KSO_WM_TEMPLATE_INDEX" val="20228674"/>
  <p:tag name="KSO_WM_UNIT_LAYERLEVEL" val="1_1_1_1"/>
  <p:tag name="KSO_WM_TAG_VERSION" val="1.0"/>
  <p:tag name="KSO_WM_BEAUTIFY_FLAG" val="#wm#"/>
  <p:tag name="KSO_WM_DIAGRAM_GROUP_CODE" val="n1-1"/>
  <p:tag name="KSO_WM_UNIT_TYPE" val="n_h_h_i"/>
  <p:tag name="KSO_WM_UNIT_INDEX" val="1_2_1_1"/>
  <p:tag name="KSO_WM_UNIT_FILL_FORE_SCHEMECOLOR_INDEX" val="6"/>
  <p:tag name="KSO_WM_UNIT_SHADOW_SCHEMECOLOR_INDEX" val="6"/>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1_4"/>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1_4"/>
  <p:tag name="KSO_WM_UNIT_FILL_FORE_SCHEMECOLOR_INDEX" val="14"/>
  <p:tag name="KSO_WM_UNIT_FILL_TYPE" val="1"/>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1_5"/>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1_5"/>
  <p:tag name="KSO_WM_UNIT_FILL_FORE_SCHEMECOLOR_INDEX" val="14"/>
  <p:tag name="KSO_WM_UNIT_FILL_TYPE" val="1"/>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1_6"/>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1_6"/>
  <p:tag name="KSO_WM_UNIT_FILL_FORE_SCHEMECOLOR_INDEX" val="14"/>
  <p:tag name="KSO_WM_UNIT_FILL_TYPE" val="1"/>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xml><?xml version="1.0" encoding="utf-8"?>
<p:tagLst xmlns:p="http://schemas.openxmlformats.org/presentationml/2006/main">
  <p:tag name="TIMING" val="|2.9"/>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h_i*1_2_3_1"/>
  <p:tag name="KSO_WM_TEMPLATE_CATEGORY" val="diagram"/>
  <p:tag name="KSO_WM_TEMPLATE_INDEX" val="20228674"/>
  <p:tag name="KSO_WM_UNIT_LAYERLEVEL" val="1_1_1_1"/>
  <p:tag name="KSO_WM_TAG_VERSION" val="1.0"/>
  <p:tag name="KSO_WM_BEAUTIFY_FLAG" val="#wm#"/>
  <p:tag name="KSO_WM_DIAGRAM_GROUP_CODE" val="n1-1"/>
  <p:tag name="KSO_WM_UNIT_TYPE" val="n_h_h_i"/>
  <p:tag name="KSO_WM_UNIT_INDEX" val="1_2_3_1"/>
  <p:tag name="KSO_WM_UNIT_FILL_FORE_SCHEMECOLOR_INDEX" val="7"/>
  <p:tag name="KSO_WM_UNIT_SHADOW_SCHEMECOLOR_INDEX" val="7"/>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h_i*1_2_2_1"/>
  <p:tag name="KSO_WM_TEMPLATE_CATEGORY" val="diagram"/>
  <p:tag name="KSO_WM_TEMPLATE_INDEX" val="20228674"/>
  <p:tag name="KSO_WM_UNIT_LAYERLEVEL" val="1_1_1_1"/>
  <p:tag name="KSO_WM_TAG_VERSION" val="1.0"/>
  <p:tag name="KSO_WM_BEAUTIFY_FLAG" val="#wm#"/>
  <p:tag name="KSO_WM_DIAGRAM_GROUP_CODE" val="n1-1"/>
  <p:tag name="KSO_WM_UNIT_TYPE" val="n_h_h_i"/>
  <p:tag name="KSO_WM_UNIT_INDEX" val="1_2_2_1"/>
  <p:tag name="KSO_WM_UNIT_FILL_FORE_SCHEMECOLOR_INDEX" val="8"/>
  <p:tag name="KSO_WM_UNIT_SHADOW_SCHEMECOLOR_INDEX" val="7"/>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2_1"/>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2_1"/>
  <p:tag name="KSO_WM_UNIT_FILL_FORE_SCHEMECOLOR_INDEX" val="7"/>
  <p:tag name="KSO_WM_UNIT_SHADOW_SCHEMECOLOR_INDEX" val="7"/>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2_2"/>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2_2"/>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2_3"/>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2_3"/>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2_4"/>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2_4"/>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2_5"/>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2_5"/>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2_6"/>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2_6"/>
  <p:tag name="KSO_WM_UNIT_FILL_FORE_SCHEMECOLOR_INDEX" val="5"/>
  <p:tag name="KSO_WM_UNIT_FILL_TYPE" val="1"/>
  <p:tag name="KSO_WM_UNIT_SHADOW_SCHEMECOLOR_INDEX" val="5"/>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i*1_2_7"/>
  <p:tag name="KSO_WM_TEMPLATE_CATEGORY" val="diagram"/>
  <p:tag name="KSO_WM_TEMPLATE_INDEX" val="20228674"/>
  <p:tag name="KSO_WM_UNIT_LAYERLEVEL" val="1_1_1"/>
  <p:tag name="KSO_WM_TAG_VERSION" val="1.0"/>
  <p:tag name="KSO_WM_BEAUTIFY_FLAG" val="#wm#"/>
  <p:tag name="KSO_WM_DIAGRAM_GROUP_CODE" val="n1-1"/>
  <p:tag name="KSO_WM_UNIT_TYPE" val="n_h_i"/>
  <p:tag name="KSO_WM_UNIT_INDEX" val="1_2_7"/>
  <p:tag name="KSO_WM_UNIT_FILL_FORE_SCHEMECOLOR_INDEX" val="6"/>
  <p:tag name="KSO_WM_UNIT_SHADOW_SCHEMECOLOR_INDEX" val="6"/>
  <p:tag name="KSO_WM_UNIT_TEXT_FILL_FORE_SCHEMECOLOR_INDEX" val="2"/>
  <p:tag name="KSO_WM_UNIT_TEXT_FILL_TYPE" val="1"/>
  <p:tag name="KSO_WM_DIAGRAM_VIRTUALLY_FRAME" val="{&quot;height&quot;:270.2778346653349,&quot;left&quot;:190.30368421875147,&quot;top&quot;:255.6,&quot;width&quot;:701.2763157812485}"/>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x*1_2_1"/>
  <p:tag name="KSO_WM_TEMPLATE_CATEGORY" val="diagram"/>
  <p:tag name="KSO_WM_TEMPLATE_INDEX" val="20228674"/>
  <p:tag name="KSO_WM_UNIT_LAYERLEVEL" val="1_1_1"/>
  <p:tag name="KSO_WM_TAG_VERSION" val="1.0"/>
  <p:tag name="KSO_WM_BEAUTIFY_FLAG" val="#wm#"/>
  <p:tag name="KSO_WM_UNIT_VALUE" val="190*190"/>
  <p:tag name="KSO_WM_DIAGRAM_GROUP_CODE" val="n1-1"/>
  <p:tag name="KSO_WM_UNIT_TYPE" val="n_h_x"/>
  <p:tag name="KSO_WM_UNIT_INDEX" val="1_2_1"/>
  <p:tag name="KSO_WM_UNIT_FILL_FORE_SCHEMECOLOR_INDEX" val="7"/>
  <p:tag name="KSO_WM_DIAGRAM_VIRTUALLY_FRAME" val="{&quot;height&quot;:270.2778346653349,&quot;left&quot;:190.30368421875147,&quot;top&quot;:255.6,&quot;width&quot;:701.2763157812485}"/>
</p:tagLst>
</file>

<file path=ppt/tags/tag34.xml><?xml version="1.0" encoding="utf-8"?>
<p:tagLst xmlns:p="http://schemas.openxmlformats.org/presentationml/2006/main">
  <p:tag name="TIMING" val="|2.9"/>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674_3*n_h_x*1_2_2"/>
  <p:tag name="KSO_WM_TEMPLATE_CATEGORY" val="diagram"/>
  <p:tag name="KSO_WM_TEMPLATE_INDEX" val="20228674"/>
  <p:tag name="KSO_WM_UNIT_LAYERLEVEL" val="1_1_1"/>
  <p:tag name="KSO_WM_TAG_VERSION" val="1.0"/>
  <p:tag name="KSO_WM_BEAUTIFY_FLAG" val="#wm#"/>
  <p:tag name="KSO_WM_UNIT_VALUE" val="183*183"/>
  <p:tag name="KSO_WM_DIAGRAM_GROUP_CODE" val="n1-1"/>
  <p:tag name="KSO_WM_UNIT_TYPE" val="n_h_x"/>
  <p:tag name="KSO_WM_UNIT_INDEX" val="1_2_2"/>
  <p:tag name="KSO_WM_UNIT_FILL_FORE_SCHEMECOLOR_INDEX" val="6"/>
  <p:tag name="KSO_WM_DIAGRAM_VIRTUALLY_FRAME" val="{&quot;height&quot;:270.2778346653349,&quot;left&quot;:190.30368421875147,&quot;top&quot;:255.6,&quot;width&quot;:701.2763157812485}"/>
</p:tagLst>
</file>

<file path=ppt/tags/tag341.xml><?xml version="1.0" encoding="utf-8"?>
<p:tagLst xmlns:p="http://schemas.openxmlformats.org/presentationml/2006/main">
  <p:tag name="TIMING" val="|2.9"/>
</p:tagLst>
</file>

<file path=ppt/tags/tag342.xml><?xml version="1.0" encoding="utf-8"?>
<p:tagLst xmlns:p="http://schemas.openxmlformats.org/presentationml/2006/main">
  <p:tag name="TIMING" val="|2.9"/>
</p:tagLst>
</file>

<file path=ppt/tags/tag343.xml><?xml version="1.0" encoding="utf-8"?>
<p:tagLst xmlns:p="http://schemas.openxmlformats.org/presentationml/2006/main">
  <p:tag name="TIMING" val="|2.9"/>
</p:tagLst>
</file>

<file path=ppt/tags/tag344.xml><?xml version="1.0" encoding="utf-8"?>
<p:tagLst xmlns:p="http://schemas.openxmlformats.org/presentationml/2006/main">
  <p:tag name="TIMING" val="|2.9"/>
</p:tagLst>
</file>

<file path=ppt/tags/tag345.xml><?xml version="1.0" encoding="utf-8"?>
<p:tagLst xmlns:p="http://schemas.openxmlformats.org/presentationml/2006/main">
  <p:tag name="TIMING" val="|3.3"/>
</p:tagLst>
</file>

<file path=ppt/tags/tag346.xml><?xml version="1.0" encoding="utf-8"?>
<p:tagLst xmlns:p="http://schemas.openxmlformats.org/presentationml/2006/main">
  <p:tag name="TIMING" val="|2.9"/>
</p:tagLst>
</file>

<file path=ppt/tags/tag347.xml><?xml version="1.0" encoding="utf-8"?>
<p:tagLst xmlns:p="http://schemas.openxmlformats.org/presentationml/2006/main">
  <p:tag name="TIMING" val="|2.9"/>
</p:tagLst>
</file>

<file path=ppt/tags/tag348.xml><?xml version="1.0" encoding="utf-8"?>
<p:tagLst xmlns:p="http://schemas.openxmlformats.org/presentationml/2006/main">
  <p:tag name="TIMING" val="|2.9"/>
</p:tagLst>
</file>

<file path=ppt/tags/tag349.xml><?xml version="1.0" encoding="utf-8"?>
<p:tagLst xmlns:p="http://schemas.openxmlformats.org/presentationml/2006/main">
  <p:tag name="TIMING" val="|2.9"/>
</p:tagLst>
</file>

<file path=ppt/tags/tag35.xml><?xml version="1.0" encoding="utf-8"?>
<p:tagLst xmlns:p="http://schemas.openxmlformats.org/presentationml/2006/main">
  <p:tag name="TIMING" val="|2.9"/>
</p:tagLst>
</file>

<file path=ppt/tags/tag350.xml><?xml version="1.0" encoding="utf-8"?>
<p:tagLst xmlns:p="http://schemas.openxmlformats.org/presentationml/2006/main">
  <p:tag name="TIMING" val="|2.9"/>
</p:tagLst>
</file>

<file path=ppt/tags/tag351.xml><?xml version="1.0" encoding="utf-8"?>
<p:tagLst xmlns:p="http://schemas.openxmlformats.org/presentationml/2006/main">
  <p:tag name="KSO_WM_DIAGRAM_VIRTUALLY_FRAME" val="{&quot;height&quot;:253.75,&quot;left&quot;:160.15,&quot;top&quot;:201.45,&quot;width&quot;:642.6}"/>
</p:tagLst>
</file>

<file path=ppt/tags/tag352.xml><?xml version="1.0" encoding="utf-8"?>
<p:tagLst xmlns:p="http://schemas.openxmlformats.org/presentationml/2006/main">
  <p:tag name="KSO_WM_DIAGRAM_GROUP_CODE" val="p1-1"/>
  <p:tag name="KSO_WM_TAG_VERSION" val="1.0"/>
  <p:tag name="KSO_WM_BEAUTIFY_FLAG" val="#wm#"/>
  <p:tag name="KSO_WM_TEMPLATE_CATEGORY" val="diagram"/>
  <p:tag name="KSO_WM_TEMPLATE_INDEX" val="160822"/>
  <p:tag name="KSO_WM_UNIT_TYPE" val="p_h_f"/>
  <p:tag name="KSO_WM_UNIT_INDEX" val="1_1_1"/>
  <p:tag name="KSO_WM_UNIT_ID" val="diagram160822_3*p_h_f*1_1_1"/>
  <p:tag name="KSO_WM_UNIT_LAYERLEVEL" val="1_1_1"/>
  <p:tag name="KSO_WM_UNIT_VALUE" val="28"/>
  <p:tag name="KSO_WM_UNIT_HIGHLIGHT" val="0"/>
  <p:tag name="KSO_WM_UNIT_COMPATIBLE" val="0"/>
  <p:tag name="KSO_WM_UNIT_CLEAR" val="0"/>
  <p:tag name="KSO_WM_UNIT_PRESET_TEXT" val="LOREM IPSUM DOLOR"/>
  <p:tag name="KSO_WM_UNIT_FILL_FORE_SCHEMECOLOR_INDEX" val="5"/>
  <p:tag name="KSO_WM_UNIT_FILL_TYPE" val="1"/>
  <p:tag name="KSO_WM_UNIT_TEXT_FILL_FORE_SCHEMECOLOR_INDEX" val="14"/>
  <p:tag name="KSO_WM_UNIT_TEXT_FILL_TYPE" val="1"/>
  <p:tag name="KSO_WM_DIAGRAM_VIRTUALLY_FRAME" val="{&quot;height&quot;:253.75,&quot;left&quot;:160.15,&quot;top&quot;:201.45,&quot;width&quot;:642.6}"/>
</p:tagLst>
</file>

<file path=ppt/tags/tag353.xml><?xml version="1.0" encoding="utf-8"?>
<p:tagLst xmlns:p="http://schemas.openxmlformats.org/presentationml/2006/main">
  <p:tag name="KSO_WM_DIAGRAM_GROUP_CODE" val="p1-1"/>
  <p:tag name="KSO_WM_TAG_VERSION" val="1.0"/>
  <p:tag name="KSO_WM_BEAUTIFY_FLAG" val="#wm#"/>
  <p:tag name="KSO_WM_TEMPLATE_CATEGORY" val="diagram"/>
  <p:tag name="KSO_WM_TEMPLATE_INDEX" val="160822"/>
  <p:tag name="KSO_WM_UNIT_TYPE" val="p_h_f"/>
  <p:tag name="KSO_WM_UNIT_INDEX" val="1_2_2"/>
  <p:tag name="KSO_WM_UNIT_ID" val="diagram160822_3*p_h_f*1_2_2"/>
  <p:tag name="KSO_WM_UNIT_LAYERLEVEL" val="1_1_1"/>
  <p:tag name="KSO_WM_UNIT_VALUE" val="28"/>
  <p:tag name="KSO_WM_UNIT_HIGHLIGHT" val="0"/>
  <p:tag name="KSO_WM_UNIT_COMPATIBLE" val="0"/>
  <p:tag name="KSO_WM_UNIT_CLEAR" val="0"/>
  <p:tag name="KSO_WM_UNIT_PRESET_TEXT" val="LOREM IPSUM DOLOR"/>
  <p:tag name="KSO_WM_UNIT_FILL_FORE_SCHEMECOLOR_INDEX" val="6"/>
  <p:tag name="KSO_WM_UNIT_FILL_TYPE" val="1"/>
  <p:tag name="KSO_WM_UNIT_TEXT_FILL_FORE_SCHEMECOLOR_INDEX" val="14"/>
  <p:tag name="KSO_WM_UNIT_TEXT_FILL_TYPE" val="1"/>
  <p:tag name="KSO_WM_DIAGRAM_VIRTUALLY_FRAME" val="{&quot;height&quot;:253.75,&quot;left&quot;:160.15,&quot;top&quot;:201.45,&quot;width&quot;:642.6}"/>
</p:tagLst>
</file>

<file path=ppt/tags/tag354.xml><?xml version="1.0" encoding="utf-8"?>
<p:tagLst xmlns:p="http://schemas.openxmlformats.org/presentationml/2006/main">
  <p:tag name="KSO_WM_DIAGRAM_GROUP_CODE" val="p1-1"/>
  <p:tag name="KSO_WM_TAG_VERSION" val="1.0"/>
  <p:tag name="KSO_WM_BEAUTIFY_FLAG" val="#wm#"/>
  <p:tag name="KSO_WM_TEMPLATE_CATEGORY" val="diagram"/>
  <p:tag name="KSO_WM_TEMPLATE_INDEX" val="160822"/>
  <p:tag name="KSO_WM_UNIT_TYPE" val="p_h_f"/>
  <p:tag name="KSO_WM_UNIT_INDEX" val="1_2_1"/>
  <p:tag name="KSO_WM_UNIT_ID" val="diagram160822_3*p_h_f*1_2_1"/>
  <p:tag name="KSO_WM_UNIT_LAYERLEVEL" val="1_1_1"/>
  <p:tag name="KSO_WM_UNIT_VALUE" val="28"/>
  <p:tag name="KSO_WM_UNIT_HIGHLIGHT" val="0"/>
  <p:tag name="KSO_WM_UNIT_COMPATIBLE" val="0"/>
  <p:tag name="KSO_WM_UNIT_CLEAR" val="0"/>
  <p:tag name="KSO_WM_UNIT_PRESET_TEXT" val="LOREM IPSUM DOLOR"/>
  <p:tag name="KSO_WM_UNIT_FILL_FORE_SCHEMECOLOR_INDEX" val="6"/>
  <p:tag name="KSO_WM_UNIT_FILL_TYPE" val="1"/>
  <p:tag name="KSO_WM_UNIT_TEXT_FILL_FORE_SCHEMECOLOR_INDEX" val="14"/>
  <p:tag name="KSO_WM_UNIT_TEXT_FILL_TYPE" val="1"/>
  <p:tag name="KSO_WM_DIAGRAM_VIRTUALLY_FRAME" val="{&quot;height&quot;:253.75,&quot;left&quot;:160.15,&quot;top&quot;:201.45,&quot;width&quot;:642.6}"/>
</p:tagLst>
</file>

<file path=ppt/tags/tag355.xml><?xml version="1.0" encoding="utf-8"?>
<p:tagLst xmlns:p="http://schemas.openxmlformats.org/presentationml/2006/main">
  <p:tag name="KSO_WM_DIAGRAM_GROUP_CODE" val="p1-1"/>
  <p:tag name="KSO_WM_TAG_VERSION" val="1.0"/>
  <p:tag name="KSO_WM_BEAUTIFY_FLAG" val="#wm#"/>
  <p:tag name="KSO_WM_TEMPLATE_CATEGORY" val="diagram"/>
  <p:tag name="KSO_WM_TEMPLATE_INDEX" val="160822"/>
  <p:tag name="KSO_WM_UNIT_TYPE" val="p_h_f"/>
  <p:tag name="KSO_WM_UNIT_INDEX" val="1_2_3"/>
  <p:tag name="KSO_WM_UNIT_ID" val="diagram160822_3*p_h_f*1_2_3"/>
  <p:tag name="KSO_WM_UNIT_LAYERLEVEL" val="1_1_1"/>
  <p:tag name="KSO_WM_UNIT_VALUE" val="28"/>
  <p:tag name="KSO_WM_UNIT_HIGHLIGHT" val="0"/>
  <p:tag name="KSO_WM_UNIT_COMPATIBLE" val="0"/>
  <p:tag name="KSO_WM_UNIT_CLEAR" val="0"/>
  <p:tag name="KSO_WM_UNIT_PRESET_TEXT" val="LOREM IPSUM DOLOR"/>
  <p:tag name="KSO_WM_UNIT_FILL_FORE_SCHEMECOLOR_INDEX" val="6"/>
  <p:tag name="KSO_WM_UNIT_FILL_TYPE" val="1"/>
  <p:tag name="KSO_WM_UNIT_TEXT_FILL_FORE_SCHEMECOLOR_INDEX" val="14"/>
  <p:tag name="KSO_WM_UNIT_TEXT_FILL_TYPE" val="1"/>
  <p:tag name="KSO_WM_DIAGRAM_VIRTUALLY_FRAME" val="{&quot;height&quot;:253.75,&quot;left&quot;:160.15,&quot;top&quot;:201.45,&quot;width&quot;:642.6}"/>
</p:tagLst>
</file>

<file path=ppt/tags/tag356.xml><?xml version="1.0" encoding="utf-8"?>
<p:tagLst xmlns:p="http://schemas.openxmlformats.org/presentationml/2006/main">
  <p:tag name="TIMING" val="|2.9"/>
</p:tagLst>
</file>

<file path=ppt/tags/tag357.xml><?xml version="1.0" encoding="utf-8"?>
<p:tagLst xmlns:p="http://schemas.openxmlformats.org/presentationml/2006/main">
  <p:tag name="TIMING" val="|2.9"/>
</p:tagLst>
</file>

<file path=ppt/tags/tag358.xml><?xml version="1.0" encoding="utf-8"?>
<p:tagLst xmlns:p="http://schemas.openxmlformats.org/presentationml/2006/main">
  <p:tag name="TIMING" val="|2.9"/>
</p:tagLst>
</file>

<file path=ppt/tags/tag359.xml><?xml version="1.0" encoding="utf-8"?>
<p:tagLst xmlns:p="http://schemas.openxmlformats.org/presentationml/2006/main">
  <p:tag name="TIMING" val="|2.9"/>
</p:tagLst>
</file>

<file path=ppt/tags/tag36.xml><?xml version="1.0" encoding="utf-8"?>
<p:tagLst xmlns:p="http://schemas.openxmlformats.org/presentationml/2006/main">
  <p:tag name="TIMING" val="|2.9"/>
</p:tagLst>
</file>

<file path=ppt/tags/tag360.xml><?xml version="1.0" encoding="utf-8"?>
<p:tagLst xmlns:p="http://schemas.openxmlformats.org/presentationml/2006/main">
  <p:tag name="TIMING" val="|2.9"/>
</p:tagLst>
</file>

<file path=ppt/tags/tag361.xml><?xml version="1.0" encoding="utf-8"?>
<p:tagLst xmlns:p="http://schemas.openxmlformats.org/presentationml/2006/main">
  <p:tag name="TABLE_ENDDRAG_ORIGIN_RECT" val="911*379"/>
  <p:tag name="TABLE_ENDDRAG_RECT" val="27*109*911*379"/>
</p:tagLst>
</file>

<file path=ppt/tags/tag362.xml><?xml version="1.0" encoding="utf-8"?>
<p:tagLst xmlns:p="http://schemas.openxmlformats.org/presentationml/2006/main">
  <p:tag name="TIMING" val="|2.9"/>
</p:tagLst>
</file>

<file path=ppt/tags/tag36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90_1*l_h_i*1_1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388.4,&quot;left&quot;:58.57503937007873,&quot;top&quot;:133.95,&quot;width&quot;:851.1500366210937}"/>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364.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790"/>
  <p:tag name="KSO_WM_UNIT_LAYERLEVEL" val="1_1_1"/>
  <p:tag name="KSO_WM_TAG_VERSION" val="3.0"/>
  <p:tag name="KSO_WM_UNIT_VALUE" val="10"/>
  <p:tag name="KSO_WM_UNIT_TYPE" val="l_h_a"/>
  <p:tag name="KSO_WM_UNIT_ID" val="diagram20231790_1*l_h_a*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8.4,&quot;left&quot;:58.57503937007873,&quot;top&quot;:133.95,&quot;width&quot;:851.15003662109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365.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0_1*l_h_f*1_1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8.4,&quot;left&quot;:58.57503937007873,&quot;top&quot;:133.95,&quot;width&quot;:851.150036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36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790_1*l_h_i*1_2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388.4,&quot;left&quot;:58.57503937007873,&quot;top&quot;:133.95,&quot;width&quot;:851.1500366210937}"/>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367.xml><?xml version="1.0" encoding="utf-8"?>
<p:tagLst xmlns:p="http://schemas.openxmlformats.org/presentationml/2006/main">
  <p:tag name="KSO_WM_BEAUTIFY_FLAG" val="#wm#"/>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90_1*l_h_a*1_2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8.4,&quot;left&quot;:58.57503937007873,&quot;top&quot;:133.95,&quot;width&quot;:851.15003662109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368.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90_1*l_h_f*1_2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8.4,&quot;left&quot;:58.57503937007873,&quot;top&quot;:133.95,&quot;width&quot;:851.150036621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369.xml><?xml version="1.0" encoding="utf-8"?>
<p:tagLst xmlns:p="http://schemas.openxmlformats.org/presentationml/2006/main">
  <p:tag name="TIMING" val="|2.9"/>
</p:tagLst>
</file>

<file path=ppt/tags/tag37.xml><?xml version="1.0" encoding="utf-8"?>
<p:tagLst xmlns:p="http://schemas.openxmlformats.org/presentationml/2006/main">
  <p:tag name="TIMING" val="|2.9"/>
</p:tagLst>
</file>

<file path=ppt/tags/tag370.xml><?xml version="1.0" encoding="utf-8"?>
<p:tagLst xmlns:p="http://schemas.openxmlformats.org/presentationml/2006/main">
  <p:tag name="TIMING" val="|2.9"/>
</p:tagLst>
</file>

<file path=ppt/tags/tag37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90_1*l_h_i*1_1_1"/>
  <p:tag name="KSO_WM_TEMPLATE_CATEGORY" val="diagram"/>
  <p:tag name="KSO_WM_TEMPLATE_INDEX" val="20231790"/>
  <p:tag name="KSO_WM_UNIT_LAYERLEVEL" val="1_1_1"/>
  <p:tag name="KSO_WM_TAG_VERSION" val="3.0"/>
  <p:tag name="KSO_WM_DIAGRAM_MAX_ITEMCNT" val="6"/>
  <p:tag name="KSO_WM_DIAGRAM_MIN_ITEMCNT" val="2"/>
  <p:tag name="KSO_WM_DIAGRAM_VIRTUALLY_FRAME" val="{&quot;height&quot;:440.2,&quot;left&quot;:17.2,&quot;top&quot;:82.15,&quot;width&quot;:892.5250759911726}"/>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372.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diagram"/>
  <p:tag name="KSO_WM_TEMPLATE_INDEX" val="20231790"/>
  <p:tag name="KSO_WM_UNIT_LAYERLEVEL" val="1_1_1"/>
  <p:tag name="KSO_WM_TAG_VERSION" val="3.0"/>
  <p:tag name="KSO_WM_UNIT_VALUE" val="10"/>
  <p:tag name="KSO_WM_UNIT_TYPE" val="l_h_a"/>
  <p:tag name="KSO_WM_UNIT_ID" val="diagram20231790_1*l_h_a*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40.2,&quot;left&quot;:17.2,&quot;top&quot;:82.15,&quot;width&quot;:892.525075991172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373.xml><?xml version="1.0" encoding="utf-8"?>
<p:tagLst xmlns:p="http://schemas.openxmlformats.org/presentationml/2006/main">
  <p:tag name="KSO_WM_BEAUTIFY_FLAG" val="#wm#"/>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0_1*l_h_f*1_1_1"/>
  <p:tag name="KSO_WM_TEMPLATE_CATEGORY" val="diagram"/>
  <p:tag name="KSO_WM_TEMPLATE_INDEX" val="20231790"/>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40.2,&quot;left&quot;:17.2,&quot;top&quot;:82.15,&quot;width&quot;:892.52507599117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输入你的项正文，文字是您思想的提炼，请言简意赅的阐述观点，单击此处输入你的项正文"/>
  <p:tag name="KSO_WM_DIAGRAM_USE_COLOR_VALUE" val="{&quot;color_scheme&quot;:1,&quot;color_type&quot;:1,&quot;theme_color_indexes&quot;:[]}"/>
</p:tagLst>
</file>

<file path=ppt/tags/tag374.xml><?xml version="1.0" encoding="utf-8"?>
<p:tagLst xmlns:p="http://schemas.openxmlformats.org/presentationml/2006/main">
  <p:tag name="TIMING" val="|2.9"/>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1_1"/>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1_1"/>
  <p:tag name="KSO_WM_UNIT_FILL_FORE_SCHEMECOLOR_INDEX" val="5"/>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2_1"/>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2_1"/>
  <p:tag name="KSO_WM_UNIT_FILL_FORE_SCHEMECOLOR_INDEX" val="6"/>
  <p:tag name="KSO_WM_UNIT_FILL_TYPE" val="1"/>
  <p:tag name="KSO_WM_UNIT_TEXT_FILL_FORE_SCHEMECOLOR_INDEX" val="14"/>
  <p:tag name="KSO_WM_UNIT_TEXT_FILL_TYPE" val="1"/>
  <p:tag name="KSO_WM_DIAGRAM_VIRTUALLY_FRAME" val="{&quot;height&quot;:315.4,&quot;left&quot;:57.7,&quot;top&quot;:169.65,&quot;width&quot;:866.2000000000025}"/>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3_1"/>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3_1"/>
  <p:tag name="KSO_WM_UNIT_FILL_FORE_SCHEMECOLOR_INDEX" val="7"/>
  <p:tag name="KSO_WM_UNIT_FILL_TYPE" val="1"/>
  <p:tag name="KSO_WM_UNIT_TEXT_FILL_FORE_SCHEMECOLOR_INDEX" val="14"/>
  <p:tag name="KSO_WM_UNIT_TEXT_FILL_TYPE" val="1"/>
  <p:tag name="KSO_WM_DIAGRAM_VIRTUALLY_FRAME" val="{&quot;height&quot;:315.4,&quot;left&quot;:57.7,&quot;top&quot;:169.65,&quot;width&quot;:866.2000000000025}"/>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4_1"/>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4_1"/>
  <p:tag name="KSO_WM_UNIT_FILL_FORE_SCHEMECOLOR_INDEX" val="8"/>
  <p:tag name="KSO_WM_UNIT_FILL_TYPE" val="1"/>
  <p:tag name="KSO_WM_UNIT_TEXT_FILL_FORE_SCHEMECOLOR_INDEX" val="14"/>
  <p:tag name="KSO_WM_UNIT_TEXT_FILL_TYPE" val="1"/>
  <p:tag name="KSO_WM_DIAGRAM_VIRTUALLY_FRAME" val="{&quot;height&quot;:315.4,&quot;left&quot;:57.7,&quot;top&quot;:169.65,&quot;width&quot;:866.2000000000025}"/>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4_2"/>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4_2"/>
  <p:tag name="KSO_WM_UNIT_FILL_FORE_SCHEMECOLOR_INDEX" val="8"/>
  <p:tag name="KSO_WM_UNIT_FILL_TYPE" val="1"/>
  <p:tag name="KSO_WM_UNIT_TEXT_FILL_FORE_SCHEMECOLOR_INDEX" val="2"/>
  <p:tag name="KSO_WM_UNIT_TEXT_FILL_TYPE" val="1"/>
  <p:tag name="KSO_WM_DIAGRAM_VIRTUALLY_FRAME" val="{&quot;height&quot;:315.4,&quot;left&quot;:57.7,&quot;top&quot;:169.65,&quot;width&quot;:866.2000000000025}"/>
</p:tagLst>
</file>

<file path=ppt/tags/tag38.xml><?xml version="1.0" encoding="utf-8"?>
<p:tagLst xmlns:p="http://schemas.openxmlformats.org/presentationml/2006/main">
  <p:tag name="TIMING" val="|2.9"/>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f*1_4_1"/>
  <p:tag name="KSO_WM_TEMPLATE_CATEGORY" val="diagram"/>
  <p:tag name="KSO_WM_TEMPLATE_INDEX" val="20200185"/>
  <p:tag name="KSO_WM_UNIT_LAYERLEVEL" val="1_1_1"/>
  <p:tag name="KSO_WM_TAG_VERSION" val="1.0"/>
  <p:tag name="KSO_WM_BEAUTIFY_FLAG" val="#wm#"/>
  <p:tag name="KSO_WM_UNIT_NOCLEAR" val="0"/>
  <p:tag name="KSO_WM_DIAGRAM_GROUP_CODE" val="o1-1"/>
  <p:tag name="KSO_WM_UNIT_TYPE" val="o_h_f"/>
  <p:tag name="KSO_WM_UNIT_INDEX" val="1_4_1"/>
  <p:tag name="KSO_WM_UNIT_PRESET_TEXT" val="单击此处添加文本"/>
  <p:tag name="KSO_WM_UNIT_VALUE" val="26"/>
  <p:tag name="KSO_WM_UNIT_TEXT_FILL_FORE_SCHEMECOLOR_INDEX" val="15"/>
  <p:tag name="KSO_WM_UNIT_TEXT_FILL_TYPE" val="1"/>
  <p:tag name="KSO_WM_DIAGRAM_VIRTUALLY_FRAME" val="{&quot;height&quot;:315.4,&quot;left&quot;:57.7,&quot;top&quot;:169.65,&quot;width&quot;:866.2000000000025}"/>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a*1_4_1"/>
  <p:tag name="KSO_WM_TEMPLATE_CATEGORY" val="diagram"/>
  <p:tag name="KSO_WM_TEMPLATE_INDEX" val="20200185"/>
  <p:tag name="KSO_WM_UNIT_LAYERLEVEL" val="1_1_1"/>
  <p:tag name="KSO_WM_TAG_VERSION" val="1.0"/>
  <p:tag name="KSO_WM_BEAUTIFY_FLAG" val="#wm#"/>
  <p:tag name="KSO_WM_UNIT_ISCONTENTSTITLE" val="0"/>
  <p:tag name="KSO_WM_UNIT_NOCLEAR" val="0"/>
  <p:tag name="KSO_WM_UNIT_VALUE" val="8"/>
  <p:tag name="KSO_WM_DIAGRAM_GROUP_CODE" val="o1-1"/>
  <p:tag name="KSO_WM_UNIT_TYPE" val="o_h_a"/>
  <p:tag name="KSO_WM_UNIT_INDEX" val="1_4_1"/>
  <p:tag name="KSO_WM_UNIT_PRESET_TEXT" val="添加标题"/>
  <p:tag name="KSO_WM_UNIT_TEXT_FILL_FORE_SCHEMECOLOR_INDEX" val="8"/>
  <p:tag name="KSO_WM_UNIT_TEXT_FILL_TYPE" val="1"/>
  <p:tag name="KSO_WM_DIAGRAM_VIRTUALLY_FRAME" val="{&quot;height&quot;:315.4,&quot;left&quot;:57.7,&quot;top&quot;:169.65,&quot;width&quot;:866.2000000000025}"/>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2_2"/>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2_2"/>
  <p:tag name="KSO_WM_UNIT_FILL_FORE_SCHEMECOLOR_INDEX" val="6"/>
  <p:tag name="KSO_WM_UNIT_FILL_TYPE" val="1"/>
  <p:tag name="KSO_WM_UNIT_TEXT_FILL_FORE_SCHEMECOLOR_INDEX" val="2"/>
  <p:tag name="KSO_WM_UNIT_TEXT_FILL_TYPE" val="1"/>
  <p:tag name="KSO_WM_DIAGRAM_VIRTUALLY_FRAME" val="{&quot;height&quot;:315.4,&quot;left&quot;:57.7,&quot;top&quot;:169.65,&quot;width&quot;:866.2000000000025}"/>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f*1_2_1"/>
  <p:tag name="KSO_WM_TEMPLATE_CATEGORY" val="diagram"/>
  <p:tag name="KSO_WM_TEMPLATE_INDEX" val="20200185"/>
  <p:tag name="KSO_WM_UNIT_LAYERLEVEL" val="1_1_1"/>
  <p:tag name="KSO_WM_TAG_VERSION" val="1.0"/>
  <p:tag name="KSO_WM_BEAUTIFY_FLAG" val="#wm#"/>
  <p:tag name="KSO_WM_UNIT_NOCLEAR" val="0"/>
  <p:tag name="KSO_WM_DIAGRAM_GROUP_CODE" val="o1-1"/>
  <p:tag name="KSO_WM_UNIT_TYPE" val="o_h_f"/>
  <p:tag name="KSO_WM_UNIT_INDEX" val="1_2_1"/>
  <p:tag name="KSO_WM_UNIT_PRESET_TEXT" val="单击此处添加文本"/>
  <p:tag name="KSO_WM_UNIT_VALUE" val="26"/>
  <p:tag name="KSO_WM_UNIT_TEXT_FILL_FORE_SCHEMECOLOR_INDEX" val="15"/>
  <p:tag name="KSO_WM_UNIT_TEXT_FILL_TYPE" val="1"/>
  <p:tag name="KSO_WM_DIAGRAM_VIRTUALLY_FRAME" val="{&quot;height&quot;:315.4,&quot;left&quot;:57.7,&quot;top&quot;:169.65,&quot;width&quot;:866.2000000000025}"/>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a*1_2_1"/>
  <p:tag name="KSO_WM_TEMPLATE_CATEGORY" val="diagram"/>
  <p:tag name="KSO_WM_TEMPLATE_INDEX" val="20200185"/>
  <p:tag name="KSO_WM_UNIT_LAYERLEVEL" val="1_1_1"/>
  <p:tag name="KSO_WM_TAG_VERSION" val="1.0"/>
  <p:tag name="KSO_WM_BEAUTIFY_FLAG" val="#wm#"/>
  <p:tag name="KSO_WM_UNIT_ISCONTENTSTITLE" val="0"/>
  <p:tag name="KSO_WM_UNIT_NOCLEAR" val="0"/>
  <p:tag name="KSO_WM_UNIT_VALUE" val="8"/>
  <p:tag name="KSO_WM_DIAGRAM_GROUP_CODE" val="o1-1"/>
  <p:tag name="KSO_WM_UNIT_TYPE" val="o_h_a"/>
  <p:tag name="KSO_WM_UNIT_INDEX" val="1_2_1"/>
  <p:tag name="KSO_WM_UNIT_PRESET_TEXT" val="添加标题"/>
  <p:tag name="KSO_WM_UNIT_TEXT_FILL_FORE_SCHEMECOLOR_INDEX" val="6"/>
  <p:tag name="KSO_WM_UNIT_TEXT_FILL_TYPE" val="1"/>
  <p:tag name="KSO_WM_DIAGRAM_VIRTUALLY_FRAME" val="{&quot;height&quot;:315.4,&quot;left&quot;:57.7,&quot;top&quot;:169.65,&quot;width&quot;:866.2000000000025}"/>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3_2"/>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3_2"/>
  <p:tag name="KSO_WM_UNIT_FILL_FORE_SCHEMECOLOR_INDEX" val="7"/>
  <p:tag name="KSO_WM_UNIT_FILL_TYPE" val="1"/>
  <p:tag name="KSO_WM_UNIT_TEXT_FILL_FORE_SCHEMECOLOR_INDEX" val="2"/>
  <p:tag name="KSO_WM_UNIT_TEXT_FILL_TYPE" val="1"/>
  <p:tag name="KSO_WM_DIAGRAM_VIRTUALLY_FRAME" val="{&quot;height&quot;:315.4,&quot;left&quot;:57.7,&quot;top&quot;:169.65,&quot;width&quot;:866.200000000002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f*1_3_1"/>
  <p:tag name="KSO_WM_TEMPLATE_CATEGORY" val="diagram"/>
  <p:tag name="KSO_WM_TEMPLATE_INDEX" val="20200185"/>
  <p:tag name="KSO_WM_UNIT_LAYERLEVEL" val="1_1_1"/>
  <p:tag name="KSO_WM_TAG_VERSION" val="1.0"/>
  <p:tag name="KSO_WM_BEAUTIFY_FLAG" val="#wm#"/>
  <p:tag name="KSO_WM_UNIT_NOCLEAR" val="0"/>
  <p:tag name="KSO_WM_DIAGRAM_GROUP_CODE" val="o1-1"/>
  <p:tag name="KSO_WM_UNIT_TYPE" val="o_h_f"/>
  <p:tag name="KSO_WM_UNIT_INDEX" val="1_3_1"/>
  <p:tag name="KSO_WM_UNIT_PRESET_TEXT" val="单击此处添加文本"/>
  <p:tag name="KSO_WM_UNIT_VALUE" val="26"/>
  <p:tag name="KSO_WM_UNIT_TEXT_FILL_FORE_SCHEMECOLOR_INDEX" val="15"/>
  <p:tag name="KSO_WM_UNIT_TEXT_FILL_TYPE" val="1"/>
  <p:tag name="KSO_WM_DIAGRAM_VIRTUALLY_FRAME" val="{&quot;height&quot;:315.4,&quot;left&quot;:57.7,&quot;top&quot;:169.65,&quot;width&quot;:866.2000000000025}"/>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a*1_3_1"/>
  <p:tag name="KSO_WM_TEMPLATE_CATEGORY" val="diagram"/>
  <p:tag name="KSO_WM_TEMPLATE_INDEX" val="20200185"/>
  <p:tag name="KSO_WM_UNIT_LAYERLEVEL" val="1_1_1"/>
  <p:tag name="KSO_WM_TAG_VERSION" val="1.0"/>
  <p:tag name="KSO_WM_BEAUTIFY_FLAG" val="#wm#"/>
  <p:tag name="KSO_WM_UNIT_ISCONTENTSTITLE" val="0"/>
  <p:tag name="KSO_WM_UNIT_NOCLEAR" val="0"/>
  <p:tag name="KSO_WM_UNIT_VALUE" val="8"/>
  <p:tag name="KSO_WM_DIAGRAM_GROUP_CODE" val="o1-1"/>
  <p:tag name="KSO_WM_UNIT_TYPE" val="o_h_a"/>
  <p:tag name="KSO_WM_UNIT_INDEX" val="1_3_1"/>
  <p:tag name="KSO_WM_UNIT_PRESET_TEXT" val="添加标题"/>
  <p:tag name="KSO_WM_UNIT_TEXT_FILL_FORE_SCHEMECOLOR_INDEX" val="7"/>
  <p:tag name="KSO_WM_UNIT_TEXT_FILL_TYPE" val="1"/>
  <p:tag name="KSO_WM_DIAGRAM_VIRTUALLY_FRAME" val="{&quot;height&quot;:315.4,&quot;left&quot;:57.7,&quot;top&quot;:169.65,&quot;width&quot;:866.2000000000025}"/>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1_2"/>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1_2"/>
  <p:tag name="KSO_WM_UNIT_FILL_FORE_SCHEMECOLOR_INDEX" val="5"/>
  <p:tag name="KSO_WM_UNIT_FILL_TYPE" val="1"/>
  <p:tag name="KSO_WM_UNIT_TEXT_FILL_FORE_SCHEMECOLOR_INDEX" val="2"/>
  <p:tag name="KSO_WM_UNIT_TEXT_FILL_TYPE" val="1"/>
  <p:tag name="KSO_WM_DIAGRAM_VIRTUALLY_FRAME" val="{&quot;height&quot;:315.4,&quot;left&quot;:57.7,&quot;top&quot;:169.65,&quot;width&quot;:866.2000000000025}"/>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f*1_1_1"/>
  <p:tag name="KSO_WM_TEMPLATE_CATEGORY" val="diagram"/>
  <p:tag name="KSO_WM_TEMPLATE_INDEX" val="20200185"/>
  <p:tag name="KSO_WM_UNIT_LAYERLEVEL" val="1_1_1"/>
  <p:tag name="KSO_WM_TAG_VERSION" val="1.0"/>
  <p:tag name="KSO_WM_BEAUTIFY_FLAG" val="#wm#"/>
  <p:tag name="KSO_WM_UNIT_NOCLEAR" val="0"/>
  <p:tag name="KSO_WM_DIAGRAM_GROUP_CODE" val="o1-1"/>
  <p:tag name="KSO_WM_UNIT_TYPE" val="o_h_f"/>
  <p:tag name="KSO_WM_UNIT_INDEX" val="1_1_1"/>
  <p:tag name="KSO_WM_UNIT_PRESET_TEXT" val="单击此处添加文本"/>
  <p:tag name="KSO_WM_UNIT_VALUE" val="26"/>
  <p:tag name="KSO_WM_UNIT_TEXT_FILL_FORE_SCHEMECOLOR_INDEX" val="15"/>
  <p:tag name="KSO_WM_UNIT_TEXT_FILL_TYPE" val="1"/>
  <p:tag name="KSO_WM_DIAGRAM_VIRTUALLY_FRAME" val="{&quot;height&quot;:315.4,&quot;left&quot;:57.7,&quot;top&quot;:169.65,&quot;width&quot;:866.2000000000025}"/>
</p:tagLst>
</file>

<file path=ppt/tags/tag39.xml><?xml version="1.0" encoding="utf-8"?>
<p:tagLst xmlns:p="http://schemas.openxmlformats.org/presentationml/2006/main">
  <p:tag name="TIMING" val="|2.9"/>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a*1_1_1"/>
  <p:tag name="KSO_WM_TEMPLATE_CATEGORY" val="diagram"/>
  <p:tag name="KSO_WM_TEMPLATE_INDEX" val="20200185"/>
  <p:tag name="KSO_WM_UNIT_LAYERLEVEL" val="1_1_1"/>
  <p:tag name="KSO_WM_TAG_VERSION" val="1.0"/>
  <p:tag name="KSO_WM_BEAUTIFY_FLAG" val="#wm#"/>
  <p:tag name="KSO_WM_UNIT_ISCONTENTSTITLE" val="0"/>
  <p:tag name="KSO_WM_UNIT_NOCLEAR" val="0"/>
  <p:tag name="KSO_WM_UNIT_VALUE" val="8"/>
  <p:tag name="KSO_WM_DIAGRAM_GROUP_CODE" val="o1-1"/>
  <p:tag name="KSO_WM_UNIT_TYPE" val="o_h_a"/>
  <p:tag name="KSO_WM_UNIT_INDEX" val="1_1_1"/>
  <p:tag name="KSO_WM_UNIT_PRESET_TEXT" val="添加标题"/>
  <p:tag name="KSO_WM_UNIT_TEXT_FILL_FORE_SCHEMECOLOR_INDEX" val="5"/>
  <p:tag name="KSO_WM_UNIT_TEXT_FILL_TYPE" val="1"/>
  <p:tag name="KSO_WM_DIAGRAM_VIRTUALLY_FRAME" val="{&quot;height&quot;:315.4,&quot;left&quot;:57.7,&quot;top&quot;:169.65,&quot;width&quot;:866.2000000000025}"/>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2_3"/>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2_3"/>
  <p:tag name="KSO_WM_UNIT_FILL_FORE_SCHEMECOLOR_INDEX" val="14"/>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1_3"/>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1_3"/>
  <p:tag name="KSO_WM_UNIT_FILL_FORE_SCHEMECOLOR_INDEX" val="14"/>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3_3"/>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3_3"/>
  <p:tag name="KSO_WM_UNIT_FILL_FORE_SCHEMECOLOR_INDEX" val="14"/>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4_3"/>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4_3"/>
  <p:tag name="KSO_WM_UNIT_FILL_FORE_SCHEMECOLOR_INDEX" val="14"/>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1_4"/>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1_4"/>
  <p:tag name="KSO_WM_UNIT_FILL_FORE_SCHEMECOLOR_INDEX" val="14"/>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2_4"/>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2_4"/>
  <p:tag name="KSO_WM_UNIT_FILL_FORE_SCHEMECOLOR_INDEX" val="14"/>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3_4"/>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3_4"/>
  <p:tag name="KSO_WM_UNIT_FILL_FORE_SCHEMECOLOR_INDEX" val="14"/>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85_3*o_h_i*1_4_4"/>
  <p:tag name="KSO_WM_TEMPLATE_CATEGORY" val="diagram"/>
  <p:tag name="KSO_WM_TEMPLATE_INDEX" val="20200185"/>
  <p:tag name="KSO_WM_UNIT_LAYERLEVEL" val="1_1_1"/>
  <p:tag name="KSO_WM_TAG_VERSION" val="1.0"/>
  <p:tag name="KSO_WM_BEAUTIFY_FLAG" val="#wm#"/>
  <p:tag name="KSO_WM_DIAGRAM_GROUP_CODE" val="o1-1"/>
  <p:tag name="KSO_WM_UNIT_TYPE" val="o_h_i"/>
  <p:tag name="KSO_WM_UNIT_INDEX" val="1_4_4"/>
  <p:tag name="KSO_WM_UNIT_FILL_FORE_SCHEMECOLOR_INDEX" val="14"/>
  <p:tag name="KSO_WM_UNIT_FILL_TYPE" val="1"/>
  <p:tag name="KSO_WM_UNIT_TEXT_FILL_FORE_SCHEMECOLOR_INDEX" val="13"/>
  <p:tag name="KSO_WM_UNIT_TEXT_FILL_TYPE" val="1"/>
  <p:tag name="KSO_WM_DIAGRAM_VIRTUALLY_FRAME" val="{&quot;height&quot;:315.4,&quot;left&quot;:57.7,&quot;top&quot;:169.65,&quot;width&quot;:866.2000000000025}"/>
</p:tagLst>
</file>

<file path=ppt/tags/tag399.xml><?xml version="1.0" encoding="utf-8"?>
<p:tagLst xmlns:p="http://schemas.openxmlformats.org/presentationml/2006/main">
  <p:tag name="TIMING" val="|2.9"/>
</p:tagLst>
</file>

<file path=ppt/tags/tag4.xml><?xml version="1.0" encoding="utf-8"?>
<p:tagLst xmlns:p="http://schemas.openxmlformats.org/presentationml/2006/main">
  <p:tag name="TIMING" val="|3.3"/>
</p:tagLst>
</file>

<file path=ppt/tags/tag40.xml><?xml version="1.0" encoding="utf-8"?>
<p:tagLst xmlns:p="http://schemas.openxmlformats.org/presentationml/2006/main">
  <p:tag name="KSO_WM_DIAGRAM_VIRTUALLY_FRAME" val="{&quot;height&quot;:161.1,&quot;left&quot;:49.45,&quot;top&quot;:228.2,&quot;width&quot;:910.5}"/>
</p:tagLst>
</file>

<file path=ppt/tags/tag400.xml><?xml version="1.0" encoding="utf-8"?>
<p:tagLst xmlns:p="http://schemas.openxmlformats.org/presentationml/2006/main">
  <p:tag name="TIMING" val="|2.9"/>
</p:tagLst>
</file>

<file path=ppt/tags/tag401.xml><?xml version="1.0" encoding="utf-8"?>
<p:tagLst xmlns:p="http://schemas.openxmlformats.org/presentationml/2006/main">
  <p:tag name="TIMING" val="|2.9"/>
</p:tagLst>
</file>

<file path=ppt/tags/tag402.xml><?xml version="1.0" encoding="utf-8"?>
<p:tagLst xmlns:p="http://schemas.openxmlformats.org/presentationml/2006/main">
  <p:tag name="TIMING" val="|2.9"/>
</p:tagLst>
</file>

<file path=ppt/tags/tag403.xml><?xml version="1.0" encoding="utf-8"?>
<p:tagLst xmlns:p="http://schemas.openxmlformats.org/presentationml/2006/main">
  <p:tag name="TIMING" val="|2.9"/>
</p:tagLst>
</file>

<file path=ppt/tags/tag404.xml><?xml version="1.0" encoding="utf-8"?>
<p:tagLst xmlns:p="http://schemas.openxmlformats.org/presentationml/2006/main">
  <p:tag name="TIMING" val="|2.9"/>
</p:tagLst>
</file>

<file path=ppt/tags/tag405.xml><?xml version="1.0" encoding="utf-8"?>
<p:tagLst xmlns:p="http://schemas.openxmlformats.org/presentationml/2006/main">
  <p:tag name="TIMING" val="|2.9"/>
</p:tagLst>
</file>

<file path=ppt/tags/tag406.xml><?xml version="1.0" encoding="utf-8"?>
<p:tagLst xmlns:p="http://schemas.openxmlformats.org/presentationml/2006/main">
  <p:tag name="TIMING" val="|2.9"/>
</p:tagLst>
</file>

<file path=ppt/tags/tag407.xml><?xml version="1.0" encoding="utf-8"?>
<p:tagLst xmlns:p="http://schemas.openxmlformats.org/presentationml/2006/main">
  <p:tag name="TIMING" val="|2.9"/>
</p:tagLst>
</file>

<file path=ppt/tags/tag408.xml><?xml version="1.0" encoding="utf-8"?>
<p:tagLst xmlns:p="http://schemas.openxmlformats.org/presentationml/2006/main">
  <p:tag name="TIMING" val="|2.9"/>
</p:tagLst>
</file>

<file path=ppt/tags/tag409.xml><?xml version="1.0" encoding="utf-8"?>
<p:tagLst xmlns:p="http://schemas.openxmlformats.org/presentationml/2006/main">
  <p:tag name="TIMING" val="|2.9"/>
</p:tagLst>
</file>

<file path=ppt/tags/tag41.xml><?xml version="1.0" encoding="utf-8"?>
<p:tagLst xmlns:p="http://schemas.openxmlformats.org/presentationml/2006/main">
  <p:tag name="KSO_WM_DIAGRAM_VIRTUALLY_FRAME" val="{&quot;height&quot;:140.3,&quot;left&quot;:14.298012107329805,&quot;top&quot;:219.9,&quot;width&quot;:530.4519878926701}"/>
</p:tagLst>
</file>

<file path=ppt/tags/tag410.xml><?xml version="1.0" encoding="utf-8"?>
<p:tagLst xmlns:p="http://schemas.openxmlformats.org/presentationml/2006/main">
  <p:tag name="TIMING" val="|1.4|4.6|1.3|1.2|1.3|1.2"/>
</p:tagLst>
</file>

<file path=ppt/tags/tag411.xml><?xml version="1.0" encoding="utf-8"?>
<p:tagLst xmlns:p="http://schemas.openxmlformats.org/presentationml/2006/main">
  <p:tag name="TIMING" val="|1.4|4.6|1.3|1.2|1.3|1.2"/>
</p:tagLst>
</file>

<file path=ppt/tags/tag412.xml><?xml version="1.0" encoding="utf-8"?>
<p:tagLst xmlns:p="http://schemas.openxmlformats.org/presentationml/2006/main">
  <p:tag name="ISPRING_PRESENTATION_TITLE" val="PowerPoint 演示文稿"/>
  <p:tag name="resource_record_key" val="{&quot;13&quot;:[19951231],&quot;29&quot;:[20426280],&quot;70&quot;:[3322225,3321866,3318439,3312615,3322061,3318867,3312357,3322019,3324070,3321518,3324552,3325096,3321500,3322219,3314432,3320067,3321782,3323787,3321971]}"/>
  <p:tag name="commondata" val="eyJoZGlkIjoiNjQ4YzdlODg4MjcyNWQ4MjM5MzQ0NTg3N2YxZDIyOGYifQ=="/>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2*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 name="KSO_WM_DIAGRAM_VIRTUALLY_FRAME" val="{&quot;height&quot;:161.1,&quot;left&quot;:49.45,&quot;top&quot;:228.2,&quot;width&quot;:910.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2*n_h_h_i*1_2_1_1"/>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 name="KSO_WM_DIAGRAM_VIRTUALLY_FRAME" val="{&quot;height&quot;:161.1,&quot;left&quot;:49.45,&quot;top&quot;:228.2,&quot;width&quot;:910.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2*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161.1,&quot;left&quot;:49.45,&quot;top&quot;:228.2,&quot;width&quot;:910.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2*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161.1,&quot;left&quot;:49.45,&quot;top&quot;:228.2,&quot;width&quot;:910.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2*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161.1,&quot;left&quot;:49.45,&quot;top&quot;:228.2,&quot;width&quot;:910.5}"/>
</p:tagLst>
</file>

<file path=ppt/tags/tag47.xml><?xml version="1.0" encoding="utf-8"?>
<p:tagLst xmlns:p="http://schemas.openxmlformats.org/presentationml/2006/main">
  <p:tag name="TIMING" val="|2.9"/>
</p:tagLst>
</file>

<file path=ppt/tags/tag48.xml><?xml version="1.0" encoding="utf-8"?>
<p:tagLst xmlns:p="http://schemas.openxmlformats.org/presentationml/2006/main">
  <p:tag name="TIMING" val="|2.9"/>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76_1*l_h_i*1_1_1"/>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389.2610236220473,&quot;left&quot;:10.3,&quot;top&quot;:130.5,&quot;width&quot;:928.0288188976377}"/>
</p:tagLst>
</file>

<file path=ppt/tags/tag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1*l_h_a*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1*l_h_f*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DIAGRAM_USE_COLOR_VALUE" val="{&quot;color_scheme&quot;:1,&quot;color_type&quot;:1,&quot;theme_color_indexes&quot;:[]}"/>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6_1*l_h_i*1_1_2"/>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6_1*l_h_i*1_1_3"/>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76_1*l_h_i*1_2_1"/>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
</p:tagLst>
</file>

<file path=ppt/tags/tag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1*l_h_a*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1*l_h_f*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DIAGRAM_USE_COLOR_VALUE" val="{&quot;color_scheme&quot;:1,&quot;color_type&quot;:1,&quot;theme_color_indexes&quot;:[]}"/>
</p:tagLst>
</file>

<file path=ppt/tags/tag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6_1*l_h_i*1_2_2"/>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6_1*l_h_i*1_2_3"/>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0000000006,&quot;left&quot;:52.975039370078775,&quot;top&quot;:124.30003937007874,&quot;width&quot;:85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
</p:tagLst>
</file>

<file path=ppt/tags/tag59.xml><?xml version="1.0" encoding="utf-8"?>
<p:tagLst xmlns:p="http://schemas.openxmlformats.org/presentationml/2006/main">
  <p:tag name="TIMING" val="|2.9"/>
</p:tagLst>
</file>

<file path=ppt/tags/tag6.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1_2"/>
  <p:tag name="KSO_WM_TEMPLATE_CATEGORY" val="diagram"/>
  <p:tag name="KSO_WM_TEMPLATE_INDEX" val="20233574"/>
  <p:tag name="KSO_WM_UNIT_LAYERLEVEL" val="1_1_1"/>
  <p:tag name="KSO_WM_TAG_VERSION" val="3.0"/>
  <p:tag name="KSO_WM_BEAUTIFY_FLAG" val="#wm#"/>
  <p:tag name="KSO_WM_UNIT_TYPE" val="m_h_i"/>
  <p:tag name="KSO_WM_UNIT_INDEX" val="1_1_2"/>
  <p:tag name="KSO_WM_DIAGRAM_VERSION" val="3"/>
  <p:tag name="KSO_WM_DIAGRAM_COLOR_TRICK" val="1"/>
  <p:tag name="KSO_WM_DIAGRAM_COLOR_TEXT_CAN_REMOVE" val="n"/>
  <p:tag name="KSO_WM_UNIT_LINE_FORE_SCHEMECOLOR_INDEX" val="5"/>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0.xml><?xml version="1.0" encoding="utf-8"?>
<p:tagLst xmlns:p="http://schemas.openxmlformats.org/presentationml/2006/main">
  <p:tag name="TIMING" val="|2.9"/>
</p:tagLst>
</file>

<file path=ppt/tags/tag61.xml><?xml version="1.0" encoding="utf-8"?>
<p:tagLst xmlns:p="http://schemas.openxmlformats.org/presentationml/2006/main">
  <p:tag name="TIMING" val="|2.9"/>
</p:tagLst>
</file>

<file path=ppt/tags/tag62.xml><?xml version="1.0" encoding="utf-8"?>
<p:tagLst xmlns:p="http://schemas.openxmlformats.org/presentationml/2006/main">
  <p:tag name="TIMING" val="|2.9"/>
</p:tagLst>
</file>

<file path=ppt/tags/tag63.xml><?xml version="1.0" encoding="utf-8"?>
<p:tagLst xmlns:p="http://schemas.openxmlformats.org/presentationml/2006/main">
  <p:tag name="TIMING" val="|2.9"/>
</p:tagLst>
</file>

<file path=ppt/tags/tag64.xml><?xml version="1.0" encoding="utf-8"?>
<p:tagLst xmlns:p="http://schemas.openxmlformats.org/presentationml/2006/main">
  <p:tag name="TIMING" val="|2.9"/>
</p:tagLst>
</file>

<file path=ppt/tags/tag65.xml><?xml version="1.0" encoding="utf-8"?>
<p:tagLst xmlns:p="http://schemas.openxmlformats.org/presentationml/2006/main">
  <p:tag name="TIMING" val="|2.9"/>
</p:tagLst>
</file>

<file path=ppt/tags/tag66.xml><?xml version="1.0" encoding="utf-8"?>
<p:tagLst xmlns:p="http://schemas.openxmlformats.org/presentationml/2006/main">
  <p:tag name="TIMING" val="|2.9"/>
</p:tagLst>
</file>

<file path=ppt/tags/tag67.xml><?xml version="1.0" encoding="utf-8"?>
<p:tagLst xmlns:p="http://schemas.openxmlformats.org/presentationml/2006/main">
  <p:tag name="TIMING" val="|2.9"/>
</p:tagLst>
</file>

<file path=ppt/tags/tag68.xml><?xml version="1.0" encoding="utf-8"?>
<p:tagLst xmlns:p="http://schemas.openxmlformats.org/presentationml/2006/main">
  <p:tag name="TIMING" val="|2.9"/>
</p:tagLst>
</file>

<file path=ppt/tags/tag69.xml><?xml version="1.0" encoding="utf-8"?>
<p:tagLst xmlns:p="http://schemas.openxmlformats.org/presentationml/2006/main">
  <p:tag name="TIMING" val="|2.9"/>
</p:tagLst>
</file>

<file path=ppt/tags/tag7.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1_3"/>
  <p:tag name="KSO_WM_TEMPLATE_CATEGORY" val="diagram"/>
  <p:tag name="KSO_WM_TEMPLATE_INDEX" val="20233574"/>
  <p:tag name="KSO_WM_UNIT_LAYERLEVEL" val="1_1_1"/>
  <p:tag name="KSO_WM_TAG_VERSION" val="3.0"/>
  <p:tag name="KSO_WM_BEAUTIFY_FLAG" val="#wm#"/>
  <p:tag name="KSO_WM_UNIT_TYPE" val="m_h_i"/>
  <p:tag name="KSO_WM_UNIT_INDEX" val="1_1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0.xml><?xml version="1.0" encoding="utf-8"?>
<p:tagLst xmlns:p="http://schemas.openxmlformats.org/presentationml/2006/main">
  <p:tag name="TIMING" val="|2.9"/>
</p:tagLst>
</file>

<file path=ppt/tags/tag71.xml><?xml version="1.0" encoding="utf-8"?>
<p:tagLst xmlns:p="http://schemas.openxmlformats.org/presentationml/2006/main">
  <p:tag name="TIMING" val="|2.9"/>
</p:tagLst>
</file>

<file path=ppt/tags/tag72.xml><?xml version="1.0" encoding="utf-8"?>
<p:tagLst xmlns:p="http://schemas.openxmlformats.org/presentationml/2006/main">
  <p:tag name="TIMING" val="|2.9"/>
</p:tagLst>
</file>

<file path=ppt/tags/tag73.xml><?xml version="1.0" encoding="utf-8"?>
<p:tagLst xmlns:p="http://schemas.openxmlformats.org/presentationml/2006/main">
  <p:tag name="TIMING" val="|2.9"/>
</p:tagLst>
</file>

<file path=ppt/tags/tag74.xml><?xml version="1.0" encoding="utf-8"?>
<p:tagLst xmlns:p="http://schemas.openxmlformats.org/presentationml/2006/main">
  <p:tag name="TIMING" val="|2.9"/>
</p:tagLst>
</file>

<file path=ppt/tags/tag75.xml><?xml version="1.0" encoding="utf-8"?>
<p:tagLst xmlns:p="http://schemas.openxmlformats.org/presentationml/2006/main">
  <p:tag name="TIMING" val="|2.9"/>
</p:tagLst>
</file>

<file path=ppt/tags/tag76.xml><?xml version="1.0" encoding="utf-8"?>
<p:tagLst xmlns:p="http://schemas.openxmlformats.org/presentationml/2006/main">
  <p:tag name="TIMING" val="|2.9"/>
</p:tagLst>
</file>

<file path=ppt/tags/tag77.xml><?xml version="1.0" encoding="utf-8"?>
<p:tagLst xmlns:p="http://schemas.openxmlformats.org/presentationml/2006/main">
  <p:tag name="TIMING" val="|2.9"/>
</p:tagLst>
</file>

<file path=ppt/tags/tag78.xml><?xml version="1.0" encoding="utf-8"?>
<p:tagLst xmlns:p="http://schemas.openxmlformats.org/presentationml/2006/main">
  <p:tag name="TIMING" val="|2.9"/>
</p:tagLst>
</file>

<file path=ppt/tags/tag79.xml><?xml version="1.0" encoding="utf-8"?>
<p:tagLst xmlns:p="http://schemas.openxmlformats.org/presentationml/2006/main">
  <p:tag name="TIMING" val="|3.3"/>
</p:tagLst>
</file>

<file path=ppt/tags/tag8.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2_2"/>
  <p:tag name="KSO_WM_TEMPLATE_CATEGORY" val="diagram"/>
  <p:tag name="KSO_WM_TEMPLATE_INDEX" val="20233574"/>
  <p:tag name="KSO_WM_UNIT_LAYERLEVEL" val="1_1_1"/>
  <p:tag name="KSO_WM_TAG_VERSION" val="3.0"/>
  <p:tag name="KSO_WM_BEAUTIFY_FLAG" val="#wm#"/>
  <p:tag name="KSO_WM_UNIT_TYPE" val="m_h_i"/>
  <p:tag name="KSO_WM_UNIT_INDEX" val="1_2_2"/>
  <p:tag name="KSO_WM_DIAGRAM_VERSION" val="3"/>
  <p:tag name="KSO_WM_DIAGRAM_COLOR_TRICK" val="1"/>
  <p:tag name="KSO_WM_DIAGRAM_COLOR_TEXT_CAN_REMOVE" val="n"/>
  <p:tag name="KSO_WM_UNIT_LINE_FORE_SCHEMECOLOR_INDEX" val="5"/>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xml><?xml version="1.0" encoding="utf-8"?>
<p:tagLst xmlns:p="http://schemas.openxmlformats.org/presentationml/2006/main">
  <p:tag name="TIMING" val="|2.9"/>
</p:tagLst>
</file>

<file path=ppt/tags/tag81.xml><?xml version="1.0" encoding="utf-8"?>
<p:tagLst xmlns:p="http://schemas.openxmlformats.org/presentationml/2006/main">
  <p:tag name="KSO_WM_DIAGRAM_VIRTUALLY_FRAME" val="{&quot;height&quot;:382.3102759067768,&quot;left&quot;:23.15,&quot;top&quot;:126.15,&quot;width&quot;:913.738956524759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i*1_1"/>
  <p:tag name="KSO_WM_TEMPLATE_CATEGORY" val="diagram"/>
  <p:tag name="KSO_WM_TEMPLATE_INDEX" val="2023320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382.3102759067768,&quot;left&quot;:23.15,&quot;top&quot;:126.15,&quot;width&quot;:913.7389565247595}"/>
  <p:tag name="KSO_WM_DIAGRAM_COLOR_MATCH_VALUE" val="{&quot;shape&quot;:{&quot;fill&quot;:{&quot;gradient&quot;:[{&quot;brightness&quot;:0,&quot;colorType&quot;:1,&quot;foreColorIndex&quot;:5,&quot;pos&quot;:0,&quot;transparency&quot;:0},{&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201_2*l_h_i*1_3_2"/>
  <p:tag name="KSO_WM_TEMPLATE_CATEGORY" val="diagram"/>
  <p:tag name="KSO_WM_TEMPLATE_INDEX" val="20233201"/>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2.3102759067768,&quot;left&quot;:23.15,&quot;top&quot;:126.15,&quot;width&quot;:913.7389565247595}"/>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201_2*l_h_i*1_1_1"/>
  <p:tag name="KSO_WM_TEMPLATE_CATEGORY" val="diagram"/>
  <p:tag name="KSO_WM_TEMPLATE_INDEX" val="20233201"/>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2.3102759067768,&quot;left&quot;:23.15,&quot;top&quot;:126.15,&quot;width&quot;:913.7389565247595}"/>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201_2*l_h_i*1_2_2"/>
  <p:tag name="KSO_WM_TEMPLATE_CATEGORY" val="diagram"/>
  <p:tag name="KSO_WM_TEMPLATE_INDEX" val="20233201"/>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2.3102759067768,&quot;left&quot;:23.15,&quot;top&quot;:126.15,&quot;width&quot;:913.7389565247595}"/>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x*1_3_1"/>
  <p:tag name="KSO_WM_TEMPLATE_CATEGORY" val="diagram"/>
  <p:tag name="KSO_WM_TEMPLATE_INDEX" val="20233201"/>
  <p:tag name="KSO_WM_UNIT_LAYERLEVEL" val="1_1_1"/>
  <p:tag name="KSO_WM_TAG_VERSION" val="3.0"/>
  <p:tag name="KSO_WM_BEAUTIFY_FLAG" val="#wm#"/>
  <p:tag name="KSO_WM_UNIT_VALUE" val="118*130"/>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2.3102759067768,&quot;left&quot;:23.15,&quot;top&quot;:126.15,&quot;width&quot;:913.73895652475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x*1_1_1"/>
  <p:tag name="KSO_WM_TEMPLATE_CATEGORY" val="diagram"/>
  <p:tag name="KSO_WM_TEMPLATE_INDEX" val="20233201"/>
  <p:tag name="KSO_WM_UNIT_LAYERLEVEL" val="1_1_1"/>
  <p:tag name="KSO_WM_TAG_VERSION" val="3.0"/>
  <p:tag name="KSO_WM_BEAUTIFY_FLAG" val="#wm#"/>
  <p:tag name="KSO_WM_UNIT_VALUE" val="121*13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2.3102759067768,&quot;left&quot;:23.15,&quot;top&quot;:126.15,&quot;width&quot;:913.73895652475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01_2*l_h_x*1_2_1"/>
  <p:tag name="KSO_WM_TEMPLATE_CATEGORY" val="diagram"/>
  <p:tag name="KSO_WM_TEMPLATE_INDEX" val="20233201"/>
  <p:tag name="KSO_WM_UNIT_LAYERLEVEL" val="1_1_1"/>
  <p:tag name="KSO_WM_TAG_VERSION" val="3.0"/>
  <p:tag name="KSO_WM_BEAUTIFY_FLAG" val="#wm#"/>
  <p:tag name="KSO_WM_UNIT_VALUE" val="130*13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2.3102759067768,&quot;left&quot;:23.15,&quot;top&quot;:126.15,&quot;width&quot;:913.73895652475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89.xml><?xml version="1.0" encoding="utf-8"?>
<p:tagLst xmlns:p="http://schemas.openxmlformats.org/presentationml/2006/main">
  <p:tag name="TIMING" val="|2.9"/>
</p:tagLst>
</file>

<file path=ppt/tags/tag9.xml><?xml version="1.0" encoding="utf-8"?>
<p:tagLst xmlns:p="http://schemas.openxmlformats.org/presentationml/2006/main">
  <p:tag name="KSO_WM_DIAGRAM_VIRTUALLY_FRAME" val="{&quot;height&quot;:389.2610236220473,&quot;left&quot;:10.3,&quot;top&quot;:130.5,&quot;width&quot;:928.0288188976377}"/>
  <p:tag name="KSO_WM_UNIT_HIGHLIGHT" val="0"/>
  <p:tag name="KSO_WM_UNIT_COMPATIBLE" val="0"/>
  <p:tag name="KSO_WM_UNIT_DIAGRAM_ISNUMVISUAL" val="0"/>
  <p:tag name="KSO_WM_UNIT_DIAGRAM_ISREFERUNIT" val="0"/>
  <p:tag name="KSO_WM_DIAGRAM_GROUP_CODE" val="m1-1"/>
  <p:tag name="KSO_WM_UNIT_ID" val="diagram20233574_1*m_h_i*1_2_3"/>
  <p:tag name="KSO_WM_TEMPLATE_CATEGORY" val="diagram"/>
  <p:tag name="KSO_WM_TEMPLATE_INDEX" val="20233574"/>
  <p:tag name="KSO_WM_UNIT_LAYERLEVEL" val="1_1_1"/>
  <p:tag name="KSO_WM_TAG_VERSION" val="3.0"/>
  <p:tag name="KSO_WM_BEAUTIFY_FLAG" val="#wm#"/>
  <p:tag name="KSO_WM_UNIT_TYPE" val="m_h_i"/>
  <p:tag name="KSO_WM_UNIT_INDEX" val="1_2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0.xml><?xml version="1.0" encoding="utf-8"?>
<p:tagLst xmlns:p="http://schemas.openxmlformats.org/presentationml/2006/main">
  <p:tag name="TIMING" val="|2.9"/>
</p:tagLst>
</file>

<file path=ppt/tags/tag91.xml><?xml version="1.0" encoding="utf-8"?>
<p:tagLst xmlns:p="http://schemas.openxmlformats.org/presentationml/2006/main">
  <p:tag name="TIMING" val="|2.9"/>
</p:tagLst>
</file>

<file path=ppt/tags/tag92.xml><?xml version="1.0" encoding="utf-8"?>
<p:tagLst xmlns:p="http://schemas.openxmlformats.org/presentationml/2006/main">
  <p:tag name="TIMING" val="|2.9"/>
</p:tagLst>
</file>

<file path=ppt/tags/tag93.xml><?xml version="1.0" encoding="utf-8"?>
<p:tagLst xmlns:p="http://schemas.openxmlformats.org/presentationml/2006/main">
  <p:tag name="TIMING" val="|2.9"/>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7_4*l_h_i*1_4_1"/>
  <p:tag name="KSO_WM_TEMPLATE_CATEGORY" val="diagram"/>
  <p:tag name="KSO_WM_TEMPLATE_INDEX" val="20228077"/>
  <p:tag name="KSO_WM_UNIT_LAYERLEVEL" val="1_1_1"/>
  <p:tag name="KSO_WM_TAG_VERSION" val="1.0"/>
  <p:tag name="KSO_WM_BEAUTIFY_FLAG" val="#wm#"/>
  <p:tag name="KSO_WM_UNIT_LINE_FORE_SCHEMECOLOR_INDEX" val="8"/>
  <p:tag name="KSO_WM_UNIT_TEXT_FILL_FORE_SCHEMECOLOR_INDEX" val="2"/>
  <p:tag name="KSO_WM_UNIT_TEXT_FILL_TYPE" val="1"/>
  <p:tag name="KSO_WM_DIAGRAM_VIRTUALLY_FRAME" val="{&quot;height&quot;:409.8404200819672,&quot;left&quot;:23.15,&quot;top&quot;:83.55,&quot;width&quot;:917.4248429468877}"/>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8077_4*l_h_i*1_3_10"/>
  <p:tag name="KSO_WM_TEMPLATE_CATEGORY" val="diagram"/>
  <p:tag name="KSO_WM_TEMPLATE_INDEX" val="20228077"/>
  <p:tag name="KSO_WM_UNIT_LAYERLEVEL" val="1_1_1"/>
  <p:tag name="KSO_WM_TAG_VERSION" val="1.0"/>
  <p:tag name="KSO_WM_BEAUTIFY_FLAG" val="#wm#"/>
  <p:tag name="KSO_WM_UNIT_LINE_FORE_SCHEMECOLOR_INDEX" val="7"/>
  <p:tag name="KSO_WM_UNIT_TEXT_FILL_FORE_SCHEMECOLOR_INDEX" val="2"/>
  <p:tag name="KSO_WM_UNIT_TEXT_FILL_TYPE" val="1"/>
  <p:tag name="KSO_WM_DIAGRAM_VIRTUALLY_FRAME" val="{&quot;height&quot;:409.8404200819672,&quot;left&quot;:23.15,&quot;top&quot;:83.55,&quot;width&quot;:917.4248429468877}"/>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8077_4*l_h_i*1_2_10"/>
  <p:tag name="KSO_WM_TEMPLATE_CATEGORY" val="diagram"/>
  <p:tag name="KSO_WM_TEMPLATE_INDEX" val="20228077"/>
  <p:tag name="KSO_WM_UNIT_LAYERLEVEL" val="1_1_1"/>
  <p:tag name="KSO_WM_TAG_VERSION" val="1.0"/>
  <p:tag name="KSO_WM_BEAUTIFY_FLAG" val="#wm#"/>
  <p:tag name="KSO_WM_UNIT_LINE_FORE_SCHEMECOLOR_INDEX" val="6"/>
  <p:tag name="KSO_WM_UNIT_TEXT_FILL_FORE_SCHEMECOLOR_INDEX" val="2"/>
  <p:tag name="KSO_WM_UNIT_TEXT_FILL_TYPE" val="1"/>
  <p:tag name="KSO_WM_DIAGRAM_VIRTUALLY_FRAME" val="{&quot;height&quot;:409.8404200819672,&quot;left&quot;:23.15,&quot;top&quot;:83.55,&quot;width&quot;:917.4248429468877}"/>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8077_4*l_h_i*1_1_9"/>
  <p:tag name="KSO_WM_TEMPLATE_CATEGORY" val="diagram"/>
  <p:tag name="KSO_WM_TEMPLATE_INDEX" val="20228077"/>
  <p:tag name="KSO_WM_UNIT_LAYERLEVEL" val="1_1_1"/>
  <p:tag name="KSO_WM_TAG_VERSION" val="1.0"/>
  <p:tag name="KSO_WM_BEAUTIFY_FLAG" val="#wm#"/>
  <p:tag name="KSO_WM_UNIT_LINE_FORE_SCHEMECOLOR_INDEX" val="5"/>
  <p:tag name="KSO_WM_UNIT_TEXT_FILL_FORE_SCHEMECOLOR_INDEX" val="2"/>
  <p:tag name="KSO_WM_UNIT_TEXT_FILL_TYPE" val="1"/>
  <p:tag name="KSO_WM_DIAGRAM_VIRTUALLY_FRAME" val="{&quot;height&quot;:409.8404200819672,&quot;left&quot;:23.15,&quot;top&quot;:83.55,&quot;width&quot;:917.4248429468877}"/>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28077_4*l_h_i*1_4_6"/>
  <p:tag name="KSO_WM_TEMPLATE_CATEGORY" val="diagram"/>
  <p:tag name="KSO_WM_TEMPLATE_INDEX" val="202280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77_4*l_h_i*1_3_7"/>
  <p:tag name="KSO_WM_TEMPLATE_CATEGORY" val="diagram"/>
  <p:tag name="KSO_WM_TEMPLATE_INDEX" val="202280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409.8404200819672,&quot;left&quot;:23.15,&quot;top&quot;:83.55,&quot;width&quot;:917.4248429468877}"/>
</p:tagLst>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t4acg0w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19908</Words>
  <Application>WPS 演示</Application>
  <PresentationFormat>宽屏</PresentationFormat>
  <Paragraphs>736</Paragraphs>
  <Slides>101</Slides>
  <Notes>32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101</vt:i4>
      </vt:variant>
    </vt:vector>
  </HeadingPairs>
  <TitlesOfParts>
    <vt:vector size="120" baseType="lpstr">
      <vt:lpstr>Arial</vt:lpstr>
      <vt:lpstr>宋体</vt:lpstr>
      <vt:lpstr>Wingdings</vt:lpstr>
      <vt:lpstr>思源黑体 CN Bold</vt:lpstr>
      <vt:lpstr>黑体</vt:lpstr>
      <vt:lpstr>思源黑体 CN Regular</vt:lpstr>
      <vt:lpstr>楷体</vt:lpstr>
      <vt:lpstr>微软雅黑</vt:lpstr>
      <vt:lpstr>仿宋</vt:lpstr>
      <vt:lpstr>Poppins SemiBold</vt:lpstr>
      <vt:lpstr>Helvetica Light</vt:lpstr>
      <vt:lpstr>HK Grotesk Medium</vt:lpstr>
      <vt:lpstr>Arial Unicode MS</vt:lpstr>
      <vt:lpstr>Calibri</vt:lpstr>
      <vt:lpstr>Segoe Print</vt:lpstr>
      <vt:lpstr>MiSans</vt:lpstr>
      <vt:lpstr>Arial</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Gemini</cp:lastModifiedBy>
  <cp:revision>75</cp:revision>
  <dcterms:created xsi:type="dcterms:W3CDTF">2017-10-06T10:47:00Z</dcterms:created>
  <dcterms:modified xsi:type="dcterms:W3CDTF">2024-05-16T12:00:46Z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6733C5D246854AAA94E4A710A98B21C9_13</vt:lpwstr>
  </property>
</Properties>
</file>