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21.svg" ContentType="image/svg+xml"/>
  <Override PartName="/ppt/media/image23.svg" ContentType="image/svg+xml"/>
  <Override PartName="/ppt/media/image25.svg" ContentType="image/svg+xml"/>
  <Override PartName="/ppt/media/image47.svg" ContentType="image/svg+xml"/>
  <Override PartName="/ppt/media/image49.svg" ContentType="image/svg+xml"/>
  <Override PartName="/ppt/media/image51.svg" ContentType="image/svg+xml"/>
  <Override PartName="/ppt/media/image53.svg" ContentType="image/svg+xml"/>
  <Override PartName="/ppt/media/image55.svg" ContentType="image/svg+xml"/>
  <Override PartName="/ppt/media/image57.svg" ContentType="image/svg+xml"/>
  <Override PartName="/ppt/media/image59.svg" ContentType="image/svg+xml"/>
  <Override PartName="/ppt/media/image61.svg" ContentType="image/svg+xml"/>
  <Override PartName="/ppt/media/image6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76" r:id="rId3"/>
    <p:sldId id="378" r:id="rId4"/>
    <p:sldId id="379" r:id="rId6"/>
    <p:sldId id="334" r:id="rId7"/>
    <p:sldId id="415" r:id="rId8"/>
    <p:sldId id="464" r:id="rId9"/>
    <p:sldId id="465" r:id="rId10"/>
    <p:sldId id="416" r:id="rId11"/>
    <p:sldId id="418" r:id="rId12"/>
    <p:sldId id="466" r:id="rId13"/>
    <p:sldId id="467" r:id="rId14"/>
    <p:sldId id="468" r:id="rId15"/>
    <p:sldId id="469" r:id="rId16"/>
    <p:sldId id="470" r:id="rId17"/>
    <p:sldId id="471" r:id="rId18"/>
    <p:sldId id="472" r:id="rId19"/>
    <p:sldId id="473" r:id="rId20"/>
    <p:sldId id="474" r:id="rId21"/>
    <p:sldId id="539" r:id="rId22"/>
    <p:sldId id="475" r:id="rId23"/>
    <p:sldId id="476" r:id="rId24"/>
    <p:sldId id="477" r:id="rId25"/>
    <p:sldId id="478" r:id="rId26"/>
    <p:sldId id="479" r:id="rId27"/>
    <p:sldId id="480" r:id="rId28"/>
    <p:sldId id="481" r:id="rId29"/>
    <p:sldId id="482" r:id="rId30"/>
    <p:sldId id="483" r:id="rId31"/>
    <p:sldId id="484" r:id="rId32"/>
    <p:sldId id="485" r:id="rId33"/>
    <p:sldId id="423" r:id="rId34"/>
    <p:sldId id="424" r:id="rId35"/>
    <p:sldId id="489" r:id="rId36"/>
    <p:sldId id="540" r:id="rId37"/>
    <p:sldId id="486" r:id="rId38"/>
    <p:sldId id="487" r:id="rId39"/>
    <p:sldId id="488" r:id="rId40"/>
    <p:sldId id="425" r:id="rId41"/>
    <p:sldId id="493" r:id="rId42"/>
    <p:sldId id="495" r:id="rId43"/>
    <p:sldId id="496" r:id="rId44"/>
    <p:sldId id="490" r:id="rId45"/>
    <p:sldId id="491" r:id="rId46"/>
    <p:sldId id="492" r:id="rId47"/>
    <p:sldId id="497" r:id="rId48"/>
    <p:sldId id="498" r:id="rId49"/>
    <p:sldId id="499" r:id="rId50"/>
    <p:sldId id="500" r:id="rId51"/>
    <p:sldId id="501" r:id="rId52"/>
    <p:sldId id="502" r:id="rId53"/>
    <p:sldId id="517" r:id="rId54"/>
    <p:sldId id="518" r:id="rId55"/>
    <p:sldId id="519" r:id="rId56"/>
    <p:sldId id="503" r:id="rId57"/>
    <p:sldId id="520" r:id="rId58"/>
    <p:sldId id="521" r:id="rId59"/>
    <p:sldId id="522" r:id="rId60"/>
    <p:sldId id="523" r:id="rId61"/>
    <p:sldId id="524" r:id="rId62"/>
    <p:sldId id="525" r:id="rId63"/>
    <p:sldId id="528" r:id="rId64"/>
    <p:sldId id="541" r:id="rId65"/>
    <p:sldId id="526" r:id="rId66"/>
    <p:sldId id="527" r:id="rId67"/>
    <p:sldId id="458" r:id="rId68"/>
    <p:sldId id="459" r:id="rId69"/>
    <p:sldId id="460" r:id="rId70"/>
    <p:sldId id="461" r:id="rId71"/>
    <p:sldId id="542" r:id="rId72"/>
    <p:sldId id="543" r:id="rId73"/>
    <p:sldId id="544" r:id="rId74"/>
    <p:sldId id="389" r:id="rId75"/>
  </p:sldIdLst>
  <p:sldSz cx="12192000" cy="6858000"/>
  <p:notesSz cx="7103745" cy="10234295"/>
  <p:custDataLst>
    <p:tags r:id="rId7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6FFF"/>
    <a:srgbClr val="FFBA55"/>
    <a:srgbClr val="58B6E5"/>
    <a:srgbClr val="6096E6"/>
    <a:srgbClr val="37A76F"/>
    <a:srgbClr val="63A537"/>
    <a:srgbClr val="389A47"/>
    <a:srgbClr val="FFC766"/>
    <a:srgbClr val="FB9C66"/>
    <a:srgbClr val="EA43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5" autoAdjust="0"/>
    <p:restoredTop sz="94660"/>
  </p:normalViewPr>
  <p:slideViewPr>
    <p:cSldViewPr snapToGrid="0">
      <p:cViewPr varScale="1">
        <p:scale>
          <a:sx n="102" d="100"/>
          <a:sy n="102" d="100"/>
        </p:scale>
        <p:origin x="138" y="420"/>
      </p:cViewPr>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9" Type="http://schemas.openxmlformats.org/officeDocument/2006/relationships/tags" Target="tags/tag249.xml"/><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367DAC-B7C4-4562-991F-2B4481CA1F1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389A47"/>
        </a:solidFill>
        <a:effectLst/>
      </p:bgPr>
    </p:bg>
    <p:spTree>
      <p:nvGrpSpPr>
        <p:cNvPr id="1" name=""/>
        <p:cNvGrpSpPr/>
        <p:nvPr/>
      </p:nvGrpSpPr>
      <p:grpSpPr>
        <a:xfrm>
          <a:off x="0" y="0"/>
          <a:ext cx="0" cy="0"/>
          <a:chOff x="0" y="0"/>
          <a:chExt cx="0" cy="0"/>
        </a:xfrm>
      </p:grpSpPr>
      <p:sp>
        <p:nvSpPr>
          <p:cNvPr id="7" name="矩形 6"/>
          <p:cNvSpPr/>
          <p:nvPr userDrawn="1"/>
        </p:nvSpPr>
        <p:spPr>
          <a:xfrm>
            <a:off x="0" y="778213"/>
            <a:ext cx="12192000" cy="5821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userDrawn="1"/>
        </p:nvPicPr>
        <p:blipFill>
          <a:blip r:embed="rId2" cstate="screen"/>
          <a:stretch>
            <a:fillRect/>
          </a:stretch>
        </p:blipFill>
        <p:spPr>
          <a:xfrm>
            <a:off x="-465470" y="239243"/>
            <a:ext cx="1463878" cy="62489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1" Type="http://schemas.openxmlformats.org/officeDocument/2006/relationships/notesSlide" Target="../notesSlides/notesSlide17.xml"/><Relationship Id="rId20" Type="http://schemas.openxmlformats.org/officeDocument/2006/relationships/slideLayout" Target="../slideLayouts/slideLayout2.xml"/><Relationship Id="rId2" Type="http://schemas.openxmlformats.org/officeDocument/2006/relationships/image" Target="../media/image16.jpeg"/><Relationship Id="rId19" Type="http://schemas.openxmlformats.org/officeDocument/2006/relationships/tags" Target="../tags/tag32.xml"/><Relationship Id="rId18" Type="http://schemas.openxmlformats.org/officeDocument/2006/relationships/image" Target="../media/image17.png"/><Relationship Id="rId17" Type="http://schemas.openxmlformats.org/officeDocument/2006/relationships/tags" Target="../tags/tag31.xml"/><Relationship Id="rId16" Type="http://schemas.openxmlformats.org/officeDocument/2006/relationships/tags" Target="../tags/tag30.xml"/><Relationship Id="rId15" Type="http://schemas.openxmlformats.org/officeDocument/2006/relationships/tags" Target="../tags/tag29.xml"/><Relationship Id="rId14" Type="http://schemas.openxmlformats.org/officeDocument/2006/relationships/tags" Target="../tags/tag28.xml"/><Relationship Id="rId13" Type="http://schemas.openxmlformats.org/officeDocument/2006/relationships/tags" Target="../tags/tag27.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6.xml"/></Relationships>
</file>

<file path=ppt/slides/_rels/slide19.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image" Target="../media/image16.jpeg"/><Relationship Id="rId2" Type="http://schemas.openxmlformats.org/officeDocument/2006/relationships/tags" Target="../tags/tag34.xml"/><Relationship Id="rId19" Type="http://schemas.openxmlformats.org/officeDocument/2006/relationships/slideLayout" Target="../slideLayouts/slideLayout2.xml"/><Relationship Id="rId18" Type="http://schemas.openxmlformats.org/officeDocument/2006/relationships/tags" Target="../tags/tag49.xml"/><Relationship Id="rId17" Type="http://schemas.openxmlformats.org/officeDocument/2006/relationships/tags" Target="../tags/tag48.xml"/><Relationship Id="rId16" Type="http://schemas.openxmlformats.org/officeDocument/2006/relationships/tags" Target="../tags/tag47.xml"/><Relationship Id="rId15" Type="http://schemas.openxmlformats.org/officeDocument/2006/relationships/tags" Target="../tags/tag46.xml"/><Relationship Id="rId14" Type="http://schemas.openxmlformats.org/officeDocument/2006/relationships/tags" Target="../tags/tag45.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tags" Target="../tags/tag3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tags" Target="../tags/tag51.xml"/><Relationship Id="rId1" Type="http://schemas.openxmlformats.org/officeDocument/2006/relationships/image" Target="../media/image18.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tags" Target="../tags/tag53.xml"/><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0" Type="http://schemas.openxmlformats.org/officeDocument/2006/relationships/notesSlide" Target="../notesSlides/notesSlide22.xml"/><Relationship Id="rId1" Type="http://schemas.openxmlformats.org/officeDocument/2006/relationships/tags" Target="../tags/tag54.xml"/></Relationships>
</file>

<file path=ppt/slides/_rels/slide25.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8" Type="http://schemas.openxmlformats.org/officeDocument/2006/relationships/notesSlide" Target="../notesSlides/notesSlide23.xml"/><Relationship Id="rId27" Type="http://schemas.openxmlformats.org/officeDocument/2006/relationships/slideLayout" Target="../slideLayouts/slideLayout2.xml"/><Relationship Id="rId26" Type="http://schemas.openxmlformats.org/officeDocument/2006/relationships/tags" Target="../tags/tag81.xml"/><Relationship Id="rId25" Type="http://schemas.openxmlformats.org/officeDocument/2006/relationships/tags" Target="../tags/tag80.xml"/><Relationship Id="rId24" Type="http://schemas.openxmlformats.org/officeDocument/2006/relationships/tags" Target="../tags/tag79.xml"/><Relationship Id="rId23" Type="http://schemas.openxmlformats.org/officeDocument/2006/relationships/tags" Target="../tags/tag78.xml"/><Relationship Id="rId22" Type="http://schemas.openxmlformats.org/officeDocument/2006/relationships/tags" Target="../tags/tag77.xml"/><Relationship Id="rId21" Type="http://schemas.openxmlformats.org/officeDocument/2006/relationships/tags" Target="../tags/tag76.xml"/><Relationship Id="rId20" Type="http://schemas.openxmlformats.org/officeDocument/2006/relationships/tags" Target="../tags/tag75.xml"/><Relationship Id="rId2" Type="http://schemas.openxmlformats.org/officeDocument/2006/relationships/tags" Target="../tags/tag63.xml"/><Relationship Id="rId19" Type="http://schemas.openxmlformats.org/officeDocument/2006/relationships/tags" Target="../tags/tag74.xml"/><Relationship Id="rId18" Type="http://schemas.openxmlformats.org/officeDocument/2006/relationships/image" Target="../media/image25.svg"/><Relationship Id="rId17" Type="http://schemas.openxmlformats.org/officeDocument/2006/relationships/image" Target="../media/image24.png"/><Relationship Id="rId16" Type="http://schemas.openxmlformats.org/officeDocument/2006/relationships/tags" Target="../tags/tag73.xml"/><Relationship Id="rId15" Type="http://schemas.openxmlformats.org/officeDocument/2006/relationships/image" Target="../media/image23.svg"/><Relationship Id="rId14" Type="http://schemas.openxmlformats.org/officeDocument/2006/relationships/image" Target="../media/image22.png"/><Relationship Id="rId13" Type="http://schemas.openxmlformats.org/officeDocument/2006/relationships/tags" Target="../tags/tag72.xml"/><Relationship Id="rId12" Type="http://schemas.openxmlformats.org/officeDocument/2006/relationships/image" Target="../media/image21.svg"/><Relationship Id="rId11" Type="http://schemas.openxmlformats.org/officeDocument/2006/relationships/image" Target="../media/image20.png"/><Relationship Id="rId10" Type="http://schemas.openxmlformats.org/officeDocument/2006/relationships/tags" Target="../tags/tag71.xml"/><Relationship Id="rId1" Type="http://schemas.openxmlformats.org/officeDocument/2006/relationships/tags" Target="../tags/tag62.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image" Target="../media/image26.jpe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tags" Target="../tags/tag83.xml"/><Relationship Id="rId1" Type="http://schemas.openxmlformats.org/officeDocument/2006/relationships/image" Target="../media/image27.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image" Target="../media/image28.jpe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tags" Target="../tags/tag85.xml"/><Relationship Id="rId1" Type="http://schemas.openxmlformats.org/officeDocument/2006/relationships/image" Target="../media/image29.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tags" Target="../tags/tag86.xml"/><Relationship Id="rId1" Type="http://schemas.openxmlformats.org/officeDocument/2006/relationships/image" Target="../media/image30.jpe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tags" Target="../tags/tag87.xml"/><Relationship Id="rId1" Type="http://schemas.openxmlformats.org/officeDocument/2006/relationships/image" Target="../media/image4.jpeg"/></Relationships>
</file>

<file path=ppt/slides/_rels/slide32.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4" Type="http://schemas.openxmlformats.org/officeDocument/2006/relationships/notesSlide" Target="../notesSlides/notesSlide30.xml"/><Relationship Id="rId13" Type="http://schemas.openxmlformats.org/officeDocument/2006/relationships/slideLayout" Target="../slideLayouts/slideLayout2.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tags" Target="../tags/tag88.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tags" Target="../tags/tag101.xml"/><Relationship Id="rId1" Type="http://schemas.openxmlformats.org/officeDocument/2006/relationships/tags" Target="../tags/tag10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10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0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104.xml"/></Relationships>
</file>

<file path=ppt/slides/_rels/slide38.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8" Type="http://schemas.openxmlformats.org/officeDocument/2006/relationships/notesSlide" Target="../notesSlides/notesSlide35.xml"/><Relationship Id="rId27" Type="http://schemas.openxmlformats.org/officeDocument/2006/relationships/slideLayout" Target="../slideLayouts/slideLayout2.xml"/><Relationship Id="rId26" Type="http://schemas.openxmlformats.org/officeDocument/2006/relationships/tags" Target="../tags/tag130.xml"/><Relationship Id="rId25" Type="http://schemas.openxmlformats.org/officeDocument/2006/relationships/tags" Target="../tags/tag129.xml"/><Relationship Id="rId24" Type="http://schemas.openxmlformats.org/officeDocument/2006/relationships/tags" Target="../tags/tag128.xml"/><Relationship Id="rId23" Type="http://schemas.openxmlformats.org/officeDocument/2006/relationships/tags" Target="../tags/tag127.xml"/><Relationship Id="rId22" Type="http://schemas.openxmlformats.org/officeDocument/2006/relationships/tags" Target="../tags/tag126.xml"/><Relationship Id="rId21" Type="http://schemas.openxmlformats.org/officeDocument/2006/relationships/tags" Target="../tags/tag125.xml"/><Relationship Id="rId20" Type="http://schemas.openxmlformats.org/officeDocument/2006/relationships/tags" Target="../tags/tag124.xml"/><Relationship Id="rId2" Type="http://schemas.openxmlformats.org/officeDocument/2006/relationships/tags" Target="../tags/tag106.xml"/><Relationship Id="rId19" Type="http://schemas.openxmlformats.org/officeDocument/2006/relationships/tags" Target="../tags/tag123.xml"/><Relationship Id="rId18" Type="http://schemas.openxmlformats.org/officeDocument/2006/relationships/tags" Target="../tags/tag122.xml"/><Relationship Id="rId17" Type="http://schemas.openxmlformats.org/officeDocument/2006/relationships/tags" Target="../tags/tag121.xml"/><Relationship Id="rId16" Type="http://schemas.openxmlformats.org/officeDocument/2006/relationships/tags" Target="../tags/tag120.xml"/><Relationship Id="rId15" Type="http://schemas.openxmlformats.org/officeDocument/2006/relationships/tags" Target="../tags/tag119.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tags" Target="../tags/tag105.xml"/></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2.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37.xml"/><Relationship Id="rId6" Type="http://schemas.openxmlformats.org/officeDocument/2006/relationships/slideLayout" Target="../slideLayouts/slideLayout2.xml"/><Relationship Id="rId5" Type="http://schemas.openxmlformats.org/officeDocument/2006/relationships/tags" Target="../tags/tag138.xml"/><Relationship Id="rId4" Type="http://schemas.openxmlformats.org/officeDocument/2006/relationships/image" Target="../media/image32.jpeg"/><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41.xml.rels><?xml version="1.0" encoding="UTF-8" standalone="yes"?>
<Relationships xmlns="http://schemas.openxmlformats.org/package/2006/relationships"><Relationship Id="rId7" Type="http://schemas.openxmlformats.org/officeDocument/2006/relationships/notesSlide" Target="../notesSlides/notesSlide38.xml"/><Relationship Id="rId6" Type="http://schemas.openxmlformats.org/officeDocument/2006/relationships/slideLayout" Target="../slideLayouts/slideLayout2.xml"/><Relationship Id="rId5" Type="http://schemas.openxmlformats.org/officeDocument/2006/relationships/tags" Target="../tags/tag142.xml"/><Relationship Id="rId4" Type="http://schemas.openxmlformats.org/officeDocument/2006/relationships/image" Target="../media/image33.jpeg"/><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tags" Target="../tags/tag143.xml"/><Relationship Id="rId1" Type="http://schemas.openxmlformats.org/officeDocument/2006/relationships/image" Target="../media/image34.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1.xml"/><Relationship Id="rId2" Type="http://schemas.openxmlformats.org/officeDocument/2006/relationships/tags" Target="../tags/tag144.xml"/><Relationship Id="rId1" Type="http://schemas.openxmlformats.org/officeDocument/2006/relationships/image" Target="../media/image4.jpe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xml"/><Relationship Id="rId2" Type="http://schemas.openxmlformats.org/officeDocument/2006/relationships/tags" Target="../tags/tag145.xml"/><Relationship Id="rId1" Type="http://schemas.openxmlformats.org/officeDocument/2006/relationships/image" Target="../media/image35.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146.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tags" Target="../tags/tag147.xml"/><Relationship Id="rId1" Type="http://schemas.openxmlformats.org/officeDocument/2006/relationships/image" Target="../media/image36.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tags" Target="../tags/tag148.xml"/><Relationship Id="rId1" Type="http://schemas.openxmlformats.org/officeDocument/2006/relationships/image" Target="../media/image37.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14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15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9" Type="http://schemas.openxmlformats.org/officeDocument/2006/relationships/notesSlide" Target="../notesSlides/notesSlide47.xml"/><Relationship Id="rId8" Type="http://schemas.openxmlformats.org/officeDocument/2006/relationships/slideLayout" Target="../slideLayouts/slideLayout2.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51.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2" Type="http://schemas.openxmlformats.org/officeDocument/2006/relationships/notesSlide" Target="../notesSlides/notesSlide48.xml"/><Relationship Id="rId11" Type="http://schemas.openxmlformats.org/officeDocument/2006/relationships/slideLayout" Target="../slideLayouts/slideLayout2.xml"/><Relationship Id="rId10" Type="http://schemas.openxmlformats.org/officeDocument/2006/relationships/tags" Target="../tags/tag167.xml"/><Relationship Id="rId1" Type="http://schemas.openxmlformats.org/officeDocument/2006/relationships/tags" Target="../tags/tag158.xml"/></Relationships>
</file>

<file path=ppt/slides/_rels/slide52.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2" Type="http://schemas.openxmlformats.org/officeDocument/2006/relationships/notesSlide" Target="../notesSlides/notesSlide49.xml"/><Relationship Id="rId11" Type="http://schemas.openxmlformats.org/officeDocument/2006/relationships/slideLayout" Target="../slideLayouts/slideLayout2.xml"/><Relationship Id="rId10" Type="http://schemas.openxmlformats.org/officeDocument/2006/relationships/tags" Target="../tags/tag177.xml"/><Relationship Id="rId1" Type="http://schemas.openxmlformats.org/officeDocument/2006/relationships/tags" Target="../tags/tag168.xml"/></Relationships>
</file>

<file path=ppt/slides/_rels/slide53.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2" Type="http://schemas.openxmlformats.org/officeDocument/2006/relationships/notesSlide" Target="../notesSlides/notesSlide50.xml"/><Relationship Id="rId11" Type="http://schemas.openxmlformats.org/officeDocument/2006/relationships/slideLayout" Target="../slideLayouts/slideLayout2.xml"/><Relationship Id="rId10" Type="http://schemas.openxmlformats.org/officeDocument/2006/relationships/tags" Target="../tags/tag187.xml"/><Relationship Id="rId1" Type="http://schemas.openxmlformats.org/officeDocument/2006/relationships/tags" Target="../tags/tag178.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xml"/><Relationship Id="rId2" Type="http://schemas.openxmlformats.org/officeDocument/2006/relationships/tags" Target="../tags/tag188.xml"/><Relationship Id="rId1" Type="http://schemas.openxmlformats.org/officeDocument/2006/relationships/image" Target="../media/image38.jpeg"/></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2.xml"/><Relationship Id="rId2" Type="http://schemas.openxmlformats.org/officeDocument/2006/relationships/tags" Target="../tags/tag189.xml"/><Relationship Id="rId1" Type="http://schemas.openxmlformats.org/officeDocument/2006/relationships/image" Target="../media/image39.jpeg"/></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tags" Target="../tags/tag190.xml"/><Relationship Id="rId1" Type="http://schemas.openxmlformats.org/officeDocument/2006/relationships/image" Target="../media/image40.jpe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191.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xml"/><Relationship Id="rId2" Type="http://schemas.openxmlformats.org/officeDocument/2006/relationships/tags" Target="../tags/tag192.xml"/><Relationship Id="rId1" Type="http://schemas.openxmlformats.org/officeDocument/2006/relationships/image" Target="../media/image41.jpe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xml"/><Relationship Id="rId2" Type="http://schemas.openxmlformats.org/officeDocument/2006/relationships/tags" Target="../tags/tag193.xml"/><Relationship Id="rId1" Type="http://schemas.openxmlformats.org/officeDocument/2006/relationships/image" Target="../media/image42.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6.png"/></Relationships>
</file>

<file path=ppt/slides/_rels/slide60.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8" Type="http://schemas.openxmlformats.org/officeDocument/2006/relationships/notesSlide" Target="../notesSlides/notesSlide57.xml"/><Relationship Id="rId17" Type="http://schemas.openxmlformats.org/officeDocument/2006/relationships/slideLayout" Target="../slideLayouts/slideLayout2.xml"/><Relationship Id="rId16" Type="http://schemas.openxmlformats.org/officeDocument/2006/relationships/tags" Target="../tags/tag209.xml"/><Relationship Id="rId15" Type="http://schemas.openxmlformats.org/officeDocument/2006/relationships/tags" Target="../tags/tag208.xml"/><Relationship Id="rId14" Type="http://schemas.openxmlformats.org/officeDocument/2006/relationships/tags" Target="../tags/tag207.xml"/><Relationship Id="rId13" Type="http://schemas.openxmlformats.org/officeDocument/2006/relationships/tags" Target="../tags/tag206.xml"/><Relationship Id="rId12" Type="http://schemas.openxmlformats.org/officeDocument/2006/relationships/tags" Target="../tags/tag205.xml"/><Relationship Id="rId11" Type="http://schemas.openxmlformats.org/officeDocument/2006/relationships/tags" Target="../tags/tag204.xml"/><Relationship Id="rId10" Type="http://schemas.openxmlformats.org/officeDocument/2006/relationships/tags" Target="../tags/tag203.xml"/><Relationship Id="rId1" Type="http://schemas.openxmlformats.org/officeDocument/2006/relationships/tags" Target="../tags/tag194.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2.xml"/><Relationship Id="rId2" Type="http://schemas.openxmlformats.org/officeDocument/2006/relationships/tags" Target="../tags/tag210.xml"/><Relationship Id="rId1" Type="http://schemas.openxmlformats.org/officeDocument/2006/relationships/image" Target="../media/image43.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2.xml"/><Relationship Id="rId2" Type="http://schemas.openxmlformats.org/officeDocument/2006/relationships/tags" Target="../tags/tag211.xml"/><Relationship Id="rId1" Type="http://schemas.openxmlformats.org/officeDocument/2006/relationships/image" Target="../media/image45.jpeg"/></Relationships>
</file>

<file path=ppt/slides/_rels/slide64.xml.rels><?xml version="1.0" encoding="UTF-8" standalone="yes"?>
<Relationships xmlns="http://schemas.openxmlformats.org/package/2006/relationships"><Relationship Id="rId9" Type="http://schemas.openxmlformats.org/officeDocument/2006/relationships/image" Target="../media/image50.png"/><Relationship Id="rId8" Type="http://schemas.openxmlformats.org/officeDocument/2006/relationships/tags" Target="../tags/tag215.xml"/><Relationship Id="rId7" Type="http://schemas.openxmlformats.org/officeDocument/2006/relationships/image" Target="../media/image49.svg"/><Relationship Id="rId6" Type="http://schemas.openxmlformats.org/officeDocument/2006/relationships/image" Target="../media/image48.png"/><Relationship Id="rId53" Type="http://schemas.openxmlformats.org/officeDocument/2006/relationships/notesSlide" Target="../notesSlides/notesSlide60.xml"/><Relationship Id="rId52" Type="http://schemas.openxmlformats.org/officeDocument/2006/relationships/slideLayout" Target="../slideLayouts/slideLayout2.xml"/><Relationship Id="rId51" Type="http://schemas.openxmlformats.org/officeDocument/2006/relationships/tags" Target="../tags/tag244.xml"/><Relationship Id="rId50" Type="http://schemas.openxmlformats.org/officeDocument/2006/relationships/tags" Target="../tags/tag243.xml"/><Relationship Id="rId5" Type="http://schemas.openxmlformats.org/officeDocument/2006/relationships/tags" Target="../tags/tag214.xml"/><Relationship Id="rId49" Type="http://schemas.openxmlformats.org/officeDocument/2006/relationships/tags" Target="../tags/tag242.xml"/><Relationship Id="rId48" Type="http://schemas.openxmlformats.org/officeDocument/2006/relationships/tags" Target="../tags/tag241.xml"/><Relationship Id="rId47" Type="http://schemas.openxmlformats.org/officeDocument/2006/relationships/tags" Target="../tags/tag240.xml"/><Relationship Id="rId46" Type="http://schemas.openxmlformats.org/officeDocument/2006/relationships/tags" Target="../tags/tag239.xml"/><Relationship Id="rId45" Type="http://schemas.openxmlformats.org/officeDocument/2006/relationships/tags" Target="../tags/tag238.xml"/><Relationship Id="rId44" Type="http://schemas.openxmlformats.org/officeDocument/2006/relationships/tags" Target="../tags/tag237.xml"/><Relationship Id="rId43" Type="http://schemas.openxmlformats.org/officeDocument/2006/relationships/tags" Target="../tags/tag236.xml"/><Relationship Id="rId42" Type="http://schemas.openxmlformats.org/officeDocument/2006/relationships/tags" Target="../tags/tag235.xml"/><Relationship Id="rId41" Type="http://schemas.openxmlformats.org/officeDocument/2006/relationships/image" Target="../media/image63.svg"/><Relationship Id="rId40" Type="http://schemas.openxmlformats.org/officeDocument/2006/relationships/image" Target="../media/image62.png"/><Relationship Id="rId4" Type="http://schemas.openxmlformats.org/officeDocument/2006/relationships/image" Target="../media/image47.svg"/><Relationship Id="rId39" Type="http://schemas.openxmlformats.org/officeDocument/2006/relationships/tags" Target="../tags/tag234.xml"/><Relationship Id="rId38" Type="http://schemas.openxmlformats.org/officeDocument/2006/relationships/image" Target="../media/image61.svg"/><Relationship Id="rId37" Type="http://schemas.openxmlformats.org/officeDocument/2006/relationships/image" Target="../media/image60.png"/><Relationship Id="rId36" Type="http://schemas.openxmlformats.org/officeDocument/2006/relationships/tags" Target="../tags/tag233.xml"/><Relationship Id="rId35" Type="http://schemas.openxmlformats.org/officeDocument/2006/relationships/tags" Target="../tags/tag232.xml"/><Relationship Id="rId34" Type="http://schemas.openxmlformats.org/officeDocument/2006/relationships/tags" Target="../tags/tag231.xml"/><Relationship Id="rId33" Type="http://schemas.openxmlformats.org/officeDocument/2006/relationships/image" Target="../media/image59.svg"/><Relationship Id="rId32" Type="http://schemas.openxmlformats.org/officeDocument/2006/relationships/image" Target="../media/image58.png"/><Relationship Id="rId31" Type="http://schemas.openxmlformats.org/officeDocument/2006/relationships/tags" Target="../tags/tag230.xml"/><Relationship Id="rId30" Type="http://schemas.openxmlformats.org/officeDocument/2006/relationships/tags" Target="../tags/tag229.xml"/><Relationship Id="rId3" Type="http://schemas.openxmlformats.org/officeDocument/2006/relationships/image" Target="../media/image46.png"/><Relationship Id="rId29" Type="http://schemas.openxmlformats.org/officeDocument/2006/relationships/tags" Target="../tags/tag228.xml"/><Relationship Id="rId28" Type="http://schemas.openxmlformats.org/officeDocument/2006/relationships/tags" Target="../tags/tag227.xml"/><Relationship Id="rId27" Type="http://schemas.openxmlformats.org/officeDocument/2006/relationships/tags" Target="../tags/tag226.xml"/><Relationship Id="rId26" Type="http://schemas.openxmlformats.org/officeDocument/2006/relationships/image" Target="../media/image57.svg"/><Relationship Id="rId25" Type="http://schemas.openxmlformats.org/officeDocument/2006/relationships/image" Target="../media/image56.png"/><Relationship Id="rId24" Type="http://schemas.openxmlformats.org/officeDocument/2006/relationships/tags" Target="../tags/tag225.xml"/><Relationship Id="rId23" Type="http://schemas.openxmlformats.org/officeDocument/2006/relationships/tags" Target="../tags/tag224.xml"/><Relationship Id="rId22" Type="http://schemas.openxmlformats.org/officeDocument/2006/relationships/tags" Target="../tags/tag223.xml"/><Relationship Id="rId21" Type="http://schemas.openxmlformats.org/officeDocument/2006/relationships/image" Target="../media/image55.svg"/><Relationship Id="rId20" Type="http://schemas.openxmlformats.org/officeDocument/2006/relationships/image" Target="../media/image54.png"/><Relationship Id="rId2" Type="http://schemas.openxmlformats.org/officeDocument/2006/relationships/tags" Target="../tags/tag213.xml"/><Relationship Id="rId19" Type="http://schemas.openxmlformats.org/officeDocument/2006/relationships/tags" Target="../tags/tag222.xml"/><Relationship Id="rId18" Type="http://schemas.openxmlformats.org/officeDocument/2006/relationships/tags" Target="../tags/tag221.xml"/><Relationship Id="rId17" Type="http://schemas.openxmlformats.org/officeDocument/2006/relationships/tags" Target="../tags/tag220.xml"/><Relationship Id="rId16" Type="http://schemas.openxmlformats.org/officeDocument/2006/relationships/tags" Target="../tags/tag219.xml"/><Relationship Id="rId15" Type="http://schemas.openxmlformats.org/officeDocument/2006/relationships/tags" Target="../tags/tag218.xml"/><Relationship Id="rId14" Type="http://schemas.openxmlformats.org/officeDocument/2006/relationships/tags" Target="../tags/tag217.xml"/><Relationship Id="rId13" Type="http://schemas.openxmlformats.org/officeDocument/2006/relationships/image" Target="../media/image53.svg"/><Relationship Id="rId12" Type="http://schemas.openxmlformats.org/officeDocument/2006/relationships/image" Target="../media/image52.png"/><Relationship Id="rId11" Type="http://schemas.openxmlformats.org/officeDocument/2006/relationships/tags" Target="../tags/tag216.xml"/><Relationship Id="rId10" Type="http://schemas.openxmlformats.org/officeDocument/2006/relationships/image" Target="../media/image51.svg"/><Relationship Id="rId1" Type="http://schemas.openxmlformats.org/officeDocument/2006/relationships/tags" Target="../tags/tag212.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2.xml"/><Relationship Id="rId2" Type="http://schemas.openxmlformats.org/officeDocument/2006/relationships/tags" Target="../tags/tag245.xml"/><Relationship Id="rId1" Type="http://schemas.openxmlformats.org/officeDocument/2006/relationships/image" Target="../media/image64.png"/></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2.xml"/><Relationship Id="rId2" Type="http://schemas.openxmlformats.org/officeDocument/2006/relationships/tags" Target="../tags/tag246.xml"/><Relationship Id="rId1" Type="http://schemas.openxmlformats.org/officeDocument/2006/relationships/image" Target="../media/image65.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tags" Target="../tags/tag247.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tags" Target="../tags/tag24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7.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6.jpe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3849370" y="4449445"/>
            <a:ext cx="4766310" cy="6223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zh-CN" altLang="en-US" sz="2000">
                <a:solidFill>
                  <a:schemeClr val="tx1"/>
                </a:solidFill>
                <a:sym typeface="+mn-ea"/>
              </a:rPr>
              <a:t>主讲人：</a:t>
            </a:r>
            <a:r>
              <a:rPr kumimoji="1" lang="en-US" altLang="zh-CN" sz="2000">
                <a:solidFill>
                  <a:schemeClr val="tx1"/>
                </a:solidFill>
                <a:sym typeface="+mn-ea"/>
              </a:rPr>
              <a:t>                  </a:t>
            </a:r>
            <a:r>
              <a:rPr kumimoji="1" lang="zh-CN" altLang="en-US" sz="2000">
                <a:solidFill>
                  <a:schemeClr val="tx1"/>
                </a:solidFill>
                <a:sym typeface="+mn-ea"/>
              </a:rPr>
              <a:t>日期：</a:t>
            </a:r>
            <a:endParaRPr kumimoji="1" lang="zh-CN" altLang="en-US" sz="2000">
              <a:solidFill>
                <a:schemeClr val="tx1"/>
              </a:solidFill>
              <a:sym typeface="+mn-ea"/>
            </a:endParaRPr>
          </a:p>
        </p:txBody>
      </p:sp>
      <p:sp>
        <p:nvSpPr>
          <p:cNvPr id="7" name="文本框 6"/>
          <p:cNvSpPr txBox="1"/>
          <p:nvPr/>
        </p:nvSpPr>
        <p:spPr>
          <a:xfrm>
            <a:off x="2639241" y="1887780"/>
            <a:ext cx="6912968" cy="212280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大学生涯规划</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与职业发展</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一、大学生涯规划的基本原则</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93700" y="1035050"/>
            <a:ext cx="11341735" cy="460375"/>
          </a:xfrm>
          <a:prstGeom prst="rect">
            <a:avLst/>
          </a:prstGeom>
          <a:noFill/>
        </p:spPr>
        <p:txBody>
          <a:bodyPr wrap="square" rtlCol="0" anchor="t">
            <a:spAutoFit/>
          </a:bodyPr>
          <a:p>
            <a:pPr indent="457200" fontAlgn="auto"/>
            <a:r>
              <a:rPr lang="zh-CN" altLang="en-US" sz="2400"/>
              <a:t>生涯未决的类型如图 6-1所示。</a:t>
            </a:r>
            <a:endParaRPr lang="zh-CN" altLang="en-US" sz="2400"/>
          </a:p>
        </p:txBody>
      </p:sp>
      <p:pic>
        <p:nvPicPr>
          <p:cNvPr id="3" name="图片 2"/>
          <p:cNvPicPr>
            <a:picLocks noChangeAspect="1"/>
          </p:cNvPicPr>
          <p:nvPr/>
        </p:nvPicPr>
        <p:blipFill>
          <a:blip r:embed="rId1"/>
          <a:stretch>
            <a:fillRect/>
          </a:stretch>
        </p:blipFill>
        <p:spPr>
          <a:xfrm>
            <a:off x="3608070" y="1551305"/>
            <a:ext cx="4975860" cy="470662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一、大学生涯规划的基本原则</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Rectangle 3"/>
          <p:cNvSpPr txBox="1">
            <a:spLocks noChangeArrowheads="1"/>
          </p:cNvSpPr>
          <p:nvPr/>
        </p:nvSpPr>
        <p:spPr bwMode="auto">
          <a:xfrm>
            <a:off x="495300" y="913130"/>
            <a:ext cx="393065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6</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2</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广撒网，不怕晚</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352425" y="1440180"/>
            <a:ext cx="11621770" cy="509905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有一种说法：要想在某一领域取得成功，需要早期的专业训练和大量的练习。然而，畅销书作者大卫·爱泼斯坦在他的《范围：为什么通才能在专业化的世界中取胜》一书中提出了不同的观点。爱泼斯坦深入研究了世界上最有影响力的运动员、科学家、艺术家、音乐家、发明家和商界领袖的发展轨迹，发现他们都有一个共同的特点：这些成功人士在专注于自己的领域之前，都先尝试了多种自己感兴趣的事物和活动。其中一位就是网球运动员罗杰·费德勒。小时候，他并没有专注于网球，也没有进行过专门的网球训练，而是尝试了各种不同的运动，包括滑板、游泳、乒乓球、足球和羽毛球，他直到十几岁才确定要打网球。即便这样，他的父母仍然劝他不要在网球上坚持。最后的结果大家都有目共睹，费德勒是 20 届大满贯冠军，39 岁还在打网球，职业生涯比其他运动员长得多。像费德勒这样较晚从事某一种专门职业的人并不少见。哈佛大学意识、大脑和教育项目主任、神经学家奥吉·奥加斯研究了在工作中取得成功和拥有成就感的人，包括侍酒师、动物训练师、助产士、建筑师和工程师。大多数获得成功和拥有成就感的人在职业生涯初期似乎都没有什么方向，没有在一个领域进行过专门的研究，而是在不同领域中尝试过许多不同的身份，与不同的人一起工作。</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一、大学生涯规划的基本原则</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6978650" y="1358900"/>
            <a:ext cx="4895215" cy="4665345"/>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爱泼斯坦在书中这样写道：精英们通常不会在职业生涯早期就在某个领域进行刻意练习，而是会经历“试水期”。他们进行各种尝试，获得一系列可以驾驭的技能，了解自己的能力和喜好。后来，他们才专注于某个领域，并逐步加强自己的专业能力。所以，专注于某个领域的“童子功”其实并不是必要的。对大多数人来说，在早期多试试水，尝试些新东西，走慢点，并不意味着一直都会落后。</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02" name="图片 101"/>
          <p:cNvPicPr/>
          <p:nvPr/>
        </p:nvPicPr>
        <p:blipFill>
          <a:blip r:embed="rId1"/>
          <a:stretch>
            <a:fillRect/>
          </a:stretch>
        </p:blipFill>
        <p:spPr>
          <a:xfrm>
            <a:off x="301625" y="1516380"/>
            <a:ext cx="6448425" cy="407035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一、大学生涯规划的基本原则</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39370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（二）放眼未来，立足大学生涯</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93700" y="1731010"/>
            <a:ext cx="11170285" cy="2676525"/>
          </a:xfrm>
          <a:prstGeom prst="rect">
            <a:avLst/>
          </a:prstGeom>
          <a:noFill/>
        </p:spPr>
        <p:txBody>
          <a:bodyPr wrap="square" rtlCol="0" anchor="t">
            <a:spAutoFit/>
          </a:bodyPr>
          <a:p>
            <a:pPr indent="457200" fontAlgn="auto">
              <a:lnSpc>
                <a:spcPct val="120000"/>
              </a:lnSpc>
            </a:pPr>
            <a:r>
              <a:rPr lang="zh-CN" altLang="en-US" sz="2000"/>
              <a:t>大学生还没有真正进入真实的职业世界，因此要做一个真正意义上的职业生涯规划是不现实的。大学阶段只是为即将从事的职业做能力、知识准备，真正的职业发展规划必须同自己所从事的职业内容联系在一起。但是，大学阶段是一个人职业生涯发展中的重要准备期，因此在大学阶段为自己选定一个职业发展方向，放眼未来，立足现在，对大学生涯进行一番规划是可行的，而且也是非常必要的。大学生的职业发展规划应该重点对大学期间的学习、生活、社会兼职、社团活动等方面进行合理规划，这也是大学生职业生涯规划与其他类型人员职业生涯规划的主要区别。总之，大学生的职业发展规划如果不立足于现在（大学生涯），放眼未来，就是空谈。</a:t>
            </a:r>
            <a:endParaRPr lang="zh-CN" altLang="en-US" sz="2000"/>
          </a:p>
        </p:txBody>
      </p:sp>
      <p:pic>
        <p:nvPicPr>
          <p:cNvPr id="105" name="图片 104"/>
          <p:cNvPicPr/>
          <p:nvPr/>
        </p:nvPicPr>
        <p:blipFill>
          <a:blip r:embed="rId1">
            <a:clrChange>
              <a:clrFrom>
                <a:srgbClr val="F6F6F6">
                  <a:alpha val="100000"/>
                </a:srgbClr>
              </a:clrFrom>
              <a:clrTo>
                <a:srgbClr val="F6F6F6">
                  <a:alpha val="100000"/>
                  <a:alpha val="0"/>
                </a:srgbClr>
              </a:clrTo>
            </a:clrChange>
          </a:blip>
          <a:stretch>
            <a:fillRect/>
          </a:stretch>
        </p:blipFill>
        <p:spPr>
          <a:xfrm>
            <a:off x="8938895" y="4234815"/>
            <a:ext cx="2289175" cy="192087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一、大学生涯规划的基本原则</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335280" y="973455"/>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（三）寻找结合点，增强可行性</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21615" y="1409065"/>
            <a:ext cx="8941435" cy="5193665"/>
          </a:xfrm>
          <a:prstGeom prst="rect">
            <a:avLst/>
          </a:prstGeom>
          <a:noFill/>
        </p:spPr>
        <p:txBody>
          <a:bodyPr wrap="square" rtlCol="0" anchor="t">
            <a:noAutofit/>
          </a:bodyPr>
          <a:p>
            <a:pPr indent="457200" fontAlgn="auto">
              <a:lnSpc>
                <a:spcPct val="120000"/>
              </a:lnSpc>
            </a:pPr>
            <a:r>
              <a:rPr lang="en-US" altLang="zh-CN" sz="2400"/>
              <a:t>  </a:t>
            </a:r>
            <a:r>
              <a:rPr lang="zh-CN" altLang="en-US" sz="2400"/>
              <a:t>职业发展规划所设定目标的实现不仅取决于个人的主观能动性，还取决于客观环境。</a:t>
            </a:r>
            <a:endParaRPr lang="zh-CN" altLang="en-US" sz="2400"/>
          </a:p>
          <a:p>
            <a:pPr indent="457200" fontAlgn="auto">
              <a:lnSpc>
                <a:spcPct val="120000"/>
              </a:lnSpc>
            </a:pPr>
            <a:r>
              <a:rPr lang="en-US" altLang="zh-CN" sz="2400"/>
              <a:t>  </a:t>
            </a:r>
            <a:r>
              <a:rPr lang="zh-CN" altLang="en-US" sz="2400"/>
              <a:t>因此，要使自己的职业发展规划具有实现的可能性，制定规划时就必须做到以下两点：</a:t>
            </a:r>
            <a:endParaRPr lang="zh-CN" altLang="en-US" sz="2400"/>
          </a:p>
          <a:p>
            <a:pPr indent="457200" fontAlgn="auto">
              <a:lnSpc>
                <a:spcPct val="120000"/>
              </a:lnSpc>
            </a:pPr>
            <a:r>
              <a:rPr lang="en-US" altLang="zh-CN" sz="2400">
                <a:solidFill>
                  <a:srgbClr val="FF0000"/>
                </a:solidFill>
              </a:rPr>
              <a:t>  </a:t>
            </a:r>
            <a:r>
              <a:rPr lang="zh-CN" altLang="en-US" sz="2400">
                <a:solidFill>
                  <a:srgbClr val="FF0000"/>
                </a:solidFill>
              </a:rPr>
              <a:t>第一，符合自己的实际情况（目标符合自己的价值追求、性格、兴趣和特长等）；</a:t>
            </a:r>
            <a:endParaRPr lang="zh-CN" altLang="en-US" sz="2400">
              <a:solidFill>
                <a:srgbClr val="FF0000"/>
              </a:solidFill>
            </a:endParaRPr>
          </a:p>
          <a:p>
            <a:pPr indent="457200" fontAlgn="auto">
              <a:lnSpc>
                <a:spcPct val="120000"/>
              </a:lnSpc>
            </a:pPr>
            <a:r>
              <a:rPr lang="en-US" altLang="zh-CN" sz="2400">
                <a:solidFill>
                  <a:srgbClr val="FF0000"/>
                </a:solidFill>
              </a:rPr>
              <a:t>  </a:t>
            </a:r>
            <a:r>
              <a:rPr lang="zh-CN" altLang="en-US" sz="2400">
                <a:solidFill>
                  <a:srgbClr val="FF0000"/>
                </a:solidFill>
              </a:rPr>
              <a:t>第二，满足社会需求（职业需求、行业需求、组织需求和家庭需求等）。</a:t>
            </a:r>
            <a:endParaRPr lang="zh-CN" altLang="en-US" sz="2400">
              <a:solidFill>
                <a:srgbClr val="FF0000"/>
              </a:solidFill>
            </a:endParaRPr>
          </a:p>
          <a:p>
            <a:pPr indent="457200" fontAlgn="auto">
              <a:lnSpc>
                <a:spcPct val="120000"/>
              </a:lnSpc>
            </a:pPr>
            <a:r>
              <a:rPr lang="en-US" altLang="zh-CN" sz="2400"/>
              <a:t> </a:t>
            </a:r>
            <a:r>
              <a:rPr lang="zh-CN" altLang="en-US" sz="2400"/>
              <a:t>不根据自身的特点制定的职业发展规划将会使自己陷入痛苦之中，永远发挥不出个人的无限潜能；无视社会需求将会使自己的职业发展规划变成空洞的自我设计，是在做不着边际的梦。</a:t>
            </a:r>
            <a:endParaRPr lang="zh-CN" altLang="en-US" sz="2400"/>
          </a:p>
        </p:txBody>
      </p:sp>
      <p:pic>
        <p:nvPicPr>
          <p:cNvPr id="106" name="图片 105"/>
          <p:cNvPicPr/>
          <p:nvPr/>
        </p:nvPicPr>
        <p:blipFill>
          <a:blip r:embed="rId1"/>
          <a:srcRect l="15154" r="6645"/>
          <a:stretch>
            <a:fillRect/>
          </a:stretch>
        </p:blipFill>
        <p:spPr>
          <a:xfrm>
            <a:off x="9252585" y="1703070"/>
            <a:ext cx="3040380" cy="407987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一、大学生涯规划的基本原则</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93700" y="1035050"/>
            <a:ext cx="11685270" cy="926465"/>
          </a:xfrm>
          <a:prstGeom prst="rect">
            <a:avLst/>
          </a:prstGeom>
          <a:noFill/>
        </p:spPr>
        <p:txBody>
          <a:bodyPr wrap="square" rtlCol="0" anchor="t">
            <a:noAutofit/>
          </a:bodyPr>
          <a:p>
            <a:pPr indent="457200" fontAlgn="auto"/>
            <a:r>
              <a:rPr lang="en-US" altLang="zh-CN" sz="2400"/>
              <a:t>  </a:t>
            </a:r>
            <a:r>
              <a:rPr lang="zh-CN" altLang="en-US" sz="2400"/>
              <a:t>对以下问题的回答将有助于我们对自己职业发展规划的可行性做出检查：规划是根据我的个性和特长制定的吗？环境（社会、行业、家庭）支持我的规划吗？（图 6-2）</a:t>
            </a:r>
            <a:endParaRPr lang="zh-CN" altLang="en-US" sz="2400"/>
          </a:p>
        </p:txBody>
      </p:sp>
      <p:pic>
        <p:nvPicPr>
          <p:cNvPr id="4" name="图片 3"/>
          <p:cNvPicPr>
            <a:picLocks noChangeAspect="1"/>
          </p:cNvPicPr>
          <p:nvPr/>
        </p:nvPicPr>
        <p:blipFill>
          <a:blip r:embed="rId1"/>
          <a:stretch>
            <a:fillRect/>
          </a:stretch>
        </p:blipFill>
        <p:spPr>
          <a:xfrm>
            <a:off x="3778250" y="1865630"/>
            <a:ext cx="4635500" cy="4542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一、大学生涯规划的基本原则</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393700" y="813435"/>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（四）明确期限，设定时间梯度</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93700" y="1410335"/>
            <a:ext cx="11170285" cy="2306320"/>
          </a:xfrm>
          <a:prstGeom prst="rect">
            <a:avLst/>
          </a:prstGeom>
          <a:noFill/>
        </p:spPr>
        <p:txBody>
          <a:bodyPr wrap="square" rtlCol="0" anchor="t">
            <a:spAutoFit/>
          </a:bodyPr>
          <a:p>
            <a:pPr indent="457200" fontAlgn="auto">
              <a:lnSpc>
                <a:spcPct val="120000"/>
              </a:lnSpc>
            </a:pPr>
            <a:r>
              <a:rPr lang="en-US" altLang="zh-CN" sz="2400"/>
              <a:t>  </a:t>
            </a:r>
            <a:r>
              <a:rPr lang="zh-CN" altLang="en-US" sz="2400"/>
              <a:t>由于职业生涯发展具有阶段性特点，因此大学生涯规划的目标和行动就必须划分到不同的时间段内去完成，不能一口吃个大胖子。而且，每个规划的目标和行动都要有两个时间坐标：一个时间坐标是开始的时间，即什么时候开始为实现这个目标行动；另一个时间坐标是预期实现时间，即什么时候完成这一目标。如果没有明确的时间限定，大学生涯规划就很容易陷于无限期的空谈之中。</a:t>
            </a:r>
            <a:endParaRPr lang="zh-CN" altLang="en-US" sz="2400"/>
          </a:p>
        </p:txBody>
      </p:sp>
      <p:pic>
        <p:nvPicPr>
          <p:cNvPr id="108" name="图片 107"/>
          <p:cNvPicPr/>
          <p:nvPr/>
        </p:nvPicPr>
        <p:blipFill>
          <a:blip r:embed="rId1"/>
          <a:stretch>
            <a:fillRect/>
          </a:stretch>
        </p:blipFill>
        <p:spPr>
          <a:xfrm>
            <a:off x="4243070" y="3791585"/>
            <a:ext cx="3705860" cy="247650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二、大学生涯规划的基本步骤</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93700" y="1004570"/>
            <a:ext cx="11170285" cy="534035"/>
          </a:xfrm>
          <a:prstGeom prst="rect">
            <a:avLst/>
          </a:prstGeom>
          <a:noFill/>
        </p:spPr>
        <p:txBody>
          <a:bodyPr wrap="square" rtlCol="0" anchor="t">
            <a:spAutoFit/>
          </a:bodyPr>
          <a:p>
            <a:pPr indent="457200" fontAlgn="auto">
              <a:lnSpc>
                <a:spcPct val="120000"/>
              </a:lnSpc>
            </a:pPr>
            <a:r>
              <a:rPr lang="zh-CN" altLang="en-US" sz="2400"/>
              <a:t>大学生涯规划的基本步骤如图 6-3 所示。</a:t>
            </a:r>
            <a:endParaRPr lang="zh-CN" altLang="en-US" sz="2400"/>
          </a:p>
        </p:txBody>
      </p:sp>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815455" y="897255"/>
            <a:ext cx="4748530" cy="55022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二、大学生涯规划的基本步骤</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39370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（一）清晰个人生涯愿景</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6" name="图片 5"/>
          <p:cNvPicPr>
            <a:picLocks noChangeAspect="1"/>
          </p:cNvPicPr>
          <p:nvPr>
            <p:custDataLst>
              <p:tags r:id="rId1"/>
            </p:custDataLst>
          </p:nvPr>
        </p:nvPicPr>
        <p:blipFill rotWithShape="1">
          <a:blip r:embed="rId2"/>
          <a:srcRect/>
          <a:stretch>
            <a:fillRect/>
          </a:stretch>
        </p:blipFill>
        <p:spPr>
          <a:xfrm>
            <a:off x="8997315" y="2119630"/>
            <a:ext cx="1863090" cy="3255010"/>
          </a:xfrm>
          <a:prstGeom prst="rect">
            <a:avLst/>
          </a:prstGeom>
        </p:spPr>
      </p:pic>
      <p:sp>
        <p:nvSpPr>
          <p:cNvPr id="88" name="椭圆 87"/>
          <p:cNvSpPr/>
          <p:nvPr>
            <p:custDataLst>
              <p:tags r:id="rId3"/>
            </p:custDataLst>
          </p:nvPr>
        </p:nvSpPr>
        <p:spPr>
          <a:xfrm>
            <a:off x="7870190" y="1720850"/>
            <a:ext cx="694055" cy="694055"/>
          </a:xfrm>
          <a:prstGeom prst="ellipse">
            <a:avLst/>
          </a:prstGeom>
          <a:solidFill>
            <a:srgbClr val="CCC6B0"/>
          </a:solidFill>
          <a:ln>
            <a:noFill/>
          </a:ln>
        </p:spPr>
        <p:style>
          <a:lnRef idx="2">
            <a:srgbClr val="CCC6B0">
              <a:shade val="50000"/>
            </a:srgbClr>
          </a:lnRef>
          <a:fillRef idx="1">
            <a:srgbClr val="CCC6B0"/>
          </a:fillRef>
          <a:effectRef idx="0">
            <a:srgbClr val="CCC6B0"/>
          </a:effectRef>
          <a:fontRef idx="minor">
            <a:srgbClr val="FFFFFF"/>
          </a:fontRef>
        </p:style>
        <p:txBody>
          <a:bodyPr rtlCol="0" anchor="ctr"/>
          <a:lstStyle/>
          <a:p>
            <a:pPr algn="ctr"/>
            <a:endParaRPr lang="zh-CN" altLang="en-US">
              <a:solidFill>
                <a:srgbClr val="0C0C0C"/>
              </a:solidFill>
              <a:latin typeface="Arial" panose="020B0604020202020204" pitchFamily="34" charset="0"/>
              <a:ea typeface="黑体" panose="02010609060101010101" charset="-122"/>
              <a:sym typeface="Arial" panose="020B0604020202020204" pitchFamily="34" charset="0"/>
            </a:endParaRPr>
          </a:p>
        </p:txBody>
      </p:sp>
      <p:sp>
        <p:nvSpPr>
          <p:cNvPr id="89" name="Freeform 158"/>
          <p:cNvSpPr>
            <a:spLocks noEditPoints="1"/>
          </p:cNvSpPr>
          <p:nvPr>
            <p:custDataLst>
              <p:tags r:id="rId4"/>
            </p:custDataLst>
          </p:nvPr>
        </p:nvSpPr>
        <p:spPr bwMode="auto">
          <a:xfrm>
            <a:off x="8068945" y="1918970"/>
            <a:ext cx="296545" cy="254000"/>
          </a:xfrm>
          <a:custGeom>
            <a:avLst/>
            <a:gdLst/>
            <a:ahLst/>
            <a:cxnLst>
              <a:cxn ang="0">
                <a:pos x="68" y="30"/>
              </a:cxn>
              <a:cxn ang="0">
                <a:pos x="0" y="30"/>
              </a:cxn>
              <a:cxn ang="0">
                <a:pos x="0" y="15"/>
              </a:cxn>
              <a:cxn ang="0">
                <a:pos x="7" y="9"/>
              </a:cxn>
              <a:cxn ang="0">
                <a:pos x="20" y="9"/>
              </a:cxn>
              <a:cxn ang="0">
                <a:pos x="20" y="3"/>
              </a:cxn>
              <a:cxn ang="0">
                <a:pos x="24" y="0"/>
              </a:cxn>
              <a:cxn ang="0">
                <a:pos x="45" y="0"/>
              </a:cxn>
              <a:cxn ang="0">
                <a:pos x="49" y="3"/>
              </a:cxn>
              <a:cxn ang="0">
                <a:pos x="49" y="9"/>
              </a:cxn>
              <a:cxn ang="0">
                <a:pos x="62" y="9"/>
              </a:cxn>
              <a:cxn ang="0">
                <a:pos x="68" y="15"/>
              </a:cxn>
              <a:cxn ang="0">
                <a:pos x="68" y="30"/>
              </a:cxn>
              <a:cxn ang="0">
                <a:pos x="68" y="52"/>
              </a:cxn>
              <a:cxn ang="0">
                <a:pos x="62" y="58"/>
              </a:cxn>
              <a:cxn ang="0">
                <a:pos x="7" y="58"/>
              </a:cxn>
              <a:cxn ang="0">
                <a:pos x="0" y="52"/>
              </a:cxn>
              <a:cxn ang="0">
                <a:pos x="0" y="34"/>
              </a:cxn>
              <a:cxn ang="0">
                <a:pos x="26" y="34"/>
              </a:cxn>
              <a:cxn ang="0">
                <a:pos x="26" y="40"/>
              </a:cxn>
              <a:cxn ang="0">
                <a:pos x="28" y="42"/>
              </a:cxn>
              <a:cxn ang="0">
                <a:pos x="41" y="42"/>
              </a:cxn>
              <a:cxn ang="0">
                <a:pos x="43" y="40"/>
              </a:cxn>
              <a:cxn ang="0">
                <a:pos x="43" y="34"/>
              </a:cxn>
              <a:cxn ang="0">
                <a:pos x="68" y="34"/>
              </a:cxn>
              <a:cxn ang="0">
                <a:pos x="68" y="52"/>
              </a:cxn>
              <a:cxn ang="0">
                <a:pos x="44" y="9"/>
              </a:cxn>
              <a:cxn ang="0">
                <a:pos x="44" y="5"/>
              </a:cxn>
              <a:cxn ang="0">
                <a:pos x="25" y="5"/>
              </a:cxn>
              <a:cxn ang="0">
                <a:pos x="25" y="9"/>
              </a:cxn>
              <a:cxn ang="0">
                <a:pos x="44" y="9"/>
              </a:cxn>
              <a:cxn ang="0">
                <a:pos x="39" y="39"/>
              </a:cxn>
              <a:cxn ang="0">
                <a:pos x="30" y="39"/>
              </a:cxn>
              <a:cxn ang="0">
                <a:pos x="30" y="34"/>
              </a:cxn>
              <a:cxn ang="0">
                <a:pos x="39" y="34"/>
              </a:cxn>
              <a:cxn ang="0">
                <a:pos x="39" y="39"/>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rgbClr val="1E1E1E"/>
          </a:solidFill>
          <a:ln w="9525">
            <a:noFill/>
            <a:round/>
          </a:ln>
          <a:effectLst/>
        </p:spPr>
        <p:txBody>
          <a:bodyPr vert="horz" wrap="square" lIns="91440" tIns="45720" rIns="91440" bIns="45720" numCol="1" anchor="t" anchorCtr="0" compatLnSpc="1"/>
          <a:lstStyle/>
          <a:p>
            <a:endParaRPr lang="en-US" dirty="0">
              <a:sym typeface="Arial" panose="020B0604020202020204" pitchFamily="34" charset="0"/>
            </a:endParaRPr>
          </a:p>
        </p:txBody>
      </p:sp>
      <p:sp>
        <p:nvSpPr>
          <p:cNvPr id="101" name="椭圆 100"/>
          <p:cNvSpPr/>
          <p:nvPr>
            <p:custDataLst>
              <p:tags r:id="rId5"/>
            </p:custDataLst>
          </p:nvPr>
        </p:nvSpPr>
        <p:spPr>
          <a:xfrm>
            <a:off x="7889875" y="4142105"/>
            <a:ext cx="694055" cy="694055"/>
          </a:xfrm>
          <a:prstGeom prst="ellipse">
            <a:avLst/>
          </a:prstGeom>
          <a:solidFill>
            <a:srgbClr val="CCC6B0"/>
          </a:solidFill>
          <a:ln>
            <a:noFill/>
          </a:ln>
        </p:spPr>
        <p:style>
          <a:lnRef idx="2">
            <a:srgbClr val="CCC6B0">
              <a:shade val="50000"/>
            </a:srgbClr>
          </a:lnRef>
          <a:fillRef idx="1">
            <a:srgbClr val="CCC6B0"/>
          </a:fillRef>
          <a:effectRef idx="0">
            <a:srgbClr val="CCC6B0"/>
          </a:effectRef>
          <a:fontRef idx="minor">
            <a:srgbClr val="FFFFFF"/>
          </a:fontRef>
        </p:style>
        <p:txBody>
          <a:bodyPr rtlCol="0" anchor="ctr"/>
          <a:lstStyle/>
          <a:p>
            <a:pPr algn="ctr"/>
            <a:endParaRPr lang="zh-CN" altLang="en-US">
              <a:solidFill>
                <a:srgbClr val="0C0C0C"/>
              </a:solidFill>
              <a:latin typeface="Arial" panose="020B0604020202020204" pitchFamily="34" charset="0"/>
              <a:ea typeface="黑体" panose="02010609060101010101" charset="-122"/>
              <a:sym typeface="Arial" panose="020B0604020202020204" pitchFamily="34" charset="0"/>
            </a:endParaRPr>
          </a:p>
        </p:txBody>
      </p:sp>
      <p:sp>
        <p:nvSpPr>
          <p:cNvPr id="102" name="Freeform 116"/>
          <p:cNvSpPr>
            <a:spLocks noEditPoints="1"/>
          </p:cNvSpPr>
          <p:nvPr>
            <p:custDataLst>
              <p:tags r:id="rId6"/>
            </p:custDataLst>
          </p:nvPr>
        </p:nvSpPr>
        <p:spPr bwMode="auto">
          <a:xfrm>
            <a:off x="8068945" y="4354195"/>
            <a:ext cx="314960" cy="254000"/>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1E1E1E"/>
          </a:solidFill>
          <a:ln w="9525">
            <a:noFill/>
            <a:round/>
          </a:ln>
          <a:effectLst/>
        </p:spPr>
        <p:txBody>
          <a:bodyPr vert="horz" wrap="square" lIns="91440" tIns="45720" rIns="91440" bIns="45720" numCol="1" anchor="t" anchorCtr="0" compatLnSpc="1"/>
          <a:lstStyle/>
          <a:p>
            <a:endParaRPr lang="en-US" dirty="0">
              <a:sym typeface="Arial" panose="020B0604020202020204" pitchFamily="34" charset="0"/>
            </a:endParaRPr>
          </a:p>
        </p:txBody>
      </p:sp>
      <p:sp>
        <p:nvSpPr>
          <p:cNvPr id="52" name="椭圆 51"/>
          <p:cNvSpPr/>
          <p:nvPr>
            <p:custDataLst>
              <p:tags r:id="rId7"/>
            </p:custDataLst>
          </p:nvPr>
        </p:nvSpPr>
        <p:spPr>
          <a:xfrm>
            <a:off x="7928610" y="5325110"/>
            <a:ext cx="694055" cy="694055"/>
          </a:xfrm>
          <a:prstGeom prst="ellipse">
            <a:avLst/>
          </a:prstGeom>
          <a:solidFill>
            <a:srgbClr val="CCC6B0"/>
          </a:solidFill>
          <a:ln>
            <a:noFill/>
          </a:ln>
        </p:spPr>
        <p:style>
          <a:lnRef idx="2">
            <a:srgbClr val="CCC6B0">
              <a:shade val="50000"/>
            </a:srgbClr>
          </a:lnRef>
          <a:fillRef idx="1">
            <a:srgbClr val="CCC6B0"/>
          </a:fillRef>
          <a:effectRef idx="0">
            <a:srgbClr val="CCC6B0"/>
          </a:effectRef>
          <a:fontRef idx="minor">
            <a:srgbClr val="FFFFFF"/>
          </a:fontRef>
        </p:style>
        <p:txBody>
          <a:bodyPr rtlCol="0" anchor="ctr"/>
          <a:lstStyle/>
          <a:p>
            <a:pPr algn="ctr"/>
            <a:endParaRPr lang="zh-CN" altLang="en-US">
              <a:solidFill>
                <a:srgbClr val="0C0C0C"/>
              </a:solidFill>
              <a:latin typeface="Arial" panose="020B0604020202020204" pitchFamily="34" charset="0"/>
              <a:ea typeface="黑体" panose="02010609060101010101" charset="-122"/>
              <a:sym typeface="Arial" panose="020B0604020202020204" pitchFamily="34" charset="0"/>
            </a:endParaRPr>
          </a:p>
        </p:txBody>
      </p:sp>
      <p:sp>
        <p:nvSpPr>
          <p:cNvPr id="67" name="Freeform 73"/>
          <p:cNvSpPr>
            <a:spLocks noEditPoints="1"/>
          </p:cNvSpPr>
          <p:nvPr>
            <p:custDataLst>
              <p:tags r:id="rId8"/>
            </p:custDataLst>
          </p:nvPr>
        </p:nvSpPr>
        <p:spPr bwMode="auto">
          <a:xfrm>
            <a:off x="8134985" y="5433695"/>
            <a:ext cx="248920" cy="466090"/>
          </a:xfrm>
          <a:custGeom>
            <a:avLst/>
            <a:gdLst>
              <a:gd name="T0" fmla="*/ 245744 w 96"/>
              <a:gd name="T1" fmla="*/ 0 h 180"/>
              <a:gd name="T2" fmla="*/ 45508 w 96"/>
              <a:gd name="T3" fmla="*/ 0 h 180"/>
              <a:gd name="T4" fmla="*/ 0 w 96"/>
              <a:gd name="T5" fmla="*/ 45400 h 180"/>
              <a:gd name="T6" fmla="*/ 0 w 96"/>
              <a:gd name="T7" fmla="*/ 499400 h 180"/>
              <a:gd name="T8" fmla="*/ 45508 w 96"/>
              <a:gd name="T9" fmla="*/ 544800 h 180"/>
              <a:gd name="T10" fmla="*/ 245744 w 96"/>
              <a:gd name="T11" fmla="*/ 544800 h 180"/>
              <a:gd name="T12" fmla="*/ 291252 w 96"/>
              <a:gd name="T13" fmla="*/ 499400 h 180"/>
              <a:gd name="T14" fmla="*/ 291252 w 96"/>
              <a:gd name="T15" fmla="*/ 45400 h 180"/>
              <a:gd name="T16" fmla="*/ 245744 w 96"/>
              <a:gd name="T17" fmla="*/ 0 h 180"/>
              <a:gd name="T18" fmla="*/ 118321 w 96"/>
              <a:gd name="T19" fmla="*/ 36320 h 180"/>
              <a:gd name="T20" fmla="*/ 172931 w 96"/>
              <a:gd name="T21" fmla="*/ 36320 h 180"/>
              <a:gd name="T22" fmla="*/ 182033 w 96"/>
              <a:gd name="T23" fmla="*/ 45400 h 180"/>
              <a:gd name="T24" fmla="*/ 172931 w 96"/>
              <a:gd name="T25" fmla="*/ 54480 h 180"/>
              <a:gd name="T26" fmla="*/ 118321 w 96"/>
              <a:gd name="T27" fmla="*/ 54480 h 180"/>
              <a:gd name="T28" fmla="*/ 109220 w 96"/>
              <a:gd name="T29" fmla="*/ 45400 h 180"/>
              <a:gd name="T30" fmla="*/ 118321 w 96"/>
              <a:gd name="T31" fmla="*/ 36320 h 180"/>
              <a:gd name="T32" fmla="*/ 145626 w 96"/>
              <a:gd name="T33" fmla="*/ 526640 h 180"/>
              <a:gd name="T34" fmla="*/ 118321 w 96"/>
              <a:gd name="T35" fmla="*/ 499400 h 180"/>
              <a:gd name="T36" fmla="*/ 145626 w 96"/>
              <a:gd name="T37" fmla="*/ 472160 h 180"/>
              <a:gd name="T38" fmla="*/ 172931 w 96"/>
              <a:gd name="T39" fmla="*/ 499400 h 180"/>
              <a:gd name="T40" fmla="*/ 145626 w 96"/>
              <a:gd name="T41" fmla="*/ 526640 h 180"/>
              <a:gd name="T42" fmla="*/ 273049 w 96"/>
              <a:gd name="T43" fmla="*/ 454000 h 180"/>
              <a:gd name="T44" fmla="*/ 18203 w 96"/>
              <a:gd name="T45" fmla="*/ 454000 h 180"/>
              <a:gd name="T46" fmla="*/ 18203 w 96"/>
              <a:gd name="T47" fmla="*/ 90800 h 180"/>
              <a:gd name="T48" fmla="*/ 273049 w 96"/>
              <a:gd name="T49" fmla="*/ 90800 h 180"/>
              <a:gd name="T50" fmla="*/ 273049 w 96"/>
              <a:gd name="T51" fmla="*/ 454000 h 1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96" h="180">
                <a:moveTo>
                  <a:pt x="81" y="0"/>
                </a:moveTo>
                <a:cubicBezTo>
                  <a:pt x="15" y="0"/>
                  <a:pt x="15" y="0"/>
                  <a:pt x="15" y="0"/>
                </a:cubicBezTo>
                <a:cubicBezTo>
                  <a:pt x="7" y="0"/>
                  <a:pt x="0" y="7"/>
                  <a:pt x="0" y="15"/>
                </a:cubicBezTo>
                <a:cubicBezTo>
                  <a:pt x="0" y="165"/>
                  <a:pt x="0" y="165"/>
                  <a:pt x="0" y="165"/>
                </a:cubicBezTo>
                <a:cubicBezTo>
                  <a:pt x="0" y="173"/>
                  <a:pt x="7" y="180"/>
                  <a:pt x="15" y="180"/>
                </a:cubicBezTo>
                <a:cubicBezTo>
                  <a:pt x="81" y="180"/>
                  <a:pt x="81" y="180"/>
                  <a:pt x="81" y="180"/>
                </a:cubicBezTo>
                <a:cubicBezTo>
                  <a:pt x="89" y="180"/>
                  <a:pt x="96" y="173"/>
                  <a:pt x="96" y="165"/>
                </a:cubicBezTo>
                <a:cubicBezTo>
                  <a:pt x="96" y="15"/>
                  <a:pt x="96" y="15"/>
                  <a:pt x="96" y="15"/>
                </a:cubicBezTo>
                <a:cubicBezTo>
                  <a:pt x="96" y="7"/>
                  <a:pt x="89" y="0"/>
                  <a:pt x="81" y="0"/>
                </a:cubicBezTo>
                <a:moveTo>
                  <a:pt x="39" y="12"/>
                </a:moveTo>
                <a:cubicBezTo>
                  <a:pt x="57" y="12"/>
                  <a:pt x="57" y="12"/>
                  <a:pt x="57" y="12"/>
                </a:cubicBezTo>
                <a:cubicBezTo>
                  <a:pt x="59" y="12"/>
                  <a:pt x="60" y="13"/>
                  <a:pt x="60" y="15"/>
                </a:cubicBezTo>
                <a:cubicBezTo>
                  <a:pt x="60" y="17"/>
                  <a:pt x="59" y="18"/>
                  <a:pt x="57" y="18"/>
                </a:cubicBezTo>
                <a:cubicBezTo>
                  <a:pt x="39" y="18"/>
                  <a:pt x="39" y="18"/>
                  <a:pt x="39" y="18"/>
                </a:cubicBezTo>
                <a:cubicBezTo>
                  <a:pt x="37" y="18"/>
                  <a:pt x="36" y="17"/>
                  <a:pt x="36" y="15"/>
                </a:cubicBezTo>
                <a:cubicBezTo>
                  <a:pt x="36" y="13"/>
                  <a:pt x="37" y="12"/>
                  <a:pt x="39" y="12"/>
                </a:cubicBezTo>
                <a:moveTo>
                  <a:pt x="48" y="174"/>
                </a:moveTo>
                <a:cubicBezTo>
                  <a:pt x="43" y="174"/>
                  <a:pt x="39" y="170"/>
                  <a:pt x="39" y="165"/>
                </a:cubicBezTo>
                <a:cubicBezTo>
                  <a:pt x="39" y="160"/>
                  <a:pt x="43" y="156"/>
                  <a:pt x="48" y="156"/>
                </a:cubicBezTo>
                <a:cubicBezTo>
                  <a:pt x="53" y="156"/>
                  <a:pt x="57" y="160"/>
                  <a:pt x="57" y="165"/>
                </a:cubicBezTo>
                <a:cubicBezTo>
                  <a:pt x="57" y="170"/>
                  <a:pt x="53" y="174"/>
                  <a:pt x="48" y="174"/>
                </a:cubicBezTo>
                <a:moveTo>
                  <a:pt x="90" y="150"/>
                </a:moveTo>
                <a:cubicBezTo>
                  <a:pt x="6" y="150"/>
                  <a:pt x="6" y="150"/>
                  <a:pt x="6" y="150"/>
                </a:cubicBezTo>
                <a:cubicBezTo>
                  <a:pt x="6" y="30"/>
                  <a:pt x="6" y="30"/>
                  <a:pt x="6" y="30"/>
                </a:cubicBezTo>
                <a:cubicBezTo>
                  <a:pt x="90" y="30"/>
                  <a:pt x="90" y="30"/>
                  <a:pt x="90" y="30"/>
                </a:cubicBezTo>
                <a:lnTo>
                  <a:pt x="90" y="150"/>
                </a:lnTo>
                <a:close/>
              </a:path>
            </a:pathLst>
          </a:custGeom>
          <a:solidFill>
            <a:srgbClr val="1E1E1E">
              <a:alpha val="70195"/>
            </a:srgbClr>
          </a:solidFill>
          <a:ln>
            <a:noFill/>
          </a:ln>
        </p:spPr>
        <p:txBody>
          <a:bodyPr lIns="121920" tIns="60960" rIns="121920" bIns="60960"/>
          <a:lstStyle/>
          <a:p>
            <a:endParaRPr lang="zh-CN" altLang="en-US"/>
          </a:p>
        </p:txBody>
      </p:sp>
      <p:sp>
        <p:nvSpPr>
          <p:cNvPr id="27" name="文本框 26"/>
          <p:cNvSpPr txBox="1"/>
          <p:nvPr>
            <p:custDataLst>
              <p:tags r:id="rId9"/>
            </p:custDataLst>
          </p:nvPr>
        </p:nvSpPr>
        <p:spPr>
          <a:xfrm>
            <a:off x="1167130" y="2119630"/>
            <a:ext cx="6595110" cy="706755"/>
          </a:xfrm>
          <a:prstGeom prst="rect">
            <a:avLst/>
          </a:prstGeom>
        </p:spPr>
        <p:txBody>
          <a:bodyPr wrap="square">
            <a:spAutoFit/>
          </a:bodyPr>
          <a:lstStyle>
            <a:defPPr>
              <a:defRPr lang="zh-CN"/>
            </a:defPPr>
            <a:lvl1pPr algn="r">
              <a:defRPr>
                <a:cs typeface="+mn-ea"/>
              </a:defRPr>
            </a:lvl1pPr>
          </a:lstStyle>
          <a:p>
            <a:pPr algn="l">
              <a:lnSpc>
                <a:spcPct val="100000"/>
              </a:lnSpc>
            </a:pPr>
            <a:r>
              <a:rPr lang="en-US" altLang="da-DK" sz="2000">
                <a:latin typeface="微软雅黑" panose="020B0503020204020204" charset="-122"/>
                <a:ea typeface="微软雅黑" panose="020B0503020204020204" charset="-122"/>
                <a:cs typeface="+mn-ea"/>
              </a:rPr>
              <a:t>      </a:t>
            </a:r>
            <a:r>
              <a:rPr lang="da-DK" altLang="zh-CN" sz="2000">
                <a:latin typeface="微软雅黑" panose="020B0503020204020204" charset="-122"/>
                <a:ea typeface="微软雅黑" panose="020B0503020204020204" charset="-122"/>
                <a:cs typeface="+mn-ea"/>
              </a:rPr>
              <a:t>你希望成为什么样的人？假如你可以变成你向往的那种人，你会有哪些特征？</a:t>
            </a:r>
            <a:endParaRPr lang="da-DK" altLang="zh-CN" sz="2000">
              <a:latin typeface="微软雅黑" panose="020B0503020204020204" charset="-122"/>
              <a:ea typeface="微软雅黑" panose="020B0503020204020204" charset="-122"/>
              <a:cs typeface="+mn-ea"/>
            </a:endParaRPr>
          </a:p>
        </p:txBody>
      </p:sp>
      <p:sp>
        <p:nvSpPr>
          <p:cNvPr id="28" name="文本框 27"/>
          <p:cNvSpPr txBox="1"/>
          <p:nvPr>
            <p:custDataLst>
              <p:tags r:id="rId10"/>
            </p:custDataLst>
          </p:nvPr>
        </p:nvSpPr>
        <p:spPr>
          <a:xfrm>
            <a:off x="1280160" y="1765300"/>
            <a:ext cx="2176145" cy="398780"/>
          </a:xfrm>
          <a:prstGeom prst="rect">
            <a:avLst/>
          </a:prstGeom>
        </p:spPr>
        <p:txBody>
          <a:bodyPr wrap="square">
            <a:spAutoFit/>
          </a:bodyPr>
          <a:lstStyle>
            <a:defPPr>
              <a:defRPr lang="zh-CN"/>
            </a:defPPr>
            <a:lvl1pPr algn="r">
              <a:defRPr sz="2800" i="1">
                <a:cs typeface="+mn-ea"/>
              </a:defRPr>
            </a:lvl1pPr>
          </a:lstStyle>
          <a:p>
            <a:pPr algn="l">
              <a:lnSpc>
                <a:spcPct val="100000"/>
              </a:lnSpc>
            </a:pPr>
            <a:r>
              <a:rPr lang="en-US" altLang="zh-CN" sz="2000" b="1" i="0">
                <a:latin typeface="微软雅黑" panose="020B0503020204020204" charset="-122"/>
                <a:ea typeface="微软雅黑" panose="020B0503020204020204" charset="-122"/>
                <a:cs typeface="微软雅黑" panose="020B0503020204020204" charset="-122"/>
              </a:rPr>
              <a:t>（1）自我形象</a:t>
            </a:r>
            <a:endParaRPr lang="en-US" altLang="zh-CN" sz="2000" b="1" i="0">
              <a:latin typeface="微软雅黑" panose="020B0503020204020204" charset="-122"/>
              <a:ea typeface="微软雅黑" panose="020B0503020204020204" charset="-122"/>
              <a:cs typeface="微软雅黑" panose="020B0503020204020204" charset="-122"/>
            </a:endParaRPr>
          </a:p>
        </p:txBody>
      </p:sp>
      <p:sp>
        <p:nvSpPr>
          <p:cNvPr id="81" name="Freeform 90"/>
          <p:cNvSpPr/>
          <p:nvPr>
            <p:custDataLst>
              <p:tags r:id="rId11"/>
            </p:custDataLst>
          </p:nvPr>
        </p:nvSpPr>
        <p:spPr bwMode="auto">
          <a:xfrm>
            <a:off x="7889875" y="3203575"/>
            <a:ext cx="0" cy="187325"/>
          </a:xfrm>
          <a:custGeom>
            <a:avLst/>
            <a:gdLst>
              <a:gd name="T0" fmla="*/ 219289 h 64"/>
              <a:gd name="T1" fmla="*/ 219289 h 64"/>
              <a:gd name="T2" fmla="*/ 0 h 64"/>
              <a:gd name="T3" fmla="*/ 219289 h 64"/>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64">
                <a:moveTo>
                  <a:pt x="0" y="64"/>
                </a:moveTo>
                <a:lnTo>
                  <a:pt x="0" y="64"/>
                </a:lnTo>
                <a:lnTo>
                  <a:pt x="0" y="0"/>
                </a:lnTo>
                <a:lnTo>
                  <a:pt x="0" y="64"/>
                </a:lnTo>
                <a:close/>
              </a:path>
            </a:pathLst>
          </a:custGeom>
          <a:solidFill>
            <a:srgbClr val="1E1E1E">
              <a:alpha val="70195"/>
            </a:srgbClr>
          </a:solidFill>
          <a:ln>
            <a:noFill/>
          </a:ln>
        </p:spPr>
        <p:txBody>
          <a:bodyPr lIns="121920" tIns="60960" rIns="121920" bIns="60960"/>
          <a:lstStyle/>
          <a:p>
            <a:endParaRPr lang="zh-CN" altLang="en-US"/>
          </a:p>
        </p:txBody>
      </p:sp>
      <p:sp>
        <p:nvSpPr>
          <p:cNvPr id="14" name="文本框 13"/>
          <p:cNvSpPr txBox="1"/>
          <p:nvPr>
            <p:custDataLst>
              <p:tags r:id="rId12"/>
            </p:custDataLst>
          </p:nvPr>
        </p:nvSpPr>
        <p:spPr>
          <a:xfrm>
            <a:off x="1692275" y="3255645"/>
            <a:ext cx="6118860" cy="584835"/>
          </a:xfrm>
          <a:prstGeom prst="rect">
            <a:avLst/>
          </a:prstGeom>
        </p:spPr>
        <p:txBody>
          <a:bodyPr wrap="square">
            <a:noAutofit/>
          </a:bodyPr>
          <a:lstStyle>
            <a:defPPr>
              <a:defRPr lang="zh-CN"/>
            </a:defPPr>
            <a:lvl1pPr algn="r">
              <a:defRPr>
                <a:cs typeface="+mn-ea"/>
              </a:defRPr>
            </a:lvl1pPr>
          </a:lstStyle>
          <a:p>
            <a:pPr algn="l">
              <a:lnSpc>
                <a:spcPct val="100000"/>
              </a:lnSpc>
            </a:pPr>
            <a:r>
              <a:rPr lang="da-DK" altLang="zh-CN" sz="2000">
                <a:latin typeface="微软雅黑" panose="020B0503020204020204" charset="-122"/>
                <a:ea typeface="微软雅黑" panose="020B0503020204020204" charset="-122"/>
                <a:cs typeface="+mn-ea"/>
              </a:rPr>
              <a:t>你希望拥有哪些物质财产？希望拥有多大数量？</a:t>
            </a:r>
            <a:endParaRPr lang="da-DK" altLang="zh-CN" sz="2000">
              <a:latin typeface="微软雅黑" panose="020B0503020204020204" charset="-122"/>
              <a:ea typeface="微软雅黑" panose="020B0503020204020204" charset="-122"/>
              <a:cs typeface="+mn-ea"/>
            </a:endParaRPr>
          </a:p>
        </p:txBody>
      </p:sp>
      <p:sp>
        <p:nvSpPr>
          <p:cNvPr id="15" name="文本框 14"/>
          <p:cNvSpPr txBox="1"/>
          <p:nvPr>
            <p:custDataLst>
              <p:tags r:id="rId13"/>
            </p:custDataLst>
          </p:nvPr>
        </p:nvSpPr>
        <p:spPr>
          <a:xfrm>
            <a:off x="1280160" y="2841625"/>
            <a:ext cx="2176145" cy="398780"/>
          </a:xfrm>
          <a:prstGeom prst="rect">
            <a:avLst/>
          </a:prstGeom>
        </p:spPr>
        <p:txBody>
          <a:bodyPr wrap="square">
            <a:spAutoFit/>
          </a:bodyPr>
          <a:lstStyle>
            <a:defPPr>
              <a:defRPr lang="zh-CN"/>
            </a:defPPr>
            <a:lvl1pPr algn="r">
              <a:defRPr sz="2800" i="1">
                <a:cs typeface="+mn-ea"/>
              </a:defRPr>
            </a:lvl1pPr>
          </a:lstStyle>
          <a:p>
            <a:pPr algn="l">
              <a:lnSpc>
                <a:spcPct val="100000"/>
              </a:lnSpc>
            </a:pPr>
            <a:r>
              <a:rPr lang="en-US" altLang="zh-CN" sz="2000" b="1" i="0">
                <a:latin typeface="微软雅黑" panose="020B0503020204020204" charset="-122"/>
                <a:ea typeface="微软雅黑" panose="020B0503020204020204" charset="-122"/>
                <a:cs typeface="微软雅黑" panose="020B0503020204020204" charset="-122"/>
              </a:rPr>
              <a:t>（2）有形财产</a:t>
            </a:r>
            <a:endParaRPr lang="en-US" altLang="zh-CN" sz="2000" b="1" i="0">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custDataLst>
              <p:tags r:id="rId14"/>
            </p:custDataLst>
          </p:nvPr>
        </p:nvSpPr>
        <p:spPr>
          <a:xfrm>
            <a:off x="1525905" y="4269740"/>
            <a:ext cx="6285230" cy="741680"/>
          </a:xfrm>
          <a:prstGeom prst="rect">
            <a:avLst/>
          </a:prstGeom>
        </p:spPr>
        <p:txBody>
          <a:bodyPr wrap="square">
            <a:noAutofit/>
          </a:bodyPr>
          <a:lstStyle>
            <a:defPPr>
              <a:defRPr lang="zh-CN"/>
            </a:defPPr>
            <a:lvl1pPr algn="r">
              <a:defRPr>
                <a:cs typeface="+mn-ea"/>
              </a:defRPr>
            </a:lvl1pPr>
          </a:lstStyle>
          <a:p>
            <a:pPr algn="l">
              <a:lnSpc>
                <a:spcPct val="100000"/>
              </a:lnSpc>
            </a:pPr>
            <a:r>
              <a:rPr lang="en-US" altLang="da-DK" sz="2000">
                <a:latin typeface="微软雅黑" panose="020B0503020204020204" charset="-122"/>
                <a:ea typeface="微软雅黑" panose="020B0503020204020204" charset="-122"/>
                <a:cs typeface="+mn-ea"/>
              </a:rPr>
              <a:t>  </a:t>
            </a:r>
            <a:r>
              <a:rPr lang="da-DK" altLang="zh-CN" sz="2000">
                <a:latin typeface="微软雅黑" panose="020B0503020204020204" charset="-122"/>
                <a:ea typeface="微软雅黑" panose="020B0503020204020204" charset="-122"/>
                <a:cs typeface="+mn-ea"/>
              </a:rPr>
              <a:t>在你的理想中，你未来的家庭生活是什么样子的？</a:t>
            </a:r>
            <a:endParaRPr lang="da-DK" altLang="zh-CN" sz="2000">
              <a:latin typeface="微软雅黑" panose="020B0503020204020204" charset="-122"/>
              <a:ea typeface="微软雅黑" panose="020B0503020204020204" charset="-122"/>
              <a:cs typeface="+mn-ea"/>
            </a:endParaRPr>
          </a:p>
        </p:txBody>
      </p:sp>
      <p:sp>
        <p:nvSpPr>
          <p:cNvPr id="29" name="文本框 28"/>
          <p:cNvSpPr txBox="1"/>
          <p:nvPr>
            <p:custDataLst>
              <p:tags r:id="rId15"/>
            </p:custDataLst>
          </p:nvPr>
        </p:nvSpPr>
        <p:spPr>
          <a:xfrm>
            <a:off x="1280160" y="3855720"/>
            <a:ext cx="2176145" cy="398780"/>
          </a:xfrm>
          <a:prstGeom prst="rect">
            <a:avLst/>
          </a:prstGeom>
        </p:spPr>
        <p:txBody>
          <a:bodyPr wrap="square">
            <a:spAutoFit/>
          </a:bodyPr>
          <a:lstStyle>
            <a:defPPr>
              <a:defRPr lang="zh-CN"/>
            </a:defPPr>
            <a:lvl1pPr algn="r">
              <a:defRPr sz="2800" i="1">
                <a:cs typeface="+mn-ea"/>
              </a:defRPr>
            </a:lvl1pPr>
          </a:lstStyle>
          <a:p>
            <a:pPr algn="l">
              <a:lnSpc>
                <a:spcPct val="100000"/>
              </a:lnSpc>
            </a:pPr>
            <a:r>
              <a:rPr lang="en-US" altLang="zh-CN" sz="2000" b="1" i="0">
                <a:latin typeface="微软雅黑" panose="020B0503020204020204" charset="-122"/>
                <a:ea typeface="微软雅黑" panose="020B0503020204020204" charset="-122"/>
                <a:cs typeface="微软雅黑" panose="020B0503020204020204" charset="-122"/>
              </a:rPr>
              <a:t>（3）家庭生活</a:t>
            </a:r>
            <a:endParaRPr lang="en-US" altLang="zh-CN" sz="2000" b="1" i="0">
              <a:latin typeface="微软雅黑" panose="020B0503020204020204" charset="-122"/>
              <a:ea typeface="微软雅黑" panose="020B0503020204020204" charset="-122"/>
              <a:cs typeface="微软雅黑" panose="020B0503020204020204" charset="-122"/>
            </a:endParaRPr>
          </a:p>
        </p:txBody>
      </p:sp>
      <p:sp>
        <p:nvSpPr>
          <p:cNvPr id="30" name="文本框 29"/>
          <p:cNvSpPr txBox="1"/>
          <p:nvPr>
            <p:custDataLst>
              <p:tags r:id="rId16"/>
            </p:custDataLst>
          </p:nvPr>
        </p:nvSpPr>
        <p:spPr>
          <a:xfrm>
            <a:off x="1365885" y="5484495"/>
            <a:ext cx="6396355" cy="690245"/>
          </a:xfrm>
          <a:prstGeom prst="rect">
            <a:avLst/>
          </a:prstGeom>
        </p:spPr>
        <p:txBody>
          <a:bodyPr wrap="square">
            <a:noAutofit/>
          </a:bodyPr>
          <a:lstStyle>
            <a:defPPr>
              <a:defRPr lang="zh-CN"/>
            </a:defPPr>
            <a:lvl1pPr algn="r">
              <a:defRPr>
                <a:cs typeface="+mn-ea"/>
              </a:defRPr>
            </a:lvl1pPr>
          </a:lstStyle>
          <a:p>
            <a:pPr algn="l">
              <a:lnSpc>
                <a:spcPct val="100000"/>
              </a:lnSpc>
            </a:pPr>
            <a:r>
              <a:rPr lang="en-US" altLang="da-DK" sz="2000">
                <a:latin typeface="微软雅黑" panose="020B0503020204020204" charset="-122"/>
                <a:ea typeface="微软雅黑" panose="020B0503020204020204" charset="-122"/>
                <a:cs typeface="+mn-ea"/>
              </a:rPr>
              <a:t>     </a:t>
            </a:r>
            <a:r>
              <a:rPr lang="da-DK" altLang="zh-CN" sz="2000">
                <a:latin typeface="微软雅黑" panose="020B0503020204020204" charset="-122"/>
                <a:ea typeface="微软雅黑" panose="020B0503020204020204" charset="-122"/>
                <a:cs typeface="+mn-ea"/>
              </a:rPr>
              <a:t>你对于自己的健康、身材、运动能力以及其他与身体有关的事情有什么期望？</a:t>
            </a:r>
            <a:endParaRPr lang="da-DK" altLang="zh-CN" sz="2000">
              <a:latin typeface="微软雅黑" panose="020B0503020204020204" charset="-122"/>
              <a:ea typeface="微软雅黑" panose="020B0503020204020204" charset="-122"/>
              <a:cs typeface="+mn-ea"/>
            </a:endParaRPr>
          </a:p>
        </p:txBody>
      </p:sp>
      <p:sp>
        <p:nvSpPr>
          <p:cNvPr id="31" name="文本框 30"/>
          <p:cNvSpPr txBox="1"/>
          <p:nvPr>
            <p:custDataLst>
              <p:tags r:id="rId17"/>
            </p:custDataLst>
          </p:nvPr>
        </p:nvSpPr>
        <p:spPr>
          <a:xfrm>
            <a:off x="1280160" y="4984115"/>
            <a:ext cx="2176145" cy="398780"/>
          </a:xfrm>
          <a:prstGeom prst="rect">
            <a:avLst/>
          </a:prstGeom>
        </p:spPr>
        <p:txBody>
          <a:bodyPr wrap="square">
            <a:spAutoFit/>
          </a:bodyPr>
          <a:lstStyle>
            <a:defPPr>
              <a:defRPr lang="zh-CN"/>
            </a:defPPr>
            <a:lvl1pPr algn="r">
              <a:defRPr sz="2800" i="1">
                <a:cs typeface="+mn-ea"/>
              </a:defRPr>
            </a:lvl1pPr>
          </a:lstStyle>
          <a:p>
            <a:pPr algn="l">
              <a:lnSpc>
                <a:spcPct val="100000"/>
              </a:lnSpc>
            </a:pPr>
            <a:r>
              <a:rPr lang="en-US" altLang="zh-CN" sz="2000" b="1" i="0">
                <a:latin typeface="微软雅黑" panose="020B0503020204020204" charset="-122"/>
                <a:ea typeface="微软雅黑" panose="020B0503020204020204" charset="-122"/>
                <a:cs typeface="微软雅黑" panose="020B0503020204020204" charset="-122"/>
              </a:rPr>
              <a:t>（4）个人健康</a:t>
            </a:r>
            <a:endParaRPr lang="en-US" altLang="zh-CN" sz="2000" b="1" i="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8"/>
          <a:stretch>
            <a:fillRect/>
          </a:stretch>
        </p:blipFill>
        <p:spPr>
          <a:xfrm>
            <a:off x="7811135" y="2868295"/>
            <a:ext cx="811530" cy="768985"/>
          </a:xfrm>
          <a:prstGeom prst="rect">
            <a:avLst/>
          </a:prstGeom>
        </p:spPr>
      </p:pic>
    </p:spTree>
    <p:custDataLst>
      <p:tags r:id="rId1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 name="椭圆 81"/>
          <p:cNvSpPr/>
          <p:nvPr>
            <p:custDataLst>
              <p:tags r:id="rId1"/>
            </p:custDataLst>
          </p:nvPr>
        </p:nvSpPr>
        <p:spPr>
          <a:xfrm>
            <a:off x="3985202" y="4247191"/>
            <a:ext cx="694113" cy="694129"/>
          </a:xfrm>
          <a:prstGeom prst="ellipse">
            <a:avLst/>
          </a:prstGeom>
          <a:solidFill>
            <a:srgbClr val="CCC6B0"/>
          </a:solidFill>
          <a:ln>
            <a:noFill/>
          </a:ln>
        </p:spPr>
        <p:style>
          <a:lnRef idx="2">
            <a:srgbClr val="CCC6B0">
              <a:shade val="50000"/>
            </a:srgbClr>
          </a:lnRef>
          <a:fillRef idx="1">
            <a:srgbClr val="CCC6B0"/>
          </a:fillRef>
          <a:effectRef idx="0">
            <a:srgbClr val="CCC6B0"/>
          </a:effectRef>
          <a:fontRef idx="minor">
            <a:srgbClr val="FFFFFF"/>
          </a:fontRef>
        </p:style>
        <p:txBody>
          <a:bodyPr rtlCol="0" anchor="ctr"/>
          <a:p>
            <a:pPr algn="ctr"/>
            <a:endParaRPr lang="zh-CN" altLang="en-US" sz="2400">
              <a:solidFill>
                <a:srgbClr val="0C0C0C"/>
              </a:solidFill>
              <a:latin typeface="Arial" panose="020B0604020202020204" pitchFamily="34" charset="0"/>
              <a:ea typeface="黑体" panose="02010609060101010101" charset="-122"/>
              <a:sym typeface="Arial" panose="020B0604020202020204" pitchFamily="34" charset="0"/>
            </a:endParaRPr>
          </a:p>
        </p:txBody>
      </p:sp>
      <p:pic>
        <p:nvPicPr>
          <p:cNvPr id="6" name="图片 5"/>
          <p:cNvPicPr>
            <a:picLocks noChangeAspect="1"/>
          </p:cNvPicPr>
          <p:nvPr>
            <p:custDataLst>
              <p:tags r:id="rId2"/>
            </p:custDataLst>
          </p:nvPr>
        </p:nvPicPr>
        <p:blipFill rotWithShape="1">
          <a:blip r:embed="rId3"/>
          <a:srcRect/>
          <a:stretch>
            <a:fillRect/>
          </a:stretch>
        </p:blipFill>
        <p:spPr>
          <a:xfrm>
            <a:off x="1745509" y="2342687"/>
            <a:ext cx="1756751" cy="3068954"/>
          </a:xfrm>
          <a:prstGeom prst="rect">
            <a:avLst/>
          </a:prstGeom>
        </p:spPr>
      </p:pic>
      <p:sp>
        <p:nvSpPr>
          <p:cNvPr id="72" name="椭圆 71"/>
          <p:cNvSpPr/>
          <p:nvPr>
            <p:custDataLst>
              <p:tags r:id="rId4"/>
            </p:custDataLst>
          </p:nvPr>
        </p:nvSpPr>
        <p:spPr>
          <a:xfrm>
            <a:off x="3985202" y="3007899"/>
            <a:ext cx="694113" cy="694129"/>
          </a:xfrm>
          <a:prstGeom prst="ellipse">
            <a:avLst/>
          </a:prstGeom>
          <a:solidFill>
            <a:srgbClr val="CCC6B0"/>
          </a:solidFill>
          <a:ln>
            <a:noFill/>
          </a:ln>
        </p:spPr>
        <p:style>
          <a:lnRef idx="2">
            <a:srgbClr val="CCC6B0">
              <a:shade val="50000"/>
            </a:srgbClr>
          </a:lnRef>
          <a:fillRef idx="1">
            <a:srgbClr val="CCC6B0"/>
          </a:fillRef>
          <a:effectRef idx="0">
            <a:srgbClr val="CCC6B0"/>
          </a:effectRef>
          <a:fontRef idx="minor">
            <a:srgbClr val="FFFFFF"/>
          </a:fontRef>
        </p:style>
        <p:txBody>
          <a:bodyPr rtlCol="0" anchor="ctr"/>
          <a:lstStyle/>
          <a:p>
            <a:pPr algn="ctr"/>
            <a:endParaRPr lang="zh-CN" altLang="en-US" sz="2400" dirty="0">
              <a:solidFill>
                <a:srgbClr val="0C0C0C"/>
              </a:solidFill>
              <a:latin typeface="Arial" panose="020B0604020202020204" pitchFamily="34" charset="0"/>
              <a:ea typeface="黑体" panose="02010609060101010101" charset="-122"/>
              <a:sym typeface="Arial" panose="020B0604020202020204" pitchFamily="34" charset="0"/>
            </a:endParaRPr>
          </a:p>
        </p:txBody>
      </p:sp>
      <p:sp>
        <p:nvSpPr>
          <p:cNvPr id="63" name="椭圆 62"/>
          <p:cNvSpPr/>
          <p:nvPr>
            <p:custDataLst>
              <p:tags r:id="rId5"/>
            </p:custDataLst>
          </p:nvPr>
        </p:nvSpPr>
        <p:spPr>
          <a:xfrm>
            <a:off x="3985202" y="1962476"/>
            <a:ext cx="694113" cy="694129"/>
          </a:xfrm>
          <a:prstGeom prst="ellipse">
            <a:avLst/>
          </a:prstGeom>
          <a:solidFill>
            <a:srgbClr val="CCC6B0"/>
          </a:solidFill>
          <a:ln>
            <a:noFill/>
          </a:ln>
        </p:spPr>
        <p:style>
          <a:lnRef idx="2">
            <a:srgbClr val="CCC6B0">
              <a:shade val="50000"/>
            </a:srgbClr>
          </a:lnRef>
          <a:fillRef idx="1">
            <a:srgbClr val="CCC6B0"/>
          </a:fillRef>
          <a:effectRef idx="0">
            <a:srgbClr val="CCC6B0"/>
          </a:effectRef>
          <a:fontRef idx="minor">
            <a:srgbClr val="FFFFFF"/>
          </a:fontRef>
        </p:style>
        <p:txBody>
          <a:bodyPr rtlCol="0" anchor="ctr"/>
          <a:lstStyle/>
          <a:p>
            <a:pPr algn="ctr"/>
            <a:endParaRPr lang="zh-CN" altLang="en-US" sz="2400">
              <a:solidFill>
                <a:srgbClr val="0C0C0C"/>
              </a:solidFill>
              <a:latin typeface="Arial" panose="020B0604020202020204" pitchFamily="34" charset="0"/>
              <a:ea typeface="黑体" panose="02010609060101010101" charset="-122"/>
              <a:sym typeface="Arial" panose="020B0604020202020204" pitchFamily="34" charset="0"/>
            </a:endParaRPr>
          </a:p>
        </p:txBody>
      </p:sp>
      <p:sp>
        <p:nvSpPr>
          <p:cNvPr id="47" name="椭圆 46"/>
          <p:cNvSpPr/>
          <p:nvPr>
            <p:custDataLst>
              <p:tags r:id="rId6"/>
            </p:custDataLst>
          </p:nvPr>
        </p:nvSpPr>
        <p:spPr>
          <a:xfrm>
            <a:off x="3985202" y="5411396"/>
            <a:ext cx="694113" cy="694129"/>
          </a:xfrm>
          <a:prstGeom prst="ellipse">
            <a:avLst/>
          </a:prstGeom>
          <a:solidFill>
            <a:srgbClr val="CCC6B0"/>
          </a:solidFill>
          <a:ln>
            <a:noFill/>
          </a:ln>
        </p:spPr>
        <p:style>
          <a:lnRef idx="2">
            <a:srgbClr val="CCC6B0">
              <a:shade val="50000"/>
            </a:srgbClr>
          </a:lnRef>
          <a:fillRef idx="1">
            <a:srgbClr val="CCC6B0"/>
          </a:fillRef>
          <a:effectRef idx="0">
            <a:srgbClr val="CCC6B0"/>
          </a:effectRef>
          <a:fontRef idx="minor">
            <a:srgbClr val="FFFFFF"/>
          </a:fontRef>
        </p:style>
        <p:txBody>
          <a:bodyPr rtlCol="0" anchor="ctr"/>
          <a:lstStyle/>
          <a:p>
            <a:pPr algn="ctr"/>
            <a:endParaRPr lang="zh-CN" altLang="en-US" sz="2400">
              <a:solidFill>
                <a:srgbClr val="0C0C0C"/>
              </a:solidFill>
              <a:latin typeface="Arial" panose="020B0604020202020204" pitchFamily="34" charset="0"/>
              <a:ea typeface="黑体" panose="02010609060101010101" charset="-122"/>
              <a:sym typeface="Arial" panose="020B0604020202020204" pitchFamily="34" charset="0"/>
            </a:endParaRPr>
          </a:p>
        </p:txBody>
      </p:sp>
      <p:sp>
        <p:nvSpPr>
          <p:cNvPr id="87" name="Freeform 383"/>
          <p:cNvSpPr/>
          <p:nvPr>
            <p:custDataLst>
              <p:tags r:id="rId7"/>
            </p:custDataLst>
          </p:nvPr>
        </p:nvSpPr>
        <p:spPr bwMode="auto">
          <a:xfrm>
            <a:off x="4153318" y="4375909"/>
            <a:ext cx="429404" cy="404954"/>
          </a:xfrm>
          <a:custGeom>
            <a:avLst/>
            <a:gdLst>
              <a:gd name="T0" fmla="*/ 497235 w 165"/>
              <a:gd name="T1" fmla="*/ 397068 h 156"/>
              <a:gd name="T2" fmla="*/ 439629 w 165"/>
              <a:gd name="T3" fmla="*/ 360695 h 156"/>
              <a:gd name="T4" fmla="*/ 360799 w 165"/>
              <a:gd name="T5" fmla="*/ 327354 h 156"/>
              <a:gd name="T6" fmla="*/ 339575 w 165"/>
              <a:gd name="T7" fmla="*/ 321291 h 156"/>
              <a:gd name="T8" fmla="*/ 318352 w 165"/>
              <a:gd name="T9" fmla="*/ 284919 h 156"/>
              <a:gd name="T10" fmla="*/ 306224 w 165"/>
              <a:gd name="T11" fmla="*/ 284919 h 156"/>
              <a:gd name="T12" fmla="*/ 318352 w 165"/>
              <a:gd name="T13" fmla="*/ 257639 h 156"/>
              <a:gd name="T14" fmla="*/ 324416 w 165"/>
              <a:gd name="T15" fmla="*/ 224298 h 156"/>
              <a:gd name="T16" fmla="*/ 339575 w 165"/>
              <a:gd name="T17" fmla="*/ 212174 h 156"/>
              <a:gd name="T18" fmla="*/ 345639 w 165"/>
              <a:gd name="T19" fmla="*/ 190956 h 156"/>
              <a:gd name="T20" fmla="*/ 345639 w 165"/>
              <a:gd name="T21" fmla="*/ 154584 h 156"/>
              <a:gd name="T22" fmla="*/ 339575 w 165"/>
              <a:gd name="T23" fmla="*/ 139428 h 156"/>
              <a:gd name="T24" fmla="*/ 342607 w 165"/>
              <a:gd name="T25" fmla="*/ 90932 h 156"/>
              <a:gd name="T26" fmla="*/ 336543 w 165"/>
              <a:gd name="T27" fmla="*/ 57590 h 156"/>
              <a:gd name="T28" fmla="*/ 324416 w 165"/>
              <a:gd name="T29" fmla="*/ 36373 h 156"/>
              <a:gd name="T30" fmla="*/ 309256 w 165"/>
              <a:gd name="T31" fmla="*/ 33342 h 156"/>
              <a:gd name="T32" fmla="*/ 300160 w 165"/>
              <a:gd name="T33" fmla="*/ 24248 h 156"/>
              <a:gd name="T34" fmla="*/ 194043 w 165"/>
              <a:gd name="T35" fmla="*/ 27279 h 156"/>
              <a:gd name="T36" fmla="*/ 154628 w 165"/>
              <a:gd name="T37" fmla="*/ 139428 h 156"/>
              <a:gd name="T38" fmla="*/ 148564 w 165"/>
              <a:gd name="T39" fmla="*/ 160646 h 156"/>
              <a:gd name="T40" fmla="*/ 163724 w 165"/>
              <a:gd name="T41" fmla="*/ 218236 h 156"/>
              <a:gd name="T42" fmla="*/ 175851 w 165"/>
              <a:gd name="T43" fmla="*/ 221267 h 156"/>
              <a:gd name="T44" fmla="*/ 178883 w 165"/>
              <a:gd name="T45" fmla="*/ 260670 h 156"/>
              <a:gd name="T46" fmla="*/ 191011 w 165"/>
              <a:gd name="T47" fmla="*/ 284919 h 156"/>
              <a:gd name="T48" fmla="*/ 181915 w 165"/>
              <a:gd name="T49" fmla="*/ 284919 h 156"/>
              <a:gd name="T50" fmla="*/ 160692 w 165"/>
              <a:gd name="T51" fmla="*/ 321291 h 156"/>
              <a:gd name="T52" fmla="*/ 139468 w 165"/>
              <a:gd name="T53" fmla="*/ 327354 h 156"/>
              <a:gd name="T54" fmla="*/ 60638 w 165"/>
              <a:gd name="T55" fmla="*/ 360695 h 156"/>
              <a:gd name="T56" fmla="*/ 3032 w 165"/>
              <a:gd name="T57" fmla="*/ 397068 h 156"/>
              <a:gd name="T58" fmla="*/ 0 w 165"/>
              <a:gd name="T59" fmla="*/ 472844 h 156"/>
              <a:gd name="T60" fmla="*/ 218298 w 165"/>
              <a:gd name="T61" fmla="*/ 472844 h 156"/>
              <a:gd name="T62" fmla="*/ 236490 w 165"/>
              <a:gd name="T63" fmla="*/ 363726 h 156"/>
              <a:gd name="T64" fmla="*/ 221330 w 165"/>
              <a:gd name="T65" fmla="*/ 336447 h 156"/>
              <a:gd name="T66" fmla="*/ 251649 w 165"/>
              <a:gd name="T67" fmla="*/ 321291 h 156"/>
              <a:gd name="T68" fmla="*/ 278937 w 165"/>
              <a:gd name="T69" fmla="*/ 336447 h 156"/>
              <a:gd name="T70" fmla="*/ 263777 w 165"/>
              <a:gd name="T71" fmla="*/ 363726 h 156"/>
              <a:gd name="T72" fmla="*/ 291064 w 165"/>
              <a:gd name="T73" fmla="*/ 472844 h 156"/>
              <a:gd name="T74" fmla="*/ 497235 w 165"/>
              <a:gd name="T75" fmla="*/ 472844 h 156"/>
              <a:gd name="T76" fmla="*/ 497235 w 165"/>
              <a:gd name="T77" fmla="*/ 397068 h 15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1E1E1E">
              <a:alpha val="70195"/>
            </a:srgbClr>
          </a:solidFill>
          <a:ln>
            <a:noFill/>
          </a:ln>
        </p:spPr>
        <p:txBody>
          <a:bodyPr lIns="121920" tIns="60960" rIns="121920" bIns="60960"/>
          <a:lstStyle/>
          <a:p>
            <a:endParaRPr lang="zh-CN" altLang="en-US" sz="2400"/>
          </a:p>
        </p:txBody>
      </p:sp>
      <p:sp>
        <p:nvSpPr>
          <p:cNvPr id="32" name="文本框 31"/>
          <p:cNvSpPr txBox="1"/>
          <p:nvPr>
            <p:custDataLst>
              <p:tags r:id="rId8"/>
            </p:custDataLst>
          </p:nvPr>
        </p:nvSpPr>
        <p:spPr>
          <a:xfrm>
            <a:off x="4760595" y="1962785"/>
            <a:ext cx="5673090" cy="795020"/>
          </a:xfrm>
          <a:prstGeom prst="rect">
            <a:avLst/>
          </a:prstGeom>
        </p:spPr>
        <p:txBody>
          <a:bodyPr wrap="square">
            <a:noAutofit/>
          </a:bodyPr>
          <a:lstStyle>
            <a:defPPr>
              <a:defRPr lang="zh-CN"/>
            </a:defPPr>
            <a:lvl1pPr algn="r">
              <a:defRPr>
                <a:cs typeface="+mn-ea"/>
              </a:defRPr>
            </a:lvl1pPr>
          </a:lstStyle>
          <a:p>
            <a:pPr algn="l">
              <a:lnSpc>
                <a:spcPct val="100000"/>
              </a:lnSpc>
            </a:pPr>
            <a:r>
              <a:rPr lang="en-US" altLang="da-DK" sz="2000">
                <a:latin typeface="微软雅黑" panose="020B0503020204020204" charset="-122"/>
                <a:ea typeface="微软雅黑" panose="020B0503020204020204" charset="-122"/>
                <a:cs typeface="+mn-ea"/>
              </a:rPr>
              <a:t>       </a:t>
            </a:r>
            <a:r>
              <a:rPr lang="da-DK" altLang="zh-CN" sz="2000">
                <a:latin typeface="微软雅黑" panose="020B0503020204020204" charset="-122"/>
                <a:ea typeface="微软雅黑" panose="020B0503020204020204" charset="-122"/>
                <a:cs typeface="+mn-ea"/>
              </a:rPr>
              <a:t>你希望与你的同事、家人、朋友以及其他人拥有什么样的关系？</a:t>
            </a:r>
            <a:endParaRPr lang="da-DK" altLang="zh-CN" sz="2000">
              <a:latin typeface="微软雅黑" panose="020B0503020204020204" charset="-122"/>
              <a:ea typeface="微软雅黑" panose="020B0503020204020204" charset="-122"/>
              <a:cs typeface="+mn-ea"/>
            </a:endParaRPr>
          </a:p>
        </p:txBody>
      </p:sp>
      <p:sp>
        <p:nvSpPr>
          <p:cNvPr id="33" name="文本框 32"/>
          <p:cNvSpPr txBox="1"/>
          <p:nvPr>
            <p:custDataLst>
              <p:tags r:id="rId9"/>
            </p:custDataLst>
          </p:nvPr>
        </p:nvSpPr>
        <p:spPr>
          <a:xfrm>
            <a:off x="4760595" y="1564005"/>
            <a:ext cx="2778760" cy="391795"/>
          </a:xfrm>
          <a:prstGeom prst="rect">
            <a:avLst/>
          </a:prstGeom>
        </p:spPr>
        <p:txBody>
          <a:bodyPr wrap="square">
            <a:noAutofit/>
          </a:bodyPr>
          <a:lstStyle>
            <a:defPPr>
              <a:defRPr lang="zh-CN"/>
            </a:defPPr>
            <a:lvl1pPr algn="r">
              <a:defRPr sz="2800" i="1">
                <a:cs typeface="+mn-ea"/>
              </a:defRPr>
            </a:lvl1pPr>
          </a:lstStyle>
          <a:p>
            <a:pPr algn="l">
              <a:lnSpc>
                <a:spcPct val="100000"/>
              </a:lnSpc>
            </a:pPr>
            <a:r>
              <a:rPr lang="en-US" altLang="zh-CN" sz="2400" b="1" i="0">
                <a:latin typeface="微软雅黑" panose="020B0503020204020204" charset="-122"/>
                <a:ea typeface="微软雅黑" panose="020B0503020204020204" charset="-122"/>
                <a:cs typeface="微软雅黑" panose="020B0503020204020204" charset="-122"/>
              </a:rPr>
              <a:t>（5）人际关系</a:t>
            </a:r>
            <a:endParaRPr lang="en-US" altLang="zh-CN" sz="2400" b="1" i="0">
              <a:latin typeface="微软雅黑" panose="020B0503020204020204" charset="-122"/>
              <a:ea typeface="微软雅黑" panose="020B0503020204020204" charset="-122"/>
              <a:cs typeface="微软雅黑" panose="020B0503020204020204" charset="-122"/>
            </a:endParaRPr>
          </a:p>
        </p:txBody>
      </p:sp>
      <p:sp>
        <p:nvSpPr>
          <p:cNvPr id="34" name="文本框 33"/>
          <p:cNvSpPr txBox="1"/>
          <p:nvPr>
            <p:custDataLst>
              <p:tags r:id="rId10"/>
            </p:custDataLst>
          </p:nvPr>
        </p:nvSpPr>
        <p:spPr>
          <a:xfrm>
            <a:off x="4775835" y="3218180"/>
            <a:ext cx="5705475" cy="697230"/>
          </a:xfrm>
          <a:prstGeom prst="rect">
            <a:avLst/>
          </a:prstGeom>
        </p:spPr>
        <p:txBody>
          <a:bodyPr wrap="square">
            <a:noAutofit/>
          </a:bodyPr>
          <a:lstStyle>
            <a:defPPr>
              <a:defRPr lang="zh-CN"/>
            </a:defPPr>
            <a:lvl1pPr algn="r">
              <a:defRPr>
                <a:cs typeface="+mn-ea"/>
              </a:defRPr>
            </a:lvl1pPr>
          </a:lstStyle>
          <a:p>
            <a:pPr algn="l">
              <a:lnSpc>
                <a:spcPct val="100000"/>
              </a:lnSpc>
            </a:pPr>
            <a:r>
              <a:rPr lang="en-US" altLang="da-DK" sz="2000">
                <a:latin typeface="微软雅黑" panose="020B0503020204020204" charset="-122"/>
                <a:ea typeface="微软雅黑" panose="020B0503020204020204" charset="-122"/>
                <a:cs typeface="+mn-ea"/>
              </a:rPr>
              <a:t>       </a:t>
            </a:r>
            <a:r>
              <a:rPr lang="da-DK" altLang="zh-CN" sz="2000">
                <a:latin typeface="微软雅黑" panose="020B0503020204020204" charset="-122"/>
                <a:ea typeface="微软雅黑" panose="020B0503020204020204" charset="-122"/>
                <a:cs typeface="+mn-ea"/>
              </a:rPr>
              <a:t>你理想中的工作环境是什么样子的？你希望取得什么样的成就？</a:t>
            </a:r>
            <a:endParaRPr lang="da-DK" altLang="zh-CN" sz="2000">
              <a:latin typeface="微软雅黑" panose="020B0503020204020204" charset="-122"/>
              <a:ea typeface="微软雅黑" panose="020B0503020204020204" charset="-122"/>
              <a:cs typeface="+mn-ea"/>
            </a:endParaRPr>
          </a:p>
        </p:txBody>
      </p:sp>
      <p:sp>
        <p:nvSpPr>
          <p:cNvPr id="35" name="文本框 34"/>
          <p:cNvSpPr txBox="1"/>
          <p:nvPr>
            <p:custDataLst>
              <p:tags r:id="rId11"/>
            </p:custDataLst>
          </p:nvPr>
        </p:nvSpPr>
        <p:spPr>
          <a:xfrm>
            <a:off x="4775835" y="2731135"/>
            <a:ext cx="2922905" cy="519430"/>
          </a:xfrm>
          <a:prstGeom prst="rect">
            <a:avLst/>
          </a:prstGeom>
        </p:spPr>
        <p:txBody>
          <a:bodyPr wrap="square">
            <a:noAutofit/>
          </a:bodyPr>
          <a:lstStyle>
            <a:defPPr>
              <a:defRPr lang="zh-CN"/>
            </a:defPPr>
            <a:lvl1pPr algn="r">
              <a:defRPr sz="2800" i="1">
                <a:cs typeface="+mn-ea"/>
              </a:defRPr>
            </a:lvl1pPr>
          </a:lstStyle>
          <a:p>
            <a:pPr algn="l">
              <a:lnSpc>
                <a:spcPct val="100000"/>
              </a:lnSpc>
            </a:pPr>
            <a:r>
              <a:rPr lang="en-US" altLang="zh-CN" sz="2400" b="1" i="0">
                <a:latin typeface="微软雅黑" panose="020B0503020204020204" charset="-122"/>
                <a:ea typeface="微软雅黑" panose="020B0503020204020204" charset="-122"/>
                <a:cs typeface="微软雅黑" panose="020B0503020204020204" charset="-122"/>
              </a:rPr>
              <a:t>（6）工作状况</a:t>
            </a:r>
            <a:endParaRPr lang="en-US" altLang="zh-CN" sz="2400" b="1" i="0">
              <a:latin typeface="微软雅黑" panose="020B0503020204020204" charset="-122"/>
              <a:ea typeface="微软雅黑" panose="020B0503020204020204" charset="-122"/>
              <a:cs typeface="微软雅黑" panose="020B0503020204020204" charset="-122"/>
            </a:endParaRPr>
          </a:p>
        </p:txBody>
      </p:sp>
      <p:sp>
        <p:nvSpPr>
          <p:cNvPr id="36" name="文本框 35"/>
          <p:cNvSpPr txBox="1"/>
          <p:nvPr>
            <p:custDataLst>
              <p:tags r:id="rId12"/>
            </p:custDataLst>
          </p:nvPr>
        </p:nvSpPr>
        <p:spPr>
          <a:xfrm>
            <a:off x="4832350" y="4401820"/>
            <a:ext cx="5791835" cy="568325"/>
          </a:xfrm>
          <a:prstGeom prst="rect">
            <a:avLst/>
          </a:prstGeom>
        </p:spPr>
        <p:txBody>
          <a:bodyPr wrap="square">
            <a:noAutofit/>
          </a:bodyPr>
          <a:lstStyle>
            <a:defPPr>
              <a:defRPr lang="zh-CN"/>
            </a:defPPr>
            <a:lvl1pPr algn="r">
              <a:defRPr>
                <a:cs typeface="+mn-ea"/>
              </a:defRPr>
            </a:lvl1pPr>
          </a:lstStyle>
          <a:p>
            <a:pPr algn="l">
              <a:lnSpc>
                <a:spcPct val="100000"/>
              </a:lnSpc>
            </a:pPr>
            <a:r>
              <a:rPr lang="da-DK" altLang="zh-CN" sz="2000">
                <a:latin typeface="微软雅黑" panose="020B0503020204020204" charset="-122"/>
                <a:ea typeface="微软雅黑" panose="020B0503020204020204" charset="-122"/>
                <a:cs typeface="+mn-ea"/>
              </a:rPr>
              <a:t>你希望对社会或某一知识领域创造什么样的贡献？</a:t>
            </a:r>
            <a:endParaRPr lang="da-DK" altLang="zh-CN" sz="2000">
              <a:latin typeface="微软雅黑" panose="020B0503020204020204" charset="-122"/>
              <a:ea typeface="微软雅黑" panose="020B0503020204020204" charset="-122"/>
              <a:cs typeface="+mn-ea"/>
            </a:endParaRPr>
          </a:p>
        </p:txBody>
      </p:sp>
      <p:sp>
        <p:nvSpPr>
          <p:cNvPr id="37" name="文本框 36"/>
          <p:cNvSpPr txBox="1"/>
          <p:nvPr>
            <p:custDataLst>
              <p:tags r:id="rId13"/>
            </p:custDataLst>
          </p:nvPr>
        </p:nvSpPr>
        <p:spPr>
          <a:xfrm>
            <a:off x="4832350" y="3911600"/>
            <a:ext cx="3486785" cy="507365"/>
          </a:xfrm>
          <a:prstGeom prst="rect">
            <a:avLst/>
          </a:prstGeom>
        </p:spPr>
        <p:txBody>
          <a:bodyPr wrap="square">
            <a:noAutofit/>
          </a:bodyPr>
          <a:lstStyle>
            <a:defPPr>
              <a:defRPr lang="zh-CN"/>
            </a:defPPr>
            <a:lvl1pPr algn="r">
              <a:defRPr sz="2800" i="1">
                <a:cs typeface="+mn-ea"/>
              </a:defRPr>
            </a:lvl1pPr>
          </a:lstStyle>
          <a:p>
            <a:pPr algn="l">
              <a:lnSpc>
                <a:spcPct val="100000"/>
              </a:lnSpc>
            </a:pPr>
            <a:r>
              <a:rPr lang="en-US" altLang="zh-CN" sz="2400" b="1" i="0">
                <a:latin typeface="微软雅黑" panose="020B0503020204020204" charset="-122"/>
                <a:ea typeface="微软雅黑" panose="020B0503020204020204" charset="-122"/>
                <a:cs typeface="微软雅黑" panose="020B0503020204020204" charset="-122"/>
              </a:rPr>
              <a:t>（7）社会贡献</a:t>
            </a:r>
            <a:endParaRPr lang="en-US" altLang="zh-CN" sz="2400" b="1" i="0">
              <a:latin typeface="微软雅黑" panose="020B0503020204020204" charset="-122"/>
              <a:ea typeface="微软雅黑" panose="020B0503020204020204" charset="-122"/>
              <a:cs typeface="微软雅黑" panose="020B0503020204020204" charset="-122"/>
            </a:endParaRPr>
          </a:p>
        </p:txBody>
      </p:sp>
      <p:sp>
        <p:nvSpPr>
          <p:cNvPr id="38" name="文本框 37"/>
          <p:cNvSpPr txBox="1"/>
          <p:nvPr>
            <p:custDataLst>
              <p:tags r:id="rId14"/>
            </p:custDataLst>
          </p:nvPr>
        </p:nvSpPr>
        <p:spPr>
          <a:xfrm>
            <a:off x="4965065" y="5572760"/>
            <a:ext cx="3682365" cy="398780"/>
          </a:xfrm>
          <a:prstGeom prst="rect">
            <a:avLst/>
          </a:prstGeom>
        </p:spPr>
        <p:txBody>
          <a:bodyPr wrap="square">
            <a:spAutoFit/>
          </a:bodyPr>
          <a:lstStyle>
            <a:defPPr>
              <a:defRPr lang="zh-CN"/>
            </a:defPPr>
            <a:lvl1pPr algn="r">
              <a:defRPr>
                <a:cs typeface="+mn-ea"/>
              </a:defRPr>
            </a:lvl1pPr>
          </a:lstStyle>
          <a:p>
            <a:pPr algn="l">
              <a:lnSpc>
                <a:spcPct val="100000"/>
              </a:lnSpc>
            </a:pPr>
            <a:r>
              <a:rPr lang="da-DK" altLang="zh-CN" sz="2000">
                <a:latin typeface="微软雅黑" panose="020B0503020204020204" charset="-122"/>
                <a:ea typeface="微软雅黑" panose="020B0503020204020204" charset="-122"/>
                <a:cs typeface="+mn-ea"/>
              </a:rPr>
              <a:t>你期望拥有什么样的休闲生活？</a:t>
            </a:r>
            <a:endParaRPr lang="da-DK" altLang="zh-CN" sz="2000">
              <a:latin typeface="微软雅黑" panose="020B0503020204020204" charset="-122"/>
              <a:ea typeface="微软雅黑" panose="020B0503020204020204" charset="-122"/>
              <a:cs typeface="+mn-ea"/>
            </a:endParaRPr>
          </a:p>
        </p:txBody>
      </p:sp>
      <p:sp>
        <p:nvSpPr>
          <p:cNvPr id="39" name="文本框 38"/>
          <p:cNvSpPr txBox="1"/>
          <p:nvPr>
            <p:custDataLst>
              <p:tags r:id="rId15"/>
            </p:custDataLst>
          </p:nvPr>
        </p:nvSpPr>
        <p:spPr>
          <a:xfrm>
            <a:off x="4874895" y="4941570"/>
            <a:ext cx="2664460" cy="479425"/>
          </a:xfrm>
          <a:prstGeom prst="rect">
            <a:avLst/>
          </a:prstGeom>
        </p:spPr>
        <p:txBody>
          <a:bodyPr wrap="square">
            <a:noAutofit/>
          </a:bodyPr>
          <a:lstStyle>
            <a:defPPr>
              <a:defRPr lang="zh-CN"/>
            </a:defPPr>
            <a:lvl1pPr algn="r">
              <a:defRPr sz="2800" i="1">
                <a:cs typeface="+mn-ea"/>
              </a:defRPr>
            </a:lvl1pPr>
          </a:lstStyle>
          <a:p>
            <a:pPr algn="l">
              <a:lnSpc>
                <a:spcPct val="100000"/>
              </a:lnSpc>
            </a:pPr>
            <a:r>
              <a:rPr lang="en-US" altLang="zh-CN" sz="2400" b="1" i="0">
                <a:latin typeface="微软雅黑" panose="020B0503020204020204" charset="-122"/>
                <a:ea typeface="微软雅黑" panose="020B0503020204020204" charset="-122"/>
                <a:cs typeface="微软雅黑" panose="020B0503020204020204" charset="-122"/>
              </a:rPr>
              <a:t>（8）个人休闲</a:t>
            </a:r>
            <a:endParaRPr lang="en-US" altLang="zh-CN" sz="2400" b="1" i="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167319" y="216730"/>
            <a:ext cx="48056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二、大学生涯规划的基本步骤</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39370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（一）清晰个人生涯愿景</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62" name="Freeform 144"/>
          <p:cNvSpPr>
            <a:spLocks noEditPoints="1"/>
          </p:cNvSpPr>
          <p:nvPr>
            <p:custDataLst>
              <p:tags r:id="rId16"/>
            </p:custDataLst>
          </p:nvPr>
        </p:nvSpPr>
        <p:spPr bwMode="auto">
          <a:xfrm>
            <a:off x="4153632" y="2217315"/>
            <a:ext cx="357112" cy="278848"/>
          </a:xfrm>
          <a:custGeom>
            <a:avLst/>
            <a:gdLst>
              <a:gd name="T0" fmla="*/ 18175 w 138"/>
              <a:gd name="T1" fmla="*/ 325508 h 108"/>
              <a:gd name="T2" fmla="*/ 418029 w 138"/>
              <a:gd name="T3" fmla="*/ 307424 h 108"/>
              <a:gd name="T4" fmla="*/ 0 w 138"/>
              <a:gd name="T5" fmla="*/ 0 h 108"/>
              <a:gd name="T6" fmla="*/ 308978 w 138"/>
              <a:gd name="T7" fmla="*/ 36168 h 108"/>
              <a:gd name="T8" fmla="*/ 381679 w 138"/>
              <a:gd name="T9" fmla="*/ 108503 h 108"/>
              <a:gd name="T10" fmla="*/ 308978 w 138"/>
              <a:gd name="T11" fmla="*/ 36168 h 108"/>
              <a:gd name="T12" fmla="*/ 381679 w 138"/>
              <a:gd name="T13" fmla="*/ 126586 h 108"/>
              <a:gd name="T14" fmla="*/ 308978 w 138"/>
              <a:gd name="T15" fmla="*/ 198922 h 108"/>
              <a:gd name="T16" fmla="*/ 308978 w 138"/>
              <a:gd name="T17" fmla="*/ 217005 h 108"/>
              <a:gd name="T18" fmla="*/ 381679 w 138"/>
              <a:gd name="T19" fmla="*/ 289340 h 108"/>
              <a:gd name="T20" fmla="*/ 308978 w 138"/>
              <a:gd name="T21" fmla="*/ 217005 h 108"/>
              <a:gd name="T22" fmla="*/ 290803 w 138"/>
              <a:gd name="T23" fmla="*/ 36168 h 108"/>
              <a:gd name="T24" fmla="*/ 218102 w 138"/>
              <a:gd name="T25" fmla="*/ 108503 h 108"/>
              <a:gd name="T26" fmla="*/ 218102 w 138"/>
              <a:gd name="T27" fmla="*/ 126586 h 108"/>
              <a:gd name="T28" fmla="*/ 290803 w 138"/>
              <a:gd name="T29" fmla="*/ 198922 h 108"/>
              <a:gd name="T30" fmla="*/ 218102 w 138"/>
              <a:gd name="T31" fmla="*/ 126586 h 108"/>
              <a:gd name="T32" fmla="*/ 290803 w 138"/>
              <a:gd name="T33" fmla="*/ 217005 h 108"/>
              <a:gd name="T34" fmla="*/ 218102 w 138"/>
              <a:gd name="T35" fmla="*/ 289340 h 108"/>
              <a:gd name="T36" fmla="*/ 127226 w 138"/>
              <a:gd name="T37" fmla="*/ 36168 h 108"/>
              <a:gd name="T38" fmla="*/ 199927 w 138"/>
              <a:gd name="T39" fmla="*/ 108503 h 108"/>
              <a:gd name="T40" fmla="*/ 127226 w 138"/>
              <a:gd name="T41" fmla="*/ 36168 h 108"/>
              <a:gd name="T42" fmla="*/ 199927 w 138"/>
              <a:gd name="T43" fmla="*/ 126586 h 108"/>
              <a:gd name="T44" fmla="*/ 127226 w 138"/>
              <a:gd name="T45" fmla="*/ 198922 h 108"/>
              <a:gd name="T46" fmla="*/ 127226 w 138"/>
              <a:gd name="T47" fmla="*/ 217005 h 108"/>
              <a:gd name="T48" fmla="*/ 199927 w 138"/>
              <a:gd name="T49" fmla="*/ 289340 h 108"/>
              <a:gd name="T50" fmla="*/ 127226 w 138"/>
              <a:gd name="T51" fmla="*/ 217005 h 108"/>
              <a:gd name="T52" fmla="*/ 109051 w 138"/>
              <a:gd name="T53" fmla="*/ 36168 h 108"/>
              <a:gd name="T54" fmla="*/ 36350 w 138"/>
              <a:gd name="T55" fmla="*/ 108503 h 108"/>
              <a:gd name="T56" fmla="*/ 36350 w 138"/>
              <a:gd name="T57" fmla="*/ 126586 h 108"/>
              <a:gd name="T58" fmla="*/ 109051 w 138"/>
              <a:gd name="T59" fmla="*/ 198922 h 108"/>
              <a:gd name="T60" fmla="*/ 36350 w 138"/>
              <a:gd name="T61" fmla="*/ 126586 h 108"/>
              <a:gd name="T62" fmla="*/ 109051 w 138"/>
              <a:gd name="T63" fmla="*/ 217005 h 108"/>
              <a:gd name="T64" fmla="*/ 36350 w 138"/>
              <a:gd name="T65" fmla="*/ 289340 h 1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38" h="108">
                <a:moveTo>
                  <a:pt x="0" y="102"/>
                </a:moveTo>
                <a:cubicBezTo>
                  <a:pt x="0" y="105"/>
                  <a:pt x="3" y="108"/>
                  <a:pt x="6" y="108"/>
                </a:cubicBezTo>
                <a:cubicBezTo>
                  <a:pt x="132" y="108"/>
                  <a:pt x="132" y="108"/>
                  <a:pt x="132" y="108"/>
                </a:cubicBezTo>
                <a:cubicBezTo>
                  <a:pt x="135" y="108"/>
                  <a:pt x="138" y="105"/>
                  <a:pt x="138" y="102"/>
                </a:cubicBezTo>
                <a:cubicBezTo>
                  <a:pt x="138" y="0"/>
                  <a:pt x="138" y="0"/>
                  <a:pt x="138" y="0"/>
                </a:cubicBezTo>
                <a:cubicBezTo>
                  <a:pt x="0" y="0"/>
                  <a:pt x="0" y="0"/>
                  <a:pt x="0" y="0"/>
                </a:cubicBezTo>
                <a:lnTo>
                  <a:pt x="0" y="102"/>
                </a:lnTo>
                <a:close/>
                <a:moveTo>
                  <a:pt x="102" y="12"/>
                </a:moveTo>
                <a:cubicBezTo>
                  <a:pt x="126" y="12"/>
                  <a:pt x="126" y="12"/>
                  <a:pt x="126" y="12"/>
                </a:cubicBezTo>
                <a:cubicBezTo>
                  <a:pt x="126" y="36"/>
                  <a:pt x="126" y="36"/>
                  <a:pt x="126" y="36"/>
                </a:cubicBezTo>
                <a:cubicBezTo>
                  <a:pt x="102" y="36"/>
                  <a:pt x="102" y="36"/>
                  <a:pt x="102" y="36"/>
                </a:cubicBezTo>
                <a:lnTo>
                  <a:pt x="102" y="12"/>
                </a:lnTo>
                <a:close/>
                <a:moveTo>
                  <a:pt x="102" y="42"/>
                </a:moveTo>
                <a:cubicBezTo>
                  <a:pt x="126" y="42"/>
                  <a:pt x="126" y="42"/>
                  <a:pt x="126" y="42"/>
                </a:cubicBezTo>
                <a:cubicBezTo>
                  <a:pt x="126" y="66"/>
                  <a:pt x="126" y="66"/>
                  <a:pt x="126" y="66"/>
                </a:cubicBezTo>
                <a:cubicBezTo>
                  <a:pt x="102" y="66"/>
                  <a:pt x="102" y="66"/>
                  <a:pt x="102" y="66"/>
                </a:cubicBezTo>
                <a:lnTo>
                  <a:pt x="102" y="42"/>
                </a:lnTo>
                <a:close/>
                <a:moveTo>
                  <a:pt x="102" y="72"/>
                </a:moveTo>
                <a:cubicBezTo>
                  <a:pt x="126" y="72"/>
                  <a:pt x="126" y="72"/>
                  <a:pt x="126" y="72"/>
                </a:cubicBezTo>
                <a:cubicBezTo>
                  <a:pt x="126" y="96"/>
                  <a:pt x="126" y="96"/>
                  <a:pt x="126" y="96"/>
                </a:cubicBezTo>
                <a:cubicBezTo>
                  <a:pt x="102" y="96"/>
                  <a:pt x="102" y="96"/>
                  <a:pt x="102" y="96"/>
                </a:cubicBezTo>
                <a:lnTo>
                  <a:pt x="102" y="72"/>
                </a:lnTo>
                <a:close/>
                <a:moveTo>
                  <a:pt x="72" y="12"/>
                </a:moveTo>
                <a:cubicBezTo>
                  <a:pt x="96" y="12"/>
                  <a:pt x="96" y="12"/>
                  <a:pt x="96" y="12"/>
                </a:cubicBezTo>
                <a:cubicBezTo>
                  <a:pt x="96" y="36"/>
                  <a:pt x="96" y="36"/>
                  <a:pt x="96" y="36"/>
                </a:cubicBezTo>
                <a:cubicBezTo>
                  <a:pt x="72" y="36"/>
                  <a:pt x="72" y="36"/>
                  <a:pt x="72" y="36"/>
                </a:cubicBezTo>
                <a:lnTo>
                  <a:pt x="72" y="12"/>
                </a:lnTo>
                <a:close/>
                <a:moveTo>
                  <a:pt x="72" y="42"/>
                </a:moveTo>
                <a:cubicBezTo>
                  <a:pt x="96" y="42"/>
                  <a:pt x="96" y="42"/>
                  <a:pt x="96" y="42"/>
                </a:cubicBezTo>
                <a:cubicBezTo>
                  <a:pt x="96" y="66"/>
                  <a:pt x="96" y="66"/>
                  <a:pt x="96" y="66"/>
                </a:cubicBezTo>
                <a:cubicBezTo>
                  <a:pt x="72" y="66"/>
                  <a:pt x="72" y="66"/>
                  <a:pt x="72" y="66"/>
                </a:cubicBezTo>
                <a:lnTo>
                  <a:pt x="72" y="42"/>
                </a:lnTo>
                <a:close/>
                <a:moveTo>
                  <a:pt x="72" y="72"/>
                </a:moveTo>
                <a:cubicBezTo>
                  <a:pt x="96" y="72"/>
                  <a:pt x="96" y="72"/>
                  <a:pt x="96" y="72"/>
                </a:cubicBezTo>
                <a:cubicBezTo>
                  <a:pt x="96" y="96"/>
                  <a:pt x="96" y="96"/>
                  <a:pt x="96" y="96"/>
                </a:cubicBezTo>
                <a:cubicBezTo>
                  <a:pt x="72" y="96"/>
                  <a:pt x="72" y="96"/>
                  <a:pt x="72" y="96"/>
                </a:cubicBezTo>
                <a:lnTo>
                  <a:pt x="72" y="72"/>
                </a:lnTo>
                <a:close/>
                <a:moveTo>
                  <a:pt x="42" y="12"/>
                </a:moveTo>
                <a:cubicBezTo>
                  <a:pt x="66" y="12"/>
                  <a:pt x="66" y="12"/>
                  <a:pt x="66" y="12"/>
                </a:cubicBezTo>
                <a:cubicBezTo>
                  <a:pt x="66" y="36"/>
                  <a:pt x="66" y="36"/>
                  <a:pt x="66" y="36"/>
                </a:cubicBezTo>
                <a:cubicBezTo>
                  <a:pt x="42" y="36"/>
                  <a:pt x="42" y="36"/>
                  <a:pt x="42" y="36"/>
                </a:cubicBezTo>
                <a:lnTo>
                  <a:pt x="42" y="12"/>
                </a:lnTo>
                <a:close/>
                <a:moveTo>
                  <a:pt x="42" y="42"/>
                </a:moveTo>
                <a:cubicBezTo>
                  <a:pt x="66" y="42"/>
                  <a:pt x="66" y="42"/>
                  <a:pt x="66" y="42"/>
                </a:cubicBezTo>
                <a:cubicBezTo>
                  <a:pt x="66" y="66"/>
                  <a:pt x="66" y="66"/>
                  <a:pt x="66" y="66"/>
                </a:cubicBezTo>
                <a:cubicBezTo>
                  <a:pt x="42" y="66"/>
                  <a:pt x="42" y="66"/>
                  <a:pt x="42" y="66"/>
                </a:cubicBezTo>
                <a:lnTo>
                  <a:pt x="42" y="42"/>
                </a:lnTo>
                <a:close/>
                <a:moveTo>
                  <a:pt x="42" y="72"/>
                </a:moveTo>
                <a:cubicBezTo>
                  <a:pt x="66" y="72"/>
                  <a:pt x="66" y="72"/>
                  <a:pt x="66" y="72"/>
                </a:cubicBezTo>
                <a:cubicBezTo>
                  <a:pt x="66" y="96"/>
                  <a:pt x="66" y="96"/>
                  <a:pt x="66" y="96"/>
                </a:cubicBezTo>
                <a:cubicBezTo>
                  <a:pt x="42" y="96"/>
                  <a:pt x="42" y="96"/>
                  <a:pt x="42" y="96"/>
                </a:cubicBezTo>
                <a:lnTo>
                  <a:pt x="42" y="72"/>
                </a:lnTo>
                <a:close/>
                <a:moveTo>
                  <a:pt x="12" y="12"/>
                </a:moveTo>
                <a:cubicBezTo>
                  <a:pt x="36" y="12"/>
                  <a:pt x="36" y="12"/>
                  <a:pt x="36" y="12"/>
                </a:cubicBezTo>
                <a:cubicBezTo>
                  <a:pt x="36" y="36"/>
                  <a:pt x="36" y="36"/>
                  <a:pt x="36" y="36"/>
                </a:cubicBezTo>
                <a:cubicBezTo>
                  <a:pt x="12" y="36"/>
                  <a:pt x="12" y="36"/>
                  <a:pt x="12" y="36"/>
                </a:cubicBezTo>
                <a:lnTo>
                  <a:pt x="12" y="12"/>
                </a:lnTo>
                <a:close/>
                <a:moveTo>
                  <a:pt x="12" y="42"/>
                </a:moveTo>
                <a:cubicBezTo>
                  <a:pt x="36" y="42"/>
                  <a:pt x="36" y="42"/>
                  <a:pt x="36" y="42"/>
                </a:cubicBezTo>
                <a:cubicBezTo>
                  <a:pt x="36" y="66"/>
                  <a:pt x="36" y="66"/>
                  <a:pt x="36" y="66"/>
                </a:cubicBezTo>
                <a:cubicBezTo>
                  <a:pt x="12" y="66"/>
                  <a:pt x="12" y="66"/>
                  <a:pt x="12" y="66"/>
                </a:cubicBezTo>
                <a:lnTo>
                  <a:pt x="12" y="42"/>
                </a:lnTo>
                <a:close/>
                <a:moveTo>
                  <a:pt x="12" y="72"/>
                </a:moveTo>
                <a:cubicBezTo>
                  <a:pt x="36" y="72"/>
                  <a:pt x="36" y="72"/>
                  <a:pt x="36" y="72"/>
                </a:cubicBezTo>
                <a:cubicBezTo>
                  <a:pt x="36" y="96"/>
                  <a:pt x="36" y="96"/>
                  <a:pt x="36" y="96"/>
                </a:cubicBezTo>
                <a:cubicBezTo>
                  <a:pt x="12" y="96"/>
                  <a:pt x="12" y="96"/>
                  <a:pt x="12" y="96"/>
                </a:cubicBezTo>
                <a:lnTo>
                  <a:pt x="12" y="72"/>
                </a:lnTo>
                <a:close/>
              </a:path>
            </a:pathLst>
          </a:custGeom>
          <a:solidFill>
            <a:srgbClr val="1E1E1E">
              <a:alpha val="70195"/>
            </a:srgbClr>
          </a:solidFill>
          <a:ln>
            <a:noFill/>
          </a:ln>
        </p:spPr>
        <p:txBody>
          <a:bodyPr lIns="121920" tIns="60960" rIns="121920" bIns="60960"/>
          <a:p>
            <a:endParaRPr lang="zh-CN" altLang="en-US" sz="2400"/>
          </a:p>
        </p:txBody>
      </p:sp>
      <p:sp>
        <p:nvSpPr>
          <p:cNvPr id="66" name="Freeform 86"/>
          <p:cNvSpPr>
            <a:spLocks noEditPoints="1"/>
          </p:cNvSpPr>
          <p:nvPr>
            <p:custDataLst>
              <p:tags r:id="rId17"/>
            </p:custDataLst>
          </p:nvPr>
        </p:nvSpPr>
        <p:spPr bwMode="auto">
          <a:xfrm>
            <a:off x="4153815" y="3232345"/>
            <a:ext cx="372331" cy="278304"/>
          </a:xfrm>
          <a:custGeom>
            <a:avLst/>
            <a:gdLst>
              <a:gd name="T0" fmla="*/ 398899 w 144"/>
              <a:gd name="T1" fmla="*/ 36168 h 108"/>
              <a:gd name="T2" fmla="*/ 181318 w 144"/>
              <a:gd name="T3" fmla="*/ 36168 h 108"/>
              <a:gd name="T4" fmla="*/ 145054 w 144"/>
              <a:gd name="T5" fmla="*/ 0 h 108"/>
              <a:gd name="T6" fmla="*/ 108791 w 144"/>
              <a:gd name="T7" fmla="*/ 0 h 108"/>
              <a:gd name="T8" fmla="*/ 72527 w 144"/>
              <a:gd name="T9" fmla="*/ 36168 h 108"/>
              <a:gd name="T10" fmla="*/ 36264 w 144"/>
              <a:gd name="T11" fmla="*/ 36168 h 108"/>
              <a:gd name="T12" fmla="*/ 0 w 144"/>
              <a:gd name="T13" fmla="*/ 72335 h 108"/>
              <a:gd name="T14" fmla="*/ 36264 w 144"/>
              <a:gd name="T15" fmla="*/ 72335 h 108"/>
              <a:gd name="T16" fmla="*/ 72527 w 144"/>
              <a:gd name="T17" fmla="*/ 108503 h 108"/>
              <a:gd name="T18" fmla="*/ 72527 w 144"/>
              <a:gd name="T19" fmla="*/ 253173 h 108"/>
              <a:gd name="T20" fmla="*/ 36264 w 144"/>
              <a:gd name="T21" fmla="*/ 289340 h 108"/>
              <a:gd name="T22" fmla="*/ 0 w 144"/>
              <a:gd name="T23" fmla="*/ 289340 h 108"/>
              <a:gd name="T24" fmla="*/ 36264 w 144"/>
              <a:gd name="T25" fmla="*/ 325508 h 108"/>
              <a:gd name="T26" fmla="*/ 398899 w 144"/>
              <a:gd name="T27" fmla="*/ 325508 h 108"/>
              <a:gd name="T28" fmla="*/ 435163 w 144"/>
              <a:gd name="T29" fmla="*/ 289340 h 108"/>
              <a:gd name="T30" fmla="*/ 435163 w 144"/>
              <a:gd name="T31" fmla="*/ 72335 h 108"/>
              <a:gd name="T32" fmla="*/ 398899 w 144"/>
              <a:gd name="T33" fmla="*/ 36168 h 108"/>
              <a:gd name="T34" fmla="*/ 235713 w 144"/>
              <a:gd name="T35" fmla="*/ 271257 h 108"/>
              <a:gd name="T36" fmla="*/ 145054 w 144"/>
              <a:gd name="T37" fmla="*/ 180838 h 108"/>
              <a:gd name="T38" fmla="*/ 235713 w 144"/>
              <a:gd name="T39" fmla="*/ 90419 h 108"/>
              <a:gd name="T40" fmla="*/ 326372 w 144"/>
              <a:gd name="T41" fmla="*/ 180838 h 108"/>
              <a:gd name="T42" fmla="*/ 235713 w 144"/>
              <a:gd name="T43" fmla="*/ 271257 h 108"/>
              <a:gd name="T44" fmla="*/ 371702 w 144"/>
              <a:gd name="T45" fmla="*/ 144670 h 108"/>
              <a:gd name="T46" fmla="*/ 344504 w 144"/>
              <a:gd name="T47" fmla="*/ 117545 h 108"/>
              <a:gd name="T48" fmla="*/ 371702 w 144"/>
              <a:gd name="T49" fmla="*/ 90419 h 108"/>
              <a:gd name="T50" fmla="*/ 398899 w 144"/>
              <a:gd name="T51" fmla="*/ 117545 h 108"/>
              <a:gd name="T52" fmla="*/ 371702 w 144"/>
              <a:gd name="T53" fmla="*/ 144670 h 10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solidFill>
            <a:srgbClr val="1E1E1E">
              <a:alpha val="70195"/>
            </a:srgbClr>
          </a:solidFill>
          <a:ln>
            <a:noFill/>
          </a:ln>
        </p:spPr>
        <p:txBody>
          <a:bodyPr lIns="121920" tIns="60960" rIns="121920" bIns="60960"/>
          <a:p>
            <a:endParaRPr lang="zh-CN" altLang="en-US" sz="2400"/>
          </a:p>
        </p:txBody>
      </p:sp>
      <p:sp>
        <p:nvSpPr>
          <p:cNvPr id="90" name="Freeform 79"/>
          <p:cNvSpPr>
            <a:spLocks noEditPoints="1"/>
          </p:cNvSpPr>
          <p:nvPr>
            <p:custDataLst>
              <p:tags r:id="rId18"/>
            </p:custDataLst>
          </p:nvPr>
        </p:nvSpPr>
        <p:spPr bwMode="auto">
          <a:xfrm>
            <a:off x="4116859" y="5645874"/>
            <a:ext cx="465822" cy="296242"/>
          </a:xfrm>
          <a:custGeom>
            <a:avLst/>
            <a:gdLst>
              <a:gd name="T0" fmla="*/ 508490 w 180"/>
              <a:gd name="T1" fmla="*/ 0 h 114"/>
              <a:gd name="T2" fmla="*/ 36321 w 180"/>
              <a:gd name="T3" fmla="*/ 0 h 114"/>
              <a:gd name="T4" fmla="*/ 0 w 180"/>
              <a:gd name="T5" fmla="*/ 36428 h 114"/>
              <a:gd name="T6" fmla="*/ 0 w 180"/>
              <a:gd name="T7" fmla="*/ 273211 h 114"/>
              <a:gd name="T8" fmla="*/ 36321 w 180"/>
              <a:gd name="T9" fmla="*/ 309639 h 114"/>
              <a:gd name="T10" fmla="*/ 236085 w 180"/>
              <a:gd name="T11" fmla="*/ 309639 h 114"/>
              <a:gd name="T12" fmla="*/ 236085 w 180"/>
              <a:gd name="T13" fmla="*/ 327853 h 114"/>
              <a:gd name="T14" fmla="*/ 199764 w 180"/>
              <a:gd name="T15" fmla="*/ 327853 h 114"/>
              <a:gd name="T16" fmla="*/ 181604 w 180"/>
              <a:gd name="T17" fmla="*/ 346067 h 114"/>
              <a:gd name="T18" fmla="*/ 363207 w 180"/>
              <a:gd name="T19" fmla="*/ 346067 h 114"/>
              <a:gd name="T20" fmla="*/ 345047 w 180"/>
              <a:gd name="T21" fmla="*/ 327853 h 114"/>
              <a:gd name="T22" fmla="*/ 308726 w 180"/>
              <a:gd name="T23" fmla="*/ 327853 h 114"/>
              <a:gd name="T24" fmla="*/ 308726 w 180"/>
              <a:gd name="T25" fmla="*/ 309639 h 114"/>
              <a:gd name="T26" fmla="*/ 508490 w 180"/>
              <a:gd name="T27" fmla="*/ 309639 h 114"/>
              <a:gd name="T28" fmla="*/ 544811 w 180"/>
              <a:gd name="T29" fmla="*/ 273211 h 114"/>
              <a:gd name="T30" fmla="*/ 544811 w 180"/>
              <a:gd name="T31" fmla="*/ 36428 h 114"/>
              <a:gd name="T32" fmla="*/ 508490 w 180"/>
              <a:gd name="T33" fmla="*/ 0 h 114"/>
              <a:gd name="T34" fmla="*/ 526651 w 180"/>
              <a:gd name="T35" fmla="*/ 273211 h 114"/>
              <a:gd name="T36" fmla="*/ 508490 w 180"/>
              <a:gd name="T37" fmla="*/ 291425 h 114"/>
              <a:gd name="T38" fmla="*/ 36321 w 180"/>
              <a:gd name="T39" fmla="*/ 291425 h 114"/>
              <a:gd name="T40" fmla="*/ 18160 w 180"/>
              <a:gd name="T41" fmla="*/ 273211 h 114"/>
              <a:gd name="T42" fmla="*/ 18160 w 180"/>
              <a:gd name="T43" fmla="*/ 36428 h 114"/>
              <a:gd name="T44" fmla="*/ 36321 w 180"/>
              <a:gd name="T45" fmla="*/ 18214 h 114"/>
              <a:gd name="T46" fmla="*/ 508490 w 180"/>
              <a:gd name="T47" fmla="*/ 18214 h 114"/>
              <a:gd name="T48" fmla="*/ 526651 w 180"/>
              <a:gd name="T49" fmla="*/ 36428 h 114"/>
              <a:gd name="T50" fmla="*/ 526651 w 180"/>
              <a:gd name="T51" fmla="*/ 273211 h 11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80" h="114">
                <a:moveTo>
                  <a:pt x="168" y="0"/>
                </a:moveTo>
                <a:cubicBezTo>
                  <a:pt x="12" y="0"/>
                  <a:pt x="12" y="0"/>
                  <a:pt x="12" y="0"/>
                </a:cubicBezTo>
                <a:cubicBezTo>
                  <a:pt x="5" y="0"/>
                  <a:pt x="0" y="5"/>
                  <a:pt x="0" y="12"/>
                </a:cubicBezTo>
                <a:cubicBezTo>
                  <a:pt x="0" y="90"/>
                  <a:pt x="0" y="90"/>
                  <a:pt x="0" y="90"/>
                </a:cubicBezTo>
                <a:cubicBezTo>
                  <a:pt x="0" y="97"/>
                  <a:pt x="5" y="102"/>
                  <a:pt x="12" y="102"/>
                </a:cubicBezTo>
                <a:cubicBezTo>
                  <a:pt x="78" y="102"/>
                  <a:pt x="78" y="102"/>
                  <a:pt x="78" y="102"/>
                </a:cubicBezTo>
                <a:cubicBezTo>
                  <a:pt x="78" y="108"/>
                  <a:pt x="78" y="108"/>
                  <a:pt x="78" y="108"/>
                </a:cubicBezTo>
                <a:cubicBezTo>
                  <a:pt x="66" y="108"/>
                  <a:pt x="66" y="108"/>
                  <a:pt x="66" y="108"/>
                </a:cubicBezTo>
                <a:cubicBezTo>
                  <a:pt x="60" y="108"/>
                  <a:pt x="60" y="114"/>
                  <a:pt x="60" y="114"/>
                </a:cubicBezTo>
                <a:cubicBezTo>
                  <a:pt x="120" y="114"/>
                  <a:pt x="120" y="114"/>
                  <a:pt x="120" y="114"/>
                </a:cubicBezTo>
                <a:cubicBezTo>
                  <a:pt x="120" y="108"/>
                  <a:pt x="114" y="108"/>
                  <a:pt x="114" y="108"/>
                </a:cubicBezTo>
                <a:cubicBezTo>
                  <a:pt x="102" y="108"/>
                  <a:pt x="102" y="108"/>
                  <a:pt x="102" y="108"/>
                </a:cubicBezTo>
                <a:cubicBezTo>
                  <a:pt x="102" y="102"/>
                  <a:pt x="102" y="102"/>
                  <a:pt x="102" y="102"/>
                </a:cubicBezTo>
                <a:cubicBezTo>
                  <a:pt x="168" y="102"/>
                  <a:pt x="168" y="102"/>
                  <a:pt x="168" y="102"/>
                </a:cubicBezTo>
                <a:cubicBezTo>
                  <a:pt x="175" y="102"/>
                  <a:pt x="180" y="97"/>
                  <a:pt x="180" y="90"/>
                </a:cubicBezTo>
                <a:cubicBezTo>
                  <a:pt x="180" y="12"/>
                  <a:pt x="180" y="12"/>
                  <a:pt x="180" y="12"/>
                </a:cubicBezTo>
                <a:cubicBezTo>
                  <a:pt x="180" y="5"/>
                  <a:pt x="175" y="0"/>
                  <a:pt x="168" y="0"/>
                </a:cubicBezTo>
                <a:moveTo>
                  <a:pt x="174" y="90"/>
                </a:moveTo>
                <a:cubicBezTo>
                  <a:pt x="174" y="93"/>
                  <a:pt x="171" y="96"/>
                  <a:pt x="168" y="96"/>
                </a:cubicBezTo>
                <a:cubicBezTo>
                  <a:pt x="12" y="96"/>
                  <a:pt x="12" y="96"/>
                  <a:pt x="12" y="96"/>
                </a:cubicBezTo>
                <a:cubicBezTo>
                  <a:pt x="9" y="96"/>
                  <a:pt x="6" y="93"/>
                  <a:pt x="6" y="90"/>
                </a:cubicBezTo>
                <a:cubicBezTo>
                  <a:pt x="6" y="12"/>
                  <a:pt x="6" y="12"/>
                  <a:pt x="6" y="12"/>
                </a:cubicBezTo>
                <a:cubicBezTo>
                  <a:pt x="6" y="9"/>
                  <a:pt x="9" y="6"/>
                  <a:pt x="12" y="6"/>
                </a:cubicBezTo>
                <a:cubicBezTo>
                  <a:pt x="168" y="6"/>
                  <a:pt x="168" y="6"/>
                  <a:pt x="168" y="6"/>
                </a:cubicBezTo>
                <a:cubicBezTo>
                  <a:pt x="171" y="6"/>
                  <a:pt x="174" y="9"/>
                  <a:pt x="174" y="12"/>
                </a:cubicBezTo>
                <a:lnTo>
                  <a:pt x="174" y="90"/>
                </a:lnTo>
                <a:close/>
              </a:path>
            </a:pathLst>
          </a:custGeom>
          <a:solidFill>
            <a:srgbClr val="1E1E1E">
              <a:alpha val="70195"/>
            </a:srgbClr>
          </a:solidFill>
          <a:ln>
            <a:noFill/>
          </a:ln>
        </p:spPr>
        <p:txBody>
          <a:bodyPr lIns="121920" tIns="60960" rIns="121920" bIns="60960"/>
          <a:p>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63614" y="363665"/>
            <a:ext cx="5872480" cy="6118860"/>
          </a:xfrm>
          <a:prstGeom prst="rect">
            <a:avLst/>
          </a:prstGeom>
          <a:noFill/>
        </p:spPr>
        <p:txBody>
          <a:bodyPr wrap="none" rtlCol="0" anchor="t" anchorCtr="0">
            <a:spAutoFit/>
          </a:bodyPr>
          <a:lstStyle/>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第一章 人生发展与职业生涯规划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第二章　职业生涯规划概述</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第三章　自我探索</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第四章　职业社会认知</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第五章　大学生涯决策</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第六章　大学生涯规划的制定与实施</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第七章　大学学业规划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第八章　大学课外活动规划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第九章　自我管理</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第十章　团队合作与领导力提升</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412460" y="1777199"/>
            <a:ext cx="954107" cy="1938992"/>
          </a:xfrm>
          <a:prstGeom prst="rect">
            <a:avLst/>
          </a:prstGeom>
          <a:noFill/>
        </p:spPr>
        <p:txBody>
          <a:bodyPr wrap="none" rtlCol="0">
            <a:spAutoFit/>
          </a:bodyPr>
          <a:lstStyle/>
          <a:p>
            <a:r>
              <a:rPr kumimoji="1" lang="zh-CN" altLang="en-US" sz="6000" b="1">
                <a:solidFill>
                  <a:schemeClr val="tx1"/>
                </a:solidFill>
                <a:latin typeface="思源黑体 CN Bold" panose="020B0800000000000000" pitchFamily="34" charset="-128"/>
                <a:ea typeface="思源黑体 CN Bold" panose="020B0800000000000000" pitchFamily="34" charset="-128"/>
              </a:rPr>
              <a:t>目</a:t>
            </a:r>
            <a:endParaRPr kumimoji="1" lang="en-US" altLang="zh-CN" sz="6000" b="1">
              <a:solidFill>
                <a:schemeClr val="tx1"/>
              </a:solidFill>
              <a:latin typeface="思源黑体 CN Bold" panose="020B0800000000000000" pitchFamily="34" charset="-128"/>
              <a:ea typeface="思源黑体 CN Bold" panose="020B0800000000000000" pitchFamily="34" charset="-128"/>
            </a:endParaRPr>
          </a:p>
          <a:p>
            <a:r>
              <a:rPr kumimoji="1" lang="zh-CN" altLang="en-US" sz="6000" b="1">
                <a:solidFill>
                  <a:schemeClr val="tx1"/>
                </a:solidFill>
                <a:latin typeface="思源黑体 CN Bold" panose="020B0800000000000000" pitchFamily="34" charset="-128"/>
                <a:ea typeface="思源黑体 CN Bold" panose="020B0800000000000000" pitchFamily="34" charset="-128"/>
              </a:rPr>
              <a:t>录</a:t>
            </a:r>
            <a:endParaRPr kumimoji="1" lang="zh-CN" altLang="en-US" sz="6000" b="1">
              <a:solidFill>
                <a:schemeClr val="tx1"/>
              </a:solidFill>
              <a:latin typeface="思源黑体 CN Bold" panose="020B0800000000000000" pitchFamily="34" charset="-128"/>
              <a:ea typeface="思源黑体 CN Bold" panose="020B0800000000000000" pitchFamily="34" charset="-128"/>
            </a:endParaRPr>
          </a:p>
        </p:txBody>
      </p:sp>
      <p:sp>
        <p:nvSpPr>
          <p:cNvPr id="4" name="文本框 3"/>
          <p:cNvSpPr txBox="1"/>
          <p:nvPr/>
        </p:nvSpPr>
        <p:spPr>
          <a:xfrm>
            <a:off x="486384" y="3295031"/>
            <a:ext cx="1887166" cy="369332"/>
          </a:xfrm>
          <a:prstGeom prst="rect">
            <a:avLst/>
          </a:prstGeom>
          <a:noFill/>
        </p:spPr>
        <p:txBody>
          <a:bodyPr wrap="square" rtlCol="0">
            <a:spAutoFit/>
          </a:bodyPr>
          <a:lstStyle/>
          <a:p>
            <a:pPr algn="dist"/>
            <a:r>
              <a:rPr kumimoji="1" lang="en-US" altLang="zh-CN">
                <a:solidFill>
                  <a:schemeClr val="tx1"/>
                </a:solidFill>
                <a:latin typeface="思源黑体 CN Regular" panose="020B0500000000000000" pitchFamily="34" charset="-128"/>
                <a:ea typeface="思源黑体 CN Regular" panose="020B0500000000000000" pitchFamily="34" charset="-128"/>
              </a:rPr>
              <a:t>CONTENTS</a:t>
            </a:r>
            <a:endParaRPr kumimoji="1" lang="en-US" altLang="zh-CN">
              <a:solidFill>
                <a:schemeClr val="tx1"/>
              </a:solidFill>
              <a:latin typeface="思源黑体 CN Regular" panose="020B0500000000000000" pitchFamily="34" charset="-128"/>
              <a:ea typeface="思源黑体 CN Regular" panose="020B0500000000000000" pitchFamily="34" charset="-128"/>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二、大学生涯规划的基本步骤</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93700" y="1040765"/>
            <a:ext cx="11170285" cy="829945"/>
          </a:xfrm>
          <a:prstGeom prst="rect">
            <a:avLst/>
          </a:prstGeom>
          <a:noFill/>
        </p:spPr>
        <p:txBody>
          <a:bodyPr wrap="square" rtlCol="0" anchor="t">
            <a:spAutoFit/>
          </a:bodyPr>
          <a:p>
            <a:pPr indent="457200" fontAlgn="auto">
              <a:lnSpc>
                <a:spcPct val="120000"/>
              </a:lnSpc>
            </a:pPr>
            <a:r>
              <a:rPr lang="zh-CN" altLang="en-US" sz="2000"/>
              <a:t>被称为“现代管理学之父”的彼得·德鲁克在他的自传中讲到激发他一生的七段经历，其中一段是“威尔第教我确立目标和愿景”。</a:t>
            </a:r>
            <a:endParaRPr lang="zh-CN" altLang="en-US" sz="2000"/>
          </a:p>
        </p:txBody>
      </p:sp>
      <p:sp>
        <p:nvSpPr>
          <p:cNvPr id="4" name="Rectangle 3"/>
          <p:cNvSpPr txBox="1">
            <a:spLocks noChangeArrowheads="1"/>
          </p:cNvSpPr>
          <p:nvPr/>
        </p:nvSpPr>
        <p:spPr bwMode="auto">
          <a:xfrm>
            <a:off x="495300" y="1958975"/>
            <a:ext cx="547814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6</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3</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威尔第教我确立目标和愿景</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5" name="文本框 4"/>
          <p:cNvSpPr txBox="1"/>
          <p:nvPr/>
        </p:nvSpPr>
        <p:spPr>
          <a:xfrm>
            <a:off x="393700" y="2486025"/>
            <a:ext cx="11653520" cy="392430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那时我一周去看一次歌剧。汉堡歌剧院当时是（现在也是）世界上最顶尖的歌剧院之一。我当时很穷，因为学徒是没有薪水的，但好在大学生可以免费看歌剧。我们只要在演出开始前的一个小时赶到那里就可以了，因为在演出开始前的 10 分钟，那些便宜的座位如果还没有卖完，就会免费提供给大学生。有一天晚上，我去听伟大的意大利作曲家威尔第的收笔之作——他在 1893 年创作的《福斯塔夫》。该剧如今已成为威尔第最受欢迎的作品之一，但那时很少上演，因为歌手和观众都认为它的难度太大。</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zh-CN" altLang="en-US" sz="2400" dirty="0">
                <a:latin typeface="楷体" panose="02010609060101010101" charset="-122"/>
                <a:ea typeface="楷体" panose="02010609060101010101" charset="-122"/>
                <a:cs typeface="楷体" panose="02010609060101010101" charset="-122"/>
                <a:sym typeface="+mn-lt"/>
              </a:rPr>
              <a:t> </a:t>
            </a: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我完全被它征服了。我在孩提时期受过良好的音乐教育，那个时代的维也纳是音乐之都。我听过的歌剧很多，但是从来没有听过这样的作品。那天晚上它给我留下的印象让我永生难忘。我后来做了一些研究，我非常惊讶地发现，这部洋溢着欢乐、对生命的热情和无限活力的歌剧，居然出自一位 80 岁高龄的老人之手！在当时年仅</a:t>
            </a:r>
            <a:r>
              <a:rPr lang="en-US" altLang="zh-CN" sz="2400" dirty="0">
                <a:latin typeface="楷体" panose="02010609060101010101" charset="-122"/>
                <a:ea typeface="楷体" panose="02010609060101010101" charset="-122"/>
                <a:cs typeface="楷体" panose="02010609060101010101" charset="-122"/>
                <a:sym typeface="+mn-lt"/>
              </a:rPr>
              <a:t>18</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二、大学生涯规划的基本步骤</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6" name="图片 5" descr="view"/>
          <p:cNvPicPr>
            <a:picLocks noChangeAspect="1"/>
          </p:cNvPicPr>
          <p:nvPr/>
        </p:nvPicPr>
        <p:blipFill>
          <a:blip r:embed="rId1"/>
          <a:stretch>
            <a:fillRect/>
          </a:stretch>
        </p:blipFill>
        <p:spPr>
          <a:xfrm>
            <a:off x="1716405" y="882650"/>
            <a:ext cx="8759190" cy="562038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二、大学生涯规划的基本步骤</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91465" y="919480"/>
            <a:ext cx="11810365" cy="5761355"/>
          </a:xfrm>
          <a:prstGeom prst="rect">
            <a:avLst/>
          </a:prstGeom>
          <a:noFill/>
        </p:spPr>
        <p:txBody>
          <a:bodyPr wrap="square" rtlCol="0" anchor="t">
            <a:noAutofit/>
          </a:bodyPr>
          <a:p>
            <a:pPr algn="l">
              <a:buClrTx/>
              <a:buSzTx/>
              <a:buFontTx/>
            </a:pPr>
            <a:r>
              <a:rPr lang="zh-CN" altLang="en-US" sz="2400" dirty="0">
                <a:latin typeface="楷体" panose="02010609060101010101" charset="-122"/>
                <a:ea typeface="楷体" panose="02010609060101010101" charset="-122"/>
                <a:cs typeface="楷体" panose="02010609060101010101" charset="-122"/>
              </a:rPr>
              <a:t>岁的我看来，80岁是一个让人难以置信的年纪，我甚至怀疑我的周围有没有年纪那么大的人。那时人们的普遍寿命也就是 50 岁上下。后来，我读到威尔第自己写的一篇文章，他在文章中谈及，人们问他身为一个著名人物，并被誉为 19 世纪最顶尖的歌剧作曲家之一，为什么在如此高龄还要不辞劳苦再写一部歌剧，而且是一部难度极大的歌剧。“我作为一名音乐家，毕生都在追求完美，可完美总是躲着我。我觉得自己完全有义务再试一次。”他写道。这段话给我留下了不可磨灭的印象。威尔第在我那个年纪，也就是 18 岁的时候，已经是一名训练有素的作曲者。我在那个年纪却根本不知道自己将来要成为一个什么样的人，只知道靠出口棉纺织品是不太可能取得成功的。18 岁的我，幼稚得不能再幼稚，天真得不能再天真。直到 15 年之后，到了 33 岁左右，我才真正知道自己擅长的是什么事情，知道自己属于哪个地方。但是，我当时下定决心，无论我的毕生事业是什么，威尔第的话都将成为指引我前行的明星，如果我能长寿，我将永不放弃。同时，我还会追求完美，尽管我非常清楚，完美总会躲着我。</a:t>
            </a:r>
            <a:endParaRPr lang="zh-CN" altLang="en-US" sz="2400" dirty="0">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二、大学生涯规划的基本步骤</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39370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（二）自我评估</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93700" y="1731010"/>
            <a:ext cx="10998835" cy="2306320"/>
          </a:xfrm>
          <a:prstGeom prst="rect">
            <a:avLst/>
          </a:prstGeom>
          <a:noFill/>
        </p:spPr>
        <p:txBody>
          <a:bodyPr wrap="square" rtlCol="0" anchor="t">
            <a:spAutoFit/>
          </a:bodyPr>
          <a:p>
            <a:pPr indent="457200" fontAlgn="auto">
              <a:lnSpc>
                <a:spcPct val="120000"/>
              </a:lnSpc>
            </a:pPr>
            <a:r>
              <a:rPr lang="en-US" altLang="zh-CN" sz="2400"/>
              <a:t>  </a:t>
            </a:r>
            <a:r>
              <a:rPr lang="zh-CN" altLang="en-US" sz="2400"/>
              <a:t>自我评估的目的是对自身有一个客观、全面的认识与了解，摆正自己的位置。清楚自己的优势与特长、劣势与不足，知道自己适合做什么，只有这样，才能正确选择自己的职业发展方向，才能选定适合自己发展的职业生涯路线，才能最终赢得竞争优势。为此，我们首先要准确地评估自己，包括自己的兴趣、特长、性格、学识、技能、智商、情商、思维方式、道德水准以及社会中的自我等。</a:t>
            </a:r>
            <a:endParaRPr lang="zh-CN" altLang="en-US" sz="2400"/>
          </a:p>
        </p:txBody>
      </p:sp>
      <p:pic>
        <p:nvPicPr>
          <p:cNvPr id="112" name="图片 111"/>
          <p:cNvPicPr/>
          <p:nvPr/>
        </p:nvPicPr>
        <p:blipFill>
          <a:blip r:embed="rId1"/>
          <a:stretch>
            <a:fillRect/>
          </a:stretch>
        </p:blipFill>
        <p:spPr>
          <a:xfrm>
            <a:off x="3863658" y="4156393"/>
            <a:ext cx="4752975" cy="235267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二、大学生涯规划的基本步骤</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39370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（三）环境评估</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93700" y="1731010"/>
            <a:ext cx="11170285" cy="534035"/>
          </a:xfrm>
          <a:prstGeom prst="rect">
            <a:avLst/>
          </a:prstGeom>
          <a:noFill/>
        </p:spPr>
        <p:txBody>
          <a:bodyPr wrap="square" rtlCol="0" anchor="t">
            <a:spAutoFit/>
          </a:bodyPr>
          <a:p>
            <a:pPr indent="457200" fontAlgn="auto">
              <a:lnSpc>
                <a:spcPct val="120000"/>
              </a:lnSpc>
            </a:pPr>
            <a:r>
              <a:rPr lang="zh-CN" altLang="en-US" sz="2400"/>
              <a:t>职业生涯环境的评估主要是评估各种环境因素对自己职业生涯发展的影响。</a:t>
            </a:r>
            <a:endParaRPr lang="zh-CN" altLang="en-US" sz="2400"/>
          </a:p>
        </p:txBody>
      </p:sp>
      <p:sp>
        <p:nvSpPr>
          <p:cNvPr id="4" name="文本框 3"/>
          <p:cNvSpPr txBox="1"/>
          <p:nvPr/>
        </p:nvSpPr>
        <p:spPr>
          <a:xfrm>
            <a:off x="520700" y="5309870"/>
            <a:ext cx="11170285" cy="977265"/>
          </a:xfrm>
          <a:prstGeom prst="rect">
            <a:avLst/>
          </a:prstGeom>
          <a:noFill/>
        </p:spPr>
        <p:txBody>
          <a:bodyPr wrap="square" rtlCol="0" anchor="t">
            <a:spAutoFit/>
          </a:bodyPr>
          <a:p>
            <a:pPr indent="457200" fontAlgn="auto">
              <a:lnSpc>
                <a:spcPct val="120000"/>
              </a:lnSpc>
            </a:pPr>
            <a:r>
              <a:rPr lang="en-US" altLang="zh-CN" sz="2400"/>
              <a:t>  </a:t>
            </a:r>
            <a:r>
              <a:rPr lang="zh-CN" altLang="en-US" sz="2400"/>
              <a:t>只有充分了解这些环境因素，才能做到在复杂的环境中趋利避害，使职业生涯规划具有实际意义。</a:t>
            </a:r>
            <a:endParaRPr lang="zh-CN" altLang="en-US" sz="2400"/>
          </a:p>
        </p:txBody>
      </p:sp>
      <p:grpSp>
        <p:nvGrpSpPr>
          <p:cNvPr id="18" name="组合 17"/>
          <p:cNvGrpSpPr/>
          <p:nvPr>
            <p:custDataLst>
              <p:tags r:id="rId1"/>
            </p:custDataLst>
          </p:nvPr>
        </p:nvGrpSpPr>
        <p:grpSpPr>
          <a:xfrm>
            <a:off x="1689100" y="2444115"/>
            <a:ext cx="8579485" cy="2416810"/>
            <a:chOff x="1406" y="3844"/>
            <a:chExt cx="13511" cy="3806"/>
          </a:xfrm>
        </p:grpSpPr>
        <p:sp>
          <p:nvSpPr>
            <p:cNvPr id="23" name="文本框 22"/>
            <p:cNvSpPr txBox="1"/>
            <p:nvPr>
              <p:custDataLst>
                <p:tags r:id="rId2"/>
              </p:custDataLst>
            </p:nvPr>
          </p:nvSpPr>
          <p:spPr>
            <a:xfrm>
              <a:off x="8385" y="3849"/>
              <a:ext cx="6533" cy="1170"/>
            </a:xfrm>
            <a:prstGeom prst="rect">
              <a:avLst/>
            </a:prstGeom>
            <a:solidFill>
              <a:srgbClr val="72A0AE"/>
            </a:solidFill>
            <a:ln w="3175">
              <a:noFill/>
            </a:ln>
            <a:effectLst/>
          </p:spPr>
          <p:style>
            <a:lnRef idx="2">
              <a:srgbClr val="015982">
                <a:shade val="50000"/>
              </a:srgbClr>
            </a:lnRef>
            <a:fillRef idx="1">
              <a:srgbClr val="015982"/>
            </a:fillRef>
            <a:effectRef idx="0">
              <a:srgbClr val="015982"/>
            </a:effectRef>
            <a:fontRef idx="minor">
              <a:sysClr val="window" lastClr="FFFFFF"/>
            </a:fontRef>
          </p:style>
          <p:txBody>
            <a:bodyPr anchor="ctr">
              <a:normAutofit/>
            </a:bodyPr>
            <a:lstStyle>
              <a:defPPr>
                <a:defRPr lang="zh-CN"/>
              </a:defPPr>
              <a:lvl1pPr marR="0" algn="ctr" rtl="0" eaLnBrk="1" hangingPunct="1">
                <a:spcBef>
                  <a:spcPts val="0"/>
                </a:spcBef>
                <a:spcAft>
                  <a:spcPts val="0"/>
                </a:spcAft>
                <a:buClrTx/>
                <a:buSzTx/>
                <a:buFontTx/>
                <a:defRPr kumimoji="0" strike="noStrike" cap="none" spc="0" normalizeH="0">
                  <a:ln>
                    <a:noFill/>
                  </a:ln>
                  <a:solidFill>
                    <a:srgbClr val="FFFFFF"/>
                  </a:solidFill>
                  <a:effectLst/>
                  <a:uLnTx/>
                  <a:uFillTx/>
                  <a:latin typeface="Arial" panose="020B0604020202020204" pitchFamily="34" charset="0"/>
                  <a:ea typeface="+mn-ea"/>
                  <a:cs typeface="+mn-ea"/>
                </a:defRPr>
              </a:lvl1pPr>
              <a:lvl2pPr>
                <a:defRPr>
                  <a:solidFill>
                    <a:sysClr val="window" lastClr="FFFFFF"/>
                  </a:solidFill>
                  <a:latin typeface="Arial" panose="020B0604020202020204" pitchFamily="34" charset="0"/>
                  <a:ea typeface="+mn-ea"/>
                  <a:cs typeface="+mn-ea"/>
                </a:defRPr>
              </a:lvl2pPr>
              <a:lvl3pPr>
                <a:defRPr>
                  <a:solidFill>
                    <a:sysClr val="window" lastClr="FFFFFF"/>
                  </a:solidFill>
                  <a:latin typeface="Arial" panose="020B0604020202020204" pitchFamily="34" charset="0"/>
                  <a:ea typeface="+mn-ea"/>
                  <a:cs typeface="+mn-ea"/>
                </a:defRPr>
              </a:lvl3pPr>
              <a:lvl4pPr>
                <a:defRPr>
                  <a:solidFill>
                    <a:sysClr val="window" lastClr="FFFFFF"/>
                  </a:solidFill>
                  <a:latin typeface="Arial" panose="020B0604020202020204" pitchFamily="34" charset="0"/>
                  <a:ea typeface="+mn-ea"/>
                  <a:cs typeface="+mn-ea"/>
                </a:defRPr>
              </a:lvl4pPr>
              <a:lvl5pPr>
                <a:defRPr>
                  <a:solidFill>
                    <a:sysClr val="window" lastClr="FFFFFF"/>
                  </a:solidFill>
                  <a:latin typeface="Arial" panose="020B0604020202020204" pitchFamily="34" charset="0"/>
                  <a:ea typeface="+mn-ea"/>
                  <a:cs typeface="+mn-ea"/>
                </a:defRPr>
              </a:lvl5pPr>
              <a:lvl6pPr>
                <a:defRPr>
                  <a:solidFill>
                    <a:sysClr val="window" lastClr="FFFFFF"/>
                  </a:solidFill>
                  <a:latin typeface="Arial" panose="020B0604020202020204" pitchFamily="34" charset="0"/>
                  <a:ea typeface="+mn-ea"/>
                  <a:cs typeface="+mn-ea"/>
                </a:defRPr>
              </a:lvl6pPr>
              <a:lvl7pPr>
                <a:defRPr>
                  <a:solidFill>
                    <a:sysClr val="window" lastClr="FFFFFF"/>
                  </a:solidFill>
                  <a:latin typeface="Arial" panose="020B0604020202020204" pitchFamily="34" charset="0"/>
                  <a:ea typeface="+mn-ea"/>
                  <a:cs typeface="+mn-ea"/>
                </a:defRPr>
              </a:lvl7pPr>
              <a:lvl8pPr>
                <a:defRPr>
                  <a:solidFill>
                    <a:sysClr val="window" lastClr="FFFFFF"/>
                  </a:solidFill>
                  <a:latin typeface="Arial" panose="020B0604020202020204" pitchFamily="34" charset="0"/>
                  <a:ea typeface="+mn-ea"/>
                  <a:cs typeface="+mn-ea"/>
                </a:defRPr>
              </a:lvl8pPr>
              <a:lvl9pPr>
                <a:defRPr>
                  <a:solidFill>
                    <a:sysClr val="window" lastClr="FFFFFF"/>
                  </a:solidFill>
                  <a:latin typeface="Arial" panose="020B0604020202020204" pitchFamily="34" charset="0"/>
                  <a:ea typeface="+mn-ea"/>
                  <a:cs typeface="+mn-ea"/>
                </a:defRPr>
              </a:lvl9pPr>
            </a:lstStyle>
            <a:p>
              <a:r>
                <a:rPr lang="zh-CN" altLang="en-US" sz="2000" dirty="0">
                  <a:solidFill>
                    <a:sysClr val="window" lastClr="FFFFFF"/>
                  </a:solidFill>
                  <a:latin typeface="Arial" panose="020B0604020202020204" pitchFamily="34" charset="0"/>
                  <a:ea typeface="黑体" panose="02010609060101010101" charset="-122"/>
                </a:rPr>
                <a:t>自己在这个环境中的地位</a:t>
              </a:r>
              <a:endParaRPr lang="zh-CN" altLang="en-US" sz="2000" dirty="0">
                <a:solidFill>
                  <a:sysClr val="window" lastClr="FFFFFF"/>
                </a:solidFill>
                <a:latin typeface="Arial" panose="020B0604020202020204" pitchFamily="34" charset="0"/>
                <a:ea typeface="黑体" panose="02010609060101010101" charset="-122"/>
              </a:endParaRPr>
            </a:p>
          </p:txBody>
        </p:sp>
        <p:sp>
          <p:nvSpPr>
            <p:cNvPr id="24" name="文本框 23"/>
            <p:cNvSpPr txBox="1"/>
            <p:nvPr>
              <p:custDataLst>
                <p:tags r:id="rId3"/>
              </p:custDataLst>
            </p:nvPr>
          </p:nvSpPr>
          <p:spPr>
            <a:xfrm>
              <a:off x="8385" y="5167"/>
              <a:ext cx="6533" cy="1168"/>
            </a:xfrm>
            <a:prstGeom prst="rect">
              <a:avLst/>
            </a:prstGeom>
            <a:solidFill>
              <a:srgbClr val="015982"/>
            </a:solidFill>
            <a:ln w="3175">
              <a:noFill/>
            </a:ln>
            <a:effectLst/>
          </p:spPr>
          <p:style>
            <a:lnRef idx="2">
              <a:srgbClr val="015982">
                <a:shade val="50000"/>
              </a:srgbClr>
            </a:lnRef>
            <a:fillRef idx="1">
              <a:srgbClr val="015982"/>
            </a:fillRef>
            <a:effectRef idx="0">
              <a:srgbClr val="015982"/>
            </a:effectRef>
            <a:fontRef idx="minor">
              <a:sysClr val="window" lastClr="FFFFFF"/>
            </a:fontRef>
          </p:style>
          <p:txBody>
            <a:bodyPr anchor="ctr">
              <a:normAutofit/>
            </a:bodyPr>
            <a:lstStyle>
              <a:defPPr>
                <a:defRPr lang="zh-CN"/>
              </a:defPPr>
              <a:lvl1pPr marR="0" algn="ctr" rtl="0" eaLnBrk="1" hangingPunct="1">
                <a:spcBef>
                  <a:spcPts val="0"/>
                </a:spcBef>
                <a:spcAft>
                  <a:spcPts val="0"/>
                </a:spcAft>
                <a:buClrTx/>
                <a:buSzTx/>
                <a:buFontTx/>
                <a:defRPr kumimoji="0" strike="noStrike" cap="none" spc="0" normalizeH="0">
                  <a:ln>
                    <a:noFill/>
                  </a:ln>
                  <a:solidFill>
                    <a:srgbClr val="FFFFFF"/>
                  </a:solidFill>
                  <a:effectLst/>
                  <a:uLnTx/>
                  <a:uFillTx/>
                  <a:latin typeface="Arial" panose="020B0604020202020204" pitchFamily="34" charset="0"/>
                  <a:ea typeface="+mn-ea"/>
                  <a:cs typeface="+mn-ea"/>
                </a:defRPr>
              </a:lvl1pPr>
              <a:lvl2pPr>
                <a:defRPr>
                  <a:solidFill>
                    <a:sysClr val="window" lastClr="FFFFFF"/>
                  </a:solidFill>
                  <a:latin typeface="Arial" panose="020B0604020202020204" pitchFamily="34" charset="0"/>
                  <a:ea typeface="+mn-ea"/>
                  <a:cs typeface="+mn-ea"/>
                </a:defRPr>
              </a:lvl2pPr>
              <a:lvl3pPr>
                <a:defRPr>
                  <a:solidFill>
                    <a:sysClr val="window" lastClr="FFFFFF"/>
                  </a:solidFill>
                  <a:latin typeface="Arial" panose="020B0604020202020204" pitchFamily="34" charset="0"/>
                  <a:ea typeface="+mn-ea"/>
                  <a:cs typeface="+mn-ea"/>
                </a:defRPr>
              </a:lvl3pPr>
              <a:lvl4pPr>
                <a:defRPr>
                  <a:solidFill>
                    <a:sysClr val="window" lastClr="FFFFFF"/>
                  </a:solidFill>
                  <a:latin typeface="Arial" panose="020B0604020202020204" pitchFamily="34" charset="0"/>
                  <a:ea typeface="+mn-ea"/>
                  <a:cs typeface="+mn-ea"/>
                </a:defRPr>
              </a:lvl4pPr>
              <a:lvl5pPr>
                <a:defRPr>
                  <a:solidFill>
                    <a:sysClr val="window" lastClr="FFFFFF"/>
                  </a:solidFill>
                  <a:latin typeface="Arial" panose="020B0604020202020204" pitchFamily="34" charset="0"/>
                  <a:ea typeface="+mn-ea"/>
                  <a:cs typeface="+mn-ea"/>
                </a:defRPr>
              </a:lvl5pPr>
              <a:lvl6pPr>
                <a:defRPr>
                  <a:solidFill>
                    <a:sysClr val="window" lastClr="FFFFFF"/>
                  </a:solidFill>
                  <a:latin typeface="Arial" panose="020B0604020202020204" pitchFamily="34" charset="0"/>
                  <a:ea typeface="+mn-ea"/>
                  <a:cs typeface="+mn-ea"/>
                </a:defRPr>
              </a:lvl6pPr>
              <a:lvl7pPr>
                <a:defRPr>
                  <a:solidFill>
                    <a:sysClr val="window" lastClr="FFFFFF"/>
                  </a:solidFill>
                  <a:latin typeface="Arial" panose="020B0604020202020204" pitchFamily="34" charset="0"/>
                  <a:ea typeface="+mn-ea"/>
                  <a:cs typeface="+mn-ea"/>
                </a:defRPr>
              </a:lvl7pPr>
              <a:lvl8pPr>
                <a:defRPr>
                  <a:solidFill>
                    <a:sysClr val="window" lastClr="FFFFFF"/>
                  </a:solidFill>
                  <a:latin typeface="Arial" panose="020B0604020202020204" pitchFamily="34" charset="0"/>
                  <a:ea typeface="+mn-ea"/>
                  <a:cs typeface="+mn-ea"/>
                </a:defRPr>
              </a:lvl8pPr>
              <a:lvl9pPr>
                <a:defRPr>
                  <a:solidFill>
                    <a:sysClr val="window" lastClr="FFFFFF"/>
                  </a:solidFill>
                  <a:latin typeface="Arial" panose="020B0604020202020204" pitchFamily="34" charset="0"/>
                  <a:ea typeface="+mn-ea"/>
                  <a:cs typeface="+mn-ea"/>
                </a:defRPr>
              </a:lvl9pPr>
            </a:lstStyle>
            <a:p>
              <a:r>
                <a:rPr lang="zh-CN" altLang="en-US" sz="2000" dirty="0">
                  <a:solidFill>
                    <a:sysClr val="window" lastClr="FFFFFF"/>
                  </a:solidFill>
                  <a:latin typeface="Arial" panose="020B0604020202020204" pitchFamily="34" charset="0"/>
                  <a:ea typeface="黑体" panose="02010609060101010101" charset="-122"/>
                </a:rPr>
                <a:t>环境对自己提出的要求</a:t>
              </a:r>
              <a:endParaRPr lang="zh-CN" altLang="en-US" sz="2000" dirty="0">
                <a:solidFill>
                  <a:sysClr val="window" lastClr="FFFFFF"/>
                </a:solidFill>
                <a:latin typeface="Arial" panose="020B0604020202020204" pitchFamily="34" charset="0"/>
                <a:ea typeface="黑体" panose="02010609060101010101" charset="-122"/>
              </a:endParaRPr>
            </a:p>
          </p:txBody>
        </p:sp>
        <p:sp>
          <p:nvSpPr>
            <p:cNvPr id="25" name="文本框 24"/>
            <p:cNvSpPr txBox="1"/>
            <p:nvPr>
              <p:custDataLst>
                <p:tags r:id="rId4"/>
              </p:custDataLst>
            </p:nvPr>
          </p:nvSpPr>
          <p:spPr>
            <a:xfrm>
              <a:off x="8385" y="6482"/>
              <a:ext cx="6533" cy="1168"/>
            </a:xfrm>
            <a:prstGeom prst="rect">
              <a:avLst/>
            </a:prstGeom>
            <a:solidFill>
              <a:srgbClr val="72A0AE"/>
            </a:solidFill>
            <a:ln w="3175">
              <a:noFill/>
            </a:ln>
            <a:effectLst/>
          </p:spPr>
          <p:style>
            <a:lnRef idx="2">
              <a:srgbClr val="015982">
                <a:shade val="50000"/>
              </a:srgbClr>
            </a:lnRef>
            <a:fillRef idx="1">
              <a:srgbClr val="015982"/>
            </a:fillRef>
            <a:effectRef idx="0">
              <a:srgbClr val="015982"/>
            </a:effectRef>
            <a:fontRef idx="minor">
              <a:sysClr val="window" lastClr="FFFFFF"/>
            </a:fontRef>
          </p:style>
          <p:txBody>
            <a:bodyPr anchor="ctr">
              <a:normAutofit/>
            </a:bodyPr>
            <a:lstStyle>
              <a:defPPr>
                <a:defRPr lang="zh-CN"/>
              </a:defPPr>
              <a:lvl1pPr marR="0" algn="ctr" rtl="0" eaLnBrk="1" hangingPunct="1">
                <a:spcBef>
                  <a:spcPts val="0"/>
                </a:spcBef>
                <a:spcAft>
                  <a:spcPts val="0"/>
                </a:spcAft>
                <a:buClrTx/>
                <a:buSzTx/>
                <a:buFontTx/>
                <a:defRPr kumimoji="0" strike="noStrike" cap="none" spc="0" normalizeH="0">
                  <a:ln>
                    <a:noFill/>
                  </a:ln>
                  <a:solidFill>
                    <a:srgbClr val="FFFFFF"/>
                  </a:solidFill>
                  <a:effectLst/>
                  <a:uLnTx/>
                  <a:uFillTx/>
                  <a:latin typeface="Arial" panose="020B0604020202020204" pitchFamily="34" charset="0"/>
                  <a:ea typeface="+mn-ea"/>
                  <a:cs typeface="+mn-ea"/>
                </a:defRPr>
              </a:lvl1pPr>
              <a:lvl2pPr>
                <a:defRPr>
                  <a:solidFill>
                    <a:sysClr val="window" lastClr="FFFFFF"/>
                  </a:solidFill>
                  <a:latin typeface="Arial" panose="020B0604020202020204" pitchFamily="34" charset="0"/>
                  <a:ea typeface="+mn-ea"/>
                  <a:cs typeface="+mn-ea"/>
                </a:defRPr>
              </a:lvl2pPr>
              <a:lvl3pPr>
                <a:defRPr>
                  <a:solidFill>
                    <a:sysClr val="window" lastClr="FFFFFF"/>
                  </a:solidFill>
                  <a:latin typeface="Arial" panose="020B0604020202020204" pitchFamily="34" charset="0"/>
                  <a:ea typeface="+mn-ea"/>
                  <a:cs typeface="+mn-ea"/>
                </a:defRPr>
              </a:lvl3pPr>
              <a:lvl4pPr>
                <a:defRPr>
                  <a:solidFill>
                    <a:sysClr val="window" lastClr="FFFFFF"/>
                  </a:solidFill>
                  <a:latin typeface="Arial" panose="020B0604020202020204" pitchFamily="34" charset="0"/>
                  <a:ea typeface="+mn-ea"/>
                  <a:cs typeface="+mn-ea"/>
                </a:defRPr>
              </a:lvl4pPr>
              <a:lvl5pPr>
                <a:defRPr>
                  <a:solidFill>
                    <a:sysClr val="window" lastClr="FFFFFF"/>
                  </a:solidFill>
                  <a:latin typeface="Arial" panose="020B0604020202020204" pitchFamily="34" charset="0"/>
                  <a:ea typeface="+mn-ea"/>
                  <a:cs typeface="+mn-ea"/>
                </a:defRPr>
              </a:lvl5pPr>
              <a:lvl6pPr>
                <a:defRPr>
                  <a:solidFill>
                    <a:sysClr val="window" lastClr="FFFFFF"/>
                  </a:solidFill>
                  <a:latin typeface="Arial" panose="020B0604020202020204" pitchFamily="34" charset="0"/>
                  <a:ea typeface="+mn-ea"/>
                  <a:cs typeface="+mn-ea"/>
                </a:defRPr>
              </a:lvl6pPr>
              <a:lvl7pPr>
                <a:defRPr>
                  <a:solidFill>
                    <a:sysClr val="window" lastClr="FFFFFF"/>
                  </a:solidFill>
                  <a:latin typeface="Arial" panose="020B0604020202020204" pitchFamily="34" charset="0"/>
                  <a:ea typeface="+mn-ea"/>
                  <a:cs typeface="+mn-ea"/>
                </a:defRPr>
              </a:lvl7pPr>
              <a:lvl8pPr>
                <a:defRPr>
                  <a:solidFill>
                    <a:sysClr val="window" lastClr="FFFFFF"/>
                  </a:solidFill>
                  <a:latin typeface="Arial" panose="020B0604020202020204" pitchFamily="34" charset="0"/>
                  <a:ea typeface="+mn-ea"/>
                  <a:cs typeface="+mn-ea"/>
                </a:defRPr>
              </a:lvl8pPr>
              <a:lvl9pPr>
                <a:defRPr>
                  <a:solidFill>
                    <a:sysClr val="window" lastClr="FFFFFF"/>
                  </a:solidFill>
                  <a:latin typeface="Arial" panose="020B0604020202020204" pitchFamily="34" charset="0"/>
                  <a:ea typeface="+mn-ea"/>
                  <a:cs typeface="+mn-ea"/>
                </a:defRPr>
              </a:lvl9pPr>
            </a:lstStyle>
            <a:p>
              <a:r>
                <a:rPr lang="zh-CN" altLang="en-US" sz="2000" dirty="0">
                  <a:solidFill>
                    <a:sysClr val="window" lastClr="FFFFFF"/>
                  </a:solidFill>
                  <a:latin typeface="Arial" panose="020B0604020202020204" pitchFamily="34" charset="0"/>
                  <a:ea typeface="黑体" panose="02010609060101010101" charset="-122"/>
                </a:rPr>
                <a:t>环境对自己有利与不利的影响</a:t>
              </a:r>
              <a:endParaRPr lang="zh-CN" altLang="en-US" sz="2000" dirty="0">
                <a:solidFill>
                  <a:sysClr val="window" lastClr="FFFFFF"/>
                </a:solidFill>
                <a:latin typeface="Arial" panose="020B0604020202020204" pitchFamily="34" charset="0"/>
                <a:ea typeface="黑体" panose="02010609060101010101" charset="-122"/>
              </a:endParaRPr>
            </a:p>
          </p:txBody>
        </p:sp>
        <p:sp>
          <p:nvSpPr>
            <p:cNvPr id="26" name="文本框 25"/>
            <p:cNvSpPr txBox="1"/>
            <p:nvPr>
              <p:custDataLst>
                <p:tags r:id="rId5"/>
              </p:custDataLst>
            </p:nvPr>
          </p:nvSpPr>
          <p:spPr>
            <a:xfrm>
              <a:off x="1413" y="3844"/>
              <a:ext cx="6533" cy="1175"/>
            </a:xfrm>
            <a:prstGeom prst="rect">
              <a:avLst/>
            </a:prstGeom>
            <a:solidFill>
              <a:srgbClr val="015982"/>
            </a:solidFill>
            <a:ln w="3175">
              <a:noFill/>
            </a:ln>
            <a:effectLst/>
          </p:spPr>
          <p:style>
            <a:lnRef idx="2">
              <a:srgbClr val="015982">
                <a:shade val="50000"/>
              </a:srgbClr>
            </a:lnRef>
            <a:fillRef idx="1">
              <a:srgbClr val="015982"/>
            </a:fillRef>
            <a:effectRef idx="0">
              <a:srgbClr val="015982"/>
            </a:effectRef>
            <a:fontRef idx="minor">
              <a:sysClr val="window" lastClr="FFFFFF"/>
            </a:fontRef>
          </p:style>
          <p:txBody>
            <a:bodyPr anchor="ctr">
              <a:normAutofit/>
            </a:bodyPr>
            <a:lstStyle>
              <a:defPPr>
                <a:defRPr lang="zh-CN"/>
              </a:defPPr>
              <a:lvl1pPr marR="0" algn="ctr" rtl="0" eaLnBrk="1" hangingPunct="1">
                <a:spcBef>
                  <a:spcPts val="0"/>
                </a:spcBef>
                <a:spcAft>
                  <a:spcPts val="0"/>
                </a:spcAft>
                <a:buClrTx/>
                <a:buSzTx/>
                <a:buFontTx/>
                <a:defRPr kumimoji="0" strike="noStrike" cap="none" spc="0" normalizeH="0">
                  <a:ln>
                    <a:noFill/>
                  </a:ln>
                  <a:solidFill>
                    <a:srgbClr val="FFFFFF"/>
                  </a:solidFill>
                  <a:effectLst/>
                  <a:uLnTx/>
                  <a:uFillTx/>
                  <a:latin typeface="Arial" panose="020B0604020202020204" pitchFamily="34" charset="0"/>
                  <a:ea typeface="+mn-ea"/>
                  <a:cs typeface="+mn-ea"/>
                </a:defRPr>
              </a:lvl1pPr>
              <a:lvl2pPr>
                <a:defRPr>
                  <a:solidFill>
                    <a:sysClr val="window" lastClr="FFFFFF"/>
                  </a:solidFill>
                  <a:latin typeface="Arial" panose="020B0604020202020204" pitchFamily="34" charset="0"/>
                  <a:ea typeface="+mn-ea"/>
                  <a:cs typeface="+mn-ea"/>
                </a:defRPr>
              </a:lvl2pPr>
              <a:lvl3pPr>
                <a:defRPr>
                  <a:solidFill>
                    <a:sysClr val="window" lastClr="FFFFFF"/>
                  </a:solidFill>
                  <a:latin typeface="Arial" panose="020B0604020202020204" pitchFamily="34" charset="0"/>
                  <a:ea typeface="+mn-ea"/>
                  <a:cs typeface="+mn-ea"/>
                </a:defRPr>
              </a:lvl3pPr>
              <a:lvl4pPr>
                <a:defRPr>
                  <a:solidFill>
                    <a:sysClr val="window" lastClr="FFFFFF"/>
                  </a:solidFill>
                  <a:latin typeface="Arial" panose="020B0604020202020204" pitchFamily="34" charset="0"/>
                  <a:ea typeface="+mn-ea"/>
                  <a:cs typeface="+mn-ea"/>
                </a:defRPr>
              </a:lvl4pPr>
              <a:lvl5pPr>
                <a:defRPr>
                  <a:solidFill>
                    <a:sysClr val="window" lastClr="FFFFFF"/>
                  </a:solidFill>
                  <a:latin typeface="Arial" panose="020B0604020202020204" pitchFamily="34" charset="0"/>
                  <a:ea typeface="+mn-ea"/>
                  <a:cs typeface="+mn-ea"/>
                </a:defRPr>
              </a:lvl5pPr>
              <a:lvl6pPr>
                <a:defRPr>
                  <a:solidFill>
                    <a:sysClr val="window" lastClr="FFFFFF"/>
                  </a:solidFill>
                  <a:latin typeface="Arial" panose="020B0604020202020204" pitchFamily="34" charset="0"/>
                  <a:ea typeface="+mn-ea"/>
                  <a:cs typeface="+mn-ea"/>
                </a:defRPr>
              </a:lvl6pPr>
              <a:lvl7pPr>
                <a:defRPr>
                  <a:solidFill>
                    <a:sysClr val="window" lastClr="FFFFFF"/>
                  </a:solidFill>
                  <a:latin typeface="Arial" panose="020B0604020202020204" pitchFamily="34" charset="0"/>
                  <a:ea typeface="+mn-ea"/>
                  <a:cs typeface="+mn-ea"/>
                </a:defRPr>
              </a:lvl7pPr>
              <a:lvl8pPr>
                <a:defRPr>
                  <a:solidFill>
                    <a:sysClr val="window" lastClr="FFFFFF"/>
                  </a:solidFill>
                  <a:latin typeface="Arial" panose="020B0604020202020204" pitchFamily="34" charset="0"/>
                  <a:ea typeface="+mn-ea"/>
                  <a:cs typeface="+mn-ea"/>
                </a:defRPr>
              </a:lvl8pPr>
              <a:lvl9pPr>
                <a:defRPr>
                  <a:solidFill>
                    <a:sysClr val="window" lastClr="FFFFFF"/>
                  </a:solidFill>
                  <a:latin typeface="Arial" panose="020B0604020202020204" pitchFamily="34" charset="0"/>
                  <a:ea typeface="+mn-ea"/>
                  <a:cs typeface="+mn-ea"/>
                </a:defRPr>
              </a:lvl9pPr>
            </a:lstStyle>
            <a:p>
              <a:r>
                <a:rPr lang="zh-CN" altLang="en-US" sz="2000" dirty="0">
                  <a:solidFill>
                    <a:sysClr val="window" lastClr="FFFFFF"/>
                  </a:solidFill>
                  <a:latin typeface="Arial" panose="020B0604020202020204" pitchFamily="34" charset="0"/>
                  <a:ea typeface="黑体" panose="02010609060101010101" charset="-122"/>
                </a:rPr>
                <a:t>环境条件的特点</a:t>
              </a:r>
              <a:endParaRPr lang="zh-CN" altLang="en-US" sz="2000" dirty="0">
                <a:solidFill>
                  <a:sysClr val="window" lastClr="FFFFFF"/>
                </a:solidFill>
                <a:latin typeface="Arial" panose="020B0604020202020204" pitchFamily="34" charset="0"/>
                <a:ea typeface="黑体" panose="02010609060101010101" charset="-122"/>
              </a:endParaRPr>
            </a:p>
          </p:txBody>
        </p:sp>
        <p:sp>
          <p:nvSpPr>
            <p:cNvPr id="27" name="文本框 26"/>
            <p:cNvSpPr txBox="1"/>
            <p:nvPr>
              <p:custDataLst>
                <p:tags r:id="rId6"/>
              </p:custDataLst>
            </p:nvPr>
          </p:nvSpPr>
          <p:spPr>
            <a:xfrm>
              <a:off x="1406" y="5159"/>
              <a:ext cx="6533" cy="1175"/>
            </a:xfrm>
            <a:prstGeom prst="rect">
              <a:avLst/>
            </a:prstGeom>
            <a:solidFill>
              <a:srgbClr val="72A0AE"/>
            </a:solidFill>
            <a:ln w="3175">
              <a:noFill/>
            </a:ln>
            <a:effectLst/>
          </p:spPr>
          <p:style>
            <a:lnRef idx="2">
              <a:srgbClr val="015982">
                <a:shade val="50000"/>
              </a:srgbClr>
            </a:lnRef>
            <a:fillRef idx="1">
              <a:srgbClr val="015982"/>
            </a:fillRef>
            <a:effectRef idx="0">
              <a:srgbClr val="015982"/>
            </a:effectRef>
            <a:fontRef idx="minor">
              <a:sysClr val="window" lastClr="FFFFFF"/>
            </a:fontRef>
          </p:style>
          <p:txBody>
            <a:bodyPr anchor="ctr">
              <a:normAutofit/>
            </a:bodyPr>
            <a:lstStyle>
              <a:defPPr>
                <a:defRPr lang="zh-CN"/>
              </a:defPPr>
              <a:lvl1pPr marR="0" algn="ctr" rtl="0" eaLnBrk="1" hangingPunct="1">
                <a:spcBef>
                  <a:spcPts val="0"/>
                </a:spcBef>
                <a:spcAft>
                  <a:spcPts val="0"/>
                </a:spcAft>
                <a:buClrTx/>
                <a:buSzTx/>
                <a:buFontTx/>
                <a:defRPr kumimoji="0" strike="noStrike" cap="none" spc="0" normalizeH="0">
                  <a:ln>
                    <a:noFill/>
                  </a:ln>
                  <a:solidFill>
                    <a:srgbClr val="FFFFFF"/>
                  </a:solidFill>
                  <a:effectLst/>
                  <a:uLnTx/>
                  <a:uFillTx/>
                  <a:latin typeface="Arial" panose="020B0604020202020204" pitchFamily="34" charset="0"/>
                  <a:ea typeface="+mn-ea"/>
                  <a:cs typeface="+mn-ea"/>
                </a:defRPr>
              </a:lvl1pPr>
              <a:lvl2pPr>
                <a:defRPr>
                  <a:solidFill>
                    <a:sysClr val="window" lastClr="FFFFFF"/>
                  </a:solidFill>
                  <a:latin typeface="Arial" panose="020B0604020202020204" pitchFamily="34" charset="0"/>
                  <a:ea typeface="+mn-ea"/>
                  <a:cs typeface="+mn-ea"/>
                </a:defRPr>
              </a:lvl2pPr>
              <a:lvl3pPr>
                <a:defRPr>
                  <a:solidFill>
                    <a:sysClr val="window" lastClr="FFFFFF"/>
                  </a:solidFill>
                  <a:latin typeface="Arial" panose="020B0604020202020204" pitchFamily="34" charset="0"/>
                  <a:ea typeface="+mn-ea"/>
                  <a:cs typeface="+mn-ea"/>
                </a:defRPr>
              </a:lvl3pPr>
              <a:lvl4pPr>
                <a:defRPr>
                  <a:solidFill>
                    <a:sysClr val="window" lastClr="FFFFFF"/>
                  </a:solidFill>
                  <a:latin typeface="Arial" panose="020B0604020202020204" pitchFamily="34" charset="0"/>
                  <a:ea typeface="+mn-ea"/>
                  <a:cs typeface="+mn-ea"/>
                </a:defRPr>
              </a:lvl4pPr>
              <a:lvl5pPr>
                <a:defRPr>
                  <a:solidFill>
                    <a:sysClr val="window" lastClr="FFFFFF"/>
                  </a:solidFill>
                  <a:latin typeface="Arial" panose="020B0604020202020204" pitchFamily="34" charset="0"/>
                  <a:ea typeface="+mn-ea"/>
                  <a:cs typeface="+mn-ea"/>
                </a:defRPr>
              </a:lvl5pPr>
              <a:lvl6pPr>
                <a:defRPr>
                  <a:solidFill>
                    <a:sysClr val="window" lastClr="FFFFFF"/>
                  </a:solidFill>
                  <a:latin typeface="Arial" panose="020B0604020202020204" pitchFamily="34" charset="0"/>
                  <a:ea typeface="+mn-ea"/>
                  <a:cs typeface="+mn-ea"/>
                </a:defRPr>
              </a:lvl6pPr>
              <a:lvl7pPr>
                <a:defRPr>
                  <a:solidFill>
                    <a:sysClr val="window" lastClr="FFFFFF"/>
                  </a:solidFill>
                  <a:latin typeface="Arial" panose="020B0604020202020204" pitchFamily="34" charset="0"/>
                  <a:ea typeface="+mn-ea"/>
                  <a:cs typeface="+mn-ea"/>
                </a:defRPr>
              </a:lvl7pPr>
              <a:lvl8pPr>
                <a:defRPr>
                  <a:solidFill>
                    <a:sysClr val="window" lastClr="FFFFFF"/>
                  </a:solidFill>
                  <a:latin typeface="Arial" panose="020B0604020202020204" pitchFamily="34" charset="0"/>
                  <a:ea typeface="+mn-ea"/>
                  <a:cs typeface="+mn-ea"/>
                </a:defRPr>
              </a:lvl8pPr>
              <a:lvl9pPr>
                <a:defRPr>
                  <a:solidFill>
                    <a:sysClr val="window" lastClr="FFFFFF"/>
                  </a:solidFill>
                  <a:latin typeface="Arial" panose="020B0604020202020204" pitchFamily="34" charset="0"/>
                  <a:ea typeface="+mn-ea"/>
                  <a:cs typeface="+mn-ea"/>
                </a:defRPr>
              </a:lvl9pPr>
            </a:lstStyle>
            <a:p>
              <a:r>
                <a:rPr lang="zh-CN" altLang="en-US" sz="2000">
                  <a:solidFill>
                    <a:sysClr val="window" lastClr="FFFFFF"/>
                  </a:solidFill>
                  <a:latin typeface="Arial" panose="020B0604020202020204" pitchFamily="34" charset="0"/>
                  <a:ea typeface="黑体" panose="02010609060101010101" charset="-122"/>
                </a:rPr>
                <a:t>环境的发展变化情况</a:t>
              </a:r>
              <a:endParaRPr lang="zh-CN" altLang="en-US" sz="2000">
                <a:solidFill>
                  <a:sysClr val="window" lastClr="FFFFFF"/>
                </a:solidFill>
                <a:latin typeface="Arial" panose="020B0604020202020204" pitchFamily="34" charset="0"/>
                <a:ea typeface="黑体" panose="02010609060101010101" charset="-122"/>
              </a:endParaRPr>
            </a:p>
          </p:txBody>
        </p:sp>
        <p:sp>
          <p:nvSpPr>
            <p:cNvPr id="28" name="文本框 27"/>
            <p:cNvSpPr txBox="1"/>
            <p:nvPr>
              <p:custDataLst>
                <p:tags r:id="rId7"/>
              </p:custDataLst>
            </p:nvPr>
          </p:nvSpPr>
          <p:spPr>
            <a:xfrm>
              <a:off x="1406" y="6477"/>
              <a:ext cx="6533" cy="1173"/>
            </a:xfrm>
            <a:prstGeom prst="rect">
              <a:avLst/>
            </a:prstGeom>
            <a:solidFill>
              <a:srgbClr val="015982"/>
            </a:solidFill>
            <a:ln w="3175">
              <a:noFill/>
            </a:ln>
            <a:effectLst/>
          </p:spPr>
          <p:style>
            <a:lnRef idx="2">
              <a:srgbClr val="015982">
                <a:shade val="50000"/>
              </a:srgbClr>
            </a:lnRef>
            <a:fillRef idx="1">
              <a:srgbClr val="015982"/>
            </a:fillRef>
            <a:effectRef idx="0">
              <a:srgbClr val="015982"/>
            </a:effectRef>
            <a:fontRef idx="minor">
              <a:sysClr val="window" lastClr="FFFFFF"/>
            </a:fontRef>
          </p:style>
          <p:txBody>
            <a:bodyPr anchor="ctr">
              <a:normAutofit/>
            </a:bodyPr>
            <a:lstStyle>
              <a:defPPr>
                <a:defRPr lang="zh-CN"/>
              </a:defPPr>
              <a:lvl1pPr marR="0" algn="ctr" rtl="0" eaLnBrk="1" hangingPunct="1">
                <a:spcBef>
                  <a:spcPts val="0"/>
                </a:spcBef>
                <a:spcAft>
                  <a:spcPts val="0"/>
                </a:spcAft>
                <a:buClrTx/>
                <a:buSzTx/>
                <a:buFontTx/>
                <a:defRPr kumimoji="0" strike="noStrike" cap="none" spc="0" normalizeH="0">
                  <a:ln>
                    <a:noFill/>
                  </a:ln>
                  <a:solidFill>
                    <a:srgbClr val="FFFFFF"/>
                  </a:solidFill>
                  <a:effectLst/>
                  <a:uLnTx/>
                  <a:uFillTx/>
                  <a:latin typeface="Arial" panose="020B0604020202020204" pitchFamily="34" charset="0"/>
                  <a:ea typeface="+mn-ea"/>
                  <a:cs typeface="+mn-ea"/>
                </a:defRPr>
              </a:lvl1pPr>
              <a:lvl2pPr>
                <a:defRPr>
                  <a:solidFill>
                    <a:sysClr val="window" lastClr="FFFFFF"/>
                  </a:solidFill>
                  <a:latin typeface="Arial" panose="020B0604020202020204" pitchFamily="34" charset="0"/>
                  <a:ea typeface="+mn-ea"/>
                  <a:cs typeface="+mn-ea"/>
                </a:defRPr>
              </a:lvl2pPr>
              <a:lvl3pPr>
                <a:defRPr>
                  <a:solidFill>
                    <a:sysClr val="window" lastClr="FFFFFF"/>
                  </a:solidFill>
                  <a:latin typeface="Arial" panose="020B0604020202020204" pitchFamily="34" charset="0"/>
                  <a:ea typeface="+mn-ea"/>
                  <a:cs typeface="+mn-ea"/>
                </a:defRPr>
              </a:lvl3pPr>
              <a:lvl4pPr>
                <a:defRPr>
                  <a:solidFill>
                    <a:sysClr val="window" lastClr="FFFFFF"/>
                  </a:solidFill>
                  <a:latin typeface="Arial" panose="020B0604020202020204" pitchFamily="34" charset="0"/>
                  <a:ea typeface="+mn-ea"/>
                  <a:cs typeface="+mn-ea"/>
                </a:defRPr>
              </a:lvl4pPr>
              <a:lvl5pPr>
                <a:defRPr>
                  <a:solidFill>
                    <a:sysClr val="window" lastClr="FFFFFF"/>
                  </a:solidFill>
                  <a:latin typeface="Arial" panose="020B0604020202020204" pitchFamily="34" charset="0"/>
                  <a:ea typeface="+mn-ea"/>
                  <a:cs typeface="+mn-ea"/>
                </a:defRPr>
              </a:lvl5pPr>
              <a:lvl6pPr>
                <a:defRPr>
                  <a:solidFill>
                    <a:sysClr val="window" lastClr="FFFFFF"/>
                  </a:solidFill>
                  <a:latin typeface="Arial" panose="020B0604020202020204" pitchFamily="34" charset="0"/>
                  <a:ea typeface="+mn-ea"/>
                  <a:cs typeface="+mn-ea"/>
                </a:defRPr>
              </a:lvl6pPr>
              <a:lvl7pPr>
                <a:defRPr>
                  <a:solidFill>
                    <a:sysClr val="window" lastClr="FFFFFF"/>
                  </a:solidFill>
                  <a:latin typeface="Arial" panose="020B0604020202020204" pitchFamily="34" charset="0"/>
                  <a:ea typeface="+mn-ea"/>
                  <a:cs typeface="+mn-ea"/>
                </a:defRPr>
              </a:lvl7pPr>
              <a:lvl8pPr>
                <a:defRPr>
                  <a:solidFill>
                    <a:sysClr val="window" lastClr="FFFFFF"/>
                  </a:solidFill>
                  <a:latin typeface="Arial" panose="020B0604020202020204" pitchFamily="34" charset="0"/>
                  <a:ea typeface="+mn-ea"/>
                  <a:cs typeface="+mn-ea"/>
                </a:defRPr>
              </a:lvl8pPr>
              <a:lvl9pPr>
                <a:defRPr>
                  <a:solidFill>
                    <a:sysClr val="window" lastClr="FFFFFF"/>
                  </a:solidFill>
                  <a:latin typeface="Arial" panose="020B0604020202020204" pitchFamily="34" charset="0"/>
                  <a:ea typeface="+mn-ea"/>
                  <a:cs typeface="+mn-ea"/>
                </a:defRPr>
              </a:lvl9pPr>
            </a:lstStyle>
            <a:p>
              <a:r>
                <a:rPr lang="zh-CN" altLang="en-US" sz="2000" dirty="0">
                  <a:solidFill>
                    <a:sysClr val="window" lastClr="FFFFFF"/>
                  </a:solidFill>
                  <a:latin typeface="Arial" panose="020B0604020202020204" pitchFamily="34" charset="0"/>
                  <a:ea typeface="黑体" panose="02010609060101010101" charset="-122"/>
                </a:rPr>
                <a:t>自己与环境的关系</a:t>
              </a:r>
              <a:endParaRPr lang="zh-CN" altLang="en-US" sz="2000" dirty="0">
                <a:solidFill>
                  <a:sysClr val="window" lastClr="FFFFFF"/>
                </a:solidFill>
                <a:latin typeface="Arial" panose="020B0604020202020204" pitchFamily="34" charset="0"/>
                <a:ea typeface="黑体" panose="02010609060101010101" charset="-122"/>
              </a:endParaRPr>
            </a:p>
          </p:txBody>
        </p:sp>
      </p:grpSp>
    </p:spTree>
    <p:custDataLst>
      <p:tags r:id="rId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二、大学生涯规划的基本步骤</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39370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（四）确定职业发展目标</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93700" y="1535430"/>
            <a:ext cx="11527790" cy="1669415"/>
          </a:xfrm>
          <a:prstGeom prst="rect">
            <a:avLst/>
          </a:prstGeom>
          <a:noFill/>
        </p:spPr>
        <p:txBody>
          <a:bodyPr wrap="square" rtlCol="0" anchor="t">
            <a:noAutofit/>
          </a:bodyPr>
          <a:p>
            <a:pPr indent="457200" fontAlgn="auto">
              <a:lnSpc>
                <a:spcPct val="120000"/>
              </a:lnSpc>
            </a:pPr>
            <a:r>
              <a:rPr lang="en-US" altLang="zh-CN" sz="2400"/>
              <a:t>  </a:t>
            </a:r>
            <a:r>
              <a:rPr lang="zh-CN" altLang="en-US" sz="2400"/>
              <a:t>职业发展目标的设定是职业生涯规划的核心。一个人事业的成败在很大程度上取决于有无正确、适当的目标。职业发展目标是依据自己的最佳才能、最优性格、最大兴趣、最有利的环境等信息而设定的，通常可分为短期目标、中期目标和长期目标。</a:t>
            </a:r>
            <a:endParaRPr lang="zh-CN" altLang="en-US" sz="2400"/>
          </a:p>
        </p:txBody>
      </p:sp>
      <p:grpSp>
        <p:nvGrpSpPr>
          <p:cNvPr id="11" name="组合 10"/>
          <p:cNvGrpSpPr/>
          <p:nvPr>
            <p:custDataLst>
              <p:tags r:id="rId1"/>
            </p:custDataLst>
          </p:nvPr>
        </p:nvGrpSpPr>
        <p:grpSpPr>
          <a:xfrm>
            <a:off x="594360" y="3295650"/>
            <a:ext cx="10799445" cy="2807335"/>
            <a:chOff x="935" y="5017"/>
            <a:chExt cx="17007" cy="4421"/>
          </a:xfrm>
        </p:grpSpPr>
        <p:sp>
          <p:nvSpPr>
            <p:cNvPr id="4" name="任意多边形 3"/>
            <p:cNvSpPr/>
            <p:nvPr>
              <p:custDataLst>
                <p:tags r:id="rId2"/>
              </p:custDataLst>
            </p:nvPr>
          </p:nvSpPr>
          <p:spPr>
            <a:xfrm>
              <a:off x="7443" y="8423"/>
              <a:ext cx="3767" cy="1015"/>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FFA100">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p>
          </p:txBody>
        </p:sp>
        <p:sp>
          <p:nvSpPr>
            <p:cNvPr id="5" name="椭圆 4"/>
            <p:cNvSpPr/>
            <p:nvPr>
              <p:custDataLst>
                <p:tags r:id="rId3"/>
              </p:custDataLst>
            </p:nvPr>
          </p:nvSpPr>
          <p:spPr>
            <a:xfrm>
              <a:off x="7443" y="8011"/>
              <a:ext cx="3765" cy="805"/>
            </a:xfrm>
            <a:prstGeom prst="ellipse">
              <a:avLst/>
            </a:prstGeom>
            <a:solidFill>
              <a:srgbClr val="FFA100">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1" name="任意多边形 20"/>
            <p:cNvSpPr/>
            <p:nvPr>
              <p:custDataLst>
                <p:tags r:id="rId4"/>
              </p:custDataLst>
            </p:nvPr>
          </p:nvSpPr>
          <p:spPr>
            <a:xfrm>
              <a:off x="8324" y="7409"/>
              <a:ext cx="3767" cy="1015"/>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F35B06">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p>
          </p:txBody>
        </p:sp>
        <p:sp>
          <p:nvSpPr>
            <p:cNvPr id="6" name="椭圆 5"/>
            <p:cNvSpPr/>
            <p:nvPr>
              <p:custDataLst>
                <p:tags r:id="rId5"/>
              </p:custDataLst>
            </p:nvPr>
          </p:nvSpPr>
          <p:spPr>
            <a:xfrm>
              <a:off x="8324" y="6997"/>
              <a:ext cx="3765" cy="805"/>
            </a:xfrm>
            <a:prstGeom prst="ellipse">
              <a:avLst/>
            </a:prstGeom>
            <a:solidFill>
              <a:srgbClr val="F35B06">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4" name="任意多边形 23"/>
            <p:cNvSpPr/>
            <p:nvPr>
              <p:custDataLst>
                <p:tags r:id="rId6"/>
              </p:custDataLst>
            </p:nvPr>
          </p:nvSpPr>
          <p:spPr>
            <a:xfrm>
              <a:off x="7147" y="6373"/>
              <a:ext cx="3767" cy="1015"/>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7578EC">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p>
          </p:txBody>
        </p:sp>
        <p:sp>
          <p:nvSpPr>
            <p:cNvPr id="25" name="椭圆 24"/>
            <p:cNvSpPr/>
            <p:nvPr>
              <p:custDataLst>
                <p:tags r:id="rId7"/>
              </p:custDataLst>
            </p:nvPr>
          </p:nvSpPr>
          <p:spPr>
            <a:xfrm>
              <a:off x="7147" y="5937"/>
              <a:ext cx="3765" cy="805"/>
            </a:xfrm>
            <a:prstGeom prst="ellipse">
              <a:avLst/>
            </a:prstGeom>
            <a:solidFill>
              <a:srgbClr val="7578EC">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6" name="文本框 25"/>
            <p:cNvSpPr txBox="1"/>
            <p:nvPr>
              <p:custDataLst>
                <p:tags r:id="rId8"/>
              </p:custDataLst>
            </p:nvPr>
          </p:nvSpPr>
          <p:spPr>
            <a:xfrm>
              <a:off x="935" y="5813"/>
              <a:ext cx="5001" cy="1598"/>
            </a:xfrm>
            <a:prstGeom prst="rect">
              <a:avLst/>
            </a:prstGeom>
            <a:noFill/>
          </p:spPr>
          <p:txBody>
            <a:bodyPr wrap="square" rtlCol="0" anchor="t" anchorCtr="0">
              <a:spAutoFit/>
            </a:bodyPr>
            <a:p>
              <a:pPr algn="l" fontAlgn="auto">
                <a:lnSpc>
                  <a:spcPct val="100000"/>
                </a:lnSpc>
                <a:spcAft>
                  <a:spcPts val="1000"/>
                </a:spcAft>
              </a:pPr>
              <a:r>
                <a:rPr lang="zh-CN" altLang="en-US" sz="2000">
                  <a:solidFill>
                    <a:srgbClr val="000000">
                      <a:lumMod val="75000"/>
                      <a:lumOff val="25000"/>
                    </a:srgbClr>
                  </a:solidFill>
                  <a:uFillTx/>
                  <a:latin typeface="楷体" panose="02010609060101010101" charset="-122"/>
                  <a:ea typeface="楷体" panose="02010609060101010101" charset="-122"/>
                </a:rPr>
                <a:t>一般为一至两年，短期目标又分日目标、周目标、月目标、年目标；</a:t>
              </a:r>
              <a:endParaRPr lang="zh-CN" altLang="en-US" sz="2000">
                <a:solidFill>
                  <a:srgbClr val="000000">
                    <a:lumMod val="75000"/>
                    <a:lumOff val="25000"/>
                  </a:srgbClr>
                </a:solidFill>
                <a:uFillTx/>
                <a:latin typeface="楷体" panose="02010609060101010101" charset="-122"/>
                <a:ea typeface="楷体" panose="02010609060101010101" charset="-122"/>
              </a:endParaRPr>
            </a:p>
          </p:txBody>
        </p:sp>
        <p:sp>
          <p:nvSpPr>
            <p:cNvPr id="27" name="文本框 26"/>
            <p:cNvSpPr txBox="1"/>
            <p:nvPr>
              <p:custDataLst>
                <p:tags r:id="rId9"/>
              </p:custDataLst>
            </p:nvPr>
          </p:nvSpPr>
          <p:spPr>
            <a:xfrm>
              <a:off x="3269" y="5017"/>
              <a:ext cx="2667" cy="653"/>
            </a:xfrm>
            <a:prstGeom prst="rect">
              <a:avLst/>
            </a:prstGeom>
            <a:noFill/>
          </p:spPr>
          <p:txBody>
            <a:bodyPr wrap="square" bIns="0" rtlCol="0" anchor="t" anchorCtr="0">
              <a:spAutoFit/>
            </a:bodyPr>
            <a:p>
              <a:pPr algn="l">
                <a:lnSpc>
                  <a:spcPct val="100000"/>
                </a:lnSpc>
              </a:pPr>
              <a:r>
                <a:rPr lang="en-US" altLang="zh-CN" sz="2400">
                  <a:solidFill>
                    <a:srgbClr val="7578EC">
                      <a:lumMod val="60000"/>
                      <a:lumOff val="40000"/>
                    </a:srgbClr>
                  </a:solidFill>
                  <a:latin typeface="思源黑体 CN Heavy" panose="020B0A00000000000000" charset="-122"/>
                  <a:ea typeface="思源黑体 CN Heavy" panose="020B0A00000000000000" charset="-122"/>
                </a:rPr>
                <a:t>短期目标</a:t>
              </a:r>
              <a:endParaRPr lang="en-US" altLang="zh-CN" sz="2400">
                <a:solidFill>
                  <a:srgbClr val="7578EC">
                    <a:lumMod val="60000"/>
                    <a:lumOff val="40000"/>
                  </a:srgbClr>
                </a:solidFill>
                <a:latin typeface="思源黑体 CN Heavy" panose="020B0A00000000000000" charset="-122"/>
                <a:ea typeface="思源黑体 CN Heavy" panose="020B0A00000000000000" charset="-122"/>
              </a:endParaRPr>
            </a:p>
          </p:txBody>
        </p:sp>
        <p:pic>
          <p:nvPicPr>
            <p:cNvPr id="42" name="图片 41" descr="343435383038363b343532323339343bcde2bbe3"/>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936" y="5532"/>
              <a:ext cx="644" cy="644"/>
            </a:xfrm>
            <a:prstGeom prst="rect">
              <a:avLst/>
            </a:prstGeom>
          </p:spPr>
        </p:pic>
        <p:pic>
          <p:nvPicPr>
            <p:cNvPr id="43" name="图片 42" descr="343435383038363b343532323430353bcdf8c2e7d3aacffa"/>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12737" y="6434"/>
              <a:ext cx="644" cy="644"/>
            </a:xfrm>
            <a:prstGeom prst="rect">
              <a:avLst/>
            </a:prstGeom>
          </p:spPr>
        </p:pic>
        <p:pic>
          <p:nvPicPr>
            <p:cNvPr id="44" name="图片 43" descr="343435383038363b343532323430323bcdc6b9e3b7bdb0b8"/>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5936" y="7774"/>
              <a:ext cx="644" cy="644"/>
            </a:xfrm>
            <a:prstGeom prst="rect">
              <a:avLst/>
            </a:prstGeom>
          </p:spPr>
        </p:pic>
        <p:sp>
          <p:nvSpPr>
            <p:cNvPr id="46" name="文本框 45"/>
            <p:cNvSpPr txBox="1"/>
            <p:nvPr>
              <p:custDataLst>
                <p:tags r:id="rId19"/>
              </p:custDataLst>
            </p:nvPr>
          </p:nvSpPr>
          <p:spPr>
            <a:xfrm>
              <a:off x="10781" y="6278"/>
              <a:ext cx="1309" cy="1425"/>
            </a:xfrm>
            <a:prstGeom prst="rect">
              <a:avLst/>
            </a:prstGeom>
            <a:noFill/>
          </p:spPr>
          <p:txBody>
            <a:bodyPr wrap="square" bIns="0" rtlCol="0">
              <a:normAutofit fontScale="80000"/>
            </a:bodyPr>
            <a:p>
              <a:pPr algn="r"/>
              <a:r>
                <a:rPr lang="en-US" altLang="zh-CN" sz="6000" spc="300">
                  <a:ln>
                    <a:solidFill>
                      <a:srgbClr val="F35B06">
                        <a:lumMod val="60000"/>
                        <a:lumOff val="40000"/>
                        <a:alpha val="50000"/>
                      </a:srgbClr>
                    </a:solidFill>
                  </a:ln>
                  <a:noFill/>
                  <a:latin typeface="思源黑体 CN Heavy" panose="020B0A00000000000000" charset="-122"/>
                  <a:ea typeface="思源黑体 CN Heavy" panose="020B0A00000000000000" charset="-122"/>
                </a:rPr>
                <a:t>2</a:t>
              </a:r>
              <a:endParaRPr lang="en-US" altLang="zh-CN" sz="6000" spc="300">
                <a:ln>
                  <a:solidFill>
                    <a:srgbClr val="F35B06">
                      <a:lumMod val="60000"/>
                      <a:lumOff val="40000"/>
                      <a:alpha val="50000"/>
                    </a:srgbClr>
                  </a:solidFill>
                </a:ln>
                <a:noFill/>
                <a:latin typeface="思源黑体 CN Heavy" panose="020B0A00000000000000" charset="-122"/>
                <a:ea typeface="思源黑体 CN Heavy" panose="020B0A00000000000000" charset="-122"/>
              </a:endParaRPr>
            </a:p>
          </p:txBody>
        </p:sp>
        <p:sp>
          <p:nvSpPr>
            <p:cNvPr id="47" name="文本框 46"/>
            <p:cNvSpPr txBox="1"/>
            <p:nvPr>
              <p:custDataLst>
                <p:tags r:id="rId20"/>
              </p:custDataLst>
            </p:nvPr>
          </p:nvSpPr>
          <p:spPr>
            <a:xfrm>
              <a:off x="7443" y="7381"/>
              <a:ext cx="1309" cy="1425"/>
            </a:xfrm>
            <a:prstGeom prst="rect">
              <a:avLst/>
            </a:prstGeom>
            <a:noFill/>
          </p:spPr>
          <p:txBody>
            <a:bodyPr wrap="square" bIns="0" rtlCol="0">
              <a:normAutofit fontScale="80000"/>
            </a:bodyPr>
            <a:p>
              <a:pPr algn="r"/>
              <a:r>
                <a:rPr lang="en-US" altLang="zh-CN" sz="6000" spc="300">
                  <a:ln>
                    <a:solidFill>
                      <a:srgbClr val="F7B802">
                        <a:alpha val="70000"/>
                      </a:srgbClr>
                    </a:solidFill>
                  </a:ln>
                  <a:noFill/>
                  <a:latin typeface="思源黑体 CN Heavy" panose="020B0A00000000000000" charset="-122"/>
                  <a:ea typeface="思源黑体 CN Heavy" panose="020B0A00000000000000" charset="-122"/>
                </a:rPr>
                <a:t>3</a:t>
              </a:r>
              <a:endParaRPr lang="en-US" altLang="zh-CN" sz="6000" spc="300">
                <a:ln>
                  <a:solidFill>
                    <a:srgbClr val="F7B802">
                      <a:alpha val="70000"/>
                    </a:srgbClr>
                  </a:solidFill>
                </a:ln>
                <a:noFill/>
                <a:latin typeface="思源黑体 CN Heavy" panose="020B0A00000000000000" charset="-122"/>
                <a:ea typeface="思源黑体 CN Heavy" panose="020B0A00000000000000" charset="-122"/>
              </a:endParaRPr>
            </a:p>
          </p:txBody>
        </p:sp>
        <p:sp>
          <p:nvSpPr>
            <p:cNvPr id="79" name="文本框 78"/>
            <p:cNvSpPr txBox="1"/>
            <p:nvPr>
              <p:custDataLst>
                <p:tags r:id="rId21"/>
              </p:custDataLst>
            </p:nvPr>
          </p:nvSpPr>
          <p:spPr>
            <a:xfrm>
              <a:off x="8376" y="5530"/>
              <a:ext cx="1309" cy="1425"/>
            </a:xfrm>
            <a:prstGeom prst="rect">
              <a:avLst/>
            </a:prstGeom>
            <a:noFill/>
          </p:spPr>
          <p:txBody>
            <a:bodyPr wrap="square" bIns="0" rtlCol="0">
              <a:normAutofit fontScale="90000"/>
            </a:bodyPr>
            <a:p>
              <a:pPr algn="ctr"/>
              <a:r>
                <a:rPr lang="en-US" altLang="zh-CN" sz="5400" spc="300">
                  <a:ln>
                    <a:solidFill>
                      <a:srgbClr val="7578EC">
                        <a:alpha val="50000"/>
                      </a:srgbClr>
                    </a:solidFill>
                  </a:ln>
                  <a:noFill/>
                  <a:latin typeface="思源黑体 CN Heavy" panose="020B0A00000000000000" charset="-122"/>
                  <a:ea typeface="思源黑体 CN Heavy" panose="020B0A00000000000000" charset="-122"/>
                </a:rPr>
                <a:t>1</a:t>
              </a:r>
              <a:endParaRPr lang="en-US" altLang="zh-CN" sz="5400" spc="300">
                <a:ln>
                  <a:solidFill>
                    <a:srgbClr val="7578EC">
                      <a:alpha val="50000"/>
                    </a:srgbClr>
                  </a:solidFill>
                </a:ln>
                <a:noFill/>
                <a:latin typeface="思源黑体 CN Heavy" panose="020B0A00000000000000" charset="-122"/>
                <a:ea typeface="思源黑体 CN Heavy" panose="020B0A00000000000000" charset="-122"/>
              </a:endParaRPr>
            </a:p>
          </p:txBody>
        </p:sp>
        <p:sp>
          <p:nvSpPr>
            <p:cNvPr id="7" name="文本框 6"/>
            <p:cNvSpPr txBox="1"/>
            <p:nvPr>
              <p:custDataLst>
                <p:tags r:id="rId22"/>
              </p:custDataLst>
            </p:nvPr>
          </p:nvSpPr>
          <p:spPr>
            <a:xfrm>
              <a:off x="2225" y="8386"/>
              <a:ext cx="3410" cy="628"/>
            </a:xfrm>
            <a:prstGeom prst="rect">
              <a:avLst/>
            </a:prstGeom>
            <a:noFill/>
          </p:spPr>
          <p:txBody>
            <a:bodyPr wrap="square" rtlCol="0" anchor="t" anchorCtr="0">
              <a:spAutoFit/>
            </a:bodyPr>
            <a:p>
              <a:pPr algn="l" fontAlgn="auto">
                <a:lnSpc>
                  <a:spcPct val="100000"/>
                </a:lnSpc>
                <a:spcAft>
                  <a:spcPts val="1000"/>
                </a:spcAft>
              </a:pPr>
              <a:r>
                <a:rPr lang="zh-CN" altLang="en-US" sz="2000">
                  <a:solidFill>
                    <a:srgbClr val="000000">
                      <a:lumMod val="75000"/>
                      <a:lumOff val="25000"/>
                    </a:srgbClr>
                  </a:solidFill>
                  <a:uFillTx/>
                  <a:latin typeface="楷体" panose="02010609060101010101" charset="-122"/>
                  <a:ea typeface="楷体" panose="02010609060101010101" charset="-122"/>
                </a:rPr>
                <a:t>一般为五至十年。</a:t>
              </a:r>
              <a:endParaRPr lang="zh-CN" altLang="en-US" sz="2000">
                <a:solidFill>
                  <a:srgbClr val="000000">
                    <a:lumMod val="75000"/>
                    <a:lumOff val="25000"/>
                  </a:srgbClr>
                </a:solidFill>
                <a:uFillTx/>
                <a:latin typeface="楷体" panose="02010609060101010101" charset="-122"/>
                <a:ea typeface="楷体" panose="02010609060101010101" charset="-122"/>
              </a:endParaRPr>
            </a:p>
          </p:txBody>
        </p:sp>
        <p:sp>
          <p:nvSpPr>
            <p:cNvPr id="8" name="文本框 7"/>
            <p:cNvSpPr txBox="1"/>
            <p:nvPr>
              <p:custDataLst>
                <p:tags r:id="rId23"/>
              </p:custDataLst>
            </p:nvPr>
          </p:nvSpPr>
          <p:spPr>
            <a:xfrm>
              <a:off x="2968" y="7590"/>
              <a:ext cx="2667" cy="653"/>
            </a:xfrm>
            <a:prstGeom prst="rect">
              <a:avLst/>
            </a:prstGeom>
            <a:noFill/>
          </p:spPr>
          <p:txBody>
            <a:bodyPr wrap="square" bIns="0" rtlCol="0" anchor="t" anchorCtr="0">
              <a:spAutoFit/>
            </a:bodyPr>
            <a:p>
              <a:pPr algn="l">
                <a:lnSpc>
                  <a:spcPct val="100000"/>
                </a:lnSpc>
              </a:pPr>
              <a:r>
                <a:rPr lang="en-US" altLang="zh-CN" sz="2400">
                  <a:solidFill>
                    <a:srgbClr val="FFC766"/>
                  </a:solidFill>
                  <a:latin typeface="思源黑体 CN Heavy" panose="020B0A00000000000000" charset="-122"/>
                  <a:ea typeface="思源黑体 CN Heavy" panose="020B0A00000000000000" charset="-122"/>
                </a:rPr>
                <a:t>长期目标</a:t>
              </a:r>
              <a:endParaRPr lang="en-US" altLang="zh-CN" sz="2400">
                <a:solidFill>
                  <a:srgbClr val="FFC766"/>
                </a:solidFill>
                <a:latin typeface="思源黑体 CN Heavy" panose="020B0A00000000000000" charset="-122"/>
                <a:ea typeface="思源黑体 CN Heavy" panose="020B0A00000000000000" charset="-122"/>
              </a:endParaRPr>
            </a:p>
          </p:txBody>
        </p:sp>
        <p:sp>
          <p:nvSpPr>
            <p:cNvPr id="9" name="文本框 8"/>
            <p:cNvSpPr txBox="1"/>
            <p:nvPr>
              <p:custDataLst>
                <p:tags r:id="rId24"/>
              </p:custDataLst>
            </p:nvPr>
          </p:nvSpPr>
          <p:spPr>
            <a:xfrm>
              <a:off x="13795" y="6319"/>
              <a:ext cx="4147" cy="628"/>
            </a:xfrm>
            <a:prstGeom prst="rect">
              <a:avLst/>
            </a:prstGeom>
            <a:noFill/>
          </p:spPr>
          <p:txBody>
            <a:bodyPr wrap="square" rtlCol="0" anchor="t" anchorCtr="0">
              <a:spAutoFit/>
            </a:bodyPr>
            <a:p>
              <a:pPr algn="l" fontAlgn="auto">
                <a:lnSpc>
                  <a:spcPct val="100000"/>
                </a:lnSpc>
                <a:spcAft>
                  <a:spcPts val="1000"/>
                </a:spcAft>
              </a:pPr>
              <a:r>
                <a:rPr lang="zh-CN" altLang="en-US" sz="2000">
                  <a:solidFill>
                    <a:srgbClr val="000000">
                      <a:lumMod val="75000"/>
                      <a:lumOff val="25000"/>
                    </a:srgbClr>
                  </a:solidFill>
                  <a:uFillTx/>
                  <a:latin typeface="楷体" panose="02010609060101010101" charset="-122"/>
                  <a:ea typeface="楷体" panose="02010609060101010101" charset="-122"/>
                </a:rPr>
                <a:t>一般为三至五年；</a:t>
              </a:r>
              <a:endParaRPr lang="zh-CN" altLang="en-US" sz="2000">
                <a:solidFill>
                  <a:srgbClr val="000000">
                    <a:lumMod val="75000"/>
                    <a:lumOff val="25000"/>
                  </a:srgbClr>
                </a:solidFill>
                <a:uFillTx/>
                <a:latin typeface="楷体" panose="02010609060101010101" charset="-122"/>
                <a:ea typeface="楷体" panose="02010609060101010101" charset="-122"/>
              </a:endParaRPr>
            </a:p>
          </p:txBody>
        </p:sp>
        <p:sp>
          <p:nvSpPr>
            <p:cNvPr id="10" name="文本框 9"/>
            <p:cNvSpPr txBox="1"/>
            <p:nvPr>
              <p:custDataLst>
                <p:tags r:id="rId25"/>
              </p:custDataLst>
            </p:nvPr>
          </p:nvSpPr>
          <p:spPr>
            <a:xfrm>
              <a:off x="13795" y="5523"/>
              <a:ext cx="2667" cy="653"/>
            </a:xfrm>
            <a:prstGeom prst="rect">
              <a:avLst/>
            </a:prstGeom>
            <a:noFill/>
          </p:spPr>
          <p:txBody>
            <a:bodyPr wrap="square" bIns="0" rtlCol="0" anchor="t" anchorCtr="0">
              <a:spAutoFit/>
            </a:bodyPr>
            <a:p>
              <a:pPr algn="l">
                <a:lnSpc>
                  <a:spcPct val="100000"/>
                </a:lnSpc>
              </a:pPr>
              <a:r>
                <a:rPr lang="en-US" altLang="zh-CN" sz="2400">
                  <a:solidFill>
                    <a:srgbClr val="FB9C66"/>
                  </a:solidFill>
                  <a:latin typeface="思源黑体 CN Heavy" panose="020B0A00000000000000" charset="-122"/>
                  <a:ea typeface="思源黑体 CN Heavy" panose="020B0A00000000000000" charset="-122"/>
                </a:rPr>
                <a:t>中期目标</a:t>
              </a:r>
              <a:endParaRPr lang="en-US" altLang="zh-CN" sz="2400">
                <a:solidFill>
                  <a:srgbClr val="FB9C66"/>
                </a:solidFill>
                <a:latin typeface="思源黑体 CN Heavy" panose="020B0A00000000000000" charset="-122"/>
                <a:ea typeface="思源黑体 CN Heavy" panose="020B0A00000000000000" charset="-122"/>
              </a:endParaRPr>
            </a:p>
          </p:txBody>
        </p:sp>
      </p:grpSp>
    </p:spTree>
    <p:custDataLst>
      <p:tags r:id="rId2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二、大学生涯规划的基本步骤</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393700" y="97409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（五）分解目标</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93700" y="1496060"/>
            <a:ext cx="10998835" cy="3192780"/>
          </a:xfrm>
          <a:prstGeom prst="rect">
            <a:avLst/>
          </a:prstGeom>
          <a:noFill/>
        </p:spPr>
        <p:txBody>
          <a:bodyPr wrap="square" rtlCol="0" anchor="t">
            <a:spAutoFit/>
          </a:bodyPr>
          <a:p>
            <a:pPr indent="457200" fontAlgn="auto">
              <a:lnSpc>
                <a:spcPct val="120000"/>
              </a:lnSpc>
            </a:pPr>
            <a:r>
              <a:rPr lang="en-US" altLang="zh-CN" sz="2400"/>
              <a:t>  </a:t>
            </a:r>
            <a:r>
              <a:rPr lang="zh-CN" altLang="en-US" sz="2400"/>
              <a:t>确定总体目标之后，我们需要将它分解成一个个阶段性目标，以利于总体目标的达成。</a:t>
            </a:r>
            <a:endParaRPr lang="zh-CN" altLang="en-US" sz="2400"/>
          </a:p>
          <a:p>
            <a:pPr indent="457200" fontAlgn="auto">
              <a:lnSpc>
                <a:spcPct val="120000"/>
              </a:lnSpc>
            </a:pPr>
            <a:r>
              <a:rPr lang="zh-CN" altLang="en-US" sz="2400"/>
              <a:t>“剥洋葱法”是一个分解目标的好方法，即像剥洋葱一样，将大目标分解成若干个小目标，再将每一个小目标分解成若干个更小的目标，一直分解下去，直到现在该去干点什么。实现目标的过程是由现在到将来，由小目标到大目标，一步一步前进。但是，设定目标刚好相反，需要运用“剥洋葱法”从将来到现在，由大目标到小目标层层分解，直到具体行动。</a:t>
            </a:r>
            <a:endParaRPr lang="zh-CN" altLang="en-US" sz="2400"/>
          </a:p>
        </p:txBody>
      </p:sp>
      <p:pic>
        <p:nvPicPr>
          <p:cNvPr id="113" name="图片 112"/>
          <p:cNvPicPr/>
          <p:nvPr/>
        </p:nvPicPr>
        <p:blipFill>
          <a:blip r:embed="rId1">
            <a:clrChange>
              <a:clrFrom>
                <a:srgbClr val="FFFFFF">
                  <a:alpha val="100000"/>
                </a:srgbClr>
              </a:clrFrom>
              <a:clrTo>
                <a:srgbClr val="FFFFFF">
                  <a:alpha val="100000"/>
                  <a:alpha val="0"/>
                </a:srgbClr>
              </a:clrTo>
            </a:clrChange>
          </a:blip>
          <a:stretch>
            <a:fillRect/>
          </a:stretch>
        </p:blipFill>
        <p:spPr>
          <a:xfrm>
            <a:off x="7058660" y="4190365"/>
            <a:ext cx="2812415" cy="246253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5736590" y="892810"/>
            <a:ext cx="5081270" cy="5589905"/>
          </a:xfrm>
          <a:prstGeom prst="rect">
            <a:avLst/>
          </a:prstGeom>
        </p:spPr>
      </p:pic>
      <p:sp>
        <p:nvSpPr>
          <p:cNvPr id="2" name="文本框 1"/>
          <p:cNvSpPr txBox="1"/>
          <p:nvPr/>
        </p:nvSpPr>
        <p:spPr>
          <a:xfrm>
            <a:off x="1167319" y="216730"/>
            <a:ext cx="4805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二、大学生涯规划的基本步骤</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22580" y="1108075"/>
            <a:ext cx="6765290" cy="2766060"/>
          </a:xfrm>
          <a:prstGeom prst="rect">
            <a:avLst/>
          </a:prstGeom>
          <a:noFill/>
        </p:spPr>
        <p:txBody>
          <a:bodyPr wrap="square" rtlCol="0" anchor="t">
            <a:noAutofit/>
          </a:bodyPr>
          <a:p>
            <a:pPr indent="457200" fontAlgn="auto">
              <a:lnSpc>
                <a:spcPct val="120000"/>
              </a:lnSpc>
            </a:pPr>
            <a:r>
              <a:rPr lang="en-US" altLang="zh-CN" sz="2400">
                <a:solidFill>
                  <a:srgbClr val="389A47"/>
                </a:solidFill>
                <a:latin typeface="仿宋" panose="02010609060101010101" charset="-122"/>
                <a:ea typeface="仿宋" panose="02010609060101010101" charset="-122"/>
                <a:cs typeface="仿宋" panose="02010609060101010101" charset="-122"/>
              </a:rPr>
              <a:t> </a:t>
            </a:r>
            <a:r>
              <a:rPr lang="zh-CN" altLang="en-US" sz="2400">
                <a:solidFill>
                  <a:srgbClr val="389A47"/>
                </a:solidFill>
                <a:latin typeface="仿宋" panose="02010609060101010101" charset="-122"/>
                <a:ea typeface="仿宋" panose="02010609060101010101" charset="-122"/>
                <a:cs typeface="仿宋" panose="02010609060101010101" charset="-122"/>
              </a:rPr>
              <a:t>比如，某同学为自己确定的职业发展目标是成为著名企业的人力资源总监，然而任何目标的达成都不可能是一蹴而就的。为此，他运用“剥洋葱法”对该总体目标进行了分解，如图 6-4 所示。</a:t>
            </a:r>
            <a:endParaRPr lang="zh-CN" altLang="en-US" sz="2400">
              <a:solidFill>
                <a:srgbClr val="389A47"/>
              </a:solidFill>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二、大学生涯规划的基本步骤</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39370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（六）寻找差距</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93700" y="1731010"/>
            <a:ext cx="11425555" cy="1864360"/>
          </a:xfrm>
          <a:prstGeom prst="rect">
            <a:avLst/>
          </a:prstGeom>
          <a:noFill/>
        </p:spPr>
        <p:txBody>
          <a:bodyPr wrap="square" rtlCol="0" anchor="t">
            <a:noAutofit/>
          </a:bodyPr>
          <a:p>
            <a:pPr indent="457200" fontAlgn="auto">
              <a:lnSpc>
                <a:spcPct val="120000"/>
              </a:lnSpc>
            </a:pPr>
            <a:r>
              <a:rPr lang="en-US" altLang="zh-CN" sz="2400"/>
              <a:t>  </a:t>
            </a:r>
            <a:r>
              <a:rPr lang="zh-CN" altLang="en-US" sz="2400"/>
              <a:t>职业生涯每次质的飞跃都是以学习新知识，获取新技能为前提的。为了顺利达成目标，个人首先需要对达成目标所要求的条件进行分析，然后对照自己找出差距，并找到弥补差距的具体办法。</a:t>
            </a:r>
            <a:r>
              <a:rPr lang="zh-CN" altLang="en-US" sz="2400">
                <a:latin typeface="楷体" panose="02010609060101010101" charset="-122"/>
                <a:ea typeface="楷体" panose="02010609060101010101" charset="-122"/>
              </a:rPr>
              <a:t>比如，为了弥补在组织管理能力上的差距，可以通过参加教育培训班或者当学生干部进行自我锻炼。</a:t>
            </a:r>
            <a:endParaRPr lang="zh-CN" altLang="en-US" sz="2400">
              <a:latin typeface="楷体" panose="02010609060101010101" charset="-122"/>
              <a:ea typeface="楷体" panose="02010609060101010101" charset="-122"/>
            </a:endParaRPr>
          </a:p>
        </p:txBody>
      </p:sp>
      <p:pic>
        <p:nvPicPr>
          <p:cNvPr id="114" name="图片 113"/>
          <p:cNvPicPr/>
          <p:nvPr/>
        </p:nvPicPr>
        <p:blipFill>
          <a:blip r:embed="rId1">
            <a:clrChange>
              <a:clrFrom>
                <a:srgbClr val="FEFEFE">
                  <a:alpha val="100000"/>
                </a:srgbClr>
              </a:clrFrom>
              <a:clrTo>
                <a:srgbClr val="FEFEFE">
                  <a:alpha val="100000"/>
                  <a:alpha val="0"/>
                </a:srgbClr>
              </a:clrTo>
            </a:clrChange>
          </a:blip>
          <a:stretch>
            <a:fillRect/>
          </a:stretch>
        </p:blipFill>
        <p:spPr>
          <a:xfrm>
            <a:off x="7665720" y="3594735"/>
            <a:ext cx="3982085" cy="308991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二、大学生涯规划的基本步骤</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39370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（七）制订大学成长计划</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93700" y="1731010"/>
            <a:ext cx="4077970" cy="2306955"/>
          </a:xfrm>
          <a:prstGeom prst="rect">
            <a:avLst/>
          </a:prstGeom>
          <a:noFill/>
        </p:spPr>
        <p:txBody>
          <a:bodyPr wrap="square" rtlCol="0" anchor="t">
            <a:spAutoFit/>
          </a:bodyPr>
          <a:p>
            <a:pPr indent="457200" fontAlgn="auto">
              <a:lnSpc>
                <a:spcPct val="120000"/>
              </a:lnSpc>
            </a:pPr>
            <a:r>
              <a:rPr lang="zh-CN" altLang="en-US" sz="2000"/>
              <a:t>差距找出来了，弥补差距的具体办法也找到了，接下来就要立足大学阶段，在每个学期为自己制定一份提高自身综合素质的具体行动方案。某大学生大二上学期的成长计划见表 6-1。</a:t>
            </a:r>
            <a:endParaRPr lang="zh-CN" altLang="en-US" sz="2000"/>
          </a:p>
        </p:txBody>
      </p:sp>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5425440" y="738505"/>
            <a:ext cx="6141720" cy="576770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1676344" y="3145135"/>
            <a:ext cx="883920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大学生涯规划的制定与实施</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第六章</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二、大学生涯规划的基本步骤</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39370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（八）实施、评估与修订</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93700" y="1731010"/>
            <a:ext cx="6320790" cy="3046095"/>
          </a:xfrm>
          <a:prstGeom prst="rect">
            <a:avLst/>
          </a:prstGeom>
          <a:noFill/>
        </p:spPr>
        <p:txBody>
          <a:bodyPr wrap="square" rtlCol="0" anchor="t">
            <a:spAutoFit/>
          </a:bodyPr>
          <a:p>
            <a:pPr indent="457200" fontAlgn="auto">
              <a:lnSpc>
                <a:spcPct val="120000"/>
              </a:lnSpc>
            </a:pPr>
            <a:r>
              <a:rPr lang="zh-CN" altLang="en-US" sz="2000"/>
              <a:t>“心动一百次，不如行动一次。”制定好职业生涯规划之后一定要去实施，并且在实施过程中做好职业生涯的管理。俗话说：“计划赶不上变化。”影响职业生涯规划的因素有很多，有的变化因素是可以预测的，而有的变化因素是难以预测的。在这种状况下，要使职业生涯规划行之有效，就需不断地对职业生涯规划进行评估与修订。其修订的内容包括重新选择职业生涯路线，改进实施措施与变更计划，等等。</a:t>
            </a:r>
            <a:endParaRPr lang="zh-CN" altLang="en-US" sz="2000"/>
          </a:p>
        </p:txBody>
      </p:sp>
      <p:pic>
        <p:nvPicPr>
          <p:cNvPr id="115" name="图片 114"/>
          <p:cNvPicPr/>
          <p:nvPr/>
        </p:nvPicPr>
        <p:blipFill>
          <a:blip r:embed="rId1">
            <a:clrChange>
              <a:clrFrom>
                <a:srgbClr val="FEFEFE">
                  <a:alpha val="100000"/>
                </a:srgbClr>
              </a:clrFrom>
              <a:clrTo>
                <a:srgbClr val="FEFEFE">
                  <a:alpha val="100000"/>
                  <a:alpha val="0"/>
                </a:srgbClr>
              </a:clrTo>
            </a:clrChange>
          </a:blip>
          <a:srcRect l="11979" r="11905"/>
          <a:stretch>
            <a:fillRect/>
          </a:stretch>
        </p:blipFill>
        <p:spPr>
          <a:xfrm>
            <a:off x="7392035" y="1731010"/>
            <a:ext cx="3897630" cy="383286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2037024" y="3145135"/>
            <a:ext cx="811784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大学生涯规划的常用方法</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第二节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144645"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一、“五 W”归零思考法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502920" y="1291590"/>
            <a:ext cx="6169025" cy="4851400"/>
          </a:xfrm>
          <a:prstGeom prst="rect">
            <a:avLst/>
          </a:prstGeom>
          <a:noFill/>
        </p:spPr>
        <p:txBody>
          <a:bodyPr wrap="square" rtlCol="0" anchor="t">
            <a:noAutofit/>
          </a:bodyPr>
          <a:p>
            <a:pPr indent="457200" fontAlgn="auto">
              <a:lnSpc>
                <a:spcPct val="120000"/>
              </a:lnSpc>
            </a:pPr>
            <a:r>
              <a:rPr lang="zh-CN" altLang="en-US" sz="2400" b="1">
                <a:solidFill>
                  <a:srgbClr val="389A47"/>
                </a:solidFill>
              </a:rPr>
              <a:t>“五 W”归零思考法</a:t>
            </a:r>
            <a:r>
              <a:rPr lang="zh-CN" altLang="en-US" sz="2400"/>
              <a:t>即通过回答</a:t>
            </a:r>
            <a:r>
              <a:rPr lang="zh-CN" altLang="en-US" sz="2400">
                <a:solidFill>
                  <a:srgbClr val="FF0000"/>
                </a:solidFill>
              </a:rPr>
              <a:t>“我是谁”（who am I）、“我想做什么”（what will I do）、“我能做什么”（what can I do）、“环境支持我做什么”（what does the situation allow me to do）、“我的职业与生活规划是什么”（what is the plan of my career and life）</a:t>
            </a:r>
            <a:r>
              <a:rPr lang="zh-CN" altLang="en-US" sz="2400"/>
              <a:t>五个问题来思考自己的职业生涯规划与设计。回答这五个问题可以帮助我们对自我探索、环境探索以及生涯愿景和目标形成一个比较清晰的认知，找到它们的最大共同点，形成自己的生涯规划。</a:t>
            </a:r>
            <a:endParaRPr lang="zh-CN" altLang="en-US" sz="2400"/>
          </a:p>
        </p:txBody>
      </p:sp>
      <p:grpSp>
        <p:nvGrpSpPr>
          <p:cNvPr id="13" name="组合 12"/>
          <p:cNvGrpSpPr/>
          <p:nvPr>
            <p:custDataLst>
              <p:tags r:id="rId1"/>
            </p:custDataLst>
          </p:nvPr>
        </p:nvGrpSpPr>
        <p:grpSpPr>
          <a:xfrm>
            <a:off x="6575425" y="1177290"/>
            <a:ext cx="4975860" cy="4966335"/>
            <a:chOff x="6912" y="2444"/>
            <a:chExt cx="5376" cy="5366"/>
          </a:xfrm>
        </p:grpSpPr>
        <p:sp>
          <p:nvSpPr>
            <p:cNvPr id="41" name="任意多边形 40"/>
            <p:cNvSpPr/>
            <p:nvPr>
              <p:custDataLst>
                <p:tags r:id="rId2"/>
              </p:custDataLst>
            </p:nvPr>
          </p:nvSpPr>
          <p:spPr>
            <a:xfrm>
              <a:off x="7365" y="2729"/>
              <a:ext cx="4599" cy="4599"/>
            </a:xfrm>
            <a:custGeom>
              <a:avLst/>
              <a:gdLst>
                <a:gd name="connsiteX0" fmla="*/ 1460037 w 2920075"/>
                <a:gd name="connsiteY0" fmla="*/ 0 h 2920075"/>
                <a:gd name="connsiteX1" fmla="*/ 2848616 w 2920075"/>
                <a:gd name="connsiteY1" fmla="*/ 1008861 h 2920075"/>
                <a:gd name="connsiteX2" fmla="*/ 1460038 w 2920075"/>
                <a:gd name="connsiteY2" fmla="*/ 1460038 h 2920075"/>
                <a:gd name="connsiteX3" fmla="*/ 1460037 w 2920075"/>
                <a:gd name="connsiteY3" fmla="*/ 0 h 2920075"/>
              </a:gdLst>
              <a:ahLst/>
              <a:cxnLst>
                <a:cxn ang="0">
                  <a:pos x="connsiteX0" y="connsiteY0"/>
                </a:cxn>
                <a:cxn ang="0">
                  <a:pos x="connsiteX1" y="connsiteY1"/>
                </a:cxn>
                <a:cxn ang="0">
                  <a:pos x="connsiteX2" y="connsiteY2"/>
                </a:cxn>
                <a:cxn ang="0">
                  <a:pos x="connsiteX3" y="connsiteY3"/>
                </a:cxn>
              </a:cxnLst>
              <a:rect l="l" t="t" r="r" b="b"/>
              <a:pathLst>
                <a:path w="2920075" h="2920075">
                  <a:moveTo>
                    <a:pt x="1460037" y="0"/>
                  </a:moveTo>
                  <a:cubicBezTo>
                    <a:pt x="2092564" y="0"/>
                    <a:pt x="2653154" y="407293"/>
                    <a:pt x="2848616" y="1008861"/>
                  </a:cubicBezTo>
                  <a:lnTo>
                    <a:pt x="1460038" y="1460038"/>
                  </a:lnTo>
                  <a:cubicBezTo>
                    <a:pt x="1460038" y="973359"/>
                    <a:pt x="1460037" y="486679"/>
                    <a:pt x="1460037" y="0"/>
                  </a:cubicBezTo>
                  <a:close/>
                </a:path>
              </a:pathLst>
            </a:custGeom>
            <a:solidFill>
              <a:srgbClr val="389A47"/>
            </a:solidFill>
          </p:spPr>
          <p:style>
            <a:lnRef idx="2">
              <a:sysClr val="window" lastClr="FFFFFF">
                <a:hueOff val="0"/>
                <a:satOff val="0"/>
                <a:lumOff val="0"/>
                <a:alphaOff val="0"/>
              </a:sysClr>
            </a:lnRef>
            <a:fillRef idx="1">
              <a:srgbClr val="F23A48">
                <a:hueOff val="0"/>
                <a:satOff val="0"/>
                <a:lumOff val="0"/>
                <a:alphaOff val="0"/>
              </a:srgbClr>
            </a:fillRef>
            <a:effectRef idx="0">
              <a:srgbClr val="F23A48">
                <a:hueOff val="0"/>
                <a:satOff val="0"/>
                <a:lumOff val="0"/>
                <a:alphaOff val="0"/>
              </a:srgbClr>
            </a:effectRef>
            <a:fontRef idx="minor">
              <a:sysClr val="window" lastClr="FFFFFF"/>
            </a:fontRef>
          </p:style>
          <p:txBody>
            <a:bodyPr spcFirstLastPara="0" vert="horz" wrap="square" lIns="1546166" tIns="513711" rIns="481034" bIns="1826354" numCol="1" spcCol="1270" anchor="ctr" anchorCtr="0">
              <a:normAutofit/>
            </a:bodyPr>
            <a:lstStyle/>
            <a:p>
              <a:pPr lvl="0" algn="ctr" defTabSz="800100">
                <a:lnSpc>
                  <a:spcPct val="100000"/>
                </a:lnSpc>
                <a:spcBef>
                  <a:spcPct val="0"/>
                </a:spcBef>
                <a:spcAft>
                  <a:spcPct val="35000"/>
                </a:spcAft>
              </a:pPr>
              <a:r>
                <a:rPr lang="en-US" b="1" kern="1200" dirty="0">
                  <a:solidFill>
                    <a:sysClr val="window" lastClr="FFFFFF"/>
                  </a:solidFill>
                  <a:latin typeface="Arial" panose="020B0604020202020204" pitchFamily="34" charset="0"/>
                  <a:ea typeface="黑体" panose="02010609060101010101" charset="-122"/>
                </a:rPr>
                <a:t> </a:t>
              </a:r>
              <a:endParaRPr lang="en-US" b="1" kern="1200" dirty="0">
                <a:solidFill>
                  <a:sysClr val="window" lastClr="FFFFFF"/>
                </a:solidFill>
                <a:latin typeface="Arial" panose="020B0604020202020204" pitchFamily="34" charset="0"/>
                <a:ea typeface="黑体" panose="02010609060101010101" charset="-122"/>
              </a:endParaRPr>
            </a:p>
          </p:txBody>
        </p:sp>
        <p:sp>
          <p:nvSpPr>
            <p:cNvPr id="42" name="任意多边形 41"/>
            <p:cNvSpPr/>
            <p:nvPr>
              <p:custDataLst>
                <p:tags r:id="rId3"/>
              </p:custDataLst>
            </p:nvPr>
          </p:nvSpPr>
          <p:spPr>
            <a:xfrm>
              <a:off x="7405" y="2851"/>
              <a:ext cx="4599" cy="4599"/>
            </a:xfrm>
            <a:custGeom>
              <a:avLst/>
              <a:gdLst>
                <a:gd name="connsiteX0" fmla="*/ 2848616 w 2920075"/>
                <a:gd name="connsiteY0" fmla="*/ 1008861 h 2920075"/>
                <a:gd name="connsiteX1" fmla="*/ 2318226 w 2920075"/>
                <a:gd name="connsiteY1" fmla="*/ 2641233 h 2920075"/>
                <a:gd name="connsiteX2" fmla="*/ 1460038 w 2920075"/>
                <a:gd name="connsiteY2" fmla="*/ 1460038 h 2920075"/>
                <a:gd name="connsiteX3" fmla="*/ 2848616 w 2920075"/>
                <a:gd name="connsiteY3" fmla="*/ 1008861 h 2920075"/>
              </a:gdLst>
              <a:ahLst/>
              <a:cxnLst>
                <a:cxn ang="0">
                  <a:pos x="connsiteX0" y="connsiteY0"/>
                </a:cxn>
                <a:cxn ang="0">
                  <a:pos x="connsiteX1" y="connsiteY1"/>
                </a:cxn>
                <a:cxn ang="0">
                  <a:pos x="connsiteX2" y="connsiteY2"/>
                </a:cxn>
                <a:cxn ang="0">
                  <a:pos x="connsiteX3" y="connsiteY3"/>
                </a:cxn>
              </a:cxnLst>
              <a:rect l="l" t="t" r="r" b="b"/>
              <a:pathLst>
                <a:path w="2920075" h="2920075">
                  <a:moveTo>
                    <a:pt x="2848616" y="1008861"/>
                  </a:moveTo>
                  <a:cubicBezTo>
                    <a:pt x="3044078" y="1610430"/>
                    <a:pt x="2829951" y="2269443"/>
                    <a:pt x="2318226" y="2641233"/>
                  </a:cubicBezTo>
                  <a:lnTo>
                    <a:pt x="1460038" y="1460038"/>
                  </a:lnTo>
                  <a:lnTo>
                    <a:pt x="2848616" y="1008861"/>
                  </a:lnTo>
                  <a:close/>
                </a:path>
              </a:pathLst>
            </a:custGeom>
            <a:solidFill>
              <a:srgbClr val="389A47"/>
            </a:solidFill>
          </p:spPr>
          <p:style>
            <a:lnRef idx="2">
              <a:sysClr val="window" lastClr="FFFFFF">
                <a:hueOff val="0"/>
                <a:satOff val="0"/>
                <a:lumOff val="0"/>
                <a:alphaOff val="0"/>
              </a:sysClr>
            </a:lnRef>
            <a:fillRef idx="1">
              <a:srgbClr val="F23A48">
                <a:hueOff val="0"/>
                <a:satOff val="0"/>
                <a:lumOff val="0"/>
                <a:alphaOff val="0"/>
              </a:srgbClr>
            </a:fillRef>
            <a:effectRef idx="0">
              <a:srgbClr val="F23A48">
                <a:hueOff val="0"/>
                <a:satOff val="0"/>
                <a:lumOff val="0"/>
                <a:alphaOff val="0"/>
              </a:srgbClr>
            </a:effectRef>
            <a:fontRef idx="minor">
              <a:sysClr val="window" lastClr="FFFFFF"/>
            </a:fontRef>
          </p:style>
          <p:txBody>
            <a:bodyPr spcFirstLastPara="0" vert="horz" wrap="square" lIns="1903528" tIns="1357056" rIns="193197" bIns="913483" numCol="1" spcCol="1270" anchor="ctr" anchorCtr="0">
              <a:normAutofit/>
            </a:bodyPr>
            <a:lstStyle/>
            <a:p>
              <a:pPr lvl="0" algn="ctr" defTabSz="800100">
                <a:lnSpc>
                  <a:spcPct val="90000"/>
                </a:lnSpc>
                <a:spcBef>
                  <a:spcPct val="0"/>
                </a:spcBef>
                <a:spcAft>
                  <a:spcPct val="35000"/>
                </a:spcAft>
              </a:pPr>
              <a:r>
                <a:rPr lang="en-US" altLang="zh-CN" b="1" kern="1200" dirty="0">
                  <a:solidFill>
                    <a:sysClr val="window" lastClr="FFFFFF"/>
                  </a:solidFill>
                  <a:ea typeface="黑体" panose="02010609060101010101" charset="-122"/>
                </a:rPr>
                <a:t> </a:t>
              </a:r>
              <a:endParaRPr lang="en-US" altLang="zh-CN" b="1" kern="1200" dirty="0">
                <a:solidFill>
                  <a:sysClr val="window" lastClr="FFFFFF"/>
                </a:solidFill>
                <a:ea typeface="黑体" panose="02010609060101010101" charset="-122"/>
              </a:endParaRPr>
            </a:p>
          </p:txBody>
        </p:sp>
        <p:sp>
          <p:nvSpPr>
            <p:cNvPr id="44" name="任意多边形 43"/>
            <p:cNvSpPr/>
            <p:nvPr>
              <p:custDataLst>
                <p:tags r:id="rId4"/>
              </p:custDataLst>
            </p:nvPr>
          </p:nvSpPr>
          <p:spPr>
            <a:xfrm>
              <a:off x="7197" y="2851"/>
              <a:ext cx="4599" cy="4599"/>
            </a:xfrm>
            <a:custGeom>
              <a:avLst/>
              <a:gdLst>
                <a:gd name="connsiteX0" fmla="*/ 601849 w 2920075"/>
                <a:gd name="connsiteY0" fmla="*/ 2641233 h 2920075"/>
                <a:gd name="connsiteX1" fmla="*/ 71459 w 2920075"/>
                <a:gd name="connsiteY1" fmla="*/ 1008861 h 2920075"/>
                <a:gd name="connsiteX2" fmla="*/ 1460038 w 2920075"/>
                <a:gd name="connsiteY2" fmla="*/ 1460038 h 2920075"/>
                <a:gd name="connsiteX3" fmla="*/ 601849 w 2920075"/>
                <a:gd name="connsiteY3" fmla="*/ 2641233 h 2920075"/>
              </a:gdLst>
              <a:ahLst/>
              <a:cxnLst>
                <a:cxn ang="0">
                  <a:pos x="connsiteX0" y="connsiteY0"/>
                </a:cxn>
                <a:cxn ang="0">
                  <a:pos x="connsiteX1" y="connsiteY1"/>
                </a:cxn>
                <a:cxn ang="0">
                  <a:pos x="connsiteX2" y="connsiteY2"/>
                </a:cxn>
                <a:cxn ang="0">
                  <a:pos x="connsiteX3" y="connsiteY3"/>
                </a:cxn>
              </a:cxnLst>
              <a:rect l="l" t="t" r="r" b="b"/>
              <a:pathLst>
                <a:path w="2920075" h="2920075">
                  <a:moveTo>
                    <a:pt x="601849" y="2641233"/>
                  </a:moveTo>
                  <a:cubicBezTo>
                    <a:pt x="90124" y="2269443"/>
                    <a:pt x="-124002" y="1610430"/>
                    <a:pt x="71459" y="1008861"/>
                  </a:cubicBezTo>
                  <a:lnTo>
                    <a:pt x="1460038" y="1460038"/>
                  </a:lnTo>
                  <a:lnTo>
                    <a:pt x="601849" y="2641233"/>
                  </a:lnTo>
                  <a:close/>
                </a:path>
              </a:pathLst>
            </a:custGeom>
            <a:solidFill>
              <a:srgbClr val="389A47"/>
            </a:solidFill>
          </p:spPr>
          <p:style>
            <a:lnRef idx="2">
              <a:sysClr val="window" lastClr="FFFFFF">
                <a:hueOff val="0"/>
                <a:satOff val="0"/>
                <a:lumOff val="0"/>
                <a:alphaOff val="0"/>
              </a:sysClr>
            </a:lnRef>
            <a:fillRef idx="1">
              <a:srgbClr val="F23A48">
                <a:hueOff val="0"/>
                <a:satOff val="0"/>
                <a:lumOff val="0"/>
                <a:alphaOff val="0"/>
              </a:srgbClr>
            </a:fillRef>
            <a:effectRef idx="0">
              <a:srgbClr val="F23A48">
                <a:hueOff val="0"/>
                <a:satOff val="0"/>
                <a:lumOff val="0"/>
                <a:alphaOff val="0"/>
              </a:srgbClr>
            </a:effectRef>
            <a:fontRef idx="minor">
              <a:sysClr val="window" lastClr="FFFFFF"/>
            </a:fontRef>
          </p:style>
          <p:txBody>
            <a:bodyPr spcFirstLastPara="0" vert="horz" wrap="square" lIns="193197" tIns="1357056" rIns="1903528" bIns="913483" numCol="1" spcCol="1270" anchor="ctr" anchorCtr="0">
              <a:normAutofit/>
            </a:bodyPr>
            <a:lstStyle/>
            <a:p>
              <a:pPr lvl="0" algn="ctr" defTabSz="800100">
                <a:lnSpc>
                  <a:spcPct val="90000"/>
                </a:lnSpc>
                <a:spcBef>
                  <a:spcPct val="0"/>
                </a:spcBef>
                <a:spcAft>
                  <a:spcPct val="35000"/>
                </a:spcAft>
              </a:pPr>
              <a:r>
                <a:rPr lang="en-US" b="1" kern="1200" dirty="0">
                  <a:solidFill>
                    <a:sysClr val="window" lastClr="FFFFFF"/>
                  </a:solidFill>
                  <a:ea typeface="黑体" panose="02010609060101010101" charset="-122"/>
                </a:rPr>
                <a:t> </a:t>
              </a:r>
              <a:endParaRPr lang="en-US" b="1" kern="1200" dirty="0">
                <a:solidFill>
                  <a:sysClr val="window" lastClr="FFFFFF"/>
                </a:solidFill>
                <a:ea typeface="黑体" panose="02010609060101010101" charset="-122"/>
              </a:endParaRPr>
            </a:p>
          </p:txBody>
        </p:sp>
        <p:sp>
          <p:nvSpPr>
            <p:cNvPr id="45" name="任意多边形 44"/>
            <p:cNvSpPr/>
            <p:nvPr>
              <p:custDataLst>
                <p:tags r:id="rId5"/>
              </p:custDataLst>
            </p:nvPr>
          </p:nvSpPr>
          <p:spPr>
            <a:xfrm>
              <a:off x="7236" y="2729"/>
              <a:ext cx="4599" cy="4599"/>
            </a:xfrm>
            <a:custGeom>
              <a:avLst/>
              <a:gdLst>
                <a:gd name="connsiteX0" fmla="*/ 71459 w 2920075"/>
                <a:gd name="connsiteY0" fmla="*/ 1008861 h 2920075"/>
                <a:gd name="connsiteX1" fmla="*/ 1460038 w 2920075"/>
                <a:gd name="connsiteY1" fmla="*/ 0 h 2920075"/>
                <a:gd name="connsiteX2" fmla="*/ 1460038 w 2920075"/>
                <a:gd name="connsiteY2" fmla="*/ 1460038 h 2920075"/>
                <a:gd name="connsiteX3" fmla="*/ 71459 w 2920075"/>
                <a:gd name="connsiteY3" fmla="*/ 1008861 h 2920075"/>
              </a:gdLst>
              <a:ahLst/>
              <a:cxnLst>
                <a:cxn ang="0">
                  <a:pos x="connsiteX0" y="connsiteY0"/>
                </a:cxn>
                <a:cxn ang="0">
                  <a:pos x="connsiteX1" y="connsiteY1"/>
                </a:cxn>
                <a:cxn ang="0">
                  <a:pos x="connsiteX2" y="connsiteY2"/>
                </a:cxn>
                <a:cxn ang="0">
                  <a:pos x="connsiteX3" y="connsiteY3"/>
                </a:cxn>
              </a:cxnLst>
              <a:rect l="l" t="t" r="r" b="b"/>
              <a:pathLst>
                <a:path w="2920075" h="2920075">
                  <a:moveTo>
                    <a:pt x="71459" y="1008861"/>
                  </a:moveTo>
                  <a:cubicBezTo>
                    <a:pt x="266921" y="407292"/>
                    <a:pt x="827511" y="0"/>
                    <a:pt x="1460038" y="0"/>
                  </a:cubicBezTo>
                  <a:lnTo>
                    <a:pt x="1460038" y="1460038"/>
                  </a:lnTo>
                  <a:lnTo>
                    <a:pt x="71459" y="1008861"/>
                  </a:lnTo>
                  <a:close/>
                </a:path>
              </a:pathLst>
            </a:custGeom>
            <a:solidFill>
              <a:srgbClr val="389A47"/>
            </a:solidFill>
          </p:spPr>
          <p:style>
            <a:lnRef idx="2">
              <a:sysClr val="window" lastClr="FFFFFF">
                <a:hueOff val="0"/>
                <a:satOff val="0"/>
                <a:lumOff val="0"/>
                <a:alphaOff val="0"/>
              </a:sysClr>
            </a:lnRef>
            <a:fillRef idx="1">
              <a:srgbClr val="F23A48">
                <a:hueOff val="0"/>
                <a:satOff val="0"/>
                <a:lumOff val="0"/>
                <a:alphaOff val="0"/>
              </a:srgbClr>
            </a:fillRef>
            <a:effectRef idx="0">
              <a:srgbClr val="F23A48">
                <a:hueOff val="0"/>
                <a:satOff val="0"/>
                <a:lumOff val="0"/>
                <a:alphaOff val="0"/>
              </a:srgbClr>
            </a:effectRef>
            <a:fontRef idx="minor">
              <a:sysClr val="window" lastClr="FFFFFF"/>
            </a:fontRef>
          </p:style>
          <p:txBody>
            <a:bodyPr spcFirstLastPara="0" vert="horz" wrap="square" lIns="481034" tIns="513711" rIns="1546166" bIns="1826354" numCol="1" spcCol="1270" anchor="ctr" anchorCtr="0">
              <a:normAutofit/>
            </a:bodyPr>
            <a:lstStyle/>
            <a:p>
              <a:pPr lvl="0" algn="ctr" defTabSz="800100">
                <a:lnSpc>
                  <a:spcPct val="90000"/>
                </a:lnSpc>
                <a:spcBef>
                  <a:spcPct val="0"/>
                </a:spcBef>
                <a:spcAft>
                  <a:spcPct val="35000"/>
                </a:spcAft>
              </a:pPr>
              <a:r>
                <a:rPr lang="en-US" altLang="zh-CN" b="1" kern="1200" dirty="0">
                  <a:solidFill>
                    <a:sysClr val="window" lastClr="FFFFFF"/>
                  </a:solidFill>
                  <a:ea typeface="黑体" panose="02010609060101010101" charset="-122"/>
                </a:rPr>
                <a:t> </a:t>
              </a:r>
              <a:endParaRPr lang="en-US" altLang="zh-CN" b="1" kern="1200" dirty="0">
                <a:solidFill>
                  <a:sysClr val="window" lastClr="FFFFFF"/>
                </a:solidFill>
                <a:ea typeface="黑体" panose="02010609060101010101" charset="-122"/>
              </a:endParaRPr>
            </a:p>
          </p:txBody>
        </p:sp>
        <p:sp>
          <p:nvSpPr>
            <p:cNvPr id="46" name="环形箭头 45"/>
            <p:cNvSpPr/>
            <p:nvPr>
              <p:custDataLst>
                <p:tags r:id="rId6"/>
              </p:custDataLst>
            </p:nvPr>
          </p:nvSpPr>
          <p:spPr>
            <a:xfrm>
              <a:off x="7080" y="2444"/>
              <a:ext cx="5168" cy="5168"/>
            </a:xfrm>
            <a:prstGeom prst="circularArrow">
              <a:avLst>
                <a:gd name="adj1" fmla="val 5085"/>
                <a:gd name="adj2" fmla="val 327528"/>
                <a:gd name="adj3" fmla="val 20192361"/>
                <a:gd name="adj4" fmla="val 16200324"/>
                <a:gd name="adj5" fmla="val 5932"/>
              </a:avLst>
            </a:prstGeom>
            <a:solidFill>
              <a:srgbClr val="E0EFDC"/>
            </a:solidFill>
          </p:spPr>
          <p:style>
            <a:lnRef idx="0">
              <a:srgbClr val="F23A48">
                <a:tint val="60000"/>
                <a:hueOff val="0"/>
                <a:satOff val="0"/>
                <a:lumOff val="0"/>
                <a:alphaOff val="0"/>
              </a:srgbClr>
            </a:lnRef>
            <a:fillRef idx="1">
              <a:scrgbClr r="0" g="0" b="0"/>
            </a:fillRef>
            <a:effectRef idx="0">
              <a:srgbClr val="F23A48">
                <a:tint val="60000"/>
                <a:hueOff val="0"/>
                <a:satOff val="0"/>
                <a:lumOff val="0"/>
                <a:alphaOff val="0"/>
              </a:srgbClr>
            </a:effectRef>
            <a:fontRef idx="minor">
              <a:sysClr val="window" lastClr="FFFFFF"/>
            </a:fontRef>
          </p:style>
          <p:txBody>
            <a:bodyPr>
              <a:normAutofit/>
            </a:bodyPr>
            <a:lstStyle/>
            <a:p>
              <a:endParaRPr lang="zh-CN" altLang="en-US" sz="1400">
                <a:solidFill>
                  <a:sysClr val="window" lastClr="FFFFFF"/>
                </a:solidFill>
                <a:latin typeface="Arial" panose="020B0604020202020204" pitchFamily="34" charset="0"/>
                <a:ea typeface="黑体" panose="02010609060101010101" charset="-122"/>
              </a:endParaRPr>
            </a:p>
          </p:txBody>
        </p:sp>
        <p:sp>
          <p:nvSpPr>
            <p:cNvPr id="47" name="环形箭头 46"/>
            <p:cNvSpPr/>
            <p:nvPr>
              <p:custDataLst>
                <p:tags r:id="rId7"/>
              </p:custDataLst>
            </p:nvPr>
          </p:nvSpPr>
          <p:spPr>
            <a:xfrm>
              <a:off x="7120" y="2567"/>
              <a:ext cx="5168" cy="5168"/>
            </a:xfrm>
            <a:prstGeom prst="circularArrow">
              <a:avLst>
                <a:gd name="adj1" fmla="val 5085"/>
                <a:gd name="adj2" fmla="val 327528"/>
                <a:gd name="adj3" fmla="val 2912753"/>
                <a:gd name="adj4" fmla="val 20519953"/>
                <a:gd name="adj5" fmla="val 5932"/>
              </a:avLst>
            </a:prstGeom>
            <a:solidFill>
              <a:srgbClr val="E0EFDC"/>
            </a:solidFill>
          </p:spPr>
          <p:style>
            <a:lnRef idx="0">
              <a:srgbClr val="F23A48">
                <a:tint val="60000"/>
                <a:hueOff val="0"/>
                <a:satOff val="0"/>
                <a:lumOff val="0"/>
                <a:alphaOff val="0"/>
              </a:srgbClr>
            </a:lnRef>
            <a:fillRef idx="1">
              <a:scrgbClr r="0" g="0" b="0"/>
            </a:fillRef>
            <a:effectRef idx="0">
              <a:srgbClr val="F23A48">
                <a:tint val="60000"/>
                <a:hueOff val="0"/>
                <a:satOff val="0"/>
                <a:lumOff val="0"/>
                <a:alphaOff val="0"/>
              </a:srgbClr>
            </a:effectRef>
            <a:fontRef idx="minor">
              <a:sysClr val="window" lastClr="FFFFFF"/>
            </a:fontRef>
          </p:style>
          <p:txBody>
            <a:bodyPr>
              <a:normAutofit/>
            </a:bodyPr>
            <a:lstStyle/>
            <a:p>
              <a:endParaRPr lang="zh-CN" altLang="en-US" sz="1400">
                <a:solidFill>
                  <a:sysClr val="window" lastClr="FFFFFF"/>
                </a:solidFill>
                <a:latin typeface="Arial" panose="020B0604020202020204" pitchFamily="34" charset="0"/>
                <a:ea typeface="黑体" panose="02010609060101010101" charset="-122"/>
              </a:endParaRPr>
            </a:p>
          </p:txBody>
        </p:sp>
        <p:sp>
          <p:nvSpPr>
            <p:cNvPr id="48" name="环形箭头 47"/>
            <p:cNvSpPr/>
            <p:nvPr>
              <p:custDataLst>
                <p:tags r:id="rId8"/>
              </p:custDataLst>
            </p:nvPr>
          </p:nvSpPr>
          <p:spPr>
            <a:xfrm>
              <a:off x="7016" y="2642"/>
              <a:ext cx="5168" cy="5168"/>
            </a:xfrm>
            <a:prstGeom prst="circularArrow">
              <a:avLst>
                <a:gd name="adj1" fmla="val 5085"/>
                <a:gd name="adj2" fmla="val 327528"/>
                <a:gd name="adj3" fmla="val 7232777"/>
                <a:gd name="adj4" fmla="val 3239695"/>
                <a:gd name="adj5" fmla="val 5932"/>
              </a:avLst>
            </a:prstGeom>
            <a:solidFill>
              <a:srgbClr val="E0EFDC"/>
            </a:solidFill>
          </p:spPr>
          <p:style>
            <a:lnRef idx="0">
              <a:srgbClr val="F23A48">
                <a:tint val="60000"/>
                <a:hueOff val="0"/>
                <a:satOff val="0"/>
                <a:lumOff val="0"/>
                <a:alphaOff val="0"/>
              </a:srgbClr>
            </a:lnRef>
            <a:fillRef idx="1">
              <a:scrgbClr r="0" g="0" b="0"/>
            </a:fillRef>
            <a:effectRef idx="0">
              <a:srgbClr val="F23A48">
                <a:tint val="60000"/>
                <a:hueOff val="0"/>
                <a:satOff val="0"/>
                <a:lumOff val="0"/>
                <a:alphaOff val="0"/>
              </a:srgbClr>
            </a:effectRef>
            <a:fontRef idx="minor">
              <a:sysClr val="window" lastClr="FFFFFF"/>
            </a:fontRef>
          </p:style>
          <p:txBody>
            <a:bodyPr>
              <a:normAutofit/>
            </a:bodyPr>
            <a:lstStyle/>
            <a:p>
              <a:endParaRPr lang="zh-CN" altLang="en-US" sz="1400">
                <a:solidFill>
                  <a:sysClr val="window" lastClr="FFFFFF"/>
                </a:solidFill>
                <a:latin typeface="Arial" panose="020B0604020202020204" pitchFamily="34" charset="0"/>
                <a:ea typeface="黑体" panose="02010609060101010101" charset="-122"/>
              </a:endParaRPr>
            </a:p>
          </p:txBody>
        </p:sp>
        <p:sp>
          <p:nvSpPr>
            <p:cNvPr id="49" name="环形箭头 48"/>
            <p:cNvSpPr/>
            <p:nvPr>
              <p:custDataLst>
                <p:tags r:id="rId9"/>
              </p:custDataLst>
            </p:nvPr>
          </p:nvSpPr>
          <p:spPr>
            <a:xfrm>
              <a:off x="6912" y="2567"/>
              <a:ext cx="5168" cy="5168"/>
            </a:xfrm>
            <a:prstGeom prst="circularArrow">
              <a:avLst>
                <a:gd name="adj1" fmla="val 5085"/>
                <a:gd name="adj2" fmla="val 327528"/>
                <a:gd name="adj3" fmla="val 11552519"/>
                <a:gd name="adj4" fmla="val 7559718"/>
                <a:gd name="adj5" fmla="val 5932"/>
              </a:avLst>
            </a:prstGeom>
            <a:solidFill>
              <a:srgbClr val="E0EFDC"/>
            </a:solidFill>
          </p:spPr>
          <p:style>
            <a:lnRef idx="0">
              <a:srgbClr val="F23A48">
                <a:tint val="60000"/>
                <a:hueOff val="0"/>
                <a:satOff val="0"/>
                <a:lumOff val="0"/>
                <a:alphaOff val="0"/>
              </a:srgbClr>
            </a:lnRef>
            <a:fillRef idx="1">
              <a:scrgbClr r="0" g="0" b="0"/>
            </a:fillRef>
            <a:effectRef idx="0">
              <a:srgbClr val="F23A48">
                <a:tint val="60000"/>
                <a:hueOff val="0"/>
                <a:satOff val="0"/>
                <a:lumOff val="0"/>
                <a:alphaOff val="0"/>
              </a:srgbClr>
            </a:effectRef>
            <a:fontRef idx="minor">
              <a:sysClr val="window" lastClr="FFFFFF"/>
            </a:fontRef>
          </p:style>
          <p:txBody>
            <a:bodyPr>
              <a:normAutofit/>
            </a:bodyPr>
            <a:lstStyle/>
            <a:p>
              <a:endParaRPr lang="zh-CN" altLang="en-US" sz="1400">
                <a:solidFill>
                  <a:sysClr val="window" lastClr="FFFFFF"/>
                </a:solidFill>
                <a:latin typeface="Arial" panose="020B0604020202020204" pitchFamily="34" charset="0"/>
                <a:ea typeface="黑体" panose="02010609060101010101" charset="-122"/>
              </a:endParaRPr>
            </a:p>
          </p:txBody>
        </p:sp>
        <p:sp>
          <p:nvSpPr>
            <p:cNvPr id="50" name="环形箭头 49"/>
            <p:cNvSpPr/>
            <p:nvPr>
              <p:custDataLst>
                <p:tags r:id="rId10"/>
              </p:custDataLst>
            </p:nvPr>
          </p:nvSpPr>
          <p:spPr>
            <a:xfrm>
              <a:off x="6952" y="2444"/>
              <a:ext cx="5168" cy="5168"/>
            </a:xfrm>
            <a:prstGeom prst="circularArrow">
              <a:avLst>
                <a:gd name="adj1" fmla="val 5085"/>
                <a:gd name="adj2" fmla="val 327528"/>
                <a:gd name="adj3" fmla="val 15872148"/>
                <a:gd name="adj4" fmla="val 11880111"/>
                <a:gd name="adj5" fmla="val 5932"/>
              </a:avLst>
            </a:prstGeom>
            <a:solidFill>
              <a:srgbClr val="E0EFDC"/>
            </a:solidFill>
          </p:spPr>
          <p:style>
            <a:lnRef idx="0">
              <a:srgbClr val="F23A48">
                <a:tint val="60000"/>
                <a:hueOff val="0"/>
                <a:satOff val="0"/>
                <a:lumOff val="0"/>
                <a:alphaOff val="0"/>
              </a:srgbClr>
            </a:lnRef>
            <a:fillRef idx="1">
              <a:scrgbClr r="0" g="0" b="0"/>
            </a:fillRef>
            <a:effectRef idx="0">
              <a:srgbClr val="F23A48">
                <a:tint val="60000"/>
                <a:hueOff val="0"/>
                <a:satOff val="0"/>
                <a:lumOff val="0"/>
                <a:alphaOff val="0"/>
              </a:srgbClr>
            </a:effectRef>
            <a:fontRef idx="minor">
              <a:sysClr val="window" lastClr="FFFFFF"/>
            </a:fontRef>
          </p:style>
          <p:txBody>
            <a:bodyPr>
              <a:normAutofit/>
            </a:bodyPr>
            <a:lstStyle/>
            <a:p>
              <a:endParaRPr lang="zh-CN" altLang="en-US" sz="1400">
                <a:solidFill>
                  <a:sysClr val="window" lastClr="FFFFFF"/>
                </a:solidFill>
                <a:latin typeface="Arial" panose="020B0604020202020204" pitchFamily="34" charset="0"/>
                <a:ea typeface="黑体" panose="02010609060101010101" charset="-122"/>
              </a:endParaRPr>
            </a:p>
          </p:txBody>
        </p:sp>
        <p:sp>
          <p:nvSpPr>
            <p:cNvPr id="52" name="任意多边形 51"/>
            <p:cNvSpPr/>
            <p:nvPr>
              <p:custDataLst>
                <p:tags r:id="rId11"/>
              </p:custDataLst>
            </p:nvPr>
          </p:nvSpPr>
          <p:spPr>
            <a:xfrm rot="4289270">
              <a:off x="7301" y="2851"/>
              <a:ext cx="4599" cy="4599"/>
            </a:xfrm>
            <a:custGeom>
              <a:avLst/>
              <a:gdLst>
                <a:gd name="connsiteX0" fmla="*/ 2848616 w 2920075"/>
                <a:gd name="connsiteY0" fmla="*/ 1008861 h 2920075"/>
                <a:gd name="connsiteX1" fmla="*/ 2318226 w 2920075"/>
                <a:gd name="connsiteY1" fmla="*/ 2641233 h 2920075"/>
                <a:gd name="connsiteX2" fmla="*/ 1460038 w 2920075"/>
                <a:gd name="connsiteY2" fmla="*/ 1460038 h 2920075"/>
                <a:gd name="connsiteX3" fmla="*/ 2848616 w 2920075"/>
                <a:gd name="connsiteY3" fmla="*/ 1008861 h 2920075"/>
              </a:gdLst>
              <a:ahLst/>
              <a:cxnLst>
                <a:cxn ang="0">
                  <a:pos x="connsiteX0" y="connsiteY0"/>
                </a:cxn>
                <a:cxn ang="0">
                  <a:pos x="connsiteX1" y="connsiteY1"/>
                </a:cxn>
                <a:cxn ang="0">
                  <a:pos x="connsiteX2" y="connsiteY2"/>
                </a:cxn>
                <a:cxn ang="0">
                  <a:pos x="connsiteX3" y="connsiteY3"/>
                </a:cxn>
              </a:cxnLst>
              <a:rect l="l" t="t" r="r" b="b"/>
              <a:pathLst>
                <a:path w="2920075" h="2920075">
                  <a:moveTo>
                    <a:pt x="2848616" y="1008861"/>
                  </a:moveTo>
                  <a:cubicBezTo>
                    <a:pt x="3044078" y="1610430"/>
                    <a:pt x="2829951" y="2269443"/>
                    <a:pt x="2318226" y="2641233"/>
                  </a:cubicBezTo>
                  <a:lnTo>
                    <a:pt x="1460038" y="1460038"/>
                  </a:lnTo>
                  <a:lnTo>
                    <a:pt x="2848616" y="1008861"/>
                  </a:lnTo>
                  <a:close/>
                </a:path>
              </a:pathLst>
            </a:custGeom>
            <a:solidFill>
              <a:srgbClr val="389A47"/>
            </a:solidFill>
          </p:spPr>
          <p:style>
            <a:lnRef idx="2">
              <a:sysClr val="window" lastClr="FFFFFF">
                <a:hueOff val="0"/>
                <a:satOff val="0"/>
                <a:lumOff val="0"/>
                <a:alphaOff val="0"/>
              </a:sysClr>
            </a:lnRef>
            <a:fillRef idx="1">
              <a:srgbClr val="F23A48">
                <a:hueOff val="0"/>
                <a:satOff val="0"/>
                <a:lumOff val="0"/>
                <a:alphaOff val="0"/>
              </a:srgbClr>
            </a:fillRef>
            <a:effectRef idx="0">
              <a:srgbClr val="F23A48">
                <a:hueOff val="0"/>
                <a:satOff val="0"/>
                <a:lumOff val="0"/>
                <a:alphaOff val="0"/>
              </a:srgbClr>
            </a:effectRef>
            <a:fontRef idx="minor">
              <a:sysClr val="window" lastClr="FFFFFF"/>
            </a:fontRef>
          </p:style>
          <p:txBody>
            <a:bodyPr spcFirstLastPara="0" vert="vert270" wrap="square" lIns="1903528" tIns="1357056" rIns="193197" bIns="913483" numCol="1" spcCol="1270" anchor="ctr" anchorCtr="0">
              <a:normAutofit/>
            </a:bodyPr>
            <a:lstStyle/>
            <a:p>
              <a:pPr lvl="0" algn="ctr" defTabSz="800100">
                <a:lnSpc>
                  <a:spcPct val="90000"/>
                </a:lnSpc>
                <a:spcBef>
                  <a:spcPct val="0"/>
                </a:spcBef>
                <a:spcAft>
                  <a:spcPct val="35000"/>
                </a:spcAft>
              </a:pPr>
              <a:r>
                <a:rPr lang="en-US" b="1" kern="1200" dirty="0">
                  <a:solidFill>
                    <a:srgbClr val="FFFFFF"/>
                  </a:solidFill>
                  <a:ea typeface="黑体" panose="02010609060101010101" charset="-122"/>
                </a:rPr>
                <a:t> </a:t>
              </a:r>
              <a:endParaRPr lang="en-US" b="1" kern="1200" dirty="0">
                <a:solidFill>
                  <a:srgbClr val="FFFFFF"/>
                </a:solidFill>
                <a:ea typeface="黑体" panose="02010609060101010101" charset="-122"/>
              </a:endParaRPr>
            </a:p>
          </p:txBody>
        </p:sp>
      </p:grpSp>
      <p:sp>
        <p:nvSpPr>
          <p:cNvPr id="14" name="文本框 13"/>
          <p:cNvSpPr txBox="1"/>
          <p:nvPr/>
        </p:nvSpPr>
        <p:spPr>
          <a:xfrm>
            <a:off x="7406640" y="2518410"/>
            <a:ext cx="1616710" cy="415290"/>
          </a:xfrm>
          <a:prstGeom prst="rect">
            <a:avLst/>
          </a:prstGeom>
          <a:noFill/>
        </p:spPr>
        <p:txBody>
          <a:bodyPr wrap="square" rtlCol="0" anchor="t">
            <a:noAutofit/>
          </a:bodyPr>
          <a:p>
            <a:pPr algn="ctr"/>
            <a:r>
              <a:rPr lang="zh-CN" altLang="en-US" b="1">
                <a:solidFill>
                  <a:schemeClr val="bg1"/>
                </a:solidFill>
              </a:rPr>
              <a:t>“我是谁”</a:t>
            </a:r>
            <a:endParaRPr lang="zh-CN" altLang="en-US" b="1">
              <a:solidFill>
                <a:schemeClr val="bg1"/>
              </a:solidFill>
            </a:endParaRPr>
          </a:p>
          <a:p>
            <a:pPr algn="ctr"/>
            <a:r>
              <a:rPr lang="zh-CN" altLang="en-US" b="1">
                <a:solidFill>
                  <a:schemeClr val="bg1"/>
                </a:solidFill>
              </a:rPr>
              <a:t> </a:t>
            </a:r>
            <a:endParaRPr lang="zh-CN" altLang="en-US" b="1">
              <a:solidFill>
                <a:schemeClr val="bg1"/>
              </a:solidFill>
            </a:endParaRPr>
          </a:p>
        </p:txBody>
      </p:sp>
      <p:sp>
        <p:nvSpPr>
          <p:cNvPr id="16" name="文本框 15"/>
          <p:cNvSpPr txBox="1"/>
          <p:nvPr/>
        </p:nvSpPr>
        <p:spPr>
          <a:xfrm>
            <a:off x="9023350" y="2518410"/>
            <a:ext cx="1818005" cy="372110"/>
          </a:xfrm>
          <a:prstGeom prst="rect">
            <a:avLst/>
          </a:prstGeom>
          <a:noFill/>
        </p:spPr>
        <p:txBody>
          <a:bodyPr wrap="square" rtlCol="0" anchor="t">
            <a:noAutofit/>
          </a:bodyPr>
          <a:p>
            <a:pPr algn="ctr"/>
            <a:r>
              <a:rPr lang="zh-CN" altLang="en-US" b="1">
                <a:solidFill>
                  <a:schemeClr val="bg1"/>
                </a:solidFill>
              </a:rPr>
              <a:t>“我想做什么”</a:t>
            </a:r>
            <a:endParaRPr lang="zh-CN" altLang="en-US" b="1">
              <a:solidFill>
                <a:schemeClr val="bg1"/>
              </a:solidFill>
            </a:endParaRPr>
          </a:p>
          <a:p>
            <a:pPr algn="ctr"/>
            <a:endParaRPr lang="zh-CN" altLang="en-US" b="1">
              <a:solidFill>
                <a:schemeClr val="bg1"/>
              </a:solidFill>
            </a:endParaRPr>
          </a:p>
        </p:txBody>
      </p:sp>
      <p:sp>
        <p:nvSpPr>
          <p:cNvPr id="17" name="文本框 16"/>
          <p:cNvSpPr txBox="1"/>
          <p:nvPr/>
        </p:nvSpPr>
        <p:spPr>
          <a:xfrm>
            <a:off x="9252585" y="3769360"/>
            <a:ext cx="2035810" cy="382270"/>
          </a:xfrm>
          <a:prstGeom prst="rect">
            <a:avLst/>
          </a:prstGeom>
          <a:noFill/>
        </p:spPr>
        <p:txBody>
          <a:bodyPr wrap="square" rtlCol="0" anchor="t">
            <a:noAutofit/>
          </a:bodyPr>
          <a:p>
            <a:pPr algn="ctr"/>
            <a:r>
              <a:rPr lang="zh-CN" altLang="en-US" b="1">
                <a:solidFill>
                  <a:schemeClr val="bg1"/>
                </a:solidFill>
              </a:rPr>
              <a:t>“我能做什么”</a:t>
            </a:r>
            <a:endParaRPr lang="zh-CN" altLang="en-US" b="1">
              <a:solidFill>
                <a:schemeClr val="bg1"/>
              </a:solidFill>
            </a:endParaRPr>
          </a:p>
        </p:txBody>
      </p:sp>
      <p:sp>
        <p:nvSpPr>
          <p:cNvPr id="19" name="文本框 18"/>
          <p:cNvSpPr txBox="1"/>
          <p:nvPr/>
        </p:nvSpPr>
        <p:spPr>
          <a:xfrm>
            <a:off x="8046720" y="4890770"/>
            <a:ext cx="2033270" cy="553720"/>
          </a:xfrm>
          <a:prstGeom prst="rect">
            <a:avLst/>
          </a:prstGeom>
          <a:noFill/>
        </p:spPr>
        <p:txBody>
          <a:bodyPr wrap="square" rtlCol="0" anchor="t">
            <a:noAutofit/>
          </a:bodyPr>
          <a:p>
            <a:pPr algn="ctr"/>
            <a:r>
              <a:rPr lang="zh-CN" altLang="en-US" sz="2000" b="1">
                <a:solidFill>
                  <a:schemeClr val="bg1"/>
                </a:solidFill>
              </a:rPr>
              <a:t>“环境支持我做什么”</a:t>
            </a:r>
            <a:endParaRPr lang="zh-CN" altLang="en-US" sz="2000" b="1">
              <a:solidFill>
                <a:schemeClr val="bg1"/>
              </a:solidFill>
            </a:endParaRPr>
          </a:p>
          <a:p>
            <a:pPr algn="ctr"/>
            <a:endParaRPr lang="zh-CN" altLang="en-US" sz="2000" b="1">
              <a:solidFill>
                <a:schemeClr val="bg1"/>
              </a:solidFill>
            </a:endParaRPr>
          </a:p>
        </p:txBody>
      </p:sp>
      <p:sp>
        <p:nvSpPr>
          <p:cNvPr id="20" name="文本框 19"/>
          <p:cNvSpPr txBox="1"/>
          <p:nvPr/>
        </p:nvSpPr>
        <p:spPr>
          <a:xfrm>
            <a:off x="6994525" y="3621405"/>
            <a:ext cx="1518285" cy="906780"/>
          </a:xfrm>
          <a:prstGeom prst="rect">
            <a:avLst/>
          </a:prstGeom>
          <a:noFill/>
        </p:spPr>
        <p:txBody>
          <a:bodyPr wrap="square" rtlCol="0" anchor="t">
            <a:noAutofit/>
          </a:bodyPr>
          <a:p>
            <a:pPr algn="ctr"/>
            <a:r>
              <a:rPr lang="zh-CN" altLang="en-US" b="1">
                <a:solidFill>
                  <a:schemeClr val="bg1"/>
                </a:solidFill>
              </a:rPr>
              <a:t>“我的职业与生活规划是什么”</a:t>
            </a:r>
            <a:endParaRPr lang="zh-CN" altLang="en-US" b="1">
              <a:solidFill>
                <a:schemeClr val="bg1"/>
              </a:solidFill>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144645"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一、“五 W”归零思考法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aphicFrame>
        <p:nvGraphicFramePr>
          <p:cNvPr id="3" name="表格 2"/>
          <p:cNvGraphicFramePr/>
          <p:nvPr>
            <p:custDataLst>
              <p:tags r:id="rId1"/>
            </p:custDataLst>
          </p:nvPr>
        </p:nvGraphicFramePr>
        <p:xfrm>
          <a:off x="429895" y="953135"/>
          <a:ext cx="11286490" cy="5603240"/>
        </p:xfrm>
        <a:graphic>
          <a:graphicData uri="http://schemas.openxmlformats.org/drawingml/2006/table">
            <a:tbl>
              <a:tblPr bandRow="1">
                <a:tableStyleId>{7DF18680-E054-41AD-8BC1-D1AEF772440D}</a:tableStyleId>
              </a:tblPr>
              <a:tblGrid>
                <a:gridCol w="11286490"/>
              </a:tblGrid>
              <a:tr h="740410">
                <a:tc>
                  <a:txBody>
                    <a:bodyPr/>
                    <a:p>
                      <a:pPr algn="l">
                        <a:buClrTx/>
                        <a:buSzTx/>
                        <a:buFontTx/>
                        <a:buNone/>
                      </a:pPr>
                      <a:r>
                        <a:rPr lang="zh-CN" altLang="en-US" sz="2400" dirty="0">
                          <a:solidFill>
                            <a:schemeClr val="tx1"/>
                          </a:solidFill>
                          <a:latin typeface="楷体" panose="02010609060101010101" charset="-122"/>
                          <a:ea typeface="楷体" panose="02010609060101010101" charset="-122"/>
                          <a:cs typeface="楷体" panose="02010609060101010101" charset="-122"/>
                        </a:rPr>
                        <a:t>（1）对于第一个问题“我是谁”，我们应该对自己进行一次深刻的反思，形成一个比较清晰而客观的认知。在回答“我是谁”的过程中，各种优点和缺点都应该一一列出。</a:t>
                      </a:r>
                      <a:endParaRPr lang="zh-CN" altLang="en-US" sz="2400" dirty="0">
                        <a:solidFill>
                          <a:schemeClr val="tx1"/>
                        </a:solidFill>
                        <a:latin typeface="楷体" panose="02010609060101010101" charset="-122"/>
                        <a:ea typeface="楷体" panose="02010609060101010101" charset="-122"/>
                        <a:cs typeface="楷体" panose="02010609060101010101" charset="-122"/>
                      </a:endParaRPr>
                    </a:p>
                  </a:txBody>
                  <a:tcPr/>
                </a:tc>
              </a:tr>
              <a:tr h="1022350">
                <a:tc>
                  <a:txBody>
                    <a:bodyPr/>
                    <a:p>
                      <a:pPr algn="l">
                        <a:buClrTx/>
                        <a:buSzTx/>
                        <a:buFontTx/>
                        <a:buNone/>
                      </a:pPr>
                      <a:r>
                        <a:rPr lang="zh-CN" altLang="en-US" sz="2400" dirty="0">
                          <a:solidFill>
                            <a:schemeClr val="tx1"/>
                          </a:solidFill>
                          <a:latin typeface="楷体" panose="02010609060101010101" charset="-122"/>
                          <a:ea typeface="楷体" panose="02010609060101010101" charset="-122"/>
                          <a:cs typeface="楷体" panose="02010609060101010101" charset="-122"/>
                        </a:rPr>
                        <a:t>（2）第二个问题“我想做什么”，可以帮助我们对自己的职业心理动力系统（需求、兴趣和价值观）进行系统性评估。职业心理动力系统是我们在职业发展过程中的发动机和燃料。职业心理动力系统不仅在人与人之间具有相当大的差异，而且在同一个人的不同阶段也并不完全一致，有时甚至是完全对立的。但是，随着年龄和经历的增长，职业心理动力系统会逐渐固定，人们也最终会锁定自己的终生理想。</a:t>
                      </a:r>
                      <a:endParaRPr lang="zh-CN" altLang="en-US" sz="2400" dirty="0">
                        <a:solidFill>
                          <a:schemeClr val="tx1"/>
                        </a:solidFill>
                        <a:latin typeface="楷体" panose="02010609060101010101" charset="-122"/>
                        <a:ea typeface="楷体" panose="02010609060101010101" charset="-122"/>
                        <a:cs typeface="楷体" panose="02010609060101010101" charset="-122"/>
                      </a:endParaRPr>
                    </a:p>
                  </a:txBody>
                  <a:tcPr/>
                </a:tc>
              </a:tr>
              <a:tr h="1022350">
                <a:tc>
                  <a:txBody>
                    <a:bodyPr/>
                    <a:p>
                      <a:pPr algn="l">
                        <a:buClrTx/>
                        <a:buSzTx/>
                        <a:buFontTx/>
                        <a:buNone/>
                      </a:pPr>
                      <a:r>
                        <a:rPr lang="zh-CN" altLang="en-US" sz="2400" dirty="0">
                          <a:solidFill>
                            <a:schemeClr val="tx1"/>
                          </a:solidFill>
                          <a:latin typeface="楷体" panose="02010609060101010101" charset="-122"/>
                          <a:ea typeface="楷体" panose="02010609060101010101" charset="-122"/>
                          <a:cs typeface="楷体" panose="02010609060101010101" charset="-122"/>
                        </a:rPr>
                        <a:t>（3）第三个问题“我能做什么”则是对自己能力优势和性格优势的全面总结。一个人想在自己的短板上有所建树是很艰难的，但如果合理运用自己的优势则往往事半功倍。扬长避短是职业发展的基本规律。“长”不仅表现在能力上，而且表现在性格上。世界著名心理学家塞利格曼和彼得森通过共识命名法将人类历史上哲学家、宗教家、思想家提到的优良品格进行汇总和归纳，最后归纳为 6 大类、24 种性格优势（见本章的延伸阅读）。</a:t>
                      </a:r>
                      <a:endParaRPr lang="zh-CN" altLang="en-US" sz="2400" dirty="0">
                        <a:solidFill>
                          <a:schemeClr val="tx1"/>
                        </a:solidFill>
                        <a:latin typeface="楷体" panose="02010609060101010101" charset="-122"/>
                        <a:ea typeface="楷体" panose="02010609060101010101" charset="-122"/>
                        <a:cs typeface="楷体" panose="02010609060101010101" charset="-122"/>
                      </a:endParaRPr>
                    </a:p>
                  </a:txBody>
                  <a:tcPr/>
                </a:tc>
              </a:tr>
            </a:tbl>
          </a:graphicData>
        </a:graphic>
      </p:graphicFrame>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4144645"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一、“五 W”归零思考法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aphicFrame>
        <p:nvGraphicFramePr>
          <p:cNvPr id="3" name="表格 2"/>
          <p:cNvGraphicFramePr/>
          <p:nvPr/>
        </p:nvGraphicFramePr>
        <p:xfrm>
          <a:off x="429895" y="953135"/>
          <a:ext cx="11286490" cy="2485390"/>
        </p:xfrm>
        <a:graphic>
          <a:graphicData uri="http://schemas.openxmlformats.org/drawingml/2006/table">
            <a:tbl>
              <a:tblPr bandRow="1">
                <a:tableStyleId>{7DF18680-E054-41AD-8BC1-D1AEF772440D}</a:tableStyleId>
              </a:tblPr>
              <a:tblGrid>
                <a:gridCol w="11286490"/>
              </a:tblGrid>
              <a:tr h="1022350">
                <a:tc>
                  <a:txBody>
                    <a:bodyPr/>
                    <a:p>
                      <a:pPr algn="l">
                        <a:buClrTx/>
                        <a:buSzTx/>
                        <a:buFontTx/>
                        <a:buNone/>
                      </a:pPr>
                      <a:r>
                        <a:rPr lang="zh-CN" altLang="en-US" sz="2400" dirty="0">
                          <a:solidFill>
                            <a:schemeClr val="tx1"/>
                          </a:solidFill>
                          <a:latin typeface="楷体" panose="02010609060101010101" charset="-122"/>
                          <a:ea typeface="楷体" panose="02010609060101010101" charset="-122"/>
                          <a:cs typeface="楷体" panose="02010609060101010101" charset="-122"/>
                        </a:rPr>
                        <a:t>（4）第四个问题“环境支持我做什么”，这种环境支持在客观方面包括本地的各种状态，如经济发展、人事政策、企业制度、职业空间等；在主观方面包括同事关系、领导态度、亲戚关系等。两方面的因素应该综合起来看。有时我们在做职业选择时常常忽视主观方面的东西，没有将一切有利于自己发展的因素调动起来，从而影响了自己的职业切入点。而通过同事、熟人的引荐找到工作是最正常也是最容易的，当然我们应该知道这和一些不正常的“走后门”等歪门邪道有着本质的区别。这种区别就是环境支持应是建立在自己的能力之上的。</a:t>
                      </a:r>
                      <a:endParaRPr lang="zh-CN" altLang="en-US" sz="2400" dirty="0">
                        <a:solidFill>
                          <a:schemeClr val="tx1"/>
                        </a:solidFill>
                        <a:latin typeface="楷体" panose="02010609060101010101" charset="-122"/>
                        <a:ea typeface="楷体" panose="02010609060101010101" charset="-122"/>
                        <a:cs typeface="楷体" panose="02010609060101010101" charset="-122"/>
                      </a:endParaRPr>
                    </a:p>
                  </a:txBody>
                  <a:tcPr/>
                </a:tc>
              </a:tr>
              <a:tr h="1022350">
                <a:tc>
                  <a:txBody>
                    <a:bodyPr/>
                    <a:p>
                      <a:pPr algn="l">
                        <a:buClrTx/>
                        <a:buSzTx/>
                        <a:buFontTx/>
                        <a:buNone/>
                      </a:pPr>
                      <a:r>
                        <a:rPr lang="zh-CN" altLang="en-US" sz="2400" dirty="0">
                          <a:solidFill>
                            <a:schemeClr val="tx1"/>
                          </a:solidFill>
                          <a:latin typeface="楷体" panose="02010609060101010101" charset="-122"/>
                          <a:ea typeface="楷体" panose="02010609060101010101" charset="-122"/>
                          <a:cs typeface="楷体" panose="02010609060101010101" charset="-122"/>
                        </a:rPr>
                        <a:t>（5）明晰了前面的四个问题，就可以从各个问题中找到对实现职业目标有利的和不利的条件，列出不利条件最少、自己想做而且又能够做的职业目标，那么第五个问题有关“我的职业与生活规划是什么”自然就有了一个清楚明了的框架。</a:t>
                      </a:r>
                      <a:endParaRPr lang="zh-CN" altLang="en-US" sz="2400" dirty="0">
                        <a:solidFill>
                          <a:schemeClr val="tx1"/>
                        </a:solidFill>
                        <a:latin typeface="楷体" panose="02010609060101010101" charset="-122"/>
                        <a:ea typeface="楷体" panose="02010609060101010101" charset="-122"/>
                        <a:cs typeface="楷体" panose="02010609060101010101" charset="-122"/>
                      </a:endParaRPr>
                    </a:p>
                  </a:txBody>
                  <a:tcPr/>
                </a:tc>
              </a:tr>
            </a:tbl>
          </a:graphicData>
        </a:graphic>
      </p:graphicFrame>
      <p:pic>
        <p:nvPicPr>
          <p:cNvPr id="4" name="图片 3"/>
          <p:cNvPicPr>
            <a:picLocks noChangeAspect="1"/>
          </p:cNvPicPr>
          <p:nvPr/>
        </p:nvPicPr>
        <p:blipFill>
          <a:blip r:embed="rId1"/>
          <a:stretch>
            <a:fillRect/>
          </a:stretch>
        </p:blipFill>
        <p:spPr>
          <a:xfrm>
            <a:off x="0" y="4793615"/>
            <a:ext cx="1497965" cy="17386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144645"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一、“五 W”归零思考法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393700" y="1040765"/>
            <a:ext cx="11170285" cy="829945"/>
          </a:xfrm>
          <a:prstGeom prst="rect">
            <a:avLst/>
          </a:prstGeom>
          <a:noFill/>
        </p:spPr>
        <p:txBody>
          <a:bodyPr wrap="square" rtlCol="0" anchor="t">
            <a:spAutoFit/>
          </a:bodyPr>
          <a:p>
            <a:pPr indent="457200" fontAlgn="auto">
              <a:lnSpc>
                <a:spcPct val="120000"/>
              </a:lnSpc>
            </a:pPr>
            <a:r>
              <a:rPr lang="zh-CN" altLang="en-US" sz="2000"/>
              <a:t>下面我们对某校计算机专业一名女生的职业选择和职业目标的确定做一次分析，或许能够给大家一些启发。</a:t>
            </a:r>
            <a:endParaRPr lang="zh-CN" altLang="en-US" sz="2000"/>
          </a:p>
        </p:txBody>
      </p:sp>
      <p:sp>
        <p:nvSpPr>
          <p:cNvPr id="5" name="Rectangle 3"/>
          <p:cNvSpPr txBox="1">
            <a:spLocks noChangeArrowheads="1"/>
          </p:cNvSpPr>
          <p:nvPr/>
        </p:nvSpPr>
        <p:spPr bwMode="auto">
          <a:xfrm>
            <a:off x="495300" y="1958975"/>
            <a:ext cx="560006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6</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4</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某同学的“五 W”归零思考</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165735" y="2574290"/>
            <a:ext cx="12026265" cy="4168775"/>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某校女生，计算机专业，在临近毕业时难以对自己的职业方向做出抉择。目前来说，计算机专业属于热门专业，她找一份合适的工作并不难，但由于她是女生，她在就业时可能竞争不过同班的男生，同时她对教师职业比较喜欢。在这种存在多种矛盾的情况下，我们不妨和她一起进行一次有关职业规划方面的认真思考，并通过对其职业前途的规划确定其就业方向。</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1）我是谁。某职业技术大学计算机专业毕业生；优秀学生干部，学业成绩优秀，已经通过全国大学英语四级考试；家庭状况一般，父母工作稳定，身体健康，暂时还不需要有人特别照顾；自己身体健康；性格不内向，但也不是特别活跃，喜欢安静。</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（2）我想做什么。很想成为一名老师，这不仅是儿时的梦想，而且比较喜欢这一职业；其次可以成为公司的一名技术人员；如果出国读管理方面的硕士，回国成为一名企业管理人员也是可以接受的。</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144645"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一、“五 W”归零思考法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237490" y="923290"/>
            <a:ext cx="11953875" cy="5631815"/>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3）我能做什么。做过家教，虽然自己学的不是师范类专业，但与孩子交流有天生的优势，做家教时，当学生成绩进步时会很有成就感；当过学生干部，与同学们相处得比较好，组织过几次有影响的大型活动；实习时，在公司做过一些开发项目，虽然没有大的成就，但感觉还行。</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4）环境支持我做什么。家里亲戚推荐去一家公司做技术开发；雅思考得还可以，已经申请了国外的几所高校，但现在签证比较困难；去年曾有几所学校来系里招聘，但不是做教师，而是做技术维护，今年不知道还会不会有学校再来招聘教师；有同学开了一家公司，希望自己能够加盟，但自己不了解这个公司的具体业务，也不知道它有多大的发展前途。</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（5）我的职业与生活规划是什么。最后的选择可能有四种，分别如下。</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zh-CN" altLang="en-US" sz="2400" dirty="0">
                <a:latin typeface="楷体" panose="02010609060101010101" charset="-122"/>
                <a:ea typeface="楷体" panose="02010609060101010101" charset="-122"/>
                <a:cs typeface="楷体" panose="02010609060101010101" charset="-122"/>
                <a:sym typeface="+mn-lt"/>
              </a:rPr>
              <a:t>第一，到一所学校当老师，自己有这方面的兴趣和理想，在知识和能力方面也不欠缺。在素质教育的大趋势下，与师范类专业相比，自己有专业方面的优势，讲授知识时可以让学生了解更多计算机技术的实际应用，特别是现在计算机在中学生中有了一定程度的普及和基础，并且自己有信心成为学生心目中理想的好教师。不足之处是缺乏作为一名教师的基本训练以及一些技巧，但这可以逐步学习。</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144645"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一、“五 W”归零思考法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323850" y="995045"/>
            <a:ext cx="11736705" cy="550545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第二，到公司做技术人员，收入会好一些，但通过这几年的发展可以看出，这种职业起伏较大，同时由于技术发展较快，得随时更新知识，压力较大，信心不足，兴趣也不是很大。</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第三，到同学的公司，丢掉专业从最底层做起，风险较大，这与自己求稳的心理性格不符，同时家庭也会有阻力。</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第四，如愿获得奖学金，能够出国读书，回国后还是去做一名企业管理人员。不确定因素较多，且把握性较小，自己始终处于被动状态。</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单纯从职业发展看，这四种选择都有其合理性，但如果从个体而言，第一种选择显然更符合她本人的职业取向。从心理学看，第一种选择能够使她得到最大的满足，在工作中也最容易投入，做出一定的成绩后会有很大的成就感，从职业前途看，教师这个职业也日益受到社会的尊重，社会地位呈上升趋势，从性格看，这种职业也比较符合她的性格特点。主要困难是非师范生进入这个职业的门槛比较高，如果她能够在确定自己的最终目标后努力去弥补和师范生在职业技巧方面的差距，那么她实现自己的职业理想将为时不远。</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71495"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二、SWOT 分析法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570230" y="949325"/>
            <a:ext cx="11051540" cy="5262245"/>
          </a:xfrm>
          <a:prstGeom prst="rect">
            <a:avLst/>
          </a:prstGeom>
          <a:noFill/>
        </p:spPr>
        <p:txBody>
          <a:bodyPr wrap="square" rtlCol="0" anchor="t">
            <a:spAutoFit/>
          </a:bodyPr>
          <a:p>
            <a:pPr indent="457200" fontAlgn="auto">
              <a:lnSpc>
                <a:spcPct val="120000"/>
              </a:lnSpc>
            </a:pPr>
            <a:r>
              <a:rPr lang="zh-CN" altLang="en-US" sz="2000"/>
              <a:t>SWOT 分析法是一种对自我和环境的优势以及劣势进行全面分析，从而做出准确职业定位的方法。该方法最早是由美国旧金山大学的管理学教授在 20 世纪 80 年代初提出来的，是检查个人技能、能力、职业、喜好和职业机会的有用工具。</a:t>
            </a:r>
            <a:endParaRPr lang="zh-CN" altLang="en-US" sz="2000"/>
          </a:p>
          <a:p>
            <a:pPr indent="457200" fontAlgn="auto">
              <a:lnSpc>
                <a:spcPct val="120000"/>
              </a:lnSpc>
            </a:pPr>
            <a:endParaRPr lang="zh-CN" altLang="en-US" sz="2000"/>
          </a:p>
          <a:p>
            <a:pPr indent="457200" fontAlgn="auto">
              <a:lnSpc>
                <a:spcPct val="120000"/>
              </a:lnSpc>
            </a:pPr>
            <a:endParaRPr lang="zh-CN" altLang="en-US" sz="2000"/>
          </a:p>
          <a:p>
            <a:pPr indent="457200" fontAlgn="auto">
              <a:lnSpc>
                <a:spcPct val="120000"/>
              </a:lnSpc>
            </a:pPr>
            <a:endParaRPr lang="zh-CN" altLang="en-US" sz="2000"/>
          </a:p>
          <a:p>
            <a:pPr indent="457200" fontAlgn="auto">
              <a:lnSpc>
                <a:spcPct val="120000"/>
              </a:lnSpc>
            </a:pPr>
            <a:endParaRPr lang="zh-CN" altLang="en-US" sz="2000"/>
          </a:p>
          <a:p>
            <a:pPr indent="457200" fontAlgn="auto">
              <a:lnSpc>
                <a:spcPct val="120000"/>
              </a:lnSpc>
            </a:pPr>
            <a:endParaRPr lang="zh-CN" altLang="en-US" sz="2000"/>
          </a:p>
          <a:p>
            <a:pPr indent="457200" fontAlgn="auto">
              <a:lnSpc>
                <a:spcPct val="120000"/>
              </a:lnSpc>
            </a:pPr>
            <a:endParaRPr lang="zh-CN" altLang="en-US" sz="2000"/>
          </a:p>
          <a:p>
            <a:pPr indent="457200" fontAlgn="auto">
              <a:lnSpc>
                <a:spcPct val="120000"/>
              </a:lnSpc>
            </a:pPr>
            <a:endParaRPr lang="zh-CN" altLang="en-US" sz="2000"/>
          </a:p>
          <a:p>
            <a:pPr indent="457200" fontAlgn="auto">
              <a:lnSpc>
                <a:spcPct val="120000"/>
              </a:lnSpc>
            </a:pPr>
            <a:endParaRPr lang="zh-CN" altLang="en-US" sz="2000"/>
          </a:p>
          <a:p>
            <a:pPr indent="457200" fontAlgn="auto">
              <a:lnSpc>
                <a:spcPct val="120000"/>
              </a:lnSpc>
            </a:pPr>
            <a:r>
              <a:rPr lang="zh-CN" altLang="en-US" sz="2000"/>
              <a:t>其中，</a:t>
            </a:r>
            <a:r>
              <a:rPr lang="zh-CN" altLang="en-US" sz="2000" b="1">
                <a:solidFill>
                  <a:srgbClr val="FF0000"/>
                </a:solidFill>
              </a:rPr>
              <a:t>S、W是内部因素，O、T 是外部因素。</a:t>
            </a:r>
            <a:r>
              <a:rPr lang="zh-CN" altLang="en-US" sz="2000"/>
              <a:t>通过它，我们很容易知道自己的优势和弱势，能仔细评估自己所感兴趣的不同职业道路的机会和威胁，并且将这几种因素匹配起来进行全面、系统、准确的研究，最后做出职业决策。</a:t>
            </a:r>
            <a:endParaRPr lang="zh-CN" altLang="en-US" sz="2000"/>
          </a:p>
        </p:txBody>
      </p:sp>
      <p:grpSp>
        <p:nvGrpSpPr>
          <p:cNvPr id="7" name="组合 6"/>
          <p:cNvGrpSpPr/>
          <p:nvPr>
            <p:custDataLst>
              <p:tags r:id="rId1"/>
            </p:custDataLst>
          </p:nvPr>
        </p:nvGrpSpPr>
        <p:grpSpPr>
          <a:xfrm>
            <a:off x="2343785" y="2184400"/>
            <a:ext cx="7122160" cy="2825303"/>
            <a:chOff x="4162" y="3129"/>
            <a:chExt cx="10338" cy="4101"/>
          </a:xfrm>
        </p:grpSpPr>
        <p:sp>
          <p:nvSpPr>
            <p:cNvPr id="71" name="Freeform 5"/>
            <p:cNvSpPr/>
            <p:nvPr>
              <p:custDataLst>
                <p:tags r:id="rId2"/>
              </p:custDataLst>
            </p:nvPr>
          </p:nvSpPr>
          <p:spPr bwMode="auto">
            <a:xfrm rot="18900000">
              <a:off x="7709" y="3129"/>
              <a:ext cx="1856" cy="2372"/>
            </a:xfrm>
            <a:custGeom>
              <a:avLst/>
              <a:gdLst>
                <a:gd name="T0" fmla="*/ 919545 w 348"/>
                <a:gd name="T1" fmla="*/ 0 h 444"/>
                <a:gd name="T2" fmla="*/ 311800 w 348"/>
                <a:gd name="T3" fmla="*/ 608909 h 444"/>
                <a:gd name="T4" fmla="*/ 311800 w 348"/>
                <a:gd name="T5" fmla="*/ 1736715 h 444"/>
                <a:gd name="T6" fmla="*/ 919545 w 348"/>
                <a:gd name="T7" fmla="*/ 2350919 h 444"/>
                <a:gd name="T8" fmla="*/ 1532575 w 348"/>
                <a:gd name="T9" fmla="*/ 1736715 h 444"/>
                <a:gd name="T10" fmla="*/ 1532575 w 348"/>
                <a:gd name="T11" fmla="*/ 608909 h 444"/>
                <a:gd name="T12" fmla="*/ 919545 w 348"/>
                <a:gd name="T13" fmla="*/ 0 h 4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rgbClr val="37A76F"/>
            </a:solidFill>
            <a:ln>
              <a:noFill/>
            </a:ln>
          </p:spPr>
          <p:txBody>
            <a:bodyPr lIns="109710" tIns="54855" rIns="109710" bIns="54855"/>
            <a:lstStyle/>
            <a:p>
              <a:endParaRPr lang="zh-CN" altLang="en-US" sz="1800">
                <a:solidFill>
                  <a:srgbClr val="000000"/>
                </a:solidFill>
              </a:endParaRPr>
            </a:p>
          </p:txBody>
        </p:sp>
        <p:sp>
          <p:nvSpPr>
            <p:cNvPr id="72" name="TextBox 54"/>
            <p:cNvSpPr txBox="1">
              <a:spLocks noChangeArrowheads="1"/>
            </p:cNvSpPr>
            <p:nvPr>
              <p:custDataLst>
                <p:tags r:id="rId3"/>
              </p:custDataLst>
            </p:nvPr>
          </p:nvSpPr>
          <p:spPr bwMode="auto">
            <a:xfrm>
              <a:off x="8042" y="3895"/>
              <a:ext cx="1189" cy="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ormAutofit fontScale="60000"/>
            </a:bodyPr>
            <a:lstStyle>
              <a:lvl1pPr defTabSz="912495">
                <a:defRPr>
                  <a:solidFill>
                    <a:srgbClr val="FFFFFF"/>
                  </a:solidFill>
                  <a:latin typeface="Calibri" panose="020F0502020204030204" charset="0"/>
                  <a:ea typeface="宋体" panose="02010600030101010101" pitchFamily="2" charset="-122"/>
                </a:defRPr>
              </a:lvl1pPr>
              <a:lvl2pPr marL="742950" indent="-285750" defTabSz="912495">
                <a:defRPr>
                  <a:solidFill>
                    <a:srgbClr val="FFFFFF"/>
                  </a:solidFill>
                  <a:latin typeface="Calibri" panose="020F0502020204030204" charset="0"/>
                  <a:ea typeface="宋体" panose="02010600030101010101" pitchFamily="2" charset="-122"/>
                </a:defRPr>
              </a:lvl2pPr>
              <a:lvl3pPr marL="1143000" indent="-228600" defTabSz="912495">
                <a:defRPr>
                  <a:solidFill>
                    <a:srgbClr val="FFFFFF"/>
                  </a:solidFill>
                  <a:latin typeface="Calibri" panose="020F0502020204030204" charset="0"/>
                  <a:ea typeface="宋体" panose="02010600030101010101" pitchFamily="2" charset="-122"/>
                </a:defRPr>
              </a:lvl3pPr>
              <a:lvl4pPr marL="1600200" indent="-228600" defTabSz="912495">
                <a:defRPr>
                  <a:solidFill>
                    <a:srgbClr val="FFFFFF"/>
                  </a:solidFill>
                  <a:latin typeface="Calibri" panose="020F0502020204030204" charset="0"/>
                  <a:ea typeface="宋体" panose="02010600030101010101" pitchFamily="2" charset="-122"/>
                </a:defRPr>
              </a:lvl4pPr>
              <a:lvl5pPr marL="2057400" indent="-228600" defTabSz="912495">
                <a:defRPr>
                  <a:solidFill>
                    <a:srgbClr val="FFFFFF"/>
                  </a:solidFill>
                  <a:latin typeface="Calibri" panose="020F0502020204030204" charset="0"/>
                  <a:ea typeface="宋体" panose="02010600030101010101" pitchFamily="2" charset="-122"/>
                </a:defRPr>
              </a:lvl5pPr>
              <a:lvl6pPr marL="2514600" indent="-228600" defTabSz="91249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91249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91249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91249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algn="ctr" eaLnBrk="1" hangingPunct="1"/>
              <a:r>
                <a:rPr lang="id-ID" altLang="zh-CN" sz="4800" b="1" dirty="0">
                  <a:solidFill>
                    <a:srgbClr val="000000"/>
                  </a:solidFill>
                  <a:latin typeface="Arial" panose="020B0604020202020204" pitchFamily="34" charset="0"/>
                  <a:ea typeface="黑体" panose="02010609060101010101" charset="-122"/>
                  <a:sym typeface="Arial" panose="020B0604020202020204" pitchFamily="34" charset="0"/>
                </a:rPr>
                <a:t>S</a:t>
              </a:r>
              <a:endParaRPr lang="id-ID" altLang="zh-CN" sz="4800" b="1" dirty="0">
                <a:solidFill>
                  <a:srgbClr val="000000"/>
                </a:solidFill>
                <a:latin typeface="Arial" panose="020B0604020202020204" pitchFamily="34" charset="0"/>
                <a:ea typeface="黑体" panose="02010609060101010101" charset="-122"/>
                <a:sym typeface="Arial" panose="020B0604020202020204" pitchFamily="34" charset="0"/>
              </a:endParaRPr>
            </a:p>
          </p:txBody>
        </p:sp>
        <p:sp>
          <p:nvSpPr>
            <p:cNvPr id="73" name="Freeform 5"/>
            <p:cNvSpPr/>
            <p:nvPr>
              <p:custDataLst>
                <p:tags r:id="rId4"/>
              </p:custDataLst>
            </p:nvPr>
          </p:nvSpPr>
          <p:spPr bwMode="auto">
            <a:xfrm rot="2700000">
              <a:off x="9440" y="3129"/>
              <a:ext cx="1856" cy="2372"/>
            </a:xfrm>
            <a:custGeom>
              <a:avLst/>
              <a:gdLst>
                <a:gd name="T0" fmla="*/ 919785 w 348"/>
                <a:gd name="T1" fmla="*/ 0 h 444"/>
                <a:gd name="T2" fmla="*/ 311881 w 348"/>
                <a:gd name="T3" fmla="*/ 608751 h 444"/>
                <a:gd name="T4" fmla="*/ 311881 w 348"/>
                <a:gd name="T5" fmla="*/ 1736263 h 444"/>
                <a:gd name="T6" fmla="*/ 919785 w 348"/>
                <a:gd name="T7" fmla="*/ 2350307 h 444"/>
                <a:gd name="T8" fmla="*/ 1532974 w 348"/>
                <a:gd name="T9" fmla="*/ 1736263 h 444"/>
                <a:gd name="T10" fmla="*/ 1532974 w 348"/>
                <a:gd name="T11" fmla="*/ 608751 h 444"/>
                <a:gd name="T12" fmla="*/ 919785 w 348"/>
                <a:gd name="T13" fmla="*/ 0 h 4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rgbClr val="63A537"/>
            </a:solidFill>
            <a:ln>
              <a:noFill/>
            </a:ln>
          </p:spPr>
          <p:txBody>
            <a:bodyPr lIns="109710" tIns="54855" rIns="109710" bIns="54855"/>
            <a:lstStyle/>
            <a:p>
              <a:endParaRPr lang="zh-CN" altLang="en-US" sz="1800">
                <a:solidFill>
                  <a:srgbClr val="000000"/>
                </a:solidFill>
              </a:endParaRPr>
            </a:p>
          </p:txBody>
        </p:sp>
        <p:sp>
          <p:nvSpPr>
            <p:cNvPr id="74" name="TextBox 55"/>
            <p:cNvSpPr txBox="1">
              <a:spLocks noChangeArrowheads="1"/>
            </p:cNvSpPr>
            <p:nvPr>
              <p:custDataLst>
                <p:tags r:id="rId5"/>
              </p:custDataLst>
            </p:nvPr>
          </p:nvSpPr>
          <p:spPr bwMode="auto">
            <a:xfrm>
              <a:off x="9774" y="3895"/>
              <a:ext cx="1188" cy="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ormAutofit fontScale="60000"/>
            </a:bodyPr>
            <a:lstStyle>
              <a:lvl1pPr defTabSz="912495">
                <a:defRPr>
                  <a:solidFill>
                    <a:srgbClr val="FFFFFF"/>
                  </a:solidFill>
                  <a:latin typeface="Calibri" panose="020F0502020204030204" charset="0"/>
                  <a:ea typeface="宋体" panose="02010600030101010101" pitchFamily="2" charset="-122"/>
                </a:defRPr>
              </a:lvl1pPr>
              <a:lvl2pPr marL="742950" indent="-285750" defTabSz="912495">
                <a:defRPr>
                  <a:solidFill>
                    <a:srgbClr val="FFFFFF"/>
                  </a:solidFill>
                  <a:latin typeface="Calibri" panose="020F0502020204030204" charset="0"/>
                  <a:ea typeface="宋体" panose="02010600030101010101" pitchFamily="2" charset="-122"/>
                </a:defRPr>
              </a:lvl2pPr>
              <a:lvl3pPr marL="1143000" indent="-228600" defTabSz="912495">
                <a:defRPr>
                  <a:solidFill>
                    <a:srgbClr val="FFFFFF"/>
                  </a:solidFill>
                  <a:latin typeface="Calibri" panose="020F0502020204030204" charset="0"/>
                  <a:ea typeface="宋体" panose="02010600030101010101" pitchFamily="2" charset="-122"/>
                </a:defRPr>
              </a:lvl3pPr>
              <a:lvl4pPr marL="1600200" indent="-228600" defTabSz="912495">
                <a:defRPr>
                  <a:solidFill>
                    <a:srgbClr val="FFFFFF"/>
                  </a:solidFill>
                  <a:latin typeface="Calibri" panose="020F0502020204030204" charset="0"/>
                  <a:ea typeface="宋体" panose="02010600030101010101" pitchFamily="2" charset="-122"/>
                </a:defRPr>
              </a:lvl4pPr>
              <a:lvl5pPr marL="2057400" indent="-228600" defTabSz="912495">
                <a:defRPr>
                  <a:solidFill>
                    <a:srgbClr val="FFFFFF"/>
                  </a:solidFill>
                  <a:latin typeface="Calibri" panose="020F0502020204030204" charset="0"/>
                  <a:ea typeface="宋体" panose="02010600030101010101" pitchFamily="2" charset="-122"/>
                </a:defRPr>
              </a:lvl5pPr>
              <a:lvl6pPr marL="2514600" indent="-228600" defTabSz="91249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91249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91249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91249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algn="ctr" eaLnBrk="1" hangingPunct="1"/>
              <a:r>
                <a:rPr lang="id-ID" altLang="zh-CN" sz="4800" b="1" dirty="0">
                  <a:solidFill>
                    <a:srgbClr val="000000"/>
                  </a:solidFill>
                  <a:latin typeface="Arial" panose="020B0604020202020204" pitchFamily="34" charset="0"/>
                  <a:ea typeface="黑体" panose="02010609060101010101" charset="-122"/>
                  <a:sym typeface="Arial" panose="020B0604020202020204" pitchFamily="34" charset="0"/>
                </a:rPr>
                <a:t>W</a:t>
              </a:r>
              <a:endParaRPr lang="id-ID" altLang="zh-CN" sz="4800" b="1" dirty="0">
                <a:solidFill>
                  <a:srgbClr val="000000"/>
                </a:solidFill>
                <a:latin typeface="Arial" panose="020B0604020202020204" pitchFamily="34" charset="0"/>
                <a:ea typeface="黑体" panose="02010609060101010101" charset="-122"/>
                <a:sym typeface="Arial" panose="020B0604020202020204" pitchFamily="34" charset="0"/>
              </a:endParaRPr>
            </a:p>
          </p:txBody>
        </p:sp>
        <p:sp>
          <p:nvSpPr>
            <p:cNvPr id="75" name="Freeform 5"/>
            <p:cNvSpPr/>
            <p:nvPr>
              <p:custDataLst>
                <p:tags r:id="rId6"/>
              </p:custDataLst>
            </p:nvPr>
          </p:nvSpPr>
          <p:spPr bwMode="auto">
            <a:xfrm rot="2700000" flipH="1">
              <a:off x="7709" y="4857"/>
              <a:ext cx="1858" cy="2372"/>
            </a:xfrm>
            <a:custGeom>
              <a:avLst/>
              <a:gdLst>
                <a:gd name="T0" fmla="*/ 919785 w 348"/>
                <a:gd name="T1" fmla="*/ 0 h 444"/>
                <a:gd name="T2" fmla="*/ 311881 w 348"/>
                <a:gd name="T3" fmla="*/ 608751 h 444"/>
                <a:gd name="T4" fmla="*/ 311881 w 348"/>
                <a:gd name="T5" fmla="*/ 1736263 h 444"/>
                <a:gd name="T6" fmla="*/ 919785 w 348"/>
                <a:gd name="T7" fmla="*/ 2350307 h 444"/>
                <a:gd name="T8" fmla="*/ 1532974 w 348"/>
                <a:gd name="T9" fmla="*/ 1736263 h 444"/>
                <a:gd name="T10" fmla="*/ 1532974 w 348"/>
                <a:gd name="T11" fmla="*/ 608751 h 444"/>
                <a:gd name="T12" fmla="*/ 919785 w 348"/>
                <a:gd name="T13" fmla="*/ 0 h 4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rgbClr val="44C1A3"/>
            </a:solidFill>
            <a:ln>
              <a:noFill/>
            </a:ln>
          </p:spPr>
          <p:txBody>
            <a:bodyPr lIns="109710" tIns="54855" rIns="109710" bIns="54855"/>
            <a:lstStyle/>
            <a:p>
              <a:endParaRPr lang="zh-CN" altLang="en-US" sz="1800">
                <a:solidFill>
                  <a:srgbClr val="000000"/>
                </a:solidFill>
              </a:endParaRPr>
            </a:p>
          </p:txBody>
        </p:sp>
        <p:sp>
          <p:nvSpPr>
            <p:cNvPr id="76" name="TextBox 56"/>
            <p:cNvSpPr txBox="1">
              <a:spLocks noChangeArrowheads="1"/>
            </p:cNvSpPr>
            <p:nvPr>
              <p:custDataLst>
                <p:tags r:id="rId7"/>
              </p:custDataLst>
            </p:nvPr>
          </p:nvSpPr>
          <p:spPr bwMode="auto">
            <a:xfrm>
              <a:off x="8043" y="5623"/>
              <a:ext cx="1189" cy="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ormAutofit fontScale="60000"/>
            </a:bodyPr>
            <a:lstStyle>
              <a:lvl1pPr defTabSz="912495">
                <a:defRPr>
                  <a:solidFill>
                    <a:srgbClr val="FFFFFF"/>
                  </a:solidFill>
                  <a:latin typeface="Calibri" panose="020F0502020204030204" charset="0"/>
                  <a:ea typeface="宋体" panose="02010600030101010101" pitchFamily="2" charset="-122"/>
                </a:defRPr>
              </a:lvl1pPr>
              <a:lvl2pPr marL="742950" indent="-285750" defTabSz="912495">
                <a:defRPr>
                  <a:solidFill>
                    <a:srgbClr val="FFFFFF"/>
                  </a:solidFill>
                  <a:latin typeface="Calibri" panose="020F0502020204030204" charset="0"/>
                  <a:ea typeface="宋体" panose="02010600030101010101" pitchFamily="2" charset="-122"/>
                </a:defRPr>
              </a:lvl2pPr>
              <a:lvl3pPr marL="1143000" indent="-228600" defTabSz="912495">
                <a:defRPr>
                  <a:solidFill>
                    <a:srgbClr val="FFFFFF"/>
                  </a:solidFill>
                  <a:latin typeface="Calibri" panose="020F0502020204030204" charset="0"/>
                  <a:ea typeface="宋体" panose="02010600030101010101" pitchFamily="2" charset="-122"/>
                </a:defRPr>
              </a:lvl3pPr>
              <a:lvl4pPr marL="1600200" indent="-228600" defTabSz="912495">
                <a:defRPr>
                  <a:solidFill>
                    <a:srgbClr val="FFFFFF"/>
                  </a:solidFill>
                  <a:latin typeface="Calibri" panose="020F0502020204030204" charset="0"/>
                  <a:ea typeface="宋体" panose="02010600030101010101" pitchFamily="2" charset="-122"/>
                </a:defRPr>
              </a:lvl4pPr>
              <a:lvl5pPr marL="2057400" indent="-228600" defTabSz="912495">
                <a:defRPr>
                  <a:solidFill>
                    <a:srgbClr val="FFFFFF"/>
                  </a:solidFill>
                  <a:latin typeface="Calibri" panose="020F0502020204030204" charset="0"/>
                  <a:ea typeface="宋体" panose="02010600030101010101" pitchFamily="2" charset="-122"/>
                </a:defRPr>
              </a:lvl5pPr>
              <a:lvl6pPr marL="2514600" indent="-228600" defTabSz="91249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91249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91249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91249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algn="ctr" eaLnBrk="1" hangingPunct="1"/>
              <a:r>
                <a:rPr lang="id-ID" altLang="zh-CN" sz="4800" b="1">
                  <a:solidFill>
                    <a:srgbClr val="000000"/>
                  </a:solidFill>
                  <a:latin typeface="Arial" panose="020B0604020202020204" pitchFamily="34" charset="0"/>
                  <a:ea typeface="黑体" panose="02010609060101010101" charset="-122"/>
                  <a:sym typeface="Arial" panose="020B0604020202020204" pitchFamily="34" charset="0"/>
                </a:rPr>
                <a:t>O</a:t>
              </a:r>
              <a:endParaRPr lang="id-ID" altLang="zh-CN" sz="4800" b="1">
                <a:solidFill>
                  <a:srgbClr val="000000"/>
                </a:solidFill>
                <a:latin typeface="Arial" panose="020B0604020202020204" pitchFamily="34" charset="0"/>
                <a:ea typeface="黑体" panose="02010609060101010101" charset="-122"/>
                <a:sym typeface="Arial" panose="020B0604020202020204" pitchFamily="34" charset="0"/>
              </a:endParaRPr>
            </a:p>
          </p:txBody>
        </p:sp>
        <p:sp>
          <p:nvSpPr>
            <p:cNvPr id="77" name="Freeform 5"/>
            <p:cNvSpPr/>
            <p:nvPr>
              <p:custDataLst>
                <p:tags r:id="rId8"/>
              </p:custDataLst>
            </p:nvPr>
          </p:nvSpPr>
          <p:spPr bwMode="auto">
            <a:xfrm rot="18900000" flipH="1">
              <a:off x="9440" y="4856"/>
              <a:ext cx="1856" cy="2374"/>
            </a:xfrm>
            <a:custGeom>
              <a:avLst/>
              <a:gdLst>
                <a:gd name="T0" fmla="*/ 919545 w 348"/>
                <a:gd name="T1" fmla="*/ 0 h 444"/>
                <a:gd name="T2" fmla="*/ 311800 w 348"/>
                <a:gd name="T3" fmla="*/ 608909 h 444"/>
                <a:gd name="T4" fmla="*/ 311800 w 348"/>
                <a:gd name="T5" fmla="*/ 1736716 h 444"/>
                <a:gd name="T6" fmla="*/ 919545 w 348"/>
                <a:gd name="T7" fmla="*/ 2350920 h 444"/>
                <a:gd name="T8" fmla="*/ 1532575 w 348"/>
                <a:gd name="T9" fmla="*/ 1736716 h 444"/>
                <a:gd name="T10" fmla="*/ 1532575 w 348"/>
                <a:gd name="T11" fmla="*/ 608909 h 444"/>
                <a:gd name="T12" fmla="*/ 919545 w 348"/>
                <a:gd name="T13" fmla="*/ 0 h 4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rgbClr val="99CB38"/>
            </a:solidFill>
            <a:ln>
              <a:noFill/>
            </a:ln>
          </p:spPr>
          <p:txBody>
            <a:bodyPr lIns="109710" tIns="54855" rIns="109710" bIns="54855"/>
            <a:lstStyle/>
            <a:p>
              <a:endParaRPr lang="zh-CN" altLang="en-US" sz="1800">
                <a:solidFill>
                  <a:srgbClr val="000000"/>
                </a:solidFill>
              </a:endParaRPr>
            </a:p>
          </p:txBody>
        </p:sp>
        <p:sp>
          <p:nvSpPr>
            <p:cNvPr id="78" name="TextBox 57"/>
            <p:cNvSpPr txBox="1">
              <a:spLocks noChangeArrowheads="1"/>
            </p:cNvSpPr>
            <p:nvPr>
              <p:custDataLst>
                <p:tags r:id="rId9"/>
              </p:custDataLst>
            </p:nvPr>
          </p:nvSpPr>
          <p:spPr bwMode="auto">
            <a:xfrm>
              <a:off x="9775" y="5623"/>
              <a:ext cx="1188" cy="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ormAutofit fontScale="60000"/>
            </a:bodyPr>
            <a:lstStyle>
              <a:lvl1pPr defTabSz="912495">
                <a:defRPr>
                  <a:solidFill>
                    <a:srgbClr val="FFFFFF"/>
                  </a:solidFill>
                  <a:latin typeface="Calibri" panose="020F0502020204030204" charset="0"/>
                  <a:ea typeface="宋体" panose="02010600030101010101" pitchFamily="2" charset="-122"/>
                </a:defRPr>
              </a:lvl1pPr>
              <a:lvl2pPr marL="742950" indent="-285750" defTabSz="912495">
                <a:defRPr>
                  <a:solidFill>
                    <a:srgbClr val="FFFFFF"/>
                  </a:solidFill>
                  <a:latin typeface="Calibri" panose="020F0502020204030204" charset="0"/>
                  <a:ea typeface="宋体" panose="02010600030101010101" pitchFamily="2" charset="-122"/>
                </a:defRPr>
              </a:lvl2pPr>
              <a:lvl3pPr marL="1143000" indent="-228600" defTabSz="912495">
                <a:defRPr>
                  <a:solidFill>
                    <a:srgbClr val="FFFFFF"/>
                  </a:solidFill>
                  <a:latin typeface="Calibri" panose="020F0502020204030204" charset="0"/>
                  <a:ea typeface="宋体" panose="02010600030101010101" pitchFamily="2" charset="-122"/>
                </a:defRPr>
              </a:lvl3pPr>
              <a:lvl4pPr marL="1600200" indent="-228600" defTabSz="912495">
                <a:defRPr>
                  <a:solidFill>
                    <a:srgbClr val="FFFFFF"/>
                  </a:solidFill>
                  <a:latin typeface="Calibri" panose="020F0502020204030204" charset="0"/>
                  <a:ea typeface="宋体" panose="02010600030101010101" pitchFamily="2" charset="-122"/>
                </a:defRPr>
              </a:lvl4pPr>
              <a:lvl5pPr marL="2057400" indent="-228600" defTabSz="912495">
                <a:defRPr>
                  <a:solidFill>
                    <a:srgbClr val="FFFFFF"/>
                  </a:solidFill>
                  <a:latin typeface="Calibri" panose="020F0502020204030204" charset="0"/>
                  <a:ea typeface="宋体" panose="02010600030101010101" pitchFamily="2" charset="-122"/>
                </a:defRPr>
              </a:lvl5pPr>
              <a:lvl6pPr marL="2514600" indent="-228600" defTabSz="91249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91249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91249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91249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algn="ctr" eaLnBrk="1" hangingPunct="1"/>
              <a:r>
                <a:rPr lang="id-ID" altLang="zh-CN" sz="4800" b="1" dirty="0">
                  <a:solidFill>
                    <a:srgbClr val="000000"/>
                  </a:solidFill>
                  <a:latin typeface="Arial" panose="020B0604020202020204" pitchFamily="34" charset="0"/>
                  <a:ea typeface="黑体" panose="02010609060101010101" charset="-122"/>
                  <a:sym typeface="Arial" panose="020B0604020202020204" pitchFamily="34" charset="0"/>
                </a:rPr>
                <a:t>T</a:t>
              </a:r>
              <a:endParaRPr lang="id-ID" altLang="zh-CN" sz="4800" b="1" dirty="0">
                <a:solidFill>
                  <a:srgbClr val="000000"/>
                </a:solidFill>
                <a:latin typeface="Arial" panose="020B0604020202020204" pitchFamily="34" charset="0"/>
                <a:ea typeface="黑体" panose="02010609060101010101" charset="-122"/>
                <a:sym typeface="Arial" panose="020B0604020202020204" pitchFamily="34" charset="0"/>
              </a:endParaRPr>
            </a:p>
          </p:txBody>
        </p:sp>
        <p:sp>
          <p:nvSpPr>
            <p:cNvPr id="79" name="Oval 21"/>
            <p:cNvSpPr/>
            <p:nvPr>
              <p:custDataLst>
                <p:tags r:id="rId10"/>
              </p:custDataLst>
            </p:nvPr>
          </p:nvSpPr>
          <p:spPr>
            <a:xfrm>
              <a:off x="4162" y="3852"/>
              <a:ext cx="662" cy="662"/>
            </a:xfrm>
            <a:prstGeom prst="ellipse">
              <a:avLst/>
            </a:prstGeom>
            <a:solidFill>
              <a:srgbClr val="37A76F"/>
            </a:solidFill>
            <a:ln>
              <a:noFill/>
            </a:ln>
            <a:effectLst/>
          </p:spPr>
          <p:style>
            <a:lnRef idx="1">
              <a:srgbClr val="99CB38"/>
            </a:lnRef>
            <a:fillRef idx="3">
              <a:srgbClr val="99CB38"/>
            </a:fillRef>
            <a:effectRef idx="2">
              <a:srgbClr val="99CB38"/>
            </a:effectRef>
            <a:fontRef idx="minor">
              <a:srgbClr val="000000"/>
            </a:fontRef>
          </p:style>
          <p:txBody>
            <a:bodyPr lIns="121893" tIns="60946" rIns="121893" bIns="60946" anchor="ctr"/>
            <a:lstStyle/>
            <a:p>
              <a:pPr algn="ctr" defTabSz="913765" eaLnBrk="1" hangingPunct="1">
                <a:spcBef>
                  <a:spcPts val="0"/>
                </a:spcBef>
                <a:spcAft>
                  <a:spcPts val="0"/>
                </a:spcAft>
                <a:defRPr/>
              </a:pPr>
              <a:endParaRPr lang="en-US" sz="1800" dirty="0">
                <a:solidFill>
                  <a:srgbClr val="000000"/>
                </a:solidFill>
                <a:latin typeface="Arial" panose="020B0604020202020204" pitchFamily="34" charset="0"/>
                <a:sym typeface="Arial" panose="020B0604020202020204" pitchFamily="34" charset="0"/>
              </a:endParaRPr>
            </a:p>
          </p:txBody>
        </p:sp>
        <p:sp>
          <p:nvSpPr>
            <p:cNvPr id="80" name="Freeform 2"/>
            <p:cNvSpPr>
              <a:spLocks noChangeArrowheads="1"/>
            </p:cNvSpPr>
            <p:nvPr>
              <p:custDataLst>
                <p:tags r:id="rId11"/>
              </p:custDataLst>
            </p:nvPr>
          </p:nvSpPr>
          <p:spPr bwMode="auto">
            <a:xfrm>
              <a:off x="4329" y="3994"/>
              <a:ext cx="349" cy="351"/>
            </a:xfrm>
            <a:custGeom>
              <a:avLst/>
              <a:gdLst>
                <a:gd name="T0" fmla="*/ 174033 w 6844"/>
                <a:gd name="T1" fmla="*/ 87064 h 6844"/>
                <a:gd name="T2" fmla="*/ 174033 w 6844"/>
                <a:gd name="T3" fmla="*/ 145614 h 6844"/>
                <a:gd name="T4" fmla="*/ 174033 w 6844"/>
                <a:gd name="T5" fmla="*/ 87064 h 6844"/>
                <a:gd name="T6" fmla="*/ 346496 w 6844"/>
                <a:gd name="T7" fmla="*/ 9522 h 6844"/>
                <a:gd name="T8" fmla="*/ 275303 w 6844"/>
                <a:gd name="T9" fmla="*/ 120290 h 6844"/>
                <a:gd name="T10" fmla="*/ 259455 w 6844"/>
                <a:gd name="T11" fmla="*/ 63310 h 6844"/>
                <a:gd name="T12" fmla="*/ 257885 w 6844"/>
                <a:gd name="T13" fmla="*/ 137713 h 6844"/>
                <a:gd name="T14" fmla="*/ 224668 w 6844"/>
                <a:gd name="T15" fmla="*/ 189880 h 6844"/>
                <a:gd name="T16" fmla="*/ 264214 w 6844"/>
                <a:gd name="T17" fmla="*/ 231058 h 6844"/>
                <a:gd name="T18" fmla="*/ 264214 w 6844"/>
                <a:gd name="T19" fmla="*/ 232628 h 6844"/>
                <a:gd name="T20" fmla="*/ 259455 w 6844"/>
                <a:gd name="T21" fmla="*/ 335494 h 6844"/>
                <a:gd name="T22" fmla="*/ 243656 w 6844"/>
                <a:gd name="T23" fmla="*/ 346586 h 6844"/>
                <a:gd name="T24" fmla="*/ 243656 w 6844"/>
                <a:gd name="T25" fmla="*/ 257952 h 6844"/>
                <a:gd name="T26" fmla="*/ 131348 w 6844"/>
                <a:gd name="T27" fmla="*/ 294368 h 6844"/>
                <a:gd name="T28" fmla="*/ 123449 w 6844"/>
                <a:gd name="T29" fmla="*/ 302269 h 6844"/>
                <a:gd name="T30" fmla="*/ 44306 w 6844"/>
                <a:gd name="T31" fmla="*/ 346586 h 6844"/>
                <a:gd name="T32" fmla="*/ 36407 w 6844"/>
                <a:gd name="T33" fmla="*/ 319692 h 6844"/>
                <a:gd name="T34" fmla="*/ 144006 w 6844"/>
                <a:gd name="T35" fmla="*/ 231058 h 6844"/>
                <a:gd name="T36" fmla="*/ 90232 w 6844"/>
                <a:gd name="T37" fmla="*/ 139283 h 6844"/>
                <a:gd name="T38" fmla="*/ 87042 w 6844"/>
                <a:gd name="T39" fmla="*/ 131382 h 6844"/>
                <a:gd name="T40" fmla="*/ 63294 w 6844"/>
                <a:gd name="T41" fmla="*/ 66501 h 6844"/>
                <a:gd name="T42" fmla="*/ 20609 w 6844"/>
                <a:gd name="T43" fmla="*/ 129812 h 6844"/>
                <a:gd name="T44" fmla="*/ 52255 w 6844"/>
                <a:gd name="T45" fmla="*/ 1621 h 6844"/>
                <a:gd name="T46" fmla="*/ 91802 w 6844"/>
                <a:gd name="T47" fmla="*/ 47508 h 6844"/>
                <a:gd name="T48" fmla="*/ 109220 w 6844"/>
                <a:gd name="T49" fmla="*/ 45938 h 6844"/>
                <a:gd name="T50" fmla="*/ 238897 w 6844"/>
                <a:gd name="T51" fmla="*/ 45938 h 6844"/>
                <a:gd name="T52" fmla="*/ 254745 w 6844"/>
                <a:gd name="T53" fmla="*/ 47508 h 6844"/>
                <a:gd name="T54" fmla="*/ 294292 w 6844"/>
                <a:gd name="T55" fmla="*/ 0 h 6844"/>
                <a:gd name="T56" fmla="*/ 230998 w 6844"/>
                <a:gd name="T57" fmla="*/ 60170 h 6844"/>
                <a:gd name="T58" fmla="*/ 174033 w 6844"/>
                <a:gd name="T59" fmla="*/ 58600 h 6844"/>
                <a:gd name="T60" fmla="*/ 115549 w 6844"/>
                <a:gd name="T61" fmla="*/ 125051 h 6844"/>
                <a:gd name="T62" fmla="*/ 188262 w 6844"/>
                <a:gd name="T63" fmla="*/ 159897 h 6844"/>
                <a:gd name="T64" fmla="*/ 230998 w 6844"/>
                <a:gd name="T65" fmla="*/ 60170 h 6844"/>
                <a:gd name="T66" fmla="*/ 230998 w 6844"/>
                <a:gd name="T67" fmla="*/ 60170 h 68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rgbClr val="FFFFFF"/>
            </a:solidFill>
            <a:ln>
              <a:noFill/>
            </a:ln>
          </p:spPr>
          <p:txBody>
            <a:bodyPr wrap="none" lIns="121899" tIns="60950" rIns="121899" bIns="60950" anchor="ctr"/>
            <a:lstStyle/>
            <a:p>
              <a:endParaRPr lang="zh-CN" altLang="en-US" sz="1800">
                <a:solidFill>
                  <a:srgbClr val="000000"/>
                </a:solidFill>
              </a:endParaRPr>
            </a:p>
          </p:txBody>
        </p:sp>
        <p:sp>
          <p:nvSpPr>
            <p:cNvPr id="81" name="Oval 31"/>
            <p:cNvSpPr/>
            <p:nvPr>
              <p:custDataLst>
                <p:tags r:id="rId12"/>
              </p:custDataLst>
            </p:nvPr>
          </p:nvSpPr>
          <p:spPr>
            <a:xfrm>
              <a:off x="11341" y="3845"/>
              <a:ext cx="664" cy="664"/>
            </a:xfrm>
            <a:prstGeom prst="ellipse">
              <a:avLst/>
            </a:prstGeom>
            <a:solidFill>
              <a:srgbClr val="63A537"/>
            </a:solidFill>
            <a:ln>
              <a:noFill/>
            </a:ln>
            <a:effectLst/>
          </p:spPr>
          <p:style>
            <a:lnRef idx="1">
              <a:srgbClr val="99CB38"/>
            </a:lnRef>
            <a:fillRef idx="3">
              <a:srgbClr val="99CB38"/>
            </a:fillRef>
            <a:effectRef idx="2">
              <a:srgbClr val="99CB38"/>
            </a:effectRef>
            <a:fontRef idx="minor">
              <a:srgbClr val="000000"/>
            </a:fontRef>
          </p:style>
          <p:txBody>
            <a:bodyPr lIns="91422" tIns="45711" rIns="91422" bIns="45711" anchor="ctr"/>
            <a:lstStyle/>
            <a:p>
              <a:pPr algn="ctr" defTabSz="913765" eaLnBrk="1" hangingPunct="1">
                <a:spcBef>
                  <a:spcPts val="0"/>
                </a:spcBef>
                <a:spcAft>
                  <a:spcPts val="0"/>
                </a:spcAft>
                <a:defRPr/>
              </a:pPr>
              <a:r>
                <a:rPr lang="en-US" sz="1800" dirty="0">
                  <a:solidFill>
                    <a:srgbClr val="000000"/>
                  </a:solidFill>
                  <a:latin typeface="Arial" panose="020B0604020202020204" pitchFamily="34" charset="0"/>
                  <a:sym typeface="Arial" panose="020B0604020202020204" pitchFamily="34" charset="0"/>
                </a:rPr>
                <a:t> </a:t>
              </a:r>
              <a:endParaRPr lang="en-US" sz="1800" dirty="0">
                <a:solidFill>
                  <a:srgbClr val="000000"/>
                </a:solidFill>
                <a:latin typeface="Arial" panose="020B0604020202020204" pitchFamily="34" charset="0"/>
                <a:sym typeface="Arial" panose="020B0604020202020204" pitchFamily="34" charset="0"/>
              </a:endParaRPr>
            </a:p>
          </p:txBody>
        </p:sp>
        <p:sp>
          <p:nvSpPr>
            <p:cNvPr id="82" name="Freeform 3"/>
            <p:cNvSpPr>
              <a:spLocks noChangeArrowheads="1"/>
            </p:cNvSpPr>
            <p:nvPr>
              <p:custDataLst>
                <p:tags r:id="rId13"/>
              </p:custDataLst>
            </p:nvPr>
          </p:nvSpPr>
          <p:spPr bwMode="auto">
            <a:xfrm>
              <a:off x="11523" y="4033"/>
              <a:ext cx="338" cy="260"/>
            </a:xfrm>
            <a:custGeom>
              <a:avLst/>
              <a:gdLst>
                <a:gd name="T0" fmla="*/ 159145 w 6392"/>
                <a:gd name="T1" fmla="*/ 118563 h 4907"/>
                <a:gd name="T2" fmla="*/ 135436 w 6392"/>
                <a:gd name="T3" fmla="*/ 101618 h 4907"/>
                <a:gd name="T4" fmla="*/ 74537 w 6392"/>
                <a:gd name="T5" fmla="*/ 115205 h 4907"/>
                <a:gd name="T6" fmla="*/ 20352 w 6392"/>
                <a:gd name="T7" fmla="*/ 240431 h 4907"/>
                <a:gd name="T8" fmla="*/ 142255 w 6392"/>
                <a:gd name="T9" fmla="*/ 186290 h 4907"/>
                <a:gd name="T10" fmla="*/ 159145 w 6392"/>
                <a:gd name="T11" fmla="*/ 118563 h 4907"/>
                <a:gd name="T12" fmla="*/ 128722 w 6392"/>
                <a:gd name="T13" fmla="*/ 169345 h 4907"/>
                <a:gd name="T14" fmla="*/ 37295 w 6392"/>
                <a:gd name="T15" fmla="*/ 223538 h 4907"/>
                <a:gd name="T16" fmla="*/ 88070 w 6392"/>
                <a:gd name="T17" fmla="*/ 132098 h 4907"/>
                <a:gd name="T18" fmla="*/ 98299 w 6392"/>
                <a:gd name="T19" fmla="*/ 138918 h 4907"/>
                <a:gd name="T20" fmla="*/ 118546 w 6392"/>
                <a:gd name="T21" fmla="*/ 159168 h 4907"/>
                <a:gd name="T22" fmla="*/ 128722 w 6392"/>
                <a:gd name="T23" fmla="*/ 169345 h 4907"/>
                <a:gd name="T24" fmla="*/ 325057 w 6392"/>
                <a:gd name="T25" fmla="*/ 37248 h 4907"/>
                <a:gd name="T26" fmla="*/ 189621 w 6392"/>
                <a:gd name="T27" fmla="*/ 33890 h 4907"/>
                <a:gd name="T28" fmla="*/ 145612 w 6392"/>
                <a:gd name="T29" fmla="*/ 88083 h 4907"/>
                <a:gd name="T30" fmla="*/ 159145 w 6392"/>
                <a:gd name="T31" fmla="*/ 115205 h 4907"/>
                <a:gd name="T32" fmla="*/ 226916 w 6392"/>
                <a:gd name="T33" fmla="*/ 128740 h 4907"/>
                <a:gd name="T34" fmla="*/ 325057 w 6392"/>
                <a:gd name="T35" fmla="*/ 37248 h 4907"/>
                <a:gd name="T36" fmla="*/ 287920 w 6392"/>
                <a:gd name="T37" fmla="*/ 81263 h 4907"/>
                <a:gd name="T38" fmla="*/ 193083 w 6392"/>
                <a:gd name="T39" fmla="*/ 101618 h 4907"/>
                <a:gd name="T40" fmla="*/ 213330 w 6392"/>
                <a:gd name="T41" fmla="*/ 77905 h 4907"/>
                <a:gd name="T42" fmla="*/ 182907 w 6392"/>
                <a:gd name="T43" fmla="*/ 74548 h 4907"/>
                <a:gd name="T44" fmla="*/ 270872 w 6392"/>
                <a:gd name="T45" fmla="*/ 30533 h 4907"/>
                <a:gd name="T46" fmla="*/ 287920 w 6392"/>
                <a:gd name="T47" fmla="*/ 81263 h 4907"/>
                <a:gd name="T48" fmla="*/ 166017 w 6392"/>
                <a:gd name="T49" fmla="*/ 118563 h 4907"/>
                <a:gd name="T50" fmla="*/ 179550 w 6392"/>
                <a:gd name="T51" fmla="*/ 162525 h 4907"/>
                <a:gd name="T52" fmla="*/ 179550 w 6392"/>
                <a:gd name="T53" fmla="*/ 135455 h 4907"/>
                <a:gd name="T54" fmla="*/ 166017 w 6392"/>
                <a:gd name="T55" fmla="*/ 118563 h 4907"/>
                <a:gd name="T56" fmla="*/ 115189 w 6392"/>
                <a:gd name="T57" fmla="*/ 84725 h 4907"/>
                <a:gd name="T58" fmla="*/ 108370 w 6392"/>
                <a:gd name="T59" fmla="*/ 61013 h 4907"/>
                <a:gd name="T60" fmla="*/ 132079 w 6392"/>
                <a:gd name="T61" fmla="*/ 81263 h 4907"/>
                <a:gd name="T62" fmla="*/ 135436 w 6392"/>
                <a:gd name="T63" fmla="*/ 98260 h 4907"/>
                <a:gd name="T64" fmla="*/ 115189 w 6392"/>
                <a:gd name="T65" fmla="*/ 84725 h 4907"/>
                <a:gd name="T66" fmla="*/ 115189 w 6392"/>
                <a:gd name="T67" fmla="*/ 84725 h 490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92" h="4907">
                  <a:moveTo>
                    <a:pt x="3034" y="2260"/>
                  </a:moveTo>
                  <a:lnTo>
                    <a:pt x="3034" y="2260"/>
                  </a:lnTo>
                  <a:cubicBezTo>
                    <a:pt x="2776" y="2196"/>
                    <a:pt x="2776" y="2196"/>
                    <a:pt x="2776" y="2196"/>
                  </a:cubicBezTo>
                  <a:cubicBezTo>
                    <a:pt x="2582" y="1937"/>
                    <a:pt x="2582" y="1937"/>
                    <a:pt x="2582" y="1937"/>
                  </a:cubicBezTo>
                  <a:cubicBezTo>
                    <a:pt x="2454" y="2001"/>
                    <a:pt x="2454" y="2001"/>
                    <a:pt x="2454" y="2001"/>
                  </a:cubicBezTo>
                  <a:cubicBezTo>
                    <a:pt x="2132" y="1873"/>
                    <a:pt x="1679" y="1937"/>
                    <a:pt x="1421" y="2196"/>
                  </a:cubicBezTo>
                  <a:cubicBezTo>
                    <a:pt x="388" y="3228"/>
                    <a:pt x="388" y="3228"/>
                    <a:pt x="388" y="3228"/>
                  </a:cubicBezTo>
                  <a:cubicBezTo>
                    <a:pt x="0" y="3615"/>
                    <a:pt x="0" y="4197"/>
                    <a:pt x="388" y="4583"/>
                  </a:cubicBezTo>
                  <a:cubicBezTo>
                    <a:pt x="775" y="4906"/>
                    <a:pt x="1357" y="4906"/>
                    <a:pt x="1743" y="4583"/>
                  </a:cubicBezTo>
                  <a:cubicBezTo>
                    <a:pt x="2712" y="3551"/>
                    <a:pt x="2712" y="3551"/>
                    <a:pt x="2712" y="3551"/>
                  </a:cubicBezTo>
                  <a:cubicBezTo>
                    <a:pt x="3034" y="3228"/>
                    <a:pt x="3099" y="2776"/>
                    <a:pt x="2906" y="2454"/>
                  </a:cubicBezTo>
                  <a:lnTo>
                    <a:pt x="3034" y="2260"/>
                  </a:lnTo>
                  <a:close/>
                  <a:moveTo>
                    <a:pt x="2454" y="3228"/>
                  </a:moveTo>
                  <a:lnTo>
                    <a:pt x="2454" y="3228"/>
                  </a:lnTo>
                  <a:cubicBezTo>
                    <a:pt x="1421" y="4261"/>
                    <a:pt x="1421" y="4261"/>
                    <a:pt x="1421" y="4261"/>
                  </a:cubicBezTo>
                  <a:cubicBezTo>
                    <a:pt x="1227" y="4455"/>
                    <a:pt x="905" y="4455"/>
                    <a:pt x="711" y="4261"/>
                  </a:cubicBezTo>
                  <a:cubicBezTo>
                    <a:pt x="516" y="4067"/>
                    <a:pt x="516" y="3745"/>
                    <a:pt x="711" y="3551"/>
                  </a:cubicBezTo>
                  <a:cubicBezTo>
                    <a:pt x="1679" y="2518"/>
                    <a:pt x="1679" y="2518"/>
                    <a:pt x="1679" y="2518"/>
                  </a:cubicBezTo>
                  <a:cubicBezTo>
                    <a:pt x="1807" y="2390"/>
                    <a:pt x="2002" y="2324"/>
                    <a:pt x="2132" y="2390"/>
                  </a:cubicBezTo>
                  <a:cubicBezTo>
                    <a:pt x="1874" y="2648"/>
                    <a:pt x="1874" y="2648"/>
                    <a:pt x="1874" y="2648"/>
                  </a:cubicBezTo>
                  <a:cubicBezTo>
                    <a:pt x="1743" y="2776"/>
                    <a:pt x="1743" y="2970"/>
                    <a:pt x="1874" y="3034"/>
                  </a:cubicBezTo>
                  <a:cubicBezTo>
                    <a:pt x="1938" y="3164"/>
                    <a:pt x="2132" y="3164"/>
                    <a:pt x="2260" y="3034"/>
                  </a:cubicBezTo>
                  <a:cubicBezTo>
                    <a:pt x="2582" y="2776"/>
                    <a:pt x="2582" y="2776"/>
                    <a:pt x="2582" y="2776"/>
                  </a:cubicBezTo>
                  <a:cubicBezTo>
                    <a:pt x="2582" y="2906"/>
                    <a:pt x="2582" y="3098"/>
                    <a:pt x="2454" y="3228"/>
                  </a:cubicBezTo>
                  <a:close/>
                  <a:moveTo>
                    <a:pt x="6197" y="710"/>
                  </a:moveTo>
                  <a:lnTo>
                    <a:pt x="6197" y="710"/>
                  </a:lnTo>
                  <a:cubicBezTo>
                    <a:pt x="6005" y="258"/>
                    <a:pt x="5489" y="0"/>
                    <a:pt x="4972" y="194"/>
                  </a:cubicBezTo>
                  <a:cubicBezTo>
                    <a:pt x="3615" y="646"/>
                    <a:pt x="3615" y="646"/>
                    <a:pt x="3615" y="646"/>
                  </a:cubicBezTo>
                  <a:cubicBezTo>
                    <a:pt x="3229" y="841"/>
                    <a:pt x="3034" y="1163"/>
                    <a:pt x="3034" y="1549"/>
                  </a:cubicBezTo>
                  <a:cubicBezTo>
                    <a:pt x="2776" y="1679"/>
                    <a:pt x="2776" y="1679"/>
                    <a:pt x="2776" y="1679"/>
                  </a:cubicBezTo>
                  <a:cubicBezTo>
                    <a:pt x="2840" y="2001"/>
                    <a:pt x="2840" y="2001"/>
                    <a:pt x="2840" y="2001"/>
                  </a:cubicBezTo>
                  <a:cubicBezTo>
                    <a:pt x="3034" y="2196"/>
                    <a:pt x="3034" y="2196"/>
                    <a:pt x="3034" y="2196"/>
                  </a:cubicBezTo>
                  <a:cubicBezTo>
                    <a:pt x="3229" y="2132"/>
                    <a:pt x="3229" y="2132"/>
                    <a:pt x="3229" y="2132"/>
                  </a:cubicBezTo>
                  <a:cubicBezTo>
                    <a:pt x="3487" y="2454"/>
                    <a:pt x="3939" y="2582"/>
                    <a:pt x="4326" y="2454"/>
                  </a:cubicBezTo>
                  <a:cubicBezTo>
                    <a:pt x="5681" y="1937"/>
                    <a:pt x="5681" y="1937"/>
                    <a:pt x="5681" y="1937"/>
                  </a:cubicBezTo>
                  <a:cubicBezTo>
                    <a:pt x="6133" y="1743"/>
                    <a:pt x="6391" y="1227"/>
                    <a:pt x="6197" y="710"/>
                  </a:cubicBezTo>
                  <a:close/>
                  <a:moveTo>
                    <a:pt x="5489" y="1549"/>
                  </a:moveTo>
                  <a:lnTo>
                    <a:pt x="5489" y="1549"/>
                  </a:lnTo>
                  <a:cubicBezTo>
                    <a:pt x="4131" y="2065"/>
                    <a:pt x="4131" y="2065"/>
                    <a:pt x="4131" y="2065"/>
                  </a:cubicBezTo>
                  <a:cubicBezTo>
                    <a:pt x="4003" y="2132"/>
                    <a:pt x="3809" y="2065"/>
                    <a:pt x="3681" y="1937"/>
                  </a:cubicBezTo>
                  <a:cubicBezTo>
                    <a:pt x="3939" y="1873"/>
                    <a:pt x="3939" y="1873"/>
                    <a:pt x="3939" y="1873"/>
                  </a:cubicBezTo>
                  <a:cubicBezTo>
                    <a:pt x="4067" y="1807"/>
                    <a:pt x="4131" y="1679"/>
                    <a:pt x="4067" y="1485"/>
                  </a:cubicBezTo>
                  <a:cubicBezTo>
                    <a:pt x="4003" y="1357"/>
                    <a:pt x="3873" y="1291"/>
                    <a:pt x="3681" y="1291"/>
                  </a:cubicBezTo>
                  <a:cubicBezTo>
                    <a:pt x="3487" y="1421"/>
                    <a:pt x="3487" y="1421"/>
                    <a:pt x="3487" y="1421"/>
                  </a:cubicBezTo>
                  <a:cubicBezTo>
                    <a:pt x="3551" y="1227"/>
                    <a:pt x="3615" y="1163"/>
                    <a:pt x="3809" y="1099"/>
                  </a:cubicBezTo>
                  <a:cubicBezTo>
                    <a:pt x="5164" y="582"/>
                    <a:pt x="5164" y="582"/>
                    <a:pt x="5164" y="582"/>
                  </a:cubicBezTo>
                  <a:cubicBezTo>
                    <a:pt x="5422" y="452"/>
                    <a:pt x="5681" y="646"/>
                    <a:pt x="5811" y="905"/>
                  </a:cubicBezTo>
                  <a:cubicBezTo>
                    <a:pt x="5875" y="1163"/>
                    <a:pt x="5747" y="1421"/>
                    <a:pt x="5489" y="1549"/>
                  </a:cubicBezTo>
                  <a:close/>
                  <a:moveTo>
                    <a:pt x="3165" y="2260"/>
                  </a:moveTo>
                  <a:lnTo>
                    <a:pt x="3165" y="2260"/>
                  </a:lnTo>
                  <a:cubicBezTo>
                    <a:pt x="3551" y="2518"/>
                    <a:pt x="3551" y="2518"/>
                    <a:pt x="3551" y="2518"/>
                  </a:cubicBezTo>
                  <a:cubicBezTo>
                    <a:pt x="3423" y="3098"/>
                    <a:pt x="3423" y="3098"/>
                    <a:pt x="3423" y="3098"/>
                  </a:cubicBezTo>
                  <a:cubicBezTo>
                    <a:pt x="3293" y="3098"/>
                    <a:pt x="3293" y="3098"/>
                    <a:pt x="3293" y="3098"/>
                  </a:cubicBezTo>
                  <a:cubicBezTo>
                    <a:pt x="3423" y="2582"/>
                    <a:pt x="3423" y="2582"/>
                    <a:pt x="3423" y="2582"/>
                  </a:cubicBezTo>
                  <a:cubicBezTo>
                    <a:pt x="3034" y="2324"/>
                    <a:pt x="3034" y="2324"/>
                    <a:pt x="3034" y="2324"/>
                  </a:cubicBezTo>
                  <a:lnTo>
                    <a:pt x="3165" y="2260"/>
                  </a:lnTo>
                  <a:close/>
                  <a:moveTo>
                    <a:pt x="2196" y="1615"/>
                  </a:moveTo>
                  <a:lnTo>
                    <a:pt x="2196" y="1615"/>
                  </a:lnTo>
                  <a:cubicBezTo>
                    <a:pt x="1938" y="1163"/>
                    <a:pt x="1938" y="1163"/>
                    <a:pt x="1938" y="1163"/>
                  </a:cubicBezTo>
                  <a:cubicBezTo>
                    <a:pt x="2066" y="1163"/>
                    <a:pt x="2066" y="1163"/>
                    <a:pt x="2066" y="1163"/>
                  </a:cubicBezTo>
                  <a:cubicBezTo>
                    <a:pt x="2260" y="1549"/>
                    <a:pt x="2260" y="1549"/>
                    <a:pt x="2260" y="1549"/>
                  </a:cubicBezTo>
                  <a:cubicBezTo>
                    <a:pt x="2518" y="1549"/>
                    <a:pt x="2518" y="1549"/>
                    <a:pt x="2518" y="1549"/>
                  </a:cubicBezTo>
                  <a:cubicBezTo>
                    <a:pt x="2648" y="1807"/>
                    <a:pt x="2648" y="1807"/>
                    <a:pt x="2648" y="1807"/>
                  </a:cubicBezTo>
                  <a:cubicBezTo>
                    <a:pt x="2582" y="1873"/>
                    <a:pt x="2582" y="1873"/>
                    <a:pt x="2582" y="1873"/>
                  </a:cubicBezTo>
                  <a:cubicBezTo>
                    <a:pt x="2454" y="1679"/>
                    <a:pt x="2454" y="1679"/>
                    <a:pt x="2454" y="1679"/>
                  </a:cubicBezTo>
                  <a:lnTo>
                    <a:pt x="2196" y="1615"/>
                  </a:lnTo>
                  <a:close/>
                  <a:moveTo>
                    <a:pt x="2196" y="1615"/>
                  </a:moveTo>
                  <a:lnTo>
                    <a:pt x="2196" y="1615"/>
                  </a:lnTo>
                  <a:close/>
                </a:path>
              </a:pathLst>
            </a:custGeom>
            <a:solidFill>
              <a:srgbClr val="FFFFFF"/>
            </a:solidFill>
            <a:ln>
              <a:noFill/>
            </a:ln>
          </p:spPr>
          <p:txBody>
            <a:bodyPr wrap="none" lIns="121899" tIns="60950" rIns="121899" bIns="60950" anchor="ctr"/>
            <a:lstStyle/>
            <a:p>
              <a:endParaRPr lang="zh-CN" altLang="en-US" sz="1800">
                <a:solidFill>
                  <a:srgbClr val="000000"/>
                </a:solidFill>
              </a:endParaRPr>
            </a:p>
          </p:txBody>
        </p:sp>
        <p:sp>
          <p:nvSpPr>
            <p:cNvPr id="83" name="Oval 23"/>
            <p:cNvSpPr/>
            <p:nvPr>
              <p:custDataLst>
                <p:tags r:id="rId14"/>
              </p:custDataLst>
            </p:nvPr>
          </p:nvSpPr>
          <p:spPr>
            <a:xfrm>
              <a:off x="4174" y="5661"/>
              <a:ext cx="662" cy="664"/>
            </a:xfrm>
            <a:prstGeom prst="ellipse">
              <a:avLst/>
            </a:prstGeom>
            <a:solidFill>
              <a:srgbClr val="44C1A3"/>
            </a:solidFill>
            <a:ln>
              <a:noFill/>
            </a:ln>
            <a:effectLst/>
          </p:spPr>
          <p:style>
            <a:lnRef idx="1">
              <a:srgbClr val="99CB38"/>
            </a:lnRef>
            <a:fillRef idx="3">
              <a:srgbClr val="99CB38"/>
            </a:fillRef>
            <a:effectRef idx="2">
              <a:srgbClr val="99CB38"/>
            </a:effectRef>
            <a:fontRef idx="minor">
              <a:srgbClr val="000000"/>
            </a:fontRef>
          </p:style>
          <p:txBody>
            <a:bodyPr lIns="121893" tIns="60946" rIns="121893" bIns="60946" anchor="ctr"/>
            <a:lstStyle/>
            <a:p>
              <a:pPr algn="ctr" defTabSz="913765" eaLnBrk="1" hangingPunct="1">
                <a:spcBef>
                  <a:spcPts val="0"/>
                </a:spcBef>
                <a:spcAft>
                  <a:spcPts val="0"/>
                </a:spcAft>
                <a:defRPr/>
              </a:pPr>
              <a:endParaRPr lang="en-US" sz="1800" dirty="0">
                <a:solidFill>
                  <a:srgbClr val="000000"/>
                </a:solidFill>
                <a:latin typeface="Arial" panose="020B0604020202020204" pitchFamily="34" charset="0"/>
                <a:sym typeface="Arial" panose="020B0604020202020204" pitchFamily="34" charset="0"/>
              </a:endParaRPr>
            </a:p>
          </p:txBody>
        </p:sp>
        <p:sp>
          <p:nvSpPr>
            <p:cNvPr id="84" name="Freeform 1"/>
            <p:cNvSpPr>
              <a:spLocks noChangeArrowheads="1"/>
            </p:cNvSpPr>
            <p:nvPr>
              <p:custDataLst>
                <p:tags r:id="rId15"/>
              </p:custDataLst>
            </p:nvPr>
          </p:nvSpPr>
          <p:spPr bwMode="auto">
            <a:xfrm>
              <a:off x="4383" y="5866"/>
              <a:ext cx="242" cy="242"/>
            </a:xfrm>
            <a:custGeom>
              <a:avLst/>
              <a:gdLst>
                <a:gd name="T0" fmla="*/ 233202 w 5031"/>
                <a:gd name="T1" fmla="*/ 0 h 5031"/>
                <a:gd name="T2" fmla="*/ 233202 w 5031"/>
                <a:gd name="T3" fmla="*/ 0 h 5031"/>
                <a:gd name="T4" fmla="*/ 5943 w 5031"/>
                <a:gd name="T5" fmla="*/ 0 h 5031"/>
                <a:gd name="T6" fmla="*/ 0 w 5031"/>
                <a:gd name="T7" fmla="*/ 5944 h 5031"/>
                <a:gd name="T8" fmla="*/ 0 w 5031"/>
                <a:gd name="T9" fmla="*/ 233262 h 5031"/>
                <a:gd name="T10" fmla="*/ 5943 w 5031"/>
                <a:gd name="T11" fmla="*/ 239206 h 5031"/>
                <a:gd name="T12" fmla="*/ 233202 w 5031"/>
                <a:gd name="T13" fmla="*/ 239206 h 5031"/>
                <a:gd name="T14" fmla="*/ 239144 w 5031"/>
                <a:gd name="T15" fmla="*/ 233262 h 5031"/>
                <a:gd name="T16" fmla="*/ 239144 w 5031"/>
                <a:gd name="T17" fmla="*/ 5944 h 5031"/>
                <a:gd name="T18" fmla="*/ 233202 w 5031"/>
                <a:gd name="T19" fmla="*/ 0 h 5031"/>
                <a:gd name="T20" fmla="*/ 175293 w 5031"/>
                <a:gd name="T21" fmla="*/ 124787 h 5031"/>
                <a:gd name="T22" fmla="*/ 175293 w 5031"/>
                <a:gd name="T23" fmla="*/ 124787 h 5031"/>
                <a:gd name="T24" fmla="*/ 172298 w 5031"/>
                <a:gd name="T25" fmla="*/ 127783 h 5031"/>
                <a:gd name="T26" fmla="*/ 169350 w 5031"/>
                <a:gd name="T27" fmla="*/ 127783 h 5031"/>
                <a:gd name="T28" fmla="*/ 151522 w 5031"/>
                <a:gd name="T29" fmla="*/ 109997 h 5031"/>
                <a:gd name="T30" fmla="*/ 80254 w 5031"/>
                <a:gd name="T31" fmla="*/ 181283 h 5031"/>
                <a:gd name="T32" fmla="*/ 77258 w 5031"/>
                <a:gd name="T33" fmla="*/ 182758 h 5031"/>
                <a:gd name="T34" fmla="*/ 74311 w 5031"/>
                <a:gd name="T35" fmla="*/ 181283 h 5031"/>
                <a:gd name="T36" fmla="*/ 57956 w 5031"/>
                <a:gd name="T37" fmla="*/ 164924 h 5031"/>
                <a:gd name="T38" fmla="*/ 56482 w 5031"/>
                <a:gd name="T39" fmla="*/ 161928 h 5031"/>
                <a:gd name="T40" fmla="*/ 57956 w 5031"/>
                <a:gd name="T41" fmla="*/ 158980 h 5031"/>
                <a:gd name="T42" fmla="*/ 129224 w 5031"/>
                <a:gd name="T43" fmla="*/ 87693 h 5031"/>
                <a:gd name="T44" fmla="*/ 111442 w 5031"/>
                <a:gd name="T45" fmla="*/ 69860 h 5031"/>
                <a:gd name="T46" fmla="*/ 111442 w 5031"/>
                <a:gd name="T47" fmla="*/ 66864 h 5031"/>
                <a:gd name="T48" fmla="*/ 114390 w 5031"/>
                <a:gd name="T49" fmla="*/ 63915 h 5031"/>
                <a:gd name="T50" fmla="*/ 178241 w 5031"/>
                <a:gd name="T51" fmla="*/ 56496 h 5031"/>
                <a:gd name="T52" fmla="*/ 181236 w 5031"/>
                <a:gd name="T53" fmla="*/ 57971 h 5031"/>
                <a:gd name="T54" fmla="*/ 182710 w 5031"/>
                <a:gd name="T55" fmla="*/ 60919 h 5031"/>
                <a:gd name="T56" fmla="*/ 175293 w 5031"/>
                <a:gd name="T57" fmla="*/ 124787 h 5031"/>
                <a:gd name="T58" fmla="*/ 175293 w 5031"/>
                <a:gd name="T59" fmla="*/ 124787 h 5031"/>
                <a:gd name="T60" fmla="*/ 175293 w 5031"/>
                <a:gd name="T61" fmla="*/ 124787 h 503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031" h="5031">
                  <a:moveTo>
                    <a:pt x="4905" y="0"/>
                  </a:moveTo>
                  <a:lnTo>
                    <a:pt x="4905" y="0"/>
                  </a:lnTo>
                  <a:cubicBezTo>
                    <a:pt x="125" y="0"/>
                    <a:pt x="125" y="0"/>
                    <a:pt x="125" y="0"/>
                  </a:cubicBezTo>
                  <a:cubicBezTo>
                    <a:pt x="62" y="0"/>
                    <a:pt x="0" y="62"/>
                    <a:pt x="0" y="125"/>
                  </a:cubicBezTo>
                  <a:cubicBezTo>
                    <a:pt x="0" y="4905"/>
                    <a:pt x="0" y="4905"/>
                    <a:pt x="0" y="4905"/>
                  </a:cubicBezTo>
                  <a:cubicBezTo>
                    <a:pt x="0" y="4968"/>
                    <a:pt x="62" y="5030"/>
                    <a:pt x="125" y="5030"/>
                  </a:cubicBezTo>
                  <a:cubicBezTo>
                    <a:pt x="4905" y="5030"/>
                    <a:pt x="4905" y="5030"/>
                    <a:pt x="4905" y="5030"/>
                  </a:cubicBezTo>
                  <a:cubicBezTo>
                    <a:pt x="4968" y="5030"/>
                    <a:pt x="5030" y="4968"/>
                    <a:pt x="5030" y="4905"/>
                  </a:cubicBezTo>
                  <a:cubicBezTo>
                    <a:pt x="5030" y="125"/>
                    <a:pt x="5030" y="125"/>
                    <a:pt x="5030" y="125"/>
                  </a:cubicBezTo>
                  <a:cubicBezTo>
                    <a:pt x="5030" y="62"/>
                    <a:pt x="4968" y="0"/>
                    <a:pt x="4905" y="0"/>
                  </a:cubicBezTo>
                  <a:close/>
                  <a:moveTo>
                    <a:pt x="3687" y="2624"/>
                  </a:moveTo>
                  <a:lnTo>
                    <a:pt x="3687" y="2624"/>
                  </a:lnTo>
                  <a:cubicBezTo>
                    <a:pt x="3687" y="2655"/>
                    <a:pt x="3655" y="2687"/>
                    <a:pt x="3624" y="2687"/>
                  </a:cubicBezTo>
                  <a:cubicBezTo>
                    <a:pt x="3593" y="2687"/>
                    <a:pt x="3562" y="2687"/>
                    <a:pt x="3562" y="2687"/>
                  </a:cubicBezTo>
                  <a:cubicBezTo>
                    <a:pt x="3187" y="2313"/>
                    <a:pt x="3187" y="2313"/>
                    <a:pt x="3187" y="2313"/>
                  </a:cubicBezTo>
                  <a:cubicBezTo>
                    <a:pt x="1688" y="3812"/>
                    <a:pt x="1688" y="3812"/>
                    <a:pt x="1688" y="3812"/>
                  </a:cubicBezTo>
                  <a:cubicBezTo>
                    <a:pt x="1656" y="3812"/>
                    <a:pt x="1625" y="3843"/>
                    <a:pt x="1625" y="3843"/>
                  </a:cubicBezTo>
                  <a:cubicBezTo>
                    <a:pt x="1594" y="3843"/>
                    <a:pt x="1594" y="3812"/>
                    <a:pt x="1563" y="3812"/>
                  </a:cubicBezTo>
                  <a:cubicBezTo>
                    <a:pt x="1219" y="3468"/>
                    <a:pt x="1219" y="3468"/>
                    <a:pt x="1219" y="3468"/>
                  </a:cubicBezTo>
                  <a:cubicBezTo>
                    <a:pt x="1219" y="3437"/>
                    <a:pt x="1188" y="3437"/>
                    <a:pt x="1188" y="3405"/>
                  </a:cubicBezTo>
                  <a:cubicBezTo>
                    <a:pt x="1188" y="3374"/>
                    <a:pt x="1219" y="3374"/>
                    <a:pt x="1219" y="3343"/>
                  </a:cubicBezTo>
                  <a:cubicBezTo>
                    <a:pt x="2718" y="1844"/>
                    <a:pt x="2718" y="1844"/>
                    <a:pt x="2718" y="1844"/>
                  </a:cubicBezTo>
                  <a:cubicBezTo>
                    <a:pt x="2344" y="1469"/>
                    <a:pt x="2344" y="1469"/>
                    <a:pt x="2344" y="1469"/>
                  </a:cubicBezTo>
                  <a:cubicBezTo>
                    <a:pt x="2344" y="1469"/>
                    <a:pt x="2313" y="1438"/>
                    <a:pt x="2344" y="1406"/>
                  </a:cubicBezTo>
                  <a:cubicBezTo>
                    <a:pt x="2344" y="1375"/>
                    <a:pt x="2375" y="1344"/>
                    <a:pt x="2406" y="1344"/>
                  </a:cubicBezTo>
                  <a:cubicBezTo>
                    <a:pt x="3749" y="1188"/>
                    <a:pt x="3749" y="1188"/>
                    <a:pt x="3749" y="1188"/>
                  </a:cubicBezTo>
                  <a:cubicBezTo>
                    <a:pt x="3780" y="1188"/>
                    <a:pt x="3780" y="1188"/>
                    <a:pt x="3812" y="1219"/>
                  </a:cubicBezTo>
                  <a:cubicBezTo>
                    <a:pt x="3812" y="1250"/>
                    <a:pt x="3843" y="1250"/>
                    <a:pt x="3843" y="1281"/>
                  </a:cubicBezTo>
                  <a:lnTo>
                    <a:pt x="3687" y="2624"/>
                  </a:lnTo>
                  <a:close/>
                  <a:moveTo>
                    <a:pt x="3687" y="2624"/>
                  </a:moveTo>
                  <a:lnTo>
                    <a:pt x="3687" y="2624"/>
                  </a:lnTo>
                  <a:close/>
                </a:path>
              </a:pathLst>
            </a:custGeom>
            <a:solidFill>
              <a:srgbClr val="FFFFFF"/>
            </a:solidFill>
            <a:ln>
              <a:noFill/>
            </a:ln>
          </p:spPr>
          <p:txBody>
            <a:bodyPr wrap="none" lIns="121899" tIns="60950" rIns="121899" bIns="60950" anchor="ctr"/>
            <a:lstStyle/>
            <a:p>
              <a:endParaRPr lang="zh-CN" altLang="en-US" sz="1800">
                <a:solidFill>
                  <a:srgbClr val="000000"/>
                </a:solidFill>
              </a:endParaRPr>
            </a:p>
          </p:txBody>
        </p:sp>
        <p:sp>
          <p:nvSpPr>
            <p:cNvPr id="85" name="Oval 26"/>
            <p:cNvSpPr/>
            <p:nvPr>
              <p:custDataLst>
                <p:tags r:id="rId16"/>
              </p:custDataLst>
            </p:nvPr>
          </p:nvSpPr>
          <p:spPr>
            <a:xfrm>
              <a:off x="11341" y="5645"/>
              <a:ext cx="664" cy="662"/>
            </a:xfrm>
            <a:prstGeom prst="ellipse">
              <a:avLst/>
            </a:prstGeom>
            <a:solidFill>
              <a:srgbClr val="99CB38"/>
            </a:solidFill>
            <a:ln>
              <a:noFill/>
            </a:ln>
            <a:effectLst/>
          </p:spPr>
          <p:style>
            <a:lnRef idx="1">
              <a:srgbClr val="99CB38"/>
            </a:lnRef>
            <a:fillRef idx="3">
              <a:srgbClr val="99CB38"/>
            </a:fillRef>
            <a:effectRef idx="2">
              <a:srgbClr val="99CB38"/>
            </a:effectRef>
            <a:fontRef idx="minor">
              <a:srgbClr val="000000"/>
            </a:fontRef>
          </p:style>
          <p:txBody>
            <a:bodyPr lIns="121893" tIns="60946" rIns="121893" bIns="60946" anchor="ctr"/>
            <a:lstStyle/>
            <a:p>
              <a:pPr algn="ctr" defTabSz="913765" eaLnBrk="1" hangingPunct="1">
                <a:spcBef>
                  <a:spcPts val="0"/>
                </a:spcBef>
                <a:spcAft>
                  <a:spcPts val="0"/>
                </a:spcAft>
                <a:defRPr/>
              </a:pPr>
              <a:endParaRPr lang="en-US" sz="1800" dirty="0">
                <a:solidFill>
                  <a:srgbClr val="000000"/>
                </a:solidFill>
                <a:latin typeface="Arial" panose="020B0604020202020204" pitchFamily="34" charset="0"/>
                <a:sym typeface="Arial" panose="020B0604020202020204" pitchFamily="34" charset="0"/>
              </a:endParaRPr>
            </a:p>
          </p:txBody>
        </p:sp>
        <p:sp>
          <p:nvSpPr>
            <p:cNvPr id="86" name="Freeform 4"/>
            <p:cNvSpPr>
              <a:spLocks noChangeArrowheads="1"/>
            </p:cNvSpPr>
            <p:nvPr>
              <p:custDataLst>
                <p:tags r:id="rId17"/>
              </p:custDataLst>
            </p:nvPr>
          </p:nvSpPr>
          <p:spPr bwMode="auto">
            <a:xfrm>
              <a:off x="11535" y="5834"/>
              <a:ext cx="297" cy="297"/>
            </a:xfrm>
            <a:custGeom>
              <a:avLst/>
              <a:gdLst>
                <a:gd name="T0" fmla="*/ 268350 w 2594"/>
                <a:gd name="T1" fmla="*/ 0 h 2594"/>
                <a:gd name="T2" fmla="*/ 268350 w 2594"/>
                <a:gd name="T3" fmla="*/ 0 h 2594"/>
                <a:gd name="T4" fmla="*/ 24755 w 2594"/>
                <a:gd name="T5" fmla="*/ 0 h 2594"/>
                <a:gd name="T6" fmla="*/ 0 w 2594"/>
                <a:gd name="T7" fmla="*/ 24762 h 2594"/>
                <a:gd name="T8" fmla="*/ 0 w 2594"/>
                <a:gd name="T9" fmla="*/ 268420 h 2594"/>
                <a:gd name="T10" fmla="*/ 24755 w 2594"/>
                <a:gd name="T11" fmla="*/ 293182 h 2594"/>
                <a:gd name="T12" fmla="*/ 268350 w 2594"/>
                <a:gd name="T13" fmla="*/ 293182 h 2594"/>
                <a:gd name="T14" fmla="*/ 293105 w 2594"/>
                <a:gd name="T15" fmla="*/ 268420 h 2594"/>
                <a:gd name="T16" fmla="*/ 293105 w 2594"/>
                <a:gd name="T17" fmla="*/ 24762 h 2594"/>
                <a:gd name="T18" fmla="*/ 268350 w 2594"/>
                <a:gd name="T19" fmla="*/ 0 h 2594"/>
                <a:gd name="T20" fmla="*/ 254220 w 2594"/>
                <a:gd name="T21" fmla="*/ 28267 h 2594"/>
                <a:gd name="T22" fmla="*/ 254220 w 2594"/>
                <a:gd name="T23" fmla="*/ 28267 h 2594"/>
                <a:gd name="T24" fmla="*/ 264846 w 2594"/>
                <a:gd name="T25" fmla="*/ 35390 h 2594"/>
                <a:gd name="T26" fmla="*/ 254220 w 2594"/>
                <a:gd name="T27" fmla="*/ 46018 h 2594"/>
                <a:gd name="T28" fmla="*/ 243708 w 2594"/>
                <a:gd name="T29" fmla="*/ 35390 h 2594"/>
                <a:gd name="T30" fmla="*/ 254220 w 2594"/>
                <a:gd name="T31" fmla="*/ 28267 h 2594"/>
                <a:gd name="T32" fmla="*/ 218953 w 2594"/>
                <a:gd name="T33" fmla="*/ 28267 h 2594"/>
                <a:gd name="T34" fmla="*/ 218953 w 2594"/>
                <a:gd name="T35" fmla="*/ 28267 h 2594"/>
                <a:gd name="T36" fmla="*/ 229578 w 2594"/>
                <a:gd name="T37" fmla="*/ 35390 h 2594"/>
                <a:gd name="T38" fmla="*/ 218953 w 2594"/>
                <a:gd name="T39" fmla="*/ 46018 h 2594"/>
                <a:gd name="T40" fmla="*/ 208327 w 2594"/>
                <a:gd name="T41" fmla="*/ 35390 h 2594"/>
                <a:gd name="T42" fmla="*/ 218953 w 2594"/>
                <a:gd name="T43" fmla="*/ 28267 h 2594"/>
                <a:gd name="T44" fmla="*/ 264846 w 2594"/>
                <a:gd name="T45" fmla="*/ 264915 h 2594"/>
                <a:gd name="T46" fmla="*/ 264846 w 2594"/>
                <a:gd name="T47" fmla="*/ 264915 h 2594"/>
                <a:gd name="T48" fmla="*/ 28259 w 2594"/>
                <a:gd name="T49" fmla="*/ 264915 h 2594"/>
                <a:gd name="T50" fmla="*/ 28259 w 2594"/>
                <a:gd name="T51" fmla="*/ 70667 h 2594"/>
                <a:gd name="T52" fmla="*/ 264846 w 2594"/>
                <a:gd name="T53" fmla="*/ 70667 h 2594"/>
                <a:gd name="T54" fmla="*/ 264846 w 2594"/>
                <a:gd name="T55" fmla="*/ 264915 h 2594"/>
                <a:gd name="T56" fmla="*/ 67144 w 2594"/>
                <a:gd name="T57" fmla="*/ 236649 h 2594"/>
                <a:gd name="T58" fmla="*/ 67144 w 2594"/>
                <a:gd name="T59" fmla="*/ 236649 h 2594"/>
                <a:gd name="T60" fmla="*/ 225961 w 2594"/>
                <a:gd name="T61" fmla="*/ 236649 h 2594"/>
                <a:gd name="T62" fmla="*/ 229578 w 2594"/>
                <a:gd name="T63" fmla="*/ 233144 h 2594"/>
                <a:gd name="T64" fmla="*/ 229578 w 2594"/>
                <a:gd name="T65" fmla="*/ 229638 h 2594"/>
                <a:gd name="T66" fmla="*/ 151809 w 2594"/>
                <a:gd name="T67" fmla="*/ 95428 h 2594"/>
                <a:gd name="T68" fmla="*/ 148305 w 2594"/>
                <a:gd name="T69" fmla="*/ 91923 h 2594"/>
                <a:gd name="T70" fmla="*/ 141296 w 2594"/>
                <a:gd name="T71" fmla="*/ 95428 h 2594"/>
                <a:gd name="T72" fmla="*/ 63640 w 2594"/>
                <a:gd name="T73" fmla="*/ 229638 h 2594"/>
                <a:gd name="T74" fmla="*/ 63640 w 2594"/>
                <a:gd name="T75" fmla="*/ 236649 h 2594"/>
                <a:gd name="T76" fmla="*/ 67144 w 2594"/>
                <a:gd name="T77" fmla="*/ 236649 h 2594"/>
                <a:gd name="T78" fmla="*/ 155313 w 2594"/>
                <a:gd name="T79" fmla="*/ 219010 h 2594"/>
                <a:gd name="T80" fmla="*/ 155313 w 2594"/>
                <a:gd name="T81" fmla="*/ 219010 h 2594"/>
                <a:gd name="T82" fmla="*/ 151809 w 2594"/>
                <a:gd name="T83" fmla="*/ 222515 h 2594"/>
                <a:gd name="T84" fmla="*/ 141296 w 2594"/>
                <a:gd name="T85" fmla="*/ 222515 h 2594"/>
                <a:gd name="T86" fmla="*/ 137792 w 2594"/>
                <a:gd name="T87" fmla="*/ 219010 h 2594"/>
                <a:gd name="T88" fmla="*/ 137792 w 2594"/>
                <a:gd name="T89" fmla="*/ 208382 h 2594"/>
                <a:gd name="T90" fmla="*/ 141296 w 2594"/>
                <a:gd name="T91" fmla="*/ 204877 h 2594"/>
                <a:gd name="T92" fmla="*/ 151809 w 2594"/>
                <a:gd name="T93" fmla="*/ 204877 h 2594"/>
                <a:gd name="T94" fmla="*/ 155313 w 2594"/>
                <a:gd name="T95" fmla="*/ 208382 h 2594"/>
                <a:gd name="T96" fmla="*/ 155313 w 2594"/>
                <a:gd name="T97" fmla="*/ 219010 h 2594"/>
                <a:gd name="T98" fmla="*/ 137792 w 2594"/>
                <a:gd name="T99" fmla="*/ 127200 h 2594"/>
                <a:gd name="T100" fmla="*/ 137792 w 2594"/>
                <a:gd name="T101" fmla="*/ 127200 h 2594"/>
                <a:gd name="T102" fmla="*/ 155313 w 2594"/>
                <a:gd name="T103" fmla="*/ 127200 h 2594"/>
                <a:gd name="T104" fmla="*/ 158930 w 2594"/>
                <a:gd name="T105" fmla="*/ 130818 h 2594"/>
                <a:gd name="T106" fmla="*/ 155313 w 2594"/>
                <a:gd name="T107" fmla="*/ 194249 h 2594"/>
                <a:gd name="T108" fmla="*/ 151809 w 2594"/>
                <a:gd name="T109" fmla="*/ 197754 h 2594"/>
                <a:gd name="T110" fmla="*/ 141296 w 2594"/>
                <a:gd name="T111" fmla="*/ 197754 h 2594"/>
                <a:gd name="T112" fmla="*/ 137792 w 2594"/>
                <a:gd name="T113" fmla="*/ 194249 h 2594"/>
                <a:gd name="T114" fmla="*/ 137792 w 2594"/>
                <a:gd name="T115" fmla="*/ 130818 h 2594"/>
                <a:gd name="T116" fmla="*/ 137792 w 2594"/>
                <a:gd name="T117" fmla="*/ 127200 h 2594"/>
                <a:gd name="T118" fmla="*/ 137792 w 2594"/>
                <a:gd name="T119" fmla="*/ 127200 h 2594"/>
                <a:gd name="T120" fmla="*/ 137792 w 2594"/>
                <a:gd name="T121" fmla="*/ 127200 h 25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594" h="2594">
                  <a:moveTo>
                    <a:pt x="2374" y="0"/>
                  </a:moveTo>
                  <a:lnTo>
                    <a:pt x="2374" y="0"/>
                  </a:lnTo>
                  <a:cubicBezTo>
                    <a:pt x="219" y="0"/>
                    <a:pt x="219" y="0"/>
                    <a:pt x="219" y="0"/>
                  </a:cubicBezTo>
                  <a:cubicBezTo>
                    <a:pt x="94" y="0"/>
                    <a:pt x="0" y="94"/>
                    <a:pt x="0" y="219"/>
                  </a:cubicBezTo>
                  <a:cubicBezTo>
                    <a:pt x="0" y="2374"/>
                    <a:pt x="0" y="2374"/>
                    <a:pt x="0" y="2374"/>
                  </a:cubicBezTo>
                  <a:cubicBezTo>
                    <a:pt x="0" y="2499"/>
                    <a:pt x="94" y="2593"/>
                    <a:pt x="219" y="2593"/>
                  </a:cubicBezTo>
                  <a:cubicBezTo>
                    <a:pt x="2374" y="2593"/>
                    <a:pt x="2374" y="2593"/>
                    <a:pt x="2374" y="2593"/>
                  </a:cubicBezTo>
                  <a:cubicBezTo>
                    <a:pt x="2499" y="2593"/>
                    <a:pt x="2593" y="2499"/>
                    <a:pt x="2593" y="2374"/>
                  </a:cubicBezTo>
                  <a:cubicBezTo>
                    <a:pt x="2593" y="219"/>
                    <a:pt x="2593" y="219"/>
                    <a:pt x="2593" y="219"/>
                  </a:cubicBezTo>
                  <a:cubicBezTo>
                    <a:pt x="2593" y="94"/>
                    <a:pt x="2499" y="0"/>
                    <a:pt x="2374" y="0"/>
                  </a:cubicBezTo>
                  <a:close/>
                  <a:moveTo>
                    <a:pt x="2249" y="250"/>
                  </a:moveTo>
                  <a:lnTo>
                    <a:pt x="2249" y="250"/>
                  </a:lnTo>
                  <a:cubicBezTo>
                    <a:pt x="2312" y="250"/>
                    <a:pt x="2343" y="282"/>
                    <a:pt x="2343" y="313"/>
                  </a:cubicBezTo>
                  <a:cubicBezTo>
                    <a:pt x="2343" y="375"/>
                    <a:pt x="2312" y="407"/>
                    <a:pt x="2249" y="407"/>
                  </a:cubicBezTo>
                  <a:cubicBezTo>
                    <a:pt x="2187" y="407"/>
                    <a:pt x="2156" y="375"/>
                    <a:pt x="2156" y="313"/>
                  </a:cubicBezTo>
                  <a:cubicBezTo>
                    <a:pt x="2156" y="282"/>
                    <a:pt x="2187" y="250"/>
                    <a:pt x="2249" y="250"/>
                  </a:cubicBezTo>
                  <a:close/>
                  <a:moveTo>
                    <a:pt x="1937" y="250"/>
                  </a:moveTo>
                  <a:lnTo>
                    <a:pt x="1937" y="250"/>
                  </a:lnTo>
                  <a:cubicBezTo>
                    <a:pt x="1999" y="250"/>
                    <a:pt x="2031" y="282"/>
                    <a:pt x="2031" y="313"/>
                  </a:cubicBezTo>
                  <a:cubicBezTo>
                    <a:pt x="2031" y="375"/>
                    <a:pt x="1999" y="407"/>
                    <a:pt x="1937" y="407"/>
                  </a:cubicBezTo>
                  <a:cubicBezTo>
                    <a:pt x="1906" y="407"/>
                    <a:pt x="1843" y="375"/>
                    <a:pt x="1843" y="313"/>
                  </a:cubicBezTo>
                  <a:cubicBezTo>
                    <a:pt x="1843" y="282"/>
                    <a:pt x="1906" y="250"/>
                    <a:pt x="1937" y="250"/>
                  </a:cubicBezTo>
                  <a:close/>
                  <a:moveTo>
                    <a:pt x="2343" y="2343"/>
                  </a:moveTo>
                  <a:lnTo>
                    <a:pt x="2343" y="2343"/>
                  </a:lnTo>
                  <a:cubicBezTo>
                    <a:pt x="250" y="2343"/>
                    <a:pt x="250" y="2343"/>
                    <a:pt x="250" y="2343"/>
                  </a:cubicBezTo>
                  <a:cubicBezTo>
                    <a:pt x="250" y="625"/>
                    <a:pt x="250" y="625"/>
                    <a:pt x="250" y="625"/>
                  </a:cubicBezTo>
                  <a:cubicBezTo>
                    <a:pt x="2343" y="625"/>
                    <a:pt x="2343" y="625"/>
                    <a:pt x="2343" y="625"/>
                  </a:cubicBezTo>
                  <a:lnTo>
                    <a:pt x="2343" y="2343"/>
                  </a:lnTo>
                  <a:close/>
                  <a:moveTo>
                    <a:pt x="594" y="2093"/>
                  </a:moveTo>
                  <a:lnTo>
                    <a:pt x="594" y="2093"/>
                  </a:lnTo>
                  <a:cubicBezTo>
                    <a:pt x="1999" y="2093"/>
                    <a:pt x="1999" y="2093"/>
                    <a:pt x="1999" y="2093"/>
                  </a:cubicBezTo>
                  <a:cubicBezTo>
                    <a:pt x="2031" y="2093"/>
                    <a:pt x="2031" y="2093"/>
                    <a:pt x="2031" y="2062"/>
                  </a:cubicBezTo>
                  <a:lnTo>
                    <a:pt x="2031" y="2031"/>
                  </a:lnTo>
                  <a:cubicBezTo>
                    <a:pt x="1343" y="844"/>
                    <a:pt x="1343" y="844"/>
                    <a:pt x="1343" y="844"/>
                  </a:cubicBezTo>
                  <a:cubicBezTo>
                    <a:pt x="1343" y="813"/>
                    <a:pt x="1312" y="813"/>
                    <a:pt x="1312" y="813"/>
                  </a:cubicBezTo>
                  <a:cubicBezTo>
                    <a:pt x="1281" y="813"/>
                    <a:pt x="1281" y="813"/>
                    <a:pt x="1250" y="844"/>
                  </a:cubicBezTo>
                  <a:cubicBezTo>
                    <a:pt x="563" y="2031"/>
                    <a:pt x="563" y="2031"/>
                    <a:pt x="563" y="2031"/>
                  </a:cubicBezTo>
                  <a:cubicBezTo>
                    <a:pt x="563" y="2062"/>
                    <a:pt x="563" y="2062"/>
                    <a:pt x="563" y="2093"/>
                  </a:cubicBezTo>
                  <a:lnTo>
                    <a:pt x="594" y="2093"/>
                  </a:lnTo>
                  <a:close/>
                  <a:moveTo>
                    <a:pt x="1374" y="1937"/>
                  </a:moveTo>
                  <a:lnTo>
                    <a:pt x="1374" y="1937"/>
                  </a:lnTo>
                  <a:cubicBezTo>
                    <a:pt x="1374" y="1968"/>
                    <a:pt x="1374" y="1968"/>
                    <a:pt x="1343" y="1968"/>
                  </a:cubicBezTo>
                  <a:cubicBezTo>
                    <a:pt x="1250" y="1968"/>
                    <a:pt x="1250" y="1968"/>
                    <a:pt x="1250" y="1968"/>
                  </a:cubicBezTo>
                  <a:cubicBezTo>
                    <a:pt x="1219" y="1968"/>
                    <a:pt x="1219" y="1968"/>
                    <a:pt x="1219" y="1937"/>
                  </a:cubicBezTo>
                  <a:cubicBezTo>
                    <a:pt x="1219" y="1843"/>
                    <a:pt x="1219" y="1843"/>
                    <a:pt x="1219" y="1843"/>
                  </a:cubicBezTo>
                  <a:cubicBezTo>
                    <a:pt x="1219" y="1812"/>
                    <a:pt x="1219" y="1812"/>
                    <a:pt x="1250" y="1812"/>
                  </a:cubicBezTo>
                  <a:cubicBezTo>
                    <a:pt x="1343" y="1812"/>
                    <a:pt x="1343" y="1812"/>
                    <a:pt x="1343" y="1812"/>
                  </a:cubicBezTo>
                  <a:cubicBezTo>
                    <a:pt x="1374" y="1812"/>
                    <a:pt x="1374" y="1812"/>
                    <a:pt x="1374" y="1843"/>
                  </a:cubicBezTo>
                  <a:lnTo>
                    <a:pt x="1374" y="1937"/>
                  </a:lnTo>
                  <a:close/>
                  <a:moveTo>
                    <a:pt x="1219" y="1125"/>
                  </a:moveTo>
                  <a:lnTo>
                    <a:pt x="1219" y="1125"/>
                  </a:lnTo>
                  <a:cubicBezTo>
                    <a:pt x="1374" y="1125"/>
                    <a:pt x="1374" y="1125"/>
                    <a:pt x="1374" y="1125"/>
                  </a:cubicBezTo>
                  <a:lnTo>
                    <a:pt x="1406" y="1157"/>
                  </a:lnTo>
                  <a:cubicBezTo>
                    <a:pt x="1374" y="1718"/>
                    <a:pt x="1374" y="1718"/>
                    <a:pt x="1374" y="1718"/>
                  </a:cubicBezTo>
                  <a:cubicBezTo>
                    <a:pt x="1374" y="1749"/>
                    <a:pt x="1374" y="1749"/>
                    <a:pt x="1343" y="1749"/>
                  </a:cubicBezTo>
                  <a:cubicBezTo>
                    <a:pt x="1250" y="1749"/>
                    <a:pt x="1250" y="1749"/>
                    <a:pt x="1250" y="1749"/>
                  </a:cubicBezTo>
                  <a:cubicBezTo>
                    <a:pt x="1219" y="1749"/>
                    <a:pt x="1219" y="1749"/>
                    <a:pt x="1219" y="1718"/>
                  </a:cubicBezTo>
                  <a:cubicBezTo>
                    <a:pt x="1219" y="1157"/>
                    <a:pt x="1219" y="1157"/>
                    <a:pt x="1219" y="1157"/>
                  </a:cubicBezTo>
                  <a:lnTo>
                    <a:pt x="1219" y="1125"/>
                  </a:lnTo>
                  <a:close/>
                  <a:moveTo>
                    <a:pt x="1219" y="1125"/>
                  </a:moveTo>
                  <a:lnTo>
                    <a:pt x="1219" y="1125"/>
                  </a:lnTo>
                  <a:close/>
                </a:path>
              </a:pathLst>
            </a:custGeom>
            <a:solidFill>
              <a:srgbClr val="FFFFFF"/>
            </a:solidFill>
            <a:ln>
              <a:noFill/>
            </a:ln>
          </p:spPr>
          <p:txBody>
            <a:bodyPr wrap="none" lIns="121899" tIns="60950" rIns="121899" bIns="60950" anchor="ctr"/>
            <a:lstStyle/>
            <a:p>
              <a:endParaRPr lang="zh-CN" altLang="en-US" sz="1800">
                <a:solidFill>
                  <a:srgbClr val="000000"/>
                </a:solidFill>
              </a:endParaRPr>
            </a:p>
          </p:txBody>
        </p:sp>
        <p:sp>
          <p:nvSpPr>
            <p:cNvPr id="87" name="TextBox 13"/>
            <p:cNvSpPr txBox="1">
              <a:spLocks noChangeArrowheads="1"/>
            </p:cNvSpPr>
            <p:nvPr>
              <p:custDataLst>
                <p:tags r:id="rId18"/>
              </p:custDataLst>
            </p:nvPr>
          </p:nvSpPr>
          <p:spPr bwMode="auto">
            <a:xfrm>
              <a:off x="4980" y="3610"/>
              <a:ext cx="2204" cy="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chor="ctr" anchorCtr="0">
              <a:spAutoFit/>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eaLnBrk="1" hangingPunct="1">
                <a:spcBef>
                  <a:spcPct val="20000"/>
                </a:spcBef>
              </a:pPr>
              <a:r>
                <a:rPr lang="en-US" altLang="zh-CN" sz="2000" b="1" dirty="0">
                  <a:solidFill>
                    <a:srgbClr val="000000"/>
                  </a:solidFill>
                  <a:latin typeface="微软雅黑" panose="020B0503020204020204" charset="-122"/>
                  <a:ea typeface="微软雅黑" panose="020B0503020204020204" charset="-122"/>
                  <a:cs typeface="+mn-ea"/>
                  <a:sym typeface="Arial" panose="020B0604020202020204" pitchFamily="34" charset="0"/>
                </a:rPr>
                <a:t>优势</a:t>
              </a:r>
              <a:endParaRPr lang="en-US" altLang="zh-CN" sz="2000" b="1" dirty="0">
                <a:solidFill>
                  <a:srgbClr val="000000"/>
                </a:solidFill>
                <a:latin typeface="微软雅黑" panose="020B0503020204020204" charset="-122"/>
                <a:ea typeface="微软雅黑" panose="020B0503020204020204" charset="-122"/>
                <a:cs typeface="+mn-ea"/>
                <a:sym typeface="Arial" panose="020B0604020202020204" pitchFamily="34" charset="0"/>
              </a:endParaRPr>
            </a:p>
          </p:txBody>
        </p:sp>
        <p:sp>
          <p:nvSpPr>
            <p:cNvPr id="88" name="TextBox 13"/>
            <p:cNvSpPr txBox="1">
              <a:spLocks noChangeArrowheads="1"/>
            </p:cNvSpPr>
            <p:nvPr>
              <p:custDataLst>
                <p:tags r:id="rId19"/>
              </p:custDataLst>
            </p:nvPr>
          </p:nvSpPr>
          <p:spPr bwMode="auto">
            <a:xfrm>
              <a:off x="4980" y="4111"/>
              <a:ext cx="2204" cy="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spAutoFit/>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eaLnBrk="1" hangingPunct="1">
                <a:spcBef>
                  <a:spcPct val="20000"/>
                </a:spcBef>
              </a:pPr>
              <a:r>
                <a:rPr lang="en-US" altLang="zh-CN" sz="1800" dirty="0">
                  <a:solidFill>
                    <a:srgbClr val="000000"/>
                  </a:solidFill>
                  <a:latin typeface="微软雅黑" panose="020B0503020204020204" charset="-122"/>
                  <a:ea typeface="微软雅黑" panose="020B0503020204020204" charset="-122"/>
                  <a:sym typeface="Arial" panose="020B0604020202020204" pitchFamily="34" charset="0"/>
                </a:rPr>
                <a:t>strength</a:t>
              </a:r>
              <a:endParaRPr lang="en-US" altLang="zh-CN" sz="1800"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89" name="TextBox 13"/>
            <p:cNvSpPr txBox="1">
              <a:spLocks noChangeArrowheads="1"/>
            </p:cNvSpPr>
            <p:nvPr>
              <p:custDataLst>
                <p:tags r:id="rId20"/>
              </p:custDataLst>
            </p:nvPr>
          </p:nvSpPr>
          <p:spPr bwMode="auto">
            <a:xfrm>
              <a:off x="4980" y="5447"/>
              <a:ext cx="2204" cy="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chor="ctr" anchorCtr="0">
              <a:spAutoFit/>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eaLnBrk="1" hangingPunct="1">
                <a:spcBef>
                  <a:spcPct val="20000"/>
                </a:spcBef>
              </a:pPr>
              <a:r>
                <a:rPr lang="en-US" altLang="zh-CN" sz="2000" b="1" dirty="0">
                  <a:solidFill>
                    <a:srgbClr val="000000"/>
                  </a:solidFill>
                  <a:latin typeface="微软雅黑" panose="020B0503020204020204" charset="-122"/>
                  <a:ea typeface="微软雅黑" panose="020B0503020204020204" charset="-122"/>
                  <a:cs typeface="+mn-ea"/>
                  <a:sym typeface="Arial" panose="020B0604020202020204" pitchFamily="34" charset="0"/>
                </a:rPr>
                <a:t>机会</a:t>
              </a:r>
              <a:endParaRPr lang="en-US" altLang="zh-CN" sz="2000" b="1" dirty="0">
                <a:solidFill>
                  <a:srgbClr val="000000"/>
                </a:solidFill>
                <a:latin typeface="微软雅黑" panose="020B0503020204020204" charset="-122"/>
                <a:ea typeface="微软雅黑" panose="020B0503020204020204" charset="-122"/>
                <a:cs typeface="+mn-ea"/>
                <a:sym typeface="Arial" panose="020B0604020202020204" pitchFamily="34" charset="0"/>
              </a:endParaRPr>
            </a:p>
          </p:txBody>
        </p:sp>
        <p:sp>
          <p:nvSpPr>
            <p:cNvPr id="90" name="TextBox 13"/>
            <p:cNvSpPr txBox="1">
              <a:spLocks noChangeArrowheads="1"/>
            </p:cNvSpPr>
            <p:nvPr>
              <p:custDataLst>
                <p:tags r:id="rId21"/>
              </p:custDataLst>
            </p:nvPr>
          </p:nvSpPr>
          <p:spPr bwMode="auto">
            <a:xfrm>
              <a:off x="4980" y="5947"/>
              <a:ext cx="2521" cy="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spAutoFit/>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eaLnBrk="1" hangingPunct="1">
                <a:spcBef>
                  <a:spcPct val="20000"/>
                </a:spcBef>
              </a:pPr>
              <a:r>
                <a:rPr lang="en-US" altLang="zh-CN" sz="1800" dirty="0">
                  <a:solidFill>
                    <a:srgbClr val="000000"/>
                  </a:solidFill>
                  <a:latin typeface="微软雅黑" panose="020B0503020204020204" charset="-122"/>
                  <a:ea typeface="微软雅黑" panose="020B0503020204020204" charset="-122"/>
                  <a:sym typeface="Arial" panose="020B0604020202020204" pitchFamily="34" charset="0"/>
                </a:rPr>
                <a:t>opportunity</a:t>
              </a:r>
              <a:endParaRPr lang="en-US" altLang="zh-CN" sz="1800"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91" name="TextBox 13"/>
            <p:cNvSpPr txBox="1">
              <a:spLocks noChangeArrowheads="1"/>
            </p:cNvSpPr>
            <p:nvPr>
              <p:custDataLst>
                <p:tags r:id="rId22"/>
              </p:custDataLst>
            </p:nvPr>
          </p:nvSpPr>
          <p:spPr bwMode="auto">
            <a:xfrm>
              <a:off x="12296" y="3610"/>
              <a:ext cx="2204" cy="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chor="ctr" anchorCtr="0">
              <a:spAutoFit/>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eaLnBrk="1" hangingPunct="1">
                <a:spcBef>
                  <a:spcPct val="20000"/>
                </a:spcBef>
              </a:pPr>
              <a:r>
                <a:rPr lang="en-US" altLang="zh-CN" sz="2000" b="1" dirty="0">
                  <a:solidFill>
                    <a:srgbClr val="000000"/>
                  </a:solidFill>
                  <a:latin typeface="微软雅黑" panose="020B0503020204020204" charset="-122"/>
                  <a:ea typeface="微软雅黑" panose="020B0503020204020204" charset="-122"/>
                  <a:cs typeface="+mn-ea"/>
                  <a:sym typeface="Arial" panose="020B0604020202020204" pitchFamily="34" charset="0"/>
                </a:rPr>
                <a:t>劣势</a:t>
              </a:r>
              <a:endParaRPr lang="en-US" altLang="zh-CN" sz="2000" b="1" dirty="0">
                <a:solidFill>
                  <a:srgbClr val="000000"/>
                </a:solidFill>
                <a:latin typeface="微软雅黑" panose="020B0503020204020204" charset="-122"/>
                <a:ea typeface="微软雅黑" panose="020B0503020204020204" charset="-122"/>
                <a:cs typeface="+mn-ea"/>
                <a:sym typeface="Arial" panose="020B0604020202020204" pitchFamily="34" charset="0"/>
              </a:endParaRPr>
            </a:p>
          </p:txBody>
        </p:sp>
        <p:sp>
          <p:nvSpPr>
            <p:cNvPr id="92" name="TextBox 13"/>
            <p:cNvSpPr txBox="1">
              <a:spLocks noChangeArrowheads="1"/>
            </p:cNvSpPr>
            <p:nvPr>
              <p:custDataLst>
                <p:tags r:id="rId23"/>
              </p:custDataLst>
            </p:nvPr>
          </p:nvSpPr>
          <p:spPr bwMode="auto">
            <a:xfrm>
              <a:off x="12296" y="4111"/>
              <a:ext cx="2204" cy="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spAutoFit/>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eaLnBrk="1" hangingPunct="1">
                <a:spcBef>
                  <a:spcPct val="20000"/>
                </a:spcBef>
              </a:pPr>
              <a:r>
                <a:rPr lang="en-US" altLang="zh-CN" sz="1800" dirty="0">
                  <a:solidFill>
                    <a:srgbClr val="000000"/>
                  </a:solidFill>
                  <a:latin typeface="微软雅黑" panose="020B0503020204020204" charset="-122"/>
                  <a:ea typeface="微软雅黑" panose="020B0503020204020204" charset="-122"/>
                  <a:sym typeface="Arial" panose="020B0604020202020204" pitchFamily="34" charset="0"/>
                </a:rPr>
                <a:t>weakness</a:t>
              </a:r>
              <a:endParaRPr lang="en-US" altLang="zh-CN" sz="1800"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93" name="TextBox 13"/>
            <p:cNvSpPr txBox="1">
              <a:spLocks noChangeArrowheads="1"/>
            </p:cNvSpPr>
            <p:nvPr>
              <p:custDataLst>
                <p:tags r:id="rId24"/>
              </p:custDataLst>
            </p:nvPr>
          </p:nvSpPr>
          <p:spPr bwMode="auto">
            <a:xfrm>
              <a:off x="12296" y="5447"/>
              <a:ext cx="2204" cy="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chor="ctr" anchorCtr="0">
              <a:spAutoFit/>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eaLnBrk="1" hangingPunct="1">
                <a:spcBef>
                  <a:spcPct val="20000"/>
                </a:spcBef>
              </a:pPr>
              <a:r>
                <a:rPr lang="en-US" altLang="zh-CN" sz="2000" b="1" dirty="0">
                  <a:solidFill>
                    <a:srgbClr val="000000"/>
                  </a:solidFill>
                  <a:latin typeface="微软雅黑" panose="020B0503020204020204" charset="-122"/>
                  <a:ea typeface="微软雅黑" panose="020B0503020204020204" charset="-122"/>
                  <a:cs typeface="+mn-ea"/>
                  <a:sym typeface="Arial" panose="020B0604020202020204" pitchFamily="34" charset="0"/>
                </a:rPr>
                <a:t>威胁</a:t>
              </a:r>
              <a:endParaRPr lang="en-US" altLang="zh-CN" sz="2000" b="1" dirty="0">
                <a:solidFill>
                  <a:srgbClr val="000000"/>
                </a:solidFill>
                <a:latin typeface="微软雅黑" panose="020B0503020204020204" charset="-122"/>
                <a:ea typeface="微软雅黑" panose="020B0503020204020204" charset="-122"/>
                <a:cs typeface="+mn-ea"/>
                <a:sym typeface="Arial" panose="020B0604020202020204" pitchFamily="34" charset="0"/>
              </a:endParaRPr>
            </a:p>
          </p:txBody>
        </p:sp>
        <p:sp>
          <p:nvSpPr>
            <p:cNvPr id="94" name="TextBox 13"/>
            <p:cNvSpPr txBox="1">
              <a:spLocks noChangeArrowheads="1"/>
            </p:cNvSpPr>
            <p:nvPr>
              <p:custDataLst>
                <p:tags r:id="rId25"/>
              </p:custDataLst>
            </p:nvPr>
          </p:nvSpPr>
          <p:spPr bwMode="auto">
            <a:xfrm>
              <a:off x="12296" y="5947"/>
              <a:ext cx="2204" cy="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spAutoFit/>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eaLnBrk="1" hangingPunct="1">
                <a:spcBef>
                  <a:spcPct val="20000"/>
                </a:spcBef>
              </a:pPr>
              <a:r>
                <a:rPr lang="en-US" altLang="zh-CN" sz="1800" dirty="0">
                  <a:solidFill>
                    <a:srgbClr val="000000"/>
                  </a:solidFill>
                  <a:latin typeface="微软雅黑" panose="020B0503020204020204" charset="-122"/>
                  <a:ea typeface="微软雅黑" panose="020B0503020204020204" charset="-122"/>
                  <a:sym typeface="Arial" panose="020B0604020202020204" pitchFamily="34" charset="0"/>
                </a:rPr>
                <a:t>threat</a:t>
              </a:r>
              <a:endParaRPr lang="en-US" altLang="zh-CN" sz="1800" dirty="0">
                <a:solidFill>
                  <a:srgbClr val="000000"/>
                </a:solidFill>
                <a:latin typeface="微软雅黑" panose="020B0503020204020204" charset="-122"/>
                <a:ea typeface="微软雅黑" panose="020B0503020204020204" charset="-122"/>
                <a:sym typeface="Arial" panose="020B0604020202020204" pitchFamily="34" charset="0"/>
              </a:endParaRPr>
            </a:p>
          </p:txBody>
        </p:sp>
      </p:grpSp>
    </p:spTree>
    <p:custDataLst>
      <p:tags r:id="rId2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71495"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二、SWOT 分析法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570230" y="949325"/>
            <a:ext cx="11051540" cy="829945"/>
          </a:xfrm>
          <a:prstGeom prst="rect">
            <a:avLst/>
          </a:prstGeom>
          <a:noFill/>
        </p:spPr>
        <p:txBody>
          <a:bodyPr wrap="square" rtlCol="0" anchor="t">
            <a:spAutoFit/>
          </a:bodyPr>
          <a:p>
            <a:pPr indent="457200" fontAlgn="auto">
              <a:lnSpc>
                <a:spcPct val="120000"/>
              </a:lnSpc>
            </a:pPr>
            <a:r>
              <a:rPr lang="zh-CN" altLang="en-US" sz="2000"/>
              <a:t>一般来说，首先要提纲式地列出你的职业目标，并制作空白的 SWOT 分析表，然后评估自身的优势和劣势以及职业机会和威胁，最后综合各种内部和外部信息做出职业决策。</a:t>
            </a:r>
            <a:endParaRPr lang="zh-CN" altLang="en-US" sz="2000"/>
          </a:p>
        </p:txBody>
      </p:sp>
      <p:sp>
        <p:nvSpPr>
          <p:cNvPr id="21" name="圆角矩形 20"/>
          <p:cNvSpPr/>
          <p:nvPr>
            <p:custDataLst>
              <p:tags r:id="rId1"/>
            </p:custDataLst>
          </p:nvPr>
        </p:nvSpPr>
        <p:spPr>
          <a:xfrm>
            <a:off x="767715" y="2431415"/>
            <a:ext cx="10593070" cy="4030980"/>
          </a:xfrm>
          <a:prstGeom prst="roundRect">
            <a:avLst>
              <a:gd name="adj" fmla="val 5828"/>
            </a:avLst>
          </a:prstGeom>
          <a:solidFill>
            <a:srgbClr val="FFFFFF"/>
          </a:solidFill>
          <a:ln w="3175">
            <a:solidFill>
              <a:schemeClr val="tx1">
                <a:lumMod val="40000"/>
                <a:lumOff val="60000"/>
                <a:alpha val="20000"/>
              </a:schemeClr>
            </a:solidFill>
          </a:ln>
          <a:effectLst>
            <a:outerShdw blurRad="101600" dist="38100" dir="2700000" algn="tl" rotWithShape="0">
              <a:prstClr val="black">
                <a:alpha val="15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lIns="252095" tIns="0" rIns="288290" bIns="0" rtlCol="0" anchor="ctr">
            <a:noAutofit/>
          </a:bodyPr>
          <a:lstStyle/>
          <a:p>
            <a:pPr indent="0" algn="l" fontAlgn="auto">
              <a:lnSpc>
                <a:spcPct val="110000"/>
              </a:lnSpc>
              <a:spcBef>
                <a:spcPct val="0"/>
              </a:spcBef>
              <a:spcAft>
                <a:spcPts val="1000"/>
              </a:spcAft>
            </a:pPr>
            <a:r>
              <a:rPr lang="zh-CN" altLang="en-US" sz="2400" b="1" kern="0" dirty="0">
                <a:ln>
                  <a:noFill/>
                  <a:prstDash val="sysDot"/>
                </a:ln>
                <a:solidFill>
                  <a:srgbClr val="FF0000"/>
                </a:solidFill>
                <a:uFillTx/>
                <a:latin typeface="+mn-ea"/>
                <a:cs typeface="+mn-ea"/>
                <a:sym typeface="+mn-ea"/>
              </a:rPr>
              <a:t>评估自己的长处和短处。</a:t>
            </a:r>
            <a:endParaRPr lang="zh-CN" altLang="en-US" sz="2000" kern="0" dirty="0">
              <a:ln>
                <a:noFill/>
                <a:prstDash val="sysDot"/>
              </a:ln>
              <a:solidFill>
                <a:srgbClr val="404040"/>
              </a:solidFill>
              <a:uFillTx/>
              <a:latin typeface="+mn-ea"/>
              <a:cs typeface="+mn-ea"/>
              <a:sym typeface="+mn-ea"/>
            </a:endParaRPr>
          </a:p>
          <a:p>
            <a:pPr indent="0" algn="l" fontAlgn="auto">
              <a:lnSpc>
                <a:spcPct val="110000"/>
              </a:lnSpc>
              <a:spcBef>
                <a:spcPct val="0"/>
              </a:spcBef>
              <a:spcAft>
                <a:spcPts val="1000"/>
              </a:spcAft>
            </a:pPr>
            <a:r>
              <a:rPr lang="zh-CN" altLang="en-US" sz="2000" kern="0" dirty="0">
                <a:ln>
                  <a:noFill/>
                  <a:prstDash val="sysDot"/>
                </a:ln>
                <a:solidFill>
                  <a:srgbClr val="404040"/>
                </a:solidFill>
                <a:uFillTx/>
                <a:latin typeface="+mn-ea"/>
                <a:cs typeface="+mn-ea"/>
                <a:sym typeface="+mn-ea"/>
              </a:rPr>
              <a:t>每个人都有自己独特的技能、天赋和能力。在当今分工非常细的市场经济里，每个人擅长某一领域，而不是样样精通。比如说，有些人不喜欢整天坐在办公桌旁，而有些人一想到不得不与陌生人打交道时心里就发麻，惴惴不安。请做一个表格，列出你自己喜欢做的事情和你的长处所在（如果你觉得界定自己的长处比较困难，可以请专业的职业咨询师帮你分析）。同样，通过列表，你可以找出自己不是很喜欢做的事情和你的劣势。找出你的短处与发现你的长处同等重要，因为你可以基于自己的长处和短处做两种选择：</a:t>
            </a:r>
            <a:r>
              <a:rPr lang="zh-CN" altLang="en-US" sz="2000" b="1" kern="0" dirty="0">
                <a:ln>
                  <a:noFill/>
                  <a:prstDash val="sysDot"/>
                </a:ln>
                <a:solidFill>
                  <a:srgbClr val="404040"/>
                </a:solidFill>
                <a:uFillTx/>
                <a:latin typeface="+mn-ea"/>
                <a:cs typeface="+mn-ea"/>
                <a:sym typeface="+mn-ea"/>
              </a:rPr>
              <a:t>一是努力去改正你常犯的错误，提升你的技能；二是放弃那些对你不擅长的技能要求很高的职业。</a:t>
            </a:r>
            <a:r>
              <a:rPr lang="zh-CN" altLang="en-US" sz="2000" kern="0" dirty="0">
                <a:ln>
                  <a:noFill/>
                  <a:prstDash val="sysDot"/>
                </a:ln>
                <a:solidFill>
                  <a:srgbClr val="404040"/>
                </a:solidFill>
                <a:uFillTx/>
                <a:latin typeface="+mn-ea"/>
                <a:cs typeface="+mn-ea"/>
                <a:sym typeface="+mn-ea"/>
              </a:rPr>
              <a:t>列出你认为自己所具备的很重要的优势和对你的职业选择产生影响的劣势，然后再标出那些你认为对你很重要的优势、劣势。</a:t>
            </a:r>
            <a:endParaRPr lang="zh-CN" altLang="en-US" sz="2000" kern="0" dirty="0">
              <a:ln>
                <a:noFill/>
                <a:prstDash val="sysDot"/>
              </a:ln>
              <a:solidFill>
                <a:srgbClr val="404040"/>
              </a:solidFill>
              <a:uFillTx/>
              <a:latin typeface="+mn-ea"/>
              <a:cs typeface="+mn-ea"/>
              <a:sym typeface="+mn-ea"/>
            </a:endParaRPr>
          </a:p>
        </p:txBody>
      </p:sp>
      <p:sp>
        <p:nvSpPr>
          <p:cNvPr id="37" name="图形 34" descr="未标题-1 [已恢复]"/>
          <p:cNvSpPr/>
          <p:nvPr>
            <p:custDataLst>
              <p:tags r:id="rId2"/>
            </p:custDataLst>
          </p:nvPr>
        </p:nvSpPr>
        <p:spPr>
          <a:xfrm>
            <a:off x="562610" y="2431098"/>
            <a:ext cx="204470" cy="657860"/>
          </a:xfrm>
          <a:custGeom>
            <a:avLst/>
            <a:gdLst>
              <a:gd name="connsiteX0" fmla="*/ -57 w 101828"/>
              <a:gd name="connsiteY0" fmla="*/ 47867 h 327088"/>
              <a:gd name="connsiteX1" fmla="*/ -57 w 101828"/>
              <a:gd name="connsiteY1" fmla="*/ 199314 h 327088"/>
              <a:gd name="connsiteX2" fmla="*/ 23660 w 101828"/>
              <a:gd name="connsiteY2" fmla="*/ 269418 h 327088"/>
              <a:gd name="connsiteX3" fmla="*/ 101765 w 101828"/>
              <a:gd name="connsiteY3" fmla="*/ 326568 h 327088"/>
              <a:gd name="connsiteX4" fmla="*/ 101765 w 101828"/>
              <a:gd name="connsiteY4" fmla="*/ -520 h 327088"/>
              <a:gd name="connsiteX5" fmla="*/ -57 w 101828"/>
              <a:gd name="connsiteY5" fmla="*/ 47867 h 32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828" h="327088">
                <a:moveTo>
                  <a:pt x="-57" y="47867"/>
                </a:moveTo>
                <a:lnTo>
                  <a:pt x="-57" y="199314"/>
                </a:lnTo>
                <a:cubicBezTo>
                  <a:pt x="-329" y="224699"/>
                  <a:pt x="8034" y="249416"/>
                  <a:pt x="23660" y="269418"/>
                </a:cubicBezTo>
                <a:cubicBezTo>
                  <a:pt x="44745" y="294450"/>
                  <a:pt x="71531" y="314043"/>
                  <a:pt x="101765" y="326568"/>
                </a:cubicBezTo>
                <a:lnTo>
                  <a:pt x="101765" y="-520"/>
                </a:lnTo>
                <a:cubicBezTo>
                  <a:pt x="101765" y="-520"/>
                  <a:pt x="85954" y="1861"/>
                  <a:pt x="-57" y="47867"/>
                </a:cubicBezTo>
                <a:close/>
              </a:path>
            </a:pathLst>
          </a:custGeom>
          <a:solidFill>
            <a:schemeClr val="accent1">
              <a:lumMod val="7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图形 35" descr="12356"/>
          <p:cNvSpPr/>
          <p:nvPr>
            <p:custDataLst>
              <p:tags r:id="rId3"/>
            </p:custDataLst>
          </p:nvPr>
        </p:nvSpPr>
        <p:spPr>
          <a:xfrm>
            <a:off x="562610" y="1896428"/>
            <a:ext cx="2432685" cy="813435"/>
          </a:xfrm>
          <a:custGeom>
            <a:avLst/>
            <a:gdLst>
              <a:gd name="connsiteX0" fmla="*/ 165296 w 1399508"/>
              <a:gd name="connsiteY0" fmla="*/ 367481 h 425100"/>
              <a:gd name="connsiteX1" fmla="*/ 1215427 w 1399508"/>
              <a:gd name="connsiteY1" fmla="*/ 367481 h 425100"/>
              <a:gd name="connsiteX2" fmla="*/ 1399450 w 1399508"/>
              <a:gd name="connsiteY2" fmla="*/ 183649 h 425100"/>
              <a:gd name="connsiteX3" fmla="*/ 1399450 w 1399508"/>
              <a:gd name="connsiteY3" fmla="*/ 183554 h 425100"/>
              <a:gd name="connsiteX4" fmla="*/ 1399450 w 1399508"/>
              <a:gd name="connsiteY4" fmla="*/ 183554 h 425100"/>
              <a:gd name="connsiteX5" fmla="*/ 1215427 w 1399508"/>
              <a:gd name="connsiteY5" fmla="*/ -469 h 425100"/>
              <a:gd name="connsiteX6" fmla="*/ 183965 w 1399508"/>
              <a:gd name="connsiteY6" fmla="*/ -469 h 425100"/>
              <a:gd name="connsiteX7" fmla="*/ -58 w 1399508"/>
              <a:gd name="connsiteY7" fmla="*/ 183554 h 425100"/>
              <a:gd name="connsiteX8" fmla="*/ -58 w 1399508"/>
              <a:gd name="connsiteY8" fmla="*/ 424631 h 425100"/>
              <a:gd name="connsiteX9" fmla="*/ 23087 w 1399508"/>
              <a:gd name="connsiteY9" fmla="*/ 406534 h 425100"/>
              <a:gd name="connsiteX10" fmla="*/ 115385 w 1399508"/>
              <a:gd name="connsiteY10" fmla="*/ 369386 h 425100"/>
              <a:gd name="connsiteX11" fmla="*/ 165296 w 1399508"/>
              <a:gd name="connsiteY11" fmla="*/ 367481 h 42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99508" h="425100">
                <a:moveTo>
                  <a:pt x="165296" y="367481"/>
                </a:moveTo>
                <a:lnTo>
                  <a:pt x="1215427" y="367481"/>
                </a:lnTo>
                <a:cubicBezTo>
                  <a:pt x="1317011" y="367539"/>
                  <a:pt x="1399393" y="285233"/>
                  <a:pt x="1399450" y="183649"/>
                </a:cubicBezTo>
                <a:cubicBezTo>
                  <a:pt x="1399450" y="183620"/>
                  <a:pt x="1399450" y="183582"/>
                  <a:pt x="1399450" y="183554"/>
                </a:cubicBezTo>
                <a:lnTo>
                  <a:pt x="1399450" y="183554"/>
                </a:lnTo>
                <a:cubicBezTo>
                  <a:pt x="1399450" y="81922"/>
                  <a:pt x="1317059" y="-469"/>
                  <a:pt x="1215427" y="-469"/>
                </a:cubicBezTo>
                <a:lnTo>
                  <a:pt x="183965" y="-469"/>
                </a:lnTo>
                <a:cubicBezTo>
                  <a:pt x="82332" y="-469"/>
                  <a:pt x="-58" y="81922"/>
                  <a:pt x="-58" y="183554"/>
                </a:cubicBezTo>
                <a:lnTo>
                  <a:pt x="-58" y="424631"/>
                </a:lnTo>
                <a:lnTo>
                  <a:pt x="23087" y="406534"/>
                </a:lnTo>
                <a:cubicBezTo>
                  <a:pt x="49665" y="385579"/>
                  <a:pt x="81698" y="372682"/>
                  <a:pt x="115385" y="369386"/>
                </a:cubicBezTo>
                <a:cubicBezTo>
                  <a:pt x="132149" y="367672"/>
                  <a:pt x="149198" y="367481"/>
                  <a:pt x="165296" y="367481"/>
                </a:cubicBezTo>
                <a:close/>
              </a:path>
            </a:pathLst>
          </a:custGeom>
          <a:solidFill>
            <a:srgbClr val="37A76F"/>
          </a:solidFill>
          <a:ln w="9525" cap="flat">
            <a:noFill/>
            <a:prstDash val="solid"/>
            <a:miter/>
          </a:ln>
        </p:spPr>
        <p:txBody>
          <a:bodyPr rot="0" spcFirstLastPara="0" vertOverflow="overflow" horzOverflow="overflow" vert="horz" wrap="none" lIns="0" tIns="0" rIns="0" bIns="10795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spcBef>
                <a:spcPct val="0"/>
              </a:spcBef>
              <a:spcAft>
                <a:spcPct val="0"/>
              </a:spcAft>
              <a:buClrTx/>
              <a:buSzTx/>
              <a:buFontTx/>
            </a:pPr>
            <a:r>
              <a:rPr lang="en-US" altLang="zh-CN" sz="2000" b="1" dirty="0">
                <a:solidFill>
                  <a:srgbClr val="FFFFFF"/>
                </a:solidFill>
                <a:uFillTx/>
                <a:latin typeface="+mn-ea"/>
                <a:cs typeface="+mn-ea"/>
                <a:sym typeface="+mn-ea"/>
              </a:rPr>
              <a:t>（1）</a:t>
            </a:r>
            <a:endParaRPr lang="en-US" altLang="zh-CN" sz="2000" b="1" dirty="0">
              <a:solidFill>
                <a:srgbClr val="FFFFFF"/>
              </a:solidFill>
              <a:uFillTx/>
              <a:latin typeface="+mn-ea"/>
              <a:cs typeface="+mn-ea"/>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4841240" y="2447925"/>
            <a:ext cx="7350760" cy="2679065"/>
          </a:xfrm>
          <a:prstGeom prst="rect">
            <a:avLst/>
          </a:prstGeom>
          <a:noFill/>
        </p:spPr>
        <p:txBody>
          <a:bodyPr wrap="square" rtlCol="0">
            <a:noAutofit/>
            <a:scene3d>
              <a:camera prst="orthographicFront"/>
              <a:lightRig rig="threePt" dir="t"/>
            </a:scene3d>
            <a:sp3d contourW="12700"/>
          </a:bodyPr>
          <a:lstStyle/>
          <a:p>
            <a:pPr indent="0" fontAlgn="auto">
              <a:lnSpc>
                <a:spcPct val="150000"/>
              </a:lnSpc>
              <a:spcBef>
                <a:spcPts val="0"/>
              </a:spcBef>
              <a:defRPr/>
            </a:pPr>
            <a:r>
              <a:rPr lang="zh-CN" altLang="en-US" sz="2800" dirty="0">
                <a:latin typeface="思源黑体 CN Regular" panose="020B0500000000000000" pitchFamily="34" charset="-128"/>
                <a:ea typeface="思源黑体 CN Regular" panose="020B0500000000000000" pitchFamily="34" charset="-128"/>
                <a:cs typeface="+mn-ea"/>
                <a:sym typeface="+mn-lt"/>
              </a:rPr>
              <a:t>1. 了解制定大学生涯规划的基本原则与步骤。</a:t>
            </a:r>
            <a:endParaRPr lang="zh-CN" altLang="en-US" sz="2800" dirty="0">
              <a:latin typeface="思源黑体 CN Regular" panose="020B0500000000000000" pitchFamily="34" charset="-128"/>
              <a:ea typeface="思源黑体 CN Regular" panose="020B0500000000000000" pitchFamily="34" charset="-128"/>
              <a:cs typeface="+mn-ea"/>
              <a:sym typeface="+mn-lt"/>
            </a:endParaRPr>
          </a:p>
          <a:p>
            <a:pPr indent="0" fontAlgn="auto">
              <a:lnSpc>
                <a:spcPct val="150000"/>
              </a:lnSpc>
              <a:spcBef>
                <a:spcPts val="0"/>
              </a:spcBef>
              <a:defRPr/>
            </a:pPr>
            <a:r>
              <a:rPr lang="zh-CN" altLang="en-US" sz="2800" dirty="0">
                <a:latin typeface="思源黑体 CN Regular" panose="020B0500000000000000" pitchFamily="34" charset="-128"/>
                <a:ea typeface="思源黑体 CN Regular" panose="020B0500000000000000" pitchFamily="34" charset="-128"/>
                <a:cs typeface="+mn-ea"/>
                <a:sym typeface="+mn-lt"/>
              </a:rPr>
              <a:t>2. 了解制定大学生涯规划的常用方法。</a:t>
            </a:r>
            <a:endParaRPr lang="zh-CN" altLang="en-US" sz="2800" dirty="0">
              <a:latin typeface="思源黑体 CN Regular" panose="020B0500000000000000" pitchFamily="34" charset="-128"/>
              <a:ea typeface="思源黑体 CN Regular" panose="020B0500000000000000" pitchFamily="34" charset="-128"/>
              <a:cs typeface="+mn-ea"/>
              <a:sym typeface="+mn-lt"/>
            </a:endParaRPr>
          </a:p>
          <a:p>
            <a:pPr indent="0" fontAlgn="auto">
              <a:lnSpc>
                <a:spcPct val="150000"/>
              </a:lnSpc>
              <a:spcBef>
                <a:spcPts val="0"/>
              </a:spcBef>
              <a:defRPr/>
            </a:pPr>
            <a:r>
              <a:rPr lang="zh-CN" altLang="en-US" sz="2800" dirty="0">
                <a:latin typeface="思源黑体 CN Regular" panose="020B0500000000000000" pitchFamily="34" charset="-128"/>
                <a:ea typeface="思源黑体 CN Regular" panose="020B0500000000000000" pitchFamily="34" charset="-128"/>
                <a:cs typeface="+mn-ea"/>
                <a:sym typeface="+mn-lt"/>
              </a:rPr>
              <a:t>3. 了解大学生涯规划制定与实施中的助力和阻力。</a:t>
            </a:r>
            <a:endParaRPr lang="zh-CN" altLang="en-US" sz="2800" dirty="0">
              <a:latin typeface="思源黑体 CN Regular" panose="020B0500000000000000" pitchFamily="34" charset="-128"/>
              <a:ea typeface="思源黑体 CN Regular" panose="020B0500000000000000" pitchFamily="34" charset="-128"/>
              <a:cs typeface="+mn-ea"/>
              <a:sym typeface="+mn-lt"/>
            </a:endParaRPr>
          </a:p>
        </p:txBody>
      </p:sp>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本章学习要点</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cstate="screen"/>
          <a:stretch>
            <a:fillRect/>
          </a:stretch>
        </p:blipFill>
        <p:spPr>
          <a:xfrm>
            <a:off x="-220980" y="1524635"/>
            <a:ext cx="4946650" cy="494665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71495"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二、SWOT 分析法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1" name="圆角矩形 20"/>
          <p:cNvSpPr/>
          <p:nvPr>
            <p:custDataLst>
              <p:tags r:id="rId1"/>
            </p:custDataLst>
          </p:nvPr>
        </p:nvSpPr>
        <p:spPr>
          <a:xfrm>
            <a:off x="767715" y="1330325"/>
            <a:ext cx="10593070" cy="3386455"/>
          </a:xfrm>
          <a:prstGeom prst="roundRect">
            <a:avLst>
              <a:gd name="adj" fmla="val 5828"/>
            </a:avLst>
          </a:prstGeom>
          <a:solidFill>
            <a:srgbClr val="FFFFFF"/>
          </a:solidFill>
          <a:ln w="3175">
            <a:solidFill>
              <a:schemeClr val="tx1">
                <a:lumMod val="40000"/>
                <a:lumOff val="60000"/>
                <a:alpha val="20000"/>
              </a:schemeClr>
            </a:solidFill>
          </a:ln>
          <a:effectLst>
            <a:outerShdw blurRad="101600" dist="38100" dir="2700000" algn="tl" rotWithShape="0">
              <a:prstClr val="black">
                <a:alpha val="15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lIns="252095" tIns="0" rIns="288290" bIns="0" rtlCol="0" anchor="ctr">
            <a:noAutofit/>
          </a:bodyPr>
          <a:lstStyle/>
          <a:p>
            <a:pPr indent="0" algn="l" fontAlgn="auto">
              <a:lnSpc>
                <a:spcPct val="110000"/>
              </a:lnSpc>
              <a:spcBef>
                <a:spcPct val="0"/>
              </a:spcBef>
              <a:spcAft>
                <a:spcPts val="1000"/>
              </a:spcAft>
            </a:pPr>
            <a:r>
              <a:rPr lang="zh-CN" altLang="en-US" sz="2400" b="1" kern="0" dirty="0">
                <a:ln>
                  <a:noFill/>
                  <a:prstDash val="sysDot"/>
                </a:ln>
                <a:solidFill>
                  <a:srgbClr val="FF0000"/>
                </a:solidFill>
                <a:uFillTx/>
                <a:latin typeface="+mn-ea"/>
                <a:cs typeface="+mn-ea"/>
                <a:sym typeface="+mn-ea"/>
              </a:rPr>
              <a:t>找出职业机会和威胁。</a:t>
            </a:r>
            <a:endParaRPr lang="zh-CN" altLang="en-US" sz="2000" kern="0" dirty="0">
              <a:ln>
                <a:noFill/>
                <a:prstDash val="sysDot"/>
              </a:ln>
              <a:solidFill>
                <a:srgbClr val="404040"/>
              </a:solidFill>
              <a:uFillTx/>
              <a:latin typeface="+mn-ea"/>
              <a:cs typeface="+mn-ea"/>
              <a:sym typeface="+mn-ea"/>
            </a:endParaRPr>
          </a:p>
          <a:p>
            <a:pPr indent="0" algn="l" fontAlgn="auto">
              <a:lnSpc>
                <a:spcPct val="110000"/>
              </a:lnSpc>
              <a:spcBef>
                <a:spcPct val="0"/>
              </a:spcBef>
              <a:spcAft>
                <a:spcPts val="1000"/>
              </a:spcAft>
            </a:pPr>
            <a:r>
              <a:rPr lang="zh-CN" altLang="en-US" sz="2000" kern="0" dirty="0">
                <a:ln>
                  <a:noFill/>
                  <a:prstDash val="sysDot"/>
                </a:ln>
                <a:solidFill>
                  <a:srgbClr val="404040"/>
                </a:solidFill>
                <a:uFillTx/>
                <a:latin typeface="+mn-ea"/>
                <a:cs typeface="+mn-ea"/>
                <a:sym typeface="+mn-ea"/>
              </a:rPr>
              <a:t>我们知道，不同的行业或专业（包括这些行业里不同的公司）都面临不同的外部机会和威胁。找出这些外界因素会帮助你成功地找到一份适合自己的工作，这对求职而言是非常重要的，因为这些机会和威胁会影响你的第一份工作和今后的职业发展。如果某个公司处于一个常受到外界不利因素影响的行业里，那么这个公司能提供的职业机会将是很少的，而且没有职业升迁的机会。相反，充满许多积极的外界因素的行业将为求职者提供广阔的职业前景。</a:t>
            </a:r>
            <a:endParaRPr lang="zh-CN" altLang="en-US" sz="2000" kern="0" dirty="0">
              <a:ln>
                <a:noFill/>
                <a:prstDash val="sysDot"/>
              </a:ln>
              <a:solidFill>
                <a:srgbClr val="404040"/>
              </a:solidFill>
              <a:uFillTx/>
              <a:latin typeface="+mn-ea"/>
              <a:cs typeface="+mn-ea"/>
              <a:sym typeface="+mn-ea"/>
            </a:endParaRPr>
          </a:p>
        </p:txBody>
      </p:sp>
      <p:sp>
        <p:nvSpPr>
          <p:cNvPr id="37" name="图形 34" descr="未标题-1 [已恢复]"/>
          <p:cNvSpPr/>
          <p:nvPr>
            <p:custDataLst>
              <p:tags r:id="rId2"/>
            </p:custDataLst>
          </p:nvPr>
        </p:nvSpPr>
        <p:spPr>
          <a:xfrm>
            <a:off x="562610" y="1622108"/>
            <a:ext cx="204470" cy="657860"/>
          </a:xfrm>
          <a:custGeom>
            <a:avLst/>
            <a:gdLst>
              <a:gd name="connsiteX0" fmla="*/ -57 w 101828"/>
              <a:gd name="connsiteY0" fmla="*/ 47867 h 327088"/>
              <a:gd name="connsiteX1" fmla="*/ -57 w 101828"/>
              <a:gd name="connsiteY1" fmla="*/ 199314 h 327088"/>
              <a:gd name="connsiteX2" fmla="*/ 23660 w 101828"/>
              <a:gd name="connsiteY2" fmla="*/ 269418 h 327088"/>
              <a:gd name="connsiteX3" fmla="*/ 101765 w 101828"/>
              <a:gd name="connsiteY3" fmla="*/ 326568 h 327088"/>
              <a:gd name="connsiteX4" fmla="*/ 101765 w 101828"/>
              <a:gd name="connsiteY4" fmla="*/ -520 h 327088"/>
              <a:gd name="connsiteX5" fmla="*/ -57 w 101828"/>
              <a:gd name="connsiteY5" fmla="*/ 47867 h 32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828" h="327088">
                <a:moveTo>
                  <a:pt x="-57" y="47867"/>
                </a:moveTo>
                <a:lnTo>
                  <a:pt x="-57" y="199314"/>
                </a:lnTo>
                <a:cubicBezTo>
                  <a:pt x="-329" y="224699"/>
                  <a:pt x="8034" y="249416"/>
                  <a:pt x="23660" y="269418"/>
                </a:cubicBezTo>
                <a:cubicBezTo>
                  <a:pt x="44745" y="294450"/>
                  <a:pt x="71531" y="314043"/>
                  <a:pt x="101765" y="326568"/>
                </a:cubicBezTo>
                <a:lnTo>
                  <a:pt x="101765" y="-520"/>
                </a:lnTo>
                <a:cubicBezTo>
                  <a:pt x="101765" y="-520"/>
                  <a:pt x="85954" y="1861"/>
                  <a:pt x="-57" y="47867"/>
                </a:cubicBezTo>
                <a:close/>
              </a:path>
            </a:pathLst>
          </a:custGeom>
          <a:solidFill>
            <a:schemeClr val="accent1">
              <a:lumMod val="7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图形 35" descr="12356"/>
          <p:cNvSpPr/>
          <p:nvPr>
            <p:custDataLst>
              <p:tags r:id="rId3"/>
            </p:custDataLst>
          </p:nvPr>
        </p:nvSpPr>
        <p:spPr>
          <a:xfrm>
            <a:off x="562610" y="1087438"/>
            <a:ext cx="2432685" cy="813435"/>
          </a:xfrm>
          <a:custGeom>
            <a:avLst/>
            <a:gdLst>
              <a:gd name="connsiteX0" fmla="*/ 165296 w 1399508"/>
              <a:gd name="connsiteY0" fmla="*/ 367481 h 425100"/>
              <a:gd name="connsiteX1" fmla="*/ 1215427 w 1399508"/>
              <a:gd name="connsiteY1" fmla="*/ 367481 h 425100"/>
              <a:gd name="connsiteX2" fmla="*/ 1399450 w 1399508"/>
              <a:gd name="connsiteY2" fmla="*/ 183649 h 425100"/>
              <a:gd name="connsiteX3" fmla="*/ 1399450 w 1399508"/>
              <a:gd name="connsiteY3" fmla="*/ 183554 h 425100"/>
              <a:gd name="connsiteX4" fmla="*/ 1399450 w 1399508"/>
              <a:gd name="connsiteY4" fmla="*/ 183554 h 425100"/>
              <a:gd name="connsiteX5" fmla="*/ 1215427 w 1399508"/>
              <a:gd name="connsiteY5" fmla="*/ -469 h 425100"/>
              <a:gd name="connsiteX6" fmla="*/ 183965 w 1399508"/>
              <a:gd name="connsiteY6" fmla="*/ -469 h 425100"/>
              <a:gd name="connsiteX7" fmla="*/ -58 w 1399508"/>
              <a:gd name="connsiteY7" fmla="*/ 183554 h 425100"/>
              <a:gd name="connsiteX8" fmla="*/ -58 w 1399508"/>
              <a:gd name="connsiteY8" fmla="*/ 424631 h 425100"/>
              <a:gd name="connsiteX9" fmla="*/ 23087 w 1399508"/>
              <a:gd name="connsiteY9" fmla="*/ 406534 h 425100"/>
              <a:gd name="connsiteX10" fmla="*/ 115385 w 1399508"/>
              <a:gd name="connsiteY10" fmla="*/ 369386 h 425100"/>
              <a:gd name="connsiteX11" fmla="*/ 165296 w 1399508"/>
              <a:gd name="connsiteY11" fmla="*/ 367481 h 42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99508" h="425100">
                <a:moveTo>
                  <a:pt x="165296" y="367481"/>
                </a:moveTo>
                <a:lnTo>
                  <a:pt x="1215427" y="367481"/>
                </a:lnTo>
                <a:cubicBezTo>
                  <a:pt x="1317011" y="367539"/>
                  <a:pt x="1399393" y="285233"/>
                  <a:pt x="1399450" y="183649"/>
                </a:cubicBezTo>
                <a:cubicBezTo>
                  <a:pt x="1399450" y="183620"/>
                  <a:pt x="1399450" y="183582"/>
                  <a:pt x="1399450" y="183554"/>
                </a:cubicBezTo>
                <a:lnTo>
                  <a:pt x="1399450" y="183554"/>
                </a:lnTo>
                <a:cubicBezTo>
                  <a:pt x="1399450" y="81922"/>
                  <a:pt x="1317059" y="-469"/>
                  <a:pt x="1215427" y="-469"/>
                </a:cubicBezTo>
                <a:lnTo>
                  <a:pt x="183965" y="-469"/>
                </a:lnTo>
                <a:cubicBezTo>
                  <a:pt x="82332" y="-469"/>
                  <a:pt x="-58" y="81922"/>
                  <a:pt x="-58" y="183554"/>
                </a:cubicBezTo>
                <a:lnTo>
                  <a:pt x="-58" y="424631"/>
                </a:lnTo>
                <a:lnTo>
                  <a:pt x="23087" y="406534"/>
                </a:lnTo>
                <a:cubicBezTo>
                  <a:pt x="49665" y="385579"/>
                  <a:pt x="81698" y="372682"/>
                  <a:pt x="115385" y="369386"/>
                </a:cubicBezTo>
                <a:cubicBezTo>
                  <a:pt x="132149" y="367672"/>
                  <a:pt x="149198" y="367481"/>
                  <a:pt x="165296" y="367481"/>
                </a:cubicBezTo>
                <a:close/>
              </a:path>
            </a:pathLst>
          </a:custGeom>
          <a:solidFill>
            <a:srgbClr val="63A537"/>
          </a:solidFill>
          <a:ln w="9525" cap="flat">
            <a:noFill/>
            <a:prstDash val="solid"/>
            <a:miter/>
          </a:ln>
        </p:spPr>
        <p:txBody>
          <a:bodyPr rot="0" spcFirstLastPara="0" vertOverflow="overflow" horzOverflow="overflow" vert="horz" wrap="none" lIns="0" tIns="0" rIns="0" bIns="10795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spcBef>
                <a:spcPct val="0"/>
              </a:spcBef>
              <a:spcAft>
                <a:spcPct val="0"/>
              </a:spcAft>
              <a:buClrTx/>
              <a:buSzTx/>
              <a:buFontTx/>
            </a:pPr>
            <a:r>
              <a:rPr lang="en-US" altLang="zh-CN" sz="2000" b="1" dirty="0">
                <a:solidFill>
                  <a:srgbClr val="FFFFFF"/>
                </a:solidFill>
                <a:uFillTx/>
                <a:latin typeface="+mn-ea"/>
                <a:cs typeface="+mn-ea"/>
                <a:sym typeface="+mn-ea"/>
              </a:rPr>
              <a:t>（2）</a:t>
            </a:r>
            <a:endParaRPr lang="en-US" altLang="zh-CN" sz="2000" b="1" dirty="0">
              <a:solidFill>
                <a:srgbClr val="FFFFFF"/>
              </a:solidFill>
              <a:uFillTx/>
              <a:latin typeface="+mn-ea"/>
              <a:cs typeface="+mn-ea"/>
              <a:sym typeface="+mn-ea"/>
            </a:endParaRPr>
          </a:p>
        </p:txBody>
      </p:sp>
      <p:pic>
        <p:nvPicPr>
          <p:cNvPr id="117" name="图片 116"/>
          <p:cNvPicPr/>
          <p:nvPr/>
        </p:nvPicPr>
        <p:blipFill>
          <a:blip r:embed="rId4"/>
          <a:srcRect t="13546" b="13657"/>
          <a:stretch>
            <a:fillRect/>
          </a:stretch>
        </p:blipFill>
        <p:spPr>
          <a:xfrm>
            <a:off x="8914765" y="4880610"/>
            <a:ext cx="1791970" cy="1304925"/>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71495"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二、SWOT 分析法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1" name="圆角矩形 20"/>
          <p:cNvSpPr/>
          <p:nvPr>
            <p:custDataLst>
              <p:tags r:id="rId1"/>
            </p:custDataLst>
          </p:nvPr>
        </p:nvSpPr>
        <p:spPr>
          <a:xfrm>
            <a:off x="767715" y="1330325"/>
            <a:ext cx="10593070" cy="2614930"/>
          </a:xfrm>
          <a:prstGeom prst="roundRect">
            <a:avLst>
              <a:gd name="adj" fmla="val 5828"/>
            </a:avLst>
          </a:prstGeom>
          <a:solidFill>
            <a:srgbClr val="FFFFFF"/>
          </a:solidFill>
          <a:ln w="3175">
            <a:solidFill>
              <a:schemeClr val="tx1">
                <a:lumMod val="40000"/>
                <a:lumOff val="60000"/>
                <a:alpha val="20000"/>
              </a:schemeClr>
            </a:solidFill>
          </a:ln>
          <a:effectLst>
            <a:outerShdw blurRad="101600" dist="38100" dir="2700000" algn="tl" rotWithShape="0">
              <a:prstClr val="black">
                <a:alpha val="15000"/>
              </a:prstClr>
            </a:outerShdw>
          </a:effectLst>
        </p:spPr>
        <p:style>
          <a:lnRef idx="2">
            <a:schemeClr val="accent1">
              <a:lumMod val="75000"/>
            </a:schemeClr>
          </a:lnRef>
          <a:fillRef idx="1">
            <a:schemeClr val="accent1"/>
          </a:fillRef>
          <a:effectRef idx="0">
            <a:srgbClr val="FFFFFF"/>
          </a:effectRef>
          <a:fontRef idx="minor">
            <a:schemeClr val="lt1"/>
          </a:fontRef>
        </p:style>
        <p:txBody>
          <a:bodyPr wrap="square" lIns="252095" tIns="0" rIns="288290" bIns="0" rtlCol="0" anchor="ctr">
            <a:noAutofit/>
          </a:bodyPr>
          <a:lstStyle/>
          <a:p>
            <a:pPr indent="0" algn="l" fontAlgn="auto">
              <a:lnSpc>
                <a:spcPct val="110000"/>
              </a:lnSpc>
              <a:spcBef>
                <a:spcPct val="0"/>
              </a:spcBef>
              <a:spcAft>
                <a:spcPts val="1000"/>
              </a:spcAft>
            </a:pPr>
            <a:r>
              <a:rPr lang="zh-CN" altLang="en-US" sz="2400" b="1" kern="0" dirty="0">
                <a:ln>
                  <a:noFill/>
                  <a:prstDash val="sysDot"/>
                </a:ln>
                <a:solidFill>
                  <a:srgbClr val="FF0000"/>
                </a:solidFill>
                <a:uFillTx/>
                <a:latin typeface="+mn-ea"/>
                <a:cs typeface="+mn-ea"/>
                <a:sym typeface="+mn-ea"/>
              </a:rPr>
              <a:t>综合分析。</a:t>
            </a:r>
            <a:endParaRPr lang="zh-CN" altLang="en-US" sz="2000" kern="0" dirty="0">
              <a:ln>
                <a:noFill/>
                <a:prstDash val="sysDot"/>
              </a:ln>
              <a:solidFill>
                <a:srgbClr val="404040"/>
              </a:solidFill>
              <a:uFillTx/>
              <a:latin typeface="+mn-ea"/>
              <a:cs typeface="+mn-ea"/>
              <a:sym typeface="+mn-ea"/>
            </a:endParaRPr>
          </a:p>
          <a:p>
            <a:pPr indent="0" algn="l" fontAlgn="auto">
              <a:lnSpc>
                <a:spcPct val="110000"/>
              </a:lnSpc>
              <a:spcBef>
                <a:spcPct val="0"/>
              </a:spcBef>
              <a:spcAft>
                <a:spcPts val="1000"/>
              </a:spcAft>
            </a:pPr>
            <a:r>
              <a:rPr lang="zh-CN" altLang="en-US" sz="2000" kern="0" dirty="0">
                <a:ln>
                  <a:noFill/>
                  <a:prstDash val="sysDot"/>
                </a:ln>
                <a:solidFill>
                  <a:srgbClr val="404040"/>
                </a:solidFill>
                <a:uFillTx/>
                <a:latin typeface="+mn-ea"/>
                <a:cs typeface="+mn-ea"/>
                <a:sym typeface="+mn-ea"/>
              </a:rPr>
              <a:t>如果从内部来说优势更明显，从外部来说职业机会更多，那么选择就很容易了。很显然，做 SWOT 分析不仅可以帮助我们对自己及外部环境有一个更加全面的认识，还可以帮助我们发展出一些有效的职业策略。</a:t>
            </a:r>
            <a:endParaRPr lang="zh-CN" altLang="en-US" sz="2000" kern="0" dirty="0">
              <a:ln>
                <a:noFill/>
                <a:prstDash val="sysDot"/>
              </a:ln>
              <a:solidFill>
                <a:srgbClr val="404040"/>
              </a:solidFill>
              <a:uFillTx/>
              <a:latin typeface="+mn-ea"/>
              <a:cs typeface="+mn-ea"/>
              <a:sym typeface="+mn-ea"/>
            </a:endParaRPr>
          </a:p>
        </p:txBody>
      </p:sp>
      <p:sp>
        <p:nvSpPr>
          <p:cNvPr id="37" name="图形 34" descr="未标题-1 [已恢复]"/>
          <p:cNvSpPr/>
          <p:nvPr>
            <p:custDataLst>
              <p:tags r:id="rId2"/>
            </p:custDataLst>
          </p:nvPr>
        </p:nvSpPr>
        <p:spPr>
          <a:xfrm>
            <a:off x="562610" y="1622108"/>
            <a:ext cx="204470" cy="657860"/>
          </a:xfrm>
          <a:custGeom>
            <a:avLst/>
            <a:gdLst>
              <a:gd name="connsiteX0" fmla="*/ -57 w 101828"/>
              <a:gd name="connsiteY0" fmla="*/ 47867 h 327088"/>
              <a:gd name="connsiteX1" fmla="*/ -57 w 101828"/>
              <a:gd name="connsiteY1" fmla="*/ 199314 h 327088"/>
              <a:gd name="connsiteX2" fmla="*/ 23660 w 101828"/>
              <a:gd name="connsiteY2" fmla="*/ 269418 h 327088"/>
              <a:gd name="connsiteX3" fmla="*/ 101765 w 101828"/>
              <a:gd name="connsiteY3" fmla="*/ 326568 h 327088"/>
              <a:gd name="connsiteX4" fmla="*/ 101765 w 101828"/>
              <a:gd name="connsiteY4" fmla="*/ -520 h 327088"/>
              <a:gd name="connsiteX5" fmla="*/ -57 w 101828"/>
              <a:gd name="connsiteY5" fmla="*/ 47867 h 32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828" h="327088">
                <a:moveTo>
                  <a:pt x="-57" y="47867"/>
                </a:moveTo>
                <a:lnTo>
                  <a:pt x="-57" y="199314"/>
                </a:lnTo>
                <a:cubicBezTo>
                  <a:pt x="-329" y="224699"/>
                  <a:pt x="8034" y="249416"/>
                  <a:pt x="23660" y="269418"/>
                </a:cubicBezTo>
                <a:cubicBezTo>
                  <a:pt x="44745" y="294450"/>
                  <a:pt x="71531" y="314043"/>
                  <a:pt x="101765" y="326568"/>
                </a:cubicBezTo>
                <a:lnTo>
                  <a:pt x="101765" y="-520"/>
                </a:lnTo>
                <a:cubicBezTo>
                  <a:pt x="101765" y="-520"/>
                  <a:pt x="85954" y="1861"/>
                  <a:pt x="-57" y="47867"/>
                </a:cubicBezTo>
                <a:close/>
              </a:path>
            </a:pathLst>
          </a:custGeom>
          <a:solidFill>
            <a:schemeClr val="accent1">
              <a:lumMod val="7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图形 35" descr="12356"/>
          <p:cNvSpPr/>
          <p:nvPr>
            <p:custDataLst>
              <p:tags r:id="rId3"/>
            </p:custDataLst>
          </p:nvPr>
        </p:nvSpPr>
        <p:spPr>
          <a:xfrm>
            <a:off x="562610" y="1087438"/>
            <a:ext cx="2432685" cy="813435"/>
          </a:xfrm>
          <a:custGeom>
            <a:avLst/>
            <a:gdLst>
              <a:gd name="connsiteX0" fmla="*/ 165296 w 1399508"/>
              <a:gd name="connsiteY0" fmla="*/ 367481 h 425100"/>
              <a:gd name="connsiteX1" fmla="*/ 1215427 w 1399508"/>
              <a:gd name="connsiteY1" fmla="*/ 367481 h 425100"/>
              <a:gd name="connsiteX2" fmla="*/ 1399450 w 1399508"/>
              <a:gd name="connsiteY2" fmla="*/ 183649 h 425100"/>
              <a:gd name="connsiteX3" fmla="*/ 1399450 w 1399508"/>
              <a:gd name="connsiteY3" fmla="*/ 183554 h 425100"/>
              <a:gd name="connsiteX4" fmla="*/ 1399450 w 1399508"/>
              <a:gd name="connsiteY4" fmla="*/ 183554 h 425100"/>
              <a:gd name="connsiteX5" fmla="*/ 1215427 w 1399508"/>
              <a:gd name="connsiteY5" fmla="*/ -469 h 425100"/>
              <a:gd name="connsiteX6" fmla="*/ 183965 w 1399508"/>
              <a:gd name="connsiteY6" fmla="*/ -469 h 425100"/>
              <a:gd name="connsiteX7" fmla="*/ -58 w 1399508"/>
              <a:gd name="connsiteY7" fmla="*/ 183554 h 425100"/>
              <a:gd name="connsiteX8" fmla="*/ -58 w 1399508"/>
              <a:gd name="connsiteY8" fmla="*/ 424631 h 425100"/>
              <a:gd name="connsiteX9" fmla="*/ 23087 w 1399508"/>
              <a:gd name="connsiteY9" fmla="*/ 406534 h 425100"/>
              <a:gd name="connsiteX10" fmla="*/ 115385 w 1399508"/>
              <a:gd name="connsiteY10" fmla="*/ 369386 h 425100"/>
              <a:gd name="connsiteX11" fmla="*/ 165296 w 1399508"/>
              <a:gd name="connsiteY11" fmla="*/ 367481 h 42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99508" h="425100">
                <a:moveTo>
                  <a:pt x="165296" y="367481"/>
                </a:moveTo>
                <a:lnTo>
                  <a:pt x="1215427" y="367481"/>
                </a:lnTo>
                <a:cubicBezTo>
                  <a:pt x="1317011" y="367539"/>
                  <a:pt x="1399393" y="285233"/>
                  <a:pt x="1399450" y="183649"/>
                </a:cubicBezTo>
                <a:cubicBezTo>
                  <a:pt x="1399450" y="183620"/>
                  <a:pt x="1399450" y="183582"/>
                  <a:pt x="1399450" y="183554"/>
                </a:cubicBezTo>
                <a:lnTo>
                  <a:pt x="1399450" y="183554"/>
                </a:lnTo>
                <a:cubicBezTo>
                  <a:pt x="1399450" y="81922"/>
                  <a:pt x="1317059" y="-469"/>
                  <a:pt x="1215427" y="-469"/>
                </a:cubicBezTo>
                <a:lnTo>
                  <a:pt x="183965" y="-469"/>
                </a:lnTo>
                <a:cubicBezTo>
                  <a:pt x="82332" y="-469"/>
                  <a:pt x="-58" y="81922"/>
                  <a:pt x="-58" y="183554"/>
                </a:cubicBezTo>
                <a:lnTo>
                  <a:pt x="-58" y="424631"/>
                </a:lnTo>
                <a:lnTo>
                  <a:pt x="23087" y="406534"/>
                </a:lnTo>
                <a:cubicBezTo>
                  <a:pt x="49665" y="385579"/>
                  <a:pt x="81698" y="372682"/>
                  <a:pt x="115385" y="369386"/>
                </a:cubicBezTo>
                <a:cubicBezTo>
                  <a:pt x="132149" y="367672"/>
                  <a:pt x="149198" y="367481"/>
                  <a:pt x="165296" y="367481"/>
                </a:cubicBezTo>
                <a:close/>
              </a:path>
            </a:pathLst>
          </a:custGeom>
          <a:solidFill>
            <a:srgbClr val="389A47"/>
          </a:solidFill>
          <a:ln w="9525" cap="flat">
            <a:noFill/>
            <a:prstDash val="solid"/>
            <a:miter/>
          </a:ln>
        </p:spPr>
        <p:txBody>
          <a:bodyPr rot="0" spcFirstLastPara="0" vertOverflow="overflow" horzOverflow="overflow" vert="horz" wrap="none" lIns="0" tIns="0" rIns="0" bIns="10795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spcBef>
                <a:spcPct val="0"/>
              </a:spcBef>
              <a:spcAft>
                <a:spcPct val="0"/>
              </a:spcAft>
              <a:buClrTx/>
              <a:buSzTx/>
              <a:buFontTx/>
            </a:pPr>
            <a:r>
              <a:rPr lang="en-US" altLang="zh-CN" sz="2000" b="1" dirty="0">
                <a:solidFill>
                  <a:srgbClr val="FFFFFF"/>
                </a:solidFill>
                <a:uFillTx/>
                <a:latin typeface="+mn-ea"/>
                <a:cs typeface="+mn-ea"/>
                <a:sym typeface="+mn-ea"/>
              </a:rPr>
              <a:t>（3）</a:t>
            </a:r>
            <a:endParaRPr lang="en-US" altLang="zh-CN" sz="2000" b="1" dirty="0">
              <a:solidFill>
                <a:srgbClr val="FFFFFF"/>
              </a:solidFill>
              <a:uFillTx/>
              <a:latin typeface="+mn-ea"/>
              <a:cs typeface="+mn-ea"/>
              <a:sym typeface="+mn-ea"/>
            </a:endParaRPr>
          </a:p>
        </p:txBody>
      </p:sp>
      <p:pic>
        <p:nvPicPr>
          <p:cNvPr id="116" name="图片 115"/>
          <p:cNvPicPr/>
          <p:nvPr/>
        </p:nvPicPr>
        <p:blipFill>
          <a:blip r:embed="rId4">
            <a:clrChange>
              <a:clrFrom>
                <a:srgbClr val="F6F6F6">
                  <a:alpha val="100000"/>
                </a:srgbClr>
              </a:clrFrom>
              <a:clrTo>
                <a:srgbClr val="F6F6F6">
                  <a:alpha val="100000"/>
                  <a:alpha val="0"/>
                </a:srgbClr>
              </a:clrTo>
            </a:clrChange>
          </a:blip>
          <a:stretch>
            <a:fillRect/>
          </a:stretch>
        </p:blipFill>
        <p:spPr>
          <a:xfrm>
            <a:off x="8220075" y="4072255"/>
            <a:ext cx="2273935" cy="2273935"/>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71495"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二、SWOT 分析法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51790" y="1540510"/>
            <a:ext cx="2593340" cy="1420495"/>
          </a:xfrm>
          <a:prstGeom prst="rect">
            <a:avLst/>
          </a:prstGeom>
          <a:noFill/>
        </p:spPr>
        <p:txBody>
          <a:bodyPr wrap="square" rtlCol="0" anchor="t">
            <a:spAutoFit/>
          </a:bodyPr>
          <a:p>
            <a:pPr indent="457200" fontAlgn="auto">
              <a:lnSpc>
                <a:spcPct val="120000"/>
              </a:lnSpc>
            </a:pPr>
            <a:r>
              <a:rPr lang="zh-CN" altLang="en-US" sz="2400"/>
              <a:t>职业目标选择的 SWOT 分析如表 6-2 所示。</a:t>
            </a:r>
            <a:endParaRPr lang="zh-CN" altLang="en-US" sz="2400"/>
          </a:p>
        </p:txBody>
      </p:sp>
      <p:pic>
        <p:nvPicPr>
          <p:cNvPr id="4" name="图片 3"/>
          <p:cNvPicPr>
            <a:picLocks noChangeAspect="1"/>
          </p:cNvPicPr>
          <p:nvPr/>
        </p:nvPicPr>
        <p:blipFill>
          <a:blip r:embed="rId1"/>
          <a:stretch>
            <a:fillRect/>
          </a:stretch>
        </p:blipFill>
        <p:spPr>
          <a:xfrm>
            <a:off x="3077210" y="858520"/>
            <a:ext cx="8744585" cy="56273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1676344" y="3145135"/>
            <a:ext cx="8839200" cy="1753235"/>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大学生涯规划制定与实施中</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的助力和阻力</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第三节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一、大学生涯规划制定与实施中的助力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340225" y="1322705"/>
            <a:ext cx="7551420" cy="4914900"/>
          </a:xfrm>
          <a:prstGeom prst="rect">
            <a:avLst/>
          </a:prstGeom>
          <a:noFill/>
        </p:spPr>
        <p:txBody>
          <a:bodyPr wrap="square" rtlCol="0" anchor="t">
            <a:noAutofit/>
          </a:bodyPr>
          <a:p>
            <a:pPr indent="457200" fontAlgn="auto">
              <a:lnSpc>
                <a:spcPct val="120000"/>
              </a:lnSpc>
              <a:spcAft>
                <a:spcPts val="500"/>
              </a:spcAft>
            </a:pPr>
            <a:r>
              <a:rPr lang="zh-CN" altLang="en-US" sz="2400" b="1" u="sng">
                <a:latin typeface="仿宋" panose="02010609060101010101" charset="-122"/>
                <a:ea typeface="仿宋" panose="02010609060101010101" charset="-122"/>
              </a:rPr>
              <a:t>班杜拉</a:t>
            </a:r>
            <a:r>
              <a:rPr lang="zh-CN" altLang="en-US" sz="2400"/>
              <a:t>的社会认知理论认为，人们可以掌控自己的人生，并且可以在自我发展、自我适应和自我更新的过程中扮演一个积极的变革能动者。</a:t>
            </a:r>
            <a:endParaRPr lang="zh-CN" altLang="en-US" sz="2400"/>
          </a:p>
          <a:p>
            <a:pPr indent="457200" fontAlgn="auto">
              <a:lnSpc>
                <a:spcPct val="120000"/>
              </a:lnSpc>
              <a:spcAft>
                <a:spcPts val="500"/>
              </a:spcAft>
            </a:pPr>
            <a:endParaRPr lang="zh-CN" altLang="en-US" sz="2000"/>
          </a:p>
          <a:p>
            <a:pPr indent="457200" fontAlgn="auto">
              <a:lnSpc>
                <a:spcPct val="120000"/>
              </a:lnSpc>
              <a:spcAft>
                <a:spcPts val="500"/>
              </a:spcAft>
            </a:pPr>
            <a:r>
              <a:rPr lang="zh-CN" altLang="en-US" sz="2000" b="1"/>
              <a:t>社会认知理论</a:t>
            </a:r>
            <a:r>
              <a:rPr lang="zh-CN" altLang="en-US" sz="2000"/>
              <a:t>区分了三种能动性：</a:t>
            </a:r>
            <a:endParaRPr lang="zh-CN" altLang="en-US" sz="2000"/>
          </a:p>
          <a:p>
            <a:pPr marL="342900" indent="-342900" fontAlgn="auto">
              <a:lnSpc>
                <a:spcPct val="120000"/>
              </a:lnSpc>
              <a:spcAft>
                <a:spcPts val="500"/>
              </a:spcAft>
              <a:buFont typeface="Wingdings" panose="05000000000000000000" charset="0"/>
              <a:buChar char="Ø"/>
            </a:pPr>
            <a:r>
              <a:rPr lang="zh-CN" altLang="en-US" sz="2000" b="1">
                <a:solidFill>
                  <a:srgbClr val="37A76F"/>
                </a:solidFill>
              </a:rPr>
              <a:t>直接个人能动性</a:t>
            </a:r>
            <a:r>
              <a:rPr lang="zh-CN" altLang="en-US" sz="2400">
                <a:latin typeface="楷体" panose="02010609060101010101" charset="-122"/>
                <a:ea typeface="楷体" panose="02010609060101010101" charset="-122"/>
              </a:rPr>
              <a:t>是指人们凭借自己内在的力量掌控与实现愿望，妥善应对人生的高峰和低谷；</a:t>
            </a:r>
            <a:endParaRPr lang="zh-CN" altLang="en-US" sz="2000"/>
          </a:p>
          <a:p>
            <a:pPr marL="342900" indent="-342900" fontAlgn="auto">
              <a:lnSpc>
                <a:spcPct val="120000"/>
              </a:lnSpc>
              <a:spcAft>
                <a:spcPts val="500"/>
              </a:spcAft>
              <a:buFont typeface="Wingdings" panose="05000000000000000000" charset="0"/>
              <a:buChar char="Ø"/>
            </a:pPr>
            <a:r>
              <a:rPr lang="zh-CN" altLang="en-US" sz="2000" b="1">
                <a:solidFill>
                  <a:srgbClr val="37A76F"/>
                </a:solidFill>
              </a:rPr>
              <a:t>代理能动性</a:t>
            </a:r>
            <a:r>
              <a:rPr lang="zh-CN" altLang="en-US" sz="2400">
                <a:latin typeface="楷体" panose="02010609060101010101" charset="-122"/>
                <a:ea typeface="楷体" panose="02010609060101010101" charset="-122"/>
              </a:rPr>
              <a:t>是指人们借用他人的资源、权力、影响力与专业技能，以助益自己的行为；</a:t>
            </a:r>
            <a:endParaRPr lang="zh-CN" altLang="en-US" sz="2000"/>
          </a:p>
          <a:p>
            <a:pPr marL="342900" indent="-342900" fontAlgn="auto">
              <a:lnSpc>
                <a:spcPct val="120000"/>
              </a:lnSpc>
              <a:spcAft>
                <a:spcPts val="500"/>
              </a:spcAft>
              <a:buFont typeface="Wingdings" panose="05000000000000000000" charset="0"/>
              <a:buChar char="Ø"/>
            </a:pPr>
            <a:r>
              <a:rPr lang="zh-CN" altLang="en-US" sz="2000" b="1">
                <a:solidFill>
                  <a:srgbClr val="37A76F"/>
                </a:solidFill>
              </a:rPr>
              <a:t>集体能动性</a:t>
            </a:r>
            <a:r>
              <a:rPr lang="zh-CN" altLang="en-US" sz="2400">
                <a:latin typeface="楷体" panose="02010609060101010101" charset="-122"/>
                <a:ea typeface="楷体" panose="02010609060101010101" charset="-122"/>
              </a:rPr>
              <a:t>是指与他人同心协力以达成目标。</a:t>
            </a:r>
            <a:endParaRPr lang="zh-CN" altLang="en-US" sz="2400">
              <a:latin typeface="楷体" panose="02010609060101010101" charset="-122"/>
              <a:ea typeface="楷体" panose="02010609060101010101" charset="-122"/>
            </a:endParaRPr>
          </a:p>
        </p:txBody>
      </p:sp>
      <p:pic>
        <p:nvPicPr>
          <p:cNvPr id="118" name="图片 117"/>
          <p:cNvPicPr/>
          <p:nvPr/>
        </p:nvPicPr>
        <p:blipFill>
          <a:blip r:embed="rId1"/>
          <a:stretch>
            <a:fillRect/>
          </a:stretch>
        </p:blipFill>
        <p:spPr>
          <a:xfrm>
            <a:off x="803910" y="1212215"/>
            <a:ext cx="3253740" cy="478472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一、大学生涯规划制定与实施中的助力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393700" y="897255"/>
            <a:ext cx="11170285" cy="610235"/>
          </a:xfrm>
          <a:prstGeom prst="rect">
            <a:avLst/>
          </a:prstGeom>
          <a:noFill/>
        </p:spPr>
        <p:txBody>
          <a:bodyPr wrap="square" rtlCol="0" anchor="t">
            <a:noAutofit/>
          </a:bodyPr>
          <a:p>
            <a:pPr indent="457200" fontAlgn="auto">
              <a:lnSpc>
                <a:spcPct val="120000"/>
              </a:lnSpc>
            </a:pPr>
            <a:r>
              <a:rPr lang="zh-CN" altLang="en-US" sz="2400"/>
              <a:t>根据班杜拉的观点，大学生在制定与实施职业发展规划过程中可以借助的助力主要有以下三点。</a:t>
            </a:r>
            <a:endParaRPr lang="zh-CN" altLang="en-US" sz="2400"/>
          </a:p>
        </p:txBody>
      </p:sp>
      <p:sp>
        <p:nvSpPr>
          <p:cNvPr id="5" name="Rectangle 3"/>
          <p:cNvSpPr txBox="1">
            <a:spLocks noChangeArrowheads="1"/>
          </p:cNvSpPr>
          <p:nvPr/>
        </p:nvSpPr>
        <p:spPr bwMode="auto">
          <a:xfrm>
            <a:off x="495300" y="1858010"/>
            <a:ext cx="299783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sz="2400" b="1" dirty="0">
                <a:solidFill>
                  <a:schemeClr val="bg1"/>
                </a:solidFill>
                <a:latin typeface="思源黑体 CN Bold" panose="020B0800000000000000" pitchFamily="34" charset="-128"/>
                <a:ea typeface="思源黑体 CN Bold" panose="020B0800000000000000" pitchFamily="34" charset="-128"/>
                <a:cs typeface="+mn-ea"/>
                <a:sym typeface="+mn-lt"/>
              </a:rPr>
              <a:t>（一）目标图景化</a:t>
            </a:r>
            <a:endParaRPr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280670" y="2385060"/>
            <a:ext cx="11727815" cy="4107180"/>
          </a:xfrm>
          <a:prstGeom prst="rect">
            <a:avLst/>
          </a:prstGeom>
          <a:noFill/>
        </p:spPr>
        <p:txBody>
          <a:bodyPr wrap="square" rtlCol="0" anchor="t">
            <a:noAutofit/>
          </a:bodyPr>
          <a:p>
            <a:pPr indent="457200" fontAlgn="auto">
              <a:lnSpc>
                <a:spcPct val="120000"/>
              </a:lnSpc>
            </a:pPr>
            <a:r>
              <a:rPr lang="en-US" altLang="zh-CN" sz="2400"/>
              <a:t> </a:t>
            </a:r>
            <a:r>
              <a:rPr lang="zh-CN" altLang="en-US" sz="2400"/>
              <a:t>著名管理学家彼得·德鲁克指出，目标不是命定，而是方向；目标不是命令，而是承诺；目标并不决定未来，而是为了创造未来动员资源和力量的手段。在制定目标的过程中，除了要遵循 SMART（具体，specific ；可测量，measurable；可达成，attainable；现实，realistic；时间期限，time bound）原则之外，一定要将目标图景化，即要将目标视觉化，让理想的图景清晰地展现在自己的大脑中，从而提升个人的直接能动性。兰多等人的研究显示，如果在大一新生规划未来四年的目标时给其一张指向远方的图景式职业目标表，比只是在一张白纸上简单地写下职业目标对大一新生的激励效果要强得多。比如，写在图6-5（a）上的目标就比写在图 6-5（b）中的目标对个人的激励效果要强得多。</a:t>
            </a:r>
            <a:endParaRPr lang="zh-CN" altLang="en-US" sz="2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一、大学生涯规划制定与实施中的助力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1572260" y="1088390"/>
            <a:ext cx="9047480" cy="515429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一、大学生涯规划制定与实施中的助力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Rectangle 3"/>
          <p:cNvSpPr txBox="1">
            <a:spLocks noChangeArrowheads="1"/>
          </p:cNvSpPr>
          <p:nvPr/>
        </p:nvSpPr>
        <p:spPr bwMode="auto">
          <a:xfrm>
            <a:off x="495935" y="928370"/>
            <a:ext cx="411480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sz="2400" b="1" dirty="0">
                <a:solidFill>
                  <a:schemeClr val="bg1"/>
                </a:solidFill>
                <a:latin typeface="思源黑体 CN Bold" panose="020B0800000000000000" pitchFamily="34" charset="-128"/>
                <a:ea typeface="思源黑体 CN Bold" panose="020B0800000000000000" pitchFamily="34" charset="-128"/>
                <a:cs typeface="+mn-ea"/>
                <a:sym typeface="+mn-lt"/>
              </a:rPr>
              <a:t>（二）寻求重要他人的帮助</a:t>
            </a:r>
            <a:endParaRPr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266700" y="1340485"/>
            <a:ext cx="11527155" cy="2505710"/>
          </a:xfrm>
          <a:prstGeom prst="rect">
            <a:avLst/>
          </a:prstGeom>
          <a:noFill/>
        </p:spPr>
        <p:txBody>
          <a:bodyPr wrap="square" rtlCol="0" anchor="t">
            <a:noAutofit/>
          </a:bodyPr>
          <a:p>
            <a:pPr indent="457200" fontAlgn="auto">
              <a:lnSpc>
                <a:spcPct val="120000"/>
              </a:lnSpc>
            </a:pPr>
            <a:r>
              <a:rPr lang="zh-CN" altLang="en-US" sz="2400"/>
              <a:t>重要他人是指能为个人职业发展提供支持与帮助的人。每个人在职业生涯发展的过程中都会遇到重要他人。重要他人会以他手中的资源或者专业知识为我们的职业发展提供一臂之力。对于大学生而言，重要他人可能是老师、辅导员，也有可能是父母和亲友。当然，也有可能是从事职业生涯规划辅导工作的专业人士。填写表 6-3，检查一下你的生涯支持系统。如果你的生涯支持系统不够丰富，你接下来的大学生涯发展任务可能就是积极拓展人脉了。</a:t>
            </a:r>
            <a:endParaRPr lang="zh-CN" altLang="en-US" sz="2400"/>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559685" y="3644265"/>
            <a:ext cx="7073265" cy="287528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一、大学生涯规划制定与实施中的助力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Rectangle 3"/>
          <p:cNvSpPr txBox="1">
            <a:spLocks noChangeArrowheads="1"/>
          </p:cNvSpPr>
          <p:nvPr/>
        </p:nvSpPr>
        <p:spPr bwMode="auto">
          <a:xfrm>
            <a:off x="495300" y="1091565"/>
            <a:ext cx="415607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6</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5  我的支持系统</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7" name="文本框 6"/>
          <p:cNvSpPr txBox="1"/>
          <p:nvPr/>
        </p:nvSpPr>
        <p:spPr>
          <a:xfrm>
            <a:off x="495300" y="1721485"/>
            <a:ext cx="11221085" cy="4154170"/>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在填写我的生涯支持系统时，我才如此深刻地了解到自己的性格缺陷。我是一个不善交际、喜欢安静的人，与人交往信奉的是“君子之交淡如水”。我不喜欢太过热络的交往，有时候对待他人太过冷淡，简直就像一块冰。这样的交往方式让我无法确定在我求助他人的时候能否得到一定的帮助。我感觉悲哀：一个无法与人正常交往的人，如何在社会上生存？如果你因为错过了太阳而哭泣，那么你也错过了月亮。我意识到沟通交往艺术的提升也该进入日程了。上完职业生涯规划课，我为自己重新制定了大的目标：把课程平均分提高到 85 分以上；积极参加 1~2 个社团或学生会的活动，至少担任一个类似队长或组长的职务；在大学与 6~10 个同学建立亲密的朋友关系，扩大交往圈，学习沟通的艺术；以优异成绩考取雅思和托福；与任课老师、班主任和辅导员建立良好的关系等。希望我自己几年后离开校园进入社会时，能够“与众不同”！</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一、大学生涯规划制定与实施中的助力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Rectangle 3"/>
          <p:cNvSpPr txBox="1">
            <a:spLocks noChangeArrowheads="1"/>
          </p:cNvSpPr>
          <p:nvPr/>
        </p:nvSpPr>
        <p:spPr bwMode="auto">
          <a:xfrm>
            <a:off x="495300" y="972185"/>
            <a:ext cx="479615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sz="2400" b="1" dirty="0">
                <a:solidFill>
                  <a:schemeClr val="bg1"/>
                </a:solidFill>
                <a:latin typeface="思源黑体 CN Bold" panose="020B0800000000000000" pitchFamily="34" charset="-128"/>
                <a:ea typeface="思源黑体 CN Bold" panose="020B0800000000000000" pitchFamily="34" charset="-128"/>
                <a:cs typeface="+mn-ea"/>
                <a:sym typeface="+mn-lt"/>
              </a:rPr>
              <a:t>（三）与志同道合的人一起前行</a:t>
            </a:r>
            <a:endParaRPr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495935" y="1644650"/>
            <a:ext cx="11068050" cy="4523105"/>
          </a:xfrm>
          <a:prstGeom prst="rect">
            <a:avLst/>
          </a:prstGeom>
          <a:noFill/>
        </p:spPr>
        <p:txBody>
          <a:bodyPr wrap="square" rtlCol="0" anchor="t">
            <a:spAutoFit/>
          </a:bodyPr>
          <a:p>
            <a:pPr indent="457200" fontAlgn="auto">
              <a:lnSpc>
                <a:spcPct val="120000"/>
              </a:lnSpc>
            </a:pPr>
            <a:r>
              <a:rPr lang="zh-CN" altLang="en-US" sz="2000"/>
              <a:t>“一个篱笆三个桩，一个好汉三个帮”，与他人同心协力是有效制定和实施大学生涯规划的重要途径。</a:t>
            </a:r>
            <a:r>
              <a:rPr lang="zh-CN" altLang="en-US" sz="2000">
                <a:latin typeface="楷体" panose="02010609060101010101" charset="-122"/>
                <a:ea typeface="楷体" panose="02010609060101010101" charset="-122"/>
                <a:cs typeface="楷体" panose="02010609060101010101" charset="-122"/>
              </a:rPr>
              <a:t>雁群南飞的故事想必大家都曾读过，故事中，大雁们之所以以“一”字形或者“人”字形飞行，是因为这两种队形中，当大雁扇动双翼的时候，所有尾随的同伴都可以借助气流飞行，雁群以“一”字形或者“人”字形飞行比孤雁单飞增加了 72% 的飞行距离</a:t>
            </a:r>
            <a:r>
              <a:rPr lang="zh-CN" altLang="en-US" sz="2000"/>
              <a:t>。</a:t>
            </a:r>
            <a:endParaRPr lang="zh-CN" altLang="en-US" sz="2000"/>
          </a:p>
          <a:p>
            <a:pPr indent="457200" fontAlgn="auto">
              <a:lnSpc>
                <a:spcPct val="120000"/>
              </a:lnSpc>
            </a:pPr>
            <a:r>
              <a:rPr lang="zh-CN" altLang="en-US" sz="2000" b="1">
                <a:solidFill>
                  <a:srgbClr val="FF0000"/>
                </a:solidFill>
              </a:rPr>
              <a:t>大雁飞行的方式告诉我们：</a:t>
            </a:r>
            <a:endParaRPr lang="zh-CN" altLang="en-US" sz="2000"/>
          </a:p>
          <a:p>
            <a:pPr indent="457200" fontAlgn="auto">
              <a:lnSpc>
                <a:spcPct val="120000"/>
              </a:lnSpc>
            </a:pPr>
            <a:r>
              <a:rPr lang="zh-CN" altLang="en-US" sz="2000"/>
              <a:t>第一，与拥有相同目标的人在一起，能更加快速、更加容易地到达目的地，因为彼此能够相互推动、相互鼓励；</a:t>
            </a:r>
            <a:endParaRPr lang="zh-CN" altLang="en-US" sz="2000"/>
          </a:p>
          <a:p>
            <a:pPr indent="457200" fontAlgn="auto">
              <a:lnSpc>
                <a:spcPct val="120000"/>
              </a:lnSpc>
            </a:pPr>
            <a:r>
              <a:rPr lang="zh-CN" altLang="en-US" sz="2000"/>
              <a:t>第二，如果我们能够和大雁一样聪明的话，就会愿意留在与自己目标一致的团队中，不仅乐意接受团队成员的帮助，而且乐意帮助其他团队成员；</a:t>
            </a:r>
            <a:endParaRPr lang="zh-CN" altLang="en-US" sz="2000"/>
          </a:p>
          <a:p>
            <a:pPr indent="457200" fontAlgn="auto">
              <a:lnSpc>
                <a:spcPct val="120000"/>
              </a:lnSpc>
            </a:pPr>
            <a:r>
              <a:rPr lang="zh-CN" altLang="en-US" sz="2000"/>
              <a:t>第三，要将自己的职业发展规划告诉自己的好友、老师等，让他们对我们职业发展规划的实施情况进行监督。</a:t>
            </a:r>
            <a:endParaRPr lang="zh-CN" altLang="en-US" sz="2000"/>
          </a:p>
          <a:p>
            <a:pPr indent="457200" fontAlgn="auto">
              <a:lnSpc>
                <a:spcPct val="120000"/>
              </a:lnSpc>
            </a:pPr>
            <a:r>
              <a:rPr lang="zh-CN" altLang="en-US" sz="2000"/>
              <a:t>即使是一个非常自律的人，有时候也需要借助他律的力量督促自己行动，从而高效地达成目标。</a:t>
            </a:r>
            <a:endParaRPr lang="zh-CN" altLang="en-US"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985520"/>
            <a:ext cx="297561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6</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-1</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修学储能</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208915" y="1758950"/>
            <a:ext cx="11866245" cy="477647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恰同学少年，风华正茂；书生意气，挥斥方遒。”龚若飞和嘉娜·沙哈提导演的电视剧《恰同学少年》演绎了青年毛泽东在湖南第一师范五年半的求学生涯。在剧中，有这样一段剧情：毛泽东第一次到杨昌济老师家里，杨老师给他“开小灶”。带着几分崇敬，毛泽东跟在杨昌济身后，向书房走去。书桌上铺着一张雪白的纸，写着苍劲有力的四个大字：修学储能。毛泽东问：“修学储能？”杨昌济答道：“对！修学储能，就是你今天的第一课，也是我这个老师对你这个弟子提出的学习目标。润之，一个年轻人走进学校的目的是什么？是学习知识，更是储备能力。孔子曰：‘质胜文则野，文胜质则史。’就是说，一个人光是能力素质强，而学问修养不够，则必无法约束自己。本身的能力反而成了一种野性破坏之力。反过来，如果光注重书本学问，而缺乏实际能力的培养，那么知识也就成了死知识，学问也就成了‘伪学问’。其人必死板呆滞，毫无实用。所以我今天送你四个字，就是要让你牢牢记住，修学储能，必须平衡发展。这也是你求学之路上不可或缺的两个方面。”</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zh-CN" altLang="en-US" sz="2400" dirty="0">
                <a:latin typeface="楷体" panose="02010609060101010101" charset="-122"/>
                <a:ea typeface="楷体" panose="02010609060101010101" charset="-122"/>
                <a:cs typeface="楷体" panose="02010609060101010101" charset="-122"/>
                <a:sym typeface="+mn-lt"/>
              </a:rPr>
              <a:t> </a:t>
            </a: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毛泽东又问：“那以今日之我，应当以修什么学问、储哪种能力为先呢？”杨昌济</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animBg="1" build="p"/>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二、大学生涯规划制定与实施中的阻力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39370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（一）非理性的职业生涯规划信念</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grpSp>
        <p:nvGrpSpPr>
          <p:cNvPr id="8" name="组合 7"/>
          <p:cNvGrpSpPr/>
          <p:nvPr>
            <p:custDataLst>
              <p:tags r:id="rId1"/>
            </p:custDataLst>
          </p:nvPr>
        </p:nvGrpSpPr>
        <p:grpSpPr>
          <a:xfrm>
            <a:off x="695325" y="1830705"/>
            <a:ext cx="10502265" cy="1708150"/>
            <a:chOff x="1095" y="3933"/>
            <a:chExt cx="16539" cy="2690"/>
          </a:xfrm>
        </p:grpSpPr>
        <p:sp>
          <p:nvSpPr>
            <p:cNvPr id="3" name="矩形 2"/>
            <p:cNvSpPr/>
            <p:nvPr>
              <p:custDataLst>
                <p:tags r:id="rId2"/>
              </p:custDataLst>
            </p:nvPr>
          </p:nvSpPr>
          <p:spPr>
            <a:xfrm>
              <a:off x="1566" y="5169"/>
              <a:ext cx="16068" cy="1454"/>
            </a:xfrm>
            <a:prstGeom prst="rect">
              <a:avLst/>
            </a:prstGeom>
            <a:noFill/>
          </p:spPr>
          <p:txBody>
            <a:bodyPr wrap="square" lIns="0" tIns="0" rIns="0" bIns="0" rtlCol="0" anchor="t" anchorCtr="0">
              <a:spAutoFit/>
            </a:bodyPr>
            <a:lstStyle/>
            <a:p>
              <a:pPr algn="l">
                <a:lnSpc>
                  <a:spcPct val="100000"/>
                </a:lnSpc>
                <a:spcBef>
                  <a:spcPct val="0"/>
                </a:spcBef>
                <a:spcAft>
                  <a:spcPct val="0"/>
                </a:spcAft>
              </a:pPr>
              <a:r>
                <a:rPr lang="zh-CN" altLang="en-US" sz="2000" dirty="0">
                  <a:solidFill>
                    <a:schemeClr val="tx1">
                      <a:lumMod val="85000"/>
                      <a:lumOff val="15000"/>
                    </a:schemeClr>
                  </a:solidFill>
                  <a:latin typeface="+mn-ea"/>
                  <a:cs typeface="+mn-ea"/>
                  <a:sym typeface="+mn-ea"/>
                </a:rPr>
                <a:t>在规划职业生涯时，有些学生往往认为计划没有变化快，规划就是“鬼话”，其实这种想法是非常错误的。变化并不是我们不做规划的理由，而正是因为当今社会变化太快，才需要我们提前做好规划，并在实施中进行修正和调整。</a:t>
              </a:r>
              <a:endParaRPr lang="zh-CN" altLang="en-US" sz="2000" dirty="0">
                <a:solidFill>
                  <a:schemeClr val="tx1">
                    <a:lumMod val="85000"/>
                    <a:lumOff val="15000"/>
                  </a:schemeClr>
                </a:solidFill>
                <a:latin typeface="+mn-ea"/>
                <a:cs typeface="+mn-ea"/>
                <a:sym typeface="+mn-ea"/>
              </a:endParaRPr>
            </a:p>
          </p:txBody>
        </p:sp>
        <p:sp>
          <p:nvSpPr>
            <p:cNvPr id="4" name="矩形: 圆角 3"/>
            <p:cNvSpPr/>
            <p:nvPr>
              <p:custDataLst>
                <p:tags r:id="rId3"/>
              </p:custDataLst>
            </p:nvPr>
          </p:nvSpPr>
          <p:spPr>
            <a:xfrm>
              <a:off x="1095" y="3933"/>
              <a:ext cx="4762" cy="919"/>
            </a:xfrm>
            <a:prstGeom prst="roundRect">
              <a:avLst>
                <a:gd name="adj" fmla="val 50000"/>
              </a:avLst>
            </a:prstGeom>
            <a:gradFill>
              <a:gsLst>
                <a:gs pos="0">
                  <a:schemeClr val="bg1">
                    <a:alpha val="0"/>
                  </a:schemeClr>
                </a:gs>
                <a:gs pos="100000">
                  <a:srgbClr val="E0EFDC"/>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80000" tIns="0" bIns="0" numCol="1" spcCol="0" rtlCol="0" fromWordArt="0" anchor="ctr" anchorCtr="0" forceAA="0" compatLnSpc="1">
              <a:noAutofit/>
            </a:bodyPr>
            <a:lstStyle/>
            <a:p>
              <a:pPr>
                <a:spcBef>
                  <a:spcPct val="0"/>
                </a:spcBef>
                <a:spcAft>
                  <a:spcPct val="0"/>
                </a:spcAft>
              </a:pPr>
              <a:r>
                <a:rPr lang="zh-CN" altLang="en-US" sz="2000" b="1">
                  <a:solidFill>
                    <a:schemeClr val="tx1">
                      <a:lumMod val="85000"/>
                      <a:lumOff val="15000"/>
                    </a:schemeClr>
                  </a:solidFill>
                  <a:latin typeface="+mn-ea"/>
                  <a:cs typeface="+mn-ea"/>
                  <a:sym typeface="+mn-ea"/>
                </a:rPr>
                <a:t>1. 计划不如变化快</a:t>
              </a:r>
              <a:endParaRPr lang="zh-CN" altLang="en-US" sz="2000" b="1">
                <a:solidFill>
                  <a:schemeClr val="tx1">
                    <a:lumMod val="85000"/>
                    <a:lumOff val="15000"/>
                  </a:schemeClr>
                </a:solidFill>
                <a:latin typeface="+mn-ea"/>
                <a:cs typeface="+mn-ea"/>
                <a:sym typeface="+mn-ea"/>
              </a:endParaRPr>
            </a:p>
          </p:txBody>
        </p:sp>
      </p:grpSp>
      <p:grpSp>
        <p:nvGrpSpPr>
          <p:cNvPr id="15" name="组合 14"/>
          <p:cNvGrpSpPr/>
          <p:nvPr>
            <p:custDataLst>
              <p:tags r:id="rId4"/>
            </p:custDataLst>
          </p:nvPr>
        </p:nvGrpSpPr>
        <p:grpSpPr>
          <a:xfrm>
            <a:off x="695325" y="3736340"/>
            <a:ext cx="10502265" cy="2323465"/>
            <a:chOff x="1095" y="3933"/>
            <a:chExt cx="16539" cy="3659"/>
          </a:xfrm>
        </p:grpSpPr>
        <p:sp>
          <p:nvSpPr>
            <p:cNvPr id="16" name="矩形 15"/>
            <p:cNvSpPr/>
            <p:nvPr>
              <p:custDataLst>
                <p:tags r:id="rId5"/>
              </p:custDataLst>
            </p:nvPr>
          </p:nvSpPr>
          <p:spPr>
            <a:xfrm>
              <a:off x="1566" y="5169"/>
              <a:ext cx="16068" cy="2423"/>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dirty="0">
                  <a:solidFill>
                    <a:schemeClr val="tx1">
                      <a:lumMod val="85000"/>
                      <a:lumOff val="15000"/>
                    </a:schemeClr>
                  </a:solidFill>
                  <a:latin typeface="+mn-ea"/>
                  <a:cs typeface="+mn-ea"/>
                  <a:sym typeface="+mn-ea"/>
                </a:rPr>
                <a:t>有些学生会产生这样的认知：职业生涯规划是一门精确科学。他们总是希望最终能制定一个清晰、准确的职业生涯规划，并且希望这个规划能有效地引导他们的一生。精确化迷思给学生造成的一个最大的不利影响是限制了学生的职业生涯行动。因为具有这类迷思的学生在做职业生涯规划时非常谨慎、焦虑，害怕犯错误。事实上，事先制定一个清晰、准确、并能引导一生的职业生涯规划是不可能的。职业生涯规划只有在行动中才能慢慢变得清晰和准确。</a:t>
              </a:r>
              <a:endParaRPr lang="zh-CN" altLang="en-US" sz="2000" dirty="0">
                <a:solidFill>
                  <a:schemeClr val="tx1">
                    <a:lumMod val="85000"/>
                    <a:lumOff val="15000"/>
                  </a:schemeClr>
                </a:solidFill>
                <a:latin typeface="+mn-ea"/>
                <a:cs typeface="+mn-ea"/>
                <a:sym typeface="+mn-ea"/>
              </a:endParaRPr>
            </a:p>
          </p:txBody>
        </p:sp>
        <p:sp>
          <p:nvSpPr>
            <p:cNvPr id="17" name="矩形: 圆角 3"/>
            <p:cNvSpPr/>
            <p:nvPr>
              <p:custDataLst>
                <p:tags r:id="rId6"/>
              </p:custDataLst>
            </p:nvPr>
          </p:nvSpPr>
          <p:spPr>
            <a:xfrm>
              <a:off x="1095" y="3933"/>
              <a:ext cx="4762" cy="919"/>
            </a:xfrm>
            <a:prstGeom prst="roundRect">
              <a:avLst>
                <a:gd name="adj" fmla="val 50000"/>
              </a:avLst>
            </a:prstGeom>
            <a:gradFill>
              <a:gsLst>
                <a:gs pos="0">
                  <a:schemeClr val="bg1">
                    <a:alpha val="0"/>
                  </a:schemeClr>
                </a:gs>
                <a:gs pos="100000">
                  <a:srgbClr val="E0EFDC"/>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80000" tIns="0" bIns="0" numCol="1" spcCol="0" rtlCol="0" fromWordArt="0" anchor="ctr" anchorCtr="0" forceAA="0" compatLnSpc="1">
              <a:noAutofit/>
            </a:bodyPr>
            <a:p>
              <a:pPr>
                <a:spcBef>
                  <a:spcPct val="0"/>
                </a:spcBef>
                <a:spcAft>
                  <a:spcPct val="0"/>
                </a:spcAft>
              </a:pPr>
              <a:r>
                <a:rPr lang="zh-CN" altLang="en-US" sz="2000" b="1">
                  <a:solidFill>
                    <a:schemeClr val="tx1">
                      <a:lumMod val="85000"/>
                      <a:lumOff val="15000"/>
                    </a:schemeClr>
                  </a:solidFill>
                  <a:latin typeface="+mn-ea"/>
                  <a:cs typeface="+mn-ea"/>
                  <a:sym typeface="+mn-ea"/>
                </a:rPr>
                <a:t>2. 精确化迷思</a:t>
              </a:r>
              <a:endParaRPr lang="zh-CN" altLang="en-US" sz="2000" b="1">
                <a:solidFill>
                  <a:schemeClr val="tx1">
                    <a:lumMod val="85000"/>
                    <a:lumOff val="15000"/>
                  </a:schemeClr>
                </a:solidFill>
                <a:latin typeface="+mn-ea"/>
                <a:cs typeface="+mn-ea"/>
                <a:sym typeface="+mn-ea"/>
              </a:endParaRPr>
            </a:p>
          </p:txBody>
        </p:sp>
      </p:grpSp>
    </p:spTree>
    <p:custDataLst>
      <p:tags r:id="rId7"/>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二、大学生涯规划制定与实施中的阻力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8" name="组合 7"/>
          <p:cNvGrpSpPr/>
          <p:nvPr>
            <p:custDataLst>
              <p:tags r:id="rId1"/>
            </p:custDataLst>
          </p:nvPr>
        </p:nvGrpSpPr>
        <p:grpSpPr>
          <a:xfrm>
            <a:off x="695325" y="1030605"/>
            <a:ext cx="10502265" cy="1353185"/>
            <a:chOff x="1095" y="3933"/>
            <a:chExt cx="16539" cy="2131"/>
          </a:xfrm>
        </p:grpSpPr>
        <p:sp>
          <p:nvSpPr>
            <p:cNvPr id="3" name="矩形 2"/>
            <p:cNvSpPr/>
            <p:nvPr>
              <p:custDataLst>
                <p:tags r:id="rId2"/>
              </p:custDataLst>
            </p:nvPr>
          </p:nvSpPr>
          <p:spPr>
            <a:xfrm>
              <a:off x="1566" y="5095"/>
              <a:ext cx="16068" cy="969"/>
            </a:xfrm>
            <a:prstGeom prst="rect">
              <a:avLst/>
            </a:prstGeom>
            <a:noFill/>
          </p:spPr>
          <p:txBody>
            <a:bodyPr wrap="square" lIns="0" tIns="0" rIns="0" bIns="0" rtlCol="0" anchor="t" anchorCtr="0">
              <a:spAutoFit/>
            </a:bodyPr>
            <a:lstStyle/>
            <a:p>
              <a:pPr algn="l">
                <a:lnSpc>
                  <a:spcPct val="100000"/>
                </a:lnSpc>
                <a:spcBef>
                  <a:spcPct val="0"/>
                </a:spcBef>
                <a:spcAft>
                  <a:spcPct val="0"/>
                </a:spcAft>
              </a:pPr>
              <a:r>
                <a:rPr lang="zh-CN" altLang="en-US" sz="2000" dirty="0">
                  <a:solidFill>
                    <a:schemeClr val="tx1">
                      <a:lumMod val="85000"/>
                      <a:lumOff val="15000"/>
                    </a:schemeClr>
                  </a:solidFill>
                  <a:latin typeface="+mn-ea"/>
                  <a:cs typeface="+mn-ea"/>
                  <a:sym typeface="+mn-ea"/>
                </a:rPr>
                <a:t>具有这类迷思的学生相信心理测验能够告诉他们应该从事什么职业，并错误地认为接受一组能力、兴趣以及人格测验就可以具体而特定地解决他们职业生涯决策的两难问题。</a:t>
              </a:r>
              <a:endParaRPr lang="zh-CN" altLang="en-US" sz="2000" dirty="0">
                <a:solidFill>
                  <a:schemeClr val="tx1">
                    <a:lumMod val="85000"/>
                    <a:lumOff val="15000"/>
                  </a:schemeClr>
                </a:solidFill>
                <a:latin typeface="+mn-ea"/>
                <a:cs typeface="+mn-ea"/>
                <a:sym typeface="+mn-ea"/>
              </a:endParaRPr>
            </a:p>
          </p:txBody>
        </p:sp>
        <p:sp>
          <p:nvSpPr>
            <p:cNvPr id="4" name="矩形: 圆角 3"/>
            <p:cNvSpPr/>
            <p:nvPr>
              <p:custDataLst>
                <p:tags r:id="rId3"/>
              </p:custDataLst>
            </p:nvPr>
          </p:nvSpPr>
          <p:spPr>
            <a:xfrm>
              <a:off x="1095" y="3933"/>
              <a:ext cx="4762" cy="919"/>
            </a:xfrm>
            <a:prstGeom prst="roundRect">
              <a:avLst>
                <a:gd name="adj" fmla="val 50000"/>
              </a:avLst>
            </a:prstGeom>
            <a:gradFill>
              <a:gsLst>
                <a:gs pos="0">
                  <a:schemeClr val="bg1">
                    <a:alpha val="0"/>
                  </a:schemeClr>
                </a:gs>
                <a:gs pos="100000">
                  <a:srgbClr val="E0EFDC"/>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80000" tIns="0" bIns="0" numCol="1" spcCol="0" rtlCol="0" fromWordArt="0" anchor="ctr" anchorCtr="0" forceAA="0" compatLnSpc="1">
              <a:noAutofit/>
            </a:bodyPr>
            <a:lstStyle/>
            <a:p>
              <a:pPr>
                <a:spcBef>
                  <a:spcPct val="0"/>
                </a:spcBef>
                <a:spcAft>
                  <a:spcPct val="0"/>
                </a:spcAft>
              </a:pPr>
              <a:r>
                <a:rPr lang="zh-CN" altLang="en-US" sz="2000" b="1">
                  <a:solidFill>
                    <a:schemeClr val="tx1">
                      <a:lumMod val="85000"/>
                      <a:lumOff val="15000"/>
                    </a:schemeClr>
                  </a:solidFill>
                  <a:latin typeface="+mn-ea"/>
                  <a:cs typeface="+mn-ea"/>
                  <a:sym typeface="+mn-ea"/>
                </a:rPr>
                <a:t>3. 测验迷思</a:t>
              </a:r>
              <a:endParaRPr lang="zh-CN" altLang="en-US" sz="2000" b="1">
                <a:solidFill>
                  <a:schemeClr val="tx1">
                    <a:lumMod val="85000"/>
                    <a:lumOff val="15000"/>
                  </a:schemeClr>
                </a:solidFill>
                <a:latin typeface="+mn-ea"/>
                <a:cs typeface="+mn-ea"/>
                <a:sym typeface="+mn-ea"/>
              </a:endParaRPr>
            </a:p>
          </p:txBody>
        </p:sp>
      </p:grpSp>
      <p:grpSp>
        <p:nvGrpSpPr>
          <p:cNvPr id="15" name="组合 14"/>
          <p:cNvGrpSpPr/>
          <p:nvPr>
            <p:custDataLst>
              <p:tags r:id="rId4"/>
            </p:custDataLst>
          </p:nvPr>
        </p:nvGrpSpPr>
        <p:grpSpPr>
          <a:xfrm>
            <a:off x="695325" y="2628900"/>
            <a:ext cx="10502265" cy="1902460"/>
            <a:chOff x="1095" y="3933"/>
            <a:chExt cx="16539" cy="2996"/>
          </a:xfrm>
        </p:grpSpPr>
        <p:sp>
          <p:nvSpPr>
            <p:cNvPr id="16" name="矩形 15"/>
            <p:cNvSpPr/>
            <p:nvPr>
              <p:custDataLst>
                <p:tags r:id="rId5"/>
              </p:custDataLst>
            </p:nvPr>
          </p:nvSpPr>
          <p:spPr>
            <a:xfrm>
              <a:off x="1566" y="4991"/>
              <a:ext cx="16068" cy="1938"/>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dirty="0">
                  <a:solidFill>
                    <a:schemeClr val="tx1">
                      <a:lumMod val="85000"/>
                      <a:lumOff val="15000"/>
                    </a:schemeClr>
                  </a:solidFill>
                  <a:latin typeface="+mn-ea"/>
                  <a:cs typeface="+mn-ea"/>
                  <a:sym typeface="+mn-ea"/>
                </a:rPr>
                <a:t>很多学生有这样一种想法：“老师是这方面的专家，应该能够知道我最适合干什么。”像这样错误地认为某些人（如职业生涯咨询师、老师、父母等）能够告诉自己什么职业最适合自己，称为专家迷思。做职业生涯规划需要专家或测验提供的帮助，但绝不是简单地请专家或测验直接代替个人做职业生涯规划。</a:t>
              </a:r>
              <a:endParaRPr lang="zh-CN" altLang="en-US" sz="2000" dirty="0">
                <a:solidFill>
                  <a:schemeClr val="tx1">
                    <a:lumMod val="85000"/>
                    <a:lumOff val="15000"/>
                  </a:schemeClr>
                </a:solidFill>
                <a:latin typeface="+mn-ea"/>
                <a:cs typeface="+mn-ea"/>
                <a:sym typeface="+mn-ea"/>
              </a:endParaRPr>
            </a:p>
          </p:txBody>
        </p:sp>
        <p:sp>
          <p:nvSpPr>
            <p:cNvPr id="17" name="矩形: 圆角 3"/>
            <p:cNvSpPr/>
            <p:nvPr>
              <p:custDataLst>
                <p:tags r:id="rId6"/>
              </p:custDataLst>
            </p:nvPr>
          </p:nvSpPr>
          <p:spPr>
            <a:xfrm>
              <a:off x="1095" y="3933"/>
              <a:ext cx="4762" cy="919"/>
            </a:xfrm>
            <a:prstGeom prst="roundRect">
              <a:avLst>
                <a:gd name="adj" fmla="val 50000"/>
              </a:avLst>
            </a:prstGeom>
            <a:gradFill>
              <a:gsLst>
                <a:gs pos="0">
                  <a:schemeClr val="bg1">
                    <a:alpha val="0"/>
                  </a:schemeClr>
                </a:gs>
                <a:gs pos="100000">
                  <a:srgbClr val="E0EFDC"/>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80000" tIns="0" bIns="0" numCol="1" spcCol="0" rtlCol="0" fromWordArt="0" anchor="ctr" anchorCtr="0" forceAA="0" compatLnSpc="1">
              <a:noAutofit/>
            </a:bodyPr>
            <a:p>
              <a:pPr>
                <a:spcBef>
                  <a:spcPct val="0"/>
                </a:spcBef>
                <a:spcAft>
                  <a:spcPct val="0"/>
                </a:spcAft>
              </a:pPr>
              <a:r>
                <a:rPr lang="zh-CN" altLang="en-US" sz="2000" b="1">
                  <a:solidFill>
                    <a:schemeClr val="tx1">
                      <a:lumMod val="85000"/>
                      <a:lumOff val="15000"/>
                    </a:schemeClr>
                  </a:solidFill>
                  <a:latin typeface="+mn-ea"/>
                  <a:cs typeface="+mn-ea"/>
                  <a:sym typeface="+mn-ea"/>
                </a:rPr>
                <a:t>4. 专家迷思</a:t>
              </a:r>
              <a:endParaRPr lang="zh-CN" altLang="en-US" sz="2000" b="1">
                <a:solidFill>
                  <a:schemeClr val="tx1">
                    <a:lumMod val="85000"/>
                    <a:lumOff val="15000"/>
                  </a:schemeClr>
                </a:solidFill>
                <a:latin typeface="+mn-ea"/>
                <a:cs typeface="+mn-ea"/>
                <a:sym typeface="+mn-ea"/>
              </a:endParaRPr>
            </a:p>
          </p:txBody>
        </p:sp>
      </p:grpSp>
      <p:grpSp>
        <p:nvGrpSpPr>
          <p:cNvPr id="5" name="组合 4"/>
          <p:cNvGrpSpPr/>
          <p:nvPr>
            <p:custDataLst>
              <p:tags r:id="rId7"/>
            </p:custDataLst>
          </p:nvPr>
        </p:nvGrpSpPr>
        <p:grpSpPr>
          <a:xfrm>
            <a:off x="695325" y="4663440"/>
            <a:ext cx="10502265" cy="1814195"/>
            <a:chOff x="1095" y="3933"/>
            <a:chExt cx="16539" cy="2857"/>
          </a:xfrm>
        </p:grpSpPr>
        <p:sp>
          <p:nvSpPr>
            <p:cNvPr id="6" name="矩形 5"/>
            <p:cNvSpPr/>
            <p:nvPr>
              <p:custDataLst>
                <p:tags r:id="rId8"/>
              </p:custDataLst>
            </p:nvPr>
          </p:nvSpPr>
          <p:spPr>
            <a:xfrm>
              <a:off x="1566" y="4852"/>
              <a:ext cx="16068" cy="1938"/>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dirty="0">
                  <a:solidFill>
                    <a:schemeClr val="tx1">
                      <a:lumMod val="85000"/>
                      <a:lumOff val="15000"/>
                    </a:schemeClr>
                  </a:solidFill>
                  <a:latin typeface="+mn-ea"/>
                  <a:cs typeface="+mn-ea"/>
                  <a:sym typeface="+mn-ea"/>
                </a:rPr>
                <a:t>有些学生在职业生涯规划中将职业决策当成某个单一时间点上发生的事件，而非在一段连续的实践中发生的持续过程。具有这类迷思的学生通常认为，一旦做出职业生涯决定就不能改变，改变就意味着职业生涯规划失败。其实，就现代社会而言，职业生涯决定贯串整个人生，对职业生涯决定不断进行调整已经成为个人职业生涯规划的必然部分。</a:t>
              </a:r>
              <a:endParaRPr lang="zh-CN" altLang="en-US" sz="2000" dirty="0">
                <a:solidFill>
                  <a:schemeClr val="tx1">
                    <a:lumMod val="85000"/>
                    <a:lumOff val="15000"/>
                  </a:schemeClr>
                </a:solidFill>
                <a:latin typeface="+mn-ea"/>
                <a:cs typeface="+mn-ea"/>
                <a:sym typeface="+mn-ea"/>
              </a:endParaRPr>
            </a:p>
          </p:txBody>
        </p:sp>
        <p:sp>
          <p:nvSpPr>
            <p:cNvPr id="7" name="矩形: 圆角 3"/>
            <p:cNvSpPr/>
            <p:nvPr>
              <p:custDataLst>
                <p:tags r:id="rId9"/>
              </p:custDataLst>
            </p:nvPr>
          </p:nvSpPr>
          <p:spPr>
            <a:xfrm>
              <a:off x="1095" y="3933"/>
              <a:ext cx="4762" cy="919"/>
            </a:xfrm>
            <a:prstGeom prst="roundRect">
              <a:avLst>
                <a:gd name="adj" fmla="val 50000"/>
              </a:avLst>
            </a:prstGeom>
            <a:gradFill>
              <a:gsLst>
                <a:gs pos="0">
                  <a:schemeClr val="bg1">
                    <a:alpha val="0"/>
                  </a:schemeClr>
                </a:gs>
                <a:gs pos="100000">
                  <a:srgbClr val="E0EFDC"/>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80000" tIns="0" bIns="0" numCol="1" spcCol="0" rtlCol="0" fromWordArt="0" anchor="ctr" anchorCtr="0" forceAA="0" compatLnSpc="1">
              <a:noAutofit/>
            </a:bodyPr>
            <a:p>
              <a:pPr>
                <a:spcBef>
                  <a:spcPct val="0"/>
                </a:spcBef>
                <a:spcAft>
                  <a:spcPct val="0"/>
                </a:spcAft>
              </a:pPr>
              <a:r>
                <a:rPr lang="zh-CN" altLang="en-US" sz="2000" b="1">
                  <a:solidFill>
                    <a:schemeClr val="tx1">
                      <a:lumMod val="85000"/>
                      <a:lumOff val="15000"/>
                    </a:schemeClr>
                  </a:solidFill>
                  <a:latin typeface="+mn-ea"/>
                  <a:cs typeface="+mn-ea"/>
                  <a:sym typeface="+mn-ea"/>
                </a:rPr>
                <a:t>5. 单一事件迷思</a:t>
              </a:r>
              <a:endParaRPr lang="zh-CN" altLang="en-US" sz="2000" b="1">
                <a:solidFill>
                  <a:schemeClr val="tx1">
                    <a:lumMod val="85000"/>
                    <a:lumOff val="15000"/>
                  </a:schemeClr>
                </a:solidFill>
                <a:latin typeface="+mn-ea"/>
                <a:cs typeface="+mn-ea"/>
                <a:sym typeface="+mn-ea"/>
              </a:endParaRPr>
            </a:p>
          </p:txBody>
        </p:sp>
      </p:grpSp>
    </p:spTree>
    <p:custDataLst>
      <p:tags r:id="rId1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二、大学生涯规划制定与实施中的阻力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8" name="组合 7"/>
          <p:cNvGrpSpPr/>
          <p:nvPr>
            <p:custDataLst>
              <p:tags r:id="rId1"/>
            </p:custDataLst>
          </p:nvPr>
        </p:nvGrpSpPr>
        <p:grpSpPr>
          <a:xfrm>
            <a:off x="695325" y="1030605"/>
            <a:ext cx="10789920" cy="1522095"/>
            <a:chOff x="1095" y="3933"/>
            <a:chExt cx="16992" cy="2397"/>
          </a:xfrm>
        </p:grpSpPr>
        <p:sp>
          <p:nvSpPr>
            <p:cNvPr id="3" name="矩形 2"/>
            <p:cNvSpPr/>
            <p:nvPr>
              <p:custDataLst>
                <p:tags r:id="rId2"/>
              </p:custDataLst>
            </p:nvPr>
          </p:nvSpPr>
          <p:spPr>
            <a:xfrm>
              <a:off x="1566" y="4988"/>
              <a:ext cx="16521" cy="1342"/>
            </a:xfrm>
            <a:prstGeom prst="rect">
              <a:avLst/>
            </a:prstGeom>
            <a:noFill/>
          </p:spPr>
          <p:txBody>
            <a:bodyPr wrap="square" lIns="0" tIns="0" rIns="0" bIns="0" rtlCol="0" anchor="t" anchorCtr="0">
              <a:noAutofit/>
            </a:bodyPr>
            <a:lstStyle/>
            <a:p>
              <a:pPr algn="l">
                <a:lnSpc>
                  <a:spcPct val="100000"/>
                </a:lnSpc>
                <a:spcBef>
                  <a:spcPct val="0"/>
                </a:spcBef>
                <a:spcAft>
                  <a:spcPct val="0"/>
                </a:spcAft>
              </a:pPr>
              <a:r>
                <a:rPr lang="zh-CN" altLang="en-US" sz="2000" dirty="0">
                  <a:solidFill>
                    <a:schemeClr val="tx1">
                      <a:lumMod val="85000"/>
                      <a:lumOff val="15000"/>
                    </a:schemeClr>
                  </a:solidFill>
                  <a:latin typeface="+mn-ea"/>
                  <a:cs typeface="+mn-ea"/>
                  <a:sym typeface="+mn-ea"/>
                </a:rPr>
                <a:t>理性迷思与精确化迷思一脉相承。持有理性迷思的学生认为个人应当完全客观、科学地分析职业生涯决定的每一步，职业生涯决策应当完全依赖理性方法，个人的感觉或直觉是不可靠的。</a:t>
              </a:r>
              <a:endParaRPr lang="zh-CN" altLang="en-US" sz="2000" dirty="0">
                <a:solidFill>
                  <a:schemeClr val="tx1">
                    <a:lumMod val="85000"/>
                    <a:lumOff val="15000"/>
                  </a:schemeClr>
                </a:solidFill>
                <a:latin typeface="+mn-ea"/>
                <a:cs typeface="+mn-ea"/>
                <a:sym typeface="+mn-ea"/>
              </a:endParaRPr>
            </a:p>
          </p:txBody>
        </p:sp>
        <p:sp>
          <p:nvSpPr>
            <p:cNvPr id="4" name="矩形: 圆角 3"/>
            <p:cNvSpPr/>
            <p:nvPr>
              <p:custDataLst>
                <p:tags r:id="rId3"/>
              </p:custDataLst>
            </p:nvPr>
          </p:nvSpPr>
          <p:spPr>
            <a:xfrm>
              <a:off x="1095" y="3933"/>
              <a:ext cx="4762" cy="919"/>
            </a:xfrm>
            <a:prstGeom prst="roundRect">
              <a:avLst>
                <a:gd name="adj" fmla="val 50000"/>
              </a:avLst>
            </a:prstGeom>
            <a:gradFill>
              <a:gsLst>
                <a:gs pos="0">
                  <a:schemeClr val="bg1">
                    <a:alpha val="0"/>
                  </a:schemeClr>
                </a:gs>
                <a:gs pos="100000">
                  <a:srgbClr val="E0EFDC"/>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80000" tIns="0" bIns="0" numCol="1" spcCol="0" rtlCol="0" fromWordArt="0" anchor="ctr" anchorCtr="0" forceAA="0" compatLnSpc="1">
              <a:noAutofit/>
            </a:bodyPr>
            <a:lstStyle/>
            <a:p>
              <a:pPr>
                <a:spcBef>
                  <a:spcPct val="0"/>
                </a:spcBef>
                <a:spcAft>
                  <a:spcPct val="0"/>
                </a:spcAft>
              </a:pPr>
              <a:r>
                <a:rPr lang="zh-CN" altLang="en-US" sz="2000" b="1">
                  <a:solidFill>
                    <a:schemeClr val="tx1">
                      <a:lumMod val="85000"/>
                      <a:lumOff val="15000"/>
                    </a:schemeClr>
                  </a:solidFill>
                  <a:latin typeface="+mn-ea"/>
                  <a:cs typeface="+mn-ea"/>
                  <a:sym typeface="+mn-ea"/>
                </a:rPr>
                <a:t>6. 理性迷思</a:t>
              </a:r>
              <a:endParaRPr lang="zh-CN" altLang="en-US" sz="2000" b="1">
                <a:solidFill>
                  <a:schemeClr val="tx1">
                    <a:lumMod val="85000"/>
                    <a:lumOff val="15000"/>
                  </a:schemeClr>
                </a:solidFill>
                <a:latin typeface="+mn-ea"/>
                <a:cs typeface="+mn-ea"/>
                <a:sym typeface="+mn-ea"/>
              </a:endParaRPr>
            </a:p>
          </p:txBody>
        </p:sp>
      </p:grpSp>
      <p:grpSp>
        <p:nvGrpSpPr>
          <p:cNvPr id="15" name="组合 14"/>
          <p:cNvGrpSpPr/>
          <p:nvPr>
            <p:custDataLst>
              <p:tags r:id="rId4"/>
            </p:custDataLst>
          </p:nvPr>
        </p:nvGrpSpPr>
        <p:grpSpPr>
          <a:xfrm>
            <a:off x="695325" y="2628900"/>
            <a:ext cx="10502265" cy="1583055"/>
            <a:chOff x="1095" y="3933"/>
            <a:chExt cx="16539" cy="2493"/>
          </a:xfrm>
        </p:grpSpPr>
        <p:sp>
          <p:nvSpPr>
            <p:cNvPr id="16" name="矩形 15"/>
            <p:cNvSpPr/>
            <p:nvPr>
              <p:custDataLst>
                <p:tags r:id="rId5"/>
              </p:custDataLst>
            </p:nvPr>
          </p:nvSpPr>
          <p:spPr>
            <a:xfrm>
              <a:off x="1566" y="4972"/>
              <a:ext cx="16068" cy="1454"/>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dirty="0">
                  <a:solidFill>
                    <a:schemeClr val="tx1">
                      <a:lumMod val="85000"/>
                      <a:lumOff val="15000"/>
                    </a:schemeClr>
                  </a:solidFill>
                  <a:latin typeface="+mn-ea"/>
                  <a:cs typeface="+mn-ea"/>
                  <a:sym typeface="+mn-ea"/>
                </a:rPr>
                <a:t>很多大学生把职业生涯目标二分化，经常将职业生涯目标的结果看成不是失败就是成功。实际上，即使职业生涯目标不一定完全达成，但是在任何职业方向上的努力都会让我们获得宝贵的职业探索经验和职业成长回报。</a:t>
              </a:r>
              <a:endParaRPr lang="zh-CN" altLang="en-US" sz="2000" dirty="0">
                <a:solidFill>
                  <a:schemeClr val="tx1">
                    <a:lumMod val="85000"/>
                    <a:lumOff val="15000"/>
                  </a:schemeClr>
                </a:solidFill>
                <a:latin typeface="+mn-ea"/>
                <a:cs typeface="+mn-ea"/>
                <a:sym typeface="+mn-ea"/>
              </a:endParaRPr>
            </a:p>
          </p:txBody>
        </p:sp>
        <p:sp>
          <p:nvSpPr>
            <p:cNvPr id="17" name="矩形: 圆角 3"/>
            <p:cNvSpPr/>
            <p:nvPr>
              <p:custDataLst>
                <p:tags r:id="rId6"/>
              </p:custDataLst>
            </p:nvPr>
          </p:nvSpPr>
          <p:spPr>
            <a:xfrm>
              <a:off x="1095" y="3933"/>
              <a:ext cx="4762" cy="919"/>
            </a:xfrm>
            <a:prstGeom prst="roundRect">
              <a:avLst>
                <a:gd name="adj" fmla="val 50000"/>
              </a:avLst>
            </a:prstGeom>
            <a:gradFill>
              <a:gsLst>
                <a:gs pos="0">
                  <a:schemeClr val="bg1">
                    <a:alpha val="0"/>
                  </a:schemeClr>
                </a:gs>
                <a:gs pos="100000">
                  <a:srgbClr val="E0EFDC"/>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80000" tIns="0" bIns="0" numCol="1" spcCol="0" rtlCol="0" fromWordArt="0" anchor="ctr" anchorCtr="0" forceAA="0" compatLnSpc="1">
              <a:noAutofit/>
            </a:bodyPr>
            <a:p>
              <a:pPr>
                <a:spcBef>
                  <a:spcPct val="0"/>
                </a:spcBef>
                <a:spcAft>
                  <a:spcPct val="0"/>
                </a:spcAft>
              </a:pPr>
              <a:r>
                <a:rPr lang="zh-CN" altLang="en-US" sz="2000" b="1">
                  <a:solidFill>
                    <a:schemeClr val="tx1">
                      <a:lumMod val="85000"/>
                      <a:lumOff val="15000"/>
                    </a:schemeClr>
                  </a:solidFill>
                  <a:latin typeface="+mn-ea"/>
                  <a:cs typeface="+mn-ea"/>
                  <a:sym typeface="+mn-ea"/>
                </a:rPr>
                <a:t>7. 目标二分化迷思</a:t>
              </a:r>
              <a:endParaRPr lang="zh-CN" altLang="en-US" sz="2000" b="1">
                <a:solidFill>
                  <a:schemeClr val="tx1">
                    <a:lumMod val="85000"/>
                    <a:lumOff val="15000"/>
                  </a:schemeClr>
                </a:solidFill>
                <a:latin typeface="+mn-ea"/>
                <a:cs typeface="+mn-ea"/>
                <a:sym typeface="+mn-ea"/>
              </a:endParaRPr>
            </a:p>
          </p:txBody>
        </p:sp>
      </p:grpSp>
      <p:grpSp>
        <p:nvGrpSpPr>
          <p:cNvPr id="5" name="组合 4"/>
          <p:cNvGrpSpPr/>
          <p:nvPr>
            <p:custDataLst>
              <p:tags r:id="rId7"/>
            </p:custDataLst>
          </p:nvPr>
        </p:nvGrpSpPr>
        <p:grpSpPr>
          <a:xfrm>
            <a:off x="695325" y="4663440"/>
            <a:ext cx="10502265" cy="1400175"/>
            <a:chOff x="1095" y="3933"/>
            <a:chExt cx="16539" cy="2205"/>
          </a:xfrm>
        </p:grpSpPr>
        <p:sp>
          <p:nvSpPr>
            <p:cNvPr id="6" name="矩形 5"/>
            <p:cNvSpPr/>
            <p:nvPr>
              <p:custDataLst>
                <p:tags r:id="rId8"/>
              </p:custDataLst>
            </p:nvPr>
          </p:nvSpPr>
          <p:spPr>
            <a:xfrm>
              <a:off x="1566" y="5169"/>
              <a:ext cx="16068" cy="969"/>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dirty="0">
                  <a:solidFill>
                    <a:schemeClr val="tx1">
                      <a:lumMod val="85000"/>
                      <a:lumOff val="15000"/>
                    </a:schemeClr>
                  </a:solidFill>
                  <a:latin typeface="+mn-ea"/>
                  <a:cs typeface="+mn-ea"/>
                  <a:sym typeface="+mn-ea"/>
                </a:rPr>
                <a:t>在生活中，常听到有人说“船到桥头自然直”。这种人在职业生涯规划中通常认为随着时间的流逝，他们就能辨别不同职业生涯选择，做出更好的职业生涯决定。</a:t>
              </a:r>
              <a:endParaRPr lang="zh-CN" altLang="en-US" sz="2000" dirty="0">
                <a:solidFill>
                  <a:schemeClr val="tx1">
                    <a:lumMod val="85000"/>
                    <a:lumOff val="15000"/>
                  </a:schemeClr>
                </a:solidFill>
                <a:latin typeface="+mn-ea"/>
                <a:cs typeface="+mn-ea"/>
                <a:sym typeface="+mn-ea"/>
              </a:endParaRPr>
            </a:p>
          </p:txBody>
        </p:sp>
        <p:sp>
          <p:nvSpPr>
            <p:cNvPr id="7" name="矩形: 圆角 3"/>
            <p:cNvSpPr/>
            <p:nvPr>
              <p:custDataLst>
                <p:tags r:id="rId9"/>
              </p:custDataLst>
            </p:nvPr>
          </p:nvSpPr>
          <p:spPr>
            <a:xfrm>
              <a:off x="1095" y="3933"/>
              <a:ext cx="4762" cy="919"/>
            </a:xfrm>
            <a:prstGeom prst="roundRect">
              <a:avLst>
                <a:gd name="adj" fmla="val 50000"/>
              </a:avLst>
            </a:prstGeom>
            <a:gradFill>
              <a:gsLst>
                <a:gs pos="0">
                  <a:schemeClr val="bg1">
                    <a:alpha val="0"/>
                  </a:schemeClr>
                </a:gs>
                <a:gs pos="100000">
                  <a:srgbClr val="E0EFDC"/>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80000" tIns="0" bIns="0" numCol="1" spcCol="0" rtlCol="0" fromWordArt="0" anchor="ctr" anchorCtr="0" forceAA="0" compatLnSpc="1">
              <a:noAutofit/>
            </a:bodyPr>
            <a:p>
              <a:pPr>
                <a:spcBef>
                  <a:spcPct val="0"/>
                </a:spcBef>
                <a:spcAft>
                  <a:spcPct val="0"/>
                </a:spcAft>
              </a:pPr>
              <a:r>
                <a:rPr lang="zh-CN" altLang="en-US" sz="2000" b="1">
                  <a:solidFill>
                    <a:schemeClr val="tx1">
                      <a:lumMod val="85000"/>
                      <a:lumOff val="15000"/>
                    </a:schemeClr>
                  </a:solidFill>
                  <a:latin typeface="+mn-ea"/>
                  <a:cs typeface="+mn-ea"/>
                  <a:sym typeface="+mn-ea"/>
                </a:rPr>
                <a:t>8. 时间流逝迷思</a:t>
              </a:r>
              <a:endParaRPr lang="zh-CN" altLang="en-US" sz="2000" b="1">
                <a:solidFill>
                  <a:schemeClr val="tx1">
                    <a:lumMod val="85000"/>
                    <a:lumOff val="15000"/>
                  </a:schemeClr>
                </a:solidFill>
                <a:latin typeface="+mn-ea"/>
                <a:cs typeface="+mn-ea"/>
                <a:sym typeface="+mn-ea"/>
              </a:endParaRPr>
            </a:p>
          </p:txBody>
        </p:sp>
      </p:grpSp>
    </p:spTree>
    <p:custDataLst>
      <p:tags r:id="rId1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二、大学生涯规划制定与实施中的阻力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8" name="组合 7"/>
          <p:cNvGrpSpPr/>
          <p:nvPr>
            <p:custDataLst>
              <p:tags r:id="rId1"/>
            </p:custDataLst>
          </p:nvPr>
        </p:nvGrpSpPr>
        <p:grpSpPr>
          <a:xfrm>
            <a:off x="695325" y="1030605"/>
            <a:ext cx="11033760" cy="1840865"/>
            <a:chOff x="1095" y="3933"/>
            <a:chExt cx="17376" cy="2899"/>
          </a:xfrm>
        </p:grpSpPr>
        <p:sp>
          <p:nvSpPr>
            <p:cNvPr id="3" name="矩形 2"/>
            <p:cNvSpPr/>
            <p:nvPr>
              <p:custDataLst>
                <p:tags r:id="rId2"/>
              </p:custDataLst>
            </p:nvPr>
          </p:nvSpPr>
          <p:spPr>
            <a:xfrm>
              <a:off x="1566" y="4960"/>
              <a:ext cx="16905" cy="1872"/>
            </a:xfrm>
            <a:prstGeom prst="rect">
              <a:avLst/>
            </a:prstGeom>
            <a:noFill/>
          </p:spPr>
          <p:txBody>
            <a:bodyPr wrap="square" lIns="0" tIns="0" rIns="0" bIns="0" rtlCol="0" anchor="t" anchorCtr="0">
              <a:noAutofit/>
            </a:bodyPr>
            <a:lstStyle/>
            <a:p>
              <a:pPr algn="l">
                <a:lnSpc>
                  <a:spcPct val="100000"/>
                </a:lnSpc>
                <a:spcBef>
                  <a:spcPct val="0"/>
                </a:spcBef>
                <a:spcAft>
                  <a:spcPct val="0"/>
                </a:spcAft>
              </a:pPr>
              <a:r>
                <a:rPr lang="zh-CN" altLang="en-US" sz="2000" dirty="0">
                  <a:solidFill>
                    <a:schemeClr val="tx1">
                      <a:lumMod val="85000"/>
                      <a:lumOff val="15000"/>
                    </a:schemeClr>
                  </a:solidFill>
                  <a:latin typeface="+mn-ea"/>
                  <a:cs typeface="+mn-ea"/>
                  <a:sym typeface="+mn-ea"/>
                </a:rPr>
                <a:t>某些大学生相信在世界的某个地方有完美的工作正在等着他们。他们需要做的就是继续努力，直到找到它为止。实际上，多数人具有多重潜能，可以胜任和适应多个不同职业。不仅如此，个人还可以在多个可选择的职业中获得满足感，并实现自我，而绝非只有一个“完美”的工作最适合自己。</a:t>
              </a:r>
              <a:endParaRPr lang="zh-CN" altLang="en-US" sz="2000" dirty="0">
                <a:solidFill>
                  <a:schemeClr val="tx1">
                    <a:lumMod val="85000"/>
                    <a:lumOff val="15000"/>
                  </a:schemeClr>
                </a:solidFill>
                <a:latin typeface="+mn-ea"/>
                <a:cs typeface="+mn-ea"/>
                <a:sym typeface="+mn-ea"/>
              </a:endParaRPr>
            </a:p>
          </p:txBody>
        </p:sp>
        <p:sp>
          <p:nvSpPr>
            <p:cNvPr id="4" name="矩形: 圆角 3"/>
            <p:cNvSpPr/>
            <p:nvPr>
              <p:custDataLst>
                <p:tags r:id="rId3"/>
              </p:custDataLst>
            </p:nvPr>
          </p:nvSpPr>
          <p:spPr>
            <a:xfrm>
              <a:off x="1095" y="3933"/>
              <a:ext cx="4762" cy="919"/>
            </a:xfrm>
            <a:prstGeom prst="roundRect">
              <a:avLst>
                <a:gd name="adj" fmla="val 50000"/>
              </a:avLst>
            </a:prstGeom>
            <a:gradFill>
              <a:gsLst>
                <a:gs pos="0">
                  <a:schemeClr val="bg1">
                    <a:alpha val="0"/>
                  </a:schemeClr>
                </a:gs>
                <a:gs pos="100000">
                  <a:srgbClr val="E0EFDC"/>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80000" tIns="0" bIns="0" numCol="1" spcCol="0" rtlCol="0" fromWordArt="0" anchor="ctr" anchorCtr="0" forceAA="0" compatLnSpc="1">
              <a:noAutofit/>
            </a:bodyPr>
            <a:lstStyle/>
            <a:p>
              <a:pPr>
                <a:spcBef>
                  <a:spcPct val="0"/>
                </a:spcBef>
                <a:spcAft>
                  <a:spcPct val="0"/>
                </a:spcAft>
              </a:pPr>
              <a:r>
                <a:rPr lang="zh-CN" altLang="en-US" sz="2000" b="1">
                  <a:solidFill>
                    <a:schemeClr val="tx1">
                      <a:lumMod val="85000"/>
                      <a:lumOff val="15000"/>
                    </a:schemeClr>
                  </a:solidFill>
                  <a:latin typeface="+mn-ea"/>
                  <a:cs typeface="+mn-ea"/>
                  <a:sym typeface="+mn-ea"/>
                </a:rPr>
                <a:t>9. 完美工作迷思</a:t>
              </a:r>
              <a:endParaRPr lang="zh-CN" altLang="en-US" sz="2000" b="1">
                <a:solidFill>
                  <a:schemeClr val="tx1">
                    <a:lumMod val="85000"/>
                    <a:lumOff val="15000"/>
                  </a:schemeClr>
                </a:solidFill>
                <a:latin typeface="+mn-ea"/>
                <a:cs typeface="+mn-ea"/>
                <a:sym typeface="+mn-ea"/>
              </a:endParaRPr>
            </a:p>
          </p:txBody>
        </p:sp>
      </p:grpSp>
      <p:grpSp>
        <p:nvGrpSpPr>
          <p:cNvPr id="15" name="组合 14"/>
          <p:cNvGrpSpPr/>
          <p:nvPr>
            <p:custDataLst>
              <p:tags r:id="rId4"/>
            </p:custDataLst>
          </p:nvPr>
        </p:nvGrpSpPr>
        <p:grpSpPr>
          <a:xfrm>
            <a:off x="695325" y="2913380"/>
            <a:ext cx="11033760" cy="1748790"/>
            <a:chOff x="1095" y="3933"/>
            <a:chExt cx="17376" cy="2754"/>
          </a:xfrm>
        </p:grpSpPr>
        <p:sp>
          <p:nvSpPr>
            <p:cNvPr id="16" name="矩形 15"/>
            <p:cNvSpPr/>
            <p:nvPr>
              <p:custDataLst>
                <p:tags r:id="rId5"/>
              </p:custDataLst>
            </p:nvPr>
          </p:nvSpPr>
          <p:spPr>
            <a:xfrm>
              <a:off x="1565" y="5148"/>
              <a:ext cx="16906" cy="1539"/>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sz="2000" dirty="0">
                  <a:solidFill>
                    <a:schemeClr val="tx1">
                      <a:lumMod val="85000"/>
                      <a:lumOff val="15000"/>
                    </a:schemeClr>
                  </a:solidFill>
                  <a:latin typeface="+mn-ea"/>
                  <a:cs typeface="+mn-ea"/>
                  <a:sym typeface="+mn-ea"/>
                </a:rPr>
                <a:t>持有此类迷思的人将职业生涯发展的结果归结于一些外在因素，如运气、机会、关系、环境等。他们认为职业生涯发展的结果主要受制于这些外在因素，因此认为个人没有必要做职业生涯规划。</a:t>
              </a:r>
              <a:endParaRPr lang="zh-CN" altLang="en-US" sz="2000" dirty="0">
                <a:solidFill>
                  <a:schemeClr val="tx1">
                    <a:lumMod val="85000"/>
                    <a:lumOff val="15000"/>
                  </a:schemeClr>
                </a:solidFill>
                <a:latin typeface="+mn-ea"/>
                <a:cs typeface="+mn-ea"/>
                <a:sym typeface="+mn-ea"/>
              </a:endParaRPr>
            </a:p>
          </p:txBody>
        </p:sp>
        <p:sp>
          <p:nvSpPr>
            <p:cNvPr id="17" name="矩形: 圆角 3"/>
            <p:cNvSpPr/>
            <p:nvPr>
              <p:custDataLst>
                <p:tags r:id="rId6"/>
              </p:custDataLst>
            </p:nvPr>
          </p:nvSpPr>
          <p:spPr>
            <a:xfrm>
              <a:off x="1095" y="3933"/>
              <a:ext cx="4762" cy="919"/>
            </a:xfrm>
            <a:prstGeom prst="roundRect">
              <a:avLst>
                <a:gd name="adj" fmla="val 50000"/>
              </a:avLst>
            </a:prstGeom>
            <a:gradFill>
              <a:gsLst>
                <a:gs pos="0">
                  <a:schemeClr val="bg1">
                    <a:alpha val="0"/>
                  </a:schemeClr>
                </a:gs>
                <a:gs pos="100000">
                  <a:srgbClr val="E0EFDC"/>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80000" tIns="0" bIns="0" numCol="1" spcCol="0" rtlCol="0" fromWordArt="0" anchor="ctr" anchorCtr="0" forceAA="0" compatLnSpc="1">
              <a:noAutofit/>
            </a:bodyPr>
            <a:p>
              <a:pPr>
                <a:spcBef>
                  <a:spcPct val="0"/>
                </a:spcBef>
                <a:spcAft>
                  <a:spcPct val="0"/>
                </a:spcAft>
              </a:pPr>
              <a:r>
                <a:rPr lang="zh-CN" altLang="en-US" sz="2000" b="1">
                  <a:solidFill>
                    <a:schemeClr val="tx1">
                      <a:lumMod val="85000"/>
                      <a:lumOff val="15000"/>
                    </a:schemeClr>
                  </a:solidFill>
                  <a:latin typeface="+mn-ea"/>
                  <a:cs typeface="+mn-ea"/>
                  <a:sym typeface="+mn-ea"/>
                </a:rPr>
                <a:t>10. 机会与环境迷思</a:t>
              </a:r>
              <a:endParaRPr lang="zh-CN" altLang="en-US" sz="2000" b="1">
                <a:solidFill>
                  <a:schemeClr val="tx1">
                    <a:lumMod val="85000"/>
                    <a:lumOff val="15000"/>
                  </a:schemeClr>
                </a:solidFill>
                <a:latin typeface="+mn-ea"/>
                <a:cs typeface="+mn-ea"/>
                <a:sym typeface="+mn-ea"/>
              </a:endParaRPr>
            </a:p>
          </p:txBody>
        </p:sp>
      </p:grpSp>
      <p:grpSp>
        <p:nvGrpSpPr>
          <p:cNvPr id="5" name="组合 4"/>
          <p:cNvGrpSpPr/>
          <p:nvPr>
            <p:custDataLst>
              <p:tags r:id="rId7"/>
            </p:custDataLst>
          </p:nvPr>
        </p:nvGrpSpPr>
        <p:grpSpPr>
          <a:xfrm>
            <a:off x="695325" y="4538980"/>
            <a:ext cx="11033760" cy="1708150"/>
            <a:chOff x="1095" y="3933"/>
            <a:chExt cx="17376" cy="2690"/>
          </a:xfrm>
        </p:grpSpPr>
        <p:sp>
          <p:nvSpPr>
            <p:cNvPr id="6" name="矩形 5"/>
            <p:cNvSpPr/>
            <p:nvPr>
              <p:custDataLst>
                <p:tags r:id="rId8"/>
              </p:custDataLst>
            </p:nvPr>
          </p:nvSpPr>
          <p:spPr>
            <a:xfrm>
              <a:off x="1566" y="5169"/>
              <a:ext cx="16905" cy="1454"/>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dirty="0">
                  <a:solidFill>
                    <a:schemeClr val="tx1">
                      <a:lumMod val="85000"/>
                      <a:lumOff val="15000"/>
                    </a:schemeClr>
                  </a:solidFill>
                  <a:latin typeface="+mn-ea"/>
                  <a:cs typeface="+mn-ea"/>
                  <a:sym typeface="+mn-ea"/>
                </a:rPr>
                <a:t>和机会与环境迷思相反，持有只要努力就能成功迷思的人简单地将生涯结果归结于个人努力的结果。他们相信任何人只要有抱负、足够努力，就一定能成功，一个人之所以不成功是因为个人没有尽到最大努力。</a:t>
              </a:r>
              <a:endParaRPr lang="zh-CN" altLang="en-US" sz="2000" dirty="0">
                <a:solidFill>
                  <a:schemeClr val="tx1">
                    <a:lumMod val="85000"/>
                    <a:lumOff val="15000"/>
                  </a:schemeClr>
                </a:solidFill>
                <a:latin typeface="+mn-ea"/>
                <a:cs typeface="+mn-ea"/>
                <a:sym typeface="+mn-ea"/>
              </a:endParaRPr>
            </a:p>
          </p:txBody>
        </p:sp>
        <p:sp>
          <p:nvSpPr>
            <p:cNvPr id="7" name="矩形: 圆角 3"/>
            <p:cNvSpPr/>
            <p:nvPr>
              <p:custDataLst>
                <p:tags r:id="rId9"/>
              </p:custDataLst>
            </p:nvPr>
          </p:nvSpPr>
          <p:spPr>
            <a:xfrm>
              <a:off x="1095" y="3933"/>
              <a:ext cx="5818" cy="919"/>
            </a:xfrm>
            <a:prstGeom prst="roundRect">
              <a:avLst>
                <a:gd name="adj" fmla="val 50000"/>
              </a:avLst>
            </a:prstGeom>
            <a:gradFill>
              <a:gsLst>
                <a:gs pos="0">
                  <a:schemeClr val="bg1">
                    <a:alpha val="0"/>
                  </a:schemeClr>
                </a:gs>
                <a:gs pos="100000">
                  <a:srgbClr val="E0EFDC"/>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80000" tIns="0" bIns="0" numCol="1" spcCol="0" rtlCol="0" fromWordArt="0" anchor="ctr" anchorCtr="0" forceAA="0" compatLnSpc="1">
              <a:noAutofit/>
            </a:bodyPr>
            <a:p>
              <a:pPr>
                <a:spcBef>
                  <a:spcPct val="0"/>
                </a:spcBef>
                <a:spcAft>
                  <a:spcPct val="0"/>
                </a:spcAft>
              </a:pPr>
              <a:r>
                <a:rPr lang="zh-CN" altLang="en-US" sz="2000" b="1">
                  <a:solidFill>
                    <a:schemeClr val="tx1">
                      <a:lumMod val="85000"/>
                      <a:lumOff val="15000"/>
                    </a:schemeClr>
                  </a:solidFill>
                  <a:latin typeface="+mn-ea"/>
                  <a:cs typeface="+mn-ea"/>
                  <a:sym typeface="+mn-ea"/>
                </a:rPr>
                <a:t>11. 只要努力就能成功迷思</a:t>
              </a:r>
              <a:endParaRPr lang="zh-CN" altLang="en-US" sz="2000" b="1">
                <a:solidFill>
                  <a:schemeClr val="tx1">
                    <a:lumMod val="85000"/>
                    <a:lumOff val="15000"/>
                  </a:schemeClr>
                </a:solidFill>
                <a:latin typeface="+mn-ea"/>
                <a:cs typeface="+mn-ea"/>
                <a:sym typeface="+mn-ea"/>
              </a:endParaRPr>
            </a:p>
          </p:txBody>
        </p:sp>
      </p:grpSp>
    </p:spTree>
    <p:custDataLst>
      <p:tags r:id="rId1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二、大学生涯规划制定与实施中的阻力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39370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（二）自我管理能力不足</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4" name="Rectangle 3"/>
          <p:cNvSpPr txBox="1">
            <a:spLocks noChangeArrowheads="1"/>
          </p:cNvSpPr>
          <p:nvPr/>
        </p:nvSpPr>
        <p:spPr bwMode="auto">
          <a:xfrm>
            <a:off x="495300" y="1749425"/>
            <a:ext cx="479171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6</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6</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自律是最强大的武器</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7" name="文本框 6"/>
          <p:cNvSpPr txBox="1"/>
          <p:nvPr/>
        </p:nvSpPr>
        <p:spPr>
          <a:xfrm>
            <a:off x="393700" y="2414270"/>
            <a:ext cx="7604760" cy="422275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不管是坚持一年每周运动超过 4 小时，还是坚持半年打卡每天学英语 1 小时，坚持每天设置目标和计划，“今日事，今日毕”，绝不拖延，都是自律在我身上刻下的烙印。因为我不是那种天生聪明的小孩，深知这一点的我一直坚持努力。当坚持成为一种习惯的时候，放松反而会产生负罪感。我想，能一步步走到现在，这可能是我最宝贵的品质。我一直都觉得自己是个幸运的人，这才让天分不高的我每每被命运垂怜。希望坚持看到这里的所有人，都能如愿以偿地把握住每一次机会，过好自己心目中的幸福人生。</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01" name="图片 100"/>
          <p:cNvPicPr/>
          <p:nvPr/>
        </p:nvPicPr>
        <p:blipFill>
          <a:blip r:embed="rId1"/>
          <a:stretch>
            <a:fillRect/>
          </a:stretch>
        </p:blipFill>
        <p:spPr>
          <a:xfrm>
            <a:off x="8127365" y="2875280"/>
            <a:ext cx="3691255" cy="245808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二、大学生涯规划制定与实施中的阻力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495935" y="1254125"/>
            <a:ext cx="6792595" cy="3810635"/>
          </a:xfrm>
          <a:prstGeom prst="rect">
            <a:avLst/>
          </a:prstGeom>
          <a:noFill/>
        </p:spPr>
        <p:txBody>
          <a:bodyPr wrap="square" rtlCol="0" anchor="t">
            <a:noAutofit/>
          </a:bodyPr>
          <a:p>
            <a:pPr indent="457200" fontAlgn="auto">
              <a:lnSpc>
                <a:spcPct val="120000"/>
              </a:lnSpc>
            </a:pPr>
            <a:r>
              <a:rPr lang="zh-CN" altLang="en-US" sz="2000"/>
              <a:t>职业发展规划意味着个人要走出舒适区。舒适区是一个人所表现的心理状态和习惯性的行为模式，人会在这种状态或模式中感到舒适。如果走出这个区域，个人就会感到别扭，不舒服，或者不习惯。</a:t>
            </a:r>
            <a:endParaRPr lang="zh-CN" altLang="en-US" sz="2000"/>
          </a:p>
          <a:p>
            <a:pPr indent="457200" fontAlgn="auto">
              <a:lnSpc>
                <a:spcPct val="120000"/>
              </a:lnSpc>
            </a:pPr>
            <a:endParaRPr lang="zh-CN" altLang="en-US" sz="2000"/>
          </a:p>
          <a:p>
            <a:pPr indent="457200" fontAlgn="auto">
              <a:lnSpc>
                <a:spcPct val="120000"/>
              </a:lnSpc>
            </a:pPr>
            <a:r>
              <a:rPr lang="zh-CN" altLang="en-US" sz="2400">
                <a:latin typeface="楷体" panose="02010609060101010101" charset="-122"/>
                <a:ea typeface="楷体" panose="02010609060101010101" charset="-122"/>
                <a:cs typeface="楷体" panose="02010609060101010101" charset="-122"/>
              </a:rPr>
              <a:t>塞利格曼和彼得森在《真实的幸福》一书中所讲到的 24 种性格优势中的自律或者说自我管理能力，对于有效制定与实施大学生涯规划就显得特别重要。</a:t>
            </a:r>
            <a:endParaRPr lang="zh-CN" altLang="en-US" sz="2400">
              <a:latin typeface="楷体" panose="02010609060101010101" charset="-122"/>
              <a:ea typeface="楷体" panose="02010609060101010101" charset="-122"/>
              <a:cs typeface="楷体" panose="02010609060101010101" charset="-122"/>
            </a:endParaRPr>
          </a:p>
        </p:txBody>
      </p:sp>
      <p:pic>
        <p:nvPicPr>
          <p:cNvPr id="102" name="图片 101"/>
          <p:cNvPicPr/>
          <p:nvPr/>
        </p:nvPicPr>
        <p:blipFill>
          <a:blip r:embed="rId1"/>
          <a:stretch>
            <a:fillRect/>
          </a:stretch>
        </p:blipFill>
        <p:spPr>
          <a:xfrm>
            <a:off x="7574915" y="1122680"/>
            <a:ext cx="3762375" cy="502666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二、大学生涯规划制定与实施中的阻力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495935" y="1254125"/>
            <a:ext cx="7335520" cy="4892675"/>
          </a:xfrm>
          <a:prstGeom prst="rect">
            <a:avLst/>
          </a:prstGeom>
          <a:noFill/>
        </p:spPr>
        <p:txBody>
          <a:bodyPr wrap="square" rtlCol="0" anchor="t">
            <a:spAutoFit/>
          </a:bodyPr>
          <a:p>
            <a:pPr indent="457200" fontAlgn="auto">
              <a:lnSpc>
                <a:spcPct val="120000"/>
              </a:lnSpc>
            </a:pPr>
            <a:r>
              <a:rPr lang="zh-CN" altLang="en-US" sz="2000"/>
              <a:t>一个人的自律体现在时间管理、情绪管理、压力管理等方面，当然也体现在执行力上。</a:t>
            </a:r>
            <a:endParaRPr lang="zh-CN" altLang="en-US" sz="2000"/>
          </a:p>
          <a:p>
            <a:pPr indent="457200" fontAlgn="auto">
              <a:lnSpc>
                <a:spcPct val="120000"/>
              </a:lnSpc>
            </a:pPr>
            <a:r>
              <a:rPr lang="zh-CN" altLang="en-US" sz="2000">
                <a:latin typeface="楷体" panose="02010609060101010101" charset="-122"/>
                <a:ea typeface="楷体" panose="02010609060101010101" charset="-122"/>
                <a:cs typeface="楷体" panose="02010609060101010101" charset="-122"/>
              </a:rPr>
              <a:t>经常听一些大学生说：“我要参加升学考试，继续深造。”可是没过多久，他们就改变主意了。还有的大学生说：“从下周开始，我要好好学英语。”大家可能会问：“为什么非要从下周开始而不是从今天开始呢？”执行力相当于 24 种性格优势中的坚持性或毅力。范仲淹在吃不饱、穿不好的艰苦条件下，却能坚持读书，最后还当上了参知政事，他靠的正是毅力。</a:t>
            </a:r>
            <a:r>
              <a:rPr lang="zh-CN" altLang="en-US" sz="2000"/>
              <a:t>人生就是一场马拉松赛，开始跑在最前面的未必能一直领先到最后，原来落在后头的并不一定永远不能后来居上。判断人生道路上的这场胜负，要看用毅力换来的成绩。正如判断一棵果树的优劣，要看它结的果实是否丰硕，而不是看它的叶子是否葱郁。总之，成功者要用拼搏精神描写坚毅的传奇。</a:t>
            </a:r>
            <a:endParaRPr lang="zh-CN" altLang="en-US" sz="2000"/>
          </a:p>
        </p:txBody>
      </p:sp>
      <p:pic>
        <p:nvPicPr>
          <p:cNvPr id="103" name="图片 102"/>
          <p:cNvPicPr/>
          <p:nvPr/>
        </p:nvPicPr>
        <p:blipFill>
          <a:blip r:embed="rId1"/>
          <a:srcRect l="34513" r="24975"/>
          <a:stretch>
            <a:fillRect/>
          </a:stretch>
        </p:blipFill>
        <p:spPr>
          <a:xfrm>
            <a:off x="8183245" y="1099820"/>
            <a:ext cx="3502025" cy="487934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二、大学生涯规划制定与实施中的阻力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39370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（三）不懂得取舍</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4" name="Rectangle 3"/>
          <p:cNvSpPr txBox="1">
            <a:spLocks noChangeArrowheads="1"/>
          </p:cNvSpPr>
          <p:nvPr/>
        </p:nvSpPr>
        <p:spPr bwMode="auto">
          <a:xfrm>
            <a:off x="495300" y="1749425"/>
            <a:ext cx="479171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6</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7</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有目标，也要有取舍</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7" name="文本框 6"/>
          <p:cNvSpPr txBox="1"/>
          <p:nvPr/>
        </p:nvSpPr>
        <p:spPr>
          <a:xfrm>
            <a:off x="495300" y="2468245"/>
            <a:ext cx="10994390" cy="3784600"/>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很多同学可能都面临这样一个问题，那就是定计划时安排得很理想，实施起来却非常头痛，最后坚持不下来只好放弃。这时候一定要有所取舍。大三开学的我在面对工业工程的专业课、课程设计以及科研小助手的工作时，发现学习德语的时间已所剩无几。在坚持了一段时间以后，我用了几天时间静下来思考，权衡利弊，最终决定在一定程度上减少德语的学习时间。在我看来，语言是一个工具，而我有那么多好的老师、同学以及资源帮助我学习专业知识，我应该抓住机会先提升自己。好的成绩是高校录取的重要考量标准，有的学校的某些专业会因为成绩达到一定标准而放松对于课程匹配度的要求。课外，我也是学校阿卡贝拉清唱社的一员，留一点时间照顾下自己的兴趣爱好，这也让我在学校的大小舞台上留下了宝贵的回忆。</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二、大学生涯规划制定与实施中的阻力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495935" y="1254125"/>
            <a:ext cx="11031220" cy="1568450"/>
          </a:xfrm>
          <a:prstGeom prst="rect">
            <a:avLst/>
          </a:prstGeom>
          <a:noFill/>
        </p:spPr>
        <p:txBody>
          <a:bodyPr wrap="square" rtlCol="0" anchor="t">
            <a:spAutoFit/>
          </a:bodyPr>
          <a:p>
            <a:pPr indent="457200" fontAlgn="auto">
              <a:lnSpc>
                <a:spcPct val="120000"/>
              </a:lnSpc>
            </a:pPr>
            <a:r>
              <a:rPr lang="zh-CN" altLang="en-US" sz="2000"/>
              <a:t>人的欲望是无穷的。一方面，欲望不断推动社会的发展和进步；另一方面，欲望也会给我们带来无尽的烦恼，因为想要的东西太多而每个人的时间和精力又是有限的。因此，在规划职业发展目标和实施具体行动计划的过程中一定要注意取舍。要根据自己的实际情况，抓住主要矛盾，不能眉毛胡子一把抓。如果什么都想要，往往最后什么都得不到。</a:t>
            </a:r>
            <a:endParaRPr lang="zh-CN" altLang="en-US" sz="2000"/>
          </a:p>
        </p:txBody>
      </p:sp>
      <p:pic>
        <p:nvPicPr>
          <p:cNvPr id="105" name="图片 104"/>
          <p:cNvPicPr/>
          <p:nvPr/>
        </p:nvPicPr>
        <p:blipFill>
          <a:blip r:embed="rId1"/>
          <a:stretch>
            <a:fillRect/>
          </a:stretch>
        </p:blipFill>
        <p:spPr>
          <a:xfrm>
            <a:off x="3623945" y="3201670"/>
            <a:ext cx="4944110" cy="275336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二、大学生涯规划制定与实施中的阻力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3838575" y="1081405"/>
            <a:ext cx="7906385" cy="5262245"/>
          </a:xfrm>
          <a:prstGeom prst="rect">
            <a:avLst/>
          </a:prstGeom>
          <a:noFill/>
        </p:spPr>
        <p:txBody>
          <a:bodyPr wrap="square" rtlCol="0" anchor="t">
            <a:spAutoFit/>
          </a:bodyPr>
          <a:p>
            <a:pPr indent="457200" fontAlgn="auto">
              <a:lnSpc>
                <a:spcPct val="120000"/>
              </a:lnSpc>
            </a:pPr>
            <a:r>
              <a:rPr lang="zh-CN" altLang="en-US" sz="2000">
                <a:latin typeface="楷体" panose="02010609060101010101" charset="-122"/>
                <a:ea typeface="楷体" panose="02010609060101010101" charset="-122"/>
              </a:rPr>
              <a:t>苏格拉底曾带领三个弟子经过一片麦田，要他们选择一个最大的麦穗，只许前进且只有一次选择机会。第一个弟子走进麦地，很快就发现一个很大的麦穗，他担心错过这个麦穗就摘不到更大的麦穗，于是迫不及待地摘下了它。继续前进时，发现前面有许多麦穗比他摘的那个大，但已经没有机会了，只能无可奈何地走过麦田。第二个弟子看到不少很大的麦穗却下不了摘取的决心，总以为前面还有更大的，可当他快到终点时才发现机会全错过了，只能在麦田的尽头摘了一个较大的麦穗。第三个弟子先用目光把麦田分为三块，在走过前面这一块时，既没有摘取，也没有匆匆走过，而是仔细地观察麦穗的长势、大小、分布规律，在经过中间那块麦田时，选择了其中一个最大的麦穗，然后心满意足地快步走出麦田。</a:t>
            </a:r>
            <a:r>
              <a:rPr lang="zh-CN" altLang="en-US" sz="2000">
                <a:latin typeface="微软雅黑" panose="020B0503020204020204" charset="-122"/>
                <a:ea typeface="微软雅黑" panose="020B0503020204020204" charset="-122"/>
              </a:rPr>
              <a:t>无疑，第三个弟子是最有智慧的。他既不会因为错过了前面那个最大的麦穗而悔恨，也不会因为不能摘取后面更大的麦穗而遗憾。他选择最大麦穗的智慧是懂得取舍，知道自己最想要的是什么。</a:t>
            </a:r>
            <a:endParaRPr lang="zh-CN" altLang="en-US" sz="2000">
              <a:latin typeface="微软雅黑" panose="020B0503020204020204" charset="-122"/>
              <a:ea typeface="微软雅黑" panose="020B0503020204020204" charset="-122"/>
            </a:endParaRPr>
          </a:p>
        </p:txBody>
      </p:sp>
      <p:pic>
        <p:nvPicPr>
          <p:cNvPr id="104" name="图片 103"/>
          <p:cNvPicPr/>
          <p:nvPr/>
        </p:nvPicPr>
        <p:blipFill>
          <a:blip r:embed="rId1"/>
          <a:stretch>
            <a:fillRect/>
          </a:stretch>
        </p:blipFill>
        <p:spPr>
          <a:xfrm>
            <a:off x="393700" y="1191895"/>
            <a:ext cx="3175000" cy="196850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261620" y="1001395"/>
            <a:ext cx="7742555" cy="5424805"/>
          </a:xfrm>
          <a:prstGeom prst="rect">
            <a:avLst/>
          </a:prstGeom>
          <a:noFill/>
        </p:spPr>
        <p:txBody>
          <a:bodyPr wrap="square" rtlCol="0" anchor="t">
            <a:noAutofit/>
          </a:bodyPr>
          <a:p>
            <a:pPr algn="l" fontAlgn="auto">
              <a:lnSpc>
                <a:spcPct val="100000"/>
              </a:lnSpc>
              <a:spcBef>
                <a:spcPts val="0"/>
              </a:spcBef>
              <a:buClrTx/>
              <a:buSzTx/>
              <a:buFontTx/>
            </a:pPr>
            <a:r>
              <a:rPr lang="zh-CN" altLang="en-US" sz="2400" dirty="0">
                <a:latin typeface="楷体" panose="02010609060101010101" charset="-122"/>
                <a:ea typeface="楷体" panose="02010609060101010101" charset="-122"/>
                <a:cs typeface="楷体" panose="02010609060101010101" charset="-122"/>
                <a:sym typeface="+mn-lt"/>
              </a:rPr>
              <a:t>答道：“什么学问？哪种能力？润之，你的这种想法首先就是错误的。”毛泽东十分疑惑：“老师的意思是？”杨昌济说道：“今时今日之毛润之是什么人？一个师范学校的一年级学生而已，你喜欢哲学伦理，也关心时事社会。那是兴趣，也是天赋，但我同时担心，你走入另外一个误区，那就是知识能力的涉猎之面太窄。润之啊，你的求学之路才刚刚开始，你才掌握了多少知识，拥有多少能力，过早地框死了自己修学储能的范围，而不广泛学习、多方涉猎，于你今后是有百弊而无一利。所以在你修学储能的后面还应该加上四个字——先博后渊。”毛泽东说：“我明白了，博采众长才能相互印证，故步自封必将粗陋浅薄。对吗，老师？”杨昌济答：“你能这样想就对了。”</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5" name="图片 4"/>
          <p:cNvPicPr>
            <a:picLocks noChangeAspect="1"/>
          </p:cNvPicPr>
          <p:nvPr/>
        </p:nvPicPr>
        <p:blipFill>
          <a:blip r:embed="rId1"/>
          <a:stretch>
            <a:fillRect/>
          </a:stretch>
        </p:blipFill>
        <p:spPr>
          <a:xfrm>
            <a:off x="8234680" y="1629410"/>
            <a:ext cx="3867150" cy="38385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二、大学生涯规划制定与实施中的阻力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39370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（四）拖延症</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659130" y="1782445"/>
            <a:ext cx="10849610" cy="1198880"/>
          </a:xfrm>
          <a:prstGeom prst="rect">
            <a:avLst/>
          </a:prstGeom>
          <a:noFill/>
        </p:spPr>
        <p:txBody>
          <a:bodyPr wrap="square" rtlCol="0" anchor="t">
            <a:spAutoFit/>
          </a:bodyPr>
          <a:p>
            <a:pPr indent="457200" fontAlgn="auto">
              <a:lnSpc>
                <a:spcPct val="120000"/>
              </a:lnSpc>
            </a:pPr>
            <a:r>
              <a:rPr lang="zh-CN" altLang="en-US" sz="2000"/>
              <a:t>拖延是个体自愿做出的一种非理性的回避行为。拖延是一种十分普遍的行为，甚至成为一部分人的生活习惯。拖延的结果会令个体感到沮丧，长期的拖延会阻碍目标的达成，降低生活幸福感，导致低的学业成就。</a:t>
            </a:r>
            <a:endParaRPr lang="zh-CN" altLang="en-US" sz="2000"/>
          </a:p>
        </p:txBody>
      </p:sp>
      <p:grpSp>
        <p:nvGrpSpPr>
          <p:cNvPr id="16" name="组合 15"/>
          <p:cNvGrpSpPr/>
          <p:nvPr>
            <p:custDataLst>
              <p:tags r:id="rId1"/>
            </p:custDataLst>
          </p:nvPr>
        </p:nvGrpSpPr>
        <p:grpSpPr>
          <a:xfrm>
            <a:off x="1355506" y="3186796"/>
            <a:ext cx="9686509" cy="2901348"/>
            <a:chOff x="2207" y="4812"/>
            <a:chExt cx="15254" cy="4569"/>
          </a:xfrm>
        </p:grpSpPr>
        <p:sp>
          <p:nvSpPr>
            <p:cNvPr id="42" name="任意多边形: 形状 41"/>
            <p:cNvSpPr/>
            <p:nvPr>
              <p:custDataLst>
                <p:tags r:id="rId2"/>
              </p:custDataLst>
            </p:nvPr>
          </p:nvSpPr>
          <p:spPr>
            <a:xfrm>
              <a:off x="4843" y="6811"/>
              <a:ext cx="518" cy="571"/>
            </a:xfrm>
            <a:custGeom>
              <a:avLst/>
              <a:gdLst>
                <a:gd name="connsiteX0" fmla="*/ 0 w 522072"/>
                <a:gd name="connsiteY0" fmla="*/ 0 h 576000"/>
                <a:gd name="connsiteX1" fmla="*/ 57685 w 522072"/>
                <a:gd name="connsiteY1" fmla="*/ 36499 h 576000"/>
                <a:gd name="connsiteX2" fmla="*/ 305792 w 522072"/>
                <a:gd name="connsiteY2" fmla="*/ 94890 h 576000"/>
                <a:gd name="connsiteX3" fmla="*/ 434252 w 522072"/>
                <a:gd name="connsiteY3" fmla="*/ 79794 h 576000"/>
                <a:gd name="connsiteX4" fmla="*/ 513663 w 522072"/>
                <a:gd name="connsiteY4" fmla="*/ 51059 h 576000"/>
                <a:gd name="connsiteX5" fmla="*/ 495233 w 522072"/>
                <a:gd name="connsiteY5" fmla="*/ 86018 h 576000"/>
                <a:gd name="connsiteX6" fmla="*/ 455626 w 522072"/>
                <a:gd name="connsiteY6" fmla="*/ 288000 h 576000"/>
                <a:gd name="connsiteX7" fmla="*/ 495233 w 522072"/>
                <a:gd name="connsiteY7" fmla="*/ 489982 h 576000"/>
                <a:gd name="connsiteX8" fmla="*/ 522072 w 522072"/>
                <a:gd name="connsiteY8" fmla="*/ 540891 h 576000"/>
                <a:gd name="connsiteX9" fmla="*/ 421275 w 522072"/>
                <a:gd name="connsiteY9" fmla="*/ 504416 h 576000"/>
                <a:gd name="connsiteX10" fmla="*/ 292815 w 522072"/>
                <a:gd name="connsiteY10" fmla="*/ 489320 h 576000"/>
                <a:gd name="connsiteX11" fmla="*/ 44708 w 522072"/>
                <a:gd name="connsiteY11" fmla="*/ 547712 h 576000"/>
                <a:gd name="connsiteX12" fmla="*/ 0 w 522072"/>
                <a:gd name="connsiteY12" fmla="*/ 576000 h 576000"/>
                <a:gd name="connsiteX13" fmla="*/ 0 w 522072"/>
                <a:gd name="connsiteY13" fmla="*/ 0 h 5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2072" h="576000">
                  <a:moveTo>
                    <a:pt x="0" y="0"/>
                  </a:moveTo>
                  <a:lnTo>
                    <a:pt x="57685" y="36499"/>
                  </a:lnTo>
                  <a:cubicBezTo>
                    <a:pt x="133943" y="74098"/>
                    <a:pt x="217785" y="94890"/>
                    <a:pt x="305792" y="94890"/>
                  </a:cubicBezTo>
                  <a:cubicBezTo>
                    <a:pt x="349796" y="94890"/>
                    <a:pt x="392758" y="89692"/>
                    <a:pt x="434252" y="79794"/>
                  </a:cubicBezTo>
                  <a:lnTo>
                    <a:pt x="513663" y="51059"/>
                  </a:lnTo>
                  <a:lnTo>
                    <a:pt x="495233" y="86018"/>
                  </a:lnTo>
                  <a:cubicBezTo>
                    <a:pt x="469729" y="148100"/>
                    <a:pt x="455626" y="216354"/>
                    <a:pt x="455626" y="288000"/>
                  </a:cubicBezTo>
                  <a:cubicBezTo>
                    <a:pt x="455626" y="359646"/>
                    <a:pt x="469729" y="427901"/>
                    <a:pt x="495233" y="489982"/>
                  </a:cubicBezTo>
                  <a:lnTo>
                    <a:pt x="522072" y="540891"/>
                  </a:lnTo>
                  <a:lnTo>
                    <a:pt x="421275" y="504416"/>
                  </a:lnTo>
                  <a:cubicBezTo>
                    <a:pt x="379781" y="494518"/>
                    <a:pt x="336819" y="489320"/>
                    <a:pt x="292815" y="489320"/>
                  </a:cubicBezTo>
                  <a:cubicBezTo>
                    <a:pt x="204808" y="489320"/>
                    <a:pt x="120966" y="510112"/>
                    <a:pt x="44708" y="547712"/>
                  </a:cubicBezTo>
                  <a:lnTo>
                    <a:pt x="0" y="576000"/>
                  </a:lnTo>
                  <a:lnTo>
                    <a:pt x="0" y="0"/>
                  </a:lnTo>
                  <a:close/>
                </a:path>
              </a:pathLst>
            </a:custGeom>
            <a:solidFill>
              <a:srgbClr val="376FFF">
                <a:alpha val="25000"/>
              </a:srgbClr>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wrap="square" rtlCol="0" anchor="ctr">
              <a:noAutofit/>
            </a:bodyPr>
            <a:p>
              <a:pPr algn="ctr"/>
              <a:endParaRPr lang="zh-CN" altLang="en-US"/>
            </a:p>
          </p:txBody>
        </p:sp>
        <p:sp>
          <p:nvSpPr>
            <p:cNvPr id="18" name="任意多边形: 形状 17"/>
            <p:cNvSpPr/>
            <p:nvPr>
              <p:custDataLst>
                <p:tags r:id="rId3"/>
              </p:custDataLst>
            </p:nvPr>
          </p:nvSpPr>
          <p:spPr>
            <a:xfrm>
              <a:off x="4101" y="5405"/>
              <a:ext cx="1482" cy="1438"/>
            </a:xfrm>
            <a:custGeom>
              <a:avLst/>
              <a:gdLst>
                <a:gd name="connsiteX0" fmla="*/ 1211583 w 1494674"/>
                <a:gd name="connsiteY0" fmla="*/ 0 h 1450413"/>
                <a:gd name="connsiteX1" fmla="*/ 1213202 w 1494674"/>
                <a:gd name="connsiteY1" fmla="*/ 16540 h 1450413"/>
                <a:gd name="connsiteX2" fmla="*/ 1425172 w 1494674"/>
                <a:gd name="connsiteY2" fmla="*/ 342247 h 1450413"/>
                <a:gd name="connsiteX3" fmla="*/ 1494674 w 1494674"/>
                <a:gd name="connsiteY3" fmla="*/ 381088 h 1450413"/>
                <a:gd name="connsiteX4" fmla="*/ 1369085 w 1494674"/>
                <a:gd name="connsiteY4" fmla="*/ 442401 h 1450413"/>
                <a:gd name="connsiteX5" fmla="*/ 1213794 w 1494674"/>
                <a:gd name="connsiteY5" fmla="*/ 549822 h 1450413"/>
                <a:gd name="connsiteX6" fmla="*/ 762270 w 1494674"/>
                <a:gd name="connsiteY6" fmla="*/ 1381425 h 1450413"/>
                <a:gd name="connsiteX7" fmla="*/ 758333 w 1494674"/>
                <a:gd name="connsiteY7" fmla="*/ 1450413 h 1450413"/>
                <a:gd name="connsiteX8" fmla="*/ 0 w 1494674"/>
                <a:gd name="connsiteY8" fmla="*/ 513950 h 1450413"/>
                <a:gd name="connsiteX9" fmla="*/ 68299 w 1494674"/>
                <a:gd name="connsiteY9" fmla="*/ 524442 h 1450413"/>
                <a:gd name="connsiteX10" fmla="*/ 975607 w 1494674"/>
                <a:gd name="connsiteY10" fmla="*/ 255686 h 1450413"/>
                <a:gd name="connsiteX11" fmla="*/ 1112968 w 1494674"/>
                <a:gd name="connsiteY11" fmla="*/ 126122 h 1450413"/>
                <a:gd name="connsiteX12" fmla="*/ 1211583 w 1494674"/>
                <a:gd name="connsiteY12" fmla="*/ 0 h 1450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94674" h="1450413">
                  <a:moveTo>
                    <a:pt x="1211583" y="0"/>
                  </a:moveTo>
                  <a:lnTo>
                    <a:pt x="1213202" y="16540"/>
                  </a:lnTo>
                  <a:cubicBezTo>
                    <a:pt x="1240057" y="151658"/>
                    <a:pt x="1317920" y="267646"/>
                    <a:pt x="1425172" y="342247"/>
                  </a:cubicBezTo>
                  <a:lnTo>
                    <a:pt x="1494674" y="381088"/>
                  </a:lnTo>
                  <a:lnTo>
                    <a:pt x="1369085" y="442401"/>
                  </a:lnTo>
                  <a:cubicBezTo>
                    <a:pt x="1315471" y="473746"/>
                    <a:pt x="1263543" y="509536"/>
                    <a:pt x="1213794" y="549822"/>
                  </a:cubicBezTo>
                  <a:cubicBezTo>
                    <a:pt x="948465" y="764681"/>
                    <a:pt x="795344" y="1066744"/>
                    <a:pt x="762270" y="1381425"/>
                  </a:cubicBezTo>
                  <a:lnTo>
                    <a:pt x="758333" y="1450413"/>
                  </a:lnTo>
                  <a:lnTo>
                    <a:pt x="0" y="513950"/>
                  </a:lnTo>
                  <a:lnTo>
                    <a:pt x="68299" y="524442"/>
                  </a:lnTo>
                  <a:cubicBezTo>
                    <a:pt x="382980" y="557517"/>
                    <a:pt x="710278" y="470544"/>
                    <a:pt x="975607" y="255686"/>
                  </a:cubicBezTo>
                  <a:cubicBezTo>
                    <a:pt x="1025356" y="215400"/>
                    <a:pt x="1071160" y="172048"/>
                    <a:pt x="1112968" y="126122"/>
                  </a:cubicBezTo>
                  <a:lnTo>
                    <a:pt x="1211583" y="0"/>
                  </a:lnTo>
                  <a:close/>
                </a:path>
              </a:pathLst>
            </a:custGeom>
            <a:solidFill>
              <a:srgbClr val="376FFF">
                <a:alpha val="25000"/>
              </a:srgbClr>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wrap="square" rtlCol="0" anchor="ctr">
              <a:noAutofit/>
            </a:bodyPr>
            <a:p>
              <a:pPr algn="ctr"/>
              <a:endParaRPr lang="zh-CN" altLang="en-US"/>
            </a:p>
          </p:txBody>
        </p:sp>
        <p:sp>
          <p:nvSpPr>
            <p:cNvPr id="3" name="矩形 2"/>
            <p:cNvSpPr/>
            <p:nvPr>
              <p:custDataLst>
                <p:tags r:id="rId4"/>
              </p:custDataLst>
            </p:nvPr>
          </p:nvSpPr>
          <p:spPr>
            <a:xfrm>
              <a:off x="6770" y="4861"/>
              <a:ext cx="10691" cy="969"/>
            </a:xfrm>
            <a:prstGeom prst="rect">
              <a:avLst/>
            </a:prstGeom>
            <a:noFill/>
          </p:spPr>
          <p:txBody>
            <a:bodyPr wrap="square" lIns="0" tIns="0" rIns="0" bIns="0" rtlCol="0" anchor="t" anchorCtr="0">
              <a:spAutoFit/>
            </a:bodyPr>
            <a:p>
              <a:pPr algn="just">
                <a:lnSpc>
                  <a:spcPct val="100000"/>
                </a:lnSpc>
                <a:spcBef>
                  <a:spcPct val="0"/>
                </a:spcBef>
                <a:spcAft>
                  <a:spcPct val="0"/>
                </a:spcAft>
              </a:pPr>
              <a:r>
                <a:rPr lang="zh-CN" altLang="en-US" sz="2000" dirty="0">
                  <a:solidFill>
                    <a:srgbClr val="376FFF"/>
                  </a:solidFill>
                  <a:latin typeface="微软雅黑" panose="020B0503020204020204" charset="-122"/>
                  <a:ea typeface="微软雅黑" panose="020B0503020204020204" charset="-122"/>
                  <a:cs typeface="+mn-ea"/>
                </a:rPr>
                <a:t>首先，拖延是个体的自主决定，既不是受他人胁迫的不得已的行为，也不是因为突发事件而导致的客观延误；</a:t>
              </a:r>
              <a:endParaRPr lang="zh-CN" altLang="en-US" sz="2000" dirty="0">
                <a:solidFill>
                  <a:srgbClr val="376FFF"/>
                </a:solidFill>
                <a:latin typeface="微软雅黑" panose="020B0503020204020204" charset="-122"/>
                <a:ea typeface="微软雅黑" panose="020B0503020204020204" charset="-122"/>
                <a:cs typeface="+mn-ea"/>
              </a:endParaRPr>
            </a:p>
          </p:txBody>
        </p:sp>
        <p:sp>
          <p:nvSpPr>
            <p:cNvPr id="5" name="圆: 空心 4"/>
            <p:cNvSpPr/>
            <p:nvPr>
              <p:custDataLst>
                <p:tags r:id="rId5"/>
              </p:custDataLst>
            </p:nvPr>
          </p:nvSpPr>
          <p:spPr>
            <a:xfrm>
              <a:off x="2207" y="5730"/>
              <a:ext cx="2733" cy="2733"/>
            </a:xfrm>
            <a:prstGeom prst="donut">
              <a:avLst>
                <a:gd name="adj" fmla="val 7833"/>
              </a:avLst>
            </a:prstGeom>
            <a:solidFill>
              <a:srgbClr val="376FFF"/>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8" name="矩形 7"/>
            <p:cNvSpPr/>
            <p:nvPr>
              <p:custDataLst>
                <p:tags r:id="rId6"/>
              </p:custDataLst>
            </p:nvPr>
          </p:nvSpPr>
          <p:spPr>
            <a:xfrm>
              <a:off x="6770" y="6631"/>
              <a:ext cx="10691" cy="1454"/>
            </a:xfrm>
            <a:prstGeom prst="rect">
              <a:avLst/>
            </a:prstGeom>
            <a:noFill/>
          </p:spPr>
          <p:txBody>
            <a:bodyPr wrap="square" lIns="0" tIns="0" rIns="0" bIns="0" rtlCol="0" anchor="t" anchorCtr="0">
              <a:spAutoFit/>
            </a:bodyPr>
            <a:p>
              <a:pPr algn="just">
                <a:lnSpc>
                  <a:spcPct val="100000"/>
                </a:lnSpc>
                <a:spcBef>
                  <a:spcPct val="0"/>
                </a:spcBef>
                <a:spcAft>
                  <a:spcPct val="0"/>
                </a:spcAft>
              </a:pPr>
              <a:r>
                <a:rPr lang="zh-CN" altLang="en-US" sz="2000">
                  <a:solidFill>
                    <a:srgbClr val="376FFF"/>
                  </a:solidFill>
                  <a:latin typeface="微软雅黑" panose="020B0503020204020204" charset="-122"/>
                  <a:ea typeface="微软雅黑" panose="020B0503020204020204" charset="-122"/>
                  <a:cs typeface="+mn-ea"/>
                </a:rPr>
                <a:t>其次，拖延带有回避性，拖延者不愿意开始或完成已经打算做的事情，这种回避与简单的回避决定不同，后者的最初意图就是延迟；</a:t>
              </a:r>
              <a:endParaRPr lang="zh-CN" altLang="en-US" sz="2000">
                <a:solidFill>
                  <a:srgbClr val="376FFF"/>
                </a:solidFill>
                <a:latin typeface="微软雅黑" panose="020B0503020204020204" charset="-122"/>
                <a:ea typeface="微软雅黑" panose="020B0503020204020204" charset="-122"/>
                <a:cs typeface="+mn-ea"/>
              </a:endParaRPr>
            </a:p>
          </p:txBody>
        </p:sp>
        <p:sp>
          <p:nvSpPr>
            <p:cNvPr id="9" name="矩形 8"/>
            <p:cNvSpPr/>
            <p:nvPr>
              <p:custDataLst>
                <p:tags r:id="rId7"/>
              </p:custDataLst>
            </p:nvPr>
          </p:nvSpPr>
          <p:spPr>
            <a:xfrm>
              <a:off x="6770" y="8402"/>
              <a:ext cx="10691" cy="969"/>
            </a:xfrm>
            <a:prstGeom prst="rect">
              <a:avLst/>
            </a:prstGeom>
            <a:noFill/>
          </p:spPr>
          <p:txBody>
            <a:bodyPr wrap="square" lIns="0" tIns="0" rIns="0" bIns="0" rtlCol="0" anchor="t" anchorCtr="0">
              <a:spAutoFit/>
            </a:bodyPr>
            <a:p>
              <a:pPr algn="just">
                <a:lnSpc>
                  <a:spcPct val="100000"/>
                </a:lnSpc>
                <a:spcBef>
                  <a:spcPct val="0"/>
                </a:spcBef>
                <a:spcAft>
                  <a:spcPct val="0"/>
                </a:spcAft>
              </a:pPr>
              <a:r>
                <a:rPr lang="zh-CN" altLang="en-US" sz="2000">
                  <a:solidFill>
                    <a:srgbClr val="376FFF"/>
                  </a:solidFill>
                  <a:latin typeface="微软雅黑" panose="020B0503020204020204" charset="-122"/>
                  <a:ea typeface="微软雅黑" panose="020B0503020204020204" charset="-122"/>
                  <a:cs typeface="+mn-ea"/>
                </a:rPr>
                <a:t>第三，拖延是个体的非理性行为，即尽管没有适当的理由，知道延迟会造成不利的后果，个体还是选择了拖延。</a:t>
              </a:r>
              <a:endParaRPr lang="zh-CN" altLang="en-US" sz="2000">
                <a:solidFill>
                  <a:srgbClr val="376FFF"/>
                </a:solidFill>
                <a:latin typeface="微软雅黑" panose="020B0503020204020204" charset="-122"/>
                <a:ea typeface="微软雅黑" panose="020B0503020204020204" charset="-122"/>
                <a:cs typeface="+mn-ea"/>
              </a:endParaRPr>
            </a:p>
          </p:txBody>
        </p:sp>
        <p:sp>
          <p:nvSpPr>
            <p:cNvPr id="14" name="矩形 13"/>
            <p:cNvSpPr/>
            <p:nvPr>
              <p:custDataLst>
                <p:tags r:id="rId8"/>
              </p:custDataLst>
            </p:nvPr>
          </p:nvSpPr>
          <p:spPr>
            <a:xfrm>
              <a:off x="2570" y="6385"/>
              <a:ext cx="2006" cy="1422"/>
            </a:xfrm>
            <a:prstGeom prst="rect">
              <a:avLst/>
            </a:prstGeom>
            <a:noFill/>
          </p:spPr>
          <p:txBody>
            <a:bodyPr wrap="square" lIns="0" tIns="0" rIns="0" bIns="0" rtlCol="0" anchor="ctr">
              <a:noAutofit/>
            </a:bodyPr>
            <a:p>
              <a:pPr algn="ctr">
                <a:spcBef>
                  <a:spcPct val="0"/>
                </a:spcBef>
                <a:spcAft>
                  <a:spcPct val="0"/>
                </a:spcAft>
              </a:pPr>
              <a:r>
                <a:rPr lang="zh-CN" altLang="en-US" sz="2000" b="1" kern="0">
                  <a:solidFill>
                    <a:srgbClr val="000000"/>
                  </a:solidFill>
                  <a:latin typeface="+mn-ea"/>
                  <a:cs typeface="+mn-ea"/>
                </a:rPr>
                <a:t>拖延</a:t>
              </a:r>
              <a:endParaRPr lang="zh-CN" altLang="en-US" sz="2000" b="1" kern="0">
                <a:solidFill>
                  <a:srgbClr val="000000"/>
                </a:solidFill>
                <a:latin typeface="+mn-ea"/>
                <a:cs typeface="+mn-ea"/>
              </a:endParaRPr>
            </a:p>
            <a:p>
              <a:pPr algn="ctr">
                <a:spcBef>
                  <a:spcPct val="0"/>
                </a:spcBef>
                <a:spcAft>
                  <a:spcPct val="0"/>
                </a:spcAft>
              </a:pPr>
              <a:r>
                <a:rPr lang="zh-CN" altLang="en-US" sz="2000" b="1" kern="0">
                  <a:solidFill>
                    <a:srgbClr val="000000"/>
                  </a:solidFill>
                  <a:latin typeface="+mn-ea"/>
                  <a:cs typeface="+mn-ea"/>
                </a:rPr>
                <a:t>三个特征</a:t>
              </a:r>
              <a:endParaRPr lang="zh-CN" altLang="en-US" sz="2000" b="1" kern="0">
                <a:solidFill>
                  <a:srgbClr val="000000"/>
                </a:solidFill>
                <a:latin typeface="+mn-ea"/>
                <a:cs typeface="+mn-ea"/>
              </a:endParaRPr>
            </a:p>
          </p:txBody>
        </p:sp>
        <p:sp>
          <p:nvSpPr>
            <p:cNvPr id="27" name="圆: 空心 26"/>
            <p:cNvSpPr/>
            <p:nvPr>
              <p:custDataLst>
                <p:tags r:id="rId9"/>
              </p:custDataLst>
            </p:nvPr>
          </p:nvSpPr>
          <p:spPr>
            <a:xfrm>
              <a:off x="5287" y="8352"/>
              <a:ext cx="1000" cy="1029"/>
            </a:xfrm>
            <a:prstGeom prst="donut">
              <a:avLst>
                <a:gd name="adj" fmla="val 8856"/>
              </a:avLst>
            </a:prstGeom>
            <a:solidFill>
              <a:srgbClr val="376FFF"/>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10" name="圆: 空心 9"/>
            <p:cNvSpPr/>
            <p:nvPr>
              <p:custDataLst>
                <p:tags r:id="rId10"/>
              </p:custDataLst>
            </p:nvPr>
          </p:nvSpPr>
          <p:spPr>
            <a:xfrm>
              <a:off x="5287" y="6582"/>
              <a:ext cx="1000" cy="1029"/>
            </a:xfrm>
            <a:prstGeom prst="donut">
              <a:avLst>
                <a:gd name="adj" fmla="val 8856"/>
              </a:avLst>
            </a:prstGeom>
            <a:solidFill>
              <a:srgbClr val="376FFF"/>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13" name="圆: 空心 12"/>
            <p:cNvSpPr/>
            <p:nvPr>
              <p:custDataLst>
                <p:tags r:id="rId11"/>
              </p:custDataLst>
            </p:nvPr>
          </p:nvSpPr>
          <p:spPr>
            <a:xfrm>
              <a:off x="5287" y="4812"/>
              <a:ext cx="1000" cy="1029"/>
            </a:xfrm>
            <a:prstGeom prst="donut">
              <a:avLst>
                <a:gd name="adj" fmla="val 8856"/>
              </a:avLst>
            </a:prstGeom>
            <a:solidFill>
              <a:srgbClr val="376FFF"/>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28" name="任意多边形: 形状 27"/>
            <p:cNvSpPr/>
            <p:nvPr>
              <p:custDataLst>
                <p:tags r:id="rId12"/>
              </p:custDataLst>
            </p:nvPr>
          </p:nvSpPr>
          <p:spPr>
            <a:xfrm flipV="1">
              <a:off x="4088" y="7342"/>
              <a:ext cx="1482" cy="1438"/>
            </a:xfrm>
            <a:custGeom>
              <a:avLst/>
              <a:gdLst>
                <a:gd name="connsiteX0" fmla="*/ 1211583 w 1494674"/>
                <a:gd name="connsiteY0" fmla="*/ 0 h 1450413"/>
                <a:gd name="connsiteX1" fmla="*/ 1213202 w 1494674"/>
                <a:gd name="connsiteY1" fmla="*/ 16540 h 1450413"/>
                <a:gd name="connsiteX2" fmla="*/ 1425172 w 1494674"/>
                <a:gd name="connsiteY2" fmla="*/ 342247 h 1450413"/>
                <a:gd name="connsiteX3" fmla="*/ 1494674 w 1494674"/>
                <a:gd name="connsiteY3" fmla="*/ 381088 h 1450413"/>
                <a:gd name="connsiteX4" fmla="*/ 1369085 w 1494674"/>
                <a:gd name="connsiteY4" fmla="*/ 442401 h 1450413"/>
                <a:gd name="connsiteX5" fmla="*/ 1213794 w 1494674"/>
                <a:gd name="connsiteY5" fmla="*/ 549822 h 1450413"/>
                <a:gd name="connsiteX6" fmla="*/ 762270 w 1494674"/>
                <a:gd name="connsiteY6" fmla="*/ 1381425 h 1450413"/>
                <a:gd name="connsiteX7" fmla="*/ 758333 w 1494674"/>
                <a:gd name="connsiteY7" fmla="*/ 1450413 h 1450413"/>
                <a:gd name="connsiteX8" fmla="*/ 0 w 1494674"/>
                <a:gd name="connsiteY8" fmla="*/ 513950 h 1450413"/>
                <a:gd name="connsiteX9" fmla="*/ 68299 w 1494674"/>
                <a:gd name="connsiteY9" fmla="*/ 524442 h 1450413"/>
                <a:gd name="connsiteX10" fmla="*/ 975607 w 1494674"/>
                <a:gd name="connsiteY10" fmla="*/ 255686 h 1450413"/>
                <a:gd name="connsiteX11" fmla="*/ 1112968 w 1494674"/>
                <a:gd name="connsiteY11" fmla="*/ 126122 h 1450413"/>
                <a:gd name="connsiteX12" fmla="*/ 1211583 w 1494674"/>
                <a:gd name="connsiteY12" fmla="*/ 0 h 1450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94674" h="1450413">
                  <a:moveTo>
                    <a:pt x="1211583" y="0"/>
                  </a:moveTo>
                  <a:lnTo>
                    <a:pt x="1213202" y="16540"/>
                  </a:lnTo>
                  <a:cubicBezTo>
                    <a:pt x="1240057" y="151658"/>
                    <a:pt x="1317920" y="267646"/>
                    <a:pt x="1425172" y="342247"/>
                  </a:cubicBezTo>
                  <a:lnTo>
                    <a:pt x="1494674" y="381088"/>
                  </a:lnTo>
                  <a:lnTo>
                    <a:pt x="1369085" y="442401"/>
                  </a:lnTo>
                  <a:cubicBezTo>
                    <a:pt x="1315471" y="473746"/>
                    <a:pt x="1263543" y="509536"/>
                    <a:pt x="1213794" y="549822"/>
                  </a:cubicBezTo>
                  <a:cubicBezTo>
                    <a:pt x="948465" y="764681"/>
                    <a:pt x="795344" y="1066744"/>
                    <a:pt x="762270" y="1381425"/>
                  </a:cubicBezTo>
                  <a:lnTo>
                    <a:pt x="758333" y="1450413"/>
                  </a:lnTo>
                  <a:lnTo>
                    <a:pt x="0" y="513950"/>
                  </a:lnTo>
                  <a:lnTo>
                    <a:pt x="68299" y="524442"/>
                  </a:lnTo>
                  <a:cubicBezTo>
                    <a:pt x="382980" y="557517"/>
                    <a:pt x="710278" y="470544"/>
                    <a:pt x="975607" y="255686"/>
                  </a:cubicBezTo>
                  <a:cubicBezTo>
                    <a:pt x="1025356" y="215400"/>
                    <a:pt x="1071160" y="172048"/>
                    <a:pt x="1112968" y="126122"/>
                  </a:cubicBezTo>
                  <a:lnTo>
                    <a:pt x="1211583" y="0"/>
                  </a:lnTo>
                  <a:close/>
                </a:path>
              </a:pathLst>
            </a:custGeom>
            <a:solidFill>
              <a:srgbClr val="376FFF">
                <a:alpha val="25000"/>
              </a:srgbClr>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wrap="square" rtlCol="0" anchor="ctr">
              <a:noAutofit/>
            </a:bodyPr>
            <a:p>
              <a:pPr algn="ctr"/>
              <a:endParaRPr lang="zh-CN" altLang="en-US"/>
            </a:p>
          </p:txBody>
        </p:sp>
        <p:sp>
          <p:nvSpPr>
            <p:cNvPr id="11" name="任意多边形: 形状 5"/>
            <p:cNvSpPr/>
            <p:nvPr>
              <p:custDataLst>
                <p:tags r:id="rId13"/>
              </p:custDataLst>
            </p:nvPr>
          </p:nvSpPr>
          <p:spPr>
            <a:xfrm>
              <a:off x="5642" y="5177"/>
              <a:ext cx="290" cy="299"/>
            </a:xfrm>
            <a:custGeom>
              <a:avLst/>
              <a:gdLst>
                <a:gd name="connsiteX0" fmla="*/ 265662 w 292433"/>
                <a:gd name="connsiteY0" fmla="*/ 114 h 301203"/>
                <a:gd name="connsiteX1" fmla="*/ 213779 w 292433"/>
                <a:gd name="connsiteY1" fmla="*/ 114 h 301203"/>
                <a:gd name="connsiteX2" fmla="*/ 212364 w 292433"/>
                <a:gd name="connsiteY2" fmla="*/ 114 h 301203"/>
                <a:gd name="connsiteX3" fmla="*/ 45866 w 292433"/>
                <a:gd name="connsiteY3" fmla="*/ 601 h 301203"/>
                <a:gd name="connsiteX4" fmla="*/ 19452 w 292433"/>
                <a:gd name="connsiteY4" fmla="*/ 27850 h 301203"/>
                <a:gd name="connsiteX5" fmla="*/ 19452 w 292433"/>
                <a:gd name="connsiteY5" fmla="*/ 68724 h 301203"/>
                <a:gd name="connsiteX6" fmla="*/ 49639 w 292433"/>
                <a:gd name="connsiteY6" fmla="*/ 68724 h 301203"/>
                <a:gd name="connsiteX7" fmla="*/ 59544 w 292433"/>
                <a:gd name="connsiteY7" fmla="*/ 78943 h 301203"/>
                <a:gd name="connsiteX8" fmla="*/ 59544 w 292433"/>
                <a:gd name="connsiteY8" fmla="*/ 85755 h 301203"/>
                <a:gd name="connsiteX9" fmla="*/ 49639 w 292433"/>
                <a:gd name="connsiteY9" fmla="*/ 95974 h 301203"/>
                <a:gd name="connsiteX10" fmla="*/ 46337 w 292433"/>
                <a:gd name="connsiteY10" fmla="*/ 95974 h 301203"/>
                <a:gd name="connsiteX11" fmla="*/ 46337 w 292433"/>
                <a:gd name="connsiteY11" fmla="*/ 92568 h 301203"/>
                <a:gd name="connsiteX12" fmla="*/ 36432 w 292433"/>
                <a:gd name="connsiteY12" fmla="*/ 82349 h 301203"/>
                <a:gd name="connsiteX13" fmla="*/ 9076 w 292433"/>
                <a:gd name="connsiteY13" fmla="*/ 82349 h 301203"/>
                <a:gd name="connsiteX14" fmla="*/ 586 w 292433"/>
                <a:gd name="connsiteY14" fmla="*/ 89161 h 301203"/>
                <a:gd name="connsiteX15" fmla="*/ 114 w 292433"/>
                <a:gd name="connsiteY15" fmla="*/ 92568 h 301203"/>
                <a:gd name="connsiteX16" fmla="*/ 114 w 292433"/>
                <a:gd name="connsiteY16" fmla="*/ 99380 h 301203"/>
                <a:gd name="connsiteX17" fmla="*/ 10019 w 292433"/>
                <a:gd name="connsiteY17" fmla="*/ 109598 h 301203"/>
                <a:gd name="connsiteX18" fmla="*/ 19924 w 292433"/>
                <a:gd name="connsiteY18" fmla="*/ 109598 h 301203"/>
                <a:gd name="connsiteX19" fmla="*/ 19924 w 292433"/>
                <a:gd name="connsiteY19" fmla="*/ 185021 h 301203"/>
                <a:gd name="connsiteX20" fmla="*/ 50111 w 292433"/>
                <a:gd name="connsiteY20" fmla="*/ 185021 h 301203"/>
                <a:gd name="connsiteX21" fmla="*/ 60016 w 292433"/>
                <a:gd name="connsiteY21" fmla="*/ 195240 h 301203"/>
                <a:gd name="connsiteX22" fmla="*/ 60016 w 292433"/>
                <a:gd name="connsiteY22" fmla="*/ 202052 h 301203"/>
                <a:gd name="connsiteX23" fmla="*/ 50111 w 292433"/>
                <a:gd name="connsiteY23" fmla="*/ 212271 h 301203"/>
                <a:gd name="connsiteX24" fmla="*/ 46809 w 292433"/>
                <a:gd name="connsiteY24" fmla="*/ 212271 h 301203"/>
                <a:gd name="connsiteX25" fmla="*/ 46809 w 292433"/>
                <a:gd name="connsiteY25" fmla="*/ 209352 h 301203"/>
                <a:gd name="connsiteX26" fmla="*/ 36904 w 292433"/>
                <a:gd name="connsiteY26" fmla="*/ 199132 h 301203"/>
                <a:gd name="connsiteX27" fmla="*/ 9547 w 292433"/>
                <a:gd name="connsiteY27" fmla="*/ 199132 h 301203"/>
                <a:gd name="connsiteX28" fmla="*/ 1057 w 292433"/>
                <a:gd name="connsiteY28" fmla="*/ 205945 h 301203"/>
                <a:gd name="connsiteX29" fmla="*/ 586 w 292433"/>
                <a:gd name="connsiteY29" fmla="*/ 209352 h 301203"/>
                <a:gd name="connsiteX30" fmla="*/ 586 w 292433"/>
                <a:gd name="connsiteY30" fmla="*/ 216163 h 301203"/>
                <a:gd name="connsiteX31" fmla="*/ 10491 w 292433"/>
                <a:gd name="connsiteY31" fmla="*/ 226382 h 301203"/>
                <a:gd name="connsiteX32" fmla="*/ 20396 w 292433"/>
                <a:gd name="connsiteY32" fmla="*/ 226382 h 301203"/>
                <a:gd name="connsiteX33" fmla="*/ 20396 w 292433"/>
                <a:gd name="connsiteY33" fmla="*/ 274069 h 301203"/>
                <a:gd name="connsiteX34" fmla="*/ 46809 w 292433"/>
                <a:gd name="connsiteY34" fmla="*/ 301318 h 301203"/>
                <a:gd name="connsiteX35" fmla="*/ 266134 w 292433"/>
                <a:gd name="connsiteY35" fmla="*/ 301318 h 301203"/>
                <a:gd name="connsiteX36" fmla="*/ 292547 w 292433"/>
                <a:gd name="connsiteY36" fmla="*/ 274069 h 301203"/>
                <a:gd name="connsiteX37" fmla="*/ 292547 w 292433"/>
                <a:gd name="connsiteY37" fmla="*/ 27363 h 301203"/>
                <a:gd name="connsiteX38" fmla="*/ 265662 w 292433"/>
                <a:gd name="connsiteY38" fmla="*/ 114 h 301203"/>
                <a:gd name="connsiteX39" fmla="*/ 246324 w 292433"/>
                <a:gd name="connsiteY39" fmla="*/ 222975 h 301203"/>
                <a:gd name="connsiteX40" fmla="*/ 245853 w 292433"/>
                <a:gd name="connsiteY40" fmla="*/ 224436 h 301203"/>
                <a:gd name="connsiteX41" fmla="*/ 243023 w 292433"/>
                <a:gd name="connsiteY41" fmla="*/ 227842 h 301203"/>
                <a:gd name="connsiteX42" fmla="*/ 240193 w 292433"/>
                <a:gd name="connsiteY42" fmla="*/ 229301 h 301203"/>
                <a:gd name="connsiteX43" fmla="*/ 238306 w 292433"/>
                <a:gd name="connsiteY43" fmla="*/ 229788 h 301203"/>
                <a:gd name="connsiteX44" fmla="*/ 95862 w 292433"/>
                <a:gd name="connsiteY44" fmla="*/ 229788 h 301203"/>
                <a:gd name="connsiteX45" fmla="*/ 92561 w 292433"/>
                <a:gd name="connsiteY45" fmla="*/ 228328 h 301203"/>
                <a:gd name="connsiteX46" fmla="*/ 90202 w 292433"/>
                <a:gd name="connsiteY46" fmla="*/ 224923 h 301203"/>
                <a:gd name="connsiteX47" fmla="*/ 89731 w 292433"/>
                <a:gd name="connsiteY47" fmla="*/ 223462 h 301203"/>
                <a:gd name="connsiteX48" fmla="*/ 89731 w 292433"/>
                <a:gd name="connsiteY48" fmla="*/ 209838 h 301203"/>
                <a:gd name="connsiteX49" fmla="*/ 89731 w 292433"/>
                <a:gd name="connsiteY49" fmla="*/ 209352 h 301203"/>
                <a:gd name="connsiteX50" fmla="*/ 90202 w 292433"/>
                <a:gd name="connsiteY50" fmla="*/ 208864 h 301203"/>
                <a:gd name="connsiteX51" fmla="*/ 118503 w 292433"/>
                <a:gd name="connsiteY51" fmla="*/ 188914 h 301203"/>
                <a:gd name="connsiteX52" fmla="*/ 146331 w 292433"/>
                <a:gd name="connsiteY52" fmla="*/ 167991 h 301203"/>
                <a:gd name="connsiteX53" fmla="*/ 146331 w 292433"/>
                <a:gd name="connsiteY53" fmla="*/ 165070 h 301203"/>
                <a:gd name="connsiteX54" fmla="*/ 144916 w 292433"/>
                <a:gd name="connsiteY54" fmla="*/ 161665 h 301203"/>
                <a:gd name="connsiteX55" fmla="*/ 129823 w 292433"/>
                <a:gd name="connsiteY55" fmla="*/ 122250 h 301203"/>
                <a:gd name="connsiteX56" fmla="*/ 168027 w 292433"/>
                <a:gd name="connsiteY56" fmla="*/ 72617 h 301203"/>
                <a:gd name="connsiteX57" fmla="*/ 206232 w 292433"/>
                <a:gd name="connsiteY57" fmla="*/ 122250 h 301203"/>
                <a:gd name="connsiteX58" fmla="*/ 191139 w 292433"/>
                <a:gd name="connsiteY58" fmla="*/ 161665 h 301203"/>
                <a:gd name="connsiteX59" fmla="*/ 189724 w 292433"/>
                <a:gd name="connsiteY59" fmla="*/ 165070 h 301203"/>
                <a:gd name="connsiteX60" fmla="*/ 189724 w 292433"/>
                <a:gd name="connsiteY60" fmla="*/ 167991 h 301203"/>
                <a:gd name="connsiteX61" fmla="*/ 217552 w 292433"/>
                <a:gd name="connsiteY61" fmla="*/ 188914 h 301203"/>
                <a:gd name="connsiteX62" fmla="*/ 245853 w 292433"/>
                <a:gd name="connsiteY62" fmla="*/ 208864 h 301203"/>
                <a:gd name="connsiteX63" fmla="*/ 246324 w 292433"/>
                <a:gd name="connsiteY63" fmla="*/ 209352 h 301203"/>
                <a:gd name="connsiteX64" fmla="*/ 246324 w 292433"/>
                <a:gd name="connsiteY64" fmla="*/ 209838 h 301203"/>
                <a:gd name="connsiteX65" fmla="*/ 246324 w 292433"/>
                <a:gd name="connsiteY65" fmla="*/ 222975 h 30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92433" h="301203">
                  <a:moveTo>
                    <a:pt x="265662" y="114"/>
                  </a:moveTo>
                  <a:lnTo>
                    <a:pt x="213779" y="114"/>
                  </a:lnTo>
                  <a:lnTo>
                    <a:pt x="212364" y="114"/>
                  </a:lnTo>
                  <a:lnTo>
                    <a:pt x="45866" y="601"/>
                  </a:lnTo>
                  <a:cubicBezTo>
                    <a:pt x="31244" y="601"/>
                    <a:pt x="19452" y="12766"/>
                    <a:pt x="19452" y="27850"/>
                  </a:cubicBezTo>
                  <a:lnTo>
                    <a:pt x="19452" y="68724"/>
                  </a:lnTo>
                  <a:lnTo>
                    <a:pt x="49639" y="68724"/>
                  </a:lnTo>
                  <a:cubicBezTo>
                    <a:pt x="55299" y="68724"/>
                    <a:pt x="59544" y="73104"/>
                    <a:pt x="59544" y="78943"/>
                  </a:cubicBezTo>
                  <a:lnTo>
                    <a:pt x="59544" y="85755"/>
                  </a:lnTo>
                  <a:cubicBezTo>
                    <a:pt x="59544" y="91594"/>
                    <a:pt x="55299" y="95974"/>
                    <a:pt x="49639" y="95974"/>
                  </a:cubicBezTo>
                  <a:lnTo>
                    <a:pt x="46337" y="95974"/>
                  </a:lnTo>
                  <a:lnTo>
                    <a:pt x="46337" y="92568"/>
                  </a:lnTo>
                  <a:cubicBezTo>
                    <a:pt x="46337" y="86728"/>
                    <a:pt x="42092" y="82349"/>
                    <a:pt x="36432" y="82349"/>
                  </a:cubicBezTo>
                  <a:lnTo>
                    <a:pt x="9076" y="82349"/>
                  </a:lnTo>
                  <a:cubicBezTo>
                    <a:pt x="5302" y="82836"/>
                    <a:pt x="2001" y="85269"/>
                    <a:pt x="586" y="89161"/>
                  </a:cubicBezTo>
                  <a:cubicBezTo>
                    <a:pt x="114" y="90135"/>
                    <a:pt x="114" y="91594"/>
                    <a:pt x="114" y="92568"/>
                  </a:cubicBezTo>
                  <a:lnTo>
                    <a:pt x="114" y="99380"/>
                  </a:lnTo>
                  <a:cubicBezTo>
                    <a:pt x="114" y="105219"/>
                    <a:pt x="4359" y="109598"/>
                    <a:pt x="10019" y="109598"/>
                  </a:cubicBezTo>
                  <a:lnTo>
                    <a:pt x="19924" y="109598"/>
                  </a:lnTo>
                  <a:lnTo>
                    <a:pt x="19924" y="185021"/>
                  </a:lnTo>
                  <a:lnTo>
                    <a:pt x="50111" y="185021"/>
                  </a:lnTo>
                  <a:cubicBezTo>
                    <a:pt x="55771" y="185021"/>
                    <a:pt x="60016" y="189401"/>
                    <a:pt x="60016" y="195240"/>
                  </a:cubicBezTo>
                  <a:lnTo>
                    <a:pt x="60016" y="202052"/>
                  </a:lnTo>
                  <a:cubicBezTo>
                    <a:pt x="60016" y="207891"/>
                    <a:pt x="55771" y="212271"/>
                    <a:pt x="50111" y="212271"/>
                  </a:cubicBezTo>
                  <a:lnTo>
                    <a:pt x="46809" y="212271"/>
                  </a:lnTo>
                  <a:lnTo>
                    <a:pt x="46809" y="209352"/>
                  </a:lnTo>
                  <a:cubicBezTo>
                    <a:pt x="46809" y="203512"/>
                    <a:pt x="42564" y="199132"/>
                    <a:pt x="36904" y="199132"/>
                  </a:cubicBezTo>
                  <a:lnTo>
                    <a:pt x="9547" y="199132"/>
                  </a:lnTo>
                  <a:cubicBezTo>
                    <a:pt x="5774" y="199619"/>
                    <a:pt x="2472" y="202052"/>
                    <a:pt x="1057" y="205945"/>
                  </a:cubicBezTo>
                  <a:cubicBezTo>
                    <a:pt x="586" y="206918"/>
                    <a:pt x="586" y="208378"/>
                    <a:pt x="586" y="209352"/>
                  </a:cubicBezTo>
                  <a:lnTo>
                    <a:pt x="586" y="216163"/>
                  </a:lnTo>
                  <a:cubicBezTo>
                    <a:pt x="586" y="222002"/>
                    <a:pt x="4831" y="226382"/>
                    <a:pt x="10491" y="226382"/>
                  </a:cubicBezTo>
                  <a:lnTo>
                    <a:pt x="20396" y="226382"/>
                  </a:lnTo>
                  <a:lnTo>
                    <a:pt x="20396" y="274069"/>
                  </a:lnTo>
                  <a:cubicBezTo>
                    <a:pt x="20396" y="289153"/>
                    <a:pt x="32187" y="301318"/>
                    <a:pt x="46809" y="301318"/>
                  </a:cubicBezTo>
                  <a:lnTo>
                    <a:pt x="266134" y="301318"/>
                  </a:lnTo>
                  <a:cubicBezTo>
                    <a:pt x="280756" y="301318"/>
                    <a:pt x="292547" y="289153"/>
                    <a:pt x="292547" y="274069"/>
                  </a:cubicBezTo>
                  <a:lnTo>
                    <a:pt x="292547" y="27363"/>
                  </a:lnTo>
                  <a:cubicBezTo>
                    <a:pt x="292076" y="12279"/>
                    <a:pt x="280284" y="114"/>
                    <a:pt x="265662" y="114"/>
                  </a:cubicBezTo>
                  <a:moveTo>
                    <a:pt x="246324" y="222975"/>
                  </a:moveTo>
                  <a:cubicBezTo>
                    <a:pt x="246324" y="222975"/>
                    <a:pt x="245853" y="223950"/>
                    <a:pt x="245853" y="224436"/>
                  </a:cubicBezTo>
                  <a:cubicBezTo>
                    <a:pt x="245380" y="225409"/>
                    <a:pt x="243966" y="226869"/>
                    <a:pt x="243023" y="227842"/>
                  </a:cubicBezTo>
                  <a:lnTo>
                    <a:pt x="240193" y="229301"/>
                  </a:lnTo>
                  <a:lnTo>
                    <a:pt x="238306" y="229788"/>
                  </a:lnTo>
                  <a:lnTo>
                    <a:pt x="95862" y="229788"/>
                  </a:lnTo>
                  <a:cubicBezTo>
                    <a:pt x="94919" y="229301"/>
                    <a:pt x="93504" y="228815"/>
                    <a:pt x="92561" y="228328"/>
                  </a:cubicBezTo>
                  <a:cubicBezTo>
                    <a:pt x="91617" y="227842"/>
                    <a:pt x="90674" y="226382"/>
                    <a:pt x="90202" y="224923"/>
                  </a:cubicBezTo>
                  <a:cubicBezTo>
                    <a:pt x="90202" y="224436"/>
                    <a:pt x="89731" y="223462"/>
                    <a:pt x="89731" y="223462"/>
                  </a:cubicBezTo>
                  <a:cubicBezTo>
                    <a:pt x="89259" y="222975"/>
                    <a:pt x="87844" y="216651"/>
                    <a:pt x="89731" y="209838"/>
                  </a:cubicBezTo>
                  <a:lnTo>
                    <a:pt x="89731" y="209352"/>
                  </a:lnTo>
                  <a:lnTo>
                    <a:pt x="90202" y="208864"/>
                  </a:lnTo>
                  <a:cubicBezTo>
                    <a:pt x="94919" y="202539"/>
                    <a:pt x="106239" y="195727"/>
                    <a:pt x="118503" y="188914"/>
                  </a:cubicBezTo>
                  <a:cubicBezTo>
                    <a:pt x="129823" y="182589"/>
                    <a:pt x="146331" y="172856"/>
                    <a:pt x="146331" y="167991"/>
                  </a:cubicBezTo>
                  <a:lnTo>
                    <a:pt x="146331" y="165070"/>
                  </a:lnTo>
                  <a:cubicBezTo>
                    <a:pt x="146331" y="163611"/>
                    <a:pt x="145859" y="162638"/>
                    <a:pt x="144916" y="161665"/>
                  </a:cubicBezTo>
                  <a:cubicBezTo>
                    <a:pt x="135010" y="151446"/>
                    <a:pt x="129823" y="137334"/>
                    <a:pt x="129823" y="122250"/>
                  </a:cubicBezTo>
                  <a:cubicBezTo>
                    <a:pt x="129823" y="97920"/>
                    <a:pt x="134539" y="72617"/>
                    <a:pt x="168027" y="72617"/>
                  </a:cubicBezTo>
                  <a:cubicBezTo>
                    <a:pt x="201516" y="72617"/>
                    <a:pt x="206232" y="97434"/>
                    <a:pt x="206232" y="122250"/>
                  </a:cubicBezTo>
                  <a:cubicBezTo>
                    <a:pt x="206232" y="137334"/>
                    <a:pt x="201045" y="151446"/>
                    <a:pt x="191139" y="161665"/>
                  </a:cubicBezTo>
                  <a:cubicBezTo>
                    <a:pt x="190196" y="162638"/>
                    <a:pt x="189724" y="163611"/>
                    <a:pt x="189724" y="165070"/>
                  </a:cubicBezTo>
                  <a:lnTo>
                    <a:pt x="189724" y="167991"/>
                  </a:lnTo>
                  <a:cubicBezTo>
                    <a:pt x="189724" y="172856"/>
                    <a:pt x="206704" y="182589"/>
                    <a:pt x="217552" y="188914"/>
                  </a:cubicBezTo>
                  <a:cubicBezTo>
                    <a:pt x="229816" y="195727"/>
                    <a:pt x="241136" y="202539"/>
                    <a:pt x="245853" y="208864"/>
                  </a:cubicBezTo>
                  <a:lnTo>
                    <a:pt x="246324" y="209352"/>
                  </a:lnTo>
                  <a:lnTo>
                    <a:pt x="246324" y="209838"/>
                  </a:lnTo>
                  <a:cubicBezTo>
                    <a:pt x="248683" y="216163"/>
                    <a:pt x="246796" y="222489"/>
                    <a:pt x="246324" y="222975"/>
                  </a:cubicBezTo>
                </a:path>
              </a:pathLst>
            </a:custGeom>
            <a:solidFill>
              <a:srgbClr val="376FFF"/>
            </a:solidFill>
            <a:ln w="10210" cap="flat">
              <a:noFill/>
              <a:prstDash val="solid"/>
              <a:miter/>
            </a:ln>
          </p:spPr>
          <p:txBody>
            <a:bodyPr rtlCol="0" anchor="ctr"/>
            <a:p>
              <a:endParaRPr lang="zh-CN" altLang="en-US"/>
            </a:p>
          </p:txBody>
        </p:sp>
        <p:sp>
          <p:nvSpPr>
            <p:cNvPr id="12" name="任意多边形: 形状 6"/>
            <p:cNvSpPr/>
            <p:nvPr>
              <p:custDataLst>
                <p:tags r:id="rId14"/>
              </p:custDataLst>
            </p:nvPr>
          </p:nvSpPr>
          <p:spPr>
            <a:xfrm>
              <a:off x="5642" y="6947"/>
              <a:ext cx="290" cy="299"/>
            </a:xfrm>
            <a:custGeom>
              <a:avLst/>
              <a:gdLst>
                <a:gd name="connsiteX0" fmla="*/ 282615 w 292552"/>
                <a:gd name="connsiteY0" fmla="*/ 279674 h 301204"/>
                <a:gd name="connsiteX1" fmla="*/ 292666 w 292552"/>
                <a:gd name="connsiteY1" fmla="*/ 290970 h 301204"/>
                <a:gd name="connsiteX2" fmla="*/ 282615 w 292552"/>
                <a:gd name="connsiteY2" fmla="*/ 301318 h 301204"/>
                <a:gd name="connsiteX3" fmla="*/ 10144 w 292552"/>
                <a:gd name="connsiteY3" fmla="*/ 301318 h 301204"/>
                <a:gd name="connsiteX4" fmla="*/ 114 w 292552"/>
                <a:gd name="connsiteY4" fmla="*/ 290023 h 301204"/>
                <a:gd name="connsiteX5" fmla="*/ 10165 w 292552"/>
                <a:gd name="connsiteY5" fmla="*/ 279674 h 301204"/>
                <a:gd name="connsiteX6" fmla="*/ 25712 w 292552"/>
                <a:gd name="connsiteY6" fmla="*/ 279674 h 301204"/>
                <a:gd name="connsiteX7" fmla="*/ 25712 w 292552"/>
                <a:gd name="connsiteY7" fmla="*/ 15174 h 301204"/>
                <a:gd name="connsiteX8" fmla="*/ 40340 w 292552"/>
                <a:gd name="connsiteY8" fmla="*/ 114 h 301204"/>
                <a:gd name="connsiteX9" fmla="*/ 174726 w 292552"/>
                <a:gd name="connsiteY9" fmla="*/ 114 h 301204"/>
                <a:gd name="connsiteX10" fmla="*/ 189353 w 292552"/>
                <a:gd name="connsiteY10" fmla="*/ 15174 h 301204"/>
                <a:gd name="connsiteX11" fmla="*/ 189353 w 292552"/>
                <a:gd name="connsiteY11" fmla="*/ 98952 h 301204"/>
                <a:gd name="connsiteX12" fmla="*/ 246965 w 292552"/>
                <a:gd name="connsiteY12" fmla="*/ 117777 h 301204"/>
                <a:gd name="connsiteX13" fmla="*/ 267068 w 292552"/>
                <a:gd name="connsiteY13" fmla="*/ 146004 h 301204"/>
                <a:gd name="connsiteX14" fmla="*/ 267068 w 292552"/>
                <a:gd name="connsiteY14" fmla="*/ 279674 h 301204"/>
                <a:gd name="connsiteX15" fmla="*/ 282615 w 292552"/>
                <a:gd name="connsiteY15" fmla="*/ 279674 h 301204"/>
                <a:gd name="connsiteX16" fmla="*/ 120792 w 292552"/>
                <a:gd name="connsiteY16" fmla="*/ 63152 h 301204"/>
                <a:gd name="connsiteX17" fmla="*/ 120792 w 292552"/>
                <a:gd name="connsiteY17" fmla="*/ 89507 h 301204"/>
                <a:gd name="connsiteX18" fmla="*/ 161937 w 292552"/>
                <a:gd name="connsiteY18" fmla="*/ 89507 h 301204"/>
                <a:gd name="connsiteX19" fmla="*/ 161937 w 292552"/>
                <a:gd name="connsiteY19" fmla="*/ 63173 h 301204"/>
                <a:gd name="connsiteX20" fmla="*/ 120792 w 292552"/>
                <a:gd name="connsiteY20" fmla="*/ 63173 h 301204"/>
                <a:gd name="connsiteX21" fmla="*/ 120792 w 292552"/>
                <a:gd name="connsiteY21" fmla="*/ 63173 h 301204"/>
                <a:gd name="connsiteX22" fmla="*/ 120792 w 292552"/>
                <a:gd name="connsiteY22" fmla="*/ 63152 h 301204"/>
                <a:gd name="connsiteX23" fmla="*/ 94274 w 292552"/>
                <a:gd name="connsiteY23" fmla="*/ 229761 h 301204"/>
                <a:gd name="connsiteX24" fmla="*/ 94274 w 292552"/>
                <a:gd name="connsiteY24" fmla="*/ 203427 h 301204"/>
                <a:gd name="connsiteX25" fmla="*/ 53150 w 292552"/>
                <a:gd name="connsiteY25" fmla="*/ 203427 h 301204"/>
                <a:gd name="connsiteX26" fmla="*/ 53150 w 292552"/>
                <a:gd name="connsiteY26" fmla="*/ 229782 h 301204"/>
                <a:gd name="connsiteX27" fmla="*/ 94274 w 292552"/>
                <a:gd name="connsiteY27" fmla="*/ 229782 h 301204"/>
                <a:gd name="connsiteX28" fmla="*/ 94274 w 292552"/>
                <a:gd name="connsiteY28" fmla="*/ 229782 h 301204"/>
                <a:gd name="connsiteX29" fmla="*/ 94274 w 292552"/>
                <a:gd name="connsiteY29" fmla="*/ 229761 h 301204"/>
                <a:gd name="connsiteX30" fmla="*/ 53150 w 292552"/>
                <a:gd name="connsiteY30" fmla="*/ 160118 h 301204"/>
                <a:gd name="connsiteX31" fmla="*/ 94274 w 292552"/>
                <a:gd name="connsiteY31" fmla="*/ 160118 h 301204"/>
                <a:gd name="connsiteX32" fmla="*/ 94274 w 292552"/>
                <a:gd name="connsiteY32" fmla="*/ 133784 h 301204"/>
                <a:gd name="connsiteX33" fmla="*/ 53150 w 292552"/>
                <a:gd name="connsiteY33" fmla="*/ 133784 h 301204"/>
                <a:gd name="connsiteX34" fmla="*/ 53150 w 292552"/>
                <a:gd name="connsiteY34" fmla="*/ 160161 h 301204"/>
                <a:gd name="connsiteX35" fmla="*/ 53150 w 292552"/>
                <a:gd name="connsiteY35" fmla="*/ 160118 h 301204"/>
                <a:gd name="connsiteX36" fmla="*/ 53150 w 292552"/>
                <a:gd name="connsiteY36" fmla="*/ 89550 h 301204"/>
                <a:gd name="connsiteX37" fmla="*/ 94274 w 292552"/>
                <a:gd name="connsiteY37" fmla="*/ 89550 h 301204"/>
                <a:gd name="connsiteX38" fmla="*/ 94274 w 292552"/>
                <a:gd name="connsiteY38" fmla="*/ 63152 h 301204"/>
                <a:gd name="connsiteX39" fmla="*/ 53150 w 292552"/>
                <a:gd name="connsiteY39" fmla="*/ 63152 h 301204"/>
                <a:gd name="connsiteX40" fmla="*/ 53150 w 292552"/>
                <a:gd name="connsiteY40" fmla="*/ 89507 h 301204"/>
                <a:gd name="connsiteX41" fmla="*/ 53150 w 292552"/>
                <a:gd name="connsiteY41" fmla="*/ 89550 h 301204"/>
                <a:gd name="connsiteX42" fmla="*/ 120792 w 292552"/>
                <a:gd name="connsiteY42" fmla="*/ 132837 h 301204"/>
                <a:gd name="connsiteX43" fmla="*/ 120792 w 292552"/>
                <a:gd name="connsiteY43" fmla="*/ 160139 h 301204"/>
                <a:gd name="connsiteX44" fmla="*/ 161937 w 292552"/>
                <a:gd name="connsiteY44" fmla="*/ 160139 h 301204"/>
                <a:gd name="connsiteX45" fmla="*/ 161937 w 292552"/>
                <a:gd name="connsiteY45" fmla="*/ 132816 h 301204"/>
                <a:gd name="connsiteX46" fmla="*/ 120792 w 292552"/>
                <a:gd name="connsiteY46" fmla="*/ 132816 h 301204"/>
                <a:gd name="connsiteX47" fmla="*/ 120792 w 292552"/>
                <a:gd name="connsiteY47" fmla="*/ 132816 h 301204"/>
                <a:gd name="connsiteX48" fmla="*/ 120792 w 292552"/>
                <a:gd name="connsiteY48" fmla="*/ 132837 h 301204"/>
                <a:gd name="connsiteX49" fmla="*/ 162857 w 292552"/>
                <a:gd name="connsiteY49" fmla="*/ 229782 h 301204"/>
                <a:gd name="connsiteX50" fmla="*/ 162857 w 292552"/>
                <a:gd name="connsiteY50" fmla="*/ 203427 h 301204"/>
                <a:gd name="connsiteX51" fmla="*/ 121690 w 292552"/>
                <a:gd name="connsiteY51" fmla="*/ 203427 h 301204"/>
                <a:gd name="connsiteX52" fmla="*/ 121690 w 292552"/>
                <a:gd name="connsiteY52" fmla="*/ 229782 h 301204"/>
                <a:gd name="connsiteX53" fmla="*/ 162857 w 292552"/>
                <a:gd name="connsiteY53" fmla="*/ 229782 h 301204"/>
                <a:gd name="connsiteX54" fmla="*/ 162857 w 292552"/>
                <a:gd name="connsiteY54" fmla="*/ 229782 h 301204"/>
                <a:gd name="connsiteX55" fmla="*/ 206739 w 292552"/>
                <a:gd name="connsiteY55" fmla="*/ 260849 h 301204"/>
                <a:gd name="connsiteX56" fmla="*/ 227761 w 292552"/>
                <a:gd name="connsiteY56" fmla="*/ 260849 h 301204"/>
                <a:gd name="connsiteX57" fmla="*/ 227761 w 292552"/>
                <a:gd name="connsiteY57" fmla="*/ 217540 h 301204"/>
                <a:gd name="connsiteX58" fmla="*/ 206739 w 292552"/>
                <a:gd name="connsiteY58" fmla="*/ 217540 h 301204"/>
                <a:gd name="connsiteX59" fmla="*/ 206739 w 292552"/>
                <a:gd name="connsiteY59" fmla="*/ 260849 h 301204"/>
                <a:gd name="connsiteX60" fmla="*/ 206739 w 292552"/>
                <a:gd name="connsiteY60" fmla="*/ 197790 h 301204"/>
                <a:gd name="connsiteX61" fmla="*/ 227761 w 292552"/>
                <a:gd name="connsiteY61" fmla="*/ 197790 h 301204"/>
                <a:gd name="connsiteX62" fmla="*/ 227761 w 292552"/>
                <a:gd name="connsiteY62" fmla="*/ 154481 h 301204"/>
                <a:gd name="connsiteX63" fmla="*/ 206739 w 292552"/>
                <a:gd name="connsiteY63" fmla="*/ 154481 h 301204"/>
                <a:gd name="connsiteX64" fmla="*/ 206739 w 292552"/>
                <a:gd name="connsiteY64" fmla="*/ 197790 h 301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92552" h="301204">
                  <a:moveTo>
                    <a:pt x="282615" y="279674"/>
                  </a:moveTo>
                  <a:cubicBezTo>
                    <a:pt x="288090" y="279674"/>
                    <a:pt x="292666" y="284365"/>
                    <a:pt x="292666" y="290970"/>
                  </a:cubicBezTo>
                  <a:cubicBezTo>
                    <a:pt x="292610" y="296660"/>
                    <a:pt x="288142" y="301260"/>
                    <a:pt x="282615" y="301318"/>
                  </a:cubicBezTo>
                  <a:lnTo>
                    <a:pt x="10144" y="301318"/>
                  </a:lnTo>
                  <a:cubicBezTo>
                    <a:pt x="4711" y="301318"/>
                    <a:pt x="114" y="296606"/>
                    <a:pt x="114" y="290023"/>
                  </a:cubicBezTo>
                  <a:cubicBezTo>
                    <a:pt x="114" y="284365"/>
                    <a:pt x="4690" y="279674"/>
                    <a:pt x="10165" y="279674"/>
                  </a:cubicBezTo>
                  <a:lnTo>
                    <a:pt x="25712" y="279674"/>
                  </a:lnTo>
                  <a:lnTo>
                    <a:pt x="25712" y="15174"/>
                  </a:lnTo>
                  <a:cubicBezTo>
                    <a:pt x="25712" y="6697"/>
                    <a:pt x="32107" y="114"/>
                    <a:pt x="40340" y="114"/>
                  </a:cubicBezTo>
                  <a:lnTo>
                    <a:pt x="174726" y="114"/>
                  </a:lnTo>
                  <a:cubicBezTo>
                    <a:pt x="182959" y="114"/>
                    <a:pt x="189353" y="6697"/>
                    <a:pt x="189353" y="15174"/>
                  </a:cubicBezTo>
                  <a:lnTo>
                    <a:pt x="189353" y="98952"/>
                  </a:lnTo>
                  <a:lnTo>
                    <a:pt x="246965" y="117777"/>
                  </a:lnTo>
                  <a:cubicBezTo>
                    <a:pt x="258835" y="121542"/>
                    <a:pt x="267068" y="132837"/>
                    <a:pt x="267068" y="146004"/>
                  </a:cubicBezTo>
                  <a:lnTo>
                    <a:pt x="267068" y="279674"/>
                  </a:lnTo>
                  <a:lnTo>
                    <a:pt x="282615" y="279674"/>
                  </a:lnTo>
                  <a:moveTo>
                    <a:pt x="120792" y="63152"/>
                  </a:moveTo>
                  <a:lnTo>
                    <a:pt x="120792" y="89507"/>
                  </a:lnTo>
                  <a:lnTo>
                    <a:pt x="161937" y="89507"/>
                  </a:lnTo>
                  <a:lnTo>
                    <a:pt x="161937" y="63173"/>
                  </a:lnTo>
                  <a:lnTo>
                    <a:pt x="120792" y="63173"/>
                  </a:lnTo>
                  <a:cubicBezTo>
                    <a:pt x="121711" y="62227"/>
                    <a:pt x="120792" y="62227"/>
                    <a:pt x="120792" y="63173"/>
                  </a:cubicBezTo>
                  <a:lnTo>
                    <a:pt x="120792" y="63152"/>
                  </a:lnTo>
                  <a:moveTo>
                    <a:pt x="94274" y="229761"/>
                  </a:moveTo>
                  <a:lnTo>
                    <a:pt x="94274" y="203427"/>
                  </a:lnTo>
                  <a:lnTo>
                    <a:pt x="53150" y="203427"/>
                  </a:lnTo>
                  <a:lnTo>
                    <a:pt x="53150" y="229782"/>
                  </a:lnTo>
                  <a:lnTo>
                    <a:pt x="94274" y="229782"/>
                  </a:lnTo>
                  <a:cubicBezTo>
                    <a:pt x="94274" y="230729"/>
                    <a:pt x="94274" y="229782"/>
                    <a:pt x="94274" y="229782"/>
                  </a:cubicBezTo>
                  <a:lnTo>
                    <a:pt x="94274" y="229761"/>
                  </a:lnTo>
                  <a:moveTo>
                    <a:pt x="53150" y="160118"/>
                  </a:moveTo>
                  <a:lnTo>
                    <a:pt x="94274" y="160118"/>
                  </a:lnTo>
                  <a:lnTo>
                    <a:pt x="94274" y="133784"/>
                  </a:lnTo>
                  <a:lnTo>
                    <a:pt x="53150" y="133784"/>
                  </a:lnTo>
                  <a:lnTo>
                    <a:pt x="53150" y="160161"/>
                  </a:lnTo>
                  <a:lnTo>
                    <a:pt x="53150" y="160118"/>
                  </a:lnTo>
                  <a:moveTo>
                    <a:pt x="53150" y="89550"/>
                  </a:moveTo>
                  <a:lnTo>
                    <a:pt x="94274" y="89550"/>
                  </a:lnTo>
                  <a:lnTo>
                    <a:pt x="94274" y="63152"/>
                  </a:lnTo>
                  <a:lnTo>
                    <a:pt x="53150" y="63152"/>
                  </a:lnTo>
                  <a:lnTo>
                    <a:pt x="53150" y="89507"/>
                  </a:lnTo>
                  <a:lnTo>
                    <a:pt x="53150" y="89550"/>
                  </a:lnTo>
                  <a:moveTo>
                    <a:pt x="120792" y="132837"/>
                  </a:moveTo>
                  <a:lnTo>
                    <a:pt x="120792" y="160139"/>
                  </a:lnTo>
                  <a:lnTo>
                    <a:pt x="161937" y="160139"/>
                  </a:lnTo>
                  <a:lnTo>
                    <a:pt x="161937" y="132816"/>
                  </a:lnTo>
                  <a:lnTo>
                    <a:pt x="120792" y="132816"/>
                  </a:lnTo>
                  <a:cubicBezTo>
                    <a:pt x="121711" y="132816"/>
                    <a:pt x="120792" y="132816"/>
                    <a:pt x="120792" y="132816"/>
                  </a:cubicBezTo>
                  <a:lnTo>
                    <a:pt x="120792" y="132837"/>
                  </a:lnTo>
                  <a:moveTo>
                    <a:pt x="162857" y="229782"/>
                  </a:moveTo>
                  <a:lnTo>
                    <a:pt x="162857" y="203427"/>
                  </a:lnTo>
                  <a:lnTo>
                    <a:pt x="121690" y="203427"/>
                  </a:lnTo>
                  <a:lnTo>
                    <a:pt x="121690" y="229782"/>
                  </a:lnTo>
                  <a:lnTo>
                    <a:pt x="162857" y="229782"/>
                  </a:lnTo>
                  <a:cubicBezTo>
                    <a:pt x="162857" y="230729"/>
                    <a:pt x="162857" y="229782"/>
                    <a:pt x="162857" y="229782"/>
                  </a:cubicBezTo>
                  <a:moveTo>
                    <a:pt x="206739" y="260849"/>
                  </a:moveTo>
                  <a:lnTo>
                    <a:pt x="227761" y="260849"/>
                  </a:lnTo>
                  <a:lnTo>
                    <a:pt x="227761" y="217540"/>
                  </a:lnTo>
                  <a:lnTo>
                    <a:pt x="206739" y="217540"/>
                  </a:lnTo>
                  <a:lnTo>
                    <a:pt x="206739" y="260849"/>
                  </a:lnTo>
                  <a:moveTo>
                    <a:pt x="206739" y="197790"/>
                  </a:moveTo>
                  <a:lnTo>
                    <a:pt x="227761" y="197790"/>
                  </a:lnTo>
                  <a:lnTo>
                    <a:pt x="227761" y="154481"/>
                  </a:lnTo>
                  <a:lnTo>
                    <a:pt x="206739" y="154481"/>
                  </a:lnTo>
                  <a:lnTo>
                    <a:pt x="206739" y="197790"/>
                  </a:lnTo>
                </a:path>
              </a:pathLst>
            </a:custGeom>
            <a:solidFill>
              <a:srgbClr val="376FFF"/>
            </a:solidFill>
            <a:ln w="10203" cap="flat">
              <a:noFill/>
              <a:prstDash val="solid"/>
              <a:miter/>
            </a:ln>
          </p:spPr>
          <p:txBody>
            <a:bodyPr rtlCol="0" anchor="ctr"/>
            <a:p>
              <a:endParaRPr lang="zh-CN" altLang="en-US"/>
            </a:p>
          </p:txBody>
        </p:sp>
        <p:sp>
          <p:nvSpPr>
            <p:cNvPr id="15" name="任意多边形: 形状 7"/>
            <p:cNvSpPr/>
            <p:nvPr>
              <p:custDataLst>
                <p:tags r:id="rId15"/>
              </p:custDataLst>
            </p:nvPr>
          </p:nvSpPr>
          <p:spPr>
            <a:xfrm>
              <a:off x="5642" y="8718"/>
              <a:ext cx="290" cy="299"/>
            </a:xfrm>
            <a:custGeom>
              <a:avLst/>
              <a:gdLst>
                <a:gd name="connsiteX0" fmla="*/ 32630 w 292550"/>
                <a:gd name="connsiteY0" fmla="*/ 115 h 301203"/>
                <a:gd name="connsiteX1" fmla="*/ 260151 w 292550"/>
                <a:gd name="connsiteY1" fmla="*/ 115 h 301203"/>
                <a:gd name="connsiteX2" fmla="*/ 292666 w 292550"/>
                <a:gd name="connsiteY2" fmla="*/ 33592 h 301203"/>
                <a:gd name="connsiteX3" fmla="*/ 292666 w 292550"/>
                <a:gd name="connsiteY3" fmla="*/ 200910 h 301203"/>
                <a:gd name="connsiteX4" fmla="*/ 260151 w 292550"/>
                <a:gd name="connsiteY4" fmla="*/ 234387 h 301203"/>
                <a:gd name="connsiteX5" fmla="*/ 32630 w 292550"/>
                <a:gd name="connsiteY5" fmla="*/ 234387 h 301203"/>
                <a:gd name="connsiteX6" fmla="*/ 115 w 292550"/>
                <a:gd name="connsiteY6" fmla="*/ 200910 h 301203"/>
                <a:gd name="connsiteX7" fmla="*/ 115 w 292550"/>
                <a:gd name="connsiteY7" fmla="*/ 33592 h 301203"/>
                <a:gd name="connsiteX8" fmla="*/ 32630 w 292550"/>
                <a:gd name="connsiteY8" fmla="*/ 115 h 301203"/>
                <a:gd name="connsiteX9" fmla="*/ 16373 w 292550"/>
                <a:gd name="connsiteY9" fmla="*/ 267842 h 301203"/>
                <a:gd name="connsiteX10" fmla="*/ 276408 w 292550"/>
                <a:gd name="connsiteY10" fmla="*/ 267842 h 301203"/>
                <a:gd name="connsiteX11" fmla="*/ 292666 w 292550"/>
                <a:gd name="connsiteY11" fmla="*/ 284580 h 301203"/>
                <a:gd name="connsiteX12" fmla="*/ 276408 w 292550"/>
                <a:gd name="connsiteY12" fmla="*/ 301319 h 301203"/>
                <a:gd name="connsiteX13" fmla="*/ 16373 w 292550"/>
                <a:gd name="connsiteY13" fmla="*/ 301319 h 301203"/>
                <a:gd name="connsiteX14" fmla="*/ 115 w 292550"/>
                <a:gd name="connsiteY14" fmla="*/ 284580 h 301203"/>
                <a:gd name="connsiteX15" fmla="*/ 16373 w 292550"/>
                <a:gd name="connsiteY15" fmla="*/ 267842 h 301203"/>
                <a:gd name="connsiteX16" fmla="*/ 146390 w 292550"/>
                <a:gd name="connsiteY16" fmla="*/ 117240 h 301203"/>
                <a:gd name="connsiteX17" fmla="*/ 130132 w 292550"/>
                <a:gd name="connsiteY17" fmla="*/ 133978 h 301203"/>
                <a:gd name="connsiteX18" fmla="*/ 130132 w 292550"/>
                <a:gd name="connsiteY18" fmla="*/ 150717 h 301203"/>
                <a:gd name="connsiteX19" fmla="*/ 146390 w 292550"/>
                <a:gd name="connsiteY19" fmla="*/ 167456 h 301203"/>
                <a:gd name="connsiteX20" fmla="*/ 162648 w 292550"/>
                <a:gd name="connsiteY20" fmla="*/ 150717 h 301203"/>
                <a:gd name="connsiteX21" fmla="*/ 162648 w 292550"/>
                <a:gd name="connsiteY21" fmla="*/ 133978 h 301203"/>
                <a:gd name="connsiteX22" fmla="*/ 146390 w 292550"/>
                <a:gd name="connsiteY22" fmla="*/ 117240 h 301203"/>
                <a:gd name="connsiteX23" fmla="*/ 211400 w 292550"/>
                <a:gd name="connsiteY23" fmla="*/ 100524 h 301203"/>
                <a:gd name="connsiteX24" fmla="*/ 195142 w 292550"/>
                <a:gd name="connsiteY24" fmla="*/ 117240 h 301203"/>
                <a:gd name="connsiteX25" fmla="*/ 195142 w 292550"/>
                <a:gd name="connsiteY25" fmla="*/ 150717 h 301203"/>
                <a:gd name="connsiteX26" fmla="*/ 211400 w 292550"/>
                <a:gd name="connsiteY26" fmla="*/ 167453 h 301203"/>
                <a:gd name="connsiteX27" fmla="*/ 227657 w 292550"/>
                <a:gd name="connsiteY27" fmla="*/ 150717 h 301203"/>
                <a:gd name="connsiteX28" fmla="*/ 227657 w 292550"/>
                <a:gd name="connsiteY28" fmla="*/ 117240 h 301203"/>
                <a:gd name="connsiteX29" fmla="*/ 211400 w 292550"/>
                <a:gd name="connsiteY29" fmla="*/ 100524 h 301203"/>
                <a:gd name="connsiteX30" fmla="*/ 81402 w 292550"/>
                <a:gd name="connsiteY30" fmla="*/ 67025 h 301203"/>
                <a:gd name="connsiteX31" fmla="*/ 81361 w 292550"/>
                <a:gd name="connsiteY31" fmla="*/ 67047 h 301203"/>
                <a:gd name="connsiteX32" fmla="*/ 65103 w 292550"/>
                <a:gd name="connsiteY32" fmla="*/ 83785 h 301203"/>
                <a:gd name="connsiteX33" fmla="*/ 65103 w 292550"/>
                <a:gd name="connsiteY33" fmla="*/ 150717 h 301203"/>
                <a:gd name="connsiteX34" fmla="*/ 81381 w 292550"/>
                <a:gd name="connsiteY34" fmla="*/ 167477 h 301203"/>
                <a:gd name="connsiteX35" fmla="*/ 97660 w 292550"/>
                <a:gd name="connsiteY35" fmla="*/ 150717 h 301203"/>
                <a:gd name="connsiteX36" fmla="*/ 97660 w 292550"/>
                <a:gd name="connsiteY36" fmla="*/ 83764 h 301203"/>
                <a:gd name="connsiteX37" fmla="*/ 81402 w 292550"/>
                <a:gd name="connsiteY37" fmla="*/ 67025 h 30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92550" h="301203">
                  <a:moveTo>
                    <a:pt x="32630" y="115"/>
                  </a:moveTo>
                  <a:lnTo>
                    <a:pt x="260151" y="115"/>
                  </a:lnTo>
                  <a:cubicBezTo>
                    <a:pt x="278122" y="115"/>
                    <a:pt x="292666" y="15089"/>
                    <a:pt x="292666" y="33592"/>
                  </a:cubicBezTo>
                  <a:lnTo>
                    <a:pt x="292666" y="200910"/>
                  </a:lnTo>
                  <a:cubicBezTo>
                    <a:pt x="292666" y="219413"/>
                    <a:pt x="278122" y="234387"/>
                    <a:pt x="260151" y="234387"/>
                  </a:cubicBezTo>
                  <a:lnTo>
                    <a:pt x="32630" y="234387"/>
                  </a:lnTo>
                  <a:cubicBezTo>
                    <a:pt x="14659" y="234387"/>
                    <a:pt x="115" y="219391"/>
                    <a:pt x="115" y="200910"/>
                  </a:cubicBezTo>
                  <a:lnTo>
                    <a:pt x="115" y="33592"/>
                  </a:lnTo>
                  <a:cubicBezTo>
                    <a:pt x="115" y="15089"/>
                    <a:pt x="14659" y="115"/>
                    <a:pt x="32630" y="115"/>
                  </a:cubicBezTo>
                  <a:moveTo>
                    <a:pt x="16373" y="267842"/>
                  </a:moveTo>
                  <a:lnTo>
                    <a:pt x="276408" y="267842"/>
                  </a:lnTo>
                  <a:cubicBezTo>
                    <a:pt x="285387" y="267842"/>
                    <a:pt x="292666" y="275337"/>
                    <a:pt x="292666" y="284580"/>
                  </a:cubicBezTo>
                  <a:cubicBezTo>
                    <a:pt x="292666" y="293825"/>
                    <a:pt x="285387" y="301319"/>
                    <a:pt x="276408" y="301319"/>
                  </a:cubicBezTo>
                  <a:lnTo>
                    <a:pt x="16373" y="301319"/>
                  </a:lnTo>
                  <a:cubicBezTo>
                    <a:pt x="7394" y="301319"/>
                    <a:pt x="115" y="293825"/>
                    <a:pt x="115" y="284580"/>
                  </a:cubicBezTo>
                  <a:cubicBezTo>
                    <a:pt x="115" y="275337"/>
                    <a:pt x="7394" y="267842"/>
                    <a:pt x="16373" y="267842"/>
                  </a:cubicBezTo>
                  <a:moveTo>
                    <a:pt x="146390" y="117240"/>
                  </a:moveTo>
                  <a:cubicBezTo>
                    <a:pt x="137405" y="117240"/>
                    <a:pt x="130132" y="124728"/>
                    <a:pt x="130132" y="133978"/>
                  </a:cubicBezTo>
                  <a:lnTo>
                    <a:pt x="130132" y="150717"/>
                  </a:lnTo>
                  <a:cubicBezTo>
                    <a:pt x="130132" y="159962"/>
                    <a:pt x="137411" y="167456"/>
                    <a:pt x="146390" y="167456"/>
                  </a:cubicBezTo>
                  <a:cubicBezTo>
                    <a:pt x="155370" y="167456"/>
                    <a:pt x="162648" y="159962"/>
                    <a:pt x="162648" y="150717"/>
                  </a:cubicBezTo>
                  <a:lnTo>
                    <a:pt x="162648" y="133978"/>
                  </a:lnTo>
                  <a:cubicBezTo>
                    <a:pt x="162648" y="124749"/>
                    <a:pt x="155376" y="117240"/>
                    <a:pt x="146390" y="117240"/>
                  </a:cubicBezTo>
                  <a:moveTo>
                    <a:pt x="211400" y="100524"/>
                  </a:moveTo>
                  <a:cubicBezTo>
                    <a:pt x="202435" y="100524"/>
                    <a:pt x="195142" y="107989"/>
                    <a:pt x="195142" y="117240"/>
                  </a:cubicBezTo>
                  <a:lnTo>
                    <a:pt x="195142" y="150717"/>
                  </a:lnTo>
                  <a:cubicBezTo>
                    <a:pt x="195143" y="159960"/>
                    <a:pt x="202422" y="167453"/>
                    <a:pt x="211400" y="167453"/>
                  </a:cubicBezTo>
                  <a:cubicBezTo>
                    <a:pt x="220378" y="167453"/>
                    <a:pt x="227655" y="159960"/>
                    <a:pt x="227657" y="150717"/>
                  </a:cubicBezTo>
                  <a:lnTo>
                    <a:pt x="227657" y="117240"/>
                  </a:lnTo>
                  <a:cubicBezTo>
                    <a:pt x="227657" y="108011"/>
                    <a:pt x="220384" y="100524"/>
                    <a:pt x="211400" y="100524"/>
                  </a:cubicBezTo>
                  <a:moveTo>
                    <a:pt x="81402" y="67025"/>
                  </a:moveTo>
                  <a:lnTo>
                    <a:pt x="81361" y="67047"/>
                  </a:lnTo>
                  <a:cubicBezTo>
                    <a:pt x="72375" y="67047"/>
                    <a:pt x="65103" y="74534"/>
                    <a:pt x="65103" y="83785"/>
                  </a:cubicBezTo>
                  <a:lnTo>
                    <a:pt x="65103" y="150717"/>
                  </a:lnTo>
                  <a:cubicBezTo>
                    <a:pt x="65103" y="159973"/>
                    <a:pt x="72391" y="167477"/>
                    <a:pt x="81381" y="167477"/>
                  </a:cubicBezTo>
                  <a:cubicBezTo>
                    <a:pt x="90372" y="167477"/>
                    <a:pt x="97660" y="159973"/>
                    <a:pt x="97660" y="150717"/>
                  </a:cubicBezTo>
                  <a:lnTo>
                    <a:pt x="97660" y="83764"/>
                  </a:lnTo>
                  <a:cubicBezTo>
                    <a:pt x="97660" y="74512"/>
                    <a:pt x="90388" y="67025"/>
                    <a:pt x="81402" y="67025"/>
                  </a:cubicBezTo>
                </a:path>
              </a:pathLst>
            </a:custGeom>
            <a:solidFill>
              <a:srgbClr val="376FFF"/>
            </a:solidFill>
            <a:ln w="10988" cap="flat">
              <a:noFill/>
              <a:prstDash val="solid"/>
              <a:miter/>
            </a:ln>
          </p:spPr>
          <p:txBody>
            <a:bodyPr rtlCol="0" anchor="ctr"/>
            <a:p>
              <a:endParaRPr lang="zh-CN" altLang="en-US"/>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二、大学生涯规划制定与实施中的阻力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3331845" y="1118870"/>
            <a:ext cx="8554720" cy="5236845"/>
          </a:xfrm>
          <a:prstGeom prst="rect">
            <a:avLst/>
          </a:prstGeom>
          <a:noFill/>
        </p:spPr>
        <p:txBody>
          <a:bodyPr wrap="square" rtlCol="0" anchor="t">
            <a:noAutofit/>
          </a:bodyPr>
          <a:p>
            <a:pPr indent="457200" fontAlgn="auto">
              <a:lnSpc>
                <a:spcPct val="120000"/>
              </a:lnSpc>
            </a:pPr>
            <a:r>
              <a:rPr lang="zh-CN" altLang="en-US" sz="2000"/>
              <a:t>美国资深心理学家简·博克和莱诺拉·袁在《拖延心理学》一书中提出了几种应对拖延症的方法。</a:t>
            </a:r>
            <a:endParaRPr lang="zh-CN" altLang="en-US" sz="2000"/>
          </a:p>
          <a:p>
            <a:pPr indent="457200" fontAlgn="auto">
              <a:lnSpc>
                <a:spcPct val="120000"/>
              </a:lnSpc>
            </a:pPr>
            <a:r>
              <a:rPr lang="zh-CN" altLang="en-US" sz="2000">
                <a:highlight>
                  <a:srgbClr val="FFFF00"/>
                </a:highlight>
              </a:rPr>
              <a:t>第一，盘点内心的挣扎，识别拖延的借口。</a:t>
            </a:r>
            <a:r>
              <a:rPr lang="zh-CN" altLang="en-US" sz="2000"/>
              <a:t>回想一下最近 2~3 个月你的拖延经历，是什么诱发了你的拖延，你的感觉怎么样，是否伤害了别人或者造成别人不便？总结这些拖延经历是否有共同的主题和模式，剖析你是不是因为某些恐惧而一拖再拖。</a:t>
            </a:r>
            <a:endParaRPr lang="zh-CN" altLang="en-US" sz="2000"/>
          </a:p>
          <a:p>
            <a:pPr indent="457200" fontAlgn="auto">
              <a:lnSpc>
                <a:spcPct val="120000"/>
              </a:lnSpc>
            </a:pPr>
            <a:r>
              <a:rPr lang="zh-CN" altLang="en-US" sz="2000">
                <a:highlight>
                  <a:srgbClr val="FFFF00"/>
                </a:highlight>
              </a:rPr>
              <a:t>第二，设定一个明确的目标和可行的计划。</a:t>
            </a:r>
            <a:endParaRPr lang="zh-CN" altLang="en-US" sz="2000">
              <a:highlight>
                <a:srgbClr val="FFFF00"/>
              </a:highlight>
            </a:endParaRPr>
          </a:p>
          <a:p>
            <a:pPr indent="457200" fontAlgn="auto">
              <a:lnSpc>
                <a:spcPct val="120000"/>
              </a:lnSpc>
            </a:pPr>
            <a:r>
              <a:rPr lang="zh-CN" altLang="en-US" sz="2000">
                <a:highlight>
                  <a:srgbClr val="FFFF00"/>
                </a:highlight>
              </a:rPr>
              <a:t>第三，制订每周计划日程表。</a:t>
            </a:r>
            <a:r>
              <a:rPr lang="zh-CN" altLang="en-US" sz="2000"/>
              <a:t>这张每周计划日程表横向是周一到周日七天，纵向是早晨起床（如 6 ：00）到晚上休息（如 23 ：00）间的每一个整点，这样形成的表格可以记录每个小时的学习活动。如果你确切知道在某个时间会做什么事，就记在相应的表格里。如果不能确定某件事的确切时间，就预估一个占用的时间长度，并在那一天上标注出来。</a:t>
            </a:r>
            <a:endParaRPr lang="zh-CN" altLang="en-US" sz="2000"/>
          </a:p>
          <a:p>
            <a:pPr indent="457200" fontAlgn="auto">
              <a:lnSpc>
                <a:spcPct val="120000"/>
              </a:lnSpc>
            </a:pPr>
            <a:endParaRPr lang="zh-CN" altLang="en-US" sz="2000"/>
          </a:p>
        </p:txBody>
      </p:sp>
      <p:pic>
        <p:nvPicPr>
          <p:cNvPr id="107" name="图片 106"/>
          <p:cNvPicPr/>
          <p:nvPr/>
        </p:nvPicPr>
        <p:blipFill>
          <a:blip r:embed="rId1"/>
          <a:stretch>
            <a:fillRect/>
          </a:stretch>
        </p:blipFill>
        <p:spPr>
          <a:xfrm>
            <a:off x="358775" y="1339850"/>
            <a:ext cx="2899410" cy="417830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67319" y="216730"/>
            <a:ext cx="62280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二、大学生涯规划制定与实施中的阻力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4943475" y="1680845"/>
            <a:ext cx="6870065" cy="4458970"/>
          </a:xfrm>
          <a:prstGeom prst="rect">
            <a:avLst/>
          </a:prstGeom>
          <a:noFill/>
        </p:spPr>
        <p:txBody>
          <a:bodyPr wrap="square" rtlCol="0" anchor="t">
            <a:noAutofit/>
          </a:bodyPr>
          <a:p>
            <a:pPr indent="457200" fontAlgn="auto">
              <a:lnSpc>
                <a:spcPct val="120000"/>
              </a:lnSpc>
            </a:pPr>
            <a:r>
              <a:rPr lang="zh-CN" altLang="en-US" sz="2000">
                <a:highlight>
                  <a:srgbClr val="FFFF00"/>
                </a:highlight>
                <a:sym typeface="+mn-ea"/>
              </a:rPr>
              <a:t>第四，学会接受、拒绝，摆脱掌控权的潜在影响。</a:t>
            </a:r>
            <a:r>
              <a:rPr lang="zh-CN" altLang="en-US" sz="2000">
                <a:sym typeface="+mn-ea"/>
              </a:rPr>
              <a:t>有时候会有自己明明很忙，却不好意思拒绝别人的请求，结果因为帮助别人导致自己的工作拖延的情况。我们应该有意识地接受那些提升我们生活品质的事情，拒绝那些干扰我们的事情，最好直接表达自己的想法，而不是用拖延的方式拒绝。</a:t>
            </a:r>
            <a:endParaRPr lang="zh-CN" altLang="en-US" sz="2000"/>
          </a:p>
          <a:p>
            <a:pPr indent="457200" fontAlgn="auto">
              <a:lnSpc>
                <a:spcPct val="120000"/>
              </a:lnSpc>
            </a:pPr>
            <a:r>
              <a:rPr lang="zh-CN" altLang="en-US" sz="2000">
                <a:highlight>
                  <a:srgbClr val="FFFF00"/>
                </a:highlight>
                <a:sym typeface="+mn-ea"/>
              </a:rPr>
              <a:t>第五，与自我对话，培养良好的身心状态。</a:t>
            </a:r>
            <a:r>
              <a:rPr lang="zh-CN" altLang="en-US" sz="2000">
                <a:sym typeface="+mn-ea"/>
              </a:rPr>
              <a:t>花些时间与自己对话，感受身体、心态的转变，达到身心平衡，使我们勇敢面对工作和挑战，减少拖延的可能性。</a:t>
            </a:r>
            <a:endParaRPr lang="zh-CN" altLang="en-US" sz="2000">
              <a:sym typeface="+mn-ea"/>
            </a:endParaRPr>
          </a:p>
        </p:txBody>
      </p:sp>
      <p:pic>
        <p:nvPicPr>
          <p:cNvPr id="5" name="图片 4"/>
          <p:cNvPicPr>
            <a:picLocks noChangeAspect="1"/>
          </p:cNvPicPr>
          <p:nvPr/>
        </p:nvPicPr>
        <p:blipFill>
          <a:blip r:embed="rId1"/>
          <a:stretch>
            <a:fillRect/>
          </a:stretch>
        </p:blipFill>
        <p:spPr>
          <a:xfrm>
            <a:off x="186690" y="1536700"/>
            <a:ext cx="4570730" cy="39306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二、大学生涯规划制定与实施中的阻力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39370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（五）目标实现的条件已发生改变</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659130" y="2236470"/>
            <a:ext cx="4664075" cy="3415030"/>
          </a:xfrm>
          <a:prstGeom prst="rect">
            <a:avLst/>
          </a:prstGeom>
          <a:noFill/>
        </p:spPr>
        <p:txBody>
          <a:bodyPr wrap="square" rtlCol="0" anchor="t">
            <a:spAutoFit/>
          </a:bodyPr>
          <a:p>
            <a:pPr indent="457200" fontAlgn="auto">
              <a:lnSpc>
                <a:spcPct val="120000"/>
              </a:lnSpc>
            </a:pPr>
            <a:r>
              <a:rPr lang="zh-CN" altLang="en-US" sz="2000"/>
              <a:t>目标的实现是个人主观能动性和外界环境共同作用的结果。然而，社会环境在随时发生变化，自我也在不断改变。因此，职业发展规划是一个动态的过程，绝不是确定了具体计划之后，就能一劳永逸地执行下去的。如果不能随时根据变化的情况对具体的职业发展规划进行调整，职业发展规划就会沦为空洞的自我设计，无法实施。</a:t>
            </a:r>
            <a:endParaRPr lang="zh-CN" altLang="en-US" sz="2000"/>
          </a:p>
        </p:txBody>
      </p:sp>
      <p:pic>
        <p:nvPicPr>
          <p:cNvPr id="106" name="图片 105"/>
          <p:cNvPicPr/>
          <p:nvPr/>
        </p:nvPicPr>
        <p:blipFill>
          <a:blip r:embed="rId1"/>
          <a:stretch>
            <a:fillRect/>
          </a:stretch>
        </p:blipFill>
        <p:spPr>
          <a:xfrm>
            <a:off x="5848350" y="1860550"/>
            <a:ext cx="5554980" cy="416623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228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二、大学生涯规划制定与实施中的阻力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495935" y="1017270"/>
            <a:ext cx="11031220" cy="977265"/>
          </a:xfrm>
          <a:prstGeom prst="rect">
            <a:avLst/>
          </a:prstGeom>
          <a:noFill/>
        </p:spPr>
        <p:txBody>
          <a:bodyPr wrap="square" rtlCol="0" anchor="t">
            <a:spAutoFit/>
          </a:bodyPr>
          <a:p>
            <a:pPr indent="457200" fontAlgn="auto">
              <a:lnSpc>
                <a:spcPct val="120000"/>
              </a:lnSpc>
            </a:pPr>
            <a:r>
              <a:rPr lang="zh-CN" altLang="en-US" sz="2400"/>
              <a:t>为有效实施职业发展规划，必须在实施过程中随时评估，并根据评估结果的变化及时进行修订。</a:t>
            </a:r>
            <a:endParaRPr lang="zh-CN" altLang="en-US" sz="2400"/>
          </a:p>
        </p:txBody>
      </p:sp>
      <p:grpSp>
        <p:nvGrpSpPr>
          <p:cNvPr id="37" name="组合 36"/>
          <p:cNvGrpSpPr/>
          <p:nvPr>
            <p:custDataLst>
              <p:tags r:id="rId1"/>
            </p:custDataLst>
          </p:nvPr>
        </p:nvGrpSpPr>
        <p:grpSpPr>
          <a:xfrm>
            <a:off x="495935" y="2273300"/>
            <a:ext cx="11131550" cy="3705225"/>
            <a:chOff x="775" y="3425"/>
            <a:chExt cx="17530" cy="5835"/>
          </a:xfrm>
        </p:grpSpPr>
        <p:pic>
          <p:nvPicPr>
            <p:cNvPr id="3" name="图片 2" descr="dht"/>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rot="4440000">
              <a:off x="6493" y="4603"/>
              <a:ext cx="2650" cy="2585"/>
            </a:xfrm>
            <a:prstGeom prst="rect">
              <a:avLst/>
            </a:prstGeom>
          </p:spPr>
        </p:pic>
        <p:pic>
          <p:nvPicPr>
            <p:cNvPr id="11" name="图片 10" descr="dht"/>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rot="17160000" flipH="1">
              <a:off x="10045" y="4602"/>
              <a:ext cx="2650" cy="2585"/>
            </a:xfrm>
            <a:prstGeom prst="rect">
              <a:avLst/>
            </a:prstGeom>
          </p:spPr>
        </p:pic>
        <p:pic>
          <p:nvPicPr>
            <p:cNvPr id="5" name="图片 4" descr="dht"/>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2040000">
              <a:off x="5316" y="5811"/>
              <a:ext cx="2650" cy="2585"/>
            </a:xfrm>
            <a:prstGeom prst="rect">
              <a:avLst/>
            </a:prstGeom>
          </p:spPr>
        </p:pic>
        <p:pic>
          <p:nvPicPr>
            <p:cNvPr id="13" name="图片 12" descr="dht"/>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rot="19560000" flipH="1">
              <a:off x="11111" y="5850"/>
              <a:ext cx="2650" cy="2585"/>
            </a:xfrm>
            <a:prstGeom prst="rect">
              <a:avLst/>
            </a:prstGeom>
          </p:spPr>
        </p:pic>
        <p:sp>
          <p:nvSpPr>
            <p:cNvPr id="4" name="椭圆 3"/>
            <p:cNvSpPr/>
            <p:nvPr>
              <p:custDataLst>
                <p:tags r:id="rId14"/>
              </p:custDataLst>
            </p:nvPr>
          </p:nvSpPr>
          <p:spPr>
            <a:xfrm>
              <a:off x="7588" y="5291"/>
              <a:ext cx="3969" cy="3969"/>
            </a:xfrm>
            <a:prstGeom prst="ellipse">
              <a:avLst/>
            </a:prstGeom>
            <a:solidFill>
              <a:srgbClr val="FFFFFF"/>
            </a:solidFill>
            <a:ln w="161925">
              <a:solidFill>
                <a:srgbClr val="FFFFFF">
                  <a:lumMod val="95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 name="文本框 13"/>
            <p:cNvSpPr txBox="1"/>
            <p:nvPr>
              <p:custDataLst>
                <p:tags r:id="rId15"/>
              </p:custDataLst>
            </p:nvPr>
          </p:nvSpPr>
          <p:spPr>
            <a:xfrm>
              <a:off x="7554" y="4956"/>
              <a:ext cx="688" cy="628"/>
            </a:xfrm>
            <a:prstGeom prst="rect">
              <a:avLst/>
            </a:prstGeom>
            <a:noFill/>
          </p:spPr>
          <p:txBody>
            <a:bodyPr wrap="none" rtlCol="0">
              <a:spAutoFit/>
            </a:bodyPr>
            <a:p>
              <a:pPr algn="l"/>
              <a:r>
                <a:rPr lang="en-US" altLang="zh-CN" sz="2000">
                  <a:solidFill>
                    <a:srgbClr val="FFFFFF"/>
                  </a:solidFill>
                  <a:latin typeface="思源黑体 CN Bold" panose="020B0800000000000000" charset="-122"/>
                  <a:ea typeface="思源黑体 CN Bold" panose="020B0800000000000000" charset="-122"/>
                </a:rPr>
                <a:t>②</a:t>
              </a:r>
              <a:endParaRPr lang="en-US" altLang="zh-CN" sz="2000">
                <a:solidFill>
                  <a:srgbClr val="FFFFFF"/>
                </a:solidFill>
                <a:latin typeface="思源黑体 CN Bold" panose="020B0800000000000000" charset="-122"/>
                <a:ea typeface="思源黑体 CN Bold" panose="020B0800000000000000" charset="-122"/>
              </a:endParaRPr>
            </a:p>
          </p:txBody>
        </p:sp>
        <p:sp>
          <p:nvSpPr>
            <p:cNvPr id="15" name="文本框 14"/>
            <p:cNvSpPr txBox="1"/>
            <p:nvPr>
              <p:custDataLst>
                <p:tags r:id="rId16"/>
              </p:custDataLst>
            </p:nvPr>
          </p:nvSpPr>
          <p:spPr>
            <a:xfrm>
              <a:off x="10748" y="4877"/>
              <a:ext cx="688" cy="628"/>
            </a:xfrm>
            <a:prstGeom prst="rect">
              <a:avLst/>
            </a:prstGeom>
            <a:noFill/>
          </p:spPr>
          <p:txBody>
            <a:bodyPr wrap="none" rtlCol="0">
              <a:spAutoFit/>
            </a:bodyPr>
            <a:p>
              <a:pPr algn="l"/>
              <a:r>
                <a:rPr lang="en-US" altLang="zh-CN" sz="2000">
                  <a:solidFill>
                    <a:srgbClr val="FFFFFF"/>
                  </a:solidFill>
                  <a:latin typeface="思源黑体 CN Bold" panose="020B0800000000000000" charset="-122"/>
                  <a:ea typeface="思源黑体 CN Bold" panose="020B0800000000000000" charset="-122"/>
                </a:rPr>
                <a:t>③</a:t>
              </a:r>
              <a:endParaRPr lang="en-US" altLang="zh-CN" sz="2000">
                <a:solidFill>
                  <a:srgbClr val="FFFFFF"/>
                </a:solidFill>
                <a:latin typeface="思源黑体 CN Bold" panose="020B0800000000000000" charset="-122"/>
                <a:ea typeface="思源黑体 CN Bold" panose="020B0800000000000000" charset="-122"/>
              </a:endParaRPr>
            </a:p>
          </p:txBody>
        </p:sp>
        <p:sp>
          <p:nvSpPr>
            <p:cNvPr id="16" name="文本框 15"/>
            <p:cNvSpPr txBox="1"/>
            <p:nvPr>
              <p:custDataLst>
                <p:tags r:id="rId17"/>
              </p:custDataLst>
            </p:nvPr>
          </p:nvSpPr>
          <p:spPr>
            <a:xfrm>
              <a:off x="6088" y="6602"/>
              <a:ext cx="688" cy="628"/>
            </a:xfrm>
            <a:prstGeom prst="rect">
              <a:avLst/>
            </a:prstGeom>
            <a:noFill/>
          </p:spPr>
          <p:txBody>
            <a:bodyPr wrap="none" rtlCol="0">
              <a:spAutoFit/>
            </a:bodyPr>
            <a:p>
              <a:pPr algn="l"/>
              <a:r>
                <a:rPr lang="en-US" altLang="zh-CN" sz="2000">
                  <a:solidFill>
                    <a:srgbClr val="FFFFFF"/>
                  </a:solidFill>
                  <a:latin typeface="思源黑体 CN Bold" panose="020B0800000000000000" charset="-122"/>
                  <a:ea typeface="思源黑体 CN Bold" panose="020B0800000000000000" charset="-122"/>
                </a:rPr>
                <a:t>①</a:t>
              </a:r>
              <a:endParaRPr lang="en-US" altLang="zh-CN" sz="2000">
                <a:solidFill>
                  <a:srgbClr val="FFFFFF"/>
                </a:solidFill>
                <a:latin typeface="思源黑体 CN Bold" panose="020B0800000000000000" charset="-122"/>
                <a:ea typeface="思源黑体 CN Bold" panose="020B0800000000000000" charset="-122"/>
              </a:endParaRPr>
            </a:p>
          </p:txBody>
        </p:sp>
        <p:sp>
          <p:nvSpPr>
            <p:cNvPr id="17" name="文本框 16"/>
            <p:cNvSpPr txBox="1"/>
            <p:nvPr>
              <p:custDataLst>
                <p:tags r:id="rId18"/>
              </p:custDataLst>
            </p:nvPr>
          </p:nvSpPr>
          <p:spPr>
            <a:xfrm>
              <a:off x="12135" y="6602"/>
              <a:ext cx="688" cy="628"/>
            </a:xfrm>
            <a:prstGeom prst="rect">
              <a:avLst/>
            </a:prstGeom>
            <a:noFill/>
          </p:spPr>
          <p:txBody>
            <a:bodyPr wrap="none" rtlCol="0">
              <a:spAutoFit/>
            </a:bodyPr>
            <a:p>
              <a:pPr algn="l"/>
              <a:r>
                <a:rPr lang="en-US" altLang="zh-CN" sz="2000">
                  <a:solidFill>
                    <a:srgbClr val="FFFFFF"/>
                  </a:solidFill>
                  <a:latin typeface="思源黑体 CN Bold" panose="020B0800000000000000" charset="-122"/>
                  <a:ea typeface="思源黑体 CN Bold" panose="020B0800000000000000" charset="-122"/>
                </a:rPr>
                <a:t>④</a:t>
              </a:r>
              <a:endParaRPr lang="en-US" altLang="zh-CN" sz="2000">
                <a:solidFill>
                  <a:srgbClr val="FFFFFF"/>
                </a:solidFill>
                <a:latin typeface="思源黑体 CN Bold" panose="020B0800000000000000" charset="-122"/>
                <a:ea typeface="思源黑体 CN Bold" panose="020B0800000000000000" charset="-122"/>
              </a:endParaRPr>
            </a:p>
          </p:txBody>
        </p:sp>
        <p:pic>
          <p:nvPicPr>
            <p:cNvPr id="20" name="图片 19" descr="32313538313534373b32313538313532343bbbe1d2e9"/>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8819" y="6088"/>
              <a:ext cx="1440" cy="1440"/>
            </a:xfrm>
            <a:prstGeom prst="rect">
              <a:avLst/>
            </a:prstGeom>
          </p:spPr>
        </p:pic>
        <p:sp>
          <p:nvSpPr>
            <p:cNvPr id="21" name="文本框 20"/>
            <p:cNvSpPr txBox="1"/>
            <p:nvPr>
              <p:custDataLst>
                <p:tags r:id="rId22"/>
              </p:custDataLst>
            </p:nvPr>
          </p:nvSpPr>
          <p:spPr>
            <a:xfrm>
              <a:off x="8127" y="7654"/>
              <a:ext cx="2892" cy="1016"/>
            </a:xfrm>
            <a:prstGeom prst="rect">
              <a:avLst/>
            </a:prstGeom>
            <a:noFill/>
          </p:spPr>
          <p:txBody>
            <a:bodyPr wrap="square" rtlCol="0">
              <a:spAutoFit/>
            </a:bodyPr>
            <a:p>
              <a:pPr algn="ctr"/>
              <a:r>
                <a:rPr lang="zh-CN" altLang="en-US" b="1">
                  <a:solidFill>
                    <a:srgbClr val="000000">
                      <a:lumMod val="65000"/>
                      <a:lumOff val="35000"/>
                    </a:srgbClr>
                  </a:solidFill>
                  <a:latin typeface="微软雅黑" panose="020B0503020204020204" charset="-122"/>
                  <a:ea typeface="微软雅黑" panose="020B0503020204020204" charset="-122"/>
                </a:rPr>
                <a:t>评估与修订的内容主要有：</a:t>
              </a:r>
              <a:endParaRPr lang="zh-CN" altLang="en-US" b="1">
                <a:solidFill>
                  <a:srgbClr val="000000">
                    <a:lumMod val="65000"/>
                    <a:lumOff val="35000"/>
                  </a:srgbClr>
                </a:solidFill>
                <a:latin typeface="微软雅黑" panose="020B0503020204020204" charset="-122"/>
                <a:ea typeface="微软雅黑" panose="020B0503020204020204" charset="-122"/>
              </a:endParaRPr>
            </a:p>
          </p:txBody>
        </p:sp>
        <p:sp>
          <p:nvSpPr>
            <p:cNvPr id="25" name="任意多边形 24"/>
            <p:cNvSpPr/>
            <p:nvPr>
              <p:custDataLst>
                <p:tags r:id="rId23"/>
              </p:custDataLst>
            </p:nvPr>
          </p:nvSpPr>
          <p:spPr>
            <a:xfrm>
              <a:off x="5694" y="4632"/>
              <a:ext cx="2112" cy="297"/>
            </a:xfrm>
            <a:custGeom>
              <a:avLst/>
              <a:gdLst>
                <a:gd name="connisteX0" fmla="*/ 0 w 1341120"/>
                <a:gd name="connsiteY0" fmla="*/ 0 h 188595"/>
                <a:gd name="connisteX1" fmla="*/ 1146810 w 1341120"/>
                <a:gd name="connsiteY1" fmla="*/ 0 h 188595"/>
                <a:gd name="connisteX2" fmla="*/ 1341120 w 1341120"/>
                <a:gd name="connsiteY2" fmla="*/ 188595 h 188595"/>
              </a:gdLst>
              <a:ahLst/>
              <a:cxnLst>
                <a:cxn ang="0">
                  <a:pos x="connisteX0" y="connsiteY0"/>
                </a:cxn>
                <a:cxn ang="0">
                  <a:pos x="connisteX1" y="connsiteY1"/>
                </a:cxn>
                <a:cxn ang="0">
                  <a:pos x="connisteX2" y="connsiteY2"/>
                </a:cxn>
              </a:cxnLst>
              <a:rect l="l" t="t" r="r" b="b"/>
              <a:pathLst>
                <a:path w="1341120" h="188595">
                  <a:moveTo>
                    <a:pt x="0" y="0"/>
                  </a:moveTo>
                  <a:lnTo>
                    <a:pt x="1146810" y="0"/>
                  </a:lnTo>
                  <a:lnTo>
                    <a:pt x="1341120" y="188595"/>
                  </a:lnTo>
                </a:path>
              </a:pathLst>
            </a:custGeom>
            <a:noFill/>
            <a:ln w="19050">
              <a:solidFill>
                <a:srgbClr val="FFFFFF">
                  <a:lumMod val="75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30" name="图片 29" descr="32313538333630393b32313538333731303bbdbbd7f7d2b5"/>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5694" y="3606"/>
              <a:ext cx="784" cy="784"/>
            </a:xfrm>
            <a:prstGeom prst="rect">
              <a:avLst/>
            </a:prstGeom>
          </p:spPr>
        </p:pic>
        <p:sp>
          <p:nvSpPr>
            <p:cNvPr id="31" name="任意多边形 30"/>
            <p:cNvSpPr/>
            <p:nvPr>
              <p:custDataLst>
                <p:tags r:id="rId27"/>
              </p:custDataLst>
            </p:nvPr>
          </p:nvSpPr>
          <p:spPr>
            <a:xfrm>
              <a:off x="4585" y="6922"/>
              <a:ext cx="1369" cy="169"/>
            </a:xfrm>
            <a:custGeom>
              <a:avLst/>
              <a:gdLst>
                <a:gd name="connsiteX0" fmla="*/ 0 w 1806"/>
                <a:gd name="connsiteY0" fmla="*/ 0 h 0"/>
                <a:gd name="connsiteX1" fmla="*/ 1806 w 1806"/>
                <a:gd name="connsiteY1" fmla="*/ 0 h 0"/>
              </a:gdLst>
              <a:ahLst/>
              <a:cxnLst>
                <a:cxn ang="0">
                  <a:pos x="connsiteX0" y="connsiteY0"/>
                </a:cxn>
                <a:cxn ang="0">
                  <a:pos x="connsiteX1" y="connsiteY1"/>
                </a:cxn>
              </a:cxnLst>
              <a:rect l="l" t="t" r="r" b="b"/>
              <a:pathLst>
                <a:path w="1806">
                  <a:moveTo>
                    <a:pt x="0" y="0"/>
                  </a:moveTo>
                  <a:lnTo>
                    <a:pt x="1806" y="0"/>
                  </a:lnTo>
                </a:path>
              </a:pathLst>
            </a:custGeom>
            <a:noFill/>
            <a:ln w="19050">
              <a:solidFill>
                <a:srgbClr val="FFFFFF">
                  <a:lumMod val="75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grpSp>
          <p:nvGrpSpPr>
            <p:cNvPr id="12" name="组合 11"/>
            <p:cNvGrpSpPr/>
            <p:nvPr>
              <p:custDataLst>
                <p:tags r:id="rId28"/>
              </p:custDataLst>
            </p:nvPr>
          </p:nvGrpSpPr>
          <p:grpSpPr>
            <a:xfrm>
              <a:off x="775" y="6277"/>
              <a:ext cx="3822" cy="1908"/>
              <a:chOff x="775" y="6277"/>
              <a:chExt cx="3822" cy="1908"/>
            </a:xfrm>
          </p:grpSpPr>
          <p:sp>
            <p:nvSpPr>
              <p:cNvPr id="32" name="文本框 31"/>
              <p:cNvSpPr txBox="1"/>
              <p:nvPr>
                <p:custDataLst>
                  <p:tags r:id="rId29"/>
                </p:custDataLst>
              </p:nvPr>
            </p:nvSpPr>
            <p:spPr>
              <a:xfrm>
                <a:off x="843" y="6277"/>
                <a:ext cx="3754" cy="1195"/>
              </a:xfrm>
              <a:prstGeom prst="rect">
                <a:avLst/>
              </a:prstGeom>
              <a:noFill/>
            </p:spPr>
            <p:txBody>
              <a:bodyPr wrap="square" rtlCol="0" anchor="t" anchorCtr="0">
                <a:noAutofit/>
              </a:bodyPr>
              <a:p>
                <a:pPr algn="l">
                  <a:lnSpc>
                    <a:spcPct val="100000"/>
                  </a:lnSpc>
                </a:pPr>
                <a:r>
                  <a:rPr lang="zh-CN" altLang="en-US" sz="2400">
                    <a:solidFill>
                      <a:srgbClr val="56CA95"/>
                    </a:solidFill>
                    <a:latin typeface="思源黑体 CN Bold" panose="020B0800000000000000" charset="-122"/>
                    <a:ea typeface="思源黑体 CN Bold" panose="020B0800000000000000" charset="-122"/>
                  </a:rPr>
                  <a:t>阶段性目标评估</a:t>
                </a:r>
                <a:endParaRPr lang="zh-CN" altLang="en-US" sz="2400">
                  <a:solidFill>
                    <a:srgbClr val="56CA95"/>
                  </a:solidFill>
                  <a:latin typeface="思源黑体 CN Bold" panose="020B0800000000000000" charset="-122"/>
                  <a:ea typeface="思源黑体 CN Bold" panose="020B0800000000000000" charset="-122"/>
                </a:endParaRPr>
              </a:p>
            </p:txBody>
          </p:sp>
          <p:sp>
            <p:nvSpPr>
              <p:cNvPr id="33" name="文本框 32"/>
              <p:cNvSpPr txBox="1"/>
              <p:nvPr>
                <p:custDataLst>
                  <p:tags r:id="rId30"/>
                </p:custDataLst>
              </p:nvPr>
            </p:nvSpPr>
            <p:spPr>
              <a:xfrm>
                <a:off x="775" y="6960"/>
                <a:ext cx="3822" cy="1225"/>
              </a:xfrm>
              <a:prstGeom prst="rect">
                <a:avLst/>
              </a:prstGeom>
              <a:noFill/>
            </p:spPr>
            <p:txBody>
              <a:bodyPr wrap="square" rtlCol="0" anchor="t" anchorCtr="0">
                <a:noAutofit/>
              </a:bodyPr>
              <a:p>
                <a:pPr algn="l" fontAlgn="auto">
                  <a:lnSpc>
                    <a:spcPct val="100000"/>
                  </a:lnSpc>
                </a:pPr>
                <a:r>
                  <a:rPr lang="zh-CN" altLang="en-US" sz="2000">
                    <a:solidFill>
                      <a:srgbClr val="FFFFFF">
                        <a:lumMod val="50000"/>
                      </a:srgbClr>
                    </a:solidFill>
                    <a:latin typeface="思源黑体 CN Regular" panose="020B0500000000000000" charset="-122"/>
                    <a:ea typeface="思源黑体 CN Regular" panose="020B0500000000000000" charset="-122"/>
                  </a:rPr>
                  <a:t>是否需要对阶段性目标进行重新调整；</a:t>
                </a:r>
                <a:endParaRPr lang="zh-CN" altLang="en-US" sz="2000">
                  <a:solidFill>
                    <a:srgbClr val="FFFFFF">
                      <a:lumMod val="50000"/>
                    </a:srgbClr>
                  </a:solidFill>
                  <a:latin typeface="思源黑体 CN Regular" panose="020B0500000000000000" charset="-122"/>
                  <a:ea typeface="思源黑体 CN Regular" panose="020B0500000000000000" charset="-122"/>
                </a:endParaRPr>
              </a:p>
            </p:txBody>
          </p:sp>
        </p:grpSp>
        <p:pic>
          <p:nvPicPr>
            <p:cNvPr id="34" name="图片 33" descr="32313538333630393b32313538333731323bd4dacfdfbdccd3fd"/>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4515" y="5940"/>
              <a:ext cx="824" cy="824"/>
            </a:xfrm>
            <a:prstGeom prst="rect">
              <a:avLst/>
            </a:prstGeom>
          </p:spPr>
        </p:pic>
        <p:sp>
          <p:nvSpPr>
            <p:cNvPr id="39" name="任意多边形 38"/>
            <p:cNvSpPr/>
            <p:nvPr>
              <p:custDataLst>
                <p:tags r:id="rId34"/>
              </p:custDataLst>
            </p:nvPr>
          </p:nvSpPr>
          <p:spPr>
            <a:xfrm flipH="1">
              <a:off x="11344" y="4649"/>
              <a:ext cx="2112" cy="297"/>
            </a:xfrm>
            <a:custGeom>
              <a:avLst/>
              <a:gdLst>
                <a:gd name="connisteX0" fmla="*/ 0 w 1341120"/>
                <a:gd name="connsiteY0" fmla="*/ 0 h 188595"/>
                <a:gd name="connisteX1" fmla="*/ 1146810 w 1341120"/>
                <a:gd name="connsiteY1" fmla="*/ 0 h 188595"/>
                <a:gd name="connisteX2" fmla="*/ 1341120 w 1341120"/>
                <a:gd name="connsiteY2" fmla="*/ 188595 h 188595"/>
              </a:gdLst>
              <a:ahLst/>
              <a:cxnLst>
                <a:cxn ang="0">
                  <a:pos x="connisteX0" y="connsiteY0"/>
                </a:cxn>
                <a:cxn ang="0">
                  <a:pos x="connisteX1" y="connsiteY1"/>
                </a:cxn>
                <a:cxn ang="0">
                  <a:pos x="connisteX2" y="connsiteY2"/>
                </a:cxn>
              </a:cxnLst>
              <a:rect l="l" t="t" r="r" b="b"/>
              <a:pathLst>
                <a:path w="1341120" h="188595">
                  <a:moveTo>
                    <a:pt x="0" y="0"/>
                  </a:moveTo>
                  <a:lnTo>
                    <a:pt x="1146810" y="0"/>
                  </a:lnTo>
                  <a:lnTo>
                    <a:pt x="1341120" y="188595"/>
                  </a:lnTo>
                </a:path>
              </a:pathLst>
            </a:custGeom>
            <a:noFill/>
            <a:ln w="19050">
              <a:solidFill>
                <a:srgbClr val="FFFFFF">
                  <a:lumMod val="75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4" name="任意多边形 43"/>
            <p:cNvSpPr/>
            <p:nvPr>
              <p:custDataLst>
                <p:tags r:id="rId35"/>
              </p:custDataLst>
            </p:nvPr>
          </p:nvSpPr>
          <p:spPr>
            <a:xfrm flipH="1">
              <a:off x="13103" y="6916"/>
              <a:ext cx="1369" cy="169"/>
            </a:xfrm>
            <a:custGeom>
              <a:avLst/>
              <a:gdLst>
                <a:gd name="connsiteX0" fmla="*/ 0 w 1806"/>
                <a:gd name="connsiteY0" fmla="*/ 0 h 0"/>
                <a:gd name="connsiteX1" fmla="*/ 1806 w 1806"/>
                <a:gd name="connsiteY1" fmla="*/ 0 h 0"/>
              </a:gdLst>
              <a:ahLst/>
              <a:cxnLst>
                <a:cxn ang="0">
                  <a:pos x="connsiteX0" y="connsiteY0"/>
                </a:cxn>
                <a:cxn ang="0">
                  <a:pos x="connsiteX1" y="connsiteY1"/>
                </a:cxn>
              </a:cxnLst>
              <a:rect l="l" t="t" r="r" b="b"/>
              <a:pathLst>
                <a:path w="1806">
                  <a:moveTo>
                    <a:pt x="0" y="0"/>
                  </a:moveTo>
                  <a:lnTo>
                    <a:pt x="1806" y="0"/>
                  </a:lnTo>
                </a:path>
              </a:pathLst>
            </a:custGeom>
            <a:noFill/>
            <a:ln w="19050">
              <a:solidFill>
                <a:srgbClr val="FFFFFF">
                  <a:lumMod val="75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54" name="图片 53" descr="32313538333630393b32313538333732303bcad5b2d8bfceb3cc"/>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13759" y="6088"/>
              <a:ext cx="676" cy="676"/>
            </a:xfrm>
            <a:prstGeom prst="rect">
              <a:avLst/>
            </a:prstGeom>
          </p:spPr>
        </p:pic>
        <p:pic>
          <p:nvPicPr>
            <p:cNvPr id="56" name="图片 55" descr="32313538333630393b32313538333731313bd0cbc8a4c6abbac3"/>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12657" y="3622"/>
              <a:ext cx="799" cy="799"/>
            </a:xfrm>
            <a:prstGeom prst="rect">
              <a:avLst/>
            </a:prstGeom>
          </p:spPr>
        </p:pic>
        <p:grpSp>
          <p:nvGrpSpPr>
            <p:cNvPr id="18" name="组合 17"/>
            <p:cNvGrpSpPr/>
            <p:nvPr>
              <p:custDataLst>
                <p:tags r:id="rId42"/>
              </p:custDataLst>
            </p:nvPr>
          </p:nvGrpSpPr>
          <p:grpSpPr>
            <a:xfrm>
              <a:off x="1121" y="3496"/>
              <a:ext cx="3928" cy="1757"/>
              <a:chOff x="354" y="6322"/>
              <a:chExt cx="3928" cy="1757"/>
            </a:xfrm>
          </p:grpSpPr>
          <p:sp>
            <p:nvSpPr>
              <p:cNvPr id="19" name="文本框 18"/>
              <p:cNvSpPr txBox="1"/>
              <p:nvPr>
                <p:custDataLst>
                  <p:tags r:id="rId43"/>
                </p:custDataLst>
              </p:nvPr>
            </p:nvSpPr>
            <p:spPr>
              <a:xfrm>
                <a:off x="493" y="6322"/>
                <a:ext cx="3789" cy="1262"/>
              </a:xfrm>
              <a:prstGeom prst="rect">
                <a:avLst/>
              </a:prstGeom>
              <a:noFill/>
            </p:spPr>
            <p:txBody>
              <a:bodyPr wrap="square" rtlCol="0" anchor="t" anchorCtr="0">
                <a:noAutofit/>
              </a:bodyPr>
              <a:p>
                <a:pPr algn="l">
                  <a:lnSpc>
                    <a:spcPct val="100000"/>
                  </a:lnSpc>
                </a:pPr>
                <a:r>
                  <a:rPr lang="zh-CN" altLang="en-US" sz="2400">
                    <a:solidFill>
                      <a:srgbClr val="6096E6"/>
                    </a:solidFill>
                    <a:latin typeface="思源黑体 CN Bold" panose="020B0800000000000000" charset="-122"/>
                    <a:ea typeface="思源黑体 CN Bold" panose="020B0800000000000000" charset="-122"/>
                  </a:rPr>
                  <a:t>职业路径评估</a:t>
                </a:r>
                <a:endParaRPr lang="zh-CN" altLang="en-US" sz="2400">
                  <a:solidFill>
                    <a:srgbClr val="6096E6"/>
                  </a:solidFill>
                  <a:latin typeface="思源黑体 CN Bold" panose="020B0800000000000000" charset="-122"/>
                  <a:ea typeface="思源黑体 CN Bold" panose="020B0800000000000000" charset="-122"/>
                </a:endParaRPr>
              </a:p>
            </p:txBody>
          </p:sp>
          <p:sp>
            <p:nvSpPr>
              <p:cNvPr id="22" name="文本框 21"/>
              <p:cNvSpPr txBox="1"/>
              <p:nvPr>
                <p:custDataLst>
                  <p:tags r:id="rId44"/>
                </p:custDataLst>
              </p:nvPr>
            </p:nvSpPr>
            <p:spPr>
              <a:xfrm>
                <a:off x="354" y="6960"/>
                <a:ext cx="3919" cy="1119"/>
              </a:xfrm>
              <a:prstGeom prst="rect">
                <a:avLst/>
              </a:prstGeom>
              <a:noFill/>
            </p:spPr>
            <p:txBody>
              <a:bodyPr wrap="square" rtlCol="0" anchor="t" anchorCtr="0">
                <a:noAutofit/>
              </a:bodyPr>
              <a:p>
                <a:pPr algn="l" fontAlgn="auto">
                  <a:lnSpc>
                    <a:spcPct val="100000"/>
                  </a:lnSpc>
                </a:pPr>
                <a:r>
                  <a:rPr lang="zh-CN" altLang="en-US" sz="2000">
                    <a:solidFill>
                      <a:srgbClr val="FFFFFF">
                        <a:lumMod val="50000"/>
                      </a:srgbClr>
                    </a:solidFill>
                    <a:latin typeface="思源黑体 CN Regular" panose="020B0500000000000000" charset="-122"/>
                    <a:ea typeface="思源黑体 CN Regular" panose="020B0500000000000000" charset="-122"/>
                  </a:rPr>
                  <a:t>是否需要重新选择实现目标的路径；</a:t>
                </a:r>
                <a:endParaRPr lang="zh-CN" altLang="en-US" sz="2000">
                  <a:solidFill>
                    <a:srgbClr val="FFFFFF">
                      <a:lumMod val="50000"/>
                    </a:srgbClr>
                  </a:solidFill>
                  <a:latin typeface="思源黑体 CN Regular" panose="020B0500000000000000" charset="-122"/>
                  <a:ea typeface="思源黑体 CN Regular" panose="020B0500000000000000" charset="-122"/>
                </a:endParaRPr>
              </a:p>
            </p:txBody>
          </p:sp>
        </p:grpSp>
        <p:grpSp>
          <p:nvGrpSpPr>
            <p:cNvPr id="23" name="组合 22"/>
            <p:cNvGrpSpPr/>
            <p:nvPr>
              <p:custDataLst>
                <p:tags r:id="rId45"/>
              </p:custDataLst>
            </p:nvPr>
          </p:nvGrpSpPr>
          <p:grpSpPr>
            <a:xfrm>
              <a:off x="13942" y="3425"/>
              <a:ext cx="4318" cy="1462"/>
              <a:chOff x="775" y="6277"/>
              <a:chExt cx="4318" cy="1462"/>
            </a:xfrm>
          </p:grpSpPr>
          <p:sp>
            <p:nvSpPr>
              <p:cNvPr id="24" name="文本框 23"/>
              <p:cNvSpPr txBox="1"/>
              <p:nvPr>
                <p:custDataLst>
                  <p:tags r:id="rId46"/>
                </p:custDataLst>
              </p:nvPr>
            </p:nvSpPr>
            <p:spPr>
              <a:xfrm>
                <a:off x="843" y="6277"/>
                <a:ext cx="3439" cy="725"/>
              </a:xfrm>
              <a:prstGeom prst="rect">
                <a:avLst/>
              </a:prstGeom>
              <a:noFill/>
            </p:spPr>
            <p:txBody>
              <a:bodyPr wrap="square" rtlCol="0" anchor="t" anchorCtr="0">
                <a:spAutoFit/>
              </a:bodyPr>
              <a:p>
                <a:pPr algn="l">
                  <a:lnSpc>
                    <a:spcPct val="100000"/>
                  </a:lnSpc>
                </a:pPr>
                <a:r>
                  <a:rPr lang="zh-CN" altLang="en-US" sz="2400">
                    <a:solidFill>
                      <a:srgbClr val="58B6E5"/>
                    </a:solidFill>
                    <a:latin typeface="思源黑体 CN Bold" panose="020B0800000000000000" charset="-122"/>
                    <a:ea typeface="思源黑体 CN Bold" panose="020B0800000000000000" charset="-122"/>
                  </a:rPr>
                  <a:t>实施策略评估</a:t>
                </a:r>
                <a:endParaRPr lang="zh-CN" altLang="en-US" sz="2400">
                  <a:solidFill>
                    <a:srgbClr val="58B6E5"/>
                  </a:solidFill>
                  <a:latin typeface="思源黑体 CN Bold" panose="020B0800000000000000" charset="-122"/>
                  <a:ea typeface="思源黑体 CN Bold" panose="020B0800000000000000" charset="-122"/>
                </a:endParaRPr>
              </a:p>
            </p:txBody>
          </p:sp>
          <p:sp>
            <p:nvSpPr>
              <p:cNvPr id="28" name="文本框 27"/>
              <p:cNvSpPr txBox="1"/>
              <p:nvPr>
                <p:custDataLst>
                  <p:tags r:id="rId47"/>
                </p:custDataLst>
              </p:nvPr>
            </p:nvSpPr>
            <p:spPr>
              <a:xfrm>
                <a:off x="775" y="6960"/>
                <a:ext cx="4318" cy="779"/>
              </a:xfrm>
              <a:prstGeom prst="rect">
                <a:avLst/>
              </a:prstGeom>
              <a:noFill/>
            </p:spPr>
            <p:txBody>
              <a:bodyPr wrap="square" rtlCol="0" anchor="t" anchorCtr="0">
                <a:noAutofit/>
              </a:bodyPr>
              <a:p>
                <a:pPr algn="l" fontAlgn="auto">
                  <a:lnSpc>
                    <a:spcPct val="100000"/>
                  </a:lnSpc>
                </a:pPr>
                <a:r>
                  <a:rPr lang="zh-CN" altLang="en-US" sz="2000">
                    <a:solidFill>
                      <a:srgbClr val="FFFFFF">
                        <a:lumMod val="50000"/>
                      </a:srgbClr>
                    </a:solidFill>
                    <a:latin typeface="思源黑体 CN Regular" panose="020B0500000000000000" charset="-122"/>
                    <a:ea typeface="思源黑体 CN Regular" panose="020B0500000000000000" charset="-122"/>
                  </a:rPr>
                  <a:t>是否需要改变行动策略；</a:t>
                </a:r>
                <a:endParaRPr lang="zh-CN" altLang="en-US" sz="2000">
                  <a:solidFill>
                    <a:srgbClr val="FFFFFF">
                      <a:lumMod val="50000"/>
                    </a:srgbClr>
                  </a:solidFill>
                  <a:latin typeface="思源黑体 CN Regular" panose="020B0500000000000000" charset="-122"/>
                  <a:ea typeface="思源黑体 CN Regular" panose="020B0500000000000000" charset="-122"/>
                </a:endParaRPr>
              </a:p>
            </p:txBody>
          </p:sp>
        </p:grpSp>
        <p:grpSp>
          <p:nvGrpSpPr>
            <p:cNvPr id="29" name="组合 28"/>
            <p:cNvGrpSpPr/>
            <p:nvPr>
              <p:custDataLst>
                <p:tags r:id="rId48"/>
              </p:custDataLst>
            </p:nvPr>
          </p:nvGrpSpPr>
          <p:grpSpPr>
            <a:xfrm>
              <a:off x="14481" y="5962"/>
              <a:ext cx="3824" cy="2393"/>
              <a:chOff x="504" y="6165"/>
              <a:chExt cx="3824" cy="2393"/>
            </a:xfrm>
          </p:grpSpPr>
          <p:sp>
            <p:nvSpPr>
              <p:cNvPr id="35" name="文本框 34"/>
              <p:cNvSpPr txBox="1"/>
              <p:nvPr>
                <p:custDataLst>
                  <p:tags r:id="rId49"/>
                </p:custDataLst>
              </p:nvPr>
            </p:nvSpPr>
            <p:spPr>
              <a:xfrm>
                <a:off x="504" y="6165"/>
                <a:ext cx="3824" cy="787"/>
              </a:xfrm>
              <a:prstGeom prst="rect">
                <a:avLst/>
              </a:prstGeom>
              <a:noFill/>
            </p:spPr>
            <p:txBody>
              <a:bodyPr wrap="square" rtlCol="0" anchor="t" anchorCtr="0">
                <a:noAutofit/>
              </a:bodyPr>
              <a:p>
                <a:pPr algn="l">
                  <a:lnSpc>
                    <a:spcPct val="100000"/>
                  </a:lnSpc>
                </a:pPr>
                <a:r>
                  <a:rPr lang="zh-CN" altLang="en-US" sz="2400">
                    <a:solidFill>
                      <a:srgbClr val="FFBA55"/>
                    </a:solidFill>
                    <a:latin typeface="思源黑体 CN Bold" panose="020B0800000000000000" charset="-122"/>
                    <a:ea typeface="思源黑体 CN Bold" panose="020B0800000000000000" charset="-122"/>
                  </a:rPr>
                  <a:t>其他因素的评估</a:t>
                </a:r>
                <a:endParaRPr lang="zh-CN" altLang="en-US" sz="2400">
                  <a:solidFill>
                    <a:srgbClr val="FFBA55"/>
                  </a:solidFill>
                  <a:latin typeface="思源黑体 CN Bold" panose="020B0800000000000000" charset="-122"/>
                  <a:ea typeface="思源黑体 CN Bold" panose="020B0800000000000000" charset="-122"/>
                </a:endParaRPr>
              </a:p>
            </p:txBody>
          </p:sp>
          <p:sp>
            <p:nvSpPr>
              <p:cNvPr id="36" name="文本框 35"/>
              <p:cNvSpPr txBox="1"/>
              <p:nvPr>
                <p:custDataLst>
                  <p:tags r:id="rId50"/>
                </p:custDataLst>
              </p:nvPr>
            </p:nvSpPr>
            <p:spPr>
              <a:xfrm>
                <a:off x="775" y="6960"/>
                <a:ext cx="3498" cy="1598"/>
              </a:xfrm>
              <a:prstGeom prst="rect">
                <a:avLst/>
              </a:prstGeom>
              <a:noFill/>
            </p:spPr>
            <p:txBody>
              <a:bodyPr wrap="square" rtlCol="0" anchor="t" anchorCtr="0">
                <a:spAutoFit/>
              </a:bodyPr>
              <a:p>
                <a:pPr algn="l" fontAlgn="auto">
                  <a:lnSpc>
                    <a:spcPct val="100000"/>
                  </a:lnSpc>
                </a:pPr>
                <a:r>
                  <a:rPr lang="zh-CN" altLang="en-US" sz="2000">
                    <a:solidFill>
                      <a:srgbClr val="FFFFFF">
                        <a:lumMod val="50000"/>
                      </a:srgbClr>
                    </a:solidFill>
                    <a:latin typeface="思源黑体 CN Regular" panose="020B0500000000000000" charset="-122"/>
                    <a:ea typeface="思源黑体 CN Regular" panose="020B0500000000000000" charset="-122"/>
                  </a:rPr>
                  <a:t>包括身体、家庭、经济状况以及机遇、意外情况。</a:t>
                </a:r>
                <a:endParaRPr lang="zh-CN" altLang="en-US" sz="2000">
                  <a:solidFill>
                    <a:srgbClr val="FFFFFF">
                      <a:lumMod val="50000"/>
                    </a:srgbClr>
                  </a:solidFill>
                  <a:latin typeface="思源黑体 CN Regular" panose="020B0500000000000000" charset="-122"/>
                  <a:ea typeface="思源黑体 CN Regular" panose="020B0500000000000000" charset="-122"/>
                </a:endParaRPr>
              </a:p>
            </p:txBody>
          </p:sp>
        </p:grpSp>
      </p:grpSp>
    </p:spTree>
    <p:custDataLst>
      <p:tags r:id="rId5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3223416" y="1797492"/>
            <a:ext cx="2884727" cy="3594426"/>
            <a:chOff x="3472336" y="2028632"/>
            <a:chExt cx="2884727" cy="3594426"/>
          </a:xfrm>
        </p:grpSpPr>
        <p:cxnSp>
          <p:nvCxnSpPr>
            <p:cNvPr id="83" name="直接连接符 82"/>
            <p:cNvCxnSpPr/>
            <p:nvPr/>
          </p:nvCxnSpPr>
          <p:spPr>
            <a:xfrm>
              <a:off x="4796573" y="3916967"/>
              <a:ext cx="1560490" cy="0"/>
            </a:xfrm>
            <a:prstGeom prst="line">
              <a:avLst/>
            </a:prstGeom>
            <a:ln w="6350">
              <a:solidFill>
                <a:schemeClr val="bg1">
                  <a:lumMod val="8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3472336" y="2028632"/>
              <a:ext cx="2822497" cy="3594426"/>
              <a:chOff x="4899443" y="2028632"/>
              <a:chExt cx="1560490" cy="3594426"/>
            </a:xfrm>
          </p:grpSpPr>
          <p:cxnSp>
            <p:nvCxnSpPr>
              <p:cNvPr id="86" name="直接连接符 85"/>
              <p:cNvCxnSpPr/>
              <p:nvPr/>
            </p:nvCxnSpPr>
            <p:spPr>
              <a:xfrm>
                <a:off x="4899443" y="2028632"/>
                <a:ext cx="1560490" cy="0"/>
              </a:xfrm>
              <a:prstGeom prst="line">
                <a:avLst/>
              </a:prstGeom>
              <a:ln w="6350">
                <a:solidFill>
                  <a:schemeClr val="bg1">
                    <a:lumMod val="85000"/>
                  </a:schemeClr>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4899443" y="5623058"/>
                <a:ext cx="1560490" cy="0"/>
              </a:xfrm>
              <a:prstGeom prst="line">
                <a:avLst/>
              </a:prstGeom>
              <a:ln w="6350">
                <a:solidFill>
                  <a:schemeClr val="bg1">
                    <a:lumMod val="85000"/>
                  </a:schemeClr>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grpSp>
      </p:grpSp>
      <p:sp>
        <p:nvSpPr>
          <p:cNvPr id="91" name="文本框 90"/>
          <p:cNvSpPr txBox="1"/>
          <p:nvPr/>
        </p:nvSpPr>
        <p:spPr>
          <a:xfrm>
            <a:off x="6108065" y="981710"/>
            <a:ext cx="6083935" cy="1150620"/>
          </a:xfrm>
          <a:prstGeom prst="rect">
            <a:avLst/>
          </a:prstGeom>
          <a:noFill/>
        </p:spPr>
        <p:txBody>
          <a:bodyPr wrap="square" rtlCol="0" anchor="t" anchorCtr="0">
            <a:noAutofit/>
            <a:scene3d>
              <a:camera prst="orthographicFront"/>
              <a:lightRig rig="threePt" dir="t"/>
            </a:scene3d>
            <a:sp3d contourW="12700"/>
          </a:bodyPr>
          <a:lstStyle/>
          <a:p>
            <a:pPr>
              <a:lnSpc>
                <a:spcPct val="100000"/>
              </a:lnSpc>
            </a:pPr>
            <a:r>
              <a:rPr sz="2000" dirty="0">
                <a:latin typeface="思源黑体 CN Regular" panose="020B0500000000000000" pitchFamily="34" charset="-128"/>
                <a:ea typeface="思源黑体 CN Regular" panose="020B0500000000000000" pitchFamily="34" charset="-128"/>
                <a:cs typeface="+mn-ea"/>
                <a:sym typeface="+mn-lt"/>
              </a:rPr>
              <a:t>1. 大学生涯规划制定的基本原则包括：充分探索，避免提前闭合；放眼未来，立足大学生涯；寻找结合点，增强可行性；明确期限，设定时间梯度。</a:t>
            </a:r>
            <a:endParaRPr sz="2000" dirty="0">
              <a:latin typeface="思源黑体 CN Regular" panose="020B0500000000000000" pitchFamily="34" charset="-128"/>
              <a:ea typeface="思源黑体 CN Regular" panose="020B0500000000000000" pitchFamily="34" charset="-128"/>
              <a:cs typeface="+mn-ea"/>
              <a:sym typeface="+mn-lt"/>
            </a:endParaRPr>
          </a:p>
        </p:txBody>
      </p:sp>
      <p:sp>
        <p:nvSpPr>
          <p:cNvPr id="97" name="文本框 96"/>
          <p:cNvSpPr txBox="1"/>
          <p:nvPr/>
        </p:nvSpPr>
        <p:spPr>
          <a:xfrm>
            <a:off x="6220460" y="3417570"/>
            <a:ext cx="5813425" cy="728980"/>
          </a:xfrm>
          <a:prstGeom prst="rect">
            <a:avLst/>
          </a:prstGeom>
          <a:noFill/>
        </p:spPr>
        <p:txBody>
          <a:bodyPr wrap="square" rtlCol="0" anchor="t" anchorCtr="0">
            <a:noAutofit/>
            <a:scene3d>
              <a:camera prst="orthographicFront"/>
              <a:lightRig rig="threePt" dir="t"/>
            </a:scene3d>
            <a:sp3d contourW="12700"/>
          </a:bodyPr>
          <a:lstStyle/>
          <a:p>
            <a:pPr>
              <a:lnSpc>
                <a:spcPct val="100000"/>
              </a:lnSpc>
            </a:pPr>
            <a:r>
              <a:rPr sz="2000" dirty="0">
                <a:latin typeface="思源黑体 CN Regular" panose="020B0500000000000000" pitchFamily="34" charset="-128"/>
                <a:ea typeface="思源黑体 CN Regular" panose="020B0500000000000000" pitchFamily="34" charset="-128"/>
                <a:cs typeface="+mn-ea"/>
                <a:sym typeface="+mn-lt"/>
              </a:rPr>
              <a:t>3. 大学生涯规划制定的常用方法有“五 W”归零思考法、SWOT 分析法。</a:t>
            </a:r>
            <a:endParaRPr sz="2000" dirty="0">
              <a:latin typeface="思源黑体 CN Regular" panose="020B0500000000000000" pitchFamily="34" charset="-128"/>
              <a:ea typeface="思源黑体 CN Regular" panose="020B0500000000000000" pitchFamily="34" charset="-128"/>
              <a:cs typeface="+mn-ea"/>
              <a:sym typeface="+mn-lt"/>
            </a:endParaRPr>
          </a:p>
        </p:txBody>
      </p:sp>
      <p:sp>
        <p:nvSpPr>
          <p:cNvPr id="103" name="文本框 102"/>
          <p:cNvSpPr txBox="1"/>
          <p:nvPr/>
        </p:nvSpPr>
        <p:spPr>
          <a:xfrm>
            <a:off x="6220460" y="5176520"/>
            <a:ext cx="5970905" cy="964565"/>
          </a:xfrm>
          <a:prstGeom prst="rect">
            <a:avLst/>
          </a:prstGeom>
          <a:noFill/>
        </p:spPr>
        <p:txBody>
          <a:bodyPr wrap="square" rtlCol="0" anchor="t" anchorCtr="0">
            <a:noAutofit/>
            <a:scene3d>
              <a:camera prst="orthographicFront"/>
              <a:lightRig rig="threePt" dir="t"/>
            </a:scene3d>
            <a:sp3d contourW="12700"/>
          </a:bodyPr>
          <a:lstStyle/>
          <a:p>
            <a:pPr>
              <a:lnSpc>
                <a:spcPct val="100000"/>
              </a:lnSpc>
            </a:pPr>
            <a:r>
              <a:rPr sz="2000" dirty="0">
                <a:latin typeface="思源黑体 CN Regular" panose="020B0500000000000000" pitchFamily="34" charset="-128"/>
                <a:ea typeface="思源黑体 CN Regular" panose="020B0500000000000000" pitchFamily="34" charset="-128"/>
                <a:cs typeface="+mn-ea"/>
                <a:sym typeface="+mn-lt"/>
              </a:rPr>
              <a:t>5. 大学生涯规划制定与实施中的阻力有非理性的职业生涯规划信念、自我管理能力不足、不懂得取舍、拖延症、目标实现的条件已发生改变。</a:t>
            </a:r>
            <a:endParaRPr sz="2000" dirty="0">
              <a:latin typeface="思源黑体 CN Regular" panose="020B0500000000000000" pitchFamily="34" charset="-128"/>
              <a:ea typeface="思源黑体 CN Regular" panose="020B0500000000000000" pitchFamily="34" charset="-128"/>
              <a:cs typeface="+mn-ea"/>
              <a:sym typeface="+mn-lt"/>
            </a:endParaRPr>
          </a:p>
        </p:txBody>
      </p:sp>
      <p:pic>
        <p:nvPicPr>
          <p:cNvPr id="3" name="图片 2"/>
          <p:cNvPicPr>
            <a:picLocks noChangeAspect="1"/>
          </p:cNvPicPr>
          <p:nvPr/>
        </p:nvPicPr>
        <p:blipFill>
          <a:blip r:embed="rId1" cstate="screen"/>
          <a:stretch>
            <a:fillRect/>
          </a:stretch>
        </p:blipFill>
        <p:spPr>
          <a:xfrm>
            <a:off x="236313" y="1315297"/>
            <a:ext cx="4266356" cy="4567672"/>
          </a:xfrm>
          <a:prstGeom prst="rect">
            <a:avLst/>
          </a:prstGeom>
        </p:spPr>
      </p:pic>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本章小结</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cxnSp>
        <p:nvCxnSpPr>
          <p:cNvPr id="4" name="直接连接符 3"/>
          <p:cNvCxnSpPr/>
          <p:nvPr/>
        </p:nvCxnSpPr>
        <p:spPr>
          <a:xfrm>
            <a:off x="4502568" y="2871757"/>
            <a:ext cx="1560490" cy="0"/>
          </a:xfrm>
          <a:prstGeom prst="line">
            <a:avLst/>
          </a:prstGeom>
          <a:ln w="6350">
            <a:solidFill>
              <a:schemeClr val="bg1">
                <a:lumMod val="8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465738" y="4499897"/>
            <a:ext cx="1560490" cy="0"/>
          </a:xfrm>
          <a:prstGeom prst="line">
            <a:avLst/>
          </a:prstGeom>
          <a:ln w="6350">
            <a:solidFill>
              <a:schemeClr val="bg1">
                <a:lumMod val="8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6219190" y="2035810"/>
            <a:ext cx="5784850" cy="1381760"/>
          </a:xfrm>
          <a:prstGeom prst="rect">
            <a:avLst/>
          </a:prstGeom>
          <a:noFill/>
        </p:spPr>
        <p:txBody>
          <a:bodyPr wrap="square" rtlCol="0" anchor="t" anchorCtr="0">
            <a:noAutofit/>
            <a:scene3d>
              <a:camera prst="orthographicFront"/>
              <a:lightRig rig="threePt" dir="t"/>
            </a:scene3d>
            <a:sp3d contourW="12700"/>
          </a:bodyPr>
          <a:p>
            <a:pPr>
              <a:lnSpc>
                <a:spcPct val="100000"/>
              </a:lnSpc>
            </a:pPr>
            <a:r>
              <a:rPr sz="2000" dirty="0">
                <a:latin typeface="思源黑体 CN Regular" panose="020B0500000000000000" pitchFamily="34" charset="-128"/>
                <a:ea typeface="思源黑体 CN Regular" panose="020B0500000000000000" pitchFamily="34" charset="-128"/>
                <a:cs typeface="+mn-ea"/>
                <a:sym typeface="+mn-lt"/>
              </a:rPr>
              <a:t>2. 大学生涯规划制定的基本步骤包括清晰个人生涯愿景，自我评估，环境评估，确定职业发展目标，分解目标，寻找差距，制订大学成长计划，实施、评估与修订，等等。</a:t>
            </a:r>
            <a:endParaRPr sz="2000" dirty="0">
              <a:latin typeface="思源黑体 CN Regular" panose="020B0500000000000000" pitchFamily="34" charset="-128"/>
              <a:ea typeface="思源黑体 CN Regular" panose="020B0500000000000000" pitchFamily="34" charset="-128"/>
              <a:cs typeface="+mn-ea"/>
              <a:sym typeface="+mn-lt"/>
            </a:endParaRPr>
          </a:p>
        </p:txBody>
      </p:sp>
      <p:sp>
        <p:nvSpPr>
          <p:cNvPr id="7" name="文本框 6"/>
          <p:cNvSpPr txBox="1"/>
          <p:nvPr/>
        </p:nvSpPr>
        <p:spPr>
          <a:xfrm>
            <a:off x="6219825" y="4375150"/>
            <a:ext cx="5972175" cy="715645"/>
          </a:xfrm>
          <a:prstGeom prst="rect">
            <a:avLst/>
          </a:prstGeom>
          <a:noFill/>
        </p:spPr>
        <p:txBody>
          <a:bodyPr wrap="square" rtlCol="0" anchor="t" anchorCtr="0">
            <a:noAutofit/>
            <a:scene3d>
              <a:camera prst="orthographicFront"/>
              <a:lightRig rig="threePt" dir="t"/>
            </a:scene3d>
            <a:sp3d contourW="12700"/>
          </a:bodyPr>
          <a:lstStyle/>
          <a:p>
            <a:pPr>
              <a:lnSpc>
                <a:spcPct val="100000"/>
              </a:lnSpc>
            </a:pPr>
            <a:r>
              <a:rPr sz="2000" dirty="0">
                <a:latin typeface="思源黑体 CN Regular" panose="020B0500000000000000" pitchFamily="34" charset="-128"/>
                <a:ea typeface="思源黑体 CN Regular" panose="020B0500000000000000" pitchFamily="34" charset="-128"/>
                <a:cs typeface="+mn-ea"/>
                <a:sym typeface="+mn-lt"/>
              </a:rPr>
              <a:t>4. 大学生涯规划制定与实施中的助力有目标图景化、寻求重要他人的帮助、与志同道合的人一起前行。</a:t>
            </a:r>
            <a:endParaRPr sz="2000" dirty="0">
              <a:latin typeface="思源黑体 CN Regular" panose="020B0500000000000000" pitchFamily="34" charset="-128"/>
              <a:ea typeface="思源黑体 CN Regular" panose="020B0500000000000000" pitchFamily="34" charset="-128"/>
              <a:cs typeface="+mn-ea"/>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91" grpId="0"/>
      <p:bldP spid="10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相关资源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8340" y="1097915"/>
            <a:ext cx="10730865" cy="835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000" dirty="0">
                <a:latin typeface="微软雅黑" panose="020B0503020204020204" charset="-122"/>
                <a:ea typeface="微软雅黑" panose="020B0503020204020204" charset="-122"/>
                <a:cs typeface="微软雅黑" panose="020B0503020204020204" charset="-122"/>
                <a:sym typeface="+mn-lt"/>
              </a:rPr>
              <a:t>1. 塞利格曼. 真实的幸福 [M]. 洪兰，译 . 沈阳：万卷出版公司，2010.</a:t>
            </a:r>
            <a:endParaRPr sz="20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000" dirty="0">
                <a:latin typeface="微软雅黑" panose="020B0503020204020204" charset="-122"/>
                <a:ea typeface="微软雅黑" panose="020B0503020204020204" charset="-122"/>
                <a:cs typeface="微软雅黑" panose="020B0503020204020204" charset="-122"/>
                <a:sym typeface="+mn-lt"/>
              </a:rPr>
              <a:t>2. 博克，袁. 拖延心理学 [M]. 北京：中国人民大学出版社，2009.</a:t>
            </a:r>
            <a:endParaRPr sz="2000" dirty="0">
              <a:latin typeface="微软雅黑" panose="020B0503020204020204" charset="-122"/>
              <a:ea typeface="微软雅黑" panose="020B0503020204020204" charset="-122"/>
              <a:cs typeface="微软雅黑" panose="020B0503020204020204" charset="-122"/>
              <a:sym typeface="+mn-lt"/>
            </a:endParaRPr>
          </a:p>
        </p:txBody>
      </p:sp>
      <p:pic>
        <p:nvPicPr>
          <p:cNvPr id="107" name="图片 106"/>
          <p:cNvPicPr/>
          <p:nvPr/>
        </p:nvPicPr>
        <p:blipFill>
          <a:blip r:embed="rId1"/>
          <a:stretch>
            <a:fillRect/>
          </a:stretch>
        </p:blipFill>
        <p:spPr>
          <a:xfrm>
            <a:off x="5417820" y="2350135"/>
            <a:ext cx="5019040" cy="352996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延伸阅读</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Rectangle 3"/>
          <p:cNvSpPr txBox="1">
            <a:spLocks noChangeArrowheads="1"/>
          </p:cNvSpPr>
          <p:nvPr/>
        </p:nvSpPr>
        <p:spPr bwMode="auto">
          <a:xfrm>
            <a:off x="495300" y="904875"/>
            <a:ext cx="413067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sz="2400" b="1" dirty="0">
                <a:solidFill>
                  <a:schemeClr val="bg1"/>
                </a:solidFill>
                <a:latin typeface="思源黑体 CN Bold" panose="020B0800000000000000" pitchFamily="34" charset="-128"/>
                <a:ea typeface="思源黑体 CN Bold" panose="020B0800000000000000" pitchFamily="34" charset="-128"/>
                <a:cs typeface="+mn-ea"/>
                <a:sym typeface="+mn-lt"/>
              </a:rPr>
              <a:t>6 种美德和 24 种性格力量</a:t>
            </a:r>
            <a:endParaRPr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309245" y="1431925"/>
            <a:ext cx="11882755" cy="5065395"/>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世界著名心理学家塞利格曼和彼得森通过共识命名法将人类历史上的哲学、宗教、思想家提到的优良品格进行汇总和归纳，最后归纳出以下 6 大类 24 种性格优势。</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1. 智慧的品德（wisdom）：包括创造性、好奇心、头脑开明、热爱学习和洞察力，这些认知优势涉及掌握知识和促进幸福感的理性思维。</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（1）创造性（creativity）：意味着个体能够产生新颖的想法和做事方法，或者能够创造出有价值的艺术、科学或者其他产品。</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（2）好奇心（curiosity）：对所有持续的体验保持兴趣，进行探索和发现。好奇心和内在动机对于发展技巧和专长非常重要。</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（3）头脑开明（open-mindedness）：深入透彻地思考并全方位地检测事物。心</a:t>
            </a:r>
            <a:r>
              <a:rPr lang="zh-CN" altLang="en-US" sz="2400" dirty="0">
                <a:latin typeface="楷体" panose="02010609060101010101" charset="-122"/>
                <a:ea typeface="楷体" panose="02010609060101010101" charset="-122"/>
                <a:cs typeface="楷体" panose="02010609060101010101" charset="-122"/>
                <a:sym typeface="+mn-lt"/>
              </a:rPr>
              <a:t>理研究认为，头脑开明和批判性思维、判断力、决策相关。这个领域的诸多研究指出，人们在不确定的情境下会经常做出错误判断，所以头脑开明、审慎、理性的品质非常重要。</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（4）热爱学习（love of learning）：掌握新的技能和多个领域的知识。</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zh-CN" altLang="en-US" sz="2400" dirty="0">
                <a:latin typeface="楷体" panose="02010609060101010101" charset="-122"/>
                <a:ea typeface="楷体" panose="02010609060101010101" charset="-122"/>
                <a:cs typeface="楷体" panose="02010609060101010101" charset="-122"/>
                <a:sym typeface="+mn-lt"/>
              </a:rPr>
              <a:t> </a:t>
            </a: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（5）洞察力（perspective）：能够给他人提供明智的建议，能用利己利人的方式</a:t>
            </a:r>
            <a:r>
              <a:rPr lang="zh-CN" altLang="en-US" sz="2400" dirty="0">
                <a:latin typeface="楷体" panose="02010609060101010101" charset="-122"/>
                <a:ea typeface="楷体" panose="02010609060101010101" charset="-122"/>
                <a:cs typeface="楷体" panose="02010609060101010101" charset="-122"/>
                <a:sym typeface="+mn-lt"/>
              </a:rPr>
              <a:t>看待事物。</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5" grpId="0" animBg="1" build="p"/>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延伸阅读</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 name="文本框 1"/>
          <p:cNvSpPr txBox="1"/>
          <p:nvPr/>
        </p:nvSpPr>
        <p:spPr>
          <a:xfrm>
            <a:off x="233680" y="937895"/>
            <a:ext cx="11797030" cy="5643245"/>
          </a:xfrm>
          <a:prstGeom prst="rect">
            <a:avLst/>
          </a:prstGeom>
          <a:noFill/>
        </p:spPr>
        <p:txBody>
          <a:bodyPr wrap="square" rtlCol="0" anchor="t">
            <a:noAutofit/>
          </a:bodyPr>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2. 勇气的品德（courage）：包括真实性、勇敢、坚持、活力。</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（1）真实性（authenticity）：诚实、正直以及真实地表达自我。</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（2）勇气（bravery）：不畏生理或心理方面的威胁、挑战、困顿或痛苦，能够勇敢地根据自己的觉悟采取行动，在遭到反对的时候能够坚持不为所动。</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（3）坚持（perseverance）：坚忍不拔，善始善终。具有坚持性的个体在遭受阻碍或产生退却念头的时候，仍然能够完成具有挑战性的任务。</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（4）活力（zest）：生活充满激情和能量，生气勃勃。</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3. 人道的品德（humanity）：包括善良、爱和社会智商，这些优势对人们建立紧密且良好的关系起到重要的作用。</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（1）善良（kindness）：善良的人对他人充满慷慨、关怀、关照和同情。</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（2）爱（love）：能够珍视、培养与他人的亲密关系，尤其是那些相互分享、关怀、互惠的一对一关系。</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（3）社会智商（social intelligence）：了解自己和他人的动机、情绪和感受，这是一种准确理解自己和他人的心理状态、管理自身情绪、有效适应社会环境的能力。</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4. 公正的品德（justice）：包括公正性、领导力和团队合作精神，这些社会优势</a:t>
            </a:r>
            <a:endParaRPr lang="zh-CN" altLang="en-US" sz="2400" dirty="0">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延伸阅读</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 name="文本框 1"/>
          <p:cNvSpPr txBox="1"/>
          <p:nvPr/>
        </p:nvSpPr>
        <p:spPr>
          <a:xfrm>
            <a:off x="248285" y="925195"/>
            <a:ext cx="11710035" cy="5538470"/>
          </a:xfrm>
          <a:prstGeom prst="rect">
            <a:avLst/>
          </a:prstGeom>
          <a:noFill/>
        </p:spPr>
        <p:txBody>
          <a:bodyPr wrap="square" rtlCol="0" anchor="t">
            <a:noAutofit/>
          </a:bodyPr>
          <a:p>
            <a:pPr algn="l">
              <a:buClrTx/>
              <a:buSzTx/>
              <a:buFontTx/>
            </a:pPr>
            <a:r>
              <a:rPr lang="zh-CN" altLang="en-US" sz="2400" dirty="0">
                <a:latin typeface="楷体" panose="02010609060101010101" charset="-122"/>
                <a:ea typeface="楷体" panose="02010609060101010101" charset="-122"/>
                <a:cs typeface="楷体" panose="02010609060101010101" charset="-122"/>
              </a:rPr>
              <a:t>有助于我们在团队、组织或社区中建立广泛而稳健的社会网络。</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（1）公正性（fairness）：依照公平公正的观念平等对待所有人，不让个人主观情绪影响公平的决定。</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（2）领导力（leadership）：组织团队活动、增进团队成员之间的良好关系，并确保团体能够完成任务。</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（3）团队合作精神（teamwork）：具有团队合作精神的个体和工作团体中的其他成员有良好的关系，对集体忠诚，并做好分内的工作。</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5. 节制的品德（temperance）：包括宽恕、谦虚、审慎和自律，这些优势保护我们远离无节制的过度。</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（1）宽恕（forgiveness）：怀有仁慈、仁爱之心，原谅他人的错误或者接纳他人的缺点，给予别人第二次机会，不采取报复行为。</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（2）谦虚（modesty）：谦虚或谦逊的人让自己的成绩说话，不自吹自擂，也不自视高人一等。谦虚的品质包括正确的自我认识、对他人的成就和缺点的包容，以及强调所有人和事物的价值。</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zh-CN" altLang="en-US" sz="2400" dirty="0">
                <a:latin typeface="楷体" panose="02010609060101010101" charset="-122"/>
                <a:ea typeface="楷体" panose="02010609060101010101" charset="-122"/>
                <a:cs typeface="楷体" panose="02010609060101010101" charset="-122"/>
              </a:rPr>
              <a:t> </a:t>
            </a: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（3）审慎（prudence）：在认真考虑之后做出谨慎的选择，而不冒没有必要的风险，</a:t>
            </a:r>
            <a:endParaRPr lang="zh-CN" altLang="en-US" sz="2400" dirty="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101" name="图片 100"/>
          <p:cNvPicPr/>
          <p:nvPr/>
        </p:nvPicPr>
        <p:blipFill>
          <a:blip r:embed="rId1"/>
          <a:stretch>
            <a:fillRect/>
          </a:stretch>
        </p:blipFill>
        <p:spPr>
          <a:xfrm>
            <a:off x="584200" y="1134745"/>
            <a:ext cx="3133090" cy="5005705"/>
          </a:xfrm>
          <a:prstGeom prst="rect">
            <a:avLst/>
          </a:prstGeom>
          <a:noFill/>
          <a:ln w="9525">
            <a:noFill/>
          </a:ln>
        </p:spPr>
      </p:pic>
      <p:sp>
        <p:nvSpPr>
          <p:cNvPr id="4" name="文本框 3"/>
          <p:cNvSpPr txBox="1"/>
          <p:nvPr/>
        </p:nvSpPr>
        <p:spPr>
          <a:xfrm>
            <a:off x="3959225" y="1421130"/>
            <a:ext cx="7636510" cy="4965065"/>
          </a:xfrm>
          <a:prstGeom prst="rect">
            <a:avLst/>
          </a:prstGeom>
          <a:noFill/>
        </p:spPr>
        <p:txBody>
          <a:bodyPr wrap="square" rtlCol="0" anchor="t">
            <a:noAutofit/>
          </a:bodyPr>
          <a:p>
            <a:pPr indent="457200" fontAlgn="auto">
              <a:lnSpc>
                <a:spcPct val="120000"/>
              </a:lnSpc>
              <a:spcAft>
                <a:spcPts val="1000"/>
              </a:spcAft>
            </a:pPr>
            <a:r>
              <a:rPr lang="zh-CN" altLang="en-US" sz="2400" b="1">
                <a:solidFill>
                  <a:srgbClr val="FF0000"/>
                </a:solidFill>
              </a:rPr>
              <a:t>“修学储能”</a:t>
            </a:r>
            <a:r>
              <a:rPr lang="zh-CN" altLang="en-US" sz="2400"/>
              <a:t>是我国著名教育家杨昌济先生提出的教育理念。“修”是指学问、品行方面的修养和锻炼，“学”是指知识、见识，“储”是指积蓄、备用，“能”是指才干、本事。它包含“德、识、才、学”四个方面的培养、锻炼和发展。</a:t>
            </a:r>
            <a:endParaRPr lang="zh-CN" altLang="en-US" sz="2400"/>
          </a:p>
          <a:p>
            <a:pPr indent="457200" fontAlgn="auto">
              <a:lnSpc>
                <a:spcPct val="120000"/>
              </a:lnSpc>
              <a:spcAft>
                <a:spcPts val="1000"/>
              </a:spcAft>
            </a:pPr>
            <a:r>
              <a:rPr lang="zh-CN" altLang="en-US" sz="2400" b="1">
                <a:solidFill>
                  <a:srgbClr val="FF0000"/>
                </a:solidFill>
              </a:rPr>
              <a:t>大学阶段是我们职业生涯发展中的一个重要准备阶段。</a:t>
            </a:r>
            <a:r>
              <a:rPr lang="zh-CN" altLang="en-US" sz="2400"/>
              <a:t>在这个重要的发展阶段里，我们准备得充分与否会直接在我们找工作时体现出来。大学阶段究竟学什么，如何学，如何确定 4 年后的出路，等等，是每个大学生进入大学后应该思考清楚的一个重要问题。</a:t>
            </a:r>
            <a:endParaRPr lang="zh-CN" altLang="en-US" sz="2400"/>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延伸阅读</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 name="文本框 1"/>
          <p:cNvSpPr txBox="1"/>
          <p:nvPr/>
        </p:nvSpPr>
        <p:spPr>
          <a:xfrm>
            <a:off x="348615" y="837565"/>
            <a:ext cx="11638280" cy="5494020"/>
          </a:xfrm>
          <a:prstGeom prst="rect">
            <a:avLst/>
          </a:prstGeom>
          <a:noFill/>
        </p:spPr>
        <p:txBody>
          <a:bodyPr wrap="square" rtlCol="0" anchor="t">
            <a:noAutofit/>
          </a:bodyPr>
          <a:p>
            <a:pPr algn="l">
              <a:buClrTx/>
              <a:buSzTx/>
              <a:buFontTx/>
            </a:pPr>
            <a:r>
              <a:rPr lang="zh-CN" altLang="en-US" sz="2400" dirty="0">
                <a:latin typeface="楷体" panose="02010609060101010101" charset="-122"/>
                <a:ea typeface="楷体" panose="02010609060101010101" charset="-122"/>
                <a:cs typeface="楷体" panose="02010609060101010101" charset="-122"/>
              </a:rPr>
              <a:t>也不会说出或者做出满足短期快感而导致将来后悔的决定。</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（4）自律（</a:t>
            </a:r>
            <a:r>
              <a:rPr lang="en-US" altLang="zh-CN" sz="2400" dirty="0">
                <a:latin typeface="楷体" panose="02010609060101010101" charset="-122"/>
                <a:ea typeface="楷体" panose="02010609060101010101" charset="-122"/>
                <a:cs typeface="楷体" panose="02010609060101010101" charset="-122"/>
              </a:rPr>
              <a:t>self-regulation</a:t>
            </a:r>
            <a:r>
              <a:rPr lang="zh-CN" altLang="en-US" sz="2400" dirty="0">
                <a:latin typeface="楷体" panose="02010609060101010101" charset="-122"/>
                <a:ea typeface="楷体" panose="02010609060101010101" charset="-122"/>
                <a:cs typeface="楷体" panose="02010609060101010101" charset="-122"/>
              </a:rPr>
              <a:t>）：具有此项品质的个体能够为自己的想法、情绪、冲动和行为负责，能够用有纪律和计划的方法达成目标。</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6. 超然的品德（transcendence）：包括欣赏美好和卓越、感恩、希望、幽默感和精神信仰，这些优势能让我们超越自我的概念，和广阔的世界保持联结，并追求更高的生活意义。</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（1）欣赏美好和卓越（appreciation of beauty and excellence）：具有审美情趣，能够留意并欣赏所有生活领域中的美好事物以及卓越娴熟的表现，包括日常生活体验中对自然的敬畏感、对科学和艺术等领域的敬佩感，以及对道德表现如善良、宽恕或勇敢等行为的仰视和钦佩。</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（2）感恩（gratitude）：意识到生命中美好的事物，感谢它们的发生，并体会其中的愉悦感。感恩可</a:t>
            </a:r>
            <a:r>
              <a:rPr lang="zh-CN" altLang="en-US" sz="2400" dirty="0">
                <a:latin typeface="楷体" panose="02010609060101010101" charset="-122"/>
                <a:ea typeface="楷体" panose="02010609060101010101" charset="-122"/>
                <a:cs typeface="楷体" panose="02010609060101010101" charset="-122"/>
              </a:rPr>
              <a:t>以分为对某个具体的人或事的感恩和对整个世界、对存在本身的感恩。</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（3）希望（hope）：对未来有最好的展望，并努力实现理想的未来。</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（4）幽默感（humour）：具有幽默感的人乐意为他人带来欢笑，能用玩乐、逗趣的</a:t>
            </a:r>
            <a:endParaRPr lang="zh-CN" altLang="en-US" sz="2400" dirty="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延伸阅读</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 name="文本框 1"/>
          <p:cNvSpPr txBox="1"/>
          <p:nvPr/>
        </p:nvSpPr>
        <p:spPr>
          <a:xfrm>
            <a:off x="275590" y="882015"/>
            <a:ext cx="11828145" cy="2853055"/>
          </a:xfrm>
          <a:prstGeom prst="rect">
            <a:avLst/>
          </a:prstGeom>
          <a:noFill/>
        </p:spPr>
        <p:txBody>
          <a:bodyPr wrap="square" rtlCol="0" anchor="t">
            <a:noAutofit/>
          </a:bodyPr>
          <a:p>
            <a:pPr algn="l">
              <a:buClrTx/>
              <a:buSzTx/>
              <a:buFontTx/>
            </a:pPr>
            <a:r>
              <a:rPr lang="zh-CN" altLang="en-US" sz="2400" dirty="0">
                <a:latin typeface="楷体" panose="02010609060101010101" charset="-122"/>
                <a:ea typeface="楷体" panose="02010609060101010101" charset="-122"/>
                <a:cs typeface="楷体" panose="02010609060101010101" charset="-122"/>
              </a:rPr>
              <a:t>方式笑迎生活的挑战。</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（5）精神信仰（spirituality）：对人生有更高的追求，追寻自我存在的意义，</a:t>
            </a:r>
            <a:r>
              <a:rPr lang="zh-CN" altLang="en-US" sz="2400" dirty="0">
                <a:latin typeface="楷体" panose="02010609060101010101" charset="-122"/>
                <a:ea typeface="楷体" panose="02010609060101010101" charset="-122"/>
                <a:cs typeface="楷体" panose="02010609060101010101" charset="-122"/>
              </a:rPr>
              <a:t>相信有超越自身的更大的精神力量的存在。</a:t>
            </a:r>
            <a:endParaRPr lang="zh-CN" altLang="en-US" sz="2400" dirty="0">
              <a:latin typeface="楷体" panose="02010609060101010101" charset="-122"/>
              <a:ea typeface="楷体" panose="02010609060101010101" charset="-122"/>
              <a:cs typeface="楷体" panose="02010609060101010101" charset="-122"/>
            </a:endParaRPr>
          </a:p>
        </p:txBody>
      </p:sp>
      <p:grpSp>
        <p:nvGrpSpPr>
          <p:cNvPr id="5" name="组合 4"/>
          <p:cNvGrpSpPr/>
          <p:nvPr/>
        </p:nvGrpSpPr>
        <p:grpSpPr>
          <a:xfrm>
            <a:off x="412750" y="3192145"/>
            <a:ext cx="11135995" cy="1749425"/>
            <a:chOff x="517" y="7197"/>
            <a:chExt cx="17537" cy="2755"/>
          </a:xfrm>
        </p:grpSpPr>
        <p:sp>
          <p:nvSpPr>
            <p:cNvPr id="4" name="圆角矩形 3"/>
            <p:cNvSpPr/>
            <p:nvPr/>
          </p:nvSpPr>
          <p:spPr>
            <a:xfrm>
              <a:off x="1504" y="7298"/>
              <a:ext cx="16550" cy="2654"/>
            </a:xfrm>
            <a:prstGeom prst="roundRect">
              <a:avLst/>
            </a:prstGeom>
            <a:solidFill>
              <a:srgbClr val="E0EFDC"/>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09" name="图片 108"/>
            <p:cNvPicPr/>
            <p:nvPr/>
          </p:nvPicPr>
          <p:blipFill>
            <a:blip r:embed="rId1">
              <a:clrChange>
                <a:clrFrom>
                  <a:srgbClr val="FFFFFF">
                    <a:alpha val="100000"/>
                  </a:srgbClr>
                </a:clrFrom>
                <a:clrTo>
                  <a:srgbClr val="FFFFFF">
                    <a:alpha val="100000"/>
                    <a:alpha val="0"/>
                  </a:srgbClr>
                </a:clrTo>
              </a:clrChange>
            </a:blip>
            <a:stretch>
              <a:fillRect/>
            </a:stretch>
          </p:blipFill>
          <p:spPr>
            <a:xfrm>
              <a:off x="517" y="7197"/>
              <a:ext cx="2666" cy="2666"/>
            </a:xfrm>
            <a:prstGeom prst="rect">
              <a:avLst/>
            </a:prstGeom>
            <a:noFill/>
            <a:ln w="9525">
              <a:noFill/>
            </a:ln>
          </p:spPr>
        </p:pic>
        <p:sp>
          <p:nvSpPr>
            <p:cNvPr id="6" name="文本框 5"/>
            <p:cNvSpPr txBox="1"/>
            <p:nvPr/>
          </p:nvSpPr>
          <p:spPr>
            <a:xfrm>
              <a:off x="3340" y="7501"/>
              <a:ext cx="14372" cy="2062"/>
            </a:xfrm>
            <a:prstGeom prst="rect">
              <a:avLst/>
            </a:prstGeom>
            <a:noFill/>
          </p:spPr>
          <p:txBody>
            <a:bodyPr wrap="square" rtlCol="0" anchor="t">
              <a:spAutoFit/>
            </a:bodyPr>
            <a:p>
              <a:pPr>
                <a:lnSpc>
                  <a:spcPct val="110000"/>
                </a:lnSpc>
              </a:pPr>
              <a:r>
                <a:rPr lang="zh-CN" altLang="en-US" b="1"/>
                <a:t>思考</a:t>
              </a:r>
              <a:endParaRPr lang="zh-CN" altLang="en-US"/>
            </a:p>
            <a:p>
              <a:pPr indent="457200" fontAlgn="auto">
                <a:lnSpc>
                  <a:spcPct val="110000"/>
                </a:lnSpc>
              </a:pPr>
              <a:r>
                <a:rPr lang="zh-CN" altLang="en-US"/>
                <a:t>1. 根据塞利格曼和彼得森所列的 6 大类 24 种性格优势判断，你大概有多少种性格优势？</a:t>
              </a:r>
              <a:endParaRPr lang="zh-CN" altLang="en-US"/>
            </a:p>
            <a:p>
              <a:pPr indent="457200" fontAlgn="auto">
                <a:lnSpc>
                  <a:spcPct val="110000"/>
                </a:lnSpc>
              </a:pPr>
              <a:r>
                <a:rPr lang="zh-CN" altLang="en-US"/>
                <a:t>2. 除了这 24 种性格优势之外，还有哪些性格可以构成优势？</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2975791" y="2767890"/>
            <a:ext cx="6912968" cy="132207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rPr>
              <a:t>感谢观看</a:t>
            </a:r>
            <a:endPar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2037024" y="3145135"/>
            <a:ext cx="8117840" cy="1753235"/>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大学生涯规划的基本原则</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与基本步骤</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第一节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一、大学生涯规划的基本原则</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93700" y="1731010"/>
            <a:ext cx="6379845" cy="4580255"/>
          </a:xfrm>
          <a:prstGeom prst="rect">
            <a:avLst/>
          </a:prstGeom>
          <a:noFill/>
        </p:spPr>
        <p:txBody>
          <a:bodyPr wrap="square" rtlCol="0" anchor="t">
            <a:noAutofit/>
          </a:bodyPr>
          <a:p>
            <a:pPr algn="l" fontAlgn="auto">
              <a:lnSpc>
                <a:spcPct val="100000"/>
              </a:lnSpc>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充分了解自己的个人特质和职场特点是科学制定生涯规划的首要原则。在制定大学生涯规划的过程中，之所以要充分探索自我和职场，是因为其可以帮助我们避免职业目标提前闭合。职业目标的确定需要经历肯定—否定—肯定过程，而职业目标提前闭合则意味着没有经历对各选项的探索就确定了职业目标，导致的结果是限制个人和职业认同。从生涯未决类型的观点来说，职业目标提前闭合会使我们的生涯决定落入已决—犹豫这一类型之中。个人虽然暂时做出决定，但不能做出实际的选择，经常出现自我冲突。</a:t>
            </a:r>
            <a:endParaRPr lang="zh-CN" altLang="en-US" sz="2400" dirty="0">
              <a:latin typeface="楷体" panose="02010609060101010101" charset="-122"/>
              <a:ea typeface="楷体" panose="02010609060101010101" charset="-122"/>
              <a:cs typeface="楷体" panose="02010609060101010101" charset="-122"/>
            </a:endParaRPr>
          </a:p>
        </p:txBody>
      </p:sp>
      <p:sp>
        <p:nvSpPr>
          <p:cNvPr id="22" name="Rectangle 30"/>
          <p:cNvSpPr txBox="1">
            <a:spLocks noRot="1" noChangeArrowheads="1"/>
          </p:cNvSpPr>
          <p:nvPr/>
        </p:nvSpPr>
        <p:spPr bwMode="auto">
          <a:xfrm>
            <a:off x="39370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（一）充分探索，避免提前闭合</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03" name="图片 102"/>
          <p:cNvPicPr/>
          <p:nvPr/>
        </p:nvPicPr>
        <p:blipFill>
          <a:blip r:embed="rId1"/>
          <a:srcRect l="8569" r="26842"/>
          <a:stretch>
            <a:fillRect/>
          </a:stretch>
        </p:blipFill>
        <p:spPr>
          <a:xfrm>
            <a:off x="7128510" y="1611630"/>
            <a:ext cx="4515485" cy="392049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tags/tag1.xml><?xml version="1.0" encoding="utf-8"?>
<p:tagLst xmlns:p="http://schemas.openxmlformats.org/presentationml/2006/main">
  <p:tag name="TIMING" val="|3.3"/>
</p:tagLst>
</file>

<file path=ppt/tags/tag10.xml><?xml version="1.0" encoding="utf-8"?>
<p:tagLst xmlns:p="http://schemas.openxmlformats.org/presentationml/2006/main">
  <p:tag name="TIMING" val="|2.9"/>
</p:tagLst>
</file>

<file path=ppt/tags/tag100.xml><?xml version="1.0" encoding="utf-8"?>
<p:tagLst xmlns:p="http://schemas.openxmlformats.org/presentationml/2006/main">
  <p:tag name="TABLE_ENDDRAG_ORIGIN_RECT" val="888*402"/>
  <p:tag name="TABLE_ENDDRAG_RECT" val="33*94*888*402"/>
</p:tagLst>
</file>

<file path=ppt/tags/tag101.xml><?xml version="1.0" encoding="utf-8"?>
<p:tagLst xmlns:p="http://schemas.openxmlformats.org/presentationml/2006/main">
  <p:tag name="TIMING" val="|2.9"/>
</p:tagLst>
</file>

<file path=ppt/tags/tag102.xml><?xml version="1.0" encoding="utf-8"?>
<p:tagLst xmlns:p="http://schemas.openxmlformats.org/presentationml/2006/main">
  <p:tag name="TIMING" val="|2.9"/>
</p:tagLst>
</file>

<file path=ppt/tags/tag103.xml><?xml version="1.0" encoding="utf-8"?>
<p:tagLst xmlns:p="http://schemas.openxmlformats.org/presentationml/2006/main">
  <p:tag name="TIMING" val="|2.9"/>
</p:tagLst>
</file>

<file path=ppt/tags/tag104.xml><?xml version="1.0" encoding="utf-8"?>
<p:tagLst xmlns:p="http://schemas.openxmlformats.org/presentationml/2006/main">
  <p:tag name="TIMING" val="|2.9"/>
</p:tagLst>
</file>

<file path=ppt/tags/tag105.xml><?xml version="1.0" encoding="utf-8"?>
<p:tagLst xmlns:p="http://schemas.openxmlformats.org/presentationml/2006/main">
  <p:tag name="KSO_WM_DIAGRAM_VIRTUALLY_FRAME" val="{&quot;height&quot;:230.8,&quot;left&quot;:184.55,&quot;top&quot;:172,&quot;width&quot;:561.25}"/>
</p:tagLst>
</file>

<file path=ppt/tags/tag106.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1_4"/>
  <p:tag name="KSO_WM_UNIT_ID" val="diagram20168778_3*q_h_i*1_1_4"/>
  <p:tag name="KSO_WM_UNIT_LAYERLEVEL" val="1_1_1"/>
  <p:tag name="KSO_WM_DIAGRAM_GROUP_CODE" val="q1-1"/>
  <p:tag name="KSO_WM_UNIT_FILL_FORE_SCHEMECOLOR_INDEX" val="7"/>
  <p:tag name="KSO_WM_UNIT_FILL_TYPE" val="1"/>
  <p:tag name="KSO_WM_UNIT_TEXT_FILL_FORE_SCHEMECOLOR_INDEX" val="14"/>
  <p:tag name="KSO_WM_UNIT_TEXT_FILL_TYPE" val="1"/>
  <p:tag name="KSO_WM_DIAGRAM_VIRTUALLY_FRAME" val="{&quot;height&quot;:230.8,&quot;left&quot;:184.55,&quot;top&quot;:172,&quot;width&quot;:561.25}"/>
</p:tagLst>
</file>

<file path=ppt/tags/tag107.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1_1"/>
  <p:tag name="KSO_WM_UNIT_ID" val="diagram20168778_3*q_h_i*1_1_1"/>
  <p:tag name="KSO_WM_UNIT_LAYERLEVEL" val="1_1_1"/>
  <p:tag name="KSO_WM_DIAGRAM_GROUP_CODE" val="q1-1"/>
  <p:tag name="KSO_WM_UNIT_TEXT_FILL_FORE_SCHEMECOLOR_INDEX" val="14"/>
  <p:tag name="KSO_WM_UNIT_TEXT_FILL_TYPE" val="1"/>
  <p:tag name="KSO_WM_DIAGRAM_VIRTUALLY_FRAME" val="{&quot;height&quot;:230.8,&quot;left&quot;:184.55,&quot;top&quot;:172,&quot;width&quot;:561.25}"/>
</p:tagLst>
</file>

<file path=ppt/tags/tag108.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2_4"/>
  <p:tag name="KSO_WM_UNIT_ID" val="diagram20168778_3*q_h_i*1_2_4"/>
  <p:tag name="KSO_WM_UNIT_LAYERLEVEL" val="1_1_1"/>
  <p:tag name="KSO_WM_DIAGRAM_GROUP_CODE" val="q1-1"/>
  <p:tag name="KSO_WM_UNIT_FILL_FORE_SCHEMECOLOR_INDEX" val="6"/>
  <p:tag name="KSO_WM_UNIT_FILL_TYPE" val="1"/>
  <p:tag name="KSO_WM_UNIT_TEXT_FILL_FORE_SCHEMECOLOR_INDEX" val="14"/>
  <p:tag name="KSO_WM_UNIT_TEXT_FILL_TYPE" val="1"/>
  <p:tag name="KSO_WM_DIAGRAM_VIRTUALLY_FRAME" val="{&quot;height&quot;:230.8,&quot;left&quot;:184.55,&quot;top&quot;:172,&quot;width&quot;:561.25}"/>
</p:tagLst>
</file>

<file path=ppt/tags/tag109.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2_1"/>
  <p:tag name="KSO_WM_UNIT_ID" val="diagram20168778_3*q_h_i*1_2_1"/>
  <p:tag name="KSO_WM_UNIT_LAYERLEVEL" val="1_1_1"/>
  <p:tag name="KSO_WM_DIAGRAM_GROUP_CODE" val="q1-1"/>
  <p:tag name="KSO_WM_UNIT_TEXT_FILL_FORE_SCHEMECOLOR_INDEX" val="14"/>
  <p:tag name="KSO_WM_UNIT_TEXT_FILL_TYPE" val="1"/>
  <p:tag name="KSO_WM_DIAGRAM_VIRTUALLY_FRAME" val="{&quot;height&quot;:230.8,&quot;left&quot;:184.55,&quot;top&quot;:172,&quot;width&quot;:561.25}"/>
</p:tagLst>
</file>

<file path=ppt/tags/tag11.xml><?xml version="1.0" encoding="utf-8"?>
<p:tagLst xmlns:p="http://schemas.openxmlformats.org/presentationml/2006/main">
  <p:tag name="TIMING" val="|2.9"/>
</p:tagLst>
</file>

<file path=ppt/tags/tag110.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3_4"/>
  <p:tag name="KSO_WM_UNIT_ID" val="diagram20168778_3*q_h_i*1_3_4"/>
  <p:tag name="KSO_WM_UNIT_LAYERLEVEL" val="1_1_1"/>
  <p:tag name="KSO_WM_DIAGRAM_GROUP_CODE" val="q1-1"/>
  <p:tag name="KSO_WM_UNIT_FILL_FORE_SCHEMECOLOR_INDEX" val="8"/>
  <p:tag name="KSO_WM_UNIT_FILL_TYPE" val="1"/>
  <p:tag name="KSO_WM_UNIT_TEXT_FILL_FORE_SCHEMECOLOR_INDEX" val="14"/>
  <p:tag name="KSO_WM_UNIT_TEXT_FILL_TYPE" val="1"/>
  <p:tag name="KSO_WM_DIAGRAM_VIRTUALLY_FRAME" val="{&quot;height&quot;:230.8,&quot;left&quot;:184.55,&quot;top&quot;:172,&quot;width&quot;:561.25}"/>
</p:tagLst>
</file>

<file path=ppt/tags/tag111.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3_1"/>
  <p:tag name="KSO_WM_UNIT_ID" val="diagram20168778_3*q_h_i*1_3_1"/>
  <p:tag name="KSO_WM_UNIT_LAYERLEVEL" val="1_1_1"/>
  <p:tag name="KSO_WM_DIAGRAM_GROUP_CODE" val="q1-1"/>
  <p:tag name="KSO_WM_UNIT_TEXT_FILL_FORE_SCHEMECOLOR_INDEX" val="14"/>
  <p:tag name="KSO_WM_UNIT_TEXT_FILL_TYPE" val="1"/>
  <p:tag name="KSO_WM_DIAGRAM_VIRTUALLY_FRAME" val="{&quot;height&quot;:230.8,&quot;left&quot;:184.55,&quot;top&quot;:172,&quot;width&quot;:561.25}"/>
</p:tagLst>
</file>

<file path=ppt/tags/tag112.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4_4"/>
  <p:tag name="KSO_WM_UNIT_ID" val="diagram20168778_3*q_h_i*1_4_4"/>
  <p:tag name="KSO_WM_UNIT_LAYERLEVEL" val="1_1_1"/>
  <p:tag name="KSO_WM_DIAGRAM_GROUP_CODE" val="q1-1"/>
  <p:tag name="KSO_WM_UNIT_FILL_FORE_SCHEMECOLOR_INDEX" val="5"/>
  <p:tag name="KSO_WM_UNIT_FILL_TYPE" val="1"/>
  <p:tag name="KSO_WM_UNIT_TEXT_FILL_FORE_SCHEMECOLOR_INDEX" val="14"/>
  <p:tag name="KSO_WM_UNIT_TEXT_FILL_TYPE" val="1"/>
  <p:tag name="KSO_WM_DIAGRAM_VIRTUALLY_FRAME" val="{&quot;height&quot;:230.8,&quot;left&quot;:184.55,&quot;top&quot;:172,&quot;width&quot;:561.25}"/>
</p:tagLst>
</file>

<file path=ppt/tags/tag113.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4_1"/>
  <p:tag name="KSO_WM_UNIT_ID" val="diagram20168778_3*q_h_i*1_4_1"/>
  <p:tag name="KSO_WM_UNIT_LAYERLEVEL" val="1_1_1"/>
  <p:tag name="KSO_WM_DIAGRAM_GROUP_CODE" val="q1-1"/>
  <p:tag name="KSO_WM_UNIT_TEXT_FILL_FORE_SCHEMECOLOR_INDEX" val="14"/>
  <p:tag name="KSO_WM_UNIT_TEXT_FILL_TYPE" val="1"/>
  <p:tag name="KSO_WM_DIAGRAM_VIRTUALLY_FRAME" val="{&quot;height&quot;:230.8,&quot;left&quot;:184.55,&quot;top&quot;:172,&quot;width&quot;:561.25}"/>
</p:tagLst>
</file>

<file path=ppt/tags/tag114.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1_2"/>
  <p:tag name="KSO_WM_UNIT_ID" val="diagram20168778_3*q_h_i*1_1_2"/>
  <p:tag name="KSO_WM_UNIT_LAYERLEVEL" val="1_1_1"/>
  <p:tag name="KSO_WM_DIAGRAM_GROUP_CODE" val="q1-1"/>
  <p:tag name="KSO_WM_UNIT_FILL_FORE_SCHEMECOLOR_INDEX" val="7"/>
  <p:tag name="KSO_WM_UNIT_FILL_TYPE" val="1"/>
  <p:tag name="KSO_WM_UNIT_TEXT_FILL_FORE_SCHEMECOLOR_INDEX" val="14"/>
  <p:tag name="KSO_WM_UNIT_TEXT_FILL_TYPE" val="1"/>
  <p:tag name="KSO_WM_DIAGRAM_VIRTUALLY_FRAME" val="{&quot;height&quot;:230.8,&quot;left&quot;:184.55,&quot;top&quot;:172,&quot;width&quot;:561.25}"/>
</p:tagLst>
</file>

<file path=ppt/tags/tag115.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1_3"/>
  <p:tag name="KSO_WM_UNIT_ID" val="diagram20168778_3*q_h_i*1_1_3"/>
  <p:tag name="KSO_WM_UNIT_LAYERLEVEL" val="1_1_1"/>
  <p:tag name="KSO_WM_DIAGRAM_GROUP_CODE" val="q1-1"/>
  <p:tag name="KSO_WM_UNIT_FILL_FORE_SCHEMECOLOR_INDEX" val="13"/>
  <p:tag name="KSO_WM_UNIT_FILL_TYPE" val="1"/>
  <p:tag name="KSO_WM_UNIT_TEXT_FILL_FORE_SCHEMECOLOR_INDEX" val="14"/>
  <p:tag name="KSO_WM_UNIT_TEXT_FILL_TYPE" val="1"/>
  <p:tag name="KSO_WM_DIAGRAM_VIRTUALLY_FRAME" val="{&quot;height&quot;:230.8,&quot;left&quot;:184.55,&quot;top&quot;:172,&quot;width&quot;:561.25}"/>
</p:tagLst>
</file>

<file path=ppt/tags/tag116.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2_2"/>
  <p:tag name="KSO_WM_UNIT_ID" val="diagram20168778_3*q_h_i*1_2_2"/>
  <p:tag name="KSO_WM_UNIT_LAYERLEVEL" val="1_1_1"/>
  <p:tag name="KSO_WM_DIAGRAM_GROUP_CODE" val="q1-1"/>
  <p:tag name="KSO_WM_UNIT_FILL_FORE_SCHEMECOLOR_INDEX" val="6"/>
  <p:tag name="KSO_WM_UNIT_FILL_TYPE" val="1"/>
  <p:tag name="KSO_WM_UNIT_TEXT_FILL_FORE_SCHEMECOLOR_INDEX" val="14"/>
  <p:tag name="KSO_WM_UNIT_TEXT_FILL_TYPE" val="1"/>
  <p:tag name="KSO_WM_DIAGRAM_VIRTUALLY_FRAME" val="{&quot;height&quot;:230.8,&quot;left&quot;:184.55,&quot;top&quot;:172,&quot;width&quot;:561.25}"/>
</p:tagLst>
</file>

<file path=ppt/tags/tag117.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2_3"/>
  <p:tag name="KSO_WM_UNIT_ID" val="diagram20168778_3*q_h_i*1_2_3"/>
  <p:tag name="KSO_WM_UNIT_LAYERLEVEL" val="1_1_1"/>
  <p:tag name="KSO_WM_DIAGRAM_GROUP_CODE" val="q1-1"/>
  <p:tag name="KSO_WM_UNIT_FILL_FORE_SCHEMECOLOR_INDEX" val="13"/>
  <p:tag name="KSO_WM_UNIT_FILL_TYPE" val="1"/>
  <p:tag name="KSO_WM_UNIT_TEXT_FILL_FORE_SCHEMECOLOR_INDEX" val="14"/>
  <p:tag name="KSO_WM_UNIT_TEXT_FILL_TYPE" val="1"/>
  <p:tag name="KSO_WM_DIAGRAM_VIRTUALLY_FRAME" val="{&quot;height&quot;:230.8,&quot;left&quot;:184.55,&quot;top&quot;:172,&quot;width&quot;:561.25}"/>
</p:tagLst>
</file>

<file path=ppt/tags/tag118.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3_2"/>
  <p:tag name="KSO_WM_UNIT_ID" val="diagram20168778_3*q_h_i*1_3_2"/>
  <p:tag name="KSO_WM_UNIT_LAYERLEVEL" val="1_1_1"/>
  <p:tag name="KSO_WM_DIAGRAM_GROUP_CODE" val="q1-1"/>
  <p:tag name="KSO_WM_UNIT_FILL_FORE_SCHEMECOLOR_INDEX" val="8"/>
  <p:tag name="KSO_WM_UNIT_FILL_TYPE" val="1"/>
  <p:tag name="KSO_WM_UNIT_TEXT_FILL_FORE_SCHEMECOLOR_INDEX" val="14"/>
  <p:tag name="KSO_WM_UNIT_TEXT_FILL_TYPE" val="1"/>
  <p:tag name="KSO_WM_DIAGRAM_VIRTUALLY_FRAME" val="{&quot;height&quot;:230.8,&quot;left&quot;:184.55,&quot;top&quot;:172,&quot;width&quot;:561.25}"/>
</p:tagLst>
</file>

<file path=ppt/tags/tag119.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3_3"/>
  <p:tag name="KSO_WM_UNIT_ID" val="diagram20168778_3*q_h_i*1_3_3"/>
  <p:tag name="KSO_WM_UNIT_LAYERLEVEL" val="1_1_1"/>
  <p:tag name="KSO_WM_DIAGRAM_GROUP_CODE" val="q1-1"/>
  <p:tag name="KSO_WM_UNIT_FILL_FORE_SCHEMECOLOR_INDEX" val="13"/>
  <p:tag name="KSO_WM_UNIT_FILL_TYPE" val="1"/>
  <p:tag name="KSO_WM_UNIT_TEXT_FILL_FORE_SCHEMECOLOR_INDEX" val="14"/>
  <p:tag name="KSO_WM_UNIT_TEXT_FILL_TYPE" val="1"/>
  <p:tag name="KSO_WM_DIAGRAM_VIRTUALLY_FRAME" val="{&quot;height&quot;:230.8,&quot;left&quot;:184.55,&quot;top&quot;:172,&quot;width&quot;:561.25}"/>
</p:tagLst>
</file>

<file path=ppt/tags/tag12.xml><?xml version="1.0" encoding="utf-8"?>
<p:tagLst xmlns:p="http://schemas.openxmlformats.org/presentationml/2006/main">
  <p:tag name="TIMING" val="|2.9"/>
</p:tagLst>
</file>

<file path=ppt/tags/tag120.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4_2"/>
  <p:tag name="KSO_WM_UNIT_ID" val="diagram20168778_3*q_h_i*1_4_2"/>
  <p:tag name="KSO_WM_UNIT_LAYERLEVEL" val="1_1_1"/>
  <p:tag name="KSO_WM_DIAGRAM_GROUP_CODE" val="q1-1"/>
  <p:tag name="KSO_WM_UNIT_FILL_FORE_SCHEMECOLOR_INDEX" val="5"/>
  <p:tag name="KSO_WM_UNIT_FILL_TYPE" val="1"/>
  <p:tag name="KSO_WM_UNIT_TEXT_FILL_FORE_SCHEMECOLOR_INDEX" val="14"/>
  <p:tag name="KSO_WM_UNIT_TEXT_FILL_TYPE" val="1"/>
  <p:tag name="KSO_WM_DIAGRAM_VIRTUALLY_FRAME" val="{&quot;height&quot;:230.8,&quot;left&quot;:184.55,&quot;top&quot;:172,&quot;width&quot;:561.25}"/>
</p:tagLst>
</file>

<file path=ppt/tags/tag121.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4_3"/>
  <p:tag name="KSO_WM_UNIT_ID" val="diagram20168778_3*q_h_i*1_4_3"/>
  <p:tag name="KSO_WM_UNIT_LAYERLEVEL" val="1_1_1"/>
  <p:tag name="KSO_WM_DIAGRAM_GROUP_CODE" val="q1-1"/>
  <p:tag name="KSO_WM_UNIT_FILL_FORE_SCHEMECOLOR_INDEX" val="13"/>
  <p:tag name="KSO_WM_UNIT_FILL_TYPE" val="1"/>
  <p:tag name="KSO_WM_UNIT_TEXT_FILL_FORE_SCHEMECOLOR_INDEX" val="14"/>
  <p:tag name="KSO_WM_UNIT_TEXT_FILL_TYPE" val="1"/>
  <p:tag name="KSO_WM_DIAGRAM_VIRTUALLY_FRAME" val="{&quot;height&quot;:230.8,&quot;left&quot;:184.55,&quot;top&quot;:172,&quot;width&quot;:561.25}"/>
</p:tagLst>
</file>

<file path=ppt/tags/tag122.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68778_3*q_h_a*1_1_1"/>
  <p:tag name="KSO_WM_UNIT_TEXT_FILL_FORE_SCHEMECOLOR_INDEX" val="14"/>
  <p:tag name="KSO_WM_UNIT_TEXT_FILL_TYPE" val="1"/>
  <p:tag name="KSO_WM_DIAGRAM_VIRTUALLY_FRAME" val="{&quot;height&quot;:230.8,&quot;left&quot;:184.55,&quot;top&quot;:172,&quot;width&quot;:561.25}"/>
</p:tagLst>
</file>

<file path=ppt/tags/tag123.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f"/>
  <p:tag name="KSO_WM_UNIT_INDEX" val="1_1_1"/>
  <p:tag name="KSO_WM_UNIT_LAYERLEVEL" val="1_1_1"/>
  <p:tag name="KSO_WM_UNIT_VALUE" val="27"/>
  <p:tag name="KSO_WM_UNIT_HIGHLIGHT" val="0"/>
  <p:tag name="KSO_WM_UNIT_COMPATIBLE" val="0"/>
  <p:tag name="KSO_WM_UNIT_CLEAR" val="0"/>
  <p:tag name="KSO_WM_UNIT_PRESET_TEXT_INDEX" val="4"/>
  <p:tag name="KSO_WM_UNIT_PRESET_TEXT_LEN" val="36"/>
  <p:tag name="KSO_WM_DIAGRAM_GROUP_CODE" val="q1-1"/>
  <p:tag name="KSO_WM_UNIT_ID" val="diagram20168778_3*q_h_f*1_1_1"/>
  <p:tag name="KSO_WM_UNIT_TEXT_FILL_FORE_SCHEMECOLOR_INDEX" val="14"/>
  <p:tag name="KSO_WM_UNIT_TEXT_FILL_TYPE" val="1"/>
  <p:tag name="KSO_WM_DIAGRAM_VIRTUALLY_FRAME" val="{&quot;height&quot;:230.8,&quot;left&quot;:184.55,&quot;top&quot;:172,&quot;width&quot;:561.25}"/>
</p:tagLst>
</file>

<file path=ppt/tags/tag124.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a"/>
  <p:tag name="KSO_WM_UNIT_INDEX" val="1_3_1"/>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68778_3*q_h_a*1_3_1"/>
  <p:tag name="KSO_WM_UNIT_TEXT_FILL_FORE_SCHEMECOLOR_INDEX" val="14"/>
  <p:tag name="KSO_WM_UNIT_TEXT_FILL_TYPE" val="1"/>
  <p:tag name="KSO_WM_DIAGRAM_VIRTUALLY_FRAME" val="{&quot;height&quot;:230.8,&quot;left&quot;:184.55,&quot;top&quot;:172,&quot;width&quot;:561.25}"/>
</p:tagLst>
</file>

<file path=ppt/tags/tag125.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f"/>
  <p:tag name="KSO_WM_UNIT_INDEX" val="1_3_1"/>
  <p:tag name="KSO_WM_UNIT_LAYERLEVEL" val="1_1_1"/>
  <p:tag name="KSO_WM_UNIT_VALUE" val="27"/>
  <p:tag name="KSO_WM_UNIT_HIGHLIGHT" val="0"/>
  <p:tag name="KSO_WM_UNIT_COMPATIBLE" val="0"/>
  <p:tag name="KSO_WM_UNIT_CLEAR" val="0"/>
  <p:tag name="KSO_WM_UNIT_PRESET_TEXT_INDEX" val="4"/>
  <p:tag name="KSO_WM_UNIT_PRESET_TEXT_LEN" val="36"/>
  <p:tag name="KSO_WM_DIAGRAM_GROUP_CODE" val="q1-1"/>
  <p:tag name="KSO_WM_UNIT_ID" val="diagram20168778_3*q_h_f*1_3_1"/>
  <p:tag name="KSO_WM_UNIT_TEXT_FILL_FORE_SCHEMECOLOR_INDEX" val="14"/>
  <p:tag name="KSO_WM_UNIT_TEXT_FILL_TYPE" val="1"/>
  <p:tag name="KSO_WM_DIAGRAM_VIRTUALLY_FRAME" val="{&quot;height&quot;:230.8,&quot;left&quot;:184.55,&quot;top&quot;:172,&quot;width&quot;:561.25}"/>
</p:tagLst>
</file>

<file path=ppt/tags/tag126.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68778_3*q_h_a*1_2_1"/>
  <p:tag name="KSO_WM_UNIT_TEXT_FILL_FORE_SCHEMECOLOR_INDEX" val="14"/>
  <p:tag name="KSO_WM_UNIT_TEXT_FILL_TYPE" val="1"/>
  <p:tag name="KSO_WM_DIAGRAM_VIRTUALLY_FRAME" val="{&quot;height&quot;:230.8,&quot;left&quot;:184.55,&quot;top&quot;:172,&quot;width&quot;:561.25}"/>
</p:tagLst>
</file>

<file path=ppt/tags/tag127.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f"/>
  <p:tag name="KSO_WM_UNIT_INDEX" val="1_2_1"/>
  <p:tag name="KSO_WM_UNIT_LAYERLEVEL" val="1_1_1"/>
  <p:tag name="KSO_WM_UNIT_VALUE" val="27"/>
  <p:tag name="KSO_WM_UNIT_HIGHLIGHT" val="0"/>
  <p:tag name="KSO_WM_UNIT_COMPATIBLE" val="0"/>
  <p:tag name="KSO_WM_UNIT_CLEAR" val="0"/>
  <p:tag name="KSO_WM_UNIT_PRESET_TEXT_INDEX" val="4"/>
  <p:tag name="KSO_WM_UNIT_PRESET_TEXT_LEN" val="36"/>
  <p:tag name="KSO_WM_DIAGRAM_GROUP_CODE" val="q1-1"/>
  <p:tag name="KSO_WM_UNIT_ID" val="diagram20168778_3*q_h_f*1_2_1"/>
  <p:tag name="KSO_WM_UNIT_TEXT_FILL_FORE_SCHEMECOLOR_INDEX" val="14"/>
  <p:tag name="KSO_WM_UNIT_TEXT_FILL_TYPE" val="1"/>
  <p:tag name="KSO_WM_DIAGRAM_VIRTUALLY_FRAME" val="{&quot;height&quot;:230.8,&quot;left&quot;:184.55,&quot;top&quot;:172,&quot;width&quot;:561.25}"/>
</p:tagLst>
</file>

<file path=ppt/tags/tag128.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a"/>
  <p:tag name="KSO_WM_UNIT_INDEX" val="1_4_1"/>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68778_3*q_h_a*1_4_1"/>
  <p:tag name="KSO_WM_UNIT_TEXT_FILL_FORE_SCHEMECOLOR_INDEX" val="14"/>
  <p:tag name="KSO_WM_UNIT_TEXT_FILL_TYPE" val="1"/>
  <p:tag name="KSO_WM_DIAGRAM_VIRTUALLY_FRAME" val="{&quot;height&quot;:230.8,&quot;left&quot;:184.55,&quot;top&quot;:172,&quot;width&quot;:561.25}"/>
</p:tagLst>
</file>

<file path=ppt/tags/tag129.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f"/>
  <p:tag name="KSO_WM_UNIT_INDEX" val="1_4_1"/>
  <p:tag name="KSO_WM_UNIT_LAYERLEVEL" val="1_1_1"/>
  <p:tag name="KSO_WM_UNIT_VALUE" val="27"/>
  <p:tag name="KSO_WM_UNIT_HIGHLIGHT" val="0"/>
  <p:tag name="KSO_WM_UNIT_COMPATIBLE" val="0"/>
  <p:tag name="KSO_WM_UNIT_CLEAR" val="0"/>
  <p:tag name="KSO_WM_UNIT_PRESET_TEXT_INDEX" val="4"/>
  <p:tag name="KSO_WM_UNIT_PRESET_TEXT_LEN" val="36"/>
  <p:tag name="KSO_WM_DIAGRAM_GROUP_CODE" val="q1-1"/>
  <p:tag name="KSO_WM_UNIT_ID" val="diagram20168778_3*q_h_f*1_4_1"/>
  <p:tag name="KSO_WM_UNIT_TEXT_FILL_FORE_SCHEMECOLOR_INDEX" val="14"/>
  <p:tag name="KSO_WM_UNIT_TEXT_FILL_TYPE" val="1"/>
  <p:tag name="KSO_WM_DIAGRAM_VIRTUALLY_FRAME" val="{&quot;height&quot;:230.8,&quot;left&quot;:184.55,&quot;top&quot;:172,&quot;width&quot;:561.25}"/>
</p:tagLst>
</file>

<file path=ppt/tags/tag13.xml><?xml version="1.0" encoding="utf-8"?>
<p:tagLst xmlns:p="http://schemas.openxmlformats.org/presentationml/2006/main">
  <p:tag name="TIMING" val="|2.9"/>
</p:tagLst>
</file>

<file path=ppt/tags/tag130.xml><?xml version="1.0" encoding="utf-8"?>
<p:tagLst xmlns:p="http://schemas.openxmlformats.org/presentationml/2006/main">
  <p:tag name="TIMING" val="|2.9"/>
</p:tagLst>
</file>

<file path=ppt/tags/tag131.xml><?xml version="1.0" encoding="utf-8"?>
<p:tagLst xmlns:p="http://schemas.openxmlformats.org/presentationml/2006/main">
  <p:tag name="KSO_WM_DIAGRAM_VIRTUALLY_FRAME" val="{&quot;height&quot;:370.7749667334369,&quot;left&quot;:44.3,&quot;top&quot;:138.0750332665631,&quot;width&quot;:850.25}"/>
  <p:tag name="KSO_WM_DIAGRAM_VERSION" val="3"/>
  <p:tag name="KSO_WM_DIAGRAM_COLOR_TRICK" val="1"/>
  <p:tag name="KSO_WM_DIAGRAM_COLOR_TEXT_CAN_REMOVE" val="n"/>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55_1*l_h_f*1_1_1"/>
  <p:tag name="KSO_WM_TEMPLATE_CATEGORY" val="diagram"/>
  <p:tag name="KSO_WM_TEMPLATE_INDEX" val="20233555"/>
  <p:tag name="KSO_WM_UNIT_LAYERLEVEL" val="1_1_1"/>
  <p:tag name="KSO_WM_TAG_VERSION" val="3.0"/>
  <p:tag name="KSO_WM_BEAUTIFY_FLAG" val="#wm#"/>
  <p:tag name="KSO_WM_DIAGRAM_MAX_ITEMCNT" val="2"/>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6000000238418579,&quot;colorType&quot;:1,&quot;foreColorIndex&quot;:13,&quot;transparency&quot;:0.800000011920929},&quot;type&quot;:1},&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
  <p:tag name="KSO_WM_UNIT_LINE_FORE_SCHEMECOLOR_INDEX" val="13"/>
</p:tagLst>
</file>

<file path=ppt/tags/tag132.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55_1*l_h_i*1_1_2"/>
  <p:tag name="KSO_WM_TEMPLATE_CATEGORY" val="diagram"/>
  <p:tag name="KSO_WM_TEMPLATE_INDEX" val="20233555"/>
  <p:tag name="KSO_WM_UNIT_LAYERLEVEL" val="1_1_1"/>
  <p:tag name="KSO_WM_TAG_VERSION" val="3.0"/>
  <p:tag name="KSO_WM_DIAGRAM_MAX_ITEMCNT" val="2"/>
  <p:tag name="KSO_WM_DIAGRAM_MIN_ITEMCNT" val="2"/>
  <p:tag name="KSO_WM_DIAGRAM_VIRTUALLY_FRAME" val="{&quot;height&quot;:370.7749667334369,&quot;left&quot;:44.3,&quot;top&quot;:138.0750332665631,&quot;width&quot;:850.25}"/>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25"/>
</p:tagLst>
</file>

<file path=ppt/tags/tag133.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3555_1*l_h_i*1_1_1"/>
  <p:tag name="KSO_WM_TEMPLATE_CATEGORY" val="diagram"/>
  <p:tag name="KSO_WM_TEMPLATE_INDEX" val="20233555"/>
  <p:tag name="KSO_WM_UNIT_LAYERLEVEL" val="1_1_1"/>
  <p:tag name="KSO_WM_TAG_VERSION" val="3.0"/>
  <p:tag name="KSO_WM_DIAGRAM_MAX_ITEMCNT" val="2"/>
  <p:tag name="KSO_WM_DIAGRAM_MIN_ITEMCNT" val="2"/>
  <p:tag name="KSO_WM_DIAGRAM_VIRTUALLY_FRAME" val="{&quot;height&quot;:370.7749667334369,&quot;left&quot;:44.3,&quot;top&quot;:138.0750332665631,&quot;width&quot;:850.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Lst>
</file>

<file path=ppt/tags/tag134.xml><?xml version="1.0" encoding="utf-8"?>
<p:tagLst xmlns:p="http://schemas.openxmlformats.org/presentationml/2006/main">
  <p:tag name="TIMING" val="|2.9"/>
</p:tagLst>
</file>

<file path=ppt/tags/tag135.xml><?xml version="1.0" encoding="utf-8"?>
<p:tagLst xmlns:p="http://schemas.openxmlformats.org/presentationml/2006/main">
  <p:tag name="KSO_WM_DIAGRAM_VIRTUALLY_FRAME" val="{&quot;height&quot;:400.22496062992127,&quot;left&quot;:44.3,&quot;top&quot;:85.62503937007874,&quot;width&quot;:850.25}"/>
  <p:tag name="KSO_WM_DIAGRAM_VERSION" val="3"/>
  <p:tag name="KSO_WM_DIAGRAM_COLOR_TRICK" val="1"/>
  <p:tag name="KSO_WM_DIAGRAM_COLOR_TEXT_CAN_REMOVE" val="n"/>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55_1*l_h_f*1_1_1"/>
  <p:tag name="KSO_WM_TEMPLATE_CATEGORY" val="diagram"/>
  <p:tag name="KSO_WM_TEMPLATE_INDEX" val="20233555"/>
  <p:tag name="KSO_WM_UNIT_LAYERLEVEL" val="1_1_1"/>
  <p:tag name="KSO_WM_TAG_VERSION" val="3.0"/>
  <p:tag name="KSO_WM_BEAUTIFY_FLAG" val="#wm#"/>
  <p:tag name="KSO_WM_DIAGRAM_MAX_ITEMCNT" val="2"/>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6000000238418579,&quot;colorType&quot;:1,&quot;foreColorIndex&quot;:13,&quot;transparency&quot;:0.800000011920929},&quot;type&quot;:1},&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
  <p:tag name="KSO_WM_UNIT_LINE_FORE_SCHEMECOLOR_INDEX" val="13"/>
</p:tagLst>
</file>

<file path=ppt/tags/tag136.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55_1*l_h_i*1_1_2"/>
  <p:tag name="KSO_WM_TEMPLATE_CATEGORY" val="diagram"/>
  <p:tag name="KSO_WM_TEMPLATE_INDEX" val="20233555"/>
  <p:tag name="KSO_WM_UNIT_LAYERLEVEL" val="1_1_1"/>
  <p:tag name="KSO_WM_TAG_VERSION" val="3.0"/>
  <p:tag name="KSO_WM_DIAGRAM_MAX_ITEMCNT" val="2"/>
  <p:tag name="KSO_WM_DIAGRAM_MIN_ITEMCNT" val="2"/>
  <p:tag name="KSO_WM_DIAGRAM_VIRTUALLY_FRAME" val="{&quot;height&quot;:400.22496062992127,&quot;left&quot;:44.3,&quot;top&quot;:85.62503937007874,&quot;width&quot;:850.25}"/>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25"/>
</p:tagLst>
</file>

<file path=ppt/tags/tag137.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3555_1*l_h_i*1_1_1"/>
  <p:tag name="KSO_WM_TEMPLATE_CATEGORY" val="diagram"/>
  <p:tag name="KSO_WM_TEMPLATE_INDEX" val="20233555"/>
  <p:tag name="KSO_WM_UNIT_LAYERLEVEL" val="1_1_1"/>
  <p:tag name="KSO_WM_TAG_VERSION" val="3.0"/>
  <p:tag name="KSO_WM_DIAGRAM_MAX_ITEMCNT" val="2"/>
  <p:tag name="KSO_WM_DIAGRAM_MIN_ITEMCNT" val="2"/>
  <p:tag name="KSO_WM_DIAGRAM_VIRTUALLY_FRAME" val="{&quot;height&quot;:400.22496062992127,&quot;left&quot;:44.3,&quot;top&quot;:85.62503937007874,&quot;width&quot;:850.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Lst>
</file>

<file path=ppt/tags/tag138.xml><?xml version="1.0" encoding="utf-8"?>
<p:tagLst xmlns:p="http://schemas.openxmlformats.org/presentationml/2006/main">
  <p:tag name="TIMING" val="|2.9"/>
</p:tagLst>
</file>

<file path=ppt/tags/tag139.xml><?xml version="1.0" encoding="utf-8"?>
<p:tagLst xmlns:p="http://schemas.openxmlformats.org/presentationml/2006/main">
  <p:tag name="KSO_WM_DIAGRAM_VIRTUALLY_FRAME" val="{&quot;height&quot;:400.22496062992127,&quot;left&quot;:44.3,&quot;top&quot;:85.62503937007874,&quot;width&quot;:850.25}"/>
  <p:tag name="KSO_WM_DIAGRAM_VERSION" val="3"/>
  <p:tag name="KSO_WM_DIAGRAM_COLOR_TRICK" val="1"/>
  <p:tag name="KSO_WM_DIAGRAM_COLOR_TEXT_CAN_REMOVE" val="n"/>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55_1*l_h_f*1_1_1"/>
  <p:tag name="KSO_WM_TEMPLATE_CATEGORY" val="diagram"/>
  <p:tag name="KSO_WM_TEMPLATE_INDEX" val="20233555"/>
  <p:tag name="KSO_WM_UNIT_LAYERLEVEL" val="1_1_1"/>
  <p:tag name="KSO_WM_TAG_VERSION" val="3.0"/>
  <p:tag name="KSO_WM_BEAUTIFY_FLAG" val="#wm#"/>
  <p:tag name="KSO_WM_DIAGRAM_MAX_ITEMCNT" val="2"/>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6000000238418579,&quot;colorType&quot;:1,&quot;foreColorIndex&quot;:13,&quot;transparency&quot;:0.800000011920929},&quot;type&quot;:1},&quot;shadow&quot;:{&quot;brightness&quot;:0,&quot;colorType&quot;:2,&quot;rgb&quot;:&quot;#000000&quot;,&quot;transparency&quot;:0.8500000238418579},&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
  <p:tag name="KSO_WM_UNIT_LINE_FORE_SCHEMECOLOR_INDEX" val="13"/>
</p:tagLst>
</file>

<file path=ppt/tags/tag14.xml><?xml version="1.0" encoding="utf-8"?>
<p:tagLst xmlns:p="http://schemas.openxmlformats.org/presentationml/2006/main">
  <p:tag name="TIMING" val="|2.9"/>
</p:tagLst>
</file>

<file path=ppt/tags/tag140.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55_1*l_h_i*1_1_2"/>
  <p:tag name="KSO_WM_TEMPLATE_CATEGORY" val="diagram"/>
  <p:tag name="KSO_WM_TEMPLATE_INDEX" val="20233555"/>
  <p:tag name="KSO_WM_UNIT_LAYERLEVEL" val="1_1_1"/>
  <p:tag name="KSO_WM_TAG_VERSION" val="3.0"/>
  <p:tag name="KSO_WM_DIAGRAM_MAX_ITEMCNT" val="2"/>
  <p:tag name="KSO_WM_DIAGRAM_MIN_ITEMCNT" val="2"/>
  <p:tag name="KSO_WM_DIAGRAM_VIRTUALLY_FRAME" val="{&quot;height&quot;:400.22496062992127,&quot;left&quot;:44.3,&quot;top&quot;:85.62503937007874,&quot;width&quot;:850.25}"/>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25"/>
</p:tagLst>
</file>

<file path=ppt/tags/tag14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3555_1*l_h_i*1_1_1"/>
  <p:tag name="KSO_WM_TEMPLATE_CATEGORY" val="diagram"/>
  <p:tag name="KSO_WM_TEMPLATE_INDEX" val="20233555"/>
  <p:tag name="KSO_WM_UNIT_LAYERLEVEL" val="1_1_1"/>
  <p:tag name="KSO_WM_TAG_VERSION" val="3.0"/>
  <p:tag name="KSO_WM_DIAGRAM_MAX_ITEMCNT" val="2"/>
  <p:tag name="KSO_WM_DIAGRAM_MIN_ITEMCNT" val="2"/>
  <p:tag name="KSO_WM_DIAGRAM_VIRTUALLY_FRAME" val="{&quot;height&quot;:400.22496062992127,&quot;left&quot;:44.3,&quot;top&quot;:85.62503937007874,&quot;width&quot;:850.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Lst>
</file>

<file path=ppt/tags/tag142.xml><?xml version="1.0" encoding="utf-8"?>
<p:tagLst xmlns:p="http://schemas.openxmlformats.org/presentationml/2006/main">
  <p:tag name="TIMING" val="|2.9"/>
</p:tagLst>
</file>

<file path=ppt/tags/tag143.xml><?xml version="1.0" encoding="utf-8"?>
<p:tagLst xmlns:p="http://schemas.openxmlformats.org/presentationml/2006/main">
  <p:tag name="TIMING" val="|2.9"/>
</p:tagLst>
</file>

<file path=ppt/tags/tag144.xml><?xml version="1.0" encoding="utf-8"?>
<p:tagLst xmlns:p="http://schemas.openxmlformats.org/presentationml/2006/main">
  <p:tag name="TIMING" val="|3.3"/>
</p:tagLst>
</file>

<file path=ppt/tags/tag145.xml><?xml version="1.0" encoding="utf-8"?>
<p:tagLst xmlns:p="http://schemas.openxmlformats.org/presentationml/2006/main">
  <p:tag name="TIMING" val="|2.9"/>
</p:tagLst>
</file>

<file path=ppt/tags/tag146.xml><?xml version="1.0" encoding="utf-8"?>
<p:tagLst xmlns:p="http://schemas.openxmlformats.org/presentationml/2006/main">
  <p:tag name="TIMING" val="|2.9"/>
</p:tagLst>
</file>

<file path=ppt/tags/tag147.xml><?xml version="1.0" encoding="utf-8"?>
<p:tagLst xmlns:p="http://schemas.openxmlformats.org/presentationml/2006/main">
  <p:tag name="TIMING" val="|2.9"/>
</p:tagLst>
</file>

<file path=ppt/tags/tag148.xml><?xml version="1.0" encoding="utf-8"?>
<p:tagLst xmlns:p="http://schemas.openxmlformats.org/presentationml/2006/main">
  <p:tag name="TIMING" val="|2.9"/>
</p:tagLst>
</file>

<file path=ppt/tags/tag149.xml><?xml version="1.0" encoding="utf-8"?>
<p:tagLst xmlns:p="http://schemas.openxmlformats.org/presentationml/2006/main">
  <p:tag name="TIMING" val="|2.9"/>
</p:tagLst>
</file>

<file path=ppt/tags/tag15.xml><?xml version="1.0" encoding="utf-8"?>
<p:tagLst xmlns:p="http://schemas.openxmlformats.org/presentationml/2006/main">
  <p:tag name="TIMING" val="|2.9"/>
</p:tagLst>
</file>

<file path=ppt/tags/tag150.xml><?xml version="1.0" encoding="utf-8"?>
<p:tagLst xmlns:p="http://schemas.openxmlformats.org/presentationml/2006/main">
  <p:tag name="TIMING" val="|2.9"/>
</p:tagLst>
</file>

<file path=ppt/tags/tag151.xml><?xml version="1.0" encoding="utf-8"?>
<p:tagLst xmlns:p="http://schemas.openxmlformats.org/presentationml/2006/main">
  <p:tag name="KSO_WM_DIAGRAM_VIRTUALLY_FRAME" val="{&quot;height&quot;:399.18212998758156,&quot;left&quot;:54.280551459845626,&quot;top&quot;:87.66787001241846,&quot;width&quot;:851.5491333007812}"/>
</p:tagLst>
</file>

<file path=ppt/tags/tag1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49_1*l_h_f*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99.18212998758156,&quot;left&quot;:54.280551459845626,&quot;top&quot;:87.66787001241846,&quot;width&quot;:851.5491333007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1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49_1*l_h_a*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99.18212998758156,&quot;left&quot;:54.280551459845626,&quot;top&quot;:87.66787001241846,&quot;width&quot;:851.5491333007812}"/>
  <p:tag name="KSO_WM_DIAGRAM_COLOR_MATCH_VALUE" val="{&quot;shape&quot;:{&quot;fill&quot;:{&quot;gradient&quot;:[{&quot;brightness&quot;:0,&quot;colorType&quot;:1,&quot;foreColorIndex&quot;:14,&quot;pos&quot;:0,&quot;transparency&quot;:1},{&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54.xml><?xml version="1.0" encoding="utf-8"?>
<p:tagLst xmlns:p="http://schemas.openxmlformats.org/presentationml/2006/main">
  <p:tag name="KSO_WM_DIAGRAM_VIRTUALLY_FRAME" val="{&quot;height&quot;:399.18212998758156,&quot;left&quot;:54.280551459845626,&quot;top&quot;:87.66787001241846,&quot;width&quot;:851.5491333007812}"/>
</p:tagLst>
</file>

<file path=ppt/tags/tag1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49_1*l_h_f*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99.18212998758156,&quot;left&quot;:54.280551459845626,&quot;top&quot;:87.66787001241846,&quot;width&quot;:851.5491333007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1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49_1*l_h_a*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99.18212998758156,&quot;left&quot;:54.280551459845626,&quot;top&quot;:87.66787001241846,&quot;width&quot;:851.5491333007812}"/>
  <p:tag name="KSO_WM_DIAGRAM_COLOR_MATCH_VALUE" val="{&quot;shape&quot;:{&quot;fill&quot;:{&quot;gradient&quot;:[{&quot;brightness&quot;:0,&quot;colorType&quot;:1,&quot;foreColorIndex&quot;:14,&quot;pos&quot;:0,&quot;transparency&quot;:1},{&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57.xml><?xml version="1.0" encoding="utf-8"?>
<p:tagLst xmlns:p="http://schemas.openxmlformats.org/presentationml/2006/main">
  <p:tag name="TIMING" val="|2.9"/>
</p:tagLst>
</file>

<file path=ppt/tags/tag158.xml><?xml version="1.0" encoding="utf-8"?>
<p:tagLst xmlns:p="http://schemas.openxmlformats.org/presentationml/2006/main">
  <p:tag name="KSO_WM_DIAGRAM_VIRTUALLY_FRAME" val="{&quot;height&quot;:456.9,&quot;left&quot;:54.280551459845626,&quot;top&quot;:81.15,&quot;width&quot;:851.5491333007812}"/>
</p:tagLst>
</file>

<file path=ppt/tags/tag1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49_1*l_h_f*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56.9,&quot;left&quot;:54.280551459845626,&quot;top&quot;:81.15,&quot;width&quot;:851.5491333007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16.xml><?xml version="1.0" encoding="utf-8"?>
<p:tagLst xmlns:p="http://schemas.openxmlformats.org/presentationml/2006/main">
  <p:tag name="KSO_WM_UNIT_VALUE" val="995*570"/>
  <p:tag name="KSO_WM_UNIT_HIGHLIGHT" val="0"/>
  <p:tag name="KSO_WM_UNIT_COMPATIBLE" val="0"/>
  <p:tag name="KSO_WM_UNIT_DIAGRAM_ISNUMVISUAL" val="0"/>
  <p:tag name="KSO_WM_UNIT_DIAGRAM_ISREFERUNIT" val="0"/>
  <p:tag name="KSO_WM_DIAGRAM_GROUP_CODE" val="l1-1"/>
  <p:tag name="KSO_WM_UNIT_TYPE" val="l_d"/>
  <p:tag name="KSO_WM_UNIT_INDEX" val="1_1"/>
  <p:tag name="KSO_WM_UNIT_ID" val="diagram20170208_7*l_d*1_1"/>
  <p:tag name="KSO_WM_TEMPLATE_CATEGORY" val="diagram"/>
  <p:tag name="KSO_WM_TEMPLATE_INDEX" val="20170208"/>
  <p:tag name="KSO_WM_UNIT_SUPPORT_UNIT_TYPE" val="[&quot;all&quot;]"/>
  <p:tag name="KSO_WM_UNIT_LAYERLEVEL" val="1_1"/>
  <p:tag name="KSO_WM_TAG_VERSION" val="1.0"/>
  <p:tag name="KSO_WM_DIAGRAM_VIRTUALLY_FRAME" val="{&quot;height&quot;:381.25,&quot;left&quot;:22.5,&quot;top&quot;:130.4,&quot;width&quot;:944.8}"/>
</p:tagLst>
</file>

<file path=ppt/tags/tag1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49_1*l_h_a*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56.9,&quot;left&quot;:54.280551459845626,&quot;top&quot;:81.15,&quot;width&quot;:851.5491333007812}"/>
  <p:tag name="KSO_WM_DIAGRAM_COLOR_MATCH_VALUE" val="{&quot;shape&quot;:{&quot;fill&quot;:{&quot;gradient&quot;:[{&quot;brightness&quot;:0,&quot;colorType&quot;:1,&quot;foreColorIndex&quot;:14,&quot;pos&quot;:0,&quot;transparency&quot;:1},{&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61.xml><?xml version="1.0" encoding="utf-8"?>
<p:tagLst xmlns:p="http://schemas.openxmlformats.org/presentationml/2006/main">
  <p:tag name="KSO_WM_DIAGRAM_VIRTUALLY_FRAME" val="{&quot;height&quot;:456.9,&quot;left&quot;:54.280551459845626,&quot;top&quot;:81.15,&quot;width&quot;:851.5491333007812}"/>
</p:tagLst>
</file>

<file path=ppt/tags/tag1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49_1*l_h_f*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56.9,&quot;left&quot;:54.280551459845626,&quot;top&quot;:81.15,&quot;width&quot;:851.5491333007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1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49_1*l_h_a*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56.9,&quot;left&quot;:54.280551459845626,&quot;top&quot;:81.15,&quot;width&quot;:851.5491333007812}"/>
  <p:tag name="KSO_WM_DIAGRAM_COLOR_MATCH_VALUE" val="{&quot;shape&quot;:{&quot;fill&quot;:{&quot;gradient&quot;:[{&quot;brightness&quot;:0,&quot;colorType&quot;:1,&quot;foreColorIndex&quot;:14,&quot;pos&quot;:0,&quot;transparency&quot;:1},{&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64.xml><?xml version="1.0" encoding="utf-8"?>
<p:tagLst xmlns:p="http://schemas.openxmlformats.org/presentationml/2006/main">
  <p:tag name="KSO_WM_DIAGRAM_VIRTUALLY_FRAME" val="{&quot;height&quot;:456.9,&quot;left&quot;:54.280551459845626,&quot;top&quot;:81.15,&quot;width&quot;:851.5491333007812}"/>
</p:tagLst>
</file>

<file path=ppt/tags/tag1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49_1*l_h_f*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56.9,&quot;left&quot;:54.280551459845626,&quot;top&quot;:81.15,&quot;width&quot;:851.5491333007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1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49_1*l_h_a*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56.9,&quot;left&quot;:54.280551459845626,&quot;top&quot;:81.15,&quot;width&quot;:851.5491333007812}"/>
  <p:tag name="KSO_WM_DIAGRAM_COLOR_MATCH_VALUE" val="{&quot;shape&quot;:{&quot;fill&quot;:{&quot;gradient&quot;:[{&quot;brightness&quot;:0,&quot;colorType&quot;:1,&quot;foreColorIndex&quot;:14,&quot;pos&quot;:0,&quot;transparency&quot;:1},{&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67.xml><?xml version="1.0" encoding="utf-8"?>
<p:tagLst xmlns:p="http://schemas.openxmlformats.org/presentationml/2006/main">
  <p:tag name="TIMING" val="|2.9"/>
</p:tagLst>
</file>

<file path=ppt/tags/tag168.xml><?xml version="1.0" encoding="utf-8"?>
<p:tagLst xmlns:p="http://schemas.openxmlformats.org/presentationml/2006/main">
  <p:tag name="KSO_WM_DIAGRAM_VIRTUALLY_FRAME" val="{&quot;height&quot;:456.9,&quot;left&quot;:54.280551459845626,&quot;top&quot;:81.15,&quot;width&quot;:851.5491333007812}"/>
</p:tagLst>
</file>

<file path=ppt/tags/tag1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49_1*l_h_f*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56.9,&quot;left&quot;:54.280551459845626,&quot;top&quot;:81.15,&quot;width&quot;:851.5491333007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208_7*l_h_i*1_1_1"/>
  <p:tag name="KSO_WM_TEMPLATE_CATEGORY" val="diagram"/>
  <p:tag name="KSO_WM_TEMPLATE_INDEX" val="20170208"/>
  <p:tag name="KSO_WM_UNIT_LAYERLEVEL" val="1_1_1"/>
  <p:tag name="KSO_WM_TAG_VERSION" val="1.0"/>
  <p:tag name="KSO_WM_UNIT_FILL_FORE_SCHEMECOLOR_INDEX" val="5"/>
  <p:tag name="KSO_WM_UNIT_FILL_TYPE" val="1"/>
  <p:tag name="KSO_WM_UNIT_TEXT_FILL_FORE_SCHEMECOLOR_INDEX" val="13"/>
  <p:tag name="KSO_WM_UNIT_TEXT_FILL_TYPE" val="1"/>
  <p:tag name="KSO_WM_DIAGRAM_VIRTUALLY_FRAME" val="{&quot;height&quot;:381.25,&quot;left&quot;:22.5,&quot;top&quot;:130.4,&quot;width&quot;:944.8}"/>
</p:tagLst>
</file>

<file path=ppt/tags/tag1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49_1*l_h_a*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56.9,&quot;left&quot;:54.280551459845626,&quot;top&quot;:81.15,&quot;width&quot;:851.5491333007812}"/>
  <p:tag name="KSO_WM_DIAGRAM_COLOR_MATCH_VALUE" val="{&quot;shape&quot;:{&quot;fill&quot;:{&quot;gradient&quot;:[{&quot;brightness&quot;:0,&quot;colorType&quot;:1,&quot;foreColorIndex&quot;:14,&quot;pos&quot;:0,&quot;transparency&quot;:1},{&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71.xml><?xml version="1.0" encoding="utf-8"?>
<p:tagLst xmlns:p="http://schemas.openxmlformats.org/presentationml/2006/main">
  <p:tag name="KSO_WM_DIAGRAM_VIRTUALLY_FRAME" val="{&quot;height&quot;:456.9,&quot;left&quot;:54.280551459845626,&quot;top&quot;:81.15,&quot;width&quot;:851.5491333007812}"/>
</p:tagLst>
</file>

<file path=ppt/tags/tag1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49_1*l_h_f*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56.9,&quot;left&quot;:54.280551459845626,&quot;top&quot;:81.15,&quot;width&quot;:851.5491333007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1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49_1*l_h_a*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56.9,&quot;left&quot;:54.280551459845626,&quot;top&quot;:81.15,&quot;width&quot;:851.5491333007812}"/>
  <p:tag name="KSO_WM_DIAGRAM_COLOR_MATCH_VALUE" val="{&quot;shape&quot;:{&quot;fill&quot;:{&quot;gradient&quot;:[{&quot;brightness&quot;:0,&quot;colorType&quot;:1,&quot;foreColorIndex&quot;:14,&quot;pos&quot;:0,&quot;transparency&quot;:1},{&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74.xml><?xml version="1.0" encoding="utf-8"?>
<p:tagLst xmlns:p="http://schemas.openxmlformats.org/presentationml/2006/main">
  <p:tag name="KSO_WM_DIAGRAM_VIRTUALLY_FRAME" val="{&quot;height&quot;:456.9,&quot;left&quot;:54.280551459845626,&quot;top&quot;:81.15,&quot;width&quot;:851.5491333007812}"/>
</p:tagLst>
</file>

<file path=ppt/tags/tag1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49_1*l_h_f*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56.9,&quot;left&quot;:54.280551459845626,&quot;top&quot;:81.15,&quot;width&quot;:851.5491333007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1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49_1*l_h_a*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56.9,&quot;left&quot;:54.280551459845626,&quot;top&quot;:81.15,&quot;width&quot;:851.5491333007812}"/>
  <p:tag name="KSO_WM_DIAGRAM_COLOR_MATCH_VALUE" val="{&quot;shape&quot;:{&quot;fill&quot;:{&quot;gradient&quot;:[{&quot;brightness&quot;:0,&quot;colorType&quot;:1,&quot;foreColorIndex&quot;:14,&quot;pos&quot;:0,&quot;transparency&quot;:1},{&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77.xml><?xml version="1.0" encoding="utf-8"?>
<p:tagLst xmlns:p="http://schemas.openxmlformats.org/presentationml/2006/main">
  <p:tag name="TIMING" val="|2.9"/>
</p:tagLst>
</file>

<file path=ppt/tags/tag178.xml><?xml version="1.0" encoding="utf-8"?>
<p:tagLst xmlns:p="http://schemas.openxmlformats.org/presentationml/2006/main">
  <p:tag name="KSO_WM_DIAGRAM_VIRTUALLY_FRAME" val="{&quot;height&quot;:456.9,&quot;left&quot;:54.280551459845626,&quot;top&quot;:81.15,&quot;width&quot;:869.3194485401543}"/>
</p:tagLst>
</file>

<file path=ppt/tags/tag1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49_1*l_h_f*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56.9,&quot;left&quot;:54.280551459845626,&quot;top&quot;:81.15,&quot;width&quot;:869.3194485401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208_7*l_h_i*1_1_2"/>
  <p:tag name="KSO_WM_TEMPLATE_CATEGORY" val="diagram"/>
  <p:tag name="KSO_WM_TEMPLATE_INDEX" val="20170208"/>
  <p:tag name="KSO_WM_UNIT_LAYERLEVEL" val="1_1_1"/>
  <p:tag name="KSO_WM_TAG_VERSION" val="1.0"/>
  <p:tag name="KSO_WM_UNIT_FILL_FORE_SCHEMECOLOR_INDEX" val="8"/>
  <p:tag name="KSO_WM_UNIT_FILL_TYPE" val="1"/>
  <p:tag name="KSO_WM_UNIT_TEXT_FILL_FORE_SCHEMECOLOR_INDEX" val="13"/>
  <p:tag name="KSO_WM_UNIT_TEXT_FILL_TYPE" val="1"/>
  <p:tag name="KSO_WM_DIAGRAM_VIRTUALLY_FRAME" val="{&quot;height&quot;:381.25,&quot;left&quot;:22.5,&quot;top&quot;:130.4,&quot;width&quot;:944.8}"/>
</p:tagLst>
</file>

<file path=ppt/tags/tag1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49_1*l_h_a*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56.9,&quot;left&quot;:54.280551459845626,&quot;top&quot;:81.15,&quot;width&quot;:869.3194485401543}"/>
  <p:tag name="KSO_WM_DIAGRAM_COLOR_MATCH_VALUE" val="{&quot;shape&quot;:{&quot;fill&quot;:{&quot;gradient&quot;:[{&quot;brightness&quot;:0,&quot;colorType&quot;:1,&quot;foreColorIndex&quot;:14,&quot;pos&quot;:0,&quot;transparency&quot;:1},{&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81.xml><?xml version="1.0" encoding="utf-8"?>
<p:tagLst xmlns:p="http://schemas.openxmlformats.org/presentationml/2006/main">
  <p:tag name="KSO_WM_DIAGRAM_VIRTUALLY_FRAME" val="{&quot;height&quot;:456.9,&quot;left&quot;:54.280551459845626,&quot;top&quot;:81.15,&quot;width&quot;:869.3194485401543}"/>
</p:tagLst>
</file>

<file path=ppt/tags/tag1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49_1*l_h_f*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56.9,&quot;left&quot;:54.280551459845626,&quot;top&quot;:81.15,&quot;width&quot;:869.3194485401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1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49_1*l_h_a*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56.9,&quot;left&quot;:54.280551459845626,&quot;top&quot;:81.15,&quot;width&quot;:869.3194485401543}"/>
  <p:tag name="KSO_WM_DIAGRAM_COLOR_MATCH_VALUE" val="{&quot;shape&quot;:{&quot;fill&quot;:{&quot;gradient&quot;:[{&quot;brightness&quot;:0,&quot;colorType&quot;:1,&quot;foreColorIndex&quot;:14,&quot;pos&quot;:0,&quot;transparency&quot;:1},{&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84.xml><?xml version="1.0" encoding="utf-8"?>
<p:tagLst xmlns:p="http://schemas.openxmlformats.org/presentationml/2006/main">
  <p:tag name="KSO_WM_DIAGRAM_VIRTUALLY_FRAME" val="{&quot;height&quot;:456.9,&quot;left&quot;:54.280551459845626,&quot;top&quot;:81.15,&quot;width&quot;:869.3194485401543}"/>
</p:tagLst>
</file>

<file path=ppt/tags/tag1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49_1*l_h_f*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56.9,&quot;left&quot;:54.280551459845626,&quot;top&quot;:81.15,&quot;width&quot;:869.3194485401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1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49_1*l_h_a*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56.9,&quot;left&quot;:54.280551459845626,&quot;top&quot;:81.15,&quot;width&quot;:869.3194485401543}"/>
  <p:tag name="KSO_WM_DIAGRAM_COLOR_MATCH_VALUE" val="{&quot;shape&quot;:{&quot;fill&quot;:{&quot;gradient&quot;:[{&quot;brightness&quot;:0,&quot;colorType&quot;:1,&quot;foreColorIndex&quot;:14,&quot;pos&quot;:0,&quot;transparency&quot;:1},{&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87.xml><?xml version="1.0" encoding="utf-8"?>
<p:tagLst xmlns:p="http://schemas.openxmlformats.org/presentationml/2006/main">
  <p:tag name="TIMING" val="|2.9"/>
</p:tagLst>
</file>

<file path=ppt/tags/tag188.xml><?xml version="1.0" encoding="utf-8"?>
<p:tagLst xmlns:p="http://schemas.openxmlformats.org/presentationml/2006/main">
  <p:tag name="TIMING" val="|2.9"/>
</p:tagLst>
</file>

<file path=ppt/tags/tag189.xml><?xml version="1.0" encoding="utf-8"?>
<p:tagLst xmlns:p="http://schemas.openxmlformats.org/presentationml/2006/main">
  <p:tag name="TIMING" val="|2.9"/>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208_7*l_h_i*1_5_1"/>
  <p:tag name="KSO_WM_TEMPLATE_CATEGORY" val="diagram"/>
  <p:tag name="KSO_WM_TEMPLATE_INDEX" val="20170208"/>
  <p:tag name="KSO_WM_UNIT_LAYERLEVEL" val="1_1_1"/>
  <p:tag name="KSO_WM_TAG_VERSION" val="1.0"/>
  <p:tag name="KSO_WM_UNIT_FILL_FORE_SCHEMECOLOR_INDEX" val="5"/>
  <p:tag name="KSO_WM_UNIT_FILL_TYPE" val="1"/>
  <p:tag name="KSO_WM_UNIT_TEXT_FILL_FORE_SCHEMECOLOR_INDEX" val="13"/>
  <p:tag name="KSO_WM_UNIT_TEXT_FILL_TYPE" val="1"/>
  <p:tag name="KSO_WM_DIAGRAM_VIRTUALLY_FRAME" val="{&quot;height&quot;:381.25,&quot;left&quot;:22.5,&quot;top&quot;:130.4,&quot;width&quot;:944.8}"/>
</p:tagLst>
</file>

<file path=ppt/tags/tag190.xml><?xml version="1.0" encoding="utf-8"?>
<p:tagLst xmlns:p="http://schemas.openxmlformats.org/presentationml/2006/main">
  <p:tag name="TIMING" val="|2.9"/>
</p:tagLst>
</file>

<file path=ppt/tags/tag191.xml><?xml version="1.0" encoding="utf-8"?>
<p:tagLst xmlns:p="http://schemas.openxmlformats.org/presentationml/2006/main">
  <p:tag name="TIMING" val="|2.9"/>
</p:tagLst>
</file>

<file path=ppt/tags/tag192.xml><?xml version="1.0" encoding="utf-8"?>
<p:tagLst xmlns:p="http://schemas.openxmlformats.org/presentationml/2006/main">
  <p:tag name="TIMING" val="|2.9"/>
</p:tagLst>
</file>

<file path=ppt/tags/tag193.xml><?xml version="1.0" encoding="utf-8"?>
<p:tagLst xmlns:p="http://schemas.openxmlformats.org/presentationml/2006/main">
  <p:tag name="TIMING" val="|2.9"/>
</p:tagLst>
</file>

<file path=ppt/tags/tag194.xml><?xml version="1.0" encoding="utf-8"?>
<p:tagLst xmlns:p="http://schemas.openxmlformats.org/presentationml/2006/main">
  <p:tag name="KSO_WM_DIAGRAM_VIRTUALLY_FRAME" val="{&quot;height&quot;:230.9525671879407,&quot;left&quot;:102.48274198695799,&quot;top&quot;:248.47885013489395,&quot;width&quot;:766.967258013042}"/>
</p:tagLst>
</file>

<file path=ppt/tags/tag1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3261_1*n_h_h_i*1_2_2_1"/>
  <p:tag name="KSO_WM_TEMPLATE_CATEGORY" val="diagram"/>
  <p:tag name="KSO_WM_TEMPLATE_INDEX" val="20233261"/>
  <p:tag name="KSO_WM_UNIT_LAYERLEVEL" val="1_1_1_1"/>
  <p:tag name="KSO_WM_TAG_VERSION" val="3.0"/>
  <p:tag name="KSO_WM_BEAUTIFY_FLAG" val="#wm#"/>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230.9525671879407,&quot;left&quot;:102.48274198695799,&quot;top&quot;:248.47885013489395,&quot;width&quot;:766.967258013042}"/>
  <p:tag name="KSO_WM_DIAGRAM_COLOR_MATCH_VALUE" val="{&quot;shape&quot;:{&quot;fill&quot;:{&quot;solid&quot;:{&quot;brightness&quot;:0,&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Lst>
</file>

<file path=ppt/tags/tag1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3261_1*n_h_h_i*1_2_1_1"/>
  <p:tag name="KSO_WM_TEMPLATE_CATEGORY" val="diagram"/>
  <p:tag name="KSO_WM_TEMPLATE_INDEX" val="20233261"/>
  <p:tag name="KSO_WM_UNIT_LAYERLEVEL" val="1_1_1_1"/>
  <p:tag name="KSO_WM_TAG_VERSION" val="3.0"/>
  <p:tag name="KSO_WM_BEAUTIFY_FLAG" val="#wm#"/>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230.9525671879407,&quot;left&quot;:102.48274198695799,&quot;top&quot;:248.47885013489395,&quot;width&quot;:766.967258013042}"/>
  <p:tag name="KSO_WM_DIAGRAM_COLOR_MATCH_VALUE" val="{&quot;shape&quot;:{&quot;fill&quot;:{&quot;solid&quot;:{&quot;brightness&quot;:0,&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Lst>
</file>

<file path=ppt/tags/tag1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261_1*n_h_h_f*1_2_1_1"/>
  <p:tag name="KSO_WM_TEMPLATE_CATEGORY" val="diagram"/>
  <p:tag name="KSO_WM_TEMPLATE_INDEX" val="20233261"/>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3"/>
  <p:tag name="KSO_WM_DIAGRAM_MIN_ITEMCNT" val="3"/>
  <p:tag name="KSO_WM_DIAGRAM_VIRTUALLY_FRAME" val="{&quot;height&quot;:230.9525671879407,&quot;left&quot;:102.48274198695799,&quot;top&quot;:248.47885013489395,&quot;width&quot;:766.9672580130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Lst>
</file>

<file path=ppt/tags/tag1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3261_1*n_h_i*1_1_1"/>
  <p:tag name="KSO_WM_TEMPLATE_CATEGORY" val="diagram"/>
  <p:tag name="KSO_WM_TEMPLATE_INDEX" val="20233261"/>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230.9525671879407,&quot;left&quot;:102.48274198695799,&quot;top&quot;:248.47885013489395,&quot;width&quot;:766.9672580130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Lst>
</file>

<file path=ppt/tags/tag1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261_1*n_h_h_f*1_2_2_1"/>
  <p:tag name="KSO_WM_TEMPLATE_CATEGORY" val="diagram"/>
  <p:tag name="KSO_WM_TEMPLATE_INDEX" val="20233261"/>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3"/>
  <p:tag name="KSO_WM_DIAGRAM_MIN_ITEMCNT" val="3"/>
  <p:tag name="KSO_WM_DIAGRAM_VIRTUALLY_FRAME" val="{&quot;height&quot;:230.9525671879407,&quot;left&quot;:102.48274198695799,&quot;top&quot;:248.47885013489395,&quot;width&quot;:766.9672580130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Lst>
</file>

<file path=ppt/tags/tag2.xml><?xml version="1.0" encoding="utf-8"?>
<p:tagLst xmlns:p="http://schemas.openxmlformats.org/presentationml/2006/main">
  <p:tag name="TIMING" val="|2.9"/>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208_7*l_h_i*1_5_2"/>
  <p:tag name="KSO_WM_TEMPLATE_CATEGORY" val="diagram"/>
  <p:tag name="KSO_WM_TEMPLATE_INDEX" val="20170208"/>
  <p:tag name="KSO_WM_UNIT_LAYERLEVEL" val="1_1_1"/>
  <p:tag name="KSO_WM_TAG_VERSION" val="1.0"/>
  <p:tag name="KSO_WM_UNIT_FILL_FORE_SCHEMECOLOR_INDEX" val="8"/>
  <p:tag name="KSO_WM_UNIT_FILL_TYPE" val="1"/>
  <p:tag name="KSO_WM_UNIT_TEXT_FILL_FORE_SCHEMECOLOR_INDEX" val="13"/>
  <p:tag name="KSO_WM_UNIT_TEXT_FILL_TYPE" val="1"/>
  <p:tag name="KSO_WM_DIAGRAM_VIRTUALLY_FRAME" val="{&quot;height&quot;:381.25,&quot;left&quot;:22.5,&quot;top&quot;:130.4,&quot;width&quot;:944.8}"/>
</p:tagLst>
</file>

<file path=ppt/tags/tag2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3261_1*n_h_h_f*1_2_3_1"/>
  <p:tag name="KSO_WM_TEMPLATE_CATEGORY" val="diagram"/>
  <p:tag name="KSO_WM_TEMPLATE_INDEX" val="20233261"/>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3"/>
  <p:tag name="KSO_WM_DIAGRAM_MIN_ITEMCNT" val="3"/>
  <p:tag name="KSO_WM_DIAGRAM_VIRTUALLY_FRAME" val="{&quot;height&quot;:230.9525671879407,&quot;left&quot;:102.48274198695799,&quot;top&quot;:248.47885013489395,&quot;width&quot;:766.9672580130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Lst>
</file>

<file path=ppt/tags/tag2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3261_1*n_h_a*1_1_1"/>
  <p:tag name="KSO_WM_TEMPLATE_CATEGORY" val="diagram"/>
  <p:tag name="KSO_WM_TEMPLATE_INDEX" val="2023326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UNIT_TEXT_FILL_FORE_SCHEMECOLOR_INDEX" val="1"/>
  <p:tag name="KSO_WM_UNIT_TEXT_FILL_TYPE" val="1"/>
  <p:tag name="KSO_WM_UNIT_PRESET_TEXT" val="单击此处&#10;添加标题"/>
  <p:tag name="KSO_WM_DIAGRAM_MAX_ITEMCNT" val="3"/>
  <p:tag name="KSO_WM_DIAGRAM_MIN_ITEMCNT" val="3"/>
  <p:tag name="KSO_WM_DIAGRAM_VIRTUALLY_FRAME" val="{&quot;height&quot;:230.9525671879407,&quot;left&quot;:102.48274198695799,&quot;top&quot;:248.47885013489395,&quot;width&quot;:766.9672580130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3261_1*n_h_h_i*1_2_3_2"/>
  <p:tag name="KSO_WM_TEMPLATE_CATEGORY" val="diagram"/>
  <p:tag name="KSO_WM_TEMPLATE_INDEX" val="20233261"/>
  <p:tag name="KSO_WM_UNIT_LAYERLEVEL" val="1_1_1_1"/>
  <p:tag name="KSO_WM_TAG_VERSION" val="3.0"/>
  <p:tag name="KSO_WM_BEAUTIFY_FLAG" val="#wm#"/>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230.9525671879407,&quot;left&quot;:102.48274198695799,&quot;top&quot;:248.47885013489395,&quot;width&quot;:766.9672580130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Lst>
</file>

<file path=ppt/tags/tag2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3261_1*n_h_h_i*1_2_2_2"/>
  <p:tag name="KSO_WM_TEMPLATE_CATEGORY" val="diagram"/>
  <p:tag name="KSO_WM_TEMPLATE_INDEX" val="20233261"/>
  <p:tag name="KSO_WM_UNIT_LAYERLEVEL" val="1_1_1_1"/>
  <p:tag name="KSO_WM_TAG_VERSION" val="3.0"/>
  <p:tag name="KSO_WM_BEAUTIFY_FLAG" val="#wm#"/>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230.9525671879407,&quot;left&quot;:102.48274198695799,&quot;top&quot;:248.47885013489395,&quot;width&quot;:766.9672580130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Lst>
</file>

<file path=ppt/tags/tag2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3261_1*n_h_h_i*1_2_1_2"/>
  <p:tag name="KSO_WM_TEMPLATE_CATEGORY" val="diagram"/>
  <p:tag name="KSO_WM_TEMPLATE_INDEX" val="20233261"/>
  <p:tag name="KSO_WM_UNIT_LAYERLEVEL" val="1_1_1_1"/>
  <p:tag name="KSO_WM_TAG_VERSION" val="3.0"/>
  <p:tag name="KSO_WM_BEAUTIFY_FLAG" val="#wm#"/>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230.9525671879407,&quot;left&quot;:102.48274198695799,&quot;top&quot;:248.47885013489395,&quot;width&quot;:766.9672580130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Lst>
</file>

<file path=ppt/tags/tag2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33261_1*n_h_h_i*1_2_3_1"/>
  <p:tag name="KSO_WM_TEMPLATE_CATEGORY" val="diagram"/>
  <p:tag name="KSO_WM_TEMPLATE_INDEX" val="20233261"/>
  <p:tag name="KSO_WM_UNIT_LAYERLEVEL" val="1_1_1_1"/>
  <p:tag name="KSO_WM_TAG_VERSION" val="3.0"/>
  <p:tag name="KSO_WM_BEAUTIFY_FLAG" val="#wm#"/>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230.9525671879407,&quot;left&quot;:102.48274198695799,&quot;top&quot;:248.47885013489395,&quot;width&quot;:766.967258013042}"/>
  <p:tag name="KSO_WM_DIAGRAM_COLOR_MATCH_VALUE" val="{&quot;shape&quot;:{&quot;fill&quot;:{&quot;solid&quot;:{&quot;brightness&quot;:0,&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Lst>
</file>

<file path=ppt/tags/tag206.xml><?xml version="1.0" encoding="utf-8"?>
<p:tagLst xmlns:p="http://schemas.openxmlformats.org/presentationml/2006/main">
  <p:tag name="KSO_WM_DIAGRAM_VERSION" val="3"/>
  <p:tag name="KSO_WM_DIAGRAM_COLOR_TRICK" val="1"/>
  <p:tag name="KSO_WM_DIAGRAM_COLOR_TEXT_CAN_REMOVE" val="n"/>
  <p:tag name="KSO_WM_UNIT_VALUE" val="84*81"/>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3261_1*n_h_h_x*1_2_1_1"/>
  <p:tag name="KSO_WM_TEMPLATE_CATEGORY" val="diagram"/>
  <p:tag name="KSO_WM_TEMPLATE_INDEX" val="20233261"/>
  <p:tag name="KSO_WM_UNIT_LAYERLEVEL" val="1_1_1_1"/>
  <p:tag name="KSO_WM_TAG_VERSION" val="3.0"/>
  <p:tag name="KSO_WM_BEAUTIFY_FLAG" val="#wm#"/>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230.9525671879407,&quot;left&quot;:102.48274198695799,&quot;top&quot;:248.47885013489395,&quot;width&quot;:766.9672580130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Lst>
</file>

<file path=ppt/tags/tag207.xml><?xml version="1.0" encoding="utf-8"?>
<p:tagLst xmlns:p="http://schemas.openxmlformats.org/presentationml/2006/main">
  <p:tag name="KSO_WM_DIAGRAM_VERSION" val="3"/>
  <p:tag name="KSO_WM_DIAGRAM_COLOR_TRICK" val="1"/>
  <p:tag name="KSO_WM_DIAGRAM_COLOR_TEXT_CAN_REMOVE" val="n"/>
  <p:tag name="KSO_WM_UNIT_VALUE" val="84*81"/>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3261_1*n_h_h_x*1_2_2_1"/>
  <p:tag name="KSO_WM_TEMPLATE_CATEGORY" val="diagram"/>
  <p:tag name="KSO_WM_TEMPLATE_INDEX" val="20233261"/>
  <p:tag name="KSO_WM_UNIT_LAYERLEVEL" val="1_1_1_1"/>
  <p:tag name="KSO_WM_TAG_VERSION" val="3.0"/>
  <p:tag name="KSO_WM_BEAUTIFY_FLAG" val="#wm#"/>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230.9525671879407,&quot;left&quot;:102.48274198695799,&quot;top&quot;:248.47885013489395,&quot;width&quot;:766.9672580130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Lst>
</file>

<file path=ppt/tags/tag208.xml><?xml version="1.0" encoding="utf-8"?>
<p:tagLst xmlns:p="http://schemas.openxmlformats.org/presentationml/2006/main">
  <p:tag name="KSO_WM_DIAGRAM_VERSION" val="3"/>
  <p:tag name="KSO_WM_DIAGRAM_COLOR_TRICK" val="1"/>
  <p:tag name="KSO_WM_DIAGRAM_COLOR_TEXT_CAN_REMOVE" val="n"/>
  <p:tag name="KSO_WM_UNIT_VALUE" val="84*81"/>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3261_1*n_h_h_x*1_2_3_1"/>
  <p:tag name="KSO_WM_TEMPLATE_CATEGORY" val="diagram"/>
  <p:tag name="KSO_WM_TEMPLATE_INDEX" val="20233261"/>
  <p:tag name="KSO_WM_UNIT_LAYERLEVEL" val="1_1_1_1"/>
  <p:tag name="KSO_WM_TAG_VERSION" val="3.0"/>
  <p:tag name="KSO_WM_BEAUTIFY_FLAG" val="#wm#"/>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230.9525671879407,&quot;left&quot;:102.48274198695799,&quot;top&quot;:248.47885013489395,&quot;width&quot;:766.9672580130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Lst>
</file>

<file path=ppt/tags/tag209.xml><?xml version="1.0" encoding="utf-8"?>
<p:tagLst xmlns:p="http://schemas.openxmlformats.org/presentationml/2006/main">
  <p:tag name="TIMING" val="|2.9"/>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170208_7*l_h_i*1_7_1"/>
  <p:tag name="KSO_WM_TEMPLATE_CATEGORY" val="diagram"/>
  <p:tag name="KSO_WM_TEMPLATE_INDEX" val="20170208"/>
  <p:tag name="KSO_WM_UNIT_LAYERLEVEL" val="1_1_1"/>
  <p:tag name="KSO_WM_TAG_VERSION" val="1.0"/>
  <p:tag name="KSO_WM_UNIT_FILL_FORE_SCHEMECOLOR_INDEX" val="5"/>
  <p:tag name="KSO_WM_UNIT_FILL_TYPE" val="1"/>
  <p:tag name="KSO_WM_UNIT_TEXT_FILL_FORE_SCHEMECOLOR_INDEX" val="13"/>
  <p:tag name="KSO_WM_UNIT_TEXT_FILL_TYPE" val="1"/>
  <p:tag name="KSO_WM_DIAGRAM_VIRTUALLY_FRAME" val="{&quot;height&quot;:381.25,&quot;left&quot;:22.5,&quot;top&quot;:130.4,&quot;width&quot;:944.8}"/>
</p:tagLst>
</file>

<file path=ppt/tags/tag210.xml><?xml version="1.0" encoding="utf-8"?>
<p:tagLst xmlns:p="http://schemas.openxmlformats.org/presentationml/2006/main">
  <p:tag name="TIMING" val="|2.9"/>
</p:tagLst>
</file>

<file path=ppt/tags/tag211.xml><?xml version="1.0" encoding="utf-8"?>
<p:tagLst xmlns:p="http://schemas.openxmlformats.org/presentationml/2006/main">
  <p:tag name="TIMING" val="|2.9"/>
</p:tagLst>
</file>

<file path=ppt/tags/tag212.xml><?xml version="1.0" encoding="utf-8"?>
<p:tagLst xmlns:p="http://schemas.openxmlformats.org/presentationml/2006/main">
  <p:tag name="KSO_WM_DIAGRAM_VIRTUALLY_FRAME" val="{&quot;height&quot;:291.75,&quot;left&quot;:39.05,&quot;top&quot;:179,&quot;width&quot;:876.5}"/>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024_4*n_h_h_i*1_2_1_2"/>
  <p:tag name="KSO_WM_TEMPLATE_CATEGORY" val="diagram"/>
  <p:tag name="KSO_WM_TEMPLATE_INDEX" val="20228024"/>
  <p:tag name="KSO_WM_UNIT_LAYERLEVEL" val="1_1_1_1"/>
  <p:tag name="KSO_WM_TAG_VERSION" val="1.0"/>
  <p:tag name="KSO_WM_BEAUTIFY_FLAG" val="#wm#"/>
  <p:tag name="KSO_WM_DIAGRAM_VIRTUALLY_FRAME" val="{&quot;height&quot;:291.75,&quot;left&quot;:39.05,&quot;top&quot;:179,&quot;width&quot;:876.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024_4*n_h_h_i*1_2_2_2"/>
  <p:tag name="KSO_WM_TEMPLATE_CATEGORY" val="diagram"/>
  <p:tag name="KSO_WM_TEMPLATE_INDEX" val="20228024"/>
  <p:tag name="KSO_WM_UNIT_LAYERLEVEL" val="1_1_1_1"/>
  <p:tag name="KSO_WM_TAG_VERSION" val="1.0"/>
  <p:tag name="KSO_WM_BEAUTIFY_FLAG" val="#wm#"/>
  <p:tag name="KSO_WM_DIAGRAM_VIRTUALLY_FRAME" val="{&quot;height&quot;:291.75,&quot;left&quot;:39.05,&quot;top&quot;:179,&quot;width&quot;:876.5}"/>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28024_4*n_h_h_i*1_2_4_2"/>
  <p:tag name="KSO_WM_TEMPLATE_CATEGORY" val="diagram"/>
  <p:tag name="KSO_WM_TEMPLATE_INDEX" val="20228024"/>
  <p:tag name="KSO_WM_UNIT_LAYERLEVEL" val="1_1_1_1"/>
  <p:tag name="KSO_WM_TAG_VERSION" val="1.0"/>
  <p:tag name="KSO_WM_BEAUTIFY_FLAG" val="#wm#"/>
  <p:tag name="KSO_WM_DIAGRAM_VIRTUALLY_FRAME" val="{&quot;height&quot;:291.75,&quot;left&quot;:39.05,&quot;top&quot;:179,&quot;width&quot;:876.5}"/>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8024_4*n_h_h_i*1_2_3_2"/>
  <p:tag name="KSO_WM_TEMPLATE_CATEGORY" val="diagram"/>
  <p:tag name="KSO_WM_TEMPLATE_INDEX" val="20228024"/>
  <p:tag name="KSO_WM_UNIT_LAYERLEVEL" val="1_1_1_1"/>
  <p:tag name="KSO_WM_TAG_VERSION" val="1.0"/>
  <p:tag name="KSO_WM_BEAUTIFY_FLAG" val="#wm#"/>
  <p:tag name="KSO_WM_DIAGRAM_VIRTUALLY_FRAME" val="{&quot;height&quot;:291.75,&quot;left&quot;:39.05,&quot;top&quot;:179,&quot;width&quot;:876.5}"/>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024_4*n_h_i*1_1_1"/>
  <p:tag name="KSO_WM_TEMPLATE_CATEGORY" val="diagram"/>
  <p:tag name="KSO_WM_TEMPLATE_INDEX" val="20228024"/>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DIAGRAM_VIRTUALLY_FRAME" val="{&quot;height&quot;:291.75,&quot;left&quot;:39.05,&quot;top&quot;:179,&quot;width&quot;:876.5}"/>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28024_4*n_h_h_i*1_2_1_3"/>
  <p:tag name="KSO_WM_TEMPLATE_CATEGORY" val="diagram"/>
  <p:tag name="KSO_WM_TEMPLATE_INDEX" val="20228024"/>
  <p:tag name="KSO_WM_UNIT_LAYERLEVEL" val="1_1_1_1"/>
  <p:tag name="KSO_WM_TAG_VERSION" val="1.0"/>
  <p:tag name="KSO_WM_BEAUTIFY_FLAG" val="#wm#"/>
  <p:tag name="KSO_WM_UNIT_TEXT_FILL_FORE_SCHEMECOLOR_INDEX" val="14"/>
  <p:tag name="KSO_WM_UNIT_TEXT_FILL_TYPE" val="1"/>
  <p:tag name="KSO_WM_DIAGRAM_VIRTUALLY_FRAME" val="{&quot;height&quot;:291.75,&quot;left&quot;:39.05,&quot;top&quot;:179,&quot;width&quot;:876.5}"/>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28024_4*n_h_h_i*1_2_2_3"/>
  <p:tag name="KSO_WM_TEMPLATE_CATEGORY" val="diagram"/>
  <p:tag name="KSO_WM_TEMPLATE_INDEX" val="20228024"/>
  <p:tag name="KSO_WM_UNIT_LAYERLEVEL" val="1_1_1_1"/>
  <p:tag name="KSO_WM_TAG_VERSION" val="1.0"/>
  <p:tag name="KSO_WM_BEAUTIFY_FLAG" val="#wm#"/>
  <p:tag name="KSO_WM_UNIT_TEXT_FILL_FORE_SCHEMECOLOR_INDEX" val="14"/>
  <p:tag name="KSO_WM_UNIT_TEXT_FILL_TYPE" val="1"/>
  <p:tag name="KSO_WM_DIAGRAM_VIRTUALLY_FRAME" val="{&quot;height&quot;:291.75,&quot;left&quot;:39.05,&quot;top&quot;:179,&quot;width&quot;:876.5}"/>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170208_7*l_h_i*1_7_2"/>
  <p:tag name="KSO_WM_TEMPLATE_CATEGORY" val="diagram"/>
  <p:tag name="KSO_WM_TEMPLATE_INDEX" val="20170208"/>
  <p:tag name="KSO_WM_UNIT_LAYERLEVEL" val="1_1_1"/>
  <p:tag name="KSO_WM_TAG_VERSION" val="1.0"/>
  <p:tag name="KSO_WM_UNIT_FILL_FORE_SCHEMECOLOR_INDEX" val="8"/>
  <p:tag name="KSO_WM_UNIT_FILL_TYPE" val="1"/>
  <p:tag name="KSO_WM_UNIT_TEXT_FILL_FORE_SCHEMECOLOR_INDEX" val="13"/>
  <p:tag name="KSO_WM_UNIT_TEXT_FILL_TYPE" val="1"/>
  <p:tag name="KSO_WM_DIAGRAM_VIRTUALLY_FRAME" val="{&quot;height&quot;:381.25,&quot;left&quot;:22.5,&quot;top&quot;:130.4,&quot;width&quot;:944.8}"/>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3"/>
  <p:tag name="KSO_WM_UNIT_ID" val="diagram20228024_4*n_h_h_i*1_2_4_3"/>
  <p:tag name="KSO_WM_TEMPLATE_CATEGORY" val="diagram"/>
  <p:tag name="KSO_WM_TEMPLATE_INDEX" val="20228024"/>
  <p:tag name="KSO_WM_UNIT_LAYERLEVEL" val="1_1_1_1"/>
  <p:tag name="KSO_WM_TAG_VERSION" val="1.0"/>
  <p:tag name="KSO_WM_BEAUTIFY_FLAG" val="#wm#"/>
  <p:tag name="KSO_WM_UNIT_TEXT_FILL_FORE_SCHEMECOLOR_INDEX" val="14"/>
  <p:tag name="KSO_WM_UNIT_TEXT_FILL_TYPE" val="1"/>
  <p:tag name="KSO_WM_DIAGRAM_VIRTUALLY_FRAME" val="{&quot;height&quot;:291.75,&quot;left&quot;:39.05,&quot;top&quot;:179,&quot;width&quot;:876.5}"/>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228024_4*n_h_h_i*1_2_3_3"/>
  <p:tag name="KSO_WM_TEMPLATE_CATEGORY" val="diagram"/>
  <p:tag name="KSO_WM_TEMPLATE_INDEX" val="20228024"/>
  <p:tag name="KSO_WM_UNIT_LAYERLEVEL" val="1_1_1_1"/>
  <p:tag name="KSO_WM_TAG_VERSION" val="1.0"/>
  <p:tag name="KSO_WM_BEAUTIFY_FLAG" val="#wm#"/>
  <p:tag name="KSO_WM_UNIT_TEXT_FILL_FORE_SCHEMECOLOR_INDEX" val="14"/>
  <p:tag name="KSO_WM_UNIT_TEXT_FILL_TYPE" val="1"/>
  <p:tag name="KSO_WM_DIAGRAM_VIRTUALLY_FRAME" val="{&quot;height&quot;:291.75,&quot;left&quot;:39.05,&quot;top&quot;:179,&quot;width&quot;:876.5}"/>
</p:tagLst>
</file>

<file path=ppt/tags/tag222.xml><?xml version="1.0" encoding="utf-8"?>
<p:tagLst xmlns:p="http://schemas.openxmlformats.org/presentationml/2006/main">
  <p:tag name="KSO_WM_UNIT_VALUE" val="254*254"/>
  <p:tag name="KSO_WM_UNIT_HIGHLIGHT" val="0"/>
  <p:tag name="KSO_WM_UNIT_COMPATIBLE" val="0"/>
  <p:tag name="KSO_WM_UNIT_DIAGRAM_ISNUMVISUAL" val="0"/>
  <p:tag name="KSO_WM_UNIT_DIAGRAM_ISREFERUNIT" val="0"/>
  <p:tag name="KSO_WM_DIAGRAM_GROUP_CODE" val="n1-1"/>
  <p:tag name="KSO_WM_UNIT_TYPE" val="n_h_x"/>
  <p:tag name="KSO_WM_UNIT_INDEX" val="1_1_1"/>
  <p:tag name="KSO_WM_UNIT_ID" val="diagram20228024_4*n_h_x*1_1_1"/>
  <p:tag name="KSO_WM_TEMPLATE_CATEGORY" val="diagram"/>
  <p:tag name="KSO_WM_TEMPLATE_INDEX" val="20228024"/>
  <p:tag name="KSO_WM_UNIT_LAYERLEVEL" val="1_1_1"/>
  <p:tag name="KSO_WM_TAG_VERSION" val="1.0"/>
  <p:tag name="KSO_WM_BEAUTIFY_FLAG" val="#wm#"/>
  <p:tag name="KSO_WM_DIAGRAM_VIRTUALLY_FRAME" val="{&quot;height&quot;:291.75,&quot;left&quot;:39.05,&quot;top&quot;:179,&quot;width&quot;:876.5}"/>
</p:tagLst>
</file>

<file path=ppt/tags/tag223.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8024_4*n_h_a*1_1_1"/>
  <p:tag name="KSO_WM_TEMPLATE_CATEGORY" val="diagram"/>
  <p:tag name="KSO_WM_TEMPLATE_INDEX" val="20228024"/>
  <p:tag name="KSO_WM_UNIT_LAYERLEVEL" val="1_1_1"/>
  <p:tag name="KSO_WM_TAG_VERSION" val="1.0"/>
  <p:tag name="KSO_WM_BEAUTIFY_FLAG" val="#wm#"/>
  <p:tag name="KSO_WM_UNIT_TEXT_FILL_FORE_SCHEMECOLOR_INDEX" val="13"/>
  <p:tag name="KSO_WM_UNIT_TEXT_FILL_TYPE" val="1"/>
  <p:tag name="KSO_WM_DIAGRAM_VIRTUALLY_FRAME" val="{&quot;height&quot;:291.75,&quot;left&quot;:39.05,&quot;top&quot;:179,&quot;width&quot;:876.5}"/>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024_4*n_h_h_i*1_2_1_1"/>
  <p:tag name="KSO_WM_TEMPLATE_CATEGORY" val="diagram"/>
  <p:tag name="KSO_WM_TEMPLATE_INDEX" val="20228024"/>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DIAGRAM_VIRTUALLY_FRAME" val="{&quot;height&quot;:291.75,&quot;left&quot;:39.05,&quot;top&quot;:179,&quot;width&quot;:876.5}"/>
</p:tagLst>
</file>

<file path=ppt/tags/tag225.xml><?xml version="1.0" encoding="utf-8"?>
<p:tagLst xmlns:p="http://schemas.openxmlformats.org/presentationml/2006/main">
  <p:tag name="KSO_WM_UNIT_VALUE" val="138*138"/>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8024_4*n_h_h_x*1_2_1_1"/>
  <p:tag name="KSO_WM_TEMPLATE_CATEGORY" val="diagram"/>
  <p:tag name="KSO_WM_TEMPLATE_INDEX" val="20228024"/>
  <p:tag name="KSO_WM_UNIT_LAYERLEVEL" val="1_1_1_1"/>
  <p:tag name="KSO_WM_TAG_VERSION" val="1.0"/>
  <p:tag name="KSO_WM_BEAUTIFY_FLAG" val="#wm#"/>
  <p:tag name="KSO_WM_DIAGRAM_VIRTUALLY_FRAME" val="{&quot;height&quot;:291.75,&quot;left&quot;:39.05,&quot;top&quot;:179,&quot;width&quot;:876.5}"/>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28024_4*n_h_h_i*1_2_4_1"/>
  <p:tag name="KSO_WM_TEMPLATE_CATEGORY" val="diagram"/>
  <p:tag name="KSO_WM_TEMPLATE_INDEX" val="20228024"/>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DIAGRAM_VIRTUALLY_FRAME" val="{&quot;height&quot;:291.75,&quot;left&quot;:39.05,&quot;top&quot;:179,&quot;width&quot;:876.5}"/>
</p:tagLst>
</file>

<file path=ppt/tags/tag227.xml><?xml version="1.0" encoding="utf-8"?>
<p:tagLst xmlns:p="http://schemas.openxmlformats.org/presentationml/2006/main">
  <p:tag name="KSO_WM_DIAGRAM_VIRTUALLY_FRAME" val="{&quot;height&quot;:291.7251968503937,&quot;left&quot;:33.45,&quot;top&quot;:171.25,&quot;width&quot;:895.95}"/>
</p:tagLst>
</file>

<file path=ppt/tags/tag22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4_1"/>
  <p:tag name="KSO_WM_UNIT_ID" val="diagram20228024_4*n_h_h_a*1_2_4_1"/>
  <p:tag name="KSO_WM_TEMPLATE_CATEGORY" val="diagram"/>
  <p:tag name="KSO_WM_TEMPLATE_INDEX" val="20228024"/>
  <p:tag name="KSO_WM_UNIT_LAYERLEVEL" val="1_1_1_1"/>
  <p:tag name="KSO_WM_TAG_VERSION" val="1.0"/>
  <p:tag name="KSO_WM_BEAUTIFY_FLAG" val="#wm#"/>
  <p:tag name="KSO_WM_UNIT_TEXT_FILL_FORE_SCHEMECOLOR_INDEX" val="7"/>
  <p:tag name="KSO_WM_UNIT_TEXT_FILL_TYPE" val="1"/>
  <p:tag name="KSO_WM_DIAGRAM_VIRTUALLY_FRAME" val="{&quot;height&quot;:291.75,&quot;left&quot;:39.05,&quot;top&quot;:179,&quot;width&quot;:876.5}"/>
</p:tagLst>
</file>

<file path=ppt/tags/tag22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20228024_4*n_h_h_f*1_2_4_1"/>
  <p:tag name="KSO_WM_TEMPLATE_CATEGORY" val="diagram"/>
  <p:tag name="KSO_WM_TEMPLATE_INDEX" val="20228024"/>
  <p:tag name="KSO_WM_UNIT_LAYERLEVEL" val="1_1_1_1"/>
  <p:tag name="KSO_WM_TAG_VERSION" val="1.0"/>
  <p:tag name="KSO_WM_BEAUTIFY_FLAG" val="#wm#"/>
  <p:tag name="KSO_WM_UNIT_TEXT_FILL_FORE_SCHEMECOLOR_INDEX" val="14"/>
  <p:tag name="KSO_WM_UNIT_TEXT_FILL_TYPE" val="1"/>
  <p:tag name="KSO_WM_DIAGRAM_VIRTUALLY_FRAME" val="{&quot;height&quot;:291.75,&quot;left&quot;:39.05,&quot;top&quot;:179,&quot;width&quot;:876.5}"/>
</p:tagLst>
</file>

<file path=ppt/tags/tag23.xml><?xml version="1.0" encoding="utf-8"?>
<p:tagLst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208_7*l_h_f*1_1_1"/>
  <p:tag name="KSO_WM_TEMPLATE_CATEGORY" val="diagram"/>
  <p:tag name="KSO_WM_TEMPLATE_INDEX" val="20170208"/>
  <p:tag name="KSO_WM_UNIT_LAYERLEVEL" val="1_1_1"/>
  <p:tag name="KSO_WM_TAG_VERSION" val="1.0"/>
  <p:tag name="KSO_WM_UNIT_PRESET_TEXT" val="Lorem ipsum dolor sit amet"/>
  <p:tag name="KSO_WM_UNIT_TEXT_FILL_FORE_SCHEMECOLOR_INDEX" val="13"/>
  <p:tag name="KSO_WM_UNIT_TEXT_FILL_TYPE" val="1"/>
  <p:tag name="KSO_WM_DIAGRAM_VIRTUALLY_FRAME" val="{&quot;height&quot;:381.25,&quot;left&quot;:22.5,&quot;top&quot;:130.4,&quot;width&quot;:944.8}"/>
</p:tagLst>
</file>

<file path=ppt/tags/tag230.xml><?xml version="1.0" encoding="utf-8"?>
<p:tagLst xmlns:p="http://schemas.openxmlformats.org/presentationml/2006/main">
  <p:tag name="KSO_WM_UNIT_VALUE" val="145*14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28024_4*n_h_h_x*1_2_4_1"/>
  <p:tag name="KSO_WM_TEMPLATE_CATEGORY" val="diagram"/>
  <p:tag name="KSO_WM_TEMPLATE_INDEX" val="20228024"/>
  <p:tag name="KSO_WM_UNIT_LAYERLEVEL" val="1_1_1_1"/>
  <p:tag name="KSO_WM_TAG_VERSION" val="1.0"/>
  <p:tag name="KSO_WM_BEAUTIFY_FLAG" val="#wm#"/>
  <p:tag name="KSO_WM_DIAGRAM_VIRTUALLY_FRAME" val="{&quot;height&quot;:291.75,&quot;left&quot;:39.05,&quot;top&quot;:179,&quot;width&quot;:876.5}"/>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024_4*n_h_h_i*1_2_2_1"/>
  <p:tag name="KSO_WM_TEMPLATE_CATEGORY" val="diagram"/>
  <p:tag name="KSO_WM_TEMPLATE_INDEX" val="20228024"/>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DIAGRAM_VIRTUALLY_FRAME" val="{&quot;height&quot;:291.75,&quot;left&quot;:39.05,&quot;top&quot;:179,&quot;width&quot;:876.5}"/>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8024_4*n_h_h_i*1_2_3_1"/>
  <p:tag name="KSO_WM_TEMPLATE_CATEGORY" val="diagram"/>
  <p:tag name="KSO_WM_TEMPLATE_INDEX" val="20228024"/>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DIAGRAM_VIRTUALLY_FRAME" val="{&quot;height&quot;:291.75,&quot;left&quot;:39.05,&quot;top&quot;:179,&quot;width&quot;:876.5}"/>
</p:tagLst>
</file>

<file path=ppt/tags/tag233.xml><?xml version="1.0" encoding="utf-8"?>
<p:tagLst xmlns:p="http://schemas.openxmlformats.org/presentationml/2006/main">
  <p:tag name="KSO_WM_UNIT_VALUE" val="119*11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8024_4*n_h_h_x*1_2_3_1"/>
  <p:tag name="KSO_WM_TEMPLATE_CATEGORY" val="diagram"/>
  <p:tag name="KSO_WM_TEMPLATE_INDEX" val="20228024"/>
  <p:tag name="KSO_WM_UNIT_LAYERLEVEL" val="1_1_1_1"/>
  <p:tag name="KSO_WM_TAG_VERSION" val="1.0"/>
  <p:tag name="KSO_WM_BEAUTIFY_FLAG" val="#wm#"/>
  <p:tag name="KSO_WM_DIAGRAM_VIRTUALLY_FRAME" val="{&quot;height&quot;:291.75,&quot;left&quot;:39.05,&quot;top&quot;:179,&quot;width&quot;:876.5}"/>
</p:tagLst>
</file>

<file path=ppt/tags/tag234.xml><?xml version="1.0" encoding="utf-8"?>
<p:tagLst xmlns:p="http://schemas.openxmlformats.org/presentationml/2006/main">
  <p:tag name="KSO_WM_UNIT_VALUE" val="141*141"/>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8024_4*n_h_h_x*1_2_2_1"/>
  <p:tag name="KSO_WM_TEMPLATE_CATEGORY" val="diagram"/>
  <p:tag name="KSO_WM_TEMPLATE_INDEX" val="20228024"/>
  <p:tag name="KSO_WM_UNIT_LAYERLEVEL" val="1_1_1_1"/>
  <p:tag name="KSO_WM_TAG_VERSION" val="1.0"/>
  <p:tag name="KSO_WM_BEAUTIFY_FLAG" val="#wm#"/>
  <p:tag name="KSO_WM_DIAGRAM_VIRTUALLY_FRAME" val="{&quot;height&quot;:291.75,&quot;left&quot;:39.05,&quot;top&quot;:179,&quot;width&quot;:876.5}"/>
</p:tagLst>
</file>

<file path=ppt/tags/tag235.xml><?xml version="1.0" encoding="utf-8"?>
<p:tagLst xmlns:p="http://schemas.openxmlformats.org/presentationml/2006/main">
  <p:tag name="KSO_WM_DIAGRAM_VIRTUALLY_FRAME" val="{&quot;height&quot;:291.7251968503937,&quot;left&quot;:33.45,&quot;top&quot;:171.25,&quot;width&quot;:895.95}"/>
</p:tagLst>
</file>

<file path=ppt/tags/tag23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4_1"/>
  <p:tag name="KSO_WM_UNIT_ID" val="diagram20228024_4*n_h_h_a*1_2_4_1"/>
  <p:tag name="KSO_WM_TEMPLATE_CATEGORY" val="diagram"/>
  <p:tag name="KSO_WM_TEMPLATE_INDEX" val="20228024"/>
  <p:tag name="KSO_WM_UNIT_LAYERLEVEL" val="1_1_1_1"/>
  <p:tag name="KSO_WM_TAG_VERSION" val="1.0"/>
  <p:tag name="KSO_WM_BEAUTIFY_FLAG" val="#wm#"/>
  <p:tag name="KSO_WM_UNIT_TEXT_FILL_FORE_SCHEMECOLOR_INDEX" val="7"/>
  <p:tag name="KSO_WM_UNIT_TEXT_FILL_TYPE" val="1"/>
  <p:tag name="KSO_WM_DIAGRAM_VIRTUALLY_FRAME" val="{&quot;height&quot;:291.75,&quot;left&quot;:39.05,&quot;top&quot;:179,&quot;width&quot;:876.5}"/>
</p:tagLst>
</file>

<file path=ppt/tags/tag23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20228024_4*n_h_h_f*1_2_4_1"/>
  <p:tag name="KSO_WM_TEMPLATE_CATEGORY" val="diagram"/>
  <p:tag name="KSO_WM_TEMPLATE_INDEX" val="20228024"/>
  <p:tag name="KSO_WM_UNIT_LAYERLEVEL" val="1_1_1_1"/>
  <p:tag name="KSO_WM_TAG_VERSION" val="1.0"/>
  <p:tag name="KSO_WM_BEAUTIFY_FLAG" val="#wm#"/>
  <p:tag name="KSO_WM_UNIT_TEXT_FILL_FORE_SCHEMECOLOR_INDEX" val="14"/>
  <p:tag name="KSO_WM_UNIT_TEXT_FILL_TYPE" val="1"/>
  <p:tag name="KSO_WM_DIAGRAM_VIRTUALLY_FRAME" val="{&quot;height&quot;:291.75,&quot;left&quot;:39.05,&quot;top&quot;:179,&quot;width&quot;:876.5}"/>
</p:tagLst>
</file>

<file path=ppt/tags/tag238.xml><?xml version="1.0" encoding="utf-8"?>
<p:tagLst xmlns:p="http://schemas.openxmlformats.org/presentationml/2006/main">
  <p:tag name="KSO_WM_DIAGRAM_VIRTUALLY_FRAME" val="{&quot;height&quot;:291.7251968503937,&quot;left&quot;:33.45,&quot;top&quot;:171.25,&quot;width&quot;:895.95}"/>
</p:tagLst>
</file>

<file path=ppt/tags/tag23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4_1"/>
  <p:tag name="KSO_WM_UNIT_ID" val="diagram20228024_4*n_h_h_a*1_2_4_1"/>
  <p:tag name="KSO_WM_TEMPLATE_CATEGORY" val="diagram"/>
  <p:tag name="KSO_WM_TEMPLATE_INDEX" val="20228024"/>
  <p:tag name="KSO_WM_UNIT_LAYERLEVEL" val="1_1_1_1"/>
  <p:tag name="KSO_WM_TAG_VERSION" val="1.0"/>
  <p:tag name="KSO_WM_BEAUTIFY_FLAG" val="#wm#"/>
  <p:tag name="KSO_WM_UNIT_TEXT_FILL_FORE_SCHEMECOLOR_INDEX" val="7"/>
  <p:tag name="KSO_WM_UNIT_TEXT_FILL_TYPE" val="1"/>
  <p:tag name="KSO_WM_DIAGRAM_VIRTUALLY_FRAME" val="{&quot;height&quot;:291.75,&quot;left&quot;:39.05,&quot;top&quot;:179,&quot;width&quot;:876.5}"/>
</p:tagLst>
</file>

<file path=ppt/tags/tag2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208_7*l_h_a*1_1_1"/>
  <p:tag name="KSO_WM_TEMPLATE_CATEGORY" val="diagram"/>
  <p:tag name="KSO_WM_TEMPLATE_INDEX" val="20170208"/>
  <p:tag name="KSO_WM_UNIT_LAYERLEVEL" val="1_1_1"/>
  <p:tag name="KSO_WM_TAG_VERSION" val="1.0"/>
  <p:tag name="KSO_WM_UNIT_PRESET_TEXT" val="LOREM IPSUM"/>
  <p:tag name="KSO_WM_UNIT_TEXT_FILL_FORE_SCHEMECOLOR_INDEX" val="13"/>
  <p:tag name="KSO_WM_UNIT_TEXT_FILL_TYPE" val="1"/>
  <p:tag name="KSO_WM_DIAGRAM_VIRTUALLY_FRAME" val="{&quot;height&quot;:381.25,&quot;left&quot;:22.5,&quot;top&quot;:130.4,&quot;width&quot;:944.8}"/>
</p:tagLst>
</file>

<file path=ppt/tags/tag24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20228024_4*n_h_h_f*1_2_4_1"/>
  <p:tag name="KSO_WM_TEMPLATE_CATEGORY" val="diagram"/>
  <p:tag name="KSO_WM_TEMPLATE_INDEX" val="20228024"/>
  <p:tag name="KSO_WM_UNIT_LAYERLEVEL" val="1_1_1_1"/>
  <p:tag name="KSO_WM_TAG_VERSION" val="1.0"/>
  <p:tag name="KSO_WM_BEAUTIFY_FLAG" val="#wm#"/>
  <p:tag name="KSO_WM_UNIT_TEXT_FILL_FORE_SCHEMECOLOR_INDEX" val="14"/>
  <p:tag name="KSO_WM_UNIT_TEXT_FILL_TYPE" val="1"/>
  <p:tag name="KSO_WM_DIAGRAM_VIRTUALLY_FRAME" val="{&quot;height&quot;:291.75,&quot;left&quot;:39.05,&quot;top&quot;:179,&quot;width&quot;:876.5}"/>
</p:tagLst>
</file>

<file path=ppt/tags/tag241.xml><?xml version="1.0" encoding="utf-8"?>
<p:tagLst xmlns:p="http://schemas.openxmlformats.org/presentationml/2006/main">
  <p:tag name="KSO_WM_DIAGRAM_VIRTUALLY_FRAME" val="{&quot;height&quot;:291.7251968503937,&quot;left&quot;:33.45,&quot;top&quot;:171.25,&quot;width&quot;:895.95}"/>
</p:tagLst>
</file>

<file path=ppt/tags/tag24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4_1"/>
  <p:tag name="KSO_WM_UNIT_ID" val="diagram20228024_4*n_h_h_a*1_2_4_1"/>
  <p:tag name="KSO_WM_TEMPLATE_CATEGORY" val="diagram"/>
  <p:tag name="KSO_WM_TEMPLATE_INDEX" val="20228024"/>
  <p:tag name="KSO_WM_UNIT_LAYERLEVEL" val="1_1_1_1"/>
  <p:tag name="KSO_WM_TAG_VERSION" val="1.0"/>
  <p:tag name="KSO_WM_BEAUTIFY_FLAG" val="#wm#"/>
  <p:tag name="KSO_WM_UNIT_TEXT_FILL_FORE_SCHEMECOLOR_INDEX" val="7"/>
  <p:tag name="KSO_WM_UNIT_TEXT_FILL_TYPE" val="1"/>
  <p:tag name="KSO_WM_DIAGRAM_VIRTUALLY_FRAME" val="{&quot;height&quot;:291.75,&quot;left&quot;:39.05,&quot;top&quot;:179,&quot;width&quot;:876.5}"/>
</p:tagLst>
</file>

<file path=ppt/tags/tag24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20228024_4*n_h_h_f*1_2_4_1"/>
  <p:tag name="KSO_WM_TEMPLATE_CATEGORY" val="diagram"/>
  <p:tag name="KSO_WM_TEMPLATE_INDEX" val="20228024"/>
  <p:tag name="KSO_WM_UNIT_LAYERLEVEL" val="1_1_1_1"/>
  <p:tag name="KSO_WM_TAG_VERSION" val="1.0"/>
  <p:tag name="KSO_WM_BEAUTIFY_FLAG" val="#wm#"/>
  <p:tag name="KSO_WM_UNIT_TEXT_FILL_FORE_SCHEMECOLOR_INDEX" val="14"/>
  <p:tag name="KSO_WM_UNIT_TEXT_FILL_TYPE" val="1"/>
  <p:tag name="KSO_WM_DIAGRAM_VIRTUALLY_FRAME" val="{&quot;height&quot;:291.75,&quot;left&quot;:39.05,&quot;top&quot;:179,&quot;width&quot;:876.5}"/>
</p:tagLst>
</file>

<file path=ppt/tags/tag244.xml><?xml version="1.0" encoding="utf-8"?>
<p:tagLst xmlns:p="http://schemas.openxmlformats.org/presentationml/2006/main">
  <p:tag name="TIMING" val="|2.9"/>
</p:tagLst>
</file>

<file path=ppt/tags/tag245.xml><?xml version="1.0" encoding="utf-8"?>
<p:tagLst xmlns:p="http://schemas.openxmlformats.org/presentationml/2006/main">
  <p:tag name="TIMING" val="|1.4|4.6|1.3|1.2|1.3|1.2"/>
</p:tagLst>
</file>

<file path=ppt/tags/tag246.xml><?xml version="1.0" encoding="utf-8"?>
<p:tagLst xmlns:p="http://schemas.openxmlformats.org/presentationml/2006/main">
  <p:tag name="TIMING" val="|1.4|4.6|1.3|1.2|1.3|1.2"/>
</p:tagLst>
</file>

<file path=ppt/tags/tag247.xml><?xml version="1.0" encoding="utf-8"?>
<p:tagLst xmlns:p="http://schemas.openxmlformats.org/presentationml/2006/main">
  <p:tag name="TIMING" val="|1.4|4.6|1.3|1.2|1.3|1.2"/>
</p:tagLst>
</file>

<file path=ppt/tags/tag248.xml><?xml version="1.0" encoding="utf-8"?>
<p:tagLst xmlns:p="http://schemas.openxmlformats.org/presentationml/2006/main">
  <p:tag name="TIMING" val="|1.4|4.6|1.3|1.2|1.3|1.2"/>
</p:tagLst>
</file>

<file path=ppt/tags/tag249.xml><?xml version="1.0" encoding="utf-8"?>
<p:tagLst xmlns:p="http://schemas.openxmlformats.org/presentationml/2006/main">
  <p:tag name="ISPRING_PRESENTATION_TITLE" val="PowerPoint 演示文稿"/>
  <p:tag name="resource_record_key" val="{&quot;13&quot;:[19951231],&quot;70&quot;:[3322225,3323954]}"/>
  <p:tag name="commondata" val="eyJoZGlkIjoiNjQ4YzdlODg4MjcyNWQ4MjM5MzQ0NTg3N2YxZDIyOGYifQ=="/>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7"/>
  <p:tag name="KSO_WM_UNIT_ID" val="diagram20170208_7*l_h_i*1_4_7"/>
  <p:tag name="KSO_WM_TEMPLATE_CATEGORY" val="diagram"/>
  <p:tag name="KSO_WM_TEMPLATE_INDEX" val="20170208"/>
  <p:tag name="KSO_WM_UNIT_LAYERLEVEL" val="1_1_1"/>
  <p:tag name="KSO_WM_TAG_VERSION" val="1.0"/>
  <p:tag name="KSO_WM_UNIT_FILL_FORE_SCHEMECOLOR_INDEX" val="8"/>
  <p:tag name="KSO_WM_UNIT_FILL_TYPE" val="1"/>
  <p:tag name="KSO_WM_UNIT_TEXT_FILL_FORE_SCHEMECOLOR_INDEX" val="13"/>
  <p:tag name="KSO_WM_UNIT_TEXT_FILL_TYPE" val="1"/>
  <p:tag name="KSO_WM_DIAGRAM_VIRTUALLY_FRAME" val="{&quot;height&quot;:381.25,&quot;left&quot;:22.5,&quot;top&quot;:130.4,&quot;width&quot;:944.8}"/>
</p:tagLst>
</file>

<file path=ppt/tags/tag26.xml><?xml version="1.0" encoding="utf-8"?>
<p:tagLst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208_7*l_h_f*1_1_1"/>
  <p:tag name="KSO_WM_TEMPLATE_CATEGORY" val="diagram"/>
  <p:tag name="KSO_WM_TEMPLATE_INDEX" val="20170208"/>
  <p:tag name="KSO_WM_UNIT_LAYERLEVEL" val="1_1_1"/>
  <p:tag name="KSO_WM_TAG_VERSION" val="1.0"/>
  <p:tag name="KSO_WM_UNIT_PRESET_TEXT" val="Lorem ipsum dolor sit amet"/>
  <p:tag name="KSO_WM_UNIT_TEXT_FILL_FORE_SCHEMECOLOR_INDEX" val="13"/>
  <p:tag name="KSO_WM_UNIT_TEXT_FILL_TYPE" val="1"/>
  <p:tag name="KSO_WM_DIAGRAM_VIRTUALLY_FRAME" val="{&quot;height&quot;:381.25,&quot;left&quot;:22.5,&quot;top&quot;:130.4,&quot;width&quot;:944.8}"/>
</p:tagLst>
</file>

<file path=ppt/tags/tag27.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208_7*l_h_a*1_1_1"/>
  <p:tag name="KSO_WM_TEMPLATE_CATEGORY" val="diagram"/>
  <p:tag name="KSO_WM_TEMPLATE_INDEX" val="20170208"/>
  <p:tag name="KSO_WM_UNIT_LAYERLEVEL" val="1_1_1"/>
  <p:tag name="KSO_WM_TAG_VERSION" val="1.0"/>
  <p:tag name="KSO_WM_UNIT_PRESET_TEXT" val="LOREM IPSUM"/>
  <p:tag name="KSO_WM_UNIT_TEXT_FILL_FORE_SCHEMECOLOR_INDEX" val="13"/>
  <p:tag name="KSO_WM_UNIT_TEXT_FILL_TYPE" val="1"/>
  <p:tag name="KSO_WM_DIAGRAM_VIRTUALLY_FRAME" val="{&quot;height&quot;:381.25,&quot;left&quot;:22.5,&quot;top&quot;:130.4,&quot;width&quot;:944.8}"/>
</p:tagLst>
</file>

<file path=ppt/tags/tag28.xml><?xml version="1.0" encoding="utf-8"?>
<p:tagLst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208_7*l_h_f*1_1_1"/>
  <p:tag name="KSO_WM_TEMPLATE_CATEGORY" val="diagram"/>
  <p:tag name="KSO_WM_TEMPLATE_INDEX" val="20170208"/>
  <p:tag name="KSO_WM_UNIT_LAYERLEVEL" val="1_1_1"/>
  <p:tag name="KSO_WM_TAG_VERSION" val="1.0"/>
  <p:tag name="KSO_WM_UNIT_PRESET_TEXT" val="Lorem ipsum dolor sit amet"/>
  <p:tag name="KSO_WM_UNIT_TEXT_FILL_FORE_SCHEMECOLOR_INDEX" val="13"/>
  <p:tag name="KSO_WM_UNIT_TEXT_FILL_TYPE" val="1"/>
  <p:tag name="KSO_WM_DIAGRAM_VIRTUALLY_FRAME" val="{&quot;height&quot;:381.25,&quot;left&quot;:22.5,&quot;top&quot;:130.4,&quot;width&quot;:944.8}"/>
</p:tagLst>
</file>

<file path=ppt/tags/tag29.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208_7*l_h_a*1_1_1"/>
  <p:tag name="KSO_WM_TEMPLATE_CATEGORY" val="diagram"/>
  <p:tag name="KSO_WM_TEMPLATE_INDEX" val="20170208"/>
  <p:tag name="KSO_WM_UNIT_LAYERLEVEL" val="1_1_1"/>
  <p:tag name="KSO_WM_TAG_VERSION" val="1.0"/>
  <p:tag name="KSO_WM_UNIT_PRESET_TEXT" val="LOREM IPSUM"/>
  <p:tag name="KSO_WM_UNIT_TEXT_FILL_FORE_SCHEMECOLOR_INDEX" val="13"/>
  <p:tag name="KSO_WM_UNIT_TEXT_FILL_TYPE" val="1"/>
  <p:tag name="KSO_WM_DIAGRAM_VIRTUALLY_FRAME" val="{&quot;height&quot;:381.25,&quot;left&quot;:22.5,&quot;top&quot;:130.4,&quot;width&quot;:944.8}"/>
</p:tagLst>
</file>

<file path=ppt/tags/tag3.xml><?xml version="1.0" encoding="utf-8"?>
<p:tagLst xmlns:p="http://schemas.openxmlformats.org/presentationml/2006/main">
  <p:tag name="TIMING" val="|2.9"/>
</p:tagLst>
</file>

<file path=ppt/tags/tag30.xml><?xml version="1.0" encoding="utf-8"?>
<p:tagLst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208_7*l_h_f*1_1_1"/>
  <p:tag name="KSO_WM_TEMPLATE_CATEGORY" val="diagram"/>
  <p:tag name="KSO_WM_TEMPLATE_INDEX" val="20170208"/>
  <p:tag name="KSO_WM_UNIT_LAYERLEVEL" val="1_1_1"/>
  <p:tag name="KSO_WM_TAG_VERSION" val="1.0"/>
  <p:tag name="KSO_WM_UNIT_PRESET_TEXT" val="Lorem ipsum dolor sit amet"/>
  <p:tag name="KSO_WM_UNIT_TEXT_FILL_FORE_SCHEMECOLOR_INDEX" val="13"/>
  <p:tag name="KSO_WM_UNIT_TEXT_FILL_TYPE" val="1"/>
  <p:tag name="KSO_WM_DIAGRAM_VIRTUALLY_FRAME" val="{&quot;height&quot;:381.25,&quot;left&quot;:22.5,&quot;top&quot;:130.4,&quot;width&quot;:944.8}"/>
</p:tagLst>
</file>

<file path=ppt/tags/tag31.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208_7*l_h_a*1_1_1"/>
  <p:tag name="KSO_WM_TEMPLATE_CATEGORY" val="diagram"/>
  <p:tag name="KSO_WM_TEMPLATE_INDEX" val="20170208"/>
  <p:tag name="KSO_WM_UNIT_LAYERLEVEL" val="1_1_1"/>
  <p:tag name="KSO_WM_TAG_VERSION" val="1.0"/>
  <p:tag name="KSO_WM_UNIT_PRESET_TEXT" val="LOREM IPSUM"/>
  <p:tag name="KSO_WM_UNIT_TEXT_FILL_FORE_SCHEMECOLOR_INDEX" val="13"/>
  <p:tag name="KSO_WM_UNIT_TEXT_FILL_TYPE" val="1"/>
  <p:tag name="KSO_WM_DIAGRAM_VIRTUALLY_FRAME" val="{&quot;height&quot;:381.25,&quot;left&quot;:22.5,&quot;top&quot;:130.4,&quot;width&quot;:944.8}"/>
</p:tagLst>
</file>

<file path=ppt/tags/tag32.xml><?xml version="1.0" encoding="utf-8"?>
<p:tagLst xmlns:p="http://schemas.openxmlformats.org/presentationml/2006/main">
  <p:tag name="TIMING" val="|2.9"/>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70208_7*l_h_i*1_6_1"/>
  <p:tag name="KSO_WM_TEMPLATE_CATEGORY" val="diagram"/>
  <p:tag name="KSO_WM_TEMPLATE_INDEX" val="20170208"/>
  <p:tag name="KSO_WM_UNIT_LAYERLEVEL" val="1_1_1"/>
  <p:tag name="KSO_WM_TAG_VERSION" val="1.0"/>
  <p:tag name="KSO_WM_UNIT_FILL_FORE_SCHEMECOLOR_INDEX" val="5"/>
  <p:tag name="KSO_WM_UNIT_FILL_TYPE" val="1"/>
  <p:tag name="KSO_WM_UNIT_TEXT_FILL_FORE_SCHEMECOLOR_INDEX" val="13"/>
  <p:tag name="KSO_WM_UNIT_TEXT_FILL_TYPE" val="1"/>
  <p:tag name="KSO_WM_DIAGRAM_VIRTUALLY_FRAME" val="{&quot;height&quot;:370.2,&quot;left&quot;:22.5,&quot;top&quot;:123.15,&quot;width&quot;:915.1}"/>
</p:tagLst>
</file>

<file path=ppt/tags/tag34.xml><?xml version="1.0" encoding="utf-8"?>
<p:tagLst xmlns:p="http://schemas.openxmlformats.org/presentationml/2006/main">
  <p:tag name="KSO_WM_UNIT_VALUE" val="995*570"/>
  <p:tag name="KSO_WM_UNIT_HIGHLIGHT" val="0"/>
  <p:tag name="KSO_WM_UNIT_COMPATIBLE" val="0"/>
  <p:tag name="KSO_WM_UNIT_DIAGRAM_ISNUMVISUAL" val="0"/>
  <p:tag name="KSO_WM_UNIT_DIAGRAM_ISREFERUNIT" val="0"/>
  <p:tag name="KSO_WM_DIAGRAM_GROUP_CODE" val="l1-1"/>
  <p:tag name="KSO_WM_UNIT_TYPE" val="l_d"/>
  <p:tag name="KSO_WM_UNIT_INDEX" val="1_1"/>
  <p:tag name="KSO_WM_UNIT_ID" val="diagram20170208_7*l_d*1_1"/>
  <p:tag name="KSO_WM_TEMPLATE_CATEGORY" val="diagram"/>
  <p:tag name="KSO_WM_TEMPLATE_INDEX" val="20170208"/>
  <p:tag name="KSO_WM_UNIT_SUPPORT_UNIT_TYPE" val="[&quot;all&quot;]"/>
  <p:tag name="KSO_WM_UNIT_LAYERLEVEL" val="1_1"/>
  <p:tag name="KSO_WM_TAG_VERSION" val="1.0"/>
  <p:tag name="KSO_WM_DIAGRAM_VIRTUALLY_FRAME" val="{&quot;height&quot;:354.35,&quot;left&quot;:22.5,&quot;top&quot;:139,&quot;width&quot;:915.05}"/>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208_7*l_h_i*1_4_1"/>
  <p:tag name="KSO_WM_TEMPLATE_CATEGORY" val="diagram"/>
  <p:tag name="KSO_WM_TEMPLATE_INDEX" val="20170208"/>
  <p:tag name="KSO_WM_UNIT_LAYERLEVEL" val="1_1_1"/>
  <p:tag name="KSO_WM_TAG_VERSION" val="1.0"/>
  <p:tag name="KSO_WM_UNIT_FILL_FORE_SCHEMECOLOR_INDEX" val="5"/>
  <p:tag name="KSO_WM_UNIT_FILL_TYPE" val="1"/>
  <p:tag name="KSO_WM_UNIT_TEXT_FILL_FORE_SCHEMECOLOR_INDEX" val="13"/>
  <p:tag name="KSO_WM_UNIT_TEXT_FILL_TYPE" val="1"/>
  <p:tag name="KSO_WM_DIAGRAM_VIRTUALLY_FRAME" val="{&quot;height&quot;:370.2,&quot;left&quot;:22.5,&quot;top&quot;:123.15,&quot;width&quot;:915.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208_7*l_h_i*1_2_1"/>
  <p:tag name="KSO_WM_TEMPLATE_CATEGORY" val="diagram"/>
  <p:tag name="KSO_WM_TEMPLATE_INDEX" val="20170208"/>
  <p:tag name="KSO_WM_UNIT_LAYERLEVEL" val="1_1_1"/>
  <p:tag name="KSO_WM_TAG_VERSION" val="1.0"/>
  <p:tag name="KSO_WM_UNIT_FILL_FORE_SCHEMECOLOR_INDEX" val="5"/>
  <p:tag name="KSO_WM_UNIT_FILL_TYPE" val="1"/>
  <p:tag name="KSO_WM_UNIT_TEXT_FILL_FORE_SCHEMECOLOR_INDEX" val="13"/>
  <p:tag name="KSO_WM_UNIT_TEXT_FILL_TYPE" val="1"/>
  <p:tag name="KSO_WM_DIAGRAM_VIRTUALLY_FRAME" val="{&quot;height&quot;:370.2,&quot;left&quot;:22.5,&quot;top&quot;:123.15,&quot;width&quot;:915.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1"/>
  <p:tag name="KSO_WM_UNIT_ID" val="diagram20170208_7*l_h_i*1_8_1"/>
  <p:tag name="KSO_WM_TEMPLATE_CATEGORY" val="diagram"/>
  <p:tag name="KSO_WM_TEMPLATE_INDEX" val="20170208"/>
  <p:tag name="KSO_WM_UNIT_LAYERLEVEL" val="1_1_1"/>
  <p:tag name="KSO_WM_TAG_VERSION" val="1.0"/>
  <p:tag name="KSO_WM_UNIT_FILL_FORE_SCHEMECOLOR_INDEX" val="5"/>
  <p:tag name="KSO_WM_UNIT_FILL_TYPE" val="1"/>
  <p:tag name="KSO_WM_UNIT_TEXT_FILL_FORE_SCHEMECOLOR_INDEX" val="13"/>
  <p:tag name="KSO_WM_UNIT_TEXT_FILL_TYPE" val="1"/>
  <p:tag name="KSO_WM_DIAGRAM_VIRTUALLY_FRAME" val="{&quot;height&quot;:370.2,&quot;left&quot;:22.5,&quot;top&quot;:123.15,&quot;width&quot;:915.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70208_7*l_h_i*1_6_2"/>
  <p:tag name="KSO_WM_TEMPLATE_CATEGORY" val="diagram"/>
  <p:tag name="KSO_WM_TEMPLATE_INDEX" val="20170208"/>
  <p:tag name="KSO_WM_UNIT_LAYERLEVEL" val="1_1_1"/>
  <p:tag name="KSO_WM_TAG_VERSION" val="1.0"/>
  <p:tag name="KSO_WM_UNIT_FILL_FORE_SCHEMECOLOR_INDEX" val="8"/>
  <p:tag name="KSO_WM_UNIT_FILL_TYPE" val="1"/>
  <p:tag name="KSO_WM_UNIT_TEXT_FILL_FORE_SCHEMECOLOR_INDEX" val="13"/>
  <p:tag name="KSO_WM_UNIT_TEXT_FILL_TYPE" val="1"/>
  <p:tag name="KSO_WM_DIAGRAM_VIRTUALLY_FRAME" val="{&quot;height&quot;:370.2,&quot;left&quot;:22.5,&quot;top&quot;:123.15,&quot;width&quot;:915.1}"/>
</p:tagLst>
</file>

<file path=ppt/tags/tag39.xml><?xml version="1.0" encoding="utf-8"?>
<p:tagLst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208_7*l_h_f*1_1_1"/>
  <p:tag name="KSO_WM_TEMPLATE_CATEGORY" val="diagram"/>
  <p:tag name="KSO_WM_TEMPLATE_INDEX" val="20170208"/>
  <p:tag name="KSO_WM_UNIT_LAYERLEVEL" val="1_1_1"/>
  <p:tag name="KSO_WM_TAG_VERSION" val="1.0"/>
  <p:tag name="KSO_WM_UNIT_PRESET_TEXT" val="Lorem ipsum dolor sit amet"/>
  <p:tag name="KSO_WM_UNIT_TEXT_FILL_FORE_SCHEMECOLOR_INDEX" val="13"/>
  <p:tag name="KSO_WM_UNIT_TEXT_FILL_TYPE" val="1"/>
  <p:tag name="KSO_WM_DIAGRAM_VIRTUALLY_FRAME" val="{&quot;height&quot;:370.2,&quot;left&quot;:22.5,&quot;top&quot;:123.15,&quot;width&quot;:915.1}"/>
</p:tagLst>
</file>

<file path=ppt/tags/tag4.xml><?xml version="1.0" encoding="utf-8"?>
<p:tagLst xmlns:p="http://schemas.openxmlformats.org/presentationml/2006/main">
  <p:tag name="TIMING" val="|2.9"/>
</p:tagLst>
</file>

<file path=ppt/tags/tag40.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208_7*l_h_a*1_1_1"/>
  <p:tag name="KSO_WM_TEMPLATE_CATEGORY" val="diagram"/>
  <p:tag name="KSO_WM_TEMPLATE_INDEX" val="20170208"/>
  <p:tag name="KSO_WM_UNIT_LAYERLEVEL" val="1_1_1"/>
  <p:tag name="KSO_WM_TAG_VERSION" val="1.0"/>
  <p:tag name="KSO_WM_UNIT_PRESET_TEXT" val="LOREM IPSUM"/>
  <p:tag name="KSO_WM_UNIT_TEXT_FILL_FORE_SCHEMECOLOR_INDEX" val="13"/>
  <p:tag name="KSO_WM_UNIT_TEXT_FILL_TYPE" val="1"/>
  <p:tag name="KSO_WM_DIAGRAM_VIRTUALLY_FRAME" val="{&quot;height&quot;:370.2,&quot;left&quot;:22.5,&quot;top&quot;:123.15,&quot;width&quot;:915.1}"/>
</p:tagLst>
</file>

<file path=ppt/tags/tag41.xml><?xml version="1.0" encoding="utf-8"?>
<p:tagLst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208_7*l_h_f*1_1_1"/>
  <p:tag name="KSO_WM_TEMPLATE_CATEGORY" val="diagram"/>
  <p:tag name="KSO_WM_TEMPLATE_INDEX" val="20170208"/>
  <p:tag name="KSO_WM_UNIT_LAYERLEVEL" val="1_1_1"/>
  <p:tag name="KSO_WM_TAG_VERSION" val="1.0"/>
  <p:tag name="KSO_WM_UNIT_PRESET_TEXT" val="Lorem ipsum dolor sit amet"/>
  <p:tag name="KSO_WM_UNIT_TEXT_FILL_FORE_SCHEMECOLOR_INDEX" val="13"/>
  <p:tag name="KSO_WM_UNIT_TEXT_FILL_TYPE" val="1"/>
  <p:tag name="KSO_WM_DIAGRAM_VIRTUALLY_FRAME" val="{&quot;height&quot;:370.2,&quot;left&quot;:22.5,&quot;top&quot;:123.15,&quot;width&quot;:915.1}"/>
</p:tagLst>
</file>

<file path=ppt/tags/tag42.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208_7*l_h_a*1_1_1"/>
  <p:tag name="KSO_WM_TEMPLATE_CATEGORY" val="diagram"/>
  <p:tag name="KSO_WM_TEMPLATE_INDEX" val="20170208"/>
  <p:tag name="KSO_WM_UNIT_LAYERLEVEL" val="1_1_1"/>
  <p:tag name="KSO_WM_TAG_VERSION" val="1.0"/>
  <p:tag name="KSO_WM_UNIT_PRESET_TEXT" val="LOREM IPSUM"/>
  <p:tag name="KSO_WM_UNIT_TEXT_FILL_FORE_SCHEMECOLOR_INDEX" val="13"/>
  <p:tag name="KSO_WM_UNIT_TEXT_FILL_TYPE" val="1"/>
  <p:tag name="KSO_WM_DIAGRAM_VIRTUALLY_FRAME" val="{&quot;height&quot;:370.2,&quot;left&quot;:22.5,&quot;top&quot;:123.15,&quot;width&quot;:915.1}"/>
</p:tagLst>
</file>

<file path=ppt/tags/tag43.xml><?xml version="1.0" encoding="utf-8"?>
<p:tagLst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208_7*l_h_f*1_1_1"/>
  <p:tag name="KSO_WM_TEMPLATE_CATEGORY" val="diagram"/>
  <p:tag name="KSO_WM_TEMPLATE_INDEX" val="20170208"/>
  <p:tag name="KSO_WM_UNIT_LAYERLEVEL" val="1_1_1"/>
  <p:tag name="KSO_WM_TAG_VERSION" val="1.0"/>
  <p:tag name="KSO_WM_UNIT_PRESET_TEXT" val="Lorem ipsum dolor sit amet"/>
  <p:tag name="KSO_WM_UNIT_TEXT_FILL_FORE_SCHEMECOLOR_INDEX" val="13"/>
  <p:tag name="KSO_WM_UNIT_TEXT_FILL_TYPE" val="1"/>
  <p:tag name="KSO_WM_DIAGRAM_VIRTUALLY_FRAME" val="{&quot;height&quot;:370.2,&quot;left&quot;:22.5,&quot;top&quot;:123.15,&quot;width&quot;:915.1}"/>
</p:tagLst>
</file>

<file path=ppt/tags/tag4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208_7*l_h_a*1_1_1"/>
  <p:tag name="KSO_WM_TEMPLATE_CATEGORY" val="diagram"/>
  <p:tag name="KSO_WM_TEMPLATE_INDEX" val="20170208"/>
  <p:tag name="KSO_WM_UNIT_LAYERLEVEL" val="1_1_1"/>
  <p:tag name="KSO_WM_TAG_VERSION" val="1.0"/>
  <p:tag name="KSO_WM_UNIT_PRESET_TEXT" val="LOREM IPSUM"/>
  <p:tag name="KSO_WM_UNIT_TEXT_FILL_FORE_SCHEMECOLOR_INDEX" val="13"/>
  <p:tag name="KSO_WM_UNIT_TEXT_FILL_TYPE" val="1"/>
  <p:tag name="KSO_WM_DIAGRAM_VIRTUALLY_FRAME" val="{&quot;height&quot;:370.2,&quot;left&quot;:22.5,&quot;top&quot;:123.15,&quot;width&quot;:915.1}"/>
</p:tagLst>
</file>

<file path=ppt/tags/tag45.xml><?xml version="1.0" encoding="utf-8"?>
<p:tagLst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208_7*l_h_f*1_1_1"/>
  <p:tag name="KSO_WM_TEMPLATE_CATEGORY" val="diagram"/>
  <p:tag name="KSO_WM_TEMPLATE_INDEX" val="20170208"/>
  <p:tag name="KSO_WM_UNIT_LAYERLEVEL" val="1_1_1"/>
  <p:tag name="KSO_WM_TAG_VERSION" val="1.0"/>
  <p:tag name="KSO_WM_UNIT_PRESET_TEXT" val="Lorem ipsum dolor sit amet"/>
  <p:tag name="KSO_WM_UNIT_TEXT_FILL_FORE_SCHEMECOLOR_INDEX" val="13"/>
  <p:tag name="KSO_WM_UNIT_TEXT_FILL_TYPE" val="1"/>
  <p:tag name="KSO_WM_DIAGRAM_VIRTUALLY_FRAME" val="{&quot;height&quot;:370.2,&quot;left&quot;:22.5,&quot;top&quot;:123.15,&quot;width&quot;:915.1}"/>
</p:tagLst>
</file>

<file path=ppt/tags/tag46.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208_7*l_h_a*1_1_1"/>
  <p:tag name="KSO_WM_TEMPLATE_CATEGORY" val="diagram"/>
  <p:tag name="KSO_WM_TEMPLATE_INDEX" val="20170208"/>
  <p:tag name="KSO_WM_UNIT_LAYERLEVEL" val="1_1_1"/>
  <p:tag name="KSO_WM_TAG_VERSION" val="1.0"/>
  <p:tag name="KSO_WM_UNIT_PRESET_TEXT" val="LOREM IPSUM"/>
  <p:tag name="KSO_WM_UNIT_TEXT_FILL_FORE_SCHEMECOLOR_INDEX" val="13"/>
  <p:tag name="KSO_WM_UNIT_TEXT_FILL_TYPE" val="1"/>
  <p:tag name="KSO_WM_DIAGRAM_VIRTUALLY_FRAME" val="{&quot;height&quot;:370.2,&quot;left&quot;:22.5,&quot;top&quot;:123.15,&quot;width&quot;:915.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1"/>
  <p:tag name="KSO_WM_UNIT_ID" val="diagram20170208_7*l_h_i*1_2_11"/>
  <p:tag name="KSO_WM_TEMPLATE_CATEGORY" val="diagram"/>
  <p:tag name="KSO_WM_TEMPLATE_INDEX" val="20170208"/>
  <p:tag name="KSO_WM_UNIT_LAYERLEVEL" val="1_1_1"/>
  <p:tag name="KSO_WM_TAG_VERSION" val="1.0"/>
  <p:tag name="KSO_WM_UNIT_FILL_FORE_SCHEMECOLOR_INDEX" val="8"/>
  <p:tag name="KSO_WM_UNIT_FILL_TYPE" val="1"/>
  <p:tag name="KSO_WM_UNIT_TEXT_FILL_FORE_SCHEMECOLOR_INDEX" val="13"/>
  <p:tag name="KSO_WM_UNIT_TEXT_FILL_TYPE" val="1"/>
  <p:tag name="KSO_WM_DIAGRAM_VIRTUALLY_FRAME" val="{&quot;height&quot;:370.2,&quot;left&quot;:22.5,&quot;top&quot;:123.15,&quot;width&quot;:915.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70208_7*l_h_i*1_4_3"/>
  <p:tag name="KSO_WM_TEMPLATE_CATEGORY" val="diagram"/>
  <p:tag name="KSO_WM_TEMPLATE_INDEX" val="20170208"/>
  <p:tag name="KSO_WM_UNIT_LAYERLEVEL" val="1_1_1"/>
  <p:tag name="KSO_WM_TAG_VERSION" val="1.0"/>
  <p:tag name="KSO_WM_UNIT_FILL_FORE_SCHEMECOLOR_INDEX" val="8"/>
  <p:tag name="KSO_WM_UNIT_FILL_TYPE" val="1"/>
  <p:tag name="KSO_WM_UNIT_TEXT_FILL_FORE_SCHEMECOLOR_INDEX" val="13"/>
  <p:tag name="KSO_WM_UNIT_TEXT_FILL_TYPE" val="1"/>
  <p:tag name="KSO_WM_DIAGRAM_VIRTUALLY_FRAME" val="{&quot;height&quot;:370.2,&quot;left&quot;:22.5,&quot;top&quot;:123.15,&quot;width&quot;:915.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2"/>
  <p:tag name="KSO_WM_UNIT_ID" val="diagram20170208_7*l_h_i*1_8_2"/>
  <p:tag name="KSO_WM_TEMPLATE_CATEGORY" val="diagram"/>
  <p:tag name="KSO_WM_TEMPLATE_INDEX" val="20170208"/>
  <p:tag name="KSO_WM_UNIT_LAYERLEVEL" val="1_1_1"/>
  <p:tag name="KSO_WM_TAG_VERSION" val="1.0"/>
  <p:tag name="KSO_WM_UNIT_FILL_FORE_SCHEMECOLOR_INDEX" val="8"/>
  <p:tag name="KSO_WM_UNIT_FILL_TYPE" val="1"/>
  <p:tag name="KSO_WM_UNIT_TEXT_FILL_FORE_SCHEMECOLOR_INDEX" val="13"/>
  <p:tag name="KSO_WM_UNIT_TEXT_FILL_TYPE" val="1"/>
  <p:tag name="KSO_WM_DIAGRAM_VIRTUALLY_FRAME" val="{&quot;height&quot;:354.35,&quot;left&quot;:22.5,&quot;top&quot;:139,&quot;width&quot;:915.05}"/>
</p:tagLst>
</file>

<file path=ppt/tags/tag5.xml><?xml version="1.0" encoding="utf-8"?>
<p:tagLst xmlns:p="http://schemas.openxmlformats.org/presentationml/2006/main">
  <p:tag name="TIMING" val="|2.9"/>
</p:tagLst>
</file>

<file path=ppt/tags/tag50.xml><?xml version="1.0" encoding="utf-8"?>
<p:tagLst xmlns:p="http://schemas.openxmlformats.org/presentationml/2006/main">
  <p:tag name="TIMING" val="|2.9"/>
</p:tagLst>
</file>

<file path=ppt/tags/tag51.xml><?xml version="1.0" encoding="utf-8"?>
<p:tagLst xmlns:p="http://schemas.openxmlformats.org/presentationml/2006/main">
  <p:tag name="TIMING" val="|2.9"/>
</p:tagLst>
</file>

<file path=ppt/tags/tag52.xml><?xml version="1.0" encoding="utf-8"?>
<p:tagLst xmlns:p="http://schemas.openxmlformats.org/presentationml/2006/main">
  <p:tag name="TIMING" val="|2.9"/>
</p:tagLst>
</file>

<file path=ppt/tags/tag53.xml><?xml version="1.0" encoding="utf-8"?>
<p:tagLst xmlns:p="http://schemas.openxmlformats.org/presentationml/2006/main">
  <p:tag name="TIMING" val="|2.9"/>
</p:tagLst>
</file>

<file path=ppt/tags/tag54.xml><?xml version="1.0" encoding="utf-8"?>
<p:tagLst xmlns:p="http://schemas.openxmlformats.org/presentationml/2006/main">
  <p:tag name="KSO_WM_DIAGRAM_VIRTUALLY_FRAME" val="{&quot;height&quot;:412.5,&quot;left&quot;:70.29456692913386,&quot;top&quot;:127.5,&quot;width&quot;:910.1554330708661}"/>
</p:tagLst>
</file>

<file path=ppt/tags/tag55.xml><?xml version="1.0" encoding="utf-8"?>
<p:tagLst xmlns:p="http://schemas.openxmlformats.org/presentationml/2006/main">
  <p:tag name="KSO_WM_TAG_VERSION" val="1.0"/>
  <p:tag name="KSO_WM_BEAUTIFY_FLAG" val="#wm#"/>
  <p:tag name="KSO_WM_UNIT_TYPE" val="l_h_f"/>
  <p:tag name="KSO_WM_UNIT_INDEX" val="1_2_1"/>
  <p:tag name="KSO_WM_UNIT_LAYERLEVEL" val="1_1_1"/>
  <p:tag name="KSO_WM_UNIT_VALUE" val="18"/>
  <p:tag name="KSO_WM_UNIT_HIGHLIGHT" val="0"/>
  <p:tag name="KSO_WM_UNIT_COMPATIBLE" val="0"/>
  <p:tag name="KSO_WM_UNIT_CLEAR" val="0"/>
  <p:tag name="KSO_WM_UNIT_PRESET_TEXT_INDEX" val="3"/>
  <p:tag name="KSO_WM_UNIT_PRESET_TEXT_LEN" val="12"/>
  <p:tag name="KSO_WM_TEMPLATE_CATEGORY" val="diagram"/>
  <p:tag name="KSO_WM_TEMPLATE_INDEX" val="20168442"/>
  <p:tag name="KSO_WM_DIAGRAM_GROUP_CODE" val="l1-1"/>
  <p:tag name="KSO_WM_UNIT_ID" val="diagram20168442_6*l_h_f*1_2_1"/>
  <p:tag name="KSO_WM_UNIT_FILL_FORE_SCHEMECOLOR_INDEX" val="6"/>
  <p:tag name="KSO_WM_UNIT_FILL_TYPE" val="1"/>
  <p:tag name="KSO_WM_UNIT_TEXT_FILL_FORE_SCHEMECOLOR_INDEX" val="14"/>
  <p:tag name="KSO_WM_UNIT_TEXT_FILL_TYPE" val="1"/>
  <p:tag name="KSO_WM_DIAGRAM_VIRTUALLY_FRAME" val="{&quot;height&quot;:412.5,&quot;left&quot;:70.29456692913386,&quot;top&quot;:127.5,&quot;width&quot;:910.1554330708661}"/>
</p:tagLst>
</file>

<file path=ppt/tags/tag56.xml><?xml version="1.0" encoding="utf-8"?>
<p:tagLst xmlns:p="http://schemas.openxmlformats.org/presentationml/2006/main">
  <p:tag name="KSO_WM_TAG_VERSION" val="1.0"/>
  <p:tag name="KSO_WM_BEAUTIFY_FLAG" val="#wm#"/>
  <p:tag name="KSO_WM_UNIT_TYPE" val="l_h_f"/>
  <p:tag name="KSO_WM_UNIT_INDEX" val="1_4_1"/>
  <p:tag name="KSO_WM_UNIT_LAYERLEVEL" val="1_1_1"/>
  <p:tag name="KSO_WM_UNIT_VALUE" val="18"/>
  <p:tag name="KSO_WM_UNIT_HIGHLIGHT" val="0"/>
  <p:tag name="KSO_WM_UNIT_COMPATIBLE" val="0"/>
  <p:tag name="KSO_WM_UNIT_CLEAR" val="0"/>
  <p:tag name="KSO_WM_UNIT_PRESET_TEXT_INDEX" val="3"/>
  <p:tag name="KSO_WM_UNIT_PRESET_TEXT_LEN" val="12"/>
  <p:tag name="KSO_WM_TEMPLATE_CATEGORY" val="diagram"/>
  <p:tag name="KSO_WM_TEMPLATE_INDEX" val="20168442"/>
  <p:tag name="KSO_WM_DIAGRAM_GROUP_CODE" val="l1-1"/>
  <p:tag name="KSO_WM_UNIT_ID" val="diagram20168442_6*l_h_f*1_4_1"/>
  <p:tag name="KSO_WM_UNIT_FILL_FORE_SCHEMECOLOR_INDEX" val="5"/>
  <p:tag name="KSO_WM_UNIT_FILL_TYPE" val="1"/>
  <p:tag name="KSO_WM_UNIT_TEXT_FILL_FORE_SCHEMECOLOR_INDEX" val="14"/>
  <p:tag name="KSO_WM_UNIT_TEXT_FILL_TYPE" val="1"/>
  <p:tag name="KSO_WM_DIAGRAM_VIRTUALLY_FRAME" val="{&quot;height&quot;:412.5,&quot;left&quot;:70.29456692913386,&quot;top&quot;:127.5,&quot;width&quot;:910.1554330708661}"/>
</p:tagLst>
</file>

<file path=ppt/tags/tag57.xml><?xml version="1.0" encoding="utf-8"?>
<p:tagLst xmlns:p="http://schemas.openxmlformats.org/presentationml/2006/main">
  <p:tag name="KSO_WM_TAG_VERSION" val="1.0"/>
  <p:tag name="KSO_WM_BEAUTIFY_FLAG" val="#wm#"/>
  <p:tag name="KSO_WM_UNIT_TYPE" val="l_h_f"/>
  <p:tag name="KSO_WM_UNIT_INDEX" val="1_6_1"/>
  <p:tag name="KSO_WM_UNIT_LAYERLEVEL" val="1_1_1"/>
  <p:tag name="KSO_WM_UNIT_VALUE" val="18"/>
  <p:tag name="KSO_WM_UNIT_HIGHLIGHT" val="0"/>
  <p:tag name="KSO_WM_UNIT_COMPATIBLE" val="0"/>
  <p:tag name="KSO_WM_UNIT_CLEAR" val="0"/>
  <p:tag name="KSO_WM_UNIT_PRESET_TEXT_INDEX" val="3"/>
  <p:tag name="KSO_WM_UNIT_PRESET_TEXT_LEN" val="12"/>
  <p:tag name="KSO_WM_TEMPLATE_CATEGORY" val="diagram"/>
  <p:tag name="KSO_WM_TEMPLATE_INDEX" val="20168442"/>
  <p:tag name="KSO_WM_DIAGRAM_GROUP_CODE" val="l1-1"/>
  <p:tag name="KSO_WM_UNIT_ID" val="diagram20168442_6*l_h_f*1_6_1"/>
  <p:tag name="KSO_WM_UNIT_FILL_FORE_SCHEMECOLOR_INDEX" val="6"/>
  <p:tag name="KSO_WM_UNIT_FILL_TYPE" val="1"/>
  <p:tag name="KSO_WM_UNIT_TEXT_FILL_FORE_SCHEMECOLOR_INDEX" val="14"/>
  <p:tag name="KSO_WM_UNIT_TEXT_FILL_TYPE" val="1"/>
  <p:tag name="KSO_WM_DIAGRAM_VIRTUALLY_FRAME" val="{&quot;height&quot;:412.5,&quot;left&quot;:70.29456692913386,&quot;top&quot;:127.5,&quot;width&quot;:910.1554330708661}"/>
</p:tagLst>
</file>

<file path=ppt/tags/tag58.xml><?xml version="1.0" encoding="utf-8"?>
<p:tagLst xmlns:p="http://schemas.openxmlformats.org/presentationml/2006/main">
  <p:tag name="KSO_WM_TAG_VERSION" val="1.0"/>
  <p:tag name="KSO_WM_BEAUTIFY_FLAG" val="#wm#"/>
  <p:tag name="KSO_WM_UNIT_TYPE" val="l_h_f"/>
  <p:tag name="KSO_WM_UNIT_INDEX" val="1_1_1"/>
  <p:tag name="KSO_WM_UNIT_LAYERLEVEL" val="1_1_1"/>
  <p:tag name="KSO_WM_UNIT_VALUE" val="18"/>
  <p:tag name="KSO_WM_UNIT_HIGHLIGHT" val="0"/>
  <p:tag name="KSO_WM_UNIT_COMPATIBLE" val="0"/>
  <p:tag name="KSO_WM_UNIT_CLEAR" val="0"/>
  <p:tag name="KSO_WM_UNIT_PRESET_TEXT_INDEX" val="3"/>
  <p:tag name="KSO_WM_UNIT_PRESET_TEXT_LEN" val="12"/>
  <p:tag name="KSO_WM_TEMPLATE_CATEGORY" val="diagram"/>
  <p:tag name="KSO_WM_TEMPLATE_INDEX" val="20168442"/>
  <p:tag name="KSO_WM_DIAGRAM_GROUP_CODE" val="l1-1"/>
  <p:tag name="KSO_WM_UNIT_ID" val="diagram20168442_6*l_h_f*1_1_1"/>
  <p:tag name="KSO_WM_UNIT_FILL_FORE_SCHEMECOLOR_INDEX" val="5"/>
  <p:tag name="KSO_WM_UNIT_FILL_TYPE" val="1"/>
  <p:tag name="KSO_WM_UNIT_TEXT_FILL_FORE_SCHEMECOLOR_INDEX" val="14"/>
  <p:tag name="KSO_WM_UNIT_TEXT_FILL_TYPE" val="1"/>
  <p:tag name="KSO_WM_DIAGRAM_VIRTUALLY_FRAME" val="{&quot;height&quot;:412.5,&quot;left&quot;:70.29456692913386,&quot;top&quot;:127.5,&quot;width&quot;:910.1554330708661}"/>
</p:tagLst>
</file>

<file path=ppt/tags/tag59.xml><?xml version="1.0" encoding="utf-8"?>
<p:tagLst xmlns:p="http://schemas.openxmlformats.org/presentationml/2006/main">
  <p:tag name="KSO_WM_TAG_VERSION" val="1.0"/>
  <p:tag name="KSO_WM_BEAUTIFY_FLAG" val="#wm#"/>
  <p:tag name="KSO_WM_UNIT_TYPE" val="l_h_f"/>
  <p:tag name="KSO_WM_UNIT_INDEX" val="1_3_1"/>
  <p:tag name="KSO_WM_UNIT_LAYERLEVEL" val="1_1_1"/>
  <p:tag name="KSO_WM_UNIT_VALUE" val="18"/>
  <p:tag name="KSO_WM_UNIT_HIGHLIGHT" val="0"/>
  <p:tag name="KSO_WM_UNIT_COMPATIBLE" val="0"/>
  <p:tag name="KSO_WM_UNIT_CLEAR" val="0"/>
  <p:tag name="KSO_WM_UNIT_PRESET_TEXT_INDEX" val="3"/>
  <p:tag name="KSO_WM_UNIT_PRESET_TEXT_LEN" val="12"/>
  <p:tag name="KSO_WM_TEMPLATE_CATEGORY" val="diagram"/>
  <p:tag name="KSO_WM_TEMPLATE_INDEX" val="20168442"/>
  <p:tag name="KSO_WM_DIAGRAM_GROUP_CODE" val="l1-1"/>
  <p:tag name="KSO_WM_UNIT_ID" val="diagram20168442_6*l_h_f*1_3_1"/>
  <p:tag name="KSO_WM_UNIT_FILL_FORE_SCHEMECOLOR_INDEX" val="6"/>
  <p:tag name="KSO_WM_UNIT_FILL_TYPE" val="1"/>
  <p:tag name="KSO_WM_UNIT_TEXT_FILL_FORE_SCHEMECOLOR_INDEX" val="14"/>
  <p:tag name="KSO_WM_UNIT_TEXT_FILL_TYPE" val="1"/>
  <p:tag name="KSO_WM_DIAGRAM_VIRTUALLY_FRAME" val="{&quot;height&quot;:412.5,&quot;left&quot;:70.29456692913386,&quot;top&quot;:127.5,&quot;width&quot;:910.1554330708661}"/>
</p:tagLst>
</file>

<file path=ppt/tags/tag6.xml><?xml version="1.0" encoding="utf-8"?>
<p:tagLst xmlns:p="http://schemas.openxmlformats.org/presentationml/2006/main">
  <p:tag name="TIMING" val="|3.3"/>
</p:tagLst>
</file>

<file path=ppt/tags/tag60.xml><?xml version="1.0" encoding="utf-8"?>
<p:tagLst xmlns:p="http://schemas.openxmlformats.org/presentationml/2006/main">
  <p:tag name="KSO_WM_TAG_VERSION" val="1.0"/>
  <p:tag name="KSO_WM_BEAUTIFY_FLAG" val="#wm#"/>
  <p:tag name="KSO_WM_UNIT_TYPE" val="l_h_f"/>
  <p:tag name="KSO_WM_UNIT_INDEX" val="1_5_1"/>
  <p:tag name="KSO_WM_UNIT_LAYERLEVEL" val="1_1_1"/>
  <p:tag name="KSO_WM_UNIT_VALUE" val="18"/>
  <p:tag name="KSO_WM_UNIT_HIGHLIGHT" val="0"/>
  <p:tag name="KSO_WM_UNIT_COMPATIBLE" val="0"/>
  <p:tag name="KSO_WM_UNIT_CLEAR" val="0"/>
  <p:tag name="KSO_WM_UNIT_PRESET_TEXT_INDEX" val="3"/>
  <p:tag name="KSO_WM_UNIT_PRESET_TEXT_LEN" val="12"/>
  <p:tag name="KSO_WM_TEMPLATE_CATEGORY" val="diagram"/>
  <p:tag name="KSO_WM_TEMPLATE_INDEX" val="20168442"/>
  <p:tag name="KSO_WM_DIAGRAM_GROUP_CODE" val="l1-1"/>
  <p:tag name="KSO_WM_UNIT_ID" val="diagram20168442_6*l_h_f*1_5_1"/>
  <p:tag name="KSO_WM_UNIT_FILL_FORE_SCHEMECOLOR_INDEX" val="5"/>
  <p:tag name="KSO_WM_UNIT_FILL_TYPE" val="1"/>
  <p:tag name="KSO_WM_UNIT_TEXT_FILL_FORE_SCHEMECOLOR_INDEX" val="14"/>
  <p:tag name="KSO_WM_UNIT_TEXT_FILL_TYPE" val="1"/>
  <p:tag name="KSO_WM_DIAGRAM_VIRTUALLY_FRAME" val="{&quot;height&quot;:412.5,&quot;left&quot;:70.29456692913386,&quot;top&quot;:127.5,&quot;width&quot;:910.1554330708661}"/>
</p:tagLst>
</file>

<file path=ppt/tags/tag61.xml><?xml version="1.0" encoding="utf-8"?>
<p:tagLst xmlns:p="http://schemas.openxmlformats.org/presentationml/2006/main">
  <p:tag name="TIMING" val="|2.9"/>
</p:tagLst>
</file>

<file path=ppt/tags/tag62.xml><?xml version="1.0" encoding="utf-8"?>
<p:tagLst xmlns:p="http://schemas.openxmlformats.org/presentationml/2006/main">
  <p:tag name="KSO_WM_DIAGRAM_VIRTUALLY_FRAME" val="{&quot;height&quot;:221.05,&quot;left&quot;:46.8,&quot;top&quot;:259.5,&quot;width&quot;:850.35}"/>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7_3*l_h_i*1_3_2"/>
  <p:tag name="KSO_WM_TEMPLATE_CATEGORY" val="diagram"/>
  <p:tag name="KSO_WM_TEMPLATE_INDEX" val="2022797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DIAGRAM_VIRTUALLY_FRAME" val="{&quot;height&quot;:221.05,&quot;left&quot;:46.8,&quot;top&quot;:259.5,&quot;width&quot;:850.35}"/>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7_3*l_h_i*1_3_1"/>
  <p:tag name="KSO_WM_TEMPLATE_CATEGORY" val="diagram"/>
  <p:tag name="KSO_WM_TEMPLATE_INDEX" val="2022797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DIAGRAM_VIRTUALLY_FRAME" val="{&quot;height&quot;:221.05,&quot;left&quot;:46.8,&quot;top&quot;:259.5,&quot;width&quot;:850.35}"/>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7_3*l_h_i*1_2_2"/>
  <p:tag name="KSO_WM_TEMPLATE_CATEGORY" val="diagram"/>
  <p:tag name="KSO_WM_TEMPLATE_INDEX" val="202279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221.05,&quot;left&quot;:46.8,&quot;top&quot;:259.5,&quot;width&quot;:850.35}"/>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7_3*l_h_i*1_2_1"/>
  <p:tag name="KSO_WM_TEMPLATE_CATEGORY" val="diagram"/>
  <p:tag name="KSO_WM_TEMPLATE_INDEX" val="202279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221.05,&quot;left&quot;:46.8,&quot;top&quot;:259.5,&quot;width&quot;:850.35}"/>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7_3*l_h_i*1_1_2"/>
  <p:tag name="KSO_WM_TEMPLATE_CATEGORY" val="diagram"/>
  <p:tag name="KSO_WM_TEMPLATE_INDEX" val="202279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221.05,&quot;left&quot;:46.8,&quot;top&quot;:259.5,&quot;width&quot;:850.35}"/>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7_3*l_h_i*1_1_1"/>
  <p:tag name="KSO_WM_TEMPLATE_CATEGORY" val="diagram"/>
  <p:tag name="KSO_WM_TEMPLATE_INDEX" val="202279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221.05,&quot;left&quot;:46.8,&quot;top&quot;:259.5,&quot;width&quot;:850.35}"/>
</p:tagLst>
</file>

<file path=ppt/tags/tag69.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7_3*l_h_f*1_1_1"/>
  <p:tag name="KSO_WM_TEMPLATE_CATEGORY" val="diagram"/>
  <p:tag name="KSO_WM_TEMPLATE_INDEX" val="20227977"/>
  <p:tag name="KSO_WM_UNIT_LAYERLEVEL" val="1_1_1"/>
  <p:tag name="KSO_WM_TAG_VERSION" val="1.0"/>
  <p:tag name="KSO_WM_BEAUTIFY_FLAG" val="#wm#"/>
  <p:tag name="KSO_WM_UNIT_TEXT_FILL_FORE_SCHEMECOLOR_INDEX" val="13"/>
  <p:tag name="KSO_WM_UNIT_TEXT_FILL_TYPE" val="1"/>
  <p:tag name="KSO_WM_DIAGRAM_VIRTUALLY_FRAME" val="{&quot;height&quot;:221.05,&quot;left&quot;:46.8,&quot;top&quot;:259.5,&quot;width&quot;:850.35}"/>
</p:tagLst>
</file>

<file path=ppt/tags/tag7.xml><?xml version="1.0" encoding="utf-8"?>
<p:tagLst xmlns:p="http://schemas.openxmlformats.org/presentationml/2006/main">
  <p:tag name="TIMING" val="|2.9"/>
</p:tagLst>
</file>

<file path=ppt/tags/tag7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7_3*l_h_a*1_1_1"/>
  <p:tag name="KSO_WM_TEMPLATE_CATEGORY" val="diagram"/>
  <p:tag name="KSO_WM_TEMPLATE_INDEX" val="20227977"/>
  <p:tag name="KSO_WM_UNIT_LAYERLEVEL" val="1_1_1"/>
  <p:tag name="KSO_WM_TAG_VERSION" val="1.0"/>
  <p:tag name="KSO_WM_BEAUTIFY_FLAG" val="#wm#"/>
  <p:tag name="KSO_WM_UNIT_TEXT_FILL_FORE_SCHEMECOLOR_INDEX" val="5"/>
  <p:tag name="KSO_WM_UNIT_TEXT_FILL_TYPE" val="1"/>
  <p:tag name="KSO_WM_DIAGRAM_VIRTUALLY_FRAME" val="{&quot;height&quot;:221.05,&quot;left&quot;:46.8,&quot;top&quot;:259.5,&quot;width&quot;:850.35}"/>
</p:tagLst>
</file>

<file path=ppt/tags/tag71.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77_3*l_h_x*1_1_1"/>
  <p:tag name="KSO_WM_TEMPLATE_CATEGORY" val="diagram"/>
  <p:tag name="KSO_WM_TEMPLATE_INDEX" val="20227977"/>
  <p:tag name="KSO_WM_UNIT_LAYERLEVEL" val="1_1_1"/>
  <p:tag name="KSO_WM_TAG_VERSION" val="1.0"/>
  <p:tag name="KSO_WM_BEAUTIFY_FLAG" val="#wm#"/>
  <p:tag name="KSO_WM_DIAGRAM_VIRTUALLY_FRAME" val="{&quot;height&quot;:221.05,&quot;left&quot;:46.8,&quot;top&quot;:259.5,&quot;width&quot;:850.35}"/>
</p:tagLst>
</file>

<file path=ppt/tags/tag72.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77_3*l_h_x*1_2_1"/>
  <p:tag name="KSO_WM_TEMPLATE_CATEGORY" val="diagram"/>
  <p:tag name="KSO_WM_TEMPLATE_INDEX" val="20227977"/>
  <p:tag name="KSO_WM_UNIT_LAYERLEVEL" val="1_1_1"/>
  <p:tag name="KSO_WM_TAG_VERSION" val="1.0"/>
  <p:tag name="KSO_WM_BEAUTIFY_FLAG" val="#wm#"/>
  <p:tag name="KSO_WM_DIAGRAM_VIRTUALLY_FRAME" val="{&quot;height&quot;:221.05,&quot;left&quot;:46.8,&quot;top&quot;:259.5,&quot;width&quot;:850.35}"/>
</p:tagLst>
</file>

<file path=ppt/tags/tag73.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77_3*l_h_x*1_3_1"/>
  <p:tag name="KSO_WM_TEMPLATE_CATEGORY" val="diagram"/>
  <p:tag name="KSO_WM_TEMPLATE_INDEX" val="20227977"/>
  <p:tag name="KSO_WM_UNIT_LAYERLEVEL" val="1_1_1"/>
  <p:tag name="KSO_WM_TAG_VERSION" val="1.0"/>
  <p:tag name="KSO_WM_BEAUTIFY_FLAG" val="#wm#"/>
  <p:tag name="KSO_WM_DIAGRAM_VIRTUALLY_FRAME" val="{&quot;height&quot;:221.05,&quot;left&quot;:46.8,&quot;top&quot;:259.5,&quot;width&quot;:850.35}"/>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77_3*l_h_i*1_2_1"/>
  <p:tag name="KSO_WM_TEMPLATE_CATEGORY" val="diagram"/>
  <p:tag name="KSO_WM_TEMPLATE_INDEX" val="20227977"/>
  <p:tag name="KSO_WM_UNIT_LAYERLEVEL" val="1_1_1"/>
  <p:tag name="KSO_WM_TAG_VERSION" val="1.0"/>
  <p:tag name="KSO_WM_BEAUTIFY_FLAG" val="#wm#"/>
  <p:tag name="KSO_WM_UNIT_TEXT_FORE_SCHEMECOLOR_INDEX" val="8"/>
  <p:tag name="KSO_WM_UNIT_TEXT_LINE_FILL_TYPE" val="2"/>
  <p:tag name="KSO_WM_DIAGRAM_VIRTUALLY_FRAME" val="{&quot;height&quot;:221.05,&quot;left&quot;:46.8,&quot;top&quot;:259.5,&quot;width&quot;:850.35}"/>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77_3*l_h_i*1_3_1"/>
  <p:tag name="KSO_WM_TEMPLATE_CATEGORY" val="diagram"/>
  <p:tag name="KSO_WM_TEMPLATE_INDEX" val="20227977"/>
  <p:tag name="KSO_WM_UNIT_LAYERLEVEL" val="1_1_1"/>
  <p:tag name="KSO_WM_TAG_VERSION" val="1.0"/>
  <p:tag name="KSO_WM_BEAUTIFY_FLAG" val="#wm#"/>
  <p:tag name="KSO_WM_UNIT_TEXT_FORE_SCHEMECOLOR_INDEX" val="6"/>
  <p:tag name="KSO_WM_UNIT_TEXT_LINE_FILL_TYPE" val="2"/>
  <p:tag name="KSO_WM_DIAGRAM_VIRTUALLY_FRAME" val="{&quot;height&quot;:221.05,&quot;left&quot;:46.8,&quot;top&quot;:259.5,&quot;width&quot;:850.35}"/>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77_3*l_h_i*1_1_1"/>
  <p:tag name="KSO_WM_TEMPLATE_CATEGORY" val="diagram"/>
  <p:tag name="KSO_WM_TEMPLATE_INDEX" val="20227977"/>
  <p:tag name="KSO_WM_UNIT_LAYERLEVEL" val="1_1_1"/>
  <p:tag name="KSO_WM_TAG_VERSION" val="1.0"/>
  <p:tag name="KSO_WM_BEAUTIFY_FLAG" val="#wm#"/>
  <p:tag name="KSO_WM_UNIT_TEXT_FORE_SCHEMECOLOR_INDEX" val="5"/>
  <p:tag name="KSO_WM_UNIT_TEXT_LINE_FILL_TYPE" val="2"/>
  <p:tag name="KSO_WM_DIAGRAM_VIRTUALLY_FRAME" val="{&quot;height&quot;:221.05,&quot;left&quot;:46.8,&quot;top&quot;:259.5,&quot;width&quot;:850.35}"/>
</p:tagLst>
</file>

<file path=ppt/tags/tag77.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7_3*l_h_f*1_1_1"/>
  <p:tag name="KSO_WM_TEMPLATE_CATEGORY" val="diagram"/>
  <p:tag name="KSO_WM_TEMPLATE_INDEX" val="20227977"/>
  <p:tag name="KSO_WM_UNIT_LAYERLEVEL" val="1_1_1"/>
  <p:tag name="KSO_WM_TAG_VERSION" val="1.0"/>
  <p:tag name="KSO_WM_BEAUTIFY_FLAG" val="#wm#"/>
  <p:tag name="KSO_WM_UNIT_TEXT_FILL_FORE_SCHEMECOLOR_INDEX" val="13"/>
  <p:tag name="KSO_WM_UNIT_TEXT_FILL_TYPE" val="1"/>
  <p:tag name="KSO_WM_DIAGRAM_VIRTUALLY_FRAME" val="{&quot;height&quot;:221.05,&quot;left&quot;:46.8,&quot;top&quot;:259.5,&quot;width&quot;:850.35}"/>
</p:tagLst>
</file>

<file path=ppt/tags/tag7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7_3*l_h_a*1_1_1"/>
  <p:tag name="KSO_WM_TEMPLATE_CATEGORY" val="diagram"/>
  <p:tag name="KSO_WM_TEMPLATE_INDEX" val="20227977"/>
  <p:tag name="KSO_WM_UNIT_LAYERLEVEL" val="1_1_1"/>
  <p:tag name="KSO_WM_TAG_VERSION" val="1.0"/>
  <p:tag name="KSO_WM_BEAUTIFY_FLAG" val="#wm#"/>
  <p:tag name="KSO_WM_UNIT_TEXT_FILL_FORE_SCHEMECOLOR_INDEX" val="5"/>
  <p:tag name="KSO_WM_UNIT_TEXT_FILL_TYPE" val="1"/>
  <p:tag name="KSO_WM_DIAGRAM_VIRTUALLY_FRAME" val="{&quot;height&quot;:221.05,&quot;left&quot;:46.8,&quot;top&quot;:259.5,&quot;width&quot;:850.35}"/>
</p:tagLst>
</file>

<file path=ppt/tags/tag79.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7_3*l_h_f*1_1_1"/>
  <p:tag name="KSO_WM_TEMPLATE_CATEGORY" val="diagram"/>
  <p:tag name="KSO_WM_TEMPLATE_INDEX" val="20227977"/>
  <p:tag name="KSO_WM_UNIT_LAYERLEVEL" val="1_1_1"/>
  <p:tag name="KSO_WM_TAG_VERSION" val="1.0"/>
  <p:tag name="KSO_WM_BEAUTIFY_FLAG" val="#wm#"/>
  <p:tag name="KSO_WM_UNIT_TEXT_FILL_FORE_SCHEMECOLOR_INDEX" val="13"/>
  <p:tag name="KSO_WM_UNIT_TEXT_FILL_TYPE" val="1"/>
  <p:tag name="KSO_WM_DIAGRAM_VIRTUALLY_FRAME" val="{&quot;height&quot;:221.05,&quot;left&quot;:46.8,&quot;top&quot;:259.5,&quot;width&quot;:850.35}"/>
</p:tagLst>
</file>

<file path=ppt/tags/tag8.xml><?xml version="1.0" encoding="utf-8"?>
<p:tagLst xmlns:p="http://schemas.openxmlformats.org/presentationml/2006/main">
  <p:tag name="TIMING" val="|2.9"/>
</p:tagLst>
</file>

<file path=ppt/tags/tag8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7_3*l_h_a*1_1_1"/>
  <p:tag name="KSO_WM_TEMPLATE_CATEGORY" val="diagram"/>
  <p:tag name="KSO_WM_TEMPLATE_INDEX" val="20227977"/>
  <p:tag name="KSO_WM_UNIT_LAYERLEVEL" val="1_1_1"/>
  <p:tag name="KSO_WM_TAG_VERSION" val="1.0"/>
  <p:tag name="KSO_WM_BEAUTIFY_FLAG" val="#wm#"/>
  <p:tag name="KSO_WM_UNIT_TEXT_FILL_FORE_SCHEMECOLOR_INDEX" val="5"/>
  <p:tag name="KSO_WM_UNIT_TEXT_FILL_TYPE" val="1"/>
  <p:tag name="KSO_WM_DIAGRAM_VIRTUALLY_FRAME" val="{&quot;height&quot;:221.05,&quot;left&quot;:46.8,&quot;top&quot;:259.5,&quot;width&quot;:850.35}"/>
</p:tagLst>
</file>

<file path=ppt/tags/tag81.xml><?xml version="1.0" encoding="utf-8"?>
<p:tagLst xmlns:p="http://schemas.openxmlformats.org/presentationml/2006/main">
  <p:tag name="TIMING" val="|2.9"/>
</p:tagLst>
</file>

<file path=ppt/tags/tag82.xml><?xml version="1.0" encoding="utf-8"?>
<p:tagLst xmlns:p="http://schemas.openxmlformats.org/presentationml/2006/main">
  <p:tag name="TIMING" val="|2.9"/>
</p:tagLst>
</file>

<file path=ppt/tags/tag83.xml><?xml version="1.0" encoding="utf-8"?>
<p:tagLst xmlns:p="http://schemas.openxmlformats.org/presentationml/2006/main">
  <p:tag name="TIMING" val="|2.9"/>
</p:tagLst>
</file>

<file path=ppt/tags/tag84.xml><?xml version="1.0" encoding="utf-8"?>
<p:tagLst xmlns:p="http://schemas.openxmlformats.org/presentationml/2006/main">
  <p:tag name="TIMING" val="|2.9"/>
</p:tagLst>
</file>

<file path=ppt/tags/tag85.xml><?xml version="1.0" encoding="utf-8"?>
<p:tagLst xmlns:p="http://schemas.openxmlformats.org/presentationml/2006/main">
  <p:tag name="TIMING" val="|2.9"/>
</p:tagLst>
</file>

<file path=ppt/tags/tag86.xml><?xml version="1.0" encoding="utf-8"?>
<p:tagLst xmlns:p="http://schemas.openxmlformats.org/presentationml/2006/main">
  <p:tag name="TIMING" val="|2.9"/>
</p:tagLst>
</file>

<file path=ppt/tags/tag87.xml><?xml version="1.0" encoding="utf-8"?>
<p:tagLst xmlns:p="http://schemas.openxmlformats.org/presentationml/2006/main">
  <p:tag name="TIMING" val="|3.3"/>
</p:tagLst>
</file>

<file path=ppt/tags/tag88.xml><?xml version="1.0" encoding="utf-8"?>
<p:tagLst xmlns:p="http://schemas.openxmlformats.org/presentationml/2006/main">
  <p:tag name="KSO_WM_DIAGRAM_VIRTUALLY_FRAME" val="{&quot;height&quot;:400.15,&quot;left&quot;:517.05,&quot;top&quot;:83.6,&quot;width&quot;:392.5}"/>
</p:tagLst>
</file>

<file path=ppt/tags/tag89.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h_g"/>
  <p:tag name="KSO_WM_UNIT_INDEX" val="1_2_1"/>
  <p:tag name="KSO_WM_UNIT_ID" val="diagram20185779_4*q_h_g*1_2_1"/>
  <p:tag name="KSO_WM_UNIT_LAYERLEVEL" val="1_1_1"/>
  <p:tag name="KSO_WM_UNIT_VALUE" val="15"/>
  <p:tag name="KSO_WM_UNIT_HIGHLIGHT" val="0"/>
  <p:tag name="KSO_WM_UNIT_COMPATIBLE" val="1"/>
  <p:tag name="KSO_WM_UNIT_CLEAR" val="0"/>
  <p:tag name="KSO_WM_UNIT_PRESET_TEXT_INDEX" val="3"/>
  <p:tag name="KSO_WM_UNIT_RELATE_UNITID" val="diagram20185779_4*q_h_f*1_2_1"/>
  <p:tag name="KSO_WM_UNIT_PRESET_TEXT_LEN" val="12"/>
  <p:tag name="KSO_WM_DIAGRAM_GROUP_CODE" val="q1-1"/>
  <p:tag name="KSO_WM_UNIT_FILL_FORE_SCHEMECOLOR_INDEX" val="5"/>
  <p:tag name="KSO_WM_UNIT_FILL_TYPE" val="1"/>
  <p:tag name="KSO_WM_UNIT_LINE_FORE_SCHEMECOLOR_INDEX" val="2"/>
  <p:tag name="KSO_WM_UNIT_LINE_FILL_TYPE" val="2"/>
  <p:tag name="KSO_WM_UNIT_TEXT_FILL_FORE_SCHEMECOLOR_INDEX" val="14"/>
  <p:tag name="KSO_WM_UNIT_TEXT_FILL_TYPE" val="1"/>
  <p:tag name="KSO_WM_DIAGRAM_VIRTUALLY_FRAME" val="{&quot;height&quot;:400.15,&quot;left&quot;:517.05,&quot;top&quot;:83.6,&quot;width&quot;:392.5}"/>
</p:tagLst>
</file>

<file path=ppt/tags/tag9.xml><?xml version="1.0" encoding="utf-8"?>
<p:tagLst xmlns:p="http://schemas.openxmlformats.org/presentationml/2006/main">
  <p:tag name="TIMING" val="|2.9"/>
</p:tagLst>
</file>

<file path=ppt/tags/tag90.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h_g"/>
  <p:tag name="KSO_WM_UNIT_INDEX" val="1_3_1"/>
  <p:tag name="KSO_WM_UNIT_ID" val="diagram20185779_4*q_h_g*1_3_1"/>
  <p:tag name="KSO_WM_UNIT_LAYERLEVEL" val="1_1_1"/>
  <p:tag name="KSO_WM_UNIT_VALUE" val="12"/>
  <p:tag name="KSO_WM_UNIT_HIGHLIGHT" val="0"/>
  <p:tag name="KSO_WM_UNIT_COMPATIBLE" val="1"/>
  <p:tag name="KSO_WM_UNIT_CLEAR" val="0"/>
  <p:tag name="KSO_WM_UNIT_PRESET_TEXT_INDEX" val="3"/>
  <p:tag name="KSO_WM_UNIT_RELATE_UNITID" val="diagram20185779_4*q_h_f*1_3_1"/>
  <p:tag name="KSO_WM_UNIT_PRESET_TEXT_LEN" val="12"/>
  <p:tag name="KSO_WM_DIAGRAM_GROUP_CODE" val="q1-1"/>
  <p:tag name="KSO_WM_UNIT_FILL_FORE_SCHEMECOLOR_INDEX" val="5"/>
  <p:tag name="KSO_WM_UNIT_FILL_TYPE" val="1"/>
  <p:tag name="KSO_WM_UNIT_LINE_FORE_SCHEMECOLOR_INDEX" val="2"/>
  <p:tag name="KSO_WM_UNIT_LINE_FILL_TYPE" val="2"/>
  <p:tag name="KSO_WM_UNIT_TEXT_FILL_FORE_SCHEMECOLOR_INDEX" val="14"/>
  <p:tag name="KSO_WM_UNIT_TEXT_FILL_TYPE" val="1"/>
  <p:tag name="KSO_WM_DIAGRAM_VIRTUALLY_FRAME" val="{&quot;height&quot;:400.15,&quot;left&quot;:517.05,&quot;top&quot;:83.6,&quot;width&quot;:392.5}"/>
</p:tagLst>
</file>

<file path=ppt/tags/tag91.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h_g"/>
  <p:tag name="KSO_WM_UNIT_INDEX" val="1_5_1"/>
  <p:tag name="KSO_WM_UNIT_ID" val="diagram20185779_4*q_h_g*1_5_1"/>
  <p:tag name="KSO_WM_UNIT_LAYERLEVEL" val="1_1_1"/>
  <p:tag name="KSO_WM_UNIT_VALUE" val="12"/>
  <p:tag name="KSO_WM_UNIT_HIGHLIGHT" val="0"/>
  <p:tag name="KSO_WM_UNIT_COMPATIBLE" val="1"/>
  <p:tag name="KSO_WM_UNIT_CLEAR" val="0"/>
  <p:tag name="KSO_WM_UNIT_PRESET_TEXT_INDEX" val="3"/>
  <p:tag name="KSO_WM_UNIT_RELATE_UNITID" val="diagram20185779_4*q_h_f*1_5_1"/>
  <p:tag name="KSO_WM_UNIT_PRESET_TEXT_LEN" val="12"/>
  <p:tag name="KSO_WM_DIAGRAM_GROUP_CODE" val="q1-1"/>
  <p:tag name="KSO_WM_UNIT_FILL_FORE_SCHEMECOLOR_INDEX" val="5"/>
  <p:tag name="KSO_WM_UNIT_FILL_TYPE" val="1"/>
  <p:tag name="KSO_WM_UNIT_LINE_FORE_SCHEMECOLOR_INDEX" val="2"/>
  <p:tag name="KSO_WM_UNIT_LINE_FILL_TYPE" val="2"/>
  <p:tag name="KSO_WM_UNIT_TEXT_FILL_FORE_SCHEMECOLOR_INDEX" val="14"/>
  <p:tag name="KSO_WM_UNIT_TEXT_FILL_TYPE" val="1"/>
  <p:tag name="KSO_WM_DIAGRAM_VIRTUALLY_FRAME" val="{&quot;height&quot;:400.15,&quot;left&quot;:517.05,&quot;top&quot;:83.6,&quot;width&quot;:392.5}"/>
</p:tagLst>
</file>

<file path=ppt/tags/tag92.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h_g"/>
  <p:tag name="KSO_WM_UNIT_INDEX" val="1_1_1"/>
  <p:tag name="KSO_WM_UNIT_ID" val="diagram20185779_4*q_h_g*1_1_1"/>
  <p:tag name="KSO_WM_UNIT_LAYERLEVEL" val="1_1_1"/>
  <p:tag name="KSO_WM_UNIT_VALUE" val="15"/>
  <p:tag name="KSO_WM_UNIT_HIGHLIGHT" val="0"/>
  <p:tag name="KSO_WM_UNIT_COMPATIBLE" val="1"/>
  <p:tag name="KSO_WM_UNIT_CLEAR" val="0"/>
  <p:tag name="KSO_WM_UNIT_PRESET_TEXT_INDEX" val="3"/>
  <p:tag name="KSO_WM_UNIT_RELATE_UNITID" val="diagram20185779_4*q_h_f*1_1_1"/>
  <p:tag name="KSO_WM_UNIT_PRESET_TEXT_LEN" val="12"/>
  <p:tag name="KSO_WM_DIAGRAM_GROUP_CODE" val="q1-1"/>
  <p:tag name="KSO_WM_UNIT_FILL_FORE_SCHEMECOLOR_INDEX" val="5"/>
  <p:tag name="KSO_WM_UNIT_FILL_TYPE" val="1"/>
  <p:tag name="KSO_WM_UNIT_LINE_FORE_SCHEMECOLOR_INDEX" val="2"/>
  <p:tag name="KSO_WM_UNIT_LINE_FILL_TYPE" val="2"/>
  <p:tag name="KSO_WM_UNIT_TEXT_FILL_FORE_SCHEMECOLOR_INDEX" val="14"/>
  <p:tag name="KSO_WM_UNIT_TEXT_FILL_TYPE" val="1"/>
  <p:tag name="KSO_WM_DIAGRAM_VIRTUALLY_FRAME" val="{&quot;height&quot;:400.15,&quot;left&quot;:517.05,&quot;top&quot;:83.6,&quot;width&quot;:392.5}"/>
</p:tagLst>
</file>

<file path=ppt/tags/tag93.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i"/>
  <p:tag name="KSO_WM_UNIT_INDEX" val="1_2"/>
  <p:tag name="KSO_WM_UNIT_ID" val="diagram20185779_4*q_i*1_2"/>
  <p:tag name="KSO_WM_UNIT_LAYERLEVEL" val="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400.15,&quot;left&quot;:517.05,&quot;top&quot;:83.6,&quot;width&quot;:392.5}"/>
</p:tagLst>
</file>

<file path=ppt/tags/tag94.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i"/>
  <p:tag name="KSO_WM_UNIT_INDEX" val="1_3"/>
  <p:tag name="KSO_WM_UNIT_ID" val="diagram20185779_4*q_i*1_3"/>
  <p:tag name="KSO_WM_UNIT_LAYERLEVEL" val="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400.15,&quot;left&quot;:517.05,&quot;top&quot;:83.6,&quot;width&quot;:392.5}"/>
</p:tagLst>
</file>

<file path=ppt/tags/tag95.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i"/>
  <p:tag name="KSO_WM_UNIT_INDEX" val="1_4"/>
  <p:tag name="KSO_WM_UNIT_ID" val="diagram20185779_4*q_i*1_4"/>
  <p:tag name="KSO_WM_UNIT_LAYERLEVEL" val="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400.15,&quot;left&quot;:517.05,&quot;top&quot;:83.6,&quot;width&quot;:392.5}"/>
</p:tagLst>
</file>

<file path=ppt/tags/tag96.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i"/>
  <p:tag name="KSO_WM_UNIT_INDEX" val="1_5"/>
  <p:tag name="KSO_WM_UNIT_ID" val="diagram20185779_4*q_i*1_5"/>
  <p:tag name="KSO_WM_UNIT_LAYERLEVEL" val="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400.15,&quot;left&quot;:517.05,&quot;top&quot;:83.6,&quot;width&quot;:392.5}"/>
</p:tagLst>
</file>

<file path=ppt/tags/tag97.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i"/>
  <p:tag name="KSO_WM_UNIT_INDEX" val="1_6"/>
  <p:tag name="KSO_WM_UNIT_ID" val="diagram20185779_4*q_i*1_6"/>
  <p:tag name="KSO_WM_UNIT_LAYERLEVEL" val="1_1"/>
  <p:tag name="KSO_WM_DIAGRAM_GROUP_CODE" val="q1-1"/>
  <p:tag name="KSO_WM_UNIT_FILL_FORE_SCHEMECOLOR_INDEX" val="5"/>
  <p:tag name="KSO_WM_UNIT_FILL_TYPE" val="1"/>
  <p:tag name="KSO_WM_UNIT_TEXT_FILL_FORE_SCHEMECOLOR_INDEX" val="2"/>
  <p:tag name="KSO_WM_UNIT_TEXT_FILL_TYPE" val="1"/>
  <p:tag name="KSO_WM_DIAGRAM_VIRTUALLY_FRAME" val="{&quot;height&quot;:400.15,&quot;left&quot;:517.05,&quot;top&quot;:83.6,&quot;width&quot;:392.5}"/>
</p:tagLst>
</file>

<file path=ppt/tags/tag98.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h_g"/>
  <p:tag name="KSO_WM_UNIT_INDEX" val="1_4_1"/>
  <p:tag name="KSO_WM_UNIT_ID" val="diagram20185779_4*q_h_g*1_4_1"/>
  <p:tag name="KSO_WM_UNIT_LAYERLEVEL" val="1_1_1"/>
  <p:tag name="KSO_WM_UNIT_VALUE" val="12"/>
  <p:tag name="KSO_WM_UNIT_HIGHLIGHT" val="0"/>
  <p:tag name="KSO_WM_UNIT_COMPATIBLE" val="1"/>
  <p:tag name="KSO_WM_UNIT_CLEAR" val="0"/>
  <p:tag name="KSO_WM_UNIT_PRESET_TEXT_INDEX" val="3"/>
  <p:tag name="KSO_WM_UNIT_RELATE_UNITID" val="diagram20185779_4*q_h_f*1_4_1"/>
  <p:tag name="KSO_WM_UNIT_PRESET_TEXT_LEN" val="12"/>
  <p:tag name="KSO_WM_DIAGRAM_GROUP_CODE" val="q1-1"/>
  <p:tag name="KSO_WM_UNIT_FILL_FORE_SCHEMECOLOR_INDEX" val="5"/>
  <p:tag name="KSO_WM_UNIT_FILL_TYPE" val="1"/>
  <p:tag name="KSO_WM_UNIT_LINE_FORE_SCHEMECOLOR_INDEX" val="2"/>
  <p:tag name="KSO_WM_UNIT_LINE_FILL_TYPE" val="2"/>
  <p:tag name="KSO_WM_DIAGRAM_VIRTUALLY_FRAME" val="{&quot;height&quot;:400.15,&quot;left&quot;:517.05,&quot;top&quot;:83.6,&quot;width&quot;:392.5}"/>
</p:tagLst>
</file>

<file path=ppt/tags/tag99.xml><?xml version="1.0" encoding="utf-8"?>
<p:tagLst xmlns:p="http://schemas.openxmlformats.org/presentationml/2006/main">
  <p:tag name="TIMING" val="|2.9"/>
</p:tagLst>
</file>

<file path=ppt/theme/theme1.xml><?xml version="1.0" encoding="utf-8"?>
<a:theme xmlns:a="http://schemas.openxmlformats.org/drawingml/2006/main" name="Office 主题">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t4acg0wn">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18053</Words>
  <Application>WPS 演示</Application>
  <PresentationFormat>宽屏</PresentationFormat>
  <Paragraphs>645</Paragraphs>
  <Slides>72</Slides>
  <Notes>32</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72</vt:i4>
      </vt:variant>
    </vt:vector>
  </HeadingPairs>
  <TitlesOfParts>
    <vt:vector size="89" baseType="lpstr">
      <vt:lpstr>Arial</vt:lpstr>
      <vt:lpstr>宋体</vt:lpstr>
      <vt:lpstr>Wingdings</vt:lpstr>
      <vt:lpstr>思源黑体 CN Bold</vt:lpstr>
      <vt:lpstr>黑体</vt:lpstr>
      <vt:lpstr>思源黑体 CN Regular</vt:lpstr>
      <vt:lpstr>楷体</vt:lpstr>
      <vt:lpstr>微软雅黑</vt:lpstr>
      <vt:lpstr>Arial Unicode MS</vt:lpstr>
      <vt:lpstr>Calibri</vt:lpstr>
      <vt:lpstr>华文细黑</vt:lpstr>
      <vt:lpstr>思源黑体 CN Heavy</vt:lpstr>
      <vt:lpstr>仿宋</vt:lpstr>
      <vt:lpstr>Wingdings</vt:lpstr>
      <vt:lpstr>思源黑体 CN Bold</vt:lpstr>
      <vt:lpstr>思源黑体 CN Regular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Gemini</cp:lastModifiedBy>
  <cp:revision>66</cp:revision>
  <dcterms:created xsi:type="dcterms:W3CDTF">2017-10-06T10:47:00Z</dcterms:created>
  <dcterms:modified xsi:type="dcterms:W3CDTF">2024-05-17T03:08:08Z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04E01087FD7D4C1580A694CD3C96E568_13</vt:lpwstr>
  </property>
</Properties>
</file>