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1"/>
  </p:notesMasterIdLst>
  <p:handoutMasterIdLst>
    <p:handoutMasterId r:id="rId12"/>
  </p:handoutMasterIdLst>
  <p:sldIdLst>
    <p:sldId id="257" r:id="rId3"/>
    <p:sldId id="268" r:id="rId4"/>
    <p:sldId id="259" r:id="rId5"/>
    <p:sldId id="263" r:id="rId6"/>
    <p:sldId id="264" r:id="rId7"/>
    <p:sldId id="265" r:id="rId8"/>
    <p:sldId id="266" r:id="rId9"/>
    <p:sldId id="267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2" autoAdjust="0"/>
    <p:restoredTop sz="95072" autoAdjust="0"/>
  </p:normalViewPr>
  <p:slideViewPr>
    <p:cSldViewPr snapToGrid="0">
      <p:cViewPr varScale="1">
        <p:scale>
          <a:sx n="101" d="100"/>
          <a:sy n="101" d="100"/>
        </p:scale>
        <p:origin x="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524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1BB5-69F2-473E-88D5-9D53AF22BF0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2095-135D-4AD4-8B8A-703471F0C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3AB8C-FE21-4DD1-B8DC-5656B6225C8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稻壳鸭鸭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D72A-83AD-44D4-9310-C145F4A06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17" y="524581"/>
            <a:ext cx="1198418" cy="119841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202" y="2044037"/>
            <a:ext cx="5655673" cy="42974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49146" y="2578132"/>
            <a:ext cx="5380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领导力量表</a:t>
            </a:r>
          </a:p>
        </p:txBody>
      </p:sp>
      <p:sp>
        <p:nvSpPr>
          <p:cNvPr id="7" name="平行四边形 6"/>
          <p:cNvSpPr/>
          <p:nvPr/>
        </p:nvSpPr>
        <p:spPr>
          <a:xfrm>
            <a:off x="1643702" y="4192768"/>
            <a:ext cx="1620982" cy="42602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3353546" y="4204081"/>
            <a:ext cx="1620982" cy="42602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zh-CN" altLang="en-US"/>
          </a:p>
        </p:txBody>
      </p:sp>
      <p:sp>
        <p:nvSpPr>
          <p:cNvPr id="21" name="平行四边形 20"/>
          <p:cNvSpPr/>
          <p:nvPr/>
        </p:nvSpPr>
        <p:spPr>
          <a:xfrm>
            <a:off x="5063390" y="4204081"/>
            <a:ext cx="1620982" cy="42602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131136" y="347162"/>
            <a:ext cx="1711037" cy="187037"/>
            <a:chOff x="9227127" y="290945"/>
            <a:chExt cx="1711037" cy="187037"/>
          </a:xfrm>
        </p:grpSpPr>
        <p:cxnSp>
          <p:nvCxnSpPr>
            <p:cNvPr id="16" name="直线连接符 15"/>
            <p:cNvCxnSpPr/>
            <p:nvPr/>
          </p:nvCxnSpPr>
          <p:spPr>
            <a:xfrm flipH="1">
              <a:off x="9227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9379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flipH="1">
              <a:off x="9531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flipH="1">
              <a:off x="9684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H="1">
              <a:off x="9836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 flipH="1">
              <a:off x="9989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 flipH="1">
              <a:off x="10141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H="1">
              <a:off x="10293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H="1">
              <a:off x="10446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>
              <a:off x="10598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 flipH="1">
              <a:off x="10751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B38B65-2549-ECB1-432B-225ED6B6E2F3}"/>
              </a:ext>
            </a:extLst>
          </p:cNvPr>
          <p:cNvGrpSpPr/>
          <p:nvPr/>
        </p:nvGrpSpPr>
        <p:grpSpPr>
          <a:xfrm>
            <a:off x="1199536" y="1465991"/>
            <a:ext cx="9796861" cy="3705122"/>
            <a:chOff x="1199536" y="1465991"/>
            <a:chExt cx="9796861" cy="370512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4BB8C91-1DFB-09E8-D492-C2DB01EA9F78}"/>
                </a:ext>
              </a:extLst>
            </p:cNvPr>
            <p:cNvSpPr/>
            <p:nvPr/>
          </p:nvSpPr>
          <p:spPr>
            <a:xfrm>
              <a:off x="1199536" y="1465991"/>
              <a:ext cx="9796861" cy="358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D4F3B78-2B2E-F691-0871-D4C7F57A4C44}"/>
                </a:ext>
              </a:extLst>
            </p:cNvPr>
            <p:cNvSpPr txBox="1"/>
            <p:nvPr/>
          </p:nvSpPr>
          <p:spPr>
            <a:xfrm>
              <a:off x="1718679" y="1610523"/>
              <a:ext cx="8754642" cy="3560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800"/>
                </a:spcAft>
              </a:pP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尊敬的参与者：</a:t>
              </a: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您好！感谢您参与本次</a:t>
              </a:r>
              <a:r>
                <a:rPr lang="zh-CN" altLang="en-US" sz="2400" dirty="0">
                  <a:solidFill>
                    <a:srgbClr val="2C2C36"/>
                  </a:solidFill>
                  <a:highlight>
                    <a:srgbClr val="FFFF00"/>
                  </a:highlight>
                  <a:latin typeface="仿宋" panose="02010609060101010101" pitchFamily="49" charset="-122"/>
                  <a:ea typeface="仿宋" panose="02010609060101010101" pitchFamily="49" charset="-122"/>
                </a:rPr>
                <a:t>领导力问卷调查</a:t>
              </a: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。本问卷旨在评估个人在领导岗位上的能力、风格及影响力，以帮助我们更好地理解有效的领导行为并促进个人与组织的发展。您的信息将被严格保密，并仅用于研究目的。请根据自身实际情况作答。</a:t>
              </a:r>
              <a:endParaRPr lang="en-US" altLang="zh-CN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请您根据实际情况作答，每项问题均无对错之分，请放心表达真实感受。</a:t>
              </a:r>
            </a:p>
            <a:p>
              <a:pPr algn="l">
                <a:lnSpc>
                  <a:spcPct val="150000"/>
                </a:lnSpc>
                <a:spcAft>
                  <a:spcPts val="1800"/>
                </a:spcAft>
              </a:pPr>
              <a:endParaRPr lang="zh-CN" altLang="en-US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5B9C74-CA9B-7CF1-0BAF-49B6BC29EE65}"/>
              </a:ext>
            </a:extLst>
          </p:cNvPr>
          <p:cNvSpPr txBox="1"/>
          <p:nvPr/>
        </p:nvSpPr>
        <p:spPr>
          <a:xfrm>
            <a:off x="1374747" y="1615951"/>
            <a:ext cx="9887119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亲爱的大学生朋友，您好！</a:t>
            </a:r>
            <a:endParaRPr lang="en-US" altLang="zh-CN" sz="2100" dirty="0"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  <a:p>
            <a:pPr indent="720000">
              <a:lnSpc>
                <a:spcPts val="3000"/>
              </a:lnSpc>
              <a:spcBef>
                <a:spcPts val="1800"/>
              </a:spcBef>
            </a:pPr>
            <a:r>
              <a:rPr lang="zh-CN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下面的这些题目描述了</a:t>
            </a:r>
            <a:r>
              <a:rPr lang="zh-CN" altLang="zh-CN" sz="21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领导行为</a:t>
            </a:r>
            <a:r>
              <a:rPr lang="zh-CN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的各个方面，填写前相互之间事先不要讨论。假定你是一个工作团队的领导者，按照你最有可能的行为方式，在每个项目下面的</a:t>
            </a:r>
            <a:r>
              <a:rPr lang="en-US" altLang="zh-CN" sz="2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A</a:t>
            </a:r>
            <a:r>
              <a:rPr lang="zh-CN" altLang="zh-CN" sz="2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F</a:t>
            </a:r>
            <a:r>
              <a:rPr lang="zh-CN" altLang="zh-CN" sz="2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O</a:t>
            </a:r>
            <a:r>
              <a:rPr lang="zh-CN" altLang="zh-CN" sz="2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S</a:t>
            </a:r>
            <a:r>
              <a:rPr lang="zh-CN" altLang="zh-CN" sz="2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N</a:t>
            </a:r>
            <a:r>
              <a:rPr lang="zh-CN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五个选项处选择你最有可能的行为方式，回答每一个问题。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A</a:t>
            </a:r>
            <a:r>
              <a:rPr lang="zh-CN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F</a:t>
            </a:r>
            <a:r>
              <a:rPr lang="zh-CN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O</a:t>
            </a:r>
            <a:r>
              <a:rPr lang="zh-CN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S</a:t>
            </a:r>
            <a:r>
              <a:rPr lang="zh-CN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、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N</a:t>
            </a:r>
            <a:r>
              <a:rPr lang="zh-CN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五个字母分别表示的意思是：</a:t>
            </a:r>
            <a:r>
              <a:rPr lang="zh-CN" altLang="zh-CN" sz="21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总是（</a:t>
            </a:r>
            <a:r>
              <a:rPr lang="en-US" altLang="zh-CN" sz="21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A</a:t>
            </a:r>
            <a:r>
              <a:rPr lang="zh-CN" altLang="zh-CN" sz="21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），经常（</a:t>
            </a:r>
            <a:r>
              <a:rPr lang="en-US" altLang="zh-CN" sz="21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F</a:t>
            </a:r>
            <a:r>
              <a:rPr lang="zh-CN" altLang="zh-CN" sz="21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）、有时（</a:t>
            </a:r>
            <a:r>
              <a:rPr lang="en-US" altLang="zh-CN" sz="21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O</a:t>
            </a:r>
            <a:r>
              <a:rPr lang="zh-CN" altLang="zh-CN" sz="21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），很少（</a:t>
            </a:r>
            <a:r>
              <a:rPr lang="en-US" altLang="zh-CN" sz="21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S</a:t>
            </a:r>
            <a:r>
              <a:rPr lang="zh-CN" altLang="zh-CN" sz="21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），或者从不（</a:t>
            </a:r>
            <a:r>
              <a:rPr lang="en-US" altLang="zh-CN" sz="21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N</a:t>
            </a:r>
            <a:r>
              <a:rPr lang="zh-CN" altLang="zh-CN" sz="21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）</a:t>
            </a:r>
            <a:r>
              <a:rPr lang="zh-CN" altLang="en-US" sz="2100" spc="200" dirty="0">
                <a:latin typeface="黑体" panose="02010609060101010101" pitchFamily="49" charset="-122"/>
                <a:ea typeface="黑体" panose="02010609060101010101" pitchFamily="49" charset="-122"/>
                <a:cs typeface="Calibri Light" panose="020F0302020204030204" pitchFamily="34" charset="0"/>
              </a:rPr>
              <a:t>。</a:t>
            </a:r>
            <a:endParaRPr lang="en-US" altLang="zh-CN" sz="2100" spc="200" dirty="0"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  <a:p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1528CF-1E0A-0BC5-FF30-AB3FB059E779}"/>
              </a:ext>
            </a:extLst>
          </p:cNvPr>
          <p:cNvSpPr txBox="1"/>
          <p:nvPr/>
        </p:nvSpPr>
        <p:spPr>
          <a:xfrm>
            <a:off x="802509" y="1445340"/>
            <a:ext cx="10760227" cy="3146301"/>
          </a:xfrm>
          <a:prstGeom prst="rect">
            <a:avLst/>
          </a:prstGeom>
          <a:noFill/>
          <a:ln w="19050">
            <a:solidFill>
              <a:srgbClr val="0070C0"/>
            </a:solidFill>
            <a:prstDash val="lgDash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10B48-D6C3-5664-093C-769CB9F32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B5CDDD15-5110-E404-E37C-433E132F09B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3D2B4FD-8FFE-9736-C218-A5CACB5941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47871"/>
              </p:ext>
            </p:extLst>
          </p:nvPr>
        </p:nvGraphicFramePr>
        <p:xfrm>
          <a:off x="678625" y="1072377"/>
          <a:ext cx="11012807" cy="47132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2807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4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1262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12623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总是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经常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有时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很少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从不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我喜欢成为团队的发言人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我鼓励加班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我喜欢在团队成员的工作中给他们完全的自由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我鼓励统一程序的应用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5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我允许团队成员用他们自己的判断去解决间题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6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我强调赶在竞争团队前面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7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我乐意成为团队的发言人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8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我会激励团队成员做更大的努力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9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我在团队中实施我的想法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281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7427E-EC1B-53A5-8C78-C66A954C3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B775A69-4DB7-4920-ACDF-E761EA327D6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C55F7B71-1EA7-B8A9-C865-092562D443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730040"/>
              </p:ext>
            </p:extLst>
          </p:nvPr>
        </p:nvGraphicFramePr>
        <p:xfrm>
          <a:off x="678625" y="1072377"/>
          <a:ext cx="11012807" cy="48951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2807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4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1262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12623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总是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经常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有时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很少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从不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10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我让团队成员用成们认为最好的方法工作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11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我会为了提升而努力工作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12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我能忍受延期和不稳定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13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当有来访者时我愿意为团队说话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14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我愿意让工作快速进行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15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我会让团队成员在工作上不受拘束并且让他们自己完成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16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团体中出现问题时，我将做出处理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17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我会陷入细节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18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我在外部的会议上代表团队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412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61240-3F7B-23BE-3249-441808FE1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F25FD0E3-4E5C-269D-6917-A471DAE4181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E97702E6-041B-3CDF-D9D3-D8EC89738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347180"/>
              </p:ext>
            </p:extLst>
          </p:nvPr>
        </p:nvGraphicFramePr>
        <p:xfrm>
          <a:off x="678625" y="1072377"/>
          <a:ext cx="11012807" cy="47656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2807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4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1262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12623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总是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经常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有时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很少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从不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19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我不愿让成员自由行事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8436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20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我会决定要做什么和该如何做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21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我会奋力争职增加产量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22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我会让某些成员拥有我所有的权力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23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事情经常会像我预料的那样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24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我会允许团队拥有高度的主动性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25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我会向团队成员分派特定的任务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26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我会愿意做出变化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我会要求成员更加努力地工作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92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78270-62A1-1488-5A7E-49FDEBF3A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FE5DAAC7-A2D3-8051-F8AA-1E5799AD560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C2742136-611D-4B06-30E0-6A5E1F981D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645772"/>
              </p:ext>
            </p:extLst>
          </p:nvPr>
        </p:nvGraphicFramePr>
        <p:xfrm>
          <a:off x="678625" y="1072377"/>
          <a:ext cx="11012807" cy="43577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2807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4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1262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12623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总是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经常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有时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很少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从不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28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我信任团队成员会做出正确的判断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8436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29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我会计划要完成的工作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30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我会拒绝解释我的行动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31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我会说服他人相信我的想法符合他们的利益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32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我允许团队设定它们自己的进度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5610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33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我会催促团队超越当前的纪录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34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我的行动不会与团队协商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35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zh-CN" altLang="en-US" sz="20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我会要求团队成员遵守标准规则和条例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A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F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O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S</a:t>
                      </a:r>
                      <a:endParaRPr lang="zh-CN" altLang="en-US" sz="14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N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173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20BE3-7D25-D8A8-EC56-47E16462E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1B0EA5-1827-75ED-26F4-C196CF9F045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4FA8A9-68BC-B930-F0EA-2E186A5B89E5}"/>
              </a:ext>
            </a:extLst>
          </p:cNvPr>
          <p:cNvSpPr txBox="1"/>
          <p:nvPr/>
        </p:nvSpPr>
        <p:spPr>
          <a:xfrm>
            <a:off x="857372" y="1140023"/>
            <a:ext cx="10477255" cy="4106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kern="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计分：</a:t>
            </a:r>
            <a:endParaRPr lang="en-US" altLang="zh-CN" sz="2000" b="1" kern="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360000" indent="-285750">
              <a:lnSpc>
                <a:spcPts val="2400"/>
              </a:lnSpc>
              <a:spcBef>
                <a:spcPts val="2000"/>
              </a:spcBef>
              <a:buFont typeface="Wingdings" panose="05000000000000000000" pitchFamily="2" charset="2"/>
              <a:buChar char="p"/>
            </a:pPr>
            <a:r>
              <a:rPr lang="zh-CN" altLang="zh-CN" sz="1900" b="1" kern="0" dirty="0">
                <a:solidFill>
                  <a:srgbClr val="0070C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圈出</a:t>
            </a:r>
            <a:r>
              <a:rPr lang="zh-CN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第</a:t>
            </a:r>
            <a:r>
              <a:rPr lang="en-US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12</a:t>
            </a:r>
            <a:r>
              <a:rPr lang="zh-CN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17</a:t>
            </a:r>
            <a:r>
              <a:rPr lang="zh-CN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18</a:t>
            </a:r>
            <a:r>
              <a:rPr lang="zh-CN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19</a:t>
            </a:r>
            <a:r>
              <a:rPr lang="zh-CN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34</a:t>
            </a:r>
            <a:r>
              <a:rPr lang="zh-CN" altLang="en-US" sz="1900" kern="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35</a:t>
            </a:r>
            <a:r>
              <a:rPr lang="zh-CN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项的项目序号，并在回答问题时选择了</a:t>
            </a:r>
            <a:r>
              <a:rPr lang="en-US" altLang="zh-CN" sz="1900" kern="0" dirty="0">
                <a:solidFill>
                  <a:srgbClr val="0070C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S</a:t>
            </a:r>
            <a:r>
              <a:rPr lang="zh-CN" altLang="zh-CN" sz="1900" kern="0" dirty="0">
                <a:solidFill>
                  <a:srgbClr val="0070C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（很少）</a:t>
            </a:r>
            <a:r>
              <a:rPr lang="zh-CN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或</a:t>
            </a:r>
            <a:r>
              <a:rPr lang="en-US" altLang="zh-CN" sz="1900" kern="0" dirty="0">
                <a:solidFill>
                  <a:srgbClr val="0070C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N</a:t>
            </a:r>
            <a:r>
              <a:rPr lang="zh-CN" altLang="zh-CN" sz="1900" kern="0" dirty="0">
                <a:solidFill>
                  <a:srgbClr val="0070C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（从不）</a:t>
            </a:r>
            <a:r>
              <a:rPr lang="zh-CN" altLang="zh-CN" sz="19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的那些项目前面写上数字</a:t>
            </a:r>
            <a:r>
              <a:rPr lang="en-US" altLang="zh-CN" sz="1900" kern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kern="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。</a:t>
            </a:r>
            <a:endParaRPr lang="en-US" altLang="zh-CN" kern="0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marL="360000" indent="-285750">
              <a:lnSpc>
                <a:spcPts val="2400"/>
              </a:lnSpc>
              <a:spcBef>
                <a:spcPts val="2000"/>
              </a:spcBef>
              <a:buFont typeface="Wingdings" panose="05000000000000000000" pitchFamily="2" charset="2"/>
              <a:buChar char="p"/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在</a:t>
            </a:r>
            <a:r>
              <a:rPr lang="zh-CN" altLang="zh-CN" sz="1800" b="1" kern="0" dirty="0">
                <a:solidFill>
                  <a:srgbClr val="0070C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没有圈出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项目序号的那些项目中，如果回答时选择了</a:t>
            </a:r>
            <a:r>
              <a:rPr lang="en-US" altLang="zh-CN" sz="1800" kern="0" dirty="0">
                <a:solidFill>
                  <a:srgbClr val="0070C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1800" kern="0" dirty="0">
                <a:solidFill>
                  <a:srgbClr val="0070C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（总是）</a:t>
            </a:r>
            <a:r>
              <a:rPr lang="zh-CN" altLang="zh-CN" sz="1800" kern="0" dirty="0"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或</a:t>
            </a:r>
            <a:r>
              <a:rPr lang="en-US" altLang="zh-CN" sz="1800" kern="0" dirty="0">
                <a:solidFill>
                  <a:srgbClr val="0070C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F</a:t>
            </a:r>
            <a:r>
              <a:rPr lang="zh-CN" altLang="zh-CN" sz="1800" kern="0" dirty="0">
                <a:solidFill>
                  <a:srgbClr val="0070C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（经常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），则在项目前面写上数字</a:t>
            </a:r>
            <a:r>
              <a:rPr lang="en-US" altLang="zh-CN" sz="1800" kern="0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kern="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。</a:t>
            </a:r>
            <a:endParaRPr lang="en-US" altLang="zh-CN" kern="0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marL="360000" indent="-285750">
              <a:lnSpc>
                <a:spcPts val="2400"/>
              </a:lnSpc>
              <a:spcBef>
                <a:spcPts val="2000"/>
              </a:spcBef>
              <a:buFont typeface="Wingdings" panose="05000000000000000000" pitchFamily="2" charset="2"/>
              <a:buChar char="p"/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在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10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15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18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19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22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24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26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28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32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34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35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这些项目前面如果写了数字</a:t>
            </a:r>
            <a:r>
              <a:rPr lang="en-US" altLang="zh-CN" sz="1800" kern="0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1800" u="sng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就把它圈出来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。</a:t>
            </a:r>
            <a:endParaRPr lang="en-US" altLang="zh-CN" sz="1800" kern="0" dirty="0">
              <a:solidFill>
                <a:srgbClr val="000000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marL="360000" indent="-285750">
              <a:lnSpc>
                <a:spcPts val="2400"/>
              </a:lnSpc>
              <a:spcBef>
                <a:spcPts val="2000"/>
              </a:spcBef>
              <a:buFont typeface="Wingdings" panose="05000000000000000000" pitchFamily="2" charset="2"/>
              <a:buChar char="p"/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计算圈出的项目前面</a:t>
            </a:r>
            <a:r>
              <a:rPr lang="en-US" altLang="zh-CN" sz="1800" kern="0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的个数，并把数字记在测试答案纸中</a:t>
            </a:r>
            <a:r>
              <a:rPr lang="zh-CN" altLang="zh-CN" b="1" kern="0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字母</a:t>
            </a:r>
            <a:r>
              <a:rPr lang="en-US" altLang="zh-CN" b="1" kern="0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的后面，表示你关注员工的程度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。</a:t>
            </a:r>
            <a:endParaRPr lang="en-US" altLang="zh-CN" kern="0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  <a:cs typeface="宋体" panose="02010600030101010101" pitchFamily="2" charset="-122"/>
            </a:endParaRPr>
          </a:p>
          <a:p>
            <a:pPr marL="360000" indent="-285750">
              <a:lnSpc>
                <a:spcPts val="2400"/>
              </a:lnSpc>
              <a:spcBef>
                <a:spcPts val="2000"/>
              </a:spcBef>
              <a:buFont typeface="Wingdings" panose="05000000000000000000" pitchFamily="2" charset="2"/>
              <a:buChar char="p"/>
            </a:pP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计算没有圈出的项目前面</a:t>
            </a:r>
            <a:r>
              <a:rPr lang="en-US" altLang="zh-CN" sz="1800" kern="0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的个数，并把数字记在测试中</a:t>
            </a:r>
            <a:r>
              <a:rPr lang="zh-CN" altLang="zh-CN" b="1" kern="0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字母</a:t>
            </a:r>
            <a:r>
              <a:rPr lang="en-US" altLang="zh-CN" b="1" kern="0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T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的后面；表示你对于任务的关住程度。</a:t>
            </a:r>
            <a:endParaRPr lang="zh-CN" altLang="en-US" sz="2100" dirty="0">
              <a:latin typeface="新宋体" panose="02010609030101010101" pitchFamily="49" charset="-122"/>
              <a:ea typeface="新宋体" panose="02010609030101010101" pitchFamily="49" charset="-122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88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jJjMTc2ODc5YjgyZjhmMzFhMmQ3ZDgwNDFiNDU3Yjg3IiwidXNlckNvdW50IjoxfQ=="/>
</p:tagLst>
</file>

<file path=ppt/theme/theme1.xml><?xml version="1.0" encoding="utf-8"?>
<a:theme xmlns:a="http://schemas.openxmlformats.org/drawingml/2006/main" name="第一PPT，www.1ppt.com">
  <a:themeElements>
    <a:clrScheme name="自定义 1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36889"/>
      </a:accent1>
      <a:accent2>
        <a:srgbClr val="8F93AE"/>
      </a:accent2>
      <a:accent3>
        <a:srgbClr val="636889"/>
      </a:accent3>
      <a:accent4>
        <a:srgbClr val="8F93AE"/>
      </a:accent4>
      <a:accent5>
        <a:srgbClr val="636889"/>
      </a:accent5>
      <a:accent6>
        <a:srgbClr val="8F93AE"/>
      </a:accent6>
      <a:hlink>
        <a:srgbClr val="636889"/>
      </a:hlink>
      <a:folHlink>
        <a:srgbClr val="8F93AE"/>
      </a:folHlink>
    </a:clrScheme>
    <a:fontScheme name="1212121">
      <a:majorFont>
        <a:latin typeface="汉仪雅酷黑 85W"/>
        <a:ea typeface="汉仪雅酷黑 85W"/>
        <a:cs typeface="Arial"/>
      </a:majorFont>
      <a:minorFont>
        <a:latin typeface="汉仪雅酷黑 85W"/>
        <a:ea typeface="汉仪正圆-55W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216</TotalTime>
  <Words>940</Words>
  <Application>Microsoft Office PowerPoint</Application>
  <PresentationFormat>宽屏</PresentationFormat>
  <Paragraphs>289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等线</vt:lpstr>
      <vt:lpstr>仿宋</vt:lpstr>
      <vt:lpstr>黑体</vt:lpstr>
      <vt:lpstr>华文新魏</vt:lpstr>
      <vt:lpstr>楷体</vt:lpstr>
      <vt:lpstr>微软雅黑</vt:lpstr>
      <vt:lpstr>新宋体</vt:lpstr>
      <vt:lpstr>Arial</vt:lpstr>
      <vt:lpstr>Times New Roman</vt:lpstr>
      <vt:lpstr>Wingdings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第一PPT</dc:creator>
  <cp:keywords>www.1ppt.com</cp:keywords>
  <dc:description>www.1ppt.com</dc:description>
  <cp:lastModifiedBy>Steven Xie</cp:lastModifiedBy>
  <cp:revision>41</cp:revision>
  <dcterms:created xsi:type="dcterms:W3CDTF">2020-08-12T08:16:00Z</dcterms:created>
  <dcterms:modified xsi:type="dcterms:W3CDTF">2024-11-28T15:32:07Z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EAB240052E7E49398ECD797BB9ED3088_12</vt:lpwstr>
  </property>
  <property fmtid="{D5CDD505-2E9C-101B-9397-08002B2CF9AE}" pid="3" name="KSOProductBuildVer">
    <vt:lpwstr>2052-12.1.0.18912</vt:lpwstr>
  </property>
  <property fmtid="{D5CDD505-2E9C-101B-9397-08002B2CF9AE}" pid="4" name="KSOTemplateUUID">
    <vt:lpwstr>v1.0_mb_B/KN8o/E+2EUgwLkrNieOg==</vt:lpwstr>
  </property>
</Properties>
</file>