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10"/>
  </p:notesMasterIdLst>
  <p:handoutMasterIdLst>
    <p:handoutMasterId r:id="rId11"/>
  </p:handoutMasterIdLst>
  <p:sldIdLst>
    <p:sldId id="257" r:id="rId3"/>
    <p:sldId id="266" r:id="rId4"/>
    <p:sldId id="259" r:id="rId5"/>
    <p:sldId id="260" r:id="rId6"/>
    <p:sldId id="261" r:id="rId7"/>
    <p:sldId id="263" r:id="rId8"/>
    <p:sldId id="267" r:id="rId9"/>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2" autoAdjust="0"/>
    <p:restoredTop sz="95072" autoAdjust="0"/>
  </p:normalViewPr>
  <p:slideViewPr>
    <p:cSldViewPr snapToGrid="0">
      <p:cViewPr varScale="1">
        <p:scale>
          <a:sx n="101" d="100"/>
          <a:sy n="101" d="100"/>
        </p:scale>
        <p:origin x="60" y="138"/>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AB1BB5-69F2-473E-88D5-9D53AF22BF02}" type="datetimeFigureOut">
              <a:rPr lang="zh-CN" altLang="en-US" smtClean="0"/>
              <a:t>2024/11/28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1F2095-135D-4AD4-8B8A-703471F0C31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E3AB8C-FE21-4DD1-B8DC-5656B6225C82}" type="datetimeFigureOut">
              <a:rPr lang="zh-CN" altLang="en-US" smtClean="0"/>
              <a:t>2024/11/28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稻壳鸭鸭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8D72A-83AD-44D4-9310-C145F4A06B53}"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49598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09215-7B6D-A40B-B847-D88449A009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5CBE223-5A58-36FC-865D-07C763254D2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3699AF7-D302-AF5E-88E2-1C9A5DB6AD92}"/>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61789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3"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4"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5"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8"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页脚占位符 7"/>
          <p:cNvSpPr>
            <a:spLocks noGrp="1"/>
          </p:cNvSpPr>
          <p:nvPr>
            <p:ph type="ftr" sz="quarter" idx="11"/>
          </p:nvPr>
        </p:nvSpPr>
        <p:spPr>
          <a:xfrm>
            <a:off x="4038600" y="6356350"/>
            <a:ext cx="4114800" cy="365125"/>
          </a:xfrm>
        </p:spPr>
        <p:txBody>
          <a:bodyPr/>
          <a:lstStyle/>
          <a:p>
            <a:endParaRPr lang="zh-CN" altLang="en-US"/>
          </a:p>
        </p:txBody>
      </p:sp>
      <p:sp>
        <p:nvSpPr>
          <p:cNvPr id="10"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t>‹#›</a:t>
            </a:fld>
            <a:endParaRPr lang="zh-CN" altLang="en-US"/>
          </a:p>
        </p:txBody>
      </p:sp>
    </p:spTree>
  </p:cSld>
  <p:clrMapOvr>
    <a:masterClrMapping/>
  </p:clrMapOvr>
  <p:transition/>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03117" y="524581"/>
            <a:ext cx="1198418" cy="1198418"/>
          </a:xfrm>
          <a:prstGeom prst="rect">
            <a:avLst/>
          </a:prstGeom>
        </p:spPr>
      </p:pic>
      <p:sp>
        <p:nvSpPr>
          <p:cNvPr id="6" name="矩形 5"/>
          <p:cNvSpPr/>
          <p:nvPr userDrawn="1"/>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799579" y="2324057"/>
            <a:ext cx="5655673" cy="4297462"/>
          </a:xfrm>
          <a:prstGeom prst="rect">
            <a:avLst/>
          </a:prstGeom>
        </p:spPr>
      </p:pic>
      <p:sp>
        <p:nvSpPr>
          <p:cNvPr id="4" name="文本框 3"/>
          <p:cNvSpPr txBox="1"/>
          <p:nvPr/>
        </p:nvSpPr>
        <p:spPr>
          <a:xfrm>
            <a:off x="361981" y="2335887"/>
            <a:ext cx="7834526" cy="2308324"/>
          </a:xfrm>
          <a:prstGeom prst="rect">
            <a:avLst/>
          </a:prstGeom>
          <a:noFill/>
        </p:spPr>
        <p:txBody>
          <a:bodyPr wrap="square" rtlCol="0">
            <a:spAutoFit/>
          </a:bodyPr>
          <a:lstStyle/>
          <a:p>
            <a:r>
              <a:rPr kumimoji="1" lang="zh-CN" altLang="en-US"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职业自我决策</a:t>
            </a:r>
            <a:endParaRPr kumimoji="1" lang="en-US" altLang="zh-CN"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endParaRPr>
          </a:p>
          <a:p>
            <a:r>
              <a:rPr kumimoji="1" lang="en-US" altLang="zh-CN"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        </a:t>
            </a:r>
            <a:r>
              <a:rPr kumimoji="1" lang="zh-CN" altLang="en-US"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效能感测量</a:t>
            </a:r>
          </a:p>
        </p:txBody>
      </p:sp>
      <p:grpSp>
        <p:nvGrpSpPr>
          <p:cNvPr id="2" name="组合 1">
            <a:extLst>
              <a:ext uri="{FF2B5EF4-FFF2-40B4-BE49-F238E27FC236}">
                <a16:creationId xmlns:a16="http://schemas.microsoft.com/office/drawing/2014/main" id="{CC862BAB-1512-20ED-7314-C06682492825}"/>
              </a:ext>
            </a:extLst>
          </p:cNvPr>
          <p:cNvGrpSpPr/>
          <p:nvPr/>
        </p:nvGrpSpPr>
        <p:grpSpPr>
          <a:xfrm>
            <a:off x="1823802" y="4941605"/>
            <a:ext cx="5040670" cy="437340"/>
            <a:chOff x="1643702" y="4192768"/>
            <a:chExt cx="5040670" cy="437340"/>
          </a:xfrm>
        </p:grpSpPr>
        <p:sp>
          <p:nvSpPr>
            <p:cNvPr id="7" name="平行四边形 6"/>
            <p:cNvSpPr/>
            <p:nvPr/>
          </p:nvSpPr>
          <p:spPr>
            <a:xfrm>
              <a:off x="1643702" y="4192768"/>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18" name="平行四边形 17"/>
            <p:cNvSpPr/>
            <p:nvPr/>
          </p:nvSpPr>
          <p:spPr>
            <a:xfrm>
              <a:off x="3353546"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21" name="平行四边形 20"/>
            <p:cNvSpPr/>
            <p:nvPr/>
          </p:nvSpPr>
          <p:spPr>
            <a:xfrm>
              <a:off x="5063390"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grpSp>
      <p:sp>
        <p:nvSpPr>
          <p:cNvPr id="14" name="矩形 13"/>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2" name="组合 21"/>
          <p:cNvGrpSpPr/>
          <p:nvPr/>
        </p:nvGrpSpPr>
        <p:grpSpPr>
          <a:xfrm>
            <a:off x="10131136" y="347162"/>
            <a:ext cx="1711037" cy="187037"/>
            <a:chOff x="9227127" y="290945"/>
            <a:chExt cx="1711037" cy="187037"/>
          </a:xfrm>
        </p:grpSpPr>
        <p:cxnSp>
          <p:nvCxnSpPr>
            <p:cNvPr id="16" name="直线连接符 15"/>
            <p:cNvCxnSpPr/>
            <p:nvPr/>
          </p:nvCxnSpPr>
          <p:spPr>
            <a:xfrm flipH="1">
              <a:off x="9227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线连接符 25"/>
            <p:cNvCxnSpPr/>
            <p:nvPr/>
          </p:nvCxnSpPr>
          <p:spPr>
            <a:xfrm flipH="1">
              <a:off x="9379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flipH="1">
              <a:off x="9531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p:nvCxnSpPr>
          <p:spPr>
            <a:xfrm flipH="1">
              <a:off x="9684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H="1">
              <a:off x="9836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flipH="1">
              <a:off x="9989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H="1">
              <a:off x="10141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10293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flipH="1">
              <a:off x="10446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p:nvCxnSpPr>
          <p:spPr>
            <a:xfrm flipH="1">
              <a:off x="10598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p:nvCxnSpPr>
          <p:spPr>
            <a:xfrm flipH="1">
              <a:off x="10751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a:extLst>
              <a:ext uri="{FF2B5EF4-FFF2-40B4-BE49-F238E27FC236}">
                <a16:creationId xmlns:a16="http://schemas.microsoft.com/office/drawing/2014/main" id="{E6B38B65-2549-ECB1-432B-225ED6B6E2F3}"/>
              </a:ext>
            </a:extLst>
          </p:cNvPr>
          <p:cNvGrpSpPr/>
          <p:nvPr/>
        </p:nvGrpSpPr>
        <p:grpSpPr>
          <a:xfrm>
            <a:off x="1199536" y="1465991"/>
            <a:ext cx="9796861" cy="3705122"/>
            <a:chOff x="1199536" y="1465991"/>
            <a:chExt cx="9796861" cy="3705122"/>
          </a:xfrm>
        </p:grpSpPr>
        <p:sp>
          <p:nvSpPr>
            <p:cNvPr id="3" name="矩形 2">
              <a:extLst>
                <a:ext uri="{FF2B5EF4-FFF2-40B4-BE49-F238E27FC236}">
                  <a16:creationId xmlns:a16="http://schemas.microsoft.com/office/drawing/2014/main" id="{14BB8C91-1DFB-09E8-D492-C2DB01EA9F78}"/>
                </a:ext>
              </a:extLst>
            </p:cNvPr>
            <p:cNvSpPr/>
            <p:nvPr/>
          </p:nvSpPr>
          <p:spPr>
            <a:xfrm>
              <a:off x="1199536" y="1465991"/>
              <a:ext cx="9796861" cy="3583858"/>
            </a:xfrm>
            <a:prstGeom prst="rect">
              <a:avLst/>
            </a:prstGeom>
            <a:solidFill>
              <a:schemeClr val="bg1"/>
            </a:solidFill>
            <a:ln w="19050">
              <a:solidFill>
                <a:srgbClr val="0070C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D4F3B78-2B2E-F691-0871-D4C7F57A4C44}"/>
                </a:ext>
              </a:extLst>
            </p:cNvPr>
            <p:cNvSpPr txBox="1"/>
            <p:nvPr/>
          </p:nvSpPr>
          <p:spPr>
            <a:xfrm>
              <a:off x="1718679" y="1610523"/>
              <a:ext cx="8754642" cy="3560590"/>
            </a:xfrm>
            <a:prstGeom prst="rect">
              <a:avLst/>
            </a:prstGeom>
            <a:noFill/>
          </p:spPr>
          <p:txBody>
            <a:bodyPr wrap="square" rtlCol="0">
              <a:spAutoFit/>
            </a:bodyPr>
            <a:lstStyle/>
            <a:p>
              <a:pPr>
                <a:lnSpc>
                  <a:spcPct val="150000"/>
                </a:lnSpc>
                <a:spcAft>
                  <a:spcPts val="1800"/>
                </a:spcAft>
              </a:pPr>
              <a:r>
                <a:rPr lang="zh-CN" altLang="en-US" sz="2400" dirty="0">
                  <a:solidFill>
                    <a:srgbClr val="2C2C36"/>
                  </a:solidFill>
                  <a:latin typeface="仿宋" panose="02010609060101010101" pitchFamily="49" charset="-122"/>
                  <a:ea typeface="仿宋" panose="02010609060101010101" pitchFamily="49" charset="-122"/>
                </a:rPr>
                <a:t>尊敬的参与者：</a:t>
              </a:r>
            </a:p>
            <a:p>
              <a:pPr indent="536575" algn="l"/>
              <a:r>
                <a:rPr lang="zh-CN" altLang="en-US" sz="2400" dirty="0">
                  <a:solidFill>
                    <a:srgbClr val="2C2C36"/>
                  </a:solidFill>
                  <a:latin typeface="仿宋" panose="02010609060101010101" pitchFamily="49" charset="-122"/>
                  <a:ea typeface="仿宋" panose="02010609060101010101" pitchFamily="49" charset="-122"/>
                </a:rPr>
                <a:t>您好！感谢您参与本次职业决策自我效能感问卷调查。本问卷旨在评估个人对自己在职业选择过程中做出有效决策的信心程度，以促进更佳的职业规划支持服务。您的信息将被严格保密，并仅用于研究目的。请根据自身实际情况作答。</a:t>
              </a:r>
              <a:endParaRPr lang="en-US" altLang="zh-CN" sz="2400" dirty="0">
                <a:solidFill>
                  <a:srgbClr val="2C2C36"/>
                </a:solidFill>
                <a:latin typeface="仿宋" panose="02010609060101010101" pitchFamily="49" charset="-122"/>
                <a:ea typeface="仿宋" panose="02010609060101010101" pitchFamily="49" charset="-122"/>
              </a:endParaRPr>
            </a:p>
            <a:p>
              <a:pPr indent="536575" algn="l"/>
              <a:r>
                <a:rPr lang="zh-CN" altLang="en-US" sz="2400" dirty="0">
                  <a:solidFill>
                    <a:srgbClr val="2C2C36"/>
                  </a:solidFill>
                  <a:latin typeface="仿宋" panose="02010609060101010101" pitchFamily="49" charset="-122"/>
                  <a:ea typeface="仿宋" panose="02010609060101010101" pitchFamily="49" charset="-122"/>
                </a:rPr>
                <a:t>请您根据实际情况作答，每项问题均无对错之分，请放心表达真实感受。</a:t>
              </a:r>
            </a:p>
            <a:p>
              <a:pPr algn="l">
                <a:lnSpc>
                  <a:spcPct val="150000"/>
                </a:lnSpc>
                <a:spcAft>
                  <a:spcPts val="1800"/>
                </a:spcAft>
              </a:pPr>
              <a:endParaRPr lang="zh-CN" altLang="en-US" sz="2400" b="0" i="0" dirty="0">
                <a:solidFill>
                  <a:srgbClr val="2C2C36"/>
                </a:solidFill>
                <a:effectLst/>
                <a:latin typeface="仿宋" panose="02010609060101010101" pitchFamily="49" charset="-122"/>
                <a:ea typeface="仿宋" panose="020106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a:extLst>
              <a:ext uri="{FF2B5EF4-FFF2-40B4-BE49-F238E27FC236}">
                <a16:creationId xmlns:a16="http://schemas.microsoft.com/office/drawing/2014/main" id="{51A1AF26-44CD-DA26-FDD7-172215EEB7E7}"/>
              </a:ext>
            </a:extLst>
          </p:cNvPr>
          <p:cNvSpPr/>
          <p:nvPr/>
        </p:nvSpPr>
        <p:spPr>
          <a:xfrm>
            <a:off x="1463790" y="2182762"/>
            <a:ext cx="9042961" cy="2271252"/>
          </a:xfrm>
          <a:prstGeom prst="rect">
            <a:avLst/>
          </a:prstGeom>
          <a:solidFill>
            <a:schemeClr val="bg1"/>
          </a:solidFill>
          <a:ln w="19050">
            <a:solidFill>
              <a:srgbClr val="0070C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C65E462-D521-B73D-064D-E38F5255F371}"/>
              </a:ext>
            </a:extLst>
          </p:cNvPr>
          <p:cNvSpPr txBox="1"/>
          <p:nvPr/>
        </p:nvSpPr>
        <p:spPr>
          <a:xfrm>
            <a:off x="1769323" y="2501539"/>
            <a:ext cx="8653354" cy="1569660"/>
          </a:xfrm>
          <a:prstGeom prst="rect">
            <a:avLst/>
          </a:prstGeom>
          <a:noFill/>
        </p:spPr>
        <p:txBody>
          <a:bodyPr wrap="square" rtlCol="0">
            <a:spAutoFit/>
          </a:bodyPr>
          <a:lstStyle/>
          <a:p>
            <a:pPr algn="just"/>
            <a:r>
              <a:rPr lang="zh-CN" altLang="zh-CN" sz="3200" kern="0" dirty="0">
                <a:effectLst/>
                <a:latin typeface="楷体" panose="02010609060101010101" pitchFamily="49" charset="-122"/>
                <a:ea typeface="楷体" panose="02010609060101010101" pitchFamily="49" charset="-122"/>
                <a:cs typeface="Times New Roman" panose="02020603050405020304" pitchFamily="18" charset="0"/>
              </a:rPr>
              <a:t>该量表包含与</a:t>
            </a:r>
            <a:r>
              <a:rPr lang="zh-CN" altLang="zh-CN" sz="3200" kern="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未来职业决策</a:t>
            </a:r>
            <a:r>
              <a:rPr lang="zh-CN" altLang="zh-CN" sz="3200" kern="0" dirty="0">
                <a:effectLst/>
                <a:latin typeface="楷体" panose="02010609060101010101" pitchFamily="49" charset="-122"/>
                <a:ea typeface="楷体" panose="02010609060101010101" pitchFamily="49" charset="-122"/>
                <a:cs typeface="Times New Roman" panose="02020603050405020304" pitchFamily="18" charset="0"/>
              </a:rPr>
              <a:t>有关的</a:t>
            </a:r>
            <a:r>
              <a:rPr lang="en-US" altLang="zh-CN" sz="3200" kern="0" dirty="0">
                <a:solidFill>
                  <a:srgbClr val="FF0000"/>
                </a:solidFill>
                <a:effectLst/>
                <a:latin typeface="楷体" panose="02010609060101010101" pitchFamily="49" charset="-122"/>
                <a:ea typeface="楷体" panose="02010609060101010101" pitchFamily="49" charset="-122"/>
              </a:rPr>
              <a:t>25</a:t>
            </a:r>
            <a:r>
              <a:rPr lang="zh-CN" altLang="zh-CN" sz="3200" kern="0" dirty="0">
                <a:effectLst/>
                <a:latin typeface="楷体" panose="02010609060101010101" pitchFamily="49" charset="-122"/>
                <a:ea typeface="楷体" panose="02010609060101010101" pitchFamily="49" charset="-122"/>
                <a:cs typeface="Times New Roman" panose="02020603050405020304" pitchFamily="18" charset="0"/>
              </a:rPr>
              <a:t>个任务。请对你完成每一个任务的信心程度进行评定，在</a:t>
            </a:r>
            <a:r>
              <a:rPr lang="en-US" altLang="zh-CN" sz="3200" kern="0" dirty="0">
                <a:effectLst/>
                <a:latin typeface="楷体" panose="02010609060101010101" pitchFamily="49" charset="-122"/>
                <a:ea typeface="楷体" panose="02010609060101010101" pitchFamily="49" charset="-122"/>
              </a:rPr>
              <a:t>1</a:t>
            </a:r>
            <a:r>
              <a:rPr lang="zh-CN" altLang="zh-CN" sz="3200" kern="0" dirty="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3200" kern="0" dirty="0">
                <a:effectLst/>
                <a:latin typeface="楷体" panose="02010609060101010101" pitchFamily="49" charset="-122"/>
                <a:ea typeface="楷体" panose="02010609060101010101" pitchFamily="49" charset="-122"/>
              </a:rPr>
              <a:t>5</a:t>
            </a:r>
            <a:r>
              <a:rPr lang="zh-CN" altLang="zh-CN" sz="3200" kern="0" dirty="0">
                <a:effectLst/>
                <a:latin typeface="楷体" panose="02010609060101010101" pitchFamily="49" charset="-122"/>
                <a:ea typeface="楷体" panose="02010609060101010101" pitchFamily="49" charset="-122"/>
                <a:cs typeface="Times New Roman" panose="02020603050405020304" pitchFamily="18" charset="0"/>
              </a:rPr>
              <a:t>的刻度上用最准确的数字进行标记。</a:t>
            </a:r>
            <a:endParaRPr lang="zh-CN" altLang="en-US" sz="3200" dirty="0">
              <a:latin typeface="楷体" panose="02010609060101010101" pitchFamily="49" charset="-122"/>
              <a:ea typeface="楷体" panose="02010609060101010101" pitchFamily="49" charset="-122"/>
              <a:cs typeface="Calibri Light" panose="020F03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D6FF-5459-8431-9CC1-4073D21C1719}"/>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8B761305-A36A-1CEE-4B7F-2EF8F6275285}"/>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a:extLst>
              <a:ext uri="{FF2B5EF4-FFF2-40B4-BE49-F238E27FC236}">
                <a16:creationId xmlns:a16="http://schemas.microsoft.com/office/drawing/2014/main" id="{5309B374-7569-E2A0-C5A9-C85E8212DB70}"/>
              </a:ext>
            </a:extLst>
          </p:cNvPr>
          <p:cNvGraphicFramePr>
            <a:graphicFrameLocks noGrp="1"/>
          </p:cNvGraphicFramePr>
          <p:nvPr>
            <p:extLst>
              <p:ext uri="{D42A27DB-BD31-4B8C-83A1-F6EECF244321}">
                <p14:modId xmlns:p14="http://schemas.microsoft.com/office/powerpoint/2010/main" val="965338960"/>
              </p:ext>
            </p:extLst>
          </p:nvPr>
        </p:nvGraphicFramePr>
        <p:xfrm>
          <a:off x="298693" y="1187277"/>
          <a:ext cx="11479489" cy="4683230"/>
        </p:xfrm>
        <a:graphic>
          <a:graphicData uri="http://schemas.openxmlformats.org/drawingml/2006/table">
            <a:tbl>
              <a:tblPr>
                <a:tableStyleId>{5C22544A-7EE6-4342-B048-85BDC9FD1C3A}</a:tableStyleId>
              </a:tblPr>
              <a:tblGrid>
                <a:gridCol w="679489">
                  <a:extLst>
                    <a:ext uri="{9D8B030D-6E8A-4147-A177-3AD203B41FA5}">
                      <a16:colId xmlns:a16="http://schemas.microsoft.com/office/drawing/2014/main" val="3877826501"/>
                    </a:ext>
                  </a:extLst>
                </a:gridCol>
                <a:gridCol w="5760000">
                  <a:extLst>
                    <a:ext uri="{9D8B030D-6E8A-4147-A177-3AD203B41FA5}">
                      <a16:colId xmlns:a16="http://schemas.microsoft.com/office/drawing/2014/main" val="3687825671"/>
                    </a:ext>
                  </a:extLst>
                </a:gridCol>
                <a:gridCol w="1008000">
                  <a:extLst>
                    <a:ext uri="{9D8B030D-6E8A-4147-A177-3AD203B41FA5}">
                      <a16:colId xmlns:a16="http://schemas.microsoft.com/office/drawing/2014/main" val="4004919672"/>
                    </a:ext>
                  </a:extLst>
                </a:gridCol>
                <a:gridCol w="1008000">
                  <a:extLst>
                    <a:ext uri="{9D8B030D-6E8A-4147-A177-3AD203B41FA5}">
                      <a16:colId xmlns:a16="http://schemas.microsoft.com/office/drawing/2014/main" val="3960147299"/>
                    </a:ext>
                  </a:extLst>
                </a:gridCol>
                <a:gridCol w="1008000">
                  <a:extLst>
                    <a:ext uri="{9D8B030D-6E8A-4147-A177-3AD203B41FA5}">
                      <a16:colId xmlns:a16="http://schemas.microsoft.com/office/drawing/2014/main" val="2409041953"/>
                    </a:ext>
                  </a:extLst>
                </a:gridCol>
                <a:gridCol w="1008000">
                  <a:extLst>
                    <a:ext uri="{9D8B030D-6E8A-4147-A177-3AD203B41FA5}">
                      <a16:colId xmlns:a16="http://schemas.microsoft.com/office/drawing/2014/main" val="1209704219"/>
                    </a:ext>
                  </a:extLst>
                </a:gridCol>
                <a:gridCol w="1008000">
                  <a:extLst>
                    <a:ext uri="{9D8B030D-6E8A-4147-A177-3AD203B41FA5}">
                      <a16:colId xmlns:a16="http://schemas.microsoft.com/office/drawing/2014/main" val="4096684874"/>
                    </a:ext>
                  </a:extLst>
                </a:gridCol>
              </a:tblGrid>
              <a:tr h="397615">
                <a:tc rowSpan="2">
                  <a:txBody>
                    <a:bodyPr/>
                    <a:lstStyle/>
                    <a:p>
                      <a:pPr algn="ctr" fontAlgn="b"/>
                      <a:r>
                        <a:rPr lang="zh-CN" altLang="en-US" sz="2000" b="0" i="0" u="none" strike="noStrike" dirty="0">
                          <a:solidFill>
                            <a:srgbClr val="000000"/>
                          </a:solidFill>
                          <a:effectLst/>
                          <a:latin typeface="华文新魏" panose="02010800040101010101" pitchFamily="2" charset="-122"/>
                          <a:ea typeface="华文新魏" panose="02010800040101010101" pitchFamily="2" charset="-122"/>
                        </a:rPr>
                        <a:t>序号</a:t>
                      </a:r>
                      <a:endParaRPr lang="en-US" sz="20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完全没信心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很少的信心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中度的信心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很大的信心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完全有信心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利用图书馆或者互联网找到感兴趣的职业信息</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从正在考虑的一系列备选专业中选择一个</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为未来五年的目标制定计划</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采取行动解决所选专业中遇到的学习困难</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客观评价自己的能力</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从正在考虑的一系列备选职业中选择一个</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7</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制订行动计划以便成功完成所选的专业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8</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当遇到挫折时，仍坚持致力于自己的专业或者职业目标</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432000">
                <a:tc>
                  <a:txBody>
                    <a:bodyPr/>
                    <a:lstStyle/>
                    <a:p>
                      <a:pPr algn="ctr" fontAlgn="ct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9</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知道自己理想的工作是什么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bl>
          </a:graphicData>
        </a:graphic>
      </p:graphicFrame>
    </p:spTree>
    <p:extLst>
      <p:ext uri="{BB962C8B-B14F-4D97-AF65-F5344CB8AC3E}">
        <p14:creationId xmlns:p14="http://schemas.microsoft.com/office/powerpoint/2010/main" val="276188733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3AE99-159E-B155-2760-B56CDF5601C5}"/>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44D3F35D-77CE-8669-4594-E09EEB92DEDE}"/>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3" name="表格 2">
            <a:extLst>
              <a:ext uri="{FF2B5EF4-FFF2-40B4-BE49-F238E27FC236}">
                <a16:creationId xmlns:a16="http://schemas.microsoft.com/office/drawing/2014/main" id="{2DFABD42-0FC3-B69D-B17E-F75339202FB3}"/>
              </a:ext>
            </a:extLst>
          </p:cNvPr>
          <p:cNvGraphicFramePr>
            <a:graphicFrameLocks noGrp="1"/>
          </p:cNvGraphicFramePr>
          <p:nvPr>
            <p:extLst>
              <p:ext uri="{D42A27DB-BD31-4B8C-83A1-F6EECF244321}">
                <p14:modId xmlns:p14="http://schemas.microsoft.com/office/powerpoint/2010/main" val="714572712"/>
              </p:ext>
            </p:extLst>
          </p:nvPr>
        </p:nvGraphicFramePr>
        <p:xfrm>
          <a:off x="298693" y="1041923"/>
          <a:ext cx="11479489" cy="4774153"/>
        </p:xfrm>
        <a:graphic>
          <a:graphicData uri="http://schemas.openxmlformats.org/drawingml/2006/table">
            <a:tbl>
              <a:tblPr>
                <a:tableStyleId>{5C22544A-7EE6-4342-B048-85BDC9FD1C3A}</a:tableStyleId>
              </a:tblPr>
              <a:tblGrid>
                <a:gridCol w="679489">
                  <a:extLst>
                    <a:ext uri="{9D8B030D-6E8A-4147-A177-3AD203B41FA5}">
                      <a16:colId xmlns:a16="http://schemas.microsoft.com/office/drawing/2014/main" val="3877826501"/>
                    </a:ext>
                  </a:extLst>
                </a:gridCol>
                <a:gridCol w="5760000">
                  <a:extLst>
                    <a:ext uri="{9D8B030D-6E8A-4147-A177-3AD203B41FA5}">
                      <a16:colId xmlns:a16="http://schemas.microsoft.com/office/drawing/2014/main" val="3687825671"/>
                    </a:ext>
                  </a:extLst>
                </a:gridCol>
                <a:gridCol w="1008000">
                  <a:extLst>
                    <a:ext uri="{9D8B030D-6E8A-4147-A177-3AD203B41FA5}">
                      <a16:colId xmlns:a16="http://schemas.microsoft.com/office/drawing/2014/main" val="4004919672"/>
                    </a:ext>
                  </a:extLst>
                </a:gridCol>
                <a:gridCol w="1008000">
                  <a:extLst>
                    <a:ext uri="{9D8B030D-6E8A-4147-A177-3AD203B41FA5}">
                      <a16:colId xmlns:a16="http://schemas.microsoft.com/office/drawing/2014/main" val="3960147299"/>
                    </a:ext>
                  </a:extLst>
                </a:gridCol>
                <a:gridCol w="1008000">
                  <a:extLst>
                    <a:ext uri="{9D8B030D-6E8A-4147-A177-3AD203B41FA5}">
                      <a16:colId xmlns:a16="http://schemas.microsoft.com/office/drawing/2014/main" val="2409041953"/>
                    </a:ext>
                  </a:extLst>
                </a:gridCol>
                <a:gridCol w="1008000">
                  <a:extLst>
                    <a:ext uri="{9D8B030D-6E8A-4147-A177-3AD203B41FA5}">
                      <a16:colId xmlns:a16="http://schemas.microsoft.com/office/drawing/2014/main" val="1209704219"/>
                    </a:ext>
                  </a:extLst>
                </a:gridCol>
                <a:gridCol w="1008000">
                  <a:extLst>
                    <a:ext uri="{9D8B030D-6E8A-4147-A177-3AD203B41FA5}">
                      <a16:colId xmlns:a16="http://schemas.microsoft.com/office/drawing/2014/main" val="4096684874"/>
                    </a:ext>
                  </a:extLst>
                </a:gridCol>
              </a:tblGrid>
              <a:tr h="397615">
                <a:tc rowSpan="2">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序号</a:t>
                      </a:r>
                      <a:endParaRPr 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完全没信心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很少的信心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中度的信心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很大的信心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完全有信心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10</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查找未来</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10</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年某一职业的就业趋势</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11</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选择一个与向往的生活方式相匹配的职业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准备一份好的求职简历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13</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如果不喜欢第一次选的研究生专业，便转专业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14</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确定自己在一份职业中最看重的是什么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15</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弄清楚某一职业工作人员的年均收入</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16</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做出一个职业决定以后不再担忧其对错</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17</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如果对选择之后的职业不满意，便转行</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为了实现职业目标，知道自己甘愿牺牲什么，不愿牺牲什么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bl>
          </a:graphicData>
        </a:graphic>
      </p:graphicFrame>
    </p:spTree>
    <p:extLst>
      <p:ext uri="{BB962C8B-B14F-4D97-AF65-F5344CB8AC3E}">
        <p14:creationId xmlns:p14="http://schemas.microsoft.com/office/powerpoint/2010/main" val="376147029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1C7D7-F5E6-114F-38AB-1C0BB2AEC3BA}"/>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E3DD1409-C543-E385-FAD9-8D3FFAA6370E}"/>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3" name="表格 2">
            <a:extLst>
              <a:ext uri="{FF2B5EF4-FFF2-40B4-BE49-F238E27FC236}">
                <a16:creationId xmlns:a16="http://schemas.microsoft.com/office/drawing/2014/main" id="{2E1DFE1F-8270-5029-1658-93F6A28101BA}"/>
              </a:ext>
            </a:extLst>
          </p:cNvPr>
          <p:cNvGraphicFramePr>
            <a:graphicFrameLocks noGrp="1"/>
          </p:cNvGraphicFramePr>
          <p:nvPr>
            <p:extLst>
              <p:ext uri="{D42A27DB-BD31-4B8C-83A1-F6EECF244321}">
                <p14:modId xmlns:p14="http://schemas.microsoft.com/office/powerpoint/2010/main" val="958358208"/>
              </p:ext>
            </p:extLst>
          </p:nvPr>
        </p:nvGraphicFramePr>
        <p:xfrm>
          <a:off x="298693" y="1472576"/>
          <a:ext cx="11479489" cy="3819230"/>
        </p:xfrm>
        <a:graphic>
          <a:graphicData uri="http://schemas.openxmlformats.org/drawingml/2006/table">
            <a:tbl>
              <a:tblPr>
                <a:tableStyleId>{5C22544A-7EE6-4342-B048-85BDC9FD1C3A}</a:tableStyleId>
              </a:tblPr>
              <a:tblGrid>
                <a:gridCol w="679489">
                  <a:extLst>
                    <a:ext uri="{9D8B030D-6E8A-4147-A177-3AD203B41FA5}">
                      <a16:colId xmlns:a16="http://schemas.microsoft.com/office/drawing/2014/main" val="3877826501"/>
                    </a:ext>
                  </a:extLst>
                </a:gridCol>
                <a:gridCol w="5760000">
                  <a:extLst>
                    <a:ext uri="{9D8B030D-6E8A-4147-A177-3AD203B41FA5}">
                      <a16:colId xmlns:a16="http://schemas.microsoft.com/office/drawing/2014/main" val="3687825671"/>
                    </a:ext>
                  </a:extLst>
                </a:gridCol>
                <a:gridCol w="1008000">
                  <a:extLst>
                    <a:ext uri="{9D8B030D-6E8A-4147-A177-3AD203B41FA5}">
                      <a16:colId xmlns:a16="http://schemas.microsoft.com/office/drawing/2014/main" val="4004919672"/>
                    </a:ext>
                  </a:extLst>
                </a:gridCol>
                <a:gridCol w="1008000">
                  <a:extLst>
                    <a:ext uri="{9D8B030D-6E8A-4147-A177-3AD203B41FA5}">
                      <a16:colId xmlns:a16="http://schemas.microsoft.com/office/drawing/2014/main" val="3960147299"/>
                    </a:ext>
                  </a:extLst>
                </a:gridCol>
                <a:gridCol w="1008000">
                  <a:extLst>
                    <a:ext uri="{9D8B030D-6E8A-4147-A177-3AD203B41FA5}">
                      <a16:colId xmlns:a16="http://schemas.microsoft.com/office/drawing/2014/main" val="2409041953"/>
                    </a:ext>
                  </a:extLst>
                </a:gridCol>
                <a:gridCol w="1008000">
                  <a:extLst>
                    <a:ext uri="{9D8B030D-6E8A-4147-A177-3AD203B41FA5}">
                      <a16:colId xmlns:a16="http://schemas.microsoft.com/office/drawing/2014/main" val="1209704219"/>
                    </a:ext>
                  </a:extLst>
                </a:gridCol>
                <a:gridCol w="1008000">
                  <a:extLst>
                    <a:ext uri="{9D8B030D-6E8A-4147-A177-3AD203B41FA5}">
                      <a16:colId xmlns:a16="http://schemas.microsoft.com/office/drawing/2014/main" val="4096684874"/>
                    </a:ext>
                  </a:extLst>
                </a:gridCol>
              </a:tblGrid>
              <a:tr h="397615">
                <a:tc rowSpan="2">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序号</a:t>
                      </a:r>
                      <a:endParaRPr 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完全没信心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很少的信心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中度的信心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很大的信心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lnSpc>
                          <a:spcPts val="1500"/>
                        </a:lnSpc>
                      </a:pPr>
                      <a:r>
                        <a:rPr lang="zh-CN" altLang="en-US" sz="1200" u="none" strike="noStrike" kern="1200" spc="0" baseline="0" dirty="0">
                          <a:solidFill>
                            <a:srgbClr val="C00000"/>
                          </a:solidFill>
                          <a:effectLst/>
                          <a:latin typeface="黑体" panose="02010609060101010101" pitchFamily="49" charset="-122"/>
                          <a:ea typeface="黑体" panose="02010609060101010101" pitchFamily="49" charset="-122"/>
                          <a:cs typeface="+mn-cs"/>
                        </a:rPr>
                        <a:t>完全有信心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19</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和已经在自己感兴趣的职业领域中工作的人交流</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20</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选择和自己兴趣一致的职业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21</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识别与未来职业意向紧密相关的雇主、企业或者机构</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22</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知道自己想要的生活方式是什么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23</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查找研究生院或者职业学校的信息</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成功管理求职面试的过程</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432000">
                <a:tc>
                  <a:txBody>
                    <a:bodyPr/>
                    <a:lstStyle/>
                    <a:p>
                      <a:pPr algn="ctr" fontAlgn="ctr"/>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25</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marR="0" lvl="0" indent="0" algn="l" defTabSz="914400" rtl="0" eaLnBrk="1" fontAlgn="ctr" latinLnBrk="0" hangingPunct="1">
                        <a:lnSpc>
                          <a:spcPct val="100000"/>
                        </a:lnSpc>
                        <a:spcBef>
                          <a:spcPts val="0"/>
                        </a:spcBef>
                        <a:spcAft>
                          <a:spcPts val="0"/>
                        </a:spcAft>
                        <a:buClrTx/>
                        <a:buSzTx/>
                        <a:buFontTx/>
                        <a:buNone/>
                        <a:tabLst/>
                        <a:defRPr/>
                      </a:pP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如果首选职业不能得到，可以确定一些合理的备选职业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endParaRPr lang="zh-CN" altLang="en-US"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US" altLang="zh-CN" sz="15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bl>
          </a:graphicData>
        </a:graphic>
      </p:graphicFrame>
    </p:spTree>
    <p:extLst>
      <p:ext uri="{BB962C8B-B14F-4D97-AF65-F5344CB8AC3E}">
        <p14:creationId xmlns:p14="http://schemas.microsoft.com/office/powerpoint/2010/main" val="41043123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F1609-267F-CC49-4259-FA7FCD86C417}"/>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844B710C-B10A-10C4-C59B-2953D2060B41}"/>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a:extLst>
              <a:ext uri="{FF2B5EF4-FFF2-40B4-BE49-F238E27FC236}">
                <a16:creationId xmlns:a16="http://schemas.microsoft.com/office/drawing/2014/main" id="{3E24083D-9EC1-FBF8-E273-5B60ED54A1AC}"/>
              </a:ext>
            </a:extLst>
          </p:cNvPr>
          <p:cNvGraphicFramePr>
            <a:graphicFrameLocks noGrp="1"/>
          </p:cNvGraphicFramePr>
          <p:nvPr>
            <p:extLst>
              <p:ext uri="{D42A27DB-BD31-4B8C-83A1-F6EECF244321}">
                <p14:modId xmlns:p14="http://schemas.microsoft.com/office/powerpoint/2010/main" val="3885475884"/>
              </p:ext>
            </p:extLst>
          </p:nvPr>
        </p:nvGraphicFramePr>
        <p:xfrm>
          <a:off x="2586443" y="1143980"/>
          <a:ext cx="6337986" cy="4320000"/>
        </p:xfrm>
        <a:graphic>
          <a:graphicData uri="http://schemas.openxmlformats.org/drawingml/2006/table">
            <a:tbl>
              <a:tblPr>
                <a:tableStyleId>{5C22544A-7EE6-4342-B048-85BDC9FD1C3A}</a:tableStyleId>
              </a:tblPr>
              <a:tblGrid>
                <a:gridCol w="1877676">
                  <a:extLst>
                    <a:ext uri="{9D8B030D-6E8A-4147-A177-3AD203B41FA5}">
                      <a16:colId xmlns:a16="http://schemas.microsoft.com/office/drawing/2014/main" val="1521291312"/>
                    </a:ext>
                  </a:extLst>
                </a:gridCol>
                <a:gridCol w="1800000">
                  <a:extLst>
                    <a:ext uri="{9D8B030D-6E8A-4147-A177-3AD203B41FA5}">
                      <a16:colId xmlns:a16="http://schemas.microsoft.com/office/drawing/2014/main" val="3395833660"/>
                    </a:ext>
                  </a:extLst>
                </a:gridCol>
                <a:gridCol w="860310">
                  <a:extLst>
                    <a:ext uri="{9D8B030D-6E8A-4147-A177-3AD203B41FA5}">
                      <a16:colId xmlns:a16="http://schemas.microsoft.com/office/drawing/2014/main" val="2727115709"/>
                    </a:ext>
                  </a:extLst>
                </a:gridCol>
                <a:gridCol w="900000">
                  <a:extLst>
                    <a:ext uri="{9D8B030D-6E8A-4147-A177-3AD203B41FA5}">
                      <a16:colId xmlns:a16="http://schemas.microsoft.com/office/drawing/2014/main" val="1853757128"/>
                    </a:ext>
                  </a:extLst>
                </a:gridCol>
                <a:gridCol w="900000">
                  <a:extLst>
                    <a:ext uri="{9D8B030D-6E8A-4147-A177-3AD203B41FA5}">
                      <a16:colId xmlns:a16="http://schemas.microsoft.com/office/drawing/2014/main" val="3082339368"/>
                    </a:ext>
                  </a:extLst>
                </a:gridCol>
              </a:tblGrid>
              <a:tr h="720000">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维度</a:t>
                      </a:r>
                    </a:p>
                  </a:txBody>
                  <a:tcPr marL="4763" marR="4763" marT="4763" marB="0" anchor="ctr">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序号</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计分方式</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最低分</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最高分</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3433678"/>
                  </a:ext>
                </a:extLst>
              </a:tr>
              <a:tr h="72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职业信息</a:t>
                      </a:r>
                    </a:p>
                  </a:txBody>
                  <a:tcPr marL="4763" marR="4763" marT="4763" marB="0" anchor="ctr">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10</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15</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19</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23</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25</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4277719"/>
                  </a:ext>
                </a:extLst>
              </a:tr>
              <a:tr h="72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自我评估</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9</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14</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22</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Times New Roman" panose="02020603050405020304" pitchFamily="18" charset="0"/>
                          <a:ea typeface="楷体" panose="02010609060101010101" pitchFamily="49" charset="-122"/>
                          <a:cs typeface="Arial"/>
                        </a:rPr>
                        <a:t>25</a:t>
                      </a:r>
                      <a:endParaRPr kumimoji="0" lang="en-US" altLang="zh-CN" sz="1800" b="0"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Arial"/>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7211372"/>
                  </a:ext>
                </a:extLst>
              </a:tr>
              <a:tr h="72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目标选择</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11</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16</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20</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Times New Roman" panose="02020603050405020304" pitchFamily="18" charset="0"/>
                          <a:ea typeface="楷体" panose="02010609060101010101" pitchFamily="49" charset="-122"/>
                          <a:cs typeface="Arial"/>
                        </a:rPr>
                        <a:t>25</a:t>
                      </a:r>
                      <a:endParaRPr kumimoji="0" lang="en-US" altLang="zh-CN" sz="1800" b="0"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Arial"/>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1574039"/>
                  </a:ext>
                </a:extLst>
              </a:tr>
              <a:tr h="72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计划</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7</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21</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Arial"/>
                        </a:rPr>
                        <a:t>25</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4207383"/>
                  </a:ext>
                </a:extLst>
              </a:tr>
              <a:tr h="72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问题解决</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8</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13</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17</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25</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Times New Roman" panose="02020603050405020304" pitchFamily="18" charset="0"/>
                          <a:ea typeface="楷体" panose="02010609060101010101" pitchFamily="49" charset="-122"/>
                          <a:cs typeface="Arial"/>
                        </a:rPr>
                        <a:t>25</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1300397"/>
                  </a:ext>
                </a:extLst>
              </a:tr>
            </a:tbl>
          </a:graphicData>
        </a:graphic>
      </p:graphicFrame>
    </p:spTree>
    <p:extLst>
      <p:ext uri="{BB962C8B-B14F-4D97-AF65-F5344CB8AC3E}">
        <p14:creationId xmlns:p14="http://schemas.microsoft.com/office/powerpoint/2010/main" val="12186681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Lst>
</file>

<file path=ppt/theme/theme1.xml><?xml version="1.0" encoding="utf-8"?>
<a:theme xmlns:a="http://schemas.openxmlformats.org/drawingml/2006/main" name="第一PPT，www.1ppt.com">
  <a:themeElements>
    <a:clrScheme name="自定义 1004">
      <a:dk1>
        <a:sysClr val="windowText" lastClr="000000"/>
      </a:dk1>
      <a:lt1>
        <a:sysClr val="window" lastClr="FFFFFF"/>
      </a:lt1>
      <a:dk2>
        <a:srgbClr val="44546A"/>
      </a:dk2>
      <a:lt2>
        <a:srgbClr val="E7E6E6"/>
      </a:lt2>
      <a:accent1>
        <a:srgbClr val="636889"/>
      </a:accent1>
      <a:accent2>
        <a:srgbClr val="8F93AE"/>
      </a:accent2>
      <a:accent3>
        <a:srgbClr val="636889"/>
      </a:accent3>
      <a:accent4>
        <a:srgbClr val="8F93AE"/>
      </a:accent4>
      <a:accent5>
        <a:srgbClr val="636889"/>
      </a:accent5>
      <a:accent6>
        <a:srgbClr val="8F93AE"/>
      </a:accent6>
      <a:hlink>
        <a:srgbClr val="636889"/>
      </a:hlink>
      <a:folHlink>
        <a:srgbClr val="8F93AE"/>
      </a:folHlink>
    </a:clrScheme>
    <a:fontScheme name="1212121">
      <a:majorFont>
        <a:latin typeface="汉仪雅酷黑 85W"/>
        <a:ea typeface="汉仪雅酷黑 85W"/>
        <a:cs typeface="Arial"/>
      </a:majorFont>
      <a:minorFont>
        <a:latin typeface="汉仪雅酷黑 85W"/>
        <a:ea typeface="汉仪正圆-55W"/>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136</TotalTime>
  <Words>669</Words>
  <Application>Microsoft Office PowerPoint</Application>
  <PresentationFormat>宽屏</PresentationFormat>
  <Paragraphs>235</Paragraphs>
  <Slides>7</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vt:i4>
      </vt:variant>
    </vt:vector>
  </HeadingPairs>
  <TitlesOfParts>
    <vt:vector size="18" baseType="lpstr">
      <vt:lpstr>Adobe 黑体 Std R</vt:lpstr>
      <vt:lpstr>等线</vt:lpstr>
      <vt:lpstr>仿宋</vt:lpstr>
      <vt:lpstr>黑体</vt:lpstr>
      <vt:lpstr>华文新魏</vt:lpstr>
      <vt:lpstr>楷体</vt:lpstr>
      <vt:lpstr>微软雅黑</vt:lpstr>
      <vt:lpstr>Arial</vt:lpstr>
      <vt:lpstr>Times New Roman</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第一PPT</dc:creator>
  <cp:keywords>www.1ppt.com</cp:keywords>
  <dc:description>www.1ppt.com</dc:description>
  <cp:lastModifiedBy>Steven Xie</cp:lastModifiedBy>
  <cp:revision>41</cp:revision>
  <dcterms:created xsi:type="dcterms:W3CDTF">2020-08-12T08:16:00Z</dcterms:created>
  <dcterms:modified xsi:type="dcterms:W3CDTF">2024-11-28T15:34:30Z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EAB240052E7E49398ECD797BB9ED3088_12</vt:lpwstr>
  </property>
  <property fmtid="{D5CDD505-2E9C-101B-9397-08002B2CF9AE}" pid="3" name="KSOProductBuildVer">
    <vt:lpwstr>2052-12.1.0.18912</vt:lpwstr>
  </property>
  <property fmtid="{D5CDD505-2E9C-101B-9397-08002B2CF9AE}" pid="4" name="KSOTemplateUUID">
    <vt:lpwstr>v1.0_mb_B/KN8o/E+2EUgwLkrNieOg==</vt:lpwstr>
  </property>
</Properties>
</file>