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2"/>
  </p:sldMasterIdLst>
  <p:notesMasterIdLst>
    <p:notesMasterId r:id="rId7"/>
  </p:notesMasterIdLst>
  <p:handoutMasterIdLst>
    <p:handoutMasterId r:id="rId8"/>
  </p:handoutMasterIdLst>
  <p:sldIdLst>
    <p:sldId id="257" r:id="rId3"/>
    <p:sldId id="268" r:id="rId4"/>
    <p:sldId id="259" r:id="rId5"/>
    <p:sldId id="269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92" autoAdjust="0"/>
    <p:restoredTop sz="95072" autoAdjust="0"/>
  </p:normalViewPr>
  <p:slideViewPr>
    <p:cSldViewPr snapToGrid="0">
      <p:cViewPr varScale="1">
        <p:scale>
          <a:sx n="101" d="100"/>
          <a:sy n="101" d="100"/>
        </p:scale>
        <p:origin x="60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2524" y="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AB1BB5-69F2-473E-88D5-9D53AF22BF02}" type="datetimeFigureOut">
              <a:rPr lang="zh-CN" altLang="en-US" smtClean="0"/>
              <a:t>2024/11/28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稻壳鸭鸭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1F2095-135D-4AD4-8B8A-703471F0C3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E3AB8C-FE21-4DD1-B8DC-5656B6225C82}" type="datetimeFigureOut">
              <a:rPr lang="zh-CN" altLang="en-US" smtClean="0"/>
              <a:t>2024/11/28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稻壳鸭鸭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98D72A-83AD-44D4-9310-C145F4A06B5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hangye/" TargetMode="Externa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链接：https://pan.baidu/s/1dBUOykZfGkjoJj8YrmZuTw?pwd=7788 &#10;提取码：778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hf sldNum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链接：https://pan.baidu/s/1dBUOykZfGkjoJj8YrmZuTw?pwd=7788 &#10;提取码：778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hf sldNum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链接：https://pan.baidu/s/1dBUOykZfGkjoJj8YrmZuTw?pwd=7788 &#10;提取码：778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hf sldNum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/>
          <p:nvPr/>
        </p:nvSpPr>
        <p:spPr>
          <a:xfrm>
            <a:off x="2965031" y="3367444"/>
            <a:ext cx="453650" cy="137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en-US" altLang="zh-CN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http://www.1ppt.com/hangye/</a:t>
            </a:r>
          </a:p>
        </p:txBody>
      </p:sp>
      <p:sp>
        <p:nvSpPr>
          <p:cNvPr id="3" name="TextBox 8"/>
          <p:cNvSpPr txBox="1"/>
          <p:nvPr/>
        </p:nvSpPr>
        <p:spPr>
          <a:xfrm>
            <a:off x="7509627" y="2215277"/>
            <a:ext cx="540060" cy="137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行业</a:t>
            </a:r>
            <a:r>
              <a:rPr lang="en-US" altLang="zh-CN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en-US" altLang="zh-CN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http://www.1ppt.com/hangye/</a:t>
            </a:r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5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8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9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9B957CC-A438-4D82-B305-22914934740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hf sldNum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链接：https://pan.baidu/s/1dBUOykZfGkjoJj8YrmZuTw?pwd=7788 &#10;提取码：778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03117" y="524581"/>
            <a:ext cx="1198418" cy="1198418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0" y="6551020"/>
            <a:ext cx="12192000" cy="3069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hf sldNum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hf sldNum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99579" y="2324057"/>
            <a:ext cx="5655673" cy="429746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59440" y="2419781"/>
            <a:ext cx="78345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7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主动性人格量表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CC862BAB-1512-20ED-7314-C06682492825}"/>
              </a:ext>
            </a:extLst>
          </p:cNvPr>
          <p:cNvGrpSpPr/>
          <p:nvPr/>
        </p:nvGrpSpPr>
        <p:grpSpPr>
          <a:xfrm>
            <a:off x="1956368" y="4102413"/>
            <a:ext cx="5040670" cy="437340"/>
            <a:chOff x="1643702" y="4192768"/>
            <a:chExt cx="5040670" cy="437340"/>
          </a:xfrm>
        </p:grpSpPr>
        <p:sp>
          <p:nvSpPr>
            <p:cNvPr id="7" name="平行四边形 6"/>
            <p:cNvSpPr/>
            <p:nvPr/>
          </p:nvSpPr>
          <p:spPr>
            <a:xfrm>
              <a:off x="1643702" y="4192768"/>
              <a:ext cx="1620982" cy="426027"/>
            </a:xfrm>
            <a:prstGeom prst="parallelogram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kumimoji="1" lang="zh-CN" altLang="en-US"/>
            </a:p>
          </p:txBody>
        </p:sp>
        <p:sp>
          <p:nvSpPr>
            <p:cNvPr id="18" name="平行四边形 17"/>
            <p:cNvSpPr/>
            <p:nvPr/>
          </p:nvSpPr>
          <p:spPr>
            <a:xfrm>
              <a:off x="3353546" y="4204081"/>
              <a:ext cx="1620982" cy="426027"/>
            </a:xfrm>
            <a:prstGeom prst="parallelogram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kumimoji="1" lang="zh-CN" altLang="en-US"/>
            </a:p>
          </p:txBody>
        </p:sp>
        <p:sp>
          <p:nvSpPr>
            <p:cNvPr id="21" name="平行四边形 20"/>
            <p:cNvSpPr/>
            <p:nvPr/>
          </p:nvSpPr>
          <p:spPr>
            <a:xfrm>
              <a:off x="5063390" y="4204081"/>
              <a:ext cx="1620982" cy="426027"/>
            </a:xfrm>
            <a:prstGeom prst="parallelogram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kumimoji="1"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0" y="6551020"/>
            <a:ext cx="12192000" cy="3069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10131136" y="347162"/>
            <a:ext cx="1711037" cy="187037"/>
            <a:chOff x="9227127" y="290945"/>
            <a:chExt cx="1711037" cy="187037"/>
          </a:xfrm>
        </p:grpSpPr>
        <p:cxnSp>
          <p:nvCxnSpPr>
            <p:cNvPr id="16" name="直线连接符 15"/>
            <p:cNvCxnSpPr/>
            <p:nvPr/>
          </p:nvCxnSpPr>
          <p:spPr>
            <a:xfrm flipH="1">
              <a:off x="92271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线连接符 25"/>
            <p:cNvCxnSpPr/>
            <p:nvPr/>
          </p:nvCxnSpPr>
          <p:spPr>
            <a:xfrm flipH="1">
              <a:off x="93795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线连接符 26"/>
            <p:cNvCxnSpPr/>
            <p:nvPr/>
          </p:nvCxnSpPr>
          <p:spPr>
            <a:xfrm flipH="1">
              <a:off x="95319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线连接符 27"/>
            <p:cNvCxnSpPr/>
            <p:nvPr/>
          </p:nvCxnSpPr>
          <p:spPr>
            <a:xfrm flipH="1">
              <a:off x="96843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线连接符 28"/>
            <p:cNvCxnSpPr/>
            <p:nvPr/>
          </p:nvCxnSpPr>
          <p:spPr>
            <a:xfrm flipH="1">
              <a:off x="98367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线连接符 29"/>
            <p:cNvCxnSpPr/>
            <p:nvPr/>
          </p:nvCxnSpPr>
          <p:spPr>
            <a:xfrm flipH="1">
              <a:off x="99891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线连接符 30"/>
            <p:cNvCxnSpPr/>
            <p:nvPr/>
          </p:nvCxnSpPr>
          <p:spPr>
            <a:xfrm flipH="1">
              <a:off x="101415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线连接符 31"/>
            <p:cNvCxnSpPr/>
            <p:nvPr/>
          </p:nvCxnSpPr>
          <p:spPr>
            <a:xfrm flipH="1">
              <a:off x="102939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线连接符 32"/>
            <p:cNvCxnSpPr/>
            <p:nvPr/>
          </p:nvCxnSpPr>
          <p:spPr>
            <a:xfrm flipH="1">
              <a:off x="104463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线连接符 33"/>
            <p:cNvCxnSpPr/>
            <p:nvPr/>
          </p:nvCxnSpPr>
          <p:spPr>
            <a:xfrm flipH="1">
              <a:off x="105987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线连接符 34"/>
            <p:cNvCxnSpPr/>
            <p:nvPr/>
          </p:nvCxnSpPr>
          <p:spPr>
            <a:xfrm flipH="1">
              <a:off x="10751127" y="290945"/>
              <a:ext cx="187037" cy="18703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6551020"/>
            <a:ext cx="12192000" cy="3069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E6B38B65-2549-ECB1-432B-225ED6B6E2F3}"/>
              </a:ext>
            </a:extLst>
          </p:cNvPr>
          <p:cNvGrpSpPr/>
          <p:nvPr/>
        </p:nvGrpSpPr>
        <p:grpSpPr>
          <a:xfrm>
            <a:off x="1199536" y="1465991"/>
            <a:ext cx="9796861" cy="3705122"/>
            <a:chOff x="1199536" y="1465991"/>
            <a:chExt cx="9796861" cy="370512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14BB8C91-1DFB-09E8-D492-C2DB01EA9F78}"/>
                </a:ext>
              </a:extLst>
            </p:cNvPr>
            <p:cNvSpPr/>
            <p:nvPr/>
          </p:nvSpPr>
          <p:spPr>
            <a:xfrm>
              <a:off x="1199536" y="1465991"/>
              <a:ext cx="9796861" cy="358385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70C0"/>
              </a:solidFill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9D4F3B78-2B2E-F691-0871-D4C7F57A4C44}"/>
                </a:ext>
              </a:extLst>
            </p:cNvPr>
            <p:cNvSpPr txBox="1"/>
            <p:nvPr/>
          </p:nvSpPr>
          <p:spPr>
            <a:xfrm>
              <a:off x="1718679" y="1610523"/>
              <a:ext cx="8754642" cy="3560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spcAft>
                  <a:spcPts val="1800"/>
                </a:spcAft>
              </a:pPr>
              <a:r>
                <a:rPr lang="zh-CN" altLang="en-US" sz="2400" dirty="0">
                  <a:solidFill>
                    <a:srgbClr val="2C2C36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尊敬的参与者：</a:t>
              </a:r>
            </a:p>
            <a:p>
              <a:pPr indent="536575" algn="l"/>
              <a:r>
                <a:rPr lang="zh-CN" altLang="en-US" sz="2400" dirty="0">
                  <a:solidFill>
                    <a:srgbClr val="2C2C36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您好！感谢您参与本次主动性人格问卷调查。本问卷旨在评估个人在面对挑战时展现出的主动性和积极性，以帮助我们更好地理解个体差异及其对职业和个人发展的影响。您的信息将被严格保密，并仅用于研究目的。请根据自身实际情况作答。</a:t>
              </a:r>
              <a:endParaRPr lang="en-US" altLang="zh-CN" sz="2400" dirty="0">
                <a:solidFill>
                  <a:srgbClr val="2C2C36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 indent="536575" algn="l"/>
              <a:r>
                <a:rPr lang="zh-CN" altLang="en-US" sz="2400" dirty="0">
                  <a:solidFill>
                    <a:srgbClr val="2C2C36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请您根据实际情况作答，每项问题均无对错之分，请放心表达真实感受。</a:t>
              </a:r>
            </a:p>
            <a:p>
              <a:pPr algn="l">
                <a:lnSpc>
                  <a:spcPct val="150000"/>
                </a:lnSpc>
                <a:spcAft>
                  <a:spcPts val="1800"/>
                </a:spcAft>
              </a:pPr>
              <a:endParaRPr lang="zh-CN" altLang="en-US" sz="2400" dirty="0">
                <a:solidFill>
                  <a:srgbClr val="2C2C36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6551020"/>
            <a:ext cx="12192000" cy="3069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78D25A34-F3AD-1F0F-E820-D62E0DAE3E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1804633"/>
              </p:ext>
            </p:extLst>
          </p:nvPr>
        </p:nvGraphicFramePr>
        <p:xfrm>
          <a:off x="410255" y="1993405"/>
          <a:ext cx="11371489" cy="338723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79489">
                  <a:extLst>
                    <a:ext uri="{9D8B030D-6E8A-4147-A177-3AD203B41FA5}">
                      <a16:colId xmlns:a16="http://schemas.microsoft.com/office/drawing/2014/main" val="3877826501"/>
                    </a:ext>
                  </a:extLst>
                </a:gridCol>
                <a:gridCol w="5400000">
                  <a:extLst>
                    <a:ext uri="{9D8B030D-6E8A-4147-A177-3AD203B41FA5}">
                      <a16:colId xmlns:a16="http://schemas.microsoft.com/office/drawing/2014/main" val="3687825671"/>
                    </a:ext>
                  </a:extLst>
                </a:gridCol>
                <a:gridCol w="864000">
                  <a:extLst>
                    <a:ext uri="{9D8B030D-6E8A-4147-A177-3AD203B41FA5}">
                      <a16:colId xmlns:a16="http://schemas.microsoft.com/office/drawing/2014/main" val="4004919672"/>
                    </a:ext>
                  </a:extLst>
                </a:gridCol>
                <a:gridCol w="864000">
                  <a:extLst>
                    <a:ext uri="{9D8B030D-6E8A-4147-A177-3AD203B41FA5}">
                      <a16:colId xmlns:a16="http://schemas.microsoft.com/office/drawing/2014/main" val="3960147299"/>
                    </a:ext>
                  </a:extLst>
                </a:gridCol>
                <a:gridCol w="864000">
                  <a:extLst>
                    <a:ext uri="{9D8B030D-6E8A-4147-A177-3AD203B41FA5}">
                      <a16:colId xmlns:a16="http://schemas.microsoft.com/office/drawing/2014/main" val="2409041953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1209704219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4096684874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2945640876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870420241"/>
                    </a:ext>
                  </a:extLst>
                </a:gridCol>
              </a:tblGrid>
              <a:tr h="397615">
                <a:tc rowSpan="2">
                  <a:txBody>
                    <a:bodyPr/>
                    <a:lstStyle/>
                    <a:p>
                      <a:pPr algn="ctr" fontAlgn="b"/>
                      <a:r>
                        <a:rPr lang="zh-CN" alt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序号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题 项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7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  <a:cs typeface="+mn-cs"/>
                        </a:rPr>
                        <a:t>得 分</a:t>
                      </a: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5860249"/>
                  </a:ext>
                </a:extLst>
              </a:tr>
              <a:tr h="397615">
                <a:tc vMerge="1">
                  <a:txBody>
                    <a:bodyPr/>
                    <a:lstStyle/>
                    <a:p>
                      <a:pPr algn="ctr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50" b="0" i="0" u="none" strike="noStrike" dirty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非常不符合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1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比较不符合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1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有点不符合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不确定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有点符合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比较符合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非常符合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9181221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  <a:endParaRPr 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defTabSz="914400" rtl="0" eaLnBrk="1" fontAlgn="ctr" latinLnBrk="0" hangingPunct="1">
                        <a:lnSpc>
                          <a:spcPts val="1800"/>
                        </a:lnSpc>
                      </a:pPr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如果我对什么事感到不满意，我会去改善它。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5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6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7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4235122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  <a:endParaRPr 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defTabSz="914400" rtl="0" eaLnBrk="1" fontAlgn="ctr" latinLnBrk="0" hangingPunct="1">
                        <a:lnSpc>
                          <a:spcPts val="1800"/>
                        </a:lnSpc>
                      </a:pPr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只要我相信一件事，不论几率有多大我都会去实现它。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5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6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7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473127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  <a:endParaRPr 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defTabSz="914400" rtl="0" eaLnBrk="1" fontAlgn="ctr" latinLnBrk="0" hangingPunct="1">
                        <a:lnSpc>
                          <a:spcPts val="1800"/>
                        </a:lnSpc>
                      </a:pPr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我喜欢推行自己的想法，即便遭到他人的反对。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5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6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7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80754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  <a:endParaRPr 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defTabSz="914400" rtl="0" eaLnBrk="1" fontAlgn="ctr" latinLnBrk="0" hangingPunct="1">
                        <a:lnSpc>
                          <a:spcPts val="1800"/>
                        </a:lnSpc>
                      </a:pPr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我擅长发现对自己有利的机会。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5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6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7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286168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5</a:t>
                      </a:r>
                      <a:endParaRPr 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defTabSz="914400" rtl="0" eaLnBrk="1" fontAlgn="ctr" latinLnBrk="0" hangingPunct="1">
                        <a:lnSpc>
                          <a:spcPts val="1800"/>
                        </a:lnSpc>
                      </a:pPr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我总是寻求更好的做事方法。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5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6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7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301363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6</a:t>
                      </a:r>
                      <a:endParaRPr lang="en-US" sz="17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defTabSz="914400" rtl="0" eaLnBrk="1" fontAlgn="ctr" latinLnBrk="0" hangingPunct="1">
                        <a:lnSpc>
                          <a:spcPts val="1800"/>
                        </a:lnSpc>
                      </a:pPr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只要我坚信一件事，任何障碍都不能阻挠我。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  <a:endParaRPr lang="zh-CN" altLang="en-US" sz="15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5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6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5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7</a:t>
                      </a:r>
                    </a:p>
                  </a:txBody>
                  <a:tcPr marL="4273" marR="4273" marT="427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8796805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61065604-6AA0-4349-BECB-ACC7FEF341C7}"/>
              </a:ext>
            </a:extLst>
          </p:cNvPr>
          <p:cNvSpPr txBox="1"/>
          <p:nvPr/>
        </p:nvSpPr>
        <p:spPr>
          <a:xfrm>
            <a:off x="341563" y="890803"/>
            <a:ext cx="9663743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00" spc="100" dirty="0"/>
              <a:t>以下是关于您主动性人格的测试，请根据题项问题，选择您认为最合适的赋分值</a:t>
            </a:r>
            <a:r>
              <a:rPr lang="zh-CN" altLang="en-US" sz="1900" dirty="0"/>
              <a:t>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F8AD23-9AC1-3BE8-BA7C-AD5D54AD3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1F088B99-59CF-4476-A501-331F1FB6045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6551020"/>
            <a:ext cx="12192000" cy="3069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69237C29-48A2-1740-F4AC-E794D01FAB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4596268"/>
              </p:ext>
            </p:extLst>
          </p:nvPr>
        </p:nvGraphicFramePr>
        <p:xfrm>
          <a:off x="2964004" y="2288456"/>
          <a:ext cx="6377676" cy="1440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77676">
                  <a:extLst>
                    <a:ext uri="{9D8B030D-6E8A-4147-A177-3AD203B41FA5}">
                      <a16:colId xmlns:a16="http://schemas.microsoft.com/office/drawing/2014/main" val="1521291312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2727115709"/>
                    </a:ext>
                  </a:extLst>
                </a:gridCol>
                <a:gridCol w="3600000">
                  <a:extLst>
                    <a:ext uri="{9D8B030D-6E8A-4147-A177-3AD203B41FA5}">
                      <a16:colId xmlns:a16="http://schemas.microsoft.com/office/drawing/2014/main" val="1853757128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dobe 黑体 Std R" panose="020B0400000000000000" pitchFamily="34" charset="-122"/>
                          <a:ea typeface="Adobe 黑体 Std R" panose="020B0400000000000000" pitchFamily="34" charset="-122"/>
                          <a:cs typeface="+mn-cs"/>
                        </a:rPr>
                        <a:t>维度</a:t>
                      </a:r>
                    </a:p>
                  </a:txBody>
                  <a:tcPr marL="4763" marR="4763" marT="4763" marB="0" anchor="ctr"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dobe 黑体 Std R" panose="020B0400000000000000" pitchFamily="34" charset="-122"/>
                          <a:ea typeface="Adobe 黑体 Std R" panose="020B0400000000000000" pitchFamily="34" charset="-122"/>
                          <a:cs typeface="+mn-cs"/>
                        </a:rPr>
                        <a:t>计分方式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dobe 黑体 Std R" panose="020B0400000000000000" pitchFamily="34" charset="-122"/>
                          <a:ea typeface="Adobe 黑体 Std R" panose="020B0400000000000000" pitchFamily="34" charset="-122"/>
                          <a:cs typeface="+mn-cs"/>
                        </a:rPr>
                        <a:t>对应题项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3433678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700" b="1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单维度</a:t>
                      </a:r>
                    </a:p>
                  </a:txBody>
                  <a:tcPr marL="4763" marR="4763" marT="4763" marB="0" anchor="ctr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7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累加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800" u="none" strike="noStrike" kern="1200" spc="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+mn-cs"/>
                        </a:rPr>
                        <a:t>所有</a:t>
                      </a:r>
                      <a:endParaRPr lang="en-US" altLang="zh-CN" sz="1800" u="none" strike="noStrike" kern="1200" spc="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42777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0159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1.7601 Service Pack 1"/>
  <p:tag name="AS_RELEASE_DATE" val="2022.11.14"/>
  <p:tag name="AS_TITLE" val="Aspose.Slides for .NET 4.0 Client Profile"/>
  <p:tag name="AS_VERSION" val="22.11"/>
  <p:tag name="COMMONDATA" val="eyJjb3VudCI6MiwiaGRpZCI6IjJjMTc2ODc5YjgyZjhmMzFhMmQ3ZDgwNDFiNDU3Yjg3IiwidXNlckNvdW50IjoxfQ=="/>
</p:tagLst>
</file>

<file path=ppt/theme/theme1.xml><?xml version="1.0" encoding="utf-8"?>
<a:theme xmlns:a="http://schemas.openxmlformats.org/drawingml/2006/main" name="第一PPT，www.1ppt.com">
  <a:themeElements>
    <a:clrScheme name="自定义 100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636889"/>
      </a:accent1>
      <a:accent2>
        <a:srgbClr val="8F93AE"/>
      </a:accent2>
      <a:accent3>
        <a:srgbClr val="636889"/>
      </a:accent3>
      <a:accent4>
        <a:srgbClr val="8F93AE"/>
      </a:accent4>
      <a:accent5>
        <a:srgbClr val="636889"/>
      </a:accent5>
      <a:accent6>
        <a:srgbClr val="8F93AE"/>
      </a:accent6>
      <a:hlink>
        <a:srgbClr val="636889"/>
      </a:hlink>
      <a:folHlink>
        <a:srgbClr val="8F93AE"/>
      </a:folHlink>
    </a:clrScheme>
    <a:fontScheme name="1212121">
      <a:majorFont>
        <a:latin typeface="汉仪雅酷黑 85W"/>
        <a:ea typeface="汉仪雅酷黑 85W"/>
        <a:cs typeface="Arial"/>
      </a:majorFont>
      <a:minorFont>
        <a:latin typeface="汉仪雅酷黑 85W"/>
        <a:ea typeface="汉仪正圆-55W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，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宋体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宋体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</Template>
  <TotalTime>104</TotalTime>
  <Words>274</Words>
  <Application>Microsoft Office PowerPoint</Application>
  <PresentationFormat>宽屏</PresentationFormat>
  <Paragraphs>75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Adobe 黑体 Std R</vt:lpstr>
      <vt:lpstr>等线</vt:lpstr>
      <vt:lpstr>仿宋</vt:lpstr>
      <vt:lpstr>黑体</vt:lpstr>
      <vt:lpstr>华文新魏</vt:lpstr>
      <vt:lpstr>微软雅黑</vt:lpstr>
      <vt:lpstr>Arial</vt:lpstr>
      <vt:lpstr>Times New Roman</vt:lpstr>
      <vt:lpstr>第一PPT，www.1ppt.com</vt:lpstr>
      <vt:lpstr>第一PPT，www.1ppt.com </vt:lpstr>
      <vt:lpstr>PowerPoint 演示文稿</vt:lpstr>
      <vt:lpstr>PowerPoint 演示文稿</vt:lpstr>
      <vt:lpstr>PowerPoint 演示文稿</vt:lpstr>
      <vt:lpstr>PowerPoint 演示文稿</vt:lpstr>
    </vt:vector>
  </TitlesOfParts>
  <Manager>第一PPT</Manager>
  <Company>第一PPT，www.1ppt.com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团队管理</dc:title>
  <dc:creator>第一PPT</dc:creator>
  <cp:keywords>www.1ppt.com</cp:keywords>
  <dc:description>www.1ppt.com</dc:description>
  <cp:lastModifiedBy>Steven Xie</cp:lastModifiedBy>
  <cp:revision>44</cp:revision>
  <dcterms:created xsi:type="dcterms:W3CDTF">2020-08-12T08:16:00Z</dcterms:created>
  <dcterms:modified xsi:type="dcterms:W3CDTF">2024-11-28T15:34:48Z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EAB240052E7E49398ECD797BB9ED3088_12</vt:lpwstr>
  </property>
  <property fmtid="{D5CDD505-2E9C-101B-9397-08002B2CF9AE}" pid="3" name="KSOProductBuildVer">
    <vt:lpwstr>2052-12.1.0.18912</vt:lpwstr>
  </property>
  <property fmtid="{D5CDD505-2E9C-101B-9397-08002B2CF9AE}" pid="4" name="KSOTemplateUUID">
    <vt:lpwstr>v1.0_mb_B/KN8o/E+2EUgwLkrNieOg==</vt:lpwstr>
  </property>
</Properties>
</file>