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8"/>
  </p:notesMasterIdLst>
  <p:handoutMasterIdLst>
    <p:handoutMasterId r:id="rId9"/>
  </p:handoutMasterIdLst>
  <p:sldIdLst>
    <p:sldId id="257" r:id="rId3"/>
    <p:sldId id="266" r:id="rId4"/>
    <p:sldId id="259" r:id="rId5"/>
    <p:sldId id="260" r:id="rId6"/>
    <p:sldId id="26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202" y="204403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5993" y="2427361"/>
            <a:ext cx="67913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大学生就业</a:t>
            </a:r>
            <a:endParaRPr kumimoji="1" lang="en-US" altLang="zh-CN" sz="72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     压力量表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3526EA1-D97B-CFDF-A4F3-FE5984200807}"/>
              </a:ext>
            </a:extLst>
          </p:cNvPr>
          <p:cNvGrpSpPr/>
          <p:nvPr/>
        </p:nvGrpSpPr>
        <p:grpSpPr>
          <a:xfrm>
            <a:off x="1490318" y="4945205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38B65-2549-ECB1-432B-225ED6B6E2F3}"/>
              </a:ext>
            </a:extLst>
          </p:cNvPr>
          <p:cNvGrpSpPr/>
          <p:nvPr/>
        </p:nvGrpSpPr>
        <p:grpSpPr>
          <a:xfrm>
            <a:off x="1199536" y="1465991"/>
            <a:ext cx="9796861" cy="3705122"/>
            <a:chOff x="1199536" y="1465991"/>
            <a:chExt cx="9796861" cy="37051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4BB8C91-1DFB-09E8-D492-C2DB01EA9F78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4F3B78-2B2E-F691-0871-D4C7F57A4C44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3560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您好！感谢您参与本次</a:t>
              </a:r>
              <a:r>
                <a:rPr lang="zh-CN" altLang="en-US" sz="2400" dirty="0">
                  <a:solidFill>
                    <a:srgbClr val="2C2C36"/>
                  </a:solidFill>
                  <a:highlight>
                    <a:srgbClr val="FFFF00"/>
                  </a:highlight>
                  <a:latin typeface="仿宋" panose="02010609060101010101" pitchFamily="49" charset="-122"/>
                  <a:ea typeface="仿宋" panose="02010609060101010101" pitchFamily="49" charset="-122"/>
                </a:rPr>
                <a:t>大学生就业压力评估问卷</a:t>
              </a: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。本问卷旨在了解大学生在求职过程中所面临的压力源及其影响，以帮助高校和相关机构提供更有效的支持与服务。您的信息将被严格保密，并仅用于研究目的。请根据自身实际情况作答。</a:t>
              </a:r>
              <a:endParaRPr lang="en-US" altLang="zh-CN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请您根据实际情况作答，每项问题均无对错之分，请放心表达真实感受。</a:t>
              </a:r>
            </a:p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endParaRPr lang="zh-CN" altLang="en-US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65E462-D521-B73D-064D-E38F5255F371}"/>
              </a:ext>
            </a:extLst>
          </p:cNvPr>
          <p:cNvSpPr txBox="1"/>
          <p:nvPr/>
        </p:nvSpPr>
        <p:spPr>
          <a:xfrm>
            <a:off x="596034" y="590186"/>
            <a:ext cx="10702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2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下面各项是</a:t>
            </a:r>
            <a:r>
              <a:rPr lang="zh-CN" altLang="zh-CN" sz="2000" b="1" spc="200" dirty="0">
                <a:solidFill>
                  <a:srgbClr val="0070C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找工作过程中</a:t>
            </a:r>
            <a:r>
              <a:rPr lang="zh-CN" altLang="zh-CN" sz="2000" spc="200" dirty="0">
                <a:solidFill>
                  <a:srgbClr val="0070C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的压力</a:t>
            </a:r>
            <a:r>
              <a:rPr lang="zh-CN" altLang="zh-CN" sz="2000" spc="2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，请认真思考，在符合你个人情况的选项上打勾</a:t>
            </a:r>
            <a:r>
              <a:rPr lang="zh-CN" altLang="en-US" sz="2000" spc="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spc="200" dirty="0">
              <a:latin typeface="黑体" panose="02010609060101010101" pitchFamily="49" charset="-122"/>
              <a:ea typeface="黑体" panose="02010609060101010101" pitchFamily="49" charset="-122"/>
              <a:cs typeface="Calibri Light" panose="020F0302020204030204" pitchFamily="34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8D25A34-F3AD-1F0F-E820-D62E0DAE3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578464"/>
              </p:ext>
            </p:extLst>
          </p:nvPr>
        </p:nvGraphicFramePr>
        <p:xfrm>
          <a:off x="664209" y="1359810"/>
          <a:ext cx="10863581" cy="47132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7165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4782736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1455561354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1262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12623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完全没有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少量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适度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比较大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很大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非常大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找工作的期限短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找工作、写毕业论文难以兼顾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频繁的面试、笔试导致生活混乱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4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专业背景不好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5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学历不够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6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成绩不好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7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实践经验少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8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就业市场供大于求，竞争激烈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9</a:t>
                      </a:r>
                      <a:endParaRPr lang="en-US" sz="1600" b="0" i="0" u="none" strike="noStrike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72000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理想的职位少，竞争激烈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E1650-34C0-AECB-9030-42F4AC710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372D9952-72DD-13F3-773F-78B59A783A7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6DAB6653-D89D-5F8F-C795-61B3427F6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214890"/>
              </p:ext>
            </p:extLst>
          </p:nvPr>
        </p:nvGraphicFramePr>
        <p:xfrm>
          <a:off x="664209" y="1020235"/>
          <a:ext cx="10863581" cy="51452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7165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4782736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1455561354"/>
                    </a:ext>
                  </a:extLst>
                </a:gridCol>
                <a:gridCol w="830736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</a:tblGrid>
              <a:tr h="41262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412623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完全没有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少量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适度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比较大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很大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非常大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就业市场制度不成熟，给找工作增加了困难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11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个人关系和背景不够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12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不了解用人单位的意图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13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周围优秀人才找到了好工作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14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家人对自己的期望很高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个人发展与家庭情况出现了矛盾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个人事业发展与感情发展出现矛盾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1355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薪水低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147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18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地域与期望不符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559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19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60000" indent="0" algn="l" defTabSz="914400" rtl="0" eaLnBrk="1" fontAlgn="ctr" latinLnBrk="0" hangingPunct="1"/>
                      <a:r>
                        <a:rPr lang="zh-CN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工作在大城市生活压力很大</a:t>
                      </a:r>
                      <a:endParaRPr lang="zh-CN" altLang="en-US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6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en-US" altLang="zh-CN" sz="16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23213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3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CA2A6-734B-6A08-952C-0F954B946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3A025211-009A-1484-5DCD-8143A9C234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7CB6F78-2276-4ABF-D49E-BE5CF215B7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980178"/>
              </p:ext>
            </p:extLst>
          </p:nvPr>
        </p:nvGraphicFramePr>
        <p:xfrm>
          <a:off x="2551048" y="1362257"/>
          <a:ext cx="6377676" cy="360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7676">
                  <a:extLst>
                    <a:ext uri="{9D8B030D-6E8A-4147-A177-3AD203B41FA5}">
                      <a16:colId xmlns:a16="http://schemas.microsoft.com/office/drawing/2014/main" val="152129131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727115709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185375712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维度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计分方式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对应题项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43367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外部竞争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10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11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13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14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15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27771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现实落差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18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19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20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21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22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23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24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1137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时间压力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57403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能力不足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、</a:t>
                      </a:r>
                      <a:r>
                        <a:rPr lang="en-US" altLang="zh-CN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07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073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86</TotalTime>
  <Words>447</Words>
  <Application>Microsoft Office PowerPoint</Application>
  <PresentationFormat>宽屏</PresentationFormat>
  <Paragraphs>191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Adobe 黑体 Std R</vt:lpstr>
      <vt:lpstr>等线</vt:lpstr>
      <vt:lpstr>仿宋</vt:lpstr>
      <vt:lpstr>黑体</vt:lpstr>
      <vt:lpstr>华文新魏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41</cp:revision>
  <dcterms:created xsi:type="dcterms:W3CDTF">2020-08-12T08:16:00Z</dcterms:created>
  <dcterms:modified xsi:type="dcterms:W3CDTF">2024-11-28T15:31:07Z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