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9"/>
  </p:notesMasterIdLst>
  <p:handoutMasterIdLst>
    <p:handoutMasterId r:id="rId10"/>
  </p:handoutMasterIdLst>
  <p:sldIdLst>
    <p:sldId id="257" r:id="rId3"/>
    <p:sldId id="278" r:id="rId4"/>
    <p:sldId id="265" r:id="rId5"/>
    <p:sldId id="266" r:id="rId6"/>
    <p:sldId id="277" r:id="rId7"/>
    <p:sldId id="27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5866" y="2714951"/>
            <a:ext cx="6791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职业成功观量表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961A64-637D-7699-C3AA-D624FBA03DB7}"/>
              </a:ext>
            </a:extLst>
          </p:cNvPr>
          <p:cNvGrpSpPr/>
          <p:nvPr/>
        </p:nvGrpSpPr>
        <p:grpSpPr>
          <a:xfrm>
            <a:off x="1546532" y="4367524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您好！本问卷旨在了解个人对于职业成功的定义、实现目标的策略以及影响因素，以帮助我们更好地理解职业发展路径和支持需求。您的信息将被严格保密，并仅用于研究目的。请根据自身实际情况作答。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F8966-205A-9A2A-DD65-86CDAE6E7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509A80C-C4DC-483C-0AE5-C968D42686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572FF9-C0C8-E805-0C9E-381E70791D97}"/>
              </a:ext>
            </a:extLst>
          </p:cNvPr>
          <p:cNvSpPr txBox="1"/>
          <p:nvPr/>
        </p:nvSpPr>
        <p:spPr>
          <a:xfrm>
            <a:off x="548839" y="555675"/>
            <a:ext cx="1070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关于什么是</a:t>
            </a:r>
            <a:r>
              <a:rPr lang="zh-CN" altLang="zh-CN" sz="1800" dirty="0">
                <a:effectLst/>
                <a:highlight>
                  <a:srgbClr val="FFFF00"/>
                </a:highlight>
                <a:ea typeface="黑体" panose="02010609060101010101" pitchFamily="49" charset="-122"/>
                <a:cs typeface="Times New Roman" panose="02020603050405020304" pitchFamily="18" charset="0"/>
              </a:rPr>
              <a:t>职业成功</a:t>
            </a:r>
            <a:r>
              <a:rPr lang="zh-CN" altLang="zh-CN" sz="18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，你认为自己是否成功？你的看法是什么？请选择一个数字来表示。</a:t>
            </a:r>
            <a:endParaRPr lang="zh-CN" altLang="en-US" sz="19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66D9AA7-A49F-149A-4C21-A0E0A5E3E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911227"/>
              </p:ext>
            </p:extLst>
          </p:nvPr>
        </p:nvGraphicFramePr>
        <p:xfrm>
          <a:off x="802512" y="1233640"/>
          <a:ext cx="10703053" cy="5162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1938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68744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741474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123631116"/>
                    </a:ext>
                  </a:extLst>
                </a:gridCol>
                <a:gridCol w="674067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74067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674067">
                  <a:extLst>
                    <a:ext uri="{9D8B030D-6E8A-4147-A177-3AD203B41FA5}">
                      <a16:colId xmlns:a16="http://schemas.microsoft.com/office/drawing/2014/main" val="3832119395"/>
                    </a:ext>
                  </a:extLst>
                </a:gridCol>
              </a:tblGrid>
              <a:tr h="40071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70C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职业成功观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17927"/>
                  </a:ext>
                </a:extLst>
              </a:tr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不太同意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职业成功就是在职位上不断获得晋升，直到组织的高层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1b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388" indent="-31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如果以职位晋升作为衡量标准，我现在是成功的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2a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工作中获得更多的权力，能够控制影响别人就是职业成功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2b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如果以权力作为衡量标准，我现在是成功的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3a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职业成功就是通过工作能赚很多钱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3b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如果以赚钱作为衡量标准，我现在是成功的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4a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当我的潜能得到充分发挥时，我才算是职业成功的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4b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如果以潜能的发挥作为衡量标准，我现在是成功的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71643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5a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从事的是自己喜欢的职业是职业成功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02702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如果以从事喜欢的职业作为衡量标准，我现在是成功的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19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52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FBF15-6784-6F52-DFE1-CD09C820D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38C71EF-FB4F-5198-B0DC-27A40AB975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A8B53DE3-C3BE-941B-4AAC-E23EB9690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083704"/>
              </p:ext>
            </p:extLst>
          </p:nvPr>
        </p:nvGraphicFramePr>
        <p:xfrm>
          <a:off x="647819" y="847935"/>
          <a:ext cx="10748986" cy="5162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1938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68744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741474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123631116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74067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674067">
                  <a:extLst>
                    <a:ext uri="{9D8B030D-6E8A-4147-A177-3AD203B41FA5}">
                      <a16:colId xmlns:a16="http://schemas.microsoft.com/office/drawing/2014/main" val="1639997206"/>
                    </a:ext>
                  </a:extLst>
                </a:gridCol>
              </a:tblGrid>
              <a:tr h="40071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70C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职业成功观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17927"/>
                  </a:ext>
                </a:extLst>
              </a:tr>
              <a:tr h="4007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不太同意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6a 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不断从事有挑战性的工作就是职业成功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如果以工作挑战性作为衡量标准，我现在是成功的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7a    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工作中有热情、有激情，感到充实，就是职业成功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如果以工作又热情作为衡量标准，我现在是成功的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8a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职业成功就是工作之余还有充分的时间享受生活就是职业成功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如果以享受生活作为衡量标准，我现在是成功的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9a 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工作中能兼顾到家庭，做到工作和家庭平衡就是职业成功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如果以兼顾家庭作为衡量标准，我现在是成功的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71643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10a 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6675"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工作业绩再大，如果没有健康的身体，就不算职业成功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02702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10b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100"/>
                        </a:spcAft>
                      </a:pP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如果以工作中保持健康作为衡量标准，我现在是成功的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lang="en-US" altLang="zh-CN" sz="14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19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40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29BCF-B2E8-C0FC-2DCE-814712F54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C1C2570-D5B4-96D2-673D-1ECF290EF6D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9228855-DBEA-2489-21DE-B92009F27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23330"/>
              </p:ext>
            </p:extLst>
          </p:nvPr>
        </p:nvGraphicFramePr>
        <p:xfrm>
          <a:off x="463017" y="450276"/>
          <a:ext cx="11068552" cy="59574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430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6080924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743224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123631116"/>
                    </a:ext>
                  </a:extLst>
                </a:gridCol>
                <a:gridCol w="675658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75658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675658">
                  <a:extLst>
                    <a:ext uri="{9D8B030D-6E8A-4147-A177-3AD203B41FA5}">
                      <a16:colId xmlns:a16="http://schemas.microsoft.com/office/drawing/2014/main" val="1084224463"/>
                    </a:ext>
                  </a:extLst>
                </a:gridCol>
              </a:tblGrid>
              <a:tr h="400710">
                <a:tc gridSpan="8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2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职业成功观</a:t>
                      </a:r>
                      <a:endParaRPr lang="en-US" sz="2000" b="1" i="0" u="none" strike="noStrike" kern="1200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2000" b="1" i="0" u="none" strike="noStrike" kern="1200" dirty="0">
                        <a:solidFill>
                          <a:srgbClr val="0070C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17927"/>
                  </a:ext>
                </a:extLst>
              </a:tr>
              <a:tr h="2880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00710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不太同意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有点不同意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有点同意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完全同意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tabLst>
                          <a:tab pos="1636395" algn="l"/>
                        </a:tabLst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工作中能够实现自己的理想才算职业成功。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解决别人解决不了的难题，为组织创造更好的绩效就是职业成功。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同行的高度认可就是职业成功。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当我的潜能得到充分发挥时我才觉得算是职业成功。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从事的是自己喜欢的职业，每天工作很愉快就是职业成功。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职业成功的定义不能与家庭的和睦美满分开。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职业成功就是在工作之余还有充分的时间享受生活。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工作中能够兼顾到家庭，工作和家庭平衡才算职业成功。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275452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19</a:t>
                      </a:r>
                      <a:endParaRPr lang="zh-CN" altLang="en-US" sz="1600" u="none" strike="noStrike" kern="1200" spc="0" baseline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工作成绩再大，如果没有健康的身体，就不算职业成功。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295269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个人生活家庭事业都达到一种平衡状态就是职业成功。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Arial"/>
                      </a:endParaRP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752755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ts val="1400"/>
                        </a:lnSpc>
                      </a:pPr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在繁重的工作压力下依然保持身心健康就是职业成功。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6</a:t>
                      </a:r>
                    </a:p>
                  </a:txBody>
                  <a:tcPr marL="4763" marR="4763" marT="476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569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42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7DC32-E7BA-730C-9932-E7B1742D6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DF783ACB-DB8C-62C3-CD22-576F534D87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D467A5D-6203-2777-A750-B3E4658AF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589454"/>
              </p:ext>
            </p:extLst>
          </p:nvPr>
        </p:nvGraphicFramePr>
        <p:xfrm>
          <a:off x="2604141" y="1804708"/>
          <a:ext cx="6337986" cy="28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395833660"/>
                    </a:ext>
                  </a:extLst>
                </a:gridCol>
                <a:gridCol w="86031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8233936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序号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最低分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最高分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内在满足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1-8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外部补偿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9-15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42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</a:t>
                      </a:r>
                      <a:r>
                        <a:rPr lang="en-US" altLang="zh-CN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-</a:t>
                      </a:r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生活平衡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16-21</a:t>
                      </a:r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Arial"/>
                        </a:rPr>
                        <a:t>36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7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217</TotalTime>
  <Words>845</Words>
  <Application>Microsoft Office PowerPoint</Application>
  <PresentationFormat>宽屏</PresentationFormat>
  <Paragraphs>303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43</cp:revision>
  <dcterms:created xsi:type="dcterms:W3CDTF">2020-08-12T08:16:00Z</dcterms:created>
  <dcterms:modified xsi:type="dcterms:W3CDTF">2024-11-28T15:33:16Z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