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1"/>
  </p:notesMasterIdLst>
  <p:handoutMasterIdLst>
    <p:handoutMasterId r:id="rId12"/>
  </p:handoutMasterIdLst>
  <p:sldIdLst>
    <p:sldId id="257" r:id="rId3"/>
    <p:sldId id="266" r:id="rId4"/>
    <p:sldId id="259" r:id="rId5"/>
    <p:sldId id="260" r:id="rId6"/>
    <p:sldId id="261" r:id="rId7"/>
    <p:sldId id="262" r:id="rId8"/>
    <p:sldId id="271" r:id="rId9"/>
    <p:sldId id="27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92" autoAdjust="0"/>
    <p:restoredTop sz="95072" autoAdjust="0"/>
  </p:normalViewPr>
  <p:slideViewPr>
    <p:cSldViewPr snapToGrid="0">
      <p:cViewPr varScale="1">
        <p:scale>
          <a:sx n="101" d="100"/>
          <a:sy n="101" d="100"/>
        </p:scale>
        <p:origin x="6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2524" y="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AB1BB5-69F2-473E-88D5-9D53AF22BF02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稻壳鸭鸭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F2095-135D-4AD4-8B8A-703471F0C3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3AB8C-FE21-4DD1-B8DC-5656B6225C82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稻壳鸭鸭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98D72A-83AD-44D4-9310-C145F4A06B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2965031" y="3367444"/>
            <a:ext cx="45365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3" name="TextBox 8"/>
          <p:cNvSpPr txBox="1"/>
          <p:nvPr/>
        </p:nvSpPr>
        <p:spPr>
          <a:xfrm>
            <a:off x="7509627" y="2215277"/>
            <a:ext cx="54006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3117" y="524581"/>
            <a:ext cx="1198418" cy="1198418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7202" y="2044037"/>
            <a:ext cx="5655673" cy="429746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31048" y="2335042"/>
            <a:ext cx="67913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成功心态健康</a:t>
            </a:r>
            <a:endParaRPr kumimoji="1" lang="en-US" altLang="zh-CN" sz="7200" dirty="0">
              <a:solidFill>
                <a:schemeClr val="tx1">
                  <a:lumMod val="75000"/>
                  <a:lumOff val="2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r>
              <a:rPr kumimoji="1"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   评估量表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0961A64-637D-7699-C3AA-D624FBA03DB7}"/>
              </a:ext>
            </a:extLst>
          </p:cNvPr>
          <p:cNvGrpSpPr/>
          <p:nvPr/>
        </p:nvGrpSpPr>
        <p:grpSpPr>
          <a:xfrm>
            <a:off x="1506375" y="4934371"/>
            <a:ext cx="5040670" cy="437340"/>
            <a:chOff x="1643702" y="4192768"/>
            <a:chExt cx="5040670" cy="437340"/>
          </a:xfrm>
        </p:grpSpPr>
        <p:sp>
          <p:nvSpPr>
            <p:cNvPr id="7" name="平行四边形 6"/>
            <p:cNvSpPr/>
            <p:nvPr/>
          </p:nvSpPr>
          <p:spPr>
            <a:xfrm>
              <a:off x="1643702" y="4192768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18" name="平行四边形 17"/>
            <p:cNvSpPr/>
            <p:nvPr/>
          </p:nvSpPr>
          <p:spPr>
            <a:xfrm>
              <a:off x="3353546" y="4204081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5063390" y="4204081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0131136" y="347162"/>
            <a:ext cx="1711037" cy="187037"/>
            <a:chOff x="9227127" y="290945"/>
            <a:chExt cx="1711037" cy="187037"/>
          </a:xfrm>
        </p:grpSpPr>
        <p:cxnSp>
          <p:nvCxnSpPr>
            <p:cNvPr id="16" name="直线连接符 15"/>
            <p:cNvCxnSpPr/>
            <p:nvPr/>
          </p:nvCxnSpPr>
          <p:spPr>
            <a:xfrm flipH="1">
              <a:off x="9227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25"/>
            <p:cNvCxnSpPr/>
            <p:nvPr/>
          </p:nvCxnSpPr>
          <p:spPr>
            <a:xfrm flipH="1">
              <a:off x="93795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线连接符 26"/>
            <p:cNvCxnSpPr/>
            <p:nvPr/>
          </p:nvCxnSpPr>
          <p:spPr>
            <a:xfrm flipH="1">
              <a:off x="95319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27"/>
            <p:cNvCxnSpPr/>
            <p:nvPr/>
          </p:nvCxnSpPr>
          <p:spPr>
            <a:xfrm flipH="1">
              <a:off x="96843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/>
            <p:nvPr/>
          </p:nvCxnSpPr>
          <p:spPr>
            <a:xfrm flipH="1">
              <a:off x="98367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线连接符 29"/>
            <p:cNvCxnSpPr/>
            <p:nvPr/>
          </p:nvCxnSpPr>
          <p:spPr>
            <a:xfrm flipH="1">
              <a:off x="9989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线连接符 30"/>
            <p:cNvCxnSpPr/>
            <p:nvPr/>
          </p:nvCxnSpPr>
          <p:spPr>
            <a:xfrm flipH="1">
              <a:off x="101415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31"/>
            <p:cNvCxnSpPr/>
            <p:nvPr/>
          </p:nvCxnSpPr>
          <p:spPr>
            <a:xfrm flipH="1">
              <a:off x="102939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32"/>
            <p:cNvCxnSpPr/>
            <p:nvPr/>
          </p:nvCxnSpPr>
          <p:spPr>
            <a:xfrm flipH="1">
              <a:off x="104463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线连接符 33"/>
            <p:cNvCxnSpPr/>
            <p:nvPr/>
          </p:nvCxnSpPr>
          <p:spPr>
            <a:xfrm flipH="1">
              <a:off x="105987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符 34"/>
            <p:cNvCxnSpPr/>
            <p:nvPr/>
          </p:nvCxnSpPr>
          <p:spPr>
            <a:xfrm flipH="1">
              <a:off x="10751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6B38B65-2549-ECB1-432B-225ED6B6E2F3}"/>
              </a:ext>
            </a:extLst>
          </p:cNvPr>
          <p:cNvGrpSpPr/>
          <p:nvPr/>
        </p:nvGrpSpPr>
        <p:grpSpPr>
          <a:xfrm>
            <a:off x="1199536" y="1465991"/>
            <a:ext cx="9796861" cy="3705122"/>
            <a:chOff x="1199536" y="1465991"/>
            <a:chExt cx="9796861" cy="370512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4BB8C91-1DFB-09E8-D492-C2DB01EA9F78}"/>
                </a:ext>
              </a:extLst>
            </p:cNvPr>
            <p:cNvSpPr/>
            <p:nvPr/>
          </p:nvSpPr>
          <p:spPr>
            <a:xfrm>
              <a:off x="1199536" y="1465991"/>
              <a:ext cx="9796861" cy="35838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70C0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D4F3B78-2B2E-F691-0871-D4C7F57A4C44}"/>
                </a:ext>
              </a:extLst>
            </p:cNvPr>
            <p:cNvSpPr txBox="1"/>
            <p:nvPr/>
          </p:nvSpPr>
          <p:spPr>
            <a:xfrm>
              <a:off x="1718679" y="1610523"/>
              <a:ext cx="8754642" cy="3560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ts val="1800"/>
                </a:spcAft>
              </a:pPr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尊敬的参与者：</a:t>
              </a:r>
            </a:p>
            <a:p>
              <a:pPr indent="536575" algn="l"/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您好！感谢您参与本次</a:t>
              </a:r>
              <a:r>
                <a:rPr lang="zh-CN" altLang="en-US" sz="2400" dirty="0">
                  <a:solidFill>
                    <a:srgbClr val="2C2C36"/>
                  </a:solidFill>
                  <a:highlight>
                    <a:srgbClr val="FFFF00"/>
                  </a:highlight>
                  <a:latin typeface="仿宋" panose="02010609060101010101" pitchFamily="49" charset="-122"/>
                  <a:ea typeface="仿宋" panose="02010609060101010101" pitchFamily="49" charset="-122"/>
                </a:rPr>
                <a:t>成功心态健康评估问卷</a:t>
              </a:r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。本问卷旨在探索个人对于成功的看法、面对挑战时的心态以及心理健康状况，以促进更加积极向上的生活与工作态度。您的信息将被严格保密，并仅用于研究目的。请根据自身实际情况作答。</a:t>
              </a:r>
              <a:endParaRPr lang="en-US" altLang="zh-CN" sz="2400" dirty="0">
                <a:solidFill>
                  <a:srgbClr val="2C2C36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indent="536575" algn="l"/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请您根据实际情况作答，每项问题均无对错之分，请放心表达真实感受。</a:t>
              </a:r>
            </a:p>
            <a:p>
              <a:pPr algn="l">
                <a:lnSpc>
                  <a:spcPct val="150000"/>
                </a:lnSpc>
                <a:spcAft>
                  <a:spcPts val="1800"/>
                </a:spcAft>
              </a:pPr>
              <a:endParaRPr lang="zh-CN" altLang="en-US" sz="2400" b="0" i="0" dirty="0">
                <a:solidFill>
                  <a:srgbClr val="2C2C36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49489B1-5893-2A15-0037-358A7299CA36}"/>
              </a:ext>
            </a:extLst>
          </p:cNvPr>
          <p:cNvGrpSpPr/>
          <p:nvPr/>
        </p:nvGrpSpPr>
        <p:grpSpPr>
          <a:xfrm>
            <a:off x="7488610" y="5472029"/>
            <a:ext cx="2776268" cy="786119"/>
            <a:chOff x="7488610" y="5472029"/>
            <a:chExt cx="2776268" cy="78611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0D38619-7F67-D00E-CCFA-F9C27C02A95E}"/>
                </a:ext>
              </a:extLst>
            </p:cNvPr>
            <p:cNvSpPr txBox="1"/>
            <p:nvPr/>
          </p:nvSpPr>
          <p:spPr>
            <a:xfrm>
              <a:off x="7506618" y="5488707"/>
              <a:ext cx="275825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2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注意：填写题项得分前面标注题项代码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F10FDE8-07CC-CDEF-D829-A21B02DBD510}"/>
                </a:ext>
              </a:extLst>
            </p:cNvPr>
            <p:cNvSpPr txBox="1"/>
            <p:nvPr/>
          </p:nvSpPr>
          <p:spPr>
            <a:xfrm>
              <a:off x="7488610" y="5472029"/>
              <a:ext cx="2776268" cy="769441"/>
            </a:xfrm>
            <a:prstGeom prst="rect">
              <a:avLst/>
            </a:prstGeom>
            <a:noFill/>
            <a:ln w="19050">
              <a:solidFill>
                <a:srgbClr val="0070C0"/>
              </a:solidFill>
              <a:prstDash val="lgDash"/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C65E462-D521-B73D-064D-E38F5255F371}"/>
              </a:ext>
            </a:extLst>
          </p:cNvPr>
          <p:cNvSpPr txBox="1"/>
          <p:nvPr/>
        </p:nvSpPr>
        <p:spPr>
          <a:xfrm>
            <a:off x="537041" y="654126"/>
            <a:ext cx="107024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请根据你</a:t>
            </a:r>
            <a:r>
              <a:rPr lang="zh-CN" altLang="en-US" sz="21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对成功的定义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，按照你在生活中、工作中的真实情况回答以下问题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:</a:t>
            </a:r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  <a:cs typeface="Calibri Light" panose="020F0302020204030204" pitchFamily="34" charset="0"/>
            </a:endParaRP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78D25A34-F3AD-1F0F-E820-D62E0DAE3E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190260"/>
              </p:ext>
            </p:extLst>
          </p:nvPr>
        </p:nvGraphicFramePr>
        <p:xfrm>
          <a:off x="696000" y="1336922"/>
          <a:ext cx="10800000" cy="49621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648000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4096684874"/>
                    </a:ext>
                  </a:extLst>
                </a:gridCol>
              </a:tblGrid>
              <a:tr h="40071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代码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00710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从不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很少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有时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经常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总是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你在达到目标之前就放弃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C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当你接到一个很重要的任务时，你希望能转给另一个更有能力的人负责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当你要设定一个目标时，你倾向于设定有挑战性的目标而不是很容易达到的目标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C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你的自你怀疑影响了你生命中的一些重要决策（例如选择什么专业、什么职业等）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一旦你完成了一个目标，你会立刻开始完成下一个目标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C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你放弃可能成功的机会，但后来你又为此感到后悔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B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一旦你快要成功的时候，你就会变得很紧张然后把事情搞砸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C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你贬低自己的成就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6147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事到临头，你会犹豫要不要继续下一步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655909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63D6FF-5459-8431-9CC1-4073D21C17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8B761305-A36A-1CEE-4B7F-2EF8F627528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7ACFCAC-58EB-E464-126E-D386D01F71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129976"/>
              </p:ext>
            </p:extLst>
          </p:nvPr>
        </p:nvGraphicFramePr>
        <p:xfrm>
          <a:off x="312541" y="929867"/>
          <a:ext cx="11232000" cy="43571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612000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4096684874"/>
                    </a:ext>
                  </a:extLst>
                </a:gridCol>
              </a:tblGrid>
              <a:tr h="40071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序号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00710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非常不符合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不符合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不确定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非常符合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B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当你失败的时候，你感到很难堪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在你实现你为自己设定的每一个目标之前，你都不会放弃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你必须完成你计划中的每一件事情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53169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你的人生目标之一就是在你的职业中获得成功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E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你宁愿平平无奇，也不想脱颖而出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你宁愿只是“做了就好”，而不是强迫自己“做到最好”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C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参与任何形式的竞争都让你感到不舒服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如果你做某件事做得很好，你会担心其他人感到不如你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61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188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03AE99-159E-B155-2760-B56CDF5601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44D3F35D-77CE-8669-4594-E09EEB92DED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DA54EC4E-45C2-D15D-98A9-D4FEB2D33A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260785"/>
              </p:ext>
            </p:extLst>
          </p:nvPr>
        </p:nvGraphicFramePr>
        <p:xfrm>
          <a:off x="480000" y="444891"/>
          <a:ext cx="11232000" cy="58349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612000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4096684874"/>
                    </a:ext>
                  </a:extLst>
                </a:gridCol>
              </a:tblGrid>
              <a:tr h="40071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序号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00710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非常不符合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不符合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不确定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非常符合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在你实现你为自己设定的每一个目标之前，你都不会放弃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你必须完成你计划中的每一件事情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你的人生目标之一就是在你的职业中获得成功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53169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E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你宁愿平平无奇，也不想脱颖而出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你宁愿只是“做了就好”，而不是强迫自己“做到最好”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C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参与任何形式的竞争都让你感到不舒服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如果你做某件事做得很好，你会担心其他人感到不如你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B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如果你在某件事上有超过</a:t>
                      </a:r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50%</a:t>
                      </a: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的可能失败，你就不会去做这件事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6147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如果你和别人谈论你的成就，他们会认为你在炫耀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94369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C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就算你成功了，你也不认为自己是一个有能力的人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91298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如果你突然被提拔重用了，你的第一反应是担心你和同事之间的友情会变质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78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147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11802E-4875-5B83-FE02-453455DCDB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59CCBB35-6418-F2D2-F513-6430F362434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E050E835-C25A-1AB2-6F3C-2EF7AD663D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666264"/>
              </p:ext>
            </p:extLst>
          </p:nvPr>
        </p:nvGraphicFramePr>
        <p:xfrm>
          <a:off x="350214" y="511518"/>
          <a:ext cx="11592000" cy="574404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648000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4096684874"/>
                    </a:ext>
                  </a:extLst>
                </a:gridCol>
              </a:tblGrid>
              <a:tr h="40071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序号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00710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非常不符合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不符合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不确定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非常符合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B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你害怕工作受到批评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你想成为你所在领域里毫无置疑的最优秀的人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B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如果你失败了，你不想让你的朋友或家人知道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53169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你不满足于只达到平均水平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你迫切地想要接受困难的挑战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你不会把你的目标定得很高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如果你变得比你的朋友更成功，你的朋友会怨恨你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C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如果你犯了错，你感觉你会失去其他人的尊重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6147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B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如果你在某件重要的事情上失败了，你会有一段时间都觉得很惭愧（超过一周）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94369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如果你知道别人在嫉妒你的成就，你会觉得很不自在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91298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B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你总是很担心会在工作中出差错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78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957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263B00-9341-01DB-9D44-DAFE78DE10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BCF600E2-D415-28F4-FB31-F8DBD97E0B5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0B72E45C-4955-F857-3D5C-D352BE7DB3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1470004"/>
              </p:ext>
            </p:extLst>
          </p:nvPr>
        </p:nvGraphicFramePr>
        <p:xfrm>
          <a:off x="350214" y="386441"/>
          <a:ext cx="11592000" cy="617604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648000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4096684874"/>
                    </a:ext>
                  </a:extLst>
                </a:gridCol>
              </a:tblGrid>
              <a:tr h="40071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序号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00710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非常不符合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不符合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不确定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非常符合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你对成功的最大担忧之一，是成功可能会让你放弃你的社交生活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如果你变成了成功人士，人们接近你只会是因为他们想从你身上获得他们想要的东西（比如钱）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E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成为最优秀的人意味着会有很多你不愿意承担的责任和压力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53169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E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成功会给你带来更多的压力和担忧，会让你的生活变得更糟糕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D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要想获得你生命中想要的东西，恰当的时机是必不可少的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D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如果你成功完成了某项任务，说明这个任务很简单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B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如果你不把事情做到完美，人们会认为你是一个失败者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D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如果你失败了，那说明你没有足够努力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6147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D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只要你足够努力，你可以做成任何事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94369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C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如果你设定了合理的目标，那你一定能成功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91298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D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无论怎么努力都不成功的人肯定是没有能力的人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7863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D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一个人永远不可能超越他所处的背景和阶层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60554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3106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F8119B-5874-7096-DACE-E5DA019585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81B467D4-C0CC-D9B7-7455-5669A03F0BB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85EE134-EF1C-05DC-BE59-AE57628815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504029"/>
              </p:ext>
            </p:extLst>
          </p:nvPr>
        </p:nvGraphicFramePr>
        <p:xfrm>
          <a:off x="2745727" y="429753"/>
          <a:ext cx="6377676" cy="576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77676">
                  <a:extLst>
                    <a:ext uri="{9D8B030D-6E8A-4147-A177-3AD203B41FA5}">
                      <a16:colId xmlns:a16="http://schemas.microsoft.com/office/drawing/2014/main" val="152129131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39583366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72711570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853757128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082339368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维度</a:t>
                      </a:r>
                    </a:p>
                  </a:txBody>
                  <a:tcPr marL="4763" marR="4763" marT="4763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代码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计分方式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最低分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最高分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3433678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趋向成功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48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4277719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恐惧失败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B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32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721137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自我效能感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C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32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1574039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可控归因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D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24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420738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责任与压力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E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12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130039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人际关系受损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28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33799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成功心态健康指数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G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（A-B+C+D-E-F+72）/176*100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176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72932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701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2.11.14"/>
  <p:tag name="AS_TITLE" val="Aspose.Slides for .NET 4.0 Client Profile"/>
  <p:tag name="AS_VERSION" val="22.11"/>
  <p:tag name="COMMONDATA" val="eyJjb3VudCI6MiwiaGRpZCI6IjJjMTc2ODc5YjgyZjhmMzFhMmQ3ZDgwNDFiNDU3Yjg3IiwidXNlckNvdW50IjoxfQ=="/>
</p:tagLst>
</file>

<file path=ppt/theme/theme1.xml><?xml version="1.0" encoding="utf-8"?>
<a:theme xmlns:a="http://schemas.openxmlformats.org/drawingml/2006/main" name="第一PPT，www.1ppt.com">
  <a:themeElements>
    <a:clrScheme name="自定义 10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36889"/>
      </a:accent1>
      <a:accent2>
        <a:srgbClr val="8F93AE"/>
      </a:accent2>
      <a:accent3>
        <a:srgbClr val="636889"/>
      </a:accent3>
      <a:accent4>
        <a:srgbClr val="8F93AE"/>
      </a:accent4>
      <a:accent5>
        <a:srgbClr val="636889"/>
      </a:accent5>
      <a:accent6>
        <a:srgbClr val="8F93AE"/>
      </a:accent6>
      <a:hlink>
        <a:srgbClr val="636889"/>
      </a:hlink>
      <a:folHlink>
        <a:srgbClr val="8F93AE"/>
      </a:folHlink>
    </a:clrScheme>
    <a:fontScheme name="1212121">
      <a:majorFont>
        <a:latin typeface="汉仪雅酷黑 85W"/>
        <a:ea typeface="汉仪雅酷黑 85W"/>
        <a:cs typeface="Arial"/>
      </a:majorFont>
      <a:minorFont>
        <a:latin typeface="汉仪雅酷黑 85W"/>
        <a:ea typeface="汉仪正圆-55W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107</TotalTime>
  <Words>1314</Words>
  <Application>Microsoft Office PowerPoint</Application>
  <PresentationFormat>宽屏</PresentationFormat>
  <Paragraphs>444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Adobe 黑体 Std R</vt:lpstr>
      <vt:lpstr>等线</vt:lpstr>
      <vt:lpstr>仿宋</vt:lpstr>
      <vt:lpstr>黑体</vt:lpstr>
      <vt:lpstr>华文新魏</vt:lpstr>
      <vt:lpstr>微软雅黑</vt:lpstr>
      <vt:lpstr>Arial</vt:lpstr>
      <vt:lpstr>Times New Roman</vt:lpstr>
      <vt:lpstr>第一PPT，www.1ppt.com</vt:lpstr>
      <vt:lpstr>第一PPT，www.1ppt.com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团队管理</dc:title>
  <dc:creator>第一PPT</dc:creator>
  <cp:keywords>www.1ppt.com</cp:keywords>
  <dc:description>www.1ppt.com</dc:description>
  <cp:lastModifiedBy>Steven Xie</cp:lastModifiedBy>
  <cp:revision>40</cp:revision>
  <dcterms:created xsi:type="dcterms:W3CDTF">2020-08-12T08:16:00Z</dcterms:created>
  <dcterms:modified xsi:type="dcterms:W3CDTF">2024-11-28T15:30:53Z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EAB240052E7E49398ECD797BB9ED3088_12</vt:lpwstr>
  </property>
  <property fmtid="{D5CDD505-2E9C-101B-9397-08002B2CF9AE}" pid="3" name="KSOProductBuildVer">
    <vt:lpwstr>2052-12.1.0.18912</vt:lpwstr>
  </property>
  <property fmtid="{D5CDD505-2E9C-101B-9397-08002B2CF9AE}" pid="4" name="KSOTemplateUUID">
    <vt:lpwstr>v1.0_mb_B/KN8o/E+2EUgwLkrNieOg==</vt:lpwstr>
  </property>
</Properties>
</file>