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</p:sldMasterIdLst>
  <p:notesMasterIdLst>
    <p:notesMasterId r:id="rId10"/>
  </p:notesMasterIdLst>
  <p:handoutMasterIdLst>
    <p:handoutMasterId r:id="rId11"/>
  </p:handoutMasterIdLst>
  <p:sldIdLst>
    <p:sldId id="257" r:id="rId3"/>
    <p:sldId id="266" r:id="rId4"/>
    <p:sldId id="259" r:id="rId5"/>
    <p:sldId id="267" r:id="rId6"/>
    <p:sldId id="268" r:id="rId7"/>
    <p:sldId id="269" r:id="rId8"/>
    <p:sldId id="27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92" autoAdjust="0"/>
    <p:restoredTop sz="95072" autoAdjust="0"/>
  </p:normalViewPr>
  <p:slideViewPr>
    <p:cSldViewPr snapToGrid="0">
      <p:cViewPr varScale="1">
        <p:scale>
          <a:sx n="101" d="100"/>
          <a:sy n="101" d="100"/>
        </p:scale>
        <p:origin x="6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2524" y="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AB1BB5-69F2-473E-88D5-9D53AF22BF02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稻壳鸭鸭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F2095-135D-4AD4-8B8A-703471F0C3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E3AB8C-FE21-4DD1-B8DC-5656B6225C82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稻壳鸭鸭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98D72A-83AD-44D4-9310-C145F4A06B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/>
          <p:nvPr/>
        </p:nvSpPr>
        <p:spPr>
          <a:xfrm>
            <a:off x="2965031" y="3367444"/>
            <a:ext cx="453650" cy="137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</a:p>
        </p:txBody>
      </p:sp>
      <p:sp>
        <p:nvSpPr>
          <p:cNvPr id="3" name="TextBox 8"/>
          <p:cNvSpPr txBox="1"/>
          <p:nvPr/>
        </p:nvSpPr>
        <p:spPr>
          <a:xfrm>
            <a:off x="7509627" y="2215277"/>
            <a:ext cx="540060" cy="137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5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9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9B957CC-A438-4D82-B305-2291493474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hf sldNum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3117" y="524581"/>
            <a:ext cx="1198418" cy="1198418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9290" y="2162024"/>
            <a:ext cx="5655673" cy="429746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8307" y="2689004"/>
            <a:ext cx="75926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职业规划能力量表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27900" y="2104229"/>
            <a:ext cx="29883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GB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WORK </a:t>
            </a:r>
            <a:r>
              <a:rPr kumimoji="1"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VALUES</a:t>
            </a:r>
            <a:endParaRPr kumimoji="1" lang="en-GB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0961A64-637D-7699-C3AA-D624FBA03DB7}"/>
              </a:ext>
            </a:extLst>
          </p:cNvPr>
          <p:cNvGrpSpPr/>
          <p:nvPr/>
        </p:nvGrpSpPr>
        <p:grpSpPr>
          <a:xfrm>
            <a:off x="1606664" y="4416313"/>
            <a:ext cx="5040670" cy="437340"/>
            <a:chOff x="1643702" y="4192768"/>
            <a:chExt cx="5040670" cy="437340"/>
          </a:xfrm>
        </p:grpSpPr>
        <p:sp>
          <p:nvSpPr>
            <p:cNvPr id="7" name="平行四边形 6"/>
            <p:cNvSpPr/>
            <p:nvPr/>
          </p:nvSpPr>
          <p:spPr>
            <a:xfrm>
              <a:off x="1643702" y="4192768"/>
              <a:ext cx="1620982" cy="426027"/>
            </a:xfrm>
            <a:prstGeom prst="parallelogram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kumimoji="1" lang="zh-CN" altLang="en-US"/>
            </a:p>
          </p:txBody>
        </p:sp>
        <p:sp>
          <p:nvSpPr>
            <p:cNvPr id="18" name="平行四边形 17"/>
            <p:cNvSpPr/>
            <p:nvPr/>
          </p:nvSpPr>
          <p:spPr>
            <a:xfrm>
              <a:off x="3353546" y="4204081"/>
              <a:ext cx="1620982" cy="426027"/>
            </a:xfrm>
            <a:prstGeom prst="parallelogram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kumimoji="1" lang="zh-CN" altLang="en-US"/>
            </a:p>
          </p:txBody>
        </p:sp>
        <p:sp>
          <p:nvSpPr>
            <p:cNvPr id="21" name="平行四边形 20"/>
            <p:cNvSpPr/>
            <p:nvPr/>
          </p:nvSpPr>
          <p:spPr>
            <a:xfrm>
              <a:off x="5063390" y="4204081"/>
              <a:ext cx="1620982" cy="426027"/>
            </a:xfrm>
            <a:prstGeom prst="parallelogram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kumimoji="1"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10131136" y="347162"/>
            <a:ext cx="1711037" cy="187037"/>
            <a:chOff x="9227127" y="290945"/>
            <a:chExt cx="1711037" cy="187037"/>
          </a:xfrm>
        </p:grpSpPr>
        <p:cxnSp>
          <p:nvCxnSpPr>
            <p:cNvPr id="16" name="直线连接符 15"/>
            <p:cNvCxnSpPr/>
            <p:nvPr/>
          </p:nvCxnSpPr>
          <p:spPr>
            <a:xfrm flipH="1">
              <a:off x="92271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线连接符 25"/>
            <p:cNvCxnSpPr/>
            <p:nvPr/>
          </p:nvCxnSpPr>
          <p:spPr>
            <a:xfrm flipH="1">
              <a:off x="93795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线连接符 26"/>
            <p:cNvCxnSpPr/>
            <p:nvPr/>
          </p:nvCxnSpPr>
          <p:spPr>
            <a:xfrm flipH="1">
              <a:off x="95319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线连接符 27"/>
            <p:cNvCxnSpPr/>
            <p:nvPr/>
          </p:nvCxnSpPr>
          <p:spPr>
            <a:xfrm flipH="1">
              <a:off x="96843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/>
            <p:cNvCxnSpPr/>
            <p:nvPr/>
          </p:nvCxnSpPr>
          <p:spPr>
            <a:xfrm flipH="1">
              <a:off x="98367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线连接符 29"/>
            <p:cNvCxnSpPr/>
            <p:nvPr/>
          </p:nvCxnSpPr>
          <p:spPr>
            <a:xfrm flipH="1">
              <a:off x="99891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线连接符 30"/>
            <p:cNvCxnSpPr/>
            <p:nvPr/>
          </p:nvCxnSpPr>
          <p:spPr>
            <a:xfrm flipH="1">
              <a:off x="101415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线连接符 31"/>
            <p:cNvCxnSpPr/>
            <p:nvPr/>
          </p:nvCxnSpPr>
          <p:spPr>
            <a:xfrm flipH="1">
              <a:off x="102939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线连接符 32"/>
            <p:cNvCxnSpPr/>
            <p:nvPr/>
          </p:nvCxnSpPr>
          <p:spPr>
            <a:xfrm flipH="1">
              <a:off x="104463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线连接符 33"/>
            <p:cNvCxnSpPr/>
            <p:nvPr/>
          </p:nvCxnSpPr>
          <p:spPr>
            <a:xfrm flipH="1">
              <a:off x="105987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线连接符 34"/>
            <p:cNvCxnSpPr/>
            <p:nvPr/>
          </p:nvCxnSpPr>
          <p:spPr>
            <a:xfrm flipH="1">
              <a:off x="107511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6B38B65-2549-ECB1-432B-225ED6B6E2F3}"/>
              </a:ext>
            </a:extLst>
          </p:cNvPr>
          <p:cNvGrpSpPr/>
          <p:nvPr/>
        </p:nvGrpSpPr>
        <p:grpSpPr>
          <a:xfrm>
            <a:off x="1199536" y="1465991"/>
            <a:ext cx="9796861" cy="3705122"/>
            <a:chOff x="1199536" y="1465991"/>
            <a:chExt cx="9796861" cy="370512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14BB8C91-1DFB-09E8-D492-C2DB01EA9F78}"/>
                </a:ext>
              </a:extLst>
            </p:cNvPr>
            <p:cNvSpPr/>
            <p:nvPr/>
          </p:nvSpPr>
          <p:spPr>
            <a:xfrm>
              <a:off x="1199536" y="1465991"/>
              <a:ext cx="9796861" cy="35838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70C0"/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D4F3B78-2B2E-F691-0871-D4C7F57A4C44}"/>
                </a:ext>
              </a:extLst>
            </p:cNvPr>
            <p:cNvSpPr txBox="1"/>
            <p:nvPr/>
          </p:nvSpPr>
          <p:spPr>
            <a:xfrm>
              <a:off x="1718679" y="1610523"/>
              <a:ext cx="8754642" cy="3560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Aft>
                  <a:spcPts val="1800"/>
                </a:spcAft>
              </a:pPr>
              <a:r>
                <a:rPr lang="zh-CN" altLang="en-US" sz="2400" dirty="0">
                  <a:solidFill>
                    <a:srgbClr val="2C2C36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尊敬的参与者：</a:t>
              </a:r>
            </a:p>
            <a:p>
              <a:pPr indent="536575" algn="l"/>
              <a:r>
                <a:rPr lang="zh-CN" altLang="en-US" sz="2400" dirty="0">
                  <a:solidFill>
                    <a:srgbClr val="2C2C36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您好！感谢您参与本次职业规划能力评估问卷。本问卷旨在评估个人在设定职业目标、制定发展计划及应对职场变化等方面的能力，以帮助我们更好地理解和支持您的职业成长。您的信息将被严格保密，并仅用于研究目的。请根据自身实际情况作答。</a:t>
              </a:r>
              <a:endParaRPr lang="en-US" altLang="zh-CN" sz="2400" dirty="0">
                <a:solidFill>
                  <a:srgbClr val="2C2C36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indent="536575" algn="l"/>
              <a:r>
                <a:rPr lang="zh-CN" altLang="en-US" sz="2400" dirty="0">
                  <a:solidFill>
                    <a:srgbClr val="2C2C36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请您根据实际情况作答，每项问题均无对错之分，请放心表达真实感受。</a:t>
              </a:r>
            </a:p>
            <a:p>
              <a:pPr algn="l">
                <a:lnSpc>
                  <a:spcPct val="150000"/>
                </a:lnSpc>
                <a:spcAft>
                  <a:spcPts val="1800"/>
                </a:spcAft>
              </a:pPr>
              <a:endParaRPr lang="zh-CN" altLang="en-US" sz="2400" b="0" i="0" dirty="0">
                <a:solidFill>
                  <a:srgbClr val="2C2C36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D2864745-A5E7-EB17-964E-67DDC5611E87}"/>
              </a:ext>
            </a:extLst>
          </p:cNvPr>
          <p:cNvSpPr txBox="1"/>
          <p:nvPr/>
        </p:nvSpPr>
        <p:spPr>
          <a:xfrm>
            <a:off x="7138219" y="5539747"/>
            <a:ext cx="44245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rPr>
              <a:t>注意：每个题项得分前面附上代码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C65E462-D521-B73D-064D-E38F5255F371}"/>
              </a:ext>
            </a:extLst>
          </p:cNvPr>
          <p:cNvSpPr txBox="1"/>
          <p:nvPr/>
        </p:nvSpPr>
        <p:spPr>
          <a:xfrm>
            <a:off x="537041" y="654126"/>
            <a:ext cx="1070241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该问卷旨在帮助你了解你规划职业生涯的能力，按照你在生活中的真实情况回答以下问题。</a:t>
            </a:r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78D25A34-F3AD-1F0F-E820-D62E0DAE3E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7347886"/>
              </p:ext>
            </p:extLst>
          </p:nvPr>
        </p:nvGraphicFramePr>
        <p:xfrm>
          <a:off x="790389" y="1336922"/>
          <a:ext cx="10728000" cy="46894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3877826501"/>
                    </a:ext>
                  </a:extLst>
                </a:gridCol>
                <a:gridCol w="6120000">
                  <a:extLst>
                    <a:ext uri="{9D8B030D-6E8A-4147-A177-3AD203B41FA5}">
                      <a16:colId xmlns:a16="http://schemas.microsoft.com/office/drawing/2014/main" val="3687825671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4004919672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3960147299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409041953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1209704219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4096684874"/>
                    </a:ext>
                  </a:extLst>
                </a:gridCol>
              </a:tblGrid>
              <a:tr h="40071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代码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题 项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得 分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860249"/>
                  </a:ext>
                </a:extLst>
              </a:tr>
              <a:tr h="400710">
                <a:tc vMerge="1"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3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非常不符合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3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比骄不符合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3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不确定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3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比较符合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3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非常符合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918122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A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我了解我与工作相关的兴趣。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235122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A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我了解我与工作相关的价值观。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73127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A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我了解我与工作相关的优势和不足。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80754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A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我知道我的个人价值观适合什么样的工作。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28616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A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我知道怎样利用我的优势获得成功。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1363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A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我知道我的个人特点与什么样的工作相匹配。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79680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A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我知道我需要克服哪些不足以获得我想要的工作。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13551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B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我了解未来就业市场的趋势。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66147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B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对我而言，了解未来就业趋势是一件容易的事情。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1655909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F27D13-9D97-44F3-FC23-2F6F4CC2F0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53069FF7-760C-3B80-E29C-9459794BF56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87570DAE-CF5C-E42D-A103-39A3C1A652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0050976"/>
              </p:ext>
            </p:extLst>
          </p:nvPr>
        </p:nvGraphicFramePr>
        <p:xfrm>
          <a:off x="732000" y="605402"/>
          <a:ext cx="10908000" cy="55534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3877826501"/>
                    </a:ext>
                  </a:extLst>
                </a:gridCol>
                <a:gridCol w="6300000">
                  <a:extLst>
                    <a:ext uri="{9D8B030D-6E8A-4147-A177-3AD203B41FA5}">
                      <a16:colId xmlns:a16="http://schemas.microsoft.com/office/drawing/2014/main" val="3687825671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4004919672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3960147299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409041953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1209704219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4096684874"/>
                    </a:ext>
                  </a:extLst>
                </a:gridCol>
              </a:tblGrid>
              <a:tr h="40071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代码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题 项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得 分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860249"/>
                  </a:ext>
                </a:extLst>
              </a:tr>
              <a:tr h="400710">
                <a:tc vMerge="1"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3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非常不符合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3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比骄不符合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3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不确定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3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比较符合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3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非常符合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918122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B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defTabSz="914400" rtl="0" eaLnBrk="1" fontAlgn="b" latinLnBrk="0" hangingPunct="1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我了解我将来要从事职业的工作内容。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235122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B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defTabSz="914400" rtl="0" eaLnBrk="1" fontAlgn="b" latinLnBrk="0" hangingPunct="1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我知道我将来要从事职业所需的资格及条件。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73127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C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defTabSz="914400" rtl="0" eaLnBrk="1" fontAlgn="b" latinLnBrk="0" hangingPunct="1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我已经真正决定了我的职业目标是什么。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80754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C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defTabSz="914400" rtl="0" eaLnBrk="1" fontAlgn="b" latinLnBrk="0" hangingPunct="1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我有一个比较清晰、明确的职业目标。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28616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C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defTabSz="914400" rtl="0" eaLnBrk="1" fontAlgn="b" latinLnBrk="0" hangingPunct="1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我对自己将来想从事什么样的工作比较确定。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1363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C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defTabSz="914400" rtl="0" eaLnBrk="1" fontAlgn="b" latinLnBrk="0" hangingPunct="1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我经常改变我的职业目标。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79680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D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一般而言，我能较好地执行预先制定的计划。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13551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D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一般而言，我会积极地寻求多种方法以实现预先制定的计划。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66147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D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一般而言，我会随时监控我计划的实施情况。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165590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D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一而言而言，我能成功克服计划实施中存在的潜在障碍。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569584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D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当计划不太契合实际情况时，我会进行相应调整以进一步完善计划。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51877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2781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8E0874-1331-C46E-178C-7485E08AC3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6A4935BA-ED2A-A170-6C17-2A1E4354DB9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A33E7AC5-4A71-0B08-4161-6DE9796F2E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393159"/>
              </p:ext>
            </p:extLst>
          </p:nvPr>
        </p:nvGraphicFramePr>
        <p:xfrm>
          <a:off x="732000" y="605402"/>
          <a:ext cx="10908000" cy="55534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3877826501"/>
                    </a:ext>
                  </a:extLst>
                </a:gridCol>
                <a:gridCol w="6300000">
                  <a:extLst>
                    <a:ext uri="{9D8B030D-6E8A-4147-A177-3AD203B41FA5}">
                      <a16:colId xmlns:a16="http://schemas.microsoft.com/office/drawing/2014/main" val="3687825671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4004919672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3960147299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409041953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1209704219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4096684874"/>
                    </a:ext>
                  </a:extLst>
                </a:gridCol>
              </a:tblGrid>
              <a:tr h="40071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代码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题 项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得 分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860249"/>
                  </a:ext>
                </a:extLst>
              </a:tr>
              <a:tr h="400710">
                <a:tc vMerge="1"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3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非常不符合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3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比骄不符合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3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不确定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3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比较符合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3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非常符合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918122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E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defTabSz="914400" rtl="0" eaLnBrk="1" fontAlgn="b" latinLnBrk="0" hangingPunct="1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我认为规划我的职业是一种自然的活动。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235122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E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defTabSz="914400" rtl="0" eaLnBrk="1" fontAlgn="b" latinLnBrk="0" hangingPunct="1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世界变化得太快了，所以职业规划计划得再好也没用。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73127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E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defTabSz="914400" rtl="0" eaLnBrk="1" fontAlgn="b" latinLnBrk="0" hangingPunct="1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世事难料，有太多无法掌控的因素，所以职业规划就是“鬼话”。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80754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E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defTabSz="914400" rtl="0" eaLnBrk="1" fontAlgn="b" latinLnBrk="0" hangingPunct="1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船到桥头自然直，一切顺其自然，没有必要进行职业规划。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28616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E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defTabSz="914400" rtl="0" eaLnBrk="1" fontAlgn="b" latinLnBrk="0" hangingPunct="1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我的职业目标将来可能会改变，因此现在做职业规划没有用。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1363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E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defTabSz="914400" rtl="0" eaLnBrk="1" fontAlgn="b" latinLnBrk="0" hangingPunct="1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我觉得花费一番力气进行职业生涯规划是有用的。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79680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E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defTabSz="914400" rtl="0" eaLnBrk="1" fontAlgn="b" latinLnBrk="0" hangingPunct="1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我觉得花费一番力气进行职业生涯规划是有帮助的。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13551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E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defTabSz="914400" rtl="0" eaLnBrk="1" fontAlgn="b" latinLnBrk="0" hangingPunct="1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我觉得花费一番力气进行职业生涯规划是明智的。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66147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F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 我觉得我能控制我职业规划的制定。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165590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F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 我觉得我能控制我职业规划的实施。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569584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F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 我觉得职业规划的效果取决于我。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51877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7468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ADE520-3AC5-4F33-BE48-3BEEAD4F3C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81C3B03F-E7CA-DBF8-AB29-D9ABFA67E06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1DF80F7B-D524-4A58-6F50-582CE50867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629209"/>
              </p:ext>
            </p:extLst>
          </p:nvPr>
        </p:nvGraphicFramePr>
        <p:xfrm>
          <a:off x="642000" y="807847"/>
          <a:ext cx="10908000" cy="524230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3877826501"/>
                    </a:ext>
                  </a:extLst>
                </a:gridCol>
                <a:gridCol w="6300000">
                  <a:extLst>
                    <a:ext uri="{9D8B030D-6E8A-4147-A177-3AD203B41FA5}">
                      <a16:colId xmlns:a16="http://schemas.microsoft.com/office/drawing/2014/main" val="3687825671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4004919672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3960147299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409041953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1209704219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4096684874"/>
                    </a:ext>
                  </a:extLst>
                </a:gridCol>
              </a:tblGrid>
              <a:tr h="40071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代码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题 项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得 分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860249"/>
                  </a:ext>
                </a:extLst>
              </a:tr>
              <a:tr h="400710">
                <a:tc vMerge="1"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3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非常不符合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3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比骄不符合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3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不确定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3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比较符合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3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非常符合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918122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G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我所在学校认为大学生有必要进行一番职业生涯规划。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235122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G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周围同学都在积极地为自己未来职业发展做准备。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73127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G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那些和我朝夕相处的同学（比如，室友、好朋友等）认为我有必要进行一番职业生涯规划。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80754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G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那些和我关系亲近的人（比如，父母、亲友、恋人等）认为我有必要为我未来职业发展做好规划。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28616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G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我所敬重的老师认为我有必要为我未来职业发展做好规划。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1363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G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我的亲密朋友认为我有必要为我未来职业发展做好规划。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79680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H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我已为我职业生涯制定了一个发展规划。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13551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H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我有一个实现我职业目标的策略。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66147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H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我知道我需要做些什么才能达成我的职业目标。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165590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H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b"/>
                      <a:r>
                        <a:rPr lang="zh-CN" alt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我已经开始为我未来想从事的职业着手准备了。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56958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147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F8119B-5874-7096-DACE-E5DA019585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81B467D4-C0CC-D9B7-7455-5669A03F0BB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A85EE134-EF1C-05DC-BE59-AE57628815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6837952"/>
              </p:ext>
            </p:extLst>
          </p:nvPr>
        </p:nvGraphicFramePr>
        <p:xfrm>
          <a:off x="335577" y="1111172"/>
          <a:ext cx="11237676" cy="47890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77676">
                  <a:extLst>
                    <a:ext uri="{9D8B030D-6E8A-4147-A177-3AD203B41FA5}">
                      <a16:colId xmlns:a16="http://schemas.microsoft.com/office/drawing/2014/main" val="1521291312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395833660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727115709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1853757128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082339368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514037788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887334526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319314101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410165238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157785551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280549270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215030020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480556"/>
                    </a:ext>
                  </a:extLst>
                </a:gridCol>
              </a:tblGrid>
              <a:tr h="91353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dobe 黑体 Std R" panose="020B0400000000000000" pitchFamily="34" charset="-122"/>
                          <a:ea typeface="Adobe 黑体 Std R" panose="020B0400000000000000" pitchFamily="34" charset="-122"/>
                          <a:cs typeface="+mn-cs"/>
                        </a:rPr>
                        <a:t>维度</a:t>
                      </a:r>
                    </a:p>
                  </a:txBody>
                  <a:tcPr marL="4763" marR="4763" marT="4763" marB="0"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dobe 黑体 Std R" panose="020B0400000000000000" pitchFamily="34" charset="-122"/>
                          <a:ea typeface="Adobe 黑体 Std R" panose="020B0400000000000000" pitchFamily="34" charset="-122"/>
                          <a:cs typeface="+mn-cs"/>
                        </a:rPr>
                        <a:t>代码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dobe 黑体 Std R" panose="020B0400000000000000" pitchFamily="34" charset="-122"/>
                          <a:ea typeface="Adobe 黑体 Std R" panose="020B0400000000000000" pitchFamily="34" charset="-122"/>
                          <a:cs typeface="+mn-cs"/>
                        </a:rPr>
                        <a:t>计分方式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dobe 黑体 Std R" panose="020B0400000000000000" pitchFamily="34" charset="-122"/>
                          <a:ea typeface="Adobe 黑体 Std R" panose="020B0400000000000000" pitchFamily="34" charset="-122"/>
                          <a:cs typeface="+mn-cs"/>
                        </a:rPr>
                        <a:t>最低分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dobe 黑体 Std R" panose="020B0400000000000000" pitchFamily="34" charset="-122"/>
                          <a:ea typeface="Adobe 黑体 Std R" panose="020B0400000000000000" pitchFamily="34" charset="-122"/>
                          <a:cs typeface="+mn-cs"/>
                        </a:rPr>
                        <a:t>最高分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dobe 黑体 Std R" panose="020B0400000000000000" pitchFamily="34" charset="-122"/>
                          <a:ea typeface="Adobe 黑体 Std R" panose="020B0400000000000000" pitchFamily="34" charset="-122"/>
                          <a:cs typeface="+mn-cs"/>
                        </a:rPr>
                        <a:t>低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dobe 黑体 Std R" panose="020B0400000000000000" pitchFamily="34" charset="-122"/>
                          <a:ea typeface="Adobe 黑体 Std R" panose="020B0400000000000000" pitchFamily="34" charset="-122"/>
                          <a:cs typeface="+mn-cs"/>
                        </a:rPr>
                        <a:t>中低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dobe 黑体 Std R" panose="020B0400000000000000" pitchFamily="34" charset="-122"/>
                          <a:ea typeface="Adobe 黑体 Std R" panose="020B0400000000000000" pitchFamily="34" charset="-122"/>
                          <a:cs typeface="+mn-cs"/>
                        </a:rPr>
                        <a:t>中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dobe 黑体 Std R" panose="020B0400000000000000" pitchFamily="34" charset="-122"/>
                          <a:ea typeface="Adobe 黑体 Std R" panose="020B0400000000000000" pitchFamily="34" charset="-122"/>
                          <a:cs typeface="+mn-cs"/>
                        </a:rPr>
                        <a:t>高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dobe 黑体 Std R" panose="020B0400000000000000" pitchFamily="34" charset="-122"/>
                        <a:ea typeface="Adobe 黑体 Std R" panose="020B0400000000000000" pitchFamily="34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3433678"/>
                  </a:ext>
                </a:extLst>
              </a:tr>
              <a:tr h="775102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700" b="1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自我认知</a:t>
                      </a:r>
                    </a:p>
                  </a:txBody>
                  <a:tcPr marL="4763" marR="4763" marT="4763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A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累加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28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7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7.01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14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14.01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21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21.01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28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4277719"/>
                  </a:ext>
                </a:extLst>
              </a:tr>
              <a:tr h="775102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700" b="1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工作世界认知</a:t>
                      </a:r>
                    </a:p>
                  </a:txBody>
                  <a:tcPr marL="4763" marR="4763" marT="4763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B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累加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16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4.01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8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8.01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12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12.01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16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7211372"/>
                  </a:ext>
                </a:extLst>
              </a:tr>
              <a:tr h="775102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700" b="1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职业目标确定度</a:t>
                      </a:r>
                    </a:p>
                  </a:txBody>
                  <a:tcPr marL="4763" marR="4763" marT="4763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C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累加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16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4.01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8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8.01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12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12.01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16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1574039"/>
                  </a:ext>
                </a:extLst>
              </a:tr>
              <a:tr h="775102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700" b="1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计划执行力</a:t>
                      </a:r>
                    </a:p>
                  </a:txBody>
                  <a:tcPr marL="4763" marR="4763" marT="4763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D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累加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5.01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10.01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15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15.01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4207383"/>
                  </a:ext>
                </a:extLst>
              </a:tr>
              <a:tr h="775102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700" b="1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职业规划能力指数</a:t>
                      </a:r>
                    </a:p>
                  </a:txBody>
                  <a:tcPr marL="4763" marR="4763" marT="4763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G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B6/80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80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20.00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20.01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40.00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40.01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60.00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60.01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80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13003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7013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2.11.14"/>
  <p:tag name="AS_TITLE" val="Aspose.Slides for .NET 4.0 Client Profile"/>
  <p:tag name="AS_VERSION" val="22.11"/>
  <p:tag name="COMMONDATA" val="eyJjb3VudCI6MiwiaGRpZCI6IjJjMTc2ODc5YjgyZjhmMzFhMmQ3ZDgwNDFiNDU3Yjg3IiwidXNlckNvdW50IjoxfQ=="/>
</p:tagLst>
</file>

<file path=ppt/theme/theme1.xml><?xml version="1.0" encoding="utf-8"?>
<a:theme xmlns:a="http://schemas.openxmlformats.org/drawingml/2006/main" name="第一PPT，www.1ppt.com">
  <a:themeElements>
    <a:clrScheme name="自定义 100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36889"/>
      </a:accent1>
      <a:accent2>
        <a:srgbClr val="8F93AE"/>
      </a:accent2>
      <a:accent3>
        <a:srgbClr val="636889"/>
      </a:accent3>
      <a:accent4>
        <a:srgbClr val="8F93AE"/>
      </a:accent4>
      <a:accent5>
        <a:srgbClr val="636889"/>
      </a:accent5>
      <a:accent6>
        <a:srgbClr val="8F93AE"/>
      </a:accent6>
      <a:hlink>
        <a:srgbClr val="636889"/>
      </a:hlink>
      <a:folHlink>
        <a:srgbClr val="8F93AE"/>
      </a:folHlink>
    </a:clrScheme>
    <a:fontScheme name="1212121">
      <a:majorFont>
        <a:latin typeface="汉仪雅酷黑 85W"/>
        <a:ea typeface="汉仪雅酷黑 85W"/>
        <a:cs typeface="Arial"/>
      </a:majorFont>
      <a:minorFont>
        <a:latin typeface="汉仪雅酷黑 85W"/>
        <a:ea typeface="汉仪正圆-55W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</Template>
  <TotalTime>117</TotalTime>
  <Words>1102</Words>
  <Application>Microsoft Office PowerPoint</Application>
  <PresentationFormat>宽屏</PresentationFormat>
  <Paragraphs>400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Adobe 黑体 Std R</vt:lpstr>
      <vt:lpstr>等线</vt:lpstr>
      <vt:lpstr>仿宋</vt:lpstr>
      <vt:lpstr>黑体</vt:lpstr>
      <vt:lpstr>华文新魏</vt:lpstr>
      <vt:lpstr>微软雅黑</vt:lpstr>
      <vt:lpstr>Arial</vt:lpstr>
      <vt:lpstr>Times New Roman</vt:lpstr>
      <vt:lpstr>第一PPT，www.1ppt.com</vt:lpstr>
      <vt:lpstr>第一PPT，www.1ppt.com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第一PPT</Manager>
  <Company>第一PPT，www.1ppt.com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团队管理</dc:title>
  <dc:creator>第一PPT</dc:creator>
  <cp:keywords>www.1ppt.com</cp:keywords>
  <dc:description>www.1ppt.com</dc:description>
  <cp:lastModifiedBy>Steven Xie</cp:lastModifiedBy>
  <cp:revision>42</cp:revision>
  <dcterms:created xsi:type="dcterms:W3CDTF">2020-08-12T08:16:00Z</dcterms:created>
  <dcterms:modified xsi:type="dcterms:W3CDTF">2024-11-28T15:33:40Z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EAB240052E7E49398ECD797BB9ED3088_12</vt:lpwstr>
  </property>
  <property fmtid="{D5CDD505-2E9C-101B-9397-08002B2CF9AE}" pid="3" name="KSOProductBuildVer">
    <vt:lpwstr>2052-12.1.0.18912</vt:lpwstr>
  </property>
  <property fmtid="{D5CDD505-2E9C-101B-9397-08002B2CF9AE}" pid="4" name="KSOTemplateUUID">
    <vt:lpwstr>v1.0_mb_B/KN8o/E+2EUgwLkrNieOg==</vt:lpwstr>
  </property>
</Properties>
</file>