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76" r:id="rId3"/>
    <p:sldId id="378" r:id="rId4"/>
    <p:sldId id="379" r:id="rId6"/>
    <p:sldId id="334" r:id="rId7"/>
    <p:sldId id="415" r:id="rId8"/>
    <p:sldId id="464" r:id="rId9"/>
    <p:sldId id="465" r:id="rId10"/>
    <p:sldId id="416" r:id="rId11"/>
    <p:sldId id="417" r:id="rId12"/>
    <p:sldId id="466" r:id="rId13"/>
    <p:sldId id="467" r:id="rId14"/>
    <p:sldId id="526" r:id="rId15"/>
    <p:sldId id="470" r:id="rId16"/>
    <p:sldId id="472" r:id="rId17"/>
    <p:sldId id="473" r:id="rId18"/>
    <p:sldId id="468" r:id="rId19"/>
    <p:sldId id="418"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5" r:id="rId41"/>
    <p:sldId id="494" r:id="rId42"/>
    <p:sldId id="497" r:id="rId43"/>
    <p:sldId id="498" r:id="rId44"/>
    <p:sldId id="499" r:id="rId45"/>
    <p:sldId id="500" r:id="rId46"/>
    <p:sldId id="501" r:id="rId47"/>
    <p:sldId id="502" r:id="rId48"/>
    <p:sldId id="503" r:id="rId49"/>
    <p:sldId id="504" r:id="rId50"/>
    <p:sldId id="505" r:id="rId51"/>
    <p:sldId id="506" r:id="rId52"/>
    <p:sldId id="507" r:id="rId53"/>
    <p:sldId id="508" r:id="rId54"/>
    <p:sldId id="509" r:id="rId55"/>
    <p:sldId id="510" r:id="rId56"/>
    <p:sldId id="511" r:id="rId57"/>
    <p:sldId id="512" r:id="rId58"/>
    <p:sldId id="513" r:id="rId59"/>
    <p:sldId id="514" r:id="rId60"/>
    <p:sldId id="515" r:id="rId61"/>
    <p:sldId id="516" r:id="rId62"/>
    <p:sldId id="517" r:id="rId63"/>
    <p:sldId id="518" r:id="rId64"/>
    <p:sldId id="519" r:id="rId65"/>
    <p:sldId id="520" r:id="rId66"/>
    <p:sldId id="521" r:id="rId67"/>
    <p:sldId id="458" r:id="rId68"/>
    <p:sldId id="459" r:id="rId69"/>
    <p:sldId id="582" r:id="rId70"/>
    <p:sldId id="583" r:id="rId71"/>
    <p:sldId id="584" r:id="rId72"/>
    <p:sldId id="389" r:id="rId73"/>
  </p:sldIdLst>
  <p:sldSz cx="12192000" cy="6858000"/>
  <p:notesSz cx="7103745" cy="10234295"/>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B200"/>
    <a:srgbClr val="FF7E00"/>
    <a:srgbClr val="F95211"/>
    <a:srgbClr val="389A47"/>
    <a:srgbClr val="697EB7"/>
    <a:srgbClr val="F7CB25"/>
    <a:srgbClr val="EA4343"/>
    <a:srgbClr val="362828"/>
    <a:srgbClr val="E0EFDC"/>
    <a:srgbClr val="3E57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varScale="1">
        <p:scale>
          <a:sx n="102" d="100"/>
          <a:sy n="102" d="100"/>
        </p:scale>
        <p:origin x="138" y="420"/>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7" Type="http://schemas.openxmlformats.org/officeDocument/2006/relationships/tags" Target="tags/tag121.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367DAC-B7C4-4562-991F-2B4481CA1F1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现金为王”是企业管理的金科玉律，许多企业就是因为资金链断裂而走向破产或倒闭的。资金准备对于大学生创业尤为重要。大学生社会阅历浅，财富积累几乎很少，创业的第一桶金大部分靠筹措得来。有的大学生依靠家人、亲朋好友的资助，有的大学生通过申请政府或者企业的创业基金支持，也有的大学生从小本经营入手逐渐积累财富。无论如何，没有资金的准备和支持，大学生创业将陷入“巧妇难为无米之炊”的尴尬境地。</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89A47"/>
        </a:solidFill>
        <a:effectLst/>
      </p:bgPr>
    </p:bg>
    <p:spTree>
      <p:nvGrpSpPr>
        <p:cNvPr id="1" name=""/>
        <p:cNvGrpSpPr/>
        <p:nvPr/>
      </p:nvGrpSpPr>
      <p:grpSpPr>
        <a:xfrm>
          <a:off x="0" y="0"/>
          <a:ext cx="0" cy="0"/>
          <a:chOff x="0" y="0"/>
          <a:chExt cx="0" cy="0"/>
        </a:xfrm>
      </p:grpSpPr>
      <p:sp>
        <p:nvSpPr>
          <p:cNvPr id="7" name="矩形 6"/>
          <p:cNvSpPr/>
          <p:nvPr userDrawn="1"/>
        </p:nvSpPr>
        <p:spPr>
          <a:xfrm>
            <a:off x="0" y="778213"/>
            <a:ext cx="12192000" cy="5821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userDrawn="1"/>
        </p:nvPicPr>
        <p:blipFill>
          <a:blip r:embed="rId2" cstate="screen"/>
          <a:stretch>
            <a:fillRect/>
          </a:stretch>
        </p:blipFill>
        <p:spPr>
          <a:xfrm>
            <a:off x="-465470" y="239243"/>
            <a:ext cx="1463878" cy="6248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4" Type="http://schemas.openxmlformats.org/officeDocument/2006/relationships/notesSlide" Target="../notesSlides/notesSlide10.xml"/><Relationship Id="rId13" Type="http://schemas.openxmlformats.org/officeDocument/2006/relationships/slideLayout" Target="../slideLayouts/slideLayout2.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9.png"/><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tags" Target="../tags/tag38.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tags" Target="../tags/tag47.xml"/><Relationship Id="rId1" Type="http://schemas.openxmlformats.org/officeDocument/2006/relationships/image" Target="../media/image16.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image" Target="../media/image18.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image" Target="../media/image19.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tags" Target="../tags/tag55.xml"/><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tags" Target="../tags/tag56.xml"/><Relationship Id="rId2" Type="http://schemas.openxmlformats.org/officeDocument/2006/relationships/image" Target="../media/image22.jpeg"/><Relationship Id="rId1" Type="http://schemas.openxmlformats.org/officeDocument/2006/relationships/image" Target="../media/image21.jpe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image" Target="../media/image23.jpe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tags" Target="../tags/tag58.xml"/><Relationship Id="rId1" Type="http://schemas.openxmlformats.org/officeDocument/2006/relationships/image" Target="../media/image4.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38.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7" Type="http://schemas.openxmlformats.org/officeDocument/2006/relationships/notesSlide" Target="../notesSlides/notesSlide36.xml"/><Relationship Id="rId16" Type="http://schemas.openxmlformats.org/officeDocument/2006/relationships/slideLayout" Target="../slideLayouts/slideLayout2.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tags" Target="../tags/tag60.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24.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25.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26.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27.jpe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tags" Target="../tags/tag79.xml"/><Relationship Id="rId1" Type="http://schemas.openxmlformats.org/officeDocument/2006/relationships/image" Target="../media/image28.jpe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29.jpe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image" Target="../media/image30.jpe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image" Target="../media/image31.jpe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image" Target="../media/image32.jpe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image" Target="../media/image33.jpe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image" Target="../media/image3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image" Target="../media/image35.jpe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image" Target="../media/image36.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image" Target="../media/image37.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image" Target="../media/image38.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image" Target="../media/image39.jpe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image" Target="../media/image40.jpe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tags" Target="../tags/tag94.xml"/><Relationship Id="rId1" Type="http://schemas.openxmlformats.org/officeDocument/2006/relationships/image" Target="../media/image41.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image" Target="../media/image4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62.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1" Type="http://schemas.openxmlformats.org/officeDocument/2006/relationships/notesSlide" Target="../notesSlides/notesSlide60.xml"/><Relationship Id="rId20" Type="http://schemas.openxmlformats.org/officeDocument/2006/relationships/slideLayout" Target="../slideLayouts/slideLayout2.xml"/><Relationship Id="rId2" Type="http://schemas.openxmlformats.org/officeDocument/2006/relationships/tags" Target="../tags/tag99.xml"/><Relationship Id="rId19" Type="http://schemas.openxmlformats.org/officeDocument/2006/relationships/tags" Target="../tags/tag116.xml"/><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tags" Target="../tags/tag98.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xml"/><Relationship Id="rId2" Type="http://schemas.openxmlformats.org/officeDocument/2006/relationships/tags" Target="../tags/tag117.xml"/><Relationship Id="rId1" Type="http://schemas.openxmlformats.org/officeDocument/2006/relationships/image" Target="../media/image43.jpe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xml"/><Relationship Id="rId2" Type="http://schemas.openxmlformats.org/officeDocument/2006/relationships/tags" Target="../tags/tag118.xml"/><Relationship Id="rId1" Type="http://schemas.openxmlformats.org/officeDocument/2006/relationships/image" Target="../media/image44.jpe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2.xml"/><Relationship Id="rId2" Type="http://schemas.openxmlformats.org/officeDocument/2006/relationships/tags" Target="../tags/tag119.xml"/><Relationship Id="rId1" Type="http://schemas.openxmlformats.org/officeDocument/2006/relationships/image" Target="../media/image45.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2.xml"/><Relationship Id="rId2" Type="http://schemas.openxmlformats.org/officeDocument/2006/relationships/tags" Target="../tags/tag120.xml"/><Relationship Id="rId1" Type="http://schemas.openxmlformats.org/officeDocument/2006/relationships/image" Target="../media/image46.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7.png"/><Relationship Id="rId1" Type="http://schemas.openxmlformats.org/officeDocument/2006/relationships/image" Target="../media/image6.jpe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1" Type="http://schemas.openxmlformats.org/officeDocument/2006/relationships/notesSlide" Target="../notesSlides/notesSlide8.xml"/><Relationship Id="rId10"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3849370" y="4449445"/>
            <a:ext cx="4723765" cy="62166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zh-CN" altLang="en-US" sz="2000">
                <a:solidFill>
                  <a:schemeClr val="tx1"/>
                </a:solidFill>
                <a:sym typeface="+mn-ea"/>
              </a:rPr>
              <a:t>主讲人：</a:t>
            </a:r>
            <a:r>
              <a:rPr kumimoji="1" lang="en-US" altLang="zh-CN" sz="2000">
                <a:solidFill>
                  <a:schemeClr val="tx1"/>
                </a:solidFill>
                <a:sym typeface="+mn-ea"/>
              </a:rPr>
              <a:t>                  </a:t>
            </a:r>
            <a:r>
              <a:rPr kumimoji="1" lang="zh-CN" altLang="en-US" sz="2000">
                <a:solidFill>
                  <a:schemeClr val="tx1"/>
                </a:solidFill>
                <a:sym typeface="+mn-ea"/>
              </a:rPr>
              <a:t>日期：</a:t>
            </a:r>
            <a:endParaRPr kumimoji="1" lang="zh-CN" altLang="en-US" sz="2000">
              <a:solidFill>
                <a:schemeClr val="tx1"/>
              </a:solidFill>
              <a:sym typeface="+mn-ea"/>
            </a:endParaRPr>
          </a:p>
        </p:txBody>
      </p:sp>
      <p:sp>
        <p:nvSpPr>
          <p:cNvPr id="7" name="文本框 6"/>
          <p:cNvSpPr txBox="1"/>
          <p:nvPr/>
        </p:nvSpPr>
        <p:spPr>
          <a:xfrm>
            <a:off x="2639241" y="1887780"/>
            <a:ext cx="6912968" cy="21228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大学生涯规划</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与职业发展</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967230" y="725805"/>
            <a:ext cx="8411210" cy="587184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93700" y="887730"/>
            <a:ext cx="11341735" cy="460375"/>
          </a:xfrm>
          <a:prstGeom prst="rect">
            <a:avLst/>
          </a:prstGeom>
          <a:noFill/>
        </p:spPr>
        <p:txBody>
          <a:bodyPr wrap="square" rtlCol="0" anchor="t">
            <a:spAutoFit/>
          </a:bodyPr>
          <a:p>
            <a:pPr indent="457200" fontAlgn="auto">
              <a:lnSpc>
                <a:spcPct val="120000"/>
              </a:lnSpc>
            </a:pPr>
            <a:r>
              <a:rPr lang="zh-CN" altLang="en-US" sz="2000"/>
              <a:t>无论想要参加哪一种继续深造考试，在每个学习阶段都需要做好相应准备，完成预定目标。</a:t>
            </a:r>
            <a:endParaRPr lang="zh-CN" altLang="en-US" sz="2000"/>
          </a:p>
        </p:txBody>
      </p:sp>
      <p:sp>
        <p:nvSpPr>
          <p:cNvPr id="3" name="等腰三角形 7"/>
          <p:cNvSpPr/>
          <p:nvPr>
            <p:custDataLst>
              <p:tags r:id="rId1"/>
            </p:custDataLst>
          </p:nvPr>
        </p:nvSpPr>
        <p:spPr>
          <a:xfrm rot="5220000">
            <a:off x="1208405" y="1653858"/>
            <a:ext cx="462572" cy="565666"/>
          </a:xfrm>
          <a:custGeom>
            <a:avLst/>
            <a:gdLst>
              <a:gd name="connsiteX0" fmla="*/ 0 w 1524762"/>
              <a:gd name="connsiteY0" fmla="*/ 1314450 h 1314450"/>
              <a:gd name="connsiteX1" fmla="*/ 762381 w 1524762"/>
              <a:gd name="connsiteY1" fmla="*/ 0 h 1314450"/>
              <a:gd name="connsiteX2" fmla="*/ 1524762 w 1524762"/>
              <a:gd name="connsiteY2" fmla="*/ 1314450 h 1314450"/>
              <a:gd name="connsiteX3" fmla="*/ 0 w 1524762"/>
              <a:gd name="connsiteY3" fmla="*/ 1314450 h 1314450"/>
              <a:gd name="connsiteX0-1" fmla="*/ 0 w 1524762"/>
              <a:gd name="connsiteY0-2" fmla="*/ 1314450 h 1314450"/>
              <a:gd name="connsiteX1-3" fmla="*/ 762381 w 1524762"/>
              <a:gd name="connsiteY1-4" fmla="*/ 0 h 1314450"/>
              <a:gd name="connsiteX2-5" fmla="*/ 1524762 w 1524762"/>
              <a:gd name="connsiteY2-6" fmla="*/ 1314450 h 1314450"/>
              <a:gd name="connsiteX3-7" fmla="*/ 0 w 1524762"/>
              <a:gd name="connsiteY3-8" fmla="*/ 1314450 h 1314450"/>
              <a:gd name="connsiteX0-9" fmla="*/ 0 w 1524762"/>
              <a:gd name="connsiteY0-10" fmla="*/ 1314450 h 1314450"/>
              <a:gd name="connsiteX1-11" fmla="*/ 762381 w 1524762"/>
              <a:gd name="connsiteY1-12" fmla="*/ 0 h 1314450"/>
              <a:gd name="connsiteX2-13" fmla="*/ 1524762 w 1524762"/>
              <a:gd name="connsiteY2-14" fmla="*/ 1314450 h 1314450"/>
              <a:gd name="connsiteX3-15" fmla="*/ 0 w 1524762"/>
              <a:gd name="connsiteY3-16" fmla="*/ 1314450 h 1314450"/>
              <a:gd name="connsiteX0-17" fmla="*/ 0 w 1524762"/>
              <a:gd name="connsiteY0-18" fmla="*/ 1314450 h 1314450"/>
              <a:gd name="connsiteX1-19" fmla="*/ 762381 w 1524762"/>
              <a:gd name="connsiteY1-20" fmla="*/ 0 h 1314450"/>
              <a:gd name="connsiteX2-21" fmla="*/ 1524762 w 1524762"/>
              <a:gd name="connsiteY2-22" fmla="*/ 1314450 h 1314450"/>
              <a:gd name="connsiteX3-23" fmla="*/ 0 w 1524762"/>
              <a:gd name="connsiteY3-24" fmla="*/ 1314450 h 1314450"/>
              <a:gd name="connsiteX0-25" fmla="*/ 0 w 1524762"/>
              <a:gd name="connsiteY0-26" fmla="*/ 1314450 h 1314450"/>
              <a:gd name="connsiteX1-27" fmla="*/ 762381 w 1524762"/>
              <a:gd name="connsiteY1-28" fmla="*/ 0 h 1314450"/>
              <a:gd name="connsiteX2-29" fmla="*/ 1524762 w 1524762"/>
              <a:gd name="connsiteY2-30" fmla="*/ 1314450 h 1314450"/>
              <a:gd name="connsiteX3-31" fmla="*/ 0 w 1524762"/>
              <a:gd name="connsiteY3-32" fmla="*/ 1314450 h 1314450"/>
              <a:gd name="connsiteX0-33" fmla="*/ 0 w 1524762"/>
              <a:gd name="connsiteY0-34" fmla="*/ 1314450 h 1314450"/>
              <a:gd name="connsiteX1-35" fmla="*/ 762381 w 1524762"/>
              <a:gd name="connsiteY1-36" fmla="*/ 0 h 1314450"/>
              <a:gd name="connsiteX2-37" fmla="*/ 1524762 w 1524762"/>
              <a:gd name="connsiteY2-38" fmla="*/ 1314450 h 1314450"/>
              <a:gd name="connsiteX3-39" fmla="*/ 0 w 1524762"/>
              <a:gd name="connsiteY3-40" fmla="*/ 1314450 h 1314450"/>
            </a:gdLst>
            <a:ahLst/>
            <a:cxnLst>
              <a:cxn ang="0">
                <a:pos x="connsiteX0-1" y="connsiteY0-2"/>
              </a:cxn>
              <a:cxn ang="0">
                <a:pos x="connsiteX1-3" y="connsiteY1-4"/>
              </a:cxn>
              <a:cxn ang="0">
                <a:pos x="connsiteX2-5" y="connsiteY2-6"/>
              </a:cxn>
              <a:cxn ang="0">
                <a:pos x="connsiteX3-7" y="connsiteY3-8"/>
              </a:cxn>
            </a:cxnLst>
            <a:rect l="l" t="t" r="r" b="b"/>
            <a:pathLst>
              <a:path w="1524762" h="1314450">
                <a:moveTo>
                  <a:pt x="0" y="1314450"/>
                </a:moveTo>
                <a:cubicBezTo>
                  <a:pt x="597027" y="971550"/>
                  <a:pt x="641604" y="609600"/>
                  <a:pt x="762381" y="0"/>
                </a:cubicBezTo>
                <a:cubicBezTo>
                  <a:pt x="864108" y="628650"/>
                  <a:pt x="1061085" y="1028700"/>
                  <a:pt x="1524762" y="1314450"/>
                </a:cubicBezTo>
                <a:lnTo>
                  <a:pt x="0" y="1314450"/>
                </a:lnTo>
                <a:close/>
              </a:path>
            </a:pathLst>
          </a:custGeom>
          <a:gradFill flip="none" rotWithShape="1">
            <a:gsLst>
              <a:gs pos="99301">
                <a:schemeClr val="accent1">
                  <a:lumMod val="20000"/>
                  <a:lumOff val="8000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椭圆 14"/>
          <p:cNvSpPr/>
          <p:nvPr>
            <p:custDataLst>
              <p:tags r:id="rId2"/>
            </p:custDataLst>
          </p:nvPr>
        </p:nvSpPr>
        <p:spPr>
          <a:xfrm>
            <a:off x="1734185" y="1914208"/>
            <a:ext cx="129860" cy="129860"/>
          </a:xfrm>
          <a:prstGeom prst="ellipse">
            <a:avLst/>
          </a:prstGeom>
          <a:gradFill>
            <a:gsLst>
              <a:gs pos="99301">
                <a:schemeClr val="accent1">
                  <a:lumMod val="75000"/>
                </a:schemeClr>
              </a:gs>
              <a:gs pos="0">
                <a:schemeClr val="accent1"/>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椭圆 15"/>
          <p:cNvSpPr/>
          <p:nvPr>
            <p:custDataLst>
              <p:tags r:id="rId3"/>
            </p:custDataLst>
          </p:nvPr>
        </p:nvSpPr>
        <p:spPr>
          <a:xfrm>
            <a:off x="1734185" y="1828483"/>
            <a:ext cx="216569" cy="216569"/>
          </a:xfrm>
          <a:prstGeom prst="ellipse">
            <a:avLst/>
          </a:prstGeom>
          <a:no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圆角 1"/>
          <p:cNvSpPr/>
          <p:nvPr>
            <p:custDataLst>
              <p:tags r:id="rId4"/>
            </p:custDataLst>
          </p:nvPr>
        </p:nvSpPr>
        <p:spPr>
          <a:xfrm>
            <a:off x="2045970" y="1691005"/>
            <a:ext cx="2211070" cy="492125"/>
          </a:xfrm>
          <a:prstGeom prst="roundRect">
            <a:avLst>
              <a:gd name="adj" fmla="val 50000"/>
            </a:avLst>
          </a:prstGeom>
          <a:solidFill>
            <a:srgbClr val="389A47"/>
          </a:solidFill>
        </p:spPr>
        <p:txBody>
          <a:bodyPr wrap="square" lIns="0" tIns="0" rIns="0" bIns="0" rtlCol="0" anchor="ctr" anchorCtr="0">
            <a:noAutofit/>
          </a:bodyPr>
          <a:p>
            <a:pPr algn="ctr">
              <a:spcBef>
                <a:spcPct val="0"/>
              </a:spcBef>
              <a:spcAft>
                <a:spcPct val="0"/>
              </a:spcAft>
            </a:pPr>
            <a:r>
              <a:rPr lang="zh-CN" altLang="en-US" sz="2000" b="1" dirty="0">
                <a:solidFill>
                  <a:srgbClr val="FFFFFF"/>
                </a:solidFill>
                <a:latin typeface="+mn-ea"/>
                <a:cs typeface="+mn-ea"/>
              </a:rPr>
              <a:t>（1）准备阶段</a:t>
            </a:r>
            <a:endParaRPr lang="zh-CN" altLang="en-US" sz="2000" b="1" dirty="0">
              <a:solidFill>
                <a:srgbClr val="FFFFFF"/>
              </a:solidFill>
              <a:latin typeface="+mn-ea"/>
              <a:cs typeface="+mn-ea"/>
            </a:endParaRPr>
          </a:p>
        </p:txBody>
      </p:sp>
      <p:sp>
        <p:nvSpPr>
          <p:cNvPr id="4" name="矩形 3"/>
          <p:cNvSpPr/>
          <p:nvPr>
            <p:custDataLst>
              <p:tags r:id="rId5"/>
            </p:custDataLst>
          </p:nvPr>
        </p:nvSpPr>
        <p:spPr>
          <a:xfrm>
            <a:off x="4349750" y="1416050"/>
            <a:ext cx="7150735" cy="2012315"/>
          </a:xfrm>
          <a:prstGeom prst="rect">
            <a:avLst/>
          </a:prstGeom>
          <a:noFill/>
        </p:spPr>
        <p:txBody>
          <a:bodyPr wrap="square" lIns="0" tIns="0" rIns="0" bIns="0" rtlCol="0" anchor="t" anchorCtr="0">
            <a:noAutofit/>
          </a:bodyPr>
          <a:p>
            <a:pPr algn="l">
              <a:lnSpc>
                <a:spcPct val="100000"/>
              </a:lnSpc>
              <a:spcBef>
                <a:spcPct val="0"/>
              </a:spcBef>
              <a:spcAft>
                <a:spcPct val="0"/>
              </a:spcAft>
            </a:pPr>
            <a:r>
              <a:rPr lang="en-US" altLang="zh-CN" sz="2000" dirty="0">
                <a:solidFill>
                  <a:schemeClr val="tx1">
                    <a:lumMod val="85000"/>
                    <a:lumOff val="15000"/>
                  </a:schemeClr>
                </a:solidFill>
                <a:latin typeface="+mn-ea"/>
                <a:cs typeface="+mn-ea"/>
              </a:rPr>
              <a:t>       </a:t>
            </a:r>
            <a:r>
              <a:rPr lang="zh-CN" altLang="en-US" sz="2000" dirty="0">
                <a:solidFill>
                  <a:schemeClr val="tx1">
                    <a:lumMod val="85000"/>
                    <a:lumOff val="15000"/>
                  </a:schemeClr>
                </a:solidFill>
                <a:latin typeface="+mn-ea"/>
                <a:cs typeface="+mn-ea"/>
              </a:rPr>
              <a:t>全面了解信息，初步制订计划。本专业属于什么类别，考试科目是哪些，今年的招生院校有没有变化……，这些信息可能会在很大程度上影响备考。因此，准备参加继续深造考试的大学生在初步阶段需要通过各种渠道尽可能全面地获取考试信息，如相关政策、分数线、招生计划等，再综合资源初步制订备考计划，方能有条不紊、按部就班地备考。</a:t>
            </a:r>
            <a:endParaRPr lang="zh-CN" altLang="en-US" sz="2000" dirty="0">
              <a:solidFill>
                <a:schemeClr val="tx1">
                  <a:lumMod val="85000"/>
                  <a:lumOff val="15000"/>
                </a:schemeClr>
              </a:solidFill>
              <a:latin typeface="+mn-ea"/>
              <a:cs typeface="+mn-ea"/>
            </a:endParaRPr>
          </a:p>
        </p:txBody>
      </p:sp>
      <p:sp>
        <p:nvSpPr>
          <p:cNvPr id="9" name="等腰三角形 7"/>
          <p:cNvSpPr/>
          <p:nvPr>
            <p:custDataLst>
              <p:tags r:id="rId6"/>
            </p:custDataLst>
          </p:nvPr>
        </p:nvSpPr>
        <p:spPr>
          <a:xfrm rot="16200000" flipV="1">
            <a:off x="1215390" y="3783648"/>
            <a:ext cx="462572" cy="565666"/>
          </a:xfrm>
          <a:custGeom>
            <a:avLst/>
            <a:gdLst>
              <a:gd name="connsiteX0" fmla="*/ 0 w 1524762"/>
              <a:gd name="connsiteY0" fmla="*/ 1314450 h 1314450"/>
              <a:gd name="connsiteX1" fmla="*/ 762381 w 1524762"/>
              <a:gd name="connsiteY1" fmla="*/ 0 h 1314450"/>
              <a:gd name="connsiteX2" fmla="*/ 1524762 w 1524762"/>
              <a:gd name="connsiteY2" fmla="*/ 1314450 h 1314450"/>
              <a:gd name="connsiteX3" fmla="*/ 0 w 1524762"/>
              <a:gd name="connsiteY3" fmla="*/ 1314450 h 1314450"/>
              <a:gd name="connsiteX0-1" fmla="*/ 0 w 1524762"/>
              <a:gd name="connsiteY0-2" fmla="*/ 1314450 h 1314450"/>
              <a:gd name="connsiteX1-3" fmla="*/ 762381 w 1524762"/>
              <a:gd name="connsiteY1-4" fmla="*/ 0 h 1314450"/>
              <a:gd name="connsiteX2-5" fmla="*/ 1524762 w 1524762"/>
              <a:gd name="connsiteY2-6" fmla="*/ 1314450 h 1314450"/>
              <a:gd name="connsiteX3-7" fmla="*/ 0 w 1524762"/>
              <a:gd name="connsiteY3-8" fmla="*/ 1314450 h 1314450"/>
              <a:gd name="connsiteX0-9" fmla="*/ 0 w 1524762"/>
              <a:gd name="connsiteY0-10" fmla="*/ 1314450 h 1314450"/>
              <a:gd name="connsiteX1-11" fmla="*/ 762381 w 1524762"/>
              <a:gd name="connsiteY1-12" fmla="*/ 0 h 1314450"/>
              <a:gd name="connsiteX2-13" fmla="*/ 1524762 w 1524762"/>
              <a:gd name="connsiteY2-14" fmla="*/ 1314450 h 1314450"/>
              <a:gd name="connsiteX3-15" fmla="*/ 0 w 1524762"/>
              <a:gd name="connsiteY3-16" fmla="*/ 1314450 h 1314450"/>
              <a:gd name="connsiteX0-17" fmla="*/ 0 w 1524762"/>
              <a:gd name="connsiteY0-18" fmla="*/ 1314450 h 1314450"/>
              <a:gd name="connsiteX1-19" fmla="*/ 762381 w 1524762"/>
              <a:gd name="connsiteY1-20" fmla="*/ 0 h 1314450"/>
              <a:gd name="connsiteX2-21" fmla="*/ 1524762 w 1524762"/>
              <a:gd name="connsiteY2-22" fmla="*/ 1314450 h 1314450"/>
              <a:gd name="connsiteX3-23" fmla="*/ 0 w 1524762"/>
              <a:gd name="connsiteY3-24" fmla="*/ 1314450 h 1314450"/>
              <a:gd name="connsiteX0-25" fmla="*/ 0 w 1524762"/>
              <a:gd name="connsiteY0-26" fmla="*/ 1314450 h 1314450"/>
              <a:gd name="connsiteX1-27" fmla="*/ 762381 w 1524762"/>
              <a:gd name="connsiteY1-28" fmla="*/ 0 h 1314450"/>
              <a:gd name="connsiteX2-29" fmla="*/ 1524762 w 1524762"/>
              <a:gd name="connsiteY2-30" fmla="*/ 1314450 h 1314450"/>
              <a:gd name="connsiteX3-31" fmla="*/ 0 w 1524762"/>
              <a:gd name="connsiteY3-32" fmla="*/ 1314450 h 1314450"/>
              <a:gd name="connsiteX0-33" fmla="*/ 0 w 1524762"/>
              <a:gd name="connsiteY0-34" fmla="*/ 1314450 h 1314450"/>
              <a:gd name="connsiteX1-35" fmla="*/ 762381 w 1524762"/>
              <a:gd name="connsiteY1-36" fmla="*/ 0 h 1314450"/>
              <a:gd name="connsiteX2-37" fmla="*/ 1524762 w 1524762"/>
              <a:gd name="connsiteY2-38" fmla="*/ 1314450 h 1314450"/>
              <a:gd name="connsiteX3-39" fmla="*/ 0 w 1524762"/>
              <a:gd name="connsiteY3-40" fmla="*/ 1314450 h 1314450"/>
            </a:gdLst>
            <a:ahLst/>
            <a:cxnLst>
              <a:cxn ang="0">
                <a:pos x="connsiteX0-1" y="connsiteY0-2"/>
              </a:cxn>
              <a:cxn ang="0">
                <a:pos x="connsiteX1-3" y="connsiteY1-4"/>
              </a:cxn>
              <a:cxn ang="0">
                <a:pos x="connsiteX2-5" y="connsiteY2-6"/>
              </a:cxn>
              <a:cxn ang="0">
                <a:pos x="connsiteX3-7" y="connsiteY3-8"/>
              </a:cxn>
            </a:cxnLst>
            <a:rect l="l" t="t" r="r" b="b"/>
            <a:pathLst>
              <a:path w="1524762" h="1314450">
                <a:moveTo>
                  <a:pt x="0" y="1314450"/>
                </a:moveTo>
                <a:cubicBezTo>
                  <a:pt x="597027" y="971550"/>
                  <a:pt x="641604" y="609600"/>
                  <a:pt x="762381" y="0"/>
                </a:cubicBezTo>
                <a:cubicBezTo>
                  <a:pt x="864108" y="628650"/>
                  <a:pt x="1061085" y="1028700"/>
                  <a:pt x="1524762" y="1314450"/>
                </a:cubicBezTo>
                <a:lnTo>
                  <a:pt x="0" y="1314450"/>
                </a:lnTo>
                <a:close/>
              </a:path>
            </a:pathLst>
          </a:custGeom>
          <a:gradFill flip="none" rotWithShape="1">
            <a:gsLst>
              <a:gs pos="99301">
                <a:schemeClr val="accent1">
                  <a:lumMod val="20000"/>
                  <a:lumOff val="8000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latin typeface="等线" panose="02010600030101010101" charset="-122"/>
              <a:ea typeface="等线" panose="02010600030101010101" charset="-122"/>
            </a:endParaRPr>
          </a:p>
        </p:txBody>
      </p:sp>
      <p:sp>
        <p:nvSpPr>
          <p:cNvPr id="33" name="椭圆 32"/>
          <p:cNvSpPr/>
          <p:nvPr>
            <p:custDataLst>
              <p:tags r:id="rId7"/>
            </p:custDataLst>
          </p:nvPr>
        </p:nvSpPr>
        <p:spPr>
          <a:xfrm>
            <a:off x="1820545" y="4000818"/>
            <a:ext cx="129860" cy="129860"/>
          </a:xfrm>
          <a:prstGeom prst="ellipse">
            <a:avLst/>
          </a:prstGeom>
          <a:gradFill>
            <a:gsLst>
              <a:gs pos="99301">
                <a:schemeClr val="accent1">
                  <a:lumMod val="75000"/>
                </a:schemeClr>
              </a:gs>
              <a:gs pos="0">
                <a:schemeClr val="accent1"/>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椭圆 33"/>
          <p:cNvSpPr/>
          <p:nvPr>
            <p:custDataLst>
              <p:tags r:id="rId8"/>
            </p:custDataLst>
          </p:nvPr>
        </p:nvSpPr>
        <p:spPr>
          <a:xfrm>
            <a:off x="1729740" y="3913823"/>
            <a:ext cx="216569" cy="216569"/>
          </a:xfrm>
          <a:prstGeom prst="ellipse">
            <a:avLst/>
          </a:prstGeom>
          <a:no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圆角 8"/>
          <p:cNvSpPr/>
          <p:nvPr>
            <p:custDataLst>
              <p:tags r:id="rId9"/>
            </p:custDataLst>
          </p:nvPr>
        </p:nvSpPr>
        <p:spPr>
          <a:xfrm>
            <a:off x="2041525" y="3835400"/>
            <a:ext cx="2370455" cy="461645"/>
          </a:xfrm>
          <a:prstGeom prst="roundRect">
            <a:avLst>
              <a:gd name="adj" fmla="val 50000"/>
            </a:avLst>
          </a:prstGeom>
          <a:solidFill>
            <a:srgbClr val="389A47"/>
          </a:solidFill>
        </p:spPr>
        <p:txBody>
          <a:bodyPr wrap="square" lIns="0" tIns="0" rIns="0" bIns="0" rtlCol="0" anchor="ctr" anchorCtr="0">
            <a:noAutofit/>
          </a:bodyPr>
          <a:p>
            <a:pPr algn="ctr">
              <a:spcBef>
                <a:spcPct val="0"/>
              </a:spcBef>
              <a:spcAft>
                <a:spcPct val="0"/>
              </a:spcAft>
            </a:pPr>
            <a:r>
              <a:rPr lang="zh-CN" altLang="en-US" sz="2000" b="1">
                <a:solidFill>
                  <a:srgbClr val="FFFFFF"/>
                </a:solidFill>
                <a:latin typeface="+mn-ea"/>
                <a:cs typeface="+mn-ea"/>
              </a:rPr>
              <a:t>（2）巩固基础阶段</a:t>
            </a:r>
            <a:endParaRPr lang="zh-CN" altLang="en-US" sz="2000" b="1">
              <a:solidFill>
                <a:srgbClr val="FFFFFF"/>
              </a:solidFill>
              <a:latin typeface="+mn-ea"/>
              <a:cs typeface="+mn-ea"/>
            </a:endParaRPr>
          </a:p>
        </p:txBody>
      </p:sp>
      <p:sp>
        <p:nvSpPr>
          <p:cNvPr id="11" name="矩形 10"/>
          <p:cNvSpPr/>
          <p:nvPr>
            <p:custDataLst>
              <p:tags r:id="rId10"/>
            </p:custDataLst>
          </p:nvPr>
        </p:nvSpPr>
        <p:spPr>
          <a:xfrm>
            <a:off x="4507230" y="3835400"/>
            <a:ext cx="6997700" cy="2018665"/>
          </a:xfrm>
          <a:prstGeom prst="rect">
            <a:avLst/>
          </a:prstGeom>
          <a:noFill/>
        </p:spPr>
        <p:txBody>
          <a:bodyPr wrap="square" lIns="0" tIns="0" rIns="0" bIns="0" rtlCol="0" anchor="t" anchorCtr="0">
            <a:noAutofit/>
          </a:bodyPr>
          <a:p>
            <a:pPr algn="l">
              <a:lnSpc>
                <a:spcPct val="100000"/>
              </a:lnSpc>
              <a:spcBef>
                <a:spcPct val="0"/>
              </a:spcBef>
              <a:spcAft>
                <a:spcPct val="0"/>
              </a:spcAft>
            </a:pPr>
            <a:r>
              <a:rPr lang="en-US" altLang="zh-CN" sz="2000">
                <a:solidFill>
                  <a:schemeClr val="tx1">
                    <a:lumMod val="85000"/>
                    <a:lumOff val="15000"/>
                  </a:schemeClr>
                </a:solidFill>
                <a:latin typeface="+mn-ea"/>
                <a:cs typeface="+mn-ea"/>
              </a:rPr>
              <a:t>       </a:t>
            </a:r>
            <a:r>
              <a:rPr lang="zh-CN" altLang="en-US" sz="2000">
                <a:solidFill>
                  <a:schemeClr val="tx1">
                    <a:lumMod val="85000"/>
                    <a:lumOff val="15000"/>
                  </a:schemeClr>
                </a:solidFill>
                <a:latin typeface="+mn-ea"/>
                <a:cs typeface="+mn-ea"/>
              </a:rPr>
              <a:t>打好</a:t>
            </a:r>
            <a:r>
              <a:rPr lang="zh-CN" altLang="en-US" sz="2000" dirty="0">
                <a:solidFill>
                  <a:schemeClr val="tx1">
                    <a:lumMod val="85000"/>
                    <a:lumOff val="15000"/>
                  </a:schemeClr>
                </a:solidFill>
                <a:latin typeface="+mn-ea"/>
                <a:cs typeface="+mn-ea"/>
              </a:rPr>
              <a:t>学习</a:t>
            </a:r>
            <a:r>
              <a:rPr lang="zh-CN" altLang="en-US" sz="2000">
                <a:solidFill>
                  <a:schemeClr val="tx1">
                    <a:lumMod val="85000"/>
                    <a:lumOff val="15000"/>
                  </a:schemeClr>
                </a:solidFill>
                <a:latin typeface="+mn-ea"/>
                <a:cs typeface="+mn-ea"/>
              </a:rPr>
              <a:t>基础，保持稳定心态。在巩固基础阶段，大学生应尽快确定好自己的目标专业和目标院校，利用琐碎的时间进行碎片化学习，按照之前制订的计划学习，将学习的重点放在掌握基础知识上。“基础不牢，地动山摇。”夯实基础是备考过程中至关重要的一步。</a:t>
            </a:r>
            <a:endParaRPr lang="zh-CN" altLang="en-US" sz="2000">
              <a:solidFill>
                <a:schemeClr val="tx1">
                  <a:lumMod val="85000"/>
                  <a:lumOff val="15000"/>
                </a:schemeClr>
              </a:solidFill>
              <a:latin typeface="+mn-ea"/>
              <a:cs typeface="+mn-ea"/>
            </a:endParaRPr>
          </a:p>
        </p:txBody>
      </p:sp>
      <p:sp>
        <p:nvSpPr>
          <p:cNvPr id="13" name="矩形 12"/>
          <p:cNvSpPr/>
          <p:nvPr>
            <p:custDataLst>
              <p:tags r:id="rId11"/>
            </p:custDataLst>
          </p:nvPr>
        </p:nvSpPr>
        <p:spPr>
          <a:xfrm rot="5400000">
            <a:off x="-1336675" y="3843020"/>
            <a:ext cx="4924425"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等腰三角形 7"/>
          <p:cNvSpPr/>
          <p:nvPr>
            <p:custDataLst>
              <p:tags r:id="rId1"/>
            </p:custDataLst>
          </p:nvPr>
        </p:nvSpPr>
        <p:spPr>
          <a:xfrm rot="5580000">
            <a:off x="1227455" y="1856423"/>
            <a:ext cx="462572" cy="565666"/>
          </a:xfrm>
          <a:custGeom>
            <a:avLst/>
            <a:gdLst>
              <a:gd name="connsiteX0" fmla="*/ 0 w 1524762"/>
              <a:gd name="connsiteY0" fmla="*/ 1314450 h 1314450"/>
              <a:gd name="connsiteX1" fmla="*/ 762381 w 1524762"/>
              <a:gd name="connsiteY1" fmla="*/ 0 h 1314450"/>
              <a:gd name="connsiteX2" fmla="*/ 1524762 w 1524762"/>
              <a:gd name="connsiteY2" fmla="*/ 1314450 h 1314450"/>
              <a:gd name="connsiteX3" fmla="*/ 0 w 1524762"/>
              <a:gd name="connsiteY3" fmla="*/ 1314450 h 1314450"/>
              <a:gd name="connsiteX0-1" fmla="*/ 0 w 1524762"/>
              <a:gd name="connsiteY0-2" fmla="*/ 1314450 h 1314450"/>
              <a:gd name="connsiteX1-3" fmla="*/ 762381 w 1524762"/>
              <a:gd name="connsiteY1-4" fmla="*/ 0 h 1314450"/>
              <a:gd name="connsiteX2-5" fmla="*/ 1524762 w 1524762"/>
              <a:gd name="connsiteY2-6" fmla="*/ 1314450 h 1314450"/>
              <a:gd name="connsiteX3-7" fmla="*/ 0 w 1524762"/>
              <a:gd name="connsiteY3-8" fmla="*/ 1314450 h 1314450"/>
              <a:gd name="connsiteX0-9" fmla="*/ 0 w 1524762"/>
              <a:gd name="connsiteY0-10" fmla="*/ 1314450 h 1314450"/>
              <a:gd name="connsiteX1-11" fmla="*/ 762381 w 1524762"/>
              <a:gd name="connsiteY1-12" fmla="*/ 0 h 1314450"/>
              <a:gd name="connsiteX2-13" fmla="*/ 1524762 w 1524762"/>
              <a:gd name="connsiteY2-14" fmla="*/ 1314450 h 1314450"/>
              <a:gd name="connsiteX3-15" fmla="*/ 0 w 1524762"/>
              <a:gd name="connsiteY3-16" fmla="*/ 1314450 h 1314450"/>
              <a:gd name="connsiteX0-17" fmla="*/ 0 w 1524762"/>
              <a:gd name="connsiteY0-18" fmla="*/ 1314450 h 1314450"/>
              <a:gd name="connsiteX1-19" fmla="*/ 762381 w 1524762"/>
              <a:gd name="connsiteY1-20" fmla="*/ 0 h 1314450"/>
              <a:gd name="connsiteX2-21" fmla="*/ 1524762 w 1524762"/>
              <a:gd name="connsiteY2-22" fmla="*/ 1314450 h 1314450"/>
              <a:gd name="connsiteX3-23" fmla="*/ 0 w 1524762"/>
              <a:gd name="connsiteY3-24" fmla="*/ 1314450 h 1314450"/>
              <a:gd name="connsiteX0-25" fmla="*/ 0 w 1524762"/>
              <a:gd name="connsiteY0-26" fmla="*/ 1314450 h 1314450"/>
              <a:gd name="connsiteX1-27" fmla="*/ 762381 w 1524762"/>
              <a:gd name="connsiteY1-28" fmla="*/ 0 h 1314450"/>
              <a:gd name="connsiteX2-29" fmla="*/ 1524762 w 1524762"/>
              <a:gd name="connsiteY2-30" fmla="*/ 1314450 h 1314450"/>
              <a:gd name="connsiteX3-31" fmla="*/ 0 w 1524762"/>
              <a:gd name="connsiteY3-32" fmla="*/ 1314450 h 1314450"/>
              <a:gd name="connsiteX0-33" fmla="*/ 0 w 1524762"/>
              <a:gd name="connsiteY0-34" fmla="*/ 1314450 h 1314450"/>
              <a:gd name="connsiteX1-35" fmla="*/ 762381 w 1524762"/>
              <a:gd name="connsiteY1-36" fmla="*/ 0 h 1314450"/>
              <a:gd name="connsiteX2-37" fmla="*/ 1524762 w 1524762"/>
              <a:gd name="connsiteY2-38" fmla="*/ 1314450 h 1314450"/>
              <a:gd name="connsiteX3-39" fmla="*/ 0 w 1524762"/>
              <a:gd name="connsiteY3-40" fmla="*/ 1314450 h 1314450"/>
            </a:gdLst>
            <a:ahLst/>
            <a:cxnLst>
              <a:cxn ang="0">
                <a:pos x="connsiteX0-1" y="connsiteY0-2"/>
              </a:cxn>
              <a:cxn ang="0">
                <a:pos x="connsiteX1-3" y="connsiteY1-4"/>
              </a:cxn>
              <a:cxn ang="0">
                <a:pos x="connsiteX2-5" y="connsiteY2-6"/>
              </a:cxn>
              <a:cxn ang="0">
                <a:pos x="connsiteX3-7" y="connsiteY3-8"/>
              </a:cxn>
            </a:cxnLst>
            <a:rect l="l" t="t" r="r" b="b"/>
            <a:pathLst>
              <a:path w="1524762" h="1314450">
                <a:moveTo>
                  <a:pt x="0" y="1314450"/>
                </a:moveTo>
                <a:cubicBezTo>
                  <a:pt x="597027" y="971550"/>
                  <a:pt x="641604" y="609600"/>
                  <a:pt x="762381" y="0"/>
                </a:cubicBezTo>
                <a:cubicBezTo>
                  <a:pt x="864108" y="628650"/>
                  <a:pt x="1061085" y="1028700"/>
                  <a:pt x="1524762" y="1314450"/>
                </a:cubicBezTo>
                <a:lnTo>
                  <a:pt x="0" y="1314450"/>
                </a:lnTo>
                <a:close/>
              </a:path>
            </a:pathLst>
          </a:custGeom>
          <a:gradFill flip="none" rotWithShape="1">
            <a:gsLst>
              <a:gs pos="99301">
                <a:schemeClr val="accent1">
                  <a:lumMod val="20000"/>
                  <a:lumOff val="80000"/>
                </a:schemeClr>
              </a:gs>
              <a:gs pos="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latin typeface="等线" panose="02010600030101010101" charset="-122"/>
              <a:ea typeface="等线" panose="02010600030101010101" charset="-122"/>
            </a:endParaRPr>
          </a:p>
        </p:txBody>
      </p:sp>
      <p:sp>
        <p:nvSpPr>
          <p:cNvPr id="26" name="椭圆 25"/>
          <p:cNvSpPr/>
          <p:nvPr>
            <p:custDataLst>
              <p:tags r:id="rId2"/>
            </p:custDataLst>
          </p:nvPr>
        </p:nvSpPr>
        <p:spPr>
          <a:xfrm>
            <a:off x="1752600" y="2048193"/>
            <a:ext cx="216569" cy="216569"/>
          </a:xfrm>
          <a:prstGeom prst="ellipse">
            <a:avLst/>
          </a:prstGeom>
          <a:no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圆角 6"/>
          <p:cNvSpPr/>
          <p:nvPr>
            <p:custDataLst>
              <p:tags r:id="rId3"/>
            </p:custDataLst>
          </p:nvPr>
        </p:nvSpPr>
        <p:spPr>
          <a:xfrm>
            <a:off x="2054860" y="1965325"/>
            <a:ext cx="2078355" cy="420370"/>
          </a:xfrm>
          <a:prstGeom prst="roundRect">
            <a:avLst>
              <a:gd name="adj" fmla="val 50000"/>
            </a:avLst>
          </a:prstGeom>
          <a:solidFill>
            <a:srgbClr val="389A47"/>
          </a:solidFill>
        </p:spPr>
        <p:txBody>
          <a:bodyPr wrap="square" lIns="0" tIns="0" rIns="0" bIns="0" rtlCol="0" anchor="ctr" anchorCtr="0">
            <a:noAutofit/>
          </a:bodyPr>
          <a:p>
            <a:pPr algn="ctr">
              <a:spcBef>
                <a:spcPct val="0"/>
              </a:spcBef>
              <a:spcAft>
                <a:spcPct val="0"/>
              </a:spcAft>
            </a:pPr>
            <a:r>
              <a:rPr lang="zh-CN" altLang="en-US" sz="2000" b="1">
                <a:solidFill>
                  <a:srgbClr val="FFFFFF"/>
                </a:solidFill>
                <a:latin typeface="+mn-ea"/>
                <a:cs typeface="+mn-ea"/>
              </a:rPr>
              <a:t>（3）冲刺阶段</a:t>
            </a:r>
            <a:endParaRPr lang="zh-CN" altLang="en-US" sz="2000" b="1">
              <a:solidFill>
                <a:srgbClr val="FFFFFF"/>
              </a:solidFill>
              <a:latin typeface="+mn-ea"/>
              <a:cs typeface="+mn-ea"/>
            </a:endParaRPr>
          </a:p>
        </p:txBody>
      </p:sp>
      <p:sp>
        <p:nvSpPr>
          <p:cNvPr id="8" name="矩形 7"/>
          <p:cNvSpPr/>
          <p:nvPr>
            <p:custDataLst>
              <p:tags r:id="rId4"/>
            </p:custDataLst>
          </p:nvPr>
        </p:nvSpPr>
        <p:spPr>
          <a:xfrm>
            <a:off x="4435475" y="1488440"/>
            <a:ext cx="7152005" cy="2038350"/>
          </a:xfrm>
          <a:prstGeom prst="rect">
            <a:avLst/>
          </a:prstGeom>
          <a:noFill/>
        </p:spPr>
        <p:txBody>
          <a:bodyPr wrap="square" lIns="0" tIns="0" rIns="0" bIns="0" rtlCol="0" anchor="t" anchorCtr="0">
            <a:noAutofit/>
          </a:bodyPr>
          <a:p>
            <a:pPr algn="l">
              <a:lnSpc>
                <a:spcPct val="100000"/>
              </a:lnSpc>
              <a:spcBef>
                <a:spcPct val="0"/>
              </a:spcBef>
              <a:spcAft>
                <a:spcPct val="0"/>
              </a:spcAft>
            </a:pPr>
            <a:r>
              <a:rPr lang="en-US" altLang="zh-CN" sz="2000" dirty="0">
                <a:solidFill>
                  <a:schemeClr val="tx1">
                    <a:lumMod val="85000"/>
                    <a:lumOff val="15000"/>
                  </a:schemeClr>
                </a:solidFill>
                <a:latin typeface="+mn-ea"/>
                <a:cs typeface="+mn-ea"/>
              </a:rPr>
              <a:t>       </a:t>
            </a:r>
            <a:r>
              <a:rPr lang="zh-CN" altLang="en-US" sz="2000" dirty="0">
                <a:solidFill>
                  <a:schemeClr val="tx1">
                    <a:lumMod val="85000"/>
                    <a:lumOff val="15000"/>
                  </a:schemeClr>
                </a:solidFill>
                <a:latin typeface="+mn-ea"/>
                <a:cs typeface="+mn-ea"/>
              </a:rPr>
              <a:t>提高学习效率，进行全力冲刺。大部分继续深造考试前的四五个月是重要的冲刺阶段，在这一阶段，大学生需要摒除干扰和杂念，全身心投入备考，要结合考试大纲和往年真题对重点、难点进行突破，提高学习效率，在最后的日子里全力冲刺，不给自己的青春留下遗憾。</a:t>
            </a:r>
            <a:endParaRPr lang="zh-CN" altLang="en-US" sz="2000" dirty="0">
              <a:solidFill>
                <a:schemeClr val="tx1">
                  <a:lumMod val="85000"/>
                  <a:lumOff val="15000"/>
                </a:schemeClr>
              </a:solidFill>
              <a:latin typeface="+mn-ea"/>
              <a:cs typeface="+mn-ea"/>
            </a:endParaRPr>
          </a:p>
        </p:txBody>
      </p:sp>
      <p:sp>
        <p:nvSpPr>
          <p:cNvPr id="25" name="椭圆 24"/>
          <p:cNvSpPr/>
          <p:nvPr>
            <p:custDataLst>
              <p:tags r:id="rId5"/>
            </p:custDataLst>
          </p:nvPr>
        </p:nvSpPr>
        <p:spPr>
          <a:xfrm>
            <a:off x="1838960" y="2074228"/>
            <a:ext cx="129860" cy="129860"/>
          </a:xfrm>
          <a:prstGeom prst="ellipse">
            <a:avLst/>
          </a:prstGeom>
          <a:gradFill>
            <a:gsLst>
              <a:gs pos="99301">
                <a:schemeClr val="accent1">
                  <a:lumMod val="75000"/>
                </a:schemeClr>
              </a:gs>
              <a:gs pos="0">
                <a:schemeClr val="accent1"/>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custDataLst>
              <p:tags r:id="rId6"/>
            </p:custDataLst>
          </p:nvPr>
        </p:nvSpPr>
        <p:spPr>
          <a:xfrm rot="5400000">
            <a:off x="-1336675" y="3684905"/>
            <a:ext cx="4924425"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 name="图片 1"/>
          <p:cNvPicPr>
            <a:picLocks noChangeAspect="1"/>
          </p:cNvPicPr>
          <p:nvPr/>
        </p:nvPicPr>
        <p:blipFill>
          <a:blip r:embed="rId7"/>
          <a:stretch>
            <a:fillRect/>
          </a:stretch>
        </p:blipFill>
        <p:spPr>
          <a:xfrm>
            <a:off x="8748395" y="2805430"/>
            <a:ext cx="2407920" cy="38258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495300" y="985520"/>
            <a:ext cx="4992370" cy="41402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7</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从立志脱贫到出彩人生</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495300" y="1724660"/>
            <a:ext cx="11221085" cy="2368550"/>
          </a:xfrm>
          <a:prstGeom prst="rect">
            <a:avLst/>
          </a:prstGeom>
          <a:noFill/>
        </p:spPr>
        <p:txBody>
          <a:bodyPr wrap="square" rtlCol="0">
            <a:spAutoFit/>
            <a:scene3d>
              <a:camera prst="orthographicFront"/>
              <a:lightRig rig="threePt" dir="t"/>
            </a:scene3d>
            <a:sp3d contourW="12700"/>
          </a:bodyPr>
          <a:p>
            <a:pPr algn="ctr" fontAlgn="auto">
              <a:lnSpc>
                <a:spcPct val="100000"/>
              </a:lnSpc>
              <a:spcBef>
                <a:spcPts val="0"/>
              </a:spcBef>
              <a:buClrTx/>
              <a:buSzTx/>
              <a:buNone/>
            </a:pPr>
            <a:r>
              <a:rPr lang="zh-CN" altLang="en-US" sz="2800" b="1" dirty="0">
                <a:solidFill>
                  <a:srgbClr val="00B0F0"/>
                </a:solidFill>
                <a:latin typeface="楷体" panose="02010609060101010101" charset="-122"/>
                <a:ea typeface="楷体" panose="02010609060101010101" charset="-122"/>
                <a:cs typeface="楷体" panose="02010609060101010101" charset="-122"/>
                <a:sym typeface="+mn-lt"/>
              </a:rPr>
              <a:t>中考失利，进入中专</a:t>
            </a:r>
            <a:endParaRPr lang="zh-CN" altLang="en-US" sz="2800" b="1" dirty="0">
              <a:solidFill>
                <a:srgbClr val="00B0F0"/>
              </a:solidFill>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张焕腾出生在河南的一个小山村里。2014 年，从小成绩优异的他意外中考失利。“那就读中专，早点学了一技之长还能赚钱。”这是母亲和亲戚商量后的结果。中专三年，张焕腾心里始终相信这句话：“不论在哪里，只要好好学习就能走出去。”。张焕腾爱读书，考过年级第一名，英语成绩特别突出，也多次获得助学金、奖学金。老师把张焕腾的努力看在眼里，建议他参加普通高考。</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2" name="图片 101"/>
          <p:cNvPicPr/>
          <p:nvPr/>
        </p:nvPicPr>
        <p:blipFill>
          <a:blip r:embed="rId1"/>
          <a:stretch>
            <a:fillRect/>
          </a:stretch>
        </p:blipFill>
        <p:spPr>
          <a:xfrm>
            <a:off x="4471035" y="4220845"/>
            <a:ext cx="3610610" cy="214820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2885" y="979805"/>
            <a:ext cx="11722735" cy="5386070"/>
          </a:xfrm>
          <a:prstGeom prst="rect">
            <a:avLst/>
          </a:prstGeom>
          <a:noFill/>
        </p:spPr>
        <p:txBody>
          <a:bodyPr wrap="square" rtlCol="0">
            <a:noAutofit/>
            <a:scene3d>
              <a:camera prst="orthographicFront"/>
              <a:lightRig rig="threePt" dir="t"/>
            </a:scene3d>
            <a:sp3d contourW="12700"/>
          </a:bodyPr>
          <a:p>
            <a:pPr algn="ctr" fontAlgn="auto">
              <a:lnSpc>
                <a:spcPct val="100000"/>
              </a:lnSpc>
              <a:spcBef>
                <a:spcPts val="0"/>
              </a:spcBef>
              <a:buClrTx/>
              <a:buSzTx/>
              <a:buFontTx/>
            </a:pPr>
            <a:r>
              <a:rPr lang="zh-CN" altLang="en-US" sz="2800" b="1" dirty="0">
                <a:solidFill>
                  <a:srgbClr val="00B0F0"/>
                </a:solidFill>
                <a:latin typeface="楷体" panose="02010609060101010101" charset="-122"/>
                <a:ea typeface="楷体" panose="02010609060101010101" charset="-122"/>
                <a:cs typeface="楷体" panose="02010609060101010101" charset="-122"/>
                <a:sym typeface="+mn-lt"/>
              </a:rPr>
              <a:t>从高职院校到本科</a:t>
            </a:r>
            <a:endParaRPr lang="zh-CN" altLang="en-US" sz="2800" b="1" dirty="0">
              <a:solidFill>
                <a:srgbClr val="00B0F0"/>
              </a:solidFill>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看到儿子的努力，父母支持张焕腾在家乡一所高中借读。凭着以前的扎实基础，张焕腾用了不到半年的时间考上了重庆医药高等专科学校，进入医学技术学院医学检验技术专业。走进学校的那一天，辅导员曾小飞老师告诉他：“进入医高专或许就是你改变自身命运的时候，一定要充分利用好这三年时间，把握住机会。”张焕腾每天 10 点睡觉，早上 6 点起床，从未迟到、旷课，也没有请过一次假。为了更好地听讲，他上课永远坐在第一排……每个寒暑假，张焕腾都在外打工。他拉过电缆线，进过电子厂，当过餐厅服务员。曾小飞曾经默默观察过，张焕腾在食堂吃饭只点 5 块钱的一荤一素。白天上课，他从不带手机，大部分时间都泡在图书馆里。“你仔细观察，和他聊天你就能发现，这个孩子的眼睛里有光！”曾小飞感慨张焕腾懂得什么叫作坚持，且心里有目标，不受环境影响，能坚定地朝着目标前进。在医高专的三年里，张焕腾获得过国家励志奖学金、国家助学金、学费全免等资助。在老师的引导下，张焕腾决定先升本再考研。目标明确后，他把每一门课进行细致分类，有针对性地强化专业知识，把每天的时间都填满。2020 年，张焕腾考入重庆医科大学。</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9245" y="979805"/>
            <a:ext cx="11407140" cy="3846195"/>
          </a:xfrm>
          <a:prstGeom prst="rect">
            <a:avLst/>
          </a:prstGeom>
          <a:noFill/>
        </p:spPr>
        <p:txBody>
          <a:bodyPr wrap="square" rtlCol="0">
            <a:spAutoFit/>
            <a:scene3d>
              <a:camera prst="orthographicFront"/>
              <a:lightRig rig="threePt" dir="t"/>
            </a:scene3d>
            <a:sp3d contourW="12700"/>
          </a:bodyPr>
          <a:p>
            <a:pPr algn="ctr" fontAlgn="auto">
              <a:lnSpc>
                <a:spcPct val="100000"/>
              </a:lnSpc>
              <a:spcBef>
                <a:spcPts val="0"/>
              </a:spcBef>
              <a:buClrTx/>
              <a:buSzTx/>
              <a:buFontTx/>
            </a:pPr>
            <a:r>
              <a:rPr lang="zh-CN" altLang="en-US" sz="2800" b="1" dirty="0">
                <a:solidFill>
                  <a:srgbClr val="00B0F0"/>
                </a:solidFill>
                <a:latin typeface="楷体" panose="02010609060101010101" charset="-122"/>
                <a:ea typeface="楷体" panose="02010609060101010101" charset="-122"/>
                <a:cs typeface="楷体" panose="02010609060101010101" charset="-122"/>
                <a:sym typeface="+mn-lt"/>
              </a:rPr>
              <a:t>“我要考研，继续深造”</a:t>
            </a:r>
            <a:endParaRPr lang="zh-CN" altLang="en-US" sz="2800" b="1" dirty="0">
              <a:solidFill>
                <a:srgbClr val="00B0F0"/>
              </a:solidFill>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在重庆医科大学就读期间，张焕腾很坚定：“我当时给自己定的目标很明确我要考研，继续深造。”很快，张焕腾确定了自己的目标院校——北京协和医学院。张焕腾说，在选择报考院校的过程中自己也纠结过，但想要去更高学府深造的想法却挥之不去。“梦想还是要有的，万一实现了呢？”2022 年 4 月，他终于如愿以偿地凭着优异的成绩被北京协和医学院生物化学与分子生物学专业录取。“考研成功只是我人生新的开始，这些年我能够安心学习是因为有着国家给的助学金和奖学金。我能够坚定目标，是因为关爱我的老师们不断鼓励和支持着我……”对于考研之后的规划，张焕腾表示：“我希望能申请到硕博连读，读博士、读博士后，毕业后我要当一名大学老师，那样我就也有能力去帮助和我一样的人。”</a:t>
            </a:r>
            <a:endParaRPr lang="zh-CN" altLang="en-US" sz="2400" dirty="0">
              <a:latin typeface="楷体" panose="02010609060101010101" charset="-122"/>
              <a:ea typeface="楷体" panose="02010609060101010101" charset="-122"/>
              <a:cs typeface="楷体" panose="02010609060101010101" charset="-122"/>
              <a:sym typeface="+mn-lt"/>
            </a:endParaRPr>
          </a:p>
        </p:txBody>
      </p:sp>
      <p:pic>
        <p:nvPicPr>
          <p:cNvPr id="101" name="图片 100"/>
          <p:cNvPicPr/>
          <p:nvPr/>
        </p:nvPicPr>
        <p:blipFill>
          <a:blip r:embed="rId1"/>
          <a:stretch>
            <a:fillRect/>
          </a:stretch>
        </p:blipFill>
        <p:spPr>
          <a:xfrm>
            <a:off x="9053830" y="4826000"/>
            <a:ext cx="2376805" cy="161036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5283144" y="3145135"/>
            <a:ext cx="162560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就业</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第二节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一、多样的就业选择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665605"/>
            <a:ext cx="11341735" cy="2011680"/>
          </a:xfrm>
          <a:prstGeom prst="rect">
            <a:avLst/>
          </a:prstGeom>
          <a:noFill/>
        </p:spPr>
        <p:txBody>
          <a:bodyPr wrap="square" rtlCol="0" anchor="t">
            <a:spAutoFit/>
          </a:bodyPr>
          <a:p>
            <a:pPr indent="457200" fontAlgn="auto">
              <a:lnSpc>
                <a:spcPct val="120000"/>
              </a:lnSpc>
            </a:pPr>
            <a:r>
              <a:rPr lang="zh-CN" altLang="en-US" sz="2400" b="1">
                <a:solidFill>
                  <a:srgbClr val="FF0000"/>
                </a:solidFill>
              </a:rPr>
              <a:t>1. 考公务员</a:t>
            </a:r>
            <a:endParaRPr lang="zh-CN" altLang="en-US" sz="2400"/>
          </a:p>
          <a:p>
            <a:pPr indent="457200" fontAlgn="auto">
              <a:lnSpc>
                <a:spcPct val="120000"/>
              </a:lnSpc>
            </a:pPr>
            <a:r>
              <a:rPr lang="zh-CN" altLang="en-US" sz="2000"/>
              <a:t>公务员工作稳定，劳动关系比较规范，养老、医疗、住房及职业福利都有相应的保障；公务员有比较高的社会地位及相应权限；公务员的职业轨迹确定，工作没有太大的浮动性。公务员这个职业，对心境淡泊、想要一个稳定工作的人而言，不失为不错的选择，它能够保证安定的生活和充足的个人时间；如果想要升职，则要有长期奋斗的决心和高明的人际头脑，否则不容易取得突出成绩。</a:t>
            </a:r>
            <a:endParaRPr lang="zh-CN" altLang="en-US" sz="20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（一）就业渠道多元化</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grpSp>
        <p:nvGrpSpPr>
          <p:cNvPr id="10" name="组合 9"/>
          <p:cNvGrpSpPr/>
          <p:nvPr/>
        </p:nvGrpSpPr>
        <p:grpSpPr>
          <a:xfrm>
            <a:off x="424815" y="3796665"/>
            <a:ext cx="11343005" cy="2473325"/>
            <a:chOff x="1230" y="6904"/>
            <a:chExt cx="17863" cy="3895"/>
          </a:xfrm>
        </p:grpSpPr>
        <p:sp>
          <p:nvSpPr>
            <p:cNvPr id="29" name="Rectangle 7"/>
            <p:cNvSpPr>
              <a:spLocks noChangeArrowheads="1"/>
            </p:cNvSpPr>
            <p:nvPr/>
          </p:nvSpPr>
          <p:spPr bwMode="auto">
            <a:xfrm>
              <a:off x="1230" y="6904"/>
              <a:ext cx="17863" cy="389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9" name="文本框 8"/>
            <p:cNvSpPr txBox="1"/>
            <p:nvPr/>
          </p:nvSpPr>
          <p:spPr>
            <a:xfrm>
              <a:off x="1615" y="7182"/>
              <a:ext cx="17107" cy="3343"/>
            </a:xfrm>
            <a:prstGeom prst="rect">
              <a:avLst/>
            </a:prstGeom>
            <a:noFill/>
          </p:spPr>
          <p:txBody>
            <a:bodyPr wrap="square" rtlCol="0" anchor="t">
              <a:spAutoFit/>
            </a:bodyPr>
            <a:p>
              <a:pPr algn="l" eaLnBrk="1" hangingPunct="1">
                <a:lnSpc>
                  <a:spcPct val="110000"/>
                </a:lnSpc>
                <a:spcBef>
                  <a:spcPct val="50000"/>
                </a:spcBef>
              </a:pPr>
              <a:r>
                <a:rPr kumimoji="1" lang="en-US" altLang="zh-CN" sz="2000">
                  <a:latin typeface="楷体" panose="02010609060101010101" charset="-122"/>
                  <a:ea typeface="楷体" panose="02010609060101010101" charset="-122"/>
                  <a:cs typeface="楷体" panose="02010609060101010101" charset="-122"/>
                  <a:sym typeface="+mn-lt"/>
                </a:rPr>
                <a:t>公务员考试主要包括</a:t>
              </a:r>
              <a:r>
                <a:rPr kumimoji="1" lang="en-US" altLang="zh-CN" sz="2000">
                  <a:highlight>
                    <a:srgbClr val="FFFF00"/>
                  </a:highlight>
                  <a:latin typeface="楷体" panose="02010609060101010101" charset="-122"/>
                  <a:ea typeface="楷体" panose="02010609060101010101" charset="-122"/>
                  <a:cs typeface="楷体" panose="02010609060101010101" charset="-122"/>
                  <a:sym typeface="+mn-lt"/>
                </a:rPr>
                <a:t>笔试</a:t>
              </a:r>
              <a:r>
                <a:rPr kumimoji="1" lang="en-US" altLang="zh-CN" sz="2000">
                  <a:latin typeface="楷体" panose="02010609060101010101" charset="-122"/>
                  <a:ea typeface="楷体" panose="02010609060101010101" charset="-122"/>
                  <a:cs typeface="楷体" panose="02010609060101010101" charset="-122"/>
                  <a:sym typeface="+mn-lt"/>
                </a:rPr>
                <a:t>和</a:t>
              </a:r>
              <a:r>
                <a:rPr kumimoji="1" lang="en-US" altLang="zh-CN" sz="2000">
                  <a:highlight>
                    <a:srgbClr val="FFFF00"/>
                  </a:highlight>
                  <a:latin typeface="楷体" panose="02010609060101010101" charset="-122"/>
                  <a:ea typeface="楷体" panose="02010609060101010101" charset="-122"/>
                  <a:cs typeface="楷体" panose="02010609060101010101" charset="-122"/>
                  <a:sym typeface="+mn-lt"/>
                </a:rPr>
                <a:t>面试</a:t>
              </a:r>
              <a:r>
                <a:rPr kumimoji="1" lang="en-US" altLang="zh-CN" sz="2000">
                  <a:latin typeface="楷体" panose="02010609060101010101" charset="-122"/>
                  <a:ea typeface="楷体" panose="02010609060101010101" charset="-122"/>
                  <a:cs typeface="楷体" panose="02010609060101010101" charset="-122"/>
                  <a:sym typeface="+mn-lt"/>
                </a:rPr>
                <a:t>两项。笔试通过是面试的前提，因此，面试相关的准备可以等到笔试通过并有资格参与面试再开始。笔试分为 A、B 两类试卷，其中 A 类主要包括《行政职业能力测试》和《申论》；B 类只有前者。《行政职业能力测试》考查内容主要包括言语理解与表达、判断推理、数量关系、资料分析、常识判断五大模块，前四大模块用考前两三个月时间进行专项练习效果最佳。常识判断属于知识积累范畴，所以平时应该多积累。实践证明，平时注重知识的积累，在常识判断中就容易得高分。</a:t>
              </a:r>
              <a:endParaRPr kumimoji="1" lang="en-US" altLang="zh-CN" sz="2000">
                <a:latin typeface="楷体" panose="02010609060101010101" charset="-122"/>
                <a:ea typeface="楷体" panose="02010609060101010101" charset="-122"/>
                <a:cs typeface="楷体" panose="02010609060101010101" charset="-122"/>
                <a:sym typeface="+mn-lt"/>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一、多样的就业选择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122045"/>
            <a:ext cx="11341735" cy="2380615"/>
          </a:xfrm>
          <a:prstGeom prst="rect">
            <a:avLst/>
          </a:prstGeom>
          <a:noFill/>
        </p:spPr>
        <p:txBody>
          <a:bodyPr wrap="square" rtlCol="0" anchor="t">
            <a:spAutoFit/>
          </a:bodyPr>
          <a:p>
            <a:pPr indent="457200" fontAlgn="auto">
              <a:lnSpc>
                <a:spcPct val="120000"/>
              </a:lnSpc>
            </a:pPr>
            <a:r>
              <a:rPr lang="zh-CN" altLang="en-US" sz="2400" b="1">
                <a:solidFill>
                  <a:srgbClr val="FF0000"/>
                </a:solidFill>
              </a:rPr>
              <a:t>2. 进入国有企业</a:t>
            </a:r>
            <a:endParaRPr lang="zh-CN" altLang="en-US" sz="2400" b="1">
              <a:solidFill>
                <a:srgbClr val="FF0000"/>
              </a:solidFill>
            </a:endParaRPr>
          </a:p>
          <a:p>
            <a:pPr indent="457200" fontAlgn="auto">
              <a:lnSpc>
                <a:spcPct val="120000"/>
              </a:lnSpc>
            </a:pPr>
            <a:r>
              <a:rPr lang="zh-CN" altLang="en-US" sz="2000"/>
              <a:t>国有企业普遍有规范的劳动关系，“五险一金”齐全。一般来说，国有企业工资体系比较完善，个人与其薪资谈判的可能性非常小。国有企业在招聘人才时，比较看重学历背景、资格证书。另外，家庭关系也有重要影响。</a:t>
            </a:r>
            <a:endParaRPr lang="zh-CN" altLang="en-US" sz="2000"/>
          </a:p>
          <a:p>
            <a:pPr indent="457200" fontAlgn="auto">
              <a:lnSpc>
                <a:spcPct val="120000"/>
              </a:lnSpc>
            </a:pPr>
            <a:r>
              <a:rPr lang="zh-CN" altLang="en-US" sz="2000"/>
              <a:t>竞争型国有企业员工的工资收入普遍不高（垄断型国有企业除外），不但与外资企业的工资有差距，而且与很多民营企业的工资也有差距，但国有企业工作一般比较稳定。</a:t>
            </a:r>
            <a:endParaRPr lang="zh-CN" altLang="en-US" sz="2000"/>
          </a:p>
        </p:txBody>
      </p:sp>
      <p:pic>
        <p:nvPicPr>
          <p:cNvPr id="103" name="图片 102"/>
          <p:cNvPicPr/>
          <p:nvPr/>
        </p:nvPicPr>
        <p:blipFill>
          <a:blip r:embed="rId1"/>
          <a:stretch>
            <a:fillRect/>
          </a:stretch>
        </p:blipFill>
        <p:spPr>
          <a:xfrm>
            <a:off x="4360799" y="3952240"/>
            <a:ext cx="3471672" cy="204216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一、多样的就业选择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122045"/>
            <a:ext cx="11341735" cy="1642110"/>
          </a:xfrm>
          <a:prstGeom prst="rect">
            <a:avLst/>
          </a:prstGeom>
          <a:noFill/>
        </p:spPr>
        <p:txBody>
          <a:bodyPr wrap="square" rtlCol="0" anchor="t">
            <a:spAutoFit/>
          </a:bodyPr>
          <a:p>
            <a:pPr indent="457200" fontAlgn="auto">
              <a:lnSpc>
                <a:spcPct val="120000"/>
              </a:lnSpc>
            </a:pPr>
            <a:r>
              <a:rPr lang="zh-CN" altLang="en-US" sz="2400" b="1">
                <a:solidFill>
                  <a:srgbClr val="FF0000"/>
                </a:solidFill>
              </a:rPr>
              <a:t>3. 进入外资企业</a:t>
            </a:r>
            <a:endParaRPr lang="zh-CN" altLang="en-US" sz="2400" b="1">
              <a:solidFill>
                <a:srgbClr val="FF0000"/>
              </a:solidFill>
            </a:endParaRPr>
          </a:p>
          <a:p>
            <a:pPr indent="457200" fontAlgn="auto">
              <a:lnSpc>
                <a:spcPct val="120000"/>
              </a:lnSpc>
            </a:pPr>
            <a:r>
              <a:rPr lang="zh-CN" altLang="en-US" sz="2000"/>
              <a:t>外资企业的特点：工资收入高，奖金也比较丰厚；多劳多得的分配制度贯彻得比较好；推崇以人为本的管理理念，人际关系相对比较简单；培训体系也比较完善，能够比较快地锻炼人才。缺点是工作压力大，容易遭遇“职业天花板”。</a:t>
            </a:r>
            <a:endParaRPr lang="zh-CN" altLang="en-US" sz="2000"/>
          </a:p>
        </p:txBody>
      </p:sp>
      <p:pic>
        <p:nvPicPr>
          <p:cNvPr id="104" name="图片 103"/>
          <p:cNvPicPr/>
          <p:nvPr/>
        </p:nvPicPr>
        <p:blipFill>
          <a:blip r:embed="rId1"/>
          <a:stretch>
            <a:fillRect/>
          </a:stretch>
        </p:blipFill>
        <p:spPr>
          <a:xfrm>
            <a:off x="3849370" y="3074035"/>
            <a:ext cx="4493260" cy="281622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63614" y="363665"/>
            <a:ext cx="5872480" cy="6118860"/>
          </a:xfrm>
          <a:prstGeom prst="rect">
            <a:avLst/>
          </a:prstGeom>
          <a:noFill/>
        </p:spPr>
        <p:txBody>
          <a:bodyPr wrap="none" rtlCol="0" anchor="t" anchorCtr="0">
            <a:spAutoFit/>
          </a:bodyPr>
          <a:lstStyle/>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第一章 人生发展与职业生涯规划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第二章　职业生涯规划概述</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第三章　自我探索</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第四章　职业社会认知</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第五章　大学生涯决策</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第六章　大学生涯规划的制定与实施</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第七章　大学学业规划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第八章　大学课外活动规划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第九章　自我管理</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第十章　团队合作与领导力提升</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412460" y="1777199"/>
            <a:ext cx="954107" cy="1938992"/>
          </a:xfrm>
          <a:prstGeom prst="rect">
            <a:avLst/>
          </a:prstGeom>
          <a:noFill/>
        </p:spPr>
        <p:txBody>
          <a:bodyPr wrap="none" rtlCol="0">
            <a:spAutoFit/>
          </a:bodyPr>
          <a:lstStyle/>
          <a:p>
            <a:r>
              <a:rPr kumimoji="1" lang="zh-CN" altLang="en-US" sz="6000" b="1">
                <a:solidFill>
                  <a:schemeClr val="tx1"/>
                </a:solidFill>
                <a:latin typeface="思源黑体 CN Bold" panose="020B0800000000000000" pitchFamily="34" charset="-128"/>
                <a:ea typeface="思源黑体 CN Bold" panose="020B0800000000000000" pitchFamily="34" charset="-128"/>
              </a:rPr>
              <a:t>目</a:t>
            </a:r>
            <a:endParaRPr kumimoji="1" lang="en-US" altLang="zh-CN" sz="6000" b="1">
              <a:solidFill>
                <a:schemeClr val="tx1"/>
              </a:solidFill>
              <a:latin typeface="思源黑体 CN Bold" panose="020B0800000000000000" pitchFamily="34" charset="-128"/>
              <a:ea typeface="思源黑体 CN Bold" panose="020B0800000000000000" pitchFamily="34" charset="-128"/>
            </a:endParaRPr>
          </a:p>
          <a:p>
            <a:r>
              <a:rPr kumimoji="1" lang="zh-CN" altLang="en-US" sz="6000" b="1">
                <a:solidFill>
                  <a:schemeClr val="tx1"/>
                </a:solidFill>
                <a:latin typeface="思源黑体 CN Bold" panose="020B0800000000000000" pitchFamily="34" charset="-128"/>
                <a:ea typeface="思源黑体 CN Bold" panose="020B0800000000000000" pitchFamily="34" charset="-128"/>
              </a:rPr>
              <a:t>录</a:t>
            </a:r>
            <a:endParaRPr kumimoji="1" lang="zh-CN" altLang="en-US" sz="6000" b="1">
              <a:solidFill>
                <a:schemeClr val="tx1"/>
              </a:solidFill>
              <a:latin typeface="思源黑体 CN Bold" panose="020B0800000000000000" pitchFamily="34" charset="-128"/>
              <a:ea typeface="思源黑体 CN Bold" panose="020B0800000000000000" pitchFamily="34" charset="-128"/>
            </a:endParaRPr>
          </a:p>
        </p:txBody>
      </p:sp>
      <p:sp>
        <p:nvSpPr>
          <p:cNvPr id="4" name="文本框 3"/>
          <p:cNvSpPr txBox="1"/>
          <p:nvPr/>
        </p:nvSpPr>
        <p:spPr>
          <a:xfrm>
            <a:off x="486384" y="3295031"/>
            <a:ext cx="1887166" cy="369332"/>
          </a:xfrm>
          <a:prstGeom prst="rect">
            <a:avLst/>
          </a:prstGeom>
          <a:noFill/>
        </p:spPr>
        <p:txBody>
          <a:bodyPr wrap="square" rtlCol="0">
            <a:spAutoFit/>
          </a:bodyPr>
          <a:lstStyle/>
          <a:p>
            <a:pPr algn="dist"/>
            <a:r>
              <a:rPr kumimoji="1" lang="en-US" altLang="zh-CN">
                <a:solidFill>
                  <a:schemeClr val="tx1"/>
                </a:solidFill>
                <a:latin typeface="思源黑体 CN Regular" panose="020B0500000000000000" pitchFamily="34" charset="-128"/>
                <a:ea typeface="思源黑体 CN Regular" panose="020B0500000000000000" pitchFamily="34" charset="-128"/>
              </a:rPr>
              <a:t>CONTENTS</a:t>
            </a:r>
            <a:endParaRPr kumimoji="1" lang="en-US" altLang="zh-CN">
              <a:solidFill>
                <a:schemeClr val="tx1"/>
              </a:solidFill>
              <a:latin typeface="思源黑体 CN Regular" panose="020B0500000000000000" pitchFamily="34" charset="-128"/>
              <a:ea typeface="思源黑体 CN Regular" panose="020B05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一、多样的就业选择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122045"/>
            <a:ext cx="11341735" cy="2011680"/>
          </a:xfrm>
          <a:prstGeom prst="rect">
            <a:avLst/>
          </a:prstGeom>
          <a:noFill/>
        </p:spPr>
        <p:txBody>
          <a:bodyPr wrap="square" rtlCol="0" anchor="t">
            <a:spAutoFit/>
          </a:bodyPr>
          <a:p>
            <a:pPr indent="457200" fontAlgn="auto">
              <a:lnSpc>
                <a:spcPct val="120000"/>
              </a:lnSpc>
            </a:pPr>
            <a:r>
              <a:rPr lang="zh-CN" altLang="en-US" sz="2400" b="1">
                <a:solidFill>
                  <a:srgbClr val="FF0000"/>
                </a:solidFill>
              </a:rPr>
              <a:t>4. 进入民营企业</a:t>
            </a:r>
            <a:endParaRPr lang="zh-CN" altLang="en-US" sz="2400" b="1">
              <a:solidFill>
                <a:srgbClr val="FF0000"/>
              </a:solidFill>
            </a:endParaRPr>
          </a:p>
          <a:p>
            <a:pPr indent="457200" fontAlgn="auto">
              <a:lnSpc>
                <a:spcPct val="120000"/>
              </a:lnSpc>
            </a:pPr>
            <a:r>
              <a:rPr lang="zh-CN" altLang="en-US" sz="2000"/>
              <a:t>我国的民营企业除了中国平安、海尔、比亚迪、美的等上市企业之外，其他大多是中小型企业。进入民营企业的好处是企业跟市场联系非常密切，管理架构比较简单，做工作只要取得老板支持就比较容易出成绩。但是，民营企业普遍存在以下不足：工作强度大，待遇比不上外企；制度不完善，但灵活；“五险一金”或多或少有缺陷；人治现象严重，家族式管理明显，会出现任人唯亲的现象。</a:t>
            </a:r>
            <a:endParaRPr lang="zh-CN" altLang="en-US" sz="2000"/>
          </a:p>
        </p:txBody>
      </p:sp>
      <p:pic>
        <p:nvPicPr>
          <p:cNvPr id="105" name="图片 104"/>
          <p:cNvPicPr/>
          <p:nvPr/>
        </p:nvPicPr>
        <p:blipFill>
          <a:blip r:embed="rId1"/>
          <a:stretch>
            <a:fillRect/>
          </a:stretch>
        </p:blipFill>
        <p:spPr>
          <a:xfrm>
            <a:off x="4010660" y="3272155"/>
            <a:ext cx="4170680" cy="285242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一、多样的就业选择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122045"/>
            <a:ext cx="11341735" cy="4966335"/>
          </a:xfrm>
          <a:prstGeom prst="rect">
            <a:avLst/>
          </a:prstGeom>
          <a:noFill/>
        </p:spPr>
        <p:txBody>
          <a:bodyPr wrap="square" rtlCol="0" anchor="t">
            <a:spAutoFit/>
          </a:bodyPr>
          <a:p>
            <a:pPr indent="457200" fontAlgn="auto">
              <a:lnSpc>
                <a:spcPct val="120000"/>
              </a:lnSpc>
            </a:pPr>
            <a:r>
              <a:rPr lang="zh-CN" altLang="en-US" sz="2400" b="1">
                <a:solidFill>
                  <a:srgbClr val="FF0000"/>
                </a:solidFill>
              </a:rPr>
              <a:t>5. 参加“西部计划”和“三支一扶”</a:t>
            </a:r>
            <a:endParaRPr lang="zh-CN" altLang="en-US" sz="2400" b="1">
              <a:solidFill>
                <a:srgbClr val="FF0000"/>
              </a:solidFill>
            </a:endParaRPr>
          </a:p>
          <a:p>
            <a:pPr indent="457200" fontAlgn="auto">
              <a:lnSpc>
                <a:spcPct val="120000"/>
              </a:lnSpc>
            </a:pPr>
            <a:r>
              <a:rPr lang="zh-CN" altLang="en-US" sz="2000" b="1">
                <a:solidFill>
                  <a:srgbClr val="FF0000"/>
                </a:solidFill>
              </a:rPr>
              <a:t>“西部计划”</a:t>
            </a:r>
            <a:r>
              <a:rPr lang="zh-CN" altLang="en-US" sz="2000"/>
              <a:t>是由共青团中央、教育部、财政部、人事部（现为人力资源和社会保障部）于 2003 年根据国务院有关要求共同组织实施的。计划从 2003 年开始，按照公开招募、自愿报名、组织选拔、集中派遣的方式，每年招募一定数量的普通高等院校应届毕业生或在读研究生，以志愿服务的方式到西部贫困县的乡镇从事为期 1~3 年的教育、卫生、农技、扶贫以及青年中心建设和管理等方面的志愿服务工作，如农村共青团工作、全国农村党员干部现代远程教育试点工作、基层检察院、基层人民法院、基层司法援助、西部农村平安建设等。志愿者服务期满后，鼓励其扎根基层就业创业，或者自主择业和流动就业，并在其升学、就业方面给予一定政策支持。</a:t>
            </a:r>
            <a:endParaRPr lang="zh-CN" altLang="en-US" sz="2000"/>
          </a:p>
          <a:p>
            <a:pPr indent="457200" fontAlgn="auto">
              <a:lnSpc>
                <a:spcPct val="120000"/>
              </a:lnSpc>
            </a:pPr>
            <a:r>
              <a:rPr lang="zh-CN" altLang="en-US" sz="2000" b="1">
                <a:solidFill>
                  <a:srgbClr val="FF0000"/>
                </a:solidFill>
              </a:rPr>
              <a:t>“三支一扶”</a:t>
            </a:r>
            <a:r>
              <a:rPr lang="zh-CN" altLang="en-US" sz="2000"/>
              <a:t>是指选派大学生在毕业后到基层从事支教、支农、支医和帮扶乡村振兴工作，于每年 5 月份面向社会发布，公开招募、自愿报名、组织选拔、统一派遣的方式，从 2006 年起连续 5 年，每年招募 2 万名左右高校毕业生，主要安排到乡镇从事支教、支农、支医和帮扶乡村振兴工作。工作时间一般为 2 年，工作期间给予一定的生活补贴。工作期满后，自主择业，择业期间享受一定的政策优惠。服务期满后 3 年内报考硕士研究生初试总分加 10 分，同等条件下优先录取。</a:t>
            </a:r>
            <a:endParaRPr lang="zh-CN" altLang="en-US"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一、多样的就业选择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665605"/>
            <a:ext cx="11341735" cy="2011680"/>
          </a:xfrm>
          <a:prstGeom prst="rect">
            <a:avLst/>
          </a:prstGeom>
          <a:noFill/>
        </p:spPr>
        <p:txBody>
          <a:bodyPr wrap="square" rtlCol="0" anchor="t">
            <a:spAutoFit/>
          </a:bodyPr>
          <a:p>
            <a:pPr indent="457200" fontAlgn="auto">
              <a:lnSpc>
                <a:spcPct val="120000"/>
              </a:lnSpc>
            </a:pPr>
            <a:r>
              <a:rPr lang="zh-CN" altLang="en-US" sz="2400" b="1">
                <a:solidFill>
                  <a:schemeClr val="accent3"/>
                </a:solidFill>
              </a:rPr>
              <a:t>1. 全职工作</a:t>
            </a:r>
            <a:endParaRPr lang="zh-CN" altLang="en-US" sz="2400" b="1">
              <a:solidFill>
                <a:srgbClr val="FF0000"/>
              </a:solidFill>
            </a:endParaRPr>
          </a:p>
          <a:p>
            <a:pPr indent="457200" fontAlgn="auto">
              <a:lnSpc>
                <a:spcPct val="120000"/>
              </a:lnSpc>
            </a:pPr>
            <a:r>
              <a:rPr lang="zh-CN" altLang="en-US" sz="2000"/>
              <a:t>说到工作，人们通常认为是全职工作，即进入一个组织连续为同一雇主工作，平均每周工作时间不超过 44 小时。由于全职工作有稳定的职业发展和收入待遇，周末和节假日可休息，因此很多大学生在就业时会选择全职工作。以前，进入一个组织便意味着终身雇佣，但是这种情况正在发生改变，个人的职业生涯发展也随之呈现无边界性特点。</a:t>
            </a:r>
            <a:endParaRPr lang="zh-CN" altLang="en-US" sz="20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（二）就业形态多样化</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93700" y="3881120"/>
            <a:ext cx="11341735" cy="2011680"/>
          </a:xfrm>
          <a:prstGeom prst="rect">
            <a:avLst/>
          </a:prstGeom>
          <a:noFill/>
        </p:spPr>
        <p:txBody>
          <a:bodyPr wrap="square" rtlCol="0" anchor="t">
            <a:spAutoFit/>
          </a:bodyPr>
          <a:p>
            <a:pPr indent="457200" fontAlgn="auto">
              <a:lnSpc>
                <a:spcPct val="120000"/>
              </a:lnSpc>
            </a:pPr>
            <a:r>
              <a:rPr lang="zh-CN" altLang="en-US" sz="2400" b="1">
                <a:solidFill>
                  <a:schemeClr val="accent3"/>
                </a:solidFill>
              </a:rPr>
              <a:t>2. 兼职工作</a:t>
            </a:r>
            <a:endParaRPr lang="zh-CN" altLang="en-US" sz="2400" b="1">
              <a:solidFill>
                <a:srgbClr val="FF0000"/>
              </a:solidFill>
            </a:endParaRPr>
          </a:p>
          <a:p>
            <a:pPr indent="457200" fontAlgn="auto">
              <a:lnSpc>
                <a:spcPct val="120000"/>
              </a:lnSpc>
            </a:pPr>
            <a:r>
              <a:rPr lang="zh-CN" altLang="en-US" sz="2000"/>
              <a:t>兼职工作是近些年发展很快的工作模式之一。兼职工作虽然不能像全职工作那样为工作者提供相对稳定的职业发展和收入，但是可以为那些暂时无法顺利就业或追求工作时间自由的人提供经济来源。不过，兼职工作者在中国社会中仍然面临很大的家庭压力，被认为没有“正式工作”。因此，对于绝大部分从事兼职工作的人来说，兼职只是暂时的。</a:t>
            </a:r>
            <a:endParaRPr lang="zh-CN" altLang="en-US"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一、多样的就业选择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283335"/>
            <a:ext cx="11341735" cy="1642110"/>
          </a:xfrm>
          <a:prstGeom prst="rect">
            <a:avLst/>
          </a:prstGeom>
          <a:noFill/>
        </p:spPr>
        <p:txBody>
          <a:bodyPr wrap="square" rtlCol="0" anchor="t">
            <a:spAutoFit/>
          </a:bodyPr>
          <a:p>
            <a:pPr indent="457200" fontAlgn="auto">
              <a:lnSpc>
                <a:spcPct val="120000"/>
              </a:lnSpc>
            </a:pPr>
            <a:r>
              <a:rPr lang="zh-CN" altLang="en-US" sz="2400" b="1">
                <a:solidFill>
                  <a:schemeClr val="accent3"/>
                </a:solidFill>
              </a:rPr>
              <a:t>3. 多重工作</a:t>
            </a:r>
            <a:endParaRPr lang="zh-CN" altLang="en-US" sz="2400" b="1">
              <a:solidFill>
                <a:schemeClr val="accent3"/>
              </a:solidFill>
            </a:endParaRPr>
          </a:p>
          <a:p>
            <a:pPr indent="457200" fontAlgn="auto">
              <a:lnSpc>
                <a:spcPct val="120000"/>
              </a:lnSpc>
            </a:pPr>
            <a:r>
              <a:rPr lang="zh-CN" altLang="en-US" sz="2000"/>
              <a:t>多重工作是指在从事一份全职工作的同时，还承担一份甚至多份兼职工作。比如，如今有些大学教师在承担好校内教学、科研的基础上，还经营着自己的公司。有些人从事多重工作是希望获得额外的经济支持，而有些人则是拓展自己的事业。</a:t>
            </a:r>
            <a:endParaRPr lang="zh-CN" altLang="en-US" sz="2000"/>
          </a:p>
        </p:txBody>
      </p:sp>
      <p:sp>
        <p:nvSpPr>
          <p:cNvPr id="3" name="文本框 2"/>
          <p:cNvSpPr txBox="1"/>
          <p:nvPr/>
        </p:nvSpPr>
        <p:spPr>
          <a:xfrm>
            <a:off x="393700" y="3208020"/>
            <a:ext cx="11341735" cy="2011680"/>
          </a:xfrm>
          <a:prstGeom prst="rect">
            <a:avLst/>
          </a:prstGeom>
          <a:noFill/>
        </p:spPr>
        <p:txBody>
          <a:bodyPr wrap="square" rtlCol="0" anchor="t">
            <a:spAutoFit/>
          </a:bodyPr>
          <a:p>
            <a:pPr indent="457200" fontAlgn="auto">
              <a:lnSpc>
                <a:spcPct val="120000"/>
              </a:lnSpc>
            </a:pPr>
            <a:r>
              <a:rPr lang="zh-CN" altLang="en-US" sz="2400" b="1">
                <a:solidFill>
                  <a:schemeClr val="accent3"/>
                </a:solidFill>
              </a:rPr>
              <a:t>4. 自由职业者</a:t>
            </a:r>
            <a:endParaRPr lang="zh-CN" altLang="en-US" sz="2400" b="1">
              <a:solidFill>
                <a:schemeClr val="accent3"/>
              </a:solidFill>
            </a:endParaRPr>
          </a:p>
          <a:p>
            <a:pPr indent="457200" fontAlgn="auto">
              <a:lnSpc>
                <a:spcPct val="120000"/>
              </a:lnSpc>
            </a:pPr>
            <a:r>
              <a:rPr lang="zh-CN" altLang="en-US" sz="2000"/>
              <a:t>自由职业者是指独立工作，不隶属于任何组织的人，如律师、自由撰稿人、独立演员、歌手、自由代理人、小本生意人等。自由职业者的好处是不用看老板脸色，不用朝九晚五，避免了同事纠纷，摆脱了办公着装的束缚。自由职业虽然为从业者提供了相对自由的工作环境，但是风险比较大，需要从业者具备良好的心理安全感、自我管理能力和自信心。</a:t>
            </a:r>
            <a:endParaRPr lang="zh-CN" altLang="en-US"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一、多样的就业选择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665605"/>
            <a:ext cx="11341735" cy="4522470"/>
          </a:xfrm>
          <a:prstGeom prst="rect">
            <a:avLst/>
          </a:prstGeom>
          <a:noFill/>
        </p:spPr>
        <p:txBody>
          <a:bodyPr wrap="square" rtlCol="0" anchor="t">
            <a:spAutoFit/>
          </a:bodyPr>
          <a:p>
            <a:pPr indent="457200" fontAlgn="auto">
              <a:lnSpc>
                <a:spcPct val="120000"/>
              </a:lnSpc>
            </a:pPr>
            <a:r>
              <a:rPr lang="zh-CN" altLang="en-US" sz="2400" b="1">
                <a:solidFill>
                  <a:srgbClr val="389A47"/>
                </a:solidFill>
              </a:rPr>
              <a:t>1. 弹性工作制</a:t>
            </a:r>
            <a:endParaRPr lang="zh-CN" altLang="en-US" sz="2400" b="1">
              <a:solidFill>
                <a:schemeClr val="accent3"/>
              </a:solidFill>
            </a:endParaRPr>
          </a:p>
          <a:p>
            <a:pPr indent="457200" fontAlgn="auto">
              <a:lnSpc>
                <a:spcPct val="120000"/>
              </a:lnSpc>
            </a:pPr>
            <a:r>
              <a:rPr lang="zh-CN" altLang="en-US" sz="2000"/>
              <a:t>弹性工作制是指在完成规定工作时间长度的前提下，员工可以灵活、自主地选择工作的具体时间，代替统一、固定的上下班时间的制度。比如，每周工作 4 天，每天 10 小时；或者每天从 6 ：30 工作到 15 ：30。在弹性工作制下，工作时间分为核心工作时间和灵活工作时间。在核心工作时间段内，每个员工必须在公司上班。弹性工作制可以让员工较好地处理工作与家庭之间的冲突。在欧美，超过 40% 的大公司采用了“弹性工作制”，其中包括施乐、惠普等著名的大公司。我国近年来也涌现出越来越多试行该制度的工厂和企业。</a:t>
            </a:r>
            <a:endParaRPr lang="zh-CN" altLang="en-US" sz="2000"/>
          </a:p>
          <a:p>
            <a:pPr indent="457200" fontAlgn="auto">
              <a:lnSpc>
                <a:spcPct val="120000"/>
              </a:lnSpc>
            </a:pPr>
            <a:endParaRPr lang="zh-CN" altLang="en-US" sz="2400">
              <a:solidFill>
                <a:schemeClr val="accent3"/>
              </a:solidFill>
              <a:latin typeface="楷体" panose="02010609060101010101" charset="-122"/>
              <a:ea typeface="楷体" panose="02010609060101010101" charset="-122"/>
              <a:cs typeface="楷体" panose="02010609060101010101" charset="-122"/>
            </a:endParaRPr>
          </a:p>
          <a:p>
            <a:pPr indent="457200" fontAlgn="auto">
              <a:lnSpc>
                <a:spcPct val="120000"/>
              </a:lnSpc>
            </a:pPr>
            <a:r>
              <a:rPr lang="zh-CN" altLang="en-US" sz="2400">
                <a:solidFill>
                  <a:schemeClr val="accent3"/>
                </a:solidFill>
                <a:latin typeface="楷体" panose="02010609060101010101" charset="-122"/>
                <a:ea typeface="楷体" panose="02010609060101010101" charset="-122"/>
                <a:cs typeface="楷体" panose="02010609060101010101" charset="-122"/>
              </a:rPr>
              <a:t>在广州，宝洁公司自 2007 年起实施的“每周可以由员工</a:t>
            </a:r>
            <a:endParaRPr lang="zh-CN" altLang="en-US" sz="2400">
              <a:solidFill>
                <a:schemeClr val="accent3"/>
              </a:solidFill>
              <a:latin typeface="楷体" panose="02010609060101010101" charset="-122"/>
              <a:ea typeface="楷体" panose="02010609060101010101" charset="-122"/>
              <a:cs typeface="楷体" panose="02010609060101010101" charset="-122"/>
            </a:endParaRPr>
          </a:p>
          <a:p>
            <a:pPr indent="457200" fontAlgn="auto">
              <a:lnSpc>
                <a:spcPct val="120000"/>
              </a:lnSpc>
            </a:pPr>
            <a:r>
              <a:rPr lang="zh-CN" altLang="en-US" sz="2400">
                <a:solidFill>
                  <a:schemeClr val="accent3"/>
                </a:solidFill>
                <a:latin typeface="楷体" panose="02010609060101010101" charset="-122"/>
                <a:ea typeface="楷体" panose="02010609060101010101" charset="-122"/>
                <a:cs typeface="楷体" panose="02010609060101010101" charset="-122"/>
              </a:rPr>
              <a:t>自由选择其中一天不到公司报到，而是直接在家上班”的</a:t>
            </a:r>
            <a:endParaRPr lang="zh-CN" altLang="en-US" sz="2400">
              <a:solidFill>
                <a:schemeClr val="accent3"/>
              </a:solidFill>
              <a:latin typeface="楷体" panose="02010609060101010101" charset="-122"/>
              <a:ea typeface="楷体" panose="02010609060101010101" charset="-122"/>
              <a:cs typeface="楷体" panose="02010609060101010101" charset="-122"/>
            </a:endParaRPr>
          </a:p>
          <a:p>
            <a:pPr indent="457200" fontAlgn="auto">
              <a:lnSpc>
                <a:spcPct val="120000"/>
              </a:lnSpc>
            </a:pPr>
            <a:r>
              <a:rPr lang="zh-CN" altLang="en-US" sz="2400">
                <a:solidFill>
                  <a:schemeClr val="accent3"/>
                </a:solidFill>
                <a:latin typeface="楷体" panose="02010609060101010101" charset="-122"/>
                <a:ea typeface="楷体" panose="02010609060101010101" charset="-122"/>
                <a:cs typeface="楷体" panose="02010609060101010101" charset="-122"/>
              </a:rPr>
              <a:t>规定，是弹性工作制的先行者。</a:t>
            </a:r>
            <a:endParaRPr lang="zh-CN" altLang="en-US" sz="2400">
              <a:solidFill>
                <a:schemeClr val="accent3"/>
              </a:solidFill>
              <a:latin typeface="楷体" panose="02010609060101010101" charset="-122"/>
              <a:ea typeface="楷体" panose="02010609060101010101" charset="-122"/>
              <a:cs typeface="楷体" panose="02010609060101010101" charset="-122"/>
            </a:endParaRPr>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（三）工作方式多样化</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6" name="图片 105"/>
          <p:cNvPicPr/>
          <p:nvPr/>
        </p:nvPicPr>
        <p:blipFill>
          <a:blip r:embed="rId1"/>
          <a:stretch>
            <a:fillRect/>
          </a:stretch>
        </p:blipFill>
        <p:spPr>
          <a:xfrm>
            <a:off x="8614410" y="4107180"/>
            <a:ext cx="3121025" cy="208089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一、多样的就业选择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1075690"/>
            <a:ext cx="11341735" cy="2011680"/>
          </a:xfrm>
          <a:prstGeom prst="rect">
            <a:avLst/>
          </a:prstGeom>
          <a:noFill/>
        </p:spPr>
        <p:txBody>
          <a:bodyPr wrap="square" rtlCol="0" anchor="t">
            <a:spAutoFit/>
          </a:bodyPr>
          <a:p>
            <a:pPr indent="457200" fontAlgn="auto">
              <a:lnSpc>
                <a:spcPct val="120000"/>
              </a:lnSpc>
            </a:pPr>
            <a:r>
              <a:rPr lang="zh-CN" altLang="en-US" sz="2400" b="1">
                <a:solidFill>
                  <a:srgbClr val="389A47"/>
                </a:solidFill>
              </a:rPr>
              <a:t>2. 居家办公</a:t>
            </a:r>
            <a:endParaRPr lang="zh-CN" altLang="en-US" sz="2400" b="1">
              <a:solidFill>
                <a:srgbClr val="389A47"/>
              </a:solidFill>
            </a:endParaRPr>
          </a:p>
          <a:p>
            <a:pPr indent="457200" fontAlgn="auto">
              <a:lnSpc>
                <a:spcPct val="120000"/>
              </a:lnSpc>
            </a:pPr>
            <a:r>
              <a:rPr lang="zh-CN" altLang="en-US" sz="2000"/>
              <a:t>居家办公又称 SOHO（small office and home office），在自由职业者群体当中比较常见。SOHO 代表一种自由、弹性而新型的生活和工作方式，代表一种新经济、新概念。SOHO 族跟传统上班族最大的不同是不拘地点，时间自由，收入高低由自己来决定。如今，SOHO 族这种自由而“潮”的工作方式吸引了越来越多的中青年加入这个行列。</a:t>
            </a:r>
            <a:endParaRPr lang="en-US" altLang="zh-CN" sz="2000">
              <a:solidFill>
                <a:schemeClr val="accent3"/>
              </a:solidFill>
              <a:latin typeface="楷体" panose="02010609060101010101" charset="-122"/>
              <a:ea typeface="楷体" panose="02010609060101010101" charset="-122"/>
              <a:cs typeface="楷体" panose="02010609060101010101" charset="-122"/>
            </a:endParaRPr>
          </a:p>
        </p:txBody>
      </p:sp>
      <p:pic>
        <p:nvPicPr>
          <p:cNvPr id="108" name="图片 107"/>
          <p:cNvPicPr/>
          <p:nvPr/>
        </p:nvPicPr>
        <p:blipFill>
          <a:blip r:embed="rId1"/>
          <a:stretch>
            <a:fillRect/>
          </a:stretch>
        </p:blipFill>
        <p:spPr>
          <a:xfrm>
            <a:off x="4038600" y="3540760"/>
            <a:ext cx="4051935" cy="230124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383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一、多样的就业选择</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93700" y="3237230"/>
            <a:ext cx="11341735" cy="1642110"/>
          </a:xfrm>
          <a:prstGeom prst="rect">
            <a:avLst/>
          </a:prstGeom>
          <a:noFill/>
        </p:spPr>
        <p:txBody>
          <a:bodyPr wrap="square" rtlCol="0" anchor="t">
            <a:spAutoFit/>
          </a:bodyPr>
          <a:p>
            <a:pPr indent="457200" fontAlgn="auto">
              <a:lnSpc>
                <a:spcPct val="120000"/>
              </a:lnSpc>
            </a:pPr>
            <a:r>
              <a:rPr lang="zh-CN" altLang="en-US" sz="2400" b="1">
                <a:solidFill>
                  <a:srgbClr val="389A47"/>
                </a:solidFill>
              </a:rPr>
              <a:t>4. 流动工作制</a:t>
            </a:r>
            <a:endParaRPr lang="zh-CN" altLang="en-US" sz="2400" b="1">
              <a:solidFill>
                <a:srgbClr val="389A47"/>
              </a:solidFill>
            </a:endParaRPr>
          </a:p>
          <a:p>
            <a:pPr indent="457200" fontAlgn="auto">
              <a:lnSpc>
                <a:spcPct val="120000"/>
              </a:lnSpc>
            </a:pPr>
            <a:r>
              <a:rPr lang="zh-CN" altLang="en-US" sz="2000"/>
              <a:t>流动工作制是指工作地点不固定的工作，通常在建筑行业、水利工程等行业存在。如今，家庭服务、电器售后服务等职业也越来越多地采取这种工作方式。流动工作制可以让人们感受不同的社会文化，认识不同的人，但是不利于稳定生活。</a:t>
            </a:r>
            <a:endParaRPr lang="zh-CN" altLang="en-US" sz="2000"/>
          </a:p>
        </p:txBody>
      </p:sp>
      <p:sp>
        <p:nvSpPr>
          <p:cNvPr id="3" name="文本框 2"/>
          <p:cNvSpPr txBox="1"/>
          <p:nvPr/>
        </p:nvSpPr>
        <p:spPr>
          <a:xfrm>
            <a:off x="393700" y="1337945"/>
            <a:ext cx="11341735" cy="1642110"/>
          </a:xfrm>
          <a:prstGeom prst="rect">
            <a:avLst/>
          </a:prstGeom>
          <a:noFill/>
        </p:spPr>
        <p:txBody>
          <a:bodyPr wrap="square" rtlCol="0" anchor="t">
            <a:spAutoFit/>
          </a:bodyPr>
          <a:p>
            <a:pPr indent="457200" fontAlgn="auto">
              <a:lnSpc>
                <a:spcPct val="120000"/>
              </a:lnSpc>
            </a:pPr>
            <a:r>
              <a:rPr lang="zh-CN" altLang="en-US" sz="2400" b="1">
                <a:solidFill>
                  <a:srgbClr val="389A47"/>
                </a:solidFill>
              </a:rPr>
              <a:t>3. 轮班工作制</a:t>
            </a:r>
            <a:endParaRPr lang="zh-CN" altLang="en-US" sz="2400" b="1">
              <a:solidFill>
                <a:srgbClr val="389A47"/>
              </a:solidFill>
            </a:endParaRPr>
          </a:p>
          <a:p>
            <a:pPr indent="457200" fontAlgn="auto">
              <a:lnSpc>
                <a:spcPct val="120000"/>
              </a:lnSpc>
            </a:pPr>
            <a:r>
              <a:rPr lang="zh-CN" altLang="en-US" sz="2000"/>
              <a:t>讲到轮班工作制，人们首先想到的肯定是医院的医护人员和流水线上的生产工人。但是随着越来越多的企业和行业需要 24 小时有人工作，轮班工作制的范围得到了极大扩展。比如，在金融行业，经常需要安排 24 小时有人值班，以了解全球其他市场的情况。</a:t>
            </a:r>
            <a:endParaRPr lang="zh-CN" altLang="en-US"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二、就业前的准备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548005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7</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就业能力要从入学开始积淀</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495300" y="1724660"/>
            <a:ext cx="11221085" cy="4523105"/>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李睿为某职业技术大学一名应届毕业生，所学专业是云计算技术。在短短两个月的求职时间里，他参加了华为、百度、中国移动等多家知名企业的招聘，并顺利通过了几家公司的招聘。李睿生动地描述了他几次参加招聘考试的经历，让人真切感受到了应聘知名企业竞争的激烈，也真切感受到了企业所期待的大学生应该具备的素质。李睿求职成功不是因为幸运，而是源于他从入学开始就不断积淀的结果。以下是他对自己大学几年的总结。</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大学几年，说长也长，说短也短。时间一晃而过，大学生应该充分利用有限的时间锻炼自己各方面的能力，培养多种兴趣，多做些自己喜欢的事，让生活变得充实和丰富多彩。</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（1）学习：学习不能放松，如果想做本行，专业知识更重要，在面试时肯定会涉及。大学是发挥自学能力的最好时机，努力学更多的知识，多去图书馆开阔视野，从书中吸取养分是很重要的。</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二、就业前的准备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24180" y="1054100"/>
            <a:ext cx="11463655" cy="486600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2）社团活动：要积极参与社团活动，全方位锻炼自己的组织能力、协调能力、人际交往能力、领导能力。如团委、学生会的经历还是很有用的，可极大地锻炼组织能力和领导能力。社团是学生的自发性组织，没有老师和学校的支持，完全靠学生自己组织和发展，独立性很强，能够在社团里担任一定职务是非常不错的尝试，不仅能从中学到很多东西，同时也能认识不少优秀的朋友。</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（3）文体活动：大学期间可以自由活动的时间非常多，应当充分利用这些时间培养自己的兴趣爱好，锻炼身体。</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（4）社会实践：多接触社会，多做兼职（是否做家教，大家要分情况仔细考虑），大二、大三一定要找机会实习。</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5）人际关系：多交朋友。俗话说，多个朋友多条路。不能局限于自己身边的小圈子，朋友多了不是坏事，尤其是优秀朋友。学会和不同的人交往，不仅可以锻炼自己的应变能力，而且在与别人的交流过程中还可以学到很多东西。</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二、就业前的准备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95300" y="973455"/>
            <a:ext cx="11221085" cy="230695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latin typeface="微软雅黑" panose="020B0503020204020204" charset="-122"/>
                <a:ea typeface="微软雅黑" panose="020B0503020204020204" charset="-122"/>
                <a:cs typeface="微软雅黑" panose="020B0503020204020204" charset="-122"/>
                <a:sym typeface="+mn-lt"/>
              </a:rPr>
              <a:t>求职简历不是写出来的，而是干出来的。求职简历是大学生这几年学习、生活情况的写照。如果想在自己的求职简历上有足够多的内容可写，就必须立足大学，踏踏实实为将来的求职就业做好准备。如何准备呢？一般而言，用人单位在招聘大学生时，重点关注以下四个方面：个人背景、外语水平、专业技能和综合素质。用人单位会根据应聘者四个方面的实际情况做出综合考虑。为提高招聘效率，用人单位在招聘时主要通过课程成绩、社会实践、获奖情况等看得见摸得着的指标来了解应聘者在上述四个方面的情况，如表 7-2所示。</a:t>
            </a:r>
            <a:endParaRPr lang="zh-CN" altLang="en-US" sz="2000" dirty="0">
              <a:latin typeface="微软雅黑" panose="020B0503020204020204" charset="-122"/>
              <a:ea typeface="微软雅黑" panose="020B0503020204020204" charset="-122"/>
              <a:cs typeface="微软雅黑" panose="020B0503020204020204" charset="-122"/>
              <a:sym typeface="+mn-lt"/>
            </a:endParaRPr>
          </a:p>
        </p:txBody>
      </p:sp>
      <p:pic>
        <p:nvPicPr>
          <p:cNvPr id="4" name="图片 3"/>
          <p:cNvPicPr>
            <a:picLocks noChangeAspect="1"/>
          </p:cNvPicPr>
          <p:nvPr/>
        </p:nvPicPr>
        <p:blipFill>
          <a:blip r:embed="rId1"/>
          <a:stretch>
            <a:fillRect/>
          </a:stretch>
        </p:blipFill>
        <p:spPr>
          <a:xfrm>
            <a:off x="525780" y="3429000"/>
            <a:ext cx="10868025" cy="28956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840424" y="3145135"/>
            <a:ext cx="451104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大学学业规划</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第七章</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二、就业前的准备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979670" y="1665605"/>
            <a:ext cx="6846570" cy="4523105"/>
          </a:xfrm>
          <a:prstGeom prst="rect">
            <a:avLst/>
          </a:prstGeom>
          <a:noFill/>
        </p:spPr>
        <p:txBody>
          <a:bodyPr wrap="square" rtlCol="0" anchor="t">
            <a:spAutoFit/>
          </a:bodyPr>
          <a:p>
            <a:pPr indent="457200" fontAlgn="auto">
              <a:lnSpc>
                <a:spcPct val="120000"/>
              </a:lnSpc>
            </a:pPr>
            <a:r>
              <a:rPr lang="zh-CN" altLang="en-US" sz="2000"/>
              <a:t>2005 年 2 月，教育部公布了英语四、六级考试改革方案，将原来的百分制改为 710分的积分体制，不设置及格线，不颁发合格证书。随后，不少高校纷纷宣布将学生的学位证书和英语四级证书脱钩。当时，很多大学生看到改革方案都欢呼雀跃，以为从此就不用再被英语四级“压迫”了，但是毕业时才发现，通过英语四、六级考试仍是求职的必要条件。如今，稍具规模的企业基本上要求 CET-4 在 425 分以上，部分招聘单位直接要求CET-6 在 425 分以上。就连国家不少部委在公务员考试中都明确规定了英语水平的限制条件，很多部门均把大学英语四级合格或成绩 425 分以上作为招考的一项硬性指标。虽然英语四级、六级和学位证书脱了钩，但和就业仍然不脱钩。</a:t>
            </a:r>
            <a:endParaRPr lang="zh-CN" altLang="en-US" sz="2000">
              <a:solidFill>
                <a:schemeClr val="accent3"/>
              </a:solidFill>
              <a:latin typeface="楷体" panose="02010609060101010101" charset="-122"/>
              <a:ea typeface="楷体" panose="02010609060101010101" charset="-122"/>
              <a:cs typeface="楷体" panose="02010609060101010101" charset="-122"/>
            </a:endParaRPr>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（一）英语四、六级成绩</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09" name="图片 108"/>
          <p:cNvPicPr/>
          <p:nvPr/>
        </p:nvPicPr>
        <p:blipFill>
          <a:blip r:embed="rId1"/>
          <a:stretch>
            <a:fillRect/>
          </a:stretch>
        </p:blipFill>
        <p:spPr>
          <a:xfrm>
            <a:off x="457835" y="2174240"/>
            <a:ext cx="4254500" cy="286702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二、就业前的准备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8340" y="2275840"/>
            <a:ext cx="6320790" cy="3192780"/>
          </a:xfrm>
          <a:prstGeom prst="rect">
            <a:avLst/>
          </a:prstGeom>
          <a:noFill/>
        </p:spPr>
        <p:txBody>
          <a:bodyPr wrap="square" rtlCol="0" anchor="t">
            <a:spAutoFit/>
          </a:bodyPr>
          <a:p>
            <a:pPr indent="457200" fontAlgn="auto">
              <a:lnSpc>
                <a:spcPct val="120000"/>
              </a:lnSpc>
            </a:pPr>
            <a:r>
              <a:rPr lang="en-US" altLang="zh-CN" sz="2400"/>
              <a:t>  </a:t>
            </a:r>
            <a:r>
              <a:rPr lang="zh-CN" altLang="en-US" sz="2400"/>
              <a:t>专业成绩主要反映了应聘者的专业知识和专业技能水平，同时，也从侧面反映了大学生的学习能力以及对待学习、工作和生活的态度。用人单位在筛选简历阶段主要参考专业成绩来了解应聘者的专业知识和技能水平是否符合岗位的需要。较高的专业课程成绩或综合排名能帮助你在众多的求职者中脱颖而出。</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（二）专业成绩</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10" name="图片 109"/>
          <p:cNvPicPr/>
          <p:nvPr/>
        </p:nvPicPr>
        <p:blipFill>
          <a:blip r:embed="rId1"/>
          <a:stretch>
            <a:fillRect/>
          </a:stretch>
        </p:blipFill>
        <p:spPr>
          <a:xfrm>
            <a:off x="7606665" y="1694815"/>
            <a:ext cx="3881755" cy="409702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二、就业前的准备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16230" y="1392555"/>
            <a:ext cx="11649075" cy="5465445"/>
          </a:xfrm>
          <a:prstGeom prst="rect">
            <a:avLst/>
          </a:prstGeom>
          <a:noFill/>
        </p:spPr>
        <p:txBody>
          <a:bodyPr wrap="square" rtlCol="0" anchor="t">
            <a:noAutofit/>
          </a:bodyPr>
          <a:p>
            <a:pPr indent="457200" fontAlgn="auto">
              <a:lnSpc>
                <a:spcPct val="120000"/>
              </a:lnSpc>
            </a:pPr>
            <a:r>
              <a:rPr lang="en-US" altLang="zh-CN" sz="2400"/>
              <a:t> </a:t>
            </a:r>
            <a:r>
              <a:rPr lang="zh-CN" altLang="en-US" sz="2400"/>
              <a:t>资格证书分为两种： </a:t>
            </a:r>
            <a:endParaRPr lang="zh-CN" altLang="en-US" sz="2400"/>
          </a:p>
          <a:p>
            <a:pPr indent="457200" fontAlgn="auto">
              <a:lnSpc>
                <a:spcPct val="120000"/>
              </a:lnSpc>
            </a:pPr>
            <a:r>
              <a:rPr lang="en-US" altLang="zh-CN" sz="2400">
                <a:solidFill>
                  <a:schemeClr val="accent3"/>
                </a:solidFill>
                <a:latin typeface="楷体" panose="02010609060101010101" charset="-122"/>
                <a:ea typeface="楷体" panose="02010609060101010101" charset="-122"/>
                <a:cs typeface="楷体" panose="02010609060101010101" charset="-122"/>
              </a:rPr>
              <a:t> </a:t>
            </a:r>
            <a:r>
              <a:rPr lang="zh-CN" altLang="en-US" sz="2400">
                <a:solidFill>
                  <a:schemeClr val="accent3"/>
                </a:solidFill>
                <a:latin typeface="楷体" panose="02010609060101010101" charset="-122"/>
                <a:ea typeface="楷体" panose="02010609060101010101" charset="-122"/>
                <a:cs typeface="楷体" panose="02010609060101010101" charset="-122"/>
              </a:rPr>
              <a:t>专业技术资格证书（Qualification Certificate of Specialty and Technology）</a:t>
            </a:r>
            <a:endParaRPr lang="zh-CN" altLang="en-US" sz="2400">
              <a:solidFill>
                <a:schemeClr val="accent3"/>
              </a:solidFill>
              <a:latin typeface="楷体" panose="02010609060101010101" charset="-122"/>
              <a:ea typeface="楷体" panose="02010609060101010101" charset="-122"/>
              <a:cs typeface="楷体" panose="02010609060101010101" charset="-122"/>
            </a:endParaRPr>
          </a:p>
          <a:p>
            <a:pPr indent="457200" fontAlgn="auto">
              <a:lnSpc>
                <a:spcPct val="120000"/>
              </a:lnSpc>
            </a:pPr>
            <a:r>
              <a:rPr lang="en-US" altLang="zh-CN" sz="2400">
                <a:solidFill>
                  <a:schemeClr val="accent3"/>
                </a:solidFill>
                <a:latin typeface="楷体" panose="02010609060101010101" charset="-122"/>
                <a:ea typeface="楷体" panose="02010609060101010101" charset="-122"/>
                <a:cs typeface="楷体" panose="02010609060101010101" charset="-122"/>
              </a:rPr>
              <a:t> </a:t>
            </a:r>
            <a:r>
              <a:rPr lang="zh-CN" altLang="en-US" sz="2400">
                <a:solidFill>
                  <a:schemeClr val="accent3"/>
                </a:solidFill>
                <a:latin typeface="楷体" panose="02010609060101010101" charset="-122"/>
                <a:ea typeface="楷体" panose="02010609060101010101" charset="-122"/>
                <a:cs typeface="楷体" panose="02010609060101010101" charset="-122"/>
              </a:rPr>
              <a:t>和职业资格证书（Occupational Qualification Certificate）</a:t>
            </a:r>
            <a:endParaRPr lang="zh-CN" altLang="en-US" sz="2400"/>
          </a:p>
          <a:p>
            <a:pPr indent="457200" fontAlgn="auto">
              <a:lnSpc>
                <a:spcPct val="120000"/>
              </a:lnSpc>
            </a:pPr>
            <a:r>
              <a:rPr lang="en-US" altLang="zh-CN" sz="2400"/>
              <a:t> </a:t>
            </a:r>
            <a:r>
              <a:rPr lang="zh-CN" altLang="en-US" sz="2400"/>
              <a:t>二者虽然容易混淆，但其实存在细微差别。专业技术资格证书代表你在某个专业领域内所达到的水平，而职业资格证书则表明你具有从事某一职业的资格。虽然，资格证书对于大学生求职不如社会人员那么重要，但是，拥有良好的专业成绩加上相对权威（资格证书认定既有官方的也有民间的）、与求职岗位相关的资格证书会增加求职成功的机会。大学生所考取的证书有些是专业技术资格证书（如翻译专业资格证书等），有些则是职业资格证书（如秘书、导游、教师资格证等）。不管是考哪类证书，一定要在明确自己职业目标的基础上，有选择性地考取相关资格证书。不要因为就业压力而盲目跟风，以求得心理的安慰，浪费大量的时间、精力和金钱。</a:t>
            </a:r>
            <a:endParaRPr lang="zh-CN" altLang="en-US" sz="2400"/>
          </a:p>
        </p:txBody>
      </p:sp>
      <p:sp>
        <p:nvSpPr>
          <p:cNvPr id="22" name="Rectangle 30"/>
          <p:cNvSpPr txBox="1">
            <a:spLocks noRot="1" noChangeArrowheads="1"/>
          </p:cNvSpPr>
          <p:nvPr/>
        </p:nvSpPr>
        <p:spPr bwMode="auto">
          <a:xfrm>
            <a:off x="688340" y="86995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（三）资格证书</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二、就业前的准备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8340" y="1927860"/>
            <a:ext cx="6320790" cy="3636010"/>
          </a:xfrm>
          <a:prstGeom prst="rect">
            <a:avLst/>
          </a:prstGeom>
          <a:noFill/>
        </p:spPr>
        <p:txBody>
          <a:bodyPr wrap="square" rtlCol="0" anchor="t">
            <a:spAutoFit/>
          </a:bodyPr>
          <a:p>
            <a:pPr indent="457200" fontAlgn="auto">
              <a:lnSpc>
                <a:spcPct val="120000"/>
              </a:lnSpc>
            </a:pPr>
            <a:r>
              <a:rPr lang="en-US" altLang="zh-CN" sz="2400"/>
              <a:t>  </a:t>
            </a:r>
            <a:r>
              <a:rPr lang="zh-CN" altLang="en-US" sz="2400"/>
              <a:t>有大学生就业调研显示，用人单位在招聘大学生时，最看重的是其实践经历。而根据第三方调查机构对 2019 届大学毕业生进行的调查分析进一步显示，有实习经历的大学生的就业率、半年后平均月薪都高于没参加过实习的学生。因此，如何有效开展社会实践，获取与应聘岗位相关的实践经验，已经成为摆在大学生面前一个非常重要的现实问题。</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（四）社会实践</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11" name="图片 110"/>
          <p:cNvPicPr/>
          <p:nvPr/>
        </p:nvPicPr>
        <p:blipFill>
          <a:blip r:embed="rId1"/>
          <a:stretch>
            <a:fillRect/>
          </a:stretch>
        </p:blipFill>
        <p:spPr>
          <a:xfrm>
            <a:off x="7452360" y="2038350"/>
            <a:ext cx="4305935" cy="366903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二、就业前的准备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8340" y="1657985"/>
            <a:ext cx="10716895" cy="1938020"/>
          </a:xfrm>
          <a:prstGeom prst="rect">
            <a:avLst/>
          </a:prstGeom>
          <a:noFill/>
        </p:spPr>
        <p:txBody>
          <a:bodyPr wrap="square" rtlCol="0" anchor="t">
            <a:spAutoFit/>
          </a:bodyPr>
          <a:p>
            <a:pPr indent="457200" fontAlgn="auto">
              <a:lnSpc>
                <a:spcPct val="120000"/>
              </a:lnSpc>
            </a:pPr>
            <a:r>
              <a:rPr lang="zh-CN" altLang="en-US" sz="2000"/>
              <a:t>大学校园内的学生组织主要有两类：一是学生的官方组织——</a:t>
            </a:r>
            <a:r>
              <a:rPr lang="zh-CN" altLang="en-US" sz="2000" b="1">
                <a:solidFill>
                  <a:schemeClr val="accent3"/>
                </a:solidFill>
              </a:rPr>
              <a:t>学生会</a:t>
            </a:r>
            <a:r>
              <a:rPr lang="zh-CN" altLang="en-US" sz="2000"/>
              <a:t>，二是学生的民间组织——</a:t>
            </a:r>
            <a:r>
              <a:rPr lang="zh-CN" altLang="en-US" sz="2000" b="1">
                <a:solidFill>
                  <a:schemeClr val="accent3"/>
                </a:solidFill>
              </a:rPr>
              <a:t>社团</a:t>
            </a:r>
            <a:r>
              <a:rPr lang="zh-CN" altLang="en-US" sz="2000"/>
              <a:t>。</a:t>
            </a:r>
            <a:endParaRPr lang="zh-CN" altLang="en-US" sz="2000"/>
          </a:p>
          <a:p>
            <a:pPr indent="457200" fontAlgn="auto">
              <a:lnSpc>
                <a:spcPct val="120000"/>
              </a:lnSpc>
            </a:pPr>
            <a:r>
              <a:rPr lang="zh-CN" altLang="en-US" sz="2000"/>
              <a:t>不管哪一类，大学生都应该选择 1~2 个积极参与其中。社团活动是一个大舞台，可以很好地锻炼我们人际沟通、团队协作、组织管理、领导力、情商等多方面的素质，而这些素质都是用人单位非常看重的。</a:t>
            </a:r>
            <a:endParaRPr lang="zh-CN" altLang="en-US" sz="20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（五）社团活动</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12" name="图片 111"/>
          <p:cNvPicPr/>
          <p:nvPr/>
        </p:nvPicPr>
        <p:blipFill>
          <a:blip r:embed="rId1"/>
          <a:stretch>
            <a:fillRect/>
          </a:stretch>
        </p:blipFill>
        <p:spPr>
          <a:xfrm>
            <a:off x="2811780" y="3860800"/>
            <a:ext cx="2252980" cy="2252980"/>
          </a:xfrm>
          <a:prstGeom prst="rect">
            <a:avLst/>
          </a:prstGeom>
          <a:noFill/>
          <a:ln w="9525">
            <a:noFill/>
          </a:ln>
        </p:spPr>
      </p:pic>
      <p:pic>
        <p:nvPicPr>
          <p:cNvPr id="113" name="图片 112"/>
          <p:cNvPicPr/>
          <p:nvPr/>
        </p:nvPicPr>
        <p:blipFill>
          <a:blip r:embed="rId2"/>
          <a:stretch>
            <a:fillRect/>
          </a:stretch>
        </p:blipFill>
        <p:spPr>
          <a:xfrm>
            <a:off x="5703570" y="3860800"/>
            <a:ext cx="4191000" cy="232854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二、就业前的准备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8340" y="1657985"/>
            <a:ext cx="10716895" cy="1568450"/>
          </a:xfrm>
          <a:prstGeom prst="rect">
            <a:avLst/>
          </a:prstGeom>
          <a:noFill/>
        </p:spPr>
        <p:txBody>
          <a:bodyPr wrap="square" rtlCol="0" anchor="t">
            <a:spAutoFit/>
          </a:bodyPr>
          <a:p>
            <a:pPr indent="457200" fontAlgn="auto">
              <a:lnSpc>
                <a:spcPct val="120000"/>
              </a:lnSpc>
            </a:pPr>
            <a:r>
              <a:rPr lang="zh-CN" altLang="en-US" sz="2000"/>
              <a:t>虽然现在有些用人单位的人事表示对获奖证书不“感冒”（担心是假的），但是一份真实的、权威的获奖证书一方面代表你的成就，另一方面也代表你在同学们当中所处的位置，反映了一个人的优秀程度。奖学金、三好学生、优秀毕业生、有分量的竞赛奖等对求职择业会起到很好的促成作用。</a:t>
            </a:r>
            <a:endParaRPr lang="zh-CN" altLang="en-US" sz="20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（六）获奖证书</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14" name="图片 113"/>
          <p:cNvPicPr/>
          <p:nvPr/>
        </p:nvPicPr>
        <p:blipFill>
          <a:blip r:embed="rId1"/>
          <a:stretch>
            <a:fillRect/>
          </a:stretch>
        </p:blipFill>
        <p:spPr>
          <a:xfrm>
            <a:off x="3258185" y="3444240"/>
            <a:ext cx="5675630" cy="277368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4561784" y="3145135"/>
            <a:ext cx="306832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自主创业</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第三节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一、什么样的人适合创业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69290" y="941070"/>
            <a:ext cx="10716895" cy="1420495"/>
          </a:xfrm>
          <a:prstGeom prst="rect">
            <a:avLst/>
          </a:prstGeom>
          <a:noFill/>
        </p:spPr>
        <p:txBody>
          <a:bodyPr wrap="square" rtlCol="0" anchor="t">
            <a:spAutoFit/>
          </a:bodyPr>
          <a:p>
            <a:pPr indent="457200" fontAlgn="auto">
              <a:lnSpc>
                <a:spcPct val="120000"/>
              </a:lnSpc>
            </a:pPr>
            <a:r>
              <a:rPr lang="zh-CN" altLang="en-US" sz="2400"/>
              <a:t>能力、知识对一个人创业成功会起到非常重要的作用，但是一个人的心理素质对其选择创业、成功创业的影响也许更大。很多学者对成功创业者的素质模型进行了研究，发现很多素质都涉及心理素质。</a:t>
            </a:r>
            <a:endParaRPr lang="zh-CN" altLang="en-US" sz="2400"/>
          </a:p>
        </p:txBody>
      </p:sp>
      <p:grpSp>
        <p:nvGrpSpPr>
          <p:cNvPr id="10" name="组合 9"/>
          <p:cNvGrpSpPr/>
          <p:nvPr/>
        </p:nvGrpSpPr>
        <p:grpSpPr>
          <a:xfrm>
            <a:off x="424815" y="2563495"/>
            <a:ext cx="11343005" cy="1692275"/>
            <a:chOff x="1230" y="6904"/>
            <a:chExt cx="17863" cy="2665"/>
          </a:xfrm>
        </p:grpSpPr>
        <p:sp>
          <p:nvSpPr>
            <p:cNvPr id="29" name="Rectangle 7"/>
            <p:cNvSpPr>
              <a:spLocks noChangeArrowheads="1"/>
            </p:cNvSpPr>
            <p:nvPr/>
          </p:nvSpPr>
          <p:spPr bwMode="auto">
            <a:xfrm>
              <a:off x="1230" y="6904"/>
              <a:ext cx="17863" cy="266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9" name="文本框 8"/>
            <p:cNvSpPr txBox="1"/>
            <p:nvPr/>
          </p:nvSpPr>
          <p:spPr>
            <a:xfrm>
              <a:off x="1615" y="6995"/>
              <a:ext cx="17107" cy="2409"/>
            </a:xfrm>
            <a:prstGeom prst="rect">
              <a:avLst/>
            </a:prstGeom>
            <a:noFill/>
          </p:spPr>
          <p:txBody>
            <a:bodyPr wrap="square" rtlCol="0" anchor="t">
              <a:spAutoFit/>
            </a:bodyPr>
            <a:p>
              <a:pPr algn="l" eaLnBrk="1" hangingPunct="1">
                <a:lnSpc>
                  <a:spcPct val="130000"/>
                </a:lnSpc>
                <a:spcBef>
                  <a:spcPct val="50000"/>
                </a:spcBef>
              </a:pPr>
              <a:r>
                <a:rPr kumimoji="1" lang="en-US" altLang="zh-CN" sz="2400">
                  <a:latin typeface="楷体" panose="02010609060101010101" charset="-122"/>
                  <a:ea typeface="楷体" panose="02010609060101010101" charset="-122"/>
                  <a:cs typeface="楷体" panose="02010609060101010101" charset="-122"/>
                  <a:sym typeface="+mn-lt"/>
                </a:rPr>
                <a:t>比如，英国的科林·巴罗在《小型企业》一书中所提到的六种素质（</a:t>
              </a:r>
              <a:r>
                <a:rPr kumimoji="1" lang="en-US" altLang="zh-CN" sz="2400">
                  <a:latin typeface="微软雅黑" panose="020B0503020204020204" charset="-122"/>
                  <a:ea typeface="微软雅黑" panose="020B0503020204020204" charset="-122"/>
                  <a:cs typeface="楷体" panose="02010609060101010101" charset="-122"/>
                  <a:sym typeface="+mn-lt"/>
                </a:rPr>
                <a:t>全身心投入与努力工作、接受不确定性、身体健康、自我约束、独创性和敢冒风险性、计划与组织能力</a:t>
              </a:r>
              <a:r>
                <a:rPr kumimoji="1" lang="en-US" altLang="zh-CN" sz="2400">
                  <a:latin typeface="楷体" panose="02010609060101010101" charset="-122"/>
                  <a:ea typeface="楷体" panose="02010609060101010101" charset="-122"/>
                  <a:cs typeface="楷体" panose="02010609060101010101" charset="-122"/>
                  <a:sym typeface="+mn-lt"/>
                </a:rPr>
                <a:t>）中就有四点涉及心理素质。</a:t>
              </a:r>
              <a:endParaRPr kumimoji="1" lang="en-US" altLang="zh-CN" sz="2400">
                <a:latin typeface="楷体" panose="02010609060101010101" charset="-122"/>
                <a:ea typeface="楷体" panose="02010609060101010101" charset="-122"/>
                <a:cs typeface="楷体" panose="02010609060101010101" charset="-122"/>
                <a:sym typeface="+mn-lt"/>
              </a:endParaRPr>
            </a:p>
          </p:txBody>
        </p:sp>
      </p:grpSp>
      <p:grpSp>
        <p:nvGrpSpPr>
          <p:cNvPr id="3" name="组合 2"/>
          <p:cNvGrpSpPr/>
          <p:nvPr/>
        </p:nvGrpSpPr>
        <p:grpSpPr>
          <a:xfrm>
            <a:off x="424815" y="4521200"/>
            <a:ext cx="11343005" cy="1692275"/>
            <a:chOff x="1230" y="6904"/>
            <a:chExt cx="17863" cy="2665"/>
          </a:xfrm>
        </p:grpSpPr>
        <p:sp>
          <p:nvSpPr>
            <p:cNvPr id="4" name="Rectangle 7"/>
            <p:cNvSpPr>
              <a:spLocks noChangeArrowheads="1"/>
            </p:cNvSpPr>
            <p:nvPr/>
          </p:nvSpPr>
          <p:spPr bwMode="auto">
            <a:xfrm>
              <a:off x="1230" y="6904"/>
              <a:ext cx="17863" cy="2665"/>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600" b="0">
                <a:latin typeface="思源黑体 CN Regular" panose="020B0500000000000000" pitchFamily="34" charset="-128"/>
                <a:ea typeface="思源黑体 CN Regular" panose="020B0500000000000000" pitchFamily="34" charset="-128"/>
                <a:cs typeface="+mn-ea"/>
                <a:sym typeface="+mn-lt"/>
              </a:endParaRPr>
            </a:p>
          </p:txBody>
        </p:sp>
        <p:sp>
          <p:nvSpPr>
            <p:cNvPr id="6" name="文本框 5"/>
            <p:cNvSpPr txBox="1"/>
            <p:nvPr/>
          </p:nvSpPr>
          <p:spPr>
            <a:xfrm>
              <a:off x="1615" y="6979"/>
              <a:ext cx="17107" cy="2409"/>
            </a:xfrm>
            <a:prstGeom prst="rect">
              <a:avLst/>
            </a:prstGeom>
            <a:noFill/>
          </p:spPr>
          <p:txBody>
            <a:bodyPr wrap="square" rtlCol="0" anchor="t">
              <a:spAutoFit/>
            </a:bodyPr>
            <a:p>
              <a:pPr algn="l" eaLnBrk="1" hangingPunct="1">
                <a:lnSpc>
                  <a:spcPct val="130000"/>
                </a:lnSpc>
                <a:spcBef>
                  <a:spcPct val="50000"/>
                </a:spcBef>
              </a:pPr>
              <a:r>
                <a:rPr kumimoji="1" lang="en-US" altLang="zh-CN" sz="2400">
                  <a:latin typeface="楷体" panose="02010609060101010101" charset="-122"/>
                  <a:ea typeface="楷体" panose="02010609060101010101" charset="-122"/>
                  <a:cs typeface="楷体" panose="02010609060101010101" charset="-122"/>
                  <a:sym typeface="+mn-lt"/>
                </a:rPr>
                <a:t>美国的唐·多曼在《事业革命：失业·创业一线间》一书中所提出的创业者的五种特征（</a:t>
              </a:r>
              <a:r>
                <a:rPr kumimoji="1" lang="en-US" altLang="zh-CN" sz="2400">
                  <a:latin typeface="微软雅黑" panose="020B0503020204020204" charset="-122"/>
                  <a:ea typeface="微软雅黑" panose="020B0503020204020204" charset="-122"/>
                  <a:cs typeface="楷体" panose="02010609060101010101" charset="-122"/>
                  <a:sym typeface="+mn-lt"/>
                </a:rPr>
                <a:t>愿意冒风险、能分辨出好的商业点子、决心和信心、壮士断腕的勇气、愿意为成功延长工作时间</a:t>
              </a:r>
              <a:r>
                <a:rPr kumimoji="1" lang="en-US" altLang="zh-CN" sz="2400">
                  <a:latin typeface="楷体" panose="02010609060101010101" charset="-122"/>
                  <a:ea typeface="楷体" panose="02010609060101010101" charset="-122"/>
                  <a:cs typeface="楷体" panose="02010609060101010101" charset="-122"/>
                  <a:sym typeface="+mn-lt"/>
                </a:rPr>
                <a:t>），也有四点涉及创业者的心理素质。</a:t>
              </a:r>
              <a:endParaRPr kumimoji="1" lang="en-US" altLang="zh-CN" sz="2400">
                <a:latin typeface="楷体" panose="02010609060101010101" charset="-122"/>
                <a:ea typeface="楷体" panose="02010609060101010101" charset="-122"/>
                <a:cs typeface="楷体" panose="02010609060101010101" charset="-122"/>
                <a:sym typeface="+mn-lt"/>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一、什么样的人适合创业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10" name="组合 9"/>
          <p:cNvGrpSpPr/>
          <p:nvPr/>
        </p:nvGrpSpPr>
        <p:grpSpPr>
          <a:xfrm>
            <a:off x="424815" y="1137285"/>
            <a:ext cx="11343005" cy="2100580"/>
            <a:chOff x="1230" y="6904"/>
            <a:chExt cx="17863" cy="3308"/>
          </a:xfrm>
        </p:grpSpPr>
        <p:sp>
          <p:nvSpPr>
            <p:cNvPr id="29" name="Rectangle 7"/>
            <p:cNvSpPr>
              <a:spLocks noChangeArrowheads="1"/>
            </p:cNvSpPr>
            <p:nvPr/>
          </p:nvSpPr>
          <p:spPr bwMode="auto">
            <a:xfrm>
              <a:off x="1230" y="6904"/>
              <a:ext cx="17863" cy="3308"/>
            </a:xfrm>
            <a:prstGeom prst="rect">
              <a:avLst/>
            </a:prstGeom>
            <a:solidFill>
              <a:srgbClr val="E0EFDC"/>
            </a:solidFill>
            <a:ln w="19050">
              <a:solidFill>
                <a:schemeClr val="bg1">
                  <a:lumMod val="75000"/>
                </a:schemeClr>
              </a:solidFill>
              <a:prstDash val="dash"/>
              <a:miter lim="800000"/>
            </a:ln>
          </p:spPr>
          <p:txBody>
            <a:bodyPr wrap="none"/>
            <a:lstStyle>
              <a:lvl1pPr>
                <a:spcBef>
                  <a:spcPct val="20000"/>
                </a:spcBef>
                <a:defRPr sz="2200" b="1">
                  <a:solidFill>
                    <a:schemeClr val="tx1"/>
                  </a:solidFill>
                  <a:latin typeface="Arial" panose="020B0604020202020204" pitchFamily="34" charset="0"/>
                  <a:ea typeface="宋体" panose="02010600030101010101" pitchFamily="2" charset="-122"/>
                </a:defRPr>
              </a:lvl1pPr>
              <a:lvl2pPr marL="742950" indent="-285750">
                <a:spcBef>
                  <a:spcPct val="20000"/>
                </a:spcBef>
                <a:defRPr sz="2200" b="1">
                  <a:solidFill>
                    <a:schemeClr val="tx1"/>
                  </a:solidFill>
                  <a:latin typeface="Arial" panose="020B0604020202020204" pitchFamily="34" charset="0"/>
                  <a:ea typeface="宋体" panose="02010600030101010101" pitchFamily="2" charset="-122"/>
                </a:defRPr>
              </a:lvl2pPr>
              <a:lvl3pPr marL="1143000" indent="-228600">
                <a:spcBef>
                  <a:spcPct val="20000"/>
                </a:spcBef>
                <a:defRPr sz="2200" b="1">
                  <a:solidFill>
                    <a:schemeClr val="tx1"/>
                  </a:solidFill>
                  <a:latin typeface="Arial" panose="020B0604020202020204" pitchFamily="34" charset="0"/>
                  <a:ea typeface="宋体" panose="02010600030101010101" pitchFamily="2" charset="-122"/>
                </a:defRPr>
              </a:lvl3pPr>
              <a:lvl4pPr marL="1600200" indent="-228600">
                <a:spcBef>
                  <a:spcPct val="20000"/>
                </a:spcBef>
                <a:defRPr sz="2200" b="1">
                  <a:solidFill>
                    <a:schemeClr val="tx1"/>
                  </a:solidFill>
                  <a:latin typeface="Arial" panose="020B0604020202020204" pitchFamily="34" charset="0"/>
                  <a:ea typeface="宋体" panose="02010600030101010101" pitchFamily="2" charset="-122"/>
                </a:defRPr>
              </a:lvl4pPr>
              <a:lvl5pPr marL="2057400" indent="-228600">
                <a:spcBef>
                  <a:spcPct val="20000"/>
                </a:spcBef>
                <a:defRPr sz="2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sz="2200" b="1">
                  <a:solidFill>
                    <a:schemeClr val="tx1"/>
                  </a:solidFill>
                  <a:latin typeface="Arial" panose="020B0604020202020204" pitchFamily="34" charset="0"/>
                  <a:ea typeface="宋体" panose="02010600030101010101" pitchFamily="2" charset="-122"/>
                </a:defRPr>
              </a:lvl9pPr>
            </a:lstStyle>
            <a:p>
              <a:pPr algn="l" eaLnBrk="1" hangingPunct="1">
                <a:lnSpc>
                  <a:spcPct val="125000"/>
                </a:lnSpc>
                <a:spcBef>
                  <a:spcPct val="50000"/>
                </a:spcBef>
              </a:pPr>
              <a:endParaRPr kumimoji="1" lang="en-US" altLang="zh-CN" sz="1400" b="0">
                <a:latin typeface="思源黑体 CN Regular" panose="020B0500000000000000" pitchFamily="34" charset="-128"/>
                <a:ea typeface="思源黑体 CN Regular" panose="020B0500000000000000" pitchFamily="34" charset="-128"/>
                <a:cs typeface="+mn-ea"/>
                <a:sym typeface="+mn-lt"/>
              </a:endParaRPr>
            </a:p>
          </p:txBody>
        </p:sp>
        <p:sp>
          <p:nvSpPr>
            <p:cNvPr id="9" name="文本框 8"/>
            <p:cNvSpPr txBox="1"/>
            <p:nvPr/>
          </p:nvSpPr>
          <p:spPr>
            <a:xfrm>
              <a:off x="1478" y="7021"/>
              <a:ext cx="17107" cy="3165"/>
            </a:xfrm>
            <a:prstGeom prst="rect">
              <a:avLst/>
            </a:prstGeom>
            <a:noFill/>
          </p:spPr>
          <p:txBody>
            <a:bodyPr wrap="square" rtlCol="0" anchor="t">
              <a:spAutoFit/>
            </a:bodyPr>
            <a:p>
              <a:pPr algn="l" eaLnBrk="1" hangingPunct="1">
                <a:lnSpc>
                  <a:spcPct val="130000"/>
                </a:lnSpc>
                <a:spcBef>
                  <a:spcPct val="50000"/>
                </a:spcBef>
              </a:pPr>
              <a:r>
                <a:rPr kumimoji="1" lang="en-US" altLang="zh-CN" sz="2400">
                  <a:latin typeface="楷体" panose="02010609060101010101" charset="-122"/>
                  <a:ea typeface="楷体" panose="02010609060101010101" charset="-122"/>
                  <a:cs typeface="楷体" panose="02010609060101010101" charset="-122"/>
                  <a:sym typeface="+mn-lt"/>
                </a:rPr>
                <a:t>我国的《科学投资》杂志通过对上千案例的研究，发现了成功创业者最为明显，同时认为是最为重要的十种素质，专家将其称为“中国创业者十大素质”：</a:t>
              </a:r>
              <a:r>
                <a:rPr kumimoji="1" lang="en-US" altLang="zh-CN" sz="2400">
                  <a:latin typeface="微软雅黑" panose="020B0503020204020204" charset="-122"/>
                  <a:ea typeface="微软雅黑" panose="020B0503020204020204" charset="-122"/>
                  <a:cs typeface="楷体" panose="02010609060101010101" charset="-122"/>
                  <a:sym typeface="+mn-lt"/>
                </a:rPr>
                <a:t>欲望、忍耐、眼界、明势、敏感、人脉、谋略、胆量、与他人分享的愿望、自我反省的能力。</a:t>
              </a:r>
              <a:r>
                <a:rPr kumimoji="1" lang="en-US" altLang="zh-CN" sz="2400">
                  <a:latin typeface="楷体" panose="02010609060101010101" charset="-122"/>
                  <a:ea typeface="楷体" panose="02010609060101010101" charset="-122"/>
                  <a:cs typeface="楷体" panose="02010609060101010101" charset="-122"/>
                  <a:sym typeface="+mn-lt"/>
                </a:rPr>
                <a:t>这十种素质当中，有五项涉及创业者的心理素质。</a:t>
              </a:r>
              <a:endParaRPr kumimoji="1" lang="en-US" altLang="zh-CN" sz="2400">
                <a:latin typeface="楷体" panose="02010609060101010101" charset="-122"/>
                <a:ea typeface="楷体" panose="02010609060101010101" charset="-122"/>
                <a:cs typeface="楷体" panose="02010609060101010101" charset="-122"/>
                <a:sym typeface="+mn-lt"/>
              </a:endParaRPr>
            </a:p>
          </p:txBody>
        </p:sp>
      </p:grpSp>
      <p:sp>
        <p:nvSpPr>
          <p:cNvPr id="7" name="椭圆 45"/>
          <p:cNvSpPr/>
          <p:nvPr>
            <p:custDataLst>
              <p:tags r:id="rId1"/>
            </p:custDataLst>
          </p:nvPr>
        </p:nvSpPr>
        <p:spPr>
          <a:xfrm rot="20825450">
            <a:off x="4822279" y="4421397"/>
            <a:ext cx="2386185" cy="695538"/>
          </a:xfrm>
          <a:prstGeom prst="ellipse">
            <a:avLst/>
          </a:prstGeom>
          <a:gradFill flip="none" rotWithShape="1">
            <a:gsLst>
              <a:gs pos="0">
                <a:schemeClr val="accent1">
                  <a:lumMod val="60000"/>
                  <a:lumOff val="40000"/>
                  <a:alpha val="40000"/>
                </a:schemeClr>
              </a:gs>
              <a:gs pos="100000">
                <a:schemeClr val="accent1">
                  <a:lumMod val="60000"/>
                  <a:lumOff val="40000"/>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mn-ea"/>
                <a:sym typeface="微软雅黑 Light" panose="020B0502040204020203" pitchFamily="34" charset="-122"/>
              </a:rPr>
              <a:t>核心心理素质</a:t>
            </a:r>
            <a:endParaRPr lang="zh-CN" altLang="en-US" b="1">
              <a:solidFill>
                <a:schemeClr val="tx1"/>
              </a:solidFill>
              <a:latin typeface="+mn-ea"/>
              <a:sym typeface="微软雅黑 Light" panose="020B0502040204020203" pitchFamily="34" charset="-122"/>
            </a:endParaRPr>
          </a:p>
        </p:txBody>
      </p:sp>
      <p:sp>
        <p:nvSpPr>
          <p:cNvPr id="11" name="椭圆 33"/>
          <p:cNvSpPr/>
          <p:nvPr>
            <p:custDataLst>
              <p:tags r:id="rId2"/>
            </p:custDataLst>
          </p:nvPr>
        </p:nvSpPr>
        <p:spPr>
          <a:xfrm rot="20825450">
            <a:off x="4040703" y="4130490"/>
            <a:ext cx="3949368" cy="1277413"/>
          </a:xfrm>
          <a:prstGeom prst="ellipse">
            <a:avLst/>
          </a:prstGeom>
          <a:noFill/>
          <a:ln w="28575">
            <a:gradFill>
              <a:gsLst>
                <a:gs pos="43800">
                  <a:schemeClr val="accent1">
                    <a:alpha val="70000"/>
                  </a:schemeClr>
                </a:gs>
                <a:gs pos="0">
                  <a:schemeClr val="accent1">
                    <a:alpha val="0"/>
                    <a:lumMod val="51000"/>
                    <a:lumOff val="49000"/>
                  </a:schemeClr>
                </a:gs>
                <a:gs pos="100000">
                  <a:schemeClr val="accent1"/>
                </a:gs>
              </a:gsLst>
              <a:lin ang="4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sym typeface="微软雅黑 Light" panose="020B0502040204020203" pitchFamily="34" charset="-122"/>
            </a:endParaRPr>
          </a:p>
        </p:txBody>
      </p:sp>
      <p:sp>
        <p:nvSpPr>
          <p:cNvPr id="12" name="直接连接符 12"/>
          <p:cNvSpPr/>
          <p:nvPr>
            <p:custDataLst>
              <p:tags r:id="rId3"/>
            </p:custDataLst>
          </p:nvPr>
        </p:nvSpPr>
        <p:spPr>
          <a:xfrm rot="20825450">
            <a:off x="4510121" y="4330253"/>
            <a:ext cx="3010132" cy="877444"/>
          </a:xfrm>
          <a:prstGeom prst="arc">
            <a:avLst>
              <a:gd name="adj1" fmla="val 20527655"/>
              <a:gd name="adj2" fmla="val 873588"/>
            </a:avLst>
          </a:prstGeom>
          <a:noFill/>
          <a:ln cap="rnd">
            <a:gradFill flip="none" rotWithShape="1">
              <a:gsLst>
                <a:gs pos="0">
                  <a:schemeClr val="accent1">
                    <a:alpha val="0"/>
                  </a:schemeClr>
                </a:gs>
                <a:gs pos="100000">
                  <a:schemeClr val="accent1"/>
                </a:gs>
              </a:gsLst>
              <a:lin ang="5400000" scaled="1"/>
              <a:tileRect/>
            </a:gradFill>
            <a:headEnd type="none"/>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sym typeface="微软雅黑 Light" panose="020B0502040204020203" pitchFamily="34" charset="-122"/>
            </a:endParaRPr>
          </a:p>
        </p:txBody>
      </p:sp>
      <p:sp>
        <p:nvSpPr>
          <p:cNvPr id="13" name="椭圆 1"/>
          <p:cNvSpPr/>
          <p:nvPr>
            <p:custDataLst>
              <p:tags r:id="rId4"/>
            </p:custDataLst>
          </p:nvPr>
        </p:nvSpPr>
        <p:spPr>
          <a:xfrm rot="20825450">
            <a:off x="4315553" y="4273583"/>
            <a:ext cx="3399407" cy="990878"/>
          </a:xfrm>
          <a:prstGeom prst="arc">
            <a:avLst>
              <a:gd name="adj1" fmla="val 8633663"/>
              <a:gd name="adj2" fmla="val 11845791"/>
            </a:avLst>
          </a:prstGeom>
          <a:noFill/>
          <a:ln w="6350">
            <a:gradFill flip="none" rotWithShape="1">
              <a:gsLst>
                <a:gs pos="0">
                  <a:schemeClr val="accent1"/>
                </a:gs>
                <a:gs pos="56000">
                  <a:schemeClr val="accent1">
                    <a:alpha val="28000"/>
                  </a:schemeClr>
                </a:gs>
                <a:gs pos="100000">
                  <a:schemeClr val="accent1">
                    <a:alpha val="0"/>
                  </a:schemeClr>
                </a:gs>
              </a:gsLst>
              <a:lin ang="5400000" scaled="1"/>
              <a:tileRect/>
            </a:gradFill>
            <a:headEnd type="none"/>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sym typeface="微软雅黑 Light" panose="020B0502040204020203" pitchFamily="34" charset="-122"/>
            </a:endParaRPr>
          </a:p>
        </p:txBody>
      </p:sp>
      <p:sp>
        <p:nvSpPr>
          <p:cNvPr id="8" name="椭圆 7"/>
          <p:cNvSpPr/>
          <p:nvPr>
            <p:custDataLst>
              <p:tags r:id="rId5"/>
            </p:custDataLst>
          </p:nvPr>
        </p:nvSpPr>
        <p:spPr bwMode="auto">
          <a:xfrm>
            <a:off x="7604314" y="4002982"/>
            <a:ext cx="324676" cy="324676"/>
          </a:xfrm>
          <a:prstGeom prst="ellipse">
            <a:avLst/>
          </a:prstGeom>
          <a:solidFill>
            <a:srgbClr val="389A47"/>
          </a:solidFill>
          <a:ln>
            <a:noFill/>
          </a:ln>
          <a:effectLst/>
        </p:spPr>
        <p:style>
          <a:lnRef idx="1">
            <a:schemeClr val="accent1"/>
          </a:lnRef>
          <a:fillRef idx="2">
            <a:schemeClr val="accent1"/>
          </a:fillRef>
          <a:effectRef idx="1">
            <a:schemeClr val="accent1"/>
          </a:effectRef>
          <a:fontRef idx="minor">
            <a:schemeClr val="dk1"/>
          </a:fontRef>
        </p:style>
        <p:txBody>
          <a:bodyPr rtlCol="0" anchor="ctr">
            <a:normAutofit fontScale="47500"/>
          </a:bodyPr>
          <a:lstStyle/>
          <a:p>
            <a:pPr algn="ctr"/>
            <a:endParaRPr lang="zh-CN" altLang="en-US" dirty="0">
              <a:cs typeface="+mn-ea"/>
            </a:endParaRPr>
          </a:p>
        </p:txBody>
      </p:sp>
      <p:sp>
        <p:nvSpPr>
          <p:cNvPr id="14" name="Oval 41"/>
          <p:cNvSpPr/>
          <p:nvPr>
            <p:custDataLst>
              <p:tags r:id="rId6"/>
            </p:custDataLst>
          </p:nvPr>
        </p:nvSpPr>
        <p:spPr>
          <a:xfrm>
            <a:off x="7694042" y="4092710"/>
            <a:ext cx="145245" cy="145026"/>
          </a:xfrm>
          <a:custGeom>
            <a:avLst/>
            <a:gdLst>
              <a:gd name="connsiteX0" fmla="*/ 241805 w 609191"/>
              <a:gd name="connsiteY0" fmla="*/ 126251 h 608274"/>
              <a:gd name="connsiteX1" fmla="*/ 37679 w 609191"/>
              <a:gd name="connsiteY1" fmla="*/ 348029 h 608274"/>
              <a:gd name="connsiteX2" fmla="*/ 260645 w 609191"/>
              <a:gd name="connsiteY2" fmla="*/ 570653 h 608274"/>
              <a:gd name="connsiteX3" fmla="*/ 482764 w 609191"/>
              <a:gd name="connsiteY3" fmla="*/ 366839 h 608274"/>
              <a:gd name="connsiteX4" fmla="*/ 373117 w 609191"/>
              <a:gd name="connsiteY4" fmla="*/ 366839 h 608274"/>
              <a:gd name="connsiteX5" fmla="*/ 260645 w 609191"/>
              <a:gd name="connsiteY5" fmla="*/ 461927 h 608274"/>
              <a:gd name="connsiteX6" fmla="*/ 146571 w 609191"/>
              <a:gd name="connsiteY6" fmla="*/ 348029 h 608274"/>
              <a:gd name="connsiteX7" fmla="*/ 241805 w 609191"/>
              <a:gd name="connsiteY7" fmla="*/ 235635 h 608274"/>
              <a:gd name="connsiteX8" fmla="*/ 260645 w 609191"/>
              <a:gd name="connsiteY8" fmla="*/ 87783 h 608274"/>
              <a:gd name="connsiteX9" fmla="*/ 279484 w 609191"/>
              <a:gd name="connsiteY9" fmla="*/ 87783 h 608274"/>
              <a:gd name="connsiteX10" fmla="*/ 279484 w 609191"/>
              <a:gd name="connsiteY10" fmla="*/ 271752 h 608274"/>
              <a:gd name="connsiteX11" fmla="*/ 260645 w 609191"/>
              <a:gd name="connsiteY11" fmla="*/ 271752 h 608274"/>
              <a:gd name="connsiteX12" fmla="*/ 184251 w 609191"/>
              <a:gd name="connsiteY12" fmla="*/ 348029 h 608274"/>
              <a:gd name="connsiteX13" fmla="*/ 260645 w 609191"/>
              <a:gd name="connsiteY13" fmla="*/ 424306 h 608274"/>
              <a:gd name="connsiteX14" fmla="*/ 337040 w 609191"/>
              <a:gd name="connsiteY14" fmla="*/ 348029 h 608274"/>
              <a:gd name="connsiteX15" fmla="*/ 337040 w 609191"/>
              <a:gd name="connsiteY15" fmla="*/ 329218 h 608274"/>
              <a:gd name="connsiteX16" fmla="*/ 521196 w 609191"/>
              <a:gd name="connsiteY16" fmla="*/ 329218 h 608274"/>
              <a:gd name="connsiteX17" fmla="*/ 521196 w 609191"/>
              <a:gd name="connsiteY17" fmla="*/ 348029 h 608274"/>
              <a:gd name="connsiteX18" fmla="*/ 260645 w 609191"/>
              <a:gd name="connsiteY18" fmla="*/ 608274 h 608274"/>
              <a:gd name="connsiteX19" fmla="*/ 0 w 609191"/>
              <a:gd name="connsiteY19" fmla="*/ 348029 h 608274"/>
              <a:gd name="connsiteX20" fmla="*/ 260645 w 609191"/>
              <a:gd name="connsiteY20" fmla="*/ 87783 h 608274"/>
              <a:gd name="connsiteX21" fmla="*/ 367364 w 609191"/>
              <a:gd name="connsiteY21" fmla="*/ 38378 h 608274"/>
              <a:gd name="connsiteX22" fmla="*/ 367364 w 609191"/>
              <a:gd name="connsiteY22" fmla="*/ 147868 h 608274"/>
              <a:gd name="connsiteX23" fmla="*/ 461099 w 609191"/>
              <a:gd name="connsiteY23" fmla="*/ 241461 h 608274"/>
              <a:gd name="connsiteX24" fmla="*/ 570661 w 609191"/>
              <a:gd name="connsiteY24" fmla="*/ 241461 h 608274"/>
              <a:gd name="connsiteX25" fmla="*/ 367364 w 609191"/>
              <a:gd name="connsiteY25" fmla="*/ 38378 h 608274"/>
              <a:gd name="connsiteX26" fmla="*/ 329681 w 609191"/>
              <a:gd name="connsiteY26" fmla="*/ 0 h 608274"/>
              <a:gd name="connsiteX27" fmla="*/ 348523 w 609191"/>
              <a:gd name="connsiteY27" fmla="*/ 0 h 608274"/>
              <a:gd name="connsiteX28" fmla="*/ 609191 w 609191"/>
              <a:gd name="connsiteY28" fmla="*/ 260274 h 608274"/>
              <a:gd name="connsiteX29" fmla="*/ 609191 w 609191"/>
              <a:gd name="connsiteY29" fmla="*/ 279086 h 608274"/>
              <a:gd name="connsiteX30" fmla="*/ 424924 w 609191"/>
              <a:gd name="connsiteY30" fmla="*/ 279086 h 608274"/>
              <a:gd name="connsiteX31" fmla="*/ 424924 w 609191"/>
              <a:gd name="connsiteY31" fmla="*/ 260274 h 608274"/>
              <a:gd name="connsiteX32" fmla="*/ 348523 w 609191"/>
              <a:gd name="connsiteY32" fmla="*/ 183988 h 608274"/>
              <a:gd name="connsiteX33" fmla="*/ 329681 w 609191"/>
              <a:gd name="connsiteY33" fmla="*/ 183988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191" h="608274">
                <a:moveTo>
                  <a:pt x="241805" y="126251"/>
                </a:moveTo>
                <a:cubicBezTo>
                  <a:pt x="127638" y="135844"/>
                  <a:pt x="37679" y="231591"/>
                  <a:pt x="37679" y="348029"/>
                </a:cubicBezTo>
                <a:cubicBezTo>
                  <a:pt x="37679" y="470768"/>
                  <a:pt x="137717" y="570653"/>
                  <a:pt x="260645" y="570653"/>
                </a:cubicBezTo>
                <a:cubicBezTo>
                  <a:pt x="377168" y="570653"/>
                  <a:pt x="473155" y="480832"/>
                  <a:pt x="482764" y="366839"/>
                </a:cubicBezTo>
                <a:lnTo>
                  <a:pt x="373117" y="366839"/>
                </a:lnTo>
                <a:cubicBezTo>
                  <a:pt x="364169" y="420732"/>
                  <a:pt x="317069" y="461927"/>
                  <a:pt x="260645" y="461927"/>
                </a:cubicBezTo>
                <a:cubicBezTo>
                  <a:pt x="197721" y="461927"/>
                  <a:pt x="146571" y="410856"/>
                  <a:pt x="146571" y="348029"/>
                </a:cubicBezTo>
                <a:cubicBezTo>
                  <a:pt x="146571" y="291597"/>
                  <a:pt x="187830" y="244664"/>
                  <a:pt x="241805" y="235635"/>
                </a:cubicBezTo>
                <a:close/>
                <a:moveTo>
                  <a:pt x="260645" y="87783"/>
                </a:moveTo>
                <a:lnTo>
                  <a:pt x="279484" y="87783"/>
                </a:lnTo>
                <a:lnTo>
                  <a:pt x="279484" y="271752"/>
                </a:lnTo>
                <a:lnTo>
                  <a:pt x="260645" y="271752"/>
                </a:lnTo>
                <a:cubicBezTo>
                  <a:pt x="218444" y="271752"/>
                  <a:pt x="184251" y="305987"/>
                  <a:pt x="184251" y="348029"/>
                </a:cubicBezTo>
                <a:cubicBezTo>
                  <a:pt x="184251" y="390071"/>
                  <a:pt x="218444" y="424306"/>
                  <a:pt x="260645" y="424306"/>
                </a:cubicBezTo>
                <a:cubicBezTo>
                  <a:pt x="302751" y="424306"/>
                  <a:pt x="337040" y="390071"/>
                  <a:pt x="337040" y="348029"/>
                </a:cubicBezTo>
                <a:lnTo>
                  <a:pt x="337040" y="329218"/>
                </a:lnTo>
                <a:lnTo>
                  <a:pt x="521196" y="329218"/>
                </a:lnTo>
                <a:lnTo>
                  <a:pt x="521196" y="348029"/>
                </a:lnTo>
                <a:cubicBezTo>
                  <a:pt x="521196" y="491554"/>
                  <a:pt x="404297" y="608274"/>
                  <a:pt x="260645" y="608274"/>
                </a:cubicBezTo>
                <a:cubicBezTo>
                  <a:pt x="116899" y="608274"/>
                  <a:pt x="0" y="491554"/>
                  <a:pt x="0" y="348029"/>
                </a:cubicBezTo>
                <a:cubicBezTo>
                  <a:pt x="0" y="204503"/>
                  <a:pt x="116899" y="87783"/>
                  <a:pt x="260645" y="87783"/>
                </a:cubicBezTo>
                <a:close/>
                <a:moveTo>
                  <a:pt x="367364" y="38378"/>
                </a:moveTo>
                <a:lnTo>
                  <a:pt x="367364" y="147868"/>
                </a:lnTo>
                <a:cubicBezTo>
                  <a:pt x="415221" y="155863"/>
                  <a:pt x="453091" y="193677"/>
                  <a:pt x="461099" y="241461"/>
                </a:cubicBezTo>
                <a:lnTo>
                  <a:pt x="570661" y="241461"/>
                </a:lnTo>
                <a:cubicBezTo>
                  <a:pt x="561617" y="133664"/>
                  <a:pt x="475324" y="47502"/>
                  <a:pt x="367364" y="38378"/>
                </a:cubicBezTo>
                <a:close/>
                <a:moveTo>
                  <a:pt x="329681" y="0"/>
                </a:moveTo>
                <a:lnTo>
                  <a:pt x="348523" y="0"/>
                </a:lnTo>
                <a:cubicBezTo>
                  <a:pt x="492281" y="0"/>
                  <a:pt x="609191" y="116733"/>
                  <a:pt x="609191" y="260274"/>
                </a:cubicBezTo>
                <a:lnTo>
                  <a:pt x="609191" y="279086"/>
                </a:lnTo>
                <a:lnTo>
                  <a:pt x="424924" y="279086"/>
                </a:lnTo>
                <a:lnTo>
                  <a:pt x="424924" y="260274"/>
                </a:lnTo>
                <a:cubicBezTo>
                  <a:pt x="424924" y="218133"/>
                  <a:pt x="390633" y="183988"/>
                  <a:pt x="348523" y="183988"/>
                </a:cubicBezTo>
                <a:lnTo>
                  <a:pt x="329681" y="183988"/>
                </a:lnTo>
                <a:close/>
              </a:path>
            </a:pathLst>
          </a:cu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椭圆 14"/>
          <p:cNvSpPr/>
          <p:nvPr>
            <p:custDataLst>
              <p:tags r:id="rId7"/>
            </p:custDataLst>
          </p:nvPr>
        </p:nvSpPr>
        <p:spPr bwMode="auto">
          <a:xfrm>
            <a:off x="6679645" y="5011712"/>
            <a:ext cx="324676" cy="324676"/>
          </a:xfrm>
          <a:prstGeom prst="ellipse">
            <a:avLst/>
          </a:prstGeom>
          <a:solidFill>
            <a:srgbClr val="389A47"/>
          </a:solidFill>
          <a:ln>
            <a:noFill/>
          </a:ln>
          <a:effectLst/>
        </p:spPr>
        <p:style>
          <a:lnRef idx="1">
            <a:schemeClr val="accent1"/>
          </a:lnRef>
          <a:fillRef idx="2">
            <a:schemeClr val="accent1"/>
          </a:fillRef>
          <a:effectRef idx="1">
            <a:schemeClr val="accent1"/>
          </a:effectRef>
          <a:fontRef idx="minor">
            <a:schemeClr val="dk1"/>
          </a:fontRef>
        </p:style>
        <p:txBody>
          <a:bodyPr rtlCol="0" anchor="ctr">
            <a:normAutofit fontScale="47500"/>
          </a:bodyPr>
          <a:lstStyle/>
          <a:p>
            <a:pPr algn="ctr"/>
            <a:endParaRPr lang="zh-CN" altLang="en-US">
              <a:cs typeface="+mn-ea"/>
            </a:endParaRPr>
          </a:p>
        </p:txBody>
      </p:sp>
      <p:sp>
        <p:nvSpPr>
          <p:cNvPr id="16" name="Oval 42"/>
          <p:cNvSpPr/>
          <p:nvPr>
            <p:custDataLst>
              <p:tags r:id="rId8"/>
            </p:custDataLst>
          </p:nvPr>
        </p:nvSpPr>
        <p:spPr>
          <a:xfrm>
            <a:off x="6769373" y="5103801"/>
            <a:ext cx="145245" cy="140391"/>
          </a:xfrm>
          <a:custGeom>
            <a:avLst/>
            <a:gdLst>
              <a:gd name="T0" fmla="*/ 8000 w 9600"/>
              <a:gd name="T1" fmla="*/ 960 h 9280"/>
              <a:gd name="T2" fmla="*/ 7360 w 9600"/>
              <a:gd name="T3" fmla="*/ 960 h 9280"/>
              <a:gd name="T4" fmla="*/ 7360 w 9600"/>
              <a:gd name="T5" fmla="*/ 320 h 9280"/>
              <a:gd name="T6" fmla="*/ 7040 w 9600"/>
              <a:gd name="T7" fmla="*/ 0 h 9280"/>
              <a:gd name="T8" fmla="*/ 6720 w 9600"/>
              <a:gd name="T9" fmla="*/ 320 h 9280"/>
              <a:gd name="T10" fmla="*/ 6720 w 9600"/>
              <a:gd name="T11" fmla="*/ 960 h 9280"/>
              <a:gd name="T12" fmla="*/ 2880 w 9600"/>
              <a:gd name="T13" fmla="*/ 960 h 9280"/>
              <a:gd name="T14" fmla="*/ 2880 w 9600"/>
              <a:gd name="T15" fmla="*/ 320 h 9280"/>
              <a:gd name="T16" fmla="*/ 2560 w 9600"/>
              <a:gd name="T17" fmla="*/ 0 h 9280"/>
              <a:gd name="T18" fmla="*/ 2240 w 9600"/>
              <a:gd name="T19" fmla="*/ 320 h 9280"/>
              <a:gd name="T20" fmla="*/ 2240 w 9600"/>
              <a:gd name="T21" fmla="*/ 960 h 9280"/>
              <a:gd name="T22" fmla="*/ 1600 w 9600"/>
              <a:gd name="T23" fmla="*/ 960 h 9280"/>
              <a:gd name="T24" fmla="*/ 0 w 9600"/>
              <a:gd name="T25" fmla="*/ 2560 h 9280"/>
              <a:gd name="T26" fmla="*/ 0 w 9600"/>
              <a:gd name="T27" fmla="*/ 7680 h 9280"/>
              <a:gd name="T28" fmla="*/ 1600 w 9600"/>
              <a:gd name="T29" fmla="*/ 9280 h 9280"/>
              <a:gd name="T30" fmla="*/ 8000 w 9600"/>
              <a:gd name="T31" fmla="*/ 9280 h 9280"/>
              <a:gd name="T32" fmla="*/ 9600 w 9600"/>
              <a:gd name="T33" fmla="*/ 7680 h 9280"/>
              <a:gd name="T34" fmla="*/ 9600 w 9600"/>
              <a:gd name="T35" fmla="*/ 2560 h 9280"/>
              <a:gd name="T36" fmla="*/ 8000 w 9600"/>
              <a:gd name="T37" fmla="*/ 960 h 9280"/>
              <a:gd name="T38" fmla="*/ 640 w 9600"/>
              <a:gd name="T39" fmla="*/ 2560 h 9280"/>
              <a:gd name="T40" fmla="*/ 1600 w 9600"/>
              <a:gd name="T41" fmla="*/ 1600 h 9280"/>
              <a:gd name="T42" fmla="*/ 2240 w 9600"/>
              <a:gd name="T43" fmla="*/ 1600 h 9280"/>
              <a:gd name="T44" fmla="*/ 2240 w 9600"/>
              <a:gd name="T45" fmla="*/ 3520 h 9280"/>
              <a:gd name="T46" fmla="*/ 2560 w 9600"/>
              <a:gd name="T47" fmla="*/ 3840 h 9280"/>
              <a:gd name="T48" fmla="*/ 2880 w 9600"/>
              <a:gd name="T49" fmla="*/ 3520 h 9280"/>
              <a:gd name="T50" fmla="*/ 2880 w 9600"/>
              <a:gd name="T51" fmla="*/ 1600 h 9280"/>
              <a:gd name="T52" fmla="*/ 6720 w 9600"/>
              <a:gd name="T53" fmla="*/ 1600 h 9280"/>
              <a:gd name="T54" fmla="*/ 6720 w 9600"/>
              <a:gd name="T55" fmla="*/ 3520 h 9280"/>
              <a:gd name="T56" fmla="*/ 7040 w 9600"/>
              <a:gd name="T57" fmla="*/ 3840 h 9280"/>
              <a:gd name="T58" fmla="*/ 7360 w 9600"/>
              <a:gd name="T59" fmla="*/ 3520 h 9280"/>
              <a:gd name="T60" fmla="*/ 7360 w 9600"/>
              <a:gd name="T61" fmla="*/ 1600 h 9280"/>
              <a:gd name="T62" fmla="*/ 8000 w 9600"/>
              <a:gd name="T63" fmla="*/ 1600 h 9280"/>
              <a:gd name="T64" fmla="*/ 8960 w 9600"/>
              <a:gd name="T65" fmla="*/ 2560 h 9280"/>
              <a:gd name="T66" fmla="*/ 8960 w 9600"/>
              <a:gd name="T67" fmla="*/ 4480 h 9280"/>
              <a:gd name="T68" fmla="*/ 640 w 9600"/>
              <a:gd name="T69" fmla="*/ 4480 h 9280"/>
              <a:gd name="T70" fmla="*/ 640 w 9600"/>
              <a:gd name="T71" fmla="*/ 2560 h 9280"/>
              <a:gd name="T72" fmla="*/ 8960 w 9600"/>
              <a:gd name="T73" fmla="*/ 7680 h 9280"/>
              <a:gd name="T74" fmla="*/ 8000 w 9600"/>
              <a:gd name="T75" fmla="*/ 8640 h 9280"/>
              <a:gd name="T76" fmla="*/ 1600 w 9600"/>
              <a:gd name="T77" fmla="*/ 8640 h 9280"/>
              <a:gd name="T78" fmla="*/ 640 w 9600"/>
              <a:gd name="T79" fmla="*/ 7680 h 9280"/>
              <a:gd name="T80" fmla="*/ 640 w 9600"/>
              <a:gd name="T81" fmla="*/ 5120 h 9280"/>
              <a:gd name="T82" fmla="*/ 8960 w 9600"/>
              <a:gd name="T83" fmla="*/ 5120 h 9280"/>
              <a:gd name="T84" fmla="*/ 8960 w 9600"/>
              <a:gd name="T85" fmla="*/ 7680 h 9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00" h="9280">
                <a:moveTo>
                  <a:pt x="8000" y="960"/>
                </a:moveTo>
                <a:lnTo>
                  <a:pt x="7360" y="960"/>
                </a:lnTo>
                <a:lnTo>
                  <a:pt x="7360" y="320"/>
                </a:lnTo>
                <a:cubicBezTo>
                  <a:pt x="7360" y="144"/>
                  <a:pt x="7217" y="0"/>
                  <a:pt x="7040" y="0"/>
                </a:cubicBezTo>
                <a:cubicBezTo>
                  <a:pt x="6863" y="0"/>
                  <a:pt x="6720" y="144"/>
                  <a:pt x="6720" y="320"/>
                </a:cubicBezTo>
                <a:lnTo>
                  <a:pt x="6720" y="960"/>
                </a:lnTo>
                <a:lnTo>
                  <a:pt x="2880" y="960"/>
                </a:lnTo>
                <a:lnTo>
                  <a:pt x="2880" y="320"/>
                </a:lnTo>
                <a:cubicBezTo>
                  <a:pt x="2880" y="144"/>
                  <a:pt x="2737" y="0"/>
                  <a:pt x="2560" y="0"/>
                </a:cubicBezTo>
                <a:cubicBezTo>
                  <a:pt x="2383" y="0"/>
                  <a:pt x="2240" y="144"/>
                  <a:pt x="2240" y="320"/>
                </a:cubicBezTo>
                <a:lnTo>
                  <a:pt x="2240" y="960"/>
                </a:lnTo>
                <a:lnTo>
                  <a:pt x="1600" y="960"/>
                </a:lnTo>
                <a:cubicBezTo>
                  <a:pt x="716" y="960"/>
                  <a:pt x="0" y="1677"/>
                  <a:pt x="0" y="2560"/>
                </a:cubicBezTo>
                <a:lnTo>
                  <a:pt x="0" y="7680"/>
                </a:lnTo>
                <a:cubicBezTo>
                  <a:pt x="0" y="8564"/>
                  <a:pt x="716" y="9280"/>
                  <a:pt x="1600" y="9280"/>
                </a:cubicBezTo>
                <a:lnTo>
                  <a:pt x="8000" y="9280"/>
                </a:lnTo>
                <a:cubicBezTo>
                  <a:pt x="8884" y="9280"/>
                  <a:pt x="9600" y="8564"/>
                  <a:pt x="9600" y="7680"/>
                </a:cubicBezTo>
                <a:lnTo>
                  <a:pt x="9600" y="2560"/>
                </a:lnTo>
                <a:cubicBezTo>
                  <a:pt x="9600" y="1677"/>
                  <a:pt x="8884" y="960"/>
                  <a:pt x="8000" y="960"/>
                </a:cubicBezTo>
                <a:close/>
                <a:moveTo>
                  <a:pt x="640" y="2560"/>
                </a:moveTo>
                <a:cubicBezTo>
                  <a:pt x="640" y="2030"/>
                  <a:pt x="1070" y="1600"/>
                  <a:pt x="1600" y="1600"/>
                </a:cubicBezTo>
                <a:lnTo>
                  <a:pt x="2240" y="1600"/>
                </a:lnTo>
                <a:lnTo>
                  <a:pt x="2240" y="3520"/>
                </a:lnTo>
                <a:cubicBezTo>
                  <a:pt x="2240" y="3697"/>
                  <a:pt x="2383" y="3840"/>
                  <a:pt x="2560" y="3840"/>
                </a:cubicBezTo>
                <a:cubicBezTo>
                  <a:pt x="2737" y="3840"/>
                  <a:pt x="2880" y="3697"/>
                  <a:pt x="2880" y="3520"/>
                </a:cubicBezTo>
                <a:lnTo>
                  <a:pt x="2880" y="1600"/>
                </a:lnTo>
                <a:lnTo>
                  <a:pt x="6720" y="1600"/>
                </a:lnTo>
                <a:lnTo>
                  <a:pt x="6720" y="3520"/>
                </a:lnTo>
                <a:cubicBezTo>
                  <a:pt x="6720" y="3697"/>
                  <a:pt x="6863" y="3840"/>
                  <a:pt x="7040" y="3840"/>
                </a:cubicBezTo>
                <a:cubicBezTo>
                  <a:pt x="7217" y="3840"/>
                  <a:pt x="7360" y="3697"/>
                  <a:pt x="7360" y="3520"/>
                </a:cubicBezTo>
                <a:lnTo>
                  <a:pt x="7360" y="1600"/>
                </a:lnTo>
                <a:lnTo>
                  <a:pt x="8000" y="1600"/>
                </a:lnTo>
                <a:cubicBezTo>
                  <a:pt x="8530" y="1600"/>
                  <a:pt x="8960" y="2030"/>
                  <a:pt x="8960" y="2560"/>
                </a:cubicBezTo>
                <a:lnTo>
                  <a:pt x="8960" y="4480"/>
                </a:lnTo>
                <a:lnTo>
                  <a:pt x="640" y="4480"/>
                </a:lnTo>
                <a:lnTo>
                  <a:pt x="640" y="2560"/>
                </a:lnTo>
                <a:close/>
                <a:moveTo>
                  <a:pt x="8960" y="7680"/>
                </a:moveTo>
                <a:cubicBezTo>
                  <a:pt x="8960" y="8211"/>
                  <a:pt x="8530" y="8640"/>
                  <a:pt x="8000" y="8640"/>
                </a:cubicBezTo>
                <a:lnTo>
                  <a:pt x="1600" y="8640"/>
                </a:lnTo>
                <a:cubicBezTo>
                  <a:pt x="1070" y="8640"/>
                  <a:pt x="640" y="8211"/>
                  <a:pt x="640" y="7680"/>
                </a:cubicBezTo>
                <a:lnTo>
                  <a:pt x="640" y="5120"/>
                </a:lnTo>
                <a:lnTo>
                  <a:pt x="8960" y="5120"/>
                </a:lnTo>
                <a:lnTo>
                  <a:pt x="8960" y="7680"/>
                </a:lnTo>
                <a:close/>
              </a:path>
            </a:pathLst>
          </a:cu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椭圆 16"/>
          <p:cNvSpPr/>
          <p:nvPr>
            <p:custDataLst>
              <p:tags r:id="rId9"/>
            </p:custDataLst>
          </p:nvPr>
        </p:nvSpPr>
        <p:spPr bwMode="auto">
          <a:xfrm>
            <a:off x="5076823" y="5346538"/>
            <a:ext cx="324676" cy="324676"/>
          </a:xfrm>
          <a:prstGeom prst="ellipse">
            <a:avLst/>
          </a:prstGeom>
          <a:solidFill>
            <a:srgbClr val="389A47"/>
          </a:solidFill>
          <a:ln>
            <a:noFill/>
          </a:ln>
          <a:effectLst/>
        </p:spPr>
        <p:style>
          <a:lnRef idx="1">
            <a:schemeClr val="accent1"/>
          </a:lnRef>
          <a:fillRef idx="2">
            <a:schemeClr val="accent1"/>
          </a:fillRef>
          <a:effectRef idx="1">
            <a:schemeClr val="accent1"/>
          </a:effectRef>
          <a:fontRef idx="minor">
            <a:schemeClr val="dk1"/>
          </a:fontRef>
        </p:style>
        <p:txBody>
          <a:bodyPr rtlCol="0" anchor="ctr">
            <a:normAutofit fontScale="47500"/>
          </a:bodyPr>
          <a:lstStyle/>
          <a:p>
            <a:pPr algn="ctr"/>
            <a:endParaRPr lang="zh-CN" altLang="en-US">
              <a:cs typeface="+mn-ea"/>
            </a:endParaRPr>
          </a:p>
        </p:txBody>
      </p:sp>
      <p:sp>
        <p:nvSpPr>
          <p:cNvPr id="18" name="Oval 43"/>
          <p:cNvSpPr/>
          <p:nvPr>
            <p:custDataLst>
              <p:tags r:id="rId10"/>
            </p:custDataLst>
          </p:nvPr>
        </p:nvSpPr>
        <p:spPr>
          <a:xfrm>
            <a:off x="5169857" y="5436266"/>
            <a:ext cx="139081" cy="145245"/>
          </a:xfrm>
          <a:custGeom>
            <a:avLst/>
            <a:gdLst>
              <a:gd name="T0" fmla="*/ 10185 w 10671"/>
              <a:gd name="T1" fmla="*/ 3987 h 11145"/>
              <a:gd name="T2" fmla="*/ 10185 w 10671"/>
              <a:gd name="T3" fmla="*/ 2746 h 11145"/>
              <a:gd name="T4" fmla="*/ 7848 w 10671"/>
              <a:gd name="T5" fmla="*/ 408 h 11145"/>
              <a:gd name="T6" fmla="*/ 4449 w 10671"/>
              <a:gd name="T7" fmla="*/ 408 h 11145"/>
              <a:gd name="T8" fmla="*/ 4348 w 10671"/>
              <a:gd name="T9" fmla="*/ 200 h 11145"/>
              <a:gd name="T10" fmla="*/ 4030 w 10671"/>
              <a:gd name="T11" fmla="*/ 0 h 11145"/>
              <a:gd name="T12" fmla="*/ 2544 w 10671"/>
              <a:gd name="T13" fmla="*/ 0 h 11145"/>
              <a:gd name="T14" fmla="*/ 0 w 10671"/>
              <a:gd name="T15" fmla="*/ 2543 h 11145"/>
              <a:gd name="T16" fmla="*/ 0 w 10671"/>
              <a:gd name="T17" fmla="*/ 8601 h 11145"/>
              <a:gd name="T18" fmla="*/ 2544 w 10671"/>
              <a:gd name="T19" fmla="*/ 11145 h 11145"/>
              <a:gd name="T20" fmla="*/ 8128 w 10671"/>
              <a:gd name="T21" fmla="*/ 11145 h 11145"/>
              <a:gd name="T22" fmla="*/ 10671 w 10671"/>
              <a:gd name="T23" fmla="*/ 8601 h 11145"/>
              <a:gd name="T24" fmla="*/ 10671 w 10671"/>
              <a:gd name="T25" fmla="*/ 4612 h 11145"/>
              <a:gd name="T26" fmla="*/ 10185 w 10671"/>
              <a:gd name="T27" fmla="*/ 3987 h 11145"/>
              <a:gd name="T28" fmla="*/ 7848 w 10671"/>
              <a:gd name="T29" fmla="*/ 1115 h 11145"/>
              <a:gd name="T30" fmla="*/ 9479 w 10671"/>
              <a:gd name="T31" fmla="*/ 2746 h 11145"/>
              <a:gd name="T32" fmla="*/ 9479 w 10671"/>
              <a:gd name="T33" fmla="*/ 3966 h 11145"/>
              <a:gd name="T34" fmla="*/ 6166 w 10671"/>
              <a:gd name="T35" fmla="*/ 3966 h 11145"/>
              <a:gd name="T36" fmla="*/ 4790 w 10671"/>
              <a:gd name="T37" fmla="*/ 1115 h 11145"/>
              <a:gd name="T38" fmla="*/ 7848 w 10671"/>
              <a:gd name="T39" fmla="*/ 1115 h 11145"/>
              <a:gd name="T40" fmla="*/ 9964 w 10671"/>
              <a:gd name="T41" fmla="*/ 8601 h 11145"/>
              <a:gd name="T42" fmla="*/ 8126 w 10671"/>
              <a:gd name="T43" fmla="*/ 10438 h 11145"/>
              <a:gd name="T44" fmla="*/ 2544 w 10671"/>
              <a:gd name="T45" fmla="*/ 10438 h 11145"/>
              <a:gd name="T46" fmla="*/ 706 w 10671"/>
              <a:gd name="T47" fmla="*/ 8601 h 11145"/>
              <a:gd name="T48" fmla="*/ 706 w 10671"/>
              <a:gd name="T49" fmla="*/ 2543 h 11145"/>
              <a:gd name="T50" fmla="*/ 2544 w 10671"/>
              <a:gd name="T51" fmla="*/ 706 h 11145"/>
              <a:gd name="T52" fmla="*/ 3809 w 10671"/>
              <a:gd name="T53" fmla="*/ 706 h 11145"/>
              <a:gd name="T54" fmla="*/ 5626 w 10671"/>
              <a:gd name="T55" fmla="*/ 4472 h 11145"/>
              <a:gd name="T56" fmla="*/ 5944 w 10671"/>
              <a:gd name="T57" fmla="*/ 4672 h 11145"/>
              <a:gd name="T58" fmla="*/ 9964 w 10671"/>
              <a:gd name="T59" fmla="*/ 4672 h 11145"/>
              <a:gd name="T60" fmla="*/ 9964 w 10671"/>
              <a:gd name="T61" fmla="*/ 8601 h 1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71" h="11145">
                <a:moveTo>
                  <a:pt x="10185" y="3987"/>
                </a:moveTo>
                <a:lnTo>
                  <a:pt x="10185" y="2746"/>
                </a:lnTo>
                <a:cubicBezTo>
                  <a:pt x="10185" y="1457"/>
                  <a:pt x="9136" y="408"/>
                  <a:pt x="7848" y="408"/>
                </a:cubicBezTo>
                <a:lnTo>
                  <a:pt x="4449" y="408"/>
                </a:lnTo>
                <a:lnTo>
                  <a:pt x="4348" y="200"/>
                </a:lnTo>
                <a:cubicBezTo>
                  <a:pt x="4289" y="77"/>
                  <a:pt x="4165" y="0"/>
                  <a:pt x="4030" y="0"/>
                </a:cubicBezTo>
                <a:lnTo>
                  <a:pt x="2544" y="0"/>
                </a:lnTo>
                <a:cubicBezTo>
                  <a:pt x="1141" y="0"/>
                  <a:pt x="0" y="1141"/>
                  <a:pt x="0" y="2543"/>
                </a:cubicBezTo>
                <a:lnTo>
                  <a:pt x="0" y="8601"/>
                </a:lnTo>
                <a:cubicBezTo>
                  <a:pt x="0" y="10003"/>
                  <a:pt x="1141" y="11145"/>
                  <a:pt x="2544" y="11145"/>
                </a:cubicBezTo>
                <a:lnTo>
                  <a:pt x="8128" y="11145"/>
                </a:lnTo>
                <a:cubicBezTo>
                  <a:pt x="9530" y="11145"/>
                  <a:pt x="10671" y="10003"/>
                  <a:pt x="10671" y="8601"/>
                </a:cubicBezTo>
                <a:lnTo>
                  <a:pt x="10671" y="4612"/>
                </a:lnTo>
                <a:cubicBezTo>
                  <a:pt x="10670" y="4311"/>
                  <a:pt x="10464" y="4058"/>
                  <a:pt x="10185" y="3987"/>
                </a:cubicBezTo>
                <a:close/>
                <a:moveTo>
                  <a:pt x="7848" y="1115"/>
                </a:moveTo>
                <a:cubicBezTo>
                  <a:pt x="8748" y="1115"/>
                  <a:pt x="9479" y="1846"/>
                  <a:pt x="9479" y="2746"/>
                </a:cubicBezTo>
                <a:lnTo>
                  <a:pt x="9479" y="3966"/>
                </a:lnTo>
                <a:lnTo>
                  <a:pt x="6166" y="3966"/>
                </a:lnTo>
                <a:lnTo>
                  <a:pt x="4790" y="1115"/>
                </a:lnTo>
                <a:lnTo>
                  <a:pt x="7848" y="1115"/>
                </a:lnTo>
                <a:close/>
                <a:moveTo>
                  <a:pt x="9964" y="8601"/>
                </a:moveTo>
                <a:cubicBezTo>
                  <a:pt x="9964" y="9615"/>
                  <a:pt x="9140" y="10438"/>
                  <a:pt x="8126" y="10438"/>
                </a:cubicBezTo>
                <a:lnTo>
                  <a:pt x="2544" y="10438"/>
                </a:lnTo>
                <a:cubicBezTo>
                  <a:pt x="1530" y="10438"/>
                  <a:pt x="706" y="9615"/>
                  <a:pt x="706" y="8601"/>
                </a:cubicBezTo>
                <a:lnTo>
                  <a:pt x="706" y="2543"/>
                </a:lnTo>
                <a:cubicBezTo>
                  <a:pt x="706" y="1530"/>
                  <a:pt x="1530" y="706"/>
                  <a:pt x="2544" y="706"/>
                </a:cubicBezTo>
                <a:lnTo>
                  <a:pt x="3809" y="706"/>
                </a:lnTo>
                <a:lnTo>
                  <a:pt x="5626" y="4472"/>
                </a:lnTo>
                <a:cubicBezTo>
                  <a:pt x="5685" y="4595"/>
                  <a:pt x="5809" y="4672"/>
                  <a:pt x="5944" y="4672"/>
                </a:cubicBezTo>
                <a:lnTo>
                  <a:pt x="9964" y="4672"/>
                </a:lnTo>
                <a:lnTo>
                  <a:pt x="9964" y="8601"/>
                </a:lnTo>
                <a:close/>
              </a:path>
            </a:pathLst>
          </a:cu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椭圆 18"/>
          <p:cNvSpPr/>
          <p:nvPr>
            <p:custDataLst>
              <p:tags r:id="rId11"/>
            </p:custDataLst>
          </p:nvPr>
        </p:nvSpPr>
        <p:spPr bwMode="auto">
          <a:xfrm>
            <a:off x="4163488" y="4563073"/>
            <a:ext cx="324676" cy="324676"/>
          </a:xfrm>
          <a:prstGeom prst="ellipse">
            <a:avLst/>
          </a:prstGeom>
          <a:solidFill>
            <a:srgbClr val="389A47"/>
          </a:solidFill>
          <a:ln>
            <a:noFill/>
          </a:ln>
          <a:effectLst/>
        </p:spPr>
        <p:style>
          <a:lnRef idx="1">
            <a:schemeClr val="accent1"/>
          </a:lnRef>
          <a:fillRef idx="2">
            <a:schemeClr val="accent1"/>
          </a:fillRef>
          <a:effectRef idx="1">
            <a:schemeClr val="accent1"/>
          </a:effectRef>
          <a:fontRef idx="minor">
            <a:schemeClr val="dk1"/>
          </a:fontRef>
        </p:style>
        <p:txBody>
          <a:bodyPr rtlCol="0" anchor="ctr">
            <a:normAutofit fontScale="47500"/>
          </a:bodyPr>
          <a:lstStyle/>
          <a:p>
            <a:pPr algn="ctr"/>
            <a:endParaRPr lang="zh-CN" altLang="en-US">
              <a:cs typeface="+mn-ea"/>
            </a:endParaRPr>
          </a:p>
        </p:txBody>
      </p:sp>
      <p:sp>
        <p:nvSpPr>
          <p:cNvPr id="20" name="Oval 44"/>
          <p:cNvSpPr/>
          <p:nvPr>
            <p:custDataLst>
              <p:tags r:id="rId12"/>
            </p:custDataLst>
          </p:nvPr>
        </p:nvSpPr>
        <p:spPr>
          <a:xfrm>
            <a:off x="4253216" y="4655634"/>
            <a:ext cx="145245" cy="139528"/>
          </a:xfrm>
          <a:custGeom>
            <a:avLst/>
            <a:gdLst>
              <a:gd name="T0" fmla="*/ 9664 w 9792"/>
              <a:gd name="T1" fmla="*/ 8800 h 9408"/>
              <a:gd name="T2" fmla="*/ 7168 w 9792"/>
              <a:gd name="T3" fmla="*/ 6304 h 9408"/>
              <a:gd name="T4" fmla="*/ 6944 w 9792"/>
              <a:gd name="T5" fmla="*/ 1120 h 9408"/>
              <a:gd name="T6" fmla="*/ 4224 w 9792"/>
              <a:gd name="T7" fmla="*/ 0 h 9408"/>
              <a:gd name="T8" fmla="*/ 1504 w 9792"/>
              <a:gd name="T9" fmla="*/ 1120 h 9408"/>
              <a:gd name="T10" fmla="*/ 1504 w 9792"/>
              <a:gd name="T11" fmla="*/ 6560 h 9408"/>
              <a:gd name="T12" fmla="*/ 4224 w 9792"/>
              <a:gd name="T13" fmla="*/ 7680 h 9408"/>
              <a:gd name="T14" fmla="*/ 6688 w 9792"/>
              <a:gd name="T15" fmla="*/ 6784 h 9408"/>
              <a:gd name="T16" fmla="*/ 9184 w 9792"/>
              <a:gd name="T17" fmla="*/ 9280 h 9408"/>
              <a:gd name="T18" fmla="*/ 9632 w 9792"/>
              <a:gd name="T19" fmla="*/ 9280 h 9408"/>
              <a:gd name="T20" fmla="*/ 9664 w 9792"/>
              <a:gd name="T21" fmla="*/ 8800 h 9408"/>
              <a:gd name="T22" fmla="*/ 1952 w 9792"/>
              <a:gd name="T23" fmla="*/ 6080 h 9408"/>
              <a:gd name="T24" fmla="*/ 1952 w 9792"/>
              <a:gd name="T25" fmla="*/ 1568 h 9408"/>
              <a:gd name="T26" fmla="*/ 4224 w 9792"/>
              <a:gd name="T27" fmla="*/ 640 h 9408"/>
              <a:gd name="T28" fmla="*/ 6496 w 9792"/>
              <a:gd name="T29" fmla="*/ 1568 h 9408"/>
              <a:gd name="T30" fmla="*/ 7424 w 9792"/>
              <a:gd name="T31" fmla="*/ 3840 h 9408"/>
              <a:gd name="T32" fmla="*/ 6496 w 9792"/>
              <a:gd name="T33" fmla="*/ 6112 h 9408"/>
              <a:gd name="T34" fmla="*/ 4224 w 9792"/>
              <a:gd name="T35" fmla="*/ 7040 h 9408"/>
              <a:gd name="T36" fmla="*/ 1952 w 9792"/>
              <a:gd name="T37" fmla="*/ 6080 h 9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792" h="9408">
                <a:moveTo>
                  <a:pt x="9664" y="8800"/>
                </a:moveTo>
                <a:lnTo>
                  <a:pt x="7168" y="6304"/>
                </a:lnTo>
                <a:cubicBezTo>
                  <a:pt x="8448" y="4800"/>
                  <a:pt x="8384" y="2528"/>
                  <a:pt x="6944" y="1120"/>
                </a:cubicBezTo>
                <a:cubicBezTo>
                  <a:pt x="6208" y="384"/>
                  <a:pt x="5216" y="0"/>
                  <a:pt x="4224" y="0"/>
                </a:cubicBezTo>
                <a:cubicBezTo>
                  <a:pt x="3232" y="0"/>
                  <a:pt x="2272" y="384"/>
                  <a:pt x="1504" y="1120"/>
                </a:cubicBezTo>
                <a:cubicBezTo>
                  <a:pt x="0" y="2624"/>
                  <a:pt x="0" y="5056"/>
                  <a:pt x="1504" y="6560"/>
                </a:cubicBezTo>
                <a:cubicBezTo>
                  <a:pt x="2240" y="7296"/>
                  <a:pt x="3232" y="7680"/>
                  <a:pt x="4224" y="7680"/>
                </a:cubicBezTo>
                <a:cubicBezTo>
                  <a:pt x="5120" y="7680"/>
                  <a:pt x="5984" y="7360"/>
                  <a:pt x="6688" y="6784"/>
                </a:cubicBezTo>
                <a:lnTo>
                  <a:pt x="9184" y="9280"/>
                </a:lnTo>
                <a:cubicBezTo>
                  <a:pt x="9312" y="9408"/>
                  <a:pt x="9504" y="9408"/>
                  <a:pt x="9632" y="9280"/>
                </a:cubicBezTo>
                <a:cubicBezTo>
                  <a:pt x="9760" y="9152"/>
                  <a:pt x="9792" y="8896"/>
                  <a:pt x="9664" y="8800"/>
                </a:cubicBezTo>
                <a:close/>
                <a:moveTo>
                  <a:pt x="1952" y="6080"/>
                </a:moveTo>
                <a:cubicBezTo>
                  <a:pt x="704" y="4832"/>
                  <a:pt x="704" y="2816"/>
                  <a:pt x="1952" y="1568"/>
                </a:cubicBezTo>
                <a:cubicBezTo>
                  <a:pt x="2560" y="960"/>
                  <a:pt x="3360" y="640"/>
                  <a:pt x="4224" y="640"/>
                </a:cubicBezTo>
                <a:cubicBezTo>
                  <a:pt x="5088" y="640"/>
                  <a:pt x="5888" y="960"/>
                  <a:pt x="6496" y="1568"/>
                </a:cubicBezTo>
                <a:cubicBezTo>
                  <a:pt x="7104" y="2176"/>
                  <a:pt x="7424" y="2976"/>
                  <a:pt x="7424" y="3840"/>
                </a:cubicBezTo>
                <a:cubicBezTo>
                  <a:pt x="7424" y="4704"/>
                  <a:pt x="7104" y="5504"/>
                  <a:pt x="6496" y="6112"/>
                </a:cubicBezTo>
                <a:cubicBezTo>
                  <a:pt x="5888" y="6720"/>
                  <a:pt x="5088" y="7040"/>
                  <a:pt x="4224" y="7040"/>
                </a:cubicBezTo>
                <a:cubicBezTo>
                  <a:pt x="3360" y="7008"/>
                  <a:pt x="2560" y="6688"/>
                  <a:pt x="1952" y="6080"/>
                </a:cubicBezTo>
                <a:close/>
              </a:path>
            </a:pathLst>
          </a:cu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椭圆 26"/>
          <p:cNvSpPr/>
          <p:nvPr>
            <p:custDataLst>
              <p:tags r:id="rId13"/>
            </p:custDataLst>
          </p:nvPr>
        </p:nvSpPr>
        <p:spPr bwMode="auto">
          <a:xfrm>
            <a:off x="5851788" y="3962841"/>
            <a:ext cx="324676" cy="324676"/>
          </a:xfrm>
          <a:prstGeom prst="ellipse">
            <a:avLst/>
          </a:prstGeom>
          <a:solidFill>
            <a:srgbClr val="389A47"/>
          </a:solidFill>
          <a:ln>
            <a:noFill/>
          </a:ln>
          <a:effectLst/>
        </p:spPr>
        <p:style>
          <a:lnRef idx="1">
            <a:schemeClr val="accent1"/>
          </a:lnRef>
          <a:fillRef idx="2">
            <a:schemeClr val="accent1"/>
          </a:fillRef>
          <a:effectRef idx="1">
            <a:schemeClr val="accent1"/>
          </a:effectRef>
          <a:fontRef idx="minor">
            <a:schemeClr val="dk1"/>
          </a:fontRef>
        </p:style>
        <p:txBody>
          <a:bodyPr rtlCol="0" anchor="ctr">
            <a:normAutofit fontScale="47500"/>
          </a:bodyPr>
          <a:lstStyle/>
          <a:p>
            <a:pPr algn="ctr"/>
            <a:endParaRPr lang="zh-CN" altLang="en-US">
              <a:cs typeface="+mn-ea"/>
            </a:endParaRPr>
          </a:p>
        </p:txBody>
      </p:sp>
      <p:sp>
        <p:nvSpPr>
          <p:cNvPr id="28" name="Oval 47"/>
          <p:cNvSpPr/>
          <p:nvPr>
            <p:custDataLst>
              <p:tags r:id="rId14"/>
            </p:custDataLst>
          </p:nvPr>
        </p:nvSpPr>
        <p:spPr>
          <a:xfrm>
            <a:off x="5947655" y="4052569"/>
            <a:ext cx="133532" cy="145245"/>
          </a:xfrm>
          <a:custGeom>
            <a:avLst/>
            <a:gdLst>
              <a:gd name="T0" fmla="*/ 8640 w 10592"/>
              <a:gd name="T1" fmla="*/ 10880 h 11520"/>
              <a:gd name="T2" fmla="*/ 5600 w 10592"/>
              <a:gd name="T3" fmla="*/ 10880 h 11520"/>
              <a:gd name="T4" fmla="*/ 2560 w 10592"/>
              <a:gd name="T5" fmla="*/ 7840 h 11520"/>
              <a:gd name="T6" fmla="*/ 3520 w 10592"/>
              <a:gd name="T7" fmla="*/ 5632 h 11520"/>
              <a:gd name="T8" fmla="*/ 4000 w 10592"/>
              <a:gd name="T9" fmla="*/ 5760 h 11520"/>
              <a:gd name="T10" fmla="*/ 4384 w 10592"/>
              <a:gd name="T11" fmla="*/ 5696 h 11520"/>
              <a:gd name="T12" fmla="*/ 6176 w 10592"/>
              <a:gd name="T13" fmla="*/ 7488 h 11520"/>
              <a:gd name="T14" fmla="*/ 6624 w 10592"/>
              <a:gd name="T15" fmla="*/ 7680 h 11520"/>
              <a:gd name="T16" fmla="*/ 7072 w 10592"/>
              <a:gd name="T17" fmla="*/ 7488 h 11520"/>
              <a:gd name="T18" fmla="*/ 8768 w 10592"/>
              <a:gd name="T19" fmla="*/ 5792 h 11520"/>
              <a:gd name="T20" fmla="*/ 8960 w 10592"/>
              <a:gd name="T21" fmla="*/ 5344 h 11520"/>
              <a:gd name="T22" fmla="*/ 8768 w 10592"/>
              <a:gd name="T23" fmla="*/ 4896 h 11520"/>
              <a:gd name="T24" fmla="*/ 4384 w 10592"/>
              <a:gd name="T25" fmla="*/ 512 h 11520"/>
              <a:gd name="T26" fmla="*/ 3936 w 10592"/>
              <a:gd name="T27" fmla="*/ 320 h 11520"/>
              <a:gd name="T28" fmla="*/ 3488 w 10592"/>
              <a:gd name="T29" fmla="*/ 512 h 11520"/>
              <a:gd name="T30" fmla="*/ 1792 w 10592"/>
              <a:gd name="T31" fmla="*/ 2208 h 11520"/>
              <a:gd name="T32" fmla="*/ 1600 w 10592"/>
              <a:gd name="T33" fmla="*/ 2656 h 11520"/>
              <a:gd name="T34" fmla="*/ 1792 w 10592"/>
              <a:gd name="T35" fmla="*/ 3104 h 11520"/>
              <a:gd name="T36" fmla="*/ 2944 w 10592"/>
              <a:gd name="T37" fmla="*/ 4256 h 11520"/>
              <a:gd name="T38" fmla="*/ 2880 w 10592"/>
              <a:gd name="T39" fmla="*/ 4640 h 11520"/>
              <a:gd name="T40" fmla="*/ 3040 w 10592"/>
              <a:gd name="T41" fmla="*/ 5216 h 11520"/>
              <a:gd name="T42" fmla="*/ 1920 w 10592"/>
              <a:gd name="T43" fmla="*/ 7840 h 11520"/>
              <a:gd name="T44" fmla="*/ 3520 w 10592"/>
              <a:gd name="T45" fmla="*/ 10880 h 11520"/>
              <a:gd name="T46" fmla="*/ 320 w 10592"/>
              <a:gd name="T47" fmla="*/ 10880 h 11520"/>
              <a:gd name="T48" fmla="*/ 0 w 10592"/>
              <a:gd name="T49" fmla="*/ 11200 h 11520"/>
              <a:gd name="T50" fmla="*/ 320 w 10592"/>
              <a:gd name="T51" fmla="*/ 11520 h 11520"/>
              <a:gd name="T52" fmla="*/ 8640 w 10592"/>
              <a:gd name="T53" fmla="*/ 11520 h 11520"/>
              <a:gd name="T54" fmla="*/ 8960 w 10592"/>
              <a:gd name="T55" fmla="*/ 11200 h 11520"/>
              <a:gd name="T56" fmla="*/ 8640 w 10592"/>
              <a:gd name="T57" fmla="*/ 10880 h 11520"/>
              <a:gd name="T58" fmla="*/ 3520 w 10592"/>
              <a:gd name="T59" fmla="*/ 4640 h 11520"/>
              <a:gd name="T60" fmla="*/ 4000 w 10592"/>
              <a:gd name="T61" fmla="*/ 4160 h 11520"/>
              <a:gd name="T62" fmla="*/ 4480 w 10592"/>
              <a:gd name="T63" fmla="*/ 4640 h 11520"/>
              <a:gd name="T64" fmla="*/ 4000 w 10592"/>
              <a:gd name="T65" fmla="*/ 5120 h 11520"/>
              <a:gd name="T66" fmla="*/ 3520 w 10592"/>
              <a:gd name="T67" fmla="*/ 4640 h 11520"/>
              <a:gd name="T68" fmla="*/ 3936 w 10592"/>
              <a:gd name="T69" fmla="*/ 960 h 11520"/>
              <a:gd name="T70" fmla="*/ 8320 w 10592"/>
              <a:gd name="T71" fmla="*/ 5344 h 11520"/>
              <a:gd name="T72" fmla="*/ 6624 w 10592"/>
              <a:gd name="T73" fmla="*/ 7040 h 11520"/>
              <a:gd name="T74" fmla="*/ 4896 w 10592"/>
              <a:gd name="T75" fmla="*/ 5312 h 11520"/>
              <a:gd name="T76" fmla="*/ 5120 w 10592"/>
              <a:gd name="T77" fmla="*/ 4640 h 11520"/>
              <a:gd name="T78" fmla="*/ 4000 w 10592"/>
              <a:gd name="T79" fmla="*/ 3520 h 11520"/>
              <a:gd name="T80" fmla="*/ 3328 w 10592"/>
              <a:gd name="T81" fmla="*/ 3744 h 11520"/>
              <a:gd name="T82" fmla="*/ 2240 w 10592"/>
              <a:gd name="T83" fmla="*/ 2656 h 11520"/>
              <a:gd name="T84" fmla="*/ 3936 w 10592"/>
              <a:gd name="T85" fmla="*/ 960 h 11520"/>
              <a:gd name="T86" fmla="*/ 10464 w 10592"/>
              <a:gd name="T87" fmla="*/ 5216 h 11520"/>
              <a:gd name="T88" fmla="*/ 10240 w 10592"/>
              <a:gd name="T89" fmla="*/ 5120 h 11520"/>
              <a:gd name="T90" fmla="*/ 10016 w 10592"/>
              <a:gd name="T91" fmla="*/ 5216 h 11520"/>
              <a:gd name="T92" fmla="*/ 6496 w 10592"/>
              <a:gd name="T93" fmla="*/ 8736 h 11520"/>
              <a:gd name="T94" fmla="*/ 6496 w 10592"/>
              <a:gd name="T95" fmla="*/ 9184 h 11520"/>
              <a:gd name="T96" fmla="*/ 6720 w 10592"/>
              <a:gd name="T97" fmla="*/ 9280 h 11520"/>
              <a:gd name="T98" fmla="*/ 6944 w 10592"/>
              <a:gd name="T99" fmla="*/ 9184 h 11520"/>
              <a:gd name="T100" fmla="*/ 10464 w 10592"/>
              <a:gd name="T101" fmla="*/ 5664 h 11520"/>
              <a:gd name="T102" fmla="*/ 10464 w 10592"/>
              <a:gd name="T103" fmla="*/ 5216 h 11520"/>
              <a:gd name="T104" fmla="*/ 1600 w 10592"/>
              <a:gd name="T105" fmla="*/ 1600 h 11520"/>
              <a:gd name="T106" fmla="*/ 1824 w 10592"/>
              <a:gd name="T107" fmla="*/ 1504 h 11520"/>
              <a:gd name="T108" fmla="*/ 2784 w 10592"/>
              <a:gd name="T109" fmla="*/ 544 h 11520"/>
              <a:gd name="T110" fmla="*/ 2784 w 10592"/>
              <a:gd name="T111" fmla="*/ 96 h 11520"/>
              <a:gd name="T112" fmla="*/ 2560 w 10592"/>
              <a:gd name="T113" fmla="*/ 0 h 11520"/>
              <a:gd name="T114" fmla="*/ 2336 w 10592"/>
              <a:gd name="T115" fmla="*/ 96 h 11520"/>
              <a:gd name="T116" fmla="*/ 1376 w 10592"/>
              <a:gd name="T117" fmla="*/ 1056 h 11520"/>
              <a:gd name="T118" fmla="*/ 1376 w 10592"/>
              <a:gd name="T119" fmla="*/ 1504 h 11520"/>
              <a:gd name="T120" fmla="*/ 1600 w 10592"/>
              <a:gd name="T121" fmla="*/ 160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92" h="11520">
                <a:moveTo>
                  <a:pt x="8640" y="10880"/>
                </a:moveTo>
                <a:lnTo>
                  <a:pt x="5600" y="10880"/>
                </a:lnTo>
                <a:cubicBezTo>
                  <a:pt x="3936" y="10880"/>
                  <a:pt x="2560" y="9504"/>
                  <a:pt x="2560" y="7840"/>
                </a:cubicBezTo>
                <a:cubicBezTo>
                  <a:pt x="2560" y="7008"/>
                  <a:pt x="2912" y="6208"/>
                  <a:pt x="3520" y="5632"/>
                </a:cubicBezTo>
                <a:cubicBezTo>
                  <a:pt x="3680" y="5696"/>
                  <a:pt x="3840" y="5760"/>
                  <a:pt x="4000" y="5760"/>
                </a:cubicBezTo>
                <a:cubicBezTo>
                  <a:pt x="4128" y="5760"/>
                  <a:pt x="4256" y="5728"/>
                  <a:pt x="4384" y="5696"/>
                </a:cubicBezTo>
                <a:lnTo>
                  <a:pt x="6176" y="7488"/>
                </a:lnTo>
                <a:cubicBezTo>
                  <a:pt x="6304" y="7616"/>
                  <a:pt x="6464" y="7680"/>
                  <a:pt x="6624" y="7680"/>
                </a:cubicBezTo>
                <a:cubicBezTo>
                  <a:pt x="6784" y="7680"/>
                  <a:pt x="6944" y="7616"/>
                  <a:pt x="7072" y="7488"/>
                </a:cubicBezTo>
                <a:lnTo>
                  <a:pt x="8768" y="5792"/>
                </a:lnTo>
                <a:cubicBezTo>
                  <a:pt x="8896" y="5664"/>
                  <a:pt x="8960" y="5504"/>
                  <a:pt x="8960" y="5344"/>
                </a:cubicBezTo>
                <a:cubicBezTo>
                  <a:pt x="8960" y="5184"/>
                  <a:pt x="8896" y="5024"/>
                  <a:pt x="8768" y="4896"/>
                </a:cubicBezTo>
                <a:lnTo>
                  <a:pt x="4384" y="512"/>
                </a:lnTo>
                <a:cubicBezTo>
                  <a:pt x="4256" y="384"/>
                  <a:pt x="4096" y="320"/>
                  <a:pt x="3936" y="320"/>
                </a:cubicBezTo>
                <a:cubicBezTo>
                  <a:pt x="3776" y="320"/>
                  <a:pt x="3616" y="384"/>
                  <a:pt x="3488" y="512"/>
                </a:cubicBezTo>
                <a:lnTo>
                  <a:pt x="1792" y="2208"/>
                </a:lnTo>
                <a:cubicBezTo>
                  <a:pt x="1664" y="2336"/>
                  <a:pt x="1600" y="2496"/>
                  <a:pt x="1600" y="2656"/>
                </a:cubicBezTo>
                <a:cubicBezTo>
                  <a:pt x="1600" y="2816"/>
                  <a:pt x="1664" y="2976"/>
                  <a:pt x="1792" y="3104"/>
                </a:cubicBezTo>
                <a:lnTo>
                  <a:pt x="2944" y="4256"/>
                </a:lnTo>
                <a:cubicBezTo>
                  <a:pt x="2912" y="4384"/>
                  <a:pt x="2880" y="4512"/>
                  <a:pt x="2880" y="4640"/>
                </a:cubicBezTo>
                <a:cubicBezTo>
                  <a:pt x="2880" y="4832"/>
                  <a:pt x="2944" y="5024"/>
                  <a:pt x="3040" y="5216"/>
                </a:cubicBezTo>
                <a:cubicBezTo>
                  <a:pt x="2336" y="5920"/>
                  <a:pt x="1920" y="6848"/>
                  <a:pt x="1920" y="7840"/>
                </a:cubicBezTo>
                <a:cubicBezTo>
                  <a:pt x="1920" y="9088"/>
                  <a:pt x="2560" y="10208"/>
                  <a:pt x="3520" y="10880"/>
                </a:cubicBezTo>
                <a:lnTo>
                  <a:pt x="320" y="10880"/>
                </a:lnTo>
                <a:cubicBezTo>
                  <a:pt x="160" y="10880"/>
                  <a:pt x="0" y="11040"/>
                  <a:pt x="0" y="11200"/>
                </a:cubicBezTo>
                <a:cubicBezTo>
                  <a:pt x="0" y="11360"/>
                  <a:pt x="160" y="11520"/>
                  <a:pt x="320" y="11520"/>
                </a:cubicBezTo>
                <a:lnTo>
                  <a:pt x="8640" y="11520"/>
                </a:lnTo>
                <a:cubicBezTo>
                  <a:pt x="8800" y="11520"/>
                  <a:pt x="8960" y="11360"/>
                  <a:pt x="8960" y="11200"/>
                </a:cubicBezTo>
                <a:cubicBezTo>
                  <a:pt x="8960" y="11040"/>
                  <a:pt x="8800" y="10880"/>
                  <a:pt x="8640" y="10880"/>
                </a:cubicBezTo>
                <a:close/>
                <a:moveTo>
                  <a:pt x="3520" y="4640"/>
                </a:moveTo>
                <a:cubicBezTo>
                  <a:pt x="3520" y="4384"/>
                  <a:pt x="3744" y="4160"/>
                  <a:pt x="4000" y="4160"/>
                </a:cubicBezTo>
                <a:cubicBezTo>
                  <a:pt x="4256" y="4160"/>
                  <a:pt x="4480" y="4384"/>
                  <a:pt x="4480" y="4640"/>
                </a:cubicBezTo>
                <a:cubicBezTo>
                  <a:pt x="4480" y="4896"/>
                  <a:pt x="4256" y="5120"/>
                  <a:pt x="4000" y="5120"/>
                </a:cubicBezTo>
                <a:cubicBezTo>
                  <a:pt x="3744" y="5120"/>
                  <a:pt x="3520" y="4896"/>
                  <a:pt x="3520" y="4640"/>
                </a:cubicBezTo>
                <a:close/>
                <a:moveTo>
                  <a:pt x="3936" y="960"/>
                </a:moveTo>
                <a:lnTo>
                  <a:pt x="8320" y="5344"/>
                </a:lnTo>
                <a:lnTo>
                  <a:pt x="6624" y="7040"/>
                </a:lnTo>
                <a:lnTo>
                  <a:pt x="4896" y="5312"/>
                </a:lnTo>
                <a:cubicBezTo>
                  <a:pt x="5024" y="5120"/>
                  <a:pt x="5120" y="4896"/>
                  <a:pt x="5120" y="4640"/>
                </a:cubicBezTo>
                <a:cubicBezTo>
                  <a:pt x="5120" y="4032"/>
                  <a:pt x="4608" y="3520"/>
                  <a:pt x="4000" y="3520"/>
                </a:cubicBezTo>
                <a:cubicBezTo>
                  <a:pt x="3744" y="3520"/>
                  <a:pt x="3520" y="3616"/>
                  <a:pt x="3328" y="3744"/>
                </a:cubicBezTo>
                <a:lnTo>
                  <a:pt x="2240" y="2656"/>
                </a:lnTo>
                <a:lnTo>
                  <a:pt x="3936" y="960"/>
                </a:lnTo>
                <a:close/>
                <a:moveTo>
                  <a:pt x="10464" y="5216"/>
                </a:moveTo>
                <a:cubicBezTo>
                  <a:pt x="10400" y="5152"/>
                  <a:pt x="10304" y="5120"/>
                  <a:pt x="10240" y="5120"/>
                </a:cubicBezTo>
                <a:cubicBezTo>
                  <a:pt x="10176" y="5120"/>
                  <a:pt x="10080" y="5152"/>
                  <a:pt x="10016" y="5216"/>
                </a:cubicBezTo>
                <a:lnTo>
                  <a:pt x="6496" y="8736"/>
                </a:lnTo>
                <a:cubicBezTo>
                  <a:pt x="6368" y="8864"/>
                  <a:pt x="6368" y="9056"/>
                  <a:pt x="6496" y="9184"/>
                </a:cubicBezTo>
                <a:cubicBezTo>
                  <a:pt x="6560" y="9248"/>
                  <a:pt x="6656" y="9280"/>
                  <a:pt x="6720" y="9280"/>
                </a:cubicBezTo>
                <a:cubicBezTo>
                  <a:pt x="6816" y="9280"/>
                  <a:pt x="6880" y="9248"/>
                  <a:pt x="6944" y="9184"/>
                </a:cubicBezTo>
                <a:lnTo>
                  <a:pt x="10464" y="5664"/>
                </a:lnTo>
                <a:cubicBezTo>
                  <a:pt x="10592" y="5536"/>
                  <a:pt x="10592" y="5344"/>
                  <a:pt x="10464" y="5216"/>
                </a:cubicBezTo>
                <a:close/>
                <a:moveTo>
                  <a:pt x="1600" y="1600"/>
                </a:moveTo>
                <a:cubicBezTo>
                  <a:pt x="1696" y="1600"/>
                  <a:pt x="1760" y="1568"/>
                  <a:pt x="1824" y="1504"/>
                </a:cubicBezTo>
                <a:lnTo>
                  <a:pt x="2784" y="544"/>
                </a:lnTo>
                <a:cubicBezTo>
                  <a:pt x="2912" y="416"/>
                  <a:pt x="2912" y="224"/>
                  <a:pt x="2784" y="96"/>
                </a:cubicBezTo>
                <a:cubicBezTo>
                  <a:pt x="2720" y="32"/>
                  <a:pt x="2624" y="0"/>
                  <a:pt x="2560" y="0"/>
                </a:cubicBezTo>
                <a:cubicBezTo>
                  <a:pt x="2496" y="0"/>
                  <a:pt x="2400" y="32"/>
                  <a:pt x="2336" y="96"/>
                </a:cubicBezTo>
                <a:lnTo>
                  <a:pt x="1376" y="1056"/>
                </a:lnTo>
                <a:cubicBezTo>
                  <a:pt x="1248" y="1184"/>
                  <a:pt x="1248" y="1376"/>
                  <a:pt x="1376" y="1504"/>
                </a:cubicBezTo>
                <a:cubicBezTo>
                  <a:pt x="1440" y="1568"/>
                  <a:pt x="1504" y="1600"/>
                  <a:pt x="1600" y="1600"/>
                </a:cubicBezTo>
                <a:close/>
              </a:path>
            </a:pathLst>
          </a:cu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文本框 23"/>
          <p:cNvSpPr txBox="1"/>
          <p:nvPr/>
        </p:nvSpPr>
        <p:spPr>
          <a:xfrm>
            <a:off x="3061970" y="4004945"/>
            <a:ext cx="1426210" cy="368300"/>
          </a:xfrm>
          <a:prstGeom prst="rect">
            <a:avLst/>
          </a:prstGeom>
          <a:noFill/>
        </p:spPr>
        <p:txBody>
          <a:bodyPr wrap="square" rtlCol="0" anchor="t">
            <a:spAutoFit/>
          </a:bodyPr>
          <a:p>
            <a:r>
              <a:rPr lang="zh-CN" altLang="en-US" b="1"/>
              <a:t>创业激情</a:t>
            </a:r>
            <a:endParaRPr lang="zh-CN" altLang="en-US" b="1"/>
          </a:p>
        </p:txBody>
      </p:sp>
      <p:sp>
        <p:nvSpPr>
          <p:cNvPr id="25" name="文本框 24"/>
          <p:cNvSpPr txBox="1"/>
          <p:nvPr/>
        </p:nvSpPr>
        <p:spPr>
          <a:xfrm>
            <a:off x="5341620" y="3429000"/>
            <a:ext cx="1426210" cy="368300"/>
          </a:xfrm>
          <a:prstGeom prst="rect">
            <a:avLst/>
          </a:prstGeom>
          <a:noFill/>
        </p:spPr>
        <p:txBody>
          <a:bodyPr wrap="square" rtlCol="0" anchor="t">
            <a:spAutoFit/>
          </a:bodyPr>
          <a:p>
            <a:r>
              <a:rPr lang="zh-CN" altLang="en-US" b="1"/>
              <a:t>冒险精神</a:t>
            </a:r>
            <a:endParaRPr lang="zh-CN" altLang="en-US" b="1"/>
          </a:p>
        </p:txBody>
      </p:sp>
      <p:sp>
        <p:nvSpPr>
          <p:cNvPr id="26" name="文本框 25"/>
          <p:cNvSpPr txBox="1"/>
          <p:nvPr/>
        </p:nvSpPr>
        <p:spPr>
          <a:xfrm>
            <a:off x="8082915" y="3636645"/>
            <a:ext cx="1426210" cy="368300"/>
          </a:xfrm>
          <a:prstGeom prst="rect">
            <a:avLst/>
          </a:prstGeom>
          <a:noFill/>
        </p:spPr>
        <p:txBody>
          <a:bodyPr wrap="square" rtlCol="0" anchor="t">
            <a:spAutoFit/>
          </a:bodyPr>
          <a:p>
            <a:r>
              <a:rPr lang="zh-CN" altLang="en-US" b="1"/>
              <a:t>创新精神</a:t>
            </a:r>
            <a:endParaRPr lang="zh-CN" altLang="en-US" b="1"/>
          </a:p>
        </p:txBody>
      </p:sp>
      <p:sp>
        <p:nvSpPr>
          <p:cNvPr id="37" name="文本框 36"/>
          <p:cNvSpPr txBox="1"/>
          <p:nvPr/>
        </p:nvSpPr>
        <p:spPr>
          <a:xfrm>
            <a:off x="7256145" y="5244465"/>
            <a:ext cx="1426210" cy="368300"/>
          </a:xfrm>
          <a:prstGeom prst="rect">
            <a:avLst/>
          </a:prstGeom>
          <a:noFill/>
        </p:spPr>
        <p:txBody>
          <a:bodyPr wrap="square" rtlCol="0" anchor="t">
            <a:spAutoFit/>
          </a:bodyPr>
          <a:p>
            <a:r>
              <a:rPr lang="zh-CN" altLang="en-US" b="1"/>
              <a:t>创业理性</a:t>
            </a:r>
            <a:endParaRPr lang="zh-CN" altLang="en-US" b="1"/>
          </a:p>
        </p:txBody>
      </p:sp>
      <p:sp>
        <p:nvSpPr>
          <p:cNvPr id="38" name="文本框 37"/>
          <p:cNvSpPr txBox="1"/>
          <p:nvPr/>
        </p:nvSpPr>
        <p:spPr>
          <a:xfrm>
            <a:off x="3434080" y="5690235"/>
            <a:ext cx="1827530" cy="368300"/>
          </a:xfrm>
          <a:prstGeom prst="rect">
            <a:avLst/>
          </a:prstGeom>
          <a:noFill/>
        </p:spPr>
        <p:txBody>
          <a:bodyPr wrap="square" rtlCol="0" anchor="t">
            <a:spAutoFit/>
          </a:bodyPr>
          <a:p>
            <a:r>
              <a:rPr lang="zh-CN" altLang="en-US" b="1"/>
              <a:t>心理承受能力</a:t>
            </a:r>
            <a:endParaRPr lang="zh-CN" altLang="en-US" b="1"/>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一、什么样的人适合创业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8340" y="1522730"/>
            <a:ext cx="10716895" cy="2306320"/>
          </a:xfrm>
          <a:prstGeom prst="rect">
            <a:avLst/>
          </a:prstGeom>
          <a:noFill/>
        </p:spPr>
        <p:txBody>
          <a:bodyPr wrap="square" rtlCol="0" anchor="t">
            <a:spAutoFit/>
          </a:bodyPr>
          <a:p>
            <a:pPr indent="457200" fontAlgn="auto">
              <a:lnSpc>
                <a:spcPct val="120000"/>
              </a:lnSpc>
            </a:pPr>
            <a:r>
              <a:rPr lang="en-US" altLang="zh-CN" sz="2400"/>
              <a:t>  </a:t>
            </a:r>
            <a:r>
              <a:rPr lang="zh-CN" altLang="en-US" sz="2400"/>
              <a:t>激情是一种激奋之情，它表露了人们对某种前景充满希望与渴求的美好祈盼。创业激情是成功创业者的首要核心心理素质。如果没有创业激情，就没有创业欲望，人们根本不可能主动选择创业。即使选择了创业，在创业过程中也会遇到一点挫折就选择放弃。拥有了创业激情，即使暂时遇到困难和挫折，也会坚持下去，只要不放弃，就会有成功的希望。</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（一）创业激情</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15" name="图片 114"/>
          <p:cNvPicPr/>
          <p:nvPr/>
        </p:nvPicPr>
        <p:blipFill>
          <a:blip r:embed="rId1"/>
          <a:stretch>
            <a:fillRect/>
          </a:stretch>
        </p:blipFill>
        <p:spPr>
          <a:xfrm>
            <a:off x="4273550" y="3829050"/>
            <a:ext cx="3975735" cy="259778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798695" y="1824355"/>
            <a:ext cx="7393940" cy="3810635"/>
          </a:xfrm>
          <a:prstGeom prst="rect">
            <a:avLst/>
          </a:prstGeom>
          <a:noFill/>
        </p:spPr>
        <p:txBody>
          <a:bodyPr wrap="square" rtlCol="0">
            <a:noAutofit/>
            <a:scene3d>
              <a:camera prst="orthographicFront"/>
              <a:lightRig rig="threePt" dir="t"/>
            </a:scene3d>
            <a:sp3d contourW="12700"/>
          </a:bodyPr>
          <a:lstStyle/>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1. 了解继续深造的不同方式，学会根据自身情况有针对性地进行准备。</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2. 了解多样化就业的选择，能根据企业的要求有针对性地进行准备。</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3. 了解如何找到一个好的创业想法，以及创业者在心理、能力、知识、经验、资金、资源等方面需要做的准备。</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p:txBody>
      </p:sp>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本章学习要点</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cstate="screen"/>
          <a:stretch>
            <a:fillRect/>
          </a:stretch>
        </p:blipFill>
        <p:spPr>
          <a:xfrm>
            <a:off x="-220980" y="1423670"/>
            <a:ext cx="5019040" cy="50190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一、什么样的人适合创业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8340" y="1459230"/>
            <a:ext cx="10716895" cy="3192780"/>
          </a:xfrm>
          <a:prstGeom prst="rect">
            <a:avLst/>
          </a:prstGeom>
          <a:noFill/>
        </p:spPr>
        <p:txBody>
          <a:bodyPr wrap="square" rtlCol="0" anchor="t">
            <a:spAutoFit/>
          </a:bodyPr>
          <a:p>
            <a:pPr indent="457200" fontAlgn="auto">
              <a:lnSpc>
                <a:spcPct val="120000"/>
              </a:lnSpc>
            </a:pPr>
            <a:r>
              <a:rPr lang="en-US" altLang="zh-CN" sz="2400"/>
              <a:t>  </a:t>
            </a:r>
            <a:r>
              <a:rPr lang="zh-CN" altLang="en-US" sz="2400"/>
              <a:t>创业本身就是一项冒险活动。有冒险精神的人敢下注，赢得起也输得起，所以非常适合创业。美国福特公司总裁基德韦尔曾说过：“冒风险是人类发展臻于成功境界的首要推动力，假如前人缺乏冒险精神，今天就不会有电源、激光光束、飞机、人造卫星，也没有青霉素和汽车，成千上万的成果将不存在。”同样，对于个人，尤其是从事创业活动的人来说，假如没有第一个吃螃蟹的冒险精神，那什么也干不成。成功的创业家愿意承担风险，会做任何事以增加成功的机会。</a:t>
            </a:r>
            <a:endParaRPr lang="zh-CN" altLang="en-US" sz="2400"/>
          </a:p>
        </p:txBody>
      </p:sp>
      <p:sp>
        <p:nvSpPr>
          <p:cNvPr id="22" name="Rectangle 30"/>
          <p:cNvSpPr txBox="1">
            <a:spLocks noRot="1" noChangeArrowheads="1"/>
          </p:cNvSpPr>
          <p:nvPr/>
        </p:nvSpPr>
        <p:spPr bwMode="auto">
          <a:xfrm>
            <a:off x="688340" y="9372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（二）冒险精神</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16" name="图片 115"/>
          <p:cNvPicPr/>
          <p:nvPr/>
        </p:nvPicPr>
        <p:blipFill>
          <a:blip r:embed="rId1"/>
          <a:stretch>
            <a:fillRect/>
          </a:stretch>
        </p:blipFill>
        <p:spPr>
          <a:xfrm>
            <a:off x="4261485" y="4358640"/>
            <a:ext cx="4012565" cy="216725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一、什么样的人适合创业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8340" y="1393825"/>
            <a:ext cx="10716895" cy="3192780"/>
          </a:xfrm>
          <a:prstGeom prst="rect">
            <a:avLst/>
          </a:prstGeom>
          <a:noFill/>
        </p:spPr>
        <p:txBody>
          <a:bodyPr wrap="square" rtlCol="0" anchor="t">
            <a:spAutoFit/>
          </a:bodyPr>
          <a:p>
            <a:pPr indent="457200" fontAlgn="auto">
              <a:lnSpc>
                <a:spcPct val="120000"/>
              </a:lnSpc>
            </a:pPr>
            <a:r>
              <a:rPr lang="en-US" altLang="zh-CN" sz="2400"/>
              <a:t>  </a:t>
            </a:r>
            <a:r>
              <a:rPr lang="zh-CN" altLang="en-US" sz="2400"/>
              <a:t>创新是创业的灵魂，是公司兴旺发达的不竭动力。当创业者们没有创新与拓展的能力来面对未来的时候，他们的未来又在哪里呢？创业是一项创新活动，很多未知或不可预料的不确定性因素会掺杂其中。虽然有些成功经验可供我们借鉴，但是迈克尔·戴尔告诉我们：“创业没有准则。”欧·肯迪也讲道：“一般的通论都是不对的，所以创业就是要开创一项事业，没有一种可以复制的模式让我们一劳永逸。”没有创新能力的创业者想要取得创业成功实在是一件难以想象的事。</a:t>
            </a:r>
            <a:endParaRPr lang="zh-CN" altLang="en-US" sz="2400"/>
          </a:p>
        </p:txBody>
      </p:sp>
      <p:sp>
        <p:nvSpPr>
          <p:cNvPr id="22" name="Rectangle 30"/>
          <p:cNvSpPr txBox="1">
            <a:spLocks noRot="1" noChangeArrowheads="1"/>
          </p:cNvSpPr>
          <p:nvPr/>
        </p:nvSpPr>
        <p:spPr bwMode="auto">
          <a:xfrm>
            <a:off x="688340" y="871855"/>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（三）创新精神</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17" name="图片 116"/>
          <p:cNvPicPr/>
          <p:nvPr/>
        </p:nvPicPr>
        <p:blipFill>
          <a:blip r:embed="rId1"/>
          <a:stretch>
            <a:fillRect/>
          </a:stretch>
        </p:blipFill>
        <p:spPr>
          <a:xfrm>
            <a:off x="4190365" y="4423410"/>
            <a:ext cx="3811905" cy="204660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一、什么样的人适合创业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87350" y="1459230"/>
            <a:ext cx="11362690" cy="2862580"/>
          </a:xfrm>
          <a:prstGeom prst="rect">
            <a:avLst/>
          </a:prstGeom>
          <a:noFill/>
        </p:spPr>
        <p:txBody>
          <a:bodyPr wrap="square" rtlCol="0" anchor="t">
            <a:noAutofit/>
          </a:bodyPr>
          <a:p>
            <a:pPr indent="457200" fontAlgn="auto">
              <a:lnSpc>
                <a:spcPct val="120000"/>
              </a:lnSpc>
            </a:pPr>
            <a:r>
              <a:rPr lang="en-US" altLang="zh-CN" sz="2400"/>
              <a:t>  </a:t>
            </a:r>
            <a:r>
              <a:rPr lang="zh-CN" altLang="en-US" sz="2400"/>
              <a:t>创业需要冒险精神，但冒险不等于冒进，更不等于蛮干，创业也需要理性，需要冷静地观察和分析市场以及清醒、全面地认识形势。所谓创业理性，最基本的要求是准确地了解自我、定位自我，形成合理预期。一个期待创业的大学生必须还原自己，而不是拔高或贬损自己，必须清醒地知道自己是否有强烈的挑战精神，是否有足够的应变能力、动手能力、耐受能力，是否意志坚定、做事果断，以及是否具备必要的亲和力和领导能力。此外，还要准确选择创业点子、创业途径、创业方式以及科学预测创业前景。</a:t>
            </a:r>
            <a:endParaRPr lang="zh-CN" altLang="en-US" sz="2400"/>
          </a:p>
        </p:txBody>
      </p:sp>
      <p:sp>
        <p:nvSpPr>
          <p:cNvPr id="22" name="Rectangle 30"/>
          <p:cNvSpPr txBox="1">
            <a:spLocks noRot="1" noChangeArrowheads="1"/>
          </p:cNvSpPr>
          <p:nvPr/>
        </p:nvSpPr>
        <p:spPr bwMode="auto">
          <a:xfrm>
            <a:off x="688340" y="9372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（四）创业理性</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19" name="图片 118"/>
          <p:cNvPicPr/>
          <p:nvPr/>
        </p:nvPicPr>
        <p:blipFill>
          <a:blip r:embed="rId1"/>
          <a:stretch>
            <a:fillRect/>
          </a:stretch>
        </p:blipFill>
        <p:spPr>
          <a:xfrm>
            <a:off x="4758690" y="4321810"/>
            <a:ext cx="2674620" cy="210312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一、什么样的人适合创业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544830" y="1657985"/>
            <a:ext cx="11219180" cy="1770380"/>
          </a:xfrm>
          <a:prstGeom prst="rect">
            <a:avLst/>
          </a:prstGeom>
          <a:noFill/>
        </p:spPr>
        <p:txBody>
          <a:bodyPr wrap="square" rtlCol="0" anchor="t">
            <a:noAutofit/>
          </a:bodyPr>
          <a:p>
            <a:pPr indent="457200" fontAlgn="auto">
              <a:lnSpc>
                <a:spcPct val="120000"/>
              </a:lnSpc>
            </a:pPr>
            <a:r>
              <a:rPr lang="en-US" altLang="zh-CN" sz="2400"/>
              <a:t>  </a:t>
            </a:r>
            <a:r>
              <a:rPr lang="zh-CN" altLang="en-US" sz="2400"/>
              <a:t>创业者在创业初期通常没有收入，对工作没有清楚的定义，过着没有组织与秩序的生活，甚至朝不保夕。而且在创业过程中，改变经常发生，挫折与意外也经常发生，时间也总是显得不够用。因此，心理承受能力不强是无法走向创业成功的。</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（五）心理承受能力</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20" name="图片 119"/>
          <p:cNvPicPr/>
          <p:nvPr/>
        </p:nvPicPr>
        <p:blipFill>
          <a:blip r:embed="rId1"/>
          <a:stretch>
            <a:fillRect/>
          </a:stretch>
        </p:blipFill>
        <p:spPr>
          <a:xfrm>
            <a:off x="3752215" y="3326765"/>
            <a:ext cx="3796665" cy="328358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二、如何找到一个好的创业想法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8340" y="1391920"/>
            <a:ext cx="10716895" cy="2306320"/>
          </a:xfrm>
          <a:prstGeom prst="rect">
            <a:avLst/>
          </a:prstGeom>
          <a:noFill/>
        </p:spPr>
        <p:txBody>
          <a:bodyPr wrap="square" rtlCol="0" anchor="t">
            <a:spAutoFit/>
          </a:bodyPr>
          <a:p>
            <a:pPr indent="457200" fontAlgn="auto">
              <a:lnSpc>
                <a:spcPct val="120000"/>
              </a:lnSpc>
            </a:pPr>
            <a:r>
              <a:rPr lang="en-US" altLang="zh-CN" sz="2400"/>
              <a:t>  </a:t>
            </a:r>
            <a:r>
              <a:rPr lang="zh-CN" altLang="en-US" sz="2400"/>
              <a:t>爱好是业余时间最喜欢的活动，很多人在追求爱好和兴趣的过程中产生了创业想法。</a:t>
            </a:r>
            <a:endParaRPr lang="zh-CN" altLang="en-US" sz="2400"/>
          </a:p>
          <a:p>
            <a:pPr indent="457200" fontAlgn="auto">
              <a:lnSpc>
                <a:spcPct val="120000"/>
              </a:lnSpc>
            </a:pPr>
            <a:r>
              <a:rPr lang="en-US" altLang="zh-CN" sz="2400">
                <a:latin typeface="仿宋" panose="02010609060101010101" charset="-122"/>
                <a:ea typeface="仿宋" panose="02010609060101010101" charset="-122"/>
                <a:cs typeface="仿宋" panose="02010609060101010101" charset="-122"/>
              </a:rPr>
              <a:t> </a:t>
            </a:r>
            <a:r>
              <a:rPr lang="zh-CN" altLang="en-US" sz="2400">
                <a:latin typeface="仿宋" panose="02010609060101010101" charset="-122"/>
                <a:ea typeface="仿宋" panose="02010609060101010101" charset="-122"/>
                <a:cs typeface="仿宋" panose="02010609060101010101" charset="-122"/>
              </a:rPr>
              <a:t>例如，如果你喜欢玩电脑、烹饪、音乐、旅行、运动或表演，就可以把它们发展成创业想法。举例说明，如果你喜欢旅行、表演，就可以进入观光和旅游行业——世界上最大的产业之一。</a:t>
            </a:r>
            <a:endParaRPr lang="zh-CN" altLang="en-US" sz="2400">
              <a:latin typeface="仿宋" panose="02010609060101010101" charset="-122"/>
              <a:ea typeface="仿宋" panose="02010609060101010101" charset="-122"/>
              <a:cs typeface="仿宋" panose="02010609060101010101" charset="-122"/>
            </a:endParaRPr>
          </a:p>
        </p:txBody>
      </p:sp>
      <p:sp>
        <p:nvSpPr>
          <p:cNvPr id="22" name="Rectangle 30"/>
          <p:cNvSpPr txBox="1">
            <a:spLocks noRot="1" noChangeArrowheads="1"/>
          </p:cNvSpPr>
          <p:nvPr/>
        </p:nvSpPr>
        <p:spPr bwMode="auto">
          <a:xfrm>
            <a:off x="690880" y="86995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（一）爱好和兴趣</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21" name="图片 120"/>
          <p:cNvPicPr/>
          <p:nvPr/>
        </p:nvPicPr>
        <p:blipFill>
          <a:blip r:embed="rId1"/>
          <a:stretch>
            <a:fillRect/>
          </a:stretch>
        </p:blipFill>
        <p:spPr>
          <a:xfrm>
            <a:off x="3431540" y="3820795"/>
            <a:ext cx="4640580" cy="27305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二、如何找到一个好的创业想法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29895" y="1459230"/>
            <a:ext cx="11390630" cy="1940560"/>
          </a:xfrm>
          <a:prstGeom prst="rect">
            <a:avLst/>
          </a:prstGeom>
          <a:noFill/>
        </p:spPr>
        <p:txBody>
          <a:bodyPr wrap="square" rtlCol="0" anchor="t">
            <a:noAutofit/>
          </a:bodyPr>
          <a:p>
            <a:pPr indent="457200" fontAlgn="auto">
              <a:lnSpc>
                <a:spcPct val="120000"/>
              </a:lnSpc>
            </a:pPr>
            <a:r>
              <a:rPr lang="zh-CN" altLang="en-US" sz="2400"/>
              <a:t>一半以上成功的创业想法都来源于工作经验。</a:t>
            </a:r>
            <a:endParaRPr lang="zh-CN" altLang="en-US" sz="2400"/>
          </a:p>
          <a:p>
            <a:pPr indent="457200" fontAlgn="auto">
              <a:lnSpc>
                <a:spcPct val="120000"/>
              </a:lnSpc>
            </a:pPr>
            <a:r>
              <a:rPr lang="zh-CN" altLang="en-US" sz="2400">
                <a:latin typeface="仿宋" panose="02010609060101010101" charset="-122"/>
                <a:ea typeface="仿宋" panose="02010609060101010101" charset="-122"/>
              </a:rPr>
              <a:t>例如，一个拥有在大车间工作经验的机械技工，就可能创办汽车修配厂。</a:t>
            </a:r>
            <a:endParaRPr lang="zh-CN" altLang="en-US" sz="2400">
              <a:latin typeface="仿宋" panose="02010609060101010101" charset="-122"/>
              <a:ea typeface="仿宋" panose="02010609060101010101" charset="-122"/>
            </a:endParaRPr>
          </a:p>
          <a:p>
            <a:pPr indent="457200" fontAlgn="auto">
              <a:lnSpc>
                <a:spcPct val="120000"/>
              </a:lnSpc>
            </a:pPr>
            <a:r>
              <a:rPr lang="zh-CN" altLang="en-US" sz="2400"/>
              <a:t>那些潜在的创业者的背景在创业过程中扮演了至关重要的角色。你的技能和经验是你最重要的资源，不仅体现在产生想法方面，还体现在如何利用这些想法方面。</a:t>
            </a:r>
            <a:endParaRPr lang="zh-CN" altLang="en-US" sz="2400"/>
          </a:p>
        </p:txBody>
      </p:sp>
      <p:sp>
        <p:nvSpPr>
          <p:cNvPr id="22" name="Rectangle 30"/>
          <p:cNvSpPr txBox="1">
            <a:spLocks noRot="1" noChangeArrowheads="1"/>
          </p:cNvSpPr>
          <p:nvPr/>
        </p:nvSpPr>
        <p:spPr bwMode="auto">
          <a:xfrm>
            <a:off x="688340" y="9372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（二）个人技能和经验</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22" name="图片 121"/>
          <p:cNvPicPr/>
          <p:nvPr/>
        </p:nvPicPr>
        <p:blipFill>
          <a:blip r:embed="rId1"/>
          <a:stretch>
            <a:fillRect/>
          </a:stretch>
        </p:blipFill>
        <p:spPr>
          <a:xfrm>
            <a:off x="3862705" y="3658235"/>
            <a:ext cx="4465955" cy="284099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二、如何找到一个好的创业想法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87350" y="1571625"/>
            <a:ext cx="11534775" cy="2948940"/>
          </a:xfrm>
          <a:prstGeom prst="rect">
            <a:avLst/>
          </a:prstGeom>
          <a:noFill/>
        </p:spPr>
        <p:txBody>
          <a:bodyPr wrap="square" rtlCol="0" anchor="t">
            <a:noAutofit/>
          </a:bodyPr>
          <a:p>
            <a:pPr indent="457200" fontAlgn="auto">
              <a:lnSpc>
                <a:spcPct val="120000"/>
              </a:lnSpc>
            </a:pPr>
            <a:r>
              <a:rPr lang="en-US" altLang="zh-CN" sz="2400"/>
              <a:t> </a:t>
            </a:r>
            <a:r>
              <a:rPr lang="zh-CN" altLang="en-US" sz="2400"/>
              <a:t>特许经营是指特许者将自己所拥有的商标、商号、产品、专利和专有技术、经营模式等以特许经营合同的形式授予被特许者使用。特许经营有很多类型，最流行的一类是提供名称、标识、操作程序和经营模式。在 20 世纪 80 年代至 20 世纪 90 年代期间，特许经营迅速增长，成为在美国和欧洲被广泛使用的一种从事商业活动的方法（通过特许经营建立了数百万家企业）。仅在美国就有超过 2000 种类型的特许经营，年销售额超过 3000 亿美元，大约占零售总额的三分之一。当然，除了购买特许经营权外，也可以开发和销售特许经营概念。如今，很多目录、手册以及协会包括国际特许经营协会都可以提供相关材料和信息。</a:t>
            </a:r>
            <a:endParaRPr lang="zh-CN" altLang="en-US" sz="2400"/>
          </a:p>
        </p:txBody>
      </p:sp>
      <p:sp>
        <p:nvSpPr>
          <p:cNvPr id="22" name="Rectangle 30"/>
          <p:cNvSpPr txBox="1">
            <a:spLocks noRot="1" noChangeArrowheads="1"/>
          </p:cNvSpPr>
          <p:nvPr/>
        </p:nvSpPr>
        <p:spPr bwMode="auto">
          <a:xfrm>
            <a:off x="690880" y="9372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（三）特许经营</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23" name="图片 122"/>
          <p:cNvPicPr/>
          <p:nvPr/>
        </p:nvPicPr>
        <p:blipFill>
          <a:blip r:embed="rId1">
            <a:clrChange>
              <a:clrFrom>
                <a:srgbClr val="FBFBFB">
                  <a:alpha val="100000"/>
                </a:srgbClr>
              </a:clrFrom>
              <a:clrTo>
                <a:srgbClr val="FBFBFB">
                  <a:alpha val="100000"/>
                  <a:alpha val="0"/>
                </a:srgbClr>
              </a:clrTo>
            </a:clrChange>
          </a:blip>
          <a:stretch>
            <a:fillRect/>
          </a:stretch>
        </p:blipFill>
        <p:spPr>
          <a:xfrm>
            <a:off x="5063490" y="4851400"/>
            <a:ext cx="2380615" cy="17138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二、如何找到一个好的创业想法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29895" y="1522730"/>
            <a:ext cx="11449050" cy="1864360"/>
          </a:xfrm>
          <a:prstGeom prst="rect">
            <a:avLst/>
          </a:prstGeom>
          <a:noFill/>
        </p:spPr>
        <p:txBody>
          <a:bodyPr wrap="square" rtlCol="0" anchor="t">
            <a:noAutofit/>
          </a:bodyPr>
          <a:p>
            <a:pPr indent="457200" fontAlgn="auto">
              <a:lnSpc>
                <a:spcPct val="120000"/>
              </a:lnSpc>
            </a:pPr>
            <a:r>
              <a:rPr lang="en-US" altLang="zh-CN" sz="2400"/>
              <a:t>  </a:t>
            </a:r>
            <a:r>
              <a:rPr lang="zh-CN" altLang="en-US" sz="2400"/>
              <a:t>大众传媒（报纸、杂志、电视和互联网等）是大量信息、想法和机会的来源。留心报纸和杂志，你经常可以找到关于转让企业的商业广告，这是产生创业想法的很好的信息来源。另外，新闻出版物或互联网上的文章、电视纪录片上经常有关于流行趋势或消费者需求变化的报道，如人们对健康和减肥食品的兴趣日益增加，而这些信息会帮助你找到很好的创业想法。</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（四）大众传媒</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24" name="图片 123"/>
          <p:cNvPicPr/>
          <p:nvPr/>
        </p:nvPicPr>
        <p:blipFill>
          <a:blip r:embed="rId1">
            <a:clrChange>
              <a:clrFrom>
                <a:srgbClr val="FFFFFF">
                  <a:alpha val="100000"/>
                </a:srgbClr>
              </a:clrFrom>
              <a:clrTo>
                <a:srgbClr val="FFFFFF">
                  <a:alpha val="100000"/>
                  <a:alpha val="0"/>
                </a:srgbClr>
              </a:clrTo>
            </a:clrChange>
          </a:blip>
          <a:stretch>
            <a:fillRect/>
          </a:stretch>
        </p:blipFill>
        <p:spPr>
          <a:xfrm>
            <a:off x="4394835" y="3869690"/>
            <a:ext cx="4091940" cy="290258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二、如何找到一个好的创业想法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88340" y="1657985"/>
            <a:ext cx="5179060" cy="3107690"/>
          </a:xfrm>
          <a:prstGeom prst="rect">
            <a:avLst/>
          </a:prstGeom>
          <a:noFill/>
        </p:spPr>
        <p:txBody>
          <a:bodyPr wrap="square" rtlCol="0" anchor="t">
            <a:noAutofit/>
          </a:bodyPr>
          <a:p>
            <a:pPr indent="457200" fontAlgn="auto">
              <a:lnSpc>
                <a:spcPct val="120000"/>
              </a:lnSpc>
            </a:pPr>
            <a:r>
              <a:rPr lang="en-US" altLang="zh-CN" sz="2400"/>
              <a:t>  </a:t>
            </a:r>
            <a:r>
              <a:rPr lang="zh-CN" altLang="en-US" sz="2400"/>
              <a:t>另外一个产生创业想法的途径就是参加展览会。通过参观，你不仅可以看到新的产品和服务，还可以见到营业代表、厂商、批发商、发行商和经销商，他们当中很多人希望能寻找到像你这样想创业的人。</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（五）展览会</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25" name="图片 124"/>
          <p:cNvPicPr/>
          <p:nvPr/>
        </p:nvPicPr>
        <p:blipFill>
          <a:blip r:embed="rId1"/>
          <a:stretch>
            <a:fillRect/>
          </a:stretch>
        </p:blipFill>
        <p:spPr>
          <a:xfrm>
            <a:off x="6198870" y="1522730"/>
            <a:ext cx="5124450" cy="432117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二、如何找到一个好的创业想法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29565" y="1522730"/>
            <a:ext cx="11563985" cy="2677795"/>
          </a:xfrm>
          <a:prstGeom prst="rect">
            <a:avLst/>
          </a:prstGeom>
          <a:noFill/>
        </p:spPr>
        <p:txBody>
          <a:bodyPr wrap="square" rtlCol="0" anchor="t">
            <a:noAutofit/>
          </a:bodyPr>
          <a:p>
            <a:pPr indent="457200" fontAlgn="auto">
              <a:lnSpc>
                <a:spcPct val="120000"/>
              </a:lnSpc>
            </a:pPr>
            <a:r>
              <a:rPr lang="en-US" altLang="zh-CN" sz="2400"/>
              <a:t>  </a:t>
            </a:r>
            <a:r>
              <a:rPr lang="zh-CN" altLang="en-US" sz="2400"/>
              <a:t>调查了解消费者的需求是提供产品或服务的基础。市场调查的方式有很多种，既可以通过正式或非正式的访谈来调查，也可以使用问卷调查表来进行调查。当然，通过观察也可以获得消费者的需求信息。比如，若决定是否在某条街上选址开店，你可以观察和计算在特定的天数里通过街道的人数，并且和其他地点进行比较；或者，通过观察可以知道一个地区的某条旅游线路上有没有正式一点的饭店提供相应的服务。</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（六）市场调查</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26" name="图片 125"/>
          <p:cNvPicPr/>
          <p:nvPr/>
        </p:nvPicPr>
        <p:blipFill>
          <a:blip r:embed="rId1"/>
          <a:stretch>
            <a:fillRect/>
          </a:stretch>
        </p:blipFill>
        <p:spPr>
          <a:xfrm>
            <a:off x="4157345" y="4081780"/>
            <a:ext cx="3850005" cy="228981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13765"/>
            <a:ext cx="4991100" cy="615315"/>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7</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从立志脱贫到出彩人生</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280670" y="1529080"/>
            <a:ext cx="11794490" cy="496443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1998 年出生的小谭家中兄弟姐妹多，经济负担重。2016 年，小谭考进一所职业技术学院体育专业。入学之初，由于家境贫寒，小谭承受了较大的经济压力，这也促使他下定决心发奋图强，并立志脱贫。</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依托学校设立的体育行业国家职业资格培训基地，小谭在上学期间考取了健身教练、游泳指导员等多项国家职业资格证书，并刻苦训练，参加各级健身竞赛，并兼职健身教练，不断提升自身的专业素养和技能。</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有一年过年回乡时，小谭注意到家里人并不重视运动，年纪比较小的弟弟都不愿意出去跑跑，只喜欢闷在屋里看电视。结合自己的专业知识，小谭决心帮助家乡村民了解健康知识，养成健康的生活习惯。于是，经过一番准备，小谭与村委会合作，定期开展公益健身知识讲座，帮助村民了解减脂、增肌原理，帮助村民学会搭配营养膳食，帮助村民合理安排体育运动，以此促进村民身心健康。小谭还通过康复手法帮助数位村民解决了关节疼痛问题。这些行动让小谭的家乡掀起了一股健康生活的潮流。</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FontTx/>
            </a:pPr>
            <a:r>
              <a:rPr lang="zh-CN" altLang="en-US" sz="2400" dirty="0">
                <a:latin typeface="楷体" panose="02010609060101010101" charset="-122"/>
                <a:ea typeface="楷体" panose="02010609060101010101" charset="-122"/>
                <a:cs typeface="楷体" panose="02010609060101010101" charset="-122"/>
                <a:sym typeface="+mn-lt"/>
              </a:rPr>
              <a:t> </a:t>
            </a: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有了这样成功的实践先例，在毕业后，小谭获得了一份不错的工作，之后还加入了</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二、如何找到一个好的创业想法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29895" y="1522730"/>
            <a:ext cx="11506200" cy="2392045"/>
          </a:xfrm>
          <a:prstGeom prst="rect">
            <a:avLst/>
          </a:prstGeom>
          <a:noFill/>
        </p:spPr>
        <p:txBody>
          <a:bodyPr wrap="square" rtlCol="0" anchor="t">
            <a:noAutofit/>
          </a:bodyPr>
          <a:p>
            <a:pPr indent="457200" fontAlgn="auto">
              <a:lnSpc>
                <a:spcPct val="120000"/>
              </a:lnSpc>
            </a:pPr>
            <a:r>
              <a:rPr lang="en-US" altLang="zh-CN" sz="2400"/>
              <a:t>  </a:t>
            </a:r>
            <a:r>
              <a:rPr lang="zh-CN" altLang="en-US" sz="2400"/>
              <a:t>一部分消费者的抱怨会导致许多新的产品或服务出现。当你听到消费者抱怨一个产品或服务，或者当你听到有人说“我多么希望能……”或“只要有一个产品或服务就能……”时，你就会有一个潜在的创业想法。这个想法可以帮助你创办一个可以提供更好的产品或服务、具有竞争力的企业，或者可以将你的新产品或服务卖给那些产品和服务存在问题的企业。</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（七）抱怨</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27" name="图片 126"/>
          <p:cNvPicPr/>
          <p:nvPr/>
        </p:nvPicPr>
        <p:blipFill>
          <a:blip r:embed="rId1"/>
          <a:stretch>
            <a:fillRect/>
          </a:stretch>
        </p:blipFill>
        <p:spPr>
          <a:xfrm>
            <a:off x="4208780" y="3914775"/>
            <a:ext cx="3774440" cy="251714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二、如何找到一个好的创业想法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925695" y="1659255"/>
            <a:ext cx="6565900" cy="4521835"/>
          </a:xfrm>
          <a:prstGeom prst="rect">
            <a:avLst/>
          </a:prstGeom>
          <a:noFill/>
        </p:spPr>
        <p:txBody>
          <a:bodyPr wrap="square" rtlCol="0" anchor="t">
            <a:spAutoFit/>
          </a:bodyPr>
          <a:p>
            <a:pPr indent="457200" fontAlgn="auto">
              <a:lnSpc>
                <a:spcPct val="120000"/>
              </a:lnSpc>
            </a:pPr>
            <a:r>
              <a:rPr lang="en-US" altLang="zh-CN" sz="2400"/>
              <a:t>  </a:t>
            </a:r>
            <a:r>
              <a:rPr lang="zh-CN" altLang="en-US" sz="2400"/>
              <a:t>头脑风暴是一个创造性解决问题和产生想法的技术，目的在于尽可能多地产生想法。它经常从一个问题或一个难题的陈述开始，而且每一个想法又产生一个或者更多的想法，最后，产生大量的想法。当你使用这个方法时，你需要遵守四个原则：</a:t>
            </a:r>
            <a:r>
              <a:rPr lang="zh-CN" altLang="en-US" sz="2400">
                <a:solidFill>
                  <a:srgbClr val="FF0000"/>
                </a:solidFill>
              </a:rPr>
              <a:t>不要批评和评价他人的想法；鼓励随心所欲地想看似疯狂的想法；对于所有想法，无论从表面上看有多么不合逻辑和疯狂，都要记录下来；在他人想法的基础之上改善和提高。</a:t>
            </a:r>
            <a:endParaRPr lang="zh-CN" altLang="en-US" sz="2400">
              <a:solidFill>
                <a:srgbClr val="FF0000"/>
              </a:solidFill>
            </a:endParaRPr>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（八）头脑风暴</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28" name="图片 127"/>
          <p:cNvPicPr/>
          <p:nvPr/>
        </p:nvPicPr>
        <p:blipFill>
          <a:blip r:embed="rId1"/>
          <a:stretch>
            <a:fillRect/>
          </a:stretch>
        </p:blipFill>
        <p:spPr>
          <a:xfrm>
            <a:off x="688340" y="1839595"/>
            <a:ext cx="3734435" cy="386207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64820" y="1522730"/>
            <a:ext cx="11371580" cy="1906270"/>
          </a:xfrm>
          <a:prstGeom prst="rect">
            <a:avLst/>
          </a:prstGeom>
          <a:noFill/>
        </p:spPr>
        <p:txBody>
          <a:bodyPr wrap="square" rtlCol="0" anchor="t">
            <a:noAutofit/>
          </a:bodyPr>
          <a:p>
            <a:pPr indent="457200" fontAlgn="auto">
              <a:lnSpc>
                <a:spcPct val="120000"/>
              </a:lnSpc>
            </a:pPr>
            <a:r>
              <a:rPr lang="zh-CN" altLang="en-US" sz="2400" b="1">
                <a:solidFill>
                  <a:srgbClr val="FF0000"/>
                </a:solidFill>
              </a:rPr>
              <a:t>1. 市场洞察力</a:t>
            </a:r>
            <a:endParaRPr lang="zh-CN" altLang="en-US" sz="2400"/>
          </a:p>
          <a:p>
            <a:pPr indent="457200" fontAlgn="auto">
              <a:lnSpc>
                <a:spcPct val="120000"/>
              </a:lnSpc>
            </a:pPr>
            <a:r>
              <a:rPr lang="zh-CN" altLang="en-US" sz="2400"/>
              <a:t>创业者应具有良好的市场洞察力，能够抓住转瞬即逝的商机。对当前和未来市场的敏锐觉察，对自身所处的产业、顾客与竞争者的洞察，能使创业者能把握机会，制造机会。</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（一）能力准备</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29" name="图片 128"/>
          <p:cNvPicPr/>
          <p:nvPr/>
        </p:nvPicPr>
        <p:blipFill>
          <a:blip r:embed="rId1"/>
          <a:stretch>
            <a:fillRect/>
          </a:stretch>
        </p:blipFill>
        <p:spPr>
          <a:xfrm>
            <a:off x="3839210" y="3429000"/>
            <a:ext cx="4234180" cy="306705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415417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7</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蒋嫂的创业之路</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495300" y="1724660"/>
            <a:ext cx="11221085" cy="378460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蒋瑞颖是一位很普通的南京市民，在很长一段时间里，她创业无门、苦苦寻觅，没想到一碗汤让她声名远扬，当上了创业明星，大家都亲切地叫她“蒋嫂”。凭借熬汤创业并不新奇，但蒋嫂的思路特别明确而且有针对性，她专门给自己家对面的南京妇幼保健医院的产妇熬营养汤。产妇是一个极大的消费群体，她们最集中的消费就是营养类产品。绝大多数产妇的家属为了产妇的身体和未来的宝宝，也为了产妇生产时能够更顺利，产后恢复更快，通常不计金钱，只认好的、有营养的食品。</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蒋嫂这一新招数恰好抓住产妇家属的这一心理，开门红自然手到擒来，精心熬制的营养汤大受欢迎，后来经中央电视台《半边天》栏目报道后，其创业模式受到了极大关注，现在很多地市以加盟形式生产、销售“蒋嫂汤”，这也给蒋嫂带来了名气和收益。</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779780" y="1094105"/>
            <a:ext cx="10625455" cy="1863725"/>
          </a:xfrm>
          <a:prstGeom prst="rect">
            <a:avLst/>
          </a:prstGeom>
          <a:noFill/>
        </p:spPr>
        <p:txBody>
          <a:bodyPr wrap="square" rtlCol="0" anchor="t">
            <a:spAutoFit/>
          </a:bodyPr>
          <a:p>
            <a:pPr indent="457200" fontAlgn="auto">
              <a:lnSpc>
                <a:spcPct val="120000"/>
              </a:lnSpc>
            </a:pPr>
            <a:r>
              <a:rPr lang="zh-CN" altLang="en-US" sz="2400" b="1">
                <a:solidFill>
                  <a:srgbClr val="FF0000"/>
                </a:solidFill>
              </a:rPr>
              <a:t>2. 资源整合能力</a:t>
            </a:r>
            <a:endParaRPr lang="zh-CN" altLang="en-US" sz="2400" b="1">
              <a:solidFill>
                <a:srgbClr val="FF0000"/>
              </a:solidFill>
            </a:endParaRPr>
          </a:p>
          <a:p>
            <a:pPr indent="457200" fontAlgn="auto">
              <a:lnSpc>
                <a:spcPct val="120000"/>
              </a:lnSpc>
            </a:pPr>
            <a:r>
              <a:rPr lang="en-US" altLang="zh-CN" sz="2400"/>
              <a:t>  </a:t>
            </a:r>
            <a:r>
              <a:rPr lang="zh-CN" altLang="en-US" sz="2400"/>
              <a:t>创业是一项复杂的工程，任何人仅凭一己之力是无法成功的，创业者需要具备良好的资源整合能力。资源不仅包括物质资源，更重要的是人力资源。充分整合和发挥创业团队内部资源和外部人脉资源对创业发展是至关重要的。</a:t>
            </a:r>
            <a:endParaRPr lang="zh-CN" altLang="en-US" sz="2400"/>
          </a:p>
        </p:txBody>
      </p:sp>
      <p:pic>
        <p:nvPicPr>
          <p:cNvPr id="130" name="图片 129"/>
          <p:cNvPicPr/>
          <p:nvPr/>
        </p:nvPicPr>
        <p:blipFill>
          <a:blip r:embed="rId1"/>
          <a:stretch>
            <a:fillRect/>
          </a:stretch>
        </p:blipFill>
        <p:spPr>
          <a:xfrm>
            <a:off x="3607435" y="3267710"/>
            <a:ext cx="5116195" cy="224218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738505"/>
            <a:ext cx="735139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7</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整合资源能力，让牛根生成就了今日蒙牛</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136525" y="1146810"/>
            <a:ext cx="11951970" cy="5711190"/>
          </a:xfrm>
          <a:prstGeom prst="rect">
            <a:avLst/>
          </a:prstGeom>
          <a:noFill/>
        </p:spPr>
        <p:txBody>
          <a:bodyPr wrap="square" rtlCol="0">
            <a:noAutofit/>
            <a:scene3d>
              <a:camera prst="orthographicFront"/>
              <a:lightRig rig="threePt" dir="t"/>
            </a:scene3d>
            <a:sp3d contourW="12700"/>
          </a:bodyPr>
          <a:p>
            <a:pPr indent="457200" fontAlgn="auto">
              <a:lnSpc>
                <a:spcPct val="150000"/>
              </a:lnSpc>
              <a:spcBef>
                <a:spcPts val="0"/>
              </a:spcBef>
              <a:defRPr/>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牛根生在离开伊利之后，并没有一蹶不振，他用了 8 年时间使蒙牛成为全球液态奶冠军、中国乳业总冠军，蒙牛集团也被全世界视作中国企业顽强崛起的标杆。蒙牛的产业链上游是千万股民、数亿消费者，下游是百万奶农、产品运输等被称为“中国最大的造饭碗企业”。蒙牛初创时，没有市场、没有工厂、没有奶源，什么都没有，但牛根生依旧成功了，他是怎么做到的？创建蒙牛的时候，牛根生把他当初在伊利学到的管理制度及竞争意识都复制到蒙牛身上。面对伊利的强势竞争，牛根生一开始就提出“向伊利学习”的口号，表示要向伊利学习，从而获得发展空间，快速建立自己的产业链。牛根生将工厂、政府农村扶贫工程、农村信用社资金等资源整合在一起；企业没有运输车，他就整合个体户买车；员工没有宿舍，他就将政府、银行、员工这三个资源整合在一起建宿舍。农民用贷款买牛，蒙牛用自己的品牌为农民产出的牛奶做包销保证。</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48615" y="738505"/>
            <a:ext cx="7103745" cy="5053330"/>
          </a:xfrm>
          <a:prstGeom prst="rect">
            <a:avLst/>
          </a:prstGeom>
          <a:noFill/>
        </p:spPr>
        <p:txBody>
          <a:bodyPr wrap="square" rtlCol="0" anchor="t">
            <a:noAutofit/>
          </a:bodyPr>
          <a:p>
            <a:pPr indent="457200" fontAlgn="auto">
              <a:lnSpc>
                <a:spcPct val="120000"/>
              </a:lnSpc>
            </a:pPr>
            <a:r>
              <a:rPr lang="zh-CN" altLang="en-US" sz="2400" b="1">
                <a:solidFill>
                  <a:srgbClr val="FF0000"/>
                </a:solidFill>
              </a:rPr>
              <a:t>3. 营销能力</a:t>
            </a:r>
            <a:endParaRPr lang="zh-CN" altLang="en-US" sz="2400" b="1">
              <a:solidFill>
                <a:srgbClr val="FF0000"/>
              </a:solidFill>
            </a:endParaRPr>
          </a:p>
          <a:p>
            <a:pPr indent="457200" fontAlgn="auto">
              <a:lnSpc>
                <a:spcPct val="120000"/>
              </a:lnSpc>
            </a:pPr>
            <a:r>
              <a:rPr lang="en-US" altLang="zh-CN" sz="2400"/>
              <a:t>  </a:t>
            </a:r>
            <a:r>
              <a:rPr lang="zh-CN" altLang="en-US" sz="2400"/>
              <a:t>在激烈的市场竞争环境下，营销能力不管是对成熟型企业还是对创业型企业都是至关重要的。很多创业型公司的产品都不错，最后公司却关门了，根本原因之一是不懂如何营销自己的产品。营销分为两种：一是营销产品，二是营销公司。营销产品目的在于卖出公司的产品，营销公司的目的在于创立公司品牌。现在，越来越多的商业事实说明，创立公司品牌是非常重要的。</a:t>
            </a:r>
            <a:r>
              <a:rPr lang="zh-CN" altLang="en-US" sz="2400">
                <a:latin typeface="楷体" panose="02010609060101010101" charset="-122"/>
                <a:ea typeface="楷体" panose="02010609060101010101" charset="-122"/>
                <a:cs typeface="楷体" panose="02010609060101010101" charset="-122"/>
              </a:rPr>
              <a:t>比如，中国自己造的手提包只能卖一千元，而同样材质的手提包印上 LV 的标志之后就能卖到十万元，背后就是品牌价值在起作用。</a:t>
            </a:r>
            <a:r>
              <a:rPr lang="zh-CN" altLang="en-US" sz="2400"/>
              <a:t>因此，营销不仅要营销产品，而且要营销公司，创立公司品牌。</a:t>
            </a:r>
            <a:endParaRPr lang="zh-CN" altLang="en-US" sz="2400"/>
          </a:p>
        </p:txBody>
      </p:sp>
      <p:pic>
        <p:nvPicPr>
          <p:cNvPr id="132" name="图片 131"/>
          <p:cNvPicPr/>
          <p:nvPr/>
        </p:nvPicPr>
        <p:blipFill>
          <a:blip r:embed="rId1"/>
          <a:stretch>
            <a:fillRect/>
          </a:stretch>
        </p:blipFill>
        <p:spPr>
          <a:xfrm>
            <a:off x="7827645" y="1945640"/>
            <a:ext cx="4364355" cy="309372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779780" y="1522730"/>
            <a:ext cx="10625455" cy="3192780"/>
          </a:xfrm>
          <a:prstGeom prst="rect">
            <a:avLst/>
          </a:prstGeom>
          <a:noFill/>
        </p:spPr>
        <p:txBody>
          <a:bodyPr wrap="square" rtlCol="0" anchor="t">
            <a:spAutoFit/>
          </a:bodyPr>
          <a:p>
            <a:pPr indent="457200" fontAlgn="auto">
              <a:lnSpc>
                <a:spcPct val="120000"/>
              </a:lnSpc>
            </a:pPr>
            <a:r>
              <a:rPr lang="zh-CN" altLang="en-US" sz="2400" b="1">
                <a:solidFill>
                  <a:schemeClr val="accent3"/>
                </a:solidFill>
              </a:rPr>
              <a:t>1. 经济学知识</a:t>
            </a:r>
            <a:endParaRPr lang="zh-CN" altLang="en-US" sz="2400" b="1">
              <a:solidFill>
                <a:srgbClr val="FF0000"/>
              </a:solidFill>
            </a:endParaRPr>
          </a:p>
          <a:p>
            <a:pPr indent="457200" fontAlgn="auto">
              <a:lnSpc>
                <a:spcPct val="120000"/>
              </a:lnSpc>
            </a:pPr>
            <a:r>
              <a:rPr lang="en-US" altLang="zh-CN" sz="2400"/>
              <a:t> </a:t>
            </a:r>
            <a:r>
              <a:rPr lang="zh-CN" altLang="en-US" sz="2400"/>
              <a:t>创业者了解一定的经济学知识后就能更好地把握国家的经济政策与运行趋势，做出正确的企业发展战略。宏观经济学是以国民经济总过程的活动为研究对象，主要考察就业总水平、国民总收入等经济总量，研究整个经济社会如何运作，并找出办法让经济社会运行得更加稳定、发展得更快。微观经济学研究的是某个组织、部门或个人在经济社会中如何做出决策，以及这些决策对经济社会有什么影响。</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（二）知识准备</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33" name="图片 132"/>
          <p:cNvPicPr/>
          <p:nvPr/>
        </p:nvPicPr>
        <p:blipFill>
          <a:blip r:embed="rId1"/>
          <a:stretch>
            <a:fillRect/>
          </a:stretch>
        </p:blipFill>
        <p:spPr>
          <a:xfrm>
            <a:off x="3952875" y="4715510"/>
            <a:ext cx="4630420" cy="185229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779780" y="1059815"/>
            <a:ext cx="10625455" cy="1863725"/>
          </a:xfrm>
          <a:prstGeom prst="rect">
            <a:avLst/>
          </a:prstGeom>
          <a:noFill/>
        </p:spPr>
        <p:txBody>
          <a:bodyPr wrap="square" rtlCol="0" anchor="t">
            <a:spAutoFit/>
          </a:bodyPr>
          <a:p>
            <a:pPr indent="457200" fontAlgn="auto">
              <a:lnSpc>
                <a:spcPct val="120000"/>
              </a:lnSpc>
            </a:pPr>
            <a:r>
              <a:rPr lang="zh-CN" altLang="en-US" sz="2400" b="1">
                <a:solidFill>
                  <a:schemeClr val="accent3"/>
                </a:solidFill>
              </a:rPr>
              <a:t>2. 管理学知识</a:t>
            </a:r>
            <a:endParaRPr lang="zh-CN" altLang="en-US" sz="2400" b="1">
              <a:solidFill>
                <a:schemeClr val="accent3"/>
              </a:solidFill>
            </a:endParaRPr>
          </a:p>
          <a:p>
            <a:pPr indent="457200" fontAlgn="auto">
              <a:lnSpc>
                <a:spcPct val="120000"/>
              </a:lnSpc>
            </a:pPr>
            <a:r>
              <a:rPr lang="zh-CN" altLang="en-US" sz="2400"/>
              <a:t>管理学知识是创业者必须具备的。要想管理好一个企业，我们必须通过专业学习、自学或进修的方式全面掌握涉及企业管理的相关知识，如企业战略管理、财务管理、人力资源管理、营销管理、物流管理、生产管理等。</a:t>
            </a:r>
            <a:endParaRPr lang="zh-CN" altLang="en-US" sz="2400"/>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818255" y="3058160"/>
            <a:ext cx="4772025" cy="34956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205105" y="778510"/>
            <a:ext cx="11716385" cy="3561715"/>
          </a:xfrm>
          <a:prstGeom prst="rect">
            <a:avLst/>
          </a:prstGeom>
          <a:noFill/>
        </p:spPr>
        <p:txBody>
          <a:bodyPr wrap="square" rtlCol="0" anchor="t">
            <a:noAutofit/>
          </a:bodyPr>
          <a:p>
            <a:pPr indent="457200" fontAlgn="auto">
              <a:lnSpc>
                <a:spcPct val="120000"/>
              </a:lnSpc>
            </a:pPr>
            <a:r>
              <a:rPr lang="zh-CN" altLang="en-US" sz="2400" b="1">
                <a:solidFill>
                  <a:schemeClr val="accent3"/>
                </a:solidFill>
              </a:rPr>
              <a:t>3. 财务知识</a:t>
            </a:r>
            <a:endParaRPr lang="zh-CN" altLang="en-US" sz="2400" b="1">
              <a:solidFill>
                <a:schemeClr val="accent3"/>
              </a:solidFill>
            </a:endParaRPr>
          </a:p>
          <a:p>
            <a:pPr indent="457200" fontAlgn="auto">
              <a:lnSpc>
                <a:spcPct val="120000"/>
              </a:lnSpc>
            </a:pPr>
            <a:r>
              <a:rPr lang="en-US" altLang="zh-CN" sz="2400"/>
              <a:t>  </a:t>
            </a:r>
            <a:r>
              <a:rPr lang="zh-CN" altLang="en-US" sz="2400"/>
              <a:t>创业者要时刻关注企业的财务状况，了解企业的运营情况，要懂得一些重要财务数据的分析。比如，企业偿还能力分析、企业财务周转能力分析、获利能力分析、成长能力分析，这些指标从不同角度、以不同方式反映和评价企业的财务状况和经营成果，充分理解这些指标的内涵及作用，并考虑各指标之间的关联性，才能对企业的生产经营状况做出正确合理的判断。</a:t>
            </a:r>
            <a:endParaRPr lang="zh-CN" altLang="en-US" sz="2400"/>
          </a:p>
          <a:p>
            <a:pPr indent="457200" fontAlgn="auto">
              <a:lnSpc>
                <a:spcPct val="120000"/>
              </a:lnSpc>
            </a:pPr>
            <a:r>
              <a:rPr lang="en-US" altLang="zh-CN" sz="2400"/>
              <a:t>  </a:t>
            </a:r>
            <a:r>
              <a:rPr lang="zh-CN" altLang="en-US" sz="2400"/>
              <a:t>企业的会计报表主要有资产负债表、损益表、现金流量表。其中资产负债表反映的是时点数，损益表和现金流量表反映的是时期数。创业者要学会了解各报表的内容、结构，做到正确解读。</a:t>
            </a:r>
            <a:endParaRPr lang="zh-CN" altLang="en-US" sz="2400"/>
          </a:p>
        </p:txBody>
      </p:sp>
      <p:pic>
        <p:nvPicPr>
          <p:cNvPr id="134" name="图片 133"/>
          <p:cNvPicPr/>
          <p:nvPr/>
        </p:nvPicPr>
        <p:blipFill>
          <a:blip r:embed="rId1"/>
          <a:stretch>
            <a:fillRect/>
          </a:stretch>
        </p:blipFill>
        <p:spPr>
          <a:xfrm>
            <a:off x="4751705" y="4523740"/>
            <a:ext cx="2968625" cy="200914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219075" y="925830"/>
            <a:ext cx="11972925" cy="5438140"/>
          </a:xfrm>
          <a:prstGeom prst="rect">
            <a:avLst/>
          </a:prstGeom>
          <a:noFill/>
        </p:spPr>
        <p:txBody>
          <a:bodyPr wrap="square" rtlCol="0" anchor="t">
            <a:noAutofit/>
          </a:bodyPr>
          <a:p>
            <a:pPr algn="l">
              <a:buClrTx/>
              <a:buSzTx/>
              <a:buFontTx/>
            </a:pPr>
            <a:r>
              <a:rPr lang="zh-CN" altLang="en-US" sz="2400" dirty="0">
                <a:latin typeface="楷体" panose="02010609060101010101" charset="-122"/>
                <a:ea typeface="楷体" panose="02010609060101010101" charset="-122"/>
                <a:cs typeface="楷体" panose="02010609060101010101" charset="-122"/>
              </a:rPr>
              <a:t>本市的健美健身队。作为市健美健身队的核心队员，小谭携手本市的国民体质监测中心、体质测定与运动健身指导站，推出家庭版健身锻炼课程，推行简便易行、科学有效的家庭版健身方法，普及科学健身知识，倡导健康生活方式，获得了市民的称赞。</a:t>
            </a:r>
            <a:r>
              <a:rPr lang="en-US" altLang="zh-CN" sz="2400" dirty="0">
                <a:latin typeface="楷体" panose="02010609060101010101" charset="-122"/>
                <a:ea typeface="楷体" panose="02010609060101010101" charset="-122"/>
                <a:cs typeface="楷体" panose="02010609060101010101" charset="-122"/>
              </a:rPr>
              <a:t>  </a:t>
            </a:r>
            <a:endParaRPr lang="en-US" altLang="zh-CN"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几年后，小谭担任队长，率本市代表队参加了本省的体育行业职业技能大赛，最终代表队荣获团体赛第一名及优秀组织奖。赛后，小谭成为自己所在知名连锁健身工作室的企业合伙人。不久后，小谭作为企业代表回到了母校。围绕职业教育面向市场、促进就业的办学方向，小谭所在企业与小谭的母校在原有合作的基础上继续深度合作，深化产教融合，探索产教融合型企业制度、中国特色现代学徒制度，推动学校和企业形成命运共同体。</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小谭说：“我要感谢我的母校。在踏进这里之前，我还是一个穷酸的普通学生，真不相信我能走到现在这一步！如果说别人的成就是摩天大楼，那我现在也就盖了个两层小楼吧，我这栋小楼的地基是在上学的时候打下去、夯实的。如果当初没有老师的教导，没有学校的认可，没有这么多学校资源的支持，就没有现在站在这里的我！</a:t>
            </a:r>
            <a:endParaRPr lang="zh-CN" altLang="en-US" sz="2400" dirty="0">
              <a:latin typeface="楷体" panose="02010609060101010101" charset="-122"/>
              <a:ea typeface="楷体" panose="02010609060101010101" charset="-122"/>
              <a:cs typeface="楷体" panose="02010609060101010101" charset="-122"/>
            </a:endParaRPr>
          </a:p>
          <a:p>
            <a:pPr algn="l">
              <a:buClrTx/>
              <a:buSzTx/>
              <a:buFontTx/>
            </a:pPr>
            <a:r>
              <a:rPr lang="zh-CN" altLang="en-US" sz="2400" dirty="0">
                <a:latin typeface="楷体" panose="02010609060101010101" charset="-122"/>
                <a:ea typeface="楷体" panose="02010609060101010101" charset="-122"/>
                <a:cs typeface="楷体" panose="02010609060101010101" charset="-122"/>
              </a:rPr>
              <a:t> </a:t>
            </a: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从立志脱贫到出彩人生，小谭凭着自身对事业的无比热爱和坚持不懈的努力，为推动全民健康事业贡献出了自己的力量。</a:t>
            </a:r>
            <a:endParaRPr lang="zh-CN" altLang="en-US" sz="2400" dirty="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06705" y="925195"/>
            <a:ext cx="11657965" cy="5462905"/>
          </a:xfrm>
          <a:prstGeom prst="rect">
            <a:avLst/>
          </a:prstGeom>
          <a:noFill/>
        </p:spPr>
        <p:txBody>
          <a:bodyPr wrap="square" rtlCol="0" anchor="t">
            <a:noAutofit/>
          </a:bodyPr>
          <a:p>
            <a:pPr indent="457200" fontAlgn="auto">
              <a:lnSpc>
                <a:spcPct val="120000"/>
              </a:lnSpc>
            </a:pPr>
            <a:r>
              <a:rPr lang="zh-CN" altLang="en-US" sz="2400" b="1">
                <a:solidFill>
                  <a:schemeClr val="accent3"/>
                </a:solidFill>
              </a:rPr>
              <a:t>4. 法律知识</a:t>
            </a:r>
            <a:endParaRPr lang="zh-CN" altLang="en-US" sz="2400" b="1">
              <a:solidFill>
                <a:schemeClr val="accent3"/>
              </a:solidFill>
            </a:endParaRPr>
          </a:p>
          <a:p>
            <a:pPr indent="457200" fontAlgn="auto">
              <a:lnSpc>
                <a:spcPct val="120000"/>
              </a:lnSpc>
            </a:pPr>
            <a:r>
              <a:rPr lang="zh-CN" altLang="en-US" sz="2000"/>
              <a:t>在创办企业前，必须要先了解与商业活动相关的法律条文的规定，了解各地对大学生创业的优惠政策，以及政府对一些特殊行业的具体规定。</a:t>
            </a:r>
            <a:endParaRPr lang="zh-CN" altLang="en-US" sz="2000"/>
          </a:p>
          <a:p>
            <a:pPr indent="457200" fontAlgn="auto">
              <a:lnSpc>
                <a:spcPct val="120000"/>
              </a:lnSpc>
            </a:pPr>
            <a:r>
              <a:rPr lang="zh-CN" altLang="en-US" sz="2000"/>
              <a:t>大学生创业需要了解的法律主要有：</a:t>
            </a:r>
            <a:endParaRPr lang="zh-CN" altLang="en-US" sz="2000"/>
          </a:p>
          <a:p>
            <a:pPr indent="457200" fontAlgn="auto">
              <a:lnSpc>
                <a:spcPct val="120000"/>
              </a:lnSpc>
            </a:pPr>
            <a:r>
              <a:rPr lang="zh-CN" altLang="en-US" sz="2000">
                <a:highlight>
                  <a:srgbClr val="FFFF00"/>
                </a:highlight>
              </a:rPr>
              <a:t>①基本法律</a:t>
            </a:r>
            <a:r>
              <a:rPr lang="zh-CN" altLang="en-US" sz="2000"/>
              <a:t>《中华人民共和国宪法》《中华人民共和国民法典》《中华人民共和国保险法》《中华人民共和国票据法》；</a:t>
            </a:r>
            <a:endParaRPr lang="zh-CN" altLang="en-US" sz="2000"/>
          </a:p>
          <a:p>
            <a:pPr indent="457200" fontAlgn="auto">
              <a:lnSpc>
                <a:spcPct val="120000"/>
              </a:lnSpc>
            </a:pPr>
            <a:r>
              <a:rPr lang="zh-CN" altLang="en-US" sz="2000">
                <a:highlight>
                  <a:srgbClr val="FFFF00"/>
                </a:highlight>
              </a:rPr>
              <a:t>②公司企业法律</a:t>
            </a:r>
            <a:r>
              <a:rPr lang="zh-CN" altLang="en-US" sz="2000"/>
              <a:t>《中华人民共和国公司法》《中华人民共和国合伙企业法》《中华人民共和国个人独资企业法》《中华人民共和国中小企业促进法》《中华人民共和国市场主体登记管理条例》；</a:t>
            </a:r>
            <a:endParaRPr lang="zh-CN" altLang="en-US" sz="2000"/>
          </a:p>
          <a:p>
            <a:pPr indent="457200" fontAlgn="auto">
              <a:lnSpc>
                <a:spcPct val="120000"/>
              </a:lnSpc>
            </a:pPr>
            <a:r>
              <a:rPr lang="zh-CN" altLang="en-US" sz="2000">
                <a:highlight>
                  <a:srgbClr val="FFFF00"/>
                </a:highlight>
              </a:rPr>
              <a:t>③劳动法律法规</a:t>
            </a:r>
            <a:r>
              <a:rPr lang="zh-CN" altLang="en-US" sz="2000"/>
              <a:t>《中华人民共和国劳动法》；</a:t>
            </a:r>
            <a:endParaRPr lang="zh-CN" altLang="en-US" sz="2000"/>
          </a:p>
          <a:p>
            <a:pPr indent="457200" fontAlgn="auto">
              <a:lnSpc>
                <a:spcPct val="120000"/>
              </a:lnSpc>
            </a:pPr>
            <a:r>
              <a:rPr lang="zh-CN" altLang="en-US" sz="2000">
                <a:highlight>
                  <a:srgbClr val="FFFF00"/>
                </a:highlight>
              </a:rPr>
              <a:t>④知识产权法律</a:t>
            </a:r>
            <a:r>
              <a:rPr lang="zh-CN" altLang="en-US" sz="2000"/>
              <a:t>《中华人民共和国著作权法》《中华人民共和国商标法》《中华人民共和国专利法》；</a:t>
            </a:r>
            <a:endParaRPr lang="zh-CN" altLang="en-US" sz="2000"/>
          </a:p>
          <a:p>
            <a:pPr indent="457200" fontAlgn="auto">
              <a:lnSpc>
                <a:spcPct val="120000"/>
              </a:lnSpc>
            </a:pPr>
            <a:r>
              <a:rPr lang="zh-CN" altLang="en-US" sz="2000">
                <a:highlight>
                  <a:srgbClr val="FFFF00"/>
                </a:highlight>
              </a:rPr>
              <a:t>⑤公司企业税法</a:t>
            </a:r>
            <a:r>
              <a:rPr lang="zh-CN" altLang="en-US" sz="2000"/>
              <a:t>《中华人民共和国企业所得税法》《中华人民共和国增值税暂行条例》《中华人民共和国税收征收管理法》。</a:t>
            </a:r>
            <a:endParaRPr lang="zh-CN" altLang="en-US"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507365" y="1614170"/>
            <a:ext cx="11443335" cy="2921000"/>
          </a:xfrm>
          <a:prstGeom prst="rect">
            <a:avLst/>
          </a:prstGeom>
          <a:noFill/>
        </p:spPr>
        <p:txBody>
          <a:bodyPr wrap="square" rtlCol="0" anchor="t">
            <a:noAutofit/>
          </a:bodyPr>
          <a:p>
            <a:pPr indent="457200" fontAlgn="auto">
              <a:lnSpc>
                <a:spcPct val="120000"/>
              </a:lnSpc>
            </a:pPr>
            <a:r>
              <a:rPr lang="en-US" altLang="zh-CN" sz="2400"/>
              <a:t>  </a:t>
            </a:r>
            <a:r>
              <a:rPr lang="zh-CN" altLang="en-US" sz="2400"/>
              <a:t>大学生长期生活在校园里，对社会缺乏了解，特别是在市场开拓、企业运营上，很容易陷入眼高手低、纸上谈兵的误区。缺乏经验是目前大学生创业中普遍存在的问题，不少大学生创业者不习惯对其产品或服务做市场调查，而是进行理想化的推断。</a:t>
            </a:r>
            <a:r>
              <a:rPr lang="zh-CN" altLang="en-US" sz="2400">
                <a:latin typeface="楷体" panose="02010609060101010101" charset="-122"/>
                <a:ea typeface="楷体" panose="02010609060101010101" charset="-122"/>
                <a:cs typeface="楷体" panose="02010609060101010101" charset="-122"/>
              </a:rPr>
              <a:t>例如：“如果有 1 亿人需要我们的产品，每件利润 5 元，我们就可获得 5 亿元的纯利润。”</a:t>
            </a:r>
            <a:r>
              <a:rPr lang="zh-CN" altLang="en-US" sz="2400"/>
              <a:t>这种理论推断是站不住脚的，而且常常起误导作用。</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（三）经验准备</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descr="7b0a2020202022776f7264617274223a2022220a7d0a"/>
          <p:cNvSpPr txBox="1"/>
          <p:nvPr/>
        </p:nvSpPr>
        <p:spPr>
          <a:xfrm>
            <a:off x="2248535" y="4318635"/>
            <a:ext cx="7812405" cy="645160"/>
          </a:xfrm>
          <a:prstGeom prst="rect">
            <a:avLst/>
          </a:prstGeom>
          <a:noFill/>
        </p:spPr>
        <p:txBody>
          <a:bodyPr wrap="square" rtlCol="0" anchor="t">
            <a:spAutoFit/>
            <a:scene3d>
              <a:camera prst="obliqueBottomRight"/>
              <a:lightRig rig="flat" dir="t"/>
            </a:scene3d>
            <a:sp3d extrusionH="63776" contourW="2899" prstMaterial="matte">
              <a:extrusionClr>
                <a:srgbClr val="ED6145"/>
              </a:extrusionClr>
              <a:contourClr>
                <a:srgbClr val="D03314"/>
              </a:contourClr>
            </a:sp3d>
          </a:bodyPr>
          <a:p>
            <a:r>
              <a:rPr lang="zh-CN" altLang="en-US" sz="3600">
                <a:ln w="7730" cmpd="sng"/>
                <a:solidFill>
                  <a:srgbClr val="FFCB22"/>
                </a:solidFill>
                <a:effectLst/>
                <a:latin typeface="汉仪力量黑简" panose="00020600040101010101" charset="-122"/>
                <a:ea typeface="汉仪力量黑简" panose="00020600040101010101" charset="-122"/>
              </a:rPr>
              <a:t>大学生在创业前如何做好经验准备呢？</a:t>
            </a:r>
            <a:endParaRPr lang="zh-CN" altLang="en-US" sz="3600">
              <a:ln w="7730" cmpd="sng"/>
              <a:solidFill>
                <a:srgbClr val="FFCB22"/>
              </a:solidFill>
              <a:effectLst/>
              <a:latin typeface="汉仪力量黑简" panose="00020600040101010101" charset="-122"/>
              <a:ea typeface="汉仪力量黑简" panose="0002060004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23" name="组合 22"/>
          <p:cNvGrpSpPr/>
          <p:nvPr>
            <p:custDataLst>
              <p:tags r:id="rId1"/>
            </p:custDataLst>
          </p:nvPr>
        </p:nvGrpSpPr>
        <p:grpSpPr>
          <a:xfrm>
            <a:off x="2506345" y="781685"/>
            <a:ext cx="616564" cy="2647312"/>
            <a:chOff x="3647" y="0"/>
            <a:chExt cx="1512" cy="6492"/>
          </a:xfrm>
        </p:grpSpPr>
        <p:sp>
          <p:nvSpPr>
            <p:cNvPr id="6" name="等腰三角形 5"/>
            <p:cNvSpPr/>
            <p:nvPr>
              <p:custDataLst>
                <p:tags r:id="rId2"/>
              </p:custDataLst>
            </p:nvPr>
          </p:nvSpPr>
          <p:spPr>
            <a:xfrm>
              <a:off x="3721" y="5128"/>
              <a:ext cx="1365" cy="1365"/>
            </a:xfrm>
            <a:prstGeom prst="triangle">
              <a:avLst/>
            </a:prstGeom>
            <a:solidFill>
              <a:srgbClr val="F95211">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4" name="椭圆 3"/>
            <p:cNvSpPr/>
            <p:nvPr>
              <p:custDataLst>
                <p:tags r:id="rId3"/>
              </p:custDataLst>
            </p:nvPr>
          </p:nvSpPr>
          <p:spPr>
            <a:xfrm>
              <a:off x="4298" y="0"/>
              <a:ext cx="210" cy="210"/>
            </a:xfrm>
            <a:prstGeom prst="ellipse">
              <a:avLst/>
            </a:prstGeom>
            <a:solidFill>
              <a:srgbClr val="F95211">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7" name="椭圆 6"/>
            <p:cNvSpPr/>
            <p:nvPr>
              <p:custDataLst>
                <p:tags r:id="rId4"/>
              </p:custDataLst>
            </p:nvPr>
          </p:nvSpPr>
          <p:spPr>
            <a:xfrm>
              <a:off x="4001" y="4822"/>
              <a:ext cx="805" cy="805"/>
            </a:xfrm>
            <a:prstGeom prst="ellipse">
              <a:avLst/>
            </a:prstGeom>
            <a:solidFill>
              <a:srgbClr val="F95211"/>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8" name="直接连接符 7"/>
            <p:cNvCxnSpPr>
              <a:stCxn id="4" idx="4"/>
              <a:endCxn id="9" idx="2"/>
            </p:cNvCxnSpPr>
            <p:nvPr>
              <p:custDataLst>
                <p:tags r:id="rId5"/>
              </p:custDataLst>
            </p:nvPr>
          </p:nvCxnSpPr>
          <p:spPr>
            <a:xfrm>
              <a:off x="4403" y="210"/>
              <a:ext cx="1" cy="3946"/>
            </a:xfrm>
            <a:prstGeom prst="line">
              <a:avLst/>
            </a:prstGeom>
            <a:ln>
              <a:solidFill>
                <a:srgbClr val="F95211">
                  <a:lumMod val="75000"/>
                </a:srgbClr>
              </a:solidFill>
            </a:ln>
          </p:spPr>
          <p:style>
            <a:lnRef idx="1">
              <a:srgbClr val="F95211"/>
            </a:lnRef>
            <a:fillRef idx="0">
              <a:srgbClr val="F95211"/>
            </a:fillRef>
            <a:effectRef idx="0">
              <a:srgbClr val="F95211"/>
            </a:effectRef>
            <a:fontRef idx="minor">
              <a:srgbClr val="000000"/>
            </a:fontRef>
          </p:style>
        </p:cxnSp>
        <p:sp>
          <p:nvSpPr>
            <p:cNvPr id="9" name="直角三角形 8"/>
            <p:cNvSpPr/>
            <p:nvPr>
              <p:custDataLst>
                <p:tags r:id="rId6"/>
              </p:custDataLst>
            </p:nvPr>
          </p:nvSpPr>
          <p:spPr>
            <a:xfrm rot="8100000">
              <a:off x="3647" y="4469"/>
              <a:ext cx="1512" cy="1512"/>
            </a:xfrm>
            <a:prstGeom prst="rtTriangle">
              <a:avLst/>
            </a:prstGeom>
            <a:solidFill>
              <a:srgbClr val="F95211">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grpSp>
      <p:grpSp>
        <p:nvGrpSpPr>
          <p:cNvPr id="21" name="组合 20"/>
          <p:cNvGrpSpPr/>
          <p:nvPr>
            <p:custDataLst>
              <p:tags r:id="rId7"/>
            </p:custDataLst>
          </p:nvPr>
        </p:nvGrpSpPr>
        <p:grpSpPr>
          <a:xfrm>
            <a:off x="5688388" y="781685"/>
            <a:ext cx="616564" cy="1775477"/>
            <a:chOff x="8325" y="0"/>
            <a:chExt cx="1512" cy="4354"/>
          </a:xfrm>
        </p:grpSpPr>
        <p:sp>
          <p:nvSpPr>
            <p:cNvPr id="10" name="等腰三角形 9"/>
            <p:cNvSpPr/>
            <p:nvPr>
              <p:custDataLst>
                <p:tags r:id="rId8"/>
              </p:custDataLst>
            </p:nvPr>
          </p:nvSpPr>
          <p:spPr>
            <a:xfrm>
              <a:off x="8399" y="2990"/>
              <a:ext cx="1365" cy="1365"/>
            </a:xfrm>
            <a:prstGeom prst="triangle">
              <a:avLst/>
            </a:prstGeom>
            <a:solidFill>
              <a:srgbClr val="FF7F00">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11" name="椭圆 10"/>
            <p:cNvSpPr/>
            <p:nvPr>
              <p:custDataLst>
                <p:tags r:id="rId9"/>
              </p:custDataLst>
            </p:nvPr>
          </p:nvSpPr>
          <p:spPr>
            <a:xfrm>
              <a:off x="8976" y="0"/>
              <a:ext cx="210" cy="210"/>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12" name="椭圆 11"/>
            <p:cNvSpPr/>
            <p:nvPr>
              <p:custDataLst>
                <p:tags r:id="rId10"/>
              </p:custDataLst>
            </p:nvPr>
          </p:nvSpPr>
          <p:spPr>
            <a:xfrm>
              <a:off x="8679" y="2882"/>
              <a:ext cx="805" cy="805"/>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13" name="直接连接符 12"/>
            <p:cNvCxnSpPr>
              <a:stCxn id="11" idx="4"/>
              <a:endCxn id="14" idx="2"/>
            </p:cNvCxnSpPr>
            <p:nvPr>
              <p:custDataLst>
                <p:tags r:id="rId11"/>
              </p:custDataLst>
            </p:nvPr>
          </p:nvCxnSpPr>
          <p:spPr>
            <a:xfrm>
              <a:off x="9081" y="210"/>
              <a:ext cx="1" cy="2005"/>
            </a:xfrm>
            <a:prstGeom prst="line">
              <a:avLst/>
            </a:prstGeom>
            <a:solidFill>
              <a:srgbClr val="FF7F00"/>
            </a:solidFill>
            <a:ln>
              <a:solidFill>
                <a:srgbClr val="FF7F00">
                  <a:lumMod val="50000"/>
                </a:srgbClr>
              </a:solidFill>
            </a:ln>
          </p:spPr>
          <p:style>
            <a:lnRef idx="1">
              <a:srgbClr val="F95211"/>
            </a:lnRef>
            <a:fillRef idx="0">
              <a:srgbClr val="F95211"/>
            </a:fillRef>
            <a:effectRef idx="0">
              <a:srgbClr val="F95211"/>
            </a:effectRef>
            <a:fontRef idx="minor">
              <a:srgbClr val="000000"/>
            </a:fontRef>
          </p:style>
        </p:cxnSp>
        <p:sp>
          <p:nvSpPr>
            <p:cNvPr id="14" name="直角三角形 13"/>
            <p:cNvSpPr/>
            <p:nvPr>
              <p:custDataLst>
                <p:tags r:id="rId12"/>
              </p:custDataLst>
            </p:nvPr>
          </p:nvSpPr>
          <p:spPr>
            <a:xfrm rot="8100000">
              <a:off x="8325" y="2528"/>
              <a:ext cx="1512" cy="1512"/>
            </a:xfrm>
            <a:prstGeom prst="rtTriangle">
              <a:avLst/>
            </a:prstGeom>
            <a:solidFill>
              <a:srgbClr val="FF7F00">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grpSp>
      <p:grpSp>
        <p:nvGrpSpPr>
          <p:cNvPr id="20" name="组合 19"/>
          <p:cNvGrpSpPr/>
          <p:nvPr>
            <p:custDataLst>
              <p:tags r:id="rId13"/>
            </p:custDataLst>
          </p:nvPr>
        </p:nvGrpSpPr>
        <p:grpSpPr>
          <a:xfrm>
            <a:off x="8869511" y="781685"/>
            <a:ext cx="616564" cy="3113405"/>
            <a:chOff x="12613" y="0"/>
            <a:chExt cx="1512" cy="7635"/>
          </a:xfrm>
        </p:grpSpPr>
        <p:sp>
          <p:nvSpPr>
            <p:cNvPr id="16" name="椭圆 15"/>
            <p:cNvSpPr/>
            <p:nvPr>
              <p:custDataLst>
                <p:tags r:id="rId14"/>
              </p:custDataLst>
            </p:nvPr>
          </p:nvSpPr>
          <p:spPr>
            <a:xfrm>
              <a:off x="13264" y="0"/>
              <a:ext cx="210" cy="210"/>
            </a:xfrm>
            <a:prstGeom prst="ellips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15" name="等腰三角形 14"/>
            <p:cNvSpPr/>
            <p:nvPr>
              <p:custDataLst>
                <p:tags r:id="rId15"/>
              </p:custDataLst>
            </p:nvPr>
          </p:nvSpPr>
          <p:spPr>
            <a:xfrm>
              <a:off x="12687" y="6271"/>
              <a:ext cx="1365" cy="1365"/>
            </a:xfrm>
            <a:prstGeom prst="triangle">
              <a:avLst/>
            </a:prstGeom>
            <a:solidFill>
              <a:srgbClr val="FFCD45">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17" name="椭圆 16"/>
            <p:cNvSpPr/>
            <p:nvPr>
              <p:custDataLst>
                <p:tags r:id="rId16"/>
              </p:custDataLst>
            </p:nvPr>
          </p:nvSpPr>
          <p:spPr>
            <a:xfrm>
              <a:off x="12967" y="6003"/>
              <a:ext cx="805" cy="805"/>
            </a:xfrm>
            <a:prstGeom prst="ellipse">
              <a:avLst/>
            </a:prstGeom>
            <a:solidFill>
              <a:srgbClr val="FFCD45">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18" name="直接连接符 17"/>
            <p:cNvCxnSpPr/>
            <p:nvPr>
              <p:custDataLst>
                <p:tags r:id="rId17"/>
              </p:custDataLst>
            </p:nvPr>
          </p:nvCxnSpPr>
          <p:spPr>
            <a:xfrm>
              <a:off x="13369" y="210"/>
              <a:ext cx="1" cy="5126"/>
            </a:xfrm>
            <a:prstGeom prst="line">
              <a:avLst/>
            </a:prstGeom>
            <a:solidFill>
              <a:srgbClr val="FFCD45"/>
            </a:solidFill>
            <a:ln>
              <a:solidFill>
                <a:srgbClr val="FFCD45"/>
              </a:solidFill>
            </a:ln>
          </p:spPr>
          <p:style>
            <a:lnRef idx="1">
              <a:srgbClr val="F95211"/>
            </a:lnRef>
            <a:fillRef idx="0">
              <a:srgbClr val="F95211"/>
            </a:fillRef>
            <a:effectRef idx="0">
              <a:srgbClr val="F95211"/>
            </a:effectRef>
            <a:fontRef idx="minor">
              <a:srgbClr val="000000"/>
            </a:fontRef>
          </p:style>
        </p:cxnSp>
        <p:sp>
          <p:nvSpPr>
            <p:cNvPr id="19" name="直角三角形 18"/>
            <p:cNvSpPr/>
            <p:nvPr>
              <p:custDataLst>
                <p:tags r:id="rId18"/>
              </p:custDataLst>
            </p:nvPr>
          </p:nvSpPr>
          <p:spPr>
            <a:xfrm rot="8100000">
              <a:off x="12613" y="5649"/>
              <a:ext cx="1512" cy="1512"/>
            </a:xfrm>
            <a:prstGeom prst="rtTriangl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grpSp>
      <p:sp>
        <p:nvSpPr>
          <p:cNvPr id="24" name="文本框 23"/>
          <p:cNvSpPr txBox="1"/>
          <p:nvPr/>
        </p:nvSpPr>
        <p:spPr>
          <a:xfrm>
            <a:off x="1443990" y="3703955"/>
            <a:ext cx="2750820" cy="1087755"/>
          </a:xfrm>
          <a:prstGeom prst="rect">
            <a:avLst/>
          </a:prstGeom>
          <a:noFill/>
        </p:spPr>
        <p:txBody>
          <a:bodyPr wrap="square" rtlCol="0" anchor="t">
            <a:spAutoFit/>
          </a:bodyPr>
          <a:p>
            <a:pPr indent="457200" fontAlgn="auto">
              <a:lnSpc>
                <a:spcPct val="120000"/>
              </a:lnSpc>
            </a:pPr>
            <a:r>
              <a:rPr lang="zh-CN" altLang="en-US">
                <a:solidFill>
                  <a:srgbClr val="F95211"/>
                </a:solidFill>
              </a:rPr>
              <a:t>一是去企业打工或实习积累管理、营销、市场等方面的经验；</a:t>
            </a:r>
            <a:endParaRPr lang="zh-CN" altLang="en-US">
              <a:solidFill>
                <a:srgbClr val="F95211"/>
              </a:solidFill>
            </a:endParaRPr>
          </a:p>
        </p:txBody>
      </p:sp>
      <p:sp>
        <p:nvSpPr>
          <p:cNvPr id="25" name="文本框 24"/>
          <p:cNvSpPr txBox="1"/>
          <p:nvPr/>
        </p:nvSpPr>
        <p:spPr>
          <a:xfrm>
            <a:off x="5050790" y="2874010"/>
            <a:ext cx="2005330" cy="1751965"/>
          </a:xfrm>
          <a:prstGeom prst="rect">
            <a:avLst/>
          </a:prstGeom>
          <a:noFill/>
        </p:spPr>
        <p:txBody>
          <a:bodyPr wrap="square" rtlCol="0" anchor="t">
            <a:spAutoFit/>
          </a:bodyPr>
          <a:p>
            <a:pPr indent="457200" fontAlgn="auto">
              <a:lnSpc>
                <a:spcPct val="120000"/>
              </a:lnSpc>
            </a:pPr>
            <a:r>
              <a:rPr lang="zh-CN" altLang="en-US">
                <a:solidFill>
                  <a:srgbClr val="FF7E00"/>
                </a:solidFill>
              </a:rPr>
              <a:t>二是积极参加创业培训，积累创业知识，接受专门指导，提高创业成功率；</a:t>
            </a:r>
            <a:endParaRPr lang="zh-CN" altLang="en-US">
              <a:solidFill>
                <a:srgbClr val="FF7E00"/>
              </a:solidFill>
            </a:endParaRPr>
          </a:p>
        </p:txBody>
      </p:sp>
      <p:sp>
        <p:nvSpPr>
          <p:cNvPr id="26" name="文本框 25"/>
          <p:cNvSpPr txBox="1"/>
          <p:nvPr/>
        </p:nvSpPr>
        <p:spPr>
          <a:xfrm>
            <a:off x="7226300" y="4047490"/>
            <a:ext cx="3903345" cy="2416175"/>
          </a:xfrm>
          <a:prstGeom prst="rect">
            <a:avLst/>
          </a:prstGeom>
          <a:noFill/>
        </p:spPr>
        <p:txBody>
          <a:bodyPr wrap="square" rtlCol="0" anchor="t">
            <a:spAutoFit/>
          </a:bodyPr>
          <a:p>
            <a:pPr indent="457200" fontAlgn="auto">
              <a:lnSpc>
                <a:spcPct val="120000"/>
              </a:lnSpc>
            </a:pPr>
            <a:r>
              <a:rPr lang="zh-CN" altLang="en-US">
                <a:solidFill>
                  <a:srgbClr val="F3B200"/>
                </a:solidFill>
              </a:rPr>
              <a:t>三是毕业后先到相关企业工作 1~3 年，有意识地向各领域的人学习，等有一定的工作经验后再创业，这样更有利于创业成功。创业不能太急躁，积累经验，吸取教训才是最重要的，经验来自各种生活、工作经历，它形成于我们的成长历程中。</a:t>
            </a:r>
            <a:endParaRPr lang="zh-CN" altLang="en-US">
              <a:solidFill>
                <a:srgbClr val="F3B200"/>
              </a:solidFill>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148590" y="1160780"/>
            <a:ext cx="11915775" cy="5525135"/>
          </a:xfrm>
          <a:prstGeom prst="rect">
            <a:avLst/>
          </a:prstGeom>
          <a:noFill/>
        </p:spPr>
        <p:txBody>
          <a:bodyPr wrap="square" rtlCol="0" anchor="t">
            <a:noAutofit/>
          </a:bodyPr>
          <a:p>
            <a:pPr indent="457200" fontAlgn="auto">
              <a:lnSpc>
                <a:spcPct val="120000"/>
              </a:lnSpc>
            </a:pPr>
            <a:r>
              <a:rPr lang="zh-CN" altLang="en-US" sz="2400" b="1">
                <a:solidFill>
                  <a:schemeClr val="accent5"/>
                </a:solidFill>
              </a:rPr>
              <a:t>①注册资本 / 出资额。</a:t>
            </a:r>
            <a:endParaRPr lang="zh-CN" altLang="en-US" sz="2400"/>
          </a:p>
          <a:p>
            <a:pPr indent="457200" fontAlgn="auto">
              <a:lnSpc>
                <a:spcPct val="120000"/>
              </a:lnSpc>
            </a:pPr>
            <a:r>
              <a:rPr lang="zh-CN" altLang="en-US" sz="2400"/>
              <a:t>市场主体应当依照《中华人民共和国市场主体登记管理条例》办理登记，不同的市场主体在进行登记时，在注册资本或出资额方面有不同的要求。在这一方面，《中华人民共和国市场主体登记管理条例实施细则》规定：公司应登记注册资本，非公司企业法人、个人独资企业、合伙企业、农民专业合作社（联合社）应登记出资额；申请人申请登记的市场主体注册资本（出资额）应当符合章程或者协议约定。若虚报注册资本、提交虚假材料或者采取其他欺诈手段隐瞒重要事实取得公司登记，则会受到严厉处罚。</a:t>
            </a:r>
            <a:endParaRPr lang="zh-CN" altLang="en-US" sz="2400"/>
          </a:p>
          <a:p>
            <a:pPr indent="457200" fontAlgn="auto">
              <a:lnSpc>
                <a:spcPct val="120000"/>
              </a:lnSpc>
              <a:buClrTx/>
              <a:buSzTx/>
              <a:buFontTx/>
            </a:pPr>
            <a:r>
              <a:rPr lang="zh-CN" altLang="en-US" sz="2400" b="1">
                <a:solidFill>
                  <a:schemeClr val="accent5"/>
                </a:solidFill>
              </a:rPr>
              <a:t>②固定资金。</a:t>
            </a:r>
            <a:endParaRPr lang="zh-CN" altLang="en-US" sz="2400" b="1">
              <a:solidFill>
                <a:schemeClr val="accent5"/>
              </a:solidFill>
            </a:endParaRPr>
          </a:p>
          <a:p>
            <a:pPr indent="457200" fontAlgn="auto">
              <a:lnSpc>
                <a:spcPct val="120000"/>
              </a:lnSpc>
            </a:pPr>
            <a:r>
              <a:rPr lang="zh-CN" altLang="en-US" sz="2400"/>
              <a:t>以货币形式表现出来的固定资产价值，包括用于场地、厂房的租金，生产及运输设备的投入等主要生产设备的资金。</a:t>
            </a:r>
            <a:endParaRPr lang="zh-CN" altLang="en-US" sz="2400"/>
          </a:p>
          <a:p>
            <a:pPr indent="457200" fontAlgn="auto">
              <a:lnSpc>
                <a:spcPct val="120000"/>
              </a:lnSpc>
            </a:pPr>
            <a:r>
              <a:rPr lang="zh-CN" altLang="en-US" sz="2400" b="1">
                <a:solidFill>
                  <a:schemeClr val="accent5"/>
                </a:solidFill>
              </a:rPr>
              <a:t>③流动资金。</a:t>
            </a:r>
            <a:endParaRPr lang="zh-CN" altLang="en-US" sz="2400"/>
          </a:p>
          <a:p>
            <a:pPr indent="457200" fontAlgn="auto">
              <a:lnSpc>
                <a:spcPct val="120000"/>
              </a:lnSpc>
            </a:pPr>
            <a:r>
              <a:rPr lang="zh-CN" altLang="en-US" sz="2400"/>
              <a:t>流动资金是指那些用于支付劳动工资、生产原材料以及其他生产经营费用的资金。</a:t>
            </a:r>
            <a:endParaRPr lang="zh-CN" altLang="en-US" sz="2400"/>
          </a:p>
        </p:txBody>
      </p:sp>
      <p:sp>
        <p:nvSpPr>
          <p:cNvPr id="22" name="Rectangle 30"/>
          <p:cNvSpPr txBox="1">
            <a:spLocks noRot="1" noChangeArrowheads="1"/>
          </p:cNvSpPr>
          <p:nvPr/>
        </p:nvSpPr>
        <p:spPr bwMode="auto">
          <a:xfrm>
            <a:off x="688340" y="74041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（四）资金准备</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35" name="图片 134"/>
          <p:cNvPicPr/>
          <p:nvPr/>
        </p:nvPicPr>
        <p:blipFill>
          <a:blip r:embed="rId1">
            <a:clrChange>
              <a:clrFrom>
                <a:srgbClr val="FFFFFF">
                  <a:alpha val="100000"/>
                </a:srgbClr>
              </a:clrFrom>
              <a:clrTo>
                <a:srgbClr val="FFFFFF">
                  <a:alpha val="100000"/>
                  <a:alpha val="0"/>
                </a:srgbClr>
              </a:clrTo>
            </a:clrChange>
          </a:blip>
          <a:stretch>
            <a:fillRect/>
          </a:stretch>
        </p:blipFill>
        <p:spPr>
          <a:xfrm>
            <a:off x="9594850" y="738505"/>
            <a:ext cx="1534795" cy="89535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三、创业前的准备</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248285" y="1412875"/>
            <a:ext cx="11630025" cy="3394075"/>
          </a:xfrm>
          <a:prstGeom prst="rect">
            <a:avLst/>
          </a:prstGeom>
          <a:noFill/>
        </p:spPr>
        <p:txBody>
          <a:bodyPr wrap="square" rtlCol="0" anchor="t">
            <a:noAutofit/>
          </a:bodyPr>
          <a:p>
            <a:pPr indent="457200" fontAlgn="auto">
              <a:lnSpc>
                <a:spcPct val="120000"/>
              </a:lnSpc>
            </a:pPr>
            <a:r>
              <a:rPr lang="en-US" altLang="zh-CN" sz="2400"/>
              <a:t>  </a:t>
            </a:r>
            <a:r>
              <a:rPr lang="zh-CN" altLang="en-US" sz="2400"/>
              <a:t>除了心理、能力、知识、经验和资金准备以外，大学生创业还需要良好的社会资源来支撑，这种资源与很多人认为的“关系”是有区别的。大学生不是在真空的社会中创业的，他们在创业初期往往要接触到社会的方方面面，只有得到各方面的帮助，企业才能健康、有序地发展，大学生创业者需要在社会环境中调动一切有利因素。对于大学生创业者来说，建立广泛有效的社会关系，寻求和争取多元化的社会支持和个人帮扶，是摆脱在与社会创业者竞争中处于不利地位的重要因素。</a:t>
            </a:r>
            <a:endParaRPr lang="zh-CN" altLang="en-US" sz="2400"/>
          </a:p>
        </p:txBody>
      </p:sp>
      <p:sp>
        <p:nvSpPr>
          <p:cNvPr id="22" name="Rectangle 30"/>
          <p:cNvSpPr txBox="1">
            <a:spLocks noRot="1" noChangeArrowheads="1"/>
          </p:cNvSpPr>
          <p:nvPr/>
        </p:nvSpPr>
        <p:spPr bwMode="auto">
          <a:xfrm>
            <a:off x="688340" y="10007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（五）资源准备</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36" name="图片 135"/>
          <p:cNvPicPr/>
          <p:nvPr/>
        </p:nvPicPr>
        <p:blipFill>
          <a:blip r:embed="rId1"/>
          <a:srcRect b="50631"/>
          <a:stretch>
            <a:fillRect/>
          </a:stretch>
        </p:blipFill>
        <p:spPr>
          <a:xfrm>
            <a:off x="3226435" y="4576445"/>
            <a:ext cx="5739765" cy="159258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本章小结</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4" name="组合 3"/>
          <p:cNvGrpSpPr/>
          <p:nvPr/>
        </p:nvGrpSpPr>
        <p:grpSpPr>
          <a:xfrm>
            <a:off x="3223416" y="1797492"/>
            <a:ext cx="2884727" cy="3594426"/>
            <a:chOff x="3472336" y="2028632"/>
            <a:chExt cx="2884727" cy="3594426"/>
          </a:xfrm>
        </p:grpSpPr>
        <p:cxnSp>
          <p:nvCxnSpPr>
            <p:cNvPr id="5" name="直接连接符 4"/>
            <p:cNvCxnSpPr/>
            <p:nvPr/>
          </p:nvCxnSpPr>
          <p:spPr>
            <a:xfrm>
              <a:off x="4796573" y="3916967"/>
              <a:ext cx="1560490" cy="0"/>
            </a:xfrm>
            <a:prstGeom prst="line">
              <a:avLst/>
            </a:prstGeom>
            <a:ln w="6350">
              <a:solidFill>
                <a:schemeClr val="bg1">
                  <a:lumMod val="8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472336" y="2028632"/>
              <a:ext cx="2822497" cy="3594426"/>
              <a:chOff x="4899443" y="2028632"/>
              <a:chExt cx="1560490" cy="3594426"/>
            </a:xfrm>
          </p:grpSpPr>
          <p:cxnSp>
            <p:nvCxnSpPr>
              <p:cNvPr id="7" name="直接连接符 6"/>
              <p:cNvCxnSpPr/>
              <p:nvPr/>
            </p:nvCxnSpPr>
            <p:spPr>
              <a:xfrm>
                <a:off x="4899443" y="2028632"/>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899443" y="5623058"/>
                <a:ext cx="1560490" cy="0"/>
              </a:xfrm>
              <a:prstGeom prst="line">
                <a:avLst/>
              </a:prstGeom>
              <a:ln w="6350">
                <a:solidFill>
                  <a:schemeClr val="bg1">
                    <a:lumMod val="8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grpSp>
      <p:sp>
        <p:nvSpPr>
          <p:cNvPr id="9" name="文本框 8"/>
          <p:cNvSpPr txBox="1"/>
          <p:nvPr/>
        </p:nvSpPr>
        <p:spPr>
          <a:xfrm>
            <a:off x="6220460" y="1003935"/>
            <a:ext cx="5699125" cy="1014730"/>
          </a:xfrm>
          <a:prstGeom prst="rect">
            <a:avLst/>
          </a:prstGeom>
          <a:noFill/>
        </p:spPr>
        <p:txBody>
          <a:bodyPr wrap="square" rtlCol="0" anchor="t" anchorCtr="0">
            <a:spAutoFit/>
            <a:scene3d>
              <a:camera prst="orthographicFront"/>
              <a:lightRig rig="threePt" dir="t"/>
            </a:scene3d>
            <a:sp3d contourW="12700"/>
          </a:bodyPr>
          <a:p>
            <a:pPr>
              <a:lnSpc>
                <a:spcPct val="100000"/>
              </a:lnSpc>
            </a:pPr>
            <a:r>
              <a:rPr sz="2000" dirty="0">
                <a:latin typeface="楷体" panose="02010609060101010101" charset="-122"/>
                <a:ea typeface="楷体" panose="02010609060101010101" charset="-122"/>
                <a:cs typeface="楷体" panose="02010609060101010101" charset="-122"/>
                <a:sym typeface="+mn-lt"/>
              </a:rPr>
              <a:t>1. 国家鼓励职业院校大学生继续深造，大学生深造的方式主要包括参加普通高等学校专升本考试、成人高等教育考试、研究生考试等。</a:t>
            </a:r>
            <a:endParaRPr sz="2000" dirty="0">
              <a:latin typeface="楷体" panose="02010609060101010101" charset="-122"/>
              <a:ea typeface="楷体" panose="02010609060101010101" charset="-122"/>
              <a:cs typeface="楷体" panose="02010609060101010101" charset="-122"/>
              <a:sym typeface="+mn-lt"/>
            </a:endParaRPr>
          </a:p>
        </p:txBody>
      </p:sp>
      <p:sp>
        <p:nvSpPr>
          <p:cNvPr id="10" name="文本框 9"/>
          <p:cNvSpPr txBox="1"/>
          <p:nvPr/>
        </p:nvSpPr>
        <p:spPr>
          <a:xfrm>
            <a:off x="6196330" y="3543300"/>
            <a:ext cx="5800090" cy="706755"/>
          </a:xfrm>
          <a:prstGeom prst="rect">
            <a:avLst/>
          </a:prstGeom>
          <a:noFill/>
        </p:spPr>
        <p:txBody>
          <a:bodyPr wrap="square" rtlCol="0" anchor="t" anchorCtr="0">
            <a:spAutoFit/>
            <a:scene3d>
              <a:camera prst="orthographicFront"/>
              <a:lightRig rig="threePt" dir="t"/>
            </a:scene3d>
            <a:sp3d contourW="12700"/>
          </a:bodyPr>
          <a:p>
            <a:pPr>
              <a:lnSpc>
                <a:spcPct val="100000"/>
              </a:lnSpc>
            </a:pPr>
            <a:r>
              <a:rPr sz="2000" dirty="0">
                <a:latin typeface="楷体" panose="02010609060101010101" charset="-122"/>
                <a:ea typeface="楷体" panose="02010609060101010101" charset="-122"/>
                <a:cs typeface="楷体" panose="02010609060101010101" charset="-122"/>
                <a:sym typeface="+mn-lt"/>
              </a:rPr>
              <a:t>3. 有创业激情、冒险精神、创新精神、创业理性，心理承受能力强的人更容易创业成功。</a:t>
            </a:r>
            <a:endParaRPr sz="2000" dirty="0">
              <a:latin typeface="楷体" panose="02010609060101010101" charset="-122"/>
              <a:ea typeface="楷体" panose="02010609060101010101" charset="-122"/>
              <a:cs typeface="楷体" panose="02010609060101010101" charset="-122"/>
              <a:sym typeface="+mn-lt"/>
            </a:endParaRPr>
          </a:p>
        </p:txBody>
      </p:sp>
      <p:sp>
        <p:nvSpPr>
          <p:cNvPr id="11" name="文本框 10"/>
          <p:cNvSpPr txBox="1"/>
          <p:nvPr/>
        </p:nvSpPr>
        <p:spPr>
          <a:xfrm>
            <a:off x="6219825" y="5245100"/>
            <a:ext cx="5775960" cy="978535"/>
          </a:xfrm>
          <a:prstGeom prst="rect">
            <a:avLst/>
          </a:prstGeom>
          <a:noFill/>
        </p:spPr>
        <p:txBody>
          <a:bodyPr wrap="square" rtlCol="0" anchor="t" anchorCtr="0">
            <a:noAutofit/>
            <a:scene3d>
              <a:camera prst="orthographicFront"/>
              <a:lightRig rig="threePt" dir="t"/>
            </a:scene3d>
            <a:sp3d contourW="12700"/>
          </a:bodyPr>
          <a:p>
            <a:pPr>
              <a:lnSpc>
                <a:spcPct val="100000"/>
              </a:lnSpc>
            </a:pPr>
            <a:r>
              <a:rPr sz="2000" dirty="0">
                <a:latin typeface="楷体" panose="02010609060101010101" charset="-122"/>
                <a:ea typeface="楷体" panose="02010609060101010101" charset="-122"/>
                <a:cs typeface="楷体" panose="02010609060101010101" charset="-122"/>
                <a:sym typeface="+mn-lt"/>
              </a:rPr>
              <a:t>5. 创业成功除了要具备良好的心理素质，还需要在能力、知识、经验、资金和资源等方面做好充足的准备。</a:t>
            </a:r>
            <a:endParaRPr sz="2000" dirty="0">
              <a:latin typeface="楷体" panose="02010609060101010101" charset="-122"/>
              <a:ea typeface="楷体" panose="02010609060101010101" charset="-122"/>
              <a:cs typeface="楷体" panose="02010609060101010101" charset="-122"/>
              <a:sym typeface="+mn-lt"/>
            </a:endParaRPr>
          </a:p>
        </p:txBody>
      </p:sp>
      <p:pic>
        <p:nvPicPr>
          <p:cNvPr id="12" name="图片 11"/>
          <p:cNvPicPr>
            <a:picLocks noChangeAspect="1"/>
          </p:cNvPicPr>
          <p:nvPr/>
        </p:nvPicPr>
        <p:blipFill>
          <a:blip r:embed="rId1" cstate="screen"/>
          <a:stretch>
            <a:fillRect/>
          </a:stretch>
        </p:blipFill>
        <p:spPr>
          <a:xfrm>
            <a:off x="193133" y="1328632"/>
            <a:ext cx="4266356" cy="4567672"/>
          </a:xfrm>
          <a:prstGeom prst="rect">
            <a:avLst/>
          </a:prstGeom>
        </p:spPr>
      </p:pic>
      <p:cxnSp>
        <p:nvCxnSpPr>
          <p:cNvPr id="13" name="直接连接符 12"/>
          <p:cNvCxnSpPr/>
          <p:nvPr/>
        </p:nvCxnSpPr>
        <p:spPr>
          <a:xfrm>
            <a:off x="4465738" y="2907317"/>
            <a:ext cx="1560490" cy="0"/>
          </a:xfrm>
          <a:prstGeom prst="line">
            <a:avLst/>
          </a:prstGeom>
          <a:ln w="6350">
            <a:solidFill>
              <a:schemeClr val="bg1">
                <a:lumMod val="8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465738" y="4499897"/>
            <a:ext cx="1560490" cy="0"/>
          </a:xfrm>
          <a:prstGeom prst="line">
            <a:avLst/>
          </a:prstGeom>
          <a:ln w="6350">
            <a:solidFill>
              <a:schemeClr val="bg1">
                <a:lumMod val="8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219825" y="1954530"/>
            <a:ext cx="5700395" cy="1390650"/>
          </a:xfrm>
          <a:prstGeom prst="rect">
            <a:avLst/>
          </a:prstGeom>
          <a:noFill/>
        </p:spPr>
        <p:txBody>
          <a:bodyPr wrap="square" rtlCol="0" anchor="t" anchorCtr="0">
            <a:noAutofit/>
            <a:scene3d>
              <a:camera prst="orthographicFront"/>
              <a:lightRig rig="threePt" dir="t"/>
            </a:scene3d>
            <a:sp3d contourW="12700"/>
          </a:bodyPr>
          <a:p>
            <a:pPr>
              <a:lnSpc>
                <a:spcPct val="100000"/>
              </a:lnSpc>
            </a:pPr>
            <a:r>
              <a:rPr sz="2000" dirty="0">
                <a:latin typeface="楷体" panose="02010609060101010101" charset="-122"/>
                <a:ea typeface="楷体" panose="02010609060101010101" charset="-122"/>
                <a:cs typeface="楷体" panose="02010609060101010101" charset="-122"/>
                <a:sym typeface="+mn-lt"/>
              </a:rPr>
              <a:t>2. 就业选择多样化主要体现在就业渠道多元化、就业形态多样化以及工作方式多样化三个方面。在大学阶段，需要在英语四、六级成绩，专业成绩，资格证书，社会实践，社团活动和获奖情况，等等方面做好相应准备。</a:t>
            </a:r>
            <a:endParaRPr sz="2000" dirty="0">
              <a:latin typeface="楷体" panose="02010609060101010101" charset="-122"/>
              <a:ea typeface="楷体" panose="02010609060101010101" charset="-122"/>
              <a:cs typeface="楷体" panose="02010609060101010101" charset="-122"/>
              <a:sym typeface="+mn-lt"/>
            </a:endParaRPr>
          </a:p>
        </p:txBody>
      </p:sp>
      <p:sp>
        <p:nvSpPr>
          <p:cNvPr id="16" name="文本框 15"/>
          <p:cNvSpPr txBox="1"/>
          <p:nvPr/>
        </p:nvSpPr>
        <p:spPr>
          <a:xfrm>
            <a:off x="6219825" y="4188460"/>
            <a:ext cx="5777230" cy="1056640"/>
          </a:xfrm>
          <a:prstGeom prst="rect">
            <a:avLst/>
          </a:prstGeom>
          <a:noFill/>
        </p:spPr>
        <p:txBody>
          <a:bodyPr wrap="square" rtlCol="0" anchor="t" anchorCtr="0">
            <a:noAutofit/>
            <a:scene3d>
              <a:camera prst="orthographicFront"/>
              <a:lightRig rig="threePt" dir="t"/>
            </a:scene3d>
            <a:sp3d contourW="12700"/>
          </a:bodyPr>
          <a:p>
            <a:pPr>
              <a:lnSpc>
                <a:spcPct val="100000"/>
              </a:lnSpc>
            </a:pPr>
            <a:r>
              <a:rPr sz="2000" dirty="0">
                <a:latin typeface="楷体" panose="02010609060101010101" charset="-122"/>
                <a:ea typeface="楷体" panose="02010609060101010101" charset="-122"/>
                <a:cs typeface="楷体" panose="02010609060101010101" charset="-122"/>
                <a:sym typeface="+mn-lt"/>
              </a:rPr>
              <a:t>4. 找到创业想法的主要途径：爱好和兴趣、个人技能和经验、特许经营、大众传媒、展览会、市场调查、抱怨和头脑风暴。</a:t>
            </a:r>
            <a:endParaRPr sz="2000" dirty="0">
              <a:latin typeface="楷体" panose="02010609060101010101" charset="-122"/>
              <a:ea typeface="楷体" panose="02010609060101010101" charset="-122"/>
              <a:cs typeface="楷体" panose="02010609060101010101" charset="-122"/>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相关资源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097915"/>
            <a:ext cx="10730865"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1. 马浩然，陈平．如何经营你的大学时光：10 位大学生讲述他们的大学之路 [M]．武汉：湖北教育出版社，2005.</a:t>
            </a:r>
            <a:endParaRPr sz="20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2. 全国大学生创业服务网（https://cy.ncss.cn/） .</a:t>
            </a:r>
            <a:endParaRPr sz="2000" dirty="0">
              <a:latin typeface="微软雅黑" panose="020B0503020204020204" charset="-122"/>
              <a:ea typeface="微软雅黑" panose="020B0503020204020204" charset="-122"/>
              <a:cs typeface="微软雅黑" panose="020B0503020204020204" charset="-122"/>
              <a:sym typeface="+mn-lt"/>
            </a:endParaRPr>
          </a:p>
        </p:txBody>
      </p:sp>
      <p:pic>
        <p:nvPicPr>
          <p:cNvPr id="107" name="图片 106"/>
          <p:cNvPicPr/>
          <p:nvPr/>
        </p:nvPicPr>
        <p:blipFill>
          <a:blip r:embed="rId1"/>
          <a:stretch>
            <a:fillRect/>
          </a:stretch>
        </p:blipFill>
        <p:spPr>
          <a:xfrm>
            <a:off x="5417820" y="2350135"/>
            <a:ext cx="5019040" cy="35299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Rectangle 3"/>
          <p:cNvSpPr txBox="1">
            <a:spLocks noChangeArrowheads="1"/>
          </p:cNvSpPr>
          <p:nvPr/>
        </p:nvSpPr>
        <p:spPr bwMode="auto">
          <a:xfrm>
            <a:off x="495300" y="904875"/>
            <a:ext cx="413067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sz="2400" b="1" dirty="0">
                <a:solidFill>
                  <a:schemeClr val="bg1"/>
                </a:solidFill>
                <a:latin typeface="思源黑体 CN Bold" panose="020B0800000000000000" pitchFamily="34" charset="-128"/>
                <a:ea typeface="思源黑体 CN Bold" panose="020B0800000000000000" pitchFamily="34" charset="-128"/>
                <a:cs typeface="+mn-ea"/>
                <a:sym typeface="+mn-lt"/>
              </a:rPr>
              <a:t>6</a:t>
            </a:r>
            <a:r>
              <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适合大学生创业的</a:t>
            </a:r>
            <a:r>
              <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六大领域</a:t>
            </a:r>
            <a:endParaRPr 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4" name="文本框 3"/>
          <p:cNvSpPr txBox="1"/>
          <p:nvPr/>
        </p:nvSpPr>
        <p:spPr>
          <a:xfrm>
            <a:off x="219075" y="1431925"/>
            <a:ext cx="11739245" cy="5182235"/>
          </a:xfrm>
          <a:prstGeom prst="rect">
            <a:avLst/>
          </a:prstGeom>
          <a:noFill/>
        </p:spPr>
        <p:txBody>
          <a:bodyPr wrap="square" rtlCol="0" anchor="t">
            <a:noAutofit/>
          </a:bodyPr>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什么样的行业适合大学生创业呢？这里有一条重要原则，就是学有所用。学自然科学专业的学生，如果在学校学习期间曾取得比较重大的科技创新成果，甚至学过风险投资的话，就可在这个领域大展拳脚；学习管理或人文科学的学生，如果在学习期间进行过理念创新，则可利用其作为创业初期的资本；学习艺术、设计、广告等专业的学生，宜以自由职业者的身份进行创业；专业较为普通的大学生，建议找一些投入少而产出相对较高的行业起步，如针对高校学生的中介服务、小规模的消费品经营、利用网络资源进行的信息服务等。下面重点分析较为适合大学生创业的六大领域。</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1. IT 领域</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综合网站、电子商务、网络游戏等都蕴藏着丰富的机会。IT领域的创业项目前期投入少，收益相对较高，而且较能获得风险投资商的青睐。该领域适合拥有自主知识产权的大学生。</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zh-CN" altLang="en-US" sz="2400" dirty="0">
                <a:latin typeface="楷体" panose="02010609060101010101" charset="-122"/>
                <a:ea typeface="楷体" panose="02010609060101010101" charset="-122"/>
                <a:cs typeface="楷体" panose="02010609060101010101" charset="-122"/>
              </a:rPr>
              <a:t> </a:t>
            </a: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2. 高科技领域</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身处高新科技前沿阵地的大学生，在这一领域创业有着近水楼台先得月的优势，“易得方舟”“视美乐”等大学生创业企业的成功，就得益于创业者的技术优势。但</a:t>
            </a:r>
            <a:endParaRPr lang="zh-CN" altLang="en-US" sz="24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90195" y="956310"/>
            <a:ext cx="11725910" cy="5591175"/>
          </a:xfrm>
          <a:prstGeom prst="rect">
            <a:avLst/>
          </a:prstGeom>
          <a:noFill/>
        </p:spPr>
        <p:txBody>
          <a:bodyPr wrap="square" rtlCol="0" anchor="t">
            <a:noAutofit/>
          </a:bodyPr>
          <a:p>
            <a:pPr algn="l">
              <a:buClrTx/>
              <a:buSzTx/>
              <a:buNone/>
            </a:pPr>
            <a:r>
              <a:rPr lang="zh-CN" altLang="en-US" sz="2400" dirty="0">
                <a:latin typeface="楷体" panose="02010609060101010101" charset="-122"/>
                <a:ea typeface="楷体" panose="02010609060101010101" charset="-122"/>
                <a:cs typeface="楷体" panose="02010609060101010101" charset="-122"/>
              </a:rPr>
              <a:t>并非所有的大学生都适合在高科技领域创业，一般来说，技术功底深厚、学科成绩优秀的大学生才有成功的把握。有意在这一领域创业的大学生，可积极参加各类创业大赛，获得脱颖而出的机会，同时吸引风险投资。推荐商机：软件开发、网页制作、网络服务、手机游戏开发等。</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3. 设计领域（智力投资）</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目前，最具发展潜力的热点领域包括室内设计、IC 设计、纺织品设计、平面设计、工业造型设计等。与设计相关的创业项目属于智力密集型模式，有技术、有项目即可，对资金的要求相对较低，创业风险也较低。该领域适合学习艺术、设计、广告等专业的大学生。</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zh-CN" altLang="en-US" sz="2400" dirty="0">
                <a:latin typeface="楷体" panose="02010609060101010101" charset="-122"/>
                <a:ea typeface="楷体" panose="02010609060101010101" charset="-122"/>
                <a:cs typeface="楷体" panose="02010609060101010101" charset="-122"/>
              </a:rPr>
              <a:t> </a:t>
            </a: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4. 培训领域</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考研培训、IT 培训、外语培训是最引人注目的“淘金地”。该领域的创业项目有着“短平快”的特点，只要有一定的教师资源，而且培训产品适销对路，就能拉起“大旗”。来自高校的大学生无疑有着这方面的资源优势。</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5. 连锁加盟领域</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zh-CN" altLang="en-US" sz="2400" dirty="0">
                <a:latin typeface="楷体" panose="02010609060101010101" charset="-122"/>
                <a:ea typeface="楷体" panose="02010609060101010101" charset="-122"/>
                <a:cs typeface="楷体" panose="02010609060101010101" charset="-122"/>
              </a:rPr>
              <a:t>统计数据显示，在相同的经营领域，个人创业的成功率低于 20%，而加盟创业的成功</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endParaRPr lang="zh-CN" altLang="en-US" sz="24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延伸阅读</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34010" y="979170"/>
            <a:ext cx="11551920" cy="5474970"/>
          </a:xfrm>
          <a:prstGeom prst="rect">
            <a:avLst/>
          </a:prstGeom>
          <a:noFill/>
        </p:spPr>
        <p:txBody>
          <a:bodyPr wrap="square" rtlCol="0" anchor="t">
            <a:noAutofit/>
          </a:bodyPr>
          <a:p>
            <a:pPr algn="l">
              <a:buClrTx/>
              <a:buSzTx/>
              <a:buNone/>
            </a:pPr>
            <a:r>
              <a:rPr lang="zh-CN" altLang="en-US" sz="2400" dirty="0">
                <a:latin typeface="楷体" panose="02010609060101010101" charset="-122"/>
                <a:ea typeface="楷体" panose="02010609060101010101" charset="-122"/>
                <a:cs typeface="楷体" panose="02010609060101010101" charset="-122"/>
              </a:rPr>
              <a:t>率高达 80%。对创业资源十分有限的大学生来说，借助连锁加盟的品牌、技术、营销、</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zh-CN" altLang="en-US" sz="2400" dirty="0">
                <a:latin typeface="楷体" panose="02010609060101010101" charset="-122"/>
                <a:ea typeface="楷体" panose="02010609060101010101" charset="-122"/>
                <a:cs typeface="楷体" panose="02010609060101010101" charset="-122"/>
              </a:rPr>
              <a:t>设备优势，可以用较少的投资、较低的门槛实现自主创业。但连锁加盟并非“零风险”，在市场鱼龙混杂的现状下，大学生涉世不深，在选择加盟项目时更应注意规避风险。一般来说，大学生创业者资金实力较弱，适合选择启动资金不多、人手配备要求不高的加盟项目，从小本经营开始为宜；此外，最好选择运营时间在 5 年以上、拥有 10 家以上加盟店的成熟品牌。推荐商机：快餐业、家政服务、校园小型超市、数码速印站等。</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6. 开店</a:t>
            </a:r>
            <a:endParaRPr lang="zh-CN" altLang="en-US" sz="2400" dirty="0">
              <a:latin typeface="楷体" panose="02010609060101010101" charset="-122"/>
              <a:ea typeface="楷体" panose="02010609060101010101" charset="-122"/>
              <a:cs typeface="楷体" panose="02010609060101010101" charset="-122"/>
            </a:endParaRPr>
          </a:p>
          <a:p>
            <a:pPr algn="l">
              <a:buClrTx/>
              <a:buSzTx/>
              <a:buNone/>
            </a:pPr>
            <a:r>
              <a:rPr lang="en-US" altLang="zh-CN" sz="2400" dirty="0">
                <a:latin typeface="楷体" panose="02010609060101010101" charset="-122"/>
                <a:ea typeface="楷体" panose="02010609060101010101" charset="-122"/>
                <a:cs typeface="楷体" panose="02010609060101010101" charset="-122"/>
              </a:rPr>
              <a:t>    </a:t>
            </a:r>
            <a:r>
              <a:rPr lang="zh-CN" altLang="en-US" sz="2400" dirty="0">
                <a:latin typeface="楷体" panose="02010609060101010101" charset="-122"/>
                <a:ea typeface="楷体" panose="02010609060101010101" charset="-122"/>
                <a:cs typeface="楷体" panose="02010609060101010101" charset="-122"/>
              </a:rPr>
              <a:t>大学生开店，一方面可充分利用高校的学生顾客资源；另一方面，由于熟悉同龄人的消费习惯，因此入门较为容易。由于开拓的是“学生路线”，因此更要靠物美价廉来吸引顾客。此外，由于大学生资金有限，不可能选择热闹地段的店面，因此推广工作尤为重要，需要经常在校园里张贴广告或和社团联办活动。推荐商机：高校内部或周边地区的餐厅、咖啡屋、美发屋、文具店、书店等。</a:t>
            </a:r>
            <a:endParaRPr lang="zh-CN" altLang="en-US" sz="24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5995670" y="2233295"/>
            <a:ext cx="5925820" cy="3407410"/>
          </a:xfrm>
          <a:prstGeom prst="rect">
            <a:avLst/>
          </a:prstGeom>
          <a:noFill/>
        </p:spPr>
        <p:txBody>
          <a:bodyPr wrap="square" rtlCol="0" anchor="t">
            <a:noAutofit/>
          </a:bodyPr>
          <a:p>
            <a:pPr>
              <a:lnSpc>
                <a:spcPct val="150000"/>
              </a:lnSpc>
            </a:pPr>
            <a:r>
              <a:rPr lang="en-US" altLang="zh-CN" sz="2000"/>
              <a:t>       </a:t>
            </a:r>
            <a:r>
              <a:rPr lang="zh-CN" altLang="en-US" sz="2000"/>
              <a:t>大学生涯是大学生职业生涯的重要准备期。大学生职业生涯规划的最终落脚点是大学生涯。学业是大学生涯的主要内容，准确、客观地对学业做出规划，能使大学生快速地步入高效学习的状态，这可为较快达到未来职业发展目标奠定坚实基础。</a:t>
            </a:r>
            <a:endParaRPr lang="zh-CN" altLang="en-US" sz="2000"/>
          </a:p>
        </p:txBody>
      </p:sp>
      <p:pic>
        <p:nvPicPr>
          <p:cNvPr id="100" name="图片 99"/>
          <p:cNvPicPr/>
          <p:nvPr/>
        </p:nvPicPr>
        <p:blipFill>
          <a:blip r:embed="rId1"/>
          <a:srcRect b="4376"/>
          <a:stretch>
            <a:fillRect/>
          </a:stretch>
        </p:blipFill>
        <p:spPr>
          <a:xfrm>
            <a:off x="676275" y="2056130"/>
            <a:ext cx="4831080" cy="3411855"/>
          </a:xfrm>
          <a:prstGeom prst="rect">
            <a:avLst/>
          </a:prstGeom>
          <a:noFill/>
          <a:ln w="9525">
            <a:noFill/>
          </a:ln>
        </p:spPr>
      </p:pic>
      <p:sp>
        <p:nvSpPr>
          <p:cNvPr id="5" name="文本框 4"/>
          <p:cNvSpPr txBox="1"/>
          <p:nvPr/>
        </p:nvSpPr>
        <p:spPr>
          <a:xfrm>
            <a:off x="969010" y="1461770"/>
            <a:ext cx="10314305" cy="496570"/>
          </a:xfrm>
          <a:prstGeom prst="rect">
            <a:avLst/>
          </a:prstGeom>
          <a:noFill/>
        </p:spPr>
        <p:txBody>
          <a:bodyPr wrap="square" rtlCol="0" anchor="t">
            <a:noAutofit/>
          </a:bodyPr>
          <a:p>
            <a:pPr indent="457200" fontAlgn="auto"/>
            <a:r>
              <a:rPr lang="zh-CN" altLang="en-US" sz="2400"/>
              <a:t>请同学们谈一谈，这个案例向我们传递了什么信息</a:t>
            </a:r>
            <a:r>
              <a:rPr lang="zh-CN" altLang="en-US" sz="2400"/>
              <a:t>呢？</a:t>
            </a:r>
            <a:endParaRPr lang="zh-CN" altLang="en-US" sz="2400"/>
          </a:p>
        </p:txBody>
      </p:sp>
      <p:pic>
        <p:nvPicPr>
          <p:cNvPr id="6" name="图片 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64515" y="862330"/>
            <a:ext cx="1023620" cy="161671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975791" y="2767890"/>
            <a:ext cx="6912968" cy="13220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rPr>
              <a:t>感谢观看</a:t>
            </a:r>
            <a:endPar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4561784" y="3145135"/>
            <a:ext cx="306832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继续深造</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第一节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93700" y="760095"/>
            <a:ext cx="11341735" cy="2306320"/>
          </a:xfrm>
          <a:prstGeom prst="rect">
            <a:avLst/>
          </a:prstGeom>
          <a:noFill/>
        </p:spPr>
        <p:txBody>
          <a:bodyPr wrap="square" rtlCol="0" anchor="t">
            <a:spAutoFit/>
          </a:bodyPr>
          <a:p>
            <a:pPr indent="457200" fontAlgn="auto">
              <a:lnSpc>
                <a:spcPct val="120000"/>
              </a:lnSpc>
            </a:pPr>
            <a:r>
              <a:rPr lang="en-US" altLang="zh-CN" sz="2400"/>
              <a:t>  </a:t>
            </a:r>
            <a:r>
              <a:rPr lang="zh-CN" altLang="en-US" sz="2400"/>
              <a:t>继续深造不同于培训，它是大学生进一步接受系统教育，使学习和钻研达到更精深程度的过程。有的学生选择继续深造是因为想在专业上更上一层楼，而有的学生是想给自己一次重新选择的机会。国家高度重视职业教育发展，先后出台了一系列促进职业教育发展的政策措施，把职业教育摆在了更加优先发展的位置，鼓励职业院校大学生继续深造。</a:t>
            </a:r>
            <a:endParaRPr lang="zh-CN" altLang="en-US" sz="2400"/>
          </a:p>
        </p:txBody>
      </p:sp>
      <p:grpSp>
        <p:nvGrpSpPr>
          <p:cNvPr id="21" name="组合 20"/>
          <p:cNvGrpSpPr/>
          <p:nvPr>
            <p:custDataLst>
              <p:tags r:id="rId1"/>
            </p:custDataLst>
          </p:nvPr>
        </p:nvGrpSpPr>
        <p:grpSpPr>
          <a:xfrm>
            <a:off x="1894205" y="3100070"/>
            <a:ext cx="8622665" cy="2999740"/>
            <a:chOff x="2826" y="4485"/>
            <a:chExt cx="13579" cy="4724"/>
          </a:xfrm>
        </p:grpSpPr>
        <p:grpSp>
          <p:nvGrpSpPr>
            <p:cNvPr id="17" name="组合 16"/>
            <p:cNvGrpSpPr/>
            <p:nvPr/>
          </p:nvGrpSpPr>
          <p:grpSpPr>
            <a:xfrm>
              <a:off x="7089" y="4613"/>
              <a:ext cx="4661" cy="4596"/>
              <a:chOff x="6970" y="4515"/>
              <a:chExt cx="5076" cy="5005"/>
            </a:xfrm>
          </p:grpSpPr>
          <p:sp>
            <p:nvSpPr>
              <p:cNvPr id="2" name="任意多边形 11"/>
              <p:cNvSpPr/>
              <p:nvPr>
                <p:custDataLst>
                  <p:tags r:id="rId2"/>
                </p:custDataLst>
              </p:nvPr>
            </p:nvSpPr>
            <p:spPr>
              <a:xfrm rot="10800000">
                <a:off x="7738" y="6094"/>
                <a:ext cx="4309" cy="3088"/>
              </a:xfrm>
              <a:custGeom>
                <a:avLst/>
                <a:gdLst>
                  <a:gd name="adj" fmla="val 18112"/>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79" h="3424">
                    <a:moveTo>
                      <a:pt x="326" y="0"/>
                    </a:moveTo>
                    <a:lnTo>
                      <a:pt x="2687" y="0"/>
                    </a:lnTo>
                    <a:lnTo>
                      <a:pt x="2701" y="0"/>
                    </a:lnTo>
                    <a:lnTo>
                      <a:pt x="2716" y="0"/>
                    </a:lnTo>
                    <a:lnTo>
                      <a:pt x="2741" y="1"/>
                    </a:lnTo>
                    <a:cubicBezTo>
                      <a:pt x="2848" y="3"/>
                      <a:pt x="2954" y="14"/>
                      <a:pt x="3057" y="33"/>
                    </a:cubicBezTo>
                    <a:lnTo>
                      <a:pt x="3099" y="41"/>
                    </a:lnTo>
                    <a:lnTo>
                      <a:pt x="3103" y="42"/>
                    </a:lnTo>
                    <a:lnTo>
                      <a:pt x="3104" y="42"/>
                    </a:lnTo>
                    <a:lnTo>
                      <a:pt x="3108" y="43"/>
                    </a:lnTo>
                    <a:lnTo>
                      <a:pt x="3139" y="49"/>
                    </a:lnTo>
                    <a:lnTo>
                      <a:pt x="3153" y="52"/>
                    </a:lnTo>
                    <a:lnTo>
                      <a:pt x="3155" y="53"/>
                    </a:lnTo>
                    <a:lnTo>
                      <a:pt x="3159" y="54"/>
                    </a:lnTo>
                    <a:lnTo>
                      <a:pt x="3182" y="59"/>
                    </a:lnTo>
                    <a:lnTo>
                      <a:pt x="3203" y="64"/>
                    </a:lnTo>
                    <a:lnTo>
                      <a:pt x="3206" y="65"/>
                    </a:lnTo>
                    <a:lnTo>
                      <a:pt x="3209" y="66"/>
                    </a:lnTo>
                    <a:lnTo>
                      <a:pt x="3226" y="70"/>
                    </a:lnTo>
                    <a:lnTo>
                      <a:pt x="3252" y="77"/>
                    </a:lnTo>
                    <a:lnTo>
                      <a:pt x="3257" y="79"/>
                    </a:lnTo>
                    <a:lnTo>
                      <a:pt x="3259" y="79"/>
                    </a:lnTo>
                    <a:lnTo>
                      <a:pt x="3271" y="83"/>
                    </a:lnTo>
                    <a:lnTo>
                      <a:pt x="3301" y="92"/>
                    </a:lnTo>
                    <a:lnTo>
                      <a:pt x="3307" y="94"/>
                    </a:lnTo>
                    <a:lnTo>
                      <a:pt x="3309" y="94"/>
                    </a:lnTo>
                    <a:lnTo>
                      <a:pt x="3317" y="97"/>
                    </a:lnTo>
                    <a:lnTo>
                      <a:pt x="3349" y="107"/>
                    </a:lnTo>
                    <a:lnTo>
                      <a:pt x="3356" y="110"/>
                    </a:lnTo>
                    <a:lnTo>
                      <a:pt x="3358" y="110"/>
                    </a:lnTo>
                    <a:lnTo>
                      <a:pt x="3363" y="112"/>
                    </a:lnTo>
                    <a:lnTo>
                      <a:pt x="3397" y="123"/>
                    </a:lnTo>
                    <a:lnTo>
                      <a:pt x="3405" y="127"/>
                    </a:lnTo>
                    <a:lnTo>
                      <a:pt x="3406" y="127"/>
                    </a:lnTo>
                    <a:lnTo>
                      <a:pt x="3409" y="128"/>
                    </a:lnTo>
                    <a:lnTo>
                      <a:pt x="3444" y="141"/>
                    </a:lnTo>
                    <a:lnTo>
                      <a:pt x="3453" y="145"/>
                    </a:lnTo>
                    <a:lnTo>
                      <a:pt x="3454" y="145"/>
                    </a:lnTo>
                    <a:lnTo>
                      <a:pt x="3455" y="146"/>
                    </a:lnTo>
                    <a:lnTo>
                      <a:pt x="3490" y="160"/>
                    </a:lnTo>
                    <a:lnTo>
                      <a:pt x="3501" y="164"/>
                    </a:lnTo>
                    <a:lnTo>
                      <a:pt x="3501" y="164"/>
                    </a:lnTo>
                    <a:lnTo>
                      <a:pt x="3501" y="165"/>
                    </a:lnTo>
                    <a:lnTo>
                      <a:pt x="3536" y="180"/>
                    </a:lnTo>
                    <a:cubicBezTo>
                      <a:pt x="3765" y="281"/>
                      <a:pt x="3972" y="423"/>
                      <a:pt x="4149" y="596"/>
                    </a:cubicBezTo>
                    <a:lnTo>
                      <a:pt x="4166" y="613"/>
                    </a:lnTo>
                    <a:lnTo>
                      <a:pt x="4166" y="613"/>
                    </a:lnTo>
                    <a:lnTo>
                      <a:pt x="4166" y="613"/>
                    </a:lnTo>
                    <a:lnTo>
                      <a:pt x="4184" y="631"/>
                    </a:lnTo>
                    <a:lnTo>
                      <a:pt x="4201" y="649"/>
                    </a:lnTo>
                    <a:lnTo>
                      <a:pt x="4201" y="649"/>
                    </a:lnTo>
                    <a:lnTo>
                      <a:pt x="4201" y="649"/>
                    </a:lnTo>
                    <a:lnTo>
                      <a:pt x="4218" y="667"/>
                    </a:lnTo>
                    <a:lnTo>
                      <a:pt x="4235" y="685"/>
                    </a:lnTo>
                    <a:lnTo>
                      <a:pt x="4235" y="686"/>
                    </a:lnTo>
                    <a:lnTo>
                      <a:pt x="4236" y="686"/>
                    </a:lnTo>
                    <a:lnTo>
                      <a:pt x="4251" y="703"/>
                    </a:lnTo>
                    <a:lnTo>
                      <a:pt x="4268" y="723"/>
                    </a:lnTo>
                    <a:lnTo>
                      <a:pt x="4269" y="723"/>
                    </a:lnTo>
                    <a:lnTo>
                      <a:pt x="4269" y="724"/>
                    </a:lnTo>
                    <a:lnTo>
                      <a:pt x="4284" y="740"/>
                    </a:lnTo>
                    <a:lnTo>
                      <a:pt x="4301" y="761"/>
                    </a:lnTo>
                    <a:lnTo>
                      <a:pt x="4301" y="761"/>
                    </a:lnTo>
                    <a:lnTo>
                      <a:pt x="4302" y="762"/>
                    </a:lnTo>
                    <a:lnTo>
                      <a:pt x="4315" y="779"/>
                    </a:lnTo>
                    <a:lnTo>
                      <a:pt x="4332" y="800"/>
                    </a:lnTo>
                    <a:lnTo>
                      <a:pt x="4333" y="801"/>
                    </a:lnTo>
                    <a:lnTo>
                      <a:pt x="4333" y="801"/>
                    </a:lnTo>
                    <a:lnTo>
                      <a:pt x="4346" y="817"/>
                    </a:lnTo>
                    <a:lnTo>
                      <a:pt x="4363" y="840"/>
                    </a:lnTo>
                    <a:lnTo>
                      <a:pt x="4363" y="841"/>
                    </a:lnTo>
                    <a:lnTo>
                      <a:pt x="4364" y="841"/>
                    </a:lnTo>
                    <a:lnTo>
                      <a:pt x="4376" y="857"/>
                    </a:lnTo>
                    <a:lnTo>
                      <a:pt x="4392" y="880"/>
                    </a:lnTo>
                    <a:lnTo>
                      <a:pt x="4393" y="881"/>
                    </a:lnTo>
                    <a:lnTo>
                      <a:pt x="4393" y="882"/>
                    </a:lnTo>
                    <a:lnTo>
                      <a:pt x="4404" y="897"/>
                    </a:lnTo>
                    <a:lnTo>
                      <a:pt x="4421" y="922"/>
                    </a:lnTo>
                    <a:lnTo>
                      <a:pt x="4422" y="923"/>
                    </a:lnTo>
                    <a:lnTo>
                      <a:pt x="4422" y="923"/>
                    </a:lnTo>
                    <a:lnTo>
                      <a:pt x="4432" y="938"/>
                    </a:lnTo>
                    <a:lnTo>
                      <a:pt x="4449" y="964"/>
                    </a:lnTo>
                    <a:lnTo>
                      <a:pt x="4449" y="965"/>
                    </a:lnTo>
                    <a:lnTo>
                      <a:pt x="4450" y="965"/>
                    </a:lnTo>
                    <a:lnTo>
                      <a:pt x="4459" y="980"/>
                    </a:lnTo>
                    <a:lnTo>
                      <a:pt x="4476" y="1007"/>
                    </a:lnTo>
                    <a:lnTo>
                      <a:pt x="4476" y="1007"/>
                    </a:lnTo>
                    <a:lnTo>
                      <a:pt x="4476" y="1008"/>
                    </a:lnTo>
                    <a:lnTo>
                      <a:pt x="4485" y="1022"/>
                    </a:lnTo>
                    <a:lnTo>
                      <a:pt x="4501" y="1050"/>
                    </a:lnTo>
                    <a:lnTo>
                      <a:pt x="4502" y="1051"/>
                    </a:lnTo>
                    <a:lnTo>
                      <a:pt x="4502" y="1051"/>
                    </a:lnTo>
                    <a:lnTo>
                      <a:pt x="4510" y="1065"/>
                    </a:lnTo>
                    <a:lnTo>
                      <a:pt x="4526" y="1095"/>
                    </a:lnTo>
                    <a:lnTo>
                      <a:pt x="4526" y="1095"/>
                    </a:lnTo>
                    <a:lnTo>
                      <a:pt x="4527" y="1095"/>
                    </a:lnTo>
                    <a:lnTo>
                      <a:pt x="4534" y="1109"/>
                    </a:lnTo>
                    <a:cubicBezTo>
                      <a:pt x="4691" y="1402"/>
                      <a:pt x="4779" y="1737"/>
                      <a:pt x="4779" y="2093"/>
                    </a:cubicBezTo>
                    <a:lnTo>
                      <a:pt x="4779" y="2094"/>
                    </a:lnTo>
                    <a:lnTo>
                      <a:pt x="4779" y="2094"/>
                    </a:lnTo>
                    <a:lnTo>
                      <a:pt x="4778" y="2140"/>
                    </a:lnTo>
                    <a:cubicBezTo>
                      <a:pt x="4768" y="2627"/>
                      <a:pt x="4590" y="3073"/>
                      <a:pt x="4301" y="3424"/>
                    </a:cubicBezTo>
                    <a:lnTo>
                      <a:pt x="4301" y="3424"/>
                    </a:lnTo>
                    <a:lnTo>
                      <a:pt x="2775" y="3424"/>
                    </a:lnTo>
                    <a:lnTo>
                      <a:pt x="2789" y="3423"/>
                    </a:lnTo>
                    <a:cubicBezTo>
                      <a:pt x="3478" y="3371"/>
                      <a:pt x="4021" y="2795"/>
                      <a:pt x="4021" y="2093"/>
                    </a:cubicBezTo>
                    <a:cubicBezTo>
                      <a:pt x="4021" y="1897"/>
                      <a:pt x="3979" y="1711"/>
                      <a:pt x="3903" y="1543"/>
                    </a:cubicBezTo>
                    <a:lnTo>
                      <a:pt x="3890" y="1514"/>
                    </a:lnTo>
                    <a:lnTo>
                      <a:pt x="3889" y="1513"/>
                    </a:lnTo>
                    <a:lnTo>
                      <a:pt x="3875" y="1486"/>
                    </a:lnTo>
                    <a:lnTo>
                      <a:pt x="3874" y="1484"/>
                    </a:lnTo>
                    <a:lnTo>
                      <a:pt x="3860" y="1457"/>
                    </a:lnTo>
                    <a:lnTo>
                      <a:pt x="3859" y="1455"/>
                    </a:lnTo>
                    <a:lnTo>
                      <a:pt x="3845" y="1429"/>
                    </a:lnTo>
                    <a:lnTo>
                      <a:pt x="3843" y="1426"/>
                    </a:lnTo>
                    <a:lnTo>
                      <a:pt x="3829" y="1402"/>
                    </a:lnTo>
                    <a:lnTo>
                      <a:pt x="3826" y="1398"/>
                    </a:lnTo>
                    <a:lnTo>
                      <a:pt x="3812" y="1375"/>
                    </a:lnTo>
                    <a:lnTo>
                      <a:pt x="3809" y="1370"/>
                    </a:lnTo>
                    <a:lnTo>
                      <a:pt x="3794" y="1348"/>
                    </a:lnTo>
                    <a:lnTo>
                      <a:pt x="3791" y="1343"/>
                    </a:lnTo>
                    <a:lnTo>
                      <a:pt x="3776" y="1322"/>
                    </a:lnTo>
                    <a:lnTo>
                      <a:pt x="3772" y="1317"/>
                    </a:lnTo>
                    <a:lnTo>
                      <a:pt x="3758" y="1297"/>
                    </a:lnTo>
                    <a:lnTo>
                      <a:pt x="3753" y="1291"/>
                    </a:lnTo>
                    <a:lnTo>
                      <a:pt x="3738" y="1271"/>
                    </a:lnTo>
                    <a:lnTo>
                      <a:pt x="3734" y="1265"/>
                    </a:lnTo>
                    <a:lnTo>
                      <a:pt x="3719" y="1247"/>
                    </a:lnTo>
                    <a:lnTo>
                      <a:pt x="3713" y="1240"/>
                    </a:lnTo>
                    <a:lnTo>
                      <a:pt x="3698" y="1222"/>
                    </a:lnTo>
                    <a:lnTo>
                      <a:pt x="3692" y="1216"/>
                    </a:lnTo>
                    <a:lnTo>
                      <a:pt x="3677" y="1198"/>
                    </a:lnTo>
                    <a:lnTo>
                      <a:pt x="3671" y="1192"/>
                    </a:lnTo>
                    <a:lnTo>
                      <a:pt x="3656" y="1175"/>
                    </a:lnTo>
                    <a:lnTo>
                      <a:pt x="3649" y="1168"/>
                    </a:lnTo>
                    <a:lnTo>
                      <a:pt x="3633" y="1152"/>
                    </a:lnTo>
                    <a:lnTo>
                      <a:pt x="3627" y="1146"/>
                    </a:lnTo>
                    <a:lnTo>
                      <a:pt x="3611" y="1130"/>
                    </a:lnTo>
                    <a:lnTo>
                      <a:pt x="3604" y="1124"/>
                    </a:lnTo>
                    <a:lnTo>
                      <a:pt x="3587" y="1108"/>
                    </a:lnTo>
                    <a:lnTo>
                      <a:pt x="3581" y="1102"/>
                    </a:lnTo>
                    <a:lnTo>
                      <a:pt x="3564" y="1087"/>
                    </a:lnTo>
                    <a:lnTo>
                      <a:pt x="3557" y="1081"/>
                    </a:lnTo>
                    <a:lnTo>
                      <a:pt x="3539" y="1066"/>
                    </a:lnTo>
                    <a:lnTo>
                      <a:pt x="3533" y="1060"/>
                    </a:lnTo>
                    <a:lnTo>
                      <a:pt x="3514" y="1046"/>
                    </a:lnTo>
                    <a:lnTo>
                      <a:pt x="3508" y="1041"/>
                    </a:lnTo>
                    <a:lnTo>
                      <a:pt x="3489" y="1026"/>
                    </a:lnTo>
                    <a:lnTo>
                      <a:pt x="3483" y="1021"/>
                    </a:lnTo>
                    <a:lnTo>
                      <a:pt x="3463" y="1007"/>
                    </a:lnTo>
                    <a:lnTo>
                      <a:pt x="3457" y="1003"/>
                    </a:lnTo>
                    <a:lnTo>
                      <a:pt x="3436" y="988"/>
                    </a:lnTo>
                    <a:lnTo>
                      <a:pt x="3431" y="985"/>
                    </a:lnTo>
                    <a:lnTo>
                      <a:pt x="3409" y="970"/>
                    </a:lnTo>
                    <a:lnTo>
                      <a:pt x="3404" y="967"/>
                    </a:lnTo>
                    <a:lnTo>
                      <a:pt x="3381" y="953"/>
                    </a:lnTo>
                    <a:lnTo>
                      <a:pt x="3377" y="951"/>
                    </a:lnTo>
                    <a:lnTo>
                      <a:pt x="3352" y="936"/>
                    </a:lnTo>
                    <a:lnTo>
                      <a:pt x="3350" y="934"/>
                    </a:lnTo>
                    <a:lnTo>
                      <a:pt x="3323" y="919"/>
                    </a:lnTo>
                    <a:lnTo>
                      <a:pt x="3322" y="919"/>
                    </a:lnTo>
                    <a:lnTo>
                      <a:pt x="3294" y="904"/>
                    </a:lnTo>
                    <a:cubicBezTo>
                      <a:pt x="3121" y="816"/>
                      <a:pt x="2927" y="764"/>
                      <a:pt x="2721" y="758"/>
                    </a:cubicBezTo>
                    <a:lnTo>
                      <a:pt x="2688" y="758"/>
                    </a:lnTo>
                    <a:lnTo>
                      <a:pt x="2685" y="758"/>
                    </a:lnTo>
                    <a:lnTo>
                      <a:pt x="2664" y="758"/>
                    </a:lnTo>
                    <a:lnTo>
                      <a:pt x="2648" y="759"/>
                    </a:lnTo>
                    <a:cubicBezTo>
                      <a:pt x="2637" y="759"/>
                      <a:pt x="2626" y="760"/>
                      <a:pt x="2614" y="760"/>
                    </a:cubicBezTo>
                    <a:lnTo>
                      <a:pt x="2606" y="760"/>
                    </a:lnTo>
                    <a:lnTo>
                      <a:pt x="2584" y="762"/>
                    </a:lnTo>
                    <a:lnTo>
                      <a:pt x="2582" y="762"/>
                    </a:lnTo>
                    <a:lnTo>
                      <a:pt x="1071" y="762"/>
                    </a:lnTo>
                    <a:lnTo>
                      <a:pt x="1072" y="761"/>
                    </a:lnTo>
                    <a:lnTo>
                      <a:pt x="1072" y="761"/>
                    </a:lnTo>
                    <a:lnTo>
                      <a:pt x="326" y="761"/>
                    </a:lnTo>
                    <a:lnTo>
                      <a:pt x="326" y="758"/>
                    </a:lnTo>
                    <a:lnTo>
                      <a:pt x="325" y="758"/>
                    </a:lnTo>
                    <a:cubicBezTo>
                      <a:pt x="324" y="757"/>
                      <a:pt x="323" y="756"/>
                      <a:pt x="322" y="755"/>
                    </a:cubicBezTo>
                    <a:lnTo>
                      <a:pt x="8" y="406"/>
                    </a:lnTo>
                    <a:cubicBezTo>
                      <a:pt x="5" y="403"/>
                      <a:pt x="3" y="399"/>
                      <a:pt x="2" y="395"/>
                    </a:cubicBezTo>
                    <a:cubicBezTo>
                      <a:pt x="-2" y="381"/>
                      <a:pt x="0" y="362"/>
                      <a:pt x="8" y="354"/>
                    </a:cubicBezTo>
                    <a:lnTo>
                      <a:pt x="322" y="5"/>
                    </a:lnTo>
                    <a:cubicBezTo>
                      <a:pt x="323" y="4"/>
                      <a:pt x="324" y="3"/>
                      <a:pt x="325" y="2"/>
                    </a:cubicBezTo>
                    <a:lnTo>
                      <a:pt x="326" y="2"/>
                    </a:lnTo>
                    <a:lnTo>
                      <a:pt x="326" y="0"/>
                    </a:lnTo>
                    <a:close/>
                  </a:path>
                </a:pathLst>
              </a:custGeom>
              <a:gradFill>
                <a:gsLst>
                  <a:gs pos="0">
                    <a:schemeClr val="accent3">
                      <a:lumMod val="90000"/>
                    </a:schemeClr>
                  </a:gs>
                  <a:gs pos="100000">
                    <a:schemeClr val="accent3">
                      <a:lumMod val="80000"/>
                      <a:lumOff val="20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4" name="任意多边形 11"/>
              <p:cNvSpPr/>
              <p:nvPr>
                <p:custDataLst>
                  <p:tags r:id="rId3"/>
                </p:custDataLst>
              </p:nvPr>
            </p:nvSpPr>
            <p:spPr>
              <a:xfrm rot="18000000">
                <a:off x="7031" y="5822"/>
                <a:ext cx="4309" cy="3088"/>
              </a:xfrm>
              <a:custGeom>
                <a:avLst/>
                <a:gdLst>
                  <a:gd name="adj" fmla="val 18112"/>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79" h="3424">
                    <a:moveTo>
                      <a:pt x="326" y="0"/>
                    </a:moveTo>
                    <a:lnTo>
                      <a:pt x="2687" y="0"/>
                    </a:lnTo>
                    <a:lnTo>
                      <a:pt x="2701" y="0"/>
                    </a:lnTo>
                    <a:lnTo>
                      <a:pt x="2716" y="0"/>
                    </a:lnTo>
                    <a:lnTo>
                      <a:pt x="2741" y="1"/>
                    </a:lnTo>
                    <a:cubicBezTo>
                      <a:pt x="2848" y="3"/>
                      <a:pt x="2954" y="14"/>
                      <a:pt x="3057" y="33"/>
                    </a:cubicBezTo>
                    <a:lnTo>
                      <a:pt x="3099" y="41"/>
                    </a:lnTo>
                    <a:lnTo>
                      <a:pt x="3103" y="42"/>
                    </a:lnTo>
                    <a:lnTo>
                      <a:pt x="3104" y="42"/>
                    </a:lnTo>
                    <a:lnTo>
                      <a:pt x="3108" y="43"/>
                    </a:lnTo>
                    <a:lnTo>
                      <a:pt x="3139" y="49"/>
                    </a:lnTo>
                    <a:lnTo>
                      <a:pt x="3153" y="52"/>
                    </a:lnTo>
                    <a:lnTo>
                      <a:pt x="3155" y="53"/>
                    </a:lnTo>
                    <a:lnTo>
                      <a:pt x="3159" y="54"/>
                    </a:lnTo>
                    <a:lnTo>
                      <a:pt x="3182" y="59"/>
                    </a:lnTo>
                    <a:lnTo>
                      <a:pt x="3203" y="64"/>
                    </a:lnTo>
                    <a:lnTo>
                      <a:pt x="3206" y="65"/>
                    </a:lnTo>
                    <a:lnTo>
                      <a:pt x="3209" y="66"/>
                    </a:lnTo>
                    <a:lnTo>
                      <a:pt x="3226" y="70"/>
                    </a:lnTo>
                    <a:lnTo>
                      <a:pt x="3252" y="77"/>
                    </a:lnTo>
                    <a:lnTo>
                      <a:pt x="3257" y="79"/>
                    </a:lnTo>
                    <a:lnTo>
                      <a:pt x="3259" y="79"/>
                    </a:lnTo>
                    <a:lnTo>
                      <a:pt x="3271" y="83"/>
                    </a:lnTo>
                    <a:lnTo>
                      <a:pt x="3301" y="92"/>
                    </a:lnTo>
                    <a:lnTo>
                      <a:pt x="3307" y="94"/>
                    </a:lnTo>
                    <a:lnTo>
                      <a:pt x="3309" y="94"/>
                    </a:lnTo>
                    <a:lnTo>
                      <a:pt x="3317" y="97"/>
                    </a:lnTo>
                    <a:lnTo>
                      <a:pt x="3349" y="107"/>
                    </a:lnTo>
                    <a:lnTo>
                      <a:pt x="3356" y="110"/>
                    </a:lnTo>
                    <a:lnTo>
                      <a:pt x="3358" y="110"/>
                    </a:lnTo>
                    <a:lnTo>
                      <a:pt x="3363" y="112"/>
                    </a:lnTo>
                    <a:lnTo>
                      <a:pt x="3397" y="123"/>
                    </a:lnTo>
                    <a:lnTo>
                      <a:pt x="3405" y="127"/>
                    </a:lnTo>
                    <a:lnTo>
                      <a:pt x="3406" y="127"/>
                    </a:lnTo>
                    <a:lnTo>
                      <a:pt x="3409" y="128"/>
                    </a:lnTo>
                    <a:lnTo>
                      <a:pt x="3444" y="141"/>
                    </a:lnTo>
                    <a:lnTo>
                      <a:pt x="3453" y="145"/>
                    </a:lnTo>
                    <a:lnTo>
                      <a:pt x="3454" y="145"/>
                    </a:lnTo>
                    <a:lnTo>
                      <a:pt x="3455" y="146"/>
                    </a:lnTo>
                    <a:lnTo>
                      <a:pt x="3490" y="160"/>
                    </a:lnTo>
                    <a:lnTo>
                      <a:pt x="3501" y="164"/>
                    </a:lnTo>
                    <a:lnTo>
                      <a:pt x="3501" y="164"/>
                    </a:lnTo>
                    <a:lnTo>
                      <a:pt x="3501" y="165"/>
                    </a:lnTo>
                    <a:lnTo>
                      <a:pt x="3536" y="180"/>
                    </a:lnTo>
                    <a:cubicBezTo>
                      <a:pt x="3765" y="281"/>
                      <a:pt x="3972" y="423"/>
                      <a:pt x="4149" y="596"/>
                    </a:cubicBezTo>
                    <a:lnTo>
                      <a:pt x="4166" y="613"/>
                    </a:lnTo>
                    <a:lnTo>
                      <a:pt x="4166" y="613"/>
                    </a:lnTo>
                    <a:lnTo>
                      <a:pt x="4166" y="613"/>
                    </a:lnTo>
                    <a:lnTo>
                      <a:pt x="4184" y="631"/>
                    </a:lnTo>
                    <a:lnTo>
                      <a:pt x="4201" y="649"/>
                    </a:lnTo>
                    <a:lnTo>
                      <a:pt x="4201" y="649"/>
                    </a:lnTo>
                    <a:lnTo>
                      <a:pt x="4201" y="649"/>
                    </a:lnTo>
                    <a:lnTo>
                      <a:pt x="4218" y="667"/>
                    </a:lnTo>
                    <a:lnTo>
                      <a:pt x="4235" y="685"/>
                    </a:lnTo>
                    <a:lnTo>
                      <a:pt x="4235" y="686"/>
                    </a:lnTo>
                    <a:lnTo>
                      <a:pt x="4236" y="686"/>
                    </a:lnTo>
                    <a:lnTo>
                      <a:pt x="4251" y="703"/>
                    </a:lnTo>
                    <a:lnTo>
                      <a:pt x="4268" y="723"/>
                    </a:lnTo>
                    <a:lnTo>
                      <a:pt x="4269" y="723"/>
                    </a:lnTo>
                    <a:lnTo>
                      <a:pt x="4269" y="724"/>
                    </a:lnTo>
                    <a:lnTo>
                      <a:pt x="4284" y="740"/>
                    </a:lnTo>
                    <a:lnTo>
                      <a:pt x="4301" y="761"/>
                    </a:lnTo>
                    <a:lnTo>
                      <a:pt x="4301" y="761"/>
                    </a:lnTo>
                    <a:lnTo>
                      <a:pt x="4302" y="762"/>
                    </a:lnTo>
                    <a:lnTo>
                      <a:pt x="4315" y="779"/>
                    </a:lnTo>
                    <a:lnTo>
                      <a:pt x="4332" y="800"/>
                    </a:lnTo>
                    <a:lnTo>
                      <a:pt x="4333" y="801"/>
                    </a:lnTo>
                    <a:lnTo>
                      <a:pt x="4333" y="801"/>
                    </a:lnTo>
                    <a:lnTo>
                      <a:pt x="4346" y="817"/>
                    </a:lnTo>
                    <a:lnTo>
                      <a:pt x="4363" y="840"/>
                    </a:lnTo>
                    <a:lnTo>
                      <a:pt x="4363" y="841"/>
                    </a:lnTo>
                    <a:lnTo>
                      <a:pt x="4364" y="841"/>
                    </a:lnTo>
                    <a:lnTo>
                      <a:pt x="4376" y="857"/>
                    </a:lnTo>
                    <a:lnTo>
                      <a:pt x="4392" y="880"/>
                    </a:lnTo>
                    <a:lnTo>
                      <a:pt x="4393" y="881"/>
                    </a:lnTo>
                    <a:lnTo>
                      <a:pt x="4393" y="882"/>
                    </a:lnTo>
                    <a:lnTo>
                      <a:pt x="4404" y="897"/>
                    </a:lnTo>
                    <a:lnTo>
                      <a:pt x="4421" y="922"/>
                    </a:lnTo>
                    <a:lnTo>
                      <a:pt x="4422" y="923"/>
                    </a:lnTo>
                    <a:lnTo>
                      <a:pt x="4422" y="923"/>
                    </a:lnTo>
                    <a:lnTo>
                      <a:pt x="4432" y="938"/>
                    </a:lnTo>
                    <a:lnTo>
                      <a:pt x="4449" y="964"/>
                    </a:lnTo>
                    <a:lnTo>
                      <a:pt x="4449" y="965"/>
                    </a:lnTo>
                    <a:lnTo>
                      <a:pt x="4450" y="965"/>
                    </a:lnTo>
                    <a:lnTo>
                      <a:pt x="4459" y="980"/>
                    </a:lnTo>
                    <a:lnTo>
                      <a:pt x="4476" y="1007"/>
                    </a:lnTo>
                    <a:lnTo>
                      <a:pt x="4476" y="1007"/>
                    </a:lnTo>
                    <a:lnTo>
                      <a:pt x="4476" y="1008"/>
                    </a:lnTo>
                    <a:lnTo>
                      <a:pt x="4485" y="1022"/>
                    </a:lnTo>
                    <a:lnTo>
                      <a:pt x="4501" y="1050"/>
                    </a:lnTo>
                    <a:lnTo>
                      <a:pt x="4502" y="1051"/>
                    </a:lnTo>
                    <a:lnTo>
                      <a:pt x="4502" y="1051"/>
                    </a:lnTo>
                    <a:lnTo>
                      <a:pt x="4510" y="1065"/>
                    </a:lnTo>
                    <a:lnTo>
                      <a:pt x="4526" y="1095"/>
                    </a:lnTo>
                    <a:lnTo>
                      <a:pt x="4526" y="1095"/>
                    </a:lnTo>
                    <a:lnTo>
                      <a:pt x="4527" y="1095"/>
                    </a:lnTo>
                    <a:lnTo>
                      <a:pt x="4534" y="1109"/>
                    </a:lnTo>
                    <a:cubicBezTo>
                      <a:pt x="4691" y="1402"/>
                      <a:pt x="4779" y="1737"/>
                      <a:pt x="4779" y="2093"/>
                    </a:cubicBezTo>
                    <a:lnTo>
                      <a:pt x="4779" y="2094"/>
                    </a:lnTo>
                    <a:lnTo>
                      <a:pt x="4779" y="2094"/>
                    </a:lnTo>
                    <a:lnTo>
                      <a:pt x="4778" y="2140"/>
                    </a:lnTo>
                    <a:cubicBezTo>
                      <a:pt x="4768" y="2627"/>
                      <a:pt x="4590" y="3073"/>
                      <a:pt x="4301" y="3424"/>
                    </a:cubicBezTo>
                    <a:lnTo>
                      <a:pt x="4301" y="3424"/>
                    </a:lnTo>
                    <a:lnTo>
                      <a:pt x="2775" y="3424"/>
                    </a:lnTo>
                    <a:lnTo>
                      <a:pt x="2789" y="3423"/>
                    </a:lnTo>
                    <a:cubicBezTo>
                      <a:pt x="3478" y="3371"/>
                      <a:pt x="4021" y="2795"/>
                      <a:pt x="4021" y="2093"/>
                    </a:cubicBezTo>
                    <a:cubicBezTo>
                      <a:pt x="4021" y="1897"/>
                      <a:pt x="3979" y="1711"/>
                      <a:pt x="3903" y="1543"/>
                    </a:cubicBezTo>
                    <a:lnTo>
                      <a:pt x="3890" y="1514"/>
                    </a:lnTo>
                    <a:lnTo>
                      <a:pt x="3889" y="1513"/>
                    </a:lnTo>
                    <a:lnTo>
                      <a:pt x="3875" y="1486"/>
                    </a:lnTo>
                    <a:lnTo>
                      <a:pt x="3874" y="1484"/>
                    </a:lnTo>
                    <a:lnTo>
                      <a:pt x="3860" y="1457"/>
                    </a:lnTo>
                    <a:lnTo>
                      <a:pt x="3859" y="1455"/>
                    </a:lnTo>
                    <a:lnTo>
                      <a:pt x="3845" y="1429"/>
                    </a:lnTo>
                    <a:lnTo>
                      <a:pt x="3843" y="1426"/>
                    </a:lnTo>
                    <a:lnTo>
                      <a:pt x="3829" y="1402"/>
                    </a:lnTo>
                    <a:lnTo>
                      <a:pt x="3826" y="1398"/>
                    </a:lnTo>
                    <a:lnTo>
                      <a:pt x="3812" y="1375"/>
                    </a:lnTo>
                    <a:lnTo>
                      <a:pt x="3809" y="1370"/>
                    </a:lnTo>
                    <a:lnTo>
                      <a:pt x="3794" y="1348"/>
                    </a:lnTo>
                    <a:lnTo>
                      <a:pt x="3791" y="1343"/>
                    </a:lnTo>
                    <a:lnTo>
                      <a:pt x="3776" y="1322"/>
                    </a:lnTo>
                    <a:lnTo>
                      <a:pt x="3772" y="1317"/>
                    </a:lnTo>
                    <a:lnTo>
                      <a:pt x="3758" y="1297"/>
                    </a:lnTo>
                    <a:lnTo>
                      <a:pt x="3753" y="1291"/>
                    </a:lnTo>
                    <a:lnTo>
                      <a:pt x="3738" y="1271"/>
                    </a:lnTo>
                    <a:lnTo>
                      <a:pt x="3734" y="1265"/>
                    </a:lnTo>
                    <a:lnTo>
                      <a:pt x="3719" y="1247"/>
                    </a:lnTo>
                    <a:lnTo>
                      <a:pt x="3713" y="1240"/>
                    </a:lnTo>
                    <a:lnTo>
                      <a:pt x="3698" y="1222"/>
                    </a:lnTo>
                    <a:lnTo>
                      <a:pt x="3692" y="1216"/>
                    </a:lnTo>
                    <a:lnTo>
                      <a:pt x="3677" y="1198"/>
                    </a:lnTo>
                    <a:lnTo>
                      <a:pt x="3671" y="1192"/>
                    </a:lnTo>
                    <a:lnTo>
                      <a:pt x="3656" y="1175"/>
                    </a:lnTo>
                    <a:lnTo>
                      <a:pt x="3649" y="1168"/>
                    </a:lnTo>
                    <a:lnTo>
                      <a:pt x="3633" y="1152"/>
                    </a:lnTo>
                    <a:lnTo>
                      <a:pt x="3627" y="1146"/>
                    </a:lnTo>
                    <a:lnTo>
                      <a:pt x="3611" y="1130"/>
                    </a:lnTo>
                    <a:lnTo>
                      <a:pt x="3604" y="1124"/>
                    </a:lnTo>
                    <a:lnTo>
                      <a:pt x="3587" y="1108"/>
                    </a:lnTo>
                    <a:lnTo>
                      <a:pt x="3581" y="1102"/>
                    </a:lnTo>
                    <a:lnTo>
                      <a:pt x="3564" y="1087"/>
                    </a:lnTo>
                    <a:lnTo>
                      <a:pt x="3557" y="1081"/>
                    </a:lnTo>
                    <a:lnTo>
                      <a:pt x="3539" y="1066"/>
                    </a:lnTo>
                    <a:lnTo>
                      <a:pt x="3533" y="1060"/>
                    </a:lnTo>
                    <a:lnTo>
                      <a:pt x="3514" y="1046"/>
                    </a:lnTo>
                    <a:lnTo>
                      <a:pt x="3508" y="1041"/>
                    </a:lnTo>
                    <a:lnTo>
                      <a:pt x="3489" y="1026"/>
                    </a:lnTo>
                    <a:lnTo>
                      <a:pt x="3483" y="1021"/>
                    </a:lnTo>
                    <a:lnTo>
                      <a:pt x="3463" y="1007"/>
                    </a:lnTo>
                    <a:lnTo>
                      <a:pt x="3457" y="1003"/>
                    </a:lnTo>
                    <a:lnTo>
                      <a:pt x="3436" y="988"/>
                    </a:lnTo>
                    <a:lnTo>
                      <a:pt x="3431" y="985"/>
                    </a:lnTo>
                    <a:lnTo>
                      <a:pt x="3409" y="970"/>
                    </a:lnTo>
                    <a:lnTo>
                      <a:pt x="3404" y="967"/>
                    </a:lnTo>
                    <a:lnTo>
                      <a:pt x="3381" y="953"/>
                    </a:lnTo>
                    <a:lnTo>
                      <a:pt x="3377" y="951"/>
                    </a:lnTo>
                    <a:lnTo>
                      <a:pt x="3352" y="936"/>
                    </a:lnTo>
                    <a:lnTo>
                      <a:pt x="3350" y="934"/>
                    </a:lnTo>
                    <a:lnTo>
                      <a:pt x="3323" y="919"/>
                    </a:lnTo>
                    <a:lnTo>
                      <a:pt x="3322" y="919"/>
                    </a:lnTo>
                    <a:lnTo>
                      <a:pt x="3294" y="904"/>
                    </a:lnTo>
                    <a:cubicBezTo>
                      <a:pt x="3121" y="816"/>
                      <a:pt x="2927" y="764"/>
                      <a:pt x="2721" y="758"/>
                    </a:cubicBezTo>
                    <a:lnTo>
                      <a:pt x="2688" y="758"/>
                    </a:lnTo>
                    <a:lnTo>
                      <a:pt x="2685" y="758"/>
                    </a:lnTo>
                    <a:lnTo>
                      <a:pt x="2664" y="758"/>
                    </a:lnTo>
                    <a:lnTo>
                      <a:pt x="2648" y="759"/>
                    </a:lnTo>
                    <a:cubicBezTo>
                      <a:pt x="2637" y="759"/>
                      <a:pt x="2626" y="760"/>
                      <a:pt x="2614" y="760"/>
                    </a:cubicBezTo>
                    <a:lnTo>
                      <a:pt x="2606" y="760"/>
                    </a:lnTo>
                    <a:lnTo>
                      <a:pt x="2584" y="762"/>
                    </a:lnTo>
                    <a:lnTo>
                      <a:pt x="2582" y="762"/>
                    </a:lnTo>
                    <a:lnTo>
                      <a:pt x="1071" y="762"/>
                    </a:lnTo>
                    <a:lnTo>
                      <a:pt x="1072" y="761"/>
                    </a:lnTo>
                    <a:lnTo>
                      <a:pt x="1072" y="761"/>
                    </a:lnTo>
                    <a:lnTo>
                      <a:pt x="326" y="761"/>
                    </a:lnTo>
                    <a:lnTo>
                      <a:pt x="326" y="758"/>
                    </a:lnTo>
                    <a:lnTo>
                      <a:pt x="325" y="758"/>
                    </a:lnTo>
                    <a:cubicBezTo>
                      <a:pt x="324" y="757"/>
                      <a:pt x="323" y="756"/>
                      <a:pt x="322" y="755"/>
                    </a:cubicBezTo>
                    <a:lnTo>
                      <a:pt x="8" y="406"/>
                    </a:lnTo>
                    <a:cubicBezTo>
                      <a:pt x="5" y="403"/>
                      <a:pt x="3" y="399"/>
                      <a:pt x="2" y="395"/>
                    </a:cubicBezTo>
                    <a:cubicBezTo>
                      <a:pt x="-2" y="381"/>
                      <a:pt x="0" y="362"/>
                      <a:pt x="8" y="354"/>
                    </a:cubicBezTo>
                    <a:lnTo>
                      <a:pt x="322" y="5"/>
                    </a:lnTo>
                    <a:cubicBezTo>
                      <a:pt x="323" y="4"/>
                      <a:pt x="324" y="3"/>
                      <a:pt x="325" y="2"/>
                    </a:cubicBezTo>
                    <a:lnTo>
                      <a:pt x="326" y="2"/>
                    </a:lnTo>
                    <a:lnTo>
                      <a:pt x="326" y="0"/>
                    </a:lnTo>
                    <a:close/>
                  </a:path>
                </a:pathLst>
              </a:custGeom>
              <a:gradFill>
                <a:gsLst>
                  <a:gs pos="0">
                    <a:schemeClr val="accent2">
                      <a:lumMod val="90000"/>
                    </a:schemeClr>
                  </a:gs>
                  <a:gs pos="100000">
                    <a:schemeClr val="accent2">
                      <a:lumMod val="80000"/>
                      <a:lumOff val="20000"/>
                    </a:schemeClr>
                  </a:gs>
                </a:gsLst>
                <a:lin ang="10800000" scaled="0"/>
              </a:gradFill>
              <a:ln w="12700">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30" name="任意多边形: 形状 29"/>
              <p:cNvSpPr/>
              <p:nvPr>
                <p:custDataLst>
                  <p:tags r:id="rId4"/>
                </p:custDataLst>
              </p:nvPr>
            </p:nvSpPr>
            <p:spPr>
              <a:xfrm rot="3600000">
                <a:off x="7657" y="5301"/>
                <a:ext cx="4189" cy="3088"/>
              </a:xfrm>
              <a:custGeom>
                <a:avLst/>
                <a:gdLst>
                  <a:gd name="connsiteX0" fmla="*/ 2461793 w 2659883"/>
                  <a:gd name="connsiteY0" fmla="*/ 1960671 h 1960671"/>
                  <a:gd name="connsiteX1" fmla="*/ 2464149 w 2659883"/>
                  <a:gd name="connsiteY1" fmla="*/ 1957940 h 1960671"/>
                  <a:gd name="connsiteX2" fmla="*/ 2477277 w 2659883"/>
                  <a:gd name="connsiteY2" fmla="*/ 1939725 h 1960671"/>
                  <a:gd name="connsiteX3" fmla="*/ 2462699 w 2659883"/>
                  <a:gd name="connsiteY3" fmla="*/ 1960671 h 1960671"/>
                  <a:gd name="connsiteX4" fmla="*/ 4581 w 2659883"/>
                  <a:gd name="connsiteY4" fmla="*/ 202710 h 1960671"/>
                  <a:gd name="connsiteX5" fmla="*/ 184373 w 2659883"/>
                  <a:gd name="connsiteY5" fmla="*/ 2863 h 1960671"/>
                  <a:gd name="connsiteX6" fmla="*/ 186091 w 2659883"/>
                  <a:gd name="connsiteY6" fmla="*/ 1145 h 1960671"/>
                  <a:gd name="connsiteX7" fmla="*/ 186664 w 2659883"/>
                  <a:gd name="connsiteY7" fmla="*/ 1145 h 1960671"/>
                  <a:gd name="connsiteX8" fmla="*/ 186664 w 2659883"/>
                  <a:gd name="connsiteY8" fmla="*/ 0 h 1960671"/>
                  <a:gd name="connsiteX9" fmla="*/ 1538543 w 2659883"/>
                  <a:gd name="connsiteY9" fmla="*/ 0 h 1960671"/>
                  <a:gd name="connsiteX10" fmla="*/ 1546559 w 2659883"/>
                  <a:gd name="connsiteY10" fmla="*/ 0 h 1960671"/>
                  <a:gd name="connsiteX11" fmla="*/ 1555148 w 2659883"/>
                  <a:gd name="connsiteY11" fmla="*/ 0 h 1960671"/>
                  <a:gd name="connsiteX12" fmla="*/ 1569463 w 2659883"/>
                  <a:gd name="connsiteY12" fmla="*/ 573 h 1960671"/>
                  <a:gd name="connsiteX13" fmla="*/ 1750400 w 2659883"/>
                  <a:gd name="connsiteY13" fmla="*/ 18897 h 1960671"/>
                  <a:gd name="connsiteX14" fmla="*/ 1774449 w 2659883"/>
                  <a:gd name="connsiteY14" fmla="*/ 23478 h 1960671"/>
                  <a:gd name="connsiteX15" fmla="*/ 1776739 w 2659883"/>
                  <a:gd name="connsiteY15" fmla="*/ 24050 h 1960671"/>
                  <a:gd name="connsiteX16" fmla="*/ 1777312 w 2659883"/>
                  <a:gd name="connsiteY16" fmla="*/ 24050 h 1960671"/>
                  <a:gd name="connsiteX17" fmla="*/ 1779602 w 2659883"/>
                  <a:gd name="connsiteY17" fmla="*/ 24623 h 1960671"/>
                  <a:gd name="connsiteX18" fmla="*/ 1797353 w 2659883"/>
                  <a:gd name="connsiteY18" fmla="*/ 28059 h 1960671"/>
                  <a:gd name="connsiteX19" fmla="*/ 1805369 w 2659883"/>
                  <a:gd name="connsiteY19" fmla="*/ 29777 h 1960671"/>
                  <a:gd name="connsiteX20" fmla="*/ 1806514 w 2659883"/>
                  <a:gd name="connsiteY20" fmla="*/ 30349 h 1960671"/>
                  <a:gd name="connsiteX21" fmla="*/ 1808804 w 2659883"/>
                  <a:gd name="connsiteY21" fmla="*/ 30922 h 1960671"/>
                  <a:gd name="connsiteX22" fmla="*/ 1821974 w 2659883"/>
                  <a:gd name="connsiteY22" fmla="*/ 33785 h 1960671"/>
                  <a:gd name="connsiteX23" fmla="*/ 1833998 w 2659883"/>
                  <a:gd name="connsiteY23" fmla="*/ 36648 h 1960671"/>
                  <a:gd name="connsiteX24" fmla="*/ 1835716 w 2659883"/>
                  <a:gd name="connsiteY24" fmla="*/ 37221 h 1960671"/>
                  <a:gd name="connsiteX25" fmla="*/ 1837434 w 2659883"/>
                  <a:gd name="connsiteY25" fmla="*/ 37793 h 1960671"/>
                  <a:gd name="connsiteX26" fmla="*/ 1847168 w 2659883"/>
                  <a:gd name="connsiteY26" fmla="*/ 40084 h 1960671"/>
                  <a:gd name="connsiteX27" fmla="*/ 1862055 w 2659883"/>
                  <a:gd name="connsiteY27" fmla="*/ 44092 h 1960671"/>
                  <a:gd name="connsiteX28" fmla="*/ 1864918 w 2659883"/>
                  <a:gd name="connsiteY28" fmla="*/ 45238 h 1960671"/>
                  <a:gd name="connsiteX29" fmla="*/ 1866063 w 2659883"/>
                  <a:gd name="connsiteY29" fmla="*/ 45238 h 1960671"/>
                  <a:gd name="connsiteX30" fmla="*/ 1872934 w 2659883"/>
                  <a:gd name="connsiteY30" fmla="*/ 47528 h 1960671"/>
                  <a:gd name="connsiteX31" fmla="*/ 1890112 w 2659883"/>
                  <a:gd name="connsiteY31" fmla="*/ 52682 h 1960671"/>
                  <a:gd name="connsiteX32" fmla="*/ 1893547 w 2659883"/>
                  <a:gd name="connsiteY32" fmla="*/ 53827 h 1960671"/>
                  <a:gd name="connsiteX33" fmla="*/ 1894692 w 2659883"/>
                  <a:gd name="connsiteY33" fmla="*/ 53827 h 1960671"/>
                  <a:gd name="connsiteX34" fmla="*/ 1899273 w 2659883"/>
                  <a:gd name="connsiteY34" fmla="*/ 55545 h 1960671"/>
                  <a:gd name="connsiteX35" fmla="*/ 1917596 w 2659883"/>
                  <a:gd name="connsiteY35" fmla="*/ 61271 h 1960671"/>
                  <a:gd name="connsiteX36" fmla="*/ 1921604 w 2659883"/>
                  <a:gd name="connsiteY36" fmla="*/ 62989 h 1960671"/>
                  <a:gd name="connsiteX37" fmla="*/ 1922749 w 2659883"/>
                  <a:gd name="connsiteY37" fmla="*/ 62989 h 1960671"/>
                  <a:gd name="connsiteX38" fmla="*/ 1925612 w 2659883"/>
                  <a:gd name="connsiteY38" fmla="*/ 64134 h 1960671"/>
                  <a:gd name="connsiteX39" fmla="*/ 1945080 w 2659883"/>
                  <a:gd name="connsiteY39" fmla="*/ 70433 h 1960671"/>
                  <a:gd name="connsiteX40" fmla="*/ 1949661 w 2659883"/>
                  <a:gd name="connsiteY40" fmla="*/ 72724 h 1960671"/>
                  <a:gd name="connsiteX41" fmla="*/ 1950233 w 2659883"/>
                  <a:gd name="connsiteY41" fmla="*/ 72724 h 1960671"/>
                  <a:gd name="connsiteX42" fmla="*/ 1951951 w 2659883"/>
                  <a:gd name="connsiteY42" fmla="*/ 73296 h 1960671"/>
                  <a:gd name="connsiteX43" fmla="*/ 1971992 w 2659883"/>
                  <a:gd name="connsiteY43" fmla="*/ 80740 h 1960671"/>
                  <a:gd name="connsiteX44" fmla="*/ 1977145 w 2659883"/>
                  <a:gd name="connsiteY44" fmla="*/ 83031 h 1960671"/>
                  <a:gd name="connsiteX45" fmla="*/ 1977718 w 2659883"/>
                  <a:gd name="connsiteY45" fmla="*/ 83031 h 1960671"/>
                  <a:gd name="connsiteX46" fmla="*/ 1978290 w 2659883"/>
                  <a:gd name="connsiteY46" fmla="*/ 83603 h 1960671"/>
                  <a:gd name="connsiteX47" fmla="*/ 1998331 w 2659883"/>
                  <a:gd name="connsiteY47" fmla="*/ 91620 h 1960671"/>
                  <a:gd name="connsiteX48" fmla="*/ 2004629 w 2659883"/>
                  <a:gd name="connsiteY48" fmla="*/ 93911 h 1960671"/>
                  <a:gd name="connsiteX49" fmla="*/ 2004629 w 2659883"/>
                  <a:gd name="connsiteY49" fmla="*/ 94483 h 1960671"/>
                  <a:gd name="connsiteX50" fmla="*/ 2024670 w 2659883"/>
                  <a:gd name="connsiteY50" fmla="*/ 103073 h 1960671"/>
                  <a:gd name="connsiteX51" fmla="*/ 2375666 w 2659883"/>
                  <a:gd name="connsiteY51" fmla="*/ 341285 h 1960671"/>
                  <a:gd name="connsiteX52" fmla="*/ 2385400 w 2659883"/>
                  <a:gd name="connsiteY52" fmla="*/ 351020 h 1960671"/>
                  <a:gd name="connsiteX53" fmla="*/ 2395707 w 2659883"/>
                  <a:gd name="connsiteY53" fmla="*/ 361327 h 1960671"/>
                  <a:gd name="connsiteX54" fmla="*/ 2405441 w 2659883"/>
                  <a:gd name="connsiteY54" fmla="*/ 371634 h 1960671"/>
                  <a:gd name="connsiteX55" fmla="*/ 2415174 w 2659883"/>
                  <a:gd name="connsiteY55" fmla="*/ 381942 h 1960671"/>
                  <a:gd name="connsiteX56" fmla="*/ 2424908 w 2659883"/>
                  <a:gd name="connsiteY56" fmla="*/ 392249 h 1960671"/>
                  <a:gd name="connsiteX57" fmla="*/ 2424908 w 2659883"/>
                  <a:gd name="connsiteY57" fmla="*/ 392821 h 1960671"/>
                  <a:gd name="connsiteX58" fmla="*/ 2425481 w 2659883"/>
                  <a:gd name="connsiteY58" fmla="*/ 392821 h 1960671"/>
                  <a:gd name="connsiteX59" fmla="*/ 2434070 w 2659883"/>
                  <a:gd name="connsiteY59" fmla="*/ 402556 h 1960671"/>
                  <a:gd name="connsiteX60" fmla="*/ 2443804 w 2659883"/>
                  <a:gd name="connsiteY60" fmla="*/ 414009 h 1960671"/>
                  <a:gd name="connsiteX61" fmla="*/ 2444376 w 2659883"/>
                  <a:gd name="connsiteY61" fmla="*/ 414009 h 1960671"/>
                  <a:gd name="connsiteX62" fmla="*/ 2444376 w 2659883"/>
                  <a:gd name="connsiteY62" fmla="*/ 414581 h 1960671"/>
                  <a:gd name="connsiteX63" fmla="*/ 2452965 w 2659883"/>
                  <a:gd name="connsiteY63" fmla="*/ 423743 h 1960671"/>
                  <a:gd name="connsiteX64" fmla="*/ 2462699 w 2659883"/>
                  <a:gd name="connsiteY64" fmla="*/ 435768 h 1960671"/>
                  <a:gd name="connsiteX65" fmla="*/ 2463272 w 2659883"/>
                  <a:gd name="connsiteY65" fmla="*/ 436341 h 1960671"/>
                  <a:gd name="connsiteX66" fmla="*/ 2470715 w 2659883"/>
                  <a:gd name="connsiteY66" fmla="*/ 446076 h 1960671"/>
                  <a:gd name="connsiteX67" fmla="*/ 2480449 w 2659883"/>
                  <a:gd name="connsiteY67" fmla="*/ 458101 h 1960671"/>
                  <a:gd name="connsiteX68" fmla="*/ 2481022 w 2659883"/>
                  <a:gd name="connsiteY68" fmla="*/ 458673 h 1960671"/>
                  <a:gd name="connsiteX69" fmla="*/ 2488465 w 2659883"/>
                  <a:gd name="connsiteY69" fmla="*/ 467835 h 1960671"/>
                  <a:gd name="connsiteX70" fmla="*/ 2498199 w 2659883"/>
                  <a:gd name="connsiteY70" fmla="*/ 481006 h 1960671"/>
                  <a:gd name="connsiteX71" fmla="*/ 2498199 w 2659883"/>
                  <a:gd name="connsiteY71" fmla="*/ 481579 h 1960671"/>
                  <a:gd name="connsiteX72" fmla="*/ 2498772 w 2659883"/>
                  <a:gd name="connsiteY72" fmla="*/ 481579 h 1960671"/>
                  <a:gd name="connsiteX73" fmla="*/ 2505643 w 2659883"/>
                  <a:gd name="connsiteY73" fmla="*/ 490741 h 1960671"/>
                  <a:gd name="connsiteX74" fmla="*/ 2514805 w 2659883"/>
                  <a:gd name="connsiteY74" fmla="*/ 503911 h 1960671"/>
                  <a:gd name="connsiteX75" fmla="*/ 2515377 w 2659883"/>
                  <a:gd name="connsiteY75" fmla="*/ 504484 h 1960671"/>
                  <a:gd name="connsiteX76" fmla="*/ 2515377 w 2659883"/>
                  <a:gd name="connsiteY76" fmla="*/ 505056 h 1960671"/>
                  <a:gd name="connsiteX77" fmla="*/ 2521676 w 2659883"/>
                  <a:gd name="connsiteY77" fmla="*/ 513646 h 1960671"/>
                  <a:gd name="connsiteX78" fmla="*/ 2531410 w 2659883"/>
                  <a:gd name="connsiteY78" fmla="*/ 527961 h 1960671"/>
                  <a:gd name="connsiteX79" fmla="*/ 2531982 w 2659883"/>
                  <a:gd name="connsiteY79" fmla="*/ 528534 h 1960671"/>
                  <a:gd name="connsiteX80" fmla="*/ 2537708 w 2659883"/>
                  <a:gd name="connsiteY80" fmla="*/ 537123 h 1960671"/>
                  <a:gd name="connsiteX81" fmla="*/ 2547442 w 2659883"/>
                  <a:gd name="connsiteY81" fmla="*/ 552012 h 1960671"/>
                  <a:gd name="connsiteX82" fmla="*/ 2547442 w 2659883"/>
                  <a:gd name="connsiteY82" fmla="*/ 552584 h 1960671"/>
                  <a:gd name="connsiteX83" fmla="*/ 2548015 w 2659883"/>
                  <a:gd name="connsiteY83" fmla="*/ 552584 h 1960671"/>
                  <a:gd name="connsiteX84" fmla="*/ 2553168 w 2659883"/>
                  <a:gd name="connsiteY84" fmla="*/ 561174 h 1960671"/>
                  <a:gd name="connsiteX85" fmla="*/ 2562902 w 2659883"/>
                  <a:gd name="connsiteY85" fmla="*/ 576634 h 1960671"/>
                  <a:gd name="connsiteX86" fmla="*/ 2562902 w 2659883"/>
                  <a:gd name="connsiteY86" fmla="*/ 577207 h 1960671"/>
                  <a:gd name="connsiteX87" fmla="*/ 2568055 w 2659883"/>
                  <a:gd name="connsiteY87" fmla="*/ 585224 h 1960671"/>
                  <a:gd name="connsiteX88" fmla="*/ 2577217 w 2659883"/>
                  <a:gd name="connsiteY88" fmla="*/ 601257 h 1960671"/>
                  <a:gd name="connsiteX89" fmla="*/ 2577789 w 2659883"/>
                  <a:gd name="connsiteY89" fmla="*/ 601830 h 1960671"/>
                  <a:gd name="connsiteX90" fmla="*/ 2582370 w 2659883"/>
                  <a:gd name="connsiteY90" fmla="*/ 609847 h 1960671"/>
                  <a:gd name="connsiteX91" fmla="*/ 2591531 w 2659883"/>
                  <a:gd name="connsiteY91" fmla="*/ 627025 h 1960671"/>
                  <a:gd name="connsiteX92" fmla="*/ 2592104 w 2659883"/>
                  <a:gd name="connsiteY92" fmla="*/ 627025 h 1960671"/>
                  <a:gd name="connsiteX93" fmla="*/ 2596112 w 2659883"/>
                  <a:gd name="connsiteY93" fmla="*/ 635042 h 1960671"/>
                  <a:gd name="connsiteX94" fmla="*/ 2655956 w 2659883"/>
                  <a:gd name="connsiteY94" fmla="*/ 765198 h 1960671"/>
                  <a:gd name="connsiteX95" fmla="*/ 2659883 w 2659883"/>
                  <a:gd name="connsiteY95" fmla="*/ 777517 h 1960671"/>
                  <a:gd name="connsiteX96" fmla="*/ 2207129 w 2659883"/>
                  <a:gd name="connsiteY96" fmla="*/ 1561711 h 1960671"/>
                  <a:gd name="connsiteX97" fmla="*/ 2247630 w 2659883"/>
                  <a:gd name="connsiteY97" fmla="*/ 1482904 h 1960671"/>
                  <a:gd name="connsiteX98" fmla="*/ 2302375 w 2659883"/>
                  <a:gd name="connsiteY98" fmla="*/ 1198506 h 1960671"/>
                  <a:gd name="connsiteX99" fmla="*/ 2234809 w 2659883"/>
                  <a:gd name="connsiteY99" fmla="*/ 883562 h 1960671"/>
                  <a:gd name="connsiteX100" fmla="*/ 2227366 w 2659883"/>
                  <a:gd name="connsiteY100" fmla="*/ 866956 h 1960671"/>
                  <a:gd name="connsiteX101" fmla="*/ 2226793 w 2659883"/>
                  <a:gd name="connsiteY101" fmla="*/ 866383 h 1960671"/>
                  <a:gd name="connsiteX102" fmla="*/ 2218777 w 2659883"/>
                  <a:gd name="connsiteY102" fmla="*/ 850922 h 1960671"/>
                  <a:gd name="connsiteX103" fmla="*/ 2218204 w 2659883"/>
                  <a:gd name="connsiteY103" fmla="*/ 849777 h 1960671"/>
                  <a:gd name="connsiteX104" fmla="*/ 2210188 w 2659883"/>
                  <a:gd name="connsiteY104" fmla="*/ 834316 h 1960671"/>
                  <a:gd name="connsiteX105" fmla="*/ 2209616 w 2659883"/>
                  <a:gd name="connsiteY105" fmla="*/ 833171 h 1960671"/>
                  <a:gd name="connsiteX106" fmla="*/ 2201599 w 2659883"/>
                  <a:gd name="connsiteY106" fmla="*/ 818283 h 1960671"/>
                  <a:gd name="connsiteX107" fmla="*/ 2200454 w 2659883"/>
                  <a:gd name="connsiteY107" fmla="*/ 816565 h 1960671"/>
                  <a:gd name="connsiteX108" fmla="*/ 2192438 w 2659883"/>
                  <a:gd name="connsiteY108" fmla="*/ 802822 h 1960671"/>
                  <a:gd name="connsiteX109" fmla="*/ 2190720 w 2659883"/>
                  <a:gd name="connsiteY109" fmla="*/ 800531 h 1960671"/>
                  <a:gd name="connsiteX110" fmla="*/ 2182704 w 2659883"/>
                  <a:gd name="connsiteY110" fmla="*/ 787361 h 1960671"/>
                  <a:gd name="connsiteX111" fmla="*/ 2180986 w 2659883"/>
                  <a:gd name="connsiteY111" fmla="*/ 784498 h 1960671"/>
                  <a:gd name="connsiteX112" fmla="*/ 2172397 w 2659883"/>
                  <a:gd name="connsiteY112" fmla="*/ 771900 h 1960671"/>
                  <a:gd name="connsiteX113" fmla="*/ 2170680 w 2659883"/>
                  <a:gd name="connsiteY113" fmla="*/ 769037 h 1960671"/>
                  <a:gd name="connsiteX114" fmla="*/ 2162091 w 2659883"/>
                  <a:gd name="connsiteY114" fmla="*/ 757012 h 1960671"/>
                  <a:gd name="connsiteX115" fmla="*/ 2159800 w 2659883"/>
                  <a:gd name="connsiteY115" fmla="*/ 754148 h 1960671"/>
                  <a:gd name="connsiteX116" fmla="*/ 2151784 w 2659883"/>
                  <a:gd name="connsiteY116" fmla="*/ 742696 h 1960671"/>
                  <a:gd name="connsiteX117" fmla="*/ 2148921 w 2659883"/>
                  <a:gd name="connsiteY117" fmla="*/ 739260 h 1960671"/>
                  <a:gd name="connsiteX118" fmla="*/ 2140332 w 2659883"/>
                  <a:gd name="connsiteY118" fmla="*/ 727808 h 1960671"/>
                  <a:gd name="connsiteX119" fmla="*/ 2138042 w 2659883"/>
                  <a:gd name="connsiteY119" fmla="*/ 724372 h 1960671"/>
                  <a:gd name="connsiteX120" fmla="*/ 2129453 w 2659883"/>
                  <a:gd name="connsiteY120" fmla="*/ 714065 h 1960671"/>
                  <a:gd name="connsiteX121" fmla="*/ 2126018 w 2659883"/>
                  <a:gd name="connsiteY121" fmla="*/ 710056 h 1960671"/>
                  <a:gd name="connsiteX122" fmla="*/ 2117429 w 2659883"/>
                  <a:gd name="connsiteY122" fmla="*/ 699749 h 1960671"/>
                  <a:gd name="connsiteX123" fmla="*/ 2113993 w 2659883"/>
                  <a:gd name="connsiteY123" fmla="*/ 696313 h 1960671"/>
                  <a:gd name="connsiteX124" fmla="*/ 2105405 w 2659883"/>
                  <a:gd name="connsiteY124" fmla="*/ 686006 h 1960671"/>
                  <a:gd name="connsiteX125" fmla="*/ 2101969 w 2659883"/>
                  <a:gd name="connsiteY125" fmla="*/ 682570 h 1960671"/>
                  <a:gd name="connsiteX126" fmla="*/ 2093380 w 2659883"/>
                  <a:gd name="connsiteY126" fmla="*/ 672836 h 1960671"/>
                  <a:gd name="connsiteX127" fmla="*/ 2089372 w 2659883"/>
                  <a:gd name="connsiteY127" fmla="*/ 668827 h 1960671"/>
                  <a:gd name="connsiteX128" fmla="*/ 2080211 w 2659883"/>
                  <a:gd name="connsiteY128" fmla="*/ 659665 h 1960671"/>
                  <a:gd name="connsiteX129" fmla="*/ 2076775 w 2659883"/>
                  <a:gd name="connsiteY129" fmla="*/ 656229 h 1960671"/>
                  <a:gd name="connsiteX130" fmla="*/ 2067614 w 2659883"/>
                  <a:gd name="connsiteY130" fmla="*/ 647067 h 1960671"/>
                  <a:gd name="connsiteX131" fmla="*/ 2063606 w 2659883"/>
                  <a:gd name="connsiteY131" fmla="*/ 643632 h 1960671"/>
                  <a:gd name="connsiteX132" fmla="*/ 2053872 w 2659883"/>
                  <a:gd name="connsiteY132" fmla="*/ 634470 h 1960671"/>
                  <a:gd name="connsiteX133" fmla="*/ 2050436 w 2659883"/>
                  <a:gd name="connsiteY133" fmla="*/ 631034 h 1960671"/>
                  <a:gd name="connsiteX134" fmla="*/ 2040702 w 2659883"/>
                  <a:gd name="connsiteY134" fmla="*/ 622444 h 1960671"/>
                  <a:gd name="connsiteX135" fmla="*/ 2036694 w 2659883"/>
                  <a:gd name="connsiteY135" fmla="*/ 619009 h 1960671"/>
                  <a:gd name="connsiteX136" fmla="*/ 2026388 w 2659883"/>
                  <a:gd name="connsiteY136" fmla="*/ 610419 h 1960671"/>
                  <a:gd name="connsiteX137" fmla="*/ 2022952 w 2659883"/>
                  <a:gd name="connsiteY137" fmla="*/ 606984 h 1960671"/>
                  <a:gd name="connsiteX138" fmla="*/ 2012073 w 2659883"/>
                  <a:gd name="connsiteY138" fmla="*/ 598967 h 1960671"/>
                  <a:gd name="connsiteX139" fmla="*/ 2008637 w 2659883"/>
                  <a:gd name="connsiteY139" fmla="*/ 596104 h 1960671"/>
                  <a:gd name="connsiteX140" fmla="*/ 1997758 w 2659883"/>
                  <a:gd name="connsiteY140" fmla="*/ 587514 h 1960671"/>
                  <a:gd name="connsiteX141" fmla="*/ 1994323 w 2659883"/>
                  <a:gd name="connsiteY141" fmla="*/ 584651 h 1960671"/>
                  <a:gd name="connsiteX142" fmla="*/ 1982871 w 2659883"/>
                  <a:gd name="connsiteY142" fmla="*/ 576634 h 1960671"/>
                  <a:gd name="connsiteX143" fmla="*/ 1979435 w 2659883"/>
                  <a:gd name="connsiteY143" fmla="*/ 574344 h 1960671"/>
                  <a:gd name="connsiteX144" fmla="*/ 1967411 w 2659883"/>
                  <a:gd name="connsiteY144" fmla="*/ 565755 h 1960671"/>
                  <a:gd name="connsiteX145" fmla="*/ 1964548 w 2659883"/>
                  <a:gd name="connsiteY145" fmla="*/ 564037 h 1960671"/>
                  <a:gd name="connsiteX146" fmla="*/ 1951951 w 2659883"/>
                  <a:gd name="connsiteY146" fmla="*/ 555447 h 1960671"/>
                  <a:gd name="connsiteX147" fmla="*/ 1949088 w 2659883"/>
                  <a:gd name="connsiteY147" fmla="*/ 553729 h 1960671"/>
                  <a:gd name="connsiteX148" fmla="*/ 1935919 w 2659883"/>
                  <a:gd name="connsiteY148" fmla="*/ 545713 h 1960671"/>
                  <a:gd name="connsiteX149" fmla="*/ 1933628 w 2659883"/>
                  <a:gd name="connsiteY149" fmla="*/ 544567 h 1960671"/>
                  <a:gd name="connsiteX150" fmla="*/ 1919314 w 2659883"/>
                  <a:gd name="connsiteY150" fmla="*/ 535978 h 1960671"/>
                  <a:gd name="connsiteX151" fmla="*/ 1918169 w 2659883"/>
                  <a:gd name="connsiteY151" fmla="*/ 534833 h 1960671"/>
                  <a:gd name="connsiteX152" fmla="*/ 1902709 w 2659883"/>
                  <a:gd name="connsiteY152" fmla="*/ 526243 h 1960671"/>
                  <a:gd name="connsiteX153" fmla="*/ 1902136 w 2659883"/>
                  <a:gd name="connsiteY153" fmla="*/ 526243 h 1960671"/>
                  <a:gd name="connsiteX154" fmla="*/ 1886104 w 2659883"/>
                  <a:gd name="connsiteY154" fmla="*/ 517654 h 1960671"/>
                  <a:gd name="connsiteX155" fmla="*/ 1558011 w 2659883"/>
                  <a:gd name="connsiteY155" fmla="*/ 434051 h 1960671"/>
                  <a:gd name="connsiteX156" fmla="*/ 1539116 w 2659883"/>
                  <a:gd name="connsiteY156" fmla="*/ 434051 h 1960671"/>
                  <a:gd name="connsiteX157" fmla="*/ 1537398 w 2659883"/>
                  <a:gd name="connsiteY157" fmla="*/ 434051 h 1960671"/>
                  <a:gd name="connsiteX158" fmla="*/ 1525373 w 2659883"/>
                  <a:gd name="connsiteY158" fmla="*/ 434051 h 1960671"/>
                  <a:gd name="connsiteX159" fmla="*/ 1516212 w 2659883"/>
                  <a:gd name="connsiteY159" fmla="*/ 434623 h 1960671"/>
                  <a:gd name="connsiteX160" fmla="*/ 1496744 w 2659883"/>
                  <a:gd name="connsiteY160" fmla="*/ 435196 h 1960671"/>
                  <a:gd name="connsiteX161" fmla="*/ 1492163 w 2659883"/>
                  <a:gd name="connsiteY161" fmla="*/ 435196 h 1960671"/>
                  <a:gd name="connsiteX162" fmla="*/ 1479566 w 2659883"/>
                  <a:gd name="connsiteY162" fmla="*/ 436341 h 1960671"/>
                  <a:gd name="connsiteX163" fmla="*/ 1478421 w 2659883"/>
                  <a:gd name="connsiteY163" fmla="*/ 436341 h 1960671"/>
                  <a:gd name="connsiteX164" fmla="*/ 613242 w 2659883"/>
                  <a:gd name="connsiteY164" fmla="*/ 436341 h 1960671"/>
                  <a:gd name="connsiteX165" fmla="*/ 613814 w 2659883"/>
                  <a:gd name="connsiteY165" fmla="*/ 435768 h 1960671"/>
                  <a:gd name="connsiteX166" fmla="*/ 186664 w 2659883"/>
                  <a:gd name="connsiteY166" fmla="*/ 435768 h 1960671"/>
                  <a:gd name="connsiteX167" fmla="*/ 186664 w 2659883"/>
                  <a:gd name="connsiteY167" fmla="*/ 434051 h 1960671"/>
                  <a:gd name="connsiteX168" fmla="*/ 186091 w 2659883"/>
                  <a:gd name="connsiteY168" fmla="*/ 434051 h 1960671"/>
                  <a:gd name="connsiteX169" fmla="*/ 184373 w 2659883"/>
                  <a:gd name="connsiteY169" fmla="*/ 432333 h 1960671"/>
                  <a:gd name="connsiteX170" fmla="*/ 4581 w 2659883"/>
                  <a:gd name="connsiteY170" fmla="*/ 232486 h 1960671"/>
                  <a:gd name="connsiteX171" fmla="*/ 1145 w 2659883"/>
                  <a:gd name="connsiteY171" fmla="*/ 226187 h 1960671"/>
                  <a:gd name="connsiteX172" fmla="*/ 4581 w 2659883"/>
                  <a:gd name="connsiteY172" fmla="*/ 202710 h 1960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2659883" h="1960671">
                    <a:moveTo>
                      <a:pt x="2461793" y="1960671"/>
                    </a:moveTo>
                    <a:lnTo>
                      <a:pt x="2464149" y="1957940"/>
                    </a:lnTo>
                    <a:lnTo>
                      <a:pt x="2477277" y="1939725"/>
                    </a:lnTo>
                    <a:lnTo>
                      <a:pt x="2462699" y="1960671"/>
                    </a:lnTo>
                    <a:close/>
                    <a:moveTo>
                      <a:pt x="4581" y="202710"/>
                    </a:moveTo>
                    <a:lnTo>
                      <a:pt x="184373" y="2863"/>
                    </a:lnTo>
                    <a:cubicBezTo>
                      <a:pt x="184946" y="2291"/>
                      <a:pt x="185519" y="1718"/>
                      <a:pt x="186091" y="1145"/>
                    </a:cubicBezTo>
                    <a:lnTo>
                      <a:pt x="186664" y="1145"/>
                    </a:lnTo>
                    <a:lnTo>
                      <a:pt x="186664" y="0"/>
                    </a:lnTo>
                    <a:lnTo>
                      <a:pt x="1538543" y="0"/>
                    </a:lnTo>
                    <a:lnTo>
                      <a:pt x="1546559" y="0"/>
                    </a:lnTo>
                    <a:lnTo>
                      <a:pt x="1555148" y="0"/>
                    </a:lnTo>
                    <a:lnTo>
                      <a:pt x="1569463" y="573"/>
                    </a:lnTo>
                    <a:cubicBezTo>
                      <a:pt x="1630730" y="1718"/>
                      <a:pt x="1691424" y="8017"/>
                      <a:pt x="1750400" y="18897"/>
                    </a:cubicBezTo>
                    <a:lnTo>
                      <a:pt x="1774449" y="23478"/>
                    </a:lnTo>
                    <a:lnTo>
                      <a:pt x="1776739" y="24050"/>
                    </a:lnTo>
                    <a:lnTo>
                      <a:pt x="1777312" y="24050"/>
                    </a:lnTo>
                    <a:lnTo>
                      <a:pt x="1779602" y="24623"/>
                    </a:lnTo>
                    <a:lnTo>
                      <a:pt x="1797353" y="28059"/>
                    </a:lnTo>
                    <a:lnTo>
                      <a:pt x="1805369" y="29777"/>
                    </a:lnTo>
                    <a:lnTo>
                      <a:pt x="1806514" y="30349"/>
                    </a:lnTo>
                    <a:lnTo>
                      <a:pt x="1808804" y="30922"/>
                    </a:lnTo>
                    <a:lnTo>
                      <a:pt x="1821974" y="33785"/>
                    </a:lnTo>
                    <a:lnTo>
                      <a:pt x="1833998" y="36648"/>
                    </a:lnTo>
                    <a:lnTo>
                      <a:pt x="1835716" y="37221"/>
                    </a:lnTo>
                    <a:lnTo>
                      <a:pt x="1837434" y="37793"/>
                    </a:lnTo>
                    <a:lnTo>
                      <a:pt x="1847168" y="40084"/>
                    </a:lnTo>
                    <a:lnTo>
                      <a:pt x="1862055" y="44092"/>
                    </a:lnTo>
                    <a:lnTo>
                      <a:pt x="1864918" y="45238"/>
                    </a:lnTo>
                    <a:lnTo>
                      <a:pt x="1866063" y="45238"/>
                    </a:lnTo>
                    <a:lnTo>
                      <a:pt x="1872934" y="47528"/>
                    </a:lnTo>
                    <a:lnTo>
                      <a:pt x="1890112" y="52682"/>
                    </a:lnTo>
                    <a:lnTo>
                      <a:pt x="1893547" y="53827"/>
                    </a:lnTo>
                    <a:lnTo>
                      <a:pt x="1894692" y="53827"/>
                    </a:lnTo>
                    <a:lnTo>
                      <a:pt x="1899273" y="55545"/>
                    </a:lnTo>
                    <a:lnTo>
                      <a:pt x="1917596" y="61271"/>
                    </a:lnTo>
                    <a:lnTo>
                      <a:pt x="1921604" y="62989"/>
                    </a:lnTo>
                    <a:lnTo>
                      <a:pt x="1922749" y="62989"/>
                    </a:lnTo>
                    <a:lnTo>
                      <a:pt x="1925612" y="64134"/>
                    </a:lnTo>
                    <a:lnTo>
                      <a:pt x="1945080" y="70433"/>
                    </a:lnTo>
                    <a:lnTo>
                      <a:pt x="1949661" y="72724"/>
                    </a:lnTo>
                    <a:lnTo>
                      <a:pt x="1950233" y="72724"/>
                    </a:lnTo>
                    <a:lnTo>
                      <a:pt x="1951951" y="73296"/>
                    </a:lnTo>
                    <a:lnTo>
                      <a:pt x="1971992" y="80740"/>
                    </a:lnTo>
                    <a:lnTo>
                      <a:pt x="1977145" y="83031"/>
                    </a:lnTo>
                    <a:lnTo>
                      <a:pt x="1977718" y="83031"/>
                    </a:lnTo>
                    <a:lnTo>
                      <a:pt x="1978290" y="83603"/>
                    </a:lnTo>
                    <a:lnTo>
                      <a:pt x="1998331" y="91620"/>
                    </a:lnTo>
                    <a:lnTo>
                      <a:pt x="2004629" y="93911"/>
                    </a:lnTo>
                    <a:lnTo>
                      <a:pt x="2004629" y="94483"/>
                    </a:lnTo>
                    <a:lnTo>
                      <a:pt x="2024670" y="103073"/>
                    </a:lnTo>
                    <a:cubicBezTo>
                      <a:pt x="2155792" y="160908"/>
                      <a:pt x="2274318" y="242221"/>
                      <a:pt x="2375666" y="341285"/>
                    </a:cubicBezTo>
                    <a:lnTo>
                      <a:pt x="2385400" y="351020"/>
                    </a:lnTo>
                    <a:lnTo>
                      <a:pt x="2395707" y="361327"/>
                    </a:lnTo>
                    <a:lnTo>
                      <a:pt x="2405441" y="371634"/>
                    </a:lnTo>
                    <a:lnTo>
                      <a:pt x="2415174" y="381942"/>
                    </a:lnTo>
                    <a:lnTo>
                      <a:pt x="2424908" y="392249"/>
                    </a:lnTo>
                    <a:lnTo>
                      <a:pt x="2424908" y="392821"/>
                    </a:lnTo>
                    <a:lnTo>
                      <a:pt x="2425481" y="392821"/>
                    </a:lnTo>
                    <a:lnTo>
                      <a:pt x="2434070" y="402556"/>
                    </a:lnTo>
                    <a:lnTo>
                      <a:pt x="2443804" y="414009"/>
                    </a:lnTo>
                    <a:lnTo>
                      <a:pt x="2444376" y="414009"/>
                    </a:lnTo>
                    <a:lnTo>
                      <a:pt x="2444376" y="414581"/>
                    </a:lnTo>
                    <a:lnTo>
                      <a:pt x="2452965" y="423743"/>
                    </a:lnTo>
                    <a:lnTo>
                      <a:pt x="2462699" y="435768"/>
                    </a:lnTo>
                    <a:lnTo>
                      <a:pt x="2463272" y="436341"/>
                    </a:lnTo>
                    <a:lnTo>
                      <a:pt x="2470715" y="446076"/>
                    </a:lnTo>
                    <a:lnTo>
                      <a:pt x="2480449" y="458101"/>
                    </a:lnTo>
                    <a:lnTo>
                      <a:pt x="2481022" y="458673"/>
                    </a:lnTo>
                    <a:lnTo>
                      <a:pt x="2488465" y="467835"/>
                    </a:lnTo>
                    <a:lnTo>
                      <a:pt x="2498199" y="481006"/>
                    </a:lnTo>
                    <a:lnTo>
                      <a:pt x="2498199" y="481579"/>
                    </a:lnTo>
                    <a:lnTo>
                      <a:pt x="2498772" y="481579"/>
                    </a:lnTo>
                    <a:lnTo>
                      <a:pt x="2505643" y="490741"/>
                    </a:lnTo>
                    <a:lnTo>
                      <a:pt x="2514805" y="503911"/>
                    </a:lnTo>
                    <a:lnTo>
                      <a:pt x="2515377" y="504484"/>
                    </a:lnTo>
                    <a:lnTo>
                      <a:pt x="2515377" y="505056"/>
                    </a:lnTo>
                    <a:lnTo>
                      <a:pt x="2521676" y="513646"/>
                    </a:lnTo>
                    <a:lnTo>
                      <a:pt x="2531410" y="527961"/>
                    </a:lnTo>
                    <a:lnTo>
                      <a:pt x="2531982" y="528534"/>
                    </a:lnTo>
                    <a:lnTo>
                      <a:pt x="2537708" y="537123"/>
                    </a:lnTo>
                    <a:lnTo>
                      <a:pt x="2547442" y="552012"/>
                    </a:lnTo>
                    <a:lnTo>
                      <a:pt x="2547442" y="552584"/>
                    </a:lnTo>
                    <a:lnTo>
                      <a:pt x="2548015" y="552584"/>
                    </a:lnTo>
                    <a:lnTo>
                      <a:pt x="2553168" y="561174"/>
                    </a:lnTo>
                    <a:lnTo>
                      <a:pt x="2562902" y="576634"/>
                    </a:lnTo>
                    <a:lnTo>
                      <a:pt x="2562902" y="577207"/>
                    </a:lnTo>
                    <a:lnTo>
                      <a:pt x="2568055" y="585224"/>
                    </a:lnTo>
                    <a:lnTo>
                      <a:pt x="2577217" y="601257"/>
                    </a:lnTo>
                    <a:lnTo>
                      <a:pt x="2577789" y="601830"/>
                    </a:lnTo>
                    <a:lnTo>
                      <a:pt x="2582370" y="609847"/>
                    </a:lnTo>
                    <a:lnTo>
                      <a:pt x="2591531" y="627025"/>
                    </a:lnTo>
                    <a:lnTo>
                      <a:pt x="2592104" y="627025"/>
                    </a:lnTo>
                    <a:lnTo>
                      <a:pt x="2596112" y="635042"/>
                    </a:lnTo>
                    <a:cubicBezTo>
                      <a:pt x="2618586" y="676987"/>
                      <a:pt x="2638591" y="720435"/>
                      <a:pt x="2655956" y="765198"/>
                    </a:cubicBezTo>
                    <a:lnTo>
                      <a:pt x="2659883" y="777517"/>
                    </a:lnTo>
                    <a:lnTo>
                      <a:pt x="2207129" y="1561711"/>
                    </a:lnTo>
                    <a:lnTo>
                      <a:pt x="2247630" y="1482904"/>
                    </a:lnTo>
                    <a:cubicBezTo>
                      <a:pt x="2282943" y="1394988"/>
                      <a:pt x="2302375" y="1299002"/>
                      <a:pt x="2302375" y="1198506"/>
                    </a:cubicBezTo>
                    <a:cubicBezTo>
                      <a:pt x="2302375" y="1086271"/>
                      <a:pt x="2278326" y="979763"/>
                      <a:pt x="2234809" y="883562"/>
                    </a:cubicBezTo>
                    <a:lnTo>
                      <a:pt x="2227366" y="866956"/>
                    </a:lnTo>
                    <a:lnTo>
                      <a:pt x="2226793" y="866383"/>
                    </a:lnTo>
                    <a:lnTo>
                      <a:pt x="2218777" y="850922"/>
                    </a:lnTo>
                    <a:lnTo>
                      <a:pt x="2218204" y="849777"/>
                    </a:lnTo>
                    <a:lnTo>
                      <a:pt x="2210188" y="834316"/>
                    </a:lnTo>
                    <a:lnTo>
                      <a:pt x="2209616" y="833171"/>
                    </a:lnTo>
                    <a:lnTo>
                      <a:pt x="2201599" y="818283"/>
                    </a:lnTo>
                    <a:lnTo>
                      <a:pt x="2200454" y="816565"/>
                    </a:lnTo>
                    <a:lnTo>
                      <a:pt x="2192438" y="802822"/>
                    </a:lnTo>
                    <a:lnTo>
                      <a:pt x="2190720" y="800531"/>
                    </a:lnTo>
                    <a:lnTo>
                      <a:pt x="2182704" y="787361"/>
                    </a:lnTo>
                    <a:lnTo>
                      <a:pt x="2180986" y="784498"/>
                    </a:lnTo>
                    <a:lnTo>
                      <a:pt x="2172397" y="771900"/>
                    </a:lnTo>
                    <a:lnTo>
                      <a:pt x="2170680" y="769037"/>
                    </a:lnTo>
                    <a:lnTo>
                      <a:pt x="2162091" y="757012"/>
                    </a:lnTo>
                    <a:lnTo>
                      <a:pt x="2159800" y="754148"/>
                    </a:lnTo>
                    <a:lnTo>
                      <a:pt x="2151784" y="742696"/>
                    </a:lnTo>
                    <a:lnTo>
                      <a:pt x="2148921" y="739260"/>
                    </a:lnTo>
                    <a:lnTo>
                      <a:pt x="2140332" y="727808"/>
                    </a:lnTo>
                    <a:lnTo>
                      <a:pt x="2138042" y="724372"/>
                    </a:lnTo>
                    <a:lnTo>
                      <a:pt x="2129453" y="714065"/>
                    </a:lnTo>
                    <a:lnTo>
                      <a:pt x="2126018" y="710056"/>
                    </a:lnTo>
                    <a:lnTo>
                      <a:pt x="2117429" y="699749"/>
                    </a:lnTo>
                    <a:lnTo>
                      <a:pt x="2113993" y="696313"/>
                    </a:lnTo>
                    <a:lnTo>
                      <a:pt x="2105405" y="686006"/>
                    </a:lnTo>
                    <a:lnTo>
                      <a:pt x="2101969" y="682570"/>
                    </a:lnTo>
                    <a:lnTo>
                      <a:pt x="2093380" y="672836"/>
                    </a:lnTo>
                    <a:lnTo>
                      <a:pt x="2089372" y="668827"/>
                    </a:lnTo>
                    <a:lnTo>
                      <a:pt x="2080211" y="659665"/>
                    </a:lnTo>
                    <a:lnTo>
                      <a:pt x="2076775" y="656229"/>
                    </a:lnTo>
                    <a:lnTo>
                      <a:pt x="2067614" y="647067"/>
                    </a:lnTo>
                    <a:lnTo>
                      <a:pt x="2063606" y="643632"/>
                    </a:lnTo>
                    <a:lnTo>
                      <a:pt x="2053872" y="634470"/>
                    </a:lnTo>
                    <a:lnTo>
                      <a:pt x="2050436" y="631034"/>
                    </a:lnTo>
                    <a:lnTo>
                      <a:pt x="2040702" y="622444"/>
                    </a:lnTo>
                    <a:lnTo>
                      <a:pt x="2036694" y="619009"/>
                    </a:lnTo>
                    <a:lnTo>
                      <a:pt x="2026388" y="610419"/>
                    </a:lnTo>
                    <a:lnTo>
                      <a:pt x="2022952" y="606984"/>
                    </a:lnTo>
                    <a:lnTo>
                      <a:pt x="2012073" y="598967"/>
                    </a:lnTo>
                    <a:lnTo>
                      <a:pt x="2008637" y="596104"/>
                    </a:lnTo>
                    <a:lnTo>
                      <a:pt x="1997758" y="587514"/>
                    </a:lnTo>
                    <a:lnTo>
                      <a:pt x="1994323" y="584651"/>
                    </a:lnTo>
                    <a:lnTo>
                      <a:pt x="1982871" y="576634"/>
                    </a:lnTo>
                    <a:lnTo>
                      <a:pt x="1979435" y="574344"/>
                    </a:lnTo>
                    <a:lnTo>
                      <a:pt x="1967411" y="565755"/>
                    </a:lnTo>
                    <a:lnTo>
                      <a:pt x="1964548" y="564037"/>
                    </a:lnTo>
                    <a:lnTo>
                      <a:pt x="1951951" y="555447"/>
                    </a:lnTo>
                    <a:lnTo>
                      <a:pt x="1949088" y="553729"/>
                    </a:lnTo>
                    <a:lnTo>
                      <a:pt x="1935919" y="545713"/>
                    </a:lnTo>
                    <a:lnTo>
                      <a:pt x="1933628" y="544567"/>
                    </a:lnTo>
                    <a:lnTo>
                      <a:pt x="1919314" y="535978"/>
                    </a:lnTo>
                    <a:lnTo>
                      <a:pt x="1918169" y="534833"/>
                    </a:lnTo>
                    <a:lnTo>
                      <a:pt x="1902709" y="526243"/>
                    </a:lnTo>
                    <a:lnTo>
                      <a:pt x="1902136" y="526243"/>
                    </a:lnTo>
                    <a:lnTo>
                      <a:pt x="1886104" y="517654"/>
                    </a:lnTo>
                    <a:cubicBezTo>
                      <a:pt x="1787046" y="467263"/>
                      <a:pt x="1675964" y="437486"/>
                      <a:pt x="1558011" y="434051"/>
                    </a:cubicBezTo>
                    <a:lnTo>
                      <a:pt x="1539116" y="434051"/>
                    </a:lnTo>
                    <a:lnTo>
                      <a:pt x="1537398" y="434051"/>
                    </a:lnTo>
                    <a:lnTo>
                      <a:pt x="1525373" y="434051"/>
                    </a:lnTo>
                    <a:lnTo>
                      <a:pt x="1516212" y="434623"/>
                    </a:lnTo>
                    <a:cubicBezTo>
                      <a:pt x="1509914" y="434623"/>
                      <a:pt x="1503615" y="435196"/>
                      <a:pt x="1496744" y="435196"/>
                    </a:cubicBezTo>
                    <a:lnTo>
                      <a:pt x="1492163" y="435196"/>
                    </a:lnTo>
                    <a:lnTo>
                      <a:pt x="1479566" y="436341"/>
                    </a:lnTo>
                    <a:lnTo>
                      <a:pt x="1478421" y="436341"/>
                    </a:lnTo>
                    <a:lnTo>
                      <a:pt x="613242" y="436341"/>
                    </a:lnTo>
                    <a:lnTo>
                      <a:pt x="613814" y="435768"/>
                    </a:lnTo>
                    <a:lnTo>
                      <a:pt x="186664" y="435768"/>
                    </a:lnTo>
                    <a:lnTo>
                      <a:pt x="186664" y="434051"/>
                    </a:lnTo>
                    <a:lnTo>
                      <a:pt x="186091" y="434051"/>
                    </a:lnTo>
                    <a:cubicBezTo>
                      <a:pt x="185519" y="433478"/>
                      <a:pt x="184946" y="432905"/>
                      <a:pt x="184373" y="432333"/>
                    </a:cubicBezTo>
                    <a:lnTo>
                      <a:pt x="4581" y="232486"/>
                    </a:lnTo>
                    <a:cubicBezTo>
                      <a:pt x="2863" y="230768"/>
                      <a:pt x="1718" y="228478"/>
                      <a:pt x="1145" y="226187"/>
                    </a:cubicBezTo>
                    <a:cubicBezTo>
                      <a:pt x="-1145" y="218171"/>
                      <a:pt x="0" y="207291"/>
                      <a:pt x="4581" y="202710"/>
                    </a:cubicBezTo>
                    <a:close/>
                  </a:path>
                </a:pathLst>
              </a:custGeom>
              <a:gradFill>
                <a:gsLst>
                  <a:gs pos="0">
                    <a:schemeClr val="accent1">
                      <a:lumMod val="90000"/>
                    </a:schemeClr>
                  </a:gs>
                  <a:gs pos="100000">
                    <a:schemeClr val="accent1">
                      <a:lumMod val="80000"/>
                      <a:lumOff val="20000"/>
                    </a:schemeClr>
                  </a:gs>
                </a:gsLst>
                <a:lin ang="13920000" scaled="0"/>
              </a:gradFill>
              <a:ln w="222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7" name="矩形 6"/>
              <p:cNvSpPr/>
              <p:nvPr>
                <p:custDataLst>
                  <p:tags r:id="rId5"/>
                </p:custDataLst>
              </p:nvPr>
            </p:nvSpPr>
            <p:spPr>
              <a:xfrm>
                <a:off x="8509" y="6167"/>
                <a:ext cx="2258" cy="2245"/>
              </a:xfrm>
              <a:prstGeom prst="rect">
                <a:avLst/>
              </a:prstGeom>
              <a:noFill/>
            </p:spPr>
            <p:txBody>
              <a:bodyPr wrap="square" tIns="323850" bIns="432000" rtlCol="0" anchor="ctr" anchorCtr="0">
                <a:noAutofit/>
              </a:bodyPr>
              <a:p>
                <a:pPr algn="ctr">
                  <a:lnSpc>
                    <a:spcPct val="100000"/>
                  </a:lnSpc>
                  <a:spcBef>
                    <a:spcPct val="0"/>
                  </a:spcBef>
                  <a:spcAft>
                    <a:spcPct val="0"/>
                  </a:spcAft>
                </a:pPr>
                <a:r>
                  <a:rPr lang="zh-CN" altLang="en-US" b="1" dirty="0">
                    <a:solidFill>
                      <a:schemeClr val="tx1">
                        <a:lumMod val="100000"/>
                      </a:schemeClr>
                    </a:solidFill>
                    <a:latin typeface="+mn-ea"/>
                    <a:cs typeface="+mn-ea"/>
                  </a:rPr>
                  <a:t>大学生继续深造的方式</a:t>
                </a:r>
                <a:endParaRPr lang="zh-CN" altLang="en-US" b="1" dirty="0">
                  <a:solidFill>
                    <a:schemeClr val="tx1">
                      <a:lumMod val="100000"/>
                    </a:schemeClr>
                  </a:solidFill>
                  <a:latin typeface="+mn-ea"/>
                  <a:cs typeface="+mn-ea"/>
                </a:endParaRPr>
              </a:p>
            </p:txBody>
          </p:sp>
          <p:sp>
            <p:nvSpPr>
              <p:cNvPr id="8" name="序号"/>
              <p:cNvSpPr/>
              <p:nvPr>
                <p:custDataLst>
                  <p:tags r:id="rId6"/>
                </p:custDataLst>
              </p:nvPr>
            </p:nvSpPr>
            <p:spPr>
              <a:xfrm>
                <a:off x="11222" y="8495"/>
                <a:ext cx="677" cy="677"/>
              </a:xfrm>
              <a:prstGeom prst="rect">
                <a:avLst/>
              </a:prstGeom>
              <a:noFill/>
              <a:ln w="349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64770" rIns="91440" bIns="45720" numCol="1" spcCol="0" rtlCol="0" fromWordArt="0" anchor="ctr" anchorCtr="0" forceAA="0" compatLnSpc="1">
                <a:noAutofit/>
              </a:bodyPr>
              <a:p>
                <a:pPr lvl="0" algn="ctr">
                  <a:spcBef>
                    <a:spcPct val="0"/>
                  </a:spcBef>
                  <a:spcAft>
                    <a:spcPct val="0"/>
                  </a:spcAft>
                  <a:buClrTx/>
                  <a:buSzTx/>
                  <a:buFontTx/>
                </a:pPr>
                <a:r>
                  <a:rPr lang="en-US" altLang="zh-CN" sz="1400" b="1" dirty="0">
                    <a:solidFill>
                      <a:schemeClr val="lt1">
                        <a:lumMod val="100000"/>
                      </a:schemeClr>
                    </a:solidFill>
                    <a:latin typeface="+mn-ea"/>
                    <a:cs typeface="+mn-ea"/>
                    <a:sym typeface="+mn-ea"/>
                  </a:rPr>
                  <a:t>03</a:t>
                </a:r>
                <a:endParaRPr lang="en-US" altLang="zh-CN" sz="1400" b="1" dirty="0">
                  <a:solidFill>
                    <a:schemeClr val="lt1">
                      <a:lumMod val="100000"/>
                    </a:schemeClr>
                  </a:solidFill>
                  <a:latin typeface="+mn-ea"/>
                  <a:cs typeface="+mn-ea"/>
                  <a:sym typeface="+mn-ea"/>
                </a:endParaRPr>
              </a:p>
            </p:txBody>
          </p:sp>
          <p:sp>
            <p:nvSpPr>
              <p:cNvPr id="9" name="序号"/>
              <p:cNvSpPr/>
              <p:nvPr>
                <p:custDataLst>
                  <p:tags r:id="rId7"/>
                </p:custDataLst>
              </p:nvPr>
            </p:nvSpPr>
            <p:spPr>
              <a:xfrm>
                <a:off x="9656" y="4515"/>
                <a:ext cx="677" cy="677"/>
              </a:xfrm>
              <a:prstGeom prst="rect">
                <a:avLst/>
              </a:prstGeom>
              <a:noFill/>
              <a:ln w="349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64770" rIns="91440" bIns="45720" numCol="1" spcCol="0" rtlCol="0" fromWordArt="0" anchor="ctr" anchorCtr="0" forceAA="0" compatLnSpc="1">
                <a:noAutofit/>
              </a:bodyPr>
              <a:p>
                <a:pPr lvl="0" algn="ctr">
                  <a:spcBef>
                    <a:spcPct val="0"/>
                  </a:spcBef>
                  <a:spcAft>
                    <a:spcPct val="0"/>
                  </a:spcAft>
                  <a:buClrTx/>
                  <a:buSzTx/>
                  <a:buFontTx/>
                </a:pPr>
                <a:r>
                  <a:rPr lang="en-US" altLang="zh-CN" sz="1400" b="1">
                    <a:solidFill>
                      <a:schemeClr val="lt1">
                        <a:lumMod val="100000"/>
                      </a:schemeClr>
                    </a:solidFill>
                    <a:latin typeface="+mn-ea"/>
                    <a:cs typeface="+mn-ea"/>
                    <a:sym typeface="+mn-ea"/>
                  </a:rPr>
                  <a:t>01</a:t>
                </a:r>
                <a:endParaRPr lang="en-US" altLang="zh-CN" sz="1400" b="1">
                  <a:solidFill>
                    <a:schemeClr val="lt1">
                      <a:lumMod val="100000"/>
                    </a:schemeClr>
                  </a:solidFill>
                  <a:latin typeface="+mn-ea"/>
                  <a:cs typeface="+mn-ea"/>
                  <a:sym typeface="+mn-ea"/>
                </a:endParaRPr>
              </a:p>
            </p:txBody>
          </p:sp>
          <p:sp>
            <p:nvSpPr>
              <p:cNvPr id="10" name="序号"/>
              <p:cNvSpPr/>
              <p:nvPr>
                <p:custDataLst>
                  <p:tags r:id="rId8"/>
                </p:custDataLst>
              </p:nvPr>
            </p:nvSpPr>
            <p:spPr>
              <a:xfrm>
                <a:off x="6970" y="7890"/>
                <a:ext cx="677" cy="677"/>
              </a:xfrm>
              <a:prstGeom prst="rect">
                <a:avLst/>
              </a:prstGeom>
              <a:noFill/>
              <a:ln w="3492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64770" rIns="91440" bIns="45720" numCol="1" spcCol="0" rtlCol="0" fromWordArt="0" anchor="ctr" anchorCtr="0" forceAA="0" compatLnSpc="1">
                <a:noAutofit/>
              </a:bodyPr>
              <a:p>
                <a:pPr lvl="0" algn="ctr">
                  <a:spcBef>
                    <a:spcPct val="0"/>
                  </a:spcBef>
                  <a:spcAft>
                    <a:spcPct val="0"/>
                  </a:spcAft>
                  <a:buClrTx/>
                  <a:buSzTx/>
                  <a:buFontTx/>
                </a:pPr>
                <a:r>
                  <a:rPr lang="en-US" altLang="zh-CN" sz="1400" b="1">
                    <a:solidFill>
                      <a:schemeClr val="lt1">
                        <a:lumMod val="100000"/>
                      </a:schemeClr>
                    </a:solidFill>
                    <a:latin typeface="+mn-ea"/>
                    <a:cs typeface="+mn-ea"/>
                    <a:sym typeface="+mn-ea"/>
                  </a:rPr>
                  <a:t>02</a:t>
                </a:r>
                <a:endParaRPr lang="en-US" altLang="zh-CN" sz="1400" b="1">
                  <a:solidFill>
                    <a:schemeClr val="lt1">
                      <a:lumMod val="100000"/>
                    </a:schemeClr>
                  </a:solidFill>
                  <a:latin typeface="+mn-ea"/>
                  <a:cs typeface="+mn-ea"/>
                  <a:sym typeface="+mn-ea"/>
                </a:endParaRPr>
              </a:p>
            </p:txBody>
          </p:sp>
        </p:grpSp>
        <p:sp>
          <p:nvSpPr>
            <p:cNvPr id="18" name="文本框 17"/>
            <p:cNvSpPr txBox="1"/>
            <p:nvPr/>
          </p:nvSpPr>
          <p:spPr>
            <a:xfrm>
              <a:off x="4375" y="4485"/>
              <a:ext cx="5668" cy="628"/>
            </a:xfrm>
            <a:prstGeom prst="rect">
              <a:avLst/>
            </a:prstGeom>
            <a:noFill/>
          </p:spPr>
          <p:txBody>
            <a:bodyPr wrap="square" rtlCol="0" anchor="t">
              <a:spAutoFit/>
            </a:bodyPr>
            <a:p>
              <a:r>
                <a:rPr lang="zh-CN" altLang="en-US" sz="2000" b="1"/>
                <a:t>普通高等学校专升本考试</a:t>
              </a:r>
              <a:endParaRPr lang="zh-CN" altLang="en-US" sz="2000" b="1"/>
            </a:p>
          </p:txBody>
        </p:sp>
        <p:sp>
          <p:nvSpPr>
            <p:cNvPr id="19" name="文本框 18"/>
            <p:cNvSpPr txBox="1"/>
            <p:nvPr/>
          </p:nvSpPr>
          <p:spPr>
            <a:xfrm>
              <a:off x="2826" y="7982"/>
              <a:ext cx="3736" cy="628"/>
            </a:xfrm>
            <a:prstGeom prst="rect">
              <a:avLst/>
            </a:prstGeom>
            <a:noFill/>
          </p:spPr>
          <p:txBody>
            <a:bodyPr wrap="square" rtlCol="0" anchor="t">
              <a:spAutoFit/>
            </a:bodyPr>
            <a:p>
              <a:r>
                <a:rPr lang="zh-CN" altLang="en-US" sz="2000" b="1">
                  <a:solidFill>
                    <a:srgbClr val="F7CB25"/>
                  </a:solidFill>
                  <a:sym typeface="+mn-ea"/>
                </a:rPr>
                <a:t>成人高等教育考试</a:t>
              </a:r>
              <a:endParaRPr lang="zh-CN" altLang="en-US" sz="2000" b="1">
                <a:solidFill>
                  <a:srgbClr val="F7CB25"/>
                </a:solidFill>
                <a:sym typeface="+mn-ea"/>
              </a:endParaRPr>
            </a:p>
          </p:txBody>
        </p:sp>
        <p:sp>
          <p:nvSpPr>
            <p:cNvPr id="20" name="文本框 19"/>
            <p:cNvSpPr txBox="1"/>
            <p:nvPr/>
          </p:nvSpPr>
          <p:spPr>
            <a:xfrm>
              <a:off x="12051" y="8191"/>
              <a:ext cx="4354" cy="628"/>
            </a:xfrm>
            <a:prstGeom prst="rect">
              <a:avLst/>
            </a:prstGeom>
            <a:noFill/>
          </p:spPr>
          <p:txBody>
            <a:bodyPr wrap="square" rtlCol="0" anchor="t">
              <a:spAutoFit/>
            </a:bodyPr>
            <a:p>
              <a:r>
                <a:rPr lang="zh-CN" altLang="en-US" sz="2000" b="1">
                  <a:solidFill>
                    <a:srgbClr val="697EB7"/>
                  </a:solidFill>
                  <a:sym typeface="+mn-ea"/>
                </a:rPr>
                <a:t>研究生考试</a:t>
              </a:r>
              <a:endParaRPr lang="zh-CN" altLang="en-US" sz="2000" b="1">
                <a:solidFill>
                  <a:srgbClr val="697EB7"/>
                </a:solidFill>
                <a:sym typeface="+mn-ea"/>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tags/tag1.xml><?xml version="1.0" encoding="utf-8"?>
<p:tagLst xmlns:p="http://schemas.openxmlformats.org/presentationml/2006/main">
  <p:tag name="TIMING" val="|3.3"/>
</p:tagLst>
</file>

<file path=ppt/tags/tag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2_2*n_h_h_i*1_2_1_2"/>
  <p:tag name="KSO_WM_TEMPLATE_CATEGORY" val="diagram"/>
  <p:tag name="KSO_WM_TEMPLATE_INDEX" val="20231112"/>
  <p:tag name="KSO_WM_UNIT_LAYERLEVEL" val="1_1_1_1"/>
  <p:tag name="KSO_WM_TAG_VERSION" val="3.0"/>
  <p:tag name="KSO_WM_DIAGRAM_GROUP_CODE" val="n1-1"/>
  <p:tag name="KSO_WM_UNIT_TYPE" val="n_h_h_i"/>
  <p:tag name="KSO_WM_UNIT_INDEX" val="1_2_1_2"/>
  <p:tag name="KSO_WM_DIAGRAM_VERSION" val="3"/>
  <p:tag name="KSO_WM_DIAGRAM_COLOR_TRICK" val="4"/>
  <p:tag name="KSO_WM_DIAGRAM_COLOR_TEXT_CAN_REMOVE" val="n"/>
  <p:tag name="KSO_WM_DIAGRAM_MAX_ITEMCNT" val="5"/>
  <p:tag name="KSO_WM_DIAGRAM_MIN_ITEMCNT" val="2"/>
  <p:tag name="KSO_WM_DIAGRAM_VIRTUALLY_FRAME" val="{&quot;height&quot;:236.2,&quot;left&quot;:149.15,&quot;top&quot;:244.1,&quot;width&quot;:678.95}"/>
  <p:tag name="KSO_WM_DIAGRAM_COLOR_MATCH_VALUE" val="{&quot;shape&quot;:{&quot;fill&quot;:{&quot;gradient&quot;:[{&quot;brightness&quot;:-0.10000000149011612,&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0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4_3*l_h_i*1_1_2"/>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0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4_3*l_h_i*1_1_3"/>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02.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4_3*l_h_i*1_1_4"/>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0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34_3*l_h_i*1_1_5"/>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04.xml><?xml version="1.0" encoding="utf-8"?>
<p:tagLst xmlns:p="http://schemas.openxmlformats.org/presentationml/2006/main">
  <p:tag name="KSO_WM_DIAGRAM_VIRTUALLY_FRAME" val="{&quot;height&quot;:245.15,&quot;left&quot;:170.9,&quot;top&quot;:62.25,&quot;width&quot;:549.5850622134915}"/>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4_3*l_h_i*1_2_1"/>
  <p:tag name="KSO_WM_TEMPLATE_CATEGORY" val="diagram"/>
  <p:tag name="KSO_WM_TEMPLATE_INDEX" val="2022793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245.15,&quot;left&quot;:197.35,&quot;top&quot;:61.55,&quot;width&quot;:549.5850622134915}"/>
</p:tagLst>
</file>

<file path=ppt/tags/tag10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4_3*l_h_i*1_2_2"/>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0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4_3*l_h_i*1_2_3"/>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0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4_3*l_h_i*1_2_4"/>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0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34_3*l_h_i*1_2_5"/>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2_2*n_h_a*1_1_1"/>
  <p:tag name="KSO_WM_TEMPLATE_CATEGORY" val="diagram"/>
  <p:tag name="KSO_WM_TEMPLATE_INDEX" val="20231112"/>
  <p:tag name="KSO_WM_UNIT_LAYERLEVEL" val="1_1_1"/>
  <p:tag name="KSO_WM_TAG_VERSION" val="3.0"/>
  <p:tag name="KSO_WM_UNIT_ISCONTENTSTITLE" val="0"/>
  <p:tag name="KSO_WM_UNIT_ISNUMDGMTITLE" val="0"/>
  <p:tag name="KSO_WM_UNIT_NOCLEAR" val="0"/>
  <p:tag name="KSO_WM_UNIT_VALUE" val="10"/>
  <p:tag name="KSO_WM_DIAGRAM_GROUP_CODE" val="n1-1"/>
  <p:tag name="KSO_WM_UNIT_TYPE" val="n_h_a"/>
  <p:tag name="KSO_WM_UNIT_INDEX" val="1_1_1"/>
  <p:tag name="KSO_WM_DIAGRAM_VERSION" val="3"/>
  <p:tag name="KSO_WM_DIAGRAM_COLOR_TRICK" val="4"/>
  <p:tag name="KSO_WM_DIAGRAM_COLOR_TEXT_CAN_REMOVE" val="n"/>
  <p:tag name="KSO_WM_DIAGRAM_MAX_ITEMCNT" val="5"/>
  <p:tag name="KSO_WM_DIAGRAM_MIN_ITEMCNT" val="2"/>
  <p:tag name="KSO_WM_DIAGRAM_VIRTUALLY_FRAME" val="{&quot;height&quot;:236.2,&quot;left&quot;:149.15,&quot;top&quot;:244.1,&quot;width&quot;:6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项标题"/>
  <p:tag name="KSO_WM_UNIT_TEXT_FILL_FORE_SCHEMECOLOR_INDEX" val="1"/>
  <p:tag name="KSO_WM_UNIT_TEXT_FILL_TYPE" val="1"/>
  <p:tag name="KSO_WM_DIAGRAM_USE_COLOR_VALUE" val="{&quot;color_scheme&quot;:1,&quot;color_type&quot;:1,&quot;theme_color_indexes&quot;:[]}"/>
</p:tagLst>
</file>

<file path=ppt/tags/tag110.xml><?xml version="1.0" encoding="utf-8"?>
<p:tagLst xmlns:p="http://schemas.openxmlformats.org/presentationml/2006/main">
  <p:tag name="KSO_WM_DIAGRAM_VIRTUALLY_FRAME" val="{&quot;height&quot;:245.15,&quot;left&quot;:170.9,&quot;top&quot;:62.25,&quot;width&quot;:549.5850622134915}"/>
</p:tagLst>
</file>

<file path=ppt/tags/tag11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4_3*l_h_i*1_3_1"/>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4_3*l_h_i*1_3_2"/>
  <p:tag name="KSO_WM_TEMPLATE_CATEGORY" val="diagram"/>
  <p:tag name="KSO_WM_TEMPLATE_INDEX" val="2022793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245.15,&quot;left&quot;:197.35,&quot;top&quot;:61.55,&quot;width&quot;:549.5850622134915}"/>
</p:tagLst>
</file>

<file path=ppt/tags/tag11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4_3*l_h_i*1_3_3"/>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14.xml><?xml version="1.0" encoding="utf-8"?>
<p:tagLst xmlns:p="http://schemas.openxmlformats.org/presentationml/2006/main">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4_3*l_h_i*1_3_4"/>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1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34_3*l_h_i*1_3_5"/>
  <p:tag name="KSO_WM_TEMPLATE_CATEGORY" val="diagram"/>
  <p:tag name="KSO_WM_TEMPLATE_INDEX" val="20227934"/>
  <p:tag name="KSO_WM_UNIT_LAYERLEVEL" val="1_1_1"/>
  <p:tag name="KSO_WM_TAG_VERSION" val="1.0"/>
  <p:tag name="KSO_WM_BEAUTIFY_FLAG" val="#wm#"/>
  <p:tag name="KSO_WM_DIAGRAM_VIRTUALLY_FRAME" val="{&quot;height&quot;:245.15,&quot;left&quot;:197.35,&quot;top&quot;:61.55,&quot;width&quot;:549.5850622134915}"/>
</p:tagLst>
</file>

<file path=ppt/tags/tag116.xml><?xml version="1.0" encoding="utf-8"?>
<p:tagLst xmlns:p="http://schemas.openxmlformats.org/presentationml/2006/main">
  <p:tag name="TIMING" val="|2.9"/>
</p:tagLst>
</file>

<file path=ppt/tags/tag117.xml><?xml version="1.0" encoding="utf-8"?>
<p:tagLst xmlns:p="http://schemas.openxmlformats.org/presentationml/2006/main">
  <p:tag name="TIMING" val="|2.9"/>
</p:tagLst>
</file>

<file path=ppt/tags/tag118.xml><?xml version="1.0" encoding="utf-8"?>
<p:tagLst xmlns:p="http://schemas.openxmlformats.org/presentationml/2006/main">
  <p:tag name="TIMING" val="|2.9"/>
</p:tagLst>
</file>

<file path=ppt/tags/tag119.xml><?xml version="1.0" encoding="utf-8"?>
<p:tagLst xmlns:p="http://schemas.openxmlformats.org/presentationml/2006/main">
  <p:tag name="TIMING" val="|1.4|4.6|1.3|1.2|1.3|1.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112_2*n_h_h_i*1_2_3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236.2,&quot;left&quot;:149.15,&quot;top&quot;:244.1,&quot;width&quot;:6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
  <p:tag name="KSO_WM_UNIT_TEXT_FILL_TYPE" val="1"/>
  <p:tag name="KSO_WM_DIAGRAM_USE_COLOR_VALUE" val="{&quot;color_scheme&quot;:1,&quot;color_type&quot;:1,&quot;theme_color_indexes&quot;:[]}"/>
</p:tagLst>
</file>

<file path=ppt/tags/tag120.xml><?xml version="1.0" encoding="utf-8"?>
<p:tagLst xmlns:p="http://schemas.openxmlformats.org/presentationml/2006/main">
  <p:tag name="TIMING" val="|1.4|4.6|1.3|1.2|1.3|1.2"/>
</p:tagLst>
</file>

<file path=ppt/tags/tag121.xml><?xml version="1.0" encoding="utf-8"?>
<p:tagLst xmlns:p="http://schemas.openxmlformats.org/presentationml/2006/main">
  <p:tag name="ISPRING_PRESENTATION_TITLE" val="PowerPoint 演示文稿"/>
  <p:tag name="resource_record_key" val="{&quot;13&quot;:[19951231],&quot;70&quot;:[3322225,3314651,3318465,3319078]}"/>
  <p:tag name="commondata" val="eyJoZGlkIjoiNjQ4YzdlODg4MjcyNWQ4MjM5MzQ0NTg3N2YxZDIyOGYifQ=="/>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112_2*n_h_h_i*1_2_1_1"/>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236.2,&quot;left&quot;:149.15,&quot;top&quot;:244.1,&quot;width&quot;:6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2"/>
  <p:tag name="KSO_WM_UNIT_ID" val="diagram20231112_2*n_h_h_i*1_2_2_2"/>
  <p:tag name="KSO_WM_TEMPLATE_CATEGORY" val="diagram"/>
  <p:tag name="KSO_WM_TEMPLATE_INDEX" val="20231112"/>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5"/>
  <p:tag name="KSO_WM_DIAGRAM_MIN_ITEMCNT" val="2"/>
  <p:tag name="KSO_WM_DIAGRAM_VIRTUALLY_FRAME" val="{&quot;height&quot;:236.2,&quot;left&quot;:149.15,&quot;top&quot;:244.1,&quot;width&quot;:6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
</p:tagLst>
</file>

<file path=ppt/tags/tag15.xml><?xml version="1.0" encoding="utf-8"?>
<p:tagLst xmlns:p="http://schemas.openxmlformats.org/presentationml/2006/main">
  <p:tag name="TIMING" val="|2.9"/>
</p:tagLst>
</file>

<file path=ppt/tags/tag16.xml><?xml version="1.0" encoding="utf-8"?>
<p:tagLst xmlns:p="http://schemas.openxmlformats.org/presentationml/2006/main">
  <p:tag name="TIMING" val="|2.9"/>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6_2*m_h_i*1_1_3"/>
  <p:tag name="KSO_WM_TEMPLATE_CATEGORY" val="diagram"/>
  <p:tag name="KSO_WM_TEMPLATE_INDEX" val="20231456"/>
  <p:tag name="KSO_WM_UNIT_LAYERLEVEL" val="1_1_1"/>
  <p:tag name="KSO_WM_TAG_VERSION" val="3.0"/>
  <p:tag name="KSO_WM_BEAUTIFY_FLAG" val="#wm#"/>
  <p:tag name="KSO_WM_DIAGRAM_VERSION" val="3"/>
  <p:tag name="KSO_WM_DIAGRAM_GROUP_CODE" val="m1-1"/>
  <p:tag name="KSO_WM_UNIT_TYPE" val="m_h_i"/>
  <p:tag name="KSO_WM_UNIT_INDEX" val="1_1_3"/>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gradient&quot;:[{&quot;brightness&quot;:0.800000011920929,&quot;colorType&quot;:1,&quot;foreColorIndex&quot;:5,&quot;pos&quot;:0.9930099844932556,&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6_2*m_h_i*1_1_1"/>
  <p:tag name="KSO_WM_TEMPLATE_CATEGORY" val="diagram"/>
  <p:tag name="KSO_WM_TEMPLATE_INDEX" val="20231456"/>
  <p:tag name="KSO_WM_UNIT_LAYERLEVEL" val="1_1_1"/>
  <p:tag name="KSO_WM_TAG_VERSION" val="3.0"/>
  <p:tag name="KSO_WM_BEAUTIFY_FLAG" val="#wm#"/>
  <p:tag name="KSO_WM_DIAGRAM_VERSION" val="3"/>
  <p:tag name="KSO_WM_DIAGRAM_GROUP_CODE" val="m1-1"/>
  <p:tag name="KSO_WM_UNIT_TYPE" val="m_h_i"/>
  <p:tag name="KSO_WM_UNIT_INDEX" val="1_1_1"/>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gradient&quot;:[{&quot;brightness&quot;:-0.25,&quot;colorType&quot;:1,&quot;foreColorIndex&quot;:5,&quot;pos&quot;:0.9930099844932556,&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6_2*m_h_i*1_1_2"/>
  <p:tag name="KSO_WM_TEMPLATE_CATEGORY" val="diagram"/>
  <p:tag name="KSO_WM_TEMPLATE_INDEX" val="20231456"/>
  <p:tag name="KSO_WM_UNIT_LAYERLEVEL" val="1_1_1"/>
  <p:tag name="KSO_WM_TAG_VERSION" val="3.0"/>
  <p:tag name="KSO_WM_BEAUTIFY_FLAG" val="#wm#"/>
  <p:tag name="KSO_WM_DIAGRAM_VERSION" val="3"/>
  <p:tag name="KSO_WM_DIAGRAM_GROUP_CODE" val="m1-1"/>
  <p:tag name="KSO_WM_UNIT_TYPE" val="m_h_i"/>
  <p:tag name="KSO_WM_UNIT_INDEX" val="1_1_2"/>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xml><?xml version="1.0" encoding="utf-8"?>
<p:tagLst xmlns:p="http://schemas.openxmlformats.org/presentationml/2006/main">
  <p:tag name="TIMING" val="|2.9"/>
</p:tagLst>
</file>

<file path=ppt/tags/tag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1456_2*m_h_a*1_1_1"/>
  <p:tag name="KSO_WM_TEMPLATE_CATEGORY" val="diagram"/>
  <p:tag name="KSO_WM_TEMPLATE_INDEX" val="20231456"/>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GROUP_CODE" val="m1-1"/>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gradient&quot;:[{&quot;brightness&quot;:-0.25,&quot;colorType&quot;:1,&quot;foreColorIndex&quot;:5,&quot;pos&quot;:0.9930099844932556,&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添加标题"/>
  <p:tag name="KSO_WM_DIAGRAM_USE_COLOR_VALUE" val="{&quot;color_scheme&quot;:1,&quot;color_type&quot;:1,&quot;theme_color_indexes&quot;:[]}"/>
</p:tagLst>
</file>

<file path=ppt/tags/tag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1456_2*m_h_f*1_1_1"/>
  <p:tag name="KSO_WM_TEMPLATE_CATEGORY" val="diagram"/>
  <p:tag name="KSO_WM_TEMPLATE_INDEX" val="20231456"/>
  <p:tag name="KSO_WM_UNIT_LAYERLEVEL" val="1_1_1"/>
  <p:tag name="KSO_WM_TAG_VERSION" val="3.0"/>
  <p:tag name="KSO_WM_BEAUTIFY_FLAG" val="#wm#"/>
  <p:tag name="KSO_WM_UNIT_TEXT_FILL_FORE_SCHEMECOLOR_INDEX_BRIGHTNESS" val="0.15"/>
  <p:tag name="KSO_WM_DIAGRAM_VERSION" val="3"/>
  <p:tag name="KSO_WM_DIAGRAM_GROUP_CODE" val="m1-1"/>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请尽量言简意赅的阐述观点"/>
  <p:tag name="KSO_WM_DIAGRAM_USE_COLOR_VALUE" val="{&quot;color_scheme&quot;:1,&quot;color_type&quot;:1,&quot;theme_color_indexes&quot;:[]}"/>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6_2*m_h_i*1_2_3"/>
  <p:tag name="KSO_WM_TEMPLATE_CATEGORY" val="diagram"/>
  <p:tag name="KSO_WM_TEMPLATE_INDEX" val="20231456"/>
  <p:tag name="KSO_WM_UNIT_LAYERLEVEL" val="1_1_1"/>
  <p:tag name="KSO_WM_TAG_VERSION" val="3.0"/>
  <p:tag name="KSO_WM_BEAUTIFY_FLAG" val="#wm#"/>
  <p:tag name="KSO_WM_DIAGRAM_VERSION" val="3"/>
  <p:tag name="KSO_WM_DIAGRAM_GROUP_CODE" val="m1-1"/>
  <p:tag name="KSO_WM_UNIT_TYPE" val="m_h_i"/>
  <p:tag name="KSO_WM_UNIT_INDEX" val="1_2_3"/>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gradient&quot;:[{&quot;brightness&quot;:0.800000011920929,&quot;colorType&quot;:1,&quot;foreColorIndex&quot;:5,&quot;pos&quot;:0.9930099844932556,&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6_2*m_h_i*1_2_1"/>
  <p:tag name="KSO_WM_TEMPLATE_CATEGORY" val="diagram"/>
  <p:tag name="KSO_WM_TEMPLATE_INDEX" val="20231456"/>
  <p:tag name="KSO_WM_UNIT_LAYERLEVEL" val="1_1_1"/>
  <p:tag name="KSO_WM_TAG_VERSION" val="3.0"/>
  <p:tag name="KSO_WM_BEAUTIFY_FLAG" val="#wm#"/>
  <p:tag name="KSO_WM_DIAGRAM_VERSION" val="3"/>
  <p:tag name="KSO_WM_DIAGRAM_GROUP_CODE" val="m1-1"/>
  <p:tag name="KSO_WM_UNIT_TYPE" val="m_h_i"/>
  <p:tag name="KSO_WM_UNIT_INDEX" val="1_2_1"/>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gradient&quot;:[{&quot;brightness&quot;:-0.25,&quot;colorType&quot;:1,&quot;foreColorIndex&quot;:5,&quot;pos&quot;:0.9930099844932556,&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6_2*m_h_i*1_2_2"/>
  <p:tag name="KSO_WM_TEMPLATE_CATEGORY" val="diagram"/>
  <p:tag name="KSO_WM_TEMPLATE_INDEX" val="20231456"/>
  <p:tag name="KSO_WM_UNIT_LAYERLEVEL" val="1_1_1"/>
  <p:tag name="KSO_WM_TAG_VERSION" val="3.0"/>
  <p:tag name="KSO_WM_BEAUTIFY_FLAG" val="#wm#"/>
  <p:tag name="KSO_WM_DIAGRAM_VERSION" val="3"/>
  <p:tag name="KSO_WM_DIAGRAM_GROUP_CODE" val="m1-1"/>
  <p:tag name="KSO_WM_UNIT_TYPE" val="m_h_i"/>
  <p:tag name="KSO_WM_UNIT_INDEX" val="1_2_2"/>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1456_2*m_h_a*1_2_1"/>
  <p:tag name="KSO_WM_TEMPLATE_CATEGORY" val="diagram"/>
  <p:tag name="KSO_WM_TEMPLATE_INDEX" val="20231456"/>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GROUP_CODE" val="m1-1"/>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gradient&quot;:[{&quot;brightness&quot;:-0.25,&quot;colorType&quot;:1,&quot;foreColorIndex&quot;:5,&quot;pos&quot;:0.9930099844932556,&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添加标题"/>
  <p:tag name="KSO_WM_DIAGRAM_USE_COLOR_VALUE" val="{&quot;color_scheme&quot;:1,&quot;color_type&quot;:1,&quot;theme_color_indexes&quot;:[]}"/>
</p:tagLst>
</file>

<file path=ppt/tags/tag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1456_2*m_h_f*1_2_1"/>
  <p:tag name="KSO_WM_TEMPLATE_CATEGORY" val="diagram"/>
  <p:tag name="KSO_WM_TEMPLATE_INDEX" val="20231456"/>
  <p:tag name="KSO_WM_UNIT_LAYERLEVEL" val="1_1_1"/>
  <p:tag name="KSO_WM_TAG_VERSION" val="3.0"/>
  <p:tag name="KSO_WM_BEAUTIFY_FLAG" val="#wm#"/>
  <p:tag name="KSO_WM_UNIT_TEXT_FILL_FORE_SCHEMECOLOR_INDEX_BRIGHTNESS" val="0.15"/>
  <p:tag name="KSO_WM_DIAGRAM_VERSION" val="3"/>
  <p:tag name="KSO_WM_DIAGRAM_GROUP_CODE" val="m1-1"/>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请尽量言简意赅的阐述观点"/>
  <p:tag name="KSO_WM_DIAGRAM_USE_COLOR_VALUE" val="{&quot;color_scheme&quot;:1,&quot;color_type&quot;:1,&quot;theme_color_indexes&quot;:[]}"/>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6_2*m_i*1_1"/>
  <p:tag name="KSO_WM_TEMPLATE_CATEGORY" val="diagram"/>
  <p:tag name="KSO_WM_TEMPLATE_INDEX" val="20231456"/>
  <p:tag name="KSO_WM_UNIT_LAYERLEVEL" val="1_1"/>
  <p:tag name="KSO_WM_TAG_VERSION" val="3.0"/>
  <p:tag name="KSO_WM_BEAUTIFY_FLAG" val="#wm#"/>
  <p:tag name="KSO_WM_DIAGRAM_VERSION" val="3"/>
  <p:tag name="KSO_WM_DIAGRAM_GROUP_CODE" val="m1-1"/>
  <p:tag name="KSO_WM_UNIT_TYPE" val="m_i"/>
  <p:tag name="KSO_WM_UNIT_INDEX" val="1_1"/>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8.xml><?xml version="1.0" encoding="utf-8"?>
<p:tagLst xmlns:p="http://schemas.openxmlformats.org/presentationml/2006/main">
  <p:tag name="TIMING" val="|2.9"/>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6_2*m_h_i*1_3_3"/>
  <p:tag name="KSO_WM_TEMPLATE_CATEGORY" val="diagram"/>
  <p:tag name="KSO_WM_TEMPLATE_INDEX" val="20231456"/>
  <p:tag name="KSO_WM_UNIT_LAYERLEVEL" val="1_1_1"/>
  <p:tag name="KSO_WM_TAG_VERSION" val="3.0"/>
  <p:tag name="KSO_WM_DIAGRAM_VERSION" val="3"/>
  <p:tag name="KSO_WM_DIAGRAM_GROUP_CODE" val="m1-1"/>
  <p:tag name="KSO_WM_UNIT_TYPE" val="m_h_i"/>
  <p:tag name="KSO_WM_UNIT_INDEX" val="1_3_3"/>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gradient&quot;:[{&quot;brightness&quot;:0.800000011920929,&quot;colorType&quot;:1,&quot;foreColorIndex&quot;:5,&quot;pos&quot;:0.9930099844932556,&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xml><?xml version="1.0" encoding="utf-8"?>
<p:tagLst xmlns:p="http://schemas.openxmlformats.org/presentationml/2006/main">
  <p:tag name="TIMING" val="|2.9"/>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6_2*m_h_i*1_3_2"/>
  <p:tag name="KSO_WM_TEMPLATE_CATEGORY" val="diagram"/>
  <p:tag name="KSO_WM_TEMPLATE_INDEX" val="20231456"/>
  <p:tag name="KSO_WM_UNIT_LAYERLEVEL" val="1_1_1"/>
  <p:tag name="KSO_WM_TAG_VERSION" val="3.0"/>
  <p:tag name="KSO_WM_DIAGRAM_VERSION" val="3"/>
  <p:tag name="KSO_WM_DIAGRAM_GROUP_CODE" val="m1-1"/>
  <p:tag name="KSO_WM_UNIT_TYPE" val="m_h_i"/>
  <p:tag name="KSO_WM_UNIT_INDEX" val="1_3_2"/>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1456_2*m_h_a*1_3_1"/>
  <p:tag name="KSO_WM_TEMPLATE_CATEGORY" val="diagram"/>
  <p:tag name="KSO_WM_TEMPLATE_INDEX" val="20231456"/>
  <p:tag name="KSO_WM_UNIT_LAYERLEVEL" val="1_1_1"/>
  <p:tag name="KSO_WM_TAG_VERSION" val="3.0"/>
  <p:tag name="KSO_WM_UNIT_TEXT_FILL_FORE_SCHEMECOLOR_INDEX_BRIGHTNESS" val="0.15"/>
  <p:tag name="KSO_WM_UNIT_TEXT_FILL_TYPE" val="1"/>
  <p:tag name="KSO_WM_DIAGRAM_VERSION" val="3"/>
  <p:tag name="KSO_WM_DIAGRAM_GROUP_CODE" val="m1-1"/>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gradient&quot;:[{&quot;brightness&quot;:-0.25,&quot;colorType&quot;:1,&quot;foreColorIndex&quot;:5,&quot;pos&quot;:0.9930099844932556,&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添加标题"/>
  <p:tag name="KSO_WM_DIAGRAM_USE_COLOR_VALUE" val="{&quot;color_scheme&quot;:1,&quot;color_type&quot;:1,&quot;theme_color_indexes&quot;:[]}"/>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1456_2*m_h_f*1_3_1"/>
  <p:tag name="KSO_WM_TEMPLATE_CATEGORY" val="diagram"/>
  <p:tag name="KSO_WM_TEMPLATE_INDEX" val="20231456"/>
  <p:tag name="KSO_WM_UNIT_LAYERLEVEL" val="1_1_1"/>
  <p:tag name="KSO_WM_TAG_VERSION" val="3.0"/>
  <p:tag name="KSO_WM_UNIT_TEXT_FILL_FORE_SCHEMECOLOR_INDEX_BRIGHTNESS" val="0.15"/>
  <p:tag name="KSO_WM_DIAGRAM_VERSION" val="3"/>
  <p:tag name="KSO_WM_DIAGRAM_GROUP_CODE" val="m1-1"/>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请尽量言简意赅的阐述观点"/>
  <p:tag name="KSO_WM_DIAGRAM_USE_COLOR_VALUE" val="{&quot;color_scheme&quot;:1,&quot;color_type&quot;:1,&quot;theme_color_indexes&quot;:[]}"/>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6_2*m_h_i*1_3_1"/>
  <p:tag name="KSO_WM_TEMPLATE_CATEGORY" val="diagram"/>
  <p:tag name="KSO_WM_TEMPLATE_INDEX" val="20231456"/>
  <p:tag name="KSO_WM_UNIT_LAYERLEVEL" val="1_1_1"/>
  <p:tag name="KSO_WM_TAG_VERSION" val="3.0"/>
  <p:tag name="KSO_WM_DIAGRAM_VERSION" val="3"/>
  <p:tag name="KSO_WM_DIAGRAM_GROUP_CODE" val="m1-1"/>
  <p:tag name="KSO_WM_UNIT_TYPE" val="m_h_i"/>
  <p:tag name="KSO_WM_UNIT_INDEX" val="1_3_1"/>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gradient&quot;:[{&quot;brightness&quot;:-0.25,&quot;colorType&quot;:1,&quot;foreColorIndex&quot;:5,&quot;pos&quot;:0.9930099844932556,&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6_2*m_i*1_1"/>
  <p:tag name="KSO_WM_TEMPLATE_CATEGORY" val="diagram"/>
  <p:tag name="KSO_WM_TEMPLATE_INDEX" val="20231456"/>
  <p:tag name="KSO_WM_UNIT_LAYERLEVEL" val="1_1"/>
  <p:tag name="KSO_WM_TAG_VERSION" val="3.0"/>
  <p:tag name="KSO_WM_DIAGRAM_VERSION" val="3"/>
  <p:tag name="KSO_WM_DIAGRAM_GROUP_CODE" val="m1-1"/>
  <p:tag name="KSO_WM_UNIT_TYPE" val="m_i"/>
  <p:tag name="KSO_WM_UNIT_INDEX" val="1_1"/>
  <p:tag name="KSO_WM_DIAGRAM_COLOR_TRICK" val="1"/>
  <p:tag name="KSO_WM_DIAGRAM_COLOR_TEXT_CAN_REMOVE" val="n"/>
  <p:tag name="KSO_WM_DIAGRAM_MAX_ITEMCNT" val="6"/>
  <p:tag name="KSO_WM_DIAGRAM_MIN_ITEMCNT" val="2"/>
  <p:tag name="KSO_WM_DIAGRAM_VIRTUALLY_FRAME" val="{&quot;height&quot;:863.7348031496064,&quot;left&quot;:31,&quot;top&quot;:-124.20980314960634,&quot;width&quot;:879.41654408372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5.xml><?xml version="1.0" encoding="utf-8"?>
<p:tagLst xmlns:p="http://schemas.openxmlformats.org/presentationml/2006/main">
  <p:tag name="TIMING" val="|2.9"/>
</p:tagLst>
</file>

<file path=ppt/tags/tag36.xml><?xml version="1.0" encoding="utf-8"?>
<p:tagLst xmlns:p="http://schemas.openxmlformats.org/presentationml/2006/main">
  <p:tag name="TIMING" val="|2.9"/>
</p:tagLst>
</file>

<file path=ppt/tags/tag37.xml><?xml version="1.0" encoding="utf-8"?>
<p:tagLst xmlns:p="http://schemas.openxmlformats.org/presentationml/2006/main">
  <p:tag name="TIMING" val="|2.9"/>
</p:tagLst>
</file>

<file path=ppt/tags/tag38.xml><?xml version="1.0" encoding="utf-8"?>
<p:tagLst xmlns:p="http://schemas.openxmlformats.org/presentationml/2006/main">
  <p:tag name="TIMING" val="|3.3"/>
</p:tagLst>
</file>

<file path=ppt/tags/tag39.xml><?xml version="1.0" encoding="utf-8"?>
<p:tagLst xmlns:p="http://schemas.openxmlformats.org/presentationml/2006/main">
  <p:tag name="TIMING" val="|2.9"/>
</p:tagLst>
</file>

<file path=ppt/tags/tag4.xml><?xml version="1.0" encoding="utf-8"?>
<p:tagLst xmlns:p="http://schemas.openxmlformats.org/presentationml/2006/main">
  <p:tag name="TIMING" val="|2.9"/>
</p:tagLst>
</file>

<file path=ppt/tags/tag40.xml><?xml version="1.0" encoding="utf-8"?>
<p:tagLst xmlns:p="http://schemas.openxmlformats.org/presentationml/2006/main">
  <p:tag name="TIMING" val="|2.9"/>
</p:tagLst>
</file>

<file path=ppt/tags/tag41.xml><?xml version="1.0" encoding="utf-8"?>
<p:tagLst xmlns:p="http://schemas.openxmlformats.org/presentationml/2006/main">
  <p:tag name="TIMING" val="|2.9"/>
</p:tagLst>
</file>

<file path=ppt/tags/tag42.xml><?xml version="1.0" encoding="utf-8"?>
<p:tagLst xmlns:p="http://schemas.openxmlformats.org/presentationml/2006/main">
  <p:tag name="TIMING" val="|2.9"/>
</p:tagLst>
</file>

<file path=ppt/tags/tag43.xml><?xml version="1.0" encoding="utf-8"?>
<p:tagLst xmlns:p="http://schemas.openxmlformats.org/presentationml/2006/main">
  <p:tag name="TIMING" val="|2.9"/>
</p:tagLst>
</file>

<file path=ppt/tags/tag44.xml><?xml version="1.0" encoding="utf-8"?>
<p:tagLst xmlns:p="http://schemas.openxmlformats.org/presentationml/2006/main">
  <p:tag name="TIMING" val="|2.9"/>
</p:tagLst>
</file>

<file path=ppt/tags/tag45.xml><?xml version="1.0" encoding="utf-8"?>
<p:tagLst xmlns:p="http://schemas.openxmlformats.org/presentationml/2006/main">
  <p:tag name="TIMING" val="|2.9"/>
</p:tagLst>
</file>

<file path=ppt/tags/tag46.xml><?xml version="1.0" encoding="utf-8"?>
<p:tagLst xmlns:p="http://schemas.openxmlformats.org/presentationml/2006/main">
  <p:tag name="TIMING" val="|2.9"/>
</p:tagLst>
</file>

<file path=ppt/tags/tag47.xml><?xml version="1.0" encoding="utf-8"?>
<p:tagLst xmlns:p="http://schemas.openxmlformats.org/presentationml/2006/main">
  <p:tag name="TIMING" val="|2.9"/>
</p:tagLst>
</file>

<file path=ppt/tags/tag48.xml><?xml version="1.0" encoding="utf-8"?>
<p:tagLst xmlns:p="http://schemas.openxmlformats.org/presentationml/2006/main">
  <p:tag name="TIMING" val="|2.9"/>
</p:tagLst>
</file>

<file path=ppt/tags/tag49.xml><?xml version="1.0" encoding="utf-8"?>
<p:tagLst xmlns:p="http://schemas.openxmlformats.org/presentationml/2006/main">
  <p:tag name="TIMING" val="|2.9"/>
</p:tagLst>
</file>

<file path=ppt/tags/tag5.xml><?xml version="1.0" encoding="utf-8"?>
<p:tagLst xmlns:p="http://schemas.openxmlformats.org/presentationml/2006/main">
  <p:tag name="TIMING" val="|2.9"/>
</p:tagLst>
</file>

<file path=ppt/tags/tag50.xml><?xml version="1.0" encoding="utf-8"?>
<p:tagLst xmlns:p="http://schemas.openxmlformats.org/presentationml/2006/main">
  <p:tag name="TIMING" val="|2.9"/>
</p:tagLst>
</file>

<file path=ppt/tags/tag51.xml><?xml version="1.0" encoding="utf-8"?>
<p:tagLst xmlns:p="http://schemas.openxmlformats.org/presentationml/2006/main">
  <p:tag name="TIMING" val="|2.9"/>
</p:tagLst>
</file>

<file path=ppt/tags/tag52.xml><?xml version="1.0" encoding="utf-8"?>
<p:tagLst xmlns:p="http://schemas.openxmlformats.org/presentationml/2006/main">
  <p:tag name="TIMING" val="|2.9"/>
</p:tagLst>
</file>

<file path=ppt/tags/tag53.xml><?xml version="1.0" encoding="utf-8"?>
<p:tagLst xmlns:p="http://schemas.openxmlformats.org/presentationml/2006/main">
  <p:tag name="TIMING" val="|2.9"/>
</p:tagLst>
</file>

<file path=ppt/tags/tag54.xml><?xml version="1.0" encoding="utf-8"?>
<p:tagLst xmlns:p="http://schemas.openxmlformats.org/presentationml/2006/main">
  <p:tag name="TIMING" val="|2.9"/>
</p:tagLst>
</file>

<file path=ppt/tags/tag55.xml><?xml version="1.0" encoding="utf-8"?>
<p:tagLst xmlns:p="http://schemas.openxmlformats.org/presentationml/2006/main">
  <p:tag name="TIMING" val="|2.9"/>
</p:tagLst>
</file>

<file path=ppt/tags/tag56.xml><?xml version="1.0" encoding="utf-8"?>
<p:tagLst xmlns:p="http://schemas.openxmlformats.org/presentationml/2006/main">
  <p:tag name="TIMING" val="|2.9"/>
</p:tagLst>
</file>

<file path=ppt/tags/tag57.xml><?xml version="1.0" encoding="utf-8"?>
<p:tagLst xmlns:p="http://schemas.openxmlformats.org/presentationml/2006/main">
  <p:tag name="TIMING" val="|2.9"/>
</p:tagLst>
</file>

<file path=ppt/tags/tag58.xml><?xml version="1.0" encoding="utf-8"?>
<p:tagLst xmlns:p="http://schemas.openxmlformats.org/presentationml/2006/main">
  <p:tag name="TIMING" val="|3.3"/>
</p:tagLst>
</file>

<file path=ppt/tags/tag59.xml><?xml version="1.0" encoding="utf-8"?>
<p:tagLst xmlns:p="http://schemas.openxmlformats.org/presentationml/2006/main">
  <p:tag name="TIMING" val="|2.9"/>
</p:tagLst>
</file>

<file path=ppt/tags/tag6.xml><?xml version="1.0" encoding="utf-8"?>
<p:tagLst xmlns:p="http://schemas.openxmlformats.org/presentationml/2006/main">
  <p:tag name="TIMING" val="|3.3"/>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i*1_4"/>
  <p:tag name="KSO_WM_TEMPLATE_CATEGORY" val="diagram"/>
  <p:tag name="KSO_WM_TEMPLATE_INDEX" val="20231660"/>
  <p:tag name="KSO_WM_UNIT_LAYERLEVEL" val="1_1"/>
  <p:tag name="KSO_WM_TAG_VERSION" val="3.0"/>
  <p:tag name="KSO_WM_BEAUTIFY_FLAG" val="#wm#"/>
  <p:tag name="KSO_WM_UNIT_TYPE" val="q_i"/>
  <p:tag name="KSO_WM_UNIT_INDEX" val="1_4"/>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gradient&quot;:[{&quot;brightness&quot;:0.4000000059604645,&quot;colorType&quot;:1,&quot;foreColorIndex&quot;:5,&quot;pos&quot;:0,&quot;transparency&quot;:0.6000000238418579},{&quot;brightness&quot;:0.4000000059604645,&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i*1_3"/>
  <p:tag name="KSO_WM_TEMPLATE_CATEGORY" val="diagram"/>
  <p:tag name="KSO_WM_TEMPLATE_INDEX" val="20231660"/>
  <p:tag name="KSO_WM_UNIT_LAYERLEVEL" val="1_1"/>
  <p:tag name="KSO_WM_TAG_VERSION" val="3.0"/>
  <p:tag name="KSO_WM_BEAUTIFY_FLAG" val="#wm#"/>
  <p:tag name="KSO_WM_UNIT_TYPE" val="q_i"/>
  <p:tag name="KSO_WM_UNIT_INDEX" val="1_3"/>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type&quot;:0},&quot;glow&quot;:{&quot;colorType&quot;:0},&quot;line&quot;:{&quot;gradient&quot;:[{&quot;brightness&quot;:0,&quot;colorType&quot;:1,&quot;foreColorIndex&quot;:5,&quot;pos&quot;:0.43799999356269836,&quot;transparency&quot;:0.30000001192092896},{&quot;brightness&quot;:0.49000000953674316,&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DIAGRAM_USE_COLOR_VALUE" val="{&quot;color_scheme&quot;:1,&quot;color_type&quot;:1,&quot;theme_color_indexes&quot;:[]}"/>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i*1_2"/>
  <p:tag name="KSO_WM_TEMPLATE_CATEGORY" val="diagram"/>
  <p:tag name="KSO_WM_TEMPLATE_INDEX" val="20231660"/>
  <p:tag name="KSO_WM_UNIT_LAYERLEVEL" val="1_1"/>
  <p:tag name="KSO_WM_TAG_VERSION" val="3.0"/>
  <p:tag name="KSO_WM_BEAUTIFY_FLAG" val="#wm#"/>
  <p:tag name="KSO_WM_UNIT_TYPE" val="q_i"/>
  <p:tag name="KSO_WM_UNIT_INDEX" val="1_2"/>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DIAGRAM_USE_COLOR_VALUE" val="{&quot;color_scheme&quot;:1,&quot;color_type&quot;:1,&quot;theme_color_indexes&quot;:[]}"/>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i*1_1"/>
  <p:tag name="KSO_WM_TEMPLATE_CATEGORY" val="diagram"/>
  <p:tag name="KSO_WM_TEMPLATE_INDEX" val="20231660"/>
  <p:tag name="KSO_WM_UNIT_LAYERLEVEL" val="1_1"/>
  <p:tag name="KSO_WM_TAG_VERSION" val="3.0"/>
  <p:tag name="KSO_WM_BEAUTIFY_FLAG" val="#wm#"/>
  <p:tag name="KSO_WM_UNIT_TYPE" val="q_i"/>
  <p:tag name="KSO_WM_UNIT_INDEX" val="1_1"/>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5600000023841858,&quot;transparency&quot;:0.7200000286102295},{&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DIAGRAM_USE_COLOR_VALUE" val="{&quot;color_scheme&quot;:1,&quot;color_type&quot;:1,&quot;theme_color_indexes&quot;:[]}"/>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h_i*1_2_1"/>
  <p:tag name="KSO_WM_TEMPLATE_CATEGORY" val="diagram"/>
  <p:tag name="KSO_WM_TEMPLATE_INDEX" val="20231660"/>
  <p:tag name="KSO_WM_UNIT_LAYERLEVEL" val="1_1_1"/>
  <p:tag name="KSO_WM_TAG_VERSION" val="3.0"/>
  <p:tag name="KSO_WM_BEAUTIFY_FLAG" val="#wm#"/>
  <p:tag name="KSO_WM_UNIT_TYPE" val="q_h_i"/>
  <p:tag name="KSO_WM_UNIT_INDEX" val="1_2_1"/>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h_x*1_2_1"/>
  <p:tag name="KSO_WM_TEMPLATE_CATEGORY" val="diagram"/>
  <p:tag name="KSO_WM_TEMPLATE_INDEX" val="20231660"/>
  <p:tag name="KSO_WM_UNIT_LAYERLEVEL" val="1_1_1"/>
  <p:tag name="KSO_WM_TAG_VERSION" val="3.0"/>
  <p:tag name="KSO_WM_BEAUTIFY_FLAG" val="#wm#"/>
  <p:tag name="KSO_WM_UNIT_VALUE" val="54*54"/>
  <p:tag name="KSO_WM_UNIT_TYPE" val="q_h_x"/>
  <p:tag name="KSO_WM_UNIT_INDEX" val="1_2_1"/>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h_i*1_3_1"/>
  <p:tag name="KSO_WM_TEMPLATE_CATEGORY" val="diagram"/>
  <p:tag name="KSO_WM_TEMPLATE_INDEX" val="20231660"/>
  <p:tag name="KSO_WM_UNIT_LAYERLEVEL" val="1_1_1"/>
  <p:tag name="KSO_WM_TAG_VERSION" val="3.0"/>
  <p:tag name="KSO_WM_BEAUTIFY_FLAG" val="#wm#"/>
  <p:tag name="KSO_WM_UNIT_TYPE" val="q_h_i"/>
  <p:tag name="KSO_WM_UNIT_INDEX" val="1_3_1"/>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h_x*1_3_1"/>
  <p:tag name="KSO_WM_TEMPLATE_CATEGORY" val="diagram"/>
  <p:tag name="KSO_WM_TEMPLATE_INDEX" val="20231660"/>
  <p:tag name="KSO_WM_UNIT_LAYERLEVEL" val="1_1_1"/>
  <p:tag name="KSO_WM_TAG_VERSION" val="3.0"/>
  <p:tag name="KSO_WM_BEAUTIFY_FLAG" val="#wm#"/>
  <p:tag name="KSO_WM_UNIT_VALUE" val="52*54"/>
  <p:tag name="KSO_WM_UNIT_TYPE" val="q_h_x"/>
  <p:tag name="KSO_WM_UNIT_INDEX" val="1_3_1"/>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h_i*1_4_1"/>
  <p:tag name="KSO_WM_TEMPLATE_CATEGORY" val="diagram"/>
  <p:tag name="KSO_WM_TEMPLATE_INDEX" val="20231660"/>
  <p:tag name="KSO_WM_UNIT_LAYERLEVEL" val="1_1_1"/>
  <p:tag name="KSO_WM_TAG_VERSION" val="3.0"/>
  <p:tag name="KSO_WM_BEAUTIFY_FLAG" val="#wm#"/>
  <p:tag name="KSO_WM_UNIT_TYPE" val="q_h_i"/>
  <p:tag name="KSO_WM_UNIT_INDEX" val="1_4_1"/>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h_x*1_4_1"/>
  <p:tag name="KSO_WM_TEMPLATE_CATEGORY" val="diagram"/>
  <p:tag name="KSO_WM_TEMPLATE_INDEX" val="20231660"/>
  <p:tag name="KSO_WM_UNIT_LAYERLEVEL" val="1_1_1"/>
  <p:tag name="KSO_WM_TAG_VERSION" val="3.0"/>
  <p:tag name="KSO_WM_BEAUTIFY_FLAG" val="#wm#"/>
  <p:tag name="KSO_WM_UNIT_VALUE" val="54*52"/>
  <p:tag name="KSO_WM_UNIT_TYPE" val="q_h_x"/>
  <p:tag name="KSO_WM_UNIT_INDEX" val="1_4_1"/>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7.xml><?xml version="1.0" encoding="utf-8"?>
<p:tagLst xmlns:p="http://schemas.openxmlformats.org/presentationml/2006/main">
  <p:tag name="KSO_WM_DIAGRAM_VIRTUALLY_FRAME" val="{&quot;height&quot;:236.2,&quot;left&quot;:149.15,&quot;top&quot;:244.1,&quot;width&quot;:678.95}"/>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h_i*1_5_1"/>
  <p:tag name="KSO_WM_TEMPLATE_CATEGORY" val="diagram"/>
  <p:tag name="KSO_WM_TEMPLATE_INDEX" val="20231660"/>
  <p:tag name="KSO_WM_UNIT_LAYERLEVEL" val="1_1_1"/>
  <p:tag name="KSO_WM_TAG_VERSION" val="3.0"/>
  <p:tag name="KSO_WM_BEAUTIFY_FLAG" val="#wm#"/>
  <p:tag name="KSO_WM_UNIT_TYPE" val="q_h_i"/>
  <p:tag name="KSO_WM_UNIT_INDEX" val="1_5_1"/>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60_4*q_h_x*1_5_1"/>
  <p:tag name="KSO_WM_TEMPLATE_CATEGORY" val="diagram"/>
  <p:tag name="KSO_WM_TEMPLATE_INDEX" val="20231660"/>
  <p:tag name="KSO_WM_UNIT_LAYERLEVEL" val="1_1_1"/>
  <p:tag name="KSO_WM_TAG_VERSION" val="3.0"/>
  <p:tag name="KSO_WM_BEAUTIFY_FLAG" val="#wm#"/>
  <p:tag name="KSO_WM_UNIT_VALUE" val="52*54"/>
  <p:tag name="KSO_WM_UNIT_TYPE" val="q_h_x"/>
  <p:tag name="KSO_WM_UNIT_INDEX" val="1_5_1"/>
  <p:tag name="KSO_WM_DIAGRAM_GROUP_CODE" val="q1-1"/>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1_1"/>
  <p:tag name="KSO_WM_UNIT_ID" val="diagram20231660_4*q_h_i*1_1_1"/>
  <p:tag name="KSO_WM_TEMPLATE_CATEGORY" val="diagram"/>
  <p:tag name="KSO_WM_TEMPLATE_INDEX" val="20231660"/>
  <p:tag name="KSO_WM_UNIT_LAYERLEVEL" val="1_1_1"/>
  <p:tag name="KSO_WM_TAG_VERSION" val="3.0"/>
  <p:tag name="KSO_WM_BEAUTIFY_FLAG" val="#wm#"/>
  <p:tag name="KSO_WM_DIAGRAM_GROUP_CODE" val="q1-1"/>
  <p:tag name="KSO_WM_DIAGRAM_VERSION" val="3"/>
  <p:tag name="KSO_WM_DIAGRAM_COLOR_TRICK" val="1"/>
  <p:tag name="KSO_WM_DIAGRAM_COLOR_TEXT_CAN_REMOVE" val="n"/>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x"/>
  <p:tag name="KSO_WM_UNIT_INDEX" val="1_1_1"/>
  <p:tag name="KSO_WM_UNIT_ID" val="diagram20231660_4*q_h_x*1_1_1"/>
  <p:tag name="KSO_WM_TEMPLATE_CATEGORY" val="diagram"/>
  <p:tag name="KSO_WM_TEMPLATE_INDEX" val="20231660"/>
  <p:tag name="KSO_WM_UNIT_LAYERLEVEL" val="1_1_1"/>
  <p:tag name="KSO_WM_TAG_VERSION" val="3.0"/>
  <p:tag name="KSO_WM_BEAUTIFY_FLAG" val="#wm#"/>
  <p:tag name="KSO_WM_UNIT_VALUE" val="54*50"/>
  <p:tag name="KSO_WM_DIAGRAM_GROUP_CODE" val="q1-1"/>
  <p:tag name="KSO_WM_DIAGRAM_VERSION" val="3"/>
  <p:tag name="KSO_WM_DIAGRAM_COLOR_TRICK" val="1"/>
  <p:tag name="KSO_WM_DIAGRAM_COLOR_TEXT_CAN_REMOVE" val="n"/>
  <p:tag name="KSO_WM_DIAGRAM_MAX_ITEMCNT" val="6"/>
  <p:tag name="KSO_WM_DIAGRAM_MIN_ITEMCNT" val="2"/>
  <p:tag name="KSO_WM_DIAGRAM_VIRTUALLY_FRAME" val="{&quot;height&quot;:243.70111083984375,&quot;left&quot;:159.6409878564069,&quot;top&quot;:254.37090127299152,&quot;width&quot;:588.6181030273438}"/>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74.xml><?xml version="1.0" encoding="utf-8"?>
<p:tagLst xmlns:p="http://schemas.openxmlformats.org/presentationml/2006/main">
  <p:tag name="TIMING" val="|2.9"/>
</p:tagLst>
</file>

<file path=ppt/tags/tag75.xml><?xml version="1.0" encoding="utf-8"?>
<p:tagLst xmlns:p="http://schemas.openxmlformats.org/presentationml/2006/main">
  <p:tag name="TIMING" val="|2.9"/>
</p:tagLst>
</file>

<file path=ppt/tags/tag76.xml><?xml version="1.0" encoding="utf-8"?>
<p:tagLst xmlns:p="http://schemas.openxmlformats.org/presentationml/2006/main">
  <p:tag name="TIMING" val="|2.9"/>
</p:tagLst>
</file>

<file path=ppt/tags/tag77.xml><?xml version="1.0" encoding="utf-8"?>
<p:tagLst xmlns:p="http://schemas.openxmlformats.org/presentationml/2006/main">
  <p:tag name="TIMING" val="|2.9"/>
</p:tagLst>
</file>

<file path=ppt/tags/tag78.xml><?xml version="1.0" encoding="utf-8"?>
<p:tagLst xmlns:p="http://schemas.openxmlformats.org/presentationml/2006/main">
  <p:tag name="TIMING" val="|2.9"/>
</p:tagLst>
</file>

<file path=ppt/tags/tag79.xml><?xml version="1.0" encoding="utf-8"?>
<p:tagLst xmlns:p="http://schemas.openxmlformats.org/presentationml/2006/main">
  <p:tag name="TIMING" val="|2.9"/>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2_2*n_h_h_i*1_2_3_2"/>
  <p:tag name="KSO_WM_TEMPLATE_CATEGORY" val="diagram"/>
  <p:tag name="KSO_WM_TEMPLATE_INDEX" val="20231112"/>
  <p:tag name="KSO_WM_UNIT_LAYERLEVEL" val="1_1_1_1"/>
  <p:tag name="KSO_WM_TAG_VERSION" val="3.0"/>
  <p:tag name="KSO_WM_DIAGRAM_GROUP_CODE" val="n1-1"/>
  <p:tag name="KSO_WM_UNIT_TYPE" val="n_h_h_i"/>
  <p:tag name="KSO_WM_UNIT_INDEX" val="1_2_3_2"/>
  <p:tag name="KSO_WM_DIAGRAM_VERSION" val="3"/>
  <p:tag name="KSO_WM_DIAGRAM_COLOR_TRICK" val="4"/>
  <p:tag name="KSO_WM_DIAGRAM_COLOR_TEXT_CAN_REMOVE" val="n"/>
  <p:tag name="KSO_WM_DIAGRAM_MAX_ITEMCNT" val="5"/>
  <p:tag name="KSO_WM_DIAGRAM_MIN_ITEMCNT" val="2"/>
  <p:tag name="KSO_WM_DIAGRAM_VIRTUALLY_FRAME" val="{&quot;height&quot;:236.2,&quot;left&quot;:149.15,&quot;top&quot;:244.1,&quot;width&quot;:678.95}"/>
  <p:tag name="KSO_WM_DIAGRAM_COLOR_MATCH_VALUE" val="{&quot;shape&quot;:{&quot;fill&quot;:{&quot;gradient&quot;:[{&quot;brightness&quot;:-0.10000000149011612,&quot;colorType&quot;:1,&quot;foreColorIndex&quot;:7,&quot;pos&quot;:0,&quot;transparency&quot;:0},{&quot;brightness&quot;:0.20000000298023224,&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0.xml><?xml version="1.0" encoding="utf-8"?>
<p:tagLst xmlns:p="http://schemas.openxmlformats.org/presentationml/2006/main">
  <p:tag name="TIMING" val="|2.9"/>
</p:tagLst>
</file>

<file path=ppt/tags/tag81.xml><?xml version="1.0" encoding="utf-8"?>
<p:tagLst xmlns:p="http://schemas.openxmlformats.org/presentationml/2006/main">
  <p:tag name="TIMING" val="|2.9"/>
</p:tagLst>
</file>

<file path=ppt/tags/tag82.xml><?xml version="1.0" encoding="utf-8"?>
<p:tagLst xmlns:p="http://schemas.openxmlformats.org/presentationml/2006/main">
  <p:tag name="TIMING" val="|2.9"/>
</p:tagLst>
</file>

<file path=ppt/tags/tag83.xml><?xml version="1.0" encoding="utf-8"?>
<p:tagLst xmlns:p="http://schemas.openxmlformats.org/presentationml/2006/main">
  <p:tag name="TIMING" val="|2.9"/>
</p:tagLst>
</file>

<file path=ppt/tags/tag84.xml><?xml version="1.0" encoding="utf-8"?>
<p:tagLst xmlns:p="http://schemas.openxmlformats.org/presentationml/2006/main">
  <p:tag name="TIMING" val="|2.9"/>
</p:tagLst>
</file>

<file path=ppt/tags/tag85.xml><?xml version="1.0" encoding="utf-8"?>
<p:tagLst xmlns:p="http://schemas.openxmlformats.org/presentationml/2006/main">
  <p:tag name="TIMING" val="|2.9"/>
</p:tagLst>
</file>

<file path=ppt/tags/tag86.xml><?xml version="1.0" encoding="utf-8"?>
<p:tagLst xmlns:p="http://schemas.openxmlformats.org/presentationml/2006/main">
  <p:tag name="TIMING" val="|2.9"/>
</p:tagLst>
</file>

<file path=ppt/tags/tag87.xml><?xml version="1.0" encoding="utf-8"?>
<p:tagLst xmlns:p="http://schemas.openxmlformats.org/presentationml/2006/main">
  <p:tag name="TIMING" val="|2.9"/>
</p:tagLst>
</file>

<file path=ppt/tags/tag88.xml><?xml version="1.0" encoding="utf-8"?>
<p:tagLst xmlns:p="http://schemas.openxmlformats.org/presentationml/2006/main">
  <p:tag name="TIMING" val="|2.9"/>
</p:tagLst>
</file>

<file path=ppt/tags/tag89.xml><?xml version="1.0" encoding="utf-8"?>
<p:tagLst xmlns:p="http://schemas.openxmlformats.org/presentationml/2006/main">
  <p:tag name="TIMING" val="|2.9"/>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2_2*n_h_h_i*1_2_2_1"/>
  <p:tag name="KSO_WM_TEMPLATE_CATEGORY" val="diagram"/>
  <p:tag name="KSO_WM_TEMPLATE_INDEX" val="20231112"/>
  <p:tag name="KSO_WM_UNIT_LAYERLEVEL" val="1_1_1_1"/>
  <p:tag name="KSO_WM_TAG_VERSION" val="3.0"/>
  <p:tag name="KSO_WM_DIAGRAM_GROUP_CODE" val="n1-1"/>
  <p:tag name="KSO_WM_UNIT_TYPE" val="n_h_h_i"/>
  <p:tag name="KSO_WM_UNIT_INDEX" val="1_2_2_1"/>
  <p:tag name="KSO_WM_DIAGRAM_VERSION" val="3"/>
  <p:tag name="KSO_WM_DIAGRAM_COLOR_TRICK" val="4"/>
  <p:tag name="KSO_WM_DIAGRAM_COLOR_TEXT_CAN_REMOVE" val="n"/>
  <p:tag name="KSO_WM_DIAGRAM_MAX_ITEMCNT" val="5"/>
  <p:tag name="KSO_WM_DIAGRAM_MIN_ITEMCNT" val="2"/>
  <p:tag name="KSO_WM_DIAGRAM_VIRTUALLY_FRAME" val="{&quot;height&quot;:236.2,&quot;left&quot;:149.15,&quot;top&quot;:244.1,&quot;width&quot;:678.95}"/>
  <p:tag name="KSO_WM_DIAGRAM_COLOR_MATCH_VALUE" val="{&quot;shape&quot;:{&quot;fill&quot;:{&quot;gradient&quot;:[{&quot;brightness&quot;:-0.10000000149011612,&quot;colorType&quot;:1,&quot;foreColorIndex&quot;:6,&quot;pos&quot;:0,&quot;transparency&quot;:0},{&quot;brightness&quot;:0.20000000298023224,&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90.xml><?xml version="1.0" encoding="utf-8"?>
<p:tagLst xmlns:p="http://schemas.openxmlformats.org/presentationml/2006/main">
  <p:tag name="TIMING" val="|2.9"/>
</p:tagLst>
</file>

<file path=ppt/tags/tag91.xml><?xml version="1.0" encoding="utf-8"?>
<p:tagLst xmlns:p="http://schemas.openxmlformats.org/presentationml/2006/main">
  <p:tag name="TIMING" val="|2.9"/>
</p:tagLst>
</file>

<file path=ppt/tags/tag92.xml><?xml version="1.0" encoding="utf-8"?>
<p:tagLst xmlns:p="http://schemas.openxmlformats.org/presentationml/2006/main">
  <p:tag name="TIMING" val="|2.9"/>
</p:tagLst>
</file>

<file path=ppt/tags/tag93.xml><?xml version="1.0" encoding="utf-8"?>
<p:tagLst xmlns:p="http://schemas.openxmlformats.org/presentationml/2006/main">
  <p:tag name="TIMING" val="|2.9"/>
</p:tagLst>
</file>

<file path=ppt/tags/tag94.xml><?xml version="1.0" encoding="utf-8"?>
<p:tagLst xmlns:p="http://schemas.openxmlformats.org/presentationml/2006/main">
  <p:tag name="TIMING" val="|2.9"/>
</p:tagLst>
</file>

<file path=ppt/tags/tag95.xml><?xml version="1.0" encoding="utf-8"?>
<p:tagLst xmlns:p="http://schemas.openxmlformats.org/presentationml/2006/main">
  <p:tag name="TIMING" val="|2.9"/>
</p:tagLst>
</file>

<file path=ppt/tags/tag96.xml><?xml version="1.0" encoding="utf-8"?>
<p:tagLst xmlns:p="http://schemas.openxmlformats.org/presentationml/2006/main">
  <p:tag name="TIMING" val="|2.9"/>
</p:tagLst>
</file>

<file path=ppt/tags/tag97.xml><?xml version="1.0" encoding="utf-8"?>
<p:tagLst xmlns:p="http://schemas.openxmlformats.org/presentationml/2006/main">
  <p:tag name="TIMING" val="|2.9"/>
</p:tagLst>
</file>

<file path=ppt/tags/tag98.xml><?xml version="1.0" encoding="utf-8"?>
<p:tagLst xmlns:p="http://schemas.openxmlformats.org/presentationml/2006/main">
  <p:tag name="KSO_WM_DIAGRAM_VIRTUALLY_FRAME" val="{&quot;height&quot;:245.15,&quot;left&quot;:170.9,&quot;top&quot;:62.25,&quot;width&quot;:549.585062213491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4_3*l_h_i*1_1_1"/>
  <p:tag name="KSO_WM_TEMPLATE_CATEGORY" val="diagram"/>
  <p:tag name="KSO_WM_TEMPLATE_INDEX" val="2022793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45.15,&quot;left&quot;:197.35,&quot;top&quot;:61.55,&quot;width&quot;:549.5850622134915}"/>
</p:tagLst>
</file>

<file path=ppt/theme/theme1.xml><?xml version="1.0" encoding="utf-8"?>
<a:theme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t4acg0wn">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16287</Words>
  <Application>WPS 演示</Application>
  <PresentationFormat>宽屏</PresentationFormat>
  <Paragraphs>482</Paragraphs>
  <Slides>70</Slides>
  <Notes>32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70</vt:i4>
      </vt:variant>
    </vt:vector>
  </HeadingPairs>
  <TitlesOfParts>
    <vt:vector size="85" baseType="lpstr">
      <vt:lpstr>Arial</vt:lpstr>
      <vt:lpstr>宋体</vt:lpstr>
      <vt:lpstr>Wingdings</vt:lpstr>
      <vt:lpstr>思源黑体 CN Bold</vt:lpstr>
      <vt:lpstr>黑体</vt:lpstr>
      <vt:lpstr>思源黑体 CN Regular</vt:lpstr>
      <vt:lpstr>楷体</vt:lpstr>
      <vt:lpstr>微软雅黑</vt:lpstr>
      <vt:lpstr>Arial Unicode MS</vt:lpstr>
      <vt:lpstr>Calibri</vt:lpstr>
      <vt:lpstr>等线</vt:lpstr>
      <vt:lpstr>微软雅黑 Light</vt:lpstr>
      <vt:lpstr>仿宋</vt:lpstr>
      <vt:lpstr>汉仪力量黑简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Gemini</cp:lastModifiedBy>
  <cp:revision>61</cp:revision>
  <dcterms:created xsi:type="dcterms:W3CDTF">2017-10-06T10:47:00Z</dcterms:created>
  <dcterms:modified xsi:type="dcterms:W3CDTF">2024-05-17T03:55:40Z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0B7D7A41AA0B43E891365D92E893AA3D_13</vt:lpwstr>
  </property>
</Properties>
</file>