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0"/>
  </p:notesMasterIdLst>
  <p:handoutMasterIdLst>
    <p:handoutMasterId r:id="rId11"/>
  </p:handoutMasterIdLst>
  <p:sldIdLst>
    <p:sldId id="257" r:id="rId3"/>
    <p:sldId id="266" r:id="rId4"/>
    <p:sldId id="259" r:id="rId5"/>
    <p:sldId id="271" r:id="rId6"/>
    <p:sldId id="272" r:id="rId7"/>
    <p:sldId id="270" r:id="rId8"/>
    <p:sldId id="274" r:id="rId9"/>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26" autoAdjust="0"/>
    <p:restoredTop sz="95072" autoAdjust="0"/>
  </p:normalViewPr>
  <p:slideViewPr>
    <p:cSldViewPr snapToGrid="0">
      <p:cViewPr varScale="1">
        <p:scale>
          <a:sx n="99" d="100"/>
          <a:sy n="99" d="100"/>
        </p:scale>
        <p:origin x="48" y="171"/>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AB1BB5-69F2-473E-88D5-9D53AF22BF02}" type="datetimeFigureOut">
              <a:rPr lang="zh-CN" altLang="en-US" smtClean="0"/>
              <a:t>2024/11/28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1F2095-135D-4AD4-8B8A-703471F0C31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E3AB8C-FE21-4DD1-B8DC-5656B6225C82}" type="datetimeFigureOut">
              <a:rPr lang="zh-CN" altLang="en-US" smtClean="0"/>
              <a:t>2024/11/28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稻壳鸭鸭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8D72A-83AD-44D4-9310-C145F4A06B53}"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3"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4"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5"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8"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页脚占位符 7"/>
          <p:cNvSpPr>
            <a:spLocks noGrp="1"/>
          </p:cNvSpPr>
          <p:nvPr>
            <p:ph type="ftr" sz="quarter" idx="11"/>
          </p:nvPr>
        </p:nvSpPr>
        <p:spPr>
          <a:xfrm>
            <a:off x="4038600" y="6356350"/>
            <a:ext cx="4114800" cy="365125"/>
          </a:xfrm>
        </p:spPr>
        <p:txBody>
          <a:bodyPr/>
          <a:lstStyle/>
          <a:p>
            <a:endParaRPr lang="zh-CN" altLang="en-US"/>
          </a:p>
        </p:txBody>
      </p:sp>
      <p:sp>
        <p:nvSpPr>
          <p:cNvPr id="10"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t>‹#›</a:t>
            </a:fld>
            <a:endParaRPr lang="zh-CN" altLang="en-US"/>
          </a:p>
        </p:txBody>
      </p:sp>
    </p:spTree>
  </p:cSld>
  <p:clrMapOvr>
    <a:masterClrMapping/>
  </p:clrMapOvr>
  <p:transition/>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03117" y="524581"/>
            <a:ext cx="1198418" cy="1198418"/>
          </a:xfrm>
          <a:prstGeom prst="rect">
            <a:avLst/>
          </a:prstGeom>
        </p:spPr>
      </p:pic>
      <p:sp>
        <p:nvSpPr>
          <p:cNvPr id="6" name="矩形 5"/>
          <p:cNvSpPr/>
          <p:nvPr userDrawn="1"/>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764817" y="2333105"/>
            <a:ext cx="5655673" cy="4297462"/>
          </a:xfrm>
          <a:prstGeom prst="rect">
            <a:avLst/>
          </a:prstGeom>
        </p:spPr>
      </p:pic>
      <p:sp>
        <p:nvSpPr>
          <p:cNvPr id="4" name="文本框 3"/>
          <p:cNvSpPr txBox="1"/>
          <p:nvPr/>
        </p:nvSpPr>
        <p:spPr>
          <a:xfrm>
            <a:off x="164999" y="2780538"/>
            <a:ext cx="7592653" cy="1200329"/>
          </a:xfrm>
          <a:prstGeom prst="rect">
            <a:avLst/>
          </a:prstGeom>
          <a:noFill/>
        </p:spPr>
        <p:txBody>
          <a:bodyPr wrap="square" rtlCol="0">
            <a:spAutoFit/>
          </a:bodyPr>
          <a:lstStyle/>
          <a:p>
            <a:r>
              <a:rPr kumimoji="1" lang="zh-CN" altLang="en-US"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生涯适应能力量表</a:t>
            </a:r>
          </a:p>
        </p:txBody>
      </p:sp>
      <p:grpSp>
        <p:nvGrpSpPr>
          <p:cNvPr id="2" name="组合 1">
            <a:extLst>
              <a:ext uri="{FF2B5EF4-FFF2-40B4-BE49-F238E27FC236}">
                <a16:creationId xmlns:a16="http://schemas.microsoft.com/office/drawing/2014/main" id="{40961A64-637D-7699-C3AA-D624FBA03DB7}"/>
              </a:ext>
            </a:extLst>
          </p:cNvPr>
          <p:cNvGrpSpPr/>
          <p:nvPr/>
        </p:nvGrpSpPr>
        <p:grpSpPr>
          <a:xfrm>
            <a:off x="1606664" y="4416313"/>
            <a:ext cx="5040670" cy="437340"/>
            <a:chOff x="1643702" y="4192768"/>
            <a:chExt cx="5040670" cy="437340"/>
          </a:xfrm>
        </p:grpSpPr>
        <p:sp>
          <p:nvSpPr>
            <p:cNvPr id="7" name="平行四边形 6"/>
            <p:cNvSpPr/>
            <p:nvPr/>
          </p:nvSpPr>
          <p:spPr>
            <a:xfrm>
              <a:off x="1643702" y="4192768"/>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18" name="平行四边形 17"/>
            <p:cNvSpPr/>
            <p:nvPr/>
          </p:nvSpPr>
          <p:spPr>
            <a:xfrm>
              <a:off x="3353546"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21" name="平行四边形 20"/>
            <p:cNvSpPr/>
            <p:nvPr/>
          </p:nvSpPr>
          <p:spPr>
            <a:xfrm>
              <a:off x="5063390"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grpSp>
      <p:sp>
        <p:nvSpPr>
          <p:cNvPr id="14" name="矩形 13"/>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合 21"/>
          <p:cNvGrpSpPr/>
          <p:nvPr/>
        </p:nvGrpSpPr>
        <p:grpSpPr>
          <a:xfrm>
            <a:off x="10131136" y="347162"/>
            <a:ext cx="1711037" cy="187037"/>
            <a:chOff x="9227127" y="290945"/>
            <a:chExt cx="1711037" cy="187037"/>
          </a:xfrm>
        </p:grpSpPr>
        <p:cxnSp>
          <p:nvCxnSpPr>
            <p:cNvPr id="16" name="直线连接符 15"/>
            <p:cNvCxnSpPr/>
            <p:nvPr/>
          </p:nvCxnSpPr>
          <p:spPr>
            <a:xfrm flipH="1">
              <a:off x="9227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p:nvCxnSpPr>
          <p:spPr>
            <a:xfrm flipH="1">
              <a:off x="9379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H="1">
              <a:off x="9531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9684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H="1">
              <a:off x="9836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flipH="1">
              <a:off x="9989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H="1">
              <a:off x="10141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10293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H="1">
              <a:off x="10446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flipH="1">
              <a:off x="10598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flipH="1">
              <a:off x="10751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a:extLst>
              <a:ext uri="{FF2B5EF4-FFF2-40B4-BE49-F238E27FC236}">
                <a16:creationId xmlns:a16="http://schemas.microsoft.com/office/drawing/2014/main" id="{E6B38B65-2549-ECB1-432B-225ED6B6E2F3}"/>
              </a:ext>
            </a:extLst>
          </p:cNvPr>
          <p:cNvGrpSpPr/>
          <p:nvPr/>
        </p:nvGrpSpPr>
        <p:grpSpPr>
          <a:xfrm>
            <a:off x="1199536" y="1465991"/>
            <a:ext cx="9796861" cy="3705122"/>
            <a:chOff x="1199536" y="1465991"/>
            <a:chExt cx="9796861" cy="3705122"/>
          </a:xfrm>
        </p:grpSpPr>
        <p:sp>
          <p:nvSpPr>
            <p:cNvPr id="3" name="矩形 2">
              <a:extLst>
                <a:ext uri="{FF2B5EF4-FFF2-40B4-BE49-F238E27FC236}">
                  <a16:creationId xmlns:a16="http://schemas.microsoft.com/office/drawing/2014/main" id="{14BB8C91-1DFB-09E8-D492-C2DB01EA9F78}"/>
                </a:ext>
              </a:extLst>
            </p:cNvPr>
            <p:cNvSpPr/>
            <p:nvPr/>
          </p:nvSpPr>
          <p:spPr>
            <a:xfrm>
              <a:off x="1199536" y="1465991"/>
              <a:ext cx="9796861" cy="3583858"/>
            </a:xfrm>
            <a:prstGeom prst="rect">
              <a:avLst/>
            </a:prstGeom>
            <a:solidFill>
              <a:schemeClr val="bg1"/>
            </a:solidFill>
            <a:ln w="19050">
              <a:solidFill>
                <a:srgbClr val="0070C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D4F3B78-2B2E-F691-0871-D4C7F57A4C44}"/>
                </a:ext>
              </a:extLst>
            </p:cNvPr>
            <p:cNvSpPr txBox="1"/>
            <p:nvPr/>
          </p:nvSpPr>
          <p:spPr>
            <a:xfrm>
              <a:off x="1718679" y="1610523"/>
              <a:ext cx="8754642" cy="3560590"/>
            </a:xfrm>
            <a:prstGeom prst="rect">
              <a:avLst/>
            </a:prstGeom>
            <a:noFill/>
          </p:spPr>
          <p:txBody>
            <a:bodyPr wrap="square" rtlCol="0">
              <a:spAutoFit/>
            </a:bodyPr>
            <a:lstStyle/>
            <a:p>
              <a:pPr>
                <a:lnSpc>
                  <a:spcPct val="150000"/>
                </a:lnSpc>
                <a:spcAft>
                  <a:spcPts val="1800"/>
                </a:spcAft>
              </a:pPr>
              <a:r>
                <a:rPr lang="zh-CN" altLang="en-US" sz="2400" dirty="0">
                  <a:solidFill>
                    <a:srgbClr val="2C2C36"/>
                  </a:solidFill>
                  <a:latin typeface="仿宋" panose="02010609060101010101" pitchFamily="49" charset="-122"/>
                  <a:ea typeface="仿宋" panose="02010609060101010101" pitchFamily="49" charset="-122"/>
                </a:rPr>
                <a:t>尊敬的参与者：</a:t>
              </a:r>
            </a:p>
            <a:p>
              <a:pPr indent="536575" algn="l"/>
              <a:r>
                <a:rPr lang="zh-CN" altLang="en-US" sz="2400" dirty="0">
                  <a:solidFill>
                    <a:srgbClr val="2C2C36"/>
                  </a:solidFill>
                  <a:latin typeface="仿宋" panose="02010609060101010101" pitchFamily="49" charset="-122"/>
                  <a:ea typeface="仿宋" panose="02010609060101010101" pitchFamily="49" charset="-122"/>
                </a:rPr>
                <a:t>您好！感谢您参与本次生涯适应力问卷。本问卷旨在评估个人在面对职业生涯变化时的适应能力，包括应对挑战、调整目标及持续学习等方面您的信息将被严格保密，并仅用于研究目的。请根据自身实际情况作答。</a:t>
              </a:r>
              <a:endParaRPr lang="en-US" altLang="zh-CN" sz="2400" dirty="0">
                <a:solidFill>
                  <a:srgbClr val="2C2C36"/>
                </a:solidFill>
                <a:latin typeface="仿宋" panose="02010609060101010101" pitchFamily="49" charset="-122"/>
                <a:ea typeface="仿宋" panose="02010609060101010101" pitchFamily="49" charset="-122"/>
              </a:endParaRPr>
            </a:p>
            <a:p>
              <a:pPr indent="536575" algn="l"/>
              <a:r>
                <a:rPr lang="zh-CN" altLang="en-US" sz="2400" dirty="0">
                  <a:solidFill>
                    <a:srgbClr val="2C2C36"/>
                  </a:solidFill>
                  <a:latin typeface="仿宋" panose="02010609060101010101" pitchFamily="49" charset="-122"/>
                  <a:ea typeface="仿宋" panose="02010609060101010101" pitchFamily="49" charset="-122"/>
                </a:rPr>
                <a:t>请您根据实际情况作答，每项问题均无对错之分，请放心表达真实感受。</a:t>
              </a:r>
            </a:p>
            <a:p>
              <a:pPr algn="l">
                <a:lnSpc>
                  <a:spcPct val="150000"/>
                </a:lnSpc>
                <a:spcAft>
                  <a:spcPts val="1800"/>
                </a:spcAft>
              </a:pPr>
              <a:endParaRPr lang="zh-CN" altLang="en-US" sz="2400" b="0" i="0" dirty="0">
                <a:solidFill>
                  <a:srgbClr val="2C2C36"/>
                </a:solidFill>
                <a:effectLst/>
                <a:latin typeface="仿宋" panose="02010609060101010101" pitchFamily="49" charset="-122"/>
                <a:ea typeface="仿宋" panose="02010609060101010101" pitchFamily="49" charset="-122"/>
              </a:endParaRPr>
            </a:p>
          </p:txBody>
        </p:sp>
      </p:grpSp>
      <p:sp>
        <p:nvSpPr>
          <p:cNvPr id="5" name="文本框 4">
            <a:extLst>
              <a:ext uri="{FF2B5EF4-FFF2-40B4-BE49-F238E27FC236}">
                <a16:creationId xmlns:a16="http://schemas.microsoft.com/office/drawing/2014/main" id="{D2864745-A5E7-EB17-964E-67DDC5611E87}"/>
              </a:ext>
            </a:extLst>
          </p:cNvPr>
          <p:cNvSpPr txBox="1"/>
          <p:nvPr/>
        </p:nvSpPr>
        <p:spPr>
          <a:xfrm>
            <a:off x="7138219" y="5539747"/>
            <a:ext cx="4424517" cy="400110"/>
          </a:xfrm>
          <a:prstGeom prst="rect">
            <a:avLst/>
          </a:prstGeom>
          <a:noFill/>
        </p:spPr>
        <p:txBody>
          <a:bodyPr wrap="square" rtlCol="0">
            <a:spAutoFit/>
          </a:bodyPr>
          <a:lstStyle/>
          <a:p>
            <a:r>
              <a:rPr lang="zh-CN" altLang="en-US" sz="2000" dirty="0">
                <a:solidFill>
                  <a:srgbClr val="FF0000"/>
                </a:solidFill>
                <a:latin typeface="Adobe 黑体 Std R" panose="020B0400000000000000" pitchFamily="34" charset="-122"/>
                <a:ea typeface="Adobe 黑体 Std R" panose="020B0400000000000000" pitchFamily="34" charset="-122"/>
              </a:rPr>
              <a:t>注意：每个题项得分前面附上代码</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DC65E462-D521-B73D-064D-E38F5255F371}"/>
              </a:ext>
            </a:extLst>
          </p:cNvPr>
          <p:cNvSpPr txBox="1"/>
          <p:nvPr/>
        </p:nvSpPr>
        <p:spPr>
          <a:xfrm>
            <a:off x="542940" y="598258"/>
            <a:ext cx="11361957" cy="415498"/>
          </a:xfrm>
          <a:prstGeom prst="rect">
            <a:avLst/>
          </a:prstGeom>
          <a:noFill/>
        </p:spPr>
        <p:txBody>
          <a:bodyPr wrap="square" rtlCol="0">
            <a:spAutoFit/>
          </a:bodyPr>
          <a:lstStyle/>
          <a:p>
            <a:r>
              <a:rPr lang="zh-CN" altLang="en-US" sz="2100" dirty="0">
                <a:latin typeface="黑体" panose="02010609060101010101" pitchFamily="49" charset="-122"/>
                <a:ea typeface="黑体" panose="02010609060101010101" pitchFamily="49" charset="-122"/>
                <a:cs typeface="Calibri Light" panose="020F0302020204030204" pitchFamily="34" charset="0"/>
              </a:rPr>
              <a:t>该问卷旨在帮助你了解你适应未来职业变化的能力，按照你在生活中的真实情况回答以下问题。</a:t>
            </a:r>
          </a:p>
        </p:txBody>
      </p:sp>
      <p:graphicFrame>
        <p:nvGraphicFramePr>
          <p:cNvPr id="9" name="表格 8">
            <a:extLst>
              <a:ext uri="{FF2B5EF4-FFF2-40B4-BE49-F238E27FC236}">
                <a16:creationId xmlns:a16="http://schemas.microsoft.com/office/drawing/2014/main" id="{78D25A34-F3AD-1F0F-E820-D62E0DAE3E38}"/>
              </a:ext>
            </a:extLst>
          </p:cNvPr>
          <p:cNvGraphicFramePr>
            <a:graphicFrameLocks noGrp="1"/>
          </p:cNvGraphicFramePr>
          <p:nvPr>
            <p:extLst>
              <p:ext uri="{D42A27DB-BD31-4B8C-83A1-F6EECF244321}">
                <p14:modId xmlns:p14="http://schemas.microsoft.com/office/powerpoint/2010/main" val="1965129505"/>
              </p:ext>
            </p:extLst>
          </p:nvPr>
        </p:nvGraphicFramePr>
        <p:xfrm>
          <a:off x="790389" y="1336922"/>
          <a:ext cx="10728000" cy="4689420"/>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6120000">
                  <a:extLst>
                    <a:ext uri="{9D8B030D-6E8A-4147-A177-3AD203B41FA5}">
                      <a16:colId xmlns:a16="http://schemas.microsoft.com/office/drawing/2014/main" val="3687825671"/>
                    </a:ext>
                  </a:extLst>
                </a:gridCol>
                <a:gridCol w="864000">
                  <a:extLst>
                    <a:ext uri="{9D8B030D-6E8A-4147-A177-3AD203B41FA5}">
                      <a16:colId xmlns:a16="http://schemas.microsoft.com/office/drawing/2014/main" val="4004919672"/>
                    </a:ext>
                  </a:extLst>
                </a:gridCol>
                <a:gridCol w="864000">
                  <a:extLst>
                    <a:ext uri="{9D8B030D-6E8A-4147-A177-3AD203B41FA5}">
                      <a16:colId xmlns:a16="http://schemas.microsoft.com/office/drawing/2014/main" val="3960147299"/>
                    </a:ext>
                  </a:extLst>
                </a:gridCol>
                <a:gridCol w="720000">
                  <a:extLst>
                    <a:ext uri="{9D8B030D-6E8A-4147-A177-3AD203B41FA5}">
                      <a16:colId xmlns:a16="http://schemas.microsoft.com/office/drawing/2014/main" val="2409041953"/>
                    </a:ext>
                  </a:extLst>
                </a:gridCol>
                <a:gridCol w="720000">
                  <a:extLst>
                    <a:ext uri="{9D8B030D-6E8A-4147-A177-3AD203B41FA5}">
                      <a16:colId xmlns:a16="http://schemas.microsoft.com/office/drawing/2014/main" val="1209704219"/>
                    </a:ext>
                  </a:extLst>
                </a:gridCol>
                <a:gridCol w="720000">
                  <a:extLst>
                    <a:ext uri="{9D8B030D-6E8A-4147-A177-3AD203B41FA5}">
                      <a16:colId xmlns:a16="http://schemas.microsoft.com/office/drawing/2014/main" val="4096684874"/>
                    </a:ext>
                  </a:extLst>
                </a:gridCol>
              </a:tblGrid>
              <a:tr h="400710">
                <a:tc rowSpan="2">
                  <a:txBody>
                    <a:bodyPr/>
                    <a:lstStyle/>
                    <a:p>
                      <a:pPr algn="ctr" fontAlgn="b"/>
                      <a:r>
                        <a:rPr lang="zh-CN" altLang="en-US" sz="2000" b="1" i="0" u="none" strike="noStrike" dirty="0">
                          <a:solidFill>
                            <a:srgbClr val="000000"/>
                          </a:solidFill>
                          <a:effectLst/>
                          <a:latin typeface="华文新魏" panose="02010800040101010101" pitchFamily="2" charset="-122"/>
                          <a:ea typeface="华文新魏" panose="02010800040101010101" pitchFamily="2" charset="-122"/>
                        </a:rPr>
                        <a:t>代码</a:t>
                      </a:r>
                      <a:endParaRPr lang="en-US" sz="2000" b="1"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800" b="1"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1"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400710">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比骄弱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中等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比较强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清晰思考我的未来是什么样的。</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意识到现在的选择会影响我的未来。</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为未来做准备。</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正确觉察到在教育上和职业上我必须要做的那些选择。</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为实现我的目标而进行规划。</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defTabSz="914400" rtl="0" eaLnBrk="1" fontAlgn="b" latinLnBrk="0" hangingPunct="1"/>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关注我的职业生涯发展。</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endPar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保持积极乐观。</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靠自己做决定。</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为自己的行为负责。</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D9DCB-8BF3-04D2-C4B2-5B7B0051BD71}"/>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EC42E05A-4E42-B1A7-CBB8-8899FB97479F}"/>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0C8A1564-EAE2-D2D5-9334-424B3A30D543}"/>
              </a:ext>
            </a:extLst>
          </p:cNvPr>
          <p:cNvGraphicFramePr>
            <a:graphicFrameLocks noGrp="1"/>
          </p:cNvGraphicFramePr>
          <p:nvPr>
            <p:extLst>
              <p:ext uri="{D42A27DB-BD31-4B8C-83A1-F6EECF244321}">
                <p14:modId xmlns:p14="http://schemas.microsoft.com/office/powerpoint/2010/main" val="932560096"/>
              </p:ext>
            </p:extLst>
          </p:nvPr>
        </p:nvGraphicFramePr>
        <p:xfrm>
          <a:off x="660603" y="879589"/>
          <a:ext cx="10728000" cy="4689420"/>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6120000">
                  <a:extLst>
                    <a:ext uri="{9D8B030D-6E8A-4147-A177-3AD203B41FA5}">
                      <a16:colId xmlns:a16="http://schemas.microsoft.com/office/drawing/2014/main" val="3687825671"/>
                    </a:ext>
                  </a:extLst>
                </a:gridCol>
                <a:gridCol w="864000">
                  <a:extLst>
                    <a:ext uri="{9D8B030D-6E8A-4147-A177-3AD203B41FA5}">
                      <a16:colId xmlns:a16="http://schemas.microsoft.com/office/drawing/2014/main" val="4004919672"/>
                    </a:ext>
                  </a:extLst>
                </a:gridCol>
                <a:gridCol w="864000">
                  <a:extLst>
                    <a:ext uri="{9D8B030D-6E8A-4147-A177-3AD203B41FA5}">
                      <a16:colId xmlns:a16="http://schemas.microsoft.com/office/drawing/2014/main" val="3960147299"/>
                    </a:ext>
                  </a:extLst>
                </a:gridCol>
                <a:gridCol w="720000">
                  <a:extLst>
                    <a:ext uri="{9D8B030D-6E8A-4147-A177-3AD203B41FA5}">
                      <a16:colId xmlns:a16="http://schemas.microsoft.com/office/drawing/2014/main" val="2409041953"/>
                    </a:ext>
                  </a:extLst>
                </a:gridCol>
                <a:gridCol w="720000">
                  <a:extLst>
                    <a:ext uri="{9D8B030D-6E8A-4147-A177-3AD203B41FA5}">
                      <a16:colId xmlns:a16="http://schemas.microsoft.com/office/drawing/2014/main" val="1209704219"/>
                    </a:ext>
                  </a:extLst>
                </a:gridCol>
                <a:gridCol w="720000">
                  <a:extLst>
                    <a:ext uri="{9D8B030D-6E8A-4147-A177-3AD203B41FA5}">
                      <a16:colId xmlns:a16="http://schemas.microsoft.com/office/drawing/2014/main" val="4096684874"/>
                    </a:ext>
                  </a:extLst>
                </a:gridCol>
              </a:tblGrid>
              <a:tr h="400710">
                <a:tc rowSpan="2">
                  <a:txBody>
                    <a:bodyPr/>
                    <a:lstStyle/>
                    <a:p>
                      <a:pPr algn="ctr" fontAlgn="b"/>
                      <a:r>
                        <a:rPr lang="zh-CN" altLang="en-US" sz="2000" b="1" i="0" u="none" strike="noStrike" dirty="0">
                          <a:solidFill>
                            <a:srgbClr val="000000"/>
                          </a:solidFill>
                          <a:effectLst/>
                          <a:latin typeface="华文新魏" panose="02010800040101010101" pitchFamily="2" charset="-122"/>
                          <a:ea typeface="华文新魏" panose="02010800040101010101" pitchFamily="2" charset="-122"/>
                        </a:rPr>
                        <a:t>代码</a:t>
                      </a:r>
                      <a:endParaRPr lang="en-US" sz="2000" b="1"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800" b="1"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1"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400710">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比骄弱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中等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比较强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坚持自己的信念。</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依靠自己解决问题。</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多做那些对自己来说是正确的事情。</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探索了解周围的环境。</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寻找机会得到个人成长。</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在做决策之前，调查各种潜在的选项。</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观察成功做事的不同方式。</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对遇到的问题深入探索。</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对新的机会保持好奇心。</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bl>
          </a:graphicData>
        </a:graphic>
      </p:graphicFrame>
    </p:spTree>
    <p:extLst>
      <p:ext uri="{BB962C8B-B14F-4D97-AF65-F5344CB8AC3E}">
        <p14:creationId xmlns:p14="http://schemas.microsoft.com/office/powerpoint/2010/main" val="28007131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B1B35-6991-9F8C-76EC-BA0A0F1E9376}"/>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5F4BF365-966D-B83D-4860-866BA0590299}"/>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4A3F60FC-89BA-A2B9-22DD-0A132B798A5B}"/>
              </a:ext>
            </a:extLst>
          </p:cNvPr>
          <p:cNvGraphicFramePr>
            <a:graphicFrameLocks noGrp="1"/>
          </p:cNvGraphicFramePr>
          <p:nvPr>
            <p:extLst>
              <p:ext uri="{D42A27DB-BD31-4B8C-83A1-F6EECF244321}">
                <p14:modId xmlns:p14="http://schemas.microsoft.com/office/powerpoint/2010/main" val="1658686034"/>
              </p:ext>
            </p:extLst>
          </p:nvPr>
        </p:nvGraphicFramePr>
        <p:xfrm>
          <a:off x="732000" y="1180456"/>
          <a:ext cx="10728000" cy="4257420"/>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6120000">
                  <a:extLst>
                    <a:ext uri="{9D8B030D-6E8A-4147-A177-3AD203B41FA5}">
                      <a16:colId xmlns:a16="http://schemas.microsoft.com/office/drawing/2014/main" val="3687825671"/>
                    </a:ext>
                  </a:extLst>
                </a:gridCol>
                <a:gridCol w="864000">
                  <a:extLst>
                    <a:ext uri="{9D8B030D-6E8A-4147-A177-3AD203B41FA5}">
                      <a16:colId xmlns:a16="http://schemas.microsoft.com/office/drawing/2014/main" val="4004919672"/>
                    </a:ext>
                  </a:extLst>
                </a:gridCol>
                <a:gridCol w="864000">
                  <a:extLst>
                    <a:ext uri="{9D8B030D-6E8A-4147-A177-3AD203B41FA5}">
                      <a16:colId xmlns:a16="http://schemas.microsoft.com/office/drawing/2014/main" val="3960147299"/>
                    </a:ext>
                  </a:extLst>
                </a:gridCol>
                <a:gridCol w="720000">
                  <a:extLst>
                    <a:ext uri="{9D8B030D-6E8A-4147-A177-3AD203B41FA5}">
                      <a16:colId xmlns:a16="http://schemas.microsoft.com/office/drawing/2014/main" val="2409041953"/>
                    </a:ext>
                  </a:extLst>
                </a:gridCol>
                <a:gridCol w="720000">
                  <a:extLst>
                    <a:ext uri="{9D8B030D-6E8A-4147-A177-3AD203B41FA5}">
                      <a16:colId xmlns:a16="http://schemas.microsoft.com/office/drawing/2014/main" val="1209704219"/>
                    </a:ext>
                  </a:extLst>
                </a:gridCol>
                <a:gridCol w="720000">
                  <a:extLst>
                    <a:ext uri="{9D8B030D-6E8A-4147-A177-3AD203B41FA5}">
                      <a16:colId xmlns:a16="http://schemas.microsoft.com/office/drawing/2014/main" val="4096684874"/>
                    </a:ext>
                  </a:extLst>
                </a:gridCol>
              </a:tblGrid>
              <a:tr h="400710">
                <a:tc rowSpan="2">
                  <a:txBody>
                    <a:bodyPr/>
                    <a:lstStyle/>
                    <a:p>
                      <a:pPr algn="ctr" fontAlgn="b"/>
                      <a:r>
                        <a:rPr lang="zh-CN" altLang="en-US" sz="2000" b="1" i="0" u="none" strike="noStrike" dirty="0">
                          <a:solidFill>
                            <a:srgbClr val="000000"/>
                          </a:solidFill>
                          <a:effectLst/>
                          <a:latin typeface="华文新魏" panose="02010800040101010101" pitchFamily="2" charset="-122"/>
                          <a:ea typeface="华文新魏" panose="02010800040101010101" pitchFamily="2" charset="-122"/>
                        </a:rPr>
                        <a:t>代码</a:t>
                      </a:r>
                      <a:endParaRPr lang="en-US" sz="2000" b="1"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r>
                        <a:rPr lang="zh-CN" altLang="en-US" sz="1800" b="1"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algn="ctr" defTabSz="914400" rtl="0" eaLnBrk="1" fontAlgn="ctr" latinLnBrk="0" hangingPunct="1"/>
                      <a:r>
                        <a:rPr lang="zh-CN" altLang="en-US" sz="1800" b="1" i="0" u="none" strike="noStrike" kern="1200" dirty="0">
                          <a:solidFill>
                            <a:srgbClr val="000000"/>
                          </a:solidFill>
                          <a:effectLst/>
                          <a:latin typeface="华文新魏" panose="02010800040101010101" pitchFamily="2" charset="-122"/>
                          <a:ea typeface="华文新魏" panose="02010800040101010101" pitchFamily="2" charset="-122"/>
                          <a:cs typeface="+mn-cs"/>
                        </a:rPr>
                        <a:t>得 分</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400710">
                <a:tc vMerge="1">
                  <a:txBody>
                    <a:bodyPr/>
                    <a:lstStyle/>
                    <a:p>
                      <a:pPr algn="ctr" fontAlgn="b"/>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4273" marR="4273" marT="42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ctr"/>
                      <a:endParaRPr lang="zh-CN" altLang="en-US" sz="900" b="0" i="0" u="none" strike="noStrike" dirty="0">
                        <a:solidFill>
                          <a:srgbClr val="000000"/>
                        </a:solidFill>
                        <a:effectLst/>
                        <a:latin typeface="宋体" panose="02010600030101010101" pitchFamily="2" charset="-122"/>
                        <a:ea typeface="宋体" panose="0201060003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比骄弱</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中等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比较强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3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非常强</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9181221"/>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有效的完成任务。</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尽心尽力的把事情做好。</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学习掌握新的技能。</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逐步发展我的能力。</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克服各种阻碍。</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解决各种问题。</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有效的完成任务。</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4320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algn="l" fontAlgn="b"/>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尽心尽力的把事情做好。</a:t>
                      </a: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b"/>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763" marR="4763" marT="4763" marB="0"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bl>
          </a:graphicData>
        </a:graphic>
      </p:graphicFrame>
    </p:spTree>
    <p:extLst>
      <p:ext uri="{BB962C8B-B14F-4D97-AF65-F5344CB8AC3E}">
        <p14:creationId xmlns:p14="http://schemas.microsoft.com/office/powerpoint/2010/main" val="27881834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8119B-5874-7096-DACE-E5DA01958565}"/>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1B467D4-C0CC-D9B7-7455-5669A03F0BBA}"/>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a:extLst>
              <a:ext uri="{FF2B5EF4-FFF2-40B4-BE49-F238E27FC236}">
                <a16:creationId xmlns:a16="http://schemas.microsoft.com/office/drawing/2014/main" id="{A85EE134-EF1C-05DC-BE59-AE57628815DD}"/>
              </a:ext>
            </a:extLst>
          </p:cNvPr>
          <p:cNvGraphicFramePr>
            <a:graphicFrameLocks noGrp="1"/>
          </p:cNvGraphicFramePr>
          <p:nvPr>
            <p:extLst>
              <p:ext uri="{D42A27DB-BD31-4B8C-83A1-F6EECF244321}">
                <p14:modId xmlns:p14="http://schemas.microsoft.com/office/powerpoint/2010/main" val="1610926410"/>
              </p:ext>
            </p:extLst>
          </p:nvPr>
        </p:nvGraphicFramePr>
        <p:xfrm>
          <a:off x="977497" y="3445629"/>
          <a:ext cx="10294035" cy="2977080"/>
        </p:xfrm>
        <a:graphic>
          <a:graphicData uri="http://schemas.openxmlformats.org/drawingml/2006/table">
            <a:tbl>
              <a:tblPr>
                <a:tableStyleId>{5C22544A-7EE6-4342-B048-85BDC9FD1C3A}</a:tableStyleId>
              </a:tblPr>
              <a:tblGrid>
                <a:gridCol w="1686663">
                  <a:extLst>
                    <a:ext uri="{9D8B030D-6E8A-4147-A177-3AD203B41FA5}">
                      <a16:colId xmlns:a16="http://schemas.microsoft.com/office/drawing/2014/main" val="1521291312"/>
                    </a:ext>
                  </a:extLst>
                </a:gridCol>
                <a:gridCol w="808444">
                  <a:extLst>
                    <a:ext uri="{9D8B030D-6E8A-4147-A177-3AD203B41FA5}">
                      <a16:colId xmlns:a16="http://schemas.microsoft.com/office/drawing/2014/main" val="3395833660"/>
                    </a:ext>
                  </a:extLst>
                </a:gridCol>
                <a:gridCol w="1008000">
                  <a:extLst>
                    <a:ext uri="{9D8B030D-6E8A-4147-A177-3AD203B41FA5}">
                      <a16:colId xmlns:a16="http://schemas.microsoft.com/office/drawing/2014/main" val="2727115709"/>
                    </a:ext>
                  </a:extLst>
                </a:gridCol>
                <a:gridCol w="808444">
                  <a:extLst>
                    <a:ext uri="{9D8B030D-6E8A-4147-A177-3AD203B41FA5}">
                      <a16:colId xmlns:a16="http://schemas.microsoft.com/office/drawing/2014/main" val="1853757128"/>
                    </a:ext>
                  </a:extLst>
                </a:gridCol>
                <a:gridCol w="808444">
                  <a:extLst>
                    <a:ext uri="{9D8B030D-6E8A-4147-A177-3AD203B41FA5}">
                      <a16:colId xmlns:a16="http://schemas.microsoft.com/office/drawing/2014/main" val="3082339368"/>
                    </a:ext>
                  </a:extLst>
                </a:gridCol>
                <a:gridCol w="646755">
                  <a:extLst>
                    <a:ext uri="{9D8B030D-6E8A-4147-A177-3AD203B41FA5}">
                      <a16:colId xmlns:a16="http://schemas.microsoft.com/office/drawing/2014/main" val="3514037788"/>
                    </a:ext>
                  </a:extLst>
                </a:gridCol>
                <a:gridCol w="646755">
                  <a:extLst>
                    <a:ext uri="{9D8B030D-6E8A-4147-A177-3AD203B41FA5}">
                      <a16:colId xmlns:a16="http://schemas.microsoft.com/office/drawing/2014/main" val="3887334526"/>
                    </a:ext>
                  </a:extLst>
                </a:gridCol>
                <a:gridCol w="646755">
                  <a:extLst>
                    <a:ext uri="{9D8B030D-6E8A-4147-A177-3AD203B41FA5}">
                      <a16:colId xmlns:a16="http://schemas.microsoft.com/office/drawing/2014/main" val="3319314101"/>
                    </a:ext>
                  </a:extLst>
                </a:gridCol>
                <a:gridCol w="646755">
                  <a:extLst>
                    <a:ext uri="{9D8B030D-6E8A-4147-A177-3AD203B41FA5}">
                      <a16:colId xmlns:a16="http://schemas.microsoft.com/office/drawing/2014/main" val="2410165238"/>
                    </a:ext>
                  </a:extLst>
                </a:gridCol>
                <a:gridCol w="646755">
                  <a:extLst>
                    <a:ext uri="{9D8B030D-6E8A-4147-A177-3AD203B41FA5}">
                      <a16:colId xmlns:a16="http://schemas.microsoft.com/office/drawing/2014/main" val="3157785551"/>
                    </a:ext>
                  </a:extLst>
                </a:gridCol>
                <a:gridCol w="646755">
                  <a:extLst>
                    <a:ext uri="{9D8B030D-6E8A-4147-A177-3AD203B41FA5}">
                      <a16:colId xmlns:a16="http://schemas.microsoft.com/office/drawing/2014/main" val="2280549270"/>
                    </a:ext>
                  </a:extLst>
                </a:gridCol>
                <a:gridCol w="646755">
                  <a:extLst>
                    <a:ext uri="{9D8B030D-6E8A-4147-A177-3AD203B41FA5}">
                      <a16:colId xmlns:a16="http://schemas.microsoft.com/office/drawing/2014/main" val="2215030020"/>
                    </a:ext>
                  </a:extLst>
                </a:gridCol>
                <a:gridCol w="646755">
                  <a:extLst>
                    <a:ext uri="{9D8B030D-6E8A-4147-A177-3AD203B41FA5}">
                      <a16:colId xmlns:a16="http://schemas.microsoft.com/office/drawing/2014/main" val="20480556"/>
                    </a:ext>
                  </a:extLst>
                </a:gridCol>
              </a:tblGrid>
              <a:tr h="677552">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维度</a:t>
                      </a:r>
                    </a:p>
                  </a:txBody>
                  <a:tcPr marL="4763" marR="4763" marT="4763" marB="0" anchor="ctr">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代码</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计分方式</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最低分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最高分</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区间一</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grid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区间二</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grid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区间三</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grid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区间四</a:t>
                      </a:r>
                    </a:p>
                  </a:txBody>
                  <a:tcPr marL="4763" marR="4763" marT="4763" marB="0" anchor="ctr">
                    <a:lnL w="635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extLst>
                  <a:ext uri="{0D108BD9-81ED-4DB2-BD59-A6C34878D82A}">
                    <a16:rowId xmlns:a16="http://schemas.microsoft.com/office/drawing/2014/main" val="1293433678"/>
                  </a:ext>
                </a:extLst>
              </a:tr>
              <a:tr h="574882">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生涯关注</a:t>
                      </a:r>
                    </a:p>
                  </a:txBody>
                  <a:tcPr marL="4763" marR="4763" marT="4763" marB="0" anchor="ctr">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6.01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12.01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18.01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4277719"/>
                  </a:ext>
                </a:extLst>
              </a:tr>
              <a:tr h="574882">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生涯控制</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12.01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18.01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7211372"/>
                  </a:ext>
                </a:extLst>
              </a:tr>
              <a:tr h="574882">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生涯好奇</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C</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18.01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1574039"/>
                  </a:ext>
                </a:extLst>
              </a:tr>
              <a:tr h="574882">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生涯自信</a:t>
                      </a:r>
                    </a:p>
                  </a:txBody>
                  <a:tcPr marL="4763" marR="4763" marT="4763" marB="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D</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累加</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8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0</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6</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a:solidFill>
                            <a:schemeClr val="dk1"/>
                          </a:solidFill>
                          <a:effectLst/>
                          <a:latin typeface="Times New Roman" panose="02020603050405020304" pitchFamily="18" charset="0"/>
                          <a:ea typeface="楷体" panose="02010609060101010101" pitchFamily="49" charset="-122"/>
                          <a:cs typeface="+mn-cs"/>
                        </a:rPr>
                        <a:t>6.01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18.01</a:t>
                      </a:r>
                    </a:p>
                  </a:txBody>
                  <a:tcPr marL="4763" marR="4763" marT="4763"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altLang="zh-CN"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24</a:t>
                      </a:r>
                    </a:p>
                  </a:txBody>
                  <a:tcPr marL="4763" marR="4763" marT="4763" marB="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4207383"/>
                  </a:ext>
                </a:extLst>
              </a:tr>
            </a:tbl>
          </a:graphicData>
        </a:graphic>
      </p:graphicFrame>
      <p:sp>
        <p:nvSpPr>
          <p:cNvPr id="4" name="矩形 3">
            <a:extLst>
              <a:ext uri="{FF2B5EF4-FFF2-40B4-BE49-F238E27FC236}">
                <a16:creationId xmlns:a16="http://schemas.microsoft.com/office/drawing/2014/main" id="{A68BF856-51AD-EE20-0F9A-88E2CE587CFE}"/>
              </a:ext>
            </a:extLst>
          </p:cNvPr>
          <p:cNvSpPr/>
          <p:nvPr/>
        </p:nvSpPr>
        <p:spPr>
          <a:xfrm>
            <a:off x="249741" y="306980"/>
            <a:ext cx="11749548" cy="2977080"/>
          </a:xfrm>
          <a:prstGeom prst="rect">
            <a:avLst/>
          </a:prstGeom>
          <a:solidFill>
            <a:schemeClr val="bg1"/>
          </a:solidFill>
          <a:ln w="19050">
            <a:solidFill>
              <a:srgbClr val="0070C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2181F33D-A96F-7734-7558-5B2CCF5E6C5A}"/>
              </a:ext>
            </a:extLst>
          </p:cNvPr>
          <p:cNvSpPr txBox="1"/>
          <p:nvPr/>
        </p:nvSpPr>
        <p:spPr>
          <a:xfrm>
            <a:off x="356911" y="548641"/>
            <a:ext cx="11478178" cy="2585323"/>
          </a:xfrm>
          <a:prstGeom prst="rect">
            <a:avLst/>
          </a:prstGeom>
          <a:noFill/>
        </p:spPr>
        <p:txBody>
          <a:bodyPr wrap="square" rtlCol="0">
            <a:spAutoFit/>
          </a:bodyPr>
          <a:lstStyle/>
          <a:p>
            <a:pPr marL="285750" indent="-285750" algn="just">
              <a:spcBef>
                <a:spcPts val="200"/>
              </a:spcBef>
              <a:spcAft>
                <a:spcPts val="200"/>
              </a:spcAft>
              <a:buFont typeface="Wingdings" panose="05000000000000000000" pitchFamily="2" charset="2"/>
              <a:buChar char="p"/>
            </a:pPr>
            <a:r>
              <a:rPr lang="zh-CN" altLang="en-US" b="1" i="0" dirty="0">
                <a:solidFill>
                  <a:srgbClr val="2C2C36"/>
                </a:solidFill>
                <a:effectLst/>
                <a:latin typeface="-apple-system"/>
              </a:rPr>
              <a:t>生涯关注 </a:t>
            </a:r>
            <a:r>
              <a:rPr lang="en-US" altLang="zh-CN" b="1" i="0" dirty="0">
                <a:solidFill>
                  <a:srgbClr val="2C2C36"/>
                </a:solidFill>
                <a:effectLst/>
                <a:latin typeface="-apple-system"/>
              </a:rPr>
              <a:t>(</a:t>
            </a:r>
            <a:r>
              <a:rPr lang="en-US" altLang="zh-CN" sz="1600" b="1" i="0" dirty="0">
                <a:solidFill>
                  <a:srgbClr val="2C2C36"/>
                </a:solidFill>
                <a:effectLst/>
                <a:latin typeface="Times New Roman" panose="02020603050405020304" pitchFamily="18" charset="0"/>
                <a:cs typeface="Times New Roman" panose="02020603050405020304" pitchFamily="18" charset="0"/>
              </a:rPr>
              <a:t>Career Concern</a:t>
            </a:r>
            <a:r>
              <a:rPr lang="en-US" altLang="zh-CN" b="1" i="0" dirty="0">
                <a:solidFill>
                  <a:srgbClr val="2C2C36"/>
                </a:solidFill>
                <a:effectLst/>
                <a:latin typeface="-apple-system"/>
              </a:rPr>
              <a:t>)</a:t>
            </a:r>
            <a:r>
              <a:rPr lang="zh-CN" altLang="en-US" b="0" i="0" dirty="0">
                <a:solidFill>
                  <a:srgbClr val="2C2C36"/>
                </a:solidFill>
                <a:effectLst/>
                <a:latin typeface="-apple-system"/>
              </a:rPr>
              <a:t>：</a:t>
            </a:r>
            <a:r>
              <a:rPr lang="zh-CN" altLang="en-US" sz="1900" b="0" i="0" dirty="0">
                <a:solidFill>
                  <a:srgbClr val="2C2C36"/>
                </a:solidFill>
                <a:effectLst/>
                <a:latin typeface="仿宋" panose="02010609060101010101" pitchFamily="49" charset="-122"/>
                <a:ea typeface="仿宋" panose="02010609060101010101" pitchFamily="49" charset="-122"/>
              </a:rPr>
              <a:t>反映个体对自己未来职业发展的重视程度以及对当前选择对未来可能产生的影响的认识。涉及到个人是否能够清晰地思考自己的未来、意识到自己现在所做的决定将如何塑造未来的职业路径</a:t>
            </a:r>
            <a:r>
              <a:rPr lang="zh-CN" altLang="en-US" sz="1900" dirty="0">
                <a:solidFill>
                  <a:srgbClr val="2C2C36"/>
                </a:solidFill>
                <a:latin typeface="仿宋" panose="02010609060101010101" pitchFamily="49" charset="-122"/>
                <a:ea typeface="仿宋" panose="02010609060101010101" pitchFamily="49" charset="-122"/>
              </a:rPr>
              <a:t>等</a:t>
            </a:r>
            <a:r>
              <a:rPr lang="zh-CN" altLang="en-US" sz="1900" b="0" i="0" dirty="0">
                <a:solidFill>
                  <a:srgbClr val="2C2C36"/>
                </a:solidFill>
                <a:effectLst/>
                <a:latin typeface="仿宋" panose="02010609060101010101" pitchFamily="49" charset="-122"/>
                <a:ea typeface="仿宋" panose="02010609060101010101" pitchFamily="49" charset="-122"/>
              </a:rPr>
              <a:t>。</a:t>
            </a:r>
            <a:endParaRPr lang="en-US" altLang="zh-CN" sz="1900" b="0" i="0" dirty="0">
              <a:solidFill>
                <a:srgbClr val="2C2C36"/>
              </a:solidFill>
              <a:effectLst/>
              <a:latin typeface="仿宋" panose="02010609060101010101" pitchFamily="49" charset="-122"/>
              <a:ea typeface="仿宋" panose="02010609060101010101" pitchFamily="49" charset="-122"/>
            </a:endParaRPr>
          </a:p>
          <a:p>
            <a:pPr marL="285750" indent="-285750" algn="just">
              <a:spcBef>
                <a:spcPts val="200"/>
              </a:spcBef>
              <a:spcAft>
                <a:spcPts val="200"/>
              </a:spcAft>
              <a:buFont typeface="Wingdings" panose="05000000000000000000" pitchFamily="2" charset="2"/>
              <a:buChar char="p"/>
            </a:pPr>
            <a:r>
              <a:rPr lang="zh-CN" altLang="en-US" b="1" i="0" dirty="0">
                <a:solidFill>
                  <a:srgbClr val="2C2C36"/>
                </a:solidFill>
                <a:effectLst/>
                <a:latin typeface="-apple-system"/>
              </a:rPr>
              <a:t>生涯好奇 </a:t>
            </a:r>
            <a:r>
              <a:rPr lang="en-US" altLang="zh-CN" b="1" i="0" dirty="0">
                <a:solidFill>
                  <a:srgbClr val="2C2C36"/>
                </a:solidFill>
                <a:effectLst/>
                <a:latin typeface="-apple-system"/>
              </a:rPr>
              <a:t>(</a:t>
            </a:r>
            <a:r>
              <a:rPr lang="en-US" altLang="zh-CN" sz="1600" b="1" dirty="0">
                <a:solidFill>
                  <a:srgbClr val="2C2C36"/>
                </a:solidFill>
                <a:latin typeface="Times New Roman" panose="02020603050405020304" pitchFamily="18" charset="0"/>
                <a:cs typeface="Times New Roman" panose="02020603050405020304" pitchFamily="18" charset="0"/>
              </a:rPr>
              <a:t>Career Curiosity</a:t>
            </a:r>
            <a:r>
              <a:rPr lang="en-US" altLang="zh-CN" b="1" i="0" dirty="0">
                <a:solidFill>
                  <a:srgbClr val="2C2C36"/>
                </a:solidFill>
                <a:effectLst/>
                <a:latin typeface="-apple-system"/>
              </a:rPr>
              <a:t>)</a:t>
            </a:r>
            <a:r>
              <a:rPr lang="zh-CN" altLang="en-US" b="0" i="0" dirty="0">
                <a:solidFill>
                  <a:srgbClr val="2C2C36"/>
                </a:solidFill>
                <a:effectLst/>
                <a:latin typeface="-apple-system"/>
              </a:rPr>
              <a:t>：</a:t>
            </a:r>
            <a:r>
              <a:rPr lang="zh-CN" altLang="en-US" sz="1900" dirty="0">
                <a:solidFill>
                  <a:srgbClr val="2C2C36"/>
                </a:solidFill>
                <a:latin typeface="仿宋" panose="02010609060101010101" pitchFamily="49" charset="-122"/>
                <a:ea typeface="仿宋" panose="02010609060101010101" pitchFamily="49" charset="-122"/>
              </a:rPr>
              <a:t>个体对于探索新机会、了解周围环境的好奇心以及愿意通过调查不同选项来做出决策的态度。</a:t>
            </a:r>
            <a:endParaRPr lang="en-US" altLang="zh-CN" sz="1900" dirty="0">
              <a:solidFill>
                <a:srgbClr val="2C2C36"/>
              </a:solidFill>
              <a:latin typeface="仿宋" panose="02010609060101010101" pitchFamily="49" charset="-122"/>
              <a:ea typeface="仿宋" panose="02010609060101010101" pitchFamily="49" charset="-122"/>
            </a:endParaRPr>
          </a:p>
          <a:p>
            <a:pPr marL="285750" indent="-285750" algn="just">
              <a:spcBef>
                <a:spcPts val="200"/>
              </a:spcBef>
              <a:spcAft>
                <a:spcPts val="200"/>
              </a:spcAft>
              <a:buFont typeface="Wingdings" panose="05000000000000000000" pitchFamily="2" charset="2"/>
              <a:buChar char="p"/>
            </a:pPr>
            <a:r>
              <a:rPr lang="zh-CN" altLang="en-US" b="1" i="0" dirty="0">
                <a:solidFill>
                  <a:srgbClr val="2C2C36"/>
                </a:solidFill>
                <a:effectLst/>
                <a:latin typeface="-apple-system"/>
              </a:rPr>
              <a:t>生涯控制 </a:t>
            </a:r>
            <a:r>
              <a:rPr lang="en-US" altLang="zh-CN" b="1" i="0" dirty="0">
                <a:solidFill>
                  <a:srgbClr val="2C2C36"/>
                </a:solidFill>
                <a:effectLst/>
                <a:latin typeface="-apple-system"/>
              </a:rPr>
              <a:t>(</a:t>
            </a:r>
            <a:r>
              <a:rPr lang="en-US" altLang="zh-CN" sz="1600" b="1" dirty="0">
                <a:solidFill>
                  <a:srgbClr val="2C2C36"/>
                </a:solidFill>
                <a:latin typeface="Times New Roman" panose="02020603050405020304" pitchFamily="18" charset="0"/>
                <a:cs typeface="Times New Roman" panose="02020603050405020304" pitchFamily="18" charset="0"/>
              </a:rPr>
              <a:t>Career Control</a:t>
            </a:r>
            <a:r>
              <a:rPr lang="en-US" altLang="zh-CN" b="1" i="0" dirty="0">
                <a:solidFill>
                  <a:srgbClr val="2C2C36"/>
                </a:solidFill>
                <a:effectLst/>
                <a:latin typeface="-apple-system"/>
              </a:rPr>
              <a:t>)</a:t>
            </a:r>
            <a:r>
              <a:rPr lang="zh-CN" altLang="en-US" b="0" i="0" dirty="0">
                <a:solidFill>
                  <a:srgbClr val="2C2C36"/>
                </a:solidFill>
                <a:effectLst/>
                <a:latin typeface="-apple-system"/>
              </a:rPr>
              <a:t>：</a:t>
            </a:r>
            <a:r>
              <a:rPr lang="zh-CN" altLang="en-US" sz="1900" dirty="0">
                <a:solidFill>
                  <a:srgbClr val="2C2C36"/>
                </a:solidFill>
                <a:latin typeface="仿宋" panose="02010609060101010101" pitchFamily="49" charset="-122"/>
                <a:ea typeface="仿宋" panose="02010609060101010101" pitchFamily="49" charset="-122"/>
              </a:rPr>
              <a:t>指个体在职业生涯中感受到的自主性与掌控感。包括了个人是否能够依靠自己解决问题、坚持信念、为自己的行为负责等特质等。</a:t>
            </a:r>
            <a:endParaRPr lang="en-US" altLang="zh-CN" sz="1900" dirty="0">
              <a:solidFill>
                <a:srgbClr val="2C2C36"/>
              </a:solidFill>
              <a:latin typeface="仿宋" panose="02010609060101010101" pitchFamily="49" charset="-122"/>
              <a:ea typeface="仿宋" panose="02010609060101010101" pitchFamily="49" charset="-122"/>
            </a:endParaRPr>
          </a:p>
          <a:p>
            <a:pPr marL="285750" indent="-285750" algn="just">
              <a:spcBef>
                <a:spcPts val="200"/>
              </a:spcBef>
              <a:spcAft>
                <a:spcPts val="200"/>
              </a:spcAft>
              <a:buFont typeface="Wingdings" panose="05000000000000000000" pitchFamily="2" charset="2"/>
              <a:buChar char="p"/>
            </a:pPr>
            <a:r>
              <a:rPr lang="zh-CN" altLang="en-US" b="1" i="0" dirty="0">
                <a:solidFill>
                  <a:srgbClr val="2C2C36"/>
                </a:solidFill>
                <a:effectLst/>
                <a:latin typeface="-apple-system"/>
              </a:rPr>
              <a:t>生涯自信 </a:t>
            </a:r>
            <a:r>
              <a:rPr lang="en-US" altLang="zh-CN" b="1" i="0" dirty="0">
                <a:solidFill>
                  <a:srgbClr val="2C2C36"/>
                </a:solidFill>
                <a:effectLst/>
                <a:latin typeface="-apple-system"/>
              </a:rPr>
              <a:t>(</a:t>
            </a:r>
            <a:r>
              <a:rPr lang="en-US" altLang="zh-CN" sz="1600" b="1" dirty="0">
                <a:solidFill>
                  <a:srgbClr val="2C2C36"/>
                </a:solidFill>
                <a:latin typeface="Times New Roman" panose="02020603050405020304" pitchFamily="18" charset="0"/>
                <a:cs typeface="Times New Roman" panose="02020603050405020304" pitchFamily="18" charset="0"/>
              </a:rPr>
              <a:t>Career Confidence</a:t>
            </a:r>
            <a:r>
              <a:rPr lang="en-US" altLang="zh-CN" b="1" i="0" dirty="0">
                <a:solidFill>
                  <a:srgbClr val="2C2C36"/>
                </a:solidFill>
                <a:effectLst/>
                <a:latin typeface="-apple-system"/>
              </a:rPr>
              <a:t>)</a:t>
            </a:r>
            <a:r>
              <a:rPr lang="zh-CN" altLang="en-US" b="0" i="0" dirty="0">
                <a:solidFill>
                  <a:srgbClr val="2C2C36"/>
                </a:solidFill>
                <a:effectLst/>
                <a:latin typeface="-apple-system"/>
              </a:rPr>
              <a:t>：</a:t>
            </a:r>
            <a:r>
              <a:rPr lang="zh-CN" altLang="en-US" sz="1900" dirty="0">
                <a:solidFill>
                  <a:srgbClr val="2C2C36"/>
                </a:solidFill>
                <a:latin typeface="仿宋" panose="02010609060101010101" pitchFamily="49" charset="-122"/>
                <a:ea typeface="仿宋" panose="02010609060101010101" pitchFamily="49" charset="-122"/>
              </a:rPr>
              <a:t>指个体对自己完成任务、克服障碍及解决工作中遇到问题的能力的信心水平。</a:t>
            </a:r>
          </a:p>
        </p:txBody>
      </p:sp>
    </p:spTree>
    <p:extLst>
      <p:ext uri="{BB962C8B-B14F-4D97-AF65-F5344CB8AC3E}">
        <p14:creationId xmlns:p14="http://schemas.microsoft.com/office/powerpoint/2010/main" val="49701358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C4FF9-5BBF-7CC6-E0EF-36A1530D6761}"/>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45F88FA0-6CA5-7732-AE4E-2C799F9CEA5F}"/>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3" name="表格 2">
            <a:extLst>
              <a:ext uri="{FF2B5EF4-FFF2-40B4-BE49-F238E27FC236}">
                <a16:creationId xmlns:a16="http://schemas.microsoft.com/office/drawing/2014/main" id="{5AE85923-778E-EC96-7A4D-07DFB886655F}"/>
              </a:ext>
            </a:extLst>
          </p:cNvPr>
          <p:cNvGraphicFramePr>
            <a:graphicFrameLocks noGrp="1"/>
          </p:cNvGraphicFramePr>
          <p:nvPr>
            <p:extLst>
              <p:ext uri="{D42A27DB-BD31-4B8C-83A1-F6EECF244321}">
                <p14:modId xmlns:p14="http://schemas.microsoft.com/office/powerpoint/2010/main" val="1086738738"/>
              </p:ext>
            </p:extLst>
          </p:nvPr>
        </p:nvGraphicFramePr>
        <p:xfrm>
          <a:off x="525041" y="1097422"/>
          <a:ext cx="11331222" cy="4524440"/>
        </p:xfrm>
        <a:graphic>
          <a:graphicData uri="http://schemas.openxmlformats.org/drawingml/2006/table">
            <a:tbl>
              <a:tblPr firstRow="1" firstCol="1" bandRow="1">
                <a:tableStyleId>{5C22544A-7EE6-4342-B048-85BDC9FD1C3A}</a:tableStyleId>
              </a:tblPr>
              <a:tblGrid>
                <a:gridCol w="1440000">
                  <a:extLst>
                    <a:ext uri="{9D8B030D-6E8A-4147-A177-3AD203B41FA5}">
                      <a16:colId xmlns:a16="http://schemas.microsoft.com/office/drawing/2014/main" val="1735939266"/>
                    </a:ext>
                  </a:extLst>
                </a:gridCol>
                <a:gridCol w="711222">
                  <a:extLst>
                    <a:ext uri="{9D8B030D-6E8A-4147-A177-3AD203B41FA5}">
                      <a16:colId xmlns:a16="http://schemas.microsoft.com/office/drawing/2014/main" val="221324680"/>
                    </a:ext>
                  </a:extLst>
                </a:gridCol>
                <a:gridCol w="900000">
                  <a:extLst>
                    <a:ext uri="{9D8B030D-6E8A-4147-A177-3AD203B41FA5}">
                      <a16:colId xmlns:a16="http://schemas.microsoft.com/office/drawing/2014/main" val="1641101497"/>
                    </a:ext>
                  </a:extLst>
                </a:gridCol>
                <a:gridCol w="900000">
                  <a:extLst>
                    <a:ext uri="{9D8B030D-6E8A-4147-A177-3AD203B41FA5}">
                      <a16:colId xmlns:a16="http://schemas.microsoft.com/office/drawing/2014/main" val="2008305739"/>
                    </a:ext>
                  </a:extLst>
                </a:gridCol>
                <a:gridCol w="900000">
                  <a:extLst>
                    <a:ext uri="{9D8B030D-6E8A-4147-A177-3AD203B41FA5}">
                      <a16:colId xmlns:a16="http://schemas.microsoft.com/office/drawing/2014/main" val="1654314798"/>
                    </a:ext>
                  </a:extLst>
                </a:gridCol>
                <a:gridCol w="6480000">
                  <a:extLst>
                    <a:ext uri="{9D8B030D-6E8A-4147-A177-3AD203B41FA5}">
                      <a16:colId xmlns:a16="http://schemas.microsoft.com/office/drawing/2014/main" val="2999637530"/>
                    </a:ext>
                  </a:extLst>
                </a:gridCol>
              </a:tblGrid>
              <a:tr h="360000">
                <a:tc row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维  度</a:t>
                      </a:r>
                    </a:p>
                  </a:txBody>
                  <a:tcPr marL="15260" marR="15260" marT="15260" marB="1526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得 分</a:t>
                      </a: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适 应 能 力</a:t>
                      </a: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rowSpan="2">
                  <a:txBody>
                    <a:bodyPr/>
                    <a:lstStyle/>
                    <a:p>
                      <a:pPr marL="0" algn="ctr" defTabSz="914400" rtl="0" eaLnBrk="1" fontAlgn="b" latinLnBrk="0" hangingPunct="1"/>
                      <a:r>
                        <a:rPr lang="zh-CN" altLang="en-US" sz="1600" b="0" i="0" u="none" strike="noStrike" kern="1200" dirty="0">
                          <a:solidFill>
                            <a:srgbClr val="000000"/>
                          </a:solidFill>
                          <a:effectLst/>
                          <a:latin typeface="Adobe 黑体 Std R" panose="020B0400000000000000" pitchFamily="34" charset="-122"/>
                          <a:ea typeface="Adobe 黑体 Std R" panose="020B0400000000000000" pitchFamily="34" charset="-122"/>
                          <a:cs typeface="+mn-cs"/>
                        </a:rPr>
                        <a:t>结果解释</a:t>
                      </a:r>
                    </a:p>
                  </a:txBody>
                  <a:tcPr marL="15260" marR="15260" marT="15260" marB="15260" anchor="ctr">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9081082"/>
                  </a:ext>
                </a:extLst>
              </a:tr>
              <a:tr h="288000">
                <a:tc vMerge="1">
                  <a:txBody>
                    <a:bodyPr/>
                    <a:lstStyle/>
                    <a:p>
                      <a:endParaRPr lang="zh-CN" altLang="en-US"/>
                    </a:p>
                  </a:txBody>
                  <a:tcPr/>
                </a:tc>
                <a:tc vMerge="1">
                  <a:txBody>
                    <a:bodyPr/>
                    <a:lstStyle/>
                    <a:p>
                      <a:endParaRPr lang="zh-CN" altLang="en-US"/>
                    </a:p>
                  </a:txBody>
                  <a:tcPr/>
                </a:tc>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弱</a:t>
                      </a: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中等</a:t>
                      </a: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强</a:t>
                      </a: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extLst>
                  <a:ext uri="{0D108BD9-81ED-4DB2-BD59-A6C34878D82A}">
                    <a16:rowId xmlns:a16="http://schemas.microsoft.com/office/drawing/2014/main" val="4217930685"/>
                  </a:ext>
                </a:extLst>
              </a:tr>
              <a:tr h="936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生涯关注</a:t>
                      </a:r>
                    </a:p>
                  </a:txBody>
                  <a:tcPr marL="15260" marR="15260" marT="15260" marB="15260" anchor="ctr">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800" kern="0" dirty="0">
                          <a:solidFill>
                            <a:schemeClr val="tx1"/>
                          </a:solidFill>
                          <a:effectLst/>
                        </a:rPr>
                        <a:t> </a:t>
                      </a:r>
                      <a:endParaRPr lang="zh-CN" sz="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0~12</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12.01~18</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18.01~24</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marR="9525" algn="l" defTabSz="914400" rtl="0" eaLnBrk="1" fontAlgn="b" latinLnBrk="0" hangingPunct="1">
                        <a:spcBef>
                          <a:spcPts val="75"/>
                        </a:spcBef>
                        <a:spcAft>
                          <a:spcPts val="75"/>
                        </a:spcAft>
                      </a:pP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得分越高说明你对自身职业生涯发展越关注。高的生涯关注有助于你能时刻向前看，并为下一步可能出现的事情做好准备。而低的生涯关注则会导致你对未来缺乏计划、产生消极悲观的态度。</a:t>
                      </a:r>
                    </a:p>
                  </a:txBody>
                  <a:tcPr marL="15260" marR="15260" marT="15260" marB="15260">
                    <a:lnL w="635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4430086"/>
                  </a:ext>
                </a:extLst>
              </a:tr>
              <a:tr h="936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生涯控制</a:t>
                      </a:r>
                    </a:p>
                  </a:txBody>
                  <a:tcPr marL="15260" marR="15260" marT="15260" marB="15260"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800" kern="0" dirty="0">
                          <a:solidFill>
                            <a:schemeClr val="tx1"/>
                          </a:solidFill>
                          <a:effectLst/>
                        </a:rPr>
                        <a:t> </a:t>
                      </a:r>
                      <a:endParaRPr lang="zh-CN" sz="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0~12</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12.01~18</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18.01~24</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marR="9525" algn="l" defTabSz="914400" rtl="0" eaLnBrk="1" fontAlgn="b" latinLnBrk="0" hangingPunct="1">
                        <a:spcBef>
                          <a:spcPts val="75"/>
                        </a:spcBef>
                        <a:spcAft>
                          <a:spcPts val="75"/>
                        </a:spcAft>
                      </a:pP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得分越高说明你感觉到对自己未来职业的发展有决定和控制感。高的生涯控制能够有助于你对自己的职业发展负起自身责任来。而低的生涯控制会妨碍你对自身职业生涯发展做准备。</a:t>
                      </a:r>
                    </a:p>
                  </a:txBody>
                  <a:tcPr marL="15260" marR="15260" marT="15260" marB="15260">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95661089"/>
                  </a:ext>
                </a:extLst>
              </a:tr>
              <a:tr h="936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生涯好奇</a:t>
                      </a:r>
                    </a:p>
                  </a:txBody>
                  <a:tcPr marL="15260" marR="15260" marT="15260" marB="15260"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800" kern="0" dirty="0">
                          <a:solidFill>
                            <a:schemeClr val="tx1"/>
                          </a:solidFill>
                          <a:effectLst/>
                        </a:rPr>
                        <a:t> </a:t>
                      </a:r>
                      <a:endParaRPr lang="zh-CN" sz="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0~12</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12.01~18</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18.01~24</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marR="9525" algn="l" defTabSz="914400" rtl="0" eaLnBrk="1" fontAlgn="b" latinLnBrk="0" hangingPunct="1">
                        <a:spcBef>
                          <a:spcPts val="75"/>
                        </a:spcBef>
                        <a:spcAft>
                          <a:spcPts val="75"/>
                        </a:spcAft>
                      </a:pP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得分越高说明你对自我和外部工作世界保持开放态度，愿意对自我和工作世界进行积极地尝试和探索。高的生涯好奇有助于你探索可能的自我和未来工作世界。而低的生涯好奇则会导致你对工作世界和自我形成不真实的想象。</a:t>
                      </a:r>
                    </a:p>
                  </a:txBody>
                  <a:tcPr marL="15260" marR="15260" marT="15260" marB="15260">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2605611"/>
                  </a:ext>
                </a:extLst>
              </a:tr>
              <a:tr h="936000">
                <a:tc>
                  <a:txBody>
                    <a:bodyPr/>
                    <a:lstStyle/>
                    <a:p>
                      <a:pPr marL="0" algn="ctr" defTabSz="914400" rtl="0" eaLnBrk="1" fontAlgn="b" latinLnBrk="0" hangingPunct="1"/>
                      <a:r>
                        <a:rPr lang="zh-CN" altLang="en-US" sz="1700" b="1"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生涯自信</a:t>
                      </a:r>
                    </a:p>
                  </a:txBody>
                  <a:tcPr marL="15260" marR="15260" marT="15260" marB="15260"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800" kern="0" dirty="0">
                          <a:solidFill>
                            <a:schemeClr val="tx1"/>
                          </a:solidFill>
                          <a:effectLst/>
                        </a:rPr>
                        <a:t> </a:t>
                      </a:r>
                      <a:endParaRPr lang="zh-CN" sz="800" kern="100" dirty="0">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0~12</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12.01~18</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9525" algn="ctr" defTabSz="914400" rtl="0" eaLnBrk="1" fontAlgn="b" latinLnBrk="0" hangingPunct="1">
                        <a:spcBef>
                          <a:spcPts val="75"/>
                        </a:spcBef>
                        <a:spcAft>
                          <a:spcPts val="75"/>
                        </a:spcAft>
                      </a:pPr>
                      <a:r>
                        <a:rPr 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18.01~24</a:t>
                      </a:r>
                      <a:endParaRPr lang="zh-CN" altLang="en-US" sz="16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15260" marR="15260" marT="15260" marB="152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180000" marR="9525" algn="l" defTabSz="914400" rtl="0" eaLnBrk="1" fontAlgn="b" latinLnBrk="0" hangingPunct="1">
                        <a:spcBef>
                          <a:spcPts val="75"/>
                        </a:spcBef>
                        <a:spcAft>
                          <a:spcPts val="75"/>
                        </a:spcAft>
                      </a:pPr>
                      <a:r>
                        <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得分越高说明你相信自己能面对生涯发展中的各种挑战、并克服它们。高的生涯自信有助于你追求自己的职业抱负，而低的生涯自信则会阻碍你未来工作角色的实践和目标的达成。</a:t>
                      </a:r>
                    </a:p>
                  </a:txBody>
                  <a:tcPr marL="15260" marR="15260" marT="15260" marB="15260">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60032851"/>
                  </a:ext>
                </a:extLst>
              </a:tr>
            </a:tbl>
          </a:graphicData>
        </a:graphic>
      </p:graphicFrame>
    </p:spTree>
    <p:extLst>
      <p:ext uri="{BB962C8B-B14F-4D97-AF65-F5344CB8AC3E}">
        <p14:creationId xmlns:p14="http://schemas.microsoft.com/office/powerpoint/2010/main" val="83444407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Lst>
</file>

<file path=ppt/theme/theme1.xml><?xml version="1.0" encoding="utf-8"?>
<a:theme xmlns:a="http://schemas.openxmlformats.org/drawingml/2006/main" name="第一PPT，www.1ppt.com">
  <a:themeElements>
    <a:clrScheme name="自定义 1004">
      <a:dk1>
        <a:sysClr val="windowText" lastClr="000000"/>
      </a:dk1>
      <a:lt1>
        <a:sysClr val="window" lastClr="FFFFFF"/>
      </a:lt1>
      <a:dk2>
        <a:srgbClr val="44546A"/>
      </a:dk2>
      <a:lt2>
        <a:srgbClr val="E7E6E6"/>
      </a:lt2>
      <a:accent1>
        <a:srgbClr val="636889"/>
      </a:accent1>
      <a:accent2>
        <a:srgbClr val="8F93AE"/>
      </a:accent2>
      <a:accent3>
        <a:srgbClr val="636889"/>
      </a:accent3>
      <a:accent4>
        <a:srgbClr val="8F93AE"/>
      </a:accent4>
      <a:accent5>
        <a:srgbClr val="636889"/>
      </a:accent5>
      <a:accent6>
        <a:srgbClr val="8F93AE"/>
      </a:accent6>
      <a:hlink>
        <a:srgbClr val="636889"/>
      </a:hlink>
      <a:folHlink>
        <a:srgbClr val="8F93AE"/>
      </a:folHlink>
    </a:clrScheme>
    <a:fontScheme name="1212121">
      <a:majorFont>
        <a:latin typeface="汉仪雅酷黑 85W"/>
        <a:ea typeface="汉仪雅酷黑 85W"/>
        <a:cs typeface="Arial"/>
      </a:majorFont>
      <a:minorFont>
        <a:latin typeface="汉仪雅酷黑 85W"/>
        <a:ea typeface="汉仪正圆-55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161</TotalTime>
  <Words>991</Words>
  <Application>Microsoft Office PowerPoint</Application>
  <PresentationFormat>宽屏</PresentationFormat>
  <Paragraphs>308</Paragraphs>
  <Slides>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vt:i4>
      </vt:variant>
    </vt:vector>
  </HeadingPairs>
  <TitlesOfParts>
    <vt:vector size="19" baseType="lpstr">
      <vt:lpstr>Adobe 黑体 Std R</vt:lpstr>
      <vt:lpstr>-apple-system</vt:lpstr>
      <vt:lpstr>等线</vt:lpstr>
      <vt:lpstr>仿宋</vt:lpstr>
      <vt:lpstr>黑体</vt:lpstr>
      <vt:lpstr>华文新魏</vt:lpstr>
      <vt:lpstr>微软雅黑</vt:lpstr>
      <vt:lpstr>Arial</vt:lpstr>
      <vt:lpstr>Times New Roman</vt:lpstr>
      <vt:lpstr>Wingdings</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第一PPT</dc:creator>
  <cp:keywords>www.1ppt.com</cp:keywords>
  <dc:description>www.1ppt.com</dc:description>
  <cp:lastModifiedBy>Steven Xie</cp:lastModifiedBy>
  <cp:revision>45</cp:revision>
  <dcterms:created xsi:type="dcterms:W3CDTF">2020-08-12T08:16:00Z</dcterms:created>
  <dcterms:modified xsi:type="dcterms:W3CDTF">2024-11-28T15:32:46Z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EAB240052E7E49398ECD797BB9ED3088_12</vt:lpwstr>
  </property>
  <property fmtid="{D5CDD505-2E9C-101B-9397-08002B2CF9AE}" pid="3" name="KSOProductBuildVer">
    <vt:lpwstr>2052-12.1.0.18912</vt:lpwstr>
  </property>
  <property fmtid="{D5CDD505-2E9C-101B-9397-08002B2CF9AE}" pid="4" name="KSOTemplateUUID">
    <vt:lpwstr>v1.0_mb_B/KN8o/E+2EUgwLkrNieOg==</vt:lpwstr>
  </property>
</Properties>
</file>