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519" r:id="rId9"/>
    <p:sldId id="416" r:id="rId10"/>
    <p:sldId id="418" r:id="rId11"/>
    <p:sldId id="465" r:id="rId12"/>
    <p:sldId id="466" r:id="rId13"/>
    <p:sldId id="467" r:id="rId14"/>
    <p:sldId id="468" r:id="rId15"/>
    <p:sldId id="520" r:id="rId16"/>
    <p:sldId id="469" r:id="rId17"/>
    <p:sldId id="470" r:id="rId18"/>
    <p:sldId id="521" r:id="rId19"/>
    <p:sldId id="471" r:id="rId20"/>
    <p:sldId id="476" r:id="rId21"/>
    <p:sldId id="477" r:id="rId22"/>
    <p:sldId id="522" r:id="rId23"/>
    <p:sldId id="478" r:id="rId24"/>
    <p:sldId id="479" r:id="rId25"/>
    <p:sldId id="480" r:id="rId26"/>
    <p:sldId id="481" r:id="rId27"/>
    <p:sldId id="482" r:id="rId28"/>
    <p:sldId id="483" r:id="rId29"/>
    <p:sldId id="484" r:id="rId30"/>
    <p:sldId id="485" r:id="rId31"/>
    <p:sldId id="486" r:id="rId32"/>
    <p:sldId id="487" r:id="rId33"/>
    <p:sldId id="488" r:id="rId34"/>
    <p:sldId id="489" r:id="rId35"/>
    <p:sldId id="423" r:id="rId36"/>
    <p:sldId id="490" r:id="rId37"/>
    <p:sldId id="491" r:id="rId38"/>
    <p:sldId id="492" r:id="rId39"/>
    <p:sldId id="493" r:id="rId40"/>
    <p:sldId id="494" r:id="rId41"/>
    <p:sldId id="495" r:id="rId42"/>
    <p:sldId id="496" r:id="rId43"/>
    <p:sldId id="497" r:id="rId44"/>
    <p:sldId id="499" r:id="rId45"/>
    <p:sldId id="500" r:id="rId46"/>
    <p:sldId id="502" r:id="rId47"/>
    <p:sldId id="503" r:id="rId48"/>
    <p:sldId id="505" r:id="rId49"/>
    <p:sldId id="506" r:id="rId50"/>
    <p:sldId id="507" r:id="rId51"/>
    <p:sldId id="508" r:id="rId52"/>
    <p:sldId id="509" r:id="rId53"/>
    <p:sldId id="510" r:id="rId54"/>
    <p:sldId id="511" r:id="rId55"/>
    <p:sldId id="512" r:id="rId56"/>
    <p:sldId id="513" r:id="rId57"/>
    <p:sldId id="514" r:id="rId58"/>
    <p:sldId id="516" r:id="rId59"/>
    <p:sldId id="515" r:id="rId60"/>
    <p:sldId id="389" r:id="rId61"/>
  </p:sldIdLst>
  <p:sldSz cx="12192000" cy="6858000"/>
  <p:notesSz cx="7103745" cy="10234295"/>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9A47"/>
    <a:srgbClr val="EA4343"/>
    <a:srgbClr val="362828"/>
    <a:srgbClr val="E0EFDC"/>
    <a:srgbClr val="3E57C1"/>
    <a:srgbClr val="2B2F92"/>
    <a:srgbClr val="EFB58E"/>
    <a:srgbClr val="F33735"/>
    <a:srgbClr val="093759"/>
    <a:srgbClr val="127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542D831-374A-44CB-814A-449F3EE2DF6F}" styleName="{e542d831-374a-44cb-814a-449f3ee2df6f}">
    <a:wholeTbl>
      <a:tcTxStyle>
        <a:fontRef idx="none">
          <a:prstClr val="black"/>
        </a:fontRef>
      </a:tcTxStyle>
      <a:tcStyle>
        <a:tcBdr>
          <a:bottom>
            <a:ln w="38100" cmpd="sng">
              <a:solidFill>
                <a:srgbClr val="E5EEE4"/>
              </a:solidFill>
            </a:ln>
          </a:bottom>
        </a:tcBdr>
        <a:fill>
          <a:solidFill>
            <a:srgbClr val="FFFFFF"/>
          </a:solidFill>
        </a:fill>
      </a:tcStyle>
    </a:wholeTbl>
    <a:band1H>
      <a:tcTxStyle>
        <a:fontRef idx="none">
          <a:prstClr val="black"/>
        </a:fontRef>
      </a:tcTxStyle>
      <a:tcStyle>
        <a:tcBdr/>
        <a:fill>
          <a:solidFill>
            <a:srgbClr val="FFFFFF"/>
          </a:solidFill>
        </a:fill>
      </a:tcStyle>
    </a:band1H>
    <a:band2H>
      <a:tcTxStyle>
        <a:fontRef idx="none">
          <a:prstClr val="black"/>
        </a:fontRef>
      </a:tcTxStyle>
      <a:tcStyle>
        <a:tcBdr/>
        <a:fill>
          <a:solidFill>
            <a:srgbClr val="F6F6F6"/>
          </a:solidFill>
        </a:fill>
      </a:tcStyle>
    </a:band2H>
    <a:firstRow>
      <a:tcTxStyle>
        <a:fontRef idx="none">
          <a:prstClr val="black"/>
        </a:fontRef>
      </a:tcTxStyle>
      <a:tcStyle>
        <a:tcBdr>
          <a:insideV>
            <a:ln w="12700" cmpd="sng">
              <a:solidFill>
                <a:srgbClr val="FFFFFF"/>
              </a:solidFill>
            </a:ln>
          </a:insideV>
        </a:tcBdr>
        <a:fill>
          <a:solidFill>
            <a:srgbClr val="E5EEE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gs" Target="tags/tag86.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霍兰德的人格类型理论是一种非常实用的理论，当你面临多个职业选择时，该理论可以很好地帮助你。比如，在毕业时是选择国企、私企还是外企，是选择从事技术研发还是市场销售，是选择从事教育事业还是到企业工作，等等。同时，该理论还可以帮助个人进一步明确未来的职业发展方向。人格类型理论强调个人特质与职业之间的匹配关系。我们在使用时需要借助霍兰德的职业自我探索量表（self-directed search，SDS）进行自我探索，分析我们的人格特点，找到最能发挥我们优势的职业环境。</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人职匹配实际上是一个持续不断的过程，在这一过程中，每个人都在根据自己的天资、能力、动机、需要、态度和价值观等慢慢地形成较为明晰的、与职业有关的自我概念。随着一个人对自己越来越了解，这个人就会越来越明显地形成一个占主要地位的职业锚。通俗地说，职业锚就是当一个人不得不做出选择的时候，他无论如何都不会放弃的职业中的一种至关重要的东西。也许有些人一直都不知道自己的职业锚是什么，直到他们不得不做出某种重大选择时才知道。比如，在选择接受公司将自己晋升到总部的决定，还是辞去现职转而开办和经营自己的公司的时候，在这一关口，一个人过去的所有工作经历、兴趣、</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职业锚是人们在选择并发展自己的职业时所围绕的中心。它就像一艘船的船锚，将船锚抛到水底，当风起时，船只会在锚的周围移动，而不会离开锚的范围。在职业选择和发展过程中，有时我们的职业选择和发展会偏离最佳定位，但是不会远离职业锚。当我们对自身的能力、价值观、需要以及工作情境等形成更加清晰、全面的认识时，我们会逐步回到职业锚的最佳位置。</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九阶段理论认为，个体的职业生涯发展是一个有次序、具有固定形态的过程，每个阶段的发展都是可以预测的。该理论将个人的整个职业生涯发展进行了阶段划分，并指出了各个阶段所扮演的职业角色、所处的职业状态以及需承担的发展任务，为我们进行职业生涯规划提供了很好的理论依据。</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注意：决策是一个反复的过程，因此 CASVE 循环也是一个不断循环的过程。比如，在执行阶段之后，个体又回到沟通阶段，以确定已经做出的选择是不是好的——现实与理想状态间的差距是否已经被消除。如果 CASVE 循环的问题解决过程是成功的，那么原先在沟通阶段体验到的消极情感就会转化为积极的了。如果仍然是消极的，那么就需要再次进入 CASVE 循环。在问题解决和决策过程中，很多时候人们会很快地完成CASVE 循环的五个阶段，或者在某一个特定的阶段稍有延迟。CASVE 循环无论是在解决个人问题还是在解决团体问题方面都非常有用。用系统的方法思考这五个阶段能够为我们提供一个有用的工具，使我们快速地进行职业规划。</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决策平衡单是进行职业选择时的一个非常实用的工具。我们在发现自己感兴趣的职业方向，并对几个候选的选项有了深入了解之后，往往会陷入无法选择的境地，就像我们通常看见的很多优秀的毕业生拿着大量的面试通知却无从选择一样，因为每个选择都很诱人。这时应该怎么办呢？可以使用决策平衡单来帮我们做决定。</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一个人是否能真正掌握自己的命运取决于自己对命运的观念。我们应该“心怀感激接受‘命’，积极主动改变‘运’”。</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人生处处面临选择。在选择时，只有学会放弃，才能使自己更宽容、更睿智，不患得患失。当需要放弃时，就果断地放弃，放得下，才能走得远。有所放弃，才能有所追求。什么也不愿意放弃的人，反而会失去最珍贵的东西。我们应该明白：有小失，才能有大得；有局部之失，才能有整体之得。每当面临重要抉择时，请记住追随你的内心。</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3.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image" Target="../media/image16.png"/><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image" Target="../media/image4.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image" Target="../media/image29.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42.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7" Type="http://schemas.openxmlformats.org/officeDocument/2006/relationships/notesSlide" Target="../notesSlides/notesSlide37.xml"/><Relationship Id="rId16" Type="http://schemas.openxmlformats.org/officeDocument/2006/relationships/slideLayout" Target="../slideLayouts/slideLayout2.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image" Target="../media/image35.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image" Target="../media/image36.jpeg"/></Relationships>
</file>

<file path=ppt/slides/_rels/slide45.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8" Type="http://schemas.openxmlformats.org/officeDocument/2006/relationships/notesSlide" Target="../notesSlides/notesSlide40.xml"/><Relationship Id="rId17" Type="http://schemas.openxmlformats.org/officeDocument/2006/relationships/slideLayout" Target="../slideLayouts/slideLayout2.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7.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8.jpe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40.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4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2.xml"/><Relationship Id="rId4" Type="http://schemas.openxmlformats.org/officeDocument/2006/relationships/tags" Target="../tags/tag83.xml"/><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45.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60595" cy="71310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261620" y="1413510"/>
            <a:ext cx="11824970" cy="4887595"/>
          </a:xfrm>
          <a:prstGeom prst="rect">
            <a:avLst/>
          </a:prstGeom>
          <a:noFill/>
        </p:spPr>
        <p:txBody>
          <a:bodyPr wrap="square" rtlCol="0" anchor="t">
            <a:spAutoFit/>
          </a:bodyPr>
          <a:p>
            <a:pPr indent="457200" fontAlgn="auto">
              <a:lnSpc>
                <a:spcPct val="130000"/>
              </a:lnSpc>
            </a:pPr>
            <a:r>
              <a:rPr lang="zh-CN" altLang="en-US" sz="2400" b="1">
                <a:highlight>
                  <a:srgbClr val="FFFF00"/>
                </a:highlight>
              </a:rPr>
              <a:t>（1）假设一。</a:t>
            </a:r>
            <a:r>
              <a:rPr lang="zh-CN" altLang="en-US" sz="2400"/>
              <a:t>大多数人可以被归纳为六种类型：现实型（realistic type，R）、研究型（investigative type，I）、艺术型（artistic type，A）、社会型（social type，S）、企业型（enterprising type，E）和常规型（conventional type，C），这六种类型按照一个固定的顺序可排成一个六边形（RIASEC），如图 2-1 所示。</a:t>
            </a:r>
            <a:endParaRPr lang="zh-CN" altLang="en-US" sz="2400"/>
          </a:p>
          <a:p>
            <a:pPr indent="457200" fontAlgn="auto">
              <a:lnSpc>
                <a:spcPct val="130000"/>
              </a:lnSpc>
            </a:pPr>
            <a:r>
              <a:rPr lang="zh-CN" altLang="en-US" sz="2400" b="1">
                <a:highlight>
                  <a:srgbClr val="FFFF00"/>
                </a:highlight>
              </a:rPr>
              <a:t>（2）假设二。</a:t>
            </a:r>
            <a:r>
              <a:rPr lang="zh-CN" altLang="en-US" sz="2400"/>
              <a:t>社会环境有六类：现实型（R）、研究型（I）、艺术型（A）、社会型（S）、企业型（E）和常规型（C），同样，这六大社会环境按照一个固定的顺序可排成一个六边形（RIASEC）。</a:t>
            </a:r>
            <a:endParaRPr lang="zh-CN" altLang="en-US" sz="2400"/>
          </a:p>
          <a:p>
            <a:pPr indent="457200" fontAlgn="auto">
              <a:lnSpc>
                <a:spcPct val="130000"/>
              </a:lnSpc>
            </a:pPr>
            <a:r>
              <a:rPr lang="zh-CN" altLang="en-US" sz="2400" b="1">
                <a:highlight>
                  <a:srgbClr val="FFFF00"/>
                </a:highlight>
              </a:rPr>
              <a:t>（3）假设三。</a:t>
            </a:r>
            <a:r>
              <a:rPr lang="zh-CN" altLang="en-US" sz="2400"/>
              <a:t>人总是寻找适合个人人格类型的环境，锻炼相应的技巧与能力，从而表现出各自的态度及价值观，面对相似的问题，扮演相似的角色。</a:t>
            </a:r>
            <a:endParaRPr lang="zh-CN" altLang="en-US" sz="2400"/>
          </a:p>
          <a:p>
            <a:pPr indent="457200" fontAlgn="auto">
              <a:lnSpc>
                <a:spcPct val="130000"/>
              </a:lnSpc>
            </a:pPr>
            <a:r>
              <a:rPr lang="zh-CN" altLang="en-US" sz="2400" b="1">
                <a:highlight>
                  <a:srgbClr val="FFFF00"/>
                </a:highlight>
              </a:rPr>
              <a:t>（4）假设四。</a:t>
            </a:r>
            <a:r>
              <a:rPr lang="zh-CN" altLang="en-US" sz="2400"/>
              <a:t>一个人的行为表现是由他的人格与他所处的环境交互决定的。</a:t>
            </a:r>
            <a:endParaRPr lang="zh-CN" altLang="en-US" sz="2400"/>
          </a:p>
        </p:txBody>
      </p:sp>
      <p:sp>
        <p:nvSpPr>
          <p:cNvPr id="22" name="Rectangle 30"/>
          <p:cNvSpPr txBox="1">
            <a:spLocks noRot="1" noChangeArrowheads="1"/>
          </p:cNvSpPr>
          <p:nvPr/>
        </p:nvSpPr>
        <p:spPr bwMode="auto">
          <a:xfrm>
            <a:off x="581025" y="89154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C00000"/>
                </a:solidFill>
                <a:latin typeface="思源黑体 CN Bold" panose="020B0800000000000000" pitchFamily="34" charset="-128"/>
                <a:ea typeface="思源黑体 CN Bold" panose="020B0800000000000000" pitchFamily="34" charset="-128"/>
                <a:sym typeface="+mn-lt"/>
              </a:rPr>
              <a:t>1. 四项</a:t>
            </a:r>
            <a:r>
              <a:rPr lang="zh-CN" altLang="en-US" sz="2800" b="1" dirty="0">
                <a:solidFill>
                  <a:srgbClr val="C00000"/>
                </a:solidFill>
                <a:latin typeface="思源黑体 CN Bold" panose="020B0800000000000000" pitchFamily="34" charset="-128"/>
                <a:ea typeface="思源黑体 CN Bold" panose="020B0800000000000000" pitchFamily="34" charset="-128"/>
                <a:sym typeface="+mn-lt"/>
              </a:rPr>
              <a:t>核心假设</a:t>
            </a:r>
            <a:endParaRPr lang="zh-CN" altLang="en-US" sz="2800" b="1" dirty="0">
              <a:solidFill>
                <a:srgbClr val="C00000"/>
              </a:solidFill>
              <a:latin typeface="思源黑体 CN Bold" panose="020B0800000000000000" pitchFamily="34" charset="-128"/>
              <a:ea typeface="思源黑体 CN Bold" panose="020B0800000000000000" pitchFamily="34" charset="-128"/>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11" name="组合 10"/>
          <p:cNvGrpSpPr/>
          <p:nvPr/>
        </p:nvGrpSpPr>
        <p:grpSpPr>
          <a:xfrm>
            <a:off x="184150" y="1727200"/>
            <a:ext cx="11725910" cy="4210050"/>
            <a:chOff x="290" y="2510"/>
            <a:chExt cx="18466" cy="6630"/>
          </a:xfrm>
        </p:grpSpPr>
        <p:pic>
          <p:nvPicPr>
            <p:cNvPr id="3" name="图片 2"/>
            <p:cNvPicPr>
              <a:picLocks noChangeAspect="1"/>
            </p:cNvPicPr>
            <p:nvPr/>
          </p:nvPicPr>
          <p:blipFill>
            <a:blip r:embed="rId1"/>
            <a:stretch>
              <a:fillRect/>
            </a:stretch>
          </p:blipFill>
          <p:spPr>
            <a:xfrm>
              <a:off x="5934" y="2510"/>
              <a:ext cx="8235" cy="6630"/>
            </a:xfrm>
            <a:prstGeom prst="rect">
              <a:avLst/>
            </a:prstGeom>
          </p:spPr>
        </p:pic>
        <p:sp>
          <p:nvSpPr>
            <p:cNvPr id="4" name="文本框 3"/>
            <p:cNvSpPr txBox="1"/>
            <p:nvPr/>
          </p:nvSpPr>
          <p:spPr>
            <a:xfrm>
              <a:off x="1964" y="2757"/>
              <a:ext cx="5374" cy="628"/>
            </a:xfrm>
            <a:prstGeom prst="rect">
              <a:avLst/>
            </a:prstGeom>
            <a:noFill/>
          </p:spPr>
          <p:txBody>
            <a:bodyPr wrap="square" rtlCol="0" anchor="t">
              <a:spAutoFit/>
            </a:bodyPr>
            <a:p>
              <a:r>
                <a:rPr lang="zh-CN" altLang="en-US" sz="2000">
                  <a:sym typeface="+mn-ea"/>
                </a:rPr>
                <a:t>现实型（realistic type，R）</a:t>
              </a:r>
              <a:endParaRPr lang="zh-CN" altLang="en-US" sz="2000">
                <a:sym typeface="+mn-ea"/>
              </a:endParaRPr>
            </a:p>
          </p:txBody>
        </p:sp>
        <p:sp>
          <p:nvSpPr>
            <p:cNvPr id="6" name="文本框 5"/>
            <p:cNvSpPr txBox="1"/>
            <p:nvPr/>
          </p:nvSpPr>
          <p:spPr>
            <a:xfrm>
              <a:off x="12644" y="2794"/>
              <a:ext cx="5744" cy="628"/>
            </a:xfrm>
            <a:prstGeom prst="rect">
              <a:avLst/>
            </a:prstGeom>
            <a:noFill/>
          </p:spPr>
          <p:txBody>
            <a:bodyPr wrap="square" rtlCol="0" anchor="t">
              <a:spAutoFit/>
            </a:bodyPr>
            <a:p>
              <a:r>
                <a:rPr lang="zh-CN" altLang="en-US" sz="2000">
                  <a:sym typeface="+mn-ea"/>
                </a:rPr>
                <a:t>研究型（investigative type，I）</a:t>
              </a:r>
              <a:endParaRPr lang="zh-CN" altLang="en-US" sz="2000">
                <a:sym typeface="+mn-ea"/>
              </a:endParaRPr>
            </a:p>
          </p:txBody>
        </p:sp>
        <p:sp>
          <p:nvSpPr>
            <p:cNvPr id="7" name="文本框 6"/>
            <p:cNvSpPr txBox="1"/>
            <p:nvPr/>
          </p:nvSpPr>
          <p:spPr>
            <a:xfrm>
              <a:off x="13825" y="5086"/>
              <a:ext cx="4931" cy="628"/>
            </a:xfrm>
            <a:prstGeom prst="rect">
              <a:avLst/>
            </a:prstGeom>
            <a:noFill/>
          </p:spPr>
          <p:txBody>
            <a:bodyPr wrap="square" rtlCol="0" anchor="t">
              <a:spAutoFit/>
            </a:bodyPr>
            <a:p>
              <a:r>
                <a:rPr lang="zh-CN" altLang="en-US" sz="2000">
                  <a:sym typeface="+mn-ea"/>
                </a:rPr>
                <a:t>艺术型（artistic type，A）</a:t>
              </a:r>
              <a:endParaRPr lang="zh-CN" altLang="en-US" sz="2000">
                <a:sym typeface="+mn-ea"/>
              </a:endParaRPr>
            </a:p>
          </p:txBody>
        </p:sp>
        <p:sp>
          <p:nvSpPr>
            <p:cNvPr id="8" name="文本框 7"/>
            <p:cNvSpPr txBox="1"/>
            <p:nvPr/>
          </p:nvSpPr>
          <p:spPr>
            <a:xfrm>
              <a:off x="12399" y="7707"/>
              <a:ext cx="4962" cy="628"/>
            </a:xfrm>
            <a:prstGeom prst="rect">
              <a:avLst/>
            </a:prstGeom>
            <a:noFill/>
          </p:spPr>
          <p:txBody>
            <a:bodyPr wrap="square" rtlCol="0" anchor="t">
              <a:spAutoFit/>
            </a:bodyPr>
            <a:p>
              <a:r>
                <a:rPr lang="zh-CN" altLang="en-US" sz="2000">
                  <a:sym typeface="+mn-ea"/>
                </a:rPr>
                <a:t>社会型（social type，S）</a:t>
              </a:r>
              <a:endParaRPr lang="zh-CN" altLang="en-US" sz="2000">
                <a:sym typeface="+mn-ea"/>
              </a:endParaRPr>
            </a:p>
          </p:txBody>
        </p:sp>
        <p:sp>
          <p:nvSpPr>
            <p:cNvPr id="9" name="文本框 8"/>
            <p:cNvSpPr txBox="1"/>
            <p:nvPr/>
          </p:nvSpPr>
          <p:spPr>
            <a:xfrm>
              <a:off x="1368" y="7707"/>
              <a:ext cx="5970" cy="628"/>
            </a:xfrm>
            <a:prstGeom prst="rect">
              <a:avLst/>
            </a:prstGeom>
            <a:noFill/>
          </p:spPr>
          <p:txBody>
            <a:bodyPr wrap="square" rtlCol="0" anchor="t">
              <a:spAutoFit/>
            </a:bodyPr>
            <a:p>
              <a:r>
                <a:rPr lang="zh-CN" altLang="en-US" sz="2000">
                  <a:sym typeface="+mn-ea"/>
                </a:rPr>
                <a:t>企业型（enterprising type，E）</a:t>
              </a:r>
              <a:endParaRPr lang="zh-CN" altLang="en-US" sz="2000">
                <a:sym typeface="+mn-ea"/>
              </a:endParaRPr>
            </a:p>
          </p:txBody>
        </p:sp>
        <p:sp>
          <p:nvSpPr>
            <p:cNvPr id="10" name="文本框 9"/>
            <p:cNvSpPr txBox="1"/>
            <p:nvPr/>
          </p:nvSpPr>
          <p:spPr>
            <a:xfrm>
              <a:off x="290" y="5072"/>
              <a:ext cx="6011" cy="628"/>
            </a:xfrm>
            <a:prstGeom prst="rect">
              <a:avLst/>
            </a:prstGeom>
            <a:noFill/>
          </p:spPr>
          <p:txBody>
            <a:bodyPr wrap="square" rtlCol="0" anchor="t">
              <a:spAutoFit/>
            </a:bodyPr>
            <a:p>
              <a:r>
                <a:rPr lang="zh-CN" altLang="en-US" sz="2000">
                  <a:sym typeface="+mn-ea"/>
                </a:rPr>
                <a:t>常规型（conventional type，C）</a:t>
              </a:r>
              <a:endParaRPr lang="zh-CN" altLang="en-US" sz="2000">
                <a:sym typeface="+mn-ea"/>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14325" y="1403350"/>
            <a:ext cx="11764645" cy="5035550"/>
          </a:xfrm>
          <a:prstGeom prst="rect">
            <a:avLst/>
          </a:prstGeom>
          <a:noFill/>
        </p:spPr>
        <p:txBody>
          <a:bodyPr wrap="square" rtlCol="0" anchor="t">
            <a:noAutofit/>
          </a:bodyPr>
          <a:p>
            <a:pPr indent="457200" fontAlgn="auto">
              <a:lnSpc>
                <a:spcPct val="130000"/>
              </a:lnSpc>
            </a:pPr>
            <a:r>
              <a:rPr lang="zh-CN" altLang="en-US" sz="2400" b="1">
                <a:highlight>
                  <a:srgbClr val="FFFF00"/>
                </a:highlight>
              </a:rPr>
              <a:t>（1）一致性。</a:t>
            </a:r>
            <a:r>
              <a:rPr lang="zh-CN" altLang="en-US" sz="2400"/>
              <a:t>类型之间在心理上一致的程度。</a:t>
            </a:r>
            <a:r>
              <a:rPr lang="zh-CN" altLang="en-US" sz="2400">
                <a:latin typeface="楷体" panose="02010609060101010101" charset="-122"/>
                <a:ea typeface="楷体" panose="02010609060101010101" charset="-122"/>
              </a:rPr>
              <a:t>比如，现实型和研究型在某些性质上有共通的地方，表现为不善交际、喜欢做事而不善于与人接触、较男性化等，我们称这两种类型的一致性高。反之，常规型和艺术型的一致性偏低，因为两者所具有的特点是完全不同的，如前者顺从性大，后者独创性强。</a:t>
            </a:r>
            <a:r>
              <a:rPr lang="zh-CN" altLang="en-US" sz="2400"/>
              <a:t>各类型的一致性程度可以用它们在人格六边形模型上的距离表示：一致性高的，它们在人格六边形模型上的位置是临近的，如 RI、RC ；一致性中等的，它们在人格六边形模型上的位置是相隔一角的，如 RA、RE ；一致性低的，它们在人格六边形模型上的位置是相对的，如 RS。</a:t>
            </a:r>
            <a:endParaRPr lang="zh-CN" altLang="en-US" sz="2400"/>
          </a:p>
          <a:p>
            <a:pPr indent="457200" fontAlgn="auto">
              <a:lnSpc>
                <a:spcPct val="130000"/>
              </a:lnSpc>
            </a:pPr>
            <a:r>
              <a:rPr lang="zh-CN" altLang="en-US" sz="2400" b="1">
                <a:highlight>
                  <a:srgbClr val="FFFF00"/>
                </a:highlight>
              </a:rPr>
              <a:t>（2）区分性。</a:t>
            </a:r>
            <a:r>
              <a:rPr lang="zh-CN" altLang="en-US" sz="2400"/>
              <a:t>某些人或某些职业环境的界定较为清晰，较为接近某一类型，而与其他类型相似甚少，这种情况表示区分性较高；若某些人与多种类型相近，则表示他们的区分性较低。</a:t>
            </a:r>
            <a:endParaRPr lang="zh-CN" altLang="en-US" sz="2400"/>
          </a:p>
          <a:p>
            <a:pPr indent="457200" fontAlgn="auto">
              <a:lnSpc>
                <a:spcPct val="130000"/>
              </a:lnSpc>
            </a:pPr>
            <a:endParaRPr lang="zh-CN" altLang="en-US" sz="2400"/>
          </a:p>
        </p:txBody>
      </p:sp>
      <p:sp>
        <p:nvSpPr>
          <p:cNvPr id="22" name="Rectangle 30"/>
          <p:cNvSpPr txBox="1">
            <a:spLocks noRot="1" noChangeArrowheads="1"/>
          </p:cNvSpPr>
          <p:nvPr/>
        </p:nvSpPr>
        <p:spPr bwMode="auto">
          <a:xfrm>
            <a:off x="568325" y="88138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C00000"/>
                </a:solidFill>
                <a:latin typeface="思源黑体 CN Bold" panose="020B0800000000000000" pitchFamily="34" charset="-128"/>
                <a:ea typeface="思源黑体 CN Bold" panose="020B0800000000000000" pitchFamily="34" charset="-128"/>
                <a:sym typeface="+mn-lt"/>
              </a:rPr>
              <a:t>2. 三个辅助假设</a:t>
            </a:r>
            <a:endParaRPr lang="zh-CN" altLang="en-US" sz="2800" b="1" dirty="0">
              <a:solidFill>
                <a:srgbClr val="C00000"/>
              </a:solidFill>
              <a:latin typeface="思源黑体 CN Bold" panose="020B0800000000000000" pitchFamily="34" charset="-128"/>
              <a:ea typeface="思源黑体 CN Bold" panose="020B0800000000000000" pitchFamily="34" charset="-128"/>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1155" y="876300"/>
            <a:ext cx="11675745" cy="2248535"/>
          </a:xfrm>
          <a:prstGeom prst="rect">
            <a:avLst/>
          </a:prstGeom>
          <a:noFill/>
        </p:spPr>
        <p:txBody>
          <a:bodyPr wrap="square" rtlCol="0" anchor="t">
            <a:noAutofit/>
          </a:bodyPr>
          <a:p>
            <a:pPr indent="457200" fontAlgn="auto">
              <a:lnSpc>
                <a:spcPct val="130000"/>
              </a:lnSpc>
            </a:pPr>
            <a:r>
              <a:rPr lang="zh-CN" altLang="en-US" sz="2400" b="1">
                <a:highlight>
                  <a:srgbClr val="FFFF00"/>
                </a:highlight>
                <a:sym typeface="+mn-ea"/>
              </a:rPr>
              <a:t>（3）适配性：</a:t>
            </a:r>
            <a:r>
              <a:rPr lang="zh-CN" altLang="en-US" sz="2400">
                <a:sym typeface="+mn-ea"/>
              </a:rPr>
              <a:t>人格类型与职业类型的匹配程度。适配性可以预测个人的职业满意度、稳定性及职业成就。</a:t>
            </a:r>
            <a:r>
              <a:rPr lang="zh-CN" altLang="en-US" sz="2400">
                <a:latin typeface="楷体" panose="02010609060101010101" charset="-122"/>
                <a:ea typeface="楷体" panose="02010609060101010101" charset="-122"/>
                <a:sym typeface="+mn-ea"/>
              </a:rPr>
              <a:t>如研究型的人需要有研究型的职业环境，只有这种职业环境才能给他所需要的机会与奖励。</a:t>
            </a:r>
            <a:r>
              <a:rPr lang="zh-CN" altLang="en-US" sz="2400">
                <a:sym typeface="+mn-ea"/>
              </a:rPr>
              <a:t>适配性是霍兰德三个辅助假设理论中最为重要的一个假设。</a:t>
            </a:r>
            <a:endParaRPr lang="zh-CN" altLang="en-US" sz="2400">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054985" y="2521585"/>
            <a:ext cx="5569585" cy="40151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996950"/>
            <a:ext cx="10923270" cy="398780"/>
          </a:xfrm>
          <a:prstGeom prst="rect">
            <a:avLst/>
          </a:prstGeom>
          <a:noFill/>
        </p:spPr>
        <p:txBody>
          <a:bodyPr wrap="square" rtlCol="0" anchor="t">
            <a:spAutoFit/>
          </a:bodyPr>
          <a:p>
            <a:pPr indent="457200" fontAlgn="auto">
              <a:lnSpc>
                <a:spcPct val="100000"/>
              </a:lnSpc>
            </a:pPr>
            <a:r>
              <a:rPr lang="zh-CN" altLang="en-US" sz="2000"/>
              <a:t>霍兰德人格类型理论如表 2-1 所示。</a:t>
            </a:r>
            <a:endParaRPr lang="zh-CN" altLang="en-US" sz="2000"/>
          </a:p>
        </p:txBody>
      </p:sp>
      <p:pic>
        <p:nvPicPr>
          <p:cNvPr id="3" name="图片 2"/>
          <p:cNvPicPr>
            <a:picLocks noChangeAspect="1"/>
          </p:cNvPicPr>
          <p:nvPr/>
        </p:nvPicPr>
        <p:blipFill>
          <a:blip r:embed="rId1"/>
          <a:stretch>
            <a:fillRect/>
          </a:stretch>
        </p:blipFill>
        <p:spPr>
          <a:xfrm>
            <a:off x="2230755" y="1422400"/>
            <a:ext cx="7730490" cy="50888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7" name="组合 6"/>
          <p:cNvGrpSpPr/>
          <p:nvPr/>
        </p:nvGrpSpPr>
        <p:grpSpPr>
          <a:xfrm>
            <a:off x="2082165" y="1116965"/>
            <a:ext cx="8047990" cy="5032375"/>
            <a:chOff x="3262" y="1369"/>
            <a:chExt cx="12674" cy="7925"/>
          </a:xfrm>
        </p:grpSpPr>
        <p:pic>
          <p:nvPicPr>
            <p:cNvPr id="4" name="图片 3"/>
            <p:cNvPicPr>
              <a:picLocks noChangeAspect="1"/>
            </p:cNvPicPr>
            <p:nvPr/>
          </p:nvPicPr>
          <p:blipFill>
            <a:blip r:embed="rId1"/>
            <a:stretch>
              <a:fillRect/>
            </a:stretch>
          </p:blipFill>
          <p:spPr>
            <a:xfrm>
              <a:off x="3262" y="1369"/>
              <a:ext cx="12675" cy="4485"/>
            </a:xfrm>
            <a:prstGeom prst="rect">
              <a:avLst/>
            </a:prstGeom>
          </p:spPr>
        </p:pic>
        <p:pic>
          <p:nvPicPr>
            <p:cNvPr id="6" name="图片 5"/>
            <p:cNvPicPr>
              <a:picLocks noChangeAspect="1"/>
            </p:cNvPicPr>
            <p:nvPr/>
          </p:nvPicPr>
          <p:blipFill>
            <a:blip r:embed="rId2"/>
            <a:stretch>
              <a:fillRect/>
            </a:stretch>
          </p:blipFill>
          <p:spPr>
            <a:xfrm>
              <a:off x="3279" y="5770"/>
              <a:ext cx="12630" cy="3525"/>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理论</a:t>
            </a:r>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点睛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97815" y="929005"/>
            <a:ext cx="11690350" cy="2608580"/>
          </a:xfrm>
          <a:prstGeom prst="rect">
            <a:avLst/>
          </a:prstGeom>
          <a:noFill/>
        </p:spPr>
        <p:txBody>
          <a:bodyPr wrap="square" rtlCol="0" anchor="t">
            <a:noAutofit/>
          </a:bodyPr>
          <a:p>
            <a:pPr indent="457200" algn="l">
              <a:lnSpc>
                <a:spcPct val="130000"/>
              </a:lnSpc>
              <a:buClrTx/>
              <a:buSzTx/>
              <a:buFontTx/>
            </a:pPr>
            <a:r>
              <a:rPr lang="en-US" altLang="zh-CN" sz="2400"/>
              <a:t>  </a:t>
            </a:r>
            <a:r>
              <a:rPr lang="zh-CN" altLang="en-US" sz="2400"/>
              <a:t>霍兰德的人格类型理论是一种非常实用的理论，当你面临多个职业选择时，该理论可以很好地帮助你。比如，在毕业时是选择国企、私企还是外企，是选择从事技术研发还是市场销售，是选择从事教育事业还是到企业工作，等等。同时，该理论还可以帮助个人进一步明确未来的职业发展方向。人格类型理论强调个人特质与职业之间的匹配关系。我们在使用时需要借助霍兰德的职业自我探索量表（self-directed search，SDS）进行自我探索，分析我们的人格特点，找到最能发挥我们优势的职业环境。</a:t>
            </a:r>
            <a:endParaRPr lang="zh-CN" altLang="en-US" sz="2400"/>
          </a:p>
        </p:txBody>
      </p:sp>
      <p:pic>
        <p:nvPicPr>
          <p:cNvPr id="4" name="图片 3"/>
          <p:cNvPicPr>
            <a:picLocks noChangeAspect="1"/>
          </p:cNvPicPr>
          <p:nvPr/>
        </p:nvPicPr>
        <p:blipFill>
          <a:blip r:embed="rId1"/>
          <a:stretch>
            <a:fillRect/>
          </a:stretch>
        </p:blipFill>
        <p:spPr>
          <a:xfrm>
            <a:off x="3553460" y="3896360"/>
            <a:ext cx="4405630" cy="25984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46710" y="1558290"/>
            <a:ext cx="6765925" cy="4688840"/>
          </a:xfrm>
          <a:prstGeom prst="rect">
            <a:avLst/>
          </a:prstGeom>
          <a:noFill/>
        </p:spPr>
        <p:txBody>
          <a:bodyPr wrap="square" rtlCol="0" anchor="t">
            <a:noAutofit/>
          </a:bodyPr>
          <a:p>
            <a:pPr indent="457200" fontAlgn="auto">
              <a:lnSpc>
                <a:spcPct val="130000"/>
              </a:lnSpc>
            </a:pPr>
            <a:r>
              <a:rPr lang="zh-CN" altLang="en-US" sz="2400" b="1">
                <a:solidFill>
                  <a:srgbClr val="FF0000"/>
                </a:solidFill>
              </a:rPr>
              <a:t>1. 什么是职业锚</a:t>
            </a:r>
            <a:endParaRPr lang="zh-CN" altLang="en-US" sz="2400"/>
          </a:p>
          <a:p>
            <a:pPr indent="457200" fontAlgn="auto">
              <a:lnSpc>
                <a:spcPct val="130000"/>
              </a:lnSpc>
            </a:pPr>
            <a:r>
              <a:rPr lang="en-US" altLang="zh-CN" sz="2000"/>
              <a:t> </a:t>
            </a:r>
            <a:r>
              <a:rPr lang="zh-CN" altLang="en-US" sz="2000"/>
              <a:t>1961—1963 年，美国麻省理工学院斯隆管理学院的 44 名毕业生自愿组成一个专门小组，配合本学院的</a:t>
            </a:r>
            <a:r>
              <a:rPr lang="zh-CN" altLang="en-US" sz="2000">
                <a:solidFill>
                  <a:srgbClr val="389A47"/>
                </a:solidFill>
              </a:rPr>
              <a:t>施恩</a:t>
            </a:r>
            <a:r>
              <a:rPr lang="zh-CN" altLang="en-US" sz="2000"/>
              <a:t>教授开展关于个人职业发展和组织职业管理的调查与研究。施恩在他们毕业半年和 1 年后分别与他们进行了面谈，在他们毕业 5 年后进行了问卷调查。1973年，施恩请他们返回麻省理工学院，就他们的职业和生活进行面谈和调查。施恩在对他们的跟踪调查和对许多公司、个人及团队的调查中发现，一个人在选择和发展一生的职业生涯时都会围绕一个中心，这个中心就是职业锚（career anchor）。</a:t>
            </a:r>
            <a:endParaRPr lang="zh-CN" altLang="en-US" sz="2000"/>
          </a:p>
        </p:txBody>
      </p:sp>
      <p:sp>
        <p:nvSpPr>
          <p:cNvPr id="22" name="Rectangle 30"/>
          <p:cNvSpPr txBox="1">
            <a:spLocks noRot="1" noChangeArrowheads="1"/>
          </p:cNvSpPr>
          <p:nvPr/>
        </p:nvSpPr>
        <p:spPr bwMode="auto">
          <a:xfrm>
            <a:off x="346710" y="103632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（二）职业锚理论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0" name="图片 99"/>
          <p:cNvPicPr/>
          <p:nvPr/>
        </p:nvPicPr>
        <p:blipFill>
          <a:blip r:embed="rId1"/>
          <a:stretch>
            <a:fillRect/>
          </a:stretch>
        </p:blipFill>
        <p:spPr>
          <a:xfrm>
            <a:off x="7112635" y="1813560"/>
            <a:ext cx="5079365" cy="383413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062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553720" y="658495"/>
            <a:ext cx="5774055" cy="570865"/>
          </a:xfrm>
          <a:prstGeom prst="rect">
            <a:avLst/>
          </a:prstGeom>
          <a:noFill/>
        </p:spPr>
        <p:txBody>
          <a:bodyPr wrap="square" rtlCol="0" anchor="t">
            <a:spAutoFit/>
          </a:bodyPr>
          <a:p>
            <a:pPr indent="457200" fontAlgn="auto">
              <a:lnSpc>
                <a:spcPct val="130000"/>
              </a:lnSpc>
            </a:pPr>
            <a:r>
              <a:rPr lang="zh-CN" altLang="en-US" sz="2400" b="1">
                <a:solidFill>
                  <a:srgbClr val="FF0000"/>
                </a:solidFill>
              </a:rPr>
              <a:t>2. 职业锚的类型</a:t>
            </a:r>
            <a:endParaRPr lang="zh-CN" altLang="en-US" sz="2400" b="1">
              <a:solidFill>
                <a:srgbClr val="FF0000"/>
              </a:solidFill>
            </a:endParaRPr>
          </a:p>
        </p:txBody>
      </p:sp>
      <p:graphicFrame>
        <p:nvGraphicFramePr>
          <p:cNvPr id="3" name="表格 2"/>
          <p:cNvGraphicFramePr/>
          <p:nvPr>
            <p:custDataLst>
              <p:tags r:id="rId1"/>
            </p:custDataLst>
          </p:nvPr>
        </p:nvGraphicFramePr>
        <p:xfrm>
          <a:off x="234315" y="1228725"/>
          <a:ext cx="11743690" cy="5386705"/>
        </p:xfrm>
        <a:graphic>
          <a:graphicData uri="http://schemas.openxmlformats.org/drawingml/2006/table">
            <a:tbl>
              <a:tblPr firstRow="1" bandRow="1">
                <a:tableStyleId>{E542D831-374A-44CB-814A-449F3EE2DF6F}</a:tableStyleId>
              </a:tblPr>
              <a:tblGrid>
                <a:gridCol w="2139315"/>
                <a:gridCol w="9604375"/>
              </a:tblGrid>
              <a:tr h="435610">
                <a:tc>
                  <a:txBody>
                    <a:bodyPr/>
                    <a:p>
                      <a:pPr algn="ctr">
                        <a:buNone/>
                      </a:pPr>
                      <a:r>
                        <a:rPr lang="zh-CN" altLang="en-US" sz="2000" b="1">
                          <a:solidFill>
                            <a:srgbClr val="389A47"/>
                          </a:solidFill>
                        </a:rPr>
                        <a:t>类型</a:t>
                      </a:r>
                      <a:endParaRPr lang="zh-CN" altLang="en-US" sz="2000" b="1">
                        <a:solidFill>
                          <a:srgbClr val="389A47"/>
                        </a:solidFill>
                      </a:endParaRPr>
                    </a:p>
                  </a:txBody>
                  <a:tcPr/>
                </a:tc>
                <a:tc>
                  <a:txBody>
                    <a:bodyPr/>
                    <a:p>
                      <a:pPr algn="ctr">
                        <a:buNone/>
                      </a:pPr>
                      <a:r>
                        <a:rPr lang="zh-CN" altLang="en-US" sz="2000" b="1">
                          <a:solidFill>
                            <a:srgbClr val="389A47"/>
                          </a:solidFill>
                        </a:rPr>
                        <a:t>描述</a:t>
                      </a:r>
                      <a:endParaRPr lang="zh-CN" altLang="en-US" sz="2000" b="1">
                        <a:solidFill>
                          <a:srgbClr val="389A47"/>
                        </a:solidFill>
                      </a:endParaRPr>
                    </a:p>
                  </a:txBody>
                  <a:tcPr/>
                </a:tc>
              </a:tr>
              <a:tr h="2225040">
                <a:tc>
                  <a:txBody>
                    <a:bodyPr/>
                    <a:p>
                      <a:pPr algn="ctr">
                        <a:buNone/>
                      </a:pPr>
                      <a:r>
                        <a:rPr lang="zh-CN" altLang="en-US" b="1">
                          <a:solidFill>
                            <a:srgbClr val="389A47"/>
                          </a:solidFill>
                        </a:rPr>
                        <a:t>（1）</a:t>
                      </a:r>
                      <a:endParaRPr lang="zh-CN" altLang="en-US" b="1">
                        <a:solidFill>
                          <a:srgbClr val="389A47"/>
                        </a:solidFill>
                      </a:endParaRPr>
                    </a:p>
                    <a:p>
                      <a:pPr algn="ctr">
                        <a:buNone/>
                      </a:pPr>
                      <a:r>
                        <a:rPr lang="zh-CN" altLang="en-US" b="1">
                          <a:solidFill>
                            <a:srgbClr val="389A47"/>
                          </a:solidFill>
                        </a:rPr>
                        <a:t>技术型职业锚</a:t>
                      </a:r>
                      <a:endParaRPr lang="zh-CN" altLang="en-US" b="1">
                        <a:solidFill>
                          <a:srgbClr val="389A47"/>
                        </a:solidFill>
                      </a:endParaRPr>
                    </a:p>
                  </a:txBody>
                  <a:tcPr anchor="ctr" anchorCtr="0"/>
                </a:tc>
                <a:tc>
                  <a:txBody>
                    <a:bodyPr/>
                    <a:p>
                      <a:pPr>
                        <a:buNone/>
                      </a:pPr>
                      <a:r>
                        <a:rPr lang="zh-CN" altLang="en-US" sz="2000"/>
                        <a:t>持这种职业锚的人愿意在专业领域里发展，追求在技术领域的成长、技能的提高以及应用这种技术的机会；注重个人在专业技术领域的进一步发展，喜欢面对挑战，独立开展工作，希望不受资源限制地开展自己认为正确的工作，大多从事工程技术、财务分析、系统分析、企业计划等工作；拒绝一般的管理性质的工作，因为这将意味着让他们放弃在技术领域的成就；追求在技术领域获得专家的肯定和认可，以及承担日益增多的富有挑战性的工作；主要看重的不是等级地位的大幅度提升，而是专业地位的提高和技术领域的扩大。</a:t>
                      </a:r>
                      <a:endParaRPr lang="zh-CN" altLang="en-US" sz="2000"/>
                    </a:p>
                  </a:txBody>
                  <a:tcPr anchor="ctr" anchorCtr="0"/>
                </a:tc>
              </a:tr>
              <a:tr h="1615440">
                <a:tc>
                  <a:txBody>
                    <a:bodyPr/>
                    <a:p>
                      <a:pPr algn="ctr">
                        <a:buNone/>
                      </a:pPr>
                      <a:r>
                        <a:rPr lang="zh-CN" altLang="en-US" b="1">
                          <a:solidFill>
                            <a:srgbClr val="389A47"/>
                          </a:solidFill>
                        </a:rPr>
                        <a:t>（2）</a:t>
                      </a:r>
                      <a:endParaRPr lang="zh-CN" altLang="en-US" b="1">
                        <a:solidFill>
                          <a:srgbClr val="389A47"/>
                        </a:solidFill>
                      </a:endParaRPr>
                    </a:p>
                    <a:p>
                      <a:pPr algn="ctr">
                        <a:buNone/>
                      </a:pPr>
                      <a:r>
                        <a:rPr lang="zh-CN" altLang="en-US" b="1">
                          <a:solidFill>
                            <a:srgbClr val="389A47"/>
                          </a:solidFill>
                        </a:rPr>
                        <a:t>管理型职业锚</a:t>
                      </a:r>
                      <a:endParaRPr lang="zh-CN" altLang="en-US" b="1">
                        <a:solidFill>
                          <a:srgbClr val="389A47"/>
                        </a:solidFill>
                      </a:endParaRPr>
                    </a:p>
                  </a:txBody>
                  <a:tcPr anchor="ctr" anchorCtr="0"/>
                </a:tc>
                <a:tc>
                  <a:txBody>
                    <a:bodyPr/>
                    <a:p>
                      <a:pPr>
                        <a:buNone/>
                      </a:pPr>
                      <a:r>
                        <a:rPr lang="zh-CN" altLang="en-US" sz="2000"/>
                        <a:t>持这种职业锚的人有强烈的愿望去做管理人员，同时，他们的经验也表明他们有能力达到高层领导职位，承担较高责任的管理职位是这些人的最终目标。他们倾心于全面管理，追求权力；具有强烈的升迁动机和价值观，追求并致力于职位、收入的提升；善于与人沟通；有较强的分析能力和领导、操纵、控制他人的能力；对组织有很大的依赖性。</a:t>
                      </a:r>
                      <a:endParaRPr lang="zh-CN" altLang="en-US" sz="2000"/>
                    </a:p>
                  </a:txBody>
                  <a:tcPr anchor="ctr" anchorCtr="0"/>
                </a:tc>
              </a:tr>
              <a:tr h="1110615">
                <a:tc>
                  <a:txBody>
                    <a:bodyPr/>
                    <a:p>
                      <a:pPr algn="ctr">
                        <a:buNone/>
                      </a:pPr>
                      <a:r>
                        <a:rPr lang="zh-CN" altLang="en-US" b="1">
                          <a:solidFill>
                            <a:srgbClr val="389A47"/>
                          </a:solidFill>
                        </a:rPr>
                        <a:t>（3）</a:t>
                      </a:r>
                      <a:endParaRPr lang="zh-CN" altLang="en-US" b="1">
                        <a:solidFill>
                          <a:srgbClr val="389A47"/>
                        </a:solidFill>
                      </a:endParaRPr>
                    </a:p>
                    <a:p>
                      <a:pPr algn="ctr">
                        <a:buNone/>
                      </a:pPr>
                      <a:r>
                        <a:rPr lang="zh-CN" altLang="en-US" b="1">
                          <a:solidFill>
                            <a:srgbClr val="389A47"/>
                          </a:solidFill>
                        </a:rPr>
                        <a:t>创造型职业锚</a:t>
                      </a:r>
                      <a:endParaRPr lang="zh-CN" altLang="en-US" b="1">
                        <a:solidFill>
                          <a:srgbClr val="389A47"/>
                        </a:solidFill>
                      </a:endParaRPr>
                    </a:p>
                  </a:txBody>
                  <a:tcPr anchor="ctr" anchorCtr="0"/>
                </a:tc>
                <a:tc>
                  <a:txBody>
                    <a:bodyPr/>
                    <a:p>
                      <a:pPr>
                        <a:buNone/>
                      </a:pPr>
                      <a:r>
                        <a:rPr lang="zh-CN" altLang="en-US" sz="2000"/>
                        <a:t>持这种职业锚的人需要建立完全属于自己的东西，或是以自己名字命名的产品或工艺，或是自己的公司，或是能反映个人成就的私人财产。他们认为只有这些实实在在的事物才能体现自己的才干。他们具有强烈的创造需求和欲望，意志坚定，勇于冒险。</a:t>
                      </a:r>
                      <a:endParaRPr lang="zh-CN" altLang="en-US" sz="2000"/>
                    </a:p>
                  </a:txBody>
                  <a:tcPr anchor="ctr" anchorCtr="0"/>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aphicFrame>
        <p:nvGraphicFramePr>
          <p:cNvPr id="3" name="表格 2"/>
          <p:cNvGraphicFramePr/>
          <p:nvPr>
            <p:custDataLst>
              <p:tags r:id="rId1"/>
            </p:custDataLst>
          </p:nvPr>
        </p:nvGraphicFramePr>
        <p:xfrm>
          <a:off x="220980" y="909955"/>
          <a:ext cx="11744960" cy="4164965"/>
        </p:xfrm>
        <a:graphic>
          <a:graphicData uri="http://schemas.openxmlformats.org/drawingml/2006/table">
            <a:tbl>
              <a:tblPr firstRow="1" bandRow="1">
                <a:tableStyleId>{E542D831-374A-44CB-814A-449F3EE2DF6F}</a:tableStyleId>
              </a:tblPr>
              <a:tblGrid>
                <a:gridCol w="2139950"/>
                <a:gridCol w="9605010"/>
              </a:tblGrid>
              <a:tr h="480695">
                <a:tc>
                  <a:txBody>
                    <a:bodyPr/>
                    <a:p>
                      <a:pPr algn="ctr">
                        <a:buNone/>
                      </a:pPr>
                      <a:r>
                        <a:rPr lang="zh-CN" altLang="en-US" sz="2000" b="1">
                          <a:solidFill>
                            <a:srgbClr val="389A47"/>
                          </a:solidFill>
                        </a:rPr>
                        <a:t>类型</a:t>
                      </a:r>
                      <a:endParaRPr lang="zh-CN" altLang="en-US" sz="2000" b="1">
                        <a:solidFill>
                          <a:srgbClr val="389A47"/>
                        </a:solidFill>
                      </a:endParaRPr>
                    </a:p>
                  </a:txBody>
                  <a:tcPr/>
                </a:tc>
                <a:tc>
                  <a:txBody>
                    <a:bodyPr/>
                    <a:p>
                      <a:pPr algn="ctr">
                        <a:buNone/>
                      </a:pPr>
                      <a:r>
                        <a:rPr lang="zh-CN" altLang="en-US" sz="2000" b="1">
                          <a:solidFill>
                            <a:srgbClr val="389A47"/>
                          </a:solidFill>
                        </a:rPr>
                        <a:t>描述</a:t>
                      </a:r>
                      <a:endParaRPr lang="zh-CN" altLang="en-US" sz="2000" b="1">
                        <a:solidFill>
                          <a:srgbClr val="389A47"/>
                        </a:solidFill>
                      </a:endParaRPr>
                    </a:p>
                  </a:txBody>
                  <a:tcPr/>
                </a:tc>
              </a:tr>
              <a:tr h="1365885">
                <a:tc>
                  <a:txBody>
                    <a:bodyPr/>
                    <a:p>
                      <a:pPr algn="ctr">
                        <a:buNone/>
                      </a:pPr>
                      <a:r>
                        <a:rPr lang="zh-CN" altLang="en-US" b="1">
                          <a:solidFill>
                            <a:srgbClr val="389A47"/>
                          </a:solidFill>
                        </a:rPr>
                        <a:t>（4）</a:t>
                      </a:r>
                      <a:endParaRPr lang="zh-CN" altLang="en-US" b="1">
                        <a:solidFill>
                          <a:srgbClr val="389A47"/>
                        </a:solidFill>
                      </a:endParaRPr>
                    </a:p>
                    <a:p>
                      <a:pPr algn="ctr">
                        <a:buNone/>
                      </a:pPr>
                      <a:r>
                        <a:rPr lang="zh-CN" altLang="en-US" b="1">
                          <a:solidFill>
                            <a:srgbClr val="389A47"/>
                          </a:solidFill>
                        </a:rPr>
                        <a:t>安全型职业锚</a:t>
                      </a:r>
                      <a:endParaRPr lang="zh-CN" altLang="en-US" b="1">
                        <a:solidFill>
                          <a:srgbClr val="389A47"/>
                        </a:solidFill>
                      </a:endParaRPr>
                    </a:p>
                  </a:txBody>
                  <a:tcPr anchor="ctr" anchorCtr="0"/>
                </a:tc>
                <a:tc>
                  <a:txBody>
                    <a:bodyPr/>
                    <a:p>
                      <a:pPr>
                        <a:buNone/>
                      </a:pPr>
                      <a:r>
                        <a:rPr lang="zh-CN" altLang="en-US" sz="2000"/>
                        <a:t>持这种职业锚的人最关心的是职业长期的稳定性和安全性。他们为了安定的工作、可观的收入、优越的福利与养老制度等付出努力。对他们来说，一份安全稳定的职业、一笔体面的收入、优越的福利和良好的退休保障是至关重要的。他们比较容易接受组织，倾向于根据雇主对他们提出的要求行事，不越雷池半步，对组织有较强的依赖性。</a:t>
                      </a:r>
                      <a:endParaRPr lang="zh-CN" altLang="en-US" sz="2000"/>
                    </a:p>
                  </a:txBody>
                  <a:tcPr anchor="ctr" anchorCtr="0"/>
                </a:tc>
              </a:tr>
              <a:tr h="2318385">
                <a:tc>
                  <a:txBody>
                    <a:bodyPr/>
                    <a:p>
                      <a:pPr algn="ctr">
                        <a:buNone/>
                      </a:pPr>
                      <a:r>
                        <a:rPr lang="zh-CN" altLang="en-US" b="1">
                          <a:solidFill>
                            <a:srgbClr val="389A47"/>
                          </a:solidFill>
                        </a:rPr>
                        <a:t>（5）</a:t>
                      </a:r>
                      <a:endParaRPr lang="zh-CN" altLang="en-US" b="1">
                        <a:solidFill>
                          <a:srgbClr val="389A47"/>
                        </a:solidFill>
                      </a:endParaRPr>
                    </a:p>
                    <a:p>
                      <a:pPr algn="ctr">
                        <a:buNone/>
                      </a:pPr>
                      <a:r>
                        <a:rPr lang="zh-CN" altLang="en-US" b="1">
                          <a:solidFill>
                            <a:srgbClr val="389A47"/>
                          </a:solidFill>
                        </a:rPr>
                        <a:t>自主型职业锚</a:t>
                      </a:r>
                      <a:endParaRPr lang="zh-CN" altLang="en-US" b="1">
                        <a:solidFill>
                          <a:srgbClr val="389A47"/>
                        </a:solidFill>
                      </a:endParaRPr>
                    </a:p>
                  </a:txBody>
                  <a:tcPr anchor="ctr" anchorCtr="0"/>
                </a:tc>
                <a:tc>
                  <a:txBody>
                    <a:bodyPr/>
                    <a:p>
                      <a:pPr>
                        <a:buNone/>
                      </a:pPr>
                      <a:r>
                        <a:rPr lang="zh-CN" altLang="en-US" sz="2000"/>
                        <a:t>持这种职业锚的人更喜欢独来独往，希望随心所欲地安排自己的工作方式、工作习惯和生活方式。他们追求能施展个人能力的工作环境，希望最大限度地摆脱组织的限制和制约。在选择职业时，他们宁可放弃提升或拓展工作的机会，也不愿放弃自身的自由与独立，他们视自主为第一需要。很多有这种职业向往的人也有相当高的技术型职业定位，但是他们不同于那些单纯的技术型定位的人，他们不愿意在组织中发展，而是宁愿做一名咨询人员，或是独立从业，或是与他人合伙创业。而其他持自主型职业锚的人往往会成为自由撰稿人，或是开一家小零售店。</a:t>
                      </a:r>
                      <a:endParaRPr lang="zh-CN" altLang="en-US" sz="2000"/>
                    </a:p>
                  </a:txBody>
                  <a:tcPr anchor="ctr" anchorCtr="0"/>
                </a:tc>
              </a:tr>
            </a:tbl>
          </a:graphicData>
        </a:graphic>
      </p:graphicFrame>
      <p:sp>
        <p:nvSpPr>
          <p:cNvPr id="4" name="文本框 3"/>
          <p:cNvSpPr txBox="1"/>
          <p:nvPr/>
        </p:nvSpPr>
        <p:spPr>
          <a:xfrm>
            <a:off x="1798320" y="5463540"/>
            <a:ext cx="7017385" cy="829945"/>
          </a:xfrm>
          <a:prstGeom prst="rect">
            <a:avLst/>
          </a:prstGeom>
          <a:noFill/>
        </p:spPr>
        <p:txBody>
          <a:bodyPr wrap="square" rtlCol="0" anchor="t">
            <a:spAutoFit/>
          </a:bodyPr>
          <a:p>
            <a:pPr algn="ctr"/>
            <a:r>
              <a:rPr lang="zh-CN" altLang="en-US" sz="2400">
                <a:solidFill>
                  <a:srgbClr val="FF0000"/>
                </a:solidFill>
                <a:latin typeface="仿宋" panose="02010609060101010101" charset="-122"/>
                <a:ea typeface="仿宋" panose="02010609060101010101" charset="-122"/>
              </a:rPr>
              <a:t>上述五种职业锚之间可能存在交叉，但是每一种都有一个最突出、最强烈、最易识别的特性。</a:t>
            </a:r>
            <a:endParaRPr lang="zh-CN" altLang="en-US" sz="2400">
              <a:solidFill>
                <a:srgbClr val="FF0000"/>
              </a:solidFill>
              <a:latin typeface="仿宋" panose="02010609060101010101" charset="-122"/>
              <a:ea typeface="仿宋" panose="02010609060101010101" charset="-122"/>
            </a:endParaRPr>
          </a:p>
        </p:txBody>
      </p:sp>
      <p:pic>
        <p:nvPicPr>
          <p:cNvPr id="101" name="图片 100"/>
          <p:cNvPicPr/>
          <p:nvPr/>
        </p:nvPicPr>
        <p:blipFill>
          <a:blip r:embed="rId2"/>
          <a:stretch>
            <a:fillRect/>
          </a:stretch>
        </p:blipFill>
        <p:spPr>
          <a:xfrm>
            <a:off x="9135745" y="5181600"/>
            <a:ext cx="1368425" cy="124587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理论</a:t>
            </a:r>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点睛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97815" y="929005"/>
            <a:ext cx="11690350" cy="2608580"/>
          </a:xfrm>
          <a:prstGeom prst="rect">
            <a:avLst/>
          </a:prstGeom>
          <a:noFill/>
        </p:spPr>
        <p:txBody>
          <a:bodyPr wrap="square" rtlCol="0" anchor="t">
            <a:noAutofit/>
          </a:bodyPr>
          <a:p>
            <a:pPr indent="457200" algn="l">
              <a:lnSpc>
                <a:spcPct val="130000"/>
              </a:lnSpc>
              <a:buClrTx/>
              <a:buSzTx/>
              <a:buFontTx/>
            </a:pPr>
            <a:r>
              <a:rPr lang="en-US" altLang="zh-CN" sz="2400"/>
              <a:t>  </a:t>
            </a:r>
            <a:r>
              <a:rPr lang="zh-CN" altLang="en-US" sz="2400"/>
              <a:t>职业锚是人们在选择并发展自己的职业时所围绕的中心。它就像一艘船的船锚，将船锚抛到水底，当风起时，船只会在锚的周围移动，而不会离开锚的范围。在职业选择和发展过程中，有时我们的职业选择和发展会偏离最佳定位，但是不会远离职业锚。当我们对自身的能力、价值观、需要以及工作情境等形成更加清晰、全面的认识时，我</a:t>
            </a:r>
            <a:r>
              <a:rPr lang="zh-CN" altLang="en-US" sz="2400"/>
              <a:t>们会逐步回到职业锚的最佳位置。</a:t>
            </a:r>
            <a:endParaRPr lang="zh-CN" altLang="en-US" sz="2400"/>
          </a:p>
        </p:txBody>
      </p:sp>
      <p:pic>
        <p:nvPicPr>
          <p:cNvPr id="5" name="图片 4"/>
          <p:cNvPicPr>
            <a:picLocks noChangeAspect="1"/>
          </p:cNvPicPr>
          <p:nvPr/>
        </p:nvPicPr>
        <p:blipFill>
          <a:blip r:embed="rId1">
            <a:clrChange>
              <a:clrFrom>
                <a:srgbClr val="F9EEF4">
                  <a:alpha val="100000"/>
                </a:srgbClr>
              </a:clrFrom>
              <a:clrTo>
                <a:srgbClr val="F9EEF4">
                  <a:alpha val="100000"/>
                  <a:alpha val="0"/>
                </a:srgbClr>
              </a:clrTo>
            </a:clrChange>
          </a:blip>
          <a:stretch>
            <a:fillRect/>
          </a:stretch>
        </p:blipFill>
        <p:spPr>
          <a:xfrm>
            <a:off x="3255645" y="3255645"/>
            <a:ext cx="5001260" cy="33223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二、发展理论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3632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（一）舒伯的五阶段理论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grpSp>
        <p:nvGrpSpPr>
          <p:cNvPr id="14" name="组合 13"/>
          <p:cNvGrpSpPr/>
          <p:nvPr/>
        </p:nvGrpSpPr>
        <p:grpSpPr>
          <a:xfrm>
            <a:off x="134620" y="1515110"/>
            <a:ext cx="11972290" cy="4845050"/>
            <a:chOff x="212" y="2386"/>
            <a:chExt cx="18854" cy="7630"/>
          </a:xfrm>
        </p:grpSpPr>
        <p:pic>
          <p:nvPicPr>
            <p:cNvPr id="102" name="图片 101"/>
            <p:cNvPicPr/>
            <p:nvPr/>
          </p:nvPicPr>
          <p:blipFill>
            <a:blip r:embed="rId1"/>
            <a:stretch>
              <a:fillRect/>
            </a:stretch>
          </p:blipFill>
          <p:spPr>
            <a:xfrm>
              <a:off x="4123" y="5516"/>
              <a:ext cx="11250" cy="4500"/>
            </a:xfrm>
            <a:prstGeom prst="rect">
              <a:avLst/>
            </a:prstGeom>
            <a:noFill/>
            <a:ln w="9525">
              <a:noFill/>
            </a:ln>
          </p:spPr>
        </p:pic>
        <p:sp>
          <p:nvSpPr>
            <p:cNvPr id="3" name="文本框 2"/>
            <p:cNvSpPr txBox="1"/>
            <p:nvPr/>
          </p:nvSpPr>
          <p:spPr>
            <a:xfrm>
              <a:off x="212" y="4980"/>
              <a:ext cx="4098" cy="4409"/>
            </a:xfrm>
            <a:prstGeom prst="rect">
              <a:avLst/>
            </a:prstGeom>
            <a:noFill/>
          </p:spPr>
          <p:txBody>
            <a:bodyPr wrap="square" rtlCol="0" anchor="t">
              <a:spAutoFit/>
            </a:bodyPr>
            <a:p>
              <a:pPr>
                <a:lnSpc>
                  <a:spcPct val="100000"/>
                </a:lnSpc>
              </a:pPr>
              <a:r>
                <a:rPr lang="zh-CN" altLang="en-US" sz="1600">
                  <a:latin typeface="微软雅黑" panose="020B0503020204020204" charset="-122"/>
                  <a:ea typeface="微软雅黑" panose="020B0503020204020204" charset="-122"/>
                </a:rPr>
                <a:t>在成长阶段，个人扮演的角色首先是孩子；入学后，学生、休闲者的角色在生活中占据相当大的比重。</a:t>
              </a:r>
              <a:endParaRPr lang="zh-CN" altLang="en-US" sz="1600">
                <a:latin typeface="微软雅黑" panose="020B0503020204020204" charset="-122"/>
                <a:ea typeface="微软雅黑" panose="020B0503020204020204" charset="-122"/>
              </a:endParaRPr>
            </a:p>
            <a:p>
              <a:pPr>
                <a:lnSpc>
                  <a:spcPct val="100000"/>
                </a:lnSpc>
              </a:pPr>
              <a:r>
                <a:rPr lang="zh-CN" altLang="en-US" sz="1600" b="1">
                  <a:solidFill>
                    <a:srgbClr val="FF0000"/>
                  </a:solidFill>
                  <a:latin typeface="微软雅黑" panose="020B0503020204020204" charset="-122"/>
                  <a:ea typeface="微软雅黑" panose="020B0503020204020204" charset="-122"/>
                </a:rPr>
                <a:t>该阶段的任务：</a:t>
              </a:r>
              <a:r>
                <a:rPr lang="zh-CN" altLang="en-US" sz="1600">
                  <a:latin typeface="微软雅黑" panose="020B0503020204020204" charset="-122"/>
                  <a:ea typeface="微软雅黑" panose="020B0503020204020204" charset="-122"/>
                </a:rPr>
                <a:t>发展自我概念，开始以各种不同的方式来表达自己的需求，且通过在现实世界不断实践来修正自己的角色，同时，了解工作的意义，发展对工作世界的正确态度。</a:t>
              </a:r>
              <a:endParaRPr lang="zh-CN" altLang="en-US" sz="1600">
                <a:latin typeface="微软雅黑" panose="020B0503020204020204" charset="-122"/>
                <a:ea typeface="微软雅黑" panose="020B0503020204020204" charset="-122"/>
              </a:endParaRPr>
            </a:p>
          </p:txBody>
        </p:sp>
        <p:sp>
          <p:nvSpPr>
            <p:cNvPr id="4" name="文本框 3"/>
            <p:cNvSpPr txBox="1"/>
            <p:nvPr/>
          </p:nvSpPr>
          <p:spPr>
            <a:xfrm>
              <a:off x="4399" y="2610"/>
              <a:ext cx="4768" cy="3246"/>
            </a:xfrm>
            <a:prstGeom prst="rect">
              <a:avLst/>
            </a:prstGeom>
            <a:noFill/>
          </p:spPr>
          <p:txBody>
            <a:bodyPr wrap="square" rtlCol="0" anchor="t">
              <a:spAutoFit/>
            </a:bodyPr>
            <a:p>
              <a:pPr>
                <a:lnSpc>
                  <a:spcPct val="100000"/>
                </a:lnSpc>
              </a:pPr>
              <a:r>
                <a:rPr lang="zh-CN" altLang="en-US" sz="1600">
                  <a:latin typeface="微软雅黑" panose="020B0503020204020204" charset="-122"/>
                  <a:ea typeface="微软雅黑" panose="020B0503020204020204" charset="-122"/>
                </a:rPr>
                <a:t>在探索阶段，学生角色占据主要地位，同时，公民和工作者角色所占比重与日俱增。这一阶段的青少年通过学校学习、社团活动、兼职等机会，对自我能力、角色及工作世界进行深入的探索，从而使职业偏好逐渐具体化、特定化，并且初步实现职业目标。</a:t>
              </a:r>
              <a:endParaRPr lang="zh-CN" altLang="en-US" sz="1600">
                <a:latin typeface="微软雅黑" panose="020B0503020204020204" charset="-122"/>
                <a:ea typeface="微软雅黑" panose="020B0503020204020204" charset="-122"/>
              </a:endParaRPr>
            </a:p>
          </p:txBody>
        </p:sp>
        <p:sp>
          <p:nvSpPr>
            <p:cNvPr id="6" name="文本框 5"/>
            <p:cNvSpPr txBox="1"/>
            <p:nvPr/>
          </p:nvSpPr>
          <p:spPr>
            <a:xfrm>
              <a:off x="9256" y="2386"/>
              <a:ext cx="4768" cy="4021"/>
            </a:xfrm>
            <a:prstGeom prst="rect">
              <a:avLst/>
            </a:prstGeom>
            <a:noFill/>
          </p:spPr>
          <p:txBody>
            <a:bodyPr wrap="square" rtlCol="0" anchor="t">
              <a:spAutoFit/>
            </a:bodyPr>
            <a:p>
              <a:pPr>
                <a:lnSpc>
                  <a:spcPct val="100000"/>
                </a:lnSpc>
              </a:pPr>
              <a:r>
                <a:rPr lang="zh-CN" altLang="en-US" sz="1600">
                  <a:latin typeface="微软雅黑" panose="020B0503020204020204" charset="-122"/>
                  <a:ea typeface="微软雅黑" panose="020B0503020204020204" charset="-122"/>
                </a:rPr>
                <a:t>在建立阶段，个体从学校毕业卸下学生的角色后，工作者的角色很可能成为生活的重心，而持家者的角色也在该时期尤其是后期越发明显，个体开始扮演配偶、家长的角色。这一阶段的任务是统整、稳固并且追求上进，即经过探索后，能明确自己在整个生涯发展中的长远目标和属于自己的位置。</a:t>
              </a:r>
              <a:endParaRPr lang="zh-CN" altLang="en-US" sz="1600">
                <a:latin typeface="微软雅黑" panose="020B0503020204020204" charset="-122"/>
                <a:ea typeface="微软雅黑" panose="020B0503020204020204" charset="-122"/>
              </a:endParaRPr>
            </a:p>
          </p:txBody>
        </p:sp>
        <p:sp>
          <p:nvSpPr>
            <p:cNvPr id="7" name="文本框 6"/>
            <p:cNvSpPr txBox="1"/>
            <p:nvPr/>
          </p:nvSpPr>
          <p:spPr>
            <a:xfrm>
              <a:off x="14113" y="3162"/>
              <a:ext cx="4024" cy="2470"/>
            </a:xfrm>
            <a:prstGeom prst="rect">
              <a:avLst/>
            </a:prstGeom>
            <a:noFill/>
          </p:spPr>
          <p:txBody>
            <a:bodyPr wrap="square" rtlCol="0" anchor="t">
              <a:spAutoFit/>
            </a:bodyPr>
            <a:p>
              <a:pPr>
                <a:lnSpc>
                  <a:spcPct val="100000"/>
                </a:lnSpc>
              </a:pPr>
              <a:r>
                <a:rPr lang="zh-CN" altLang="en-US" sz="1600">
                  <a:latin typeface="微软雅黑" panose="020B0503020204020204" charset="-122"/>
                  <a:ea typeface="微软雅黑" panose="020B0503020204020204" charset="-122"/>
                </a:rPr>
                <a:t>在维持阶段，个体的工作如日中天，事业发展达到顶峰，此时休闲者与公民的角色逐渐变得重要。这一阶段的任务是维持既有的成就与地位。</a:t>
              </a:r>
              <a:endParaRPr lang="zh-CN" altLang="en-US" sz="1600">
                <a:latin typeface="微软雅黑" panose="020B0503020204020204" charset="-122"/>
                <a:ea typeface="微软雅黑" panose="020B0503020204020204" charset="-122"/>
              </a:endParaRPr>
            </a:p>
          </p:txBody>
        </p:sp>
        <p:sp>
          <p:nvSpPr>
            <p:cNvPr id="8" name="文本框 7"/>
            <p:cNvSpPr txBox="1"/>
            <p:nvPr/>
          </p:nvSpPr>
          <p:spPr>
            <a:xfrm>
              <a:off x="15282" y="5756"/>
              <a:ext cx="3785" cy="4021"/>
            </a:xfrm>
            <a:prstGeom prst="rect">
              <a:avLst/>
            </a:prstGeom>
            <a:noFill/>
          </p:spPr>
          <p:txBody>
            <a:bodyPr wrap="square" rtlCol="0" anchor="t">
              <a:spAutoFit/>
            </a:bodyPr>
            <a:p>
              <a:pPr>
                <a:lnSpc>
                  <a:spcPct val="100000"/>
                </a:lnSpc>
              </a:pPr>
              <a:r>
                <a:rPr lang="zh-CN" altLang="en-US" sz="1600">
                  <a:latin typeface="微软雅黑" panose="020B0503020204020204" charset="-122"/>
                  <a:ea typeface="微软雅黑" panose="020B0503020204020204" charset="-122"/>
                </a:rPr>
                <a:t>在退出阶段，个体从原有工作退休后，在家庭投入相当多的时间，休闲者和持家者的角色最为突出。这一阶段的任务是注重发展新的角色，寻求不同方式以替代和满足从工作中得到的需求，或者做曾经想做而又没有做的事情。</a:t>
              </a:r>
              <a:endParaRPr lang="zh-CN" altLang="en-US" sz="1600">
                <a:latin typeface="微软雅黑" panose="020B0503020204020204" charset="-122"/>
                <a:ea typeface="微软雅黑" panose="020B0503020204020204" charset="-122"/>
              </a:endParaRPr>
            </a:p>
          </p:txBody>
        </p:sp>
        <p:sp>
          <p:nvSpPr>
            <p:cNvPr id="9" name="右箭头 8"/>
            <p:cNvSpPr/>
            <p:nvPr/>
          </p:nvSpPr>
          <p:spPr>
            <a:xfrm>
              <a:off x="14714" y="6986"/>
              <a:ext cx="568" cy="398"/>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右箭头 9"/>
            <p:cNvSpPr/>
            <p:nvPr/>
          </p:nvSpPr>
          <p:spPr>
            <a:xfrm rot="19440000">
              <a:off x="12342" y="6113"/>
              <a:ext cx="2162" cy="398"/>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右箭头 10"/>
            <p:cNvSpPr/>
            <p:nvPr/>
          </p:nvSpPr>
          <p:spPr>
            <a:xfrm rot="18900000">
              <a:off x="9078" y="6483"/>
              <a:ext cx="568" cy="398"/>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右箭头 11"/>
            <p:cNvSpPr/>
            <p:nvPr/>
          </p:nvSpPr>
          <p:spPr>
            <a:xfrm rot="16440000">
              <a:off x="6757" y="5814"/>
              <a:ext cx="568" cy="398"/>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右箭头 12"/>
            <p:cNvSpPr/>
            <p:nvPr/>
          </p:nvSpPr>
          <p:spPr>
            <a:xfrm rot="10980000">
              <a:off x="3973" y="7123"/>
              <a:ext cx="568" cy="398"/>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二、发展理论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910590"/>
            <a:ext cx="10947400" cy="1014730"/>
          </a:xfrm>
          <a:prstGeom prst="rect">
            <a:avLst/>
          </a:prstGeom>
          <a:noFill/>
        </p:spPr>
        <p:txBody>
          <a:bodyPr wrap="square" rtlCol="0" anchor="t">
            <a:spAutoFit/>
          </a:bodyPr>
          <a:p>
            <a:pPr indent="457200" fontAlgn="auto">
              <a:lnSpc>
                <a:spcPct val="100000"/>
              </a:lnSpc>
            </a:pPr>
            <a:r>
              <a:rPr lang="zh-CN" altLang="en-US" sz="2000"/>
              <a:t>在后期的研究中，舒伯对发展阶段的理论又进行了深化，他认为在各个发展阶段都要经历成长、探索、建立、维持和退出阶段，这样就形成一种螺旋循环式发展模式（见表 2-2）。这种大阶段中有小阶段的模式丰富和深化了生涯发展阶段的内涵。</a:t>
            </a:r>
            <a:endParaRPr lang="zh-CN" altLang="en-US" sz="2000"/>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93520" y="1728470"/>
            <a:ext cx="9335770" cy="48387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二、发展理论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3632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（二）施恩的九阶段理论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684020"/>
            <a:ext cx="10947400" cy="706755"/>
          </a:xfrm>
          <a:prstGeom prst="rect">
            <a:avLst/>
          </a:prstGeom>
          <a:noFill/>
        </p:spPr>
        <p:txBody>
          <a:bodyPr wrap="square" rtlCol="0" anchor="t">
            <a:spAutoFit/>
          </a:bodyPr>
          <a:p>
            <a:pPr indent="457200" fontAlgn="auto">
              <a:lnSpc>
                <a:spcPct val="100000"/>
              </a:lnSpc>
            </a:pPr>
            <a:r>
              <a:rPr lang="zh-CN" altLang="en-US" sz="2000"/>
              <a:t>施恩根据人的生命周期的特点及不同年龄段所面临的问题和职业工作的主要任务，将职业生涯发展分为九个阶段，如表 2-3 所示。</a:t>
            </a:r>
            <a:endParaRPr lang="zh-CN" altLang="en-US" sz="2000"/>
          </a:p>
        </p:txBody>
      </p:sp>
      <p:pic>
        <p:nvPicPr>
          <p:cNvPr id="3" name="图片 2"/>
          <p:cNvPicPr>
            <a:picLocks noChangeAspect="1"/>
          </p:cNvPicPr>
          <p:nvPr/>
        </p:nvPicPr>
        <p:blipFill>
          <a:blip r:embed="rId1"/>
          <a:stretch>
            <a:fillRect/>
          </a:stretch>
        </p:blipFill>
        <p:spPr>
          <a:xfrm>
            <a:off x="1141730" y="2507615"/>
            <a:ext cx="9908540" cy="389699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二、发展理论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18820" y="414020"/>
            <a:ext cx="10753725" cy="60293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二、发展理论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299845" y="746760"/>
            <a:ext cx="9273540" cy="58661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三、决策理论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456565" y="88519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（一）认知信息加工模型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63220" y="1424305"/>
            <a:ext cx="11532235" cy="1205865"/>
          </a:xfrm>
          <a:prstGeom prst="rect">
            <a:avLst/>
          </a:prstGeom>
          <a:noFill/>
        </p:spPr>
        <p:txBody>
          <a:bodyPr wrap="square" rtlCol="0" anchor="t">
            <a:noAutofit/>
          </a:bodyPr>
          <a:p>
            <a:pPr indent="457200" fontAlgn="auto">
              <a:lnSpc>
                <a:spcPct val="120000"/>
              </a:lnSpc>
            </a:pPr>
            <a:r>
              <a:rPr lang="zh-CN" altLang="en-US" sz="2400" b="1">
                <a:solidFill>
                  <a:srgbClr val="FF0000"/>
                </a:solidFill>
              </a:rPr>
              <a:t>1. 认知信息加工金字塔模型</a:t>
            </a:r>
            <a:endParaRPr lang="zh-CN" altLang="en-US" sz="2400" b="1">
              <a:solidFill>
                <a:srgbClr val="FF0000"/>
              </a:solidFill>
            </a:endParaRPr>
          </a:p>
          <a:p>
            <a:pPr indent="457200" fontAlgn="auto">
              <a:lnSpc>
                <a:spcPct val="120000"/>
              </a:lnSpc>
            </a:pPr>
            <a:r>
              <a:rPr lang="zh-CN" altLang="en-US" sz="2000"/>
              <a:t>认知信息加工金字塔模型用一个金字塔非常形象地说明了职业生涯决策所涉及的内容，它由三水平、四部分组成，如图 2-2 所示。</a:t>
            </a:r>
            <a:endParaRPr lang="zh-CN" altLang="en-US" sz="2000"/>
          </a:p>
        </p:txBody>
      </p:sp>
      <p:grpSp>
        <p:nvGrpSpPr>
          <p:cNvPr id="19" name="组合 18"/>
          <p:cNvGrpSpPr/>
          <p:nvPr/>
        </p:nvGrpSpPr>
        <p:grpSpPr>
          <a:xfrm>
            <a:off x="224790" y="2506345"/>
            <a:ext cx="11670665" cy="3620135"/>
            <a:chOff x="466" y="3821"/>
            <a:chExt cx="18379" cy="5701"/>
          </a:xfrm>
        </p:grpSpPr>
        <p:pic>
          <p:nvPicPr>
            <p:cNvPr id="15" name="图片 14"/>
            <p:cNvPicPr>
              <a:picLocks noChangeAspect="1"/>
            </p:cNvPicPr>
            <p:nvPr/>
          </p:nvPicPr>
          <p:blipFill>
            <a:blip r:embed="rId1"/>
            <a:stretch>
              <a:fillRect/>
            </a:stretch>
          </p:blipFill>
          <p:spPr>
            <a:xfrm>
              <a:off x="466" y="4435"/>
              <a:ext cx="8505" cy="5033"/>
            </a:xfrm>
            <a:prstGeom prst="rect">
              <a:avLst/>
            </a:prstGeom>
          </p:spPr>
        </p:pic>
        <p:sp>
          <p:nvSpPr>
            <p:cNvPr id="16" name="文本框 15"/>
            <p:cNvSpPr txBox="1"/>
            <p:nvPr/>
          </p:nvSpPr>
          <p:spPr>
            <a:xfrm>
              <a:off x="8446" y="7594"/>
              <a:ext cx="10399" cy="1928"/>
            </a:xfrm>
            <a:prstGeom prst="rect">
              <a:avLst/>
            </a:prstGeom>
            <a:noFill/>
          </p:spPr>
          <p:txBody>
            <a:bodyPr wrap="square" rtlCol="0" anchor="t">
              <a:noAutofit/>
            </a:bodyPr>
            <a:p>
              <a:r>
                <a:rPr lang="zh-CN" altLang="en-US" sz="2000">
                  <a:latin typeface="楷体" panose="02010609060101010101" charset="-122"/>
                  <a:ea typeface="楷体" panose="02010609060101010101" charset="-122"/>
                </a:rPr>
                <a:t>包括自我知识（对自我的价值观、兴趣、需要和技能等方面的了解）和职业知识（对职业、教育、休闲、组织等方面的了解），它就像计算机的数据文件一样存储在我们的记忆当中，构成职业生涯决策的基础。</a:t>
              </a:r>
              <a:endParaRPr lang="zh-CN" altLang="en-US" sz="2000">
                <a:latin typeface="楷体" panose="02010609060101010101" charset="-122"/>
                <a:ea typeface="楷体" panose="02010609060101010101" charset="-122"/>
              </a:endParaRPr>
            </a:p>
          </p:txBody>
        </p:sp>
        <p:sp>
          <p:nvSpPr>
            <p:cNvPr id="17" name="文本框 16"/>
            <p:cNvSpPr txBox="1"/>
            <p:nvPr/>
          </p:nvSpPr>
          <p:spPr>
            <a:xfrm>
              <a:off x="8709" y="6058"/>
              <a:ext cx="9874" cy="1536"/>
            </a:xfrm>
            <a:prstGeom prst="rect">
              <a:avLst/>
            </a:prstGeom>
            <a:noFill/>
          </p:spPr>
          <p:txBody>
            <a:bodyPr wrap="square" rtlCol="0" anchor="t">
              <a:noAutofit/>
            </a:bodyPr>
            <a:p>
              <a:r>
                <a:rPr lang="zh-CN" altLang="en-US" sz="2000">
                  <a:latin typeface="楷体" panose="02010609060101010101" charset="-122"/>
                  <a:ea typeface="楷体" panose="02010609060101010101" charset="-122"/>
                </a:rPr>
                <a:t>关注的是个体如何做决策，它就像计算机的软件程序，从各种文件中获取数据，并按照预先设定的方式使用这些数据。</a:t>
              </a:r>
              <a:endParaRPr lang="zh-CN" altLang="en-US" sz="2000">
                <a:latin typeface="楷体" panose="02010609060101010101" charset="-122"/>
                <a:ea typeface="楷体" panose="02010609060101010101" charset="-122"/>
              </a:endParaRPr>
            </a:p>
          </p:txBody>
        </p:sp>
        <p:sp>
          <p:nvSpPr>
            <p:cNvPr id="18" name="文本框 17"/>
            <p:cNvSpPr txBox="1"/>
            <p:nvPr/>
          </p:nvSpPr>
          <p:spPr>
            <a:xfrm>
              <a:off x="8971" y="3821"/>
              <a:ext cx="9874" cy="2042"/>
            </a:xfrm>
            <a:prstGeom prst="rect">
              <a:avLst/>
            </a:prstGeom>
            <a:noFill/>
          </p:spPr>
          <p:txBody>
            <a:bodyPr wrap="square" rtlCol="0" anchor="t">
              <a:noAutofit/>
            </a:bodyPr>
            <a:p>
              <a:r>
                <a:rPr lang="zh-CN" altLang="en-US" sz="2000">
                  <a:latin typeface="楷体" panose="02010609060101010101" charset="-122"/>
                  <a:ea typeface="楷体" panose="02010609060101010101" charset="-122"/>
                </a:rPr>
                <a:t>指元认知，是一个人完成一项任务或达到一定目标而投身其中的记忆和思考，是一种思维过程。它就像操作计算机的人，控制和监督职业生涯的决策过程，主宰我们进行思考，解决生涯问题和制定决策。</a:t>
              </a:r>
              <a:endParaRPr lang="zh-CN" altLang="en-US" sz="2000">
                <a:latin typeface="楷体" panose="02010609060101010101" charset="-122"/>
                <a:ea typeface="楷体" panose="02010609060101010101"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三、决策理论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909955"/>
            <a:ext cx="10974070" cy="1456690"/>
          </a:xfrm>
          <a:prstGeom prst="rect">
            <a:avLst/>
          </a:prstGeom>
          <a:noFill/>
        </p:spPr>
        <p:txBody>
          <a:bodyPr wrap="square" rtlCol="0" anchor="t">
            <a:spAutoFit/>
          </a:bodyPr>
          <a:p>
            <a:pPr indent="457200" fontAlgn="auto">
              <a:lnSpc>
                <a:spcPct val="120000"/>
              </a:lnSpc>
            </a:pPr>
            <a:r>
              <a:rPr lang="zh-CN" altLang="en-US" sz="2000" b="1">
                <a:solidFill>
                  <a:srgbClr val="FF0000"/>
                </a:solidFill>
              </a:rPr>
              <a:t>2. 决策技能 CASVE 循环</a:t>
            </a:r>
            <a:endParaRPr lang="zh-CN" altLang="en-US" sz="2000" b="1">
              <a:solidFill>
                <a:srgbClr val="FF0000"/>
              </a:solidFill>
            </a:endParaRPr>
          </a:p>
          <a:p>
            <a:pPr indent="457200" fontAlgn="auto">
              <a:lnSpc>
                <a:spcPct val="120000"/>
              </a:lnSpc>
            </a:pPr>
            <a:r>
              <a:rPr lang="zh-CN" altLang="en-US"/>
              <a:t>认知金字塔模型的第二水平是职业生涯决策的关键环节，该理论用 CASVE 循环表述个体应该如何做出决策。CASVE 循环由五个要素组成：沟通（communication）、分析（analysis）、综合（synthesis）、评估（valuing）和执行（execution），职业生涯决策就是这五个要素之间循环往复的过程（图 2-3）。</a:t>
            </a:r>
            <a:endParaRPr lang="zh-CN" altLang="en-US"/>
          </a:p>
        </p:txBody>
      </p:sp>
      <p:pic>
        <p:nvPicPr>
          <p:cNvPr id="3" name="图片 2"/>
          <p:cNvPicPr>
            <a:picLocks noChangeAspect="1"/>
          </p:cNvPicPr>
          <p:nvPr/>
        </p:nvPicPr>
        <p:blipFill>
          <a:blip r:embed="rId1"/>
          <a:stretch>
            <a:fillRect/>
          </a:stretch>
        </p:blipFill>
        <p:spPr>
          <a:xfrm>
            <a:off x="2766695" y="2642235"/>
            <a:ext cx="6657975" cy="3695700"/>
          </a:xfrm>
          <a:prstGeom prst="rect">
            <a:avLst/>
          </a:prstGeom>
        </p:spPr>
      </p:pic>
      <p:sp>
        <p:nvSpPr>
          <p:cNvPr id="4" name="文本框 3"/>
          <p:cNvSpPr txBox="1"/>
          <p:nvPr/>
        </p:nvSpPr>
        <p:spPr>
          <a:xfrm>
            <a:off x="7139940" y="2413635"/>
            <a:ext cx="4288790" cy="1076325"/>
          </a:xfrm>
          <a:prstGeom prst="rect">
            <a:avLst/>
          </a:prstGeom>
          <a:noFill/>
        </p:spPr>
        <p:txBody>
          <a:bodyPr wrap="square" rtlCol="0" anchor="t">
            <a:spAutoFit/>
          </a:bodyPr>
          <a:p>
            <a:r>
              <a:rPr lang="zh-CN" altLang="en-US" sz="1600">
                <a:latin typeface="楷体" panose="02010609060101010101" charset="-122"/>
                <a:ea typeface="楷体" panose="02010609060101010101" charset="-122"/>
                <a:cs typeface="楷体" panose="02010609060101010101" charset="-122"/>
              </a:rPr>
              <a:t>明确决策的问题，即意识到必须就职业问题做出决策。这种意识可以由各种原因引起。比如：需要确定职业发展目标；辅修第二专业；即将毕业，需要求职择业；等等。</a:t>
            </a:r>
            <a:endParaRPr lang="zh-CN" altLang="en-US" sz="16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9261475" y="3658870"/>
            <a:ext cx="2764155" cy="1322070"/>
          </a:xfrm>
          <a:prstGeom prst="rect">
            <a:avLst/>
          </a:prstGeom>
          <a:noFill/>
        </p:spPr>
        <p:txBody>
          <a:bodyPr wrap="square" rtlCol="0" anchor="t">
            <a:spAutoFit/>
          </a:bodyPr>
          <a:p>
            <a:r>
              <a:rPr lang="zh-CN" altLang="en-US" sz="1600">
                <a:latin typeface="楷体" panose="02010609060101010101" charset="-122"/>
                <a:ea typeface="楷体" panose="02010609060101010101" charset="-122"/>
                <a:cs typeface="楷体" panose="02010609060101010101" charset="-122"/>
              </a:rPr>
              <a:t>包括：①自我分析，收集自我生理、性格、兴趣、价值观、需要、家庭等资料；②职业分析，收集有关职业、行业、企业等方面的资料。</a:t>
            </a:r>
            <a:endParaRPr lang="zh-CN" altLang="en-US" sz="1600">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8223250" y="5261610"/>
            <a:ext cx="3379470" cy="1076325"/>
          </a:xfrm>
          <a:prstGeom prst="rect">
            <a:avLst/>
          </a:prstGeom>
          <a:noFill/>
        </p:spPr>
        <p:txBody>
          <a:bodyPr wrap="square" rtlCol="0" anchor="t">
            <a:spAutoFit/>
          </a:bodyPr>
          <a:p>
            <a:r>
              <a:rPr lang="zh-CN" altLang="en-US" sz="1600">
                <a:latin typeface="楷体" panose="02010609060101010101" charset="-122"/>
                <a:ea typeface="楷体" panose="02010609060101010101" charset="-122"/>
                <a:cs typeface="楷体" panose="02010609060101010101" charset="-122"/>
              </a:rPr>
              <a:t>排列出各种备选方案，对所收集的资料进行整合，形成两种或几种有助于解决问题的方案。对李华来说只有两个选择：继续深造和就业。</a:t>
            </a:r>
            <a:endParaRPr lang="zh-CN" altLang="en-US" sz="1600">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478790" y="5261610"/>
            <a:ext cx="3379470" cy="1076325"/>
          </a:xfrm>
          <a:prstGeom prst="rect">
            <a:avLst/>
          </a:prstGeom>
          <a:noFill/>
        </p:spPr>
        <p:txBody>
          <a:bodyPr wrap="square" rtlCol="0" anchor="t">
            <a:spAutoFit/>
          </a:bodyPr>
          <a:p>
            <a:r>
              <a:rPr lang="zh-CN" altLang="en-US" sz="1600">
                <a:latin typeface="楷体" panose="02010609060101010101" charset="-122"/>
                <a:ea typeface="楷体" panose="02010609060101010101" charset="-122"/>
                <a:cs typeface="楷体" panose="02010609060101010101" charset="-122"/>
              </a:rPr>
              <a:t>根据自己的价值观，将各种备选方法按优劣顺序进行排序，并确定一个收益最大、成本最小的行动方案。李华做了评估表，见表 2-4。</a:t>
            </a:r>
            <a:endParaRPr lang="zh-CN" altLang="en-US" sz="1600">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387985" y="2642235"/>
            <a:ext cx="3379470" cy="1322070"/>
          </a:xfrm>
          <a:prstGeom prst="rect">
            <a:avLst/>
          </a:prstGeom>
          <a:noFill/>
        </p:spPr>
        <p:txBody>
          <a:bodyPr wrap="square" rtlCol="0" anchor="t">
            <a:spAutoFit/>
          </a:bodyPr>
          <a:p>
            <a:r>
              <a:rPr lang="zh-CN" altLang="en-US" sz="1600">
                <a:latin typeface="楷体" panose="02010609060101010101" charset="-122"/>
                <a:ea typeface="楷体" panose="02010609060101010101" charset="-122"/>
                <a:cs typeface="楷体" panose="02010609060101010101" charset="-122"/>
              </a:rPr>
              <a:t>采取行动，实施阶段四所确定的行动方案。行动完毕后，再回到沟通步骤，评估问题有没有解决。如果问题解决了，决策循环到此为止。如果没有，则继续进入分析步骤。</a:t>
            </a:r>
            <a:endParaRPr lang="zh-CN" altLang="en-US" sz="16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三、决策理论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 name="图片 9"/>
          <p:cNvPicPr>
            <a:picLocks noChangeAspect="1"/>
          </p:cNvPicPr>
          <p:nvPr/>
        </p:nvPicPr>
        <p:blipFill>
          <a:blip r:embed="rId1"/>
          <a:stretch>
            <a:fillRect/>
          </a:stretch>
        </p:blipFill>
        <p:spPr>
          <a:xfrm>
            <a:off x="647700" y="1127125"/>
            <a:ext cx="10896600" cy="34671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三、决策理论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2265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（二）生涯决策平衡单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444625"/>
            <a:ext cx="10974070" cy="885825"/>
          </a:xfrm>
          <a:prstGeom prst="rect">
            <a:avLst/>
          </a:prstGeom>
          <a:noFill/>
        </p:spPr>
        <p:txBody>
          <a:bodyPr wrap="square" rtlCol="0" anchor="t">
            <a:noAutofit/>
          </a:bodyPr>
          <a:p>
            <a:pPr indent="457200" fontAlgn="auto">
              <a:lnSpc>
                <a:spcPct val="120000"/>
              </a:lnSpc>
            </a:pPr>
            <a:r>
              <a:rPr lang="zh-CN" altLang="en-US" sz="2000"/>
              <a:t>在决策过程中对各种可能的选择进行评估排序时，需要详细地考虑该决定所涉及的各方面的要素。其中，一个有效的方法是使用决策平衡单，表 2-5 为决策平衡单的加权计分卡。</a:t>
            </a:r>
            <a:endParaRPr lang="zh-CN" altLang="en-US" sz="2000"/>
          </a:p>
        </p:txBody>
      </p:sp>
      <p:pic>
        <p:nvPicPr>
          <p:cNvPr id="3" name="图片 2"/>
          <p:cNvPicPr>
            <a:picLocks noChangeAspect="1"/>
          </p:cNvPicPr>
          <p:nvPr/>
        </p:nvPicPr>
        <p:blipFill>
          <a:blip r:embed="rId1"/>
          <a:stretch>
            <a:fillRect/>
          </a:stretch>
        </p:blipFill>
        <p:spPr>
          <a:xfrm>
            <a:off x="1167130" y="2230120"/>
            <a:ext cx="9744075" cy="41402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119064" y="3145135"/>
            <a:ext cx="595376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职业生涯规划概述</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三、决策理论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956945"/>
            <a:ext cx="10974070" cy="460375"/>
          </a:xfrm>
          <a:prstGeom prst="rect">
            <a:avLst/>
          </a:prstGeom>
          <a:noFill/>
        </p:spPr>
        <p:txBody>
          <a:bodyPr wrap="square" rtlCol="0" anchor="t">
            <a:spAutoFit/>
          </a:bodyPr>
          <a:p>
            <a:pPr indent="457200" fontAlgn="auto">
              <a:lnSpc>
                <a:spcPct val="120000"/>
              </a:lnSpc>
            </a:pPr>
            <a:r>
              <a:rPr lang="zh-CN" altLang="en-US" sz="2000"/>
              <a:t>决策平衡单将重大决策的思考方向集中到四个主题上：</a:t>
            </a:r>
            <a:endParaRPr lang="zh-CN" altLang="en-US" sz="2000"/>
          </a:p>
        </p:txBody>
      </p:sp>
      <p:grpSp>
        <p:nvGrpSpPr>
          <p:cNvPr id="4" name="组合 3"/>
          <p:cNvGrpSpPr/>
          <p:nvPr/>
        </p:nvGrpSpPr>
        <p:grpSpPr>
          <a:xfrm>
            <a:off x="1118739" y="1824244"/>
            <a:ext cx="9954330" cy="1293160"/>
            <a:chOff x="839" y="2873"/>
            <a:chExt cx="15676" cy="2036"/>
          </a:xfrm>
        </p:grpSpPr>
        <p:grpSp>
          <p:nvGrpSpPr>
            <p:cNvPr id="12" name="组合 11"/>
            <p:cNvGrpSpPr/>
            <p:nvPr/>
          </p:nvGrpSpPr>
          <p:grpSpPr>
            <a:xfrm>
              <a:off x="839" y="2873"/>
              <a:ext cx="3730" cy="2036"/>
              <a:chOff x="6274676" y="2414558"/>
              <a:chExt cx="2368457" cy="1293124"/>
            </a:xfrm>
          </p:grpSpPr>
          <p:sp>
            <p:nvSpPr>
              <p:cNvPr id="31" name="圆角矩形 5"/>
              <p:cNvSpPr/>
              <p:nvPr/>
            </p:nvSpPr>
            <p:spPr>
              <a:xfrm>
                <a:off x="6274676" y="2414558"/>
                <a:ext cx="2254469" cy="1293124"/>
              </a:xfrm>
              <a:prstGeom prst="roundRect">
                <a:avLst>
                  <a:gd name="adj" fmla="val 0"/>
                </a:avLst>
              </a:prstGeom>
              <a:solidFill>
                <a:schemeClr val="bg1"/>
              </a:solidFill>
              <a:ln>
                <a:solidFill>
                  <a:srgbClr val="389A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32" name="任意多边形 22"/>
              <p:cNvSpPr/>
              <p:nvPr/>
            </p:nvSpPr>
            <p:spPr>
              <a:xfrm rot="18835739">
                <a:off x="8326538" y="2292201"/>
                <a:ext cx="122740" cy="510450"/>
              </a:xfrm>
              <a:custGeom>
                <a:avLst/>
                <a:gdLst>
                  <a:gd name="connsiteX0" fmla="*/ 0 w 122740"/>
                  <a:gd name="connsiteY0" fmla="*/ 0 h 510450"/>
                  <a:gd name="connsiteX1" fmla="*/ 122740 w 122740"/>
                  <a:gd name="connsiteY1" fmla="*/ 127417 h 510450"/>
                  <a:gd name="connsiteX2" fmla="*/ 122740 w 122740"/>
                  <a:gd name="connsiteY2" fmla="*/ 392215 h 510450"/>
                  <a:gd name="connsiteX3" fmla="*/ 0 w 122740"/>
                  <a:gd name="connsiteY3" fmla="*/ 510450 h 510450"/>
                </a:gdLst>
                <a:ahLst/>
                <a:cxnLst>
                  <a:cxn ang="0">
                    <a:pos x="connsiteX0" y="connsiteY0"/>
                  </a:cxn>
                  <a:cxn ang="0">
                    <a:pos x="connsiteX1" y="connsiteY1"/>
                  </a:cxn>
                  <a:cxn ang="0">
                    <a:pos x="connsiteX2" y="connsiteY2"/>
                  </a:cxn>
                  <a:cxn ang="0">
                    <a:pos x="connsiteX3" y="connsiteY3"/>
                  </a:cxn>
                </a:cxnLst>
                <a:rect l="l" t="t" r="r" b="b"/>
                <a:pathLst>
                  <a:path w="122740" h="510450">
                    <a:moveTo>
                      <a:pt x="0" y="0"/>
                    </a:moveTo>
                    <a:lnTo>
                      <a:pt x="122740" y="127417"/>
                    </a:lnTo>
                    <a:lnTo>
                      <a:pt x="122740" y="392215"/>
                    </a:lnTo>
                    <a:lnTo>
                      <a:pt x="0" y="5104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grpSp>
        <p:grpSp>
          <p:nvGrpSpPr>
            <p:cNvPr id="13" name="组合 12"/>
            <p:cNvGrpSpPr/>
            <p:nvPr/>
          </p:nvGrpSpPr>
          <p:grpSpPr>
            <a:xfrm>
              <a:off x="4821" y="2873"/>
              <a:ext cx="3730" cy="2036"/>
              <a:chOff x="6274676" y="2414558"/>
              <a:chExt cx="2368457" cy="1293124"/>
            </a:xfrm>
          </p:grpSpPr>
          <p:sp>
            <p:nvSpPr>
              <p:cNvPr id="29" name="圆角矩形 25"/>
              <p:cNvSpPr/>
              <p:nvPr/>
            </p:nvSpPr>
            <p:spPr>
              <a:xfrm>
                <a:off x="6274676" y="2414558"/>
                <a:ext cx="2254469" cy="1293124"/>
              </a:xfrm>
              <a:prstGeom prst="roundRect">
                <a:avLst>
                  <a:gd name="adj" fmla="val 0"/>
                </a:avLst>
              </a:prstGeom>
              <a:solidFill>
                <a:schemeClr val="bg1"/>
              </a:solidFill>
              <a:ln>
                <a:solidFill>
                  <a:srgbClr val="389A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30" name="任意多边形 28"/>
              <p:cNvSpPr/>
              <p:nvPr/>
            </p:nvSpPr>
            <p:spPr>
              <a:xfrm rot="18835739">
                <a:off x="8326538" y="2292201"/>
                <a:ext cx="122740" cy="510450"/>
              </a:xfrm>
              <a:custGeom>
                <a:avLst/>
                <a:gdLst>
                  <a:gd name="connsiteX0" fmla="*/ 0 w 122740"/>
                  <a:gd name="connsiteY0" fmla="*/ 0 h 510450"/>
                  <a:gd name="connsiteX1" fmla="*/ 122740 w 122740"/>
                  <a:gd name="connsiteY1" fmla="*/ 127417 h 510450"/>
                  <a:gd name="connsiteX2" fmla="*/ 122740 w 122740"/>
                  <a:gd name="connsiteY2" fmla="*/ 392215 h 510450"/>
                  <a:gd name="connsiteX3" fmla="*/ 0 w 122740"/>
                  <a:gd name="connsiteY3" fmla="*/ 510450 h 510450"/>
                </a:gdLst>
                <a:ahLst/>
                <a:cxnLst>
                  <a:cxn ang="0">
                    <a:pos x="connsiteX0" y="connsiteY0"/>
                  </a:cxn>
                  <a:cxn ang="0">
                    <a:pos x="connsiteX1" y="connsiteY1"/>
                  </a:cxn>
                  <a:cxn ang="0">
                    <a:pos x="connsiteX2" y="connsiteY2"/>
                  </a:cxn>
                  <a:cxn ang="0">
                    <a:pos x="connsiteX3" y="connsiteY3"/>
                  </a:cxn>
                </a:cxnLst>
                <a:rect l="l" t="t" r="r" b="b"/>
                <a:pathLst>
                  <a:path w="122740" h="510450">
                    <a:moveTo>
                      <a:pt x="0" y="0"/>
                    </a:moveTo>
                    <a:lnTo>
                      <a:pt x="122740" y="127417"/>
                    </a:lnTo>
                    <a:lnTo>
                      <a:pt x="122740" y="392215"/>
                    </a:lnTo>
                    <a:lnTo>
                      <a:pt x="0" y="5104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grpSp>
        <p:grpSp>
          <p:nvGrpSpPr>
            <p:cNvPr id="14" name="组合 13"/>
            <p:cNvGrpSpPr/>
            <p:nvPr/>
          </p:nvGrpSpPr>
          <p:grpSpPr>
            <a:xfrm>
              <a:off x="8803" y="2873"/>
              <a:ext cx="3730" cy="2036"/>
              <a:chOff x="6274676" y="2414558"/>
              <a:chExt cx="2368457" cy="1293124"/>
            </a:xfrm>
          </p:grpSpPr>
          <p:sp>
            <p:nvSpPr>
              <p:cNvPr id="27" name="圆角矩形 30"/>
              <p:cNvSpPr/>
              <p:nvPr/>
            </p:nvSpPr>
            <p:spPr>
              <a:xfrm>
                <a:off x="6274676" y="2414558"/>
                <a:ext cx="2254469" cy="1293124"/>
              </a:xfrm>
              <a:prstGeom prst="roundRect">
                <a:avLst>
                  <a:gd name="adj" fmla="val 0"/>
                </a:avLst>
              </a:prstGeom>
              <a:solidFill>
                <a:schemeClr val="bg1"/>
              </a:solidFill>
              <a:ln>
                <a:solidFill>
                  <a:srgbClr val="389A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8" name="任意多边形 33"/>
              <p:cNvSpPr/>
              <p:nvPr/>
            </p:nvSpPr>
            <p:spPr>
              <a:xfrm rot="18835739">
                <a:off x="8326538" y="2292201"/>
                <a:ext cx="122740" cy="510450"/>
              </a:xfrm>
              <a:custGeom>
                <a:avLst/>
                <a:gdLst>
                  <a:gd name="connsiteX0" fmla="*/ 0 w 122740"/>
                  <a:gd name="connsiteY0" fmla="*/ 0 h 510450"/>
                  <a:gd name="connsiteX1" fmla="*/ 122740 w 122740"/>
                  <a:gd name="connsiteY1" fmla="*/ 127417 h 510450"/>
                  <a:gd name="connsiteX2" fmla="*/ 122740 w 122740"/>
                  <a:gd name="connsiteY2" fmla="*/ 392215 h 510450"/>
                  <a:gd name="connsiteX3" fmla="*/ 0 w 122740"/>
                  <a:gd name="connsiteY3" fmla="*/ 510450 h 510450"/>
                </a:gdLst>
                <a:ahLst/>
                <a:cxnLst>
                  <a:cxn ang="0">
                    <a:pos x="connsiteX0" y="connsiteY0"/>
                  </a:cxn>
                  <a:cxn ang="0">
                    <a:pos x="connsiteX1" y="connsiteY1"/>
                  </a:cxn>
                  <a:cxn ang="0">
                    <a:pos x="connsiteX2" y="connsiteY2"/>
                  </a:cxn>
                  <a:cxn ang="0">
                    <a:pos x="connsiteX3" y="connsiteY3"/>
                  </a:cxn>
                </a:cxnLst>
                <a:rect l="l" t="t" r="r" b="b"/>
                <a:pathLst>
                  <a:path w="122740" h="510450">
                    <a:moveTo>
                      <a:pt x="0" y="0"/>
                    </a:moveTo>
                    <a:lnTo>
                      <a:pt x="122740" y="127417"/>
                    </a:lnTo>
                    <a:lnTo>
                      <a:pt x="122740" y="392215"/>
                    </a:lnTo>
                    <a:lnTo>
                      <a:pt x="0" y="5104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grpSp>
        <p:grpSp>
          <p:nvGrpSpPr>
            <p:cNvPr id="15" name="组合 14"/>
            <p:cNvGrpSpPr/>
            <p:nvPr/>
          </p:nvGrpSpPr>
          <p:grpSpPr>
            <a:xfrm>
              <a:off x="12785" y="2873"/>
              <a:ext cx="3730" cy="2036"/>
              <a:chOff x="6274676" y="2414558"/>
              <a:chExt cx="2368457" cy="1293124"/>
            </a:xfrm>
          </p:grpSpPr>
          <p:sp>
            <p:nvSpPr>
              <p:cNvPr id="25" name="圆角矩形 35"/>
              <p:cNvSpPr/>
              <p:nvPr/>
            </p:nvSpPr>
            <p:spPr>
              <a:xfrm>
                <a:off x="6274676" y="2414558"/>
                <a:ext cx="2254469" cy="1293124"/>
              </a:xfrm>
              <a:prstGeom prst="roundRect">
                <a:avLst>
                  <a:gd name="adj" fmla="val 0"/>
                </a:avLst>
              </a:prstGeom>
              <a:solidFill>
                <a:schemeClr val="bg1"/>
              </a:solidFill>
              <a:ln>
                <a:solidFill>
                  <a:srgbClr val="389A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6" name="任意多边形 38"/>
              <p:cNvSpPr/>
              <p:nvPr/>
            </p:nvSpPr>
            <p:spPr>
              <a:xfrm rot="18835739">
                <a:off x="8326538" y="2292201"/>
                <a:ext cx="122740" cy="510450"/>
              </a:xfrm>
              <a:custGeom>
                <a:avLst/>
                <a:gdLst>
                  <a:gd name="connsiteX0" fmla="*/ 0 w 122740"/>
                  <a:gd name="connsiteY0" fmla="*/ 0 h 510450"/>
                  <a:gd name="connsiteX1" fmla="*/ 122740 w 122740"/>
                  <a:gd name="connsiteY1" fmla="*/ 127417 h 510450"/>
                  <a:gd name="connsiteX2" fmla="*/ 122740 w 122740"/>
                  <a:gd name="connsiteY2" fmla="*/ 392215 h 510450"/>
                  <a:gd name="connsiteX3" fmla="*/ 0 w 122740"/>
                  <a:gd name="connsiteY3" fmla="*/ 510450 h 510450"/>
                </a:gdLst>
                <a:ahLst/>
                <a:cxnLst>
                  <a:cxn ang="0">
                    <a:pos x="connsiteX0" y="connsiteY0"/>
                  </a:cxn>
                  <a:cxn ang="0">
                    <a:pos x="connsiteX1" y="connsiteY1"/>
                  </a:cxn>
                  <a:cxn ang="0">
                    <a:pos x="connsiteX2" y="connsiteY2"/>
                  </a:cxn>
                  <a:cxn ang="0">
                    <a:pos x="connsiteX3" y="connsiteY3"/>
                  </a:cxn>
                </a:cxnLst>
                <a:rect l="l" t="t" r="r" b="b"/>
                <a:pathLst>
                  <a:path w="122740" h="510450">
                    <a:moveTo>
                      <a:pt x="0" y="0"/>
                    </a:moveTo>
                    <a:lnTo>
                      <a:pt x="122740" y="127417"/>
                    </a:lnTo>
                    <a:lnTo>
                      <a:pt x="122740" y="392215"/>
                    </a:lnTo>
                    <a:lnTo>
                      <a:pt x="0" y="5104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grpSp>
        <p:sp>
          <p:nvSpPr>
            <p:cNvPr id="17" name="文本框 1"/>
            <p:cNvSpPr txBox="1"/>
            <p:nvPr/>
          </p:nvSpPr>
          <p:spPr>
            <a:xfrm>
              <a:off x="1278" y="3325"/>
              <a:ext cx="2673" cy="1020"/>
            </a:xfrm>
            <a:prstGeom prst="rect">
              <a:avLst/>
            </a:prstGeom>
            <a:noFill/>
            <a:ln>
              <a:noFill/>
            </a:ln>
          </p:spPr>
          <p:txBody>
            <a:bodyPr wrap="square" lIns="94085" tIns="47043" rIns="94085" bIns="47043"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00000"/>
                </a:lnSpc>
                <a:spcBef>
                  <a:spcPts val="300"/>
                </a:spcBef>
                <a:spcAft>
                  <a:spcPts val="300"/>
                </a:spcAft>
                <a:buClrTx/>
                <a:buSzTx/>
                <a:buFontTx/>
                <a:buNone/>
              </a:pPr>
              <a:r>
                <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rPr>
                <a:t>个人物质方面的得失</a:t>
              </a:r>
              <a:endPar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endParaRPr>
            </a:p>
          </p:txBody>
        </p:sp>
        <p:sp>
          <p:nvSpPr>
            <p:cNvPr id="19" name="文本框 4"/>
            <p:cNvSpPr txBox="1"/>
            <p:nvPr/>
          </p:nvSpPr>
          <p:spPr>
            <a:xfrm>
              <a:off x="9242" y="3344"/>
              <a:ext cx="2673" cy="1020"/>
            </a:xfrm>
            <a:prstGeom prst="rect">
              <a:avLst/>
            </a:prstGeom>
            <a:noFill/>
            <a:ln>
              <a:noFill/>
            </a:ln>
          </p:spPr>
          <p:txBody>
            <a:bodyPr wrap="square" lIns="94085" tIns="47043" rIns="94085" bIns="47043"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00000"/>
                </a:lnSpc>
                <a:spcBef>
                  <a:spcPts val="300"/>
                </a:spcBef>
                <a:spcAft>
                  <a:spcPts val="300"/>
                </a:spcAft>
                <a:buClrTx/>
                <a:buSzTx/>
                <a:buFontTx/>
                <a:buNone/>
              </a:pPr>
              <a:r>
                <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rPr>
                <a:t>个人精神方面的得失</a:t>
              </a:r>
              <a:endPar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endParaRPr>
            </a:p>
          </p:txBody>
        </p:sp>
        <p:sp>
          <p:nvSpPr>
            <p:cNvPr id="21" name="文本框 7"/>
            <p:cNvSpPr txBox="1"/>
            <p:nvPr/>
          </p:nvSpPr>
          <p:spPr>
            <a:xfrm>
              <a:off x="5295" y="3325"/>
              <a:ext cx="2673" cy="1020"/>
            </a:xfrm>
            <a:prstGeom prst="rect">
              <a:avLst/>
            </a:prstGeom>
            <a:noFill/>
            <a:ln>
              <a:noFill/>
            </a:ln>
          </p:spPr>
          <p:txBody>
            <a:bodyPr wrap="square" lIns="94085" tIns="47043" rIns="94085" bIns="47043"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00000"/>
                </a:lnSpc>
                <a:spcBef>
                  <a:spcPts val="300"/>
                </a:spcBef>
                <a:spcAft>
                  <a:spcPts val="300"/>
                </a:spcAft>
                <a:buClrTx/>
                <a:buSzTx/>
                <a:buFontTx/>
                <a:buNone/>
              </a:pPr>
              <a:r>
                <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rPr>
                <a:t>他人物质方面的得失</a:t>
              </a:r>
              <a:endPar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endParaRPr>
            </a:p>
          </p:txBody>
        </p:sp>
        <p:sp>
          <p:nvSpPr>
            <p:cNvPr id="23" name="文本框 9"/>
            <p:cNvSpPr txBox="1"/>
            <p:nvPr/>
          </p:nvSpPr>
          <p:spPr>
            <a:xfrm>
              <a:off x="13259" y="3344"/>
              <a:ext cx="2673" cy="1020"/>
            </a:xfrm>
            <a:prstGeom prst="rect">
              <a:avLst/>
            </a:prstGeom>
            <a:noFill/>
            <a:ln>
              <a:noFill/>
            </a:ln>
          </p:spPr>
          <p:txBody>
            <a:bodyPr wrap="square" lIns="94085" tIns="47043" rIns="94085" bIns="47043"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00000"/>
                </a:lnSpc>
                <a:spcBef>
                  <a:spcPts val="300"/>
                </a:spcBef>
                <a:spcAft>
                  <a:spcPts val="300"/>
                </a:spcAft>
                <a:buClrTx/>
                <a:buSzTx/>
                <a:buFontTx/>
                <a:buNone/>
              </a:pPr>
              <a:r>
                <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rPr>
                <a:t>他人精神方面的得失</a:t>
              </a:r>
              <a:endParaRPr lang="zh-CN" altLang="en-US" b="1" dirty="0">
                <a:solidFill>
                  <a:srgbClr val="389A47"/>
                </a:solidFill>
                <a:latin typeface="微软雅黑" panose="020B0503020204020204" charset="-122"/>
                <a:ea typeface="微软雅黑" panose="020B0503020204020204" charset="-122"/>
                <a:cs typeface="+mn-ea"/>
                <a:sym typeface="思源黑体 CN Bold" panose="020B0800000000000000" charset="-122"/>
              </a:endParaRPr>
            </a:p>
          </p:txBody>
        </p:sp>
      </p:grpSp>
      <p:sp>
        <p:nvSpPr>
          <p:cNvPr id="6" name="文本框 5"/>
          <p:cNvSpPr txBox="1"/>
          <p:nvPr/>
        </p:nvSpPr>
        <p:spPr>
          <a:xfrm>
            <a:off x="687705" y="3304540"/>
            <a:ext cx="10974070" cy="1568450"/>
          </a:xfrm>
          <a:prstGeom prst="rect">
            <a:avLst/>
          </a:prstGeom>
          <a:noFill/>
        </p:spPr>
        <p:txBody>
          <a:bodyPr wrap="square" rtlCol="0" anchor="t">
            <a:spAutoFit/>
          </a:bodyPr>
          <a:p>
            <a:pPr indent="457200" fontAlgn="auto">
              <a:lnSpc>
                <a:spcPct val="120000"/>
              </a:lnSpc>
            </a:pPr>
            <a:r>
              <a:rPr lang="zh-CN" altLang="en-US" sz="2000"/>
              <a:t>在使用时，按照上述四个主题列出个人所有重要的需求并按其重要程度赋予权重，将它们作为评判的标准，逐项对所有的选择进行加权计分，最后按总分排序。</a:t>
            </a:r>
            <a:endParaRPr lang="zh-CN" altLang="en-US" sz="2000"/>
          </a:p>
          <a:p>
            <a:pPr indent="457200" fontAlgn="auto">
              <a:lnSpc>
                <a:spcPct val="120000"/>
              </a:lnSpc>
            </a:pPr>
            <a:endParaRPr lang="zh-CN" altLang="en-US" sz="2000"/>
          </a:p>
          <a:p>
            <a:pPr indent="457200" fontAlgn="auto">
              <a:lnSpc>
                <a:spcPct val="120000"/>
              </a:lnSpc>
            </a:pPr>
            <a:r>
              <a:rPr lang="zh-CN" altLang="en-US" sz="2000" u="sng">
                <a:solidFill>
                  <a:srgbClr val="389A47"/>
                </a:solidFill>
              </a:rPr>
              <a:t>表 2-6 是某学生的决策平衡单。</a:t>
            </a:r>
            <a:endParaRPr lang="zh-CN" altLang="en-US" sz="2000" u="sng">
              <a:solidFill>
                <a:srgbClr val="389A47"/>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三、决策理论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747395" y="984250"/>
            <a:ext cx="10696575" cy="50958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三、决策理论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775970" y="975995"/>
            <a:ext cx="10639425" cy="54864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594304" y="3145135"/>
            <a:ext cx="1100328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职业生涯基本成长形态与基本法则</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一、职业生涯基本成长形态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7705" y="91630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（一）少年得志型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77190" y="1438275"/>
            <a:ext cx="6938010" cy="1343660"/>
          </a:xfrm>
          <a:prstGeom prst="rect">
            <a:avLst/>
          </a:prstGeom>
          <a:noFill/>
        </p:spPr>
        <p:txBody>
          <a:bodyPr wrap="square" rtlCol="0" anchor="t">
            <a:noAutofit/>
          </a:bodyPr>
          <a:p>
            <a:pPr indent="457200" fontAlgn="auto">
              <a:lnSpc>
                <a:spcPct val="120000"/>
              </a:lnSpc>
            </a:pPr>
            <a:r>
              <a:rPr lang="zh-CN" altLang="en-US" sz="2000"/>
              <a:t>少年得志型（图 2-4）的人对于自己的职业并没有花太多时间进行尝试，反而因为家庭的关系很早就确定了方向。他们经过刻意的栽培与巧妙的安排进入公司的决策核心。</a:t>
            </a:r>
            <a:endParaRPr lang="zh-CN" altLang="en-US" sz="2000"/>
          </a:p>
        </p:txBody>
      </p:sp>
      <p:pic>
        <p:nvPicPr>
          <p:cNvPr id="4" name="图片 3"/>
          <p:cNvPicPr>
            <a:picLocks noChangeAspect="1"/>
          </p:cNvPicPr>
          <p:nvPr/>
        </p:nvPicPr>
        <p:blipFill>
          <a:blip r:embed="rId1"/>
          <a:stretch>
            <a:fillRect/>
          </a:stretch>
        </p:blipFill>
        <p:spPr>
          <a:xfrm>
            <a:off x="7315200" y="1871345"/>
            <a:ext cx="4876800" cy="3543300"/>
          </a:xfrm>
          <a:prstGeom prst="rect">
            <a:avLst/>
          </a:prstGeom>
        </p:spPr>
      </p:pic>
      <p:grpSp>
        <p:nvGrpSpPr>
          <p:cNvPr id="9" name="组合 8"/>
          <p:cNvGrpSpPr/>
          <p:nvPr/>
        </p:nvGrpSpPr>
        <p:grpSpPr>
          <a:xfrm>
            <a:off x="376555" y="2900045"/>
            <a:ext cx="6938010" cy="3417570"/>
            <a:chOff x="230" y="5053"/>
            <a:chExt cx="9927" cy="4918"/>
          </a:xfrm>
        </p:grpSpPr>
        <p:sp>
          <p:nvSpPr>
            <p:cNvPr id="8" name="矩形 7"/>
            <p:cNvSpPr/>
            <p:nvPr/>
          </p:nvSpPr>
          <p:spPr>
            <a:xfrm>
              <a:off x="230" y="5053"/>
              <a:ext cx="9927" cy="4918"/>
            </a:xfrm>
            <a:prstGeom prst="rect">
              <a:avLst/>
            </a:prstGeom>
            <a:solidFill>
              <a:schemeClr val="bg1">
                <a:lumMod val="8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578" y="5348"/>
              <a:ext cx="1450" cy="936"/>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实例：</a:t>
              </a:r>
              <a:endParaRPr lang="zh-CN" altLang="en-US"/>
            </a:p>
          </p:txBody>
        </p:sp>
        <p:sp>
          <p:nvSpPr>
            <p:cNvPr id="7" name="文本框 6"/>
            <p:cNvSpPr txBox="1"/>
            <p:nvPr/>
          </p:nvSpPr>
          <p:spPr>
            <a:xfrm>
              <a:off x="2197" y="5348"/>
              <a:ext cx="7767" cy="4327"/>
            </a:xfrm>
            <a:prstGeom prst="rect">
              <a:avLst/>
            </a:prstGeom>
            <a:noFill/>
          </p:spPr>
          <p:txBody>
            <a:bodyPr wrap="square" rtlCol="0" anchor="t">
              <a:noAutofit/>
            </a:bodyPr>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震宇高中毕业后就被送到日本念大学，之后又到美国专攻企业管理硕士。他的英语、日语都很好，并具备国际观与企业管理知识。硕士还没毕业，父母便安排他在美国实习、工作，丰富人生阅历。在 30 岁那年，他回来准备掌管家族企业。在公司里，震宇从基层做起，只是别人花三年才能从组长升为科长，而他只花了三个月。震宇是一个青年才俊，不到 35岁便成为某公司的总经理了。</a:t>
              </a:r>
              <a:endParaRPr lang="zh-CN" altLang="en-US" sz="2000">
                <a:latin typeface="楷体" panose="02010609060101010101" charset="-122"/>
                <a:ea typeface="楷体" panose="02010609060101010101" charset="-122"/>
                <a:cs typeface="楷体" panose="02010609060101010101"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一、职业生涯基本成长形态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1630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（二）逐步上升型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770255" y="1616075"/>
            <a:ext cx="5638165" cy="755650"/>
          </a:xfrm>
          <a:prstGeom prst="rect">
            <a:avLst/>
          </a:prstGeom>
          <a:noFill/>
        </p:spPr>
        <p:txBody>
          <a:bodyPr wrap="square" rtlCol="0" anchor="t">
            <a:spAutoFit/>
          </a:bodyPr>
          <a:p>
            <a:pPr indent="457200" fontAlgn="auto">
              <a:lnSpc>
                <a:spcPct val="120000"/>
              </a:lnSpc>
            </a:pPr>
            <a:r>
              <a:rPr lang="zh-CN" altLang="en-US"/>
              <a:t>逐步上升型（图 2-5）的人在职业生涯发展过程中认真经营，一步一个脚印地发展。</a:t>
            </a:r>
            <a:endParaRPr lang="zh-CN" altLang="en-US"/>
          </a:p>
        </p:txBody>
      </p:sp>
      <p:grpSp>
        <p:nvGrpSpPr>
          <p:cNvPr id="9" name="组合 8"/>
          <p:cNvGrpSpPr/>
          <p:nvPr/>
        </p:nvGrpSpPr>
        <p:grpSpPr>
          <a:xfrm>
            <a:off x="770049" y="2872185"/>
            <a:ext cx="6456251" cy="3428285"/>
            <a:chOff x="578" y="5787"/>
            <a:chExt cx="8451" cy="4184"/>
          </a:xfrm>
        </p:grpSpPr>
        <p:sp>
          <p:nvSpPr>
            <p:cNvPr id="8" name="矩形 7"/>
            <p:cNvSpPr/>
            <p:nvPr/>
          </p:nvSpPr>
          <p:spPr>
            <a:xfrm>
              <a:off x="578" y="5787"/>
              <a:ext cx="8451" cy="4184"/>
            </a:xfrm>
            <a:prstGeom prst="rect">
              <a:avLst/>
            </a:prstGeom>
            <a:solidFill>
              <a:schemeClr val="bg1">
                <a:lumMod val="8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718" y="6035"/>
              <a:ext cx="1354" cy="863"/>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实例：</a:t>
              </a:r>
              <a:endParaRPr lang="zh-CN" altLang="en-US"/>
            </a:p>
          </p:txBody>
        </p:sp>
        <p:sp>
          <p:nvSpPr>
            <p:cNvPr id="7" name="文本框 6"/>
            <p:cNvSpPr txBox="1"/>
            <p:nvPr/>
          </p:nvSpPr>
          <p:spPr>
            <a:xfrm>
              <a:off x="2251" y="5894"/>
              <a:ext cx="6611" cy="4077"/>
            </a:xfrm>
            <a:prstGeom prst="rect">
              <a:avLst/>
            </a:prstGeom>
            <a:noFill/>
          </p:spPr>
          <p:txBody>
            <a:bodyPr wrap="square" rtlCol="0" anchor="t">
              <a:noAutofit/>
            </a:bodyPr>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李立在一家颇具规模的家电制造公司工作多年，从业务员做起。因为他的业绩表现良好，又能吃苦且服务周到，客户都非常欣赏他。后来，公司派李立去南方开拓市场，他做出了别人无法达到的业绩。几年后，李立回总公司担任业务经理，又升至业务副总。</a:t>
              </a:r>
              <a:endParaRPr lang="zh-CN" altLang="en-US" sz="2400">
                <a:latin typeface="楷体" panose="02010609060101010101" charset="-122"/>
                <a:ea typeface="楷体" panose="02010609060101010101" charset="-122"/>
                <a:cs typeface="楷体" panose="02010609060101010101" charset="-122"/>
              </a:endParaRPr>
            </a:p>
          </p:txBody>
        </p:sp>
      </p:grpSp>
      <p:pic>
        <p:nvPicPr>
          <p:cNvPr id="3" name="图片 2"/>
          <p:cNvPicPr>
            <a:picLocks noChangeAspect="1"/>
          </p:cNvPicPr>
          <p:nvPr/>
        </p:nvPicPr>
        <p:blipFill>
          <a:blip r:embed="rId1"/>
          <a:stretch>
            <a:fillRect/>
          </a:stretch>
        </p:blipFill>
        <p:spPr>
          <a:xfrm>
            <a:off x="7343775" y="1690370"/>
            <a:ext cx="4848225" cy="37433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一、职业生涯基本成长形态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（三）大器晚成型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596900" y="1530985"/>
            <a:ext cx="6877685" cy="1125855"/>
          </a:xfrm>
          <a:prstGeom prst="rect">
            <a:avLst/>
          </a:prstGeom>
          <a:noFill/>
        </p:spPr>
        <p:txBody>
          <a:bodyPr wrap="square" rtlCol="0" anchor="t">
            <a:noAutofit/>
          </a:bodyPr>
          <a:p>
            <a:pPr indent="457200" fontAlgn="auto">
              <a:lnSpc>
                <a:spcPct val="120000"/>
              </a:lnSpc>
            </a:pPr>
            <a:r>
              <a:rPr lang="zh-CN" altLang="en-US" sz="2000"/>
              <a:t>大器晚成型（图 2-6）的人在职业生涯发展前期没有取得什么特别的成就，但能在某一领域内认真耕耘，厚积薄发，在后期取得比较高的成就。</a:t>
            </a:r>
            <a:endParaRPr lang="zh-CN" altLang="en-US" sz="2000"/>
          </a:p>
        </p:txBody>
      </p:sp>
      <p:grpSp>
        <p:nvGrpSpPr>
          <p:cNvPr id="9" name="组合 8"/>
          <p:cNvGrpSpPr/>
          <p:nvPr/>
        </p:nvGrpSpPr>
        <p:grpSpPr>
          <a:xfrm>
            <a:off x="597535" y="2737485"/>
            <a:ext cx="6736715" cy="3746500"/>
            <a:chOff x="230" y="5137"/>
            <a:chExt cx="10609" cy="5900"/>
          </a:xfrm>
        </p:grpSpPr>
        <p:sp>
          <p:nvSpPr>
            <p:cNvPr id="8" name="矩形 7"/>
            <p:cNvSpPr/>
            <p:nvPr/>
          </p:nvSpPr>
          <p:spPr>
            <a:xfrm>
              <a:off x="230" y="5137"/>
              <a:ext cx="10609" cy="5900"/>
            </a:xfrm>
            <a:prstGeom prst="rect">
              <a:avLst/>
            </a:prstGeom>
            <a:solidFill>
              <a:schemeClr val="bg1">
                <a:lumMod val="8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578" y="5348"/>
              <a:ext cx="1541" cy="878"/>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实例：</a:t>
              </a:r>
              <a:endParaRPr lang="zh-CN" altLang="en-US"/>
            </a:p>
          </p:txBody>
        </p:sp>
        <p:sp>
          <p:nvSpPr>
            <p:cNvPr id="7" name="文本框 6"/>
            <p:cNvSpPr txBox="1"/>
            <p:nvPr/>
          </p:nvSpPr>
          <p:spPr>
            <a:xfrm>
              <a:off x="2119" y="5148"/>
              <a:ext cx="8687" cy="5889"/>
            </a:xfrm>
            <a:prstGeom prst="rect">
              <a:avLst/>
            </a:prstGeom>
            <a:noFill/>
          </p:spPr>
          <p:txBody>
            <a:bodyPr wrap="square" rtlCol="0" anchor="t">
              <a:noAutofit/>
            </a:bodyPr>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相传姜尚的先辈为贵族，在舜、禹时为官，因功被封于吕（今山西吕梁）。后来家道中落，到姜尚时已沦为贫民。相传，为维持生计，姜尚年轻时曾在商都朝歌（今河南淇县）宰牛卖肉，又到孟津做过卖酒生意。他虽家境贫寒，但胸怀大志，刻苦学习，始终孜孜不倦地研究、探讨治国兴邦之道，以期有朝一日能够大展宏图，为国效力。直到暮年，他才终于遇到施展才华的机会。</a:t>
              </a:r>
              <a:endParaRPr lang="zh-CN" altLang="en-US" sz="2400">
                <a:latin typeface="楷体" panose="02010609060101010101" charset="-122"/>
                <a:ea typeface="楷体" panose="02010609060101010101" charset="-122"/>
                <a:cs typeface="楷体" panose="02010609060101010101" charset="-122"/>
              </a:endParaRPr>
            </a:p>
          </p:txBody>
        </p:sp>
      </p:grpSp>
      <p:pic>
        <p:nvPicPr>
          <p:cNvPr id="4" name="图片 3"/>
          <p:cNvPicPr>
            <a:picLocks noChangeAspect="1"/>
          </p:cNvPicPr>
          <p:nvPr/>
        </p:nvPicPr>
        <p:blipFill>
          <a:blip r:embed="rId1"/>
          <a:stretch>
            <a:fillRect/>
          </a:stretch>
        </p:blipFill>
        <p:spPr>
          <a:xfrm>
            <a:off x="7334250" y="1778000"/>
            <a:ext cx="4857750" cy="35623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一、职业生涯基本成长形态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（四）大起大落型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616710"/>
            <a:ext cx="10986135" cy="755650"/>
          </a:xfrm>
          <a:prstGeom prst="rect">
            <a:avLst/>
          </a:prstGeom>
          <a:noFill/>
        </p:spPr>
        <p:txBody>
          <a:bodyPr wrap="square" rtlCol="0" anchor="t">
            <a:spAutoFit/>
          </a:bodyPr>
          <a:p>
            <a:pPr indent="457200" fontAlgn="auto">
              <a:lnSpc>
                <a:spcPct val="120000"/>
              </a:lnSpc>
            </a:pPr>
            <a:r>
              <a:rPr lang="zh-CN" altLang="en-US"/>
              <a:t>大起大落型（图 2-7）的人在职业生涯发展的过程中因为多次变换职业或遭受重大挫折，其职业生涯发展表现出比较大的上下波动。</a:t>
            </a:r>
            <a:endParaRPr lang="zh-CN" altLang="en-US"/>
          </a:p>
        </p:txBody>
      </p:sp>
      <p:pic>
        <p:nvPicPr>
          <p:cNvPr id="4" name="图片 3"/>
          <p:cNvPicPr>
            <a:picLocks noChangeAspect="1"/>
          </p:cNvPicPr>
          <p:nvPr/>
        </p:nvPicPr>
        <p:blipFill>
          <a:blip r:embed="rId1"/>
          <a:stretch>
            <a:fillRect/>
          </a:stretch>
        </p:blipFill>
        <p:spPr>
          <a:xfrm>
            <a:off x="3761105" y="2631440"/>
            <a:ext cx="4838700" cy="35242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一、职业生涯基本成长形态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9" name="组合 8"/>
          <p:cNvGrpSpPr/>
          <p:nvPr/>
        </p:nvGrpSpPr>
        <p:grpSpPr>
          <a:xfrm>
            <a:off x="406400" y="1108075"/>
            <a:ext cx="11250930" cy="4956175"/>
            <a:chOff x="230" y="5053"/>
            <a:chExt cx="17718" cy="7805"/>
          </a:xfrm>
        </p:grpSpPr>
        <p:sp>
          <p:nvSpPr>
            <p:cNvPr id="8" name="矩形 7"/>
            <p:cNvSpPr/>
            <p:nvPr/>
          </p:nvSpPr>
          <p:spPr>
            <a:xfrm>
              <a:off x="230" y="5053"/>
              <a:ext cx="17718" cy="7805"/>
            </a:xfrm>
            <a:prstGeom prst="rect">
              <a:avLst/>
            </a:prstGeom>
            <a:solidFill>
              <a:schemeClr val="bg1">
                <a:lumMod val="8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578" y="5348"/>
              <a:ext cx="1774" cy="993"/>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实例：</a:t>
              </a:r>
              <a:endParaRPr lang="zh-CN" altLang="en-US"/>
            </a:p>
          </p:txBody>
        </p:sp>
        <p:sp>
          <p:nvSpPr>
            <p:cNvPr id="7" name="文本框 6"/>
            <p:cNvSpPr txBox="1"/>
            <p:nvPr/>
          </p:nvSpPr>
          <p:spPr>
            <a:xfrm>
              <a:off x="2475" y="5566"/>
              <a:ext cx="14858" cy="6445"/>
            </a:xfrm>
            <a:prstGeom prst="rect">
              <a:avLst/>
            </a:prstGeom>
            <a:noFill/>
          </p:spPr>
          <p:txBody>
            <a:bodyPr wrap="square" rtlCol="0" anchor="t">
              <a:spAutoFit/>
            </a:bodyPr>
            <a:p>
              <a:r>
                <a:rPr lang="zh-CN" altLang="en-US" sz="2000">
                  <a:latin typeface="楷体" panose="02010609060101010101" charset="-122"/>
                  <a:ea typeface="楷体" panose="02010609060101010101" charset="-122"/>
                  <a:cs typeface="楷体" panose="02010609060101010101" charset="-122"/>
                </a:rPr>
                <a:t>1985 年，林立人开始做文化用品和小物件，赚钱最多的还是编织袋。那时，全国乡镇化肥厂雨后春笋般冒出来，对编织袋的需求量很大，他渐渐成功了，25 岁名声便已遍及乡里。但失败马上随之来临。1989 年，他在河南签订了 1.2亿元的大单，但提供了 1000 万只编织袋之后，他发现货款收不回来，只好停止供货，随后是漫长的讨债历程。1990 年，一贫如洗的他远走深圳开始做起了房屋中介。1993 年初，全国各地到处都在盖房，而林立人的新楼刚打了地基，6 月，中央开始加强宏观调控，到9 月银根紧缩，大楼最终成了个烂尾楼。1995 年，林立人开始做起了寻呼机改装批发的生意，到 1997 年，事业达到一个顶峰，他算是成了个千万富翁。2001 年，B 股跳水，林立人的股票全部被套。1 年多的熊市让他的资产缩水了 2/3。痛定思痛，林立人决心静下心来，踏踏实实做事，抛弃过去想依赖一两次机会迅速暴富的心理，脚踏实地练好基本功，一点一点做起来。2002 年初，在朋友的帮助下，他将剩下的资金投资入股了一家数码相机生产厂，这一次投资比较成功，本金全部收回了，股权也增值了。</a:t>
              </a:r>
              <a:endParaRPr lang="zh-CN" altLang="en-US" sz="2000">
                <a:latin typeface="楷体" panose="02010609060101010101" charset="-122"/>
                <a:ea typeface="楷体" panose="02010609060101010101" charset="-122"/>
                <a:cs typeface="楷体" panose="02010609060101010101"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一、职业生涯基本成长形态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（五）因故中断型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530985"/>
            <a:ext cx="6719570" cy="782320"/>
          </a:xfrm>
          <a:prstGeom prst="rect">
            <a:avLst/>
          </a:prstGeom>
          <a:noFill/>
        </p:spPr>
        <p:txBody>
          <a:bodyPr wrap="square" rtlCol="0" anchor="t">
            <a:noAutofit/>
          </a:bodyPr>
          <a:p>
            <a:pPr indent="457200" fontAlgn="auto">
              <a:lnSpc>
                <a:spcPct val="120000"/>
              </a:lnSpc>
            </a:pPr>
            <a:r>
              <a:rPr lang="zh-CN" altLang="en-US" sz="2000"/>
              <a:t>因故中断型（图 2-8）的人的职业发展会因为某些因素的影响而停顿，并长期处于静止或衰退状态。</a:t>
            </a:r>
            <a:endParaRPr lang="zh-CN" altLang="en-US" sz="2000"/>
          </a:p>
        </p:txBody>
      </p:sp>
      <p:grpSp>
        <p:nvGrpSpPr>
          <p:cNvPr id="9" name="组合 8"/>
          <p:cNvGrpSpPr/>
          <p:nvPr/>
        </p:nvGrpSpPr>
        <p:grpSpPr>
          <a:xfrm>
            <a:off x="597535" y="2474595"/>
            <a:ext cx="6623050" cy="3986530"/>
            <a:chOff x="230" y="5053"/>
            <a:chExt cx="10430" cy="6278"/>
          </a:xfrm>
        </p:grpSpPr>
        <p:sp>
          <p:nvSpPr>
            <p:cNvPr id="8" name="矩形 7"/>
            <p:cNvSpPr/>
            <p:nvPr/>
          </p:nvSpPr>
          <p:spPr>
            <a:xfrm>
              <a:off x="230" y="5053"/>
              <a:ext cx="10430" cy="6278"/>
            </a:xfrm>
            <a:prstGeom prst="rect">
              <a:avLst/>
            </a:prstGeom>
            <a:solidFill>
              <a:schemeClr val="bg1">
                <a:lumMod val="8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578" y="5348"/>
              <a:ext cx="1774" cy="993"/>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实例：</a:t>
              </a:r>
              <a:endParaRPr lang="zh-CN" altLang="en-US"/>
            </a:p>
          </p:txBody>
        </p:sp>
        <p:sp>
          <p:nvSpPr>
            <p:cNvPr id="7" name="文本框 6"/>
            <p:cNvSpPr txBox="1"/>
            <p:nvPr/>
          </p:nvSpPr>
          <p:spPr>
            <a:xfrm>
              <a:off x="2598" y="5362"/>
              <a:ext cx="7402" cy="5686"/>
            </a:xfrm>
            <a:prstGeom prst="rect">
              <a:avLst/>
            </a:prstGeom>
            <a:noFill/>
          </p:spPr>
          <p:txBody>
            <a:bodyPr wrap="square" rtlCol="0" anchor="t">
              <a:noAutofit/>
            </a:bodyPr>
            <a:p>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艾玲结婚前在广告公司上班，结婚之后，她发现身为医生的丈夫在晚上常常要值夜班。如果艾玲也忙于工作，那么家中的事情就无人料理，小孩子也无人照顾。无奈之下，艾玲</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辞掉了喜爱的工作。结婚 15 年，艾玲的职业生涯也中断了 15 年。目前，艾玲生活的重心就在家庭与先生的事业上。虽然有些遗憾，但是看到孩子的成长与先生的成就，她也颇为满足和骄傲。</a:t>
              </a:r>
              <a:endParaRPr lang="zh-CN" altLang="en-US" sz="2000">
                <a:latin typeface="楷体" panose="02010609060101010101" charset="-122"/>
                <a:ea typeface="楷体" panose="02010609060101010101" charset="-122"/>
                <a:cs typeface="楷体" panose="02010609060101010101" charset="-122"/>
              </a:endParaRPr>
            </a:p>
          </p:txBody>
        </p:sp>
      </p:grpSp>
      <p:pic>
        <p:nvPicPr>
          <p:cNvPr id="3" name="图片 2"/>
          <p:cNvPicPr>
            <a:picLocks noChangeAspect="1"/>
          </p:cNvPicPr>
          <p:nvPr/>
        </p:nvPicPr>
        <p:blipFill>
          <a:blip r:embed="rId1"/>
          <a:srcRect t="458"/>
          <a:stretch>
            <a:fillRect/>
          </a:stretch>
        </p:blipFill>
        <p:spPr>
          <a:xfrm>
            <a:off x="7219950" y="2474595"/>
            <a:ext cx="4972050" cy="31762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5213985" y="2345690"/>
            <a:ext cx="6742430" cy="2807970"/>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1. 了解职业生涯的基本理论。</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2. 领悟职业生涯发展基本成长形态与基本法则。</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3. 了解职业生涯规划的基本流程以及有关职业生涯规划的案例。</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20980" y="1361440"/>
            <a:ext cx="5154930" cy="51549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一、职业生涯基本成长形态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（六）一生“平庸”型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530985"/>
            <a:ext cx="6685280" cy="718820"/>
          </a:xfrm>
          <a:prstGeom prst="rect">
            <a:avLst/>
          </a:prstGeom>
          <a:noFill/>
        </p:spPr>
        <p:txBody>
          <a:bodyPr wrap="square" rtlCol="0" anchor="t">
            <a:noAutofit/>
          </a:bodyPr>
          <a:p>
            <a:pPr indent="457200" fontAlgn="auto">
              <a:lnSpc>
                <a:spcPct val="120000"/>
              </a:lnSpc>
            </a:pPr>
            <a:r>
              <a:rPr lang="zh-CN" altLang="en-US" sz="2000"/>
              <a:t>一生“平庸”型（图 2-9）的人在职业生涯发展中，职位没有得到很大提升，一直从事基层职位的工作。</a:t>
            </a:r>
            <a:endParaRPr lang="zh-CN" altLang="en-US" sz="2000"/>
          </a:p>
        </p:txBody>
      </p:sp>
      <p:grpSp>
        <p:nvGrpSpPr>
          <p:cNvPr id="9" name="组合 8"/>
          <p:cNvGrpSpPr/>
          <p:nvPr/>
        </p:nvGrpSpPr>
        <p:grpSpPr>
          <a:xfrm>
            <a:off x="597535" y="2474595"/>
            <a:ext cx="6775450" cy="3658870"/>
            <a:chOff x="230" y="5053"/>
            <a:chExt cx="9685" cy="4375"/>
          </a:xfrm>
        </p:grpSpPr>
        <p:sp>
          <p:nvSpPr>
            <p:cNvPr id="8" name="矩形 7"/>
            <p:cNvSpPr/>
            <p:nvPr/>
          </p:nvSpPr>
          <p:spPr>
            <a:xfrm>
              <a:off x="230" y="5053"/>
              <a:ext cx="9685" cy="4375"/>
            </a:xfrm>
            <a:prstGeom prst="rect">
              <a:avLst/>
            </a:prstGeom>
            <a:solidFill>
              <a:schemeClr val="bg1">
                <a:lumMod val="8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578" y="5348"/>
              <a:ext cx="1774" cy="993"/>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实例：</a:t>
              </a:r>
              <a:endParaRPr lang="zh-CN" altLang="en-US"/>
            </a:p>
          </p:txBody>
        </p:sp>
        <p:sp>
          <p:nvSpPr>
            <p:cNvPr id="7" name="文本框 6"/>
            <p:cNvSpPr txBox="1"/>
            <p:nvPr/>
          </p:nvSpPr>
          <p:spPr>
            <a:xfrm>
              <a:off x="2598" y="5362"/>
              <a:ext cx="6941" cy="3642"/>
            </a:xfrm>
            <a:prstGeom prst="rect">
              <a:avLst/>
            </a:prstGeom>
            <a:noFill/>
          </p:spPr>
          <p:txBody>
            <a:bodyPr wrap="square" rtlCol="0" anchor="t">
              <a:spAutoFit/>
            </a:bodyPr>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新美在大学毕业后进入高校从事行政管理工作。面对激烈的职场竞争，她觉得为了获得晋升而透支自己的身体是不值得的，而且她认为自己应该将重心放在家庭和身体健康上。在职业生涯发展中，新美虽然没有取得很大成就，但是她的生活幸福感很高。</a:t>
              </a:r>
              <a:endParaRPr lang="zh-CN" altLang="en-US" sz="2400">
                <a:latin typeface="楷体" panose="02010609060101010101" charset="-122"/>
                <a:ea typeface="楷体" panose="02010609060101010101" charset="-122"/>
                <a:cs typeface="楷体" panose="02010609060101010101" charset="-122"/>
              </a:endParaRPr>
            </a:p>
          </p:txBody>
        </p:sp>
      </p:grpSp>
      <p:pic>
        <p:nvPicPr>
          <p:cNvPr id="4" name="图片 3"/>
          <p:cNvPicPr>
            <a:picLocks noChangeAspect="1"/>
          </p:cNvPicPr>
          <p:nvPr/>
        </p:nvPicPr>
        <p:blipFill>
          <a:blip r:embed="rId1"/>
          <a:stretch>
            <a:fillRect/>
          </a:stretch>
        </p:blipFill>
        <p:spPr>
          <a:xfrm>
            <a:off x="7372350" y="2286635"/>
            <a:ext cx="4819650" cy="34956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（一）匹配法则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530985"/>
            <a:ext cx="10901045" cy="2306955"/>
          </a:xfrm>
          <a:prstGeom prst="rect">
            <a:avLst/>
          </a:prstGeom>
          <a:noFill/>
        </p:spPr>
        <p:txBody>
          <a:bodyPr wrap="square" rtlCol="0" anchor="t">
            <a:spAutoFit/>
          </a:bodyPr>
          <a:p>
            <a:pPr indent="457200" fontAlgn="auto">
              <a:lnSpc>
                <a:spcPct val="120000"/>
              </a:lnSpc>
            </a:pPr>
            <a:r>
              <a:rPr lang="zh-CN" altLang="en-US" sz="2000"/>
              <a:t>1909 年，</a:t>
            </a:r>
            <a:r>
              <a:rPr lang="zh-CN" altLang="en-US" sz="2000">
                <a:solidFill>
                  <a:srgbClr val="389A47"/>
                </a:solidFill>
              </a:rPr>
              <a:t>帕森斯</a:t>
            </a:r>
            <a:r>
              <a:rPr lang="zh-CN" altLang="en-US" sz="2000"/>
              <a:t>根据多年的工作经验在其《选择一个职业》一书中提出选择职业的三大要素或条件：</a:t>
            </a:r>
            <a:endParaRPr lang="zh-CN" altLang="en-US" sz="2000"/>
          </a:p>
          <a:p>
            <a:pPr indent="457200" fontAlgn="auto">
              <a:lnSpc>
                <a:spcPct val="120000"/>
              </a:lnSpc>
            </a:pPr>
            <a:r>
              <a:rPr lang="zh-CN" altLang="en-US" sz="2000">
                <a:latin typeface="楷体" panose="02010609060101010101" charset="-122"/>
                <a:ea typeface="楷体" panose="02010609060101010101" charset="-122"/>
              </a:rPr>
              <a:t>①清楚地了解自己的态度、能力、兴趣、智谋、局限和其他特征；</a:t>
            </a:r>
            <a:endParaRPr lang="zh-CN" altLang="en-US" sz="2000">
              <a:latin typeface="楷体" panose="02010609060101010101" charset="-122"/>
              <a:ea typeface="楷体" panose="02010609060101010101" charset="-122"/>
            </a:endParaRPr>
          </a:p>
          <a:p>
            <a:pPr indent="457200" fontAlgn="auto">
              <a:lnSpc>
                <a:spcPct val="120000"/>
              </a:lnSpc>
            </a:pPr>
            <a:r>
              <a:rPr lang="zh-CN" altLang="en-US" sz="2000">
                <a:latin typeface="楷体" panose="02010609060101010101" charset="-122"/>
                <a:ea typeface="楷体" panose="02010609060101010101" charset="-122"/>
              </a:rPr>
              <a:t>②清楚地了解职业选择成功的条件、所需知识、在不同职业工作岗位上所具有的优势、不利和补偿、机会和前途；</a:t>
            </a:r>
            <a:endParaRPr lang="zh-CN" altLang="en-US" sz="2000">
              <a:latin typeface="楷体" panose="02010609060101010101" charset="-122"/>
              <a:ea typeface="楷体" panose="02010609060101010101" charset="-122"/>
            </a:endParaRPr>
          </a:p>
          <a:p>
            <a:pPr indent="457200" fontAlgn="auto">
              <a:lnSpc>
                <a:spcPct val="120000"/>
              </a:lnSpc>
            </a:pPr>
            <a:r>
              <a:rPr lang="zh-CN" altLang="en-US" sz="2000">
                <a:latin typeface="楷体" panose="02010609060101010101" charset="-122"/>
                <a:ea typeface="楷体" panose="02010609060101010101" charset="-122"/>
              </a:rPr>
              <a:t>③上述两个条件的平衡。</a:t>
            </a:r>
            <a:endParaRPr lang="zh-CN" altLang="en-US" sz="2000">
              <a:latin typeface="楷体" panose="02010609060101010101" charset="-122"/>
              <a:ea typeface="楷体" panose="02010609060101010101" charset="-122"/>
            </a:endParaRPr>
          </a:p>
        </p:txBody>
      </p:sp>
      <p:sp>
        <p:nvSpPr>
          <p:cNvPr id="3" name="文本框 2"/>
          <p:cNvSpPr txBox="1"/>
          <p:nvPr/>
        </p:nvSpPr>
        <p:spPr>
          <a:xfrm>
            <a:off x="688340" y="3950335"/>
            <a:ext cx="10901045" cy="460375"/>
          </a:xfrm>
          <a:prstGeom prst="rect">
            <a:avLst/>
          </a:prstGeom>
          <a:noFill/>
        </p:spPr>
        <p:txBody>
          <a:bodyPr wrap="square" rtlCol="0" anchor="t">
            <a:spAutoFit/>
          </a:bodyPr>
          <a:p>
            <a:pPr indent="457200" fontAlgn="auto">
              <a:lnSpc>
                <a:spcPct val="120000"/>
              </a:lnSpc>
            </a:pPr>
            <a:r>
              <a:rPr lang="zh-CN" altLang="en-US" sz="2000"/>
              <a:t>美国职业指导专家</a:t>
            </a:r>
            <a:r>
              <a:rPr lang="zh-CN" altLang="en-US" sz="2000">
                <a:solidFill>
                  <a:srgbClr val="389A47"/>
                </a:solidFill>
              </a:rPr>
              <a:t>威廉姆森</a:t>
            </a:r>
            <a:r>
              <a:rPr lang="zh-CN" altLang="en-US" sz="2000"/>
              <a:t>在此基础上做了进一步发展，形成著名的职业选择三步法：</a:t>
            </a:r>
            <a:endParaRPr lang="zh-CN" altLang="en-US" sz="2000"/>
          </a:p>
        </p:txBody>
      </p:sp>
      <p:sp>
        <p:nvSpPr>
          <p:cNvPr id="13" name="Rectangle 41747_#color-790&amp;1492"/>
          <p:cNvSpPr/>
          <p:nvPr>
            <p:custDataLst>
              <p:tags r:id="rId1"/>
            </p:custDataLst>
          </p:nvPr>
        </p:nvSpPr>
        <p:spPr>
          <a:xfrm>
            <a:off x="1069975" y="4594860"/>
            <a:ext cx="3383915" cy="1617980"/>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1"/>
          </a:solidFill>
        </p:spPr>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sym typeface="+mn-ea"/>
              </a:rPr>
              <a:t>一是清楚地了解个人的生理</a:t>
            </a:r>
            <a:endParaRPr lang="en-US" altLang="zh-CN" sz="2000" b="1">
              <a:solidFill>
                <a:schemeClr val="lt1">
                  <a:lumMod val="100000"/>
                </a:schemeClr>
              </a:solidFill>
              <a:latin typeface="+mn-ea"/>
              <a:cs typeface="+mn-ea"/>
              <a:sym typeface="+mn-ea"/>
            </a:endParaRPr>
          </a:p>
          <a:p>
            <a:pPr algn="ctr">
              <a:spcBef>
                <a:spcPct val="0"/>
              </a:spcBef>
              <a:spcAft>
                <a:spcPct val="0"/>
              </a:spcAft>
            </a:pPr>
            <a:r>
              <a:rPr lang="en-US" altLang="zh-CN" sz="2000" b="1">
                <a:solidFill>
                  <a:schemeClr val="lt1">
                    <a:lumMod val="100000"/>
                  </a:schemeClr>
                </a:solidFill>
                <a:latin typeface="+mn-ea"/>
                <a:cs typeface="+mn-ea"/>
                <a:sym typeface="+mn-ea"/>
              </a:rPr>
              <a:t>和心理特点；</a:t>
            </a:r>
            <a:endParaRPr lang="en-US" altLang="zh-CN" sz="2000" b="1">
              <a:solidFill>
                <a:schemeClr val="lt1">
                  <a:lumMod val="100000"/>
                </a:schemeClr>
              </a:solidFill>
              <a:latin typeface="+mn-ea"/>
              <a:cs typeface="+mn-ea"/>
              <a:sym typeface="+mn-ea"/>
            </a:endParaRPr>
          </a:p>
        </p:txBody>
      </p:sp>
      <p:sp>
        <p:nvSpPr>
          <p:cNvPr id="14" name="Rectangle 41747_#color-788&amp;11190"/>
          <p:cNvSpPr/>
          <p:nvPr>
            <p:custDataLst>
              <p:tags r:id="rId2"/>
            </p:custDataLst>
          </p:nvPr>
        </p:nvSpPr>
        <p:spPr>
          <a:xfrm>
            <a:off x="4449445" y="4595495"/>
            <a:ext cx="3383915" cy="1615440"/>
          </a:xfrm>
          <a:prstGeom prst="rect">
            <a:avLst/>
          </a:prstGeom>
          <a:solidFill>
            <a:schemeClr val="accent1">
              <a:lumMod val="75000"/>
            </a:schemeClr>
          </a:solidFill>
        </p:spPr>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sym typeface="+mn-ea"/>
              </a:rPr>
              <a:t>二是分析职业对人的要求；</a:t>
            </a:r>
            <a:endParaRPr lang="en-US" altLang="zh-CN" sz="2000" b="1">
              <a:solidFill>
                <a:schemeClr val="lt1">
                  <a:lumMod val="100000"/>
                </a:schemeClr>
              </a:solidFill>
              <a:latin typeface="+mn-ea"/>
              <a:cs typeface="+mn-ea"/>
              <a:sym typeface="+mn-ea"/>
            </a:endParaRPr>
          </a:p>
        </p:txBody>
      </p:sp>
      <p:sp>
        <p:nvSpPr>
          <p:cNvPr id="21" name="Rectangle 41747_#color-790&amp;1492"/>
          <p:cNvSpPr/>
          <p:nvPr>
            <p:custDataLst>
              <p:tags r:id="rId3"/>
            </p:custDataLst>
          </p:nvPr>
        </p:nvSpPr>
        <p:spPr>
          <a:xfrm flipH="1">
            <a:off x="7833360" y="4594860"/>
            <a:ext cx="3383915" cy="1617980"/>
          </a:xfrm>
          <a:custGeom>
            <a:avLst/>
            <a:gdLst/>
            <a:ahLst/>
            <a:cxnLst/>
            <a:rect l="l" t="t" r="r" b="b"/>
            <a:pathLst>
              <a:path w="2542032" h="521208">
                <a:moveTo>
                  <a:pt x="0" y="128016"/>
                </a:moveTo>
                <a:cubicBezTo>
                  <a:pt x="0" y="54864"/>
                  <a:pt x="54864" y="0"/>
                  <a:pt x="128016" y="0"/>
                </a:cubicBezTo>
                <a:lnTo>
                  <a:pt x="2542032" y="0"/>
                </a:lnTo>
                <a:lnTo>
                  <a:pt x="2542032" y="521208"/>
                </a:lnTo>
                <a:lnTo>
                  <a:pt x="128016" y="521208"/>
                </a:lnTo>
                <a:cubicBezTo>
                  <a:pt x="54864" y="521208"/>
                  <a:pt x="0" y="466344"/>
                  <a:pt x="0" y="393192"/>
                </a:cubicBezTo>
                <a:lnTo>
                  <a:pt x="0" y="128016"/>
                </a:lnTo>
              </a:path>
            </a:pathLst>
          </a:custGeom>
          <a:solidFill>
            <a:schemeClr val="accent1">
              <a:lumMod val="60000"/>
              <a:lumOff val="40000"/>
            </a:schemeClr>
          </a:solidFill>
        </p:spPr>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sym typeface="+mn-ea"/>
              </a:rPr>
              <a:t>三是进行</a:t>
            </a:r>
            <a:r>
              <a:rPr lang="en-US" altLang="zh-CN" sz="2000" b="1" u="sng">
                <a:solidFill>
                  <a:srgbClr val="FFFF00"/>
                </a:solidFill>
                <a:latin typeface="+mn-ea"/>
                <a:cs typeface="+mn-ea"/>
                <a:sym typeface="+mn-ea"/>
              </a:rPr>
              <a:t>人职匹配</a:t>
            </a:r>
            <a:r>
              <a:rPr lang="en-US" altLang="zh-CN" sz="2000" b="1">
                <a:solidFill>
                  <a:schemeClr val="lt1">
                    <a:lumMod val="100000"/>
                  </a:schemeClr>
                </a:solidFill>
                <a:latin typeface="+mn-ea"/>
                <a:cs typeface="+mn-ea"/>
                <a:sym typeface="+mn-ea"/>
              </a:rPr>
              <a:t>。</a:t>
            </a:r>
            <a:endParaRPr lang="en-US" altLang="zh-CN" sz="2000" b="1">
              <a:solidFill>
                <a:schemeClr val="lt1">
                  <a:lumMod val="100000"/>
                </a:schemeClr>
              </a:solidFill>
              <a:latin typeface="+mn-ea"/>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椭圆 6"/>
          <p:cNvSpPr/>
          <p:nvPr>
            <p:custDataLst>
              <p:tags r:id="rId1"/>
            </p:custDataLst>
          </p:nvPr>
        </p:nvSpPr>
        <p:spPr>
          <a:xfrm>
            <a:off x="1833563" y="2172970"/>
            <a:ext cx="8526145" cy="540385"/>
          </a:xfrm>
          <a:prstGeom prst="ellipse">
            <a:avLst/>
          </a:prstGeom>
          <a:gradFill flip="none" rotWithShape="1">
            <a:gsLst>
              <a:gs pos="8000">
                <a:schemeClr val="accent1">
                  <a:lumMod val="60000"/>
                  <a:lumOff val="40000"/>
                  <a:alpha val="0"/>
                </a:schemeClr>
              </a:gs>
              <a:gs pos="99999">
                <a:schemeClr val="accent1">
                  <a:lumMod val="75000"/>
                  <a:alpha val="4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custDataLst>
              <p:tags r:id="rId2"/>
            </p:custDataLst>
          </p:nvPr>
        </p:nvSpPr>
        <p:spPr>
          <a:xfrm>
            <a:off x="1598613" y="2305050"/>
            <a:ext cx="8995410" cy="540385"/>
          </a:xfrm>
          <a:prstGeom prst="ellipse">
            <a:avLst/>
          </a:prstGeom>
          <a:noFill/>
          <a:ln>
            <a:gradFill>
              <a:gsLst>
                <a:gs pos="0">
                  <a:schemeClr val="accent1">
                    <a:lumMod val="20000"/>
                    <a:lumOff val="80000"/>
                    <a:alpha val="0"/>
                  </a:schemeClr>
                </a:gs>
                <a:gs pos="100000">
                  <a:schemeClr val="accent1">
                    <a:lumMod val="60000"/>
                    <a:lumOff val="4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图形 15"/>
          <p:cNvSpPr/>
          <p:nvPr>
            <p:custDataLst>
              <p:tags r:id="rId3"/>
            </p:custDataLst>
          </p:nvPr>
        </p:nvSpPr>
        <p:spPr>
          <a:xfrm>
            <a:off x="5679123" y="1192530"/>
            <a:ext cx="840354" cy="818837"/>
          </a:xfrm>
          <a:custGeom>
            <a:avLst/>
            <a:gdLst>
              <a:gd name="connsiteX0" fmla="*/ 754063 w 1547773"/>
              <a:gd name="connsiteY0" fmla="*/ 19 h 1508143"/>
              <a:gd name="connsiteX1" fmla="*/ 1066998 w 1547773"/>
              <a:gd name="connsiteY1" fmla="*/ 67805 h 1508143"/>
              <a:gd name="connsiteX2" fmla="*/ 947341 w 1547773"/>
              <a:gd name="connsiteY2" fmla="*/ 181430 h 1508143"/>
              <a:gd name="connsiteX3" fmla="*/ 916583 w 1547773"/>
              <a:gd name="connsiteY3" fmla="*/ 293944 h 1508143"/>
              <a:gd name="connsiteX4" fmla="*/ 918766 w 1547773"/>
              <a:gd name="connsiteY4" fmla="*/ 301406 h 1508143"/>
              <a:gd name="connsiteX5" fmla="*/ 936784 w 1547773"/>
              <a:gd name="connsiteY5" fmla="*/ 357484 h 1508143"/>
              <a:gd name="connsiteX6" fmla="*/ 754063 w 1547773"/>
              <a:gd name="connsiteY6" fmla="*/ 317519 h 1508143"/>
              <a:gd name="connsiteX7" fmla="*/ 317500 w 1547773"/>
              <a:gd name="connsiteY7" fmla="*/ 754081 h 1508143"/>
              <a:gd name="connsiteX8" fmla="*/ 754063 w 1547773"/>
              <a:gd name="connsiteY8" fmla="*/ 1190644 h 1508143"/>
              <a:gd name="connsiteX9" fmla="*/ 1190625 w 1547773"/>
              <a:gd name="connsiteY9" fmla="*/ 754081 h 1508143"/>
              <a:gd name="connsiteX10" fmla="*/ 1163280 w 1547773"/>
              <a:gd name="connsiteY10" fmla="*/ 601681 h 1508143"/>
              <a:gd name="connsiteX11" fmla="*/ 1264722 w 1547773"/>
              <a:gd name="connsiteY11" fmla="*/ 630455 h 1508143"/>
              <a:gd name="connsiteX12" fmla="*/ 1373148 w 1547773"/>
              <a:gd name="connsiteY12" fmla="*/ 586640 h 1508143"/>
              <a:gd name="connsiteX13" fmla="*/ 1378188 w 1547773"/>
              <a:gd name="connsiteY13" fmla="*/ 581639 h 1508143"/>
              <a:gd name="connsiteX14" fmla="*/ 1462326 w 1547773"/>
              <a:gd name="connsiteY14" fmla="*/ 494604 h 1508143"/>
              <a:gd name="connsiteX15" fmla="*/ 1508125 w 1547773"/>
              <a:gd name="connsiteY15" fmla="*/ 754081 h 1508143"/>
              <a:gd name="connsiteX16" fmla="*/ 754063 w 1547773"/>
              <a:gd name="connsiteY16" fmla="*/ 1508144 h 1508143"/>
              <a:gd name="connsiteX17" fmla="*/ 0 w 1547773"/>
              <a:gd name="connsiteY17" fmla="*/ 754081 h 1508143"/>
              <a:gd name="connsiteX18" fmla="*/ 754063 w 1547773"/>
              <a:gd name="connsiteY18" fmla="*/ 19 h 1508143"/>
              <a:gd name="connsiteX19" fmla="*/ 754063 w 1547773"/>
              <a:gd name="connsiteY19" fmla="*/ 436581 h 1508143"/>
              <a:gd name="connsiteX20" fmla="*/ 895429 w 1547773"/>
              <a:gd name="connsiteY20" fmla="*/ 469720 h 1508143"/>
              <a:gd name="connsiteX21" fmla="*/ 700842 w 1547773"/>
              <a:gd name="connsiteY21" fmla="*/ 673952 h 1508143"/>
              <a:gd name="connsiteX22" fmla="*/ 720765 w 1547773"/>
              <a:gd name="connsiteY22" fmla="*/ 828138 h 1508143"/>
              <a:gd name="connsiteX23" fmla="*/ 887889 w 1547773"/>
              <a:gd name="connsiteY23" fmla="*/ 833139 h 1508143"/>
              <a:gd name="connsiteX24" fmla="*/ 892294 w 1547773"/>
              <a:gd name="connsiteY24" fmla="*/ 829170 h 1508143"/>
              <a:gd name="connsiteX25" fmla="*/ 1059299 w 1547773"/>
              <a:gd name="connsiteY25" fmla="*/ 666372 h 1508143"/>
              <a:gd name="connsiteX26" fmla="*/ 841864 w 1547773"/>
              <a:gd name="connsiteY26" fmla="*/ 1059226 h 1508143"/>
              <a:gd name="connsiteX27" fmla="*/ 449010 w 1547773"/>
              <a:gd name="connsiteY27" fmla="*/ 841791 h 1508143"/>
              <a:gd name="connsiteX28" fmla="*/ 666445 w 1547773"/>
              <a:gd name="connsiteY28" fmla="*/ 448936 h 1508143"/>
              <a:gd name="connsiteX29" fmla="*/ 754063 w 1547773"/>
              <a:gd name="connsiteY29" fmla="*/ 436581 h 1508143"/>
              <a:gd name="connsiteX30" fmla="*/ 1290876 w 1547773"/>
              <a:gd name="connsiteY30" fmla="*/ 11330 h 1508143"/>
              <a:gd name="connsiteX31" fmla="*/ 1300202 w 1547773"/>
              <a:gd name="connsiteY31" fmla="*/ 26451 h 1508143"/>
              <a:gd name="connsiteX32" fmla="*/ 1355368 w 1547773"/>
              <a:gd name="connsiteY32" fmla="*/ 192543 h 1508143"/>
              <a:gd name="connsiteX33" fmla="*/ 1521341 w 1547773"/>
              <a:gd name="connsiteY33" fmla="*/ 247629 h 1508143"/>
              <a:gd name="connsiteX34" fmla="*/ 1545787 w 1547773"/>
              <a:gd name="connsiteY34" fmla="*/ 296463 h 1508143"/>
              <a:gd name="connsiteX35" fmla="*/ 1536502 w 1547773"/>
              <a:gd name="connsiteY35" fmla="*/ 311526 h 1508143"/>
              <a:gd name="connsiteX36" fmla="*/ 1313259 w 1547773"/>
              <a:gd name="connsiteY36" fmla="*/ 534808 h 1508143"/>
              <a:gd name="connsiteX37" fmla="*/ 1234202 w 1547773"/>
              <a:gd name="connsiteY37" fmla="*/ 553461 h 1508143"/>
              <a:gd name="connsiteX38" fmla="*/ 1115854 w 1547773"/>
              <a:gd name="connsiteY38" fmla="*/ 513853 h 1508143"/>
              <a:gd name="connsiteX39" fmla="*/ 852884 w 1547773"/>
              <a:gd name="connsiteY39" fmla="*/ 776822 h 1508143"/>
              <a:gd name="connsiteX40" fmla="*/ 771009 w 1547773"/>
              <a:gd name="connsiteY40" fmla="*/ 778303 h 1508143"/>
              <a:gd name="connsiteX41" fmla="*/ 769528 w 1547773"/>
              <a:gd name="connsiteY41" fmla="*/ 696428 h 1508143"/>
              <a:gd name="connsiteX42" fmla="*/ 771009 w 1547773"/>
              <a:gd name="connsiteY42" fmla="*/ 694947 h 1508143"/>
              <a:gd name="connsiteX43" fmla="*/ 1033423 w 1547773"/>
              <a:gd name="connsiteY43" fmla="*/ 432533 h 1508143"/>
              <a:gd name="connsiteX44" fmla="*/ 994132 w 1547773"/>
              <a:gd name="connsiteY44" fmla="*/ 313471 h 1508143"/>
              <a:gd name="connsiteX45" fmla="*/ 1012904 w 1547773"/>
              <a:gd name="connsiteY45" fmla="*/ 234731 h 1508143"/>
              <a:gd name="connsiteX46" fmla="*/ 1236305 w 1547773"/>
              <a:gd name="connsiteY46" fmla="*/ 11290 h 1508143"/>
              <a:gd name="connsiteX47" fmla="*/ 1290876 w 1547773"/>
              <a:gd name="connsiteY47" fmla="*/ 11290 h 150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547773" h="1508143">
                <a:moveTo>
                  <a:pt x="754063" y="19"/>
                </a:moveTo>
                <a:cubicBezTo>
                  <a:pt x="865704" y="19"/>
                  <a:pt x="971669" y="24268"/>
                  <a:pt x="1066998" y="67805"/>
                </a:cubicBezTo>
                <a:lnTo>
                  <a:pt x="947341" y="181430"/>
                </a:lnTo>
                <a:cubicBezTo>
                  <a:pt x="917906" y="210853"/>
                  <a:pt x="906210" y="253639"/>
                  <a:pt x="916583" y="293944"/>
                </a:cubicBezTo>
                <a:lnTo>
                  <a:pt x="918766" y="301406"/>
                </a:lnTo>
                <a:lnTo>
                  <a:pt x="936784" y="357484"/>
                </a:lnTo>
                <a:cubicBezTo>
                  <a:pt x="879496" y="331069"/>
                  <a:pt x="817147" y="317432"/>
                  <a:pt x="754063" y="317519"/>
                </a:cubicBezTo>
                <a:cubicBezTo>
                  <a:pt x="512961" y="317519"/>
                  <a:pt x="317500" y="512980"/>
                  <a:pt x="317500" y="754081"/>
                </a:cubicBezTo>
                <a:cubicBezTo>
                  <a:pt x="317500" y="995183"/>
                  <a:pt x="512961" y="1190644"/>
                  <a:pt x="754063" y="1190644"/>
                </a:cubicBezTo>
                <a:cubicBezTo>
                  <a:pt x="995164" y="1190644"/>
                  <a:pt x="1190625" y="995183"/>
                  <a:pt x="1190625" y="754081"/>
                </a:cubicBezTo>
                <a:cubicBezTo>
                  <a:pt x="1190625" y="700503"/>
                  <a:pt x="1180981" y="649147"/>
                  <a:pt x="1163280" y="601681"/>
                </a:cubicBezTo>
                <a:lnTo>
                  <a:pt x="1264722" y="630455"/>
                </a:lnTo>
                <a:cubicBezTo>
                  <a:pt x="1304766" y="643829"/>
                  <a:pt x="1342509" y="616366"/>
                  <a:pt x="1373148" y="586640"/>
                </a:cubicBezTo>
                <a:lnTo>
                  <a:pt x="1378188" y="581639"/>
                </a:lnTo>
                <a:lnTo>
                  <a:pt x="1462326" y="494604"/>
                </a:lnTo>
                <a:cubicBezTo>
                  <a:pt x="1492732" y="577730"/>
                  <a:pt x="1508236" y="665569"/>
                  <a:pt x="1508125" y="754081"/>
                </a:cubicBezTo>
                <a:cubicBezTo>
                  <a:pt x="1508125" y="1170522"/>
                  <a:pt x="1170503" y="1508144"/>
                  <a:pt x="754063" y="1508144"/>
                </a:cubicBezTo>
                <a:cubicBezTo>
                  <a:pt x="337622" y="1508144"/>
                  <a:pt x="0" y="1170522"/>
                  <a:pt x="0" y="754081"/>
                </a:cubicBezTo>
                <a:cubicBezTo>
                  <a:pt x="0" y="337640"/>
                  <a:pt x="337622" y="19"/>
                  <a:pt x="754063" y="19"/>
                </a:cubicBezTo>
                <a:close/>
                <a:moveTo>
                  <a:pt x="754063" y="436581"/>
                </a:moveTo>
                <a:cubicBezTo>
                  <a:pt x="804862" y="436581"/>
                  <a:pt x="852845" y="448487"/>
                  <a:pt x="895429" y="469720"/>
                </a:cubicBezTo>
                <a:lnTo>
                  <a:pt x="700842" y="673952"/>
                </a:lnTo>
                <a:cubicBezTo>
                  <a:pt x="666393" y="708401"/>
                  <a:pt x="677188" y="786784"/>
                  <a:pt x="720765" y="828138"/>
                </a:cubicBezTo>
                <a:cubicBezTo>
                  <a:pt x="762595" y="867826"/>
                  <a:pt x="850463" y="864016"/>
                  <a:pt x="887889" y="833139"/>
                </a:cubicBezTo>
                <a:lnTo>
                  <a:pt x="892294" y="829170"/>
                </a:lnTo>
                <a:lnTo>
                  <a:pt x="1059299" y="666372"/>
                </a:lnTo>
                <a:cubicBezTo>
                  <a:pt x="1107740" y="834899"/>
                  <a:pt x="1010390" y="1010785"/>
                  <a:pt x="841864" y="1059226"/>
                </a:cubicBezTo>
                <a:cubicBezTo>
                  <a:pt x="673337" y="1107667"/>
                  <a:pt x="497450" y="1010317"/>
                  <a:pt x="449010" y="841791"/>
                </a:cubicBezTo>
                <a:cubicBezTo>
                  <a:pt x="400569" y="673264"/>
                  <a:pt x="497918" y="497377"/>
                  <a:pt x="666445" y="448936"/>
                </a:cubicBezTo>
                <a:cubicBezTo>
                  <a:pt x="694931" y="440749"/>
                  <a:pt x="724423" y="436590"/>
                  <a:pt x="754063" y="436581"/>
                </a:cubicBezTo>
                <a:close/>
                <a:moveTo>
                  <a:pt x="1290876" y="11330"/>
                </a:moveTo>
                <a:cubicBezTo>
                  <a:pt x="1295118" y="15577"/>
                  <a:pt x="1298311" y="20754"/>
                  <a:pt x="1300202" y="26451"/>
                </a:cubicBezTo>
                <a:lnTo>
                  <a:pt x="1355368" y="192543"/>
                </a:lnTo>
                <a:lnTo>
                  <a:pt x="1521341" y="247629"/>
                </a:lnTo>
                <a:cubicBezTo>
                  <a:pt x="1541577" y="254363"/>
                  <a:pt x="1552522" y="276227"/>
                  <a:pt x="1545787" y="296463"/>
                </a:cubicBezTo>
                <a:cubicBezTo>
                  <a:pt x="1543900" y="302135"/>
                  <a:pt x="1540721" y="307291"/>
                  <a:pt x="1536502" y="311526"/>
                </a:cubicBezTo>
                <a:lnTo>
                  <a:pt x="1313259" y="534808"/>
                </a:lnTo>
                <a:cubicBezTo>
                  <a:pt x="1292573" y="555509"/>
                  <a:pt x="1261960" y="562732"/>
                  <a:pt x="1234202" y="553461"/>
                </a:cubicBezTo>
                <a:lnTo>
                  <a:pt x="1115854" y="513853"/>
                </a:lnTo>
                <a:lnTo>
                  <a:pt x="852884" y="776822"/>
                </a:lnTo>
                <a:cubicBezTo>
                  <a:pt x="830684" y="799840"/>
                  <a:pt x="794027" y="800504"/>
                  <a:pt x="771009" y="778303"/>
                </a:cubicBezTo>
                <a:cubicBezTo>
                  <a:pt x="747991" y="756103"/>
                  <a:pt x="747328" y="719446"/>
                  <a:pt x="769528" y="696428"/>
                </a:cubicBezTo>
                <a:cubicBezTo>
                  <a:pt x="770013" y="695925"/>
                  <a:pt x="770506" y="695432"/>
                  <a:pt x="771009" y="694947"/>
                </a:cubicBezTo>
                <a:lnTo>
                  <a:pt x="1033423" y="432533"/>
                </a:lnTo>
                <a:lnTo>
                  <a:pt x="994132" y="313471"/>
                </a:lnTo>
                <a:cubicBezTo>
                  <a:pt x="985023" y="285785"/>
                  <a:pt x="992284" y="255328"/>
                  <a:pt x="1012904" y="234731"/>
                </a:cubicBezTo>
                <a:lnTo>
                  <a:pt x="1236305" y="11290"/>
                </a:lnTo>
                <a:cubicBezTo>
                  <a:pt x="1251381" y="-3763"/>
                  <a:pt x="1275800" y="-3763"/>
                  <a:pt x="1290876" y="11290"/>
                </a:cubicBezTo>
                <a:close/>
              </a:path>
            </a:pathLst>
          </a:custGeom>
          <a:gradFill flip="none" rotWithShape="1">
            <a:gsLst>
              <a:gs pos="8000">
                <a:schemeClr val="accent1">
                  <a:lumMod val="60000"/>
                  <a:lumOff val="40000"/>
                  <a:alpha val="0"/>
                </a:schemeClr>
              </a:gs>
              <a:gs pos="99999">
                <a:schemeClr val="accent1">
                  <a:lumMod val="75000"/>
                </a:schemeClr>
              </a:gs>
            </a:gsLst>
            <a:lin ang="16200000" scaled="1"/>
            <a:tileRect/>
          </a:gradFill>
          <a:ln w="819" cap="flat">
            <a:noFill/>
            <a:prstDash val="solid"/>
            <a:miter/>
          </a:ln>
          <a:effectLst>
            <a:outerShdw blurRad="76200" dist="38100" dir="8100000" algn="tr" rotWithShape="0">
              <a:schemeClr val="accent1">
                <a:lumMod val="75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6" name="矩形: 圆角 1"/>
          <p:cNvSpPr/>
          <p:nvPr>
            <p:custDataLst>
              <p:tags r:id="rId4"/>
            </p:custDataLst>
          </p:nvPr>
        </p:nvSpPr>
        <p:spPr>
          <a:xfrm>
            <a:off x="4190683" y="1903095"/>
            <a:ext cx="3818138" cy="540385"/>
          </a:xfrm>
          <a:prstGeom prst="roundRect">
            <a:avLst>
              <a:gd name="adj" fmla="val 50000"/>
            </a:avLst>
          </a:prstGeom>
          <a:gradFill>
            <a:gsLst>
              <a:gs pos="0">
                <a:schemeClr val="accent1"/>
              </a:gs>
              <a:gs pos="99999">
                <a:schemeClr val="accent1">
                  <a:lumMod val="75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人职匹配</a:t>
            </a:r>
            <a:endParaRPr lang="zh-CN" altLang="en-US" sz="2400" b="1" dirty="0">
              <a:solidFill>
                <a:srgbClr val="FFFFFF"/>
              </a:solidFill>
              <a:latin typeface="+mn-ea"/>
              <a:cs typeface="+mn-ea"/>
            </a:endParaRPr>
          </a:p>
        </p:txBody>
      </p:sp>
      <p:sp>
        <p:nvSpPr>
          <p:cNvPr id="34" name="椭圆 33"/>
          <p:cNvSpPr/>
          <p:nvPr>
            <p:custDataLst>
              <p:tags r:id="rId5"/>
            </p:custDataLst>
          </p:nvPr>
        </p:nvSpPr>
        <p:spPr>
          <a:xfrm>
            <a:off x="6884353" y="2765425"/>
            <a:ext cx="171450" cy="171450"/>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5" name="直接连接符 34"/>
          <p:cNvCxnSpPr/>
          <p:nvPr>
            <p:custDataLst>
              <p:tags r:id="rId6"/>
            </p:custDataLst>
          </p:nvPr>
        </p:nvCxnSpPr>
        <p:spPr>
          <a:xfrm>
            <a:off x="6970078" y="2936875"/>
            <a:ext cx="0" cy="489585"/>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7"/>
            </p:custDataLst>
          </p:nvPr>
        </p:nvSpPr>
        <p:spPr>
          <a:xfrm>
            <a:off x="6461760" y="3703320"/>
            <a:ext cx="3673475" cy="1781175"/>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a:solidFill>
                  <a:schemeClr val="tx1">
                    <a:lumMod val="65000"/>
                    <a:lumOff val="35000"/>
                  </a:schemeClr>
                </a:solidFill>
                <a:latin typeface="+mn-ea"/>
                <a:cs typeface="+mn-ea"/>
              </a:rPr>
              <a:t>     </a:t>
            </a:r>
            <a:r>
              <a:rPr lang="zh-CN" altLang="en-US" sz="2000">
                <a:solidFill>
                  <a:schemeClr val="tx1">
                    <a:lumMod val="65000"/>
                    <a:lumOff val="35000"/>
                  </a:schemeClr>
                </a:solidFill>
                <a:latin typeface="+mn-ea"/>
                <a:cs typeface="+mn-ea"/>
              </a:rPr>
              <a:t>即某些职业需要具有一定的特长，如具有敏感，易动感情，不守常规，有独创性，个性强，理想主义等人格特性的人，宜从事审美性、自我情感表达的艺术创作类职业</a:t>
            </a:r>
            <a:r>
              <a:rPr lang="zh-CN" altLang="en-US">
                <a:solidFill>
                  <a:schemeClr val="tx1">
                    <a:lumMod val="65000"/>
                    <a:lumOff val="35000"/>
                  </a:schemeClr>
                </a:solidFill>
                <a:latin typeface="+mn-ea"/>
                <a:cs typeface="+mn-ea"/>
              </a:rPr>
              <a:t>。</a:t>
            </a:r>
            <a:endParaRPr lang="zh-CN" altLang="en-US">
              <a:solidFill>
                <a:schemeClr val="tx1">
                  <a:lumMod val="65000"/>
                  <a:lumOff val="35000"/>
                </a:schemeClr>
              </a:solidFill>
              <a:latin typeface="+mn-ea"/>
              <a:cs typeface="+mn-ea"/>
            </a:endParaRPr>
          </a:p>
        </p:txBody>
      </p:sp>
      <p:sp>
        <p:nvSpPr>
          <p:cNvPr id="10" name="矩形 9"/>
          <p:cNvSpPr/>
          <p:nvPr>
            <p:custDataLst>
              <p:tags r:id="rId8"/>
            </p:custDataLst>
          </p:nvPr>
        </p:nvSpPr>
        <p:spPr>
          <a:xfrm>
            <a:off x="6461443" y="3426460"/>
            <a:ext cx="1303020" cy="276860"/>
          </a:xfrm>
          <a:prstGeom prst="rect">
            <a:avLst/>
          </a:prstGeom>
          <a:noFill/>
        </p:spPr>
        <p:txBody>
          <a:bodyPr wrap="square" lIns="0" tIns="0" rIns="0" bIns="0" rtlCol="0" anchor="b">
            <a:spAutoFit/>
          </a:bodyPr>
          <a:p>
            <a:pPr algn="ctr">
              <a:spcBef>
                <a:spcPct val="0"/>
              </a:spcBef>
              <a:spcAft>
                <a:spcPct val="0"/>
              </a:spcAft>
            </a:pPr>
            <a:r>
              <a:rPr lang="zh-CN" altLang="en-US" b="1" dirty="0">
                <a:latin typeface="+mn-ea"/>
                <a:cs typeface="+mn-ea"/>
              </a:rPr>
              <a:t>②特长匹配</a:t>
            </a:r>
            <a:endParaRPr lang="zh-CN" altLang="en-US" b="1" dirty="0">
              <a:latin typeface="+mn-ea"/>
              <a:cs typeface="+mn-ea"/>
            </a:endParaRPr>
          </a:p>
        </p:txBody>
      </p:sp>
      <p:sp>
        <p:nvSpPr>
          <p:cNvPr id="38" name="矩形: 圆角 37"/>
          <p:cNvSpPr/>
          <p:nvPr>
            <p:custDataLst>
              <p:tags r:id="rId9"/>
            </p:custDataLst>
          </p:nvPr>
        </p:nvSpPr>
        <p:spPr>
          <a:xfrm>
            <a:off x="6250940" y="3259455"/>
            <a:ext cx="4109720" cy="2407285"/>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椭圆 39"/>
          <p:cNvSpPr/>
          <p:nvPr>
            <p:custDataLst>
              <p:tags r:id="rId10"/>
            </p:custDataLst>
          </p:nvPr>
        </p:nvSpPr>
        <p:spPr>
          <a:xfrm>
            <a:off x="5143183" y="2765425"/>
            <a:ext cx="171450" cy="171450"/>
          </a:xfrm>
          <a:prstGeom prst="ellipse">
            <a:avLst/>
          </a:prstGeom>
          <a:gradFill>
            <a:gsLst>
              <a:gs pos="0">
                <a:schemeClr val="accent1"/>
              </a:gs>
              <a:gs pos="100000">
                <a:schemeClr val="accent1">
                  <a:lumMod val="75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1" name="直接连接符 40"/>
          <p:cNvCxnSpPr/>
          <p:nvPr>
            <p:custDataLst>
              <p:tags r:id="rId11"/>
            </p:custDataLst>
          </p:nvPr>
        </p:nvCxnSpPr>
        <p:spPr>
          <a:xfrm>
            <a:off x="5228908" y="2936875"/>
            <a:ext cx="0" cy="489585"/>
          </a:xfrm>
          <a:prstGeom prst="line">
            <a:avLst/>
          </a:prstGeom>
          <a:ln w="19050">
            <a:solidFill>
              <a:schemeClr val="accent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12"/>
            </p:custDataLst>
          </p:nvPr>
        </p:nvSpPr>
        <p:spPr>
          <a:xfrm>
            <a:off x="2385060" y="3703320"/>
            <a:ext cx="3452495" cy="1846580"/>
          </a:xfrm>
          <a:prstGeom prst="rect">
            <a:avLst/>
          </a:prstGeom>
          <a:noFill/>
        </p:spPr>
        <p:txBody>
          <a:bodyPr wrap="square" lIns="0" tIns="0" rIns="0" bIns="0" rtlCol="0" anchor="t" anchorCtr="0">
            <a:spAutoFit/>
          </a:bodyPr>
          <a:p>
            <a:pPr algn="l">
              <a:lnSpc>
                <a:spcPct val="100000"/>
              </a:lnSpc>
              <a:spcBef>
                <a:spcPct val="0"/>
              </a:spcBef>
              <a:spcAft>
                <a:spcPct val="0"/>
              </a:spcAft>
            </a:pPr>
            <a:r>
              <a:rPr lang="en-US" altLang="zh-CN" sz="2000">
                <a:solidFill>
                  <a:schemeClr val="tx1">
                    <a:lumMod val="65000"/>
                    <a:lumOff val="35000"/>
                  </a:schemeClr>
                </a:solidFill>
                <a:latin typeface="+mn-ea"/>
                <a:cs typeface="+mn-ea"/>
              </a:rPr>
              <a:t>       </a:t>
            </a:r>
            <a:r>
              <a:rPr lang="zh-CN" altLang="en-US" sz="2000">
                <a:solidFill>
                  <a:schemeClr val="tx1">
                    <a:lumMod val="65000"/>
                    <a:lumOff val="35000"/>
                  </a:schemeClr>
                </a:solidFill>
                <a:latin typeface="+mn-ea"/>
                <a:cs typeface="+mn-ea"/>
              </a:rPr>
              <a:t>如需要专门技术和专业知识的职业与掌握该技术和专业知识的择业者相匹配，或者脏、累、险的劳动条件很差的职业需要吃苦耐劳、体格健壮的劳动者与之匹配；</a:t>
            </a:r>
            <a:endParaRPr lang="zh-CN" altLang="en-US" sz="2000">
              <a:solidFill>
                <a:schemeClr val="tx1">
                  <a:lumMod val="65000"/>
                  <a:lumOff val="35000"/>
                </a:schemeClr>
              </a:solidFill>
              <a:latin typeface="+mn-ea"/>
              <a:cs typeface="+mn-ea"/>
            </a:endParaRPr>
          </a:p>
        </p:txBody>
      </p:sp>
      <p:sp>
        <p:nvSpPr>
          <p:cNvPr id="12" name="矩形 11"/>
          <p:cNvSpPr/>
          <p:nvPr>
            <p:custDataLst>
              <p:tags r:id="rId13"/>
            </p:custDataLst>
          </p:nvPr>
        </p:nvSpPr>
        <p:spPr>
          <a:xfrm>
            <a:off x="2264093" y="3426460"/>
            <a:ext cx="1303020" cy="276860"/>
          </a:xfrm>
          <a:prstGeom prst="rect">
            <a:avLst/>
          </a:prstGeom>
          <a:noFill/>
        </p:spPr>
        <p:txBody>
          <a:bodyPr wrap="square" lIns="0" tIns="0" rIns="0" bIns="0" rtlCol="0" anchor="b">
            <a:spAutoFit/>
          </a:bodyPr>
          <a:p>
            <a:pPr algn="ctr">
              <a:spcBef>
                <a:spcPct val="0"/>
              </a:spcBef>
              <a:spcAft>
                <a:spcPct val="0"/>
              </a:spcAft>
            </a:pPr>
            <a:r>
              <a:rPr lang="zh-CN" altLang="en-US" b="1" dirty="0">
                <a:latin typeface="+mn-ea"/>
                <a:cs typeface="+mn-ea"/>
              </a:rPr>
              <a:t>①条件匹配</a:t>
            </a:r>
            <a:endParaRPr lang="zh-CN" altLang="en-US" b="1" dirty="0">
              <a:latin typeface="+mn-ea"/>
              <a:cs typeface="+mn-ea"/>
            </a:endParaRPr>
          </a:p>
        </p:txBody>
      </p:sp>
      <p:sp>
        <p:nvSpPr>
          <p:cNvPr id="15" name="矩形: 圆角 43"/>
          <p:cNvSpPr/>
          <p:nvPr>
            <p:custDataLst>
              <p:tags r:id="rId14"/>
            </p:custDataLst>
          </p:nvPr>
        </p:nvSpPr>
        <p:spPr>
          <a:xfrm>
            <a:off x="1955165" y="3258820"/>
            <a:ext cx="4117975" cy="2407920"/>
          </a:xfrm>
          <a:prstGeom prst="roundRect">
            <a:avLst>
              <a:gd name="adj" fmla="val 8537"/>
            </a:avLst>
          </a:prstGeom>
          <a:noFill/>
          <a:ln w="15875">
            <a:gradFill flip="none" rotWithShape="1">
              <a:gsLst>
                <a:gs pos="0">
                  <a:schemeClr val="accent1"/>
                </a:gs>
                <a:gs pos="100000">
                  <a:schemeClr val="accent1">
                    <a:alpha val="40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（二）命运法则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688340" y="1762125"/>
            <a:ext cx="10820400" cy="34575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862330"/>
            <a:ext cx="463359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命运掌握在自己手里</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175260" y="1389380"/>
            <a:ext cx="8583295" cy="5238750"/>
          </a:xfrm>
          <a:prstGeom prst="rect">
            <a:avLst/>
          </a:prstGeom>
          <a:noFill/>
        </p:spPr>
        <p:txBody>
          <a:bodyPr wrap="square" rtlCol="0">
            <a:noAutofit/>
            <a:scene3d>
              <a:camera prst="orthographicFront"/>
              <a:lightRig rig="threePt" dir="t"/>
            </a:scene3d>
            <a:sp3d contourW="12700"/>
          </a:bodyPr>
          <a:p>
            <a:pPr indent="457200" fontAlgn="auto">
              <a:lnSpc>
                <a:spcPct val="11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海伦·凯勒出生于美国一个叫塔斯坎比亚的城镇。在她一岁半的时候，一场重病夺去了她的视力和听力。面对黑暗而又寂寞的世界，她竟然学会了说话，并以优异的成绩毕业于美国哈佛大学拉德克利夫学院，成为一个学识渊博，掌握英、法、德、拉丁、希腊五种语言的著名女作家、教育家、慈善家、社会活动家。她走遍世界各地，为盲人学校募集资金，把自己的一生献给了盲人福利事业和教育事业。她赢得了世界各地人民的赞扬，并得到许多国家政府的嘉奖。海伦在莎莉文老师的谆谆教导下，用顽强的毅力克服生理缺陷所造成的精神痛苦，她热爱生活，会骑马、滑雪、下棋，还喜欢看戏剧演出，喜欢参观博物馆和名胜古迹，并从中学到知识。她 21 岁时和老师合作发表了她的处女作《我生活的故事》，并在以后的 60 年里又写下了 13 部作品。</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3" name="图片 102"/>
          <p:cNvPicPr/>
          <p:nvPr/>
        </p:nvPicPr>
        <p:blipFill>
          <a:blip r:embed="rId1"/>
          <a:stretch>
            <a:fillRect/>
          </a:stretch>
        </p:blipFill>
        <p:spPr>
          <a:xfrm>
            <a:off x="8665210" y="1615440"/>
            <a:ext cx="3420110" cy="418655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（三）内外法则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530985"/>
            <a:ext cx="10901045" cy="460375"/>
          </a:xfrm>
          <a:prstGeom prst="rect">
            <a:avLst/>
          </a:prstGeom>
          <a:noFill/>
        </p:spPr>
        <p:txBody>
          <a:bodyPr wrap="square" rtlCol="0" anchor="t">
            <a:spAutoFit/>
          </a:bodyPr>
          <a:p>
            <a:pPr indent="457200" fontAlgn="auto">
              <a:lnSpc>
                <a:spcPct val="120000"/>
              </a:lnSpc>
            </a:pPr>
            <a:r>
              <a:rPr lang="zh-CN" altLang="en-US" sz="2000"/>
              <a:t>一个人的职业生涯会表现在内外两个方面：</a:t>
            </a:r>
            <a:endParaRPr lang="zh-CN" altLang="en-US" sz="2000"/>
          </a:p>
        </p:txBody>
      </p:sp>
      <p:sp>
        <p:nvSpPr>
          <p:cNvPr id="8" name="任意多边形 9"/>
          <p:cNvSpPr/>
          <p:nvPr>
            <p:custDataLst>
              <p:tags r:id="rId1"/>
            </p:custDataLst>
          </p:nvPr>
        </p:nvSpPr>
        <p:spPr>
          <a:xfrm>
            <a:off x="2902717" y="3094117"/>
            <a:ext cx="5930450" cy="356100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19050" cap="rnd">
            <a:solidFill>
              <a:schemeClr val="accent1">
                <a:alpha val="70000"/>
              </a:schemeClr>
            </a:solidFill>
            <a:prstDash val="sysDash"/>
          </a:ln>
          <a:effectLst>
            <a:outerShdw blurRad="2159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ym typeface="+mn-ea"/>
            </a:endParaRPr>
          </a:p>
        </p:txBody>
      </p:sp>
      <p:sp>
        <p:nvSpPr>
          <p:cNvPr id="26" name="任意多边形: 形状 25"/>
          <p:cNvSpPr/>
          <p:nvPr>
            <p:custDataLst>
              <p:tags r:id="rId2"/>
            </p:custDataLst>
          </p:nvPr>
        </p:nvSpPr>
        <p:spPr>
          <a:xfrm>
            <a:off x="3708135" y="4065299"/>
            <a:ext cx="4318964" cy="2592418"/>
          </a:xfrm>
          <a:custGeom>
            <a:avLst/>
            <a:gdLst>
              <a:gd name="connsiteX0" fmla="*/ 2108242 w 4218940"/>
              <a:gd name="connsiteY0" fmla="*/ 471170 h 2532380"/>
              <a:gd name="connsiteX1" fmla="*/ 399590 w 4218940"/>
              <a:gd name="connsiteY1" fmla="*/ 2180269 h 2532380"/>
              <a:gd name="connsiteX2" fmla="*/ 430181 w 4218940"/>
              <a:gd name="connsiteY2" fmla="*/ 2503583 h 2532380"/>
              <a:gd name="connsiteX3" fmla="*/ 434235 w 4218940"/>
              <a:gd name="connsiteY3" fmla="*/ 2523490 h 2532380"/>
              <a:gd name="connsiteX4" fmla="*/ 3781880 w 4218940"/>
              <a:gd name="connsiteY4" fmla="*/ 2523490 h 2532380"/>
              <a:gd name="connsiteX5" fmla="*/ 3785935 w 4218940"/>
              <a:gd name="connsiteY5" fmla="*/ 2503583 h 2532380"/>
              <a:gd name="connsiteX6" fmla="*/ 3816525 w 4218940"/>
              <a:gd name="connsiteY6" fmla="*/ 2180269 h 2532380"/>
              <a:gd name="connsiteX7" fmla="*/ 2108242 w 4218940"/>
              <a:gd name="connsiteY7" fmla="*/ 471170 h 2532380"/>
              <a:gd name="connsiteX8" fmla="*/ 2109698 w 4218940"/>
              <a:gd name="connsiteY8" fmla="*/ 0 h 2532380"/>
              <a:gd name="connsiteX9" fmla="*/ 4218940 w 4218940"/>
              <a:gd name="connsiteY9" fmla="*/ 2108876 h 2532380"/>
              <a:gd name="connsiteX10" fmla="*/ 4181169 w 4218940"/>
              <a:gd name="connsiteY10" fmla="*/ 2507816 h 2532380"/>
              <a:gd name="connsiteX11" fmla="*/ 4176164 w 4218940"/>
              <a:gd name="connsiteY11" fmla="*/ 2532380 h 2532380"/>
              <a:gd name="connsiteX12" fmla="*/ 42777 w 4218940"/>
              <a:gd name="connsiteY12" fmla="*/ 2532380 h 2532380"/>
              <a:gd name="connsiteX13" fmla="*/ 37771 w 4218940"/>
              <a:gd name="connsiteY13" fmla="*/ 2507816 h 2532380"/>
              <a:gd name="connsiteX14" fmla="*/ 0 w 4218940"/>
              <a:gd name="connsiteY14" fmla="*/ 2108876 h 2532380"/>
              <a:gd name="connsiteX15" fmla="*/ 2109698 w 4218940"/>
              <a:gd name="connsiteY15" fmla="*/ 0 h 253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18940" h="2532380">
                <a:moveTo>
                  <a:pt x="2108242" y="471170"/>
                </a:moveTo>
                <a:cubicBezTo>
                  <a:pt x="1164356" y="471170"/>
                  <a:pt x="399590" y="1236136"/>
                  <a:pt x="399590" y="2180269"/>
                </a:cubicBezTo>
                <a:cubicBezTo>
                  <a:pt x="399590" y="2290867"/>
                  <a:pt x="410279" y="2398884"/>
                  <a:pt x="430181" y="2503583"/>
                </a:cubicBezTo>
                <a:lnTo>
                  <a:pt x="434235" y="2523490"/>
                </a:lnTo>
                <a:lnTo>
                  <a:pt x="3781880" y="2523490"/>
                </a:lnTo>
                <a:lnTo>
                  <a:pt x="3785935" y="2503583"/>
                </a:lnTo>
                <a:cubicBezTo>
                  <a:pt x="3805837" y="2398884"/>
                  <a:pt x="3816525" y="2290867"/>
                  <a:pt x="3816525" y="2180269"/>
                </a:cubicBezTo>
                <a:cubicBezTo>
                  <a:pt x="3816525" y="1236136"/>
                  <a:pt x="3051760" y="471170"/>
                  <a:pt x="2108242" y="471170"/>
                </a:cubicBezTo>
                <a:close/>
                <a:moveTo>
                  <a:pt x="2109698" y="0"/>
                </a:moveTo>
                <a:cubicBezTo>
                  <a:pt x="3274673" y="0"/>
                  <a:pt x="4218940" y="943900"/>
                  <a:pt x="4218940" y="2108876"/>
                </a:cubicBezTo>
                <a:cubicBezTo>
                  <a:pt x="4218940" y="2245344"/>
                  <a:pt x="4205743" y="2378627"/>
                  <a:pt x="4181169" y="2507816"/>
                </a:cubicBezTo>
                <a:lnTo>
                  <a:pt x="4176164" y="2532380"/>
                </a:lnTo>
                <a:lnTo>
                  <a:pt x="42777" y="2532380"/>
                </a:lnTo>
                <a:lnTo>
                  <a:pt x="37771" y="2507816"/>
                </a:lnTo>
                <a:cubicBezTo>
                  <a:pt x="13197" y="2378627"/>
                  <a:pt x="0" y="2245344"/>
                  <a:pt x="0" y="2108876"/>
                </a:cubicBezTo>
                <a:cubicBezTo>
                  <a:pt x="0" y="943900"/>
                  <a:pt x="944267" y="0"/>
                  <a:pt x="2109698" y="0"/>
                </a:cubicBezTo>
                <a:close/>
              </a:path>
            </a:pathLst>
          </a:custGeom>
          <a:solidFill>
            <a:schemeClr val="accent1">
              <a:lumMod val="20000"/>
              <a:lumOff val="80000"/>
              <a:alpha val="35000"/>
            </a:schemeClr>
          </a:solid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15"/>
          <p:cNvSpPr/>
          <p:nvPr>
            <p:custDataLst>
              <p:tags r:id="rId3"/>
            </p:custDataLst>
          </p:nvPr>
        </p:nvSpPr>
        <p:spPr>
          <a:xfrm>
            <a:off x="4120920" y="4550890"/>
            <a:ext cx="3497945" cy="2100977"/>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6" name="任意多边形 16"/>
          <p:cNvSpPr/>
          <p:nvPr>
            <p:custDataLst>
              <p:tags r:id="rId4"/>
            </p:custDataLst>
          </p:nvPr>
        </p:nvSpPr>
        <p:spPr>
          <a:xfrm>
            <a:off x="4520054" y="5033231"/>
            <a:ext cx="2695777" cy="1618636"/>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chemeClr val="accent1">
                    <a:lumMod val="5000"/>
                    <a:lumOff val="95000"/>
                  </a:schemeClr>
                </a:gs>
                <a:gs pos="0">
                  <a:schemeClr val="accent1">
                    <a:lumMod val="45000"/>
                    <a:lumOff val="55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a:sym typeface="+mn-ea"/>
              </a:rPr>
              <a:t>职业生涯</a:t>
            </a:r>
            <a:endParaRPr lang="zh-CN" altLang="en-US" sz="2400" b="1" dirty="0">
              <a:solidFill>
                <a:srgbClr val="FFFFFF"/>
              </a:solidFill>
              <a:latin typeface="+mn-ea"/>
              <a:cs typeface="+mn-ea"/>
              <a:sym typeface="+mn-ea"/>
            </a:endParaRPr>
          </a:p>
        </p:txBody>
      </p:sp>
      <p:cxnSp>
        <p:nvCxnSpPr>
          <p:cNvPr id="15" name="直接连接符 14"/>
          <p:cNvCxnSpPr/>
          <p:nvPr>
            <p:custDataLst>
              <p:tags r:id="rId5"/>
            </p:custDataLst>
          </p:nvPr>
        </p:nvCxnSpPr>
        <p:spPr>
          <a:xfrm>
            <a:off x="1317234" y="6655768"/>
            <a:ext cx="9100767" cy="0"/>
          </a:xfrm>
          <a:prstGeom prst="line">
            <a:avLst/>
          </a:prstGeom>
          <a:ln w="19050">
            <a:solidFill>
              <a:schemeClr val="accent1">
                <a:lumMod val="20000"/>
                <a:lumOff val="80000"/>
                <a:alpha val="70000"/>
              </a:schemeClr>
            </a:solidFill>
          </a:ln>
          <a:effectLst>
            <a:outerShdw blurRad="114300" dist="38100" dir="5400000" algn="t" rotWithShape="0">
              <a:schemeClr val="bg1">
                <a:lumMod val="85000"/>
                <a:alpha val="50000"/>
              </a:schemeClr>
            </a:outerShdw>
          </a:effectLst>
        </p:spPr>
        <p:style>
          <a:lnRef idx="1">
            <a:schemeClr val="accent1"/>
          </a:lnRef>
          <a:fillRef idx="0">
            <a:schemeClr val="accent1"/>
          </a:fillRef>
          <a:effectRef idx="0">
            <a:schemeClr val="accent1"/>
          </a:effectRef>
          <a:fontRef idx="minor">
            <a:schemeClr val="tx1"/>
          </a:fontRef>
        </p:style>
      </p:cxnSp>
      <p:sp>
        <p:nvSpPr>
          <p:cNvPr id="65" name="椭圆 64"/>
          <p:cNvSpPr/>
          <p:nvPr>
            <p:custDataLst>
              <p:tags r:id="rId6"/>
            </p:custDataLst>
          </p:nvPr>
        </p:nvSpPr>
        <p:spPr>
          <a:xfrm>
            <a:off x="7372494" y="3327487"/>
            <a:ext cx="765114" cy="764464"/>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64" name="椭圆 63"/>
          <p:cNvSpPr/>
          <p:nvPr>
            <p:custDataLst>
              <p:tags r:id="rId7"/>
            </p:custDataLst>
          </p:nvPr>
        </p:nvSpPr>
        <p:spPr>
          <a:xfrm>
            <a:off x="7458951" y="3413294"/>
            <a:ext cx="592850" cy="593500"/>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cxnSp>
        <p:nvCxnSpPr>
          <p:cNvPr id="16" name="直接连接符 15"/>
          <p:cNvCxnSpPr/>
          <p:nvPr>
            <p:custDataLst>
              <p:tags r:id="rId8"/>
            </p:custDataLst>
          </p:nvPr>
        </p:nvCxnSpPr>
        <p:spPr>
          <a:xfrm>
            <a:off x="5130455" y="6315789"/>
            <a:ext cx="1474324" cy="0"/>
          </a:xfrm>
          <a:prstGeom prst="line">
            <a:avLst/>
          </a:prstGeom>
          <a:ln cap="flat">
            <a:gradFill>
              <a:gsLst>
                <a:gs pos="0">
                  <a:srgbClr val="AFC6FF">
                    <a:alpha val="0"/>
                  </a:srgbClr>
                </a:gs>
                <a:gs pos="100000">
                  <a:srgbClr val="376FFF">
                    <a:alpha val="0"/>
                  </a:srgbClr>
                </a:gs>
                <a:gs pos="50000">
                  <a:srgbClr val="FFFFFF"/>
                </a:gs>
              </a:gsLst>
              <a:lin ang="10800000" scaled="1"/>
            </a:gradFill>
            <a:headEnd type="none"/>
          </a:ln>
        </p:spPr>
        <p:style>
          <a:lnRef idx="1">
            <a:schemeClr val="accent1"/>
          </a:lnRef>
          <a:fillRef idx="0">
            <a:schemeClr val="accent1"/>
          </a:fillRef>
          <a:effectRef idx="0">
            <a:schemeClr val="accent1"/>
          </a:effectRef>
          <a:fontRef idx="minor">
            <a:schemeClr val="tx1"/>
          </a:fontRef>
        </p:style>
      </p:cxnSp>
      <p:sp>
        <p:nvSpPr>
          <p:cNvPr id="10" name="任意多边形: 形状 58"/>
          <p:cNvSpPr/>
          <p:nvPr>
            <p:custDataLst>
              <p:tags r:id="rId9"/>
            </p:custDataLst>
          </p:nvPr>
        </p:nvSpPr>
        <p:spPr>
          <a:xfrm>
            <a:off x="7621465" y="3553706"/>
            <a:ext cx="267173" cy="311407"/>
          </a:xfrm>
          <a:custGeom>
            <a:avLst/>
            <a:gdLst>
              <a:gd name="connsiteX0" fmla="*/ 451004 w 783551"/>
              <a:gd name="connsiteY0" fmla="*/ 343028 h 800100"/>
              <a:gd name="connsiteX1" fmla="*/ 451004 w 783551"/>
              <a:gd name="connsiteY1" fmla="*/ 228728 h 800100"/>
              <a:gd name="connsiteX2" fmla="*/ 394644 w 783551"/>
              <a:gd name="connsiteY2" fmla="*/ 171578 h 800100"/>
              <a:gd name="connsiteX3" fmla="*/ 338284 w 783551"/>
              <a:gd name="connsiteY3" fmla="*/ 228728 h 800100"/>
              <a:gd name="connsiteX4" fmla="*/ 338284 w 783551"/>
              <a:gd name="connsiteY4" fmla="*/ 400178 h 800100"/>
              <a:gd name="connsiteX5" fmla="*/ 394644 w 783551"/>
              <a:gd name="connsiteY5" fmla="*/ 457328 h 800100"/>
              <a:gd name="connsiteX6" fmla="*/ 563726 w 783551"/>
              <a:gd name="connsiteY6" fmla="*/ 457328 h 800100"/>
              <a:gd name="connsiteX7" fmla="*/ 620089 w 783551"/>
              <a:gd name="connsiteY7" fmla="*/ 400178 h 800100"/>
              <a:gd name="connsiteX8" fmla="*/ 563726 w 783551"/>
              <a:gd name="connsiteY8" fmla="*/ 343028 h 800100"/>
              <a:gd name="connsiteX9" fmla="*/ 451004 w 783551"/>
              <a:gd name="connsiteY9" fmla="*/ 343028 h 800100"/>
              <a:gd name="connsiteX10" fmla="*/ 394644 w 783551"/>
              <a:gd name="connsiteY10" fmla="*/ 800229 h 800100"/>
              <a:gd name="connsiteX11" fmla="*/ 116 w 783551"/>
              <a:gd name="connsiteY11" fmla="*/ 400178 h 800100"/>
              <a:gd name="connsiteX12" fmla="*/ 394644 w 783551"/>
              <a:gd name="connsiteY12" fmla="*/ 128 h 800100"/>
              <a:gd name="connsiteX13" fmla="*/ 569363 w 783551"/>
              <a:gd name="connsiteY13" fmla="*/ 40133 h 800100"/>
              <a:gd name="connsiteX14" fmla="*/ 744082 w 783551"/>
              <a:gd name="connsiteY14" fmla="*/ 217298 h 800100"/>
              <a:gd name="connsiteX15" fmla="*/ 783535 w 783551"/>
              <a:gd name="connsiteY15" fmla="*/ 394463 h 800100"/>
              <a:gd name="connsiteX16" fmla="*/ 394644 w 783551"/>
              <a:gd name="connsiteY16" fmla="*/ 80022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 h="479">
                <a:moveTo>
                  <a:pt x="207" y="150"/>
                </a:moveTo>
                <a:cubicBezTo>
                  <a:pt x="189" y="150"/>
                  <a:pt x="177" y="162"/>
                  <a:pt x="177" y="180"/>
                </a:cubicBezTo>
                <a:lnTo>
                  <a:pt x="177" y="270"/>
                </a:lnTo>
                <a:cubicBezTo>
                  <a:pt x="177" y="288"/>
                  <a:pt x="189" y="299"/>
                  <a:pt x="207" y="299"/>
                </a:cubicBezTo>
                <a:lnTo>
                  <a:pt x="296" y="299"/>
                </a:lnTo>
                <a:cubicBezTo>
                  <a:pt x="313" y="299"/>
                  <a:pt x="325" y="288"/>
                  <a:pt x="325" y="270"/>
                </a:cubicBezTo>
                <a:cubicBezTo>
                  <a:pt x="325" y="252"/>
                  <a:pt x="313" y="240"/>
                  <a:pt x="296" y="240"/>
                </a:cubicBezTo>
                <a:lnTo>
                  <a:pt x="237" y="240"/>
                </a:lnTo>
                <a:lnTo>
                  <a:pt x="237" y="180"/>
                </a:lnTo>
                <a:cubicBezTo>
                  <a:pt x="237" y="162"/>
                  <a:pt x="225" y="150"/>
                  <a:pt x="207" y="150"/>
                </a:cubicBezTo>
                <a:close/>
                <a:moveTo>
                  <a:pt x="177" y="0"/>
                </a:moveTo>
                <a:lnTo>
                  <a:pt x="237" y="0"/>
                </a:lnTo>
                <a:cubicBezTo>
                  <a:pt x="254" y="0"/>
                  <a:pt x="266" y="12"/>
                  <a:pt x="266" y="30"/>
                </a:cubicBezTo>
                <a:lnTo>
                  <a:pt x="266" y="68"/>
                </a:lnTo>
                <a:lnTo>
                  <a:pt x="266" y="68"/>
                </a:lnTo>
                <a:cubicBezTo>
                  <a:pt x="278" y="71"/>
                  <a:pt x="289" y="75"/>
                  <a:pt x="299" y="81"/>
                </a:cubicBezTo>
                <a:cubicBezTo>
                  <a:pt x="308" y="86"/>
                  <a:pt x="318" y="92"/>
                  <a:pt x="327" y="99"/>
                </a:cubicBezTo>
                <a:lnTo>
                  <a:pt x="331" y="102"/>
                </a:lnTo>
                <a:lnTo>
                  <a:pt x="343" y="90"/>
                </a:lnTo>
                <a:cubicBezTo>
                  <a:pt x="355" y="78"/>
                  <a:pt x="372" y="78"/>
                  <a:pt x="384" y="90"/>
                </a:cubicBezTo>
                <a:cubicBezTo>
                  <a:pt x="396" y="102"/>
                  <a:pt x="396" y="120"/>
                  <a:pt x="384" y="132"/>
                </a:cubicBezTo>
                <a:lnTo>
                  <a:pt x="372" y="144"/>
                </a:lnTo>
                <a:lnTo>
                  <a:pt x="374" y="146"/>
                </a:lnTo>
                <a:cubicBezTo>
                  <a:pt x="380" y="155"/>
                  <a:pt x="386" y="164"/>
                  <a:pt x="390" y="174"/>
                </a:cubicBezTo>
                <a:cubicBezTo>
                  <a:pt x="405" y="204"/>
                  <a:pt x="411" y="234"/>
                  <a:pt x="411" y="267"/>
                </a:cubicBezTo>
                <a:cubicBezTo>
                  <a:pt x="414" y="386"/>
                  <a:pt x="322" y="479"/>
                  <a:pt x="207" y="479"/>
                </a:cubicBezTo>
                <a:cubicBezTo>
                  <a:pt x="92" y="479"/>
                  <a:pt x="0" y="386"/>
                  <a:pt x="0" y="270"/>
                </a:cubicBezTo>
                <a:cubicBezTo>
                  <a:pt x="0" y="222"/>
                  <a:pt x="15" y="179"/>
                  <a:pt x="41" y="144"/>
                </a:cubicBezTo>
                <a:lnTo>
                  <a:pt x="41" y="143"/>
                </a:lnTo>
                <a:lnTo>
                  <a:pt x="30" y="132"/>
                </a:lnTo>
                <a:cubicBezTo>
                  <a:pt x="18" y="120"/>
                  <a:pt x="18" y="102"/>
                  <a:pt x="30" y="90"/>
                </a:cubicBezTo>
                <a:cubicBezTo>
                  <a:pt x="42" y="78"/>
                  <a:pt x="59" y="78"/>
                  <a:pt x="71" y="90"/>
                </a:cubicBezTo>
                <a:lnTo>
                  <a:pt x="83" y="102"/>
                </a:lnTo>
                <a:lnTo>
                  <a:pt x="83" y="101"/>
                </a:lnTo>
                <a:cubicBezTo>
                  <a:pt x="101" y="87"/>
                  <a:pt x="122" y="76"/>
                  <a:pt x="145" y="69"/>
                </a:cubicBezTo>
                <a:lnTo>
                  <a:pt x="148" y="69"/>
                </a:lnTo>
                <a:lnTo>
                  <a:pt x="148" y="30"/>
                </a:lnTo>
                <a:cubicBezTo>
                  <a:pt x="148" y="12"/>
                  <a:pt x="160" y="0"/>
                  <a:pt x="177" y="0"/>
                </a:cubicBezTo>
                <a:close/>
              </a:path>
            </a:pathLst>
          </a:custGeom>
          <a:solidFill>
            <a:srgbClr val="FFFFFF"/>
          </a:solidFill>
          <a:ln w="32658" cap="flat">
            <a:noFill/>
            <a:prstDash val="solid"/>
            <a:miter/>
          </a:ln>
        </p:spPr>
        <p:txBody>
          <a:bodyPr wrap="square" rtlCol="0" anchor="ctr">
            <a:normAutofit fontScale="77500"/>
          </a:bodyPr>
          <a:lstStyle/>
          <a:p>
            <a:endParaRPr lang="zh-CN" altLang="en-US">
              <a:solidFill>
                <a:srgbClr val="FFFFFF"/>
              </a:solidFill>
            </a:endParaRPr>
          </a:p>
        </p:txBody>
      </p:sp>
      <p:grpSp>
        <p:nvGrpSpPr>
          <p:cNvPr id="12" name="组合 11"/>
          <p:cNvGrpSpPr/>
          <p:nvPr>
            <p:custDataLst>
              <p:tags r:id="rId10"/>
            </p:custDataLst>
          </p:nvPr>
        </p:nvGrpSpPr>
        <p:grpSpPr>
          <a:xfrm>
            <a:off x="415608" y="4091952"/>
            <a:ext cx="4555584" cy="2000219"/>
            <a:chOff x="225" y="4696"/>
            <a:chExt cx="7008" cy="3077"/>
          </a:xfrm>
        </p:grpSpPr>
        <p:sp>
          <p:nvSpPr>
            <p:cNvPr id="7" name="矩形 6"/>
            <p:cNvSpPr/>
            <p:nvPr>
              <p:custDataLst>
                <p:tags r:id="rId11"/>
              </p:custDataLst>
            </p:nvPr>
          </p:nvSpPr>
          <p:spPr>
            <a:xfrm>
              <a:off x="225" y="4696"/>
              <a:ext cx="5385" cy="3077"/>
            </a:xfrm>
            <a:prstGeom prst="rect">
              <a:avLst/>
            </a:prstGeom>
            <a:noFill/>
          </p:spPr>
          <p:txBody>
            <a:bodyPr wrap="square" lIns="0" tIns="0" rIns="0" bIns="0" rtlCol="0" anchor="t" anchorCtr="0">
              <a:spAutoFit/>
            </a:bodyPr>
            <a:lstStyle/>
            <a:p>
              <a:pPr algn="l">
                <a:lnSpc>
                  <a:spcPct val="130000"/>
                </a:lnSpc>
                <a:spcBef>
                  <a:spcPct val="0"/>
                </a:spcBef>
                <a:spcAft>
                  <a:spcPct val="0"/>
                </a:spcAft>
              </a:pPr>
              <a:r>
                <a:rPr lang="zh-CN" altLang="en-US" sz="2000" b="1" dirty="0">
                  <a:solidFill>
                    <a:schemeClr val="tx1">
                      <a:lumMod val="85000"/>
                      <a:lumOff val="15000"/>
                    </a:schemeClr>
                  </a:solidFill>
                  <a:latin typeface="+mn-ea"/>
                  <a:cs typeface="+mn-ea"/>
                </a:rPr>
                <a:t>内职业生涯</a:t>
              </a:r>
              <a:endParaRPr lang="zh-CN" altLang="en-US" sz="2000" dirty="0">
                <a:solidFill>
                  <a:schemeClr val="tx1">
                    <a:lumMod val="85000"/>
                    <a:lumOff val="15000"/>
                  </a:schemeClr>
                </a:solidFill>
                <a:latin typeface="+mn-ea"/>
                <a:cs typeface="+mn-ea"/>
              </a:endParaRPr>
            </a:p>
            <a:p>
              <a:pPr algn="l">
                <a:lnSpc>
                  <a:spcPct val="130000"/>
                </a:lnSpc>
                <a:spcBef>
                  <a:spcPct val="0"/>
                </a:spcBef>
                <a:spcAft>
                  <a:spcPct val="0"/>
                </a:spcAft>
              </a:pPr>
              <a:r>
                <a:rPr lang="zh-CN" altLang="en-US" sz="2000" dirty="0">
                  <a:solidFill>
                    <a:schemeClr val="tx1">
                      <a:lumMod val="85000"/>
                      <a:lumOff val="15000"/>
                    </a:schemeClr>
                  </a:solidFill>
                  <a:latin typeface="+mn-ea"/>
                  <a:cs typeface="+mn-ea"/>
                </a:rPr>
                <a:t>从事一项职业时所需具备的知识、观念、心理素质、经验、能力、健康状态、内心感受等因素的组合及其变化过程；</a:t>
              </a:r>
              <a:endParaRPr lang="zh-CN" altLang="en-US" sz="2000" dirty="0">
                <a:solidFill>
                  <a:schemeClr val="tx1">
                    <a:lumMod val="85000"/>
                    <a:lumOff val="15000"/>
                  </a:schemeClr>
                </a:solidFill>
                <a:latin typeface="+mn-ea"/>
                <a:cs typeface="+mn-ea"/>
              </a:endParaRPr>
            </a:p>
          </p:txBody>
        </p:sp>
        <p:sp>
          <p:nvSpPr>
            <p:cNvPr id="59" name="椭圆 58"/>
            <p:cNvSpPr/>
            <p:nvPr>
              <p:custDataLst>
                <p:tags r:id="rId12"/>
              </p:custDataLst>
            </p:nvPr>
          </p:nvSpPr>
          <p:spPr>
            <a:xfrm>
              <a:off x="6056" y="5289"/>
              <a:ext cx="1177" cy="1176"/>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58" name="椭圆 57"/>
            <p:cNvSpPr/>
            <p:nvPr>
              <p:custDataLst>
                <p:tags r:id="rId13"/>
              </p:custDataLst>
            </p:nvPr>
          </p:nvSpPr>
          <p:spPr>
            <a:xfrm>
              <a:off x="6189" y="5421"/>
              <a:ext cx="912" cy="913"/>
            </a:xfrm>
            <a:prstGeom prst="ellipse">
              <a:avLst/>
            </a:prstGeom>
            <a:gradFill>
              <a:gsLst>
                <a:gs pos="44000">
                  <a:schemeClr val="accent1"/>
                </a:gs>
                <a:gs pos="0">
                  <a:schemeClr val="accent1">
                    <a:lumMod val="40000"/>
                    <a:lumOff val="60000"/>
                  </a:schemeClr>
                </a:gs>
                <a:gs pos="66000">
                  <a:schemeClr val="accent1"/>
                </a:gs>
                <a:gs pos="100000">
                  <a:schemeClr val="accent1"/>
                </a:gs>
              </a:gsLst>
              <a:path path="circle">
                <a:fillToRect r="100000" b="100000"/>
              </a:path>
              <a:tileRect l="-100000" t="-10000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ym typeface="+mn-ea"/>
              </a:endParaRPr>
            </a:p>
          </p:txBody>
        </p:sp>
        <p:sp>
          <p:nvSpPr>
            <p:cNvPr id="11" name="任意多边形: 形状 1"/>
            <p:cNvSpPr/>
            <p:nvPr>
              <p:custDataLst>
                <p:tags r:id="rId14"/>
              </p:custDataLst>
            </p:nvPr>
          </p:nvSpPr>
          <p:spPr>
            <a:xfrm>
              <a:off x="6450" y="5650"/>
              <a:ext cx="389" cy="454"/>
            </a:xfrm>
            <a:custGeom>
              <a:avLst/>
              <a:gdLst>
                <a:gd name="connsiteX0" fmla="*/ 136794 w 246854"/>
                <a:gd name="connsiteY0" fmla="*/ 114 h 288289"/>
                <a:gd name="connsiteX1" fmla="*/ 28014 w 246854"/>
                <a:gd name="connsiteY1" fmla="*/ 92801 h 288289"/>
                <a:gd name="connsiteX2" fmla="*/ 1642 w 246854"/>
                <a:gd name="connsiteY2" fmla="*/ 139327 h 288289"/>
                <a:gd name="connsiteX3" fmla="*/ 11730 w 246854"/>
                <a:gd name="connsiteY3" fmla="*/ 156641 h 288289"/>
                <a:gd name="connsiteX4" fmla="*/ 29523 w 246854"/>
                <a:gd name="connsiteY4" fmla="*/ 156641 h 288289"/>
                <a:gd name="connsiteX5" fmla="*/ 29523 w 246854"/>
                <a:gd name="connsiteY5" fmla="*/ 214468 h 288289"/>
                <a:gd name="connsiteX6" fmla="*/ 60676 w 246854"/>
                <a:gd name="connsiteY6" fmla="*/ 239023 h 288289"/>
                <a:gd name="connsiteX7" fmla="*/ 80630 w 246854"/>
                <a:gd name="connsiteY7" fmla="*/ 236266 h 288289"/>
                <a:gd name="connsiteX8" fmla="*/ 80630 w 246854"/>
                <a:gd name="connsiteY8" fmla="*/ 269777 h 288289"/>
                <a:gd name="connsiteX9" fmla="*/ 99259 w 246854"/>
                <a:gd name="connsiteY9" fmla="*/ 288404 h 288289"/>
                <a:gd name="connsiteX10" fmla="*/ 159805 w 246854"/>
                <a:gd name="connsiteY10" fmla="*/ 288404 h 288289"/>
                <a:gd name="connsiteX11" fmla="*/ 178437 w 246854"/>
                <a:gd name="connsiteY11" fmla="*/ 269777 h 288289"/>
                <a:gd name="connsiteX12" fmla="*/ 178437 w 246854"/>
                <a:gd name="connsiteY12" fmla="*/ 212242 h 288289"/>
                <a:gd name="connsiteX13" fmla="*/ 246971 w 246854"/>
                <a:gd name="connsiteY13" fmla="*/ 110262 h 288289"/>
                <a:gd name="connsiteX14" fmla="*/ 136794 w 246854"/>
                <a:gd name="connsiteY14" fmla="*/ 114 h 288289"/>
                <a:gd name="connsiteX15" fmla="*/ 176801 w 246854"/>
                <a:gd name="connsiteY15" fmla="*/ 99361 h 288289"/>
                <a:gd name="connsiteX16" fmla="*/ 116738 w 246854"/>
                <a:gd name="connsiteY16" fmla="*/ 162494 h 288289"/>
                <a:gd name="connsiteX17" fmla="*/ 108755 w 246854"/>
                <a:gd name="connsiteY17" fmla="*/ 158609 h 288289"/>
                <a:gd name="connsiteX18" fmla="*/ 115081 w 246854"/>
                <a:gd name="connsiteY18" fmla="*/ 115383 h 288289"/>
                <a:gd name="connsiteX19" fmla="*/ 87619 w 246854"/>
                <a:gd name="connsiteY19" fmla="*/ 115383 h 288289"/>
                <a:gd name="connsiteX20" fmla="*/ 84243 w 246854"/>
                <a:gd name="connsiteY20" fmla="*/ 107519 h 288289"/>
                <a:gd name="connsiteX21" fmla="*/ 144311 w 246854"/>
                <a:gd name="connsiteY21" fmla="*/ 44387 h 288289"/>
                <a:gd name="connsiteX22" fmla="*/ 152294 w 246854"/>
                <a:gd name="connsiteY22" fmla="*/ 48272 h 288289"/>
                <a:gd name="connsiteX23" fmla="*/ 145968 w 246854"/>
                <a:gd name="connsiteY23" fmla="*/ 91498 h 288289"/>
                <a:gd name="connsiteX24" fmla="*/ 173429 w 246854"/>
                <a:gd name="connsiteY24" fmla="*/ 91498 h 288289"/>
                <a:gd name="connsiteX25" fmla="*/ 176801 w 246854"/>
                <a:gd name="connsiteY25" fmla="*/ 99361 h 28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6854" h="288289">
                  <a:moveTo>
                    <a:pt x="136794" y="114"/>
                  </a:moveTo>
                  <a:cubicBezTo>
                    <a:pt x="81891" y="114"/>
                    <a:pt x="36383" y="40266"/>
                    <a:pt x="28014" y="92801"/>
                  </a:cubicBezTo>
                  <a:lnTo>
                    <a:pt x="1642" y="139327"/>
                  </a:lnTo>
                  <a:cubicBezTo>
                    <a:pt x="-2742" y="147057"/>
                    <a:pt x="2843" y="156641"/>
                    <a:pt x="11730" y="156641"/>
                  </a:cubicBezTo>
                  <a:lnTo>
                    <a:pt x="29523" y="156641"/>
                  </a:lnTo>
                  <a:lnTo>
                    <a:pt x="29523" y="214468"/>
                  </a:lnTo>
                  <a:cubicBezTo>
                    <a:pt x="29523" y="230799"/>
                    <a:pt x="44793" y="242835"/>
                    <a:pt x="60676" y="239023"/>
                  </a:cubicBezTo>
                  <a:lnTo>
                    <a:pt x="80630" y="236266"/>
                  </a:lnTo>
                  <a:lnTo>
                    <a:pt x="80630" y="269777"/>
                  </a:lnTo>
                  <a:cubicBezTo>
                    <a:pt x="80630" y="280065"/>
                    <a:pt x="88971" y="288404"/>
                    <a:pt x="99259" y="288404"/>
                  </a:cubicBezTo>
                  <a:lnTo>
                    <a:pt x="159805" y="288404"/>
                  </a:lnTo>
                  <a:cubicBezTo>
                    <a:pt x="170095" y="288404"/>
                    <a:pt x="178437" y="280065"/>
                    <a:pt x="178437" y="269777"/>
                  </a:cubicBezTo>
                  <a:lnTo>
                    <a:pt x="178437" y="212242"/>
                  </a:lnTo>
                  <a:cubicBezTo>
                    <a:pt x="218636" y="195820"/>
                    <a:pt x="246971" y="156355"/>
                    <a:pt x="246971" y="110262"/>
                  </a:cubicBezTo>
                  <a:cubicBezTo>
                    <a:pt x="246967" y="49425"/>
                    <a:pt x="197639" y="114"/>
                    <a:pt x="136794" y="114"/>
                  </a:cubicBezTo>
                  <a:moveTo>
                    <a:pt x="176801" y="99361"/>
                  </a:moveTo>
                  <a:lnTo>
                    <a:pt x="116738" y="162494"/>
                  </a:lnTo>
                  <a:cubicBezTo>
                    <a:pt x="113608" y="165785"/>
                    <a:pt x="108099" y="163103"/>
                    <a:pt x="108755" y="158609"/>
                  </a:cubicBezTo>
                  <a:lnTo>
                    <a:pt x="115081" y="115383"/>
                  </a:lnTo>
                  <a:lnTo>
                    <a:pt x="87619" y="115383"/>
                  </a:lnTo>
                  <a:cubicBezTo>
                    <a:pt x="83526" y="115383"/>
                    <a:pt x="81425" y="110485"/>
                    <a:pt x="84243" y="107519"/>
                  </a:cubicBezTo>
                  <a:lnTo>
                    <a:pt x="144311" y="44387"/>
                  </a:lnTo>
                  <a:cubicBezTo>
                    <a:pt x="147441" y="41095"/>
                    <a:pt x="152950" y="43777"/>
                    <a:pt x="152294" y="48272"/>
                  </a:cubicBezTo>
                  <a:lnTo>
                    <a:pt x="145968" y="91498"/>
                  </a:lnTo>
                  <a:lnTo>
                    <a:pt x="173429" y="91498"/>
                  </a:lnTo>
                  <a:cubicBezTo>
                    <a:pt x="177518" y="91498"/>
                    <a:pt x="179624" y="96395"/>
                    <a:pt x="176801" y="99361"/>
                  </a:cubicBezTo>
                </a:path>
              </a:pathLst>
            </a:custGeom>
            <a:solidFill>
              <a:srgbClr val="FFFFFF"/>
            </a:solidFill>
            <a:ln w="10213" cap="flat">
              <a:noFill/>
              <a:prstDash val="solid"/>
              <a:miter/>
            </a:ln>
          </p:spPr>
          <p:txBody>
            <a:bodyPr rtlCol="0" anchor="ctr"/>
            <a:lstStyle/>
            <a:p>
              <a:endParaRPr lang="zh-CN" altLang="en-US">
                <a:solidFill>
                  <a:srgbClr val="FFFFFF"/>
                </a:solidFill>
              </a:endParaRPr>
            </a:p>
          </p:txBody>
        </p:sp>
      </p:grpSp>
      <p:sp>
        <p:nvSpPr>
          <p:cNvPr id="17" name="矩形 16"/>
          <p:cNvSpPr/>
          <p:nvPr>
            <p:custDataLst>
              <p:tags r:id="rId15"/>
            </p:custDataLst>
          </p:nvPr>
        </p:nvSpPr>
        <p:spPr>
          <a:xfrm>
            <a:off x="8691455" y="2676782"/>
            <a:ext cx="3500545" cy="2079625"/>
          </a:xfrm>
          <a:prstGeom prst="rect">
            <a:avLst/>
          </a:prstGeom>
          <a:noFill/>
        </p:spPr>
        <p:txBody>
          <a:bodyPr wrap="square" lIns="0" tIns="0" rIns="0" bIns="0" rtlCol="0" anchor="t" anchorCtr="0">
            <a:spAutoFit/>
          </a:bodyPr>
          <a:p>
            <a:pPr algn="l">
              <a:lnSpc>
                <a:spcPct val="130000"/>
              </a:lnSpc>
              <a:spcBef>
                <a:spcPct val="0"/>
              </a:spcBef>
              <a:spcAft>
                <a:spcPct val="0"/>
              </a:spcAft>
            </a:pPr>
            <a:r>
              <a:rPr lang="zh-CN" altLang="en-US" sz="2400" b="1" dirty="0">
                <a:solidFill>
                  <a:schemeClr val="tx1">
                    <a:lumMod val="85000"/>
                    <a:lumOff val="15000"/>
                  </a:schemeClr>
                </a:solidFill>
                <a:latin typeface="+mn-ea"/>
                <a:cs typeface="+mn-ea"/>
              </a:rPr>
              <a:t>外职业生涯</a:t>
            </a:r>
            <a:endParaRPr lang="zh-CN" altLang="en-US" sz="2400" b="1" dirty="0">
              <a:solidFill>
                <a:schemeClr val="tx1">
                  <a:lumMod val="85000"/>
                  <a:lumOff val="15000"/>
                </a:schemeClr>
              </a:solidFill>
              <a:latin typeface="+mn-ea"/>
              <a:cs typeface="+mn-ea"/>
            </a:endParaRPr>
          </a:p>
          <a:p>
            <a:pPr algn="l">
              <a:lnSpc>
                <a:spcPct val="130000"/>
              </a:lnSpc>
              <a:spcBef>
                <a:spcPct val="0"/>
              </a:spcBef>
              <a:spcAft>
                <a:spcPct val="0"/>
              </a:spcAft>
            </a:pPr>
            <a:r>
              <a:rPr lang="zh-CN" altLang="en-US" sz="2000" dirty="0">
                <a:solidFill>
                  <a:schemeClr val="tx1">
                    <a:lumMod val="85000"/>
                    <a:lumOff val="15000"/>
                  </a:schemeClr>
                </a:solidFill>
                <a:latin typeface="+mn-ea"/>
                <a:cs typeface="+mn-ea"/>
              </a:rPr>
              <a:t>从事职业时的工作单位、工作地点、工作内容、工作职务与职称、工作环境和工资待遇等因素的组合及其变化过程。</a:t>
            </a:r>
            <a:endParaRPr lang="zh-CN" altLang="en-US" sz="2000" dirty="0">
              <a:solidFill>
                <a:schemeClr val="tx1">
                  <a:lumMod val="85000"/>
                  <a:lumOff val="15000"/>
                </a:schemeClr>
              </a:solidFill>
              <a:latin typeface="+mn-ea"/>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174750"/>
            <a:ext cx="10901045" cy="460375"/>
          </a:xfrm>
          <a:prstGeom prst="rect">
            <a:avLst/>
          </a:prstGeom>
          <a:noFill/>
        </p:spPr>
        <p:txBody>
          <a:bodyPr wrap="square" rtlCol="0" anchor="t">
            <a:spAutoFit/>
          </a:bodyPr>
          <a:p>
            <a:pPr indent="457200" fontAlgn="auto">
              <a:lnSpc>
                <a:spcPct val="120000"/>
              </a:lnSpc>
            </a:pPr>
            <a:r>
              <a:rPr lang="zh-CN" altLang="en-US" sz="2000"/>
              <a:t>内外职业生涯的区别见表 2-8。</a:t>
            </a:r>
            <a:endParaRPr lang="zh-CN" altLang="en-US" sz="2000"/>
          </a:p>
        </p:txBody>
      </p:sp>
      <p:pic>
        <p:nvPicPr>
          <p:cNvPr id="3" name="图片 2"/>
          <p:cNvPicPr>
            <a:picLocks noChangeAspect="1"/>
          </p:cNvPicPr>
          <p:nvPr/>
        </p:nvPicPr>
        <p:blipFill>
          <a:blip r:embed="rId1"/>
          <a:stretch>
            <a:fillRect/>
          </a:stretch>
        </p:blipFill>
        <p:spPr>
          <a:xfrm>
            <a:off x="687705" y="1860550"/>
            <a:ext cx="10744200" cy="29718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5" name="图片 104"/>
          <p:cNvPicPr/>
          <p:nvPr/>
        </p:nvPicPr>
        <p:blipFill>
          <a:blip r:embed="rId1"/>
          <a:stretch>
            <a:fillRect/>
          </a:stretch>
        </p:blipFill>
        <p:spPr>
          <a:xfrm>
            <a:off x="3722370" y="815975"/>
            <a:ext cx="4319905" cy="5788660"/>
          </a:xfrm>
          <a:prstGeom prst="rect">
            <a:avLst/>
          </a:prstGeom>
          <a:noFill/>
          <a:ln w="9525">
            <a:noFill/>
          </a:ln>
        </p:spPr>
      </p:pic>
      <p:sp>
        <p:nvSpPr>
          <p:cNvPr id="4" name="文本框 3"/>
          <p:cNvSpPr txBox="1"/>
          <p:nvPr/>
        </p:nvSpPr>
        <p:spPr>
          <a:xfrm>
            <a:off x="558800" y="1228090"/>
            <a:ext cx="3023235" cy="4492625"/>
          </a:xfrm>
          <a:prstGeom prst="rect">
            <a:avLst/>
          </a:prstGeom>
          <a:noFill/>
        </p:spPr>
        <p:txBody>
          <a:bodyPr wrap="square" rtlCol="0" anchor="t">
            <a:spAutoFit/>
          </a:bodyPr>
          <a:p>
            <a:pPr indent="457200" fontAlgn="auto">
              <a:lnSpc>
                <a:spcPct val="110000"/>
              </a:lnSpc>
            </a:pPr>
            <a:r>
              <a:rPr lang="zh-CN" altLang="en-US" sz="2000"/>
              <a:t>如果用一棵树来比喻内外职业生涯，树干、树冠、树叶、果实等就像外职业生涯，它一般显而易见。谁都希望自己的职业生涯之树茁壮挺拔、枝繁叶茂、郁郁葱葱、硕果累累，但这样一棵参天大树不是凭空长成的，地下的庞大根系给了它强有力的支撑，汲取并输送着大树所需的营养，内职业生涯就是这样的根系。</a:t>
            </a:r>
            <a:endParaRPr lang="zh-CN" altLang="en-US" sz="2000"/>
          </a:p>
        </p:txBody>
      </p:sp>
      <p:sp>
        <p:nvSpPr>
          <p:cNvPr id="6" name="文本框 5"/>
          <p:cNvSpPr txBox="1"/>
          <p:nvPr/>
        </p:nvSpPr>
        <p:spPr>
          <a:xfrm>
            <a:off x="8182610" y="935990"/>
            <a:ext cx="4010660" cy="5788660"/>
          </a:xfrm>
          <a:prstGeom prst="rect">
            <a:avLst/>
          </a:prstGeom>
          <a:noFill/>
        </p:spPr>
        <p:txBody>
          <a:bodyPr wrap="square" rtlCol="0" anchor="t">
            <a:noAutofit/>
          </a:bodyPr>
          <a:p>
            <a:pPr indent="457200" fontAlgn="auto">
              <a:lnSpc>
                <a:spcPct val="110000"/>
              </a:lnSpc>
            </a:pPr>
            <a:r>
              <a:rPr lang="zh-CN" altLang="en-US" sz="2000">
                <a:solidFill>
                  <a:srgbClr val="389A47"/>
                </a:solidFill>
                <a:latin typeface="楷体" panose="02010609060101010101" charset="-122"/>
                <a:ea typeface="楷体" panose="02010609060101010101" charset="-122"/>
                <a:cs typeface="楷体" panose="02010609060101010101" charset="-122"/>
              </a:rPr>
              <a:t>通过研究自然界中的植物，科研人员发现：环境越是恶劣，土壤越是贫瘠，植物越是需要庞大的根系。在肥沃的土壤里，树根与树冠的比例约为 1 ∶ 3~1 ∶ 6；在土壤贫瘠的环境中，树根与树冠的比例可达 1 ∶ 2；在沙漠地带，树根与树冠的比例会达到 1 ∶ 1 甚至 2 ∶ 1。这是大自然的规律，也是大自然的智慧。植物需要先有支持和营养系统——树根，才能形成树干、树冠；而树干、树冠的成长又促使树根向更广和更深处发展，以汲取更多的水分和营养。树冠、树根交替发展，相互成全，内外职业生涯之间的关系也是如此。</a:t>
            </a:r>
            <a:endParaRPr lang="zh-CN" altLang="en-US" sz="2000">
              <a:solidFill>
                <a:srgbClr val="389A47"/>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8933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（四）四季法则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7705" y="1530985"/>
            <a:ext cx="10901045" cy="1938020"/>
          </a:xfrm>
          <a:prstGeom prst="rect">
            <a:avLst/>
          </a:prstGeom>
          <a:noFill/>
        </p:spPr>
        <p:txBody>
          <a:bodyPr wrap="square" rtlCol="0" anchor="t">
            <a:spAutoFit/>
          </a:bodyPr>
          <a:p>
            <a:pPr indent="457200" fontAlgn="auto">
              <a:lnSpc>
                <a:spcPct val="120000"/>
              </a:lnSpc>
            </a:pPr>
            <a:r>
              <a:rPr lang="zh-CN" altLang="en-US" sz="2000"/>
              <a:t>根据职业生涯发展的过程，职业生涯可划分为若干阶段，每个阶段为一个周期。犹如一年有四个季节，而每个季节都有不同的任务一样，在不同职业生涯阶段，尤其需要完成特定阶段的发展任务。了解职业生涯的周期性特点，可便于针对职业生涯的不同阶段选择不同的生涯发展任务。一个人经历的主要职业生涯阶段大体可以分为职业的春季、职业的夏季、职业的秋季和职业的冬季，见表 2-9。</a:t>
            </a:r>
            <a:endParaRPr lang="zh-CN" altLang="en-US" sz="2000"/>
          </a:p>
        </p:txBody>
      </p:sp>
      <p:pic>
        <p:nvPicPr>
          <p:cNvPr id="3" name="图片 2"/>
          <p:cNvPicPr>
            <a:picLocks noChangeAspect="1"/>
          </p:cNvPicPr>
          <p:nvPr/>
        </p:nvPicPr>
        <p:blipFill>
          <a:blip r:embed="rId1"/>
          <a:stretch>
            <a:fillRect/>
          </a:stretch>
        </p:blipFill>
        <p:spPr>
          <a:xfrm>
            <a:off x="761365" y="3486785"/>
            <a:ext cx="10753725" cy="30194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742315" y="1123950"/>
            <a:ext cx="10901045" cy="5408295"/>
          </a:xfrm>
          <a:prstGeom prst="rect">
            <a:avLst/>
          </a:prstGeom>
          <a:noFill/>
        </p:spPr>
        <p:txBody>
          <a:bodyPr wrap="square" rtlCol="0" anchor="t">
            <a:spAutoFit/>
          </a:bodyPr>
          <a:p>
            <a:pPr indent="457200" fontAlgn="auto">
              <a:lnSpc>
                <a:spcPct val="120000"/>
              </a:lnSpc>
            </a:pPr>
            <a:r>
              <a:rPr lang="zh-CN" altLang="en-US" sz="2400"/>
              <a:t>职业四季法则告诉我们，</a:t>
            </a:r>
            <a:r>
              <a:rPr lang="zh-CN" altLang="en-US" sz="2400" b="1">
                <a:solidFill>
                  <a:srgbClr val="389A47"/>
                </a:solidFill>
              </a:rPr>
              <a:t>职业生涯发展虽然是一个动态、连续的过程，但是同时呈现出阶段性特点，在某个时期，有其特定的发展任务。</a:t>
            </a:r>
            <a:r>
              <a:rPr lang="zh-CN" altLang="en-US" sz="2400"/>
              <a:t>一个人只有完成了当期应该完成的任务，才能顺利地进入下一个发展阶段。</a:t>
            </a:r>
            <a:endParaRPr lang="zh-CN" altLang="en-US" sz="2400"/>
          </a:p>
          <a:p>
            <a:pPr indent="457200" fontAlgn="auto">
              <a:lnSpc>
                <a:spcPct val="120000"/>
              </a:lnSpc>
            </a:pPr>
            <a:endParaRPr lang="zh-CN" altLang="en-US" sz="2400"/>
          </a:p>
          <a:p>
            <a:pPr indent="457200" fontAlgn="auto">
              <a:lnSpc>
                <a:spcPct val="120000"/>
              </a:lnSpc>
            </a:pPr>
            <a:r>
              <a:rPr lang="zh-CN" altLang="en-US" sz="2400"/>
              <a:t>同时，职业四季法则还告诉我们：</a:t>
            </a:r>
            <a:r>
              <a:rPr lang="zh-CN" altLang="en-US" sz="2400" b="1">
                <a:solidFill>
                  <a:srgbClr val="389A47"/>
                </a:solidFill>
              </a:rPr>
              <a:t>处于职业的春季时，个人的主要任务是进行自我和环境探索，确定自己的专业领域，为将来在该领域内的发展做好准备；处于职业的夏季时，个人要安于现有的职业，减少职业的流动与转换，同时不断地从错误中吸取教训，使自己的职业能力得到提升，切忌对职务抱有不切实际的期望；处于职业的秋季时，个人在收获职业成果时，还要衡量自己确定的职业生涯目标是否符合自己的人生理想，并做出调整，避免出现“职业生涯高原”；处于职业的冬季时，对个人而言最重要的是保持精神的宁静，学会接受新角色并成为年轻人的良师益友，把经验传授给他们，同时发展新的生活角色。</a:t>
            </a:r>
            <a:endParaRPr lang="zh-CN" altLang="en-US" sz="2400" b="1">
              <a:solidFill>
                <a:srgbClr val="389A47"/>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70154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开启职业生涯，难吗？</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659255"/>
            <a:ext cx="11221085" cy="489267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小于是某职业院校财务管理专业的一名应届毕业生，她在上学时就曾在一个家居企业做过出纳的兼职，感觉找工作也不难，但她毕业后回到家乡求职，找了两个多月工作都没有收获。小于比较文静，不善言谈，不清楚自己适合从事什么岗位。她父母认为文员工作相对轻松、工作环境相对较好，适合女孩子；她同学劝她去做销售，认为这个工作不限制专业，挣得还多。小于便听从父母和同学的想法去应聘文员和销售岗位，但是她对文员、销售岗位需要从事哪些工作、具备哪些能力、掌握哪些办公软件使用技能等方面知之甚少。</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除此之外，小于虽有就业热情，但在求职过程中屡屡碰壁。一方面，她不知道从哪里能获得岗位信息，两个月以来仅靠亲戚介绍面试了三家企业；另一方面，她</a:t>
            </a:r>
            <a:r>
              <a:rPr lang="zh-CN" altLang="en-US" sz="2400" dirty="0">
                <a:latin typeface="楷体" panose="02010609060101010101" charset="-122"/>
                <a:ea typeface="楷体" panose="02010609060101010101" charset="-122"/>
                <a:cs typeface="楷体" panose="02010609060101010101" charset="-122"/>
                <a:sym typeface="+mn-lt"/>
              </a:rPr>
              <a:t>没有进行面试前的准备，带着简历就直接去面试了，面试过程也不太顺利，面试官的好多问题她不知道该怎么回答，常常初次面试后就再没有了企业方面的消息。几次下来，小于逐渐失去信心。</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85598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（五）取舍法则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01955" y="1377950"/>
            <a:ext cx="651192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2-3  永远去做你余生中最重要的那件事</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321945" y="1905000"/>
            <a:ext cx="11741150" cy="484314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饺子，原名杨宇，1980 年出生于四川省泸州市，中国内地动画导演、编剧、制作人，毕业于四川大学华西药学院。2019 年，凭借《哪吒之魔童降世》一举成名。</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每个人都有过梦想，只不过多数人在长大的过程中把梦想弄丢了，饺子也不例外。小学时，老师问：“你有什么理想？”饺子回答：“我要当科学家！”那时候他对华罗庚、袁隆平崇拜得不行。初中时，同学问：“你有什么理想？”饺子回答：“我要当漫画家！”那时候他刚刚成为《圣斗士星矢》和《龙珠》忠实的粉丝。高中时，高考志愿书问：“你有什么理想？”饺子回答：“我要吃饭！”这是他最认真的一次回答，也是最没有理想的一次回答。高考后，他进入了四川大学华西药学院。饺子说：“我父母都在医院工作，对医生这行最熟悉，当医生至少温饱不愁。名牌大学毕业的医生，那工作一定不愁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进入大学后，手握医生这份“就业保险单”，饺子并没有感觉到预期的安全感，反而经常隐隐感到憋闷：“有东西在跳，有火在烧，仿佛一头猪在地震来临前想要拱</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二、职业生涯基本法则</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27965" y="738505"/>
            <a:ext cx="11822430" cy="6119495"/>
          </a:xfrm>
          <a:prstGeom prst="rect">
            <a:avLst/>
          </a:prstGeom>
          <a:noFill/>
        </p:spPr>
        <p:txBody>
          <a:bodyPr wrap="square" rtlCol="0">
            <a:noAutofit/>
            <a:scene3d>
              <a:camera prst="orthographicFront"/>
              <a:lightRig rig="threePt" dir="t"/>
            </a:scene3d>
            <a:sp3d contourW="12700"/>
          </a:bodyPr>
          <a:p>
            <a:pPr indent="457200" fontAlgn="auto">
              <a:lnSpc>
                <a:spcPct val="12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圈。”这种感觉持续了三年，胸中的无名火越烧越旺，但他找不到釜底抽薪的办法。转机出现在2002 年，大三的下学期，药学院的另一个同学黄雷“拱开了猪圈的门”——他转行去做软件了。饺子被刺激到了，胸中的那股无名火瞬间爆发，他想明白了一切：“原来我那股创作的激情一直没熄灭过。”从小到大，饺子酷爱绘画，算得上是他认识的同龄人中画画水平第一的，他的课本上布满涂鸦，大家也称赞他画得好，然而他的家境普通，他又是个危机感很强的人，长大后知道社会上靠画画赚钱的人凤毛麟角，他强行压灭了兴趣爱好的火焰，准备好好做一头“圈养猪”，了此一生。但其实这火焰从未熄灭过，三年来它一直在燃烧。</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很多人经常说：我已经学这个两年了，放弃是不是太可惜？我已经做这行三年了，转行是不是太浪费？我在这儿坚持五年了，难道不应该再继续坚持吗？人生最大的痛苦，莫过于坚持了不该坚持的，放弃了不该放弃的。终于，饺子也“拱开猪圈的门”了——那个坚持了三年的东西，他放弃了，那个不该放弃的东西，他找回来了。从此，饺子放弃医学，自学 Maya 软件（三维动画软件），入行 CG（计算机动画）。</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223416" y="2006407"/>
            <a:ext cx="2822497" cy="3109921"/>
            <a:chOff x="3472336" y="2237547"/>
            <a:chExt cx="2822497" cy="3109921"/>
          </a:xfrm>
        </p:grpSpPr>
        <p:cxnSp>
          <p:nvCxnSpPr>
            <p:cNvPr id="83" name="直接连接符 82"/>
            <p:cNvCxnSpPr/>
            <p:nvPr/>
          </p:nvCxnSpPr>
          <p:spPr>
            <a:xfrm>
              <a:off x="4734343" y="379250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472336" y="2237547"/>
              <a:ext cx="2822497" cy="3109921"/>
              <a:chOff x="4899443" y="2237547"/>
              <a:chExt cx="1560490" cy="3109921"/>
            </a:xfrm>
          </p:grpSpPr>
          <p:cxnSp>
            <p:nvCxnSpPr>
              <p:cNvPr id="86" name="直接连接符 85"/>
              <p:cNvCxnSpPr/>
              <p:nvPr/>
            </p:nvCxnSpPr>
            <p:spPr>
              <a:xfrm>
                <a:off x="4899443" y="2237547"/>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899443" y="5347468"/>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sp>
        <p:nvSpPr>
          <p:cNvPr id="91" name="文本框 90"/>
          <p:cNvSpPr txBox="1"/>
          <p:nvPr/>
        </p:nvSpPr>
        <p:spPr>
          <a:xfrm>
            <a:off x="6220460" y="1555115"/>
            <a:ext cx="5538470" cy="1029335"/>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1. 职业生涯理论可以分为匹配理论、发展理论和决策理论。</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97" name="文本框 96"/>
          <p:cNvSpPr txBox="1"/>
          <p:nvPr/>
        </p:nvSpPr>
        <p:spPr>
          <a:xfrm>
            <a:off x="6220460" y="2884170"/>
            <a:ext cx="5538470" cy="1483360"/>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2. 职业生涯基本成长形态主要包括少年得志型、逐步上升型、大器晚成型、大起大落型、因故中断型、一生“平庸”型。</a:t>
            </a:r>
            <a:endParaRPr sz="2000" dirty="0">
              <a:latin typeface="思源黑体 CN Regular" panose="020B0500000000000000" pitchFamily="34" charset="-128"/>
              <a:ea typeface="思源黑体 CN Regular" panose="020B0500000000000000" pitchFamily="34" charset="-128"/>
              <a:cs typeface="+mn-ea"/>
              <a:sym typeface="+mn-lt"/>
            </a:endParaRPr>
          </a:p>
        </p:txBody>
      </p:sp>
      <p:sp>
        <p:nvSpPr>
          <p:cNvPr id="103" name="文本框 102"/>
          <p:cNvSpPr txBox="1"/>
          <p:nvPr/>
        </p:nvSpPr>
        <p:spPr>
          <a:xfrm>
            <a:off x="6220460" y="4660265"/>
            <a:ext cx="5538470" cy="1035050"/>
          </a:xfrm>
          <a:prstGeom prst="rect">
            <a:avLst/>
          </a:prstGeom>
          <a:noFill/>
        </p:spPr>
        <p:txBody>
          <a:bodyPr wrap="square" rtlCol="0">
            <a:noAutofit/>
            <a:scene3d>
              <a:camera prst="orthographicFront"/>
              <a:lightRig rig="threePt" dir="t"/>
            </a:scene3d>
            <a:sp3d contourW="12700"/>
          </a:bodyPr>
          <a:lstStyle/>
          <a:p>
            <a:pPr>
              <a:lnSpc>
                <a:spcPct val="150000"/>
              </a:lnSpc>
            </a:pPr>
            <a:r>
              <a:rPr sz="2000" dirty="0">
                <a:latin typeface="思源黑体 CN Regular" panose="020B0500000000000000" pitchFamily="34" charset="-128"/>
                <a:ea typeface="思源黑体 CN Regular" panose="020B0500000000000000" pitchFamily="34" charset="-128"/>
                <a:cs typeface="+mn-ea"/>
                <a:sym typeface="+mn-lt"/>
              </a:rPr>
              <a:t>3. 在职业生涯发展中，需要遵循匹配法则、命运法则、内外法则、四季法则和取舍法则。</a:t>
            </a:r>
            <a:endParaRPr sz="20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cstate="screen"/>
          <a:stretch>
            <a:fillRect/>
          </a:stretch>
        </p:blipFill>
        <p:spPr>
          <a:xfrm>
            <a:off x="781778" y="1327997"/>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P spid="10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苏文平，丁丁 . 本科生职业生涯规划与就业指导案例集 [M]. 北京：北京航空航天大学出版社，2018.</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于反 . 100 个成功的职业规划 [M]. 北京：旅游教育出版社，2008.</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524500" y="2470150"/>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85520"/>
            <a:ext cx="462851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中国电焊界第一人——高凤林</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300" y="1597660"/>
            <a:ext cx="11221085" cy="4831080"/>
          </a:xfrm>
          <a:prstGeom prst="rect">
            <a:avLst/>
          </a:prstGeom>
          <a:noFill/>
        </p:spPr>
        <p:txBody>
          <a:bodyPr wrap="square" rtlCol="0">
            <a:spAutoFit/>
            <a:scene3d>
              <a:camera prst="orthographicFront"/>
              <a:lightRig rig="threePt" dir="t"/>
            </a:scene3d>
            <a:sp3d contourW="12700"/>
          </a:bodyPr>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韩愈的《师说》里有句经典名言：“闻道有先后，术业有专攻，如是而已。”只要一个人有自己不会的学问，便可成为自己的老师；不管身处哪行哪业，只要技艺精湛，便可称为人才。现在，我们就来认识下一位行业精英，他就是中国电焊界第一人——高凤林。</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1962 年 3 月，高凤林出生在河北省一个普通平民家中。从小学习优异的他，对各种器械似乎有着独特的偏好。因此，当时的高凤林的梦想就是成为大机床的工人。1978年，16 岁的高凤林成功考上了理想的学校——第七机械工业部</a:t>
            </a:r>
            <a:r>
              <a:rPr lang="zh-CN" altLang="en-US" sz="2000" dirty="0">
                <a:latin typeface="楷体" panose="02010609060101010101" charset="-122"/>
                <a:ea typeface="楷体" panose="02010609060101010101" charset="-122"/>
                <a:cs typeface="楷体" panose="02010609060101010101" charset="-122"/>
                <a:sym typeface="+mn-lt"/>
              </a:rPr>
              <a:t>第一研究院 211 厂技工学校，但却没能如愿去机床班学习，而是被分到了焊接工艺与制造班。这让高凤林心里有些别扭。直到上课时，高凤林看见几位焊接师傅用着独特的熔融焊接方式在焊接火箭发动机，心中为之一震。他被如此高超的焊接技艺打动，也由此开始了自己专究焊接的职业生涯。</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1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1980 年，高凤林毕业后正式参加工作。他先是留在第七机械工业部第一研究院 211厂内，在一个车间里上班。凭借过硬的专业水平，他在两年后便被调任航天工业部第一研究院 211 厂，从事火箭发动机焊接工作。其实刚到任时，领导并没有让他接触火箭发动机焊接工作，只让他做一些边缘材料焊接。可高凤林是一个不服输的人，通过刻苦学习，他创造了一套属于自己独特的焊接方式。于是他开始接触火箭的发动机部分，随着技术越来越熟练，他成为火箭焊接的核心人才。</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animBg="1" build="p"/>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6" name="图片 105"/>
          <p:cNvPicPr/>
          <p:nvPr/>
        </p:nvPicPr>
        <p:blipFill>
          <a:blip r:embed="rId1"/>
          <a:stretch>
            <a:fillRect/>
          </a:stretch>
        </p:blipFill>
        <p:spPr>
          <a:xfrm>
            <a:off x="0" y="958533"/>
            <a:ext cx="7620000" cy="5419725"/>
          </a:xfrm>
          <a:prstGeom prst="rect">
            <a:avLst/>
          </a:prstGeom>
          <a:noFill/>
          <a:ln w="9525">
            <a:noFill/>
          </a:ln>
        </p:spPr>
      </p:pic>
      <p:pic>
        <p:nvPicPr>
          <p:cNvPr id="107" name="图片 106"/>
          <p:cNvPicPr/>
          <p:nvPr/>
        </p:nvPicPr>
        <p:blipFill>
          <a:blip r:embed="rId2"/>
          <a:stretch>
            <a:fillRect/>
          </a:stretch>
        </p:blipFill>
        <p:spPr>
          <a:xfrm>
            <a:off x="7718425" y="958850"/>
            <a:ext cx="4473575" cy="2986405"/>
          </a:xfrm>
          <a:prstGeom prst="rect">
            <a:avLst/>
          </a:prstGeom>
          <a:noFill/>
          <a:ln w="9525">
            <a:noFill/>
          </a:ln>
        </p:spPr>
      </p:pic>
      <p:pic>
        <p:nvPicPr>
          <p:cNvPr id="108" name="图片 107"/>
          <p:cNvPicPr/>
          <p:nvPr/>
        </p:nvPicPr>
        <p:blipFill>
          <a:blip r:embed="rId3"/>
          <a:stretch>
            <a:fillRect/>
          </a:stretch>
        </p:blipFill>
        <p:spPr>
          <a:xfrm>
            <a:off x="7718425" y="4017645"/>
            <a:ext cx="4473575" cy="23615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300" y="897255"/>
            <a:ext cx="11221085" cy="563118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1988 年，积极进取的高凤林为提升个人专业技能，去了首都联合大学机械制造与工艺专业进行了 4 年的学习。其间他半工半读，在学习之余还不忘工作，顺利于 1991 年 10月成为技师。进修后的高凤林很快又投入一线工作中去，将理论与实践相结合，攻克了很多难题。1997 年 9 月，高凤林终于成为高级技师。“活到老学到老”是高凤林的真实写照。从参加工作起，不论多忙，他始终不忘时刻学习，提升自我素养。在 2000 年，高凤林选择进入北京理工大学进行为期 3 年的学习深造，成功攻读了计算机科学与技术专业，并获得了学士学位。</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2003 年顺利毕业后，高凤林又回到他曾经奋斗过的地方——中国航天科技集团公司第一研究院 211 厂 14 车间，并担任组长。到 2006 年，高凤林终于遇到了职业生涯最难攻克的问题，“ AMS-02 暗物质与反物质探测器”项目。他反复研究，在 0.33 毫米的管壁上焊接次数超 3 万次，终于在该项目中凭借自己的实力攻克了之前所有人都无法解决的问题。</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2014 年，高凤林凭借自己娴熟的工艺，代表国家在德国纽伦堡国际发明展上获得 3项世界金奖，从此成为我国焊接界的第一人。高凤林的优秀也引来了众多公司的高薪聘请，更有甚者将年薪开到 500 万元，相当于其现有工资的 8 倍。但高凤林选择了拒绝。他说：“为国家做事我感到骄傲，这不是金钱买得到的。”除了火箭，东风导弹工作组也曾找过他，请他帮忙焊接。可他说他只在没事时焊接东风导弹，因为这不是自己的本职工作，自己的本职工作是火箭。</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300" y="897255"/>
            <a:ext cx="11221085" cy="193802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高凤林在 2015 年被评为全国劳动模范，2018 年又当选“大国工匠年度人物”，并于同年 10 月 25 日，经中华全国总工会的选举，兼任了中华全国总工会副主席一职。他曾说过“岗位不同，作用不同，仅此而已，心中只要装着国家，什么岗位都光荣，有台前就有幕后”，就像刘少奇对掏粪工人时传祥说过的“你掏大粪是人员勤务员，我当主席也是人民勤务员”那样。不论什么行业，只要我们不忘初心，刻苦钻研，在行业上做出好成绩，就是为人民服务，为社会做贡献。</a:t>
            </a:r>
            <a:endParaRPr lang="zh-CN" altLang="en-US" sz="2000" dirty="0">
              <a:latin typeface="楷体" panose="02010609060101010101" charset="-122"/>
              <a:ea typeface="楷体" panose="02010609060101010101" charset="-122"/>
              <a:cs typeface="楷体" panose="02010609060101010101" charset="-122"/>
              <a:sym typeface="+mn-lt"/>
            </a:endParaRPr>
          </a:p>
        </p:txBody>
      </p:sp>
      <p:grpSp>
        <p:nvGrpSpPr>
          <p:cNvPr id="5" name="组合 4"/>
          <p:cNvGrpSpPr/>
          <p:nvPr/>
        </p:nvGrpSpPr>
        <p:grpSpPr>
          <a:xfrm>
            <a:off x="580390" y="3768090"/>
            <a:ext cx="11135995" cy="1692910"/>
            <a:chOff x="517" y="7575"/>
            <a:chExt cx="17537" cy="2666"/>
          </a:xfrm>
        </p:grpSpPr>
        <p:sp>
          <p:nvSpPr>
            <p:cNvPr id="3" name="圆角矩形 2"/>
            <p:cNvSpPr/>
            <p:nvPr/>
          </p:nvSpPr>
          <p:spPr>
            <a:xfrm>
              <a:off x="1504" y="8070"/>
              <a:ext cx="16550" cy="1882"/>
            </a:xfrm>
            <a:prstGeom prst="roundRect">
              <a:avLst/>
            </a:prstGeom>
            <a:solidFill>
              <a:srgbClr val="E0EFDC"/>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p>
          </p:txBody>
        </p:sp>
        <p:pic>
          <p:nvPicPr>
            <p:cNvPr id="109" name="图片 108"/>
            <p:cNvPicPr/>
            <p:nvPr/>
          </p:nvPicPr>
          <p:blipFill>
            <a:blip r:embed="rId1">
              <a:clrChange>
                <a:clrFrom>
                  <a:srgbClr val="FFFFFF">
                    <a:alpha val="100000"/>
                  </a:srgbClr>
                </a:clrFrom>
                <a:clrTo>
                  <a:srgbClr val="FFFFFF">
                    <a:alpha val="100000"/>
                    <a:alpha val="0"/>
                  </a:srgbClr>
                </a:clrTo>
              </a:clrChange>
            </a:blip>
            <a:stretch>
              <a:fillRect/>
            </a:stretch>
          </p:blipFill>
          <p:spPr>
            <a:xfrm>
              <a:off x="517" y="7575"/>
              <a:ext cx="2666" cy="2666"/>
            </a:xfrm>
            <a:prstGeom prst="rect">
              <a:avLst/>
            </a:prstGeom>
            <a:noFill/>
            <a:ln w="9525">
              <a:noFill/>
            </a:ln>
          </p:spPr>
        </p:pic>
        <p:sp>
          <p:nvSpPr>
            <p:cNvPr id="4" name="文本框 3"/>
            <p:cNvSpPr txBox="1"/>
            <p:nvPr/>
          </p:nvSpPr>
          <p:spPr>
            <a:xfrm>
              <a:off x="3340" y="8211"/>
              <a:ext cx="14372" cy="1743"/>
            </a:xfrm>
            <a:prstGeom prst="rect">
              <a:avLst/>
            </a:prstGeom>
            <a:noFill/>
          </p:spPr>
          <p:txBody>
            <a:bodyPr wrap="square" rtlCol="0" anchor="t">
              <a:spAutoFit/>
            </a:bodyPr>
            <a:p>
              <a:pPr>
                <a:lnSpc>
                  <a:spcPct val="110000"/>
                </a:lnSpc>
              </a:pPr>
              <a:r>
                <a:rPr lang="zh-CN" altLang="en-US" sz="2000" b="1"/>
                <a:t>思考</a:t>
              </a:r>
              <a:endParaRPr lang="zh-CN" altLang="en-US" sz="2000"/>
            </a:p>
            <a:p>
              <a:pPr indent="457200" fontAlgn="auto">
                <a:lnSpc>
                  <a:spcPct val="110000"/>
                </a:lnSpc>
              </a:pPr>
              <a:r>
                <a:rPr lang="zh-CN" altLang="en-US" sz="2000"/>
                <a:t>1. 高凤林的职业发展之路给了你哪些启示？</a:t>
              </a:r>
              <a:endParaRPr lang="zh-CN" altLang="en-US" sz="2000"/>
            </a:p>
            <a:p>
              <a:pPr indent="457200" fontAlgn="auto">
                <a:lnSpc>
                  <a:spcPct val="110000"/>
                </a:lnSpc>
              </a:pPr>
              <a:r>
                <a:rPr lang="zh-CN" altLang="en-US" sz="2000"/>
                <a:t>2. 个人发展如何融入国家发展之中，助力人才强国建设？</a:t>
              </a:r>
              <a:endParaRPr lang="zh-CN" altLang="en-US" sz="2000"/>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3835" y="810895"/>
            <a:ext cx="11904980" cy="4890770"/>
          </a:xfrm>
          <a:prstGeom prst="rect">
            <a:avLst/>
          </a:prstGeom>
          <a:noFill/>
        </p:spPr>
        <p:txBody>
          <a:bodyPr wrap="square" rtlCol="0" anchor="t">
            <a:noAutofit/>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这种情况下，小于鼓起勇气回到学校，向职业生涯规划指导老师进行咨询。指导老师认真地倾听了小于的求职意愿和职业规划，仔细询问和了解她求职过程中遇到的问题，从专业和实习经历入手，深入分析问题产生的深层次原因，并结合当前就业形势、人力资源市场供求状况、所学专业等多方因素提出具体可行的改进措施和合理化建议，帮助她逐步清晰“职业画像”——职业生涯规划。</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指导老师为小于提出了“四步走”的求职策略：首先，从职业兴趣、职业能力、性格特点等方面明确职业目标，找准就业方向；其次，围绕目标岗位做好就业准备；再次，掌握面试技巧，提高求职成功率；最后，纠正自身错误的就业观念，用发展眼光看问题。指导老师还建议小于以后利用业余时间学习会计相关知识，参加初级会计考试，获取相关证书，不断提升专业能力。</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有了这一经历，小于也终于懂得了提前做职业生涯规划的重要性。在指导老师的帮助下，她用科学的方法为自己做好了长期的职业生涯规划。小于重塑信心，最终成功进入一家电商企业任出纳。</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3" name="图片 2"/>
          <p:cNvPicPr>
            <a:picLocks noChangeAspect="1"/>
          </p:cNvPicPr>
          <p:nvPr/>
        </p:nvPicPr>
        <p:blipFill>
          <a:blip r:embed="rId1">
            <a:clrChange>
              <a:clrFrom>
                <a:srgbClr val="FEFEFE">
                  <a:alpha val="100000"/>
                </a:srgbClr>
              </a:clrFrom>
              <a:clrTo>
                <a:srgbClr val="FEFEFE">
                  <a:alpha val="100000"/>
                  <a:alpha val="0"/>
                </a:srgbClr>
              </a:clrTo>
            </a:clrChange>
          </a:blip>
          <a:stretch>
            <a:fillRect/>
          </a:stretch>
        </p:blipFill>
        <p:spPr>
          <a:xfrm>
            <a:off x="3533140" y="4676775"/>
            <a:ext cx="4457700" cy="21812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2758384" y="3145135"/>
            <a:ext cx="66751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职业生涯的基本理论</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260350" y="1878965"/>
            <a:ext cx="7562850" cy="4263390"/>
          </a:xfrm>
          <a:prstGeom prst="rect">
            <a:avLst/>
          </a:prstGeom>
          <a:noFill/>
        </p:spPr>
        <p:txBody>
          <a:bodyPr wrap="square" rtlCol="0" anchor="t">
            <a:noAutofit/>
          </a:bodyPr>
          <a:p>
            <a:pPr indent="457200" fontAlgn="auto">
              <a:lnSpc>
                <a:spcPct val="130000"/>
              </a:lnSpc>
            </a:pPr>
            <a:r>
              <a:rPr lang="en-US" altLang="zh-CN" sz="2400" b="1">
                <a:solidFill>
                  <a:srgbClr val="389A47"/>
                </a:solidFill>
              </a:rPr>
              <a:t>  </a:t>
            </a:r>
            <a:r>
              <a:rPr lang="zh-CN" altLang="en-US" sz="2400" b="1">
                <a:solidFill>
                  <a:srgbClr val="389A47"/>
                </a:solidFill>
              </a:rPr>
              <a:t>匹配理论</a:t>
            </a:r>
            <a:r>
              <a:rPr lang="zh-CN" altLang="en-US" sz="2400"/>
              <a:t>由被称为“职业指导之父”的</a:t>
            </a:r>
            <a:r>
              <a:rPr lang="zh-CN" altLang="en-US" sz="2400">
                <a:solidFill>
                  <a:srgbClr val="389A47"/>
                </a:solidFill>
              </a:rPr>
              <a:t>帕森斯</a:t>
            </a:r>
            <a:r>
              <a:rPr lang="zh-CN" altLang="en-US" sz="2400"/>
              <a:t>提出，其根本立足点在于个人在择业时要尽量做到人职匹配。该理论重视个人的需要、能力、兴趣、人格等内在因素在职业选择过程中的重要作用。该类理论认为，职业选择是个人特质的延伸，个人应主动寻求能施展才能、态度、价值观、兴趣的工作。个人特质与工作环境越是匹配，个人的职业满意度、职业稳定性和职业成就越高。</a:t>
            </a:r>
            <a:endParaRPr lang="zh-CN" altLang="en-US" sz="2400"/>
          </a:p>
        </p:txBody>
      </p:sp>
      <p:pic>
        <p:nvPicPr>
          <p:cNvPr id="102" name="图片 101"/>
          <p:cNvPicPr/>
          <p:nvPr/>
        </p:nvPicPr>
        <p:blipFill>
          <a:blip r:embed="rId1"/>
          <a:srcRect l="23312" t="10713" r="1826" b="17917"/>
          <a:stretch>
            <a:fillRect/>
          </a:stretch>
        </p:blipFill>
        <p:spPr>
          <a:xfrm>
            <a:off x="7929880" y="1167765"/>
            <a:ext cx="3997325" cy="48945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一、匹配理论</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809490" y="898525"/>
            <a:ext cx="7382510" cy="5367020"/>
          </a:xfrm>
          <a:prstGeom prst="rect">
            <a:avLst/>
          </a:prstGeom>
          <a:noFill/>
        </p:spPr>
        <p:txBody>
          <a:bodyPr wrap="square" rtlCol="0" anchor="t">
            <a:spAutoFit/>
          </a:bodyPr>
          <a:p>
            <a:pPr indent="457200" fontAlgn="auto">
              <a:lnSpc>
                <a:spcPct val="130000"/>
              </a:lnSpc>
            </a:pPr>
            <a:r>
              <a:rPr lang="zh-CN" altLang="en-US" sz="2400"/>
              <a:t>20 世纪 60 年代，美国职业指导专家</a:t>
            </a:r>
            <a:r>
              <a:rPr lang="zh-CN" altLang="en-US" sz="2400">
                <a:solidFill>
                  <a:srgbClr val="389A47"/>
                </a:solidFill>
              </a:rPr>
              <a:t>霍兰德</a:t>
            </a:r>
            <a:r>
              <a:rPr lang="zh-CN" altLang="en-US" sz="2400"/>
              <a:t>在帕森斯观点的基础上，结合当时的人格心理学概念，总结出职业选择是个人人格在工作世界的表露和延伸，即人们在工作选择和经验中表现自己的个人兴趣和价值。此外，根据自己多年的职业咨询经验，霍兰德发现，个人会被某些满足其需要和角色认同的特定职业所吸引。因此，我们可根据个人对职业的印象和推论将人们和环境进行特定的归类，而个人对自我的观点与职业环境偏好的一致性构成霍兰德所称的“典型个人风格”。</a:t>
            </a:r>
            <a:r>
              <a:rPr lang="zh-CN" altLang="en-US" sz="2400">
                <a:solidFill>
                  <a:srgbClr val="389A47"/>
                </a:solidFill>
              </a:rPr>
              <a:t>比如，具有社会型职业个性倾向的人会偏好在能与他人密切互动的环境中工作。</a:t>
            </a:r>
            <a:endParaRPr lang="zh-CN" altLang="en-US" sz="2400">
              <a:solidFill>
                <a:srgbClr val="389A47"/>
              </a:solidFill>
            </a:endParaRPr>
          </a:p>
        </p:txBody>
      </p:sp>
      <p:sp>
        <p:nvSpPr>
          <p:cNvPr id="22" name="Rectangle 30"/>
          <p:cNvSpPr txBox="1">
            <a:spLocks noRot="1" noChangeArrowheads="1"/>
          </p:cNvSpPr>
          <p:nvPr/>
        </p:nvSpPr>
        <p:spPr bwMode="auto">
          <a:xfrm>
            <a:off x="688340" y="103632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（一）人格类型理论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1" name="图片 100"/>
          <p:cNvPicPr/>
          <p:nvPr/>
        </p:nvPicPr>
        <p:blipFill>
          <a:blip r:embed="rId1"/>
          <a:stretch>
            <a:fillRect/>
          </a:stretch>
        </p:blipFill>
        <p:spPr>
          <a:xfrm>
            <a:off x="238125" y="2362200"/>
            <a:ext cx="4175125" cy="30492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TIMING" val="|2.9"/>
</p:tagLst>
</file>

<file path=ppt/tags/tag11.xml><?xml version="1.0" encoding="utf-8"?>
<p:tagLst xmlns:p="http://schemas.openxmlformats.org/presentationml/2006/main">
  <p:tag name="TIMING" val="|2.9"/>
</p:tagLst>
</file>

<file path=ppt/tags/tag12.xml><?xml version="1.0" encoding="utf-8"?>
<p:tagLst xmlns:p="http://schemas.openxmlformats.org/presentationml/2006/main">
  <p:tag name="TIMING" val="|2.9"/>
</p:tagLst>
</file>

<file path=ppt/tags/tag13.xml><?xml version="1.0" encoding="utf-8"?>
<p:tagLst xmlns:p="http://schemas.openxmlformats.org/presentationml/2006/main">
  <p:tag name="TABLE_ENDDRAG_ORIGIN_RECT" val="924*423"/>
  <p:tag name="TABLE_ENDDRAG_RECT" val="18*96*924*423"/>
</p:tagLst>
</file>

<file path=ppt/tags/tag14.xml><?xml version="1.0" encoding="utf-8"?>
<p:tagLst xmlns:p="http://schemas.openxmlformats.org/presentationml/2006/main">
  <p:tag name="TIMING" val="|2.9"/>
</p:tagLst>
</file>

<file path=ppt/tags/tag15.xml><?xml version="1.0" encoding="utf-8"?>
<p:tagLst xmlns:p="http://schemas.openxmlformats.org/presentationml/2006/main">
  <p:tag name="TABLE_ENDDRAG_ORIGIN_RECT" val="924*327"/>
  <p:tag name="TABLE_ENDDRAG_RECT" val="17*71*924*327"/>
</p:tagLst>
</file>

<file path=ppt/tags/tag16.xml><?xml version="1.0" encoding="utf-8"?>
<p:tagLst xmlns:p="http://schemas.openxmlformats.org/presentationml/2006/main">
  <p:tag name="TIMING" val="|2.9"/>
</p:tagLst>
</file>

<file path=ppt/tags/tag17.xml><?xml version="1.0" encoding="utf-8"?>
<p:tagLst xmlns:p="http://schemas.openxmlformats.org/presentationml/2006/main">
  <p:tag name="TIMING" val="|2.9"/>
</p:tagLst>
</file>

<file path=ppt/tags/tag18.xml><?xml version="1.0" encoding="utf-8"?>
<p:tagLst xmlns:p="http://schemas.openxmlformats.org/presentationml/2006/main">
  <p:tag name="TIMING" val="|2.9"/>
</p:tagLst>
</file>

<file path=ppt/tags/tag19.xml><?xml version="1.0" encoding="utf-8"?>
<p:tagLst xmlns:p="http://schemas.openxmlformats.org/presentationml/2006/main">
  <p:tag name="TIMING" val="|2.9"/>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TIMING" val="|2.9"/>
</p:tagLst>
</file>

<file path=ppt/tags/tag21.xml><?xml version="1.0" encoding="utf-8"?>
<p:tagLst xmlns:p="http://schemas.openxmlformats.org/presentationml/2006/main">
  <p:tag name="TIMING" val="|2.9"/>
</p:tagLst>
</file>

<file path=ppt/tags/tag22.xml><?xml version="1.0" encoding="utf-8"?>
<p:tagLst xmlns:p="http://schemas.openxmlformats.org/presentationml/2006/main">
  <p:tag name="TIMING" val="|2.9"/>
</p:tagLst>
</file>

<file path=ppt/tags/tag23.xml><?xml version="1.0" encoding="utf-8"?>
<p:tagLst xmlns:p="http://schemas.openxmlformats.org/presentationml/2006/main">
  <p:tag name="TIMING" val="|2.9"/>
</p:tagLst>
</file>

<file path=ppt/tags/tag24.xml><?xml version="1.0" encoding="utf-8"?>
<p:tagLst xmlns:p="http://schemas.openxmlformats.org/presentationml/2006/main">
  <p:tag name="TIMING" val="|2.9"/>
</p:tagLst>
</file>

<file path=ppt/tags/tag25.xml><?xml version="1.0" encoding="utf-8"?>
<p:tagLst xmlns:p="http://schemas.openxmlformats.org/presentationml/2006/main">
  <p:tag name="TIMING" val="|2.9"/>
</p:tagLst>
</file>

<file path=ppt/tags/tag26.xml><?xml version="1.0" encoding="utf-8"?>
<p:tagLst xmlns:p="http://schemas.openxmlformats.org/presentationml/2006/main">
  <p:tag name="TIMING" val="|2.9"/>
</p:tagLst>
</file>

<file path=ppt/tags/tag27.xml><?xml version="1.0" encoding="utf-8"?>
<p:tagLst xmlns:p="http://schemas.openxmlformats.org/presentationml/2006/main">
  <p:tag name="TIMING" val="|2.9"/>
</p:tagLst>
</file>

<file path=ppt/tags/tag28.xml><?xml version="1.0" encoding="utf-8"?>
<p:tagLst xmlns:p="http://schemas.openxmlformats.org/presentationml/2006/main">
  <p:tag name="TIMING" val="|2.9"/>
</p:tagLst>
</file>

<file path=ppt/tags/tag29.xml><?xml version="1.0" encoding="utf-8"?>
<p:tagLst xmlns:p="http://schemas.openxmlformats.org/presentationml/2006/main">
  <p:tag name="TIMING" val="|3.3"/>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TIMING" val="|2.9"/>
</p:tagLst>
</file>

<file path=ppt/tags/tag31.xml><?xml version="1.0" encoding="utf-8"?>
<p:tagLst xmlns:p="http://schemas.openxmlformats.org/presentationml/2006/main">
  <p:tag name="TIMING" val="|2.9"/>
</p:tagLst>
</file>

<file path=ppt/tags/tag32.xml><?xml version="1.0" encoding="utf-8"?>
<p:tagLst xmlns:p="http://schemas.openxmlformats.org/presentationml/2006/main">
  <p:tag name="TIMING" val="|2.9"/>
</p:tagLst>
</file>

<file path=ppt/tags/tag33.xml><?xml version="1.0" encoding="utf-8"?>
<p:tagLst xmlns:p="http://schemas.openxmlformats.org/presentationml/2006/main">
  <p:tag name="TIMING" val="|2.9"/>
</p:tagLst>
</file>

<file path=ppt/tags/tag34.xml><?xml version="1.0" encoding="utf-8"?>
<p:tagLst xmlns:p="http://schemas.openxmlformats.org/presentationml/2006/main">
  <p:tag name="TIMING" val="|2.9"/>
</p:tagLst>
</file>

<file path=ppt/tags/tag35.xml><?xml version="1.0" encoding="utf-8"?>
<p:tagLst xmlns:p="http://schemas.openxmlformats.org/presentationml/2006/main">
  <p:tag name="TIMING" val="|2.9"/>
</p:tagLst>
</file>

<file path=ppt/tags/tag36.xml><?xml version="1.0" encoding="utf-8"?>
<p:tagLst xmlns:p="http://schemas.openxmlformats.org/presentationml/2006/main">
  <p:tag name="TIMING" val="|2.9"/>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2*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21.1500848436731,&quot;left&quot;:84.23695851723978,&quot;top&quot;:361.8,&quot;width&quot;:799.03277587890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2*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21.1500848436731,&quot;left&quot;:84.23695851723978,&quot;top&quot;:361.8,&quot;width&quot;:799.0327758789061}"/>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USE_COLOR_VALUE" val="{&quot;color_scheme&quot;:1,&quot;color_type&quot;:1,&quot;theme_color_indexes&quo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2473_2*l_h_i*1_3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21.1500848436731,&quot;left&quot;:84.23695851723978,&quot;top&quot;:361.8,&quot;width&quot;:799.0327758789061}"/>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4"/>
  <p:tag name="KSO_WM_UNIT_TEXT_FILL_FORE_SCHEMECOLOR_INDEX" val="1"/>
  <p:tag name="KSO_WM_UNIT_TEXT_FILL_TYPE" val="1"/>
  <p:tag name="KSO_WM_DIAGRAM_USE_COLOR_VALUE" val="{&quot;color_scheme&quot;:1,&quot;color_type&quot;:1,&quot;theme_color_indexes&quot;:[]}"/>
</p:tagLst>
</file>

<file path=ppt/tags/tag4.xml><?xml version="1.0" encoding="utf-8"?>
<p:tagLst xmlns:p="http://schemas.openxmlformats.org/presentationml/2006/main">
  <p:tag name="TIMING" val="|3.3"/>
</p:tagLst>
</file>

<file path=ppt/tags/tag40.xml><?xml version="1.0" encoding="utf-8"?>
<p:tagLst xmlns:p="http://schemas.openxmlformats.org/presentationml/2006/main">
  <p:tag name="TIMING" val="|2.9"/>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451_1*n_h_i*1_1_2"/>
  <p:tag name="KSO_WM_TEMPLATE_CATEGORY" val="diagram"/>
  <p:tag name="KSO_WM_TEMPLATE_INDEX" val="20231451"/>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gradient&quot;:[{&quot;brightness&quot;:0.4000000059604645,&quot;colorType&quot;:1,&quot;foreColorIndex&quot;:5,&quot;pos&quot;:0.07999999821186066,&quot;transparency&quot;:1},{&quot;brightness&quot;:-0.25,&quot;colorType&quot;:1,&quot;foreColorIndex&quot;:5,&quot;pos&quot;:0.9999899864196777,&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51_1*n_h_i*1_1_1"/>
  <p:tag name="KSO_WM_TEMPLATE_CATEGORY" val="diagram"/>
  <p:tag name="KSO_WM_TEMPLATE_INDEX" val="2023145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gradient&quot;:[{&quot;brightness&quot;:0.800000011920929,&quot;colorType&quot;:1,&quot;foreColorIndex&quot;:5,&quot;pos&quot;:0,&quot;transparency&quot;:1},{&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UNIT_VALUE" val="227*233"/>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31451_1*n_h_x*1_1_1"/>
  <p:tag name="KSO_WM_TEMPLATE_CATEGORY" val="diagram"/>
  <p:tag name="KSO_WM_TEMPLATE_INDEX" val="20231451"/>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gradient&quot;:[{&quot;brightness&quot;:0.4000000059604645,&quot;colorType&quot;:1,&quot;foreColorIndex&quot;:5,&quot;pos&quot;:0.07999999821186066,&quot;transparency&quot;:1},{&quot;brightness&quot;:-0.25,&quot;colorType&quot;:1,&quot;foreColorIndex&quot;:5,&quot;pos&quot;:0.9999899864196777,&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1_1*n_h_a*1_1_1"/>
  <p:tag name="KSO_WM_TEMPLATE_CATEGORY" val="diagram"/>
  <p:tag name="KSO_WM_TEMPLATE_INDEX" val="20231451"/>
  <p:tag name="KSO_WM_UNIT_LAYERLEVEL" val="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添加标题"/>
  <p:tag name="KSO_WM_UNIT_FILL_FORE_SCHEMECOLOR_INDEX" val="5"/>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gradient&quot;:[{&quot;brightness&quot;:0,&quot;colorType&quot;:1,&quot;foreColorIndex&quot;:5,&quot;pos&quot;:0,&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51_1*n_h_h_i*1_2_2_2"/>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1451_1*n_h_h_i*1_2_2_3"/>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451_1*n_h_h_f*1_2_2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51_1*n_h_h_a*1_2_2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451_1*n_h_h_i*1_2_2_1"/>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xml><?xml version="1.0" encoding="utf-8"?>
<p:tagLst xmlns:p="http://schemas.openxmlformats.org/presentationml/2006/main">
  <p:tag name="TIMING" val="|2.9"/>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51_1*n_h_h_i*1_2_1_2"/>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451_1*n_h_h_i*1_2_1_3"/>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1_1*n_h_h_f*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请尽量言简意赅的阐述观点"/>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1_1*n_h_h_a*1_2_1_1"/>
  <p:tag name="KSO_WM_TEMPLATE_CATEGORY" val="diagram"/>
  <p:tag name="KSO_WM_TEMPLATE_INDEX" val="20231451"/>
  <p:tag name="KSO_WM_UNIT_LAYERLEVEL" val="1_1_1_1"/>
  <p:tag name="KSO_WM_TAG_VERSION" val="3.0"/>
  <p:tag name="KSO_WM_BEAUTIFY_FLAG" val="#wm#"/>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UNIT_PRESET_TEXT" val="项标题"/>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451_1*n_h_h_i*1_2_1_1"/>
  <p:tag name="KSO_WM_TEMPLATE_CATEGORY" val="diagram"/>
  <p:tag name="KSO_WM_TEMPLATE_INDEX" val="20231451"/>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651.458706665039,&quot;left&quot;:80.7500454735944,&quot;top&quot;:93.89129333496093,&quot;width&quot;:798.54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5.xml><?xml version="1.0" encoding="utf-8"?>
<p:tagLst xmlns:p="http://schemas.openxmlformats.org/presentationml/2006/main">
  <p:tag name="TIMING" val="|2.9"/>
</p:tagLst>
</file>

<file path=ppt/tags/tag56.xml><?xml version="1.0" encoding="utf-8"?>
<p:tagLst xmlns:p="http://schemas.openxmlformats.org/presentationml/2006/main">
  <p:tag name="TIMING" val="|2.9"/>
</p:tagLst>
</file>

<file path=ppt/tags/tag57.xml><?xml version="1.0" encoding="utf-8"?>
<p:tagLst xmlns:p="http://schemas.openxmlformats.org/presentationml/2006/main">
  <p:tag name="TIMING" val="|2.9"/>
</p:tagLst>
</file>

<file path=ppt/tags/tag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solidLine&quot;:{&quot;brightness&quot;:0,&quot;colorType&quot;:1,&quot;foreColorIndex&quot;:5,&quot;transparency&quot;:0.30000001192092896},&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1*n_h_i*1_2_1"/>
  <p:tag name="KSO_WM_UNIT_INDEX" val="1_2_1"/>
  <p:tag name="KSO_WM_DIAGRAM_GROUP_CODE" val="n1-1"/>
  <p:tag name="KSO_WM_UNIT_LINE_FORE_SCHEMECOLOR_INDEX" val="5"/>
  <p:tag name="KSO_WM_DIAGRAM_USE_COLOR_VALUE" val="{&quot;color_scheme&quot;:1,&quot;color_type&quot;:1,&quot;theme_color_indexes&quot;:[]}"/>
</p:tagLst>
</file>

<file path=ppt/tags/tag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1*n_h_i*1_1_1"/>
  <p:tag name="KSO_WM_UNIT_INDEX" val="1_1_1"/>
  <p:tag name="KSO_WM_DIAGRAM_GROUP_CODE" val="n1-1"/>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6.xml><?xml version="1.0" encoding="utf-8"?>
<p:tagLst xmlns:p="http://schemas.openxmlformats.org/presentationml/2006/main">
  <p:tag name="TIMING" val="|2.9"/>
</p:tagLst>
</file>

<file path=ppt/tags/tag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1*n_h_i*1_1_2"/>
  <p:tag name="KSO_WM_UNIT_INDEX" val="1_1_2"/>
  <p:tag name="KSO_WM_DIAGRAM_GROUP_CODE" val="n1-1"/>
  <p:tag name="KSO_WM_DIAGRAM_USE_COLOR_VALUE" val="{&quot;color_scheme&quot;:1,&quot;color_type&quot;:1,&quot;theme_color_indexes&quot;:[]}"/>
</p:tagLst>
</file>

<file path=ppt/tags/tag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n_h_a"/>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949999988079071,&quot;colorType&quot;:1,&quot;foreColorIndex&quot;:5,&quot;pos&quot;:0.3700000047683716,&quot;transparency&quot;:0},{&quot;brightness&quot;:0.550000011920929,&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ID" val="diagram20230963_1*n_h_a*1_1_1"/>
  <p:tag name="KSO_WM_UNIT_INDEX" val="1_1_1"/>
  <p:tag name="KSO_WM_DIAGRAM_GROUP_CODE" val="n1-1"/>
  <p:tag name="KSO_WM_UNIT_FILL_TYPE" val="3"/>
  <p:tag name="KSO_WM_DIAGRAM_USE_COLOR_VALUE" val="{&quot;color_scheme&quot;:1,&quot;color_type&quot;:1,&quot;theme_color_indexes&quot;:[]}"/>
</p:tagLst>
</file>

<file path=ppt/tags/tag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solidLine&quot;:{&quot;brightness&quot;:0.800000011920929,&quot;colorType&quot;:1,&quot;foreColorIndex&quot;:5,&quot;transparency&quot;:0.30000001192092896},&quot;type&quot;:1},&quot;shadow&quot;:{&quot;brightness&quot;:-0.15000000596046448,&quot;colorType&quot;:1,&quot;foreColorIndex&quot;:14,&quot;transparency&quot;:0.5},&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1*n_h_i*1_1_4"/>
  <p:tag name="KSO_WM_UNIT_INDEX" val="1_1_4"/>
  <p:tag name="KSO_WM_DIAGRAM_GROUP_CODE" val="n1-1"/>
  <p:tag name="KSO_WM_UNIT_LINE_FORE_SCHEMECOLOR_INDEX" val="5"/>
  <p:tag name="KSO_WM_DIAGRAM_USE_COLOR_VALUE" val="{&quot;color_scheme&quot;:1,&quot;color_type&quot;:1,&quot;theme_color_indexes&quot;:[]}"/>
</p:tagLst>
</file>

<file path=ppt/tags/tag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0963"/>
  <p:tag name="KSO_WM_UNIT_LAYERLEVEL" val="1_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1*n_h_h_i*1_2_2_1"/>
  <p:tag name="KSO_WM_UNIT_INDEX" val="1_2_2_1"/>
  <p:tag name="KSO_WM_DIAGRAM_GROUP_CODE" val="n1-1"/>
  <p:tag name="KSO_WM_DIAGRAM_USE_COLOR_VALUE" val="{&quot;color_scheme&quot;:1,&quot;color_type&quot;:1,&quot;theme_color_indexes&quot;:[]}"/>
</p:tagLst>
</file>

<file path=ppt/tags/tag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0963"/>
  <p:tag name="KSO_WM_UNIT_LAYERLEVEL" val="1_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1*n_h_h_i*1_2_2_2"/>
  <p:tag name="KSO_WM_UNIT_INDEX" val="1_2_2_2"/>
  <p:tag name="KSO_WM_DIAGRAM_GROUP_CODE" val="n1-1"/>
  <p:tag name="KSO_WM_UNIT_FILL_TYPE" val="3"/>
  <p:tag name="KSO_WM_DIAGRAM_USE_COLOR_VALUE" val="{&quot;color_scheme&quot;:1,&quot;color_type&quot;:1,&quot;theme_color_indexes&quot;:[]}"/>
</p:tagLst>
</file>

<file path=ppt/tags/tag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2,&quot;pos&quot;:0.5,&quot;rgb&quot;:&quot;#ffffff&quot;,&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1*n_h_i*1_1_3"/>
  <p:tag name="KSO_WM_UNIT_INDEX" val="1_1_3"/>
  <p:tag name="KSO_WM_DIAGRAM_GROUP_CODE" val="n1-1"/>
  <p:tag name="KSO_WM_DIAGRAM_USE_COLOR_VALUE" val="{&quot;color_scheme&quot;:1,&quot;color_type&quot;:1,&quot;theme_color_indexes&quot;:[]}"/>
</p:tagLst>
</file>

<file path=ppt/tags/tag66.xml><?xml version="1.0" encoding="utf-8"?>
<p:tagLst xmlns:p="http://schemas.openxmlformats.org/presentationml/2006/main">
  <p:tag name="KSO_WM_DIAGRAM_VERSION" val="3"/>
  <p:tag name="KSO_WM_DIAGRAM_COLOR_TRICK" val="1"/>
  <p:tag name="KSO_WM_DIAGRAM_COLOR_TEXT_CAN_REMOVE" val="n"/>
  <p:tag name="KSO_WM_UNIT_VALUE" val="84*72"/>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0963"/>
  <p:tag name="KSO_WM_UNIT_LAYERLEVEL" val="1_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1*n_h_h_x*1_2_2_1"/>
  <p:tag name="KSO_WM_UNIT_INDEX" val="1_2_2_1"/>
  <p:tag name="KSO_WM_DIAGRAM_GROUP_CODE" val="n1-1"/>
  <p:tag name="KSO_WM_DIAGRAM_USE_COLOR_VALUE" val="{&quot;color_scheme&quot;:1,&quot;color_type&quot;:1,&quot;theme_color_indexes&quot;:[]}"/>
</p:tagLst>
</file>

<file path=ppt/tags/tag67.xml><?xml version="1.0" encoding="utf-8"?>
<p:tagLst xmlns:p="http://schemas.openxmlformats.org/presentationml/2006/main">
  <p:tag name="KSO_WM_DIAGRAM_VIRTUALLY_FRAME" val="{&quot;height&quot;:382.3999938964844,&quot;left&quot;:23.27503326656315,&quot;top&quot;:191.6250030517578,&quot;width&quot;:936.7249667334372}"/>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请尽量言简意赅的阐述观点"/>
  <p:tag name="KSO_WM_UNIT_ID" val="diagram20230963_1*n_h_h_f*1_2_1_1"/>
  <p:tag name="KSO_WM_UNIT_INDEX" val="1_2_1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0963"/>
  <p:tag name="KSO_WM_UNIT_LAYERLEVEL" val="1_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1*n_h_h_i*1_2_1_1"/>
  <p:tag name="KSO_WM_UNIT_INDEX" val="1_2_1_1"/>
  <p:tag name="KSO_WM_DIAGRAM_GROUP_CODE" val="n1-1"/>
  <p:tag name="KSO_WM_DIAGRAM_USE_COLOR_VALUE" val="{&quot;color_scheme&quot;:1,&quot;color_type&quot;:1,&quot;theme_color_indexes&quot;:[]}"/>
</p:tagLst>
</file>

<file path=ppt/tags/tag7.xml><?xml version="1.0" encoding="utf-8"?>
<p:tagLst xmlns:p="http://schemas.openxmlformats.org/presentationml/2006/main">
  <p:tag name="TIMING" val="|2.9"/>
</p:tagLst>
</file>

<file path=ppt/tags/tag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h_i"/>
  <p:tag name="KSO_WM_TEMPLATE_CATEGORY" val="diagram"/>
  <p:tag name="KSO_WM_TEMPLATE_INDEX" val="20230963"/>
  <p:tag name="KSO_WM_UNIT_LAYERLEVEL" val="1_1_1_1"/>
  <p:tag name="KSO_WM_TAG_VERSION" val="3.0"/>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1*n_h_h_i*1_2_1_2"/>
  <p:tag name="KSO_WM_UNIT_INDEX" val="1_2_1_2"/>
  <p:tag name="KSO_WM_DIAGRAM_GROUP_CODE" val="n1-1"/>
  <p:tag name="KSO_WM_UNIT_FILL_TYPE" val="3"/>
  <p:tag name="KSO_WM_DIAGRAM_USE_COLOR_VALUE" val="{&quot;color_scheme&quot;:1,&quot;color_type&quot;:1,&quot;theme_color_indexes&quot;:[]}"/>
</p:tagLst>
</file>

<file path=ppt/tags/tag71.xml><?xml version="1.0" encoding="utf-8"?>
<p:tagLst xmlns:p="http://schemas.openxmlformats.org/presentationml/2006/main">
  <p:tag name="KSO_WM_DIAGRAM_VERSION" val="3"/>
  <p:tag name="KSO_WM_DIAGRAM_COLOR_TRICK" val="1"/>
  <p:tag name="KSO_WM_DIAGRAM_COLOR_TEXT_CAN_REMOVE" val="n"/>
  <p:tag name="KSO_WM_UNIT_VALUE" val="80*69"/>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0963"/>
  <p:tag name="KSO_WM_UNIT_LAYERLEVEL" val="1_1_1_1"/>
  <p:tag name="KSO_WM_TAG_VERSION" val="3.0"/>
  <p:tag name="KSO_WM_BEAUTIFY_FLAG" val="#wm#"/>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0963_1*n_h_h_x*1_2_1_1"/>
  <p:tag name="KSO_WM_UNIT_INDEX" val="1_2_1_1"/>
  <p:tag name="KSO_WM_DIAGRAM_GROUP_CODE" val="n1-1"/>
  <p:tag name="KSO_WM_DIAGRAM_USE_COLOR_VALUE" val="{&quot;color_scheme&quot;:1,&quot;color_type&quot;:1,&quot;theme_color_indexes&quot;:[]}"/>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32.72503326656315,&quot;top&quot;:191.6250030517578,&quot;width&quot;:927.27496673343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请尽量言简意赅的阐述观点"/>
  <p:tag name="KSO_WM_UNIT_ID" val="diagram20230963_1*n_h_h_f*1_2_1_1"/>
  <p:tag name="KSO_WM_UNIT_INDEX" val="1_2_1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73.xml><?xml version="1.0" encoding="utf-8"?>
<p:tagLst xmlns:p="http://schemas.openxmlformats.org/presentationml/2006/main">
  <p:tag name="TIMING" val="|2.9"/>
</p:tagLst>
</file>

<file path=ppt/tags/tag74.xml><?xml version="1.0" encoding="utf-8"?>
<p:tagLst xmlns:p="http://schemas.openxmlformats.org/presentationml/2006/main">
  <p:tag name="TIMING" val="|2.9"/>
</p:tagLst>
</file>

<file path=ppt/tags/tag75.xml><?xml version="1.0" encoding="utf-8"?>
<p:tagLst xmlns:p="http://schemas.openxmlformats.org/presentationml/2006/main">
  <p:tag name="TIMING" val="|2.9"/>
</p:tagLst>
</file>

<file path=ppt/tags/tag76.xml><?xml version="1.0" encoding="utf-8"?>
<p:tagLst xmlns:p="http://schemas.openxmlformats.org/presentationml/2006/main">
  <p:tag name="TIMING" val="|2.9"/>
</p:tagLst>
</file>

<file path=ppt/tags/tag77.xml><?xml version="1.0" encoding="utf-8"?>
<p:tagLst xmlns:p="http://schemas.openxmlformats.org/presentationml/2006/main">
  <p:tag name="TIMING" val="|2.9"/>
</p:tagLst>
</file>

<file path=ppt/tags/tag78.xml><?xml version="1.0" encoding="utf-8"?>
<p:tagLst xmlns:p="http://schemas.openxmlformats.org/presentationml/2006/main">
  <p:tag name="TIMING" val="|2.9"/>
</p:tagLst>
</file>

<file path=ppt/tags/tag79.xml><?xml version="1.0" encoding="utf-8"?>
<p:tagLst xmlns:p="http://schemas.openxmlformats.org/presentationml/2006/main">
  <p:tag name="TIMING" val="|2.9"/>
</p:tagLst>
</file>

<file path=ppt/tags/tag8.xml><?xml version="1.0" encoding="utf-8"?>
<p:tagLst xmlns:p="http://schemas.openxmlformats.org/presentationml/2006/main">
  <p:tag name="TIMING" val="|2.9"/>
</p:tagLst>
</file>

<file path=ppt/tags/tag80.xml><?xml version="1.0" encoding="utf-8"?>
<p:tagLst xmlns:p="http://schemas.openxmlformats.org/presentationml/2006/main">
  <p:tag name="TIMING" val="|1.4|4.6|1.3|1.2|1.3|1.2"/>
</p:tagLst>
</file>

<file path=ppt/tags/tag81.xml><?xml version="1.0" encoding="utf-8"?>
<p:tagLst xmlns:p="http://schemas.openxmlformats.org/presentationml/2006/main">
  <p:tag name="TIMING" val="|1.4|4.6|1.3|1.2|1.3|1.2"/>
</p:tagLst>
</file>

<file path=ppt/tags/tag82.xml><?xml version="1.0" encoding="utf-8"?>
<p:tagLst xmlns:p="http://schemas.openxmlformats.org/presentationml/2006/main">
  <p:tag name="TIMING" val="|1.4|4.6|1.3|1.2|1.3|1.2"/>
</p:tagLst>
</file>

<file path=ppt/tags/tag83.xml><?xml version="1.0" encoding="utf-8"?>
<p:tagLst xmlns:p="http://schemas.openxmlformats.org/presentationml/2006/main">
  <p:tag name="TIMING" val="|1.4|4.6|1.3|1.2|1.3|1.2"/>
</p:tagLst>
</file>

<file path=ppt/tags/tag84.xml><?xml version="1.0" encoding="utf-8"?>
<p:tagLst xmlns:p="http://schemas.openxmlformats.org/presentationml/2006/main">
  <p:tag name="TIMING" val="|1.4|4.6|1.3|1.2|1.3|1.2"/>
</p:tagLst>
</file>

<file path=ppt/tags/tag85.xml><?xml version="1.0" encoding="utf-8"?>
<p:tagLst xmlns:p="http://schemas.openxmlformats.org/presentationml/2006/main">
  <p:tag name="TIMING" val="|1.4|4.6|1.3|1.2|1.3|1.2"/>
</p:tagLst>
</file>

<file path=ppt/tags/tag86.xml><?xml version="1.0" encoding="utf-8"?>
<p:tagLst xmlns:p="http://schemas.openxmlformats.org/presentationml/2006/main">
  <p:tag name="ISPRING_PRESENTATION_TITLE" val="PowerPoint 演示文稿"/>
  <p:tag name="resource_record_key" val="{&quot;13&quot;:[19951231],&quot;29&quot;:[20426280],&quot;70&quot;:[3322225,3321866,3318439,3312615]}"/>
  <p:tag name="commondata" val="eyJoZGlkIjoiNjQ4YzdlODg4MjcyNWQ4MjM5MzQ0NTg3N2YxZDIyOGYifQ=="/>
</p:tagLst>
</file>

<file path=ppt/tags/tag9.xml><?xml version="1.0" encoding="utf-8"?>
<p:tagLst xmlns:p="http://schemas.openxmlformats.org/presentationml/2006/main">
  <p:tag name="TIMING" val="|2.9"/>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12516</Words>
  <Application>WPS 演示</Application>
  <PresentationFormat>宽屏</PresentationFormat>
  <Paragraphs>435</Paragraphs>
  <Slides>58</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58</vt:i4>
      </vt:variant>
    </vt:vector>
  </HeadingPairs>
  <TitlesOfParts>
    <vt:vector size="71" baseType="lpstr">
      <vt:lpstr>Arial</vt:lpstr>
      <vt:lpstr>宋体</vt:lpstr>
      <vt:lpstr>Wingdings</vt:lpstr>
      <vt:lpstr>思源黑体 CN Bold</vt:lpstr>
      <vt:lpstr>黑体</vt:lpstr>
      <vt:lpstr>思源黑体 CN Regular</vt:lpstr>
      <vt:lpstr>楷体</vt:lpstr>
      <vt:lpstr>微软雅黑</vt:lpstr>
      <vt:lpstr>Arial Unicode MS</vt:lpstr>
      <vt:lpstr>Calibri</vt:lpstr>
      <vt:lpstr>仿宋</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64</cp:revision>
  <dcterms:created xsi:type="dcterms:W3CDTF">2017-10-06T10:47:00Z</dcterms:created>
  <dcterms:modified xsi:type="dcterms:W3CDTF">2024-05-16T04:36:20Z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FF50270A407A41FDA2C0B0F44E544DD5_13</vt:lpwstr>
  </property>
</Properties>
</file>