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0"/>
  </p:notesMasterIdLst>
  <p:handoutMasterIdLst>
    <p:handoutMasterId r:id="rId11"/>
  </p:handoutMasterIdLst>
  <p:sldIdLst>
    <p:sldId id="257" r:id="rId3"/>
    <p:sldId id="266" r:id="rId4"/>
    <p:sldId id="259" r:id="rId5"/>
    <p:sldId id="260" r:id="rId6"/>
    <p:sldId id="263" r:id="rId7"/>
    <p:sldId id="264" r:id="rId8"/>
    <p:sldId id="265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2" autoAdjust="0"/>
    <p:restoredTop sz="95072" autoAdjust="0"/>
  </p:normalViewPr>
  <p:slideViewPr>
    <p:cSldViewPr snapToGrid="0">
      <p:cViewPr varScale="1">
        <p:scale>
          <a:sx n="81" d="100"/>
          <a:sy n="81" d="100"/>
        </p:scale>
        <p:origin x="627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579" y="232405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5938" y="2704193"/>
            <a:ext cx="7834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职业状况量表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C862BAB-1512-20ED-7314-C06682492825}"/>
              </a:ext>
            </a:extLst>
          </p:cNvPr>
          <p:cNvGrpSpPr/>
          <p:nvPr/>
        </p:nvGrpSpPr>
        <p:grpSpPr>
          <a:xfrm>
            <a:off x="1962267" y="4218869"/>
            <a:ext cx="5040670" cy="437340"/>
            <a:chOff x="1643702" y="4192768"/>
            <a:chExt cx="5040670" cy="437340"/>
          </a:xfrm>
        </p:grpSpPr>
        <p:sp>
          <p:nvSpPr>
            <p:cNvPr id="7" name="平行四边形 6"/>
            <p:cNvSpPr/>
            <p:nvPr/>
          </p:nvSpPr>
          <p:spPr>
            <a:xfrm>
              <a:off x="1643702" y="4192768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353546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063390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B38B65-2549-ECB1-432B-225ED6B6E2F3}"/>
              </a:ext>
            </a:extLst>
          </p:cNvPr>
          <p:cNvGrpSpPr/>
          <p:nvPr/>
        </p:nvGrpSpPr>
        <p:grpSpPr>
          <a:xfrm>
            <a:off x="1199536" y="1465991"/>
            <a:ext cx="9796861" cy="3705122"/>
            <a:chOff x="1199536" y="1465991"/>
            <a:chExt cx="9796861" cy="37051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4BB8C91-1DFB-09E8-D492-C2DB01EA9F78}"/>
                </a:ext>
              </a:extLst>
            </p:cNvPr>
            <p:cNvSpPr/>
            <p:nvPr/>
          </p:nvSpPr>
          <p:spPr>
            <a:xfrm>
              <a:off x="1199536" y="1465991"/>
              <a:ext cx="9796861" cy="358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4F3B78-2B2E-F691-0871-D4C7F57A4C44}"/>
                </a:ext>
              </a:extLst>
            </p:cNvPr>
            <p:cNvSpPr txBox="1"/>
            <p:nvPr/>
          </p:nvSpPr>
          <p:spPr>
            <a:xfrm>
              <a:off x="1718679" y="1610523"/>
              <a:ext cx="8754642" cy="3560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800"/>
                </a:spcAft>
              </a:pP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尊敬的参与者：</a:t>
              </a: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您好！感谢您参与本次</a:t>
              </a:r>
              <a:r>
                <a:rPr lang="zh-CN" altLang="en-US" sz="2400" dirty="0">
                  <a:solidFill>
                    <a:srgbClr val="2C2C36"/>
                  </a:solidFill>
                  <a:highlight>
                    <a:srgbClr val="FFFF00"/>
                  </a:highlight>
                  <a:latin typeface="仿宋" panose="02010609060101010101" pitchFamily="49" charset="-122"/>
                  <a:ea typeface="仿宋" panose="02010609060101010101" pitchFamily="49" charset="-122"/>
                </a:rPr>
                <a:t>职业状况问卷调查</a:t>
              </a: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。本问卷旨在了解您的当前就业状态及职业发展情况，以帮助我们更好地理解职场人士的需求与挑战。您的信息将被严格保密，并仅用于研究目的。请根据自身实际情况作答。</a:t>
              </a:r>
              <a:endParaRPr lang="en-US" altLang="zh-CN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请您根据实际情况作答，每项问题均无对错之分，请放心表达真实感受。</a:t>
              </a:r>
            </a:p>
            <a:p>
              <a:pPr algn="l">
                <a:lnSpc>
                  <a:spcPct val="150000"/>
                </a:lnSpc>
                <a:spcAft>
                  <a:spcPts val="1800"/>
                </a:spcAft>
              </a:pPr>
              <a:endParaRPr lang="zh-CN" altLang="en-US" sz="2400" b="0" i="0" dirty="0">
                <a:solidFill>
                  <a:srgbClr val="2C2C36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65E462-D521-B73D-064D-E38F5255F371}"/>
              </a:ext>
            </a:extLst>
          </p:cNvPr>
          <p:cNvSpPr txBox="1"/>
          <p:nvPr/>
        </p:nvSpPr>
        <p:spPr>
          <a:xfrm>
            <a:off x="714821" y="1105118"/>
            <a:ext cx="807521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00" dirty="0">
                <a:latin typeface="华文新魏" panose="02010800040101010101" pitchFamily="2" charset="-122"/>
                <a:ea typeface="华文新魏" panose="02010800040101010101" pitchFamily="2" charset="-122"/>
                <a:cs typeface="Calibri Light" panose="020F0302020204030204" pitchFamily="34" charset="0"/>
              </a:rPr>
              <a:t>请</a:t>
            </a:r>
            <a:r>
              <a:rPr lang="zh-CN" altLang="zh-CN" sz="3400" dirty="0">
                <a:latin typeface="华文新魏" panose="02010800040101010101" pitchFamily="2" charset="-122"/>
                <a:ea typeface="华文新魏" panose="02010800040101010101" pitchFamily="2" charset="-122"/>
                <a:cs typeface="Calibri Light" panose="020F0302020204030204" pitchFamily="34" charset="0"/>
              </a:rPr>
              <a:t>列出你现在正在考虑的所有职业</a:t>
            </a:r>
            <a:endParaRPr lang="zh-CN" altLang="en-US" sz="3400" dirty="0">
              <a:latin typeface="华文新魏" panose="02010800040101010101" pitchFamily="2" charset="-122"/>
              <a:ea typeface="华文新魏" panose="02010800040101010101" pitchFamily="2" charset="-122"/>
              <a:cs typeface="Calibri Light" panose="020F030202020403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54D14D8-55E2-3E58-114C-03AC337DD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719" y="2984369"/>
            <a:ext cx="9466145" cy="24607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3D6FF-5459-8431-9CC1-4073D21C1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B761305-A36A-1CEE-4B7F-2EF8F62752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3E4683-CD74-FE99-49EF-9585DA7A142B}"/>
              </a:ext>
            </a:extLst>
          </p:cNvPr>
          <p:cNvSpPr txBox="1"/>
          <p:nvPr/>
        </p:nvSpPr>
        <p:spPr>
          <a:xfrm>
            <a:off x="454251" y="655117"/>
            <a:ext cx="10371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用</a:t>
            </a:r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T(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正确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（错误）</a:t>
            </a:r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回答以下每一个陈述，并圈出最能代表你目前观点的答案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7AC2FAD-CF76-D85A-35CA-57C82AA024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688579"/>
              </p:ext>
            </p:extLst>
          </p:nvPr>
        </p:nvGraphicFramePr>
        <p:xfrm>
          <a:off x="1383147" y="1351451"/>
          <a:ext cx="9247489" cy="5007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489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756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</a:tblGrid>
              <a:tr h="39761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200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考虑你现在的工作或者规划职业或职业生涯时：</a:t>
                      </a:r>
                      <a:endParaRPr lang="zh-CN" altLang="en-US" sz="1800" kern="1200" dirty="0">
                        <a:solidFill>
                          <a:srgbClr val="0070C0"/>
                        </a:solidFill>
                        <a:effectLst/>
                        <a:highlight>
                          <a:srgbClr val="FFFF00"/>
                        </a:highlight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2010162"/>
                  </a:ext>
                </a:extLst>
              </a:tr>
              <a:tr h="397615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选 择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我需要确保我已经做出了正确的职业选择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我担心我现在的兴趣会随着时间的推移而改变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我不确定我能胜任哪些工作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我不知道我的主要优势和劣势是什么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我能做的工作可能不够支撑起我想要的生活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如果我现在必须做出职业选择，恐怕我会做出错误的选择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408326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我需要知道我应该从事什么样的职业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404404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对我来说，决定我的职业是一个长期而困难的问题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72988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我对做出职业生涯决策这个问题感到困惑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491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88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6297C-A483-87FD-946E-D74252227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5D13BDA-7AC8-481A-8E24-396997FE2B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48EA2B2-65B4-0488-2157-0C04FC9DE4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546382"/>
              </p:ext>
            </p:extLst>
          </p:nvPr>
        </p:nvGraphicFramePr>
        <p:xfrm>
          <a:off x="1601424" y="979792"/>
          <a:ext cx="9247489" cy="5007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489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756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</a:tblGrid>
              <a:tr h="39761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200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考虑你现在的工作或者规划职业或职业生涯时：</a:t>
                      </a:r>
                      <a:endParaRPr lang="zh-CN" altLang="en-US" sz="1800" kern="1200" dirty="0">
                        <a:solidFill>
                          <a:srgbClr val="0070C0"/>
                        </a:solidFill>
                        <a:effectLst/>
                        <a:highlight>
                          <a:srgbClr val="FFFF00"/>
                        </a:highlight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2010162"/>
                  </a:ext>
                </a:extLst>
              </a:tr>
              <a:tr h="397615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选 择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1270" algn="ctr" defTabSz="914400" rtl="0" eaLnBrk="1" fontAlgn="ctr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 defTabSz="914400" rtl="0" eaLnBrk="1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我不确定我现在的职业选择或工作是否适合我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1270" algn="ctr" defTabSz="914400" rtl="0" eaLnBrk="1" fontAlgn="ctr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 defTabSz="914400" rtl="0" eaLnBrk="1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我对不同职业的员工应该做什么了解不够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1270" algn="ctr" defTabSz="914400" rtl="0" eaLnBrk="1" fontAlgn="ctr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 defTabSz="914400" rtl="0" eaLnBrk="1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没有一个职业对我有强烈的吸引力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1270" algn="ctr" defTabSz="914400" rtl="0" eaLnBrk="1" fontAlgn="ctr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 defTabSz="914400" rtl="0" eaLnBrk="1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我不确定我会喜欢什么职业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1270" algn="ctr" defTabSz="914400" rtl="0" eaLnBrk="1" fontAlgn="ctr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14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 defTabSz="914400" rtl="0" eaLnBrk="1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我想要增加可供考虑的职业数量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1270" algn="ctr" defTabSz="914400" rtl="0" eaLnBrk="1" fontAlgn="ctr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15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 defTabSz="914400" rtl="0" eaLnBrk="1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我对自己能力和才能的估计每年都有很大不同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408326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1270" algn="ctr" defTabSz="914400" rtl="0" eaLnBrk="1" fontAlgn="ctr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16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 defTabSz="914400" rtl="0" eaLnBrk="1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在生活的许多方面我都不相信自己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404404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1270" algn="ctr" defTabSz="914400" rtl="0" eaLnBrk="1" fontAlgn="ctr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17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 defTabSz="914400" rtl="0" eaLnBrk="1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我不到一年就知道我想从事什么职业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72988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1270" algn="ctr" defTabSz="914400" rtl="0" eaLnBrk="1" fontAlgn="ctr" latinLnBrk="0" hangingPunct="1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18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 defTabSz="914400" rtl="0" eaLnBrk="1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我不明白为什么有些人会如此固执地做他们想做的事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491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047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90EE3-2489-91D4-460D-C4A44774B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3689831-133D-63DE-FC31-FD01DA483C6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117D4C-5843-9443-3E08-D980D62FA327}"/>
              </a:ext>
            </a:extLst>
          </p:cNvPr>
          <p:cNvSpPr txBox="1"/>
          <p:nvPr/>
        </p:nvSpPr>
        <p:spPr>
          <a:xfrm>
            <a:off x="454251" y="655117"/>
            <a:ext cx="10371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用</a:t>
            </a:r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T(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正确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（错误）</a:t>
            </a:r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回答以下每一个陈述，并圈出最能代表你目前观点的答案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6338F6D-9005-17BE-ED2D-F9F0C56A31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234419"/>
              </p:ext>
            </p:extLst>
          </p:nvPr>
        </p:nvGraphicFramePr>
        <p:xfrm>
          <a:off x="1394946" y="1861385"/>
          <a:ext cx="9247489" cy="3603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489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756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</a:tblGrid>
              <a:tr h="39761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200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我需要以下信息：</a:t>
                      </a:r>
                      <a:endParaRPr lang="zh-CN" altLang="en-US" sz="1800" kern="1200" dirty="0">
                        <a:solidFill>
                          <a:srgbClr val="0070C0"/>
                        </a:solidFill>
                        <a:effectLst/>
                        <a:highlight>
                          <a:srgbClr val="FFFF00"/>
                        </a:highlight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2010162"/>
                  </a:ext>
                </a:extLst>
              </a:tr>
              <a:tr h="397615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选 择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" indent="152400" algn="just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如何在我选择的职业中找到工作</a:t>
                      </a:r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 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" indent="152400" algn="just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什么样的人从事不同的职业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" indent="152400" algn="just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有关就业机会的更多信息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" indent="152400" algn="just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如何在我选择的职业中获得必要的培训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" indent="152400" algn="just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如何在我选择的职业中找到工作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endParaRPr 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" indent="152400" algn="just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其他：                   </a:t>
                      </a:r>
                      <a:r>
                        <a:rPr lang="zh-CN" altLang="en-US" sz="1700" u="sng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            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446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02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0C95B-0420-5F28-DCD4-DCE90803C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F8D64121-C2F7-2083-16DC-E5AFB4DA1F0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132D2D-C432-A4FF-026F-BE7DED777F3F}"/>
              </a:ext>
            </a:extLst>
          </p:cNvPr>
          <p:cNvSpPr txBox="1"/>
          <p:nvPr/>
        </p:nvSpPr>
        <p:spPr>
          <a:xfrm>
            <a:off x="454251" y="655117"/>
            <a:ext cx="10371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用</a:t>
            </a:r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T(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正确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（错误）</a:t>
            </a:r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回答以下每一个陈述，并圈出最能代表你目前观点的答案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51E4B38-0AC7-1E7F-3CFF-B15F59ECB4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34434"/>
              </p:ext>
            </p:extLst>
          </p:nvPr>
        </p:nvGraphicFramePr>
        <p:xfrm>
          <a:off x="1430342" y="1973473"/>
          <a:ext cx="9247489" cy="3135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489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756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</a:tblGrid>
              <a:tr h="39761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200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我</a:t>
                      </a:r>
                      <a:r>
                        <a:rPr lang="zh-CN" altLang="en-US" sz="1800" kern="1200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有以下困难</a:t>
                      </a:r>
                      <a:r>
                        <a:rPr lang="zh-CN" altLang="zh-CN" sz="1800" kern="1200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：</a:t>
                      </a:r>
                      <a:endParaRPr lang="zh-CN" altLang="en-US" sz="1800" kern="1200" dirty="0">
                        <a:solidFill>
                          <a:srgbClr val="0070C0"/>
                        </a:solidFill>
                        <a:effectLst/>
                        <a:highlight>
                          <a:srgbClr val="FFFF00"/>
                        </a:highlight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2010162"/>
                  </a:ext>
                </a:extLst>
              </a:tr>
              <a:tr h="397615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选 择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" algn="just"/>
                      <a:r>
                        <a:rPr 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   </a:t>
                      </a: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我不确定我是否有能力完成必要的教育或培训。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" indent="152400" algn="just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我没有钱从事我最想从事的职业。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" indent="152400" algn="just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我缺乏从事我内心最希望从事职业的特殊才能。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" indent="152400" algn="just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我生活中有影响力的人不赞成我的职业选择。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endParaRPr 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" lvl="0" indent="1524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其他：                   </a:t>
                      </a:r>
                      <a:r>
                        <a:rPr lang="zh-CN" altLang="en-US" sz="1700" u="sng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            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T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F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72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141</TotalTime>
  <Words>630</Words>
  <Application>Microsoft Office PowerPoint</Application>
  <PresentationFormat>宽屏</PresentationFormat>
  <Paragraphs>136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等线</vt:lpstr>
      <vt:lpstr>仿宋</vt:lpstr>
      <vt:lpstr>黑体</vt:lpstr>
      <vt:lpstr>华文新魏</vt:lpstr>
      <vt:lpstr>微软雅黑</vt:lpstr>
      <vt:lpstr>Arial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8617870487391</cp:lastModifiedBy>
  <cp:revision>40</cp:revision>
  <dcterms:created xsi:type="dcterms:W3CDTF">2020-08-12T08:16:00Z</dcterms:created>
  <dcterms:modified xsi:type="dcterms:W3CDTF">2024-11-28T09:47:49Z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