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1" d="100"/>
          <a:sy n="131" d="100"/>
        </p:scale>
        <p:origin x="66" y="72"/>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908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8282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zh-CN" altLang="en-US" sz="3888" b="1" kern="0" spc="144" dirty="0">
                <a:solidFill>
                  <a:srgbClr val="005CC5"/>
                </a:solidFill>
                <a:latin typeface="Microsoft Yahei" pitchFamily="34" charset="0"/>
                <a:ea typeface="Microsoft Yahei" pitchFamily="34" charset="-122"/>
                <a:cs typeface="Microsoft Yahei" pitchFamily="34" charset="-120"/>
              </a:rPr>
              <a:t>编写</a:t>
            </a:r>
            <a:r>
              <a:rPr lang="en-US" sz="3888" b="1" kern="0" spc="144" dirty="0" err="1">
                <a:solidFill>
                  <a:srgbClr val="005CC5"/>
                </a:solidFill>
                <a:latin typeface="Microsoft Yahei" pitchFamily="34" charset="0"/>
                <a:ea typeface="Microsoft Yahei" pitchFamily="34" charset="-122"/>
                <a:cs typeface="Microsoft Yahei" pitchFamily="34" charset="-120"/>
              </a:rPr>
              <a:t>JavaScript脚本</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掌握语法与函数应用</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起源与发展</a:t>
            </a:r>
            <a:endParaRPr lang="en-US" sz="1440" dirty="0"/>
          </a:p>
        </p:txBody>
      </p:sp>
      <p:sp>
        <p:nvSpPr>
          <p:cNvPr id="3" name="Shape 1"/>
          <p:cNvSpPr/>
          <p:nvPr/>
        </p:nvSpPr>
        <p:spPr>
          <a:xfrm rot="-366000">
            <a:off x="639861"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4" name="Shape 2"/>
          <p:cNvSpPr/>
          <p:nvPr/>
        </p:nvSpPr>
        <p:spPr>
          <a:xfrm>
            <a:off x="679498"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5" name="Shape 3"/>
          <p:cNvSpPr/>
          <p:nvPr/>
        </p:nvSpPr>
        <p:spPr>
          <a:xfrm>
            <a:off x="916789"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6" name="Text 4"/>
          <p:cNvSpPr/>
          <p:nvPr/>
        </p:nvSpPr>
        <p:spPr>
          <a:xfrm>
            <a:off x="756803" y="1121591"/>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rot="-366000">
            <a:off x="3346704"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8" name="Shape 6"/>
          <p:cNvSpPr/>
          <p:nvPr/>
        </p:nvSpPr>
        <p:spPr>
          <a:xfrm>
            <a:off x="3386341"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9" name="Shape 7"/>
          <p:cNvSpPr/>
          <p:nvPr/>
        </p:nvSpPr>
        <p:spPr>
          <a:xfrm>
            <a:off x="3623632"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0" name="Text 8"/>
          <p:cNvSpPr/>
          <p:nvPr/>
        </p:nvSpPr>
        <p:spPr>
          <a:xfrm>
            <a:off x="3472790" y="1126163"/>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Shape 9"/>
          <p:cNvSpPr/>
          <p:nvPr/>
        </p:nvSpPr>
        <p:spPr>
          <a:xfrm rot="-366000">
            <a:off x="6053547" y="1356868"/>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2" name="Shape 10"/>
          <p:cNvSpPr/>
          <p:nvPr/>
        </p:nvSpPr>
        <p:spPr>
          <a:xfrm>
            <a:off x="6093184" y="1343207"/>
            <a:ext cx="2450592" cy="2542032"/>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0000">
              <a:alpha val="0"/>
            </a:srgbClr>
          </a:solidFill>
          <a:ln w="19050">
            <a:solidFill>
              <a:srgbClr val="005CC5"/>
            </a:solidFill>
            <a:prstDash val="solid"/>
          </a:ln>
        </p:spPr>
      </p:sp>
      <p:sp>
        <p:nvSpPr>
          <p:cNvPr id="13" name="Shape 11"/>
          <p:cNvSpPr/>
          <p:nvPr/>
        </p:nvSpPr>
        <p:spPr>
          <a:xfrm>
            <a:off x="6330475" y="1153595"/>
            <a:ext cx="512064" cy="512064"/>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005CC5"/>
          </a:solidFill>
          <a:ln/>
        </p:spPr>
      </p:sp>
      <p:sp>
        <p:nvSpPr>
          <p:cNvPr id="14" name="Text 12"/>
          <p:cNvSpPr/>
          <p:nvPr/>
        </p:nvSpPr>
        <p:spPr>
          <a:xfrm>
            <a:off x="6170489" y="1121591"/>
            <a:ext cx="813748"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5" name="Text 13"/>
          <p:cNvSpPr/>
          <p:nvPr/>
        </p:nvSpPr>
        <p:spPr>
          <a:xfrm>
            <a:off x="679498" y="1667126"/>
            <a:ext cx="2449397" cy="448056"/>
          </a:xfrm>
          <a:prstGeom prst="rect">
            <a:avLst/>
          </a:prstGeom>
          <a:noFill/>
          <a:ln/>
        </p:spPr>
        <p:txBody>
          <a:bodyPr wrap="square" lIns="95250" tIns="95250" rIns="95250" bIns="95250" rtlCol="0" anchor="t">
            <a:spAutoFit/>
          </a:bodyPr>
          <a:lstStyle/>
          <a:p>
            <a:pPr marL="0" indent="0" algn="ctr">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诞生背景</a:t>
            </a:r>
            <a:endParaRPr lang="en-US" sz="1440" dirty="0"/>
          </a:p>
        </p:txBody>
      </p:sp>
      <p:sp>
        <p:nvSpPr>
          <p:cNvPr id="16" name="Text 14"/>
          <p:cNvSpPr/>
          <p:nvPr/>
        </p:nvSpPr>
        <p:spPr>
          <a:xfrm>
            <a:off x="807514" y="1988925"/>
            <a:ext cx="2194560" cy="19385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JavaScript的诞生源于1995年，由Netscape公司的Brendan Eich在网景导航者浏览器上首次设计实现。当时，互联网正处于快速发展阶段，对于一种能够在网页中实现交互功能的脚本语言的需求日益迫切。</a:t>
            </a:r>
            <a:endParaRPr lang="en-US" sz="1440" dirty="0"/>
          </a:p>
        </p:txBody>
      </p:sp>
      <p:sp>
        <p:nvSpPr>
          <p:cNvPr id="17" name="Text 15"/>
          <p:cNvSpPr/>
          <p:nvPr/>
        </p:nvSpPr>
        <p:spPr>
          <a:xfrm>
            <a:off x="3386341" y="1667126"/>
            <a:ext cx="2449397" cy="448056"/>
          </a:xfrm>
          <a:prstGeom prst="rect">
            <a:avLst/>
          </a:prstGeom>
          <a:noFill/>
          <a:ln/>
        </p:spPr>
        <p:txBody>
          <a:bodyPr wrap="square" lIns="95250" tIns="95250" rIns="95250" bIns="95250" rtlCol="0" anchor="t">
            <a:spAutoFit/>
          </a:bodyPr>
          <a:lstStyle/>
          <a:p>
            <a:pPr marL="0" indent="0" algn="ctr">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命名由来</a:t>
            </a:r>
            <a:endParaRPr lang="en-US" sz="1440" dirty="0"/>
          </a:p>
        </p:txBody>
      </p:sp>
      <p:sp>
        <p:nvSpPr>
          <p:cNvPr id="18" name="Text 16"/>
          <p:cNvSpPr/>
          <p:nvPr/>
        </p:nvSpPr>
        <p:spPr>
          <a:xfrm>
            <a:off x="3514357" y="1988925"/>
            <a:ext cx="2194560"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JavaScript之所以得名，是因为Netscape与Sun公司合作，Netscape管理层希望它外观看起来像Java，因此取名为JavaScript。尽管名字相似，但JavaScript和Java是两种完全不同的编程语言。</a:t>
            </a:r>
            <a:endParaRPr lang="en-US" sz="1440" dirty="0"/>
          </a:p>
        </p:txBody>
      </p:sp>
      <p:sp>
        <p:nvSpPr>
          <p:cNvPr id="19" name="Text 17"/>
          <p:cNvSpPr/>
          <p:nvPr/>
        </p:nvSpPr>
        <p:spPr>
          <a:xfrm>
            <a:off x="6093184" y="1667126"/>
            <a:ext cx="2449397" cy="448056"/>
          </a:xfrm>
          <a:prstGeom prst="rect">
            <a:avLst/>
          </a:prstGeom>
          <a:noFill/>
          <a:ln/>
        </p:spPr>
        <p:txBody>
          <a:bodyPr wrap="square" lIns="95250" tIns="95250" rIns="95250" bIns="95250" rtlCol="0" anchor="t">
            <a:spAutoFit/>
          </a:bodyPr>
          <a:lstStyle/>
          <a:p>
            <a:pPr marL="0" indent="0" algn="ctr">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发展历程</a:t>
            </a:r>
            <a:endParaRPr lang="en-US" sz="1440" dirty="0"/>
          </a:p>
        </p:txBody>
      </p:sp>
      <p:sp>
        <p:nvSpPr>
          <p:cNvPr id="20" name="Text 18"/>
          <p:cNvSpPr/>
          <p:nvPr/>
        </p:nvSpPr>
        <p:spPr>
          <a:xfrm>
            <a:off x="6221200" y="1988925"/>
            <a:ext cx="2194560"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自1995年诞生以来，JavaScript经历了多版本的迭代。从最初的ECMAScript 1.0到现在的ES6、ES7等版本，JavaScript已成为前端开发不可或缺的一部分，广泛应用于各种Web和移动应用的开发中。</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特性概述</a:t>
            </a:r>
            <a:endParaRPr lang="en-US" sz="1440" dirty="0"/>
          </a:p>
        </p:txBody>
      </p:sp>
      <p:sp>
        <p:nvSpPr>
          <p:cNvPr id="3" name="Shape 1"/>
          <p:cNvSpPr/>
          <p:nvPr/>
        </p:nvSpPr>
        <p:spPr>
          <a:xfrm>
            <a:off x="603401" y="1099566"/>
            <a:ext cx="7497539" cy="1021473"/>
          </a:xfrm>
          <a:custGeom>
            <a:avLst/>
            <a:gdLst/>
            <a:ahLst/>
            <a:cxnLst/>
            <a:rect l="l" t="t" r="r" b="b"/>
            <a:pathLst>
              <a:path w="7497539" h="1021473">
                <a:moveTo>
                  <a:pt x="127684" y="0"/>
                </a:moveTo>
                <a:moveTo>
                  <a:pt x="127684" y="0"/>
                </a:moveTo>
                <a:lnTo>
                  <a:pt x="7369855" y="0"/>
                </a:lnTo>
                <a:quadBezTo>
                  <a:pt x="7497539" y="0"/>
                  <a:pt x="7497539" y="127684"/>
                </a:quadBezTo>
                <a:lnTo>
                  <a:pt x="7497539" y="893789"/>
                </a:lnTo>
                <a:quadBezTo>
                  <a:pt x="7497539" y="1021473"/>
                  <a:pt x="7369855" y="1021473"/>
                </a:quadBezTo>
                <a:lnTo>
                  <a:pt x="127684" y="1021473"/>
                </a:lnTo>
                <a:quadBezTo>
                  <a:pt x="0" y="1021473"/>
                  <a:pt x="0" y="893789"/>
                </a:quadBezTo>
                <a:lnTo>
                  <a:pt x="0" y="127684"/>
                </a:lnTo>
                <a:quadBezTo>
                  <a:pt x="0" y="0"/>
                  <a:pt x="127684" y="0"/>
                </a:quadBezTo>
                <a:close/>
              </a:path>
            </a:pathLst>
          </a:custGeom>
          <a:solidFill>
            <a:srgbClr val="D5D9DF">
              <a:alpha val="20000"/>
            </a:srgbClr>
          </a:solidFill>
          <a:ln/>
        </p:spPr>
      </p:sp>
      <p:sp>
        <p:nvSpPr>
          <p:cNvPr id="4" name="Shape 2"/>
          <p:cNvSpPr/>
          <p:nvPr/>
        </p:nvSpPr>
        <p:spPr>
          <a:xfrm>
            <a:off x="603401" y="3263375"/>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5" name="Shape 3"/>
          <p:cNvSpPr/>
          <p:nvPr/>
        </p:nvSpPr>
        <p:spPr>
          <a:xfrm rot="-8100000">
            <a:off x="8148204" y="3558047"/>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6" name="Shape 4"/>
          <p:cNvSpPr/>
          <p:nvPr/>
        </p:nvSpPr>
        <p:spPr>
          <a:xfrm>
            <a:off x="603401" y="2248391"/>
            <a:ext cx="7497539" cy="914400"/>
          </a:xfrm>
          <a:custGeom>
            <a:avLst/>
            <a:gdLst/>
            <a:ahLst/>
            <a:cxnLst/>
            <a:rect l="l" t="t" r="r" b="b"/>
            <a:pathLst>
              <a:path w="7497539" h="914400">
                <a:moveTo>
                  <a:pt x="114300" y="0"/>
                </a:moveTo>
                <a:moveTo>
                  <a:pt x="114300" y="0"/>
                </a:moveTo>
                <a:lnTo>
                  <a:pt x="7383239" y="0"/>
                </a:lnTo>
                <a:quadBezTo>
                  <a:pt x="7497539" y="0"/>
                  <a:pt x="7497539" y="114300"/>
                </a:quadBezTo>
                <a:lnTo>
                  <a:pt x="7497539" y="800100"/>
                </a:lnTo>
                <a:quadBezTo>
                  <a:pt x="7497539" y="914400"/>
                  <a:pt x="7383239" y="914400"/>
                </a:quadBezTo>
                <a:lnTo>
                  <a:pt x="114300" y="914400"/>
                </a:lnTo>
                <a:quadBezTo>
                  <a:pt x="0" y="914400"/>
                  <a:pt x="0" y="800100"/>
                </a:quadBezTo>
                <a:lnTo>
                  <a:pt x="0" y="114300"/>
                </a:lnTo>
                <a:quadBezTo>
                  <a:pt x="0" y="0"/>
                  <a:pt x="114300" y="0"/>
                </a:quadBezTo>
                <a:close/>
              </a:path>
            </a:pathLst>
          </a:custGeom>
          <a:solidFill>
            <a:srgbClr val="D5D9DF">
              <a:alpha val="20000"/>
            </a:srgbClr>
          </a:solidFill>
          <a:ln/>
        </p:spPr>
      </p:sp>
      <p:sp>
        <p:nvSpPr>
          <p:cNvPr id="7" name="Shape 5"/>
          <p:cNvSpPr/>
          <p:nvPr/>
        </p:nvSpPr>
        <p:spPr>
          <a:xfrm rot="-8100000">
            <a:off x="8148223" y="2543063"/>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8" name="Shape 6"/>
          <p:cNvSpPr/>
          <p:nvPr/>
        </p:nvSpPr>
        <p:spPr>
          <a:xfrm rot="-8100000">
            <a:off x="8148185" y="1394239"/>
            <a:ext cx="325055" cy="325055"/>
          </a:xfrm>
          <a:custGeom>
            <a:avLst/>
            <a:gdLst/>
            <a:ahLst/>
            <a:cxnLst/>
            <a:rect l="l" t="t" r="r" b="b"/>
            <a:pathLst>
              <a:path w="325055" h="325055">
                <a:moveTo>
                  <a:pt x="0" y="0"/>
                </a:moveTo>
                <a:moveTo>
                  <a:pt x="0" y="0"/>
                </a:moveTo>
                <a:lnTo>
                  <a:pt x="0" y="325055"/>
                </a:lnTo>
                <a:lnTo>
                  <a:pt x="325055" y="325055"/>
                </a:lnTo>
                <a:close/>
              </a:path>
            </a:pathLst>
          </a:custGeom>
          <a:solidFill>
            <a:srgbClr val="D5D9DF">
              <a:alpha val="20000"/>
            </a:srgbClr>
          </a:solidFill>
          <a:ln/>
        </p:spPr>
      </p:sp>
      <p:sp>
        <p:nvSpPr>
          <p:cNvPr id="9" name="Text 7"/>
          <p:cNvSpPr/>
          <p:nvPr/>
        </p:nvSpPr>
        <p:spPr>
          <a:xfrm>
            <a:off x="834307" y="1323749"/>
            <a:ext cx="2845133"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基于对象</a:t>
            </a:r>
            <a:endParaRPr lang="en-US" sz="1440" dirty="0"/>
          </a:p>
        </p:txBody>
      </p:sp>
      <p:sp>
        <p:nvSpPr>
          <p:cNvPr id="10" name="Text 8"/>
          <p:cNvSpPr/>
          <p:nvPr/>
        </p:nvSpPr>
        <p:spPr>
          <a:xfrm>
            <a:off x="3586576" y="1099566"/>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JavaScript是一种基于对象的脚本语言，这意味着它支持面向对象编程。在JavaScript中，几乎所有的值都是对象，这使得开发者可以创建复杂的数据结构和功能。</a:t>
            </a:r>
            <a:endParaRPr lang="en-US" sz="1440" dirty="0"/>
          </a:p>
        </p:txBody>
      </p:sp>
      <p:sp>
        <p:nvSpPr>
          <p:cNvPr id="11" name="Text 9"/>
          <p:cNvSpPr/>
          <p:nvPr/>
        </p:nvSpPr>
        <p:spPr>
          <a:xfrm>
            <a:off x="834307" y="2409000"/>
            <a:ext cx="2531059" cy="593182"/>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事件驱动</a:t>
            </a:r>
            <a:endParaRPr lang="en-US" sz="1440" dirty="0"/>
          </a:p>
        </p:txBody>
      </p:sp>
      <p:sp>
        <p:nvSpPr>
          <p:cNvPr id="12" name="Text 10"/>
          <p:cNvSpPr/>
          <p:nvPr/>
        </p:nvSpPr>
        <p:spPr>
          <a:xfrm>
            <a:off x="3586576" y="2248391"/>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JavaScript是事件驱动的，这意味着它可以响应用户的操作或其他事件。例如，当用户点击一个按钮时，JavaScript可以执行一段代码来处理这个事件。</a:t>
            </a:r>
            <a:endParaRPr lang="en-US" sz="1440" dirty="0"/>
          </a:p>
        </p:txBody>
      </p:sp>
      <p:sp>
        <p:nvSpPr>
          <p:cNvPr id="13" name="Text 11"/>
          <p:cNvSpPr/>
          <p:nvPr/>
        </p:nvSpPr>
        <p:spPr>
          <a:xfrm>
            <a:off x="834307" y="3434022"/>
            <a:ext cx="2530145" cy="573106"/>
          </a:xfrm>
          <a:prstGeom prst="rect">
            <a:avLst/>
          </a:prstGeom>
          <a:noFill/>
          <a:ln/>
        </p:spPr>
        <p:txBody>
          <a:bodyPr wrap="square" lIns="95250" tIns="95250" rIns="95250" bIns="95250" rtlCol="0" anchor="ctr">
            <a:spAutoFit/>
          </a:bodyPr>
          <a:lstStyle/>
          <a:p>
            <a:pPr marL="0" indent="0">
              <a:lnSpc>
                <a:spcPct val="100000"/>
              </a:lnSpc>
              <a:buNone/>
            </a:pPr>
            <a:r>
              <a:rPr lang="en-US" sz="1728" b="1" dirty="0">
                <a:solidFill>
                  <a:srgbClr val="005CC5"/>
                </a:solidFill>
                <a:latin typeface="Microsoft Yahei" pitchFamily="34" charset="0"/>
                <a:ea typeface="Microsoft Yahei" pitchFamily="34" charset="-122"/>
                <a:cs typeface="Microsoft Yahei" pitchFamily="34" charset="-120"/>
              </a:rPr>
              <a:t>安全性能</a:t>
            </a:r>
            <a:endParaRPr lang="en-US" sz="1440" dirty="0"/>
          </a:p>
        </p:txBody>
      </p:sp>
      <p:sp>
        <p:nvSpPr>
          <p:cNvPr id="14" name="Text 12"/>
          <p:cNvSpPr/>
          <p:nvPr/>
        </p:nvSpPr>
        <p:spPr>
          <a:xfrm>
            <a:off x="3586576" y="3263375"/>
            <a:ext cx="4333133" cy="914400"/>
          </a:xfrm>
          <a:prstGeom prst="rect">
            <a:avLst/>
          </a:prstGeom>
          <a:noFill/>
          <a:ln/>
        </p:spPr>
        <p:txBody>
          <a:bodyPr wrap="square" lIns="95250" tIns="95250" rIns="95250" bIns="95250" rtlCol="0" anchor="ctr">
            <a:spAutoFit/>
          </a:bodyPr>
          <a:lstStyle/>
          <a:p>
            <a:pPr marL="0" indent="0">
              <a:lnSpc>
                <a:spcPct val="100000"/>
              </a:lnSpc>
              <a:spcBef>
                <a:spcPts val="375"/>
              </a:spcBef>
              <a:buNone/>
            </a:pPr>
            <a:r>
              <a:rPr lang="en-US" sz="1008" dirty="0">
                <a:solidFill>
                  <a:srgbClr val="000000"/>
                </a:solidFill>
                <a:latin typeface="Microsoft Yahei" pitchFamily="34" charset="0"/>
                <a:ea typeface="Microsoft Yahei" pitchFamily="34" charset="-122"/>
                <a:cs typeface="Microsoft Yahei" pitchFamily="34" charset="-120"/>
              </a:rPr>
              <a:t>JavaScript具有安全性能，它可以防止恶意代码对用户的计算机造成伤害。例如，JavaScript不允许访问用户的硬盘或读取用户的个人信息，除非用户明确授权。</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JavaScript语法</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注释方式</a:t>
            </a:r>
            <a:endParaRPr lang="en-US" sz="1440" dirty="0"/>
          </a:p>
        </p:txBody>
      </p:sp>
      <p:sp>
        <p:nvSpPr>
          <p:cNvPr id="3" name="Shape 1"/>
          <p:cNvSpPr/>
          <p:nvPr/>
        </p:nvSpPr>
        <p:spPr>
          <a:xfrm>
            <a:off x="429475" y="979273"/>
            <a:ext cx="8184444" cy="3578175"/>
          </a:xfrm>
          <a:custGeom>
            <a:avLst/>
            <a:gdLst/>
            <a:ahLst/>
            <a:cxnLst/>
            <a:rect l="l" t="t" r="r" b="b"/>
            <a:pathLst>
              <a:path w="8184444" h="3578175">
                <a:moveTo>
                  <a:pt x="0" y="0"/>
                </a:moveTo>
                <a:moveTo>
                  <a:pt x="0" y="0"/>
                </a:moveTo>
                <a:lnTo>
                  <a:pt x="8184444" y="0"/>
                </a:lnTo>
                <a:lnTo>
                  <a:pt x="8184444" y="3578175"/>
                </a:lnTo>
                <a:lnTo>
                  <a:pt x="0" y="3578175"/>
                </a:lnTo>
                <a:close/>
              </a:path>
            </a:pathLst>
          </a:custGeom>
          <a:solidFill>
            <a:srgbClr val="000000">
              <a:alpha val="0"/>
            </a:srgbClr>
          </a:solidFill>
          <a:ln/>
        </p:spPr>
      </p:sp>
      <p:sp>
        <p:nvSpPr>
          <p:cNvPr id="4" name="Shape 2"/>
          <p:cNvSpPr/>
          <p:nvPr/>
        </p:nvSpPr>
        <p:spPr>
          <a:xfrm>
            <a:off x="1057755"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5" name="Shape 3"/>
          <p:cNvSpPr/>
          <p:nvPr/>
        </p:nvSpPr>
        <p:spPr>
          <a:xfrm rot="5400000">
            <a:off x="738465"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6" name="Shape 4"/>
          <p:cNvSpPr/>
          <p:nvPr/>
        </p:nvSpPr>
        <p:spPr>
          <a:xfrm>
            <a:off x="841314"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7" name="Text 5"/>
          <p:cNvSpPr/>
          <p:nvPr/>
        </p:nvSpPr>
        <p:spPr>
          <a:xfrm>
            <a:off x="841314"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057755"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单行注释</a:t>
            </a:r>
            <a:endParaRPr lang="en-US" sz="1440" dirty="0"/>
          </a:p>
        </p:txBody>
      </p:sp>
      <p:sp>
        <p:nvSpPr>
          <p:cNvPr id="9" name="Text 7"/>
          <p:cNvSpPr/>
          <p:nvPr/>
        </p:nvSpPr>
        <p:spPr>
          <a:xfrm>
            <a:off x="1057755"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单行注释在JavaScript中以“//”开头，用于对代码进行简短说明或标记。它适用于快速添加临时性的备注或解释，帮助开发者理解特定代码段的功能。</a:t>
            </a:r>
            <a:endParaRPr lang="en-US" sz="1440" dirty="0"/>
          </a:p>
        </p:txBody>
      </p:sp>
      <p:sp>
        <p:nvSpPr>
          <p:cNvPr id="10" name="Shape 8"/>
          <p:cNvSpPr/>
          <p:nvPr/>
        </p:nvSpPr>
        <p:spPr>
          <a:xfrm>
            <a:off x="6111817"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11" name="Shape 9"/>
          <p:cNvSpPr/>
          <p:nvPr/>
        </p:nvSpPr>
        <p:spPr>
          <a:xfrm rot="5400000">
            <a:off x="5792528" y="1471992"/>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12" name="Shape 10"/>
          <p:cNvSpPr/>
          <p:nvPr/>
        </p:nvSpPr>
        <p:spPr>
          <a:xfrm>
            <a:off x="5895376" y="1305980"/>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13" name="Text 11"/>
          <p:cNvSpPr/>
          <p:nvPr/>
        </p:nvSpPr>
        <p:spPr>
          <a:xfrm>
            <a:off x="5895376" y="1192655"/>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4" name="Text 12"/>
          <p:cNvSpPr/>
          <p:nvPr/>
        </p:nvSpPr>
        <p:spPr>
          <a:xfrm>
            <a:off x="6111817"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注释的作用</a:t>
            </a:r>
            <a:endParaRPr lang="en-US" sz="1440" dirty="0"/>
          </a:p>
        </p:txBody>
      </p:sp>
      <p:sp>
        <p:nvSpPr>
          <p:cNvPr id="15" name="Text 13"/>
          <p:cNvSpPr/>
          <p:nvPr/>
        </p:nvSpPr>
        <p:spPr>
          <a:xfrm>
            <a:off x="6111817"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注释在编程中扮演着重要角色，它们不仅可以帮助其他开发者理解代码的意图和功能，还可以作为开发者自己未来回顾代码时的参考，提高代码的可读性和可维护性。</a:t>
            </a:r>
            <a:endParaRPr lang="en-US" sz="1440" dirty="0"/>
          </a:p>
        </p:txBody>
      </p:sp>
      <p:sp>
        <p:nvSpPr>
          <p:cNvPr id="16" name="Shape 14"/>
          <p:cNvSpPr/>
          <p:nvPr/>
        </p:nvSpPr>
        <p:spPr>
          <a:xfrm>
            <a:off x="3584744" y="1192495"/>
            <a:ext cx="2191817" cy="3217382"/>
          </a:xfrm>
          <a:custGeom>
            <a:avLst/>
            <a:gdLst/>
            <a:ahLst/>
            <a:cxnLst/>
            <a:rect l="l" t="t" r="r" b="b"/>
            <a:pathLst>
              <a:path w="2191817" h="3217382">
                <a:moveTo>
                  <a:pt x="204709" y="0"/>
                </a:moveTo>
                <a:moveTo>
                  <a:pt x="204709" y="0"/>
                </a:moveTo>
                <a:lnTo>
                  <a:pt x="1987108" y="0"/>
                </a:lnTo>
                <a:quadBezTo>
                  <a:pt x="2191817" y="0"/>
                  <a:pt x="2191817" y="220811"/>
                </a:quadBezTo>
                <a:lnTo>
                  <a:pt x="2191817" y="2996571"/>
                </a:lnTo>
                <a:quadBezTo>
                  <a:pt x="2191817" y="3217382"/>
                  <a:pt x="1987108" y="3217382"/>
                </a:quadBezTo>
                <a:lnTo>
                  <a:pt x="204709" y="3217382"/>
                </a:lnTo>
                <a:quadBezTo>
                  <a:pt x="0" y="3217382"/>
                  <a:pt x="0" y="2996571"/>
                </a:quadBezTo>
                <a:lnTo>
                  <a:pt x="0" y="220811"/>
                </a:lnTo>
                <a:quadBezTo>
                  <a:pt x="0" y="0"/>
                  <a:pt x="204709" y="0"/>
                </a:quadBezTo>
                <a:close/>
              </a:path>
            </a:pathLst>
          </a:custGeom>
          <a:solidFill>
            <a:srgbClr val="005CC5">
              <a:alpha val="10000"/>
            </a:srgbClr>
          </a:solidFill>
          <a:ln w="9525">
            <a:solidFill>
              <a:srgbClr val="005CC5"/>
            </a:solidFill>
            <a:prstDash val="solid"/>
          </a:ln>
        </p:spPr>
      </p:sp>
      <p:sp>
        <p:nvSpPr>
          <p:cNvPr id="17" name="Text 15"/>
          <p:cNvSpPr/>
          <p:nvPr/>
        </p:nvSpPr>
        <p:spPr>
          <a:xfrm>
            <a:off x="3584744"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多行注释</a:t>
            </a:r>
            <a:endParaRPr lang="en-US" sz="1440" dirty="0"/>
          </a:p>
        </p:txBody>
      </p:sp>
      <p:sp>
        <p:nvSpPr>
          <p:cNvPr id="18" name="Text 16"/>
          <p:cNvSpPr/>
          <p:nvPr/>
        </p:nvSpPr>
        <p:spPr>
          <a:xfrm>
            <a:off x="3584744" y="2255641"/>
            <a:ext cx="219181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多行注释使用“/*”开始和“*/”结束，允许开发者在代码中插入较长的注释文本。这种方式特别适合于文档化复杂的逻辑或算法，使代码更易于阅读和维护。</a:t>
            </a:r>
            <a:endParaRPr lang="en-US" sz="1440" dirty="0"/>
          </a:p>
        </p:txBody>
      </p:sp>
      <p:sp>
        <p:nvSpPr>
          <p:cNvPr id="19" name="Shape 17"/>
          <p:cNvSpPr/>
          <p:nvPr/>
        </p:nvSpPr>
        <p:spPr>
          <a:xfrm rot="5400000">
            <a:off x="3265497"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4287F0"/>
          </a:solidFill>
          <a:ln/>
        </p:spPr>
      </p:sp>
      <p:sp>
        <p:nvSpPr>
          <p:cNvPr id="20" name="Shape 18"/>
          <p:cNvSpPr/>
          <p:nvPr/>
        </p:nvSpPr>
        <p:spPr>
          <a:xfrm>
            <a:off x="3368345"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5196FF"/>
          </a:solidFill>
          <a:ln/>
        </p:spPr>
      </p:sp>
      <p:sp>
        <p:nvSpPr>
          <p:cNvPr id="21" name="Text 19"/>
          <p:cNvSpPr/>
          <p:nvPr/>
        </p:nvSpPr>
        <p:spPr>
          <a:xfrm>
            <a:off x="3368345"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变量定义与命名规则</a:t>
            </a:r>
            <a:endParaRPr lang="en-US" sz="1440" dirty="0"/>
          </a:p>
        </p:txBody>
      </p:sp>
      <p:pic>
        <p:nvPicPr>
          <p:cNvPr id="3" name="Image 0" descr="https://sgw-dx.xf-yun.com/api/v1/sparkdesk/_1734592449985471fd806fbe6440e964760c9cc3bd27f.jpg?authorization=c2ltcGxlLWp3dCBhaz1zcGFya2Rlc2s4MDAwMDAwMDAwMDE7ZXhwPTMzMTEzOTI0NTA7YWxnbz1obWFjLXNoYTI1NjtzaWc9RzRUY2lxbU1jeEtqdDZabWdlMDNpa2tzWkhTTW51a1BDSnRWczd3M1ZJaz0=&amp;x_location=7YfmxI7B7uKO7jlRxIftd60Ze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变量命名规则</a:t>
            </a:r>
            <a:endParaRPr lang="en-US" sz="1440" dirty="0"/>
          </a:p>
        </p:txBody>
      </p:sp>
      <p:sp>
        <p:nvSpPr>
          <p:cNvPr id="5" name="Text 2"/>
          <p:cNvSpPr/>
          <p:nvPr/>
        </p:nvSpPr>
        <p:spPr>
          <a:xfrm>
            <a:off x="822960"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JavaScript中，变量名必须以字母、下划线或美元符号开头，后续字符可以是字母、数字或美元符号。变量名长度限制在255个字符内，且区分大小写，确保了变量名的唯一性和可读性。</a:t>
            </a:r>
            <a:endParaRPr lang="en-US" sz="1440" dirty="0"/>
          </a:p>
        </p:txBody>
      </p:sp>
      <p:pic>
        <p:nvPicPr>
          <p:cNvPr id="6" name="Image 1" descr="https://sgw-dx.xf-yun.com/api/v1/sparkdesk/_1734592452687e61506eefc1747778c5734d3b4af8670.jpg?authorization=c2ltcGxlLWp3dCBhaz1zcGFya2Rlc2s4MDAwMDAwMDAwMDE7ZXhwPTMzMTEzOTI0NTI7YWxnbz1obWFjLXNoYTI1NjtzaWc9N1NIYjF0ZS9mdFdlUWNzNzhNUks1VHFEaEVVWFcvR1QzV2xuMTEzc1hwND0=&amp;x_location=7YfmxI7B7uKO7jlRxIftd60Ze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变量定义格式</a:t>
            </a:r>
            <a:endParaRPr lang="en-US" sz="1440" dirty="0"/>
          </a:p>
        </p:txBody>
      </p:sp>
      <p:sp>
        <p:nvSpPr>
          <p:cNvPr id="8" name="Text 4"/>
          <p:cNvSpPr/>
          <p:nvPr/>
        </p:nvSpPr>
        <p:spPr>
          <a:xfrm>
            <a:off x="3401568"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在JavaScript中，变量可以通过`var`关键字进行定义，支持单变量定义和多变量同时定义。变量可以在声明时赋予初始值，也可以先声明后赋值，提供了灵活的变量使用方式。</a:t>
            </a:r>
            <a:endParaRPr lang="en-US" sz="1440" dirty="0"/>
          </a:p>
        </p:txBody>
      </p:sp>
      <p:pic>
        <p:nvPicPr>
          <p:cNvPr id="9" name="Image 2" descr="https://sgw-dx.xf-yun.com/api/v1/sparkdesk/_1734592455362fc14e4abcfcb45c7a6d590881a1139b8.jpg?authorization=c2ltcGxlLWp3dCBhaz1zcGFya2Rlc2s4MDAwMDAwMDAwMDE7ZXhwPTMzMTEzOTI0NTU7YWxnbz1obWFjLXNoYTI1NjtzaWc9Ny9vajBROFpETWtva3dxYkxrYytvaFFxVys0VURIMEFnMlpBTW1hb1dVbz0=&amp;x_location=7YfmxI7B7uKO7jlRxIftd60Ze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避免使用保留字</a:t>
            </a:r>
            <a:endParaRPr lang="en-US" sz="1440" dirty="0"/>
          </a:p>
        </p:txBody>
      </p:sp>
      <p:sp>
        <p:nvSpPr>
          <p:cNvPr id="11" name="Text 6"/>
          <p:cNvSpPr/>
          <p:nvPr/>
        </p:nvSpPr>
        <p:spPr>
          <a:xfrm>
            <a:off x="5943600" y="2775208"/>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变量命名时需避免使用JavaScript中的保留关键字如`true`, `false`, `null`等，以及脚本语言的保留字，这有助于防止语法错误和提高代码的可读性及维护性。</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关键字</a:t>
            </a:r>
            <a:endParaRPr lang="en-US" sz="1440" dirty="0"/>
          </a:p>
        </p:txBody>
      </p:sp>
      <p:pic>
        <p:nvPicPr>
          <p:cNvPr id="3" name="Image 0" descr="https://sgw-dx.xf-yun.com/api/v1/sparkdesk/_1734592443035d74a3d2d112f488a9646bf307b88b7bc.jpg?authorization=c2ltcGxlLWp3dCBhaz1zcGFya2Rlc2s4MDAwMDAwMDAwMDE7ZXhwPTMzMTEzOTI0NDM7YWxnbz1obWFjLXNoYTI1NjtzaWc9M2dWbXBLYktsdHpTbWtEekNKUVhKVlhOcHRCbCtYdkJhTm12NVpycFVLVT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关键字的定义与作用</a:t>
            </a:r>
            <a:endParaRPr lang="en-US" sz="1440" dirty="0"/>
          </a:p>
        </p:txBody>
      </p:sp>
      <p:sp>
        <p:nvSpPr>
          <p:cNvPr id="5" name="Text 2"/>
          <p:cNvSpPr/>
          <p:nvPr/>
        </p:nvSpPr>
        <p:spPr>
          <a:xfrm>
            <a:off x="3247889" y="1500390"/>
            <a:ext cx="2614983"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JavaScript中的关键字包括`function`、`return`、`if`、`else`等，它们分别用于声明函数、返回值、条件判断和分支结构。掌握这些关键字的使用是编写有效JavaScript代码的基础。</a:t>
            </a:r>
            <a:endParaRPr lang="en-US" sz="1440" dirty="0"/>
          </a:p>
        </p:txBody>
      </p:sp>
      <p:pic>
        <p:nvPicPr>
          <p:cNvPr id="6" name="Image 1" descr="https://sgw-dx.xf-yun.com/api/v1/sparkdesk/_1734592445811f42d00d8390440fdbb405bf153629d6d.jpg?authorization=c2ltcGxlLWp3dCBhaz1zcGFya2Rlc2s4MDAwMDAwMDAwMDE7ZXhwPTMzMTEzOTI0NDU7YWxnbz1obWFjLXNoYTI1NjtzaWc9Zjh4VjF6TkxrVENqZWxXamoyaHprK1hIMVZjdXhlK3R6amhkZXIwZTAwYz0=&amp;x_location=7YfmxI7B7uKO7jlRxIftd60Ze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常见的JavaScript关键字</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关键字在JavaScript编程中扮演着至关重要的角色，它们帮助开发者构建逻辑结构、控制程序流程并实现功能。正确理解和使用关键字对于提高代码质量和可读性至关重要。</a:t>
            </a:r>
            <a:endParaRPr lang="en-US" sz="1440" dirty="0"/>
          </a:p>
        </p:txBody>
      </p:sp>
      <p:pic>
        <p:nvPicPr>
          <p:cNvPr id="9" name="Image 2" descr="https://sgw-dx.xf-yun.com/api/v1/sparkdesk/_173459244863786ea829e1ad646bb8241d4d7ba8f61c4.jpg?authorization=c2ltcGxlLWp3dCBhaz1zcGFya2Rlc2s4MDAwMDAwMDAwMDE7ZXhwPTMzMTEzOTI0NDg7YWxnbz1obWFjLXNoYTI1NjtzaWc9YmdOOHZ4ZHBlUzJOR2FGYmY4R1hlMGFiTStPTlJxdVdUSkJpeUc0VEJ0MD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2D89F2"/>
                </a:solidFill>
                <a:latin typeface="Microsoft Yahei" pitchFamily="34" charset="0"/>
                <a:ea typeface="Microsoft Yahei" pitchFamily="34" charset="-122"/>
                <a:cs typeface="Microsoft Yahei" pitchFamily="34" charset="-120"/>
              </a:rPr>
              <a:t>关键字的重要性</a:t>
            </a:r>
            <a:endParaRPr lang="en-US" sz="1440" dirty="0"/>
          </a:p>
        </p:txBody>
      </p:sp>
      <p:sp>
        <p:nvSpPr>
          <p:cNvPr id="11" name="Text 6"/>
          <p:cNvSpPr/>
          <p:nvPr/>
        </p:nvSpPr>
        <p:spPr>
          <a:xfrm>
            <a:off x="455940" y="1500390"/>
            <a:ext cx="2614983"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在JavaScript中，关键字是语言保留的特定词汇，它们用于定义程序的结构、控制流程或执行特定操作。这些关键字不能被用作变量名或其他标识符，因为它们对编译器有特殊的意义。</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数据类型</a:t>
            </a:r>
            <a:endParaRPr lang="en-US" sz="1440" dirty="0"/>
          </a:p>
        </p:txBody>
      </p:sp>
      <p:pic>
        <p:nvPicPr>
          <p:cNvPr id="3" name="Image 0" descr="https://sgw-dx.xf-yun.com/api/v1/sparkdesk/_19270024616_QfNbkS1734593367161-05868450524298341.png?authorization=c2ltcGxlLWp3dCBhaz1zcGFya2Rlc2s4MDAwMDAwMDAwMDE7ZXhwPTMzMTEzOTMzNjc7YWxnbz1obWFjLXNoYTI1NjtzaWc9UFJiRzZEeUdyRFFZZnR1bnpOc0xCN3ZwZGprZkZwNnBKdzZwSzlEWXBEST0=&amp;x_location=7YfmxI7B7uKO7jlRxIftd60Ze5D="/>
          <p:cNvPicPr>
            <a:picLocks noChangeAspect="1"/>
          </p:cNvPicPr>
          <p:nvPr/>
        </p:nvPicPr>
        <p:blipFill>
          <a:blip r:embed="rId4"/>
          <a:stretch>
            <a:fillRect/>
          </a:stretch>
        </p:blipFill>
        <p:spPr>
          <a:xfrm>
            <a:off x="244057" y="1469071"/>
            <a:ext cx="8655886" cy="319929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数据类型</a:t>
            </a:r>
            <a:endParaRPr lang="en-US" sz="1440" dirty="0"/>
          </a:p>
        </p:txBody>
      </p:sp>
      <p:sp>
        <p:nvSpPr>
          <p:cNvPr id="3" name="Text 1"/>
          <p:cNvSpPr/>
          <p:nvPr/>
        </p:nvSpPr>
        <p:spPr>
          <a:xfrm>
            <a:off x="886148" y="1536231"/>
            <a:ext cx="2212848"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296" b="1" dirty="0">
                <a:solidFill>
                  <a:srgbClr val="005CC5"/>
                </a:solidFill>
                <a:latin typeface="Microsoft Yahei" pitchFamily="34" charset="0"/>
                <a:ea typeface="Microsoft Yahei" pitchFamily="34" charset="-122"/>
                <a:cs typeface="Microsoft Yahei" pitchFamily="34" charset="-120"/>
              </a:rPr>
              <a:t>引用类型</a:t>
            </a:r>
            <a:endParaRPr lang="en-US" sz="1440" dirty="0"/>
          </a:p>
        </p:txBody>
      </p:sp>
      <p:sp>
        <p:nvSpPr>
          <p:cNvPr id="4" name="Text 2"/>
          <p:cNvSpPr/>
          <p:nvPr/>
        </p:nvSpPr>
        <p:spPr>
          <a:xfrm>
            <a:off x="886148" y="1920279"/>
            <a:ext cx="2212848" cy="182880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引用类型是JavaScript中的一种数据类型，主要包括对象、数组和函数。这些类型的值在内存中存储的是地址，而不是实际的数据，因此可以通过引用来访问和修改它们。</a:t>
            </a:r>
            <a:endParaRPr lang="en-US" sz="1440" dirty="0"/>
          </a:p>
        </p:txBody>
      </p:sp>
      <p:sp>
        <p:nvSpPr>
          <p:cNvPr id="5" name="Shape 3"/>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Text 4"/>
          <p:cNvSpPr/>
          <p:nvPr/>
        </p:nvSpPr>
        <p:spPr>
          <a:xfrm>
            <a:off x="813116" y="1076047"/>
            <a:ext cx="554470"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3502092" y="1527087"/>
            <a:ext cx="2212848"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296" b="1" dirty="0">
                <a:solidFill>
                  <a:srgbClr val="005CC5"/>
                </a:solidFill>
                <a:latin typeface="Microsoft Yahei" pitchFamily="34" charset="0"/>
                <a:ea typeface="Microsoft Yahei" pitchFamily="34" charset="-122"/>
                <a:cs typeface="Microsoft Yahei" pitchFamily="34" charset="-120"/>
              </a:rPr>
              <a:t>基本类型</a:t>
            </a:r>
            <a:endParaRPr lang="en-US" sz="1440" dirty="0"/>
          </a:p>
        </p:txBody>
      </p:sp>
      <p:sp>
        <p:nvSpPr>
          <p:cNvPr id="8" name="Text 6"/>
          <p:cNvSpPr/>
          <p:nvPr/>
        </p:nvSpPr>
        <p:spPr>
          <a:xfrm>
            <a:off x="3502092" y="1920279"/>
            <a:ext cx="2212848" cy="210312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基本类型是JavaScript中的另一种数据类型，包括字符型、数值型、布尔型、转义字符、空值和未定义值6种。这些类型的值在内存中存储的是实际的数据，因此可以直接访问和修改它们。</a:t>
            </a:r>
            <a:endParaRPr lang="en-US" sz="1440" dirty="0"/>
          </a:p>
        </p:txBody>
      </p:sp>
      <p:sp>
        <p:nvSpPr>
          <p:cNvPr id="9" name="Shape 7"/>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0" name="Text 8"/>
          <p:cNvSpPr/>
          <p:nvPr/>
        </p:nvSpPr>
        <p:spPr>
          <a:xfrm>
            <a:off x="3447228" y="1076047"/>
            <a:ext cx="5175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Text 9"/>
          <p:cNvSpPr/>
          <p:nvPr/>
        </p:nvSpPr>
        <p:spPr>
          <a:xfrm>
            <a:off x="6118036" y="1527087"/>
            <a:ext cx="2212848"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296" b="1" dirty="0">
                <a:solidFill>
                  <a:srgbClr val="005CC5"/>
                </a:solidFill>
                <a:latin typeface="Microsoft Yahei" pitchFamily="34" charset="0"/>
                <a:ea typeface="Microsoft Yahei" pitchFamily="34" charset="-122"/>
                <a:cs typeface="Microsoft Yahei" pitchFamily="34" charset="-120"/>
              </a:rPr>
              <a:t>引用类型与基本类型的区别</a:t>
            </a:r>
            <a:endParaRPr lang="en-US" sz="1440" dirty="0"/>
          </a:p>
        </p:txBody>
      </p:sp>
      <p:sp>
        <p:nvSpPr>
          <p:cNvPr id="12" name="Text 10"/>
          <p:cNvSpPr/>
          <p:nvPr/>
        </p:nvSpPr>
        <p:spPr>
          <a:xfrm>
            <a:off x="6118036" y="1920279"/>
            <a:ext cx="2212848" cy="210312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引用类型和基本类型的主要区别在于它们的存储方式和访问方式。引用类型存储的是地址，需要通过引用来访问和修改；而基本类型存储的是实际的数据，可以直接访问和修改。</a:t>
            </a:r>
            <a:endParaRPr lang="en-US" sz="1440" dirty="0"/>
          </a:p>
        </p:txBody>
      </p:sp>
      <p:sp>
        <p:nvSpPr>
          <p:cNvPr id="13" name="Shape 11"/>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4" name="Text 12"/>
          <p:cNvSpPr/>
          <p:nvPr/>
        </p:nvSpPr>
        <p:spPr>
          <a:xfrm>
            <a:off x="6090604" y="1076047"/>
            <a:ext cx="479885"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运算符</a:t>
            </a:r>
            <a:endParaRPr lang="en-US" sz="1440" dirty="0"/>
          </a:p>
        </p:txBody>
      </p:sp>
      <p:pic>
        <p:nvPicPr>
          <p:cNvPr id="3" name="Image 0" descr="https://sgw-dx.xf-yun.com/api/v1/sparkdesk/_19270024616_cG4h4Q1734593438323-05058190026556337.png?authorization=c2ltcGxlLWp3dCBhaz1zcGFya2Rlc2s4MDAwMDAwMDAwMDE7ZXhwPTMzMTEzOTM0Mzg7YWxnbz1obWFjLXNoYTI1NjtzaWc9NTVReXFmK2FQUVo4NmNFenZ5Rm52b1hiUVRWWlFVdVNJVGhtN2h4SDhXMD0=&amp;x_location=7YfmxI7B7uKO7jlRxIftd60Ze5D="/>
          <p:cNvPicPr>
            <a:picLocks noChangeAspect="1"/>
          </p:cNvPicPr>
          <p:nvPr/>
        </p:nvPicPr>
        <p:blipFill>
          <a:blip r:embed="rId4"/>
          <a:stretch>
            <a:fillRect/>
          </a:stretch>
        </p:blipFill>
        <p:spPr>
          <a:xfrm>
            <a:off x="451957" y="1211748"/>
            <a:ext cx="8095459" cy="318702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运算符</a:t>
            </a:r>
            <a:endParaRPr lang="en-US" sz="1440" dirty="0"/>
          </a:p>
        </p:txBody>
      </p:sp>
      <p:pic>
        <p:nvPicPr>
          <p:cNvPr id="3" name="Image 0" descr="https://sgw-dx.xf-yun.com/api/v1/sparkdesk/_17345924726057ddb06e19d814a269f6add0e1a80e8f0.jpg?authorization=c2ltcGxlLWp3dCBhaz1zcGFya2Rlc2s4MDAwMDAwMDAwMDE7ZXhwPTMzMTEzOTI0NzI7YWxnbz1obWFjLXNoYTI1NjtzaWc9emZGV2xtTktKVDNPQk1YMk93MjNUVHNxdHZSSlJXY0I0V1Vodk1vYnA1bz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算术运算符</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赋值运算符在JavaScript中用于将值赋给变量，包括简单赋值和复合赋值。它们使得变量能够存储数据，并在程序执行过程中更新其值，是编程逻辑的基础。</a:t>
            </a:r>
            <a:endParaRPr lang="en-US" sz="1440" dirty="0"/>
          </a:p>
        </p:txBody>
      </p:sp>
      <p:pic>
        <p:nvPicPr>
          <p:cNvPr id="6" name="Image 1" descr="https://sgw-dx.xf-yun.com/api/v1/sparkdesk/_1734592475928b38b17cc80e441b7b3229099e841b319.jpg?authorization=c2ltcGxlLWp3dCBhaz1zcGFya2Rlc2s4MDAwMDAwMDAwMDE7ZXhwPTMzMTEzOTI0NzU7YWxnbz1obWFjLXNoYTI1NjtzaWc9aTZZbjJlSEtzZnBsVDFocTVqdDFSWHo2dlRoZEcwL3FXN1BTRVlnMlUvTT0=&amp;x_location=7YfmxI7B7uKO7jlRxIftd60Ze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赋值运算符</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比较运算符用于判断两个值的关系，如等于、不等于、大于等；逻辑运算符则用于执行逻辑操作，如逻辑与、逻辑或和逻辑非。这些运算符帮助开发者进行条件判断和逻辑推理。</a:t>
            </a:r>
            <a:endParaRPr lang="en-US" sz="1440" dirty="0"/>
          </a:p>
        </p:txBody>
      </p:sp>
      <p:pic>
        <p:nvPicPr>
          <p:cNvPr id="9" name="Image 2" descr="https://sgw-dx.xf-yun.com/api/v1/sparkdesk/_17345924785703dffcc6e62814aa590b5f372a3fe8f0d.jpg?authorization=c2ltcGxlLWp3dCBhaz1zcGFya2Rlc2s4MDAwMDAwMDAwMDE7ZXhwPTMzMTEzOTI0Nzg7YWxnbz1obWFjLXNoYTI1NjtzaWc9WHB4VnpPSGZOdEY5NGJrZzBlZUphS3UwaHg5R3p5b2ovRG0xSVA0SGVObz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比较与逻辑运算符</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算术运算符是JavaScript中用于执行基本数学运算的符号，包括加法、减法、乘法、除法和取模等。这些运算符允许开发者进行数值计算，是编程中不可或缺的一部分。</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20202" y="1810315"/>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66844"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34968" y="1810315"/>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81610" y="1764595"/>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20354"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JavaScript起源与特性</a:t>
            </a:r>
            <a:endParaRPr lang="en-US" sz="1440" dirty="0"/>
          </a:p>
        </p:txBody>
      </p:sp>
      <p:sp>
        <p:nvSpPr>
          <p:cNvPr id="9" name="Text 7"/>
          <p:cNvSpPr/>
          <p:nvPr/>
        </p:nvSpPr>
        <p:spPr>
          <a:xfrm>
            <a:off x="966996"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34846" y="243881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JavaScript语法</a:t>
            </a:r>
            <a:endParaRPr lang="en-US" sz="1440" dirty="0"/>
          </a:p>
        </p:txBody>
      </p:sp>
      <p:sp>
        <p:nvSpPr>
          <p:cNvPr id="11" name="Text 9"/>
          <p:cNvSpPr/>
          <p:nvPr/>
        </p:nvSpPr>
        <p:spPr>
          <a:xfrm>
            <a:off x="4781488" y="239309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20281"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JavaScript函数</a:t>
            </a:r>
            <a:endParaRPr lang="en-US" sz="1440" dirty="0"/>
          </a:p>
        </p:txBody>
      </p:sp>
      <p:sp>
        <p:nvSpPr>
          <p:cNvPr id="13" name="Text 11"/>
          <p:cNvSpPr/>
          <p:nvPr/>
        </p:nvSpPr>
        <p:spPr>
          <a:xfrm>
            <a:off x="966924"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34846" y="3067310"/>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操作JavaScript事件</a:t>
            </a:r>
            <a:endParaRPr lang="en-US" sz="1440" dirty="0"/>
          </a:p>
        </p:txBody>
      </p:sp>
      <p:sp>
        <p:nvSpPr>
          <p:cNvPr id="15" name="Text 13"/>
          <p:cNvSpPr/>
          <p:nvPr/>
        </p:nvSpPr>
        <p:spPr>
          <a:xfrm>
            <a:off x="4781488" y="3021590"/>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520091" y="3695808"/>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综合实例</a:t>
            </a:r>
            <a:endParaRPr lang="en-US" sz="1440" dirty="0"/>
          </a:p>
        </p:txBody>
      </p:sp>
      <p:sp>
        <p:nvSpPr>
          <p:cNvPr id="17" name="Text 15"/>
          <p:cNvSpPr/>
          <p:nvPr/>
        </p:nvSpPr>
        <p:spPr>
          <a:xfrm>
            <a:off x="966733" y="3650088"/>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JavaScript函数</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函数声明</a:t>
            </a:r>
            <a:endParaRPr lang="en-US" sz="1440" dirty="0"/>
          </a:p>
        </p:txBody>
      </p:sp>
      <p:sp>
        <p:nvSpPr>
          <p:cNvPr id="3" name="Shape 1"/>
          <p:cNvSpPr/>
          <p:nvPr/>
        </p:nvSpPr>
        <p:spPr>
          <a:xfrm>
            <a:off x="931010"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4" name="Shape 2"/>
          <p:cNvSpPr/>
          <p:nvPr/>
        </p:nvSpPr>
        <p:spPr>
          <a:xfrm>
            <a:off x="637864" y="1138754"/>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5" name="Shape 3"/>
          <p:cNvSpPr/>
          <p:nvPr/>
        </p:nvSpPr>
        <p:spPr>
          <a:xfrm>
            <a:off x="627162" y="1138754"/>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6" name="Text 4"/>
          <p:cNvSpPr/>
          <p:nvPr/>
        </p:nvSpPr>
        <p:spPr>
          <a:xfrm>
            <a:off x="537280" y="1093034"/>
            <a:ext cx="543006"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Shape 5"/>
          <p:cNvSpPr/>
          <p:nvPr/>
        </p:nvSpPr>
        <p:spPr>
          <a:xfrm>
            <a:off x="2651634" y="2666540"/>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8" name="Shape 6"/>
          <p:cNvSpPr/>
          <p:nvPr/>
        </p:nvSpPr>
        <p:spPr>
          <a:xfrm>
            <a:off x="2640931" y="2666540"/>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9" name="Text 7"/>
          <p:cNvSpPr/>
          <p:nvPr/>
        </p:nvSpPr>
        <p:spPr>
          <a:xfrm>
            <a:off x="2552583" y="2620820"/>
            <a:ext cx="566988"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0" name="Shape 8"/>
          <p:cNvSpPr/>
          <p:nvPr/>
        </p:nvSpPr>
        <p:spPr>
          <a:xfrm>
            <a:off x="4767525" y="1144931"/>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005CC5">
              <a:alpha val="50000"/>
            </a:srgbClr>
          </a:solidFill>
          <a:ln/>
        </p:spPr>
      </p:sp>
      <p:sp>
        <p:nvSpPr>
          <p:cNvPr id="11" name="Shape 9"/>
          <p:cNvSpPr/>
          <p:nvPr/>
        </p:nvSpPr>
        <p:spPr>
          <a:xfrm>
            <a:off x="4756823" y="1144931"/>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005CC5"/>
          </a:solidFill>
          <a:ln/>
        </p:spPr>
      </p:sp>
      <p:sp>
        <p:nvSpPr>
          <p:cNvPr id="12" name="Text 10"/>
          <p:cNvSpPr/>
          <p:nvPr/>
        </p:nvSpPr>
        <p:spPr>
          <a:xfrm>
            <a:off x="4659330" y="1093034"/>
            <a:ext cx="590969" cy="48463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3" name="Shape 11"/>
          <p:cNvSpPr/>
          <p:nvPr/>
        </p:nvSpPr>
        <p:spPr>
          <a:xfrm>
            <a:off x="3299836"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14" name="Shape 12"/>
          <p:cNvSpPr/>
          <p:nvPr/>
        </p:nvSpPr>
        <p:spPr>
          <a:xfrm>
            <a:off x="5656511" y="2447708"/>
            <a:ext cx="2356811" cy="0"/>
          </a:xfrm>
          <a:custGeom>
            <a:avLst/>
            <a:gdLst/>
            <a:ahLst/>
            <a:cxnLst/>
            <a:rect l="l" t="t" r="r" b="b"/>
            <a:pathLst>
              <a:path w="2356811">
                <a:moveTo>
                  <a:pt x="2356811" y="0"/>
                </a:moveTo>
                <a:moveTo>
                  <a:pt x="2356811" y="0"/>
                </a:moveTo>
                <a:lnTo>
                  <a:pt x="0" y="0"/>
                </a:lnTo>
              </a:path>
            </a:pathLst>
          </a:custGeom>
          <a:noFill/>
          <a:ln w="19050">
            <a:solidFill>
              <a:srgbClr val="005CC5"/>
            </a:solidFill>
            <a:prstDash val="solid"/>
            <a:headEnd type="arrow"/>
            <a:tailEnd type="arrow"/>
          </a:ln>
        </p:spPr>
      </p:sp>
      <p:sp>
        <p:nvSpPr>
          <p:cNvPr id="15" name="Text 13"/>
          <p:cNvSpPr/>
          <p:nvPr/>
        </p:nvSpPr>
        <p:spPr>
          <a:xfrm>
            <a:off x="1132554" y="966385"/>
            <a:ext cx="32918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函数声明的基本语法</a:t>
            </a:r>
            <a:endParaRPr lang="en-US" sz="1440" dirty="0"/>
          </a:p>
        </p:txBody>
      </p:sp>
      <p:sp>
        <p:nvSpPr>
          <p:cNvPr id="16" name="Text 14"/>
          <p:cNvSpPr/>
          <p:nvPr/>
        </p:nvSpPr>
        <p:spPr>
          <a:xfrm>
            <a:off x="1132554" y="1313239"/>
            <a:ext cx="3291840" cy="106070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在JavaScript中，函数声明是通过`function`关键词进行的。其语法格式为`function 函数名(参数1, 参数2, ...) { // 函数体 }`，这是定义一个函数的标准方式。</a:t>
            </a:r>
            <a:endParaRPr lang="en-US" sz="1440" dirty="0"/>
          </a:p>
        </p:txBody>
      </p:sp>
      <p:sp>
        <p:nvSpPr>
          <p:cNvPr id="17" name="Text 15"/>
          <p:cNvSpPr/>
          <p:nvPr/>
        </p:nvSpPr>
        <p:spPr>
          <a:xfrm>
            <a:off x="3196290" y="2539757"/>
            <a:ext cx="329176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无参数的函数示例</a:t>
            </a:r>
            <a:endParaRPr lang="en-US" sz="1440" dirty="0"/>
          </a:p>
        </p:txBody>
      </p:sp>
      <p:sp>
        <p:nvSpPr>
          <p:cNvPr id="18" name="Text 16"/>
          <p:cNvSpPr/>
          <p:nvPr/>
        </p:nvSpPr>
        <p:spPr>
          <a:xfrm>
            <a:off x="3196215" y="2886683"/>
            <a:ext cx="3291840" cy="12801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例如，定义一个名为`myFunction1`的函数，代码如下：`function myFunction1() { alert("我的第一个函数！"); }`。这个函数没有参数，当调用时会弹出一个警告框显示“我的第一个函数！”。</a:t>
            </a:r>
            <a:endParaRPr lang="en-US" sz="1440" dirty="0"/>
          </a:p>
        </p:txBody>
      </p:sp>
      <p:sp>
        <p:nvSpPr>
          <p:cNvPr id="19" name="Text 17"/>
          <p:cNvSpPr/>
          <p:nvPr/>
        </p:nvSpPr>
        <p:spPr>
          <a:xfrm>
            <a:off x="5314241" y="966385"/>
            <a:ext cx="3292479"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函数声明的作用</a:t>
            </a:r>
            <a:endParaRPr lang="en-US" sz="1440" dirty="0"/>
          </a:p>
        </p:txBody>
      </p:sp>
      <p:sp>
        <p:nvSpPr>
          <p:cNvPr id="20" name="Text 18"/>
          <p:cNvSpPr/>
          <p:nvPr/>
        </p:nvSpPr>
        <p:spPr>
          <a:xfrm>
            <a:off x="5314880" y="1313239"/>
            <a:ext cx="3291840"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函数声明的主要作用是封装一段可重复使用的代码块，通过函数名进行调用，提高代码的可读性和可维护性。</a:t>
            </a:r>
            <a:endParaRPr lang="en-US" sz="144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函数表达式</a:t>
            </a:r>
            <a:endParaRPr lang="en-US" sz="1440" dirty="0"/>
          </a:p>
        </p:txBody>
      </p:sp>
      <p:pic>
        <p:nvPicPr>
          <p:cNvPr id="3" name="Image 0" descr="https://sgw-dx.xf-yun.com/api/v1/sparkdesk/_17345924774548318216299694593a9a5ee398b771d72.jpg?authorization=c2ltcGxlLWp3dCBhaz1zcGFya2Rlc2s4MDAwMDAwMDAwMDE7ZXhwPTMzMTEzOTI0Nzc7YWxnbz1obWFjLXNoYTI1NjtzaWc9TUg4T1Q3UnJQYkxDZDBRS3N5RWtXYkxlb2toRVN4THdYOXlXM0g4dkJGMD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函数表达式的定义</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函数表达式的语法格式主要包括三部分：关键字`function`、参数列表和函数体。其中，参数列表用于接收外部传入的数据，函数体则是对数据进行处理并返回结果的地方。</a:t>
            </a:r>
            <a:endParaRPr lang="en-US" sz="1440" dirty="0"/>
          </a:p>
        </p:txBody>
      </p:sp>
      <p:pic>
        <p:nvPicPr>
          <p:cNvPr id="6" name="Image 1" descr="https://sgw-dx.xf-yun.com/api/v1/sparkdesk/_1734592480113756270338d7c4d7a87ec21d586d8b443.jpg?authorization=c2ltcGxlLWp3dCBhaz1zcGFya2Rlc2s4MDAwMDAwMDAwMDE7ZXhwPTMzMTEzOTI0ODA7YWxnbz1obWFjLXNoYTI1NjtzaWc9VjhNYTZCQ01hNndRSXdUYXR2ZmpURXR6bUQ0TnByTjU4dlp3VU0vNmVjbz0=&amp;x_location=7YfmxI7B7uKO7jlRxIftd60Ze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函数表达式的语法格式</a:t>
            </a:r>
            <a:endParaRPr lang="en-US" sz="1440" dirty="0"/>
          </a:p>
        </p:txBody>
      </p:sp>
      <p:sp>
        <p:nvSpPr>
          <p:cNvPr id="8" name="Text 4"/>
          <p:cNvSpPr/>
          <p:nvPr/>
        </p:nvSpPr>
        <p:spPr>
          <a:xfrm>
            <a:off x="6031158" y="1500390"/>
            <a:ext cx="2656902"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例如，我们可以使用函数表达式来定义一个计算两个数乘积的函数。在这个例子中，我们首先定义了一个名为`multiply`的变量，然后将其赋值为一个接受两个参数`a`和`b`的匿名函数，最后返回这两个参数的乘积。</a:t>
            </a:r>
            <a:endParaRPr lang="en-US" sz="1440" dirty="0"/>
          </a:p>
        </p:txBody>
      </p:sp>
      <p:pic>
        <p:nvPicPr>
          <p:cNvPr id="9" name="Image 2" descr="https://sgw-dx.xf-yun.com/api/v1/sparkdesk/_17345924827788cd56f667b1e43b88f01de35c1e508a5.jpg?authorization=c2ltcGxlLWp3dCBhaz1zcGFya2Rlc2s4MDAwMDAwMDAwMDE7ZXhwPTMzMTEzOTI0ODI7YWxnbz1obWFjLXNoYTI1NjtzaWc9YTZSUEZrVkYzR3Z5T0FEbWs2MTFidk0zV3lyK2VrR1JJN3huMXZPamNHRT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函数表达式的应用实例</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函数表达式是JavaScript中定义函数的一种方式，它允许将一个匿名函数赋值给变量。这种方式使得函数可以在不具名的情况下被创建和使用，提高了代码的灵活性和可读性。</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函数构造器</a:t>
            </a:r>
            <a:endParaRPr lang="en-US" sz="1440" dirty="0"/>
          </a:p>
        </p:txBody>
      </p:sp>
      <p:pic>
        <p:nvPicPr>
          <p:cNvPr id="3" name="Image 0" descr="https://sgw-dx.xf-yun.com/api/v1/sparkdesk/_17345924885796d5e7f6bad6645c3bf1d5ffe51a9bbc4.jpg?authorization=c2ltcGxlLWp3dCBhaz1zcGFya2Rlc2s4MDAwMDAwMDAwMDE7ZXhwPTMzMTEzOTI0ODg7YWxnbz1obWFjLXNoYTI1NjtzaWc9TU02Nml2ZGZHajhoL0NJSFJpRUZDZitoUWFLOWoxVklBNFpMejlwZEhLUT0=&amp;x_location=7YfmxI7B7uKO7jlRxIftd60Ze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函数构造器定义</a:t>
            </a:r>
            <a:endParaRPr lang="en-US" sz="1440" dirty="0"/>
          </a:p>
        </p:txBody>
      </p:sp>
      <p:sp>
        <p:nvSpPr>
          <p:cNvPr id="5" name="Text 2"/>
          <p:cNvSpPr/>
          <p:nvPr/>
        </p:nvSpPr>
        <p:spPr>
          <a:xfrm>
            <a:off x="822960"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函数构造器是JavaScript中一种独特的定义函数的方式，它允许开发者动态地创建新的函数。通过`Function`构造器，可以指定函数的参数和函数体，从而灵活地构建出所需的功能。</a:t>
            </a:r>
            <a:endParaRPr lang="en-US" sz="1440" dirty="0"/>
          </a:p>
        </p:txBody>
      </p:sp>
      <p:pic>
        <p:nvPicPr>
          <p:cNvPr id="6" name="Image 1" descr="https://sgw-dx.xf-yun.com/api/v1/sparkdesk/_1734592911581f970cdabc45c4177b9970a14318bc211.jpg?authorization=c2ltcGxlLWp3dCBhaz1zcGFya2Rlc2s4MDAwMDAwMDAwMDE7ZXhwPTMzMTEzOTI5MTE7YWxnbz1obWFjLXNoYTI1NjtzaWc9VSt0bTlBTnJrTWc0U1FMYTJvM2FJVkM4ajVzMDdxeDU0S0dCVVA5UGRmST0=&amp;x_location=7YfmxI7B7uKO7jlRxIftd60Ze5D="/>
          <p:cNvPicPr>
            <a:picLocks noChangeAspect="1"/>
          </p:cNvPicPr>
          <p:nvPr/>
        </p:nvPicPr>
        <p:blipFill>
          <a:blip r:embed="rId5"/>
          <a:srcRect t="62" b="62"/>
          <a:stretch/>
        </p:blipFill>
        <p:spPr>
          <a:xfrm>
            <a:off x="3466980" y="1088132"/>
            <a:ext cx="2283193" cy="1282693"/>
          </a:xfrm>
          <a:prstGeom prst="rect">
            <a:avLst/>
          </a:prstGeom>
        </p:spPr>
      </p:pic>
      <p:sp>
        <p:nvSpPr>
          <p:cNvPr id="7" name="Text 3"/>
          <p:cNvSpPr/>
          <p:nvPr/>
        </p:nvSpPr>
        <p:spPr>
          <a:xfrm>
            <a:off x="3328416" y="2446016"/>
            <a:ext cx="2487168"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函数构造器的使用</a:t>
            </a:r>
            <a:endParaRPr lang="en-US" sz="1440" dirty="0"/>
          </a:p>
        </p:txBody>
      </p:sp>
      <p:sp>
        <p:nvSpPr>
          <p:cNvPr id="8" name="Text 4"/>
          <p:cNvSpPr/>
          <p:nvPr/>
        </p:nvSpPr>
        <p:spPr>
          <a:xfrm>
            <a:off x="3401568" y="2773736"/>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使用函数构造器时，需要将函数的参数作为字符串传递给构造器，并将函数体作为最后一个参数。这种方式虽然强大，但通常不推荐用于日常开发，因为它可能导致代码难以阅读和维护。</a:t>
            </a:r>
            <a:endParaRPr lang="en-US" sz="1440" dirty="0"/>
          </a:p>
        </p:txBody>
      </p:sp>
      <p:pic>
        <p:nvPicPr>
          <p:cNvPr id="9" name="Image 2" descr="https://sgw-dx.xf-yun.com/api/v1/sparkdesk/_17345924946142968b69cf2ed462ca0585bb93abc1ec6.jpg?authorization=c2ltcGxlLWp3dCBhaz1zcGFya2Rlc2s4MDAwMDAwMDAwMDE7ZXhwPTMzMTEzOTI0OTQ7YWxnbz1obWFjLXNoYTI1NjtzaWc9Q2lKaXVySzl4eVBNNzZDUUgvSkplQUVITHNpT2V6d1dyWXE1U3YyWk1pQT0=&amp;x_location=7YfmxI7B7uKO7jlRxIftd60Ze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20624"/>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函数构造器的优势与局限</a:t>
            </a:r>
            <a:endParaRPr lang="en-US" sz="1440" dirty="0"/>
          </a:p>
        </p:txBody>
      </p:sp>
      <p:sp>
        <p:nvSpPr>
          <p:cNvPr id="11" name="Text 6"/>
          <p:cNvSpPr/>
          <p:nvPr/>
        </p:nvSpPr>
        <p:spPr>
          <a:xfrm>
            <a:off x="5943600" y="2775208"/>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函数构造器提供了极大的灵活性，可以在运行时动态生成函数。然而，由于其语法的特殊性，使用不当可能会导致性能问题和代码可读性降低，因此在实际应用中需谨慎考虑。</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调用函数</a:t>
            </a:r>
            <a:endParaRPr lang="en-US" sz="1440" dirty="0"/>
          </a:p>
        </p:txBody>
      </p:sp>
      <p:pic>
        <p:nvPicPr>
          <p:cNvPr id="3" name="Image 0" descr="https://sgw-dx.xf-yun.com/api/v1/sparkdesk/_17345924926933e02f07ad7bc46bea50b7903bc0f2731.jpg?authorization=c2ltcGxlLWp3dCBhaz1zcGFya2Rlc2s4MDAwMDAwMDAwMDE7ZXhwPTMzMTEzOTI0OTI7YWxnbz1obWFjLXNoYTI1NjtzaWc9SVBlakV1OFhYV1NlOTBvUHlCbis1cmp6a0pQeWt3Rit2a0p1VDNMNGFBND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函数调用基础</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匿名函数是没有名称的函数，通常赋值给变量后再通过变量名调用。这种方式常用于需要临时定义并立即使用的函数场景，增加了代码的灵活性和可读性。</a:t>
            </a:r>
            <a:endParaRPr lang="en-US" sz="1440" dirty="0"/>
          </a:p>
        </p:txBody>
      </p:sp>
      <p:pic>
        <p:nvPicPr>
          <p:cNvPr id="6" name="Image 1" descr="https://sgw-dx.xf-yun.com/api/v1/sparkdesk/_1734592497554cdb1c05ebcc343e79c6c950ebe27385f.jpg?authorization=c2ltcGxlLWp3dCBhaz1zcGFya2Rlc2s4MDAwMDAwMDAwMDE7ZXhwPTMzMTEzOTI0OTc7YWxnbz1obWFjLXNoYTI1NjtzaWc9eGJuMnZHTFA2WDVDb0lRS2loVkkwYW9PaWh3WU1FUFZYZmNhbUVTeFBqND0=&amp;x_location=7YfmxI7B7uKO7jlRxIftd60Ze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匿名函数调用</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函数调用时，可以将一个或多个参数传递给函数，这些参数作为函数内部操作的数据源。参数的传递可以是值传递也可以是引用传递，具体取决于参数的类型。</a:t>
            </a:r>
            <a:endParaRPr lang="en-US" sz="1440" dirty="0"/>
          </a:p>
        </p:txBody>
      </p:sp>
      <p:pic>
        <p:nvPicPr>
          <p:cNvPr id="9" name="Image 2" descr="https://sgw-dx.xf-yun.com/api/v1/sparkdesk/_17345925019764676e2ebfef04d259deebdc43181b278.jpg?authorization=c2ltcGxlLWp3dCBhaz1zcGFya2Rlc2s4MDAwMDAwMDAwMDE7ZXhwPTMzMTEzOTI1MDI7YWxnbz1obWFjLXNoYTI1NjtzaWc9ZUlPam5DZ3BQeW4rQU9iRTBOK0QzWTdXZ0RZdjlJbUcreVd6eUVBNjB2VT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参数传递机制</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在JavaScript中，调用函数是通过函数名后跟括号实现的，括号内可以包含零个或多个参数。这种调用方式是执行函数代码、传递数据给函数的主要手段。</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函数参数</a:t>
            </a:r>
            <a:endParaRPr lang="en-US" sz="1440" dirty="0"/>
          </a:p>
        </p:txBody>
      </p:sp>
      <p:pic>
        <p:nvPicPr>
          <p:cNvPr id="3" name="Image 0" descr="https://sgw-dx.xf-yun.com/api/v1/sparkdesk/_1734592516431ec0283eb73f443ec8e73d11af1113e98.jpg?authorization=c2ltcGxlLWp3dCBhaz1zcGFya2Rlc2s4MDAwMDAwMDAwMDE7ZXhwPTMzMTEzOTI1MTY7YWxnbz1obWFjLXNoYTI1NjtzaWc9ZS93bythRU1HdEdiSHhDdFB2a0xoWG1aUGdqUHJMRjJqUFdBZ240aldmST0=&amp;x_location=7YfmxI7B7uKO7jlRxIftd60Ze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显式参数与隐式参数</a:t>
            </a:r>
            <a:endParaRPr lang="en-US" sz="1440" dirty="0"/>
          </a:p>
        </p:txBody>
      </p:sp>
      <p:sp>
        <p:nvSpPr>
          <p:cNvPr id="5" name="Text 2"/>
          <p:cNvSpPr/>
          <p:nvPr/>
        </p:nvSpPr>
        <p:spPr>
          <a:xfrm>
            <a:off x="3485040" y="1427243"/>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JavaScript函数的参数分为显式和隐式两种。显式参数在函数定义时指定，而隐式参数是在函数调用时传递的。理解这两种参数有助于更好地控制函数的行为和输出。</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参数规则解析</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当函数的显式参数少于隐式参数时，多余的隐式参数被视为`undefined`；相等时，参数一一对应；多于时，缺失的显式参数同样为`undefined`。这一规则对于编写灵活的函数至关重要。</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arguments对象的应用</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`arguments`对象是JavaScript中一个特殊的内置对象，它包含了函数被调用时传入的所有参数。通过遍历`arguments`对象，可以方便地访问和处理函数的参数列表。</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函数范围</a:t>
            </a:r>
            <a:endParaRPr lang="en-US" sz="1440" dirty="0"/>
          </a:p>
        </p:txBody>
      </p:sp>
      <p:sp>
        <p:nvSpPr>
          <p:cNvPr id="3" name="Text 1"/>
          <p:cNvSpPr/>
          <p:nvPr/>
        </p:nvSpPr>
        <p:spPr>
          <a:xfrm>
            <a:off x="886148" y="1536231"/>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参数的作用域</a:t>
            </a:r>
            <a:endParaRPr lang="en-US" sz="1440" dirty="0"/>
          </a:p>
        </p:txBody>
      </p:sp>
      <p:sp>
        <p:nvSpPr>
          <p:cNvPr id="4" name="Text 2"/>
          <p:cNvSpPr/>
          <p:nvPr/>
        </p:nvSpPr>
        <p:spPr>
          <a:xfrm>
            <a:off x="886148" y="1920279"/>
            <a:ext cx="2212848" cy="155448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在JavaScript中，函数的参数是局部变量，仅在函数内部有效。当通过值传递参数时，函数内部的修改不会影响到外部传入的参数变量的值。</a:t>
            </a:r>
            <a:endParaRPr lang="en-US" sz="1440" dirty="0"/>
          </a:p>
        </p:txBody>
      </p:sp>
      <p:sp>
        <p:nvSpPr>
          <p:cNvPr id="5" name="Shape 3"/>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Text 4"/>
          <p:cNvSpPr/>
          <p:nvPr/>
        </p:nvSpPr>
        <p:spPr>
          <a:xfrm>
            <a:off x="813116" y="1076047"/>
            <a:ext cx="554470"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3502092" y="1527087"/>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对象作为参数</a:t>
            </a:r>
            <a:endParaRPr lang="en-US" sz="1440" dirty="0"/>
          </a:p>
        </p:txBody>
      </p:sp>
      <p:sp>
        <p:nvSpPr>
          <p:cNvPr id="8" name="Text 6"/>
          <p:cNvSpPr/>
          <p:nvPr/>
        </p:nvSpPr>
        <p:spPr>
          <a:xfrm>
            <a:off x="3502092" y="1920279"/>
            <a:ext cx="2212848" cy="155448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JavaScript允许通过对象传递参数，此时在函数内部对对象属性的修改会直接影响到初始的对象。这种方式使得对象的属性成为了全局变量。</a:t>
            </a:r>
            <a:endParaRPr lang="en-US" sz="1440" dirty="0"/>
          </a:p>
        </p:txBody>
      </p:sp>
      <p:sp>
        <p:nvSpPr>
          <p:cNvPr id="9" name="Shape 7"/>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0" name="Text 8"/>
          <p:cNvSpPr/>
          <p:nvPr/>
        </p:nvSpPr>
        <p:spPr>
          <a:xfrm>
            <a:off x="3447228" y="1076047"/>
            <a:ext cx="5175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Text 9"/>
          <p:cNvSpPr/>
          <p:nvPr/>
        </p:nvSpPr>
        <p:spPr>
          <a:xfrm>
            <a:off x="6118036" y="1527087"/>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作用域链与闭包</a:t>
            </a:r>
            <a:endParaRPr lang="en-US" sz="1440" dirty="0"/>
          </a:p>
        </p:txBody>
      </p:sp>
      <p:sp>
        <p:nvSpPr>
          <p:cNvPr id="12" name="Text 10"/>
          <p:cNvSpPr/>
          <p:nvPr/>
        </p:nvSpPr>
        <p:spPr>
          <a:xfrm>
            <a:off x="6118036" y="1920279"/>
            <a:ext cx="2212848" cy="210312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作用域链是JavaScript中的一个重要概念，它决定了变量的访问权限。闭包则是一种特殊的函数，它可以记住并访问其词法作用域中的变量，即使这个函数在其词法作用域之外被调用。</a:t>
            </a:r>
            <a:endParaRPr lang="en-US" sz="1440" dirty="0"/>
          </a:p>
        </p:txBody>
      </p:sp>
      <p:sp>
        <p:nvSpPr>
          <p:cNvPr id="13" name="Shape 11"/>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4" name="Text 12"/>
          <p:cNvSpPr/>
          <p:nvPr/>
        </p:nvSpPr>
        <p:spPr>
          <a:xfrm>
            <a:off x="6090604" y="1076047"/>
            <a:ext cx="479885"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操作JavaScript事件</a:t>
            </a:r>
            <a:endParaRPr lang="en-US" sz="144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常见事件</a:t>
            </a:r>
            <a:endParaRPr lang="en-US" sz="1440" dirty="0"/>
          </a:p>
        </p:txBody>
      </p:sp>
      <p:pic>
        <p:nvPicPr>
          <p:cNvPr id="3" name="Image 0" descr="https://sgw-dx.xf-yun.com/api/v1/sparkdesk/_1734592513677a6623cfbff64412cbffc6f5edbe89c07.jpg?authorization=c2ltcGxlLWp3dCBhaz1zcGFya2Rlc2s4MDAwMDAwMDAwMDE7ZXhwPTMzMTEzOTI1MTM7YWxnbz1obWFjLXNoYTI1NjtzaWc9VE5kTkw0M2VaUGNwOHI2QnhtYUhQM2UzbEVPNUdUWXFKNVJDaGd5RmhIQT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HTML元素交互事件</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鼠标相关事件如`onmouseover`和`onmouseout`，它们分别在用户将鼠标移动到HTML元素上和从元素上移开时触发，常用于实现元素的视觉反馈或提示信息的显示。</a:t>
            </a:r>
            <a:endParaRPr lang="en-US" sz="1440" dirty="0"/>
          </a:p>
        </p:txBody>
      </p:sp>
      <p:pic>
        <p:nvPicPr>
          <p:cNvPr id="6" name="Image 1" descr="https://sgw-dx.xf-yun.com/api/v1/sparkdesk/_17345925168849b215a80930c464aa1d86ccca7a5b99b.jpg?authorization=c2ltcGxlLWp3dCBhaz1zcGFya2Rlc2s4MDAwMDAwMDAwMDE7ZXhwPTMzMTEzOTI1MTY7YWxnbz1obWFjLXNoYTI1NjtzaWc9UTFxLzRSOU83dGswK0RPRWFMSjBjVVhCTk1HZHhqcWo0SzFNNlpITCtUST0=&amp;x_location=7YfmxI7B7uKO7jlRxIftd60Ze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鼠标相关事件</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`onkeydown`事件在用户按下键盘按键时触发，而`onload`事件则在浏览器完成页面加载后触发。这些事件使得网页能够响应用户的键盘操作并执行初始化脚本。</a:t>
            </a:r>
            <a:endParaRPr lang="en-US" sz="1440" dirty="0"/>
          </a:p>
        </p:txBody>
      </p:sp>
      <p:pic>
        <p:nvPicPr>
          <p:cNvPr id="9" name="Image 2" descr="https://sgw-dx.xf-yun.com/api/v1/sparkdesk/_17345925211509631134bdee14b90aad54309b30ed4f0.jpg?authorization=c2ltcGxlLWp3dCBhaz1zcGFya2Rlc2s4MDAwMDAwMDAwMDE7ZXhwPTMzMTEzOTI1MjE7YWxnbz1obWFjLXNoYTI1NjtzaWc9ZTZTRFpTQ3BIYXF0RVBpQmZKTkx6R1JnUVJtd0lEdElPWWFGcXZmTEM2Zz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键盘与加载事件</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HTML元素交互事件包括`onchange`、`onclick`等，这些事件允许开发者在用户与网页元素进行交互时执行特定的脚本或动作，从而增强用户体验和页面的动态性。</a:t>
            </a:r>
            <a:endParaRPr lang="en-US" sz="144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事件操作</a:t>
            </a:r>
            <a:endParaRPr lang="en-US" sz="1440" dirty="0"/>
          </a:p>
        </p:txBody>
      </p:sp>
      <p:sp>
        <p:nvSpPr>
          <p:cNvPr id="3" name="Shape 1"/>
          <p:cNvSpPr/>
          <p:nvPr/>
        </p:nvSpPr>
        <p:spPr>
          <a:xfrm>
            <a:off x="429475" y="979273"/>
            <a:ext cx="8184444" cy="3578175"/>
          </a:xfrm>
          <a:custGeom>
            <a:avLst/>
            <a:gdLst/>
            <a:ahLst/>
            <a:cxnLst/>
            <a:rect l="l" t="t" r="r" b="b"/>
            <a:pathLst>
              <a:path w="8184444" h="3578175">
                <a:moveTo>
                  <a:pt x="0" y="0"/>
                </a:moveTo>
                <a:moveTo>
                  <a:pt x="0" y="0"/>
                </a:moveTo>
                <a:lnTo>
                  <a:pt x="8184444" y="0"/>
                </a:lnTo>
                <a:lnTo>
                  <a:pt x="8184444" y="3578175"/>
                </a:lnTo>
                <a:lnTo>
                  <a:pt x="0" y="3578175"/>
                </a:lnTo>
                <a:close/>
              </a:path>
            </a:pathLst>
          </a:custGeom>
          <a:solidFill>
            <a:srgbClr val="000000">
              <a:alpha val="0"/>
            </a:srgbClr>
          </a:solidFill>
          <a:ln/>
        </p:spPr>
      </p:sp>
      <p:sp>
        <p:nvSpPr>
          <p:cNvPr id="4" name="Shape 2"/>
          <p:cNvSpPr/>
          <p:nvPr/>
        </p:nvSpPr>
        <p:spPr>
          <a:xfrm>
            <a:off x="1057755"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5" name="Shape 3"/>
          <p:cNvSpPr/>
          <p:nvPr/>
        </p:nvSpPr>
        <p:spPr>
          <a:xfrm rot="5400000">
            <a:off x="738465"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6" name="Shape 4"/>
          <p:cNvSpPr/>
          <p:nvPr/>
        </p:nvSpPr>
        <p:spPr>
          <a:xfrm>
            <a:off x="841314"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7" name="Text 5"/>
          <p:cNvSpPr/>
          <p:nvPr/>
        </p:nvSpPr>
        <p:spPr>
          <a:xfrm>
            <a:off x="841314"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057755"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事件冒泡机制</a:t>
            </a:r>
            <a:endParaRPr lang="en-US" sz="1440" dirty="0"/>
          </a:p>
        </p:txBody>
      </p:sp>
      <p:sp>
        <p:nvSpPr>
          <p:cNvPr id="9" name="Text 7"/>
          <p:cNvSpPr/>
          <p:nvPr/>
        </p:nvSpPr>
        <p:spPr>
          <a:xfrm>
            <a:off x="1057755" y="2255641"/>
            <a:ext cx="2191977"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事件冒泡是HTML元素事件处理的一种机制，当一个元素触发事件时，该事件会从触发元素开始向上传递至根元素，允许多个元素响应同一事件。</a:t>
            </a:r>
            <a:endParaRPr lang="en-US" sz="1440" dirty="0"/>
          </a:p>
        </p:txBody>
      </p:sp>
      <p:sp>
        <p:nvSpPr>
          <p:cNvPr id="10" name="Shape 8"/>
          <p:cNvSpPr/>
          <p:nvPr/>
        </p:nvSpPr>
        <p:spPr>
          <a:xfrm>
            <a:off x="6111817"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11" name="Shape 9"/>
          <p:cNvSpPr/>
          <p:nvPr/>
        </p:nvSpPr>
        <p:spPr>
          <a:xfrm rot="5400000">
            <a:off x="5792528" y="1471992"/>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12" name="Shape 10"/>
          <p:cNvSpPr/>
          <p:nvPr/>
        </p:nvSpPr>
        <p:spPr>
          <a:xfrm>
            <a:off x="5895376" y="1305980"/>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13" name="Text 11"/>
          <p:cNvSpPr/>
          <p:nvPr/>
        </p:nvSpPr>
        <p:spPr>
          <a:xfrm>
            <a:off x="5895376" y="1192655"/>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4" name="Text 12"/>
          <p:cNvSpPr/>
          <p:nvPr/>
        </p:nvSpPr>
        <p:spPr>
          <a:xfrm>
            <a:off x="6111817"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控制事件默认行为</a:t>
            </a:r>
            <a:endParaRPr lang="en-US" sz="1440" dirty="0"/>
          </a:p>
        </p:txBody>
      </p:sp>
      <p:sp>
        <p:nvSpPr>
          <p:cNvPr id="15" name="Text 13"/>
          <p:cNvSpPr/>
          <p:nvPr/>
        </p:nvSpPr>
        <p:spPr>
          <a:xfrm>
            <a:off x="6111817"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事件的默认行为指的是浏览器对特定事件的标准响应，如链接的点击跳转。使用`event.preventDefault();`方法可取消这些默认行为，实现自定义操作。</a:t>
            </a:r>
            <a:endParaRPr lang="en-US" sz="1440" dirty="0"/>
          </a:p>
        </p:txBody>
      </p:sp>
      <p:sp>
        <p:nvSpPr>
          <p:cNvPr id="16" name="Shape 14"/>
          <p:cNvSpPr/>
          <p:nvPr/>
        </p:nvSpPr>
        <p:spPr>
          <a:xfrm>
            <a:off x="3584744" y="1192495"/>
            <a:ext cx="2191817" cy="3217382"/>
          </a:xfrm>
          <a:custGeom>
            <a:avLst/>
            <a:gdLst/>
            <a:ahLst/>
            <a:cxnLst/>
            <a:rect l="l" t="t" r="r" b="b"/>
            <a:pathLst>
              <a:path w="2191817" h="3217382">
                <a:moveTo>
                  <a:pt x="204709" y="0"/>
                </a:moveTo>
                <a:moveTo>
                  <a:pt x="204709" y="0"/>
                </a:moveTo>
                <a:lnTo>
                  <a:pt x="1987108" y="0"/>
                </a:lnTo>
                <a:quadBezTo>
                  <a:pt x="2191817" y="0"/>
                  <a:pt x="2191817" y="220811"/>
                </a:quadBezTo>
                <a:lnTo>
                  <a:pt x="2191817" y="2996571"/>
                </a:lnTo>
                <a:quadBezTo>
                  <a:pt x="2191817" y="3217382"/>
                  <a:pt x="1987108" y="3217382"/>
                </a:quadBezTo>
                <a:lnTo>
                  <a:pt x="204709" y="3217382"/>
                </a:lnTo>
                <a:quadBezTo>
                  <a:pt x="0" y="3217382"/>
                  <a:pt x="0" y="2996571"/>
                </a:quadBezTo>
                <a:lnTo>
                  <a:pt x="0" y="220811"/>
                </a:lnTo>
                <a:quadBezTo>
                  <a:pt x="0" y="0"/>
                  <a:pt x="204709" y="0"/>
                </a:quadBezTo>
                <a:close/>
              </a:path>
            </a:pathLst>
          </a:custGeom>
          <a:solidFill>
            <a:srgbClr val="005CC5">
              <a:alpha val="10000"/>
            </a:srgbClr>
          </a:solidFill>
          <a:ln w="9525">
            <a:solidFill>
              <a:srgbClr val="005CC5"/>
            </a:solidFill>
            <a:prstDash val="solid"/>
          </a:ln>
        </p:spPr>
      </p:sp>
      <p:sp>
        <p:nvSpPr>
          <p:cNvPr id="17" name="Text 15"/>
          <p:cNvSpPr/>
          <p:nvPr/>
        </p:nvSpPr>
        <p:spPr>
          <a:xfrm>
            <a:off x="3584744"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阻止事件冒泡</a:t>
            </a:r>
            <a:endParaRPr lang="en-US" sz="1440" dirty="0"/>
          </a:p>
        </p:txBody>
      </p:sp>
      <p:sp>
        <p:nvSpPr>
          <p:cNvPr id="18" name="Text 16"/>
          <p:cNvSpPr/>
          <p:nvPr/>
        </p:nvSpPr>
        <p:spPr>
          <a:xfrm>
            <a:off x="3584744" y="2255641"/>
            <a:ext cx="2191817" cy="1975104"/>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通过调用`event.stopPropagation()`或设置`event.cancelBubble=true;`可以有效阻止事件继续向上冒泡，从而避免不必要的父级元素事件处理。</a:t>
            </a:r>
            <a:endParaRPr lang="en-US" sz="1440" dirty="0"/>
          </a:p>
        </p:txBody>
      </p:sp>
      <p:sp>
        <p:nvSpPr>
          <p:cNvPr id="19" name="Shape 17"/>
          <p:cNvSpPr/>
          <p:nvPr/>
        </p:nvSpPr>
        <p:spPr>
          <a:xfrm rot="5400000">
            <a:off x="3265497"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4287F0"/>
          </a:solidFill>
          <a:ln/>
        </p:spPr>
      </p:sp>
      <p:sp>
        <p:nvSpPr>
          <p:cNvPr id="20" name="Shape 18"/>
          <p:cNvSpPr/>
          <p:nvPr/>
        </p:nvSpPr>
        <p:spPr>
          <a:xfrm>
            <a:off x="3368345"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5196FF"/>
          </a:solidFill>
          <a:ln/>
        </p:spPr>
      </p:sp>
      <p:sp>
        <p:nvSpPr>
          <p:cNvPr id="21" name="Text 19"/>
          <p:cNvSpPr/>
          <p:nvPr/>
        </p:nvSpPr>
        <p:spPr>
          <a:xfrm>
            <a:off x="3368345"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综合实例</a:t>
            </a:r>
            <a:endParaRPr lang="en-US" sz="144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50819" y="596584"/>
            <a:ext cx="8243340" cy="105156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编写一个简单的表单验证功能。</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要求：创建一个HTML页面，包含一个表单，表单中有用户名和密码两个输入框。使用JavaScript编写函数，当点击提交按钮时验证用户名和密码是否为空，如果为空，则在页面上显示警告信息。</a:t>
            </a:r>
            <a:endParaRPr lang="en-US" sz="1440" dirty="0"/>
          </a:p>
        </p:txBody>
      </p:sp>
      <p:pic>
        <p:nvPicPr>
          <p:cNvPr id="3" name="Image 0" descr="https://sgw-dx.xf-yun.com/api/v1/sparkdesk/_19270024616_sSP9Z31734593073804-0926824658026997.png?authorization=c2ltcGxlLWp3dCBhaz1zcGFya2Rlc2s4MDAwMDAwMDAwMDE7ZXhwPTMzMTEzOTMwNzQ7YWxnbz1obWFjLXNoYTI1NjtzaWc9R0NMTFpOeEMyQmVwNmhYRDRobDJUTUw4enNySG9kRmNnajVRM0sxVVhGWT0=&amp;x_location=7YfmxI7B7uKO7jlRxIftd60Ze5D="/>
          <p:cNvPicPr>
            <a:picLocks noChangeAspect="1"/>
          </p:cNvPicPr>
          <p:nvPr/>
        </p:nvPicPr>
        <p:blipFill>
          <a:blip r:embed="rId4"/>
          <a:srcRect r="7407" b="32886"/>
          <a:stretch/>
        </p:blipFill>
        <p:spPr>
          <a:xfrm>
            <a:off x="650819" y="1599929"/>
            <a:ext cx="3946340" cy="3444141"/>
          </a:xfrm>
          <a:prstGeom prst="rect">
            <a:avLst/>
          </a:prstGeom>
        </p:spPr>
      </p:pic>
      <p:pic>
        <p:nvPicPr>
          <p:cNvPr id="4" name="Image 1" descr="https://sgw-dx.xf-yun.com/api/v1/sparkdesk/_19270024616_GBvGT91734593097015-034159000091966507.png?authorization=c2ltcGxlLWp3dCBhaz1zcGFya2Rlc2s4MDAwMDAwMDAwMDE7ZXhwPTMzMTEzOTMwOTc7YWxnbz1obWFjLXNoYTI1NjtzaWc9QWllWGtyUWxqQ0VMRFdWOER5MWlISjJDQ1FmNFBoRURFZGROWFJVZnFvST0=&amp;x_location=7YfmxI7B7uKO7jlRxIftd60Ze5D="/>
          <p:cNvPicPr>
            <a:picLocks noChangeAspect="1"/>
          </p:cNvPicPr>
          <p:nvPr/>
        </p:nvPicPr>
        <p:blipFill>
          <a:blip r:embed="rId4"/>
          <a:srcRect l="2830" t="68051" r="2830"/>
          <a:stretch/>
        </p:blipFill>
        <p:spPr>
          <a:xfrm>
            <a:off x="4691392" y="1599929"/>
            <a:ext cx="4027692" cy="163631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知识目标</a:t>
            </a:r>
            <a:endParaRPr lang="en-US" sz="1440" dirty="0"/>
          </a:p>
        </p:txBody>
      </p:sp>
      <p:sp>
        <p:nvSpPr>
          <p:cNvPr id="3" name="Shape 1"/>
          <p:cNvSpPr/>
          <p:nvPr/>
        </p:nvSpPr>
        <p:spPr>
          <a:xfrm>
            <a:off x="447956" y="1929366"/>
            <a:ext cx="8248087" cy="2346713"/>
          </a:xfrm>
          <a:custGeom>
            <a:avLst/>
            <a:gdLst/>
            <a:ahLst/>
            <a:cxnLst/>
            <a:rect l="l" t="t" r="r" b="b"/>
            <a:pathLst>
              <a:path w="8248087" h="2346713">
                <a:moveTo>
                  <a:pt x="293339" y="0"/>
                </a:moveTo>
                <a:moveTo>
                  <a:pt x="293339" y="0"/>
                </a:moveTo>
                <a:lnTo>
                  <a:pt x="7954748" y="0"/>
                </a:lnTo>
                <a:quadBezTo>
                  <a:pt x="8248087" y="0"/>
                  <a:pt x="8248087" y="293339"/>
                </a:quadBezTo>
                <a:lnTo>
                  <a:pt x="8248087" y="2053374"/>
                </a:lnTo>
                <a:quadBezTo>
                  <a:pt x="8248087" y="2346713"/>
                  <a:pt x="7954748" y="2346713"/>
                </a:quadBezTo>
                <a:lnTo>
                  <a:pt x="293339" y="2346713"/>
                </a:lnTo>
                <a:quadBezTo>
                  <a:pt x="0" y="2346713"/>
                  <a:pt x="0" y="2053374"/>
                </a:quadBezTo>
                <a:lnTo>
                  <a:pt x="0" y="293339"/>
                </a:lnTo>
                <a:quadBezTo>
                  <a:pt x="0" y="0"/>
                  <a:pt x="293339" y="0"/>
                </a:quadBezTo>
                <a:close/>
              </a:path>
            </a:pathLst>
          </a:custGeom>
          <a:solidFill>
            <a:srgbClr val="005CC5">
              <a:alpha val="10000"/>
            </a:srgbClr>
          </a:solidFill>
          <a:ln w="19050">
            <a:solidFill>
              <a:srgbClr val="005CC5"/>
            </a:solidFill>
            <a:prstDash val="solid"/>
          </a:ln>
        </p:spPr>
      </p:sp>
      <p:pic>
        <p:nvPicPr>
          <p:cNvPr id="4" name="Image 0" descr="preencoded.png"/>
          <p:cNvPicPr>
            <a:picLocks noChangeAspect="1"/>
          </p:cNvPicPr>
          <p:nvPr/>
        </p:nvPicPr>
        <p:blipFill>
          <a:blip r:embed="rId4"/>
          <a:stretch>
            <a:fillRect/>
          </a:stretch>
        </p:blipFill>
        <p:spPr>
          <a:xfrm>
            <a:off x="2041139" y="867420"/>
            <a:ext cx="914400" cy="914400"/>
          </a:xfrm>
          <a:prstGeom prst="rect">
            <a:avLst/>
          </a:prstGeom>
        </p:spPr>
      </p:pic>
      <p:pic>
        <p:nvPicPr>
          <p:cNvPr id="5" name="Image 1" descr="preencoded.png"/>
          <p:cNvPicPr>
            <a:picLocks noChangeAspect="1"/>
          </p:cNvPicPr>
          <p:nvPr/>
        </p:nvPicPr>
        <p:blipFill>
          <a:blip r:embed="rId4"/>
          <a:stretch>
            <a:fillRect/>
          </a:stretch>
        </p:blipFill>
        <p:spPr>
          <a:xfrm flipH="1">
            <a:off x="1126739" y="867420"/>
            <a:ext cx="914400" cy="914400"/>
          </a:xfrm>
          <a:prstGeom prst="rect">
            <a:avLst/>
          </a:prstGeom>
        </p:spPr>
      </p:pic>
      <p:sp>
        <p:nvSpPr>
          <p:cNvPr id="6" name="Text 2"/>
          <p:cNvSpPr/>
          <p:nvPr/>
        </p:nvSpPr>
        <p:spPr>
          <a:xfrm>
            <a:off x="1636445" y="995436"/>
            <a:ext cx="784215" cy="58521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3168"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7" name="Shape 3"/>
          <p:cNvSpPr/>
          <p:nvPr/>
        </p:nvSpPr>
        <p:spPr>
          <a:xfrm>
            <a:off x="1745836"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8" name="Shape 4"/>
          <p:cNvSpPr/>
          <p:nvPr/>
        </p:nvSpPr>
        <p:spPr>
          <a:xfrm>
            <a:off x="1949699"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solidFill>
          <a:ln/>
        </p:spPr>
      </p:sp>
      <p:sp>
        <p:nvSpPr>
          <p:cNvPr id="9" name="Shape 5"/>
          <p:cNvSpPr/>
          <p:nvPr/>
        </p:nvSpPr>
        <p:spPr>
          <a:xfrm>
            <a:off x="2153562"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10" name="Text 6"/>
          <p:cNvSpPr/>
          <p:nvPr/>
        </p:nvSpPr>
        <p:spPr>
          <a:xfrm>
            <a:off x="825904" y="2045733"/>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JavaScript的起源与发展</a:t>
            </a:r>
            <a:endParaRPr lang="en-US" sz="1440" dirty="0"/>
          </a:p>
        </p:txBody>
      </p:sp>
      <p:sp>
        <p:nvSpPr>
          <p:cNvPr id="11" name="Text 7"/>
          <p:cNvSpPr/>
          <p:nvPr/>
        </p:nvSpPr>
        <p:spPr>
          <a:xfrm>
            <a:off x="825904" y="2448069"/>
            <a:ext cx="2430470"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JavaScript最初由Brendan Eich在Netscape公司开发，旨在为网页添加动态功能。随着互联网的发展，JavaScript逐渐成为Web开发的核心技术之一，对现代网站和应用程序的交互性产生了深远影响。</a:t>
            </a:r>
            <a:endParaRPr lang="en-US" sz="1440" dirty="0"/>
          </a:p>
        </p:txBody>
      </p:sp>
      <p:pic>
        <p:nvPicPr>
          <p:cNvPr id="12" name="Image 2" descr="preencoded.png"/>
          <p:cNvPicPr>
            <a:picLocks noChangeAspect="1"/>
          </p:cNvPicPr>
          <p:nvPr/>
        </p:nvPicPr>
        <p:blipFill>
          <a:blip r:embed="rId4"/>
          <a:stretch>
            <a:fillRect/>
          </a:stretch>
        </p:blipFill>
        <p:spPr>
          <a:xfrm>
            <a:off x="4572000" y="867420"/>
            <a:ext cx="914400" cy="914400"/>
          </a:xfrm>
          <a:prstGeom prst="rect">
            <a:avLst/>
          </a:prstGeom>
        </p:spPr>
      </p:pic>
      <p:pic>
        <p:nvPicPr>
          <p:cNvPr id="13" name="Image 3" descr="preencoded.png"/>
          <p:cNvPicPr>
            <a:picLocks noChangeAspect="1"/>
          </p:cNvPicPr>
          <p:nvPr/>
        </p:nvPicPr>
        <p:blipFill>
          <a:blip r:embed="rId4"/>
          <a:stretch>
            <a:fillRect/>
          </a:stretch>
        </p:blipFill>
        <p:spPr>
          <a:xfrm flipH="1">
            <a:off x="3657600" y="867420"/>
            <a:ext cx="914400" cy="914400"/>
          </a:xfrm>
          <a:prstGeom prst="rect">
            <a:avLst/>
          </a:prstGeom>
        </p:spPr>
      </p:pic>
      <p:sp>
        <p:nvSpPr>
          <p:cNvPr id="14" name="Text 8"/>
          <p:cNvSpPr/>
          <p:nvPr/>
        </p:nvSpPr>
        <p:spPr>
          <a:xfrm>
            <a:off x="4152608" y="995436"/>
            <a:ext cx="849850" cy="58521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3168"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15" name="Text 9"/>
          <p:cNvSpPr/>
          <p:nvPr/>
        </p:nvSpPr>
        <p:spPr>
          <a:xfrm>
            <a:off x="3356765" y="2045733"/>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掌握JavaScript基础语法</a:t>
            </a:r>
            <a:endParaRPr lang="en-US" sz="1440" dirty="0"/>
          </a:p>
        </p:txBody>
      </p:sp>
      <p:sp>
        <p:nvSpPr>
          <p:cNvPr id="16" name="Text 10"/>
          <p:cNvSpPr/>
          <p:nvPr/>
        </p:nvSpPr>
        <p:spPr>
          <a:xfrm>
            <a:off x="3356765" y="2448069"/>
            <a:ext cx="2430470"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学习JavaScript的基础语法是编程旅程的起点，包括变量声明、函数定义、数据类型以及运算符的使用。这些基础知识构成了编写高效、可读性强代码的基石，对于解决复杂问题至关重要。</a:t>
            </a:r>
            <a:endParaRPr lang="en-US" sz="1440" dirty="0"/>
          </a:p>
        </p:txBody>
      </p:sp>
      <p:pic>
        <p:nvPicPr>
          <p:cNvPr id="17" name="Image 4" descr="preencoded.png"/>
          <p:cNvPicPr>
            <a:picLocks noChangeAspect="1"/>
          </p:cNvPicPr>
          <p:nvPr/>
        </p:nvPicPr>
        <p:blipFill>
          <a:blip r:embed="rId4"/>
          <a:stretch>
            <a:fillRect/>
          </a:stretch>
        </p:blipFill>
        <p:spPr>
          <a:xfrm>
            <a:off x="7102861" y="867420"/>
            <a:ext cx="914400" cy="914400"/>
          </a:xfrm>
          <a:prstGeom prst="rect">
            <a:avLst/>
          </a:prstGeom>
        </p:spPr>
      </p:pic>
      <p:pic>
        <p:nvPicPr>
          <p:cNvPr id="18" name="Image 5" descr="preencoded.png"/>
          <p:cNvPicPr>
            <a:picLocks noChangeAspect="1"/>
          </p:cNvPicPr>
          <p:nvPr/>
        </p:nvPicPr>
        <p:blipFill>
          <a:blip r:embed="rId4"/>
          <a:stretch>
            <a:fillRect/>
          </a:stretch>
        </p:blipFill>
        <p:spPr>
          <a:xfrm flipH="1">
            <a:off x="6188461" y="867420"/>
            <a:ext cx="914400" cy="914400"/>
          </a:xfrm>
          <a:prstGeom prst="rect">
            <a:avLst/>
          </a:prstGeom>
        </p:spPr>
      </p:pic>
      <p:sp>
        <p:nvSpPr>
          <p:cNvPr id="19" name="Text 11"/>
          <p:cNvSpPr/>
          <p:nvPr/>
        </p:nvSpPr>
        <p:spPr>
          <a:xfrm>
            <a:off x="6676289" y="995436"/>
            <a:ext cx="817032" cy="58521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3168"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20" name="Text 12"/>
          <p:cNvSpPr/>
          <p:nvPr/>
        </p:nvSpPr>
        <p:spPr>
          <a:xfrm>
            <a:off x="5887626" y="2045733"/>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DOM操作与事件处理</a:t>
            </a:r>
            <a:endParaRPr lang="en-US" sz="1440" dirty="0"/>
          </a:p>
        </p:txBody>
      </p:sp>
      <p:sp>
        <p:nvSpPr>
          <p:cNvPr id="21" name="Text 13"/>
          <p:cNvSpPr/>
          <p:nvPr/>
        </p:nvSpPr>
        <p:spPr>
          <a:xfrm>
            <a:off x="5887626" y="2448069"/>
            <a:ext cx="2430470"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DOM（文档对象模型）允许开发者通过JavaScript访问和修改HTML文档的结构。事件处理则是响应用户交互的关键，如点击、滚动等。熟练掌握DOM操作和事件处理能够极大提升网页的互动性和用户体验。</a:t>
            </a:r>
            <a:endParaRPr lang="en-US" sz="1440" dirty="0"/>
          </a:p>
        </p:txBody>
      </p:sp>
      <p:sp>
        <p:nvSpPr>
          <p:cNvPr id="22" name="Shape 14"/>
          <p:cNvSpPr/>
          <p:nvPr/>
        </p:nvSpPr>
        <p:spPr>
          <a:xfrm>
            <a:off x="4276697"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23" name="Shape 15"/>
          <p:cNvSpPr/>
          <p:nvPr/>
        </p:nvSpPr>
        <p:spPr>
          <a:xfrm>
            <a:off x="4480560"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solidFill>
          <a:ln/>
        </p:spPr>
      </p:sp>
      <p:sp>
        <p:nvSpPr>
          <p:cNvPr id="24" name="Shape 16"/>
          <p:cNvSpPr/>
          <p:nvPr/>
        </p:nvSpPr>
        <p:spPr>
          <a:xfrm>
            <a:off x="4684423"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25" name="Shape 17"/>
          <p:cNvSpPr/>
          <p:nvPr/>
        </p:nvSpPr>
        <p:spPr>
          <a:xfrm>
            <a:off x="6807558"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26" name="Shape 18"/>
          <p:cNvSpPr/>
          <p:nvPr/>
        </p:nvSpPr>
        <p:spPr>
          <a:xfrm>
            <a:off x="7011421"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solidFill>
          <a:ln/>
        </p:spPr>
      </p:sp>
      <p:sp>
        <p:nvSpPr>
          <p:cNvPr id="27" name="Shape 19"/>
          <p:cNvSpPr/>
          <p:nvPr/>
        </p:nvSpPr>
        <p:spPr>
          <a:xfrm>
            <a:off x="7215284"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能力目标</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296" b="1" dirty="0">
                <a:solidFill>
                  <a:srgbClr val="005CC5"/>
                </a:solidFill>
                <a:latin typeface="Microsoft Yahei" pitchFamily="34" charset="0"/>
                <a:ea typeface="Microsoft Yahei" pitchFamily="34" charset="-122"/>
                <a:cs typeface="Microsoft Yahei" pitchFamily="34" charset="-120"/>
              </a:rPr>
              <a:t>分析JavaScript在Web开发中的角色</a:t>
            </a:r>
            <a:endParaRPr lang="en-US" sz="1440" dirty="0"/>
          </a:p>
        </p:txBody>
      </p:sp>
      <p:sp>
        <p:nvSpPr>
          <p:cNvPr id="9" name="Text 7"/>
          <p:cNvSpPr/>
          <p:nvPr/>
        </p:nvSpPr>
        <p:spPr>
          <a:xfrm>
            <a:off x="1330491" y="1489531"/>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JavaScript作为Web开发的核心语言之一，承担着实现页面动态效果、处理用户交互和数据验证等关键任务，是构建现代互动网站不可或缺的技术。</a:t>
            </a:r>
            <a:endParaRPr lang="en-US" sz="1440" dirty="0"/>
          </a:p>
        </p:txBody>
      </p:sp>
      <p:sp>
        <p:nvSpPr>
          <p:cNvPr id="10" name="Text 8"/>
          <p:cNvSpPr/>
          <p:nvPr/>
        </p:nvSpPr>
        <p:spPr>
          <a:xfrm>
            <a:off x="5495971" y="1584691"/>
            <a:ext cx="2944368"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296" b="1" dirty="0">
                <a:solidFill>
                  <a:srgbClr val="005CC5"/>
                </a:solidFill>
                <a:latin typeface="Microsoft Yahei" pitchFamily="34" charset="0"/>
                <a:ea typeface="Microsoft Yahei" pitchFamily="34" charset="-122"/>
                <a:cs typeface="Microsoft Yahei" pitchFamily="34" charset="-120"/>
              </a:rPr>
              <a:t>应用JavaScript解决Web交互问题</a:t>
            </a:r>
            <a:endParaRPr lang="en-US" sz="1440" dirty="0"/>
          </a:p>
        </p:txBody>
      </p:sp>
      <p:sp>
        <p:nvSpPr>
          <p:cNvPr id="11" name="Text 9"/>
          <p:cNvSpPr/>
          <p:nvPr/>
        </p:nvSpPr>
        <p:spPr>
          <a:xfrm>
            <a:off x="5495514" y="1886460"/>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通过JavaScript，开发者能够创建响应用户操作的动态网页，如表单验证、动画效果和实时内容更新，极大提升了用户体验和网站的互动性。</a:t>
            </a:r>
            <a:endParaRPr lang="en-US" sz="1440" dirty="0"/>
          </a:p>
        </p:txBody>
      </p:sp>
      <p:sp>
        <p:nvSpPr>
          <p:cNvPr id="12" name="Text 10"/>
          <p:cNvSpPr/>
          <p:nvPr/>
        </p:nvSpPr>
        <p:spPr>
          <a:xfrm>
            <a:off x="2206075" y="3120882"/>
            <a:ext cx="294400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296" b="1" dirty="0">
                <a:solidFill>
                  <a:srgbClr val="005CC5"/>
                </a:solidFill>
                <a:latin typeface="Microsoft Yahei" pitchFamily="34" charset="0"/>
                <a:ea typeface="Microsoft Yahei" pitchFamily="34" charset="-122"/>
                <a:cs typeface="Microsoft Yahei" pitchFamily="34" charset="-120"/>
              </a:rPr>
              <a:t>制订JavaScript学习路线</a:t>
            </a:r>
            <a:endParaRPr lang="en-US" sz="1440" dirty="0"/>
          </a:p>
        </p:txBody>
      </p:sp>
      <p:sp>
        <p:nvSpPr>
          <p:cNvPr id="13" name="Text 11"/>
          <p:cNvSpPr/>
          <p:nvPr/>
        </p:nvSpPr>
        <p:spPr>
          <a:xfrm>
            <a:off x="2206075" y="3422634"/>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制定一个系统的JavaScript学习计划，包括基础语法、高级概念、框架使用及最新技术趋势，有助于开发者持续提升技能，适应快速变化的技术环境。</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素质目标</a:t>
            </a:r>
            <a:endParaRPr lang="en-US" sz="1440" dirty="0"/>
          </a:p>
        </p:txBody>
      </p:sp>
      <p:pic>
        <p:nvPicPr>
          <p:cNvPr id="3" name="Image 0" descr="https://sgw-dx.xf-yun.com/api/v1/sparkdesk/_173459242376649622f6d909b4be091a3adc74bad4a18.jpg?authorization=c2ltcGxlLWp3dCBhaz1zcGFya2Rlc2s4MDAwMDAwMDAwMDE7ZXhwPTMzMTEzOTI0MjM7YWxnbz1obWFjLXNoYTI1NjtzaWc9cUVmNUIwTk9aMS9DWndLWjRldjl5MHhoMlpjQWpPYjFzYjFYT0NVTit6bz0=&amp;x_location=7YfmxI7B7uKO7jlRxIftd60Ze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品德素质的培养</a:t>
            </a:r>
            <a:endParaRPr lang="en-US" sz="1440" dirty="0"/>
          </a:p>
        </p:txBody>
      </p:sp>
      <p:sp>
        <p:nvSpPr>
          <p:cNvPr id="5" name="Text 2"/>
          <p:cNvSpPr/>
          <p:nvPr/>
        </p:nvSpPr>
        <p:spPr>
          <a:xfrm>
            <a:off x="3247889"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鼓励学生勇于探索和创新，将创新理念融入课程学习中，同时注重培养学生的实践能力和经验，使所学知识能够有效应用于实际生活。</a:t>
            </a:r>
            <a:endParaRPr lang="en-US" sz="1440" dirty="0"/>
          </a:p>
        </p:txBody>
      </p:sp>
      <p:pic>
        <p:nvPicPr>
          <p:cNvPr id="6" name="Image 1" descr="https://sgw-dx.xf-yun.com/api/v1/sparkdesk/_1734592781116cf1c70e8c70b423c9d47f9063fb66377.jpg?authorization=c2ltcGxlLWp3dCBhaz1zcGFya2Rlc2s4MDAwMDAwMDAwMDE7ZXhwPTMzMTEzOTI3ODE7YWxnbz1obWFjLXNoYTI1NjtzaWc9VHkrSXlEeGdMemRwaEovUU9xMzRDU1hJYXRpZDRTNGlLaWVEOGJVa2ZIUT0=&amp;x_location=7YfmxI7B7uKO7jlRxIftd60Ze5D="/>
          <p:cNvPicPr>
            <a:picLocks noChangeAspect="1"/>
          </p:cNvPicPr>
          <p:nvPr/>
        </p:nvPicPr>
        <p:blipFill>
          <a:blip r:embed="rId5"/>
          <a:srcRect/>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创新与实践的结合</a:t>
            </a:r>
            <a:endParaRPr lang="en-US" sz="1440" dirty="0"/>
          </a:p>
        </p:txBody>
      </p:sp>
      <p:sp>
        <p:nvSpPr>
          <p:cNvPr id="8" name="Text 4"/>
          <p:cNvSpPr/>
          <p:nvPr/>
        </p:nvSpPr>
        <p:spPr>
          <a:xfrm>
            <a:off x="6031158" y="1500390"/>
            <a:ext cx="2656902"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培养学生的人文关怀和社会责任感，拓宽国际视野，使其能够在社会中扮演积极角色，关注并贡献于社会的发展与进步。</a:t>
            </a:r>
            <a:endParaRPr lang="en-US" sz="1440" dirty="0"/>
          </a:p>
        </p:txBody>
      </p:sp>
      <p:pic>
        <p:nvPicPr>
          <p:cNvPr id="9" name="Image 2" descr="https://sgw-dx.xf-yun.com/api/v1/sparkdesk/_1734592429239fbf7c74deabf4214809833c36d8fb5cf.jpg?authorization=c2ltcGxlLWp3dCBhaz1zcGFya2Rlc2s4MDAwMDAwMDAwMDE7ZXhwPTMzMTEzOTI0Mjk7YWxnbz1obWFjLXNoYTI1NjtzaWc9N2xlWlFDMklsQUg1UXhqQlJndDlFOFJqR1c2WUwxN1FUZnJlMDdhUDB5UT0=&amp;x_location=7YfmxI7B7uKO7jlRxIftd60Ze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人文关怀与社会责任</a:t>
            </a:r>
            <a:endParaRPr lang="en-US" sz="1440" dirty="0"/>
          </a:p>
        </p:txBody>
      </p:sp>
      <p:sp>
        <p:nvSpPr>
          <p:cNvPr id="11" name="Text 6"/>
          <p:cNvSpPr/>
          <p:nvPr/>
        </p:nvSpPr>
        <p:spPr>
          <a:xfrm>
            <a:off x="455940"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通过参与各种实践活动，学生能够建立正确的价值观念，培养自我认知、独立思考和解决问题的能力，同时学会包容他人，展现善良有礼的品格。</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https://sgw-dx.xf-yun.com/api/v1/sparkdesk/_19270024616_BpCzff1734592620504-01586760506049334.png?authorization=c2ltcGxlLWp3dCBhaz1zcGFya2Rlc2s4MDAwMDAwMDAwMDE7ZXhwPTMzMTEzOTI2MjA7YWxnbz1obWFjLXNoYTI1NjtzaWc9dDlsbXRwOGJ0MGJjM0owbEIzQzRjbjJiL24za0RrNlZsaENKb0s5cm1nMD0=&amp;x_location=7YfmxI7B7uKO7jlRxIftd60Ze5D="/>
          <p:cNvPicPr>
            <a:picLocks noChangeAspect="1"/>
          </p:cNvPicPr>
          <p:nvPr/>
        </p:nvPicPr>
        <p:blipFill>
          <a:blip r:embed="rId4"/>
          <a:stretch>
            <a:fillRect/>
          </a:stretch>
        </p:blipFill>
        <p:spPr>
          <a:xfrm>
            <a:off x="614662" y="661019"/>
            <a:ext cx="8185851" cy="4409958"/>
          </a:xfrm>
          <a:prstGeom prst="rect">
            <a:avLst/>
          </a:prstGeom>
        </p:spPr>
      </p:pic>
      <p:pic>
        <p:nvPicPr>
          <p:cNvPr id="3" name="Image 1" descr="https://sgw-dx.xf-yun.com/api/v1/sparkdesk/_19270024616_nbv1Zk1734592658798-03220293787368884.png?authorization=c2ltcGxlLWp3dCBhaz1zcGFya2Rlc2s4MDAwMDAwMDAwMDE7ZXhwPTMzMTEzOTI2NTg7YWxnbz1obWFjLXNoYTI1NjtzaWc9UEVBQXdIdThpTWxxSHNGei9Md0RmNmtKSVY0RUJCSTJHN1UrYnZ1VmIvND0=&amp;x_location=7YfmxI7B7uKO7jlRxIftd60Ze5D="/>
          <p:cNvPicPr>
            <a:picLocks noChangeAspect="1"/>
          </p:cNvPicPr>
          <p:nvPr/>
        </p:nvPicPr>
        <p:blipFill>
          <a:blip r:embed="rId5"/>
          <a:stretch>
            <a:fillRect/>
          </a:stretch>
        </p:blipFill>
        <p:spPr>
          <a:xfrm>
            <a:off x="352527" y="0"/>
            <a:ext cx="9144000" cy="75661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JavaScript起源与特性</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995</Words>
  <Application>Microsoft Office PowerPoint</Application>
  <PresentationFormat>全屏显示(16:9)</PresentationFormat>
  <Paragraphs>220</Paragraphs>
  <Slides>32</Slides>
  <Notes>32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2</cp:revision>
  <dcterms:created xsi:type="dcterms:W3CDTF">2024-12-19T07:33:51Z</dcterms:created>
  <dcterms:modified xsi:type="dcterms:W3CDTF">2024-12-30T02:44:48Z</dcterms:modified>
</cp:coreProperties>
</file>