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31" d="100"/>
          <a:sy n="131" d="100"/>
        </p:scale>
        <p:origin x="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229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3F7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863156" y="1754413"/>
            <a:ext cx="7648636" cy="92354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3888" b="1" kern="0" spc="144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JSP内置对象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863156" y="2677957"/>
            <a:ext cx="6249184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深入理解Java Web开发核心组件</a:t>
            </a:r>
            <a:endParaRPr lang="en-US" sz="144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常用内置对象列表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>
            <a:off x="4125591" y="1645920"/>
            <a:ext cx="174439" cy="0"/>
          </a:xfrm>
          <a:custGeom>
            <a:avLst/>
            <a:gdLst/>
            <a:ahLst/>
            <a:cxnLst/>
            <a:rect l="l" t="t" r="r" b="b"/>
            <a:pathLst>
              <a:path w="174439">
                <a:moveTo>
                  <a:pt x="174439" y="0"/>
                </a:moveTo>
                <a:moveTo>
                  <a:pt x="174439" y="0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none"/>
            <a:tailEnd type="arrow"/>
          </a:ln>
        </p:spPr>
      </p:sp>
      <p:sp>
        <p:nvSpPr>
          <p:cNvPr id="4" name="Shape 2"/>
          <p:cNvSpPr/>
          <p:nvPr/>
        </p:nvSpPr>
        <p:spPr>
          <a:xfrm>
            <a:off x="5024592" y="2752344"/>
            <a:ext cx="177670" cy="0"/>
          </a:xfrm>
          <a:custGeom>
            <a:avLst/>
            <a:gdLst/>
            <a:ahLst/>
            <a:cxnLst/>
            <a:rect l="l" t="t" r="r" b="b"/>
            <a:pathLst>
              <a:path w="177670">
                <a:moveTo>
                  <a:pt x="0" y="0"/>
                </a:moveTo>
                <a:moveTo>
                  <a:pt x="0" y="0"/>
                </a:moveTo>
                <a:lnTo>
                  <a:pt x="177670" y="0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none"/>
            <a:tailEnd type="arrow"/>
          </a:ln>
        </p:spPr>
      </p:sp>
      <p:sp>
        <p:nvSpPr>
          <p:cNvPr id="5" name="Shape 3"/>
          <p:cNvSpPr/>
          <p:nvPr/>
        </p:nvSpPr>
        <p:spPr>
          <a:xfrm>
            <a:off x="4118004" y="3799332"/>
            <a:ext cx="175088" cy="0"/>
          </a:xfrm>
          <a:custGeom>
            <a:avLst/>
            <a:gdLst/>
            <a:ahLst/>
            <a:cxnLst/>
            <a:rect l="l" t="t" r="r" b="b"/>
            <a:pathLst>
              <a:path w="175088">
                <a:moveTo>
                  <a:pt x="175088" y="0"/>
                </a:moveTo>
                <a:moveTo>
                  <a:pt x="175088" y="0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none"/>
            <a:tailEnd type="arrow"/>
          </a:ln>
        </p:spPr>
      </p:sp>
      <p:sp>
        <p:nvSpPr>
          <p:cNvPr id="6" name="Text 4"/>
          <p:cNvSpPr/>
          <p:nvPr/>
        </p:nvSpPr>
        <p:spPr>
          <a:xfrm>
            <a:off x="4287407" y="1280160"/>
            <a:ext cx="745435" cy="70408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736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7" name="Text 5"/>
          <p:cNvSpPr/>
          <p:nvPr/>
        </p:nvSpPr>
        <p:spPr>
          <a:xfrm>
            <a:off x="4287407" y="3429000"/>
            <a:ext cx="745435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8" name="Text 6"/>
          <p:cNvSpPr/>
          <p:nvPr/>
        </p:nvSpPr>
        <p:spPr>
          <a:xfrm>
            <a:off x="4278263" y="2423160"/>
            <a:ext cx="745435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9" name="Text 7"/>
          <p:cNvSpPr/>
          <p:nvPr/>
        </p:nvSpPr>
        <p:spPr>
          <a:xfrm>
            <a:off x="890230" y="1280160"/>
            <a:ext cx="3108960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page对象</a:t>
            </a:r>
            <a:endParaRPr lang="en-US" sz="1440" dirty="0"/>
          </a:p>
        </p:txBody>
      </p:sp>
      <p:sp>
        <p:nvSpPr>
          <p:cNvPr id="10" name="Text 8"/>
          <p:cNvSpPr/>
          <p:nvPr/>
        </p:nvSpPr>
        <p:spPr>
          <a:xfrm>
            <a:off x="890230" y="1639519"/>
            <a:ext cx="3108960" cy="10241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page对象代表当前JSP页面，它提供了对当前页面的访问权限，允许开发者获取和设置与当前页面相关的属性，是处理页面级数据的重要工具。</a:t>
            </a:r>
            <a:endParaRPr lang="en-US" sz="1440" dirty="0"/>
          </a:p>
        </p:txBody>
      </p:sp>
      <p:sp>
        <p:nvSpPr>
          <p:cNvPr id="11" name="Text 9"/>
          <p:cNvSpPr/>
          <p:nvPr/>
        </p:nvSpPr>
        <p:spPr>
          <a:xfrm>
            <a:off x="5235854" y="2039112"/>
            <a:ext cx="3108960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request对象</a:t>
            </a:r>
            <a:endParaRPr lang="en-US" sz="1440" dirty="0"/>
          </a:p>
        </p:txBody>
      </p:sp>
      <p:sp>
        <p:nvSpPr>
          <p:cNvPr id="12" name="Text 10"/>
          <p:cNvSpPr/>
          <p:nvPr/>
        </p:nvSpPr>
        <p:spPr>
          <a:xfrm>
            <a:off x="5236250" y="2441448"/>
            <a:ext cx="3108960" cy="10241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request对象用于封装客户端请求信息，包括请求参数、请求头等，它使得服务器能够读取和处理来自客户端的数据，是实现动态网页交互的关键。</a:t>
            </a:r>
            <a:endParaRPr lang="en-US" sz="1440" dirty="0"/>
          </a:p>
        </p:txBody>
      </p:sp>
      <p:sp>
        <p:nvSpPr>
          <p:cNvPr id="13" name="Text 11"/>
          <p:cNvSpPr/>
          <p:nvPr/>
        </p:nvSpPr>
        <p:spPr>
          <a:xfrm>
            <a:off x="890230" y="2761488"/>
            <a:ext cx="3108960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response对象</a:t>
            </a:r>
            <a:endParaRPr lang="en-US" sz="1440" dirty="0"/>
          </a:p>
        </p:txBody>
      </p:sp>
      <p:sp>
        <p:nvSpPr>
          <p:cNvPr id="14" name="Text 12"/>
          <p:cNvSpPr/>
          <p:nvPr/>
        </p:nvSpPr>
        <p:spPr>
          <a:xfrm>
            <a:off x="890230" y="3163824"/>
            <a:ext cx="3108960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response对象用于控制向客户端发送的响应内容，包括设置响应状态码、添加响应头以及输出响应体，它是构建动态响应的核心组件。</a:t>
            </a:r>
            <a:endParaRPr lang="en-US" sz="1440" dirty="0"/>
          </a:p>
        </p:txBody>
      </p:sp>
      <p:pic>
        <p:nvPicPr>
          <p:cNvPr id="15" name="Image 0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5111" y="1182319"/>
            <a:ext cx="914400" cy="914400"/>
          </a:xfrm>
          <a:prstGeom prst="rect">
            <a:avLst/>
          </a:prstGeom>
        </p:spPr>
      </p:pic>
      <p:pic>
        <p:nvPicPr>
          <p:cNvPr id="1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5111" y="2304288"/>
            <a:ext cx="914400" cy="914400"/>
          </a:xfrm>
          <a:prstGeom prst="rect">
            <a:avLst/>
          </a:prstGeom>
        </p:spPr>
      </p:pic>
      <p:pic>
        <p:nvPicPr>
          <p:cNvPr id="17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5111" y="3310128"/>
            <a:ext cx="9144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04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Page对象</a:t>
            </a:r>
            <a:endParaRPr lang="en-US" sz="144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基本概念</a:t>
            </a:r>
            <a:endParaRPr lang="en-US" sz="1440" dirty="0"/>
          </a:p>
        </p:txBody>
      </p:sp>
      <p:pic>
        <p:nvPicPr>
          <p:cNvPr id="3" name="Image 0" descr="https://sgw-dx.xf-yun.com/api/v1/sparkdesk/_1735530868399ae30a566908d44109fa0235f991b4f44.jpg?authorization=c2ltcGxlLWp3dCBhaz1zcGFya2Rlc2s4MDAwMDAwMDAwMDE7ZXhwPTMzMTIzMzA4Njg7YWxnbz1obWFjLXNoYTI1NjtzaWc9L0JLNVJ1LzYzVzBaRGoxbHIyZHpMSUp2QkxiMHZGMmZxa0FxT1NGQ1ArRT0=&amp;x_location=7YfmxI7B7uKO7jlRxIftd60Zg5D=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05361" y="2984626"/>
            <a:ext cx="2516140" cy="141532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55940" y="954523"/>
            <a:ext cx="2614983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JSP内置对象的定义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3247889" y="1500390"/>
            <a:ext cx="2614983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JSP内置对象起到了简化页面的作用，被广泛应用于JSP的各种操作中，如获取请求参数、设置响应头等。</a:t>
            </a:r>
            <a:endParaRPr lang="en-US" sz="1440" dirty="0"/>
          </a:p>
        </p:txBody>
      </p:sp>
      <p:pic>
        <p:nvPicPr>
          <p:cNvPr id="6" name="Image 1" descr="https://sgw-dx.xf-yun.com/api/v1/sparkdesk/_17355308715774f76c95dae4040adb590e31c986cb8eb.jpg?authorization=c2ltcGxlLWp3dCBhaz1zcGFya2Rlc2s4MDAwMDAwMDAwMDE7ZXhwPTMzMTIzMzA4NzE7YWxnbz1obWFjLXNoYTI1NjtzaWc9cDVRV3haRktIaWc2UWFFNDM5dkQwbDhPWnFMSzh4bTR6cUZ6QWVxVTBycz0=&amp;x_location=7YfmxI7B7uKO7jlRxIftd60Zg5D="/>
          <p:cNvPicPr>
            <a:picLocks noChangeAspect="1"/>
          </p:cNvPicPr>
          <p:nvPr/>
        </p:nvPicPr>
        <p:blipFill>
          <a:blip r:embed="rId5"/>
          <a:srcRect l="154" r="154"/>
          <a:stretch/>
        </p:blipFill>
        <p:spPr>
          <a:xfrm>
            <a:off x="3297311" y="2984626"/>
            <a:ext cx="2516140" cy="1415329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247889" y="954523"/>
            <a:ext cx="2614983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JSP内置对象的作用</a:t>
            </a: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6031158" y="1500390"/>
            <a:ext cx="2656902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JSP内置对象广泛应用于各种Web应用开发场景，如用户登录验证、数据查询展示等，大大提高了开发效率和代码可读性。</a:t>
            </a:r>
            <a:endParaRPr lang="en-US" sz="1440" dirty="0"/>
          </a:p>
        </p:txBody>
      </p:sp>
      <p:pic>
        <p:nvPicPr>
          <p:cNvPr id="9" name="Image 2" descr="https://sgw-dx.xf-yun.com/api/v1/sparkdesk/_1735530874758bc2de79a1ccc4021a8206f4f415a41b1.jpg?authorization=c2ltcGxlLWp3dCBhaz1zcGFya2Rlc2s4MDAwMDAwMDAwMDE7ZXhwPTMzMTIzMzA4NzQ7YWxnbz1obWFjLXNoYTI1NjtzaWc9bVU5NW01M2VFYUF2UHVLemVJejVYbDVib3c3ZXlONWNPK0RUbjNnU2hwYz0=&amp;x_location=7YfmxI7B7uKO7jlRxIftd60Zg5D="/>
          <p:cNvPicPr>
            <a:picLocks noChangeAspect="1"/>
          </p:cNvPicPr>
          <p:nvPr/>
        </p:nvPicPr>
        <p:blipFill>
          <a:blip r:embed="rId6"/>
          <a:srcRect l="154" r="154"/>
          <a:stretch/>
        </p:blipFill>
        <p:spPr>
          <a:xfrm>
            <a:off x="6101539" y="2984626"/>
            <a:ext cx="2516140" cy="1415329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031158" y="954523"/>
            <a:ext cx="2656902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JSP内置对象的应用场景</a:t>
            </a:r>
            <a:endParaRPr lang="en-US" sz="1440" dirty="0"/>
          </a:p>
        </p:txBody>
      </p:sp>
      <p:sp>
        <p:nvSpPr>
          <p:cNvPr id="11" name="Text 6"/>
          <p:cNvSpPr/>
          <p:nvPr/>
        </p:nvSpPr>
        <p:spPr>
          <a:xfrm>
            <a:off x="455940" y="1500390"/>
            <a:ext cx="2614983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JSP内置对象是JSP页面中预先定义好的9个对象，这些对象不需要通过JSP页面编写来实例化，在所有的JSP页面中都可以直接使用。</a:t>
            </a:r>
            <a:endParaRPr lang="en-US" sz="144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常用方法介绍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>
            <a:off x="429475" y="979273"/>
            <a:ext cx="8184444" cy="3578175"/>
          </a:xfrm>
          <a:custGeom>
            <a:avLst/>
            <a:gdLst/>
            <a:ahLst/>
            <a:cxnLst/>
            <a:rect l="l" t="t" r="r" b="b"/>
            <a:pathLst>
              <a:path w="8184444" h="3578175">
                <a:moveTo>
                  <a:pt x="0" y="0"/>
                </a:moveTo>
                <a:moveTo>
                  <a:pt x="0" y="0"/>
                </a:moveTo>
                <a:lnTo>
                  <a:pt x="8184444" y="0"/>
                </a:lnTo>
                <a:lnTo>
                  <a:pt x="8184444" y="3578175"/>
                </a:lnTo>
                <a:lnTo>
                  <a:pt x="0" y="3578175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1057755" y="1192668"/>
            <a:ext cx="2191977" cy="3217037"/>
          </a:xfrm>
          <a:custGeom>
            <a:avLst/>
            <a:gdLst/>
            <a:ahLst/>
            <a:cxnLst/>
            <a:rect l="l" t="t" r="r" b="b"/>
            <a:pathLst>
              <a:path w="2191977" h="3217037">
                <a:moveTo>
                  <a:pt x="204724" y="0"/>
                </a:moveTo>
                <a:moveTo>
                  <a:pt x="204724" y="0"/>
                </a:moveTo>
                <a:lnTo>
                  <a:pt x="1987252" y="0"/>
                </a:lnTo>
                <a:quadBezTo>
                  <a:pt x="2191977" y="0"/>
                  <a:pt x="2191977" y="220827"/>
                </a:quadBezTo>
                <a:lnTo>
                  <a:pt x="2191977" y="2996210"/>
                </a:lnTo>
                <a:quadBezTo>
                  <a:pt x="2191977" y="3217037"/>
                  <a:pt x="1987252" y="3217037"/>
                </a:quadBezTo>
                <a:lnTo>
                  <a:pt x="204724" y="3217037"/>
                </a:lnTo>
                <a:quadBezTo>
                  <a:pt x="0" y="3217037"/>
                  <a:pt x="0" y="2996210"/>
                </a:quadBezTo>
                <a:lnTo>
                  <a:pt x="0" y="220827"/>
                </a:lnTo>
                <a:quadBezTo>
                  <a:pt x="0" y="0"/>
                  <a:pt x="204724" y="0"/>
                </a:quadBezTo>
                <a:close/>
              </a:path>
            </a:pathLst>
          </a:custGeom>
          <a:solidFill>
            <a:srgbClr val="005CC5">
              <a:alpha val="10000"/>
            </a:srgbClr>
          </a:solidFill>
          <a:ln w="9525">
            <a:solidFill>
              <a:srgbClr val="005CC5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 rot="5400000">
            <a:off x="738465" y="1471944"/>
            <a:ext cx="423666" cy="220184"/>
          </a:xfrm>
          <a:custGeom>
            <a:avLst/>
            <a:gdLst/>
            <a:ahLst/>
            <a:cxnLst/>
            <a:rect l="l" t="t" r="r" b="b"/>
            <a:pathLst>
              <a:path w="423666" h="220184">
                <a:moveTo>
                  <a:pt x="110092" y="0"/>
                </a:moveTo>
                <a:moveTo>
                  <a:pt x="110092" y="0"/>
                </a:moveTo>
                <a:lnTo>
                  <a:pt x="313574" y="0"/>
                </a:lnTo>
                <a:quadBezTo>
                  <a:pt x="423666" y="0"/>
                  <a:pt x="423666" y="110092"/>
                </a:quadBezTo>
                <a:lnTo>
                  <a:pt x="423666" y="110092"/>
                </a:lnTo>
                <a:quadBezTo>
                  <a:pt x="423666" y="220184"/>
                  <a:pt x="313574" y="220184"/>
                </a:quadBezTo>
                <a:lnTo>
                  <a:pt x="110092" y="220184"/>
                </a:lnTo>
                <a:quadBezTo>
                  <a:pt x="0" y="220184"/>
                  <a:pt x="0" y="110092"/>
                </a:quadBezTo>
                <a:lnTo>
                  <a:pt x="0" y="110092"/>
                </a:lnTo>
                <a:quadBezTo>
                  <a:pt x="0" y="0"/>
                  <a:pt x="110092" y="0"/>
                </a:quadBezTo>
                <a:close/>
              </a:path>
            </a:pathLst>
          </a:custGeom>
          <a:solidFill>
            <a:srgbClr val="004DB6"/>
          </a:solidFill>
          <a:ln/>
        </p:spPr>
      </p:sp>
      <p:sp>
        <p:nvSpPr>
          <p:cNvPr id="6" name="Shape 4"/>
          <p:cNvSpPr/>
          <p:nvPr/>
        </p:nvSpPr>
        <p:spPr>
          <a:xfrm>
            <a:off x="841314" y="1305932"/>
            <a:ext cx="1095138" cy="367710"/>
          </a:xfrm>
          <a:custGeom>
            <a:avLst/>
            <a:gdLst/>
            <a:ahLst/>
            <a:cxnLst/>
            <a:rect l="l" t="t" r="r" b="b"/>
            <a:pathLst>
              <a:path w="1095138" h="367710">
                <a:moveTo>
                  <a:pt x="183855" y="0"/>
                </a:moveTo>
                <a:moveTo>
                  <a:pt x="183855" y="0"/>
                </a:moveTo>
                <a:lnTo>
                  <a:pt x="911282" y="0"/>
                </a:lnTo>
                <a:quadBezTo>
                  <a:pt x="1095138" y="0"/>
                  <a:pt x="1095138" y="183855"/>
                </a:quadBezTo>
                <a:lnTo>
                  <a:pt x="1095138" y="183855"/>
                </a:lnTo>
                <a:quadBezTo>
                  <a:pt x="1095138" y="367710"/>
                  <a:pt x="911282" y="367710"/>
                </a:quadBezTo>
                <a:lnTo>
                  <a:pt x="183855" y="367710"/>
                </a:lnTo>
                <a:quadBezTo>
                  <a:pt x="0" y="367710"/>
                  <a:pt x="0" y="183855"/>
                </a:quadBezTo>
                <a:lnTo>
                  <a:pt x="0" y="183855"/>
                </a:lnTo>
                <a:quadBezTo>
                  <a:pt x="0" y="0"/>
                  <a:pt x="183855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7" name="Text 5"/>
          <p:cNvSpPr/>
          <p:nvPr/>
        </p:nvSpPr>
        <p:spPr>
          <a:xfrm>
            <a:off x="841314" y="1192607"/>
            <a:ext cx="1095138" cy="5943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16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8" name="Text 6"/>
          <p:cNvSpPr/>
          <p:nvPr/>
        </p:nvSpPr>
        <p:spPr>
          <a:xfrm>
            <a:off x="1057755" y="1673642"/>
            <a:ext cx="2194560" cy="5852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页面对象方法</a:t>
            </a:r>
            <a:endParaRPr lang="en-US" sz="1440" dirty="0"/>
          </a:p>
        </p:txBody>
      </p:sp>
      <p:sp>
        <p:nvSpPr>
          <p:cNvPr id="9" name="Text 7"/>
          <p:cNvSpPr/>
          <p:nvPr/>
        </p:nvSpPr>
        <p:spPr>
          <a:xfrm>
            <a:off x="1057755" y="2255641"/>
            <a:ext cx="2191977" cy="171907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8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`page`对象提供了一系列方法，如`getClass()`用于获取对象的类信息，`hashCode()`返回对象的哈希码，而`toString()`则提供了对象的字符串表示形式。</a:t>
            </a:r>
            <a:endParaRPr lang="en-US" sz="1440" dirty="0"/>
          </a:p>
        </p:txBody>
      </p:sp>
      <p:sp>
        <p:nvSpPr>
          <p:cNvPr id="10" name="Shape 8"/>
          <p:cNvSpPr/>
          <p:nvPr/>
        </p:nvSpPr>
        <p:spPr>
          <a:xfrm>
            <a:off x="6111817" y="1192668"/>
            <a:ext cx="2191977" cy="3217037"/>
          </a:xfrm>
          <a:custGeom>
            <a:avLst/>
            <a:gdLst/>
            <a:ahLst/>
            <a:cxnLst/>
            <a:rect l="l" t="t" r="r" b="b"/>
            <a:pathLst>
              <a:path w="2191977" h="3217037">
                <a:moveTo>
                  <a:pt x="204724" y="0"/>
                </a:moveTo>
                <a:moveTo>
                  <a:pt x="204724" y="0"/>
                </a:moveTo>
                <a:lnTo>
                  <a:pt x="1987252" y="0"/>
                </a:lnTo>
                <a:quadBezTo>
                  <a:pt x="2191977" y="0"/>
                  <a:pt x="2191977" y="220827"/>
                </a:quadBezTo>
                <a:lnTo>
                  <a:pt x="2191977" y="2996210"/>
                </a:lnTo>
                <a:quadBezTo>
                  <a:pt x="2191977" y="3217037"/>
                  <a:pt x="1987252" y="3217037"/>
                </a:quadBezTo>
                <a:lnTo>
                  <a:pt x="204724" y="3217037"/>
                </a:lnTo>
                <a:quadBezTo>
                  <a:pt x="0" y="3217037"/>
                  <a:pt x="0" y="2996210"/>
                </a:quadBezTo>
                <a:lnTo>
                  <a:pt x="0" y="220827"/>
                </a:lnTo>
                <a:quadBezTo>
                  <a:pt x="0" y="0"/>
                  <a:pt x="204724" y="0"/>
                </a:quadBezTo>
                <a:close/>
              </a:path>
            </a:pathLst>
          </a:custGeom>
          <a:solidFill>
            <a:srgbClr val="005CC5">
              <a:alpha val="10000"/>
            </a:srgbClr>
          </a:solidFill>
          <a:ln w="9525">
            <a:solidFill>
              <a:srgbClr val="005CC5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 rot="5400000">
            <a:off x="5792528" y="1471992"/>
            <a:ext cx="423666" cy="220184"/>
          </a:xfrm>
          <a:custGeom>
            <a:avLst/>
            <a:gdLst/>
            <a:ahLst/>
            <a:cxnLst/>
            <a:rect l="l" t="t" r="r" b="b"/>
            <a:pathLst>
              <a:path w="423666" h="220184">
                <a:moveTo>
                  <a:pt x="110092" y="0"/>
                </a:moveTo>
                <a:moveTo>
                  <a:pt x="110092" y="0"/>
                </a:moveTo>
                <a:lnTo>
                  <a:pt x="313574" y="0"/>
                </a:lnTo>
                <a:quadBezTo>
                  <a:pt x="423666" y="0"/>
                  <a:pt x="423666" y="110092"/>
                </a:quadBezTo>
                <a:lnTo>
                  <a:pt x="423666" y="110092"/>
                </a:lnTo>
                <a:quadBezTo>
                  <a:pt x="423666" y="220184"/>
                  <a:pt x="313574" y="220184"/>
                </a:quadBezTo>
                <a:lnTo>
                  <a:pt x="110092" y="220184"/>
                </a:lnTo>
                <a:quadBezTo>
                  <a:pt x="0" y="220184"/>
                  <a:pt x="0" y="110092"/>
                </a:quadBezTo>
                <a:lnTo>
                  <a:pt x="0" y="110092"/>
                </a:lnTo>
                <a:quadBezTo>
                  <a:pt x="0" y="0"/>
                  <a:pt x="110092" y="0"/>
                </a:quadBezTo>
                <a:close/>
              </a:path>
            </a:pathLst>
          </a:custGeom>
          <a:solidFill>
            <a:srgbClr val="004DB6"/>
          </a:solidFill>
          <a:ln/>
        </p:spPr>
      </p:sp>
      <p:sp>
        <p:nvSpPr>
          <p:cNvPr id="12" name="Shape 10"/>
          <p:cNvSpPr/>
          <p:nvPr/>
        </p:nvSpPr>
        <p:spPr>
          <a:xfrm>
            <a:off x="5895376" y="1305980"/>
            <a:ext cx="1095138" cy="367710"/>
          </a:xfrm>
          <a:custGeom>
            <a:avLst/>
            <a:gdLst/>
            <a:ahLst/>
            <a:cxnLst/>
            <a:rect l="l" t="t" r="r" b="b"/>
            <a:pathLst>
              <a:path w="1095138" h="367710">
                <a:moveTo>
                  <a:pt x="183855" y="0"/>
                </a:moveTo>
                <a:moveTo>
                  <a:pt x="183855" y="0"/>
                </a:moveTo>
                <a:lnTo>
                  <a:pt x="911282" y="0"/>
                </a:lnTo>
                <a:quadBezTo>
                  <a:pt x="1095138" y="0"/>
                  <a:pt x="1095138" y="183855"/>
                </a:quadBezTo>
                <a:lnTo>
                  <a:pt x="1095138" y="183855"/>
                </a:lnTo>
                <a:quadBezTo>
                  <a:pt x="1095138" y="367710"/>
                  <a:pt x="911282" y="367710"/>
                </a:quadBezTo>
                <a:lnTo>
                  <a:pt x="183855" y="367710"/>
                </a:lnTo>
                <a:quadBezTo>
                  <a:pt x="0" y="367710"/>
                  <a:pt x="0" y="183855"/>
                </a:quadBezTo>
                <a:lnTo>
                  <a:pt x="0" y="183855"/>
                </a:lnTo>
                <a:quadBezTo>
                  <a:pt x="0" y="0"/>
                  <a:pt x="183855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3" name="Text 11"/>
          <p:cNvSpPr/>
          <p:nvPr/>
        </p:nvSpPr>
        <p:spPr>
          <a:xfrm>
            <a:off x="5895376" y="1192655"/>
            <a:ext cx="1095138" cy="5943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16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14" name="Text 12"/>
          <p:cNvSpPr/>
          <p:nvPr/>
        </p:nvSpPr>
        <p:spPr>
          <a:xfrm>
            <a:off x="6111817" y="1673642"/>
            <a:ext cx="2194560" cy="5852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会话管理与应用范围属性</a:t>
            </a:r>
            <a:endParaRPr lang="en-US" sz="1440" dirty="0"/>
          </a:p>
        </p:txBody>
      </p:sp>
      <p:sp>
        <p:nvSpPr>
          <p:cNvPr id="15" name="Text 13"/>
          <p:cNvSpPr/>
          <p:nvPr/>
        </p:nvSpPr>
        <p:spPr>
          <a:xfrm>
            <a:off x="6111817" y="2255641"/>
            <a:ext cx="2191977" cy="171907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8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`session`对象用于管理用户会话，包括获取和设置属性值，移除属性以及使会话无效。`application`对象则在应用程序范围内共享数据，支持跨多个用户会话的属性操作。</a:t>
            </a:r>
            <a:endParaRPr lang="en-US" sz="1440" dirty="0"/>
          </a:p>
        </p:txBody>
      </p:sp>
      <p:sp>
        <p:nvSpPr>
          <p:cNvPr id="16" name="Shape 14"/>
          <p:cNvSpPr/>
          <p:nvPr/>
        </p:nvSpPr>
        <p:spPr>
          <a:xfrm>
            <a:off x="3584744" y="1192495"/>
            <a:ext cx="2191817" cy="3217382"/>
          </a:xfrm>
          <a:custGeom>
            <a:avLst/>
            <a:gdLst/>
            <a:ahLst/>
            <a:cxnLst/>
            <a:rect l="l" t="t" r="r" b="b"/>
            <a:pathLst>
              <a:path w="2191817" h="3217382">
                <a:moveTo>
                  <a:pt x="204709" y="0"/>
                </a:moveTo>
                <a:moveTo>
                  <a:pt x="204709" y="0"/>
                </a:moveTo>
                <a:lnTo>
                  <a:pt x="1987108" y="0"/>
                </a:lnTo>
                <a:quadBezTo>
                  <a:pt x="2191817" y="0"/>
                  <a:pt x="2191817" y="220811"/>
                </a:quadBezTo>
                <a:lnTo>
                  <a:pt x="2191817" y="2996571"/>
                </a:lnTo>
                <a:quadBezTo>
                  <a:pt x="2191817" y="3217382"/>
                  <a:pt x="1987108" y="3217382"/>
                </a:quadBezTo>
                <a:lnTo>
                  <a:pt x="204709" y="3217382"/>
                </a:lnTo>
                <a:quadBezTo>
                  <a:pt x="0" y="3217382"/>
                  <a:pt x="0" y="2996571"/>
                </a:quadBezTo>
                <a:lnTo>
                  <a:pt x="0" y="220811"/>
                </a:lnTo>
                <a:quadBezTo>
                  <a:pt x="0" y="0"/>
                  <a:pt x="204709" y="0"/>
                </a:quadBezTo>
                <a:close/>
              </a:path>
            </a:pathLst>
          </a:custGeom>
          <a:solidFill>
            <a:srgbClr val="005CC5">
              <a:alpha val="10000"/>
            </a:srgbClr>
          </a:solidFill>
          <a:ln w="9525">
            <a:solidFill>
              <a:srgbClr val="005CC5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3584744" y="1673642"/>
            <a:ext cx="2194560" cy="5852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请求与响应处理</a:t>
            </a:r>
            <a:endParaRPr lang="en-US" sz="1440" dirty="0"/>
          </a:p>
        </p:txBody>
      </p:sp>
      <p:sp>
        <p:nvSpPr>
          <p:cNvPr id="18" name="Text 16"/>
          <p:cNvSpPr/>
          <p:nvPr/>
        </p:nvSpPr>
        <p:spPr>
          <a:xfrm>
            <a:off x="3584744" y="2255641"/>
            <a:ext cx="2191817" cy="14630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8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`request`对象允许访问客户端传递的cookies、请求头和路径信息等，而`response`对象则用于设置HTTP响应头、状态码以及实现页面重定向等功能。</a:t>
            </a:r>
            <a:endParaRPr lang="en-US" sz="1440" dirty="0"/>
          </a:p>
        </p:txBody>
      </p:sp>
      <p:sp>
        <p:nvSpPr>
          <p:cNvPr id="19" name="Shape 17"/>
          <p:cNvSpPr/>
          <p:nvPr/>
        </p:nvSpPr>
        <p:spPr>
          <a:xfrm rot="5400000">
            <a:off x="3265497" y="1471944"/>
            <a:ext cx="423666" cy="220184"/>
          </a:xfrm>
          <a:custGeom>
            <a:avLst/>
            <a:gdLst/>
            <a:ahLst/>
            <a:cxnLst/>
            <a:rect l="l" t="t" r="r" b="b"/>
            <a:pathLst>
              <a:path w="423666" h="220184">
                <a:moveTo>
                  <a:pt x="110092" y="0"/>
                </a:moveTo>
                <a:moveTo>
                  <a:pt x="110092" y="0"/>
                </a:moveTo>
                <a:lnTo>
                  <a:pt x="313574" y="0"/>
                </a:lnTo>
                <a:quadBezTo>
                  <a:pt x="423666" y="0"/>
                  <a:pt x="423666" y="110092"/>
                </a:quadBezTo>
                <a:lnTo>
                  <a:pt x="423666" y="110092"/>
                </a:lnTo>
                <a:quadBezTo>
                  <a:pt x="423666" y="220184"/>
                  <a:pt x="313574" y="220184"/>
                </a:quadBezTo>
                <a:lnTo>
                  <a:pt x="110092" y="220184"/>
                </a:lnTo>
                <a:quadBezTo>
                  <a:pt x="0" y="220184"/>
                  <a:pt x="0" y="110092"/>
                </a:quadBezTo>
                <a:lnTo>
                  <a:pt x="0" y="110092"/>
                </a:lnTo>
                <a:quadBezTo>
                  <a:pt x="0" y="0"/>
                  <a:pt x="110092" y="0"/>
                </a:quadBezTo>
                <a:close/>
              </a:path>
            </a:pathLst>
          </a:custGeom>
          <a:solidFill>
            <a:srgbClr val="4287F0"/>
          </a:solidFill>
          <a:ln/>
        </p:spPr>
      </p:sp>
      <p:sp>
        <p:nvSpPr>
          <p:cNvPr id="20" name="Shape 18"/>
          <p:cNvSpPr/>
          <p:nvPr/>
        </p:nvSpPr>
        <p:spPr>
          <a:xfrm>
            <a:off x="3368345" y="1305932"/>
            <a:ext cx="1095138" cy="367710"/>
          </a:xfrm>
          <a:custGeom>
            <a:avLst/>
            <a:gdLst/>
            <a:ahLst/>
            <a:cxnLst/>
            <a:rect l="l" t="t" r="r" b="b"/>
            <a:pathLst>
              <a:path w="1095138" h="367710">
                <a:moveTo>
                  <a:pt x="183855" y="0"/>
                </a:moveTo>
                <a:moveTo>
                  <a:pt x="183855" y="0"/>
                </a:moveTo>
                <a:lnTo>
                  <a:pt x="911282" y="0"/>
                </a:lnTo>
                <a:quadBezTo>
                  <a:pt x="1095138" y="0"/>
                  <a:pt x="1095138" y="183855"/>
                </a:quadBezTo>
                <a:lnTo>
                  <a:pt x="1095138" y="183855"/>
                </a:lnTo>
                <a:quadBezTo>
                  <a:pt x="1095138" y="367710"/>
                  <a:pt x="911282" y="367710"/>
                </a:quadBezTo>
                <a:lnTo>
                  <a:pt x="183855" y="367710"/>
                </a:lnTo>
                <a:quadBezTo>
                  <a:pt x="0" y="367710"/>
                  <a:pt x="0" y="183855"/>
                </a:quadBezTo>
                <a:lnTo>
                  <a:pt x="0" y="183855"/>
                </a:lnTo>
                <a:quadBezTo>
                  <a:pt x="0" y="0"/>
                  <a:pt x="183855" y="0"/>
                </a:quadBezTo>
                <a:close/>
              </a:path>
            </a:pathLst>
          </a:custGeom>
          <a:solidFill>
            <a:srgbClr val="5196FF"/>
          </a:solidFill>
          <a:ln/>
        </p:spPr>
      </p:sp>
      <p:sp>
        <p:nvSpPr>
          <p:cNvPr id="21" name="Text 19"/>
          <p:cNvSpPr/>
          <p:nvPr/>
        </p:nvSpPr>
        <p:spPr>
          <a:xfrm>
            <a:off x="3368345" y="1192607"/>
            <a:ext cx="1095138" cy="5943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16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05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Request对象</a:t>
            </a:r>
            <a:endParaRPr lang="en-US" sz="144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HTTP协议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>
            <a:off x="312725" y="982154"/>
            <a:ext cx="4261104" cy="182880"/>
          </a:xfrm>
          <a:custGeom>
            <a:avLst/>
            <a:gdLst/>
            <a:ahLst/>
            <a:cxnLst/>
            <a:rect l="l" t="t" r="r" b="b"/>
            <a:pathLst>
              <a:path w="4261104" h="182880">
                <a:moveTo>
                  <a:pt x="0" y="0"/>
                </a:moveTo>
                <a:moveTo>
                  <a:pt x="0" y="0"/>
                </a:moveTo>
                <a:lnTo>
                  <a:pt x="4261104" y="0"/>
                </a:lnTo>
                <a:lnTo>
                  <a:pt x="4261104" y="182880"/>
                </a:lnTo>
                <a:lnTo>
                  <a:pt x="0" y="182880"/>
                </a:lnTo>
                <a:close/>
              </a:path>
            </a:pathLst>
          </a:custGeom>
          <a:solidFill>
            <a:srgbClr val="005CC5">
              <a:alpha val="50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1682112" y="1165609"/>
            <a:ext cx="0" cy="567089"/>
          </a:xfrm>
          <a:custGeom>
            <a:avLst/>
            <a:gdLst/>
            <a:ahLst/>
            <a:cxnLst/>
            <a:rect l="l" t="t" r="r" b="b"/>
            <a:pathLst>
              <a:path h="567089">
                <a:moveTo>
                  <a:pt x="0" y="0"/>
                </a:moveTo>
                <a:moveTo>
                  <a:pt x="0" y="0"/>
                </a:moveTo>
                <a:lnTo>
                  <a:pt x="0" y="567089"/>
                </a:lnTo>
              </a:path>
            </a:pathLst>
          </a:custGeom>
          <a:noFill/>
          <a:ln w="38100">
            <a:solidFill>
              <a:srgbClr val="005CC5"/>
            </a:solidFill>
            <a:prstDash val="solid"/>
            <a:headEnd type="none"/>
            <a:tailEnd type="none"/>
          </a:ln>
        </p:spPr>
      </p:sp>
      <p:sp>
        <p:nvSpPr>
          <p:cNvPr id="5" name="Shape 3"/>
          <p:cNvSpPr/>
          <p:nvPr/>
        </p:nvSpPr>
        <p:spPr>
          <a:xfrm>
            <a:off x="303581" y="1930210"/>
            <a:ext cx="2756916" cy="2231136"/>
          </a:xfrm>
          <a:custGeom>
            <a:avLst/>
            <a:gdLst/>
            <a:ahLst/>
            <a:cxnLst/>
            <a:rect l="l" t="t" r="r" b="b"/>
            <a:pathLst>
              <a:path w="2756916" h="2231136">
                <a:moveTo>
                  <a:pt x="278892" y="0"/>
                </a:moveTo>
                <a:moveTo>
                  <a:pt x="278892" y="0"/>
                </a:moveTo>
                <a:lnTo>
                  <a:pt x="2478024" y="0"/>
                </a:lnTo>
                <a:quadBezTo>
                  <a:pt x="2756916" y="0"/>
                  <a:pt x="2756916" y="278892"/>
                </a:quadBezTo>
                <a:lnTo>
                  <a:pt x="2756916" y="1952244"/>
                </a:lnTo>
                <a:quadBezTo>
                  <a:pt x="2756916" y="2231136"/>
                  <a:pt x="2478024" y="2231136"/>
                </a:quadBezTo>
                <a:lnTo>
                  <a:pt x="278892" y="2231136"/>
                </a:lnTo>
                <a:quadBezTo>
                  <a:pt x="0" y="2231136"/>
                  <a:pt x="0" y="1952244"/>
                </a:quadBezTo>
                <a:lnTo>
                  <a:pt x="0" y="278892"/>
                </a:lnTo>
                <a:quadBezTo>
                  <a:pt x="0" y="0"/>
                  <a:pt x="278892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884165" y="1648574"/>
            <a:ext cx="1595894" cy="395023"/>
          </a:xfrm>
          <a:custGeom>
            <a:avLst/>
            <a:gdLst/>
            <a:ahLst/>
            <a:cxnLst/>
            <a:rect l="l" t="t" r="r" b="b"/>
            <a:pathLst>
              <a:path w="1595894" h="395023">
                <a:moveTo>
                  <a:pt x="49378" y="0"/>
                </a:moveTo>
                <a:moveTo>
                  <a:pt x="49378" y="0"/>
                </a:moveTo>
                <a:lnTo>
                  <a:pt x="1546516" y="0"/>
                </a:lnTo>
                <a:quadBezTo>
                  <a:pt x="1595894" y="0"/>
                  <a:pt x="1595894" y="49378"/>
                </a:quadBezTo>
                <a:lnTo>
                  <a:pt x="1595894" y="345645"/>
                </a:lnTo>
                <a:quadBezTo>
                  <a:pt x="1595894" y="395023"/>
                  <a:pt x="1546516" y="395023"/>
                </a:quadBezTo>
                <a:lnTo>
                  <a:pt x="49378" y="395023"/>
                </a:lnTo>
                <a:quadBezTo>
                  <a:pt x="0" y="395023"/>
                  <a:pt x="0" y="345645"/>
                </a:quadBezTo>
                <a:lnTo>
                  <a:pt x="0" y="49378"/>
                </a:lnTo>
                <a:quadBezTo>
                  <a:pt x="0" y="0"/>
                  <a:pt x="49378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7" name="Text 5"/>
          <p:cNvSpPr/>
          <p:nvPr/>
        </p:nvSpPr>
        <p:spPr>
          <a:xfrm>
            <a:off x="1409546" y="1576338"/>
            <a:ext cx="545132" cy="53949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872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8" name="Text 6"/>
          <p:cNvSpPr/>
          <p:nvPr/>
        </p:nvSpPr>
        <p:spPr>
          <a:xfrm>
            <a:off x="466877" y="2115834"/>
            <a:ext cx="2430470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HTTP协议基础</a:t>
            </a:r>
            <a:endParaRPr lang="en-US" sz="1440" dirty="0"/>
          </a:p>
        </p:txBody>
      </p:sp>
      <p:sp>
        <p:nvSpPr>
          <p:cNvPr id="9" name="Text 7"/>
          <p:cNvSpPr/>
          <p:nvPr/>
        </p:nvSpPr>
        <p:spPr>
          <a:xfrm>
            <a:off x="466877" y="2455328"/>
            <a:ext cx="2430470" cy="12344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HTTP协议是互联网上应用最为广泛的通信协议之一，它定义了客户端和服务器之间如何通过请求和响应的方式交换数据，确保了网页内容的顺利传输。</a:t>
            </a:r>
            <a:endParaRPr lang="en-US" sz="1440" dirty="0"/>
          </a:p>
        </p:txBody>
      </p:sp>
      <p:sp>
        <p:nvSpPr>
          <p:cNvPr id="10" name="Shape 8"/>
          <p:cNvSpPr/>
          <p:nvPr/>
        </p:nvSpPr>
        <p:spPr>
          <a:xfrm>
            <a:off x="4572000" y="1165034"/>
            <a:ext cx="0" cy="286867"/>
          </a:xfrm>
          <a:custGeom>
            <a:avLst/>
            <a:gdLst/>
            <a:ahLst/>
            <a:cxnLst/>
            <a:rect l="l" t="t" r="r" b="b"/>
            <a:pathLst>
              <a:path h="286867">
                <a:moveTo>
                  <a:pt x="0" y="0"/>
                </a:moveTo>
                <a:moveTo>
                  <a:pt x="0" y="0"/>
                </a:moveTo>
                <a:lnTo>
                  <a:pt x="0" y="286867"/>
                </a:lnTo>
              </a:path>
            </a:pathLst>
          </a:custGeom>
          <a:noFill/>
          <a:ln w="38100">
            <a:solidFill>
              <a:srgbClr val="005CC5"/>
            </a:solidFill>
            <a:prstDash val="solid"/>
            <a:headEnd type="none"/>
            <a:tailEnd type="none"/>
          </a:ln>
        </p:spPr>
      </p:sp>
      <p:sp>
        <p:nvSpPr>
          <p:cNvPr id="11" name="Shape 9"/>
          <p:cNvSpPr/>
          <p:nvPr/>
        </p:nvSpPr>
        <p:spPr>
          <a:xfrm>
            <a:off x="3193369" y="1649412"/>
            <a:ext cx="2756916" cy="2231136"/>
          </a:xfrm>
          <a:custGeom>
            <a:avLst/>
            <a:gdLst/>
            <a:ahLst/>
            <a:cxnLst/>
            <a:rect l="l" t="t" r="r" b="b"/>
            <a:pathLst>
              <a:path w="2756916" h="2231136">
                <a:moveTo>
                  <a:pt x="278892" y="0"/>
                </a:moveTo>
                <a:moveTo>
                  <a:pt x="278892" y="0"/>
                </a:moveTo>
                <a:lnTo>
                  <a:pt x="2478024" y="0"/>
                </a:lnTo>
                <a:quadBezTo>
                  <a:pt x="2756916" y="0"/>
                  <a:pt x="2756916" y="278892"/>
                </a:quadBezTo>
                <a:lnTo>
                  <a:pt x="2756916" y="1952244"/>
                </a:lnTo>
                <a:quadBezTo>
                  <a:pt x="2756916" y="2231136"/>
                  <a:pt x="2478024" y="2231136"/>
                </a:quadBezTo>
                <a:lnTo>
                  <a:pt x="278892" y="2231136"/>
                </a:lnTo>
                <a:quadBezTo>
                  <a:pt x="0" y="2231136"/>
                  <a:pt x="0" y="1952244"/>
                </a:quadBezTo>
                <a:lnTo>
                  <a:pt x="0" y="278892"/>
                </a:lnTo>
                <a:quadBezTo>
                  <a:pt x="0" y="0"/>
                  <a:pt x="278892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5196FF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3774053" y="1367777"/>
            <a:ext cx="1595894" cy="395023"/>
          </a:xfrm>
          <a:custGeom>
            <a:avLst/>
            <a:gdLst/>
            <a:ahLst/>
            <a:cxnLst/>
            <a:rect l="l" t="t" r="r" b="b"/>
            <a:pathLst>
              <a:path w="1595894" h="395023">
                <a:moveTo>
                  <a:pt x="49378" y="0"/>
                </a:moveTo>
                <a:moveTo>
                  <a:pt x="49378" y="0"/>
                </a:moveTo>
                <a:lnTo>
                  <a:pt x="1546516" y="0"/>
                </a:lnTo>
                <a:quadBezTo>
                  <a:pt x="1595894" y="0"/>
                  <a:pt x="1595894" y="49378"/>
                </a:quadBezTo>
                <a:lnTo>
                  <a:pt x="1595894" y="345645"/>
                </a:lnTo>
                <a:quadBezTo>
                  <a:pt x="1595894" y="395023"/>
                  <a:pt x="1546516" y="395023"/>
                </a:quadBezTo>
                <a:lnTo>
                  <a:pt x="49378" y="395023"/>
                </a:lnTo>
                <a:quadBezTo>
                  <a:pt x="0" y="395023"/>
                  <a:pt x="0" y="345645"/>
                </a:quadBezTo>
                <a:lnTo>
                  <a:pt x="0" y="49378"/>
                </a:lnTo>
                <a:quadBezTo>
                  <a:pt x="0" y="0"/>
                  <a:pt x="49378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3" name="Text 11"/>
          <p:cNvSpPr/>
          <p:nvPr/>
        </p:nvSpPr>
        <p:spPr>
          <a:xfrm>
            <a:off x="4299434" y="1295540"/>
            <a:ext cx="545132" cy="53949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872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14" name="Text 12"/>
          <p:cNvSpPr/>
          <p:nvPr/>
        </p:nvSpPr>
        <p:spPr>
          <a:xfrm>
            <a:off x="3356765" y="1835036"/>
            <a:ext cx="2430470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请求与响应过程</a:t>
            </a:r>
            <a:endParaRPr lang="en-US" sz="1440" dirty="0"/>
          </a:p>
        </p:txBody>
      </p:sp>
      <p:sp>
        <p:nvSpPr>
          <p:cNvPr id="15" name="Text 13"/>
          <p:cNvSpPr/>
          <p:nvPr/>
        </p:nvSpPr>
        <p:spPr>
          <a:xfrm>
            <a:off x="3356765" y="2174531"/>
            <a:ext cx="2430470" cy="12344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在HTTP协议中，用户通过浏览器发起请求，服务器接收到请求后处理并返回相应的响应。这个过程包括了请求头和响应头的详细信息，如请求方式、地址、状态码等。</a:t>
            </a:r>
            <a:endParaRPr lang="en-US" sz="1440" dirty="0"/>
          </a:p>
        </p:txBody>
      </p:sp>
      <p:sp>
        <p:nvSpPr>
          <p:cNvPr id="16" name="Shape 14"/>
          <p:cNvSpPr/>
          <p:nvPr/>
        </p:nvSpPr>
        <p:spPr>
          <a:xfrm>
            <a:off x="7461888" y="1165301"/>
            <a:ext cx="0" cy="567397"/>
          </a:xfrm>
          <a:custGeom>
            <a:avLst/>
            <a:gdLst/>
            <a:ahLst/>
            <a:cxnLst/>
            <a:rect l="l" t="t" r="r" b="b"/>
            <a:pathLst>
              <a:path h="567397">
                <a:moveTo>
                  <a:pt x="0" y="0"/>
                </a:moveTo>
                <a:moveTo>
                  <a:pt x="0" y="0"/>
                </a:moveTo>
                <a:lnTo>
                  <a:pt x="0" y="567397"/>
                </a:lnTo>
              </a:path>
            </a:pathLst>
          </a:custGeom>
          <a:noFill/>
          <a:ln w="38100">
            <a:solidFill>
              <a:srgbClr val="005CC5"/>
            </a:solidFill>
            <a:prstDash val="solid"/>
            <a:headEnd type="none"/>
            <a:tailEnd type="none"/>
          </a:ln>
        </p:spPr>
      </p:sp>
      <p:sp>
        <p:nvSpPr>
          <p:cNvPr id="17" name="Shape 15"/>
          <p:cNvSpPr/>
          <p:nvPr/>
        </p:nvSpPr>
        <p:spPr>
          <a:xfrm>
            <a:off x="6083503" y="1929754"/>
            <a:ext cx="2756916" cy="2231136"/>
          </a:xfrm>
          <a:custGeom>
            <a:avLst/>
            <a:gdLst/>
            <a:ahLst/>
            <a:cxnLst/>
            <a:rect l="l" t="t" r="r" b="b"/>
            <a:pathLst>
              <a:path w="2756916" h="2231136">
                <a:moveTo>
                  <a:pt x="278892" y="0"/>
                </a:moveTo>
                <a:moveTo>
                  <a:pt x="278892" y="0"/>
                </a:moveTo>
                <a:lnTo>
                  <a:pt x="2478024" y="0"/>
                </a:lnTo>
                <a:quadBezTo>
                  <a:pt x="2756916" y="0"/>
                  <a:pt x="2756916" y="278892"/>
                </a:quadBezTo>
                <a:lnTo>
                  <a:pt x="2756916" y="1952244"/>
                </a:lnTo>
                <a:quadBezTo>
                  <a:pt x="2756916" y="2231136"/>
                  <a:pt x="2478024" y="2231136"/>
                </a:quadBezTo>
                <a:lnTo>
                  <a:pt x="278892" y="2231136"/>
                </a:lnTo>
                <a:quadBezTo>
                  <a:pt x="0" y="2231136"/>
                  <a:pt x="0" y="1952244"/>
                </a:quadBezTo>
                <a:lnTo>
                  <a:pt x="0" y="278892"/>
                </a:lnTo>
                <a:quadBezTo>
                  <a:pt x="0" y="0"/>
                  <a:pt x="278892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6663941" y="1648574"/>
            <a:ext cx="1595894" cy="395023"/>
          </a:xfrm>
          <a:custGeom>
            <a:avLst/>
            <a:gdLst/>
            <a:ahLst/>
            <a:cxnLst/>
            <a:rect l="l" t="t" r="r" b="b"/>
            <a:pathLst>
              <a:path w="1595894" h="395023">
                <a:moveTo>
                  <a:pt x="49378" y="0"/>
                </a:moveTo>
                <a:moveTo>
                  <a:pt x="49378" y="0"/>
                </a:moveTo>
                <a:lnTo>
                  <a:pt x="1546516" y="0"/>
                </a:lnTo>
                <a:quadBezTo>
                  <a:pt x="1595894" y="0"/>
                  <a:pt x="1595894" y="49378"/>
                </a:quadBezTo>
                <a:lnTo>
                  <a:pt x="1595894" y="345645"/>
                </a:lnTo>
                <a:quadBezTo>
                  <a:pt x="1595894" y="395023"/>
                  <a:pt x="1546516" y="395023"/>
                </a:quadBezTo>
                <a:lnTo>
                  <a:pt x="49378" y="395023"/>
                </a:lnTo>
                <a:quadBezTo>
                  <a:pt x="0" y="395023"/>
                  <a:pt x="0" y="345645"/>
                </a:quadBezTo>
                <a:lnTo>
                  <a:pt x="0" y="49378"/>
                </a:lnTo>
                <a:quadBezTo>
                  <a:pt x="0" y="0"/>
                  <a:pt x="49378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9" name="Text 17"/>
          <p:cNvSpPr/>
          <p:nvPr/>
        </p:nvSpPr>
        <p:spPr>
          <a:xfrm>
            <a:off x="7189322" y="1576338"/>
            <a:ext cx="545132" cy="53949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872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20" name="Text 18"/>
          <p:cNvSpPr/>
          <p:nvPr/>
        </p:nvSpPr>
        <p:spPr>
          <a:xfrm>
            <a:off x="6246653" y="2115834"/>
            <a:ext cx="2430470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头部信息详解</a:t>
            </a:r>
            <a:endParaRPr lang="en-US" sz="1440" dirty="0"/>
          </a:p>
        </p:txBody>
      </p:sp>
      <p:sp>
        <p:nvSpPr>
          <p:cNvPr id="21" name="Text 19"/>
          <p:cNvSpPr/>
          <p:nvPr/>
        </p:nvSpPr>
        <p:spPr>
          <a:xfrm>
            <a:off x="6246653" y="2455328"/>
            <a:ext cx="2430470" cy="12344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HTTP协议中的头部信息分为请求头和响应头，它们包含了诸如请求方法、URL、HTTP版本、状态码、内容类型等关键信息，对于理解网络通信至关重要。</a:t>
            </a:r>
            <a:endParaRPr lang="en-US" sz="1440" dirty="0"/>
          </a:p>
        </p:txBody>
      </p:sp>
      <p:sp>
        <p:nvSpPr>
          <p:cNvPr id="22" name="Shape 20"/>
          <p:cNvSpPr/>
          <p:nvPr/>
        </p:nvSpPr>
        <p:spPr>
          <a:xfrm>
            <a:off x="4572000" y="982154"/>
            <a:ext cx="4261104" cy="182880"/>
          </a:xfrm>
          <a:custGeom>
            <a:avLst/>
            <a:gdLst/>
            <a:ahLst/>
            <a:cxnLst/>
            <a:rect l="l" t="t" r="r" b="b"/>
            <a:pathLst>
              <a:path w="4261104" h="182880">
                <a:moveTo>
                  <a:pt x="0" y="0"/>
                </a:moveTo>
                <a:moveTo>
                  <a:pt x="0" y="0"/>
                </a:moveTo>
                <a:lnTo>
                  <a:pt x="4261104" y="0"/>
                </a:lnTo>
                <a:lnTo>
                  <a:pt x="4261104" y="182880"/>
                </a:lnTo>
                <a:lnTo>
                  <a:pt x="0" y="182880"/>
                </a:lnTo>
                <a:close/>
              </a:path>
            </a:pathLst>
          </a:custGeom>
          <a:solidFill>
            <a:srgbClr val="005CC5">
              <a:alpha val="50000"/>
            </a:srgbClr>
          </a:solidFill>
          <a:ln/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GET请求传递参数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>
            <a:off x="931010" y="2447708"/>
            <a:ext cx="2356811" cy="0"/>
          </a:xfrm>
          <a:custGeom>
            <a:avLst/>
            <a:gdLst/>
            <a:ahLst/>
            <a:cxnLst/>
            <a:rect l="l" t="t" r="r" b="b"/>
            <a:pathLst>
              <a:path w="2356811">
                <a:moveTo>
                  <a:pt x="2356811" y="0"/>
                </a:moveTo>
                <a:moveTo>
                  <a:pt x="2356811" y="0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arrow"/>
            <a:tailEnd type="arrow"/>
          </a:ln>
        </p:spPr>
      </p:sp>
      <p:sp>
        <p:nvSpPr>
          <p:cNvPr id="4" name="Shape 2"/>
          <p:cNvSpPr/>
          <p:nvPr/>
        </p:nvSpPr>
        <p:spPr>
          <a:xfrm>
            <a:off x="637864" y="1138754"/>
            <a:ext cx="374579" cy="770562"/>
          </a:xfrm>
          <a:custGeom>
            <a:avLst/>
            <a:gdLst/>
            <a:ahLst/>
            <a:cxnLst/>
            <a:rect l="l" t="t" r="r" b="b"/>
            <a:pathLst>
              <a:path w="374579" h="770562">
                <a:moveTo>
                  <a:pt x="187289" y="0"/>
                </a:moveTo>
                <a:moveTo>
                  <a:pt x="187289" y="0"/>
                </a:moveTo>
                <a:lnTo>
                  <a:pt x="187289" y="0"/>
                </a:lnTo>
                <a:quadBezTo>
                  <a:pt x="374579" y="0"/>
                  <a:pt x="374579" y="187289"/>
                </a:quadBezTo>
                <a:lnTo>
                  <a:pt x="374579" y="583272"/>
                </a:lnTo>
                <a:quadBezTo>
                  <a:pt x="374579" y="770562"/>
                  <a:pt x="187289" y="770562"/>
                </a:quadBezTo>
                <a:lnTo>
                  <a:pt x="187289" y="770562"/>
                </a:lnTo>
                <a:quadBezTo>
                  <a:pt x="0" y="770562"/>
                  <a:pt x="0" y="583272"/>
                </a:quadBezTo>
                <a:lnTo>
                  <a:pt x="0" y="187289"/>
                </a:lnTo>
                <a:quadBezTo>
                  <a:pt x="0" y="0"/>
                  <a:pt x="187289" y="0"/>
                </a:quadBezTo>
                <a:close/>
              </a:path>
            </a:pathLst>
          </a:custGeom>
          <a:solidFill>
            <a:srgbClr val="005CC5">
              <a:alpha val="50000"/>
            </a:srgbClr>
          </a:solidFill>
          <a:ln/>
        </p:spPr>
      </p:sp>
      <p:sp>
        <p:nvSpPr>
          <p:cNvPr id="5" name="Shape 3"/>
          <p:cNvSpPr/>
          <p:nvPr/>
        </p:nvSpPr>
        <p:spPr>
          <a:xfrm>
            <a:off x="627162" y="1138754"/>
            <a:ext cx="395983" cy="395983"/>
          </a:xfrm>
          <a:custGeom>
            <a:avLst/>
            <a:gdLst/>
            <a:ahLst/>
            <a:cxnLst/>
            <a:rect l="l" t="t" r="r" b="b"/>
            <a:pathLst>
              <a:path w="395983" h="395983">
                <a:moveTo>
                  <a:pt x="197992" y="0"/>
                </a:moveTo>
                <a:moveTo>
                  <a:pt x="197992" y="0"/>
                </a:moveTo>
                <a:cubicBezTo>
                  <a:pt x="307266" y="0"/>
                  <a:pt x="395983" y="88717"/>
                  <a:pt x="395983" y="197992"/>
                </a:cubicBezTo>
                <a:cubicBezTo>
                  <a:pt x="395983" y="307266"/>
                  <a:pt x="307266" y="395983"/>
                  <a:pt x="197992" y="395983"/>
                </a:cubicBezTo>
                <a:cubicBezTo>
                  <a:pt x="88717" y="395983"/>
                  <a:pt x="0" y="307266"/>
                  <a:pt x="0" y="197992"/>
                </a:cubicBezTo>
                <a:cubicBezTo>
                  <a:pt x="0" y="88717"/>
                  <a:pt x="88717" y="0"/>
                  <a:pt x="197992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6" name="Text 4"/>
          <p:cNvSpPr/>
          <p:nvPr/>
        </p:nvSpPr>
        <p:spPr>
          <a:xfrm>
            <a:off x="537280" y="1093034"/>
            <a:ext cx="543006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7" name="Shape 5"/>
          <p:cNvSpPr/>
          <p:nvPr/>
        </p:nvSpPr>
        <p:spPr>
          <a:xfrm>
            <a:off x="2651634" y="2666540"/>
            <a:ext cx="374579" cy="770562"/>
          </a:xfrm>
          <a:custGeom>
            <a:avLst/>
            <a:gdLst/>
            <a:ahLst/>
            <a:cxnLst/>
            <a:rect l="l" t="t" r="r" b="b"/>
            <a:pathLst>
              <a:path w="374579" h="770562">
                <a:moveTo>
                  <a:pt x="187289" y="0"/>
                </a:moveTo>
                <a:moveTo>
                  <a:pt x="187289" y="0"/>
                </a:moveTo>
                <a:lnTo>
                  <a:pt x="187289" y="0"/>
                </a:lnTo>
                <a:quadBezTo>
                  <a:pt x="374579" y="0"/>
                  <a:pt x="374579" y="187289"/>
                </a:quadBezTo>
                <a:lnTo>
                  <a:pt x="374579" y="583272"/>
                </a:lnTo>
                <a:quadBezTo>
                  <a:pt x="374579" y="770562"/>
                  <a:pt x="187289" y="770562"/>
                </a:quadBezTo>
                <a:lnTo>
                  <a:pt x="187289" y="770562"/>
                </a:lnTo>
                <a:quadBezTo>
                  <a:pt x="0" y="770562"/>
                  <a:pt x="0" y="583272"/>
                </a:quadBezTo>
                <a:lnTo>
                  <a:pt x="0" y="187289"/>
                </a:lnTo>
                <a:quadBezTo>
                  <a:pt x="0" y="0"/>
                  <a:pt x="187289" y="0"/>
                </a:quadBezTo>
                <a:close/>
              </a:path>
            </a:pathLst>
          </a:custGeom>
          <a:solidFill>
            <a:srgbClr val="005CC5">
              <a:alpha val="50000"/>
            </a:srgbClr>
          </a:solidFill>
          <a:ln/>
        </p:spPr>
      </p:sp>
      <p:sp>
        <p:nvSpPr>
          <p:cNvPr id="8" name="Shape 6"/>
          <p:cNvSpPr/>
          <p:nvPr/>
        </p:nvSpPr>
        <p:spPr>
          <a:xfrm>
            <a:off x="2640931" y="2666540"/>
            <a:ext cx="395983" cy="395983"/>
          </a:xfrm>
          <a:custGeom>
            <a:avLst/>
            <a:gdLst/>
            <a:ahLst/>
            <a:cxnLst/>
            <a:rect l="l" t="t" r="r" b="b"/>
            <a:pathLst>
              <a:path w="395983" h="395983">
                <a:moveTo>
                  <a:pt x="197992" y="0"/>
                </a:moveTo>
                <a:moveTo>
                  <a:pt x="197992" y="0"/>
                </a:moveTo>
                <a:cubicBezTo>
                  <a:pt x="307266" y="0"/>
                  <a:pt x="395983" y="88717"/>
                  <a:pt x="395983" y="197992"/>
                </a:cubicBezTo>
                <a:cubicBezTo>
                  <a:pt x="395983" y="307266"/>
                  <a:pt x="307266" y="395983"/>
                  <a:pt x="197992" y="395983"/>
                </a:cubicBezTo>
                <a:cubicBezTo>
                  <a:pt x="88717" y="395983"/>
                  <a:pt x="0" y="307266"/>
                  <a:pt x="0" y="197992"/>
                </a:cubicBezTo>
                <a:cubicBezTo>
                  <a:pt x="0" y="88717"/>
                  <a:pt x="88717" y="0"/>
                  <a:pt x="197992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9" name="Text 7"/>
          <p:cNvSpPr/>
          <p:nvPr/>
        </p:nvSpPr>
        <p:spPr>
          <a:xfrm>
            <a:off x="2552583" y="2620820"/>
            <a:ext cx="566988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10" name="Shape 8"/>
          <p:cNvSpPr/>
          <p:nvPr/>
        </p:nvSpPr>
        <p:spPr>
          <a:xfrm>
            <a:off x="4767525" y="1144931"/>
            <a:ext cx="374579" cy="770562"/>
          </a:xfrm>
          <a:custGeom>
            <a:avLst/>
            <a:gdLst/>
            <a:ahLst/>
            <a:cxnLst/>
            <a:rect l="l" t="t" r="r" b="b"/>
            <a:pathLst>
              <a:path w="374579" h="770562">
                <a:moveTo>
                  <a:pt x="187289" y="0"/>
                </a:moveTo>
                <a:moveTo>
                  <a:pt x="187289" y="0"/>
                </a:moveTo>
                <a:lnTo>
                  <a:pt x="187289" y="0"/>
                </a:lnTo>
                <a:quadBezTo>
                  <a:pt x="374579" y="0"/>
                  <a:pt x="374579" y="187289"/>
                </a:quadBezTo>
                <a:lnTo>
                  <a:pt x="374579" y="583272"/>
                </a:lnTo>
                <a:quadBezTo>
                  <a:pt x="374579" y="770562"/>
                  <a:pt x="187289" y="770562"/>
                </a:quadBezTo>
                <a:lnTo>
                  <a:pt x="187289" y="770562"/>
                </a:lnTo>
                <a:quadBezTo>
                  <a:pt x="0" y="770562"/>
                  <a:pt x="0" y="583272"/>
                </a:quadBezTo>
                <a:lnTo>
                  <a:pt x="0" y="187289"/>
                </a:lnTo>
                <a:quadBezTo>
                  <a:pt x="0" y="0"/>
                  <a:pt x="187289" y="0"/>
                </a:quadBezTo>
                <a:close/>
              </a:path>
            </a:pathLst>
          </a:custGeom>
          <a:solidFill>
            <a:srgbClr val="005CC5">
              <a:alpha val="50000"/>
            </a:srgbClr>
          </a:solidFill>
          <a:ln/>
        </p:spPr>
      </p:sp>
      <p:sp>
        <p:nvSpPr>
          <p:cNvPr id="11" name="Shape 9"/>
          <p:cNvSpPr/>
          <p:nvPr/>
        </p:nvSpPr>
        <p:spPr>
          <a:xfrm>
            <a:off x="4756823" y="1144931"/>
            <a:ext cx="395983" cy="395983"/>
          </a:xfrm>
          <a:custGeom>
            <a:avLst/>
            <a:gdLst/>
            <a:ahLst/>
            <a:cxnLst/>
            <a:rect l="l" t="t" r="r" b="b"/>
            <a:pathLst>
              <a:path w="395983" h="395983">
                <a:moveTo>
                  <a:pt x="197992" y="0"/>
                </a:moveTo>
                <a:moveTo>
                  <a:pt x="197992" y="0"/>
                </a:moveTo>
                <a:cubicBezTo>
                  <a:pt x="307266" y="0"/>
                  <a:pt x="395983" y="88717"/>
                  <a:pt x="395983" y="197992"/>
                </a:cubicBezTo>
                <a:cubicBezTo>
                  <a:pt x="395983" y="307266"/>
                  <a:pt x="307266" y="395983"/>
                  <a:pt x="197992" y="395983"/>
                </a:cubicBezTo>
                <a:cubicBezTo>
                  <a:pt x="88717" y="395983"/>
                  <a:pt x="0" y="307266"/>
                  <a:pt x="0" y="197992"/>
                </a:cubicBezTo>
                <a:cubicBezTo>
                  <a:pt x="0" y="88717"/>
                  <a:pt x="88717" y="0"/>
                  <a:pt x="197992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2" name="Text 10"/>
          <p:cNvSpPr/>
          <p:nvPr/>
        </p:nvSpPr>
        <p:spPr>
          <a:xfrm>
            <a:off x="4659330" y="1093034"/>
            <a:ext cx="590969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13" name="Shape 11"/>
          <p:cNvSpPr/>
          <p:nvPr/>
        </p:nvSpPr>
        <p:spPr>
          <a:xfrm>
            <a:off x="3299836" y="2447708"/>
            <a:ext cx="2356811" cy="0"/>
          </a:xfrm>
          <a:custGeom>
            <a:avLst/>
            <a:gdLst/>
            <a:ahLst/>
            <a:cxnLst/>
            <a:rect l="l" t="t" r="r" b="b"/>
            <a:pathLst>
              <a:path w="2356811">
                <a:moveTo>
                  <a:pt x="2356811" y="0"/>
                </a:moveTo>
                <a:moveTo>
                  <a:pt x="2356811" y="0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arrow"/>
            <a:tailEnd type="arrow"/>
          </a:ln>
        </p:spPr>
      </p:sp>
      <p:sp>
        <p:nvSpPr>
          <p:cNvPr id="14" name="Shape 12"/>
          <p:cNvSpPr/>
          <p:nvPr/>
        </p:nvSpPr>
        <p:spPr>
          <a:xfrm>
            <a:off x="5656511" y="2447708"/>
            <a:ext cx="2356811" cy="0"/>
          </a:xfrm>
          <a:custGeom>
            <a:avLst/>
            <a:gdLst/>
            <a:ahLst/>
            <a:cxnLst/>
            <a:rect l="l" t="t" r="r" b="b"/>
            <a:pathLst>
              <a:path w="2356811">
                <a:moveTo>
                  <a:pt x="2356811" y="0"/>
                </a:moveTo>
                <a:moveTo>
                  <a:pt x="2356811" y="0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arrow"/>
            <a:tailEnd type="arrow"/>
          </a:ln>
        </p:spPr>
      </p:sp>
      <p:sp>
        <p:nvSpPr>
          <p:cNvPr id="15" name="Text 13"/>
          <p:cNvSpPr/>
          <p:nvPr/>
        </p:nvSpPr>
        <p:spPr>
          <a:xfrm>
            <a:off x="1132554" y="966385"/>
            <a:ext cx="3291840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GET请求参数传递方式</a:t>
            </a:r>
            <a:endParaRPr lang="en-US" sz="1440" dirty="0"/>
          </a:p>
        </p:txBody>
      </p:sp>
      <p:sp>
        <p:nvSpPr>
          <p:cNvPr id="16" name="Text 14"/>
          <p:cNvSpPr/>
          <p:nvPr/>
        </p:nvSpPr>
        <p:spPr>
          <a:xfrm>
            <a:off x="1132554" y="1313239"/>
            <a:ext cx="3291840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GET请求通过在URL后附加参数来传递数据，使用“?”符号作为分隔符，适用于简单的数据查询和表单提交，易于理解和实现。</a:t>
            </a:r>
            <a:endParaRPr lang="en-US" sz="1440" dirty="0"/>
          </a:p>
        </p:txBody>
      </p:sp>
      <p:sp>
        <p:nvSpPr>
          <p:cNvPr id="17" name="Text 15"/>
          <p:cNvSpPr/>
          <p:nvPr/>
        </p:nvSpPr>
        <p:spPr>
          <a:xfrm>
            <a:off x="3196290" y="2539757"/>
            <a:ext cx="3291765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多参数传递方法</a:t>
            </a:r>
            <a:endParaRPr lang="en-US" sz="1440" dirty="0"/>
          </a:p>
        </p:txBody>
      </p:sp>
      <p:sp>
        <p:nvSpPr>
          <p:cNvPr id="18" name="Text 16"/>
          <p:cNvSpPr/>
          <p:nvPr/>
        </p:nvSpPr>
        <p:spPr>
          <a:xfrm>
            <a:off x="3196215" y="2886683"/>
            <a:ext cx="3291840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当需要传递多个参数时，GET请求使用“&amp;”符号连接各个参数对，每个参数对由键和值组成，确保了数据的清晰组织和有效传输。</a:t>
            </a:r>
            <a:endParaRPr lang="en-US" sz="1440" dirty="0"/>
          </a:p>
        </p:txBody>
      </p:sp>
      <p:sp>
        <p:nvSpPr>
          <p:cNvPr id="19" name="Text 17"/>
          <p:cNvSpPr/>
          <p:nvPr/>
        </p:nvSpPr>
        <p:spPr>
          <a:xfrm>
            <a:off x="5314241" y="966385"/>
            <a:ext cx="3292479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示例解析</a:t>
            </a:r>
            <a:endParaRPr lang="en-US" sz="1440" dirty="0"/>
          </a:p>
        </p:txBody>
      </p:sp>
      <p:sp>
        <p:nvSpPr>
          <p:cNvPr id="20" name="Text 18"/>
          <p:cNvSpPr/>
          <p:nvPr/>
        </p:nvSpPr>
        <p:spPr>
          <a:xfrm>
            <a:off x="5314880" y="1313239"/>
            <a:ext cx="3291840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通过一个具体的例子展示了如何在GET请求中传递用户名和密码参数，说明了参数的格式和如何在实际URL中进行编码，便于开发者理解和应用。</a:t>
            </a:r>
            <a:endParaRPr lang="en-US" sz="144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POST请求</a:t>
            </a:r>
            <a:endParaRPr lang="en-US" sz="1440" dirty="0"/>
          </a:p>
        </p:txBody>
      </p:sp>
      <p:pic>
        <p:nvPicPr>
          <p:cNvPr id="3" name="Image 0" descr="https://sgw-dx.xf-yun.com/api/v1/sparkdesk/_1735530902880766a60a3fd274145a32ef1caac2f3a4b.jpg?authorization=c2ltcGxlLWp3dCBhaz1zcGFya2Rlc2s4MDAwMDAwMDAwMDE7ZXhwPTMzMTIzMzA5MDI7YWxnbz1obWFjLXNoYTI1NjtzaWc9ejd0cWNaME9oTUV1c3czWUhoTGpvRHZNOXBPSVFwdEhDQUlpN2lKamhPTT0=&amp;x_location=7YfmxI7B7uKO7jlRxIftd60Zg5D=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05361" y="2984626"/>
            <a:ext cx="2516140" cy="141532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55940" y="954523"/>
            <a:ext cx="2614983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POST请求的定义与用途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3247889" y="1500390"/>
            <a:ext cx="2614983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当用户通过表单提交数据时，浏览器会将数据打包并通过POST请求发送到服务器。服务器接收这些数据后，可以进行处理或存储。</a:t>
            </a:r>
            <a:endParaRPr lang="en-US" sz="1440" dirty="0"/>
          </a:p>
        </p:txBody>
      </p:sp>
      <p:pic>
        <p:nvPicPr>
          <p:cNvPr id="6" name="Image 1" descr="https://sgw-dx.xf-yun.com/api/v1/sparkdesk/_17355309056936f0de9e3c0fe420bbce5c187276a8e45.jpg?authorization=c2ltcGxlLWp3dCBhaz1zcGFya2Rlc2s4MDAwMDAwMDAwMDE7ZXhwPTMzMTIzMzA5MDU7YWxnbz1obWFjLXNoYTI1NjtzaWc9M3graXBLa2xsWUk0aG9UQ0RoUndLQWE5Q2hlMDZMREN5R1p5YjdubUF0Yz0=&amp;x_location=7YfmxI7B7uKO7jlRxIftd60Zg5D="/>
          <p:cNvPicPr>
            <a:picLocks noChangeAspect="1"/>
          </p:cNvPicPr>
          <p:nvPr/>
        </p:nvPicPr>
        <p:blipFill>
          <a:blip r:embed="rId5"/>
          <a:srcRect l="154" r="154"/>
          <a:stretch/>
        </p:blipFill>
        <p:spPr>
          <a:xfrm>
            <a:off x="3297311" y="2984626"/>
            <a:ext cx="2516140" cy="1415329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247889" y="954523"/>
            <a:ext cx="2614983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POST请求的工作原理</a:t>
            </a: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6031158" y="1500390"/>
            <a:ext cx="2656902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在JSP文件中，可以使用`request.getParameter("parameterName")`方法获取POST请求中传递的参数值。例如，获取登录界面输入的用户名和密码。</a:t>
            </a:r>
            <a:endParaRPr lang="en-US" sz="1440" dirty="0"/>
          </a:p>
        </p:txBody>
      </p:sp>
      <p:pic>
        <p:nvPicPr>
          <p:cNvPr id="9" name="Image 2" descr="https://sgw-dx.xf-yun.com/api/v1/sparkdesk/_1735530908400f77b6afa4b8446af91f527669fe0d709.jpg?authorization=c2ltcGxlLWp3dCBhaz1zcGFya2Rlc2s4MDAwMDAwMDAwMDE7ZXhwPTMzMTIzMzA5MDg7YWxnbz1obWFjLXNoYTI1NjtzaWc9MkxZOVZzNnI5MUlmMW9Fd2tIaGhCSm03ZDF1dXRpS1RCQWg5TW5yWnZDWT0=&amp;x_location=7YfmxI7B7uKO7jlRxIftd60Zg5D="/>
          <p:cNvPicPr>
            <a:picLocks noChangeAspect="1"/>
          </p:cNvPicPr>
          <p:nvPr/>
        </p:nvPicPr>
        <p:blipFill>
          <a:blip r:embed="rId6"/>
          <a:srcRect l="154" r="154"/>
          <a:stretch/>
        </p:blipFill>
        <p:spPr>
          <a:xfrm>
            <a:off x="6101539" y="2984626"/>
            <a:ext cx="2516140" cy="1415329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031158" y="954523"/>
            <a:ext cx="2656902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在JSP中处理POST请求</a:t>
            </a:r>
            <a:endParaRPr lang="en-US" sz="1440" dirty="0"/>
          </a:p>
        </p:txBody>
      </p:sp>
      <p:sp>
        <p:nvSpPr>
          <p:cNvPr id="11" name="Text 6"/>
          <p:cNvSpPr/>
          <p:nvPr/>
        </p:nvSpPr>
        <p:spPr>
          <a:xfrm>
            <a:off x="455940" y="1500390"/>
            <a:ext cx="2614983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POST请求是一种HTTP方法，用于向服务器发送数据。它常用于表单提交，如登录时传递用户名和密码，以保护敏感信息不被暴露在URL中。</a:t>
            </a:r>
            <a:endParaRPr lang="en-US" sz="144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resquest对象常用方法</a:t>
            </a:r>
            <a:endParaRPr lang="en-US" sz="1440" dirty="0"/>
          </a:p>
        </p:txBody>
      </p:sp>
      <p:pic>
        <p:nvPicPr>
          <p:cNvPr id="3" name="Image 0" descr="https://sgw-dx.xf-yun.com/api/v1/sparkdesk/_173553091379260d28ca070304a4abc264b4d74e7b00c.jpg?authorization=c2ltcGxlLWp3dCBhaz1zcGFya2Rlc2s4MDAwMDAwMDAwMDE7ZXhwPTMzMTIzMzA5MTM7YWxnbz1obWFjLXNoYTI1NjtzaWc9OW5OeTlkY1ZBVSswMEJEWE9zd2Ryc04zcldDQlBieUx5bkJzNVE3Q0poTT0=&amp;x_location=7YfmxI7B7uKO7jlRxIftd60Zg5D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372" y="1088132"/>
            <a:ext cx="2283193" cy="128269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86384" y="2446016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获取请求参数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822960" y="2773736"/>
            <a:ext cx="2414016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getParameter方法允许开发者从HTTP请求中提取特定名称的参数值，这对于处理表单提交或URL查询字符串中的动态数据至关重要。</a:t>
            </a:r>
            <a:endParaRPr lang="en-US" sz="1440" dirty="0"/>
          </a:p>
        </p:txBody>
      </p:sp>
      <p:pic>
        <p:nvPicPr>
          <p:cNvPr id="6" name="Image 1" descr="https://sgw-dx.xf-yun.com/api/v1/sparkdesk/_1735530916582a166142bea45444c97eacad258b2fd72.jpg?authorization=c2ltcGxlLWp3dCBhaz1zcGFya2Rlc2s4MDAwMDAwMDAwMDE7ZXhwPTMzMTIzMzA5MTY7YWxnbz1obWFjLXNoYTI1NjtzaWc9MjY4RjRNM1pKMC9iOGo1OU92Qm5CN00wUmd1TDJYbVVPbHl6bmQ4cG5nUT0=&amp;x_location=7YfmxI7B7uKO7jlRxIftd60Zg5D=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6980" y="1088132"/>
            <a:ext cx="2283193" cy="128269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328416" y="2446016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管理会话信息</a:t>
            </a: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3401568" y="2773736"/>
            <a:ext cx="2414016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getSession方法提供了对用户会话的访问，使得开发者能够存储和检索用户的特定信息，如登录状态、购物车内容等，从而增强用户体验。</a:t>
            </a:r>
            <a:endParaRPr lang="en-US" sz="1440" dirty="0"/>
          </a:p>
        </p:txBody>
      </p:sp>
      <p:pic>
        <p:nvPicPr>
          <p:cNvPr id="9" name="Image 2" descr="https://sgw-dx.xf-yun.com/api/v1/sparkdesk/_17355309195488dab63e39ad14e0da2fde1e560b7b1c8.jpg?authorization=c2ltcGxlLWp3dCBhaz1zcGFya2Rlc2s4MDAwMDAwMDAwMDE7ZXhwPTMzMTIzMzA5MTk7YWxnbz1obWFjLXNoYTI1NjtzaWc9SlZmSnU4aWkzQzc3SWtGbzNPVk5SM1FwK1dQbWlTbDhKa2FuaE9kOGZlbz0=&amp;x_location=7YfmxI7B7uKO7jlRxIftd60Zg5D=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9012" y="1088132"/>
            <a:ext cx="2283193" cy="1282693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870448" y="2447488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解析请求头与Cookies</a:t>
            </a:r>
            <a:endParaRPr lang="en-US" sz="1440" dirty="0"/>
          </a:p>
        </p:txBody>
      </p:sp>
      <p:sp>
        <p:nvSpPr>
          <p:cNvPr id="11" name="Text 6"/>
          <p:cNvSpPr/>
          <p:nvPr/>
        </p:nvSpPr>
        <p:spPr>
          <a:xfrm>
            <a:off x="5943600" y="2775208"/>
            <a:ext cx="2414016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getHeaderNames和getCookies方法分别用于获取所有请求头的名称以及客户端发送的所有cookie信息，这些信息对于理解客户端环境和跟踪用户行为非常有用。</a:t>
            </a:r>
            <a:endParaRPr lang="en-US" sz="144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06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Response对象</a:t>
            </a:r>
            <a:endParaRPr lang="en-US" sz="144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72768" y="464456"/>
            <a:ext cx="3210076" cy="10881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4752" b="1" dirty="0">
                <a:solidFill>
                  <a:srgbClr val="005CC5">
                    <a:alpha val="10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CONTENT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672768" y="725072"/>
            <a:ext cx="940532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目录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520202" y="1810315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课程目标</a:t>
            </a:r>
            <a:endParaRPr lang="en-US" sz="1440" dirty="0"/>
          </a:p>
        </p:txBody>
      </p:sp>
      <p:sp>
        <p:nvSpPr>
          <p:cNvPr id="5" name="Text 3"/>
          <p:cNvSpPr/>
          <p:nvPr/>
        </p:nvSpPr>
        <p:spPr>
          <a:xfrm>
            <a:off x="966844" y="1764595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6" name="Text 4"/>
          <p:cNvSpPr/>
          <p:nvPr/>
        </p:nvSpPr>
        <p:spPr>
          <a:xfrm>
            <a:off x="5334968" y="1810315"/>
            <a:ext cx="3236855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知识导图</a:t>
            </a:r>
            <a:endParaRPr lang="en-US" sz="1440" dirty="0"/>
          </a:p>
        </p:txBody>
      </p:sp>
      <p:sp>
        <p:nvSpPr>
          <p:cNvPr id="7" name="Text 5"/>
          <p:cNvSpPr/>
          <p:nvPr/>
        </p:nvSpPr>
        <p:spPr>
          <a:xfrm>
            <a:off x="4781610" y="1764595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8" name="Text 6"/>
          <p:cNvSpPr/>
          <p:nvPr/>
        </p:nvSpPr>
        <p:spPr>
          <a:xfrm>
            <a:off x="1520354" y="2438812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JSP内置对象概述</a:t>
            </a:r>
            <a:endParaRPr lang="en-US" sz="1440" dirty="0"/>
          </a:p>
        </p:txBody>
      </p:sp>
      <p:sp>
        <p:nvSpPr>
          <p:cNvPr id="9" name="Text 7"/>
          <p:cNvSpPr/>
          <p:nvPr/>
        </p:nvSpPr>
        <p:spPr>
          <a:xfrm>
            <a:off x="966996" y="2393092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10" name="Text 8"/>
          <p:cNvSpPr/>
          <p:nvPr/>
        </p:nvSpPr>
        <p:spPr>
          <a:xfrm>
            <a:off x="5334846" y="2438812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Page对象</a:t>
            </a:r>
            <a:endParaRPr lang="en-US" sz="1440" dirty="0"/>
          </a:p>
        </p:txBody>
      </p:sp>
      <p:sp>
        <p:nvSpPr>
          <p:cNvPr id="11" name="Text 9"/>
          <p:cNvSpPr/>
          <p:nvPr/>
        </p:nvSpPr>
        <p:spPr>
          <a:xfrm>
            <a:off x="4781488" y="2393092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04</a:t>
            </a:r>
            <a:endParaRPr lang="en-US" sz="1440" dirty="0"/>
          </a:p>
        </p:txBody>
      </p:sp>
      <p:sp>
        <p:nvSpPr>
          <p:cNvPr id="12" name="Text 10"/>
          <p:cNvSpPr/>
          <p:nvPr/>
        </p:nvSpPr>
        <p:spPr>
          <a:xfrm>
            <a:off x="1520281" y="3067310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Request对象</a:t>
            </a:r>
            <a:endParaRPr lang="en-US" sz="1440" dirty="0"/>
          </a:p>
        </p:txBody>
      </p:sp>
      <p:sp>
        <p:nvSpPr>
          <p:cNvPr id="13" name="Text 11"/>
          <p:cNvSpPr/>
          <p:nvPr/>
        </p:nvSpPr>
        <p:spPr>
          <a:xfrm>
            <a:off x="966924" y="3021590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05</a:t>
            </a:r>
            <a:endParaRPr lang="en-US" sz="1440" dirty="0"/>
          </a:p>
        </p:txBody>
      </p:sp>
      <p:sp>
        <p:nvSpPr>
          <p:cNvPr id="14" name="Text 12"/>
          <p:cNvSpPr/>
          <p:nvPr/>
        </p:nvSpPr>
        <p:spPr>
          <a:xfrm>
            <a:off x="5334846" y="3067310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Response对象</a:t>
            </a:r>
            <a:endParaRPr lang="en-US" sz="1440" dirty="0"/>
          </a:p>
        </p:txBody>
      </p:sp>
      <p:sp>
        <p:nvSpPr>
          <p:cNvPr id="15" name="Text 13"/>
          <p:cNvSpPr/>
          <p:nvPr/>
        </p:nvSpPr>
        <p:spPr>
          <a:xfrm>
            <a:off x="4781488" y="3021590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06</a:t>
            </a:r>
            <a:endParaRPr lang="en-US" sz="1440" dirty="0"/>
          </a:p>
        </p:txBody>
      </p:sp>
      <p:sp>
        <p:nvSpPr>
          <p:cNvPr id="16" name="Text 14"/>
          <p:cNvSpPr/>
          <p:nvPr/>
        </p:nvSpPr>
        <p:spPr>
          <a:xfrm>
            <a:off x="1520091" y="3695808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Session对象</a:t>
            </a:r>
            <a:endParaRPr lang="en-US" sz="1440" dirty="0"/>
          </a:p>
        </p:txBody>
      </p:sp>
      <p:sp>
        <p:nvSpPr>
          <p:cNvPr id="17" name="Text 15"/>
          <p:cNvSpPr/>
          <p:nvPr/>
        </p:nvSpPr>
        <p:spPr>
          <a:xfrm>
            <a:off x="966733" y="3650088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07</a:t>
            </a:r>
            <a:endParaRPr lang="en-US" sz="1440" dirty="0"/>
          </a:p>
        </p:txBody>
      </p:sp>
      <p:sp>
        <p:nvSpPr>
          <p:cNvPr id="18" name="Text 16"/>
          <p:cNvSpPr/>
          <p:nvPr/>
        </p:nvSpPr>
        <p:spPr>
          <a:xfrm>
            <a:off x="5334846" y="3695808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Application对象</a:t>
            </a:r>
            <a:endParaRPr lang="en-US" sz="1440" dirty="0"/>
          </a:p>
        </p:txBody>
      </p:sp>
      <p:sp>
        <p:nvSpPr>
          <p:cNvPr id="19" name="Text 17"/>
          <p:cNvSpPr/>
          <p:nvPr/>
        </p:nvSpPr>
        <p:spPr>
          <a:xfrm>
            <a:off x="4781488" y="3650088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08</a:t>
            </a:r>
            <a:endParaRPr lang="en-US" sz="144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response四种功能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2743200" y="1025863"/>
            <a:ext cx="3657600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设置MIME类型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2743200" y="1368172"/>
            <a:ext cx="3657600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通过设置MIME类型，response对象能够明确告知浏览器响应内容的类型和编码形式，确保客户端正确解析和显示服务器返回的数据。</a:t>
            </a:r>
            <a:endParaRPr lang="en-US" sz="1440" dirty="0"/>
          </a:p>
        </p:txBody>
      </p:sp>
      <p:sp>
        <p:nvSpPr>
          <p:cNvPr id="5" name="Text 3"/>
          <p:cNvSpPr/>
          <p:nvPr/>
        </p:nvSpPr>
        <p:spPr>
          <a:xfrm>
            <a:off x="522708" y="2567541"/>
            <a:ext cx="3657600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设置状态码</a:t>
            </a:r>
            <a:endParaRPr lang="en-US" sz="1440" dirty="0"/>
          </a:p>
        </p:txBody>
      </p:sp>
      <p:sp>
        <p:nvSpPr>
          <p:cNvPr id="6" name="Text 4"/>
          <p:cNvSpPr/>
          <p:nvPr/>
        </p:nvSpPr>
        <p:spPr>
          <a:xfrm>
            <a:off x="522708" y="2899468"/>
            <a:ext cx="3657600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response对象通过设置状态码来传达请求的处理结果，如200表示成功，错误状态码则触发Tomcat跳转至固定错误页面并展示相应错误信息。</a:t>
            </a:r>
            <a:endParaRPr lang="en-US" sz="1440" dirty="0"/>
          </a:p>
        </p:txBody>
      </p:sp>
      <p:sp>
        <p:nvSpPr>
          <p:cNvPr id="7" name="Text 5"/>
          <p:cNvSpPr/>
          <p:nvPr/>
        </p:nvSpPr>
        <p:spPr>
          <a:xfrm>
            <a:off x="4963692" y="2567541"/>
            <a:ext cx="3657600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重定向功能</a:t>
            </a:r>
            <a:endParaRPr lang="en-US" sz="1440" dirty="0"/>
          </a:p>
        </p:txBody>
      </p:sp>
      <p:sp>
        <p:nvSpPr>
          <p:cNvPr id="8" name="Text 6"/>
          <p:cNvSpPr/>
          <p:nvPr/>
        </p:nvSpPr>
        <p:spPr>
          <a:xfrm>
            <a:off x="4963692" y="2899468"/>
            <a:ext cx="3657600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利用response的重定向功能，可以实现用户从一个URL无缝跳转到另一个URL，常用于页面导航、权限验证后跳转等场景。</a:t>
            </a:r>
            <a:endParaRPr lang="en-US" sz="144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操作Cookie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886148" y="1536231"/>
            <a:ext cx="2212848" cy="3840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向客户端增加Cookie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886148" y="1920279"/>
            <a:ext cx="2212848" cy="23774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在服务器端，通过`response`对象的方法`addCookie(Cookie cookie)`可以向客户端增加一个Cookie。这一操作允许服务器在用户浏览器中存储数据，用于后续的会话跟踪或个性化设置。</a:t>
            </a:r>
            <a:endParaRPr lang="en-US" sz="1440" dirty="0"/>
          </a:p>
        </p:txBody>
      </p:sp>
      <p:sp>
        <p:nvSpPr>
          <p:cNvPr id="5" name="Shape 3"/>
          <p:cNvSpPr/>
          <p:nvPr/>
        </p:nvSpPr>
        <p:spPr>
          <a:xfrm>
            <a:off x="886489" y="1045921"/>
            <a:ext cx="426013" cy="426013"/>
          </a:xfrm>
          <a:custGeom>
            <a:avLst/>
            <a:gdLst/>
            <a:ahLst/>
            <a:cxnLst/>
            <a:rect l="l" t="t" r="r" b="b"/>
            <a:pathLst>
              <a:path w="426013" h="426013">
                <a:moveTo>
                  <a:pt x="213006" y="0"/>
                </a:moveTo>
                <a:moveTo>
                  <a:pt x="213006" y="0"/>
                </a:moveTo>
                <a:cubicBezTo>
                  <a:pt x="330568" y="0"/>
                  <a:pt x="426013" y="95445"/>
                  <a:pt x="426013" y="213006"/>
                </a:cubicBezTo>
                <a:cubicBezTo>
                  <a:pt x="426013" y="330568"/>
                  <a:pt x="330568" y="426013"/>
                  <a:pt x="213006" y="426013"/>
                </a:cubicBezTo>
                <a:cubicBezTo>
                  <a:pt x="95445" y="426013"/>
                  <a:pt x="0" y="330568"/>
                  <a:pt x="0" y="213006"/>
                </a:cubicBezTo>
                <a:cubicBezTo>
                  <a:pt x="0" y="95445"/>
                  <a:pt x="95445" y="0"/>
                  <a:pt x="213006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6" name="Text 4"/>
          <p:cNvSpPr/>
          <p:nvPr/>
        </p:nvSpPr>
        <p:spPr>
          <a:xfrm>
            <a:off x="813116" y="1076047"/>
            <a:ext cx="55447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7" name="Text 5"/>
          <p:cNvSpPr/>
          <p:nvPr/>
        </p:nvSpPr>
        <p:spPr>
          <a:xfrm>
            <a:off x="3502092" y="1527087"/>
            <a:ext cx="2212848" cy="3840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获取客户端的Cookie</a:t>
            </a:r>
            <a:endParaRPr lang="en-US" sz="1440" dirty="0"/>
          </a:p>
        </p:txBody>
      </p:sp>
      <p:sp>
        <p:nvSpPr>
          <p:cNvPr id="8" name="Text 6"/>
          <p:cNvSpPr/>
          <p:nvPr/>
        </p:nvSpPr>
        <p:spPr>
          <a:xfrm>
            <a:off x="3502092" y="1920279"/>
            <a:ext cx="2212848" cy="21031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使用`request`对象的`getCookies()`方法可以获取客户端上的所有Cookie，返回一个Cookie数组。这允许服务器读取之前存储在客户端的数据，实现状态保持或用户偏好的恢复。</a:t>
            </a:r>
            <a:endParaRPr lang="en-US" sz="1440" dirty="0"/>
          </a:p>
        </p:txBody>
      </p:sp>
      <p:sp>
        <p:nvSpPr>
          <p:cNvPr id="9" name="Shape 7"/>
          <p:cNvSpPr/>
          <p:nvPr/>
        </p:nvSpPr>
        <p:spPr>
          <a:xfrm>
            <a:off x="3502092" y="1045921"/>
            <a:ext cx="426013" cy="426013"/>
          </a:xfrm>
          <a:custGeom>
            <a:avLst/>
            <a:gdLst/>
            <a:ahLst/>
            <a:cxnLst/>
            <a:rect l="l" t="t" r="r" b="b"/>
            <a:pathLst>
              <a:path w="426013" h="426013">
                <a:moveTo>
                  <a:pt x="213006" y="0"/>
                </a:moveTo>
                <a:moveTo>
                  <a:pt x="213006" y="0"/>
                </a:moveTo>
                <a:cubicBezTo>
                  <a:pt x="330568" y="0"/>
                  <a:pt x="426013" y="95445"/>
                  <a:pt x="426013" y="213006"/>
                </a:cubicBezTo>
                <a:cubicBezTo>
                  <a:pt x="426013" y="330568"/>
                  <a:pt x="330568" y="426013"/>
                  <a:pt x="213006" y="426013"/>
                </a:cubicBezTo>
                <a:cubicBezTo>
                  <a:pt x="95445" y="426013"/>
                  <a:pt x="0" y="330568"/>
                  <a:pt x="0" y="213006"/>
                </a:cubicBezTo>
                <a:cubicBezTo>
                  <a:pt x="0" y="95445"/>
                  <a:pt x="95445" y="0"/>
                  <a:pt x="213006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0" name="Text 8"/>
          <p:cNvSpPr/>
          <p:nvPr/>
        </p:nvSpPr>
        <p:spPr>
          <a:xfrm>
            <a:off x="3447228" y="1076047"/>
            <a:ext cx="517553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11" name="Text 9"/>
          <p:cNvSpPr/>
          <p:nvPr/>
        </p:nvSpPr>
        <p:spPr>
          <a:xfrm>
            <a:off x="6118036" y="1527087"/>
            <a:ext cx="2212848" cy="3840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Cookie的保存时间</a:t>
            </a:r>
            <a:endParaRPr lang="en-US" sz="1440" dirty="0"/>
          </a:p>
        </p:txBody>
      </p:sp>
      <p:sp>
        <p:nvSpPr>
          <p:cNvPr id="12" name="Text 10"/>
          <p:cNvSpPr/>
          <p:nvPr/>
        </p:nvSpPr>
        <p:spPr>
          <a:xfrm>
            <a:off x="6118036" y="1920279"/>
            <a:ext cx="2212848" cy="23774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Cookie的保存时间可以通过`setMaxAge(int expiry)`方法设置，以秒为单位。正确设置保存时间确保了即使关闭浏览器后，重新启动时也能获取到之前设置的Cookie，避免了`NullPointerException`异常的出现。</a:t>
            </a:r>
            <a:endParaRPr lang="en-US" sz="1440" dirty="0"/>
          </a:p>
        </p:txBody>
      </p:sp>
      <p:sp>
        <p:nvSpPr>
          <p:cNvPr id="13" name="Shape 11"/>
          <p:cNvSpPr/>
          <p:nvPr/>
        </p:nvSpPr>
        <p:spPr>
          <a:xfrm>
            <a:off x="6118036" y="1045921"/>
            <a:ext cx="426013" cy="426013"/>
          </a:xfrm>
          <a:custGeom>
            <a:avLst/>
            <a:gdLst/>
            <a:ahLst/>
            <a:cxnLst/>
            <a:rect l="l" t="t" r="r" b="b"/>
            <a:pathLst>
              <a:path w="426013" h="426013">
                <a:moveTo>
                  <a:pt x="213006" y="0"/>
                </a:moveTo>
                <a:moveTo>
                  <a:pt x="213006" y="0"/>
                </a:moveTo>
                <a:cubicBezTo>
                  <a:pt x="330568" y="0"/>
                  <a:pt x="426013" y="95445"/>
                  <a:pt x="426013" y="213006"/>
                </a:cubicBezTo>
                <a:cubicBezTo>
                  <a:pt x="426013" y="330568"/>
                  <a:pt x="330568" y="426013"/>
                  <a:pt x="213006" y="426013"/>
                </a:cubicBezTo>
                <a:cubicBezTo>
                  <a:pt x="95445" y="426013"/>
                  <a:pt x="0" y="330568"/>
                  <a:pt x="0" y="213006"/>
                </a:cubicBezTo>
                <a:cubicBezTo>
                  <a:pt x="0" y="95445"/>
                  <a:pt x="95445" y="0"/>
                  <a:pt x="213006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4" name="Text 12"/>
          <p:cNvSpPr/>
          <p:nvPr/>
        </p:nvSpPr>
        <p:spPr>
          <a:xfrm>
            <a:off x="6090604" y="1076047"/>
            <a:ext cx="479885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07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Session对象</a:t>
            </a:r>
            <a:endParaRPr lang="en-US" sz="144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获取session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>
            <a:off x="1112874" y="155477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91440" y="0"/>
                </a:moveTo>
                <a:moveTo>
                  <a:pt x="91440" y="0"/>
                </a:moveTo>
                <a:cubicBezTo>
                  <a:pt x="141907" y="0"/>
                  <a:pt x="182880" y="40973"/>
                  <a:pt x="182880" y="91440"/>
                </a:cubicBezTo>
                <a:cubicBezTo>
                  <a:pt x="182880" y="141907"/>
                  <a:pt x="141907" y="182880"/>
                  <a:pt x="91440" y="182880"/>
                </a:cubicBezTo>
                <a:cubicBezTo>
                  <a:pt x="40973" y="182880"/>
                  <a:pt x="0" y="141907"/>
                  <a:pt x="0" y="91440"/>
                </a:cubicBezTo>
                <a:cubicBezTo>
                  <a:pt x="0" y="40973"/>
                  <a:pt x="40973" y="0"/>
                  <a:pt x="91440" y="0"/>
                </a:cubicBezTo>
                <a:close/>
              </a:path>
            </a:pathLst>
          </a:custGeom>
          <a:solidFill>
            <a:srgbClr val="005CC5">
              <a:alpha val="40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626569" y="1143296"/>
            <a:ext cx="972611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432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5" name="Shape 3"/>
          <p:cNvSpPr/>
          <p:nvPr/>
        </p:nvSpPr>
        <p:spPr>
          <a:xfrm>
            <a:off x="3945776" y="155477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91440" y="0"/>
                </a:moveTo>
                <a:moveTo>
                  <a:pt x="91440" y="0"/>
                </a:moveTo>
                <a:cubicBezTo>
                  <a:pt x="141907" y="0"/>
                  <a:pt x="182880" y="40973"/>
                  <a:pt x="182880" y="91440"/>
                </a:cubicBezTo>
                <a:cubicBezTo>
                  <a:pt x="182880" y="141907"/>
                  <a:pt x="141907" y="182880"/>
                  <a:pt x="91440" y="182880"/>
                </a:cubicBezTo>
                <a:cubicBezTo>
                  <a:pt x="40973" y="182880"/>
                  <a:pt x="0" y="141907"/>
                  <a:pt x="0" y="91440"/>
                </a:cubicBezTo>
                <a:cubicBezTo>
                  <a:pt x="0" y="40973"/>
                  <a:pt x="40973" y="0"/>
                  <a:pt x="91440" y="0"/>
                </a:cubicBezTo>
                <a:close/>
              </a:path>
            </a:pathLst>
          </a:custGeom>
          <a:solidFill>
            <a:srgbClr val="005CC5">
              <a:alpha val="40000"/>
            </a:srgbClr>
          </a:solidFill>
          <a:ln/>
        </p:spPr>
      </p:sp>
      <p:sp>
        <p:nvSpPr>
          <p:cNvPr id="6" name="Text 4"/>
          <p:cNvSpPr/>
          <p:nvPr/>
        </p:nvSpPr>
        <p:spPr>
          <a:xfrm>
            <a:off x="3356765" y="1143296"/>
            <a:ext cx="972611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432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7" name="Shape 5"/>
          <p:cNvSpPr/>
          <p:nvPr/>
        </p:nvSpPr>
        <p:spPr>
          <a:xfrm>
            <a:off x="6684075" y="155477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91440" y="0"/>
                </a:moveTo>
                <a:moveTo>
                  <a:pt x="91440" y="0"/>
                </a:moveTo>
                <a:cubicBezTo>
                  <a:pt x="141907" y="0"/>
                  <a:pt x="182880" y="40973"/>
                  <a:pt x="182880" y="91440"/>
                </a:cubicBezTo>
                <a:cubicBezTo>
                  <a:pt x="182880" y="141907"/>
                  <a:pt x="141907" y="182880"/>
                  <a:pt x="91440" y="182880"/>
                </a:cubicBezTo>
                <a:cubicBezTo>
                  <a:pt x="40973" y="182880"/>
                  <a:pt x="0" y="141907"/>
                  <a:pt x="0" y="91440"/>
                </a:cubicBezTo>
                <a:cubicBezTo>
                  <a:pt x="0" y="40973"/>
                  <a:pt x="40973" y="0"/>
                  <a:pt x="91440" y="0"/>
                </a:cubicBezTo>
                <a:close/>
              </a:path>
            </a:pathLst>
          </a:custGeom>
          <a:solidFill>
            <a:srgbClr val="005CC5">
              <a:alpha val="40000"/>
            </a:srgbClr>
          </a:solidFill>
          <a:ln/>
        </p:spPr>
      </p:sp>
      <p:sp>
        <p:nvSpPr>
          <p:cNvPr id="8" name="Text 6"/>
          <p:cNvSpPr/>
          <p:nvPr/>
        </p:nvSpPr>
        <p:spPr>
          <a:xfrm>
            <a:off x="6086961" y="1143296"/>
            <a:ext cx="972611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432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9" name="Text 7"/>
          <p:cNvSpPr/>
          <p:nvPr/>
        </p:nvSpPr>
        <p:spPr>
          <a:xfrm>
            <a:off x="626569" y="1771850"/>
            <a:ext cx="2430470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00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`request.getSession(boolean flag)`方法</a:t>
            </a:r>
            <a:endParaRPr lang="en-US" sz="1440" dirty="0"/>
          </a:p>
        </p:txBody>
      </p:sp>
      <p:sp>
        <p:nvSpPr>
          <p:cNvPr id="10" name="Text 8"/>
          <p:cNvSpPr/>
          <p:nvPr/>
        </p:nvSpPr>
        <p:spPr>
          <a:xfrm>
            <a:off x="626569" y="2073602"/>
            <a:ext cx="2430470" cy="171907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8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此方法允许开发者根据传入的flag值决定是否创建新的session对象。当flag为true且请求中存在SID时，返回对应的session对象；若不存在，则创建一个新的session对象。</a:t>
            </a:r>
            <a:endParaRPr lang="en-US" sz="1440" dirty="0"/>
          </a:p>
        </p:txBody>
      </p:sp>
      <p:sp>
        <p:nvSpPr>
          <p:cNvPr id="11" name="Text 9"/>
          <p:cNvSpPr/>
          <p:nvPr/>
        </p:nvSpPr>
        <p:spPr>
          <a:xfrm>
            <a:off x="3356765" y="1771850"/>
            <a:ext cx="243047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00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`request.getSession()`方法</a:t>
            </a:r>
            <a:endParaRPr lang="en-US" sz="1440" dirty="0"/>
          </a:p>
        </p:txBody>
      </p:sp>
      <p:sp>
        <p:nvSpPr>
          <p:cNvPr id="12" name="Text 10"/>
          <p:cNvSpPr/>
          <p:nvPr/>
        </p:nvSpPr>
        <p:spPr>
          <a:xfrm>
            <a:off x="3356765" y="2073602"/>
            <a:ext cx="2430470" cy="14630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8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`request.getSession()`方法是获取session的一种快捷方式，它默认将flag设置为true，与`request.getSession(true)`效果相同，简化了代码书写。</a:t>
            </a:r>
            <a:endParaRPr lang="en-US" sz="1440" dirty="0"/>
          </a:p>
        </p:txBody>
      </p:sp>
      <p:sp>
        <p:nvSpPr>
          <p:cNvPr id="13" name="Text 11"/>
          <p:cNvSpPr/>
          <p:nvPr/>
        </p:nvSpPr>
        <p:spPr>
          <a:xfrm>
            <a:off x="6086961" y="1771850"/>
            <a:ext cx="243047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00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处理无SID情况</a:t>
            </a:r>
            <a:endParaRPr lang="en-US" sz="1440" dirty="0"/>
          </a:p>
        </p:txBody>
      </p:sp>
      <p:sp>
        <p:nvSpPr>
          <p:cNvPr id="14" name="Text 12"/>
          <p:cNvSpPr/>
          <p:nvPr/>
        </p:nvSpPr>
        <p:spPr>
          <a:xfrm>
            <a:off x="6086961" y="2073602"/>
            <a:ext cx="2430470" cy="171907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8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当使用`request.getSession(false)`方法时，如果请求中没有SID，该方法将返回null，这为开发者提供了一种灵活处理未绑定session的情况的方式。</a:t>
            </a:r>
            <a:endParaRPr lang="en-US" sz="144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session添加、获取、移除数据</a:t>
            </a:r>
            <a:endParaRPr lang="en-US" sz="1440" dirty="0"/>
          </a:p>
        </p:txBody>
      </p:sp>
      <p:pic>
        <p:nvPicPr>
          <p:cNvPr id="3" name="Image 0" descr="https://sgw-dx.xf-yun.com/api/v1/sparkdesk/_173553092904496f86527101449e88ac7ecf618fe9121.jpg?authorization=c2ltcGxlLWp3dCBhaz1zcGFya2Rlc2s4MDAwMDAwMDAwMDE7ZXhwPTMzMTIzMzA5Mjk7YWxnbz1obWFjLXNoYTI1NjtzaWc9THpZeUR0a3BwSnJWZVIwVW12UFFHQis1eFQwMDVsZXZLOE0vSUxZTFZvVT0=&amp;x_location=7YfmxI7B7uKO7jlRxIftd60Zg5D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242" y="1227435"/>
            <a:ext cx="2831634" cy="283163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485040" y="1130659"/>
            <a:ext cx="3309781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添加数据到session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3485040" y="1427243"/>
            <a:ext cx="5212080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通过`session.setAttribute(String name, Object obj)`方法，可以将指定的对象绑定到session中，其中name为键值，obj为要存储的对象，这允许服务器在多个请求间保持用户状态。</a:t>
            </a:r>
            <a:endParaRPr lang="en-US" sz="1440" dirty="0"/>
          </a:p>
        </p:txBody>
      </p:sp>
      <p:sp>
        <p:nvSpPr>
          <p:cNvPr id="6" name="Text 3"/>
          <p:cNvSpPr/>
          <p:nvPr/>
        </p:nvSpPr>
        <p:spPr>
          <a:xfrm>
            <a:off x="3485040" y="2158619"/>
            <a:ext cx="4507439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从session获取数据</a:t>
            </a:r>
            <a:endParaRPr lang="en-US" sz="1440" dirty="0"/>
          </a:p>
        </p:txBody>
      </p:sp>
      <p:sp>
        <p:nvSpPr>
          <p:cNvPr id="7" name="Text 4"/>
          <p:cNvSpPr/>
          <p:nvPr/>
        </p:nvSpPr>
        <p:spPr>
          <a:xfrm>
            <a:off x="3485040" y="2463259"/>
            <a:ext cx="5212080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使用`session.getAttribute(String name)`方法可以根据提供的键名从session中检索之前存储的对象，这是实现用户特定数据持久化的关键步骤，确保了数据的一致性和可访问性。</a:t>
            </a:r>
            <a:endParaRPr lang="en-US" sz="1440" dirty="0"/>
          </a:p>
        </p:txBody>
      </p:sp>
      <p:sp>
        <p:nvSpPr>
          <p:cNvPr id="8" name="Text 5"/>
          <p:cNvSpPr/>
          <p:nvPr/>
        </p:nvSpPr>
        <p:spPr>
          <a:xfrm>
            <a:off x="3485040" y="3194618"/>
            <a:ext cx="4861995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移除session中的数据</a:t>
            </a:r>
            <a:endParaRPr lang="en-US" sz="1440" dirty="0"/>
          </a:p>
        </p:txBody>
      </p:sp>
      <p:sp>
        <p:nvSpPr>
          <p:cNvPr id="9" name="Text 6"/>
          <p:cNvSpPr/>
          <p:nvPr/>
        </p:nvSpPr>
        <p:spPr>
          <a:xfrm>
            <a:off x="3485040" y="3491058"/>
            <a:ext cx="5213718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当需要清除session中的特定数据时，可以使用`session.removeAttribute(String name)`方法，该方法通过键名指定要删除的数据项，有助于管理session的生命周期和内存使用。</a:t>
            </a:r>
            <a:endParaRPr lang="en-US" sz="144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session超时、设置缺省时间</a:t>
            </a:r>
            <a:endParaRPr lang="en-US" sz="1440" dirty="0"/>
          </a:p>
        </p:txBody>
      </p:sp>
      <p:pic>
        <p:nvPicPr>
          <p:cNvPr id="3" name="Image 0" descr="https://sgw-dx.xf-yun.com/api/v1/sparkdesk/_173553094000553c722748a464d63ab4fbde89bcc51fe.jpg?authorization=c2ltcGxlLWp3dCBhaz1zcGFya2Rlc2s4MDAwMDAwMDAwMDE7ZXhwPTMzMTIzMzA5NDA7YWxnbz1obWFjLXNoYTI1NjtzaWc9M3N2akt0YmpEUDZyZ0NmVUNrU3VTbjV5RzlBVEhNcFFwd1VXU05aOG1OQT0=&amp;x_location=7YfmxI7B7uKO7jlRxIftd60Zg5D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372" y="1088132"/>
            <a:ext cx="2283193" cy="128269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86384" y="2446016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Session超时机制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822960" y="2773736"/>
            <a:ext cx="2414016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Session对象在内存中存在默认的时间限制，通常为30分钟。一旦超过这个时间限制，session将被视为超时并失效，无法继续访问。</a:t>
            </a:r>
            <a:endParaRPr lang="en-US" sz="1440" dirty="0"/>
          </a:p>
        </p:txBody>
      </p:sp>
      <p:pic>
        <p:nvPicPr>
          <p:cNvPr id="6" name="Image 1" descr="https://sgw-dx.xf-yun.com/api/v1/sparkdesk/_1735530942833e27227e401fc44eaaad3366a23668a1e.jpg?authorization=c2ltcGxlLWp3dCBhaz1zcGFya2Rlc2s4MDAwMDAwMDAwMDE7ZXhwPTMzMTIzMzA5NDI7YWxnbz1obWFjLXNoYTI1NjtzaWc9Vi9zVHdLT1BNK1Jic3NSVDNhSExyYXlVTmUvNlN3V0VUcFBVRTIzdVVIVT0=&amp;x_location=7YfmxI7B7uKO7jlRxIftd60Zg5D=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6980" y="1088132"/>
            <a:ext cx="2283193" cy="128269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328416" y="2446016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获取最后访问时间</a:t>
            </a: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3401568" y="2773736"/>
            <a:ext cx="2414016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通过调用getLastAccessedTime()方法，可以返回客户端最后一次与会话有关的请求时间，帮助开发者了解用户最近一次的交互情况。</a:t>
            </a:r>
            <a:endParaRPr lang="en-US" sz="1440" dirty="0"/>
          </a:p>
        </p:txBody>
      </p:sp>
      <p:pic>
        <p:nvPicPr>
          <p:cNvPr id="9" name="Image 2" descr="https://sgw-dx.xf-yun.com/api/v1/sparkdesk/_1735530945677623452db36944bd3a50765213bf43cd8.jpg?authorization=c2ltcGxlLWp3dCBhaz1zcGFya2Rlc2s4MDAwMDAwMDAwMDE7ZXhwPTMzMTIzMzA5NDU7YWxnbz1obWFjLXNoYTI1NjtzaWc9NHpTellMQndnbDZxZzkwU0JnTVY5VlpzY3NoMVFqUmlKYzl0L0d3cXFEVT0=&amp;x_location=7YfmxI7B7uKO7jlRxIftd60Zg5D=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9012" y="1088132"/>
            <a:ext cx="2283193" cy="1282693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870448" y="2447488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设置最大不活动间隔</a:t>
            </a:r>
            <a:endParaRPr lang="en-US" sz="1440" dirty="0"/>
          </a:p>
        </p:txBody>
      </p:sp>
      <p:sp>
        <p:nvSpPr>
          <p:cNvPr id="11" name="Text 6"/>
          <p:cNvSpPr/>
          <p:nvPr/>
        </p:nvSpPr>
        <p:spPr>
          <a:xfrm>
            <a:off x="5943600" y="2775208"/>
            <a:ext cx="2414016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使用setMaxInactiveInterval(int i)方法，可以以秒为单位设置一个会话的最大有效时间。如果设置为0或负数，则表示该会话永不过时。</a:t>
            </a:r>
            <a:endParaRPr lang="en-US" sz="144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08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Application对象</a:t>
            </a:r>
            <a:endParaRPr lang="en-US" sz="144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功能与使用方法</a:t>
            </a:r>
            <a:endParaRPr lang="en-US" sz="1440" dirty="0"/>
          </a:p>
        </p:txBody>
      </p:sp>
      <p:pic>
        <p:nvPicPr>
          <p:cNvPr id="3" name="Image 0" descr="https://sgw-dx.xf-yun.com/api/v1/sparkdesk/_1735530959614d7f987d999d44739baddbc3a74735f2a.jpg?authorization=c2ltcGxlLWp3dCBhaz1zcGFya2Rlc2s4MDAwMDAwMDAwMDE7ZXhwPTMzMTIzMzA5NTk7YWxnbz1obWFjLXNoYTI1NjtzaWc9bW1SN0pmcFJ2ZmFlMDZVWUJxVWlxblplM3hxcm5WWTNqUjVUaVo5QlA4UT0=&amp;x_location=7YfmxI7B7uKO7jlRxIftd60Zg5D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372" y="1088132"/>
            <a:ext cx="2283193" cy="128269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86384" y="2446016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60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智能手机的多功能应用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822960" y="2773736"/>
            <a:ext cx="2414016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智能手机不仅能够拨打电话和发送短信，还具备相机、日历管理、地图导航等多样功能，极大地丰富了用户的日常生活和工作需求。</a:t>
            </a:r>
            <a:endParaRPr lang="en-US" sz="1440" dirty="0"/>
          </a:p>
        </p:txBody>
      </p:sp>
      <p:pic>
        <p:nvPicPr>
          <p:cNvPr id="6" name="Image 1" descr="https://sgw-dx.xf-yun.com/api/v1/sparkdesk/_1735530962423da2339fdeb8e43229399994fc93378c1.jpg?authorization=c2ltcGxlLWp3dCBhaz1zcGFya2Rlc2s4MDAwMDAwMDAwMDE7ZXhwPTMzMTIzMzA5NjI7YWxnbz1obWFjLXNoYTI1NjtzaWc9a0pnZkFPSkdNU21jUVRaanlNSFllN1ZMWkNTMVdrcUo5SUtPNWRzQ3czcz0=&amp;x_location=7YfmxI7B7uKO7jlRxIftd60Zg5D=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6980" y="1088132"/>
            <a:ext cx="2283193" cy="128269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328416" y="2446016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spcBef>
                <a:spcPts val="375"/>
              </a:spcBef>
            </a:pPr>
            <a:r>
              <a:rPr lang="en-US" sz="1600" b="1" dirty="0" err="1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</a:rPr>
              <a:t>电气计量仪表的重要性</a:t>
            </a:r>
            <a:endParaRPr lang="en-US" sz="1600" b="1" dirty="0">
              <a:solidFill>
                <a:srgbClr val="005CC5"/>
              </a:solidFill>
              <a:latin typeface="Microsoft Yahei" pitchFamily="34" charset="0"/>
              <a:ea typeface="Microsoft Yahei" pitchFamily="34" charset="-122"/>
            </a:endParaRPr>
          </a:p>
        </p:txBody>
      </p:sp>
      <p:sp>
        <p:nvSpPr>
          <p:cNvPr id="8" name="Text 4"/>
          <p:cNvSpPr/>
          <p:nvPr/>
        </p:nvSpPr>
        <p:spPr>
          <a:xfrm>
            <a:off x="3401568" y="2773736"/>
            <a:ext cx="2414016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电气计量仪表如电压表、电流表和功率因数表，对于监测电路状态、排查故障以及提高电能质量具有不可或缺的作用，保障电力系统的稳定运行。</a:t>
            </a:r>
            <a:endParaRPr lang="en-US" sz="1440" dirty="0"/>
          </a:p>
        </p:txBody>
      </p:sp>
      <p:pic>
        <p:nvPicPr>
          <p:cNvPr id="9" name="Image 2" descr="https://sgw-dx.xf-yun.com/api/v1/sparkdesk/_1735530965580a5dc2264f7e94d3ba27dc516a2e6cc99.jpg?authorization=c2ltcGxlLWp3dCBhaz1zcGFya2Rlc2s4MDAwMDAwMDAwMDE7ZXhwPTMzMTIzMzA5NjU7YWxnbz1obWFjLXNoYTI1NjtzaWc9ZkEyaDRtVUpxNHM3R1lMc3NkY0c0Y0FIUWZKdHZUOTM2RHQ3VXBUa3owcz0=&amp;x_location=7YfmxI7B7uKO7jlRxIftd60Zg5D=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9012" y="1088132"/>
            <a:ext cx="2283193" cy="1282693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870448" y="2447488"/>
            <a:ext cx="2487168" cy="7132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spcBef>
                <a:spcPts val="375"/>
              </a:spcBef>
            </a:pPr>
            <a:r>
              <a:rPr lang="en-US" sz="1600" b="1" dirty="0" err="1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</a:rPr>
              <a:t>水利工程软件的应用范围</a:t>
            </a:r>
            <a:endParaRPr lang="en-US" sz="1600" b="1" dirty="0">
              <a:solidFill>
                <a:srgbClr val="005CC5"/>
              </a:solidFill>
              <a:latin typeface="Microsoft Yahei" pitchFamily="34" charset="0"/>
              <a:ea typeface="Microsoft Yahei" pitchFamily="34" charset="-122"/>
            </a:endParaRPr>
          </a:p>
        </p:txBody>
      </p:sp>
      <p:sp>
        <p:nvSpPr>
          <p:cNvPr id="11" name="Text 6"/>
          <p:cNvSpPr/>
          <p:nvPr/>
        </p:nvSpPr>
        <p:spPr>
          <a:xfrm>
            <a:off x="5943600" y="2775208"/>
            <a:ext cx="2414016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水利工程软件涵盖了工程设计、管理、水文分析和地质勘探等多个方面，为水利工程的规划、建设和管理提供了强有力的技术支持。</a:t>
            </a:r>
            <a:endParaRPr lang="en-US" sz="144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全局数据存储</a:t>
            </a:r>
            <a:endParaRPr lang="en-US" sz="1440" dirty="0"/>
          </a:p>
        </p:txBody>
      </p:sp>
      <p:pic>
        <p:nvPicPr>
          <p:cNvPr id="3" name="Image 0" descr="https://sgw-dx.xf-yun.com/api/v1/sparkdesk/_1735530954970b215605580284a30b248f3af25c4a0f9.jpg?authorization=c2ltcGxlLWp3dCBhaz1zcGFya2Rlc2s4MDAwMDAwMDAwMDE7ZXhwPTMzMTIzMzA5NTQ7YWxnbz1obWFjLXNoYTI1NjtzaWc9eldNY0RYcUlqL242OG92d2dBeU0rYzN1M2lROXpiY1RPcEdEci9tMlRKTT0=&amp;x_location=7YfmxI7B7uKO7jlRxIftd60Zg5D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242" y="1227435"/>
            <a:ext cx="2831634" cy="283163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485040" y="1130659"/>
            <a:ext cx="3309781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application对象的作用范围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3485040" y="1427243"/>
            <a:ext cx="5212080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application对象在JSP开发中扮演着全局数据存储的角色，它在整个Web应用的所有用户之间共享数据，确保所有连接到服务器的用户都能访问到application对象中的数据。</a:t>
            </a:r>
            <a:endParaRPr lang="en-US" sz="1440" dirty="0"/>
          </a:p>
        </p:txBody>
      </p:sp>
      <p:sp>
        <p:nvSpPr>
          <p:cNvPr id="6" name="Text 3"/>
          <p:cNvSpPr/>
          <p:nvPr/>
        </p:nvSpPr>
        <p:spPr>
          <a:xfrm>
            <a:off x="3485040" y="2158619"/>
            <a:ext cx="4507439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application对象的优先顺序</a:t>
            </a:r>
            <a:endParaRPr lang="en-US" sz="1440" dirty="0"/>
          </a:p>
        </p:txBody>
      </p:sp>
      <p:sp>
        <p:nvSpPr>
          <p:cNvPr id="7" name="Text 4"/>
          <p:cNvSpPr/>
          <p:nvPr/>
        </p:nvSpPr>
        <p:spPr>
          <a:xfrm>
            <a:off x="3485040" y="2463259"/>
            <a:ext cx="5212080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在JSP四大域对象（pageContext、request、session、application）中，application对象的优先级最低，因为它的范围最广，适用于全局数据存储，为整个Web应用提供共享的数据环境。</a:t>
            </a:r>
            <a:endParaRPr lang="en-US" sz="1440" dirty="0"/>
          </a:p>
        </p:txBody>
      </p:sp>
      <p:sp>
        <p:nvSpPr>
          <p:cNvPr id="8" name="Text 5"/>
          <p:cNvSpPr/>
          <p:nvPr/>
        </p:nvSpPr>
        <p:spPr>
          <a:xfrm>
            <a:off x="3485040" y="3194618"/>
            <a:ext cx="4861995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application对象的常用方法</a:t>
            </a:r>
            <a:endParaRPr lang="en-US" sz="1440" dirty="0"/>
          </a:p>
        </p:txBody>
      </p:sp>
      <p:sp>
        <p:nvSpPr>
          <p:cNvPr id="9" name="Text 6"/>
          <p:cNvSpPr/>
          <p:nvPr/>
        </p:nvSpPr>
        <p:spPr>
          <a:xfrm>
            <a:off x="3485040" y="3491058"/>
            <a:ext cx="5213718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application对象提供了多种方法来操作其内部的数据，如获取所有属性名的getAttributeNames()方法，获取指定对象名的getAttribute(String name)方法，以及设置和移除属性的setAttribute(String key, Object obj)和removeAttribute(String name)方法。</a:t>
            </a:r>
            <a:endParaRPr lang="en-US" sz="144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09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Out对象</a:t>
            </a:r>
            <a:endParaRPr lang="en-US" sz="144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72768" y="464456"/>
            <a:ext cx="3210076" cy="10881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4752" b="1" dirty="0">
                <a:solidFill>
                  <a:srgbClr val="005CC5">
                    <a:alpha val="10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CONTENT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672768" y="725072"/>
            <a:ext cx="940532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目录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520202" y="1810315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Out对象</a:t>
            </a:r>
            <a:endParaRPr lang="en-US" sz="1440" dirty="0"/>
          </a:p>
        </p:txBody>
      </p:sp>
      <p:sp>
        <p:nvSpPr>
          <p:cNvPr id="5" name="Text 3"/>
          <p:cNvSpPr/>
          <p:nvPr/>
        </p:nvSpPr>
        <p:spPr>
          <a:xfrm>
            <a:off x="966844" y="1764595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09</a:t>
            </a:r>
            <a:endParaRPr lang="en-US" sz="1440" dirty="0"/>
          </a:p>
        </p:txBody>
      </p:sp>
      <p:sp>
        <p:nvSpPr>
          <p:cNvPr id="6" name="Text 4"/>
          <p:cNvSpPr/>
          <p:nvPr/>
        </p:nvSpPr>
        <p:spPr>
          <a:xfrm>
            <a:off x="5334968" y="1810315"/>
            <a:ext cx="3236855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PageContext对象</a:t>
            </a:r>
            <a:endParaRPr lang="en-US" sz="1440" dirty="0"/>
          </a:p>
        </p:txBody>
      </p:sp>
      <p:sp>
        <p:nvSpPr>
          <p:cNvPr id="7" name="Text 5"/>
          <p:cNvSpPr/>
          <p:nvPr/>
        </p:nvSpPr>
        <p:spPr>
          <a:xfrm>
            <a:off x="4781610" y="1764595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10</a:t>
            </a:r>
            <a:endParaRPr lang="en-US" sz="1440" dirty="0"/>
          </a:p>
        </p:txBody>
      </p:sp>
      <p:sp>
        <p:nvSpPr>
          <p:cNvPr id="8" name="Text 6"/>
          <p:cNvSpPr/>
          <p:nvPr/>
        </p:nvSpPr>
        <p:spPr>
          <a:xfrm>
            <a:off x="1520354" y="2438812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Config对象</a:t>
            </a:r>
            <a:endParaRPr lang="en-US" sz="1440" dirty="0"/>
          </a:p>
        </p:txBody>
      </p:sp>
      <p:sp>
        <p:nvSpPr>
          <p:cNvPr id="9" name="Text 7"/>
          <p:cNvSpPr/>
          <p:nvPr/>
        </p:nvSpPr>
        <p:spPr>
          <a:xfrm>
            <a:off x="966996" y="2393092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11</a:t>
            </a:r>
            <a:endParaRPr lang="en-US" sz="1440" dirty="0"/>
          </a:p>
        </p:txBody>
      </p:sp>
      <p:sp>
        <p:nvSpPr>
          <p:cNvPr id="10" name="Text 8"/>
          <p:cNvSpPr/>
          <p:nvPr/>
        </p:nvSpPr>
        <p:spPr>
          <a:xfrm>
            <a:off x="5334846" y="2438812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Exception对象</a:t>
            </a:r>
            <a:endParaRPr lang="en-US" sz="1440" dirty="0"/>
          </a:p>
        </p:txBody>
      </p:sp>
      <p:sp>
        <p:nvSpPr>
          <p:cNvPr id="11" name="Text 9"/>
          <p:cNvSpPr/>
          <p:nvPr/>
        </p:nvSpPr>
        <p:spPr>
          <a:xfrm>
            <a:off x="4781488" y="2393092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12</a:t>
            </a:r>
            <a:endParaRPr lang="en-US" sz="1440" dirty="0"/>
          </a:p>
        </p:txBody>
      </p:sp>
      <p:sp>
        <p:nvSpPr>
          <p:cNvPr id="12" name="Text 10"/>
          <p:cNvSpPr/>
          <p:nvPr/>
        </p:nvSpPr>
        <p:spPr>
          <a:xfrm>
            <a:off x="1520281" y="3067310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JSP四大域对象</a:t>
            </a:r>
            <a:endParaRPr lang="en-US" sz="1440" dirty="0"/>
          </a:p>
        </p:txBody>
      </p:sp>
      <p:sp>
        <p:nvSpPr>
          <p:cNvPr id="13" name="Text 11"/>
          <p:cNvSpPr/>
          <p:nvPr/>
        </p:nvSpPr>
        <p:spPr>
          <a:xfrm>
            <a:off x="966924" y="3021590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13</a:t>
            </a:r>
            <a:endParaRPr lang="en-US" sz="1440" dirty="0"/>
          </a:p>
        </p:txBody>
      </p:sp>
      <p:sp>
        <p:nvSpPr>
          <p:cNvPr id="14" name="Text 12"/>
          <p:cNvSpPr/>
          <p:nvPr/>
        </p:nvSpPr>
        <p:spPr>
          <a:xfrm>
            <a:off x="5334846" y="3067310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综合实训</a:t>
            </a:r>
            <a:endParaRPr lang="en-US" sz="1440" dirty="0"/>
          </a:p>
        </p:txBody>
      </p:sp>
      <p:sp>
        <p:nvSpPr>
          <p:cNvPr id="15" name="Text 13"/>
          <p:cNvSpPr/>
          <p:nvPr/>
        </p:nvSpPr>
        <p:spPr>
          <a:xfrm>
            <a:off x="4781488" y="3021590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14</a:t>
            </a:r>
            <a:endParaRPr lang="en-US" sz="144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功能与使用方法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>
            <a:off x="1112874" y="155477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91440" y="0"/>
                </a:moveTo>
                <a:moveTo>
                  <a:pt x="91440" y="0"/>
                </a:moveTo>
                <a:cubicBezTo>
                  <a:pt x="141907" y="0"/>
                  <a:pt x="182880" y="40973"/>
                  <a:pt x="182880" y="91440"/>
                </a:cubicBezTo>
                <a:cubicBezTo>
                  <a:pt x="182880" y="141907"/>
                  <a:pt x="141907" y="182880"/>
                  <a:pt x="91440" y="182880"/>
                </a:cubicBezTo>
                <a:cubicBezTo>
                  <a:pt x="40973" y="182880"/>
                  <a:pt x="0" y="141907"/>
                  <a:pt x="0" y="91440"/>
                </a:cubicBezTo>
                <a:cubicBezTo>
                  <a:pt x="0" y="40973"/>
                  <a:pt x="40973" y="0"/>
                  <a:pt x="91440" y="0"/>
                </a:cubicBezTo>
                <a:close/>
              </a:path>
            </a:pathLst>
          </a:custGeom>
          <a:solidFill>
            <a:srgbClr val="005CC5">
              <a:alpha val="40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626569" y="1143296"/>
            <a:ext cx="972611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432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5" name="Shape 3"/>
          <p:cNvSpPr/>
          <p:nvPr/>
        </p:nvSpPr>
        <p:spPr>
          <a:xfrm>
            <a:off x="3945776" y="155477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91440" y="0"/>
                </a:moveTo>
                <a:moveTo>
                  <a:pt x="91440" y="0"/>
                </a:moveTo>
                <a:cubicBezTo>
                  <a:pt x="141907" y="0"/>
                  <a:pt x="182880" y="40973"/>
                  <a:pt x="182880" y="91440"/>
                </a:cubicBezTo>
                <a:cubicBezTo>
                  <a:pt x="182880" y="141907"/>
                  <a:pt x="141907" y="182880"/>
                  <a:pt x="91440" y="182880"/>
                </a:cubicBezTo>
                <a:cubicBezTo>
                  <a:pt x="40973" y="182880"/>
                  <a:pt x="0" y="141907"/>
                  <a:pt x="0" y="91440"/>
                </a:cubicBezTo>
                <a:cubicBezTo>
                  <a:pt x="0" y="40973"/>
                  <a:pt x="40973" y="0"/>
                  <a:pt x="91440" y="0"/>
                </a:cubicBezTo>
                <a:close/>
              </a:path>
            </a:pathLst>
          </a:custGeom>
          <a:solidFill>
            <a:srgbClr val="005CC5">
              <a:alpha val="40000"/>
            </a:srgbClr>
          </a:solidFill>
          <a:ln/>
        </p:spPr>
      </p:sp>
      <p:sp>
        <p:nvSpPr>
          <p:cNvPr id="6" name="Text 4"/>
          <p:cNvSpPr/>
          <p:nvPr/>
        </p:nvSpPr>
        <p:spPr>
          <a:xfrm>
            <a:off x="3356765" y="1143296"/>
            <a:ext cx="972611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432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7" name="Shape 5"/>
          <p:cNvSpPr/>
          <p:nvPr/>
        </p:nvSpPr>
        <p:spPr>
          <a:xfrm>
            <a:off x="6684075" y="155477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91440" y="0"/>
                </a:moveTo>
                <a:moveTo>
                  <a:pt x="91440" y="0"/>
                </a:moveTo>
                <a:cubicBezTo>
                  <a:pt x="141907" y="0"/>
                  <a:pt x="182880" y="40973"/>
                  <a:pt x="182880" y="91440"/>
                </a:cubicBezTo>
                <a:cubicBezTo>
                  <a:pt x="182880" y="141907"/>
                  <a:pt x="141907" y="182880"/>
                  <a:pt x="91440" y="182880"/>
                </a:cubicBezTo>
                <a:cubicBezTo>
                  <a:pt x="40973" y="182880"/>
                  <a:pt x="0" y="141907"/>
                  <a:pt x="0" y="91440"/>
                </a:cubicBezTo>
                <a:cubicBezTo>
                  <a:pt x="0" y="40973"/>
                  <a:pt x="40973" y="0"/>
                  <a:pt x="91440" y="0"/>
                </a:cubicBezTo>
                <a:close/>
              </a:path>
            </a:pathLst>
          </a:custGeom>
          <a:solidFill>
            <a:srgbClr val="005CC5">
              <a:alpha val="40000"/>
            </a:srgbClr>
          </a:solidFill>
          <a:ln/>
        </p:spPr>
      </p:sp>
      <p:sp>
        <p:nvSpPr>
          <p:cNvPr id="8" name="Text 6"/>
          <p:cNvSpPr/>
          <p:nvPr/>
        </p:nvSpPr>
        <p:spPr>
          <a:xfrm>
            <a:off x="6086961" y="1143296"/>
            <a:ext cx="972611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432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9" name="Text 7"/>
          <p:cNvSpPr/>
          <p:nvPr/>
        </p:nvSpPr>
        <p:spPr>
          <a:xfrm>
            <a:off x="626569" y="1771850"/>
            <a:ext cx="2430470" cy="3840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智能手机的多功能应用</a:t>
            </a:r>
            <a:endParaRPr lang="en-US" sz="1440" dirty="0"/>
          </a:p>
        </p:txBody>
      </p:sp>
      <p:sp>
        <p:nvSpPr>
          <p:cNvPr id="10" name="Text 8"/>
          <p:cNvSpPr/>
          <p:nvPr/>
        </p:nvSpPr>
        <p:spPr>
          <a:xfrm>
            <a:off x="626569" y="2073602"/>
            <a:ext cx="2430470" cy="14630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8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智能手机不仅满足基本的通讯需求，还整合了办公、娱乐等多种功能，如邮件处理、移动支付等，极大地丰富了用户的日常生活和工作方式。</a:t>
            </a:r>
            <a:endParaRPr lang="en-US" sz="1440" dirty="0"/>
          </a:p>
        </p:txBody>
      </p:sp>
      <p:sp>
        <p:nvSpPr>
          <p:cNvPr id="11" name="Text 9"/>
          <p:cNvSpPr/>
          <p:nvPr/>
        </p:nvSpPr>
        <p:spPr>
          <a:xfrm>
            <a:off x="3356765" y="1771850"/>
            <a:ext cx="2430470" cy="3840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电气计量仪表的精确测量</a:t>
            </a:r>
            <a:endParaRPr lang="en-US" sz="1440" dirty="0"/>
          </a:p>
        </p:txBody>
      </p:sp>
      <p:sp>
        <p:nvSpPr>
          <p:cNvPr id="12" name="Text 10"/>
          <p:cNvSpPr/>
          <p:nvPr/>
        </p:nvSpPr>
        <p:spPr>
          <a:xfrm>
            <a:off x="3356765" y="2073602"/>
            <a:ext cx="2430470" cy="14630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8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电气计量仪表包括电压表、电流表和功率因数表等，它们在电路中扮演着重要角色，通过精确测量电压、电流等参数，确保电力系统的稳定运行。</a:t>
            </a:r>
            <a:endParaRPr lang="en-US" sz="1440" dirty="0"/>
          </a:p>
        </p:txBody>
      </p:sp>
      <p:sp>
        <p:nvSpPr>
          <p:cNvPr id="13" name="Text 11"/>
          <p:cNvSpPr/>
          <p:nvPr/>
        </p:nvSpPr>
        <p:spPr>
          <a:xfrm>
            <a:off x="6086961" y="1771850"/>
            <a:ext cx="2430470" cy="3840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水利工程软件的综合应用</a:t>
            </a:r>
            <a:endParaRPr lang="en-US" sz="1440" dirty="0"/>
          </a:p>
        </p:txBody>
      </p:sp>
      <p:sp>
        <p:nvSpPr>
          <p:cNvPr id="14" name="Text 12"/>
          <p:cNvSpPr/>
          <p:nvPr/>
        </p:nvSpPr>
        <p:spPr>
          <a:xfrm>
            <a:off x="6086961" y="2073602"/>
            <a:ext cx="2430470" cy="14630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8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水利工程软件涵盖了工程设计、管理、水文分析等多个方面，这些软件工具帮助工程师高效完成设计任务，同时对水资源进行科学管理和预测。</a:t>
            </a:r>
            <a:endParaRPr lang="en-US" sz="144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输出内容到客户端</a:t>
            </a:r>
            <a:endParaRPr lang="en-US" sz="1440" dirty="0"/>
          </a:p>
        </p:txBody>
      </p:sp>
      <p:pic>
        <p:nvPicPr>
          <p:cNvPr id="3" name="Image 0" descr="https://sgw-dx.xf-yun.com/api/v1/sparkdesk/_17355309754628300ec3a6774475c9fc6e097430f7d61.jpg?authorization=c2ltcGxlLWp3dCBhaz1zcGFya2Rlc2s4MDAwMDAwMDAwMDE7ZXhwPTMzMTIzMzA5NzU7YWxnbz1obWFjLXNoYTI1NjtzaWc9cEhJeWFTYjBuSUQzVko1cytQRzhMY3RxVTkyV1BJODVpMElDdUE4TTUyWT0=&amp;x_location=7YfmxI7B7uKO7jlRxIftd60Zg5D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242" y="1227435"/>
            <a:ext cx="2831634" cy="283163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485040" y="1130659"/>
            <a:ext cx="3309781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字符流方式输出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3485040" y="1427243"/>
            <a:ext cx="5212080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使用`response.getWriter()`获取字符输出流，适用于文本数据的传输。这种方式通过`PrintWriter`对象实现，可以方便地写入字符串到客户端，是处理文本响应的常用方法。</a:t>
            </a:r>
            <a:endParaRPr lang="en-US" sz="1440" dirty="0"/>
          </a:p>
        </p:txBody>
      </p:sp>
      <p:sp>
        <p:nvSpPr>
          <p:cNvPr id="6" name="Text 3"/>
          <p:cNvSpPr/>
          <p:nvPr/>
        </p:nvSpPr>
        <p:spPr>
          <a:xfrm>
            <a:off x="3485040" y="2158619"/>
            <a:ext cx="4507439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字节流方式输出</a:t>
            </a:r>
            <a:endParaRPr lang="en-US" sz="1440" dirty="0"/>
          </a:p>
        </p:txBody>
      </p:sp>
      <p:sp>
        <p:nvSpPr>
          <p:cNvPr id="7" name="Text 4"/>
          <p:cNvSpPr/>
          <p:nvPr/>
        </p:nvSpPr>
        <p:spPr>
          <a:xfrm>
            <a:off x="3485040" y="2463259"/>
            <a:ext cx="5212080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利用`response.getOutputStream()`获取字节输出流，适合非文本数据（如文件下载）的传输。通过将数据转换为字节数组后写入，这种方法在处理二进制数据时更为高效。</a:t>
            </a:r>
            <a:endParaRPr lang="en-US" sz="1440" dirty="0"/>
          </a:p>
        </p:txBody>
      </p:sp>
      <p:sp>
        <p:nvSpPr>
          <p:cNvPr id="8" name="Text 5"/>
          <p:cNvSpPr/>
          <p:nvPr/>
        </p:nvSpPr>
        <p:spPr>
          <a:xfrm>
            <a:off x="3485040" y="3194618"/>
            <a:ext cx="4861995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缓冲区管理与即时发送</a:t>
            </a:r>
            <a:endParaRPr lang="en-US" sz="1440" dirty="0"/>
          </a:p>
        </p:txBody>
      </p:sp>
      <p:sp>
        <p:nvSpPr>
          <p:cNvPr id="9" name="Text 6"/>
          <p:cNvSpPr/>
          <p:nvPr/>
        </p:nvSpPr>
        <p:spPr>
          <a:xfrm>
            <a:off x="3485040" y="3491058"/>
            <a:ext cx="5213718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响应对象的缓冲区默认大小为8KB，数据在未满之前暂存于缓冲区。为立即发送数据给客户端，可通过写入超过8KB的数据或调用`response.flushBuffer()`手动刷新缓冲区实现。</a:t>
            </a:r>
            <a:endParaRPr lang="en-US" sz="144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10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PageContext对象</a:t>
            </a:r>
            <a:endParaRPr lang="en-US" sz="144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功能与使用方法</a:t>
            </a:r>
            <a:endParaRPr lang="en-US" sz="1440" dirty="0"/>
          </a:p>
        </p:txBody>
      </p:sp>
      <p:pic>
        <p:nvPicPr>
          <p:cNvPr id="3" name="Image 0" descr="https://sgw-dx.xf-yun.com/api/v1/sparkdesk/_1735530983192c2541152812246ac863e3fa5da22e6f9.jpg?authorization=c2ltcGxlLWp3dCBhaz1zcGFya2Rlc2s4MDAwMDAwMDAwMDE7ZXhwPTMzMTIzMzA5ODM7YWxnbz1obWFjLXNoYTI1NjtzaWc9UFlRQUdkUXBSMXRpREFMdnRTWmN1MHg1V0Q1dVpaZWFZSGhaNkpFeVNzbz0=&amp;x_location=7YfmxI7B7uKO7jlRxIftd60Zg5D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372" y="1088132"/>
            <a:ext cx="2283193" cy="128269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86384" y="2446016"/>
            <a:ext cx="2487168" cy="42062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智能手机的多功能应用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822960" y="2773736"/>
            <a:ext cx="2414016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智能手机不仅满足日常通讯需求，还整合了办公、娱乐等多种功能，如邮件管理、手机支付等，极大地丰富了用户的使用体验。</a:t>
            </a:r>
            <a:endParaRPr lang="en-US" sz="1440" dirty="0"/>
          </a:p>
        </p:txBody>
      </p:sp>
      <p:pic>
        <p:nvPicPr>
          <p:cNvPr id="6" name="Image 1" descr="https://sgw-dx.xf-yun.com/api/v1/sparkdesk/_173553098594363b67dada4cb4b7cb9f6157c88e9cecc.jpg?authorization=c2ltcGxlLWp3dCBhaz1zcGFya2Rlc2s4MDAwMDAwMDAwMDE7ZXhwPTMzMTIzMzA5ODU7YWxnbz1obWFjLXNoYTI1NjtzaWc9WVFxeVR3OFV1ZlVKUS92OEdhQ1kyaklmNHNkOFFVZG5tRFZwakpNbmdoST0=&amp;x_location=7YfmxI7B7uKO7jlRxIftd60Zg5D=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6980" y="1088132"/>
            <a:ext cx="2283193" cy="128269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328416" y="2446016"/>
            <a:ext cx="2487168" cy="42062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电气计量仪表的精确测量</a:t>
            </a: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3401568" y="2773736"/>
            <a:ext cx="2414016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电气计量仪表包括电压表、电流表和功率因数表等，它们通过不同的接线方式精确测量电路中的电压、电流和功率因数，对电力系统监控至关重要。</a:t>
            </a:r>
            <a:endParaRPr lang="en-US" sz="1440" dirty="0"/>
          </a:p>
        </p:txBody>
      </p:sp>
      <p:pic>
        <p:nvPicPr>
          <p:cNvPr id="9" name="Image 2" descr="https://sgw-dx.xf-yun.com/api/v1/sparkdesk/_1735530988732cd033b28062a4fc1a77530458694b047.jpg?authorization=c2ltcGxlLWp3dCBhaz1zcGFya2Rlc2s4MDAwMDAwMDAwMDE7ZXhwPTMzMTIzMzA5ODg7YWxnbz1obWFjLXNoYTI1NjtzaWc9SWR6YUFNbTJra3lwb2FPbUcvSmc5NnhHbmhJSEI2ckZrMGZvK1kzalB1UT0=&amp;x_location=7YfmxI7B7uKO7jlRxIftd60Zg5D=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9012" y="1088132"/>
            <a:ext cx="2283193" cy="1282693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870448" y="2447488"/>
            <a:ext cx="2487168" cy="42062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水利工程软件的专业应用</a:t>
            </a:r>
            <a:endParaRPr lang="en-US" sz="1440" dirty="0"/>
          </a:p>
        </p:txBody>
      </p:sp>
      <p:sp>
        <p:nvSpPr>
          <p:cNvPr id="11" name="Text 6"/>
          <p:cNvSpPr/>
          <p:nvPr/>
        </p:nvSpPr>
        <p:spPr>
          <a:xfrm>
            <a:off x="5943600" y="2775208"/>
            <a:ext cx="2414016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水利工程常用软件涵盖工程设计、管理和水文分析等多个方面，这些软件帮助工程师进行结构分析、进度控制和水情预测，提高工程效率和安全性。</a:t>
            </a:r>
            <a:endParaRPr lang="en-US" sz="144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访问页面范围对象</a:t>
            </a:r>
            <a:endParaRPr lang="en-US" sz="1440" dirty="0"/>
          </a:p>
        </p:txBody>
      </p:sp>
      <p:pic>
        <p:nvPicPr>
          <p:cNvPr id="3" name="Image 0" descr="https://sgw-dx.xf-yun.com/api/v1/sparkdesk/_17355309874625764e556df734e36851cf44f90c1635d.jpg?authorization=c2ltcGxlLWp3dCBhaz1zcGFya2Rlc2s4MDAwMDAwMDAwMDE7ZXhwPTMzMTIzMzA5ODc7YWxnbz1obWFjLXNoYTI1NjtzaWc9RlZ6dlFsV3pnZHVOR2l3MFN1aG5ZeWo5TktzVTdLVTlZMUk3OCtoSDJHYz0=&amp;x_location=7YfmxI7B7uKO7jlRxIftd60Zg5D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242" y="1227435"/>
            <a:ext cx="2831634" cy="283163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485040" y="1130659"/>
            <a:ext cx="3309781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通过pageContext对象访问属性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3485040" y="1427243"/>
            <a:ext cx="5212080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pageContext对象提供了一种在JSP页面中获取和设置属性的方法，使用`getAttribute`和`setAttribute`方法可以方便地管理页面范围内的数据。</a:t>
            </a:r>
            <a:endParaRPr lang="en-US" sz="1440" dirty="0"/>
          </a:p>
        </p:txBody>
      </p:sp>
      <p:sp>
        <p:nvSpPr>
          <p:cNvPr id="6" name="Text 3"/>
          <p:cNvSpPr/>
          <p:nvPr/>
        </p:nvSpPr>
        <p:spPr>
          <a:xfrm>
            <a:off x="3485040" y="2158619"/>
            <a:ext cx="4507439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使用request对象管理请求范围属性</a:t>
            </a:r>
            <a:endParaRPr lang="en-US" sz="1440" dirty="0"/>
          </a:p>
        </p:txBody>
      </p:sp>
      <p:sp>
        <p:nvSpPr>
          <p:cNvPr id="7" name="Text 4"/>
          <p:cNvSpPr/>
          <p:nvPr/>
        </p:nvSpPr>
        <p:spPr>
          <a:xfrm>
            <a:off x="3485040" y="2463259"/>
            <a:ext cx="5212080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request对象允许开发者在单个HTTP请求的生命周期内存储和检索属性，这对于处理用户输入或临时数据非常有用。</a:t>
            </a:r>
            <a:endParaRPr lang="en-US" sz="1440" dirty="0"/>
          </a:p>
        </p:txBody>
      </p:sp>
      <p:sp>
        <p:nvSpPr>
          <p:cNvPr id="8" name="Text 5"/>
          <p:cNvSpPr/>
          <p:nvPr/>
        </p:nvSpPr>
        <p:spPr>
          <a:xfrm>
            <a:off x="3485040" y="3194618"/>
            <a:ext cx="4861995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session对象在会话管理中的应用</a:t>
            </a:r>
            <a:endParaRPr lang="en-US" sz="1440" dirty="0"/>
          </a:p>
        </p:txBody>
      </p:sp>
      <p:sp>
        <p:nvSpPr>
          <p:cNvPr id="9" name="Text 6"/>
          <p:cNvSpPr/>
          <p:nvPr/>
        </p:nvSpPr>
        <p:spPr>
          <a:xfrm>
            <a:off x="3485040" y="3491058"/>
            <a:ext cx="5213718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session对象用于在用户的整个会话期间保持状态信息，通过`getAttribute`和`setAttribute`方法可以轻松地存取会话范围内的属性值。</a:t>
            </a:r>
            <a:endParaRPr lang="en-US" sz="144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11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Config对象</a:t>
            </a:r>
            <a:endParaRPr lang="en-US" sz="144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功能与使用方法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 rot="-366000">
            <a:off x="639861" y="1356868"/>
            <a:ext cx="2450592" cy="2542032"/>
          </a:xfrm>
          <a:custGeom>
            <a:avLst/>
            <a:gdLst/>
            <a:ahLst/>
            <a:cxnLst/>
            <a:rect l="l" t="t" r="r" b="b"/>
            <a:pathLst>
              <a:path w="2450592" h="2542032">
                <a:moveTo>
                  <a:pt x="216394" y="0"/>
                </a:moveTo>
                <a:moveTo>
                  <a:pt x="216394" y="0"/>
                </a:moveTo>
                <a:lnTo>
                  <a:pt x="2234198" y="0"/>
                </a:lnTo>
                <a:quadBezTo>
                  <a:pt x="2450592" y="0"/>
                  <a:pt x="2450592" y="216394"/>
                </a:quadBezTo>
                <a:lnTo>
                  <a:pt x="2450592" y="2325638"/>
                </a:lnTo>
                <a:quadBezTo>
                  <a:pt x="2450592" y="2542032"/>
                  <a:pt x="2234198" y="2542032"/>
                </a:quadBezTo>
                <a:lnTo>
                  <a:pt x="216394" y="2542032"/>
                </a:lnTo>
                <a:quadBezTo>
                  <a:pt x="0" y="2542032"/>
                  <a:pt x="0" y="2325638"/>
                </a:quadBezTo>
                <a:lnTo>
                  <a:pt x="0" y="216394"/>
                </a:lnTo>
                <a:quadBezTo>
                  <a:pt x="0" y="0"/>
                  <a:pt x="216394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679498" y="1343207"/>
            <a:ext cx="2450592" cy="2542032"/>
          </a:xfrm>
          <a:custGeom>
            <a:avLst/>
            <a:gdLst/>
            <a:ahLst/>
            <a:cxnLst/>
            <a:rect l="l" t="t" r="r" b="b"/>
            <a:pathLst>
              <a:path w="2450592" h="2542032">
                <a:moveTo>
                  <a:pt x="216394" y="0"/>
                </a:moveTo>
                <a:moveTo>
                  <a:pt x="216394" y="0"/>
                </a:moveTo>
                <a:lnTo>
                  <a:pt x="2234198" y="0"/>
                </a:lnTo>
                <a:quadBezTo>
                  <a:pt x="2450592" y="0"/>
                  <a:pt x="2450592" y="216394"/>
                </a:quadBezTo>
                <a:lnTo>
                  <a:pt x="2450592" y="2325638"/>
                </a:lnTo>
                <a:quadBezTo>
                  <a:pt x="2450592" y="2542032"/>
                  <a:pt x="2234198" y="2542032"/>
                </a:quadBezTo>
                <a:lnTo>
                  <a:pt x="216394" y="2542032"/>
                </a:lnTo>
                <a:quadBezTo>
                  <a:pt x="0" y="2542032"/>
                  <a:pt x="0" y="2325638"/>
                </a:quadBezTo>
                <a:lnTo>
                  <a:pt x="0" y="216394"/>
                </a:lnTo>
                <a:quadBezTo>
                  <a:pt x="0" y="0"/>
                  <a:pt x="216394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916789" y="1153595"/>
            <a:ext cx="512064" cy="512064"/>
          </a:xfrm>
          <a:custGeom>
            <a:avLst/>
            <a:gdLst/>
            <a:ahLst/>
            <a:cxnLst/>
            <a:rect l="l" t="t" r="r" b="b"/>
            <a:pathLst>
              <a:path w="512064" h="512064">
                <a:moveTo>
                  <a:pt x="256032" y="0"/>
                </a:moveTo>
                <a:moveTo>
                  <a:pt x="256032" y="0"/>
                </a:moveTo>
                <a:cubicBezTo>
                  <a:pt x="397340" y="0"/>
                  <a:pt x="512064" y="114724"/>
                  <a:pt x="512064" y="256032"/>
                </a:cubicBezTo>
                <a:cubicBezTo>
                  <a:pt x="512064" y="397340"/>
                  <a:pt x="397340" y="512064"/>
                  <a:pt x="256032" y="512064"/>
                </a:cubicBezTo>
                <a:cubicBezTo>
                  <a:pt x="114724" y="512064"/>
                  <a:pt x="0" y="397340"/>
                  <a:pt x="0" y="256032"/>
                </a:cubicBezTo>
                <a:cubicBezTo>
                  <a:pt x="0" y="114724"/>
                  <a:pt x="114724" y="0"/>
                  <a:pt x="256032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6" name="Text 4"/>
          <p:cNvSpPr/>
          <p:nvPr/>
        </p:nvSpPr>
        <p:spPr>
          <a:xfrm>
            <a:off x="756803" y="1121591"/>
            <a:ext cx="813748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016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7" name="Shape 5"/>
          <p:cNvSpPr/>
          <p:nvPr/>
        </p:nvSpPr>
        <p:spPr>
          <a:xfrm rot="-366000">
            <a:off x="3346704" y="1356868"/>
            <a:ext cx="2450592" cy="2542032"/>
          </a:xfrm>
          <a:custGeom>
            <a:avLst/>
            <a:gdLst/>
            <a:ahLst/>
            <a:cxnLst/>
            <a:rect l="l" t="t" r="r" b="b"/>
            <a:pathLst>
              <a:path w="2450592" h="2542032">
                <a:moveTo>
                  <a:pt x="216394" y="0"/>
                </a:moveTo>
                <a:moveTo>
                  <a:pt x="216394" y="0"/>
                </a:moveTo>
                <a:lnTo>
                  <a:pt x="2234198" y="0"/>
                </a:lnTo>
                <a:quadBezTo>
                  <a:pt x="2450592" y="0"/>
                  <a:pt x="2450592" y="216394"/>
                </a:quadBezTo>
                <a:lnTo>
                  <a:pt x="2450592" y="2325638"/>
                </a:lnTo>
                <a:quadBezTo>
                  <a:pt x="2450592" y="2542032"/>
                  <a:pt x="2234198" y="2542032"/>
                </a:quadBezTo>
                <a:lnTo>
                  <a:pt x="216394" y="2542032"/>
                </a:lnTo>
                <a:quadBezTo>
                  <a:pt x="0" y="2542032"/>
                  <a:pt x="0" y="2325638"/>
                </a:quadBezTo>
                <a:lnTo>
                  <a:pt x="0" y="216394"/>
                </a:lnTo>
                <a:quadBezTo>
                  <a:pt x="0" y="0"/>
                  <a:pt x="216394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3386341" y="1343207"/>
            <a:ext cx="2450592" cy="2542032"/>
          </a:xfrm>
          <a:custGeom>
            <a:avLst/>
            <a:gdLst/>
            <a:ahLst/>
            <a:cxnLst/>
            <a:rect l="l" t="t" r="r" b="b"/>
            <a:pathLst>
              <a:path w="2450592" h="2542032">
                <a:moveTo>
                  <a:pt x="216394" y="0"/>
                </a:moveTo>
                <a:moveTo>
                  <a:pt x="216394" y="0"/>
                </a:moveTo>
                <a:lnTo>
                  <a:pt x="2234198" y="0"/>
                </a:lnTo>
                <a:quadBezTo>
                  <a:pt x="2450592" y="0"/>
                  <a:pt x="2450592" y="216394"/>
                </a:quadBezTo>
                <a:lnTo>
                  <a:pt x="2450592" y="2325638"/>
                </a:lnTo>
                <a:quadBezTo>
                  <a:pt x="2450592" y="2542032"/>
                  <a:pt x="2234198" y="2542032"/>
                </a:quadBezTo>
                <a:lnTo>
                  <a:pt x="216394" y="2542032"/>
                </a:lnTo>
                <a:quadBezTo>
                  <a:pt x="0" y="2542032"/>
                  <a:pt x="0" y="2325638"/>
                </a:quadBezTo>
                <a:lnTo>
                  <a:pt x="0" y="216394"/>
                </a:lnTo>
                <a:quadBezTo>
                  <a:pt x="0" y="0"/>
                  <a:pt x="216394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3623632" y="1153595"/>
            <a:ext cx="512064" cy="512064"/>
          </a:xfrm>
          <a:custGeom>
            <a:avLst/>
            <a:gdLst/>
            <a:ahLst/>
            <a:cxnLst/>
            <a:rect l="l" t="t" r="r" b="b"/>
            <a:pathLst>
              <a:path w="512064" h="512064">
                <a:moveTo>
                  <a:pt x="256032" y="0"/>
                </a:moveTo>
                <a:moveTo>
                  <a:pt x="256032" y="0"/>
                </a:moveTo>
                <a:cubicBezTo>
                  <a:pt x="397340" y="0"/>
                  <a:pt x="512064" y="114724"/>
                  <a:pt x="512064" y="256032"/>
                </a:cubicBezTo>
                <a:cubicBezTo>
                  <a:pt x="512064" y="397340"/>
                  <a:pt x="397340" y="512064"/>
                  <a:pt x="256032" y="512064"/>
                </a:cubicBezTo>
                <a:cubicBezTo>
                  <a:pt x="114724" y="512064"/>
                  <a:pt x="0" y="397340"/>
                  <a:pt x="0" y="256032"/>
                </a:cubicBezTo>
                <a:cubicBezTo>
                  <a:pt x="0" y="114724"/>
                  <a:pt x="114724" y="0"/>
                  <a:pt x="256032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0" name="Text 8"/>
          <p:cNvSpPr/>
          <p:nvPr/>
        </p:nvSpPr>
        <p:spPr>
          <a:xfrm>
            <a:off x="3472790" y="1126163"/>
            <a:ext cx="813748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016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11" name="Shape 9"/>
          <p:cNvSpPr/>
          <p:nvPr/>
        </p:nvSpPr>
        <p:spPr>
          <a:xfrm rot="-366000">
            <a:off x="6053547" y="1356868"/>
            <a:ext cx="2450592" cy="2542032"/>
          </a:xfrm>
          <a:custGeom>
            <a:avLst/>
            <a:gdLst/>
            <a:ahLst/>
            <a:cxnLst/>
            <a:rect l="l" t="t" r="r" b="b"/>
            <a:pathLst>
              <a:path w="2450592" h="2542032">
                <a:moveTo>
                  <a:pt x="216394" y="0"/>
                </a:moveTo>
                <a:moveTo>
                  <a:pt x="216394" y="0"/>
                </a:moveTo>
                <a:lnTo>
                  <a:pt x="2234198" y="0"/>
                </a:lnTo>
                <a:quadBezTo>
                  <a:pt x="2450592" y="0"/>
                  <a:pt x="2450592" y="216394"/>
                </a:quadBezTo>
                <a:lnTo>
                  <a:pt x="2450592" y="2325638"/>
                </a:lnTo>
                <a:quadBezTo>
                  <a:pt x="2450592" y="2542032"/>
                  <a:pt x="2234198" y="2542032"/>
                </a:quadBezTo>
                <a:lnTo>
                  <a:pt x="216394" y="2542032"/>
                </a:lnTo>
                <a:quadBezTo>
                  <a:pt x="0" y="2542032"/>
                  <a:pt x="0" y="2325638"/>
                </a:quadBezTo>
                <a:lnTo>
                  <a:pt x="0" y="216394"/>
                </a:lnTo>
                <a:quadBezTo>
                  <a:pt x="0" y="0"/>
                  <a:pt x="216394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6093184" y="1343207"/>
            <a:ext cx="2450592" cy="2542032"/>
          </a:xfrm>
          <a:custGeom>
            <a:avLst/>
            <a:gdLst/>
            <a:ahLst/>
            <a:cxnLst/>
            <a:rect l="l" t="t" r="r" b="b"/>
            <a:pathLst>
              <a:path w="2450592" h="2542032">
                <a:moveTo>
                  <a:pt x="216394" y="0"/>
                </a:moveTo>
                <a:moveTo>
                  <a:pt x="216394" y="0"/>
                </a:moveTo>
                <a:lnTo>
                  <a:pt x="2234198" y="0"/>
                </a:lnTo>
                <a:quadBezTo>
                  <a:pt x="2450592" y="0"/>
                  <a:pt x="2450592" y="216394"/>
                </a:quadBezTo>
                <a:lnTo>
                  <a:pt x="2450592" y="2325638"/>
                </a:lnTo>
                <a:quadBezTo>
                  <a:pt x="2450592" y="2542032"/>
                  <a:pt x="2234198" y="2542032"/>
                </a:quadBezTo>
                <a:lnTo>
                  <a:pt x="216394" y="2542032"/>
                </a:lnTo>
                <a:quadBezTo>
                  <a:pt x="0" y="2542032"/>
                  <a:pt x="0" y="2325638"/>
                </a:quadBezTo>
                <a:lnTo>
                  <a:pt x="0" y="216394"/>
                </a:lnTo>
                <a:quadBezTo>
                  <a:pt x="0" y="0"/>
                  <a:pt x="216394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6330475" y="1153595"/>
            <a:ext cx="512064" cy="512064"/>
          </a:xfrm>
          <a:custGeom>
            <a:avLst/>
            <a:gdLst/>
            <a:ahLst/>
            <a:cxnLst/>
            <a:rect l="l" t="t" r="r" b="b"/>
            <a:pathLst>
              <a:path w="512064" h="512064">
                <a:moveTo>
                  <a:pt x="256032" y="0"/>
                </a:moveTo>
                <a:moveTo>
                  <a:pt x="256032" y="0"/>
                </a:moveTo>
                <a:cubicBezTo>
                  <a:pt x="397340" y="0"/>
                  <a:pt x="512064" y="114724"/>
                  <a:pt x="512064" y="256032"/>
                </a:cubicBezTo>
                <a:cubicBezTo>
                  <a:pt x="512064" y="397340"/>
                  <a:pt x="397340" y="512064"/>
                  <a:pt x="256032" y="512064"/>
                </a:cubicBezTo>
                <a:cubicBezTo>
                  <a:pt x="114724" y="512064"/>
                  <a:pt x="0" y="397340"/>
                  <a:pt x="0" y="256032"/>
                </a:cubicBezTo>
                <a:cubicBezTo>
                  <a:pt x="0" y="114724"/>
                  <a:pt x="114724" y="0"/>
                  <a:pt x="256032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4" name="Text 12"/>
          <p:cNvSpPr/>
          <p:nvPr/>
        </p:nvSpPr>
        <p:spPr>
          <a:xfrm>
            <a:off x="6170489" y="1121591"/>
            <a:ext cx="813748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016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15" name="Text 13"/>
          <p:cNvSpPr/>
          <p:nvPr/>
        </p:nvSpPr>
        <p:spPr>
          <a:xfrm>
            <a:off x="679498" y="1667126"/>
            <a:ext cx="2449397" cy="42062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函数的定义与调用</a:t>
            </a:r>
            <a:endParaRPr lang="en-US" sz="1440" dirty="0"/>
          </a:p>
        </p:txBody>
      </p:sp>
      <p:sp>
        <p:nvSpPr>
          <p:cNvPr id="16" name="Text 14"/>
          <p:cNvSpPr/>
          <p:nvPr/>
        </p:nvSpPr>
        <p:spPr>
          <a:xfrm>
            <a:off x="807514" y="1988925"/>
            <a:ext cx="2194560" cy="14996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函数是编程中的基本构建块，通过定义和调用函数，可以实现代码的重用和模块化。定义函数时需指定名称、参数列表和函数体，而调用函数则通过函数名和参数进行。</a:t>
            </a:r>
            <a:endParaRPr lang="en-US" sz="1440" dirty="0"/>
          </a:p>
        </p:txBody>
      </p:sp>
      <p:sp>
        <p:nvSpPr>
          <p:cNvPr id="17" name="Text 15"/>
          <p:cNvSpPr/>
          <p:nvPr/>
        </p:nvSpPr>
        <p:spPr>
          <a:xfrm>
            <a:off x="3386341" y="1667126"/>
            <a:ext cx="2449397" cy="42062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电气计量仪表的日常维护</a:t>
            </a:r>
            <a:endParaRPr lang="en-US" sz="1440" dirty="0"/>
          </a:p>
        </p:txBody>
      </p:sp>
      <p:sp>
        <p:nvSpPr>
          <p:cNvPr id="18" name="Text 16"/>
          <p:cNvSpPr/>
          <p:nvPr/>
        </p:nvSpPr>
        <p:spPr>
          <a:xfrm>
            <a:off x="3514357" y="1988925"/>
            <a:ext cx="2194560" cy="14996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电气计量仪表用于监测供电指标，对日常电气系统的运行和维护至关重要。定期校正初始化和检查接线方式，确保仪表的准确性和可靠性，为系统稳定运行提供保障。</a:t>
            </a:r>
            <a:endParaRPr lang="en-US" sz="1440" dirty="0"/>
          </a:p>
        </p:txBody>
      </p:sp>
      <p:sp>
        <p:nvSpPr>
          <p:cNvPr id="19" name="Text 17"/>
          <p:cNvSpPr/>
          <p:nvPr/>
        </p:nvSpPr>
        <p:spPr>
          <a:xfrm>
            <a:off x="6093184" y="1667126"/>
            <a:ext cx="2449397" cy="42062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智能手机的多功能应用</a:t>
            </a:r>
            <a:endParaRPr lang="en-US" sz="1440" dirty="0"/>
          </a:p>
        </p:txBody>
      </p:sp>
      <p:sp>
        <p:nvSpPr>
          <p:cNvPr id="20" name="Text 18"/>
          <p:cNvSpPr/>
          <p:nvPr/>
        </p:nvSpPr>
        <p:spPr>
          <a:xfrm>
            <a:off x="6221200" y="1988925"/>
            <a:ext cx="2194560" cy="171907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智能手机不仅是通信工具，还集成了多种功能，如拍照录像、时间管理、地图导航等。用户可以根据需求选择解锁方式进入系统，利用内置或第三方应用实现办公娱乐等多种用途。</a:t>
            </a:r>
            <a:endParaRPr lang="en-US" sz="144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获取服务器配置信息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>
            <a:off x="695478" y="1030470"/>
            <a:ext cx="2516103" cy="3082559"/>
          </a:xfrm>
          <a:custGeom>
            <a:avLst/>
            <a:gdLst/>
            <a:ahLst/>
            <a:cxnLst/>
            <a:rect l="l" t="t" r="r" b="b"/>
            <a:pathLst>
              <a:path w="2516103" h="3082559">
                <a:moveTo>
                  <a:pt x="314513" y="0"/>
                </a:moveTo>
                <a:moveTo>
                  <a:pt x="314513" y="0"/>
                </a:moveTo>
                <a:lnTo>
                  <a:pt x="2516103" y="0"/>
                </a:lnTo>
                <a:lnTo>
                  <a:pt x="2516103" y="2760083"/>
                </a:lnTo>
                <a:quadBezTo>
                  <a:pt x="2516103" y="3082559"/>
                  <a:pt x="2201590" y="3082559"/>
                </a:quadBezTo>
                <a:lnTo>
                  <a:pt x="0" y="3082559"/>
                </a:lnTo>
                <a:lnTo>
                  <a:pt x="0" y="322476"/>
                </a:lnTo>
                <a:quadBezTo>
                  <a:pt x="0" y="0"/>
                  <a:pt x="314513" y="0"/>
                </a:quadBezTo>
                <a:close/>
              </a:path>
            </a:pathLst>
          </a:custGeom>
          <a:solidFill>
            <a:srgbClr val="005CC5">
              <a:alpha val="10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768630" y="1164778"/>
            <a:ext cx="1362233" cy="70408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736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5" name="Text 3"/>
          <p:cNvSpPr/>
          <p:nvPr/>
        </p:nvSpPr>
        <p:spPr>
          <a:xfrm>
            <a:off x="695478" y="1672786"/>
            <a:ext cx="2377440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获取Servlet上下文</a:t>
            </a:r>
            <a:endParaRPr lang="en-US" sz="1440" dirty="0"/>
          </a:p>
        </p:txBody>
      </p:sp>
      <p:sp>
        <p:nvSpPr>
          <p:cNvPr id="6" name="Text 4"/>
          <p:cNvSpPr/>
          <p:nvPr/>
        </p:nvSpPr>
        <p:spPr>
          <a:xfrm>
            <a:off x="695478" y="2184850"/>
            <a:ext cx="2516103" cy="155448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8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`getServletContext()`方法允许开发者访问当前Web应用的Servlet上下文，这是共享资源和配置信息的关键接口，使得应用能够读取和管理全局数据。</a:t>
            </a:r>
            <a:endParaRPr lang="en-US" sz="1440" dirty="0"/>
          </a:p>
        </p:txBody>
      </p:sp>
      <p:sp>
        <p:nvSpPr>
          <p:cNvPr id="7" name="Shape 5"/>
          <p:cNvSpPr/>
          <p:nvPr/>
        </p:nvSpPr>
        <p:spPr>
          <a:xfrm>
            <a:off x="3313949" y="1030470"/>
            <a:ext cx="2516103" cy="3082559"/>
          </a:xfrm>
          <a:custGeom>
            <a:avLst/>
            <a:gdLst/>
            <a:ahLst/>
            <a:cxnLst/>
            <a:rect l="l" t="t" r="r" b="b"/>
            <a:pathLst>
              <a:path w="2516103" h="3082559">
                <a:moveTo>
                  <a:pt x="314513" y="0"/>
                </a:moveTo>
                <a:moveTo>
                  <a:pt x="314513" y="0"/>
                </a:moveTo>
                <a:lnTo>
                  <a:pt x="2516103" y="0"/>
                </a:lnTo>
                <a:lnTo>
                  <a:pt x="2516103" y="2760083"/>
                </a:lnTo>
                <a:quadBezTo>
                  <a:pt x="2516103" y="3082559"/>
                  <a:pt x="2201590" y="3082559"/>
                </a:quadBezTo>
                <a:lnTo>
                  <a:pt x="0" y="3082559"/>
                </a:lnTo>
                <a:lnTo>
                  <a:pt x="0" y="322476"/>
                </a:lnTo>
                <a:quadBezTo>
                  <a:pt x="0" y="0"/>
                  <a:pt x="314513" y="0"/>
                </a:quadBezTo>
                <a:close/>
              </a:path>
            </a:pathLst>
          </a:custGeom>
          <a:solidFill>
            <a:srgbClr val="5196FF">
              <a:alpha val="10000"/>
            </a:srgbClr>
          </a:solidFill>
          <a:ln/>
        </p:spPr>
      </p:sp>
      <p:sp>
        <p:nvSpPr>
          <p:cNvPr id="8" name="Text 6"/>
          <p:cNvSpPr/>
          <p:nvPr/>
        </p:nvSpPr>
        <p:spPr>
          <a:xfrm>
            <a:off x="3396245" y="1164778"/>
            <a:ext cx="1104990" cy="70408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736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9" name="Text 7"/>
          <p:cNvSpPr/>
          <p:nvPr/>
        </p:nvSpPr>
        <p:spPr>
          <a:xfrm>
            <a:off x="3313949" y="1672786"/>
            <a:ext cx="2377440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获取Servlet服务器名</a:t>
            </a:r>
            <a:endParaRPr lang="en-US" sz="1440" dirty="0"/>
          </a:p>
        </p:txBody>
      </p:sp>
      <p:sp>
        <p:nvSpPr>
          <p:cNvPr id="10" name="Text 8"/>
          <p:cNvSpPr/>
          <p:nvPr/>
        </p:nvSpPr>
        <p:spPr>
          <a:xfrm>
            <a:off x="3313949" y="2184850"/>
            <a:ext cx="2516103" cy="155448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8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通过`getServletName()`方法，可以获取到当前Servlet的名称，这对于调试和日志记录非常有用，帮助开发者识别正在运行的Servlet实例。</a:t>
            </a:r>
            <a:endParaRPr lang="en-US" sz="1440" dirty="0"/>
          </a:p>
        </p:txBody>
      </p:sp>
      <p:sp>
        <p:nvSpPr>
          <p:cNvPr id="11" name="Shape 9"/>
          <p:cNvSpPr/>
          <p:nvPr/>
        </p:nvSpPr>
        <p:spPr>
          <a:xfrm>
            <a:off x="5932420" y="1030470"/>
            <a:ext cx="2516103" cy="3082559"/>
          </a:xfrm>
          <a:custGeom>
            <a:avLst/>
            <a:gdLst/>
            <a:ahLst/>
            <a:cxnLst/>
            <a:rect l="l" t="t" r="r" b="b"/>
            <a:pathLst>
              <a:path w="2516103" h="3082559">
                <a:moveTo>
                  <a:pt x="314513" y="0"/>
                </a:moveTo>
                <a:moveTo>
                  <a:pt x="314513" y="0"/>
                </a:moveTo>
                <a:lnTo>
                  <a:pt x="2516103" y="0"/>
                </a:lnTo>
                <a:lnTo>
                  <a:pt x="2516103" y="2760083"/>
                </a:lnTo>
                <a:quadBezTo>
                  <a:pt x="2516103" y="3082559"/>
                  <a:pt x="2201590" y="3082559"/>
                </a:quadBezTo>
                <a:lnTo>
                  <a:pt x="0" y="3082559"/>
                </a:lnTo>
                <a:lnTo>
                  <a:pt x="0" y="322476"/>
                </a:lnTo>
                <a:quadBezTo>
                  <a:pt x="0" y="0"/>
                  <a:pt x="314513" y="0"/>
                </a:quadBezTo>
                <a:close/>
              </a:path>
            </a:pathLst>
          </a:custGeom>
          <a:solidFill>
            <a:srgbClr val="005CC5">
              <a:alpha val="10000"/>
            </a:srgbClr>
          </a:solidFill>
          <a:ln/>
        </p:spPr>
      </p:sp>
      <p:sp>
        <p:nvSpPr>
          <p:cNvPr id="12" name="Text 10"/>
          <p:cNvSpPr/>
          <p:nvPr/>
        </p:nvSpPr>
        <p:spPr>
          <a:xfrm>
            <a:off x="6005572" y="1164778"/>
            <a:ext cx="1333989" cy="70408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736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13" name="Text 11"/>
          <p:cNvSpPr/>
          <p:nvPr/>
        </p:nvSpPr>
        <p:spPr>
          <a:xfrm>
            <a:off x="5932420" y="1672786"/>
            <a:ext cx="2377440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获取初始化参数</a:t>
            </a:r>
            <a:endParaRPr lang="en-US" sz="1440" dirty="0"/>
          </a:p>
        </p:txBody>
      </p:sp>
      <p:sp>
        <p:nvSpPr>
          <p:cNvPr id="14" name="Text 12"/>
          <p:cNvSpPr/>
          <p:nvPr/>
        </p:nvSpPr>
        <p:spPr>
          <a:xfrm>
            <a:off x="5932420" y="2184850"/>
            <a:ext cx="2516103" cy="18288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8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`getInitParameter()`和`getInitParameterNames()`方法提供了一种方式来检索Servlet或Web应用在部署时定义的初始化参数，这些参数对于配置应用行为至关重要。</a:t>
            </a:r>
            <a:endParaRPr lang="en-US" sz="144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12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Exception对象</a:t>
            </a:r>
            <a:endParaRPr lang="en-US" sz="144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功能与使用方法</a:t>
            </a:r>
            <a:endParaRPr lang="en-US" sz="1440" dirty="0"/>
          </a:p>
        </p:txBody>
      </p:sp>
      <p:pic>
        <p:nvPicPr>
          <p:cNvPr id="3" name="Image 0" descr="https://sgw-dx.xf-yun.com/api/v1/sparkdesk/_1735531026504a259a08295774492bf0675ca6ee48745.jpg?authorization=c2ltcGxlLWp3dCBhaz1zcGFya2Rlc2s4MDAwMDAwMDAwMDE7ZXhwPTMzMTIzMzEwMjY7YWxnbz1obWFjLXNoYTI1NjtzaWc9SGlNV1BvQ040dWpsMmhwZjMvK1pJcHA2M0xJVXdvTFJaa2VjeDNlbU4vTT0=&amp;x_location=7YfmxI7B7uKO7jlRxIftd60Zg5D=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05361" y="2984626"/>
            <a:ext cx="2516140" cy="141532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55940" y="954523"/>
            <a:ext cx="2614983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多桌面功能提升工作效率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3247889" y="1500390"/>
            <a:ext cx="2614983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功能键（F1-F12）提供了一种快捷方式来执行常见任务，如打开帮助、刷新页面或调整音量等，掌握这些快捷键可以显著提升日常电脑使用的效率和便捷性。</a:t>
            </a:r>
            <a:endParaRPr lang="en-US" sz="1440" dirty="0"/>
          </a:p>
        </p:txBody>
      </p:sp>
      <p:pic>
        <p:nvPicPr>
          <p:cNvPr id="6" name="Image 1" descr="https://sgw-dx.xf-yun.com/api/v1/sparkdesk/_17355310293815bb6a9cf33e74d3a948d422c9f5082d5.jpg?authorization=c2ltcGxlLWp3dCBhaz1zcGFya2Rlc2s4MDAwMDAwMDAwMDE7ZXhwPTMzMTIzMzEwMjk7YWxnbz1obWFjLXNoYTI1NjtzaWc9Kyt5MUtWcjNkT3pWQnBpOFpaTnNVOFRDSTAzbm9yZjRpb2ZMblhNRFArcz0=&amp;x_location=7YfmxI7B7uKO7jlRxIftd60Zg5D="/>
          <p:cNvPicPr>
            <a:picLocks noChangeAspect="1"/>
          </p:cNvPicPr>
          <p:nvPr/>
        </p:nvPicPr>
        <p:blipFill>
          <a:blip r:embed="rId5"/>
          <a:srcRect l="154" r="154"/>
          <a:stretch/>
        </p:blipFill>
        <p:spPr>
          <a:xfrm>
            <a:off x="3297311" y="2984626"/>
            <a:ext cx="2516140" cy="1415329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247889" y="954523"/>
            <a:ext cx="2614983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功能键快速操作指南</a:t>
            </a: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6031158" y="1500390"/>
            <a:ext cx="2656902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通过合理利用Windows系统中的功能键，用户可以快速访问帮助信息、重命名文件、刷新页面等，这些小技巧虽简单但能极大提升个人电脑操作的流畅性和用户体验。</a:t>
            </a:r>
            <a:endParaRPr lang="en-US" sz="1440" dirty="0"/>
          </a:p>
        </p:txBody>
      </p:sp>
      <p:pic>
        <p:nvPicPr>
          <p:cNvPr id="9" name="Image 2" descr="https://sgw-dx.xf-yun.com/api/v1/sparkdesk/_1735531032552fb0fc7c97fa14a5dbdbed25bf406f4cb.jpg?authorization=c2ltcGxlLWp3dCBhaz1zcGFya2Rlc2s4MDAwMDAwMDAwMDE7ZXhwPTMzMTIzMzEwMzI7YWxnbz1obWFjLXNoYTI1NjtzaWc9L3dKOXo0V3BmbTRiMUx3elAwcFNjOXcyM2Q2R1FxNGhETWpQNlViS0VmRT0=&amp;x_location=7YfmxI7B7uKO7jlRxIftd60Zg5D="/>
          <p:cNvPicPr>
            <a:picLocks noChangeAspect="1"/>
          </p:cNvPicPr>
          <p:nvPr/>
        </p:nvPicPr>
        <p:blipFill>
          <a:blip r:embed="rId6"/>
          <a:srcRect l="154" r="154"/>
          <a:stretch/>
        </p:blipFill>
        <p:spPr>
          <a:xfrm>
            <a:off x="6101539" y="2984626"/>
            <a:ext cx="2516140" cy="1415329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031158" y="954523"/>
            <a:ext cx="2656902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合理利用功能键优化体验</a:t>
            </a:r>
            <a:endParaRPr lang="en-US" sz="1440" dirty="0"/>
          </a:p>
        </p:txBody>
      </p:sp>
      <p:sp>
        <p:nvSpPr>
          <p:cNvPr id="11" name="Text 6"/>
          <p:cNvSpPr/>
          <p:nvPr/>
        </p:nvSpPr>
        <p:spPr>
          <a:xfrm>
            <a:off x="455940" y="1500390"/>
            <a:ext cx="2614983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Windows 11的多桌面功能允许用户创建多个虚拟桌面，每个桌面可以放置不同的应用程序和窗口，从而帮助用户更好地组织工作空间，提高多任务处理的效率。</a:t>
            </a:r>
            <a:endParaRPr lang="en-US" sz="144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课程目标</a:t>
            </a:r>
            <a:endParaRPr lang="en-US" sz="144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处理JSP异常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547317" y="1266246"/>
            <a:ext cx="3309781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设置错误页面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547317" y="1562831"/>
            <a:ext cx="5212080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在JSP中处理异常的第一步是指定一个错误处理页面，通过在页面指令中将`isErrorPage`属性设置为`true`，该页面被标记为专门用于处理异常。</a:t>
            </a:r>
            <a:endParaRPr lang="en-US" sz="1440" dirty="0"/>
          </a:p>
        </p:txBody>
      </p:sp>
      <p:sp>
        <p:nvSpPr>
          <p:cNvPr id="5" name="Text 3"/>
          <p:cNvSpPr/>
          <p:nvPr/>
        </p:nvSpPr>
        <p:spPr>
          <a:xfrm>
            <a:off x="547317" y="2294207"/>
            <a:ext cx="4507439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捕获并处理异常</a:t>
            </a:r>
            <a:endParaRPr lang="en-US" sz="1440" dirty="0"/>
          </a:p>
        </p:txBody>
      </p:sp>
      <p:sp>
        <p:nvSpPr>
          <p:cNvPr id="6" name="Text 4"/>
          <p:cNvSpPr/>
          <p:nvPr/>
        </p:nvSpPr>
        <p:spPr>
          <a:xfrm>
            <a:off x="547317" y="2598846"/>
            <a:ext cx="5212080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在错误处理页面中，利用`exception`对象可以捕获和处理异常，它提供了多种方法来获取异常的详细信息，如错误消息、本地化信息及堆栈跟踪。</a:t>
            </a:r>
            <a:endParaRPr lang="en-US" sz="1440" dirty="0"/>
          </a:p>
        </p:txBody>
      </p:sp>
      <p:sp>
        <p:nvSpPr>
          <p:cNvPr id="7" name="Text 5"/>
          <p:cNvSpPr/>
          <p:nvPr/>
        </p:nvSpPr>
        <p:spPr>
          <a:xfrm>
            <a:off x="547317" y="3330205"/>
            <a:ext cx="4861995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显示错误信息给用户</a:t>
            </a:r>
            <a:endParaRPr lang="en-US" sz="1440" dirty="0"/>
          </a:p>
        </p:txBody>
      </p:sp>
      <p:sp>
        <p:nvSpPr>
          <p:cNvPr id="8" name="Text 6"/>
          <p:cNvSpPr/>
          <p:nvPr/>
        </p:nvSpPr>
        <p:spPr>
          <a:xfrm>
            <a:off x="547317" y="3626646"/>
            <a:ext cx="5213718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使用从`exception`对象获取的信息，可以在错误页面上向用户展示具体的错误详情，帮助用户理解发生的问题，提高用户体验。</a:t>
            </a:r>
            <a:endParaRPr lang="en-US" sz="144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13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JSP四大域对象</a:t>
            </a:r>
            <a:endParaRPr lang="en-US" sz="144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作用域与优先级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886148" y="1536231"/>
            <a:ext cx="2212848" cy="3840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作用域定义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886148" y="1920279"/>
            <a:ext cx="2212848" cy="18288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JSP中的四大域对象（pageContext、request、session、application）各自拥有不同的作用范围，从单一页面到整个Web应用，满足不同场景下的数据共享需求。</a:t>
            </a:r>
            <a:endParaRPr lang="en-US" sz="1440" dirty="0"/>
          </a:p>
        </p:txBody>
      </p:sp>
      <p:sp>
        <p:nvSpPr>
          <p:cNvPr id="5" name="Shape 3"/>
          <p:cNvSpPr/>
          <p:nvPr/>
        </p:nvSpPr>
        <p:spPr>
          <a:xfrm>
            <a:off x="886489" y="1045921"/>
            <a:ext cx="426013" cy="426013"/>
          </a:xfrm>
          <a:custGeom>
            <a:avLst/>
            <a:gdLst/>
            <a:ahLst/>
            <a:cxnLst/>
            <a:rect l="l" t="t" r="r" b="b"/>
            <a:pathLst>
              <a:path w="426013" h="426013">
                <a:moveTo>
                  <a:pt x="213006" y="0"/>
                </a:moveTo>
                <a:moveTo>
                  <a:pt x="213006" y="0"/>
                </a:moveTo>
                <a:cubicBezTo>
                  <a:pt x="330568" y="0"/>
                  <a:pt x="426013" y="95445"/>
                  <a:pt x="426013" y="213006"/>
                </a:cubicBezTo>
                <a:cubicBezTo>
                  <a:pt x="426013" y="330568"/>
                  <a:pt x="330568" y="426013"/>
                  <a:pt x="213006" y="426013"/>
                </a:cubicBezTo>
                <a:cubicBezTo>
                  <a:pt x="95445" y="426013"/>
                  <a:pt x="0" y="330568"/>
                  <a:pt x="0" y="213006"/>
                </a:cubicBezTo>
                <a:cubicBezTo>
                  <a:pt x="0" y="95445"/>
                  <a:pt x="95445" y="0"/>
                  <a:pt x="213006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6" name="Text 4"/>
          <p:cNvSpPr/>
          <p:nvPr/>
        </p:nvSpPr>
        <p:spPr>
          <a:xfrm>
            <a:off x="813116" y="1076047"/>
            <a:ext cx="55447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7" name="Text 5"/>
          <p:cNvSpPr/>
          <p:nvPr/>
        </p:nvSpPr>
        <p:spPr>
          <a:xfrm>
            <a:off x="3502092" y="1527087"/>
            <a:ext cx="2212848" cy="3840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优先级规则</a:t>
            </a:r>
            <a:endParaRPr lang="en-US" sz="1440" dirty="0"/>
          </a:p>
        </p:txBody>
      </p:sp>
      <p:sp>
        <p:nvSpPr>
          <p:cNvPr id="8" name="Text 6"/>
          <p:cNvSpPr/>
          <p:nvPr/>
        </p:nvSpPr>
        <p:spPr>
          <a:xfrm>
            <a:off x="3502092" y="1920279"/>
            <a:ext cx="2212848" cy="18288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在JSP中，四大域对象的优先级顺序为：pageContext &gt; request &gt; session &gt; application。这意味着高级别作用域的属性会覆盖低级别同名属性的值。</a:t>
            </a:r>
            <a:endParaRPr lang="en-US" sz="1440" dirty="0"/>
          </a:p>
        </p:txBody>
      </p:sp>
      <p:sp>
        <p:nvSpPr>
          <p:cNvPr id="9" name="Shape 7"/>
          <p:cNvSpPr/>
          <p:nvPr/>
        </p:nvSpPr>
        <p:spPr>
          <a:xfrm>
            <a:off x="3502092" y="1045921"/>
            <a:ext cx="426013" cy="426013"/>
          </a:xfrm>
          <a:custGeom>
            <a:avLst/>
            <a:gdLst/>
            <a:ahLst/>
            <a:cxnLst/>
            <a:rect l="l" t="t" r="r" b="b"/>
            <a:pathLst>
              <a:path w="426013" h="426013">
                <a:moveTo>
                  <a:pt x="213006" y="0"/>
                </a:moveTo>
                <a:moveTo>
                  <a:pt x="213006" y="0"/>
                </a:moveTo>
                <a:cubicBezTo>
                  <a:pt x="330568" y="0"/>
                  <a:pt x="426013" y="95445"/>
                  <a:pt x="426013" y="213006"/>
                </a:cubicBezTo>
                <a:cubicBezTo>
                  <a:pt x="426013" y="330568"/>
                  <a:pt x="330568" y="426013"/>
                  <a:pt x="213006" y="426013"/>
                </a:cubicBezTo>
                <a:cubicBezTo>
                  <a:pt x="95445" y="426013"/>
                  <a:pt x="0" y="330568"/>
                  <a:pt x="0" y="213006"/>
                </a:cubicBezTo>
                <a:cubicBezTo>
                  <a:pt x="0" y="95445"/>
                  <a:pt x="95445" y="0"/>
                  <a:pt x="213006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0" name="Text 8"/>
          <p:cNvSpPr/>
          <p:nvPr/>
        </p:nvSpPr>
        <p:spPr>
          <a:xfrm>
            <a:off x="3447228" y="1076047"/>
            <a:ext cx="517553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11" name="Text 9"/>
          <p:cNvSpPr/>
          <p:nvPr/>
        </p:nvSpPr>
        <p:spPr>
          <a:xfrm>
            <a:off x="6118036" y="1527087"/>
            <a:ext cx="2212848" cy="3840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线程安全考虑</a:t>
            </a:r>
            <a:endParaRPr lang="en-US" sz="1440" dirty="0"/>
          </a:p>
        </p:txBody>
      </p:sp>
      <p:sp>
        <p:nvSpPr>
          <p:cNvPr id="12" name="Text 10"/>
          <p:cNvSpPr/>
          <p:nvPr/>
        </p:nvSpPr>
        <p:spPr>
          <a:xfrm>
            <a:off x="6118036" y="1920279"/>
            <a:ext cx="2212848" cy="155448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application对象作为全局共享资源，所有用户均可访问，因此在使用时需特别注意线程安全问题，避免出现数据竞争或不一致的情况。</a:t>
            </a:r>
            <a:endParaRPr lang="en-US" sz="1440" dirty="0"/>
          </a:p>
        </p:txBody>
      </p:sp>
      <p:sp>
        <p:nvSpPr>
          <p:cNvPr id="13" name="Shape 11"/>
          <p:cNvSpPr/>
          <p:nvPr/>
        </p:nvSpPr>
        <p:spPr>
          <a:xfrm>
            <a:off x="6118036" y="1045921"/>
            <a:ext cx="426013" cy="426013"/>
          </a:xfrm>
          <a:custGeom>
            <a:avLst/>
            <a:gdLst/>
            <a:ahLst/>
            <a:cxnLst/>
            <a:rect l="l" t="t" r="r" b="b"/>
            <a:pathLst>
              <a:path w="426013" h="426013">
                <a:moveTo>
                  <a:pt x="213006" y="0"/>
                </a:moveTo>
                <a:moveTo>
                  <a:pt x="213006" y="0"/>
                </a:moveTo>
                <a:cubicBezTo>
                  <a:pt x="330568" y="0"/>
                  <a:pt x="426013" y="95445"/>
                  <a:pt x="426013" y="213006"/>
                </a:cubicBezTo>
                <a:cubicBezTo>
                  <a:pt x="426013" y="330568"/>
                  <a:pt x="330568" y="426013"/>
                  <a:pt x="213006" y="426013"/>
                </a:cubicBezTo>
                <a:cubicBezTo>
                  <a:pt x="95445" y="426013"/>
                  <a:pt x="0" y="330568"/>
                  <a:pt x="0" y="213006"/>
                </a:cubicBezTo>
                <a:cubicBezTo>
                  <a:pt x="0" y="95445"/>
                  <a:pt x="95445" y="0"/>
                  <a:pt x="213006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4" name="Text 12"/>
          <p:cNvSpPr/>
          <p:nvPr/>
        </p:nvSpPr>
        <p:spPr>
          <a:xfrm>
            <a:off x="6090604" y="1076047"/>
            <a:ext cx="479885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数据传递与存储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>
            <a:off x="603401" y="1099566"/>
            <a:ext cx="7497539" cy="1021473"/>
          </a:xfrm>
          <a:custGeom>
            <a:avLst/>
            <a:gdLst/>
            <a:ahLst/>
            <a:cxnLst/>
            <a:rect l="l" t="t" r="r" b="b"/>
            <a:pathLst>
              <a:path w="7497539" h="1021473">
                <a:moveTo>
                  <a:pt x="127684" y="0"/>
                </a:moveTo>
                <a:moveTo>
                  <a:pt x="127684" y="0"/>
                </a:moveTo>
                <a:lnTo>
                  <a:pt x="7369855" y="0"/>
                </a:lnTo>
                <a:quadBezTo>
                  <a:pt x="7497539" y="0"/>
                  <a:pt x="7497539" y="127684"/>
                </a:quadBezTo>
                <a:lnTo>
                  <a:pt x="7497539" y="893789"/>
                </a:lnTo>
                <a:quadBezTo>
                  <a:pt x="7497539" y="1021473"/>
                  <a:pt x="7369855" y="1021473"/>
                </a:quadBezTo>
                <a:lnTo>
                  <a:pt x="127684" y="1021473"/>
                </a:lnTo>
                <a:quadBezTo>
                  <a:pt x="0" y="1021473"/>
                  <a:pt x="0" y="893789"/>
                </a:quadBezTo>
                <a:lnTo>
                  <a:pt x="0" y="127684"/>
                </a:lnTo>
                <a:quadBezTo>
                  <a:pt x="0" y="0"/>
                  <a:pt x="127684" y="0"/>
                </a:quadBezTo>
                <a:close/>
              </a:path>
            </a:pathLst>
          </a:custGeom>
          <a:solidFill>
            <a:srgbClr val="D5D9DF">
              <a:alpha val="20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603401" y="3263375"/>
            <a:ext cx="7497539" cy="914400"/>
          </a:xfrm>
          <a:custGeom>
            <a:avLst/>
            <a:gdLst/>
            <a:ahLst/>
            <a:cxnLst/>
            <a:rect l="l" t="t" r="r" b="b"/>
            <a:pathLst>
              <a:path w="7497539" h="914400">
                <a:moveTo>
                  <a:pt x="114300" y="0"/>
                </a:moveTo>
                <a:moveTo>
                  <a:pt x="114300" y="0"/>
                </a:moveTo>
                <a:lnTo>
                  <a:pt x="7383239" y="0"/>
                </a:lnTo>
                <a:quadBezTo>
                  <a:pt x="7497539" y="0"/>
                  <a:pt x="7497539" y="114300"/>
                </a:quadBezTo>
                <a:lnTo>
                  <a:pt x="7497539" y="800100"/>
                </a:lnTo>
                <a:quadBezTo>
                  <a:pt x="7497539" y="914400"/>
                  <a:pt x="7383239" y="914400"/>
                </a:quadBezTo>
                <a:lnTo>
                  <a:pt x="114300" y="914400"/>
                </a:lnTo>
                <a:quadBezTo>
                  <a:pt x="0" y="914400"/>
                  <a:pt x="0" y="800100"/>
                </a:quadBezTo>
                <a:lnTo>
                  <a:pt x="0" y="114300"/>
                </a:lnTo>
                <a:quadBezTo>
                  <a:pt x="0" y="0"/>
                  <a:pt x="114300" y="0"/>
                </a:quadBezTo>
                <a:close/>
              </a:path>
            </a:pathLst>
          </a:custGeom>
          <a:solidFill>
            <a:srgbClr val="D5D9DF">
              <a:alpha val="20000"/>
            </a:srgbClr>
          </a:solidFill>
          <a:ln/>
        </p:spPr>
      </p:sp>
      <p:sp>
        <p:nvSpPr>
          <p:cNvPr id="5" name="Shape 3"/>
          <p:cNvSpPr/>
          <p:nvPr/>
        </p:nvSpPr>
        <p:spPr>
          <a:xfrm rot="-8100000">
            <a:off x="8148204" y="3558047"/>
            <a:ext cx="325055" cy="325055"/>
          </a:xfrm>
          <a:custGeom>
            <a:avLst/>
            <a:gdLst/>
            <a:ahLst/>
            <a:cxnLst/>
            <a:rect l="l" t="t" r="r" b="b"/>
            <a:pathLst>
              <a:path w="325055" h="325055">
                <a:moveTo>
                  <a:pt x="0" y="0"/>
                </a:moveTo>
                <a:moveTo>
                  <a:pt x="0" y="0"/>
                </a:moveTo>
                <a:lnTo>
                  <a:pt x="0" y="325055"/>
                </a:lnTo>
                <a:lnTo>
                  <a:pt x="325055" y="325055"/>
                </a:lnTo>
                <a:close/>
              </a:path>
            </a:pathLst>
          </a:custGeom>
          <a:solidFill>
            <a:srgbClr val="D5D9DF">
              <a:alpha val="20000"/>
            </a:srgbClr>
          </a:solidFill>
          <a:ln/>
        </p:spPr>
      </p:sp>
      <p:sp>
        <p:nvSpPr>
          <p:cNvPr id="6" name="Shape 4"/>
          <p:cNvSpPr/>
          <p:nvPr/>
        </p:nvSpPr>
        <p:spPr>
          <a:xfrm>
            <a:off x="603401" y="2248391"/>
            <a:ext cx="7497539" cy="914400"/>
          </a:xfrm>
          <a:custGeom>
            <a:avLst/>
            <a:gdLst/>
            <a:ahLst/>
            <a:cxnLst/>
            <a:rect l="l" t="t" r="r" b="b"/>
            <a:pathLst>
              <a:path w="7497539" h="914400">
                <a:moveTo>
                  <a:pt x="114300" y="0"/>
                </a:moveTo>
                <a:moveTo>
                  <a:pt x="114300" y="0"/>
                </a:moveTo>
                <a:lnTo>
                  <a:pt x="7383239" y="0"/>
                </a:lnTo>
                <a:quadBezTo>
                  <a:pt x="7497539" y="0"/>
                  <a:pt x="7497539" y="114300"/>
                </a:quadBezTo>
                <a:lnTo>
                  <a:pt x="7497539" y="800100"/>
                </a:lnTo>
                <a:quadBezTo>
                  <a:pt x="7497539" y="914400"/>
                  <a:pt x="7383239" y="914400"/>
                </a:quadBezTo>
                <a:lnTo>
                  <a:pt x="114300" y="914400"/>
                </a:lnTo>
                <a:quadBezTo>
                  <a:pt x="0" y="914400"/>
                  <a:pt x="0" y="800100"/>
                </a:quadBezTo>
                <a:lnTo>
                  <a:pt x="0" y="114300"/>
                </a:lnTo>
                <a:quadBezTo>
                  <a:pt x="0" y="0"/>
                  <a:pt x="114300" y="0"/>
                </a:quadBezTo>
                <a:close/>
              </a:path>
            </a:pathLst>
          </a:custGeom>
          <a:solidFill>
            <a:srgbClr val="D5D9DF">
              <a:alpha val="20000"/>
            </a:srgbClr>
          </a:solidFill>
          <a:ln/>
        </p:spPr>
      </p:sp>
      <p:sp>
        <p:nvSpPr>
          <p:cNvPr id="7" name="Shape 5"/>
          <p:cNvSpPr/>
          <p:nvPr/>
        </p:nvSpPr>
        <p:spPr>
          <a:xfrm rot="-8100000">
            <a:off x="8148223" y="2543063"/>
            <a:ext cx="325055" cy="325055"/>
          </a:xfrm>
          <a:custGeom>
            <a:avLst/>
            <a:gdLst/>
            <a:ahLst/>
            <a:cxnLst/>
            <a:rect l="l" t="t" r="r" b="b"/>
            <a:pathLst>
              <a:path w="325055" h="325055">
                <a:moveTo>
                  <a:pt x="0" y="0"/>
                </a:moveTo>
                <a:moveTo>
                  <a:pt x="0" y="0"/>
                </a:moveTo>
                <a:lnTo>
                  <a:pt x="0" y="325055"/>
                </a:lnTo>
                <a:lnTo>
                  <a:pt x="325055" y="325055"/>
                </a:lnTo>
                <a:close/>
              </a:path>
            </a:pathLst>
          </a:custGeom>
          <a:solidFill>
            <a:srgbClr val="D5D9DF">
              <a:alpha val="20000"/>
            </a:srgbClr>
          </a:solidFill>
          <a:ln/>
        </p:spPr>
      </p:sp>
      <p:sp>
        <p:nvSpPr>
          <p:cNvPr id="8" name="Shape 6"/>
          <p:cNvSpPr/>
          <p:nvPr/>
        </p:nvSpPr>
        <p:spPr>
          <a:xfrm rot="-8100000">
            <a:off x="8148185" y="1394239"/>
            <a:ext cx="325055" cy="325055"/>
          </a:xfrm>
          <a:custGeom>
            <a:avLst/>
            <a:gdLst/>
            <a:ahLst/>
            <a:cxnLst/>
            <a:rect l="l" t="t" r="r" b="b"/>
            <a:pathLst>
              <a:path w="325055" h="325055">
                <a:moveTo>
                  <a:pt x="0" y="0"/>
                </a:moveTo>
                <a:moveTo>
                  <a:pt x="0" y="0"/>
                </a:moveTo>
                <a:lnTo>
                  <a:pt x="0" y="325055"/>
                </a:lnTo>
                <a:lnTo>
                  <a:pt x="325055" y="325055"/>
                </a:lnTo>
                <a:close/>
              </a:path>
            </a:pathLst>
          </a:custGeom>
          <a:solidFill>
            <a:srgbClr val="D5D9DF">
              <a:alpha val="20000"/>
            </a:srgbClr>
          </a:solidFill>
          <a:ln/>
        </p:spPr>
      </p:sp>
      <p:sp>
        <p:nvSpPr>
          <p:cNvPr id="9" name="Text 7"/>
          <p:cNvSpPr/>
          <p:nvPr/>
        </p:nvSpPr>
        <p:spPr>
          <a:xfrm>
            <a:off x="834307" y="1323749"/>
            <a:ext cx="2845133" cy="57310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数据传递与存储的四大域对象</a:t>
            </a:r>
            <a:endParaRPr lang="en-US" sz="1440" dirty="0"/>
          </a:p>
        </p:txBody>
      </p:sp>
      <p:sp>
        <p:nvSpPr>
          <p:cNvPr id="10" name="Text 8"/>
          <p:cNvSpPr/>
          <p:nvPr/>
        </p:nvSpPr>
        <p:spPr>
          <a:xfrm>
            <a:off x="3586576" y="1099566"/>
            <a:ext cx="4333133" cy="9144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00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JSP开发中，数据传递与存储主要通过pageContext、request、session和application这四个域对象实现，它们各自有不同的生命周期和作用范围，适用于不同场景的数据共享需求。</a:t>
            </a:r>
            <a:endParaRPr lang="en-US" sz="1440" dirty="0"/>
          </a:p>
        </p:txBody>
      </p:sp>
      <p:sp>
        <p:nvSpPr>
          <p:cNvPr id="11" name="Text 9"/>
          <p:cNvSpPr/>
          <p:nvPr/>
        </p:nvSpPr>
        <p:spPr>
          <a:xfrm>
            <a:off x="834307" y="2409000"/>
            <a:ext cx="2531059" cy="59318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pageContext的作用范围</a:t>
            </a:r>
            <a:endParaRPr lang="en-US" sz="1440" dirty="0"/>
          </a:p>
        </p:txBody>
      </p:sp>
      <p:sp>
        <p:nvSpPr>
          <p:cNvPr id="12" name="Text 10"/>
          <p:cNvSpPr/>
          <p:nvPr/>
        </p:nvSpPr>
        <p:spPr>
          <a:xfrm>
            <a:off x="3586576" y="2248391"/>
            <a:ext cx="4333133" cy="9144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00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pageContext是最小的域对象，其生命周期仅限于当前页面的执行过程。它主要用于在同一个JSP页面内传递数据，一旦页面执行完毕，pageContext中的数据就会消失。</a:t>
            </a:r>
            <a:endParaRPr lang="en-US" sz="1440" dirty="0"/>
          </a:p>
        </p:txBody>
      </p:sp>
      <p:sp>
        <p:nvSpPr>
          <p:cNvPr id="13" name="Text 11"/>
          <p:cNvSpPr/>
          <p:nvPr/>
        </p:nvSpPr>
        <p:spPr>
          <a:xfrm>
            <a:off x="834307" y="3434022"/>
            <a:ext cx="2530145" cy="57310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request、session和application的生命周期</a:t>
            </a:r>
            <a:endParaRPr lang="en-US" sz="1440" dirty="0"/>
          </a:p>
        </p:txBody>
      </p:sp>
      <p:sp>
        <p:nvSpPr>
          <p:cNvPr id="14" name="Text 12"/>
          <p:cNvSpPr/>
          <p:nvPr/>
        </p:nvSpPr>
        <p:spPr>
          <a:xfrm>
            <a:off x="3586576" y="3263375"/>
            <a:ext cx="4333133" cy="9144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00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quest对象的生命周期是一次请求过程，可以在一次HTTP请求中跨多个JSP页面传递数据；session对象的生命周期是从用户第一次访问网站开始，直到用户关闭浏览器或会话超时为止；application对象的生命周期最长，从服务器启动到服务器关闭。</a:t>
            </a:r>
            <a:endParaRPr lang="en-US" sz="1440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14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综合实训</a:t>
            </a:r>
            <a:endParaRPr lang="en-US" sz="1440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8288" y="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0" y="10704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14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879008" y="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综合实训</a:t>
            </a:r>
            <a:endParaRPr lang="en-US" sz="1440" dirty="0"/>
          </a:p>
        </p:txBody>
      </p:sp>
      <p:sp>
        <p:nvSpPr>
          <p:cNvPr id="5" name="Text 3"/>
          <p:cNvSpPr/>
          <p:nvPr/>
        </p:nvSpPr>
        <p:spPr>
          <a:xfrm>
            <a:off x="497153" y="731520"/>
            <a:ext cx="8270457" cy="10058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（1）在一个Java Web项目中，创建一个名为UserInfo.jsp的页面，该页面需要从客户端请求中获取用户提交的姓名（通过GET方式，参数名为username），并在页面上显示欢迎信息，如“欢迎，[用户名]”。</a:t>
            </a:r>
            <a:endParaRPr lang="en-US" sz="1440" dirty="0"/>
          </a:p>
        </p:txBody>
      </p:sp>
      <p:sp>
        <p:nvSpPr>
          <p:cNvPr id="6" name="Text 4"/>
          <p:cNvSpPr/>
          <p:nvPr/>
        </p:nvSpPr>
        <p:spPr>
          <a:xfrm>
            <a:off x="497153" y="1551591"/>
            <a:ext cx="8270457" cy="7772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① 在UserInfo.jsp页面中，使用request.getParameter方法获取请求参数。</a:t>
            </a:r>
            <a:endParaRPr lang="en-US" sz="1440" dirty="0"/>
          </a:p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② 根据获取的用户名，构造欢迎信息并输出。</a:t>
            </a:r>
            <a:endParaRPr lang="en-US" sz="1440" dirty="0"/>
          </a:p>
        </p:txBody>
      </p:sp>
      <p:pic>
        <p:nvPicPr>
          <p:cNvPr id="7" name="Image 0" descr="https://sgw-dx.xf-yun.com/api/v1/sparkdesk/_19270024616_qVCI0x1735532213861-06459461765786843.png?authorization=c2ltcGxlLWp3dCBhaz1zcGFya2Rlc2s4MDAwMDAwMDAwMDE7ZXhwPTMzMTIzMzIyMDk7YWxnbz1obWFjLXNoYTI1NjtzaWc9SmF1YWxoT0wzaWZHMlN4TDE3OEdXR2F2UHgyWGVhQnN5QVM5VTNER2NJaz0=&amp;x_location=7YfmxI7B7uKO7jlRxIftd60Zg5D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7997" y="2247813"/>
            <a:ext cx="6088769" cy="2895687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8288" y="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0" y="10704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14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879008" y="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综合实训</a:t>
            </a:r>
            <a:endParaRPr lang="en-US" sz="1440" dirty="0"/>
          </a:p>
        </p:txBody>
      </p:sp>
      <p:sp>
        <p:nvSpPr>
          <p:cNvPr id="5" name="Text 3"/>
          <p:cNvSpPr/>
          <p:nvPr/>
        </p:nvSpPr>
        <p:spPr>
          <a:xfrm>
            <a:off x="497153" y="731520"/>
            <a:ext cx="8270457" cy="1691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（2）创建一个Servlet，当用户访问时，通过response对象设置响应头（Content-Type为"text/plain;charset=utf-8" ）并输出一段自定义的文本信息。</a:t>
            </a:r>
            <a:endParaRPr lang="en-US" sz="1440" dirty="0"/>
          </a:p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① 创建一个Servlet类，继承自HttpServlet。</a:t>
            </a:r>
            <a:endParaRPr lang="en-US" sz="1440" dirty="0"/>
          </a:p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② 重写doGet或doPost方法，在其中使用response.setContentType设置响应类型。</a:t>
            </a:r>
            <a:endParaRPr lang="en-US" sz="1440" dirty="0"/>
          </a:p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③ 使用response.getWriter().println方法输出文本。</a:t>
            </a:r>
            <a:endParaRPr lang="en-US" sz="1440" dirty="0"/>
          </a:p>
        </p:txBody>
      </p:sp>
      <p:pic>
        <p:nvPicPr>
          <p:cNvPr id="6" name="Image 0" descr="https://sgw-dx.xf-yun.com/api/v1/sparkdesk/_19270024616_pnz1sd1735532345237-08817688133584207.png?authorization=c2ltcGxlLWp3dCBhaz1zcGFya2Rlc2s4MDAwMDAwMDAwMDE7ZXhwPTMzMTIzMzIzNDA7YWxnbz1obWFjLXNoYTI1NjtzaWc9TmFxSzV6c1FZeU5FOEVuTzNDandwbE0xSHVWSUdleXozcUZkRDlXRUZFYz0=&amp;x_location=7YfmxI7B7uKO7jlRxIftd60Zg5D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630" y="2267293"/>
            <a:ext cx="7643502" cy="2621937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8288" y="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0" y="10704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14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879008" y="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综合实训</a:t>
            </a:r>
            <a:endParaRPr lang="en-US" sz="1440" dirty="0"/>
          </a:p>
        </p:txBody>
      </p:sp>
      <p:sp>
        <p:nvSpPr>
          <p:cNvPr id="5" name="Text 3"/>
          <p:cNvSpPr/>
          <p:nvPr/>
        </p:nvSpPr>
        <p:spPr>
          <a:xfrm>
            <a:off x="497153" y="731520"/>
            <a:ext cx="8270457" cy="132588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（3）设计一个简单的登录功能，用户在登录页面输入用户名和密码后，通过Session记录登录状态。在首页index.jsp检查Session中是否有登录标记，如果有则显示“欢迎您，[用户名]”，否则显示“请先登录”。</a:t>
            </a:r>
            <a:endParaRPr lang="en-US" sz="1440" dirty="0"/>
          </a:p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① 登录页面提交数据至登录处理Servlet。</a:t>
            </a:r>
            <a:endParaRPr lang="en-US" sz="1440" dirty="0"/>
          </a:p>
        </p:txBody>
      </p:sp>
      <p:pic>
        <p:nvPicPr>
          <p:cNvPr id="6" name="Image 0" descr="https://sgw-dx.xf-yun.com/api/v1/sparkdesk/_19270024616_kP9aOO1735532453931-027209496433346625.png?authorization=c2ltcGxlLWp3dCBhaz1zcGFya2Rlc2s4MDAwMDAwMDAwMDE7ZXhwPTMzMTIzMzI0NDk7YWxnbz1obWFjLXNoYTI1NjtzaWc9MHp3N1I0T0o3NnBicUowKzBjNGtrZXovcFR5RWpzanNCZFozR0JSejM5Zz0=&amp;x_location=7YfmxI7B7uKO7jlRxIftd60Zg5D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808" y="2057400"/>
            <a:ext cx="8149694" cy="996926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497153" y="3118505"/>
            <a:ext cx="8402349" cy="7772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② 登录Servlet验证用户名密码后，使用session.setAttribute设置登录标记和用户名。</a:t>
            </a:r>
            <a:endParaRPr lang="en-US" sz="1440" dirty="0"/>
          </a:p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③ index.jsp检查session.getAttribute是否存在登录标记，据此显示不同信息。</a:t>
            </a:r>
            <a:endParaRPr lang="en-US" sz="1440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8288" y="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0" y="10704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14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879008" y="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综合实训</a:t>
            </a:r>
            <a:endParaRPr lang="en-US" sz="1440" dirty="0"/>
          </a:p>
        </p:txBody>
      </p:sp>
      <p:pic>
        <p:nvPicPr>
          <p:cNvPr id="5" name="Image 0" descr="https://sgw-dx.xf-yun.com/api/v1/sparkdesk/_19270024616_mnM9oJ1735532535904-009686568914002369.png?authorization=c2ltcGxlLWp3dCBhaz1zcGFya2Rlc2s4MDAwMDAwMDAwMDE7ZXhwPTMzMTIzMzI1MzE7YWxnbz1obWFjLXNoYTI1NjtzaWc9V2E4eHZtNDdrOW0wYXVzV20yQ3dibXErWXVKVDVlOGFINFMxY2VHMjVnRT0=&amp;x_location=7YfmxI7B7uKO7jlRxIftd60Zg5D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779" y="838995"/>
            <a:ext cx="7757571" cy="3955494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40293" y="2233093"/>
            <a:ext cx="4313208" cy="10881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4752" b="1" dirty="0">
                <a:solidFill>
                  <a:srgbClr val="005CC5">
                    <a:alpha val="10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THANKS！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840293" y="2100505"/>
            <a:ext cx="3275888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388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谢谢大家！</a:t>
            </a:r>
            <a:endParaRPr lang="en-US" sz="144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74430" y="1006491"/>
            <a:ext cx="5486400" cy="109728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了解 JSP 内置对象的基本概念。</a:t>
            </a:r>
            <a:endParaRPr lang="en-US" sz="1440" dirty="0"/>
          </a:p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掌握 JSP 中的9个内置对象及对应的操作接口</a:t>
            </a:r>
            <a:endParaRPr lang="en-US" sz="1440" dirty="0"/>
          </a:p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掌握常用内置对象的使用。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474430" y="2404413"/>
            <a:ext cx="8071596" cy="13716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能够编写 JSP 页面，熟练使用各内置对象完成数据的接收、处理、存储及输出，实现基本的用户交互功能。</a:t>
            </a:r>
            <a:endParaRPr lang="en-US" sz="1440" dirty="0"/>
          </a:p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面对特定场景，能准确选择并应用合适的内置对象解决问题。</a:t>
            </a:r>
            <a:endParaRPr lang="en-US" sz="1440" dirty="0"/>
          </a:p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理解如何在现代 Web 框架中映射 JSP 内置对象的功能。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474430" y="656459"/>
            <a:ext cx="3108960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知识目标</a:t>
            </a:r>
            <a:endParaRPr lang="en-US" sz="1440" dirty="0"/>
          </a:p>
        </p:txBody>
      </p:sp>
      <p:sp>
        <p:nvSpPr>
          <p:cNvPr id="5" name="Text 3"/>
          <p:cNvSpPr/>
          <p:nvPr/>
        </p:nvSpPr>
        <p:spPr>
          <a:xfrm>
            <a:off x="474430" y="2103771"/>
            <a:ext cx="3108960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能力目标</a:t>
            </a:r>
            <a:endParaRPr lang="en-US" sz="1440" dirty="0"/>
          </a:p>
        </p:txBody>
      </p:sp>
      <p:sp>
        <p:nvSpPr>
          <p:cNvPr id="6" name="Text 4"/>
          <p:cNvSpPr/>
          <p:nvPr/>
        </p:nvSpPr>
        <p:spPr>
          <a:xfrm>
            <a:off x="474430" y="3721778"/>
            <a:ext cx="3108960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素质目标</a:t>
            </a:r>
            <a:endParaRPr lang="en-US" sz="1440" dirty="0"/>
          </a:p>
        </p:txBody>
      </p:sp>
      <p:sp>
        <p:nvSpPr>
          <p:cNvPr id="7" name="Text 5"/>
          <p:cNvSpPr/>
          <p:nvPr/>
        </p:nvSpPr>
        <p:spPr>
          <a:xfrm>
            <a:off x="474430" y="4046220"/>
            <a:ext cx="5486400" cy="109728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鼓励自主学习相关技术的最新发展，培养持续学习的意识。</a:t>
            </a:r>
            <a:endParaRPr lang="en-US" sz="1440" dirty="0"/>
          </a:p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通过小组项目，提升团队合作能力。</a:t>
            </a:r>
            <a:endParaRPr lang="en-US" sz="1440" dirty="0"/>
          </a:p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培养良好的编码习惯和文档编写能力。</a:t>
            </a:r>
            <a:endParaRPr lang="en-US" sz="144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知识导图</a:t>
            </a:r>
            <a:endParaRPr lang="en-US" sz="144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01123" y="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82835" y="10704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961843" y="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知识导图</a:t>
            </a:r>
            <a:endParaRPr lang="en-US" sz="1440" dirty="0"/>
          </a:p>
        </p:txBody>
      </p:sp>
      <p:pic>
        <p:nvPicPr>
          <p:cNvPr id="5" name="Image 0" descr="https://sgw-dx.xf-yun.com/api/v1/sparkdesk/_19270024616_6dPWTq1735531495528-015726211720652494.png?authorization=c2ltcGxlLWp3dCBhaz1zcGFya2Rlc2s4MDAwMDAwMDAwMDE7ZXhwPTMzMTIzMzE0OTE7YWxnbz1obWFjLXNoYTI1NjtzaWc9aEtVdEZ0SHJlZlpNYkNacjdXRWFiT3NnbEdQY3NTTExKVFg0UFlQLzBJTT0=&amp;x_location=7YfmxI7B7uKO7jlRxIftd60Zg5D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7466" y="731520"/>
            <a:ext cx="6229068" cy="417923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JSP内置对象概述</a:t>
            </a:r>
            <a:endParaRPr lang="en-US" sz="144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定义与作用</a:t>
            </a:r>
            <a:endParaRPr lang="en-US" sz="1440" dirty="0"/>
          </a:p>
        </p:txBody>
      </p:sp>
      <p:pic>
        <p:nvPicPr>
          <p:cNvPr id="3" name="Image 0" descr="https://sgw-dx.xf-yun.com/api/v1/sparkdesk/_173553088493433395bab05aa49cbadf56d3b979bd493.jpg?authorization=c2ltcGxlLWp3dCBhaz1zcGFya2Rlc2s4MDAwMDAwMDAwMDE7ZXhwPTMzMTIzMzA4ODQ7YWxnbz1obWFjLXNoYTI1NjtzaWc9SHBobVN6UW5GVkZDelhPTUpQUU1iWmdSTWV4ajBIWHVoYlRDNXgvb2JUaz0=&amp;x_location=7YfmxI7B7uKO7jlRxIftd60Zg5D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372" y="1088132"/>
            <a:ext cx="2283193" cy="128269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86384" y="2446016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概念内涵的明确性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822960" y="2773736"/>
            <a:ext cx="2414016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定义通过对事物的本质特征、界限进行确切表述，帮助我们理解事物的核心属性和区别，为沟通提供了共同的基础，促进了知识的传递和理解。</a:t>
            </a:r>
            <a:endParaRPr lang="en-US" sz="1440" dirty="0"/>
          </a:p>
        </p:txBody>
      </p:sp>
      <p:pic>
        <p:nvPicPr>
          <p:cNvPr id="6" name="Image 1" descr="https://sgw-dx.xf-yun.com/api/v1/sparkdesk/_17355308881313f276224e77d406d8d36f6f2962dc4a7.jpg?authorization=c2ltcGxlLWp3dCBhaz1zcGFya2Rlc2s4MDAwMDAwMDAwMDE7ZXhwPTMzMTIzMzA4ODg7YWxnbz1obWFjLXNoYTI1NjtzaWc9a2ZWZlVmSlgxUGVUVjJnUFViSEp3Rnh1S1lOVnJxOGhUVjM5cVFlSXV0TT0=&amp;x_location=7YfmxI7B7uKO7jlRxIftd60Zg5D=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6980" y="1088132"/>
            <a:ext cx="2283193" cy="128269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328416" y="2446016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逻辑方法的转变</a:t>
            </a: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3401568" y="2773736"/>
            <a:ext cx="2414016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定义通过揭示概念的内涵（含义）和外延（所包含的对象范围），促进我们从感性认识到理性认识的转变，形成概念式思维惯性，提高思考的逻辑性和系统性。</a:t>
            </a:r>
            <a:endParaRPr lang="en-US" sz="1440" dirty="0"/>
          </a:p>
        </p:txBody>
      </p:sp>
      <p:pic>
        <p:nvPicPr>
          <p:cNvPr id="9" name="Image 2" descr="https://sgw-dx.xf-yun.com/api/v1/sparkdesk/_1735530890842692839957fe448faaed235c9f0368502.jpg?authorization=c2ltcGxlLWp3dCBhaz1zcGFya2Rlc2s4MDAwMDAwMDAwMDE7ZXhwPTMzMTIzMzA4OTA7YWxnbz1obWFjLXNoYTI1NjtzaWc9R3NKdlBGdHlUaHBvWDhlak9JRTl5Q3FiK21pNTRLcHN2NGhWZzRmYnpsVT0=&amp;x_location=7YfmxI7B7uKO7jlRxIftd60Zg5D=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9012" y="1088132"/>
            <a:ext cx="2283193" cy="1282693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870448" y="2447488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功能与作用的区分</a:t>
            </a:r>
            <a:endParaRPr lang="en-US" sz="1440" dirty="0"/>
          </a:p>
        </p:txBody>
      </p:sp>
      <p:sp>
        <p:nvSpPr>
          <p:cNvPr id="11" name="Text 6"/>
          <p:cNvSpPr/>
          <p:nvPr/>
        </p:nvSpPr>
        <p:spPr>
          <a:xfrm>
            <a:off x="5943600" y="2775208"/>
            <a:ext cx="2414016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定义帮助区分不同概念之间的差异，避免混淆和误解；而作用则指事物在实际情境中产生的具体影响或效果，两者相辅相成，共同构成我们对世界的认知框架。</a:t>
            </a:r>
            <a:endParaRPr lang="en-US" sz="144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1641</Words>
  <Application>Microsoft Office PowerPoint</Application>
  <PresentationFormat>全屏显示(16:9)</PresentationFormat>
  <Paragraphs>351</Paragraphs>
  <Slides>49</Slides>
  <Notes>49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4" baseType="lpstr">
      <vt:lpstr>等线</vt:lpstr>
      <vt:lpstr>Microsoft Yahei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Yuanhong Ju</cp:lastModifiedBy>
  <cp:revision>3</cp:revision>
  <dcterms:created xsi:type="dcterms:W3CDTF">2024-12-30T04:22:30Z</dcterms:created>
  <dcterms:modified xsi:type="dcterms:W3CDTF">2025-02-09T04:34:18Z</dcterms:modified>
</cp:coreProperties>
</file>