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1" d="100"/>
          <a:sy n="131" d="100"/>
        </p:scale>
        <p:origin x="6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163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Ajax技术实战</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深入解析Ajax原理及Web开发实例</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Ajax技术定义</a:t>
            </a:r>
            <a:endParaRPr lang="en-US" sz="1440" dirty="0"/>
          </a:p>
        </p:txBody>
      </p:sp>
      <p:pic>
        <p:nvPicPr>
          <p:cNvPr id="3" name="Image 0" descr="https://sgw-dx.xf-yun.com/api/v1/sparkdesk/_17355426297658af14c65725d46f0b521fd7254bb7115.jpg?authorization=c2ltcGxlLWp3dCBhaz1zcGFya2Rlc2s4MDAwMDAwMDAwMDE7ZXhwPTMzMTIzNDI2Mjk7YWxnbz1obWFjLXNoYTI1NjtzaWc9TFRJcXBLSUg3cklPazltK0dXVHdBOXV3bE9IUU9kazFzQTMwN1lrSU90WT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Ajax技术概述</a:t>
            </a:r>
            <a:endParaRPr lang="en-US" sz="1440" dirty="0"/>
          </a:p>
        </p:txBody>
      </p:sp>
      <p:sp>
        <p:nvSpPr>
          <p:cNvPr id="5" name="Text 2"/>
          <p:cNvSpPr/>
          <p:nvPr/>
        </p:nvSpPr>
        <p:spPr>
          <a:xfrm>
            <a:off x="822960"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Ajax（Asynchronous JavaScript and XML）是一种网页开发技术，它允许在不重新加载整个页面的情况下，与服务器进行异步数据交换，从而提升用户体验和页面响应速度。</a:t>
            </a:r>
            <a:endParaRPr lang="en-US" sz="1440" dirty="0"/>
          </a:p>
        </p:txBody>
      </p:sp>
      <p:pic>
        <p:nvPicPr>
          <p:cNvPr id="6" name="Image 1" descr="https://sgw-dx.xf-yun.com/api/v1/sparkdesk/_1735542633298527765ec394a48f7b620bac12a700bbd.jpg?authorization=c2ltcGxlLWp3dCBhaz1zcGFya2Rlc2s4MDAwMDAwMDAwMDE7ZXhwPTMzMTIzNDI2MzM7YWxnbz1obWFjLXNoYTI1NjtzaWc9LzkxcmJaZTFBLzNDd3IvNG1Ud1VlWFE0SHFOd3NLVlRRTDJwanZDOU1jRT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异步数据交换</a:t>
            </a:r>
            <a:endParaRPr lang="en-US" sz="1440" dirty="0"/>
          </a:p>
        </p:txBody>
      </p:sp>
      <p:sp>
        <p:nvSpPr>
          <p:cNvPr id="8" name="Text 4"/>
          <p:cNvSpPr/>
          <p:nvPr/>
        </p:nvSpPr>
        <p:spPr>
          <a:xfrm>
            <a:off x="3401568" y="2773736"/>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Ajax通过在后台与服务器进行异步数据交换，使得用户操作更加流畅，无需等待整个页面刷新即可看到更新的内容，大大提高了Web应用的交互性和实时性。</a:t>
            </a:r>
            <a:endParaRPr lang="en-US" sz="1440" dirty="0"/>
          </a:p>
        </p:txBody>
      </p:sp>
      <p:pic>
        <p:nvPicPr>
          <p:cNvPr id="9" name="Image 2" descr="https://sgw-dx.xf-yun.com/api/v1/sparkdesk/_173554263637922512d9011f84c4fa1d394d24facf2d1.jpg?authorization=c2ltcGxlLWp3dCBhaz1zcGFya2Rlc2s4MDAwMDAwMDAwMDE7ZXhwPTMzMTIzNDI2MzY7YWxnbz1obWFjLXNoYTI1NjtzaWc9Sks1MkNJUlZKTXBtbVIvUmhKQTkvckhaYkR3U09WVmZ6UHQ2SlVBeXdKRT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局部刷新机制</a:t>
            </a:r>
            <a:endParaRPr lang="en-US" sz="1440" dirty="0"/>
          </a:p>
        </p:txBody>
      </p:sp>
      <p:sp>
        <p:nvSpPr>
          <p:cNvPr id="11" name="Text 6"/>
          <p:cNvSpPr/>
          <p:nvPr/>
        </p:nvSpPr>
        <p:spPr>
          <a:xfrm>
            <a:off x="5943600" y="277520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Ajax技术的核心在于其局部刷新机制，这意味着只有需要更新的部分会被重新加载，而不是整个页面，这样不仅节省了带宽，还加快了页面的加载速度。</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异步通信机制</a:t>
            </a:r>
            <a:endParaRPr lang="en-US" sz="1440" dirty="0"/>
          </a:p>
        </p:txBody>
      </p:sp>
      <p:pic>
        <p:nvPicPr>
          <p:cNvPr id="3" name="Image 0" descr="https://sgw-dx.xf-yun.com/api/v1/sparkdesk/_173554263315339064a871f4f47c1b9e18c471b0e6f71.jpg?authorization=c2ltcGxlLWp3dCBhaz1zcGFya2Rlc2s4MDAwMDAwMDAwMDE7ZXhwPTMzMTIzNDI2MzM7YWxnbz1obWFjLXNoYTI1NjtzaWc9dTBMa0pyY0tyN0VMZzZWOTh5bFJrTTFDTU1FWVhTczdJWTZxVmJFdjVLRT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异步通信机制概述</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在Ajax技术中，通过使用XMLHttpRequest对象，可以实现与服务器的异步通信。这意味着当客户端发起请求后，可以继续执行其他操作而不需要等待服务器响应完成。</a:t>
            </a:r>
            <a:endParaRPr lang="en-US" sz="1440" dirty="0"/>
          </a:p>
        </p:txBody>
      </p:sp>
      <p:pic>
        <p:nvPicPr>
          <p:cNvPr id="6" name="Image 1" descr="https://sgw-dx.xf-yun.com/api/v1/sparkdesk/_1735542635814f00efe2e93674b6bbaa9200698a47d6e.jpg?authorization=c2ltcGxlLWp3dCBhaz1zcGFya2Rlc2s4MDAwMDAwMDAwMDE7ZXhwPTMzMTIzNDI2MzU7YWxnbz1obWFjLXNoYTI1NjtzaWc9UFNqb2E5ZDkxWS93R1F0Sk9HNGdIRWhGRlduTXFiN2I5dkMwNE9GMWxCQT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Ajax技术中的异步通信</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异步通信机制提高了Web应用的交互性和用户体验，因为它允许用户在等待服务器响应的同时继续进行其他操作，从而提高了应用程序的效率和响应速度。</a:t>
            </a:r>
            <a:endParaRPr lang="en-US" sz="1440" dirty="0"/>
          </a:p>
        </p:txBody>
      </p:sp>
      <p:pic>
        <p:nvPicPr>
          <p:cNvPr id="9" name="Image 2" descr="https://sgw-dx.xf-yun.com/api/v1/sparkdesk/_173554263863353a749b620d64efcab95ddebe049f7fb.jpg?authorization=c2ltcGxlLWp3dCBhaz1zcGFya2Rlc2s4MDAwMDAwMDAwMDE7ZXhwPTMzMTIzNDI2Mzg7YWxnbz1obWFjLXNoYTI1NjtzaWc9anAwMkZnbmtRenlBV3hoclFuSGFaRk5aNkZ3RGpIYUR5RSt2Nmpyc3VmVT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异步通信的优势</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异步通信机制是一种在不阻塞主线程的情况下进行数据交换的技术，通过使用XMLHttpRequest对象实现与服务器的异步通信，提高Web应用的交互性和用户体验。</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数据交互方式</a:t>
            </a:r>
            <a:endParaRPr lang="en-US" sz="1440" dirty="0"/>
          </a:p>
        </p:txBody>
      </p:sp>
      <p:pic>
        <p:nvPicPr>
          <p:cNvPr id="3" name="Image 0" descr="https://sgw-dx.xf-yun.com/api/v1/sparkdesk/_173554263134113d0fcf12d554811aff1c83e0b856de8.jpg?authorization=c2ltcGxlLWp3dCBhaz1zcGFya2Rlc2s4MDAwMDAwMDAwMDE7ZXhwPTMzMTIzNDI2MzE7YWxnbz1obWFjLXNoYTI1NjtzaWc9c1F0bjNEVTdsTkF2anFPNUJzSXgrOEFBcWRVdHA1MU1yUk56SDlQT0tOQ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异步数据交换</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通过Ajax技术实现的异步数据交换，允许网页在不重新加载整个页面的情况下与服务器进行通信。这种方式提高了用户体验，使得网页应用更加流畅和响应迅速。</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XMLHttpRequest对象</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XMLHttpRequest对象是实现Ajax技术的核心，它提供了一种在客户端与服务器之间进行异步通信的方法。通过这个对象，开发者可以发送HTTP请求并处理来自服务器的响应。</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处理响应数据</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接收到服务器的响应后，需要对数据进行处理以更新网页内容或执行其他操作。这包括解析JSON格式的数据、更新DOM元素等步骤，确保用户界面能够实时反映最新的数据状态。</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XMLHttpRequest对象</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创建XMLHttpRequest对象</a:t>
            </a:r>
            <a:endParaRPr lang="en-US" sz="1440" dirty="0"/>
          </a:p>
        </p:txBody>
      </p:sp>
      <p:pic>
        <p:nvPicPr>
          <p:cNvPr id="3" name="Image 0" descr="https://sgw-dx.xf-yun.com/api/v1/sparkdesk/_1735542651122792fbcc26a4d419284bb434324229ae7.jpg?authorization=c2ltcGxlLWp3dCBhaz1zcGFya2Rlc2s4MDAwMDAwMDAwMDE7ZXhwPTMzMTIzNDI2NTE7YWxnbz1obWFjLXNoYTI1NjtzaWc9VEhsajgzS01YUFpneDZrN3dIVEUyNUNXWkFaRG5qdXZ3SmV4YTlDbk5pQ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判断浏览器类型</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在创建XMLHttpRequest对象之前，首先需要判断当前使用的浏览器类型。对于非IE浏览器，可以直接使用`new XMLHttpRequest()`方法；而对于IE浏览器，则需要通过ActiveXObject来创建。</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非IE浏览器的创建方式</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对于非IE浏览器，创建XMLHttpRequest对象的方式相对简单直接。只需使用`new XMLHttpRequest()`即可成功创建一个XMLHttpRequest对象，无需进行额外的处理或判断。</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IE浏览器的特殊处理</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对于IE浏览器，由于其不支持标准的XMLHttpRequest对象，因此需要通过ActiveXObject来创建。首先尝试使用"Msxml2.XMLHTTP"，如果失败，则再尝试"Microsoft.XMLHTTP"，确保能够成功创建XMLHttpRequest对象。</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XMLHttpRequest对象常用方法</a:t>
            </a:r>
            <a:endParaRPr lang="en-US" sz="1440" dirty="0"/>
          </a:p>
        </p:txBody>
      </p:sp>
      <p:pic>
        <p:nvPicPr>
          <p:cNvPr id="3" name="Image 0" descr="https://sgw-dx.xf-yun.com/api/v1/sparkdesk/_1735542647945ba3134379f244d778368bf63a53ec24a.jpg?authorization=c2ltcGxlLWp3dCBhaz1zcGFya2Rlc2s4MDAwMDAwMDAwMDE7ZXhwPTMzMTIzNDI2NDc7YWxnbz1obWFjLXNoYTI1NjtzaWc9c1BDNldUL3czMXc5V1lIdXdna3E4Q2lybGNUVm04YXE0dktjdFpjeStiZz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2976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open()方法</a:t>
            </a:r>
            <a:endParaRPr lang="en-US" sz="1440" dirty="0"/>
          </a:p>
        </p:txBody>
      </p:sp>
      <p:sp>
        <p:nvSpPr>
          <p:cNvPr id="5" name="Text 2"/>
          <p:cNvSpPr/>
          <p:nvPr/>
        </p:nvSpPr>
        <p:spPr>
          <a:xfrm>
            <a:off x="3247889"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send()方法负责将open()方法创建的请求发送到服务器端，并接收响应。它是实现客户端与服务器通信的关键步骤，确保数据能够被正确传输。</a:t>
            </a:r>
            <a:endParaRPr lang="en-US" sz="1440" dirty="0"/>
          </a:p>
        </p:txBody>
      </p:sp>
      <p:pic>
        <p:nvPicPr>
          <p:cNvPr id="6" name="Image 1" descr="https://sgw-dx.xf-yun.com/api/v1/sparkdesk/_173554265078700e8d65d47ab429e851c33ab41e73118.jpg?authorization=c2ltcGxlLWp3dCBhaz1zcGFya2Rlc2s4MDAwMDAwMDAwMDE7ZXhwPTMzMTIzNDI2NTA7YWxnbz1obWFjLXNoYTI1NjtzaWc9MEJjRzQ1QVBEb3hmaTNwTmduNVhjcFozMG5UVTlwb0JIc1p3N1BCMmRDST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2976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send()方法</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setRequestHeader()方法允许我们设置HTTP请求的头部信息，这对于控制请求的行为和传递额外的元数据至关重要。通过这个方法，我们可以自定义请求头，满足特定的需求。</a:t>
            </a:r>
            <a:endParaRPr lang="en-US" sz="1440" dirty="0"/>
          </a:p>
        </p:txBody>
      </p:sp>
      <p:pic>
        <p:nvPicPr>
          <p:cNvPr id="9" name="Image 2" descr="https://sgw-dx.xf-yun.com/api/v1/sparkdesk/_173554265364265e8bc2967994362860fe77f17464043.jpg?authorization=c2ltcGxlLWp3dCBhaz1zcGFya2Rlc2s4MDAwMDAwMDAwMDE7ZXhwPTMzMTIzNDI2NTM7YWxnbz1obWFjLXNoYTI1NjtzaWc9MW85d0ltbHBLeDdzVVNrS1JnbFpTL2VSdlNCcUZVUWpnc2lJMEQvdFNjQT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2976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setRequestHeader()方法</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open()方法用于创建一个HTTP请求，并可以指定请求方法如POST或GET。此方法是发起网络请求的第一步，通过它我们可以定义请求的类型和目标URL。</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XMLHttpRequest对象的常用属性</a:t>
            </a:r>
            <a:endParaRPr lang="en-US" sz="1440" dirty="0"/>
          </a:p>
        </p:txBody>
      </p:sp>
      <p:pic>
        <p:nvPicPr>
          <p:cNvPr id="3" name="Image 0" descr="https://sgw-dx.xf-yun.com/api/v1/sparkdesk/_1735542650208b880de12db634d88ac35176760a6ead8.jpg?authorization=c2ltcGxlLWp3dCBhaz1zcGFya2Rlc2s4MDAwMDAwMDAwMDE7ZXhwPTMzMTIzNDI2NTA7YWxnbz1obWFjLXNoYTI1NjtzaWc9NmFnNEZ0UHpDTUhDdnFBZmdldU1BVlhLTHFOVzR4NDJVL1pPbm8wRmFFaz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2976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readyState属性</a:t>
            </a:r>
            <a:endParaRPr lang="en-US" sz="1440" dirty="0"/>
          </a:p>
        </p:txBody>
      </p:sp>
      <p:sp>
        <p:nvSpPr>
          <p:cNvPr id="5" name="Text 2"/>
          <p:cNvSpPr/>
          <p:nvPr/>
        </p:nvSpPr>
        <p:spPr>
          <a:xfrm>
            <a:off x="822960" y="311352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readyState属性用于返回当前请求的状态，它是一个只读属性。通过检查这个属性的值，我们可以了解请求的当前阶段，例如初始化、发送中、接收中或完成等。</a:t>
            </a:r>
            <a:endParaRPr lang="en-US" sz="1440" dirty="0"/>
          </a:p>
        </p:txBody>
      </p:sp>
      <p:pic>
        <p:nvPicPr>
          <p:cNvPr id="6" name="Image 1" descr="https://sgw-dx.xf-yun.com/api/v1/sparkdesk/_17355426530805fab95baf836449b919e089fc2d1442f.jpg?authorization=c2ltcGxlLWp3dCBhaz1zcGFya2Rlc2s4MDAwMDAwMDAwMDE7ZXhwPTMzMTIzNDI2NTM7YWxnbz1obWFjLXNoYTI1NjtzaWc9b0JSQ2lUbFc2ZTgwTzdCeGFGSVBoeHcxYkM2NEUzM2FPZjhaWU15NnZNND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66751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onreadystatechange事件处理器</a:t>
            </a:r>
            <a:endParaRPr lang="en-US" sz="1440" dirty="0"/>
          </a:p>
        </p:txBody>
      </p:sp>
      <p:sp>
        <p:nvSpPr>
          <p:cNvPr id="8" name="Text 4"/>
          <p:cNvSpPr/>
          <p:nvPr/>
        </p:nvSpPr>
        <p:spPr>
          <a:xfrm>
            <a:off x="3364992" y="3113528"/>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onreadystatechange是一个事件处理器，当XMLHttpRequest对象的readyState属性发生变化时，会触发这个事件。通常我们会在这个事件处理器中定义一个回调函数来处理不同的状态变化。</a:t>
            </a:r>
            <a:endParaRPr lang="en-US" sz="1440" dirty="0"/>
          </a:p>
        </p:txBody>
      </p:sp>
      <p:pic>
        <p:nvPicPr>
          <p:cNvPr id="9" name="Image 2" descr="https://sgw-dx.xf-yun.com/api/v1/sparkdesk/_173554265636438e35bd4210647e4854157fedcfccd98.jpg?authorization=c2ltcGxlLWp3dCBhaz1zcGFya2Rlc2s4MDAwMDAwMDAwMDE7ZXhwPTMzMTIzNDI2NTY7YWxnbz1obWFjLXNoYTI1NjtzaWc9NFIxK0d4bGphUDlvTXp2U05BUEw4d0RqSG5VcXRJRExUS01WNVJrSFlmQT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66751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responseBody与responseText</a:t>
            </a:r>
            <a:endParaRPr lang="en-US" sz="1440" dirty="0"/>
          </a:p>
        </p:txBody>
      </p:sp>
      <p:sp>
        <p:nvSpPr>
          <p:cNvPr id="11" name="Text 6"/>
          <p:cNvSpPr/>
          <p:nvPr/>
        </p:nvSpPr>
        <p:spPr>
          <a:xfrm>
            <a:off x="5943600" y="3113528"/>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responseBody和responseText都是只读属性，分别用于获取服务器响应的主体内容。responseBody以unsigned byte数组形式返回数据，而responseText则以普通文本形式返回数据。</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Ajax技术应用</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打招呼</a:t>
            </a:r>
            <a:endParaRPr lang="en-US" sz="1440" dirty="0"/>
          </a:p>
        </p:txBody>
      </p:sp>
      <p:sp>
        <p:nvSpPr>
          <p:cNvPr id="3" name="Shape 1"/>
          <p:cNvSpPr/>
          <p:nvPr/>
        </p:nvSpPr>
        <p:spPr>
          <a:xfrm>
            <a:off x="4125591" y="1645920"/>
            <a:ext cx="174439" cy="0"/>
          </a:xfrm>
          <a:custGeom>
            <a:avLst/>
            <a:gdLst/>
            <a:ahLst/>
            <a:cxnLst/>
            <a:rect l="l" t="t" r="r" b="b"/>
            <a:pathLst>
              <a:path w="174439">
                <a:moveTo>
                  <a:pt x="174439" y="0"/>
                </a:moveTo>
                <a:moveTo>
                  <a:pt x="174439" y="0"/>
                </a:moveTo>
                <a:lnTo>
                  <a:pt x="0" y="0"/>
                </a:lnTo>
              </a:path>
            </a:pathLst>
          </a:custGeom>
          <a:noFill/>
          <a:ln w="19050">
            <a:solidFill>
              <a:srgbClr val="005CC5"/>
            </a:solidFill>
            <a:prstDash val="solid"/>
            <a:headEnd type="none"/>
            <a:tailEnd type="arrow"/>
          </a:ln>
        </p:spPr>
      </p:sp>
      <p:sp>
        <p:nvSpPr>
          <p:cNvPr id="4" name="Shape 2"/>
          <p:cNvSpPr/>
          <p:nvPr/>
        </p:nvSpPr>
        <p:spPr>
          <a:xfrm>
            <a:off x="5024592" y="2752344"/>
            <a:ext cx="177670" cy="0"/>
          </a:xfrm>
          <a:custGeom>
            <a:avLst/>
            <a:gdLst/>
            <a:ahLst/>
            <a:cxnLst/>
            <a:rect l="l" t="t" r="r" b="b"/>
            <a:pathLst>
              <a:path w="177670">
                <a:moveTo>
                  <a:pt x="0" y="0"/>
                </a:moveTo>
                <a:moveTo>
                  <a:pt x="0" y="0"/>
                </a:moveTo>
                <a:lnTo>
                  <a:pt x="177670" y="0"/>
                </a:lnTo>
              </a:path>
            </a:pathLst>
          </a:custGeom>
          <a:noFill/>
          <a:ln w="19050">
            <a:solidFill>
              <a:srgbClr val="005CC5"/>
            </a:solidFill>
            <a:prstDash val="solid"/>
            <a:headEnd type="none"/>
            <a:tailEnd type="arrow"/>
          </a:ln>
        </p:spPr>
      </p:sp>
      <p:sp>
        <p:nvSpPr>
          <p:cNvPr id="5" name="Shape 3"/>
          <p:cNvSpPr/>
          <p:nvPr/>
        </p:nvSpPr>
        <p:spPr>
          <a:xfrm>
            <a:off x="4118004" y="3799332"/>
            <a:ext cx="175088" cy="0"/>
          </a:xfrm>
          <a:custGeom>
            <a:avLst/>
            <a:gdLst/>
            <a:ahLst/>
            <a:cxnLst/>
            <a:rect l="l" t="t" r="r" b="b"/>
            <a:pathLst>
              <a:path w="175088">
                <a:moveTo>
                  <a:pt x="175088" y="0"/>
                </a:moveTo>
                <a:moveTo>
                  <a:pt x="175088" y="0"/>
                </a:moveTo>
                <a:lnTo>
                  <a:pt x="0" y="0"/>
                </a:lnTo>
              </a:path>
            </a:pathLst>
          </a:custGeom>
          <a:noFill/>
          <a:ln w="19050">
            <a:solidFill>
              <a:srgbClr val="005CC5"/>
            </a:solidFill>
            <a:prstDash val="solid"/>
            <a:headEnd type="none"/>
            <a:tailEnd type="arrow"/>
          </a:ln>
        </p:spPr>
      </p:sp>
      <p:sp>
        <p:nvSpPr>
          <p:cNvPr id="6" name="Text 4"/>
          <p:cNvSpPr/>
          <p:nvPr/>
        </p:nvSpPr>
        <p:spPr>
          <a:xfrm>
            <a:off x="4287407" y="1280160"/>
            <a:ext cx="745435" cy="70408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4287407" y="342900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8" name="Text 6"/>
          <p:cNvSpPr/>
          <p:nvPr/>
        </p:nvSpPr>
        <p:spPr>
          <a:xfrm>
            <a:off x="4278263" y="242316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890230" y="1078992"/>
            <a:ext cx="3108960" cy="402336"/>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Ajax请求的实现</a:t>
            </a:r>
            <a:endParaRPr lang="en-US" sz="1440" dirty="0"/>
          </a:p>
        </p:txBody>
      </p:sp>
      <p:sp>
        <p:nvSpPr>
          <p:cNvPr id="10" name="Text 8"/>
          <p:cNvSpPr/>
          <p:nvPr/>
        </p:nvSpPr>
        <p:spPr>
          <a:xfrm>
            <a:off x="890230" y="1527048"/>
            <a:ext cx="3108960" cy="1234440"/>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通过创建`sayHello.jsp`文件，并利用JavaScript中的XMLHttpRequest对象，实现了一个异步的Ajax请求。这个请求在用户点击“打招呼”按钮时被触发，向服务器发送请求以获取响应数据。</a:t>
            </a:r>
            <a:endParaRPr lang="en-US" sz="1440" dirty="0"/>
          </a:p>
        </p:txBody>
      </p:sp>
      <p:sp>
        <p:nvSpPr>
          <p:cNvPr id="11" name="Text 9"/>
          <p:cNvSpPr/>
          <p:nvPr/>
        </p:nvSpPr>
        <p:spPr>
          <a:xfrm>
            <a:off x="5235854" y="2039112"/>
            <a:ext cx="310896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响应数据的处理</a:t>
            </a:r>
            <a:endParaRPr lang="en-US" sz="1440" dirty="0"/>
          </a:p>
        </p:txBody>
      </p:sp>
      <p:sp>
        <p:nvSpPr>
          <p:cNvPr id="12" name="Text 10"/>
          <p:cNvSpPr/>
          <p:nvPr/>
        </p:nvSpPr>
        <p:spPr>
          <a:xfrm>
            <a:off x="5236250" y="2441448"/>
            <a:ext cx="3108960" cy="123444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`returnHello.jsp`文件作为服务器端的响应页面，当接收到来自`sayHello.jsp`的Ajax请求后，它会输出一段简单的文本“Hello,你好！”作为响应。这段文本随后被前端JavaScript捕获并显示在页面上。</a:t>
            </a:r>
            <a:endParaRPr lang="en-US" sz="1440" dirty="0"/>
          </a:p>
        </p:txBody>
      </p:sp>
      <p:sp>
        <p:nvSpPr>
          <p:cNvPr id="13" name="Text 11"/>
          <p:cNvSpPr/>
          <p:nvPr/>
        </p:nvSpPr>
        <p:spPr>
          <a:xfrm>
            <a:off x="890230" y="3026664"/>
            <a:ext cx="3108960" cy="402336"/>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用户交互体验</a:t>
            </a:r>
            <a:endParaRPr lang="en-US" sz="1440" dirty="0"/>
          </a:p>
        </p:txBody>
      </p:sp>
      <p:sp>
        <p:nvSpPr>
          <p:cNvPr id="14" name="Text 12"/>
          <p:cNvSpPr/>
          <p:nvPr/>
        </p:nvSpPr>
        <p:spPr>
          <a:xfrm>
            <a:off x="890230" y="3429000"/>
            <a:ext cx="3108960" cy="1280160"/>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用户通过点击页面上的“打招呼”按钮，可以触发Ajax请求，无需刷新整个页面即可看到服务器返回的问候语“Hello,你好！”。这种无刷新的交互方式提升了用户体验，使得网页更加动态和互动。</a:t>
            </a:r>
            <a:endParaRPr lang="en-US" sz="1440" dirty="0"/>
          </a:p>
        </p:txBody>
      </p:sp>
      <p:pic>
        <p:nvPicPr>
          <p:cNvPr id="15" name="Image 0" descr="preencoded.png"/>
          <p:cNvPicPr>
            <a:picLocks noChangeAspect="1"/>
          </p:cNvPicPr>
          <p:nvPr/>
        </p:nvPicPr>
        <p:blipFill>
          <a:blip r:embed="rId4"/>
          <a:stretch>
            <a:fillRect/>
          </a:stretch>
        </p:blipFill>
        <p:spPr>
          <a:xfrm>
            <a:off x="4205111" y="1182319"/>
            <a:ext cx="914400" cy="914400"/>
          </a:xfrm>
          <a:prstGeom prst="rect">
            <a:avLst/>
          </a:prstGeom>
        </p:spPr>
      </p:pic>
      <p:pic>
        <p:nvPicPr>
          <p:cNvPr id="16" name="Image 1" descr="preencoded.png"/>
          <p:cNvPicPr>
            <a:picLocks noChangeAspect="1"/>
          </p:cNvPicPr>
          <p:nvPr/>
        </p:nvPicPr>
        <p:blipFill>
          <a:blip r:embed="rId4"/>
          <a:stretch>
            <a:fillRect/>
          </a:stretch>
        </p:blipFill>
        <p:spPr>
          <a:xfrm>
            <a:off x="4205111" y="2304288"/>
            <a:ext cx="914400" cy="914400"/>
          </a:xfrm>
          <a:prstGeom prst="rect">
            <a:avLst/>
          </a:prstGeom>
        </p:spPr>
      </p:pic>
      <p:pic>
        <p:nvPicPr>
          <p:cNvPr id="17" name="Image 2" descr="preencoded.png"/>
          <p:cNvPicPr>
            <a:picLocks noChangeAspect="1"/>
          </p:cNvPicPr>
          <p:nvPr/>
        </p:nvPicPr>
        <p:blipFill>
          <a:blip r:embed="rId4"/>
          <a:stretch>
            <a:fillRect/>
          </a:stretch>
        </p:blipFill>
        <p:spPr>
          <a:xfrm>
            <a:off x="4205111" y="3310128"/>
            <a:ext cx="914400" cy="9144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用户验证</a:t>
            </a:r>
            <a:endParaRPr lang="en-US" sz="1440" dirty="0"/>
          </a:p>
        </p:txBody>
      </p:sp>
      <p:sp>
        <p:nvSpPr>
          <p:cNvPr id="3" name="Shape 1"/>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4" name="Shape 2"/>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5" name="Shape 3"/>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6" name="Shape 4"/>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7" name="Shape 5"/>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8" name="Text 6"/>
          <p:cNvSpPr/>
          <p:nvPr/>
        </p:nvSpPr>
        <p:spPr>
          <a:xfrm>
            <a:off x="786369" y="229007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786369" y="331991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786369" y="121679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1" name="Shape 9"/>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2" name="Text 10"/>
          <p:cNvSpPr/>
          <p:nvPr/>
        </p:nvSpPr>
        <p:spPr>
          <a:xfrm>
            <a:off x="1529002" y="129634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用户注册界面设计</a:t>
            </a:r>
            <a:endParaRPr lang="en-US" sz="1440" dirty="0"/>
          </a:p>
        </p:txBody>
      </p:sp>
      <p:sp>
        <p:nvSpPr>
          <p:cNvPr id="13" name="Text 11"/>
          <p:cNvSpPr/>
          <p:nvPr/>
        </p:nvSpPr>
        <p:spPr>
          <a:xfrm>
            <a:off x="3906614" y="1099752"/>
            <a:ext cx="4501915" cy="621792"/>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通过创建`userRegister.jsp`文件，为用户提供一个简洁明了的注册信息输入界面，确保用户能够轻松填写必要的注册信息。</a:t>
            </a:r>
            <a:endParaRPr lang="en-US" sz="1440" dirty="0"/>
          </a:p>
        </p:txBody>
      </p:sp>
      <p:sp>
        <p:nvSpPr>
          <p:cNvPr id="14" name="Shape 12"/>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5" name="Shape 13"/>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6" name="Text 14"/>
          <p:cNvSpPr/>
          <p:nvPr/>
        </p:nvSpPr>
        <p:spPr>
          <a:xfrm>
            <a:off x="1529002" y="2368939"/>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用户名验证机制</a:t>
            </a:r>
            <a:endParaRPr lang="en-US" sz="1440" dirty="0"/>
          </a:p>
        </p:txBody>
      </p:sp>
      <p:sp>
        <p:nvSpPr>
          <p:cNvPr id="17" name="Text 15"/>
          <p:cNvSpPr/>
          <p:nvPr/>
        </p:nvSpPr>
        <p:spPr>
          <a:xfrm>
            <a:off x="3906614" y="2172343"/>
            <a:ext cx="4501915"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利用`userCheck.jsp`文件实现对用户名的唯一性检查，通过预设的用户名数组来判断新用户输入的用户名是否已被注册，从而避免重复注册的问题。</a:t>
            </a:r>
            <a:endParaRPr lang="en-US" sz="1440" dirty="0"/>
          </a:p>
        </p:txBody>
      </p:sp>
      <p:sp>
        <p:nvSpPr>
          <p:cNvPr id="18" name="Text 16"/>
          <p:cNvSpPr/>
          <p:nvPr/>
        </p:nvSpPr>
        <p:spPr>
          <a:xfrm>
            <a:off x="1529174" y="339946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错误处理与反馈</a:t>
            </a:r>
            <a:endParaRPr lang="en-US" sz="1440" dirty="0"/>
          </a:p>
        </p:txBody>
      </p:sp>
      <p:sp>
        <p:nvSpPr>
          <p:cNvPr id="19" name="Text 17"/>
          <p:cNvSpPr/>
          <p:nvPr/>
        </p:nvSpPr>
        <p:spPr>
          <a:xfrm>
            <a:off x="3908443" y="3202872"/>
            <a:ext cx="4500086"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在用户验证过程中加入基本的错误处理逻辑，当遇到请求失败或返回非200状态码时，系统将向用户提供明确的错误提示，增强用户体验。</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Ajax技术概述</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XMLHttpRequest对象</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Ajax技术应用</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15" name="Text 13"/>
          <p:cNvSpPr/>
          <p:nvPr/>
        </p:nvSpPr>
        <p:spPr>
          <a:xfrm>
            <a:off x="4781488"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解析XML数据</a:t>
            </a:r>
            <a:endParaRPr lang="en-US" sz="1440" dirty="0"/>
          </a:p>
        </p:txBody>
      </p:sp>
      <p:pic>
        <p:nvPicPr>
          <p:cNvPr id="3" name="Image 0" descr="https://sgw-dx.xf-yun.com/api/v1/sparkdesk/_17355426993976bef9174166e488eb8457fabefdbb366.jpg?authorization=c2ltcGxlLWp3dCBhaz1zcGFya2Rlc2s4MDAwMDAwMDAwMDE7ZXhwPTMzMTIzNDI2OTk7YWxnbz1obWFjLXNoYTI1NjtzaWc9RjhVcXY4ZjZEcW5TZWFBaFQzcEhFN2lrQU9MZHJDQnNQc1oxeFlBUjZiND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创建XMLHttpRequest对象</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在解析XML数据的过程中，首先需要创建一个XMLHttpRequest对象来发送异步请求。这个对象是实现客户端与服务器之间通信的关键，能够处理HTTP请求和响应。</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发送异步请求</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使用`open`方法打开一个GET请求，并指定要获取的XML文件（例如`book.xml`），然后使用`send`方法发送请求。这一步是向服务器请求数据的过程，为后续的数据解析做准备。</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处理响应数据</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当请求状态改变时，通过`onreadystatechange`事件处理函数来处理服务器返回的数据。如果请求成功（即`readyState`为4且`status`为200），则可以解析XML数据。这是将服务器返回的数据转化为可用信息的重要步骤。</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解决中文乱码问题</a:t>
            </a:r>
            <a:endParaRPr lang="en-US" sz="1440" dirty="0"/>
          </a:p>
        </p:txBody>
      </p:sp>
      <p:sp>
        <p:nvSpPr>
          <p:cNvPr id="3" name="Shape 1"/>
          <p:cNvSpPr/>
          <p:nvPr/>
        </p:nvSpPr>
        <p:spPr>
          <a:xfrm>
            <a:off x="4125591" y="1645920"/>
            <a:ext cx="174439" cy="0"/>
          </a:xfrm>
          <a:custGeom>
            <a:avLst/>
            <a:gdLst/>
            <a:ahLst/>
            <a:cxnLst/>
            <a:rect l="l" t="t" r="r" b="b"/>
            <a:pathLst>
              <a:path w="174439">
                <a:moveTo>
                  <a:pt x="174439" y="0"/>
                </a:moveTo>
                <a:moveTo>
                  <a:pt x="174439" y="0"/>
                </a:moveTo>
                <a:lnTo>
                  <a:pt x="0" y="0"/>
                </a:lnTo>
              </a:path>
            </a:pathLst>
          </a:custGeom>
          <a:noFill/>
          <a:ln w="19050">
            <a:solidFill>
              <a:srgbClr val="005CC5"/>
            </a:solidFill>
            <a:prstDash val="solid"/>
            <a:headEnd type="none"/>
            <a:tailEnd type="arrow"/>
          </a:ln>
        </p:spPr>
      </p:sp>
      <p:sp>
        <p:nvSpPr>
          <p:cNvPr id="4" name="Shape 2"/>
          <p:cNvSpPr/>
          <p:nvPr/>
        </p:nvSpPr>
        <p:spPr>
          <a:xfrm>
            <a:off x="5024592" y="2752344"/>
            <a:ext cx="177670" cy="0"/>
          </a:xfrm>
          <a:custGeom>
            <a:avLst/>
            <a:gdLst/>
            <a:ahLst/>
            <a:cxnLst/>
            <a:rect l="l" t="t" r="r" b="b"/>
            <a:pathLst>
              <a:path w="177670">
                <a:moveTo>
                  <a:pt x="0" y="0"/>
                </a:moveTo>
                <a:moveTo>
                  <a:pt x="0" y="0"/>
                </a:moveTo>
                <a:lnTo>
                  <a:pt x="177670" y="0"/>
                </a:lnTo>
              </a:path>
            </a:pathLst>
          </a:custGeom>
          <a:noFill/>
          <a:ln w="19050">
            <a:solidFill>
              <a:srgbClr val="005CC5"/>
            </a:solidFill>
            <a:prstDash val="solid"/>
            <a:headEnd type="none"/>
            <a:tailEnd type="arrow"/>
          </a:ln>
        </p:spPr>
      </p:sp>
      <p:sp>
        <p:nvSpPr>
          <p:cNvPr id="5" name="Shape 3"/>
          <p:cNvSpPr/>
          <p:nvPr/>
        </p:nvSpPr>
        <p:spPr>
          <a:xfrm>
            <a:off x="4118004" y="3799332"/>
            <a:ext cx="175088" cy="0"/>
          </a:xfrm>
          <a:custGeom>
            <a:avLst/>
            <a:gdLst/>
            <a:ahLst/>
            <a:cxnLst/>
            <a:rect l="l" t="t" r="r" b="b"/>
            <a:pathLst>
              <a:path w="175088">
                <a:moveTo>
                  <a:pt x="175088" y="0"/>
                </a:moveTo>
                <a:moveTo>
                  <a:pt x="175088" y="0"/>
                </a:moveTo>
                <a:lnTo>
                  <a:pt x="0" y="0"/>
                </a:lnTo>
              </a:path>
            </a:pathLst>
          </a:custGeom>
          <a:noFill/>
          <a:ln w="19050">
            <a:solidFill>
              <a:srgbClr val="005CC5"/>
            </a:solidFill>
            <a:prstDash val="solid"/>
            <a:headEnd type="none"/>
            <a:tailEnd type="arrow"/>
          </a:ln>
        </p:spPr>
      </p:sp>
      <p:sp>
        <p:nvSpPr>
          <p:cNvPr id="6" name="Text 4"/>
          <p:cNvSpPr/>
          <p:nvPr/>
        </p:nvSpPr>
        <p:spPr>
          <a:xfrm>
            <a:off x="4287407" y="1280160"/>
            <a:ext cx="745435" cy="70408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4287407" y="342900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8" name="Text 6"/>
          <p:cNvSpPr/>
          <p:nvPr/>
        </p:nvSpPr>
        <p:spPr>
          <a:xfrm>
            <a:off x="4278263" y="2423160"/>
            <a:ext cx="745435" cy="676656"/>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592"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890230" y="1280160"/>
            <a:ext cx="3108960" cy="365760"/>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请求时出现乱码的解决方法</a:t>
            </a:r>
            <a:endParaRPr lang="en-US" sz="1440" dirty="0"/>
          </a:p>
        </p:txBody>
      </p:sp>
      <p:sp>
        <p:nvSpPr>
          <p:cNvPr id="10" name="Text 8"/>
          <p:cNvSpPr/>
          <p:nvPr/>
        </p:nvSpPr>
        <p:spPr>
          <a:xfrm>
            <a:off x="890230" y="1639519"/>
            <a:ext cx="3108960" cy="1024128"/>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当使用Ajax提交数据时，如果服务器端接收到的参数出现乱码，可以通过将接收到的字符串按照ISO-8859-1编码转换为UTF-8编码来解决这一问题。</a:t>
            </a:r>
            <a:endParaRPr lang="en-US" sz="1440" dirty="0"/>
          </a:p>
        </p:txBody>
      </p:sp>
      <p:sp>
        <p:nvSpPr>
          <p:cNvPr id="11" name="Text 9"/>
          <p:cNvSpPr/>
          <p:nvPr/>
        </p:nvSpPr>
        <p:spPr>
          <a:xfrm>
            <a:off x="5235854" y="2039112"/>
            <a:ext cx="3108960"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响应结果时出现乱码的解决方法</a:t>
            </a:r>
            <a:endParaRPr lang="en-US" sz="1440" dirty="0"/>
          </a:p>
        </p:txBody>
      </p:sp>
      <p:sp>
        <p:nvSpPr>
          <p:cNvPr id="12" name="Text 10"/>
          <p:cNvSpPr/>
          <p:nvPr/>
        </p:nvSpPr>
        <p:spPr>
          <a:xfrm>
            <a:off x="5236250" y="2441448"/>
            <a:ext cx="3108960" cy="123444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如果服务器端返回的数据编码格式不是UTF-8，那么在客户端接收responseText和responseXML的值时就可能出现乱码。解决这个问题的方法是确保从服务器端返回的数据采用UTF-8的编码格式。</a:t>
            </a:r>
            <a:endParaRPr lang="en-US" sz="1440" dirty="0"/>
          </a:p>
        </p:txBody>
      </p:sp>
      <p:sp>
        <p:nvSpPr>
          <p:cNvPr id="13" name="Text 11"/>
          <p:cNvSpPr/>
          <p:nvPr/>
        </p:nvSpPr>
        <p:spPr>
          <a:xfrm>
            <a:off x="890230" y="2761488"/>
            <a:ext cx="3108960" cy="365760"/>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保证数据传输过程中的编码一致性</a:t>
            </a:r>
            <a:endParaRPr lang="en-US" sz="1440" dirty="0"/>
          </a:p>
        </p:txBody>
      </p:sp>
      <p:sp>
        <p:nvSpPr>
          <p:cNvPr id="14" name="Text 12"/>
          <p:cNvSpPr/>
          <p:nvPr/>
        </p:nvSpPr>
        <p:spPr>
          <a:xfrm>
            <a:off x="890230" y="3163824"/>
            <a:ext cx="3108960" cy="1060704"/>
          </a:xfrm>
          <a:prstGeom prst="rect">
            <a:avLst/>
          </a:prstGeom>
          <a:noFill/>
          <a:ln/>
        </p:spPr>
        <p:txBody>
          <a:bodyPr wrap="square" lIns="95250" tIns="95250" rIns="95250" bIns="95250" rtlCol="0" anchor="t">
            <a:spAutoFit/>
          </a:bodyPr>
          <a:lstStyle/>
          <a:p>
            <a:pPr marL="0" indent="0" algn="r">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无论是请求还是响应，都需要保证数据的编码格式一致。这样才能避免因为编码不一致导致的中文乱码问题，提高数据传输的准确性和稳定性。</a:t>
            </a:r>
            <a:endParaRPr lang="en-US" sz="1440" dirty="0"/>
          </a:p>
        </p:txBody>
      </p:sp>
      <p:pic>
        <p:nvPicPr>
          <p:cNvPr id="15" name="Image 0" descr="preencoded.png"/>
          <p:cNvPicPr>
            <a:picLocks noChangeAspect="1"/>
          </p:cNvPicPr>
          <p:nvPr/>
        </p:nvPicPr>
        <p:blipFill>
          <a:blip r:embed="rId4"/>
          <a:stretch>
            <a:fillRect/>
          </a:stretch>
        </p:blipFill>
        <p:spPr>
          <a:xfrm>
            <a:off x="4205111" y="1182319"/>
            <a:ext cx="914400" cy="914400"/>
          </a:xfrm>
          <a:prstGeom prst="rect">
            <a:avLst/>
          </a:prstGeom>
        </p:spPr>
      </p:pic>
      <p:pic>
        <p:nvPicPr>
          <p:cNvPr id="16" name="Image 1" descr="preencoded.png"/>
          <p:cNvPicPr>
            <a:picLocks noChangeAspect="1"/>
          </p:cNvPicPr>
          <p:nvPr/>
        </p:nvPicPr>
        <p:blipFill>
          <a:blip r:embed="rId4"/>
          <a:stretch>
            <a:fillRect/>
          </a:stretch>
        </p:blipFill>
        <p:spPr>
          <a:xfrm>
            <a:off x="4205111" y="2304288"/>
            <a:ext cx="914400" cy="914400"/>
          </a:xfrm>
          <a:prstGeom prst="rect">
            <a:avLst/>
          </a:prstGeom>
        </p:spPr>
      </p:pic>
      <p:pic>
        <p:nvPicPr>
          <p:cNvPr id="17" name="Image 2" descr="preencoded.png"/>
          <p:cNvPicPr>
            <a:picLocks noChangeAspect="1"/>
          </p:cNvPicPr>
          <p:nvPr/>
        </p:nvPicPr>
        <p:blipFill>
          <a:blip r:embed="rId4"/>
          <a:stretch>
            <a:fillRect/>
          </a:stretch>
        </p:blipFill>
        <p:spPr>
          <a:xfrm>
            <a:off x="4205111" y="3310128"/>
            <a:ext cx="914400" cy="9144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XKHM4Z1735542179621-07631867777046191.png?authorization=c2ltcGxlLWp3dCBhaz1zcGFya2Rlc2s4MDAwMDAwMDAwMDE7ZXhwPTMzMTIzNDIxNzk7YWxnbz1obWFjLXNoYTI1NjtzaWc9Q2NIdFc2bzlMYU9pZU1DWmQ1eEVYRys5MTgwQTFpOTJpbEgxWHEyUmZRaz0=&amp;x_location=7YfmxI7B7uKO7jlRxIftd60Zg5D="/>
          <p:cNvPicPr>
            <a:picLocks noChangeAspect="1"/>
          </p:cNvPicPr>
          <p:nvPr/>
        </p:nvPicPr>
        <p:blipFill>
          <a:blip r:embed="rId4"/>
          <a:stretch>
            <a:fillRect/>
          </a:stretch>
        </p:blipFill>
        <p:spPr>
          <a:xfrm>
            <a:off x="691343" y="1721358"/>
            <a:ext cx="7854696" cy="1700784"/>
          </a:xfrm>
          <a:prstGeom prst="rect">
            <a:avLst/>
          </a:prstGeom>
        </p:spPr>
      </p:pic>
      <p:sp>
        <p:nvSpPr>
          <p:cNvPr id="3"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4"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5"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Lrd4Vn1735542221226-0938454774458032.png?authorization=c2ltcGxlLWp3dCBhaz1zcGFya2Rlc2s4MDAwMDAwMDAwMDE7ZXhwPTMzMTIzNDIyMjE7YWxnbz1obWFjLXNoYTI1NjtzaWc9amQvU00zdGlMemJIQnlVeE9JOVArMjJFUjlKSHIzSGRETVN5Q0NIcHQyQT0=&amp;x_location=7YfmxI7B7uKO7jlRxIftd60Zg5D="/>
          <p:cNvPicPr>
            <a:picLocks noChangeAspect="1"/>
          </p:cNvPicPr>
          <p:nvPr/>
        </p:nvPicPr>
        <p:blipFill>
          <a:blip r:embed="rId4"/>
          <a:srcRect t="758" b="23485"/>
          <a:stretch/>
        </p:blipFill>
        <p:spPr>
          <a:xfrm>
            <a:off x="1443403" y="575598"/>
            <a:ext cx="6633189" cy="4231726"/>
          </a:xfrm>
          <a:prstGeom prst="rect">
            <a:avLst/>
          </a:prstGeom>
        </p:spPr>
      </p:pic>
      <p:sp>
        <p:nvSpPr>
          <p:cNvPr id="3"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4"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5"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tQbvMf1735542266118-05175701931219276.png?authorization=c2ltcGxlLWp3dCBhaz1zcGFya2Rlc2s4MDAwMDAwMDAwMDE7ZXhwPTMzMTIzNDIyNjY7YWxnbz1obWFjLXNoYTI1NjtzaWc9cFFPWmFOODVEMXpsbXhTaUVnQUFLYjJnMjlvbFJ4WVdSTi9YbjN4WFJMMD0=&amp;x_location=7YfmxI7B7uKO7jlRxIftd60Zg5D="/>
          <p:cNvPicPr>
            <a:picLocks noChangeAspect="1"/>
          </p:cNvPicPr>
          <p:nvPr/>
        </p:nvPicPr>
        <p:blipFill>
          <a:blip r:embed="rId4"/>
          <a:stretch>
            <a:fillRect/>
          </a:stretch>
        </p:blipFill>
        <p:spPr>
          <a:xfrm>
            <a:off x="1052815" y="1018687"/>
            <a:ext cx="6702193" cy="3822912"/>
          </a:xfrm>
          <a:prstGeom prst="rect">
            <a:avLst/>
          </a:prstGeom>
        </p:spPr>
      </p:pic>
      <p:sp>
        <p:nvSpPr>
          <p:cNvPr id="3" name="Shape 0"/>
          <p:cNvSpPr/>
          <p:nvPr/>
        </p:nvSpPr>
        <p:spPr>
          <a:xfrm>
            <a:off x="15725"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4" name="Text 1"/>
          <p:cNvSpPr/>
          <p:nvPr/>
        </p:nvSpPr>
        <p:spPr>
          <a:xfrm>
            <a:off x="-2563"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5" name="Text 2"/>
          <p:cNvSpPr/>
          <p:nvPr/>
        </p:nvSpPr>
        <p:spPr>
          <a:xfrm>
            <a:off x="876445"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pic>
        <p:nvPicPr>
          <p:cNvPr id="3" name="Image 0" descr="https://sgw-dx.xf-yun.com/api/v1/sparkdesk/_17355426182940716182eaa2e41f9b70ca35dbba0c746.jpg?authorization=c2ltcGxlLWp3dCBhaz1zcGFya2Rlc2s4MDAwMDAwMDAwMDE7ZXhwPTMzMTIzNDI2MTg7YWxnbz1obWFjLXNoYTI1NjtzaWc9RDkwamYxeUJUWWpHaU02TXRNNlpZc1JMUklOMGZ6cmhBWm1pQ25aYTNGWT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理解Ajax技术原理</a:t>
            </a:r>
            <a:endParaRPr lang="en-US" sz="1440" dirty="0"/>
          </a:p>
        </p:txBody>
      </p:sp>
      <p:sp>
        <p:nvSpPr>
          <p:cNvPr id="5" name="Text 2"/>
          <p:cNvSpPr/>
          <p:nvPr/>
        </p:nvSpPr>
        <p:spPr>
          <a:xfrm>
            <a:off x="822960" y="3204767"/>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Ajax（Asynchronous JavaScript and XML）是一种创建交互式网页应用的网页开发技术，它允许网页在不重新加载整个页面的情况下，与服务器交换数据并更新部分网页内容。</a:t>
            </a:r>
            <a:endParaRPr lang="en-US" sz="1440" dirty="0"/>
          </a:p>
        </p:txBody>
      </p:sp>
      <p:pic>
        <p:nvPicPr>
          <p:cNvPr id="6" name="Image 1" descr="https://sgw-dx.xf-yun.com/api/v1/sparkdesk/_1735542621256048c27aa6ecd48a3a1e0d82c8a78b6a6.jpg?authorization=c2ltcGxlLWp3dCBhaz1zcGFya2Rlc2s4MDAwMDAwMDAwMDE7ZXhwPTMzMTIzNDI2MjE7YWxnbz1obWFjLXNoYTI1NjtzaWc9RXV5ZEFNc2kxK0FIcFJvaXUvNG5PcDY5RTVsU3phQS9ZUjJ5UVJ4RGk5TT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66751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掌握XMLHttpRequest对象的使用</a:t>
            </a:r>
            <a:endParaRPr lang="en-US" sz="1440" dirty="0"/>
          </a:p>
        </p:txBody>
      </p:sp>
      <p:sp>
        <p:nvSpPr>
          <p:cNvPr id="8" name="Text 4"/>
          <p:cNvSpPr/>
          <p:nvPr/>
        </p:nvSpPr>
        <p:spPr>
          <a:xfrm>
            <a:off x="3364992" y="3204767"/>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XMLHttpRequest对象是Ajax的核心，它提供了一种在后台与服务器交换数据的方式，通过这个对象，我们可以发送请求到服务器并接收响应，而无需刷新页面。</a:t>
            </a:r>
            <a:endParaRPr lang="en-US" sz="1440" dirty="0"/>
          </a:p>
        </p:txBody>
      </p:sp>
      <p:pic>
        <p:nvPicPr>
          <p:cNvPr id="9" name="Image 2" descr="https://sgw-dx.xf-yun.com/api/v1/sparkdesk/_17355426244178c611f4cf8624930924d0ba31e236160.jpg?authorization=c2ltcGxlLWp3dCBhaz1zcGFya2Rlc2s4MDAwMDAwMDAwMDE7ZXhwPTMzMTIzNDI2MjQ7YWxnbz1obWFjLXNoYTI1NjtzaWc9K2I5cU1sUlFLNXFETStvUFFWU0dHNFppRks1c3djeDl4SUpKbnpWenVkMD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66751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掌握通过Ajax与服务器进行异步数据交换的方法</a:t>
            </a:r>
            <a:endParaRPr lang="en-US" sz="1440" dirty="0"/>
          </a:p>
        </p:txBody>
      </p:sp>
      <p:sp>
        <p:nvSpPr>
          <p:cNvPr id="11" name="Text 6"/>
          <p:cNvSpPr/>
          <p:nvPr/>
        </p:nvSpPr>
        <p:spPr>
          <a:xfrm>
            <a:off x="5943600" y="3204767"/>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通过Ajax与服务器进行异步数据交换，可以实现页面的局部刷新，提高用户体验。这种方法主要包括创建XMLHttpRequest对象、发送请求、处理响应等步骤。</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3149484" cy="1842023"/>
          </a:xfrm>
          <a:custGeom>
            <a:avLst/>
            <a:gdLst/>
            <a:ahLst/>
            <a:cxnLst/>
            <a:rect l="l" t="t" r="r" b="b"/>
            <a:pathLst>
              <a:path w="3149484" h="1842023">
                <a:moveTo>
                  <a:pt x="0" y="0"/>
                </a:moveTo>
                <a:moveTo>
                  <a:pt x="0" y="0"/>
                </a:moveTo>
                <a:lnTo>
                  <a:pt x="3149484" y="0"/>
                </a:lnTo>
                <a:lnTo>
                  <a:pt x="3149484" y="1842023"/>
                </a:lnTo>
                <a:lnTo>
                  <a:pt x="0" y="1842023"/>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构建Ajax请求</a:t>
            </a:r>
            <a:endParaRPr lang="en-US" sz="1440" dirty="0"/>
          </a:p>
        </p:txBody>
      </p:sp>
      <p:sp>
        <p:nvSpPr>
          <p:cNvPr id="9" name="Text 7"/>
          <p:cNvSpPr/>
          <p:nvPr/>
        </p:nvSpPr>
        <p:spPr>
          <a:xfrm>
            <a:off x="1330491" y="1489531"/>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Ajax技术允许在不重新加载整个网页的情况下，与服务器交换数据并更新部分网页内容。掌握Ajax请求的构建和响应处理，对于提升Web应用的用户体验至关重要。</a:t>
            </a:r>
            <a:endParaRPr lang="en-US" sz="1440" dirty="0"/>
          </a:p>
        </p:txBody>
      </p:sp>
      <p:sp>
        <p:nvSpPr>
          <p:cNvPr id="10" name="Text 8"/>
          <p:cNvSpPr/>
          <p:nvPr/>
        </p:nvSpPr>
        <p:spPr>
          <a:xfrm>
            <a:off x="5495971" y="1584691"/>
            <a:ext cx="294436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解决跨域问题</a:t>
            </a:r>
            <a:endParaRPr lang="en-US" sz="1440" dirty="0"/>
          </a:p>
        </p:txBody>
      </p:sp>
      <p:sp>
        <p:nvSpPr>
          <p:cNvPr id="11" name="Text 9"/>
          <p:cNvSpPr/>
          <p:nvPr/>
        </p:nvSpPr>
        <p:spPr>
          <a:xfrm>
            <a:off x="5495514" y="1886460"/>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跨域资源共享（CORS）是Web开发中常见的问题，它限制了不同源之间的资源访问。了解并实施有效的跨域解决方案，可以显著提高Web应用的交互性和实时性。</a:t>
            </a:r>
            <a:endParaRPr lang="en-US" sz="1440" dirty="0"/>
          </a:p>
        </p:txBody>
      </p:sp>
      <p:sp>
        <p:nvSpPr>
          <p:cNvPr id="12" name="Text 10"/>
          <p:cNvSpPr/>
          <p:nvPr/>
        </p:nvSpPr>
        <p:spPr>
          <a:xfrm>
            <a:off x="2206075" y="3120882"/>
            <a:ext cx="3149442"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提高Web应用的交互性与实时性</a:t>
            </a:r>
            <a:endParaRPr lang="en-US" sz="1440" dirty="0"/>
          </a:p>
        </p:txBody>
      </p:sp>
      <p:sp>
        <p:nvSpPr>
          <p:cNvPr id="13" name="Text 11"/>
          <p:cNvSpPr/>
          <p:nvPr/>
        </p:nvSpPr>
        <p:spPr>
          <a:xfrm>
            <a:off x="2254341" y="3581384"/>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通过优化Ajax请求和解决跨域问题，开发者能够创建更加动态和响应迅速的Web应用。这不仅提升了用户的互动体验，也增强了应用的实时数据处理能力。</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pic>
        <p:nvPicPr>
          <p:cNvPr id="3" name="Image 0" descr="https://sgw-dx.xf-yun.com/api/v1/sparkdesk/_1735542615483d3219821fa0449bab8b92c309a7c7f3d.jpg?authorization=c2ltcGxlLWp3dCBhaz1zcGFya2Rlc2s4MDAwMDAwMDAwMDE7ZXhwPTMzMTIzNDI2MTU7YWxnbz1obWFjLXNoYTI1NjtzaWc9YUkrUXVLTzhpOHc5azQ0ektYSWZ4L2lnZ0pPU2RUMG8rVy9pK1FJbGhsRT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解决问题的能力</a:t>
            </a:r>
            <a:endParaRPr lang="en-US" sz="1440" dirty="0"/>
          </a:p>
        </p:txBody>
      </p:sp>
      <p:sp>
        <p:nvSpPr>
          <p:cNvPr id="5" name="Text 2"/>
          <p:cNvSpPr/>
          <p:nvPr/>
        </p:nvSpPr>
        <p:spPr>
          <a:xfrm>
            <a:off x="3247889"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养成严谨细致的学习态度是提升个人素质的关键。这种态度使我们在学习过程中更加注重细节，追求精确，从而不断提高自己的专业水平和技能。</a:t>
            </a:r>
            <a:endParaRPr lang="en-US" sz="1440" dirty="0"/>
          </a:p>
        </p:txBody>
      </p:sp>
      <p:pic>
        <p:nvPicPr>
          <p:cNvPr id="6" name="Image 1" descr="https://sgw-dx.xf-yun.com/api/v1/sparkdesk/_1735542618275dd0a4cf031e742d084393cc1da0dc43d.jpg?authorization=c2ltcGxlLWp3dCBhaz1zcGFya2Rlc2s4MDAwMDAwMDAwMDE7ZXhwPTMzMTIzNDI2MTg7YWxnbz1obWFjLXNoYTI1NjtzaWc9T0prOGlxSHh4ZFA1SGRXbkFkUzgvNExMQVNVUTNFVmJFMVdBcDhIUlRiYz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严谨细致的学习态度</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在快速变化的现代社会中，持续学习和自我提升是必不可少的。通过不断学习新知识、新技能，我们可以更好地适应环境变化，提高自身的竞争力。</a:t>
            </a:r>
            <a:endParaRPr lang="en-US" sz="1440" dirty="0"/>
          </a:p>
        </p:txBody>
      </p:sp>
      <p:pic>
        <p:nvPicPr>
          <p:cNvPr id="9" name="Image 2" descr="https://sgw-dx.xf-yun.com/api/v1/sparkdesk/_17355426214066396e81fec3c4fdca78a23a4c8f18879.jpg?authorization=c2ltcGxlLWp3dCBhaz1zcGFya2Rlc2s4MDAwMDAwMDAwMDE7ZXhwPTMzMTIzNDI2MjE7YWxnbz1obWFjLXNoYTI1NjtzaWc9elB5cS9EUnBPRXlkRXBoNk81UWUya1JtOTJBa0FRNEY3UUJmUExRUzA3az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持续学习与自我提升</a:t>
            </a:r>
            <a:endParaRPr lang="en-US" sz="1440" dirty="0"/>
          </a:p>
        </p:txBody>
      </p:sp>
      <p:sp>
        <p:nvSpPr>
          <p:cNvPr id="11" name="Text 6"/>
          <p:cNvSpPr/>
          <p:nvPr/>
        </p:nvSpPr>
        <p:spPr>
          <a:xfrm>
            <a:off x="455940"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在复杂网络环境中，培养解决问题的能力至关重要。这要求我们不仅要理解问题的本质，还要能够运用创新思维和策略来寻找有效的解决方案。</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ZpemBZ1735541860164-05614224614155425.png?authorization=c2ltcGxlLWp3dCBhaz1zcGFya2Rlc2s4MDAwMDAwMDAwMDE7ZXhwPTMzMTIzNDE4NjA7YWxnbz1obWFjLXNoYTI1NjtzaWc9ZmpCcC9ISU5vbzdKRzJsR3VQeEpuQXluY05DK2tsT3UzQnVhdW1Td2RrWT0=&amp;x_location=7YfmxI7B7uKO7jlRxIftd60Zg5D="/>
          <p:cNvPicPr>
            <a:picLocks noChangeAspect="1"/>
          </p:cNvPicPr>
          <p:nvPr/>
        </p:nvPicPr>
        <p:blipFill>
          <a:blip r:embed="rId4"/>
          <a:srcRect/>
          <a:stretch/>
        </p:blipFill>
        <p:spPr>
          <a:xfrm>
            <a:off x="1155578" y="1313970"/>
            <a:ext cx="7002628" cy="3024728"/>
          </a:xfrm>
          <a:prstGeom prst="rect">
            <a:avLst/>
          </a:prstGeom>
        </p:spPr>
      </p:pic>
      <p:sp>
        <p:nvSpPr>
          <p:cNvPr id="3"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4"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5"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Ajax技术概述</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769</Words>
  <Application>Microsoft Office PowerPoint</Application>
  <PresentationFormat>全屏显示(16:9)</PresentationFormat>
  <Paragraphs>167</Paragraphs>
  <Slides>26</Slides>
  <Notes>26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2</cp:revision>
  <dcterms:created xsi:type="dcterms:W3CDTF">2024-12-30T08:44:13Z</dcterms:created>
  <dcterms:modified xsi:type="dcterms:W3CDTF">2025-02-09T04:38:11Z</dcterms:modified>
</cp:coreProperties>
</file>