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31" d="100"/>
          <a:sy n="131" d="100"/>
        </p:scale>
        <p:origin x="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842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3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156" y="1754413"/>
            <a:ext cx="7648636" cy="9235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3888" b="1" kern="0" spc="144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Servlet技术实战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63156" y="2677957"/>
            <a:ext cx="6249184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深入理解与应用Java Web开发核心技术</a:t>
            </a:r>
            <a:endParaRPr lang="en-US" sz="14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Servlet技术体系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2743200" y="1025863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Servlet技术体系概述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2743200" y="1368172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Servlet技术体系是Java Web开发的核心，它基于Servlet规范编写的Java类，能够处理Web应用程序中的相关请求。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22708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Servlet容器的作用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22708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Servlet容器如Tomcat、JBoss等负责实现Servlet规范的具体细节，为Servlet提供运行环境，并管理其生命周期。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963692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HttpServlet的重要性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963692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HttpServlet作为Servlet的实现类，提供了HTTP请求的处理方法，使得开发者可以专注于业务逻辑的实现，简化了Web应用的开发过程。</a:t>
            </a:r>
            <a:endParaRPr lang="en-US" sz="144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Servlet特点</a:t>
            </a:r>
            <a:endParaRPr lang="en-US" sz="1440" dirty="0"/>
          </a:p>
        </p:txBody>
      </p:sp>
      <p:pic>
        <p:nvPicPr>
          <p:cNvPr id="3" name="Image 0" descr="https://sgw-dx.xf-yun.com/api/v1/sparkdesk/_1735534176602c0f30df1d8d94003b8549b43e6755d71.jpg?authorization=c2ltcGxlLWp3dCBhaz1zcGFya2Rlc2s4MDAwMDAwMDAwMDE7ZXhwPTMzMTIzMzQxNzY7YWxnbz1obWFjLXNoYTI1NjtzaWc9RE1Wa29zOWxlMnRkM1h4VVcxNytPKzZvVExKS2JzM0FvNFdZc25HVkJVOD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功能强大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Servlet提供丰富的实用工具例程，如处理HTML表单数据、读取和设置HTTP头、处理Cookie和跟踪会话等，利用Java的API为Web应用编程提供强大接口。</a:t>
            </a:r>
            <a:endParaRPr lang="en-US" sz="1440" dirty="0"/>
          </a:p>
        </p:txBody>
      </p:sp>
      <p:pic>
        <p:nvPicPr>
          <p:cNvPr id="6" name="Image 1" descr="https://sgw-dx.xf-yun.com/api/v1/sparkdesk/_17355341794027dabda5594574700aa5cb4b63f00fcd7.jpg?authorization=c2ltcGxlLWp3dCBhaz1zcGFya2Rlc2s4MDAwMDAwMDAwMDE7ZXhwPTMzMTIzMzQxNzk7YWxnbz1obWFjLXNoYTI1NjtzaWc9NXI0MVBoK3NlK2dVNm5ZUTZ4cEFJVENDajV4SDFYdG8wMGNnMUx1eFdSQ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跨平台特性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由于使用Java语言编写，Servlet继承了Java的跨平台特性，程序运行不依赖操作系统平台，具有高可移植性，确保了在不同环境下的稳定运行。</a:t>
            </a:r>
            <a:endParaRPr lang="en-US" sz="1440" dirty="0"/>
          </a:p>
        </p:txBody>
      </p:sp>
      <p:pic>
        <p:nvPicPr>
          <p:cNvPr id="9" name="Image 2" descr="https://sgw-dx.xf-yun.com/api/v1/sparkdesk/_1735534182622b3ce008323504de0b29a62e6a2a332e0.jpg?authorization=c2ltcGxlLWp3dCBhaz1zcGFya2Rlc2s4MDAwMDAwMDAwMDE7ZXhwPTMzMTIzMzQxODI7YWxnbz1obWFjLXNoYTI1NjtzaWc9RHVkQzlsdWpFODhmTlY1My9xN2RKZ294NlhuVDBNT2lieWF3WHNxbWpHU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性能高效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Servlet对象在容器启动时初始化，第一次请求时实例化并驻留内存，后续请求由同一实例处理，每个请求是一个线程而非进程，显著提高了请求处理效率。</a:t>
            </a:r>
            <a:endParaRPr lang="en-US" sz="144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Servlet与JSP的区别</a:t>
            </a:r>
            <a:endParaRPr lang="en-US" sz="1440" dirty="0"/>
          </a:p>
        </p:txBody>
      </p:sp>
      <p:pic>
        <p:nvPicPr>
          <p:cNvPr id="3" name="Image 0" descr="https://sgw-dx.xf-yun.com/api/v1/sparkdesk/_17355341890410a7a76ce8d664484a41a4bd02e8cd65b.jpg?authorization=c2ltcGxlLWp3dCBhaz1zcGFya2Rlc2s4MDAwMDAwMDAwMDE7ZXhwPTMzMTIzMzQxODk7YWxnbz1obWFjLXNoYTI1NjtzaWc9U0R5bW5lWUVNMjArS3Bna3pGUE1VTk5lOFc2TXZBNzBaSUYxNkEvTXluOD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擅长方面的差异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JSP由JSP Container自动编译，每一个JSP页面都会被Web容器编译成一个Java类供调用，并且生成HTML页面回馈给用户。而Servlet需要遵循Java的标准进行编译，在编写完成或修改后如果没有重新编译，就不能运行在Web容器中。</a:t>
            </a:r>
            <a:endParaRPr lang="en-US" sz="1440" dirty="0"/>
          </a:p>
        </p:txBody>
      </p:sp>
      <p:pic>
        <p:nvPicPr>
          <p:cNvPr id="6" name="Image 1" descr="https://sgw-dx.xf-yun.com/api/v1/sparkdesk/_17355341917246a3f44c56f0841919fda0dc118c0f38b.jpg?authorization=c2ltcGxlLWp3dCBhaz1zcGFya2Rlc2s4MDAwMDAwMDAwMDE7ZXhwPTMzMTIzMzQxOTE7YWxnbz1obWFjLXNoYTI1NjtzaWc9K3RXNE41b3Q2bVVmcS84MnZoSkk4R09WcVNSQ3V0bUladEFnd0lJdlhFMD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编译过程的不同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由于每次执行动态JSP页面时，JSP Container都需要对其进行自动编译，因此效率低于Servlet的执行效率。而Servlet在编译完成后，不需要再次编译，可以直接获取及输出动态内容，执行效率较高。</a:t>
            </a:r>
            <a:endParaRPr lang="en-US" sz="1440" dirty="0"/>
          </a:p>
        </p:txBody>
      </p:sp>
      <p:pic>
        <p:nvPicPr>
          <p:cNvPr id="9" name="Image 2" descr="https://sgw-dx.xf-yun.com/api/v1/sparkdesk/_17355341948636c8d6d89c15f42faad594d26e17ae1b2.jpg?authorization=c2ltcGxlLWp3dCBhaz1zcGFya2Rlc2s4MDAwMDAwMDAwMDE7ZXhwPTMzMTIzMzQxOTQ7YWxnbz1obWFjLXNoYTI1NjtzaWc9R1RZMGdFVHRRMjlpK3kwQUJGZjdqTFRVaWcyS0loeGdNd0RFTC9lTCtiWT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执行速度的对比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Servlet更适合处理流程控制和业务逻辑，因为它是在Java代码中嵌入HTML代码。而JSP则适合页面显示，因为它是在HTML中嵌入Java代码，这使得它在处理动态网页内容时更为方便。</a:t>
            </a:r>
            <a:endParaRPr lang="en-US" sz="144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编写第一个Servlet程序</a:t>
            </a:r>
            <a:endParaRPr lang="en-US" sz="144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-191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6849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-191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编写第一个Servlet程序</a:t>
            </a:r>
            <a:endParaRPr lang="en-US" sz="1440" dirty="0"/>
          </a:p>
        </p:txBody>
      </p:sp>
      <p:pic>
        <p:nvPicPr>
          <p:cNvPr id="5" name="Image 0" descr="https://sgw-dx.xf-yun.com/api/v1/sparkdesk/_19270024616_jWr39P1735538381279-05526186632749153.png?authorization=c2ltcGxlLWp3dCBhaz1zcGFya2Rlc2s4MDAwMDAwMDAwMDE7ZXhwPTMzMTIzMzgzNzc7YWxnbz1obWFjLXNoYTI1NjtzaWc9Mk42TkxKS3ZjRHBtUGpNSFFFK3RqL28wY3BOTEpuZjNoLzVFMjUrUG5KUT0=&amp;x_location=7YfmxI7B7uKO7jlRxIftd60Zg5D="/>
          <p:cNvPicPr>
            <a:picLocks noChangeAspect="1"/>
          </p:cNvPicPr>
          <p:nvPr/>
        </p:nvPicPr>
        <p:blipFill>
          <a:blip r:embed="rId4"/>
          <a:srcRect t="990"/>
          <a:stretch/>
        </p:blipFill>
        <p:spPr>
          <a:xfrm>
            <a:off x="968305" y="803642"/>
            <a:ext cx="7342976" cy="42559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探索Servlet生命周期</a:t>
            </a:r>
            <a:endParaRPr lang="en-US" sz="144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初始化过程</a:t>
            </a:r>
            <a:endParaRPr lang="en-US" sz="1440" dirty="0"/>
          </a:p>
        </p:txBody>
      </p:sp>
      <p:pic>
        <p:nvPicPr>
          <p:cNvPr id="3" name="Image 0" descr="https://sgw-dx.xf-yun.com/api/v1/sparkdesk/_173553418853720b3689a499045cdace6bbc8a277029d.jpg?authorization=c2ltcGxlLWp3dCBhaz1zcGFya2Rlc2s4MDAwMDAwMDAwMDE7ZXhwPTMzMTIzMzQxODg7YWxnbz1obWFjLXNoYTI1NjtzaWc9eU1OMVdNdGYxZjRXTWVRb2VPcFptRkFVUXN5QUZXYzh4NGdLYjNuaEI5ND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init()方法的执行时机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init()方法的主要作用是进行Servlet的初始化工作，包括设置必要的配置信息、打开资源等。一旦完成初始化，Servlet便处于“已初始化”状态，准备处理客户端请求。</a:t>
            </a:r>
            <a:endParaRPr lang="en-US" sz="1440" dirty="0"/>
          </a:p>
        </p:txBody>
      </p:sp>
      <p:pic>
        <p:nvPicPr>
          <p:cNvPr id="6" name="Image 1" descr="https://sgw-dx.xf-yun.com/api/v1/sparkdesk/_1735534191320d693248197d141ff94a597a9b2b7211c.jpg?authorization=c2ltcGxlLWp3dCBhaz1zcGFya2Rlc2s4MDAwMDAwMDAwMDE7ZXhwPTMzMTIzMzQxOTE7YWxnbz1obWFjLXNoYTI1NjtzaWc9cVJud3M5dVBXZXpFWlR4UlVTYmRLU2ErcjczeGViVGd3TkpIaGdNUFd4MD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init()方法的作用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如果init()方法在执行过程中遇到错误，将抛出ServletException异常。此时，Servlet对象会被垃圾回收器回收，不会继续处理任何请求，确保系统的稳定性和安全性。</a:t>
            </a:r>
            <a:endParaRPr lang="en-US" sz="1440" dirty="0"/>
          </a:p>
        </p:txBody>
      </p:sp>
      <p:pic>
        <p:nvPicPr>
          <p:cNvPr id="9" name="Image 2" descr="https://sgw-dx.xf-yun.com/api/v1/sparkdesk/_1735534194060448ce48b451849e7b11ea84dadb62954.jpg?authorization=c2ltcGxlLWp3dCBhaz1zcGFya2Rlc2s4MDAwMDAwMDAwMDE7ZXhwPTMzMTIzMzQxOTQ7YWxnbz1obWFjLXNoYTI1NjtzaWc9a3ZvUXJ4L2N1TTdnano4T2RvMi9GYUM4cmF6RW9MMW5mY1g4ME9uaVkydz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init()方法的异常处理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在Servlet生命周期中，init()方法仅在服务器装入Servlet时执行一次，无论是启动服务器还是客户端首次访问Servlet时。此方法用于初始化Servlet实例，确保每个实例只被初始化一次。</a:t>
            </a:r>
            <a:endParaRPr lang="en-US" sz="144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服务阶段任务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 rot="-366000">
            <a:off x="639861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79498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6789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756803" y="1121591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 rot="-366000">
            <a:off x="3346704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386341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623632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72790" y="1126163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Shape 9"/>
          <p:cNvSpPr/>
          <p:nvPr/>
        </p:nvSpPr>
        <p:spPr>
          <a:xfrm rot="-366000">
            <a:off x="6053547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093184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330475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170489" y="1121591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79498" y="1667126"/>
            <a:ext cx="2449397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识别需求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807514" y="1988925"/>
            <a:ext cx="219456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在服务阶段任务的起始点，关键在于深入理解并明确客户的具体需求和期望。这一步骤是确保后续服务活动能够精准对接客户需求的基础，涉及与客户的密切沟通和需求分析。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386341" y="1667126"/>
            <a:ext cx="2449397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规划任务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514357" y="1988925"/>
            <a:ext cx="219456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根据已识别的需求，制定详尽的服务计划至关重要。这包括确定所需资源、设定时间表以及预期成果，旨在通过周密的计划安排，确保服务过程高效有序，满足既定目标。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6093184" y="1667126"/>
            <a:ext cx="2449397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执行与监控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21200" y="1988925"/>
            <a:ext cx="2194560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按照既定计划执行服务任务的同时，持续监控进度和质量是不可或缺的环节。这不仅涉及到任务的实际执行，还包括对执行情况的实时跟踪和评估，以确保服务按质按时完成，及时调整应对可能出现的问题。</a:t>
            </a:r>
            <a:endParaRPr lang="en-US" sz="144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销毁机制</a:t>
            </a:r>
            <a:endParaRPr lang="en-US" sz="1440" dirty="0"/>
          </a:p>
        </p:txBody>
      </p:sp>
      <p:pic>
        <p:nvPicPr>
          <p:cNvPr id="3" name="Image 0" descr="https://sgw-dx.xf-yun.com/api/v1/sparkdesk/_173553419880357788e5f952d4cf9938d09dee056cae7.jpg?authorization=c2ltcGxlLWp3dCBhaz1zcGFya2Rlc2s4MDAwMDAwMDAwMDE7ZXhwPTMzMTIzMzQxOTg7YWxnbz1obWFjLXNoYTI1NjtzaWc9OGhsdEVPalhHRWpQUjQ2d2Z6ZEl6bmRxaWk3TWoxTVdDTkpVbXc2S3dOMD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销毁方法概述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`destroy()`方法的主要作用是进行资源清理工作，如关闭数据库连接、停止后台线程等，以确保应用程序的稳定性和性能。</a:t>
            </a:r>
            <a:endParaRPr lang="en-US" sz="1440" dirty="0"/>
          </a:p>
        </p:txBody>
      </p:sp>
      <p:pic>
        <p:nvPicPr>
          <p:cNvPr id="6" name="Image 1" descr="https://sgw-dx.xf-yun.com/api/v1/sparkdesk/_173553420202790fe8e9fb0bd400788073d79be7530df.jpg?authorization=c2ltcGxlLWp3dCBhaz1zcGFya2Rlc2s4MDAwMDAwMDAwMDE7ZXhwPTMzMTIzMzQyMDI7YWxnbz1obWFjLXNoYTI1NjtzaWc9eVRYcE9VaTZ5VkowVVhXRyszSTNIWWJZaWVkcFNqdldSZmg3N2JELy84WT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`destroy()`方法的作用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在提供的文档片段中，`destroy()`方法被重写为：`@Override public void destroy() { System.out.println("销毁Servlet"); }`，这段代码会在Servlet被销毁时执行，输出"销毁Servlet"到控制台。</a:t>
            </a:r>
            <a:endParaRPr lang="en-US" sz="1440" dirty="0"/>
          </a:p>
        </p:txBody>
      </p:sp>
      <p:pic>
        <p:nvPicPr>
          <p:cNvPr id="9" name="Image 2" descr="https://sgw-dx.xf-yun.com/api/v1/sparkdesk/_17355342047471ea9e2d84d6e4b28b99c79074ddf8508.jpg?authorization=c2ltcGxlLWp3dCBhaz1zcGFya2Rlc2s4MDAwMDAwMDAwMDE7ZXhwPTMzMTIzMzQyMDQ7YWxnbz1obWFjLXNoYTI1NjtzaWc9TGJKZVlLbmJzOFdMb0QvZlN6c2JkektZWlRlQklFVjYwUmo4clhORkNoND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`destroy()`方法的实现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在Servlet中，销毁机制是通过`destroy()`方法实现的。当Servlet容器决定卸载一个Servlet实例时，会调用这个方法。</a:t>
            </a:r>
            <a:endParaRPr lang="en-US" sz="144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运用Servlet常用API接口</a:t>
            </a:r>
            <a:endParaRPr lang="en-US" sz="14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2768" y="464456"/>
            <a:ext cx="3210076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672768" y="725072"/>
            <a:ext cx="940532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94146" y="15023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940788" y="14565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308911" y="1502312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755553" y="14565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494298" y="21308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Servlet概述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940940" y="20850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5308790" y="21308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编写第一个Servlet程序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4755432" y="20850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1494225" y="2759307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探索Servlet生命周期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940867" y="2713587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308790" y="2759307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运用Servlet常用API接口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4755432" y="2713587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494035" y="338780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Servlet开发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940677" y="334208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5308790" y="338780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使用Servlet过滤器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4755432" y="334208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1481990" y="408818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使用Servlet监听器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928633" y="404246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22" name="Text 20"/>
          <p:cNvSpPr/>
          <p:nvPr/>
        </p:nvSpPr>
        <p:spPr>
          <a:xfrm>
            <a:off x="5296756" y="4088180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23" name="Text 21"/>
          <p:cNvSpPr/>
          <p:nvPr/>
        </p:nvSpPr>
        <p:spPr>
          <a:xfrm>
            <a:off x="4743398" y="404246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Servlet实现相关的Servlet接口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312725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682112" y="1165609"/>
            <a:ext cx="0" cy="567089"/>
          </a:xfrm>
          <a:custGeom>
            <a:avLst/>
            <a:gdLst/>
            <a:ahLst/>
            <a:cxnLst/>
            <a:rect l="l" t="t" r="r" b="b"/>
            <a:pathLst>
              <a:path h="567089">
                <a:moveTo>
                  <a:pt x="0" y="0"/>
                </a:moveTo>
                <a:moveTo>
                  <a:pt x="0" y="0"/>
                </a:moveTo>
                <a:lnTo>
                  <a:pt x="0" y="567089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03581" y="1930210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84165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Text 5"/>
          <p:cNvSpPr/>
          <p:nvPr/>
        </p:nvSpPr>
        <p:spPr>
          <a:xfrm>
            <a:off x="1409546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66877" y="2115834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Servlet接口定义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466877" y="2455328"/>
            <a:ext cx="2430470" cy="144475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Servlet接口是Java EE中用于开发Web应用程序的核心接口，它定义了五个基本方法，包括初始化、服务处理、销毁以及获取配置和信息的方法，为Servlet的生命周期管理提供了标准。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572000" y="1165034"/>
            <a:ext cx="0" cy="286867"/>
          </a:xfrm>
          <a:custGeom>
            <a:avLst/>
            <a:gdLst/>
            <a:ahLst/>
            <a:cxnLst/>
            <a:rect l="l" t="t" r="r" b="b"/>
            <a:pathLst>
              <a:path h="286867">
                <a:moveTo>
                  <a:pt x="0" y="0"/>
                </a:moveTo>
                <a:moveTo>
                  <a:pt x="0" y="0"/>
                </a:moveTo>
                <a:lnTo>
                  <a:pt x="0" y="28686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/>
        </p:nvSpPr>
        <p:spPr>
          <a:xfrm>
            <a:off x="3193369" y="1649412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774053" y="1367777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4299434" y="1295540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3356765" y="1835036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GenericServlet抽象类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3356765" y="2174531"/>
            <a:ext cx="2430470" cy="144475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GenericServlet是一个通用的Servlet实现，它实现了Servlet接口和ServletConfig接口，通过继承这个抽象类，开发者只需关注于实现`service()`方法，简化了Servlet的开发过程。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7461888" y="1165301"/>
            <a:ext cx="0" cy="567397"/>
          </a:xfrm>
          <a:custGeom>
            <a:avLst/>
            <a:gdLst/>
            <a:ahLst/>
            <a:cxnLst/>
            <a:rect l="l" t="t" r="r" b="b"/>
            <a:pathLst>
              <a:path h="567397">
                <a:moveTo>
                  <a:pt x="0" y="0"/>
                </a:moveTo>
                <a:moveTo>
                  <a:pt x="0" y="0"/>
                </a:moveTo>
                <a:lnTo>
                  <a:pt x="0" y="56739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7" name="Shape 15"/>
          <p:cNvSpPr/>
          <p:nvPr/>
        </p:nvSpPr>
        <p:spPr>
          <a:xfrm>
            <a:off x="6083503" y="1929754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663941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9" name="Text 17"/>
          <p:cNvSpPr/>
          <p:nvPr/>
        </p:nvSpPr>
        <p:spPr>
          <a:xfrm>
            <a:off x="7189322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46653" y="2115834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HttpServlet抽象类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6246653" y="2455328"/>
            <a:ext cx="2430470" cy="144475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HttpServlet专门针对HTTP协议设计，继承自GenericServlet，它为HTTP请求的7种方法提供了具体的实现，使得开发者能够根据不同的HTTP请求类型编写相应的处理逻辑。</a:t>
            </a:r>
            <a:endParaRPr lang="en-US" sz="1440" dirty="0"/>
          </a:p>
        </p:txBody>
      </p:sp>
      <p:sp>
        <p:nvSpPr>
          <p:cNvPr id="22" name="Shape 20"/>
          <p:cNvSpPr/>
          <p:nvPr/>
        </p:nvSpPr>
        <p:spPr>
          <a:xfrm>
            <a:off x="4572000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与请求和响应相关的接口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2743200" y="1025863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ServletRequest接口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2743200" y="1368172"/>
            <a:ext cx="365760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ServletRequest接口是Java Servlet API中的核心接口之一，用于封装客户端的请求数据。当用户发送请求时，容器会创建一个ServletRequest对象，该对象包含了请求的所有信息，如参数、头信息等。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22708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HttpServletRequest接口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22708" y="2899468"/>
            <a:ext cx="3657600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HttpServletRequest接口继承自ServletRequest接口，专门用于处理HTTP请求。它提供了获取上下文路径、cookies、HTTP请求方法、查询字符串、请求URI、重定向URL、Servlet路径以及与请求关联的HttpSession对象等常用方法。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963692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ServletResponse接口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963692" y="2899468"/>
            <a:ext cx="365760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ServletResponse接口是Java Servlet API中的另一个核心接口，用于封装服务器的响应数据。当用户发送请求时，容器会创建一个ServletResponse对象，该对象包含了响应的所有信息，如状态码、头信息等。</a:t>
            </a:r>
            <a:endParaRPr lang="en-US" sz="144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Servlet上下文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5510252" y="2264253"/>
            <a:ext cx="2689524" cy="445315"/>
          </a:xfrm>
          <a:custGeom>
            <a:avLst/>
            <a:gdLst/>
            <a:ahLst/>
            <a:cxnLst/>
            <a:rect l="l" t="t" r="r" b="b"/>
            <a:pathLst>
              <a:path w="2689524" h="445315">
                <a:moveTo>
                  <a:pt x="0" y="0"/>
                </a:moveTo>
                <a:moveTo>
                  <a:pt x="0" y="0"/>
                </a:moveTo>
                <a:lnTo>
                  <a:pt x="2689524" y="0"/>
                </a:lnTo>
                <a:lnTo>
                  <a:pt x="2689524" y="445315"/>
                </a:lnTo>
                <a:lnTo>
                  <a:pt x="0" y="445315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4" name="Shape 2"/>
          <p:cNvSpPr/>
          <p:nvPr/>
        </p:nvSpPr>
        <p:spPr>
          <a:xfrm rot="-8100000">
            <a:off x="7748355" y="2055442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5" name="Shape 3"/>
          <p:cNvSpPr/>
          <p:nvPr/>
        </p:nvSpPr>
        <p:spPr>
          <a:xfrm>
            <a:off x="512622" y="1319563"/>
            <a:ext cx="7687154" cy="576734"/>
          </a:xfrm>
          <a:custGeom>
            <a:avLst/>
            <a:gdLst/>
            <a:ahLst/>
            <a:cxnLst/>
            <a:rect l="l" t="t" r="r" b="b"/>
            <a:pathLst>
              <a:path w="7687154" h="576734">
                <a:moveTo>
                  <a:pt x="0" y="0"/>
                </a:moveTo>
                <a:moveTo>
                  <a:pt x="0" y="0"/>
                </a:moveTo>
                <a:lnTo>
                  <a:pt x="7687154" y="0"/>
                </a:lnTo>
                <a:lnTo>
                  <a:pt x="7687154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6" name="Shape 4"/>
          <p:cNvSpPr/>
          <p:nvPr/>
        </p:nvSpPr>
        <p:spPr>
          <a:xfrm rot="-8100000">
            <a:off x="7739211" y="124217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7730067" y="1610126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Shape 6"/>
          <p:cNvSpPr/>
          <p:nvPr/>
        </p:nvSpPr>
        <p:spPr>
          <a:xfrm>
            <a:off x="521766" y="1903939"/>
            <a:ext cx="2511105" cy="1953974"/>
          </a:xfrm>
          <a:custGeom>
            <a:avLst/>
            <a:gdLst/>
            <a:ahLst/>
            <a:cxnLst/>
            <a:rect l="l" t="t" r="r" b="b"/>
            <a:pathLst>
              <a:path w="2511105" h="1953974">
                <a:moveTo>
                  <a:pt x="0" y="0"/>
                </a:moveTo>
                <a:moveTo>
                  <a:pt x="0" y="0"/>
                </a:moveTo>
                <a:lnTo>
                  <a:pt x="2511105" y="0"/>
                </a:lnTo>
                <a:lnTo>
                  <a:pt x="2511105" y="1953974"/>
                </a:lnTo>
                <a:lnTo>
                  <a:pt x="0" y="1953974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030749" y="2264253"/>
            <a:ext cx="2488647" cy="1908355"/>
          </a:xfrm>
          <a:custGeom>
            <a:avLst/>
            <a:gdLst/>
            <a:ahLst/>
            <a:cxnLst/>
            <a:rect l="l" t="t" r="r" b="b"/>
            <a:pathLst>
              <a:path w="2488647" h="1908355">
                <a:moveTo>
                  <a:pt x="0" y="0"/>
                </a:moveTo>
                <a:moveTo>
                  <a:pt x="0" y="0"/>
                </a:moveTo>
                <a:lnTo>
                  <a:pt x="2488647" y="0"/>
                </a:lnTo>
                <a:lnTo>
                  <a:pt x="2488647" y="1908355"/>
                </a:lnTo>
                <a:lnTo>
                  <a:pt x="0" y="1908355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519396" y="2709569"/>
            <a:ext cx="2591353" cy="1682799"/>
          </a:xfrm>
          <a:custGeom>
            <a:avLst/>
            <a:gdLst/>
            <a:ahLst/>
            <a:cxnLst/>
            <a:rect l="l" t="t" r="r" b="b"/>
            <a:pathLst>
              <a:path w="2591353" h="1682799">
                <a:moveTo>
                  <a:pt x="0" y="0"/>
                </a:moveTo>
                <a:moveTo>
                  <a:pt x="0" y="0"/>
                </a:moveTo>
                <a:lnTo>
                  <a:pt x="2591353" y="0"/>
                </a:lnTo>
                <a:lnTo>
                  <a:pt x="2591353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02401" y="1406762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Servlet上下文定义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12622" y="1903939"/>
            <a:ext cx="2501961" cy="19751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Servlet上下文是Java Servlet API中提供的一个接口，用于表示运行在Java虚拟机中的Web应用程序的上下文。它允许Servlet与其容器进行通信，例如获取文件的MIME类型、转发请求或向日志文件中写入信息。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3023999" y="2264253"/>
            <a:ext cx="2486254" cy="257860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ServletContext对象可以通过两种方式获得：一是通过ServletConfig对象的getServletContext()方法得到；二是通过GenericServlet类的getServletContext()方法得到。这两种方式都可以让开发者方便地访问到Servlet上下文。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510252" y="2307233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Servlet上下文的作用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5519396" y="2709569"/>
            <a:ext cx="2501961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Servlet上下文在Web应用程序加载时创建，作为Web应用程序运行时的表示。这个对象可以被应用程序中的所有Servlet访问，从而实现了Servlet之间的数据共享和交互。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3023727" y="1687519"/>
            <a:ext cx="5176049" cy="576734"/>
          </a:xfrm>
          <a:custGeom>
            <a:avLst/>
            <a:gdLst/>
            <a:ahLst/>
            <a:cxnLst/>
            <a:rect l="l" t="t" r="r" b="b"/>
            <a:pathLst>
              <a:path w="5176049" h="576734">
                <a:moveTo>
                  <a:pt x="0" y="0"/>
                </a:moveTo>
                <a:moveTo>
                  <a:pt x="0" y="0"/>
                </a:moveTo>
                <a:lnTo>
                  <a:pt x="5176049" y="0"/>
                </a:lnTo>
                <a:lnTo>
                  <a:pt x="5176049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7" name="Text 15"/>
          <p:cNvSpPr/>
          <p:nvPr/>
        </p:nvSpPr>
        <p:spPr>
          <a:xfrm>
            <a:off x="3014583" y="1774718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Servlet上下文获取方式</a:t>
            </a:r>
            <a:endParaRPr lang="en-US" sz="144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请求转发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628670" y="1166816"/>
            <a:ext cx="5117610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通过ServletContext对象获取RequestDispatcher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628670" y="1463400"/>
            <a:ext cx="7508023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使用ServletContext对象的getRequestDispatcher(String path)方法，开发者可以根据指定的路径获取一个RequestDispatcher实例，用于在服务器内部转发请求。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628670" y="2194776"/>
            <a:ext cx="5212080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通过HttpServletRequest对象获取RequestDispatcher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628670" y="2499415"/>
            <a:ext cx="7508023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利用HttpServletRequest对象的getRequestDispatcher(String path)方法，可以直接根据请求的上下文获取RequestDispatcher，便于实现请求的内部跳转。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628670" y="3230775"/>
            <a:ext cx="5212080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通过ServletConfig对象获取RequestDispatcher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628670" y="3527215"/>
            <a:ext cx="7508023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通过ServletConfig对象的getServletContext().getRequestDispatcher(String path)方法，可以在Servlet初始化时获取RequestDispatcher，为后续的请求转发做准备。</a:t>
            </a:r>
            <a:endParaRPr lang="en-US" sz="144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Servlet开发</a:t>
            </a:r>
            <a:endParaRPr lang="en-US" sz="144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931010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637864" y="1138754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27162" y="1138754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537280" y="1093034"/>
            <a:ext cx="543006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2651634" y="2666540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2640931" y="2666540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Text 7"/>
          <p:cNvSpPr/>
          <p:nvPr/>
        </p:nvSpPr>
        <p:spPr>
          <a:xfrm>
            <a:off x="2552583" y="2620820"/>
            <a:ext cx="566988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767525" y="1144931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4756823" y="1144931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2" name="Text 10"/>
          <p:cNvSpPr/>
          <p:nvPr/>
        </p:nvSpPr>
        <p:spPr>
          <a:xfrm>
            <a:off x="4659330" y="1093034"/>
            <a:ext cx="59096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3299836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4" name="Shape 12"/>
          <p:cNvSpPr/>
          <p:nvPr/>
        </p:nvSpPr>
        <p:spPr>
          <a:xfrm>
            <a:off x="5656511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5" name="Text 13"/>
          <p:cNvSpPr/>
          <p:nvPr/>
        </p:nvSpPr>
        <p:spPr>
          <a:xfrm>
            <a:off x="1132554" y="966385"/>
            <a:ext cx="329184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init()方法的执行时机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132554" y="1313239"/>
            <a:ext cx="329184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init()方法是在服务器装入Servlet时执行的，它仅执行一次。这意味着无论有多少客户端访问Servlet，init()方法都不会重复执行。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196290" y="2539757"/>
            <a:ext cx="329176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init()方法的配置方式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196215" y="2886683"/>
            <a:ext cx="329184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可以配置服务器，以在启动服务器或客户端首次访问Servlet时装入Servlet。这种配置方式使得init()方法可以在需要的时候被调用。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5314241" y="966385"/>
            <a:ext cx="3292479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init()方法的作用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5314880" y="1313239"/>
            <a:ext cx="329184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init()方法主要用于初始化Servlet的资源，如数据库连接、文件系统等。这些资源在Servlet的生命周期中只会被初始化一次。</a:t>
            </a:r>
            <a:endParaRPr lang="en-US" sz="144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service()方法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5510252" y="2264253"/>
            <a:ext cx="2689524" cy="445315"/>
          </a:xfrm>
          <a:custGeom>
            <a:avLst/>
            <a:gdLst/>
            <a:ahLst/>
            <a:cxnLst/>
            <a:rect l="l" t="t" r="r" b="b"/>
            <a:pathLst>
              <a:path w="2689524" h="445315">
                <a:moveTo>
                  <a:pt x="0" y="0"/>
                </a:moveTo>
                <a:moveTo>
                  <a:pt x="0" y="0"/>
                </a:moveTo>
                <a:lnTo>
                  <a:pt x="2689524" y="0"/>
                </a:lnTo>
                <a:lnTo>
                  <a:pt x="2689524" y="445315"/>
                </a:lnTo>
                <a:lnTo>
                  <a:pt x="0" y="445315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4" name="Shape 2"/>
          <p:cNvSpPr/>
          <p:nvPr/>
        </p:nvSpPr>
        <p:spPr>
          <a:xfrm rot="-8100000">
            <a:off x="7748355" y="2055442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5" name="Shape 3"/>
          <p:cNvSpPr/>
          <p:nvPr/>
        </p:nvSpPr>
        <p:spPr>
          <a:xfrm>
            <a:off x="512622" y="1319563"/>
            <a:ext cx="7687154" cy="576734"/>
          </a:xfrm>
          <a:custGeom>
            <a:avLst/>
            <a:gdLst/>
            <a:ahLst/>
            <a:cxnLst/>
            <a:rect l="l" t="t" r="r" b="b"/>
            <a:pathLst>
              <a:path w="7687154" h="576734">
                <a:moveTo>
                  <a:pt x="0" y="0"/>
                </a:moveTo>
                <a:moveTo>
                  <a:pt x="0" y="0"/>
                </a:moveTo>
                <a:lnTo>
                  <a:pt x="7687154" y="0"/>
                </a:lnTo>
                <a:lnTo>
                  <a:pt x="7687154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6" name="Shape 4"/>
          <p:cNvSpPr/>
          <p:nvPr/>
        </p:nvSpPr>
        <p:spPr>
          <a:xfrm rot="-8100000">
            <a:off x="7739211" y="124217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7730067" y="1610126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Shape 6"/>
          <p:cNvSpPr/>
          <p:nvPr/>
        </p:nvSpPr>
        <p:spPr>
          <a:xfrm>
            <a:off x="521766" y="1903939"/>
            <a:ext cx="2511105" cy="1682799"/>
          </a:xfrm>
          <a:custGeom>
            <a:avLst/>
            <a:gdLst/>
            <a:ahLst/>
            <a:cxnLst/>
            <a:rect l="l" t="t" r="r" b="b"/>
            <a:pathLst>
              <a:path w="2511105" h="1682799">
                <a:moveTo>
                  <a:pt x="0" y="0"/>
                </a:moveTo>
                <a:moveTo>
                  <a:pt x="0" y="0"/>
                </a:moveTo>
                <a:lnTo>
                  <a:pt x="2511105" y="0"/>
                </a:lnTo>
                <a:lnTo>
                  <a:pt x="2511105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030749" y="2264253"/>
            <a:ext cx="2488647" cy="1809347"/>
          </a:xfrm>
          <a:custGeom>
            <a:avLst/>
            <a:gdLst/>
            <a:ahLst/>
            <a:cxnLst/>
            <a:rect l="l" t="t" r="r" b="b"/>
            <a:pathLst>
              <a:path w="2488647" h="1809347">
                <a:moveTo>
                  <a:pt x="0" y="0"/>
                </a:moveTo>
                <a:moveTo>
                  <a:pt x="0" y="0"/>
                </a:moveTo>
                <a:lnTo>
                  <a:pt x="2488647" y="0"/>
                </a:lnTo>
                <a:lnTo>
                  <a:pt x="2488647" y="1809347"/>
                </a:lnTo>
                <a:lnTo>
                  <a:pt x="0" y="1809347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519396" y="2709569"/>
            <a:ext cx="2591353" cy="1682799"/>
          </a:xfrm>
          <a:custGeom>
            <a:avLst/>
            <a:gdLst/>
            <a:ahLst/>
            <a:cxnLst/>
            <a:rect l="l" t="t" r="r" b="b"/>
            <a:pathLst>
              <a:path w="2591353" h="1682799">
                <a:moveTo>
                  <a:pt x="0" y="0"/>
                </a:moveTo>
                <a:moveTo>
                  <a:pt x="0" y="0"/>
                </a:moveTo>
                <a:lnTo>
                  <a:pt x="2591353" y="0"/>
                </a:lnTo>
                <a:lnTo>
                  <a:pt x="2591353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02401" y="1406762"/>
            <a:ext cx="2430470" cy="4078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service()方法的核心作用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512622" y="1864695"/>
            <a:ext cx="2501961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`service()`方法是Servlet的核心，负责处理所有客户端请求。每当用户请求一个HttpServlet对象时，该方法被调用，接收`ServletRequest`和`ServletResponse`作为参数。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3017435" y="2264253"/>
            <a:ext cx="2501961" cy="19751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容器接收到针对HttpServlet对象的请求后，首先调用公共的`service()`方法，然后将参数类型转换为`HttpServletRequest`和`HttpServletResponse`，最后根据请求方法调用相应的`doGet()`, `doPost()`等方法。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466535" y="2307233"/>
            <a:ext cx="2733921" cy="4078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400" b="1" dirty="0" err="1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</a:rPr>
              <a:t>编写HttpServlet派生类的建议</a:t>
            </a:r>
            <a:endParaRPr lang="en-US" sz="1400" b="1" dirty="0">
              <a:solidFill>
                <a:srgbClr val="FFFFFF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519396" y="2709569"/>
            <a:ext cx="2501961" cy="120700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在编写`HttpServlet`派生类时，通常不需要覆盖`service()`方法，而是重写相应的`doGet()`, `doPost()`等方法，以实现特定的业务逻辑。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3023727" y="1687519"/>
            <a:ext cx="5176049" cy="576734"/>
          </a:xfrm>
          <a:custGeom>
            <a:avLst/>
            <a:gdLst/>
            <a:ahLst/>
            <a:cxnLst/>
            <a:rect l="l" t="t" r="r" b="b"/>
            <a:pathLst>
              <a:path w="5176049" h="576734">
                <a:moveTo>
                  <a:pt x="0" y="0"/>
                </a:moveTo>
                <a:moveTo>
                  <a:pt x="0" y="0"/>
                </a:moveTo>
                <a:lnTo>
                  <a:pt x="5176049" y="0"/>
                </a:lnTo>
                <a:lnTo>
                  <a:pt x="5176049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7" name="Text 15"/>
          <p:cNvSpPr/>
          <p:nvPr/>
        </p:nvSpPr>
        <p:spPr>
          <a:xfrm>
            <a:off x="3014583" y="1774718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400" b="1" dirty="0" err="1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</a:rPr>
              <a:t>服务方法的调用流程</a:t>
            </a:r>
            <a:endParaRPr lang="en-US" sz="1400" b="1" dirty="0">
              <a:solidFill>
                <a:srgbClr val="FFFFFF"/>
              </a:solidFill>
              <a:latin typeface="Microsoft Yahe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destroy()方法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2743200" y="1025863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destroy()方法的作用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2743200" y="1368172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destroy()方法是Servlet生命周期中的一部分，它在Servlet对象从Servlet容器中移除时被调用。这个方法仅执行一次，用于释放Servlet占用的资源。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22708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destroy()方法的执行时机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22708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当服务器停止且卸载Servlet时，会执行destroy()方法。在执行destroy()方法之前，需要确保由service()方法产生的其他线程已经终止或完成。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963692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destroy()方法的重要性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963692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destroy()方法对于Servlet来说非常重要，因为它可以确保在Servlet被销毁前，所有的资源都被正确释放，避免内存泄漏等问题的发生。</a:t>
            </a:r>
            <a:endParaRPr lang="en-US" sz="144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使用Servlet过滤器</a:t>
            </a:r>
            <a:endParaRPr lang="en-US" sz="144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使用Servlet过滤器</a:t>
            </a:r>
            <a:endParaRPr lang="en-US" sz="1440" dirty="0"/>
          </a:p>
        </p:txBody>
      </p:sp>
      <p:pic>
        <p:nvPicPr>
          <p:cNvPr id="5" name="Image 0" descr="https://sgw-dx.xf-yun.com/api/v1/sparkdesk/_19270024616_WsKgXe1735539127085-05755332437135849.png?authorization=c2ltcGxlLWp3dCBhaz1zcGFya2Rlc2s4MDAwMDAwMDAwMDE7ZXhwPTMzMTIzMzkxMjI7YWxnbz1obWFjLXNoYTI1NjtzaWc9MmpqekRuTXBKblFCQlJqU2ZyVUwzN3RWYzJaUk1WbDlmaEgweTZYQlVhZ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48" y="792829"/>
            <a:ext cx="4692978" cy="4224123"/>
          </a:xfrm>
          <a:prstGeom prst="rect">
            <a:avLst/>
          </a:prstGeom>
        </p:spPr>
      </p:pic>
      <p:pic>
        <p:nvPicPr>
          <p:cNvPr id="6" name="Image 1" descr="https://sgw-dx.xf-yun.com/api/v1/sparkdesk/_19270024616_AACXOw1735539143881-07958580814857903.png?authorization=c2ltcGxlLWp3dCBhaz1zcGFya2Rlc2s4MDAwMDAwMDAwMDE7ZXhwPTMzMTIzMzkxMzk7YWxnbz1obWFjLXNoYTI1NjtzaWc9d3JCdUc3Ui9VMytzN1ZBSGtFL3V4dFJ4d1krZ25ubzdtMGo4a21TZk92V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7026" y="792829"/>
            <a:ext cx="4037241" cy="2346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使用Servlet监听器</a:t>
            </a:r>
            <a:endParaRPr lang="en-US" sz="144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监听ServletContext域的创建和销毁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47956" y="1929366"/>
            <a:ext cx="8248087" cy="2346713"/>
          </a:xfrm>
          <a:custGeom>
            <a:avLst/>
            <a:gdLst/>
            <a:ahLst/>
            <a:cxnLst/>
            <a:rect l="l" t="t" r="r" b="b"/>
            <a:pathLst>
              <a:path w="8248087" h="2346713">
                <a:moveTo>
                  <a:pt x="293339" y="0"/>
                </a:moveTo>
                <a:moveTo>
                  <a:pt x="293339" y="0"/>
                </a:moveTo>
                <a:lnTo>
                  <a:pt x="7954748" y="0"/>
                </a:lnTo>
                <a:quadBezTo>
                  <a:pt x="8248087" y="0"/>
                  <a:pt x="8248087" y="293339"/>
                </a:quadBezTo>
                <a:lnTo>
                  <a:pt x="8248087" y="2053374"/>
                </a:lnTo>
                <a:quadBezTo>
                  <a:pt x="8248087" y="2346713"/>
                  <a:pt x="7954748" y="2346713"/>
                </a:quadBezTo>
                <a:lnTo>
                  <a:pt x="293339" y="2346713"/>
                </a:lnTo>
                <a:quadBezTo>
                  <a:pt x="0" y="2346713"/>
                  <a:pt x="0" y="2053374"/>
                </a:quadBezTo>
                <a:lnTo>
                  <a:pt x="0" y="293339"/>
                </a:lnTo>
                <a:quadBezTo>
                  <a:pt x="0" y="0"/>
                  <a:pt x="293339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19050">
            <a:solidFill>
              <a:srgbClr val="005CC5"/>
            </a:solidFill>
            <a:prstDash val="solid"/>
          </a:ln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139" y="867420"/>
            <a:ext cx="914400" cy="91440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26739" y="867420"/>
            <a:ext cx="914400" cy="9144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636445" y="995436"/>
            <a:ext cx="784215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16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3"/>
          <p:cNvSpPr/>
          <p:nvPr/>
        </p:nvSpPr>
        <p:spPr>
          <a:xfrm>
            <a:off x="1745836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>
              <a:alpha val="80000"/>
            </a:srgbClr>
          </a:solidFill>
          <a:ln/>
        </p:spPr>
      </p:sp>
      <p:sp>
        <p:nvSpPr>
          <p:cNvPr id="8" name="Shape 4"/>
          <p:cNvSpPr/>
          <p:nvPr/>
        </p:nvSpPr>
        <p:spPr>
          <a:xfrm>
            <a:off x="1949699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Shape 5"/>
          <p:cNvSpPr/>
          <p:nvPr/>
        </p:nvSpPr>
        <p:spPr>
          <a:xfrm>
            <a:off x="2153562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>
              <a:alpha val="80000"/>
            </a:srgbClr>
          </a:solidFill>
          <a:ln/>
        </p:spPr>
      </p:sp>
      <p:sp>
        <p:nvSpPr>
          <p:cNvPr id="10" name="Text 6"/>
          <p:cNvSpPr/>
          <p:nvPr/>
        </p:nvSpPr>
        <p:spPr>
          <a:xfrm>
            <a:off x="825904" y="1909629"/>
            <a:ext cx="2430470" cy="6745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监听ServletContext域</a:t>
            </a:r>
            <a:endParaRPr lang="en-US" sz="14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  <a:cs typeface="Microsoft Yahei" pitchFamily="34" charset="-120"/>
            </a:endParaRPr>
          </a:p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的创建</a:t>
            </a:r>
            <a:endParaRPr lang="en-US" sz="1200" dirty="0"/>
          </a:p>
        </p:txBody>
      </p:sp>
      <p:sp>
        <p:nvSpPr>
          <p:cNvPr id="11" name="Text 7"/>
          <p:cNvSpPr/>
          <p:nvPr/>
        </p:nvSpPr>
        <p:spPr>
          <a:xfrm>
            <a:off x="825904" y="2448069"/>
            <a:ext cx="2430470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在Java Web应用中，通过实现ServletContextListener接口并重写contextInitialized方法，可以监听到ServletContext域的创建事件，从而进行初始化操作。</a:t>
            </a:r>
            <a:endParaRPr lang="en-US" sz="144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867420"/>
            <a:ext cx="914400" cy="914400"/>
          </a:xfrm>
          <a:prstGeom prst="rect">
            <a:avLst/>
          </a:prstGeom>
        </p:spPr>
      </p:pic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657600" y="867420"/>
            <a:ext cx="914400" cy="91440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4152608" y="995436"/>
            <a:ext cx="84985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16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5" name="Text 9"/>
          <p:cNvSpPr/>
          <p:nvPr/>
        </p:nvSpPr>
        <p:spPr>
          <a:xfrm>
            <a:off x="3356765" y="1909629"/>
            <a:ext cx="2430470" cy="6745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>
              <a:spcBef>
                <a:spcPts val="375"/>
              </a:spcBef>
            </a:pPr>
            <a:r>
              <a:rPr lang="en-US" sz="14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监听ServletContext域</a:t>
            </a:r>
            <a:endParaRPr lang="en-US" sz="14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  <a:p>
            <a:pPr algn="ctr">
              <a:spcBef>
                <a:spcPts val="375"/>
              </a:spcBef>
            </a:pPr>
            <a:r>
              <a:rPr lang="en-US" sz="14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的销毁</a:t>
            </a:r>
            <a:endParaRPr lang="en-US" sz="14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6" name="Text 10"/>
          <p:cNvSpPr/>
          <p:nvPr/>
        </p:nvSpPr>
        <p:spPr>
          <a:xfrm>
            <a:off x="3356765" y="2448069"/>
            <a:ext cx="243047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当Web应用停止或重新部署时，ServletContext域会被销毁。通过实现ServletContextListener接口并重写contextDestroyed方法，可以监听到这一事件，进行资源清理等操作。</a:t>
            </a:r>
            <a:endParaRPr lang="en-US" sz="1440" dirty="0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2861" y="867420"/>
            <a:ext cx="914400" cy="914400"/>
          </a:xfrm>
          <a:prstGeom prst="rect">
            <a:avLst/>
          </a:prstGeom>
        </p:spPr>
      </p:pic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188461" y="867420"/>
            <a:ext cx="914400" cy="91440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6676289" y="995436"/>
            <a:ext cx="817032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16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20" name="Text 12"/>
          <p:cNvSpPr/>
          <p:nvPr/>
        </p:nvSpPr>
        <p:spPr>
          <a:xfrm>
            <a:off x="5887626" y="1909629"/>
            <a:ext cx="2430470" cy="6745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algn="ctr">
              <a:spcBef>
                <a:spcPts val="375"/>
              </a:spcBef>
            </a:pPr>
            <a:r>
              <a:rPr lang="en-US" sz="14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ServletContextListener</a:t>
            </a:r>
            <a:endParaRPr lang="en-US" sz="14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  <a:p>
            <a:pPr algn="ctr">
              <a:spcBef>
                <a:spcPts val="375"/>
              </a:spcBef>
            </a:pPr>
            <a:r>
              <a:rPr lang="en-US" sz="14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的应用</a:t>
            </a:r>
            <a:endParaRPr lang="en-US" sz="14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21" name="Text 13"/>
          <p:cNvSpPr/>
          <p:nvPr/>
        </p:nvSpPr>
        <p:spPr>
          <a:xfrm>
            <a:off x="5887626" y="2448069"/>
            <a:ext cx="243047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ServletContextListener是Java Servlet规范中用于监听ServletContext生命周期事件的组件，它可以帮助开发者在Web应用启动和关闭时执行特定的代码逻辑。</a:t>
            </a:r>
            <a:endParaRPr lang="en-US" sz="1440" dirty="0"/>
          </a:p>
        </p:txBody>
      </p:sp>
      <p:sp>
        <p:nvSpPr>
          <p:cNvPr id="22" name="Shape 14"/>
          <p:cNvSpPr/>
          <p:nvPr/>
        </p:nvSpPr>
        <p:spPr>
          <a:xfrm>
            <a:off x="4276697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>
              <a:alpha val="80000"/>
            </a:srgbClr>
          </a:solidFill>
          <a:ln/>
        </p:spPr>
      </p:sp>
      <p:sp>
        <p:nvSpPr>
          <p:cNvPr id="23" name="Shape 15"/>
          <p:cNvSpPr/>
          <p:nvPr/>
        </p:nvSpPr>
        <p:spPr>
          <a:xfrm>
            <a:off x="4480560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24" name="Shape 16"/>
          <p:cNvSpPr/>
          <p:nvPr/>
        </p:nvSpPr>
        <p:spPr>
          <a:xfrm>
            <a:off x="4684423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>
              <a:alpha val="80000"/>
            </a:srgbClr>
          </a:solidFill>
          <a:ln/>
        </p:spPr>
      </p:sp>
      <p:sp>
        <p:nvSpPr>
          <p:cNvPr id="25" name="Shape 17"/>
          <p:cNvSpPr/>
          <p:nvPr/>
        </p:nvSpPr>
        <p:spPr>
          <a:xfrm>
            <a:off x="6807558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>
              <a:alpha val="80000"/>
            </a:srgbClr>
          </a:solidFill>
          <a:ln/>
        </p:spPr>
      </p:sp>
      <p:sp>
        <p:nvSpPr>
          <p:cNvPr id="26" name="Shape 18"/>
          <p:cNvSpPr/>
          <p:nvPr/>
        </p:nvSpPr>
        <p:spPr>
          <a:xfrm>
            <a:off x="7011421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27" name="Shape 19"/>
          <p:cNvSpPr/>
          <p:nvPr/>
        </p:nvSpPr>
        <p:spPr>
          <a:xfrm>
            <a:off x="7215284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  <a:close/>
              </a:path>
            </a:pathLst>
          </a:custGeom>
          <a:solidFill>
            <a:srgbClr val="005CC5">
              <a:alpha val="80000"/>
            </a:srgbClr>
          </a:solidFill>
          <a:ln/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监听session域的创建与销毁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1112874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626569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3945776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356765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6684075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6086961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626569" y="1771850"/>
            <a:ext cx="2430470" cy="37702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20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实现HttpSessionListener接口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26569" y="2320490"/>
            <a:ext cx="2430470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通过实现`HttpSessionListener`接口，开发者可以监听session的创建与销毁事件。该接口包含两个方法：`sessionCreated`和`sessionDestroyed`，分别在session被创建和销毁时调用。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3356765" y="1771850"/>
            <a:ext cx="2430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2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sessionCreated方法</a:t>
            </a:r>
            <a:endParaRPr lang="en-US" sz="12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3356765" y="2320490"/>
            <a:ext cx="2430470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`sessionCreated`方法是当一个新的session被创建时调用的方法。开发者可以在这个方法中添加自定义的逻辑，例如记录日志、更新统计数据或执行其他初始化操作。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6086961" y="1771850"/>
            <a:ext cx="2430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2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sessionDestroyed方法</a:t>
            </a:r>
            <a:endParaRPr lang="en-US" sz="12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6086961" y="2320490"/>
            <a:ext cx="2430470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`sessionDestroyed`方法是当一个存在的session被销毁时调用的方法。开发者可以在这个方法中添加自定义的逻辑，例如清理资源、记录日志或执行其他清理操作。</a:t>
            </a:r>
            <a:endParaRPr lang="en-US" sz="144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监听request域的创建和销毁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2743200" y="1025863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实现HttpSessionListener接口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2743200" y="1368172"/>
            <a:ext cx="365760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在Servlet技术体系中，通过实现`HttpSessionListener`接口，开发者可以监听request域的创建与销毁事件，从而对session生命周期进行管理。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22708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sessionCreated方法的作用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22708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`sessionCreated(HttpSessionEvent se)`方法在新的session被创建时调用，允许开发者执行初始化操作或记录日志，以监控session的创建过程。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963692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sessionDestroyed方法的功能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963692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`sessionDestroyed(HttpSessionEvent se)`方法在session被销毁时触发，使开发者能够执行清理工作或更新状态，确保资源得到妥善处理。</a:t>
            </a:r>
            <a:endParaRPr lang="en-US" sz="144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79075" y="655680"/>
            <a:ext cx="8080635" cy="19659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使用Servlet完成“简单用户信息管理系统”的用户查询页面。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（1）创建Java Web项目并配置Servlet支持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使用IDE创建项目：以IntelliJ IDEA为例，新建一个Java Web Application项目，并命名为SimpleUserInfoManager。 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配置web.xml：在WEB-INF目录下的web.xml文件中配置Servlet映射。为用户查询Servlet配置如下：</a:t>
            </a:r>
            <a:endParaRPr lang="en-US" sz="1440" dirty="0"/>
          </a:p>
        </p:txBody>
      </p:sp>
      <p:pic>
        <p:nvPicPr>
          <p:cNvPr id="6" name="Image 0" descr="https://sgw-dx.xf-yun.com/api/v1/sparkdesk/_19270024616_2nswF61735539409248-07971466947246335.png?authorization=c2ltcGxlLWp3dCBhaz1zcGFya2Rlc2s4MDAwMDAwMDAwMDE7ZXhwPTMzMTIzMzk0MDQ7YWxnbz1obWFjLXNoYTI1NjtzaWc9YXpnYkNJMTVkVzR6eHlrQ01MTG42N0NXeTlHOUppRFVoUDZuamp0THUxOD0=&amp;x_location=7YfmxI7B7uKO7jlRxIftd60Zg5D="/>
          <p:cNvPicPr>
            <a:picLocks noChangeAspect="1"/>
          </p:cNvPicPr>
          <p:nvPr/>
        </p:nvPicPr>
        <p:blipFill>
          <a:blip r:embed="rId4"/>
          <a:srcRect r="30070"/>
          <a:stretch/>
        </p:blipFill>
        <p:spPr>
          <a:xfrm>
            <a:off x="686975" y="2621640"/>
            <a:ext cx="7471758" cy="211166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70036" y="731520"/>
            <a:ext cx="8026400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（2） 设计并实现Servlet，在src/main/java/com/example/SimpleUserInfoManager/servlet目录下创建UserQueryServlet.java</a:t>
            </a:r>
            <a:endParaRPr lang="en-US" sz="1440" dirty="0"/>
          </a:p>
        </p:txBody>
      </p:sp>
      <p:pic>
        <p:nvPicPr>
          <p:cNvPr id="6" name="Image 0" descr="https://sgw-dx.xf-yun.com/api/v1/sparkdesk/_19270024616_pnlx9e1735539533492-0312314413728062.png?authorization=c2ltcGxlLWp3dCBhaz1zcGFya2Rlc2s4MDAwMDAwMDAwMDE7ZXhwPTMzMTIzMzk1Mjk7YWxnbz1obWFjLXNoYTI1NjtzaWc9cTlwa244WCtGTFdJa1lUSElVdmJtKzV0Y1BNYWVnWVpuMEJkWE5RK2lvY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623" y="1463040"/>
            <a:ext cx="7218662" cy="1900756"/>
          </a:xfrm>
          <a:prstGeom prst="rect">
            <a:avLst/>
          </a:prstGeom>
        </p:spPr>
      </p:pic>
      <p:pic>
        <p:nvPicPr>
          <p:cNvPr id="7" name="Image 1" descr="https://sgw-dx.xf-yun.com/api/v1/sparkdesk/_19270024616_qsFmUM1735539564705-004290872858495254.png?authorization=c2ltcGxlLWp3dCBhaz1zcGFya2Rlc2s4MDAwMDAwMDAwMDE7ZXhwPTMzMTIzMzk1NjA7YWxnbz1obWFjLXNoYTI1NjtzaWc9aG03NEU4dDU5bTJJSERTc3ZCaXNiT3YyS2dKMkFoejhrbCt1QWhVUmJPbz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623" y="3363796"/>
            <a:ext cx="7218662" cy="157336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pic>
        <p:nvPicPr>
          <p:cNvPr id="5" name="Image 0" descr="https://sgw-dx.xf-yun.com/api/v1/sparkdesk/_19270024616_soQ65v1735539599537-03737065735673659.png?authorization=c2ltcGxlLWp3dCBhaz1zcGFya2Rlc2s4MDAwMDAwMDAwMDE7ZXhwPTMzMTIzMzk1OTU7YWxnbz1obWFjLXNoYTI1NjtzaWc9Z0MxQmxVU01tQmpUcmI4TXNncHhmVEM2VVFKSnZJTmp4VG15U2g4bzgyU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58" y="731520"/>
            <a:ext cx="7634463" cy="346517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pic>
        <p:nvPicPr>
          <p:cNvPr id="5" name="Image 0" descr="https://sgw-dx.xf-yun.com/api/v1/sparkdesk/_19270024616_0Vbrn61735539649098-07686047405287204.png?authorization=c2ltcGxlLWp3dCBhaz1zcGFya2Rlc2s4MDAwMDAwMDAwMDE7ZXhwPTMzMTIzMzk2NDQ7YWxnbz1obWFjLXNoYTI1NjtzaWc9VitBV1hlZGNmUjRhTHZhbXRDMDJrak9XZnNXNnhoTWl2VEViZGJVSUYvQ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008" y="655680"/>
            <a:ext cx="6983644" cy="385787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97153" y="731520"/>
            <a:ext cx="7619638" cy="457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（3）创建查询表单页面：在WebContent目录下创建queryUser.jsp。</a:t>
            </a:r>
            <a:endParaRPr lang="en-US" sz="1440" dirty="0"/>
          </a:p>
        </p:txBody>
      </p:sp>
      <p:pic>
        <p:nvPicPr>
          <p:cNvPr id="6" name="Image 0" descr="https://sgw-dx.xf-yun.com/api/v1/sparkdesk/_19270024616_yfmoWg1735539720689-08302443432827866.png?authorization=c2ltcGxlLWp3dCBhaz1zcGFya2Rlc2s4MDAwMDAwMDAwMDE7ZXhwPTMzMTIzMzk3MTY7YWxnbz1obWFjLXNoYTI1NjtzaWc9a0c2L2ppaVZQMXNGSCtGL3c3U3RibDNkeU9pVk9HaDVUM3NjZFY5WFBXR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27" y="1107689"/>
            <a:ext cx="8303359" cy="29281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知识目标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931010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637864" y="1138754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27162" y="1138754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537280" y="1093034"/>
            <a:ext cx="543006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2651634" y="2666540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2640931" y="2666540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Text 7"/>
          <p:cNvSpPr/>
          <p:nvPr/>
        </p:nvSpPr>
        <p:spPr>
          <a:xfrm>
            <a:off x="2552583" y="2620820"/>
            <a:ext cx="566988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767525" y="1144931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4756823" y="1144931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2" name="Text 10"/>
          <p:cNvSpPr/>
          <p:nvPr/>
        </p:nvSpPr>
        <p:spPr>
          <a:xfrm>
            <a:off x="4659330" y="1093034"/>
            <a:ext cx="59096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3299836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4" name="Shape 12"/>
          <p:cNvSpPr/>
          <p:nvPr/>
        </p:nvSpPr>
        <p:spPr>
          <a:xfrm>
            <a:off x="5656511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5" name="Text 13"/>
          <p:cNvSpPr/>
          <p:nvPr/>
        </p:nvSpPr>
        <p:spPr>
          <a:xfrm>
            <a:off x="1132554" y="966385"/>
            <a:ext cx="329184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Servlet生命周期理解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132554" y="1313239"/>
            <a:ext cx="329184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Servlet的生命周期包括初始化、请求处理和销毁三个阶段，每个阶段都有特定的方法被调用，这些方法在Servlet的运行过程中扮演着至关重要的角色。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196290" y="2539757"/>
            <a:ext cx="329176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 API与接口掌握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196215" y="2886683"/>
            <a:ext cx="329184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掌握Servlet的常用API和接口是开发高效Web应用的基础，这包括HttpServletRequest、HttpServletResponse等核心类，以及doGet、doPost等方法的使用。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5314241" y="966385"/>
            <a:ext cx="3292479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Servlet过滤器与监听器配置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5314880" y="1313239"/>
            <a:ext cx="329184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Servlet过滤器和监听器是增强Web应用功能的重要工具，通过正确配置和应用它们，可以实现请求过滤、资源监控等功能，提升应用的安全性和性能。</a:t>
            </a:r>
            <a:endParaRPr lang="en-US" sz="144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749808" y="994306"/>
            <a:ext cx="7917930" cy="25603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（4）测试用户查询页面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①运行项目：使用IDE运行项目，访问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http://localhost:8080/SimpleUserInfoManager/queryUser.jsp（端口号可能因配置而异）。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 查询测试：在查询框中输入用户ID或用户名的部分或全部，点击“Search”，页面应显示匹配的用户信息。 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 这样，就完成了一个简易的用户信息查询系统，用户可以通过网页查询预设的用户信息。在实际应用中，查询逻辑可能会更复杂，且用户数据通常存储在数据库中，需要使用JDBC或其他ORM框架进行数据访问。</a:t>
            </a:r>
            <a:endParaRPr lang="en-US" sz="144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40293" y="2233093"/>
            <a:ext cx="4313208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THANKS！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40293" y="2100505"/>
            <a:ext cx="3275888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88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谢谢大家！</a:t>
            </a:r>
            <a:endParaRPr lang="en-US" sz="144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技能目标</a:t>
            </a:r>
            <a:endParaRPr lang="en-US" sz="1440" dirty="0"/>
          </a:p>
        </p:txBody>
      </p:sp>
      <p:pic>
        <p:nvPicPr>
          <p:cNvPr id="3" name="Image 0" descr="https://sgw-dx.xf-yun.com/api/v1/sparkdesk/_173553416856062df6f3fa9df439d98dd3957a6cff77c.jpg?authorization=c2ltcGxlLWp3dCBhaz1zcGFya2Rlc2s4MDAwMDAwMDAwMDE7ZXhwPTMzMTIzMzQxNjg7YWxnbz1obWFjLXNoYTI1NjtzaWc9YjNkclFsSGg5UEFNT3cwL2YxVVljMzBWWDFvbGYwSzhzV1RTUEpoamRTW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编写HTTP请求处理的Servlet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熟练运用web.xml中的注解方式来配置Servlet，使得部署过程更加灵活和高效。这种配置方式简化了传统XML配置的复杂性，提高了开发效率。</a:t>
            </a:r>
            <a:endParaRPr lang="en-US" sz="1440" dirty="0"/>
          </a:p>
        </p:txBody>
      </p:sp>
      <p:pic>
        <p:nvPicPr>
          <p:cNvPr id="6" name="Image 1" descr="https://sgw-dx.xf-yun.com/api/v1/sparkdesk/_173553417133852c130bf3f2e4df4990b25bbd2508d42.jpg?authorization=c2ltcGxlLWp3dCBhaz1zcGFya2Rlc2s4MDAwMDAwMDAwMDE7ZXhwPTMzMTIzMzQxNzE7YWxnbz1obWFjLXNoYTI1NjtzaWc9OE9wb0t3M1hJd1ZQaEpoMUtsNUREV3pLL1k0Tm5SczQ2YTE1dXpxVW4rST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使用注解配置Servlet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在实际项目中，能够综合运用Servlet、过滤器和监听器，实现功能丰富且性能优良的Web应用。这要求开发者不仅要理解各个组件的作用，还要能够合理地组合它们以满足项目需求。</a:t>
            </a:r>
            <a:endParaRPr lang="en-US" sz="1440" dirty="0"/>
          </a:p>
        </p:txBody>
      </p:sp>
      <p:pic>
        <p:nvPicPr>
          <p:cNvPr id="9" name="Image 2" descr="https://sgw-dx.xf-yun.com/api/v1/sparkdesk/_1735534174178c3bcd774db4d455db7c30a4461d5e777.jpg?authorization=c2ltcGxlLWp3dCBhaz1zcGFya2Rlc2s4MDAwMDAwMDAwMDE7ZXhwPTMzMTIzMzQxNzQ7YWxnbz1obWFjLXNoYTI1NjtzaWc9N2JteEY5a21GSFVXRkk0QmxmcDkzRDRRSVRQWDVEZkhlekR5bkp3QWRIWT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6675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综合运用Servlet、过滤器、</a:t>
            </a:r>
            <a:endParaRPr lang="en-US" sz="1440" dirty="0"/>
          </a:p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监听器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掌握独立编写Servlet的技能，能够处理HTTP请求，包括获取请求参数和生成响应结果。这是Web开发中的基础技能，对于构建动态网站至关重要。</a:t>
            </a:r>
            <a:endParaRPr lang="en-US" sz="144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素质目标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603401" y="1099566"/>
            <a:ext cx="7497539" cy="1021473"/>
          </a:xfrm>
          <a:custGeom>
            <a:avLst/>
            <a:gdLst/>
            <a:ahLst/>
            <a:cxnLst/>
            <a:rect l="l" t="t" r="r" b="b"/>
            <a:pathLst>
              <a:path w="7497539" h="1021473">
                <a:moveTo>
                  <a:pt x="127684" y="0"/>
                </a:moveTo>
                <a:moveTo>
                  <a:pt x="127684" y="0"/>
                </a:moveTo>
                <a:lnTo>
                  <a:pt x="7369855" y="0"/>
                </a:lnTo>
                <a:quadBezTo>
                  <a:pt x="7497539" y="0"/>
                  <a:pt x="7497539" y="127684"/>
                </a:quadBezTo>
                <a:lnTo>
                  <a:pt x="7497539" y="893789"/>
                </a:lnTo>
                <a:quadBezTo>
                  <a:pt x="7497539" y="1021473"/>
                  <a:pt x="7369855" y="1021473"/>
                </a:quadBezTo>
                <a:lnTo>
                  <a:pt x="127684" y="1021473"/>
                </a:lnTo>
                <a:quadBezTo>
                  <a:pt x="0" y="1021473"/>
                  <a:pt x="0" y="893789"/>
                </a:quadBezTo>
                <a:lnTo>
                  <a:pt x="0" y="127684"/>
                </a:lnTo>
                <a:quadBezTo>
                  <a:pt x="0" y="0"/>
                  <a:pt x="127684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603401" y="3263375"/>
            <a:ext cx="7497539" cy="914400"/>
          </a:xfrm>
          <a:custGeom>
            <a:avLst/>
            <a:gdLst/>
            <a:ahLst/>
            <a:cxnLst/>
            <a:rect l="l" t="t" r="r" b="b"/>
            <a:pathLst>
              <a:path w="7497539" h="914400">
                <a:moveTo>
                  <a:pt x="114300" y="0"/>
                </a:moveTo>
                <a:moveTo>
                  <a:pt x="114300" y="0"/>
                </a:moveTo>
                <a:lnTo>
                  <a:pt x="7383239" y="0"/>
                </a:lnTo>
                <a:quadBezTo>
                  <a:pt x="7497539" y="0"/>
                  <a:pt x="7497539" y="114300"/>
                </a:quadBezTo>
                <a:lnTo>
                  <a:pt x="7497539" y="800100"/>
                </a:lnTo>
                <a:quadBezTo>
                  <a:pt x="7497539" y="914400"/>
                  <a:pt x="7383239" y="914400"/>
                </a:quadBezTo>
                <a:lnTo>
                  <a:pt x="114300" y="914400"/>
                </a:lnTo>
                <a:quadBezTo>
                  <a:pt x="0" y="914400"/>
                  <a:pt x="0" y="800100"/>
                </a:quadBezTo>
                <a:lnTo>
                  <a:pt x="0" y="114300"/>
                </a:lnTo>
                <a:quadBezTo>
                  <a:pt x="0" y="0"/>
                  <a:pt x="114300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 rot="-8100000">
            <a:off x="8148204" y="3558047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603401" y="2248391"/>
            <a:ext cx="7497539" cy="914400"/>
          </a:xfrm>
          <a:custGeom>
            <a:avLst/>
            <a:gdLst/>
            <a:ahLst/>
            <a:cxnLst/>
            <a:rect l="l" t="t" r="r" b="b"/>
            <a:pathLst>
              <a:path w="7497539" h="914400">
                <a:moveTo>
                  <a:pt x="114300" y="0"/>
                </a:moveTo>
                <a:moveTo>
                  <a:pt x="114300" y="0"/>
                </a:moveTo>
                <a:lnTo>
                  <a:pt x="7383239" y="0"/>
                </a:lnTo>
                <a:quadBezTo>
                  <a:pt x="7497539" y="0"/>
                  <a:pt x="7497539" y="114300"/>
                </a:quadBezTo>
                <a:lnTo>
                  <a:pt x="7497539" y="800100"/>
                </a:lnTo>
                <a:quadBezTo>
                  <a:pt x="7497539" y="914400"/>
                  <a:pt x="7383239" y="914400"/>
                </a:quadBezTo>
                <a:lnTo>
                  <a:pt x="114300" y="914400"/>
                </a:lnTo>
                <a:quadBezTo>
                  <a:pt x="0" y="914400"/>
                  <a:pt x="0" y="800100"/>
                </a:quadBezTo>
                <a:lnTo>
                  <a:pt x="0" y="114300"/>
                </a:lnTo>
                <a:quadBezTo>
                  <a:pt x="0" y="0"/>
                  <a:pt x="114300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8148223" y="2543063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 rot="-8100000">
            <a:off x="8148185" y="1394239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834307" y="1323749"/>
            <a:ext cx="2845133" cy="57310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培养持续学习的习惯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3586576" y="1099566"/>
            <a:ext cx="4333133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在快速变化的技术环境中，持续学习是保持竞争力的关键。通过定期更新知识和技能，个人能够适应新技术和挑战，从而在职业生涯中保持领先地位。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834307" y="2409000"/>
            <a:ext cx="2531059" cy="59318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鼓励创新性思维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3586576" y="2248391"/>
            <a:ext cx="4333133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创新性思维是推动技术进步和解决复杂问题的核心。通过培养创新意识，鼓励尝试新方法和解决方案，可以激发创造力，促进个人和团队的成长与发展。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834307" y="3434022"/>
            <a:ext cx="2530145" cy="57310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培养良好的编程习惯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3586576" y="3263375"/>
            <a:ext cx="4333133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良好的编程习惯包括编写清晰、可读性强的代码，以及注重代码的可维护性。这不仅有助于提高开发效率，还能减少错误发生，确保软件质量和项目的长期成功。</a:t>
            </a:r>
            <a:endParaRPr lang="en-US" sz="144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3045" y="54673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64757" y="161713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943765" y="54673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pic>
        <p:nvPicPr>
          <p:cNvPr id="5" name="Image 0" descr="https://sgw-dx.xf-yun.com/api/v1/sparkdesk/_19270024616_kcnT6Y1735538227387-09845738675418543.png?authorization=c2ltcGxlLWp3dCBhaz1zcGFya2Rlc2s4MDAwMDAwMDAwMDE7ZXhwPTMzMTIzMzgyMjM7YWxnbz1obWFjLXNoYTI1NjtzaWc9YlptaXVmdzI3djhaM05yaU5HYWp3b2JpTWdFR3pUMDgwNEI0dEhOdWZjc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36" y="942203"/>
            <a:ext cx="7822328" cy="38346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Servlet概述</a:t>
            </a:r>
            <a:endParaRPr lang="en-US" sz="14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1482</Words>
  <Application>Microsoft Office PowerPoint</Application>
  <PresentationFormat>全屏显示(16:9)</PresentationFormat>
  <Paragraphs>271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6" baseType="lpstr">
      <vt:lpstr>等线</vt:lpstr>
      <vt:lpstr>Microsoft Yahei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Yuanhong Ju</cp:lastModifiedBy>
  <cp:revision>2</cp:revision>
  <dcterms:created xsi:type="dcterms:W3CDTF">2024-12-30T06:24:01Z</dcterms:created>
  <dcterms:modified xsi:type="dcterms:W3CDTF">2025-02-09T04:36:14Z</dcterms:modified>
</cp:coreProperties>
</file>