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1" d="100"/>
          <a:sy n="131" d="100"/>
        </p:scale>
        <p:origin x="6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959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JSP基础语法</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掌握JSP核心标识与动作实现动态网页开发</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Scriptlet标签</a:t>
            </a:r>
            <a:endParaRPr lang="en-US" sz="1440" dirty="0"/>
          </a:p>
        </p:txBody>
      </p:sp>
      <p:sp>
        <p:nvSpPr>
          <p:cNvPr id="3" name="Shape 1"/>
          <p:cNvSpPr/>
          <p:nvPr/>
        </p:nvSpPr>
        <p:spPr>
          <a:xfrm>
            <a:off x="603401" y="1099566"/>
            <a:ext cx="7497539" cy="1021473"/>
          </a:xfrm>
          <a:custGeom>
            <a:avLst/>
            <a:gdLst/>
            <a:ahLst/>
            <a:cxnLst/>
            <a:rect l="l" t="t" r="r" b="b"/>
            <a:pathLst>
              <a:path w="7497539" h="1021473">
                <a:moveTo>
                  <a:pt x="127684" y="0"/>
                </a:moveTo>
                <a:moveTo>
                  <a:pt x="127684" y="0"/>
                </a:moveTo>
                <a:lnTo>
                  <a:pt x="7369855" y="0"/>
                </a:lnTo>
                <a:quadBezTo>
                  <a:pt x="7497539" y="0"/>
                  <a:pt x="7497539" y="127684"/>
                </a:quadBezTo>
                <a:lnTo>
                  <a:pt x="7497539" y="893789"/>
                </a:lnTo>
                <a:quadBezTo>
                  <a:pt x="7497539" y="1021473"/>
                  <a:pt x="7369855" y="1021473"/>
                </a:quadBezTo>
                <a:lnTo>
                  <a:pt x="127684" y="1021473"/>
                </a:lnTo>
                <a:quadBezTo>
                  <a:pt x="0" y="1021473"/>
                  <a:pt x="0" y="893789"/>
                </a:quadBezTo>
                <a:lnTo>
                  <a:pt x="0" y="127684"/>
                </a:lnTo>
                <a:quadBezTo>
                  <a:pt x="0" y="0"/>
                  <a:pt x="127684" y="0"/>
                </a:quadBezTo>
                <a:close/>
              </a:path>
            </a:pathLst>
          </a:custGeom>
          <a:solidFill>
            <a:srgbClr val="D5D9DF">
              <a:alpha val="20000"/>
            </a:srgbClr>
          </a:solidFill>
          <a:ln/>
        </p:spPr>
      </p:sp>
      <p:sp>
        <p:nvSpPr>
          <p:cNvPr id="4" name="Shape 2"/>
          <p:cNvSpPr/>
          <p:nvPr/>
        </p:nvSpPr>
        <p:spPr>
          <a:xfrm>
            <a:off x="603401" y="3263375"/>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5" name="Shape 3"/>
          <p:cNvSpPr/>
          <p:nvPr/>
        </p:nvSpPr>
        <p:spPr>
          <a:xfrm rot="-8100000">
            <a:off x="8148204" y="3558047"/>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6" name="Shape 4"/>
          <p:cNvSpPr/>
          <p:nvPr/>
        </p:nvSpPr>
        <p:spPr>
          <a:xfrm>
            <a:off x="603401" y="2248391"/>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7" name="Shape 5"/>
          <p:cNvSpPr/>
          <p:nvPr/>
        </p:nvSpPr>
        <p:spPr>
          <a:xfrm rot="-8100000">
            <a:off x="8148223" y="2543063"/>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8" name="Shape 6"/>
          <p:cNvSpPr/>
          <p:nvPr/>
        </p:nvSpPr>
        <p:spPr>
          <a:xfrm rot="-8100000">
            <a:off x="8148185" y="1394239"/>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9" name="Text 7"/>
          <p:cNvSpPr/>
          <p:nvPr/>
        </p:nvSpPr>
        <p:spPr>
          <a:xfrm>
            <a:off x="834307" y="1323749"/>
            <a:ext cx="2845133"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Scriptlet标签的基本语法</a:t>
            </a:r>
            <a:endParaRPr lang="en-US" sz="1440" dirty="0"/>
          </a:p>
        </p:txBody>
      </p:sp>
      <p:sp>
        <p:nvSpPr>
          <p:cNvPr id="10" name="Text 8"/>
          <p:cNvSpPr/>
          <p:nvPr/>
        </p:nvSpPr>
        <p:spPr>
          <a:xfrm>
            <a:off x="3586576" y="1099566"/>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Scriptlet标签是JSP中用于嵌入Java代码的一种标签，其基本语法格式为`&lt;% Java code %&gt;`，允许开发者在HTML页面中直接编写Java代码，实现动态网页内容的生成。</a:t>
            </a:r>
            <a:endParaRPr lang="en-US" sz="1440" dirty="0"/>
          </a:p>
        </p:txBody>
      </p:sp>
      <p:sp>
        <p:nvSpPr>
          <p:cNvPr id="11" name="Text 9"/>
          <p:cNvSpPr/>
          <p:nvPr/>
        </p:nvSpPr>
        <p:spPr>
          <a:xfrm>
            <a:off x="834307" y="2409000"/>
            <a:ext cx="2531059" cy="593182"/>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Scriptlet标签的示例应用</a:t>
            </a:r>
            <a:endParaRPr lang="en-US" sz="1440" dirty="0"/>
          </a:p>
        </p:txBody>
      </p:sp>
      <p:sp>
        <p:nvSpPr>
          <p:cNvPr id="12" name="Text 10"/>
          <p:cNvSpPr/>
          <p:nvPr/>
        </p:nvSpPr>
        <p:spPr>
          <a:xfrm>
            <a:off x="3586576" y="2248391"/>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通过Scriptlet标签，开发者可以在JSP页面中嵌入Java代码，例如使用`out.println("Hello, World!");`来在网页上输出文本，展示了Scriptlet标签在动态内容生成中的应用。</a:t>
            </a:r>
            <a:endParaRPr lang="en-US" sz="1440" dirty="0"/>
          </a:p>
        </p:txBody>
      </p:sp>
      <p:sp>
        <p:nvSpPr>
          <p:cNvPr id="13" name="Text 11"/>
          <p:cNvSpPr/>
          <p:nvPr/>
        </p:nvSpPr>
        <p:spPr>
          <a:xfrm>
            <a:off x="834307" y="3434022"/>
            <a:ext cx="2530145"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新旧Scriptlet标签的对比</a:t>
            </a:r>
            <a:endParaRPr lang="en-US" sz="1440" dirty="0"/>
          </a:p>
        </p:txBody>
      </p:sp>
      <p:sp>
        <p:nvSpPr>
          <p:cNvPr id="14" name="Text 12"/>
          <p:cNvSpPr/>
          <p:nvPr/>
        </p:nvSpPr>
        <p:spPr>
          <a:xfrm>
            <a:off x="3586576" y="3263375"/>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新版本的JSP引入了新的Scriptlet标签`&lt;jsp:scriptlet&gt;`，与旧的Scriptlet标签功能相同，都是用于嵌入Java代码，但新标签提供了更清晰的结构，便于代码的阅读和维护。</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JSP指令标识实践</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page指令</a:t>
            </a:r>
            <a:endParaRPr lang="en-US" sz="1440" dirty="0"/>
          </a:p>
        </p:txBody>
      </p:sp>
      <p:sp>
        <p:nvSpPr>
          <p:cNvPr id="3"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指令属性概览</a:t>
            </a:r>
            <a:endParaRPr lang="en-US" sz="1440" dirty="0"/>
          </a:p>
        </p:txBody>
      </p:sp>
      <p:sp>
        <p:nvSpPr>
          <p:cNvPr id="4" name="Text 2"/>
          <p:cNvSpPr/>
          <p:nvPr/>
        </p:nvSpPr>
        <p:spPr>
          <a:xfrm>
            <a:off x="822960" y="2773736"/>
            <a:ext cx="2414016"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page指令是JSP页面中用于设置全局属性的关键指令，它包含多个属性，这些属性定义了JSP页面的基本行为和特性。</a:t>
            </a:r>
            <a:endParaRPr lang="en-US" sz="1440" dirty="0"/>
          </a:p>
        </p:txBody>
      </p:sp>
      <p:sp>
        <p:nvSpPr>
          <p:cNvPr id="5" name="Text 3"/>
          <p:cNvSpPr/>
          <p:nvPr/>
        </p:nvSpPr>
        <p:spPr>
          <a:xfrm>
            <a:off x="3328416"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import属性详解</a:t>
            </a:r>
            <a:endParaRPr lang="en-US" sz="1440" dirty="0"/>
          </a:p>
        </p:txBody>
      </p:sp>
      <p:sp>
        <p:nvSpPr>
          <p:cNvPr id="6" name="Text 4"/>
          <p:cNvSpPr/>
          <p:nvPr/>
        </p:nvSpPr>
        <p:spPr>
          <a:xfrm>
            <a:off x="3401568" y="2773736"/>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import属性允许在JSP页面中指定需要导入的Java包，它是page指令中唯一可以在同一JSP文件中多次出现的属性，用于确保必要的类可以被正确引用。</a:t>
            </a:r>
            <a:endParaRPr lang="en-US" sz="1440" dirty="0"/>
          </a:p>
        </p:txBody>
      </p:sp>
      <p:sp>
        <p:nvSpPr>
          <p:cNvPr id="7" name="Text 5"/>
          <p:cNvSpPr/>
          <p:nvPr/>
        </p:nvSpPr>
        <p:spPr>
          <a:xfrm>
            <a:off x="5870448" y="2447488"/>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include指令功能</a:t>
            </a:r>
            <a:endParaRPr lang="en-US" sz="1440" dirty="0"/>
          </a:p>
        </p:txBody>
      </p:sp>
      <p:sp>
        <p:nvSpPr>
          <p:cNvPr id="8" name="Text 6"/>
          <p:cNvSpPr/>
          <p:nvPr/>
        </p:nvSpPr>
        <p:spPr>
          <a:xfrm>
            <a:off x="5943600" y="2775208"/>
            <a:ext cx="2414016"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include指令用于在JSP页面的特定位置静态嵌入另一个文件的内容，这有助于模块化设计，使得页面内容更加灵活和可重用。</a:t>
            </a:r>
            <a:endParaRPr lang="en-US" sz="1440" dirty="0"/>
          </a:p>
        </p:txBody>
      </p:sp>
      <p:sp>
        <p:nvSpPr>
          <p:cNvPr id="9" name="Text 7"/>
          <p:cNvSpPr/>
          <p:nvPr/>
        </p:nvSpPr>
        <p:spPr>
          <a:xfrm>
            <a:off x="822960" y="1151556"/>
            <a:ext cx="7534656" cy="100584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296" dirty="0">
                <a:solidFill>
                  <a:srgbClr val="000000"/>
                </a:solidFill>
                <a:latin typeface="Microsoft Yahei" pitchFamily="34" charset="0"/>
                <a:ea typeface="Microsoft Yahei" pitchFamily="34" charset="-122"/>
                <a:cs typeface="Microsoft Yahei" pitchFamily="34" charset="-120"/>
              </a:rPr>
              <a:t>page指令有很多的属性，这些属性按照使用的频率排序为：import、contentType、pageEncoding、session、buffer、autoFlush、info、errorPage、isErrorPage、isThreadSafe、extends 和 language。</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include指令</a:t>
            </a:r>
            <a:endParaRPr lang="en-US" sz="1440" dirty="0"/>
          </a:p>
        </p:txBody>
      </p:sp>
      <p:pic>
        <p:nvPicPr>
          <p:cNvPr id="3" name="Image 0" descr="https://sgw-dx.xf-yun.com/api/v1/sparkdesk/_1735528131549b1a053deb8e44ff796ccaaa517372957.jpg?authorization=c2ltcGxlLWp3dCBhaz1zcGFya2Rlc2s4MDAwMDAwMDAwMDE7ZXhwPTMzMTIzMjgxMzE7YWxnbz1obWFjLXNoYTI1NjtzaWc9R3ErVlBpY09kMjNQWXo5Qkp0QlliWUVXQzF4bElnMVRHWklFMXhtQ24xbz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include指令的基本格式</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include指令用于在页面的适当位置静态嵌入一个文件，其基本格式为&lt;%@ include file-"文件的URL"%&gt;。这种格式允许开发者将外部文件的内容直接引入到当前页面中，实现代码的复用和模块化。</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路径选择与冲突避免</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在使用include指令时，可以选择相对路径或绝对路径来指定被包含的文件。然而，必须注意防止该页面和所包含页面之间存在配置冲突，特别是page属性的配置，以避免运行时错误。</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应用场景与优势</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include指令广泛应用于需要重复使用相同代码片段的场景，如网站头部、尾部或导航栏等。通过使用include指令，可以简化代码管理，提高开发效率，同时保持页面结构的一致性和可维护性。</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taglib指令</a:t>
            </a:r>
            <a:endParaRPr lang="en-US" sz="1440" dirty="0"/>
          </a:p>
        </p:txBody>
      </p:sp>
      <p:sp>
        <p:nvSpPr>
          <p:cNvPr id="3" name="Shape 1"/>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4" name="Shape 2"/>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5" name="Shape 3"/>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6" name="Shape 4"/>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7" name="Shape 5"/>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8" name="Text 6"/>
          <p:cNvSpPr/>
          <p:nvPr/>
        </p:nvSpPr>
        <p:spPr>
          <a:xfrm>
            <a:off x="786369" y="229007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786369" y="331991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786369" y="121679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1" name="Shape 9"/>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2" name="Text 10"/>
          <p:cNvSpPr/>
          <p:nvPr/>
        </p:nvSpPr>
        <p:spPr>
          <a:xfrm>
            <a:off x="1529002" y="129634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taglib指令的基本格式</a:t>
            </a:r>
            <a:endParaRPr lang="en-US" sz="1440" dirty="0"/>
          </a:p>
        </p:txBody>
      </p:sp>
      <p:sp>
        <p:nvSpPr>
          <p:cNvPr id="13" name="Text 11"/>
          <p:cNvSpPr/>
          <p:nvPr/>
        </p:nvSpPr>
        <p:spPr>
          <a:xfrm>
            <a:off x="3906614" y="1099752"/>
            <a:ext cx="4501915" cy="841248"/>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taglib指令是JSP页面中引入标签库定义的关键，其基本格式包括指定标签库的URI和前缀，确保了标签在JSP页面中的有效引用和使用。</a:t>
            </a:r>
            <a:endParaRPr lang="en-US" sz="1440" dirty="0"/>
          </a:p>
        </p:txBody>
      </p:sp>
      <p:sp>
        <p:nvSpPr>
          <p:cNvPr id="14" name="Shape 12"/>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5" name="Shape 13"/>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6" name="Text 14"/>
          <p:cNvSpPr/>
          <p:nvPr/>
        </p:nvSpPr>
        <p:spPr>
          <a:xfrm>
            <a:off x="1529002" y="2368939"/>
            <a:ext cx="2377440" cy="713232"/>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配置XML文件与TLD文件的重要性</a:t>
            </a:r>
            <a:endParaRPr lang="en-US" sz="1440" dirty="0"/>
          </a:p>
        </p:txBody>
      </p:sp>
      <p:sp>
        <p:nvSpPr>
          <p:cNvPr id="17" name="Text 15"/>
          <p:cNvSpPr/>
          <p:nvPr/>
        </p:nvSpPr>
        <p:spPr>
          <a:xfrm>
            <a:off x="3906614" y="2172343"/>
            <a:ext cx="4501915"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使用taglib指令时，必须正确配置XML文件和TLD文件，这是因为系统需要通过这些文件中的信息来定位和加载相应的标签类，保证标签功能的正确执行。</a:t>
            </a:r>
            <a:endParaRPr lang="en-US" sz="1440" dirty="0"/>
          </a:p>
        </p:txBody>
      </p:sp>
      <p:sp>
        <p:nvSpPr>
          <p:cNvPr id="18" name="Text 16"/>
          <p:cNvSpPr/>
          <p:nvPr/>
        </p:nvSpPr>
        <p:spPr>
          <a:xfrm>
            <a:off x="1529174" y="339946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taglib指令的作用范围</a:t>
            </a:r>
            <a:endParaRPr lang="en-US" sz="1440" dirty="0"/>
          </a:p>
        </p:txBody>
      </p:sp>
      <p:sp>
        <p:nvSpPr>
          <p:cNvPr id="19" name="Text 17"/>
          <p:cNvSpPr/>
          <p:nvPr/>
        </p:nvSpPr>
        <p:spPr>
          <a:xfrm>
            <a:off x="3908443" y="3202872"/>
            <a:ext cx="4500086"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taglib指令不仅允许开发者引入外部标签库，还支持自定义标签的前缀，这为JSP页面提供了极大的灵活性和扩展性，使得页面开发更加高效和模块化。</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JSP脚本标识实践</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JSP表达式</a:t>
            </a:r>
            <a:endParaRPr lang="en-US" sz="1440" dirty="0"/>
          </a:p>
        </p:txBody>
      </p:sp>
      <p:sp>
        <p:nvSpPr>
          <p:cNvPr id="3" name="Shape 1"/>
          <p:cNvSpPr/>
          <p:nvPr/>
        </p:nvSpPr>
        <p:spPr>
          <a:xfrm>
            <a:off x="695478"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005CC5">
              <a:alpha val="10000"/>
            </a:srgbClr>
          </a:solidFill>
          <a:ln/>
        </p:spPr>
      </p:sp>
      <p:sp>
        <p:nvSpPr>
          <p:cNvPr id="4" name="Text 2"/>
          <p:cNvSpPr/>
          <p:nvPr/>
        </p:nvSpPr>
        <p:spPr>
          <a:xfrm>
            <a:off x="768630" y="1164778"/>
            <a:ext cx="1362233" cy="70408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5" name="Text 3"/>
          <p:cNvSpPr/>
          <p:nvPr/>
        </p:nvSpPr>
        <p:spPr>
          <a:xfrm>
            <a:off x="695478" y="1672786"/>
            <a:ext cx="237744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JSP表达式的定义</a:t>
            </a:r>
            <a:endParaRPr lang="en-US" sz="1440" dirty="0"/>
          </a:p>
        </p:txBody>
      </p:sp>
      <p:sp>
        <p:nvSpPr>
          <p:cNvPr id="6" name="Text 4"/>
          <p:cNvSpPr/>
          <p:nvPr/>
        </p:nvSpPr>
        <p:spPr>
          <a:xfrm>
            <a:off x="695478" y="2184850"/>
            <a:ext cx="2516103" cy="155448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JSP表达式是一种在JSP页面中用于输出内容的特定语法，它通过&lt;%= %&gt;的形式包裹需要显示的内容，无论是变量还是方法的返回值，都能被直接展示在网页上。</a:t>
            </a:r>
            <a:endParaRPr lang="en-US" sz="1440" dirty="0"/>
          </a:p>
        </p:txBody>
      </p:sp>
      <p:sp>
        <p:nvSpPr>
          <p:cNvPr id="7" name="Shape 5"/>
          <p:cNvSpPr/>
          <p:nvPr/>
        </p:nvSpPr>
        <p:spPr>
          <a:xfrm>
            <a:off x="3313949"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5196FF">
              <a:alpha val="10000"/>
            </a:srgbClr>
          </a:solidFill>
          <a:ln/>
        </p:spPr>
      </p:sp>
      <p:sp>
        <p:nvSpPr>
          <p:cNvPr id="8" name="Text 6"/>
          <p:cNvSpPr/>
          <p:nvPr/>
        </p:nvSpPr>
        <p:spPr>
          <a:xfrm>
            <a:off x="3396245" y="1164778"/>
            <a:ext cx="1104990" cy="70408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3313949" y="1672786"/>
            <a:ext cx="237744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使用场景与优势</a:t>
            </a:r>
            <a:endParaRPr lang="en-US" sz="1440" dirty="0"/>
          </a:p>
        </p:txBody>
      </p:sp>
      <p:sp>
        <p:nvSpPr>
          <p:cNvPr id="10" name="Text 8"/>
          <p:cNvSpPr/>
          <p:nvPr/>
        </p:nvSpPr>
        <p:spPr>
          <a:xfrm>
            <a:off x="3313949" y="2184850"/>
            <a:ext cx="2516103" cy="155448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JSP表达式因其简洁性而广泛应用于动态网页开发中，特别是在需要快速向用户界面输出数据或结果时，它能显著提高代码的可读性和开发效率。</a:t>
            </a:r>
            <a:endParaRPr lang="en-US" sz="1440" dirty="0"/>
          </a:p>
        </p:txBody>
      </p:sp>
      <p:sp>
        <p:nvSpPr>
          <p:cNvPr id="11" name="Shape 9"/>
          <p:cNvSpPr/>
          <p:nvPr/>
        </p:nvSpPr>
        <p:spPr>
          <a:xfrm>
            <a:off x="5932420"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005CC5">
              <a:alpha val="10000"/>
            </a:srgbClr>
          </a:solidFill>
          <a:ln/>
        </p:spPr>
      </p:sp>
      <p:sp>
        <p:nvSpPr>
          <p:cNvPr id="12" name="Text 10"/>
          <p:cNvSpPr/>
          <p:nvPr/>
        </p:nvSpPr>
        <p:spPr>
          <a:xfrm>
            <a:off x="6005572" y="1164778"/>
            <a:ext cx="1333989" cy="70408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736"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13" name="Text 11"/>
          <p:cNvSpPr/>
          <p:nvPr/>
        </p:nvSpPr>
        <p:spPr>
          <a:xfrm>
            <a:off x="5932420" y="1672786"/>
            <a:ext cx="237744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实现方式</a:t>
            </a:r>
            <a:endParaRPr lang="en-US" sz="1440" dirty="0"/>
          </a:p>
        </p:txBody>
      </p:sp>
      <p:sp>
        <p:nvSpPr>
          <p:cNvPr id="14" name="Text 12"/>
          <p:cNvSpPr/>
          <p:nvPr/>
        </p:nvSpPr>
        <p:spPr>
          <a:xfrm>
            <a:off x="5932420" y="2184850"/>
            <a:ext cx="2516103" cy="182880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实现JSP表达式非常简单，只需将想要输出的内容放在&lt;%= %&gt;之间即可。这种方式不仅支持文本输出，还能处理复杂的数据结构，如对象和数组，使其成为JSP开发中不可或缺的工具。</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声明标识</a:t>
            </a:r>
            <a:endParaRPr lang="en-US" sz="1440" dirty="0"/>
          </a:p>
        </p:txBody>
      </p:sp>
      <p:sp>
        <p:nvSpPr>
          <p:cNvPr id="3" name="Shape 1"/>
          <p:cNvSpPr/>
          <p:nvPr/>
        </p:nvSpPr>
        <p:spPr>
          <a:xfrm>
            <a:off x="4148425" y="2215286"/>
            <a:ext cx="576615" cy="834888"/>
          </a:xfrm>
          <a:custGeom>
            <a:avLst/>
            <a:gdLst/>
            <a:ahLst/>
            <a:cxnLst/>
            <a:rect l="l" t="t" r="r" b="b"/>
            <a:pathLst>
              <a:path w="576615" h="834888">
                <a:moveTo>
                  <a:pt x="576615" y="0"/>
                </a:moveTo>
                <a:moveTo>
                  <a:pt x="576615" y="0"/>
                </a:moveTo>
                <a:lnTo>
                  <a:pt x="0" y="834888"/>
                </a:lnTo>
              </a:path>
            </a:pathLst>
          </a:custGeom>
          <a:noFill/>
          <a:ln w="19050">
            <a:solidFill>
              <a:srgbClr val="005CC5"/>
            </a:solidFill>
            <a:prstDash val="solid"/>
            <a:headEnd type="none"/>
            <a:tailEnd type="none"/>
          </a:ln>
        </p:spPr>
      </p:sp>
      <p:sp>
        <p:nvSpPr>
          <p:cNvPr id="4" name="Shape 2"/>
          <p:cNvSpPr/>
          <p:nvPr/>
        </p:nvSpPr>
        <p:spPr>
          <a:xfrm>
            <a:off x="4160714" y="1450417"/>
            <a:ext cx="564612" cy="751974"/>
          </a:xfrm>
          <a:custGeom>
            <a:avLst/>
            <a:gdLst/>
            <a:ahLst/>
            <a:cxnLst/>
            <a:rect l="l" t="t" r="r" b="b"/>
            <a:pathLst>
              <a:path w="564612" h="751974">
                <a:moveTo>
                  <a:pt x="0" y="0"/>
                </a:moveTo>
                <a:moveTo>
                  <a:pt x="0" y="0"/>
                </a:moveTo>
                <a:lnTo>
                  <a:pt x="564612" y="751974"/>
                </a:lnTo>
              </a:path>
            </a:pathLst>
          </a:custGeom>
          <a:noFill/>
          <a:ln w="19050">
            <a:solidFill>
              <a:srgbClr val="005CC5"/>
            </a:solidFill>
            <a:prstDash val="solid"/>
            <a:headEnd type="none"/>
            <a:tailEnd type="none"/>
          </a:ln>
        </p:spPr>
      </p:sp>
      <p:sp>
        <p:nvSpPr>
          <p:cNvPr id="5" name="Shape 3"/>
          <p:cNvSpPr/>
          <p:nvPr/>
        </p:nvSpPr>
        <p:spPr>
          <a:xfrm>
            <a:off x="646624" y="1078530"/>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6" name="Shape 4"/>
          <p:cNvSpPr/>
          <p:nvPr/>
        </p:nvSpPr>
        <p:spPr>
          <a:xfrm>
            <a:off x="1203141" y="1359276"/>
            <a:ext cx="2868202" cy="0"/>
          </a:xfrm>
          <a:custGeom>
            <a:avLst/>
            <a:gdLst/>
            <a:ahLst/>
            <a:cxnLst/>
            <a:rect l="l" t="t" r="r" b="b"/>
            <a:pathLst>
              <a:path w="2868202">
                <a:moveTo>
                  <a:pt x="0" y="0"/>
                </a:moveTo>
                <a:moveTo>
                  <a:pt x="0" y="0"/>
                </a:moveTo>
                <a:lnTo>
                  <a:pt x="2868202" y="0"/>
                </a:lnTo>
              </a:path>
            </a:pathLst>
          </a:custGeom>
          <a:noFill/>
          <a:ln w="19050">
            <a:solidFill>
              <a:srgbClr val="005CC5"/>
            </a:solidFill>
            <a:prstDash val="solid"/>
            <a:headEnd type="none"/>
            <a:tailEnd type="none"/>
          </a:ln>
        </p:spPr>
      </p:sp>
      <p:sp>
        <p:nvSpPr>
          <p:cNvPr id="7" name="Shape 5"/>
          <p:cNvSpPr/>
          <p:nvPr/>
        </p:nvSpPr>
        <p:spPr>
          <a:xfrm>
            <a:off x="4056069" y="135013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8" name="Shape 6"/>
          <p:cNvSpPr/>
          <p:nvPr/>
        </p:nvSpPr>
        <p:spPr>
          <a:xfrm>
            <a:off x="4056069" y="2932872"/>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
        <p:nvSpPr>
          <p:cNvPr id="9" name="Shape 7"/>
          <p:cNvSpPr/>
          <p:nvPr/>
        </p:nvSpPr>
        <p:spPr>
          <a:xfrm>
            <a:off x="4838991" y="2211190"/>
            <a:ext cx="3224944" cy="0"/>
          </a:xfrm>
          <a:custGeom>
            <a:avLst/>
            <a:gdLst/>
            <a:ahLst/>
            <a:cxnLst/>
            <a:rect l="l" t="t" r="r" b="b"/>
            <a:pathLst>
              <a:path w="3224944">
                <a:moveTo>
                  <a:pt x="0" y="0"/>
                </a:moveTo>
                <a:moveTo>
                  <a:pt x="0" y="0"/>
                </a:moveTo>
                <a:lnTo>
                  <a:pt x="3224944" y="0"/>
                </a:lnTo>
              </a:path>
            </a:pathLst>
          </a:custGeom>
          <a:noFill/>
          <a:ln w="19050">
            <a:solidFill>
              <a:srgbClr val="005CC5"/>
            </a:solidFill>
            <a:prstDash val="solid"/>
            <a:headEnd type="none"/>
            <a:tailEnd type="none"/>
          </a:ln>
        </p:spPr>
      </p:sp>
      <p:sp>
        <p:nvSpPr>
          <p:cNvPr id="10" name="Shape 8"/>
          <p:cNvSpPr/>
          <p:nvPr/>
        </p:nvSpPr>
        <p:spPr>
          <a:xfrm>
            <a:off x="7940859" y="1957076"/>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1" name="Shape 9"/>
          <p:cNvSpPr/>
          <p:nvPr/>
        </p:nvSpPr>
        <p:spPr>
          <a:xfrm>
            <a:off x="1203141" y="3113881"/>
            <a:ext cx="2886490" cy="2488"/>
          </a:xfrm>
          <a:custGeom>
            <a:avLst/>
            <a:gdLst/>
            <a:ahLst/>
            <a:cxnLst/>
            <a:rect l="l" t="t" r="r" b="b"/>
            <a:pathLst>
              <a:path w="2886490" h="2488">
                <a:moveTo>
                  <a:pt x="0" y="0"/>
                </a:moveTo>
                <a:moveTo>
                  <a:pt x="0" y="0"/>
                </a:moveTo>
                <a:lnTo>
                  <a:pt x="2886490" y="2488"/>
                </a:lnTo>
              </a:path>
            </a:pathLst>
          </a:custGeom>
          <a:noFill/>
          <a:ln w="19050">
            <a:solidFill>
              <a:srgbClr val="005CC5"/>
            </a:solidFill>
            <a:prstDash val="solid"/>
            <a:headEnd type="none"/>
            <a:tailEnd type="none"/>
          </a:ln>
        </p:spPr>
      </p:sp>
      <p:sp>
        <p:nvSpPr>
          <p:cNvPr id="12" name="Shape 10"/>
          <p:cNvSpPr/>
          <p:nvPr/>
        </p:nvSpPr>
        <p:spPr>
          <a:xfrm>
            <a:off x="646624" y="2835622"/>
            <a:ext cx="556517" cy="556517"/>
          </a:xfrm>
          <a:custGeom>
            <a:avLst/>
            <a:gdLst/>
            <a:ahLst/>
            <a:cxnLst/>
            <a:rect l="l" t="t" r="r" b="b"/>
            <a:pathLst>
              <a:path w="556517" h="556517">
                <a:moveTo>
                  <a:pt x="0" y="0"/>
                </a:moveTo>
                <a:moveTo>
                  <a:pt x="0" y="0"/>
                </a:moveTo>
                <a:lnTo>
                  <a:pt x="556517" y="0"/>
                </a:lnTo>
                <a:lnTo>
                  <a:pt x="556517" y="556517"/>
                </a:lnTo>
                <a:lnTo>
                  <a:pt x="0" y="556517"/>
                </a:lnTo>
                <a:close/>
              </a:path>
            </a:pathLst>
          </a:custGeom>
          <a:solidFill>
            <a:srgbClr val="005CC5"/>
          </a:solidFill>
          <a:ln/>
        </p:spPr>
      </p:sp>
      <p:sp>
        <p:nvSpPr>
          <p:cNvPr id="13" name="Text 11"/>
          <p:cNvSpPr/>
          <p:nvPr/>
        </p:nvSpPr>
        <p:spPr>
          <a:xfrm>
            <a:off x="646624" y="1105962"/>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4" name="Text 12"/>
          <p:cNvSpPr/>
          <p:nvPr/>
        </p:nvSpPr>
        <p:spPr>
          <a:xfrm>
            <a:off x="7940859" y="1984508"/>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5" name="Text 13"/>
          <p:cNvSpPr/>
          <p:nvPr/>
        </p:nvSpPr>
        <p:spPr>
          <a:xfrm>
            <a:off x="646624" y="2862421"/>
            <a:ext cx="556517" cy="51206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6" name="Text 14"/>
          <p:cNvSpPr/>
          <p:nvPr/>
        </p:nvSpPr>
        <p:spPr>
          <a:xfrm>
            <a:off x="1203141" y="957284"/>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声明标识的定义</a:t>
            </a:r>
            <a:endParaRPr lang="en-US" sz="1440" dirty="0"/>
          </a:p>
        </p:txBody>
      </p:sp>
      <p:sp>
        <p:nvSpPr>
          <p:cNvPr id="17" name="Text 15"/>
          <p:cNvSpPr/>
          <p:nvPr/>
        </p:nvSpPr>
        <p:spPr>
          <a:xfrm>
            <a:off x="1203665" y="1359620"/>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声明标识是JSP页面中用于定义全局变量或方法的特定语法结构，通过&lt;%!%&gt;包裹实现。这种结构使得在JSP页面的任何位置都可以访问这些定义的变量或方法。</a:t>
            </a:r>
            <a:endParaRPr lang="en-US" sz="1440" dirty="0"/>
          </a:p>
        </p:txBody>
      </p:sp>
      <p:sp>
        <p:nvSpPr>
          <p:cNvPr id="18" name="Text 16"/>
          <p:cNvSpPr/>
          <p:nvPr/>
        </p:nvSpPr>
        <p:spPr>
          <a:xfrm>
            <a:off x="4838690" y="1808486"/>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声明标识与局部变量的区别</a:t>
            </a:r>
            <a:endParaRPr lang="en-US" sz="1440" dirty="0"/>
          </a:p>
        </p:txBody>
      </p:sp>
      <p:sp>
        <p:nvSpPr>
          <p:cNvPr id="19" name="Text 17"/>
          <p:cNvSpPr/>
          <p:nvPr/>
        </p:nvSpPr>
        <p:spPr>
          <a:xfrm>
            <a:off x="4838405" y="2210926"/>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与Java代码中使用&lt;%%&gt;定义的局部变量不同，声明标识定义的是全局变量或方法。这意味着它们的作用域覆盖整个JSP页面，而不仅仅是特定的代码块。</a:t>
            </a:r>
            <a:endParaRPr lang="en-US" sz="1440" dirty="0"/>
          </a:p>
        </p:txBody>
      </p:sp>
      <p:sp>
        <p:nvSpPr>
          <p:cNvPr id="20" name="Text 18"/>
          <p:cNvSpPr/>
          <p:nvPr/>
        </p:nvSpPr>
        <p:spPr>
          <a:xfrm>
            <a:off x="1203141" y="2704702"/>
            <a:ext cx="285292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声明标识的应用实例</a:t>
            </a:r>
            <a:endParaRPr lang="en-US" sz="1440" dirty="0"/>
          </a:p>
        </p:txBody>
      </p:sp>
      <p:sp>
        <p:nvSpPr>
          <p:cNvPr id="21" name="Text 19"/>
          <p:cNvSpPr/>
          <p:nvPr/>
        </p:nvSpPr>
        <p:spPr>
          <a:xfrm>
            <a:off x="1203141" y="3125512"/>
            <a:ext cx="2852928"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在实际应用中，声明标识常用于定义那些需要在多个地方使用的共享数据或功能，如数据库连接、配置信息等，从而提高代码的可重用性和可维护性。</a:t>
            </a:r>
            <a:endParaRPr lang="en-US" sz="1440" dirty="0"/>
          </a:p>
        </p:txBody>
      </p:sp>
      <p:sp>
        <p:nvSpPr>
          <p:cNvPr id="22" name="Shape 20"/>
          <p:cNvSpPr/>
          <p:nvPr/>
        </p:nvSpPr>
        <p:spPr>
          <a:xfrm>
            <a:off x="4646351" y="2114870"/>
            <a:ext cx="192640" cy="192640"/>
          </a:xfrm>
          <a:custGeom>
            <a:avLst/>
            <a:gdLst/>
            <a:ahLst/>
            <a:cxnLst/>
            <a:rect l="l" t="t" r="r" b="b"/>
            <a:pathLst>
              <a:path w="192640" h="192640">
                <a:moveTo>
                  <a:pt x="0" y="0"/>
                </a:moveTo>
                <a:moveTo>
                  <a:pt x="0" y="0"/>
                </a:moveTo>
                <a:lnTo>
                  <a:pt x="192640" y="0"/>
                </a:lnTo>
                <a:lnTo>
                  <a:pt x="192640" y="192640"/>
                </a:lnTo>
                <a:lnTo>
                  <a:pt x="0" y="192640"/>
                </a:lnTo>
                <a:close/>
              </a:path>
            </a:pathLst>
          </a:custGeom>
          <a:solidFill>
            <a:srgbClr val="005CC5"/>
          </a:solidFill>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代码片段</a:t>
            </a:r>
            <a:endParaRPr lang="en-US" sz="1440" dirty="0"/>
          </a:p>
        </p:txBody>
      </p:sp>
      <p:pic>
        <p:nvPicPr>
          <p:cNvPr id="3" name="Image 0" descr="preencoded.png"/>
          <p:cNvPicPr>
            <a:picLocks noChangeAspect="1"/>
          </p:cNvPicPr>
          <p:nvPr/>
        </p:nvPicPr>
        <p:blipFill>
          <a:blip r:embed="rId4">
            <a:alphaModFix amt="60000"/>
          </a:blip>
          <a:stretch>
            <a:fillRect/>
          </a:stretch>
        </p:blipFill>
        <p:spPr>
          <a:xfrm>
            <a:off x="0" y="886688"/>
            <a:ext cx="4523239" cy="4053616"/>
          </a:xfrm>
          <a:prstGeom prst="rect">
            <a:avLst/>
          </a:prstGeom>
        </p:spPr>
      </p:pic>
      <p:pic>
        <p:nvPicPr>
          <p:cNvPr id="4" name="Image 1" descr="preencoded.png"/>
          <p:cNvPicPr>
            <a:picLocks noChangeAspect="1"/>
          </p:cNvPicPr>
          <p:nvPr/>
        </p:nvPicPr>
        <p:blipFill>
          <a:blip r:embed="rId5">
            <a:alphaModFix amt="80000"/>
          </a:blip>
          <a:stretch>
            <a:fillRect/>
          </a:stretch>
        </p:blipFill>
        <p:spPr>
          <a:xfrm>
            <a:off x="0" y="903148"/>
            <a:ext cx="4523239" cy="4398546"/>
          </a:xfrm>
          <a:prstGeom prst="rect">
            <a:avLst/>
          </a:prstGeom>
        </p:spPr>
      </p:pic>
      <p:pic>
        <p:nvPicPr>
          <p:cNvPr id="5" name="Image 2" descr="preencoded.png"/>
          <p:cNvPicPr>
            <a:picLocks noChangeAspect="1"/>
          </p:cNvPicPr>
          <p:nvPr/>
        </p:nvPicPr>
        <p:blipFill>
          <a:blip r:embed="rId6"/>
          <a:stretch>
            <a:fillRect/>
          </a:stretch>
        </p:blipFill>
        <p:spPr>
          <a:xfrm>
            <a:off x="0" y="1009529"/>
            <a:ext cx="4523239" cy="4523239"/>
          </a:xfrm>
          <a:prstGeom prst="rect">
            <a:avLst/>
          </a:prstGeom>
        </p:spPr>
      </p:pic>
      <p:sp>
        <p:nvSpPr>
          <p:cNvPr id="6" name="Text 1"/>
          <p:cNvSpPr/>
          <p:nvPr/>
        </p:nvSpPr>
        <p:spPr>
          <a:xfrm>
            <a:off x="4122902" y="1093989"/>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代码片段的定义</a:t>
            </a:r>
            <a:endParaRPr lang="en-US" sz="1440" dirty="0"/>
          </a:p>
        </p:txBody>
      </p:sp>
      <p:sp>
        <p:nvSpPr>
          <p:cNvPr id="7" name="Text 2"/>
          <p:cNvSpPr/>
          <p:nvPr/>
        </p:nvSpPr>
        <p:spPr>
          <a:xfrm>
            <a:off x="4122902" y="1395741"/>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在JSP中，代码片段指的是被&lt;%%&gt;标签包裹的Java代码部分。这些代码片段可以嵌入到HTML页面中的任何位置，允许开发者直接在网页中编写和执行Java代码。</a:t>
            </a:r>
            <a:endParaRPr lang="en-US" sz="1440" dirty="0"/>
          </a:p>
        </p:txBody>
      </p:sp>
      <p:sp>
        <p:nvSpPr>
          <p:cNvPr id="8" name="Text 3"/>
          <p:cNvSpPr/>
          <p:nvPr/>
        </p:nvSpPr>
        <p:spPr>
          <a:xfrm>
            <a:off x="4122902" y="2258934"/>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代码片段的位置</a:t>
            </a:r>
            <a:endParaRPr lang="en-US" sz="1440" dirty="0"/>
          </a:p>
        </p:txBody>
      </p:sp>
      <p:sp>
        <p:nvSpPr>
          <p:cNvPr id="9" name="Text 4"/>
          <p:cNvSpPr/>
          <p:nvPr/>
        </p:nvSpPr>
        <p:spPr>
          <a:xfrm>
            <a:off x="4122902" y="2555200"/>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代码片段可以灵活地放置在&lt;body&gt;&lt;/body&gt;标签对内的任意位置。这种灵活性使得开发者可以根据需要在任何位置插入动态内容或逻辑处理，从而增强网页的功能性和互动性。</a:t>
            </a:r>
            <a:endParaRPr lang="en-US" sz="1440" dirty="0"/>
          </a:p>
        </p:txBody>
      </p:sp>
      <p:sp>
        <p:nvSpPr>
          <p:cNvPr id="10" name="Text 5"/>
          <p:cNvSpPr/>
          <p:nvPr/>
        </p:nvSpPr>
        <p:spPr>
          <a:xfrm>
            <a:off x="4122115" y="3522635"/>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代码片段的编写格式</a:t>
            </a:r>
            <a:endParaRPr lang="en-US" sz="1440" dirty="0"/>
          </a:p>
        </p:txBody>
      </p:sp>
      <p:sp>
        <p:nvSpPr>
          <p:cNvPr id="11" name="Text 6"/>
          <p:cNvSpPr/>
          <p:nvPr/>
        </p:nvSpPr>
        <p:spPr>
          <a:xfrm>
            <a:off x="4122902" y="3824695"/>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编写代码片段时，必须遵循Java的语法规则。这意味着开发者可以利用Java语言的全部功能，包括控制流、循环、条件判断等，来构建复杂的逻辑和数据处理流程。</a:t>
            </a:r>
            <a:endParaRPr lang="en-US" sz="1440" dirty="0"/>
          </a:p>
        </p:txBody>
      </p:sp>
      <p:sp>
        <p:nvSpPr>
          <p:cNvPr id="12" name="Shape 7"/>
          <p:cNvSpPr/>
          <p:nvPr/>
        </p:nvSpPr>
        <p:spPr>
          <a:xfrm>
            <a:off x="2673371" y="1805964"/>
            <a:ext cx="499914" cy="0"/>
          </a:xfrm>
          <a:custGeom>
            <a:avLst/>
            <a:gdLst/>
            <a:ahLst/>
            <a:cxnLst/>
            <a:rect l="l" t="t" r="r" b="b"/>
            <a:pathLst>
              <a:path w="499914">
                <a:moveTo>
                  <a:pt x="0" y="0"/>
                </a:moveTo>
                <a:moveTo>
                  <a:pt x="0" y="0"/>
                </a:moveTo>
                <a:lnTo>
                  <a:pt x="499914" y="0"/>
                </a:lnTo>
              </a:path>
            </a:pathLst>
          </a:custGeom>
          <a:noFill/>
          <a:ln w="19050">
            <a:solidFill>
              <a:srgbClr val="005CC5"/>
            </a:solidFill>
            <a:prstDash val="solid"/>
            <a:headEnd type="none"/>
            <a:tailEnd type="arrow"/>
          </a:ln>
        </p:spPr>
      </p:sp>
      <p:sp>
        <p:nvSpPr>
          <p:cNvPr id="13" name="Shape 8"/>
          <p:cNvSpPr/>
          <p:nvPr/>
        </p:nvSpPr>
        <p:spPr>
          <a:xfrm>
            <a:off x="3162037" y="2856649"/>
            <a:ext cx="350493" cy="0"/>
          </a:xfrm>
          <a:custGeom>
            <a:avLst/>
            <a:gdLst/>
            <a:ahLst/>
            <a:cxnLst/>
            <a:rect l="l" t="t" r="r" b="b"/>
            <a:pathLst>
              <a:path w="350493">
                <a:moveTo>
                  <a:pt x="0" y="0"/>
                </a:moveTo>
                <a:moveTo>
                  <a:pt x="0" y="0"/>
                </a:moveTo>
                <a:lnTo>
                  <a:pt x="350493" y="0"/>
                </a:lnTo>
              </a:path>
            </a:pathLst>
          </a:custGeom>
          <a:noFill/>
          <a:ln w="19050">
            <a:solidFill>
              <a:srgbClr val="005CC5"/>
            </a:solidFill>
            <a:prstDash val="solid"/>
            <a:headEnd type="none"/>
            <a:tailEnd type="arrow"/>
          </a:ln>
        </p:spPr>
      </p:sp>
      <p:sp>
        <p:nvSpPr>
          <p:cNvPr id="14" name="Shape 9"/>
          <p:cNvSpPr/>
          <p:nvPr/>
        </p:nvSpPr>
        <p:spPr>
          <a:xfrm>
            <a:off x="2804600" y="4003258"/>
            <a:ext cx="1103131" cy="0"/>
          </a:xfrm>
          <a:custGeom>
            <a:avLst/>
            <a:gdLst/>
            <a:ahLst/>
            <a:cxnLst/>
            <a:rect l="l" t="t" r="r" b="b"/>
            <a:pathLst>
              <a:path w="1103131">
                <a:moveTo>
                  <a:pt x="0" y="0"/>
                </a:moveTo>
                <a:moveTo>
                  <a:pt x="0" y="0"/>
                </a:moveTo>
                <a:lnTo>
                  <a:pt x="1103131" y="0"/>
                </a:lnTo>
              </a:path>
            </a:pathLst>
          </a:custGeom>
          <a:noFill/>
          <a:ln w="19050">
            <a:solidFill>
              <a:srgbClr val="005CC5"/>
            </a:solidFill>
            <a:prstDash val="solid"/>
            <a:headEnd type="none"/>
            <a:tailEnd type="arrow"/>
          </a:ln>
        </p:spPr>
      </p:sp>
      <p:sp>
        <p:nvSpPr>
          <p:cNvPr id="15" name="Text 10"/>
          <p:cNvSpPr/>
          <p:nvPr/>
        </p:nvSpPr>
        <p:spPr>
          <a:xfrm>
            <a:off x="1838595" y="1558724"/>
            <a:ext cx="794446"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6" name="Text 11"/>
          <p:cNvSpPr/>
          <p:nvPr/>
        </p:nvSpPr>
        <p:spPr>
          <a:xfrm>
            <a:off x="1605529" y="2616316"/>
            <a:ext cx="1312181"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7" name="Text 12"/>
          <p:cNvSpPr/>
          <p:nvPr/>
        </p:nvSpPr>
        <p:spPr>
          <a:xfrm>
            <a:off x="1426313" y="3754199"/>
            <a:ext cx="1670613"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JSP动作标识实践</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初识JSP</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JSP指令标识实践</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JSP脚本标识实践</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0604"/>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JSP动作标识实践</a:t>
            </a:r>
            <a:endParaRPr lang="en-US" sz="1440" dirty="0"/>
          </a:p>
        </p:txBody>
      </p:sp>
      <p:sp>
        <p:nvSpPr>
          <p:cNvPr id="15" name="Text 13"/>
          <p:cNvSpPr/>
          <p:nvPr/>
        </p:nvSpPr>
        <p:spPr>
          <a:xfrm>
            <a:off x="4781488" y="3014884"/>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26346" y="368910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17" name="Text 15"/>
          <p:cNvSpPr/>
          <p:nvPr/>
        </p:nvSpPr>
        <p:spPr>
          <a:xfrm>
            <a:off x="972988" y="364338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文件包含标识</a:t>
            </a:r>
            <a:endParaRPr lang="en-US" sz="1440" dirty="0"/>
          </a:p>
        </p:txBody>
      </p:sp>
      <p:pic>
        <p:nvPicPr>
          <p:cNvPr id="3" name="Image 0" descr="https://sgw-dx.xf-yun.com/api/v1/sparkdesk/_1735528159548e85b3059b5e64a2b8f1a18208792eac7.jpg?authorization=c2ltcGxlLWp3dCBhaz1zcGFya2Rlc2s4MDAwMDAwMDAwMDE7ZXhwPTMzMTIzMjgxNTk7YWxnbz1obWFjLXNoYTI1NjtzaWc9NS9zWHdGOHBvTFVnL1o4M2R3b2pVV2VCOGRRWVdYYytUMklQS09RelpzT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文件包含标识的定义</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文件包含标识是JSP中的一种动作标识，用于在当前JSP页面执行阶段动态地包含其他文件。与指令标识中的include指令不同，include指令是在编译阶段完成文件的嵌入。</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文件包含标识的格式</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文件包含标识有两种格式：`&lt;jsp:include page="文件的URL" flush="false"/&gt;`和`&lt;jsp:include page="文件的URL" flush="true"/&gt;`。其中，`page`属性指定被包含文件的地址，`flush`属性可选，默认值为`false`。</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`flush`属性的作用</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`flush`属性用于控制是否在当前页面输出使用缓冲区的情况下，先刷新缓冲区，然后再执行包含工作。如果设置为`true`，则表示在当前页面输出使用缓冲区的情况下，先刷新缓冲区，然后再执行包含工作。</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请求转发标识</a:t>
            </a:r>
            <a:endParaRPr lang="en-US" sz="1440" dirty="0"/>
          </a:p>
        </p:txBody>
      </p:sp>
      <p:sp>
        <p:nvSpPr>
          <p:cNvPr id="3" name="Shape 1"/>
          <p:cNvSpPr/>
          <p:nvPr/>
        </p:nvSpPr>
        <p:spPr>
          <a:xfrm>
            <a:off x="312725"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
        <p:nvSpPr>
          <p:cNvPr id="4" name="Shape 2"/>
          <p:cNvSpPr/>
          <p:nvPr/>
        </p:nvSpPr>
        <p:spPr>
          <a:xfrm>
            <a:off x="1682112" y="1165609"/>
            <a:ext cx="0" cy="567089"/>
          </a:xfrm>
          <a:custGeom>
            <a:avLst/>
            <a:gdLst/>
            <a:ahLst/>
            <a:cxnLst/>
            <a:rect l="l" t="t" r="r" b="b"/>
            <a:pathLst>
              <a:path h="567089">
                <a:moveTo>
                  <a:pt x="0" y="0"/>
                </a:moveTo>
                <a:moveTo>
                  <a:pt x="0" y="0"/>
                </a:moveTo>
                <a:lnTo>
                  <a:pt x="0" y="567089"/>
                </a:lnTo>
              </a:path>
            </a:pathLst>
          </a:custGeom>
          <a:noFill/>
          <a:ln w="38100">
            <a:solidFill>
              <a:srgbClr val="005CC5"/>
            </a:solidFill>
            <a:prstDash val="solid"/>
            <a:headEnd type="none"/>
            <a:tailEnd type="none"/>
          </a:ln>
        </p:spPr>
      </p:sp>
      <p:sp>
        <p:nvSpPr>
          <p:cNvPr id="5" name="Shape 3"/>
          <p:cNvSpPr/>
          <p:nvPr/>
        </p:nvSpPr>
        <p:spPr>
          <a:xfrm>
            <a:off x="303581" y="1930210"/>
            <a:ext cx="2756916" cy="2380184"/>
          </a:xfrm>
          <a:custGeom>
            <a:avLst/>
            <a:gdLst/>
            <a:ahLst/>
            <a:cxnLst/>
            <a:rect l="l" t="t" r="r" b="b"/>
            <a:pathLst>
              <a:path w="2756916" h="2380184">
                <a:moveTo>
                  <a:pt x="297523" y="0"/>
                </a:moveTo>
                <a:moveTo>
                  <a:pt x="297523" y="0"/>
                </a:moveTo>
                <a:lnTo>
                  <a:pt x="2459393" y="0"/>
                </a:lnTo>
                <a:quadBezTo>
                  <a:pt x="2756916" y="0"/>
                  <a:pt x="2756916" y="297523"/>
                </a:quadBezTo>
                <a:lnTo>
                  <a:pt x="2756916" y="2082661"/>
                </a:lnTo>
                <a:quadBezTo>
                  <a:pt x="2756916" y="2380184"/>
                  <a:pt x="2459393" y="2380184"/>
                </a:quadBezTo>
                <a:lnTo>
                  <a:pt x="297523" y="2380184"/>
                </a:lnTo>
                <a:quadBezTo>
                  <a:pt x="0" y="2380184"/>
                  <a:pt x="0" y="2082661"/>
                </a:quadBezTo>
                <a:lnTo>
                  <a:pt x="0" y="297523"/>
                </a:lnTo>
                <a:quadBezTo>
                  <a:pt x="0" y="0"/>
                  <a:pt x="297523" y="0"/>
                </a:quadBezTo>
                <a:close/>
              </a:path>
            </a:pathLst>
          </a:custGeom>
          <a:solidFill>
            <a:srgbClr val="000000">
              <a:alpha val="0"/>
            </a:srgbClr>
          </a:solidFill>
          <a:ln w="19050">
            <a:solidFill>
              <a:srgbClr val="005CC5"/>
            </a:solidFill>
            <a:prstDash val="solid"/>
          </a:ln>
        </p:spPr>
      </p:sp>
      <p:sp>
        <p:nvSpPr>
          <p:cNvPr id="6" name="Shape 4"/>
          <p:cNvSpPr/>
          <p:nvPr/>
        </p:nvSpPr>
        <p:spPr>
          <a:xfrm>
            <a:off x="884165"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7" name="Text 5"/>
          <p:cNvSpPr/>
          <p:nvPr/>
        </p:nvSpPr>
        <p:spPr>
          <a:xfrm>
            <a:off x="1409546"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466877" y="2053992"/>
            <a:ext cx="2430470" cy="1915909"/>
          </a:xfrm>
          <a:prstGeom prst="rect">
            <a:avLst/>
          </a:prstGeom>
          <a:noFill/>
          <a:ln/>
        </p:spPr>
        <p:txBody>
          <a:bodyPr wrap="square" lIns="95250" tIns="95250" rIns="95250" bIns="95250" rtlCol="0" anchor="ctr">
            <a:spAutoFit/>
          </a:bodyPr>
          <a:lstStyle/>
          <a:p>
            <a:pPr marL="0" indent="0" algn="just">
              <a:lnSpc>
                <a:spcPct val="100000"/>
              </a:lnSpc>
              <a:spcBef>
                <a:spcPts val="375"/>
              </a:spcBef>
              <a:buNone/>
            </a:pPr>
            <a:r>
              <a:rPr lang="en-US" sz="1400" dirty="0">
                <a:solidFill>
                  <a:srgbClr val="000000"/>
                </a:solidFill>
                <a:latin typeface="Microsoft Yahei" pitchFamily="34" charset="0"/>
                <a:ea typeface="Microsoft Yahei" pitchFamily="34" charset="-122"/>
                <a:cs typeface="Microsoft Yahei" pitchFamily="34" charset="-120"/>
              </a:rPr>
              <a:t>请求转发标识是在网络通信中，用于指示服务器将收到的客户端请求转发到另一台服务器进行处理的一种机制。这种机制通常用于负载均衡、缓存加速等场景，以提高系统的处理能力和响应速度。</a:t>
            </a:r>
            <a:endParaRPr lang="en-US" sz="1400" dirty="0"/>
          </a:p>
        </p:txBody>
      </p:sp>
      <p:sp>
        <p:nvSpPr>
          <p:cNvPr id="9" name="Shape 7"/>
          <p:cNvSpPr/>
          <p:nvPr/>
        </p:nvSpPr>
        <p:spPr>
          <a:xfrm>
            <a:off x="4572000" y="1165034"/>
            <a:ext cx="0" cy="286867"/>
          </a:xfrm>
          <a:custGeom>
            <a:avLst/>
            <a:gdLst/>
            <a:ahLst/>
            <a:cxnLst/>
            <a:rect l="l" t="t" r="r" b="b"/>
            <a:pathLst>
              <a:path h="286867">
                <a:moveTo>
                  <a:pt x="0" y="0"/>
                </a:moveTo>
                <a:moveTo>
                  <a:pt x="0" y="0"/>
                </a:moveTo>
                <a:lnTo>
                  <a:pt x="0" y="286867"/>
                </a:lnTo>
              </a:path>
            </a:pathLst>
          </a:custGeom>
          <a:noFill/>
          <a:ln w="38100">
            <a:solidFill>
              <a:srgbClr val="005CC5"/>
            </a:solidFill>
            <a:prstDash val="solid"/>
            <a:headEnd type="none"/>
            <a:tailEnd type="none"/>
          </a:ln>
        </p:spPr>
      </p:sp>
      <p:sp>
        <p:nvSpPr>
          <p:cNvPr id="10" name="Shape 8"/>
          <p:cNvSpPr/>
          <p:nvPr/>
        </p:nvSpPr>
        <p:spPr>
          <a:xfrm>
            <a:off x="3193369" y="1649412"/>
            <a:ext cx="2756916" cy="2511933"/>
          </a:xfrm>
          <a:custGeom>
            <a:avLst/>
            <a:gdLst/>
            <a:ahLst/>
            <a:cxnLst/>
            <a:rect l="l" t="t" r="r" b="b"/>
            <a:pathLst>
              <a:path w="2756916" h="2511933">
                <a:moveTo>
                  <a:pt x="313992" y="0"/>
                </a:moveTo>
                <a:moveTo>
                  <a:pt x="313992" y="0"/>
                </a:moveTo>
                <a:lnTo>
                  <a:pt x="2442924" y="0"/>
                </a:lnTo>
                <a:quadBezTo>
                  <a:pt x="2756916" y="0"/>
                  <a:pt x="2756916" y="313992"/>
                </a:quadBezTo>
                <a:lnTo>
                  <a:pt x="2756916" y="2197942"/>
                </a:lnTo>
                <a:quadBezTo>
                  <a:pt x="2756916" y="2511933"/>
                  <a:pt x="2442924" y="2511933"/>
                </a:quadBezTo>
                <a:lnTo>
                  <a:pt x="313992" y="2511933"/>
                </a:lnTo>
                <a:quadBezTo>
                  <a:pt x="0" y="2511933"/>
                  <a:pt x="0" y="2197942"/>
                </a:quadBezTo>
                <a:lnTo>
                  <a:pt x="0" y="313992"/>
                </a:lnTo>
                <a:quadBezTo>
                  <a:pt x="0" y="0"/>
                  <a:pt x="313992" y="0"/>
                </a:quadBezTo>
                <a:close/>
              </a:path>
            </a:pathLst>
          </a:custGeom>
          <a:solidFill>
            <a:srgbClr val="000000">
              <a:alpha val="0"/>
            </a:srgbClr>
          </a:solidFill>
          <a:ln w="19050">
            <a:solidFill>
              <a:srgbClr val="5196FF"/>
            </a:solidFill>
            <a:prstDash val="solid"/>
          </a:ln>
        </p:spPr>
      </p:sp>
      <p:sp>
        <p:nvSpPr>
          <p:cNvPr id="11" name="Shape 9"/>
          <p:cNvSpPr/>
          <p:nvPr/>
        </p:nvSpPr>
        <p:spPr>
          <a:xfrm>
            <a:off x="3774053" y="1367777"/>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2" name="Text 10"/>
          <p:cNvSpPr/>
          <p:nvPr/>
        </p:nvSpPr>
        <p:spPr>
          <a:xfrm>
            <a:off x="4299434" y="1295540"/>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3" name="Text 11"/>
          <p:cNvSpPr/>
          <p:nvPr/>
        </p:nvSpPr>
        <p:spPr>
          <a:xfrm>
            <a:off x="3356765" y="1835036"/>
            <a:ext cx="2430470" cy="1664208"/>
          </a:xfrm>
          <a:prstGeom prst="rect">
            <a:avLst/>
          </a:prstGeom>
          <a:noFill/>
          <a:ln/>
        </p:spPr>
        <p:txBody>
          <a:bodyPr wrap="square" lIns="95250" tIns="95250" rIns="95250" bIns="95250" rtlCol="0" anchor="ctr">
            <a:spAutoFit/>
          </a:bodyPr>
          <a:lstStyle/>
          <a:p>
            <a:pPr algn="just">
              <a:spcBef>
                <a:spcPts val="375"/>
              </a:spcBef>
            </a:pPr>
            <a:r>
              <a:rPr lang="en-US" sz="1400" dirty="0">
                <a:solidFill>
                  <a:srgbClr val="000000"/>
                </a:solidFill>
                <a:latin typeface="Microsoft Yahei" pitchFamily="34" charset="0"/>
                <a:ea typeface="Microsoft Yahei" pitchFamily="34" charset="-122"/>
              </a:rPr>
              <a:t>1. </a:t>
            </a:r>
            <a:r>
              <a:rPr lang="en-US" sz="1400" dirty="0" err="1">
                <a:solidFill>
                  <a:srgbClr val="000000"/>
                </a:solidFill>
                <a:latin typeface="Microsoft Yahei" pitchFamily="34" charset="0"/>
                <a:ea typeface="Microsoft Yahei" pitchFamily="34" charset="-122"/>
              </a:rPr>
              <a:t>标准URL格式，即在URL中直接包含请求转发的参数和值</a:t>
            </a:r>
            <a:r>
              <a:rPr lang="en-US" sz="1400" dirty="0">
                <a:solidFill>
                  <a:srgbClr val="000000"/>
                </a:solidFill>
                <a:latin typeface="Microsoft Yahei" pitchFamily="34" charset="0"/>
                <a:ea typeface="Microsoft Yahei" pitchFamily="34" charset="-122"/>
              </a:rPr>
              <a:t>。</a:t>
            </a:r>
          </a:p>
          <a:p>
            <a:pPr algn="just">
              <a:spcBef>
                <a:spcPts val="375"/>
              </a:spcBef>
            </a:pPr>
            <a:r>
              <a:rPr lang="en-US" sz="1400" dirty="0">
                <a:solidFill>
                  <a:srgbClr val="000000"/>
                </a:solidFill>
                <a:latin typeface="Microsoft Yahei" pitchFamily="34" charset="0"/>
                <a:ea typeface="Microsoft Yahei" pitchFamily="34" charset="-122"/>
              </a:rPr>
              <a:t>2. </a:t>
            </a:r>
            <a:r>
              <a:rPr lang="en-US" sz="1400" dirty="0" err="1">
                <a:solidFill>
                  <a:srgbClr val="000000"/>
                </a:solidFill>
                <a:latin typeface="Microsoft Yahei" pitchFamily="34" charset="0"/>
                <a:ea typeface="Microsoft Yahei" pitchFamily="34" charset="-122"/>
              </a:rPr>
              <a:t>JSON格式，即将请求转发的信息以键值对的形式存储在JSON对象中</a:t>
            </a:r>
            <a:r>
              <a:rPr lang="en-US" sz="1400" dirty="0">
                <a:solidFill>
                  <a:srgbClr val="000000"/>
                </a:solidFill>
                <a:latin typeface="Microsoft Yahei" pitchFamily="34" charset="0"/>
                <a:ea typeface="Microsoft Yahei" pitchFamily="34" charset="-122"/>
              </a:rPr>
              <a:t>。</a:t>
            </a:r>
          </a:p>
        </p:txBody>
      </p:sp>
      <p:sp>
        <p:nvSpPr>
          <p:cNvPr id="14" name="Shape 12"/>
          <p:cNvSpPr/>
          <p:nvPr/>
        </p:nvSpPr>
        <p:spPr>
          <a:xfrm>
            <a:off x="7461888" y="1165301"/>
            <a:ext cx="0" cy="567397"/>
          </a:xfrm>
          <a:custGeom>
            <a:avLst/>
            <a:gdLst/>
            <a:ahLst/>
            <a:cxnLst/>
            <a:rect l="l" t="t" r="r" b="b"/>
            <a:pathLst>
              <a:path h="567397">
                <a:moveTo>
                  <a:pt x="0" y="0"/>
                </a:moveTo>
                <a:moveTo>
                  <a:pt x="0" y="0"/>
                </a:moveTo>
                <a:lnTo>
                  <a:pt x="0" y="567397"/>
                </a:lnTo>
              </a:path>
            </a:pathLst>
          </a:custGeom>
          <a:noFill/>
          <a:ln w="38100">
            <a:solidFill>
              <a:srgbClr val="005CC5"/>
            </a:solidFill>
            <a:prstDash val="solid"/>
            <a:headEnd type="none"/>
            <a:tailEnd type="none"/>
          </a:ln>
        </p:spPr>
      </p:sp>
      <p:sp>
        <p:nvSpPr>
          <p:cNvPr id="15" name="Shape 13"/>
          <p:cNvSpPr/>
          <p:nvPr/>
        </p:nvSpPr>
        <p:spPr>
          <a:xfrm>
            <a:off x="6083503" y="1929754"/>
            <a:ext cx="2756916" cy="2380640"/>
          </a:xfrm>
          <a:custGeom>
            <a:avLst/>
            <a:gdLst/>
            <a:ahLst/>
            <a:cxnLst/>
            <a:rect l="l" t="t" r="r" b="b"/>
            <a:pathLst>
              <a:path w="2756916" h="2380640">
                <a:moveTo>
                  <a:pt x="297580" y="0"/>
                </a:moveTo>
                <a:moveTo>
                  <a:pt x="297580" y="0"/>
                </a:moveTo>
                <a:lnTo>
                  <a:pt x="2459336" y="0"/>
                </a:lnTo>
                <a:quadBezTo>
                  <a:pt x="2756916" y="0"/>
                  <a:pt x="2756916" y="297580"/>
                </a:quadBezTo>
                <a:lnTo>
                  <a:pt x="2756916" y="2083060"/>
                </a:lnTo>
                <a:quadBezTo>
                  <a:pt x="2756916" y="2380640"/>
                  <a:pt x="2459336" y="2380640"/>
                </a:quadBezTo>
                <a:lnTo>
                  <a:pt x="297580" y="2380640"/>
                </a:lnTo>
                <a:quadBezTo>
                  <a:pt x="0" y="2380640"/>
                  <a:pt x="0" y="2083060"/>
                </a:quadBezTo>
                <a:lnTo>
                  <a:pt x="0" y="297580"/>
                </a:lnTo>
                <a:quadBezTo>
                  <a:pt x="0" y="0"/>
                  <a:pt x="297580" y="0"/>
                </a:quadBezTo>
                <a:close/>
              </a:path>
            </a:pathLst>
          </a:custGeom>
          <a:solidFill>
            <a:srgbClr val="000000">
              <a:alpha val="0"/>
            </a:srgbClr>
          </a:solidFill>
          <a:ln w="19050">
            <a:solidFill>
              <a:srgbClr val="005CC5"/>
            </a:solidFill>
            <a:prstDash val="solid"/>
          </a:ln>
        </p:spPr>
      </p:sp>
      <p:sp>
        <p:nvSpPr>
          <p:cNvPr id="16" name="Shape 14"/>
          <p:cNvSpPr/>
          <p:nvPr/>
        </p:nvSpPr>
        <p:spPr>
          <a:xfrm>
            <a:off x="6663941"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7" name="Text 15"/>
          <p:cNvSpPr/>
          <p:nvPr/>
        </p:nvSpPr>
        <p:spPr>
          <a:xfrm>
            <a:off x="7189322"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8" name="Text 16"/>
          <p:cNvSpPr/>
          <p:nvPr/>
        </p:nvSpPr>
        <p:spPr>
          <a:xfrm>
            <a:off x="6246653" y="2115834"/>
            <a:ext cx="2430470" cy="2194560"/>
          </a:xfrm>
          <a:prstGeom prst="rect">
            <a:avLst/>
          </a:prstGeom>
          <a:noFill/>
          <a:ln/>
        </p:spPr>
        <p:txBody>
          <a:bodyPr wrap="square" lIns="95250" tIns="95250" rIns="95250" bIns="95250" rtlCol="0" anchor="ctr">
            <a:spAutoFit/>
          </a:bodyPr>
          <a:lstStyle/>
          <a:p>
            <a:pPr algn="just">
              <a:spcBef>
                <a:spcPts val="375"/>
              </a:spcBef>
            </a:pPr>
            <a:r>
              <a:rPr lang="en-US" sz="1400" dirty="0">
                <a:solidFill>
                  <a:srgbClr val="000000"/>
                </a:solidFill>
                <a:latin typeface="Microsoft Yahei" pitchFamily="34" charset="0"/>
                <a:ea typeface="Microsoft Yahei" pitchFamily="34" charset="-122"/>
              </a:rPr>
              <a:t>在网络通信中，客户端向服务器发送请求时，如果需要将该请求转发到另一台服务器进行处理，可以使用请求转发标识。例如，在负载均衡、反向代理或API网关等场景下，通过设置请求转发标识，可以实现请求的透明转发和处理。</a:t>
            </a:r>
          </a:p>
        </p:txBody>
      </p:sp>
      <p:sp>
        <p:nvSpPr>
          <p:cNvPr id="19" name="Shape 17"/>
          <p:cNvSpPr/>
          <p:nvPr/>
        </p:nvSpPr>
        <p:spPr>
          <a:xfrm>
            <a:off x="4572000"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传递参数标识</a:t>
            </a:r>
            <a:endParaRPr lang="en-US" sz="1440" dirty="0"/>
          </a:p>
        </p:txBody>
      </p:sp>
      <p:pic>
        <p:nvPicPr>
          <p:cNvPr id="3" name="Image 0" descr="https://sgw-dx.xf-yun.com/api/v1/sparkdesk/_173552817299919ab48ac17254c8887785ea0733c63e3.jpg?authorization=c2ltcGxlLWp3dCBhaz1zcGFya2Rlc2s4MDAwMDAwMDAwMDE7ZXhwPTMzMTIzMjgxNzM7YWxnbz1obWFjLXNoYTI1NjtzaWc9d29NZTVyQ1kxSGs0NXVVVldocTl5cGF0L2ZNRUJWQzFVZWcydzQ3eURLS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参数传递的基本概念</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在JSP页面中，传递参数标识（param）用于在不同页面或组件间传递数据。它类似于方法调用中的参数传递，允许开发者指定参数的名称和值，以实现数据的动态传递。</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param标签的语法结构</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使用&lt;jsp:param&gt;标签时，需要指定两个属性：name和value。name属性定义了参数的名称，而value属性则提供了该参数的具体值。这种结构使得参数的传递既清晰又直接。</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应用场景举例</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当需要在包含页面之间传递信息时，param标签非常有用。例如，在一个父JSP页面中，可以使用param标签将特定的参数传递给子页面，从而实现页面间的信息共享和交互。</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14662" y="705053"/>
            <a:ext cx="8134870" cy="16916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在IntelliJ IDEA中创建一个简单的Java Web项目，使用JSP实现以下功能：在页面上显示当前日期和时间，要求使用脚本标识（表达式和声明）完成日期时间的格式化输出。① 打开IntelliJ IDEA，创建一个新的Java Web项目，选择“Web Application”模板。② 在src/main/webapp目录下，创建一个新的JSP文件，命名为datetime.jsp。③ 编辑datetime.jsp文件，添加以下内容：</a:t>
            </a:r>
            <a:endParaRPr lang="en-US" sz="1440" dirty="0"/>
          </a:p>
        </p:txBody>
      </p:sp>
      <p:pic>
        <p:nvPicPr>
          <p:cNvPr id="3" name="Image 0" descr="https://sgw-dx.xf-yun.com/api/v1/sparkdesk/_19270024616_8iVTzZ1735528974982-0763563138552763.png?authorization=c2ltcGxlLWp3dCBhaz1zcGFya2Rlc2s4MDAwMDAwMDAwMDE7ZXhwPTMzMTIzMjg5NzA7YWxnbz1obWFjLXNoYTI1NjtzaWc9UkJNRmhVYkhxWTJPeHBXZlNKb3A0ZXo0SVRhOGhZQTVyZitGbVZ5VUlOND0=&amp;x_location=7YfmxI7B7uKO7jlRxIftd60Zg5D="/>
          <p:cNvPicPr>
            <a:picLocks noChangeAspect="1"/>
          </p:cNvPicPr>
          <p:nvPr/>
        </p:nvPicPr>
        <p:blipFill>
          <a:blip r:embed="rId4"/>
          <a:stretch>
            <a:fillRect/>
          </a:stretch>
        </p:blipFill>
        <p:spPr>
          <a:xfrm>
            <a:off x="1652717" y="1985031"/>
            <a:ext cx="5838565" cy="268204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14662" y="705053"/>
            <a:ext cx="8134870" cy="219456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④ 启动项目，通过IntelliJ IDEA内置的Tomcat服务器或配置的外部Tomcat服务器访问http://localhost:8080/datetime.jsp，页面应显示当前的日期和时间，格式如“202023-04-01-01 15:30:45”。</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继续在这个项目的基础上，增加一个功能：当用户点击“刷新”按钮时，页面跳转到另一个JSP页面welcome.jsp，展示欢迎信息“欢迎来到我们的网站！”，使用jsp:forward动作标识完成页面跳转。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 ① 在src/main/webapp目录下，创建welcome.jsp。</a:t>
            </a:r>
            <a:endParaRPr lang="en-US" sz="1440" dirty="0"/>
          </a:p>
        </p:txBody>
      </p:sp>
      <p:pic>
        <p:nvPicPr>
          <p:cNvPr id="3" name="Image 0" descr="https://sgw-dx.xf-yun.com/api/v1/sparkdesk/_19270024616_IxDe9f1735529103554-016039338097786904.png?authorization=c2ltcGxlLWp3dCBhaz1zcGFya2Rlc2s4MDAwMDAwMDAwMDE7ZXhwPTMzMTIzMjkwOTk7YWxnbz1obWFjLXNoYTI1NjtzaWc9REtkWDhTNWtOODVvaElzOFZ1TE9xZHQvSHQ1eFlGcFBUVGFnSW50ekcwMD0=&amp;x_location=7YfmxI7B7uKO7jlRxIftd60Zg5D="/>
          <p:cNvPicPr>
            <a:picLocks noChangeAspect="1"/>
          </p:cNvPicPr>
          <p:nvPr/>
        </p:nvPicPr>
        <p:blipFill>
          <a:blip r:embed="rId4"/>
          <a:stretch>
            <a:fillRect/>
          </a:stretch>
        </p:blipFill>
        <p:spPr>
          <a:xfrm>
            <a:off x="928140" y="2817485"/>
            <a:ext cx="7507915" cy="1830732"/>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14662" y="705053"/>
            <a:ext cx="8134870" cy="45720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② 修改datetime.jsp，添加一个按钮和jsp:forward动作。</a:t>
            </a:r>
            <a:endParaRPr lang="en-US" sz="1440" dirty="0"/>
          </a:p>
        </p:txBody>
      </p:sp>
      <p:pic>
        <p:nvPicPr>
          <p:cNvPr id="3" name="Image 0" descr="https://sgw-dx.xf-yun.com/api/v1/sparkdesk/_19270024616_KAn7n21735529150350-08615579087556875.png?authorization=c2ltcGxlLWp3dCBhaz1zcGFya2Rlc2s4MDAwMDAwMDAwMDE7ZXhwPTMzMTIzMjkxNDU7YWxnbz1obWFjLXNoYTI1NjtzaWc9MFp2bmhNYUtLMWVkd3JTRFpiMWFTSlFKN1QxSzRYdmMwZ2s3bStYQUhtVT0=&amp;x_location=7YfmxI7B7uKO7jlRxIftd60Zg5D="/>
          <p:cNvPicPr>
            <a:picLocks noChangeAspect="1"/>
          </p:cNvPicPr>
          <p:nvPr/>
        </p:nvPicPr>
        <p:blipFill>
          <a:blip r:embed="rId4"/>
          <a:stretch>
            <a:fillRect/>
          </a:stretch>
        </p:blipFill>
        <p:spPr>
          <a:xfrm>
            <a:off x="1045648" y="1162253"/>
            <a:ext cx="7272897" cy="334092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14662" y="705053"/>
            <a:ext cx="8134870" cy="1583319"/>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在项目中，引入一个外部的JSTL标签库（例如JSTL Core Tag Library），并使用taglib指令标识在datetime.jsp页面中显示一个简单的JSTL标签输出。</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① 下载并引入JSTL Core Tag Library（确保IDEA支持，或手动下载库文件放置于项目中）。</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② 在datetime.jsp头部添加taglib指令引用。</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   </a:t>
            </a:r>
            <a:endParaRPr lang="en-US" sz="1440" dirty="0"/>
          </a:p>
        </p:txBody>
      </p:sp>
      <p:pic>
        <p:nvPicPr>
          <p:cNvPr id="3" name="Image 0" descr="https://sgw-dx.xf-yun.com/api/v1/sparkdesk/_19270024616_FT7NNo1735529293500-08080263187203311.png?authorization=c2ltcGxlLWp3dCBhaz1zcGFya2Rlc2s4MDAwMDAwMDAwMDE7ZXhwPTMzMTIzMjkyODk7YWxnbz1obWFjLXNoYTI1NjtzaWc9N3BLNFMvL2Z3VXdiL0JtL2xLbVRUSEpiUlNLMSt0RkUydFNEU0QzczBROD0=&amp;x_location=7YfmxI7B7uKO7jlRxIftd60Zg5D="/>
          <p:cNvPicPr>
            <a:picLocks noChangeAspect="1"/>
          </p:cNvPicPr>
          <p:nvPr/>
        </p:nvPicPr>
        <p:blipFill>
          <a:blip r:embed="rId4"/>
          <a:stretch>
            <a:fillRect/>
          </a:stretch>
        </p:blipFill>
        <p:spPr>
          <a:xfrm>
            <a:off x="700999" y="2002576"/>
            <a:ext cx="7019801" cy="375741"/>
          </a:xfrm>
          <a:prstGeom prst="rect">
            <a:avLst/>
          </a:prstGeom>
        </p:spPr>
      </p:pic>
      <p:pic>
        <p:nvPicPr>
          <p:cNvPr id="4" name="Image 1" descr="https://sgw-dx.xf-yun.com/api/v1/sparkdesk/_19270024616_Q2SFkV1735529309799-023111073685589334.png?authorization=c2ltcGxlLWp3dCBhaz1zcGFya2Rlc2s4MDAwMDAwMDAwMDE7ZXhwPTMzMTIzMjkzMDU7YWxnbz1obWFjLXNoYTI1NjtzaWc9ODFIVGQ2anl1Z0xJWU5sblh2Q0RLRGN6MnZyeXlicyt4azZJUHY4YkxHOD0=&amp;x_location=7YfmxI7B7uKO7jlRxIftd60Zg5D="/>
          <p:cNvPicPr>
            <a:picLocks noChangeAspect="1"/>
          </p:cNvPicPr>
          <p:nvPr/>
        </p:nvPicPr>
        <p:blipFill>
          <a:blip r:embed="rId5"/>
          <a:stretch>
            <a:fillRect/>
          </a:stretch>
        </p:blipFill>
        <p:spPr>
          <a:xfrm>
            <a:off x="700999" y="3470605"/>
            <a:ext cx="6174423" cy="322190"/>
          </a:xfrm>
          <a:prstGeom prst="rect">
            <a:avLst/>
          </a:prstGeom>
        </p:spPr>
      </p:pic>
      <p:sp>
        <p:nvSpPr>
          <p:cNvPr id="6" name="文本框 5">
            <a:extLst>
              <a:ext uri="{FF2B5EF4-FFF2-40B4-BE49-F238E27FC236}">
                <a16:creationId xmlns:a16="http://schemas.microsoft.com/office/drawing/2014/main" id="{C26EEF20-555C-4D46-BBF6-5AAE420F7DC0}"/>
              </a:ext>
            </a:extLst>
          </p:cNvPr>
          <p:cNvSpPr txBox="1"/>
          <p:nvPr/>
        </p:nvSpPr>
        <p:spPr>
          <a:xfrm>
            <a:off x="614662" y="2458737"/>
            <a:ext cx="8134870" cy="976229"/>
          </a:xfrm>
          <a:prstGeom prst="rect">
            <a:avLst/>
          </a:prstGeom>
          <a:noFill/>
          <a:ln/>
        </p:spPr>
        <p:txBody>
          <a:bodyPr wrap="square" lIns="95250" tIns="95250" rIns="95250" bIns="95250" rtlCol="0" anchor="t">
            <a:spAutoFit/>
          </a:bodyPr>
          <a:lstStyle>
            <a:lvl1pPr indent="0">
              <a:lnSpc>
                <a:spcPct val="112500"/>
              </a:lnSpc>
              <a:spcBef>
                <a:spcPts val="375"/>
              </a:spcBef>
              <a:buNone/>
              <a:defRPr sz="1440">
                <a:solidFill>
                  <a:srgbClr val="000000"/>
                </a:solidFill>
                <a:latin typeface="Microsoft Yahei" pitchFamily="34" charset="0"/>
                <a:ea typeface="Microsoft Yahei" pitchFamily="34" charset="-122"/>
                <a:cs typeface="Microsoft Yahei" pitchFamily="34" charset="-120"/>
              </a:defRPr>
            </a:lvl1pPr>
          </a:lstStyle>
          <a:p>
            <a:r>
              <a:rPr lang="en-US" altLang="zh-CN" dirty="0"/>
              <a:t>③ </a:t>
            </a:r>
            <a:r>
              <a:rPr lang="en-US" altLang="zh-CN" dirty="0" err="1"/>
              <a:t>使用引入的JSTL标签，如out标签显示一条信息</a:t>
            </a:r>
            <a:r>
              <a:rPr lang="en-US" altLang="zh-CN" dirty="0"/>
              <a:t>。</a:t>
            </a:r>
          </a:p>
          <a:p>
            <a:r>
              <a:rPr lang="en-US" altLang="zh-CN" dirty="0"/>
              <a:t>④ 访问datetime.jsp页面，除了原有的日期时间显示外，还可看到“这是一个来自JSTL的输出！”的文字，表明taglib指令成功引入并使用了外部标签库。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79066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zh-CN" altLang="en-US" sz="3888" b="1" dirty="0">
                <a:solidFill>
                  <a:srgbClr val="005CC5"/>
                </a:solidFill>
                <a:latin typeface="Microsoft Yahei" pitchFamily="34" charset="0"/>
                <a:ea typeface="Microsoft Yahei" pitchFamily="34" charset="-122"/>
                <a:cs typeface="Microsoft Yahei" pitchFamily="34" charset="-120"/>
              </a:rPr>
              <a:t>谢谢大家</a:t>
            </a:r>
            <a:r>
              <a:rPr lang="en-US" sz="3888" b="1" dirty="0">
                <a:solidFill>
                  <a:srgbClr val="005CC5"/>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4052" y="54864"/>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sp>
        <p:nvSpPr>
          <p:cNvPr id="3" name="Text 1"/>
          <p:cNvSpPr/>
          <p:nvPr/>
        </p:nvSpPr>
        <p:spPr>
          <a:xfrm>
            <a:off x="524052" y="731520"/>
            <a:ext cx="7787028" cy="109728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了解JSP的基本概念和注释语法，深入理解JSP指令标识的作用和配置方法。</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掌握JSP脚本标识的基本语法和应用场景，能够在实际开发中灵活运用。</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理解JSP动作标识的用途和语法，为后续学习打下坚实基础。</a:t>
            </a:r>
            <a:endParaRPr lang="en-US" sz="1440" dirty="0"/>
          </a:p>
        </p:txBody>
      </p:sp>
      <p:sp>
        <p:nvSpPr>
          <p:cNvPr id="4" name="Text 2"/>
          <p:cNvSpPr/>
          <p:nvPr/>
        </p:nvSpPr>
        <p:spPr>
          <a:xfrm>
            <a:off x="524052" y="182880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sp>
        <p:nvSpPr>
          <p:cNvPr id="5" name="Text 3"/>
          <p:cNvSpPr/>
          <p:nvPr/>
        </p:nvSpPr>
        <p:spPr>
          <a:xfrm>
            <a:off x="524052" y="2505456"/>
            <a:ext cx="7787028" cy="105156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能够独立编写包含指令、脚本和动作标识的 JSP 页面。</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能够在 IDE(如 IntelliJ IDEA、Eclipse)中创建、调试 JSP 页面。能够在 Tomcat 等服务器上部署和运行含有 JSP 的 Web 应用</a:t>
            </a:r>
            <a:endParaRPr lang="en-US" sz="1440" dirty="0"/>
          </a:p>
        </p:txBody>
      </p:sp>
      <p:sp>
        <p:nvSpPr>
          <p:cNvPr id="6" name="Text 4"/>
          <p:cNvSpPr/>
          <p:nvPr/>
        </p:nvSpPr>
        <p:spPr>
          <a:xfrm>
            <a:off x="524052" y="3557016"/>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sp>
        <p:nvSpPr>
          <p:cNvPr id="7" name="Text 5"/>
          <p:cNvSpPr/>
          <p:nvPr/>
        </p:nvSpPr>
        <p:spPr>
          <a:xfrm>
            <a:off x="524052" y="4233672"/>
            <a:ext cx="5486400" cy="7772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培养主动学习新技术的习惯</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强化代码规范和文档撰写能力。</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0UcPpb1735530251143-012901369980793964.png?authorization=c2ltcGxlLWp3dCBhaz1zcGFya2Rlc2s4MDAwMDAwMDAwMDE7ZXhwPTMzMTIzMzAyNDc7YWxnbz1obWFjLXNoYTI1NjtzaWc9VFgvK0loeUZtbkxkNjlsYXd2ZUNJNk5LUk1sZHBVbHRZdzF5QzNVSStoZz0=&amp;x_location=7YfmxI7B7uKO7jlRxIftd60Zg5D="/>
          <p:cNvPicPr>
            <a:picLocks noChangeAspect="1"/>
          </p:cNvPicPr>
          <p:nvPr/>
        </p:nvPicPr>
        <p:blipFill>
          <a:blip r:embed="rId4"/>
          <a:stretch>
            <a:fillRect/>
          </a:stretch>
        </p:blipFill>
        <p:spPr>
          <a:xfrm>
            <a:off x="1007865" y="798630"/>
            <a:ext cx="7128270" cy="3961385"/>
          </a:xfrm>
          <a:prstGeom prst="rect">
            <a:avLst/>
          </a:prstGeom>
        </p:spPr>
      </p:pic>
      <p:sp>
        <p:nvSpPr>
          <p:cNvPr id="3" name="Text 0"/>
          <p:cNvSpPr/>
          <p:nvPr/>
        </p:nvSpPr>
        <p:spPr>
          <a:xfrm>
            <a:off x="7498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
        <p:nvSpPr>
          <p:cNvPr id="4" name="Shape 1"/>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5" name="Text 2"/>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初识JSP</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JSP概述</a:t>
            </a:r>
            <a:endParaRPr lang="en-US" sz="1440" dirty="0"/>
          </a:p>
        </p:txBody>
      </p:sp>
      <p:pic>
        <p:nvPicPr>
          <p:cNvPr id="3" name="Image 0" descr="preencoded.png"/>
          <p:cNvPicPr>
            <a:picLocks noChangeAspect="1"/>
          </p:cNvPicPr>
          <p:nvPr/>
        </p:nvPicPr>
        <p:blipFill>
          <a:blip r:embed="rId4">
            <a:alphaModFix amt="60000"/>
          </a:blip>
          <a:stretch>
            <a:fillRect/>
          </a:stretch>
        </p:blipFill>
        <p:spPr>
          <a:xfrm>
            <a:off x="0" y="886688"/>
            <a:ext cx="4523239" cy="4053616"/>
          </a:xfrm>
          <a:prstGeom prst="rect">
            <a:avLst/>
          </a:prstGeom>
        </p:spPr>
      </p:pic>
      <p:pic>
        <p:nvPicPr>
          <p:cNvPr id="4" name="Image 1" descr="preencoded.png"/>
          <p:cNvPicPr>
            <a:picLocks noChangeAspect="1"/>
          </p:cNvPicPr>
          <p:nvPr/>
        </p:nvPicPr>
        <p:blipFill>
          <a:blip r:embed="rId5">
            <a:alphaModFix amt="80000"/>
          </a:blip>
          <a:stretch>
            <a:fillRect/>
          </a:stretch>
        </p:blipFill>
        <p:spPr>
          <a:xfrm>
            <a:off x="0" y="903148"/>
            <a:ext cx="4523239" cy="4398546"/>
          </a:xfrm>
          <a:prstGeom prst="rect">
            <a:avLst/>
          </a:prstGeom>
        </p:spPr>
      </p:pic>
      <p:pic>
        <p:nvPicPr>
          <p:cNvPr id="5" name="Image 2" descr="preencoded.png"/>
          <p:cNvPicPr>
            <a:picLocks noChangeAspect="1"/>
          </p:cNvPicPr>
          <p:nvPr/>
        </p:nvPicPr>
        <p:blipFill>
          <a:blip r:embed="rId6"/>
          <a:stretch>
            <a:fillRect/>
          </a:stretch>
        </p:blipFill>
        <p:spPr>
          <a:xfrm>
            <a:off x="0" y="1009529"/>
            <a:ext cx="4523239" cy="4523239"/>
          </a:xfrm>
          <a:prstGeom prst="rect">
            <a:avLst/>
          </a:prstGeom>
        </p:spPr>
      </p:pic>
      <p:sp>
        <p:nvSpPr>
          <p:cNvPr id="6" name="Text 1"/>
          <p:cNvSpPr/>
          <p:nvPr/>
        </p:nvSpPr>
        <p:spPr>
          <a:xfrm>
            <a:off x="4122902" y="1093989"/>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JSP的诞生背景</a:t>
            </a:r>
            <a:endParaRPr lang="en-US" sz="1440" dirty="0"/>
          </a:p>
        </p:txBody>
      </p:sp>
      <p:sp>
        <p:nvSpPr>
          <p:cNvPr id="7" name="Text 2"/>
          <p:cNvSpPr/>
          <p:nvPr/>
        </p:nvSpPr>
        <p:spPr>
          <a:xfrm>
            <a:off x="4122902" y="1395741"/>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JSP技术兴起于20世纪90年代末期，由Sun Microsystems公司推出，旨在解决传统CGI和Perl等脚本语言在动态网页开发中的局限性。</a:t>
            </a:r>
            <a:endParaRPr lang="en-US" sz="1440" dirty="0"/>
          </a:p>
        </p:txBody>
      </p:sp>
      <p:sp>
        <p:nvSpPr>
          <p:cNvPr id="8" name="Text 3"/>
          <p:cNvSpPr/>
          <p:nvPr/>
        </p:nvSpPr>
        <p:spPr>
          <a:xfrm>
            <a:off x="4122902" y="2258934"/>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JSP与JavaEE平台的关系</a:t>
            </a:r>
            <a:endParaRPr lang="en-US" sz="1440" dirty="0"/>
          </a:p>
        </p:txBody>
      </p:sp>
      <p:sp>
        <p:nvSpPr>
          <p:cNvPr id="9" name="Text 4"/>
          <p:cNvSpPr/>
          <p:nvPr/>
        </p:nvSpPr>
        <p:spPr>
          <a:xfrm>
            <a:off x="4122902" y="2555200"/>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JSP基于JavaEE(Enterprise Edition)平台，与Servlet技术紧密结合，允许开发者利用Java的强大功能和成熟的类库构建功能丰富的Web应用。</a:t>
            </a:r>
            <a:endParaRPr lang="en-US" sz="1440" dirty="0"/>
          </a:p>
        </p:txBody>
      </p:sp>
      <p:sp>
        <p:nvSpPr>
          <p:cNvPr id="10" name="Text 5"/>
          <p:cNvSpPr/>
          <p:nvPr/>
        </p:nvSpPr>
        <p:spPr>
          <a:xfrm>
            <a:off x="4122115" y="3522635"/>
            <a:ext cx="4389120" cy="40233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JSP在现代Web技术中的地位</a:t>
            </a:r>
            <a:endParaRPr lang="en-US" sz="1440" dirty="0"/>
          </a:p>
        </p:txBody>
      </p:sp>
      <p:sp>
        <p:nvSpPr>
          <p:cNvPr id="11" name="Text 6"/>
          <p:cNvSpPr/>
          <p:nvPr/>
        </p:nvSpPr>
        <p:spPr>
          <a:xfrm>
            <a:off x="4122902" y="3824695"/>
            <a:ext cx="4476025"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JSP是理解现代Web技术发展脉络不可或缺的一部分，其设计理念和技术在后续的JavaWeb框架，如Spring MVC中得到了延续和发展。</a:t>
            </a:r>
            <a:endParaRPr lang="en-US" sz="1440" dirty="0"/>
          </a:p>
        </p:txBody>
      </p:sp>
      <p:sp>
        <p:nvSpPr>
          <p:cNvPr id="12" name="Shape 7"/>
          <p:cNvSpPr/>
          <p:nvPr/>
        </p:nvSpPr>
        <p:spPr>
          <a:xfrm>
            <a:off x="2673371" y="1805964"/>
            <a:ext cx="499914" cy="0"/>
          </a:xfrm>
          <a:custGeom>
            <a:avLst/>
            <a:gdLst/>
            <a:ahLst/>
            <a:cxnLst/>
            <a:rect l="l" t="t" r="r" b="b"/>
            <a:pathLst>
              <a:path w="499914">
                <a:moveTo>
                  <a:pt x="0" y="0"/>
                </a:moveTo>
                <a:moveTo>
                  <a:pt x="0" y="0"/>
                </a:moveTo>
                <a:lnTo>
                  <a:pt x="499914" y="0"/>
                </a:lnTo>
              </a:path>
            </a:pathLst>
          </a:custGeom>
          <a:noFill/>
          <a:ln w="19050">
            <a:solidFill>
              <a:srgbClr val="005CC5"/>
            </a:solidFill>
            <a:prstDash val="solid"/>
            <a:headEnd type="none"/>
            <a:tailEnd type="arrow"/>
          </a:ln>
        </p:spPr>
      </p:sp>
      <p:sp>
        <p:nvSpPr>
          <p:cNvPr id="13" name="Shape 8"/>
          <p:cNvSpPr/>
          <p:nvPr/>
        </p:nvSpPr>
        <p:spPr>
          <a:xfrm>
            <a:off x="3162037" y="2856649"/>
            <a:ext cx="350493" cy="0"/>
          </a:xfrm>
          <a:custGeom>
            <a:avLst/>
            <a:gdLst/>
            <a:ahLst/>
            <a:cxnLst/>
            <a:rect l="l" t="t" r="r" b="b"/>
            <a:pathLst>
              <a:path w="350493">
                <a:moveTo>
                  <a:pt x="0" y="0"/>
                </a:moveTo>
                <a:moveTo>
                  <a:pt x="0" y="0"/>
                </a:moveTo>
                <a:lnTo>
                  <a:pt x="350493" y="0"/>
                </a:lnTo>
              </a:path>
            </a:pathLst>
          </a:custGeom>
          <a:noFill/>
          <a:ln w="19050">
            <a:solidFill>
              <a:srgbClr val="005CC5"/>
            </a:solidFill>
            <a:prstDash val="solid"/>
            <a:headEnd type="none"/>
            <a:tailEnd type="arrow"/>
          </a:ln>
        </p:spPr>
      </p:sp>
      <p:sp>
        <p:nvSpPr>
          <p:cNvPr id="14" name="Shape 9"/>
          <p:cNvSpPr/>
          <p:nvPr/>
        </p:nvSpPr>
        <p:spPr>
          <a:xfrm>
            <a:off x="2804600" y="4003258"/>
            <a:ext cx="1103131" cy="0"/>
          </a:xfrm>
          <a:custGeom>
            <a:avLst/>
            <a:gdLst/>
            <a:ahLst/>
            <a:cxnLst/>
            <a:rect l="l" t="t" r="r" b="b"/>
            <a:pathLst>
              <a:path w="1103131">
                <a:moveTo>
                  <a:pt x="0" y="0"/>
                </a:moveTo>
                <a:moveTo>
                  <a:pt x="0" y="0"/>
                </a:moveTo>
                <a:lnTo>
                  <a:pt x="1103131" y="0"/>
                </a:lnTo>
              </a:path>
            </a:pathLst>
          </a:custGeom>
          <a:noFill/>
          <a:ln w="19050">
            <a:solidFill>
              <a:srgbClr val="005CC5"/>
            </a:solidFill>
            <a:prstDash val="solid"/>
            <a:headEnd type="none"/>
            <a:tailEnd type="arrow"/>
          </a:ln>
        </p:spPr>
      </p:sp>
      <p:sp>
        <p:nvSpPr>
          <p:cNvPr id="15" name="Text 10"/>
          <p:cNvSpPr/>
          <p:nvPr/>
        </p:nvSpPr>
        <p:spPr>
          <a:xfrm>
            <a:off x="1838595" y="1558724"/>
            <a:ext cx="794446"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6" name="Text 11"/>
          <p:cNvSpPr/>
          <p:nvPr/>
        </p:nvSpPr>
        <p:spPr>
          <a:xfrm>
            <a:off x="1605529" y="2616316"/>
            <a:ext cx="1312181"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7" name="Text 12"/>
          <p:cNvSpPr/>
          <p:nvPr/>
        </p:nvSpPr>
        <p:spPr>
          <a:xfrm>
            <a:off x="1426313" y="3754199"/>
            <a:ext cx="1670613"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JSP注释</a:t>
            </a:r>
            <a:endParaRPr lang="en-US" sz="1440" dirty="0"/>
          </a:p>
        </p:txBody>
      </p:sp>
      <p:sp>
        <p:nvSpPr>
          <p:cNvPr id="3" name="Shape 1"/>
          <p:cNvSpPr/>
          <p:nvPr/>
        </p:nvSpPr>
        <p:spPr>
          <a:xfrm>
            <a:off x="931010"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4" name="Shape 2"/>
          <p:cNvSpPr/>
          <p:nvPr/>
        </p:nvSpPr>
        <p:spPr>
          <a:xfrm>
            <a:off x="637864" y="1138754"/>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5" name="Shape 3"/>
          <p:cNvSpPr/>
          <p:nvPr/>
        </p:nvSpPr>
        <p:spPr>
          <a:xfrm>
            <a:off x="627162" y="1138754"/>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6" name="Text 4"/>
          <p:cNvSpPr/>
          <p:nvPr/>
        </p:nvSpPr>
        <p:spPr>
          <a:xfrm>
            <a:off x="537280" y="1093034"/>
            <a:ext cx="543006"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a:off x="2651634" y="2666540"/>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8" name="Shape 6"/>
          <p:cNvSpPr/>
          <p:nvPr/>
        </p:nvSpPr>
        <p:spPr>
          <a:xfrm>
            <a:off x="2640931" y="2666540"/>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9" name="Text 7"/>
          <p:cNvSpPr/>
          <p:nvPr/>
        </p:nvSpPr>
        <p:spPr>
          <a:xfrm>
            <a:off x="2552583" y="2620820"/>
            <a:ext cx="566988"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0" name="Shape 8"/>
          <p:cNvSpPr/>
          <p:nvPr/>
        </p:nvSpPr>
        <p:spPr>
          <a:xfrm>
            <a:off x="4767525" y="1144931"/>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11" name="Shape 9"/>
          <p:cNvSpPr/>
          <p:nvPr/>
        </p:nvSpPr>
        <p:spPr>
          <a:xfrm>
            <a:off x="4756823" y="1144931"/>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12" name="Text 10"/>
          <p:cNvSpPr/>
          <p:nvPr/>
        </p:nvSpPr>
        <p:spPr>
          <a:xfrm>
            <a:off x="4659330" y="1093034"/>
            <a:ext cx="590969"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3" name="Shape 11"/>
          <p:cNvSpPr/>
          <p:nvPr/>
        </p:nvSpPr>
        <p:spPr>
          <a:xfrm>
            <a:off x="3299836"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4" name="Shape 12"/>
          <p:cNvSpPr/>
          <p:nvPr/>
        </p:nvSpPr>
        <p:spPr>
          <a:xfrm>
            <a:off x="5656511"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5" name="Text 13"/>
          <p:cNvSpPr/>
          <p:nvPr/>
        </p:nvSpPr>
        <p:spPr>
          <a:xfrm>
            <a:off x="1132554" y="966385"/>
            <a:ext cx="32918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JSP隐藏注释</a:t>
            </a:r>
            <a:endParaRPr lang="en-US" sz="1440" dirty="0"/>
          </a:p>
        </p:txBody>
      </p:sp>
      <p:sp>
        <p:nvSpPr>
          <p:cNvPr id="16" name="Text 14"/>
          <p:cNvSpPr/>
          <p:nvPr/>
        </p:nvSpPr>
        <p:spPr>
          <a:xfrm>
            <a:off x="1132554" y="1313239"/>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JSP隐藏注释使用`&lt;%--%&gt;`标记，专门用于在JSP文件中添加对代码的解释说明。这种注释方式不会在浏览器中显示，仅用于开发者之间的交流和代码维护。</a:t>
            </a:r>
            <a:endParaRPr lang="en-US" sz="1440" dirty="0"/>
          </a:p>
        </p:txBody>
      </p:sp>
      <p:sp>
        <p:nvSpPr>
          <p:cNvPr id="17" name="Text 15"/>
          <p:cNvSpPr/>
          <p:nvPr/>
        </p:nvSpPr>
        <p:spPr>
          <a:xfrm>
            <a:off x="3196290" y="2539757"/>
            <a:ext cx="329176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JSP中的Java注释</a:t>
            </a:r>
            <a:endParaRPr lang="en-US" sz="1440" dirty="0"/>
          </a:p>
        </p:txBody>
      </p:sp>
      <p:sp>
        <p:nvSpPr>
          <p:cNvPr id="18" name="Text 16"/>
          <p:cNvSpPr/>
          <p:nvPr/>
        </p:nvSpPr>
        <p:spPr>
          <a:xfrm>
            <a:off x="3196215" y="2886683"/>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在JSP文件中，可以使用Java的注释方式来添加注释，包括单行注释（//）和多行注释（/* */）。这些注释有助于提高代码的可读性和维护性，便于开发者理解代码逻辑。</a:t>
            </a:r>
            <a:endParaRPr lang="en-US" sz="1440" dirty="0"/>
          </a:p>
        </p:txBody>
      </p:sp>
      <p:sp>
        <p:nvSpPr>
          <p:cNvPr id="19" name="Text 17"/>
          <p:cNvSpPr/>
          <p:nvPr/>
        </p:nvSpPr>
        <p:spPr>
          <a:xfrm>
            <a:off x="5314241" y="966385"/>
            <a:ext cx="3292479"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HTML中的注释</a:t>
            </a:r>
            <a:endParaRPr lang="en-US" sz="1440" dirty="0"/>
          </a:p>
        </p:txBody>
      </p:sp>
      <p:sp>
        <p:nvSpPr>
          <p:cNvPr id="20" name="Text 18"/>
          <p:cNvSpPr/>
          <p:nvPr/>
        </p:nvSpPr>
        <p:spPr>
          <a:xfrm>
            <a:off x="5314880" y="1313239"/>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HTML注释通过`&lt;!-- --&gt;`标记实现，主要用于在HTML文档中添加注释，解释网页的部分信息或功能。与JSP和Java注释不同，HTML注释同样不会在页面上显示。</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1081</Words>
  <Application>Microsoft Office PowerPoint</Application>
  <PresentationFormat>全屏显示(16:9)</PresentationFormat>
  <Paragraphs>189</Paragraphs>
  <Slides>28</Slides>
  <Notes>28</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3</cp:revision>
  <dcterms:created xsi:type="dcterms:W3CDTF">2024-12-30T03:45:05Z</dcterms:created>
  <dcterms:modified xsi:type="dcterms:W3CDTF">2025-02-09T04:32:47Z</dcterms:modified>
</cp:coreProperties>
</file>