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1" d="100"/>
          <a:sy n="131" d="100"/>
        </p:scale>
        <p:origin x="6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9531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3F7FD"/>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9.jp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63156" y="1754413"/>
            <a:ext cx="7648636" cy="92354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3888" b="1" kern="0" spc="144" dirty="0">
                <a:solidFill>
                  <a:srgbClr val="005CC5"/>
                </a:solidFill>
                <a:latin typeface="Microsoft Yahei" pitchFamily="34" charset="0"/>
                <a:ea typeface="Microsoft Yahei" pitchFamily="34" charset="-122"/>
                <a:cs typeface="Microsoft Yahei" pitchFamily="34" charset="-120"/>
              </a:rPr>
              <a:t>Java Web开发环境搭建指南</a:t>
            </a:r>
            <a:endParaRPr lang="en-US" sz="1440" dirty="0"/>
          </a:p>
        </p:txBody>
      </p:sp>
      <p:sp>
        <p:nvSpPr>
          <p:cNvPr id="3" name="Text 1"/>
          <p:cNvSpPr/>
          <p:nvPr/>
        </p:nvSpPr>
        <p:spPr>
          <a:xfrm>
            <a:off x="863156" y="2677957"/>
            <a:ext cx="6249184"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0000"/>
                </a:solidFill>
                <a:latin typeface="Microsoft Yahei" pitchFamily="34" charset="0"/>
                <a:ea typeface="Microsoft Yahei" pitchFamily="34" charset="-122"/>
                <a:cs typeface="Microsoft Yahei" pitchFamily="34" charset="-120"/>
              </a:rPr>
              <a:t>掌握Tomcat与IDE配置，快速启动Java Web项目</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Web容器简介</a:t>
            </a:r>
            <a:endParaRPr lang="en-US" sz="1440" dirty="0"/>
          </a:p>
        </p:txBody>
      </p:sp>
      <p:pic>
        <p:nvPicPr>
          <p:cNvPr id="5" name="Image 0" descr="https://sgw-dx.xf-yun.com/api/v1/sparkdesk/_19270024616_gHFkWL1734598113235-06704675634970148.png?authorization=c2ltcGxlLWp3dCBhaz1zcGFya2Rlc2s4MDAwMDAwMDAwMDE7ZXhwPTMzMTEzOTgxMTM7YWxnbz1obWFjLXNoYTI1NjtzaWc9M2huR1A5TkFiMzFBa3k4dTJtQkV5aFdTK0NUb09JeVdrL1lWK0lVY3F4TT0=&amp;x_location=7YfmxI7B7uKO7jlRxIftd60Ze5D="/>
          <p:cNvPicPr>
            <a:picLocks noChangeAspect="1"/>
          </p:cNvPicPr>
          <p:nvPr/>
        </p:nvPicPr>
        <p:blipFill>
          <a:blip r:embed="rId4"/>
          <a:stretch>
            <a:fillRect/>
          </a:stretch>
        </p:blipFill>
        <p:spPr>
          <a:xfrm>
            <a:off x="619181" y="881368"/>
            <a:ext cx="7905637" cy="403013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Web容器简介</a:t>
            </a:r>
            <a:endParaRPr lang="en-US" sz="1440" dirty="0"/>
          </a:p>
        </p:txBody>
      </p:sp>
      <p:pic>
        <p:nvPicPr>
          <p:cNvPr id="5" name="Image 0" descr="https://sgw-dx.xf-yun.com/api/v1/sparkdesk/_19270024616_xSqLtX1734598150590-0521746415866654.png?authorization=c2ltcGxlLWp3dCBhaz1zcGFya2Rlc2s4MDAwMDAwMDAwMDE7ZXhwPTMzMTEzOTgxNTA7YWxnbz1obWFjLXNoYTI1NjtzaWc9S1hOZm8xVFM3SHlheVgzL29iZExSbGdLVjZRMlJ6OW1XeGFySlZOS1ZFND0=&amp;x_location=7YfmxI7B7uKO7jlRxIftd60Ze5D="/>
          <p:cNvPicPr>
            <a:picLocks noChangeAspect="1"/>
          </p:cNvPicPr>
          <p:nvPr/>
        </p:nvPicPr>
        <p:blipFill>
          <a:blip r:embed="rId4"/>
          <a:stretch>
            <a:fillRect/>
          </a:stretch>
        </p:blipFill>
        <p:spPr>
          <a:xfrm>
            <a:off x="879008" y="1007855"/>
            <a:ext cx="7471758" cy="375017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安装与配置Tomcat服务器</a:t>
            </a:r>
            <a:endParaRPr lang="en-US" sz="144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下载并安装Tomcat</a:t>
            </a:r>
            <a:endParaRPr lang="en-US" sz="1440" dirty="0"/>
          </a:p>
        </p:txBody>
      </p:sp>
      <p:pic>
        <p:nvPicPr>
          <p:cNvPr id="3" name="Image 0" descr="https://sgw-dx.xf-yun.com/api/v1/sparkdesk/_19270024616_SI4ASF1734598180978-07244607686909343.png?authorization=c2ltcGxlLWp3dCBhaz1zcGFya2Rlc2s4MDAwMDAwMDAwMDE7ZXhwPTMzMTEzOTgxODE7YWxnbz1obWFjLXNoYTI1NjtzaWc9ZkFjRUlTcUpiajVXT3lHeTdTdWxyRHBGUWxaTHZ2SDRzTUluQ0x6SndsMD0=&amp;x_location=7YfmxI7B7uKO7jlRxIftd60Ze5D="/>
          <p:cNvPicPr>
            <a:picLocks noChangeAspect="1"/>
          </p:cNvPicPr>
          <p:nvPr/>
        </p:nvPicPr>
        <p:blipFill>
          <a:blip r:embed="rId4"/>
          <a:stretch>
            <a:fillRect/>
          </a:stretch>
        </p:blipFill>
        <p:spPr>
          <a:xfrm>
            <a:off x="583025" y="1037926"/>
            <a:ext cx="7977950" cy="187257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下载Tomcat</a:t>
            </a:r>
            <a:endParaRPr lang="en-US" sz="1440" dirty="0"/>
          </a:p>
        </p:txBody>
      </p:sp>
      <p:pic>
        <p:nvPicPr>
          <p:cNvPr id="3" name="Image 0" descr="https://sgw-dx.xf-yun.com/api/v1/sparkdesk/_19270024616_kXG4m21734598255532-019235002579294802.png?authorization=c2ltcGxlLWp3dCBhaz1zcGFya2Rlc2s4MDAwMDAwMDAwMDE7ZXhwPTMzMTEzOTgyNTU7YWxnbz1obWFjLXNoYTI1NjtzaWc9VFZYMldBcHM3bnpjd01qK0oyUTRQYUdKcytmUkhOUTFiaU5ZYzFMRitLYz0=&amp;x_location=7YfmxI7B7uKO7jlRxIftd60Ze5D="/>
          <p:cNvPicPr>
            <a:picLocks noChangeAspect="1"/>
          </p:cNvPicPr>
          <p:nvPr/>
        </p:nvPicPr>
        <p:blipFill>
          <a:blip r:embed="rId4"/>
          <a:stretch>
            <a:fillRect/>
          </a:stretch>
        </p:blipFill>
        <p:spPr>
          <a:xfrm>
            <a:off x="2507109" y="582168"/>
            <a:ext cx="5241597" cy="44326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下载Tomcat</a:t>
            </a:r>
            <a:endParaRPr lang="en-US" sz="1440" dirty="0"/>
          </a:p>
        </p:txBody>
      </p:sp>
      <p:pic>
        <p:nvPicPr>
          <p:cNvPr id="3" name="Image 0" descr="https://sgw-dx.xf-yun.com/api/v1/sparkdesk/_19270024616_njHhBL1734598424485-02508136707285942.png?authorization=c2ltcGxlLWp3dCBhaz1zcGFya2Rlc2s4MDAwMDAwMDAwMDE7ZXhwPTMzMTEzOTg0MjQ7YWxnbz1obWFjLXNoYTI1NjtzaWc9dFExTTNHUk50aW9jZXNETVFzN1J2S28ySDBKWVdzcXp2Y21Jd3A3Sk8xRT0=&amp;x_location=7YfmxI7B7uKO7jlRxIftd60Ze5D="/>
          <p:cNvPicPr>
            <a:picLocks noChangeAspect="1"/>
          </p:cNvPicPr>
          <p:nvPr/>
        </p:nvPicPr>
        <p:blipFill>
          <a:blip r:embed="rId4"/>
          <a:stretch>
            <a:fillRect/>
          </a:stretch>
        </p:blipFill>
        <p:spPr>
          <a:xfrm>
            <a:off x="316152" y="1248190"/>
            <a:ext cx="8547416" cy="3506527"/>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安装Tomcat</a:t>
            </a:r>
            <a:endParaRPr lang="en-US" sz="1440" dirty="0"/>
          </a:p>
        </p:txBody>
      </p:sp>
      <p:sp>
        <p:nvSpPr>
          <p:cNvPr id="3" name="Text 1"/>
          <p:cNvSpPr/>
          <p:nvPr/>
        </p:nvSpPr>
        <p:spPr>
          <a:xfrm>
            <a:off x="404996" y="1037926"/>
            <a:ext cx="5568114" cy="352044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Tomcat 解压后的目录结构如图所示。常用的目录说明如下：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（1）bin 目录是用来存放命令的，有两大类，一类是以 .sh 结尾的（linux 命令），另一类是以 .bat 结尾的（windows 命令）。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（2）conf 目录主要用来存放一些配置文件。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（3）lib 目录主要用来存放 Tomcat 运行需要加载的 jar 包。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（4）logs 目录用来存放 Tomcat 在运行过程中产生的日志文件。</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 （5）temp 目录用来存放 Tomcat 在运行过程中产生的临时文件。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（6）Webapps 目录用来存放应用程序，当 Tomcat 启动时会去加载 Webapps 目录下的应用程序。可以以文件夹、war 包、jar 包的形式发布应用。 </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（7）work 目录用来存放 Tomcat 在运行时的编译后文件。</a:t>
            </a:r>
            <a:endParaRPr lang="en-US" sz="1440" dirty="0"/>
          </a:p>
        </p:txBody>
      </p:sp>
      <p:pic>
        <p:nvPicPr>
          <p:cNvPr id="4" name="Image 0" descr="https://sgw-dx.xf-yun.com/api/v1/sparkdesk/_19270024616_GeDWSh1734598469660-06623355742795838.png?authorization=c2ltcGxlLWp3dCBhaz1zcGFya2Rlc2s4MDAwMDAwMDAwMDE7ZXhwPTMzMTEzOTg0Njk7YWxnbz1obWFjLXNoYTI1NjtzaWc9eDNGREc2NjlWbHFwS3R3Y2FGaVNIckNybUhwWkZ5U2pHREk2SmozL3d2ND0=&amp;x_location=7YfmxI7B7uKO7jlRxIftd60Ze5D="/>
          <p:cNvPicPr>
            <a:picLocks noChangeAspect="1"/>
          </p:cNvPicPr>
          <p:nvPr/>
        </p:nvPicPr>
        <p:blipFill>
          <a:blip r:embed="rId4"/>
          <a:stretch>
            <a:fillRect/>
          </a:stretch>
        </p:blipFill>
        <p:spPr>
          <a:xfrm>
            <a:off x="6110860" y="1037926"/>
            <a:ext cx="2716988" cy="302799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Tomcat配置</a:t>
            </a:r>
            <a:endParaRPr lang="en-US" sz="1440" dirty="0"/>
          </a:p>
        </p:txBody>
      </p:sp>
      <p:sp>
        <p:nvSpPr>
          <p:cNvPr id="3" name="Text 1"/>
          <p:cNvSpPr/>
          <p:nvPr/>
        </p:nvSpPr>
        <p:spPr>
          <a:xfrm>
            <a:off x="450192" y="1037926"/>
            <a:ext cx="832505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在电脑的控制面板下，单击“系统与安全”，选择“系统”，再单击左边栏中的“高级系统设置”。操作过程如图所示。
</a:t>
            </a:r>
            <a:endParaRPr lang="en-US" sz="1440" dirty="0"/>
          </a:p>
        </p:txBody>
      </p:sp>
      <p:pic>
        <p:nvPicPr>
          <p:cNvPr id="4" name="Image 0" descr="https://sgw-dx.xf-yun.com/api/v1/sparkdesk/_19270024616_Oupe1R1735526975527-010068364430840493.png?authorization=c2ltcGxlLWp3dCBhaz1zcGFya2Rlc2s4MDAwMDAwMDAwMDE7ZXhwPTMzMTIzMjY5NzE7YWxnbz1obWFjLXNoYTI1NjtzaWc9SWlPZTBjSG1NZVVDS0kzbjNoaCtzalVGYXFvcUtCc01yM3FvR1p2K2VZND0=&amp;x_location=7YfmxI7B7uKO7jlRxIftd60Zg5D="/>
          <p:cNvPicPr>
            <a:picLocks noChangeAspect="1"/>
          </p:cNvPicPr>
          <p:nvPr/>
        </p:nvPicPr>
        <p:blipFill>
          <a:blip r:embed="rId4"/>
          <a:stretch>
            <a:fillRect/>
          </a:stretch>
        </p:blipFill>
        <p:spPr>
          <a:xfrm>
            <a:off x="2051886" y="1722149"/>
            <a:ext cx="6170121" cy="327157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Tomcat配置</a:t>
            </a:r>
            <a:endParaRPr lang="en-US" sz="1440" dirty="0"/>
          </a:p>
        </p:txBody>
      </p:sp>
      <p:sp>
        <p:nvSpPr>
          <p:cNvPr id="3" name="Text 1"/>
          <p:cNvSpPr/>
          <p:nvPr/>
        </p:nvSpPr>
        <p:spPr>
          <a:xfrm>
            <a:off x="409473" y="857144"/>
            <a:ext cx="832505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在电脑的控制面板下，单击“系统与安全”，选择“系统”，再单击左边栏中的“高级系统设置”。操作过程如图所示。
</a:t>
            </a:r>
            <a:endParaRPr lang="en-US" sz="1440" dirty="0"/>
          </a:p>
        </p:txBody>
      </p:sp>
      <p:pic>
        <p:nvPicPr>
          <p:cNvPr id="4" name="Image 0" descr="https://sgw-dx.xf-yun.com/api/v1/sparkdesk/_19270024616_GriaqG1735527020111-03005648325210011.png?authorization=c2ltcGxlLWp3dCBhaz1zcGFya2Rlc2s4MDAwMDAwMDAwMDE7ZXhwPTMzMTIzMjcwMTU7YWxnbz1obWFjLXNoYTI1NjtzaWc9cUZNVFgxaUoxY0FybDQyV0hSeWl2VUxVUVVSU0tjb3gzdHQzTFU5Wlp3VT0=&amp;x_location=7YfmxI7B7uKO7jlRxIftd60Zg5D="/>
          <p:cNvPicPr>
            <a:picLocks noChangeAspect="1"/>
          </p:cNvPicPr>
          <p:nvPr/>
        </p:nvPicPr>
        <p:blipFill>
          <a:blip r:embed="rId4"/>
          <a:stretch>
            <a:fillRect/>
          </a:stretch>
        </p:blipFill>
        <p:spPr>
          <a:xfrm>
            <a:off x="2317672" y="1349173"/>
            <a:ext cx="5123317" cy="360450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Tomcat配置</a:t>
            </a:r>
            <a:endParaRPr lang="en-US" sz="1440" dirty="0"/>
          </a:p>
        </p:txBody>
      </p:sp>
      <p:sp>
        <p:nvSpPr>
          <p:cNvPr id="3" name="Text 1"/>
          <p:cNvSpPr/>
          <p:nvPr/>
        </p:nvSpPr>
        <p:spPr>
          <a:xfrm>
            <a:off x="409473" y="857144"/>
            <a:ext cx="832505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在电脑的控制面板下，单击“系统与安全”，选择“系统”，再单击左边栏中的“高级系统设置”。操作过程如图所示。
</a:t>
            </a:r>
            <a:endParaRPr lang="en-US" sz="1440" dirty="0"/>
          </a:p>
        </p:txBody>
      </p:sp>
      <p:pic>
        <p:nvPicPr>
          <p:cNvPr id="4" name="Image 0" descr="https://sgw-dx.xf-yun.com/api/v1/sparkdesk/_19270024616_CGsILf1735527053823-05186485457028744.png?authorization=c2ltcGxlLWp3dCBhaz1zcGFya2Rlc2s4MDAwMDAwMDAwMDE7ZXhwPTMzMTIzMjcwNDk7YWxnbz1obWFjLXNoYTI1NjtzaWc9SCtQdjJjMnNkK2E0UFpWdElMSXZrdTMzL3BNVmlCeXYycWVlbGRMcERlND0=&amp;x_location=7YfmxI7B7uKO7jlRxIftd60Zg5D="/>
          <p:cNvPicPr>
            <a:picLocks noChangeAspect="1"/>
          </p:cNvPicPr>
          <p:nvPr/>
        </p:nvPicPr>
        <p:blipFill>
          <a:blip r:embed="rId4"/>
          <a:stretch>
            <a:fillRect/>
          </a:stretch>
        </p:blipFill>
        <p:spPr>
          <a:xfrm>
            <a:off x="2263048" y="1305537"/>
            <a:ext cx="4916196" cy="374550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72768" y="464456"/>
            <a:ext cx="3210076"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CONTENT</a:t>
            </a:r>
            <a:endParaRPr lang="en-US" sz="1440" dirty="0"/>
          </a:p>
        </p:txBody>
      </p:sp>
      <p:sp>
        <p:nvSpPr>
          <p:cNvPr id="3" name="Text 1"/>
          <p:cNvSpPr/>
          <p:nvPr/>
        </p:nvSpPr>
        <p:spPr>
          <a:xfrm>
            <a:off x="672768" y="725072"/>
            <a:ext cx="940532"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目录</a:t>
            </a:r>
            <a:endParaRPr lang="en-US" sz="1440" dirty="0"/>
          </a:p>
        </p:txBody>
      </p:sp>
      <p:sp>
        <p:nvSpPr>
          <p:cNvPr id="4" name="Text 2"/>
          <p:cNvSpPr/>
          <p:nvPr/>
        </p:nvSpPr>
        <p:spPr>
          <a:xfrm>
            <a:off x="1520202" y="1810315"/>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课程目标</a:t>
            </a:r>
            <a:endParaRPr lang="en-US" sz="1440" dirty="0"/>
          </a:p>
        </p:txBody>
      </p:sp>
      <p:sp>
        <p:nvSpPr>
          <p:cNvPr id="5" name="Text 3"/>
          <p:cNvSpPr/>
          <p:nvPr/>
        </p:nvSpPr>
        <p:spPr>
          <a:xfrm>
            <a:off x="966844"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01</a:t>
            </a:r>
            <a:endParaRPr lang="en-US" sz="1440" dirty="0"/>
          </a:p>
        </p:txBody>
      </p:sp>
      <p:sp>
        <p:nvSpPr>
          <p:cNvPr id="6" name="Text 4"/>
          <p:cNvSpPr/>
          <p:nvPr/>
        </p:nvSpPr>
        <p:spPr>
          <a:xfrm>
            <a:off x="5334968" y="1810315"/>
            <a:ext cx="323685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知识导图</a:t>
            </a:r>
            <a:endParaRPr lang="en-US" sz="1440" dirty="0"/>
          </a:p>
        </p:txBody>
      </p:sp>
      <p:sp>
        <p:nvSpPr>
          <p:cNvPr id="7" name="Text 5"/>
          <p:cNvSpPr/>
          <p:nvPr/>
        </p:nvSpPr>
        <p:spPr>
          <a:xfrm>
            <a:off x="4781610"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02</a:t>
            </a:r>
            <a:endParaRPr lang="en-US" sz="1440" dirty="0"/>
          </a:p>
        </p:txBody>
      </p:sp>
      <p:sp>
        <p:nvSpPr>
          <p:cNvPr id="8" name="Text 6"/>
          <p:cNvSpPr/>
          <p:nvPr/>
        </p:nvSpPr>
        <p:spPr>
          <a:xfrm>
            <a:off x="1520354"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Web容器简介</a:t>
            </a:r>
            <a:endParaRPr lang="en-US" sz="1440" dirty="0"/>
          </a:p>
        </p:txBody>
      </p:sp>
      <p:sp>
        <p:nvSpPr>
          <p:cNvPr id="9" name="Text 7"/>
          <p:cNvSpPr/>
          <p:nvPr/>
        </p:nvSpPr>
        <p:spPr>
          <a:xfrm>
            <a:off x="966996"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5334846"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安装与配置Tomcat服务器</a:t>
            </a:r>
            <a:endParaRPr lang="en-US" sz="1440" dirty="0"/>
          </a:p>
        </p:txBody>
      </p:sp>
      <p:sp>
        <p:nvSpPr>
          <p:cNvPr id="11" name="Text 9"/>
          <p:cNvSpPr/>
          <p:nvPr/>
        </p:nvSpPr>
        <p:spPr>
          <a:xfrm>
            <a:off x="4781488"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04</a:t>
            </a:r>
            <a:endParaRPr lang="en-US" sz="1440" dirty="0"/>
          </a:p>
        </p:txBody>
      </p:sp>
      <p:sp>
        <p:nvSpPr>
          <p:cNvPr id="12" name="Text 10"/>
          <p:cNvSpPr/>
          <p:nvPr/>
        </p:nvSpPr>
        <p:spPr>
          <a:xfrm>
            <a:off x="1520281"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Tomcat作为Web容器的作用</a:t>
            </a:r>
            <a:endParaRPr lang="en-US" sz="1440" dirty="0"/>
          </a:p>
        </p:txBody>
      </p:sp>
      <p:sp>
        <p:nvSpPr>
          <p:cNvPr id="13" name="Text 11"/>
          <p:cNvSpPr/>
          <p:nvPr/>
        </p:nvSpPr>
        <p:spPr>
          <a:xfrm>
            <a:off x="966924"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05</a:t>
            </a:r>
            <a:endParaRPr lang="en-US" sz="1440" dirty="0"/>
          </a:p>
        </p:txBody>
      </p:sp>
      <p:sp>
        <p:nvSpPr>
          <p:cNvPr id="14" name="Text 12"/>
          <p:cNvSpPr/>
          <p:nvPr/>
        </p:nvSpPr>
        <p:spPr>
          <a:xfrm>
            <a:off x="5334846"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安装与配置Eclipse</a:t>
            </a:r>
            <a:endParaRPr lang="en-US" sz="1440" dirty="0"/>
          </a:p>
        </p:txBody>
      </p:sp>
      <p:sp>
        <p:nvSpPr>
          <p:cNvPr id="15" name="Text 13"/>
          <p:cNvSpPr/>
          <p:nvPr/>
        </p:nvSpPr>
        <p:spPr>
          <a:xfrm>
            <a:off x="4781488"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06</a:t>
            </a:r>
            <a:endParaRPr lang="en-US" sz="1440" dirty="0"/>
          </a:p>
        </p:txBody>
      </p:sp>
      <p:sp>
        <p:nvSpPr>
          <p:cNvPr id="16" name="Text 14"/>
          <p:cNvSpPr/>
          <p:nvPr/>
        </p:nvSpPr>
        <p:spPr>
          <a:xfrm>
            <a:off x="1520091" y="3695808"/>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安装与配置IntelliJ IDEA</a:t>
            </a:r>
            <a:endParaRPr lang="en-US" sz="1440" dirty="0"/>
          </a:p>
        </p:txBody>
      </p:sp>
      <p:sp>
        <p:nvSpPr>
          <p:cNvPr id="17" name="Text 15"/>
          <p:cNvSpPr/>
          <p:nvPr/>
        </p:nvSpPr>
        <p:spPr>
          <a:xfrm>
            <a:off x="966733" y="3650088"/>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07</a:t>
            </a:r>
            <a:endParaRPr lang="en-US" sz="1440" dirty="0"/>
          </a:p>
        </p:txBody>
      </p:sp>
      <p:sp>
        <p:nvSpPr>
          <p:cNvPr id="18" name="Text 16"/>
          <p:cNvSpPr/>
          <p:nvPr/>
        </p:nvSpPr>
        <p:spPr>
          <a:xfrm>
            <a:off x="5334846" y="3695808"/>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开发环境测试</a:t>
            </a:r>
            <a:endParaRPr lang="en-US" sz="1440" dirty="0"/>
          </a:p>
        </p:txBody>
      </p:sp>
      <p:sp>
        <p:nvSpPr>
          <p:cNvPr id="19" name="Text 17"/>
          <p:cNvSpPr/>
          <p:nvPr/>
        </p:nvSpPr>
        <p:spPr>
          <a:xfrm>
            <a:off x="4781488" y="3650088"/>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08</a:t>
            </a:r>
            <a:endParaRPr lang="en-US" sz="144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Tomcat配置</a:t>
            </a:r>
            <a:endParaRPr lang="en-US" sz="1440" dirty="0"/>
          </a:p>
        </p:txBody>
      </p:sp>
      <p:sp>
        <p:nvSpPr>
          <p:cNvPr id="3" name="Text 1"/>
          <p:cNvSpPr/>
          <p:nvPr/>
        </p:nvSpPr>
        <p:spPr>
          <a:xfrm>
            <a:off x="409473" y="857144"/>
            <a:ext cx="832505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在电脑的控制面板下，单击“系统与安全”，选择“系统”，再单击左边栏中的“高级系统设置”。操作过程如图所示。
</a:t>
            </a:r>
            <a:endParaRPr lang="en-US" sz="1440" dirty="0"/>
          </a:p>
        </p:txBody>
      </p:sp>
      <p:pic>
        <p:nvPicPr>
          <p:cNvPr id="4" name="Image 0" descr="https://sgw-dx.xf-yun.com/api/v1/sparkdesk/_19270024616_c1oNr11735527117012-08700642309077591.png?authorization=c2ltcGxlLWp3dCBhaz1zcGFya2Rlc2s4MDAwMDAwMDAwMDE7ZXhwPTMzMTIzMjcxMTI7YWxnbz1obWFjLXNoYTI1NjtzaWc9TVJCc1J6cDJvWStSOFp5L3B0clBzNjVtQ2ZsU0Y1NmREc0xsZnlPNGxXTT0=&amp;x_location=7YfmxI7B7uKO7jlRxIftd60Zg5D="/>
          <p:cNvPicPr>
            <a:picLocks noChangeAspect="1"/>
          </p:cNvPicPr>
          <p:nvPr/>
        </p:nvPicPr>
        <p:blipFill>
          <a:blip r:embed="rId4"/>
          <a:stretch>
            <a:fillRect/>
          </a:stretch>
        </p:blipFill>
        <p:spPr>
          <a:xfrm>
            <a:off x="2884624" y="1222904"/>
            <a:ext cx="3374751" cy="3845647"/>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配置Tomcat环境变量</a:t>
            </a:r>
            <a:endParaRPr lang="en-US" sz="1440" dirty="0"/>
          </a:p>
        </p:txBody>
      </p:sp>
      <p:pic>
        <p:nvPicPr>
          <p:cNvPr id="3" name="Image 0" descr="https://sgw-dx.xf-yun.com/api/v1/sparkdesk/_17345978402440607f2fe56974c28b1547a99fd84593b.jpg?authorization=c2ltcGxlLWp3dCBhaz1zcGFya2Rlc2s4MDAwMDAwMDAwMDE7ZXhwPTMzMTEzOTc4NDA7YWxnbz1obWFjLXNoYTI1NjtzaWc9cFZ2dGZzOUJ4TjFLZkNQWGJYTmhzVEx1WFROSTdlZU4yNGVhcUNrSzBuVT0=&amp;x_location=7YfmxI7B7uKO7jlRxIftd60Ze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296" b="1" dirty="0">
                <a:solidFill>
                  <a:srgbClr val="2D89F2"/>
                </a:solidFill>
                <a:latin typeface="Microsoft Yahei" pitchFamily="34" charset="0"/>
                <a:ea typeface="Microsoft Yahei" pitchFamily="34" charset="-122"/>
                <a:cs typeface="Microsoft Yahei" pitchFamily="34" charset="-120"/>
              </a:rPr>
              <a:t>打开高级系统设置</a:t>
            </a:r>
            <a:endParaRPr lang="en-US" sz="1440" dirty="0"/>
          </a:p>
        </p:txBody>
      </p:sp>
      <p:sp>
        <p:nvSpPr>
          <p:cNvPr id="5" name="Text 2"/>
          <p:cNvSpPr/>
          <p:nvPr/>
        </p:nvSpPr>
        <p:spPr>
          <a:xfrm>
            <a:off x="3247889" y="1500390"/>
            <a:ext cx="2614983"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在环境变量设置中，选择“系统变量”，点击“新建”进行Tomcat的配置。其中，CATALINA_BASE和CATALINA_HOME都指向Tomcat的安装路径，这两个变量是Tomcat运行的基础。</a:t>
            </a:r>
            <a:endParaRPr lang="en-US" sz="1440" dirty="0"/>
          </a:p>
        </p:txBody>
      </p:sp>
      <p:pic>
        <p:nvPicPr>
          <p:cNvPr id="6" name="Image 1" descr="https://sgw-dx.xf-yun.com/api/v1/sparkdesk/_1734597843380298340b5d23e46538ea9f2cd0041788d.jpg?authorization=c2ltcGxlLWp3dCBhaz1zcGFya2Rlc2s4MDAwMDAwMDAwMDE7ZXhwPTMzMTEzOTc4NDM7YWxnbz1obWFjLXNoYTI1NjtzaWc9M1NVd2hqRU05dTBVbkFkZkJIeTFJUEVCRUcvYkNQVlZHVHcwNVR0U21zUT0=&amp;x_location=7YfmxI7B7uKO7jlRxIftd60Ze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62179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296" b="1" dirty="0">
                <a:solidFill>
                  <a:srgbClr val="2D89F2"/>
                </a:solidFill>
                <a:latin typeface="Microsoft Yahei" pitchFamily="34" charset="0"/>
                <a:ea typeface="Microsoft Yahei" pitchFamily="34" charset="-122"/>
                <a:cs typeface="Microsoft Yahei" pitchFamily="34" charset="-120"/>
              </a:rPr>
              <a:t>配置CATALINA_BASE和CATALINA_HOME</a:t>
            </a:r>
            <a:endParaRPr lang="en-US" sz="1440" dirty="0"/>
          </a:p>
        </p:txBody>
      </p:sp>
      <p:sp>
        <p:nvSpPr>
          <p:cNvPr id="8" name="Text 4"/>
          <p:cNvSpPr/>
          <p:nvPr/>
        </p:nvSpPr>
        <p:spPr>
          <a:xfrm>
            <a:off x="6031158" y="1500390"/>
            <a:ext cx="2656902"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CATALINA_TMPDIR指向Tomcat安装路径下的temp目录，用于存放临时文件。同时，需要在系统环境变量path中添加CATALINA_HOME的变量名和其值，并在后面加上\bin，以指向Tomcat的bin目录。</a:t>
            </a:r>
            <a:endParaRPr lang="en-US" sz="1440" dirty="0"/>
          </a:p>
        </p:txBody>
      </p:sp>
      <p:pic>
        <p:nvPicPr>
          <p:cNvPr id="9" name="Image 2" descr="https://sgw-dx.xf-yun.com/api/v1/sparkdesk/_173459784623444891b0e308945c98cfdc5f08a09b971.jpg?authorization=c2ltcGxlLWp3dCBhaz1zcGFya2Rlc2s4MDAwMDAwMDAwMDE7ZXhwPTMzMTEzOTc4NDY7YWxnbz1obWFjLXNoYTI1NjtzaWc9Umdwb25iZHA0R0RCSE9XMXc3QSs3UzFwejNhWTIvN0RWTS9IdGdHWkYxRT0=&amp;x_location=7YfmxI7B7uKO7jlRxIftd60Ze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296" b="1" dirty="0">
                <a:solidFill>
                  <a:srgbClr val="2D89F2"/>
                </a:solidFill>
                <a:latin typeface="Microsoft Yahei" pitchFamily="34" charset="0"/>
                <a:ea typeface="Microsoft Yahei" pitchFamily="34" charset="-122"/>
                <a:cs typeface="Microsoft Yahei" pitchFamily="34" charset="-120"/>
              </a:rPr>
              <a:t>配置CATALINA_TMPDIR和path</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要配置Tomcat环境变量，首先需要进入系统的高级设置界面。通过点击“我的电脑”或“此电脑”，选择“属性”，然后点击“高级系统设置”，再点击“环境变量”。</a:t>
            </a:r>
            <a:endParaRPr lang="en-US" sz="144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验证Tomcat服务运行</a:t>
            </a:r>
            <a:endParaRPr lang="en-US" sz="1440" dirty="0"/>
          </a:p>
        </p:txBody>
      </p:sp>
      <p:pic>
        <p:nvPicPr>
          <p:cNvPr id="3" name="Image 0" descr="https://sgw-dx.xf-yun.com/api/v1/sparkdesk/_173459783865405454cfe5c304b53b7b61f928fb1a73f.jpg?authorization=c2ltcGxlLWp3dCBhaz1zcGFya2Rlc2s4MDAwMDAwMDAwMDE7ZXhwPTMzMTEzOTc4Mzg7YWxnbz1obWFjLXNoYTI1NjtzaWc9eXhGQit4dTJvUm9WcDZrNFEwYU5DeWM1QzRsUG40YjlubW1PU0VRdnluTT0=&amp;x_location=7YfmxI7B7uKO7jlRxIftd60Ze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启动Tomcat服务</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要验证Tomcat服务是否运行，首先需要启动它。在Windows系统中，通过双击`startup.bat`文件；在Linux/Mac系统中，执行`./startup.sh`命令来启动Tomcat服务。</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检查Tomcat日志</a:t>
            </a:r>
            <a:endParaRPr lang="en-US" sz="1440" dirty="0"/>
          </a:p>
        </p:txBody>
      </p:sp>
      <p:sp>
        <p:nvSpPr>
          <p:cNvPr id="7" name="Text 4"/>
          <p:cNvSpPr/>
          <p:nvPr/>
        </p:nvSpPr>
        <p:spPr>
          <a:xfrm>
            <a:off x="3485040" y="2463259"/>
            <a:ext cx="5212080"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启动后，查看Tomcat的`logs`目录下的`catalina.out`文件，确认是否有错误信息。如果无错误信息，表明Tomcat已成功启动。</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访问默认页面与端口监听</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打开浏览器输入`http://localhost:8080`，若显示Tomcat欢迎页面，则服务运行中。同时，使用命令行工具检查8080端口是否被监听，以进一步确认服务状态。</a:t>
            </a:r>
            <a:endParaRPr lang="en-US" sz="144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05</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Tomcat作为Web容器的作用</a:t>
            </a:r>
            <a:endParaRPr lang="en-US" sz="144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理解Web容器概念</a:t>
            </a:r>
            <a:endParaRPr lang="en-US" sz="1440" dirty="0"/>
          </a:p>
        </p:txBody>
      </p:sp>
      <p:pic>
        <p:nvPicPr>
          <p:cNvPr id="3" name="Image 0" descr="https://sgw-dx.xf-yun.com/api/v1/sparkdesk/_1734597859350f2340ed33dd546a8af07742f8d76ef6f.jpg?authorization=c2ltcGxlLWp3dCBhaz1zcGFya2Rlc2s4MDAwMDAwMDAwMDE7ZXhwPTMzMTEzOTc4NTk7YWxnbz1obWFjLXNoYTI1NjtzaWc9L0dGTDZHcVU0QVhIUTlkVFdMTzMwdG90K25CdzAzbmpEamZURVhLN1ZvND0=&amp;x_location=7YfmxI7B7uKO7jlRxIftd60Ze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Web容器的定义与作用</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Web容器是Web应用服务器的核心组件，负责管理和执行Web应用程序中的Servlet、JSP等组件，提供生命周期管理、请求处理、资源管理、安全性保障和多线程支持等功能。</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Web容器的生命周期管理</a:t>
            </a:r>
            <a:endParaRPr lang="en-US" sz="1440" dirty="0"/>
          </a:p>
        </p:txBody>
      </p:sp>
      <p:sp>
        <p:nvSpPr>
          <p:cNvPr id="7" name="Text 4"/>
          <p:cNvSpPr/>
          <p:nvPr/>
        </p:nvSpPr>
        <p:spPr>
          <a:xfrm>
            <a:off x="3485040" y="2463259"/>
            <a:ext cx="5212080"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Web容器管理Servlet、JSP等组件的生命周期，包括加载、初始化、请求处理、销毁等阶段，确保Web应用程序的正常运行和高效性能。</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Web容器的请求处理机制</a:t>
            </a:r>
            <a:endParaRPr lang="en-US" sz="1440" dirty="0"/>
          </a:p>
        </p:txBody>
      </p:sp>
      <p:sp>
        <p:nvSpPr>
          <p:cNvPr id="9" name="Text 6"/>
          <p:cNvSpPr/>
          <p:nvPr/>
        </p:nvSpPr>
        <p:spPr>
          <a:xfrm>
            <a:off x="3485040" y="3491058"/>
            <a:ext cx="5213718"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Web容器接收HTTP请求，根据请求的URL映射到相应的Servlet或JSP页面，并生成响应返回给客户端，实现Web应用程序的动态交互功能。</a:t>
            </a:r>
            <a:endParaRPr lang="en-US" sz="144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Tomcat在项目中的角色</a:t>
            </a:r>
            <a:endParaRPr lang="en-US" sz="1440" dirty="0"/>
          </a:p>
        </p:txBody>
      </p:sp>
      <p:pic>
        <p:nvPicPr>
          <p:cNvPr id="3" name="Image 0" descr="https://sgw-dx.xf-yun.com/api/v1/sparkdesk/_1734597860787f43e68e3e3244707973844083f3b74f0.jpg?authorization=c2ltcGxlLWp3dCBhaz1zcGFya2Rlc2s4MDAwMDAwMDAwMDE7ZXhwPTMzMTEzOTc4NjA7YWxnbz1obWFjLXNoYTI1NjtzaWc9YkdPRFR3dUtmZzhPa0trUkNNbDlKazIrZzl4bHI3WUI5ZFNlWWNVa1h6az0=&amp;x_location=7YfmxI7B7uKO7jlRxIftd60Ze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生命周期管理</a:t>
            </a:r>
            <a:endParaRPr lang="en-US" sz="1440" dirty="0"/>
          </a:p>
        </p:txBody>
      </p:sp>
      <p:sp>
        <p:nvSpPr>
          <p:cNvPr id="5" name="Text 2"/>
          <p:cNvSpPr/>
          <p:nvPr/>
        </p:nvSpPr>
        <p:spPr>
          <a:xfrm>
            <a:off x="822960" y="2773736"/>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Tomcat负责管理Servlet、JSP等组件的生命周期，包括加载、初始化、运行和销毁过程。这一功能确保了Web应用程序能够按照预定的方式启动和停止，提高了应用的稳定性和可维护性。</a:t>
            </a:r>
            <a:endParaRPr lang="en-US" sz="1440" dirty="0"/>
          </a:p>
        </p:txBody>
      </p:sp>
      <p:pic>
        <p:nvPicPr>
          <p:cNvPr id="6" name="Image 1" descr="https://sgw-dx.xf-yun.com/api/v1/sparkdesk/_1734597863576027841c3b5f64167a882825211eb346c.jpg?authorization=c2ltcGxlLWp3dCBhaz1zcGFya2Rlc2s4MDAwMDAwMDAwMDE7ZXhwPTMzMTEzOTc4NjM7YWxnbz1obWFjLXNoYTI1NjtzaWc9VFY4T0VsTVhQN3VIdWNBelRFcXJQWElBbjhQb042b0lyZHpKZjBNL09SOD0=&amp;x_location=7YfmxI7B7uKO7jlRxIftd60Ze5D="/>
          <p:cNvPicPr>
            <a:picLocks noChangeAspect="1"/>
          </p:cNvPicPr>
          <p:nvPr/>
        </p:nvPicPr>
        <p:blipFill>
          <a:blip r:embed="rId5"/>
          <a:stretch>
            <a:fillRect/>
          </a:stretch>
        </p:blipFill>
        <p:spPr>
          <a:xfrm>
            <a:off x="3466980" y="1088132"/>
            <a:ext cx="2283193" cy="1282693"/>
          </a:xfrm>
          <a:prstGeom prst="rect">
            <a:avLst/>
          </a:prstGeom>
        </p:spPr>
      </p:pic>
      <p:sp>
        <p:nvSpPr>
          <p:cNvPr id="7" name="Text 3"/>
          <p:cNvSpPr/>
          <p:nvPr/>
        </p:nvSpPr>
        <p:spPr>
          <a:xfrm>
            <a:off x="3328416"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请求处理机制</a:t>
            </a:r>
            <a:endParaRPr lang="en-US" sz="1440" dirty="0"/>
          </a:p>
        </p:txBody>
      </p:sp>
      <p:sp>
        <p:nvSpPr>
          <p:cNvPr id="8" name="Text 4"/>
          <p:cNvSpPr/>
          <p:nvPr/>
        </p:nvSpPr>
        <p:spPr>
          <a:xfrm>
            <a:off x="3401568" y="2773736"/>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Tomcat接收来自客户端的HTTP请求，并根据请求调用相应的Servlet或JSP进行处理。通过这种方式，Tomcat能够高效地将用户请求转化为服务器响应，保证了Web应用的交互性和动态性。</a:t>
            </a:r>
            <a:endParaRPr lang="en-US" sz="1440" dirty="0"/>
          </a:p>
        </p:txBody>
      </p:sp>
      <p:pic>
        <p:nvPicPr>
          <p:cNvPr id="9" name="Image 2" descr="https://sgw-dx.xf-yun.com/api/v1/sparkdesk/_173459786679138be491e181f4c5ba6c7f0822d573daf.jpg?authorization=c2ltcGxlLWp3dCBhaz1zcGFya2Rlc2s4MDAwMDAwMDAwMDE7ZXhwPTMzMTEzOTc4NjY7YWxnbz1obWFjLXNoYTI1NjtzaWc9azQvbkZTTktzS093dFJtZ0ZnR0RKOU5zMUU1dDlhaDN6ajQ3VExKTm02RT0=&amp;x_location=7YfmxI7B7uKO7jlRxIftd60Ze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资源与安全管理</a:t>
            </a:r>
            <a:endParaRPr lang="en-US" sz="1440" dirty="0"/>
          </a:p>
        </p:txBody>
      </p:sp>
      <p:sp>
        <p:nvSpPr>
          <p:cNvPr id="11" name="Text 6"/>
          <p:cNvSpPr/>
          <p:nvPr/>
        </p:nvSpPr>
        <p:spPr>
          <a:xfrm>
            <a:off x="5943600" y="2775208"/>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Tomcat不仅管理数据库连接池和文件系统等资源，还提供安全性保障，如用户认证和授权。这些功能确保了应用程序能够高效访问所需资源的同时，也保护了应用免受未授权访问的风险。</a:t>
            </a:r>
            <a:endParaRPr lang="en-US" sz="144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安装与配置Eclipse</a:t>
            </a:r>
            <a:endParaRPr lang="en-US" sz="144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Eclipse简介</a:t>
            </a:r>
            <a:endParaRPr lang="en-US" sz="1440" dirty="0"/>
          </a:p>
        </p:txBody>
      </p:sp>
      <p:sp>
        <p:nvSpPr>
          <p:cNvPr id="3" name="Text 1"/>
          <p:cNvSpPr/>
          <p:nvPr/>
        </p:nvSpPr>
        <p:spPr>
          <a:xfrm>
            <a:off x="630975" y="1252063"/>
            <a:ext cx="7692313" cy="2127377"/>
          </a:xfrm>
          <a:prstGeom prst="rect">
            <a:avLst/>
          </a:prstGeom>
          <a:noFill/>
          <a:ln/>
        </p:spPr>
        <p:txBody>
          <a:bodyPr wrap="square" lIns="95250" tIns="95250" rIns="95250" bIns="95250" rtlCol="0" anchor="t">
            <a:spAutoFit/>
          </a:bodyPr>
          <a:lstStyle/>
          <a:p>
            <a:pPr marL="0" indent="0">
              <a:lnSpc>
                <a:spcPct val="1440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从本小节开始使用“工具”编写 Java Web 程序。使用“工具”编写 Java Web 程序会方便很多，也会提高开发效率，比如代码和错误的提示、智能的代码补齐等。因此，有一个非常好用的工具去书写代码，对于以后的开发和学习都是很有好处的。这种“智能的工具”被称为集成开发环境，简称为 IDE（Integrated Development Environment)。其中 IntelliJ IDEA、Eclipse 都是比较常用的 IDE。
</a:t>
            </a:r>
            <a:endParaRPr lang="en-US" sz="144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下载并解压Eclipse</a:t>
            </a:r>
            <a:endParaRPr lang="en-US" sz="1440" dirty="0"/>
          </a:p>
        </p:txBody>
      </p:sp>
      <p:sp>
        <p:nvSpPr>
          <p:cNvPr id="3" name="Text 1"/>
          <p:cNvSpPr/>
          <p:nvPr/>
        </p:nvSpPr>
        <p:spPr>
          <a:xfrm>
            <a:off x="445630" y="1037926"/>
            <a:ext cx="8252740"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要从官方网站下载最新版本的 Eclipse 安装包，下面介绍具体的下载安装过程。Eclipse 的官网地址为 https://www.eclipse.org/downloads/，进入官网，如图所示。 </a:t>
            </a:r>
            <a:endParaRPr lang="en-US" sz="1440" dirty="0"/>
          </a:p>
        </p:txBody>
      </p:sp>
      <p:pic>
        <p:nvPicPr>
          <p:cNvPr id="4" name="Image 0" descr="https://sgw-dx.xf-yun.com/api/v1/sparkdesk/_19270024616_XJcPCW1734598762015-026308613387851376.png?authorization=c2ltcGxlLWp3dCBhaz1zcGFya2Rlc2s4MDAwMDAwMDAwMDE7ZXhwPTMzMTEzOTg3NjI7YWxnbz1obWFjLXNoYTI1NjtzaWc9c1NndmQ1UWhrOHI0SFNVckJrOEhYRFJwQy9kbW5weXFsQkFzaFpWbndEST0=&amp;x_location=7YfmxI7B7uKO7jlRxIftd60Ze5D="/>
          <p:cNvPicPr>
            <a:picLocks noChangeAspect="1"/>
          </p:cNvPicPr>
          <p:nvPr/>
        </p:nvPicPr>
        <p:blipFill>
          <a:blip r:embed="rId4"/>
          <a:srcRect b="10714"/>
          <a:stretch/>
        </p:blipFill>
        <p:spPr>
          <a:xfrm>
            <a:off x="2105403" y="1902796"/>
            <a:ext cx="4933194" cy="3096078"/>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下载并解压Eclipse</a:t>
            </a:r>
            <a:endParaRPr lang="en-US" sz="1440" dirty="0"/>
          </a:p>
        </p:txBody>
      </p:sp>
      <p:pic>
        <p:nvPicPr>
          <p:cNvPr id="3" name="Image 0" descr="https://sgw-dx.xf-yun.com/api/v1/sparkdesk/_19270024616_NGhMgB1734598791542-041039606499122794.png?authorization=c2ltcGxlLWp3dCBhaz1zcGFya2Rlc2s4MDAwMDAwMDAwMDE7ZXhwPTMzMTEzOTg3OTE7YWxnbz1obWFjLXNoYTI1NjtzaWc9QjVJUFBJU3FoS1BRbFROdm9oaDhKOVdjS0hzRGIzZWY2czdqOFlnTUR5dz0=&amp;x_location=7YfmxI7B7uKO7jlRxIftd60Ze5D="/>
          <p:cNvPicPr>
            <a:picLocks noChangeAspect="1"/>
          </p:cNvPicPr>
          <p:nvPr/>
        </p:nvPicPr>
        <p:blipFill>
          <a:blip r:embed="rId4"/>
          <a:srcRect l="30909" t="11290" r="23636" b="8065"/>
          <a:stretch/>
        </p:blipFill>
        <p:spPr>
          <a:xfrm>
            <a:off x="2521539" y="1468917"/>
            <a:ext cx="4100922" cy="3445415"/>
          </a:xfrm>
          <a:prstGeom prst="rect">
            <a:avLst/>
          </a:prstGeom>
        </p:spPr>
      </p:pic>
      <p:sp>
        <p:nvSpPr>
          <p:cNvPr id="4" name="Text 1"/>
          <p:cNvSpPr/>
          <p:nvPr/>
        </p:nvSpPr>
        <p:spPr>
          <a:xfrm>
            <a:off x="379644" y="931032"/>
            <a:ext cx="8387966" cy="45720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在官网可以査看 Eclipse 所有安装包，单击“Download Packages”，如图所示。</a:t>
            </a:r>
            <a:endParaRPr lang="en-US" sz="144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课程目标</a:t>
            </a:r>
            <a:endParaRPr lang="en-US" sz="144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配置JDK路径</a:t>
            </a:r>
            <a:endParaRPr lang="en-US" sz="1440" dirty="0"/>
          </a:p>
        </p:txBody>
      </p:sp>
      <p:sp>
        <p:nvSpPr>
          <p:cNvPr id="3" name="Shape 1"/>
          <p:cNvSpPr/>
          <p:nvPr/>
        </p:nvSpPr>
        <p:spPr>
          <a:xfrm>
            <a:off x="603401" y="1099566"/>
            <a:ext cx="7497539" cy="1021473"/>
          </a:xfrm>
          <a:custGeom>
            <a:avLst/>
            <a:gdLst/>
            <a:ahLst/>
            <a:cxnLst/>
            <a:rect l="l" t="t" r="r" b="b"/>
            <a:pathLst>
              <a:path w="7497539" h="1021473">
                <a:moveTo>
                  <a:pt x="127684" y="0"/>
                </a:moveTo>
                <a:moveTo>
                  <a:pt x="127684" y="0"/>
                </a:moveTo>
                <a:lnTo>
                  <a:pt x="7369855" y="0"/>
                </a:lnTo>
                <a:quadBezTo>
                  <a:pt x="7497539" y="0"/>
                  <a:pt x="7497539" y="127684"/>
                </a:quadBezTo>
                <a:lnTo>
                  <a:pt x="7497539" y="893789"/>
                </a:lnTo>
                <a:quadBezTo>
                  <a:pt x="7497539" y="1021473"/>
                  <a:pt x="7369855" y="1021473"/>
                </a:quadBezTo>
                <a:lnTo>
                  <a:pt x="127684" y="1021473"/>
                </a:lnTo>
                <a:quadBezTo>
                  <a:pt x="0" y="1021473"/>
                  <a:pt x="0" y="893789"/>
                </a:quadBezTo>
                <a:lnTo>
                  <a:pt x="0" y="127684"/>
                </a:lnTo>
                <a:quadBezTo>
                  <a:pt x="0" y="0"/>
                  <a:pt x="127684" y="0"/>
                </a:quadBezTo>
                <a:close/>
              </a:path>
            </a:pathLst>
          </a:custGeom>
          <a:solidFill>
            <a:srgbClr val="D5D9DF">
              <a:alpha val="20000"/>
            </a:srgbClr>
          </a:solidFill>
          <a:ln/>
        </p:spPr>
      </p:sp>
      <p:sp>
        <p:nvSpPr>
          <p:cNvPr id="4" name="Shape 2"/>
          <p:cNvSpPr/>
          <p:nvPr/>
        </p:nvSpPr>
        <p:spPr>
          <a:xfrm>
            <a:off x="603401" y="3263375"/>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5" name="Shape 3"/>
          <p:cNvSpPr/>
          <p:nvPr/>
        </p:nvSpPr>
        <p:spPr>
          <a:xfrm rot="-8100000">
            <a:off x="8148204" y="3558047"/>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6" name="Shape 4"/>
          <p:cNvSpPr/>
          <p:nvPr/>
        </p:nvSpPr>
        <p:spPr>
          <a:xfrm>
            <a:off x="603401" y="2248391"/>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7" name="Shape 5"/>
          <p:cNvSpPr/>
          <p:nvPr/>
        </p:nvSpPr>
        <p:spPr>
          <a:xfrm rot="-8100000">
            <a:off x="8148223" y="2543063"/>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8" name="Shape 6"/>
          <p:cNvSpPr/>
          <p:nvPr/>
        </p:nvSpPr>
        <p:spPr>
          <a:xfrm rot="-8100000">
            <a:off x="8148185" y="1394239"/>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9" name="Text 7"/>
          <p:cNvSpPr/>
          <p:nvPr/>
        </p:nvSpPr>
        <p:spPr>
          <a:xfrm>
            <a:off x="834307" y="1323749"/>
            <a:ext cx="2845133"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选择JDK版本</a:t>
            </a:r>
            <a:endParaRPr lang="en-US" sz="1440" dirty="0"/>
          </a:p>
        </p:txBody>
      </p:sp>
      <p:sp>
        <p:nvSpPr>
          <p:cNvPr id="10" name="Text 8"/>
          <p:cNvSpPr/>
          <p:nvPr/>
        </p:nvSpPr>
        <p:spPr>
          <a:xfrm>
            <a:off x="3586576" y="1099566"/>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在配置界面中，用户需要首先单击“Java”选项，然后选择“Installed JREs”，这一步是为了确定使用哪个版本的JDK进行开发，确保项目的兼容性和性能。</a:t>
            </a:r>
            <a:endParaRPr lang="en-US" sz="1440" dirty="0"/>
          </a:p>
        </p:txBody>
      </p:sp>
      <p:sp>
        <p:nvSpPr>
          <p:cNvPr id="11" name="Text 9"/>
          <p:cNvSpPr/>
          <p:nvPr/>
        </p:nvSpPr>
        <p:spPr>
          <a:xfrm>
            <a:off x="834307" y="2409000"/>
            <a:ext cx="2531059" cy="593182"/>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指定JDK安装路径</a:t>
            </a:r>
            <a:endParaRPr lang="en-US" sz="1440" dirty="0"/>
          </a:p>
        </p:txBody>
      </p:sp>
      <p:sp>
        <p:nvSpPr>
          <p:cNvPr id="12" name="Text 10"/>
          <p:cNvSpPr/>
          <p:nvPr/>
        </p:nvSpPr>
        <p:spPr>
          <a:xfrm>
            <a:off x="3586576" y="2248391"/>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选中所需配置的JDK后，用户需单击“Edit”按钮，随后会弹出一个窗口要求用户选择本机JDK的安装路径。正确指定路径是确保IDE能够找到并使用JDK的关键步骤。</a:t>
            </a:r>
            <a:endParaRPr lang="en-US" sz="1440" dirty="0"/>
          </a:p>
        </p:txBody>
      </p:sp>
      <p:sp>
        <p:nvSpPr>
          <p:cNvPr id="13" name="Text 11"/>
          <p:cNvSpPr/>
          <p:nvPr/>
        </p:nvSpPr>
        <p:spPr>
          <a:xfrm>
            <a:off x="834307" y="3434022"/>
            <a:ext cx="2530145"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完成JDK配置</a:t>
            </a:r>
            <a:endParaRPr lang="en-US" sz="1440" dirty="0"/>
          </a:p>
        </p:txBody>
      </p:sp>
      <p:sp>
        <p:nvSpPr>
          <p:cNvPr id="14" name="Text 12"/>
          <p:cNvSpPr/>
          <p:nvPr/>
        </p:nvSpPr>
        <p:spPr>
          <a:xfrm>
            <a:off x="3586576" y="3263375"/>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在选择了正确的JDK安装路径之后，用户需要单击“Finish”按钮来完成JDK的配置过程。这一步骤标志着JDK已经成功配置到开发环境中，可以开始进行Java项目的开发工作。</a:t>
            </a:r>
            <a:endParaRPr lang="en-US" sz="144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添加Tomcat服务器配置</a:t>
            </a:r>
            <a:endParaRPr lang="en-US" sz="1440" dirty="0"/>
          </a:p>
        </p:txBody>
      </p:sp>
      <p:sp>
        <p:nvSpPr>
          <p:cNvPr id="3" name="Shape 1"/>
          <p:cNvSpPr/>
          <p:nvPr/>
        </p:nvSpPr>
        <p:spPr>
          <a:xfrm rot="-366000">
            <a:off x="639861"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4" name="Shape 2"/>
          <p:cNvSpPr/>
          <p:nvPr/>
        </p:nvSpPr>
        <p:spPr>
          <a:xfrm>
            <a:off x="679498"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5" name="Shape 3"/>
          <p:cNvSpPr/>
          <p:nvPr/>
        </p:nvSpPr>
        <p:spPr>
          <a:xfrm>
            <a:off x="916789"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6" name="Text 4"/>
          <p:cNvSpPr/>
          <p:nvPr/>
        </p:nvSpPr>
        <p:spPr>
          <a:xfrm>
            <a:off x="756803" y="1121591"/>
            <a:ext cx="813748"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Shape 5"/>
          <p:cNvSpPr/>
          <p:nvPr/>
        </p:nvSpPr>
        <p:spPr>
          <a:xfrm rot="-366000">
            <a:off x="3346704"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8" name="Shape 6"/>
          <p:cNvSpPr/>
          <p:nvPr/>
        </p:nvSpPr>
        <p:spPr>
          <a:xfrm>
            <a:off x="3386341"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9" name="Shape 7"/>
          <p:cNvSpPr/>
          <p:nvPr/>
        </p:nvSpPr>
        <p:spPr>
          <a:xfrm>
            <a:off x="3623632"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10" name="Text 8"/>
          <p:cNvSpPr/>
          <p:nvPr/>
        </p:nvSpPr>
        <p:spPr>
          <a:xfrm>
            <a:off x="3472790" y="1126163"/>
            <a:ext cx="813748"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Shape 9"/>
          <p:cNvSpPr/>
          <p:nvPr/>
        </p:nvSpPr>
        <p:spPr>
          <a:xfrm rot="-366000">
            <a:off x="6053547"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12" name="Shape 10"/>
          <p:cNvSpPr/>
          <p:nvPr/>
        </p:nvSpPr>
        <p:spPr>
          <a:xfrm>
            <a:off x="6093184"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13" name="Shape 11"/>
          <p:cNvSpPr/>
          <p:nvPr/>
        </p:nvSpPr>
        <p:spPr>
          <a:xfrm>
            <a:off x="6330475"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14" name="Text 12"/>
          <p:cNvSpPr/>
          <p:nvPr/>
        </p:nvSpPr>
        <p:spPr>
          <a:xfrm>
            <a:off x="6170489" y="1121591"/>
            <a:ext cx="813748"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5" name="Text 13"/>
          <p:cNvSpPr/>
          <p:nvPr/>
        </p:nvSpPr>
        <p:spPr>
          <a:xfrm>
            <a:off x="679498" y="1667126"/>
            <a:ext cx="2449397" cy="448056"/>
          </a:xfrm>
          <a:prstGeom prst="rect">
            <a:avLst/>
          </a:prstGeom>
          <a:noFill/>
          <a:ln/>
        </p:spPr>
        <p:txBody>
          <a:bodyPr wrap="square" lIns="95250" tIns="95250" rIns="95250" bIns="95250" rtlCol="0" anchor="t">
            <a:spAutoFit/>
          </a:bodyPr>
          <a:lstStyle/>
          <a:p>
            <a:pPr marL="0" indent="0" algn="ctr">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下载并安装Tomcat</a:t>
            </a:r>
            <a:endParaRPr lang="en-US" sz="1440" dirty="0"/>
          </a:p>
        </p:txBody>
      </p:sp>
      <p:sp>
        <p:nvSpPr>
          <p:cNvPr id="16" name="Text 14"/>
          <p:cNvSpPr/>
          <p:nvPr/>
        </p:nvSpPr>
        <p:spPr>
          <a:xfrm>
            <a:off x="807514" y="1988925"/>
            <a:ext cx="2194560"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访问Tomcat官网，选择适合您操作系统的版本进行下载。下载完成后，按照提示完成安装过程，确保Tomcat服务器能够正常运行。</a:t>
            </a:r>
            <a:endParaRPr lang="en-US" sz="1440" dirty="0"/>
          </a:p>
        </p:txBody>
      </p:sp>
      <p:sp>
        <p:nvSpPr>
          <p:cNvPr id="17" name="Text 15"/>
          <p:cNvSpPr/>
          <p:nvPr/>
        </p:nvSpPr>
        <p:spPr>
          <a:xfrm>
            <a:off x="3386341" y="1667126"/>
            <a:ext cx="2449397" cy="448056"/>
          </a:xfrm>
          <a:prstGeom prst="rect">
            <a:avLst/>
          </a:prstGeom>
          <a:noFill/>
          <a:ln/>
        </p:spPr>
        <p:txBody>
          <a:bodyPr wrap="square" lIns="95250" tIns="95250" rIns="95250" bIns="95250" rtlCol="0" anchor="t">
            <a:spAutoFit/>
          </a:bodyPr>
          <a:lstStyle/>
          <a:p>
            <a:pPr marL="0" indent="0" algn="ctr">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设置环境变量</a:t>
            </a:r>
            <a:endParaRPr lang="en-US" sz="1440" dirty="0"/>
          </a:p>
        </p:txBody>
      </p:sp>
      <p:sp>
        <p:nvSpPr>
          <p:cNvPr id="18" name="Text 16"/>
          <p:cNvSpPr/>
          <p:nvPr/>
        </p:nvSpPr>
        <p:spPr>
          <a:xfrm>
            <a:off x="3514357" y="1988925"/>
            <a:ext cx="2194560" cy="171907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在系统属性中新建三个环境变量：`CATALINA_BASE`、`CATALINA_HOME`和`CATALINA_TMPDIR`，分别指向Tomcat的安装路径、安装路径下的webapps目录以及temp文件夹路径。</a:t>
            </a:r>
            <a:endParaRPr lang="en-US" sz="1440" dirty="0"/>
          </a:p>
        </p:txBody>
      </p:sp>
      <p:sp>
        <p:nvSpPr>
          <p:cNvPr id="19" name="Text 17"/>
          <p:cNvSpPr/>
          <p:nvPr/>
        </p:nvSpPr>
        <p:spPr>
          <a:xfrm>
            <a:off x="6093184" y="1667126"/>
            <a:ext cx="2449397" cy="448056"/>
          </a:xfrm>
          <a:prstGeom prst="rect">
            <a:avLst/>
          </a:prstGeom>
          <a:noFill/>
          <a:ln/>
        </p:spPr>
        <p:txBody>
          <a:bodyPr wrap="square" lIns="95250" tIns="95250" rIns="95250" bIns="95250" rtlCol="0" anchor="t">
            <a:spAutoFit/>
          </a:bodyPr>
          <a:lstStyle/>
          <a:p>
            <a:pPr marL="0" indent="0" algn="ctr">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在IDEA中配置Tomcat</a:t>
            </a:r>
            <a:endParaRPr lang="en-US" sz="1440" dirty="0"/>
          </a:p>
        </p:txBody>
      </p:sp>
      <p:sp>
        <p:nvSpPr>
          <p:cNvPr id="20" name="Text 18"/>
          <p:cNvSpPr/>
          <p:nvPr/>
        </p:nvSpPr>
        <p:spPr>
          <a:xfrm>
            <a:off x="6221200" y="1988925"/>
            <a:ext cx="2194560" cy="19385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重启IDEA后，进入“Run”菜单下的“Edit Configurations”，点击“+”号选择“Smart Tomcat”。填写项目名称、Tomcat安装路径等信息，并设置部署目录、上下文路径等参数。</a:t>
            </a:r>
            <a:endParaRPr lang="en-US" sz="144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07</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安装与配置IntelliJ IDEA</a:t>
            </a:r>
            <a:endParaRPr lang="en-US" sz="144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下载并安装IDEA</a:t>
            </a:r>
            <a:endParaRPr lang="en-US" sz="1440" dirty="0"/>
          </a:p>
        </p:txBody>
      </p:sp>
      <p:sp>
        <p:nvSpPr>
          <p:cNvPr id="3" name="Shape 1"/>
          <p:cNvSpPr/>
          <p:nvPr/>
        </p:nvSpPr>
        <p:spPr>
          <a:xfrm>
            <a:off x="603401" y="1099566"/>
            <a:ext cx="7497539" cy="1021473"/>
          </a:xfrm>
          <a:custGeom>
            <a:avLst/>
            <a:gdLst/>
            <a:ahLst/>
            <a:cxnLst/>
            <a:rect l="l" t="t" r="r" b="b"/>
            <a:pathLst>
              <a:path w="7497539" h="1021473">
                <a:moveTo>
                  <a:pt x="127684" y="0"/>
                </a:moveTo>
                <a:moveTo>
                  <a:pt x="127684" y="0"/>
                </a:moveTo>
                <a:lnTo>
                  <a:pt x="7369855" y="0"/>
                </a:lnTo>
                <a:quadBezTo>
                  <a:pt x="7497539" y="0"/>
                  <a:pt x="7497539" y="127684"/>
                </a:quadBezTo>
                <a:lnTo>
                  <a:pt x="7497539" y="893789"/>
                </a:lnTo>
                <a:quadBezTo>
                  <a:pt x="7497539" y="1021473"/>
                  <a:pt x="7369855" y="1021473"/>
                </a:quadBezTo>
                <a:lnTo>
                  <a:pt x="127684" y="1021473"/>
                </a:lnTo>
                <a:quadBezTo>
                  <a:pt x="0" y="1021473"/>
                  <a:pt x="0" y="893789"/>
                </a:quadBezTo>
                <a:lnTo>
                  <a:pt x="0" y="127684"/>
                </a:lnTo>
                <a:quadBezTo>
                  <a:pt x="0" y="0"/>
                  <a:pt x="127684" y="0"/>
                </a:quadBezTo>
                <a:close/>
              </a:path>
            </a:pathLst>
          </a:custGeom>
          <a:solidFill>
            <a:srgbClr val="D5D9DF">
              <a:alpha val="20000"/>
            </a:srgbClr>
          </a:solidFill>
          <a:ln/>
        </p:spPr>
      </p:sp>
      <p:sp>
        <p:nvSpPr>
          <p:cNvPr id="4" name="Shape 2"/>
          <p:cNvSpPr/>
          <p:nvPr/>
        </p:nvSpPr>
        <p:spPr>
          <a:xfrm>
            <a:off x="603401" y="3263375"/>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5" name="Shape 3"/>
          <p:cNvSpPr/>
          <p:nvPr/>
        </p:nvSpPr>
        <p:spPr>
          <a:xfrm rot="-8100000">
            <a:off x="8148204" y="3558047"/>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6" name="Shape 4"/>
          <p:cNvSpPr/>
          <p:nvPr/>
        </p:nvSpPr>
        <p:spPr>
          <a:xfrm>
            <a:off x="603401" y="2248391"/>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7" name="Shape 5"/>
          <p:cNvSpPr/>
          <p:nvPr/>
        </p:nvSpPr>
        <p:spPr>
          <a:xfrm rot="-8100000">
            <a:off x="8148223" y="2543063"/>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8" name="Shape 6"/>
          <p:cNvSpPr/>
          <p:nvPr/>
        </p:nvSpPr>
        <p:spPr>
          <a:xfrm rot="-8100000">
            <a:off x="8148185" y="1394239"/>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9" name="Text 7"/>
          <p:cNvSpPr/>
          <p:nvPr/>
        </p:nvSpPr>
        <p:spPr>
          <a:xfrm>
            <a:off x="834307" y="1323749"/>
            <a:ext cx="2845133"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访问JetBrains官网</a:t>
            </a:r>
            <a:endParaRPr lang="en-US" sz="1440" dirty="0"/>
          </a:p>
        </p:txBody>
      </p:sp>
      <p:sp>
        <p:nvSpPr>
          <p:cNvPr id="10" name="Text 8"/>
          <p:cNvSpPr/>
          <p:nvPr/>
        </p:nvSpPr>
        <p:spPr>
          <a:xfrm>
            <a:off x="3586576" y="1099566"/>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首先，用户需要通过浏览器访问JetBrains的官方网站，这是获取IntelliJ IDEA安装包的第一步。在网站首页上，用户可以找到各种开发者工具的链接。</a:t>
            </a:r>
            <a:endParaRPr lang="en-US" sz="1440" dirty="0"/>
          </a:p>
        </p:txBody>
      </p:sp>
      <p:sp>
        <p:nvSpPr>
          <p:cNvPr id="11" name="Text 9"/>
          <p:cNvSpPr/>
          <p:nvPr/>
        </p:nvSpPr>
        <p:spPr>
          <a:xfrm>
            <a:off x="834307" y="2409000"/>
            <a:ext cx="2531059" cy="593182"/>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选择并下载IDEA</a:t>
            </a:r>
            <a:endParaRPr lang="en-US" sz="1440" dirty="0"/>
          </a:p>
        </p:txBody>
      </p:sp>
      <p:sp>
        <p:nvSpPr>
          <p:cNvPr id="12" name="Text 10"/>
          <p:cNvSpPr/>
          <p:nvPr/>
        </p:nvSpPr>
        <p:spPr>
          <a:xfrm>
            <a:off x="3586576" y="2248391"/>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在JetBrains官网上，用户需点击“Developer Tools”进入工具选择页面，然后选择“IntelliJ IDEA”作为目标产品。接着，点击“Download”按钮，选择合适的Windows安装包进行下载。</a:t>
            </a:r>
            <a:endParaRPr lang="en-US" sz="1440" dirty="0"/>
          </a:p>
        </p:txBody>
      </p:sp>
      <p:sp>
        <p:nvSpPr>
          <p:cNvPr id="13" name="Text 11"/>
          <p:cNvSpPr/>
          <p:nvPr/>
        </p:nvSpPr>
        <p:spPr>
          <a:xfrm>
            <a:off x="834307" y="3434022"/>
            <a:ext cx="2530145"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安装过程详解</a:t>
            </a:r>
            <a:endParaRPr lang="en-US" sz="1440" dirty="0"/>
          </a:p>
        </p:txBody>
      </p:sp>
      <p:sp>
        <p:nvSpPr>
          <p:cNvPr id="14" name="Text 12"/>
          <p:cNvSpPr/>
          <p:nvPr/>
        </p:nvSpPr>
        <p:spPr>
          <a:xfrm>
            <a:off x="3586576" y="3263375"/>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下载完成后，用户双击exe文件启动安装程序。按照向导提示，用户可以选择安装路径，并根据个人需求配置相关选项，如创建桌面快捷方式、更新上下文菜单等，直至完成安装。</a:t>
            </a:r>
            <a:endParaRPr lang="en-US" sz="144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创建新项目并配置SDK</a:t>
            </a:r>
            <a:endParaRPr lang="en-US" sz="1440" dirty="0"/>
          </a:p>
        </p:txBody>
      </p:sp>
      <p:pic>
        <p:nvPicPr>
          <p:cNvPr id="3" name="Image 0" descr="https://sgw-dx.xf-yun.com/api/v1/sparkdesk/_1734597893291fb446b705e3c4562ab75469ac33793b8.jpg?authorization=c2ltcGxlLWp3dCBhaz1zcGFya2Rlc2s4MDAwMDAwMDAwMDE7ZXhwPTMzMTEzOTc4OTM7YWxnbz1obWFjLXNoYTI1NjtzaWc9ZWFETHJqSWhlMjBBaWtRWm1ramFKTTRSV1pJSEc2ZzBiRURuaWtSMm9kUT0=&amp;x_location=7YfmxI7B7uKO7jlRxIftd60Ze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启动IDEA并创建新项目</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打开IntelliJ IDEA，点击界面右侧的“New Project”按钮开始一个新项目的创建过程。选择Java作为项目类型，并在Project SDK中选定Java版本，例如1.8，然后点击“Next”继续。</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使用模板创建项目</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在创建项目的过程中，勾选“Create project from template”，利用预设的模板来快速搭建项目结构。这种方式可以节省配置时间，确保项目的基本框架符合常见的开发标准。</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配置项目名称和路径</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在创建项目的最后阶段，输入项目的名称和选择项目的存储路径。这些信息对于项目的组织和管理至关重要，确保每个项目都有明确的标识和位置，便于后续的开发和维护工作。</a:t>
            </a:r>
            <a:endParaRPr lang="en-US" sz="144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安装“Smart Tomcat”插件</a:t>
            </a:r>
            <a:endParaRPr lang="en-US" sz="1440" dirty="0"/>
          </a:p>
        </p:txBody>
      </p:sp>
      <p:sp>
        <p:nvSpPr>
          <p:cNvPr id="3" name="Text 1"/>
          <p:cNvSpPr/>
          <p:nvPr/>
        </p:nvSpPr>
        <p:spPr>
          <a:xfrm>
            <a:off x="886148" y="1536231"/>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打开IDEA设置界面</a:t>
            </a:r>
            <a:endParaRPr lang="en-US" sz="1440" dirty="0"/>
          </a:p>
        </p:txBody>
      </p:sp>
      <p:sp>
        <p:nvSpPr>
          <p:cNvPr id="4" name="Text 2"/>
          <p:cNvSpPr/>
          <p:nvPr/>
        </p:nvSpPr>
        <p:spPr>
          <a:xfrm>
            <a:off x="886148" y="1920279"/>
            <a:ext cx="2212848" cy="210312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在IDEA中安装“Smart Tomcat”插件的第一步是打开软件的设置界面。通过点击菜单栏中的“File”，然后选择“Settings”，用户可以轻松进入配置环境，为接下来的插件安装做好准备。</a:t>
            </a:r>
            <a:endParaRPr lang="en-US" sz="1440" dirty="0"/>
          </a:p>
        </p:txBody>
      </p:sp>
      <p:sp>
        <p:nvSpPr>
          <p:cNvPr id="5" name="Shape 3"/>
          <p:cNvSpPr/>
          <p:nvPr/>
        </p:nvSpPr>
        <p:spPr>
          <a:xfrm>
            <a:off x="886489"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6" name="Text 4"/>
          <p:cNvSpPr/>
          <p:nvPr/>
        </p:nvSpPr>
        <p:spPr>
          <a:xfrm>
            <a:off x="813116" y="1076047"/>
            <a:ext cx="554470"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Text 5"/>
          <p:cNvSpPr/>
          <p:nvPr/>
        </p:nvSpPr>
        <p:spPr>
          <a:xfrm>
            <a:off x="3502092" y="1527087"/>
            <a:ext cx="2212848" cy="58521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搜索并选择“Smart Tomcat”插件</a:t>
            </a:r>
            <a:endParaRPr lang="en-US" sz="1440" dirty="0"/>
          </a:p>
        </p:txBody>
      </p:sp>
      <p:sp>
        <p:nvSpPr>
          <p:cNvPr id="8" name="Text 6"/>
          <p:cNvSpPr/>
          <p:nvPr/>
        </p:nvSpPr>
        <p:spPr>
          <a:xfrm>
            <a:off x="3502092" y="1920279"/>
            <a:ext cx="2212848" cy="210312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在IDEA的设置界面中，用户需要导航到“Plugins”选项，并在Marketplace中搜索“tomcat”。找到“Smart Tomcat”插件后，点击它以进行选择，这是安装过程中的关键步骤。</a:t>
            </a:r>
            <a:endParaRPr lang="en-US" sz="1440" dirty="0"/>
          </a:p>
        </p:txBody>
      </p:sp>
      <p:sp>
        <p:nvSpPr>
          <p:cNvPr id="9" name="Shape 7"/>
          <p:cNvSpPr/>
          <p:nvPr/>
        </p:nvSpPr>
        <p:spPr>
          <a:xfrm>
            <a:off x="3502092"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0" name="Text 8"/>
          <p:cNvSpPr/>
          <p:nvPr/>
        </p:nvSpPr>
        <p:spPr>
          <a:xfrm>
            <a:off x="3447228" y="1076047"/>
            <a:ext cx="5175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Text 9"/>
          <p:cNvSpPr/>
          <p:nvPr/>
        </p:nvSpPr>
        <p:spPr>
          <a:xfrm>
            <a:off x="6118036" y="1527087"/>
            <a:ext cx="2212848" cy="58521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完成插件安装与重启IDEA</a:t>
            </a:r>
            <a:endParaRPr lang="en-US" sz="1440" dirty="0"/>
          </a:p>
        </p:txBody>
      </p:sp>
      <p:sp>
        <p:nvSpPr>
          <p:cNvPr id="12" name="Text 10"/>
          <p:cNvSpPr/>
          <p:nvPr/>
        </p:nvSpPr>
        <p:spPr>
          <a:xfrm>
            <a:off x="6118036" y="1920279"/>
            <a:ext cx="2212848" cy="182880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选择“Smart Tomcat”插件后，点击“Install”按钮开始安装过程。安装完成后，为了确保插件正确配置并生效，需要重启IDEA。这一步骤标志着Tomcat插件安装的最终完成。</a:t>
            </a:r>
            <a:endParaRPr lang="en-US" sz="1440" dirty="0"/>
          </a:p>
        </p:txBody>
      </p:sp>
      <p:sp>
        <p:nvSpPr>
          <p:cNvPr id="13" name="Shape 11"/>
          <p:cNvSpPr/>
          <p:nvPr/>
        </p:nvSpPr>
        <p:spPr>
          <a:xfrm>
            <a:off x="6118036"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4" name="Text 12"/>
          <p:cNvSpPr/>
          <p:nvPr/>
        </p:nvSpPr>
        <p:spPr>
          <a:xfrm>
            <a:off x="6090604" y="1076047"/>
            <a:ext cx="479885"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08</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开发环境测试（见教材）</a:t>
            </a:r>
            <a:endParaRPr lang="en-US" sz="144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40293" y="2233093"/>
            <a:ext cx="4313208"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THANKS！</a:t>
            </a:r>
            <a:endParaRPr lang="en-US" sz="1440" dirty="0"/>
          </a:p>
        </p:txBody>
      </p:sp>
      <p:sp>
        <p:nvSpPr>
          <p:cNvPr id="3" name="Text 1"/>
          <p:cNvSpPr/>
          <p:nvPr/>
        </p:nvSpPr>
        <p:spPr>
          <a:xfrm>
            <a:off x="840293" y="2100505"/>
            <a:ext cx="3275888" cy="6766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3888" b="1" dirty="0">
                <a:solidFill>
                  <a:srgbClr val="005CC5"/>
                </a:solidFill>
                <a:latin typeface="Microsoft Yahei" pitchFamily="34" charset="0"/>
                <a:ea typeface="Microsoft Yahei" pitchFamily="34" charset="-122"/>
                <a:cs typeface="Microsoft Yahei" pitchFamily="34" charset="-120"/>
              </a:rPr>
              <a:t>谢谢大家！</a:t>
            </a:r>
            <a:endParaRPr lang="en-US" sz="144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知识目标</a:t>
            </a:r>
            <a:endParaRPr lang="en-US" sz="1440" dirty="0"/>
          </a:p>
        </p:txBody>
      </p:sp>
      <p:pic>
        <p:nvPicPr>
          <p:cNvPr id="3" name="Image 0" descr="https://sgw-dx.xf-yun.com/api/v1/sparkdesk/_1734597817469c0c7ab5a2fda46c39dcfeb9e28facfdd.jpg?authorization=c2ltcGxlLWp3dCBhaz1zcGFya2Rlc2s4MDAwMDAwMDAwMDE7ZXhwPTMzMTEzOTc4MTc7YWxnbz1obWFjLXNoYTI1NjtzaWc9N2srNE85RjA2RExnNFVQSXVzSGFicmErZXRQOU5WanJhTmc2aDJ4bk5DST0=&amp;x_location=7YfmxI7B7uKO7jlRxIftd60Ze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152" b="1" dirty="0">
                <a:solidFill>
                  <a:srgbClr val="005CC5"/>
                </a:solidFill>
                <a:latin typeface="Microsoft Yahei" pitchFamily="34" charset="0"/>
                <a:ea typeface="Microsoft Yahei" pitchFamily="34" charset="-122"/>
                <a:cs typeface="Microsoft Yahei" pitchFamily="34" charset="-120"/>
              </a:rPr>
              <a:t>Web容器的内涵与管理</a:t>
            </a:r>
            <a:endParaRPr lang="en-US" sz="1440" dirty="0"/>
          </a:p>
        </p:txBody>
      </p:sp>
      <p:sp>
        <p:nvSpPr>
          <p:cNvPr id="5" name="Text 2"/>
          <p:cNvSpPr/>
          <p:nvPr/>
        </p:nvSpPr>
        <p:spPr>
          <a:xfrm>
            <a:off x="822960" y="2773736"/>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Web容器是Java Web项目运行的基础环境，它负责管理和部署Web应用。理解其内涵和原理，对于高效开发和维护Java Web项目至关重要。</a:t>
            </a:r>
            <a:endParaRPr lang="en-US" sz="1440" dirty="0"/>
          </a:p>
        </p:txBody>
      </p:sp>
      <p:pic>
        <p:nvPicPr>
          <p:cNvPr id="6" name="Image 1" descr="https://sgw-dx.xf-yun.com/api/v1/sparkdesk/_17345978202380b8c02e004fe49be897121cfc2214c2a.jpg?authorization=c2ltcGxlLWp3dCBhaz1zcGFya2Rlc2s4MDAwMDAwMDAwMDE7ZXhwPTMzMTEzOTc4MjA7YWxnbz1obWFjLXNoYTI1NjtzaWc9KzhlRU45VjVoYy9pQnVaWGFyNGpscGdyWTkvcUhEemUxd2JrQVNGaUJPZz0=&amp;x_location=7YfmxI7B7uKO7jlRxIftd60Ze5D="/>
          <p:cNvPicPr>
            <a:picLocks noChangeAspect="1"/>
          </p:cNvPicPr>
          <p:nvPr/>
        </p:nvPicPr>
        <p:blipFill>
          <a:blip r:embed="rId5"/>
          <a:stretch>
            <a:fillRect/>
          </a:stretch>
        </p:blipFill>
        <p:spPr>
          <a:xfrm>
            <a:off x="3466980" y="1088132"/>
            <a:ext cx="2283193" cy="1282693"/>
          </a:xfrm>
          <a:prstGeom prst="rect">
            <a:avLst/>
          </a:prstGeom>
        </p:spPr>
      </p:pic>
      <p:sp>
        <p:nvSpPr>
          <p:cNvPr id="7" name="Text 3"/>
          <p:cNvSpPr/>
          <p:nvPr/>
        </p:nvSpPr>
        <p:spPr>
          <a:xfrm>
            <a:off x="3328416" y="2446016"/>
            <a:ext cx="248716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152" b="1" dirty="0">
                <a:solidFill>
                  <a:srgbClr val="005CC5"/>
                </a:solidFill>
                <a:latin typeface="Microsoft Yahei" pitchFamily="34" charset="0"/>
                <a:ea typeface="Microsoft Yahei" pitchFamily="34" charset="-122"/>
                <a:cs typeface="Microsoft Yahei" pitchFamily="34" charset="-120"/>
              </a:rPr>
              <a:t>Java Web开发环境基础</a:t>
            </a:r>
            <a:endParaRPr lang="en-US" sz="1440" dirty="0"/>
          </a:p>
        </p:txBody>
      </p:sp>
      <p:sp>
        <p:nvSpPr>
          <p:cNvPr id="8" name="Text 4"/>
          <p:cNvSpPr/>
          <p:nvPr/>
        </p:nvSpPr>
        <p:spPr>
          <a:xfrm>
            <a:off x="3401568" y="2773736"/>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掌握Tomcat、JDK的安装与配置方法，是进行Java Web开发的前提。这些工具为开发者提供了必要的环境和工具，以支持项目的构建和运行。</a:t>
            </a:r>
            <a:endParaRPr lang="en-US" sz="1440" dirty="0"/>
          </a:p>
        </p:txBody>
      </p:sp>
      <p:pic>
        <p:nvPicPr>
          <p:cNvPr id="9" name="Image 2" descr="https://sgw-dx.xf-yun.com/api/v1/sparkdesk/_1734597822967d0b156373251437aa43de1f2ef28eb09.jpg?authorization=c2ltcGxlLWp3dCBhaz1zcGFya2Rlc2s4MDAwMDAwMDAwMDE7ZXhwPTMzMTEzOTc4MjM7YWxnbz1obWFjLXNoYTI1NjtzaWc9THU4c3ZtUkV3KzVzZTBPdUxGT3FiYTByZVRVOUJaNVpTcklOOUh5Sm1HUT0=&amp;x_location=7YfmxI7B7uKO7jlRxIftd60Ze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152" b="1" dirty="0">
                <a:solidFill>
                  <a:srgbClr val="005CC5"/>
                </a:solidFill>
                <a:latin typeface="Microsoft Yahei" pitchFamily="34" charset="0"/>
                <a:ea typeface="Microsoft Yahei" pitchFamily="34" charset="-122"/>
                <a:cs typeface="Microsoft Yahei" pitchFamily="34" charset="-120"/>
              </a:rPr>
              <a:t>主流IDE在Java Web项目中的应用</a:t>
            </a:r>
            <a:endParaRPr lang="en-US" sz="1440" dirty="0"/>
          </a:p>
        </p:txBody>
      </p:sp>
      <p:sp>
        <p:nvSpPr>
          <p:cNvPr id="11" name="Text 6"/>
          <p:cNvSpPr/>
          <p:nvPr/>
        </p:nvSpPr>
        <p:spPr>
          <a:xfrm>
            <a:off x="5943600" y="2775208"/>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IntelliJ IDEA和Eclipse是Java Web开发中常用的集成开发环境。熟悉它们的使用及其在项目中的配置，可以大大提高开发效率和代码质量。</a:t>
            </a:r>
            <a:endParaRPr lang="en-US" sz="144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能力目标</a:t>
            </a:r>
            <a:endParaRPr lang="en-US" sz="1440" dirty="0"/>
          </a:p>
        </p:txBody>
      </p:sp>
      <p:sp>
        <p:nvSpPr>
          <p:cNvPr id="3" name="Shape 1"/>
          <p:cNvSpPr/>
          <p:nvPr/>
        </p:nvSpPr>
        <p:spPr>
          <a:xfrm>
            <a:off x="801601" y="1138322"/>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4" name="Shape 2"/>
          <p:cNvSpPr/>
          <p:nvPr/>
        </p:nvSpPr>
        <p:spPr>
          <a:xfrm>
            <a:off x="1330124" y="1132915"/>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5" name="Shape 3"/>
          <p:cNvSpPr/>
          <p:nvPr/>
        </p:nvSpPr>
        <p:spPr>
          <a:xfrm>
            <a:off x="5495514" y="1529844"/>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6" name="Shape 4"/>
          <p:cNvSpPr/>
          <p:nvPr/>
        </p:nvSpPr>
        <p:spPr>
          <a:xfrm>
            <a:off x="2206032" y="3066458"/>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7" name="Text 5"/>
          <p:cNvSpPr/>
          <p:nvPr/>
        </p:nvSpPr>
        <p:spPr>
          <a:xfrm>
            <a:off x="703661" y="1129178"/>
            <a:ext cx="68819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330491" y="1187779"/>
            <a:ext cx="2944001" cy="54864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独立使用IntelliJ IDEA和Eclipse生成Java Web项目</a:t>
            </a:r>
            <a:endParaRPr lang="en-US" sz="1440" dirty="0"/>
          </a:p>
        </p:txBody>
      </p:sp>
      <p:sp>
        <p:nvSpPr>
          <p:cNvPr id="9" name="Text 7"/>
          <p:cNvSpPr/>
          <p:nvPr/>
        </p:nvSpPr>
        <p:spPr>
          <a:xfrm>
            <a:off x="1330491" y="1736419"/>
            <a:ext cx="2944368"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掌握IntelliJ IDEA和Eclipse这两款主流IDE的使用，能够快速创建并配置Java Web项目，为开发工作提供高效的起点。</a:t>
            </a:r>
            <a:endParaRPr lang="en-US" sz="1440" dirty="0"/>
          </a:p>
        </p:txBody>
      </p:sp>
      <p:sp>
        <p:nvSpPr>
          <p:cNvPr id="10" name="Text 8"/>
          <p:cNvSpPr/>
          <p:nvPr/>
        </p:nvSpPr>
        <p:spPr>
          <a:xfrm>
            <a:off x="5495971" y="1584691"/>
            <a:ext cx="2944368"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配置Java Web开发环境</a:t>
            </a:r>
            <a:endParaRPr lang="en-US" sz="1440" dirty="0"/>
          </a:p>
        </p:txBody>
      </p:sp>
      <p:sp>
        <p:nvSpPr>
          <p:cNvPr id="11" name="Text 9"/>
          <p:cNvSpPr/>
          <p:nvPr/>
        </p:nvSpPr>
        <p:spPr>
          <a:xfrm>
            <a:off x="5495514" y="1886460"/>
            <a:ext cx="2944368"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在不同的集成开发环境中配置Java Web开发环境，包括安装必要的插件、设置服务器等，确保开发流程顺畅无阻。</a:t>
            </a:r>
            <a:endParaRPr lang="en-US" sz="1440" dirty="0"/>
          </a:p>
        </p:txBody>
      </p:sp>
      <p:sp>
        <p:nvSpPr>
          <p:cNvPr id="12" name="Text 10"/>
          <p:cNvSpPr/>
          <p:nvPr/>
        </p:nvSpPr>
        <p:spPr>
          <a:xfrm>
            <a:off x="2206075" y="3120882"/>
            <a:ext cx="2944001"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解决环境搭建技术问题</a:t>
            </a:r>
            <a:endParaRPr lang="en-US" sz="1440" dirty="0"/>
          </a:p>
        </p:txBody>
      </p:sp>
      <p:sp>
        <p:nvSpPr>
          <p:cNvPr id="13" name="Text 11"/>
          <p:cNvSpPr/>
          <p:nvPr/>
        </p:nvSpPr>
        <p:spPr>
          <a:xfrm>
            <a:off x="2206075" y="3422634"/>
            <a:ext cx="2944368"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面对环境搭建过程中可能遇到的各种技术难题，能够独立寻找解决方案或利用社区资源，有效克服障碍，保证项目进度。</a:t>
            </a:r>
            <a:endParaRPr lang="en-US" sz="1440" dirty="0"/>
          </a:p>
        </p:txBody>
      </p:sp>
      <p:sp>
        <p:nvSpPr>
          <p:cNvPr id="14" name="Shape 12"/>
          <p:cNvSpPr/>
          <p:nvPr/>
        </p:nvSpPr>
        <p:spPr>
          <a:xfrm>
            <a:off x="1677184" y="3071780"/>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5" name="Text 13"/>
          <p:cNvSpPr/>
          <p:nvPr/>
        </p:nvSpPr>
        <p:spPr>
          <a:xfrm>
            <a:off x="1604032" y="3066373"/>
            <a:ext cx="650309"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6" name="Shape 14"/>
          <p:cNvSpPr/>
          <p:nvPr/>
        </p:nvSpPr>
        <p:spPr>
          <a:xfrm>
            <a:off x="4966302" y="1535251"/>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7" name="Text 15"/>
          <p:cNvSpPr/>
          <p:nvPr/>
        </p:nvSpPr>
        <p:spPr>
          <a:xfrm>
            <a:off x="4847430" y="1529844"/>
            <a:ext cx="73952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素质目标</a:t>
            </a:r>
            <a:endParaRPr lang="en-US" sz="1440" dirty="0"/>
          </a:p>
        </p:txBody>
      </p:sp>
      <p:sp>
        <p:nvSpPr>
          <p:cNvPr id="3" name="Shape 1"/>
          <p:cNvSpPr/>
          <p:nvPr/>
        </p:nvSpPr>
        <p:spPr>
          <a:xfrm>
            <a:off x="429475" y="979273"/>
            <a:ext cx="8184444" cy="3578175"/>
          </a:xfrm>
          <a:custGeom>
            <a:avLst/>
            <a:gdLst/>
            <a:ahLst/>
            <a:cxnLst/>
            <a:rect l="l" t="t" r="r" b="b"/>
            <a:pathLst>
              <a:path w="8184444" h="3578175">
                <a:moveTo>
                  <a:pt x="0" y="0"/>
                </a:moveTo>
                <a:moveTo>
                  <a:pt x="0" y="0"/>
                </a:moveTo>
                <a:lnTo>
                  <a:pt x="8184444" y="0"/>
                </a:lnTo>
                <a:lnTo>
                  <a:pt x="8184444" y="3578175"/>
                </a:lnTo>
                <a:lnTo>
                  <a:pt x="0" y="3578175"/>
                </a:lnTo>
                <a:close/>
              </a:path>
            </a:pathLst>
          </a:custGeom>
          <a:solidFill>
            <a:srgbClr val="000000">
              <a:alpha val="0"/>
            </a:srgbClr>
          </a:solidFill>
          <a:ln/>
        </p:spPr>
      </p:sp>
      <p:sp>
        <p:nvSpPr>
          <p:cNvPr id="4" name="Shape 2"/>
          <p:cNvSpPr/>
          <p:nvPr/>
        </p:nvSpPr>
        <p:spPr>
          <a:xfrm>
            <a:off x="1057755"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5" name="Shape 3"/>
          <p:cNvSpPr/>
          <p:nvPr/>
        </p:nvSpPr>
        <p:spPr>
          <a:xfrm rot="5400000">
            <a:off x="738465"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6" name="Shape 4"/>
          <p:cNvSpPr/>
          <p:nvPr/>
        </p:nvSpPr>
        <p:spPr>
          <a:xfrm>
            <a:off x="841314"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7" name="Text 5"/>
          <p:cNvSpPr/>
          <p:nvPr/>
        </p:nvSpPr>
        <p:spPr>
          <a:xfrm>
            <a:off x="841314"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057755"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主动学习新技术</a:t>
            </a:r>
            <a:endParaRPr lang="en-US" sz="1440" dirty="0"/>
          </a:p>
        </p:txBody>
      </p:sp>
      <p:sp>
        <p:nvSpPr>
          <p:cNvPr id="9" name="Text 7"/>
          <p:cNvSpPr/>
          <p:nvPr/>
        </p:nvSpPr>
        <p:spPr>
          <a:xfrm>
            <a:off x="1057755" y="2255641"/>
            <a:ext cx="2191977"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在快速变化的技术环境中，培养主动学习最新的开发技术和工具的意识至关重要。这不仅有助于个人技能的提升，也能确保团队保持行业竞争力。</a:t>
            </a:r>
            <a:endParaRPr lang="en-US" sz="1440" dirty="0"/>
          </a:p>
        </p:txBody>
      </p:sp>
      <p:sp>
        <p:nvSpPr>
          <p:cNvPr id="10" name="Shape 8"/>
          <p:cNvSpPr/>
          <p:nvPr/>
        </p:nvSpPr>
        <p:spPr>
          <a:xfrm>
            <a:off x="6111817"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11" name="Shape 9"/>
          <p:cNvSpPr/>
          <p:nvPr/>
        </p:nvSpPr>
        <p:spPr>
          <a:xfrm rot="5400000">
            <a:off x="5792528" y="1471992"/>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12" name="Shape 10"/>
          <p:cNvSpPr/>
          <p:nvPr/>
        </p:nvSpPr>
        <p:spPr>
          <a:xfrm>
            <a:off x="5895376" y="1305980"/>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13" name="Text 11"/>
          <p:cNvSpPr/>
          <p:nvPr/>
        </p:nvSpPr>
        <p:spPr>
          <a:xfrm>
            <a:off x="5895376" y="1192655"/>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4" name="Text 12"/>
          <p:cNvSpPr/>
          <p:nvPr/>
        </p:nvSpPr>
        <p:spPr>
          <a:xfrm>
            <a:off x="6111817"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强化信息安全与合规操作</a:t>
            </a:r>
            <a:endParaRPr lang="en-US" sz="1440" dirty="0"/>
          </a:p>
        </p:txBody>
      </p:sp>
      <p:sp>
        <p:nvSpPr>
          <p:cNvPr id="15" name="Text 13"/>
          <p:cNvSpPr/>
          <p:nvPr/>
        </p:nvSpPr>
        <p:spPr>
          <a:xfrm>
            <a:off x="6111817" y="2255641"/>
            <a:ext cx="219197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在数字化时代，强化信息安全与合规操作意识对于保护企业和个人数据安全至关重要。这要求我们不断更新知识，遵守相关法律法规，以防止数据泄露和其他安全风险。</a:t>
            </a:r>
            <a:endParaRPr lang="en-US" sz="1440" dirty="0"/>
          </a:p>
        </p:txBody>
      </p:sp>
      <p:sp>
        <p:nvSpPr>
          <p:cNvPr id="16" name="Shape 14"/>
          <p:cNvSpPr/>
          <p:nvPr/>
        </p:nvSpPr>
        <p:spPr>
          <a:xfrm>
            <a:off x="3584744" y="1192495"/>
            <a:ext cx="2191817" cy="3217382"/>
          </a:xfrm>
          <a:custGeom>
            <a:avLst/>
            <a:gdLst/>
            <a:ahLst/>
            <a:cxnLst/>
            <a:rect l="l" t="t" r="r" b="b"/>
            <a:pathLst>
              <a:path w="2191817" h="3217382">
                <a:moveTo>
                  <a:pt x="204709" y="0"/>
                </a:moveTo>
                <a:moveTo>
                  <a:pt x="204709" y="0"/>
                </a:moveTo>
                <a:lnTo>
                  <a:pt x="1987108" y="0"/>
                </a:lnTo>
                <a:quadBezTo>
                  <a:pt x="2191817" y="0"/>
                  <a:pt x="2191817" y="220811"/>
                </a:quadBezTo>
                <a:lnTo>
                  <a:pt x="2191817" y="2996571"/>
                </a:lnTo>
                <a:quadBezTo>
                  <a:pt x="2191817" y="3217382"/>
                  <a:pt x="1987108" y="3217382"/>
                </a:quadBezTo>
                <a:lnTo>
                  <a:pt x="204709" y="3217382"/>
                </a:lnTo>
                <a:quadBezTo>
                  <a:pt x="0" y="3217382"/>
                  <a:pt x="0" y="2996571"/>
                </a:quadBezTo>
                <a:lnTo>
                  <a:pt x="0" y="220811"/>
                </a:lnTo>
                <a:quadBezTo>
                  <a:pt x="0" y="0"/>
                  <a:pt x="204709" y="0"/>
                </a:quadBezTo>
                <a:close/>
              </a:path>
            </a:pathLst>
          </a:custGeom>
          <a:solidFill>
            <a:srgbClr val="005CC5">
              <a:alpha val="10000"/>
            </a:srgbClr>
          </a:solidFill>
          <a:ln w="9525">
            <a:solidFill>
              <a:srgbClr val="005CC5"/>
            </a:solidFill>
            <a:prstDash val="solid"/>
          </a:ln>
        </p:spPr>
      </p:sp>
      <p:sp>
        <p:nvSpPr>
          <p:cNvPr id="17" name="Text 15"/>
          <p:cNvSpPr/>
          <p:nvPr/>
        </p:nvSpPr>
        <p:spPr>
          <a:xfrm>
            <a:off x="3584744"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树立质量意识</a:t>
            </a:r>
            <a:endParaRPr lang="en-US" sz="1440" dirty="0"/>
          </a:p>
        </p:txBody>
      </p:sp>
      <p:sp>
        <p:nvSpPr>
          <p:cNvPr id="18" name="Text 16"/>
          <p:cNvSpPr/>
          <p:nvPr/>
        </p:nvSpPr>
        <p:spPr>
          <a:xfrm>
            <a:off x="3584744" y="2255641"/>
            <a:ext cx="2191817"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关注应用的性能并形成持续改进的良性循环是提升产品质量的关键。通过定期评估和优化，可以有效提高用户满意度和应用的市场表现。</a:t>
            </a:r>
            <a:endParaRPr lang="en-US" sz="1440" dirty="0"/>
          </a:p>
        </p:txBody>
      </p:sp>
      <p:sp>
        <p:nvSpPr>
          <p:cNvPr id="19" name="Shape 17"/>
          <p:cNvSpPr/>
          <p:nvPr/>
        </p:nvSpPr>
        <p:spPr>
          <a:xfrm rot="5400000">
            <a:off x="3265497"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4287F0"/>
          </a:solidFill>
          <a:ln/>
        </p:spPr>
      </p:sp>
      <p:sp>
        <p:nvSpPr>
          <p:cNvPr id="20" name="Shape 18"/>
          <p:cNvSpPr/>
          <p:nvPr/>
        </p:nvSpPr>
        <p:spPr>
          <a:xfrm>
            <a:off x="3368345"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5196FF"/>
          </a:solidFill>
          <a:ln/>
        </p:spPr>
      </p:sp>
      <p:sp>
        <p:nvSpPr>
          <p:cNvPr id="21" name="Text 19"/>
          <p:cNvSpPr/>
          <p:nvPr/>
        </p:nvSpPr>
        <p:spPr>
          <a:xfrm>
            <a:off x="3368345"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7498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pic>
        <p:nvPicPr>
          <p:cNvPr id="3" name="Image 0" descr="https://sgw-dx.xf-yun.com/api/v1/sparkdesk/_19270024616_J5Umt01734597920770-018418012245363524.png?authorization=c2ltcGxlLWp3dCBhaz1zcGFya2Rlc2s4MDAwMDAwMDAwMDE7ZXhwPTMzMTEzOTc5MjE7YWxnbz1obWFjLXNoYTI1NjtzaWc9NXEvL2thK2l1dDExMWFhSzhZaktPN0M1blRRK3kwSjRQc0NxcGZlRE56ND0=&amp;x_location=7YfmxI7B7uKO7jlRxIftd60Ze5D="/>
          <p:cNvPicPr>
            <a:picLocks noChangeAspect="1"/>
          </p:cNvPicPr>
          <p:nvPr/>
        </p:nvPicPr>
        <p:blipFill>
          <a:blip r:embed="rId4"/>
          <a:stretch>
            <a:fillRect/>
          </a:stretch>
        </p:blipFill>
        <p:spPr>
          <a:xfrm>
            <a:off x="749808" y="803833"/>
            <a:ext cx="7889625" cy="4268761"/>
          </a:xfrm>
          <a:prstGeom prst="rect">
            <a:avLst/>
          </a:prstGeom>
        </p:spPr>
      </p:pic>
      <p:sp>
        <p:nvSpPr>
          <p:cNvPr id="4" name="Shape 1"/>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5" name="Text 2"/>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Web容器简介</a:t>
            </a:r>
            <a:endParaRPr lang="en-US" sz="14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1221</Words>
  <Application>Microsoft Office PowerPoint</Application>
  <PresentationFormat>全屏显示(16:9)</PresentationFormat>
  <Paragraphs>203</Paragraphs>
  <Slides>37</Slides>
  <Notes>37</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37</vt:i4>
      </vt:variant>
    </vt:vector>
  </HeadingPairs>
  <TitlesOfParts>
    <vt:vector size="42" baseType="lpstr">
      <vt:lpstr>等线</vt:lpstr>
      <vt:lpstr>Microsoft Yahei</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Yuanhong Ju</cp:lastModifiedBy>
  <cp:revision>2</cp:revision>
  <dcterms:created xsi:type="dcterms:W3CDTF">2024-12-30T02:56:52Z</dcterms:created>
  <dcterms:modified xsi:type="dcterms:W3CDTF">2025-02-09T04:29:59Z</dcterms:modified>
</cp:coreProperties>
</file>