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31" d="100"/>
          <a:sy n="131" d="100"/>
        </p:scale>
        <p:origin x="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2088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3F7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g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g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63156" y="1703070"/>
            <a:ext cx="7648636" cy="86868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3600" b="1" kern="0" spc="144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SSM框架下用户信息管理系统开发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863156" y="2677957"/>
            <a:ext cx="6249184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从环境搭建到功能实现的全过程解析</a:t>
            </a:r>
            <a:endParaRPr lang="en-US" sz="144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Spring基本概念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886148" y="1536231"/>
            <a:ext cx="2212848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控制反转（IoC）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886148" y="2165987"/>
            <a:ext cx="2212848" cy="155448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控制反转是Spring框架的核心概念之一，通过依赖注入的方式，将对象的创建和依赖关系的管理交给Spring容器，从而降低组件间的耦合度。</a:t>
            </a:r>
            <a:endParaRPr lang="en-US" sz="1440" dirty="0"/>
          </a:p>
        </p:txBody>
      </p:sp>
      <p:sp>
        <p:nvSpPr>
          <p:cNvPr id="5" name="Shape 3"/>
          <p:cNvSpPr/>
          <p:nvPr/>
        </p:nvSpPr>
        <p:spPr>
          <a:xfrm>
            <a:off x="886489" y="1045921"/>
            <a:ext cx="426013" cy="426013"/>
          </a:xfrm>
          <a:custGeom>
            <a:avLst/>
            <a:gdLst/>
            <a:ahLst/>
            <a:cxnLst/>
            <a:rect l="l" t="t" r="r" b="b"/>
            <a:pathLst>
              <a:path w="426013" h="426013">
                <a:moveTo>
                  <a:pt x="213006" y="0"/>
                </a:moveTo>
                <a:moveTo>
                  <a:pt x="213006" y="0"/>
                </a:moveTo>
                <a:cubicBezTo>
                  <a:pt x="330568" y="0"/>
                  <a:pt x="426013" y="95445"/>
                  <a:pt x="426013" y="213006"/>
                </a:cubicBezTo>
                <a:cubicBezTo>
                  <a:pt x="426013" y="330568"/>
                  <a:pt x="330568" y="426013"/>
                  <a:pt x="213006" y="426013"/>
                </a:cubicBezTo>
                <a:cubicBezTo>
                  <a:pt x="95445" y="426013"/>
                  <a:pt x="0" y="330568"/>
                  <a:pt x="0" y="213006"/>
                </a:cubicBezTo>
                <a:cubicBezTo>
                  <a:pt x="0" y="95445"/>
                  <a:pt x="95445" y="0"/>
                  <a:pt x="213006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6" name="Text 4"/>
          <p:cNvSpPr/>
          <p:nvPr/>
        </p:nvSpPr>
        <p:spPr>
          <a:xfrm>
            <a:off x="813116" y="1076047"/>
            <a:ext cx="55447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7" name="Text 5"/>
          <p:cNvSpPr/>
          <p:nvPr/>
        </p:nvSpPr>
        <p:spPr>
          <a:xfrm>
            <a:off x="3502092" y="1527087"/>
            <a:ext cx="2212848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面向切面编程（AOP）</a:t>
            </a:r>
            <a:endParaRPr lang="en-US" sz="1440" dirty="0"/>
          </a:p>
        </p:txBody>
      </p:sp>
      <p:sp>
        <p:nvSpPr>
          <p:cNvPr id="8" name="Text 6"/>
          <p:cNvSpPr/>
          <p:nvPr/>
        </p:nvSpPr>
        <p:spPr>
          <a:xfrm>
            <a:off x="3465576" y="2165987"/>
            <a:ext cx="2212848" cy="155448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AOP允许开发人员在不修改源代码的情况下，向现有代码中添加新的行为，如日志记录、事务管理等，提高了代码的可维护性和可重用性。</a:t>
            </a:r>
            <a:endParaRPr lang="en-US" sz="1440" dirty="0"/>
          </a:p>
        </p:txBody>
      </p:sp>
      <p:sp>
        <p:nvSpPr>
          <p:cNvPr id="9" name="Shape 7"/>
          <p:cNvSpPr/>
          <p:nvPr/>
        </p:nvSpPr>
        <p:spPr>
          <a:xfrm>
            <a:off x="3502092" y="1045921"/>
            <a:ext cx="426013" cy="426013"/>
          </a:xfrm>
          <a:custGeom>
            <a:avLst/>
            <a:gdLst/>
            <a:ahLst/>
            <a:cxnLst/>
            <a:rect l="l" t="t" r="r" b="b"/>
            <a:pathLst>
              <a:path w="426013" h="426013">
                <a:moveTo>
                  <a:pt x="213006" y="0"/>
                </a:moveTo>
                <a:moveTo>
                  <a:pt x="213006" y="0"/>
                </a:moveTo>
                <a:cubicBezTo>
                  <a:pt x="330568" y="0"/>
                  <a:pt x="426013" y="95445"/>
                  <a:pt x="426013" y="213006"/>
                </a:cubicBezTo>
                <a:cubicBezTo>
                  <a:pt x="426013" y="330568"/>
                  <a:pt x="330568" y="426013"/>
                  <a:pt x="213006" y="426013"/>
                </a:cubicBezTo>
                <a:cubicBezTo>
                  <a:pt x="95445" y="426013"/>
                  <a:pt x="0" y="330568"/>
                  <a:pt x="0" y="213006"/>
                </a:cubicBezTo>
                <a:cubicBezTo>
                  <a:pt x="0" y="95445"/>
                  <a:pt x="95445" y="0"/>
                  <a:pt x="213006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0" name="Text 8"/>
          <p:cNvSpPr/>
          <p:nvPr/>
        </p:nvSpPr>
        <p:spPr>
          <a:xfrm>
            <a:off x="3447228" y="1076047"/>
            <a:ext cx="517553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11" name="Text 9"/>
          <p:cNvSpPr/>
          <p:nvPr/>
        </p:nvSpPr>
        <p:spPr>
          <a:xfrm>
            <a:off x="6118036" y="1527087"/>
            <a:ext cx="2212848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模块化设计</a:t>
            </a:r>
            <a:endParaRPr lang="en-US" sz="1440" dirty="0"/>
          </a:p>
        </p:txBody>
      </p:sp>
      <p:sp>
        <p:nvSpPr>
          <p:cNvPr id="12" name="Text 10"/>
          <p:cNvSpPr/>
          <p:nvPr/>
        </p:nvSpPr>
        <p:spPr>
          <a:xfrm>
            <a:off x="6118036" y="2165987"/>
            <a:ext cx="2212848" cy="18288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Spring框架采用模块化设计，由多个独立且可组合使用的模块组成，如Spring Core、Spring AOP、Spring MVC等，便于开发者根据需求选择和使用。</a:t>
            </a:r>
            <a:endParaRPr lang="en-US" sz="1440" dirty="0"/>
          </a:p>
        </p:txBody>
      </p:sp>
      <p:sp>
        <p:nvSpPr>
          <p:cNvPr id="13" name="Shape 11"/>
          <p:cNvSpPr/>
          <p:nvPr/>
        </p:nvSpPr>
        <p:spPr>
          <a:xfrm>
            <a:off x="6118036" y="1045921"/>
            <a:ext cx="426013" cy="426013"/>
          </a:xfrm>
          <a:custGeom>
            <a:avLst/>
            <a:gdLst/>
            <a:ahLst/>
            <a:cxnLst/>
            <a:rect l="l" t="t" r="r" b="b"/>
            <a:pathLst>
              <a:path w="426013" h="426013">
                <a:moveTo>
                  <a:pt x="213006" y="0"/>
                </a:moveTo>
                <a:moveTo>
                  <a:pt x="213006" y="0"/>
                </a:moveTo>
                <a:cubicBezTo>
                  <a:pt x="330568" y="0"/>
                  <a:pt x="426013" y="95445"/>
                  <a:pt x="426013" y="213006"/>
                </a:cubicBezTo>
                <a:cubicBezTo>
                  <a:pt x="426013" y="330568"/>
                  <a:pt x="330568" y="426013"/>
                  <a:pt x="213006" y="426013"/>
                </a:cubicBezTo>
                <a:cubicBezTo>
                  <a:pt x="95445" y="426013"/>
                  <a:pt x="0" y="330568"/>
                  <a:pt x="0" y="213006"/>
                </a:cubicBezTo>
                <a:cubicBezTo>
                  <a:pt x="0" y="95445"/>
                  <a:pt x="95445" y="0"/>
                  <a:pt x="213006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4" name="Text 12"/>
          <p:cNvSpPr/>
          <p:nvPr/>
        </p:nvSpPr>
        <p:spPr>
          <a:xfrm>
            <a:off x="6090604" y="1076047"/>
            <a:ext cx="479885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Spring MVC工作流程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 rot="2700000">
            <a:off x="844660" y="2788678"/>
            <a:ext cx="566928" cy="566928"/>
          </a:xfrm>
          <a:custGeom>
            <a:avLst/>
            <a:gdLst/>
            <a:ahLst/>
            <a:cxnLst/>
            <a:rect l="l" t="t" r="r" b="b"/>
            <a:pathLst>
              <a:path w="566928" h="566928">
                <a:moveTo>
                  <a:pt x="0" y="0"/>
                </a:moveTo>
                <a:moveTo>
                  <a:pt x="0" y="0"/>
                </a:moveTo>
                <a:lnTo>
                  <a:pt x="566928" y="0"/>
                </a:lnTo>
                <a:lnTo>
                  <a:pt x="566928" y="566928"/>
                </a:lnTo>
                <a:lnTo>
                  <a:pt x="0" y="566928"/>
                </a:lnTo>
                <a:close/>
              </a:path>
            </a:pathLst>
          </a:custGeom>
          <a:solidFill>
            <a:srgbClr val="5196FF">
              <a:alpha val="50000"/>
            </a:srgbClr>
          </a:solidFill>
          <a:ln/>
        </p:spPr>
      </p:sp>
      <p:sp>
        <p:nvSpPr>
          <p:cNvPr id="4" name="Shape 2"/>
          <p:cNvSpPr/>
          <p:nvPr/>
        </p:nvSpPr>
        <p:spPr>
          <a:xfrm rot="2700000">
            <a:off x="844660" y="1753483"/>
            <a:ext cx="566928" cy="566928"/>
          </a:xfrm>
          <a:custGeom>
            <a:avLst/>
            <a:gdLst/>
            <a:ahLst/>
            <a:cxnLst/>
            <a:rect l="l" t="t" r="r" b="b"/>
            <a:pathLst>
              <a:path w="566928" h="566928">
                <a:moveTo>
                  <a:pt x="0" y="0"/>
                </a:moveTo>
                <a:moveTo>
                  <a:pt x="0" y="0"/>
                </a:moveTo>
                <a:lnTo>
                  <a:pt x="566928" y="0"/>
                </a:lnTo>
                <a:lnTo>
                  <a:pt x="566928" y="566928"/>
                </a:lnTo>
                <a:lnTo>
                  <a:pt x="0" y="566928"/>
                </a:lnTo>
                <a:close/>
              </a:path>
            </a:pathLst>
          </a:custGeom>
          <a:solidFill>
            <a:srgbClr val="5196FF">
              <a:alpha val="50000"/>
            </a:srgbClr>
          </a:solidFill>
          <a:ln/>
        </p:spPr>
      </p:sp>
      <p:sp>
        <p:nvSpPr>
          <p:cNvPr id="5" name="Shape 3"/>
          <p:cNvSpPr/>
          <p:nvPr/>
        </p:nvSpPr>
        <p:spPr>
          <a:xfrm rot="2700000">
            <a:off x="844660" y="2290075"/>
            <a:ext cx="566928" cy="566928"/>
          </a:xfrm>
          <a:custGeom>
            <a:avLst/>
            <a:gdLst/>
            <a:ahLst/>
            <a:cxnLst/>
            <a:rect l="l" t="t" r="r" b="b"/>
            <a:pathLst>
              <a:path w="566928" h="566928">
                <a:moveTo>
                  <a:pt x="0" y="0"/>
                </a:moveTo>
                <a:moveTo>
                  <a:pt x="0" y="0"/>
                </a:moveTo>
                <a:lnTo>
                  <a:pt x="566928" y="0"/>
                </a:lnTo>
                <a:lnTo>
                  <a:pt x="566928" y="566928"/>
                </a:lnTo>
                <a:lnTo>
                  <a:pt x="0" y="566928"/>
                </a:ln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6" name="Shape 4"/>
          <p:cNvSpPr/>
          <p:nvPr/>
        </p:nvSpPr>
        <p:spPr>
          <a:xfrm rot="2700000">
            <a:off x="844660" y="3319915"/>
            <a:ext cx="566928" cy="566928"/>
          </a:xfrm>
          <a:custGeom>
            <a:avLst/>
            <a:gdLst/>
            <a:ahLst/>
            <a:cxnLst/>
            <a:rect l="l" t="t" r="r" b="b"/>
            <a:pathLst>
              <a:path w="566928" h="566928">
                <a:moveTo>
                  <a:pt x="0" y="0"/>
                </a:moveTo>
                <a:moveTo>
                  <a:pt x="0" y="0"/>
                </a:moveTo>
                <a:lnTo>
                  <a:pt x="566928" y="0"/>
                </a:lnTo>
                <a:lnTo>
                  <a:pt x="566928" y="566928"/>
                </a:lnTo>
                <a:lnTo>
                  <a:pt x="0" y="566928"/>
                </a:ln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7" name="Shape 5"/>
          <p:cNvSpPr/>
          <p:nvPr/>
        </p:nvSpPr>
        <p:spPr>
          <a:xfrm rot="2700000">
            <a:off x="844660" y="1216795"/>
            <a:ext cx="566928" cy="566928"/>
          </a:xfrm>
          <a:custGeom>
            <a:avLst/>
            <a:gdLst/>
            <a:ahLst/>
            <a:cxnLst/>
            <a:rect l="l" t="t" r="r" b="b"/>
            <a:pathLst>
              <a:path w="566928" h="566928">
                <a:moveTo>
                  <a:pt x="0" y="0"/>
                </a:moveTo>
                <a:moveTo>
                  <a:pt x="0" y="0"/>
                </a:moveTo>
                <a:lnTo>
                  <a:pt x="566928" y="0"/>
                </a:lnTo>
                <a:lnTo>
                  <a:pt x="566928" y="566928"/>
                </a:lnTo>
                <a:lnTo>
                  <a:pt x="0" y="566928"/>
                </a:ln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8" name="Text 6"/>
          <p:cNvSpPr/>
          <p:nvPr/>
        </p:nvSpPr>
        <p:spPr>
          <a:xfrm>
            <a:off x="786369" y="2290075"/>
            <a:ext cx="683510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016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9" name="Text 7"/>
          <p:cNvSpPr/>
          <p:nvPr/>
        </p:nvSpPr>
        <p:spPr>
          <a:xfrm>
            <a:off x="786369" y="3319915"/>
            <a:ext cx="683510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016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10" name="Text 8"/>
          <p:cNvSpPr/>
          <p:nvPr/>
        </p:nvSpPr>
        <p:spPr>
          <a:xfrm>
            <a:off x="786369" y="1216795"/>
            <a:ext cx="683510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016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11" name="Shape 9"/>
          <p:cNvSpPr/>
          <p:nvPr/>
        </p:nvSpPr>
        <p:spPr>
          <a:xfrm>
            <a:off x="1377951" y="1108896"/>
            <a:ext cx="7030578" cy="822960"/>
          </a:xfrm>
          <a:custGeom>
            <a:avLst/>
            <a:gdLst/>
            <a:ahLst/>
            <a:cxnLst/>
            <a:rect l="l" t="t" r="r" b="b"/>
            <a:pathLst>
              <a:path w="7030578" h="822960">
                <a:moveTo>
                  <a:pt x="102870" y="0"/>
                </a:moveTo>
                <a:moveTo>
                  <a:pt x="102870" y="0"/>
                </a:moveTo>
                <a:lnTo>
                  <a:pt x="6927708" y="0"/>
                </a:lnTo>
                <a:quadBezTo>
                  <a:pt x="7030578" y="0"/>
                  <a:pt x="7030578" y="102870"/>
                </a:quadBezTo>
                <a:lnTo>
                  <a:pt x="7030578" y="720090"/>
                </a:lnTo>
                <a:quadBezTo>
                  <a:pt x="7030578" y="822960"/>
                  <a:pt x="6927708" y="822960"/>
                </a:quadBezTo>
                <a:lnTo>
                  <a:pt x="102870" y="822960"/>
                </a:lnTo>
                <a:quadBezTo>
                  <a:pt x="0" y="822960"/>
                  <a:pt x="0" y="720090"/>
                </a:quadBezTo>
                <a:lnTo>
                  <a:pt x="0" y="102870"/>
                </a:lnTo>
                <a:quadBezTo>
                  <a:pt x="0" y="0"/>
                  <a:pt x="102870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529002" y="1296348"/>
            <a:ext cx="2377440" cy="623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spcBef>
                <a:spcPts val="375"/>
              </a:spcBef>
            </a:pPr>
            <a:r>
              <a:rPr lang="en-US" sz="1200" b="1" dirty="0" err="1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</a:rPr>
              <a:t>用户请求与DispatcherServlet接收</a:t>
            </a:r>
            <a:endParaRPr lang="en-US" sz="1200" b="1" dirty="0">
              <a:solidFill>
                <a:srgbClr val="2D89F2"/>
              </a:solidFill>
              <a:latin typeface="Microsoft Yahei" pitchFamily="34" charset="0"/>
              <a:ea typeface="Microsoft Yahei" pitchFamily="34" charset="-122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3906614" y="1099752"/>
            <a:ext cx="4501915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用户通过浏览器发送HTTP请求，Spring MVC的核心组件DispatcherServlet作为前端控制器，负责接收所有进入的HTTP请求，并启动处理流程。</a:t>
            </a:r>
            <a:endParaRPr lang="en-US" sz="1440" dirty="0"/>
          </a:p>
        </p:txBody>
      </p:sp>
      <p:sp>
        <p:nvSpPr>
          <p:cNvPr id="14" name="Shape 12"/>
          <p:cNvSpPr/>
          <p:nvPr/>
        </p:nvSpPr>
        <p:spPr>
          <a:xfrm>
            <a:off x="1377951" y="2181487"/>
            <a:ext cx="7038804" cy="822960"/>
          </a:xfrm>
          <a:custGeom>
            <a:avLst/>
            <a:gdLst/>
            <a:ahLst/>
            <a:cxnLst/>
            <a:rect l="l" t="t" r="r" b="b"/>
            <a:pathLst>
              <a:path w="7038804" h="822960">
                <a:moveTo>
                  <a:pt x="102870" y="0"/>
                </a:moveTo>
                <a:moveTo>
                  <a:pt x="102870" y="0"/>
                </a:moveTo>
                <a:lnTo>
                  <a:pt x="6935934" y="0"/>
                </a:lnTo>
                <a:quadBezTo>
                  <a:pt x="7038804" y="0"/>
                  <a:pt x="7038804" y="102870"/>
                </a:quadBezTo>
                <a:lnTo>
                  <a:pt x="7038804" y="720090"/>
                </a:lnTo>
                <a:quadBezTo>
                  <a:pt x="7038804" y="822960"/>
                  <a:pt x="6935934" y="822960"/>
                </a:quadBezTo>
                <a:lnTo>
                  <a:pt x="102870" y="822960"/>
                </a:lnTo>
                <a:quadBezTo>
                  <a:pt x="0" y="822960"/>
                  <a:pt x="0" y="720090"/>
                </a:quadBezTo>
                <a:lnTo>
                  <a:pt x="0" y="102870"/>
                </a:lnTo>
                <a:quadBezTo>
                  <a:pt x="0" y="0"/>
                  <a:pt x="102870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1377951" y="3212016"/>
            <a:ext cx="7030578" cy="822960"/>
          </a:xfrm>
          <a:custGeom>
            <a:avLst/>
            <a:gdLst/>
            <a:ahLst/>
            <a:cxnLst/>
            <a:rect l="l" t="t" r="r" b="b"/>
            <a:pathLst>
              <a:path w="7030578" h="822960">
                <a:moveTo>
                  <a:pt x="102870" y="0"/>
                </a:moveTo>
                <a:moveTo>
                  <a:pt x="102870" y="0"/>
                </a:moveTo>
                <a:lnTo>
                  <a:pt x="6927708" y="0"/>
                </a:lnTo>
                <a:quadBezTo>
                  <a:pt x="7030578" y="0"/>
                  <a:pt x="7030578" y="102870"/>
                </a:quadBezTo>
                <a:lnTo>
                  <a:pt x="7030578" y="720090"/>
                </a:lnTo>
                <a:quadBezTo>
                  <a:pt x="7030578" y="822960"/>
                  <a:pt x="6927708" y="822960"/>
                </a:quadBezTo>
                <a:lnTo>
                  <a:pt x="102870" y="822960"/>
                </a:lnTo>
                <a:quadBezTo>
                  <a:pt x="0" y="822960"/>
                  <a:pt x="0" y="720090"/>
                </a:quadBezTo>
                <a:lnTo>
                  <a:pt x="0" y="102870"/>
                </a:lnTo>
                <a:quadBezTo>
                  <a:pt x="0" y="0"/>
                  <a:pt x="102870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529002" y="2368939"/>
            <a:ext cx="2377440" cy="37702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spcBef>
                <a:spcPts val="375"/>
              </a:spcBef>
            </a:pPr>
            <a:r>
              <a:rPr lang="en-US" sz="1200" b="1" dirty="0" err="1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</a:rPr>
              <a:t>处理器映射与Controller调用</a:t>
            </a:r>
            <a:endParaRPr lang="en-US" sz="1200" b="1" dirty="0">
              <a:solidFill>
                <a:srgbClr val="2D89F2"/>
              </a:solidFill>
              <a:latin typeface="Microsoft Yahei" pitchFamily="34" charset="0"/>
              <a:ea typeface="Microsoft Yahei" pitchFamily="34" charset="-122"/>
            </a:endParaRPr>
          </a:p>
        </p:txBody>
      </p:sp>
      <p:sp>
        <p:nvSpPr>
          <p:cNvPr id="17" name="Text 15"/>
          <p:cNvSpPr/>
          <p:nvPr/>
        </p:nvSpPr>
        <p:spPr>
          <a:xfrm>
            <a:off x="3906614" y="2172343"/>
            <a:ext cx="4501915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DispatcherServlet根据请求的URL查找处理器映射，确定哪个Controller应处理该请求，并将请求转发给相应的Controller，执行业务逻辑。</a:t>
            </a:r>
            <a:endParaRPr lang="en-US" sz="1440" dirty="0"/>
          </a:p>
        </p:txBody>
      </p:sp>
      <p:sp>
        <p:nvSpPr>
          <p:cNvPr id="18" name="Text 16"/>
          <p:cNvSpPr/>
          <p:nvPr/>
        </p:nvSpPr>
        <p:spPr>
          <a:xfrm>
            <a:off x="1529174" y="3399468"/>
            <a:ext cx="2377440" cy="42976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spcBef>
                <a:spcPts val="375"/>
              </a:spcBef>
            </a:pPr>
            <a:r>
              <a:rPr lang="en-US" sz="1200" b="1" dirty="0" err="1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</a:rPr>
              <a:t>视图解析与响应用户</a:t>
            </a:r>
            <a:endParaRPr lang="en-US" sz="1200" b="1" dirty="0">
              <a:solidFill>
                <a:srgbClr val="2D89F2"/>
              </a:solidFill>
              <a:latin typeface="Microsoft Yahei" pitchFamily="34" charset="0"/>
              <a:ea typeface="Microsoft Yahei" pitchFamily="34" charset="-122"/>
            </a:endParaRPr>
          </a:p>
        </p:txBody>
      </p:sp>
      <p:sp>
        <p:nvSpPr>
          <p:cNvPr id="19" name="Text 17"/>
          <p:cNvSpPr/>
          <p:nvPr/>
        </p:nvSpPr>
        <p:spPr>
          <a:xfrm>
            <a:off x="3908443" y="3202872"/>
            <a:ext cx="4500086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Controller处理完毕后返回ModelAndView对象，DispatcherServlet使用视图解析器将视图名称解析为实际视图对象，渲染后作为HTTP响应发送回客户端。</a:t>
            </a:r>
            <a:endParaRPr lang="en-US" sz="144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MyBatis集成流程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>
            <a:off x="5510252" y="2264253"/>
            <a:ext cx="2689524" cy="585216"/>
          </a:xfrm>
          <a:custGeom>
            <a:avLst/>
            <a:gdLst/>
            <a:ahLst/>
            <a:cxnLst/>
            <a:rect l="l" t="t" r="r" b="b"/>
            <a:pathLst>
              <a:path w="2689524" h="585216">
                <a:moveTo>
                  <a:pt x="0" y="0"/>
                </a:moveTo>
                <a:moveTo>
                  <a:pt x="0" y="0"/>
                </a:moveTo>
                <a:lnTo>
                  <a:pt x="2689524" y="0"/>
                </a:lnTo>
                <a:lnTo>
                  <a:pt x="2689524" y="585216"/>
                </a:lnTo>
                <a:lnTo>
                  <a:pt x="0" y="585216"/>
                </a:lnTo>
                <a:close/>
              </a:path>
            </a:pathLst>
          </a:custGeom>
          <a:solidFill>
            <a:srgbClr val="5196FF"/>
          </a:solidFill>
          <a:ln/>
        </p:spPr>
      </p:sp>
      <p:sp>
        <p:nvSpPr>
          <p:cNvPr id="4" name="Shape 2"/>
          <p:cNvSpPr/>
          <p:nvPr/>
        </p:nvSpPr>
        <p:spPr>
          <a:xfrm rot="-8100000">
            <a:off x="7748355" y="2055442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0" y="0"/>
                </a:moveTo>
                <a:moveTo>
                  <a:pt x="0" y="0"/>
                </a:moveTo>
                <a:lnTo>
                  <a:pt x="0" y="731520"/>
                </a:lnTo>
                <a:lnTo>
                  <a:pt x="731520" y="731520"/>
                </a:lnTo>
                <a:close/>
              </a:path>
            </a:pathLst>
          </a:custGeom>
          <a:solidFill>
            <a:srgbClr val="5196FF"/>
          </a:solidFill>
          <a:ln/>
        </p:spPr>
      </p:sp>
      <p:sp>
        <p:nvSpPr>
          <p:cNvPr id="5" name="Shape 3"/>
          <p:cNvSpPr/>
          <p:nvPr/>
        </p:nvSpPr>
        <p:spPr>
          <a:xfrm>
            <a:off x="512622" y="1319563"/>
            <a:ext cx="7687154" cy="576734"/>
          </a:xfrm>
          <a:custGeom>
            <a:avLst/>
            <a:gdLst/>
            <a:ahLst/>
            <a:cxnLst/>
            <a:rect l="l" t="t" r="r" b="b"/>
            <a:pathLst>
              <a:path w="7687154" h="576734">
                <a:moveTo>
                  <a:pt x="0" y="0"/>
                </a:moveTo>
                <a:moveTo>
                  <a:pt x="0" y="0"/>
                </a:moveTo>
                <a:lnTo>
                  <a:pt x="7687154" y="0"/>
                </a:lnTo>
                <a:lnTo>
                  <a:pt x="7687154" y="576734"/>
                </a:lnTo>
                <a:lnTo>
                  <a:pt x="0" y="576734"/>
                </a:lnTo>
                <a:close/>
              </a:path>
            </a:pathLst>
          </a:custGeom>
          <a:solidFill>
            <a:srgbClr val="5196FF"/>
          </a:solidFill>
          <a:ln/>
        </p:spPr>
      </p:sp>
      <p:sp>
        <p:nvSpPr>
          <p:cNvPr id="6" name="Shape 4"/>
          <p:cNvSpPr/>
          <p:nvPr/>
        </p:nvSpPr>
        <p:spPr>
          <a:xfrm rot="-8100000">
            <a:off x="7739211" y="124217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0" y="0"/>
                </a:moveTo>
                <a:moveTo>
                  <a:pt x="0" y="0"/>
                </a:moveTo>
                <a:lnTo>
                  <a:pt x="0" y="731520"/>
                </a:lnTo>
                <a:lnTo>
                  <a:pt x="731520" y="731520"/>
                </a:lnTo>
                <a:close/>
              </a:path>
            </a:pathLst>
          </a:custGeom>
          <a:solidFill>
            <a:srgbClr val="5196FF"/>
          </a:solidFill>
          <a:ln/>
        </p:spPr>
      </p:sp>
      <p:sp>
        <p:nvSpPr>
          <p:cNvPr id="7" name="Shape 5"/>
          <p:cNvSpPr/>
          <p:nvPr/>
        </p:nvSpPr>
        <p:spPr>
          <a:xfrm rot="-8100000">
            <a:off x="7730067" y="1610126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0" y="0"/>
                </a:moveTo>
                <a:moveTo>
                  <a:pt x="0" y="0"/>
                </a:moveTo>
                <a:lnTo>
                  <a:pt x="0" y="731520"/>
                </a:lnTo>
                <a:lnTo>
                  <a:pt x="731520" y="731520"/>
                </a:ln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8" name="Shape 6"/>
          <p:cNvSpPr/>
          <p:nvPr/>
        </p:nvSpPr>
        <p:spPr>
          <a:xfrm>
            <a:off x="521766" y="1903939"/>
            <a:ext cx="2511105" cy="1682799"/>
          </a:xfrm>
          <a:custGeom>
            <a:avLst/>
            <a:gdLst/>
            <a:ahLst/>
            <a:cxnLst/>
            <a:rect l="l" t="t" r="r" b="b"/>
            <a:pathLst>
              <a:path w="2511105" h="1682799">
                <a:moveTo>
                  <a:pt x="0" y="0"/>
                </a:moveTo>
                <a:moveTo>
                  <a:pt x="0" y="0"/>
                </a:moveTo>
                <a:lnTo>
                  <a:pt x="2511105" y="0"/>
                </a:lnTo>
                <a:lnTo>
                  <a:pt x="2511105" y="1682799"/>
                </a:lnTo>
                <a:lnTo>
                  <a:pt x="0" y="1682799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5196FF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3030749" y="2264253"/>
            <a:ext cx="2488647" cy="1972285"/>
          </a:xfrm>
          <a:custGeom>
            <a:avLst/>
            <a:gdLst/>
            <a:ahLst/>
            <a:cxnLst/>
            <a:rect l="l" t="t" r="r" b="b"/>
            <a:pathLst>
              <a:path w="2488647" h="1972285">
                <a:moveTo>
                  <a:pt x="0" y="0"/>
                </a:moveTo>
                <a:moveTo>
                  <a:pt x="0" y="0"/>
                </a:moveTo>
                <a:lnTo>
                  <a:pt x="2488647" y="0"/>
                </a:lnTo>
                <a:lnTo>
                  <a:pt x="2488647" y="1972285"/>
                </a:lnTo>
                <a:lnTo>
                  <a:pt x="0" y="1972285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5519396" y="2709569"/>
            <a:ext cx="2591353" cy="1975104"/>
          </a:xfrm>
          <a:custGeom>
            <a:avLst/>
            <a:gdLst/>
            <a:ahLst/>
            <a:cxnLst/>
            <a:rect l="l" t="t" r="r" b="b"/>
            <a:pathLst>
              <a:path w="2591353" h="1975104">
                <a:moveTo>
                  <a:pt x="0" y="0"/>
                </a:moveTo>
                <a:moveTo>
                  <a:pt x="0" y="0"/>
                </a:moveTo>
                <a:lnTo>
                  <a:pt x="2591353" y="0"/>
                </a:lnTo>
                <a:lnTo>
                  <a:pt x="2591353" y="1975104"/>
                </a:lnTo>
                <a:lnTo>
                  <a:pt x="0" y="1975104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5196FF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02401" y="1406762"/>
            <a:ext cx="2430470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添加依赖与配置数据源</a:t>
            </a:r>
            <a:endParaRPr lang="en-US" sz="1440" dirty="0"/>
          </a:p>
        </p:txBody>
      </p:sp>
      <p:sp>
        <p:nvSpPr>
          <p:cNvPr id="12" name="Text 10"/>
          <p:cNvSpPr/>
          <p:nvPr/>
        </p:nvSpPr>
        <p:spPr>
          <a:xfrm>
            <a:off x="512622" y="1864695"/>
            <a:ext cx="2501961" cy="171907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8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在项目的`pom.xml`文件中添加MyBatis及其相关依赖，如Spring、MyBatis-Spring等。同时，在Spring配置文件中配置数据源，包括数据库驱动、URL、用户名和密码等信息。</a:t>
            </a:r>
            <a:endParaRPr lang="en-US" sz="1440" dirty="0"/>
          </a:p>
        </p:txBody>
      </p:sp>
      <p:sp>
        <p:nvSpPr>
          <p:cNvPr id="13" name="Text 11"/>
          <p:cNvSpPr/>
          <p:nvPr/>
        </p:nvSpPr>
        <p:spPr>
          <a:xfrm>
            <a:off x="3008291" y="2264253"/>
            <a:ext cx="2501961" cy="19751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8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通过Spring配置文件中的Bean定义一个`SqlSessionFactory`，并引用数据源。同时，指定MyBatis的配置文件位置（如`mybatis-config.xml`）和映射文件的位置。然后，定义Mapper接口，并在对应的XML映射文件中编写SQL语句。</a:t>
            </a:r>
            <a:endParaRPr lang="en-US" sz="1440" dirty="0"/>
          </a:p>
        </p:txBody>
      </p:sp>
      <p:sp>
        <p:nvSpPr>
          <p:cNvPr id="14" name="Text 12"/>
          <p:cNvSpPr/>
          <p:nvPr/>
        </p:nvSpPr>
        <p:spPr>
          <a:xfrm>
            <a:off x="5510252" y="2264253"/>
            <a:ext cx="2430470" cy="5852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扫描Mapper接口与测试DAO层</a:t>
            </a:r>
            <a:endParaRPr lang="en-US" sz="1440" dirty="0"/>
          </a:p>
        </p:txBody>
      </p:sp>
      <p:sp>
        <p:nvSpPr>
          <p:cNvPr id="15" name="Text 13"/>
          <p:cNvSpPr/>
          <p:nvPr/>
        </p:nvSpPr>
        <p:spPr>
          <a:xfrm>
            <a:off x="5519396" y="2709569"/>
            <a:ext cx="2501961" cy="19751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8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使用`MapperScannerConfigurer`或通过注解方式让Spring自动扫描Mapper接口所在的包，以便Spring能够管理这些Mapper接口的实例。最后，编写单元测试来验证DAO层的功能是否正常工作，例如查询所有用户列表。</a:t>
            </a:r>
            <a:endParaRPr lang="en-US" sz="1440" dirty="0"/>
          </a:p>
        </p:txBody>
      </p:sp>
      <p:sp>
        <p:nvSpPr>
          <p:cNvPr id="16" name="Shape 14"/>
          <p:cNvSpPr/>
          <p:nvPr/>
        </p:nvSpPr>
        <p:spPr>
          <a:xfrm>
            <a:off x="3023727" y="1687519"/>
            <a:ext cx="5176049" cy="576734"/>
          </a:xfrm>
          <a:custGeom>
            <a:avLst/>
            <a:gdLst/>
            <a:ahLst/>
            <a:cxnLst/>
            <a:rect l="l" t="t" r="r" b="b"/>
            <a:pathLst>
              <a:path w="5176049" h="576734">
                <a:moveTo>
                  <a:pt x="0" y="0"/>
                </a:moveTo>
                <a:moveTo>
                  <a:pt x="0" y="0"/>
                </a:moveTo>
                <a:lnTo>
                  <a:pt x="5176049" y="0"/>
                </a:lnTo>
                <a:lnTo>
                  <a:pt x="5176049" y="576734"/>
                </a:lnTo>
                <a:lnTo>
                  <a:pt x="0" y="576734"/>
                </a:ln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7" name="Text 15"/>
          <p:cNvSpPr/>
          <p:nvPr/>
        </p:nvSpPr>
        <p:spPr>
          <a:xfrm>
            <a:off x="3032871" y="1679037"/>
            <a:ext cx="2430470" cy="5852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创建SqlSessionFactory与Mapper接口</a:t>
            </a:r>
            <a:endParaRPr lang="en-US" sz="144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04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需求与开发步骤</a:t>
            </a:r>
            <a:endParaRPr lang="en-US" sz="144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sgw-dx.xf-yun.com/api/v1/sparkdesk/_19270024616_4EeYV51735546011183-08395015231632399.png?authorization=c2ltcGxlLWp3dCBhaz1zcGFya2Rlc2s4MDAwMDAwMDAwMDE7ZXhwPTMzMTIzNDYwMTE7YWxnbz1obWFjLXNoYTI1NjtzaWc9U01hQ0xFcHZGY0FGdWRRcnpQV0hQeHErYWdiZFk5YnZXK3R5REtMK3poWT0=&amp;x_location=7YfmxI7B7uKO7jlRxIftd60Zg5D=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79008" y="890256"/>
            <a:ext cx="8016912" cy="1681494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18288" y="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4" name="Text 1"/>
          <p:cNvSpPr/>
          <p:nvPr/>
        </p:nvSpPr>
        <p:spPr>
          <a:xfrm>
            <a:off x="0" y="10704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04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879008" y="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需求与开发步骤</a:t>
            </a:r>
            <a:endParaRPr lang="en-US" sz="1440" dirty="0"/>
          </a:p>
        </p:txBody>
      </p:sp>
      <p:pic>
        <p:nvPicPr>
          <p:cNvPr id="6" name="Image 1" descr="https://sgw-dx.xf-yun.com/api/v1/sparkdesk/_19270024616_EacVMX1735546052577-011664345859521741.png?authorization=c2ltcGxlLWp3dCBhaz1zcGFya2Rlc2s4MDAwMDAwMDAwMDE7ZXhwPTMzMTIzNDYwNTI7YWxnbz1obWFjLXNoYTI1NjtzaWc9NmxBazdqMVViVTZNZVFDdmtMQVpsQVZkZENYUVd0dzc4S3FtankrdW1aND0=&amp;x_location=7YfmxI7B7uKO7jlRxIftd60Zg5D=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9008" y="2571750"/>
            <a:ext cx="8016912" cy="246383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05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环境搭建</a:t>
            </a:r>
            <a:endParaRPr lang="en-US" sz="144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开发工具选择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>
            <a:off x="312725" y="982154"/>
            <a:ext cx="4261104" cy="182880"/>
          </a:xfrm>
          <a:custGeom>
            <a:avLst/>
            <a:gdLst/>
            <a:ahLst/>
            <a:cxnLst/>
            <a:rect l="l" t="t" r="r" b="b"/>
            <a:pathLst>
              <a:path w="4261104" h="182880">
                <a:moveTo>
                  <a:pt x="0" y="0"/>
                </a:moveTo>
                <a:moveTo>
                  <a:pt x="0" y="0"/>
                </a:moveTo>
                <a:lnTo>
                  <a:pt x="4261104" y="0"/>
                </a:lnTo>
                <a:lnTo>
                  <a:pt x="4261104" y="182880"/>
                </a:lnTo>
                <a:lnTo>
                  <a:pt x="0" y="182880"/>
                </a:lnTo>
                <a:close/>
              </a:path>
            </a:pathLst>
          </a:custGeom>
          <a:solidFill>
            <a:srgbClr val="005CC5">
              <a:alpha val="50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1682112" y="1165609"/>
            <a:ext cx="0" cy="567089"/>
          </a:xfrm>
          <a:custGeom>
            <a:avLst/>
            <a:gdLst/>
            <a:ahLst/>
            <a:cxnLst/>
            <a:rect l="l" t="t" r="r" b="b"/>
            <a:pathLst>
              <a:path h="567089">
                <a:moveTo>
                  <a:pt x="0" y="0"/>
                </a:moveTo>
                <a:moveTo>
                  <a:pt x="0" y="0"/>
                </a:moveTo>
                <a:lnTo>
                  <a:pt x="0" y="567089"/>
                </a:lnTo>
              </a:path>
            </a:pathLst>
          </a:custGeom>
          <a:noFill/>
          <a:ln w="38100">
            <a:solidFill>
              <a:srgbClr val="005CC5"/>
            </a:solidFill>
            <a:prstDash val="solid"/>
            <a:headEnd type="none"/>
            <a:tailEnd type="none"/>
          </a:ln>
        </p:spPr>
      </p:sp>
      <p:sp>
        <p:nvSpPr>
          <p:cNvPr id="5" name="Shape 3"/>
          <p:cNvSpPr/>
          <p:nvPr/>
        </p:nvSpPr>
        <p:spPr>
          <a:xfrm>
            <a:off x="303581" y="1930210"/>
            <a:ext cx="2756916" cy="2231136"/>
          </a:xfrm>
          <a:custGeom>
            <a:avLst/>
            <a:gdLst/>
            <a:ahLst/>
            <a:cxnLst/>
            <a:rect l="l" t="t" r="r" b="b"/>
            <a:pathLst>
              <a:path w="2756916" h="2231136">
                <a:moveTo>
                  <a:pt x="278892" y="0"/>
                </a:moveTo>
                <a:moveTo>
                  <a:pt x="278892" y="0"/>
                </a:moveTo>
                <a:lnTo>
                  <a:pt x="2478024" y="0"/>
                </a:lnTo>
                <a:quadBezTo>
                  <a:pt x="2756916" y="0"/>
                  <a:pt x="2756916" y="278892"/>
                </a:quadBezTo>
                <a:lnTo>
                  <a:pt x="2756916" y="1952244"/>
                </a:lnTo>
                <a:quadBezTo>
                  <a:pt x="2756916" y="2231136"/>
                  <a:pt x="2478024" y="2231136"/>
                </a:quadBezTo>
                <a:lnTo>
                  <a:pt x="278892" y="2231136"/>
                </a:lnTo>
                <a:quadBezTo>
                  <a:pt x="0" y="2231136"/>
                  <a:pt x="0" y="1952244"/>
                </a:quadBezTo>
                <a:lnTo>
                  <a:pt x="0" y="278892"/>
                </a:lnTo>
                <a:quadBezTo>
                  <a:pt x="0" y="0"/>
                  <a:pt x="278892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884165" y="1648574"/>
            <a:ext cx="1595894" cy="395023"/>
          </a:xfrm>
          <a:custGeom>
            <a:avLst/>
            <a:gdLst/>
            <a:ahLst/>
            <a:cxnLst/>
            <a:rect l="l" t="t" r="r" b="b"/>
            <a:pathLst>
              <a:path w="1595894" h="395023">
                <a:moveTo>
                  <a:pt x="49378" y="0"/>
                </a:moveTo>
                <a:moveTo>
                  <a:pt x="49378" y="0"/>
                </a:moveTo>
                <a:lnTo>
                  <a:pt x="1546516" y="0"/>
                </a:lnTo>
                <a:quadBezTo>
                  <a:pt x="1595894" y="0"/>
                  <a:pt x="1595894" y="49378"/>
                </a:quadBezTo>
                <a:lnTo>
                  <a:pt x="1595894" y="345645"/>
                </a:lnTo>
                <a:quadBezTo>
                  <a:pt x="1595894" y="395023"/>
                  <a:pt x="1546516" y="395023"/>
                </a:quadBezTo>
                <a:lnTo>
                  <a:pt x="49378" y="395023"/>
                </a:lnTo>
                <a:quadBezTo>
                  <a:pt x="0" y="395023"/>
                  <a:pt x="0" y="345645"/>
                </a:quadBezTo>
                <a:lnTo>
                  <a:pt x="0" y="49378"/>
                </a:lnTo>
                <a:quadBezTo>
                  <a:pt x="0" y="0"/>
                  <a:pt x="49378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7" name="Text 5"/>
          <p:cNvSpPr/>
          <p:nvPr/>
        </p:nvSpPr>
        <p:spPr>
          <a:xfrm>
            <a:off x="1409546" y="1576338"/>
            <a:ext cx="545132" cy="53949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872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8" name="Text 6"/>
          <p:cNvSpPr/>
          <p:nvPr/>
        </p:nvSpPr>
        <p:spPr>
          <a:xfrm>
            <a:off x="466877" y="2115834"/>
            <a:ext cx="2430470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开发工具选择的重要性</a:t>
            </a:r>
            <a:endParaRPr lang="en-US" sz="1440" dirty="0"/>
          </a:p>
        </p:txBody>
      </p:sp>
      <p:sp>
        <p:nvSpPr>
          <p:cNvPr id="9" name="Text 7"/>
          <p:cNvSpPr/>
          <p:nvPr/>
        </p:nvSpPr>
        <p:spPr>
          <a:xfrm>
            <a:off x="466877" y="2455328"/>
            <a:ext cx="2430470" cy="12344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选择合适的开发工具对于提高软件开发效率和质量至关重要。一个好的开发工具可以提供强大的功能支持，帮助开发者更高效地编写、测试和调试代码。</a:t>
            </a:r>
            <a:endParaRPr lang="en-US" sz="1440" dirty="0"/>
          </a:p>
        </p:txBody>
      </p:sp>
      <p:sp>
        <p:nvSpPr>
          <p:cNvPr id="10" name="Shape 8"/>
          <p:cNvSpPr/>
          <p:nvPr/>
        </p:nvSpPr>
        <p:spPr>
          <a:xfrm>
            <a:off x="4572000" y="1165034"/>
            <a:ext cx="0" cy="286867"/>
          </a:xfrm>
          <a:custGeom>
            <a:avLst/>
            <a:gdLst/>
            <a:ahLst/>
            <a:cxnLst/>
            <a:rect l="l" t="t" r="r" b="b"/>
            <a:pathLst>
              <a:path h="286867">
                <a:moveTo>
                  <a:pt x="0" y="0"/>
                </a:moveTo>
                <a:moveTo>
                  <a:pt x="0" y="0"/>
                </a:moveTo>
                <a:lnTo>
                  <a:pt x="0" y="286867"/>
                </a:lnTo>
              </a:path>
            </a:pathLst>
          </a:custGeom>
          <a:noFill/>
          <a:ln w="38100">
            <a:solidFill>
              <a:srgbClr val="005CC5"/>
            </a:solidFill>
            <a:prstDash val="solid"/>
            <a:headEnd type="none"/>
            <a:tailEnd type="none"/>
          </a:ln>
        </p:spPr>
      </p:sp>
      <p:sp>
        <p:nvSpPr>
          <p:cNvPr id="11" name="Shape 9"/>
          <p:cNvSpPr/>
          <p:nvPr/>
        </p:nvSpPr>
        <p:spPr>
          <a:xfrm>
            <a:off x="3193369" y="1649412"/>
            <a:ext cx="2756916" cy="2231136"/>
          </a:xfrm>
          <a:custGeom>
            <a:avLst/>
            <a:gdLst/>
            <a:ahLst/>
            <a:cxnLst/>
            <a:rect l="l" t="t" r="r" b="b"/>
            <a:pathLst>
              <a:path w="2756916" h="2231136">
                <a:moveTo>
                  <a:pt x="278892" y="0"/>
                </a:moveTo>
                <a:moveTo>
                  <a:pt x="278892" y="0"/>
                </a:moveTo>
                <a:lnTo>
                  <a:pt x="2478024" y="0"/>
                </a:lnTo>
                <a:quadBezTo>
                  <a:pt x="2756916" y="0"/>
                  <a:pt x="2756916" y="278892"/>
                </a:quadBezTo>
                <a:lnTo>
                  <a:pt x="2756916" y="1952244"/>
                </a:lnTo>
                <a:quadBezTo>
                  <a:pt x="2756916" y="2231136"/>
                  <a:pt x="2478024" y="2231136"/>
                </a:quadBezTo>
                <a:lnTo>
                  <a:pt x="278892" y="2231136"/>
                </a:lnTo>
                <a:quadBezTo>
                  <a:pt x="0" y="2231136"/>
                  <a:pt x="0" y="1952244"/>
                </a:quadBezTo>
                <a:lnTo>
                  <a:pt x="0" y="278892"/>
                </a:lnTo>
                <a:quadBezTo>
                  <a:pt x="0" y="0"/>
                  <a:pt x="278892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5196FF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3774053" y="1367777"/>
            <a:ext cx="1595894" cy="395023"/>
          </a:xfrm>
          <a:custGeom>
            <a:avLst/>
            <a:gdLst/>
            <a:ahLst/>
            <a:cxnLst/>
            <a:rect l="l" t="t" r="r" b="b"/>
            <a:pathLst>
              <a:path w="1595894" h="395023">
                <a:moveTo>
                  <a:pt x="49378" y="0"/>
                </a:moveTo>
                <a:moveTo>
                  <a:pt x="49378" y="0"/>
                </a:moveTo>
                <a:lnTo>
                  <a:pt x="1546516" y="0"/>
                </a:lnTo>
                <a:quadBezTo>
                  <a:pt x="1595894" y="0"/>
                  <a:pt x="1595894" y="49378"/>
                </a:quadBezTo>
                <a:lnTo>
                  <a:pt x="1595894" y="345645"/>
                </a:lnTo>
                <a:quadBezTo>
                  <a:pt x="1595894" y="395023"/>
                  <a:pt x="1546516" y="395023"/>
                </a:quadBezTo>
                <a:lnTo>
                  <a:pt x="49378" y="395023"/>
                </a:lnTo>
                <a:quadBezTo>
                  <a:pt x="0" y="395023"/>
                  <a:pt x="0" y="345645"/>
                </a:quadBezTo>
                <a:lnTo>
                  <a:pt x="0" y="49378"/>
                </a:lnTo>
                <a:quadBezTo>
                  <a:pt x="0" y="0"/>
                  <a:pt x="49378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3" name="Text 11"/>
          <p:cNvSpPr/>
          <p:nvPr/>
        </p:nvSpPr>
        <p:spPr>
          <a:xfrm>
            <a:off x="4299434" y="1295540"/>
            <a:ext cx="545132" cy="53949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872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14" name="Text 12"/>
          <p:cNvSpPr/>
          <p:nvPr/>
        </p:nvSpPr>
        <p:spPr>
          <a:xfrm>
            <a:off x="3356765" y="1835036"/>
            <a:ext cx="2430470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Intellij IDEA的特点</a:t>
            </a:r>
            <a:endParaRPr lang="en-US" sz="1440" dirty="0"/>
          </a:p>
        </p:txBody>
      </p:sp>
      <p:sp>
        <p:nvSpPr>
          <p:cNvPr id="15" name="Text 13"/>
          <p:cNvSpPr/>
          <p:nvPr/>
        </p:nvSpPr>
        <p:spPr>
          <a:xfrm>
            <a:off x="3356765" y="2174531"/>
            <a:ext cx="2430470" cy="12344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Intellij IDEA是一款功能强大的Java集成开发环境，它提供了智能代码补全、重构、版本控制等功能，极大地提高了开发者的编程效率和代码质量。</a:t>
            </a:r>
            <a:endParaRPr lang="en-US" sz="1440" dirty="0"/>
          </a:p>
        </p:txBody>
      </p:sp>
      <p:sp>
        <p:nvSpPr>
          <p:cNvPr id="16" name="Shape 14"/>
          <p:cNvSpPr/>
          <p:nvPr/>
        </p:nvSpPr>
        <p:spPr>
          <a:xfrm>
            <a:off x="7461888" y="1165301"/>
            <a:ext cx="0" cy="567397"/>
          </a:xfrm>
          <a:custGeom>
            <a:avLst/>
            <a:gdLst/>
            <a:ahLst/>
            <a:cxnLst/>
            <a:rect l="l" t="t" r="r" b="b"/>
            <a:pathLst>
              <a:path h="567397">
                <a:moveTo>
                  <a:pt x="0" y="0"/>
                </a:moveTo>
                <a:moveTo>
                  <a:pt x="0" y="0"/>
                </a:moveTo>
                <a:lnTo>
                  <a:pt x="0" y="567397"/>
                </a:lnTo>
              </a:path>
            </a:pathLst>
          </a:custGeom>
          <a:noFill/>
          <a:ln w="38100">
            <a:solidFill>
              <a:srgbClr val="005CC5"/>
            </a:solidFill>
            <a:prstDash val="solid"/>
            <a:headEnd type="none"/>
            <a:tailEnd type="none"/>
          </a:ln>
        </p:spPr>
      </p:sp>
      <p:sp>
        <p:nvSpPr>
          <p:cNvPr id="17" name="Shape 15"/>
          <p:cNvSpPr/>
          <p:nvPr/>
        </p:nvSpPr>
        <p:spPr>
          <a:xfrm>
            <a:off x="6083503" y="1929754"/>
            <a:ext cx="2756916" cy="2231136"/>
          </a:xfrm>
          <a:custGeom>
            <a:avLst/>
            <a:gdLst/>
            <a:ahLst/>
            <a:cxnLst/>
            <a:rect l="l" t="t" r="r" b="b"/>
            <a:pathLst>
              <a:path w="2756916" h="2231136">
                <a:moveTo>
                  <a:pt x="278892" y="0"/>
                </a:moveTo>
                <a:moveTo>
                  <a:pt x="278892" y="0"/>
                </a:moveTo>
                <a:lnTo>
                  <a:pt x="2478024" y="0"/>
                </a:lnTo>
                <a:quadBezTo>
                  <a:pt x="2756916" y="0"/>
                  <a:pt x="2756916" y="278892"/>
                </a:quadBezTo>
                <a:lnTo>
                  <a:pt x="2756916" y="1952244"/>
                </a:lnTo>
                <a:quadBezTo>
                  <a:pt x="2756916" y="2231136"/>
                  <a:pt x="2478024" y="2231136"/>
                </a:quadBezTo>
                <a:lnTo>
                  <a:pt x="278892" y="2231136"/>
                </a:lnTo>
                <a:quadBezTo>
                  <a:pt x="0" y="2231136"/>
                  <a:pt x="0" y="1952244"/>
                </a:quadBezTo>
                <a:lnTo>
                  <a:pt x="0" y="278892"/>
                </a:lnTo>
                <a:quadBezTo>
                  <a:pt x="0" y="0"/>
                  <a:pt x="278892" y="0"/>
                </a:quadBez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6663941" y="1648574"/>
            <a:ext cx="1595894" cy="395023"/>
          </a:xfrm>
          <a:custGeom>
            <a:avLst/>
            <a:gdLst/>
            <a:ahLst/>
            <a:cxnLst/>
            <a:rect l="l" t="t" r="r" b="b"/>
            <a:pathLst>
              <a:path w="1595894" h="395023">
                <a:moveTo>
                  <a:pt x="49378" y="0"/>
                </a:moveTo>
                <a:moveTo>
                  <a:pt x="49378" y="0"/>
                </a:moveTo>
                <a:lnTo>
                  <a:pt x="1546516" y="0"/>
                </a:lnTo>
                <a:quadBezTo>
                  <a:pt x="1595894" y="0"/>
                  <a:pt x="1595894" y="49378"/>
                </a:quadBezTo>
                <a:lnTo>
                  <a:pt x="1595894" y="345645"/>
                </a:lnTo>
                <a:quadBezTo>
                  <a:pt x="1595894" y="395023"/>
                  <a:pt x="1546516" y="395023"/>
                </a:quadBezTo>
                <a:lnTo>
                  <a:pt x="49378" y="395023"/>
                </a:lnTo>
                <a:quadBezTo>
                  <a:pt x="0" y="395023"/>
                  <a:pt x="0" y="345645"/>
                </a:quadBezTo>
                <a:lnTo>
                  <a:pt x="0" y="49378"/>
                </a:lnTo>
                <a:quadBezTo>
                  <a:pt x="0" y="0"/>
                  <a:pt x="49378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9" name="Text 17"/>
          <p:cNvSpPr/>
          <p:nvPr/>
        </p:nvSpPr>
        <p:spPr>
          <a:xfrm>
            <a:off x="7189322" y="1576338"/>
            <a:ext cx="545132" cy="53949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872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20" name="Text 18"/>
          <p:cNvSpPr/>
          <p:nvPr/>
        </p:nvSpPr>
        <p:spPr>
          <a:xfrm>
            <a:off x="6246653" y="2115834"/>
            <a:ext cx="2430470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Intellij IDEA的优势</a:t>
            </a:r>
            <a:endParaRPr lang="en-US" sz="1440" dirty="0"/>
          </a:p>
        </p:txBody>
      </p:sp>
      <p:sp>
        <p:nvSpPr>
          <p:cNvPr id="21" name="Text 19"/>
          <p:cNvSpPr/>
          <p:nvPr/>
        </p:nvSpPr>
        <p:spPr>
          <a:xfrm>
            <a:off x="6246653" y="2455328"/>
            <a:ext cx="2430470" cy="144475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Intellij IDEA具有丰富的插件生态，可以根据项目需求安装各种插件来扩展其功能。此外，它还支持多种编程语言和框架，使得开发者可以在一个统一的平台上进行多语言开发。</a:t>
            </a:r>
            <a:endParaRPr lang="en-US" sz="1440" dirty="0"/>
          </a:p>
        </p:txBody>
      </p:sp>
      <p:sp>
        <p:nvSpPr>
          <p:cNvPr id="22" name="Shape 20"/>
          <p:cNvSpPr/>
          <p:nvPr/>
        </p:nvSpPr>
        <p:spPr>
          <a:xfrm>
            <a:off x="4572000" y="982154"/>
            <a:ext cx="4261104" cy="182880"/>
          </a:xfrm>
          <a:custGeom>
            <a:avLst/>
            <a:gdLst/>
            <a:ahLst/>
            <a:cxnLst/>
            <a:rect l="l" t="t" r="r" b="b"/>
            <a:pathLst>
              <a:path w="4261104" h="182880">
                <a:moveTo>
                  <a:pt x="0" y="0"/>
                </a:moveTo>
                <a:moveTo>
                  <a:pt x="0" y="0"/>
                </a:moveTo>
                <a:lnTo>
                  <a:pt x="4261104" y="0"/>
                </a:lnTo>
                <a:lnTo>
                  <a:pt x="4261104" y="182880"/>
                </a:lnTo>
                <a:lnTo>
                  <a:pt x="0" y="182880"/>
                </a:lnTo>
                <a:close/>
              </a:path>
            </a:pathLst>
          </a:custGeom>
          <a:solidFill>
            <a:srgbClr val="005CC5">
              <a:alpha val="50000"/>
            </a:srgbClr>
          </a:solidFill>
          <a:ln/>
        </p:spPr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数据库连接配置</a:t>
            </a:r>
            <a:endParaRPr lang="en-US" sz="1440" dirty="0"/>
          </a:p>
        </p:txBody>
      </p:sp>
      <p:pic>
        <p:nvPicPr>
          <p:cNvPr id="3" name="Image 0" descr="https://sgw-dx.xf-yun.com/api/v1/sparkdesk/_17355453090675be8d5364a734c11ac002dc3d282bf90.jpg?authorization=c2ltcGxlLWp3dCBhaz1zcGFya2Rlc2s4MDAwMDAwMDAwMDE7ZXhwPTMzMTIzNDUzMDk7YWxnbz1obWFjLXNoYTI1NjtzaWc9Tm1DTG14SEpoU24yelZRWms2NFpJbHB6NllqZkVLMlF5aVJXcnVQN0hRYz0=&amp;x_location=7YfmxI7B7uKO7jlRxIftd60Zg5D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372" y="1088132"/>
            <a:ext cx="2283193" cy="128269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86384" y="2446016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数据库驱动配置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822960" y="2773736"/>
            <a:ext cx="2414016" cy="171907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在Spring框架中，通过`DriverManagerDataSource`类来配置数据库连接，指定了MySQL的驱动类名`com.mysql.jdbc.Driver`，确保应用程序能够正确连接到MySQL数据库。</a:t>
            </a:r>
            <a:endParaRPr lang="en-US" sz="1440" dirty="0"/>
          </a:p>
        </p:txBody>
      </p:sp>
      <p:pic>
        <p:nvPicPr>
          <p:cNvPr id="6" name="Image 1" descr="https://sgw-dx.xf-yun.com/api/v1/sparkdesk/_1735545311728ea2b793b31cf471681c9187c81cd5aa9.jpg?authorization=c2ltcGxlLWp3dCBhaz1zcGFya2Rlc2s4MDAwMDAwMDAwMDE7ZXhwPTMzMTIzNDUzMTE7YWxnbz1obWFjLXNoYTI1NjtzaWc9aFNMeEwxTkZuMkl6NGkvTE8weXdwejR4VlBPc0FGMU9od2JCQS94WjNJWT0=&amp;x_location=7YfmxI7B7uKO7jlRxIftd60Zg5D=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6980" y="1088132"/>
            <a:ext cx="2283193" cy="128269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328416" y="2446016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数据库连接URL</a:t>
            </a: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3401568" y="2773736"/>
            <a:ext cx="2414016" cy="14996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数据库连接URL为`jdbc:mysql://localhost:3306/ssm`，其中`localhost`表示本地服务器地址，`3306`是MySQL默认端口号，`ssm`是数据库名称，用于定位具体的数据库实例。</a:t>
            </a:r>
            <a:endParaRPr lang="en-US" sz="1440" dirty="0"/>
          </a:p>
        </p:txBody>
      </p:sp>
      <p:pic>
        <p:nvPicPr>
          <p:cNvPr id="9" name="Image 2" descr="https://sgw-dx.xf-yun.com/api/v1/sparkdesk/_17355453148728e2f95471767436d91a8137b0c7f82bd.jpg?authorization=c2ltcGxlLWp3dCBhaz1zcGFya2Rlc2s4MDAwMDAwMDAwMDE7ZXhwPTMzMTIzNDUzMTQ7YWxnbz1obWFjLXNoYTI1NjtzaWc9ZlhtaElZOXl2SWFVRzFhVDRGL0w0b1lLTDJIQmh5Sm1nVVNDclNPVXR5TT0=&amp;x_location=7YfmxI7B7uKO7jlRxIftd60Zg5D=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9012" y="1088132"/>
            <a:ext cx="2283193" cy="1282693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870448" y="2447488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数据库认证信息</a:t>
            </a:r>
            <a:endParaRPr lang="en-US" sz="1440" dirty="0"/>
          </a:p>
        </p:txBody>
      </p:sp>
      <p:sp>
        <p:nvSpPr>
          <p:cNvPr id="11" name="Text 6"/>
          <p:cNvSpPr/>
          <p:nvPr/>
        </p:nvSpPr>
        <p:spPr>
          <a:xfrm>
            <a:off x="5943600" y="2775208"/>
            <a:ext cx="2414016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数据库用户名设置为`root`，密码留空，这通常用于开发环境中的快速配置。在生产环境中，应使用具有适当权限的用户账户和强密码以保证安全。</a:t>
            </a:r>
            <a:endParaRPr lang="en-US" sz="144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Maven依赖管理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>
            <a:off x="4125591" y="1645920"/>
            <a:ext cx="174439" cy="0"/>
          </a:xfrm>
          <a:custGeom>
            <a:avLst/>
            <a:gdLst/>
            <a:ahLst/>
            <a:cxnLst/>
            <a:rect l="l" t="t" r="r" b="b"/>
            <a:pathLst>
              <a:path w="174439">
                <a:moveTo>
                  <a:pt x="174439" y="0"/>
                </a:moveTo>
                <a:moveTo>
                  <a:pt x="174439" y="0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none"/>
            <a:tailEnd type="arrow"/>
          </a:ln>
        </p:spPr>
      </p:sp>
      <p:sp>
        <p:nvSpPr>
          <p:cNvPr id="4" name="Shape 2"/>
          <p:cNvSpPr/>
          <p:nvPr/>
        </p:nvSpPr>
        <p:spPr>
          <a:xfrm>
            <a:off x="5024592" y="2752344"/>
            <a:ext cx="177670" cy="0"/>
          </a:xfrm>
          <a:custGeom>
            <a:avLst/>
            <a:gdLst/>
            <a:ahLst/>
            <a:cxnLst/>
            <a:rect l="l" t="t" r="r" b="b"/>
            <a:pathLst>
              <a:path w="177670">
                <a:moveTo>
                  <a:pt x="0" y="0"/>
                </a:moveTo>
                <a:moveTo>
                  <a:pt x="0" y="0"/>
                </a:moveTo>
                <a:lnTo>
                  <a:pt x="177670" y="0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none"/>
            <a:tailEnd type="arrow"/>
          </a:ln>
        </p:spPr>
      </p:sp>
      <p:sp>
        <p:nvSpPr>
          <p:cNvPr id="5" name="Shape 3"/>
          <p:cNvSpPr/>
          <p:nvPr/>
        </p:nvSpPr>
        <p:spPr>
          <a:xfrm>
            <a:off x="4118004" y="3799332"/>
            <a:ext cx="175088" cy="0"/>
          </a:xfrm>
          <a:custGeom>
            <a:avLst/>
            <a:gdLst/>
            <a:ahLst/>
            <a:cxnLst/>
            <a:rect l="l" t="t" r="r" b="b"/>
            <a:pathLst>
              <a:path w="175088">
                <a:moveTo>
                  <a:pt x="175088" y="0"/>
                </a:moveTo>
                <a:moveTo>
                  <a:pt x="175088" y="0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none"/>
            <a:tailEnd type="arrow"/>
          </a:ln>
        </p:spPr>
      </p:sp>
      <p:sp>
        <p:nvSpPr>
          <p:cNvPr id="6" name="Text 4"/>
          <p:cNvSpPr/>
          <p:nvPr/>
        </p:nvSpPr>
        <p:spPr>
          <a:xfrm>
            <a:off x="4287407" y="1280160"/>
            <a:ext cx="745435" cy="70408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736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7" name="Text 5"/>
          <p:cNvSpPr/>
          <p:nvPr/>
        </p:nvSpPr>
        <p:spPr>
          <a:xfrm>
            <a:off x="4287407" y="3429000"/>
            <a:ext cx="745435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8" name="Text 6"/>
          <p:cNvSpPr/>
          <p:nvPr/>
        </p:nvSpPr>
        <p:spPr>
          <a:xfrm>
            <a:off x="4278263" y="2423160"/>
            <a:ext cx="745435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9" name="Text 7"/>
          <p:cNvSpPr/>
          <p:nvPr/>
        </p:nvSpPr>
        <p:spPr>
          <a:xfrm>
            <a:off x="890230" y="1280160"/>
            <a:ext cx="3108960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依赖声明与版本控制</a:t>
            </a:r>
            <a:endParaRPr lang="en-US" sz="1440" dirty="0"/>
          </a:p>
        </p:txBody>
      </p:sp>
      <p:sp>
        <p:nvSpPr>
          <p:cNvPr id="10" name="Text 8"/>
          <p:cNvSpPr/>
          <p:nvPr/>
        </p:nvSpPr>
        <p:spPr>
          <a:xfrm>
            <a:off x="890230" y="1639519"/>
            <a:ext cx="3108960" cy="8138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Maven依赖管理通过在`pom.xml`文件中声明项目所需的库和框架，并指定其版本号，确保了项目构建的一致性和可重复性。</a:t>
            </a:r>
            <a:endParaRPr lang="en-US" sz="1440" dirty="0"/>
          </a:p>
        </p:txBody>
      </p:sp>
      <p:sp>
        <p:nvSpPr>
          <p:cNvPr id="11" name="Text 9"/>
          <p:cNvSpPr/>
          <p:nvPr/>
        </p:nvSpPr>
        <p:spPr>
          <a:xfrm>
            <a:off x="5235854" y="2039112"/>
            <a:ext cx="3108960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自动下载与集成</a:t>
            </a:r>
            <a:endParaRPr lang="en-US" sz="1440" dirty="0"/>
          </a:p>
        </p:txBody>
      </p:sp>
      <p:sp>
        <p:nvSpPr>
          <p:cNvPr id="12" name="Text 10"/>
          <p:cNvSpPr/>
          <p:nvPr/>
        </p:nvSpPr>
        <p:spPr>
          <a:xfrm>
            <a:off x="5236250" y="2441448"/>
            <a:ext cx="3108960" cy="8138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配置好依赖后，Maven会自动从中央仓库下载所需版本的库文件，并将其集成到项目中，简化了开发者的工作流程。</a:t>
            </a:r>
            <a:endParaRPr lang="en-US" sz="1440" dirty="0"/>
          </a:p>
        </p:txBody>
      </p:sp>
      <p:sp>
        <p:nvSpPr>
          <p:cNvPr id="13" name="Text 11"/>
          <p:cNvSpPr/>
          <p:nvPr/>
        </p:nvSpPr>
        <p:spPr>
          <a:xfrm>
            <a:off x="890230" y="2761488"/>
            <a:ext cx="3108960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灵活的依赖配置</a:t>
            </a:r>
            <a:endParaRPr lang="en-US" sz="1440" dirty="0"/>
          </a:p>
        </p:txBody>
      </p:sp>
      <p:sp>
        <p:nvSpPr>
          <p:cNvPr id="14" name="Text 12"/>
          <p:cNvSpPr/>
          <p:nvPr/>
        </p:nvSpPr>
        <p:spPr>
          <a:xfrm>
            <a:off x="890230" y="3163824"/>
            <a:ext cx="3108960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Maven允许使用属性来定义依赖的版本号，使得修改或升级依赖版本变得简单快捷，提高了项目的可维护性。</a:t>
            </a:r>
            <a:endParaRPr lang="en-US" sz="1440" dirty="0"/>
          </a:p>
        </p:txBody>
      </p:sp>
      <p:pic>
        <p:nvPicPr>
          <p:cNvPr id="15" name="Image 0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5111" y="1182319"/>
            <a:ext cx="914400" cy="914400"/>
          </a:xfrm>
          <a:prstGeom prst="rect">
            <a:avLst/>
          </a:prstGeom>
        </p:spPr>
      </p:pic>
      <p:pic>
        <p:nvPicPr>
          <p:cNvPr id="1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5111" y="2304288"/>
            <a:ext cx="914400" cy="914400"/>
          </a:xfrm>
          <a:prstGeom prst="rect">
            <a:avLst/>
          </a:prstGeom>
        </p:spPr>
      </p:pic>
      <p:pic>
        <p:nvPicPr>
          <p:cNvPr id="17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5111" y="3310128"/>
            <a:ext cx="9144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06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Model层实现与测试</a:t>
            </a:r>
            <a:endParaRPr lang="en-US" sz="144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72768" y="464456"/>
            <a:ext cx="3210076" cy="10881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4752" b="1" dirty="0">
                <a:solidFill>
                  <a:srgbClr val="005CC5">
                    <a:alpha val="10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CONTENT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672768" y="725072"/>
            <a:ext cx="940532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目录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520202" y="1810315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课程目标</a:t>
            </a:r>
            <a:endParaRPr lang="en-US" sz="1440" dirty="0"/>
          </a:p>
        </p:txBody>
      </p:sp>
      <p:sp>
        <p:nvSpPr>
          <p:cNvPr id="5" name="Text 3"/>
          <p:cNvSpPr/>
          <p:nvPr/>
        </p:nvSpPr>
        <p:spPr>
          <a:xfrm>
            <a:off x="966844" y="1764595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6" name="Text 4"/>
          <p:cNvSpPr/>
          <p:nvPr/>
        </p:nvSpPr>
        <p:spPr>
          <a:xfrm>
            <a:off x="5334968" y="1810315"/>
            <a:ext cx="3236855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知识导图</a:t>
            </a:r>
            <a:endParaRPr lang="en-US" sz="1440" dirty="0"/>
          </a:p>
        </p:txBody>
      </p:sp>
      <p:sp>
        <p:nvSpPr>
          <p:cNvPr id="7" name="Text 5"/>
          <p:cNvSpPr/>
          <p:nvPr/>
        </p:nvSpPr>
        <p:spPr>
          <a:xfrm>
            <a:off x="4781610" y="1764595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8" name="Text 6"/>
          <p:cNvSpPr/>
          <p:nvPr/>
        </p:nvSpPr>
        <p:spPr>
          <a:xfrm>
            <a:off x="1520354" y="2438812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SSM框架概述</a:t>
            </a:r>
            <a:endParaRPr lang="en-US" sz="1440" dirty="0"/>
          </a:p>
        </p:txBody>
      </p:sp>
      <p:sp>
        <p:nvSpPr>
          <p:cNvPr id="9" name="Text 7"/>
          <p:cNvSpPr/>
          <p:nvPr/>
        </p:nvSpPr>
        <p:spPr>
          <a:xfrm>
            <a:off x="966996" y="2393092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10" name="Text 8"/>
          <p:cNvSpPr/>
          <p:nvPr/>
        </p:nvSpPr>
        <p:spPr>
          <a:xfrm>
            <a:off x="5334846" y="2438812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需求与开发步骤</a:t>
            </a:r>
            <a:endParaRPr lang="en-US" sz="1440" dirty="0"/>
          </a:p>
        </p:txBody>
      </p:sp>
      <p:sp>
        <p:nvSpPr>
          <p:cNvPr id="11" name="Text 9"/>
          <p:cNvSpPr/>
          <p:nvPr/>
        </p:nvSpPr>
        <p:spPr>
          <a:xfrm>
            <a:off x="4781488" y="2393092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04</a:t>
            </a:r>
            <a:endParaRPr lang="en-US" sz="1440" dirty="0"/>
          </a:p>
        </p:txBody>
      </p:sp>
      <p:sp>
        <p:nvSpPr>
          <p:cNvPr id="12" name="Text 10"/>
          <p:cNvSpPr/>
          <p:nvPr/>
        </p:nvSpPr>
        <p:spPr>
          <a:xfrm>
            <a:off x="1520281" y="3067310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环境搭建</a:t>
            </a:r>
            <a:endParaRPr lang="en-US" sz="1440" dirty="0"/>
          </a:p>
        </p:txBody>
      </p:sp>
      <p:sp>
        <p:nvSpPr>
          <p:cNvPr id="13" name="Text 11"/>
          <p:cNvSpPr/>
          <p:nvPr/>
        </p:nvSpPr>
        <p:spPr>
          <a:xfrm>
            <a:off x="966924" y="3021590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05</a:t>
            </a:r>
            <a:endParaRPr lang="en-US" sz="1440" dirty="0"/>
          </a:p>
        </p:txBody>
      </p:sp>
      <p:sp>
        <p:nvSpPr>
          <p:cNvPr id="14" name="Text 12"/>
          <p:cNvSpPr/>
          <p:nvPr/>
        </p:nvSpPr>
        <p:spPr>
          <a:xfrm>
            <a:off x="5334846" y="3067310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Model层实现与测试</a:t>
            </a:r>
            <a:endParaRPr lang="en-US" sz="1440" dirty="0"/>
          </a:p>
        </p:txBody>
      </p:sp>
      <p:sp>
        <p:nvSpPr>
          <p:cNvPr id="15" name="Text 13"/>
          <p:cNvSpPr/>
          <p:nvPr/>
        </p:nvSpPr>
        <p:spPr>
          <a:xfrm>
            <a:off x="4781488" y="3021590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06</a:t>
            </a:r>
            <a:endParaRPr lang="en-US" sz="1440" dirty="0"/>
          </a:p>
        </p:txBody>
      </p:sp>
      <p:sp>
        <p:nvSpPr>
          <p:cNvPr id="16" name="Text 14"/>
          <p:cNvSpPr/>
          <p:nvPr/>
        </p:nvSpPr>
        <p:spPr>
          <a:xfrm>
            <a:off x="1520091" y="3695808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Controller层实现</a:t>
            </a:r>
            <a:endParaRPr lang="en-US" sz="1440" dirty="0"/>
          </a:p>
        </p:txBody>
      </p:sp>
      <p:sp>
        <p:nvSpPr>
          <p:cNvPr id="17" name="Text 15"/>
          <p:cNvSpPr/>
          <p:nvPr/>
        </p:nvSpPr>
        <p:spPr>
          <a:xfrm>
            <a:off x="966733" y="3650088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07</a:t>
            </a:r>
            <a:endParaRPr lang="en-US" sz="1440" dirty="0"/>
          </a:p>
        </p:txBody>
      </p:sp>
      <p:sp>
        <p:nvSpPr>
          <p:cNvPr id="18" name="Text 16"/>
          <p:cNvSpPr/>
          <p:nvPr/>
        </p:nvSpPr>
        <p:spPr>
          <a:xfrm>
            <a:off x="5334846" y="3695808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View层实现</a:t>
            </a:r>
            <a:endParaRPr lang="en-US" sz="1440" dirty="0"/>
          </a:p>
        </p:txBody>
      </p:sp>
      <p:sp>
        <p:nvSpPr>
          <p:cNvPr id="19" name="Text 17"/>
          <p:cNvSpPr/>
          <p:nvPr/>
        </p:nvSpPr>
        <p:spPr>
          <a:xfrm>
            <a:off x="4781488" y="3650088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08</a:t>
            </a:r>
            <a:endParaRPr lang="en-US" sz="1440" dirty="0"/>
          </a:p>
        </p:txBody>
      </p:sp>
      <p:sp>
        <p:nvSpPr>
          <p:cNvPr id="20" name="Text 18"/>
          <p:cNvSpPr/>
          <p:nvPr/>
        </p:nvSpPr>
        <p:spPr>
          <a:xfrm>
            <a:off x="1544634" y="4317600"/>
            <a:ext cx="3236976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Web配置与运行测试</a:t>
            </a:r>
            <a:endParaRPr lang="en-US" sz="1440" dirty="0"/>
          </a:p>
        </p:txBody>
      </p:sp>
      <p:sp>
        <p:nvSpPr>
          <p:cNvPr id="21" name="Text 19"/>
          <p:cNvSpPr/>
          <p:nvPr/>
        </p:nvSpPr>
        <p:spPr>
          <a:xfrm>
            <a:off x="966844" y="4271880"/>
            <a:ext cx="713232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304" b="1" dirty="0">
                <a:solidFill>
                  <a:srgbClr val="5196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09</a:t>
            </a:r>
            <a:endParaRPr lang="en-US" sz="144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数据表建立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>
            <a:off x="695478" y="1030470"/>
            <a:ext cx="2516103" cy="3082559"/>
          </a:xfrm>
          <a:custGeom>
            <a:avLst/>
            <a:gdLst/>
            <a:ahLst/>
            <a:cxnLst/>
            <a:rect l="l" t="t" r="r" b="b"/>
            <a:pathLst>
              <a:path w="2516103" h="3082559">
                <a:moveTo>
                  <a:pt x="314513" y="0"/>
                </a:moveTo>
                <a:moveTo>
                  <a:pt x="314513" y="0"/>
                </a:moveTo>
                <a:lnTo>
                  <a:pt x="2516103" y="0"/>
                </a:lnTo>
                <a:lnTo>
                  <a:pt x="2516103" y="2760083"/>
                </a:lnTo>
                <a:quadBezTo>
                  <a:pt x="2516103" y="3082559"/>
                  <a:pt x="2201590" y="3082559"/>
                </a:quadBezTo>
                <a:lnTo>
                  <a:pt x="0" y="3082559"/>
                </a:lnTo>
                <a:lnTo>
                  <a:pt x="0" y="322476"/>
                </a:lnTo>
                <a:quadBezTo>
                  <a:pt x="0" y="0"/>
                  <a:pt x="314513" y="0"/>
                </a:quadBezTo>
                <a:close/>
              </a:path>
            </a:pathLst>
          </a:custGeom>
          <a:solidFill>
            <a:srgbClr val="005CC5">
              <a:alpha val="10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768630" y="1164778"/>
            <a:ext cx="1362233" cy="70408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736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5" name="Text 3"/>
          <p:cNvSpPr/>
          <p:nvPr/>
        </p:nvSpPr>
        <p:spPr>
          <a:xfrm>
            <a:off x="695478" y="1672786"/>
            <a:ext cx="2377440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创建数据库</a:t>
            </a:r>
            <a:endParaRPr lang="en-US" sz="1440" dirty="0"/>
          </a:p>
        </p:txBody>
      </p:sp>
      <p:sp>
        <p:nvSpPr>
          <p:cNvPr id="6" name="Text 4"/>
          <p:cNvSpPr/>
          <p:nvPr/>
        </p:nvSpPr>
        <p:spPr>
          <a:xfrm>
            <a:off x="695478" y="2184850"/>
            <a:ext cx="2516103" cy="155448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8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在MySQL中，使用`use`命令选择或创建一个名为ssmlesson的数据库。这是数据存储和管理的基础步骤，确保后续操作都在正确的数据库环境中进行。</a:t>
            </a:r>
            <a:endParaRPr lang="en-US" sz="1440" dirty="0"/>
          </a:p>
        </p:txBody>
      </p:sp>
      <p:sp>
        <p:nvSpPr>
          <p:cNvPr id="7" name="Shape 5"/>
          <p:cNvSpPr/>
          <p:nvPr/>
        </p:nvSpPr>
        <p:spPr>
          <a:xfrm>
            <a:off x="3313949" y="1030470"/>
            <a:ext cx="2516103" cy="3082559"/>
          </a:xfrm>
          <a:custGeom>
            <a:avLst/>
            <a:gdLst/>
            <a:ahLst/>
            <a:cxnLst/>
            <a:rect l="l" t="t" r="r" b="b"/>
            <a:pathLst>
              <a:path w="2516103" h="3082559">
                <a:moveTo>
                  <a:pt x="314513" y="0"/>
                </a:moveTo>
                <a:moveTo>
                  <a:pt x="314513" y="0"/>
                </a:moveTo>
                <a:lnTo>
                  <a:pt x="2516103" y="0"/>
                </a:lnTo>
                <a:lnTo>
                  <a:pt x="2516103" y="2760083"/>
                </a:lnTo>
                <a:quadBezTo>
                  <a:pt x="2516103" y="3082559"/>
                  <a:pt x="2201590" y="3082559"/>
                </a:quadBezTo>
                <a:lnTo>
                  <a:pt x="0" y="3082559"/>
                </a:lnTo>
                <a:lnTo>
                  <a:pt x="0" y="322476"/>
                </a:lnTo>
                <a:quadBezTo>
                  <a:pt x="0" y="0"/>
                  <a:pt x="314513" y="0"/>
                </a:quadBezTo>
                <a:close/>
              </a:path>
            </a:pathLst>
          </a:custGeom>
          <a:solidFill>
            <a:srgbClr val="5196FF">
              <a:alpha val="10000"/>
            </a:srgbClr>
          </a:solidFill>
          <a:ln/>
        </p:spPr>
      </p:sp>
      <p:sp>
        <p:nvSpPr>
          <p:cNvPr id="8" name="Text 6"/>
          <p:cNvSpPr/>
          <p:nvPr/>
        </p:nvSpPr>
        <p:spPr>
          <a:xfrm>
            <a:off x="3396245" y="1164778"/>
            <a:ext cx="1104990" cy="70408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736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9" name="Text 7"/>
          <p:cNvSpPr/>
          <p:nvPr/>
        </p:nvSpPr>
        <p:spPr>
          <a:xfrm>
            <a:off x="3313949" y="1672786"/>
            <a:ext cx="2377440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建立用户表</a:t>
            </a:r>
            <a:endParaRPr lang="en-US" sz="1440" dirty="0"/>
          </a:p>
        </p:txBody>
      </p:sp>
      <p:sp>
        <p:nvSpPr>
          <p:cNvPr id="10" name="Text 8"/>
          <p:cNvSpPr/>
          <p:nvPr/>
        </p:nvSpPr>
        <p:spPr>
          <a:xfrm>
            <a:off x="3313949" y="2184850"/>
            <a:ext cx="2516103" cy="18288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8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通过`create table`语句定义一个名为user的数据表，包含id、username、password、sex和age五个字段。其中id为主键并自动递增，其他字段分别用于存储用户的用户名、密码、性别和年龄信息。</a:t>
            </a:r>
            <a:endParaRPr lang="en-US" sz="1440" dirty="0"/>
          </a:p>
        </p:txBody>
      </p:sp>
      <p:sp>
        <p:nvSpPr>
          <p:cNvPr id="11" name="Shape 9"/>
          <p:cNvSpPr/>
          <p:nvPr/>
        </p:nvSpPr>
        <p:spPr>
          <a:xfrm>
            <a:off x="5932420" y="1030470"/>
            <a:ext cx="2516103" cy="3082559"/>
          </a:xfrm>
          <a:custGeom>
            <a:avLst/>
            <a:gdLst/>
            <a:ahLst/>
            <a:cxnLst/>
            <a:rect l="l" t="t" r="r" b="b"/>
            <a:pathLst>
              <a:path w="2516103" h="3082559">
                <a:moveTo>
                  <a:pt x="314513" y="0"/>
                </a:moveTo>
                <a:moveTo>
                  <a:pt x="314513" y="0"/>
                </a:moveTo>
                <a:lnTo>
                  <a:pt x="2516103" y="0"/>
                </a:lnTo>
                <a:lnTo>
                  <a:pt x="2516103" y="2760083"/>
                </a:lnTo>
                <a:quadBezTo>
                  <a:pt x="2516103" y="3082559"/>
                  <a:pt x="2201590" y="3082559"/>
                </a:quadBezTo>
                <a:lnTo>
                  <a:pt x="0" y="3082559"/>
                </a:lnTo>
                <a:lnTo>
                  <a:pt x="0" y="322476"/>
                </a:lnTo>
                <a:quadBezTo>
                  <a:pt x="0" y="0"/>
                  <a:pt x="314513" y="0"/>
                </a:quadBezTo>
                <a:close/>
              </a:path>
            </a:pathLst>
          </a:custGeom>
          <a:solidFill>
            <a:srgbClr val="005CC5">
              <a:alpha val="10000"/>
            </a:srgbClr>
          </a:solidFill>
          <a:ln/>
        </p:spPr>
      </p:sp>
      <p:sp>
        <p:nvSpPr>
          <p:cNvPr id="12" name="Text 10"/>
          <p:cNvSpPr/>
          <p:nvPr/>
        </p:nvSpPr>
        <p:spPr>
          <a:xfrm>
            <a:off x="6005572" y="1164778"/>
            <a:ext cx="1333989" cy="70408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736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13" name="Text 11"/>
          <p:cNvSpPr/>
          <p:nvPr/>
        </p:nvSpPr>
        <p:spPr>
          <a:xfrm>
            <a:off x="5932420" y="1672786"/>
            <a:ext cx="2377440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插入记录</a:t>
            </a:r>
            <a:endParaRPr lang="en-US" sz="1440" dirty="0"/>
          </a:p>
        </p:txBody>
      </p:sp>
      <p:sp>
        <p:nvSpPr>
          <p:cNvPr id="14" name="Text 12"/>
          <p:cNvSpPr/>
          <p:nvPr/>
        </p:nvSpPr>
        <p:spPr>
          <a:xfrm>
            <a:off x="5932420" y="2184850"/>
            <a:ext cx="2516103" cy="155448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8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利用`insert into`命令向user表中添加两条记录，分别代表两个不同的用户张三和庄国强。每条记录都包含了用户的用户名、密码、性别和年龄等详细信息。</a:t>
            </a:r>
            <a:endParaRPr lang="en-US" sz="144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实体类编写</a:t>
            </a:r>
            <a:endParaRPr lang="en-US" sz="1440" dirty="0"/>
          </a:p>
        </p:txBody>
      </p:sp>
      <p:pic>
        <p:nvPicPr>
          <p:cNvPr id="3" name="Image 0" descr="https://sgw-dx.xf-yun.com/api/v1/sparkdesk/_1735545347624ba867b4e4eaa467caeca515b5ce2425c.jpg?authorization=c2ltcGxlLWp3dCBhaz1zcGFya2Rlc2s4MDAwMDAwMDAwMDE7ZXhwPTMzMTIzNDUzNDc7YWxnbz1obWFjLXNoYTI1NjtzaWc9L015RnF0WVJ4eU93VXliZ0c2SVl5bUcxR0duVVQrLzY1UXRtZDNDMEQ0ST0=&amp;x_location=7YfmxI7B7uKO7jlRxIftd60Zg5D=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05361" y="2984626"/>
            <a:ext cx="2516140" cy="141532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55940" y="954523"/>
            <a:ext cx="2614983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创建实体类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3247889" y="1500390"/>
            <a:ext cx="2614983" cy="171907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User类包含以下属性：private Integer id; // 用户id, private String username; // 用户名, private String password; // 密码, private String sex; // 性别, private Integer age; // 年龄。这些属性用于存储用户的基本信息。</a:t>
            </a:r>
            <a:endParaRPr lang="en-US" sz="1440" dirty="0"/>
          </a:p>
        </p:txBody>
      </p:sp>
      <p:pic>
        <p:nvPicPr>
          <p:cNvPr id="6" name="Image 1" descr="https://sgw-dx.xf-yun.com/api/v1/sparkdesk/_17355453507636700a4a45fcb458588c642116fd190ad.jpg?authorization=c2ltcGxlLWp3dCBhaz1zcGFya2Rlc2s4MDAwMDAwMDAwMDE7ZXhwPTMzMTIzNDUzNTA7YWxnbz1obWFjLXNoYTI1NjtzaWc9VWNBQXNDelRuOU03dVJxTkFma3YrbHFJeHpEYm9XRXJCN3hqRFp6aGN1UT0=&amp;x_location=7YfmxI7B7uKO7jlRxIftd60Zg5D="/>
          <p:cNvPicPr>
            <a:picLocks noChangeAspect="1"/>
          </p:cNvPicPr>
          <p:nvPr/>
        </p:nvPicPr>
        <p:blipFill>
          <a:blip r:embed="rId5"/>
          <a:srcRect l="154" r="154"/>
          <a:stretch/>
        </p:blipFill>
        <p:spPr>
          <a:xfrm>
            <a:off x="3297311" y="2984626"/>
            <a:ext cx="2516140" cy="1415329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247889" y="954523"/>
            <a:ext cx="2614983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定义属性</a:t>
            </a: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6031158" y="1500390"/>
            <a:ext cx="2656902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为每个属性提供getter和setter方法，以便我们可以获取和修改这些属性的值。同时，重写toString方法，以便更方便地测试和查看对象信息。</a:t>
            </a:r>
            <a:endParaRPr lang="en-US" sz="1440" dirty="0"/>
          </a:p>
        </p:txBody>
      </p:sp>
      <p:pic>
        <p:nvPicPr>
          <p:cNvPr id="9" name="Image 2" descr="https://sgw-dx.xf-yun.com/api/v1/sparkdesk/_173554535354622d9b6f8a120474d80678ed5bea1dbc0.jpg?authorization=c2ltcGxlLWp3dCBhaz1zcGFya2Rlc2s4MDAwMDAwMDAwMDE7ZXhwPTMzMTIzNDUzNTM7YWxnbz1obWFjLXNoYTI1NjtzaWc9ekxmN0YwWnRFMkJ3Rlc2RG5TRU5oTXF0U25pWlhZRjlyT01LenhSMkQ1OD0=&amp;x_location=7YfmxI7B7uKO7jlRxIftd60Zg5D="/>
          <p:cNvPicPr>
            <a:picLocks noChangeAspect="1"/>
          </p:cNvPicPr>
          <p:nvPr/>
        </p:nvPicPr>
        <p:blipFill>
          <a:blip r:embed="rId6"/>
          <a:srcRect l="154" r="154"/>
          <a:stretch/>
        </p:blipFill>
        <p:spPr>
          <a:xfrm>
            <a:off x="6101539" y="2984626"/>
            <a:ext cx="2516140" cy="1415329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031158" y="954523"/>
            <a:ext cx="2656902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提供getter和setter方法</a:t>
            </a:r>
            <a:endParaRPr lang="en-US" sz="1440" dirty="0"/>
          </a:p>
        </p:txBody>
      </p:sp>
      <p:sp>
        <p:nvSpPr>
          <p:cNvPr id="11" name="Text 6"/>
          <p:cNvSpPr/>
          <p:nvPr/>
        </p:nvSpPr>
        <p:spPr>
          <a:xfrm>
            <a:off x="455940" y="1500390"/>
            <a:ext cx="2614983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在src/main/java目录下创建一个新的包，例如cn.edu.jcet.model，并在该包下新建一个名为User.java的类。这个类将作为我们的实体类，用于表示用户信息。</a:t>
            </a:r>
            <a:endParaRPr lang="en-US" sz="144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Mapper层DAO类编写</a:t>
            </a:r>
            <a:endParaRPr lang="en-US" sz="1440" dirty="0"/>
          </a:p>
        </p:txBody>
      </p:sp>
      <p:pic>
        <p:nvPicPr>
          <p:cNvPr id="3" name="Image 0" descr="https://sgw-dx.xf-yun.com/api/v1/sparkdesk/_1735545335516ec26ee6b07d74a21892444df547519a6.jpg?authorization=c2ltcGxlLWp3dCBhaz1zcGFya2Rlc2s4MDAwMDAwMDAwMDE7ZXhwPTMzMTIzNDUzMzU7YWxnbz1obWFjLXNoYTI1NjtzaWc9V3QrNk1QV0dhWUxRVHBNa3llbGVsam9qeEM3NjJhRlR0czBPNTdxWWZOVT0=&amp;x_location=7YfmxI7B7uKO7jlRxIftd60Zg5D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372" y="1088132"/>
            <a:ext cx="2283193" cy="128269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86384" y="2446016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接口定义与位置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822960" y="2773736"/>
            <a:ext cx="2414016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在`cn.edu.jcet.mapper`包下新建的`UserDAO.java`接口，是Mapper层的核心，它定义了与用户数据操作相关的一系列方法，为数据访问提供了标准化的接口。</a:t>
            </a:r>
            <a:endParaRPr lang="en-US" sz="1440" dirty="0"/>
          </a:p>
        </p:txBody>
      </p:sp>
      <p:pic>
        <p:nvPicPr>
          <p:cNvPr id="6" name="Image 1" descr="https://sgw-dx.xf-yun.com/api/v1/sparkdesk/_1735545339058138ad165eb8246a5861887c7a0acff33.jpg?authorization=c2ltcGxlLWp3dCBhaz1zcGFya2Rlc2s4MDAwMDAwMDAwMDE7ZXhwPTMzMTIzNDUzMzk7YWxnbz1obWFjLXNoYTI1NjtzaWc9UEkzbTdxL0NyeC9CcVR1YjBXNFB1dUNrdUIzUnhIcTlhTGJRRjNnN2pOUT0=&amp;x_location=7YfmxI7B7uKO7jlRxIftd60Zg5D=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6980" y="1088132"/>
            <a:ext cx="2283193" cy="128269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328416" y="2446016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方法功能概述</a:t>
            </a: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3401568" y="2773736"/>
            <a:ext cx="2414016" cy="14996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`UserDAO`接口中包含四个主要方法：`selectLogin`用于用户登录查询，`selectAllUser`用于查询全部用户信息，`addUser`和`updateUser`分别用于新增和更新用户信息。</a:t>
            </a:r>
            <a:endParaRPr lang="en-US" sz="1440" dirty="0"/>
          </a:p>
        </p:txBody>
      </p:sp>
      <p:pic>
        <p:nvPicPr>
          <p:cNvPr id="9" name="Image 2" descr="https://sgw-dx.xf-yun.com/api/v1/sparkdesk/_17355453418428088af9ce86f4d2d8c8bc167e8672124.jpg?authorization=c2ltcGxlLWp3dCBhaz1zcGFya2Rlc2s4MDAwMDAwMDAwMDE7ZXhwPTMzMTIzNDUzNDE7YWxnbz1obWFjLXNoYTI1NjtzaWc9SlROdWU1cjhXK2xLanF5WXoySHFnTW9vWkEyelFWZHNoWUhHM29CUlhvRT0=&amp;x_location=7YfmxI7B7uKO7jlRxIftd60Zg5D=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9012" y="1088132"/>
            <a:ext cx="2283193" cy="1282693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870448" y="2447488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数据操作抽象化</a:t>
            </a:r>
            <a:endParaRPr lang="en-US" sz="1440" dirty="0"/>
          </a:p>
        </p:txBody>
      </p:sp>
      <p:sp>
        <p:nvSpPr>
          <p:cNvPr id="11" name="Text 6"/>
          <p:cNvSpPr/>
          <p:nvPr/>
        </p:nvSpPr>
        <p:spPr>
          <a:xfrm>
            <a:off x="5943600" y="2775208"/>
            <a:ext cx="2414016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通过定义`UserDAO`接口，将具体的数据操作逻辑抽象化，使得上层业务逻辑与底层数据访问解耦，提高了代码的可维护性和扩展性。</a:t>
            </a:r>
            <a:endParaRPr lang="en-US" sz="144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Mapper层DAO类测试</a:t>
            </a:r>
            <a:endParaRPr lang="en-US" sz="1440" dirty="0"/>
          </a:p>
        </p:txBody>
      </p:sp>
      <p:pic>
        <p:nvPicPr>
          <p:cNvPr id="3" name="Image 0" descr="https://sgw-dx.xf-yun.com/api/v1/sparkdesk/_17355453636357185f79f7c594fd6a5f6f2d88d8933c1.jpg?authorization=c2ltcGxlLWp3dCBhaz1zcGFya2Rlc2s4MDAwMDAwMDAwMDE7ZXhwPTMzMTIzNDUzNjM7YWxnbz1obWFjLXNoYTI1NjtzaWc9ODVDSEtHN2ZuZzcwYVVoZUVVSEViKzdHMTNtd0JFY2lFZmoveXY3MjJVST0=&amp;x_location=7YfmxI7B7uKO7jlRxIftd60Zg5D=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05361" y="2984626"/>
            <a:ext cx="2516140" cy="141532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55940" y="954523"/>
            <a:ext cx="2614983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创建测试目录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3247889" y="1500390"/>
            <a:ext cx="2614983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在`test/java`目录下新建包`cn.edu.jcet.mapper`，在该包下新建一个名为`UserDAOTest`的测试类，用于测试Mapper层DAO类的功能。</a:t>
            </a:r>
            <a:endParaRPr lang="en-US" sz="1440" dirty="0"/>
          </a:p>
        </p:txBody>
      </p:sp>
      <p:pic>
        <p:nvPicPr>
          <p:cNvPr id="6" name="Image 1" descr="https://sgw-dx.xf-yun.com/api/v1/sparkdesk/_173554536766178d066f4662c46ff841043908cb9fe93.jpg?authorization=c2ltcGxlLWp3dCBhaz1zcGFya2Rlc2s4MDAwMDAwMDAwMDE7ZXhwPTMzMTIzNDUzNjc7YWxnbz1obWFjLXNoYTI1NjtzaWc9eGlKV0hFL0pEQlpDbmRHaDlJc3c3US9LWTV1TzA3ODUxVG1FZGpteXZHST0=&amp;x_location=7YfmxI7B7uKO7jlRxIftd60Zg5D="/>
          <p:cNvPicPr>
            <a:picLocks noChangeAspect="1"/>
          </p:cNvPicPr>
          <p:nvPr/>
        </p:nvPicPr>
        <p:blipFill>
          <a:blip r:embed="rId5"/>
          <a:srcRect l="154" r="154"/>
          <a:stretch/>
        </p:blipFill>
        <p:spPr>
          <a:xfrm>
            <a:off x="3297311" y="2984626"/>
            <a:ext cx="2516140" cy="1415329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247889" y="954523"/>
            <a:ext cx="2614983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编写测试类</a:t>
            </a: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6031158" y="1500390"/>
            <a:ext cx="2656902" cy="14996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确保MyBatis配置文件（如`mybatis-config.xml`）正确配置，并且数据库连接信息准确无误后，运行`UserDAOTest`类的`main`方法，观察控制台输出以验证Mapper层DAO类的功能是否正常工作。</a:t>
            </a:r>
            <a:endParaRPr lang="en-US" sz="1440" dirty="0"/>
          </a:p>
        </p:txBody>
      </p:sp>
      <p:pic>
        <p:nvPicPr>
          <p:cNvPr id="9" name="Image 2" descr="https://sgw-dx.xf-yun.com/api/v1/sparkdesk/_17355453704673506522e2f1c436b8c004b85a9e4af9d.jpg?authorization=c2ltcGxlLWp3dCBhaz1zcGFya2Rlc2s4MDAwMDAwMDAwMDE7ZXhwPTMzMTIzNDUzNzA7YWxnbz1obWFjLXNoYTI1NjtzaWc9c1JFdGduOFAwUnlNdHo4NjFidk1ZYThzYk50OTFKZFF1WnpsQlA2eEN0bz0=&amp;x_location=7YfmxI7B7uKO7jlRxIftd60Zg5D="/>
          <p:cNvPicPr>
            <a:picLocks noChangeAspect="1"/>
          </p:cNvPicPr>
          <p:nvPr/>
        </p:nvPicPr>
        <p:blipFill>
          <a:blip r:embed="rId6"/>
          <a:srcRect l="154" r="154"/>
          <a:stretch/>
        </p:blipFill>
        <p:spPr>
          <a:xfrm>
            <a:off x="6101539" y="2984626"/>
            <a:ext cx="2516140" cy="1415329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031158" y="954523"/>
            <a:ext cx="2656902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运行测试</a:t>
            </a:r>
            <a:endParaRPr lang="en-US" sz="1440" dirty="0"/>
          </a:p>
        </p:txBody>
      </p:sp>
      <p:sp>
        <p:nvSpPr>
          <p:cNvPr id="11" name="Text 6"/>
          <p:cNvSpPr/>
          <p:nvPr/>
        </p:nvSpPr>
        <p:spPr>
          <a:xfrm>
            <a:off x="455940" y="1500390"/>
            <a:ext cx="2614983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在项目的`src`目录下，新建`testjava`和`test/resources`目录，为Mapper层DAO类的测试提供必要的环境。</a:t>
            </a:r>
            <a:endParaRPr lang="en-US" sz="144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业务层实现</a:t>
            </a:r>
            <a:endParaRPr lang="en-US" sz="1440" dirty="0"/>
          </a:p>
        </p:txBody>
      </p:sp>
      <p:pic>
        <p:nvPicPr>
          <p:cNvPr id="3" name="Image 0" descr="https://sgw-dx.xf-yun.com/api/v1/sparkdesk/_17355453894153999e8cf40c948a78a692767d7e40515.jpg?authorization=c2ltcGxlLWp3dCBhaz1zcGFya2Rlc2s4MDAwMDAwMDAwMDE7ZXhwPTMzMTIzNDUzODk7YWxnbz1obWFjLXNoYTI1NjtzaWc9WEJoVWRDWTFZWnRUSnRwZWdBN0hJaG5MY2I2V3kzc1Q4bjJ4N1k3YUNaVT0=&amp;x_location=7YfmxI7B7uKO7jlRxIftd60Zg5D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372" y="1088132"/>
            <a:ext cx="2283193" cy="128269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86384" y="2446016"/>
            <a:ext cx="2487168" cy="42976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创建UserService接口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822960" y="2773736"/>
            <a:ext cx="2414016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在cn.edu.jcet.service包下新建UserService.java文件，定义用户登录、查询所有用户和新增用户的方法，为业务层提供统一的服务接口。</a:t>
            </a:r>
            <a:endParaRPr lang="en-US" sz="1440" dirty="0"/>
          </a:p>
        </p:txBody>
      </p:sp>
      <p:pic>
        <p:nvPicPr>
          <p:cNvPr id="6" name="Image 1" descr="https://sgw-dx.xf-yun.com/api/v1/sparkdesk/_173554539215204a3e453a53f4709b36b16de33ce7ff7.jpg?authorization=c2ltcGxlLWp3dCBhaz1zcGFya2Rlc2s4MDAwMDAwMDAwMDE7ZXhwPTMzMTIzNDUzOTI7YWxnbz1obWFjLXNoYTI1NjtzaWc9UVhneFMrSWRDZHhpYXovTnBiUkk1dnVDbCtZRXpzU1R4SDV0NXlCZGNOWT0=&amp;x_location=7YfmxI7B7uKO7jlRxIftd60Zg5D=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6980" y="1088132"/>
            <a:ext cx="2283193" cy="128269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328416" y="2446016"/>
            <a:ext cx="2487168" cy="42976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实现UserService接口</a:t>
            </a: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3401568" y="2773736"/>
            <a:ext cx="2414016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在cn.edu.jcet.service.impl包下新建UserServiceImpl.java类文件，通过注入UserDAO依赖，实现UserService接口中的方法，完成具体的业务逻辑处理。</a:t>
            </a:r>
            <a:endParaRPr lang="en-US" sz="1440" dirty="0"/>
          </a:p>
        </p:txBody>
      </p:sp>
      <p:pic>
        <p:nvPicPr>
          <p:cNvPr id="9" name="Image 2" descr="https://sgw-dx.xf-yun.com/api/v1/sparkdesk/_1735545394840ac990c46f90d4a139966ec14eaa114e9.jpg?authorization=c2ltcGxlLWp3dCBhaz1zcGFya2Rlc2s4MDAwMDAwMDAwMDE7ZXhwPTMzMTIzNDUzOTQ7YWxnbz1obWFjLXNoYTI1NjtzaWc9N3FYdU1DcllPSFZDSEtIM0FxVkZ3TmJIRmxPYVMzM294VWMwc2ZQZUFzTT0=&amp;x_location=7YfmxI7B7uKO7jlRxIftd60Zg5D=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9012" y="1088132"/>
            <a:ext cx="2283193" cy="1282693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750172" y="2447488"/>
            <a:ext cx="2766194" cy="42976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配置Spring和MyBatis整合</a:t>
            </a:r>
            <a:endParaRPr lang="en-US" sz="1440" dirty="0"/>
          </a:p>
        </p:txBody>
      </p:sp>
      <p:sp>
        <p:nvSpPr>
          <p:cNvPr id="11" name="Text 6"/>
          <p:cNvSpPr/>
          <p:nvPr/>
        </p:nvSpPr>
        <p:spPr>
          <a:xfrm>
            <a:off x="5943600" y="2775208"/>
            <a:ext cx="2414016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在Spring配置文件中添加对MyBatis的支持，并配置数据源、事务管理器等，确保业务层与数据访问层的无缝集成，提高开发效率和代码可维护性。</a:t>
            </a:r>
            <a:endParaRPr lang="en-US" sz="144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Spring与MyBatis整合配置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>
            <a:off x="4125591" y="1645920"/>
            <a:ext cx="174439" cy="0"/>
          </a:xfrm>
          <a:custGeom>
            <a:avLst/>
            <a:gdLst/>
            <a:ahLst/>
            <a:cxnLst/>
            <a:rect l="l" t="t" r="r" b="b"/>
            <a:pathLst>
              <a:path w="174439">
                <a:moveTo>
                  <a:pt x="174439" y="0"/>
                </a:moveTo>
                <a:moveTo>
                  <a:pt x="174439" y="0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none"/>
            <a:tailEnd type="arrow"/>
          </a:ln>
        </p:spPr>
      </p:sp>
      <p:sp>
        <p:nvSpPr>
          <p:cNvPr id="4" name="Shape 2"/>
          <p:cNvSpPr/>
          <p:nvPr/>
        </p:nvSpPr>
        <p:spPr>
          <a:xfrm>
            <a:off x="5024592" y="2752344"/>
            <a:ext cx="177670" cy="0"/>
          </a:xfrm>
          <a:custGeom>
            <a:avLst/>
            <a:gdLst/>
            <a:ahLst/>
            <a:cxnLst/>
            <a:rect l="l" t="t" r="r" b="b"/>
            <a:pathLst>
              <a:path w="177670">
                <a:moveTo>
                  <a:pt x="0" y="0"/>
                </a:moveTo>
                <a:moveTo>
                  <a:pt x="0" y="0"/>
                </a:moveTo>
                <a:lnTo>
                  <a:pt x="177670" y="0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none"/>
            <a:tailEnd type="arrow"/>
          </a:ln>
        </p:spPr>
      </p:sp>
      <p:sp>
        <p:nvSpPr>
          <p:cNvPr id="5" name="Shape 3"/>
          <p:cNvSpPr/>
          <p:nvPr/>
        </p:nvSpPr>
        <p:spPr>
          <a:xfrm>
            <a:off x="4118004" y="3799332"/>
            <a:ext cx="175088" cy="0"/>
          </a:xfrm>
          <a:custGeom>
            <a:avLst/>
            <a:gdLst/>
            <a:ahLst/>
            <a:cxnLst/>
            <a:rect l="l" t="t" r="r" b="b"/>
            <a:pathLst>
              <a:path w="175088">
                <a:moveTo>
                  <a:pt x="175088" y="0"/>
                </a:moveTo>
                <a:moveTo>
                  <a:pt x="175088" y="0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none"/>
            <a:tailEnd type="arrow"/>
          </a:ln>
        </p:spPr>
      </p:sp>
      <p:sp>
        <p:nvSpPr>
          <p:cNvPr id="6" name="Text 4"/>
          <p:cNvSpPr/>
          <p:nvPr/>
        </p:nvSpPr>
        <p:spPr>
          <a:xfrm>
            <a:off x="4287407" y="1280160"/>
            <a:ext cx="745435" cy="70408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736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7" name="Text 5"/>
          <p:cNvSpPr/>
          <p:nvPr/>
        </p:nvSpPr>
        <p:spPr>
          <a:xfrm>
            <a:off x="4287407" y="3429000"/>
            <a:ext cx="745435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8" name="Text 6"/>
          <p:cNvSpPr/>
          <p:nvPr/>
        </p:nvSpPr>
        <p:spPr>
          <a:xfrm>
            <a:off x="4278263" y="2423160"/>
            <a:ext cx="745435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9" name="Text 7"/>
          <p:cNvSpPr/>
          <p:nvPr/>
        </p:nvSpPr>
        <p:spPr>
          <a:xfrm>
            <a:off x="890230" y="1280160"/>
            <a:ext cx="3108960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创建MyBatis配置文件</a:t>
            </a:r>
            <a:endParaRPr lang="en-US" sz="1440" dirty="0"/>
          </a:p>
        </p:txBody>
      </p:sp>
      <p:sp>
        <p:nvSpPr>
          <p:cNvPr id="10" name="Text 8"/>
          <p:cNvSpPr/>
          <p:nvPr/>
        </p:nvSpPr>
        <p:spPr>
          <a:xfrm>
            <a:off x="890230" y="1639519"/>
            <a:ext cx="3108960" cy="10241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在`src/main/resources`目录下新建一个名为`mybatis-config.xml`的文件，配置数据库连接信息和SqlSessionFactory，以及自动扫描加载Sql映射文件/接口。</a:t>
            </a:r>
            <a:endParaRPr lang="en-US" sz="1440" dirty="0"/>
          </a:p>
        </p:txBody>
      </p:sp>
      <p:sp>
        <p:nvSpPr>
          <p:cNvPr id="11" name="Text 9"/>
          <p:cNvSpPr/>
          <p:nvPr/>
        </p:nvSpPr>
        <p:spPr>
          <a:xfrm>
            <a:off x="5235854" y="2039112"/>
            <a:ext cx="3108960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配置Spring核心监听器</a:t>
            </a:r>
            <a:endParaRPr lang="en-US" sz="1440" dirty="0"/>
          </a:p>
        </p:txBody>
      </p:sp>
      <p:sp>
        <p:nvSpPr>
          <p:cNvPr id="12" name="Text 10"/>
          <p:cNvSpPr/>
          <p:nvPr/>
        </p:nvSpPr>
        <p:spPr>
          <a:xfrm>
            <a:off x="5236250" y="2441448"/>
            <a:ext cx="3108960" cy="10241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在`web.xml`中添加Spring的核心监听器配置，指定Spring的配置文件位置，使得Spring容器能够启动并管理应用程序的生命周期。</a:t>
            </a:r>
            <a:endParaRPr lang="en-US" sz="1440" dirty="0"/>
          </a:p>
        </p:txBody>
      </p:sp>
      <p:sp>
        <p:nvSpPr>
          <p:cNvPr id="13" name="Text 11"/>
          <p:cNvSpPr/>
          <p:nvPr/>
        </p:nvSpPr>
        <p:spPr>
          <a:xfrm>
            <a:off x="890230" y="2761488"/>
            <a:ext cx="3108960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定义Spring MVC前端控制器</a:t>
            </a:r>
            <a:endParaRPr lang="en-US" sz="1440" dirty="0"/>
          </a:p>
        </p:txBody>
      </p:sp>
      <p:sp>
        <p:nvSpPr>
          <p:cNvPr id="14" name="Text 12"/>
          <p:cNvSpPr/>
          <p:nvPr/>
        </p:nvSpPr>
        <p:spPr>
          <a:xfrm>
            <a:off x="890230" y="3163824"/>
            <a:ext cx="3108960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在`web.xml`中添加Spring MVC前端控制器的配置，包括DispatcherServlet的定义和映射，用于处理HTTP请求并将其转发给相应的处理器。</a:t>
            </a:r>
            <a:endParaRPr lang="en-US" sz="1440" dirty="0"/>
          </a:p>
        </p:txBody>
      </p:sp>
      <p:pic>
        <p:nvPicPr>
          <p:cNvPr id="15" name="Image 0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5111" y="1182319"/>
            <a:ext cx="914400" cy="914400"/>
          </a:xfrm>
          <a:prstGeom prst="rect">
            <a:avLst/>
          </a:prstGeom>
        </p:spPr>
      </p:pic>
      <p:pic>
        <p:nvPicPr>
          <p:cNvPr id="1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5111" y="2304288"/>
            <a:ext cx="914400" cy="914400"/>
          </a:xfrm>
          <a:prstGeom prst="rect">
            <a:avLst/>
          </a:prstGeom>
        </p:spPr>
      </p:pic>
      <p:pic>
        <p:nvPicPr>
          <p:cNvPr id="17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5111" y="3310128"/>
            <a:ext cx="9144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业务层测试</a:t>
            </a:r>
            <a:endParaRPr lang="en-US" sz="1440" dirty="0"/>
          </a:p>
        </p:txBody>
      </p:sp>
      <p:pic>
        <p:nvPicPr>
          <p:cNvPr id="3" name="Image 0" descr="https://sgw-dx.xf-yun.com/api/v1/sparkdesk/_1735545394136d8d1b3c6645c4fb0bc24e9b3f1c5b504.jpg?authorization=c2ltcGxlLWp3dCBhaz1zcGFya2Rlc2s4MDAwMDAwMDAwMDE7ZXhwPTMzMTIzNDUzOTQ7YWxnbz1obWFjLXNoYTI1NjtzaWc9M0c5dWJnS0J4andYTHFGeWxwTGlvYVRIeUNCb3ZkNXlmVUJWcnhsbkpsVT0=&amp;x_location=7YfmxI7B7uKO7jlRxIftd60Zg5D=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05361" y="2984626"/>
            <a:ext cx="2516140" cy="141532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55940" y="954523"/>
            <a:ext cx="2614983" cy="7132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配置Spring和MyBatis整合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3247889" y="1500390"/>
            <a:ext cx="2614983" cy="171907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在`src/test/java`目录下创建`SpringMybatisTest`测试类，并使用JUnit框架进行单元测试，可以有效地模拟实际运行环境。利用`@Autowired`注解将`UserService`接口的实现类注入到测试类中，为测试用户登录和查询功能做准备。</a:t>
            </a:r>
            <a:endParaRPr lang="en-US" sz="1440" dirty="0"/>
          </a:p>
        </p:txBody>
      </p:sp>
      <p:pic>
        <p:nvPicPr>
          <p:cNvPr id="6" name="Image 1" descr="https://sgw-dx.xf-yun.com/api/v1/sparkdesk/_1735545396949361aa839dea547bcbaf83a31766f26a2.jpg?authorization=c2ltcGxlLWp3dCBhaz1zcGFya2Rlc2s4MDAwMDAwMDAwMDE7ZXhwPTMzMTIzNDUzOTY7YWxnbz1obWFjLXNoYTI1NjtzaWc9THdlZHJGVk5ISnlGS3M2Tkp2eG1kaUhzT2d3N3kzSWJ0a1I0RDVjajNBQT0=&amp;x_location=7YfmxI7B7uKO7jlRxIftd60Zg5D="/>
          <p:cNvPicPr>
            <a:picLocks noChangeAspect="1"/>
          </p:cNvPicPr>
          <p:nvPr/>
        </p:nvPicPr>
        <p:blipFill>
          <a:blip r:embed="rId5"/>
          <a:srcRect l="154" r="154"/>
          <a:stretch/>
        </p:blipFill>
        <p:spPr>
          <a:xfrm>
            <a:off x="3297311" y="2984626"/>
            <a:ext cx="2516140" cy="1415329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247889" y="954523"/>
            <a:ext cx="2614983" cy="7132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编写测试类与注入UserService</a:t>
            </a: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6031158" y="1500390"/>
            <a:ext cx="2656902" cy="171907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在`SpringMybatisTest`类中编写`testLogin()`和`testSelectAllUser()`方法，分别用于测试用户登录和查询所有用户的功能。执行这些测试方法后，通过观察控制台输出来确认测试是否成功，从而验证业务逻辑的正确性。</a:t>
            </a:r>
            <a:endParaRPr lang="en-US" sz="1440" dirty="0"/>
          </a:p>
        </p:txBody>
      </p:sp>
      <p:pic>
        <p:nvPicPr>
          <p:cNvPr id="9" name="Image 2" descr="https://sgw-dx.xf-yun.com/api/v1/sparkdesk/_1735545400067d3d984f497254e39b4c29c8ff801a322.jpg?authorization=c2ltcGxlLWp3dCBhaz1zcGFya2Rlc2s4MDAwMDAwMDAwMDE7ZXhwPTMzMTIzNDU0MDA7YWxnbz1obWFjLXNoYTI1NjtzaWc9QXJVRldNNThHS2JWQm8veElZOC9QNHlnMkd3c0RORUNDbjFHajM5L1hKYz0=&amp;x_location=7YfmxI7B7uKO7jlRxIftd60Zg5D="/>
          <p:cNvPicPr>
            <a:picLocks noChangeAspect="1"/>
          </p:cNvPicPr>
          <p:nvPr/>
        </p:nvPicPr>
        <p:blipFill>
          <a:blip r:embed="rId6"/>
          <a:srcRect l="154" r="154"/>
          <a:stretch/>
        </p:blipFill>
        <p:spPr>
          <a:xfrm>
            <a:off x="6101539" y="2984626"/>
            <a:ext cx="2516140" cy="1415329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031158" y="954523"/>
            <a:ext cx="2656902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执行测试方法与结果验证</a:t>
            </a:r>
            <a:endParaRPr lang="en-US" sz="1440" dirty="0"/>
          </a:p>
        </p:txBody>
      </p:sp>
      <p:sp>
        <p:nvSpPr>
          <p:cNvPr id="11" name="Text 6"/>
          <p:cNvSpPr/>
          <p:nvPr/>
        </p:nvSpPr>
        <p:spPr>
          <a:xfrm>
            <a:off x="455940" y="1500390"/>
            <a:ext cx="2614983" cy="14996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在业务层测试的初始阶段，确保MyBatis的配置文件正确无误是关键步骤。此外，需要验证Spring框架能够成功管理MyBatis的SqlSessionFactory，为后续的数据库操作提供支持。</a:t>
            </a:r>
            <a:endParaRPr lang="en-US" sz="144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07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Controller层实现</a:t>
            </a:r>
            <a:endParaRPr lang="en-US" sz="144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定义UserController</a:t>
            </a:r>
            <a:endParaRPr lang="en-US" sz="1440" dirty="0"/>
          </a:p>
        </p:txBody>
      </p:sp>
      <p:pic>
        <p:nvPicPr>
          <p:cNvPr id="3" name="Image 0" descr="https://sgw-dx.xf-yun.com/api/v1/sparkdesk/_17355454237227d90b11392ee44279a1a5ad23f834181.jpg?authorization=c2ltcGxlLWp3dCBhaz1zcGFya2Rlc2s4MDAwMDAwMDAwMDE7ZXhwPTMzMTIzNDU0MjM7YWxnbz1obWFjLXNoYTI1NjtzaWc9UkhLVm1ZT0ltRURQc1UwaEI3eFRaWVN4V2FCSVpCeUZRNmUyaXk0MktDMD0=&amp;x_location=7YfmxI7B7uKO7jlRxIftd60Zg5D=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05361" y="2984626"/>
            <a:ext cx="2516140" cy="141532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55940" y="954523"/>
            <a:ext cx="2614983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UserController类概述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3247889" y="1500390"/>
            <a:ext cx="2614983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UserController类中使用@Autowired注解自动注入UserService服务，该服务负责处理与用户相关的业务逻辑，如登录验证、用户信息更新等。</a:t>
            </a:r>
            <a:endParaRPr lang="en-US" sz="1440" dirty="0"/>
          </a:p>
        </p:txBody>
      </p:sp>
      <p:pic>
        <p:nvPicPr>
          <p:cNvPr id="6" name="Image 1" descr="https://sgw-dx.xf-yun.com/api/v1/sparkdesk/_1735545426491ee24de25acfc408d8dc63e909f88b440.jpg?authorization=c2ltcGxlLWp3dCBhaz1zcGFya2Rlc2s4MDAwMDAwMDAwMDE7ZXhwPTMzMTIzNDU0MjY7YWxnbz1obWFjLXNoYTI1NjtzaWc9WS9wRVUzemxNaVZMYiszcDZOaE10clkyT0k1U1lqM1FuNXRZdjgwdmg2bz0=&amp;x_location=7YfmxI7B7uKO7jlRxIftd60Zg5D="/>
          <p:cNvPicPr>
            <a:picLocks noChangeAspect="1"/>
          </p:cNvPicPr>
          <p:nvPr/>
        </p:nvPicPr>
        <p:blipFill>
          <a:blip r:embed="rId5"/>
          <a:srcRect l="154" r="154"/>
          <a:stretch/>
        </p:blipFill>
        <p:spPr>
          <a:xfrm>
            <a:off x="3297311" y="2984626"/>
            <a:ext cx="2516140" cy="1415329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247889" y="954523"/>
            <a:ext cx="2614983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自动注入UserService</a:t>
            </a: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6031158" y="1500390"/>
            <a:ext cx="2656902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UserController类定义了多个请求映射方法，包括login、updateUser和deleteUser，分别对应处理用户的登录、信息更新和删除请求，确保用户数据的正确处理。</a:t>
            </a:r>
            <a:endParaRPr lang="en-US" sz="1440" dirty="0"/>
          </a:p>
        </p:txBody>
      </p:sp>
      <p:pic>
        <p:nvPicPr>
          <p:cNvPr id="9" name="Image 2" descr="https://sgw-dx.xf-yun.com/api/v1/sparkdesk/_1735545429718cd67b1de6f5949ec98c94f6f12e06048.jpg?authorization=c2ltcGxlLWp3dCBhaz1zcGFya2Rlc2s4MDAwMDAwMDAwMDE7ZXhwPTMzMTIzNDU0Mjk7YWxnbz1obWFjLXNoYTI1NjtzaWc9bHJRc05RUCtER1JOdWZ1RjMwbVl3dFBxVmM2YmVObXdubTA2YXUwRGlOdz0=&amp;x_location=7YfmxI7B7uKO7jlRxIftd60Zg5D="/>
          <p:cNvPicPr>
            <a:picLocks noChangeAspect="1"/>
          </p:cNvPicPr>
          <p:nvPr/>
        </p:nvPicPr>
        <p:blipFill>
          <a:blip r:embed="rId6"/>
          <a:srcRect l="154" r="154"/>
          <a:stretch/>
        </p:blipFill>
        <p:spPr>
          <a:xfrm>
            <a:off x="6101539" y="2984626"/>
            <a:ext cx="2516140" cy="1415329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031158" y="954523"/>
            <a:ext cx="2656902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请求映射方法</a:t>
            </a:r>
            <a:endParaRPr lang="en-US" sz="1440" dirty="0"/>
          </a:p>
        </p:txBody>
      </p:sp>
      <p:sp>
        <p:nvSpPr>
          <p:cNvPr id="11" name="Text 6"/>
          <p:cNvSpPr/>
          <p:nvPr/>
        </p:nvSpPr>
        <p:spPr>
          <a:xfrm>
            <a:off x="455940" y="1500390"/>
            <a:ext cx="2614983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UserController类是Spring框架中用于处理用户请求的控制器，通过注解@Controller标识，负责接收和响应用户的登录、更新和删除操作。</a:t>
            </a:r>
            <a:endParaRPr lang="en-US" sz="144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处理用户请求方法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>
            <a:off x="5510252" y="2264253"/>
            <a:ext cx="2689524" cy="445315"/>
          </a:xfrm>
          <a:custGeom>
            <a:avLst/>
            <a:gdLst/>
            <a:ahLst/>
            <a:cxnLst/>
            <a:rect l="l" t="t" r="r" b="b"/>
            <a:pathLst>
              <a:path w="2689524" h="445315">
                <a:moveTo>
                  <a:pt x="0" y="0"/>
                </a:moveTo>
                <a:moveTo>
                  <a:pt x="0" y="0"/>
                </a:moveTo>
                <a:lnTo>
                  <a:pt x="2689524" y="0"/>
                </a:lnTo>
                <a:lnTo>
                  <a:pt x="2689524" y="445315"/>
                </a:lnTo>
                <a:lnTo>
                  <a:pt x="0" y="445315"/>
                </a:lnTo>
                <a:close/>
              </a:path>
            </a:pathLst>
          </a:custGeom>
          <a:solidFill>
            <a:srgbClr val="5196FF"/>
          </a:solidFill>
          <a:ln/>
        </p:spPr>
      </p:sp>
      <p:sp>
        <p:nvSpPr>
          <p:cNvPr id="4" name="Shape 2"/>
          <p:cNvSpPr/>
          <p:nvPr/>
        </p:nvSpPr>
        <p:spPr>
          <a:xfrm rot="-8100000">
            <a:off x="7748355" y="2055442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0" y="0"/>
                </a:moveTo>
                <a:moveTo>
                  <a:pt x="0" y="0"/>
                </a:moveTo>
                <a:lnTo>
                  <a:pt x="0" y="731520"/>
                </a:lnTo>
                <a:lnTo>
                  <a:pt x="731520" y="731520"/>
                </a:lnTo>
                <a:close/>
              </a:path>
            </a:pathLst>
          </a:custGeom>
          <a:solidFill>
            <a:srgbClr val="5196FF"/>
          </a:solidFill>
          <a:ln/>
        </p:spPr>
      </p:sp>
      <p:sp>
        <p:nvSpPr>
          <p:cNvPr id="5" name="Shape 3"/>
          <p:cNvSpPr/>
          <p:nvPr/>
        </p:nvSpPr>
        <p:spPr>
          <a:xfrm>
            <a:off x="512622" y="1319563"/>
            <a:ext cx="7687154" cy="576734"/>
          </a:xfrm>
          <a:custGeom>
            <a:avLst/>
            <a:gdLst/>
            <a:ahLst/>
            <a:cxnLst/>
            <a:rect l="l" t="t" r="r" b="b"/>
            <a:pathLst>
              <a:path w="7687154" h="576734">
                <a:moveTo>
                  <a:pt x="0" y="0"/>
                </a:moveTo>
                <a:moveTo>
                  <a:pt x="0" y="0"/>
                </a:moveTo>
                <a:lnTo>
                  <a:pt x="7687154" y="0"/>
                </a:lnTo>
                <a:lnTo>
                  <a:pt x="7687154" y="576734"/>
                </a:lnTo>
                <a:lnTo>
                  <a:pt x="0" y="576734"/>
                </a:lnTo>
                <a:close/>
              </a:path>
            </a:pathLst>
          </a:custGeom>
          <a:solidFill>
            <a:srgbClr val="5196FF"/>
          </a:solidFill>
          <a:ln/>
        </p:spPr>
      </p:sp>
      <p:sp>
        <p:nvSpPr>
          <p:cNvPr id="6" name="Shape 4"/>
          <p:cNvSpPr/>
          <p:nvPr/>
        </p:nvSpPr>
        <p:spPr>
          <a:xfrm rot="-8100000">
            <a:off x="7739211" y="124217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0" y="0"/>
                </a:moveTo>
                <a:moveTo>
                  <a:pt x="0" y="0"/>
                </a:moveTo>
                <a:lnTo>
                  <a:pt x="0" y="731520"/>
                </a:lnTo>
                <a:lnTo>
                  <a:pt x="731520" y="731520"/>
                </a:lnTo>
                <a:close/>
              </a:path>
            </a:pathLst>
          </a:custGeom>
          <a:solidFill>
            <a:srgbClr val="5196FF"/>
          </a:solidFill>
          <a:ln/>
        </p:spPr>
      </p:sp>
      <p:sp>
        <p:nvSpPr>
          <p:cNvPr id="7" name="Shape 5"/>
          <p:cNvSpPr/>
          <p:nvPr/>
        </p:nvSpPr>
        <p:spPr>
          <a:xfrm rot="-8100000">
            <a:off x="7730067" y="1610126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0" y="0"/>
                </a:moveTo>
                <a:moveTo>
                  <a:pt x="0" y="0"/>
                </a:moveTo>
                <a:lnTo>
                  <a:pt x="0" y="731520"/>
                </a:lnTo>
                <a:lnTo>
                  <a:pt x="731520" y="731520"/>
                </a:ln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8" name="Shape 6"/>
          <p:cNvSpPr/>
          <p:nvPr/>
        </p:nvSpPr>
        <p:spPr>
          <a:xfrm>
            <a:off x="521766" y="1903939"/>
            <a:ext cx="2511105" cy="1682799"/>
          </a:xfrm>
          <a:custGeom>
            <a:avLst/>
            <a:gdLst/>
            <a:ahLst/>
            <a:cxnLst/>
            <a:rect l="l" t="t" r="r" b="b"/>
            <a:pathLst>
              <a:path w="2511105" h="1682799">
                <a:moveTo>
                  <a:pt x="0" y="0"/>
                </a:moveTo>
                <a:moveTo>
                  <a:pt x="0" y="0"/>
                </a:moveTo>
                <a:lnTo>
                  <a:pt x="2511105" y="0"/>
                </a:lnTo>
                <a:lnTo>
                  <a:pt x="2511105" y="1682799"/>
                </a:lnTo>
                <a:lnTo>
                  <a:pt x="0" y="1682799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5196FF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3030749" y="2264253"/>
            <a:ext cx="2488647" cy="1682799"/>
          </a:xfrm>
          <a:custGeom>
            <a:avLst/>
            <a:gdLst/>
            <a:ahLst/>
            <a:cxnLst/>
            <a:rect l="l" t="t" r="r" b="b"/>
            <a:pathLst>
              <a:path w="2488647" h="1682799">
                <a:moveTo>
                  <a:pt x="0" y="0"/>
                </a:moveTo>
                <a:moveTo>
                  <a:pt x="0" y="0"/>
                </a:moveTo>
                <a:lnTo>
                  <a:pt x="2488647" y="0"/>
                </a:lnTo>
                <a:lnTo>
                  <a:pt x="2488647" y="1682799"/>
                </a:lnTo>
                <a:lnTo>
                  <a:pt x="0" y="1682799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005CC5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5519396" y="2709569"/>
            <a:ext cx="2591353" cy="1682799"/>
          </a:xfrm>
          <a:custGeom>
            <a:avLst/>
            <a:gdLst/>
            <a:ahLst/>
            <a:cxnLst/>
            <a:rect l="l" t="t" r="r" b="b"/>
            <a:pathLst>
              <a:path w="2591353" h="1682799">
                <a:moveTo>
                  <a:pt x="0" y="0"/>
                </a:moveTo>
                <a:moveTo>
                  <a:pt x="0" y="0"/>
                </a:moveTo>
                <a:lnTo>
                  <a:pt x="2591353" y="0"/>
                </a:lnTo>
                <a:lnTo>
                  <a:pt x="2591353" y="1682799"/>
                </a:lnTo>
                <a:lnTo>
                  <a:pt x="0" y="1682799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 w="19050">
            <a:solidFill>
              <a:srgbClr val="5196FF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02401" y="1406762"/>
            <a:ext cx="2430470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用户登录处理</a:t>
            </a:r>
            <a:endParaRPr lang="en-US" sz="1440" dirty="0"/>
          </a:p>
        </p:txBody>
      </p:sp>
      <p:sp>
        <p:nvSpPr>
          <p:cNvPr id="12" name="Text 10"/>
          <p:cNvSpPr/>
          <p:nvPr/>
        </p:nvSpPr>
        <p:spPr>
          <a:xfrm>
            <a:off x="512622" y="1864695"/>
            <a:ext cx="2501961" cy="14630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800"/>
              </a:lnSpc>
              <a:spcBef>
                <a:spcPts val="375"/>
              </a:spcBef>
              <a:buNone/>
            </a:pPr>
            <a:r>
              <a:rPr lang="en-US" sz="100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通过`@RequestMapping("/login")`注解的方法处理登录请求，验证用户名和密码的正确性。若验证失败，则设置session属性并重定向到登录页面，确保用户身份的有效性。</a:t>
            </a:r>
            <a:endParaRPr lang="en-US" sz="1440" dirty="0"/>
          </a:p>
        </p:txBody>
      </p:sp>
      <p:sp>
        <p:nvSpPr>
          <p:cNvPr id="13" name="Text 11"/>
          <p:cNvSpPr/>
          <p:nvPr/>
        </p:nvSpPr>
        <p:spPr>
          <a:xfrm>
            <a:off x="3017435" y="2264253"/>
            <a:ext cx="2501961" cy="120700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800"/>
              </a:lnSpc>
              <a:spcBef>
                <a:spcPts val="375"/>
              </a:spcBef>
              <a:buNone/>
            </a:pPr>
            <a:r>
              <a:rPr lang="en-US" sz="100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使用`@RequestMapping("/loginout")`注解的方法处理退出登录请求，使当前会话失效并重定向到登录页面，从而安全地结束用户的会话。</a:t>
            </a:r>
            <a:endParaRPr lang="en-US" sz="1440" dirty="0"/>
          </a:p>
        </p:txBody>
      </p:sp>
      <p:sp>
        <p:nvSpPr>
          <p:cNvPr id="14" name="Text 12"/>
          <p:cNvSpPr/>
          <p:nvPr/>
        </p:nvSpPr>
        <p:spPr>
          <a:xfrm>
            <a:off x="5510252" y="2307233"/>
            <a:ext cx="2430470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查询所有用户信息</a:t>
            </a:r>
            <a:endParaRPr lang="en-US" sz="1440" dirty="0"/>
          </a:p>
        </p:txBody>
      </p:sp>
      <p:sp>
        <p:nvSpPr>
          <p:cNvPr id="15" name="Text 13"/>
          <p:cNvSpPr/>
          <p:nvPr/>
        </p:nvSpPr>
        <p:spPr>
          <a:xfrm>
            <a:off x="5519396" y="2709569"/>
            <a:ext cx="2501961" cy="14630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800"/>
              </a:lnSpc>
              <a:spcBef>
                <a:spcPts val="375"/>
              </a:spcBef>
              <a:buNone/>
            </a:pPr>
            <a:r>
              <a:rPr lang="en-US" sz="100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通过`@RequestMapping("/alluser")`注解的方法处理查询所有用户的请求，从数据库中检索用户列表并将其添加到request属性中，最后返回用户列表页面展示所有用户信息。</a:t>
            </a:r>
            <a:endParaRPr lang="en-US" sz="1440" dirty="0"/>
          </a:p>
        </p:txBody>
      </p:sp>
      <p:sp>
        <p:nvSpPr>
          <p:cNvPr id="16" name="Shape 14"/>
          <p:cNvSpPr/>
          <p:nvPr/>
        </p:nvSpPr>
        <p:spPr>
          <a:xfrm>
            <a:off x="3023727" y="1687519"/>
            <a:ext cx="5176049" cy="576734"/>
          </a:xfrm>
          <a:custGeom>
            <a:avLst/>
            <a:gdLst/>
            <a:ahLst/>
            <a:cxnLst/>
            <a:rect l="l" t="t" r="r" b="b"/>
            <a:pathLst>
              <a:path w="5176049" h="576734">
                <a:moveTo>
                  <a:pt x="0" y="0"/>
                </a:moveTo>
                <a:moveTo>
                  <a:pt x="0" y="0"/>
                </a:moveTo>
                <a:lnTo>
                  <a:pt x="5176049" y="0"/>
                </a:lnTo>
                <a:lnTo>
                  <a:pt x="5176049" y="576734"/>
                </a:lnTo>
                <a:lnTo>
                  <a:pt x="0" y="576734"/>
                </a:ln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7" name="Text 15"/>
          <p:cNvSpPr/>
          <p:nvPr/>
        </p:nvSpPr>
        <p:spPr>
          <a:xfrm>
            <a:off x="3014583" y="1774718"/>
            <a:ext cx="2430470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退出登录操作</a:t>
            </a:r>
            <a:endParaRPr lang="en-US" sz="144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课程目标</a:t>
            </a:r>
            <a:endParaRPr lang="en-US" sz="144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视图解析与返回</a:t>
            </a:r>
            <a:endParaRPr lang="en-US" sz="1440" dirty="0"/>
          </a:p>
        </p:txBody>
      </p:sp>
      <p:pic>
        <p:nvPicPr>
          <p:cNvPr id="3" name="Image 0" descr="https://sgw-dx.xf-yun.com/api/v1/sparkdesk/_1735545435024aae5ec40283d456ab4a361fbad3632af.jpg?authorization=c2ltcGxlLWp3dCBhaz1zcGFya2Rlc2s4MDAwMDAwMDAwMDE7ZXhwPTMzMTIzNDU0MzU7YWxnbz1obWFjLXNoYTI1NjtzaWc9cGZUUTFtSzdWOVI1N1hIZzEwWXFYc2Ywa1BqcDhpUVNuZ2R3RlhDQ1h1ST0=&amp;x_location=7YfmxI7B7uKO7jlRxIftd60Zg5D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372" y="1088132"/>
            <a:ext cx="2283193" cy="128269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86384" y="2446016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视图解析器配置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822960" y="2773736"/>
            <a:ext cx="2414016" cy="19385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在Spring配置文件中，通过`&lt;bean&gt;`标签定义了一个视图解析器（View Resolver），其类为`org.springframework.web.servlet.view.InternalResourceViewResolver`。该解析器用于将逻辑视图名称解析为实际的物理视图（JSP页面）。</a:t>
            </a:r>
            <a:endParaRPr lang="en-US" sz="1440" dirty="0"/>
          </a:p>
        </p:txBody>
      </p:sp>
      <p:pic>
        <p:nvPicPr>
          <p:cNvPr id="6" name="Image 1" descr="https://sgw-dx.xf-yun.com/api/v1/sparkdesk/_1735545438191cf262c25ae4443be8f30a59024611483.jpg?authorization=c2ltcGxlLWp3dCBhaz1zcGFya2Rlc2s4MDAwMDAwMDAwMDE7ZXhwPTMzMTIzNDU0Mzg7YWxnbz1obWFjLXNoYTI1NjtzaWc9MWtWK0RuQ29iZE1xbkhVYmxETnBMQ1hHNjMzSm5BUTZKSXp0ZjRZSlpyTT0=&amp;x_location=7YfmxI7B7uKO7jlRxIftd60Zg5D=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6980" y="1088132"/>
            <a:ext cx="2283193" cy="128269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328416" y="2446016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前缀和后缀设置</a:t>
            </a: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3401568" y="2773736"/>
            <a:ext cx="2414016" cy="215798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视图解析器的`prefix`属性被设置为`/WEB-INF/view/`，这意味着所有逻辑视图名称都将以这个路径作为前缀。`suffix`属性被设置为`.jsp`，表示所有逻辑视图名称都将以`.jsp`作为后缀。这样，当控制器返回一个逻辑视图名称时，Spring MVC会根据这些设置将其转换为对应的JSP页面路径。</a:t>
            </a:r>
            <a:endParaRPr lang="en-US" sz="1440" dirty="0"/>
          </a:p>
        </p:txBody>
      </p:sp>
      <p:pic>
        <p:nvPicPr>
          <p:cNvPr id="9" name="Image 2" descr="https://sgw-dx.xf-yun.com/api/v1/sparkdesk/_17355454407832c267b9a3ff241cd946d6bee5c52fe5e.jpg?authorization=c2ltcGxlLWp3dCBhaz1zcGFya2Rlc2s4MDAwMDAwMDAwMDE7ZXhwPTMzMTIzNDU0NDA7YWxnbz1obWFjLXNoYTI1NjtzaWc9ZU1KbTh4SlNsb3hGZmRGK3d1RzdvRXBmZVBKaGNNRmFIVXFjNkx0b0ptaz0=&amp;x_location=7YfmxI7B7uKO7jlRxIftd60Zg5D=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9012" y="1088132"/>
            <a:ext cx="2283193" cy="1282693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870448" y="2447488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请求转发或重定向</a:t>
            </a:r>
            <a:endParaRPr lang="en-US" sz="1440" dirty="0"/>
          </a:p>
        </p:txBody>
      </p:sp>
      <p:sp>
        <p:nvSpPr>
          <p:cNvPr id="11" name="Text 6"/>
          <p:cNvSpPr/>
          <p:nvPr/>
        </p:nvSpPr>
        <p:spPr>
          <a:xfrm>
            <a:off x="5943600" y="2775208"/>
            <a:ext cx="2414016" cy="19385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在某些情况下，可能需要进行请求转发或重定向。例如，在登录失败时，可以通过`return "redirect:loginform.jsp";`进行重定向，或者通过`request.getRequestDispatcher("somepage.jsp").forward(request, response);`进行请求转发。</a:t>
            </a:r>
            <a:endParaRPr lang="en-US" sz="144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08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View层实现</a:t>
            </a:r>
            <a:endParaRPr lang="en-US" sz="144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登录页面设计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>
            <a:off x="801601" y="1138322"/>
            <a:ext cx="528891" cy="391522"/>
          </a:xfrm>
          <a:custGeom>
            <a:avLst/>
            <a:gdLst/>
            <a:ahLst/>
            <a:cxnLst/>
            <a:rect l="l" t="t" r="r" b="b"/>
            <a:pathLst>
              <a:path w="528891" h="391522">
                <a:moveTo>
                  <a:pt x="0" y="0"/>
                </a:moveTo>
                <a:moveTo>
                  <a:pt x="0" y="0"/>
                </a:moveTo>
                <a:lnTo>
                  <a:pt x="528891" y="0"/>
                </a:lnTo>
                <a:lnTo>
                  <a:pt x="528891" y="391522"/>
                </a:lnTo>
                <a:lnTo>
                  <a:pt x="0" y="391522"/>
                </a:ln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4" name="Shape 2"/>
          <p:cNvSpPr/>
          <p:nvPr/>
        </p:nvSpPr>
        <p:spPr>
          <a:xfrm>
            <a:off x="1330124" y="1132915"/>
            <a:ext cx="2944368" cy="1645920"/>
          </a:xfrm>
          <a:custGeom>
            <a:avLst/>
            <a:gdLst/>
            <a:ahLst/>
            <a:cxnLst/>
            <a:rect l="l" t="t" r="r" b="b"/>
            <a:pathLst>
              <a:path w="2944368" h="1645920">
                <a:moveTo>
                  <a:pt x="0" y="0"/>
                </a:moveTo>
                <a:moveTo>
                  <a:pt x="0" y="0"/>
                </a:moveTo>
                <a:lnTo>
                  <a:pt x="2944368" y="0"/>
                </a:lnTo>
                <a:lnTo>
                  <a:pt x="2944368" y="1645920"/>
                </a:lnTo>
                <a:lnTo>
                  <a:pt x="0" y="1645920"/>
                </a:lnTo>
                <a:close/>
              </a:path>
            </a:pathLst>
          </a:custGeom>
          <a:solidFill>
            <a:srgbClr val="005CC5">
              <a:alpha val="10000"/>
            </a:srgbClr>
          </a:solidFill>
          <a:ln/>
        </p:spPr>
      </p:sp>
      <p:sp>
        <p:nvSpPr>
          <p:cNvPr id="5" name="Shape 3"/>
          <p:cNvSpPr/>
          <p:nvPr/>
        </p:nvSpPr>
        <p:spPr>
          <a:xfrm>
            <a:off x="5495514" y="1529844"/>
            <a:ext cx="2944368" cy="1645920"/>
          </a:xfrm>
          <a:custGeom>
            <a:avLst/>
            <a:gdLst/>
            <a:ahLst/>
            <a:cxnLst/>
            <a:rect l="l" t="t" r="r" b="b"/>
            <a:pathLst>
              <a:path w="2944368" h="1645920">
                <a:moveTo>
                  <a:pt x="0" y="0"/>
                </a:moveTo>
                <a:moveTo>
                  <a:pt x="0" y="0"/>
                </a:moveTo>
                <a:lnTo>
                  <a:pt x="2944368" y="0"/>
                </a:lnTo>
                <a:lnTo>
                  <a:pt x="2944368" y="1645920"/>
                </a:lnTo>
                <a:lnTo>
                  <a:pt x="0" y="1645920"/>
                </a:lnTo>
                <a:close/>
              </a:path>
            </a:pathLst>
          </a:custGeom>
          <a:solidFill>
            <a:srgbClr val="005CC5">
              <a:alpha val="10000"/>
            </a:srgbClr>
          </a:solidFill>
          <a:ln/>
        </p:spPr>
      </p:sp>
      <p:sp>
        <p:nvSpPr>
          <p:cNvPr id="6" name="Shape 4"/>
          <p:cNvSpPr/>
          <p:nvPr/>
        </p:nvSpPr>
        <p:spPr>
          <a:xfrm>
            <a:off x="2206032" y="3066458"/>
            <a:ext cx="2944368" cy="1645920"/>
          </a:xfrm>
          <a:custGeom>
            <a:avLst/>
            <a:gdLst/>
            <a:ahLst/>
            <a:cxnLst/>
            <a:rect l="l" t="t" r="r" b="b"/>
            <a:pathLst>
              <a:path w="2944368" h="1645920">
                <a:moveTo>
                  <a:pt x="0" y="0"/>
                </a:moveTo>
                <a:moveTo>
                  <a:pt x="0" y="0"/>
                </a:moveTo>
                <a:lnTo>
                  <a:pt x="2944368" y="0"/>
                </a:lnTo>
                <a:lnTo>
                  <a:pt x="2944368" y="1645920"/>
                </a:lnTo>
                <a:lnTo>
                  <a:pt x="0" y="1645920"/>
                </a:lnTo>
                <a:close/>
              </a:path>
            </a:pathLst>
          </a:custGeom>
          <a:solidFill>
            <a:srgbClr val="005CC5">
              <a:alpha val="10000"/>
            </a:srgbClr>
          </a:solidFill>
          <a:ln/>
        </p:spPr>
      </p:sp>
      <p:sp>
        <p:nvSpPr>
          <p:cNvPr id="7" name="Text 5"/>
          <p:cNvSpPr/>
          <p:nvPr/>
        </p:nvSpPr>
        <p:spPr>
          <a:xfrm>
            <a:off x="703661" y="1129178"/>
            <a:ext cx="688194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8" name="Text 6"/>
          <p:cNvSpPr/>
          <p:nvPr/>
        </p:nvSpPr>
        <p:spPr>
          <a:xfrm>
            <a:off x="1330491" y="1187779"/>
            <a:ext cx="2944001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表单设计</a:t>
            </a:r>
            <a:endParaRPr lang="en-US" sz="1440" dirty="0"/>
          </a:p>
        </p:txBody>
      </p:sp>
      <p:sp>
        <p:nvSpPr>
          <p:cNvPr id="9" name="Text 7"/>
          <p:cNvSpPr/>
          <p:nvPr/>
        </p:nvSpPr>
        <p:spPr>
          <a:xfrm>
            <a:off x="1330491" y="1489531"/>
            <a:ext cx="2944368" cy="10241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登录页面的核心是表单，用于收集用户的用户名和密码。表单的设计应简洁明了，确保用户能够轻松输入所需信息，同时通过合理的布局提升用户体验。</a:t>
            </a:r>
            <a:endParaRPr lang="en-US" sz="1440" dirty="0"/>
          </a:p>
        </p:txBody>
      </p:sp>
      <p:sp>
        <p:nvSpPr>
          <p:cNvPr id="10" name="Text 8"/>
          <p:cNvSpPr/>
          <p:nvPr/>
        </p:nvSpPr>
        <p:spPr>
          <a:xfrm>
            <a:off x="5495971" y="1584691"/>
            <a:ext cx="2944368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提交与验证机制</a:t>
            </a:r>
            <a:endParaRPr lang="en-US" sz="1440" dirty="0"/>
          </a:p>
        </p:txBody>
      </p:sp>
      <p:sp>
        <p:nvSpPr>
          <p:cNvPr id="11" name="Text 9"/>
          <p:cNvSpPr/>
          <p:nvPr/>
        </p:nvSpPr>
        <p:spPr>
          <a:xfrm>
            <a:off x="5495514" y="1886460"/>
            <a:ext cx="2944368" cy="10241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用户填写完表单后，点击提交按钮将数据发送至服务器进行验证。此过程涉及前端与后端的交互，确保用户输入的信息准确无误，以实现安全有效的登录。</a:t>
            </a:r>
            <a:endParaRPr lang="en-US" sz="1440" dirty="0"/>
          </a:p>
        </p:txBody>
      </p:sp>
      <p:sp>
        <p:nvSpPr>
          <p:cNvPr id="12" name="Text 10"/>
          <p:cNvSpPr/>
          <p:nvPr/>
        </p:nvSpPr>
        <p:spPr>
          <a:xfrm>
            <a:off x="2206075" y="3120882"/>
            <a:ext cx="2944001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安全性增强措施</a:t>
            </a:r>
            <a:endParaRPr lang="en-US" sz="1440" dirty="0"/>
          </a:p>
        </p:txBody>
      </p:sp>
      <p:sp>
        <p:nvSpPr>
          <p:cNvPr id="13" name="Text 11"/>
          <p:cNvSpPr/>
          <p:nvPr/>
        </p:nvSpPr>
        <p:spPr>
          <a:xfrm>
            <a:off x="2206075" y="3422634"/>
            <a:ext cx="2944368" cy="12344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为了提高系统的安全性，登录页面可能包含验证码输入框，防止自动化工具和恶意攻击。此外，错误提示功能能够在用户输入错误时提供即时反馈，帮助用户纠正错误。</a:t>
            </a:r>
            <a:endParaRPr lang="en-US" sz="1440" dirty="0"/>
          </a:p>
        </p:txBody>
      </p:sp>
      <p:sp>
        <p:nvSpPr>
          <p:cNvPr id="14" name="Shape 12"/>
          <p:cNvSpPr/>
          <p:nvPr/>
        </p:nvSpPr>
        <p:spPr>
          <a:xfrm>
            <a:off x="1677184" y="3071780"/>
            <a:ext cx="528891" cy="391522"/>
          </a:xfrm>
          <a:custGeom>
            <a:avLst/>
            <a:gdLst/>
            <a:ahLst/>
            <a:cxnLst/>
            <a:rect l="l" t="t" r="r" b="b"/>
            <a:pathLst>
              <a:path w="528891" h="391522">
                <a:moveTo>
                  <a:pt x="0" y="0"/>
                </a:moveTo>
                <a:moveTo>
                  <a:pt x="0" y="0"/>
                </a:moveTo>
                <a:lnTo>
                  <a:pt x="528891" y="0"/>
                </a:lnTo>
                <a:lnTo>
                  <a:pt x="528891" y="391522"/>
                </a:lnTo>
                <a:lnTo>
                  <a:pt x="0" y="391522"/>
                </a:ln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5" name="Text 13"/>
          <p:cNvSpPr/>
          <p:nvPr/>
        </p:nvSpPr>
        <p:spPr>
          <a:xfrm>
            <a:off x="1604032" y="3066373"/>
            <a:ext cx="650309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16" name="Shape 14"/>
          <p:cNvSpPr/>
          <p:nvPr/>
        </p:nvSpPr>
        <p:spPr>
          <a:xfrm>
            <a:off x="4966302" y="1535251"/>
            <a:ext cx="528891" cy="391522"/>
          </a:xfrm>
          <a:custGeom>
            <a:avLst/>
            <a:gdLst/>
            <a:ahLst/>
            <a:cxnLst/>
            <a:rect l="l" t="t" r="r" b="b"/>
            <a:pathLst>
              <a:path w="528891" h="391522">
                <a:moveTo>
                  <a:pt x="0" y="0"/>
                </a:moveTo>
                <a:moveTo>
                  <a:pt x="0" y="0"/>
                </a:moveTo>
                <a:lnTo>
                  <a:pt x="528891" y="0"/>
                </a:lnTo>
                <a:lnTo>
                  <a:pt x="528891" y="391522"/>
                </a:lnTo>
                <a:lnTo>
                  <a:pt x="0" y="391522"/>
                </a:ln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7" name="Text 15"/>
          <p:cNvSpPr/>
          <p:nvPr/>
        </p:nvSpPr>
        <p:spPr>
          <a:xfrm>
            <a:off x="4847430" y="1529844"/>
            <a:ext cx="739524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主页面布局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>
            <a:off x="931010" y="2447708"/>
            <a:ext cx="2356811" cy="0"/>
          </a:xfrm>
          <a:custGeom>
            <a:avLst/>
            <a:gdLst/>
            <a:ahLst/>
            <a:cxnLst/>
            <a:rect l="l" t="t" r="r" b="b"/>
            <a:pathLst>
              <a:path w="2356811">
                <a:moveTo>
                  <a:pt x="2356811" y="0"/>
                </a:moveTo>
                <a:moveTo>
                  <a:pt x="2356811" y="0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arrow"/>
            <a:tailEnd type="arrow"/>
          </a:ln>
        </p:spPr>
      </p:sp>
      <p:sp>
        <p:nvSpPr>
          <p:cNvPr id="4" name="Shape 2"/>
          <p:cNvSpPr/>
          <p:nvPr/>
        </p:nvSpPr>
        <p:spPr>
          <a:xfrm>
            <a:off x="637864" y="1138754"/>
            <a:ext cx="374579" cy="770562"/>
          </a:xfrm>
          <a:custGeom>
            <a:avLst/>
            <a:gdLst/>
            <a:ahLst/>
            <a:cxnLst/>
            <a:rect l="l" t="t" r="r" b="b"/>
            <a:pathLst>
              <a:path w="374579" h="770562">
                <a:moveTo>
                  <a:pt x="187289" y="0"/>
                </a:moveTo>
                <a:moveTo>
                  <a:pt x="187289" y="0"/>
                </a:moveTo>
                <a:lnTo>
                  <a:pt x="187289" y="0"/>
                </a:lnTo>
                <a:quadBezTo>
                  <a:pt x="374579" y="0"/>
                  <a:pt x="374579" y="187289"/>
                </a:quadBezTo>
                <a:lnTo>
                  <a:pt x="374579" y="583272"/>
                </a:lnTo>
                <a:quadBezTo>
                  <a:pt x="374579" y="770562"/>
                  <a:pt x="187289" y="770562"/>
                </a:quadBezTo>
                <a:lnTo>
                  <a:pt x="187289" y="770562"/>
                </a:lnTo>
                <a:quadBezTo>
                  <a:pt x="0" y="770562"/>
                  <a:pt x="0" y="583272"/>
                </a:quadBezTo>
                <a:lnTo>
                  <a:pt x="0" y="187289"/>
                </a:lnTo>
                <a:quadBezTo>
                  <a:pt x="0" y="0"/>
                  <a:pt x="187289" y="0"/>
                </a:quadBezTo>
                <a:close/>
              </a:path>
            </a:pathLst>
          </a:custGeom>
          <a:solidFill>
            <a:srgbClr val="005CC5">
              <a:alpha val="50000"/>
            </a:srgbClr>
          </a:solidFill>
          <a:ln/>
        </p:spPr>
      </p:sp>
      <p:sp>
        <p:nvSpPr>
          <p:cNvPr id="5" name="Shape 3"/>
          <p:cNvSpPr/>
          <p:nvPr/>
        </p:nvSpPr>
        <p:spPr>
          <a:xfrm>
            <a:off x="627162" y="1138754"/>
            <a:ext cx="395983" cy="395983"/>
          </a:xfrm>
          <a:custGeom>
            <a:avLst/>
            <a:gdLst/>
            <a:ahLst/>
            <a:cxnLst/>
            <a:rect l="l" t="t" r="r" b="b"/>
            <a:pathLst>
              <a:path w="395983" h="395983">
                <a:moveTo>
                  <a:pt x="197992" y="0"/>
                </a:moveTo>
                <a:moveTo>
                  <a:pt x="197992" y="0"/>
                </a:moveTo>
                <a:cubicBezTo>
                  <a:pt x="307266" y="0"/>
                  <a:pt x="395983" y="88717"/>
                  <a:pt x="395983" y="197992"/>
                </a:cubicBezTo>
                <a:cubicBezTo>
                  <a:pt x="395983" y="307266"/>
                  <a:pt x="307266" y="395983"/>
                  <a:pt x="197992" y="395983"/>
                </a:cubicBezTo>
                <a:cubicBezTo>
                  <a:pt x="88717" y="395983"/>
                  <a:pt x="0" y="307266"/>
                  <a:pt x="0" y="197992"/>
                </a:cubicBezTo>
                <a:cubicBezTo>
                  <a:pt x="0" y="88717"/>
                  <a:pt x="88717" y="0"/>
                  <a:pt x="197992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6" name="Text 4"/>
          <p:cNvSpPr/>
          <p:nvPr/>
        </p:nvSpPr>
        <p:spPr>
          <a:xfrm>
            <a:off x="537280" y="1093034"/>
            <a:ext cx="543006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7" name="Shape 5"/>
          <p:cNvSpPr/>
          <p:nvPr/>
        </p:nvSpPr>
        <p:spPr>
          <a:xfrm>
            <a:off x="2651634" y="2666540"/>
            <a:ext cx="374579" cy="770562"/>
          </a:xfrm>
          <a:custGeom>
            <a:avLst/>
            <a:gdLst/>
            <a:ahLst/>
            <a:cxnLst/>
            <a:rect l="l" t="t" r="r" b="b"/>
            <a:pathLst>
              <a:path w="374579" h="770562">
                <a:moveTo>
                  <a:pt x="187289" y="0"/>
                </a:moveTo>
                <a:moveTo>
                  <a:pt x="187289" y="0"/>
                </a:moveTo>
                <a:lnTo>
                  <a:pt x="187289" y="0"/>
                </a:lnTo>
                <a:quadBezTo>
                  <a:pt x="374579" y="0"/>
                  <a:pt x="374579" y="187289"/>
                </a:quadBezTo>
                <a:lnTo>
                  <a:pt x="374579" y="583272"/>
                </a:lnTo>
                <a:quadBezTo>
                  <a:pt x="374579" y="770562"/>
                  <a:pt x="187289" y="770562"/>
                </a:quadBezTo>
                <a:lnTo>
                  <a:pt x="187289" y="770562"/>
                </a:lnTo>
                <a:quadBezTo>
                  <a:pt x="0" y="770562"/>
                  <a:pt x="0" y="583272"/>
                </a:quadBezTo>
                <a:lnTo>
                  <a:pt x="0" y="187289"/>
                </a:lnTo>
                <a:quadBezTo>
                  <a:pt x="0" y="0"/>
                  <a:pt x="187289" y="0"/>
                </a:quadBezTo>
                <a:close/>
              </a:path>
            </a:pathLst>
          </a:custGeom>
          <a:solidFill>
            <a:srgbClr val="005CC5">
              <a:alpha val="50000"/>
            </a:srgbClr>
          </a:solidFill>
          <a:ln/>
        </p:spPr>
      </p:sp>
      <p:sp>
        <p:nvSpPr>
          <p:cNvPr id="8" name="Shape 6"/>
          <p:cNvSpPr/>
          <p:nvPr/>
        </p:nvSpPr>
        <p:spPr>
          <a:xfrm>
            <a:off x="2640931" y="2666540"/>
            <a:ext cx="395983" cy="395983"/>
          </a:xfrm>
          <a:custGeom>
            <a:avLst/>
            <a:gdLst/>
            <a:ahLst/>
            <a:cxnLst/>
            <a:rect l="l" t="t" r="r" b="b"/>
            <a:pathLst>
              <a:path w="395983" h="395983">
                <a:moveTo>
                  <a:pt x="197992" y="0"/>
                </a:moveTo>
                <a:moveTo>
                  <a:pt x="197992" y="0"/>
                </a:moveTo>
                <a:cubicBezTo>
                  <a:pt x="307266" y="0"/>
                  <a:pt x="395983" y="88717"/>
                  <a:pt x="395983" y="197992"/>
                </a:cubicBezTo>
                <a:cubicBezTo>
                  <a:pt x="395983" y="307266"/>
                  <a:pt x="307266" y="395983"/>
                  <a:pt x="197992" y="395983"/>
                </a:cubicBezTo>
                <a:cubicBezTo>
                  <a:pt x="88717" y="395983"/>
                  <a:pt x="0" y="307266"/>
                  <a:pt x="0" y="197992"/>
                </a:cubicBezTo>
                <a:cubicBezTo>
                  <a:pt x="0" y="88717"/>
                  <a:pt x="88717" y="0"/>
                  <a:pt x="197992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9" name="Text 7"/>
          <p:cNvSpPr/>
          <p:nvPr/>
        </p:nvSpPr>
        <p:spPr>
          <a:xfrm>
            <a:off x="2552583" y="2620820"/>
            <a:ext cx="566988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10" name="Shape 8"/>
          <p:cNvSpPr/>
          <p:nvPr/>
        </p:nvSpPr>
        <p:spPr>
          <a:xfrm>
            <a:off x="4767525" y="1144931"/>
            <a:ext cx="374579" cy="770562"/>
          </a:xfrm>
          <a:custGeom>
            <a:avLst/>
            <a:gdLst/>
            <a:ahLst/>
            <a:cxnLst/>
            <a:rect l="l" t="t" r="r" b="b"/>
            <a:pathLst>
              <a:path w="374579" h="770562">
                <a:moveTo>
                  <a:pt x="187289" y="0"/>
                </a:moveTo>
                <a:moveTo>
                  <a:pt x="187289" y="0"/>
                </a:moveTo>
                <a:lnTo>
                  <a:pt x="187289" y="0"/>
                </a:lnTo>
                <a:quadBezTo>
                  <a:pt x="374579" y="0"/>
                  <a:pt x="374579" y="187289"/>
                </a:quadBezTo>
                <a:lnTo>
                  <a:pt x="374579" y="583272"/>
                </a:lnTo>
                <a:quadBezTo>
                  <a:pt x="374579" y="770562"/>
                  <a:pt x="187289" y="770562"/>
                </a:quadBezTo>
                <a:lnTo>
                  <a:pt x="187289" y="770562"/>
                </a:lnTo>
                <a:quadBezTo>
                  <a:pt x="0" y="770562"/>
                  <a:pt x="0" y="583272"/>
                </a:quadBezTo>
                <a:lnTo>
                  <a:pt x="0" y="187289"/>
                </a:lnTo>
                <a:quadBezTo>
                  <a:pt x="0" y="0"/>
                  <a:pt x="187289" y="0"/>
                </a:quadBezTo>
                <a:close/>
              </a:path>
            </a:pathLst>
          </a:custGeom>
          <a:solidFill>
            <a:srgbClr val="005CC5">
              <a:alpha val="50000"/>
            </a:srgbClr>
          </a:solidFill>
          <a:ln/>
        </p:spPr>
      </p:sp>
      <p:sp>
        <p:nvSpPr>
          <p:cNvPr id="11" name="Shape 9"/>
          <p:cNvSpPr/>
          <p:nvPr/>
        </p:nvSpPr>
        <p:spPr>
          <a:xfrm>
            <a:off x="4756823" y="1144931"/>
            <a:ext cx="395983" cy="395983"/>
          </a:xfrm>
          <a:custGeom>
            <a:avLst/>
            <a:gdLst/>
            <a:ahLst/>
            <a:cxnLst/>
            <a:rect l="l" t="t" r="r" b="b"/>
            <a:pathLst>
              <a:path w="395983" h="395983">
                <a:moveTo>
                  <a:pt x="197992" y="0"/>
                </a:moveTo>
                <a:moveTo>
                  <a:pt x="197992" y="0"/>
                </a:moveTo>
                <a:cubicBezTo>
                  <a:pt x="307266" y="0"/>
                  <a:pt x="395983" y="88717"/>
                  <a:pt x="395983" y="197992"/>
                </a:cubicBezTo>
                <a:cubicBezTo>
                  <a:pt x="395983" y="307266"/>
                  <a:pt x="307266" y="395983"/>
                  <a:pt x="197992" y="395983"/>
                </a:cubicBezTo>
                <a:cubicBezTo>
                  <a:pt x="88717" y="395983"/>
                  <a:pt x="0" y="307266"/>
                  <a:pt x="0" y="197992"/>
                </a:cubicBezTo>
                <a:cubicBezTo>
                  <a:pt x="0" y="88717"/>
                  <a:pt x="88717" y="0"/>
                  <a:pt x="197992" y="0"/>
                </a:cubic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2" name="Text 10"/>
          <p:cNvSpPr/>
          <p:nvPr/>
        </p:nvSpPr>
        <p:spPr>
          <a:xfrm>
            <a:off x="4659330" y="1093034"/>
            <a:ext cx="590969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13" name="Shape 11"/>
          <p:cNvSpPr/>
          <p:nvPr/>
        </p:nvSpPr>
        <p:spPr>
          <a:xfrm>
            <a:off x="3299836" y="2447708"/>
            <a:ext cx="2356811" cy="0"/>
          </a:xfrm>
          <a:custGeom>
            <a:avLst/>
            <a:gdLst/>
            <a:ahLst/>
            <a:cxnLst/>
            <a:rect l="l" t="t" r="r" b="b"/>
            <a:pathLst>
              <a:path w="2356811">
                <a:moveTo>
                  <a:pt x="2356811" y="0"/>
                </a:moveTo>
                <a:moveTo>
                  <a:pt x="2356811" y="0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arrow"/>
            <a:tailEnd type="arrow"/>
          </a:ln>
        </p:spPr>
      </p:sp>
      <p:sp>
        <p:nvSpPr>
          <p:cNvPr id="14" name="Shape 12"/>
          <p:cNvSpPr/>
          <p:nvPr/>
        </p:nvSpPr>
        <p:spPr>
          <a:xfrm>
            <a:off x="5656511" y="2447708"/>
            <a:ext cx="2356811" cy="0"/>
          </a:xfrm>
          <a:custGeom>
            <a:avLst/>
            <a:gdLst/>
            <a:ahLst/>
            <a:cxnLst/>
            <a:rect l="l" t="t" r="r" b="b"/>
            <a:pathLst>
              <a:path w="2356811">
                <a:moveTo>
                  <a:pt x="2356811" y="0"/>
                </a:moveTo>
                <a:moveTo>
                  <a:pt x="2356811" y="0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arrow"/>
            <a:tailEnd type="arrow"/>
          </a:ln>
        </p:spPr>
      </p:sp>
      <p:sp>
        <p:nvSpPr>
          <p:cNvPr id="15" name="Text 13"/>
          <p:cNvSpPr/>
          <p:nvPr/>
        </p:nvSpPr>
        <p:spPr>
          <a:xfrm>
            <a:off x="1132554" y="966385"/>
            <a:ext cx="3291840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主页面布局设计</a:t>
            </a:r>
            <a:endParaRPr lang="en-US" sz="1440" dirty="0"/>
          </a:p>
        </p:txBody>
      </p:sp>
      <p:sp>
        <p:nvSpPr>
          <p:cNvPr id="16" name="Text 14"/>
          <p:cNvSpPr/>
          <p:nvPr/>
        </p:nvSpPr>
        <p:spPr>
          <a:xfrm>
            <a:off x="1132554" y="1313239"/>
            <a:ext cx="3291840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主页面的布局在webapp/WEB-INF/view目录下新建的一个JSP页面中实现，命名为userlist.jsp。这个布局设计旨在提供一个清晰、直观的用户界面，使用户能够轻松地浏览和操作。</a:t>
            </a:r>
            <a:endParaRPr lang="en-US" sz="1440" dirty="0"/>
          </a:p>
        </p:txBody>
      </p:sp>
      <p:sp>
        <p:nvSpPr>
          <p:cNvPr id="17" name="Text 15"/>
          <p:cNvSpPr/>
          <p:nvPr/>
        </p:nvSpPr>
        <p:spPr>
          <a:xfrm>
            <a:off x="3196290" y="2539757"/>
            <a:ext cx="3291765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JSP页面的作用</a:t>
            </a:r>
            <a:endParaRPr lang="en-US" sz="1440" dirty="0"/>
          </a:p>
        </p:txBody>
      </p:sp>
      <p:sp>
        <p:nvSpPr>
          <p:cNvPr id="18" name="Text 16"/>
          <p:cNvSpPr/>
          <p:nvPr/>
        </p:nvSpPr>
        <p:spPr>
          <a:xfrm>
            <a:off x="3196215" y="2886683"/>
            <a:ext cx="3291840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JSP页面是Java服务器页面的简称，它是一种动态网页技术，可以在HTML中嵌入Java代码，从而实现动态数据的处理和显示。在这个项目中，JSP页面被用来构建主页面的布局。</a:t>
            </a:r>
            <a:endParaRPr lang="en-US" sz="1440" dirty="0"/>
          </a:p>
        </p:txBody>
      </p:sp>
      <p:sp>
        <p:nvSpPr>
          <p:cNvPr id="19" name="Text 17"/>
          <p:cNvSpPr/>
          <p:nvPr/>
        </p:nvSpPr>
        <p:spPr>
          <a:xfrm>
            <a:off x="5314241" y="966385"/>
            <a:ext cx="3292479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布局细节的重要性</a:t>
            </a:r>
            <a:endParaRPr lang="en-US" sz="1440" dirty="0"/>
          </a:p>
        </p:txBody>
      </p:sp>
      <p:sp>
        <p:nvSpPr>
          <p:cNvPr id="20" name="Text 18"/>
          <p:cNvSpPr/>
          <p:nvPr/>
        </p:nvSpPr>
        <p:spPr>
          <a:xfrm>
            <a:off x="5314880" y="1313239"/>
            <a:ext cx="3291840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虽然具体的代码和布局细节没有在提供的片段中给出，但我们可以知道，一个好的布局设计对于提高用户体验和满足用户需求是非常重要的。因此，我们需要对布局进行精心设计和优化。</a:t>
            </a:r>
            <a:endParaRPr lang="en-US" sz="144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新增用户页面制作</a:t>
            </a:r>
            <a:endParaRPr lang="en-US" sz="1440" dirty="0"/>
          </a:p>
        </p:txBody>
      </p:sp>
      <p:pic>
        <p:nvPicPr>
          <p:cNvPr id="3" name="Image 0" descr="https://sgw-dx.xf-yun.com/api/v1/sparkdesk/_173554545787413808531752343538b7d718690cfadcd.jpg?authorization=c2ltcGxlLWp3dCBhaz1zcGFya2Rlc2s4MDAwMDAwMDAwMDE7ZXhwPTMzMTIzNDU0NTc7YWxnbz1obWFjLXNoYTI1NjtzaWc9L3VXNGpnaDZ5cVkrYjNvRk1DeTkxUUdJeElCT2JPZWhJQmVPS013NCtoVT0=&amp;x_location=7YfmxI7B7uKO7jlRxIftd60Zg5D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372" y="1088132"/>
            <a:ext cx="2283193" cy="128269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86384" y="2446016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创建JSP页面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822960" y="2773736"/>
            <a:ext cx="2414016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在webapp/WEB-INF/view目录下新建一个名为updateuser.jsp的JSP页面，这个页面将作为新增用户的主要界面，用于收集和处理用户输入的数据。</a:t>
            </a:r>
            <a:endParaRPr lang="en-US" sz="1440" dirty="0"/>
          </a:p>
        </p:txBody>
      </p:sp>
      <p:pic>
        <p:nvPicPr>
          <p:cNvPr id="6" name="Image 1" descr="https://sgw-dx.xf-yun.com/api/v1/sparkdesk/_1735545460973dcac0408216543d4bba5342f0a47ee0b.jpg?authorization=c2ltcGxlLWp3dCBhaz1zcGFya2Rlc2s4MDAwMDAwMDAwMDE7ZXhwPTMzMTIzNDU0NjE7YWxnbz1obWFjLXNoYTI1NjtzaWc9STE4ZXArWDI2MU5udDB4emlvK1lITWlCOU01OUUwYkI0b0JpMlRDK292QT0=&amp;x_location=7YfmxI7B7uKO7jlRxIftd60Zg5D=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6980" y="1088132"/>
            <a:ext cx="2283193" cy="128269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328416" y="2446016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设计表单元素</a:t>
            </a: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3401568" y="2773736"/>
            <a:ext cx="2414016" cy="14996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在updateuser.jsp页面中，需要设计各种表单元素，如文本框、下拉菜单等，以便用户可以输入或选择他们的信息。这些表单元素将与后端服务器进行交互，以实现数据的提交和处理。</a:t>
            </a:r>
            <a:endParaRPr lang="en-US" sz="1440" dirty="0"/>
          </a:p>
        </p:txBody>
      </p:sp>
      <p:pic>
        <p:nvPicPr>
          <p:cNvPr id="9" name="Image 2" descr="https://sgw-dx.xf-yun.com/api/v1/sparkdesk/_173554546376905f646518cd3416a802f168d581347f6.jpg?authorization=c2ltcGxlLWp3dCBhaz1zcGFya2Rlc2s4MDAwMDAwMDAwMDE7ZXhwPTMzMTIzNDU0NjM7YWxnbz1obWFjLXNoYTI1NjtzaWc9NVpFNkoxQTIyRWM3RkFCd3FRb05kSHZnM3pmTGhSNnUrd1dDK2VrUjVRYz0=&amp;x_location=7YfmxI7B7uKO7jlRxIftd60Zg5D=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9012" y="1088132"/>
            <a:ext cx="2283193" cy="1282693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870448" y="2447488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实现数据验证</a:t>
            </a:r>
            <a:endParaRPr lang="en-US" sz="1440" dirty="0"/>
          </a:p>
        </p:txBody>
      </p:sp>
      <p:sp>
        <p:nvSpPr>
          <p:cNvPr id="11" name="Text 6"/>
          <p:cNvSpPr/>
          <p:nvPr/>
        </p:nvSpPr>
        <p:spPr>
          <a:xfrm>
            <a:off x="5943600" y="2775208"/>
            <a:ext cx="2414016" cy="14996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为了确保用户输入的数据的准确性和完整性，需要在updateuser.jsp页面中实现数据验证功能。这可以通过JavaScript或服务器端脚本来实现，以防止无效或恶意的数据被提交到系统中。</a:t>
            </a:r>
            <a:endParaRPr lang="en-US" sz="144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09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Web配置与运行测试</a:t>
            </a:r>
            <a:endParaRPr lang="en-US" sz="144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Spring配置文件讲解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>
            <a:off x="4125591" y="1645920"/>
            <a:ext cx="174439" cy="0"/>
          </a:xfrm>
          <a:custGeom>
            <a:avLst/>
            <a:gdLst/>
            <a:ahLst/>
            <a:cxnLst/>
            <a:rect l="l" t="t" r="r" b="b"/>
            <a:pathLst>
              <a:path w="174439">
                <a:moveTo>
                  <a:pt x="174439" y="0"/>
                </a:moveTo>
                <a:moveTo>
                  <a:pt x="174439" y="0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none"/>
            <a:tailEnd type="arrow"/>
          </a:ln>
        </p:spPr>
      </p:sp>
      <p:sp>
        <p:nvSpPr>
          <p:cNvPr id="4" name="Shape 2"/>
          <p:cNvSpPr/>
          <p:nvPr/>
        </p:nvSpPr>
        <p:spPr>
          <a:xfrm>
            <a:off x="5024592" y="2752344"/>
            <a:ext cx="177670" cy="0"/>
          </a:xfrm>
          <a:custGeom>
            <a:avLst/>
            <a:gdLst/>
            <a:ahLst/>
            <a:cxnLst/>
            <a:rect l="l" t="t" r="r" b="b"/>
            <a:pathLst>
              <a:path w="177670">
                <a:moveTo>
                  <a:pt x="0" y="0"/>
                </a:moveTo>
                <a:moveTo>
                  <a:pt x="0" y="0"/>
                </a:moveTo>
                <a:lnTo>
                  <a:pt x="177670" y="0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none"/>
            <a:tailEnd type="arrow"/>
          </a:ln>
        </p:spPr>
      </p:sp>
      <p:sp>
        <p:nvSpPr>
          <p:cNvPr id="5" name="Shape 3"/>
          <p:cNvSpPr/>
          <p:nvPr/>
        </p:nvSpPr>
        <p:spPr>
          <a:xfrm>
            <a:off x="4118004" y="3799332"/>
            <a:ext cx="175088" cy="0"/>
          </a:xfrm>
          <a:custGeom>
            <a:avLst/>
            <a:gdLst/>
            <a:ahLst/>
            <a:cxnLst/>
            <a:rect l="l" t="t" r="r" b="b"/>
            <a:pathLst>
              <a:path w="175088">
                <a:moveTo>
                  <a:pt x="175088" y="0"/>
                </a:moveTo>
                <a:moveTo>
                  <a:pt x="175088" y="0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none"/>
            <a:tailEnd type="arrow"/>
          </a:ln>
        </p:spPr>
      </p:sp>
      <p:sp>
        <p:nvSpPr>
          <p:cNvPr id="6" name="Text 4"/>
          <p:cNvSpPr/>
          <p:nvPr/>
        </p:nvSpPr>
        <p:spPr>
          <a:xfrm>
            <a:off x="4287407" y="1280160"/>
            <a:ext cx="745435" cy="70408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736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7" name="Text 5"/>
          <p:cNvSpPr/>
          <p:nvPr/>
        </p:nvSpPr>
        <p:spPr>
          <a:xfrm>
            <a:off x="4287407" y="3429000"/>
            <a:ext cx="745435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8" name="Text 6"/>
          <p:cNvSpPr/>
          <p:nvPr/>
        </p:nvSpPr>
        <p:spPr>
          <a:xfrm>
            <a:off x="4278263" y="2423160"/>
            <a:ext cx="745435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9" name="Text 7"/>
          <p:cNvSpPr/>
          <p:nvPr/>
        </p:nvSpPr>
        <p:spPr>
          <a:xfrm>
            <a:off x="890230" y="1280160"/>
            <a:ext cx="3108960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Schema定义与解析</a:t>
            </a:r>
            <a:endParaRPr lang="en-US" sz="1440" dirty="0"/>
          </a:p>
        </p:txBody>
      </p:sp>
      <p:sp>
        <p:nvSpPr>
          <p:cNvPr id="10" name="Text 8"/>
          <p:cNvSpPr/>
          <p:nvPr/>
        </p:nvSpPr>
        <p:spPr>
          <a:xfrm>
            <a:off x="890230" y="1639519"/>
            <a:ext cx="3108960" cy="10241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Spring MVC配置文件的开头部分通过定义XML命名空间和XSD schema位置，确保Spring框架能够正确解析配置文件，为后续配置提供基础。</a:t>
            </a:r>
            <a:endParaRPr lang="en-US" sz="1440" dirty="0"/>
          </a:p>
        </p:txBody>
      </p:sp>
      <p:sp>
        <p:nvSpPr>
          <p:cNvPr id="11" name="Text 9"/>
          <p:cNvSpPr/>
          <p:nvPr/>
        </p:nvSpPr>
        <p:spPr>
          <a:xfrm>
            <a:off x="5235854" y="2039112"/>
            <a:ext cx="3108960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组件扫描与注解驱动</a:t>
            </a:r>
            <a:endParaRPr lang="en-US" sz="1440" dirty="0"/>
          </a:p>
        </p:txBody>
      </p:sp>
      <p:sp>
        <p:nvSpPr>
          <p:cNvPr id="12" name="Text 10"/>
          <p:cNvSpPr/>
          <p:nvPr/>
        </p:nvSpPr>
        <p:spPr>
          <a:xfrm>
            <a:off x="5236250" y="2441448"/>
            <a:ext cx="3108960" cy="10241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通过`context:component-scan`配置项，Spring能够在指定包中自动查找并注册带有`@Controller`注解的类为Bean，同时启用注解驱动支持多种控制器相关注解。</a:t>
            </a:r>
            <a:endParaRPr lang="en-US" sz="1440" dirty="0"/>
          </a:p>
        </p:txBody>
      </p:sp>
      <p:sp>
        <p:nvSpPr>
          <p:cNvPr id="13" name="Text 11"/>
          <p:cNvSpPr/>
          <p:nvPr/>
        </p:nvSpPr>
        <p:spPr>
          <a:xfrm>
            <a:off x="890230" y="2761488"/>
            <a:ext cx="3108960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视图解析器与编码过滤器</a:t>
            </a:r>
            <a:endParaRPr lang="en-US" sz="1440" dirty="0"/>
          </a:p>
        </p:txBody>
      </p:sp>
      <p:sp>
        <p:nvSpPr>
          <p:cNvPr id="14" name="Text 12"/>
          <p:cNvSpPr/>
          <p:nvPr/>
        </p:nvSpPr>
        <p:spPr>
          <a:xfrm>
            <a:off x="890230" y="3163824"/>
            <a:ext cx="3108960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视图解析器负责将逻辑视图名称转换为实际视图文件路径，而编码过滤器则设置请求和响应的字符编码为UTF-8，确保处理中文等非ASCII字符时的正确性。</a:t>
            </a:r>
            <a:endParaRPr lang="en-US" sz="1440" dirty="0"/>
          </a:p>
        </p:txBody>
      </p:sp>
      <p:pic>
        <p:nvPicPr>
          <p:cNvPr id="15" name="Image 0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5111" y="1182319"/>
            <a:ext cx="914400" cy="914400"/>
          </a:xfrm>
          <a:prstGeom prst="rect">
            <a:avLst/>
          </a:prstGeom>
        </p:spPr>
      </p:pic>
      <p:pic>
        <p:nvPicPr>
          <p:cNvPr id="1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5111" y="2304288"/>
            <a:ext cx="914400" cy="914400"/>
          </a:xfrm>
          <a:prstGeom prst="rect">
            <a:avLst/>
          </a:prstGeom>
        </p:spPr>
      </p:pic>
      <p:pic>
        <p:nvPicPr>
          <p:cNvPr id="17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5111" y="3310128"/>
            <a:ext cx="9144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MyBatis配置文件详解</a:t>
            </a:r>
            <a:endParaRPr lang="en-US" sz="1440" dirty="0"/>
          </a:p>
        </p:txBody>
      </p:sp>
      <p:pic>
        <p:nvPicPr>
          <p:cNvPr id="3" name="Image 0" descr="https://sgw-dx.xf-yun.com/api/v1/sparkdesk/_1735545513458516c7dab356847c5accbcfef21b94df0.jpg?authorization=c2ltcGxlLWp3dCBhaz1zcGFya2Rlc2s4MDAwMDAwMDAwMDE7ZXhwPTMzMTIzNDU1MTM7YWxnbz1obWFjLXNoYTI1NjtzaWc9NlNqdDZuVm9jdlQ1elhwVEo4QS9FdDlNbDBBb0NCbFpLQzJBelBkQWFLMD0=&amp;x_location=7YfmxI7B7uKO7jlRxIftd60Zg5D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242" y="1227435"/>
            <a:ext cx="2831634" cy="283163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485040" y="1130659"/>
            <a:ext cx="3309781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文件头部声明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3485040" y="1427243"/>
            <a:ext cx="5212080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MyBatis配置文件的起始部分，包括XML版本声明和DOCTYPE声明，确保了文件的正确解析和验证，为后续配置项提供了基础框架。</a:t>
            </a:r>
            <a:endParaRPr lang="en-US" sz="1440" dirty="0"/>
          </a:p>
        </p:txBody>
      </p:sp>
      <p:sp>
        <p:nvSpPr>
          <p:cNvPr id="6" name="Text 3"/>
          <p:cNvSpPr/>
          <p:nvPr/>
        </p:nvSpPr>
        <p:spPr>
          <a:xfrm>
            <a:off x="3485040" y="2158619"/>
            <a:ext cx="4507439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类型别名与映射器</a:t>
            </a:r>
            <a:endParaRPr lang="en-US" sz="1440" dirty="0"/>
          </a:p>
        </p:txBody>
      </p:sp>
      <p:sp>
        <p:nvSpPr>
          <p:cNvPr id="7" name="Text 4"/>
          <p:cNvSpPr/>
          <p:nvPr/>
        </p:nvSpPr>
        <p:spPr>
          <a:xfrm>
            <a:off x="3485040" y="2463259"/>
            <a:ext cx="5212080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通过`&lt;typeAliases&gt;`标签简化JavaBean的使用，而`&lt;mappers&gt;`标签则负责加载Mapper接口及其对应的XML映射文件，两者共同优化了MyBatis的配置和使用。</a:t>
            </a:r>
            <a:endParaRPr lang="en-US" sz="1440" dirty="0"/>
          </a:p>
        </p:txBody>
      </p:sp>
      <p:sp>
        <p:nvSpPr>
          <p:cNvPr id="8" name="Text 5"/>
          <p:cNvSpPr/>
          <p:nvPr/>
        </p:nvSpPr>
        <p:spPr>
          <a:xfrm>
            <a:off x="3485040" y="3194618"/>
            <a:ext cx="4861995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数据库连接属性</a:t>
            </a:r>
            <a:endParaRPr lang="en-US" sz="1440" dirty="0"/>
          </a:p>
        </p:txBody>
      </p:sp>
      <p:sp>
        <p:nvSpPr>
          <p:cNvPr id="9" name="Text 6"/>
          <p:cNvSpPr/>
          <p:nvPr/>
        </p:nvSpPr>
        <p:spPr>
          <a:xfrm>
            <a:off x="3485040" y="3491058"/>
            <a:ext cx="5213718" cy="62179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配置数据库连接所需的详细信息，如驱动类名、URL、用户名和密码，这些属性对于建立数据库连接至关重要，确保了应用程序能够正确访问数据库。</a:t>
            </a:r>
            <a:endParaRPr lang="en-US" sz="144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整合Spring与MyBatis</a:t>
            </a:r>
            <a:endParaRPr lang="en-US" sz="1440" dirty="0"/>
          </a:p>
        </p:txBody>
      </p:sp>
      <p:pic>
        <p:nvPicPr>
          <p:cNvPr id="3" name="Image 0" descr="https://sgw-dx.xf-yun.com/api/v1/sparkdesk/_17355455101420063c50ecde2447fb0d49f498a6d3a1f.jpg?authorization=c2ltcGxlLWp3dCBhaz1zcGFya2Rlc2s4MDAwMDAwMDAwMDE7ZXhwPTMzMTIzNDU1MTA7YWxnbz1obWFjLXNoYTI1NjtzaWc9WEplMWswL2NSaitVa0RpL2ZrMXRuRGxOZmplUHBRbG5EbndVNnJKZjU0UT0=&amp;x_location=7YfmxI7B7uKO7jlRxIftd60Zg5D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372" y="1088132"/>
            <a:ext cx="2283193" cy="128269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86384" y="2564888"/>
            <a:ext cx="2487168" cy="42976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创建MyBatis配置文件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888372" y="3304088"/>
            <a:ext cx="2414016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在`src/main/resources`目录下新建一个名为`mybatis-config.xml`的文件，并添加数据库连接和配置信息，这是整合Spring与MyBatis的第一步。</a:t>
            </a:r>
            <a:endParaRPr lang="en-US" sz="1440" dirty="0"/>
          </a:p>
        </p:txBody>
      </p:sp>
      <p:pic>
        <p:nvPicPr>
          <p:cNvPr id="6" name="Image 1" descr="https://sgw-dx.xf-yun.com/api/v1/sparkdesk/_1735545513075a4dabf9a119b4c22b64e8a3bc53c5f0a.jpg?authorization=c2ltcGxlLWp3dCBhaz1zcGFya2Rlc2s4MDAwMDAwMDAwMDE7ZXhwPTMzMTIzNDU1MTM7YWxnbz1obWFjLXNoYTI1NjtzaWc9TVFUdm1ZOXlvVHdlRE9iY0gyZDF2MVk1ejltN0hTb3ZWMi9Vb3NNTDRrYz0=&amp;x_location=7YfmxI7B7uKO7jlRxIftd60Zg5D=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6980" y="1088132"/>
            <a:ext cx="2283193" cy="128269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328416" y="2446016"/>
            <a:ext cx="2615184" cy="6675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配置SqlSessionFactoryBean</a:t>
            </a: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3466980" y="3304088"/>
            <a:ext cx="2414016" cy="14996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在Spring配置文件中（例如`applicationContext.xml`），添加bean定义以配置MyBatis的`SqlSessionFactory`，包括数据源、配置文件位置和映射器位置等关键属性。</a:t>
            </a:r>
            <a:endParaRPr lang="en-US" sz="1440" dirty="0"/>
          </a:p>
        </p:txBody>
      </p:sp>
      <p:pic>
        <p:nvPicPr>
          <p:cNvPr id="9" name="Image 2" descr="https://sgw-dx.xf-yun.com/api/v1/sparkdesk/_173554551577225f4bfd2e7e242759880a0ffc22a6793.jpg?authorization=c2ltcGxlLWp3dCBhaz1zcGFya2Rlc2s4MDAwMDAwMDAwMDE7ZXhwPTMzMTIzNDU1MTU7YWxnbz1obWFjLXNoYTI1NjtzaWc9dnVJM2pranVPNkhiaU5GOXdJa0VPVXhSQ1RrTHBwaWoxRy82TktQZVduST0=&amp;x_location=7YfmxI7B7uKO7jlRxIftd60Zg5D=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9012" y="1088132"/>
            <a:ext cx="2283193" cy="1282693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880996" y="2564888"/>
            <a:ext cx="2487168" cy="42976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测试整合效果</a:t>
            </a:r>
            <a:endParaRPr lang="en-US" sz="1440" dirty="0"/>
          </a:p>
        </p:txBody>
      </p:sp>
      <p:sp>
        <p:nvSpPr>
          <p:cNvPr id="11" name="Text 6"/>
          <p:cNvSpPr/>
          <p:nvPr/>
        </p:nvSpPr>
        <p:spPr>
          <a:xfrm>
            <a:off x="5943600" y="3304088"/>
            <a:ext cx="2414016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编写测试类来验证Spring和MyBatis的整合是否成功，通过注入UserService并调用其方法，检查是否能正确处理数据访问和业务逻辑。</a:t>
            </a:r>
            <a:endParaRPr lang="en-US" sz="144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运行测试类验证系统功能</a:t>
            </a:r>
            <a:endParaRPr lang="en-US" sz="1440" dirty="0"/>
          </a:p>
        </p:txBody>
      </p:sp>
      <p:sp>
        <p:nvSpPr>
          <p:cNvPr id="3" name="Shape 1"/>
          <p:cNvSpPr/>
          <p:nvPr/>
        </p:nvSpPr>
        <p:spPr>
          <a:xfrm>
            <a:off x="4148425" y="2215286"/>
            <a:ext cx="576615" cy="834888"/>
          </a:xfrm>
          <a:custGeom>
            <a:avLst/>
            <a:gdLst/>
            <a:ahLst/>
            <a:cxnLst/>
            <a:rect l="l" t="t" r="r" b="b"/>
            <a:pathLst>
              <a:path w="576615" h="834888">
                <a:moveTo>
                  <a:pt x="576615" y="0"/>
                </a:moveTo>
                <a:moveTo>
                  <a:pt x="576615" y="0"/>
                </a:moveTo>
                <a:lnTo>
                  <a:pt x="0" y="834888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none"/>
            <a:tailEnd type="none"/>
          </a:ln>
        </p:spPr>
      </p:sp>
      <p:sp>
        <p:nvSpPr>
          <p:cNvPr id="4" name="Shape 2"/>
          <p:cNvSpPr/>
          <p:nvPr/>
        </p:nvSpPr>
        <p:spPr>
          <a:xfrm>
            <a:off x="4160714" y="1450417"/>
            <a:ext cx="564612" cy="751974"/>
          </a:xfrm>
          <a:custGeom>
            <a:avLst/>
            <a:gdLst/>
            <a:ahLst/>
            <a:cxnLst/>
            <a:rect l="l" t="t" r="r" b="b"/>
            <a:pathLst>
              <a:path w="564612" h="751974">
                <a:moveTo>
                  <a:pt x="0" y="0"/>
                </a:moveTo>
                <a:moveTo>
                  <a:pt x="0" y="0"/>
                </a:moveTo>
                <a:lnTo>
                  <a:pt x="564612" y="751974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none"/>
            <a:tailEnd type="none"/>
          </a:ln>
        </p:spPr>
      </p:sp>
      <p:sp>
        <p:nvSpPr>
          <p:cNvPr id="5" name="Shape 3"/>
          <p:cNvSpPr/>
          <p:nvPr/>
        </p:nvSpPr>
        <p:spPr>
          <a:xfrm>
            <a:off x="646624" y="1078530"/>
            <a:ext cx="556517" cy="556517"/>
          </a:xfrm>
          <a:custGeom>
            <a:avLst/>
            <a:gdLst/>
            <a:ahLst/>
            <a:cxnLst/>
            <a:rect l="l" t="t" r="r" b="b"/>
            <a:pathLst>
              <a:path w="556517" h="556517">
                <a:moveTo>
                  <a:pt x="0" y="0"/>
                </a:moveTo>
                <a:moveTo>
                  <a:pt x="0" y="0"/>
                </a:moveTo>
                <a:lnTo>
                  <a:pt x="556517" y="0"/>
                </a:lnTo>
                <a:lnTo>
                  <a:pt x="556517" y="556517"/>
                </a:lnTo>
                <a:lnTo>
                  <a:pt x="0" y="556517"/>
                </a:ln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6" name="Shape 4"/>
          <p:cNvSpPr/>
          <p:nvPr/>
        </p:nvSpPr>
        <p:spPr>
          <a:xfrm>
            <a:off x="1203141" y="1359276"/>
            <a:ext cx="2868202" cy="0"/>
          </a:xfrm>
          <a:custGeom>
            <a:avLst/>
            <a:gdLst/>
            <a:ahLst/>
            <a:cxnLst/>
            <a:rect l="l" t="t" r="r" b="b"/>
            <a:pathLst>
              <a:path w="2868202">
                <a:moveTo>
                  <a:pt x="0" y="0"/>
                </a:moveTo>
                <a:moveTo>
                  <a:pt x="0" y="0"/>
                </a:moveTo>
                <a:lnTo>
                  <a:pt x="2868202" y="0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none"/>
            <a:tailEnd type="none"/>
          </a:ln>
        </p:spPr>
      </p:sp>
      <p:sp>
        <p:nvSpPr>
          <p:cNvPr id="7" name="Shape 5"/>
          <p:cNvSpPr/>
          <p:nvPr/>
        </p:nvSpPr>
        <p:spPr>
          <a:xfrm>
            <a:off x="4056069" y="1350132"/>
            <a:ext cx="192640" cy="192640"/>
          </a:xfrm>
          <a:custGeom>
            <a:avLst/>
            <a:gdLst/>
            <a:ahLst/>
            <a:cxnLst/>
            <a:rect l="l" t="t" r="r" b="b"/>
            <a:pathLst>
              <a:path w="192640" h="192640">
                <a:moveTo>
                  <a:pt x="0" y="0"/>
                </a:moveTo>
                <a:moveTo>
                  <a:pt x="0" y="0"/>
                </a:moveTo>
                <a:lnTo>
                  <a:pt x="192640" y="0"/>
                </a:lnTo>
                <a:lnTo>
                  <a:pt x="192640" y="192640"/>
                </a:lnTo>
                <a:lnTo>
                  <a:pt x="0" y="192640"/>
                </a:ln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8" name="Shape 6"/>
          <p:cNvSpPr/>
          <p:nvPr/>
        </p:nvSpPr>
        <p:spPr>
          <a:xfrm>
            <a:off x="4056069" y="2932872"/>
            <a:ext cx="192640" cy="192640"/>
          </a:xfrm>
          <a:custGeom>
            <a:avLst/>
            <a:gdLst/>
            <a:ahLst/>
            <a:cxnLst/>
            <a:rect l="l" t="t" r="r" b="b"/>
            <a:pathLst>
              <a:path w="192640" h="192640">
                <a:moveTo>
                  <a:pt x="0" y="0"/>
                </a:moveTo>
                <a:moveTo>
                  <a:pt x="0" y="0"/>
                </a:moveTo>
                <a:lnTo>
                  <a:pt x="192640" y="0"/>
                </a:lnTo>
                <a:lnTo>
                  <a:pt x="192640" y="192640"/>
                </a:lnTo>
                <a:lnTo>
                  <a:pt x="0" y="192640"/>
                </a:ln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9" name="Shape 7"/>
          <p:cNvSpPr/>
          <p:nvPr/>
        </p:nvSpPr>
        <p:spPr>
          <a:xfrm>
            <a:off x="4838991" y="2211190"/>
            <a:ext cx="3224944" cy="0"/>
          </a:xfrm>
          <a:custGeom>
            <a:avLst/>
            <a:gdLst/>
            <a:ahLst/>
            <a:cxnLst/>
            <a:rect l="l" t="t" r="r" b="b"/>
            <a:pathLst>
              <a:path w="3224944">
                <a:moveTo>
                  <a:pt x="0" y="0"/>
                </a:moveTo>
                <a:moveTo>
                  <a:pt x="0" y="0"/>
                </a:moveTo>
                <a:lnTo>
                  <a:pt x="3224944" y="0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none"/>
            <a:tailEnd type="none"/>
          </a:ln>
        </p:spPr>
      </p:sp>
      <p:sp>
        <p:nvSpPr>
          <p:cNvPr id="10" name="Shape 8"/>
          <p:cNvSpPr/>
          <p:nvPr/>
        </p:nvSpPr>
        <p:spPr>
          <a:xfrm>
            <a:off x="7940859" y="1957076"/>
            <a:ext cx="556517" cy="556517"/>
          </a:xfrm>
          <a:custGeom>
            <a:avLst/>
            <a:gdLst/>
            <a:ahLst/>
            <a:cxnLst/>
            <a:rect l="l" t="t" r="r" b="b"/>
            <a:pathLst>
              <a:path w="556517" h="556517">
                <a:moveTo>
                  <a:pt x="0" y="0"/>
                </a:moveTo>
                <a:moveTo>
                  <a:pt x="0" y="0"/>
                </a:moveTo>
                <a:lnTo>
                  <a:pt x="556517" y="0"/>
                </a:lnTo>
                <a:lnTo>
                  <a:pt x="556517" y="556517"/>
                </a:lnTo>
                <a:lnTo>
                  <a:pt x="0" y="556517"/>
                </a:ln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1" name="Shape 9"/>
          <p:cNvSpPr/>
          <p:nvPr/>
        </p:nvSpPr>
        <p:spPr>
          <a:xfrm>
            <a:off x="1203141" y="3113881"/>
            <a:ext cx="2886490" cy="2488"/>
          </a:xfrm>
          <a:custGeom>
            <a:avLst/>
            <a:gdLst/>
            <a:ahLst/>
            <a:cxnLst/>
            <a:rect l="l" t="t" r="r" b="b"/>
            <a:pathLst>
              <a:path w="2886490" h="2488">
                <a:moveTo>
                  <a:pt x="0" y="0"/>
                </a:moveTo>
                <a:moveTo>
                  <a:pt x="0" y="0"/>
                </a:moveTo>
                <a:lnTo>
                  <a:pt x="2886490" y="2488"/>
                </a:lnTo>
              </a:path>
            </a:pathLst>
          </a:custGeom>
          <a:noFill/>
          <a:ln w="19050">
            <a:solidFill>
              <a:srgbClr val="005CC5"/>
            </a:solidFill>
            <a:prstDash val="solid"/>
            <a:headEnd type="none"/>
            <a:tailEnd type="none"/>
          </a:ln>
        </p:spPr>
      </p:sp>
      <p:sp>
        <p:nvSpPr>
          <p:cNvPr id="12" name="Shape 10"/>
          <p:cNvSpPr/>
          <p:nvPr/>
        </p:nvSpPr>
        <p:spPr>
          <a:xfrm>
            <a:off x="646624" y="2835622"/>
            <a:ext cx="556517" cy="556517"/>
          </a:xfrm>
          <a:custGeom>
            <a:avLst/>
            <a:gdLst/>
            <a:ahLst/>
            <a:cxnLst/>
            <a:rect l="l" t="t" r="r" b="b"/>
            <a:pathLst>
              <a:path w="556517" h="556517">
                <a:moveTo>
                  <a:pt x="0" y="0"/>
                </a:moveTo>
                <a:moveTo>
                  <a:pt x="0" y="0"/>
                </a:moveTo>
                <a:lnTo>
                  <a:pt x="556517" y="0"/>
                </a:lnTo>
                <a:lnTo>
                  <a:pt x="556517" y="556517"/>
                </a:lnTo>
                <a:lnTo>
                  <a:pt x="0" y="556517"/>
                </a:ln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13" name="Text 11"/>
          <p:cNvSpPr/>
          <p:nvPr/>
        </p:nvSpPr>
        <p:spPr>
          <a:xfrm>
            <a:off x="646624" y="1105962"/>
            <a:ext cx="556517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16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440" dirty="0"/>
          </a:p>
        </p:txBody>
      </p:sp>
      <p:sp>
        <p:nvSpPr>
          <p:cNvPr id="14" name="Text 12"/>
          <p:cNvSpPr/>
          <p:nvPr/>
        </p:nvSpPr>
        <p:spPr>
          <a:xfrm>
            <a:off x="7940859" y="1984508"/>
            <a:ext cx="556517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16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15" name="Text 13"/>
          <p:cNvSpPr/>
          <p:nvPr/>
        </p:nvSpPr>
        <p:spPr>
          <a:xfrm>
            <a:off x="646624" y="2862421"/>
            <a:ext cx="556517" cy="51206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16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16" name="Text 14"/>
          <p:cNvSpPr/>
          <p:nvPr/>
        </p:nvSpPr>
        <p:spPr>
          <a:xfrm>
            <a:off x="1203141" y="957284"/>
            <a:ext cx="2852928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配置Spring和JUnit整合</a:t>
            </a:r>
            <a:endParaRPr lang="en-US" sz="1440" dirty="0"/>
          </a:p>
        </p:txBody>
      </p:sp>
      <p:sp>
        <p:nvSpPr>
          <p:cNvPr id="17" name="Text 15"/>
          <p:cNvSpPr/>
          <p:nvPr/>
        </p:nvSpPr>
        <p:spPr>
          <a:xfrm>
            <a:off x="1203665" y="1359620"/>
            <a:ext cx="2852928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00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在测试类中正确配置Spring和JUnit的整合是确保测试能够加载Spring IOC容器的关键步骤，通过`@RunWith(SpringJUnit4ClassRunner.class)`注解实现，并指定Spring配置文件的位置。</a:t>
            </a:r>
            <a:endParaRPr lang="en-US" sz="1440" dirty="0"/>
          </a:p>
        </p:txBody>
      </p:sp>
      <p:sp>
        <p:nvSpPr>
          <p:cNvPr id="18" name="Text 16"/>
          <p:cNvSpPr/>
          <p:nvPr/>
        </p:nvSpPr>
        <p:spPr>
          <a:xfrm>
            <a:off x="4838690" y="1808486"/>
            <a:ext cx="2852928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注入服务层组件</a:t>
            </a:r>
            <a:endParaRPr lang="en-US" sz="1440" dirty="0"/>
          </a:p>
        </p:txBody>
      </p:sp>
      <p:sp>
        <p:nvSpPr>
          <p:cNvPr id="19" name="Text 17"/>
          <p:cNvSpPr/>
          <p:nvPr/>
        </p:nvSpPr>
        <p:spPr>
          <a:xfrm>
            <a:off x="4838405" y="2210926"/>
            <a:ext cx="2852928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00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使用`@Autowired`注解将需要测试的服务层组件（如`UserService`）注入到测试类中，使得在测试方法中可以直接调用这些组件的方法来执行业务逻辑。</a:t>
            </a:r>
            <a:endParaRPr lang="en-US" sz="1440" dirty="0"/>
          </a:p>
        </p:txBody>
      </p:sp>
      <p:sp>
        <p:nvSpPr>
          <p:cNvPr id="20" name="Text 18"/>
          <p:cNvSpPr/>
          <p:nvPr/>
        </p:nvSpPr>
        <p:spPr>
          <a:xfrm>
            <a:off x="1203141" y="2704702"/>
            <a:ext cx="2852928" cy="4023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编写测试方法</a:t>
            </a:r>
            <a:endParaRPr lang="en-US" sz="1440" dirty="0"/>
          </a:p>
        </p:txBody>
      </p:sp>
      <p:sp>
        <p:nvSpPr>
          <p:cNvPr id="21" name="Text 19"/>
          <p:cNvSpPr/>
          <p:nvPr/>
        </p:nvSpPr>
        <p:spPr>
          <a:xfrm>
            <a:off x="1203141" y="3125512"/>
            <a:ext cx="2852928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008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根据需求编写具体的测试方法，例如测试登录功能的方法`testLogin()`，该方法创建一个用户对象，设置用户名和密码，然后调用`userService.login(user)`方法，并断言返回结果是否符合预期。</a:t>
            </a:r>
            <a:endParaRPr lang="en-US" sz="1440" dirty="0"/>
          </a:p>
        </p:txBody>
      </p:sp>
      <p:sp>
        <p:nvSpPr>
          <p:cNvPr id="22" name="Shape 20"/>
          <p:cNvSpPr/>
          <p:nvPr/>
        </p:nvSpPr>
        <p:spPr>
          <a:xfrm>
            <a:off x="4646351" y="2114870"/>
            <a:ext cx="192640" cy="192640"/>
          </a:xfrm>
          <a:custGeom>
            <a:avLst/>
            <a:gdLst/>
            <a:ahLst/>
            <a:cxnLst/>
            <a:rect l="l" t="t" r="r" b="b"/>
            <a:pathLst>
              <a:path w="192640" h="192640">
                <a:moveTo>
                  <a:pt x="0" y="0"/>
                </a:moveTo>
                <a:moveTo>
                  <a:pt x="0" y="0"/>
                </a:moveTo>
                <a:lnTo>
                  <a:pt x="192640" y="0"/>
                </a:lnTo>
                <a:lnTo>
                  <a:pt x="192640" y="192640"/>
                </a:lnTo>
                <a:lnTo>
                  <a:pt x="0" y="192640"/>
                </a:lnTo>
                <a:close/>
              </a:path>
            </a:pathLst>
          </a:custGeom>
          <a:solidFill>
            <a:srgbClr val="005CC5"/>
          </a:solidFill>
          <a:ln/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知识目标</a:t>
            </a:r>
            <a:endParaRPr lang="en-US" sz="1440" dirty="0"/>
          </a:p>
        </p:txBody>
      </p:sp>
      <p:pic>
        <p:nvPicPr>
          <p:cNvPr id="3" name="Image 0" descr="https://sgw-dx.xf-yun.com/api/v1/sparkdesk/_17355452632289a6d30a629e349dfb02720ab3a7e0066.jpg?authorization=c2ltcGxlLWp3dCBhaz1zcGFya2Rlc2s4MDAwMDAwMDAwMDE7ZXhwPTMzMTIzNDUyNjM7YWxnbz1obWFjLXNoYTI1NjtzaWc9enQwZFZVa2s1WU95TmNuVTZCZlVxcFk4Rm52SmU2Nk5walkyTEdaMEdmWT0=&amp;x_location=7YfmxI7B7uKO7jlRxIftd60Zg5D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242" y="1227435"/>
            <a:ext cx="2831634" cy="283163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485040" y="1130659"/>
            <a:ext cx="3309781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掌握Spring框架基础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3485040" y="1427243"/>
            <a:ext cx="5212080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Spring框架作为Java开发中的核心组件，提供了全面的编程和配置模型。它通过控制反转（IoC）和面向切面编程（AOP）等技术，极大地简化了企业级应用的开发难度。</a:t>
            </a:r>
            <a:endParaRPr lang="en-US" sz="1440" dirty="0"/>
          </a:p>
        </p:txBody>
      </p:sp>
      <p:sp>
        <p:nvSpPr>
          <p:cNvPr id="6" name="Text 3"/>
          <p:cNvSpPr/>
          <p:nvPr/>
        </p:nvSpPr>
        <p:spPr>
          <a:xfrm>
            <a:off x="3485040" y="2158619"/>
            <a:ext cx="4507439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理解Spring MVC架构</a:t>
            </a:r>
            <a:endParaRPr lang="en-US" sz="1440" dirty="0"/>
          </a:p>
        </p:txBody>
      </p:sp>
      <p:sp>
        <p:nvSpPr>
          <p:cNvPr id="7" name="Text 4"/>
          <p:cNvSpPr/>
          <p:nvPr/>
        </p:nvSpPr>
        <p:spPr>
          <a:xfrm>
            <a:off x="3485040" y="2463259"/>
            <a:ext cx="5212080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Spring MVC是Spring框架的一部分，专注于Web层的应用开发。它采用模型-视图-控制器（MVC）设计模式，有效地分离了业务逻辑、数据表示和用户交互，提高了应用的可维护性和扩展性。</a:t>
            </a:r>
            <a:endParaRPr lang="en-US" sz="1440" dirty="0"/>
          </a:p>
        </p:txBody>
      </p:sp>
      <p:sp>
        <p:nvSpPr>
          <p:cNvPr id="8" name="Text 5"/>
          <p:cNvSpPr/>
          <p:nvPr/>
        </p:nvSpPr>
        <p:spPr>
          <a:xfrm>
            <a:off x="3485040" y="3194618"/>
            <a:ext cx="4861995" cy="4846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1584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MyBatis框架入门</a:t>
            </a:r>
            <a:endParaRPr lang="en-US" sz="1440" dirty="0"/>
          </a:p>
        </p:txBody>
      </p:sp>
      <p:sp>
        <p:nvSpPr>
          <p:cNvPr id="9" name="Text 6"/>
          <p:cNvSpPr/>
          <p:nvPr/>
        </p:nvSpPr>
        <p:spPr>
          <a:xfrm>
            <a:off x="3485040" y="3491058"/>
            <a:ext cx="5213718" cy="84124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MyBatis是一个优秀的持久层框架，它支持定制化SQL、存储过程以及高级映射。MyBatis消除了几乎所有的JDBC代码和手动设置参数以及获取结果集的工作，使得数据库操作更加直观和高效。</a:t>
            </a:r>
            <a:endParaRPr lang="en-US" sz="144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40293" y="2233093"/>
            <a:ext cx="4313208" cy="108813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4752" b="1" dirty="0">
                <a:solidFill>
                  <a:srgbClr val="005CC5">
                    <a:alpha val="10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THANKS！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840293" y="2100505"/>
            <a:ext cx="3275888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388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谢谢大家！</a:t>
            </a:r>
            <a:endParaRPr lang="en-US" sz="144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能力目标</a:t>
            </a:r>
            <a:endParaRPr lang="en-US" sz="1440" dirty="0"/>
          </a:p>
        </p:txBody>
      </p:sp>
      <p:pic>
        <p:nvPicPr>
          <p:cNvPr id="3" name="Image 0" descr="https://sgw-dx.xf-yun.com/api/v1/sparkdesk/_17355452614449fe516c64cdd46ca9dd2985dba7db253.jpg?authorization=c2ltcGxlLWp3dCBhaz1zcGFya2Rlc2s4MDAwMDAwMDAwMDE7ZXhwPTMzMTIzNDUyNjE7YWxnbz1obWFjLXNoYTI1NjtzaWc9OStqRU0raUxNZDJoSTRBZEVoRWJsYkZZMWhpU0duWjBnTlZyMFQ5OGl0OD0=&amp;x_location=7YfmxI7B7uKO7jlRxIftd60Zg5D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372" y="1088132"/>
            <a:ext cx="2283193" cy="128269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86384" y="2446016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数据库设计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822960" y="2773736"/>
            <a:ext cx="2414016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在SSM框架下，数据库设计是构建小型Web应用的基础。它涉及到数据模型的创建、表结构的规划以及关系映射的配置，确保数据的高效存储与检索。</a:t>
            </a:r>
            <a:endParaRPr lang="en-US" sz="1440" dirty="0"/>
          </a:p>
        </p:txBody>
      </p:sp>
      <p:pic>
        <p:nvPicPr>
          <p:cNvPr id="6" name="Image 1" descr="https://sgw-dx.xf-yun.com/api/v1/sparkdesk/_173554526467838d9b6539afe4622a1a44a77fdf2f7f7.jpg?authorization=c2ltcGxlLWp3dCBhaz1zcGFya2Rlc2s4MDAwMDAwMDAwMDE7ZXhwPTMzMTIzNDUyNjQ7YWxnbz1obWFjLXNoYTI1NjtzaWc9Yk9IMnRDL2JQeDBTOFVWUTF6TU1peHduNGhvaVRLRHFBTmYrSmEyNDMyZz0=&amp;x_location=7YfmxI7B7uKO7jlRxIftd60Zg5D=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6980" y="1088132"/>
            <a:ext cx="2283193" cy="128269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328416" y="2446016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业务逻辑实现</a:t>
            </a: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3401568" y="2773736"/>
            <a:ext cx="2414016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业务逻辑实现是Web应用的核心，它定义了应用程序的行为和规则。通过编写Java代码，开发者可以实现复杂的业务需求，如用户认证、数据处理等。</a:t>
            </a:r>
            <a:endParaRPr lang="en-US" sz="1440" dirty="0"/>
          </a:p>
        </p:txBody>
      </p:sp>
      <p:pic>
        <p:nvPicPr>
          <p:cNvPr id="9" name="Image 2" descr="https://sgw-dx.xf-yun.com/api/v1/sparkdesk/_1735545267836f6b948b483d941f2a24b164d05858023.jpg?authorization=c2ltcGxlLWp3dCBhaz1zcGFya2Rlc2s4MDAwMDAwMDAwMDE7ZXhwPTMzMTIzNDUyNjc7YWxnbz1obWFjLXNoYTI1NjtzaWc9d2NrMEZ2VUxwUlhnU3E0MTdXMm1mNHZHS2ZTcENIckVTcHFtNithRHFVYz0=&amp;x_location=7YfmxI7B7uKO7jlRxIftd60Zg5D=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9012" y="1088132"/>
            <a:ext cx="2283193" cy="1282693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870448" y="2447488"/>
            <a:ext cx="2487168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前后端交互</a:t>
            </a:r>
            <a:endParaRPr lang="en-US" sz="1440" dirty="0"/>
          </a:p>
        </p:txBody>
      </p:sp>
      <p:sp>
        <p:nvSpPr>
          <p:cNvPr id="11" name="Text 6"/>
          <p:cNvSpPr/>
          <p:nvPr/>
        </p:nvSpPr>
        <p:spPr>
          <a:xfrm>
            <a:off x="5943600" y="2775208"/>
            <a:ext cx="2414016" cy="12801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前后端交互是连接用户界面与服务器端逻辑的桥梁。使用SSM框架中的Spring MVC模块，可以方便地处理HTTP请求，实现数据的动态展示和用户操作的响应。</a:t>
            </a:r>
            <a:endParaRPr lang="en-US" sz="144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16152" y="361270"/>
            <a:ext cx="8511697" cy="6766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592" b="1" dirty="0">
                <a:solidFill>
                  <a:srgbClr val="003C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素质目标</a:t>
            </a:r>
            <a:endParaRPr lang="en-US" sz="1440" dirty="0"/>
          </a:p>
        </p:txBody>
      </p:sp>
      <p:sp>
        <p:nvSpPr>
          <p:cNvPr id="4" name="Text 1"/>
          <p:cNvSpPr/>
          <p:nvPr/>
        </p:nvSpPr>
        <p:spPr>
          <a:xfrm>
            <a:off x="472559" y="1726845"/>
            <a:ext cx="2614983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激发软件行业热情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3264508" y="2272712"/>
            <a:ext cx="2614983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培养对新兴信息技术的敏感度，关注行业动态，理解技术发展趋势，以便更好地适应快速变化的技术环境，把握未来发展方向。</a:t>
            </a:r>
            <a:endParaRPr lang="en-US" sz="1440" dirty="0"/>
          </a:p>
        </p:txBody>
      </p:sp>
      <p:sp>
        <p:nvSpPr>
          <p:cNvPr id="7" name="Text 3"/>
          <p:cNvSpPr/>
          <p:nvPr/>
        </p:nvSpPr>
        <p:spPr>
          <a:xfrm>
            <a:off x="3264508" y="1726845"/>
            <a:ext cx="2614983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提高信息技术趋势敏锐度</a:t>
            </a:r>
            <a:endParaRPr lang="en-US" sz="1440" dirty="0"/>
          </a:p>
        </p:txBody>
      </p:sp>
      <p:sp>
        <p:nvSpPr>
          <p:cNvPr id="8" name="Text 4"/>
          <p:cNvSpPr/>
          <p:nvPr/>
        </p:nvSpPr>
        <p:spPr>
          <a:xfrm>
            <a:off x="6047777" y="2272712"/>
            <a:ext cx="2656902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通过实际项目和案例学习，不断提升编程技能，将理论知识转化为实际操作能力，以实践促进理论的深化和技能的提升。</a:t>
            </a:r>
            <a:endParaRPr lang="en-US" sz="1440" dirty="0"/>
          </a:p>
        </p:txBody>
      </p:sp>
      <p:sp>
        <p:nvSpPr>
          <p:cNvPr id="10" name="Text 5"/>
          <p:cNvSpPr/>
          <p:nvPr/>
        </p:nvSpPr>
        <p:spPr>
          <a:xfrm>
            <a:off x="6047777" y="1726845"/>
            <a:ext cx="2656902" cy="44805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28" b="1" dirty="0">
                <a:solidFill>
                  <a:srgbClr val="2D89F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强化编程技能与实践</a:t>
            </a:r>
            <a:endParaRPr lang="en-US" sz="1440" dirty="0"/>
          </a:p>
        </p:txBody>
      </p:sp>
      <p:sp>
        <p:nvSpPr>
          <p:cNvPr id="11" name="Text 6"/>
          <p:cNvSpPr/>
          <p:nvPr/>
        </p:nvSpPr>
        <p:spPr>
          <a:xfrm>
            <a:off x="472559" y="2272712"/>
            <a:ext cx="2614983" cy="106070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152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通过深入了解软件行业的发展历程和前沿技术，增强对编程的兴趣和热情，从而坚定在信息技术领域追求卓越的理想信念。</a:t>
            </a:r>
            <a:endParaRPr lang="en-US" sz="144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知识导图</a:t>
            </a:r>
            <a:endParaRPr lang="en-US" sz="144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sgw-dx.xf-yun.com/api/v1/sparkdesk/_19270024616_8ehlEC1735545708664-07616766464334523.png?authorization=c2ltcGxlLWp3dCBhaz1zcGFya2Rlc2s4MDAwMDAwMDAwMDE7ZXhwPTMzMTIzNDU3MDg7YWxnbz1obWFjLXNoYTI1NjtzaWc9UjZjaFlIMFcxQ2JsdDh2QTcrRFdNU01OWkpYVjZPME5FdzJaM0N1dUhLZz0=&amp;x_location=7YfmxI7B7uKO7jlRxIftd60Zg5D="/>
          <p:cNvPicPr>
            <a:picLocks noChangeAspect="1"/>
          </p:cNvPicPr>
          <p:nvPr/>
        </p:nvPicPr>
        <p:blipFill>
          <a:blip r:embed="rId4"/>
          <a:srcRect l="8696" t="9483" r="4348" b="4310"/>
          <a:stretch/>
        </p:blipFill>
        <p:spPr>
          <a:xfrm>
            <a:off x="1028386" y="941175"/>
            <a:ext cx="7283330" cy="4073577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18288" y="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4" name="Text 1"/>
          <p:cNvSpPr/>
          <p:nvPr/>
        </p:nvSpPr>
        <p:spPr>
          <a:xfrm>
            <a:off x="0" y="10704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440" dirty="0"/>
          </a:p>
        </p:txBody>
      </p:sp>
      <p:sp>
        <p:nvSpPr>
          <p:cNvPr id="5" name="Text 2"/>
          <p:cNvSpPr/>
          <p:nvPr/>
        </p:nvSpPr>
        <p:spPr>
          <a:xfrm>
            <a:off x="879008" y="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知识导图</a:t>
            </a:r>
            <a:endParaRPr lang="en-US" sz="144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2120" y="220599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91440" y="0"/>
                </a:moveTo>
                <a:moveTo>
                  <a:pt x="91440" y="0"/>
                </a:moveTo>
                <a:lnTo>
                  <a:pt x="640080" y="0"/>
                </a:lnTo>
                <a:quadBezTo>
                  <a:pt x="731520" y="0"/>
                  <a:pt x="731520" y="91440"/>
                </a:quadBezTo>
                <a:lnTo>
                  <a:pt x="731520" y="640080"/>
                </a:lnTo>
                <a:quadBezTo>
                  <a:pt x="731520" y="731520"/>
                  <a:pt x="640080" y="731520"/>
                </a:quadBezTo>
                <a:lnTo>
                  <a:pt x="91440" y="731520"/>
                </a:lnTo>
                <a:quadBezTo>
                  <a:pt x="0" y="731520"/>
                  <a:pt x="0" y="640080"/>
                </a:quadBezTo>
                <a:lnTo>
                  <a:pt x="0" y="91440"/>
                </a:lnTo>
                <a:quadBezTo>
                  <a:pt x="0" y="0"/>
                  <a:pt x="91440" y="0"/>
                </a:quadBezTo>
                <a:close/>
              </a:path>
            </a:pathLst>
          </a:custGeom>
          <a:solidFill>
            <a:srgbClr val="005CC5"/>
          </a:solidFill>
          <a:ln/>
        </p:spPr>
      </p:sp>
      <p:sp>
        <p:nvSpPr>
          <p:cNvPr id="3" name="Text 1"/>
          <p:cNvSpPr/>
          <p:nvPr/>
        </p:nvSpPr>
        <p:spPr>
          <a:xfrm>
            <a:off x="543832" y="2313030"/>
            <a:ext cx="741298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440" dirty="0"/>
          </a:p>
        </p:txBody>
      </p:sp>
      <p:sp>
        <p:nvSpPr>
          <p:cNvPr id="4" name="Text 2"/>
          <p:cNvSpPr/>
          <p:nvPr/>
        </p:nvSpPr>
        <p:spPr>
          <a:xfrm>
            <a:off x="1422840" y="2205990"/>
            <a:ext cx="6878563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2500"/>
              </a:lnSpc>
              <a:spcBef>
                <a:spcPts val="375"/>
              </a:spcBef>
              <a:buNone/>
            </a:pPr>
            <a:r>
              <a:rPr lang="en-US" sz="2880" b="1" dirty="0">
                <a:solidFill>
                  <a:srgbClr val="005CC5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SSM框架概述</a:t>
            </a:r>
            <a:endParaRPr lang="en-US" sz="144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1765</Words>
  <Application>Microsoft Office PowerPoint</Application>
  <PresentationFormat>全屏显示(16:9)</PresentationFormat>
  <Paragraphs>298</Paragraphs>
  <Slides>40</Slides>
  <Notes>40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5" baseType="lpstr">
      <vt:lpstr>等线</vt:lpstr>
      <vt:lpstr>Microsoft Yahei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Yuanhong Ju</cp:lastModifiedBy>
  <cp:revision>2</cp:revision>
  <dcterms:created xsi:type="dcterms:W3CDTF">2024-12-30T08:44:48Z</dcterms:created>
  <dcterms:modified xsi:type="dcterms:W3CDTF">2025-02-09T04:42:30Z</dcterms:modified>
</cp:coreProperties>
</file>