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Lst>
  <p:sldSz cx="9144000" cy="5143500" type="screen16x9"/>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131" d="100"/>
          <a:sy n="131" d="100"/>
        </p:scale>
        <p:origin x="6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87571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3F7FD"/>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9.jp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20.jp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1.jpg"/></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24.jpg"/><Relationship Id="rId5" Type="http://schemas.openxmlformats.org/officeDocument/2006/relationships/image" Target="../media/image23.jpg"/><Relationship Id="rId4" Type="http://schemas.openxmlformats.org/officeDocument/2006/relationships/image" Target="../media/image22.jp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25.jpg"/></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26.jpg"/></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27.jpg"/></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image" Target="../media/image29.jpg"/><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863156" y="1754413"/>
            <a:ext cx="7648636" cy="92354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3888" b="1" kern="0" spc="144" dirty="0">
                <a:solidFill>
                  <a:srgbClr val="005CC5"/>
                </a:solidFill>
                <a:latin typeface="Microsoft Yahei" pitchFamily="34" charset="0"/>
                <a:ea typeface="Microsoft Yahei" pitchFamily="34" charset="-122"/>
                <a:cs typeface="Microsoft Yahei" pitchFamily="34" charset="-120"/>
              </a:rPr>
              <a:t>Java Web数据库编程</a:t>
            </a:r>
            <a:endParaRPr lang="en-US" sz="1440" dirty="0"/>
          </a:p>
        </p:txBody>
      </p:sp>
      <p:sp>
        <p:nvSpPr>
          <p:cNvPr id="3" name="Text 1"/>
          <p:cNvSpPr/>
          <p:nvPr/>
        </p:nvSpPr>
        <p:spPr>
          <a:xfrm>
            <a:off x="863156" y="2677957"/>
            <a:ext cx="6249184"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b="1" dirty="0">
                <a:solidFill>
                  <a:srgbClr val="000000"/>
                </a:solidFill>
                <a:latin typeface="Microsoft Yahei" pitchFamily="34" charset="0"/>
                <a:ea typeface="Microsoft Yahei" pitchFamily="34" charset="-122"/>
                <a:cs typeface="Microsoft Yahei" pitchFamily="34" charset="-120"/>
              </a:rPr>
              <a:t>JDBC在Java Web应用中的实践操作</a:t>
            </a:r>
            <a:endParaRPr lang="en-US" sz="144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04</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认识JDBC常用类和接口</a:t>
            </a:r>
            <a:endParaRPr lang="en-US" sz="144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Driver接口</a:t>
            </a:r>
            <a:endParaRPr lang="en-US" sz="1440" dirty="0"/>
          </a:p>
        </p:txBody>
      </p:sp>
      <p:sp>
        <p:nvSpPr>
          <p:cNvPr id="3" name="Shape 1"/>
          <p:cNvSpPr/>
          <p:nvPr/>
        </p:nvSpPr>
        <p:spPr>
          <a:xfrm>
            <a:off x="429475" y="979273"/>
            <a:ext cx="8184444" cy="3578175"/>
          </a:xfrm>
          <a:custGeom>
            <a:avLst/>
            <a:gdLst/>
            <a:ahLst/>
            <a:cxnLst/>
            <a:rect l="l" t="t" r="r" b="b"/>
            <a:pathLst>
              <a:path w="8184444" h="3578175">
                <a:moveTo>
                  <a:pt x="0" y="0"/>
                </a:moveTo>
                <a:moveTo>
                  <a:pt x="0" y="0"/>
                </a:moveTo>
                <a:lnTo>
                  <a:pt x="8184444" y="0"/>
                </a:lnTo>
                <a:lnTo>
                  <a:pt x="8184444" y="3578175"/>
                </a:lnTo>
                <a:lnTo>
                  <a:pt x="0" y="3578175"/>
                </a:lnTo>
                <a:close/>
              </a:path>
            </a:pathLst>
          </a:custGeom>
          <a:solidFill>
            <a:srgbClr val="000000">
              <a:alpha val="0"/>
            </a:srgbClr>
          </a:solidFill>
          <a:ln/>
        </p:spPr>
      </p:sp>
      <p:sp>
        <p:nvSpPr>
          <p:cNvPr id="4" name="Shape 2"/>
          <p:cNvSpPr/>
          <p:nvPr/>
        </p:nvSpPr>
        <p:spPr>
          <a:xfrm>
            <a:off x="1057755" y="1192668"/>
            <a:ext cx="2191977" cy="3217037"/>
          </a:xfrm>
          <a:custGeom>
            <a:avLst/>
            <a:gdLst/>
            <a:ahLst/>
            <a:cxnLst/>
            <a:rect l="l" t="t" r="r" b="b"/>
            <a:pathLst>
              <a:path w="2191977" h="3217037">
                <a:moveTo>
                  <a:pt x="204724" y="0"/>
                </a:moveTo>
                <a:moveTo>
                  <a:pt x="204724" y="0"/>
                </a:moveTo>
                <a:lnTo>
                  <a:pt x="1987252" y="0"/>
                </a:lnTo>
                <a:quadBezTo>
                  <a:pt x="2191977" y="0"/>
                  <a:pt x="2191977" y="220827"/>
                </a:quadBezTo>
                <a:lnTo>
                  <a:pt x="2191977" y="2996210"/>
                </a:lnTo>
                <a:quadBezTo>
                  <a:pt x="2191977" y="3217037"/>
                  <a:pt x="1987252" y="3217037"/>
                </a:quadBezTo>
                <a:lnTo>
                  <a:pt x="204724" y="3217037"/>
                </a:lnTo>
                <a:quadBezTo>
                  <a:pt x="0" y="3217037"/>
                  <a:pt x="0" y="2996210"/>
                </a:quadBezTo>
                <a:lnTo>
                  <a:pt x="0" y="220827"/>
                </a:lnTo>
                <a:quadBezTo>
                  <a:pt x="0" y="0"/>
                  <a:pt x="204724" y="0"/>
                </a:quadBezTo>
                <a:close/>
              </a:path>
            </a:pathLst>
          </a:custGeom>
          <a:solidFill>
            <a:srgbClr val="005CC5">
              <a:alpha val="10000"/>
            </a:srgbClr>
          </a:solidFill>
          <a:ln w="9525">
            <a:solidFill>
              <a:srgbClr val="005CC5"/>
            </a:solidFill>
            <a:prstDash val="solid"/>
          </a:ln>
        </p:spPr>
      </p:sp>
      <p:sp>
        <p:nvSpPr>
          <p:cNvPr id="5" name="Shape 3"/>
          <p:cNvSpPr/>
          <p:nvPr/>
        </p:nvSpPr>
        <p:spPr>
          <a:xfrm rot="5400000">
            <a:off x="738465" y="1471944"/>
            <a:ext cx="423666" cy="220184"/>
          </a:xfrm>
          <a:custGeom>
            <a:avLst/>
            <a:gdLst/>
            <a:ahLst/>
            <a:cxnLst/>
            <a:rect l="l" t="t" r="r" b="b"/>
            <a:pathLst>
              <a:path w="423666" h="220184">
                <a:moveTo>
                  <a:pt x="110092" y="0"/>
                </a:moveTo>
                <a:moveTo>
                  <a:pt x="110092" y="0"/>
                </a:moveTo>
                <a:lnTo>
                  <a:pt x="313574" y="0"/>
                </a:lnTo>
                <a:quadBezTo>
                  <a:pt x="423666" y="0"/>
                  <a:pt x="423666" y="110092"/>
                </a:quadBezTo>
                <a:lnTo>
                  <a:pt x="423666" y="110092"/>
                </a:lnTo>
                <a:quadBezTo>
                  <a:pt x="423666" y="220184"/>
                  <a:pt x="313574" y="220184"/>
                </a:quadBezTo>
                <a:lnTo>
                  <a:pt x="110092" y="220184"/>
                </a:lnTo>
                <a:quadBezTo>
                  <a:pt x="0" y="220184"/>
                  <a:pt x="0" y="110092"/>
                </a:quadBezTo>
                <a:lnTo>
                  <a:pt x="0" y="110092"/>
                </a:lnTo>
                <a:quadBezTo>
                  <a:pt x="0" y="0"/>
                  <a:pt x="110092" y="0"/>
                </a:quadBezTo>
                <a:close/>
              </a:path>
            </a:pathLst>
          </a:custGeom>
          <a:solidFill>
            <a:srgbClr val="004DB6"/>
          </a:solidFill>
          <a:ln/>
        </p:spPr>
      </p:sp>
      <p:sp>
        <p:nvSpPr>
          <p:cNvPr id="6" name="Shape 4"/>
          <p:cNvSpPr/>
          <p:nvPr/>
        </p:nvSpPr>
        <p:spPr>
          <a:xfrm>
            <a:off x="841314" y="1305932"/>
            <a:ext cx="1095138" cy="367710"/>
          </a:xfrm>
          <a:custGeom>
            <a:avLst/>
            <a:gdLst/>
            <a:ahLst/>
            <a:cxnLst/>
            <a:rect l="l" t="t" r="r" b="b"/>
            <a:pathLst>
              <a:path w="1095138" h="367710">
                <a:moveTo>
                  <a:pt x="183855" y="0"/>
                </a:moveTo>
                <a:moveTo>
                  <a:pt x="183855" y="0"/>
                </a:moveTo>
                <a:lnTo>
                  <a:pt x="911282" y="0"/>
                </a:lnTo>
                <a:quadBezTo>
                  <a:pt x="1095138" y="0"/>
                  <a:pt x="1095138" y="183855"/>
                </a:quadBezTo>
                <a:lnTo>
                  <a:pt x="1095138" y="183855"/>
                </a:lnTo>
                <a:quadBezTo>
                  <a:pt x="1095138" y="367710"/>
                  <a:pt x="911282" y="367710"/>
                </a:quadBezTo>
                <a:lnTo>
                  <a:pt x="183855" y="367710"/>
                </a:lnTo>
                <a:quadBezTo>
                  <a:pt x="0" y="367710"/>
                  <a:pt x="0" y="183855"/>
                </a:quadBezTo>
                <a:lnTo>
                  <a:pt x="0" y="183855"/>
                </a:lnTo>
                <a:quadBezTo>
                  <a:pt x="0" y="0"/>
                  <a:pt x="183855" y="0"/>
                </a:quadBezTo>
                <a:close/>
              </a:path>
            </a:pathLst>
          </a:custGeom>
          <a:solidFill>
            <a:srgbClr val="005CC5"/>
          </a:solidFill>
          <a:ln/>
        </p:spPr>
      </p:sp>
      <p:sp>
        <p:nvSpPr>
          <p:cNvPr id="7" name="Text 5"/>
          <p:cNvSpPr/>
          <p:nvPr/>
        </p:nvSpPr>
        <p:spPr>
          <a:xfrm>
            <a:off x="841314" y="1192607"/>
            <a:ext cx="1095138" cy="59436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8" name="Text 6"/>
          <p:cNvSpPr/>
          <p:nvPr/>
        </p:nvSpPr>
        <p:spPr>
          <a:xfrm>
            <a:off x="1057755" y="1673642"/>
            <a:ext cx="2194560" cy="585216"/>
          </a:xfrm>
          <a:prstGeom prst="rect">
            <a:avLst/>
          </a:prstGeom>
          <a:noFill/>
          <a:ln/>
        </p:spPr>
        <p:txBody>
          <a:bodyPr wrap="square" lIns="95250" tIns="95250" rIns="95250" bIns="95250" rtlCol="0" anchor="ctr">
            <a:spAutoFit/>
          </a:bodyPr>
          <a:lstStyle/>
          <a:p>
            <a:pPr marL="0" indent="0" algn="ctr">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JDBC Driver接口的重要性</a:t>
            </a:r>
            <a:endParaRPr lang="en-US" sz="1440" dirty="0"/>
          </a:p>
        </p:txBody>
      </p:sp>
      <p:sp>
        <p:nvSpPr>
          <p:cNvPr id="9" name="Text 7"/>
          <p:cNvSpPr/>
          <p:nvPr/>
        </p:nvSpPr>
        <p:spPr>
          <a:xfrm>
            <a:off x="1057755" y="2255641"/>
            <a:ext cx="2191977" cy="1719072"/>
          </a:xfrm>
          <a:prstGeom prst="rect">
            <a:avLst/>
          </a:prstGeom>
          <a:noFill/>
          <a:ln/>
        </p:spPr>
        <p:txBody>
          <a:bodyPr wrap="square" lIns="95250" tIns="95250" rIns="95250" bIns="95250" rtlCol="0" anchor="t">
            <a:spAutoFit/>
          </a:bodyPr>
          <a:lstStyle/>
          <a:p>
            <a:pPr marL="0" indent="0" algn="just">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在Java数据库连接（JDBC）中，Driver接口扮演着至关重要的角色。它定义了一组标准方法，使得不同的数据库驱动程序能够以统一的方式与Java应用程序交互。</a:t>
            </a:r>
            <a:endParaRPr lang="en-US" sz="1440" dirty="0"/>
          </a:p>
        </p:txBody>
      </p:sp>
      <p:sp>
        <p:nvSpPr>
          <p:cNvPr id="10" name="Shape 8"/>
          <p:cNvSpPr/>
          <p:nvPr/>
        </p:nvSpPr>
        <p:spPr>
          <a:xfrm>
            <a:off x="6111817" y="1192668"/>
            <a:ext cx="2191977" cy="3217037"/>
          </a:xfrm>
          <a:custGeom>
            <a:avLst/>
            <a:gdLst/>
            <a:ahLst/>
            <a:cxnLst/>
            <a:rect l="l" t="t" r="r" b="b"/>
            <a:pathLst>
              <a:path w="2191977" h="3217037">
                <a:moveTo>
                  <a:pt x="204724" y="0"/>
                </a:moveTo>
                <a:moveTo>
                  <a:pt x="204724" y="0"/>
                </a:moveTo>
                <a:lnTo>
                  <a:pt x="1987252" y="0"/>
                </a:lnTo>
                <a:quadBezTo>
                  <a:pt x="2191977" y="0"/>
                  <a:pt x="2191977" y="220827"/>
                </a:quadBezTo>
                <a:lnTo>
                  <a:pt x="2191977" y="2996210"/>
                </a:lnTo>
                <a:quadBezTo>
                  <a:pt x="2191977" y="3217037"/>
                  <a:pt x="1987252" y="3217037"/>
                </a:quadBezTo>
                <a:lnTo>
                  <a:pt x="204724" y="3217037"/>
                </a:lnTo>
                <a:quadBezTo>
                  <a:pt x="0" y="3217037"/>
                  <a:pt x="0" y="2996210"/>
                </a:quadBezTo>
                <a:lnTo>
                  <a:pt x="0" y="220827"/>
                </a:lnTo>
                <a:quadBezTo>
                  <a:pt x="0" y="0"/>
                  <a:pt x="204724" y="0"/>
                </a:quadBezTo>
                <a:close/>
              </a:path>
            </a:pathLst>
          </a:custGeom>
          <a:solidFill>
            <a:srgbClr val="005CC5">
              <a:alpha val="10000"/>
            </a:srgbClr>
          </a:solidFill>
          <a:ln w="9525">
            <a:solidFill>
              <a:srgbClr val="005CC5"/>
            </a:solidFill>
            <a:prstDash val="solid"/>
          </a:ln>
        </p:spPr>
      </p:sp>
      <p:sp>
        <p:nvSpPr>
          <p:cNvPr id="11" name="Shape 9"/>
          <p:cNvSpPr/>
          <p:nvPr/>
        </p:nvSpPr>
        <p:spPr>
          <a:xfrm rot="5400000">
            <a:off x="5792528" y="1471992"/>
            <a:ext cx="423666" cy="220184"/>
          </a:xfrm>
          <a:custGeom>
            <a:avLst/>
            <a:gdLst/>
            <a:ahLst/>
            <a:cxnLst/>
            <a:rect l="l" t="t" r="r" b="b"/>
            <a:pathLst>
              <a:path w="423666" h="220184">
                <a:moveTo>
                  <a:pt x="110092" y="0"/>
                </a:moveTo>
                <a:moveTo>
                  <a:pt x="110092" y="0"/>
                </a:moveTo>
                <a:lnTo>
                  <a:pt x="313574" y="0"/>
                </a:lnTo>
                <a:quadBezTo>
                  <a:pt x="423666" y="0"/>
                  <a:pt x="423666" y="110092"/>
                </a:quadBezTo>
                <a:lnTo>
                  <a:pt x="423666" y="110092"/>
                </a:lnTo>
                <a:quadBezTo>
                  <a:pt x="423666" y="220184"/>
                  <a:pt x="313574" y="220184"/>
                </a:quadBezTo>
                <a:lnTo>
                  <a:pt x="110092" y="220184"/>
                </a:lnTo>
                <a:quadBezTo>
                  <a:pt x="0" y="220184"/>
                  <a:pt x="0" y="110092"/>
                </a:quadBezTo>
                <a:lnTo>
                  <a:pt x="0" y="110092"/>
                </a:lnTo>
                <a:quadBezTo>
                  <a:pt x="0" y="0"/>
                  <a:pt x="110092" y="0"/>
                </a:quadBezTo>
                <a:close/>
              </a:path>
            </a:pathLst>
          </a:custGeom>
          <a:solidFill>
            <a:srgbClr val="004DB6"/>
          </a:solidFill>
          <a:ln/>
        </p:spPr>
      </p:sp>
      <p:sp>
        <p:nvSpPr>
          <p:cNvPr id="12" name="Shape 10"/>
          <p:cNvSpPr/>
          <p:nvPr/>
        </p:nvSpPr>
        <p:spPr>
          <a:xfrm>
            <a:off x="5895376" y="1305980"/>
            <a:ext cx="1095138" cy="367710"/>
          </a:xfrm>
          <a:custGeom>
            <a:avLst/>
            <a:gdLst/>
            <a:ahLst/>
            <a:cxnLst/>
            <a:rect l="l" t="t" r="r" b="b"/>
            <a:pathLst>
              <a:path w="1095138" h="367710">
                <a:moveTo>
                  <a:pt x="183855" y="0"/>
                </a:moveTo>
                <a:moveTo>
                  <a:pt x="183855" y="0"/>
                </a:moveTo>
                <a:lnTo>
                  <a:pt x="911282" y="0"/>
                </a:lnTo>
                <a:quadBezTo>
                  <a:pt x="1095138" y="0"/>
                  <a:pt x="1095138" y="183855"/>
                </a:quadBezTo>
                <a:lnTo>
                  <a:pt x="1095138" y="183855"/>
                </a:lnTo>
                <a:quadBezTo>
                  <a:pt x="1095138" y="367710"/>
                  <a:pt x="911282" y="367710"/>
                </a:quadBezTo>
                <a:lnTo>
                  <a:pt x="183855" y="367710"/>
                </a:lnTo>
                <a:quadBezTo>
                  <a:pt x="0" y="367710"/>
                  <a:pt x="0" y="183855"/>
                </a:quadBezTo>
                <a:lnTo>
                  <a:pt x="0" y="183855"/>
                </a:lnTo>
                <a:quadBezTo>
                  <a:pt x="0" y="0"/>
                  <a:pt x="183855" y="0"/>
                </a:quadBezTo>
                <a:close/>
              </a:path>
            </a:pathLst>
          </a:custGeom>
          <a:solidFill>
            <a:srgbClr val="005CC5"/>
          </a:solidFill>
          <a:ln/>
        </p:spPr>
      </p:sp>
      <p:sp>
        <p:nvSpPr>
          <p:cNvPr id="13" name="Text 11"/>
          <p:cNvSpPr/>
          <p:nvPr/>
        </p:nvSpPr>
        <p:spPr>
          <a:xfrm>
            <a:off x="5895376" y="1192655"/>
            <a:ext cx="1095138" cy="59436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14" name="Text 12"/>
          <p:cNvSpPr/>
          <p:nvPr/>
        </p:nvSpPr>
        <p:spPr>
          <a:xfrm>
            <a:off x="6111817" y="1673642"/>
            <a:ext cx="2194560" cy="585216"/>
          </a:xfrm>
          <a:prstGeom prst="rect">
            <a:avLst/>
          </a:prstGeom>
          <a:noFill/>
          <a:ln/>
        </p:spPr>
        <p:txBody>
          <a:bodyPr wrap="square" lIns="95250" tIns="95250" rIns="95250" bIns="95250" rtlCol="0" anchor="ctr">
            <a:spAutoFit/>
          </a:bodyPr>
          <a:lstStyle/>
          <a:p>
            <a:pPr marL="0" indent="0" algn="ctr">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装载JDBC Driver的方法</a:t>
            </a:r>
            <a:endParaRPr lang="en-US" sz="1440" dirty="0"/>
          </a:p>
        </p:txBody>
      </p:sp>
      <p:sp>
        <p:nvSpPr>
          <p:cNvPr id="15" name="Text 13"/>
          <p:cNvSpPr/>
          <p:nvPr/>
        </p:nvSpPr>
        <p:spPr>
          <a:xfrm>
            <a:off x="6111817" y="2255641"/>
            <a:ext cx="2191977" cy="1719072"/>
          </a:xfrm>
          <a:prstGeom prst="rect">
            <a:avLst/>
          </a:prstGeom>
          <a:noFill/>
          <a:ln/>
        </p:spPr>
        <p:txBody>
          <a:bodyPr wrap="square" lIns="95250" tIns="95250" rIns="95250" bIns="95250" rtlCol="0" anchor="t">
            <a:spAutoFit/>
          </a:bodyPr>
          <a:lstStyle/>
          <a:p>
            <a:pPr marL="0" indent="0" algn="just">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在使用JDBC连接数据库之前，必须先通过Class.forName()方法装载特定厂商提供的数据库驱动程序。这一步骤是初始化驱动程序并注册到DriverManager的必要过程。</a:t>
            </a:r>
            <a:endParaRPr lang="en-US" sz="1440" dirty="0"/>
          </a:p>
        </p:txBody>
      </p:sp>
      <p:sp>
        <p:nvSpPr>
          <p:cNvPr id="16" name="Shape 14"/>
          <p:cNvSpPr/>
          <p:nvPr/>
        </p:nvSpPr>
        <p:spPr>
          <a:xfrm>
            <a:off x="3584744" y="1192495"/>
            <a:ext cx="2191817" cy="3217382"/>
          </a:xfrm>
          <a:custGeom>
            <a:avLst/>
            <a:gdLst/>
            <a:ahLst/>
            <a:cxnLst/>
            <a:rect l="l" t="t" r="r" b="b"/>
            <a:pathLst>
              <a:path w="2191817" h="3217382">
                <a:moveTo>
                  <a:pt x="204709" y="0"/>
                </a:moveTo>
                <a:moveTo>
                  <a:pt x="204709" y="0"/>
                </a:moveTo>
                <a:lnTo>
                  <a:pt x="1987108" y="0"/>
                </a:lnTo>
                <a:quadBezTo>
                  <a:pt x="2191817" y="0"/>
                  <a:pt x="2191817" y="220811"/>
                </a:quadBezTo>
                <a:lnTo>
                  <a:pt x="2191817" y="2996571"/>
                </a:lnTo>
                <a:quadBezTo>
                  <a:pt x="2191817" y="3217382"/>
                  <a:pt x="1987108" y="3217382"/>
                </a:quadBezTo>
                <a:lnTo>
                  <a:pt x="204709" y="3217382"/>
                </a:lnTo>
                <a:quadBezTo>
                  <a:pt x="0" y="3217382"/>
                  <a:pt x="0" y="2996571"/>
                </a:quadBezTo>
                <a:lnTo>
                  <a:pt x="0" y="220811"/>
                </a:lnTo>
                <a:quadBezTo>
                  <a:pt x="0" y="0"/>
                  <a:pt x="204709" y="0"/>
                </a:quadBezTo>
                <a:close/>
              </a:path>
            </a:pathLst>
          </a:custGeom>
          <a:solidFill>
            <a:srgbClr val="005CC5">
              <a:alpha val="10000"/>
            </a:srgbClr>
          </a:solidFill>
          <a:ln w="9525">
            <a:solidFill>
              <a:srgbClr val="005CC5"/>
            </a:solidFill>
            <a:prstDash val="solid"/>
          </a:ln>
        </p:spPr>
      </p:sp>
      <p:sp>
        <p:nvSpPr>
          <p:cNvPr id="17" name="Text 15"/>
          <p:cNvSpPr/>
          <p:nvPr/>
        </p:nvSpPr>
        <p:spPr>
          <a:xfrm>
            <a:off x="3584744" y="1673642"/>
            <a:ext cx="2194560" cy="585216"/>
          </a:xfrm>
          <a:prstGeom prst="rect">
            <a:avLst/>
          </a:prstGeom>
          <a:noFill/>
          <a:ln/>
        </p:spPr>
        <p:txBody>
          <a:bodyPr wrap="square" lIns="95250" tIns="95250" rIns="95250" bIns="95250" rtlCol="0" anchor="ctr">
            <a:spAutoFit/>
          </a:bodyPr>
          <a:lstStyle/>
          <a:p>
            <a:pPr marL="0" indent="0" algn="ctr">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实现Driver接口的必要性</a:t>
            </a:r>
            <a:endParaRPr lang="en-US" sz="1440" dirty="0"/>
          </a:p>
        </p:txBody>
      </p:sp>
      <p:sp>
        <p:nvSpPr>
          <p:cNvPr id="18" name="Text 16"/>
          <p:cNvSpPr/>
          <p:nvPr/>
        </p:nvSpPr>
        <p:spPr>
          <a:xfrm>
            <a:off x="3584744" y="2255641"/>
            <a:ext cx="2191817" cy="1719072"/>
          </a:xfrm>
          <a:prstGeom prst="rect">
            <a:avLst/>
          </a:prstGeom>
          <a:noFill/>
          <a:ln/>
        </p:spPr>
        <p:txBody>
          <a:bodyPr wrap="square" lIns="95250" tIns="95250" rIns="95250" bIns="95250" rtlCol="0" anchor="t">
            <a:spAutoFit/>
          </a:bodyPr>
          <a:lstStyle/>
          <a:p>
            <a:pPr marL="0" indent="0" algn="just">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每个数据库厂商都必须为其产品提供一个实现了Driver接口的驱动程序。这个驱动程序负责将Java应用程序的请求转换为特定数据库能理解的命令，从而实现跨数据库的兼容性。</a:t>
            </a:r>
            <a:endParaRPr lang="en-US" sz="1440" dirty="0"/>
          </a:p>
        </p:txBody>
      </p:sp>
      <p:sp>
        <p:nvSpPr>
          <p:cNvPr id="19" name="Shape 17"/>
          <p:cNvSpPr/>
          <p:nvPr/>
        </p:nvSpPr>
        <p:spPr>
          <a:xfrm rot="5400000">
            <a:off x="3265497" y="1471944"/>
            <a:ext cx="423666" cy="220184"/>
          </a:xfrm>
          <a:custGeom>
            <a:avLst/>
            <a:gdLst/>
            <a:ahLst/>
            <a:cxnLst/>
            <a:rect l="l" t="t" r="r" b="b"/>
            <a:pathLst>
              <a:path w="423666" h="220184">
                <a:moveTo>
                  <a:pt x="110092" y="0"/>
                </a:moveTo>
                <a:moveTo>
                  <a:pt x="110092" y="0"/>
                </a:moveTo>
                <a:lnTo>
                  <a:pt x="313574" y="0"/>
                </a:lnTo>
                <a:quadBezTo>
                  <a:pt x="423666" y="0"/>
                  <a:pt x="423666" y="110092"/>
                </a:quadBezTo>
                <a:lnTo>
                  <a:pt x="423666" y="110092"/>
                </a:lnTo>
                <a:quadBezTo>
                  <a:pt x="423666" y="220184"/>
                  <a:pt x="313574" y="220184"/>
                </a:quadBezTo>
                <a:lnTo>
                  <a:pt x="110092" y="220184"/>
                </a:lnTo>
                <a:quadBezTo>
                  <a:pt x="0" y="220184"/>
                  <a:pt x="0" y="110092"/>
                </a:quadBezTo>
                <a:lnTo>
                  <a:pt x="0" y="110092"/>
                </a:lnTo>
                <a:quadBezTo>
                  <a:pt x="0" y="0"/>
                  <a:pt x="110092" y="0"/>
                </a:quadBezTo>
                <a:close/>
              </a:path>
            </a:pathLst>
          </a:custGeom>
          <a:solidFill>
            <a:srgbClr val="4287F0"/>
          </a:solidFill>
          <a:ln/>
        </p:spPr>
      </p:sp>
      <p:sp>
        <p:nvSpPr>
          <p:cNvPr id="20" name="Shape 18"/>
          <p:cNvSpPr/>
          <p:nvPr/>
        </p:nvSpPr>
        <p:spPr>
          <a:xfrm>
            <a:off x="3368345" y="1305932"/>
            <a:ext cx="1095138" cy="367710"/>
          </a:xfrm>
          <a:custGeom>
            <a:avLst/>
            <a:gdLst/>
            <a:ahLst/>
            <a:cxnLst/>
            <a:rect l="l" t="t" r="r" b="b"/>
            <a:pathLst>
              <a:path w="1095138" h="367710">
                <a:moveTo>
                  <a:pt x="183855" y="0"/>
                </a:moveTo>
                <a:moveTo>
                  <a:pt x="183855" y="0"/>
                </a:moveTo>
                <a:lnTo>
                  <a:pt x="911282" y="0"/>
                </a:lnTo>
                <a:quadBezTo>
                  <a:pt x="1095138" y="0"/>
                  <a:pt x="1095138" y="183855"/>
                </a:quadBezTo>
                <a:lnTo>
                  <a:pt x="1095138" y="183855"/>
                </a:lnTo>
                <a:quadBezTo>
                  <a:pt x="1095138" y="367710"/>
                  <a:pt x="911282" y="367710"/>
                </a:quadBezTo>
                <a:lnTo>
                  <a:pt x="183855" y="367710"/>
                </a:lnTo>
                <a:quadBezTo>
                  <a:pt x="0" y="367710"/>
                  <a:pt x="0" y="183855"/>
                </a:quadBezTo>
                <a:lnTo>
                  <a:pt x="0" y="183855"/>
                </a:lnTo>
                <a:quadBezTo>
                  <a:pt x="0" y="0"/>
                  <a:pt x="183855" y="0"/>
                </a:quadBezTo>
                <a:close/>
              </a:path>
            </a:pathLst>
          </a:custGeom>
          <a:solidFill>
            <a:srgbClr val="5196FF"/>
          </a:solidFill>
          <a:ln/>
        </p:spPr>
      </p:sp>
      <p:sp>
        <p:nvSpPr>
          <p:cNvPr id="21" name="Text 19"/>
          <p:cNvSpPr/>
          <p:nvPr/>
        </p:nvSpPr>
        <p:spPr>
          <a:xfrm>
            <a:off x="3368345" y="1192607"/>
            <a:ext cx="1095138" cy="59436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16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DriverManager类</a:t>
            </a:r>
            <a:endParaRPr lang="en-US" sz="1440" dirty="0"/>
          </a:p>
        </p:txBody>
      </p:sp>
      <p:sp>
        <p:nvSpPr>
          <p:cNvPr id="3" name="Shape 1"/>
          <p:cNvSpPr/>
          <p:nvPr/>
        </p:nvSpPr>
        <p:spPr>
          <a:xfrm>
            <a:off x="312725" y="982154"/>
            <a:ext cx="4261104" cy="182880"/>
          </a:xfrm>
          <a:custGeom>
            <a:avLst/>
            <a:gdLst/>
            <a:ahLst/>
            <a:cxnLst/>
            <a:rect l="l" t="t" r="r" b="b"/>
            <a:pathLst>
              <a:path w="4261104" h="182880">
                <a:moveTo>
                  <a:pt x="0" y="0"/>
                </a:moveTo>
                <a:moveTo>
                  <a:pt x="0" y="0"/>
                </a:moveTo>
                <a:lnTo>
                  <a:pt x="4261104" y="0"/>
                </a:lnTo>
                <a:lnTo>
                  <a:pt x="4261104" y="182880"/>
                </a:lnTo>
                <a:lnTo>
                  <a:pt x="0" y="182880"/>
                </a:lnTo>
                <a:close/>
              </a:path>
            </a:pathLst>
          </a:custGeom>
          <a:solidFill>
            <a:srgbClr val="005CC5">
              <a:alpha val="50000"/>
            </a:srgbClr>
          </a:solidFill>
          <a:ln/>
        </p:spPr>
      </p:sp>
      <p:sp>
        <p:nvSpPr>
          <p:cNvPr id="4" name="Shape 2"/>
          <p:cNvSpPr/>
          <p:nvPr/>
        </p:nvSpPr>
        <p:spPr>
          <a:xfrm>
            <a:off x="1682112" y="1165609"/>
            <a:ext cx="0" cy="567089"/>
          </a:xfrm>
          <a:custGeom>
            <a:avLst/>
            <a:gdLst/>
            <a:ahLst/>
            <a:cxnLst/>
            <a:rect l="l" t="t" r="r" b="b"/>
            <a:pathLst>
              <a:path h="567089">
                <a:moveTo>
                  <a:pt x="0" y="0"/>
                </a:moveTo>
                <a:moveTo>
                  <a:pt x="0" y="0"/>
                </a:moveTo>
                <a:lnTo>
                  <a:pt x="0" y="567089"/>
                </a:lnTo>
              </a:path>
            </a:pathLst>
          </a:custGeom>
          <a:noFill/>
          <a:ln w="38100">
            <a:solidFill>
              <a:srgbClr val="005CC5"/>
            </a:solidFill>
            <a:prstDash val="solid"/>
            <a:headEnd type="none"/>
            <a:tailEnd type="none"/>
          </a:ln>
        </p:spPr>
      </p:sp>
      <p:sp>
        <p:nvSpPr>
          <p:cNvPr id="5" name="Shape 3"/>
          <p:cNvSpPr/>
          <p:nvPr/>
        </p:nvSpPr>
        <p:spPr>
          <a:xfrm>
            <a:off x="303581" y="1930210"/>
            <a:ext cx="2756916" cy="2231136"/>
          </a:xfrm>
          <a:custGeom>
            <a:avLst/>
            <a:gdLst/>
            <a:ahLst/>
            <a:cxnLst/>
            <a:rect l="l" t="t" r="r" b="b"/>
            <a:pathLst>
              <a:path w="2756916" h="2231136">
                <a:moveTo>
                  <a:pt x="278892" y="0"/>
                </a:moveTo>
                <a:moveTo>
                  <a:pt x="278892" y="0"/>
                </a:moveTo>
                <a:lnTo>
                  <a:pt x="2478024" y="0"/>
                </a:lnTo>
                <a:quadBezTo>
                  <a:pt x="2756916" y="0"/>
                  <a:pt x="2756916" y="278892"/>
                </a:quadBezTo>
                <a:lnTo>
                  <a:pt x="2756916" y="1952244"/>
                </a:lnTo>
                <a:quadBezTo>
                  <a:pt x="2756916" y="2231136"/>
                  <a:pt x="2478024" y="2231136"/>
                </a:quadBezTo>
                <a:lnTo>
                  <a:pt x="278892" y="2231136"/>
                </a:lnTo>
                <a:quadBezTo>
                  <a:pt x="0" y="2231136"/>
                  <a:pt x="0" y="1952244"/>
                </a:quadBezTo>
                <a:lnTo>
                  <a:pt x="0" y="278892"/>
                </a:lnTo>
                <a:quadBezTo>
                  <a:pt x="0" y="0"/>
                  <a:pt x="278892" y="0"/>
                </a:quadBezTo>
                <a:close/>
              </a:path>
            </a:pathLst>
          </a:custGeom>
          <a:solidFill>
            <a:srgbClr val="000000">
              <a:alpha val="0"/>
            </a:srgbClr>
          </a:solidFill>
          <a:ln w="19050">
            <a:solidFill>
              <a:srgbClr val="005CC5"/>
            </a:solidFill>
            <a:prstDash val="solid"/>
          </a:ln>
        </p:spPr>
      </p:sp>
      <p:sp>
        <p:nvSpPr>
          <p:cNvPr id="6" name="Shape 4"/>
          <p:cNvSpPr/>
          <p:nvPr/>
        </p:nvSpPr>
        <p:spPr>
          <a:xfrm>
            <a:off x="884165" y="1648574"/>
            <a:ext cx="1595894" cy="395023"/>
          </a:xfrm>
          <a:custGeom>
            <a:avLst/>
            <a:gdLst/>
            <a:ahLst/>
            <a:cxnLst/>
            <a:rect l="l" t="t" r="r" b="b"/>
            <a:pathLst>
              <a:path w="1595894" h="395023">
                <a:moveTo>
                  <a:pt x="49378" y="0"/>
                </a:moveTo>
                <a:moveTo>
                  <a:pt x="49378" y="0"/>
                </a:moveTo>
                <a:lnTo>
                  <a:pt x="1546516" y="0"/>
                </a:lnTo>
                <a:quadBezTo>
                  <a:pt x="1595894" y="0"/>
                  <a:pt x="1595894" y="49378"/>
                </a:quadBezTo>
                <a:lnTo>
                  <a:pt x="1595894" y="345645"/>
                </a:lnTo>
                <a:quadBezTo>
                  <a:pt x="1595894" y="395023"/>
                  <a:pt x="1546516" y="395023"/>
                </a:quadBezTo>
                <a:lnTo>
                  <a:pt x="49378" y="395023"/>
                </a:lnTo>
                <a:quadBezTo>
                  <a:pt x="0" y="395023"/>
                  <a:pt x="0" y="345645"/>
                </a:quadBezTo>
                <a:lnTo>
                  <a:pt x="0" y="49378"/>
                </a:lnTo>
                <a:quadBezTo>
                  <a:pt x="0" y="0"/>
                  <a:pt x="49378" y="0"/>
                </a:quadBezTo>
                <a:close/>
              </a:path>
            </a:pathLst>
          </a:custGeom>
          <a:solidFill>
            <a:srgbClr val="005CC5"/>
          </a:solidFill>
          <a:ln/>
        </p:spPr>
      </p:sp>
      <p:sp>
        <p:nvSpPr>
          <p:cNvPr id="7" name="Text 5"/>
          <p:cNvSpPr/>
          <p:nvPr/>
        </p:nvSpPr>
        <p:spPr>
          <a:xfrm>
            <a:off x="1409546" y="1576338"/>
            <a:ext cx="545132" cy="539496"/>
          </a:xfrm>
          <a:prstGeom prst="rect">
            <a:avLst/>
          </a:prstGeom>
          <a:noFill/>
          <a:ln/>
        </p:spPr>
        <p:txBody>
          <a:bodyPr wrap="square" lIns="95250" tIns="95250" rIns="95250" bIns="95250" rtlCol="0" anchor="ctr">
            <a:spAutoFit/>
          </a:bodyPr>
          <a:lstStyle/>
          <a:p>
            <a:pPr marL="0" indent="0" algn="ctr">
              <a:lnSpc>
                <a:spcPct val="112500"/>
              </a:lnSpc>
              <a:spcBef>
                <a:spcPts val="375"/>
              </a:spcBef>
              <a:buNone/>
            </a:pPr>
            <a:r>
              <a:rPr lang="en-US" sz="1872"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8" name="Text 6"/>
          <p:cNvSpPr/>
          <p:nvPr/>
        </p:nvSpPr>
        <p:spPr>
          <a:xfrm>
            <a:off x="466877" y="2115834"/>
            <a:ext cx="2430470" cy="365760"/>
          </a:xfrm>
          <a:prstGeom prst="rect">
            <a:avLst/>
          </a:prstGeom>
          <a:noFill/>
          <a:ln/>
        </p:spPr>
        <p:txBody>
          <a:bodyPr wrap="square" lIns="95250" tIns="95250" rIns="95250" bIns="95250" rtlCol="0" anchor="ctr">
            <a:spAutoFit/>
          </a:bodyPr>
          <a:lstStyle/>
          <a:p>
            <a:pPr marL="0" indent="0" algn="ctr">
              <a:lnSpc>
                <a:spcPct val="100000"/>
              </a:lnSpc>
              <a:spcBef>
                <a:spcPts val="375"/>
              </a:spcBef>
              <a:buNone/>
            </a:pPr>
            <a:r>
              <a:rPr lang="en-US" sz="1440" b="1" dirty="0">
                <a:solidFill>
                  <a:srgbClr val="005CC5"/>
                </a:solidFill>
                <a:latin typeface="Microsoft Yahei" pitchFamily="34" charset="0"/>
                <a:ea typeface="Microsoft Yahei" pitchFamily="34" charset="-122"/>
                <a:cs typeface="Microsoft Yahei" pitchFamily="34" charset="-120"/>
              </a:rPr>
              <a:t>DriverManager类的作用</a:t>
            </a:r>
            <a:endParaRPr lang="en-US" sz="1440" dirty="0"/>
          </a:p>
        </p:txBody>
      </p:sp>
      <p:sp>
        <p:nvSpPr>
          <p:cNvPr id="9" name="Text 7"/>
          <p:cNvSpPr/>
          <p:nvPr/>
        </p:nvSpPr>
        <p:spPr>
          <a:xfrm>
            <a:off x="466877" y="2455328"/>
            <a:ext cx="2430470" cy="123444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DriverManager类是JDBC中用于管理数据库驱动程序的核心组件，它负责跟踪可用的驱动程序，并在相应驱动程序和数据库之间建立连接。</a:t>
            </a:r>
            <a:endParaRPr lang="en-US" sz="1440" dirty="0"/>
          </a:p>
        </p:txBody>
      </p:sp>
      <p:sp>
        <p:nvSpPr>
          <p:cNvPr id="10" name="Shape 8"/>
          <p:cNvSpPr/>
          <p:nvPr/>
        </p:nvSpPr>
        <p:spPr>
          <a:xfrm>
            <a:off x="4572000" y="1165034"/>
            <a:ext cx="0" cy="286867"/>
          </a:xfrm>
          <a:custGeom>
            <a:avLst/>
            <a:gdLst/>
            <a:ahLst/>
            <a:cxnLst/>
            <a:rect l="l" t="t" r="r" b="b"/>
            <a:pathLst>
              <a:path h="286867">
                <a:moveTo>
                  <a:pt x="0" y="0"/>
                </a:moveTo>
                <a:moveTo>
                  <a:pt x="0" y="0"/>
                </a:moveTo>
                <a:lnTo>
                  <a:pt x="0" y="286867"/>
                </a:lnTo>
              </a:path>
            </a:pathLst>
          </a:custGeom>
          <a:noFill/>
          <a:ln w="38100">
            <a:solidFill>
              <a:srgbClr val="005CC5"/>
            </a:solidFill>
            <a:prstDash val="solid"/>
            <a:headEnd type="none"/>
            <a:tailEnd type="none"/>
          </a:ln>
        </p:spPr>
      </p:sp>
      <p:sp>
        <p:nvSpPr>
          <p:cNvPr id="11" name="Shape 9"/>
          <p:cNvSpPr/>
          <p:nvPr/>
        </p:nvSpPr>
        <p:spPr>
          <a:xfrm>
            <a:off x="3193369" y="1649412"/>
            <a:ext cx="2756916" cy="2231136"/>
          </a:xfrm>
          <a:custGeom>
            <a:avLst/>
            <a:gdLst/>
            <a:ahLst/>
            <a:cxnLst/>
            <a:rect l="l" t="t" r="r" b="b"/>
            <a:pathLst>
              <a:path w="2756916" h="2231136">
                <a:moveTo>
                  <a:pt x="278892" y="0"/>
                </a:moveTo>
                <a:moveTo>
                  <a:pt x="278892" y="0"/>
                </a:moveTo>
                <a:lnTo>
                  <a:pt x="2478024" y="0"/>
                </a:lnTo>
                <a:quadBezTo>
                  <a:pt x="2756916" y="0"/>
                  <a:pt x="2756916" y="278892"/>
                </a:quadBezTo>
                <a:lnTo>
                  <a:pt x="2756916" y="1952244"/>
                </a:lnTo>
                <a:quadBezTo>
                  <a:pt x="2756916" y="2231136"/>
                  <a:pt x="2478024" y="2231136"/>
                </a:quadBezTo>
                <a:lnTo>
                  <a:pt x="278892" y="2231136"/>
                </a:lnTo>
                <a:quadBezTo>
                  <a:pt x="0" y="2231136"/>
                  <a:pt x="0" y="1952244"/>
                </a:quadBezTo>
                <a:lnTo>
                  <a:pt x="0" y="278892"/>
                </a:lnTo>
                <a:quadBezTo>
                  <a:pt x="0" y="0"/>
                  <a:pt x="278892" y="0"/>
                </a:quadBezTo>
                <a:close/>
              </a:path>
            </a:pathLst>
          </a:custGeom>
          <a:solidFill>
            <a:srgbClr val="000000">
              <a:alpha val="0"/>
            </a:srgbClr>
          </a:solidFill>
          <a:ln w="19050">
            <a:solidFill>
              <a:srgbClr val="5196FF"/>
            </a:solidFill>
            <a:prstDash val="solid"/>
          </a:ln>
        </p:spPr>
      </p:sp>
      <p:sp>
        <p:nvSpPr>
          <p:cNvPr id="12" name="Shape 10"/>
          <p:cNvSpPr/>
          <p:nvPr/>
        </p:nvSpPr>
        <p:spPr>
          <a:xfrm>
            <a:off x="3774053" y="1367777"/>
            <a:ext cx="1595894" cy="395023"/>
          </a:xfrm>
          <a:custGeom>
            <a:avLst/>
            <a:gdLst/>
            <a:ahLst/>
            <a:cxnLst/>
            <a:rect l="l" t="t" r="r" b="b"/>
            <a:pathLst>
              <a:path w="1595894" h="395023">
                <a:moveTo>
                  <a:pt x="49378" y="0"/>
                </a:moveTo>
                <a:moveTo>
                  <a:pt x="49378" y="0"/>
                </a:moveTo>
                <a:lnTo>
                  <a:pt x="1546516" y="0"/>
                </a:lnTo>
                <a:quadBezTo>
                  <a:pt x="1595894" y="0"/>
                  <a:pt x="1595894" y="49378"/>
                </a:quadBezTo>
                <a:lnTo>
                  <a:pt x="1595894" y="345645"/>
                </a:lnTo>
                <a:quadBezTo>
                  <a:pt x="1595894" y="395023"/>
                  <a:pt x="1546516" y="395023"/>
                </a:quadBezTo>
                <a:lnTo>
                  <a:pt x="49378" y="395023"/>
                </a:lnTo>
                <a:quadBezTo>
                  <a:pt x="0" y="395023"/>
                  <a:pt x="0" y="345645"/>
                </a:quadBezTo>
                <a:lnTo>
                  <a:pt x="0" y="49378"/>
                </a:lnTo>
                <a:quadBezTo>
                  <a:pt x="0" y="0"/>
                  <a:pt x="49378" y="0"/>
                </a:quadBezTo>
                <a:close/>
              </a:path>
            </a:pathLst>
          </a:custGeom>
          <a:solidFill>
            <a:srgbClr val="005CC5"/>
          </a:solidFill>
          <a:ln/>
        </p:spPr>
      </p:sp>
      <p:sp>
        <p:nvSpPr>
          <p:cNvPr id="13" name="Text 11"/>
          <p:cNvSpPr/>
          <p:nvPr/>
        </p:nvSpPr>
        <p:spPr>
          <a:xfrm>
            <a:off x="4299434" y="1295540"/>
            <a:ext cx="545132" cy="539496"/>
          </a:xfrm>
          <a:prstGeom prst="rect">
            <a:avLst/>
          </a:prstGeom>
          <a:noFill/>
          <a:ln/>
        </p:spPr>
        <p:txBody>
          <a:bodyPr wrap="square" lIns="95250" tIns="95250" rIns="95250" bIns="95250" rtlCol="0" anchor="ctr">
            <a:spAutoFit/>
          </a:bodyPr>
          <a:lstStyle/>
          <a:p>
            <a:pPr marL="0" indent="0" algn="ctr">
              <a:lnSpc>
                <a:spcPct val="112500"/>
              </a:lnSpc>
              <a:spcBef>
                <a:spcPts val="375"/>
              </a:spcBef>
              <a:buNone/>
            </a:pPr>
            <a:r>
              <a:rPr lang="en-US" sz="1872"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4" name="Text 12"/>
          <p:cNvSpPr/>
          <p:nvPr/>
        </p:nvSpPr>
        <p:spPr>
          <a:xfrm>
            <a:off x="3356765" y="1835036"/>
            <a:ext cx="2430470" cy="365760"/>
          </a:xfrm>
          <a:prstGeom prst="rect">
            <a:avLst/>
          </a:prstGeom>
          <a:noFill/>
          <a:ln/>
        </p:spPr>
        <p:txBody>
          <a:bodyPr wrap="square" lIns="95250" tIns="95250" rIns="95250" bIns="95250" rtlCol="0" anchor="ctr">
            <a:spAutoFit/>
          </a:bodyPr>
          <a:lstStyle/>
          <a:p>
            <a:pPr marL="0" indent="0" algn="ctr">
              <a:lnSpc>
                <a:spcPct val="100000"/>
              </a:lnSpc>
              <a:spcBef>
                <a:spcPts val="375"/>
              </a:spcBef>
              <a:buNone/>
            </a:pPr>
            <a:r>
              <a:rPr lang="en-US" sz="1440" b="1" dirty="0">
                <a:solidFill>
                  <a:srgbClr val="005CC5"/>
                </a:solidFill>
                <a:latin typeface="Microsoft Yahei" pitchFamily="34" charset="0"/>
                <a:ea typeface="Microsoft Yahei" pitchFamily="34" charset="-122"/>
                <a:cs typeface="Microsoft Yahei" pitchFamily="34" charset="-120"/>
              </a:rPr>
              <a:t>驱动程序池的管理</a:t>
            </a:r>
            <a:endParaRPr lang="en-US" sz="1440" dirty="0"/>
          </a:p>
        </p:txBody>
      </p:sp>
      <p:sp>
        <p:nvSpPr>
          <p:cNvPr id="15" name="Text 13"/>
          <p:cNvSpPr/>
          <p:nvPr/>
        </p:nvSpPr>
        <p:spPr>
          <a:xfrm>
            <a:off x="3356765" y="2174531"/>
            <a:ext cx="2430470" cy="123444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DriverManager类维护一个已加载的驱动程序池，当需要建立数据库连接时，它会从这个池中找到一个可以接受该数据库URL的驱动程序。</a:t>
            </a:r>
            <a:endParaRPr lang="en-US" sz="1440" dirty="0"/>
          </a:p>
        </p:txBody>
      </p:sp>
      <p:sp>
        <p:nvSpPr>
          <p:cNvPr id="16" name="Shape 14"/>
          <p:cNvSpPr/>
          <p:nvPr/>
        </p:nvSpPr>
        <p:spPr>
          <a:xfrm>
            <a:off x="7461888" y="1165301"/>
            <a:ext cx="0" cy="567397"/>
          </a:xfrm>
          <a:custGeom>
            <a:avLst/>
            <a:gdLst/>
            <a:ahLst/>
            <a:cxnLst/>
            <a:rect l="l" t="t" r="r" b="b"/>
            <a:pathLst>
              <a:path h="567397">
                <a:moveTo>
                  <a:pt x="0" y="0"/>
                </a:moveTo>
                <a:moveTo>
                  <a:pt x="0" y="0"/>
                </a:moveTo>
                <a:lnTo>
                  <a:pt x="0" y="567397"/>
                </a:lnTo>
              </a:path>
            </a:pathLst>
          </a:custGeom>
          <a:noFill/>
          <a:ln w="38100">
            <a:solidFill>
              <a:srgbClr val="005CC5"/>
            </a:solidFill>
            <a:prstDash val="solid"/>
            <a:headEnd type="none"/>
            <a:tailEnd type="none"/>
          </a:ln>
        </p:spPr>
      </p:sp>
      <p:sp>
        <p:nvSpPr>
          <p:cNvPr id="17" name="Shape 15"/>
          <p:cNvSpPr/>
          <p:nvPr/>
        </p:nvSpPr>
        <p:spPr>
          <a:xfrm>
            <a:off x="6083503" y="1929754"/>
            <a:ext cx="2756916" cy="2231136"/>
          </a:xfrm>
          <a:custGeom>
            <a:avLst/>
            <a:gdLst/>
            <a:ahLst/>
            <a:cxnLst/>
            <a:rect l="l" t="t" r="r" b="b"/>
            <a:pathLst>
              <a:path w="2756916" h="2231136">
                <a:moveTo>
                  <a:pt x="278892" y="0"/>
                </a:moveTo>
                <a:moveTo>
                  <a:pt x="278892" y="0"/>
                </a:moveTo>
                <a:lnTo>
                  <a:pt x="2478024" y="0"/>
                </a:lnTo>
                <a:quadBezTo>
                  <a:pt x="2756916" y="0"/>
                  <a:pt x="2756916" y="278892"/>
                </a:quadBezTo>
                <a:lnTo>
                  <a:pt x="2756916" y="1952244"/>
                </a:lnTo>
                <a:quadBezTo>
                  <a:pt x="2756916" y="2231136"/>
                  <a:pt x="2478024" y="2231136"/>
                </a:quadBezTo>
                <a:lnTo>
                  <a:pt x="278892" y="2231136"/>
                </a:lnTo>
                <a:quadBezTo>
                  <a:pt x="0" y="2231136"/>
                  <a:pt x="0" y="1952244"/>
                </a:quadBezTo>
                <a:lnTo>
                  <a:pt x="0" y="278892"/>
                </a:lnTo>
                <a:quadBezTo>
                  <a:pt x="0" y="0"/>
                  <a:pt x="278892" y="0"/>
                </a:quadBezTo>
                <a:close/>
              </a:path>
            </a:pathLst>
          </a:custGeom>
          <a:solidFill>
            <a:srgbClr val="000000">
              <a:alpha val="0"/>
            </a:srgbClr>
          </a:solidFill>
          <a:ln w="19050">
            <a:solidFill>
              <a:srgbClr val="005CC5"/>
            </a:solidFill>
            <a:prstDash val="solid"/>
          </a:ln>
        </p:spPr>
      </p:sp>
      <p:sp>
        <p:nvSpPr>
          <p:cNvPr id="18" name="Shape 16"/>
          <p:cNvSpPr/>
          <p:nvPr/>
        </p:nvSpPr>
        <p:spPr>
          <a:xfrm>
            <a:off x="6663941" y="1648574"/>
            <a:ext cx="1595894" cy="395023"/>
          </a:xfrm>
          <a:custGeom>
            <a:avLst/>
            <a:gdLst/>
            <a:ahLst/>
            <a:cxnLst/>
            <a:rect l="l" t="t" r="r" b="b"/>
            <a:pathLst>
              <a:path w="1595894" h="395023">
                <a:moveTo>
                  <a:pt x="49378" y="0"/>
                </a:moveTo>
                <a:moveTo>
                  <a:pt x="49378" y="0"/>
                </a:moveTo>
                <a:lnTo>
                  <a:pt x="1546516" y="0"/>
                </a:lnTo>
                <a:quadBezTo>
                  <a:pt x="1595894" y="0"/>
                  <a:pt x="1595894" y="49378"/>
                </a:quadBezTo>
                <a:lnTo>
                  <a:pt x="1595894" y="345645"/>
                </a:lnTo>
                <a:quadBezTo>
                  <a:pt x="1595894" y="395023"/>
                  <a:pt x="1546516" y="395023"/>
                </a:quadBezTo>
                <a:lnTo>
                  <a:pt x="49378" y="395023"/>
                </a:lnTo>
                <a:quadBezTo>
                  <a:pt x="0" y="395023"/>
                  <a:pt x="0" y="345645"/>
                </a:quadBezTo>
                <a:lnTo>
                  <a:pt x="0" y="49378"/>
                </a:lnTo>
                <a:quadBezTo>
                  <a:pt x="0" y="0"/>
                  <a:pt x="49378" y="0"/>
                </a:quadBezTo>
                <a:close/>
              </a:path>
            </a:pathLst>
          </a:custGeom>
          <a:solidFill>
            <a:srgbClr val="005CC5"/>
          </a:solidFill>
          <a:ln/>
        </p:spPr>
      </p:sp>
      <p:sp>
        <p:nvSpPr>
          <p:cNvPr id="19" name="Text 17"/>
          <p:cNvSpPr/>
          <p:nvPr/>
        </p:nvSpPr>
        <p:spPr>
          <a:xfrm>
            <a:off x="7189322" y="1576338"/>
            <a:ext cx="545132" cy="539496"/>
          </a:xfrm>
          <a:prstGeom prst="rect">
            <a:avLst/>
          </a:prstGeom>
          <a:noFill/>
          <a:ln/>
        </p:spPr>
        <p:txBody>
          <a:bodyPr wrap="square" lIns="95250" tIns="95250" rIns="95250" bIns="95250" rtlCol="0" anchor="ctr">
            <a:spAutoFit/>
          </a:bodyPr>
          <a:lstStyle/>
          <a:p>
            <a:pPr marL="0" indent="0" algn="ctr">
              <a:lnSpc>
                <a:spcPct val="112500"/>
              </a:lnSpc>
              <a:spcBef>
                <a:spcPts val="375"/>
              </a:spcBef>
              <a:buNone/>
            </a:pPr>
            <a:r>
              <a:rPr lang="en-US" sz="1872"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20" name="Text 18"/>
          <p:cNvSpPr/>
          <p:nvPr/>
        </p:nvSpPr>
        <p:spPr>
          <a:xfrm>
            <a:off x="6246653" y="2115834"/>
            <a:ext cx="2430470" cy="548640"/>
          </a:xfrm>
          <a:prstGeom prst="rect">
            <a:avLst/>
          </a:prstGeom>
          <a:noFill/>
          <a:ln/>
        </p:spPr>
        <p:txBody>
          <a:bodyPr wrap="square" lIns="95250" tIns="95250" rIns="95250" bIns="95250" rtlCol="0" anchor="ctr">
            <a:spAutoFit/>
          </a:bodyPr>
          <a:lstStyle/>
          <a:p>
            <a:pPr marL="0" indent="0" algn="ctr">
              <a:lnSpc>
                <a:spcPct val="100000"/>
              </a:lnSpc>
              <a:spcBef>
                <a:spcPts val="375"/>
              </a:spcBef>
              <a:buNone/>
            </a:pPr>
            <a:r>
              <a:rPr lang="en-US" sz="1440" b="1" dirty="0">
                <a:solidFill>
                  <a:srgbClr val="005CC5"/>
                </a:solidFill>
                <a:latin typeface="Microsoft Yahei" pitchFamily="34" charset="0"/>
                <a:ea typeface="Microsoft Yahei" pitchFamily="34" charset="-122"/>
                <a:cs typeface="Microsoft Yahei" pitchFamily="34" charset="-120"/>
              </a:rPr>
              <a:t>getConnection()方法的重要性</a:t>
            </a:r>
            <a:endParaRPr lang="en-US" sz="1440" dirty="0"/>
          </a:p>
        </p:txBody>
      </p:sp>
      <p:sp>
        <p:nvSpPr>
          <p:cNvPr id="21" name="Text 19"/>
          <p:cNvSpPr/>
          <p:nvPr/>
        </p:nvSpPr>
        <p:spPr>
          <a:xfrm>
            <a:off x="6246653" y="2455328"/>
            <a:ext cx="2430470" cy="123444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getConnection()方法是DriverManager类中非常重要的一个方法，通过这个方法可以建立一个与数据库的连接，实现数据的交互和操作。</a:t>
            </a:r>
            <a:endParaRPr lang="en-US" sz="1440" dirty="0"/>
          </a:p>
        </p:txBody>
      </p:sp>
      <p:sp>
        <p:nvSpPr>
          <p:cNvPr id="22" name="Shape 20"/>
          <p:cNvSpPr/>
          <p:nvPr/>
        </p:nvSpPr>
        <p:spPr>
          <a:xfrm>
            <a:off x="4572000" y="982154"/>
            <a:ext cx="4261104" cy="182880"/>
          </a:xfrm>
          <a:custGeom>
            <a:avLst/>
            <a:gdLst/>
            <a:ahLst/>
            <a:cxnLst/>
            <a:rect l="l" t="t" r="r" b="b"/>
            <a:pathLst>
              <a:path w="4261104" h="182880">
                <a:moveTo>
                  <a:pt x="0" y="0"/>
                </a:moveTo>
                <a:moveTo>
                  <a:pt x="0" y="0"/>
                </a:moveTo>
                <a:lnTo>
                  <a:pt x="4261104" y="0"/>
                </a:lnTo>
                <a:lnTo>
                  <a:pt x="4261104" y="182880"/>
                </a:lnTo>
                <a:lnTo>
                  <a:pt x="0" y="182880"/>
                </a:lnTo>
                <a:close/>
              </a:path>
            </a:pathLst>
          </a:custGeom>
          <a:solidFill>
            <a:srgbClr val="005CC5">
              <a:alpha val="50000"/>
            </a:srgbClr>
          </a:solidFill>
          <a:ln/>
        </p:spPr>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Connection接口</a:t>
            </a:r>
            <a:endParaRPr lang="en-US" sz="1440" dirty="0"/>
          </a:p>
        </p:txBody>
      </p:sp>
      <p:sp>
        <p:nvSpPr>
          <p:cNvPr id="3" name="Shape 1"/>
          <p:cNvSpPr/>
          <p:nvPr/>
        </p:nvSpPr>
        <p:spPr>
          <a:xfrm rot="2700000">
            <a:off x="844660" y="2788678"/>
            <a:ext cx="566928" cy="566928"/>
          </a:xfrm>
          <a:custGeom>
            <a:avLst/>
            <a:gdLst/>
            <a:ahLst/>
            <a:cxnLst/>
            <a:rect l="l" t="t" r="r" b="b"/>
            <a:pathLst>
              <a:path w="566928" h="566928">
                <a:moveTo>
                  <a:pt x="0" y="0"/>
                </a:moveTo>
                <a:moveTo>
                  <a:pt x="0" y="0"/>
                </a:moveTo>
                <a:lnTo>
                  <a:pt x="566928" y="0"/>
                </a:lnTo>
                <a:lnTo>
                  <a:pt x="566928" y="566928"/>
                </a:lnTo>
                <a:lnTo>
                  <a:pt x="0" y="566928"/>
                </a:lnTo>
                <a:close/>
              </a:path>
            </a:pathLst>
          </a:custGeom>
          <a:solidFill>
            <a:srgbClr val="5196FF">
              <a:alpha val="50000"/>
            </a:srgbClr>
          </a:solidFill>
          <a:ln/>
        </p:spPr>
      </p:sp>
      <p:sp>
        <p:nvSpPr>
          <p:cNvPr id="4" name="Shape 2"/>
          <p:cNvSpPr/>
          <p:nvPr/>
        </p:nvSpPr>
        <p:spPr>
          <a:xfrm rot="2700000">
            <a:off x="844660" y="1753483"/>
            <a:ext cx="566928" cy="566928"/>
          </a:xfrm>
          <a:custGeom>
            <a:avLst/>
            <a:gdLst/>
            <a:ahLst/>
            <a:cxnLst/>
            <a:rect l="l" t="t" r="r" b="b"/>
            <a:pathLst>
              <a:path w="566928" h="566928">
                <a:moveTo>
                  <a:pt x="0" y="0"/>
                </a:moveTo>
                <a:moveTo>
                  <a:pt x="0" y="0"/>
                </a:moveTo>
                <a:lnTo>
                  <a:pt x="566928" y="0"/>
                </a:lnTo>
                <a:lnTo>
                  <a:pt x="566928" y="566928"/>
                </a:lnTo>
                <a:lnTo>
                  <a:pt x="0" y="566928"/>
                </a:lnTo>
                <a:close/>
              </a:path>
            </a:pathLst>
          </a:custGeom>
          <a:solidFill>
            <a:srgbClr val="5196FF">
              <a:alpha val="50000"/>
            </a:srgbClr>
          </a:solidFill>
          <a:ln/>
        </p:spPr>
      </p:sp>
      <p:sp>
        <p:nvSpPr>
          <p:cNvPr id="5" name="Shape 3"/>
          <p:cNvSpPr/>
          <p:nvPr/>
        </p:nvSpPr>
        <p:spPr>
          <a:xfrm rot="2700000">
            <a:off x="844660" y="2290075"/>
            <a:ext cx="566928" cy="566928"/>
          </a:xfrm>
          <a:custGeom>
            <a:avLst/>
            <a:gdLst/>
            <a:ahLst/>
            <a:cxnLst/>
            <a:rect l="l" t="t" r="r" b="b"/>
            <a:pathLst>
              <a:path w="566928" h="566928">
                <a:moveTo>
                  <a:pt x="0" y="0"/>
                </a:moveTo>
                <a:moveTo>
                  <a:pt x="0" y="0"/>
                </a:moveTo>
                <a:lnTo>
                  <a:pt x="566928" y="0"/>
                </a:lnTo>
                <a:lnTo>
                  <a:pt x="566928" y="566928"/>
                </a:lnTo>
                <a:lnTo>
                  <a:pt x="0" y="566928"/>
                </a:lnTo>
                <a:close/>
              </a:path>
            </a:pathLst>
          </a:custGeom>
          <a:solidFill>
            <a:srgbClr val="005CC5"/>
          </a:solidFill>
          <a:ln/>
        </p:spPr>
      </p:sp>
      <p:sp>
        <p:nvSpPr>
          <p:cNvPr id="6" name="Shape 4"/>
          <p:cNvSpPr/>
          <p:nvPr/>
        </p:nvSpPr>
        <p:spPr>
          <a:xfrm rot="2700000">
            <a:off x="844660" y="3319915"/>
            <a:ext cx="566928" cy="566928"/>
          </a:xfrm>
          <a:custGeom>
            <a:avLst/>
            <a:gdLst/>
            <a:ahLst/>
            <a:cxnLst/>
            <a:rect l="l" t="t" r="r" b="b"/>
            <a:pathLst>
              <a:path w="566928" h="566928">
                <a:moveTo>
                  <a:pt x="0" y="0"/>
                </a:moveTo>
                <a:moveTo>
                  <a:pt x="0" y="0"/>
                </a:moveTo>
                <a:lnTo>
                  <a:pt x="566928" y="0"/>
                </a:lnTo>
                <a:lnTo>
                  <a:pt x="566928" y="566928"/>
                </a:lnTo>
                <a:lnTo>
                  <a:pt x="0" y="566928"/>
                </a:lnTo>
                <a:close/>
              </a:path>
            </a:pathLst>
          </a:custGeom>
          <a:solidFill>
            <a:srgbClr val="005CC5"/>
          </a:solidFill>
          <a:ln/>
        </p:spPr>
      </p:sp>
      <p:sp>
        <p:nvSpPr>
          <p:cNvPr id="7" name="Shape 5"/>
          <p:cNvSpPr/>
          <p:nvPr/>
        </p:nvSpPr>
        <p:spPr>
          <a:xfrm rot="2700000">
            <a:off x="844660" y="1216795"/>
            <a:ext cx="566928" cy="566928"/>
          </a:xfrm>
          <a:custGeom>
            <a:avLst/>
            <a:gdLst/>
            <a:ahLst/>
            <a:cxnLst/>
            <a:rect l="l" t="t" r="r" b="b"/>
            <a:pathLst>
              <a:path w="566928" h="566928">
                <a:moveTo>
                  <a:pt x="0" y="0"/>
                </a:moveTo>
                <a:moveTo>
                  <a:pt x="0" y="0"/>
                </a:moveTo>
                <a:lnTo>
                  <a:pt x="566928" y="0"/>
                </a:lnTo>
                <a:lnTo>
                  <a:pt x="566928" y="566928"/>
                </a:lnTo>
                <a:lnTo>
                  <a:pt x="0" y="566928"/>
                </a:lnTo>
                <a:close/>
              </a:path>
            </a:pathLst>
          </a:custGeom>
          <a:solidFill>
            <a:srgbClr val="005CC5"/>
          </a:solidFill>
          <a:ln/>
        </p:spPr>
      </p:sp>
      <p:sp>
        <p:nvSpPr>
          <p:cNvPr id="8" name="Text 6"/>
          <p:cNvSpPr/>
          <p:nvPr/>
        </p:nvSpPr>
        <p:spPr>
          <a:xfrm>
            <a:off x="786369" y="2290075"/>
            <a:ext cx="683510" cy="56692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9" name="Text 7"/>
          <p:cNvSpPr/>
          <p:nvPr/>
        </p:nvSpPr>
        <p:spPr>
          <a:xfrm>
            <a:off x="786369" y="3319915"/>
            <a:ext cx="683510" cy="56692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10" name="Text 8"/>
          <p:cNvSpPr/>
          <p:nvPr/>
        </p:nvSpPr>
        <p:spPr>
          <a:xfrm>
            <a:off x="786369" y="1216795"/>
            <a:ext cx="683510" cy="56692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11" name="Shape 9"/>
          <p:cNvSpPr/>
          <p:nvPr/>
        </p:nvSpPr>
        <p:spPr>
          <a:xfrm>
            <a:off x="1377951" y="1108896"/>
            <a:ext cx="7030578" cy="822960"/>
          </a:xfrm>
          <a:custGeom>
            <a:avLst/>
            <a:gdLst/>
            <a:ahLst/>
            <a:cxnLst/>
            <a:rect l="l" t="t" r="r" b="b"/>
            <a:pathLst>
              <a:path w="7030578" h="822960">
                <a:moveTo>
                  <a:pt x="102870" y="0"/>
                </a:moveTo>
                <a:moveTo>
                  <a:pt x="102870" y="0"/>
                </a:moveTo>
                <a:lnTo>
                  <a:pt x="6927708" y="0"/>
                </a:lnTo>
                <a:quadBezTo>
                  <a:pt x="7030578" y="0"/>
                  <a:pt x="7030578" y="102870"/>
                </a:quadBezTo>
                <a:lnTo>
                  <a:pt x="7030578" y="720090"/>
                </a:lnTo>
                <a:quadBezTo>
                  <a:pt x="7030578" y="822960"/>
                  <a:pt x="6927708" y="822960"/>
                </a:quadBezTo>
                <a:lnTo>
                  <a:pt x="102870" y="822960"/>
                </a:lnTo>
                <a:quadBezTo>
                  <a:pt x="0" y="822960"/>
                  <a:pt x="0" y="720090"/>
                </a:quadBezTo>
                <a:lnTo>
                  <a:pt x="0" y="102870"/>
                </a:lnTo>
                <a:quadBezTo>
                  <a:pt x="0" y="0"/>
                  <a:pt x="102870" y="0"/>
                </a:quadBezTo>
                <a:close/>
              </a:path>
            </a:pathLst>
          </a:custGeom>
          <a:solidFill>
            <a:srgbClr val="000000">
              <a:alpha val="0"/>
            </a:srgbClr>
          </a:solidFill>
          <a:ln w="19050">
            <a:solidFill>
              <a:srgbClr val="005CC5"/>
            </a:solidFill>
            <a:prstDash val="solid"/>
          </a:ln>
        </p:spPr>
      </p:sp>
      <p:sp>
        <p:nvSpPr>
          <p:cNvPr id="12" name="Text 10"/>
          <p:cNvSpPr/>
          <p:nvPr/>
        </p:nvSpPr>
        <p:spPr>
          <a:xfrm>
            <a:off x="1529002" y="1296348"/>
            <a:ext cx="2377440" cy="44805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Connection接口概述</a:t>
            </a:r>
            <a:endParaRPr lang="en-US" sz="1440" dirty="0"/>
          </a:p>
        </p:txBody>
      </p:sp>
      <p:sp>
        <p:nvSpPr>
          <p:cNvPr id="13" name="Text 11"/>
          <p:cNvSpPr/>
          <p:nvPr/>
        </p:nvSpPr>
        <p:spPr>
          <a:xfrm>
            <a:off x="3906614" y="1099752"/>
            <a:ext cx="4501915" cy="841248"/>
          </a:xfrm>
          <a:prstGeom prst="rect">
            <a:avLst/>
          </a:prstGeom>
          <a:noFill/>
          <a:ln/>
        </p:spPr>
        <p:txBody>
          <a:bodyPr wrap="square" lIns="95250" tIns="95250" rIns="95250" bIns="95250" rtlCol="0" anchor="t">
            <a:spAutoFit/>
          </a:bodyPr>
          <a:lstStyle/>
          <a:p>
            <a:pPr marL="0" indent="0">
              <a:lnSpc>
                <a:spcPct val="100000"/>
              </a:lnSpc>
              <a:buNone/>
            </a:pPr>
            <a:r>
              <a:rPr lang="en-US" sz="1152" dirty="0">
                <a:solidFill>
                  <a:srgbClr val="000000"/>
                </a:solidFill>
                <a:latin typeface="Microsoft Yahei" pitchFamily="34" charset="0"/>
                <a:ea typeface="Microsoft Yahei" pitchFamily="34" charset="-122"/>
                <a:cs typeface="Microsoft Yahei" pitchFamily="34" charset="-120"/>
              </a:rPr>
              <a:t>Connection接口是Java中用于与数据库建立连接的接口，它提供了执行SQL语句和获取结果的方法。一个应用程序可以与单个或多个数据库建立多个连接。</a:t>
            </a:r>
            <a:endParaRPr lang="en-US" sz="1440" dirty="0"/>
          </a:p>
        </p:txBody>
      </p:sp>
      <p:sp>
        <p:nvSpPr>
          <p:cNvPr id="14" name="Shape 12"/>
          <p:cNvSpPr/>
          <p:nvPr/>
        </p:nvSpPr>
        <p:spPr>
          <a:xfrm>
            <a:off x="1377951" y="2181487"/>
            <a:ext cx="7038804" cy="822960"/>
          </a:xfrm>
          <a:custGeom>
            <a:avLst/>
            <a:gdLst/>
            <a:ahLst/>
            <a:cxnLst/>
            <a:rect l="l" t="t" r="r" b="b"/>
            <a:pathLst>
              <a:path w="7038804" h="822960">
                <a:moveTo>
                  <a:pt x="102870" y="0"/>
                </a:moveTo>
                <a:moveTo>
                  <a:pt x="102870" y="0"/>
                </a:moveTo>
                <a:lnTo>
                  <a:pt x="6935934" y="0"/>
                </a:lnTo>
                <a:quadBezTo>
                  <a:pt x="7038804" y="0"/>
                  <a:pt x="7038804" y="102870"/>
                </a:quadBezTo>
                <a:lnTo>
                  <a:pt x="7038804" y="720090"/>
                </a:lnTo>
                <a:quadBezTo>
                  <a:pt x="7038804" y="822960"/>
                  <a:pt x="6935934" y="822960"/>
                </a:quadBezTo>
                <a:lnTo>
                  <a:pt x="102870" y="822960"/>
                </a:lnTo>
                <a:quadBezTo>
                  <a:pt x="0" y="822960"/>
                  <a:pt x="0" y="720090"/>
                </a:quadBezTo>
                <a:lnTo>
                  <a:pt x="0" y="102870"/>
                </a:lnTo>
                <a:quadBezTo>
                  <a:pt x="0" y="0"/>
                  <a:pt x="102870" y="0"/>
                </a:quadBezTo>
                <a:close/>
              </a:path>
            </a:pathLst>
          </a:custGeom>
          <a:solidFill>
            <a:srgbClr val="000000">
              <a:alpha val="0"/>
            </a:srgbClr>
          </a:solidFill>
          <a:ln w="19050">
            <a:solidFill>
              <a:srgbClr val="005CC5"/>
            </a:solidFill>
            <a:prstDash val="solid"/>
          </a:ln>
        </p:spPr>
      </p:sp>
      <p:sp>
        <p:nvSpPr>
          <p:cNvPr id="15" name="Shape 13"/>
          <p:cNvSpPr/>
          <p:nvPr/>
        </p:nvSpPr>
        <p:spPr>
          <a:xfrm>
            <a:off x="1377951" y="3212016"/>
            <a:ext cx="7030578" cy="822960"/>
          </a:xfrm>
          <a:custGeom>
            <a:avLst/>
            <a:gdLst/>
            <a:ahLst/>
            <a:cxnLst/>
            <a:rect l="l" t="t" r="r" b="b"/>
            <a:pathLst>
              <a:path w="7030578" h="822960">
                <a:moveTo>
                  <a:pt x="102870" y="0"/>
                </a:moveTo>
                <a:moveTo>
                  <a:pt x="102870" y="0"/>
                </a:moveTo>
                <a:lnTo>
                  <a:pt x="6927708" y="0"/>
                </a:lnTo>
                <a:quadBezTo>
                  <a:pt x="7030578" y="0"/>
                  <a:pt x="7030578" y="102870"/>
                </a:quadBezTo>
                <a:lnTo>
                  <a:pt x="7030578" y="720090"/>
                </a:lnTo>
                <a:quadBezTo>
                  <a:pt x="7030578" y="822960"/>
                  <a:pt x="6927708" y="822960"/>
                </a:quadBezTo>
                <a:lnTo>
                  <a:pt x="102870" y="822960"/>
                </a:lnTo>
                <a:quadBezTo>
                  <a:pt x="0" y="822960"/>
                  <a:pt x="0" y="720090"/>
                </a:quadBezTo>
                <a:lnTo>
                  <a:pt x="0" y="102870"/>
                </a:lnTo>
                <a:quadBezTo>
                  <a:pt x="0" y="0"/>
                  <a:pt x="102870" y="0"/>
                </a:quadBezTo>
                <a:close/>
              </a:path>
            </a:pathLst>
          </a:custGeom>
          <a:solidFill>
            <a:srgbClr val="000000">
              <a:alpha val="0"/>
            </a:srgbClr>
          </a:solidFill>
          <a:ln w="19050">
            <a:solidFill>
              <a:srgbClr val="005CC5"/>
            </a:solidFill>
            <a:prstDash val="solid"/>
          </a:ln>
        </p:spPr>
      </p:sp>
      <p:sp>
        <p:nvSpPr>
          <p:cNvPr id="16" name="Text 14"/>
          <p:cNvSpPr/>
          <p:nvPr/>
        </p:nvSpPr>
        <p:spPr>
          <a:xfrm>
            <a:off x="1529002" y="2368939"/>
            <a:ext cx="2377440" cy="44805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常用方法介绍</a:t>
            </a:r>
            <a:endParaRPr lang="en-US" sz="1440" dirty="0"/>
          </a:p>
        </p:txBody>
      </p:sp>
      <p:sp>
        <p:nvSpPr>
          <p:cNvPr id="17" name="Text 15"/>
          <p:cNvSpPr/>
          <p:nvPr/>
        </p:nvSpPr>
        <p:spPr>
          <a:xfrm>
            <a:off x="3906614" y="2172343"/>
            <a:ext cx="4501915" cy="841248"/>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Connection接口提供了多种方法来操作数据库连接，如关闭连接、提交事务、创建Statement对象等。这些方法使得开发者能够灵活地控制数据库连接的行为。</a:t>
            </a:r>
            <a:endParaRPr lang="en-US" sz="1440" dirty="0"/>
          </a:p>
        </p:txBody>
      </p:sp>
      <p:sp>
        <p:nvSpPr>
          <p:cNvPr id="18" name="Text 16"/>
          <p:cNvSpPr/>
          <p:nvPr/>
        </p:nvSpPr>
        <p:spPr>
          <a:xfrm>
            <a:off x="1529174" y="3399468"/>
            <a:ext cx="2377440" cy="44805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事务管理功能</a:t>
            </a:r>
            <a:endParaRPr lang="en-US" sz="1440" dirty="0"/>
          </a:p>
        </p:txBody>
      </p:sp>
      <p:sp>
        <p:nvSpPr>
          <p:cNvPr id="19" name="Text 17"/>
          <p:cNvSpPr/>
          <p:nvPr/>
        </p:nvSpPr>
        <p:spPr>
          <a:xfrm>
            <a:off x="3908443" y="3202872"/>
            <a:ext cx="4500086" cy="841248"/>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Connection接口还提供了事务管理的功能，包括设置自动提交模式、获取当前事务隔离级别、创建保留点等。这些功能使得开发者能够更好地控制数据库事务的执行。</a:t>
            </a:r>
            <a:endParaRPr lang="en-US" sz="144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Statement接口</a:t>
            </a:r>
            <a:endParaRPr lang="en-US" sz="1440" dirty="0"/>
          </a:p>
        </p:txBody>
      </p:sp>
      <p:sp>
        <p:nvSpPr>
          <p:cNvPr id="3" name="Shape 1"/>
          <p:cNvSpPr/>
          <p:nvPr/>
        </p:nvSpPr>
        <p:spPr>
          <a:xfrm>
            <a:off x="312725" y="982154"/>
            <a:ext cx="4261104" cy="182880"/>
          </a:xfrm>
          <a:custGeom>
            <a:avLst/>
            <a:gdLst/>
            <a:ahLst/>
            <a:cxnLst/>
            <a:rect l="l" t="t" r="r" b="b"/>
            <a:pathLst>
              <a:path w="4261104" h="182880">
                <a:moveTo>
                  <a:pt x="0" y="0"/>
                </a:moveTo>
                <a:moveTo>
                  <a:pt x="0" y="0"/>
                </a:moveTo>
                <a:lnTo>
                  <a:pt x="4261104" y="0"/>
                </a:lnTo>
                <a:lnTo>
                  <a:pt x="4261104" y="182880"/>
                </a:lnTo>
                <a:lnTo>
                  <a:pt x="0" y="182880"/>
                </a:lnTo>
                <a:close/>
              </a:path>
            </a:pathLst>
          </a:custGeom>
          <a:solidFill>
            <a:srgbClr val="005CC5">
              <a:alpha val="50000"/>
            </a:srgbClr>
          </a:solidFill>
          <a:ln/>
        </p:spPr>
      </p:sp>
      <p:sp>
        <p:nvSpPr>
          <p:cNvPr id="4" name="Shape 2"/>
          <p:cNvSpPr/>
          <p:nvPr/>
        </p:nvSpPr>
        <p:spPr>
          <a:xfrm>
            <a:off x="1682112" y="1165609"/>
            <a:ext cx="0" cy="567089"/>
          </a:xfrm>
          <a:custGeom>
            <a:avLst/>
            <a:gdLst/>
            <a:ahLst/>
            <a:cxnLst/>
            <a:rect l="l" t="t" r="r" b="b"/>
            <a:pathLst>
              <a:path h="567089">
                <a:moveTo>
                  <a:pt x="0" y="0"/>
                </a:moveTo>
                <a:moveTo>
                  <a:pt x="0" y="0"/>
                </a:moveTo>
                <a:lnTo>
                  <a:pt x="0" y="567089"/>
                </a:lnTo>
              </a:path>
            </a:pathLst>
          </a:custGeom>
          <a:noFill/>
          <a:ln w="38100">
            <a:solidFill>
              <a:srgbClr val="005CC5"/>
            </a:solidFill>
            <a:prstDash val="solid"/>
            <a:headEnd type="none"/>
            <a:tailEnd type="none"/>
          </a:ln>
        </p:spPr>
      </p:sp>
      <p:sp>
        <p:nvSpPr>
          <p:cNvPr id="5" name="Shape 3"/>
          <p:cNvSpPr/>
          <p:nvPr/>
        </p:nvSpPr>
        <p:spPr>
          <a:xfrm>
            <a:off x="303581" y="1930210"/>
            <a:ext cx="2756916" cy="2231136"/>
          </a:xfrm>
          <a:custGeom>
            <a:avLst/>
            <a:gdLst/>
            <a:ahLst/>
            <a:cxnLst/>
            <a:rect l="l" t="t" r="r" b="b"/>
            <a:pathLst>
              <a:path w="2756916" h="2231136">
                <a:moveTo>
                  <a:pt x="278892" y="0"/>
                </a:moveTo>
                <a:moveTo>
                  <a:pt x="278892" y="0"/>
                </a:moveTo>
                <a:lnTo>
                  <a:pt x="2478024" y="0"/>
                </a:lnTo>
                <a:quadBezTo>
                  <a:pt x="2756916" y="0"/>
                  <a:pt x="2756916" y="278892"/>
                </a:quadBezTo>
                <a:lnTo>
                  <a:pt x="2756916" y="1952244"/>
                </a:lnTo>
                <a:quadBezTo>
                  <a:pt x="2756916" y="2231136"/>
                  <a:pt x="2478024" y="2231136"/>
                </a:quadBezTo>
                <a:lnTo>
                  <a:pt x="278892" y="2231136"/>
                </a:lnTo>
                <a:quadBezTo>
                  <a:pt x="0" y="2231136"/>
                  <a:pt x="0" y="1952244"/>
                </a:quadBezTo>
                <a:lnTo>
                  <a:pt x="0" y="278892"/>
                </a:lnTo>
                <a:quadBezTo>
                  <a:pt x="0" y="0"/>
                  <a:pt x="278892" y="0"/>
                </a:quadBezTo>
                <a:close/>
              </a:path>
            </a:pathLst>
          </a:custGeom>
          <a:solidFill>
            <a:srgbClr val="000000">
              <a:alpha val="0"/>
            </a:srgbClr>
          </a:solidFill>
          <a:ln w="19050">
            <a:solidFill>
              <a:srgbClr val="005CC5"/>
            </a:solidFill>
            <a:prstDash val="solid"/>
          </a:ln>
        </p:spPr>
      </p:sp>
      <p:sp>
        <p:nvSpPr>
          <p:cNvPr id="6" name="Shape 4"/>
          <p:cNvSpPr/>
          <p:nvPr/>
        </p:nvSpPr>
        <p:spPr>
          <a:xfrm>
            <a:off x="884165" y="1648574"/>
            <a:ext cx="1595894" cy="395023"/>
          </a:xfrm>
          <a:custGeom>
            <a:avLst/>
            <a:gdLst/>
            <a:ahLst/>
            <a:cxnLst/>
            <a:rect l="l" t="t" r="r" b="b"/>
            <a:pathLst>
              <a:path w="1595894" h="395023">
                <a:moveTo>
                  <a:pt x="49378" y="0"/>
                </a:moveTo>
                <a:moveTo>
                  <a:pt x="49378" y="0"/>
                </a:moveTo>
                <a:lnTo>
                  <a:pt x="1546516" y="0"/>
                </a:lnTo>
                <a:quadBezTo>
                  <a:pt x="1595894" y="0"/>
                  <a:pt x="1595894" y="49378"/>
                </a:quadBezTo>
                <a:lnTo>
                  <a:pt x="1595894" y="345645"/>
                </a:lnTo>
                <a:quadBezTo>
                  <a:pt x="1595894" y="395023"/>
                  <a:pt x="1546516" y="395023"/>
                </a:quadBezTo>
                <a:lnTo>
                  <a:pt x="49378" y="395023"/>
                </a:lnTo>
                <a:quadBezTo>
                  <a:pt x="0" y="395023"/>
                  <a:pt x="0" y="345645"/>
                </a:quadBezTo>
                <a:lnTo>
                  <a:pt x="0" y="49378"/>
                </a:lnTo>
                <a:quadBezTo>
                  <a:pt x="0" y="0"/>
                  <a:pt x="49378" y="0"/>
                </a:quadBezTo>
                <a:close/>
              </a:path>
            </a:pathLst>
          </a:custGeom>
          <a:solidFill>
            <a:srgbClr val="005CC5"/>
          </a:solidFill>
          <a:ln/>
        </p:spPr>
      </p:sp>
      <p:sp>
        <p:nvSpPr>
          <p:cNvPr id="7" name="Text 5"/>
          <p:cNvSpPr/>
          <p:nvPr/>
        </p:nvSpPr>
        <p:spPr>
          <a:xfrm>
            <a:off x="1409546" y="1576338"/>
            <a:ext cx="545132" cy="539496"/>
          </a:xfrm>
          <a:prstGeom prst="rect">
            <a:avLst/>
          </a:prstGeom>
          <a:noFill/>
          <a:ln/>
        </p:spPr>
        <p:txBody>
          <a:bodyPr wrap="square" lIns="95250" tIns="95250" rIns="95250" bIns="95250" rtlCol="0" anchor="ctr">
            <a:spAutoFit/>
          </a:bodyPr>
          <a:lstStyle/>
          <a:p>
            <a:pPr marL="0" indent="0" algn="ctr">
              <a:lnSpc>
                <a:spcPct val="112500"/>
              </a:lnSpc>
              <a:spcBef>
                <a:spcPts val="375"/>
              </a:spcBef>
              <a:buNone/>
            </a:pPr>
            <a:r>
              <a:rPr lang="en-US" sz="1872"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8" name="Text 6"/>
          <p:cNvSpPr/>
          <p:nvPr/>
        </p:nvSpPr>
        <p:spPr>
          <a:xfrm>
            <a:off x="466877" y="2115834"/>
            <a:ext cx="2430470" cy="365760"/>
          </a:xfrm>
          <a:prstGeom prst="rect">
            <a:avLst/>
          </a:prstGeom>
          <a:noFill/>
          <a:ln/>
        </p:spPr>
        <p:txBody>
          <a:bodyPr wrap="square" lIns="95250" tIns="95250" rIns="95250" bIns="95250" rtlCol="0" anchor="ctr">
            <a:spAutoFit/>
          </a:bodyPr>
          <a:lstStyle/>
          <a:p>
            <a:pPr marL="0" indent="0" algn="ctr">
              <a:lnSpc>
                <a:spcPct val="100000"/>
              </a:lnSpc>
              <a:spcBef>
                <a:spcPts val="375"/>
              </a:spcBef>
              <a:buNone/>
            </a:pPr>
            <a:r>
              <a:rPr lang="en-US" sz="1440" b="1" dirty="0">
                <a:solidFill>
                  <a:srgbClr val="005CC5"/>
                </a:solidFill>
                <a:latin typeface="Microsoft Yahei" pitchFamily="34" charset="0"/>
                <a:ea typeface="Microsoft Yahei" pitchFamily="34" charset="-122"/>
                <a:cs typeface="Microsoft Yahei" pitchFamily="34" charset="-120"/>
              </a:rPr>
              <a:t>Statement接口概述</a:t>
            </a:r>
            <a:endParaRPr lang="en-US" sz="1440" dirty="0"/>
          </a:p>
        </p:txBody>
      </p:sp>
      <p:sp>
        <p:nvSpPr>
          <p:cNvPr id="9" name="Text 7"/>
          <p:cNvSpPr/>
          <p:nvPr/>
        </p:nvSpPr>
        <p:spPr>
          <a:xfrm>
            <a:off x="466877" y="2455328"/>
            <a:ext cx="2430470" cy="1444752"/>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Statement接口是Java中用于执行SQL语句的接口，它提供了在数据库连接上运行SQL语句并访问结果的方法。通过Connection接口可以生成Statement对象，实现对数据库的操作。</a:t>
            </a:r>
            <a:endParaRPr lang="en-US" sz="1440" dirty="0"/>
          </a:p>
        </p:txBody>
      </p:sp>
      <p:sp>
        <p:nvSpPr>
          <p:cNvPr id="10" name="Shape 8"/>
          <p:cNvSpPr/>
          <p:nvPr/>
        </p:nvSpPr>
        <p:spPr>
          <a:xfrm>
            <a:off x="4572000" y="1165034"/>
            <a:ext cx="0" cy="286867"/>
          </a:xfrm>
          <a:custGeom>
            <a:avLst/>
            <a:gdLst/>
            <a:ahLst/>
            <a:cxnLst/>
            <a:rect l="l" t="t" r="r" b="b"/>
            <a:pathLst>
              <a:path h="286867">
                <a:moveTo>
                  <a:pt x="0" y="0"/>
                </a:moveTo>
                <a:moveTo>
                  <a:pt x="0" y="0"/>
                </a:moveTo>
                <a:lnTo>
                  <a:pt x="0" y="286867"/>
                </a:lnTo>
              </a:path>
            </a:pathLst>
          </a:custGeom>
          <a:noFill/>
          <a:ln w="38100">
            <a:solidFill>
              <a:srgbClr val="005CC5"/>
            </a:solidFill>
            <a:prstDash val="solid"/>
            <a:headEnd type="none"/>
            <a:tailEnd type="none"/>
          </a:ln>
        </p:spPr>
      </p:sp>
      <p:sp>
        <p:nvSpPr>
          <p:cNvPr id="11" name="Shape 9"/>
          <p:cNvSpPr/>
          <p:nvPr/>
        </p:nvSpPr>
        <p:spPr>
          <a:xfrm>
            <a:off x="3193369" y="1649412"/>
            <a:ext cx="2756916" cy="2927150"/>
          </a:xfrm>
          <a:custGeom>
            <a:avLst/>
            <a:gdLst/>
            <a:ahLst/>
            <a:cxnLst/>
            <a:rect l="l" t="t" r="r" b="b"/>
            <a:pathLst>
              <a:path w="2756916" h="2927150">
                <a:moveTo>
                  <a:pt x="344615" y="0"/>
                </a:moveTo>
                <a:moveTo>
                  <a:pt x="344615" y="0"/>
                </a:moveTo>
                <a:lnTo>
                  <a:pt x="2412302" y="0"/>
                </a:lnTo>
                <a:quadBezTo>
                  <a:pt x="2756916" y="0"/>
                  <a:pt x="2756916" y="344615"/>
                </a:quadBezTo>
                <a:lnTo>
                  <a:pt x="2756916" y="2582536"/>
                </a:lnTo>
                <a:quadBezTo>
                  <a:pt x="2756916" y="2927150"/>
                  <a:pt x="2412302" y="2927150"/>
                </a:quadBezTo>
                <a:lnTo>
                  <a:pt x="344615" y="2927150"/>
                </a:lnTo>
                <a:quadBezTo>
                  <a:pt x="0" y="2927150"/>
                  <a:pt x="0" y="2582536"/>
                </a:quadBezTo>
                <a:lnTo>
                  <a:pt x="0" y="344615"/>
                </a:lnTo>
                <a:quadBezTo>
                  <a:pt x="0" y="0"/>
                  <a:pt x="344615" y="0"/>
                </a:quadBezTo>
                <a:close/>
              </a:path>
            </a:pathLst>
          </a:custGeom>
          <a:solidFill>
            <a:srgbClr val="000000">
              <a:alpha val="0"/>
            </a:srgbClr>
          </a:solidFill>
          <a:ln w="19050">
            <a:solidFill>
              <a:srgbClr val="5196FF"/>
            </a:solidFill>
            <a:prstDash val="solid"/>
          </a:ln>
        </p:spPr>
      </p:sp>
      <p:sp>
        <p:nvSpPr>
          <p:cNvPr id="12" name="Shape 10"/>
          <p:cNvSpPr/>
          <p:nvPr/>
        </p:nvSpPr>
        <p:spPr>
          <a:xfrm>
            <a:off x="3774053" y="1367777"/>
            <a:ext cx="1595894" cy="395023"/>
          </a:xfrm>
          <a:custGeom>
            <a:avLst/>
            <a:gdLst/>
            <a:ahLst/>
            <a:cxnLst/>
            <a:rect l="l" t="t" r="r" b="b"/>
            <a:pathLst>
              <a:path w="1595894" h="395023">
                <a:moveTo>
                  <a:pt x="49378" y="0"/>
                </a:moveTo>
                <a:moveTo>
                  <a:pt x="49378" y="0"/>
                </a:moveTo>
                <a:lnTo>
                  <a:pt x="1546516" y="0"/>
                </a:lnTo>
                <a:quadBezTo>
                  <a:pt x="1595894" y="0"/>
                  <a:pt x="1595894" y="49378"/>
                </a:quadBezTo>
                <a:lnTo>
                  <a:pt x="1595894" y="345645"/>
                </a:lnTo>
                <a:quadBezTo>
                  <a:pt x="1595894" y="395023"/>
                  <a:pt x="1546516" y="395023"/>
                </a:quadBezTo>
                <a:lnTo>
                  <a:pt x="49378" y="395023"/>
                </a:lnTo>
                <a:quadBezTo>
                  <a:pt x="0" y="395023"/>
                  <a:pt x="0" y="345645"/>
                </a:quadBezTo>
                <a:lnTo>
                  <a:pt x="0" y="49378"/>
                </a:lnTo>
                <a:quadBezTo>
                  <a:pt x="0" y="0"/>
                  <a:pt x="49378" y="0"/>
                </a:quadBezTo>
                <a:close/>
              </a:path>
            </a:pathLst>
          </a:custGeom>
          <a:solidFill>
            <a:srgbClr val="005CC5"/>
          </a:solidFill>
          <a:ln/>
        </p:spPr>
      </p:sp>
      <p:sp>
        <p:nvSpPr>
          <p:cNvPr id="13" name="Text 11"/>
          <p:cNvSpPr/>
          <p:nvPr/>
        </p:nvSpPr>
        <p:spPr>
          <a:xfrm>
            <a:off x="4299434" y="1295540"/>
            <a:ext cx="545132" cy="539496"/>
          </a:xfrm>
          <a:prstGeom prst="rect">
            <a:avLst/>
          </a:prstGeom>
          <a:noFill/>
          <a:ln/>
        </p:spPr>
        <p:txBody>
          <a:bodyPr wrap="square" lIns="95250" tIns="95250" rIns="95250" bIns="95250" rtlCol="0" anchor="ctr">
            <a:spAutoFit/>
          </a:bodyPr>
          <a:lstStyle/>
          <a:p>
            <a:pPr marL="0" indent="0" algn="ctr">
              <a:lnSpc>
                <a:spcPct val="112500"/>
              </a:lnSpc>
              <a:spcBef>
                <a:spcPts val="375"/>
              </a:spcBef>
              <a:buNone/>
            </a:pPr>
            <a:r>
              <a:rPr lang="en-US" sz="1872"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4" name="Text 12"/>
          <p:cNvSpPr/>
          <p:nvPr/>
        </p:nvSpPr>
        <p:spPr>
          <a:xfrm>
            <a:off x="3356765" y="1835036"/>
            <a:ext cx="2430470" cy="365760"/>
          </a:xfrm>
          <a:prstGeom prst="rect">
            <a:avLst/>
          </a:prstGeom>
          <a:noFill/>
          <a:ln/>
        </p:spPr>
        <p:txBody>
          <a:bodyPr wrap="square" lIns="95250" tIns="95250" rIns="95250" bIns="95250" rtlCol="0" anchor="ctr">
            <a:spAutoFit/>
          </a:bodyPr>
          <a:lstStyle/>
          <a:p>
            <a:pPr marL="0" indent="0" algn="ctr">
              <a:lnSpc>
                <a:spcPct val="100000"/>
              </a:lnSpc>
              <a:spcBef>
                <a:spcPts val="375"/>
              </a:spcBef>
              <a:buNone/>
            </a:pPr>
            <a:r>
              <a:rPr lang="en-US" sz="1440" b="1" dirty="0">
                <a:solidFill>
                  <a:srgbClr val="005CC5"/>
                </a:solidFill>
                <a:latin typeface="Microsoft Yahei" pitchFamily="34" charset="0"/>
                <a:ea typeface="Microsoft Yahei" pitchFamily="34" charset="-122"/>
                <a:cs typeface="Microsoft Yahei" pitchFamily="34" charset="-120"/>
              </a:rPr>
              <a:t>Statement对象的类型</a:t>
            </a:r>
            <a:endParaRPr lang="en-US" sz="1440" dirty="0"/>
          </a:p>
        </p:txBody>
      </p:sp>
      <p:sp>
        <p:nvSpPr>
          <p:cNvPr id="15" name="Text 13"/>
          <p:cNvSpPr/>
          <p:nvPr/>
        </p:nvSpPr>
        <p:spPr>
          <a:xfrm>
            <a:off x="3356765" y="2174531"/>
            <a:ext cx="2430470" cy="233172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Statement接口有三种类型的对象：</a:t>
            </a:r>
            <a:endParaRPr lang="en-US" sz="1440" dirty="0"/>
          </a:p>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Statement、PreparedStatement和CallableStatement。其中，PreparedStatement是从Statement继承而来，而CallableStatement则是从PreparedStatement继承而来，它们都作为在给定连接上执行SQL语句的包容器。</a:t>
            </a:r>
            <a:endParaRPr lang="en-US" sz="1440" dirty="0"/>
          </a:p>
        </p:txBody>
      </p:sp>
      <p:sp>
        <p:nvSpPr>
          <p:cNvPr id="16" name="Shape 14"/>
          <p:cNvSpPr/>
          <p:nvPr/>
        </p:nvSpPr>
        <p:spPr>
          <a:xfrm>
            <a:off x="7461888" y="1165301"/>
            <a:ext cx="0" cy="567397"/>
          </a:xfrm>
          <a:custGeom>
            <a:avLst/>
            <a:gdLst/>
            <a:ahLst/>
            <a:cxnLst/>
            <a:rect l="l" t="t" r="r" b="b"/>
            <a:pathLst>
              <a:path h="567397">
                <a:moveTo>
                  <a:pt x="0" y="0"/>
                </a:moveTo>
                <a:moveTo>
                  <a:pt x="0" y="0"/>
                </a:moveTo>
                <a:lnTo>
                  <a:pt x="0" y="567397"/>
                </a:lnTo>
              </a:path>
            </a:pathLst>
          </a:custGeom>
          <a:noFill/>
          <a:ln w="38100">
            <a:solidFill>
              <a:srgbClr val="005CC5"/>
            </a:solidFill>
            <a:prstDash val="solid"/>
            <a:headEnd type="none"/>
            <a:tailEnd type="none"/>
          </a:ln>
        </p:spPr>
      </p:sp>
      <p:sp>
        <p:nvSpPr>
          <p:cNvPr id="17" name="Shape 15"/>
          <p:cNvSpPr/>
          <p:nvPr/>
        </p:nvSpPr>
        <p:spPr>
          <a:xfrm>
            <a:off x="6083503" y="1929754"/>
            <a:ext cx="2756916" cy="2231136"/>
          </a:xfrm>
          <a:custGeom>
            <a:avLst/>
            <a:gdLst/>
            <a:ahLst/>
            <a:cxnLst/>
            <a:rect l="l" t="t" r="r" b="b"/>
            <a:pathLst>
              <a:path w="2756916" h="2231136">
                <a:moveTo>
                  <a:pt x="278892" y="0"/>
                </a:moveTo>
                <a:moveTo>
                  <a:pt x="278892" y="0"/>
                </a:moveTo>
                <a:lnTo>
                  <a:pt x="2478024" y="0"/>
                </a:lnTo>
                <a:quadBezTo>
                  <a:pt x="2756916" y="0"/>
                  <a:pt x="2756916" y="278892"/>
                </a:quadBezTo>
                <a:lnTo>
                  <a:pt x="2756916" y="1952244"/>
                </a:lnTo>
                <a:quadBezTo>
                  <a:pt x="2756916" y="2231136"/>
                  <a:pt x="2478024" y="2231136"/>
                </a:quadBezTo>
                <a:lnTo>
                  <a:pt x="278892" y="2231136"/>
                </a:lnTo>
                <a:quadBezTo>
                  <a:pt x="0" y="2231136"/>
                  <a:pt x="0" y="1952244"/>
                </a:quadBezTo>
                <a:lnTo>
                  <a:pt x="0" y="278892"/>
                </a:lnTo>
                <a:quadBezTo>
                  <a:pt x="0" y="0"/>
                  <a:pt x="278892" y="0"/>
                </a:quadBezTo>
                <a:close/>
              </a:path>
            </a:pathLst>
          </a:custGeom>
          <a:solidFill>
            <a:srgbClr val="000000">
              <a:alpha val="0"/>
            </a:srgbClr>
          </a:solidFill>
          <a:ln w="19050">
            <a:solidFill>
              <a:srgbClr val="005CC5"/>
            </a:solidFill>
            <a:prstDash val="solid"/>
          </a:ln>
        </p:spPr>
      </p:sp>
      <p:sp>
        <p:nvSpPr>
          <p:cNvPr id="18" name="Shape 16"/>
          <p:cNvSpPr/>
          <p:nvPr/>
        </p:nvSpPr>
        <p:spPr>
          <a:xfrm>
            <a:off x="6663941" y="1648574"/>
            <a:ext cx="1595894" cy="395023"/>
          </a:xfrm>
          <a:custGeom>
            <a:avLst/>
            <a:gdLst/>
            <a:ahLst/>
            <a:cxnLst/>
            <a:rect l="l" t="t" r="r" b="b"/>
            <a:pathLst>
              <a:path w="1595894" h="395023">
                <a:moveTo>
                  <a:pt x="49378" y="0"/>
                </a:moveTo>
                <a:moveTo>
                  <a:pt x="49378" y="0"/>
                </a:moveTo>
                <a:lnTo>
                  <a:pt x="1546516" y="0"/>
                </a:lnTo>
                <a:quadBezTo>
                  <a:pt x="1595894" y="0"/>
                  <a:pt x="1595894" y="49378"/>
                </a:quadBezTo>
                <a:lnTo>
                  <a:pt x="1595894" y="345645"/>
                </a:lnTo>
                <a:quadBezTo>
                  <a:pt x="1595894" y="395023"/>
                  <a:pt x="1546516" y="395023"/>
                </a:quadBezTo>
                <a:lnTo>
                  <a:pt x="49378" y="395023"/>
                </a:lnTo>
                <a:quadBezTo>
                  <a:pt x="0" y="395023"/>
                  <a:pt x="0" y="345645"/>
                </a:quadBezTo>
                <a:lnTo>
                  <a:pt x="0" y="49378"/>
                </a:lnTo>
                <a:quadBezTo>
                  <a:pt x="0" y="0"/>
                  <a:pt x="49378" y="0"/>
                </a:quadBezTo>
                <a:close/>
              </a:path>
            </a:pathLst>
          </a:custGeom>
          <a:solidFill>
            <a:srgbClr val="005CC5"/>
          </a:solidFill>
          <a:ln/>
        </p:spPr>
      </p:sp>
      <p:sp>
        <p:nvSpPr>
          <p:cNvPr id="19" name="Text 17"/>
          <p:cNvSpPr/>
          <p:nvPr/>
        </p:nvSpPr>
        <p:spPr>
          <a:xfrm>
            <a:off x="7189322" y="1576338"/>
            <a:ext cx="545132" cy="539496"/>
          </a:xfrm>
          <a:prstGeom prst="rect">
            <a:avLst/>
          </a:prstGeom>
          <a:noFill/>
          <a:ln/>
        </p:spPr>
        <p:txBody>
          <a:bodyPr wrap="square" lIns="95250" tIns="95250" rIns="95250" bIns="95250" rtlCol="0" anchor="ctr">
            <a:spAutoFit/>
          </a:bodyPr>
          <a:lstStyle/>
          <a:p>
            <a:pPr marL="0" indent="0" algn="ctr">
              <a:lnSpc>
                <a:spcPct val="112500"/>
              </a:lnSpc>
              <a:spcBef>
                <a:spcPts val="375"/>
              </a:spcBef>
              <a:buNone/>
            </a:pPr>
            <a:r>
              <a:rPr lang="en-US" sz="1872"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20" name="Text 18"/>
          <p:cNvSpPr/>
          <p:nvPr/>
        </p:nvSpPr>
        <p:spPr>
          <a:xfrm>
            <a:off x="6246653" y="2115834"/>
            <a:ext cx="2430470" cy="548640"/>
          </a:xfrm>
          <a:prstGeom prst="rect">
            <a:avLst/>
          </a:prstGeom>
          <a:noFill/>
          <a:ln/>
        </p:spPr>
        <p:txBody>
          <a:bodyPr wrap="square" lIns="95250" tIns="95250" rIns="95250" bIns="95250" rtlCol="0" anchor="ctr">
            <a:spAutoFit/>
          </a:bodyPr>
          <a:lstStyle/>
          <a:p>
            <a:pPr marL="0" indent="0" algn="ctr">
              <a:lnSpc>
                <a:spcPct val="100000"/>
              </a:lnSpc>
              <a:spcBef>
                <a:spcPts val="375"/>
              </a:spcBef>
              <a:buNone/>
            </a:pPr>
            <a:r>
              <a:rPr lang="en-US" sz="1440" b="1" dirty="0">
                <a:solidFill>
                  <a:srgbClr val="005CC5"/>
                </a:solidFill>
                <a:latin typeface="Microsoft Yahei" pitchFamily="34" charset="0"/>
                <a:ea typeface="Microsoft Yahei" pitchFamily="34" charset="-122"/>
                <a:cs typeface="Microsoft Yahei" pitchFamily="34" charset="-120"/>
              </a:rPr>
              <a:t>Statement接口常用方法及说明</a:t>
            </a:r>
            <a:endParaRPr lang="en-US" sz="1440" dirty="0"/>
          </a:p>
        </p:txBody>
      </p:sp>
      <p:sp>
        <p:nvSpPr>
          <p:cNvPr id="21" name="Text 19"/>
          <p:cNvSpPr/>
          <p:nvPr/>
        </p:nvSpPr>
        <p:spPr>
          <a:xfrm>
            <a:off x="6246653" y="2455328"/>
            <a:ext cx="2430470" cy="1655064"/>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Statement接口提供了多种常用的方法，如addBatch()用于将SQL语句添加到命令列表中进行批处理；clearBatch()用于清空命令列表；close()用于释放资源；execute()用于执行SQL语句等。这些方法为开发者提供了丰富的操作选项。</a:t>
            </a:r>
            <a:endParaRPr lang="en-US" sz="1440" dirty="0"/>
          </a:p>
        </p:txBody>
      </p:sp>
      <p:sp>
        <p:nvSpPr>
          <p:cNvPr id="22" name="Shape 20"/>
          <p:cNvSpPr/>
          <p:nvPr/>
        </p:nvSpPr>
        <p:spPr>
          <a:xfrm>
            <a:off x="4572000" y="982154"/>
            <a:ext cx="4261104" cy="182880"/>
          </a:xfrm>
          <a:custGeom>
            <a:avLst/>
            <a:gdLst/>
            <a:ahLst/>
            <a:cxnLst/>
            <a:rect l="l" t="t" r="r" b="b"/>
            <a:pathLst>
              <a:path w="4261104" h="182880">
                <a:moveTo>
                  <a:pt x="0" y="0"/>
                </a:moveTo>
                <a:moveTo>
                  <a:pt x="0" y="0"/>
                </a:moveTo>
                <a:lnTo>
                  <a:pt x="4261104" y="0"/>
                </a:lnTo>
                <a:lnTo>
                  <a:pt x="4261104" y="182880"/>
                </a:lnTo>
                <a:lnTo>
                  <a:pt x="0" y="182880"/>
                </a:lnTo>
                <a:close/>
              </a:path>
            </a:pathLst>
          </a:custGeom>
          <a:solidFill>
            <a:srgbClr val="005CC5">
              <a:alpha val="50000"/>
            </a:srgbClr>
          </a:solidFill>
          <a:ln/>
        </p:spPr>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PreparedStatement接口</a:t>
            </a:r>
            <a:endParaRPr lang="en-US" sz="1440" dirty="0"/>
          </a:p>
        </p:txBody>
      </p:sp>
      <p:pic>
        <p:nvPicPr>
          <p:cNvPr id="3" name="Image 0" descr="https://sgw-dx.xf-yun.com/api/v1/sparkdesk/_17355441845208ee29609415e4bcb905e1acaf5d895fb.jpg?authorization=c2ltcGxlLWp3dCBhaz1zcGFya2Rlc2s4MDAwMDAwMDAwMDE7ZXhwPTMzMTIzNDQxODQ7YWxnbz1obWFjLXNoYTI1NjtzaWc9Ynpqd050R2J1VEd2VXAyRmtPamhhZHl0eDlrTkN3a2lWVHdtNnJlUmZsTT0=&amp;x_location=7YfmxI7B7uKO7jlRxIftd60Zg5D="/>
          <p:cNvPicPr>
            <a:picLocks noChangeAspect="1"/>
          </p:cNvPicPr>
          <p:nvPr/>
        </p:nvPicPr>
        <p:blipFill>
          <a:blip r:embed="rId4"/>
          <a:stretch>
            <a:fillRect/>
          </a:stretch>
        </p:blipFill>
        <p:spPr>
          <a:xfrm>
            <a:off x="888372" y="1088132"/>
            <a:ext cx="2283193" cy="1282693"/>
          </a:xfrm>
          <a:prstGeom prst="rect">
            <a:avLst/>
          </a:prstGeom>
        </p:spPr>
      </p:pic>
      <p:sp>
        <p:nvSpPr>
          <p:cNvPr id="4" name="Text 1"/>
          <p:cNvSpPr/>
          <p:nvPr/>
        </p:nvSpPr>
        <p:spPr>
          <a:xfrm>
            <a:off x="786384" y="2446016"/>
            <a:ext cx="2487168" cy="621792"/>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005CC5"/>
                </a:solidFill>
                <a:latin typeface="Microsoft Yahei" pitchFamily="34" charset="0"/>
                <a:ea typeface="Microsoft Yahei" pitchFamily="34" charset="-122"/>
                <a:cs typeface="Microsoft Yahei" pitchFamily="34" charset="-120"/>
              </a:rPr>
              <a:t>PreparedStatement接口概述</a:t>
            </a:r>
            <a:endParaRPr lang="en-US" sz="1440" dirty="0"/>
          </a:p>
        </p:txBody>
      </p:sp>
      <p:sp>
        <p:nvSpPr>
          <p:cNvPr id="5" name="Text 2"/>
          <p:cNvSpPr/>
          <p:nvPr/>
        </p:nvSpPr>
        <p:spPr>
          <a:xfrm>
            <a:off x="888372" y="2848352"/>
            <a:ext cx="2414016" cy="14996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PreparedStatement接口继承自Statement接口，它不仅包含了Statement接口中的所有方法，还针对带参数的SQL语句执行操作进行了扩展，提供了更灵活、安全的数据库操作方式。</a:t>
            </a:r>
            <a:endParaRPr lang="en-US" sz="1440" dirty="0"/>
          </a:p>
        </p:txBody>
      </p:sp>
      <p:pic>
        <p:nvPicPr>
          <p:cNvPr id="6" name="Image 1" descr="https://sgw-dx.xf-yun.com/api/v1/sparkdesk/_1735544187781f0028a1c6f2e4680b106b8941fac077a.jpg?authorization=c2ltcGxlLWp3dCBhaz1zcGFya2Rlc2s4MDAwMDAwMDAwMDE7ZXhwPTMzMTIzNDQxODc7YWxnbz1obWFjLXNoYTI1NjtzaWc9dTY1aEZGVE9MZWxIMWhpUWlrNkR3ZXN2RExPaDdwdDFhcHlMd01ZVzZmcz0=&amp;x_location=7YfmxI7B7uKO7jlRxIftd60Zg5D="/>
          <p:cNvPicPr>
            <a:picLocks noChangeAspect="1"/>
          </p:cNvPicPr>
          <p:nvPr/>
        </p:nvPicPr>
        <p:blipFill>
          <a:blip r:embed="rId5"/>
          <a:stretch>
            <a:fillRect/>
          </a:stretch>
        </p:blipFill>
        <p:spPr>
          <a:xfrm>
            <a:off x="3466980" y="1088132"/>
            <a:ext cx="2283193" cy="1282693"/>
          </a:xfrm>
          <a:prstGeom prst="rect">
            <a:avLst/>
          </a:prstGeom>
        </p:spPr>
      </p:pic>
      <p:sp>
        <p:nvSpPr>
          <p:cNvPr id="7" name="Text 3"/>
          <p:cNvSpPr/>
          <p:nvPr/>
        </p:nvSpPr>
        <p:spPr>
          <a:xfrm>
            <a:off x="3328416" y="2446016"/>
            <a:ext cx="2487168"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005CC5"/>
                </a:solidFill>
                <a:latin typeface="Microsoft Yahei" pitchFamily="34" charset="0"/>
                <a:ea typeface="Microsoft Yahei" pitchFamily="34" charset="-122"/>
                <a:cs typeface="Microsoft Yahei" pitchFamily="34" charset="-120"/>
              </a:rPr>
              <a:t>参数设置方法详解</a:t>
            </a:r>
            <a:endParaRPr lang="en-US" sz="1440" dirty="0"/>
          </a:p>
        </p:txBody>
      </p:sp>
      <p:sp>
        <p:nvSpPr>
          <p:cNvPr id="8" name="Text 4"/>
          <p:cNvSpPr/>
          <p:nvPr/>
        </p:nvSpPr>
        <p:spPr>
          <a:xfrm>
            <a:off x="3466980" y="2848352"/>
            <a:ext cx="2414016" cy="1719072"/>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PreparedStatement接口提供了一系列setXxx方法用于设置SQL语句中的参数值，如setInt、setString等，这些方法通过parameterIndex指定参数的位置索引，使得SQL语句更加动态和安全。</a:t>
            </a:r>
            <a:endParaRPr lang="en-US" sz="1440" dirty="0"/>
          </a:p>
        </p:txBody>
      </p:sp>
      <p:pic>
        <p:nvPicPr>
          <p:cNvPr id="9" name="Image 2" descr="https://sgw-dx.xf-yun.com/api/v1/sparkdesk/_1735544191018a081b4cec81a4365a54d8a49dc278369.jpg?authorization=c2ltcGxlLWp3dCBhaz1zcGFya2Rlc2s4MDAwMDAwMDAwMDE7ZXhwPTMzMTIzNDQxOTE7YWxnbz1obWFjLXNoYTI1NjtzaWc9NVJqU2R3RUduUFpCSU9oUUQ3MmVZUWJZZW5VUkhibjBjMkxyalZqVnlZdz0=&amp;x_location=7YfmxI7B7uKO7jlRxIftd60Zg5D="/>
          <p:cNvPicPr>
            <a:picLocks noChangeAspect="1"/>
          </p:cNvPicPr>
          <p:nvPr/>
        </p:nvPicPr>
        <p:blipFill>
          <a:blip r:embed="rId6"/>
          <a:stretch>
            <a:fillRect/>
          </a:stretch>
        </p:blipFill>
        <p:spPr>
          <a:xfrm>
            <a:off x="6009012" y="1088132"/>
            <a:ext cx="2283193" cy="1282693"/>
          </a:xfrm>
          <a:prstGeom prst="rect">
            <a:avLst/>
          </a:prstGeom>
        </p:spPr>
      </p:pic>
      <p:sp>
        <p:nvSpPr>
          <p:cNvPr id="10" name="Text 5"/>
          <p:cNvSpPr/>
          <p:nvPr/>
        </p:nvSpPr>
        <p:spPr>
          <a:xfrm>
            <a:off x="5870448" y="2447488"/>
            <a:ext cx="2487168"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005CC5"/>
                </a:solidFill>
                <a:latin typeface="Microsoft Yahei" pitchFamily="34" charset="0"/>
                <a:ea typeface="Microsoft Yahei" pitchFamily="34" charset="-122"/>
                <a:cs typeface="Microsoft Yahei" pitchFamily="34" charset="-120"/>
              </a:rPr>
              <a:t>参数类型多样性</a:t>
            </a:r>
            <a:endParaRPr lang="en-US" sz="1440" dirty="0"/>
          </a:p>
        </p:txBody>
      </p:sp>
      <p:sp>
        <p:nvSpPr>
          <p:cNvPr id="11" name="Text 6"/>
          <p:cNvSpPr/>
          <p:nvPr/>
        </p:nvSpPr>
        <p:spPr>
          <a:xfrm>
            <a:off x="6009012" y="2849824"/>
            <a:ext cx="2414016" cy="14996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PreparedStatement接口支持多种类型的参数设置，包括基本数据类型（如int、double）、对象类型（如Date、Timestamp）以及输入流（InputStream），这大大增强了SQL语句的灵活性和适用性。</a:t>
            </a:r>
            <a:endParaRPr lang="en-US" sz="144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ResultSet接口</a:t>
            </a:r>
            <a:endParaRPr lang="en-US" sz="1440" dirty="0"/>
          </a:p>
        </p:txBody>
      </p:sp>
      <p:pic>
        <p:nvPicPr>
          <p:cNvPr id="3" name="Image 0" descr="https://sgw-dx.xf-yun.com/api/v1/sparkdesk/_17355442214137c65d61a7bfc48d4bb0844553f72c79e.jpg?authorization=c2ltcGxlLWp3dCBhaz1zcGFya2Rlc2s4MDAwMDAwMDAwMDE7ZXhwPTMzMTIzNDQyMjE7YWxnbz1obWFjLXNoYTI1NjtzaWc9OEZLTTIxSnBwMHcySk9vakpRR21RdDdsbGlXRDhXTW1wbVZBNUI3WVFyVT0=&amp;x_location=7YfmxI7B7uKO7jlRxIftd60Zg5D="/>
          <p:cNvPicPr>
            <a:picLocks noChangeAspect="1"/>
          </p:cNvPicPr>
          <p:nvPr/>
        </p:nvPicPr>
        <p:blipFill>
          <a:blip r:embed="rId4"/>
          <a:srcRect/>
          <a:stretch/>
        </p:blipFill>
        <p:spPr>
          <a:xfrm>
            <a:off x="505361" y="2984626"/>
            <a:ext cx="2516140" cy="1415329"/>
          </a:xfrm>
          <a:prstGeom prst="rect">
            <a:avLst/>
          </a:prstGeom>
        </p:spPr>
      </p:pic>
      <p:sp>
        <p:nvSpPr>
          <p:cNvPr id="4" name="Text 1"/>
          <p:cNvSpPr/>
          <p:nvPr/>
        </p:nvSpPr>
        <p:spPr>
          <a:xfrm>
            <a:off x="455940" y="954523"/>
            <a:ext cx="2614983"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移动指针操作</a:t>
            </a:r>
            <a:endParaRPr lang="en-US" sz="1440" dirty="0"/>
          </a:p>
        </p:txBody>
      </p:sp>
      <p:sp>
        <p:nvSpPr>
          <p:cNvPr id="5" name="Text 2"/>
          <p:cNvSpPr/>
          <p:nvPr/>
        </p:nvSpPr>
        <p:spPr>
          <a:xfrm>
            <a:off x="3247889" y="1500390"/>
            <a:ext cx="2614983"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通过getBinaryStream()、getDate()、getDouble()等方法，ResultSet允许以多种数据类型获取当前行指定列的值，满足不同场景下的数据读取需求。</a:t>
            </a:r>
            <a:endParaRPr lang="en-US" sz="1440" dirty="0"/>
          </a:p>
        </p:txBody>
      </p:sp>
      <p:pic>
        <p:nvPicPr>
          <p:cNvPr id="6" name="Image 1" descr="https://sgw-dx.xf-yun.com/api/v1/sparkdesk/_17355442242060bac52e71b0d4e8998b51adc410f17d7.jpg?authorization=c2ltcGxlLWp3dCBhaz1zcGFya2Rlc2s4MDAwMDAwMDAwMDE7ZXhwPTMzMTIzNDQyMjQ7YWxnbz1obWFjLXNoYTI1NjtzaWc9Y1MvcmRUSlBtQldsUktEWmxaQUV4MXllSk05MG9DRjllOHg3ZGRxamhpST0=&amp;x_location=7YfmxI7B7uKO7jlRxIftd60Zg5D="/>
          <p:cNvPicPr>
            <a:picLocks noChangeAspect="1"/>
          </p:cNvPicPr>
          <p:nvPr/>
        </p:nvPicPr>
        <p:blipFill>
          <a:blip r:embed="rId5"/>
          <a:srcRect l="154" r="154"/>
          <a:stretch/>
        </p:blipFill>
        <p:spPr>
          <a:xfrm>
            <a:off x="3297311" y="2984626"/>
            <a:ext cx="2516140" cy="1415329"/>
          </a:xfrm>
          <a:prstGeom prst="rect">
            <a:avLst/>
          </a:prstGeom>
        </p:spPr>
      </p:pic>
      <p:sp>
        <p:nvSpPr>
          <p:cNvPr id="7" name="Text 3"/>
          <p:cNvSpPr/>
          <p:nvPr/>
        </p:nvSpPr>
        <p:spPr>
          <a:xfrm>
            <a:off x="3247889" y="954523"/>
            <a:ext cx="2614983"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数据获取方式</a:t>
            </a:r>
            <a:endParaRPr lang="en-US" sz="1440" dirty="0"/>
          </a:p>
        </p:txBody>
      </p:sp>
      <p:sp>
        <p:nvSpPr>
          <p:cNvPr id="8" name="Text 4"/>
          <p:cNvSpPr/>
          <p:nvPr/>
        </p:nvSpPr>
        <p:spPr>
          <a:xfrm>
            <a:off x="6031158" y="1500390"/>
            <a:ext cx="2656902"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ResultSet不仅支持数据的读取，还提供了deleteRow()、insertRow()和updateRow()等方法，使得在不离开应用程序的情况下直接对数据库进行更新和删除操作成为可能。</a:t>
            </a:r>
            <a:endParaRPr lang="en-US" sz="1440" dirty="0"/>
          </a:p>
        </p:txBody>
      </p:sp>
      <p:pic>
        <p:nvPicPr>
          <p:cNvPr id="9" name="Image 2" descr="https://sgw-dx.xf-yun.com/api/v1/sparkdesk/_173554422731993fef64353cd495f8d67a49e943681b1.jpg?authorization=c2ltcGxlLWp3dCBhaz1zcGFya2Rlc2s4MDAwMDAwMDAwMDE7ZXhwPTMzMTIzNDQyMjc7YWxnbz1obWFjLXNoYTI1NjtzaWc9NTNXMUVBZUZPeVN5cGllWjBKeXp2SEorVFRLaXVQeXNoVzR2Y01aTWgxUT0=&amp;x_location=7YfmxI7B7uKO7jlRxIftd60Zg5D="/>
          <p:cNvPicPr>
            <a:picLocks noChangeAspect="1"/>
          </p:cNvPicPr>
          <p:nvPr/>
        </p:nvPicPr>
        <p:blipFill>
          <a:blip r:embed="rId6"/>
          <a:srcRect l="154" r="154"/>
          <a:stretch/>
        </p:blipFill>
        <p:spPr>
          <a:xfrm>
            <a:off x="6101539" y="2984626"/>
            <a:ext cx="2516140" cy="1415329"/>
          </a:xfrm>
          <a:prstGeom prst="rect">
            <a:avLst/>
          </a:prstGeom>
        </p:spPr>
      </p:pic>
      <p:sp>
        <p:nvSpPr>
          <p:cNvPr id="10" name="Text 5"/>
          <p:cNvSpPr/>
          <p:nvPr/>
        </p:nvSpPr>
        <p:spPr>
          <a:xfrm>
            <a:off x="6031158" y="954523"/>
            <a:ext cx="2656902"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更新与删除功能</a:t>
            </a:r>
            <a:endParaRPr lang="en-US" sz="1440" dirty="0"/>
          </a:p>
        </p:txBody>
      </p:sp>
      <p:sp>
        <p:nvSpPr>
          <p:cNvPr id="11" name="Text 6"/>
          <p:cNvSpPr/>
          <p:nvPr/>
        </p:nvSpPr>
        <p:spPr>
          <a:xfrm>
            <a:off x="455940" y="1500390"/>
            <a:ext cx="2614983"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ResultSet接口提供了丰富的方法来控制指针的移动，包括next()、previous()、first()和last()等，这些方法使得遍历查询结果变得灵活且高效。</a:t>
            </a:r>
            <a:endParaRPr lang="en-US" sz="144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05</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准备数据库</a:t>
            </a:r>
            <a:endParaRPr lang="en-US" sz="144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创建MySQL数据库</a:t>
            </a:r>
            <a:endParaRPr lang="en-US" sz="1440" dirty="0"/>
          </a:p>
        </p:txBody>
      </p:sp>
      <p:sp>
        <p:nvSpPr>
          <p:cNvPr id="3" name="Shape 1"/>
          <p:cNvSpPr/>
          <p:nvPr/>
        </p:nvSpPr>
        <p:spPr>
          <a:xfrm>
            <a:off x="447956" y="1929366"/>
            <a:ext cx="8248087" cy="2346713"/>
          </a:xfrm>
          <a:custGeom>
            <a:avLst/>
            <a:gdLst/>
            <a:ahLst/>
            <a:cxnLst/>
            <a:rect l="l" t="t" r="r" b="b"/>
            <a:pathLst>
              <a:path w="8248087" h="2346713">
                <a:moveTo>
                  <a:pt x="293339" y="0"/>
                </a:moveTo>
                <a:moveTo>
                  <a:pt x="293339" y="0"/>
                </a:moveTo>
                <a:lnTo>
                  <a:pt x="7954748" y="0"/>
                </a:lnTo>
                <a:quadBezTo>
                  <a:pt x="8248087" y="0"/>
                  <a:pt x="8248087" y="293339"/>
                </a:quadBezTo>
                <a:lnTo>
                  <a:pt x="8248087" y="2053374"/>
                </a:lnTo>
                <a:quadBezTo>
                  <a:pt x="8248087" y="2346713"/>
                  <a:pt x="7954748" y="2346713"/>
                </a:quadBezTo>
                <a:lnTo>
                  <a:pt x="293339" y="2346713"/>
                </a:lnTo>
                <a:quadBezTo>
                  <a:pt x="0" y="2346713"/>
                  <a:pt x="0" y="2053374"/>
                </a:quadBezTo>
                <a:lnTo>
                  <a:pt x="0" y="293339"/>
                </a:lnTo>
                <a:quadBezTo>
                  <a:pt x="0" y="0"/>
                  <a:pt x="293339" y="0"/>
                </a:quadBezTo>
                <a:close/>
              </a:path>
            </a:pathLst>
          </a:custGeom>
          <a:solidFill>
            <a:srgbClr val="005CC5">
              <a:alpha val="10000"/>
            </a:srgbClr>
          </a:solidFill>
          <a:ln w="19050">
            <a:solidFill>
              <a:srgbClr val="005CC5"/>
            </a:solidFill>
            <a:prstDash val="solid"/>
          </a:ln>
        </p:spPr>
      </p:sp>
      <p:pic>
        <p:nvPicPr>
          <p:cNvPr id="4" name="Image 0" descr="preencoded.png"/>
          <p:cNvPicPr>
            <a:picLocks noChangeAspect="1"/>
          </p:cNvPicPr>
          <p:nvPr/>
        </p:nvPicPr>
        <p:blipFill>
          <a:blip r:embed="rId4"/>
          <a:stretch>
            <a:fillRect/>
          </a:stretch>
        </p:blipFill>
        <p:spPr>
          <a:xfrm>
            <a:off x="2041139" y="867420"/>
            <a:ext cx="914400" cy="914400"/>
          </a:xfrm>
          <a:prstGeom prst="rect">
            <a:avLst/>
          </a:prstGeom>
        </p:spPr>
      </p:pic>
      <p:pic>
        <p:nvPicPr>
          <p:cNvPr id="5" name="Image 1" descr="preencoded.png"/>
          <p:cNvPicPr>
            <a:picLocks noChangeAspect="1"/>
          </p:cNvPicPr>
          <p:nvPr/>
        </p:nvPicPr>
        <p:blipFill>
          <a:blip r:embed="rId4"/>
          <a:stretch>
            <a:fillRect/>
          </a:stretch>
        </p:blipFill>
        <p:spPr>
          <a:xfrm flipH="1">
            <a:off x="1126739" y="867420"/>
            <a:ext cx="914400" cy="914400"/>
          </a:xfrm>
          <a:prstGeom prst="rect">
            <a:avLst/>
          </a:prstGeom>
        </p:spPr>
      </p:pic>
      <p:sp>
        <p:nvSpPr>
          <p:cNvPr id="6" name="Text 2"/>
          <p:cNvSpPr/>
          <p:nvPr/>
        </p:nvSpPr>
        <p:spPr>
          <a:xfrm>
            <a:off x="1636445" y="995436"/>
            <a:ext cx="784215" cy="58521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3168" b="1" dirty="0">
                <a:solidFill>
                  <a:srgbClr val="005CC5"/>
                </a:solidFill>
                <a:latin typeface="Microsoft Yahei" pitchFamily="34" charset="0"/>
                <a:ea typeface="Microsoft Yahei" pitchFamily="34" charset="-122"/>
                <a:cs typeface="Microsoft Yahei" pitchFamily="34" charset="-120"/>
              </a:rPr>
              <a:t>01</a:t>
            </a:r>
            <a:endParaRPr lang="en-US" sz="1440" dirty="0"/>
          </a:p>
        </p:txBody>
      </p:sp>
      <p:sp>
        <p:nvSpPr>
          <p:cNvPr id="7" name="Shape 3"/>
          <p:cNvSpPr/>
          <p:nvPr/>
        </p:nvSpPr>
        <p:spPr>
          <a:xfrm>
            <a:off x="1745836"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005CC5">
              <a:alpha val="80000"/>
            </a:srgbClr>
          </a:solidFill>
          <a:ln/>
        </p:spPr>
      </p:sp>
      <p:sp>
        <p:nvSpPr>
          <p:cNvPr id="8" name="Shape 4"/>
          <p:cNvSpPr/>
          <p:nvPr/>
        </p:nvSpPr>
        <p:spPr>
          <a:xfrm>
            <a:off x="1949699"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005CC5"/>
          </a:solidFill>
          <a:ln/>
        </p:spPr>
      </p:sp>
      <p:sp>
        <p:nvSpPr>
          <p:cNvPr id="9" name="Shape 5"/>
          <p:cNvSpPr/>
          <p:nvPr/>
        </p:nvSpPr>
        <p:spPr>
          <a:xfrm>
            <a:off x="2153562"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005CC5">
              <a:alpha val="80000"/>
            </a:srgbClr>
          </a:solidFill>
          <a:ln/>
        </p:spPr>
      </p:sp>
      <p:sp>
        <p:nvSpPr>
          <p:cNvPr id="10" name="Text 6"/>
          <p:cNvSpPr/>
          <p:nvPr/>
        </p:nvSpPr>
        <p:spPr>
          <a:xfrm>
            <a:off x="825904" y="2045733"/>
            <a:ext cx="2430470" cy="402336"/>
          </a:xfrm>
          <a:prstGeom prst="rect">
            <a:avLst/>
          </a:prstGeom>
          <a:noFill/>
          <a:ln/>
        </p:spPr>
        <p:txBody>
          <a:bodyPr wrap="square" lIns="95250" tIns="95250" rIns="95250" bIns="95250" rtlCol="0" anchor="ctr">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安装MySQL</a:t>
            </a:r>
            <a:endParaRPr lang="en-US" sz="1440" dirty="0"/>
          </a:p>
        </p:txBody>
      </p:sp>
      <p:sp>
        <p:nvSpPr>
          <p:cNvPr id="11" name="Text 7"/>
          <p:cNvSpPr/>
          <p:nvPr/>
        </p:nvSpPr>
        <p:spPr>
          <a:xfrm>
            <a:off x="825904" y="2448069"/>
            <a:ext cx="2430470"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在创建数据库之前，首先需要确保MySQL数据库已经安装在你的计算机上。如果尚未安装，可以从MySQL官方网站下载并按照指南进行安装。</a:t>
            </a:r>
            <a:endParaRPr lang="en-US" sz="1440" dirty="0"/>
          </a:p>
        </p:txBody>
      </p:sp>
      <p:pic>
        <p:nvPicPr>
          <p:cNvPr id="12" name="Image 2" descr="preencoded.png"/>
          <p:cNvPicPr>
            <a:picLocks noChangeAspect="1"/>
          </p:cNvPicPr>
          <p:nvPr/>
        </p:nvPicPr>
        <p:blipFill>
          <a:blip r:embed="rId4"/>
          <a:stretch>
            <a:fillRect/>
          </a:stretch>
        </p:blipFill>
        <p:spPr>
          <a:xfrm>
            <a:off x="4572000" y="867420"/>
            <a:ext cx="914400" cy="914400"/>
          </a:xfrm>
          <a:prstGeom prst="rect">
            <a:avLst/>
          </a:prstGeom>
        </p:spPr>
      </p:pic>
      <p:pic>
        <p:nvPicPr>
          <p:cNvPr id="13" name="Image 3" descr="preencoded.png"/>
          <p:cNvPicPr>
            <a:picLocks noChangeAspect="1"/>
          </p:cNvPicPr>
          <p:nvPr/>
        </p:nvPicPr>
        <p:blipFill>
          <a:blip r:embed="rId4"/>
          <a:stretch>
            <a:fillRect/>
          </a:stretch>
        </p:blipFill>
        <p:spPr>
          <a:xfrm flipH="1">
            <a:off x="3657600" y="867420"/>
            <a:ext cx="914400" cy="914400"/>
          </a:xfrm>
          <a:prstGeom prst="rect">
            <a:avLst/>
          </a:prstGeom>
        </p:spPr>
      </p:pic>
      <p:sp>
        <p:nvSpPr>
          <p:cNvPr id="14" name="Text 8"/>
          <p:cNvSpPr/>
          <p:nvPr/>
        </p:nvSpPr>
        <p:spPr>
          <a:xfrm>
            <a:off x="4152608" y="995436"/>
            <a:ext cx="849850" cy="58521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3168" b="1" dirty="0">
                <a:solidFill>
                  <a:srgbClr val="005CC5"/>
                </a:solidFill>
                <a:latin typeface="Microsoft Yahei" pitchFamily="34" charset="0"/>
                <a:ea typeface="Microsoft Yahei" pitchFamily="34" charset="-122"/>
                <a:cs typeface="Microsoft Yahei" pitchFamily="34" charset="-120"/>
              </a:rPr>
              <a:t>02</a:t>
            </a:r>
            <a:endParaRPr lang="en-US" sz="1440" dirty="0"/>
          </a:p>
        </p:txBody>
      </p:sp>
      <p:sp>
        <p:nvSpPr>
          <p:cNvPr id="15" name="Text 9"/>
          <p:cNvSpPr/>
          <p:nvPr/>
        </p:nvSpPr>
        <p:spPr>
          <a:xfrm>
            <a:off x="3356765" y="2045733"/>
            <a:ext cx="2430470" cy="402336"/>
          </a:xfrm>
          <a:prstGeom prst="rect">
            <a:avLst/>
          </a:prstGeom>
          <a:noFill/>
          <a:ln/>
        </p:spPr>
        <p:txBody>
          <a:bodyPr wrap="square" lIns="95250" tIns="95250" rIns="95250" bIns="95250" rtlCol="0" anchor="ctr">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登录MySQL服务器</a:t>
            </a:r>
            <a:endParaRPr lang="en-US" sz="1440" dirty="0"/>
          </a:p>
        </p:txBody>
      </p:sp>
      <p:sp>
        <p:nvSpPr>
          <p:cNvPr id="16" name="Text 10"/>
          <p:cNvSpPr/>
          <p:nvPr/>
        </p:nvSpPr>
        <p:spPr>
          <a:xfrm>
            <a:off x="3356765" y="2448069"/>
            <a:ext cx="2430470"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安装完成后，通过命令行或终端使用`mysql -u root -p`命令登录到MySQL服务器。输入root用户的密码后，即可进入MySQL命令行界面。</a:t>
            </a:r>
            <a:endParaRPr lang="en-US" sz="1440" dirty="0"/>
          </a:p>
        </p:txBody>
      </p:sp>
      <p:pic>
        <p:nvPicPr>
          <p:cNvPr id="17" name="Image 4" descr="preencoded.png"/>
          <p:cNvPicPr>
            <a:picLocks noChangeAspect="1"/>
          </p:cNvPicPr>
          <p:nvPr/>
        </p:nvPicPr>
        <p:blipFill>
          <a:blip r:embed="rId4"/>
          <a:stretch>
            <a:fillRect/>
          </a:stretch>
        </p:blipFill>
        <p:spPr>
          <a:xfrm>
            <a:off x="7102861" y="867420"/>
            <a:ext cx="914400" cy="914400"/>
          </a:xfrm>
          <a:prstGeom prst="rect">
            <a:avLst/>
          </a:prstGeom>
        </p:spPr>
      </p:pic>
      <p:pic>
        <p:nvPicPr>
          <p:cNvPr id="18" name="Image 5" descr="preencoded.png"/>
          <p:cNvPicPr>
            <a:picLocks noChangeAspect="1"/>
          </p:cNvPicPr>
          <p:nvPr/>
        </p:nvPicPr>
        <p:blipFill>
          <a:blip r:embed="rId4"/>
          <a:stretch>
            <a:fillRect/>
          </a:stretch>
        </p:blipFill>
        <p:spPr>
          <a:xfrm flipH="1">
            <a:off x="6188461" y="867420"/>
            <a:ext cx="914400" cy="914400"/>
          </a:xfrm>
          <a:prstGeom prst="rect">
            <a:avLst/>
          </a:prstGeom>
        </p:spPr>
      </p:pic>
      <p:sp>
        <p:nvSpPr>
          <p:cNvPr id="19" name="Text 11"/>
          <p:cNvSpPr/>
          <p:nvPr/>
        </p:nvSpPr>
        <p:spPr>
          <a:xfrm>
            <a:off x="6676289" y="995436"/>
            <a:ext cx="817032" cy="58521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3168" b="1" dirty="0">
                <a:solidFill>
                  <a:srgbClr val="005CC5"/>
                </a:solidFill>
                <a:latin typeface="Microsoft Yahei" pitchFamily="34" charset="0"/>
                <a:ea typeface="Microsoft Yahei" pitchFamily="34" charset="-122"/>
                <a:cs typeface="Microsoft Yahei" pitchFamily="34" charset="-120"/>
              </a:rPr>
              <a:t>03</a:t>
            </a:r>
            <a:endParaRPr lang="en-US" sz="1440" dirty="0"/>
          </a:p>
        </p:txBody>
      </p:sp>
      <p:sp>
        <p:nvSpPr>
          <p:cNvPr id="20" name="Text 12"/>
          <p:cNvSpPr/>
          <p:nvPr/>
        </p:nvSpPr>
        <p:spPr>
          <a:xfrm>
            <a:off x="5887626" y="2045733"/>
            <a:ext cx="2430470" cy="402336"/>
          </a:xfrm>
          <a:prstGeom prst="rect">
            <a:avLst/>
          </a:prstGeom>
          <a:noFill/>
          <a:ln/>
        </p:spPr>
        <p:txBody>
          <a:bodyPr wrap="square" lIns="95250" tIns="95250" rIns="95250" bIns="95250" rtlCol="0" anchor="ctr">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创建和选择数据库</a:t>
            </a:r>
            <a:endParaRPr lang="en-US" sz="1440" dirty="0"/>
          </a:p>
        </p:txBody>
      </p:sp>
      <p:sp>
        <p:nvSpPr>
          <p:cNvPr id="21" name="Text 13"/>
          <p:cNvSpPr/>
          <p:nvPr/>
        </p:nvSpPr>
        <p:spPr>
          <a:xfrm>
            <a:off x="5887626" y="2448069"/>
            <a:ext cx="2430470"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在MySQL命令行中，使用`CREATE DATABASE book;`语句创建一个名为`book`的数据库。然后，通过`USE book;`命令选择该数据库，为后续操作做准备。</a:t>
            </a:r>
            <a:endParaRPr lang="en-US" sz="1440" dirty="0"/>
          </a:p>
        </p:txBody>
      </p:sp>
      <p:sp>
        <p:nvSpPr>
          <p:cNvPr id="22" name="Shape 14"/>
          <p:cNvSpPr/>
          <p:nvPr/>
        </p:nvSpPr>
        <p:spPr>
          <a:xfrm>
            <a:off x="4276697"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005CC5">
              <a:alpha val="80000"/>
            </a:srgbClr>
          </a:solidFill>
          <a:ln/>
        </p:spPr>
      </p:sp>
      <p:sp>
        <p:nvSpPr>
          <p:cNvPr id="23" name="Shape 15"/>
          <p:cNvSpPr/>
          <p:nvPr/>
        </p:nvSpPr>
        <p:spPr>
          <a:xfrm>
            <a:off x="4480560"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005CC5"/>
          </a:solidFill>
          <a:ln/>
        </p:spPr>
      </p:sp>
      <p:sp>
        <p:nvSpPr>
          <p:cNvPr id="24" name="Shape 16"/>
          <p:cNvSpPr/>
          <p:nvPr/>
        </p:nvSpPr>
        <p:spPr>
          <a:xfrm>
            <a:off x="4684423"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005CC5">
              <a:alpha val="80000"/>
            </a:srgbClr>
          </a:solidFill>
          <a:ln/>
        </p:spPr>
      </p:sp>
      <p:sp>
        <p:nvSpPr>
          <p:cNvPr id="25" name="Shape 17"/>
          <p:cNvSpPr/>
          <p:nvPr/>
        </p:nvSpPr>
        <p:spPr>
          <a:xfrm>
            <a:off x="6807558"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005CC5">
              <a:alpha val="80000"/>
            </a:srgbClr>
          </a:solidFill>
          <a:ln/>
        </p:spPr>
      </p:sp>
      <p:sp>
        <p:nvSpPr>
          <p:cNvPr id="26" name="Shape 18"/>
          <p:cNvSpPr/>
          <p:nvPr/>
        </p:nvSpPr>
        <p:spPr>
          <a:xfrm>
            <a:off x="7011421"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005CC5"/>
          </a:solidFill>
          <a:ln/>
        </p:spPr>
      </p:sp>
      <p:sp>
        <p:nvSpPr>
          <p:cNvPr id="27" name="Shape 19"/>
          <p:cNvSpPr/>
          <p:nvPr/>
        </p:nvSpPr>
        <p:spPr>
          <a:xfrm>
            <a:off x="7215284"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005CC5">
              <a:alpha val="80000"/>
            </a:srgbClr>
          </a:solidFill>
          <a:ln/>
        </p:spPr>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创建bookinfo表</a:t>
            </a:r>
            <a:endParaRPr lang="en-US" sz="1440" dirty="0"/>
          </a:p>
        </p:txBody>
      </p:sp>
      <p:pic>
        <p:nvPicPr>
          <p:cNvPr id="3" name="Image 0" descr="https://sgw-dx.xf-yun.com/api/v1/sparkdesk/_1735544209130642b40c9bb8443459bf38fa76c076d87.jpg?authorization=c2ltcGxlLWp3dCBhaz1zcGFya2Rlc2s4MDAwMDAwMDAwMDE7ZXhwPTMzMTIzNDQyMDk7YWxnbz1obWFjLXNoYTI1NjtzaWc9VGRRN1dId3BzemVvb3pNN1pvT1dnak52ckp3U1JiT282L0JJZXJpS2xpYz0=&amp;x_location=7YfmxI7B7uKO7jlRxIftd60Zg5D="/>
          <p:cNvPicPr>
            <a:picLocks noChangeAspect="1"/>
          </p:cNvPicPr>
          <p:nvPr/>
        </p:nvPicPr>
        <p:blipFill>
          <a:blip r:embed="rId4"/>
          <a:srcRect/>
          <a:stretch/>
        </p:blipFill>
        <p:spPr>
          <a:xfrm>
            <a:off x="505361" y="2984626"/>
            <a:ext cx="2516140" cy="1415329"/>
          </a:xfrm>
          <a:prstGeom prst="rect">
            <a:avLst/>
          </a:prstGeom>
        </p:spPr>
      </p:pic>
      <p:sp>
        <p:nvSpPr>
          <p:cNvPr id="4" name="Text 1"/>
          <p:cNvSpPr/>
          <p:nvPr/>
        </p:nvSpPr>
        <p:spPr>
          <a:xfrm>
            <a:off x="455940" y="954523"/>
            <a:ext cx="2614983"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表结构定义</a:t>
            </a:r>
            <a:endParaRPr lang="en-US" sz="1440" dirty="0"/>
          </a:p>
        </p:txBody>
      </p:sp>
      <p:sp>
        <p:nvSpPr>
          <p:cNvPr id="5" name="Text 2"/>
          <p:cNvSpPr/>
          <p:nvPr/>
        </p:nvSpPr>
        <p:spPr>
          <a:xfrm>
            <a:off x="3247889" y="1500390"/>
            <a:ext cx="2614983" cy="1060704"/>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在`bookinfo`表中，'id'字段被设置为PRIMARY KEY，这意味着每本书都有一个唯一的标识符，有助于快速检索和管理书籍记录。</a:t>
            </a:r>
            <a:endParaRPr lang="en-US" sz="1440" dirty="0"/>
          </a:p>
        </p:txBody>
      </p:sp>
      <p:pic>
        <p:nvPicPr>
          <p:cNvPr id="6" name="Image 1" descr="https://sgw-dx.xf-yun.com/api/v1/sparkdesk/_173554421216559b118b81d8846aeb73c7dfb207dabcf.jpg?authorization=c2ltcGxlLWp3dCBhaz1zcGFya2Rlc2s4MDAwMDAwMDAwMDE7ZXhwPTMzMTIzNDQyMTI7YWxnbz1obWFjLXNoYTI1NjtzaWc9Sm90ck5lSmlqWVZ2U0xxWE9XWU40UFQ3SmNKYlFkQVUrZGR4eVhlTXhQQT0=&amp;x_location=7YfmxI7B7uKO7jlRxIftd60Zg5D="/>
          <p:cNvPicPr>
            <a:picLocks noChangeAspect="1"/>
          </p:cNvPicPr>
          <p:nvPr/>
        </p:nvPicPr>
        <p:blipFill>
          <a:blip r:embed="rId5"/>
          <a:srcRect l="154" r="154"/>
          <a:stretch/>
        </p:blipFill>
        <p:spPr>
          <a:xfrm>
            <a:off x="3297311" y="2984626"/>
            <a:ext cx="2516140" cy="1415329"/>
          </a:xfrm>
          <a:prstGeom prst="rect">
            <a:avLst/>
          </a:prstGeom>
        </p:spPr>
      </p:pic>
      <p:sp>
        <p:nvSpPr>
          <p:cNvPr id="7" name="Text 3"/>
          <p:cNvSpPr/>
          <p:nvPr/>
        </p:nvSpPr>
        <p:spPr>
          <a:xfrm>
            <a:off x="3247889" y="954523"/>
            <a:ext cx="2614983"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主键设置</a:t>
            </a:r>
            <a:endParaRPr lang="en-US" sz="1440" dirty="0"/>
          </a:p>
        </p:txBody>
      </p:sp>
      <p:sp>
        <p:nvSpPr>
          <p:cNvPr id="8" name="Text 4"/>
          <p:cNvSpPr/>
          <p:nvPr/>
        </p:nvSpPr>
        <p:spPr>
          <a:xfrm>
            <a:off x="6031158" y="1500390"/>
            <a:ext cx="2656902" cy="1060704"/>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表中各字段采用适当的数据类型，如int用于数量，varchar用于文本信息，float用于价格，这些数据类型的选择旨在优化存储效率并满足业务需求。</a:t>
            </a:r>
            <a:endParaRPr lang="en-US" sz="1440" dirty="0"/>
          </a:p>
        </p:txBody>
      </p:sp>
      <p:pic>
        <p:nvPicPr>
          <p:cNvPr id="9" name="Image 2" descr="https://sgw-dx.xf-yun.com/api/v1/sparkdesk/_1735544214899a52c4ac68fc042bda5d69d0b409bd546.jpg?authorization=c2ltcGxlLWp3dCBhaz1zcGFya2Rlc2s4MDAwMDAwMDAwMDE7ZXhwPTMzMTIzNDQyMTQ7YWxnbz1obWFjLXNoYTI1NjtzaWc9OS9ZTnhITkxSb0FTRHluVmNxbW0zNlJXTG1MV2M1MlEzQWdVNVpGWkJkOD0=&amp;x_location=7YfmxI7B7uKO7jlRxIftd60Zg5D="/>
          <p:cNvPicPr>
            <a:picLocks noChangeAspect="1"/>
          </p:cNvPicPr>
          <p:nvPr/>
        </p:nvPicPr>
        <p:blipFill>
          <a:blip r:embed="rId6"/>
          <a:srcRect l="154" r="154"/>
          <a:stretch/>
        </p:blipFill>
        <p:spPr>
          <a:xfrm>
            <a:off x="6101539" y="2984626"/>
            <a:ext cx="2516140" cy="1415329"/>
          </a:xfrm>
          <a:prstGeom prst="rect">
            <a:avLst/>
          </a:prstGeom>
        </p:spPr>
      </p:pic>
      <p:sp>
        <p:nvSpPr>
          <p:cNvPr id="10" name="Text 5"/>
          <p:cNvSpPr/>
          <p:nvPr/>
        </p:nvSpPr>
        <p:spPr>
          <a:xfrm>
            <a:off x="6031158" y="954523"/>
            <a:ext cx="2656902"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数据类型与约束</a:t>
            </a:r>
            <a:endParaRPr lang="en-US" sz="1440" dirty="0"/>
          </a:p>
        </p:txBody>
      </p:sp>
      <p:sp>
        <p:nvSpPr>
          <p:cNvPr id="11" name="Text 6"/>
          <p:cNvSpPr/>
          <p:nvPr/>
        </p:nvSpPr>
        <p:spPr>
          <a:xfrm>
            <a:off x="455940" y="1500390"/>
            <a:ext cx="2614983"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`bookinfo`表通过SQL语句创建，包含书籍的基本信息字段，如ID、名称、作者等，每个字段都有明确的数据类型和约束条件，确保数据的完整性和准确性。</a:t>
            </a:r>
            <a:endParaRPr lang="en-US" sz="144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672768" y="464456"/>
            <a:ext cx="3210076" cy="108813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4752" b="1" dirty="0">
                <a:solidFill>
                  <a:srgbClr val="005CC5">
                    <a:alpha val="10000"/>
                  </a:srgbClr>
                </a:solidFill>
                <a:latin typeface="Microsoft Yahei" pitchFamily="34" charset="0"/>
                <a:ea typeface="Microsoft Yahei" pitchFamily="34" charset="-122"/>
                <a:cs typeface="Microsoft Yahei" pitchFamily="34" charset="-120"/>
              </a:rPr>
              <a:t>CONTENT</a:t>
            </a:r>
            <a:endParaRPr lang="en-US" sz="1440" dirty="0"/>
          </a:p>
        </p:txBody>
      </p:sp>
      <p:sp>
        <p:nvSpPr>
          <p:cNvPr id="3" name="Text 1"/>
          <p:cNvSpPr/>
          <p:nvPr/>
        </p:nvSpPr>
        <p:spPr>
          <a:xfrm>
            <a:off x="672768" y="725072"/>
            <a:ext cx="940532"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目录</a:t>
            </a:r>
            <a:endParaRPr lang="en-US" sz="1440" dirty="0"/>
          </a:p>
        </p:txBody>
      </p:sp>
      <p:sp>
        <p:nvSpPr>
          <p:cNvPr id="4" name="Text 2"/>
          <p:cNvSpPr/>
          <p:nvPr/>
        </p:nvSpPr>
        <p:spPr>
          <a:xfrm>
            <a:off x="1511163" y="1448749"/>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课程目标</a:t>
            </a:r>
            <a:endParaRPr lang="en-US" sz="1440" dirty="0"/>
          </a:p>
        </p:txBody>
      </p:sp>
      <p:sp>
        <p:nvSpPr>
          <p:cNvPr id="5" name="Text 3"/>
          <p:cNvSpPr/>
          <p:nvPr/>
        </p:nvSpPr>
        <p:spPr>
          <a:xfrm>
            <a:off x="957805" y="1403029"/>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01</a:t>
            </a:r>
            <a:endParaRPr lang="en-US" sz="1440" dirty="0"/>
          </a:p>
        </p:txBody>
      </p:sp>
      <p:sp>
        <p:nvSpPr>
          <p:cNvPr id="6" name="Text 4"/>
          <p:cNvSpPr/>
          <p:nvPr/>
        </p:nvSpPr>
        <p:spPr>
          <a:xfrm>
            <a:off x="5325928" y="1448749"/>
            <a:ext cx="3236855"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知识导图</a:t>
            </a:r>
            <a:endParaRPr lang="en-US" sz="1440" dirty="0"/>
          </a:p>
        </p:txBody>
      </p:sp>
      <p:sp>
        <p:nvSpPr>
          <p:cNvPr id="7" name="Text 5"/>
          <p:cNvSpPr/>
          <p:nvPr/>
        </p:nvSpPr>
        <p:spPr>
          <a:xfrm>
            <a:off x="4772571" y="1403029"/>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02</a:t>
            </a:r>
            <a:endParaRPr lang="en-US" sz="1440" dirty="0"/>
          </a:p>
        </p:txBody>
      </p:sp>
      <p:sp>
        <p:nvSpPr>
          <p:cNvPr id="8" name="Text 6"/>
          <p:cNvSpPr/>
          <p:nvPr/>
        </p:nvSpPr>
        <p:spPr>
          <a:xfrm>
            <a:off x="1511315" y="2077247"/>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JDBC概述</a:t>
            </a:r>
            <a:endParaRPr lang="en-US" sz="1440" dirty="0"/>
          </a:p>
        </p:txBody>
      </p:sp>
      <p:sp>
        <p:nvSpPr>
          <p:cNvPr id="9" name="Text 7"/>
          <p:cNvSpPr/>
          <p:nvPr/>
        </p:nvSpPr>
        <p:spPr>
          <a:xfrm>
            <a:off x="957957" y="2031527"/>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03</a:t>
            </a:r>
            <a:endParaRPr lang="en-US" sz="1440" dirty="0"/>
          </a:p>
        </p:txBody>
      </p:sp>
      <p:sp>
        <p:nvSpPr>
          <p:cNvPr id="10" name="Text 8"/>
          <p:cNvSpPr/>
          <p:nvPr/>
        </p:nvSpPr>
        <p:spPr>
          <a:xfrm>
            <a:off x="5325807" y="2077247"/>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认识JDBC常用类和接口</a:t>
            </a:r>
            <a:endParaRPr lang="en-US" sz="1440" dirty="0"/>
          </a:p>
        </p:txBody>
      </p:sp>
      <p:sp>
        <p:nvSpPr>
          <p:cNvPr id="11" name="Text 9"/>
          <p:cNvSpPr/>
          <p:nvPr/>
        </p:nvSpPr>
        <p:spPr>
          <a:xfrm>
            <a:off x="4772449" y="2031527"/>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04</a:t>
            </a:r>
            <a:endParaRPr lang="en-US" sz="1440" dirty="0"/>
          </a:p>
        </p:txBody>
      </p:sp>
      <p:sp>
        <p:nvSpPr>
          <p:cNvPr id="12" name="Text 10"/>
          <p:cNvSpPr/>
          <p:nvPr/>
        </p:nvSpPr>
        <p:spPr>
          <a:xfrm>
            <a:off x="1511242" y="2705744"/>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准备数据库</a:t>
            </a:r>
            <a:endParaRPr lang="en-US" sz="1440" dirty="0"/>
          </a:p>
        </p:txBody>
      </p:sp>
      <p:sp>
        <p:nvSpPr>
          <p:cNvPr id="13" name="Text 11"/>
          <p:cNvSpPr/>
          <p:nvPr/>
        </p:nvSpPr>
        <p:spPr>
          <a:xfrm>
            <a:off x="957884" y="2660024"/>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05</a:t>
            </a:r>
            <a:endParaRPr lang="en-US" sz="1440" dirty="0"/>
          </a:p>
        </p:txBody>
      </p:sp>
      <p:sp>
        <p:nvSpPr>
          <p:cNvPr id="14" name="Text 12"/>
          <p:cNvSpPr/>
          <p:nvPr/>
        </p:nvSpPr>
        <p:spPr>
          <a:xfrm>
            <a:off x="5325807" y="2705744"/>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JDBC连接数据库</a:t>
            </a:r>
            <a:endParaRPr lang="en-US" sz="1440" dirty="0"/>
          </a:p>
        </p:txBody>
      </p:sp>
      <p:sp>
        <p:nvSpPr>
          <p:cNvPr id="15" name="Text 13"/>
          <p:cNvSpPr/>
          <p:nvPr/>
        </p:nvSpPr>
        <p:spPr>
          <a:xfrm>
            <a:off x="4772449" y="2660024"/>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06</a:t>
            </a:r>
            <a:endParaRPr lang="en-US" sz="1440" dirty="0"/>
          </a:p>
        </p:txBody>
      </p:sp>
      <p:sp>
        <p:nvSpPr>
          <p:cNvPr id="16" name="Text 14"/>
          <p:cNvSpPr/>
          <p:nvPr/>
        </p:nvSpPr>
        <p:spPr>
          <a:xfrm>
            <a:off x="1511052" y="3334242"/>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JDBC操作数据库</a:t>
            </a:r>
            <a:endParaRPr lang="en-US" sz="1440" dirty="0"/>
          </a:p>
        </p:txBody>
      </p:sp>
      <p:sp>
        <p:nvSpPr>
          <p:cNvPr id="17" name="Text 15"/>
          <p:cNvSpPr/>
          <p:nvPr/>
        </p:nvSpPr>
        <p:spPr>
          <a:xfrm>
            <a:off x="957694" y="3288522"/>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07</a:t>
            </a:r>
            <a:endParaRPr lang="en-US" sz="1440" dirty="0"/>
          </a:p>
        </p:txBody>
      </p:sp>
      <p:sp>
        <p:nvSpPr>
          <p:cNvPr id="18" name="Text 16"/>
          <p:cNvSpPr/>
          <p:nvPr/>
        </p:nvSpPr>
        <p:spPr>
          <a:xfrm>
            <a:off x="5325807" y="3334242"/>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事务处理</a:t>
            </a:r>
            <a:endParaRPr lang="en-US" sz="1440" dirty="0"/>
          </a:p>
        </p:txBody>
      </p:sp>
      <p:sp>
        <p:nvSpPr>
          <p:cNvPr id="19" name="Text 17"/>
          <p:cNvSpPr/>
          <p:nvPr/>
        </p:nvSpPr>
        <p:spPr>
          <a:xfrm>
            <a:off x="4772449" y="3288522"/>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08</a:t>
            </a:r>
            <a:endParaRPr lang="en-US" sz="1440" dirty="0"/>
          </a:p>
        </p:txBody>
      </p:sp>
      <p:sp>
        <p:nvSpPr>
          <p:cNvPr id="20" name="Text 18"/>
          <p:cNvSpPr/>
          <p:nvPr/>
        </p:nvSpPr>
        <p:spPr>
          <a:xfrm>
            <a:off x="1499008" y="4015866"/>
            <a:ext cx="3236976"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Java Web中应用JDBC</a:t>
            </a:r>
            <a:endParaRPr lang="en-US" sz="1440" dirty="0"/>
          </a:p>
        </p:txBody>
      </p:sp>
      <p:sp>
        <p:nvSpPr>
          <p:cNvPr id="21" name="Text 19"/>
          <p:cNvSpPr/>
          <p:nvPr/>
        </p:nvSpPr>
        <p:spPr>
          <a:xfrm>
            <a:off x="945650" y="3970146"/>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09</a:t>
            </a:r>
            <a:endParaRPr lang="en-US" sz="1440" dirty="0"/>
          </a:p>
        </p:txBody>
      </p:sp>
      <p:sp>
        <p:nvSpPr>
          <p:cNvPr id="22" name="Text 20"/>
          <p:cNvSpPr/>
          <p:nvPr/>
        </p:nvSpPr>
        <p:spPr>
          <a:xfrm>
            <a:off x="5313773" y="4015866"/>
            <a:ext cx="3236855"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dirty="0">
                <a:solidFill>
                  <a:srgbClr val="000000"/>
                </a:solidFill>
                <a:latin typeface="Microsoft Yahei" pitchFamily="34" charset="0"/>
                <a:ea typeface="Microsoft Yahei" pitchFamily="34" charset="-122"/>
                <a:cs typeface="Microsoft Yahei" pitchFamily="34" charset="-120"/>
              </a:rPr>
              <a:t>综合实训</a:t>
            </a:r>
            <a:endParaRPr lang="en-US" sz="1440" dirty="0"/>
          </a:p>
        </p:txBody>
      </p:sp>
      <p:sp>
        <p:nvSpPr>
          <p:cNvPr id="23" name="Text 21"/>
          <p:cNvSpPr/>
          <p:nvPr/>
        </p:nvSpPr>
        <p:spPr>
          <a:xfrm>
            <a:off x="4760415" y="3970146"/>
            <a:ext cx="713232" cy="62179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5196FF"/>
                </a:solidFill>
                <a:latin typeface="Microsoft Yahei" pitchFamily="34" charset="0"/>
                <a:ea typeface="Microsoft Yahei" pitchFamily="34" charset="-122"/>
                <a:cs typeface="Microsoft Yahei" pitchFamily="34" charset="-120"/>
              </a:rPr>
              <a:t>10</a:t>
            </a:r>
            <a:endParaRPr lang="en-US" sz="144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06</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JDBC连接数据库</a:t>
            </a:r>
            <a:endParaRPr lang="en-US" sz="144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JDBCUtil类介绍</a:t>
            </a:r>
            <a:endParaRPr lang="en-US" sz="1440" dirty="0"/>
          </a:p>
        </p:txBody>
      </p:sp>
      <p:pic>
        <p:nvPicPr>
          <p:cNvPr id="3" name="Image 0" descr="https://sgw-dx.xf-yun.com/api/v1/sparkdesk/_17355442410608d75810cb4094dd7a2155b5f9f777156.jpg?authorization=c2ltcGxlLWp3dCBhaz1zcGFya2Rlc2s4MDAwMDAwMDAwMDE7ZXhwPTMzMTIzNDQyNDE7YWxnbz1obWFjLXNoYTI1NjtzaWc9YW9hdk9sVncwV3pQSmxteEsyLzVWRDJHNzZ2YldmOTEvRFkxU2dlMUdNaz0=&amp;x_location=7YfmxI7B7uKO7jlRxIftd60Zg5D="/>
          <p:cNvPicPr>
            <a:picLocks noChangeAspect="1"/>
          </p:cNvPicPr>
          <p:nvPr/>
        </p:nvPicPr>
        <p:blipFill>
          <a:blip r:embed="rId4"/>
          <a:stretch>
            <a:fillRect/>
          </a:stretch>
        </p:blipFill>
        <p:spPr>
          <a:xfrm>
            <a:off x="888372" y="1088132"/>
            <a:ext cx="2283193" cy="1282693"/>
          </a:xfrm>
          <a:prstGeom prst="rect">
            <a:avLst/>
          </a:prstGeom>
        </p:spPr>
      </p:pic>
      <p:sp>
        <p:nvSpPr>
          <p:cNvPr id="4" name="Text 1"/>
          <p:cNvSpPr/>
          <p:nvPr/>
        </p:nvSpPr>
        <p:spPr>
          <a:xfrm>
            <a:off x="786384" y="2446016"/>
            <a:ext cx="2487168"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JDBCUtil类的作用</a:t>
            </a:r>
            <a:endParaRPr lang="en-US" sz="1440" dirty="0"/>
          </a:p>
        </p:txBody>
      </p:sp>
      <p:sp>
        <p:nvSpPr>
          <p:cNvPr id="5" name="Text 2"/>
          <p:cNvSpPr/>
          <p:nvPr/>
        </p:nvSpPr>
        <p:spPr>
          <a:xfrm>
            <a:off x="822960" y="2773736"/>
            <a:ext cx="2414016" cy="1060704"/>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JDBCUtil类是一个用于连接数据库的工具类，它提供了获取数据库连接的方法，通过这个类可以方便地与数据库进行交互。</a:t>
            </a:r>
            <a:endParaRPr lang="en-US" sz="1440" dirty="0"/>
          </a:p>
        </p:txBody>
      </p:sp>
      <p:pic>
        <p:nvPicPr>
          <p:cNvPr id="6" name="Image 1" descr="https://sgw-dx.xf-yun.com/api/v1/sparkdesk/_1735544243918932390a9197f4f8996a68ba0308bd4f7.jpg?authorization=c2ltcGxlLWp3dCBhaz1zcGFya2Rlc2s4MDAwMDAwMDAwMDE7ZXhwPTMzMTIzNDQyNDM7YWxnbz1obWFjLXNoYTI1NjtzaWc9ZTFJR0ZIRG81N0o0SkFrdzdaS3N3bFZ2QWsyYVp5THRlOWpaR2JlUzJIVT0=&amp;x_location=7YfmxI7B7uKO7jlRxIftd60Zg5D="/>
          <p:cNvPicPr>
            <a:picLocks noChangeAspect="1"/>
          </p:cNvPicPr>
          <p:nvPr/>
        </p:nvPicPr>
        <p:blipFill>
          <a:blip r:embed="rId5"/>
          <a:stretch>
            <a:fillRect/>
          </a:stretch>
        </p:blipFill>
        <p:spPr>
          <a:xfrm>
            <a:off x="3466980" y="1088132"/>
            <a:ext cx="2283193" cy="1282693"/>
          </a:xfrm>
          <a:prstGeom prst="rect">
            <a:avLst/>
          </a:prstGeom>
        </p:spPr>
      </p:pic>
      <p:sp>
        <p:nvSpPr>
          <p:cNvPr id="7" name="Text 3"/>
          <p:cNvSpPr/>
          <p:nvPr/>
        </p:nvSpPr>
        <p:spPr>
          <a:xfrm>
            <a:off x="3328416" y="2446016"/>
            <a:ext cx="2487168"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加载驱动程序</a:t>
            </a:r>
            <a:endParaRPr lang="en-US" sz="1440" dirty="0"/>
          </a:p>
        </p:txBody>
      </p:sp>
      <p:sp>
        <p:nvSpPr>
          <p:cNvPr id="8" name="Text 4"/>
          <p:cNvSpPr/>
          <p:nvPr/>
        </p:nvSpPr>
        <p:spPr>
          <a:xfrm>
            <a:off x="3401568" y="2773736"/>
            <a:ext cx="2414016"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在JDBCUtil类中，首先需要加载MySQL的JDBC驱动，这是通过`Class.forName("com.mysql.jdbc.Driver")`实现的，如果找不到驱动会抛出异常。</a:t>
            </a:r>
            <a:endParaRPr lang="en-US" sz="1440" dirty="0"/>
          </a:p>
        </p:txBody>
      </p:sp>
      <p:pic>
        <p:nvPicPr>
          <p:cNvPr id="9" name="Image 2" descr="https://sgw-dx.xf-yun.com/api/v1/sparkdesk/_173554424715450e1092e8ab44dd3ace951c35fa20691.jpg?authorization=c2ltcGxlLWp3dCBhaz1zcGFya2Rlc2s4MDAwMDAwMDAwMDE7ZXhwPTMzMTIzNDQyNDc7YWxnbz1obWFjLXNoYTI1NjtzaWc9TW5ET2FBSXpmSkZPcFptaE4wYi9mbDdiZjMzdW9MeGE4U3MzdFQrWmdIcz0=&amp;x_location=7YfmxI7B7uKO7jlRxIftd60Zg5D="/>
          <p:cNvPicPr>
            <a:picLocks noChangeAspect="1"/>
          </p:cNvPicPr>
          <p:nvPr/>
        </p:nvPicPr>
        <p:blipFill>
          <a:blip r:embed="rId6"/>
          <a:stretch>
            <a:fillRect/>
          </a:stretch>
        </p:blipFill>
        <p:spPr>
          <a:xfrm>
            <a:off x="6009012" y="1088132"/>
            <a:ext cx="2283193" cy="1282693"/>
          </a:xfrm>
          <a:prstGeom prst="rect">
            <a:avLst/>
          </a:prstGeom>
        </p:spPr>
      </p:pic>
      <p:sp>
        <p:nvSpPr>
          <p:cNvPr id="10" name="Text 5"/>
          <p:cNvSpPr/>
          <p:nvPr/>
        </p:nvSpPr>
        <p:spPr>
          <a:xfrm>
            <a:off x="5870448" y="2447488"/>
            <a:ext cx="2487168"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获取并返回连接</a:t>
            </a:r>
            <a:endParaRPr lang="en-US" sz="1440" dirty="0"/>
          </a:p>
        </p:txBody>
      </p:sp>
      <p:sp>
        <p:nvSpPr>
          <p:cNvPr id="11" name="Text 6"/>
          <p:cNvSpPr/>
          <p:nvPr/>
        </p:nvSpPr>
        <p:spPr>
          <a:xfrm>
            <a:off x="5943600" y="2775208"/>
            <a:ext cx="2414016"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在成功加载驱动后，使用`DriverManager.getConnection(url, user, password)`方法获取数据库连接，并将获取到的连接对象返回给调用者。</a:t>
            </a:r>
            <a:endParaRPr lang="en-US" sz="144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2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获取连接方法</a:t>
            </a:r>
            <a:endParaRPr lang="en-US" sz="1440" dirty="0"/>
          </a:p>
        </p:txBody>
      </p:sp>
      <p:pic>
        <p:nvPicPr>
          <p:cNvPr id="3" name="Image 0" descr="https://sgw-dx.xf-yun.com/api/v1/sparkdesk/_1735544241429c6d6d6b641334df8b8824f2396a2dee4.jpg?authorization=c2ltcGxlLWp3dCBhaz1zcGFya2Rlc2s4MDAwMDAwMDAwMDE7ZXhwPTMzMTIzNDQyNDE7YWxnbz1obWFjLXNoYTI1NjtzaWc9b05BZVdVaS8rZ28yR2FUVVZTRUI1OWhoN1FQaVpTOE9FQmZOTS81WitCMD0=&amp;x_location=7YfmxI7B7uKO7jlRxIftd60Zg5D="/>
          <p:cNvPicPr>
            <a:picLocks noChangeAspect="1"/>
          </p:cNvPicPr>
          <p:nvPr/>
        </p:nvPicPr>
        <p:blipFill>
          <a:blip r:embed="rId4"/>
          <a:stretch>
            <a:fillRect/>
          </a:stretch>
        </p:blipFill>
        <p:spPr>
          <a:xfrm>
            <a:off x="445242" y="1227435"/>
            <a:ext cx="2831634" cy="2831634"/>
          </a:xfrm>
          <a:prstGeom prst="rect">
            <a:avLst/>
          </a:prstGeom>
        </p:spPr>
      </p:pic>
      <p:sp>
        <p:nvSpPr>
          <p:cNvPr id="4" name="Text 1"/>
          <p:cNvSpPr/>
          <p:nvPr/>
        </p:nvSpPr>
        <p:spPr>
          <a:xfrm>
            <a:off x="3485040" y="1130659"/>
            <a:ext cx="3309781"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定义数据库连接参数</a:t>
            </a:r>
            <a:endParaRPr lang="en-US" sz="1440" dirty="0"/>
          </a:p>
        </p:txBody>
      </p:sp>
      <p:sp>
        <p:nvSpPr>
          <p:cNvPr id="5" name="Text 2"/>
          <p:cNvSpPr/>
          <p:nvPr/>
        </p:nvSpPr>
        <p:spPr>
          <a:xfrm>
            <a:off x="3485040" y="1427243"/>
            <a:ext cx="5212080" cy="621792"/>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在获取数据库连接的过程中，首先需要明确数据库的URL、用户名和密码。这些参数是建立连接的基础，确保应用程序能正确访问指定的数据库资源。</a:t>
            </a:r>
            <a:endParaRPr lang="en-US" sz="1440" dirty="0"/>
          </a:p>
        </p:txBody>
      </p:sp>
      <p:sp>
        <p:nvSpPr>
          <p:cNvPr id="6" name="Text 3"/>
          <p:cNvSpPr/>
          <p:nvPr/>
        </p:nvSpPr>
        <p:spPr>
          <a:xfrm>
            <a:off x="3485040" y="2158619"/>
            <a:ext cx="4507439"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加载数据库驱动</a:t>
            </a:r>
            <a:endParaRPr lang="en-US" sz="1440" dirty="0"/>
          </a:p>
        </p:txBody>
      </p:sp>
      <p:sp>
        <p:nvSpPr>
          <p:cNvPr id="7" name="Text 4"/>
          <p:cNvSpPr/>
          <p:nvPr/>
        </p:nvSpPr>
        <p:spPr>
          <a:xfrm>
            <a:off x="3485040" y="2463259"/>
            <a:ext cx="521208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通过`Class.forName()`方法加载MySQL数据库驱动，这一步是为了让Java程序能够识别并使用MySQL数据库。如果驱动未找到，将抛出异常，提示开发者检查驱动配置。</a:t>
            </a:r>
            <a:endParaRPr lang="en-US" sz="1440" dirty="0"/>
          </a:p>
        </p:txBody>
      </p:sp>
      <p:sp>
        <p:nvSpPr>
          <p:cNvPr id="8" name="Text 5"/>
          <p:cNvSpPr/>
          <p:nvPr/>
        </p:nvSpPr>
        <p:spPr>
          <a:xfrm>
            <a:off x="3485040" y="3194618"/>
            <a:ext cx="4861995"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获取数据库连接对象</a:t>
            </a:r>
            <a:endParaRPr lang="en-US" sz="1440" dirty="0"/>
          </a:p>
        </p:txBody>
      </p:sp>
      <p:sp>
        <p:nvSpPr>
          <p:cNvPr id="9" name="Text 6"/>
          <p:cNvSpPr/>
          <p:nvPr/>
        </p:nvSpPr>
        <p:spPr>
          <a:xfrm>
            <a:off x="3485040" y="3491058"/>
            <a:ext cx="5213718"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利用`DriverManager.getConnection()`方法，结合之前定义的URL、用户名和密码，尝试建立与数据库的连接。成功则返回一个连接对象，失败则捕获异常，便于问题追踪和处理。</a:t>
            </a:r>
            <a:endParaRPr lang="en-US" sz="144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 2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07</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JDBC操作数据库</a:t>
            </a:r>
            <a:endParaRPr lang="en-US" sz="144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2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插入数据</a:t>
            </a:r>
            <a:endParaRPr lang="en-US" sz="1440" dirty="0"/>
          </a:p>
        </p:txBody>
      </p:sp>
      <p:sp>
        <p:nvSpPr>
          <p:cNvPr id="3" name="Shape 1"/>
          <p:cNvSpPr/>
          <p:nvPr/>
        </p:nvSpPr>
        <p:spPr>
          <a:xfrm>
            <a:off x="801601" y="1138322"/>
            <a:ext cx="528891" cy="391522"/>
          </a:xfrm>
          <a:custGeom>
            <a:avLst/>
            <a:gdLst/>
            <a:ahLst/>
            <a:cxnLst/>
            <a:rect l="l" t="t" r="r" b="b"/>
            <a:pathLst>
              <a:path w="528891" h="391522">
                <a:moveTo>
                  <a:pt x="0" y="0"/>
                </a:moveTo>
                <a:moveTo>
                  <a:pt x="0" y="0"/>
                </a:moveTo>
                <a:lnTo>
                  <a:pt x="528891" y="0"/>
                </a:lnTo>
                <a:lnTo>
                  <a:pt x="528891" y="391522"/>
                </a:lnTo>
                <a:lnTo>
                  <a:pt x="0" y="391522"/>
                </a:lnTo>
                <a:close/>
              </a:path>
            </a:pathLst>
          </a:custGeom>
          <a:solidFill>
            <a:srgbClr val="005CC5"/>
          </a:solidFill>
          <a:ln/>
        </p:spPr>
      </p:sp>
      <p:sp>
        <p:nvSpPr>
          <p:cNvPr id="4" name="Shape 2"/>
          <p:cNvSpPr/>
          <p:nvPr/>
        </p:nvSpPr>
        <p:spPr>
          <a:xfrm>
            <a:off x="1330124" y="1132915"/>
            <a:ext cx="2944368" cy="1645920"/>
          </a:xfrm>
          <a:custGeom>
            <a:avLst/>
            <a:gdLst/>
            <a:ahLst/>
            <a:cxnLst/>
            <a:rect l="l" t="t" r="r" b="b"/>
            <a:pathLst>
              <a:path w="2944368" h="1645920">
                <a:moveTo>
                  <a:pt x="0" y="0"/>
                </a:moveTo>
                <a:moveTo>
                  <a:pt x="0" y="0"/>
                </a:moveTo>
                <a:lnTo>
                  <a:pt x="2944368" y="0"/>
                </a:lnTo>
                <a:lnTo>
                  <a:pt x="2944368" y="1645920"/>
                </a:lnTo>
                <a:lnTo>
                  <a:pt x="0" y="1645920"/>
                </a:lnTo>
                <a:close/>
              </a:path>
            </a:pathLst>
          </a:custGeom>
          <a:solidFill>
            <a:srgbClr val="005CC5">
              <a:alpha val="10000"/>
            </a:srgbClr>
          </a:solidFill>
          <a:ln/>
        </p:spPr>
      </p:sp>
      <p:sp>
        <p:nvSpPr>
          <p:cNvPr id="5" name="Shape 3"/>
          <p:cNvSpPr/>
          <p:nvPr/>
        </p:nvSpPr>
        <p:spPr>
          <a:xfrm>
            <a:off x="5495514" y="1529844"/>
            <a:ext cx="2944368" cy="1645920"/>
          </a:xfrm>
          <a:custGeom>
            <a:avLst/>
            <a:gdLst/>
            <a:ahLst/>
            <a:cxnLst/>
            <a:rect l="l" t="t" r="r" b="b"/>
            <a:pathLst>
              <a:path w="2944368" h="1645920">
                <a:moveTo>
                  <a:pt x="0" y="0"/>
                </a:moveTo>
                <a:moveTo>
                  <a:pt x="0" y="0"/>
                </a:moveTo>
                <a:lnTo>
                  <a:pt x="2944368" y="0"/>
                </a:lnTo>
                <a:lnTo>
                  <a:pt x="2944368" y="1645920"/>
                </a:lnTo>
                <a:lnTo>
                  <a:pt x="0" y="1645920"/>
                </a:lnTo>
                <a:close/>
              </a:path>
            </a:pathLst>
          </a:custGeom>
          <a:solidFill>
            <a:srgbClr val="005CC5">
              <a:alpha val="10000"/>
            </a:srgbClr>
          </a:solidFill>
          <a:ln/>
        </p:spPr>
      </p:sp>
      <p:sp>
        <p:nvSpPr>
          <p:cNvPr id="6" name="Shape 4"/>
          <p:cNvSpPr/>
          <p:nvPr/>
        </p:nvSpPr>
        <p:spPr>
          <a:xfrm>
            <a:off x="2206032" y="3066458"/>
            <a:ext cx="2944368" cy="2011240"/>
          </a:xfrm>
          <a:custGeom>
            <a:avLst/>
            <a:gdLst/>
            <a:ahLst/>
            <a:cxnLst/>
            <a:rect l="l" t="t" r="r" b="b"/>
            <a:pathLst>
              <a:path w="2944368" h="2011240">
                <a:moveTo>
                  <a:pt x="0" y="0"/>
                </a:moveTo>
                <a:moveTo>
                  <a:pt x="0" y="0"/>
                </a:moveTo>
                <a:lnTo>
                  <a:pt x="2944368" y="0"/>
                </a:lnTo>
                <a:lnTo>
                  <a:pt x="2944368" y="2011240"/>
                </a:lnTo>
                <a:lnTo>
                  <a:pt x="0" y="2011240"/>
                </a:lnTo>
                <a:close/>
              </a:path>
            </a:pathLst>
          </a:custGeom>
          <a:solidFill>
            <a:srgbClr val="005CC5">
              <a:alpha val="10000"/>
            </a:srgbClr>
          </a:solidFill>
          <a:ln/>
        </p:spPr>
      </p:sp>
      <p:sp>
        <p:nvSpPr>
          <p:cNvPr id="7" name="Text 5"/>
          <p:cNvSpPr/>
          <p:nvPr/>
        </p:nvSpPr>
        <p:spPr>
          <a:xfrm>
            <a:off x="703661" y="1129178"/>
            <a:ext cx="688194"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8" name="Text 6"/>
          <p:cNvSpPr/>
          <p:nvPr/>
        </p:nvSpPr>
        <p:spPr>
          <a:xfrm>
            <a:off x="1330491" y="1187779"/>
            <a:ext cx="2944001" cy="36576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440" b="1" dirty="0">
                <a:solidFill>
                  <a:srgbClr val="005CC5"/>
                </a:solidFill>
                <a:latin typeface="Microsoft Yahei" pitchFamily="34" charset="0"/>
                <a:ea typeface="Microsoft Yahei" pitchFamily="34" charset="-122"/>
                <a:cs typeface="Microsoft Yahei" pitchFamily="34" charset="-120"/>
              </a:rPr>
              <a:t>数据库连接的建立</a:t>
            </a:r>
            <a:endParaRPr lang="en-US" sz="1440" dirty="0"/>
          </a:p>
        </p:txBody>
      </p:sp>
      <p:sp>
        <p:nvSpPr>
          <p:cNvPr id="9" name="Text 7"/>
          <p:cNvSpPr/>
          <p:nvPr/>
        </p:nvSpPr>
        <p:spPr>
          <a:xfrm>
            <a:off x="1330491" y="1489531"/>
            <a:ext cx="2944368" cy="123444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在插入数据的过程中，首先需要通过JDBC与数据库建立连接。这通常涉及到加载数据库驱动、提供数据库URL、用户名和密码等信息，以便能够执行后续的SQL操作。</a:t>
            </a:r>
            <a:endParaRPr lang="en-US" sz="1440" dirty="0"/>
          </a:p>
        </p:txBody>
      </p:sp>
      <p:sp>
        <p:nvSpPr>
          <p:cNvPr id="10" name="Text 8"/>
          <p:cNvSpPr/>
          <p:nvPr/>
        </p:nvSpPr>
        <p:spPr>
          <a:xfrm>
            <a:off x="5495971" y="1584691"/>
            <a:ext cx="2944368" cy="54864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440" b="1" dirty="0">
                <a:solidFill>
                  <a:srgbClr val="005CC5"/>
                </a:solidFill>
                <a:latin typeface="Microsoft Yahei" pitchFamily="34" charset="0"/>
                <a:ea typeface="Microsoft Yahei" pitchFamily="34" charset="-122"/>
                <a:cs typeface="Microsoft Yahei" pitchFamily="34" charset="-120"/>
              </a:rPr>
              <a:t>使用PreparedStatement执行INSERT语句</a:t>
            </a:r>
            <a:endParaRPr lang="en-US" sz="1440" dirty="0"/>
          </a:p>
        </p:txBody>
      </p:sp>
      <p:sp>
        <p:nvSpPr>
          <p:cNvPr id="11" name="Text 9"/>
          <p:cNvSpPr/>
          <p:nvPr/>
        </p:nvSpPr>
        <p:spPr>
          <a:xfrm>
            <a:off x="5495514" y="1955875"/>
            <a:ext cx="2944368" cy="123444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为了向数据库中插入数据，我们使用PreparedStatement对象来执行带有参数的INSERT SQL语句。这种方式不仅可以提高代码的安全性，防止SQL注入攻击，还可以提高执行效率。</a:t>
            </a:r>
            <a:endParaRPr lang="en-US" sz="1440" dirty="0"/>
          </a:p>
        </p:txBody>
      </p:sp>
      <p:sp>
        <p:nvSpPr>
          <p:cNvPr id="12" name="Text 10"/>
          <p:cNvSpPr/>
          <p:nvPr/>
        </p:nvSpPr>
        <p:spPr>
          <a:xfrm>
            <a:off x="2206075" y="3120882"/>
            <a:ext cx="2944001" cy="36576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440" b="1" dirty="0">
                <a:solidFill>
                  <a:srgbClr val="005CC5"/>
                </a:solidFill>
                <a:latin typeface="Microsoft Yahei" pitchFamily="34" charset="0"/>
                <a:ea typeface="Microsoft Yahei" pitchFamily="34" charset="-122"/>
                <a:cs typeface="Microsoft Yahei" pitchFamily="34" charset="-120"/>
              </a:rPr>
              <a:t>处理用户输入并插入数据</a:t>
            </a:r>
            <a:endParaRPr lang="en-US" sz="1440" dirty="0"/>
          </a:p>
        </p:txBody>
      </p:sp>
      <p:sp>
        <p:nvSpPr>
          <p:cNvPr id="13" name="Text 11"/>
          <p:cNvSpPr/>
          <p:nvPr/>
        </p:nvSpPr>
        <p:spPr>
          <a:xfrm>
            <a:off x="2206075" y="3422634"/>
            <a:ext cx="2944368" cy="1655064"/>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用户通过表单提交的数据会被传递到AddBookInfoServlet接口，在该接口的doPost方法中，我们会处理这些数据，并通过PreparedStatement将其插入到数据库中。如果操作成功，则跳转到success.jsp页面；如果失败，则跳转到fail.jsp页面。</a:t>
            </a:r>
            <a:endParaRPr lang="en-US" sz="1440" dirty="0"/>
          </a:p>
        </p:txBody>
      </p:sp>
      <p:sp>
        <p:nvSpPr>
          <p:cNvPr id="14" name="Shape 12"/>
          <p:cNvSpPr/>
          <p:nvPr/>
        </p:nvSpPr>
        <p:spPr>
          <a:xfrm>
            <a:off x="1677184" y="3071780"/>
            <a:ext cx="528891" cy="391522"/>
          </a:xfrm>
          <a:custGeom>
            <a:avLst/>
            <a:gdLst/>
            <a:ahLst/>
            <a:cxnLst/>
            <a:rect l="l" t="t" r="r" b="b"/>
            <a:pathLst>
              <a:path w="528891" h="391522">
                <a:moveTo>
                  <a:pt x="0" y="0"/>
                </a:moveTo>
                <a:moveTo>
                  <a:pt x="0" y="0"/>
                </a:moveTo>
                <a:lnTo>
                  <a:pt x="528891" y="0"/>
                </a:lnTo>
                <a:lnTo>
                  <a:pt x="528891" y="391522"/>
                </a:lnTo>
                <a:lnTo>
                  <a:pt x="0" y="391522"/>
                </a:lnTo>
                <a:close/>
              </a:path>
            </a:pathLst>
          </a:custGeom>
          <a:solidFill>
            <a:srgbClr val="005CC5"/>
          </a:solidFill>
          <a:ln/>
        </p:spPr>
      </p:sp>
      <p:sp>
        <p:nvSpPr>
          <p:cNvPr id="15" name="Text 13"/>
          <p:cNvSpPr/>
          <p:nvPr/>
        </p:nvSpPr>
        <p:spPr>
          <a:xfrm>
            <a:off x="1604032" y="3066373"/>
            <a:ext cx="650309"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6" name="Shape 14"/>
          <p:cNvSpPr/>
          <p:nvPr/>
        </p:nvSpPr>
        <p:spPr>
          <a:xfrm>
            <a:off x="4966302" y="1535251"/>
            <a:ext cx="528891" cy="391522"/>
          </a:xfrm>
          <a:custGeom>
            <a:avLst/>
            <a:gdLst/>
            <a:ahLst/>
            <a:cxnLst/>
            <a:rect l="l" t="t" r="r" b="b"/>
            <a:pathLst>
              <a:path w="528891" h="391522">
                <a:moveTo>
                  <a:pt x="0" y="0"/>
                </a:moveTo>
                <a:moveTo>
                  <a:pt x="0" y="0"/>
                </a:moveTo>
                <a:lnTo>
                  <a:pt x="528891" y="0"/>
                </a:lnTo>
                <a:lnTo>
                  <a:pt x="528891" y="391522"/>
                </a:lnTo>
                <a:lnTo>
                  <a:pt x="0" y="391522"/>
                </a:lnTo>
                <a:close/>
              </a:path>
            </a:pathLst>
          </a:custGeom>
          <a:solidFill>
            <a:srgbClr val="005CC5"/>
          </a:solidFill>
          <a:ln/>
        </p:spPr>
      </p:sp>
      <p:sp>
        <p:nvSpPr>
          <p:cNvPr id="17" name="Text 15"/>
          <p:cNvSpPr/>
          <p:nvPr/>
        </p:nvSpPr>
        <p:spPr>
          <a:xfrm>
            <a:off x="4847430" y="1529844"/>
            <a:ext cx="739524"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 2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查询数据</a:t>
            </a:r>
            <a:endParaRPr lang="en-US" sz="1440" dirty="0"/>
          </a:p>
        </p:txBody>
      </p:sp>
      <p:sp>
        <p:nvSpPr>
          <p:cNvPr id="3" name="Text 1"/>
          <p:cNvSpPr/>
          <p:nvPr/>
        </p:nvSpPr>
        <p:spPr>
          <a:xfrm>
            <a:off x="1044470" y="1139698"/>
            <a:ext cx="3309781"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使用JDBC查询数据</a:t>
            </a:r>
            <a:endParaRPr lang="en-US" sz="1440" dirty="0"/>
          </a:p>
        </p:txBody>
      </p:sp>
      <p:sp>
        <p:nvSpPr>
          <p:cNvPr id="4" name="Text 2"/>
          <p:cNvSpPr/>
          <p:nvPr/>
        </p:nvSpPr>
        <p:spPr>
          <a:xfrm>
            <a:off x="1044470" y="1436283"/>
            <a:ext cx="6983753" cy="621792"/>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使用JDBC进行数据库查询时，首先需要建立与数据库的连接，然后通过执行SQL查询语句来获取数据。查询结果会被存储在ResultSet对象中，供后续操作使用。</a:t>
            </a:r>
            <a:endParaRPr lang="en-US" sz="1440" dirty="0"/>
          </a:p>
        </p:txBody>
      </p:sp>
      <p:sp>
        <p:nvSpPr>
          <p:cNvPr id="5" name="Text 3"/>
          <p:cNvSpPr/>
          <p:nvPr/>
        </p:nvSpPr>
        <p:spPr>
          <a:xfrm>
            <a:off x="1044470" y="2167659"/>
            <a:ext cx="4507439"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ResultSet对象的作用</a:t>
            </a:r>
            <a:endParaRPr lang="en-US" sz="1440" dirty="0"/>
          </a:p>
        </p:txBody>
      </p:sp>
      <p:sp>
        <p:nvSpPr>
          <p:cNvPr id="6" name="Text 4"/>
          <p:cNvSpPr/>
          <p:nvPr/>
        </p:nvSpPr>
        <p:spPr>
          <a:xfrm>
            <a:off x="1044470" y="2472298"/>
            <a:ext cx="6983753" cy="621792"/>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ResultSet对象是JDBC API中用于封装查询结果集的重要组件。它允许开发者遍历查询返回的数据行，并对每一行数据进行读取和处理，从而实现对数据库数据的访问和操作。</a:t>
            </a:r>
            <a:endParaRPr lang="en-US" sz="1440" dirty="0"/>
          </a:p>
        </p:txBody>
      </p:sp>
      <p:sp>
        <p:nvSpPr>
          <p:cNvPr id="7" name="Text 5"/>
          <p:cNvSpPr/>
          <p:nvPr/>
        </p:nvSpPr>
        <p:spPr>
          <a:xfrm>
            <a:off x="1044470" y="3203657"/>
            <a:ext cx="4861995"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指针定位与数据获取</a:t>
            </a:r>
            <a:endParaRPr lang="en-US" sz="1440" dirty="0"/>
          </a:p>
        </p:txBody>
      </p:sp>
      <p:sp>
        <p:nvSpPr>
          <p:cNvPr id="8" name="Text 6"/>
          <p:cNvSpPr/>
          <p:nvPr/>
        </p:nvSpPr>
        <p:spPr>
          <a:xfrm>
            <a:off x="1044470" y="3500098"/>
            <a:ext cx="6983753" cy="621792"/>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在ResultSet集合中，通过移动“指针”来定位到特定的数据行。开发者可以根据需要将“指针”上下移动，以获取不同位置的数据，实现对查询结果的灵活访问和处理。</a:t>
            </a:r>
            <a:endParaRPr lang="en-US" sz="144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 2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更新数据</a:t>
            </a:r>
            <a:endParaRPr lang="en-US" sz="1440" dirty="0"/>
          </a:p>
        </p:txBody>
      </p:sp>
      <p:sp>
        <p:nvSpPr>
          <p:cNvPr id="3" name="Text 1"/>
          <p:cNvSpPr/>
          <p:nvPr/>
        </p:nvSpPr>
        <p:spPr>
          <a:xfrm>
            <a:off x="886148" y="1536231"/>
            <a:ext cx="2212848" cy="384048"/>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修改图书数量功能</a:t>
            </a:r>
            <a:endParaRPr lang="en-US" sz="1440" dirty="0"/>
          </a:p>
        </p:txBody>
      </p:sp>
      <p:sp>
        <p:nvSpPr>
          <p:cNvPr id="4" name="Text 2"/>
          <p:cNvSpPr/>
          <p:nvPr/>
        </p:nvSpPr>
        <p:spPr>
          <a:xfrm>
            <a:off x="886148" y="1920279"/>
            <a:ext cx="2212848" cy="1554480"/>
          </a:xfrm>
          <a:prstGeom prst="rect">
            <a:avLst/>
          </a:prstGeom>
          <a:noFill/>
          <a:ln/>
        </p:spPr>
        <p:txBody>
          <a:bodyPr wrap="square" lIns="95250" tIns="95250" rIns="95250" bIns="95250" rtlCol="0" anchor="t">
            <a:spAutoFit/>
          </a:bodyPr>
          <a:lstStyle/>
          <a:p>
            <a:pPr marL="0" indent="0" algn="just">
              <a:lnSpc>
                <a:spcPct val="1125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在`bookinfolist.jsp`页面中，通过增加表单元素和提交按钮，允许用户直接在网页上修改图书的数量。这一步骤是实现数据更新的前端基础。</a:t>
            </a:r>
            <a:endParaRPr lang="en-US" sz="1440" dirty="0"/>
          </a:p>
        </p:txBody>
      </p:sp>
      <p:sp>
        <p:nvSpPr>
          <p:cNvPr id="5" name="Shape 3"/>
          <p:cNvSpPr/>
          <p:nvPr/>
        </p:nvSpPr>
        <p:spPr>
          <a:xfrm>
            <a:off x="886489" y="1045921"/>
            <a:ext cx="426013" cy="426013"/>
          </a:xfrm>
          <a:custGeom>
            <a:avLst/>
            <a:gdLst/>
            <a:ahLst/>
            <a:cxnLst/>
            <a:rect l="l" t="t" r="r" b="b"/>
            <a:pathLst>
              <a:path w="426013" h="426013">
                <a:moveTo>
                  <a:pt x="213006" y="0"/>
                </a:moveTo>
                <a:moveTo>
                  <a:pt x="213006" y="0"/>
                </a:moveTo>
                <a:cubicBezTo>
                  <a:pt x="330568" y="0"/>
                  <a:pt x="426013" y="95445"/>
                  <a:pt x="426013" y="213006"/>
                </a:cubicBezTo>
                <a:cubicBezTo>
                  <a:pt x="426013" y="330568"/>
                  <a:pt x="330568" y="426013"/>
                  <a:pt x="213006" y="426013"/>
                </a:cubicBezTo>
                <a:cubicBezTo>
                  <a:pt x="95445" y="426013"/>
                  <a:pt x="0" y="330568"/>
                  <a:pt x="0" y="213006"/>
                </a:cubicBezTo>
                <a:cubicBezTo>
                  <a:pt x="0" y="95445"/>
                  <a:pt x="95445" y="0"/>
                  <a:pt x="213006" y="0"/>
                </a:cubicBezTo>
                <a:close/>
              </a:path>
            </a:pathLst>
          </a:custGeom>
          <a:solidFill>
            <a:srgbClr val="005CC5"/>
          </a:solidFill>
          <a:ln/>
        </p:spPr>
      </p:sp>
      <p:sp>
        <p:nvSpPr>
          <p:cNvPr id="6" name="Text 4"/>
          <p:cNvSpPr/>
          <p:nvPr/>
        </p:nvSpPr>
        <p:spPr>
          <a:xfrm>
            <a:off x="813116" y="1076047"/>
            <a:ext cx="554470" cy="36576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7" name="Text 5"/>
          <p:cNvSpPr/>
          <p:nvPr/>
        </p:nvSpPr>
        <p:spPr>
          <a:xfrm>
            <a:off x="3502092" y="1527087"/>
            <a:ext cx="2212848" cy="384048"/>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处理表单提交</a:t>
            </a:r>
            <a:endParaRPr lang="en-US" sz="1440" dirty="0"/>
          </a:p>
        </p:txBody>
      </p:sp>
      <p:sp>
        <p:nvSpPr>
          <p:cNvPr id="8" name="Text 6"/>
          <p:cNvSpPr/>
          <p:nvPr/>
        </p:nvSpPr>
        <p:spPr>
          <a:xfrm>
            <a:off x="3502092" y="1920279"/>
            <a:ext cx="2212848" cy="1554480"/>
          </a:xfrm>
          <a:prstGeom prst="rect">
            <a:avLst/>
          </a:prstGeom>
          <a:noFill/>
          <a:ln/>
        </p:spPr>
        <p:txBody>
          <a:bodyPr wrap="square" lIns="95250" tIns="95250" rIns="95250" bIns="95250" rtlCol="0" anchor="t">
            <a:spAutoFit/>
          </a:bodyPr>
          <a:lstStyle/>
          <a:p>
            <a:pPr marL="0" indent="0" algn="just">
              <a:lnSpc>
                <a:spcPct val="1125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编写Servlet或Java代码来接收来自`bookinfolist.jsp`页面的表单提交，这些代码负责解析用户输入的新数量，并准备执行数据库更新操作。</a:t>
            </a:r>
            <a:endParaRPr lang="en-US" sz="1440" dirty="0"/>
          </a:p>
        </p:txBody>
      </p:sp>
      <p:sp>
        <p:nvSpPr>
          <p:cNvPr id="9" name="Shape 7"/>
          <p:cNvSpPr/>
          <p:nvPr/>
        </p:nvSpPr>
        <p:spPr>
          <a:xfrm>
            <a:off x="3502092" y="1045921"/>
            <a:ext cx="426013" cy="426013"/>
          </a:xfrm>
          <a:custGeom>
            <a:avLst/>
            <a:gdLst/>
            <a:ahLst/>
            <a:cxnLst/>
            <a:rect l="l" t="t" r="r" b="b"/>
            <a:pathLst>
              <a:path w="426013" h="426013">
                <a:moveTo>
                  <a:pt x="213006" y="0"/>
                </a:moveTo>
                <a:moveTo>
                  <a:pt x="213006" y="0"/>
                </a:moveTo>
                <a:cubicBezTo>
                  <a:pt x="330568" y="0"/>
                  <a:pt x="426013" y="95445"/>
                  <a:pt x="426013" y="213006"/>
                </a:cubicBezTo>
                <a:cubicBezTo>
                  <a:pt x="426013" y="330568"/>
                  <a:pt x="330568" y="426013"/>
                  <a:pt x="213006" y="426013"/>
                </a:cubicBezTo>
                <a:cubicBezTo>
                  <a:pt x="95445" y="426013"/>
                  <a:pt x="0" y="330568"/>
                  <a:pt x="0" y="213006"/>
                </a:cubicBezTo>
                <a:cubicBezTo>
                  <a:pt x="0" y="95445"/>
                  <a:pt x="95445" y="0"/>
                  <a:pt x="213006" y="0"/>
                </a:cubicBezTo>
                <a:close/>
              </a:path>
            </a:pathLst>
          </a:custGeom>
          <a:solidFill>
            <a:srgbClr val="005CC5"/>
          </a:solidFill>
          <a:ln/>
        </p:spPr>
      </p:sp>
      <p:sp>
        <p:nvSpPr>
          <p:cNvPr id="10" name="Text 8"/>
          <p:cNvSpPr/>
          <p:nvPr/>
        </p:nvSpPr>
        <p:spPr>
          <a:xfrm>
            <a:off x="3447228" y="1076047"/>
            <a:ext cx="517553" cy="36576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1" name="Text 9"/>
          <p:cNvSpPr/>
          <p:nvPr/>
        </p:nvSpPr>
        <p:spPr>
          <a:xfrm>
            <a:off x="6118036" y="1527087"/>
            <a:ext cx="2212848" cy="384048"/>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执行UPDATE语句</a:t>
            </a:r>
            <a:endParaRPr lang="en-US" sz="1440" dirty="0"/>
          </a:p>
        </p:txBody>
      </p:sp>
      <p:sp>
        <p:nvSpPr>
          <p:cNvPr id="12" name="Text 10"/>
          <p:cNvSpPr/>
          <p:nvPr/>
        </p:nvSpPr>
        <p:spPr>
          <a:xfrm>
            <a:off x="6118036" y="1920279"/>
            <a:ext cx="2212848" cy="1828800"/>
          </a:xfrm>
          <a:prstGeom prst="rect">
            <a:avLst/>
          </a:prstGeom>
          <a:noFill/>
          <a:ln/>
        </p:spPr>
        <p:txBody>
          <a:bodyPr wrap="square" lIns="95250" tIns="95250" rIns="95250" bIns="95250" rtlCol="0" anchor="t">
            <a:spAutoFit/>
          </a:bodyPr>
          <a:lstStyle/>
          <a:p>
            <a:pPr marL="0" indent="0" algn="just">
              <a:lnSpc>
                <a:spcPct val="1125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使用JDBC执行UPDATE语句，根据用户提交的新数量更新数据库中的记录。这一步是整个数据更新流程的核心，确保了数据库中信息的准确性和实时性。</a:t>
            </a:r>
            <a:endParaRPr lang="en-US" sz="1440" dirty="0"/>
          </a:p>
        </p:txBody>
      </p:sp>
      <p:sp>
        <p:nvSpPr>
          <p:cNvPr id="13" name="Shape 11"/>
          <p:cNvSpPr/>
          <p:nvPr/>
        </p:nvSpPr>
        <p:spPr>
          <a:xfrm>
            <a:off x="6118036" y="1045921"/>
            <a:ext cx="426013" cy="426013"/>
          </a:xfrm>
          <a:custGeom>
            <a:avLst/>
            <a:gdLst/>
            <a:ahLst/>
            <a:cxnLst/>
            <a:rect l="l" t="t" r="r" b="b"/>
            <a:pathLst>
              <a:path w="426013" h="426013">
                <a:moveTo>
                  <a:pt x="213006" y="0"/>
                </a:moveTo>
                <a:moveTo>
                  <a:pt x="213006" y="0"/>
                </a:moveTo>
                <a:cubicBezTo>
                  <a:pt x="330568" y="0"/>
                  <a:pt x="426013" y="95445"/>
                  <a:pt x="426013" y="213006"/>
                </a:cubicBezTo>
                <a:cubicBezTo>
                  <a:pt x="426013" y="330568"/>
                  <a:pt x="330568" y="426013"/>
                  <a:pt x="213006" y="426013"/>
                </a:cubicBezTo>
                <a:cubicBezTo>
                  <a:pt x="95445" y="426013"/>
                  <a:pt x="0" y="330568"/>
                  <a:pt x="0" y="213006"/>
                </a:cubicBezTo>
                <a:cubicBezTo>
                  <a:pt x="0" y="95445"/>
                  <a:pt x="95445" y="0"/>
                  <a:pt x="213006" y="0"/>
                </a:cubicBezTo>
                <a:close/>
              </a:path>
            </a:pathLst>
          </a:custGeom>
          <a:solidFill>
            <a:srgbClr val="005CC5"/>
          </a:solidFill>
          <a:ln/>
        </p:spPr>
      </p:sp>
      <p:sp>
        <p:nvSpPr>
          <p:cNvPr id="14" name="Text 12"/>
          <p:cNvSpPr/>
          <p:nvPr/>
        </p:nvSpPr>
        <p:spPr>
          <a:xfrm>
            <a:off x="6090604" y="1076047"/>
            <a:ext cx="479885" cy="36576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 2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删除数据</a:t>
            </a:r>
            <a:endParaRPr lang="en-US" sz="1440" dirty="0"/>
          </a:p>
        </p:txBody>
      </p:sp>
      <p:sp>
        <p:nvSpPr>
          <p:cNvPr id="3" name="Text 1"/>
          <p:cNvSpPr/>
          <p:nvPr/>
        </p:nvSpPr>
        <p:spPr>
          <a:xfrm>
            <a:off x="2743200" y="1025863"/>
            <a:ext cx="3657600" cy="448056"/>
          </a:xfrm>
          <a:prstGeom prst="rect">
            <a:avLst/>
          </a:prstGeom>
          <a:noFill/>
          <a:ln/>
        </p:spPr>
        <p:txBody>
          <a:bodyPr wrap="square" lIns="95250" tIns="95250" rIns="95250" bIns="95250" rtlCol="0" anchor="ctr">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加载数据库驱动并建立连接</a:t>
            </a:r>
            <a:endParaRPr lang="en-US" sz="1440" dirty="0"/>
          </a:p>
        </p:txBody>
      </p:sp>
      <p:sp>
        <p:nvSpPr>
          <p:cNvPr id="4" name="Text 2"/>
          <p:cNvSpPr/>
          <p:nvPr/>
        </p:nvSpPr>
        <p:spPr>
          <a:xfrm>
            <a:off x="2743200" y="1368172"/>
            <a:ext cx="365760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在Java Web项目中使用JDBC删除数据的第一步是加载数据库驱动并建立连接，这是进行后续操作的基础。</a:t>
            </a:r>
            <a:endParaRPr lang="en-US" sz="1440" dirty="0"/>
          </a:p>
        </p:txBody>
      </p:sp>
      <p:sp>
        <p:nvSpPr>
          <p:cNvPr id="5" name="Text 3"/>
          <p:cNvSpPr/>
          <p:nvPr/>
        </p:nvSpPr>
        <p:spPr>
          <a:xfrm>
            <a:off x="522708" y="2567541"/>
            <a:ext cx="3657600" cy="448056"/>
          </a:xfrm>
          <a:prstGeom prst="rect">
            <a:avLst/>
          </a:prstGeom>
          <a:noFill/>
          <a:ln/>
        </p:spPr>
        <p:txBody>
          <a:bodyPr wrap="square" lIns="95250" tIns="95250" rIns="95250" bIns="95250" rtlCol="0" anchor="ctr">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创建PreparedStatement对象</a:t>
            </a:r>
            <a:endParaRPr lang="en-US" sz="1440" dirty="0"/>
          </a:p>
        </p:txBody>
      </p:sp>
      <p:sp>
        <p:nvSpPr>
          <p:cNvPr id="6" name="Text 4"/>
          <p:cNvSpPr/>
          <p:nvPr/>
        </p:nvSpPr>
        <p:spPr>
          <a:xfrm>
            <a:off x="522708" y="2899468"/>
            <a:ext cx="365760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通过传入带有占位符的DELETE SQL语句，可以创建一个PreparedStatement对象，为后续的数据删除操作做准备。</a:t>
            </a:r>
            <a:endParaRPr lang="en-US" sz="1440" dirty="0"/>
          </a:p>
        </p:txBody>
      </p:sp>
      <p:sp>
        <p:nvSpPr>
          <p:cNvPr id="7" name="Text 5"/>
          <p:cNvSpPr/>
          <p:nvPr/>
        </p:nvSpPr>
        <p:spPr>
          <a:xfrm>
            <a:off x="4963692" y="2567541"/>
            <a:ext cx="3657600" cy="448056"/>
          </a:xfrm>
          <a:prstGeom prst="rect">
            <a:avLst/>
          </a:prstGeom>
          <a:noFill/>
          <a:ln/>
        </p:spPr>
        <p:txBody>
          <a:bodyPr wrap="square" lIns="95250" tIns="95250" rIns="95250" bIns="95250" rtlCol="0" anchor="ctr">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执行删除操作</a:t>
            </a:r>
            <a:endParaRPr lang="en-US" sz="1440" dirty="0"/>
          </a:p>
        </p:txBody>
      </p:sp>
      <p:sp>
        <p:nvSpPr>
          <p:cNvPr id="8" name="Text 6"/>
          <p:cNvSpPr/>
          <p:nvPr/>
        </p:nvSpPr>
        <p:spPr>
          <a:xfrm>
            <a:off x="4963692" y="2899468"/>
            <a:ext cx="3657600" cy="621792"/>
          </a:xfrm>
          <a:prstGeom prst="rect">
            <a:avLst/>
          </a:prstGeom>
          <a:noFill/>
          <a:ln/>
        </p:spPr>
        <p:txBody>
          <a:bodyPr wrap="square" lIns="95250" tIns="95250" rIns="95250" bIns="95250" rtlCol="0" anchor="t">
            <a:spAutoFit/>
          </a:bodyPr>
          <a:lstStyle/>
          <a:p>
            <a:pPr marL="0" indent="0" algn="just">
              <a:lnSpc>
                <a:spcPct val="100000"/>
              </a:lnSpc>
              <a:buNone/>
            </a:pPr>
            <a:r>
              <a:rPr lang="en-US" sz="1152" dirty="0">
                <a:solidFill>
                  <a:srgbClr val="000000"/>
                </a:solidFill>
                <a:latin typeface="Microsoft Yahei" pitchFamily="34" charset="0"/>
                <a:ea typeface="Microsoft Yahei" pitchFamily="34" charset="-122"/>
                <a:cs typeface="Microsoft Yahei" pitchFamily="34" charset="-120"/>
              </a:rPr>
              <a:t>设置好占位符的值后，可以通过调用executeUpdate方法来执行删除操作，从而实现数据的删除。</a:t>
            </a:r>
            <a:endParaRPr lang="en-US" sz="144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 2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批处理</a:t>
            </a:r>
            <a:endParaRPr lang="en-US" sz="1440" dirty="0"/>
          </a:p>
        </p:txBody>
      </p:sp>
      <p:sp>
        <p:nvSpPr>
          <p:cNvPr id="3" name="Shape 1"/>
          <p:cNvSpPr/>
          <p:nvPr/>
        </p:nvSpPr>
        <p:spPr>
          <a:xfrm>
            <a:off x="1112874" y="1554776"/>
            <a:ext cx="182880" cy="182880"/>
          </a:xfrm>
          <a:custGeom>
            <a:avLst/>
            <a:gdLst/>
            <a:ahLst/>
            <a:cxnLst/>
            <a:rect l="l" t="t" r="r" b="b"/>
            <a:pathLst>
              <a:path w="182880" h="182880">
                <a:moveTo>
                  <a:pt x="91440" y="0"/>
                </a:moveTo>
                <a:moveTo>
                  <a:pt x="91440" y="0"/>
                </a:moveTo>
                <a:cubicBezTo>
                  <a:pt x="141907" y="0"/>
                  <a:pt x="182880" y="40973"/>
                  <a:pt x="182880" y="91440"/>
                </a:cubicBezTo>
                <a:cubicBezTo>
                  <a:pt x="182880" y="141907"/>
                  <a:pt x="141907" y="182880"/>
                  <a:pt x="91440" y="182880"/>
                </a:cubicBezTo>
                <a:cubicBezTo>
                  <a:pt x="40973" y="182880"/>
                  <a:pt x="0" y="141907"/>
                  <a:pt x="0" y="91440"/>
                </a:cubicBezTo>
                <a:cubicBezTo>
                  <a:pt x="0" y="40973"/>
                  <a:pt x="40973" y="0"/>
                  <a:pt x="91440" y="0"/>
                </a:cubicBezTo>
                <a:close/>
              </a:path>
            </a:pathLst>
          </a:custGeom>
          <a:solidFill>
            <a:srgbClr val="005CC5">
              <a:alpha val="40000"/>
            </a:srgbClr>
          </a:solidFill>
          <a:ln/>
        </p:spPr>
      </p:sp>
      <p:sp>
        <p:nvSpPr>
          <p:cNvPr id="4" name="Text 2"/>
          <p:cNvSpPr/>
          <p:nvPr/>
        </p:nvSpPr>
        <p:spPr>
          <a:xfrm>
            <a:off x="626569" y="1143296"/>
            <a:ext cx="972611" cy="73152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4320" b="1" dirty="0">
                <a:solidFill>
                  <a:srgbClr val="005CC5"/>
                </a:solidFill>
                <a:latin typeface="Microsoft Yahei" pitchFamily="34" charset="0"/>
                <a:ea typeface="Microsoft Yahei" pitchFamily="34" charset="-122"/>
                <a:cs typeface="Microsoft Yahei" pitchFamily="34" charset="-120"/>
              </a:rPr>
              <a:t>01</a:t>
            </a:r>
            <a:endParaRPr lang="en-US" sz="1440" dirty="0"/>
          </a:p>
        </p:txBody>
      </p:sp>
      <p:sp>
        <p:nvSpPr>
          <p:cNvPr id="5" name="Shape 3"/>
          <p:cNvSpPr/>
          <p:nvPr/>
        </p:nvSpPr>
        <p:spPr>
          <a:xfrm>
            <a:off x="3945776" y="1554776"/>
            <a:ext cx="182880" cy="182880"/>
          </a:xfrm>
          <a:custGeom>
            <a:avLst/>
            <a:gdLst/>
            <a:ahLst/>
            <a:cxnLst/>
            <a:rect l="l" t="t" r="r" b="b"/>
            <a:pathLst>
              <a:path w="182880" h="182880">
                <a:moveTo>
                  <a:pt x="91440" y="0"/>
                </a:moveTo>
                <a:moveTo>
                  <a:pt x="91440" y="0"/>
                </a:moveTo>
                <a:cubicBezTo>
                  <a:pt x="141907" y="0"/>
                  <a:pt x="182880" y="40973"/>
                  <a:pt x="182880" y="91440"/>
                </a:cubicBezTo>
                <a:cubicBezTo>
                  <a:pt x="182880" y="141907"/>
                  <a:pt x="141907" y="182880"/>
                  <a:pt x="91440" y="182880"/>
                </a:cubicBezTo>
                <a:cubicBezTo>
                  <a:pt x="40973" y="182880"/>
                  <a:pt x="0" y="141907"/>
                  <a:pt x="0" y="91440"/>
                </a:cubicBezTo>
                <a:cubicBezTo>
                  <a:pt x="0" y="40973"/>
                  <a:pt x="40973" y="0"/>
                  <a:pt x="91440" y="0"/>
                </a:cubicBezTo>
                <a:close/>
              </a:path>
            </a:pathLst>
          </a:custGeom>
          <a:solidFill>
            <a:srgbClr val="005CC5">
              <a:alpha val="40000"/>
            </a:srgbClr>
          </a:solidFill>
          <a:ln/>
        </p:spPr>
      </p:sp>
      <p:sp>
        <p:nvSpPr>
          <p:cNvPr id="6" name="Text 4"/>
          <p:cNvSpPr/>
          <p:nvPr/>
        </p:nvSpPr>
        <p:spPr>
          <a:xfrm>
            <a:off x="3356765" y="1143296"/>
            <a:ext cx="972611" cy="73152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4320" b="1" dirty="0">
                <a:solidFill>
                  <a:srgbClr val="005CC5"/>
                </a:solidFill>
                <a:latin typeface="Microsoft Yahei" pitchFamily="34" charset="0"/>
                <a:ea typeface="Microsoft Yahei" pitchFamily="34" charset="-122"/>
                <a:cs typeface="Microsoft Yahei" pitchFamily="34" charset="-120"/>
              </a:rPr>
              <a:t>02</a:t>
            </a:r>
            <a:endParaRPr lang="en-US" sz="1440" dirty="0"/>
          </a:p>
        </p:txBody>
      </p:sp>
      <p:sp>
        <p:nvSpPr>
          <p:cNvPr id="7" name="Shape 5"/>
          <p:cNvSpPr/>
          <p:nvPr/>
        </p:nvSpPr>
        <p:spPr>
          <a:xfrm>
            <a:off x="6684075" y="1554776"/>
            <a:ext cx="182880" cy="182880"/>
          </a:xfrm>
          <a:custGeom>
            <a:avLst/>
            <a:gdLst/>
            <a:ahLst/>
            <a:cxnLst/>
            <a:rect l="l" t="t" r="r" b="b"/>
            <a:pathLst>
              <a:path w="182880" h="182880">
                <a:moveTo>
                  <a:pt x="91440" y="0"/>
                </a:moveTo>
                <a:moveTo>
                  <a:pt x="91440" y="0"/>
                </a:moveTo>
                <a:cubicBezTo>
                  <a:pt x="141907" y="0"/>
                  <a:pt x="182880" y="40973"/>
                  <a:pt x="182880" y="91440"/>
                </a:cubicBezTo>
                <a:cubicBezTo>
                  <a:pt x="182880" y="141907"/>
                  <a:pt x="141907" y="182880"/>
                  <a:pt x="91440" y="182880"/>
                </a:cubicBezTo>
                <a:cubicBezTo>
                  <a:pt x="40973" y="182880"/>
                  <a:pt x="0" y="141907"/>
                  <a:pt x="0" y="91440"/>
                </a:cubicBezTo>
                <a:cubicBezTo>
                  <a:pt x="0" y="40973"/>
                  <a:pt x="40973" y="0"/>
                  <a:pt x="91440" y="0"/>
                </a:cubicBezTo>
                <a:close/>
              </a:path>
            </a:pathLst>
          </a:custGeom>
          <a:solidFill>
            <a:srgbClr val="005CC5">
              <a:alpha val="40000"/>
            </a:srgbClr>
          </a:solidFill>
          <a:ln/>
        </p:spPr>
      </p:sp>
      <p:sp>
        <p:nvSpPr>
          <p:cNvPr id="8" name="Text 6"/>
          <p:cNvSpPr/>
          <p:nvPr/>
        </p:nvSpPr>
        <p:spPr>
          <a:xfrm>
            <a:off x="6086961" y="1143296"/>
            <a:ext cx="972611" cy="73152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4320" b="1" dirty="0">
                <a:solidFill>
                  <a:srgbClr val="005CC5"/>
                </a:solidFill>
                <a:latin typeface="Microsoft Yahei" pitchFamily="34" charset="0"/>
                <a:ea typeface="Microsoft Yahei" pitchFamily="34" charset="-122"/>
                <a:cs typeface="Microsoft Yahei" pitchFamily="34" charset="-120"/>
              </a:rPr>
              <a:t>03</a:t>
            </a:r>
            <a:endParaRPr lang="en-US" sz="1440" dirty="0"/>
          </a:p>
        </p:txBody>
      </p:sp>
      <p:sp>
        <p:nvSpPr>
          <p:cNvPr id="9" name="Text 7"/>
          <p:cNvSpPr/>
          <p:nvPr/>
        </p:nvSpPr>
        <p:spPr>
          <a:xfrm>
            <a:off x="626569" y="1771850"/>
            <a:ext cx="2430470"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添加批处理命令</a:t>
            </a:r>
            <a:endParaRPr lang="en-US" sz="1440" dirty="0"/>
          </a:p>
        </p:txBody>
      </p:sp>
      <p:sp>
        <p:nvSpPr>
          <p:cNvPr id="10" name="Text 8"/>
          <p:cNvSpPr/>
          <p:nvPr/>
        </p:nvSpPr>
        <p:spPr>
          <a:xfrm>
            <a:off x="626569" y="2073602"/>
            <a:ext cx="2430470" cy="1719072"/>
          </a:xfrm>
          <a:prstGeom prst="rect">
            <a:avLst/>
          </a:prstGeom>
          <a:noFill/>
          <a:ln/>
        </p:spPr>
        <p:txBody>
          <a:bodyPr wrap="square" lIns="95250" tIns="95250" rIns="95250" bIns="95250" rtlCol="0" anchor="t">
            <a:spAutoFit/>
          </a:bodyPr>
          <a:lstStyle/>
          <a:p>
            <a:pPr marL="0" indent="0" algn="just">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在JDBC中，通过Statement接口的addBatch(String sql)方法可以将SQL语句添加到当前命令列表中。这一过程允许开发者将多条SQL语句批量处理，提高数据库操作的效率和性能。</a:t>
            </a:r>
            <a:endParaRPr lang="en-US" sz="1440" dirty="0"/>
          </a:p>
        </p:txBody>
      </p:sp>
      <p:sp>
        <p:nvSpPr>
          <p:cNvPr id="11" name="Text 9"/>
          <p:cNvSpPr/>
          <p:nvPr/>
        </p:nvSpPr>
        <p:spPr>
          <a:xfrm>
            <a:off x="3356765" y="1771850"/>
            <a:ext cx="2430470"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清空批处理命令</a:t>
            </a:r>
            <a:endParaRPr lang="en-US" sz="1440" dirty="0"/>
          </a:p>
        </p:txBody>
      </p:sp>
      <p:sp>
        <p:nvSpPr>
          <p:cNvPr id="12" name="Text 10"/>
          <p:cNvSpPr/>
          <p:nvPr/>
        </p:nvSpPr>
        <p:spPr>
          <a:xfrm>
            <a:off x="3356765" y="2073602"/>
            <a:ext cx="2430470" cy="1463040"/>
          </a:xfrm>
          <a:prstGeom prst="rect">
            <a:avLst/>
          </a:prstGeom>
          <a:noFill/>
          <a:ln/>
        </p:spPr>
        <p:txBody>
          <a:bodyPr wrap="square" lIns="95250" tIns="95250" rIns="95250" bIns="95250" rtlCol="0" anchor="t">
            <a:spAutoFit/>
          </a:bodyPr>
          <a:lstStyle/>
          <a:p>
            <a:pPr marL="0" indent="0" algn="just">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使用clearBatch()方法可以清空Statement对象中的命令列表。此功能在需要重新构建或修改批处理命令时非常有用，确保了命令列表的准确性和有效性。</a:t>
            </a:r>
            <a:endParaRPr lang="en-US" sz="1440" dirty="0"/>
          </a:p>
        </p:txBody>
      </p:sp>
      <p:sp>
        <p:nvSpPr>
          <p:cNvPr id="13" name="Text 11"/>
          <p:cNvSpPr/>
          <p:nvPr/>
        </p:nvSpPr>
        <p:spPr>
          <a:xfrm>
            <a:off x="6086961" y="1771850"/>
            <a:ext cx="2430470"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执行批处理命令</a:t>
            </a:r>
            <a:endParaRPr lang="en-US" sz="1440" dirty="0"/>
          </a:p>
        </p:txBody>
      </p:sp>
      <p:sp>
        <p:nvSpPr>
          <p:cNvPr id="14" name="Text 12"/>
          <p:cNvSpPr/>
          <p:nvPr/>
        </p:nvSpPr>
        <p:spPr>
          <a:xfrm>
            <a:off x="6086961" y="2073602"/>
            <a:ext cx="2430470" cy="1719072"/>
          </a:xfrm>
          <a:prstGeom prst="rect">
            <a:avLst/>
          </a:prstGeom>
          <a:noFill/>
          <a:ln/>
        </p:spPr>
        <p:txBody>
          <a:bodyPr wrap="square" lIns="95250" tIns="95250" rIns="95250" bIns="95250" rtlCol="0" anchor="t">
            <a:spAutoFit/>
          </a:bodyPr>
          <a:lstStyle/>
          <a:p>
            <a:pPr marL="0" indent="0" algn="just">
              <a:lnSpc>
                <a:spcPct val="1008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executeBatch()方法用于将一批SQL命令提交给数据库执行，并返回一个包含每条命令更新计数的数组。这允许开发者一次性执行多个数据库操作，同时获取每个操作的结果，优化了数据处理流程。</a:t>
            </a:r>
            <a:endParaRPr lang="en-US" sz="144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Slide 2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调用存储过程</a:t>
            </a:r>
            <a:endParaRPr lang="en-US" sz="1440" dirty="0"/>
          </a:p>
        </p:txBody>
      </p:sp>
      <p:pic>
        <p:nvPicPr>
          <p:cNvPr id="3" name="Image 0" descr="https://sgw-dx.xf-yun.com/api/v1/sparkdesk/_1735544295341195f99f16740420b8bac727d24f44220.jpg?authorization=c2ltcGxlLWp3dCBhaz1zcGFya2Rlc2s4MDAwMDAwMDAwMDE7ZXhwPTMzMTIzNDQyOTU7YWxnbz1obWFjLXNoYTI1NjtzaWc9ZlVhNlpPSTF2TTRrNEZqZEN2UjJ1bGhyaWl5REJMa2xqUUdTaDFWd1NyWT0=&amp;x_location=7YfmxI7B7uKO7jlRxIftd60Zg5D="/>
          <p:cNvPicPr>
            <a:picLocks noChangeAspect="1"/>
          </p:cNvPicPr>
          <p:nvPr/>
        </p:nvPicPr>
        <p:blipFill>
          <a:blip r:embed="rId4"/>
          <a:stretch>
            <a:fillRect/>
          </a:stretch>
        </p:blipFill>
        <p:spPr>
          <a:xfrm>
            <a:off x="445242" y="1227435"/>
            <a:ext cx="2831634" cy="2831634"/>
          </a:xfrm>
          <a:prstGeom prst="rect">
            <a:avLst/>
          </a:prstGeom>
        </p:spPr>
      </p:pic>
      <p:sp>
        <p:nvSpPr>
          <p:cNvPr id="4" name="Text 1"/>
          <p:cNvSpPr/>
          <p:nvPr/>
        </p:nvSpPr>
        <p:spPr>
          <a:xfrm>
            <a:off x="3485040" y="1130659"/>
            <a:ext cx="3309781"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创建CallableStatement对象</a:t>
            </a:r>
            <a:endParaRPr lang="en-US" sz="1440" dirty="0"/>
          </a:p>
        </p:txBody>
      </p:sp>
      <p:sp>
        <p:nvSpPr>
          <p:cNvPr id="5" name="Text 2"/>
          <p:cNvSpPr/>
          <p:nvPr/>
        </p:nvSpPr>
        <p:spPr>
          <a:xfrm>
            <a:off x="3485040" y="1427243"/>
            <a:ext cx="5212080" cy="621792"/>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使用`Connection`对象的`prepareCall()`方法来准备一个专门用于执行存储过程的`CallableStatement`对象，这是调用存储过程的第一步。</a:t>
            </a:r>
            <a:endParaRPr lang="en-US" sz="1440" dirty="0"/>
          </a:p>
        </p:txBody>
      </p:sp>
      <p:sp>
        <p:nvSpPr>
          <p:cNvPr id="6" name="Text 3"/>
          <p:cNvSpPr/>
          <p:nvPr/>
        </p:nvSpPr>
        <p:spPr>
          <a:xfrm>
            <a:off x="3485040" y="2158619"/>
            <a:ext cx="4507439"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设置存储过程参数</a:t>
            </a:r>
            <a:endParaRPr lang="en-US" sz="1440" dirty="0"/>
          </a:p>
        </p:txBody>
      </p:sp>
      <p:sp>
        <p:nvSpPr>
          <p:cNvPr id="7" name="Text 4"/>
          <p:cNvSpPr/>
          <p:nvPr/>
        </p:nvSpPr>
        <p:spPr>
          <a:xfrm>
            <a:off x="3485040" y="2463259"/>
            <a:ext cx="5212080" cy="621792"/>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如果存储过程需要参数，可以通过`CallableStatement`对象的`setXXX()`方法来设置这些参数，确保存储过程能够正确执行。</a:t>
            </a:r>
            <a:endParaRPr lang="en-US" sz="1440" dirty="0"/>
          </a:p>
        </p:txBody>
      </p:sp>
      <p:sp>
        <p:nvSpPr>
          <p:cNvPr id="8" name="Text 5"/>
          <p:cNvSpPr/>
          <p:nvPr/>
        </p:nvSpPr>
        <p:spPr>
          <a:xfrm>
            <a:off x="3485040" y="3194618"/>
            <a:ext cx="4861995"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执行并处理结果集</a:t>
            </a:r>
            <a:endParaRPr lang="en-US" sz="1440" dirty="0"/>
          </a:p>
        </p:txBody>
      </p:sp>
      <p:sp>
        <p:nvSpPr>
          <p:cNvPr id="9" name="Text 6"/>
          <p:cNvSpPr/>
          <p:nvPr/>
        </p:nvSpPr>
        <p:spPr>
          <a:xfrm>
            <a:off x="3485040" y="3491058"/>
            <a:ext cx="5213718" cy="621792"/>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通过调用`CallableStatement`对象的`executeQuery()`或`executeUpdate()`方法来执行存储过程，并根据返回的结果集进行相应的处理。</a:t>
            </a:r>
            <a:endParaRPr lang="en-US" sz="144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课程目标</a:t>
            </a:r>
            <a:endParaRPr lang="en-US" sz="144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Slide 3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08</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事务处理</a:t>
            </a:r>
            <a:endParaRPr lang="en-US" sz="144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name="Slide 3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事务的概念</a:t>
            </a:r>
            <a:endParaRPr lang="en-US" sz="1440" dirty="0"/>
          </a:p>
        </p:txBody>
      </p:sp>
      <p:pic>
        <p:nvPicPr>
          <p:cNvPr id="3" name="Image 0" descr="https://sgw-dx.xf-yun.com/api/v1/sparkdesk/_17355442857087f66e2288f0a458aaf1436794c010626.jpg?authorization=c2ltcGxlLWp3dCBhaz1zcGFya2Rlc2s4MDAwMDAwMDAwMDE7ZXhwPTMzMTIzNDQyODU7YWxnbz1obWFjLXNoYTI1NjtzaWc9cjFIL1JvY1lFc0ozV2tjdEJIMXZqVlpzUjlQQWZPM1JMaXdBbUpKUHZlQT0=&amp;x_location=7YfmxI7B7uKO7jlRxIftd60Zg5D="/>
          <p:cNvPicPr>
            <a:picLocks noChangeAspect="1"/>
          </p:cNvPicPr>
          <p:nvPr/>
        </p:nvPicPr>
        <p:blipFill>
          <a:blip r:embed="rId4"/>
          <a:stretch>
            <a:fillRect/>
          </a:stretch>
        </p:blipFill>
        <p:spPr>
          <a:xfrm>
            <a:off x="445242" y="1227435"/>
            <a:ext cx="2831634" cy="2831634"/>
          </a:xfrm>
          <a:prstGeom prst="rect">
            <a:avLst/>
          </a:prstGeom>
        </p:spPr>
      </p:pic>
      <p:sp>
        <p:nvSpPr>
          <p:cNvPr id="4" name="Text 1"/>
          <p:cNvSpPr/>
          <p:nvPr/>
        </p:nvSpPr>
        <p:spPr>
          <a:xfrm>
            <a:off x="3485040" y="1130659"/>
            <a:ext cx="3309781"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事务的定义</a:t>
            </a:r>
            <a:endParaRPr lang="en-US" sz="1440" dirty="0"/>
          </a:p>
        </p:txBody>
      </p:sp>
      <p:sp>
        <p:nvSpPr>
          <p:cNvPr id="5" name="Text 2"/>
          <p:cNvSpPr/>
          <p:nvPr/>
        </p:nvSpPr>
        <p:spPr>
          <a:xfrm>
            <a:off x="3485040" y="1427243"/>
            <a:ext cx="5212080" cy="621792"/>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事务是数据库操作中的一个重要概念，它指的是一组要么全部成功，要么全部失败的操作。这种机制确保了数据的一致性和完整性。</a:t>
            </a:r>
            <a:endParaRPr lang="en-US" sz="1440" dirty="0"/>
          </a:p>
        </p:txBody>
      </p:sp>
      <p:sp>
        <p:nvSpPr>
          <p:cNvPr id="6" name="Text 3"/>
          <p:cNvSpPr/>
          <p:nvPr/>
        </p:nvSpPr>
        <p:spPr>
          <a:xfrm>
            <a:off x="3485040" y="2158619"/>
            <a:ext cx="4507439"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事务的提交与回滚</a:t>
            </a:r>
            <a:endParaRPr lang="en-US" sz="1440" dirty="0"/>
          </a:p>
        </p:txBody>
      </p:sp>
      <p:sp>
        <p:nvSpPr>
          <p:cNvPr id="7" name="Text 4"/>
          <p:cNvSpPr/>
          <p:nvPr/>
        </p:nvSpPr>
        <p:spPr>
          <a:xfrm>
            <a:off x="3485040" y="2463259"/>
            <a:ext cx="521208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在JDBC中，通过调用Connection对象的commit()方法可以提交事务，使所有更改永久保存到数据库中；而调用rollback()方法则可以回滚事务，撤销自上次提交或回滚以来的所有更改。</a:t>
            </a:r>
            <a:endParaRPr lang="en-US" sz="1440" dirty="0"/>
          </a:p>
        </p:txBody>
      </p:sp>
      <p:sp>
        <p:nvSpPr>
          <p:cNvPr id="8" name="Text 5"/>
          <p:cNvSpPr/>
          <p:nvPr/>
        </p:nvSpPr>
        <p:spPr>
          <a:xfrm>
            <a:off x="3485040" y="3194618"/>
            <a:ext cx="4861995" cy="484632"/>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584" b="1" dirty="0">
                <a:solidFill>
                  <a:srgbClr val="005CC5"/>
                </a:solidFill>
                <a:latin typeface="Microsoft Yahei" pitchFamily="34" charset="0"/>
                <a:ea typeface="Microsoft Yahei" pitchFamily="34" charset="-122"/>
                <a:cs typeface="Microsoft Yahei" pitchFamily="34" charset="-120"/>
              </a:rPr>
              <a:t>自动提交模式</a:t>
            </a:r>
            <a:endParaRPr lang="en-US" sz="1440" dirty="0"/>
          </a:p>
        </p:txBody>
      </p:sp>
      <p:sp>
        <p:nvSpPr>
          <p:cNvPr id="9" name="Text 6"/>
          <p:cNvSpPr/>
          <p:nvPr/>
        </p:nvSpPr>
        <p:spPr>
          <a:xfrm>
            <a:off x="3485040" y="3491058"/>
            <a:ext cx="5213718"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还可以设置自动提交模式（autoCommit），当设置为true时，每个SQL语句执行后都会自动提交；设置为false时，需要手动调用commit()方法来提交事务。</a:t>
            </a:r>
            <a:endParaRPr lang="en-US" sz="144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name="Slide 3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JDBC的事务支持</a:t>
            </a:r>
            <a:endParaRPr lang="en-US" sz="1440" dirty="0"/>
          </a:p>
        </p:txBody>
      </p:sp>
      <p:pic>
        <p:nvPicPr>
          <p:cNvPr id="3" name="Image 0" descr="https://sgw-dx.xf-yun.com/api/v1/sparkdesk/_1735544306211fb27d388228c4de99d96b6ecdfe013fe.jpg?authorization=c2ltcGxlLWp3dCBhaz1zcGFya2Rlc2s4MDAwMDAwMDAwMDE7ZXhwPTMzMTIzNDQzMDY7YWxnbz1obWFjLXNoYTI1NjtzaWc9cytJTXpUcDY0SERsMTUzNFY4TjR5K3hpNU1PYTZnZnl6eW5zRDZCWmErcz0=&amp;x_location=7YfmxI7B7uKO7jlRxIftd60Zg5D="/>
          <p:cNvPicPr>
            <a:picLocks noChangeAspect="1"/>
          </p:cNvPicPr>
          <p:nvPr/>
        </p:nvPicPr>
        <p:blipFill>
          <a:blip r:embed="rId4"/>
          <a:srcRect/>
          <a:stretch/>
        </p:blipFill>
        <p:spPr>
          <a:xfrm>
            <a:off x="491130" y="3438918"/>
            <a:ext cx="2516140" cy="1415329"/>
          </a:xfrm>
          <a:prstGeom prst="rect">
            <a:avLst/>
          </a:prstGeom>
        </p:spPr>
      </p:pic>
      <p:sp>
        <p:nvSpPr>
          <p:cNvPr id="4" name="Text 1"/>
          <p:cNvSpPr/>
          <p:nvPr/>
        </p:nvSpPr>
        <p:spPr>
          <a:xfrm>
            <a:off x="455940" y="954523"/>
            <a:ext cx="2614983"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提交事务</a:t>
            </a:r>
            <a:endParaRPr lang="en-US" sz="1440" dirty="0"/>
          </a:p>
        </p:txBody>
      </p:sp>
      <p:sp>
        <p:nvSpPr>
          <p:cNvPr id="5" name="Text 2"/>
          <p:cNvSpPr/>
          <p:nvPr/>
        </p:nvSpPr>
        <p:spPr>
          <a:xfrm>
            <a:off x="3247889" y="1500390"/>
            <a:ext cx="2614983"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使用`rollback()`方法可以回滚事务，撤销自上次提交以来的所有更改。如果指定了保存点（Savepoint），还可以针对该保存点之后的更改进行回滚。</a:t>
            </a:r>
            <a:endParaRPr lang="en-US" sz="1440" dirty="0"/>
          </a:p>
        </p:txBody>
      </p:sp>
      <p:pic>
        <p:nvPicPr>
          <p:cNvPr id="6" name="Image 1" descr="https://sgw-dx.xf-yun.com/api/v1/sparkdesk/_1735544308913c42583bb71fe47b09d8083508d2786a1.jpg?authorization=c2ltcGxlLWp3dCBhaz1zcGFya2Rlc2s4MDAwMDAwMDAwMDE7ZXhwPTMzMTIzNDQzMDg7YWxnbz1obWFjLXNoYTI1NjtzaWc9czhCSTFOdytUdGlzSWFrR2svdjdxL2FRNFdFdnltOFhHZTJGdDNzWWdwQT0=&amp;x_location=7YfmxI7B7uKO7jlRxIftd60Zg5D="/>
          <p:cNvPicPr>
            <a:picLocks noChangeAspect="1"/>
          </p:cNvPicPr>
          <p:nvPr/>
        </p:nvPicPr>
        <p:blipFill>
          <a:blip r:embed="rId5"/>
          <a:srcRect l="154" r="154"/>
          <a:stretch/>
        </p:blipFill>
        <p:spPr>
          <a:xfrm>
            <a:off x="3349121" y="3438918"/>
            <a:ext cx="2516140" cy="1415329"/>
          </a:xfrm>
          <a:prstGeom prst="rect">
            <a:avLst/>
          </a:prstGeom>
        </p:spPr>
      </p:pic>
      <p:sp>
        <p:nvSpPr>
          <p:cNvPr id="7" name="Text 3"/>
          <p:cNvSpPr/>
          <p:nvPr/>
        </p:nvSpPr>
        <p:spPr>
          <a:xfrm>
            <a:off x="3247889" y="954523"/>
            <a:ext cx="2614983"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回滚事务</a:t>
            </a:r>
            <a:endParaRPr lang="en-US" sz="1440" dirty="0"/>
          </a:p>
        </p:txBody>
      </p:sp>
      <p:sp>
        <p:nvSpPr>
          <p:cNvPr id="8" name="Text 4"/>
          <p:cNvSpPr/>
          <p:nvPr/>
        </p:nvSpPr>
        <p:spPr>
          <a:xfrm>
            <a:off x="6031158" y="1500390"/>
            <a:ext cx="2656902" cy="193852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通过`setAutoCommit(boolean autoCommit)`方法，可以设置连接的提交模式。如果参数为`true`，则表示自动提交模式，即每执行一条SQL语句后自动提交；若为`false`，则为手动提交模式，需要程序员手动调用`commit()`或`rollback()`来控制事务的提交或回滚。</a:t>
            </a:r>
            <a:endParaRPr lang="en-US" sz="1440" dirty="0"/>
          </a:p>
        </p:txBody>
      </p:sp>
      <p:pic>
        <p:nvPicPr>
          <p:cNvPr id="9" name="Image 2" descr="https://sgw-dx.xf-yun.com/api/v1/sparkdesk/_173554431163757288b78b57441b893de44618f36f40c.jpg?authorization=c2ltcGxlLWp3dCBhaz1zcGFya2Rlc2s4MDAwMDAwMDAwMDE7ZXhwPTMzMTIzNDQzMTE7YWxnbz1obWFjLXNoYTI1NjtzaWc9c3pLNTFlbDF5NlVLTm5qNDk0Ym5BbHp1bzBCU2lGT2MzbUs4WkI3RENXMD0=&amp;x_location=7YfmxI7B7uKO7jlRxIftd60Zg5D="/>
          <p:cNvPicPr>
            <a:picLocks noChangeAspect="1"/>
          </p:cNvPicPr>
          <p:nvPr/>
        </p:nvPicPr>
        <p:blipFill>
          <a:blip r:embed="rId6"/>
          <a:srcRect l="154" r="154"/>
          <a:stretch/>
        </p:blipFill>
        <p:spPr>
          <a:xfrm>
            <a:off x="6136730" y="3438918"/>
            <a:ext cx="2516140" cy="1415329"/>
          </a:xfrm>
          <a:prstGeom prst="rect">
            <a:avLst/>
          </a:prstGeom>
        </p:spPr>
      </p:pic>
      <p:sp>
        <p:nvSpPr>
          <p:cNvPr id="10" name="Text 5"/>
          <p:cNvSpPr/>
          <p:nvPr/>
        </p:nvSpPr>
        <p:spPr>
          <a:xfrm>
            <a:off x="6031158" y="954523"/>
            <a:ext cx="2656902" cy="44805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2D89F2"/>
                </a:solidFill>
                <a:latin typeface="Microsoft Yahei" pitchFamily="34" charset="0"/>
                <a:ea typeface="Microsoft Yahei" pitchFamily="34" charset="-122"/>
                <a:cs typeface="Microsoft Yahei" pitchFamily="34" charset="-120"/>
              </a:rPr>
              <a:t>设置自动提交模式</a:t>
            </a:r>
            <a:endParaRPr lang="en-US" sz="1440" dirty="0"/>
          </a:p>
        </p:txBody>
      </p:sp>
      <p:sp>
        <p:nvSpPr>
          <p:cNvPr id="11" name="Text 6"/>
          <p:cNvSpPr/>
          <p:nvPr/>
        </p:nvSpPr>
        <p:spPr>
          <a:xfrm>
            <a:off x="455940" y="1500390"/>
            <a:ext cx="2614983" cy="128016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通过调用`Connection`接口的`commit()`方法，可以提交事务并释放当前连接持有的所有数据库锁。当事务设置为手动提交模式时，需要显式调用此方法来提交事务。</a:t>
            </a:r>
            <a:endParaRPr lang="en-US" sz="144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name="Slide 3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09</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Java Web中应用JDBC</a:t>
            </a:r>
            <a:endParaRPr lang="en-US" sz="144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name="Slide 3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Servlet和JSP技术简介</a:t>
            </a:r>
            <a:endParaRPr lang="en-US" sz="1440" dirty="0"/>
          </a:p>
        </p:txBody>
      </p:sp>
      <p:sp>
        <p:nvSpPr>
          <p:cNvPr id="3" name="Text 1"/>
          <p:cNvSpPr/>
          <p:nvPr/>
        </p:nvSpPr>
        <p:spPr>
          <a:xfrm>
            <a:off x="2743200" y="1025863"/>
            <a:ext cx="3657600" cy="448056"/>
          </a:xfrm>
          <a:prstGeom prst="rect">
            <a:avLst/>
          </a:prstGeom>
          <a:noFill/>
          <a:ln/>
        </p:spPr>
        <p:txBody>
          <a:bodyPr wrap="square" lIns="95250" tIns="95250" rIns="95250" bIns="95250" rtlCol="0" anchor="ctr">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Servlet技术概述</a:t>
            </a:r>
            <a:endParaRPr lang="en-US" sz="1440" dirty="0"/>
          </a:p>
        </p:txBody>
      </p:sp>
      <p:sp>
        <p:nvSpPr>
          <p:cNvPr id="4" name="Text 2"/>
          <p:cNvSpPr/>
          <p:nvPr/>
        </p:nvSpPr>
        <p:spPr>
          <a:xfrm>
            <a:off x="2743200" y="1368172"/>
            <a:ext cx="365760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Servlet是一种用于扩展服务器功能的软件组件，它基于Java编程语言开发，能够处理客户端请求并生成动态网页内容，是构建Web应用的重要技术之一。</a:t>
            </a:r>
            <a:endParaRPr lang="en-US" sz="1440" dirty="0"/>
          </a:p>
        </p:txBody>
      </p:sp>
      <p:sp>
        <p:nvSpPr>
          <p:cNvPr id="5" name="Text 3"/>
          <p:cNvSpPr/>
          <p:nvPr/>
        </p:nvSpPr>
        <p:spPr>
          <a:xfrm>
            <a:off x="522708" y="2567541"/>
            <a:ext cx="3657600" cy="448056"/>
          </a:xfrm>
          <a:prstGeom prst="rect">
            <a:avLst/>
          </a:prstGeom>
          <a:noFill/>
          <a:ln/>
        </p:spPr>
        <p:txBody>
          <a:bodyPr wrap="square" lIns="95250" tIns="95250" rIns="95250" bIns="95250" rtlCol="0" anchor="ctr">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JSP技术特点</a:t>
            </a:r>
            <a:endParaRPr lang="en-US" sz="1440" dirty="0"/>
          </a:p>
        </p:txBody>
      </p:sp>
      <p:sp>
        <p:nvSpPr>
          <p:cNvPr id="6" name="Text 4"/>
          <p:cNvSpPr/>
          <p:nvPr/>
        </p:nvSpPr>
        <p:spPr>
          <a:xfrm>
            <a:off x="522708" y="2899468"/>
            <a:ext cx="365760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JSP（JavaServer Pages）是一种在HTML中嵌入Java代码的技术，允许开发者将业务逻辑与页面展示相结合，简化了动态网页的开发过程。</a:t>
            </a:r>
            <a:endParaRPr lang="en-US" sz="1440" dirty="0"/>
          </a:p>
        </p:txBody>
      </p:sp>
      <p:sp>
        <p:nvSpPr>
          <p:cNvPr id="7" name="Text 5"/>
          <p:cNvSpPr/>
          <p:nvPr/>
        </p:nvSpPr>
        <p:spPr>
          <a:xfrm>
            <a:off x="4963692" y="2567541"/>
            <a:ext cx="3657600" cy="448056"/>
          </a:xfrm>
          <a:prstGeom prst="rect">
            <a:avLst/>
          </a:prstGeom>
          <a:noFill/>
          <a:ln/>
        </p:spPr>
        <p:txBody>
          <a:bodyPr wrap="square" lIns="95250" tIns="95250" rIns="95250" bIns="95250" rtlCol="0" anchor="ctr">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Servlet与JSP的区别</a:t>
            </a:r>
            <a:endParaRPr lang="en-US" sz="1440" dirty="0"/>
          </a:p>
        </p:txBody>
      </p:sp>
      <p:sp>
        <p:nvSpPr>
          <p:cNvPr id="8" name="Text 6"/>
          <p:cNvSpPr/>
          <p:nvPr/>
        </p:nvSpPr>
        <p:spPr>
          <a:xfrm>
            <a:off x="4963692" y="2899468"/>
            <a:ext cx="3657600" cy="841248"/>
          </a:xfrm>
          <a:prstGeom prst="rect">
            <a:avLst/>
          </a:prstGeom>
          <a:noFill/>
          <a:ln/>
        </p:spPr>
        <p:txBody>
          <a:bodyPr wrap="square" lIns="95250" tIns="95250" rIns="95250" bIns="95250" rtlCol="0" anchor="t">
            <a:spAutoFit/>
          </a:bodyPr>
          <a:lstStyle/>
          <a:p>
            <a:pPr marL="0" indent="0" algn="just">
              <a:lnSpc>
                <a:spcPct val="100000"/>
              </a:lnSpc>
              <a:buNone/>
            </a:pPr>
            <a:r>
              <a:rPr lang="en-US" sz="1152" dirty="0">
                <a:solidFill>
                  <a:srgbClr val="000000"/>
                </a:solidFill>
                <a:latin typeface="Microsoft Yahei" pitchFamily="34" charset="0"/>
                <a:ea typeface="Microsoft Yahei" pitchFamily="34" charset="-122"/>
                <a:cs typeface="Microsoft Yahei" pitchFamily="34" charset="-120"/>
              </a:rPr>
              <a:t>虽然Servlet和JSP都用于Web开发，但它们侧重点不同：Servlet更侧重于控制流程和处理数据，而JSP则专注于页面的呈现和格式化输出。</a:t>
            </a:r>
            <a:endParaRPr lang="en-US" sz="144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name="Slide 3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10</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综合实训</a:t>
            </a:r>
            <a:endParaRPr lang="en-US" sz="144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name="Slide 3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18288" y="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0" y="10704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10</a:t>
            </a:r>
            <a:endParaRPr lang="en-US" sz="1440" dirty="0"/>
          </a:p>
        </p:txBody>
      </p:sp>
      <p:sp>
        <p:nvSpPr>
          <p:cNvPr id="4" name="Text 2"/>
          <p:cNvSpPr/>
          <p:nvPr/>
        </p:nvSpPr>
        <p:spPr>
          <a:xfrm>
            <a:off x="879008" y="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综合实训</a:t>
            </a:r>
            <a:endParaRPr lang="en-US" sz="1440" dirty="0"/>
          </a:p>
        </p:txBody>
      </p:sp>
      <p:pic>
        <p:nvPicPr>
          <p:cNvPr id="5" name="Image 0" descr="https://sgw-dx.xf-yun.com/api/v1/sparkdesk/_173554123267160_leDkOX1735544995004-014815556996467838.jpg?authorization=c2ltcGxlLWp3dCBhaz1zcGFya2Rlc2s4MDAwMDAwMDAwMDE7ZXhwPTMzMTIzNDQ5OTA7YWxnbz1obWFjLXNoYTI1NjtzaWc9VkgzZFRTRzlVM3dGeFlEVUM1d0VMTlRmam5JVE5EOHZnRTBDWmU0VklkUT0=&amp;x_location=7YfmxI7B7uKO7jlRxIftd60Zg5D="/>
          <p:cNvPicPr>
            <a:picLocks noChangeAspect="1"/>
          </p:cNvPicPr>
          <p:nvPr/>
        </p:nvPicPr>
        <p:blipFill>
          <a:blip r:embed="rId4"/>
          <a:stretch>
            <a:fillRect/>
          </a:stretch>
        </p:blipFill>
        <p:spPr>
          <a:xfrm>
            <a:off x="944036" y="655680"/>
            <a:ext cx="6239480" cy="441198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name="Slide 3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18288" y="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0" y="10704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10</a:t>
            </a:r>
            <a:endParaRPr lang="en-US" sz="1440" dirty="0"/>
          </a:p>
        </p:txBody>
      </p:sp>
      <p:sp>
        <p:nvSpPr>
          <p:cNvPr id="4" name="Text 2"/>
          <p:cNvSpPr/>
          <p:nvPr/>
        </p:nvSpPr>
        <p:spPr>
          <a:xfrm>
            <a:off x="879008" y="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综合实训</a:t>
            </a:r>
            <a:endParaRPr lang="en-US" sz="1440" dirty="0"/>
          </a:p>
        </p:txBody>
      </p:sp>
      <p:pic>
        <p:nvPicPr>
          <p:cNvPr id="5" name="Image 0" descr="https://sgw-dx.xf-yun.com/api/v1/sparkdesk/_173554123267160_D3SXHE1735545013580-09326152636894638.jpg?authorization=c2ltcGxlLWp3dCBhaz1zcGFya2Rlc2s4MDAwMDAwMDAwMDE7ZXhwPTMzMTIzNDUwMDk7YWxnbz1obWFjLXNoYTI1NjtzaWc9Mmx5NTRGR3I0UXRkdW1Qa1JRcjV4V0dRSXpoWWR2MEVCdDF5ay9HOVV1QT0=&amp;x_location=7YfmxI7B7uKO7jlRxIftd60Zg5D="/>
          <p:cNvPicPr>
            <a:picLocks noChangeAspect="1"/>
          </p:cNvPicPr>
          <p:nvPr/>
        </p:nvPicPr>
        <p:blipFill>
          <a:blip r:embed="rId4"/>
          <a:stretch>
            <a:fillRect/>
          </a:stretch>
        </p:blipFill>
        <p:spPr>
          <a:xfrm>
            <a:off x="749808" y="731520"/>
            <a:ext cx="8041224" cy="376410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name="Slide 3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18288" y="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0" y="10704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10</a:t>
            </a:r>
            <a:endParaRPr lang="en-US" sz="1440" dirty="0"/>
          </a:p>
        </p:txBody>
      </p:sp>
      <p:sp>
        <p:nvSpPr>
          <p:cNvPr id="4" name="Text 2"/>
          <p:cNvSpPr/>
          <p:nvPr/>
        </p:nvSpPr>
        <p:spPr>
          <a:xfrm>
            <a:off x="879008" y="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综合实训</a:t>
            </a:r>
            <a:endParaRPr lang="en-US" sz="1440" dirty="0"/>
          </a:p>
        </p:txBody>
      </p:sp>
      <p:pic>
        <p:nvPicPr>
          <p:cNvPr id="5" name="Image 0" descr="https://sgw-dx.xf-yun.com/api/v1/sparkdesk/_173554123267160_WcGhIp1735545027022-033304501093064.jpg?authorization=c2ltcGxlLWp3dCBhaz1zcGFya2Rlc2s4MDAwMDAwMDAwMDE7ZXhwPTMzMTIzNDUwMjI7YWxnbz1obWFjLXNoYTI1NjtzaWc9L01ER1l5Rm54YU54ZTRGVFAxVFZFRFg2bzg0YWNqamE1ZkFOdVp4V3NKUT0=&amp;x_location=7YfmxI7B7uKO7jlRxIftd60Zg5D="/>
          <p:cNvPicPr>
            <a:picLocks noChangeAspect="1"/>
          </p:cNvPicPr>
          <p:nvPr/>
        </p:nvPicPr>
        <p:blipFill>
          <a:blip r:embed="rId4"/>
          <a:stretch>
            <a:fillRect/>
          </a:stretch>
        </p:blipFill>
        <p:spPr>
          <a:xfrm>
            <a:off x="879008" y="655680"/>
            <a:ext cx="5731839" cy="441198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name="Slide 3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18288" y="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0" y="10704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10</a:t>
            </a:r>
            <a:endParaRPr lang="en-US" sz="1440" dirty="0"/>
          </a:p>
        </p:txBody>
      </p:sp>
      <p:sp>
        <p:nvSpPr>
          <p:cNvPr id="4" name="Text 2"/>
          <p:cNvSpPr/>
          <p:nvPr/>
        </p:nvSpPr>
        <p:spPr>
          <a:xfrm>
            <a:off x="879008" y="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综合实训</a:t>
            </a:r>
            <a:endParaRPr lang="en-US" sz="1440" dirty="0"/>
          </a:p>
        </p:txBody>
      </p:sp>
      <p:pic>
        <p:nvPicPr>
          <p:cNvPr id="5" name="Image 0" descr="https://sgw-dx.xf-yun.com/api/v1/sparkdesk/_173554123267160_48I1nW1735545060147-08890112713274876.png?authorization=c2ltcGxlLWp3dCBhaz1zcGFya2Rlc2s4MDAwMDAwMDAwMDE7ZXhwPTMzMTIzNDUwNTU7YWxnbz1obWFjLXNoYTI1NjtzaWc9QmkxTjNHM01VRzlXSjNlZ3crcVBmSENWVEE1bUFkSUJKUWRYbk9tWXZjWT0=&amp;x_location=7YfmxI7B7uKO7jlRxIftd60Zg5D="/>
          <p:cNvPicPr>
            <a:picLocks noChangeAspect="1"/>
          </p:cNvPicPr>
          <p:nvPr/>
        </p:nvPicPr>
        <p:blipFill>
          <a:blip r:embed="rId4"/>
          <a:stretch>
            <a:fillRect/>
          </a:stretch>
        </p:blipFill>
        <p:spPr>
          <a:xfrm>
            <a:off x="749808" y="575006"/>
            <a:ext cx="7652541" cy="313028"/>
          </a:xfrm>
          <a:prstGeom prst="rect">
            <a:avLst/>
          </a:prstGeom>
        </p:spPr>
      </p:pic>
      <p:pic>
        <p:nvPicPr>
          <p:cNvPr id="6" name="Image 1" descr="https://sgw-dx.xf-yun.com/api/v1/sparkdesk/_173554123267160_KFHFmD1735545071636-08643156364604669.jpg?authorization=c2ltcGxlLWp3dCBhaz1zcGFya2Rlc2s4MDAwMDAwMDAwMDE7ZXhwPTMzMTIzNDUwNjc7YWxnbz1obWFjLXNoYTI1NjtzaWc9ZFo2QThES2poN1Q3NlovanpBaHlDS1ZJdUIxTE9pVlZLTy9qbU9tcXBwOD0=&amp;x_location=7YfmxI7B7uKO7jlRxIftd60Zg5D="/>
          <p:cNvPicPr>
            <a:picLocks noChangeAspect="1"/>
          </p:cNvPicPr>
          <p:nvPr/>
        </p:nvPicPr>
        <p:blipFill>
          <a:blip r:embed="rId5"/>
          <a:srcRect r="35897" b="43503"/>
          <a:stretch/>
        </p:blipFill>
        <p:spPr>
          <a:xfrm>
            <a:off x="237744" y="888034"/>
            <a:ext cx="3222595" cy="2521029"/>
          </a:xfrm>
          <a:prstGeom prst="rect">
            <a:avLst/>
          </a:prstGeom>
        </p:spPr>
      </p:pic>
      <p:pic>
        <p:nvPicPr>
          <p:cNvPr id="7" name="Image 2" descr="https://sgw-dx.xf-yun.com/api/v1/sparkdesk/_173554123267160_T20z9v1735545082020-036511812601009086.jpg?authorization=c2ltcGxlLWp3dCBhaz1zcGFya2Rlc2s4MDAwMDAwMDAwMDE7ZXhwPTMzMTIzNDUwNzc7YWxnbz1obWFjLXNoYTI1NjtzaWc9eWFTTm51WFE3VEw3N290bG4vei9iUVhHUktYZE8vWkNWd2kyajg2bHpSRT0=&amp;x_location=7YfmxI7B7uKO7jlRxIftd60Zg5D="/>
          <p:cNvPicPr>
            <a:picLocks noChangeAspect="1"/>
          </p:cNvPicPr>
          <p:nvPr/>
        </p:nvPicPr>
        <p:blipFill>
          <a:blip r:embed="rId5"/>
          <a:srcRect t="57806"/>
          <a:stretch/>
        </p:blipFill>
        <p:spPr>
          <a:xfrm>
            <a:off x="3159531" y="2915651"/>
            <a:ext cx="5780674" cy="216962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18288" y="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0" y="10704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4" name="Text 2"/>
          <p:cNvSpPr/>
          <p:nvPr/>
        </p:nvSpPr>
        <p:spPr>
          <a:xfrm>
            <a:off x="879008" y="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课程目标</a:t>
            </a:r>
            <a:endParaRPr lang="en-US" sz="1440" dirty="0"/>
          </a:p>
        </p:txBody>
      </p:sp>
      <p:sp>
        <p:nvSpPr>
          <p:cNvPr id="5" name="Text 3"/>
          <p:cNvSpPr/>
          <p:nvPr/>
        </p:nvSpPr>
        <p:spPr>
          <a:xfrm>
            <a:off x="489851" y="731520"/>
            <a:ext cx="2944001"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知识目标</a:t>
            </a:r>
            <a:endParaRPr lang="en-US" sz="1440" dirty="0"/>
          </a:p>
        </p:txBody>
      </p:sp>
      <p:sp>
        <p:nvSpPr>
          <p:cNvPr id="6" name="Text 4"/>
          <p:cNvSpPr/>
          <p:nvPr/>
        </p:nvSpPr>
        <p:spPr>
          <a:xfrm>
            <a:off x="489851" y="2495202"/>
            <a:ext cx="2944001"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能力目标</a:t>
            </a:r>
            <a:endParaRPr lang="en-US" sz="1440" dirty="0"/>
          </a:p>
        </p:txBody>
      </p:sp>
      <p:sp>
        <p:nvSpPr>
          <p:cNvPr id="7" name="Text 5"/>
          <p:cNvSpPr/>
          <p:nvPr/>
        </p:nvSpPr>
        <p:spPr>
          <a:xfrm>
            <a:off x="489851" y="3778761"/>
            <a:ext cx="2944001"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素质目标</a:t>
            </a:r>
            <a:endParaRPr lang="en-US" sz="1440" dirty="0"/>
          </a:p>
        </p:txBody>
      </p:sp>
      <p:sp>
        <p:nvSpPr>
          <p:cNvPr id="8" name="Text 6"/>
          <p:cNvSpPr/>
          <p:nvPr/>
        </p:nvSpPr>
        <p:spPr>
          <a:xfrm>
            <a:off x="690651" y="1077882"/>
            <a:ext cx="5486400" cy="14173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理解数据库在 Web 应用中的作用。</a:t>
            </a:r>
            <a:endParaRPr lang="en-US" sz="1440" dirty="0"/>
          </a:p>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掌握 JDBC 常用的类和接口。</a:t>
            </a:r>
            <a:endParaRPr lang="en-US" sz="1440" dirty="0"/>
          </a:p>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掌握 JDBC 的基本操作。</a:t>
            </a:r>
            <a:endParaRPr lang="en-US" sz="1440" dirty="0"/>
          </a:p>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了解数据库连接池和事务管理。</a:t>
            </a:r>
            <a:endParaRPr lang="en-US" sz="1440" dirty="0"/>
          </a:p>
        </p:txBody>
      </p:sp>
      <p:sp>
        <p:nvSpPr>
          <p:cNvPr id="9" name="Text 7"/>
          <p:cNvSpPr/>
          <p:nvPr/>
        </p:nvSpPr>
        <p:spPr>
          <a:xfrm>
            <a:off x="489851" y="2897538"/>
            <a:ext cx="5486400" cy="77724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能够熟练运用 JDBC 进行数据库操作。</a:t>
            </a:r>
            <a:endParaRPr lang="en-US" sz="1440" dirty="0"/>
          </a:p>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能够设计并优化数据库查询，管理数据库连接与事务</a:t>
            </a:r>
            <a:endParaRPr lang="en-US" sz="1440" dirty="0"/>
          </a:p>
        </p:txBody>
      </p:sp>
      <p:sp>
        <p:nvSpPr>
          <p:cNvPr id="10" name="Text 8"/>
          <p:cNvSpPr/>
          <p:nvPr/>
        </p:nvSpPr>
        <p:spPr>
          <a:xfrm>
            <a:off x="489851" y="4181097"/>
            <a:ext cx="5486400" cy="77724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培养专注执着、精益求精的工匠精神</a:t>
            </a:r>
            <a:endParaRPr lang="en-US" sz="1440" dirty="0"/>
          </a:p>
          <a:p>
            <a:pPr marL="0" indent="0">
              <a:lnSpc>
                <a:spcPct val="112500"/>
              </a:lnSpc>
              <a:spcBef>
                <a:spcPts val="375"/>
              </a:spcBef>
              <a:buNone/>
            </a:pPr>
            <a:r>
              <a:rPr lang="en-US" sz="1440" dirty="0">
                <a:solidFill>
                  <a:srgbClr val="000000"/>
                </a:solidFill>
                <a:latin typeface="Microsoft Yahei" pitchFamily="34" charset="0"/>
                <a:ea typeface="Microsoft Yahei" pitchFamily="34" charset="-122"/>
                <a:cs typeface="Microsoft Yahei" pitchFamily="34" charset="-120"/>
              </a:rPr>
              <a:t>增强数据安全意识。</a:t>
            </a:r>
            <a:endParaRPr lang="en-US" sz="144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name="Slide 4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840293" y="2233093"/>
            <a:ext cx="4313208" cy="108813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4752" b="1" dirty="0">
                <a:solidFill>
                  <a:srgbClr val="005CC5">
                    <a:alpha val="10000"/>
                  </a:srgbClr>
                </a:solidFill>
                <a:latin typeface="Microsoft Yahei" pitchFamily="34" charset="0"/>
                <a:ea typeface="Microsoft Yahei" pitchFamily="34" charset="-122"/>
                <a:cs typeface="Microsoft Yahei" pitchFamily="34" charset="-120"/>
              </a:rPr>
              <a:t>THANKS！</a:t>
            </a:r>
            <a:endParaRPr lang="en-US" sz="1440" dirty="0"/>
          </a:p>
        </p:txBody>
      </p:sp>
      <p:sp>
        <p:nvSpPr>
          <p:cNvPr id="3" name="Text 1"/>
          <p:cNvSpPr/>
          <p:nvPr/>
        </p:nvSpPr>
        <p:spPr>
          <a:xfrm>
            <a:off x="840293" y="2100505"/>
            <a:ext cx="3275888" cy="67665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3888" b="1" dirty="0">
                <a:solidFill>
                  <a:srgbClr val="005CC5"/>
                </a:solidFill>
                <a:latin typeface="Microsoft Yahei" pitchFamily="34" charset="0"/>
                <a:ea typeface="Microsoft Yahei" pitchFamily="34" charset="-122"/>
                <a:cs typeface="Microsoft Yahei" pitchFamily="34" charset="-120"/>
              </a:rPr>
              <a:t>谢谢大家！</a:t>
            </a:r>
            <a:endParaRPr lang="en-US" sz="144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知识导图</a:t>
            </a:r>
            <a:endParaRPr lang="en-US" sz="144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18288" y="-62836"/>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0" y="44204"/>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4" name="Text 2"/>
          <p:cNvSpPr/>
          <p:nvPr/>
        </p:nvSpPr>
        <p:spPr>
          <a:xfrm>
            <a:off x="879008" y="-62836"/>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知识导图</a:t>
            </a:r>
            <a:endParaRPr lang="en-US" sz="1440" dirty="0"/>
          </a:p>
        </p:txBody>
      </p:sp>
      <p:pic>
        <p:nvPicPr>
          <p:cNvPr id="5" name="Image 0" descr="https://sgw-dx.xf-yun.com/api/v1/sparkdesk/_173554123267160_NINTNq1735544624574-00692922605279942.png?authorization=c2ltcGxlLWp3dCBhaz1zcGFya2Rlc2s4MDAwMDAwMDAwMDE7ZXhwPTMzMTIzNDQ2MjA7YWxnbz1obWFjLXNoYTI1NjtzaWc9Visvdit2c3AzelBlTXgyNFRKd3JuVUZGLyt0aDZESlNqZklwN3h5bGczST0=&amp;x_location=7YfmxI7B7uKO7jlRxIftd60Zg5D="/>
          <p:cNvPicPr>
            <a:picLocks noChangeAspect="1"/>
          </p:cNvPicPr>
          <p:nvPr/>
        </p:nvPicPr>
        <p:blipFill>
          <a:blip r:embed="rId4"/>
          <a:stretch>
            <a:fillRect/>
          </a:stretch>
        </p:blipFill>
        <p:spPr>
          <a:xfrm>
            <a:off x="971708" y="785753"/>
            <a:ext cx="7200584" cy="402580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562120" y="2205990"/>
            <a:ext cx="731520" cy="731520"/>
          </a:xfrm>
          <a:custGeom>
            <a:avLst/>
            <a:gdLst/>
            <a:ahLst/>
            <a:cxnLst/>
            <a:rect l="l" t="t" r="r" b="b"/>
            <a:pathLst>
              <a:path w="731520" h="731520">
                <a:moveTo>
                  <a:pt x="91440" y="0"/>
                </a:moveTo>
                <a:moveTo>
                  <a:pt x="91440" y="0"/>
                </a:moveTo>
                <a:lnTo>
                  <a:pt x="640080" y="0"/>
                </a:lnTo>
                <a:quadBezTo>
                  <a:pt x="731520" y="0"/>
                  <a:pt x="731520" y="91440"/>
                </a:quadBezTo>
                <a:lnTo>
                  <a:pt x="731520" y="640080"/>
                </a:lnTo>
                <a:quadBezTo>
                  <a:pt x="731520" y="731520"/>
                  <a:pt x="640080" y="731520"/>
                </a:quadBezTo>
                <a:lnTo>
                  <a:pt x="91440" y="731520"/>
                </a:lnTo>
                <a:quadBezTo>
                  <a:pt x="0" y="731520"/>
                  <a:pt x="0" y="640080"/>
                </a:quadBezTo>
                <a:lnTo>
                  <a:pt x="0" y="91440"/>
                </a:lnTo>
                <a:quadBezTo>
                  <a:pt x="0" y="0"/>
                  <a:pt x="91440" y="0"/>
                </a:quadBezTo>
                <a:close/>
              </a:path>
            </a:pathLst>
          </a:custGeom>
          <a:solidFill>
            <a:srgbClr val="005CC5"/>
          </a:solidFill>
          <a:ln/>
        </p:spPr>
      </p:sp>
      <p:sp>
        <p:nvSpPr>
          <p:cNvPr id="3" name="Text 1"/>
          <p:cNvSpPr/>
          <p:nvPr/>
        </p:nvSpPr>
        <p:spPr>
          <a:xfrm>
            <a:off x="543832" y="2313030"/>
            <a:ext cx="741298" cy="54864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288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4" name="Text 2"/>
          <p:cNvSpPr/>
          <p:nvPr/>
        </p:nvSpPr>
        <p:spPr>
          <a:xfrm>
            <a:off x="1422840" y="2205990"/>
            <a:ext cx="6878563" cy="73152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880" b="1" dirty="0">
                <a:solidFill>
                  <a:srgbClr val="005CC5"/>
                </a:solidFill>
                <a:latin typeface="Microsoft Yahei" pitchFamily="34" charset="0"/>
                <a:ea typeface="Microsoft Yahei" pitchFamily="34" charset="-122"/>
                <a:cs typeface="Microsoft Yahei" pitchFamily="34" charset="-120"/>
              </a:rPr>
              <a:t>JDBC概述</a:t>
            </a:r>
            <a:endParaRPr lang="en-US" sz="144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定义与作用</a:t>
            </a:r>
            <a:endParaRPr lang="en-US" sz="1440" dirty="0"/>
          </a:p>
        </p:txBody>
      </p:sp>
      <p:sp>
        <p:nvSpPr>
          <p:cNvPr id="3" name="Shape 1"/>
          <p:cNvSpPr/>
          <p:nvPr/>
        </p:nvSpPr>
        <p:spPr>
          <a:xfrm>
            <a:off x="801601" y="1138322"/>
            <a:ext cx="528891" cy="391522"/>
          </a:xfrm>
          <a:custGeom>
            <a:avLst/>
            <a:gdLst/>
            <a:ahLst/>
            <a:cxnLst/>
            <a:rect l="l" t="t" r="r" b="b"/>
            <a:pathLst>
              <a:path w="528891" h="391522">
                <a:moveTo>
                  <a:pt x="0" y="0"/>
                </a:moveTo>
                <a:moveTo>
                  <a:pt x="0" y="0"/>
                </a:moveTo>
                <a:lnTo>
                  <a:pt x="528891" y="0"/>
                </a:lnTo>
                <a:lnTo>
                  <a:pt x="528891" y="391522"/>
                </a:lnTo>
                <a:lnTo>
                  <a:pt x="0" y="391522"/>
                </a:lnTo>
                <a:close/>
              </a:path>
            </a:pathLst>
          </a:custGeom>
          <a:solidFill>
            <a:srgbClr val="005CC5"/>
          </a:solidFill>
          <a:ln/>
        </p:spPr>
      </p:sp>
      <p:sp>
        <p:nvSpPr>
          <p:cNvPr id="4" name="Shape 2"/>
          <p:cNvSpPr/>
          <p:nvPr/>
        </p:nvSpPr>
        <p:spPr>
          <a:xfrm>
            <a:off x="1330124" y="1132915"/>
            <a:ext cx="2944368" cy="1645920"/>
          </a:xfrm>
          <a:custGeom>
            <a:avLst/>
            <a:gdLst/>
            <a:ahLst/>
            <a:cxnLst/>
            <a:rect l="l" t="t" r="r" b="b"/>
            <a:pathLst>
              <a:path w="2944368" h="1645920">
                <a:moveTo>
                  <a:pt x="0" y="0"/>
                </a:moveTo>
                <a:moveTo>
                  <a:pt x="0" y="0"/>
                </a:moveTo>
                <a:lnTo>
                  <a:pt x="2944368" y="0"/>
                </a:lnTo>
                <a:lnTo>
                  <a:pt x="2944368" y="1645920"/>
                </a:lnTo>
                <a:lnTo>
                  <a:pt x="0" y="1645920"/>
                </a:lnTo>
                <a:close/>
              </a:path>
            </a:pathLst>
          </a:custGeom>
          <a:solidFill>
            <a:srgbClr val="005CC5">
              <a:alpha val="10000"/>
            </a:srgbClr>
          </a:solidFill>
          <a:ln/>
        </p:spPr>
      </p:sp>
      <p:sp>
        <p:nvSpPr>
          <p:cNvPr id="5" name="Shape 3"/>
          <p:cNvSpPr/>
          <p:nvPr/>
        </p:nvSpPr>
        <p:spPr>
          <a:xfrm>
            <a:off x="5495514" y="1529844"/>
            <a:ext cx="2944368" cy="1645920"/>
          </a:xfrm>
          <a:custGeom>
            <a:avLst/>
            <a:gdLst/>
            <a:ahLst/>
            <a:cxnLst/>
            <a:rect l="l" t="t" r="r" b="b"/>
            <a:pathLst>
              <a:path w="2944368" h="1645920">
                <a:moveTo>
                  <a:pt x="0" y="0"/>
                </a:moveTo>
                <a:moveTo>
                  <a:pt x="0" y="0"/>
                </a:moveTo>
                <a:lnTo>
                  <a:pt x="2944368" y="0"/>
                </a:lnTo>
                <a:lnTo>
                  <a:pt x="2944368" y="1645920"/>
                </a:lnTo>
                <a:lnTo>
                  <a:pt x="0" y="1645920"/>
                </a:lnTo>
                <a:close/>
              </a:path>
            </a:pathLst>
          </a:custGeom>
          <a:solidFill>
            <a:srgbClr val="005CC5">
              <a:alpha val="10000"/>
            </a:srgbClr>
          </a:solidFill>
          <a:ln/>
        </p:spPr>
      </p:sp>
      <p:sp>
        <p:nvSpPr>
          <p:cNvPr id="6" name="Shape 4"/>
          <p:cNvSpPr/>
          <p:nvPr/>
        </p:nvSpPr>
        <p:spPr>
          <a:xfrm>
            <a:off x="2206032" y="3066458"/>
            <a:ext cx="2944368" cy="1645920"/>
          </a:xfrm>
          <a:custGeom>
            <a:avLst/>
            <a:gdLst/>
            <a:ahLst/>
            <a:cxnLst/>
            <a:rect l="l" t="t" r="r" b="b"/>
            <a:pathLst>
              <a:path w="2944368" h="1645920">
                <a:moveTo>
                  <a:pt x="0" y="0"/>
                </a:moveTo>
                <a:moveTo>
                  <a:pt x="0" y="0"/>
                </a:moveTo>
                <a:lnTo>
                  <a:pt x="2944368" y="0"/>
                </a:lnTo>
                <a:lnTo>
                  <a:pt x="2944368" y="1645920"/>
                </a:lnTo>
                <a:lnTo>
                  <a:pt x="0" y="1645920"/>
                </a:lnTo>
                <a:close/>
              </a:path>
            </a:pathLst>
          </a:custGeom>
          <a:solidFill>
            <a:srgbClr val="005CC5">
              <a:alpha val="10000"/>
            </a:srgbClr>
          </a:solidFill>
          <a:ln/>
        </p:spPr>
      </p:sp>
      <p:sp>
        <p:nvSpPr>
          <p:cNvPr id="7" name="Text 5"/>
          <p:cNvSpPr/>
          <p:nvPr/>
        </p:nvSpPr>
        <p:spPr>
          <a:xfrm>
            <a:off x="703661" y="1129178"/>
            <a:ext cx="688194"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8" name="Text 6"/>
          <p:cNvSpPr/>
          <p:nvPr/>
        </p:nvSpPr>
        <p:spPr>
          <a:xfrm>
            <a:off x="1330491" y="1187779"/>
            <a:ext cx="2944001"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JDBC的定义</a:t>
            </a:r>
            <a:endParaRPr lang="en-US" sz="1440" dirty="0"/>
          </a:p>
        </p:txBody>
      </p:sp>
      <p:sp>
        <p:nvSpPr>
          <p:cNvPr id="9" name="Text 7"/>
          <p:cNvSpPr/>
          <p:nvPr/>
        </p:nvSpPr>
        <p:spPr>
          <a:xfrm>
            <a:off x="1330491" y="1489531"/>
            <a:ext cx="2944368" cy="81381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JDBC是Java程序与数据库系统通信的标准API，它定义在JDK的API中，为Java程序操作数据库提供了一套规范。</a:t>
            </a:r>
            <a:endParaRPr lang="en-US" sz="1440" dirty="0"/>
          </a:p>
        </p:txBody>
      </p:sp>
      <p:sp>
        <p:nvSpPr>
          <p:cNvPr id="10" name="Text 8"/>
          <p:cNvSpPr/>
          <p:nvPr/>
        </p:nvSpPr>
        <p:spPr>
          <a:xfrm>
            <a:off x="5495971" y="1584691"/>
            <a:ext cx="2944368"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JDBC的作用</a:t>
            </a:r>
            <a:endParaRPr lang="en-US" sz="1440" dirty="0"/>
          </a:p>
        </p:txBody>
      </p:sp>
      <p:sp>
        <p:nvSpPr>
          <p:cNvPr id="11" name="Text 9"/>
          <p:cNvSpPr/>
          <p:nvPr/>
        </p:nvSpPr>
        <p:spPr>
          <a:xfrm>
            <a:off x="5495514" y="1886460"/>
            <a:ext cx="2944368" cy="102412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JDBC在Java程序和数据库系统之间架起一座桥梁，可以让Java程序非常方便地与各种数据库进行交互，实现数据的增删改查等操作。</a:t>
            </a:r>
            <a:endParaRPr lang="en-US" sz="1440" dirty="0"/>
          </a:p>
        </p:txBody>
      </p:sp>
      <p:sp>
        <p:nvSpPr>
          <p:cNvPr id="12" name="Text 10"/>
          <p:cNvSpPr/>
          <p:nvPr/>
        </p:nvSpPr>
        <p:spPr>
          <a:xfrm>
            <a:off x="2206075" y="3120882"/>
            <a:ext cx="2944001" cy="40233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JDBC的组成</a:t>
            </a:r>
            <a:endParaRPr lang="en-US" sz="1440" dirty="0"/>
          </a:p>
        </p:txBody>
      </p:sp>
      <p:sp>
        <p:nvSpPr>
          <p:cNvPr id="13" name="Text 11"/>
          <p:cNvSpPr/>
          <p:nvPr/>
        </p:nvSpPr>
        <p:spPr>
          <a:xfrm>
            <a:off x="2206075" y="3422634"/>
            <a:ext cx="2944368" cy="102412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JDBC由一组用Java语言编写的类和接口组成，它对数据库的操作提供了基本的方法，对于数据库的细节操作则由数据库厂商进行实行。</a:t>
            </a:r>
            <a:endParaRPr lang="en-US" sz="1440" dirty="0"/>
          </a:p>
        </p:txBody>
      </p:sp>
      <p:sp>
        <p:nvSpPr>
          <p:cNvPr id="14" name="Shape 12"/>
          <p:cNvSpPr/>
          <p:nvPr/>
        </p:nvSpPr>
        <p:spPr>
          <a:xfrm>
            <a:off x="1677184" y="3071780"/>
            <a:ext cx="528891" cy="391522"/>
          </a:xfrm>
          <a:custGeom>
            <a:avLst/>
            <a:gdLst/>
            <a:ahLst/>
            <a:cxnLst/>
            <a:rect l="l" t="t" r="r" b="b"/>
            <a:pathLst>
              <a:path w="528891" h="391522">
                <a:moveTo>
                  <a:pt x="0" y="0"/>
                </a:moveTo>
                <a:moveTo>
                  <a:pt x="0" y="0"/>
                </a:moveTo>
                <a:lnTo>
                  <a:pt x="528891" y="0"/>
                </a:lnTo>
                <a:lnTo>
                  <a:pt x="528891" y="391522"/>
                </a:lnTo>
                <a:lnTo>
                  <a:pt x="0" y="391522"/>
                </a:lnTo>
                <a:close/>
              </a:path>
            </a:pathLst>
          </a:custGeom>
          <a:solidFill>
            <a:srgbClr val="005CC5"/>
          </a:solidFill>
          <a:ln/>
        </p:spPr>
      </p:sp>
      <p:sp>
        <p:nvSpPr>
          <p:cNvPr id="15" name="Text 13"/>
          <p:cNvSpPr/>
          <p:nvPr/>
        </p:nvSpPr>
        <p:spPr>
          <a:xfrm>
            <a:off x="1604032" y="3066373"/>
            <a:ext cx="650309"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16" name="Shape 14"/>
          <p:cNvSpPr/>
          <p:nvPr/>
        </p:nvSpPr>
        <p:spPr>
          <a:xfrm>
            <a:off x="4966302" y="1535251"/>
            <a:ext cx="528891" cy="391522"/>
          </a:xfrm>
          <a:custGeom>
            <a:avLst/>
            <a:gdLst/>
            <a:ahLst/>
            <a:cxnLst/>
            <a:rect l="l" t="t" r="r" b="b"/>
            <a:pathLst>
              <a:path w="528891" h="391522">
                <a:moveTo>
                  <a:pt x="0" y="0"/>
                </a:moveTo>
                <a:moveTo>
                  <a:pt x="0" y="0"/>
                </a:moveTo>
                <a:lnTo>
                  <a:pt x="528891" y="0"/>
                </a:lnTo>
                <a:lnTo>
                  <a:pt x="528891" y="391522"/>
                </a:lnTo>
                <a:lnTo>
                  <a:pt x="0" y="391522"/>
                </a:lnTo>
                <a:close/>
              </a:path>
            </a:pathLst>
          </a:custGeom>
          <a:solidFill>
            <a:srgbClr val="005CC5"/>
          </a:solidFill>
          <a:ln/>
        </p:spPr>
      </p:sp>
      <p:sp>
        <p:nvSpPr>
          <p:cNvPr id="17" name="Text 15"/>
          <p:cNvSpPr/>
          <p:nvPr/>
        </p:nvSpPr>
        <p:spPr>
          <a:xfrm>
            <a:off x="4847430" y="1529844"/>
            <a:ext cx="739524" cy="402336"/>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16152" y="361270"/>
            <a:ext cx="8511697" cy="676656"/>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592" b="1" dirty="0">
                <a:solidFill>
                  <a:srgbClr val="003C80"/>
                </a:solidFill>
                <a:latin typeface="Microsoft Yahei" pitchFamily="34" charset="0"/>
                <a:ea typeface="Microsoft Yahei" pitchFamily="34" charset="-122"/>
                <a:cs typeface="Microsoft Yahei" pitchFamily="34" charset="-120"/>
              </a:rPr>
              <a:t>常用类和接口</a:t>
            </a:r>
            <a:endParaRPr lang="en-US" sz="1440" dirty="0"/>
          </a:p>
        </p:txBody>
      </p:sp>
      <p:sp>
        <p:nvSpPr>
          <p:cNvPr id="3" name="Text 1"/>
          <p:cNvSpPr/>
          <p:nvPr/>
        </p:nvSpPr>
        <p:spPr>
          <a:xfrm>
            <a:off x="2743200" y="1025863"/>
            <a:ext cx="3657600" cy="448056"/>
          </a:xfrm>
          <a:prstGeom prst="rect">
            <a:avLst/>
          </a:prstGeom>
          <a:noFill/>
          <a:ln/>
        </p:spPr>
        <p:txBody>
          <a:bodyPr wrap="square" lIns="95250" tIns="95250" rIns="95250" bIns="95250" rtlCol="0" anchor="ctr">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Driver接口</a:t>
            </a:r>
            <a:endParaRPr lang="en-US" sz="1440" dirty="0"/>
          </a:p>
        </p:txBody>
      </p:sp>
      <p:sp>
        <p:nvSpPr>
          <p:cNvPr id="4" name="Text 2"/>
          <p:cNvSpPr/>
          <p:nvPr/>
        </p:nvSpPr>
        <p:spPr>
          <a:xfrm>
            <a:off x="2743200" y="1368172"/>
            <a:ext cx="365760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每个数据库驱动程序必须实现的接口，用于连接特定厂商提供的数据库驱动程序。它定义了与数据库进行交互的基本方法，是JDBC编程的基础。</a:t>
            </a:r>
            <a:endParaRPr lang="en-US" sz="1440" dirty="0"/>
          </a:p>
        </p:txBody>
      </p:sp>
      <p:sp>
        <p:nvSpPr>
          <p:cNvPr id="5" name="Text 3"/>
          <p:cNvSpPr/>
          <p:nvPr/>
        </p:nvSpPr>
        <p:spPr>
          <a:xfrm>
            <a:off x="522708" y="2567541"/>
            <a:ext cx="3657600" cy="448056"/>
          </a:xfrm>
          <a:prstGeom prst="rect">
            <a:avLst/>
          </a:prstGeom>
          <a:noFill/>
          <a:ln/>
        </p:spPr>
        <p:txBody>
          <a:bodyPr wrap="square" lIns="95250" tIns="95250" rIns="95250" bIns="95250" rtlCol="0" anchor="ctr">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DriverManager类</a:t>
            </a:r>
            <a:endParaRPr lang="en-US" sz="1440" dirty="0"/>
          </a:p>
        </p:txBody>
      </p:sp>
      <p:sp>
        <p:nvSpPr>
          <p:cNvPr id="6" name="Text 4"/>
          <p:cNvSpPr/>
          <p:nvPr/>
        </p:nvSpPr>
        <p:spPr>
          <a:xfrm>
            <a:off x="522708" y="2899468"/>
            <a:ext cx="3657600" cy="84124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152" dirty="0">
                <a:solidFill>
                  <a:srgbClr val="000000"/>
                </a:solidFill>
                <a:latin typeface="Microsoft Yahei" pitchFamily="34" charset="0"/>
                <a:ea typeface="Microsoft Yahei" pitchFamily="34" charset="-122"/>
                <a:cs typeface="Microsoft Yahei" pitchFamily="34" charset="-120"/>
              </a:rPr>
              <a:t>负责管理一组JDBC驱动程序，并根据数据库URL建立连接。它是JDBC的核心组件之一，通过它可以方便地获取数据库连接。</a:t>
            </a:r>
            <a:endParaRPr lang="en-US" sz="1440" dirty="0"/>
          </a:p>
        </p:txBody>
      </p:sp>
      <p:sp>
        <p:nvSpPr>
          <p:cNvPr id="7" name="Text 5"/>
          <p:cNvSpPr/>
          <p:nvPr/>
        </p:nvSpPr>
        <p:spPr>
          <a:xfrm>
            <a:off x="4963692" y="2567541"/>
            <a:ext cx="3657600" cy="448056"/>
          </a:xfrm>
          <a:prstGeom prst="rect">
            <a:avLst/>
          </a:prstGeom>
          <a:noFill/>
          <a:ln/>
        </p:spPr>
        <p:txBody>
          <a:bodyPr wrap="square" lIns="95250" tIns="95250" rIns="95250" bIns="95250" rtlCol="0" anchor="ctr">
            <a:spAutoFit/>
          </a:bodyPr>
          <a:lstStyle/>
          <a:p>
            <a:pPr marL="0" indent="0" algn="ctr">
              <a:lnSpc>
                <a:spcPct val="100000"/>
              </a:lnSpc>
              <a:spcBef>
                <a:spcPts val="375"/>
              </a:spcBef>
              <a:buNone/>
            </a:pPr>
            <a:r>
              <a:rPr lang="en-US" sz="1728" b="1" dirty="0">
                <a:solidFill>
                  <a:srgbClr val="005CC5"/>
                </a:solidFill>
                <a:latin typeface="Microsoft Yahei" pitchFamily="34" charset="0"/>
                <a:ea typeface="Microsoft Yahei" pitchFamily="34" charset="-122"/>
                <a:cs typeface="Microsoft Yahei" pitchFamily="34" charset="-120"/>
              </a:rPr>
              <a:t>Connection接口</a:t>
            </a:r>
            <a:endParaRPr lang="en-US" sz="1440" dirty="0"/>
          </a:p>
        </p:txBody>
      </p:sp>
      <p:sp>
        <p:nvSpPr>
          <p:cNvPr id="8" name="Text 6"/>
          <p:cNvSpPr/>
          <p:nvPr/>
        </p:nvSpPr>
        <p:spPr>
          <a:xfrm>
            <a:off x="4963692" y="2899468"/>
            <a:ext cx="3657600" cy="841248"/>
          </a:xfrm>
          <a:prstGeom prst="rect">
            <a:avLst/>
          </a:prstGeom>
          <a:noFill/>
          <a:ln/>
        </p:spPr>
        <p:txBody>
          <a:bodyPr wrap="square" lIns="95250" tIns="95250" rIns="95250" bIns="95250" rtlCol="0" anchor="t">
            <a:spAutoFit/>
          </a:bodyPr>
          <a:lstStyle/>
          <a:p>
            <a:pPr marL="0" indent="0" algn="just">
              <a:lnSpc>
                <a:spcPct val="100000"/>
              </a:lnSpc>
              <a:buNone/>
            </a:pPr>
            <a:r>
              <a:rPr lang="en-US" sz="1152" dirty="0">
                <a:solidFill>
                  <a:srgbClr val="000000"/>
                </a:solidFill>
                <a:latin typeface="Microsoft Yahei" pitchFamily="34" charset="0"/>
                <a:ea typeface="Microsoft Yahei" pitchFamily="34" charset="-122"/>
                <a:cs typeface="Microsoft Yahei" pitchFamily="34" charset="-120"/>
              </a:rPr>
              <a:t>代表与数据库的连接，提供执行SQL语句的方法。它是JDBC中最重要的接口之一，所有的数据库操作都是通过这个接口来完成的。</a:t>
            </a:r>
            <a:endParaRPr lang="en-US" sz="144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1332</Words>
  <Application>Microsoft Office PowerPoint</Application>
  <PresentationFormat>全屏显示(16:9)</PresentationFormat>
  <Paragraphs>284</Paragraphs>
  <Slides>40</Slides>
  <Notes>40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40</vt:i4>
      </vt:variant>
    </vt:vector>
  </HeadingPairs>
  <TitlesOfParts>
    <vt:vector size="45" baseType="lpstr">
      <vt:lpstr>等线</vt:lpstr>
      <vt:lpstr>Microsoft Yahei</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Yuanhong Ju</cp:lastModifiedBy>
  <cp:revision>1</cp:revision>
  <dcterms:created xsi:type="dcterms:W3CDTF">2024-12-30T07:52:49Z</dcterms:created>
  <dcterms:modified xsi:type="dcterms:W3CDTF">2025-02-09T04:39:07Z</dcterms:modified>
</cp:coreProperties>
</file>