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slideMasters/slideMaster22.xml" ContentType="application/vnd.openxmlformats-officedocument.presentationml.slideMaster+xml"/>
  <Override PartName="/ppt/slides/slide22.xml" ContentType="application/vnd.openxmlformats-officedocument.presentationml.slide+xml"/>
  <Override PartName="/ppt/slideMasters/slideMaster23.xml" ContentType="application/vnd.openxmlformats-officedocument.presentationml.slideMaster+xml"/>
  <Override PartName="/ppt/slides/slide23.xml" ContentType="application/vnd.openxmlformats-officedocument.presentationml.slide+xml"/>
  <Override PartName="/ppt/slideMasters/slideMaster24.xml" ContentType="application/vnd.openxmlformats-officedocument.presentationml.slideMaster+xml"/>
  <Override PartName="/ppt/slides/slide24.xml" ContentType="application/vnd.openxmlformats-officedocument.presentationml.slide+xml"/>
  <Override PartName="/ppt/slideMasters/slideMaster25.xml" ContentType="application/vnd.openxmlformats-officedocument.presentationml.slideMaster+xml"/>
  <Override PartName="/ppt/slides/slide25.xml" ContentType="application/vnd.openxmlformats-officedocument.presentationml.slide+xml"/>
  <Override PartName="/ppt/slideMasters/slideMaster26.xml" ContentType="application/vnd.openxmlformats-officedocument.presentationml.slideMaster+xml"/>
  <Override PartName="/ppt/slides/slide26.xml" ContentType="application/vnd.openxmlformats-officedocument.presentationml.slide+xml"/>
  <Override PartName="/ppt/slideMasters/slideMaster27.xml" ContentType="application/vnd.openxmlformats-officedocument.presentationml.slideMaster+xml"/>
  <Override PartName="/ppt/slides/slide27.xml" ContentType="application/vnd.openxmlformats-officedocument.presentationml.slide+xml"/>
  <Override PartName="/ppt/slideMasters/slideMaster28.xml" ContentType="application/vnd.openxmlformats-officedocument.presentationml.slideMaster+xml"/>
  <Override PartName="/ppt/slides/slide28.xml" ContentType="application/vnd.openxmlformats-officedocument.presentationml.slide+xml"/>
  <Override PartName="/ppt/slideMasters/slideMaster29.xml" ContentType="application/vnd.openxmlformats-officedocument.presentationml.slideMaster+xml"/>
  <Override PartName="/ppt/slides/slide29.xml" ContentType="application/vnd.openxmlformats-officedocument.presentationml.slide+xml"/>
  <Override PartName="/ppt/slideMasters/slideMaster30.xml" ContentType="application/vnd.openxmlformats-officedocument.presentationml.slideMaster+xml"/>
  <Override PartName="/ppt/slides/slide30.xml" ContentType="application/vnd.openxmlformats-officedocument.presentationml.slide+xml"/>
  <Override PartName="/ppt/slideMasters/slideMaster31.xml" ContentType="application/vnd.openxmlformats-officedocument.presentationml.slideMaster+xml"/>
  <Override PartName="/ppt/slides/slide31.xml" ContentType="application/vnd.openxmlformats-officedocument.presentationml.slide+xml"/>
  <Override PartName="/ppt/slideMasters/slideMaster32.xml" ContentType="application/vnd.openxmlformats-officedocument.presentationml.slideMaster+xml"/>
  <Override PartName="/ppt/slides/slide32.xml" ContentType="application/vnd.openxmlformats-officedocument.presentationml.slide+xml"/>
  <Override PartName="/ppt/slideMasters/slideMaster33.xml" ContentType="application/vnd.openxmlformats-officedocument.presentationml.slideMaster+xml"/>
  <Override PartName="/ppt/slides/slide33.xml" ContentType="application/vnd.openxmlformats-officedocument.presentationml.slide+xml"/>
  <Override PartName="/ppt/slideMasters/slideMaster34.xml" ContentType="application/vnd.openxmlformats-officedocument.presentationml.slideMaster+xml"/>
  <Override PartName="/ppt/slides/slide34.xml" ContentType="application/vnd.openxmlformats-officedocument.presentationml.slide+xml"/>
  <Override PartName="/ppt/slideMasters/slideMaster35.xml" ContentType="application/vnd.openxmlformats-officedocument.presentationml.slideMaster+xml"/>
  <Override PartName="/ppt/slides/slide35.xml" ContentType="application/vnd.openxmlformats-officedocument.presentationml.slide+xml"/>
  <Override PartName="/ppt/slideMasters/slideMaster36.xml" ContentType="application/vnd.openxmlformats-officedocument.presentationml.slideMaster+xml"/>
  <Override PartName="/ppt/slides/slide36.xml" ContentType="application/vnd.openxmlformats-officedocument.presentationml.slide+xml"/>
  <Override PartName="/ppt/slideMasters/slideMaster37.xml" ContentType="application/vnd.openxmlformats-officedocument.presentationml.slideMaster+xml"/>
  <Override PartName="/ppt/slides/slide37.xml" ContentType="application/vnd.openxmlformats-officedocument.presentationml.slide+xml"/>
  <Override PartName="/ppt/slideMasters/slideMaster38.xml" ContentType="application/vnd.openxmlformats-officedocument.presentationml.slideMaster+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notesMasterIdLst>
    <p:notesMasterId r:id="rId40"/>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notesMaster" Target="notesMasters/notesMaster1.xml"/><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2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2.xml"/>
		</Relationships>
</file>

<file path=ppt/notesSlides/_rels/notesSlide2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3.xml"/>
		</Relationships>
</file>

<file path=ppt/notesSlides/_rels/notesSlide2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4.xml"/>
		</Relationships>
</file>

<file path=ppt/notesSlides/_rels/notesSlide2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5.xml"/>
		</Relationships>
</file>

<file path=ppt/notesSlides/_rels/notesSlide2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6.xml"/>
		</Relationships>
</file>

<file path=ppt/notesSlides/_rels/notesSlide2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7.xml"/>
		</Relationships>
</file>

<file path=ppt/notesSlides/_rels/notesSlide2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8.xml"/>
		</Relationships>
</file>

<file path=ppt/notesSlides/_rels/notesSlide2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9.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3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0.xml"/>
		</Relationships>
</file>

<file path=ppt/notesSlides/_rels/notesSlide3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1.xml"/>
		</Relationships>
</file>

<file path=ppt/notesSlides/_rels/notesSlide3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2.xml"/>
		</Relationships>
</file>

<file path=ppt/notesSlides/_rels/notesSlide3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3.xml"/>
		</Relationships>
</file>

<file path=ppt/notesSlides/_rels/notesSlide3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4.xml"/>
		</Relationships>
</file>

<file path=ppt/notesSlides/_rels/notesSlide3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5.xml"/>
		</Relationships>
</file>

<file path=ppt/notesSlides/_rels/notesSlide3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6.xml"/>
		</Relationships>
</file>

<file path=ppt/notesSlides/_rels/notesSlide3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7.xml"/>
		</Relationships>
</file>

<file path=ppt/notesSlides/_rels/notesSlide3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8.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3F7FD"/>
        </a:solidFill>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Slide-1-image-1.png"/><Relationship Id="rId2" Type="http://schemas.openxmlformats.org/officeDocument/2006/relationships/slideLayout" Target="../slideLayouts/slideLayout1.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Slide-10-image-1.png"/><Relationship Id="rId2" Type="http://schemas.openxmlformats.org/officeDocument/2006/relationships/image" Target="../media/image-10-2.jpg"/><Relationship Id="rId3" Type="http://schemas.openxmlformats.org/officeDocument/2006/relationships/slideLayout" Target="../slideLayouts/slideLayout1.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Slide-11-image-1.png"/><Relationship Id="rId2" Type="http://schemas.openxmlformats.org/officeDocument/2006/relationships/slideLayout" Target="../slideLayouts/slideLayout1.xml"/><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Slide-12-image-1.png"/><Relationship Id="rId2" Type="http://schemas.openxmlformats.org/officeDocument/2006/relationships/slideLayout" Target="../slideLayouts/slideLayout1.xml"/><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Slide-13-image-1.png"/><Relationship Id="rId2" Type="http://schemas.openxmlformats.org/officeDocument/2006/relationships/image" Target="../media/image-13-2.jpg"/><Relationship Id="rId3" Type="http://schemas.openxmlformats.org/officeDocument/2006/relationships/image" Target="../media/image-13-3.jpg"/><Relationship Id="rId4" Type="http://schemas.openxmlformats.org/officeDocument/2006/relationships/image" Target="../media/image-13-4.jpg"/><Relationship Id="rId5" Type="http://schemas.openxmlformats.org/officeDocument/2006/relationships/slideLayout" Target="../slideLayouts/slideLayout1.xml"/><Relationship Id="rId6"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image" Target="../media/Slide-14-image-1.png"/><Relationship Id="rId2" Type="http://schemas.openxmlformats.org/officeDocument/2006/relationships/image" Target="../media/image-14-2.jpg"/><Relationship Id="rId3" Type="http://schemas.openxmlformats.org/officeDocument/2006/relationships/slideLayout" Target="../slideLayouts/slideLayout1.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Slide-15-image-1.png"/><Relationship Id="rId2" Type="http://schemas.openxmlformats.org/officeDocument/2006/relationships/image" Target="../media/image-15-2.png"/><Relationship Id="rId3" Type="http://schemas.openxmlformats.org/officeDocument/2006/relationships/image" Target="../media/image-15-3.png"/><Relationship Id="rId4" Type="http://schemas.openxmlformats.org/officeDocument/2006/relationships/image" Target="../media/image-15-4.png"/><Relationship Id="rId5" Type="http://schemas.openxmlformats.org/officeDocument/2006/relationships/slideLayout" Target="../slideLayouts/slideLayout1.xml"/><Relationship Id="rId6"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image" Target="../media/Slide-16-image-1.png"/><Relationship Id="rId2" Type="http://schemas.openxmlformats.org/officeDocument/2006/relationships/slideLayout" Target="../slideLayouts/slideLayout1.xml"/><Relationship Id="rId3"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image" Target="../media/Slide-17-image-1.png"/><Relationship Id="rId2" Type="http://schemas.openxmlformats.org/officeDocument/2006/relationships/slideLayout" Target="../slideLayouts/slideLayout1.xml"/><Relationship Id="rId3"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image" Target="../media/Slide-18-image-1.png"/><Relationship Id="rId2" Type="http://schemas.openxmlformats.org/officeDocument/2006/relationships/slideLayout" Target="../slideLayouts/slideLayout1.xml"/><Relationship Id="rId3"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image" Target="../media/Slide-19-image-1.png"/><Relationship Id="rId2" Type="http://schemas.openxmlformats.org/officeDocument/2006/relationships/image" Target="../media/image-19-2.jpg"/><Relationship Id="rId3" Type="http://schemas.openxmlformats.org/officeDocument/2006/relationships/image" Target="../media/image-19-3.jpg"/><Relationship Id="rId4" Type="http://schemas.openxmlformats.org/officeDocument/2006/relationships/image" Target="../media/image-19-4.jpg"/><Relationship Id="rId5" Type="http://schemas.openxmlformats.org/officeDocument/2006/relationships/slideLayout" Target="../slideLayouts/slideLayout1.xml"/><Relationship Id="rId6"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image" Target="../media/Slide-2-image-1.png"/><Relationship Id="rId2" Type="http://schemas.openxmlformats.org/officeDocument/2006/relationships/slideLayout" Target="../slideLayouts/slideLayout1.xml"/><Relationship Id="rId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image" Target="../media/Slide-20-image-1.png"/><Relationship Id="rId2" Type="http://schemas.openxmlformats.org/officeDocument/2006/relationships/slideLayout" Target="../slideLayouts/slideLayout1.xml"/><Relationship Id="rId3"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image" Target="../media/Slide-21-image-1.png"/><Relationship Id="rId2" Type="http://schemas.openxmlformats.org/officeDocument/2006/relationships/image" Target="../media/image-21-2.jpg"/><Relationship Id="rId3" Type="http://schemas.openxmlformats.org/officeDocument/2006/relationships/slideLayout" Target="../slideLayouts/slideLayout1.xml"/><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image" Target="../media/Slide-22-image-1.png"/><Relationship Id="rId2" Type="http://schemas.openxmlformats.org/officeDocument/2006/relationships/slideLayout" Target="../slideLayouts/slideLayout1.xml"/><Relationship Id="rId3"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image" Target="../media/Slide-23-image-1.png"/><Relationship Id="rId2" Type="http://schemas.openxmlformats.org/officeDocument/2006/relationships/image" Target="../media/image-23-2.jpg"/><Relationship Id="rId3" Type="http://schemas.openxmlformats.org/officeDocument/2006/relationships/image" Target="../media/image-23-3.jpg"/><Relationship Id="rId4" Type="http://schemas.openxmlformats.org/officeDocument/2006/relationships/image" Target="../media/image-23-4.jpg"/><Relationship Id="rId5" Type="http://schemas.openxmlformats.org/officeDocument/2006/relationships/slideLayout" Target="../slideLayouts/slideLayout1.xml"/><Relationship Id="rId6"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image" Target="../media/Slide-24-image-1.png"/><Relationship Id="rId2" Type="http://schemas.openxmlformats.org/officeDocument/2006/relationships/image" Target="../media/image-24-2.jpg"/><Relationship Id="rId3" Type="http://schemas.openxmlformats.org/officeDocument/2006/relationships/slideLayout" Target="../slideLayouts/slideLayout1.xml"/><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image" Target="../media/Slide-25-image-1.png"/><Relationship Id="rId2" Type="http://schemas.openxmlformats.org/officeDocument/2006/relationships/image" Target="../media/image-25-2.jpg"/><Relationship Id="rId3" Type="http://schemas.openxmlformats.org/officeDocument/2006/relationships/image" Target="../media/image-25-3.jpg"/><Relationship Id="rId4" Type="http://schemas.openxmlformats.org/officeDocument/2006/relationships/image" Target="../media/image-25-4.jpg"/><Relationship Id="rId5" Type="http://schemas.openxmlformats.org/officeDocument/2006/relationships/slideLayout" Target="../slideLayouts/slideLayout1.xml"/><Relationship Id="rId6"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image" Target="../media/Slide-26-image-1.png"/><Relationship Id="rId2" Type="http://schemas.openxmlformats.org/officeDocument/2006/relationships/slideLayout" Target="../slideLayouts/slideLayout1.xml"/><Relationship Id="rId3"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image" Target="../media/Slide-27-image-1.png"/><Relationship Id="rId2" Type="http://schemas.openxmlformats.org/officeDocument/2006/relationships/image" Target="../media/image-27-2.jpg"/><Relationship Id="rId3" Type="http://schemas.openxmlformats.org/officeDocument/2006/relationships/slideLayout" Target="../slideLayouts/slideLayout1.xml"/><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image" Target="../media/Slide-28-image-1.png"/><Relationship Id="rId2" Type="http://schemas.openxmlformats.org/officeDocument/2006/relationships/image" Target="../media/image-28-2.jpg"/><Relationship Id="rId3" Type="http://schemas.openxmlformats.org/officeDocument/2006/relationships/image" Target="../media/image-28-3.jpg"/><Relationship Id="rId4" Type="http://schemas.openxmlformats.org/officeDocument/2006/relationships/image" Target="../media/image-28-4.jpg"/><Relationship Id="rId5" Type="http://schemas.openxmlformats.org/officeDocument/2006/relationships/slideLayout" Target="../slideLayouts/slideLayout1.xml"/><Relationship Id="rId6"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image" Target="../media/Slide-29-image-1.png"/><Relationship Id="rId2" Type="http://schemas.openxmlformats.org/officeDocument/2006/relationships/slideLayout" Target="../slideLayouts/slideLayout1.xml"/><Relationship Id="rId3"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image" Target="../media/Slide-3-image-1.png"/><Relationship Id="rId2" Type="http://schemas.openxmlformats.org/officeDocument/2006/relationships/slideLayout" Target="../slideLayouts/slideLayout1.xml"/><Relationship Id="rId3"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image" Target="../media/Slide-30-image-1.png"/><Relationship Id="rId2" Type="http://schemas.openxmlformats.org/officeDocument/2006/relationships/slideLayout" Target="../slideLayouts/slideLayout1.xml"/><Relationship Id="rId3"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image" Target="../media/Slide-31-image-1.png"/><Relationship Id="rId2" Type="http://schemas.openxmlformats.org/officeDocument/2006/relationships/image" Target="../media/image-31-2.jpg"/><Relationship Id="rId3" Type="http://schemas.openxmlformats.org/officeDocument/2006/relationships/image" Target="../media/image-31-3.jpg"/><Relationship Id="rId4" Type="http://schemas.openxmlformats.org/officeDocument/2006/relationships/image" Target="../media/image-31-4.jpg"/><Relationship Id="rId5" Type="http://schemas.openxmlformats.org/officeDocument/2006/relationships/slideLayout" Target="../slideLayouts/slideLayout1.xml"/><Relationship Id="rId6"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image" Target="../media/Slide-32-image-1.png"/><Relationship Id="rId2" Type="http://schemas.openxmlformats.org/officeDocument/2006/relationships/slideLayout" Target="../slideLayouts/slideLayout1.xml"/><Relationship Id="rId3"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image" Target="../media/Slide-33-image-1.png"/><Relationship Id="rId2" Type="http://schemas.openxmlformats.org/officeDocument/2006/relationships/slideLayout" Target="../slideLayouts/slideLayout1.xml"/><Relationship Id="rId3"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image" Target="../media/Slide-34-image-1.png"/><Relationship Id="rId2" Type="http://schemas.openxmlformats.org/officeDocument/2006/relationships/image" Target="../media/image-34-2.png"/><Relationship Id="rId3" Type="http://schemas.openxmlformats.org/officeDocument/2006/relationships/slideLayout" Target="../slideLayouts/slideLayout1.xml"/><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image" Target="../media/Slide-35-image-1.png"/><Relationship Id="rId2" Type="http://schemas.openxmlformats.org/officeDocument/2006/relationships/image" Target="../media/image-35-2.png"/><Relationship Id="rId3" Type="http://schemas.openxmlformats.org/officeDocument/2006/relationships/image" Target="../media/image-35-3.png"/><Relationship Id="rId4" Type="http://schemas.openxmlformats.org/officeDocument/2006/relationships/slideLayout" Target="../slideLayouts/slideLayout1.xml"/><Relationship Id="rId5"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image" Target="../media/Slide-36-image-1.png"/><Relationship Id="rId2" Type="http://schemas.openxmlformats.org/officeDocument/2006/relationships/image" Target="../media/image-36-2.png"/><Relationship Id="rId3" Type="http://schemas.openxmlformats.org/officeDocument/2006/relationships/slideLayout" Target="../slideLayouts/slideLayout1.xml"/><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image" Target="../media/Slide-37-image-1.png"/><Relationship Id="rId2" Type="http://schemas.openxmlformats.org/officeDocument/2006/relationships/image" Target="../media/image-37-2.png"/><Relationship Id="rId3" Type="http://schemas.openxmlformats.org/officeDocument/2006/relationships/slideLayout" Target="../slideLayouts/slideLayout1.xml"/><Relationship Id="rId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image" Target="../media/Slide-38-image-1.png"/><Relationship Id="rId2" Type="http://schemas.openxmlformats.org/officeDocument/2006/relationships/slideLayout" Target="../slideLayouts/slideLayout1.xml"/><Relationship Id="rId3"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image" Target="../media/Slide-4-image-1.png"/><Relationship Id="rId2" Type="http://schemas.openxmlformats.org/officeDocument/2006/relationships/image" Target="../media/image-4-2.jpg"/><Relationship Id="rId3" Type="http://schemas.openxmlformats.org/officeDocument/2006/relationships/slideLayout" Target="../slideLayouts/slideLayout1.xm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Slide-5-image-1.png"/><Relationship Id="rId2" Type="http://schemas.openxmlformats.org/officeDocument/2006/relationships/image" Target="../media/image-5-2.png"/><Relationship Id="rId3" Type="http://schemas.openxmlformats.org/officeDocument/2006/relationships/image" Target="../media/image-5-3.png"/><Relationship Id="rId4" Type="http://schemas.openxmlformats.org/officeDocument/2006/relationships/image" Target="../media/image-5-4.png"/><Relationship Id="rId5" Type="http://schemas.openxmlformats.org/officeDocument/2006/relationships/slideLayout" Target="../slideLayouts/slideLayout1.xml"/><Relationship Id="rId6"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Slide-6-image-1.png"/><Relationship Id="rId2" Type="http://schemas.openxmlformats.org/officeDocument/2006/relationships/slideLayout" Target="../slideLayouts/slideLayout1.xml"/><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Slide-7-image-1.png"/><Relationship Id="rId2" Type="http://schemas.openxmlformats.org/officeDocument/2006/relationships/slideLayout" Target="../slideLayouts/slideLayout1.xml"/><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Slide-8-image-1.png"/><Relationship Id="rId2" Type="http://schemas.openxmlformats.org/officeDocument/2006/relationships/image" Target="../media/image-8-2.png"/><Relationship Id="rId3" Type="http://schemas.openxmlformats.org/officeDocument/2006/relationships/slideLayout" Target="../slideLayouts/slideLayout1.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Slide-9-image-1.png"/><Relationship Id="rId2" Type="http://schemas.openxmlformats.org/officeDocument/2006/relationships/slideLayout" Target="../slideLayouts/slideLayout1.xml"/><Relationship Id="rId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863156" y="1754413"/>
            <a:ext cx="7648636" cy="923544"/>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3888" b="1" spc="144" kern="0" dirty="0">
                <a:solidFill>
                  <a:srgbClr val="005CC5"/>
                </a:solidFill>
                <a:latin typeface="Microsoft Yahei" pitchFamily="34" charset="0"/>
                <a:ea typeface="Microsoft Yahei" pitchFamily="34" charset="-122"/>
                <a:cs typeface="Microsoft Yahei" pitchFamily="34" charset="-120"/>
              </a:rPr>
              <a:t>搭建MyBatis框架</a:t>
            </a:r>
            <a:endParaRPr lang="en-US" sz="1440" dirty="0"/>
          </a:p>
        </p:txBody>
      </p:sp>
      <p:sp>
        <p:nvSpPr>
          <p:cNvPr id="3" name="Text 1"/>
          <p:cNvSpPr/>
          <p:nvPr/>
        </p:nvSpPr>
        <p:spPr>
          <a:xfrm>
            <a:off x="863156" y="2677957"/>
            <a:ext cx="6249184" cy="512064"/>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728" b="1" dirty="0">
                <a:solidFill>
                  <a:srgbClr val="000000"/>
                </a:solidFill>
                <a:latin typeface="Microsoft Yahei" pitchFamily="34" charset="0"/>
                <a:ea typeface="Microsoft Yahei" pitchFamily="34" charset="-122"/>
                <a:cs typeface="Microsoft Yahei" pitchFamily="34" charset="-120"/>
              </a:rPr>
              <a:t>从基础配置到高级映射与缓存机制</a:t>
            </a:r>
            <a:endParaRPr lang="en-US" sz="144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MyBatis介绍</a:t>
            </a:r>
            <a:endParaRPr lang="en-US" sz="1440" dirty="0"/>
          </a:p>
        </p:txBody>
      </p:sp>
      <p:pic>
        <p:nvPicPr>
          <p:cNvPr id="3" name="Image 0" descr="https://sgw-dx.xf-yun.com/api/v1/sparkdesk/_173554717834787c28594c4924aa5aac992439912fc83.jpg?authorization=c2ltcGxlLWp3dCBhaz1zcGFya2Rlc2s4MDAwMDAwMDAwMDE7ZXhwPTMzMTIzNDcxNzg7YWxnbz1obWFjLXNoYTI1NjtzaWc9WGF2YzZJY3Z0ZFVnTE1FeWprQ2o4emRLNm4zd1FjNlMvVklqdXRWSTk1Yz0=&amp;x_location=7YfmxI7B7uKO7jlRxIftd60Zg5D=">    </p:cNvPr>
          <p:cNvPicPr>
            <a:picLocks noChangeAspect="1"/>
          </p:cNvPicPr>
          <p:nvPr/>
        </p:nvPicPr>
        <p:blipFill>
          <a:blip r:embed="rId2"/>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MyBatis的核心功能</a:t>
            </a:r>
            <a:endParaRPr lang="en-US" sz="1440" dirty="0"/>
          </a:p>
        </p:txBody>
      </p:sp>
      <p:sp>
        <p:nvSpPr>
          <p:cNvPr id="5" name="Text 2"/>
          <p:cNvSpPr/>
          <p:nvPr/>
        </p:nvSpPr>
        <p:spPr>
          <a:xfrm>
            <a:off x="3485040" y="1427243"/>
            <a:ext cx="5212080" cy="621792"/>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MyBatis作为持久层框架，支持自定义SQL、存储过程及高级映射，极大地简化了数据库操作，避免了JDBC代码的硬编码问题。</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灵活的参数与结果映射</a:t>
            </a:r>
            <a:endParaRPr lang="en-US" sz="1440" dirty="0"/>
          </a:p>
        </p:txBody>
      </p:sp>
      <p:sp>
        <p:nvSpPr>
          <p:cNvPr id="7" name="Text 4"/>
          <p:cNvSpPr/>
          <p:nvPr/>
        </p:nvSpPr>
        <p:spPr>
          <a:xfrm>
            <a:off x="3485040" y="2463259"/>
            <a:ext cx="5212080" cy="621792"/>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MyBatis通过XML或注解配置输入参数和输出结果的映射，使得参数配置自由灵活，同时自动将结果集映射为Java对象，提高了开发效率。</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数据库连接管理</a:t>
            </a:r>
            <a:endParaRPr lang="en-US" sz="1440" dirty="0"/>
          </a:p>
        </p:txBody>
      </p:sp>
      <p:sp>
        <p:nvSpPr>
          <p:cNvPr id="9" name="Text 6"/>
          <p:cNvSpPr/>
          <p:nvPr/>
        </p:nvSpPr>
        <p:spPr>
          <a:xfrm>
            <a:off x="3485040" y="3491058"/>
            <a:ext cx="5213718" cy="621792"/>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MyBatis允许通过XML配置创建自己的数据库连接池，有效管理数据库连接，确保应用的稳定性和性能。</a:t>
            </a:r>
            <a:endParaRPr lang="en-US" sz="144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MyBatis运行流程</a:t>
            </a:r>
            <a:endParaRPr lang="en-US" sz="1440" dirty="0"/>
          </a:p>
        </p:txBody>
      </p:sp>
      <p:sp>
        <p:nvSpPr>
          <p:cNvPr id="3" name="Shape 1"/>
          <p:cNvSpPr/>
          <p:nvPr/>
        </p:nvSpPr>
        <p:spPr>
          <a:xfrm rot="-366000">
            <a:off x="639861" y="1356868"/>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4" name="Shape 2"/>
          <p:cNvSpPr/>
          <p:nvPr/>
        </p:nvSpPr>
        <p:spPr>
          <a:xfrm>
            <a:off x="679498" y="1343207"/>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5" name="Shape 3"/>
          <p:cNvSpPr/>
          <p:nvPr/>
        </p:nvSpPr>
        <p:spPr>
          <a:xfrm>
            <a:off x="916789" y="1153595"/>
            <a:ext cx="512064" cy="512064"/>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005CC5"/>
          </a:solidFill>
          <a:ln/>
        </p:spPr>
      </p:sp>
      <p:sp>
        <p:nvSpPr>
          <p:cNvPr id="6" name="Text 4"/>
          <p:cNvSpPr/>
          <p:nvPr/>
        </p:nvSpPr>
        <p:spPr>
          <a:xfrm>
            <a:off x="756803" y="1121591"/>
            <a:ext cx="813748" cy="566928"/>
          </a:xfrm>
          <a:prstGeom prst="rect">
            <a:avLst/>
          </a:prstGeom>
          <a:noFill/>
          <a:ln/>
        </p:spPr>
        <p:txBody>
          <a:bodyPr wrap="square" lIns="95250" tIns="95250" rIns="95250" bIns="95250" rtlCol="0" anchor="t">
            <a:spAutoFit/>
          </a:bodyPr>
          <a:lstStyle/>
          <a:p>
            <a:pPr algn="ctr" indent="0" marL="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7" name="Shape 5"/>
          <p:cNvSpPr/>
          <p:nvPr/>
        </p:nvSpPr>
        <p:spPr>
          <a:xfrm rot="-366000">
            <a:off x="3346704" y="1356868"/>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8" name="Shape 6"/>
          <p:cNvSpPr/>
          <p:nvPr/>
        </p:nvSpPr>
        <p:spPr>
          <a:xfrm>
            <a:off x="3386341" y="1343207"/>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9" name="Shape 7"/>
          <p:cNvSpPr/>
          <p:nvPr/>
        </p:nvSpPr>
        <p:spPr>
          <a:xfrm>
            <a:off x="3623632" y="1153595"/>
            <a:ext cx="512064" cy="512064"/>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005CC5"/>
          </a:solidFill>
          <a:ln/>
        </p:spPr>
      </p:sp>
      <p:sp>
        <p:nvSpPr>
          <p:cNvPr id="10" name="Text 8"/>
          <p:cNvSpPr/>
          <p:nvPr/>
        </p:nvSpPr>
        <p:spPr>
          <a:xfrm>
            <a:off x="3472790" y="1126163"/>
            <a:ext cx="813748" cy="566928"/>
          </a:xfrm>
          <a:prstGeom prst="rect">
            <a:avLst/>
          </a:prstGeom>
          <a:noFill/>
          <a:ln/>
        </p:spPr>
        <p:txBody>
          <a:bodyPr wrap="square" lIns="95250" tIns="95250" rIns="95250" bIns="95250" rtlCol="0" anchor="t">
            <a:spAutoFit/>
          </a:bodyPr>
          <a:lstStyle/>
          <a:p>
            <a:pPr algn="ctr" indent="0" marL="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1" name="Shape 9"/>
          <p:cNvSpPr/>
          <p:nvPr/>
        </p:nvSpPr>
        <p:spPr>
          <a:xfrm rot="-366000">
            <a:off x="6053547" y="1356868"/>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12" name="Shape 10"/>
          <p:cNvSpPr/>
          <p:nvPr/>
        </p:nvSpPr>
        <p:spPr>
          <a:xfrm>
            <a:off x="6093184" y="1343207"/>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13" name="Shape 11"/>
          <p:cNvSpPr/>
          <p:nvPr/>
        </p:nvSpPr>
        <p:spPr>
          <a:xfrm>
            <a:off x="6330475" y="1153595"/>
            <a:ext cx="512064" cy="512064"/>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005CC5"/>
          </a:solidFill>
          <a:ln/>
        </p:spPr>
      </p:sp>
      <p:sp>
        <p:nvSpPr>
          <p:cNvPr id="14" name="Text 12"/>
          <p:cNvSpPr/>
          <p:nvPr/>
        </p:nvSpPr>
        <p:spPr>
          <a:xfrm>
            <a:off x="6170489" y="1121591"/>
            <a:ext cx="813748" cy="566928"/>
          </a:xfrm>
          <a:prstGeom prst="rect">
            <a:avLst/>
          </a:prstGeom>
          <a:noFill/>
          <a:ln/>
        </p:spPr>
        <p:txBody>
          <a:bodyPr wrap="square" lIns="95250" tIns="95250" rIns="95250" bIns="95250" rtlCol="0" anchor="t">
            <a:spAutoFit/>
          </a:bodyPr>
          <a:lstStyle/>
          <a:p>
            <a:pPr algn="ctr" indent="0" marL="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5" name="Text 13"/>
          <p:cNvSpPr/>
          <p:nvPr/>
        </p:nvSpPr>
        <p:spPr>
          <a:xfrm>
            <a:off x="679498" y="1667126"/>
            <a:ext cx="2449397" cy="667512"/>
          </a:xfrm>
          <a:prstGeom prst="rect">
            <a:avLst/>
          </a:prstGeom>
          <a:noFill/>
          <a:ln/>
        </p:spPr>
        <p:txBody>
          <a:bodyPr wrap="square" lIns="95250" tIns="95250" rIns="95250" bIns="95250" rtlCol="0" anchor="t">
            <a:spAutoFit/>
          </a:bodyPr>
          <a:lstStyle/>
          <a:p>
            <a:pPr algn="ctr" indent="0" marL="0">
              <a:lnSpc>
                <a:spcPct val="100000"/>
              </a:lnSpc>
              <a:buNone/>
            </a:pPr>
            <a:r>
              <a:rPr lang="en-US" sz="1584" b="1" dirty="0">
                <a:solidFill>
                  <a:srgbClr val="005CC5"/>
                </a:solidFill>
                <a:latin typeface="Microsoft Yahei" pitchFamily="34" charset="0"/>
                <a:ea typeface="Microsoft Yahei" pitchFamily="34" charset="-122"/>
                <a:cs typeface="Microsoft Yahei" pitchFamily="34" charset="-120"/>
              </a:rPr>
              <a:t>SqlSessionFactory的初始化</a:t>
            </a:r>
            <a:endParaRPr lang="en-US" sz="1440" dirty="0"/>
          </a:p>
        </p:txBody>
      </p:sp>
      <p:sp>
        <p:nvSpPr>
          <p:cNvPr id="16" name="Text 14"/>
          <p:cNvSpPr/>
          <p:nvPr/>
        </p:nvSpPr>
        <p:spPr>
          <a:xfrm>
            <a:off x="863543" y="2380358"/>
            <a:ext cx="2194560" cy="1280160"/>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SqlSessionFactory作为MyBatis的核心工厂类，负责通过Resource加载SqlMapConfig.xml配置文件信息，为创建SqlSession实例提供必要的配置和环境。</a:t>
            </a:r>
            <a:endParaRPr lang="en-US" sz="1440" dirty="0"/>
          </a:p>
        </p:txBody>
      </p:sp>
      <p:sp>
        <p:nvSpPr>
          <p:cNvPr id="17" name="Text 15"/>
          <p:cNvSpPr/>
          <p:nvPr/>
        </p:nvSpPr>
        <p:spPr>
          <a:xfrm>
            <a:off x="3386341" y="1667126"/>
            <a:ext cx="2449397" cy="667512"/>
          </a:xfrm>
          <a:prstGeom prst="rect">
            <a:avLst/>
          </a:prstGeom>
          <a:noFill/>
          <a:ln/>
        </p:spPr>
        <p:txBody>
          <a:bodyPr wrap="square" lIns="95250" tIns="95250" rIns="95250" bIns="95250" rtlCol="0" anchor="t">
            <a:spAutoFit/>
          </a:bodyPr>
          <a:lstStyle/>
          <a:p>
            <a:pPr algn="ctr" indent="0" marL="0">
              <a:lnSpc>
                <a:spcPct val="100000"/>
              </a:lnSpc>
              <a:buNone/>
            </a:pPr>
            <a:r>
              <a:rPr lang="en-US" sz="1584" b="1" dirty="0">
                <a:solidFill>
                  <a:srgbClr val="005CC5"/>
                </a:solidFill>
                <a:latin typeface="Microsoft Yahei" pitchFamily="34" charset="0"/>
                <a:ea typeface="Microsoft Yahei" pitchFamily="34" charset="-122"/>
                <a:cs typeface="Microsoft Yahei" pitchFamily="34" charset="-120"/>
              </a:rPr>
              <a:t>SqlSession的创建与使用</a:t>
            </a:r>
            <a:endParaRPr lang="en-US" sz="1440" dirty="0"/>
          </a:p>
        </p:txBody>
      </p:sp>
      <p:sp>
        <p:nvSpPr>
          <p:cNvPr id="18" name="Text 16"/>
          <p:cNvSpPr/>
          <p:nvPr/>
        </p:nvSpPr>
        <p:spPr>
          <a:xfrm>
            <a:off x="3514357" y="2432498"/>
            <a:ext cx="2194560" cy="1280160"/>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SqlSession是MyBatis执行数据库操作的主要接口，它根据Mapper配置文件中的SQL配置，执行增、删、改、查等操作，是连接用户与数据库的桥梁。</a:t>
            </a:r>
            <a:endParaRPr lang="en-US" sz="1440" dirty="0"/>
          </a:p>
        </p:txBody>
      </p:sp>
      <p:sp>
        <p:nvSpPr>
          <p:cNvPr id="19" name="Text 17"/>
          <p:cNvSpPr/>
          <p:nvPr/>
        </p:nvSpPr>
        <p:spPr>
          <a:xfrm>
            <a:off x="6093184" y="1667126"/>
            <a:ext cx="2449397" cy="914400"/>
          </a:xfrm>
          <a:prstGeom prst="rect">
            <a:avLst/>
          </a:prstGeom>
          <a:noFill/>
          <a:ln/>
        </p:spPr>
        <p:txBody>
          <a:bodyPr wrap="square" lIns="95250" tIns="95250" rIns="95250" bIns="95250" rtlCol="0" anchor="t">
            <a:spAutoFit/>
          </a:bodyPr>
          <a:lstStyle/>
          <a:p>
            <a:pPr algn="ctr" indent="0" marL="0">
              <a:lnSpc>
                <a:spcPct val="100000"/>
              </a:lnSpc>
              <a:buNone/>
            </a:pPr>
            <a:r>
              <a:rPr lang="en-US" sz="1584" b="1" dirty="0">
                <a:solidFill>
                  <a:srgbClr val="005CC5"/>
                </a:solidFill>
                <a:latin typeface="Microsoft Yahei" pitchFamily="34" charset="0"/>
                <a:ea typeface="Microsoft Yahei" pitchFamily="34" charset="-122"/>
                <a:cs typeface="Microsoft Yahei" pitchFamily="34" charset="-120"/>
              </a:rPr>
              <a:t>Executor与MapperedStatement的结合</a:t>
            </a:r>
            <a:endParaRPr lang="en-US" sz="1440" dirty="0"/>
          </a:p>
        </p:txBody>
      </p:sp>
      <p:sp>
        <p:nvSpPr>
          <p:cNvPr id="20" name="Text 18"/>
          <p:cNvSpPr/>
          <p:nvPr/>
        </p:nvSpPr>
        <p:spPr>
          <a:xfrm>
            <a:off x="6181563" y="2432498"/>
            <a:ext cx="2194560" cy="1280160"/>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Executor负责实际的数据库操作逻辑，而MapperedStatement封装了从Mapper文件中读取的信息，两者结合使得MyBatis能够高效地与数据库进行交互。</a:t>
            </a:r>
            <a:endParaRPr lang="en-US" sz="144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04</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操作数据库</a:t>
            </a:r>
            <a:endParaRPr lang="en-US" sz="144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准备数据库</a:t>
            </a:r>
            <a:endParaRPr lang="en-US" sz="1440" dirty="0"/>
          </a:p>
        </p:txBody>
      </p:sp>
      <p:pic>
        <p:nvPicPr>
          <p:cNvPr id="3" name="Image 0" descr="https://sgw-dx.xf-yun.com/api/v1/sparkdesk/_1735547191409d8a00b17f78c486baa151f8f3c277727.jpg?authorization=c2ltcGxlLWp3dCBhaz1zcGFya2Rlc2s4MDAwMDAwMDAwMDE7ZXhwPTMzMTIzNDcxOTE7YWxnbz1obWFjLXNoYTI1NjtzaWc9a0JYSUI4WWMrRnJxTWpMQXhyUDVYbjRGTVg5NU9wbDA3N1BrMXp5T2R5dz0=&amp;x_location=7YfmxI7B7uKO7jlRxIftd60Zg5D=">    </p:cNvPr>
          <p:cNvPicPr>
            <a:picLocks noChangeAspect="1"/>
          </p:cNvPicPr>
          <p:nvPr/>
        </p:nvPicPr>
        <p:blipFill>
          <a:blip r:embed="rId2"/>
          <a:srcRect l="0" r="0" t="0" b="0"/>
          <a:stretch/>
        </p:blipFill>
        <p:spPr>
          <a:xfrm>
            <a:off x="505361" y="2984626"/>
            <a:ext cx="2516140" cy="1415329"/>
          </a:xfrm>
          <a:prstGeom prst="rect">
            <a:avLst/>
          </a:prstGeom>
        </p:spPr>
      </p:pic>
      <p:sp>
        <p:nvSpPr>
          <p:cNvPr id="4" name="Text 1"/>
          <p:cNvSpPr/>
          <p:nvPr/>
        </p:nvSpPr>
        <p:spPr>
          <a:xfrm>
            <a:off x="455940" y="954523"/>
            <a:ext cx="2614983" cy="448056"/>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安装MySQL数据库</a:t>
            </a:r>
            <a:endParaRPr lang="en-US" sz="1440" dirty="0"/>
          </a:p>
        </p:txBody>
      </p:sp>
      <p:sp>
        <p:nvSpPr>
          <p:cNvPr id="5" name="Text 2"/>
          <p:cNvSpPr/>
          <p:nvPr/>
        </p:nvSpPr>
        <p:spPr>
          <a:xfrm>
            <a:off x="3247889" y="1500390"/>
            <a:ext cx="2614983" cy="149961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通过图形管理界面Sqlyog，在MySQL中创建一个名为“test”的数据库，并在该数据库内建立一个名为“Student”的表。此步骤定义了数据存储的结构，为数据的组织和查询奠定了基础。</a:t>
            </a:r>
            <a:endParaRPr lang="en-US" sz="1440" dirty="0"/>
          </a:p>
        </p:txBody>
      </p:sp>
      <p:pic>
        <p:nvPicPr>
          <p:cNvPr id="6" name="Image 1" descr="https://sgw-dx.xf-yun.com/api/v1/sparkdesk/_1735547194372df484713a9834e9a862a19a2f06d438e.jpg?authorization=c2ltcGxlLWp3dCBhaz1zcGFya2Rlc2s4MDAwMDAwMDAwMDE7ZXhwPTMzMTIzNDcxOTQ7YWxnbz1obWFjLXNoYTI1NjtzaWc9UzF3RzVvMWNMSXdqNlByK1BGbTR0VWVSYi9abkx4Y2J3NkZaOUpjQ2Fsdz0=&amp;x_location=7YfmxI7B7uKO7jlRxIftd60Zg5D=">    </p:cNvPr>
          <p:cNvPicPr>
            <a:picLocks noChangeAspect="1"/>
          </p:cNvPicPr>
          <p:nvPr/>
        </p:nvPicPr>
        <p:blipFill>
          <a:blip r:embed="rId3"/>
          <a:srcRect l="154" r="154" t="0" b="0"/>
          <a:stretch/>
        </p:blipFill>
        <p:spPr>
          <a:xfrm>
            <a:off x="3297311" y="2984626"/>
            <a:ext cx="2516140" cy="1415329"/>
          </a:xfrm>
          <a:prstGeom prst="rect">
            <a:avLst/>
          </a:prstGeom>
        </p:spPr>
      </p:pic>
      <p:sp>
        <p:nvSpPr>
          <p:cNvPr id="7" name="Text 3"/>
          <p:cNvSpPr/>
          <p:nvPr/>
        </p:nvSpPr>
        <p:spPr>
          <a:xfrm>
            <a:off x="3247889" y="954523"/>
            <a:ext cx="2614983" cy="448056"/>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创建数据库与表</a:t>
            </a:r>
            <a:endParaRPr lang="en-US" sz="1440" dirty="0"/>
          </a:p>
        </p:txBody>
      </p:sp>
      <p:sp>
        <p:nvSpPr>
          <p:cNvPr id="8" name="Text 4"/>
          <p:cNvSpPr/>
          <p:nvPr/>
        </p:nvSpPr>
        <p:spPr>
          <a:xfrm>
            <a:off x="6031158" y="1500390"/>
            <a:ext cx="2656902" cy="1280160"/>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为了验证数据库和表的有效性，向“Student”表中插入几条测试数据。这一过程不仅测试了数据库的功能，也为后续的MyBatis操作提供了实际的数据支持。</a:t>
            </a:r>
            <a:endParaRPr lang="en-US" sz="1440" dirty="0"/>
          </a:p>
        </p:txBody>
      </p:sp>
      <p:pic>
        <p:nvPicPr>
          <p:cNvPr id="9" name="Image 2" descr="https://sgw-dx.xf-yun.com/api/v1/sparkdesk/_17355471970932fc486c99cfc49feb51353da0fdd80bb.jpg?authorization=c2ltcGxlLWp3dCBhaz1zcGFya2Rlc2s4MDAwMDAwMDAwMDE7ZXhwPTMzMTIzNDcxOTc7YWxnbz1obWFjLXNoYTI1NjtzaWc9N3ltalQyY09la0htUlAya3hROGUvWERvYzVjVXltM1ZVQUFyVGkvNDJBYz0=&amp;x_location=7YfmxI7B7uKO7jlRxIftd60Zg5D=">    </p:cNvPr>
          <p:cNvPicPr>
            <a:picLocks noChangeAspect="1"/>
          </p:cNvPicPr>
          <p:nvPr/>
        </p:nvPicPr>
        <p:blipFill>
          <a:blip r:embed="rId4"/>
          <a:srcRect l="154" r="154" t="0" b="0"/>
          <a:stretch/>
        </p:blipFill>
        <p:spPr>
          <a:xfrm>
            <a:off x="6101539" y="2984626"/>
            <a:ext cx="2516140" cy="1415329"/>
          </a:xfrm>
          <a:prstGeom prst="rect">
            <a:avLst/>
          </a:prstGeom>
        </p:spPr>
      </p:pic>
      <p:sp>
        <p:nvSpPr>
          <p:cNvPr id="10" name="Text 5"/>
          <p:cNvSpPr/>
          <p:nvPr/>
        </p:nvSpPr>
        <p:spPr>
          <a:xfrm>
            <a:off x="6031158" y="954523"/>
            <a:ext cx="2656902" cy="448056"/>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插入测试数据</a:t>
            </a:r>
            <a:endParaRPr lang="en-US" sz="1440" dirty="0"/>
          </a:p>
        </p:txBody>
      </p:sp>
      <p:sp>
        <p:nvSpPr>
          <p:cNvPr id="11" name="Text 6"/>
          <p:cNvSpPr/>
          <p:nvPr/>
        </p:nvSpPr>
        <p:spPr>
          <a:xfrm>
            <a:off x="455940" y="1500390"/>
            <a:ext cx="2614983" cy="1280160"/>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在准备数据库的初始阶段，首要任务是确保MySQL数据库的正确安装。这一步骤为后续的数据库操作提供了基础环境，是构建数据管理系统的关键起点。</a:t>
            </a:r>
            <a:endParaRPr lang="en-US" sz="144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配置工程环境</a:t>
            </a:r>
            <a:endParaRPr lang="en-US" sz="1440" dirty="0"/>
          </a:p>
        </p:txBody>
      </p:sp>
      <p:pic>
        <p:nvPicPr>
          <p:cNvPr id="3" name="Image 0" descr="https://sgw-dx.xf-yun.com/api/v1/sparkdesk/_17355472010319f996f194002481ebf4b795f4d019d74.jpg?authorization=c2ltcGxlLWp3dCBhaz1zcGFya2Rlc2s4MDAwMDAwMDAwMDE7ZXhwPTMzMTIzNDcyMDE7YWxnbz1obWFjLXNoYTI1NjtzaWc9alE1eHYzY3dxWDFUVThrVTBReWx3QjBaelNEWEpRaVlrNEJIUW5HeEU3Zz0=&amp;x_location=7YfmxI7B7uKO7jlRxIftd60Zg5D=">    </p:cNvPr>
          <p:cNvPicPr>
            <a:picLocks noChangeAspect="1"/>
          </p:cNvPicPr>
          <p:nvPr/>
        </p:nvPicPr>
        <p:blipFill>
          <a:blip r:embed="rId2"/>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引入MyBatis依赖</a:t>
            </a:r>
            <a:endParaRPr lang="en-US" sz="1440" dirty="0"/>
          </a:p>
        </p:txBody>
      </p:sp>
      <p:sp>
        <p:nvSpPr>
          <p:cNvPr id="5" name="Text 2"/>
          <p:cNvSpPr/>
          <p:nvPr/>
        </p:nvSpPr>
        <p:spPr>
          <a:xfrm>
            <a:off x="3485040" y="1427243"/>
            <a:ext cx="5212080" cy="621792"/>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在项目的pom.xml文件中添加MyBatis的依赖，是配置工程环境的第一步。这一步确保了项目能够使用MyBatis框架进行数据库操作。</a:t>
            </a:r>
            <a:endParaRPr lang="en-US" sz="1440" dirty="0"/>
          </a:p>
        </p:txBody>
      </p:sp>
      <p:sp>
        <p:nvSpPr>
          <p:cNvPr id="6" name="Text 3"/>
          <p:cNvSpPr/>
          <p:nvPr/>
        </p:nvSpPr>
        <p:spPr>
          <a:xfrm>
            <a:off x="3485040" y="2049035"/>
            <a:ext cx="4507439"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准备开发目录</a:t>
            </a:r>
            <a:endParaRPr lang="en-US" sz="1440" dirty="0"/>
          </a:p>
        </p:txBody>
      </p:sp>
      <p:sp>
        <p:nvSpPr>
          <p:cNvPr id="7" name="Text 4"/>
          <p:cNvSpPr/>
          <p:nvPr/>
        </p:nvSpPr>
        <p:spPr>
          <a:xfrm>
            <a:off x="3485040" y="2353370"/>
            <a:ext cx="5212080" cy="841248"/>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创建源代码目录（src）、配置文件目录和测试文件目录，并在src目录下创建三个包：com.study.datasource、com.study.pojo和com.study.test，为后续的开发工作做好准备。</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配置文件编写</a:t>
            </a:r>
            <a:endParaRPr lang="en-US" sz="1440" dirty="0"/>
          </a:p>
        </p:txBody>
      </p:sp>
      <p:sp>
        <p:nvSpPr>
          <p:cNvPr id="9" name="Text 6"/>
          <p:cNvSpPr/>
          <p:nvPr/>
        </p:nvSpPr>
        <p:spPr>
          <a:xfrm>
            <a:off x="3485040" y="3491058"/>
            <a:ext cx="5213718" cy="841248"/>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创建一个名为SqlConfig的XML配置文件，一个Mapper包并在其中创建一个StudentMapper的XML文件，以及一个log4j的properties文件，这些配置文件是MyBatis工程环境配置的重要组成部分。</a:t>
            </a:r>
            <a:endParaRPr lang="en-US" sz="144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数据库连接配置</a:t>
            </a:r>
            <a:endParaRPr lang="en-US" sz="1440" dirty="0"/>
          </a:p>
        </p:txBody>
      </p:sp>
      <p:pic>
        <p:nvPicPr>
          <p:cNvPr id="3" name="Image 0" descr="preencoded.png">    </p:cNvPr>
          <p:cNvPicPr>
            <a:picLocks noChangeAspect="1"/>
          </p:cNvPicPr>
          <p:nvPr/>
        </p:nvPicPr>
        <p:blipFill>
          <a:blip r:embed="rId2">
            <a:alphaModFix amt="60000"/>
          </a:blip>
          <a:stretch>
            <a:fillRect/>
          </a:stretch>
        </p:blipFill>
        <p:spPr>
          <a:xfrm>
            <a:off x="0" y="886688"/>
            <a:ext cx="4523239" cy="4053616"/>
          </a:xfrm>
          <a:prstGeom prst="rect">
            <a:avLst/>
          </a:prstGeom>
        </p:spPr>
      </p:pic>
      <p:pic>
        <p:nvPicPr>
          <p:cNvPr id="4" name="Image 1" descr="preencoded.png">    </p:cNvPr>
          <p:cNvPicPr>
            <a:picLocks noChangeAspect="1"/>
          </p:cNvPicPr>
          <p:nvPr/>
        </p:nvPicPr>
        <p:blipFill>
          <a:blip r:embed="rId3">
            <a:alphaModFix amt="80000"/>
          </a:blip>
          <a:stretch>
            <a:fillRect/>
          </a:stretch>
        </p:blipFill>
        <p:spPr>
          <a:xfrm>
            <a:off x="0" y="903148"/>
            <a:ext cx="4523239" cy="4398546"/>
          </a:xfrm>
          <a:prstGeom prst="rect">
            <a:avLst/>
          </a:prstGeom>
        </p:spPr>
      </p:pic>
      <p:pic>
        <p:nvPicPr>
          <p:cNvPr id="5" name="Image 2" descr="preencoded.png">    </p:cNvPr>
          <p:cNvPicPr>
            <a:picLocks noChangeAspect="1"/>
          </p:cNvPicPr>
          <p:nvPr/>
        </p:nvPicPr>
        <p:blipFill>
          <a:blip r:embed="rId4"/>
          <a:stretch>
            <a:fillRect/>
          </a:stretch>
        </p:blipFill>
        <p:spPr>
          <a:xfrm>
            <a:off x="0" y="1009529"/>
            <a:ext cx="4523239" cy="4523239"/>
          </a:xfrm>
          <a:prstGeom prst="rect">
            <a:avLst/>
          </a:prstGeom>
        </p:spPr>
      </p:pic>
      <p:sp>
        <p:nvSpPr>
          <p:cNvPr id="6" name="Text 1"/>
          <p:cNvSpPr/>
          <p:nvPr/>
        </p:nvSpPr>
        <p:spPr>
          <a:xfrm>
            <a:off x="4122902" y="1093989"/>
            <a:ext cx="4389120" cy="40233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数据库连接配置概述</a:t>
            </a:r>
            <a:endParaRPr lang="en-US" sz="1440" dirty="0"/>
          </a:p>
        </p:txBody>
      </p:sp>
      <p:sp>
        <p:nvSpPr>
          <p:cNvPr id="7" name="Text 2"/>
          <p:cNvSpPr/>
          <p:nvPr/>
        </p:nvSpPr>
        <p:spPr>
          <a:xfrm>
            <a:off x="4122902" y="1395741"/>
            <a:ext cx="4476025" cy="81381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MyBatis通过`environments`标签进行数据库连接配置，每个`environment`代表一个独立的数据库环境，确保了应用的灵活性和可扩展性。</a:t>
            </a:r>
            <a:endParaRPr lang="en-US" sz="1440" dirty="0"/>
          </a:p>
        </p:txBody>
      </p:sp>
      <p:sp>
        <p:nvSpPr>
          <p:cNvPr id="8" name="Text 3"/>
          <p:cNvSpPr/>
          <p:nvPr/>
        </p:nvSpPr>
        <p:spPr>
          <a:xfrm>
            <a:off x="4122902" y="2258934"/>
            <a:ext cx="4389120" cy="40233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事务控制类型设置</a:t>
            </a:r>
            <a:endParaRPr lang="en-US" sz="1440" dirty="0"/>
          </a:p>
        </p:txBody>
      </p:sp>
      <p:sp>
        <p:nvSpPr>
          <p:cNvPr id="9" name="Text 4"/>
          <p:cNvSpPr/>
          <p:nvPr/>
        </p:nvSpPr>
        <p:spPr>
          <a:xfrm>
            <a:off x="4122902" y="2555200"/>
            <a:ext cx="4476025" cy="81381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`transactionManager`标签在MyBatis中用于配置事务控制类型，它决定了数据操作过程中事务的管理方式，是保证数据一致性的关键因素。</a:t>
            </a:r>
            <a:endParaRPr lang="en-US" sz="1440" dirty="0"/>
          </a:p>
        </p:txBody>
      </p:sp>
      <p:sp>
        <p:nvSpPr>
          <p:cNvPr id="10" name="Text 5"/>
          <p:cNvSpPr/>
          <p:nvPr/>
        </p:nvSpPr>
        <p:spPr>
          <a:xfrm>
            <a:off x="4122115" y="3522635"/>
            <a:ext cx="4389120" cy="40233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数据库连接信息配置</a:t>
            </a:r>
            <a:endParaRPr lang="en-US" sz="1440" dirty="0"/>
          </a:p>
        </p:txBody>
      </p:sp>
      <p:sp>
        <p:nvSpPr>
          <p:cNvPr id="11" name="Text 6"/>
          <p:cNvSpPr/>
          <p:nvPr/>
        </p:nvSpPr>
        <p:spPr>
          <a:xfrm>
            <a:off x="4122902" y="3824695"/>
            <a:ext cx="4476025" cy="81381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`dataSource`标签负责配置数据库连接的具体信息，包括驱动信息、连接地址、用户名和密码等，这些信息对于建立与数据库的连接至关重要。</a:t>
            </a:r>
            <a:endParaRPr lang="en-US" sz="1440" dirty="0"/>
          </a:p>
        </p:txBody>
      </p:sp>
      <p:sp>
        <p:nvSpPr>
          <p:cNvPr id="12" name="Shape 7"/>
          <p:cNvSpPr/>
          <p:nvPr/>
        </p:nvSpPr>
        <p:spPr>
          <a:xfrm>
            <a:off x="2673371" y="1805964"/>
            <a:ext cx="499914" cy="0"/>
          </a:xfrm>
          <a:custGeom>
            <a:avLst/>
            <a:gdLst/>
            <a:ahLst/>
            <a:cxnLst/>
            <a:rect l="l" t="t" r="r" b="b"/>
            <a:pathLst>
              <a:path w="499914" h="0">
                <a:moveTo>
                  <a:pt x="0" y="0"/>
                </a:moveTo>
                <a:moveTo>
                  <a:pt x="0" y="0"/>
                </a:moveTo>
                <a:lnTo>
                  <a:pt x="499914" y="0"/>
                </a:lnTo>
              </a:path>
            </a:pathLst>
          </a:custGeom>
          <a:noFill/>
          <a:ln w="19050">
            <a:solidFill>
              <a:srgbClr val="005CC5"/>
            </a:solidFill>
            <a:prstDash val="solid"/>
            <a:headEnd type="none"/>
            <a:tailEnd type="arrow"/>
          </a:ln>
        </p:spPr>
      </p:sp>
      <p:sp>
        <p:nvSpPr>
          <p:cNvPr id="13" name="Shape 8"/>
          <p:cNvSpPr/>
          <p:nvPr/>
        </p:nvSpPr>
        <p:spPr>
          <a:xfrm>
            <a:off x="3162037" y="2856649"/>
            <a:ext cx="350493" cy="0"/>
          </a:xfrm>
          <a:custGeom>
            <a:avLst/>
            <a:gdLst/>
            <a:ahLst/>
            <a:cxnLst/>
            <a:rect l="l" t="t" r="r" b="b"/>
            <a:pathLst>
              <a:path w="350493" h="0">
                <a:moveTo>
                  <a:pt x="0" y="0"/>
                </a:moveTo>
                <a:moveTo>
                  <a:pt x="0" y="0"/>
                </a:moveTo>
                <a:lnTo>
                  <a:pt x="350493" y="0"/>
                </a:lnTo>
              </a:path>
            </a:pathLst>
          </a:custGeom>
          <a:noFill/>
          <a:ln w="19050">
            <a:solidFill>
              <a:srgbClr val="005CC5"/>
            </a:solidFill>
            <a:prstDash val="solid"/>
            <a:headEnd type="none"/>
            <a:tailEnd type="arrow"/>
          </a:ln>
        </p:spPr>
      </p:sp>
      <p:sp>
        <p:nvSpPr>
          <p:cNvPr id="14" name="Shape 9"/>
          <p:cNvSpPr/>
          <p:nvPr/>
        </p:nvSpPr>
        <p:spPr>
          <a:xfrm>
            <a:off x="2804600" y="4003258"/>
            <a:ext cx="1103131" cy="0"/>
          </a:xfrm>
          <a:custGeom>
            <a:avLst/>
            <a:gdLst/>
            <a:ahLst/>
            <a:cxnLst/>
            <a:rect l="l" t="t" r="r" b="b"/>
            <a:pathLst>
              <a:path w="1103131" h="0">
                <a:moveTo>
                  <a:pt x="0" y="0"/>
                </a:moveTo>
                <a:moveTo>
                  <a:pt x="0" y="0"/>
                </a:moveTo>
                <a:lnTo>
                  <a:pt x="1103131" y="0"/>
                </a:lnTo>
              </a:path>
            </a:pathLst>
          </a:custGeom>
          <a:noFill/>
          <a:ln w="19050">
            <a:solidFill>
              <a:srgbClr val="005CC5"/>
            </a:solidFill>
            <a:prstDash val="solid"/>
            <a:headEnd type="none"/>
            <a:tailEnd type="arrow"/>
          </a:ln>
        </p:spPr>
      </p:sp>
      <p:sp>
        <p:nvSpPr>
          <p:cNvPr id="15" name="Text 10"/>
          <p:cNvSpPr/>
          <p:nvPr/>
        </p:nvSpPr>
        <p:spPr>
          <a:xfrm>
            <a:off x="1838595" y="1558724"/>
            <a:ext cx="794446" cy="594360"/>
          </a:xfrm>
          <a:prstGeom prst="rect">
            <a:avLst/>
          </a:prstGeom>
          <a:noFill/>
          <a:ln/>
        </p:spPr>
        <p:txBody>
          <a:bodyPr wrap="square" lIns="95250" tIns="95250" rIns="95250" bIns="95250" rtlCol="0" anchor="t">
            <a:spAutoFit/>
          </a:bodyPr>
          <a:lstStyle/>
          <a:p>
            <a:pPr algn="ctr" indent="0" marL="0">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16" name="Text 11"/>
          <p:cNvSpPr/>
          <p:nvPr/>
        </p:nvSpPr>
        <p:spPr>
          <a:xfrm>
            <a:off x="1605529" y="2616316"/>
            <a:ext cx="1312181" cy="594360"/>
          </a:xfrm>
          <a:prstGeom prst="rect">
            <a:avLst/>
          </a:prstGeom>
          <a:noFill/>
          <a:ln/>
        </p:spPr>
        <p:txBody>
          <a:bodyPr wrap="square" lIns="95250" tIns="95250" rIns="95250" bIns="95250" rtlCol="0" anchor="t">
            <a:spAutoFit/>
          </a:bodyPr>
          <a:lstStyle/>
          <a:p>
            <a:pPr algn="ctr" indent="0" marL="0">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7" name="Text 12"/>
          <p:cNvSpPr/>
          <p:nvPr/>
        </p:nvSpPr>
        <p:spPr>
          <a:xfrm>
            <a:off x="1426313" y="3754199"/>
            <a:ext cx="1670613" cy="594360"/>
          </a:xfrm>
          <a:prstGeom prst="rect">
            <a:avLst/>
          </a:prstGeom>
          <a:noFill/>
          <a:ln/>
        </p:spPr>
        <p:txBody>
          <a:bodyPr wrap="square" lIns="95250" tIns="95250" rIns="95250" bIns="95250" rtlCol="0" anchor="t">
            <a:spAutoFit/>
          </a:bodyPr>
          <a:lstStyle/>
          <a:p>
            <a:pPr algn="ctr" indent="0" marL="0">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编写数据库映射配置文件</a:t>
            </a:r>
            <a:endParaRPr lang="en-US" sz="1440" dirty="0"/>
          </a:p>
        </p:txBody>
      </p:sp>
      <p:sp>
        <p:nvSpPr>
          <p:cNvPr id="3" name="Shape 1"/>
          <p:cNvSpPr/>
          <p:nvPr/>
        </p:nvSpPr>
        <p:spPr>
          <a:xfrm>
            <a:off x="429475" y="979273"/>
            <a:ext cx="8184444" cy="3578175"/>
          </a:xfrm>
          <a:custGeom>
            <a:avLst/>
            <a:gdLst/>
            <a:ahLst/>
            <a:cxnLst/>
            <a:rect l="l" t="t" r="r" b="b"/>
            <a:pathLst>
              <a:path w="8184444" h="3578175">
                <a:moveTo>
                  <a:pt x="0" y="0"/>
                </a:moveTo>
                <a:moveTo>
                  <a:pt x="0" y="0"/>
                </a:moveTo>
                <a:lnTo>
                  <a:pt x="8184444" y="0"/>
                </a:lnTo>
                <a:lnTo>
                  <a:pt x="8184444" y="3578175"/>
                </a:lnTo>
                <a:lnTo>
                  <a:pt x="0" y="3578175"/>
                </a:lnTo>
                <a:close/>
              </a:path>
            </a:pathLst>
          </a:custGeom>
          <a:solidFill>
            <a:srgbClr val="000000">
              <a:alpha val="0"/>
            </a:srgbClr>
          </a:solidFill>
          <a:ln/>
        </p:spPr>
      </p:sp>
      <p:sp>
        <p:nvSpPr>
          <p:cNvPr id="4" name="Shape 2"/>
          <p:cNvSpPr/>
          <p:nvPr/>
        </p:nvSpPr>
        <p:spPr>
          <a:xfrm>
            <a:off x="1057755" y="1192668"/>
            <a:ext cx="2191977" cy="3217037"/>
          </a:xfrm>
          <a:custGeom>
            <a:avLst/>
            <a:gdLst/>
            <a:ahLst/>
            <a:cxnLst/>
            <a:rect l="l" t="t" r="r" b="b"/>
            <a:pathLst>
              <a:path w="2191977" h="3217037">
                <a:moveTo>
                  <a:pt x="204724" y="0"/>
                </a:moveTo>
                <a:moveTo>
                  <a:pt x="204724" y="0"/>
                </a:moveTo>
                <a:lnTo>
                  <a:pt x="1987252" y="0"/>
                </a:lnTo>
                <a:quadBezTo>
                  <a:pt x="2191977" y="0"/>
                  <a:pt x="2191977" y="220827"/>
                </a:quadBezTo>
                <a:lnTo>
                  <a:pt x="2191977" y="2996210"/>
                </a:lnTo>
                <a:quadBezTo>
                  <a:pt x="2191977" y="3217037"/>
                  <a:pt x="1987252" y="3217037"/>
                </a:quadBezTo>
                <a:lnTo>
                  <a:pt x="204724" y="3217037"/>
                </a:lnTo>
                <a:quadBezTo>
                  <a:pt x="0" y="3217037"/>
                  <a:pt x="0" y="2996210"/>
                </a:quadBezTo>
                <a:lnTo>
                  <a:pt x="0" y="220827"/>
                </a:lnTo>
                <a:quadBezTo>
                  <a:pt x="0" y="0"/>
                  <a:pt x="204724" y="0"/>
                </a:quadBezTo>
                <a:close/>
              </a:path>
            </a:pathLst>
          </a:custGeom>
          <a:solidFill>
            <a:srgbClr val="005CC5">
              <a:alpha val="10000"/>
            </a:srgbClr>
          </a:solidFill>
          <a:ln w="9525">
            <a:solidFill>
              <a:srgbClr val="005CC5"/>
            </a:solidFill>
            <a:prstDash val="solid"/>
          </a:ln>
        </p:spPr>
      </p:sp>
      <p:sp>
        <p:nvSpPr>
          <p:cNvPr id="5" name="Shape 3"/>
          <p:cNvSpPr/>
          <p:nvPr/>
        </p:nvSpPr>
        <p:spPr>
          <a:xfrm rot="5400000">
            <a:off x="738465" y="1471944"/>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004DB6"/>
          </a:solidFill>
          <a:ln/>
        </p:spPr>
      </p:sp>
      <p:sp>
        <p:nvSpPr>
          <p:cNvPr id="6" name="Shape 4"/>
          <p:cNvSpPr/>
          <p:nvPr/>
        </p:nvSpPr>
        <p:spPr>
          <a:xfrm>
            <a:off x="841314" y="1305932"/>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005CC5"/>
          </a:solidFill>
          <a:ln/>
        </p:spPr>
      </p:sp>
      <p:sp>
        <p:nvSpPr>
          <p:cNvPr id="7" name="Text 5"/>
          <p:cNvSpPr/>
          <p:nvPr/>
        </p:nvSpPr>
        <p:spPr>
          <a:xfrm>
            <a:off x="841314" y="1192607"/>
            <a:ext cx="1095138" cy="594360"/>
          </a:xfrm>
          <a:prstGeom prst="rect">
            <a:avLst/>
          </a:prstGeom>
          <a:noFill/>
          <a:ln/>
        </p:spPr>
        <p:txBody>
          <a:bodyPr wrap="square" lIns="95250" tIns="95250" rIns="95250" bIns="95250" rtlCol="0" anchor="t">
            <a:spAutoFit/>
          </a:bodyPr>
          <a:lstStyle/>
          <a:p>
            <a:pPr algn="ctr" indent="0" marL="0">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1057755" y="1673642"/>
            <a:ext cx="2194560" cy="585216"/>
          </a:xfrm>
          <a:prstGeom prst="rect">
            <a:avLst/>
          </a:prstGeom>
          <a:noFill/>
          <a:ln/>
        </p:spPr>
        <p:txBody>
          <a:bodyPr wrap="square" lIns="95250" tIns="95250" rIns="95250" bIns="95250" rtlCol="0" anchor="ctr">
            <a:spAutoFit/>
          </a:bodyPr>
          <a:lstStyle/>
          <a:p>
            <a:pPr algn="ct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准备环境</a:t>
            </a:r>
            <a:endParaRPr lang="en-US" sz="1440" dirty="0"/>
          </a:p>
        </p:txBody>
      </p:sp>
      <p:sp>
        <p:nvSpPr>
          <p:cNvPr id="9" name="Text 7"/>
          <p:cNvSpPr/>
          <p:nvPr/>
        </p:nvSpPr>
        <p:spPr>
          <a:xfrm>
            <a:off x="1057755" y="2255641"/>
            <a:ext cx="2191977" cy="1719072"/>
          </a:xfrm>
          <a:prstGeom prst="rect">
            <a:avLst/>
          </a:prstGeom>
          <a:noFill/>
          <a:ln/>
        </p:spPr>
        <p:txBody>
          <a:bodyPr wrap="square" lIns="95250" tIns="95250" rIns="95250" bIns="95250" rtlCol="0" anchor="t">
            <a:spAutoFit/>
          </a:bodyPr>
          <a:lstStyle/>
          <a:p>
            <a:pPr algn="just" indent="0" marL="0">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在编写数据库映射配置文件之前，首先需要确保MyBatis的基本框架已经搭建完成，包括日志输出配置和数据库连接配置，为后续的Mapper文件创建打下基础。</a:t>
            </a:r>
            <a:endParaRPr lang="en-US" sz="1440" dirty="0"/>
          </a:p>
        </p:txBody>
      </p:sp>
      <p:sp>
        <p:nvSpPr>
          <p:cNvPr id="10" name="Shape 8"/>
          <p:cNvSpPr/>
          <p:nvPr/>
        </p:nvSpPr>
        <p:spPr>
          <a:xfrm>
            <a:off x="6111817" y="1192668"/>
            <a:ext cx="2191977" cy="3217037"/>
          </a:xfrm>
          <a:custGeom>
            <a:avLst/>
            <a:gdLst/>
            <a:ahLst/>
            <a:cxnLst/>
            <a:rect l="l" t="t" r="r" b="b"/>
            <a:pathLst>
              <a:path w="2191977" h="3217037">
                <a:moveTo>
                  <a:pt x="204724" y="0"/>
                </a:moveTo>
                <a:moveTo>
                  <a:pt x="204724" y="0"/>
                </a:moveTo>
                <a:lnTo>
                  <a:pt x="1987252" y="0"/>
                </a:lnTo>
                <a:quadBezTo>
                  <a:pt x="2191977" y="0"/>
                  <a:pt x="2191977" y="220827"/>
                </a:quadBezTo>
                <a:lnTo>
                  <a:pt x="2191977" y="2996210"/>
                </a:lnTo>
                <a:quadBezTo>
                  <a:pt x="2191977" y="3217037"/>
                  <a:pt x="1987252" y="3217037"/>
                </a:quadBezTo>
                <a:lnTo>
                  <a:pt x="204724" y="3217037"/>
                </a:lnTo>
                <a:quadBezTo>
                  <a:pt x="0" y="3217037"/>
                  <a:pt x="0" y="2996210"/>
                </a:quadBezTo>
                <a:lnTo>
                  <a:pt x="0" y="220827"/>
                </a:lnTo>
                <a:quadBezTo>
                  <a:pt x="0" y="0"/>
                  <a:pt x="204724" y="0"/>
                </a:quadBezTo>
                <a:close/>
              </a:path>
            </a:pathLst>
          </a:custGeom>
          <a:solidFill>
            <a:srgbClr val="005CC5">
              <a:alpha val="10000"/>
            </a:srgbClr>
          </a:solidFill>
          <a:ln w="9525">
            <a:solidFill>
              <a:srgbClr val="005CC5"/>
            </a:solidFill>
            <a:prstDash val="solid"/>
          </a:ln>
        </p:spPr>
      </p:sp>
      <p:sp>
        <p:nvSpPr>
          <p:cNvPr id="11" name="Shape 9"/>
          <p:cNvSpPr/>
          <p:nvPr/>
        </p:nvSpPr>
        <p:spPr>
          <a:xfrm rot="5400000">
            <a:off x="5792528" y="1471992"/>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004DB6"/>
          </a:solidFill>
          <a:ln/>
        </p:spPr>
      </p:sp>
      <p:sp>
        <p:nvSpPr>
          <p:cNvPr id="12" name="Shape 10"/>
          <p:cNvSpPr/>
          <p:nvPr/>
        </p:nvSpPr>
        <p:spPr>
          <a:xfrm>
            <a:off x="5895376" y="1305980"/>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005CC5"/>
          </a:solidFill>
          <a:ln/>
        </p:spPr>
      </p:sp>
      <p:sp>
        <p:nvSpPr>
          <p:cNvPr id="13" name="Text 11"/>
          <p:cNvSpPr/>
          <p:nvPr/>
        </p:nvSpPr>
        <p:spPr>
          <a:xfrm>
            <a:off x="5895376" y="1192655"/>
            <a:ext cx="1095138" cy="594360"/>
          </a:xfrm>
          <a:prstGeom prst="rect">
            <a:avLst/>
          </a:prstGeom>
          <a:noFill/>
          <a:ln/>
        </p:spPr>
        <p:txBody>
          <a:bodyPr wrap="square" lIns="95250" tIns="95250" rIns="95250" bIns="95250" rtlCol="0" anchor="t">
            <a:spAutoFit/>
          </a:bodyPr>
          <a:lstStyle/>
          <a:p>
            <a:pPr algn="ctr" indent="0" marL="0">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4" name="Text 12"/>
          <p:cNvSpPr/>
          <p:nvPr/>
        </p:nvSpPr>
        <p:spPr>
          <a:xfrm>
            <a:off x="6111817" y="1673642"/>
            <a:ext cx="2194560" cy="585216"/>
          </a:xfrm>
          <a:prstGeom prst="rect">
            <a:avLst/>
          </a:prstGeom>
          <a:noFill/>
          <a:ln/>
        </p:spPr>
        <p:txBody>
          <a:bodyPr wrap="square" lIns="95250" tIns="95250" rIns="95250" bIns="95250" rtlCol="0" anchor="ctr">
            <a:spAutoFit/>
          </a:bodyPr>
          <a:lstStyle/>
          <a:p>
            <a:pPr algn="ct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编写SQL映射标签</a:t>
            </a:r>
            <a:endParaRPr lang="en-US" sz="1440" dirty="0"/>
          </a:p>
        </p:txBody>
      </p:sp>
      <p:sp>
        <p:nvSpPr>
          <p:cNvPr id="15" name="Text 13"/>
          <p:cNvSpPr/>
          <p:nvPr/>
        </p:nvSpPr>
        <p:spPr>
          <a:xfrm>
            <a:off x="6111817" y="2255641"/>
            <a:ext cx="2191977" cy="1719072"/>
          </a:xfrm>
          <a:prstGeom prst="rect">
            <a:avLst/>
          </a:prstGeom>
          <a:noFill/>
          <a:ln/>
        </p:spPr>
        <p:txBody>
          <a:bodyPr wrap="square" lIns="95250" tIns="95250" rIns="95250" bIns="95250" rtlCol="0" anchor="t">
            <a:spAutoFit/>
          </a:bodyPr>
          <a:lstStyle/>
          <a:p>
            <a:pPr algn="just" indent="0" marL="0">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根据业务需求，在Mapper映射文件中使用不同的SQL映射标签（如`insert`、`update`、`delete`、`select`）来定义具体的数据库操作，每个标签都有其特定的属性和用法。</a:t>
            </a:r>
            <a:endParaRPr lang="en-US" sz="1440" dirty="0"/>
          </a:p>
        </p:txBody>
      </p:sp>
      <p:sp>
        <p:nvSpPr>
          <p:cNvPr id="16" name="Shape 14"/>
          <p:cNvSpPr/>
          <p:nvPr/>
        </p:nvSpPr>
        <p:spPr>
          <a:xfrm>
            <a:off x="3584744" y="1192495"/>
            <a:ext cx="2191817" cy="3217382"/>
          </a:xfrm>
          <a:custGeom>
            <a:avLst/>
            <a:gdLst/>
            <a:ahLst/>
            <a:cxnLst/>
            <a:rect l="l" t="t" r="r" b="b"/>
            <a:pathLst>
              <a:path w="2191817" h="3217382">
                <a:moveTo>
                  <a:pt x="204709" y="0"/>
                </a:moveTo>
                <a:moveTo>
                  <a:pt x="204709" y="0"/>
                </a:moveTo>
                <a:lnTo>
                  <a:pt x="1987108" y="0"/>
                </a:lnTo>
                <a:quadBezTo>
                  <a:pt x="2191817" y="0"/>
                  <a:pt x="2191817" y="220811"/>
                </a:quadBezTo>
                <a:lnTo>
                  <a:pt x="2191817" y="2996571"/>
                </a:lnTo>
                <a:quadBezTo>
                  <a:pt x="2191817" y="3217382"/>
                  <a:pt x="1987108" y="3217382"/>
                </a:quadBezTo>
                <a:lnTo>
                  <a:pt x="204709" y="3217382"/>
                </a:lnTo>
                <a:quadBezTo>
                  <a:pt x="0" y="3217382"/>
                  <a:pt x="0" y="2996571"/>
                </a:quadBezTo>
                <a:lnTo>
                  <a:pt x="0" y="220811"/>
                </a:lnTo>
                <a:quadBezTo>
                  <a:pt x="0" y="0"/>
                  <a:pt x="204709" y="0"/>
                </a:quadBezTo>
                <a:close/>
              </a:path>
            </a:pathLst>
          </a:custGeom>
          <a:solidFill>
            <a:srgbClr val="005CC5">
              <a:alpha val="10000"/>
            </a:srgbClr>
          </a:solidFill>
          <a:ln w="9525">
            <a:solidFill>
              <a:srgbClr val="005CC5"/>
            </a:solidFill>
            <a:prstDash val="solid"/>
          </a:ln>
        </p:spPr>
      </p:sp>
      <p:sp>
        <p:nvSpPr>
          <p:cNvPr id="17" name="Text 15"/>
          <p:cNvSpPr/>
          <p:nvPr/>
        </p:nvSpPr>
        <p:spPr>
          <a:xfrm>
            <a:off x="3584744" y="1673642"/>
            <a:ext cx="2194560" cy="585216"/>
          </a:xfrm>
          <a:prstGeom prst="rect">
            <a:avLst/>
          </a:prstGeom>
          <a:noFill/>
          <a:ln/>
        </p:spPr>
        <p:txBody>
          <a:bodyPr wrap="square" lIns="95250" tIns="95250" rIns="95250" bIns="95250" rtlCol="0" anchor="ctr">
            <a:spAutoFit/>
          </a:bodyPr>
          <a:lstStyle/>
          <a:p>
            <a:pPr algn="ct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创建Mapper映射文件</a:t>
            </a:r>
            <a:endParaRPr lang="en-US" sz="1440" dirty="0"/>
          </a:p>
        </p:txBody>
      </p:sp>
      <p:sp>
        <p:nvSpPr>
          <p:cNvPr id="18" name="Text 16"/>
          <p:cNvSpPr/>
          <p:nvPr/>
        </p:nvSpPr>
        <p:spPr>
          <a:xfrm>
            <a:off x="3584744" y="2255641"/>
            <a:ext cx="2191817" cy="1719072"/>
          </a:xfrm>
          <a:prstGeom prst="rect">
            <a:avLst/>
          </a:prstGeom>
          <a:noFill/>
          <a:ln/>
        </p:spPr>
        <p:txBody>
          <a:bodyPr wrap="square" lIns="95250" tIns="95250" rIns="95250" bIns="95250" rtlCol="0" anchor="t">
            <a:spAutoFit/>
          </a:bodyPr>
          <a:lstStyle/>
          <a:p>
            <a:pPr algn="just" indent="0" marL="0">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Mapper映射文件是MyBatis中用于定义SQL语句与Java类之间关系的关键文件，通过创建如`StudentMapper.xml`的文件，可以集中管理所有的SQL操作。</a:t>
            </a:r>
            <a:endParaRPr lang="en-US" sz="1440" dirty="0"/>
          </a:p>
        </p:txBody>
      </p:sp>
      <p:sp>
        <p:nvSpPr>
          <p:cNvPr id="19" name="Shape 17"/>
          <p:cNvSpPr/>
          <p:nvPr/>
        </p:nvSpPr>
        <p:spPr>
          <a:xfrm rot="5400000">
            <a:off x="3265497" y="1471944"/>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4287F0"/>
          </a:solidFill>
          <a:ln/>
        </p:spPr>
      </p:sp>
      <p:sp>
        <p:nvSpPr>
          <p:cNvPr id="20" name="Shape 18"/>
          <p:cNvSpPr/>
          <p:nvPr/>
        </p:nvSpPr>
        <p:spPr>
          <a:xfrm>
            <a:off x="3368345" y="1305932"/>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5196FF"/>
          </a:solidFill>
          <a:ln/>
        </p:spPr>
      </p:sp>
      <p:sp>
        <p:nvSpPr>
          <p:cNvPr id="21" name="Text 19"/>
          <p:cNvSpPr/>
          <p:nvPr/>
        </p:nvSpPr>
        <p:spPr>
          <a:xfrm>
            <a:off x="3368345" y="1192607"/>
            <a:ext cx="1095138" cy="594360"/>
          </a:xfrm>
          <a:prstGeom prst="rect">
            <a:avLst/>
          </a:prstGeom>
          <a:noFill/>
          <a:ln/>
        </p:spPr>
        <p:txBody>
          <a:bodyPr wrap="square" lIns="95250" tIns="95250" rIns="95250" bIns="95250" rtlCol="0" anchor="t">
            <a:spAutoFit/>
          </a:bodyPr>
          <a:lstStyle/>
          <a:p>
            <a:pPr algn="ctr" indent="0" marL="0">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操作数据库</a:t>
            </a:r>
            <a:endParaRPr lang="en-US" sz="1440" dirty="0"/>
          </a:p>
        </p:txBody>
      </p:sp>
      <p:sp>
        <p:nvSpPr>
          <p:cNvPr id="3" name="Shape 1"/>
          <p:cNvSpPr/>
          <p:nvPr/>
        </p:nvSpPr>
        <p:spPr>
          <a:xfrm>
            <a:off x="312725" y="982154"/>
            <a:ext cx="4261104" cy="182880"/>
          </a:xfrm>
          <a:custGeom>
            <a:avLst/>
            <a:gdLst/>
            <a:ahLst/>
            <a:cxnLst/>
            <a:rect l="l" t="t" r="r" b="b"/>
            <a:pathLst>
              <a:path w="4261104" h="182880">
                <a:moveTo>
                  <a:pt x="0" y="0"/>
                </a:moveTo>
                <a:moveTo>
                  <a:pt x="0" y="0"/>
                </a:moveTo>
                <a:lnTo>
                  <a:pt x="4261104" y="0"/>
                </a:lnTo>
                <a:lnTo>
                  <a:pt x="4261104" y="182880"/>
                </a:lnTo>
                <a:lnTo>
                  <a:pt x="0" y="182880"/>
                </a:lnTo>
                <a:close/>
              </a:path>
            </a:pathLst>
          </a:custGeom>
          <a:solidFill>
            <a:srgbClr val="005CC5">
              <a:alpha val="50000"/>
            </a:srgbClr>
          </a:solidFill>
          <a:ln/>
        </p:spPr>
      </p:sp>
      <p:sp>
        <p:nvSpPr>
          <p:cNvPr id="4" name="Shape 2"/>
          <p:cNvSpPr/>
          <p:nvPr/>
        </p:nvSpPr>
        <p:spPr>
          <a:xfrm>
            <a:off x="1682112" y="1165609"/>
            <a:ext cx="0" cy="567089"/>
          </a:xfrm>
          <a:custGeom>
            <a:avLst/>
            <a:gdLst/>
            <a:ahLst/>
            <a:cxnLst/>
            <a:rect l="l" t="t" r="r" b="b"/>
            <a:pathLst>
              <a:path w="0" h="567089">
                <a:moveTo>
                  <a:pt x="0" y="0"/>
                </a:moveTo>
                <a:moveTo>
                  <a:pt x="0" y="0"/>
                </a:moveTo>
                <a:lnTo>
                  <a:pt x="0" y="567089"/>
                </a:lnTo>
              </a:path>
            </a:pathLst>
          </a:custGeom>
          <a:noFill/>
          <a:ln w="38100">
            <a:solidFill>
              <a:srgbClr val="005CC5"/>
            </a:solidFill>
            <a:prstDash val="solid"/>
            <a:headEnd type="none"/>
            <a:tailEnd type="none"/>
          </a:ln>
        </p:spPr>
      </p:sp>
      <p:sp>
        <p:nvSpPr>
          <p:cNvPr id="5" name="Shape 3"/>
          <p:cNvSpPr/>
          <p:nvPr/>
        </p:nvSpPr>
        <p:spPr>
          <a:xfrm>
            <a:off x="303581" y="1930210"/>
            <a:ext cx="2756916" cy="2231136"/>
          </a:xfrm>
          <a:custGeom>
            <a:avLst/>
            <a:gdLst/>
            <a:ahLst/>
            <a:cxnLst/>
            <a:rect l="l" t="t" r="r" b="b"/>
            <a:pathLst>
              <a:path w="2756916" h="2231136">
                <a:moveTo>
                  <a:pt x="278892" y="0"/>
                </a:moveTo>
                <a:moveTo>
                  <a:pt x="278892" y="0"/>
                </a:moveTo>
                <a:lnTo>
                  <a:pt x="2478024" y="0"/>
                </a:lnTo>
                <a:quadBezTo>
                  <a:pt x="2756916" y="0"/>
                  <a:pt x="2756916" y="278892"/>
                </a:quadBezTo>
                <a:lnTo>
                  <a:pt x="2756916" y="1952244"/>
                </a:lnTo>
                <a:quadBezTo>
                  <a:pt x="2756916" y="2231136"/>
                  <a:pt x="2478024" y="2231136"/>
                </a:quadBezTo>
                <a:lnTo>
                  <a:pt x="278892" y="2231136"/>
                </a:lnTo>
                <a:quadBezTo>
                  <a:pt x="0" y="2231136"/>
                  <a:pt x="0" y="1952244"/>
                </a:quadBezTo>
                <a:lnTo>
                  <a:pt x="0" y="278892"/>
                </a:lnTo>
                <a:quadBezTo>
                  <a:pt x="0" y="0"/>
                  <a:pt x="278892" y="0"/>
                </a:quadBezTo>
                <a:close/>
              </a:path>
            </a:pathLst>
          </a:custGeom>
          <a:solidFill>
            <a:srgbClr val="000000">
              <a:alpha val="0"/>
            </a:srgbClr>
          </a:solidFill>
          <a:ln w="19050">
            <a:solidFill>
              <a:srgbClr val="005CC5"/>
            </a:solidFill>
            <a:prstDash val="solid"/>
          </a:ln>
        </p:spPr>
      </p:sp>
      <p:sp>
        <p:nvSpPr>
          <p:cNvPr id="6" name="Shape 4"/>
          <p:cNvSpPr/>
          <p:nvPr/>
        </p:nvSpPr>
        <p:spPr>
          <a:xfrm>
            <a:off x="884165" y="1648574"/>
            <a:ext cx="1595894" cy="395023"/>
          </a:xfrm>
          <a:custGeom>
            <a:avLst/>
            <a:gdLst/>
            <a:ahLst/>
            <a:cxnLst/>
            <a:rect l="l" t="t" r="r" b="b"/>
            <a:pathLst>
              <a:path w="1595894" h="395023">
                <a:moveTo>
                  <a:pt x="49378" y="0"/>
                </a:moveTo>
                <a:moveTo>
                  <a:pt x="49378" y="0"/>
                </a:moveTo>
                <a:lnTo>
                  <a:pt x="1546516" y="0"/>
                </a:lnTo>
                <a:quadBezTo>
                  <a:pt x="1595894" y="0"/>
                  <a:pt x="1595894" y="49378"/>
                </a:quadBezTo>
                <a:lnTo>
                  <a:pt x="1595894" y="345645"/>
                </a:lnTo>
                <a:quadBezTo>
                  <a:pt x="1595894" y="395023"/>
                  <a:pt x="1546516" y="395023"/>
                </a:quadBezTo>
                <a:lnTo>
                  <a:pt x="49378" y="395023"/>
                </a:lnTo>
                <a:quadBezTo>
                  <a:pt x="0" y="395023"/>
                  <a:pt x="0" y="345645"/>
                </a:quadBezTo>
                <a:lnTo>
                  <a:pt x="0" y="49378"/>
                </a:lnTo>
                <a:quadBezTo>
                  <a:pt x="0" y="0"/>
                  <a:pt x="49378" y="0"/>
                </a:quadBezTo>
                <a:close/>
              </a:path>
            </a:pathLst>
          </a:custGeom>
          <a:solidFill>
            <a:srgbClr val="005CC5"/>
          </a:solidFill>
          <a:ln/>
        </p:spPr>
      </p:sp>
      <p:sp>
        <p:nvSpPr>
          <p:cNvPr id="7" name="Text 5"/>
          <p:cNvSpPr/>
          <p:nvPr/>
        </p:nvSpPr>
        <p:spPr>
          <a:xfrm>
            <a:off x="1409546" y="1576338"/>
            <a:ext cx="545132" cy="539496"/>
          </a:xfrm>
          <a:prstGeom prst="rect">
            <a:avLst/>
          </a:prstGeom>
          <a:noFill/>
          <a:ln/>
        </p:spPr>
        <p:txBody>
          <a:bodyPr wrap="square" lIns="95250" tIns="95250" rIns="95250" bIns="95250" rtlCol="0" anchor="ctr">
            <a:spAutoFit/>
          </a:bodyPr>
          <a:lstStyle/>
          <a:p>
            <a:pPr algn="ctr" indent="0" marL="0">
              <a:lnSpc>
                <a:spcPct val="112500"/>
              </a:lnSpc>
              <a:spcBef>
                <a:spcPts val="375"/>
              </a:spcBef>
              <a:buNone/>
            </a:pPr>
            <a:r>
              <a:rPr lang="en-US" sz="1872"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466877" y="2115834"/>
            <a:ext cx="2430470" cy="402336"/>
          </a:xfrm>
          <a:prstGeom prst="rect">
            <a:avLst/>
          </a:prstGeom>
          <a:noFill/>
          <a:ln/>
        </p:spPr>
        <p:txBody>
          <a:bodyPr wrap="square" lIns="95250" tIns="95250" rIns="95250" bIns="95250" rtlCol="0" anchor="ctr">
            <a:spAutoFit/>
          </a:bodyPr>
          <a:lstStyle/>
          <a:p>
            <a:pPr algn="ctr" indent="0" marL="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准备数据库</a:t>
            </a:r>
            <a:endParaRPr lang="en-US" sz="1440" dirty="0"/>
          </a:p>
        </p:txBody>
      </p:sp>
      <p:sp>
        <p:nvSpPr>
          <p:cNvPr id="9" name="Text 7"/>
          <p:cNvSpPr/>
          <p:nvPr/>
        </p:nvSpPr>
        <p:spPr>
          <a:xfrm>
            <a:off x="466877" y="2455328"/>
            <a:ext cx="2430470" cy="1444752"/>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在操作数据库之前，首先需要准备好数据库环境。这包括安装MySQL数据库和图形管理工具Sqlyog，创建名为“test”的数据库以及一个名为Student的表，为后续的数据库操作打下基础。</a:t>
            </a:r>
            <a:endParaRPr lang="en-US" sz="1440" dirty="0"/>
          </a:p>
        </p:txBody>
      </p:sp>
      <p:sp>
        <p:nvSpPr>
          <p:cNvPr id="10" name="Shape 8"/>
          <p:cNvSpPr/>
          <p:nvPr/>
        </p:nvSpPr>
        <p:spPr>
          <a:xfrm>
            <a:off x="4572000" y="1165034"/>
            <a:ext cx="0" cy="286867"/>
          </a:xfrm>
          <a:custGeom>
            <a:avLst/>
            <a:gdLst/>
            <a:ahLst/>
            <a:cxnLst/>
            <a:rect l="l" t="t" r="r" b="b"/>
            <a:pathLst>
              <a:path w="0" h="286867">
                <a:moveTo>
                  <a:pt x="0" y="0"/>
                </a:moveTo>
                <a:moveTo>
                  <a:pt x="0" y="0"/>
                </a:moveTo>
                <a:lnTo>
                  <a:pt x="0" y="286867"/>
                </a:lnTo>
              </a:path>
            </a:pathLst>
          </a:custGeom>
          <a:noFill/>
          <a:ln w="38100">
            <a:solidFill>
              <a:srgbClr val="005CC5"/>
            </a:solidFill>
            <a:prstDash val="solid"/>
            <a:headEnd type="none"/>
            <a:tailEnd type="none"/>
          </a:ln>
        </p:spPr>
      </p:sp>
      <p:sp>
        <p:nvSpPr>
          <p:cNvPr id="11" name="Shape 9"/>
          <p:cNvSpPr/>
          <p:nvPr/>
        </p:nvSpPr>
        <p:spPr>
          <a:xfrm>
            <a:off x="3193369" y="1649412"/>
            <a:ext cx="2756916" cy="2231136"/>
          </a:xfrm>
          <a:custGeom>
            <a:avLst/>
            <a:gdLst/>
            <a:ahLst/>
            <a:cxnLst/>
            <a:rect l="l" t="t" r="r" b="b"/>
            <a:pathLst>
              <a:path w="2756916" h="2231136">
                <a:moveTo>
                  <a:pt x="278892" y="0"/>
                </a:moveTo>
                <a:moveTo>
                  <a:pt x="278892" y="0"/>
                </a:moveTo>
                <a:lnTo>
                  <a:pt x="2478024" y="0"/>
                </a:lnTo>
                <a:quadBezTo>
                  <a:pt x="2756916" y="0"/>
                  <a:pt x="2756916" y="278892"/>
                </a:quadBezTo>
                <a:lnTo>
                  <a:pt x="2756916" y="1952244"/>
                </a:lnTo>
                <a:quadBezTo>
                  <a:pt x="2756916" y="2231136"/>
                  <a:pt x="2478024" y="2231136"/>
                </a:quadBezTo>
                <a:lnTo>
                  <a:pt x="278892" y="2231136"/>
                </a:lnTo>
                <a:quadBezTo>
                  <a:pt x="0" y="2231136"/>
                  <a:pt x="0" y="1952244"/>
                </a:quadBezTo>
                <a:lnTo>
                  <a:pt x="0" y="278892"/>
                </a:lnTo>
                <a:quadBezTo>
                  <a:pt x="0" y="0"/>
                  <a:pt x="278892" y="0"/>
                </a:quadBezTo>
                <a:close/>
              </a:path>
            </a:pathLst>
          </a:custGeom>
          <a:solidFill>
            <a:srgbClr val="000000">
              <a:alpha val="0"/>
            </a:srgbClr>
          </a:solidFill>
          <a:ln w="19050">
            <a:solidFill>
              <a:srgbClr val="5196FF"/>
            </a:solidFill>
            <a:prstDash val="solid"/>
          </a:ln>
        </p:spPr>
      </p:sp>
      <p:sp>
        <p:nvSpPr>
          <p:cNvPr id="12" name="Shape 10"/>
          <p:cNvSpPr/>
          <p:nvPr/>
        </p:nvSpPr>
        <p:spPr>
          <a:xfrm>
            <a:off x="3774053" y="1367777"/>
            <a:ext cx="1595894" cy="395023"/>
          </a:xfrm>
          <a:custGeom>
            <a:avLst/>
            <a:gdLst/>
            <a:ahLst/>
            <a:cxnLst/>
            <a:rect l="l" t="t" r="r" b="b"/>
            <a:pathLst>
              <a:path w="1595894" h="395023">
                <a:moveTo>
                  <a:pt x="49378" y="0"/>
                </a:moveTo>
                <a:moveTo>
                  <a:pt x="49378" y="0"/>
                </a:moveTo>
                <a:lnTo>
                  <a:pt x="1546516" y="0"/>
                </a:lnTo>
                <a:quadBezTo>
                  <a:pt x="1595894" y="0"/>
                  <a:pt x="1595894" y="49378"/>
                </a:quadBezTo>
                <a:lnTo>
                  <a:pt x="1595894" y="345645"/>
                </a:lnTo>
                <a:quadBezTo>
                  <a:pt x="1595894" y="395023"/>
                  <a:pt x="1546516" y="395023"/>
                </a:quadBezTo>
                <a:lnTo>
                  <a:pt x="49378" y="395023"/>
                </a:lnTo>
                <a:quadBezTo>
                  <a:pt x="0" y="395023"/>
                  <a:pt x="0" y="345645"/>
                </a:quadBezTo>
                <a:lnTo>
                  <a:pt x="0" y="49378"/>
                </a:lnTo>
                <a:quadBezTo>
                  <a:pt x="0" y="0"/>
                  <a:pt x="49378" y="0"/>
                </a:quadBezTo>
                <a:close/>
              </a:path>
            </a:pathLst>
          </a:custGeom>
          <a:solidFill>
            <a:srgbClr val="005CC5"/>
          </a:solidFill>
          <a:ln/>
        </p:spPr>
      </p:sp>
      <p:sp>
        <p:nvSpPr>
          <p:cNvPr id="13" name="Text 11"/>
          <p:cNvSpPr/>
          <p:nvPr/>
        </p:nvSpPr>
        <p:spPr>
          <a:xfrm>
            <a:off x="4299434" y="1295540"/>
            <a:ext cx="545132" cy="539496"/>
          </a:xfrm>
          <a:prstGeom prst="rect">
            <a:avLst/>
          </a:prstGeom>
          <a:noFill/>
          <a:ln/>
        </p:spPr>
        <p:txBody>
          <a:bodyPr wrap="square" lIns="95250" tIns="95250" rIns="95250" bIns="95250" rtlCol="0" anchor="ctr">
            <a:spAutoFit/>
          </a:bodyPr>
          <a:lstStyle/>
          <a:p>
            <a:pPr algn="ctr" indent="0" marL="0">
              <a:lnSpc>
                <a:spcPct val="112500"/>
              </a:lnSpc>
              <a:spcBef>
                <a:spcPts val="375"/>
              </a:spcBef>
              <a:buNone/>
            </a:pPr>
            <a:r>
              <a:rPr lang="en-US" sz="1872"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4" name="Text 12"/>
          <p:cNvSpPr/>
          <p:nvPr/>
        </p:nvSpPr>
        <p:spPr>
          <a:xfrm>
            <a:off x="3356765" y="1835036"/>
            <a:ext cx="2430470" cy="402336"/>
          </a:xfrm>
          <a:prstGeom prst="rect">
            <a:avLst/>
          </a:prstGeom>
          <a:noFill/>
          <a:ln/>
        </p:spPr>
        <p:txBody>
          <a:bodyPr wrap="square" lIns="95250" tIns="95250" rIns="95250" bIns="95250" rtlCol="0" anchor="ctr">
            <a:spAutoFit/>
          </a:bodyPr>
          <a:lstStyle/>
          <a:p>
            <a:pPr algn="ctr" indent="0" marL="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创建Mapper映射文件</a:t>
            </a:r>
            <a:endParaRPr lang="en-US" sz="1440" dirty="0"/>
          </a:p>
        </p:txBody>
      </p:sp>
      <p:sp>
        <p:nvSpPr>
          <p:cNvPr id="15" name="Text 13"/>
          <p:cNvSpPr/>
          <p:nvPr/>
        </p:nvSpPr>
        <p:spPr>
          <a:xfrm>
            <a:off x="3356765" y="2174531"/>
            <a:ext cx="2430470" cy="1444752"/>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Mapper映射文件是MyBatis中用于定义SQL语句与Java对象之间映射关系的关键文件。通过编写这个文件，可以清晰地指定如何将SQL查询结果映射到Java对象上，从而简化数据库操作过程。</a:t>
            </a:r>
            <a:endParaRPr lang="en-US" sz="1440" dirty="0"/>
          </a:p>
        </p:txBody>
      </p:sp>
      <p:sp>
        <p:nvSpPr>
          <p:cNvPr id="16" name="Shape 14"/>
          <p:cNvSpPr/>
          <p:nvPr/>
        </p:nvSpPr>
        <p:spPr>
          <a:xfrm>
            <a:off x="7461888" y="1165301"/>
            <a:ext cx="0" cy="567397"/>
          </a:xfrm>
          <a:custGeom>
            <a:avLst/>
            <a:gdLst/>
            <a:ahLst/>
            <a:cxnLst/>
            <a:rect l="l" t="t" r="r" b="b"/>
            <a:pathLst>
              <a:path w="0" h="567397">
                <a:moveTo>
                  <a:pt x="0" y="0"/>
                </a:moveTo>
                <a:moveTo>
                  <a:pt x="0" y="0"/>
                </a:moveTo>
                <a:lnTo>
                  <a:pt x="0" y="567397"/>
                </a:lnTo>
              </a:path>
            </a:pathLst>
          </a:custGeom>
          <a:noFill/>
          <a:ln w="38100">
            <a:solidFill>
              <a:srgbClr val="005CC5"/>
            </a:solidFill>
            <a:prstDash val="solid"/>
            <a:headEnd type="none"/>
            <a:tailEnd type="none"/>
          </a:ln>
        </p:spPr>
      </p:sp>
      <p:sp>
        <p:nvSpPr>
          <p:cNvPr id="17" name="Shape 15"/>
          <p:cNvSpPr/>
          <p:nvPr/>
        </p:nvSpPr>
        <p:spPr>
          <a:xfrm>
            <a:off x="6083503" y="1929754"/>
            <a:ext cx="2756916" cy="2390951"/>
          </a:xfrm>
          <a:custGeom>
            <a:avLst/>
            <a:gdLst/>
            <a:ahLst/>
            <a:cxnLst/>
            <a:rect l="l" t="t" r="r" b="b"/>
            <a:pathLst>
              <a:path w="2756916" h="2390951">
                <a:moveTo>
                  <a:pt x="298869" y="0"/>
                </a:moveTo>
                <a:moveTo>
                  <a:pt x="298869" y="0"/>
                </a:moveTo>
                <a:lnTo>
                  <a:pt x="2458047" y="0"/>
                </a:lnTo>
                <a:quadBezTo>
                  <a:pt x="2756916" y="0"/>
                  <a:pt x="2756916" y="298869"/>
                </a:quadBezTo>
                <a:lnTo>
                  <a:pt x="2756916" y="2092082"/>
                </a:lnTo>
                <a:quadBezTo>
                  <a:pt x="2756916" y="2390951"/>
                  <a:pt x="2458047" y="2390951"/>
                </a:quadBezTo>
                <a:lnTo>
                  <a:pt x="298869" y="2390951"/>
                </a:lnTo>
                <a:quadBezTo>
                  <a:pt x="0" y="2390951"/>
                  <a:pt x="0" y="2092082"/>
                </a:quadBezTo>
                <a:lnTo>
                  <a:pt x="0" y="298869"/>
                </a:lnTo>
                <a:quadBezTo>
                  <a:pt x="0" y="0"/>
                  <a:pt x="298869" y="0"/>
                </a:quadBezTo>
                <a:close/>
              </a:path>
            </a:pathLst>
          </a:custGeom>
          <a:solidFill>
            <a:srgbClr val="000000">
              <a:alpha val="0"/>
            </a:srgbClr>
          </a:solidFill>
          <a:ln w="19050">
            <a:solidFill>
              <a:srgbClr val="005CC5"/>
            </a:solidFill>
            <a:prstDash val="solid"/>
          </a:ln>
        </p:spPr>
      </p:sp>
      <p:sp>
        <p:nvSpPr>
          <p:cNvPr id="18" name="Shape 16"/>
          <p:cNvSpPr/>
          <p:nvPr/>
        </p:nvSpPr>
        <p:spPr>
          <a:xfrm>
            <a:off x="6663941" y="1648574"/>
            <a:ext cx="1595894" cy="395023"/>
          </a:xfrm>
          <a:custGeom>
            <a:avLst/>
            <a:gdLst/>
            <a:ahLst/>
            <a:cxnLst/>
            <a:rect l="l" t="t" r="r" b="b"/>
            <a:pathLst>
              <a:path w="1595894" h="395023">
                <a:moveTo>
                  <a:pt x="49378" y="0"/>
                </a:moveTo>
                <a:moveTo>
                  <a:pt x="49378" y="0"/>
                </a:moveTo>
                <a:lnTo>
                  <a:pt x="1546516" y="0"/>
                </a:lnTo>
                <a:quadBezTo>
                  <a:pt x="1595894" y="0"/>
                  <a:pt x="1595894" y="49378"/>
                </a:quadBezTo>
                <a:lnTo>
                  <a:pt x="1595894" y="345645"/>
                </a:lnTo>
                <a:quadBezTo>
                  <a:pt x="1595894" y="395023"/>
                  <a:pt x="1546516" y="395023"/>
                </a:quadBezTo>
                <a:lnTo>
                  <a:pt x="49378" y="395023"/>
                </a:lnTo>
                <a:quadBezTo>
                  <a:pt x="0" y="395023"/>
                  <a:pt x="0" y="345645"/>
                </a:quadBezTo>
                <a:lnTo>
                  <a:pt x="0" y="49378"/>
                </a:lnTo>
                <a:quadBezTo>
                  <a:pt x="0" y="0"/>
                  <a:pt x="49378" y="0"/>
                </a:quadBezTo>
                <a:close/>
              </a:path>
            </a:pathLst>
          </a:custGeom>
          <a:solidFill>
            <a:srgbClr val="005CC5"/>
          </a:solidFill>
          <a:ln/>
        </p:spPr>
      </p:sp>
      <p:sp>
        <p:nvSpPr>
          <p:cNvPr id="19" name="Text 17"/>
          <p:cNvSpPr/>
          <p:nvPr/>
        </p:nvSpPr>
        <p:spPr>
          <a:xfrm>
            <a:off x="7189322" y="1576338"/>
            <a:ext cx="545132" cy="539496"/>
          </a:xfrm>
          <a:prstGeom prst="rect">
            <a:avLst/>
          </a:prstGeom>
          <a:noFill/>
          <a:ln/>
        </p:spPr>
        <p:txBody>
          <a:bodyPr wrap="square" lIns="95250" tIns="95250" rIns="95250" bIns="95250" rtlCol="0" anchor="ctr">
            <a:spAutoFit/>
          </a:bodyPr>
          <a:lstStyle/>
          <a:p>
            <a:pPr algn="ctr" indent="0" marL="0">
              <a:lnSpc>
                <a:spcPct val="112500"/>
              </a:lnSpc>
              <a:spcBef>
                <a:spcPts val="375"/>
              </a:spcBef>
              <a:buNone/>
            </a:pPr>
            <a:r>
              <a:rPr lang="en-US" sz="1872"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20" name="Text 18"/>
          <p:cNvSpPr/>
          <p:nvPr/>
        </p:nvSpPr>
        <p:spPr>
          <a:xfrm>
            <a:off x="6246653" y="2115834"/>
            <a:ext cx="2430470" cy="402336"/>
          </a:xfrm>
          <a:prstGeom prst="rect">
            <a:avLst/>
          </a:prstGeom>
          <a:noFill/>
          <a:ln/>
        </p:spPr>
        <p:txBody>
          <a:bodyPr wrap="square" lIns="95250" tIns="95250" rIns="95250" bIns="95250" rtlCol="0" anchor="ctr">
            <a:spAutoFit/>
          </a:bodyPr>
          <a:lstStyle/>
          <a:p>
            <a:pPr algn="ctr" indent="0" marL="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执行数据库操作</a:t>
            </a:r>
            <a:endParaRPr lang="en-US" sz="1440" dirty="0"/>
          </a:p>
        </p:txBody>
      </p:sp>
      <p:sp>
        <p:nvSpPr>
          <p:cNvPr id="21" name="Text 19"/>
          <p:cNvSpPr/>
          <p:nvPr/>
        </p:nvSpPr>
        <p:spPr>
          <a:xfrm>
            <a:off x="6246653" y="2455328"/>
            <a:ext cx="2430470" cy="186537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使用MyBatis提供的SqlSession对象，可以轻松执行增、删、改、查等数据库操作。例如，通过`sqlSession.selectOne("test.findStudentById", 1)`这样的方法调用，可以查询id为1的学生信息，展示了MyBatis封装JDBC操作的强大功能。</a:t>
            </a:r>
            <a:endParaRPr lang="en-US" sz="1440" dirty="0"/>
          </a:p>
        </p:txBody>
      </p:sp>
      <p:sp>
        <p:nvSpPr>
          <p:cNvPr id="22" name="Shape 20"/>
          <p:cNvSpPr/>
          <p:nvPr/>
        </p:nvSpPr>
        <p:spPr>
          <a:xfrm>
            <a:off x="4572000" y="982154"/>
            <a:ext cx="4261104" cy="182880"/>
          </a:xfrm>
          <a:custGeom>
            <a:avLst/>
            <a:gdLst/>
            <a:ahLst/>
            <a:cxnLst/>
            <a:rect l="l" t="t" r="r" b="b"/>
            <a:pathLst>
              <a:path w="4261104" h="182880">
                <a:moveTo>
                  <a:pt x="0" y="0"/>
                </a:moveTo>
                <a:moveTo>
                  <a:pt x="0" y="0"/>
                </a:moveTo>
                <a:lnTo>
                  <a:pt x="4261104" y="0"/>
                </a:lnTo>
                <a:lnTo>
                  <a:pt x="4261104" y="182880"/>
                </a:lnTo>
                <a:lnTo>
                  <a:pt x="0" y="182880"/>
                </a:lnTo>
                <a:close/>
              </a:path>
            </a:pathLst>
          </a:custGeom>
          <a:solidFill>
            <a:srgbClr val="005CC5">
              <a:alpha val="50000"/>
            </a:srgbClr>
          </a:solidFill>
          <a:ln/>
        </p:spPr>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05</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定义SqlConfig配置文件</a:t>
            </a:r>
            <a:endParaRPr lang="en-US" sz="144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SqlMapConfig.xml配置文件</a:t>
            </a:r>
            <a:endParaRPr lang="en-US" sz="1440" dirty="0"/>
          </a:p>
        </p:txBody>
      </p:sp>
      <p:pic>
        <p:nvPicPr>
          <p:cNvPr id="3" name="Image 0" descr="https://sgw-dx.xf-yun.com/api/v1/sparkdesk/_1735547219910786d150a548044279134a8934e008598.jpg?authorization=c2ltcGxlLWp3dCBhaz1zcGFya2Rlc2s4MDAwMDAwMDAwMDE7ZXhwPTMzMTIzNDcyMTk7YWxnbz1obWFjLXNoYTI1NjtzaWc9bEk5OVlZV3NOdzYrd0kzN1c3SGVQTTlqd1lINmxjRkRZNVpBNnFxenpOcz0=&amp;x_location=7YfmxI7B7uKO7jlRxIftd60Zg5D=">    </p:cNvPr>
          <p:cNvPicPr>
            <a:picLocks noChangeAspect="1"/>
          </p:cNvPicPr>
          <p:nvPr/>
        </p:nvPicPr>
        <p:blipFill>
          <a:blip r:embed="rId2"/>
          <a:srcRect l="0" r="0" t="0" b="0"/>
          <a:stretch/>
        </p:blipFill>
        <p:spPr>
          <a:xfrm>
            <a:off x="505361" y="2984626"/>
            <a:ext cx="2516140" cy="1415329"/>
          </a:xfrm>
          <a:prstGeom prst="rect">
            <a:avLst/>
          </a:prstGeom>
        </p:spPr>
      </p:pic>
      <p:sp>
        <p:nvSpPr>
          <p:cNvPr id="4" name="Text 1"/>
          <p:cNvSpPr/>
          <p:nvPr/>
        </p:nvSpPr>
        <p:spPr>
          <a:xfrm>
            <a:off x="406518" y="1070622"/>
            <a:ext cx="2614983" cy="429768"/>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584" b="1" dirty="0">
                <a:solidFill>
                  <a:srgbClr val="2D89F2"/>
                </a:solidFill>
                <a:latin typeface="Microsoft Yahei" pitchFamily="34" charset="0"/>
                <a:ea typeface="Microsoft Yahei" pitchFamily="34" charset="-122"/>
                <a:cs typeface="Microsoft Yahei" pitchFamily="34" charset="-120"/>
              </a:rPr>
              <a:t>数据库连接信息配置</a:t>
            </a:r>
            <a:endParaRPr lang="en-US" sz="1440" dirty="0"/>
          </a:p>
        </p:txBody>
      </p:sp>
      <p:sp>
        <p:nvSpPr>
          <p:cNvPr id="5" name="Text 2"/>
          <p:cNvSpPr/>
          <p:nvPr/>
        </p:nvSpPr>
        <p:spPr>
          <a:xfrm>
            <a:off x="3247889" y="1500390"/>
            <a:ext cx="2614983" cy="1280160"/>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在SqlMapConfig.xml中，Mapper映射文件的加载路径用于指定MyBatis框架如何找到并加载SQL映射文件，这些文件包含了与数据库交互的具体SQL语句。</a:t>
            </a:r>
            <a:endParaRPr lang="en-US" sz="1440" dirty="0"/>
          </a:p>
        </p:txBody>
      </p:sp>
      <p:pic>
        <p:nvPicPr>
          <p:cNvPr id="6" name="Image 1" descr="https://sgw-dx.xf-yun.com/api/v1/sparkdesk/_1735547223177f88f0d679ebe44cea9a212d0a072920a.jpg?authorization=c2ltcGxlLWp3dCBhaz1zcGFya2Rlc2s4MDAwMDAwMDAwMDE7ZXhwPTMzMTIzNDcyMjM7YWxnbz1obWFjLXNoYTI1NjtzaWc9Y1h5MXphTzZtRWhIRnhSZ2MrOTJNOHg3TURndkVGMUhzeTZJQ0V0dWtQOD0=&amp;x_location=7YfmxI7B7uKO7jlRxIftd60Zg5D=">    </p:cNvPr>
          <p:cNvPicPr>
            <a:picLocks noChangeAspect="1"/>
          </p:cNvPicPr>
          <p:nvPr/>
        </p:nvPicPr>
        <p:blipFill>
          <a:blip r:embed="rId3"/>
          <a:srcRect l="154" r="154" t="0" b="0"/>
          <a:stretch/>
        </p:blipFill>
        <p:spPr>
          <a:xfrm>
            <a:off x="3297311" y="2984626"/>
            <a:ext cx="2516140" cy="1415329"/>
          </a:xfrm>
          <a:prstGeom prst="rect">
            <a:avLst/>
          </a:prstGeom>
        </p:spPr>
      </p:pic>
      <p:sp>
        <p:nvSpPr>
          <p:cNvPr id="7" name="Text 3"/>
          <p:cNvSpPr/>
          <p:nvPr/>
        </p:nvSpPr>
        <p:spPr>
          <a:xfrm>
            <a:off x="3264509" y="1037926"/>
            <a:ext cx="2614983" cy="429768"/>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584" b="1" dirty="0">
                <a:solidFill>
                  <a:srgbClr val="2D89F2"/>
                </a:solidFill>
                <a:latin typeface="Microsoft Yahei" pitchFamily="34" charset="0"/>
                <a:ea typeface="Microsoft Yahei" pitchFamily="34" charset="-122"/>
                <a:cs typeface="Microsoft Yahei" pitchFamily="34" charset="-120"/>
              </a:rPr>
              <a:t>Mapper映射文件加载路径</a:t>
            </a:r>
            <a:endParaRPr lang="en-US" sz="1440" dirty="0"/>
          </a:p>
        </p:txBody>
      </p:sp>
      <p:sp>
        <p:nvSpPr>
          <p:cNvPr id="8" name="Text 4"/>
          <p:cNvSpPr/>
          <p:nvPr/>
        </p:nvSpPr>
        <p:spPr>
          <a:xfrm>
            <a:off x="6031158" y="1500390"/>
            <a:ext cx="2656902" cy="1280160"/>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全局参数配置允许开发者在SqlMapConfig.xml中设置一些通用的配置项，如日志级别、懒加载开关等，这些配置将影响整个MyBatis框架的行为。</a:t>
            </a:r>
            <a:endParaRPr lang="en-US" sz="1440" dirty="0"/>
          </a:p>
        </p:txBody>
      </p:sp>
      <p:pic>
        <p:nvPicPr>
          <p:cNvPr id="9" name="Image 2" descr="https://sgw-dx.xf-yun.com/api/v1/sparkdesk/_1735547226730b6332ab4bec74acd8f49f862c7b1a766.jpg?authorization=c2ltcGxlLWp3dCBhaz1zcGFya2Rlc2s4MDAwMDAwMDAwMDE7ZXhwPTMzMTIzNDcyMjY7YWxnbz1obWFjLXNoYTI1NjtzaWc9ME9iZ0lybVgySThQUFdBL3ZaM3N6MkI5OFF3aExxb3BXMk04R01LMWIwcz0=&amp;x_location=7YfmxI7B7uKO7jlRxIftd60Zg5D=">    </p:cNvPr>
          <p:cNvPicPr>
            <a:picLocks noChangeAspect="1"/>
          </p:cNvPicPr>
          <p:nvPr/>
        </p:nvPicPr>
        <p:blipFill>
          <a:blip r:embed="rId4"/>
          <a:srcRect l="154" r="154" t="0" b="0"/>
          <a:stretch/>
        </p:blipFill>
        <p:spPr>
          <a:xfrm>
            <a:off x="6101539" y="2984626"/>
            <a:ext cx="2516140" cy="1415329"/>
          </a:xfrm>
          <a:prstGeom prst="rect">
            <a:avLst/>
          </a:prstGeom>
        </p:spPr>
      </p:pic>
      <p:sp>
        <p:nvSpPr>
          <p:cNvPr id="10" name="Text 5"/>
          <p:cNvSpPr/>
          <p:nvPr/>
        </p:nvSpPr>
        <p:spPr>
          <a:xfrm>
            <a:off x="6031158" y="1037926"/>
            <a:ext cx="2656902" cy="429768"/>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584" b="1" dirty="0">
                <a:solidFill>
                  <a:srgbClr val="2D89F2"/>
                </a:solidFill>
                <a:latin typeface="Microsoft Yahei" pitchFamily="34" charset="0"/>
                <a:ea typeface="Microsoft Yahei" pitchFamily="34" charset="-122"/>
                <a:cs typeface="Microsoft Yahei" pitchFamily="34" charset="-120"/>
              </a:rPr>
              <a:t>全局参数配置</a:t>
            </a:r>
            <a:endParaRPr lang="en-US" sz="1440" dirty="0"/>
          </a:p>
        </p:txBody>
      </p:sp>
      <p:sp>
        <p:nvSpPr>
          <p:cNvPr id="11" name="Text 6"/>
          <p:cNvSpPr/>
          <p:nvPr/>
        </p:nvSpPr>
        <p:spPr>
          <a:xfrm>
            <a:off x="455940" y="1500390"/>
            <a:ext cx="2614983" cy="1280160"/>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SqlMapConfig.xml配置文件中，数据库连接信息是核心配置之一，它定义了应用程序如何连接到数据库服务器，包括数据库URL、用户名和密码等关键参数。</a:t>
            </a:r>
            <a:endParaRPr lang="en-US" sz="144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672768" y="464456"/>
            <a:ext cx="3210076" cy="108813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4752" b="1" dirty="0">
                <a:solidFill>
                  <a:srgbClr val="005CC5">
                    <a:alpha val="10000"/>
                  </a:srgbClr>
                </a:solidFill>
                <a:latin typeface="Microsoft Yahei" pitchFamily="34" charset="0"/>
                <a:ea typeface="Microsoft Yahei" pitchFamily="34" charset="-122"/>
                <a:cs typeface="Microsoft Yahei" pitchFamily="34" charset="-120"/>
              </a:rPr>
              <a:t>CONTENT</a:t>
            </a:r>
            <a:endParaRPr lang="en-US" sz="1440" dirty="0"/>
          </a:p>
        </p:txBody>
      </p:sp>
      <p:sp>
        <p:nvSpPr>
          <p:cNvPr id="3" name="Text 1"/>
          <p:cNvSpPr/>
          <p:nvPr/>
        </p:nvSpPr>
        <p:spPr>
          <a:xfrm>
            <a:off x="672768" y="725072"/>
            <a:ext cx="940532" cy="731520"/>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目录</a:t>
            </a:r>
            <a:endParaRPr lang="en-US" sz="1440" dirty="0"/>
          </a:p>
        </p:txBody>
      </p:sp>
      <p:sp>
        <p:nvSpPr>
          <p:cNvPr id="4" name="Text 2"/>
          <p:cNvSpPr/>
          <p:nvPr/>
        </p:nvSpPr>
        <p:spPr>
          <a:xfrm>
            <a:off x="1454834" y="1598312"/>
            <a:ext cx="3236976" cy="512064"/>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课程目标</a:t>
            </a:r>
            <a:endParaRPr lang="en-US" sz="1440" dirty="0"/>
          </a:p>
        </p:txBody>
      </p:sp>
      <p:sp>
        <p:nvSpPr>
          <p:cNvPr id="5" name="Text 3"/>
          <p:cNvSpPr/>
          <p:nvPr/>
        </p:nvSpPr>
        <p:spPr>
          <a:xfrm>
            <a:off x="901476" y="1552592"/>
            <a:ext cx="713232" cy="62179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01</a:t>
            </a:r>
            <a:endParaRPr lang="en-US" sz="1440" dirty="0"/>
          </a:p>
        </p:txBody>
      </p:sp>
      <p:sp>
        <p:nvSpPr>
          <p:cNvPr id="6" name="Text 4"/>
          <p:cNvSpPr/>
          <p:nvPr/>
        </p:nvSpPr>
        <p:spPr>
          <a:xfrm>
            <a:off x="5269600" y="1598312"/>
            <a:ext cx="3236855" cy="512064"/>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知识导图</a:t>
            </a:r>
            <a:endParaRPr lang="en-US" sz="1440" dirty="0"/>
          </a:p>
        </p:txBody>
      </p:sp>
      <p:sp>
        <p:nvSpPr>
          <p:cNvPr id="7" name="Text 5"/>
          <p:cNvSpPr/>
          <p:nvPr/>
        </p:nvSpPr>
        <p:spPr>
          <a:xfrm>
            <a:off x="4716242" y="1552592"/>
            <a:ext cx="713232" cy="62179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02</a:t>
            </a:r>
            <a:endParaRPr lang="en-US" sz="1440" dirty="0"/>
          </a:p>
        </p:txBody>
      </p:sp>
      <p:sp>
        <p:nvSpPr>
          <p:cNvPr id="8" name="Text 6"/>
          <p:cNvSpPr/>
          <p:nvPr/>
        </p:nvSpPr>
        <p:spPr>
          <a:xfrm>
            <a:off x="1454987" y="2226810"/>
            <a:ext cx="3236976" cy="512064"/>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MyBatis概述</a:t>
            </a:r>
            <a:endParaRPr lang="en-US" sz="1440" dirty="0"/>
          </a:p>
        </p:txBody>
      </p:sp>
      <p:sp>
        <p:nvSpPr>
          <p:cNvPr id="9" name="Text 7"/>
          <p:cNvSpPr/>
          <p:nvPr/>
        </p:nvSpPr>
        <p:spPr>
          <a:xfrm>
            <a:off x="901629" y="2181090"/>
            <a:ext cx="713232" cy="62179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03</a:t>
            </a:r>
            <a:endParaRPr lang="en-US" sz="1440" dirty="0"/>
          </a:p>
        </p:txBody>
      </p:sp>
      <p:sp>
        <p:nvSpPr>
          <p:cNvPr id="10" name="Text 8"/>
          <p:cNvSpPr/>
          <p:nvPr/>
        </p:nvSpPr>
        <p:spPr>
          <a:xfrm>
            <a:off x="5269479" y="2226810"/>
            <a:ext cx="3236976" cy="512064"/>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操作数据库</a:t>
            </a:r>
            <a:endParaRPr lang="en-US" sz="1440" dirty="0"/>
          </a:p>
        </p:txBody>
      </p:sp>
      <p:sp>
        <p:nvSpPr>
          <p:cNvPr id="11" name="Text 9"/>
          <p:cNvSpPr/>
          <p:nvPr/>
        </p:nvSpPr>
        <p:spPr>
          <a:xfrm>
            <a:off x="4716121" y="2181090"/>
            <a:ext cx="713232" cy="62179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04</a:t>
            </a:r>
            <a:endParaRPr lang="en-US" sz="1440" dirty="0"/>
          </a:p>
        </p:txBody>
      </p:sp>
      <p:sp>
        <p:nvSpPr>
          <p:cNvPr id="12" name="Text 10"/>
          <p:cNvSpPr/>
          <p:nvPr/>
        </p:nvSpPr>
        <p:spPr>
          <a:xfrm>
            <a:off x="1454914" y="2855307"/>
            <a:ext cx="3236976" cy="512064"/>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定义SqlConfig配置文件</a:t>
            </a:r>
            <a:endParaRPr lang="en-US" sz="1440" dirty="0"/>
          </a:p>
        </p:txBody>
      </p:sp>
      <p:sp>
        <p:nvSpPr>
          <p:cNvPr id="13" name="Text 11"/>
          <p:cNvSpPr/>
          <p:nvPr/>
        </p:nvSpPr>
        <p:spPr>
          <a:xfrm>
            <a:off x="901556" y="2809587"/>
            <a:ext cx="713232" cy="62179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05</a:t>
            </a:r>
            <a:endParaRPr lang="en-US" sz="1440" dirty="0"/>
          </a:p>
        </p:txBody>
      </p:sp>
      <p:sp>
        <p:nvSpPr>
          <p:cNvPr id="14" name="Text 12"/>
          <p:cNvSpPr/>
          <p:nvPr/>
        </p:nvSpPr>
        <p:spPr>
          <a:xfrm>
            <a:off x="5269479" y="2855307"/>
            <a:ext cx="3236976" cy="512064"/>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创建Mapper映射文件</a:t>
            </a:r>
            <a:endParaRPr lang="en-US" sz="1440" dirty="0"/>
          </a:p>
        </p:txBody>
      </p:sp>
      <p:sp>
        <p:nvSpPr>
          <p:cNvPr id="15" name="Text 13"/>
          <p:cNvSpPr/>
          <p:nvPr/>
        </p:nvSpPr>
        <p:spPr>
          <a:xfrm>
            <a:off x="4716121" y="2809587"/>
            <a:ext cx="713232" cy="62179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06</a:t>
            </a:r>
            <a:endParaRPr lang="en-US" sz="1440" dirty="0"/>
          </a:p>
        </p:txBody>
      </p:sp>
      <p:sp>
        <p:nvSpPr>
          <p:cNvPr id="16" name="Text 14"/>
          <p:cNvSpPr/>
          <p:nvPr/>
        </p:nvSpPr>
        <p:spPr>
          <a:xfrm>
            <a:off x="1454723" y="3483805"/>
            <a:ext cx="3236976" cy="512064"/>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编写MyBatis高级映射</a:t>
            </a:r>
            <a:endParaRPr lang="en-US" sz="1440" dirty="0"/>
          </a:p>
        </p:txBody>
      </p:sp>
      <p:sp>
        <p:nvSpPr>
          <p:cNvPr id="17" name="Text 15"/>
          <p:cNvSpPr/>
          <p:nvPr/>
        </p:nvSpPr>
        <p:spPr>
          <a:xfrm>
            <a:off x="901365" y="3438085"/>
            <a:ext cx="713232" cy="62179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07</a:t>
            </a:r>
            <a:endParaRPr lang="en-US" sz="1440" dirty="0"/>
          </a:p>
        </p:txBody>
      </p:sp>
      <p:sp>
        <p:nvSpPr>
          <p:cNvPr id="18" name="Text 16"/>
          <p:cNvSpPr/>
          <p:nvPr/>
        </p:nvSpPr>
        <p:spPr>
          <a:xfrm>
            <a:off x="5269479" y="3483805"/>
            <a:ext cx="3236976" cy="512064"/>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探究MyBatis缓存机制</a:t>
            </a:r>
            <a:endParaRPr lang="en-US" sz="1440" dirty="0"/>
          </a:p>
        </p:txBody>
      </p:sp>
      <p:sp>
        <p:nvSpPr>
          <p:cNvPr id="19" name="Text 17"/>
          <p:cNvSpPr/>
          <p:nvPr/>
        </p:nvSpPr>
        <p:spPr>
          <a:xfrm>
            <a:off x="4716121" y="3438085"/>
            <a:ext cx="713232" cy="62179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08</a:t>
            </a:r>
            <a:endParaRPr lang="en-US" sz="1440" dirty="0"/>
          </a:p>
        </p:txBody>
      </p:sp>
      <p:sp>
        <p:nvSpPr>
          <p:cNvPr id="20" name="Text 18"/>
          <p:cNvSpPr/>
          <p:nvPr/>
        </p:nvSpPr>
        <p:spPr>
          <a:xfrm>
            <a:off x="1454834" y="4105597"/>
            <a:ext cx="3236976" cy="512064"/>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整合Spring MVC 与MyBatis</a:t>
            </a:r>
            <a:endParaRPr lang="en-US" sz="1440" dirty="0"/>
          </a:p>
        </p:txBody>
      </p:sp>
      <p:sp>
        <p:nvSpPr>
          <p:cNvPr id="21" name="Text 19"/>
          <p:cNvSpPr/>
          <p:nvPr/>
        </p:nvSpPr>
        <p:spPr>
          <a:xfrm>
            <a:off x="901476" y="4059877"/>
            <a:ext cx="713232" cy="62179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09</a:t>
            </a:r>
            <a:endParaRPr lang="en-US" sz="1440" dirty="0"/>
          </a:p>
        </p:txBody>
      </p:sp>
      <p:sp>
        <p:nvSpPr>
          <p:cNvPr id="22" name="Text 20"/>
          <p:cNvSpPr/>
          <p:nvPr/>
        </p:nvSpPr>
        <p:spPr>
          <a:xfrm>
            <a:off x="5269600" y="4105597"/>
            <a:ext cx="3236855" cy="512064"/>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综合实训</a:t>
            </a:r>
            <a:endParaRPr lang="en-US" sz="1440" dirty="0"/>
          </a:p>
        </p:txBody>
      </p:sp>
      <p:sp>
        <p:nvSpPr>
          <p:cNvPr id="23" name="Text 21"/>
          <p:cNvSpPr/>
          <p:nvPr/>
        </p:nvSpPr>
        <p:spPr>
          <a:xfrm>
            <a:off x="4716242" y="4059877"/>
            <a:ext cx="713232" cy="62179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10</a:t>
            </a:r>
            <a:endParaRPr lang="en-US" sz="144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06</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创建Mapper映射文件</a:t>
            </a:r>
            <a:endParaRPr lang="en-US" sz="144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Mapper映射文件编写</a:t>
            </a:r>
            <a:endParaRPr lang="en-US" sz="1440" dirty="0"/>
          </a:p>
        </p:txBody>
      </p:sp>
      <p:pic>
        <p:nvPicPr>
          <p:cNvPr id="3" name="Image 0" descr="https://sgw-dx.xf-yun.com/api/v1/sparkdesk/_17355472530413854e12a455b4d56b5bd836e6808a7e4.jpg?authorization=c2ltcGxlLWp3dCBhaz1zcGFya2Rlc2s4MDAwMDAwMDAwMDE7ZXhwPTMzMTIzNDcyNTM7YWxnbz1obWFjLXNoYTI1NjtzaWc9Ly9hSWp1aStGbFdXVVlMM3F2b201NGxmYW0ybHFkN2xuRWJwbnlyYWhEYz0=&amp;x_location=7YfmxI7B7uKO7jlRxIftd60Zg5D=">    </p:cNvPr>
          <p:cNvPicPr>
            <a:picLocks noChangeAspect="1"/>
          </p:cNvPicPr>
          <p:nvPr/>
        </p:nvPicPr>
        <p:blipFill>
          <a:blip r:embed="rId2"/>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创建Mapper接口</a:t>
            </a:r>
            <a:endParaRPr lang="en-US" sz="1440" dirty="0"/>
          </a:p>
        </p:txBody>
      </p:sp>
      <p:sp>
        <p:nvSpPr>
          <p:cNvPr id="5" name="Text 2"/>
          <p:cNvSpPr/>
          <p:nvPr/>
        </p:nvSpPr>
        <p:spPr>
          <a:xfrm>
            <a:off x="3485040" y="1427243"/>
            <a:ext cx="5212080" cy="841248"/>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在MyBatis中，首先需要定义一个Mapper接口，该接口声明了与数据库交互的方法。例如，`StudentMapper`接口包含查询学生信息的方法，为后续的SQL映射和数据操作提供基础。</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编写Mapper XML文件</a:t>
            </a:r>
            <a:endParaRPr lang="en-US" sz="1440" dirty="0"/>
          </a:p>
        </p:txBody>
      </p:sp>
      <p:sp>
        <p:nvSpPr>
          <p:cNvPr id="7" name="Text 4"/>
          <p:cNvSpPr/>
          <p:nvPr/>
        </p:nvSpPr>
        <p:spPr>
          <a:xfrm>
            <a:off x="3485040" y="2463259"/>
            <a:ext cx="5212080" cy="841248"/>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Mapper XML文件是MyBatis中用于定义SQL语句和结果映射的关键文件。它使用特定的标签来配置SQL查询和结果类型，确保Java对象与数据库表之间的正确映射。</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配置resultMap</a:t>
            </a:r>
            <a:endParaRPr lang="en-US" sz="1440" dirty="0"/>
          </a:p>
        </p:txBody>
      </p:sp>
      <p:sp>
        <p:nvSpPr>
          <p:cNvPr id="9" name="Text 6"/>
          <p:cNvSpPr/>
          <p:nvPr/>
        </p:nvSpPr>
        <p:spPr>
          <a:xfrm>
            <a:off x="3485040" y="3491058"/>
            <a:ext cx="5213718" cy="841248"/>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`&lt;resultMap&gt;`标签用于处理复杂的对象关系映射，如一对一或一对多关系。通过这个标签，可以将数据库中的字段精确地映射到Java对象的属性上，实现数据的准确转换。</a:t>
            </a:r>
            <a:endParaRPr lang="en-US" sz="144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07</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编写MyBatis高级映射</a:t>
            </a:r>
            <a:endParaRPr lang="en-US" sz="144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一对一查询</a:t>
            </a:r>
            <a:endParaRPr lang="en-US" sz="1440" dirty="0"/>
          </a:p>
        </p:txBody>
      </p:sp>
      <p:pic>
        <p:nvPicPr>
          <p:cNvPr id="3" name="Image 0" descr="https://sgw-dx.xf-yun.com/api/v1/sparkdesk/_17355472408563719ced980fb48ca954bd6fdb9717711.jpg?authorization=c2ltcGxlLWp3dCBhaz1zcGFya2Rlc2s4MDAwMDAwMDAwMDE7ZXhwPTMzMTIzNDcyNDA7YWxnbz1obWFjLXNoYTI1NjtzaWc9eDVheENHZ0hDYlFJb21GMXU1NVpETkQ1bWNGb2dmcndaVnNVR0Q5RUZnWT0=&amp;x_location=7YfmxI7B7uKO7jlRxIftd60Zg5D=">    </p:cNvPr>
          <p:cNvPicPr>
            <a:picLocks noChangeAspect="1"/>
          </p:cNvPicPr>
          <p:nvPr/>
        </p:nvPicPr>
        <p:blipFill>
          <a:blip r:embed="rId2"/>
          <a:stretch>
            <a:fillRect/>
          </a:stretch>
        </p:blipFill>
        <p:spPr>
          <a:xfrm>
            <a:off x="888372" y="1088132"/>
            <a:ext cx="2283193" cy="1282693"/>
          </a:xfrm>
          <a:prstGeom prst="rect">
            <a:avLst/>
          </a:prstGeom>
        </p:spPr>
      </p:pic>
      <p:sp>
        <p:nvSpPr>
          <p:cNvPr id="4" name="Text 1"/>
          <p:cNvSpPr/>
          <p:nvPr/>
        </p:nvSpPr>
        <p:spPr>
          <a:xfrm>
            <a:off x="786384" y="2446016"/>
            <a:ext cx="2487168" cy="448056"/>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ResultType实现方式</a:t>
            </a:r>
            <a:endParaRPr lang="en-US" sz="1440" dirty="0"/>
          </a:p>
        </p:txBody>
      </p:sp>
      <p:sp>
        <p:nvSpPr>
          <p:cNvPr id="5" name="Text 2"/>
          <p:cNvSpPr/>
          <p:nvPr/>
        </p:nvSpPr>
        <p:spPr>
          <a:xfrm>
            <a:off x="822960" y="3115000"/>
            <a:ext cx="2414016" cy="149961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ResultType实现适用于简单的一对一关系映射，通过在Mapper文件中定义方法并返回包含两个实体的对象或使用嵌套对象来表示这种关联，实现书本及其对应学生信息的直接查询。</a:t>
            </a:r>
            <a:endParaRPr lang="en-US" sz="1440" dirty="0"/>
          </a:p>
        </p:txBody>
      </p:sp>
      <p:pic>
        <p:nvPicPr>
          <p:cNvPr id="6" name="Image 1" descr="https://sgw-dx.xf-yun.com/api/v1/sparkdesk/_1735547244076611b122f00514bf4ab6acec3ab22fdca.jpg?authorization=c2ltcGxlLWp3dCBhaz1zcGFya2Rlc2s4MDAwMDAwMDAwMDE7ZXhwPTMzMTIzNDcyNDQ7YWxnbz1obWFjLXNoYTI1NjtzaWc9S2c5dERqWS9BNFZXbWVkaVVRSVMvVjFzZFBjVjlyYzdrMTIxa2EyWTJIRT0=&amp;x_location=7YfmxI7B7uKO7jlRxIftd60Zg5D=">    </p:cNvPr>
          <p:cNvPicPr>
            <a:picLocks noChangeAspect="1"/>
          </p:cNvPicPr>
          <p:nvPr/>
        </p:nvPicPr>
        <p:blipFill>
          <a:blip r:embed="rId3"/>
          <a:stretch>
            <a:fillRect/>
          </a:stretch>
        </p:blipFill>
        <p:spPr>
          <a:xfrm>
            <a:off x="3466980" y="1088132"/>
            <a:ext cx="2283193" cy="1282693"/>
          </a:xfrm>
          <a:prstGeom prst="rect">
            <a:avLst/>
          </a:prstGeom>
        </p:spPr>
      </p:pic>
      <p:sp>
        <p:nvSpPr>
          <p:cNvPr id="7" name="Text 3"/>
          <p:cNvSpPr/>
          <p:nvPr/>
        </p:nvSpPr>
        <p:spPr>
          <a:xfrm>
            <a:off x="3328416" y="2446016"/>
            <a:ext cx="2487168" cy="448056"/>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ResultMap实现方式</a:t>
            </a:r>
            <a:endParaRPr lang="en-US" sz="1440" dirty="0"/>
          </a:p>
        </p:txBody>
      </p:sp>
      <p:sp>
        <p:nvSpPr>
          <p:cNvPr id="8" name="Text 4"/>
          <p:cNvSpPr/>
          <p:nvPr/>
        </p:nvSpPr>
        <p:spPr>
          <a:xfrm>
            <a:off x="3401568" y="3115000"/>
            <a:ext cx="2414016" cy="149961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ResultMap实现更为灵活，允许将数据库中的字段映射到名称不同的实体类属性上，特别适合处理实体类中包含其他实体类的情况，通过配置resultMap实现复杂数据结构的映射。</a:t>
            </a:r>
            <a:endParaRPr lang="en-US" sz="1440" dirty="0"/>
          </a:p>
        </p:txBody>
      </p:sp>
      <p:pic>
        <p:nvPicPr>
          <p:cNvPr id="9" name="Image 2" descr="https://sgw-dx.xf-yun.com/api/v1/sparkdesk/_17355472472889f6e862647984936b35c40ec041512a9.jpg?authorization=c2ltcGxlLWp3dCBhaz1zcGFya2Rlc2s4MDAwMDAwMDAwMDE7ZXhwPTMzMTIzNDcyNDc7YWxnbz1obWFjLXNoYTI1NjtzaWc9Z2NtN0hLK2xYYnNNajBIU2R0ZFl3ak0zRytaQ2I2dnZ3YTFjcVBzVXFDZz0=&amp;x_location=7YfmxI7B7uKO7jlRxIftd60Zg5D=">    </p:cNvPr>
          <p:cNvPicPr>
            <a:picLocks noChangeAspect="1"/>
          </p:cNvPicPr>
          <p:nvPr/>
        </p:nvPicPr>
        <p:blipFill>
          <a:blip r:embed="rId4"/>
          <a:stretch>
            <a:fillRect/>
          </a:stretch>
        </p:blipFill>
        <p:spPr>
          <a:xfrm>
            <a:off x="6009012" y="1088132"/>
            <a:ext cx="2283193" cy="1282693"/>
          </a:xfrm>
          <a:prstGeom prst="rect">
            <a:avLst/>
          </a:prstGeom>
        </p:spPr>
      </p:pic>
      <p:sp>
        <p:nvSpPr>
          <p:cNvPr id="10" name="Text 5"/>
          <p:cNvSpPr/>
          <p:nvPr/>
        </p:nvSpPr>
        <p:spPr>
          <a:xfrm>
            <a:off x="5870448" y="2447488"/>
            <a:ext cx="2487168" cy="667512"/>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创建新类StudentAndBook2</a:t>
            </a:r>
            <a:endParaRPr lang="en-US" sz="1440" dirty="0"/>
          </a:p>
        </p:txBody>
      </p:sp>
      <p:sp>
        <p:nvSpPr>
          <p:cNvPr id="11" name="Text 6"/>
          <p:cNvSpPr/>
          <p:nvPr/>
        </p:nvSpPr>
        <p:spPr>
          <a:xfrm>
            <a:off x="5943600" y="3115000"/>
            <a:ext cx="2414016" cy="1719072"/>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创建一个包含另一个实体作为属性的新类（如StudentAndBook2），然后通过resultMap配置，将查询结果映射到这个新类的实例中，包括其内部的Student实体，实现更复杂的数据结构映射。</a:t>
            </a:r>
            <a:endParaRPr lang="en-US" sz="144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一对多查询</a:t>
            </a:r>
            <a:endParaRPr lang="en-US" sz="1440" dirty="0"/>
          </a:p>
        </p:txBody>
      </p:sp>
      <p:pic>
        <p:nvPicPr>
          <p:cNvPr id="3" name="Image 0" descr="https://sgw-dx.xf-yun.com/api/v1/sparkdesk/_1735547253738870f534eb99d47568977bda4b61180f0.jpg?authorization=c2ltcGxlLWp3dCBhaz1zcGFya2Rlc2s4MDAwMDAwMDAwMDE7ZXhwPTMzMTIzNDcyNTM7YWxnbz1obWFjLXNoYTI1NjtzaWc9S0F1WWxKZnYySStrMDhMeENqaUMveVNzUys4YnNXVmZWVkJYVmhQeGdtaz0=&amp;x_location=7YfmxI7B7uKO7jlRxIftd60Zg5D=">    </p:cNvPr>
          <p:cNvPicPr>
            <a:picLocks noChangeAspect="1"/>
          </p:cNvPicPr>
          <p:nvPr/>
        </p:nvPicPr>
        <p:blipFill>
          <a:blip r:embed="rId2"/>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一对多查询概念</a:t>
            </a:r>
            <a:endParaRPr lang="en-US" sz="1440" dirty="0"/>
          </a:p>
        </p:txBody>
      </p:sp>
      <p:sp>
        <p:nvSpPr>
          <p:cNvPr id="5" name="Text 2"/>
          <p:cNvSpPr/>
          <p:nvPr/>
        </p:nvSpPr>
        <p:spPr>
          <a:xfrm>
            <a:off x="3485040" y="1427243"/>
            <a:ext cx="5212080" cy="841248"/>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在数据库操作中，一对多查询指的是通过一个实体（如学生）关联到多个其他实体（如书籍），实现数据的联合查询。这种查询方式能够有效地处理实体间的复杂关系。</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实现步骤概述</a:t>
            </a:r>
            <a:endParaRPr lang="en-US" sz="1440" dirty="0"/>
          </a:p>
        </p:txBody>
      </p:sp>
      <p:sp>
        <p:nvSpPr>
          <p:cNvPr id="7" name="Text 4"/>
          <p:cNvSpPr/>
          <p:nvPr/>
        </p:nvSpPr>
        <p:spPr>
          <a:xfrm>
            <a:off x="3485040" y="2463259"/>
            <a:ext cx="5212080" cy="841248"/>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实现一对多查询首先需要定义包含关联关系的类结构，然后在MyBatis的映射文件中配置SQL语句和结果映射，最后通过调用相应的方法执行查询，获取关联数据。</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结果映射配置</a:t>
            </a:r>
            <a:endParaRPr lang="en-US" sz="1440" dirty="0"/>
          </a:p>
        </p:txBody>
      </p:sp>
      <p:sp>
        <p:nvSpPr>
          <p:cNvPr id="9" name="Text 6"/>
          <p:cNvSpPr/>
          <p:nvPr/>
        </p:nvSpPr>
        <p:spPr>
          <a:xfrm>
            <a:off x="3485040" y="3491058"/>
            <a:ext cx="5213718" cy="621792"/>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在MyBatis中，通过`resultMap`配置可以实现复杂的结果映射，包括将查询结果映射到包含集合属性的类中，这对于处理一对多关系的数据尤为重要。</a:t>
            </a:r>
            <a:endParaRPr lang="en-US" sz="144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多对多查询</a:t>
            </a:r>
            <a:endParaRPr lang="en-US" sz="1440" dirty="0"/>
          </a:p>
        </p:txBody>
      </p:sp>
      <p:pic>
        <p:nvPicPr>
          <p:cNvPr id="3" name="Image 0" descr="https://sgw-dx.xf-yun.com/api/v1/sparkdesk/_1735547263561b176ae2df5d14e819305f648bcfe552c.jpg?authorization=c2ltcGxlLWp3dCBhaz1zcGFya2Rlc2s4MDAwMDAwMDAwMDE7ZXhwPTMzMTIzNDcyNjM7YWxnbz1obWFjLXNoYTI1NjtzaWc9UXRIUXR1Zk90UEo2cHhRZHRMQUx0dTNDK252SWs4WCtJTjFyQmdDR2Rscz0=&amp;x_location=7YfmxI7B7uKO7jlRxIftd60Zg5D=">    </p:cNvPr>
          <p:cNvPicPr>
            <a:picLocks noChangeAspect="1"/>
          </p:cNvPicPr>
          <p:nvPr/>
        </p:nvPicPr>
        <p:blipFill>
          <a:blip r:embed="rId2"/>
          <a:srcRect l="0" r="0" t="0" b="0"/>
          <a:stretch/>
        </p:blipFill>
        <p:spPr>
          <a:xfrm>
            <a:off x="505361" y="2984626"/>
            <a:ext cx="2516140" cy="1415329"/>
          </a:xfrm>
          <a:prstGeom prst="rect">
            <a:avLst/>
          </a:prstGeom>
        </p:spPr>
      </p:pic>
      <p:sp>
        <p:nvSpPr>
          <p:cNvPr id="4" name="Text 1"/>
          <p:cNvSpPr/>
          <p:nvPr/>
        </p:nvSpPr>
        <p:spPr>
          <a:xfrm>
            <a:off x="455940" y="954523"/>
            <a:ext cx="2614983" cy="448056"/>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关系表的建立</a:t>
            </a:r>
            <a:endParaRPr lang="en-US" sz="1440" dirty="0"/>
          </a:p>
        </p:txBody>
      </p:sp>
      <p:sp>
        <p:nvSpPr>
          <p:cNvPr id="5" name="Text 2"/>
          <p:cNvSpPr/>
          <p:nvPr/>
        </p:nvSpPr>
        <p:spPr>
          <a:xfrm>
            <a:off x="3247889" y="1500390"/>
            <a:ext cx="2614983" cy="1280160"/>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在StudentMapper.xml文件中定义select类型的查询SQL配置，通过关系表Relation将Student表与Book表关联起来，实现多对多查询的效果，具体配置包括选择语句和结果映射。</a:t>
            </a:r>
            <a:endParaRPr lang="en-US" sz="1440" dirty="0"/>
          </a:p>
        </p:txBody>
      </p:sp>
      <p:pic>
        <p:nvPicPr>
          <p:cNvPr id="6" name="Image 1" descr="https://sgw-dx.xf-yun.com/api/v1/sparkdesk/_173554726671907070b1b53ae4ed5a9049e5acec21e31.jpg?authorization=c2ltcGxlLWp3dCBhaz1zcGFya2Rlc2s4MDAwMDAwMDAwMDE7ZXhwPTMzMTIzNDcyNjY7YWxnbz1obWFjLXNoYTI1NjtzaWc9UmMwR0NXeGRxWEl3dW9OLzdsNWQxbTZvVkRsWmxZNGdVeExWdk9JQXVSRT0=&amp;x_location=7YfmxI7B7uKO7jlRxIftd60Zg5D=">    </p:cNvPr>
          <p:cNvPicPr>
            <a:picLocks noChangeAspect="1"/>
          </p:cNvPicPr>
          <p:nvPr/>
        </p:nvPicPr>
        <p:blipFill>
          <a:blip r:embed="rId3"/>
          <a:srcRect l="154" r="154" t="0" b="0"/>
          <a:stretch/>
        </p:blipFill>
        <p:spPr>
          <a:xfrm>
            <a:off x="3297311" y="2984626"/>
            <a:ext cx="2516140" cy="1415329"/>
          </a:xfrm>
          <a:prstGeom prst="rect">
            <a:avLst/>
          </a:prstGeom>
        </p:spPr>
      </p:pic>
      <p:sp>
        <p:nvSpPr>
          <p:cNvPr id="7" name="Text 3"/>
          <p:cNvSpPr/>
          <p:nvPr/>
        </p:nvSpPr>
        <p:spPr>
          <a:xfrm>
            <a:off x="3247889" y="954523"/>
            <a:ext cx="2614983" cy="448056"/>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SQL配置的定义</a:t>
            </a:r>
            <a:endParaRPr lang="en-US" sz="1440" dirty="0"/>
          </a:p>
        </p:txBody>
      </p:sp>
      <p:sp>
        <p:nvSpPr>
          <p:cNvPr id="8" name="Text 4"/>
          <p:cNvSpPr/>
          <p:nvPr/>
        </p:nvSpPr>
        <p:spPr>
          <a:xfrm>
            <a:off x="6031158" y="1500390"/>
            <a:ext cx="2656902" cy="149961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在resultMap中配置了从数据库查询结果到Java对象的映射关系，包括学生的基本信息以及与之关联的书籍信息，通过collection属性实现了书籍列表的嵌套映射，使得查询结果更加丰富和完整。</a:t>
            </a:r>
            <a:endParaRPr lang="en-US" sz="1440" dirty="0"/>
          </a:p>
        </p:txBody>
      </p:sp>
      <p:pic>
        <p:nvPicPr>
          <p:cNvPr id="9" name="Image 2" descr="https://sgw-dx.xf-yun.com/api/v1/sparkdesk/_1735547269782b6a021353efa4331b5d6feeba506c013.jpg?authorization=c2ltcGxlLWp3dCBhaz1zcGFya2Rlc2s4MDAwMDAwMDAwMDE7ZXhwPTMzMTIzNDcyNjk7YWxnbz1obWFjLXNoYTI1NjtzaWc9L3J5c0lMYlBRckVZT1dkR3Z1TTBobFpCL1lwZUpvSU5EdlYrVElUVjdCND0=&amp;x_location=7YfmxI7B7uKO7jlRxIftd60Zg5D=">    </p:cNvPr>
          <p:cNvPicPr>
            <a:picLocks noChangeAspect="1"/>
          </p:cNvPicPr>
          <p:nvPr/>
        </p:nvPicPr>
        <p:blipFill>
          <a:blip r:embed="rId4"/>
          <a:srcRect l="154" r="154" t="0" b="0"/>
          <a:stretch/>
        </p:blipFill>
        <p:spPr>
          <a:xfrm>
            <a:off x="6101539" y="2984626"/>
            <a:ext cx="2516140" cy="1415329"/>
          </a:xfrm>
          <a:prstGeom prst="rect">
            <a:avLst/>
          </a:prstGeom>
        </p:spPr>
      </p:pic>
      <p:sp>
        <p:nvSpPr>
          <p:cNvPr id="10" name="Text 5"/>
          <p:cNvSpPr/>
          <p:nvPr/>
        </p:nvSpPr>
        <p:spPr>
          <a:xfrm>
            <a:off x="6031158" y="954523"/>
            <a:ext cx="2656902" cy="448056"/>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结果映射的配置</a:t>
            </a:r>
            <a:endParaRPr lang="en-US" sz="1440" dirty="0"/>
          </a:p>
        </p:txBody>
      </p:sp>
      <p:sp>
        <p:nvSpPr>
          <p:cNvPr id="11" name="Text 6"/>
          <p:cNvSpPr/>
          <p:nvPr/>
        </p:nvSpPr>
        <p:spPr>
          <a:xfrm>
            <a:off x="455940" y="1500390"/>
            <a:ext cx="2614983" cy="1280160"/>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在多对多查询中，首先需要建立一个关系表（Relation），该表中包含学生的id和书本的id，通过这种方式形成书与学生之间的对应关系，为后续的查询提供基础。</a:t>
            </a:r>
            <a:endParaRPr lang="en-US" sz="144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08</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探究MyBatis缓存机制</a:t>
            </a:r>
            <a:endParaRPr lang="en-US" sz="144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一级缓存</a:t>
            </a:r>
            <a:endParaRPr lang="en-US" sz="1440" dirty="0"/>
          </a:p>
        </p:txBody>
      </p:sp>
      <p:pic>
        <p:nvPicPr>
          <p:cNvPr id="3" name="Image 0" descr="https://sgw-dx.xf-yun.com/api/v1/sparkdesk/_173554726549259abff44d400437c9adaba66ea2fcb6a.jpg?authorization=c2ltcGxlLWp3dCBhaz1zcGFya2Rlc2s4MDAwMDAwMDAwMDE7ZXhwPTMzMTIzNDcyNjU7YWxnbz1obWFjLXNoYTI1NjtzaWc9clVaL1orcTJyTVlOQ3BVdjRZbHpZdU9Bc0dQTlY5NFN5aVZaZ05TYlJGUT0=&amp;x_location=7YfmxI7B7uKO7jlRxIftd60Zg5D=">    </p:cNvPr>
          <p:cNvPicPr>
            <a:picLocks noChangeAspect="1"/>
          </p:cNvPicPr>
          <p:nvPr/>
        </p:nvPicPr>
        <p:blipFill>
          <a:blip r:embed="rId2"/>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一级缓存定义</a:t>
            </a:r>
            <a:endParaRPr lang="en-US" sz="1440" dirty="0"/>
          </a:p>
        </p:txBody>
      </p:sp>
      <p:sp>
        <p:nvSpPr>
          <p:cNvPr id="5" name="Text 2"/>
          <p:cNvSpPr/>
          <p:nvPr/>
        </p:nvSpPr>
        <p:spPr>
          <a:xfrm>
            <a:off x="3485040" y="1427243"/>
            <a:ext cx="5212080" cy="841248"/>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一级缓存是SqlSession级别的缓存，每个SqlSession实例对象中都有一个HashMap用于存储数据。这种缓存机制使得在操作数据库时，可以快速访问和更新数据。</a:t>
            </a:r>
            <a:endParaRPr lang="en-US" sz="1440" dirty="0"/>
          </a:p>
        </p:txBody>
      </p:sp>
      <p:sp>
        <p:nvSpPr>
          <p:cNvPr id="6" name="Text 3"/>
          <p:cNvSpPr/>
          <p:nvPr/>
        </p:nvSpPr>
        <p:spPr>
          <a:xfrm>
            <a:off x="3485040" y="2205311"/>
            <a:ext cx="4507439"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一级缓存特点</a:t>
            </a:r>
            <a:endParaRPr lang="en-US" sz="1440" dirty="0"/>
          </a:p>
        </p:txBody>
      </p:sp>
      <p:sp>
        <p:nvSpPr>
          <p:cNvPr id="7" name="Text 4"/>
          <p:cNvSpPr/>
          <p:nvPr/>
        </p:nvSpPr>
        <p:spPr>
          <a:xfrm>
            <a:off x="3485040" y="2519288"/>
            <a:ext cx="5212080" cy="621792"/>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一级缓存的特点是每个SqlSession实例对象的缓存数据区域互不影响。这意味着在一个SqlSession中修改的数据不会影响到其他SqlSession中的缓存数据。</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一级缓存作用</a:t>
            </a:r>
            <a:endParaRPr lang="en-US" sz="1440" dirty="0"/>
          </a:p>
        </p:txBody>
      </p:sp>
      <p:sp>
        <p:nvSpPr>
          <p:cNvPr id="9" name="Text 6"/>
          <p:cNvSpPr/>
          <p:nvPr/>
        </p:nvSpPr>
        <p:spPr>
          <a:xfrm>
            <a:off x="3485040" y="3491058"/>
            <a:ext cx="5213718" cy="621792"/>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一级缓存的主要作用是提高数据库操作的效率。通过将频繁访问的数据存储在内存中，可以减少对数据库的直接访问次数，从而提高系统的性能。</a:t>
            </a:r>
            <a:endParaRPr lang="en-US" sz="144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二级缓存</a:t>
            </a:r>
            <a:endParaRPr lang="en-US" sz="1440" dirty="0"/>
          </a:p>
        </p:txBody>
      </p:sp>
      <p:pic>
        <p:nvPicPr>
          <p:cNvPr id="3" name="Image 0" descr="https://sgw-dx.xf-yun.com/api/v1/sparkdesk/_1735547267163921f9c091e34471abe3fb0961704960d.jpg?authorization=c2ltcGxlLWp3dCBhaz1zcGFya2Rlc2s4MDAwMDAwMDAwMDE7ZXhwPTMzMTIzNDcyNjc7YWxnbz1obWFjLXNoYTI1NjtzaWc9MmV6OHRjKzVjUDBiSEZqRFdkcnpvd1BaMmUzby9XNXVsTVFaU2lOQUZrZz0=&amp;x_location=7YfmxI7B7uKO7jlRxIftd60Zg5D=">    </p:cNvPr>
          <p:cNvPicPr>
            <a:picLocks noChangeAspect="1"/>
          </p:cNvPicPr>
          <p:nvPr/>
        </p:nvPicPr>
        <p:blipFill>
          <a:blip r:embed="rId2"/>
          <a:srcRect l="0" r="0" t="0" b="0"/>
          <a:stretch/>
        </p:blipFill>
        <p:spPr>
          <a:xfrm>
            <a:off x="505361" y="2984626"/>
            <a:ext cx="2516140" cy="1415329"/>
          </a:xfrm>
          <a:prstGeom prst="rect">
            <a:avLst/>
          </a:prstGeom>
        </p:spPr>
      </p:pic>
      <p:sp>
        <p:nvSpPr>
          <p:cNvPr id="4" name="Text 1"/>
          <p:cNvSpPr/>
          <p:nvPr/>
        </p:nvSpPr>
        <p:spPr>
          <a:xfrm>
            <a:off x="455940" y="1037926"/>
            <a:ext cx="2614983" cy="429768"/>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584" b="1" dirty="0">
                <a:solidFill>
                  <a:srgbClr val="2D89F2"/>
                </a:solidFill>
                <a:latin typeface="Microsoft Yahei" pitchFamily="34" charset="0"/>
                <a:ea typeface="Microsoft Yahei" pitchFamily="34" charset="-122"/>
                <a:cs typeface="Microsoft Yahei" pitchFamily="34" charset="-120"/>
              </a:rPr>
              <a:t>二级缓存的定义</a:t>
            </a:r>
            <a:endParaRPr lang="en-US" sz="1440" dirty="0"/>
          </a:p>
        </p:txBody>
      </p:sp>
      <p:sp>
        <p:nvSpPr>
          <p:cNvPr id="5" name="Text 2"/>
          <p:cNvSpPr/>
          <p:nvPr/>
        </p:nvSpPr>
        <p:spPr>
          <a:xfrm>
            <a:off x="3247889" y="1500390"/>
            <a:ext cx="2614983" cy="149961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与一级缓存不同，二级缓存的数据可以在多个SqlSession之间共享。这意味着即使一个SqlSession关闭后，其他SqlSession仍然可以使用之前存储在二级缓存中的数据，这有助于减轻数据库的压力。</a:t>
            </a:r>
            <a:endParaRPr lang="en-US" sz="1440" dirty="0"/>
          </a:p>
        </p:txBody>
      </p:sp>
      <p:pic>
        <p:nvPicPr>
          <p:cNvPr id="6" name="Image 1" descr="https://sgw-dx.xf-yun.com/api/v1/sparkdesk/_17355472703102b80d96c1e424dd8981f730eb9ec430c.jpg?authorization=c2ltcGxlLWp3dCBhaz1zcGFya2Rlc2s4MDAwMDAwMDAwMDE7ZXhwPTMzMTIzNDcyNzA7YWxnbz1obWFjLXNoYTI1NjtzaWc9VUtKdmNMbm5wL3R2ZStGUkl5K0xrb2tHdFlFNWNMVW0yVHBvUStseEN2az0=&amp;x_location=7YfmxI7B7uKO7jlRxIftd60Zg5D=">    </p:cNvPr>
          <p:cNvPicPr>
            <a:picLocks noChangeAspect="1"/>
          </p:cNvPicPr>
          <p:nvPr/>
        </p:nvPicPr>
        <p:blipFill>
          <a:blip r:embed="rId3"/>
          <a:srcRect l="154" r="154" t="0" b="0"/>
          <a:stretch/>
        </p:blipFill>
        <p:spPr>
          <a:xfrm>
            <a:off x="3297311" y="2984626"/>
            <a:ext cx="2516140" cy="1415329"/>
          </a:xfrm>
          <a:prstGeom prst="rect">
            <a:avLst/>
          </a:prstGeom>
        </p:spPr>
      </p:pic>
      <p:sp>
        <p:nvSpPr>
          <p:cNvPr id="7" name="Text 3"/>
          <p:cNvSpPr/>
          <p:nvPr/>
        </p:nvSpPr>
        <p:spPr>
          <a:xfrm>
            <a:off x="3264509" y="1037926"/>
            <a:ext cx="2614983" cy="429768"/>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584" b="1" dirty="0">
                <a:solidFill>
                  <a:srgbClr val="2D89F2"/>
                </a:solidFill>
                <a:latin typeface="Microsoft Yahei" pitchFamily="34" charset="0"/>
                <a:ea typeface="Microsoft Yahei" pitchFamily="34" charset="-122"/>
                <a:cs typeface="Microsoft Yahei" pitchFamily="34" charset="-120"/>
              </a:rPr>
              <a:t>二级缓存与一级缓存的区别</a:t>
            </a:r>
            <a:endParaRPr lang="en-US" sz="1440" dirty="0"/>
          </a:p>
        </p:txBody>
      </p:sp>
      <p:sp>
        <p:nvSpPr>
          <p:cNvPr id="8" name="Text 4"/>
          <p:cNvSpPr/>
          <p:nvPr/>
        </p:nvSpPr>
        <p:spPr>
          <a:xfrm>
            <a:off x="6031158" y="1500390"/>
            <a:ext cx="2656902" cy="1280160"/>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二级缓存的主要优势在于其能够提高查询效率和减轻数据库压力。通过在多个SqlSession之间共享数据，二级缓存减少了对数据库的频繁访问，从而降低了系统的负载并提高了性能。</a:t>
            </a:r>
            <a:endParaRPr lang="en-US" sz="1440" dirty="0"/>
          </a:p>
        </p:txBody>
      </p:sp>
      <p:pic>
        <p:nvPicPr>
          <p:cNvPr id="9" name="Image 2" descr="https://sgw-dx.xf-yun.com/api/v1/sparkdesk/_17355472730092505295fc13d4171aee5945e2d4771ba.jpg?authorization=c2ltcGxlLWp3dCBhaz1zcGFya2Rlc2s4MDAwMDAwMDAwMDE7ZXhwPTMzMTIzNDcyNzM7YWxnbz1obWFjLXNoYTI1NjtzaWc9T2RORHBVY0MvTk9MZnp2Rm01Q00wdFNvMWtvUFlHNEhJUTl2V2VQUS9PUT0=&amp;x_location=7YfmxI7B7uKO7jlRxIftd60Zg5D=">    </p:cNvPr>
          <p:cNvPicPr>
            <a:picLocks noChangeAspect="1"/>
          </p:cNvPicPr>
          <p:nvPr/>
        </p:nvPicPr>
        <p:blipFill>
          <a:blip r:embed="rId4"/>
          <a:srcRect l="154" r="154" t="0" b="0"/>
          <a:stretch/>
        </p:blipFill>
        <p:spPr>
          <a:xfrm>
            <a:off x="6101539" y="2984626"/>
            <a:ext cx="2516140" cy="1415329"/>
          </a:xfrm>
          <a:prstGeom prst="rect">
            <a:avLst/>
          </a:prstGeom>
        </p:spPr>
      </p:pic>
      <p:sp>
        <p:nvSpPr>
          <p:cNvPr id="10" name="Text 5"/>
          <p:cNvSpPr/>
          <p:nvPr/>
        </p:nvSpPr>
        <p:spPr>
          <a:xfrm>
            <a:off x="6031158" y="1037926"/>
            <a:ext cx="2656902" cy="429768"/>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584" b="1" dirty="0">
                <a:solidFill>
                  <a:srgbClr val="2D89F2"/>
                </a:solidFill>
                <a:latin typeface="Microsoft Yahei" pitchFamily="34" charset="0"/>
                <a:ea typeface="Microsoft Yahei" pitchFamily="34" charset="-122"/>
                <a:cs typeface="Microsoft Yahei" pitchFamily="34" charset="-120"/>
              </a:rPr>
              <a:t>二级缓存的优势</a:t>
            </a:r>
            <a:endParaRPr lang="en-US" sz="1440" dirty="0"/>
          </a:p>
        </p:txBody>
      </p:sp>
      <p:sp>
        <p:nvSpPr>
          <p:cNvPr id="11" name="Text 6"/>
          <p:cNvSpPr/>
          <p:nvPr/>
        </p:nvSpPr>
        <p:spPr>
          <a:xfrm>
            <a:off x="455940" y="1500390"/>
            <a:ext cx="2614983" cy="149961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二级缓存是Mapper级别的缓存，它允许SqlSession对象在操作Mapper配置文件的SQL语句时共用数据。这种设计使得多个SqlSession可以共享相同的查询结果，从而提高了数据处理的效率。</a:t>
            </a:r>
            <a:endParaRPr lang="en-US" sz="144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9">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09</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整合Spring MVC 与MyBatis</a:t>
            </a:r>
            <a:endParaRPr lang="en-US" sz="144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课程目标</a:t>
            </a:r>
            <a:endParaRPr lang="en-US" sz="144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30">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配置文件</a:t>
            </a:r>
            <a:endParaRPr lang="en-US" sz="1440" dirty="0"/>
          </a:p>
        </p:txBody>
      </p:sp>
      <p:sp>
        <p:nvSpPr>
          <p:cNvPr id="3" name="Shape 1"/>
          <p:cNvSpPr/>
          <p:nvPr/>
        </p:nvSpPr>
        <p:spPr>
          <a:xfrm>
            <a:off x="4148425" y="2215286"/>
            <a:ext cx="576615" cy="834888"/>
          </a:xfrm>
          <a:custGeom>
            <a:avLst/>
            <a:gdLst/>
            <a:ahLst/>
            <a:cxnLst/>
            <a:rect l="l" t="t" r="r" b="b"/>
            <a:pathLst>
              <a:path w="576615" h="834888">
                <a:moveTo>
                  <a:pt x="576615" y="0"/>
                </a:moveTo>
                <a:moveTo>
                  <a:pt x="576615" y="0"/>
                </a:moveTo>
                <a:lnTo>
                  <a:pt x="0" y="834888"/>
                </a:lnTo>
              </a:path>
            </a:pathLst>
          </a:custGeom>
          <a:noFill/>
          <a:ln w="19050">
            <a:solidFill>
              <a:srgbClr val="005CC5"/>
            </a:solidFill>
            <a:prstDash val="solid"/>
            <a:headEnd type="none"/>
            <a:tailEnd type="none"/>
          </a:ln>
        </p:spPr>
      </p:sp>
      <p:sp>
        <p:nvSpPr>
          <p:cNvPr id="4" name="Shape 2"/>
          <p:cNvSpPr/>
          <p:nvPr/>
        </p:nvSpPr>
        <p:spPr>
          <a:xfrm>
            <a:off x="4160714" y="1450417"/>
            <a:ext cx="564612" cy="751974"/>
          </a:xfrm>
          <a:custGeom>
            <a:avLst/>
            <a:gdLst/>
            <a:ahLst/>
            <a:cxnLst/>
            <a:rect l="l" t="t" r="r" b="b"/>
            <a:pathLst>
              <a:path w="564612" h="751974">
                <a:moveTo>
                  <a:pt x="0" y="0"/>
                </a:moveTo>
                <a:moveTo>
                  <a:pt x="0" y="0"/>
                </a:moveTo>
                <a:lnTo>
                  <a:pt x="564612" y="751974"/>
                </a:lnTo>
              </a:path>
            </a:pathLst>
          </a:custGeom>
          <a:noFill/>
          <a:ln w="19050">
            <a:solidFill>
              <a:srgbClr val="005CC5"/>
            </a:solidFill>
            <a:prstDash val="solid"/>
            <a:headEnd type="none"/>
            <a:tailEnd type="none"/>
          </a:ln>
        </p:spPr>
      </p:sp>
      <p:sp>
        <p:nvSpPr>
          <p:cNvPr id="5" name="Shape 3"/>
          <p:cNvSpPr/>
          <p:nvPr/>
        </p:nvSpPr>
        <p:spPr>
          <a:xfrm>
            <a:off x="646624" y="1078530"/>
            <a:ext cx="556517" cy="556517"/>
          </a:xfrm>
          <a:custGeom>
            <a:avLst/>
            <a:gdLst/>
            <a:ahLst/>
            <a:cxnLst/>
            <a:rect l="l" t="t" r="r" b="b"/>
            <a:pathLst>
              <a:path w="556517" h="556517">
                <a:moveTo>
                  <a:pt x="0" y="0"/>
                </a:moveTo>
                <a:moveTo>
                  <a:pt x="0" y="0"/>
                </a:moveTo>
                <a:lnTo>
                  <a:pt x="556517" y="0"/>
                </a:lnTo>
                <a:lnTo>
                  <a:pt x="556517" y="556517"/>
                </a:lnTo>
                <a:lnTo>
                  <a:pt x="0" y="556517"/>
                </a:lnTo>
                <a:close/>
              </a:path>
            </a:pathLst>
          </a:custGeom>
          <a:solidFill>
            <a:srgbClr val="005CC5"/>
          </a:solidFill>
          <a:ln/>
        </p:spPr>
      </p:sp>
      <p:sp>
        <p:nvSpPr>
          <p:cNvPr id="6" name="Shape 4"/>
          <p:cNvSpPr/>
          <p:nvPr/>
        </p:nvSpPr>
        <p:spPr>
          <a:xfrm>
            <a:off x="1203141" y="1359276"/>
            <a:ext cx="2868202" cy="0"/>
          </a:xfrm>
          <a:custGeom>
            <a:avLst/>
            <a:gdLst/>
            <a:ahLst/>
            <a:cxnLst/>
            <a:rect l="l" t="t" r="r" b="b"/>
            <a:pathLst>
              <a:path w="2868202" h="0">
                <a:moveTo>
                  <a:pt x="0" y="0"/>
                </a:moveTo>
                <a:moveTo>
                  <a:pt x="0" y="0"/>
                </a:moveTo>
                <a:lnTo>
                  <a:pt x="2868202" y="0"/>
                </a:lnTo>
              </a:path>
            </a:pathLst>
          </a:custGeom>
          <a:noFill/>
          <a:ln w="19050">
            <a:solidFill>
              <a:srgbClr val="005CC5"/>
            </a:solidFill>
            <a:prstDash val="solid"/>
            <a:headEnd type="none"/>
            <a:tailEnd type="none"/>
          </a:ln>
        </p:spPr>
      </p:sp>
      <p:sp>
        <p:nvSpPr>
          <p:cNvPr id="7" name="Shape 5"/>
          <p:cNvSpPr/>
          <p:nvPr/>
        </p:nvSpPr>
        <p:spPr>
          <a:xfrm>
            <a:off x="4056069" y="1350132"/>
            <a:ext cx="192640" cy="192640"/>
          </a:xfrm>
          <a:custGeom>
            <a:avLst/>
            <a:gdLst/>
            <a:ahLst/>
            <a:cxnLst/>
            <a:rect l="l" t="t" r="r" b="b"/>
            <a:pathLst>
              <a:path w="192640" h="192640">
                <a:moveTo>
                  <a:pt x="0" y="0"/>
                </a:moveTo>
                <a:moveTo>
                  <a:pt x="0" y="0"/>
                </a:moveTo>
                <a:lnTo>
                  <a:pt x="192640" y="0"/>
                </a:lnTo>
                <a:lnTo>
                  <a:pt x="192640" y="192640"/>
                </a:lnTo>
                <a:lnTo>
                  <a:pt x="0" y="192640"/>
                </a:lnTo>
                <a:close/>
              </a:path>
            </a:pathLst>
          </a:custGeom>
          <a:solidFill>
            <a:srgbClr val="005CC5"/>
          </a:solidFill>
          <a:ln/>
        </p:spPr>
      </p:sp>
      <p:sp>
        <p:nvSpPr>
          <p:cNvPr id="8" name="Shape 6"/>
          <p:cNvSpPr/>
          <p:nvPr/>
        </p:nvSpPr>
        <p:spPr>
          <a:xfrm>
            <a:off x="4056069" y="2932872"/>
            <a:ext cx="192640" cy="192640"/>
          </a:xfrm>
          <a:custGeom>
            <a:avLst/>
            <a:gdLst/>
            <a:ahLst/>
            <a:cxnLst/>
            <a:rect l="l" t="t" r="r" b="b"/>
            <a:pathLst>
              <a:path w="192640" h="192640">
                <a:moveTo>
                  <a:pt x="0" y="0"/>
                </a:moveTo>
                <a:moveTo>
                  <a:pt x="0" y="0"/>
                </a:moveTo>
                <a:lnTo>
                  <a:pt x="192640" y="0"/>
                </a:lnTo>
                <a:lnTo>
                  <a:pt x="192640" y="192640"/>
                </a:lnTo>
                <a:lnTo>
                  <a:pt x="0" y="192640"/>
                </a:lnTo>
                <a:close/>
              </a:path>
            </a:pathLst>
          </a:custGeom>
          <a:solidFill>
            <a:srgbClr val="005CC5"/>
          </a:solidFill>
          <a:ln/>
        </p:spPr>
      </p:sp>
      <p:sp>
        <p:nvSpPr>
          <p:cNvPr id="9" name="Shape 7"/>
          <p:cNvSpPr/>
          <p:nvPr/>
        </p:nvSpPr>
        <p:spPr>
          <a:xfrm>
            <a:off x="4838991" y="2211190"/>
            <a:ext cx="3224944" cy="0"/>
          </a:xfrm>
          <a:custGeom>
            <a:avLst/>
            <a:gdLst/>
            <a:ahLst/>
            <a:cxnLst/>
            <a:rect l="l" t="t" r="r" b="b"/>
            <a:pathLst>
              <a:path w="3224944" h="0">
                <a:moveTo>
                  <a:pt x="0" y="0"/>
                </a:moveTo>
                <a:moveTo>
                  <a:pt x="0" y="0"/>
                </a:moveTo>
                <a:lnTo>
                  <a:pt x="3224944" y="0"/>
                </a:lnTo>
              </a:path>
            </a:pathLst>
          </a:custGeom>
          <a:noFill/>
          <a:ln w="19050">
            <a:solidFill>
              <a:srgbClr val="005CC5"/>
            </a:solidFill>
            <a:prstDash val="solid"/>
            <a:headEnd type="none"/>
            <a:tailEnd type="none"/>
          </a:ln>
        </p:spPr>
      </p:sp>
      <p:sp>
        <p:nvSpPr>
          <p:cNvPr id="10" name="Shape 8"/>
          <p:cNvSpPr/>
          <p:nvPr/>
        </p:nvSpPr>
        <p:spPr>
          <a:xfrm>
            <a:off x="7940859" y="1957076"/>
            <a:ext cx="556517" cy="556517"/>
          </a:xfrm>
          <a:custGeom>
            <a:avLst/>
            <a:gdLst/>
            <a:ahLst/>
            <a:cxnLst/>
            <a:rect l="l" t="t" r="r" b="b"/>
            <a:pathLst>
              <a:path w="556517" h="556517">
                <a:moveTo>
                  <a:pt x="0" y="0"/>
                </a:moveTo>
                <a:moveTo>
                  <a:pt x="0" y="0"/>
                </a:moveTo>
                <a:lnTo>
                  <a:pt x="556517" y="0"/>
                </a:lnTo>
                <a:lnTo>
                  <a:pt x="556517" y="556517"/>
                </a:lnTo>
                <a:lnTo>
                  <a:pt x="0" y="556517"/>
                </a:lnTo>
                <a:close/>
              </a:path>
            </a:pathLst>
          </a:custGeom>
          <a:solidFill>
            <a:srgbClr val="005CC5"/>
          </a:solidFill>
          <a:ln/>
        </p:spPr>
      </p:sp>
      <p:sp>
        <p:nvSpPr>
          <p:cNvPr id="11" name="Shape 9"/>
          <p:cNvSpPr/>
          <p:nvPr/>
        </p:nvSpPr>
        <p:spPr>
          <a:xfrm>
            <a:off x="1203141" y="3113881"/>
            <a:ext cx="2886490" cy="2488"/>
          </a:xfrm>
          <a:custGeom>
            <a:avLst/>
            <a:gdLst/>
            <a:ahLst/>
            <a:cxnLst/>
            <a:rect l="l" t="t" r="r" b="b"/>
            <a:pathLst>
              <a:path w="2886490" h="2488">
                <a:moveTo>
                  <a:pt x="0" y="0"/>
                </a:moveTo>
                <a:moveTo>
                  <a:pt x="0" y="0"/>
                </a:moveTo>
                <a:lnTo>
                  <a:pt x="2886490" y="2488"/>
                </a:lnTo>
              </a:path>
            </a:pathLst>
          </a:custGeom>
          <a:noFill/>
          <a:ln w="19050">
            <a:solidFill>
              <a:srgbClr val="005CC5"/>
            </a:solidFill>
            <a:prstDash val="solid"/>
            <a:headEnd type="none"/>
            <a:tailEnd type="none"/>
          </a:ln>
        </p:spPr>
      </p:sp>
      <p:sp>
        <p:nvSpPr>
          <p:cNvPr id="12" name="Shape 10"/>
          <p:cNvSpPr/>
          <p:nvPr/>
        </p:nvSpPr>
        <p:spPr>
          <a:xfrm>
            <a:off x="646624" y="2835622"/>
            <a:ext cx="556517" cy="556517"/>
          </a:xfrm>
          <a:custGeom>
            <a:avLst/>
            <a:gdLst/>
            <a:ahLst/>
            <a:cxnLst/>
            <a:rect l="l" t="t" r="r" b="b"/>
            <a:pathLst>
              <a:path w="556517" h="556517">
                <a:moveTo>
                  <a:pt x="0" y="0"/>
                </a:moveTo>
                <a:moveTo>
                  <a:pt x="0" y="0"/>
                </a:moveTo>
                <a:lnTo>
                  <a:pt x="556517" y="0"/>
                </a:lnTo>
                <a:lnTo>
                  <a:pt x="556517" y="556517"/>
                </a:lnTo>
                <a:lnTo>
                  <a:pt x="0" y="556517"/>
                </a:lnTo>
                <a:close/>
              </a:path>
            </a:pathLst>
          </a:custGeom>
          <a:solidFill>
            <a:srgbClr val="005CC5"/>
          </a:solidFill>
          <a:ln/>
        </p:spPr>
      </p:sp>
      <p:sp>
        <p:nvSpPr>
          <p:cNvPr id="13" name="Text 11"/>
          <p:cNvSpPr/>
          <p:nvPr/>
        </p:nvSpPr>
        <p:spPr>
          <a:xfrm>
            <a:off x="646624" y="1105962"/>
            <a:ext cx="556517" cy="512064"/>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14" name="Text 12"/>
          <p:cNvSpPr/>
          <p:nvPr/>
        </p:nvSpPr>
        <p:spPr>
          <a:xfrm>
            <a:off x="7940859" y="1984508"/>
            <a:ext cx="556517" cy="512064"/>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5" name="Text 13"/>
          <p:cNvSpPr/>
          <p:nvPr/>
        </p:nvSpPr>
        <p:spPr>
          <a:xfrm>
            <a:off x="646624" y="2862421"/>
            <a:ext cx="556517" cy="512064"/>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6" name="Text 14"/>
          <p:cNvSpPr/>
          <p:nvPr/>
        </p:nvSpPr>
        <p:spPr>
          <a:xfrm>
            <a:off x="1203141" y="957284"/>
            <a:ext cx="2852928" cy="402336"/>
          </a:xfrm>
          <a:prstGeom prst="rect">
            <a:avLst/>
          </a:prstGeom>
          <a:noFill/>
          <a:ln/>
        </p:spPr>
        <p:txBody>
          <a:bodyPr wrap="square" lIns="95250" tIns="95250" rIns="95250" bIns="95250" rtlCol="0" anchor="t">
            <a:spAutoFit/>
          </a:bodyPr>
          <a:lstStyle/>
          <a:p>
            <a:pPr indent="0" marL="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SqlConfig.xml的核心作用</a:t>
            </a:r>
            <a:endParaRPr lang="en-US" sz="1440" dirty="0"/>
          </a:p>
        </p:txBody>
      </p:sp>
      <p:sp>
        <p:nvSpPr>
          <p:cNvPr id="17" name="Text 15"/>
          <p:cNvSpPr/>
          <p:nvPr/>
        </p:nvSpPr>
        <p:spPr>
          <a:xfrm>
            <a:off x="1203665" y="1359620"/>
            <a:ext cx="2852928" cy="1060704"/>
          </a:xfrm>
          <a:prstGeom prst="rect">
            <a:avLst/>
          </a:prstGeom>
          <a:noFill/>
          <a:ln/>
        </p:spPr>
        <p:txBody>
          <a:bodyPr wrap="square" lIns="95250" tIns="95250" rIns="95250" bIns="95250" rtlCol="0" anchor="t">
            <a:spAutoFit/>
          </a:bodyPr>
          <a:lstStyle/>
          <a:p>
            <a:pPr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SqlConfig.xml作为MyBatis的心脏，囊括了所有关键配置标签，确保数据库连接、映射文件加载及全局参数设置等核心功能得以实现。</a:t>
            </a:r>
            <a:endParaRPr lang="en-US" sz="1440" dirty="0"/>
          </a:p>
        </p:txBody>
      </p:sp>
      <p:sp>
        <p:nvSpPr>
          <p:cNvPr id="18" name="Text 16"/>
          <p:cNvSpPr/>
          <p:nvPr/>
        </p:nvSpPr>
        <p:spPr>
          <a:xfrm>
            <a:off x="4838690" y="1808486"/>
            <a:ext cx="2852928" cy="402336"/>
          </a:xfrm>
          <a:prstGeom prst="rect">
            <a:avLst/>
          </a:prstGeom>
          <a:noFill/>
          <a:ln/>
        </p:spPr>
        <p:txBody>
          <a:bodyPr wrap="square" lIns="95250" tIns="95250" rIns="95250" bIns="95250" rtlCol="0" anchor="t">
            <a:spAutoFit/>
          </a:bodyPr>
          <a:lstStyle/>
          <a:p>
            <a:pPr indent="0" marL="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配置文件中的关键标签</a:t>
            </a:r>
            <a:endParaRPr lang="en-US" sz="1440" dirty="0"/>
          </a:p>
        </p:txBody>
      </p:sp>
      <p:sp>
        <p:nvSpPr>
          <p:cNvPr id="19" name="Text 17"/>
          <p:cNvSpPr/>
          <p:nvPr/>
        </p:nvSpPr>
        <p:spPr>
          <a:xfrm>
            <a:off x="4838405" y="2210926"/>
            <a:ext cx="2852928" cy="1060704"/>
          </a:xfrm>
          <a:prstGeom prst="rect">
            <a:avLst/>
          </a:prstGeom>
          <a:noFill/>
          <a:ln/>
        </p:spPr>
        <p:txBody>
          <a:bodyPr wrap="square" lIns="95250" tIns="95250" rIns="95250" bIns="95250" rtlCol="0" anchor="t">
            <a:spAutoFit/>
          </a:bodyPr>
          <a:lstStyle/>
          <a:p>
            <a:pPr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MyBatis配置文件包含多个重要标签如`properties`、`setting`、`typeAliases`等，每个标签都承担着特定的配置任务，共同维护系统的稳定运行。</a:t>
            </a:r>
            <a:endParaRPr lang="en-US" sz="1440" dirty="0"/>
          </a:p>
        </p:txBody>
      </p:sp>
      <p:sp>
        <p:nvSpPr>
          <p:cNvPr id="20" name="Text 18"/>
          <p:cNvSpPr/>
          <p:nvPr/>
        </p:nvSpPr>
        <p:spPr>
          <a:xfrm>
            <a:off x="1203141" y="2704702"/>
            <a:ext cx="2852928" cy="402336"/>
          </a:xfrm>
          <a:prstGeom prst="rect">
            <a:avLst/>
          </a:prstGeom>
          <a:noFill/>
          <a:ln/>
        </p:spPr>
        <p:txBody>
          <a:bodyPr wrap="square" lIns="95250" tIns="95250" rIns="95250" bIns="95250" rtlCol="0" anchor="t">
            <a:spAutoFit/>
          </a:bodyPr>
          <a:lstStyle/>
          <a:p>
            <a:pPr indent="0" marL="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环境与事务管理配置</a:t>
            </a:r>
            <a:endParaRPr lang="en-US" sz="1440" dirty="0"/>
          </a:p>
        </p:txBody>
      </p:sp>
      <p:sp>
        <p:nvSpPr>
          <p:cNvPr id="21" name="Text 19"/>
          <p:cNvSpPr/>
          <p:nvPr/>
        </p:nvSpPr>
        <p:spPr>
          <a:xfrm>
            <a:off x="1203141" y="3125512"/>
            <a:ext cx="2852928" cy="1280160"/>
          </a:xfrm>
          <a:prstGeom prst="rect">
            <a:avLst/>
          </a:prstGeom>
          <a:noFill/>
          <a:ln/>
        </p:spPr>
        <p:txBody>
          <a:bodyPr wrap="square" lIns="95250" tIns="95250" rIns="95250" bIns="95250" rtlCol="0" anchor="t">
            <a:spAutoFit/>
          </a:bodyPr>
          <a:lstStyle/>
          <a:p>
            <a:pPr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`environment`和`transactionManager`标签在配置文件中扮演着至关重要的角色，它们分别负责数据库环境的搭建和事务的管理，保障数据操作的准确性和一致性。</a:t>
            </a:r>
            <a:endParaRPr lang="en-US" sz="1440" dirty="0"/>
          </a:p>
        </p:txBody>
      </p:sp>
      <p:sp>
        <p:nvSpPr>
          <p:cNvPr id="22" name="Shape 20"/>
          <p:cNvSpPr/>
          <p:nvPr/>
        </p:nvSpPr>
        <p:spPr>
          <a:xfrm>
            <a:off x="4646351" y="2114870"/>
            <a:ext cx="192640" cy="192640"/>
          </a:xfrm>
          <a:custGeom>
            <a:avLst/>
            <a:gdLst/>
            <a:ahLst/>
            <a:cxnLst/>
            <a:rect l="l" t="t" r="r" b="b"/>
            <a:pathLst>
              <a:path w="192640" h="192640">
                <a:moveTo>
                  <a:pt x="0" y="0"/>
                </a:moveTo>
                <a:moveTo>
                  <a:pt x="0" y="0"/>
                </a:moveTo>
                <a:lnTo>
                  <a:pt x="192640" y="0"/>
                </a:lnTo>
                <a:lnTo>
                  <a:pt x="192640" y="192640"/>
                </a:lnTo>
                <a:lnTo>
                  <a:pt x="0" y="192640"/>
                </a:lnTo>
                <a:close/>
              </a:path>
            </a:pathLst>
          </a:custGeom>
          <a:solidFill>
            <a:srgbClr val="005CC5"/>
          </a:solidFill>
          <a:ln/>
        </p:spPr>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31">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编写业务</a:t>
            </a:r>
            <a:endParaRPr lang="en-US" sz="1440" dirty="0"/>
          </a:p>
        </p:txBody>
      </p:sp>
      <p:pic>
        <p:nvPicPr>
          <p:cNvPr id="3" name="Image 0" descr="https://sgw-dx.xf-yun.com/api/v1/sparkdesk/_17355472767394aefbccaa8624e7b90aa59dcfe21187e.jpg?authorization=c2ltcGxlLWp3dCBhaz1zcGFya2Rlc2s4MDAwMDAwMDAwMDE7ZXhwPTMzMTIzNDcyNzY7YWxnbz1obWFjLXNoYTI1NjtzaWc9MFpiUC9JTk1DL1d4TGZrRmVOdjNTdHJMdDRTK2lnbVAzS1lsOENhZ013ST0=&amp;x_location=7YfmxI7B7uKO7jlRxIftd60Zg5D=">    </p:cNvPr>
          <p:cNvPicPr>
            <a:picLocks noChangeAspect="1"/>
          </p:cNvPicPr>
          <p:nvPr/>
        </p:nvPicPr>
        <p:blipFill>
          <a:blip r:embed="rId2"/>
          <a:srcRect l="0" r="0" t="0" b="0"/>
          <a:stretch/>
        </p:blipFill>
        <p:spPr>
          <a:xfrm>
            <a:off x="505361" y="2984626"/>
            <a:ext cx="2516140" cy="1415329"/>
          </a:xfrm>
          <a:prstGeom prst="rect">
            <a:avLst/>
          </a:prstGeom>
        </p:spPr>
      </p:pic>
      <p:sp>
        <p:nvSpPr>
          <p:cNvPr id="4" name="Text 1"/>
          <p:cNvSpPr/>
          <p:nvPr/>
        </p:nvSpPr>
        <p:spPr>
          <a:xfrm>
            <a:off x="455940" y="954523"/>
            <a:ext cx="2614983" cy="448056"/>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业务需求分析</a:t>
            </a:r>
            <a:endParaRPr lang="en-US" sz="1440" dirty="0"/>
          </a:p>
        </p:txBody>
      </p:sp>
      <p:sp>
        <p:nvSpPr>
          <p:cNvPr id="5" name="Text 2"/>
          <p:cNvSpPr/>
          <p:nvPr/>
        </p:nvSpPr>
        <p:spPr>
          <a:xfrm>
            <a:off x="3247889" y="1500390"/>
            <a:ext cx="2614983" cy="1280160"/>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业务设计应遵循简洁性、易用性和可扩展性的原则，确保业务逻辑清晰，用户操作便捷，同时考虑到未来可能的业务发展和变化，保持业务的灵活性和适应性。</a:t>
            </a:r>
            <a:endParaRPr lang="en-US" sz="1440" dirty="0"/>
          </a:p>
        </p:txBody>
      </p:sp>
      <p:pic>
        <p:nvPicPr>
          <p:cNvPr id="6" name="Image 1" descr="https://sgw-dx.xf-yun.com/api/v1/sparkdesk/_17355472795278d526e72f835404fac64fcb0aa4f3f1f.jpg?authorization=c2ltcGxlLWp3dCBhaz1zcGFya2Rlc2s4MDAwMDAwMDAwMDE7ZXhwPTMzMTIzNDcyNzk7YWxnbz1obWFjLXNoYTI1NjtzaWc9cEhmeVI1ZFdyUXdUZFRqMlBjc3BCVHBabzlYUlJPSHlZV1l3Q3dSZTZodz0=&amp;x_location=7YfmxI7B7uKO7jlRxIftd60Zg5D=">    </p:cNvPr>
          <p:cNvPicPr>
            <a:picLocks noChangeAspect="1"/>
          </p:cNvPicPr>
          <p:nvPr/>
        </p:nvPicPr>
        <p:blipFill>
          <a:blip r:embed="rId3"/>
          <a:srcRect l="154" r="154" t="0" b="0"/>
          <a:stretch/>
        </p:blipFill>
        <p:spPr>
          <a:xfrm>
            <a:off x="3297311" y="2984626"/>
            <a:ext cx="2516140" cy="1415329"/>
          </a:xfrm>
          <a:prstGeom prst="rect">
            <a:avLst/>
          </a:prstGeom>
        </p:spPr>
      </p:pic>
      <p:sp>
        <p:nvSpPr>
          <p:cNvPr id="7" name="Text 3"/>
          <p:cNvSpPr/>
          <p:nvPr/>
        </p:nvSpPr>
        <p:spPr>
          <a:xfrm>
            <a:off x="3247889" y="954523"/>
            <a:ext cx="2614983" cy="448056"/>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业务设计原则</a:t>
            </a:r>
            <a:endParaRPr lang="en-US" sz="1440" dirty="0"/>
          </a:p>
        </p:txBody>
      </p:sp>
      <p:sp>
        <p:nvSpPr>
          <p:cNvPr id="8" name="Text 4"/>
          <p:cNvSpPr/>
          <p:nvPr/>
        </p:nvSpPr>
        <p:spPr>
          <a:xfrm>
            <a:off x="6031158" y="1500390"/>
            <a:ext cx="2656902" cy="1280160"/>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业务实现是将业务设计转化为实际可运行的业务系统的过程，包括编码、测试和部署等环节。在业务运行过程中，还需要根据用户反馈和业务数据进行持续的优化和改进。</a:t>
            </a:r>
            <a:endParaRPr lang="en-US" sz="1440" dirty="0"/>
          </a:p>
        </p:txBody>
      </p:sp>
      <p:pic>
        <p:nvPicPr>
          <p:cNvPr id="9" name="Image 2" descr="https://sgw-dx.xf-yun.com/api/v1/sparkdesk/_17355472827458a4a4b0ea416417b996062414fa0e519.jpg?authorization=c2ltcGxlLWp3dCBhaz1zcGFya2Rlc2s4MDAwMDAwMDAwMDE7ZXhwPTMzMTIzNDcyODI7YWxnbz1obWFjLXNoYTI1NjtzaWc9R2NDSzhDY0s1TlJObVZ0aUZoZXY3dEhLNHhMejRuSHQvc2xvWEEwVTFwbz0=&amp;x_location=7YfmxI7B7uKO7jlRxIftd60Zg5D=">    </p:cNvPr>
          <p:cNvPicPr>
            <a:picLocks noChangeAspect="1"/>
          </p:cNvPicPr>
          <p:nvPr/>
        </p:nvPicPr>
        <p:blipFill>
          <a:blip r:embed="rId4"/>
          <a:srcRect l="154" r="154" t="0" b="0"/>
          <a:stretch/>
        </p:blipFill>
        <p:spPr>
          <a:xfrm>
            <a:off x="6101539" y="2984626"/>
            <a:ext cx="2516140" cy="1415329"/>
          </a:xfrm>
          <a:prstGeom prst="rect">
            <a:avLst/>
          </a:prstGeom>
        </p:spPr>
      </p:pic>
      <p:sp>
        <p:nvSpPr>
          <p:cNvPr id="10" name="Text 5"/>
          <p:cNvSpPr/>
          <p:nvPr/>
        </p:nvSpPr>
        <p:spPr>
          <a:xfrm>
            <a:off x="6031158" y="954523"/>
            <a:ext cx="2656902" cy="448056"/>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业务实现与优化</a:t>
            </a:r>
            <a:endParaRPr lang="en-US" sz="1440" dirty="0"/>
          </a:p>
        </p:txBody>
      </p:sp>
      <p:sp>
        <p:nvSpPr>
          <p:cNvPr id="11" name="Text 6"/>
          <p:cNvSpPr/>
          <p:nvPr/>
        </p:nvSpPr>
        <p:spPr>
          <a:xfrm>
            <a:off x="455940" y="1500390"/>
            <a:ext cx="2614983" cy="1060704"/>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在编写业务之前，首先需要对业务需求进行深入分析，明确业务目标、用户群体以及业务流程，为后续的业务设计和开发提供准确的指导。</a:t>
            </a:r>
            <a:endParaRPr lang="en-US" sz="144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32">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JSON数据格式</a:t>
            </a:r>
            <a:endParaRPr lang="en-US" sz="1440" dirty="0"/>
          </a:p>
        </p:txBody>
      </p:sp>
      <p:sp>
        <p:nvSpPr>
          <p:cNvPr id="3" name="Text 1"/>
          <p:cNvSpPr/>
          <p:nvPr/>
        </p:nvSpPr>
        <p:spPr>
          <a:xfrm>
            <a:off x="886148" y="1536231"/>
            <a:ext cx="2212848" cy="384048"/>
          </a:xfrm>
          <a:prstGeom prst="rect">
            <a:avLst/>
          </a:prstGeom>
          <a:noFill/>
          <a:ln/>
        </p:spPr>
        <p:txBody>
          <a:bodyPr wrap="square" lIns="95250" tIns="95250" rIns="95250" bIns="95250" rtlCol="0" anchor="t">
            <a:spAutoFit/>
          </a:bodyPr>
          <a:lstStyle/>
          <a:p>
            <a:pPr indent="0" marL="0">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JSON的基本结构</a:t>
            </a:r>
            <a:endParaRPr lang="en-US" sz="1440" dirty="0"/>
          </a:p>
        </p:txBody>
      </p:sp>
      <p:sp>
        <p:nvSpPr>
          <p:cNvPr id="4" name="Text 2"/>
          <p:cNvSpPr/>
          <p:nvPr/>
        </p:nvSpPr>
        <p:spPr>
          <a:xfrm>
            <a:off x="886148" y="1920279"/>
            <a:ext cx="2212848" cy="1828800"/>
          </a:xfrm>
          <a:prstGeom prst="rect">
            <a:avLst/>
          </a:prstGeom>
          <a:noFill/>
          <a:ln/>
        </p:spPr>
        <p:txBody>
          <a:bodyPr wrap="square" lIns="95250" tIns="95250" rIns="95250" bIns="95250" rtlCol="0" anchor="t">
            <a:spAutoFit/>
          </a:bodyPr>
          <a:lstStyle/>
          <a:p>
            <a:pPr algn="just" indent="0" marL="0">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JSON主要由对象和数组两种结构组成，对象是一个无序的键值对集合，而数组是一个有序的值的集合。这两种结构使得JSON能够灵活地表示各种复杂的数据类型。</a:t>
            </a:r>
            <a:endParaRPr lang="en-US" sz="1440" dirty="0"/>
          </a:p>
        </p:txBody>
      </p:sp>
      <p:sp>
        <p:nvSpPr>
          <p:cNvPr id="5" name="Shape 3"/>
          <p:cNvSpPr/>
          <p:nvPr/>
        </p:nvSpPr>
        <p:spPr>
          <a:xfrm>
            <a:off x="886489"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6" name="Text 4"/>
          <p:cNvSpPr/>
          <p:nvPr/>
        </p:nvSpPr>
        <p:spPr>
          <a:xfrm>
            <a:off x="813116" y="1076047"/>
            <a:ext cx="554470" cy="36576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7" name="Text 5"/>
          <p:cNvSpPr/>
          <p:nvPr/>
        </p:nvSpPr>
        <p:spPr>
          <a:xfrm>
            <a:off x="3502092" y="1527087"/>
            <a:ext cx="2212848" cy="384048"/>
          </a:xfrm>
          <a:prstGeom prst="rect">
            <a:avLst/>
          </a:prstGeom>
          <a:noFill/>
          <a:ln/>
        </p:spPr>
        <p:txBody>
          <a:bodyPr wrap="square" lIns="95250" tIns="95250" rIns="95250" bIns="95250" rtlCol="0" anchor="t">
            <a:spAutoFit/>
          </a:bodyPr>
          <a:lstStyle/>
          <a:p>
            <a:pPr indent="0" marL="0">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JSON的值类型</a:t>
            </a:r>
            <a:endParaRPr lang="en-US" sz="1440" dirty="0"/>
          </a:p>
        </p:txBody>
      </p:sp>
      <p:sp>
        <p:nvSpPr>
          <p:cNvPr id="8" name="Text 6"/>
          <p:cNvSpPr/>
          <p:nvPr/>
        </p:nvSpPr>
        <p:spPr>
          <a:xfrm>
            <a:off x="3502092" y="1920279"/>
            <a:ext cx="2212848" cy="1828800"/>
          </a:xfrm>
          <a:prstGeom prst="rect">
            <a:avLst/>
          </a:prstGeom>
          <a:noFill/>
          <a:ln/>
        </p:spPr>
        <p:txBody>
          <a:bodyPr wrap="square" lIns="95250" tIns="95250" rIns="95250" bIns="95250" rtlCol="0" anchor="t">
            <a:spAutoFit/>
          </a:bodyPr>
          <a:lstStyle/>
          <a:p>
            <a:pPr algn="just" indent="0" marL="0">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JSON支持多种值类型，包括字符串、数值、布尔值、空值、数组和对象。这些丰富的值类型使得JSON能够有效地表示各种数据，满足不同应用场景的需求。</a:t>
            </a:r>
            <a:endParaRPr lang="en-US" sz="1440" dirty="0"/>
          </a:p>
        </p:txBody>
      </p:sp>
      <p:sp>
        <p:nvSpPr>
          <p:cNvPr id="9" name="Shape 7"/>
          <p:cNvSpPr/>
          <p:nvPr/>
        </p:nvSpPr>
        <p:spPr>
          <a:xfrm>
            <a:off x="3502092"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10" name="Text 8"/>
          <p:cNvSpPr/>
          <p:nvPr/>
        </p:nvSpPr>
        <p:spPr>
          <a:xfrm>
            <a:off x="3447228" y="1076047"/>
            <a:ext cx="517553" cy="36576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1" name="Text 9"/>
          <p:cNvSpPr/>
          <p:nvPr/>
        </p:nvSpPr>
        <p:spPr>
          <a:xfrm>
            <a:off x="6118036" y="1527087"/>
            <a:ext cx="2212848" cy="384048"/>
          </a:xfrm>
          <a:prstGeom prst="rect">
            <a:avLst/>
          </a:prstGeom>
          <a:noFill/>
          <a:ln/>
        </p:spPr>
        <p:txBody>
          <a:bodyPr wrap="square" lIns="95250" tIns="95250" rIns="95250" bIns="95250" rtlCol="0" anchor="t">
            <a:spAutoFit/>
          </a:bodyPr>
          <a:lstStyle/>
          <a:p>
            <a:pPr indent="0" marL="0">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JSON的优点与限制</a:t>
            </a:r>
            <a:endParaRPr lang="en-US" sz="1440" dirty="0"/>
          </a:p>
        </p:txBody>
      </p:sp>
      <p:sp>
        <p:nvSpPr>
          <p:cNvPr id="12" name="Text 10"/>
          <p:cNvSpPr/>
          <p:nvPr/>
        </p:nvSpPr>
        <p:spPr>
          <a:xfrm>
            <a:off x="6118036" y="1920279"/>
            <a:ext cx="2212848" cy="1828800"/>
          </a:xfrm>
          <a:prstGeom prst="rect">
            <a:avLst/>
          </a:prstGeom>
          <a:noFill/>
          <a:ln/>
        </p:spPr>
        <p:txBody>
          <a:bodyPr wrap="square" lIns="95250" tIns="95250" rIns="95250" bIns="95250" rtlCol="0" anchor="t">
            <a:spAutoFit/>
          </a:bodyPr>
          <a:lstStyle/>
          <a:p>
            <a:pPr algn="just" indent="0" marL="0">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JSON具有与JavaScript完美兼容、轻量级、多语言支持以及易于阅读和编辑等优点，但也存在不支持注释、无法表示二进制数据以及不支持命名空间等限制。</a:t>
            </a:r>
            <a:endParaRPr lang="en-US" sz="1440" dirty="0"/>
          </a:p>
        </p:txBody>
      </p:sp>
      <p:sp>
        <p:nvSpPr>
          <p:cNvPr id="13" name="Shape 11"/>
          <p:cNvSpPr/>
          <p:nvPr/>
        </p:nvSpPr>
        <p:spPr>
          <a:xfrm>
            <a:off x="6118036"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14" name="Text 12"/>
          <p:cNvSpPr/>
          <p:nvPr/>
        </p:nvSpPr>
        <p:spPr>
          <a:xfrm>
            <a:off x="6090604" y="1076047"/>
            <a:ext cx="479885" cy="36576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33">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10</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34">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46691"/>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60349"/>
            <a:ext cx="741298" cy="54864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10</a:t>
            </a:r>
            <a:endParaRPr lang="en-US" sz="1440" dirty="0"/>
          </a:p>
        </p:txBody>
      </p:sp>
      <p:sp>
        <p:nvSpPr>
          <p:cNvPr id="4" name="Text 2"/>
          <p:cNvSpPr/>
          <p:nvPr/>
        </p:nvSpPr>
        <p:spPr>
          <a:xfrm>
            <a:off x="879008" y="-46691"/>
            <a:ext cx="6878563" cy="731520"/>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pic>
        <p:nvPicPr>
          <p:cNvPr id="5" name="Image 0" descr="https://sgw-dx.xf-yun.com/api/v1/sparkdesk/_19270024616_mEPCzB1735547888330-036275851384807045.png?authorization=c2ltcGxlLWp3dCBhaz1zcGFya2Rlc2s4MDAwMDAwMDAwMDE7ZXhwPTMzMTIzNDc4ODg7YWxnbz1obWFjLXNoYTI1NjtzaWc9OVJJZGhhOXlQOVFvQzlCMUwyK1VjVFRmL2M5SGtQUE53T1MvZWFlaWlOUT0=&amp;x_location=7YfmxI7B7uKO7jlRxIftd60Zg5D=">    </p:cNvPr>
          <p:cNvPicPr>
            <a:picLocks noChangeAspect="1"/>
          </p:cNvPicPr>
          <p:nvPr/>
        </p:nvPicPr>
        <p:blipFill>
          <a:blip r:embed="rId2"/>
          <a:stretch>
            <a:fillRect/>
          </a:stretch>
        </p:blipFill>
        <p:spPr>
          <a:xfrm>
            <a:off x="653796" y="1757934"/>
            <a:ext cx="7836408" cy="1805058"/>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 35">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46691"/>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60349"/>
            <a:ext cx="741298" cy="54864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10</a:t>
            </a:r>
            <a:endParaRPr lang="en-US" sz="1440" dirty="0"/>
          </a:p>
        </p:txBody>
      </p:sp>
      <p:sp>
        <p:nvSpPr>
          <p:cNvPr id="4" name="Text 2"/>
          <p:cNvSpPr/>
          <p:nvPr/>
        </p:nvSpPr>
        <p:spPr>
          <a:xfrm>
            <a:off x="879008" y="-46691"/>
            <a:ext cx="6878563" cy="731520"/>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pic>
        <p:nvPicPr>
          <p:cNvPr id="5" name="Image 0" descr="https://sgw-dx.xf-yun.com/api/v1/sparkdesk/_19270024616_L8fkjg1735547930166-0994963125036223.png?authorization=c2ltcGxlLWp3dCBhaz1zcGFya2Rlc2s4MDAwMDAwMDAwMDE7ZXhwPTMzMTIzNDc5MzA7YWxnbz1obWFjLXNoYTI1NjtzaWc9dlNsLzhUdG14b1V2eTRweDRIUEtPTXFjQTViVndLY2Mzb0hOTDlySm5RND0=&amp;x_location=7YfmxI7B7uKO7jlRxIftd60Zg5D=">    </p:cNvPr>
          <p:cNvPicPr>
            <a:picLocks noChangeAspect="1"/>
          </p:cNvPicPr>
          <p:nvPr/>
        </p:nvPicPr>
        <p:blipFill>
          <a:blip r:embed="rId2"/>
          <a:srcRect l="0" r="3846" t="0" b="0"/>
          <a:stretch/>
        </p:blipFill>
        <p:spPr>
          <a:xfrm>
            <a:off x="1145979" y="870874"/>
            <a:ext cx="6344621" cy="1203843"/>
          </a:xfrm>
          <a:prstGeom prst="rect">
            <a:avLst/>
          </a:prstGeom>
        </p:spPr>
      </p:pic>
      <p:pic>
        <p:nvPicPr>
          <p:cNvPr id="6" name="Image 1" descr="https://sgw-dx.xf-yun.com/api/v1/sparkdesk/_19270024616_MPkz1I1735547945167-03237299539771916.png?authorization=c2ltcGxlLWp3dCBhaz1zcGFya2Rlc2s4MDAwMDAwMDAwMDE7ZXhwPTMzMTIzNDc5NDU7YWxnbz1obWFjLXNoYTI1NjtzaWc9Q1dNbjFDRW9SdC80L0NzbENxWlo4Ni9zdnlIQTdSYWFJMzFOWHZXcnFHRT0=&amp;x_location=7YfmxI7B7uKO7jlRxIftd60Zg5D=">    </p:cNvPr>
          <p:cNvPicPr>
            <a:picLocks noChangeAspect="1"/>
          </p:cNvPicPr>
          <p:nvPr/>
        </p:nvPicPr>
        <p:blipFill>
          <a:blip r:embed="rId3"/>
          <a:srcRect l="962" r="2885" t="1961" b="0"/>
          <a:stretch/>
        </p:blipFill>
        <p:spPr>
          <a:xfrm>
            <a:off x="1145979" y="2074717"/>
            <a:ext cx="6344621" cy="2848563"/>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36">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46691"/>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60349"/>
            <a:ext cx="741298" cy="54864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10</a:t>
            </a:r>
            <a:endParaRPr lang="en-US" sz="1440" dirty="0"/>
          </a:p>
        </p:txBody>
      </p:sp>
      <p:sp>
        <p:nvSpPr>
          <p:cNvPr id="4" name="Text 2"/>
          <p:cNvSpPr/>
          <p:nvPr/>
        </p:nvSpPr>
        <p:spPr>
          <a:xfrm>
            <a:off x="879008" y="-46691"/>
            <a:ext cx="6878563" cy="731520"/>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pic>
        <p:nvPicPr>
          <p:cNvPr id="5" name="Image 0" descr="https://sgw-dx.xf-yun.com/api/v1/sparkdesk/_19270024616_sc2Pkd1735548068907-08134387564295535.png?authorization=c2ltcGxlLWp3dCBhaz1zcGFya2Rlc2s4MDAwMDAwMDAwMDE7ZXhwPTMzMTIzNDgwNjk7YWxnbz1obWFjLXNoYTI1NjtzaWc9cTFrL0hyMnVoQURKV2RzQzllTE42aU9WRm5JN0lveWY0bDQ4YmpGN092Zz0=&amp;x_location=7YfmxI7B7uKO7jlRxIftd60Zg5D=">    </p:cNvPr>
          <p:cNvPicPr>
            <a:picLocks noChangeAspect="1"/>
          </p:cNvPicPr>
          <p:nvPr/>
        </p:nvPicPr>
        <p:blipFill>
          <a:blip r:embed="rId2"/>
          <a:stretch>
            <a:fillRect/>
          </a:stretch>
        </p:blipFill>
        <p:spPr>
          <a:xfrm>
            <a:off x="1185976" y="741855"/>
            <a:ext cx="6482564" cy="440164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 37">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46691"/>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60349"/>
            <a:ext cx="741298" cy="54864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10</a:t>
            </a:r>
            <a:endParaRPr lang="en-US" sz="1440" dirty="0"/>
          </a:p>
        </p:txBody>
      </p:sp>
      <p:sp>
        <p:nvSpPr>
          <p:cNvPr id="4" name="Text 2"/>
          <p:cNvSpPr/>
          <p:nvPr/>
        </p:nvSpPr>
        <p:spPr>
          <a:xfrm>
            <a:off x="879008" y="-46691"/>
            <a:ext cx="6878563" cy="731520"/>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pic>
        <p:nvPicPr>
          <p:cNvPr id="5" name="Image 0" descr="https://sgw-dx.xf-yun.com/api/v1/sparkdesk/_19270024616_2ggcYl1735548096164-06086999002800424.png?authorization=c2ltcGxlLWp3dCBhaz1zcGFya2Rlc2s4MDAwMDAwMDAwMDE7ZXhwPTMzMTIzNDgwOTY7YWxnbz1obWFjLXNoYTI1NjtzaWc9eE9aV3FzcE1QTTJheFBianAzSytUZkcrQTByaHhpN2hwaGp4U2dXSHlaOD0=&amp;x_location=7YfmxI7B7uKO7jlRxIftd60Zg5D=">    </p:cNvPr>
          <p:cNvPicPr>
            <a:picLocks noChangeAspect="1"/>
          </p:cNvPicPr>
          <p:nvPr/>
        </p:nvPicPr>
        <p:blipFill>
          <a:blip r:embed="rId2"/>
          <a:srcRect l="2381" r="50000" t="11719" b="10156"/>
          <a:stretch/>
        </p:blipFill>
        <p:spPr>
          <a:xfrm>
            <a:off x="1092693" y="1738481"/>
            <a:ext cx="6958614" cy="2260717"/>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name="Slide 38">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840293" y="2233093"/>
            <a:ext cx="4313208" cy="108813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4752" b="1" dirty="0">
                <a:solidFill>
                  <a:srgbClr val="005CC5">
                    <a:alpha val="10000"/>
                  </a:srgbClr>
                </a:solidFill>
                <a:latin typeface="Microsoft Yahei" pitchFamily="34" charset="0"/>
                <a:ea typeface="Microsoft Yahei" pitchFamily="34" charset="-122"/>
                <a:cs typeface="Microsoft Yahei" pitchFamily="34" charset="-120"/>
              </a:rPr>
              <a:t>THANKS！</a:t>
            </a:r>
            <a:endParaRPr lang="en-US" sz="1440" dirty="0"/>
          </a:p>
        </p:txBody>
      </p:sp>
      <p:sp>
        <p:nvSpPr>
          <p:cNvPr id="3" name="Text 1"/>
          <p:cNvSpPr/>
          <p:nvPr/>
        </p:nvSpPr>
        <p:spPr>
          <a:xfrm>
            <a:off x="840293" y="2100505"/>
            <a:ext cx="3275888" cy="676656"/>
          </a:xfrm>
          <a:prstGeom prst="rect">
            <a:avLst/>
          </a:prstGeom>
          <a:noFill/>
          <a:ln/>
        </p:spPr>
        <p:txBody>
          <a:bodyPr wrap="square" lIns="95250" tIns="95250" rIns="95250" bIns="95250" rtlCol="0" anchor="t">
            <a:spAutoFit/>
          </a:bodyPr>
          <a:lstStyle/>
          <a:p>
            <a:pPr indent="0" marL="0">
              <a:lnSpc>
                <a:spcPct val="100000"/>
              </a:lnSpc>
              <a:spcBef>
                <a:spcPts val="375"/>
              </a:spcBef>
              <a:buNone/>
            </a:pPr>
            <a:r>
              <a:rPr lang="en-US" sz="3888" b="1" dirty="0">
                <a:solidFill>
                  <a:srgbClr val="005CC5"/>
                </a:solidFill>
                <a:latin typeface="Microsoft Yahei" pitchFamily="34" charset="0"/>
                <a:ea typeface="Microsoft Yahei" pitchFamily="34" charset="-122"/>
                <a:cs typeface="Microsoft Yahei" pitchFamily="34" charset="-120"/>
              </a:rPr>
              <a:t>谢谢大家！</a:t>
            </a:r>
            <a:endParaRPr lang="en-US" sz="144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知识目标</a:t>
            </a:r>
            <a:endParaRPr lang="en-US" sz="1440" dirty="0"/>
          </a:p>
        </p:txBody>
      </p:sp>
      <p:pic>
        <p:nvPicPr>
          <p:cNvPr id="3" name="Image 0" descr="https://sgw-dx.xf-yun.com/api/v1/sparkdesk/_17355471603144dbe3ff3e1294dac9e1b78c03f70da2c.jpg?authorization=c2ltcGxlLWp3dCBhaz1zcGFya2Rlc2s4MDAwMDAwMDAwMDE7ZXhwPTMzMTIzNDcxNjA7YWxnbz1obWFjLXNoYTI1NjtzaWc9VVNsbkJIaVNOd0R3VVF6ZE5xazlDR0dWTGZvaERvTjNFZ003RmNVV2xVST0=&amp;x_location=7YfmxI7B7uKO7jlRxIftd60Zg5D=">    </p:cNvPr>
          <p:cNvPicPr>
            <a:picLocks noChangeAspect="1"/>
          </p:cNvPicPr>
          <p:nvPr/>
        </p:nvPicPr>
        <p:blipFill>
          <a:blip r:embed="rId2"/>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理解MyBatis的工作原理</a:t>
            </a:r>
            <a:endParaRPr lang="en-US" sz="1440" dirty="0"/>
          </a:p>
        </p:txBody>
      </p:sp>
      <p:sp>
        <p:nvSpPr>
          <p:cNvPr id="5" name="Text 2"/>
          <p:cNvSpPr/>
          <p:nvPr/>
        </p:nvSpPr>
        <p:spPr>
          <a:xfrm>
            <a:off x="3485040" y="1427243"/>
            <a:ext cx="5212080" cy="621792"/>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MyBatis是一个半ORM（对象关系映射）框架，它通过XML或注解将SQL语句与Java对象进行绑定，使得开发者能够以面向对象的方式操作数据库。</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掌握MyBatis基本配置与SQL映射技术</a:t>
            </a:r>
            <a:endParaRPr lang="en-US" sz="1440" dirty="0"/>
          </a:p>
        </p:txBody>
      </p:sp>
      <p:sp>
        <p:nvSpPr>
          <p:cNvPr id="7" name="Text 4"/>
          <p:cNvSpPr/>
          <p:nvPr/>
        </p:nvSpPr>
        <p:spPr>
          <a:xfrm>
            <a:off x="3485040" y="2463259"/>
            <a:ext cx="5212080" cy="621792"/>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MyBatis的基本配置包括数据源、事务管理器等，而SQL映射技术则是通过XML文件或注解将SQL语句与Java对象进行绑定，实现数据的增删改查操作。</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掌握整合Spring MVC与MyBatis的方法</a:t>
            </a:r>
            <a:endParaRPr lang="en-US" sz="1440" dirty="0"/>
          </a:p>
        </p:txBody>
      </p:sp>
      <p:sp>
        <p:nvSpPr>
          <p:cNvPr id="9" name="Text 6"/>
          <p:cNvSpPr/>
          <p:nvPr/>
        </p:nvSpPr>
        <p:spPr>
          <a:xfrm>
            <a:off x="3485040" y="3491058"/>
            <a:ext cx="5213718" cy="841248"/>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Spring MVC与MyBatis的整合可以通过Spring的IoC容器来实现，将MyBatis的SqlSessionFactoryBean注入到Spring的ApplicationContext中，从而实现两者的无缝对接。</a:t>
            </a:r>
            <a:endParaRPr lang="en-US" sz="144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能力目标</a:t>
            </a:r>
            <a:endParaRPr lang="en-US" sz="1440" dirty="0"/>
          </a:p>
        </p:txBody>
      </p:sp>
      <p:pic>
        <p:nvPicPr>
          <p:cNvPr id="3" name="Image 0" descr="preencoded.png">    </p:cNvPr>
          <p:cNvPicPr>
            <a:picLocks noChangeAspect="1"/>
          </p:cNvPicPr>
          <p:nvPr/>
        </p:nvPicPr>
        <p:blipFill>
          <a:blip r:embed="rId2">
            <a:alphaModFix amt="60000"/>
          </a:blip>
          <a:stretch>
            <a:fillRect/>
          </a:stretch>
        </p:blipFill>
        <p:spPr>
          <a:xfrm>
            <a:off x="0" y="886688"/>
            <a:ext cx="4523239" cy="4053616"/>
          </a:xfrm>
          <a:prstGeom prst="rect">
            <a:avLst/>
          </a:prstGeom>
        </p:spPr>
      </p:pic>
      <p:pic>
        <p:nvPicPr>
          <p:cNvPr id="4" name="Image 1" descr="preencoded.png">    </p:cNvPr>
          <p:cNvPicPr>
            <a:picLocks noChangeAspect="1"/>
          </p:cNvPicPr>
          <p:nvPr/>
        </p:nvPicPr>
        <p:blipFill>
          <a:blip r:embed="rId3">
            <a:alphaModFix amt="80000"/>
          </a:blip>
          <a:stretch>
            <a:fillRect/>
          </a:stretch>
        </p:blipFill>
        <p:spPr>
          <a:xfrm>
            <a:off x="0" y="903148"/>
            <a:ext cx="4523239" cy="4398546"/>
          </a:xfrm>
          <a:prstGeom prst="rect">
            <a:avLst/>
          </a:prstGeom>
        </p:spPr>
      </p:pic>
      <p:pic>
        <p:nvPicPr>
          <p:cNvPr id="5" name="Image 2" descr="preencoded.png">    </p:cNvPr>
          <p:cNvPicPr>
            <a:picLocks noChangeAspect="1"/>
          </p:cNvPicPr>
          <p:nvPr/>
        </p:nvPicPr>
        <p:blipFill>
          <a:blip r:embed="rId4"/>
          <a:stretch>
            <a:fillRect/>
          </a:stretch>
        </p:blipFill>
        <p:spPr>
          <a:xfrm>
            <a:off x="0" y="1009529"/>
            <a:ext cx="4523239" cy="4523239"/>
          </a:xfrm>
          <a:prstGeom prst="rect">
            <a:avLst/>
          </a:prstGeom>
        </p:spPr>
      </p:pic>
      <p:sp>
        <p:nvSpPr>
          <p:cNvPr id="6" name="Text 1"/>
          <p:cNvSpPr/>
          <p:nvPr/>
        </p:nvSpPr>
        <p:spPr>
          <a:xfrm>
            <a:off x="4122902" y="1093989"/>
            <a:ext cx="4389120" cy="40233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熟练应用MyBatis进行数据库操作</a:t>
            </a:r>
            <a:endParaRPr lang="en-US" sz="1440" dirty="0"/>
          </a:p>
        </p:txBody>
      </p:sp>
      <p:sp>
        <p:nvSpPr>
          <p:cNvPr id="7" name="Text 2"/>
          <p:cNvSpPr/>
          <p:nvPr/>
        </p:nvSpPr>
        <p:spPr>
          <a:xfrm>
            <a:off x="4122902" y="1395741"/>
            <a:ext cx="4476025" cy="81381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MyBatis是一款优秀的持久层框架，通过XML或注解将接口和SQL语句映射起来，实现对数据库的CRUD操作。掌握MyBatis的使用，可以大大提高开发效率。</a:t>
            </a:r>
            <a:endParaRPr lang="en-US" sz="1440" dirty="0"/>
          </a:p>
        </p:txBody>
      </p:sp>
      <p:sp>
        <p:nvSpPr>
          <p:cNvPr id="8" name="Text 3"/>
          <p:cNvSpPr/>
          <p:nvPr/>
        </p:nvSpPr>
        <p:spPr>
          <a:xfrm>
            <a:off x="4122902" y="2258934"/>
            <a:ext cx="4389120" cy="40233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理解MyBatis的核心概念</a:t>
            </a:r>
            <a:endParaRPr lang="en-US" sz="1440" dirty="0"/>
          </a:p>
        </p:txBody>
      </p:sp>
      <p:sp>
        <p:nvSpPr>
          <p:cNvPr id="9" name="Text 4"/>
          <p:cNvSpPr/>
          <p:nvPr/>
        </p:nvSpPr>
        <p:spPr>
          <a:xfrm>
            <a:off x="4122902" y="2555200"/>
            <a:ext cx="4476025" cy="81381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MyBatis的核心概念包括SqlSessionFactory、SqlSession、Mapper等。理解这些概念，可以帮助我们更好地使用MyBatis进行数据库操作。</a:t>
            </a:r>
            <a:endParaRPr lang="en-US" sz="1440" dirty="0"/>
          </a:p>
        </p:txBody>
      </p:sp>
      <p:sp>
        <p:nvSpPr>
          <p:cNvPr id="10" name="Text 5"/>
          <p:cNvSpPr/>
          <p:nvPr/>
        </p:nvSpPr>
        <p:spPr>
          <a:xfrm>
            <a:off x="4122115" y="3522635"/>
            <a:ext cx="4389120" cy="40233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掌握MyBatis的动态SQL</a:t>
            </a:r>
            <a:endParaRPr lang="en-US" sz="1440" dirty="0"/>
          </a:p>
        </p:txBody>
      </p:sp>
      <p:sp>
        <p:nvSpPr>
          <p:cNvPr id="11" name="Text 6"/>
          <p:cNvSpPr/>
          <p:nvPr/>
        </p:nvSpPr>
        <p:spPr>
          <a:xfrm>
            <a:off x="4122902" y="3824695"/>
            <a:ext cx="4476025" cy="813816"/>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MyBatis支持动态SQL，可以根据不同的条件生成不同的SQL语句。掌握动态SQL的使用，可以使我们的代码更加灵活，适应各种复杂的业务需求。</a:t>
            </a:r>
            <a:endParaRPr lang="en-US" sz="1440" dirty="0"/>
          </a:p>
        </p:txBody>
      </p:sp>
      <p:sp>
        <p:nvSpPr>
          <p:cNvPr id="12" name="Shape 7"/>
          <p:cNvSpPr/>
          <p:nvPr/>
        </p:nvSpPr>
        <p:spPr>
          <a:xfrm>
            <a:off x="2673371" y="1805964"/>
            <a:ext cx="499914" cy="0"/>
          </a:xfrm>
          <a:custGeom>
            <a:avLst/>
            <a:gdLst/>
            <a:ahLst/>
            <a:cxnLst/>
            <a:rect l="l" t="t" r="r" b="b"/>
            <a:pathLst>
              <a:path w="499914" h="0">
                <a:moveTo>
                  <a:pt x="0" y="0"/>
                </a:moveTo>
                <a:moveTo>
                  <a:pt x="0" y="0"/>
                </a:moveTo>
                <a:lnTo>
                  <a:pt x="499914" y="0"/>
                </a:lnTo>
              </a:path>
            </a:pathLst>
          </a:custGeom>
          <a:noFill/>
          <a:ln w="19050">
            <a:solidFill>
              <a:srgbClr val="005CC5"/>
            </a:solidFill>
            <a:prstDash val="solid"/>
            <a:headEnd type="none"/>
            <a:tailEnd type="arrow"/>
          </a:ln>
        </p:spPr>
      </p:sp>
      <p:sp>
        <p:nvSpPr>
          <p:cNvPr id="13" name="Shape 8"/>
          <p:cNvSpPr/>
          <p:nvPr/>
        </p:nvSpPr>
        <p:spPr>
          <a:xfrm>
            <a:off x="3162037" y="2856649"/>
            <a:ext cx="350493" cy="0"/>
          </a:xfrm>
          <a:custGeom>
            <a:avLst/>
            <a:gdLst/>
            <a:ahLst/>
            <a:cxnLst/>
            <a:rect l="l" t="t" r="r" b="b"/>
            <a:pathLst>
              <a:path w="350493" h="0">
                <a:moveTo>
                  <a:pt x="0" y="0"/>
                </a:moveTo>
                <a:moveTo>
                  <a:pt x="0" y="0"/>
                </a:moveTo>
                <a:lnTo>
                  <a:pt x="350493" y="0"/>
                </a:lnTo>
              </a:path>
            </a:pathLst>
          </a:custGeom>
          <a:noFill/>
          <a:ln w="19050">
            <a:solidFill>
              <a:srgbClr val="005CC5"/>
            </a:solidFill>
            <a:prstDash val="solid"/>
            <a:headEnd type="none"/>
            <a:tailEnd type="arrow"/>
          </a:ln>
        </p:spPr>
      </p:sp>
      <p:sp>
        <p:nvSpPr>
          <p:cNvPr id="14" name="Shape 9"/>
          <p:cNvSpPr/>
          <p:nvPr/>
        </p:nvSpPr>
        <p:spPr>
          <a:xfrm>
            <a:off x="2804600" y="4003258"/>
            <a:ext cx="1103131" cy="0"/>
          </a:xfrm>
          <a:custGeom>
            <a:avLst/>
            <a:gdLst/>
            <a:ahLst/>
            <a:cxnLst/>
            <a:rect l="l" t="t" r="r" b="b"/>
            <a:pathLst>
              <a:path w="1103131" h="0">
                <a:moveTo>
                  <a:pt x="0" y="0"/>
                </a:moveTo>
                <a:moveTo>
                  <a:pt x="0" y="0"/>
                </a:moveTo>
                <a:lnTo>
                  <a:pt x="1103131" y="0"/>
                </a:lnTo>
              </a:path>
            </a:pathLst>
          </a:custGeom>
          <a:noFill/>
          <a:ln w="19050">
            <a:solidFill>
              <a:srgbClr val="005CC5"/>
            </a:solidFill>
            <a:prstDash val="solid"/>
            <a:headEnd type="none"/>
            <a:tailEnd type="arrow"/>
          </a:ln>
        </p:spPr>
      </p:sp>
      <p:sp>
        <p:nvSpPr>
          <p:cNvPr id="15" name="Text 10"/>
          <p:cNvSpPr/>
          <p:nvPr/>
        </p:nvSpPr>
        <p:spPr>
          <a:xfrm>
            <a:off x="1838595" y="1558724"/>
            <a:ext cx="794446" cy="594360"/>
          </a:xfrm>
          <a:prstGeom prst="rect">
            <a:avLst/>
          </a:prstGeom>
          <a:noFill/>
          <a:ln/>
        </p:spPr>
        <p:txBody>
          <a:bodyPr wrap="square" lIns="95250" tIns="95250" rIns="95250" bIns="95250" rtlCol="0" anchor="t">
            <a:spAutoFit/>
          </a:bodyPr>
          <a:lstStyle/>
          <a:p>
            <a:pPr algn="ctr" indent="0" marL="0">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16" name="Text 11"/>
          <p:cNvSpPr/>
          <p:nvPr/>
        </p:nvSpPr>
        <p:spPr>
          <a:xfrm>
            <a:off x="1605529" y="2616316"/>
            <a:ext cx="1312181" cy="594360"/>
          </a:xfrm>
          <a:prstGeom prst="rect">
            <a:avLst/>
          </a:prstGeom>
          <a:noFill/>
          <a:ln/>
        </p:spPr>
        <p:txBody>
          <a:bodyPr wrap="square" lIns="95250" tIns="95250" rIns="95250" bIns="95250" rtlCol="0" anchor="t">
            <a:spAutoFit/>
          </a:bodyPr>
          <a:lstStyle/>
          <a:p>
            <a:pPr algn="ctr" indent="0" marL="0">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7" name="Text 12"/>
          <p:cNvSpPr/>
          <p:nvPr/>
        </p:nvSpPr>
        <p:spPr>
          <a:xfrm>
            <a:off x="1426313" y="3754199"/>
            <a:ext cx="1670613" cy="594360"/>
          </a:xfrm>
          <a:prstGeom prst="rect">
            <a:avLst/>
          </a:prstGeom>
          <a:noFill/>
          <a:ln/>
        </p:spPr>
        <p:txBody>
          <a:bodyPr wrap="square" lIns="95250" tIns="95250" rIns="95250" bIns="95250" rtlCol="0" anchor="t">
            <a:spAutoFit/>
          </a:bodyPr>
          <a:lstStyle/>
          <a:p>
            <a:pPr algn="ctr" indent="0" marL="0">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素质目标</a:t>
            </a:r>
            <a:endParaRPr lang="en-US" sz="1440" dirty="0"/>
          </a:p>
        </p:txBody>
      </p:sp>
      <p:sp>
        <p:nvSpPr>
          <p:cNvPr id="3" name="Text 1"/>
          <p:cNvSpPr/>
          <p:nvPr/>
        </p:nvSpPr>
        <p:spPr>
          <a:xfrm>
            <a:off x="455940" y="1748273"/>
            <a:ext cx="2614983" cy="448056"/>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学习能力的提升</a:t>
            </a:r>
            <a:endParaRPr lang="en-US" sz="1440" dirty="0"/>
          </a:p>
        </p:txBody>
      </p:sp>
      <p:sp>
        <p:nvSpPr>
          <p:cNvPr id="4" name="Text 2"/>
          <p:cNvSpPr/>
          <p:nvPr/>
        </p:nvSpPr>
        <p:spPr>
          <a:xfrm>
            <a:off x="3247889" y="2294140"/>
            <a:ext cx="2614983" cy="1060704"/>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发展批判性思维、创造性思维、逻辑思维和综合思维等能力，帮助个体更好地分析和解决问题，提升其综合素质。</a:t>
            </a:r>
            <a:endParaRPr lang="en-US" sz="1440" dirty="0"/>
          </a:p>
        </p:txBody>
      </p:sp>
      <p:sp>
        <p:nvSpPr>
          <p:cNvPr id="5" name="Text 3"/>
          <p:cNvSpPr/>
          <p:nvPr/>
        </p:nvSpPr>
        <p:spPr>
          <a:xfrm>
            <a:off x="3247889" y="1748273"/>
            <a:ext cx="2614983" cy="448056"/>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思维能力的拓展</a:t>
            </a:r>
            <a:endParaRPr lang="en-US" sz="1440" dirty="0"/>
          </a:p>
        </p:txBody>
      </p:sp>
      <p:sp>
        <p:nvSpPr>
          <p:cNvPr id="6" name="Text 4"/>
          <p:cNvSpPr/>
          <p:nvPr/>
        </p:nvSpPr>
        <p:spPr>
          <a:xfrm>
            <a:off x="6031158" y="2294140"/>
            <a:ext cx="2656902" cy="1280160"/>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培养良好的沟通能力、倾听能力、合作意识和团队合作能力，提高与他人的关系和合作效果，同时培养个体的自律意识、诚信和诚实，保持积极的社会参与。</a:t>
            </a:r>
            <a:endParaRPr lang="en-US" sz="1440" dirty="0"/>
          </a:p>
        </p:txBody>
      </p:sp>
      <p:sp>
        <p:nvSpPr>
          <p:cNvPr id="7" name="Text 5"/>
          <p:cNvSpPr/>
          <p:nvPr/>
        </p:nvSpPr>
        <p:spPr>
          <a:xfrm>
            <a:off x="6031158" y="1748273"/>
            <a:ext cx="2656902" cy="448056"/>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人际交往与责任感的培养</a:t>
            </a:r>
            <a:endParaRPr lang="en-US" sz="1440" dirty="0"/>
          </a:p>
        </p:txBody>
      </p:sp>
      <p:sp>
        <p:nvSpPr>
          <p:cNvPr id="8" name="Text 6"/>
          <p:cNvSpPr/>
          <p:nvPr/>
        </p:nvSpPr>
        <p:spPr>
          <a:xfrm>
            <a:off x="455940" y="2294140"/>
            <a:ext cx="2614983" cy="1280160"/>
          </a:xfrm>
          <a:prstGeom prst="rect">
            <a:avLst/>
          </a:prstGeom>
          <a:noFill/>
          <a:ln/>
        </p:spPr>
        <p:txBody>
          <a:bodyPr wrap="square" lIns="95250" tIns="95250" rIns="95250" bIns="95250" rtlCol="0" anchor="t">
            <a:spAutoFit/>
          </a:bodyPr>
          <a:lstStyle/>
          <a:p>
            <a:pPr algn="just" indent="0" marL="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通过教育或培训，个体能够培养积极主动的学习态度，提高学习方法和技巧，增强自主学习和合作学习的能力，以适应社会发展和个人成长的需要。</a:t>
            </a:r>
            <a:endParaRPr lang="en-US" sz="144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知识导图</a:t>
            </a:r>
            <a:endParaRPr lang="en-US" sz="144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46691"/>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60349"/>
            <a:ext cx="741298" cy="54864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4" name="Text 2"/>
          <p:cNvSpPr/>
          <p:nvPr/>
        </p:nvSpPr>
        <p:spPr>
          <a:xfrm>
            <a:off x="879008" y="-46691"/>
            <a:ext cx="6878563" cy="731520"/>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知识导图</a:t>
            </a:r>
            <a:endParaRPr lang="en-US" sz="1440" dirty="0"/>
          </a:p>
        </p:txBody>
      </p:sp>
      <p:pic>
        <p:nvPicPr>
          <p:cNvPr id="5" name="Image 0" descr="https://sgw-dx.xf-yun.com/api/v1/sparkdesk/_19270024616_QdD8341735547577601-07047080877486622.png?authorization=c2ltcGxlLWp3dCBhaz1zcGFya2Rlc2s4MDAwMDAwMDAwMDE7ZXhwPTMzMTIzNDc1Nzc7YWxnbz1obWFjLXNoYTI1NjtzaWc9N29vNkJaV3B4dHZoQUd0TUExQ3R6MWh0Unpyd3gzdjU5TVBCc0VQaldTWT0=&amp;x_location=7YfmxI7B7uKO7jlRxIftd60Zg5D=">    </p:cNvPr>
          <p:cNvPicPr>
            <a:picLocks noChangeAspect="1"/>
          </p:cNvPicPr>
          <p:nvPr/>
        </p:nvPicPr>
        <p:blipFill>
          <a:blip r:embed="rId2"/>
          <a:srcRect l="11017" r="4237" t="4762" b="0"/>
          <a:stretch/>
        </p:blipFill>
        <p:spPr>
          <a:xfrm>
            <a:off x="1372153" y="684829"/>
            <a:ext cx="6950650" cy="445702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algn="ctr" indent="0" marL="0">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indent="0" marL="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MyBatis概述</a:t>
            </a:r>
            <a:endParaRPr lang="en-US" sz="144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38</Slides>
  <Notes>38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38</vt:i4>
      </vt:variant>
    </vt:vector>
  </HeadingPairs>
  <TitlesOfParts>
    <vt:vector size="41"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PptxGenJS</cp:lastModifiedBy>
  <cp:revision>1</cp:revision>
  <dcterms:created xsi:type="dcterms:W3CDTF">2024-12-30T08:44:33Z</dcterms:created>
  <dcterms:modified xsi:type="dcterms:W3CDTF">2024-12-30T08:44:33Z</dcterms:modified>
</cp:coreProperties>
</file>