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1" d="100"/>
          <a:sy n="131" d="100"/>
        </p:scale>
        <p:origin x="66" y="72"/>
      </p:cViewPr>
      <p:guideLst/>
    </p:cSldViewPr>
  </p:slideViewPr>
  <p:notesTextViewPr>
    <p:cViewPr>
      <p:scale>
        <a:sx n="1" d="1"/>
        <a:sy n="1" d="1"/>
      </p:scale>
      <p:origin x="0" y="0"/>
    </p:cViewPr>
  </p:notesTextViewPr>
  <p:sorterViewPr>
    <p:cViewPr>
      <p:scale>
        <a:sx n="100" d="100"/>
        <a:sy n="100" d="100"/>
      </p:scale>
      <p:origin x="0" y="-244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702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Java Web应用开发简介</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探索Web技术的起源与演变</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Web的起源</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Web的诞生背景</a:t>
            </a:r>
            <a:endParaRPr lang="en-US" sz="1440" dirty="0"/>
          </a:p>
        </p:txBody>
      </p:sp>
      <p:sp>
        <p:nvSpPr>
          <p:cNvPr id="9" name="Text 7"/>
          <p:cNvSpPr/>
          <p:nvPr/>
        </p:nvSpPr>
        <p:spPr>
          <a:xfrm>
            <a:off x="1057755"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在1989年，欧洲粒子物理研究所（CERN）的Tim Berners-Lee领导的一个小组提出了一个新的互联网协议和文档系统，旨在促进全球科学家之间的工作交流。</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WWW的发展与发布</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经过CERN团队的努力，WWW的基本框架于1990年末开发完成，并在1991年成功移植到其他计算机平台，标志着Web技术的正式发布和广泛应用的开始。</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WWW的设计初衷</a:t>
            </a:r>
            <a:endParaRPr lang="en-US" sz="1440" dirty="0"/>
          </a:p>
        </p:txBody>
      </p:sp>
      <p:sp>
        <p:nvSpPr>
          <p:cNvPr id="18" name="Text 16"/>
          <p:cNvSpPr/>
          <p:nvPr/>
        </p:nvSpPr>
        <p:spPr>
          <a:xfrm>
            <a:off x="3584744" y="2255641"/>
            <a:ext cx="219181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World Wide Web（WWW）被设计为一个开放的平台，允许任何用户通过Internet搜索和获取大量文档服务计算机数据库中的文档，以促进信息的共享和传播。</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Web的发展</a:t>
            </a:r>
            <a:endParaRPr lang="en-US" sz="1440" dirty="0"/>
          </a:p>
        </p:txBody>
      </p:sp>
      <p:sp>
        <p:nvSpPr>
          <p:cNvPr id="3" name="Text 1"/>
          <p:cNvSpPr/>
          <p:nvPr/>
        </p:nvSpPr>
        <p:spPr>
          <a:xfrm>
            <a:off x="2743200" y="1025863"/>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Web 1.0时代</a:t>
            </a:r>
            <a:endParaRPr lang="en-US" sz="1440" dirty="0"/>
          </a:p>
        </p:txBody>
      </p:sp>
      <p:sp>
        <p:nvSpPr>
          <p:cNvPr id="4" name="Text 2"/>
          <p:cNvSpPr/>
          <p:nvPr/>
        </p:nvSpPr>
        <p:spPr>
          <a:xfrm>
            <a:off x="2743200" y="1368172"/>
            <a:ext cx="3657600"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 1.0时代标志着互联网的起始阶段，主要解决了人对信息搜索和聚合的需求。这一阶段的Web以静态网页为主，用户只能被动地浏览信息，缺乏互动性和个性化体验。</a:t>
            </a:r>
            <a:endParaRPr lang="en-US" sz="1440" dirty="0"/>
          </a:p>
        </p:txBody>
      </p:sp>
      <p:sp>
        <p:nvSpPr>
          <p:cNvPr id="5" name="Text 3"/>
          <p:cNvSpPr/>
          <p:nvPr/>
        </p:nvSpPr>
        <p:spPr>
          <a:xfrm>
            <a:off x="522708"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Web 2.0时代</a:t>
            </a:r>
            <a:endParaRPr lang="en-US" sz="1440" dirty="0"/>
          </a:p>
        </p:txBody>
      </p:sp>
      <p:sp>
        <p:nvSpPr>
          <p:cNvPr id="6" name="Text 4"/>
          <p:cNvSpPr/>
          <p:nvPr/>
        </p:nvSpPr>
        <p:spPr>
          <a:xfrm>
            <a:off x="522708" y="2899468"/>
            <a:ext cx="3657600"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 2.0时代强调用户的参与和在线网络协作，典型应用包括Blog、Wiki、RSS等。这一阶段的Web大大激发了创造和创新的积极性，使Internet重新变得生机勃勃。</a:t>
            </a:r>
            <a:endParaRPr lang="en-US" sz="1440" dirty="0"/>
          </a:p>
        </p:txBody>
      </p:sp>
      <p:sp>
        <p:nvSpPr>
          <p:cNvPr id="7" name="Text 5"/>
          <p:cNvSpPr/>
          <p:nvPr/>
        </p:nvSpPr>
        <p:spPr>
          <a:xfrm>
            <a:off x="4963692"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Web 3.0时代</a:t>
            </a:r>
            <a:endParaRPr lang="en-US" sz="1440" dirty="0"/>
          </a:p>
        </p:txBody>
      </p:sp>
      <p:sp>
        <p:nvSpPr>
          <p:cNvPr id="8" name="Text 6"/>
          <p:cNvSpPr/>
          <p:nvPr/>
        </p:nvSpPr>
        <p:spPr>
          <a:xfrm>
            <a:off x="4963692" y="2899468"/>
            <a:ext cx="3657600" cy="1060704"/>
          </a:xfrm>
          <a:prstGeom prst="rect">
            <a:avLst/>
          </a:prstGeom>
          <a:noFill/>
          <a:ln/>
        </p:spPr>
        <p:txBody>
          <a:bodyPr wrap="square" lIns="95250" tIns="95250" rIns="95250" bIns="95250" rtlCol="0" anchor="t">
            <a:spAutoFit/>
          </a:bodyPr>
          <a:lstStyle/>
          <a:p>
            <a:pPr marL="0" indent="0" algn="just">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Web 3.0是Web 2.0的进一步发展和延伸，实现了微信息之间的互动和基于语义的链接。通过添加元数据使机器理解网页内容，从而提供基于语义的检索与匹配，使用户的检索更加个性化、精准化和智能化。</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Web的影响</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全球交流与合作</a:t>
            </a:r>
            <a:endParaRPr lang="en-US" sz="1440" dirty="0"/>
          </a:p>
        </p:txBody>
      </p:sp>
      <p:pic>
        <p:nvPicPr>
          <p:cNvPr id="3" name="Image 0" descr="https://sgw-dx.xf-yun.com/api/v1/sparkdesk/_1734583878685c711d77d955a4ec5bb66a2400c371048.jpg?authorization=c2ltcGxlLWp3dCBhaz1zcGFya2Rlc2s4MDAwMDAwMDAwMDE7ZXhwPTMzMTEzODM4Nzg7YWxnbz1obWFjLXNoYTI1NjtzaWc9amtIcEloaDFGK0RJQkNkN3VoOFBLY0hHb0FPK1NIcDI3T28zeXRJaHUxbz0=&amp;x_location=7YfmxI7B7uKO7jlRxIftd60ZeL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政治与外交的全球合作</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经济全球化促进了国际贸易和投资的增长，各国之间的经济联系日益紧密。"一带一路"倡议等合作项目推动了沿线国家的经济合作与发展，加强了全球经济一体化。</a:t>
            </a:r>
            <a:endParaRPr lang="en-US" sz="1440" dirty="0"/>
          </a:p>
        </p:txBody>
      </p:sp>
      <p:pic>
        <p:nvPicPr>
          <p:cNvPr id="6" name="Image 1" descr="https://sgw-dx.xf-yun.com/api/v1/sparkdesk/_17345839672660e5916c6738a4874aa8ac1c4f1c13704.jpg?authorization=c2ltcGxlLWp3dCBhaz1zcGFya2Rlc2s4MDAwMDAwMDAwMDE7ZXhwPTMzMTEzODM5Njc7YWxnbz1obWFjLXNoYTI1NjtzaWc9RHlyN2dQU3lQZmNqUzU0bTI5TVRHL3FxSVYzZWNtT2NDcnhrc25SOG1VST0=&amp;x_location=7YfmxI7B7uKO7jlRxIftd60ZeLD="/>
          <p:cNvPicPr>
            <a:picLocks noChangeAspect="1"/>
          </p:cNvPicPr>
          <p:nvPr/>
        </p:nvPicPr>
        <p:blipFill>
          <a:blip r:embed="rId5"/>
          <a:srcRect/>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经济与贸易的紧密联系</a:t>
            </a:r>
            <a:endParaRPr lang="en-US" sz="1440" dirty="0"/>
          </a:p>
        </p:txBody>
      </p:sp>
      <p:sp>
        <p:nvSpPr>
          <p:cNvPr id="8" name="Text 4"/>
          <p:cNvSpPr/>
          <p:nvPr/>
        </p:nvSpPr>
        <p:spPr>
          <a:xfrm>
            <a:off x="6031158" y="1500390"/>
            <a:ext cx="2656902"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文化交流活动如艺术展览、音乐会、电影节等有助于增进不同国家人民之间的了解和友谊。教育合作项目如留学生交换、联合办学等培养了具有国际视野的人才，促进了文化的多样性和包容性。</a:t>
            </a:r>
            <a:endParaRPr lang="en-US" sz="1440" dirty="0"/>
          </a:p>
        </p:txBody>
      </p:sp>
      <p:pic>
        <p:nvPicPr>
          <p:cNvPr id="9" name="Image 2" descr="https://sgw-dx.xf-yun.com/api/v1/sparkdesk/_1734582552405fddf92c594ea45c1bc752bc2d887782a.jpg?authorization=c2ltcGxlLWp3dCBhaz1zcGFya2Rlc2s4MDAwMDAwMDAwMDE7ZXhwPTMzMTEzODI1NTI7YWxnbz1obWFjLXNoYTI1NjtzaWc9bXpjVDIzMWg1ZUZ1QTQvUzl3d3AzSjRiSTk0bkNCanJreDhOMHhiZ0Yzdz0=&amp;x_location=7YfmxI7B7uKO7jlRxIftd60ZeL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文化与教育的跨国交流</a:t>
            </a:r>
            <a:endParaRPr lang="en-US" sz="1440" dirty="0"/>
          </a:p>
        </p:txBody>
      </p:sp>
      <p:sp>
        <p:nvSpPr>
          <p:cNvPr id="11" name="Text 6"/>
          <p:cNvSpPr/>
          <p:nvPr/>
        </p:nvSpPr>
        <p:spPr>
          <a:xfrm>
            <a:off x="455940"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在全球化的背景下，各国通过外交渠道加强交流与合作，共同应对气候变化等全球性挑战，多边主义和国际合作成为维护世界和平与稳定的关键。</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信息传播方式变革</a:t>
            </a:r>
            <a:endParaRPr lang="en-US" sz="1440" dirty="0"/>
          </a:p>
        </p:txBody>
      </p:sp>
      <p:pic>
        <p:nvPicPr>
          <p:cNvPr id="3" name="Image 0" descr="https://sgw-dx.xf-yun.com/api/v1/sparkdesk/_173458255775847f72443bc7d4ac8ab471dbe21fc3b15.jpg?authorization=c2ltcGxlLWp3dCBhaz1zcGFya2Rlc2s4MDAwMDAwMDAwMDE7ZXhwPTMzMTEzODI1NTc7YWxnbz1obWFjLXNoYTI1NjtzaWc9T3p5WU9BOVl2cTRSUCt0Nk5Gb1hMRDA2Y1FoSkdXM1RSMmFGTWhKWTlzTT0=&amp;x_location=7YfmxI7B7uKO7jlRxIftd60ZeL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066651"/>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Web1.0时代：信息的聚合与搜索</a:t>
            </a:r>
            <a:endParaRPr lang="en-US" sz="1440" dirty="0"/>
          </a:p>
        </p:txBody>
      </p:sp>
      <p:sp>
        <p:nvSpPr>
          <p:cNvPr id="5" name="Text 2"/>
          <p:cNvSpPr/>
          <p:nvPr/>
        </p:nvSpPr>
        <p:spPr>
          <a:xfrm>
            <a:off x="3485040" y="1363235"/>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Web1.0时代标志着互联网的初步发展，主要解决了人对信息的搜索和聚合需求。通过互联网，人们可以访问到巨量且无序的网络信息，但人与人之间的沟通、互动和参与需求并未得到充分解决。</a:t>
            </a:r>
            <a:endParaRPr lang="en-US" sz="1440" dirty="0"/>
          </a:p>
        </p:txBody>
      </p:sp>
      <p:sp>
        <p:nvSpPr>
          <p:cNvPr id="6" name="Text 3"/>
          <p:cNvSpPr/>
          <p:nvPr/>
        </p:nvSpPr>
        <p:spPr>
          <a:xfrm>
            <a:off x="3485040" y="2094611"/>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Web2.0时代：用户的参与与创新</a:t>
            </a:r>
            <a:endParaRPr lang="en-US" sz="1440" dirty="0"/>
          </a:p>
        </p:txBody>
      </p:sp>
      <p:sp>
        <p:nvSpPr>
          <p:cNvPr id="7" name="Text 4"/>
          <p:cNvSpPr/>
          <p:nvPr/>
        </p:nvSpPr>
        <p:spPr>
          <a:xfrm>
            <a:off x="3485040" y="2399251"/>
            <a:ext cx="5212080"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自2004年概念提出以来，Web2.0强调用户的参与、在线网络协作、数据存储的网络化、社会关系网络等，推动了Internet从一系列网站向成熟的服务平台转变。典型应用包括Blog、Wiki、RSS、Tag、SNS、P2P、IM等，极大地激发了创造和创新的积极性，使互联网重新充满活力。</a:t>
            </a:r>
            <a:endParaRPr lang="en-US" sz="1440" dirty="0"/>
          </a:p>
        </p:txBody>
      </p:sp>
      <p:sp>
        <p:nvSpPr>
          <p:cNvPr id="8" name="Text 5"/>
          <p:cNvSpPr/>
          <p:nvPr/>
        </p:nvSpPr>
        <p:spPr>
          <a:xfrm>
            <a:off x="3485040" y="328605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Web3.0时代：深度参与与个性化体验</a:t>
            </a:r>
            <a:endParaRPr lang="en-US" sz="1440" dirty="0"/>
          </a:p>
        </p:txBody>
      </p:sp>
      <p:sp>
        <p:nvSpPr>
          <p:cNvPr id="9" name="Text 6"/>
          <p:cNvSpPr/>
          <p:nvPr/>
        </p:nvSpPr>
        <p:spPr>
          <a:xfrm>
            <a:off x="3485040" y="358249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Web3.0作为Web2.0的进一步发展，实现了微内容之间的互动和基于语义的链接。它能够深度挖掘信息，实现信息的直接互通，并通过添加元数据使机器理解网页内容，提供个性化、精准化和智能化的检索与匹配。</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Web应用程序工作机制</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程序开发体系结构</a:t>
            </a:r>
            <a:endParaRPr lang="en-US" sz="1440" dirty="0"/>
          </a:p>
        </p:txBody>
      </p:sp>
      <p:sp>
        <p:nvSpPr>
          <p:cNvPr id="3" name="Shape 1"/>
          <p:cNvSpPr/>
          <p:nvPr/>
        </p:nvSpPr>
        <p:spPr>
          <a:xfrm>
            <a:off x="4125591" y="1645920"/>
            <a:ext cx="174439" cy="0"/>
          </a:xfrm>
          <a:custGeom>
            <a:avLst/>
            <a:gdLst/>
            <a:ahLst/>
            <a:cxnLst/>
            <a:rect l="l" t="t" r="r" b="b"/>
            <a:pathLst>
              <a:path w="174439">
                <a:moveTo>
                  <a:pt x="174439" y="0"/>
                </a:moveTo>
                <a:moveTo>
                  <a:pt x="174439" y="0"/>
                </a:moveTo>
                <a:lnTo>
                  <a:pt x="0" y="0"/>
                </a:lnTo>
              </a:path>
            </a:pathLst>
          </a:custGeom>
          <a:noFill/>
          <a:ln w="19050">
            <a:solidFill>
              <a:srgbClr val="005CC5"/>
            </a:solidFill>
            <a:prstDash val="solid"/>
            <a:headEnd type="none"/>
            <a:tailEnd type="arrow"/>
          </a:ln>
        </p:spPr>
      </p:sp>
      <p:sp>
        <p:nvSpPr>
          <p:cNvPr id="4" name="Shape 2"/>
          <p:cNvSpPr/>
          <p:nvPr/>
        </p:nvSpPr>
        <p:spPr>
          <a:xfrm>
            <a:off x="5024592" y="2752344"/>
            <a:ext cx="177670" cy="0"/>
          </a:xfrm>
          <a:custGeom>
            <a:avLst/>
            <a:gdLst/>
            <a:ahLst/>
            <a:cxnLst/>
            <a:rect l="l" t="t" r="r" b="b"/>
            <a:pathLst>
              <a:path w="177670">
                <a:moveTo>
                  <a:pt x="0" y="0"/>
                </a:moveTo>
                <a:moveTo>
                  <a:pt x="0" y="0"/>
                </a:moveTo>
                <a:lnTo>
                  <a:pt x="177670" y="0"/>
                </a:lnTo>
              </a:path>
            </a:pathLst>
          </a:custGeom>
          <a:noFill/>
          <a:ln w="19050">
            <a:solidFill>
              <a:srgbClr val="005CC5"/>
            </a:solidFill>
            <a:prstDash val="solid"/>
            <a:headEnd type="none"/>
            <a:tailEnd type="arrow"/>
          </a:ln>
        </p:spPr>
      </p:sp>
      <p:sp>
        <p:nvSpPr>
          <p:cNvPr id="5" name="Shape 3"/>
          <p:cNvSpPr/>
          <p:nvPr/>
        </p:nvSpPr>
        <p:spPr>
          <a:xfrm>
            <a:off x="4118004" y="3799332"/>
            <a:ext cx="175088" cy="0"/>
          </a:xfrm>
          <a:custGeom>
            <a:avLst/>
            <a:gdLst/>
            <a:ahLst/>
            <a:cxnLst/>
            <a:rect l="l" t="t" r="r" b="b"/>
            <a:pathLst>
              <a:path w="175088">
                <a:moveTo>
                  <a:pt x="175088" y="0"/>
                </a:moveTo>
                <a:moveTo>
                  <a:pt x="175088" y="0"/>
                </a:moveTo>
                <a:lnTo>
                  <a:pt x="0" y="0"/>
                </a:lnTo>
              </a:path>
            </a:pathLst>
          </a:custGeom>
          <a:noFill/>
          <a:ln w="19050">
            <a:solidFill>
              <a:srgbClr val="005CC5"/>
            </a:solidFill>
            <a:prstDash val="solid"/>
            <a:headEnd type="none"/>
            <a:tailEnd type="arrow"/>
          </a:ln>
        </p:spPr>
      </p:sp>
      <p:sp>
        <p:nvSpPr>
          <p:cNvPr id="6" name="Text 4"/>
          <p:cNvSpPr/>
          <p:nvPr/>
        </p:nvSpPr>
        <p:spPr>
          <a:xfrm>
            <a:off x="4287407" y="1280160"/>
            <a:ext cx="745435" cy="70408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4287407" y="342900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8" name="Text 6"/>
          <p:cNvSpPr/>
          <p:nvPr/>
        </p:nvSpPr>
        <p:spPr>
          <a:xfrm>
            <a:off x="4278263" y="242316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890230" y="1280160"/>
            <a:ext cx="3108960" cy="402336"/>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C/S体系结构概述</a:t>
            </a:r>
            <a:endParaRPr lang="en-US" sz="1440" dirty="0"/>
          </a:p>
        </p:txBody>
      </p:sp>
      <p:sp>
        <p:nvSpPr>
          <p:cNvPr id="10" name="Text 8"/>
          <p:cNvSpPr/>
          <p:nvPr/>
        </p:nvSpPr>
        <p:spPr>
          <a:xfrm>
            <a:off x="890230" y="1639519"/>
            <a:ext cx="3108960" cy="1024128"/>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C/S体系结构，即客户端/服务器结构，要求每个客户端安装特定软件，服务器则采用高性能硬件和大型数据库系统。此结构能充分利用客户端处理能力，但维护较为复杂。</a:t>
            </a:r>
            <a:endParaRPr lang="en-US" sz="1440" dirty="0"/>
          </a:p>
        </p:txBody>
      </p:sp>
      <p:sp>
        <p:nvSpPr>
          <p:cNvPr id="11" name="Text 9"/>
          <p:cNvSpPr/>
          <p:nvPr/>
        </p:nvSpPr>
        <p:spPr>
          <a:xfrm>
            <a:off x="5235854" y="2039112"/>
            <a:ext cx="310896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B/S体系结构特点</a:t>
            </a:r>
            <a:endParaRPr lang="en-US" sz="1440" dirty="0"/>
          </a:p>
        </p:txBody>
      </p:sp>
      <p:sp>
        <p:nvSpPr>
          <p:cNvPr id="12" name="Text 10"/>
          <p:cNvSpPr/>
          <p:nvPr/>
        </p:nvSpPr>
        <p:spPr>
          <a:xfrm>
            <a:off x="5236250" y="2441448"/>
            <a:ext cx="3108960" cy="102412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B/S体系结构，即浏览器/服务器结构，允许用户通过浏览器访问服务，无需安装额外软件。该结构以低成本、易维护和高分布性著称，但面临通信开销大和安全性挑战。</a:t>
            </a:r>
            <a:endParaRPr lang="en-US" sz="1440" dirty="0"/>
          </a:p>
        </p:txBody>
      </p:sp>
      <p:sp>
        <p:nvSpPr>
          <p:cNvPr id="13" name="Text 11"/>
          <p:cNvSpPr/>
          <p:nvPr/>
        </p:nvSpPr>
        <p:spPr>
          <a:xfrm>
            <a:off x="890230" y="2761488"/>
            <a:ext cx="3108960" cy="402336"/>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混合模式的优势</a:t>
            </a:r>
            <a:endParaRPr lang="en-US" sz="1440" dirty="0"/>
          </a:p>
        </p:txBody>
      </p:sp>
      <p:sp>
        <p:nvSpPr>
          <p:cNvPr id="14" name="Text 12"/>
          <p:cNvSpPr/>
          <p:nvPr/>
        </p:nvSpPr>
        <p:spPr>
          <a:xfrm>
            <a:off x="890230" y="3163824"/>
            <a:ext cx="3108960" cy="1280160"/>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结合C/S和B/S体系结构的混合模式，在不同环境下灵活应用，可提高数据敏感性、安全性和稳定性。这种模式优化了资源交互性能，降低了系统维护成本，提高了网络数据使用效率。</a:t>
            </a:r>
            <a:endParaRPr lang="en-US" sz="1440" dirty="0"/>
          </a:p>
        </p:txBody>
      </p:sp>
      <p:pic>
        <p:nvPicPr>
          <p:cNvPr id="15" name="Image 0" descr="preencoded.png"/>
          <p:cNvPicPr>
            <a:picLocks noChangeAspect="1"/>
          </p:cNvPicPr>
          <p:nvPr/>
        </p:nvPicPr>
        <p:blipFill>
          <a:blip r:embed="rId4"/>
          <a:stretch>
            <a:fillRect/>
          </a:stretch>
        </p:blipFill>
        <p:spPr>
          <a:xfrm>
            <a:off x="4205111" y="1182319"/>
            <a:ext cx="914400" cy="914400"/>
          </a:xfrm>
          <a:prstGeom prst="rect">
            <a:avLst/>
          </a:prstGeom>
        </p:spPr>
      </p:pic>
      <p:pic>
        <p:nvPicPr>
          <p:cNvPr id="16" name="Image 1" descr="preencoded.png"/>
          <p:cNvPicPr>
            <a:picLocks noChangeAspect="1"/>
          </p:cNvPicPr>
          <p:nvPr/>
        </p:nvPicPr>
        <p:blipFill>
          <a:blip r:embed="rId4"/>
          <a:stretch>
            <a:fillRect/>
          </a:stretch>
        </p:blipFill>
        <p:spPr>
          <a:xfrm>
            <a:off x="4205111" y="2304288"/>
            <a:ext cx="914400" cy="914400"/>
          </a:xfrm>
          <a:prstGeom prst="rect">
            <a:avLst/>
          </a:prstGeom>
        </p:spPr>
      </p:pic>
      <p:pic>
        <p:nvPicPr>
          <p:cNvPr id="17" name="Image 2" descr="preencoded.png"/>
          <p:cNvPicPr>
            <a:picLocks noChangeAspect="1"/>
          </p:cNvPicPr>
          <p:nvPr/>
        </p:nvPicPr>
        <p:blipFill>
          <a:blip r:embed="rId4"/>
          <a:stretch>
            <a:fillRect/>
          </a:stretch>
        </p:blipFill>
        <p:spPr>
          <a:xfrm>
            <a:off x="4205111" y="3310128"/>
            <a:ext cx="914400" cy="9144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静态网站与动态网站</a:t>
            </a:r>
            <a:endParaRPr lang="en-US" sz="1440" dirty="0"/>
          </a:p>
        </p:txBody>
      </p:sp>
      <p:sp>
        <p:nvSpPr>
          <p:cNvPr id="3" name="Shape 1"/>
          <p:cNvSpPr/>
          <p:nvPr/>
        </p:nvSpPr>
        <p:spPr>
          <a:xfrm>
            <a:off x="1112874"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4" name="Text 2"/>
          <p:cNvSpPr/>
          <p:nvPr/>
        </p:nvSpPr>
        <p:spPr>
          <a:xfrm>
            <a:off x="626569"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5" name="Shape 3"/>
          <p:cNvSpPr/>
          <p:nvPr/>
        </p:nvSpPr>
        <p:spPr>
          <a:xfrm>
            <a:off x="3945776"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6" name="Text 4"/>
          <p:cNvSpPr/>
          <p:nvPr/>
        </p:nvSpPr>
        <p:spPr>
          <a:xfrm>
            <a:off x="3356765"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7" name="Shape 5"/>
          <p:cNvSpPr/>
          <p:nvPr/>
        </p:nvSpPr>
        <p:spPr>
          <a:xfrm>
            <a:off x="6684075"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8" name="Text 6"/>
          <p:cNvSpPr/>
          <p:nvPr/>
        </p:nvSpPr>
        <p:spPr>
          <a:xfrm>
            <a:off x="6086961"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9" name="Text 7"/>
          <p:cNvSpPr/>
          <p:nvPr/>
        </p:nvSpPr>
        <p:spPr>
          <a:xfrm>
            <a:off x="626569"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静态网站的定义与特点</a:t>
            </a:r>
            <a:endParaRPr lang="en-US" sz="1440" dirty="0"/>
          </a:p>
        </p:txBody>
      </p:sp>
      <p:sp>
        <p:nvSpPr>
          <p:cNvPr id="10" name="Text 8"/>
          <p:cNvSpPr/>
          <p:nvPr/>
        </p:nvSpPr>
        <p:spPr>
          <a:xfrm>
            <a:off x="626569"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静态网站主要由HTML语言编写，内容固定不变，部署在Web服务器上。用户访问时，服务器直接发送预先编写好的HTML页面，不涉及动态数据处理。</a:t>
            </a:r>
            <a:endParaRPr lang="en-US" sz="1440" dirty="0"/>
          </a:p>
        </p:txBody>
      </p:sp>
      <p:sp>
        <p:nvSpPr>
          <p:cNvPr id="11" name="Text 9"/>
          <p:cNvSpPr/>
          <p:nvPr/>
        </p:nvSpPr>
        <p:spPr>
          <a:xfrm>
            <a:off x="3356765"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动态网站的工作原理</a:t>
            </a:r>
            <a:endParaRPr lang="en-US" sz="1440" dirty="0"/>
          </a:p>
        </p:txBody>
      </p:sp>
      <p:sp>
        <p:nvSpPr>
          <p:cNvPr id="12" name="Text 10"/>
          <p:cNvSpPr/>
          <p:nvPr/>
        </p:nvSpPr>
        <p:spPr>
          <a:xfrm>
            <a:off x="3356765"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动态网站结合HTML和脚本语言（如JSP、ASP、PHP），根据用户请求动态生成内容。通过Web服务器处理脚本代码，转换成HTML后返回给客户端浏览器。</a:t>
            </a:r>
            <a:endParaRPr lang="en-US" sz="1440" dirty="0"/>
          </a:p>
        </p:txBody>
      </p:sp>
      <p:sp>
        <p:nvSpPr>
          <p:cNvPr id="13" name="Text 11"/>
          <p:cNvSpPr/>
          <p:nvPr/>
        </p:nvSpPr>
        <p:spPr>
          <a:xfrm>
            <a:off x="6086961"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静态与动态网站的对比</a:t>
            </a:r>
            <a:endParaRPr lang="en-US" sz="1440" dirty="0"/>
          </a:p>
        </p:txBody>
      </p:sp>
      <p:sp>
        <p:nvSpPr>
          <p:cNvPr id="14" name="Text 12"/>
          <p:cNvSpPr/>
          <p:nvPr/>
        </p:nvSpPr>
        <p:spPr>
          <a:xfrm>
            <a:off x="6086961" y="2073602"/>
            <a:ext cx="2430470" cy="1207008"/>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静态网站内容固定，适合信息展示；动态网站能交互响应用户操作，展示个性化内容，适用于需要频繁更新或用户交互的应用。</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客户端技术概览</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HTML语言</a:t>
            </a:r>
            <a:endParaRPr lang="en-US" sz="1440" dirty="0"/>
          </a:p>
        </p:txBody>
      </p:sp>
      <p:sp>
        <p:nvSpPr>
          <p:cNvPr id="3" name="Shape 1"/>
          <p:cNvSpPr/>
          <p:nvPr/>
        </p:nvSpPr>
        <p:spPr>
          <a:xfrm>
            <a:off x="1112874"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4" name="Text 2"/>
          <p:cNvSpPr/>
          <p:nvPr/>
        </p:nvSpPr>
        <p:spPr>
          <a:xfrm>
            <a:off x="626569"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5" name="Shape 3"/>
          <p:cNvSpPr/>
          <p:nvPr/>
        </p:nvSpPr>
        <p:spPr>
          <a:xfrm>
            <a:off x="3945776"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6" name="Text 4"/>
          <p:cNvSpPr/>
          <p:nvPr/>
        </p:nvSpPr>
        <p:spPr>
          <a:xfrm>
            <a:off x="3356765"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7" name="Shape 5"/>
          <p:cNvSpPr/>
          <p:nvPr/>
        </p:nvSpPr>
        <p:spPr>
          <a:xfrm>
            <a:off x="6684075"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8" name="Text 6"/>
          <p:cNvSpPr/>
          <p:nvPr/>
        </p:nvSpPr>
        <p:spPr>
          <a:xfrm>
            <a:off x="6086961"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9" name="Text 7"/>
          <p:cNvSpPr/>
          <p:nvPr/>
        </p:nvSpPr>
        <p:spPr>
          <a:xfrm>
            <a:off x="626569"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HTML语言的定义</a:t>
            </a:r>
            <a:endParaRPr lang="en-US" sz="1440" dirty="0"/>
          </a:p>
        </p:txBody>
      </p:sp>
      <p:sp>
        <p:nvSpPr>
          <p:cNvPr id="10" name="Text 8"/>
          <p:cNvSpPr/>
          <p:nvPr/>
        </p:nvSpPr>
        <p:spPr>
          <a:xfrm>
            <a:off x="626569"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HTML，全称为超文本标记语言，是一种用于创建网页的标准标记语言。它通过一系列标签定义网页的结构和内容，使得信息能够以统一格式在网络中展示和链接。</a:t>
            </a:r>
            <a:endParaRPr lang="en-US" sz="1440" dirty="0"/>
          </a:p>
        </p:txBody>
      </p:sp>
      <p:sp>
        <p:nvSpPr>
          <p:cNvPr id="11" name="Text 9"/>
          <p:cNvSpPr/>
          <p:nvPr/>
        </p:nvSpPr>
        <p:spPr>
          <a:xfrm>
            <a:off x="3356765"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HTML的基本组成</a:t>
            </a:r>
            <a:endParaRPr lang="en-US" sz="1440" dirty="0"/>
          </a:p>
        </p:txBody>
      </p:sp>
      <p:sp>
        <p:nvSpPr>
          <p:cNvPr id="12" name="Text 10"/>
          <p:cNvSpPr/>
          <p:nvPr/>
        </p:nvSpPr>
        <p:spPr>
          <a:xfrm>
            <a:off x="3356765"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HTML文档由多种标签组成，这些标签用于描述网页上的元素，如文字、图片、链接等。每个标签都有特定的功能，共同协作以构建完整的网页布局和内容。</a:t>
            </a:r>
            <a:endParaRPr lang="en-US" sz="1440" dirty="0"/>
          </a:p>
        </p:txBody>
      </p:sp>
      <p:sp>
        <p:nvSpPr>
          <p:cNvPr id="13" name="Text 11"/>
          <p:cNvSpPr/>
          <p:nvPr/>
        </p:nvSpPr>
        <p:spPr>
          <a:xfrm>
            <a:off x="6086961"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HTML的应用范围</a:t>
            </a:r>
            <a:endParaRPr lang="en-US" sz="1440" dirty="0"/>
          </a:p>
        </p:txBody>
      </p:sp>
      <p:sp>
        <p:nvSpPr>
          <p:cNvPr id="14" name="Text 12"/>
          <p:cNvSpPr/>
          <p:nvPr/>
        </p:nvSpPr>
        <p:spPr>
          <a:xfrm>
            <a:off x="6086961"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作为互联网的基础技术之一，HTML广泛应用于网站开发中，不仅用于静态页面的制作，也支持动态内容的呈现，是连接用户与网络信息的桥梁。</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Web的起源与发展</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Web的影响</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Web应用程序工作机制</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客户端技术概览</a:t>
            </a:r>
            <a:endParaRPr lang="en-US" sz="1440" dirty="0"/>
          </a:p>
        </p:txBody>
      </p:sp>
      <p:sp>
        <p:nvSpPr>
          <p:cNvPr id="15" name="Text 13"/>
          <p:cNvSpPr/>
          <p:nvPr/>
        </p:nvSpPr>
        <p:spPr>
          <a:xfrm>
            <a:off x="4781488"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20091"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服务器端技术概览</a:t>
            </a:r>
            <a:endParaRPr lang="en-US" sz="1440" dirty="0"/>
          </a:p>
        </p:txBody>
      </p:sp>
      <p:sp>
        <p:nvSpPr>
          <p:cNvPr id="17" name="Text 15"/>
          <p:cNvSpPr/>
          <p:nvPr/>
        </p:nvSpPr>
        <p:spPr>
          <a:xfrm>
            <a:off x="966733"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
        <p:nvSpPr>
          <p:cNvPr id="18" name="Text 16"/>
          <p:cNvSpPr/>
          <p:nvPr/>
        </p:nvSpPr>
        <p:spPr>
          <a:xfrm>
            <a:off x="5334846"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19" name="Text 17"/>
          <p:cNvSpPr/>
          <p:nvPr/>
        </p:nvSpPr>
        <p:spPr>
          <a:xfrm>
            <a:off x="4781488"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08</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CSS样式</a:t>
            </a:r>
            <a:endParaRPr lang="en-US" sz="1440" dirty="0"/>
          </a:p>
        </p:txBody>
      </p:sp>
      <p:pic>
        <p:nvPicPr>
          <p:cNvPr id="3" name="Image 0" descr="https://sgw-dx.xf-yun.com/api/v1/sparkdesk/_1734582576932d0d06c77a0424892b3e35b748b526ebd.jpg?authorization=c2ltcGxlLWp3dCBhaz1zcGFya2Rlc2s4MDAwMDAwMDAwMDE7ZXhwPTMzMTEzODI1NzY7YWxnbz1obWFjLXNoYTI1NjtzaWc9blJjazNzOS8va2tQTGgwbnUrQlhLRVYwOFF2d0Z2SGtTaW42OEkwTG1SST0=&amp;x_location=7YfmxI7B7uKO7jlRxIftd60ZeL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CSS基础概念</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CSS，全称为层叠样式表，是一种用于描述HTML或XML文档样式的语言。它允许开发者通过简单的语法规则来控制网页的布局、颜色、字体等视觉表现，极大地丰富了网页的表现形式。</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静态与动态样式</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CSS不仅可以用于静态地修饰网页元素，还可以结合JavaScript等脚本语言实现动态样式变化。这种灵活性使得CSS成为现代网页设计中不可或缺的一部分，能够根据用户交互或其他条件改变页面外观。</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CSS+DIV布局优势</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在当前流行的CSS+DIV布局方式中，CSS扮演着至关重要的角色。它不仅提高了开发者对信息展现格式的控制能力，还促进了网页设计的标准化和模块化，使得网站更加易于维护和更新。</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客户端脚本技术</a:t>
            </a:r>
            <a:endParaRPr lang="en-US" sz="1440" dirty="0"/>
          </a:p>
        </p:txBody>
      </p:sp>
      <p:sp>
        <p:nvSpPr>
          <p:cNvPr id="3" name="Shape 1"/>
          <p:cNvSpPr/>
          <p:nvPr/>
        </p:nvSpPr>
        <p:spPr>
          <a:xfrm>
            <a:off x="603401" y="1099566"/>
            <a:ext cx="7497539" cy="1021473"/>
          </a:xfrm>
          <a:custGeom>
            <a:avLst/>
            <a:gdLst/>
            <a:ahLst/>
            <a:cxnLst/>
            <a:rect l="l" t="t" r="r" b="b"/>
            <a:pathLst>
              <a:path w="7497539" h="1021473">
                <a:moveTo>
                  <a:pt x="127684" y="0"/>
                </a:moveTo>
                <a:moveTo>
                  <a:pt x="127684" y="0"/>
                </a:moveTo>
                <a:lnTo>
                  <a:pt x="7369855" y="0"/>
                </a:lnTo>
                <a:quadBezTo>
                  <a:pt x="7497539" y="0"/>
                  <a:pt x="7497539" y="127684"/>
                </a:quadBezTo>
                <a:lnTo>
                  <a:pt x="7497539" y="893789"/>
                </a:lnTo>
                <a:quadBezTo>
                  <a:pt x="7497539" y="1021473"/>
                  <a:pt x="7369855" y="1021473"/>
                </a:quadBezTo>
                <a:lnTo>
                  <a:pt x="127684" y="1021473"/>
                </a:lnTo>
                <a:quadBezTo>
                  <a:pt x="0" y="1021473"/>
                  <a:pt x="0" y="893789"/>
                </a:quadBezTo>
                <a:lnTo>
                  <a:pt x="0" y="127684"/>
                </a:lnTo>
                <a:quadBezTo>
                  <a:pt x="0" y="0"/>
                  <a:pt x="127684" y="0"/>
                </a:quadBezTo>
                <a:close/>
              </a:path>
            </a:pathLst>
          </a:custGeom>
          <a:solidFill>
            <a:srgbClr val="D5D9DF">
              <a:alpha val="20000"/>
            </a:srgbClr>
          </a:solidFill>
          <a:ln/>
        </p:spPr>
      </p:sp>
      <p:sp>
        <p:nvSpPr>
          <p:cNvPr id="4" name="Shape 2"/>
          <p:cNvSpPr/>
          <p:nvPr/>
        </p:nvSpPr>
        <p:spPr>
          <a:xfrm>
            <a:off x="603401" y="3263375"/>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5" name="Shape 3"/>
          <p:cNvSpPr/>
          <p:nvPr/>
        </p:nvSpPr>
        <p:spPr>
          <a:xfrm rot="-8100000">
            <a:off x="8148204" y="3558047"/>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6" name="Shape 4"/>
          <p:cNvSpPr/>
          <p:nvPr/>
        </p:nvSpPr>
        <p:spPr>
          <a:xfrm>
            <a:off x="603401" y="2248391"/>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7" name="Shape 5"/>
          <p:cNvSpPr/>
          <p:nvPr/>
        </p:nvSpPr>
        <p:spPr>
          <a:xfrm rot="-8100000">
            <a:off x="8148223" y="2543063"/>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8" name="Shape 6"/>
          <p:cNvSpPr/>
          <p:nvPr/>
        </p:nvSpPr>
        <p:spPr>
          <a:xfrm rot="-8100000">
            <a:off x="8148185" y="1394239"/>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9" name="Text 7"/>
          <p:cNvSpPr/>
          <p:nvPr/>
        </p:nvSpPr>
        <p:spPr>
          <a:xfrm>
            <a:off x="834307" y="1323749"/>
            <a:ext cx="2845133"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客户端脚本技术定义</a:t>
            </a:r>
            <a:endParaRPr lang="en-US" sz="1440" dirty="0"/>
          </a:p>
        </p:txBody>
      </p:sp>
      <p:sp>
        <p:nvSpPr>
          <p:cNvPr id="10" name="Text 8"/>
          <p:cNvSpPr/>
          <p:nvPr/>
        </p:nvSpPr>
        <p:spPr>
          <a:xfrm>
            <a:off x="3586576" y="1099566"/>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客户端脚本技术指的是嵌入Web页面中的程序代码，这些代码通过浏览器进行解释执行，能够以编程的方式对页面元素进行控制，从而增加页面的灵活性。</a:t>
            </a:r>
            <a:endParaRPr lang="en-US" sz="1440" dirty="0"/>
          </a:p>
        </p:txBody>
      </p:sp>
      <p:sp>
        <p:nvSpPr>
          <p:cNvPr id="11" name="Text 9"/>
          <p:cNvSpPr/>
          <p:nvPr/>
        </p:nvSpPr>
        <p:spPr>
          <a:xfrm>
            <a:off x="834307" y="2409000"/>
            <a:ext cx="2531059" cy="593182"/>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常用的客户端脚本语言</a:t>
            </a:r>
            <a:endParaRPr lang="en-US" sz="1440" dirty="0"/>
          </a:p>
        </p:txBody>
      </p:sp>
      <p:sp>
        <p:nvSpPr>
          <p:cNvPr id="12" name="Text 10"/>
          <p:cNvSpPr/>
          <p:nvPr/>
        </p:nvSpPr>
        <p:spPr>
          <a:xfrm>
            <a:off x="3586576" y="2248391"/>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JavaScript和VBScript是最常用的客户端脚本语言。JavaScript被广泛应用于网页开发中，而VBScript则主要用于Windows平台上的应用程序开发。</a:t>
            </a:r>
            <a:endParaRPr lang="en-US" sz="1440" dirty="0"/>
          </a:p>
        </p:txBody>
      </p:sp>
      <p:sp>
        <p:nvSpPr>
          <p:cNvPr id="13" name="Text 11"/>
          <p:cNvSpPr/>
          <p:nvPr/>
        </p:nvSpPr>
        <p:spPr>
          <a:xfrm>
            <a:off x="834307" y="3434022"/>
            <a:ext cx="2530145"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客户端脚本技术的优势</a:t>
            </a:r>
            <a:endParaRPr lang="en-US" sz="1440" dirty="0"/>
          </a:p>
        </p:txBody>
      </p:sp>
      <p:sp>
        <p:nvSpPr>
          <p:cNvPr id="14" name="Text 12"/>
          <p:cNvSpPr/>
          <p:nvPr/>
        </p:nvSpPr>
        <p:spPr>
          <a:xfrm>
            <a:off x="3586576" y="3263375"/>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客户端脚本技术可以增强网页的交互性和用户体验，使网页更加动态和灵活。同时，由于脚本在客户端执行，可以减少服务器的负担，提高网页加载速度。</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服务器端技术概览</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CGI</a:t>
            </a:r>
            <a:endParaRPr lang="en-US" sz="1440" dirty="0"/>
          </a:p>
        </p:txBody>
      </p:sp>
      <p:sp>
        <p:nvSpPr>
          <p:cNvPr id="3" name="Shape 1"/>
          <p:cNvSpPr/>
          <p:nvPr/>
        </p:nvSpPr>
        <p:spPr>
          <a:xfrm>
            <a:off x="640994" y="1792041"/>
            <a:ext cx="2487168" cy="2332625"/>
          </a:xfrm>
          <a:custGeom>
            <a:avLst/>
            <a:gdLst/>
            <a:ahLst/>
            <a:cxnLst/>
            <a:rect l="l" t="t" r="r" b="b"/>
            <a:pathLst>
              <a:path w="2487168" h="2332625">
                <a:moveTo>
                  <a:pt x="260604" y="0"/>
                </a:moveTo>
                <a:moveTo>
                  <a:pt x="260604" y="0"/>
                </a:moveTo>
                <a:lnTo>
                  <a:pt x="2226564" y="0"/>
                </a:lnTo>
                <a:quadBezTo>
                  <a:pt x="2487168" y="0"/>
                  <a:pt x="2487168" y="291578"/>
                </a:quadBezTo>
                <a:lnTo>
                  <a:pt x="2487168" y="2041047"/>
                </a:lnTo>
                <a:quadBezTo>
                  <a:pt x="2487168" y="2332625"/>
                  <a:pt x="2226564" y="2332625"/>
                </a:quadBezTo>
                <a:lnTo>
                  <a:pt x="260604" y="2332625"/>
                </a:lnTo>
                <a:quadBezTo>
                  <a:pt x="0" y="2332625"/>
                  <a:pt x="0" y="2041047"/>
                </a:quadBezTo>
                <a:lnTo>
                  <a:pt x="0" y="291578"/>
                </a:lnTo>
                <a:quadBezTo>
                  <a:pt x="0" y="0"/>
                  <a:pt x="260604" y="0"/>
                </a:quadBezTo>
                <a:close/>
              </a:path>
            </a:pathLst>
          </a:custGeom>
          <a:solidFill>
            <a:srgbClr val="005CC5">
              <a:alpha val="10000"/>
            </a:srgbClr>
          </a:solidFill>
          <a:ln/>
        </p:spPr>
      </p:sp>
      <p:sp>
        <p:nvSpPr>
          <p:cNvPr id="4" name="Shape 2"/>
          <p:cNvSpPr/>
          <p:nvPr/>
        </p:nvSpPr>
        <p:spPr>
          <a:xfrm>
            <a:off x="1066906" y="1534826"/>
            <a:ext cx="530506" cy="257215"/>
          </a:xfrm>
          <a:custGeom>
            <a:avLst/>
            <a:gdLst/>
            <a:ahLst/>
            <a:cxnLst/>
            <a:rect l="l" t="t" r="r" b="b"/>
            <a:pathLst>
              <a:path w="530506" h="257215">
                <a:moveTo>
                  <a:pt x="265253" y="0"/>
                </a:moveTo>
                <a:moveTo>
                  <a:pt x="265253" y="0"/>
                </a:moveTo>
                <a:lnTo>
                  <a:pt x="0" y="257215"/>
                </a:lnTo>
                <a:lnTo>
                  <a:pt x="530506" y="257215"/>
                </a:lnTo>
                <a:close/>
              </a:path>
            </a:pathLst>
          </a:custGeom>
          <a:solidFill>
            <a:srgbClr val="005CC5">
              <a:alpha val="10000"/>
            </a:srgbClr>
          </a:solidFill>
          <a:ln/>
        </p:spPr>
      </p:sp>
      <p:sp>
        <p:nvSpPr>
          <p:cNvPr id="5" name="Shape 3"/>
          <p:cNvSpPr/>
          <p:nvPr/>
        </p:nvSpPr>
        <p:spPr>
          <a:xfrm>
            <a:off x="640994" y="1018720"/>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Shape 4"/>
          <p:cNvSpPr/>
          <p:nvPr/>
        </p:nvSpPr>
        <p:spPr>
          <a:xfrm>
            <a:off x="1589475" y="1289285"/>
            <a:ext cx="1334304" cy="0"/>
          </a:xfrm>
          <a:custGeom>
            <a:avLst/>
            <a:gdLst/>
            <a:ahLst/>
            <a:cxnLst/>
            <a:rect l="l" t="t" r="r" b="b"/>
            <a:pathLst>
              <a:path w="1334304">
                <a:moveTo>
                  <a:pt x="0" y="0"/>
                </a:moveTo>
                <a:moveTo>
                  <a:pt x="0" y="0"/>
                </a:moveTo>
                <a:lnTo>
                  <a:pt x="1334304" y="0"/>
                </a:lnTo>
              </a:path>
            </a:pathLst>
          </a:custGeom>
          <a:noFill/>
          <a:ln w="19050">
            <a:solidFill>
              <a:srgbClr val="005CC5"/>
            </a:solidFill>
            <a:prstDash val="solid"/>
            <a:headEnd type="none"/>
            <a:tailEnd type="arrow"/>
          </a:ln>
        </p:spPr>
      </p:sp>
      <p:sp>
        <p:nvSpPr>
          <p:cNvPr id="7" name="Text 5"/>
          <p:cNvSpPr/>
          <p:nvPr/>
        </p:nvSpPr>
        <p:spPr>
          <a:xfrm>
            <a:off x="686714" y="1938345"/>
            <a:ext cx="239572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CGI定义与作用</a:t>
            </a:r>
            <a:endParaRPr lang="en-US" sz="1440" dirty="0"/>
          </a:p>
        </p:txBody>
      </p:sp>
      <p:sp>
        <p:nvSpPr>
          <p:cNvPr id="8" name="Shape 6"/>
          <p:cNvSpPr/>
          <p:nvPr/>
        </p:nvSpPr>
        <p:spPr>
          <a:xfrm>
            <a:off x="3339389" y="1792041"/>
            <a:ext cx="2487168" cy="2332625"/>
          </a:xfrm>
          <a:custGeom>
            <a:avLst/>
            <a:gdLst/>
            <a:ahLst/>
            <a:cxnLst/>
            <a:rect l="l" t="t" r="r" b="b"/>
            <a:pathLst>
              <a:path w="2487168" h="2332625">
                <a:moveTo>
                  <a:pt x="260604" y="0"/>
                </a:moveTo>
                <a:moveTo>
                  <a:pt x="260604" y="0"/>
                </a:moveTo>
                <a:lnTo>
                  <a:pt x="2226564" y="0"/>
                </a:lnTo>
                <a:quadBezTo>
                  <a:pt x="2487168" y="0"/>
                  <a:pt x="2487168" y="291578"/>
                </a:quadBezTo>
                <a:lnTo>
                  <a:pt x="2487168" y="2041047"/>
                </a:lnTo>
                <a:quadBezTo>
                  <a:pt x="2487168" y="2332625"/>
                  <a:pt x="2226564" y="2332625"/>
                </a:quadBezTo>
                <a:lnTo>
                  <a:pt x="260604" y="2332625"/>
                </a:lnTo>
                <a:quadBezTo>
                  <a:pt x="0" y="2332625"/>
                  <a:pt x="0" y="2041047"/>
                </a:quadBezTo>
                <a:lnTo>
                  <a:pt x="0" y="291578"/>
                </a:lnTo>
                <a:quadBezTo>
                  <a:pt x="0" y="0"/>
                  <a:pt x="260604" y="0"/>
                </a:quadBezTo>
                <a:close/>
              </a:path>
            </a:pathLst>
          </a:custGeom>
          <a:solidFill>
            <a:srgbClr val="005CC5">
              <a:alpha val="10000"/>
            </a:srgbClr>
          </a:solidFill>
          <a:ln/>
        </p:spPr>
      </p:sp>
      <p:sp>
        <p:nvSpPr>
          <p:cNvPr id="9" name="Shape 7"/>
          <p:cNvSpPr/>
          <p:nvPr/>
        </p:nvSpPr>
        <p:spPr>
          <a:xfrm>
            <a:off x="6015838" y="1792155"/>
            <a:ext cx="2487168" cy="2332625"/>
          </a:xfrm>
          <a:custGeom>
            <a:avLst/>
            <a:gdLst/>
            <a:ahLst/>
            <a:cxnLst/>
            <a:rect l="l" t="t" r="r" b="b"/>
            <a:pathLst>
              <a:path w="2487168" h="2332625">
                <a:moveTo>
                  <a:pt x="260604" y="0"/>
                </a:moveTo>
                <a:moveTo>
                  <a:pt x="260604" y="0"/>
                </a:moveTo>
                <a:lnTo>
                  <a:pt x="2226564" y="0"/>
                </a:lnTo>
                <a:quadBezTo>
                  <a:pt x="2487168" y="0"/>
                  <a:pt x="2487168" y="291578"/>
                </a:quadBezTo>
                <a:lnTo>
                  <a:pt x="2487168" y="2041047"/>
                </a:lnTo>
                <a:quadBezTo>
                  <a:pt x="2487168" y="2332625"/>
                  <a:pt x="2226564" y="2332625"/>
                </a:quadBezTo>
                <a:lnTo>
                  <a:pt x="260604" y="2332625"/>
                </a:lnTo>
                <a:quadBezTo>
                  <a:pt x="0" y="2332625"/>
                  <a:pt x="0" y="2041047"/>
                </a:quadBezTo>
                <a:lnTo>
                  <a:pt x="0" y="291578"/>
                </a:lnTo>
                <a:quadBezTo>
                  <a:pt x="0" y="0"/>
                  <a:pt x="260604" y="0"/>
                </a:quadBezTo>
                <a:close/>
              </a:path>
            </a:pathLst>
          </a:custGeom>
          <a:solidFill>
            <a:srgbClr val="005CC5">
              <a:alpha val="10000"/>
            </a:srgbClr>
          </a:solidFill>
          <a:ln/>
        </p:spPr>
      </p:sp>
      <p:sp>
        <p:nvSpPr>
          <p:cNvPr id="10" name="Text 8"/>
          <p:cNvSpPr/>
          <p:nvPr/>
        </p:nvSpPr>
        <p:spPr>
          <a:xfrm>
            <a:off x="750722" y="2340681"/>
            <a:ext cx="2267712"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CGI，即通用网关接口，是Web服务器与外部应用程序或脚本之间的标准接口。它允许Web服务器执行外部程序，并返回结果给客户端，从而实现动态网页的生成。</a:t>
            </a:r>
            <a:endParaRPr lang="en-US" sz="1440" dirty="0"/>
          </a:p>
        </p:txBody>
      </p:sp>
      <p:sp>
        <p:nvSpPr>
          <p:cNvPr id="11" name="Text 9"/>
          <p:cNvSpPr/>
          <p:nvPr/>
        </p:nvSpPr>
        <p:spPr>
          <a:xfrm>
            <a:off x="3385109" y="1938345"/>
            <a:ext cx="239572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CGI的实现语言</a:t>
            </a:r>
            <a:endParaRPr lang="en-US" sz="1440" dirty="0"/>
          </a:p>
        </p:txBody>
      </p:sp>
      <p:sp>
        <p:nvSpPr>
          <p:cNvPr id="12" name="Text 10"/>
          <p:cNvSpPr/>
          <p:nvPr/>
        </p:nvSpPr>
        <p:spPr>
          <a:xfrm>
            <a:off x="6061558" y="1938345"/>
            <a:ext cx="239572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CGI的执行效率问题</a:t>
            </a:r>
            <a:endParaRPr lang="en-US" sz="1440" dirty="0"/>
          </a:p>
        </p:txBody>
      </p:sp>
      <p:sp>
        <p:nvSpPr>
          <p:cNvPr id="13" name="Text 11"/>
          <p:cNvSpPr/>
          <p:nvPr/>
        </p:nvSpPr>
        <p:spPr>
          <a:xfrm>
            <a:off x="3449117" y="2340681"/>
            <a:ext cx="226771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CGI可以使用任何编程语言来实现，如C、VB等。这种灵活性使得开发者可以根据项目需求和自身技能选择合适的编程语言进行开发。</a:t>
            </a:r>
            <a:endParaRPr lang="en-US" sz="1440" dirty="0"/>
          </a:p>
        </p:txBody>
      </p:sp>
      <p:sp>
        <p:nvSpPr>
          <p:cNvPr id="14" name="Text 12"/>
          <p:cNvSpPr/>
          <p:nvPr/>
        </p:nvSpPr>
        <p:spPr>
          <a:xfrm>
            <a:off x="6125566" y="2340681"/>
            <a:ext cx="2267712"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传统的CGI程序采用多进程机制进行处理，每当有新用户连接时，服务器都会为其分配一个新的进程。这种处理方式虽然简单，但执行效率较低，可能导致服务器资源浪费。</a:t>
            </a:r>
            <a:endParaRPr lang="en-US" sz="1440" dirty="0"/>
          </a:p>
        </p:txBody>
      </p:sp>
      <p:sp>
        <p:nvSpPr>
          <p:cNvPr id="15" name="Text 13"/>
          <p:cNvSpPr/>
          <p:nvPr/>
        </p:nvSpPr>
        <p:spPr>
          <a:xfrm>
            <a:off x="640994" y="1048069"/>
            <a:ext cx="67972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6" name="Shape 14"/>
          <p:cNvSpPr/>
          <p:nvPr/>
        </p:nvSpPr>
        <p:spPr>
          <a:xfrm>
            <a:off x="3339835" y="1018720"/>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7" name="Text 15"/>
          <p:cNvSpPr/>
          <p:nvPr/>
        </p:nvSpPr>
        <p:spPr>
          <a:xfrm>
            <a:off x="3349080" y="1048069"/>
            <a:ext cx="709960"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8" name="Shape 16"/>
          <p:cNvSpPr/>
          <p:nvPr/>
        </p:nvSpPr>
        <p:spPr>
          <a:xfrm>
            <a:off x="6015819" y="1018720"/>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9" name="Text 17"/>
          <p:cNvSpPr/>
          <p:nvPr/>
        </p:nvSpPr>
        <p:spPr>
          <a:xfrm>
            <a:off x="6016304" y="1048069"/>
            <a:ext cx="723664"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0" name="Shape 18"/>
          <p:cNvSpPr/>
          <p:nvPr/>
        </p:nvSpPr>
        <p:spPr>
          <a:xfrm>
            <a:off x="4228093" y="1289285"/>
            <a:ext cx="1334304" cy="0"/>
          </a:xfrm>
          <a:custGeom>
            <a:avLst/>
            <a:gdLst/>
            <a:ahLst/>
            <a:cxnLst/>
            <a:rect l="l" t="t" r="r" b="b"/>
            <a:pathLst>
              <a:path w="1334304">
                <a:moveTo>
                  <a:pt x="0" y="0"/>
                </a:moveTo>
                <a:moveTo>
                  <a:pt x="0" y="0"/>
                </a:moveTo>
                <a:lnTo>
                  <a:pt x="1334304" y="0"/>
                </a:lnTo>
              </a:path>
            </a:pathLst>
          </a:custGeom>
          <a:noFill/>
          <a:ln w="19050">
            <a:solidFill>
              <a:srgbClr val="005CC5"/>
            </a:solidFill>
            <a:prstDash val="solid"/>
            <a:headEnd type="none"/>
            <a:tailEnd type="arrow"/>
          </a:ln>
        </p:spPr>
      </p:sp>
      <p:sp>
        <p:nvSpPr>
          <p:cNvPr id="21" name="Shape 19"/>
          <p:cNvSpPr/>
          <p:nvPr/>
        </p:nvSpPr>
        <p:spPr>
          <a:xfrm>
            <a:off x="6913035" y="1289285"/>
            <a:ext cx="1334304" cy="0"/>
          </a:xfrm>
          <a:custGeom>
            <a:avLst/>
            <a:gdLst/>
            <a:ahLst/>
            <a:cxnLst/>
            <a:rect l="l" t="t" r="r" b="b"/>
            <a:pathLst>
              <a:path w="1334304">
                <a:moveTo>
                  <a:pt x="0" y="0"/>
                </a:moveTo>
                <a:moveTo>
                  <a:pt x="0" y="0"/>
                </a:moveTo>
                <a:lnTo>
                  <a:pt x="1334304" y="0"/>
                </a:lnTo>
              </a:path>
            </a:pathLst>
          </a:custGeom>
          <a:noFill/>
          <a:ln w="19050">
            <a:solidFill>
              <a:srgbClr val="005CC5"/>
            </a:solidFill>
            <a:prstDash val="solid"/>
            <a:headEnd type="none"/>
            <a:tailEnd type="arrow"/>
          </a:ln>
        </p:spPr>
      </p:sp>
      <p:sp>
        <p:nvSpPr>
          <p:cNvPr id="22" name="Shape 20"/>
          <p:cNvSpPr/>
          <p:nvPr/>
        </p:nvSpPr>
        <p:spPr>
          <a:xfrm>
            <a:off x="3765747" y="1534826"/>
            <a:ext cx="530506" cy="257215"/>
          </a:xfrm>
          <a:custGeom>
            <a:avLst/>
            <a:gdLst/>
            <a:ahLst/>
            <a:cxnLst/>
            <a:rect l="l" t="t" r="r" b="b"/>
            <a:pathLst>
              <a:path w="530506" h="257215">
                <a:moveTo>
                  <a:pt x="265253" y="0"/>
                </a:moveTo>
                <a:moveTo>
                  <a:pt x="265253" y="0"/>
                </a:moveTo>
                <a:lnTo>
                  <a:pt x="0" y="257215"/>
                </a:lnTo>
                <a:lnTo>
                  <a:pt x="530506" y="257215"/>
                </a:lnTo>
                <a:close/>
              </a:path>
            </a:pathLst>
          </a:custGeom>
          <a:solidFill>
            <a:srgbClr val="005CC5">
              <a:alpha val="10000"/>
            </a:srgbClr>
          </a:solidFill>
          <a:ln/>
        </p:spPr>
      </p:sp>
      <p:sp>
        <p:nvSpPr>
          <p:cNvPr id="23" name="Shape 21"/>
          <p:cNvSpPr/>
          <p:nvPr/>
        </p:nvSpPr>
        <p:spPr>
          <a:xfrm>
            <a:off x="6441731" y="1534826"/>
            <a:ext cx="530506" cy="257215"/>
          </a:xfrm>
          <a:custGeom>
            <a:avLst/>
            <a:gdLst/>
            <a:ahLst/>
            <a:cxnLst/>
            <a:rect l="l" t="t" r="r" b="b"/>
            <a:pathLst>
              <a:path w="530506" h="257215">
                <a:moveTo>
                  <a:pt x="265253" y="0"/>
                </a:moveTo>
                <a:moveTo>
                  <a:pt x="265253" y="0"/>
                </a:moveTo>
                <a:lnTo>
                  <a:pt x="0" y="257215"/>
                </a:lnTo>
                <a:lnTo>
                  <a:pt x="530506" y="257215"/>
                </a:lnTo>
                <a:close/>
              </a:path>
            </a:pathLst>
          </a:custGeom>
          <a:solidFill>
            <a:srgbClr val="005CC5">
              <a:alpha val="10000"/>
            </a:srgbClr>
          </a:solidFill>
          <a:ln/>
        </p:spPr>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ASP</a:t>
            </a:r>
            <a:endParaRPr lang="en-US" sz="1440" dirty="0"/>
          </a:p>
        </p:txBody>
      </p:sp>
      <p:sp>
        <p:nvSpPr>
          <p:cNvPr id="3" name="Shape 1"/>
          <p:cNvSpPr/>
          <p:nvPr/>
        </p:nvSpPr>
        <p:spPr>
          <a:xfrm>
            <a:off x="4148425" y="2215286"/>
            <a:ext cx="576615" cy="834888"/>
          </a:xfrm>
          <a:custGeom>
            <a:avLst/>
            <a:gdLst/>
            <a:ahLst/>
            <a:cxnLst/>
            <a:rect l="l" t="t" r="r" b="b"/>
            <a:pathLst>
              <a:path w="576615" h="834888">
                <a:moveTo>
                  <a:pt x="576615" y="0"/>
                </a:moveTo>
                <a:moveTo>
                  <a:pt x="576615" y="0"/>
                </a:moveTo>
                <a:lnTo>
                  <a:pt x="0" y="834888"/>
                </a:lnTo>
              </a:path>
            </a:pathLst>
          </a:custGeom>
          <a:noFill/>
          <a:ln w="19050">
            <a:solidFill>
              <a:srgbClr val="005CC5"/>
            </a:solidFill>
            <a:prstDash val="solid"/>
            <a:headEnd type="none"/>
            <a:tailEnd type="none"/>
          </a:ln>
        </p:spPr>
      </p:sp>
      <p:sp>
        <p:nvSpPr>
          <p:cNvPr id="4" name="Shape 2"/>
          <p:cNvSpPr/>
          <p:nvPr/>
        </p:nvSpPr>
        <p:spPr>
          <a:xfrm>
            <a:off x="4160714" y="1450417"/>
            <a:ext cx="564612" cy="751974"/>
          </a:xfrm>
          <a:custGeom>
            <a:avLst/>
            <a:gdLst/>
            <a:ahLst/>
            <a:cxnLst/>
            <a:rect l="l" t="t" r="r" b="b"/>
            <a:pathLst>
              <a:path w="564612" h="751974">
                <a:moveTo>
                  <a:pt x="0" y="0"/>
                </a:moveTo>
                <a:moveTo>
                  <a:pt x="0" y="0"/>
                </a:moveTo>
                <a:lnTo>
                  <a:pt x="564612" y="751974"/>
                </a:lnTo>
              </a:path>
            </a:pathLst>
          </a:custGeom>
          <a:noFill/>
          <a:ln w="19050">
            <a:solidFill>
              <a:srgbClr val="005CC5"/>
            </a:solidFill>
            <a:prstDash val="solid"/>
            <a:headEnd type="none"/>
            <a:tailEnd type="none"/>
          </a:ln>
        </p:spPr>
      </p:sp>
      <p:sp>
        <p:nvSpPr>
          <p:cNvPr id="5" name="Shape 3"/>
          <p:cNvSpPr/>
          <p:nvPr/>
        </p:nvSpPr>
        <p:spPr>
          <a:xfrm>
            <a:off x="646624" y="1078530"/>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6" name="Shape 4"/>
          <p:cNvSpPr/>
          <p:nvPr/>
        </p:nvSpPr>
        <p:spPr>
          <a:xfrm>
            <a:off x="1203141" y="1359276"/>
            <a:ext cx="2868202" cy="0"/>
          </a:xfrm>
          <a:custGeom>
            <a:avLst/>
            <a:gdLst/>
            <a:ahLst/>
            <a:cxnLst/>
            <a:rect l="l" t="t" r="r" b="b"/>
            <a:pathLst>
              <a:path w="2868202">
                <a:moveTo>
                  <a:pt x="0" y="0"/>
                </a:moveTo>
                <a:moveTo>
                  <a:pt x="0" y="0"/>
                </a:moveTo>
                <a:lnTo>
                  <a:pt x="2868202" y="0"/>
                </a:lnTo>
              </a:path>
            </a:pathLst>
          </a:custGeom>
          <a:noFill/>
          <a:ln w="19050">
            <a:solidFill>
              <a:srgbClr val="005CC5"/>
            </a:solidFill>
            <a:prstDash val="solid"/>
            <a:headEnd type="none"/>
            <a:tailEnd type="none"/>
          </a:ln>
        </p:spPr>
      </p:sp>
      <p:sp>
        <p:nvSpPr>
          <p:cNvPr id="7" name="Shape 5"/>
          <p:cNvSpPr/>
          <p:nvPr/>
        </p:nvSpPr>
        <p:spPr>
          <a:xfrm>
            <a:off x="4056069" y="135013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8" name="Shape 6"/>
          <p:cNvSpPr/>
          <p:nvPr/>
        </p:nvSpPr>
        <p:spPr>
          <a:xfrm>
            <a:off x="4056069" y="293287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9" name="Shape 7"/>
          <p:cNvSpPr/>
          <p:nvPr/>
        </p:nvSpPr>
        <p:spPr>
          <a:xfrm>
            <a:off x="4838991" y="2211190"/>
            <a:ext cx="3224944" cy="0"/>
          </a:xfrm>
          <a:custGeom>
            <a:avLst/>
            <a:gdLst/>
            <a:ahLst/>
            <a:cxnLst/>
            <a:rect l="l" t="t" r="r" b="b"/>
            <a:pathLst>
              <a:path w="3224944">
                <a:moveTo>
                  <a:pt x="0" y="0"/>
                </a:moveTo>
                <a:moveTo>
                  <a:pt x="0" y="0"/>
                </a:moveTo>
                <a:lnTo>
                  <a:pt x="3224944" y="0"/>
                </a:lnTo>
              </a:path>
            </a:pathLst>
          </a:custGeom>
          <a:noFill/>
          <a:ln w="19050">
            <a:solidFill>
              <a:srgbClr val="005CC5"/>
            </a:solidFill>
            <a:prstDash val="solid"/>
            <a:headEnd type="none"/>
            <a:tailEnd type="none"/>
          </a:ln>
        </p:spPr>
      </p:sp>
      <p:sp>
        <p:nvSpPr>
          <p:cNvPr id="10" name="Shape 8"/>
          <p:cNvSpPr/>
          <p:nvPr/>
        </p:nvSpPr>
        <p:spPr>
          <a:xfrm>
            <a:off x="7940859" y="1957076"/>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1" name="Shape 9"/>
          <p:cNvSpPr/>
          <p:nvPr/>
        </p:nvSpPr>
        <p:spPr>
          <a:xfrm>
            <a:off x="1203141" y="3113881"/>
            <a:ext cx="2886490" cy="2488"/>
          </a:xfrm>
          <a:custGeom>
            <a:avLst/>
            <a:gdLst/>
            <a:ahLst/>
            <a:cxnLst/>
            <a:rect l="l" t="t" r="r" b="b"/>
            <a:pathLst>
              <a:path w="2886490" h="2488">
                <a:moveTo>
                  <a:pt x="0" y="0"/>
                </a:moveTo>
                <a:moveTo>
                  <a:pt x="0" y="0"/>
                </a:moveTo>
                <a:lnTo>
                  <a:pt x="2886490" y="2488"/>
                </a:lnTo>
              </a:path>
            </a:pathLst>
          </a:custGeom>
          <a:noFill/>
          <a:ln w="19050">
            <a:solidFill>
              <a:srgbClr val="005CC5"/>
            </a:solidFill>
            <a:prstDash val="solid"/>
            <a:headEnd type="none"/>
            <a:tailEnd type="none"/>
          </a:ln>
        </p:spPr>
      </p:sp>
      <p:sp>
        <p:nvSpPr>
          <p:cNvPr id="12" name="Shape 10"/>
          <p:cNvSpPr/>
          <p:nvPr/>
        </p:nvSpPr>
        <p:spPr>
          <a:xfrm>
            <a:off x="646624" y="2835622"/>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3" name="Text 11"/>
          <p:cNvSpPr/>
          <p:nvPr/>
        </p:nvSpPr>
        <p:spPr>
          <a:xfrm>
            <a:off x="646624" y="1105962"/>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4" name="Text 12"/>
          <p:cNvSpPr/>
          <p:nvPr/>
        </p:nvSpPr>
        <p:spPr>
          <a:xfrm>
            <a:off x="7940859" y="1984508"/>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5" name="Text 13"/>
          <p:cNvSpPr/>
          <p:nvPr/>
        </p:nvSpPr>
        <p:spPr>
          <a:xfrm>
            <a:off x="646624" y="2862421"/>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6" name="Text 14"/>
          <p:cNvSpPr/>
          <p:nvPr/>
        </p:nvSpPr>
        <p:spPr>
          <a:xfrm>
            <a:off x="1203141" y="957284"/>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ASP技术概述</a:t>
            </a:r>
            <a:endParaRPr lang="en-US" sz="1440" dirty="0"/>
          </a:p>
        </p:txBody>
      </p:sp>
      <p:sp>
        <p:nvSpPr>
          <p:cNvPr id="17" name="Text 15"/>
          <p:cNvSpPr/>
          <p:nvPr/>
        </p:nvSpPr>
        <p:spPr>
          <a:xfrm>
            <a:off x="1203665" y="1359620"/>
            <a:ext cx="2852928" cy="12801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ASP（Active Server Pages）是一种动态Web服务器端开发环境，允许开发者创建和运行动态、交互式的Web服务应用程序。它通过嵌入HTML页面中的脚本实现功能扩展。</a:t>
            </a:r>
            <a:endParaRPr lang="en-US" sz="1440" dirty="0"/>
          </a:p>
        </p:txBody>
      </p:sp>
      <p:sp>
        <p:nvSpPr>
          <p:cNvPr id="18" name="Text 16"/>
          <p:cNvSpPr/>
          <p:nvPr/>
        </p:nvSpPr>
        <p:spPr>
          <a:xfrm>
            <a:off x="4838690" y="1808486"/>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平台限制与性能问题</a:t>
            </a:r>
            <a:endParaRPr lang="en-US" sz="1440" dirty="0"/>
          </a:p>
        </p:txBody>
      </p:sp>
      <p:sp>
        <p:nvSpPr>
          <p:cNvPr id="19" name="Text 17"/>
          <p:cNvSpPr/>
          <p:nvPr/>
        </p:nvSpPr>
        <p:spPr>
          <a:xfrm>
            <a:off x="4838405" y="2210926"/>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尽管ASP技术历史悠久且仍在使用中，但它存在明显的局限性，如仅支持IIS服务器和SQL Server数据库，这限制了其应用范围，并且在性能上不如Java等其他技术。</a:t>
            </a:r>
            <a:endParaRPr lang="en-US" sz="1440" dirty="0"/>
          </a:p>
        </p:txBody>
      </p:sp>
      <p:sp>
        <p:nvSpPr>
          <p:cNvPr id="20" name="Text 18"/>
          <p:cNvSpPr/>
          <p:nvPr/>
        </p:nvSpPr>
        <p:spPr>
          <a:xfrm>
            <a:off x="1203141" y="2704702"/>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适用场景分析</a:t>
            </a:r>
            <a:endParaRPr lang="en-US" sz="1440" dirty="0"/>
          </a:p>
        </p:txBody>
      </p:sp>
      <p:sp>
        <p:nvSpPr>
          <p:cNvPr id="21" name="Text 19"/>
          <p:cNvSpPr/>
          <p:nvPr/>
        </p:nvSpPr>
        <p:spPr>
          <a:xfrm>
            <a:off x="1203141" y="3125512"/>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鉴于ASP的性能特点和平台依赖性，它更适合于个人或中小型项目的开发。在这些项目中，ASP能够提供足够的功能而无需过高的成本投入。</a:t>
            </a:r>
            <a:endParaRPr lang="en-US" sz="1440" dirty="0"/>
          </a:p>
        </p:txBody>
      </p:sp>
      <p:sp>
        <p:nvSpPr>
          <p:cNvPr id="22" name="Shape 20"/>
          <p:cNvSpPr/>
          <p:nvPr/>
        </p:nvSpPr>
        <p:spPr>
          <a:xfrm>
            <a:off x="4646351" y="2114870"/>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PHP</a:t>
            </a:r>
            <a:endParaRPr lang="en-US" sz="1440" dirty="0"/>
          </a:p>
        </p:txBody>
      </p:sp>
      <p:pic>
        <p:nvPicPr>
          <p:cNvPr id="3" name="Image 0" descr="https://sgw-dx.xf-yun.com/api/v1/sparkdesk/_1734582588171169c1708696d417981c2b333b86eb72e.jpg?authorization=c2ltcGxlLWp3dCBhaz1zcGFya2Rlc2s4MDAwMDAwMDAwMDE7ZXhwPTMzMTEzODI1ODg7YWxnbz1obWFjLXNoYTI1NjtzaWc9WFpwdU9ySjZCeWtBWG5zL3RxVS9vLzlROFlCaEh2QVJHdm00ZWVUaGJzdz0=&amp;x_location=7YfmxI7B7uKO7jlRxIftd60ZeL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PHP的定义与特性</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PHP是一种跨平台的服务器端嵌入式脚本语言，它结合了C、Java和Perl的语法特点，并融入自身特性，使得Web开发者能快速构建动态网页。</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PHP的免费性与获取方式</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PHP作为一种开源技术，用户可以自由地从PHP官方网站免费下载和使用，这为个人和小型企业提供了极大的便利和经济上的节省。</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PHP的运行环境限制</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尽管PHP具有许多优点，但它主要依赖于Apache服务器运行，且在配合MySQL数据库使用时性能最佳，因此更适合于个人或小型项目的开发。</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ASP.NET</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ASP.NET简介</a:t>
            </a:r>
            <a:endParaRPr lang="en-US" sz="1440" dirty="0"/>
          </a:p>
        </p:txBody>
      </p:sp>
      <p:sp>
        <p:nvSpPr>
          <p:cNvPr id="9" name="Text 7"/>
          <p:cNvSpPr/>
          <p:nvPr/>
        </p:nvSpPr>
        <p:spPr>
          <a:xfrm>
            <a:off x="1330491" y="1489531"/>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ASP.NET是微软公司继ASP之后推出的新一代动态网站开发技术，它基于.NET框架平台，允许用户选择.NET框架下自己喜欢的语言进行开发。</a:t>
            </a:r>
            <a:endParaRPr lang="en-US" sz="1440" dirty="0"/>
          </a:p>
        </p:txBody>
      </p:sp>
      <p:sp>
        <p:nvSpPr>
          <p:cNvPr id="10" name="Text 8"/>
          <p:cNvSpPr/>
          <p:nvPr/>
        </p:nvSpPr>
        <p:spPr>
          <a:xfrm>
            <a:off x="5495971" y="1584691"/>
            <a:ext cx="294436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ASP.NET与ASP的关系</a:t>
            </a:r>
            <a:endParaRPr lang="en-US" sz="1440" dirty="0"/>
          </a:p>
        </p:txBody>
      </p:sp>
      <p:sp>
        <p:nvSpPr>
          <p:cNvPr id="11" name="Text 9"/>
          <p:cNvSpPr/>
          <p:nvPr/>
        </p:nvSpPr>
        <p:spPr>
          <a:xfrm>
            <a:off x="5495514" y="1886460"/>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ASP.NET技术是ASP技术的更新版本，也是微软公司目前主推的技术之一。虽然两者都是用于创建动态网页的技术，但ASP.NET在功能和性能上都有所提升。</a:t>
            </a:r>
            <a:endParaRPr lang="en-US" sz="1440" dirty="0"/>
          </a:p>
        </p:txBody>
      </p:sp>
      <p:sp>
        <p:nvSpPr>
          <p:cNvPr id="12" name="Text 10"/>
          <p:cNvSpPr/>
          <p:nvPr/>
        </p:nvSpPr>
        <p:spPr>
          <a:xfrm>
            <a:off x="2206075" y="3120882"/>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ASP.NET的应用场景</a:t>
            </a:r>
            <a:endParaRPr lang="en-US" sz="1440" dirty="0"/>
          </a:p>
        </p:txBody>
      </p:sp>
      <p:sp>
        <p:nvSpPr>
          <p:cNvPr id="13" name="Text 11"/>
          <p:cNvSpPr/>
          <p:nvPr/>
        </p:nvSpPr>
        <p:spPr>
          <a:xfrm>
            <a:off x="2206075" y="3422634"/>
            <a:ext cx="2944368"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由于微软的产品会受到平台的限制，这项技术通常用于中型项目的开发。然而，这并不意味着ASP.NET不能处理大型项目，只是在某些情况下可能需要更多的优化和调整。</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JSP</a:t>
            </a:r>
            <a:endParaRPr lang="en-US" sz="1440" dirty="0"/>
          </a:p>
        </p:txBody>
      </p:sp>
      <p:pic>
        <p:nvPicPr>
          <p:cNvPr id="3" name="Image 0" descr="https://sgw-dx.xf-yun.com/api/v1/sparkdesk/_17345826017862911e91d93d64af7a6fddfab244f55ca.jpg?authorization=c2ltcGxlLWp3dCBhaz1zcGFya2Rlc2s4MDAwMDAwMDAwMDE7ZXhwPTMzMTEzODI2MDE7YWxnbz1obWFjLXNoYTI1NjtzaWc9SlNKYkgzN0hvNld6ZndsNEtoclpWc0RqZEQ0Vitld1BpSkY1YnMyS0lIMD0=&amp;x_location=7YfmxI7B7uKO7jlRxIftd60ZeL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JSP的定义与特点</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JSP是Servlet技术的延伸和简化，旨在降低Web应用开发的复杂性。通过将Servlet程序重新包装，JSP提供了一种更直观、易于理解的方式来构建动态网页。</a:t>
            </a:r>
            <a:endParaRPr lang="en-US" sz="1440" dirty="0"/>
          </a:p>
        </p:txBody>
      </p:sp>
      <p:pic>
        <p:nvPicPr>
          <p:cNvPr id="6" name="Image 1" descr="https://sgw-dx.xf-yun.com/api/v1/sparkdesk/_17345826045069193aca1a4904623a83caec13e7f8c82.jpg?authorization=c2ltcGxlLWp3dCBhaz1zcGFya2Rlc2s4MDAwMDAwMDAwMDE7ZXhwPTMzMTEzODI2MDQ7YWxnbz1obWFjLXNoYTI1NjtzaWc9WmRqa2J2cW8yMlJ4SFBUalRLcDMyWlMvc04xSGIvYjZOZzgxRUNBRWd2dz0=&amp;x_location=7YfmxI7B7uKO7jlRxIftd60ZeL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JSP与Servlet的关系</a:t>
            </a:r>
            <a:endParaRPr lang="en-US" sz="1440" dirty="0"/>
          </a:p>
        </p:txBody>
      </p:sp>
      <p:sp>
        <p:nvSpPr>
          <p:cNvPr id="8" name="Text 4"/>
          <p:cNvSpPr/>
          <p:nvPr/>
        </p:nvSpPr>
        <p:spPr>
          <a:xfrm>
            <a:off x="6031158" y="1500390"/>
            <a:ext cx="2656902"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由于其强大的跨平台能力和广泛的服务器支持，JSP经常被用于中大型项目的Web开发中。它使得开发者能够快速构建和维护复杂的Web应用程序。</a:t>
            </a:r>
            <a:endParaRPr lang="en-US" sz="1440" dirty="0"/>
          </a:p>
        </p:txBody>
      </p:sp>
      <p:pic>
        <p:nvPicPr>
          <p:cNvPr id="9" name="Image 2" descr="https://sgw-dx.xf-yun.com/api/v1/sparkdesk/_1734582607777a28ae6fda5564145889fe47405cef896.jpg?authorization=c2ltcGxlLWp3dCBhaz1zcGFya2Rlc2s4MDAwMDAwMDAwMDE7ZXhwPTMzMTEzODI2MDc7YWxnbz1obWFjLXNoYTI1NjtzaWc9TkkzYVZLZ2xsS3pFazh3bWFlMjJOREs2QlJ0dk5xN0dzVFdycDJ1QXo4RT0=&amp;x_location=7YfmxI7B7uKO7jlRxIftd60ZeL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JSP在项目开发中的应用</a:t>
            </a:r>
            <a:endParaRPr lang="en-US" sz="1440" dirty="0"/>
          </a:p>
        </p:txBody>
      </p:sp>
      <p:sp>
        <p:nvSpPr>
          <p:cNvPr id="11" name="Text 6"/>
          <p:cNvSpPr/>
          <p:nvPr/>
        </p:nvSpPr>
        <p:spPr>
          <a:xfrm>
            <a:off x="455940" y="1500390"/>
            <a:ext cx="2614983"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JSP是一种使用Java语言完成的动态Web开发技术，它允许在HTML代码中嵌入Java代码以实现功能。由于Java的跨平台特性，JSP不受操作系统或开发平台的制约，支持多种服务器。</a:t>
            </a:r>
            <a:endParaRPr lang="en-US" sz="144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07832" y="646440"/>
            <a:ext cx="8053879" cy="457200"/>
          </a:xfrm>
          <a:prstGeom prst="rect">
            <a:avLst/>
          </a:prstGeom>
          <a:noFill/>
          <a:ln/>
        </p:spPr>
        <p:txBody>
          <a:bodyPr wrap="square" lIns="95250" tIns="95250" rIns="95250" bIns="95250" rtlCol="0" anchor="t">
            <a:spAutoFit/>
          </a:bodyPr>
          <a:lstStyle/>
          <a:p>
            <a:pPr marL="228600" indent="-228600">
              <a:lnSpc>
                <a:spcPct val="112500"/>
              </a:lnSpc>
              <a:spcBef>
                <a:spcPts val="10"/>
              </a:spcBef>
              <a:buSzPct val="100000"/>
              <a:buChar char="•"/>
            </a:pPr>
            <a:r>
              <a:rPr lang="en-US" sz="1440" dirty="0">
                <a:solidFill>
                  <a:srgbClr val="000000"/>
                </a:solidFill>
                <a:latin typeface="Microsoft Yahei" pitchFamily="34" charset="0"/>
                <a:ea typeface="Microsoft Yahei" pitchFamily="34" charset="-122"/>
                <a:cs typeface="Microsoft Yahei" pitchFamily="34" charset="-120"/>
              </a:rPr>
              <a:t>设计一个简单的 Web 页面，展示个人简历信息，并使用 HTML 和 CSS 进行布局和样式设计。</a:t>
            </a:r>
            <a:endParaRPr lang="en-US" sz="1440" dirty="0"/>
          </a:p>
        </p:txBody>
      </p:sp>
      <p:pic>
        <p:nvPicPr>
          <p:cNvPr id="6" name="图片 5">
            <a:extLst>
              <a:ext uri="{FF2B5EF4-FFF2-40B4-BE49-F238E27FC236}">
                <a16:creationId xmlns:a16="http://schemas.microsoft.com/office/drawing/2014/main" id="{2190D320-6017-4027-A194-4CEDA804590A}"/>
              </a:ext>
            </a:extLst>
          </p:cNvPr>
          <p:cNvPicPr>
            <a:picLocks noChangeAspect="1"/>
          </p:cNvPicPr>
          <p:nvPr/>
        </p:nvPicPr>
        <p:blipFill>
          <a:blip r:embed="rId4"/>
          <a:stretch>
            <a:fillRect/>
          </a:stretch>
        </p:blipFill>
        <p:spPr>
          <a:xfrm>
            <a:off x="1098677" y="1056478"/>
            <a:ext cx="3047122" cy="2032354"/>
          </a:xfrm>
          <a:prstGeom prst="rect">
            <a:avLst/>
          </a:prstGeom>
        </p:spPr>
      </p:pic>
      <p:pic>
        <p:nvPicPr>
          <p:cNvPr id="8" name="图片 7">
            <a:extLst>
              <a:ext uri="{FF2B5EF4-FFF2-40B4-BE49-F238E27FC236}">
                <a16:creationId xmlns:a16="http://schemas.microsoft.com/office/drawing/2014/main" id="{CBC1919B-2949-4DCE-9868-22D920EB661D}"/>
              </a:ext>
            </a:extLst>
          </p:cNvPr>
          <p:cNvPicPr>
            <a:picLocks noChangeAspect="1"/>
          </p:cNvPicPr>
          <p:nvPr/>
        </p:nvPicPr>
        <p:blipFill>
          <a:blip r:embed="rId5"/>
          <a:stretch>
            <a:fillRect/>
          </a:stretch>
        </p:blipFill>
        <p:spPr>
          <a:xfrm>
            <a:off x="4229555" y="1056478"/>
            <a:ext cx="3267521" cy="393014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sp>
        <p:nvSpPr>
          <p:cNvPr id="3" name="Text 1"/>
          <p:cNvSpPr/>
          <p:nvPr/>
        </p:nvSpPr>
        <p:spPr>
          <a:xfrm>
            <a:off x="2743200" y="1025863"/>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Web的起源与发展历程</a:t>
            </a:r>
            <a:endParaRPr lang="en-US" sz="1440" dirty="0"/>
          </a:p>
        </p:txBody>
      </p:sp>
      <p:sp>
        <p:nvSpPr>
          <p:cNvPr id="4" name="Text 2"/>
          <p:cNvSpPr/>
          <p:nvPr/>
        </p:nvSpPr>
        <p:spPr>
          <a:xfrm>
            <a:off x="2743200" y="1368172"/>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自20世纪90年代初诞生以来，Web经历了从静态页面到动态交互式应用的演变，极大地推动了信息时代的到来，并深刻影响了全球社会经济结构。</a:t>
            </a:r>
            <a:endParaRPr lang="en-US" sz="1440" dirty="0"/>
          </a:p>
        </p:txBody>
      </p:sp>
      <p:sp>
        <p:nvSpPr>
          <p:cNvPr id="5" name="Text 3"/>
          <p:cNvSpPr/>
          <p:nvPr/>
        </p:nvSpPr>
        <p:spPr>
          <a:xfrm>
            <a:off x="522708"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Web应用程序工作机制</a:t>
            </a:r>
            <a:endParaRPr lang="en-US" sz="1440" dirty="0"/>
          </a:p>
        </p:txBody>
      </p:sp>
      <p:sp>
        <p:nvSpPr>
          <p:cNvPr id="6" name="Text 4"/>
          <p:cNvSpPr/>
          <p:nvPr/>
        </p:nvSpPr>
        <p:spPr>
          <a:xfrm>
            <a:off x="522708" y="2899468"/>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Web应用程序通过客户端发送请求至服务器，服务器处理后返回响应，这一过程涉及HTTP协议、数据库查询等技术，是现代互联网服务的核心运作模式。</a:t>
            </a:r>
            <a:endParaRPr lang="en-US" sz="1440" dirty="0"/>
          </a:p>
        </p:txBody>
      </p:sp>
      <p:sp>
        <p:nvSpPr>
          <p:cNvPr id="7" name="Text 5"/>
          <p:cNvSpPr/>
          <p:nvPr/>
        </p:nvSpPr>
        <p:spPr>
          <a:xfrm>
            <a:off x="4963692"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客户端与服务器端技术概览</a:t>
            </a:r>
            <a:endParaRPr lang="en-US" sz="1440" dirty="0"/>
          </a:p>
        </p:txBody>
      </p:sp>
      <p:sp>
        <p:nvSpPr>
          <p:cNvPr id="8" name="Text 6"/>
          <p:cNvSpPr/>
          <p:nvPr/>
        </p:nvSpPr>
        <p:spPr>
          <a:xfrm>
            <a:off x="4963692" y="2899468"/>
            <a:ext cx="3657600" cy="1060704"/>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Web开发涵盖广泛的技术栈，包括HTML/CSS/JavaScript等前端技术和PHP/Java/Python等后端技术，这些技术共同支撑起丰富多彩的网络世界。</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pic>
        <p:nvPicPr>
          <p:cNvPr id="3" name="Image 0" descr="https://sgw-dx.xf-yun.com/api/v1/sparkdesk/_17345825219935f34b5fd5ccd4be48ef1c23f9cc71a3c.jpg?authorization=c2ltcGxlLWp3dCBhaz1zcGFya2Rlc2s4MDAwMDAwMDAwMDE7ZXhwPTMzMTEzODI1MjI7YWxnbz1obWFjLXNoYTI1NjtzaWc9UXp0RXp4NDBzbWlrK05Hbm8yUlRDZTluT1FUTUVueEpiT2JTZG4za1U2OD0=&amp;x_location=7YfmxI7B7uKO7jlRxIftd60ZeL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1091683"/>
            <a:ext cx="2614983"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分析Web技术发展对行业的影响</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掌握不同Web应用的开发体系结构和网站类型的特点，能够根据项目需求和目标用户群体，选择最合适的技术方案和架构设计，以优化用户体验和提高系统性能。</a:t>
            </a:r>
            <a:endParaRPr lang="en-US" sz="1440" dirty="0"/>
          </a:p>
        </p:txBody>
      </p:sp>
      <p:pic>
        <p:nvPicPr>
          <p:cNvPr id="6" name="Image 1" descr="https://sgw-dx.xf-yun.com/api/v1/sparkdesk/_17345825248360b78d60124274b59834ae1a3810afdaa.jpg?authorization=c2ltcGxlLWp3dCBhaz1zcGFya2Rlc2s4MDAwMDAwMDAwMDE7ZXhwPTMzMTEzODI1MjQ7YWxnbz1obWFjLXNoYTI1NjtzaWc9QTBmSU9lRmo0RktoN0x5bVFSUWlVeDhzN2lPNDZhaGdFODFra3FKQW1uaz0=&amp;x_location=7YfmxI7B7uKO7jlRxIftd60ZeL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1091683"/>
            <a:ext cx="2614983"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识别开发体系结构与网站类型</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在Web项目中灵活运用客户端与服务器端的关键技术，包括前端框架、后端语言、数据库管理等，同时制定个人技术学习计划，不断提升自身的技术能力和项目实施效率。</a:t>
            </a:r>
            <a:endParaRPr lang="en-US" sz="1440" dirty="0"/>
          </a:p>
        </p:txBody>
      </p:sp>
      <p:pic>
        <p:nvPicPr>
          <p:cNvPr id="9" name="Image 2" descr="https://sgw-dx.xf-yun.com/api/v1/sparkdesk/_1734582527550c08b305f7ad64751bc0726b11e559f5b.jpg?authorization=c2ltcGxlLWp3dCBhaz1zcGFya2Rlc2s4MDAwMDAwMDAwMDE7ZXhwPTMzMTEzODI1Mjc7YWxnbz1obWFjLXNoYTI1NjtzaWc9TXlLdXRwMkpQQUErK0dZSnVXQVpXbEREcHVvVmpoYXg1aU54d3ltMjRwMD0=&amp;x_location=7YfmxI7B7uKO7jlRxIftd60ZeL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1091683"/>
            <a:ext cx="2656902"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应用客户端与服务器端技术</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通过深入研究和分析Web技术的发展历程，理解其如何推动各行各业的数字化转型，以及这些变化对企业运营模式、市场竞争格局带来的深远影响。</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sp>
        <p:nvSpPr>
          <p:cNvPr id="3" name="Shape 1"/>
          <p:cNvSpPr/>
          <p:nvPr/>
        </p:nvSpPr>
        <p:spPr>
          <a:xfrm>
            <a:off x="931010"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4" name="Shape 2"/>
          <p:cNvSpPr/>
          <p:nvPr/>
        </p:nvSpPr>
        <p:spPr>
          <a:xfrm>
            <a:off x="637864" y="1138754"/>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5" name="Shape 3"/>
          <p:cNvSpPr/>
          <p:nvPr/>
        </p:nvSpPr>
        <p:spPr>
          <a:xfrm>
            <a:off x="627162" y="1138754"/>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6" name="Text 4"/>
          <p:cNvSpPr/>
          <p:nvPr/>
        </p:nvSpPr>
        <p:spPr>
          <a:xfrm>
            <a:off x="537280" y="1093034"/>
            <a:ext cx="543006"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a:off x="2651634" y="2666540"/>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8" name="Shape 6"/>
          <p:cNvSpPr/>
          <p:nvPr/>
        </p:nvSpPr>
        <p:spPr>
          <a:xfrm>
            <a:off x="2640931" y="2666540"/>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9" name="Text 7"/>
          <p:cNvSpPr/>
          <p:nvPr/>
        </p:nvSpPr>
        <p:spPr>
          <a:xfrm>
            <a:off x="2552583" y="2620820"/>
            <a:ext cx="566988"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0" name="Shape 8"/>
          <p:cNvSpPr/>
          <p:nvPr/>
        </p:nvSpPr>
        <p:spPr>
          <a:xfrm>
            <a:off x="4767525" y="1144931"/>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11" name="Shape 9"/>
          <p:cNvSpPr/>
          <p:nvPr/>
        </p:nvSpPr>
        <p:spPr>
          <a:xfrm>
            <a:off x="4756823" y="1144931"/>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12" name="Text 10"/>
          <p:cNvSpPr/>
          <p:nvPr/>
        </p:nvSpPr>
        <p:spPr>
          <a:xfrm>
            <a:off x="4659330" y="1093034"/>
            <a:ext cx="590969"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3" name="Shape 11"/>
          <p:cNvSpPr/>
          <p:nvPr/>
        </p:nvSpPr>
        <p:spPr>
          <a:xfrm>
            <a:off x="3299836"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4" name="Shape 12"/>
          <p:cNvSpPr/>
          <p:nvPr/>
        </p:nvSpPr>
        <p:spPr>
          <a:xfrm>
            <a:off x="5656511"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5" name="Text 13"/>
          <p:cNvSpPr/>
          <p:nvPr/>
        </p:nvSpPr>
        <p:spPr>
          <a:xfrm>
            <a:off x="1132554" y="966385"/>
            <a:ext cx="32918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培养科技创新意识</a:t>
            </a:r>
            <a:endParaRPr lang="en-US" sz="1440" dirty="0"/>
          </a:p>
        </p:txBody>
      </p:sp>
      <p:sp>
        <p:nvSpPr>
          <p:cNvPr id="16" name="Text 14"/>
          <p:cNvSpPr/>
          <p:nvPr/>
        </p:nvSpPr>
        <p:spPr>
          <a:xfrm>
            <a:off x="1132554" y="1313239"/>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在信息技术迅猛发展的今天，树立科技创新意识和责任感至关重要。通过关注行业动态、参与创新实践，激发对新技术的探索热情，为科技进步贡献力量。</a:t>
            </a:r>
            <a:endParaRPr lang="en-US" sz="1440" dirty="0"/>
          </a:p>
        </p:txBody>
      </p:sp>
      <p:sp>
        <p:nvSpPr>
          <p:cNvPr id="17" name="Text 15"/>
          <p:cNvSpPr/>
          <p:nvPr/>
        </p:nvSpPr>
        <p:spPr>
          <a:xfrm>
            <a:off x="3196290" y="2539757"/>
            <a:ext cx="329176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提升逻辑思维与团队协作能力</a:t>
            </a:r>
            <a:endParaRPr lang="en-US" sz="1440" dirty="0"/>
          </a:p>
        </p:txBody>
      </p:sp>
      <p:sp>
        <p:nvSpPr>
          <p:cNvPr id="18" name="Text 16"/>
          <p:cNvSpPr/>
          <p:nvPr/>
        </p:nvSpPr>
        <p:spPr>
          <a:xfrm>
            <a:off x="3196215" y="2886683"/>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Web开发不仅要求个人具备扎实的技术基础，还需要良好的逻辑思维和团队合作精神。通过项目实践，锻炼分析问题、解决问题的能力，并学会在团队中有效沟通与协作。</a:t>
            </a:r>
            <a:endParaRPr lang="en-US" sz="1440" dirty="0"/>
          </a:p>
        </p:txBody>
      </p:sp>
      <p:sp>
        <p:nvSpPr>
          <p:cNvPr id="19" name="Text 17"/>
          <p:cNvSpPr/>
          <p:nvPr/>
        </p:nvSpPr>
        <p:spPr>
          <a:xfrm>
            <a:off x="5314241" y="966385"/>
            <a:ext cx="3292479"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遵守Web开发伦理规范</a:t>
            </a:r>
            <a:endParaRPr lang="en-US" sz="1440" dirty="0"/>
          </a:p>
        </p:txBody>
      </p:sp>
      <p:sp>
        <p:nvSpPr>
          <p:cNvPr id="20" name="Text 18"/>
          <p:cNvSpPr/>
          <p:nvPr/>
        </p:nvSpPr>
        <p:spPr>
          <a:xfrm>
            <a:off x="5314880" y="1313239"/>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作为专业的Web开发者，必须严格遵守行业伦理规范和标准。这包括尊重用户隐私、保护数据安全、遵循版权法律等，以确保开发的产品和服务既合法又道德。</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知识导图</a:t>
            </a:r>
            <a:endParaRPr lang="en-US" sz="1440" dirty="0"/>
          </a:p>
        </p:txBody>
      </p:sp>
      <p:pic>
        <p:nvPicPr>
          <p:cNvPr id="3" name="Image 0" descr="https://sgw-dx.xf-yun.com/api/v1/sparkdesk/_19270024616_Ve30jQ1734582787351-07437192019842256.png?authorization=c2ltcGxlLWp3dCBhaz1zcGFya2Rlc2s4MDAwMDAwMDAwMDE7ZXhwPTMzMTEzODI3ODc7YWxnbz1obWFjLXNoYTI1NjtzaWc9ZGJWelp0QkVIVnE5RkpnNmtIMDYyVm9jMXA4Mk9ZSmw2VmRsZmt1UVFFND0=&amp;x_location=7YfmxI7B7uKO7jlRxIftd60ZeLD="/>
          <p:cNvPicPr>
            <a:picLocks noChangeAspect="1"/>
          </p:cNvPicPr>
          <p:nvPr/>
        </p:nvPicPr>
        <p:blipFill>
          <a:blip r:embed="rId4">
            <a:clrChange>
              <a:clrFrom>
                <a:srgbClr val="DCF2FD"/>
              </a:clrFrom>
              <a:clrTo>
                <a:srgbClr val="DCF2FD">
                  <a:alpha val="0"/>
                </a:srgbClr>
              </a:clrTo>
            </a:clrChange>
          </a:blip>
          <a:stretch>
            <a:fillRect/>
          </a:stretch>
        </p:blipFill>
        <p:spPr>
          <a:xfrm>
            <a:off x="243401" y="1261998"/>
            <a:ext cx="8751235" cy="366861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Web的起源与发展</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1018</Words>
  <Application>Microsoft Office PowerPoint</Application>
  <PresentationFormat>全屏显示(16:9)</PresentationFormat>
  <Paragraphs>213</Paragraphs>
  <Slides>30</Slides>
  <Notes>30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30</vt:i4>
      </vt:variant>
    </vt:vector>
  </HeadingPairs>
  <TitlesOfParts>
    <vt:vector size="35"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3</cp:revision>
  <dcterms:created xsi:type="dcterms:W3CDTF">2024-12-19T04:53:04Z</dcterms:created>
  <dcterms:modified xsi:type="dcterms:W3CDTF">2024-12-19T07:26:50Z</dcterms:modified>
</cp:coreProperties>
</file>