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notesMasterIdLst>
    <p:notesMasterId r:id="rId3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3F7F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image" Target="../media/image-11-2.jpg"/><Relationship Id="rId3" Type="http://schemas.openxmlformats.org/officeDocument/2006/relationships/image" Target="../media/image-11-3.jpg"/><Relationship Id="rId4" Type="http://schemas.openxmlformats.org/officeDocument/2006/relationships/image" Target="../media/image-11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image" Target="../media/image-14-2.jpg"/><Relationship Id="rId3" Type="http://schemas.openxmlformats.org/officeDocument/2006/relationships/image" Target="../media/image-14-3.jpg"/><Relationship Id="rId4" Type="http://schemas.openxmlformats.org/officeDocument/2006/relationships/image" Target="../media/image-14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image" Target="../media/image-15-2.jp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image" Target="../media/image-19-2.jpg"/><Relationship Id="rId3" Type="http://schemas.openxmlformats.org/officeDocument/2006/relationships/image" Target="../media/image-19-3.jpg"/><Relationship Id="rId4" Type="http://schemas.openxmlformats.org/officeDocument/2006/relationships/image" Target="../media/image-19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image" Target="../media/image-22-2.jpg"/><Relationship Id="rId3" Type="http://schemas.openxmlformats.org/officeDocument/2006/relationships/image" Target="../media/image-22-3.jpg"/><Relationship Id="rId4" Type="http://schemas.openxmlformats.org/officeDocument/2006/relationships/image" Target="../media/image-22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image" Target="../media/image-24-2.jpg"/><Relationship Id="rId3" Type="http://schemas.openxmlformats.org/officeDocument/2006/relationships/image" Target="../media/image-24-3.jpg"/><Relationship Id="rId4" Type="http://schemas.openxmlformats.org/officeDocument/2006/relationships/image" Target="../media/image-24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image" Target="../media/image-27-2.jpg"/><Relationship Id="rId3" Type="http://schemas.openxmlformats.org/officeDocument/2006/relationships/image" Target="../media/image-27-3.jpg"/><Relationship Id="rId4" Type="http://schemas.openxmlformats.org/officeDocument/2006/relationships/image" Target="../media/image-27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image" Target="../media/image-28-2.jpg"/><Relationship Id="rId3" Type="http://schemas.openxmlformats.org/officeDocument/2006/relationships/image" Target="../media/image-28-3.jpg"/><Relationship Id="rId4" Type="http://schemas.openxmlformats.org/officeDocument/2006/relationships/image" Target="../media/image-28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image" Target="../media/image-31-2.jp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3-image-1.png"/><Relationship Id="rId2" Type="http://schemas.openxmlformats.org/officeDocument/2006/relationships/image" Target="../media/image-3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4-image-1.png"/><Relationship Id="rId2" Type="http://schemas.openxmlformats.org/officeDocument/2006/relationships/image" Target="../media/image-3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image" Target="../media/image-9-2.jpg"/><Relationship Id="rId3" Type="http://schemas.openxmlformats.org/officeDocument/2006/relationships/image" Target="../media/image-9-3.jpg"/><Relationship Id="rId4" Type="http://schemas.openxmlformats.org/officeDocument/2006/relationships/image" Target="../media/image-9-4.jp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156" y="1754413"/>
            <a:ext cx="7648636" cy="92354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3888" b="1" spc="144" kern="0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搭建Spring MVC框架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63156" y="2677957"/>
            <a:ext cx="6249184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Java Web开发中的关键步骤解析</a:t>
            </a:r>
            <a:endParaRPr lang="en-US" sz="144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配置Spring MVC开发环境</a:t>
            </a:r>
            <a:endParaRPr lang="en-US" sz="144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Maven简介</a:t>
            </a:r>
            <a:endParaRPr lang="en-US" sz="1440" dirty="0"/>
          </a:p>
        </p:txBody>
      </p:sp>
      <p:pic>
        <p:nvPicPr>
          <p:cNvPr id="3" name="Image 0" descr="https://sgw-dx.xf-yun.com/api/v1/sparkdesk/_1735547561455a53f4ae185bd4304ba7bac83255dfe80.jpg?authorization=c2ltcGxlLWp3dCBhaz1zcGFya2Rlc2s4MDAwMDAwMDAwMDE7ZXhwPTMzMTIzNDc1NjE7YWxnbz1obWFjLXNoYTI1NjtzaWc9dE5MSmtqWGtCMFQxZDQ2a3p4ZTBqMDVOS3N6OWJPaC93NjVPN0VRdjFjQT0=&amp;x_location=7YfmxI7B7uKO7jlRxIftd60Zg5D=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Maven的核心功能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Maven的生命周期包括多个阶段，如编译、测试、打包、安装等。每个阶段都有特定的目标，开发者可以通过命令行或集成开发环境来执行这些目标，实现项目的自动化构建。</a:t>
            </a:r>
            <a:endParaRPr lang="en-US" sz="1440" dirty="0"/>
          </a:p>
        </p:txBody>
      </p:sp>
      <p:pic>
        <p:nvPicPr>
          <p:cNvPr id="6" name="Image 1" descr="https://sgw-dx.xf-yun.com/api/v1/sparkdesk/_1735547564314d39b833710974d1386c2f3702c789cc1.jpg?authorization=c2ltcGxlLWp3dCBhaz1zcGFya2Rlc2s4MDAwMDAwMDAwMDE7ZXhwPTMzMTIzNDc1NjQ7YWxnbz1obWFjLXNoYTI1NjtzaWc9K29jdHVucmZaSUY4ZkJRdEJ1dWhSOVUzTjc3ZExEbEpZcmZkZXR6cndmTT0=&amp;x_location=7YfmxI7B7uKO7jlRxIftd60Zg5D=">    </p:cNvPr>
          <p:cNvPicPr>
            <a:picLocks noChangeAspect="1"/>
          </p:cNvPicPr>
          <p:nvPr/>
        </p:nvPicPr>
        <p:blipFill>
          <a:blip r:embed="rId3"/>
          <a:srcRect l="154" r="154" t="0" b="0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Maven的生命周期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使用Maven可以统一Java项目的构建过程，提高开发效率和代码质量。它支持多模块项目管理，能够轻松地处理大型项目的依赖关系，是现代Java开发中不可或缺的工具。</a:t>
            </a:r>
            <a:endParaRPr lang="en-US" sz="1440" dirty="0"/>
          </a:p>
        </p:txBody>
      </p:sp>
      <p:pic>
        <p:nvPicPr>
          <p:cNvPr id="9" name="Image 2" descr="https://sgw-dx.xf-yun.com/api/v1/sparkdesk/_173554756746768f18a0505b14714a5cc67679135b3d6.jpg?authorization=c2ltcGxlLWp3dCBhaz1zcGFya2Rlc2s4MDAwMDAwMDAwMDE7ZXhwPTMzMTIzNDc1Njc7YWxnbz1obWFjLXNoYTI1NjtzaWc9TTh2YXFWejVBVWlCOTVWalk2ZUxDMGprMVNPQjRRMGZuL0NJdElNN3pGaz0=&amp;x_location=7YfmxI7B7uKO7jlRxIftd60Zg5D=">    </p:cNvPr>
          <p:cNvPicPr>
            <a:picLocks noChangeAspect="1"/>
          </p:cNvPicPr>
          <p:nvPr/>
        </p:nvPicPr>
        <p:blipFill>
          <a:blip r:embed="rId4"/>
          <a:srcRect l="154" r="154" t="0" b="0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Maven的优势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Maven是一个项目管理和构建自动化工具，它通过定义项目对象模型（POM）来管理项目的构建、报告和文档。Maven能够自动处理依赖关系，简化了Java项目的构建过程。</a:t>
            </a:r>
            <a:endParaRPr lang="en-US" sz="144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Maven搭建Spring MVC项目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29475" y="979273"/>
            <a:ext cx="8184444" cy="3578175"/>
          </a:xfrm>
          <a:custGeom>
            <a:avLst/>
            <a:gdLst/>
            <a:ahLst/>
            <a:cxnLst/>
            <a:rect l="l" t="t" r="r" b="b"/>
            <a:pathLst>
              <a:path w="8184444" h="3578175">
                <a:moveTo>
                  <a:pt x="0" y="0"/>
                </a:moveTo>
                <a:moveTo>
                  <a:pt x="0" y="0"/>
                </a:moveTo>
                <a:lnTo>
                  <a:pt x="8184444" y="0"/>
                </a:lnTo>
                <a:lnTo>
                  <a:pt x="8184444" y="3578175"/>
                </a:lnTo>
                <a:lnTo>
                  <a:pt x="0" y="3578175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057755" y="1192668"/>
            <a:ext cx="2191977" cy="3217037"/>
          </a:xfrm>
          <a:custGeom>
            <a:avLst/>
            <a:gdLst/>
            <a:ahLst/>
            <a:cxnLst/>
            <a:rect l="l" t="t" r="r" b="b"/>
            <a:pathLst>
              <a:path w="2191977" h="3217037">
                <a:moveTo>
                  <a:pt x="204724" y="0"/>
                </a:moveTo>
                <a:moveTo>
                  <a:pt x="204724" y="0"/>
                </a:moveTo>
                <a:lnTo>
                  <a:pt x="1987252" y="0"/>
                </a:lnTo>
                <a:quadBezTo>
                  <a:pt x="2191977" y="0"/>
                  <a:pt x="2191977" y="220827"/>
                </a:quadBezTo>
                <a:lnTo>
                  <a:pt x="2191977" y="2996210"/>
                </a:lnTo>
                <a:quadBezTo>
                  <a:pt x="2191977" y="3217037"/>
                  <a:pt x="1987252" y="3217037"/>
                </a:quadBezTo>
                <a:lnTo>
                  <a:pt x="204724" y="3217037"/>
                </a:lnTo>
                <a:quadBezTo>
                  <a:pt x="0" y="3217037"/>
                  <a:pt x="0" y="2996210"/>
                </a:quadBezTo>
                <a:lnTo>
                  <a:pt x="0" y="220827"/>
                </a:lnTo>
                <a:quadBezTo>
                  <a:pt x="0" y="0"/>
                  <a:pt x="204724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 w="9525">
            <a:solidFill>
              <a:srgbClr val="005CC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 rot="5400000">
            <a:off x="738465" y="1471944"/>
            <a:ext cx="423666" cy="220184"/>
          </a:xfrm>
          <a:custGeom>
            <a:avLst/>
            <a:gdLst/>
            <a:ahLst/>
            <a:cxnLst/>
            <a:rect l="l" t="t" r="r" b="b"/>
            <a:pathLst>
              <a:path w="423666" h="220184">
                <a:moveTo>
                  <a:pt x="110092" y="0"/>
                </a:moveTo>
                <a:moveTo>
                  <a:pt x="110092" y="0"/>
                </a:moveTo>
                <a:lnTo>
                  <a:pt x="313574" y="0"/>
                </a:lnTo>
                <a:quadBezTo>
                  <a:pt x="423666" y="0"/>
                  <a:pt x="423666" y="110092"/>
                </a:quadBezTo>
                <a:lnTo>
                  <a:pt x="423666" y="110092"/>
                </a:lnTo>
                <a:quadBezTo>
                  <a:pt x="423666" y="220184"/>
                  <a:pt x="313574" y="220184"/>
                </a:quadBezTo>
                <a:lnTo>
                  <a:pt x="110092" y="220184"/>
                </a:lnTo>
                <a:quadBezTo>
                  <a:pt x="0" y="220184"/>
                  <a:pt x="0" y="110092"/>
                </a:quadBezTo>
                <a:lnTo>
                  <a:pt x="0" y="110092"/>
                </a:lnTo>
                <a:quadBezTo>
                  <a:pt x="0" y="0"/>
                  <a:pt x="110092" y="0"/>
                </a:quadBezTo>
                <a:close/>
              </a:path>
            </a:pathLst>
          </a:custGeom>
          <a:solidFill>
            <a:srgbClr val="004DB6"/>
          </a:solidFill>
          <a:ln/>
        </p:spPr>
      </p:sp>
      <p:sp>
        <p:nvSpPr>
          <p:cNvPr id="6" name="Shape 4"/>
          <p:cNvSpPr/>
          <p:nvPr/>
        </p:nvSpPr>
        <p:spPr>
          <a:xfrm>
            <a:off x="841314" y="1305932"/>
            <a:ext cx="1095138" cy="367710"/>
          </a:xfrm>
          <a:custGeom>
            <a:avLst/>
            <a:gdLst/>
            <a:ahLst/>
            <a:cxnLst/>
            <a:rect l="l" t="t" r="r" b="b"/>
            <a:pathLst>
              <a:path w="1095138" h="367710">
                <a:moveTo>
                  <a:pt x="183855" y="0"/>
                </a:moveTo>
                <a:moveTo>
                  <a:pt x="183855" y="0"/>
                </a:moveTo>
                <a:lnTo>
                  <a:pt x="911282" y="0"/>
                </a:lnTo>
                <a:quadBezTo>
                  <a:pt x="1095138" y="0"/>
                  <a:pt x="1095138" y="183855"/>
                </a:quadBezTo>
                <a:lnTo>
                  <a:pt x="1095138" y="183855"/>
                </a:lnTo>
                <a:quadBezTo>
                  <a:pt x="1095138" y="367710"/>
                  <a:pt x="911282" y="367710"/>
                </a:quadBezTo>
                <a:lnTo>
                  <a:pt x="183855" y="367710"/>
                </a:lnTo>
                <a:quadBezTo>
                  <a:pt x="0" y="367710"/>
                  <a:pt x="0" y="183855"/>
                </a:quadBezTo>
                <a:lnTo>
                  <a:pt x="0" y="183855"/>
                </a:lnTo>
                <a:quadBezTo>
                  <a:pt x="0" y="0"/>
                  <a:pt x="183855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7" name="Text 5"/>
          <p:cNvSpPr/>
          <p:nvPr/>
        </p:nvSpPr>
        <p:spPr>
          <a:xfrm>
            <a:off x="841314" y="1192607"/>
            <a:ext cx="1095138" cy="5943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057755" y="1673642"/>
            <a:ext cx="219456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安装Maven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1057755" y="2255641"/>
            <a:ext cx="2191977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Maven是Java项目管理和构建工具，通过其强大的依赖管理和项目生命周期管理功能，可以简化Spring MVC项目的搭建过程，提高开发效率。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6111817" y="1192668"/>
            <a:ext cx="2191977" cy="3217037"/>
          </a:xfrm>
          <a:custGeom>
            <a:avLst/>
            <a:gdLst/>
            <a:ahLst/>
            <a:cxnLst/>
            <a:rect l="l" t="t" r="r" b="b"/>
            <a:pathLst>
              <a:path w="2191977" h="3217037">
                <a:moveTo>
                  <a:pt x="204724" y="0"/>
                </a:moveTo>
                <a:moveTo>
                  <a:pt x="204724" y="0"/>
                </a:moveTo>
                <a:lnTo>
                  <a:pt x="1987252" y="0"/>
                </a:lnTo>
                <a:quadBezTo>
                  <a:pt x="2191977" y="0"/>
                  <a:pt x="2191977" y="220827"/>
                </a:quadBezTo>
                <a:lnTo>
                  <a:pt x="2191977" y="2996210"/>
                </a:lnTo>
                <a:quadBezTo>
                  <a:pt x="2191977" y="3217037"/>
                  <a:pt x="1987252" y="3217037"/>
                </a:quadBezTo>
                <a:lnTo>
                  <a:pt x="204724" y="3217037"/>
                </a:lnTo>
                <a:quadBezTo>
                  <a:pt x="0" y="3217037"/>
                  <a:pt x="0" y="2996210"/>
                </a:quadBezTo>
                <a:lnTo>
                  <a:pt x="0" y="220827"/>
                </a:lnTo>
                <a:quadBezTo>
                  <a:pt x="0" y="0"/>
                  <a:pt x="204724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 w="9525">
            <a:solidFill>
              <a:srgbClr val="005CC5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 rot="5400000">
            <a:off x="5792528" y="1471992"/>
            <a:ext cx="423666" cy="220184"/>
          </a:xfrm>
          <a:custGeom>
            <a:avLst/>
            <a:gdLst/>
            <a:ahLst/>
            <a:cxnLst/>
            <a:rect l="l" t="t" r="r" b="b"/>
            <a:pathLst>
              <a:path w="423666" h="220184">
                <a:moveTo>
                  <a:pt x="110092" y="0"/>
                </a:moveTo>
                <a:moveTo>
                  <a:pt x="110092" y="0"/>
                </a:moveTo>
                <a:lnTo>
                  <a:pt x="313574" y="0"/>
                </a:lnTo>
                <a:quadBezTo>
                  <a:pt x="423666" y="0"/>
                  <a:pt x="423666" y="110092"/>
                </a:quadBezTo>
                <a:lnTo>
                  <a:pt x="423666" y="110092"/>
                </a:lnTo>
                <a:quadBezTo>
                  <a:pt x="423666" y="220184"/>
                  <a:pt x="313574" y="220184"/>
                </a:quadBezTo>
                <a:lnTo>
                  <a:pt x="110092" y="220184"/>
                </a:lnTo>
                <a:quadBezTo>
                  <a:pt x="0" y="220184"/>
                  <a:pt x="0" y="110092"/>
                </a:quadBezTo>
                <a:lnTo>
                  <a:pt x="0" y="110092"/>
                </a:lnTo>
                <a:quadBezTo>
                  <a:pt x="0" y="0"/>
                  <a:pt x="110092" y="0"/>
                </a:quadBezTo>
                <a:close/>
              </a:path>
            </a:pathLst>
          </a:custGeom>
          <a:solidFill>
            <a:srgbClr val="004DB6"/>
          </a:solidFill>
          <a:ln/>
        </p:spPr>
      </p:sp>
      <p:sp>
        <p:nvSpPr>
          <p:cNvPr id="12" name="Shape 10"/>
          <p:cNvSpPr/>
          <p:nvPr/>
        </p:nvSpPr>
        <p:spPr>
          <a:xfrm>
            <a:off x="5895376" y="1305980"/>
            <a:ext cx="1095138" cy="367710"/>
          </a:xfrm>
          <a:custGeom>
            <a:avLst/>
            <a:gdLst/>
            <a:ahLst/>
            <a:cxnLst/>
            <a:rect l="l" t="t" r="r" b="b"/>
            <a:pathLst>
              <a:path w="1095138" h="367710">
                <a:moveTo>
                  <a:pt x="183855" y="0"/>
                </a:moveTo>
                <a:moveTo>
                  <a:pt x="183855" y="0"/>
                </a:moveTo>
                <a:lnTo>
                  <a:pt x="911282" y="0"/>
                </a:lnTo>
                <a:quadBezTo>
                  <a:pt x="1095138" y="0"/>
                  <a:pt x="1095138" y="183855"/>
                </a:quadBezTo>
                <a:lnTo>
                  <a:pt x="1095138" y="183855"/>
                </a:lnTo>
                <a:quadBezTo>
                  <a:pt x="1095138" y="367710"/>
                  <a:pt x="911282" y="367710"/>
                </a:quadBezTo>
                <a:lnTo>
                  <a:pt x="183855" y="367710"/>
                </a:lnTo>
                <a:quadBezTo>
                  <a:pt x="0" y="367710"/>
                  <a:pt x="0" y="183855"/>
                </a:quadBezTo>
                <a:lnTo>
                  <a:pt x="0" y="183855"/>
                </a:lnTo>
                <a:quadBezTo>
                  <a:pt x="0" y="0"/>
                  <a:pt x="183855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5895376" y="1192655"/>
            <a:ext cx="1095138" cy="5943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6111817" y="1673642"/>
            <a:ext cx="219456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配置pom.xml文件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6111817" y="2255641"/>
            <a:ext cx="2191977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pom.xml是Maven项目的配置文件，通过在其中添加Spring MVC相关的依赖项，可以自动下载和管理这些依赖，确保项目能够正常运行。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3584744" y="1192495"/>
            <a:ext cx="2191817" cy="3217382"/>
          </a:xfrm>
          <a:custGeom>
            <a:avLst/>
            <a:gdLst/>
            <a:ahLst/>
            <a:cxnLst/>
            <a:rect l="l" t="t" r="r" b="b"/>
            <a:pathLst>
              <a:path w="2191817" h="3217382">
                <a:moveTo>
                  <a:pt x="204709" y="0"/>
                </a:moveTo>
                <a:moveTo>
                  <a:pt x="204709" y="0"/>
                </a:moveTo>
                <a:lnTo>
                  <a:pt x="1987108" y="0"/>
                </a:lnTo>
                <a:quadBezTo>
                  <a:pt x="2191817" y="0"/>
                  <a:pt x="2191817" y="220811"/>
                </a:quadBezTo>
                <a:lnTo>
                  <a:pt x="2191817" y="2996571"/>
                </a:lnTo>
                <a:quadBezTo>
                  <a:pt x="2191817" y="3217382"/>
                  <a:pt x="1987108" y="3217382"/>
                </a:quadBezTo>
                <a:lnTo>
                  <a:pt x="204709" y="3217382"/>
                </a:lnTo>
                <a:quadBezTo>
                  <a:pt x="0" y="3217382"/>
                  <a:pt x="0" y="2996571"/>
                </a:quadBezTo>
                <a:lnTo>
                  <a:pt x="0" y="220811"/>
                </a:lnTo>
                <a:quadBezTo>
                  <a:pt x="0" y="0"/>
                  <a:pt x="204709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 w="9525">
            <a:solidFill>
              <a:srgbClr val="005CC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584744" y="1673642"/>
            <a:ext cx="219456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创建Spring MVC项目结构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584744" y="2255641"/>
            <a:ext cx="2191817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使用Maven的archetype插件可以快速生成标准的Spring MVC项目结构，包括webapp目录、src/main/java和src/main/resources等基本目录。</a:t>
            </a:r>
            <a:endParaRPr lang="en-US" sz="1440" dirty="0"/>
          </a:p>
        </p:txBody>
      </p:sp>
      <p:sp>
        <p:nvSpPr>
          <p:cNvPr id="19" name="Shape 17"/>
          <p:cNvSpPr/>
          <p:nvPr/>
        </p:nvSpPr>
        <p:spPr>
          <a:xfrm rot="5400000">
            <a:off x="3265497" y="1471944"/>
            <a:ext cx="423666" cy="220184"/>
          </a:xfrm>
          <a:custGeom>
            <a:avLst/>
            <a:gdLst/>
            <a:ahLst/>
            <a:cxnLst/>
            <a:rect l="l" t="t" r="r" b="b"/>
            <a:pathLst>
              <a:path w="423666" h="220184">
                <a:moveTo>
                  <a:pt x="110092" y="0"/>
                </a:moveTo>
                <a:moveTo>
                  <a:pt x="110092" y="0"/>
                </a:moveTo>
                <a:lnTo>
                  <a:pt x="313574" y="0"/>
                </a:lnTo>
                <a:quadBezTo>
                  <a:pt x="423666" y="0"/>
                  <a:pt x="423666" y="110092"/>
                </a:quadBezTo>
                <a:lnTo>
                  <a:pt x="423666" y="110092"/>
                </a:lnTo>
                <a:quadBezTo>
                  <a:pt x="423666" y="220184"/>
                  <a:pt x="313574" y="220184"/>
                </a:quadBezTo>
                <a:lnTo>
                  <a:pt x="110092" y="220184"/>
                </a:lnTo>
                <a:quadBezTo>
                  <a:pt x="0" y="220184"/>
                  <a:pt x="0" y="110092"/>
                </a:quadBezTo>
                <a:lnTo>
                  <a:pt x="0" y="110092"/>
                </a:lnTo>
                <a:quadBezTo>
                  <a:pt x="0" y="0"/>
                  <a:pt x="110092" y="0"/>
                </a:quadBezTo>
                <a:close/>
              </a:path>
            </a:pathLst>
          </a:custGeom>
          <a:solidFill>
            <a:srgbClr val="4287F0"/>
          </a:solidFill>
          <a:ln/>
        </p:spPr>
      </p:sp>
      <p:sp>
        <p:nvSpPr>
          <p:cNvPr id="20" name="Shape 18"/>
          <p:cNvSpPr/>
          <p:nvPr/>
        </p:nvSpPr>
        <p:spPr>
          <a:xfrm>
            <a:off x="3368345" y="1305932"/>
            <a:ext cx="1095138" cy="367710"/>
          </a:xfrm>
          <a:custGeom>
            <a:avLst/>
            <a:gdLst/>
            <a:ahLst/>
            <a:cxnLst/>
            <a:rect l="l" t="t" r="r" b="b"/>
            <a:pathLst>
              <a:path w="1095138" h="367710">
                <a:moveTo>
                  <a:pt x="183855" y="0"/>
                </a:moveTo>
                <a:moveTo>
                  <a:pt x="183855" y="0"/>
                </a:moveTo>
                <a:lnTo>
                  <a:pt x="911282" y="0"/>
                </a:lnTo>
                <a:quadBezTo>
                  <a:pt x="1095138" y="0"/>
                  <a:pt x="1095138" y="183855"/>
                </a:quadBezTo>
                <a:lnTo>
                  <a:pt x="1095138" y="183855"/>
                </a:lnTo>
                <a:quadBezTo>
                  <a:pt x="1095138" y="367710"/>
                  <a:pt x="911282" y="367710"/>
                </a:quadBezTo>
                <a:lnTo>
                  <a:pt x="183855" y="367710"/>
                </a:lnTo>
                <a:quadBezTo>
                  <a:pt x="0" y="367710"/>
                  <a:pt x="0" y="183855"/>
                </a:quadBezTo>
                <a:lnTo>
                  <a:pt x="0" y="183855"/>
                </a:lnTo>
                <a:quadBezTo>
                  <a:pt x="0" y="0"/>
                  <a:pt x="183855" y="0"/>
                </a:quadBez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21" name="Text 19"/>
          <p:cNvSpPr/>
          <p:nvPr/>
        </p:nvSpPr>
        <p:spPr>
          <a:xfrm>
            <a:off x="3368345" y="1192607"/>
            <a:ext cx="1095138" cy="5943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配置处理器和适配器</a:t>
            </a:r>
            <a:endParaRPr lang="en-US" sz="144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非注解的处理器</a:t>
            </a:r>
            <a:endParaRPr lang="en-US" sz="1440" dirty="0"/>
          </a:p>
        </p:txBody>
      </p:sp>
      <p:pic>
        <p:nvPicPr>
          <p:cNvPr id="3" name="Image 0" descr="https://sgw-dx.xf-yun.com/api/v1/sparkdesk/_1735547569612879541e824be49089e47f990d8f4f5d2.jpg?authorization=c2ltcGxlLWp3dCBhaz1zcGFya2Rlc2s4MDAwMDAwMDAwMDE7ZXhwPTMzMTIzNDc1Njk7YWxnbz1obWFjLXNoYTI1NjtzaWc9aTVxb0NrcTFWWnhlL1J5WldITGY1UVhLWXNNeElhODZYVWl4b3JOd0NDTT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非注解处理器概述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非注解处理器是Spring MVC框架中处理HTTP请求的核心组件，它不依赖于任何注解来配置，通过实现HandlerMapping接口定义请求到控制器的映射逻辑。</a:t>
            </a:r>
            <a:endParaRPr lang="en-US" sz="1440" dirty="0"/>
          </a:p>
        </p:txBody>
      </p:sp>
      <p:pic>
        <p:nvPicPr>
          <p:cNvPr id="6" name="Image 1" descr="https://sgw-dx.xf-yun.com/api/v1/sparkdesk/_1735547572287266b8805e62d4901a94c2c92f9edaae7.jpg?authorization=c2ltcGxlLWp3dCBhaz1zcGFya2Rlc2s4MDAwMDAwMDAwMDE7ZXhwPTMzMTIzNDc1NzI7YWxnbz1obWFjLXNoYTI1NjtzaWc9QnpxSGE0eFRpTGQvUURlczlyL1RLVS9DY29yNmJuRXZWbTVUWS9DckNoTT0=&amp;x_location=7YfmxI7B7uKO7jlRxIftd60Zg5D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非注解处理器工作原理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非注解处理器通过解析XML配置文件或编程方式，将请求URL与具体的Controller类和方法进行绑定，当接收到HTTP请求时，根据配置找到对应的处理方法执行。</a:t>
            </a:r>
            <a:endParaRPr lang="en-US" sz="1440" dirty="0"/>
          </a:p>
        </p:txBody>
      </p:sp>
      <p:pic>
        <p:nvPicPr>
          <p:cNvPr id="9" name="Image 2" descr="https://sgw-dx.xf-yun.com/api/v1/sparkdesk/_17355479922671694ddb24c9f4b579051b6a3ff81b782.jpg?authorization=c2ltcGxlLWp3dCBhaz1zcGFya2Rlc2s4MDAwMDAwMDAwMDE7ZXhwPTMzMTIzNDc5OTI7YWxnbz1obWFjLXNoYTI1NjtzaWc9eW5yazAwRDg1OC9FK1JxNEFJdEVzTnJzRXgwZEpjUm95TzRYTXRuVTJQWT0=&amp;x_location=7YfmxI7B7uKO7jlRxIftd60Zg5D=">    </p:cNvPr>
          <p:cNvPicPr>
            <a:picLocks noChangeAspect="1"/>
          </p:cNvPicPr>
          <p:nvPr/>
        </p:nvPicPr>
        <p:blipFill>
          <a:blip r:embed="rId4"/>
          <a:srcRect l="0" r="0" t="62" b="62"/>
          <a:stretch/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非注解处理器的优势与局限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非注解处理器允许开发者在不修改代码的情况下，通过外部配置灵活地调整请求处理逻辑，但同时也增加了额外的配置复杂性和维护成本。</a:t>
            </a:r>
            <a:endParaRPr lang="en-US" sz="144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非注解的适配器</a:t>
            </a:r>
            <a:endParaRPr lang="en-US" sz="1440" dirty="0"/>
          </a:p>
        </p:txBody>
      </p:sp>
      <p:pic>
        <p:nvPicPr>
          <p:cNvPr id="3" name="Image 0" descr="https://sgw-dx.xf-yun.com/api/v1/sparkdesk/_173554757091052c7d26aa5444de192496a24477ac0ba.jpg?authorization=c2ltcGxlLWp3dCBhaz1zcGFya2Rlc2s4MDAwMDAwMDAwMDE7ZXhwPTMzMTIzNDc1NzA7YWxnbz1obWFjLXNoYTI1NjtzaWc9a1R0aDBzS1BrZWU4NXZsYmFUUWl3SnFVOUVCbk9xU3N5S2lxOHRERzVDQT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非注解的适配器是一种通过XML配置文件定义的方式来实现Spring MVC框架中的请求处理机制，不依赖于Java代码中的注解，提供了一种灵活且可读性高的配置方式。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配置非注解的适配器首先需要在Spring的配置文件中引入相关组件，然后定义处理器映射和视图解析器等元素，最后注册适配器，确保请求能够被正确处理并返回响应。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非注解的适配器的优点在于其直观性和灵活性，适合复杂的项目配置需求；缺点是相对于注解驱动的方式，其配置过程较为繁琐，增加了项目的复杂度和维护难度。</a:t>
            </a:r>
            <a:endParaRPr lang="en-US" sz="144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注解的处理器和适配器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86148" y="1536231"/>
            <a:ext cx="2212848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29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注解处理器的定义与作用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86148" y="1920279"/>
            <a:ext cx="2212848" cy="21031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注解处理器是Java编程中用于处理注解的工具，它可以在编译时读取、修改或删除注解，从而影响程序的编译过程。通过使用注解处理器，开发者可以自定义注解的行为，增强代码的灵活性和可维护性。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886489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813116" y="1076047"/>
            <a:ext cx="554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3502092" y="1527087"/>
            <a:ext cx="2212848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29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适配器模式的应用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3502092" y="1920279"/>
            <a:ext cx="2212848" cy="2377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适配器模式是一种结构型设计模式，它允许接口不兼容的对象能够相互合作。在Spring MVC框架中，适配器模式常用于将不同格式的数据转换为统一的格式，以便系统能够统一处理，提高系统的兼容性和扩展性。</a:t>
            </a:r>
            <a:endParaRPr lang="en-US" sz="1440" dirty="0"/>
          </a:p>
        </p:txBody>
      </p:sp>
      <p:sp>
        <p:nvSpPr>
          <p:cNvPr id="9" name="Shape 7"/>
          <p:cNvSpPr/>
          <p:nvPr/>
        </p:nvSpPr>
        <p:spPr>
          <a:xfrm>
            <a:off x="3502092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47228" y="1076047"/>
            <a:ext cx="51755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6118036" y="1527087"/>
            <a:ext cx="2212848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29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MVC中的注解配置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6118036" y="1920279"/>
            <a:ext cx="2212848" cy="21031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MVC框架支持通过注解来配置控制器、请求映射和其他组件。这种方式简化了配置文件的使用，使得开发者可以更加专注于业务逻辑的实现，同时也提高了代码的清晰度和可读性。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6118036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090604" y="1076047"/>
            <a:ext cx="47988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配置前端控制器和视图解析器</a:t>
            </a:r>
            <a:endParaRPr lang="en-US" sz="144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前端控制器和视图解析器的简介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823230" y="1037926"/>
            <a:ext cx="7497539" cy="1021473"/>
          </a:xfrm>
          <a:custGeom>
            <a:avLst/>
            <a:gdLst/>
            <a:ahLst/>
            <a:cxnLst/>
            <a:rect l="l" t="t" r="r" b="b"/>
            <a:pathLst>
              <a:path w="7497539" h="1021473">
                <a:moveTo>
                  <a:pt x="127684" y="0"/>
                </a:moveTo>
                <a:moveTo>
                  <a:pt x="127684" y="0"/>
                </a:moveTo>
                <a:lnTo>
                  <a:pt x="7369855" y="0"/>
                </a:lnTo>
                <a:quadBezTo>
                  <a:pt x="7497539" y="0"/>
                  <a:pt x="7497539" y="127684"/>
                </a:quadBezTo>
                <a:lnTo>
                  <a:pt x="7497539" y="893789"/>
                </a:lnTo>
                <a:quadBezTo>
                  <a:pt x="7497539" y="1021473"/>
                  <a:pt x="7369855" y="1021473"/>
                </a:quadBezTo>
                <a:lnTo>
                  <a:pt x="127684" y="1021473"/>
                </a:lnTo>
                <a:quadBezTo>
                  <a:pt x="0" y="1021473"/>
                  <a:pt x="0" y="893789"/>
                </a:quadBezTo>
                <a:lnTo>
                  <a:pt x="0" y="127684"/>
                </a:lnTo>
                <a:quadBezTo>
                  <a:pt x="0" y="0"/>
                  <a:pt x="127684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823230" y="3201735"/>
            <a:ext cx="7497539" cy="914400"/>
          </a:xfrm>
          <a:custGeom>
            <a:avLst/>
            <a:gdLst/>
            <a:ahLst/>
            <a:cxnLst/>
            <a:rect l="l" t="t" r="r" b="b"/>
            <a:pathLst>
              <a:path w="7497539" h="914400">
                <a:moveTo>
                  <a:pt x="114300" y="0"/>
                </a:moveTo>
                <a:moveTo>
                  <a:pt x="114300" y="0"/>
                </a:moveTo>
                <a:lnTo>
                  <a:pt x="7383239" y="0"/>
                </a:lnTo>
                <a:quadBezTo>
                  <a:pt x="7497539" y="0"/>
                  <a:pt x="7497539" y="114300"/>
                </a:quadBezTo>
                <a:lnTo>
                  <a:pt x="7497539" y="800100"/>
                </a:lnTo>
                <a:quadBezTo>
                  <a:pt x="7497539" y="914400"/>
                  <a:pt x="7383239" y="914400"/>
                </a:quadBezTo>
                <a:lnTo>
                  <a:pt x="114300" y="914400"/>
                </a:lnTo>
                <a:quadBezTo>
                  <a:pt x="0" y="914400"/>
                  <a:pt x="0" y="800100"/>
                </a:quadBezTo>
                <a:lnTo>
                  <a:pt x="0" y="114300"/>
                </a:lnTo>
                <a:quadBezTo>
                  <a:pt x="0" y="0"/>
                  <a:pt x="114300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 rot="-8100000">
            <a:off x="8148204" y="3558047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823230" y="2186751"/>
            <a:ext cx="7497539" cy="914400"/>
          </a:xfrm>
          <a:custGeom>
            <a:avLst/>
            <a:gdLst/>
            <a:ahLst/>
            <a:cxnLst/>
            <a:rect l="l" t="t" r="r" b="b"/>
            <a:pathLst>
              <a:path w="7497539" h="914400">
                <a:moveTo>
                  <a:pt x="114300" y="0"/>
                </a:moveTo>
                <a:moveTo>
                  <a:pt x="114300" y="0"/>
                </a:moveTo>
                <a:lnTo>
                  <a:pt x="7383239" y="0"/>
                </a:lnTo>
                <a:quadBezTo>
                  <a:pt x="7497539" y="0"/>
                  <a:pt x="7497539" y="114300"/>
                </a:quadBezTo>
                <a:lnTo>
                  <a:pt x="7497539" y="800100"/>
                </a:lnTo>
                <a:quadBezTo>
                  <a:pt x="7497539" y="914400"/>
                  <a:pt x="7383239" y="914400"/>
                </a:quadBezTo>
                <a:lnTo>
                  <a:pt x="114300" y="914400"/>
                </a:lnTo>
                <a:quadBezTo>
                  <a:pt x="0" y="914400"/>
                  <a:pt x="0" y="800100"/>
                </a:quadBezTo>
                <a:lnTo>
                  <a:pt x="0" y="114300"/>
                </a:lnTo>
                <a:quadBezTo>
                  <a:pt x="0" y="0"/>
                  <a:pt x="114300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 rot="-8100000">
            <a:off x="8148223" y="2543063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 rot="-8100000">
            <a:off x="8148185" y="1394239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1091771" y="1099566"/>
            <a:ext cx="6827937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前端控制器是Spring MVC框架的核心组件，负责接收所有进入应用的HTTP请求，并将这些请求分发给相应的处理器。它充当了用户请求和后端处理逻辑之间的桥梁，实现了请求的统一拦截和分发。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834307" y="2409000"/>
            <a:ext cx="2531059" cy="59318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1091771" y="2248391"/>
            <a:ext cx="6827937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视图解析器在Spring MVC中扮演着重要角色，它根据处理器返回的视图名解析出实际的视图对象。通过配置视图解析器，开发者可以灵活地定义视图的解析规则，从而简化视图层的开发和维护工作。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834307" y="3434022"/>
            <a:ext cx="2530145" cy="57310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indent="0" marL="0">
              <a:lnSpc>
                <a:spcPct val="100000"/>
              </a:lnSpc>
              <a:buNone/>
            </a:pP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1091771" y="3263375"/>
            <a:ext cx="6827937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前端控制器和视图解析器在Spring MVC框架中紧密协作，共同完成了从请求到响应的整个处理流程。前端控制器负责请求的分发，而视图解析器则负责将处理结果呈现给用户。这种分工合作的方式提高了应用的可扩展性和可维护性。</a:t>
            </a:r>
            <a:endParaRPr lang="en-US" sz="144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前端控制器的分析</a:t>
            </a:r>
            <a:endParaRPr lang="en-US" sz="1440" dirty="0"/>
          </a:p>
        </p:txBody>
      </p:sp>
      <p:pic>
        <p:nvPicPr>
          <p:cNvPr id="3" name="Image 0" descr="https://sgw-dx.xf-yun.com/api/v1/sparkdesk/_17355475798573e013151c2e44219abc0292cba14fcb2.jpg?authorization=c2ltcGxlLWp3dCBhaz1zcGFya2Rlc2s4MDAwMDAwMDAwMDE7ZXhwPTMzMTIzNDc1Nzk7YWxnbz1obWFjLXNoYTI1NjtzaWc9c3Y1ekduNmgwR1lRVDNkTmE0R2hMQ1cwNjczSUFDS3JLWG5rQVFDZHp1QT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前端控制器的定义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MVC框架中，前端控制器是核心组件之一，它负责接收所有来自客户端的请求，并将这些请求转发给相应的处理器（Handler）进行处理。</a:t>
            </a:r>
            <a:endParaRPr lang="en-US" sz="1440" dirty="0"/>
          </a:p>
        </p:txBody>
      </p:sp>
      <p:pic>
        <p:nvPicPr>
          <p:cNvPr id="6" name="Image 1" descr="https://sgw-dx.xf-yun.com/api/v1/sparkdesk/_1735547583007d04cf6b66b8c46e48ae2007e25bf1fb6.jpg?authorization=c2ltcGxlLWp3dCBhaz1zcGFya2Rlc2s4MDAwMDAwMDAwMDE7ZXhwPTMzMTIzNDc1ODM7YWxnbz1obWFjLXNoYTI1NjtzaWc9em1CKzMwd2JpeDl6TUtxRTJrd0RjZjFHTWxZTDZOcFlhTUZsTUZjelU4Zz0=&amp;x_location=7YfmxI7B7uKO7jlRxIftd60Zg5D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前端控制器的作用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前端控制器的主要作用是将用户请求与具体的业务逻辑解耦，通过统一的入口点管理所有的请求和响应，提高了应用程序的可维护性和扩展性。</a:t>
            </a:r>
            <a:endParaRPr lang="en-US" sz="1440" dirty="0"/>
          </a:p>
        </p:txBody>
      </p:sp>
      <p:pic>
        <p:nvPicPr>
          <p:cNvPr id="9" name="Image 2" descr="https://sgw-dx.xf-yun.com/api/v1/sparkdesk/_1735547586214da306e819b444728aab40517a3c47ce7.jpg?authorization=c2ltcGxlLWp3dCBhaz1zcGFya2Rlc2s4MDAwMDAwMDAwMDE7ZXhwPTMzMTIzNDc1ODY7YWxnbz1obWFjLXNoYTI1NjtzaWc9L3l2ejljN1Q1RnRvY3lSWXpyRmRYY3VYd3V6Uy96RHpNTXBSbWRFNXliRT0=&amp;x_location=7YfmxI7B7uKO7jlRxIftd60Zg5D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配置前端控制器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MVC中配置前端控制器通常涉及定义一个DispatcherServlet，它是MVC模式中的中心枢纽，负责协调模型、视图和控制器之间的交互。</a:t>
            </a:r>
            <a:endParaRPr lang="en-US" sz="144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2768" y="464456"/>
            <a:ext cx="3210076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672768" y="725072"/>
            <a:ext cx="940532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502831" y="15023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949473" y="14565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317597" y="1502312"/>
            <a:ext cx="323685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764239" y="14565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502983" y="21308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MVC概述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949625" y="20850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5317475" y="21308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配置Spring MVC开发环境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4764118" y="20850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1502911" y="2759307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配置处理器和适配器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949553" y="2713587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317475" y="2759307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配置前端控制器和视图解析器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4764118" y="2713587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502720" y="3387805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请求映射和参数绑定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949362" y="334208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5317475" y="3387805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配置拦截器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4764118" y="334208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1490676" y="414669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MVC与RESTful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937318" y="410097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  <p:sp>
        <p:nvSpPr>
          <p:cNvPr id="22" name="Text 20"/>
          <p:cNvSpPr/>
          <p:nvPr/>
        </p:nvSpPr>
        <p:spPr>
          <a:xfrm>
            <a:off x="5305442" y="4146690"/>
            <a:ext cx="323685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23" name="Text 21"/>
          <p:cNvSpPr/>
          <p:nvPr/>
        </p:nvSpPr>
        <p:spPr>
          <a:xfrm>
            <a:off x="4752084" y="410097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视图解析器的分析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86148" y="1536231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视图解析器的作用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86148" y="1920279"/>
            <a:ext cx="2212848" cy="18288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视图解析器在Spring MVC中扮演着至关重要的角色，它负责将控制器返回的逻辑视图名称解析为实际的视图资源，如JSP、HTML等，从而实现视图与模型数据的分离和渲染。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886489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813116" y="1076047"/>
            <a:ext cx="554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3502092" y="1527087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视图解析器的工作原理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3502092" y="1920279"/>
            <a:ext cx="2212848" cy="21031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当控制器方法执行完毕后，会返回一个逻辑视图名称给DispatcherServlet。随后，视图解析器根据这个逻辑视图名称查找并生成相应的视图对象，最终由视图对象完成数据的渲染和展示。</a:t>
            </a:r>
            <a:endParaRPr lang="en-US" sz="1440" dirty="0"/>
          </a:p>
        </p:txBody>
      </p:sp>
      <p:sp>
        <p:nvSpPr>
          <p:cNvPr id="9" name="Shape 7"/>
          <p:cNvSpPr/>
          <p:nvPr/>
        </p:nvSpPr>
        <p:spPr>
          <a:xfrm>
            <a:off x="3502092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47228" y="1076047"/>
            <a:ext cx="51755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6118036" y="1527087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视图解析器的配置方式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6118036" y="1920279"/>
            <a:ext cx="2212848" cy="29260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中，可以通过多种方式配置视图解析器，包括XML配置文件方式和Java注解方式。无论采用哪种方式，都需要指定视图解析器的类型（如InternalResourceViewResolver）以及相关的属性设置，以确保视图能够正确解析和渲染。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6118036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090604" y="1076047"/>
            <a:ext cx="47988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请求映射和参数绑定</a:t>
            </a:r>
            <a:endParaRPr lang="en-US" sz="144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@Controller</a:t>
            </a:r>
            <a:endParaRPr lang="en-US" sz="1440" dirty="0"/>
          </a:p>
        </p:txBody>
      </p:sp>
      <p:pic>
        <p:nvPicPr>
          <p:cNvPr id="3" name="Image 0" descr="https://sgw-dx.xf-yun.com/api/v1/sparkdesk/_17355475900942b2c05c8b0e44b28a5ad40d8bc829570.jpg?authorization=c2ltcGxlLWp3dCBhaz1zcGFya2Rlc2s4MDAwMDAwMDAwMDE7ZXhwPTMzMTIzNDc1OTA7YWxnbz1obWFjLXNoYTI1NjtzaWc9N01FRmh1c2R4Y3hPWWthNUYvVU1nOTF4bXZPL1BBV1RLeVY1aHJ1dDgvQT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@Controller注解用于定义Spring MVC中的控制器类，它标识该类是一个处理HTTP请求的控制器。通过这个注解，Spring容器能够识别并管理这些控制器组件，实现依赖注入和请求映射等功能。</a:t>
            </a:r>
            <a:endParaRPr lang="en-US" sz="1440" dirty="0"/>
          </a:p>
        </p:txBody>
      </p:sp>
      <p:pic>
        <p:nvPicPr>
          <p:cNvPr id="6" name="Image 1" descr="https://sgw-dx.xf-yun.com/api/v1/sparkdesk/_17355475933038b20c957e44e4e929d191996feb24a31.jpg?authorization=c2ltcGxlLWp3dCBhaz1zcGFya2Rlc2s4MDAwMDAwMDAwMDE7ZXhwPTMzMTIzNDc1OTM7YWxnbz1obWFjLXNoYTI1NjtzaWc9QzBDVEQ1UlZLbVNDTkFydjRHSjI2Y1RvQWlJM2x6S3lmTkgyS2R3SEhyND0=&amp;x_location=7YfmxI7B7uKO7jlRxIftd60Zg5D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在@Controller注解的类中，可以定义多个方法来处理不同的HTTP请求。使用@RequestMapping注解，可以将特定的HTTP请求路径映射到控制器的方法上，从而实现对不同URL请求的处理。</a:t>
            </a:r>
            <a:endParaRPr lang="en-US" sz="1440" dirty="0"/>
          </a:p>
        </p:txBody>
      </p:sp>
      <p:pic>
        <p:nvPicPr>
          <p:cNvPr id="9" name="Image 2" descr="https://sgw-dx.xf-yun.com/api/v1/sparkdesk/_1735547596110cfd988623354496bae638328b7d0be3d.jpg?authorization=c2ltcGxlLWp3dCBhaz1zcGFya2Rlc2s4MDAwMDAwMDAwMDE7ZXhwPTMzMTIzNDc1OTY7YWxnbz1obWFjLXNoYTI1NjtzaWc9REVVeENpQ1NLUHpJWEw5aUxTTUx1WndBS3VsTFdLc2tRM1hneXNxU2t6TT0=&amp;x_location=7YfmxI7B7uKO7jlRxIftd60Zg5D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9385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提供了强大的参数绑定机制，通过@RequestParam、@PathVariable等注解，可以从HTTP请求中提取参数并将其绑定到控制器方法的参数上。此外，还可以利用@ModelAttribute将表单数据绑定到Java对象，实现数据的传递和处理。</a:t>
            </a:r>
            <a:endParaRPr lang="en-US" sz="144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@RequestMapping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2743200" y="1025863"/>
            <a:ext cx="365760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@RequestMapping注解基础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2743200" y="1368172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@RequestMapping是Spring MVC中用于处理HTTP请求的核心注解，它可以标注在类或方法上，用于映射URL到具体的处理方法，实现请求的分发。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522708" y="2567541"/>
            <a:ext cx="365760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使用@RequestMapping进行路径映射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22708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通过@RequestMapping注解，开发者可以方便地将特定的HTTP请求路径与控制器中的方法关联起来，从而实现灵活的路由配置和请求处理逻辑的定义。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963692" y="2567541"/>
            <a:ext cx="365760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@RequestMapping高级应用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963692" y="2899468"/>
            <a:ext cx="365760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@RequestMapping不仅支持基本的路径映射，还提供了丰富的参数绑定、请求类型限制等功能，使得开发者可以更加精确地控制请求的处理过程，满足复杂的业务需求。</a:t>
            </a:r>
            <a:endParaRPr lang="en-US" sz="144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绑定过程</a:t>
            </a:r>
            <a:endParaRPr lang="en-US" sz="1440" dirty="0"/>
          </a:p>
        </p:txBody>
      </p:sp>
      <p:pic>
        <p:nvPicPr>
          <p:cNvPr id="3" name="Image 0" descr="https://sgw-dx.xf-yun.com/api/v1/sparkdesk/_1735547595705d54a6b9209ed4c5082267d0596e30c22.jpg?authorization=c2ltcGxlLWp3dCBhaz1zcGFya2Rlc2s4MDAwMDAwMDAwMDE7ZXhwPTMzMTIzNDc1OTU7YWxnbz1obWFjLXNoYTI1NjtzaWc9TkYzNGhOaW1EY1JVb1lNekFVQ2xaREVDR3ByaThIb3llVzluV2V2aWkzbz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参数解析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MVC中，当客户端发起请求时，DispatcherServlet接收到请求后，会首先对请求中的参数进行解析，这是绑定过程的第一步，确保后续处理能正确识别和使用这些参数。</a:t>
            </a:r>
            <a:endParaRPr lang="en-US" sz="1440" dirty="0"/>
          </a:p>
        </p:txBody>
      </p:sp>
      <p:pic>
        <p:nvPicPr>
          <p:cNvPr id="6" name="Image 1" descr="https://sgw-dx.xf-yun.com/api/v1/sparkdesk/_1735547598574d3822e79f0834bcdb330aaedaa87da6f.jpg?authorization=c2ltcGxlLWp3dCBhaz1zcGFya2Rlc2s4MDAwMDAwMDAwMDE7ZXhwPTMzMTIzNDc1OTg7YWxnbz1obWFjLXNoYTI1NjtzaWc9SUJqM3FvWnBHY1luSDh4UUFYQ1hXc29wVG1Hc0FMMmNtVS92c2JheHVMMD0=&amp;x_location=7YfmxI7B7uKO7jlRxIftd60Zg5D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数据转换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经过参数解析之后，接下来是数据转换阶段。Spring MVC会根据方法参数的类型，自动将请求参数转换为相应的Java对象，这一步骤对于简化开发者的工作至关重要。</a:t>
            </a:r>
            <a:endParaRPr lang="en-US" sz="1440" dirty="0"/>
          </a:p>
        </p:txBody>
      </p:sp>
      <p:pic>
        <p:nvPicPr>
          <p:cNvPr id="9" name="Image 2" descr="https://sgw-dx.xf-yun.com/api/v1/sparkdesk/_17355476012833fdf4081b3ba48379b8f151ff9cf2898.jpg?authorization=c2ltcGxlLWp3dCBhaz1zcGFya2Rlc2s4MDAwMDAwMDAwMDE7ZXhwPTMzMTIzNDc2MDE7YWxnbz1obWFjLXNoYTI1NjtzaWc9YkNqQ0I0WjdjaXlvcXJ6Nk5SN2NZY2h3bHBROEJWZURsdCtzcG52YnFCUT0=&amp;x_location=7YfmxI7B7uKO7jlRxIftd60Zg5D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依赖注入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绑定过程的最后一步是依赖注入。Spring框架利用其强大的IoC容器，在方法执行前，自动将所需的依赖对象注入到控制器中，从而使得控制器能够顺利地使用这些依赖完成业务逻辑的处理。</a:t>
            </a:r>
            <a:endParaRPr lang="en-US" sz="144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配置拦截器</a:t>
            </a:r>
            <a:endParaRPr lang="en-US" sz="144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拦截器概述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148425" y="2215286"/>
            <a:ext cx="576615" cy="834888"/>
          </a:xfrm>
          <a:custGeom>
            <a:avLst/>
            <a:gdLst/>
            <a:ahLst/>
            <a:cxnLst/>
            <a:rect l="l" t="t" r="r" b="b"/>
            <a:pathLst>
              <a:path w="576615" h="834888">
                <a:moveTo>
                  <a:pt x="576615" y="0"/>
                </a:moveTo>
                <a:moveTo>
                  <a:pt x="576615" y="0"/>
                </a:moveTo>
                <a:lnTo>
                  <a:pt x="0" y="834888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4" name="Shape 2"/>
          <p:cNvSpPr/>
          <p:nvPr/>
        </p:nvSpPr>
        <p:spPr>
          <a:xfrm>
            <a:off x="4160714" y="1450417"/>
            <a:ext cx="564612" cy="751974"/>
          </a:xfrm>
          <a:custGeom>
            <a:avLst/>
            <a:gdLst/>
            <a:ahLst/>
            <a:cxnLst/>
            <a:rect l="l" t="t" r="r" b="b"/>
            <a:pathLst>
              <a:path w="564612" h="751974">
                <a:moveTo>
                  <a:pt x="0" y="0"/>
                </a:moveTo>
                <a:moveTo>
                  <a:pt x="0" y="0"/>
                </a:moveTo>
                <a:lnTo>
                  <a:pt x="564612" y="751974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646624" y="1078530"/>
            <a:ext cx="556517" cy="556517"/>
          </a:xfrm>
          <a:custGeom>
            <a:avLst/>
            <a:gdLst/>
            <a:ahLst/>
            <a:cxnLst/>
            <a:rect l="l" t="t" r="r" b="b"/>
            <a:pathLst>
              <a:path w="556517" h="556517">
                <a:moveTo>
                  <a:pt x="0" y="0"/>
                </a:moveTo>
                <a:moveTo>
                  <a:pt x="0" y="0"/>
                </a:moveTo>
                <a:lnTo>
                  <a:pt x="556517" y="0"/>
                </a:lnTo>
                <a:lnTo>
                  <a:pt x="556517" y="556517"/>
                </a:lnTo>
                <a:lnTo>
                  <a:pt x="0" y="556517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Shape 4"/>
          <p:cNvSpPr/>
          <p:nvPr/>
        </p:nvSpPr>
        <p:spPr>
          <a:xfrm>
            <a:off x="1203141" y="1359276"/>
            <a:ext cx="2868202" cy="0"/>
          </a:xfrm>
          <a:custGeom>
            <a:avLst/>
            <a:gdLst/>
            <a:ahLst/>
            <a:cxnLst/>
            <a:rect l="l" t="t" r="r" b="b"/>
            <a:pathLst>
              <a:path w="2868202" h="0">
                <a:moveTo>
                  <a:pt x="0" y="0"/>
                </a:moveTo>
                <a:moveTo>
                  <a:pt x="0" y="0"/>
                </a:moveTo>
                <a:lnTo>
                  <a:pt x="2868202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7" name="Shape 5"/>
          <p:cNvSpPr/>
          <p:nvPr/>
        </p:nvSpPr>
        <p:spPr>
          <a:xfrm>
            <a:off x="4056069" y="1350132"/>
            <a:ext cx="192640" cy="192640"/>
          </a:xfrm>
          <a:custGeom>
            <a:avLst/>
            <a:gdLst/>
            <a:ahLst/>
            <a:cxnLst/>
            <a:rect l="l" t="t" r="r" b="b"/>
            <a:pathLst>
              <a:path w="192640" h="192640">
                <a:moveTo>
                  <a:pt x="0" y="0"/>
                </a:moveTo>
                <a:moveTo>
                  <a:pt x="0" y="0"/>
                </a:moveTo>
                <a:lnTo>
                  <a:pt x="192640" y="0"/>
                </a:lnTo>
                <a:lnTo>
                  <a:pt x="192640" y="192640"/>
                </a:lnTo>
                <a:lnTo>
                  <a:pt x="0" y="19264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8" name="Shape 6"/>
          <p:cNvSpPr/>
          <p:nvPr/>
        </p:nvSpPr>
        <p:spPr>
          <a:xfrm>
            <a:off x="4056069" y="2932872"/>
            <a:ext cx="192640" cy="192640"/>
          </a:xfrm>
          <a:custGeom>
            <a:avLst/>
            <a:gdLst/>
            <a:ahLst/>
            <a:cxnLst/>
            <a:rect l="l" t="t" r="r" b="b"/>
            <a:pathLst>
              <a:path w="192640" h="192640">
                <a:moveTo>
                  <a:pt x="0" y="0"/>
                </a:moveTo>
                <a:moveTo>
                  <a:pt x="0" y="0"/>
                </a:moveTo>
                <a:lnTo>
                  <a:pt x="192640" y="0"/>
                </a:lnTo>
                <a:lnTo>
                  <a:pt x="192640" y="192640"/>
                </a:lnTo>
                <a:lnTo>
                  <a:pt x="0" y="19264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9" name="Shape 7"/>
          <p:cNvSpPr/>
          <p:nvPr/>
        </p:nvSpPr>
        <p:spPr>
          <a:xfrm>
            <a:off x="4838991" y="2211190"/>
            <a:ext cx="3224944" cy="0"/>
          </a:xfrm>
          <a:custGeom>
            <a:avLst/>
            <a:gdLst/>
            <a:ahLst/>
            <a:cxnLst/>
            <a:rect l="l" t="t" r="r" b="b"/>
            <a:pathLst>
              <a:path w="3224944" h="0">
                <a:moveTo>
                  <a:pt x="0" y="0"/>
                </a:moveTo>
                <a:moveTo>
                  <a:pt x="0" y="0"/>
                </a:moveTo>
                <a:lnTo>
                  <a:pt x="3224944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0" name="Shape 8"/>
          <p:cNvSpPr/>
          <p:nvPr/>
        </p:nvSpPr>
        <p:spPr>
          <a:xfrm>
            <a:off x="7940859" y="1957076"/>
            <a:ext cx="556517" cy="556517"/>
          </a:xfrm>
          <a:custGeom>
            <a:avLst/>
            <a:gdLst/>
            <a:ahLst/>
            <a:cxnLst/>
            <a:rect l="l" t="t" r="r" b="b"/>
            <a:pathLst>
              <a:path w="556517" h="556517">
                <a:moveTo>
                  <a:pt x="0" y="0"/>
                </a:moveTo>
                <a:moveTo>
                  <a:pt x="0" y="0"/>
                </a:moveTo>
                <a:lnTo>
                  <a:pt x="556517" y="0"/>
                </a:lnTo>
                <a:lnTo>
                  <a:pt x="556517" y="556517"/>
                </a:lnTo>
                <a:lnTo>
                  <a:pt x="0" y="556517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1" name="Shape 9"/>
          <p:cNvSpPr/>
          <p:nvPr/>
        </p:nvSpPr>
        <p:spPr>
          <a:xfrm>
            <a:off x="1203141" y="3113881"/>
            <a:ext cx="2886490" cy="2488"/>
          </a:xfrm>
          <a:custGeom>
            <a:avLst/>
            <a:gdLst/>
            <a:ahLst/>
            <a:cxnLst/>
            <a:rect l="l" t="t" r="r" b="b"/>
            <a:pathLst>
              <a:path w="2886490" h="2488">
                <a:moveTo>
                  <a:pt x="0" y="0"/>
                </a:moveTo>
                <a:moveTo>
                  <a:pt x="0" y="0"/>
                </a:moveTo>
                <a:lnTo>
                  <a:pt x="2886490" y="2488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2" name="Shape 10"/>
          <p:cNvSpPr/>
          <p:nvPr/>
        </p:nvSpPr>
        <p:spPr>
          <a:xfrm>
            <a:off x="646624" y="2835622"/>
            <a:ext cx="556517" cy="556517"/>
          </a:xfrm>
          <a:custGeom>
            <a:avLst/>
            <a:gdLst/>
            <a:ahLst/>
            <a:cxnLst/>
            <a:rect l="l" t="t" r="r" b="b"/>
            <a:pathLst>
              <a:path w="556517" h="556517">
                <a:moveTo>
                  <a:pt x="0" y="0"/>
                </a:moveTo>
                <a:moveTo>
                  <a:pt x="0" y="0"/>
                </a:moveTo>
                <a:lnTo>
                  <a:pt x="556517" y="0"/>
                </a:lnTo>
                <a:lnTo>
                  <a:pt x="556517" y="556517"/>
                </a:lnTo>
                <a:lnTo>
                  <a:pt x="0" y="556517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646624" y="1105962"/>
            <a:ext cx="556517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7940859" y="1984508"/>
            <a:ext cx="556517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646624" y="2862421"/>
            <a:ext cx="556517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203141" y="957284"/>
            <a:ext cx="285292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拦截器的作用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1203665" y="1359620"/>
            <a:ext cx="2852928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拦截器在Spring MVC框架中扮演着中间件的角色，它能够在请求处理过程中的特定点进行拦截，执行一些通用的逻辑，如权限验证、日志记录等。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4838690" y="1808486"/>
            <a:ext cx="285292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拦截器的分类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4838405" y="2210926"/>
            <a:ext cx="2852928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MVC支持两种类型的拦截器：HandlerInterceptor和HandlerInterceptorAdapter。前者需要实现三个回调方法，后者则可以选择性地覆盖这些方法。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1203141" y="2704702"/>
            <a:ext cx="285292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拦截器的应用场景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1203141" y="3125512"/>
            <a:ext cx="2852928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拦截器广泛应用于各种场景，例如用户认证、日志监控、性能统计等。通过配置不同的拦截器，可以实现对请求的预处理和后处理，增强应用的功能性和安全性。</a:t>
            </a:r>
            <a:endParaRPr lang="en-US" sz="1440" dirty="0"/>
          </a:p>
        </p:txBody>
      </p:sp>
      <p:sp>
        <p:nvSpPr>
          <p:cNvPr id="22" name="Shape 20"/>
          <p:cNvSpPr/>
          <p:nvPr/>
        </p:nvSpPr>
        <p:spPr>
          <a:xfrm>
            <a:off x="4646351" y="2114870"/>
            <a:ext cx="192640" cy="192640"/>
          </a:xfrm>
          <a:custGeom>
            <a:avLst/>
            <a:gdLst/>
            <a:ahLst/>
            <a:cxnLst/>
            <a:rect l="l" t="t" r="r" b="b"/>
            <a:pathLst>
              <a:path w="192640" h="192640">
                <a:moveTo>
                  <a:pt x="0" y="0"/>
                </a:moveTo>
                <a:moveTo>
                  <a:pt x="0" y="0"/>
                </a:moveTo>
                <a:lnTo>
                  <a:pt x="192640" y="0"/>
                </a:lnTo>
                <a:lnTo>
                  <a:pt x="192640" y="192640"/>
                </a:lnTo>
                <a:lnTo>
                  <a:pt x="0" y="192640"/>
                </a:lnTo>
                <a:close/>
              </a:path>
            </a:pathLst>
          </a:custGeom>
          <a:solidFill>
            <a:srgbClr val="005CC5"/>
          </a:solidFill>
          <a:ln/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拦截器使用</a:t>
            </a:r>
            <a:endParaRPr lang="en-US" sz="1440" dirty="0"/>
          </a:p>
        </p:txBody>
      </p:sp>
      <p:pic>
        <p:nvPicPr>
          <p:cNvPr id="3" name="Image 0" descr="https://sgw-dx.xf-yun.com/api/v1/sparkdesk/_17355475964581a278a44a68c43a7ab9eb90827947272.jpg?authorization=c2ltcGxlLWp3dCBhaz1zcGFya2Rlc2s4MDAwMDAwMDAwMDE7ZXhwPTMzMTIzNDc1OTY7YWxnbz1obWFjLXNoYTI1NjtzaWc9ZnZDZDRJeWJhWk53TE9QRFNrNFdlMmFiNkFGNG9jbVFMTGhyelpjMU93dz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拦截器的定义与作用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拦截器是Spring MVC框架中用于在请求处理前后执行特定操作的组件，它可以对请求进行预处理或后处理，实现日志记录、权限检查等功能。</a:t>
            </a:r>
            <a:endParaRPr lang="en-US" sz="1440" dirty="0"/>
          </a:p>
        </p:txBody>
      </p:sp>
      <p:pic>
        <p:nvPicPr>
          <p:cNvPr id="6" name="Image 1" descr="https://sgw-dx.xf-yun.com/api/v1/sparkdesk/_1735547599585f1ebaa99ed2341bb940fe7844cbf9719.jpg?authorization=c2ltcGxlLWp3dCBhaz1zcGFya2Rlc2s4MDAwMDAwMDAwMDE7ZXhwPTMzMTIzNDc1OTk7YWxnbz1obWFjLXNoYTI1NjtzaWc9L1RNNkc2enQxOEYvVkh6cHNISFV3K2JITlo2bjlkWUE1QzRJbzM2cnhxTT0=&amp;x_location=7YfmxI7B7uKO7jlRxIftd60Zg5D=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拦截器的应用场景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拦截器广泛应用于Spring MVC项目中，如用户认证、日志记录、性能监控等场景，通过拦截器可以简化代码结构，提高系统的可维护性和扩展性。</a:t>
            </a:r>
            <a:endParaRPr lang="en-US" sz="1440" dirty="0"/>
          </a:p>
        </p:txBody>
      </p:sp>
      <p:pic>
        <p:nvPicPr>
          <p:cNvPr id="9" name="Image 2" descr="https://sgw-dx.xf-yun.com/api/v1/sparkdesk/_17355476028653dd8822be7cf447dbfa0be299e02c84a.jpg?authorization=c2ltcGxlLWp3dCBhaz1zcGFya2Rlc2s4MDAwMDAwMDAwMDE7ZXhwPTMzMTIzNDc2MDI7YWxnbz1obWFjLXNoYTI1NjtzaWc9b0UwbklweEVtcFoxTFlQZDRWU2FwY0E4a2o0NlZzU3Q3K29JL1F2VU9ybz0=&amp;x_location=7YfmxI7B7uKO7jlRxIftd60Zg5D=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拦截器的实现方式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MVC中实现拦截器主要有两种方式：基于注解的方式和配置类的方式。开发者可以根据项目需求选择合适的实现方式来创建和管理拦截器。</a:t>
            </a:r>
            <a:endParaRPr lang="en-US" sz="144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拦截器链</a:t>
            </a:r>
            <a:endParaRPr lang="en-US" sz="1440" dirty="0"/>
          </a:p>
        </p:txBody>
      </p:sp>
      <p:pic>
        <p:nvPicPr>
          <p:cNvPr id="3" name="Image 0" descr="https://sgw-dx.xf-yun.com/api/v1/sparkdesk/_1735547604995b1548274a40144d1a487e554ad92b607.jpg?authorization=c2ltcGxlLWp3dCBhaz1zcGFya2Rlc2s4MDAwMDAwMDAwMDE7ZXhwPTMzMTIzNDc2MDU7YWxnbz1obWFjLXNoYTI1NjtzaWc9Q01haFhzT3NMNWtoWXBMcjZ2TlBvZ3RmRy84cDdpbFBtSVdrdmkxSVgzST0=&amp;x_location=7YfmxI7B7uKO7jlRxIftd60Zg5D=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拦截器链定义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当一个HTTP请求到达时，Spring MVC会创建一个拦截器链，并按顺序调用每个拦截器的preHandle方法，如果所有拦截器都返回true，则继续处理请求。</a:t>
            </a:r>
            <a:endParaRPr lang="en-US" sz="1440" dirty="0"/>
          </a:p>
        </p:txBody>
      </p:sp>
      <p:pic>
        <p:nvPicPr>
          <p:cNvPr id="6" name="Image 1" descr="https://sgw-dx.xf-yun.com/api/v1/sparkdesk/_1735547608494767a6c42c11e44c9a94c684a741abfef.jpg?authorization=c2ltcGxlLWp3dCBhaz1zcGFya2Rlc2s4MDAwMDAwMDAwMDE7ZXhwPTMzMTIzNDc2MDg7YWxnbz1obWFjLXNoYTI1NjtzaWc9RUNlS0hISTcwb3RrTDYwNlNSNGhFRHhUWk1sYURNUlA3ZnFxUm1JMng0dz0=&amp;x_location=7YfmxI7B7uKO7jlRxIftd60Zg5D=">    </p:cNvPr>
          <p:cNvPicPr>
            <a:picLocks noChangeAspect="1"/>
          </p:cNvPicPr>
          <p:nvPr/>
        </p:nvPicPr>
        <p:blipFill>
          <a:blip r:embed="rId3"/>
          <a:srcRect l="154" r="154" t="0" b="0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拦截器链工作原理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拦截器链在Spring MVC中有多种应用场景，如权限验证、日志记录、性能监控等，通过配置不同的拦截器，可以实现对HTTP请求的灵活处理。</a:t>
            </a:r>
            <a:endParaRPr lang="en-US" sz="1440" dirty="0"/>
          </a:p>
        </p:txBody>
      </p:sp>
      <p:pic>
        <p:nvPicPr>
          <p:cNvPr id="9" name="Image 2" descr="https://sgw-dx.xf-yun.com/api/v1/sparkdesk/_17355476116702495a20872454308ac20be0a73aa57b6.jpg?authorization=c2ltcGxlLWp3dCBhaz1zcGFya2Rlc2s4MDAwMDAwMDAwMDE7ZXhwPTMzMTIzNDc2MTE7YWxnbz1obWFjLXNoYTI1NjtzaWc9YTZKWnJNTi9RRGhrYzBrVjBsZnBsbDFVVEZNc1UxNnR4YjYxSDJGdndyQT0=&amp;x_location=7YfmxI7B7uKO7jlRxIftd60Zg5D=">    </p:cNvPr>
          <p:cNvPicPr>
            <a:picLocks noChangeAspect="1"/>
          </p:cNvPicPr>
          <p:nvPr/>
        </p:nvPicPr>
        <p:blipFill>
          <a:blip r:embed="rId4"/>
          <a:srcRect l="154" r="154" t="0" b="0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拦截器链应用场景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拦截器链是Spring MVC框架中用于处理HTTP请求和响应的一组拦截器，它们按照声明的顺序依次执行，每个拦截器都可以对请求或响应进行修改。</a:t>
            </a:r>
            <a:endParaRPr lang="en-US" sz="144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MVC与RESTful</a:t>
            </a:r>
            <a:endParaRPr lang="en-US" sz="144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RESTful概述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312725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682112" y="1165609"/>
            <a:ext cx="0" cy="567089"/>
          </a:xfrm>
          <a:custGeom>
            <a:avLst/>
            <a:gdLst/>
            <a:ahLst/>
            <a:cxnLst/>
            <a:rect l="l" t="t" r="r" b="b"/>
            <a:pathLst>
              <a:path w="0" h="567089">
                <a:moveTo>
                  <a:pt x="0" y="0"/>
                </a:moveTo>
                <a:moveTo>
                  <a:pt x="0" y="0"/>
                </a:moveTo>
                <a:lnTo>
                  <a:pt x="0" y="567089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03581" y="1930210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84165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7" name="Text 5"/>
          <p:cNvSpPr/>
          <p:nvPr/>
        </p:nvSpPr>
        <p:spPr>
          <a:xfrm>
            <a:off x="1409546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66877" y="2115834"/>
            <a:ext cx="2430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RESTful架构风格简介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466877" y="2455328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RESTful架构是一种基于HTTP协议的轻量级Web服务架构，它通过定义清晰的资源、使用标准的HTTP方法进行操作，实现了客户端与服务器之间的高效交互。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572000" y="1165034"/>
            <a:ext cx="0" cy="286867"/>
          </a:xfrm>
          <a:custGeom>
            <a:avLst/>
            <a:gdLst/>
            <a:ahLst/>
            <a:cxnLst/>
            <a:rect l="l" t="t" r="r" b="b"/>
            <a:pathLst>
              <a:path w="0" h="286867">
                <a:moveTo>
                  <a:pt x="0" y="0"/>
                </a:moveTo>
                <a:moveTo>
                  <a:pt x="0" y="0"/>
                </a:moveTo>
                <a:lnTo>
                  <a:pt x="0" y="28686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1" name="Shape 9"/>
          <p:cNvSpPr/>
          <p:nvPr/>
        </p:nvSpPr>
        <p:spPr>
          <a:xfrm>
            <a:off x="3193369" y="1649412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774053" y="1367777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4299434" y="1295540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3356765" y="1835036"/>
            <a:ext cx="2430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RESTful设计原则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3356765" y="2174531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RESTful设计遵循无状态、可缓存、统一接口等原则，强调资源的URI定位和表现层的分离，使得Web服务更加简洁、灵活且易于维护。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7461888" y="1165301"/>
            <a:ext cx="0" cy="567397"/>
          </a:xfrm>
          <a:custGeom>
            <a:avLst/>
            <a:gdLst/>
            <a:ahLst/>
            <a:cxnLst/>
            <a:rect l="l" t="t" r="r" b="b"/>
            <a:pathLst>
              <a:path w="0" h="567397">
                <a:moveTo>
                  <a:pt x="0" y="0"/>
                </a:moveTo>
                <a:moveTo>
                  <a:pt x="0" y="0"/>
                </a:moveTo>
                <a:lnTo>
                  <a:pt x="0" y="56739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7" name="Shape 15"/>
          <p:cNvSpPr/>
          <p:nvPr/>
        </p:nvSpPr>
        <p:spPr>
          <a:xfrm>
            <a:off x="6083503" y="1929754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663941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9" name="Text 17"/>
          <p:cNvSpPr/>
          <p:nvPr/>
        </p:nvSpPr>
        <p:spPr>
          <a:xfrm>
            <a:off x="7189322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6246653" y="2115834"/>
            <a:ext cx="2430470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RESTful与Spring MVC的结合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6246653" y="2455328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MVC框架天然支持RESTful风格的Web服务开发，通过注解和配置，开发者可以轻松实现RESTful API的设计和部署，提高开发效率和系统的可扩展性。</a:t>
            </a:r>
            <a:endParaRPr lang="en-US" sz="1440" dirty="0"/>
          </a:p>
        </p:txBody>
      </p:sp>
      <p:sp>
        <p:nvSpPr>
          <p:cNvPr id="22" name="Shape 20"/>
          <p:cNvSpPr/>
          <p:nvPr/>
        </p:nvSpPr>
        <p:spPr>
          <a:xfrm>
            <a:off x="4572000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MVC实现RESTful风格</a:t>
            </a:r>
            <a:endParaRPr lang="en-US" sz="1440" dirty="0"/>
          </a:p>
        </p:txBody>
      </p:sp>
      <p:pic>
        <p:nvPicPr>
          <p:cNvPr id="3" name="Image 0" descr="https://sgw-dx.xf-yun.com/api/v1/sparkdesk/_17355476050767749091b79824ca4a12b166ce7954a8a.jpg?authorization=c2ltcGxlLWp3dCBhaz1zcGFya2Rlc2s4MDAwMDAwMDAwMDE7ZXhwPTMzMTIzNDc2MDU7YWxnbz1obWFjLXNoYTI1NjtzaWc9cnIycXI0WU94NG91SXpKS2w3LytWU00zUmN6bG9pOXhYaU8rSVNWbkhrYz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RESTful风格概述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RESTful风格是一种基于HTTP协议的Web服务设计方式，通过使用标准的HTTP方法（GET、POST、PUT、DELETE）来操作资源，使得Web服务更加简单和易于理解。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MVC支持RESTful风格</a:t>
            </a: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MVC框架提供了对RESTful风格的全面支持，通过注解和配置，可以方便地将控制器方法映射到HTTP请求上，实现RESTful风格的Web服务。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RESTful风格在Spring MVC中的实践</a:t>
            </a: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MVC中实现RESTful风格的Web服务，需要遵循一定的约定，如使用@RequestMapping注解指定URL路径和HTTP方法，以及使用@PathVariable和@RequestParam注解处理URL参数和查询参数等。</a:t>
            </a:r>
            <a:endParaRPr lang="en-US" sz="144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pic>
        <p:nvPicPr>
          <p:cNvPr id="5" name="Image 0" descr="https://sgw-dx.xf-yun.com/api/v1/sparkdesk/_173554123267160_QZk1kH1735548137063-002316571992310501.png?authorization=c2ltcGxlLWp3dCBhaz1zcGFya2Rlc2s4MDAwMDAwMDAwMDE7ZXhwPTMzMTIzNDgxMzI7YWxnbz1obWFjLXNoYTI1NjtzaWc9dXFtTnl3OXVORllUejM2Q0UzeFBiRmp6M25qYXhPN2szWW02UDlrOWFEST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808" y="731520"/>
            <a:ext cx="8133162" cy="420281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pic>
        <p:nvPicPr>
          <p:cNvPr id="5" name="Image 0" descr="https://sgw-dx.xf-yun.com/api/v1/sparkdesk/_173554123267160_pzcGEL1735548155808-09484904805146792.png?authorization=c2ltcGxlLWp3dCBhaz1zcGFya2Rlc2s4MDAwMDAwMDAwMDE7ZXhwPTMzMTIzNDgxNTE7YWxnbz1obWFjLXNoYTI1NjtzaWc9V3Q0U1FwRlBIVTlJOHdIU3NONW83dDNsN0wvZ0tPSDFQa2l5Q2pTWjlnST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01" y="908242"/>
            <a:ext cx="8303359" cy="370178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40293" y="2233093"/>
            <a:ext cx="4313208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THANKS！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40293" y="2100505"/>
            <a:ext cx="3275888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388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谢谢大家！</a:t>
            </a:r>
            <a:endParaRPr lang="en-US" sz="144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623701" y="1559954"/>
            <a:ext cx="6553019" cy="7772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 Spring MVC 框架的核心组件掌握 Spring MVC 框架的工作流程。</a:t>
            </a:r>
            <a:endParaRPr lang="en-US" sz="1440" dirty="0"/>
          </a:p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 MVC 设计模式在 Web 应用中的应用。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623701" y="1047890"/>
            <a:ext cx="1120493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知识目标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623701" y="2888120"/>
            <a:ext cx="5486400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能够搭建并配置 Spring MVC 项目。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623701" y="2337194"/>
            <a:ext cx="1120493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能力目标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623701" y="3916926"/>
            <a:ext cx="5486400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培养解决实际问题的能力，适应快速变化的技术环境，培养团队合作精神，树立合作共赢意识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623701" y="3404862"/>
            <a:ext cx="1120493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素质目标</a:t>
            </a:r>
            <a:endParaRPr lang="en-US" sz="144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  <p:pic>
        <p:nvPicPr>
          <p:cNvPr id="5" name="Image 0" descr="https://sgw-dx.xf-yun.com/api/v1/sparkdesk/_173554123267160_a1uRAT1735547944528-033759791780502124.png?authorization=c2ltcGxlLWp3dCBhaz1zcGFya2Rlc2s4MDAwMDAwMDAwMDE7ZXhwPTMzMTIzNDc5NDA7YWxnbz1obWFjLXNoYTI1NjtzaWc9cEJNaWNiT1dXR1A2TnZ2cW9qczk4KzlzbUZ5UzJ0NFczeWgwRjVYY0VSND0=&amp;x_location=7YfmxI7B7uKO7jlRxIftd60Zg5D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402" y="731520"/>
            <a:ext cx="7135197" cy="41626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MVC概述</a:t>
            </a:r>
            <a:endParaRPr lang="en-US" sz="144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MVC简介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 rot="-366000">
            <a:off x="639861" y="1356868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79498" y="1343207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6789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756803" y="1121591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 rot="-366000">
            <a:off x="3357192" y="1356309"/>
            <a:ext cx="2450592" cy="2739424"/>
          </a:xfrm>
          <a:custGeom>
            <a:avLst/>
            <a:gdLst/>
            <a:ahLst/>
            <a:cxnLst/>
            <a:rect l="l" t="t" r="r" b="b"/>
            <a:pathLst>
              <a:path w="2450592" h="2739424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523030"/>
                </a:lnTo>
                <a:quadBezTo>
                  <a:pt x="2450592" y="2739424"/>
                  <a:pt x="2234198" y="2739424"/>
                </a:quadBezTo>
                <a:lnTo>
                  <a:pt x="216394" y="2739424"/>
                </a:lnTo>
                <a:quadBezTo>
                  <a:pt x="0" y="2739424"/>
                  <a:pt x="0" y="2523030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386341" y="1343207"/>
            <a:ext cx="2450592" cy="2731854"/>
          </a:xfrm>
          <a:custGeom>
            <a:avLst/>
            <a:gdLst/>
            <a:ahLst/>
            <a:cxnLst/>
            <a:rect l="l" t="t" r="r" b="b"/>
            <a:pathLst>
              <a:path w="2450592" h="2731854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515460"/>
                </a:lnTo>
                <a:quadBezTo>
                  <a:pt x="2450592" y="2731854"/>
                  <a:pt x="2234198" y="2731854"/>
                </a:quadBezTo>
                <a:lnTo>
                  <a:pt x="216394" y="2731854"/>
                </a:lnTo>
                <a:quadBezTo>
                  <a:pt x="0" y="2731854"/>
                  <a:pt x="0" y="2515460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623632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72790" y="1126163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Shape 9"/>
          <p:cNvSpPr/>
          <p:nvPr/>
        </p:nvSpPr>
        <p:spPr>
          <a:xfrm rot="-366000">
            <a:off x="6064786" y="1356269"/>
            <a:ext cx="2450592" cy="2753558"/>
          </a:xfrm>
          <a:custGeom>
            <a:avLst/>
            <a:gdLst/>
            <a:ahLst/>
            <a:cxnLst/>
            <a:rect l="l" t="t" r="r" b="b"/>
            <a:pathLst>
              <a:path w="2450592" h="2753558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537164"/>
                </a:lnTo>
                <a:quadBezTo>
                  <a:pt x="2450592" y="2753558"/>
                  <a:pt x="2234198" y="2753558"/>
                </a:quadBezTo>
                <a:lnTo>
                  <a:pt x="216394" y="2753558"/>
                </a:lnTo>
                <a:quadBezTo>
                  <a:pt x="0" y="2753558"/>
                  <a:pt x="0" y="2537164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093184" y="1343207"/>
            <a:ext cx="2450592" cy="2731854"/>
          </a:xfrm>
          <a:custGeom>
            <a:avLst/>
            <a:gdLst/>
            <a:ahLst/>
            <a:cxnLst/>
            <a:rect l="l" t="t" r="r" b="b"/>
            <a:pathLst>
              <a:path w="2450592" h="2731854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515460"/>
                </a:lnTo>
                <a:quadBezTo>
                  <a:pt x="2450592" y="2731854"/>
                  <a:pt x="2234198" y="2731854"/>
                </a:quadBezTo>
                <a:lnTo>
                  <a:pt x="216394" y="2731854"/>
                </a:lnTo>
                <a:quadBezTo>
                  <a:pt x="0" y="2731854"/>
                  <a:pt x="0" y="2515460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330475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170489" y="1121591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679498" y="1667126"/>
            <a:ext cx="2449397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MVC框架概述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807514" y="1988925"/>
            <a:ext cx="2194560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MVC是Spring框架的一部分，它提供了一种轻量级的方式来构建Web应用程序。通过将请求映射到处理器（控制器），并返回视图和模型数据，Spring MVC简化了Web应用的开发过程。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3386341" y="1667126"/>
            <a:ext cx="2449397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MVC工作原理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514357" y="1988925"/>
            <a:ext cx="2194560" cy="215798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MVC中，当用户发送一个HTTP请求时，DispatcherServlet会拦截这个请求并将其分发给相应的控制器。控制器处理请求后，会返回一个模型和视图名称给DispatcherServlet，然后由ViewResolver解析视图并呈现给用户。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6093184" y="1667126"/>
            <a:ext cx="2449397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MVC的优势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6221200" y="1988925"/>
            <a:ext cx="2194560" cy="215798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MVC的主要优势在于其灵活性和可扩展性。它可以很容易地与其他Spring组件集成，如Spring Security、Spring Data等，同时也支持多种视图技术，如JSP、Thymeleaf等，使得开发者可以根据项目需求选择合适的技术栈。</a:t>
            </a:r>
            <a:endParaRPr lang="en-US" sz="144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MVC运行流程</a:t>
            </a:r>
            <a:endParaRPr lang="en-US" sz="1440" dirty="0"/>
          </a:p>
        </p:txBody>
      </p:sp>
      <p:pic>
        <p:nvPicPr>
          <p:cNvPr id="3" name="Image 0" descr="https://sgw-dx.xf-yun.com/api/v1/sparkdesk/_17355475630616226d0ded6484914bba4460727561d88.jpg?authorization=c2ltcGxlLWp3dCBhaz1zcGFya2Rlc2s4MDAwMDAwMDAwMDE7ZXhwPTMzMTIzNDc1NjM7YWxnbz1obWFjLXNoYTI1NjtzaWc9TlNUUm5UNzl2NzVVTGxGTHkrdjh1bWQxSG5nQUc0ckVKN0huSENXT0Yxdz0=&amp;x_location=7YfmxI7B7uKO7jlRxIftd60Zg5D=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DispatcherServlet使用处理器映射（HandlerMapping）来确定哪个控制器应处理当前请求，并委托给相应的处理器适配器（HandlerAdapter），最终生成模型和视图对象。</a:t>
            </a:r>
            <a:endParaRPr lang="en-US" sz="1440" dirty="0"/>
          </a:p>
        </p:txBody>
      </p:sp>
      <p:pic>
        <p:nvPicPr>
          <p:cNvPr id="6" name="Image 1" descr="https://sgw-dx.xf-yun.com/api/v1/sparkdesk/_17355475662387b7a77c0040345f4b64455bc08e48de1.jpg?authorization=c2ltcGxlLWp3dCBhaz1zcGFya2Rlc2s4MDAwMDAwMDAwMDE7ZXhwPTMzMTIzNDc1NjY7YWxnbz1obWFjLXNoYTI1NjtzaWc9QjhFVTVUdFYweGNRamF0WGRCQ2tlL0t1dzdSbVpFbjd5TDdNV1RpOFNJND0=&amp;x_location=7YfmxI7B7uKO7jlRxIftd60Zg5D=">    </p:cNvPr>
          <p:cNvPicPr>
            <a:picLocks noChangeAspect="1"/>
          </p:cNvPicPr>
          <p:nvPr/>
        </p:nvPicPr>
        <p:blipFill>
          <a:blip r:embed="rId3"/>
          <a:srcRect l="154" r="154" t="0" b="0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一旦模型和视图确定，视图解析器（ViewResolver）会将视图名称解析为具体的视图实现，视图对象负责渲染结果，最终通过DispatcherServlet将响应返回给用户。</a:t>
            </a:r>
            <a:endParaRPr lang="en-US" sz="1440" dirty="0"/>
          </a:p>
        </p:txBody>
      </p:sp>
      <p:pic>
        <p:nvPicPr>
          <p:cNvPr id="9" name="Image 2" descr="https://sgw-dx.xf-yun.com/api/v1/sparkdesk/_17355475690293d9c96822fce4a33bb752ac1783fa28f.jpg?authorization=c2ltcGxlLWp3dCBhaz1zcGFya2Rlc2s4MDAwMDAwMDAwMDE7ZXhwPTMzMTIzNDc1Njk7YWxnbz1obWFjLXNoYTI1NjtzaWc9UWJPWjlqQ01ZZHNYaFBVNHN3ZUZobGFuL1Y0Sk9PL3ZuSFE4bkNBM05UND0=&amp;x_location=7YfmxI7B7uKO7jlRxIftd60Zg5D=">    </p:cNvPr>
          <p:cNvPicPr>
            <a:picLocks noChangeAspect="1"/>
          </p:cNvPicPr>
          <p:nvPr/>
        </p:nvPicPr>
        <p:blipFill>
          <a:blip r:embed="rId4"/>
          <a:srcRect l="154" r="154" t="0" b="0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indent="0" marL="0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just" indent="0" marL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 MVC中，所有用户请求首先被发送到前端控制器DispatcherServlet。它作为整个流程的入口点，负责将请求分发到相应的处理器。</a:t>
            </a:r>
            <a:endParaRPr lang="en-US" sz="144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2024-12-30T08:42:58Z</dcterms:created>
  <dcterms:modified xsi:type="dcterms:W3CDTF">2024-12-30T08:42:58Z</dcterms:modified>
</cp:coreProperties>
</file>