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31" d="100"/>
          <a:sy n="131" d="100"/>
        </p:scale>
        <p:origin x="6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77171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3F7FD"/>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63156" y="1754413"/>
            <a:ext cx="7648636" cy="92354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3888" b="1" kern="0" spc="144" dirty="0">
                <a:solidFill>
                  <a:srgbClr val="005CC5"/>
                </a:solidFill>
                <a:latin typeface="Microsoft Yahei" pitchFamily="34" charset="0"/>
                <a:ea typeface="Microsoft Yahei" pitchFamily="34" charset="-122"/>
                <a:cs typeface="Microsoft Yahei" pitchFamily="34" charset="-120"/>
              </a:rPr>
              <a:t>JSP标签库——JSTL</a:t>
            </a:r>
            <a:endParaRPr lang="en-US" sz="1440" dirty="0"/>
          </a:p>
        </p:txBody>
      </p:sp>
      <p:sp>
        <p:nvSpPr>
          <p:cNvPr id="3" name="Text 1"/>
          <p:cNvSpPr/>
          <p:nvPr/>
        </p:nvSpPr>
        <p:spPr>
          <a:xfrm>
            <a:off x="863156" y="2677957"/>
            <a:ext cx="6249184"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0000"/>
                </a:solidFill>
                <a:latin typeface="Microsoft Yahei" pitchFamily="34" charset="0"/>
                <a:ea typeface="Microsoft Yahei" pitchFamily="34" charset="-122"/>
                <a:cs typeface="Microsoft Yahei" pitchFamily="34" charset="-120"/>
              </a:rPr>
              <a:t>深入解析核心标签与应用实践</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JSTL概述</a:t>
            </a:r>
            <a:endParaRPr lang="en-US" sz="1440" dirty="0"/>
          </a:p>
        </p:txBody>
      </p:sp>
      <p:pic>
        <p:nvPicPr>
          <p:cNvPr id="5" name="Image 0" descr="https://sgw-dx.xf-yun.com/api/v1/sparkdesk/_173554123267160_9Wmvbn1735542400048-06211241287551079.png?authorization=c2ltcGxlLWp3dCBhaz1zcGFya2Rlc2s4MDAwMDAwMDAwMDE7ZXhwPTMzMTIzNDIzOTU7YWxnbz1obWFjLXNoYTI1NjtzaWc9ZUt5a2ZxOUZHdG5XTWFmS3BZcXFEYmxvSWorOSs4T1hUV2dDeWJGYnVkOD0=&amp;x_location=7YfmxI7B7uKO7jlRxIftd60Zg5D="/>
          <p:cNvPicPr>
            <a:picLocks noChangeAspect="1"/>
          </p:cNvPicPr>
          <p:nvPr/>
        </p:nvPicPr>
        <p:blipFill>
          <a:blip r:embed="rId4"/>
          <a:stretch>
            <a:fillRect/>
          </a:stretch>
        </p:blipFill>
        <p:spPr>
          <a:xfrm>
            <a:off x="451957" y="1023840"/>
            <a:ext cx="8113537" cy="1362343"/>
          </a:xfrm>
          <a:prstGeom prst="rect">
            <a:avLst/>
          </a:prstGeom>
        </p:spPr>
      </p:pic>
      <p:pic>
        <p:nvPicPr>
          <p:cNvPr id="6" name="Image 1" descr="https://sgw-dx.xf-yun.com/api/v1/sparkdesk/_173554123267160_eFBdxD1735542464570-006947906500762202.png?authorization=c2ltcGxlLWp3dCBhaz1zcGFya2Rlc2s4MDAwMDAwMDAwMDE7ZXhwPTMzMTIzNDI0NjA7YWxnbz1obWFjLXNoYTI1NjtzaWc9VlA5YVp1WElOL0hzc25aUHpJUHk2V1QrODhtRGJjelAvZmxEQnhVd2tEOD0=&amp;x_location=7YfmxI7B7uKO7jlRxIftd60Zg5D="/>
          <p:cNvPicPr>
            <a:picLocks noChangeAspect="1"/>
          </p:cNvPicPr>
          <p:nvPr/>
        </p:nvPicPr>
        <p:blipFill>
          <a:blip r:embed="rId5"/>
          <a:stretch>
            <a:fillRect/>
          </a:stretch>
        </p:blipFill>
        <p:spPr>
          <a:xfrm>
            <a:off x="809004" y="2793039"/>
            <a:ext cx="7525993" cy="199247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安装并配置JSTL</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26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60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8734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安装并配置JSTL</a:t>
            </a:r>
            <a:endParaRPr lang="en-US" sz="1440" dirty="0"/>
          </a:p>
        </p:txBody>
      </p:sp>
      <p:pic>
        <p:nvPicPr>
          <p:cNvPr id="5" name="Image 0" descr="https://sgw-dx.xf-yun.com/api/v1/sparkdesk/_173554123267160_XrTR601735542531845-07034257320810042.png?authorization=c2ltcGxlLWp3dCBhaz1zcGFya2Rlc2s4MDAwMDAwMDAwMDE7ZXhwPTMzMTIzNDI1Mjc7YWxnbz1obWFjLXNoYTI1NjtzaWc9N1RMSHEyZjN4Uk1GQ1ByejVIMzE0VUY5cExPR3k2bExRcFQ5TVc1d2IrQT0=&amp;x_location=7YfmxI7B7uKO7jlRxIftd60Zg5D="/>
          <p:cNvPicPr>
            <a:picLocks noChangeAspect="1"/>
          </p:cNvPicPr>
          <p:nvPr/>
        </p:nvPicPr>
        <p:blipFill>
          <a:blip r:embed="rId4"/>
          <a:stretch>
            <a:fillRect/>
          </a:stretch>
        </p:blipFill>
        <p:spPr>
          <a:xfrm>
            <a:off x="831601" y="784788"/>
            <a:ext cx="7480797" cy="406100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26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60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8734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安装并配置JSTL</a:t>
            </a:r>
            <a:endParaRPr lang="en-US" sz="1440" dirty="0"/>
          </a:p>
        </p:txBody>
      </p:sp>
      <p:pic>
        <p:nvPicPr>
          <p:cNvPr id="5" name="Image 0" descr="https://sgw-dx.xf-yun.com/api/v1/sparkdesk/_173554123267160_NCvSH21735542581166-032452163934859835.png?authorization=c2ltcGxlLWp3dCBhaz1zcGFya2Rlc2s4MDAwMDAwMDAwMDE7ZXhwPTMzMTIzNDI1NzY7YWxnbz1obWFjLXNoYTI1NjtzaWc9NXVEbFdqK0xFT2E0cGxxS01taXJkT1lFWE5WcjUyTEYwWUJVQUEvNmR4RT0=&amp;x_location=7YfmxI7B7uKO7jlRxIftd60Zg5D="/>
          <p:cNvPicPr>
            <a:picLocks noChangeAspect="1"/>
          </p:cNvPicPr>
          <p:nvPr/>
        </p:nvPicPr>
        <p:blipFill>
          <a:blip r:embed="rId4"/>
          <a:stretch>
            <a:fillRect/>
          </a:stretch>
        </p:blipFill>
        <p:spPr>
          <a:xfrm>
            <a:off x="744208" y="1053402"/>
            <a:ext cx="7444641" cy="236367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26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60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8734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安装并配置JSTL</a:t>
            </a:r>
            <a:endParaRPr lang="en-US" sz="1440" dirty="0"/>
          </a:p>
        </p:txBody>
      </p:sp>
      <p:pic>
        <p:nvPicPr>
          <p:cNvPr id="5" name="Image 0" descr="https://sgw-dx.xf-yun.com/api/v1/sparkdesk/_173554123267160_qF20C11735542611812-0682293545926786.png?authorization=c2ltcGxlLWp3dCBhaz1zcGFya2Rlc2s4MDAwMDAwMDAwMDE7ZXhwPTMzMTIzNDI2MDc7YWxnbz1obWFjLXNoYTI1NjtzaWc9YXBDejhlMmNVa2xqZFZJdTFPVTlNWXRmVlNPV0hyaDZneUh0L0dEKzlSdz0=&amp;x_location=7YfmxI7B7uKO7jlRxIftd60Zg5D="/>
          <p:cNvPicPr>
            <a:picLocks noChangeAspect="1"/>
          </p:cNvPicPr>
          <p:nvPr/>
        </p:nvPicPr>
        <p:blipFill>
          <a:blip r:embed="rId4"/>
          <a:stretch>
            <a:fillRect/>
          </a:stretch>
        </p:blipFill>
        <p:spPr>
          <a:xfrm>
            <a:off x="1033461" y="852169"/>
            <a:ext cx="7544071" cy="411350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05</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JSTL核心标签库应用</a:t>
            </a:r>
            <a:endParaRPr lang="en-US" sz="14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表达式标签</a:t>
            </a:r>
            <a:endParaRPr lang="en-US" sz="1440" dirty="0"/>
          </a:p>
        </p:txBody>
      </p:sp>
      <p:pic>
        <p:nvPicPr>
          <p:cNvPr id="3" name="Image 0" descr="https://sgw-dx.xf-yun.com/api/v1/sparkdesk/_1735542117569b8f49805f4e2422e9ba6b650044a6622.jpg?authorization=c2ltcGxlLWp3dCBhaz1zcGFya2Rlc2s4MDAwMDAwMDAwMDE7ZXhwPTMzMTIzNDIxMTc7YWxnbz1obWFjLXNoYTI1NjtzaWc9S2Zta1JnQ2lzZC9aeEhiWGlmRnliNjEyQ3NHRHV6UkFJQlhQaXFYQUQ2bz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&lt;c:set&gt; 标签</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&lt;c:set&gt; 标签用于在JSP页面中设置变量或对象属性，支持多种范围如request、session和application。通过指定var属性和value值，可以灵活地在特定范围内存储数据。</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&lt;c:out 标签</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&lt;c:out&gt; 标签用于将表达式的值输出到JSP页面上，支持有标签体和无标签体两种形式。当没有标签体时，直接输出value值；有标签体时，如果value为空则输出defaultValue。</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&lt;c:remove 标签</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&lt;c:remove&gt; 标签用于删除指定范围内的属性，通过var属性指定要删除的属性名称，scope属性指定作用域（如request、session等）。此标签常用于清理不再需要的数据。</a:t>
            </a:r>
            <a:endParaRPr lang="en-US" sz="144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流程控制标签</a:t>
            </a:r>
            <a:endParaRPr lang="en-US" sz="1440" dirty="0"/>
          </a:p>
        </p:txBody>
      </p:sp>
      <p:sp>
        <p:nvSpPr>
          <p:cNvPr id="3" name="Text 1"/>
          <p:cNvSpPr/>
          <p:nvPr/>
        </p:nvSpPr>
        <p:spPr>
          <a:xfrm>
            <a:off x="786384" y="1774668"/>
            <a:ext cx="2487168"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&lt;c:if&gt; 标签</a:t>
            </a:r>
            <a:endParaRPr lang="en-US" sz="1440" dirty="0"/>
          </a:p>
        </p:txBody>
      </p:sp>
      <p:sp>
        <p:nvSpPr>
          <p:cNvPr id="4" name="Text 2"/>
          <p:cNvSpPr/>
          <p:nvPr/>
        </p:nvSpPr>
        <p:spPr>
          <a:xfrm>
            <a:off x="822960" y="2102388"/>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&lt;c:if&gt; 标签用于在JSTL中进行条件判断，支持EL表达式作为判断条件。它不仅可以保存判断结果到指定范围的变量中，还可以根据条件执行相应的程序语句。</a:t>
            </a:r>
            <a:endParaRPr lang="en-US" sz="1440" dirty="0"/>
          </a:p>
        </p:txBody>
      </p:sp>
      <p:sp>
        <p:nvSpPr>
          <p:cNvPr id="5" name="Text 3"/>
          <p:cNvSpPr/>
          <p:nvPr/>
        </p:nvSpPr>
        <p:spPr>
          <a:xfrm>
            <a:off x="3328416" y="1322040"/>
            <a:ext cx="2487168" cy="9052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&lt;c:choose&gt;、&lt;c:when&gt;、&lt;c:otherwise&gt; 标签</a:t>
            </a:r>
            <a:endParaRPr lang="en-US" sz="1440" dirty="0"/>
          </a:p>
        </p:txBody>
      </p:sp>
      <p:sp>
        <p:nvSpPr>
          <p:cNvPr id="6" name="Text 4"/>
          <p:cNvSpPr/>
          <p:nvPr/>
        </p:nvSpPr>
        <p:spPr>
          <a:xfrm>
            <a:off x="3401568" y="2102388"/>
            <a:ext cx="2414016" cy="171907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这三个标签组合使用可以实现多条件判断。&lt;c:choose&gt; 作为父标签包裹 &lt;c:when&gt; 和 &lt;c:otherwise&gt;，其中 &lt;c:when&gt; 用于单个条件判断，而 &lt;c:otherwise&gt; 则在所有条件都不满足时执行。</a:t>
            </a:r>
            <a:endParaRPr lang="en-US" sz="1440" dirty="0"/>
          </a:p>
        </p:txBody>
      </p:sp>
      <p:sp>
        <p:nvSpPr>
          <p:cNvPr id="7" name="Text 5"/>
          <p:cNvSpPr/>
          <p:nvPr/>
        </p:nvSpPr>
        <p:spPr>
          <a:xfrm>
            <a:off x="5870448" y="1776139"/>
            <a:ext cx="2487168"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属性及描述</a:t>
            </a:r>
            <a:endParaRPr lang="en-US" sz="1440" dirty="0"/>
          </a:p>
        </p:txBody>
      </p:sp>
      <p:sp>
        <p:nvSpPr>
          <p:cNvPr id="8" name="Text 6"/>
          <p:cNvSpPr/>
          <p:nvPr/>
        </p:nvSpPr>
        <p:spPr>
          <a:xfrm>
            <a:off x="5943600" y="2103859"/>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流程控制标签中的 test 属性支持EL表达式，用于条件判断；var 属性用于保存判断结果，可选；scope 属性指定结果保存的范围，包括page、request、session、application等选项。</a:t>
            </a:r>
            <a:endParaRPr lang="en-US" sz="144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循环控制标签</a:t>
            </a:r>
            <a:endParaRPr lang="en-US" sz="1440" dirty="0"/>
          </a:p>
        </p:txBody>
      </p:sp>
      <p:sp>
        <p:nvSpPr>
          <p:cNvPr id="3" name="Shape 1"/>
          <p:cNvSpPr/>
          <p:nvPr/>
        </p:nvSpPr>
        <p:spPr>
          <a:xfrm rot="2700000">
            <a:off x="844660" y="2788678"/>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4" name="Shape 2"/>
          <p:cNvSpPr/>
          <p:nvPr/>
        </p:nvSpPr>
        <p:spPr>
          <a:xfrm rot="2700000">
            <a:off x="844660" y="1753483"/>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5" name="Shape 3"/>
          <p:cNvSpPr/>
          <p:nvPr/>
        </p:nvSpPr>
        <p:spPr>
          <a:xfrm rot="2700000">
            <a:off x="844660" y="229007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6" name="Shape 4"/>
          <p:cNvSpPr/>
          <p:nvPr/>
        </p:nvSpPr>
        <p:spPr>
          <a:xfrm rot="2700000">
            <a:off x="844660" y="331991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7" name="Shape 5"/>
          <p:cNvSpPr/>
          <p:nvPr/>
        </p:nvSpPr>
        <p:spPr>
          <a:xfrm rot="2700000">
            <a:off x="844660" y="121679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8" name="Text 6"/>
          <p:cNvSpPr/>
          <p:nvPr/>
        </p:nvSpPr>
        <p:spPr>
          <a:xfrm>
            <a:off x="786369" y="229007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9" name="Text 7"/>
          <p:cNvSpPr/>
          <p:nvPr/>
        </p:nvSpPr>
        <p:spPr>
          <a:xfrm>
            <a:off x="786369" y="331991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786369" y="121679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1" name="Shape 9"/>
          <p:cNvSpPr/>
          <p:nvPr/>
        </p:nvSpPr>
        <p:spPr>
          <a:xfrm>
            <a:off x="1377951" y="110889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2" name="Text 10"/>
          <p:cNvSpPr/>
          <p:nvPr/>
        </p:nvSpPr>
        <p:spPr>
          <a:xfrm>
            <a:off x="1529002" y="129634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&lt;c:forEach 标签</a:t>
            </a:r>
            <a:endParaRPr lang="en-US" sz="1440" dirty="0"/>
          </a:p>
        </p:txBody>
      </p:sp>
      <p:sp>
        <p:nvSpPr>
          <p:cNvPr id="13" name="Text 11"/>
          <p:cNvSpPr/>
          <p:nvPr/>
        </p:nvSpPr>
        <p:spPr>
          <a:xfrm>
            <a:off x="3906614" y="1099752"/>
            <a:ext cx="4501915" cy="841248"/>
          </a:xfrm>
          <a:prstGeom prst="rect">
            <a:avLst/>
          </a:prstGeom>
          <a:noFill/>
          <a:ln/>
        </p:spPr>
        <p:txBody>
          <a:bodyPr wrap="square" lIns="95250" tIns="95250" rIns="95250" bIns="95250" rtlCol="0" anchor="t">
            <a:spAutoFit/>
          </a:bodyPr>
          <a:lstStyle/>
          <a:p>
            <a:pPr marL="0" indent="0">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&lt;c:forEach&gt; 标签是JSP中用于循环遍历数组和集合类的强大工具，它支持两种语法格式，能够根据条件执行程序语句，极大地简化了数据迭代过程。</a:t>
            </a:r>
            <a:endParaRPr lang="en-US" sz="1440" dirty="0"/>
          </a:p>
        </p:txBody>
      </p:sp>
      <p:sp>
        <p:nvSpPr>
          <p:cNvPr id="14" name="Shape 12"/>
          <p:cNvSpPr/>
          <p:nvPr/>
        </p:nvSpPr>
        <p:spPr>
          <a:xfrm>
            <a:off x="1377951" y="2181487"/>
            <a:ext cx="7038804" cy="822960"/>
          </a:xfrm>
          <a:custGeom>
            <a:avLst/>
            <a:gdLst/>
            <a:ahLst/>
            <a:cxnLst/>
            <a:rect l="l" t="t" r="r" b="b"/>
            <a:pathLst>
              <a:path w="7038804" h="822960">
                <a:moveTo>
                  <a:pt x="102870" y="0"/>
                </a:moveTo>
                <a:moveTo>
                  <a:pt x="102870" y="0"/>
                </a:moveTo>
                <a:lnTo>
                  <a:pt x="6935934" y="0"/>
                </a:lnTo>
                <a:quadBezTo>
                  <a:pt x="7038804" y="0"/>
                  <a:pt x="7038804" y="102870"/>
                </a:quadBezTo>
                <a:lnTo>
                  <a:pt x="7038804" y="720090"/>
                </a:lnTo>
                <a:quadBezTo>
                  <a:pt x="7038804" y="822960"/>
                  <a:pt x="6935934"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5" name="Shape 13"/>
          <p:cNvSpPr/>
          <p:nvPr/>
        </p:nvSpPr>
        <p:spPr>
          <a:xfrm>
            <a:off x="1377951" y="321201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6" name="Text 14"/>
          <p:cNvSpPr/>
          <p:nvPr/>
        </p:nvSpPr>
        <p:spPr>
          <a:xfrm>
            <a:off x="1529002" y="2368939"/>
            <a:ext cx="2377440" cy="713232"/>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无标签体与有标签体的&lt;c:forEach</a:t>
            </a:r>
            <a:endParaRPr lang="en-US" sz="1440" dirty="0"/>
          </a:p>
        </p:txBody>
      </p:sp>
      <p:sp>
        <p:nvSpPr>
          <p:cNvPr id="17" name="Text 15"/>
          <p:cNvSpPr/>
          <p:nvPr/>
        </p:nvSpPr>
        <p:spPr>
          <a:xfrm>
            <a:off x="3906614" y="2172343"/>
            <a:ext cx="4501915"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&lt;c:forEach&gt; 标签的灵活性体现在其有无标签体的选择上，无标签体时仅进行条件判断，而有标签体则可以包含具体的程序语句，满足不同的编程需求。</a:t>
            </a:r>
            <a:endParaRPr lang="en-US" sz="1440" dirty="0"/>
          </a:p>
        </p:txBody>
      </p:sp>
      <p:sp>
        <p:nvSpPr>
          <p:cNvPr id="18" name="Text 16"/>
          <p:cNvSpPr/>
          <p:nvPr/>
        </p:nvSpPr>
        <p:spPr>
          <a:xfrm>
            <a:off x="1529174" y="339946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&lt;c:forTokens 标签</a:t>
            </a:r>
            <a:endParaRPr lang="en-US" sz="1440" dirty="0"/>
          </a:p>
        </p:txBody>
      </p:sp>
      <p:sp>
        <p:nvSpPr>
          <p:cNvPr id="19" name="Text 17"/>
          <p:cNvSpPr/>
          <p:nvPr/>
        </p:nvSpPr>
        <p:spPr>
          <a:xfrm>
            <a:off x="3908443" y="3202872"/>
            <a:ext cx="4500086"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&lt;c:forTokens&gt; 标签专门用于字符串拆分及输出，通过指定分隔符，开发者可以轻松地将字符串分割成多个部分，并在循环中处理每一部分。</a:t>
            </a:r>
            <a:endParaRPr lang="en-US" sz="144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url相关标签</a:t>
            </a:r>
            <a:endParaRPr lang="en-US" sz="1440" dirty="0"/>
          </a:p>
        </p:txBody>
      </p:sp>
      <p:sp>
        <p:nvSpPr>
          <p:cNvPr id="3" name="Shape 1"/>
          <p:cNvSpPr/>
          <p:nvPr/>
        </p:nvSpPr>
        <p:spPr>
          <a:xfrm>
            <a:off x="1112874"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4" name="Text 2"/>
          <p:cNvSpPr/>
          <p:nvPr/>
        </p:nvSpPr>
        <p:spPr>
          <a:xfrm>
            <a:off x="626569"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5" name="Shape 3"/>
          <p:cNvSpPr/>
          <p:nvPr/>
        </p:nvSpPr>
        <p:spPr>
          <a:xfrm>
            <a:off x="3945776"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6" name="Text 4"/>
          <p:cNvSpPr/>
          <p:nvPr/>
        </p:nvSpPr>
        <p:spPr>
          <a:xfrm>
            <a:off x="3356765"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7" name="Shape 5"/>
          <p:cNvSpPr/>
          <p:nvPr/>
        </p:nvSpPr>
        <p:spPr>
          <a:xfrm>
            <a:off x="6684075"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8" name="Text 6"/>
          <p:cNvSpPr/>
          <p:nvPr/>
        </p:nvSpPr>
        <p:spPr>
          <a:xfrm>
            <a:off x="6086961"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9" name="Text 7"/>
          <p:cNvSpPr/>
          <p:nvPr/>
        </p:nvSpPr>
        <p:spPr>
          <a:xfrm>
            <a:off x="626569"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&lt;c:url&gt; 标签</a:t>
            </a:r>
            <a:endParaRPr lang="en-US" sz="1440" dirty="0"/>
          </a:p>
        </p:txBody>
      </p:sp>
      <p:sp>
        <p:nvSpPr>
          <p:cNvPr id="10" name="Text 8"/>
          <p:cNvSpPr/>
          <p:nvPr/>
        </p:nvSpPr>
        <p:spPr>
          <a:xfrm>
            <a:off x="626569" y="2073602"/>
            <a:ext cx="2430470" cy="1975104"/>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&lt;c:url&gt; 标签在JSTL中扮演着重要角色，它能够根据给定的路径和参数动态生成新的URL。这一功能对于构建灵活且可维护的Web应用至关重要，因为它允许开发者在不直接修改硬编码URL的情况下调整链接目标。</a:t>
            </a:r>
            <a:endParaRPr lang="en-US" sz="1440" dirty="0"/>
          </a:p>
        </p:txBody>
      </p:sp>
      <p:sp>
        <p:nvSpPr>
          <p:cNvPr id="11" name="Text 9"/>
          <p:cNvSpPr/>
          <p:nvPr/>
        </p:nvSpPr>
        <p:spPr>
          <a:xfrm>
            <a:off x="3356765"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&lt;c:import&gt; 标签</a:t>
            </a:r>
            <a:endParaRPr lang="en-US" sz="1440" dirty="0"/>
          </a:p>
        </p:txBody>
      </p:sp>
      <p:sp>
        <p:nvSpPr>
          <p:cNvPr id="12" name="Text 10"/>
          <p:cNvSpPr/>
          <p:nvPr/>
        </p:nvSpPr>
        <p:spPr>
          <a:xfrm>
            <a:off x="3356765" y="2073602"/>
            <a:ext cx="2430470"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&lt;c:import&gt; 标签提供了一种将外部资源或页面片段包含到当前JSP页面中的方法。通过这种方式，开发者可以轻松地重用代码，提高开发效率，并保持页面内容的一致性和更新性。</a:t>
            </a:r>
            <a:endParaRPr lang="en-US" sz="1440" dirty="0"/>
          </a:p>
        </p:txBody>
      </p:sp>
      <p:sp>
        <p:nvSpPr>
          <p:cNvPr id="13" name="Text 11"/>
          <p:cNvSpPr/>
          <p:nvPr/>
        </p:nvSpPr>
        <p:spPr>
          <a:xfrm>
            <a:off x="6086961"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&lt;c:redirect&gt; 标签</a:t>
            </a:r>
            <a:endParaRPr lang="en-US" sz="1440" dirty="0"/>
          </a:p>
        </p:txBody>
      </p:sp>
      <p:sp>
        <p:nvSpPr>
          <p:cNvPr id="14" name="Text 12"/>
          <p:cNvSpPr/>
          <p:nvPr/>
        </p:nvSpPr>
        <p:spPr>
          <a:xfrm>
            <a:off x="6086961" y="2073602"/>
            <a:ext cx="2430470"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&lt;c:redirect&gt; 标签用于实现客户端页面跳转，它允许开发者指定一个目标URL，当条件满足时自动将用户重定向到该页面。这种机制对于处理表单提交后的页面导航非常有用，可以提供更流畅的用户体验。</a:t>
            </a:r>
            <a:endParaRPr lang="en-US" sz="144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72768" y="464456"/>
            <a:ext cx="3210076"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CONTENT</a:t>
            </a:r>
            <a:endParaRPr lang="en-US" sz="1440" dirty="0"/>
          </a:p>
        </p:txBody>
      </p:sp>
      <p:sp>
        <p:nvSpPr>
          <p:cNvPr id="3" name="Text 1"/>
          <p:cNvSpPr/>
          <p:nvPr/>
        </p:nvSpPr>
        <p:spPr>
          <a:xfrm>
            <a:off x="672768" y="725072"/>
            <a:ext cx="940532"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目录</a:t>
            </a:r>
            <a:endParaRPr lang="en-US" sz="1440" dirty="0"/>
          </a:p>
        </p:txBody>
      </p:sp>
      <p:sp>
        <p:nvSpPr>
          <p:cNvPr id="4" name="Text 2"/>
          <p:cNvSpPr/>
          <p:nvPr/>
        </p:nvSpPr>
        <p:spPr>
          <a:xfrm>
            <a:off x="1520202" y="1810315"/>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课程目标</a:t>
            </a:r>
            <a:endParaRPr lang="en-US" sz="1440" dirty="0"/>
          </a:p>
        </p:txBody>
      </p:sp>
      <p:sp>
        <p:nvSpPr>
          <p:cNvPr id="5" name="Text 3"/>
          <p:cNvSpPr/>
          <p:nvPr/>
        </p:nvSpPr>
        <p:spPr>
          <a:xfrm>
            <a:off x="966844"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01</a:t>
            </a:r>
            <a:endParaRPr lang="en-US" sz="1440" dirty="0"/>
          </a:p>
        </p:txBody>
      </p:sp>
      <p:sp>
        <p:nvSpPr>
          <p:cNvPr id="6" name="Text 4"/>
          <p:cNvSpPr/>
          <p:nvPr/>
        </p:nvSpPr>
        <p:spPr>
          <a:xfrm>
            <a:off x="5334968" y="1810315"/>
            <a:ext cx="323685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知识导图</a:t>
            </a:r>
            <a:endParaRPr lang="en-US" sz="1440" dirty="0"/>
          </a:p>
        </p:txBody>
      </p:sp>
      <p:sp>
        <p:nvSpPr>
          <p:cNvPr id="7" name="Text 5"/>
          <p:cNvSpPr/>
          <p:nvPr/>
        </p:nvSpPr>
        <p:spPr>
          <a:xfrm>
            <a:off x="4781610"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02</a:t>
            </a:r>
            <a:endParaRPr lang="en-US" sz="1440" dirty="0"/>
          </a:p>
        </p:txBody>
      </p:sp>
      <p:sp>
        <p:nvSpPr>
          <p:cNvPr id="8" name="Text 6"/>
          <p:cNvSpPr/>
          <p:nvPr/>
        </p:nvSpPr>
        <p:spPr>
          <a:xfrm>
            <a:off x="1520354"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JSTL概述</a:t>
            </a:r>
            <a:endParaRPr lang="en-US" sz="1440" dirty="0"/>
          </a:p>
        </p:txBody>
      </p:sp>
      <p:sp>
        <p:nvSpPr>
          <p:cNvPr id="9" name="Text 7"/>
          <p:cNvSpPr/>
          <p:nvPr/>
        </p:nvSpPr>
        <p:spPr>
          <a:xfrm>
            <a:off x="966996"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5334846"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安装并配置JSTL</a:t>
            </a:r>
            <a:endParaRPr lang="en-US" sz="1440" dirty="0"/>
          </a:p>
        </p:txBody>
      </p:sp>
      <p:sp>
        <p:nvSpPr>
          <p:cNvPr id="11" name="Text 9"/>
          <p:cNvSpPr/>
          <p:nvPr/>
        </p:nvSpPr>
        <p:spPr>
          <a:xfrm>
            <a:off x="4781488"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04</a:t>
            </a:r>
            <a:endParaRPr lang="en-US" sz="1440" dirty="0"/>
          </a:p>
        </p:txBody>
      </p:sp>
      <p:sp>
        <p:nvSpPr>
          <p:cNvPr id="12" name="Text 10"/>
          <p:cNvSpPr/>
          <p:nvPr/>
        </p:nvSpPr>
        <p:spPr>
          <a:xfrm>
            <a:off x="1520281"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JSTL核心标签库应用</a:t>
            </a:r>
            <a:endParaRPr lang="en-US" sz="1440" dirty="0"/>
          </a:p>
        </p:txBody>
      </p:sp>
      <p:sp>
        <p:nvSpPr>
          <p:cNvPr id="13" name="Text 11"/>
          <p:cNvSpPr/>
          <p:nvPr/>
        </p:nvSpPr>
        <p:spPr>
          <a:xfrm>
            <a:off x="966924"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05</a:t>
            </a:r>
            <a:endParaRPr lang="en-US" sz="1440" dirty="0"/>
          </a:p>
        </p:txBody>
      </p:sp>
      <p:sp>
        <p:nvSpPr>
          <p:cNvPr id="14" name="Text 12"/>
          <p:cNvSpPr/>
          <p:nvPr/>
        </p:nvSpPr>
        <p:spPr>
          <a:xfrm>
            <a:off x="5334846"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格式化标签库应用</a:t>
            </a:r>
            <a:endParaRPr lang="en-US" sz="1440" dirty="0"/>
          </a:p>
        </p:txBody>
      </p:sp>
      <p:sp>
        <p:nvSpPr>
          <p:cNvPr id="15" name="Text 13"/>
          <p:cNvSpPr/>
          <p:nvPr/>
        </p:nvSpPr>
        <p:spPr>
          <a:xfrm>
            <a:off x="4781488"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06</a:t>
            </a:r>
            <a:endParaRPr lang="en-US" sz="1440" dirty="0"/>
          </a:p>
        </p:txBody>
      </p:sp>
      <p:sp>
        <p:nvSpPr>
          <p:cNvPr id="16" name="Text 14"/>
          <p:cNvSpPr/>
          <p:nvPr/>
        </p:nvSpPr>
        <p:spPr>
          <a:xfrm>
            <a:off x="1520091" y="3695808"/>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函数标签库应用</a:t>
            </a:r>
            <a:endParaRPr lang="en-US" sz="1440" dirty="0"/>
          </a:p>
        </p:txBody>
      </p:sp>
      <p:sp>
        <p:nvSpPr>
          <p:cNvPr id="17" name="Text 15"/>
          <p:cNvSpPr/>
          <p:nvPr/>
        </p:nvSpPr>
        <p:spPr>
          <a:xfrm>
            <a:off x="966733" y="3650088"/>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07</a:t>
            </a:r>
            <a:endParaRPr lang="en-US" sz="1440" dirty="0"/>
          </a:p>
        </p:txBody>
      </p:sp>
      <p:sp>
        <p:nvSpPr>
          <p:cNvPr id="18" name="Text 16"/>
          <p:cNvSpPr/>
          <p:nvPr/>
        </p:nvSpPr>
        <p:spPr>
          <a:xfrm>
            <a:off x="5334846" y="3695808"/>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综合实训</a:t>
            </a:r>
            <a:endParaRPr lang="en-US" sz="1440" dirty="0"/>
          </a:p>
        </p:txBody>
      </p:sp>
      <p:sp>
        <p:nvSpPr>
          <p:cNvPr id="19" name="Text 17"/>
          <p:cNvSpPr/>
          <p:nvPr/>
        </p:nvSpPr>
        <p:spPr>
          <a:xfrm>
            <a:off x="4781488" y="3650088"/>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08</a:t>
            </a:r>
            <a:endParaRPr lang="en-US" sz="144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格式化标签库应用</a:t>
            </a:r>
            <a:endParaRPr lang="en-US" sz="144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日期格式化示例</a:t>
            </a:r>
            <a:endParaRPr lang="en-US" sz="1440" dirty="0"/>
          </a:p>
        </p:txBody>
      </p:sp>
      <p:sp>
        <p:nvSpPr>
          <p:cNvPr id="3" name="Shape 1"/>
          <p:cNvSpPr/>
          <p:nvPr/>
        </p:nvSpPr>
        <p:spPr>
          <a:xfrm rot="2700000">
            <a:off x="844660" y="2788678"/>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4" name="Shape 2"/>
          <p:cNvSpPr/>
          <p:nvPr/>
        </p:nvSpPr>
        <p:spPr>
          <a:xfrm rot="2700000">
            <a:off x="844660" y="1753483"/>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5" name="Shape 3"/>
          <p:cNvSpPr/>
          <p:nvPr/>
        </p:nvSpPr>
        <p:spPr>
          <a:xfrm rot="2700000">
            <a:off x="844660" y="229007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6" name="Shape 4"/>
          <p:cNvSpPr/>
          <p:nvPr/>
        </p:nvSpPr>
        <p:spPr>
          <a:xfrm rot="2700000">
            <a:off x="844660" y="331991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7" name="Shape 5"/>
          <p:cNvSpPr/>
          <p:nvPr/>
        </p:nvSpPr>
        <p:spPr>
          <a:xfrm rot="2700000">
            <a:off x="844660" y="121679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8" name="Text 6"/>
          <p:cNvSpPr/>
          <p:nvPr/>
        </p:nvSpPr>
        <p:spPr>
          <a:xfrm>
            <a:off x="786369" y="229007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9" name="Text 7"/>
          <p:cNvSpPr/>
          <p:nvPr/>
        </p:nvSpPr>
        <p:spPr>
          <a:xfrm>
            <a:off x="786369" y="331991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786369" y="121679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1" name="Shape 9"/>
          <p:cNvSpPr/>
          <p:nvPr/>
        </p:nvSpPr>
        <p:spPr>
          <a:xfrm>
            <a:off x="1377951" y="110889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2" name="Text 10"/>
          <p:cNvSpPr/>
          <p:nvPr/>
        </p:nvSpPr>
        <p:spPr>
          <a:xfrm>
            <a:off x="1529002" y="129634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日期格式化基础</a:t>
            </a:r>
            <a:endParaRPr lang="en-US" sz="1440" dirty="0"/>
          </a:p>
        </p:txBody>
      </p:sp>
      <p:sp>
        <p:nvSpPr>
          <p:cNvPr id="13" name="Text 11"/>
          <p:cNvSpPr/>
          <p:nvPr/>
        </p:nvSpPr>
        <p:spPr>
          <a:xfrm>
            <a:off x="3725831" y="1099752"/>
            <a:ext cx="4682698" cy="841248"/>
          </a:xfrm>
          <a:prstGeom prst="rect">
            <a:avLst/>
          </a:prstGeom>
          <a:noFill/>
          <a:ln/>
        </p:spPr>
        <p:txBody>
          <a:bodyPr wrap="square" lIns="95250" tIns="95250" rIns="95250" bIns="95250" rtlCol="0" anchor="t">
            <a:spAutoFit/>
          </a:bodyPr>
          <a:lstStyle/>
          <a:p>
            <a:pPr marL="0" indent="0">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日期格式化是编程中常见的需求，它涉及将日期对象转换为字符串形式，以便进行显示或存储。掌握基本的日期格式化方法对于处理日期数据至关重要。</a:t>
            </a:r>
            <a:endParaRPr lang="en-US" sz="1440" dirty="0"/>
          </a:p>
        </p:txBody>
      </p:sp>
      <p:sp>
        <p:nvSpPr>
          <p:cNvPr id="14" name="Shape 12"/>
          <p:cNvSpPr/>
          <p:nvPr/>
        </p:nvSpPr>
        <p:spPr>
          <a:xfrm>
            <a:off x="1377951" y="2181487"/>
            <a:ext cx="7038804" cy="822960"/>
          </a:xfrm>
          <a:custGeom>
            <a:avLst/>
            <a:gdLst/>
            <a:ahLst/>
            <a:cxnLst/>
            <a:rect l="l" t="t" r="r" b="b"/>
            <a:pathLst>
              <a:path w="7038804" h="822960">
                <a:moveTo>
                  <a:pt x="102870" y="0"/>
                </a:moveTo>
                <a:moveTo>
                  <a:pt x="102870" y="0"/>
                </a:moveTo>
                <a:lnTo>
                  <a:pt x="6935934" y="0"/>
                </a:lnTo>
                <a:quadBezTo>
                  <a:pt x="7038804" y="0"/>
                  <a:pt x="7038804" y="102870"/>
                </a:quadBezTo>
                <a:lnTo>
                  <a:pt x="7038804" y="720090"/>
                </a:lnTo>
                <a:quadBezTo>
                  <a:pt x="7038804" y="822960"/>
                  <a:pt x="6935934"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5" name="Shape 13"/>
          <p:cNvSpPr/>
          <p:nvPr/>
        </p:nvSpPr>
        <p:spPr>
          <a:xfrm>
            <a:off x="1377951" y="321201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6" name="Text 14"/>
          <p:cNvSpPr/>
          <p:nvPr/>
        </p:nvSpPr>
        <p:spPr>
          <a:xfrm>
            <a:off x="1529002" y="2368939"/>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常见日期格式示例</a:t>
            </a:r>
            <a:endParaRPr lang="en-US" sz="1440" dirty="0"/>
          </a:p>
        </p:txBody>
      </p:sp>
      <p:sp>
        <p:nvSpPr>
          <p:cNvPr id="17" name="Text 15"/>
          <p:cNvSpPr/>
          <p:nvPr/>
        </p:nvSpPr>
        <p:spPr>
          <a:xfrm>
            <a:off x="3725831" y="2172343"/>
            <a:ext cx="4682698"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在实际应用中，我们经常需要使用特定的日期格式来满足不同的需求。例如，"YYYY-MM-DD"用于表示年月日，而"MM/DD/YYYY"则更常用于美国地区。了解这些常见格式有助于提高数据处理的效率。</a:t>
            </a:r>
            <a:endParaRPr lang="en-US" sz="1440" dirty="0"/>
          </a:p>
        </p:txBody>
      </p:sp>
      <p:sp>
        <p:nvSpPr>
          <p:cNvPr id="18" name="Text 16"/>
          <p:cNvSpPr/>
          <p:nvPr/>
        </p:nvSpPr>
        <p:spPr>
          <a:xfrm>
            <a:off x="1529174" y="339946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自定义日期格式</a:t>
            </a:r>
            <a:endParaRPr lang="en-US" sz="1440" dirty="0"/>
          </a:p>
        </p:txBody>
      </p:sp>
      <p:sp>
        <p:nvSpPr>
          <p:cNvPr id="19" name="Text 17"/>
          <p:cNvSpPr/>
          <p:nvPr/>
        </p:nvSpPr>
        <p:spPr>
          <a:xfrm>
            <a:off x="3725831" y="3202872"/>
            <a:ext cx="4682698"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除了使用预定义的日期格式外，许多编程语言还允许用户根据需要自定义日期格式。通过组合不同的日期和时间元素，可以创建出符合特定要求的日期字符串。</a:t>
            </a:r>
            <a:endParaRPr lang="en-US" sz="144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数字格式化示例</a:t>
            </a:r>
            <a:endParaRPr lang="en-US" sz="1440" dirty="0"/>
          </a:p>
        </p:txBody>
      </p:sp>
      <p:sp>
        <p:nvSpPr>
          <p:cNvPr id="3" name="Text 1"/>
          <p:cNvSpPr/>
          <p:nvPr/>
        </p:nvSpPr>
        <p:spPr>
          <a:xfrm>
            <a:off x="886148" y="1536231"/>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数字格式化基础</a:t>
            </a:r>
            <a:endParaRPr lang="en-US" sz="1440" dirty="0"/>
          </a:p>
        </p:txBody>
      </p:sp>
      <p:sp>
        <p:nvSpPr>
          <p:cNvPr id="4" name="Text 2"/>
          <p:cNvSpPr/>
          <p:nvPr/>
        </p:nvSpPr>
        <p:spPr>
          <a:xfrm>
            <a:off x="886148" y="1920279"/>
            <a:ext cx="2212848" cy="182880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数字格式化是数据处理中的基本操作，涉及将原始数据转换为更易于理解和分析的格式。这包括调整小数点位置、添加千位分隔符等，以增强数据的可读性和准确性。</a:t>
            </a:r>
            <a:endParaRPr lang="en-US" sz="1440" dirty="0"/>
          </a:p>
        </p:txBody>
      </p:sp>
      <p:sp>
        <p:nvSpPr>
          <p:cNvPr id="5" name="Shape 3"/>
          <p:cNvSpPr/>
          <p:nvPr/>
        </p:nvSpPr>
        <p:spPr>
          <a:xfrm>
            <a:off x="886489"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6" name="Text 4"/>
          <p:cNvSpPr/>
          <p:nvPr/>
        </p:nvSpPr>
        <p:spPr>
          <a:xfrm>
            <a:off x="813116" y="1076047"/>
            <a:ext cx="554470"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Text 5"/>
          <p:cNvSpPr/>
          <p:nvPr/>
        </p:nvSpPr>
        <p:spPr>
          <a:xfrm>
            <a:off x="3502092" y="1527087"/>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常见数字格式化类型</a:t>
            </a:r>
            <a:endParaRPr lang="en-US" sz="1440" dirty="0"/>
          </a:p>
        </p:txBody>
      </p:sp>
      <p:sp>
        <p:nvSpPr>
          <p:cNvPr id="8" name="Text 6"/>
          <p:cNvSpPr/>
          <p:nvPr/>
        </p:nvSpPr>
        <p:spPr>
          <a:xfrm>
            <a:off x="3502092" y="1920279"/>
            <a:ext cx="2212848" cy="182880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常见的数字格式化类型包括货币格式、百分比格式和科学计数法。每种格式都有其特定的用途和应用场景，例如货币格式用于财务报告，百分比格式用于表达比例或增长率。</a:t>
            </a:r>
            <a:endParaRPr lang="en-US" sz="1440" dirty="0"/>
          </a:p>
        </p:txBody>
      </p:sp>
      <p:sp>
        <p:nvSpPr>
          <p:cNvPr id="9" name="Shape 7"/>
          <p:cNvSpPr/>
          <p:nvPr/>
        </p:nvSpPr>
        <p:spPr>
          <a:xfrm>
            <a:off x="3502092"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0" name="Text 8"/>
          <p:cNvSpPr/>
          <p:nvPr/>
        </p:nvSpPr>
        <p:spPr>
          <a:xfrm>
            <a:off x="3447228" y="1076047"/>
            <a:ext cx="5175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Text 9"/>
          <p:cNvSpPr/>
          <p:nvPr/>
        </p:nvSpPr>
        <p:spPr>
          <a:xfrm>
            <a:off x="6118036" y="1527087"/>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数字格式化工具与技巧</a:t>
            </a:r>
            <a:endParaRPr lang="en-US" sz="1440" dirty="0"/>
          </a:p>
        </p:txBody>
      </p:sp>
      <p:sp>
        <p:nvSpPr>
          <p:cNvPr id="12" name="Text 10"/>
          <p:cNvSpPr/>
          <p:nvPr/>
        </p:nvSpPr>
        <p:spPr>
          <a:xfrm>
            <a:off x="6118036" y="1920279"/>
            <a:ext cx="2212848" cy="210312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现代软件提供了多种数字格式化工具，如Excel中的“单元格格式”功能，可以帮助用户快速实现数字的格式化。掌握这些工具的使用技巧可以显著提高工作效率和数据处理的准确性。</a:t>
            </a:r>
            <a:endParaRPr lang="en-US" sz="1440" dirty="0"/>
          </a:p>
        </p:txBody>
      </p:sp>
      <p:sp>
        <p:nvSpPr>
          <p:cNvPr id="13" name="Shape 11"/>
          <p:cNvSpPr/>
          <p:nvPr/>
        </p:nvSpPr>
        <p:spPr>
          <a:xfrm>
            <a:off x="6118036"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4" name="Text 12"/>
          <p:cNvSpPr/>
          <p:nvPr/>
        </p:nvSpPr>
        <p:spPr>
          <a:xfrm>
            <a:off x="6090604" y="1076047"/>
            <a:ext cx="479885"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国际化标签</a:t>
            </a:r>
            <a:endParaRPr lang="en-US" sz="1440" dirty="0"/>
          </a:p>
        </p:txBody>
      </p:sp>
      <p:sp>
        <p:nvSpPr>
          <p:cNvPr id="3" name="Shape 1"/>
          <p:cNvSpPr/>
          <p:nvPr/>
        </p:nvSpPr>
        <p:spPr>
          <a:xfrm>
            <a:off x="5510252" y="2264253"/>
            <a:ext cx="2689524" cy="445315"/>
          </a:xfrm>
          <a:custGeom>
            <a:avLst/>
            <a:gdLst/>
            <a:ahLst/>
            <a:cxnLst/>
            <a:rect l="l" t="t" r="r" b="b"/>
            <a:pathLst>
              <a:path w="2689524" h="445315">
                <a:moveTo>
                  <a:pt x="0" y="0"/>
                </a:moveTo>
                <a:moveTo>
                  <a:pt x="0" y="0"/>
                </a:moveTo>
                <a:lnTo>
                  <a:pt x="2689524" y="0"/>
                </a:lnTo>
                <a:lnTo>
                  <a:pt x="2689524" y="445315"/>
                </a:lnTo>
                <a:lnTo>
                  <a:pt x="0" y="445315"/>
                </a:lnTo>
                <a:close/>
              </a:path>
            </a:pathLst>
          </a:custGeom>
          <a:solidFill>
            <a:srgbClr val="5196FF"/>
          </a:solidFill>
          <a:ln/>
        </p:spPr>
      </p:sp>
      <p:sp>
        <p:nvSpPr>
          <p:cNvPr id="4" name="Shape 2"/>
          <p:cNvSpPr/>
          <p:nvPr/>
        </p:nvSpPr>
        <p:spPr>
          <a:xfrm rot="-8100000">
            <a:off x="7748355" y="2055442"/>
            <a:ext cx="731520" cy="731520"/>
          </a:xfrm>
          <a:custGeom>
            <a:avLst/>
            <a:gdLst/>
            <a:ahLst/>
            <a:cxnLst/>
            <a:rect l="l" t="t" r="r" b="b"/>
            <a:pathLst>
              <a:path w="731520" h="731520">
                <a:moveTo>
                  <a:pt x="0" y="0"/>
                </a:moveTo>
                <a:moveTo>
                  <a:pt x="0" y="0"/>
                </a:moveTo>
                <a:lnTo>
                  <a:pt x="0" y="731520"/>
                </a:lnTo>
                <a:lnTo>
                  <a:pt x="731520" y="731520"/>
                </a:lnTo>
                <a:close/>
              </a:path>
            </a:pathLst>
          </a:custGeom>
          <a:solidFill>
            <a:srgbClr val="5196FF"/>
          </a:solidFill>
          <a:ln/>
        </p:spPr>
      </p:sp>
      <p:sp>
        <p:nvSpPr>
          <p:cNvPr id="5" name="Shape 3"/>
          <p:cNvSpPr/>
          <p:nvPr/>
        </p:nvSpPr>
        <p:spPr>
          <a:xfrm>
            <a:off x="512622" y="1319563"/>
            <a:ext cx="7687154" cy="576734"/>
          </a:xfrm>
          <a:custGeom>
            <a:avLst/>
            <a:gdLst/>
            <a:ahLst/>
            <a:cxnLst/>
            <a:rect l="l" t="t" r="r" b="b"/>
            <a:pathLst>
              <a:path w="7687154" h="576734">
                <a:moveTo>
                  <a:pt x="0" y="0"/>
                </a:moveTo>
                <a:moveTo>
                  <a:pt x="0" y="0"/>
                </a:moveTo>
                <a:lnTo>
                  <a:pt x="7687154" y="0"/>
                </a:lnTo>
                <a:lnTo>
                  <a:pt x="7687154" y="576734"/>
                </a:lnTo>
                <a:lnTo>
                  <a:pt x="0" y="576734"/>
                </a:lnTo>
                <a:close/>
              </a:path>
            </a:pathLst>
          </a:custGeom>
          <a:solidFill>
            <a:srgbClr val="5196FF"/>
          </a:solidFill>
          <a:ln/>
        </p:spPr>
      </p:sp>
      <p:sp>
        <p:nvSpPr>
          <p:cNvPr id="6" name="Shape 4"/>
          <p:cNvSpPr/>
          <p:nvPr/>
        </p:nvSpPr>
        <p:spPr>
          <a:xfrm rot="-8100000">
            <a:off x="7739211" y="1242170"/>
            <a:ext cx="731520" cy="731520"/>
          </a:xfrm>
          <a:custGeom>
            <a:avLst/>
            <a:gdLst/>
            <a:ahLst/>
            <a:cxnLst/>
            <a:rect l="l" t="t" r="r" b="b"/>
            <a:pathLst>
              <a:path w="731520" h="731520">
                <a:moveTo>
                  <a:pt x="0" y="0"/>
                </a:moveTo>
                <a:moveTo>
                  <a:pt x="0" y="0"/>
                </a:moveTo>
                <a:lnTo>
                  <a:pt x="0" y="731520"/>
                </a:lnTo>
                <a:lnTo>
                  <a:pt x="731520" y="731520"/>
                </a:lnTo>
                <a:close/>
              </a:path>
            </a:pathLst>
          </a:custGeom>
          <a:solidFill>
            <a:srgbClr val="5196FF"/>
          </a:solidFill>
          <a:ln/>
        </p:spPr>
      </p:sp>
      <p:sp>
        <p:nvSpPr>
          <p:cNvPr id="7" name="Shape 5"/>
          <p:cNvSpPr/>
          <p:nvPr/>
        </p:nvSpPr>
        <p:spPr>
          <a:xfrm rot="-8100000">
            <a:off x="7730067" y="1610126"/>
            <a:ext cx="731520" cy="731520"/>
          </a:xfrm>
          <a:custGeom>
            <a:avLst/>
            <a:gdLst/>
            <a:ahLst/>
            <a:cxnLst/>
            <a:rect l="l" t="t" r="r" b="b"/>
            <a:pathLst>
              <a:path w="731520" h="731520">
                <a:moveTo>
                  <a:pt x="0" y="0"/>
                </a:moveTo>
                <a:moveTo>
                  <a:pt x="0" y="0"/>
                </a:moveTo>
                <a:lnTo>
                  <a:pt x="0" y="731520"/>
                </a:lnTo>
                <a:lnTo>
                  <a:pt x="731520" y="731520"/>
                </a:lnTo>
                <a:close/>
              </a:path>
            </a:pathLst>
          </a:custGeom>
          <a:solidFill>
            <a:srgbClr val="005CC5"/>
          </a:solidFill>
          <a:ln/>
        </p:spPr>
      </p:sp>
      <p:sp>
        <p:nvSpPr>
          <p:cNvPr id="8" name="Shape 6"/>
          <p:cNvSpPr/>
          <p:nvPr/>
        </p:nvSpPr>
        <p:spPr>
          <a:xfrm>
            <a:off x="521766" y="1903939"/>
            <a:ext cx="2511105" cy="1682799"/>
          </a:xfrm>
          <a:custGeom>
            <a:avLst/>
            <a:gdLst/>
            <a:ahLst/>
            <a:cxnLst/>
            <a:rect l="l" t="t" r="r" b="b"/>
            <a:pathLst>
              <a:path w="2511105" h="1682799">
                <a:moveTo>
                  <a:pt x="0" y="0"/>
                </a:moveTo>
                <a:moveTo>
                  <a:pt x="0" y="0"/>
                </a:moveTo>
                <a:lnTo>
                  <a:pt x="2511105" y="0"/>
                </a:lnTo>
                <a:lnTo>
                  <a:pt x="2511105" y="1682799"/>
                </a:lnTo>
                <a:lnTo>
                  <a:pt x="0" y="1682799"/>
                </a:lnTo>
                <a:close/>
              </a:path>
            </a:pathLst>
          </a:custGeom>
          <a:solidFill>
            <a:srgbClr val="000000">
              <a:alpha val="0"/>
            </a:srgbClr>
          </a:solidFill>
          <a:ln w="19050">
            <a:solidFill>
              <a:srgbClr val="5196FF"/>
            </a:solidFill>
            <a:prstDash val="solid"/>
          </a:ln>
        </p:spPr>
      </p:sp>
      <p:sp>
        <p:nvSpPr>
          <p:cNvPr id="9" name="Shape 7"/>
          <p:cNvSpPr/>
          <p:nvPr/>
        </p:nvSpPr>
        <p:spPr>
          <a:xfrm>
            <a:off x="3030749" y="2264253"/>
            <a:ext cx="2488647" cy="1682799"/>
          </a:xfrm>
          <a:custGeom>
            <a:avLst/>
            <a:gdLst/>
            <a:ahLst/>
            <a:cxnLst/>
            <a:rect l="l" t="t" r="r" b="b"/>
            <a:pathLst>
              <a:path w="2488647" h="1682799">
                <a:moveTo>
                  <a:pt x="0" y="0"/>
                </a:moveTo>
                <a:moveTo>
                  <a:pt x="0" y="0"/>
                </a:moveTo>
                <a:lnTo>
                  <a:pt x="2488647" y="0"/>
                </a:lnTo>
                <a:lnTo>
                  <a:pt x="2488647" y="1682799"/>
                </a:lnTo>
                <a:lnTo>
                  <a:pt x="0" y="1682799"/>
                </a:lnTo>
                <a:close/>
              </a:path>
            </a:pathLst>
          </a:custGeom>
          <a:solidFill>
            <a:srgbClr val="000000">
              <a:alpha val="0"/>
            </a:srgbClr>
          </a:solidFill>
          <a:ln w="19050">
            <a:solidFill>
              <a:srgbClr val="005CC5"/>
            </a:solidFill>
            <a:prstDash val="solid"/>
          </a:ln>
        </p:spPr>
      </p:sp>
      <p:sp>
        <p:nvSpPr>
          <p:cNvPr id="10" name="Shape 8"/>
          <p:cNvSpPr/>
          <p:nvPr/>
        </p:nvSpPr>
        <p:spPr>
          <a:xfrm>
            <a:off x="5519396" y="2709569"/>
            <a:ext cx="2591353" cy="1682799"/>
          </a:xfrm>
          <a:custGeom>
            <a:avLst/>
            <a:gdLst/>
            <a:ahLst/>
            <a:cxnLst/>
            <a:rect l="l" t="t" r="r" b="b"/>
            <a:pathLst>
              <a:path w="2591353" h="1682799">
                <a:moveTo>
                  <a:pt x="0" y="0"/>
                </a:moveTo>
                <a:moveTo>
                  <a:pt x="0" y="0"/>
                </a:moveTo>
                <a:lnTo>
                  <a:pt x="2591353" y="0"/>
                </a:lnTo>
                <a:lnTo>
                  <a:pt x="2591353" y="1682799"/>
                </a:lnTo>
                <a:lnTo>
                  <a:pt x="0" y="1682799"/>
                </a:lnTo>
                <a:close/>
              </a:path>
            </a:pathLst>
          </a:custGeom>
          <a:solidFill>
            <a:srgbClr val="000000">
              <a:alpha val="0"/>
            </a:srgbClr>
          </a:solidFill>
          <a:ln w="19050">
            <a:solidFill>
              <a:srgbClr val="5196FF"/>
            </a:solidFill>
            <a:prstDash val="solid"/>
          </a:ln>
        </p:spPr>
      </p:sp>
      <p:sp>
        <p:nvSpPr>
          <p:cNvPr id="11" name="Text 9"/>
          <p:cNvSpPr/>
          <p:nvPr/>
        </p:nvSpPr>
        <p:spPr>
          <a:xfrm>
            <a:off x="602401" y="1406762"/>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多语言支持</a:t>
            </a:r>
            <a:endParaRPr lang="en-US" sz="1440" dirty="0"/>
          </a:p>
        </p:txBody>
      </p:sp>
      <p:sp>
        <p:nvSpPr>
          <p:cNvPr id="12" name="Text 10"/>
          <p:cNvSpPr/>
          <p:nvPr/>
        </p:nvSpPr>
        <p:spPr>
          <a:xfrm>
            <a:off x="512622" y="1864695"/>
            <a:ext cx="2501961"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在全球化的今天，多语言支持成为软件和网站不可或缺的功能。它不仅能够扩大用户基础，还能提升用户体验，使不同语言背景的用户都能轻松使用产品。</a:t>
            </a:r>
            <a:endParaRPr lang="en-US" sz="1440" dirty="0"/>
          </a:p>
        </p:txBody>
      </p:sp>
      <p:sp>
        <p:nvSpPr>
          <p:cNvPr id="13" name="Text 11"/>
          <p:cNvSpPr/>
          <p:nvPr/>
        </p:nvSpPr>
        <p:spPr>
          <a:xfrm>
            <a:off x="3017435" y="2264253"/>
            <a:ext cx="2501961"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国际化标签要求产品不仅要翻译文字，还要考虑文化差异。这包括对颜色、符号、日期格式等元素的本地化处理，确保产品在不同文化中都能被正确理解和接受。</a:t>
            </a:r>
            <a:endParaRPr lang="en-US" sz="1440" dirty="0"/>
          </a:p>
        </p:txBody>
      </p:sp>
      <p:sp>
        <p:nvSpPr>
          <p:cNvPr id="14" name="Text 12"/>
          <p:cNvSpPr/>
          <p:nvPr/>
        </p:nvSpPr>
        <p:spPr>
          <a:xfrm>
            <a:off x="5510252" y="2307233"/>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法律合规性</a:t>
            </a:r>
            <a:endParaRPr lang="en-US" sz="1440" dirty="0"/>
          </a:p>
        </p:txBody>
      </p:sp>
      <p:sp>
        <p:nvSpPr>
          <p:cNvPr id="15" name="Text 13"/>
          <p:cNvSpPr/>
          <p:nvPr/>
        </p:nvSpPr>
        <p:spPr>
          <a:xfrm>
            <a:off x="5519396" y="2709569"/>
            <a:ext cx="2501961"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随着数据保护法规如GDPR的实施，国际化标签还必须确保遵守各国的法律要求。这涉及到数据存储、处理和传输的合法性，以及用户隐私的保护。</a:t>
            </a:r>
            <a:endParaRPr lang="en-US" sz="1440" dirty="0"/>
          </a:p>
        </p:txBody>
      </p:sp>
      <p:sp>
        <p:nvSpPr>
          <p:cNvPr id="16" name="Shape 14"/>
          <p:cNvSpPr/>
          <p:nvPr/>
        </p:nvSpPr>
        <p:spPr>
          <a:xfrm>
            <a:off x="3023727" y="1687519"/>
            <a:ext cx="5176049" cy="576734"/>
          </a:xfrm>
          <a:custGeom>
            <a:avLst/>
            <a:gdLst/>
            <a:ahLst/>
            <a:cxnLst/>
            <a:rect l="l" t="t" r="r" b="b"/>
            <a:pathLst>
              <a:path w="5176049" h="576734">
                <a:moveTo>
                  <a:pt x="0" y="0"/>
                </a:moveTo>
                <a:moveTo>
                  <a:pt x="0" y="0"/>
                </a:moveTo>
                <a:lnTo>
                  <a:pt x="5176049" y="0"/>
                </a:lnTo>
                <a:lnTo>
                  <a:pt x="5176049" y="576734"/>
                </a:lnTo>
                <a:lnTo>
                  <a:pt x="0" y="576734"/>
                </a:lnTo>
                <a:close/>
              </a:path>
            </a:pathLst>
          </a:custGeom>
          <a:solidFill>
            <a:srgbClr val="005CC5"/>
          </a:solidFill>
          <a:ln/>
        </p:spPr>
      </p:sp>
      <p:sp>
        <p:nvSpPr>
          <p:cNvPr id="17" name="Text 15"/>
          <p:cNvSpPr/>
          <p:nvPr/>
        </p:nvSpPr>
        <p:spPr>
          <a:xfrm>
            <a:off x="3014583" y="1774718"/>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文化适应性</a:t>
            </a:r>
            <a:endParaRPr lang="en-US" sz="144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07</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函数标签库应用</a:t>
            </a:r>
            <a:endParaRPr lang="en-US" sz="144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自定义函数定义</a:t>
            </a:r>
            <a:endParaRPr lang="en-US" sz="1440" dirty="0"/>
          </a:p>
        </p:txBody>
      </p:sp>
      <p:sp>
        <p:nvSpPr>
          <p:cNvPr id="3" name="Shape 1"/>
          <p:cNvSpPr/>
          <p:nvPr/>
        </p:nvSpPr>
        <p:spPr>
          <a:xfrm>
            <a:off x="801601" y="1138322"/>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4" name="Shape 2"/>
          <p:cNvSpPr/>
          <p:nvPr/>
        </p:nvSpPr>
        <p:spPr>
          <a:xfrm>
            <a:off x="1330124" y="1132915"/>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5" name="Shape 3"/>
          <p:cNvSpPr/>
          <p:nvPr/>
        </p:nvSpPr>
        <p:spPr>
          <a:xfrm>
            <a:off x="5495514" y="1529844"/>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6" name="Shape 4"/>
          <p:cNvSpPr/>
          <p:nvPr/>
        </p:nvSpPr>
        <p:spPr>
          <a:xfrm>
            <a:off x="2206032" y="3066458"/>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7" name="Text 5"/>
          <p:cNvSpPr/>
          <p:nvPr/>
        </p:nvSpPr>
        <p:spPr>
          <a:xfrm>
            <a:off x="703661" y="1129178"/>
            <a:ext cx="68819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330491" y="1187779"/>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函数声明的重要性</a:t>
            </a:r>
            <a:endParaRPr lang="en-US" sz="1440" dirty="0"/>
          </a:p>
        </p:txBody>
      </p:sp>
      <p:sp>
        <p:nvSpPr>
          <p:cNvPr id="9" name="Text 7"/>
          <p:cNvSpPr/>
          <p:nvPr/>
        </p:nvSpPr>
        <p:spPr>
          <a:xfrm>
            <a:off x="1330491" y="1489531"/>
            <a:ext cx="2944368"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函数声明是编程中的关键步骤，它通过提前告知编译器函数的存在和参数类型，避免了编译错误，确保了程序的稳定运行。</a:t>
            </a:r>
            <a:endParaRPr lang="en-US" sz="1440" dirty="0"/>
          </a:p>
        </p:txBody>
      </p:sp>
      <p:sp>
        <p:nvSpPr>
          <p:cNvPr id="10" name="Text 8"/>
          <p:cNvSpPr/>
          <p:nvPr/>
        </p:nvSpPr>
        <p:spPr>
          <a:xfrm>
            <a:off x="5495971" y="1584691"/>
            <a:ext cx="294436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函数实现的细节</a:t>
            </a:r>
            <a:endParaRPr lang="en-US" sz="1440" dirty="0"/>
          </a:p>
        </p:txBody>
      </p:sp>
      <p:sp>
        <p:nvSpPr>
          <p:cNvPr id="11" name="Text 9"/>
          <p:cNvSpPr/>
          <p:nvPr/>
        </p:nvSpPr>
        <p:spPr>
          <a:xfrm>
            <a:off x="5495514" y="1886460"/>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函数实现涉及编写具体的操作逻辑，这是自定义函数的核心部分。通过精确定义函数的行为，可以实现代码的模块化和重用。</a:t>
            </a:r>
            <a:endParaRPr lang="en-US" sz="1440" dirty="0"/>
          </a:p>
        </p:txBody>
      </p:sp>
      <p:sp>
        <p:nvSpPr>
          <p:cNvPr id="12" name="Text 10"/>
          <p:cNvSpPr/>
          <p:nvPr/>
        </p:nvSpPr>
        <p:spPr>
          <a:xfrm>
            <a:off x="2206075" y="3120882"/>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函数调用与参数传递</a:t>
            </a:r>
            <a:endParaRPr lang="en-US" sz="1440" dirty="0"/>
          </a:p>
        </p:txBody>
      </p:sp>
      <p:sp>
        <p:nvSpPr>
          <p:cNvPr id="13" name="Text 11"/>
          <p:cNvSpPr/>
          <p:nvPr/>
        </p:nvSpPr>
        <p:spPr>
          <a:xfrm>
            <a:off x="2206075" y="3422634"/>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在主函数中调用自定义函数时，需要正确传递参数并处理返回值。这一过程展示了函数如何在实际程序中发挥作用，提高代码的效率和可读性。</a:t>
            </a:r>
            <a:endParaRPr lang="en-US" sz="1440" dirty="0"/>
          </a:p>
        </p:txBody>
      </p:sp>
      <p:sp>
        <p:nvSpPr>
          <p:cNvPr id="14" name="Shape 12"/>
          <p:cNvSpPr/>
          <p:nvPr/>
        </p:nvSpPr>
        <p:spPr>
          <a:xfrm>
            <a:off x="1677184" y="3071780"/>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5" name="Text 13"/>
          <p:cNvSpPr/>
          <p:nvPr/>
        </p:nvSpPr>
        <p:spPr>
          <a:xfrm>
            <a:off x="1604032" y="3066373"/>
            <a:ext cx="650309"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6" name="Shape 14"/>
          <p:cNvSpPr/>
          <p:nvPr/>
        </p:nvSpPr>
        <p:spPr>
          <a:xfrm>
            <a:off x="4966302" y="1535251"/>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7" name="Text 15"/>
          <p:cNvSpPr/>
          <p:nvPr/>
        </p:nvSpPr>
        <p:spPr>
          <a:xfrm>
            <a:off x="4847430" y="1529844"/>
            <a:ext cx="73952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函数调用示例</a:t>
            </a:r>
            <a:endParaRPr lang="en-US" sz="1440" dirty="0"/>
          </a:p>
        </p:txBody>
      </p:sp>
      <p:pic>
        <p:nvPicPr>
          <p:cNvPr id="3" name="Image 0" descr="https://sgw-dx.xf-yun.com/api/v1/sparkdesk/_17355421824488e90d602778a4ed49d6d87923c3d4ebf.jpg?authorization=c2ltcGxlLWp3dCBhaz1zcGFya2Rlc2s4MDAwMDAwMDAwMDE7ZXhwPTMzMTIzNDIxODI7YWxnbz1obWFjLXNoYTI1NjtzaWc9Y2EycmMvN1F6Z3ZMd3g1UmJyZ3RqWVhORXFwNzhCT3NoNXlpZm1BUWQ0QT0=&amp;x_location=7YfmxI7B7uKO7jlRxIftd60Zg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Python中的函数调用</a:t>
            </a:r>
            <a:endParaRPr lang="en-US" sz="1440" dirty="0"/>
          </a:p>
        </p:txBody>
      </p:sp>
      <p:sp>
        <p:nvSpPr>
          <p:cNvPr id="5" name="Text 2"/>
          <p:cNvSpPr/>
          <p:nvPr/>
        </p:nvSpPr>
        <p:spPr>
          <a:xfrm>
            <a:off x="822960" y="2773736"/>
            <a:ext cx="2414016" cy="171907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在Python中，定义一个函数非常简单，使用`def`关键字后跟函数名和参数列表。调用函数时，只需使用函数名并传递相应的参数即可。例如，通过`greet("Alice")`调用`greet`函数，输出"Hello, Alice!"。</a:t>
            </a:r>
            <a:endParaRPr lang="en-US" sz="1440" dirty="0"/>
          </a:p>
        </p:txBody>
      </p:sp>
      <p:pic>
        <p:nvPicPr>
          <p:cNvPr id="6" name="Image 1" descr="https://sgw-dx.xf-yun.com/api/v1/sparkdesk/_1735542185720c7b7381e25cc4c8da4982f80ced8ac5a.jpg?authorization=c2ltcGxlLWp3dCBhaz1zcGFya2Rlc2s4MDAwMDAwMDAwMDE7ZXhwPTMzMTIzNDIxODU7YWxnbz1obWFjLXNoYTI1NjtzaWc9Z2lKc01kVjV1Uko0bEpNVnVoK1pvckpUYWpMVDVXb3R5SVBGNFM2VjFYZz0=&amp;x_location=7YfmxI7B7uKO7jlRxIftd60Zg5D="/>
          <p:cNvPicPr>
            <a:picLocks noChangeAspect="1"/>
          </p:cNvPicPr>
          <p:nvPr/>
        </p:nvPicPr>
        <p:blipFill>
          <a:blip r:embed="rId5"/>
          <a:stretch>
            <a:fillRect/>
          </a:stretch>
        </p:blipFill>
        <p:spPr>
          <a:xfrm>
            <a:off x="3466980" y="1088132"/>
            <a:ext cx="2283193" cy="1282693"/>
          </a:xfrm>
          <a:prstGeom prst="rect">
            <a:avLst/>
          </a:prstGeom>
        </p:spPr>
      </p:pic>
      <p:sp>
        <p:nvSpPr>
          <p:cNvPr id="7" name="Text 3"/>
          <p:cNvSpPr/>
          <p:nvPr/>
        </p:nvSpPr>
        <p:spPr>
          <a:xfrm>
            <a:off x="3328416" y="2446016"/>
            <a:ext cx="248716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JavaScript的函数调用方式</a:t>
            </a:r>
            <a:endParaRPr lang="en-US" sz="1440" dirty="0"/>
          </a:p>
        </p:txBody>
      </p:sp>
      <p:sp>
        <p:nvSpPr>
          <p:cNvPr id="8" name="Text 4"/>
          <p:cNvSpPr/>
          <p:nvPr/>
        </p:nvSpPr>
        <p:spPr>
          <a:xfrm>
            <a:off x="3401568" y="2773736"/>
            <a:ext cx="2414016" cy="19385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JavaScript中，函数可以通过`function`关键字定义，并通过函数名加括号的方式调用。例如，`let message = greet("Bob");`这行代码调用了`greet`函数，并将返回的字符串赋值给变量`message`，最终输出"Hello, Bob!"。</a:t>
            </a:r>
            <a:endParaRPr lang="en-US" sz="1440" dirty="0"/>
          </a:p>
        </p:txBody>
      </p:sp>
      <p:pic>
        <p:nvPicPr>
          <p:cNvPr id="9" name="Image 2" descr="https://sgw-dx.xf-yun.com/api/v1/sparkdesk/_1735542188954b3b995d670764778923b5fee959fc237.jpg?authorization=c2ltcGxlLWp3dCBhaz1zcGFya2Rlc2s4MDAwMDAwMDAwMDE7ZXhwPTMzMTIzNDIxODg7YWxnbz1obWFjLXNoYTI1NjtzaWc9aDNDaHU5NHJ0UTMvYk5vUW0xUUNiS0JkRjFhWnlwUXowK0tXY2FYdFE4QT0=&amp;x_location=7YfmxI7B7uKO7jlRxIftd60Zg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Java中的函数调用示例</a:t>
            </a:r>
            <a:endParaRPr lang="en-US" sz="1440" dirty="0"/>
          </a:p>
        </p:txBody>
      </p:sp>
      <p:sp>
        <p:nvSpPr>
          <p:cNvPr id="11" name="Text 6"/>
          <p:cNvSpPr/>
          <p:nvPr/>
        </p:nvSpPr>
        <p:spPr>
          <a:xfrm>
            <a:off x="5943600" y="2775208"/>
            <a:ext cx="2414016" cy="171907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在Java中，函数（或称为方法）通常在一个类中定义，并且需要指定访问修饰符如`public`。调用函数时，直接使用类名和方法名，如`String message = Main.greet("Charlie");`，这将输出"Hello, Charlie!"。</a:t>
            </a:r>
            <a:endParaRPr lang="en-US" sz="144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参数传递与返回值处理</a:t>
            </a:r>
            <a:endParaRPr lang="en-US" sz="1440" dirty="0"/>
          </a:p>
        </p:txBody>
      </p:sp>
      <p:sp>
        <p:nvSpPr>
          <p:cNvPr id="3" name="Shape 1"/>
          <p:cNvSpPr/>
          <p:nvPr/>
        </p:nvSpPr>
        <p:spPr>
          <a:xfrm>
            <a:off x="312725"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
        <p:nvSpPr>
          <p:cNvPr id="4" name="Shape 2"/>
          <p:cNvSpPr/>
          <p:nvPr/>
        </p:nvSpPr>
        <p:spPr>
          <a:xfrm>
            <a:off x="1682112" y="1165609"/>
            <a:ext cx="0" cy="567089"/>
          </a:xfrm>
          <a:custGeom>
            <a:avLst/>
            <a:gdLst/>
            <a:ahLst/>
            <a:cxnLst/>
            <a:rect l="l" t="t" r="r" b="b"/>
            <a:pathLst>
              <a:path h="567089">
                <a:moveTo>
                  <a:pt x="0" y="0"/>
                </a:moveTo>
                <a:moveTo>
                  <a:pt x="0" y="0"/>
                </a:moveTo>
                <a:lnTo>
                  <a:pt x="0" y="567089"/>
                </a:lnTo>
              </a:path>
            </a:pathLst>
          </a:custGeom>
          <a:noFill/>
          <a:ln w="38100">
            <a:solidFill>
              <a:srgbClr val="005CC5"/>
            </a:solidFill>
            <a:prstDash val="solid"/>
            <a:headEnd type="none"/>
            <a:tailEnd type="none"/>
          </a:ln>
        </p:spPr>
      </p:sp>
      <p:sp>
        <p:nvSpPr>
          <p:cNvPr id="5" name="Shape 3"/>
          <p:cNvSpPr/>
          <p:nvPr/>
        </p:nvSpPr>
        <p:spPr>
          <a:xfrm>
            <a:off x="303581" y="1930210"/>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005CC5"/>
            </a:solidFill>
            <a:prstDash val="solid"/>
          </a:ln>
        </p:spPr>
      </p:sp>
      <p:sp>
        <p:nvSpPr>
          <p:cNvPr id="6" name="Shape 4"/>
          <p:cNvSpPr/>
          <p:nvPr/>
        </p:nvSpPr>
        <p:spPr>
          <a:xfrm>
            <a:off x="884165"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7" name="Text 5"/>
          <p:cNvSpPr/>
          <p:nvPr/>
        </p:nvSpPr>
        <p:spPr>
          <a:xfrm>
            <a:off x="1409546" y="1576338"/>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466877" y="2115834"/>
            <a:ext cx="2430470" cy="40233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参数传递机制</a:t>
            </a:r>
            <a:endParaRPr lang="en-US" sz="1440" dirty="0"/>
          </a:p>
        </p:txBody>
      </p:sp>
      <p:sp>
        <p:nvSpPr>
          <p:cNvPr id="9" name="Text 7"/>
          <p:cNvSpPr/>
          <p:nvPr/>
        </p:nvSpPr>
        <p:spPr>
          <a:xfrm>
            <a:off x="466877" y="2455328"/>
            <a:ext cx="2430470"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参数传递是编程中将数据从外部传入函数内部的过程，Python采用赋值传递或对象引用传递方式，区分不可变与可变对象的处理差异。</a:t>
            </a:r>
            <a:endParaRPr lang="en-US" sz="1440" dirty="0"/>
          </a:p>
        </p:txBody>
      </p:sp>
      <p:sp>
        <p:nvSpPr>
          <p:cNvPr id="10" name="Shape 8"/>
          <p:cNvSpPr/>
          <p:nvPr/>
        </p:nvSpPr>
        <p:spPr>
          <a:xfrm>
            <a:off x="4572000" y="1165034"/>
            <a:ext cx="0" cy="286867"/>
          </a:xfrm>
          <a:custGeom>
            <a:avLst/>
            <a:gdLst/>
            <a:ahLst/>
            <a:cxnLst/>
            <a:rect l="l" t="t" r="r" b="b"/>
            <a:pathLst>
              <a:path h="286867">
                <a:moveTo>
                  <a:pt x="0" y="0"/>
                </a:moveTo>
                <a:moveTo>
                  <a:pt x="0" y="0"/>
                </a:moveTo>
                <a:lnTo>
                  <a:pt x="0" y="286867"/>
                </a:lnTo>
              </a:path>
            </a:pathLst>
          </a:custGeom>
          <a:noFill/>
          <a:ln w="38100">
            <a:solidFill>
              <a:srgbClr val="005CC5"/>
            </a:solidFill>
            <a:prstDash val="solid"/>
            <a:headEnd type="none"/>
            <a:tailEnd type="none"/>
          </a:ln>
        </p:spPr>
      </p:sp>
      <p:sp>
        <p:nvSpPr>
          <p:cNvPr id="11" name="Shape 9"/>
          <p:cNvSpPr/>
          <p:nvPr/>
        </p:nvSpPr>
        <p:spPr>
          <a:xfrm>
            <a:off x="3193369" y="1649412"/>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5196FF"/>
            </a:solidFill>
            <a:prstDash val="solid"/>
          </a:ln>
        </p:spPr>
      </p:sp>
      <p:sp>
        <p:nvSpPr>
          <p:cNvPr id="12" name="Shape 10"/>
          <p:cNvSpPr/>
          <p:nvPr/>
        </p:nvSpPr>
        <p:spPr>
          <a:xfrm>
            <a:off x="3774053" y="1367777"/>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3" name="Text 11"/>
          <p:cNvSpPr/>
          <p:nvPr/>
        </p:nvSpPr>
        <p:spPr>
          <a:xfrm>
            <a:off x="4299434" y="1295540"/>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4" name="Text 12"/>
          <p:cNvSpPr/>
          <p:nvPr/>
        </p:nvSpPr>
        <p:spPr>
          <a:xfrm>
            <a:off x="3356765" y="1835036"/>
            <a:ext cx="2430470" cy="40233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返回值处理策略</a:t>
            </a:r>
            <a:endParaRPr lang="en-US" sz="1440" dirty="0"/>
          </a:p>
        </p:txBody>
      </p:sp>
      <p:sp>
        <p:nvSpPr>
          <p:cNvPr id="15" name="Text 13"/>
          <p:cNvSpPr/>
          <p:nvPr/>
        </p:nvSpPr>
        <p:spPr>
          <a:xfrm>
            <a:off x="3356765" y="2174531"/>
            <a:ext cx="2430470"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返回值是函数执行后的结果，可以是任何数据类型。合理设计返回值的类型、初始化和拷贝，对提高代码效率和避免性能损失至关重要。</a:t>
            </a:r>
            <a:endParaRPr lang="en-US" sz="1440" dirty="0"/>
          </a:p>
        </p:txBody>
      </p:sp>
      <p:sp>
        <p:nvSpPr>
          <p:cNvPr id="16" name="Shape 14"/>
          <p:cNvSpPr/>
          <p:nvPr/>
        </p:nvSpPr>
        <p:spPr>
          <a:xfrm>
            <a:off x="7461888" y="1165301"/>
            <a:ext cx="0" cy="567397"/>
          </a:xfrm>
          <a:custGeom>
            <a:avLst/>
            <a:gdLst/>
            <a:ahLst/>
            <a:cxnLst/>
            <a:rect l="l" t="t" r="r" b="b"/>
            <a:pathLst>
              <a:path h="567397">
                <a:moveTo>
                  <a:pt x="0" y="0"/>
                </a:moveTo>
                <a:moveTo>
                  <a:pt x="0" y="0"/>
                </a:moveTo>
                <a:lnTo>
                  <a:pt x="0" y="567397"/>
                </a:lnTo>
              </a:path>
            </a:pathLst>
          </a:custGeom>
          <a:noFill/>
          <a:ln w="38100">
            <a:solidFill>
              <a:srgbClr val="005CC5"/>
            </a:solidFill>
            <a:prstDash val="solid"/>
            <a:headEnd type="none"/>
            <a:tailEnd type="none"/>
          </a:ln>
        </p:spPr>
      </p:sp>
      <p:sp>
        <p:nvSpPr>
          <p:cNvPr id="17" name="Shape 15"/>
          <p:cNvSpPr/>
          <p:nvPr/>
        </p:nvSpPr>
        <p:spPr>
          <a:xfrm>
            <a:off x="6083503" y="1929754"/>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005CC5"/>
            </a:solidFill>
            <a:prstDash val="solid"/>
          </a:ln>
        </p:spPr>
      </p:sp>
      <p:sp>
        <p:nvSpPr>
          <p:cNvPr id="18" name="Shape 16"/>
          <p:cNvSpPr/>
          <p:nvPr/>
        </p:nvSpPr>
        <p:spPr>
          <a:xfrm>
            <a:off x="6663941"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9" name="Text 17"/>
          <p:cNvSpPr/>
          <p:nvPr/>
        </p:nvSpPr>
        <p:spPr>
          <a:xfrm>
            <a:off x="7189322" y="1576338"/>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20" name="Text 18"/>
          <p:cNvSpPr/>
          <p:nvPr/>
        </p:nvSpPr>
        <p:spPr>
          <a:xfrm>
            <a:off x="6246653" y="2115834"/>
            <a:ext cx="2430470" cy="40233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参数传递方式</a:t>
            </a:r>
            <a:endParaRPr lang="en-US" sz="1440" dirty="0"/>
          </a:p>
        </p:txBody>
      </p:sp>
      <p:sp>
        <p:nvSpPr>
          <p:cNvPr id="21" name="Text 19"/>
          <p:cNvSpPr/>
          <p:nvPr/>
        </p:nvSpPr>
        <p:spPr>
          <a:xfrm>
            <a:off x="6246653" y="2455328"/>
            <a:ext cx="2430470" cy="123444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Python支持多种参数传递方式，包括位置参数、关键字参数、默认参数和可变参数，这些方式提供了灵活的函数调用手段，满足不同的编程需求。</a:t>
            </a:r>
            <a:endParaRPr lang="en-US" sz="1440" dirty="0"/>
          </a:p>
        </p:txBody>
      </p:sp>
      <p:sp>
        <p:nvSpPr>
          <p:cNvPr id="22" name="Shape 20"/>
          <p:cNvSpPr/>
          <p:nvPr/>
        </p:nvSpPr>
        <p:spPr>
          <a:xfrm>
            <a:off x="4572000"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08</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08</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
        <p:nvSpPr>
          <p:cNvPr id="5" name="Text 3"/>
          <p:cNvSpPr/>
          <p:nvPr/>
        </p:nvSpPr>
        <p:spPr>
          <a:xfrm>
            <a:off x="497153" y="731520"/>
            <a:ext cx="8116791" cy="196596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使用JSTL标签库构建一个支持多语言切换的新闻列表页面，不仅实现内容展示的动态化，还要确保页面内容能根据用户所在地区自动调整日期和数字格式。</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（1）创建Java Web项目并配置JSTL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① 创建项目：在Eclipse、IntelliJ IDEA等IDE中创建一个新的Java Web项目。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② 添加JSTL依赖：如果使用Maven，可以在pom.xml中加入JSTL依赖。如果不使用Maven，需要手动将JSTL JAR文件添加到项目的WEB-INF/lib目录下。</a:t>
            </a:r>
            <a:endParaRPr lang="en-US" sz="1440" dirty="0"/>
          </a:p>
        </p:txBody>
      </p:sp>
      <p:pic>
        <p:nvPicPr>
          <p:cNvPr id="6" name="Image 0" descr="https://sgw-dx.xf-yun.com/api/v1/sparkdesk/_173554123267160_nHkWLI1735542903530-021593015430907192.png?authorization=c2ltcGxlLWp3dCBhaz1zcGFya2Rlc2s4MDAwMDAwMDAwMDE7ZXhwPTMzMTIzNDI4OTk7YWxnbz1obWFjLXNoYTI1NjtzaWc9ZWpodmZkMXNCczlWZUt4VXluMlNaSm4yQVNUM3BOd0FIKzdKUk14K0VBMD0=&amp;x_location=7YfmxI7B7uKO7jlRxIftd60Zg5D="/>
          <p:cNvPicPr>
            <a:picLocks noChangeAspect="1"/>
          </p:cNvPicPr>
          <p:nvPr/>
        </p:nvPicPr>
        <p:blipFill>
          <a:blip r:embed="rId4"/>
          <a:stretch>
            <a:fillRect/>
          </a:stretch>
        </p:blipFill>
        <p:spPr>
          <a:xfrm>
            <a:off x="749808" y="2697480"/>
            <a:ext cx="3214346" cy="24024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课程目标</a:t>
            </a:r>
            <a:endParaRPr lang="en-US" sz="144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08</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
        <p:nvSpPr>
          <p:cNvPr id="5" name="Text 3"/>
          <p:cNvSpPr/>
          <p:nvPr/>
        </p:nvSpPr>
        <p:spPr>
          <a:xfrm>
            <a:off x="497153" y="731520"/>
            <a:ext cx="8116791" cy="109728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（2）设计新闻列表页面</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① 创建一个JSP文件，比如newsList.jsp。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② 引入JSTL核心和格式化标签库。</a:t>
            </a:r>
            <a:endParaRPr lang="en-US" sz="1440" dirty="0"/>
          </a:p>
        </p:txBody>
      </p:sp>
      <p:pic>
        <p:nvPicPr>
          <p:cNvPr id="6" name="Image 0" descr="https://sgw-dx.xf-yun.com/api/v1/sparkdesk/_173554123267160_2dYQgo1735542967118-041974034722090603.png?authorization=c2ltcGxlLWp3dCBhaz1zcGFya2Rlc2s4MDAwMDAwMDAwMDE7ZXhwPTMzMTIzNDI5NjI7YWxnbz1obWFjLXNoYTI1NjtzaWc9Si9jYlk0VnJ1eE9uU2gzT1lQUWNtVGpadVcra3ZQVTJXNmZPNkN6L3B0ST0=&amp;x_location=7YfmxI7B7uKO7jlRxIftd60Zg5D="/>
          <p:cNvPicPr>
            <a:picLocks noChangeAspect="1"/>
          </p:cNvPicPr>
          <p:nvPr/>
        </p:nvPicPr>
        <p:blipFill>
          <a:blip r:embed="rId4"/>
          <a:stretch>
            <a:fillRect/>
          </a:stretch>
        </p:blipFill>
        <p:spPr>
          <a:xfrm>
            <a:off x="674159" y="1907556"/>
            <a:ext cx="5205688" cy="625332"/>
          </a:xfrm>
          <a:prstGeom prst="rect">
            <a:avLst/>
          </a:prstGeom>
        </p:spPr>
      </p:pic>
      <p:sp>
        <p:nvSpPr>
          <p:cNvPr id="7" name="Text 4"/>
          <p:cNvSpPr/>
          <p:nvPr/>
        </p:nvSpPr>
        <p:spPr>
          <a:xfrm>
            <a:off x="497153" y="2729822"/>
            <a:ext cx="5486400" cy="77724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（3）实现语言切换</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① 在页面上提供语言切换链接，比如：</a:t>
            </a:r>
            <a:endParaRPr lang="en-US" sz="1440" dirty="0"/>
          </a:p>
        </p:txBody>
      </p:sp>
      <p:pic>
        <p:nvPicPr>
          <p:cNvPr id="8" name="Image 1" descr="https://sgw-dx.xf-yun.com/api/v1/sparkdesk/_173554123267160_gUHb4E1735543031939-0688187282383173.png?authorization=c2ltcGxlLWp3dCBhaz1zcGFya2Rlc2s4MDAwMDAwMDAwMDE7ZXhwPTMzMTIzNDMwMjc7YWxnbz1obWFjLXNoYTI1NjtzaWc9VSthUnczS0hobitqQnVtQXhITGVsL1FXeGxROWRLZFE5ck4wTXY2WmdOOD0=&amp;x_location=7YfmxI7B7uKO7jlRxIftd60Zg5D="/>
          <p:cNvPicPr>
            <a:picLocks noChangeAspect="1"/>
          </p:cNvPicPr>
          <p:nvPr/>
        </p:nvPicPr>
        <p:blipFill>
          <a:blip r:embed="rId5"/>
          <a:stretch>
            <a:fillRect/>
          </a:stretch>
        </p:blipFill>
        <p:spPr>
          <a:xfrm>
            <a:off x="674159" y="3507062"/>
            <a:ext cx="6907871" cy="535771"/>
          </a:xfrm>
          <a:prstGeom prst="rect">
            <a:avLst/>
          </a:prstGeom>
        </p:spPr>
      </p:pic>
      <p:sp>
        <p:nvSpPr>
          <p:cNvPr id="9" name="Text 5"/>
          <p:cNvSpPr/>
          <p:nvPr/>
        </p:nvSpPr>
        <p:spPr>
          <a:xfrm>
            <a:off x="497153" y="4042833"/>
            <a:ext cx="5486400" cy="45720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② 使用和根据用户选择设置本地化信息：</a:t>
            </a:r>
            <a:endParaRPr lang="en-US" sz="1440" dirty="0"/>
          </a:p>
        </p:txBody>
      </p:sp>
      <p:pic>
        <p:nvPicPr>
          <p:cNvPr id="10" name="Image 2" descr="https://sgw-dx.xf-yun.com/api/v1/sparkdesk/_173554123267160_gi8Dff1735543173818-01417840266212187.png?authorization=c2ltcGxlLWp3dCBhaz1zcGFya2Rlc2s4MDAwMDAwMDAwMDE7ZXhwPTMzMTIzNDMxNjk7YWxnbz1obWFjLXNoYTI1NjtzaWc9eW8rWjQxN1dZY2hXQy9oVnlpZTlJYVpQSlNpbnBMUFkwZlozNVRHRHhrZz0=&amp;x_location=7YfmxI7B7uKO7jlRxIftd60Zg5D="/>
          <p:cNvPicPr>
            <a:picLocks noChangeAspect="1"/>
          </p:cNvPicPr>
          <p:nvPr/>
        </p:nvPicPr>
        <p:blipFill>
          <a:blip r:embed="rId6"/>
          <a:stretch>
            <a:fillRect/>
          </a:stretch>
        </p:blipFill>
        <p:spPr>
          <a:xfrm>
            <a:off x="674159" y="4560769"/>
            <a:ext cx="6793822" cy="440991"/>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08</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pic>
        <p:nvPicPr>
          <p:cNvPr id="5" name="Image 0" descr="https://sgw-dx.xf-yun.com/api/v1/sparkdesk/_173554123267160_VOCjRj1735543201115-08940810475299794.png?authorization=c2ltcGxlLWp3dCBhaz1zcGFya2Rlc2s4MDAwMDAwMDAwMDE7ZXhwPTMzMTIzNDMxOTY7YWxnbz1obWFjLXNoYTI1NjtzaWc9bS8rbGZsQXRyd2FGT3lBTVU1c3BPU1E2cGFkUHhCNndPRnArUUsvdE04bz0=&amp;x_location=7YfmxI7B7uKO7jlRxIftd60Zg5D="/>
          <p:cNvPicPr>
            <a:picLocks noChangeAspect="1"/>
          </p:cNvPicPr>
          <p:nvPr/>
        </p:nvPicPr>
        <p:blipFill>
          <a:blip r:embed="rId4"/>
          <a:stretch>
            <a:fillRect/>
          </a:stretch>
        </p:blipFill>
        <p:spPr>
          <a:xfrm>
            <a:off x="1499523" y="655680"/>
            <a:ext cx="6403027" cy="441198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40293" y="2233093"/>
            <a:ext cx="4313208"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THANKS！</a:t>
            </a:r>
            <a:endParaRPr lang="en-US" sz="1440" dirty="0"/>
          </a:p>
        </p:txBody>
      </p:sp>
      <p:sp>
        <p:nvSpPr>
          <p:cNvPr id="3" name="Text 1"/>
          <p:cNvSpPr/>
          <p:nvPr/>
        </p:nvSpPr>
        <p:spPr>
          <a:xfrm>
            <a:off x="840293" y="2100505"/>
            <a:ext cx="3275888" cy="6766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3888" b="1" dirty="0">
                <a:solidFill>
                  <a:srgbClr val="005CC5"/>
                </a:solidFill>
                <a:latin typeface="Microsoft Yahei" pitchFamily="34" charset="0"/>
                <a:ea typeface="Microsoft Yahei" pitchFamily="34" charset="-122"/>
                <a:cs typeface="Microsoft Yahei" pitchFamily="34" charset="-120"/>
              </a:rPr>
              <a:t>谢谢大家！</a:t>
            </a:r>
            <a:endParaRPr lang="en-US" sz="144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知识目标</a:t>
            </a:r>
            <a:endParaRPr lang="en-US" sz="1440" dirty="0"/>
          </a:p>
        </p:txBody>
      </p:sp>
      <p:pic>
        <p:nvPicPr>
          <p:cNvPr id="3" name="Image 0" descr="https://sgw-dx.xf-yun.com/api/v1/sparkdesk/_1735542095758e5c3041a11ee47fca29ed4a76ae37e8c.jpg?authorization=c2ltcGxlLWp3dCBhaz1zcGFya2Rlc2s4MDAwMDAwMDAwMDE7ZXhwPTMzMTIzNDIwOTU7YWxnbz1obWFjLXNoYTI1NjtzaWc9YmpCakJwSG40M2xqa3NWMUZuaG9CRUZtbyt2RDJzUThEbjljZDkvQ2hvVT0=&amp;x_location=7YfmxI7B7uKO7jlRxIftd60Zg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JSTL基本概念与安装配置</a:t>
            </a:r>
            <a:endParaRPr lang="en-US" sz="1440" dirty="0"/>
          </a:p>
        </p:txBody>
      </p:sp>
      <p:sp>
        <p:nvSpPr>
          <p:cNvPr id="5" name="Text 2"/>
          <p:cNvSpPr/>
          <p:nvPr/>
        </p:nvSpPr>
        <p:spPr>
          <a:xfrm>
            <a:off x="3247889" y="1500390"/>
            <a:ext cx="2614983"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JSTL的核心标签库提供了多种常用的功能，如循环、条件判断等，熟练掌握这些标签的使用，可以在JSP页面中实现复杂的逻辑控制和数据处理。</a:t>
            </a:r>
            <a:endParaRPr lang="en-US" sz="1440" dirty="0"/>
          </a:p>
        </p:txBody>
      </p:sp>
      <p:pic>
        <p:nvPicPr>
          <p:cNvPr id="6" name="Image 1" descr="https://sgw-dx.xf-yun.com/api/v1/sparkdesk/_173554209890129f9e2a8110e4f4e8a2dc76561978174.jpg?authorization=c2ltcGxlLWp3dCBhaz1zcGFya2Rlc2s4MDAwMDAwMDAwMDE7ZXhwPTMzMTIzNDIwOTg7YWxnbz1obWFjLXNoYTI1NjtzaWc9dkt4MUNtd3dPcGFiTUNqSjY1NHpqQ0M4ZU5wOGVpbjd6Myt5WjM3Mk9oTT0=&amp;x_location=7YfmxI7B7uKO7jlRxIftd60Zg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核心标签库的使用</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格式化标签库允许开发者在JSP页面中轻松地格式化数据输出，而函数标签库则支持自定义函数的创建和使用，两者结合使用能显著增强页面的动态性和灵活性。</a:t>
            </a:r>
            <a:endParaRPr lang="en-US" sz="1440" dirty="0"/>
          </a:p>
        </p:txBody>
      </p:sp>
      <p:pic>
        <p:nvPicPr>
          <p:cNvPr id="9" name="Image 2" descr="https://sgw-dx.xf-yun.com/api/v1/sparkdesk/_17355421018375f36ba55381e41c091ecb3c4ce94cb04.jpg?authorization=c2ltcGxlLWp3dCBhaz1zcGFya2Rlc2s4MDAwMDAwMDAwMDE7ZXhwPTMzMTIzNDIxMDE7YWxnbz1obWFjLXNoYTI1NjtzaWc9N01Bakloelo0TmlVVHduUVNHalNTUGtHM2NzbzUwYXMwZzJTaXhkb1dJQT0=&amp;x_location=7YfmxI7B7uKO7jlRxIftd60Zg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格式化与函数标签库的应用</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JSTL（JavaServer Pages Standard Tag Library）是一组用于简化JSP页面开发的标签库，通过理解其基本概念并掌握安装与配置方法，可以有效提升开发效率。</a:t>
            </a:r>
            <a:endParaRPr lang="en-US" sz="144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能力目标</a:t>
            </a:r>
            <a:endParaRPr lang="en-US" sz="1440" dirty="0"/>
          </a:p>
        </p:txBody>
      </p:sp>
      <p:sp>
        <p:nvSpPr>
          <p:cNvPr id="3" name="Shape 1"/>
          <p:cNvSpPr/>
          <p:nvPr/>
        </p:nvSpPr>
        <p:spPr>
          <a:xfrm rot="-366000">
            <a:off x="639861"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4" name="Shape 2"/>
          <p:cNvSpPr/>
          <p:nvPr/>
        </p:nvSpPr>
        <p:spPr>
          <a:xfrm>
            <a:off x="679498"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5" name="Shape 3"/>
          <p:cNvSpPr/>
          <p:nvPr/>
        </p:nvSpPr>
        <p:spPr>
          <a:xfrm>
            <a:off x="916789"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6" name="Text 4"/>
          <p:cNvSpPr/>
          <p:nvPr/>
        </p:nvSpPr>
        <p:spPr>
          <a:xfrm>
            <a:off x="756803" y="1121591"/>
            <a:ext cx="813748"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Shape 5"/>
          <p:cNvSpPr/>
          <p:nvPr/>
        </p:nvSpPr>
        <p:spPr>
          <a:xfrm rot="-366000">
            <a:off x="3346704"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8" name="Shape 6"/>
          <p:cNvSpPr/>
          <p:nvPr/>
        </p:nvSpPr>
        <p:spPr>
          <a:xfrm>
            <a:off x="3386341"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9" name="Shape 7"/>
          <p:cNvSpPr/>
          <p:nvPr/>
        </p:nvSpPr>
        <p:spPr>
          <a:xfrm>
            <a:off x="3623632"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10" name="Text 8"/>
          <p:cNvSpPr/>
          <p:nvPr/>
        </p:nvSpPr>
        <p:spPr>
          <a:xfrm>
            <a:off x="3472790" y="1126163"/>
            <a:ext cx="813748"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Shape 9"/>
          <p:cNvSpPr/>
          <p:nvPr/>
        </p:nvSpPr>
        <p:spPr>
          <a:xfrm rot="-366000">
            <a:off x="6053547"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12" name="Shape 10"/>
          <p:cNvSpPr/>
          <p:nvPr/>
        </p:nvSpPr>
        <p:spPr>
          <a:xfrm>
            <a:off x="6093184"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13" name="Shape 11"/>
          <p:cNvSpPr/>
          <p:nvPr/>
        </p:nvSpPr>
        <p:spPr>
          <a:xfrm>
            <a:off x="6330475"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14" name="Text 12"/>
          <p:cNvSpPr/>
          <p:nvPr/>
        </p:nvSpPr>
        <p:spPr>
          <a:xfrm>
            <a:off x="6170489" y="1121591"/>
            <a:ext cx="813748"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5" name="Text 13"/>
          <p:cNvSpPr/>
          <p:nvPr/>
        </p:nvSpPr>
        <p:spPr>
          <a:xfrm>
            <a:off x="679498" y="1667126"/>
            <a:ext cx="2449397" cy="402336"/>
          </a:xfrm>
          <a:prstGeom prst="rect">
            <a:avLst/>
          </a:prstGeom>
          <a:noFill/>
          <a:ln/>
        </p:spPr>
        <p:txBody>
          <a:bodyPr wrap="square" lIns="95250" tIns="95250" rIns="95250" bIns="95250" rtlCol="0" anchor="t">
            <a:spAutoFit/>
          </a:bodyPr>
          <a:lstStyle/>
          <a:p>
            <a:pPr marL="0" indent="0" algn="ctr">
              <a:lnSpc>
                <a:spcPct val="100000"/>
              </a:lnSpc>
              <a:buNone/>
            </a:pPr>
            <a:r>
              <a:rPr lang="en-US" sz="1152" b="1" dirty="0">
                <a:solidFill>
                  <a:srgbClr val="005CC5"/>
                </a:solidFill>
                <a:latin typeface="Microsoft Yahei" pitchFamily="34" charset="0"/>
                <a:ea typeface="Microsoft Yahei" pitchFamily="34" charset="-122"/>
                <a:cs typeface="Microsoft Yahei" pitchFamily="34" charset="-120"/>
              </a:rPr>
              <a:t>JSTL在JavaWeb项目中的集成</a:t>
            </a:r>
            <a:endParaRPr lang="en-US" sz="1440" dirty="0"/>
          </a:p>
        </p:txBody>
      </p:sp>
      <p:sp>
        <p:nvSpPr>
          <p:cNvPr id="16" name="Text 14"/>
          <p:cNvSpPr/>
          <p:nvPr/>
        </p:nvSpPr>
        <p:spPr>
          <a:xfrm>
            <a:off x="807514" y="1988925"/>
            <a:ext cx="2194560"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JSTL（JavaServer Pages Standard Tag Library）是Java Web开发中常用的标签库，通过学习，开发者能够独立完成JSTL在JavaWeb项目中的集成，提高开发效率。</a:t>
            </a:r>
            <a:endParaRPr lang="en-US" sz="1440" dirty="0"/>
          </a:p>
        </p:txBody>
      </p:sp>
      <p:sp>
        <p:nvSpPr>
          <p:cNvPr id="17" name="Text 15"/>
          <p:cNvSpPr/>
          <p:nvPr/>
        </p:nvSpPr>
        <p:spPr>
          <a:xfrm>
            <a:off x="3386341" y="1667126"/>
            <a:ext cx="2449397" cy="402336"/>
          </a:xfrm>
          <a:prstGeom prst="rect">
            <a:avLst/>
          </a:prstGeom>
          <a:noFill/>
          <a:ln/>
        </p:spPr>
        <p:txBody>
          <a:bodyPr wrap="square" lIns="95250" tIns="95250" rIns="95250" bIns="95250" rtlCol="0" anchor="t">
            <a:spAutoFit/>
          </a:bodyPr>
          <a:lstStyle/>
          <a:p>
            <a:pPr marL="0" indent="0" algn="ctr">
              <a:lnSpc>
                <a:spcPct val="100000"/>
              </a:lnSpc>
              <a:buNone/>
            </a:pPr>
            <a:r>
              <a:rPr lang="en-US" sz="1152" b="1" dirty="0">
                <a:solidFill>
                  <a:srgbClr val="005CC5"/>
                </a:solidFill>
                <a:latin typeface="Microsoft Yahei" pitchFamily="34" charset="0"/>
                <a:ea typeface="Microsoft Yahei" pitchFamily="34" charset="-122"/>
                <a:cs typeface="Microsoft Yahei" pitchFamily="34" charset="-120"/>
              </a:rPr>
              <a:t>配置并运用JSTL标签解决编程问题</a:t>
            </a:r>
            <a:endParaRPr lang="en-US" sz="1440" dirty="0"/>
          </a:p>
        </p:txBody>
      </p:sp>
      <p:sp>
        <p:nvSpPr>
          <p:cNvPr id="18" name="Text 16"/>
          <p:cNvSpPr/>
          <p:nvPr/>
        </p:nvSpPr>
        <p:spPr>
          <a:xfrm>
            <a:off x="3514357" y="1988925"/>
            <a:ext cx="2194560"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JSTL提供了丰富的标签库，可以简化Java Web开发中的常见任务。掌握如何配置和使用这些标签，可以帮助开发者快速解决编程问题，提升代码质量。</a:t>
            </a:r>
            <a:endParaRPr lang="en-US" sz="1440" dirty="0"/>
          </a:p>
        </p:txBody>
      </p:sp>
      <p:sp>
        <p:nvSpPr>
          <p:cNvPr id="19" name="Text 17"/>
          <p:cNvSpPr/>
          <p:nvPr/>
        </p:nvSpPr>
        <p:spPr>
          <a:xfrm>
            <a:off x="6093184" y="1667126"/>
            <a:ext cx="2449397" cy="402336"/>
          </a:xfrm>
          <a:prstGeom prst="rect">
            <a:avLst/>
          </a:prstGeom>
          <a:noFill/>
          <a:ln/>
        </p:spPr>
        <p:txBody>
          <a:bodyPr wrap="square" lIns="95250" tIns="95250" rIns="95250" bIns="95250" rtlCol="0" anchor="t">
            <a:spAutoFit/>
          </a:bodyPr>
          <a:lstStyle/>
          <a:p>
            <a:pPr marL="0" indent="0" algn="ctr">
              <a:lnSpc>
                <a:spcPct val="100000"/>
              </a:lnSpc>
              <a:buNone/>
            </a:pPr>
            <a:r>
              <a:rPr lang="en-US" sz="1152" b="1" dirty="0">
                <a:solidFill>
                  <a:srgbClr val="005CC5"/>
                </a:solidFill>
                <a:latin typeface="Microsoft Yahei" pitchFamily="34" charset="0"/>
                <a:ea typeface="Microsoft Yahei" pitchFamily="34" charset="-122"/>
                <a:cs typeface="Microsoft Yahei" pitchFamily="34" charset="-120"/>
              </a:rPr>
              <a:t>识别适合使用JSTL的场景</a:t>
            </a:r>
            <a:endParaRPr lang="en-US" sz="1440" dirty="0"/>
          </a:p>
        </p:txBody>
      </p:sp>
      <p:sp>
        <p:nvSpPr>
          <p:cNvPr id="20" name="Text 18"/>
          <p:cNvSpPr/>
          <p:nvPr/>
        </p:nvSpPr>
        <p:spPr>
          <a:xfrm>
            <a:off x="6221200" y="1988925"/>
            <a:ext cx="2194560"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并非所有场景都适合使用JSTL，开发者需要学会识别哪些情况下使用JSTL更为合适，以及如何针对特定需求选择合适的标签进行编码，以达到最佳效果。</a:t>
            </a:r>
            <a:endParaRPr lang="en-US" sz="14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素质目标</a:t>
            </a:r>
            <a:endParaRPr lang="en-US" sz="1440" dirty="0"/>
          </a:p>
        </p:txBody>
      </p:sp>
      <p:sp>
        <p:nvSpPr>
          <p:cNvPr id="3" name="Shape 1"/>
          <p:cNvSpPr/>
          <p:nvPr/>
        </p:nvSpPr>
        <p:spPr>
          <a:xfrm>
            <a:off x="4148425" y="2215286"/>
            <a:ext cx="576615" cy="834888"/>
          </a:xfrm>
          <a:custGeom>
            <a:avLst/>
            <a:gdLst/>
            <a:ahLst/>
            <a:cxnLst/>
            <a:rect l="l" t="t" r="r" b="b"/>
            <a:pathLst>
              <a:path w="576615" h="834888">
                <a:moveTo>
                  <a:pt x="576615" y="0"/>
                </a:moveTo>
                <a:moveTo>
                  <a:pt x="576615" y="0"/>
                </a:moveTo>
                <a:lnTo>
                  <a:pt x="0" y="834888"/>
                </a:lnTo>
              </a:path>
            </a:pathLst>
          </a:custGeom>
          <a:noFill/>
          <a:ln w="19050">
            <a:solidFill>
              <a:srgbClr val="005CC5"/>
            </a:solidFill>
            <a:prstDash val="solid"/>
            <a:headEnd type="none"/>
            <a:tailEnd type="none"/>
          </a:ln>
        </p:spPr>
      </p:sp>
      <p:sp>
        <p:nvSpPr>
          <p:cNvPr id="4" name="Shape 2"/>
          <p:cNvSpPr/>
          <p:nvPr/>
        </p:nvSpPr>
        <p:spPr>
          <a:xfrm>
            <a:off x="4160714" y="1450417"/>
            <a:ext cx="564612" cy="751974"/>
          </a:xfrm>
          <a:custGeom>
            <a:avLst/>
            <a:gdLst/>
            <a:ahLst/>
            <a:cxnLst/>
            <a:rect l="l" t="t" r="r" b="b"/>
            <a:pathLst>
              <a:path w="564612" h="751974">
                <a:moveTo>
                  <a:pt x="0" y="0"/>
                </a:moveTo>
                <a:moveTo>
                  <a:pt x="0" y="0"/>
                </a:moveTo>
                <a:lnTo>
                  <a:pt x="564612" y="751974"/>
                </a:lnTo>
              </a:path>
            </a:pathLst>
          </a:custGeom>
          <a:noFill/>
          <a:ln w="19050">
            <a:solidFill>
              <a:srgbClr val="005CC5"/>
            </a:solidFill>
            <a:prstDash val="solid"/>
            <a:headEnd type="none"/>
            <a:tailEnd type="none"/>
          </a:ln>
        </p:spPr>
      </p:sp>
      <p:sp>
        <p:nvSpPr>
          <p:cNvPr id="5" name="Shape 3"/>
          <p:cNvSpPr/>
          <p:nvPr/>
        </p:nvSpPr>
        <p:spPr>
          <a:xfrm>
            <a:off x="646624" y="1078530"/>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6" name="Shape 4"/>
          <p:cNvSpPr/>
          <p:nvPr/>
        </p:nvSpPr>
        <p:spPr>
          <a:xfrm>
            <a:off x="1203141" y="1359276"/>
            <a:ext cx="2868202" cy="0"/>
          </a:xfrm>
          <a:custGeom>
            <a:avLst/>
            <a:gdLst/>
            <a:ahLst/>
            <a:cxnLst/>
            <a:rect l="l" t="t" r="r" b="b"/>
            <a:pathLst>
              <a:path w="2868202">
                <a:moveTo>
                  <a:pt x="0" y="0"/>
                </a:moveTo>
                <a:moveTo>
                  <a:pt x="0" y="0"/>
                </a:moveTo>
                <a:lnTo>
                  <a:pt x="2868202" y="0"/>
                </a:lnTo>
              </a:path>
            </a:pathLst>
          </a:custGeom>
          <a:noFill/>
          <a:ln w="19050">
            <a:solidFill>
              <a:srgbClr val="005CC5"/>
            </a:solidFill>
            <a:prstDash val="solid"/>
            <a:headEnd type="none"/>
            <a:tailEnd type="none"/>
          </a:ln>
        </p:spPr>
      </p:sp>
      <p:sp>
        <p:nvSpPr>
          <p:cNvPr id="7" name="Shape 5"/>
          <p:cNvSpPr/>
          <p:nvPr/>
        </p:nvSpPr>
        <p:spPr>
          <a:xfrm>
            <a:off x="4056069" y="1350132"/>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
        <p:nvSpPr>
          <p:cNvPr id="8" name="Shape 6"/>
          <p:cNvSpPr/>
          <p:nvPr/>
        </p:nvSpPr>
        <p:spPr>
          <a:xfrm>
            <a:off x="4056069" y="2932872"/>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
        <p:nvSpPr>
          <p:cNvPr id="9" name="Shape 7"/>
          <p:cNvSpPr/>
          <p:nvPr/>
        </p:nvSpPr>
        <p:spPr>
          <a:xfrm>
            <a:off x="4838991" y="2211190"/>
            <a:ext cx="3224944" cy="0"/>
          </a:xfrm>
          <a:custGeom>
            <a:avLst/>
            <a:gdLst/>
            <a:ahLst/>
            <a:cxnLst/>
            <a:rect l="l" t="t" r="r" b="b"/>
            <a:pathLst>
              <a:path w="3224944">
                <a:moveTo>
                  <a:pt x="0" y="0"/>
                </a:moveTo>
                <a:moveTo>
                  <a:pt x="0" y="0"/>
                </a:moveTo>
                <a:lnTo>
                  <a:pt x="3224944" y="0"/>
                </a:lnTo>
              </a:path>
            </a:pathLst>
          </a:custGeom>
          <a:noFill/>
          <a:ln w="19050">
            <a:solidFill>
              <a:srgbClr val="005CC5"/>
            </a:solidFill>
            <a:prstDash val="solid"/>
            <a:headEnd type="none"/>
            <a:tailEnd type="none"/>
          </a:ln>
        </p:spPr>
      </p:sp>
      <p:sp>
        <p:nvSpPr>
          <p:cNvPr id="10" name="Shape 8"/>
          <p:cNvSpPr/>
          <p:nvPr/>
        </p:nvSpPr>
        <p:spPr>
          <a:xfrm>
            <a:off x="7940859" y="1957076"/>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11" name="Shape 9"/>
          <p:cNvSpPr/>
          <p:nvPr/>
        </p:nvSpPr>
        <p:spPr>
          <a:xfrm>
            <a:off x="1203141" y="3113881"/>
            <a:ext cx="2886490" cy="2488"/>
          </a:xfrm>
          <a:custGeom>
            <a:avLst/>
            <a:gdLst/>
            <a:ahLst/>
            <a:cxnLst/>
            <a:rect l="l" t="t" r="r" b="b"/>
            <a:pathLst>
              <a:path w="2886490" h="2488">
                <a:moveTo>
                  <a:pt x="0" y="0"/>
                </a:moveTo>
                <a:moveTo>
                  <a:pt x="0" y="0"/>
                </a:moveTo>
                <a:lnTo>
                  <a:pt x="2886490" y="2488"/>
                </a:lnTo>
              </a:path>
            </a:pathLst>
          </a:custGeom>
          <a:noFill/>
          <a:ln w="19050">
            <a:solidFill>
              <a:srgbClr val="005CC5"/>
            </a:solidFill>
            <a:prstDash val="solid"/>
            <a:headEnd type="none"/>
            <a:tailEnd type="none"/>
          </a:ln>
        </p:spPr>
      </p:sp>
      <p:sp>
        <p:nvSpPr>
          <p:cNvPr id="12" name="Shape 10"/>
          <p:cNvSpPr/>
          <p:nvPr/>
        </p:nvSpPr>
        <p:spPr>
          <a:xfrm>
            <a:off x="646624" y="2835622"/>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13" name="Text 11"/>
          <p:cNvSpPr/>
          <p:nvPr/>
        </p:nvSpPr>
        <p:spPr>
          <a:xfrm>
            <a:off x="646624" y="1105962"/>
            <a:ext cx="556517" cy="51206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4" name="Text 12"/>
          <p:cNvSpPr/>
          <p:nvPr/>
        </p:nvSpPr>
        <p:spPr>
          <a:xfrm>
            <a:off x="7940859" y="1984508"/>
            <a:ext cx="556517" cy="51206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5" name="Text 13"/>
          <p:cNvSpPr/>
          <p:nvPr/>
        </p:nvSpPr>
        <p:spPr>
          <a:xfrm>
            <a:off x="646624" y="2862421"/>
            <a:ext cx="556517" cy="51206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6" name="Text 14"/>
          <p:cNvSpPr/>
          <p:nvPr/>
        </p:nvSpPr>
        <p:spPr>
          <a:xfrm>
            <a:off x="1203141" y="957284"/>
            <a:ext cx="285292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树立文化自信</a:t>
            </a:r>
            <a:endParaRPr lang="en-US" sz="1440" dirty="0"/>
          </a:p>
        </p:txBody>
      </p:sp>
      <p:sp>
        <p:nvSpPr>
          <p:cNvPr id="17" name="Text 15"/>
          <p:cNvSpPr/>
          <p:nvPr/>
        </p:nvSpPr>
        <p:spPr>
          <a:xfrm>
            <a:off x="1203665" y="1359620"/>
            <a:ext cx="2852928"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在全球化的浪潮中，树立文化自信意味着认识到中华文化的独特价值和深厚底蕴，自觉地学习和传承中华优秀传统文化，以增强民族自豪感和文化归属感。</a:t>
            </a:r>
            <a:endParaRPr lang="en-US" sz="1440" dirty="0"/>
          </a:p>
        </p:txBody>
      </p:sp>
      <p:sp>
        <p:nvSpPr>
          <p:cNvPr id="18" name="Text 16"/>
          <p:cNvSpPr/>
          <p:nvPr/>
        </p:nvSpPr>
        <p:spPr>
          <a:xfrm>
            <a:off x="4838690" y="1808486"/>
            <a:ext cx="285292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弘扬中华优秀传统文化</a:t>
            </a:r>
            <a:endParaRPr lang="en-US" sz="1440" dirty="0"/>
          </a:p>
        </p:txBody>
      </p:sp>
      <p:sp>
        <p:nvSpPr>
          <p:cNvPr id="19" name="Text 17"/>
          <p:cNvSpPr/>
          <p:nvPr/>
        </p:nvSpPr>
        <p:spPr>
          <a:xfrm>
            <a:off x="4838405" y="2210926"/>
            <a:ext cx="2852928" cy="12801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弘扬中华优秀传统文化不仅是对历史的尊重，也是对未来的贡献。通过教育、媒体等多种途径，让更多的人了解并参与到传统文化的保护和发展中来，促进文化的多样性和创新性。</a:t>
            </a:r>
            <a:endParaRPr lang="en-US" sz="1440" dirty="0"/>
          </a:p>
        </p:txBody>
      </p:sp>
      <p:sp>
        <p:nvSpPr>
          <p:cNvPr id="20" name="Text 18"/>
          <p:cNvSpPr/>
          <p:nvPr/>
        </p:nvSpPr>
        <p:spPr>
          <a:xfrm>
            <a:off x="1203141" y="2704702"/>
            <a:ext cx="285292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培养良好的编程习惯</a:t>
            </a:r>
            <a:endParaRPr lang="en-US" sz="1440" dirty="0"/>
          </a:p>
        </p:txBody>
      </p:sp>
      <p:sp>
        <p:nvSpPr>
          <p:cNvPr id="21" name="Text 19"/>
          <p:cNvSpPr/>
          <p:nvPr/>
        </p:nvSpPr>
        <p:spPr>
          <a:xfrm>
            <a:off x="1203141" y="3125512"/>
            <a:ext cx="2852928" cy="12801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遵循最佳实践和编码规范是成为一名优秀程序员的基础。这不仅有助于提高代码的可读性和可维护性，还能有效避免常见的编程错误，从而提升软件开发的效率和质量。</a:t>
            </a:r>
            <a:endParaRPr lang="en-US" sz="1440" dirty="0"/>
          </a:p>
        </p:txBody>
      </p:sp>
      <p:sp>
        <p:nvSpPr>
          <p:cNvPr id="22" name="Shape 20"/>
          <p:cNvSpPr/>
          <p:nvPr/>
        </p:nvSpPr>
        <p:spPr>
          <a:xfrm>
            <a:off x="4646351" y="2114870"/>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62836"/>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44204"/>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879008" y="-62836"/>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pic>
        <p:nvPicPr>
          <p:cNvPr id="5" name="Image 0" descr="https://sgw-dx.xf-yun.com/api/v1/sparkdesk/_173554123267160_e2SU2p1735542295049-005694053538806543.png?authorization=c2ltcGxlLWp3dCBhaz1zcGFya2Rlc2s4MDAwMDAwMDAwMDE7ZXhwPTMzMTIzNDIyOTA7YWxnbz1obWFjLXNoYTI1NjtzaWc9MG9mMnNsbVIvQmorNUoxUmpPK1FBVS8rMEw0MTFXQkVZWU14VVVUY1ZUbz0=&amp;x_location=7YfmxI7B7uKO7jlRxIftd60Zg5D="/>
          <p:cNvPicPr>
            <a:picLocks noChangeAspect="1"/>
          </p:cNvPicPr>
          <p:nvPr/>
        </p:nvPicPr>
        <p:blipFill>
          <a:blip r:embed="rId4"/>
          <a:stretch>
            <a:fillRect/>
          </a:stretch>
        </p:blipFill>
        <p:spPr>
          <a:xfrm>
            <a:off x="994572" y="809917"/>
            <a:ext cx="7154855" cy="408952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JSTL概述</a:t>
            </a:r>
            <a:endParaRPr lang="en-US" sz="14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958</Words>
  <Application>Microsoft Office PowerPoint</Application>
  <PresentationFormat>全屏显示(16:9)</PresentationFormat>
  <Paragraphs>211</Paragraphs>
  <Slides>32</Slides>
  <Notes>32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32</vt:i4>
      </vt:variant>
    </vt:vector>
  </HeadingPairs>
  <TitlesOfParts>
    <vt:vector size="37" baseType="lpstr">
      <vt:lpstr>等线</vt:lpstr>
      <vt:lpstr>Microsoft Yahei</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Yuanhong Ju</cp:lastModifiedBy>
  <cp:revision>2</cp:revision>
  <dcterms:created xsi:type="dcterms:W3CDTF">2024-12-30T07:20:52Z</dcterms:created>
  <dcterms:modified xsi:type="dcterms:W3CDTF">2025-02-09T04:37:19Z</dcterms:modified>
</cp:coreProperties>
</file>