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9"/>
  </p:notesMasterIdLst>
  <p:handoutMasterIdLst>
    <p:handoutMasterId r:id="rId50"/>
  </p:handoutMasterIdLst>
  <p:sldIdLst>
    <p:sldId id="691" r:id="rId4"/>
    <p:sldId id="655" r:id="rId5"/>
    <p:sldId id="1009" r:id="rId6"/>
    <p:sldId id="720" r:id="rId7"/>
    <p:sldId id="928" r:id="rId8"/>
    <p:sldId id="929" r:id="rId9"/>
    <p:sldId id="1052" r:id="rId10"/>
    <p:sldId id="885" r:id="rId11"/>
    <p:sldId id="931" r:id="rId12"/>
    <p:sldId id="932" r:id="rId13"/>
    <p:sldId id="933" r:id="rId14"/>
    <p:sldId id="810" r:id="rId15"/>
    <p:sldId id="1091" r:id="rId16"/>
    <p:sldId id="1125" r:id="rId17"/>
    <p:sldId id="939" r:id="rId18"/>
    <p:sldId id="938" r:id="rId19"/>
    <p:sldId id="1126" r:id="rId20"/>
    <p:sldId id="941" r:id="rId21"/>
    <p:sldId id="942" r:id="rId22"/>
    <p:sldId id="943" r:id="rId23"/>
    <p:sldId id="809" r:id="rId24"/>
    <p:sldId id="944" r:id="rId25"/>
    <p:sldId id="967" r:id="rId26"/>
    <p:sldId id="945" r:id="rId27"/>
    <p:sldId id="948" r:id="rId28"/>
    <p:sldId id="989" r:id="rId30"/>
    <p:sldId id="950" r:id="rId31"/>
    <p:sldId id="951" r:id="rId32"/>
    <p:sldId id="812" r:id="rId33"/>
    <p:sldId id="953" r:id="rId34"/>
    <p:sldId id="954" r:id="rId35"/>
    <p:sldId id="955" r:id="rId36"/>
    <p:sldId id="956" r:id="rId37"/>
    <p:sldId id="957" r:id="rId38"/>
    <p:sldId id="958" r:id="rId39"/>
    <p:sldId id="968" r:id="rId40"/>
    <p:sldId id="959" r:id="rId41"/>
    <p:sldId id="960" r:id="rId42"/>
    <p:sldId id="961" r:id="rId43"/>
    <p:sldId id="962" r:id="rId44"/>
    <p:sldId id="963" r:id="rId45"/>
    <p:sldId id="964" r:id="rId46"/>
    <p:sldId id="965" r:id="rId47"/>
    <p:sldId id="966" r:id="rId48"/>
    <p:sldId id="895" r:id="rId49"/>
  </p:sldIdLst>
  <p:sldSz cx="12192000" cy="6858000"/>
  <p:notesSz cx="6858000" cy="9144000"/>
  <p:custDataLst>
    <p:tags r:id="rId55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7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75C2"/>
    <a:srgbClr val="016289"/>
    <a:srgbClr val="00BCEB"/>
    <a:srgbClr val="F5F5F5"/>
    <a:srgbClr val="00FF00"/>
    <a:srgbClr val="F4939C"/>
    <a:srgbClr val="F8B9A8"/>
    <a:srgbClr val="FEE7B5"/>
    <a:srgbClr val="C2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206"/>
        <p:guide pos="37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5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>
            <a:lvl1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NAT类型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动态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动态NAT是指将内部网络的私网IP地址转换为公网IP地址时，私网IP地址和公网IP地址的映射关系是不确定的，所有被授权访问外部网络的私网IP地址都可以随机转换为任何指定的合法公网IP地址。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16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362200"/>
            <a:ext cx="7193280" cy="390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NAT类型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NAPT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网络地址端口转换（Network Address Port Translation），又称端口复用NAT或NAT重载，可以实现并发的地址转换。它允许多个内部地址映射到同一个公网地址上，并利用不同的端口号跟踪每个私网地址，因此也可以称为“多对一地址转换”或地址复用，它通过使用“IP地址＋端口号”的形式进行转换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590800"/>
            <a:ext cx="5501640" cy="3649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NAT</a:t>
            </a:r>
            <a:r>
              <a:rPr dirty="0">
                <a:ea typeface="宋体" panose="02010600030101010101" pitchFamily="2" charset="-122"/>
              </a:rPr>
              <a:t>任务</a:t>
            </a:r>
            <a:r>
              <a:rPr dirty="0">
                <a:ea typeface="宋体" panose="02010600030101010101" pitchFamily="2" charset="-122"/>
              </a:rPr>
              <a:t>实战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 lang="en-US" altLang="zh-CN">
                <a:sym typeface="+mn-ea"/>
              </a:rPr>
              <a:t>静态NAT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5323840"/>
          </a:xfrm>
        </p:spPr>
        <p:txBody>
          <a:bodyPr/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indent="457200" algn="l">
              <a:spcBef>
                <a:spcPts val="0"/>
              </a:spcBef>
              <a:buSzTx/>
              <a:buFont typeface="+mj-lt"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某公司内部网络部署了一台WWW服务器，作为公司的门户网站，现要求通过在路由器上配置静态NAT映射，将该服务器映射到公网IP地址11.1.1.8上进行发布，以满足Internet用户对内网WWW服务器的访问需求。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indent="457200"/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设备接口的IP地址分配表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indent="457200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indent="457200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indent="457200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PC及服务器的IP地址分配表 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algn="ctr"/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algn="ctr"/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sz="2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43000" y="2743200"/>
          <a:ext cx="10155555" cy="1214120"/>
        </p:xfrm>
        <a:graphic>
          <a:graphicData uri="http://schemas.openxmlformats.org/drawingml/2006/table">
            <a:tbl>
              <a:tblPr/>
              <a:tblGrid>
                <a:gridCol w="2818765"/>
                <a:gridCol w="3595370"/>
                <a:gridCol w="3741420"/>
              </a:tblGrid>
              <a:tr h="3378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设备名称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</a:tr>
              <a:tr h="20955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1018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11.1.1.1/24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1145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ISP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11.1.1.2/24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0891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11.1.2.1/24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138555" y="4648200"/>
          <a:ext cx="10137775" cy="843915"/>
        </p:xfrm>
        <a:graphic>
          <a:graphicData uri="http://schemas.openxmlformats.org/drawingml/2006/table">
            <a:tbl>
              <a:tblPr/>
              <a:tblGrid>
                <a:gridCol w="1966595"/>
                <a:gridCol w="2600325"/>
                <a:gridCol w="2792095"/>
                <a:gridCol w="2778760"/>
              </a:tblGrid>
              <a:tr h="30797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主机名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默认网关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</a:tr>
              <a:tr h="2489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Internet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主机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11.1.2.100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11.1.2.1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70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WWW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服务器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静态NAT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r>
              <a:rPr lang="en-US" altLang="zh-CN" b="1">
                <a:uFillTx/>
                <a:latin typeface="Arial" panose="020B0604020202020204" pitchFamily="34" charset="0"/>
                <a:sym typeface="+mn-ea"/>
              </a:rPr>
              <a:t>网络拓扑</a:t>
            </a:r>
            <a:endParaRPr lang="en-US" altLang="zh-CN" b="1"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None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3"/>
            </a:pPr>
            <a:r>
              <a:rPr lang="en-US" altLang="zh-CN" b="1">
                <a:uFillTx/>
                <a:latin typeface="Arial" panose="020B0604020202020204" pitchFamily="34" charset="0"/>
                <a:sym typeface="+mn-ea"/>
              </a:rPr>
              <a:t>任务实施</a:t>
            </a: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（1）在路由器R1和ISP上配置接口IP地址。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（2）在路由器R1上配置缺省路由。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[Huawei] ip route-static 0.0.0.0 0.0.0.0 11.1.1.2  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 //配置缺省路由，下一跳指向出口ISP方向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（3）在路由器R1的接口上配置NAT Static，实现外网用户能够使用公网地址访问内部服务器。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[Huawei] interface gigabitethernet 0/0/2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[Huawei-GigabitEthernet0/0/2] nat static global 11.1.1.8 inside 192.168.1.1 netmask 255.255.255.255</a:t>
            </a:r>
            <a:endParaRPr lang="en-US" altLang="zh-CN" b="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71" name="图片 9" descr="图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1295400"/>
            <a:ext cx="6835140" cy="1557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静态NAT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[Huawei-GigabitEthernet0/0/2] quit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//nat static global 11.1.1.8 inside 192.168.1.1 netmask 255.255.255.255命令的作用是在指定接口下（这里指GigabitEthernet0/0/2）建立公网IP地址11.1.1.8和私网IP地址192.168.1.1之间的静态映射。</a:t>
            </a: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（4）配置PC及服务器的IP地址，并测试配置结果。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根据表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中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信息完成PC及服务器的IP地址、子网掩码、网关信息的配置，并测试外网PC可以通过公网地址11.1.1.8正常访问内网WWW服务器。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sz="220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动态</a:t>
            </a:r>
            <a:r>
              <a:rPr lang="en-US" altLang="zh-CN">
                <a:sym typeface="+mn-ea"/>
              </a:rPr>
              <a:t>NAT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3035300"/>
          </a:xfrm>
        </p:spPr>
        <p:txBody>
          <a:bodyPr/>
          <a:p>
            <a:pPr marL="457200" indent="-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altLang="zh-CN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+mj-lt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某公司区域1和区域2的内网用户通过路由器R1和互联网相连，为了满足内网用户访问公网服务器的需求。公司希望区域1的用户使用公网地址池中的地址（2.2.2.100～2.2.2.200）采用NAT方式替换区域1内部的主机地址（网段为192.168.10.0/24），访问因特网。区域2的用户需要结合区域2公网IP较少的情况，使用公网地址池（2.2.2.80～2.2.2.83）采用“IP地址和端口”的替换方式替换区域2内部的主机地址（网段为192.168.20.0/24），访问因特网。</a:t>
            </a: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Clr>
                <a:srgbClr val="000000"/>
              </a:buClr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设备接口的IP地址分配表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235075" y="3959225"/>
          <a:ext cx="9897745" cy="1613535"/>
        </p:xfrm>
        <a:graphic>
          <a:graphicData uri="http://schemas.openxmlformats.org/drawingml/2006/table">
            <a:tbl>
              <a:tblPr/>
              <a:tblGrid>
                <a:gridCol w="2355215"/>
                <a:gridCol w="2872105"/>
                <a:gridCol w="3600000"/>
              </a:tblGrid>
              <a:tr h="33401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设备名称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3F3F3F"/>
                    </a:solidFill>
                  </a:tcPr>
                </a:tc>
              </a:tr>
              <a:tr h="177165">
                <a:tc row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65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716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2.2.2.1/24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653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ISP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2.2.2.2/24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7716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118.2.2.1/24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动态</a:t>
            </a:r>
            <a:r>
              <a:rPr lang="en-US" altLang="zh-CN">
                <a:sym typeface="+mn-ea"/>
              </a:rPr>
              <a:t>NAT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PC的IP地址分配表 </a:t>
            </a: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b="1"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 algn="l" eaLnBrk="1" latinLnBrk="0" hangingPunct="1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Tx/>
              <a:buFont typeface="+mj-lt"/>
              <a:buAutoNum type="arabicPeriod" startAt="2"/>
            </a:pPr>
            <a:r>
              <a:rPr lang="en-US" altLang="zh-CN" b="1">
                <a:uFillTx/>
                <a:latin typeface="Arial" panose="020B0604020202020204" pitchFamily="34" charset="0"/>
                <a:sym typeface="+mn-ea"/>
              </a:rPr>
              <a:t>网络拓扑</a:t>
            </a:r>
            <a:endParaRPr lang="en-US" altLang="zh-CN" b="1">
              <a:uFillTx/>
              <a:latin typeface="Arial" panose="020B0604020202020204" pitchFamily="34" charset="0"/>
              <a:sym typeface="+mn-ea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3048000"/>
            <a:ext cx="5245735" cy="32626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990600" y="1295400"/>
          <a:ext cx="10154920" cy="1593215"/>
        </p:xfrm>
        <a:graphic>
          <a:graphicData uri="http://schemas.openxmlformats.org/drawingml/2006/table">
            <a:tbl>
              <a:tblPr/>
              <a:tblGrid>
                <a:gridCol w="2026920"/>
                <a:gridCol w="2586990"/>
                <a:gridCol w="2776855"/>
                <a:gridCol w="2764155"/>
              </a:tblGrid>
              <a:tr h="31369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主机名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默认网关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1974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 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1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 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4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 PC11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192.168.30.254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4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 PC12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192.168.40.254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4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Server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118.2.2.2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118.2.2.1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动态</a:t>
            </a:r>
            <a:r>
              <a:rPr lang="en-US" altLang="zh-CN">
                <a:sym typeface="+mn-ea"/>
              </a:rPr>
              <a:t>NAT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314305" cy="3571875"/>
          </a:xfrm>
        </p:spPr>
        <p:txBody>
          <a:bodyPr/>
          <a:p>
            <a:pPr marL="457200" indent="-457200" algn="l">
              <a:buClrTx/>
              <a:buSzTx/>
              <a:buFont typeface="+mj-lt"/>
              <a:buAutoNum type="arabicPeriod" startAt="3"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任务实施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（1）在路由器R1和ISP上配置接口IP地址。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（2）在路由器R1上配置缺省路由。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[Huawei] ip route-static 0.0.0.0 0.0.0.0 2.2.2.2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//配置缺省路由，下一跳指向出口ISP方向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indent="457200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（3）在路由器R1上定义公网IP地址池。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[Router] nat address-group 1 2.2.2.100 2.2.2.200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3" indent="0" algn="l">
              <a:buClrTx/>
              <a:buSzTx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//定义一个IP地址范围为2.2.2.100~2.2.2.200的公网IP地址池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[Router] nat address-group 2 2.2.2.80 2.2.2.83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nat address-group 1 2.2.2.100 2.2.2.200 命令的作用是定义一个IP地址范围为2.2.2.100~2.2.2.200的公网IP地址池，其中2.2.2.100是起始IP地址，2.2.2.200是结束IP地址，1表示地址池的索引号。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动态</a:t>
            </a:r>
            <a:r>
              <a:rPr lang="en-US" altLang="zh-CN">
                <a:sym typeface="+mn-ea"/>
              </a:rPr>
              <a:t>NAT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indent="457200" algn="l">
              <a:buClrTx/>
              <a:buSzTx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确定需要地址转换的内网IP地址范围。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[Router] acl 2000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[Router-acl-basic-2000] rule 5 permit source 192.168.10.0 0.0.0.255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3" indent="0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创建允许源IP网段为192.168.10.0/24的数据包通过的ACL规则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[Router-acl-basic-2000]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[Router] acl 2001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[Router-acl-basic-2001] rule 5 permit source 192.168.20.0 0.0.0.255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[Router-acl-basic-2001]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zh-CN" altLang="en-US"/>
              <a:t>连接互联网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动态</a:t>
            </a:r>
            <a:r>
              <a:rPr lang="en-US" altLang="zh-CN">
                <a:sym typeface="+mn-ea"/>
              </a:rPr>
              <a:t>NAT</a:t>
            </a:r>
            <a:r>
              <a:rPr lang="en-US" altLang="zh-CN">
                <a:sym typeface="+mn-ea"/>
              </a:rPr>
              <a:t> 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indent="457200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（5）在路由器R1上建立ACL和公网IP地址池之间关联。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[Router] interface gigabitethernet 0/0/3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[Router-GigabitEthernet0/0/3] nat outbound 2000 address-group 1 no-pat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在指定接口下（这里指GigabitEthernet0/0/3）建立ACL与公网IP地址池间的关联，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[Router-GigabitEthernet0/0/3] nat outbound 2001 address-group 2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lvl="2"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（6）配置PC及服务器的IP地址，并测试配置结果。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algn="l">
              <a:buClrTx/>
              <a:buSzTx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>
                <a:ea typeface="宋体" panose="02010600030101010101" pitchFamily="2" charset="-122"/>
                <a:sym typeface="+mn-ea"/>
              </a:rPr>
              <a:t>PPP</a:t>
            </a:r>
            <a:r>
              <a:rPr>
                <a:ea typeface="宋体" panose="02010600030101010101" pitchFamily="2" charset="-122"/>
                <a:sym typeface="+mn-ea"/>
              </a:rPr>
              <a:t>概述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 </a:t>
            </a:r>
            <a:endParaRPr lang="en-US" altLang="zh-CN"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PPP</a:t>
            </a:r>
            <a:r>
              <a:rPr>
                <a:sym typeface="+mn-ea"/>
              </a:rPr>
              <a:t>概述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cs typeface="+mn-ea"/>
                <a:sym typeface="+mn-ea"/>
              </a:rPr>
              <a:t> PPP（Point-to-Point Protocol，点到点协议）是一种常见的广域网数据链路层协议，主要用于在全双工的链路上进行点到点的数据传输封装。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cs typeface="+mn-ea"/>
              <a:sym typeface="+mn-ea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cs typeface="+mn-ea"/>
                <a:sym typeface="+mn-ea"/>
              </a:rPr>
              <a:t>PPP协议提供LCP，用于各种链路层参数的协商，例如最大接收单元，认证模式等。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cs typeface="+mn-ea"/>
              <a:sym typeface="+mn-ea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cs typeface="+mn-ea"/>
                <a:sym typeface="+mn-ea"/>
              </a:rPr>
              <a:t>PPP协议提供各种NCP，如IPCP，MPLSCP等，用于各网络层参数的协商，更好地支持了网络层协议。可以对网络层地址进行协商，能够远程分配IP地址。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cs typeface="+mn-ea"/>
              <a:sym typeface="+mn-ea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cs typeface="+mn-ea"/>
                <a:sym typeface="+mn-ea"/>
              </a:rPr>
              <a:t>PPP提供PAP和CHAP认证协议，更加安全。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cs typeface="+mn-ea"/>
              <a:sym typeface="+mn-ea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cs typeface="+mn-ea"/>
                <a:sym typeface="+mn-ea"/>
              </a:rPr>
              <a:t>PPP协议具有良好的扩展性，例如，当需要在以太网链路上承载PPP协议时，PPP可以扩展为PPPoE。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4038600"/>
            <a:ext cx="8908415" cy="1917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>
                <a:ea typeface="宋体" panose="02010600030101010101" pitchFamily="2" charset="-122"/>
                <a:sym typeface="+mn-ea"/>
              </a:rPr>
              <a:t>PPP</a:t>
            </a:r>
            <a:r>
              <a:rPr>
                <a:ea typeface="宋体" panose="02010600030101010101" pitchFamily="2" charset="-122"/>
                <a:sym typeface="+mn-ea"/>
              </a:rPr>
              <a:t>工作</a:t>
            </a:r>
            <a:r>
              <a:rPr>
                <a:ea typeface="宋体" panose="02010600030101010101" pitchFamily="2" charset="-122"/>
                <a:sym typeface="+mn-ea"/>
              </a:rPr>
              <a:t>原理</a:t>
            </a:r>
            <a:endParaRPr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PPP报文格式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PPP的报文封装与组帧技术基于ISO的HDLC（High-level Data Link Control，高级数据链路控制）协议，因此报文封装的封装格式非常类似于HDLC。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zh-CN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209800"/>
            <a:ext cx="9840595" cy="39223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PPP链路建立过程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PPP链路的建立有三个阶段的协商过程，链路层协商、认证协商（可选）和网络层协商。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– 链路层协商：通过LCP报文进行链路参数协商，建立链路层连接。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– 认证协商（可选）：通过链路建立阶段协商的认证方式进行链路认证。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– 网络层协商 ：通过NCP协商来选择和配置一个网络层协议并进行网络层参数协商。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3505200"/>
            <a:ext cx="4939030" cy="26047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PPP协商阶段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链路静止阶段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：链路静止阶段也称为物理层不可用阶段，PPP链路都需从这个阶段开始和结束。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链路建立阶段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：在链路建立阶段，PPP链路进行LCP协商。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验证阶段</a:t>
            </a:r>
            <a:r>
              <a:rPr lang="en-US" altLang="zh-CN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：缺省情况下，PPP链路不进行验证。如果要求验证，在链路建立阶段必须指定验证协议。PPP提供密码验证协议PAP和质询握手验证协议CHAP两种验证方式。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网络层协商阶段：PPP完成了前面几个阶段，通过NCP协商来选择和配置一个网络层协议并进行网络层参数协商。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链路终止阶段</a:t>
            </a:r>
            <a:r>
              <a:rPr lang="en-US" altLang="zh-CN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：PPP能在任何时候终止链路。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PAP</a:t>
            </a:r>
            <a:r>
              <a:rPr>
                <a:sym typeface="+mn-ea"/>
              </a:rPr>
              <a:t>验证</a:t>
            </a:r>
            <a:r>
              <a:rPr>
                <a:sym typeface="+mn-ea"/>
              </a:rPr>
              <a:t>过程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PAP验证过程：PAP验证协议为两次握手验证，口令为明文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。</a:t>
            </a:r>
            <a:endParaRPr lang="zh-CN" alt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26" name="图片 3" descr="图示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1371600"/>
            <a:ext cx="5046980" cy="4622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ym typeface="+mn-ea"/>
              </a:rPr>
              <a:t>CHAP验证过程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CHAP验证过程：CHAP验证协议为三次握手验证协议。它只在网络上传输用户名，而并不传输用户密码，因此安全性要比PAP高。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2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1795780"/>
            <a:ext cx="5055870" cy="4272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>
                <a:ea typeface="宋体" panose="02010600030101010101" pitchFamily="2" charset="-122"/>
              </a:rPr>
              <a:t>PPP</a:t>
            </a:r>
            <a:r>
              <a:rPr>
                <a:ea typeface="宋体" panose="02010600030101010101" pitchFamily="2" charset="-122"/>
                <a:sym typeface="+mn-ea"/>
              </a:rPr>
              <a:t>任务实战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</a:t>
            </a:r>
            <a:r>
              <a:rPr lang="zh-CN" altLang="en-US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概述与原理</a:t>
            </a:r>
            <a:endParaRPr lang="zh-CN" altLang="en-US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</a:t>
            </a:r>
            <a:r>
              <a:rPr lang="zh-CN" altLang="en-US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类型</a:t>
            </a:r>
            <a:endParaRPr lang="zh-CN" altLang="en-US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</a:t>
            </a:r>
            <a:r>
              <a:rPr lang="zh-CN" altLang="en-US" sz="2800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任务实战</a:t>
            </a:r>
            <a:endParaRPr lang="zh-CN" altLang="en-US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PPP</a:t>
            </a:r>
            <a:r>
              <a:rPr lang="zh-CN" altLang="en-US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概述</a:t>
            </a:r>
            <a:endParaRPr lang="zh-CN" altLang="en-US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PPP</a:t>
            </a:r>
            <a:r>
              <a:rPr lang="zh-CN" altLang="en-US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工作原理</a:t>
            </a:r>
            <a:endParaRPr lang="zh-CN" altLang="en-US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PPP</a:t>
            </a:r>
            <a:r>
              <a:rPr lang="zh-CN" altLang="en-US" sz="2800" b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任务实战</a:t>
            </a:r>
            <a:endParaRPr lang="zh-CN" altLang="en-US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800" b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PPP</a:t>
            </a:r>
            <a:r>
              <a:rPr>
                <a:sym typeface="+mn-ea"/>
              </a:rPr>
              <a:t>链路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任务描述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某企业为了满足业务发展需求，为企业分支机构和总部之间申请了专线接入，企业分支机构出口网关R1和总部R2间通过PPP链路实现园区网间的互联。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indent="-457200">
              <a:buClr>
                <a:srgbClr val="000000"/>
              </a:buClr>
              <a:buFont typeface="+mj-lt"/>
              <a:buAutoNum type="arabicPeriod" startAt="2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网络拓扑 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200" y="2894400"/>
            <a:ext cx="8866800" cy="173453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PPP</a:t>
            </a:r>
            <a:r>
              <a:rPr>
                <a:sym typeface="+mn-ea"/>
              </a:rPr>
              <a:t>链路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5017135"/>
          </a:xfrm>
        </p:spPr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 startAt="3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 任务实施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（1）R1和R2上路由器R1上配置接口Serial1/0/0的链路层协议和IP地址。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[Huawei] interface serial 1/0/0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[Huawei-Serial1/0/0] link-protocol ppp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指定接口（这里指Serial1/0/0）封装的链路层协议为PPP。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[Huawei-Serial1/0/0] ip address 10.1.1.10 24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（2）配置为客户端指定地址池。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[Huawei-Serial1/0/0] remote address pool 1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指定地址池pool 1中的一个IP地址分配给对端。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[Huawei-Serial1/0/0] quit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PPP</a:t>
            </a:r>
            <a:r>
              <a:rPr>
                <a:sym typeface="+mn-ea"/>
              </a:rPr>
              <a:t>链路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（3）配置全局地址池。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dhcp enable				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开启DHCP功能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ip pool 1				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创建全局地址池pool 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[Huawei-ip-pool-1] network 10.1.1.0 mask 24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配置全局地址池分配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的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网段地址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[Huawei-ip-pool-1] gateway-list 10.1.1.10	//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为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DHCP Client配置出口网关地址。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[Huawei-ip-pool-1]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路由器R2上配置接口Serial1/0/0的链路层协议和IP地址可协商属性。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[Huawei] interface serial 1/0/0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[Huawei-Serial1/0/0] link-protocol ppp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[Huawei-Serial1/0/0] ip address ppp-negotiate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//配置指定接口（这里指Serial1/0/0）通过PPP协商获取IP地址。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PPP</a:t>
            </a:r>
            <a:r>
              <a:rPr>
                <a:sym typeface="+mn-ea"/>
              </a:rPr>
              <a:t>链路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0" indent="457200"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（5）验证配置结果。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通过命令display interface serial 1/0/0查看接口的配置信息，接口的物理层和链路层的状态都是Up状态，并且PPP的LCP和IPCP都是opened状态，说明链路的IP地址协商已经成功，并且R1和R2可以互相Ping通对方。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</a:t>
            </a:r>
            <a:r>
              <a:rPr>
                <a:sym typeface="+mn-ea"/>
              </a:rPr>
              <a:t>认证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任务描述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某企业为了满足业务发展需求，为企业分支机构和总部之间申请了专线接入，企业分支机构出口网关R1和总部R2间通过PPP链路实现园区网间的互联。为了提高链路的安全性，用户希望R1对R2进行简单的认证，而R2不需要对R1进行认证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indent="-457200">
              <a:buClr>
                <a:srgbClr val="000000"/>
              </a:buClr>
              <a:buFont typeface="+mj-lt"/>
              <a:buAutoNum type="arabicPeriod" startAt="2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网络拓扑</a:t>
            </a:r>
            <a:r>
              <a:rPr lang="zh-CN" alt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如图所示：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2894330"/>
            <a:ext cx="8866800" cy="165962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 startAt="3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任务实施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（1）R1和R2上配置路由器接口Serial1/0/0的IP地址及封装的链路层协议为PPP。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（2）认证方R1上配置本地用户及域，配置PPP认证方式为PAP。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[Huawei] aaa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[Huawei-aaa] authentication-scheme system_a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//创建认证方案，并进入认证方案视图</a:t>
            </a:r>
            <a:r>
              <a:rPr lang="zh-CN" alt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[Huawei-aaa-authen-system_a] authentication-mode local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//指定当前认证方案使用的认证模式为本地认证模式。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[Huawei-aaa-authen-system_a] quit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[Huawei-aaa] domain system  //创建域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system 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[Huawei-aaa-domain-system] authentication-scheme system_a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//指定该域所采用的认证方案为system_a。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0" lvl="1" indent="457200"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[Huawei-aaa-domain-system]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[Huawei-aaa] local-user user1 password //创建本地用户账号及登录的密码。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Please configure the login password (8-128)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It is recommended that the password consist of at least 2 types of characters, i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ncluding lowercase letters, uppercase letters, numerals and special characters.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Please enter password:  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Please confirm password: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Info: Add a new user.   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Warning: The new user supports all access modes. The management user access mode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s such as Telnet, SSH, FTP, HTTP, and Terminal have security risks. You are advised to configure the required access modes only.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[Huawei-aaa] local-user user1 service-type ppp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//指定本地用户user1类型为PPP用户。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[Huawei-aaa]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interface serial 1/0/0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[Huawei-Serial1/0/0] ppp authentication-mode pap domain system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//指定PPP协议认证模式为PAP认证，system表示AAA域名，缺省情况下不认证。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lvl="2" indent="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（3）被认证方R2上配置本地以PAP方式认证时发送的PAP用户名和密码。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914400" lvl="2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interface serial 1/0/0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914400" lvl="2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[Huawei-Serial1/0/0] ppp pap local-user user1 password cipher huawei11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914400" lvl="2" algn="l" eaLnBrk="1" latinLnBrk="0" hangingPunct="1">
              <a:spcBef>
                <a:spcPct val="35000"/>
              </a:spcBef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//配置指定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接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口（这里指Serial1/0/0）进行PPP PAP认证时发送的用户名user1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914400" lvl="2" algn="l" eaLnBrk="1" latinLnBrk="0" hangingPunct="1">
              <a:spcBef>
                <a:spcPct val="35000"/>
              </a:spcBef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密码为huawei11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2" indent="0" algn="l" eaLnBrk="1" latinLnBrk="0" hangingPunct="1">
              <a:spcBef>
                <a:spcPct val="35000"/>
              </a:spcBef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（4）认证方和被认证方都重启接口，保证配置生效。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914400" lvl="2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[Huawei-Serial1/0/0] shutdown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914400" lvl="2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[Huawei-Serial1/0/0] undo shutdown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914400" lvl="2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[Huawei-Serial1/0/0]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PAP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（5）验证配置结果。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执行命令display interface serial 1/0/0查看接口的配置信息，接口的物理层和链路层的状态都是Up状态，并且PPP的LCP和IPCP都是opened状态，说明链路的PPP协商已经成功，并且R1和R2可以互相Ping通对方。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NAT</a:t>
            </a:r>
            <a:r>
              <a:rPr>
                <a:ea typeface="宋体" panose="02010600030101010101" pitchFamily="2" charset="-122"/>
                <a:sym typeface="+mn-ea"/>
              </a:rPr>
              <a:t>概述与原理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CHAP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某企业为了满足业务发展需求，为企业分支机构和总部之间申请了专线接入，企业分支机构出口网关R1和总部R2间通过PPP链路实现园区网间的互联。为了提高链路的安全性，用户希望R1对R2进行可靠的认证，而R2不需要对R1进行认证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indent="-457200">
              <a:buClr>
                <a:srgbClr val="000000"/>
              </a:buClr>
              <a:buFont typeface="+mj-lt"/>
              <a:buAutoNum type="arabicPeriod" startAt="2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网络拓扑</a:t>
            </a:r>
            <a:r>
              <a:rPr lang="zh-CN" alt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如图所示：</a:t>
            </a:r>
            <a:endParaRPr lang="zh-CN" altLang="en-US" sz="2200" b="1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200" y="2894400"/>
            <a:ext cx="8865235" cy="176657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CHAP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indent="-457200">
              <a:buClr>
                <a:srgbClr val="000000"/>
              </a:buClr>
              <a:buFont typeface="+mj-lt"/>
              <a:buAutoNum type="arabicPeriod" startAt="3"/>
            </a:pPr>
            <a:r>
              <a:rPr lang="en-US" sz="2200" b="1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任务实施</a:t>
            </a:r>
            <a:endParaRPr lang="en-US" sz="2200" b="1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（1）R1和R2上配置路由器接口Serial1/0/0的IP地址及封装的链路层协议为PPP。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（2）认证方R1上配置本地用户及域，配置PPP认证方式为CHAP。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[Huawei] aaa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[Huawei-aaa] authentication-scheme system_a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[Huawei-aaa-authen-system_a] authentication-mode local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[Huawei-aaa-authen-system_a] quit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[Huawei-aaa] domain system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[Huawei-aaa-domain-system] authentication-scheme system_a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[Huawei-aaa-domain-system] quit</a:t>
            </a: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CHAP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5262245"/>
          </a:xfrm>
        </p:spPr>
        <p:txBody>
          <a:bodyPr/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[Huawei-aaa] local-user user1 password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Please configure the login password (8-128)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It is recommended that the password consist of at least 2 types of characters, i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ncluding lowercase letters, uppercase letters, numerals and special characters.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Please enter password:  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Please confirm password: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Info: Add a new user.                                                        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Warning: The new user supports all access modes. The management user access mode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s such as Telnet, SSH, FTP, HTTP, and Terminal have security risks. You are advised to configure the required access modes only.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CHAP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[Huawei-aaa] local-user user1 service-type ppp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[Huawei-aaa]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[Huawei] interface serial 1/0/0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[Huawei-Serial1/0/0] ppp authentication-mode chap domain system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ppp authentication-mode chap 命令的作用是指定PPP协议认证模式为CHAP认证，缺省情况下不认证。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  <a:sym typeface="+mn-ea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（3）被认证方R2上配置本地以PAP方式认证时发送的PAP用户名和密码。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[Huawei] interface serial 1/0/0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[Huawei-Serial1/0/0] ppp chap user user2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[Huawei-Serial1/0/0] ppp chap password simple huawei11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ppp chap user user2命令的作用是设置CHAP验证的用户名为user2，该用户名是发送到对端设备进行CHAP验证时使用的用户名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名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457200" lvl="1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CHAP</a:t>
            </a:r>
            <a:r>
              <a:rPr>
                <a:sym typeface="+mn-ea"/>
              </a:rPr>
              <a:t>单向认证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457200" lvl="1" indent="0">
              <a:buFont typeface="Wingdings" panose="05000000000000000000" charset="0"/>
              <a:buNone/>
            </a:pPr>
            <a:r>
              <a:rPr lang="en-US" sz="2200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</a:rPr>
              <a:t> 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ppp chap password cipher huawei11命令的作用是指定CHAP认证的口令为huawei11，其中simple表示指定密码为明文显示。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（4）认证方和被认证方都重启接口，保证配置生效。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（5）验证配置结果。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执行命令display interface serial 1/0/0查看接口的配置信息，接口的物理层和链路层的状态都是Up状态，并且PPP的LCP和IPCP都是opened状态，说明链路的PPP协商已经成功，并且R1和R2可以互相Ping通对方。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cs typeface="宋体" panose="02010600030101010101" pitchFamily="2" charset="-122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sz="2200">
              <a:solidFill>
                <a:srgbClr val="000000"/>
              </a:solidFill>
              <a:uFillTx/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NAT</a:t>
            </a:r>
            <a:r>
              <a:rPr>
                <a:sym typeface="+mn-ea"/>
              </a:rPr>
              <a:t>概述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NAT（Network Address Translation，网络地址转换），主要用于实现私网（内部局域网，使用私网IP地址）访问公网（外部广域网，使用公网IP地址）的功能。当私网的主机要访问公网时，通过NAT技术可以将其私网地址转换为公网地址，可以实现多个私网用户共用一个公网地址来访问外部网络，这样既可保证网络互通，又节省了公网地址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667000"/>
            <a:ext cx="7119620" cy="3335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私网IP地址和公网IP地址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私网IP地址是指内部网络或主机的IP地址，这些地址只能用于某个内部网络，不能用于公共网络。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公网IP地址是指在因特网上全球唯一的IP地址，通常应用于公共网络（广域网）中。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A、B、C类地址中各预留了一些地址专门作为私有IP地址：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–A类：10.0.0.0 ~ 10.255.255.255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–B类：172.16.0.0 ~ 172.31.255.255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–C类：192.168.0.0 ~ 192.168.255.255</a:t>
            </a: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indent="457200" algn="l">
              <a:buSzTx/>
              <a:buNone/>
            </a:pP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  <a:p>
            <a:pPr indent="457200" algn="l">
              <a:buSzTx/>
              <a:buNone/>
            </a:pPr>
            <a:endParaRPr lang="zh-CN" altLang="en-US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3962400"/>
            <a:ext cx="6932295" cy="2236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NAT工作原理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NAT是对IP数据报文中的IP地址进行转换，是一种在现网中被广泛部署的技术</a:t>
            </a: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 (正文)" charset="0"/>
              <a:cs typeface="Arial (正文)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NAT一般部署在网络出口设备（例如路由器或防火墙上）</a:t>
            </a:r>
            <a:r>
              <a:rPr lang="zh-CN" altLang="en-US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。</a:t>
            </a:r>
            <a:endParaRPr lang="en-US" altLang="zh-CN">
              <a:solidFill>
                <a:srgbClr val="000000"/>
              </a:solidFill>
              <a:uFillTx/>
              <a:latin typeface="Arial (正文)" charset="0"/>
              <a:cs typeface="Arial (正文)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NAT主要用于实现位于内部网络的主机可以访问外部网络的功能，允许私有用户通过共享一个或多个公有IP地址来访问互联网。</a:t>
            </a:r>
            <a:endParaRPr lang="en-US" altLang="zh-CN">
              <a:solidFill>
                <a:srgbClr val="000000"/>
              </a:solidFill>
              <a:uFillTx/>
              <a:latin typeface="Arial (正文)" charset="0"/>
              <a:cs typeface="Arial (正文)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通过私有地址的使用结合NAT技术，可以有效节约公网IPv4地址。</a:t>
            </a:r>
            <a:endParaRPr lang="en-US" altLang="zh-CN">
              <a:solidFill>
                <a:srgbClr val="000000"/>
              </a:solidFill>
              <a:uFillTx/>
              <a:latin typeface="Arial (正文)" charset="0"/>
              <a:cs typeface="Arial (正文)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altLang="zh-CN">
                <a:solidFill>
                  <a:srgbClr val="000000"/>
                </a:solidFill>
                <a:uFillTx/>
                <a:latin typeface="Arial (正文)" charset="0"/>
                <a:cs typeface="Arial (正文)" charset="0"/>
                <a:sym typeface="+mn-ea"/>
              </a:rPr>
              <a:t> </a:t>
            </a:r>
            <a:endParaRPr lang="en-US" altLang="zh-CN">
              <a:solidFill>
                <a:srgbClr val="000000"/>
              </a:solidFill>
              <a:uFillTx/>
              <a:latin typeface="Arial (正文)" charset="0"/>
              <a:cs typeface="Arial (正文)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3347720"/>
            <a:ext cx="7226935" cy="26555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NAT</a:t>
            </a:r>
            <a:r>
              <a:rPr>
                <a:ea typeface="宋体" panose="02010600030101010101" pitchFamily="2" charset="-122"/>
                <a:sym typeface="+mn-ea"/>
              </a:rPr>
              <a:t>类型</a:t>
            </a:r>
            <a:endParaRPr dirty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NAT类型</a:t>
            </a:r>
            <a:endParaRPr lang="en-US" altLang="zh-CN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静态NAT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静态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NAT是指通过一对一的方式，将内部网络的私网IP地址转换为公网IP地址，IP地址转换是一成不变的。在这种方式下只转换IP地址，而不处理TCP/UDP协议的端口号，一个公网IP地址不能同时被多个私网用户使用。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en-US" altLang="zh-CN" sz="22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16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590800"/>
            <a:ext cx="8301990" cy="330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809*98"/>
  <p:tag name="TABLE_ENDDRAG_RECT" val="72*255*809*98"/>
</p:tagLst>
</file>

<file path=ppt/tags/tag2.xml><?xml version="1.0" encoding="utf-8"?>
<p:tagLst xmlns:p="http://schemas.openxmlformats.org/presentationml/2006/main">
  <p:tag name="TABLE_ENDDRAG_ORIGIN_RECT" val="803*89"/>
  <p:tag name="TABLE_ENDDRAG_RECT" val="72*360*803*89"/>
</p:tagLst>
</file>

<file path=ppt/tags/tag3.xml><?xml version="1.0" encoding="utf-8"?>
<p:tagLst xmlns:p="http://schemas.openxmlformats.org/presentationml/2006/main">
  <p:tag name="TABLE_ENDDRAG_ORIGIN_RECT" val="807*95"/>
  <p:tag name="TABLE_ENDDRAG_RECT" val="84*330*807*95"/>
</p:tagLst>
</file>

<file path=ppt/tags/tag4.xml><?xml version="1.0" encoding="utf-8"?>
<p:tagLst xmlns:p="http://schemas.openxmlformats.org/presentationml/2006/main">
  <p:tag name="TABLE_ENDDRAG_ORIGIN_RECT" val="799*106"/>
  <p:tag name="TABLE_ENDDRAG_RECT" val="78*258*799*106"/>
</p:tagLst>
</file>

<file path=ppt/tags/tag5.xml><?xml version="1.0" encoding="utf-8"?>
<p:tagLst xmlns:p="http://schemas.openxmlformats.org/presentationml/2006/main">
  <p:tag name="commondata" val="eyJoZGlkIjoiYWE0OTU5YWZhNDU4NTdhMDc0MWE0OGZiZTAxZDE5NmUifQ==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9556</Words>
  <Application>WPS 演示</Application>
  <PresentationFormat>宽屏</PresentationFormat>
  <Paragraphs>524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8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(正文)</vt:lpstr>
      <vt:lpstr>Arial Unicode MS</vt:lpstr>
      <vt:lpstr>等线 Light</vt:lpstr>
      <vt:lpstr>等线</vt:lpstr>
      <vt:lpstr>Times New Roman</vt:lpstr>
      <vt:lpstr>Calibri</vt:lpstr>
      <vt:lpstr>Calibri Light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NAT概述</vt:lpstr>
      <vt:lpstr>私网IP地址和公网IP地址</vt:lpstr>
      <vt:lpstr> NAT工作原理</vt:lpstr>
      <vt:lpstr>PowerPoint 演示文稿</vt:lpstr>
      <vt:lpstr>NAT类型</vt:lpstr>
      <vt:lpstr>NAT类型</vt:lpstr>
      <vt:lpstr>NAT类型 </vt:lpstr>
      <vt:lpstr>PowerPoint 演示文稿</vt:lpstr>
      <vt:lpstr>任务实战一 - 静态NAT</vt:lpstr>
      <vt:lpstr>任务实战一 - 静态NAT</vt:lpstr>
      <vt:lpstr>任务实战一 - 静态NAT</vt:lpstr>
      <vt:lpstr>任务实战二 - 动态NAT</vt:lpstr>
      <vt:lpstr>任务实战二 - 动态NAT</vt:lpstr>
      <vt:lpstr>任务实战二 - 动态NAT </vt:lpstr>
      <vt:lpstr>任务实战二 - 动态NAT </vt:lpstr>
      <vt:lpstr>任务实战二 - 动态NAT  </vt:lpstr>
      <vt:lpstr>PowerPoint 演示文稿</vt:lpstr>
      <vt:lpstr>PPP概述</vt:lpstr>
      <vt:lpstr>PowerPoint 演示文稿</vt:lpstr>
      <vt:lpstr>PPP报文格式</vt:lpstr>
      <vt:lpstr>PPP链路建立过程</vt:lpstr>
      <vt:lpstr>PPP协商阶段</vt:lpstr>
      <vt:lpstr>PAP验证过程</vt:lpstr>
      <vt:lpstr>CHAP验证过程</vt:lpstr>
      <vt:lpstr>PowerPoint 演示文稿</vt:lpstr>
      <vt:lpstr>任务实战一 - PPP链路</vt:lpstr>
      <vt:lpstr>任务实战一 - PPP链路</vt:lpstr>
      <vt:lpstr>任务实战一 - PPP链路</vt:lpstr>
      <vt:lpstr>任务实战一 - PPP链路</vt:lpstr>
      <vt:lpstr>任务实战二 - PAP单向认证</vt:lpstr>
      <vt:lpstr>任务实战二 - PAP单向认证</vt:lpstr>
      <vt:lpstr>任务实战二 - PAP单向认证</vt:lpstr>
      <vt:lpstr>任务实战二 - PAP单向认证</vt:lpstr>
      <vt:lpstr>任务实战二 - PAP单向认证</vt:lpstr>
      <vt:lpstr>任务实战二 - PAP单向认证</vt:lpstr>
      <vt:lpstr>任务实战三 - CHAP单向认证</vt:lpstr>
      <vt:lpstr>任务实战三 - CHAP单向认证</vt:lpstr>
      <vt:lpstr>任务实战三 - CHAP单向认证</vt:lpstr>
      <vt:lpstr>任务实战三 - CHAP单向认证</vt:lpstr>
      <vt:lpstr>任务实战三 - CHAP单向认证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
applied new ILSG learning design
04/24/04, v3.1, Erin Stanley
prepared for production
Updated; dmachado:  01.04.05
04.07.06: jbangloy: Applied Template QACS-PPT-v7.0
04.10.06: kayclark: DTP Check
Edit: Michele Gilfether: 04.24.06</dc:description>
  <cp:category>Masters</cp:category>
  <cp:lastModifiedBy>    『记树与影』</cp:lastModifiedBy>
  <cp:revision>1865</cp:revision>
  <dcterms:created xsi:type="dcterms:W3CDTF">2003-04-02T15:29:00Z</dcterms:created>
  <dcterms:modified xsi:type="dcterms:W3CDTF">2024-08-24T09:08:54Z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AB0C6108FE52451C8532F6857C8A6734_12</vt:lpwstr>
  </property>
  <property fmtid="{D5CDD505-2E9C-101B-9397-08002B2CF9AE}" pid="3" name="KSOProductBuildVer">
    <vt:lpwstr>2052-12.1.0.17857</vt:lpwstr>
  </property>
</Properties>
</file>