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handoutMasterIdLst>
    <p:handoutMasterId r:id="rId30"/>
  </p:handoutMasterIdLst>
  <p:sldIdLst>
    <p:sldId id="691" r:id="rId4"/>
    <p:sldId id="655" r:id="rId5"/>
    <p:sldId id="1009" r:id="rId6"/>
    <p:sldId id="720" r:id="rId7"/>
    <p:sldId id="1157" r:id="rId8"/>
    <p:sldId id="1126" r:id="rId9"/>
    <p:sldId id="1135" r:id="rId10"/>
    <p:sldId id="1127" r:id="rId11"/>
    <p:sldId id="1128" r:id="rId12"/>
    <p:sldId id="1124" r:id="rId13"/>
    <p:sldId id="1131" r:id="rId14"/>
    <p:sldId id="1143" r:id="rId15"/>
    <p:sldId id="1132" r:id="rId16"/>
    <p:sldId id="1133" r:id="rId17"/>
    <p:sldId id="1125" r:id="rId19"/>
    <p:sldId id="1144" r:id="rId20"/>
    <p:sldId id="1145" r:id="rId21"/>
    <p:sldId id="1147" r:id="rId22"/>
    <p:sldId id="1148" r:id="rId23"/>
    <p:sldId id="1149" r:id="rId24"/>
    <p:sldId id="1150" r:id="rId25"/>
    <p:sldId id="1153" r:id="rId26"/>
    <p:sldId id="1155" r:id="rId27"/>
    <p:sldId id="1156" r:id="rId28"/>
    <p:sldId id="1177" r:id="rId29"/>
  </p:sldIdLst>
  <p:sldSz cx="12192000" cy="6858000"/>
  <p:notesSz cx="6858000" cy="9144000"/>
  <p:custDataLst>
    <p:tags r:id="rId35"/>
  </p:custDataLst>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5pPr>
    <a:lvl6pPr marL="2286000" algn="l" defTabSz="914400" rtl="0" eaLnBrk="1" latinLnBrk="0" hangingPunct="1">
      <a:defRPr sz="3000" b="1" kern="1200">
        <a:solidFill>
          <a:schemeClr val="tx1"/>
        </a:solidFill>
        <a:latin typeface="Arial" panose="020B0604020202020204" pitchFamily="34" charset="0"/>
        <a:ea typeface="+mn-ea"/>
        <a:cs typeface="+mn-cs"/>
      </a:defRPr>
    </a:lvl6pPr>
    <a:lvl7pPr marL="2743200" algn="l" defTabSz="914400" rtl="0" eaLnBrk="1" latinLnBrk="0" hangingPunct="1">
      <a:defRPr sz="3000" b="1" kern="1200">
        <a:solidFill>
          <a:schemeClr val="tx1"/>
        </a:solidFill>
        <a:latin typeface="Arial" panose="020B0604020202020204" pitchFamily="34" charset="0"/>
        <a:ea typeface="+mn-ea"/>
        <a:cs typeface="+mn-cs"/>
      </a:defRPr>
    </a:lvl7pPr>
    <a:lvl8pPr marL="3200400" algn="l" defTabSz="914400" rtl="0" eaLnBrk="1" latinLnBrk="0" hangingPunct="1">
      <a:defRPr sz="3000" b="1" kern="1200">
        <a:solidFill>
          <a:schemeClr val="tx1"/>
        </a:solidFill>
        <a:latin typeface="Arial" panose="020B0604020202020204" pitchFamily="34" charset="0"/>
        <a:ea typeface="+mn-ea"/>
        <a:cs typeface="+mn-cs"/>
      </a:defRPr>
    </a:lvl8pPr>
    <a:lvl9pPr marL="3657600" algn="l" defTabSz="914400" rtl="0" eaLnBrk="1" latinLnBrk="0" hangingPunct="1">
      <a:defRPr sz="30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y Pfitzer" initials="" lastIdx="2" clrIdx="0"/>
  <p:cmAuthor id="2" name="Cisco Systems, Inc." initials="" lastIdx="1" clrIdx="1"/>
  <p:cmAuthor id="3" name="Kayce M. Clark"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75C2"/>
    <a:srgbClr val="016289"/>
    <a:srgbClr val="00BCEB"/>
    <a:srgbClr val="F5F5F5"/>
    <a:srgbClr val="00FF00"/>
    <a:srgbClr val="F4939C"/>
    <a:srgbClr val="F8B9A8"/>
    <a:srgbClr val="FEE7B5"/>
    <a:srgbClr val="C2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414" autoAdjust="0"/>
  </p:normalViewPr>
  <p:slideViewPr>
    <p:cSldViewPr showGuides="1">
      <p:cViewPr>
        <p:scale>
          <a:sx n="100" d="100"/>
          <a:sy n="100" d="100"/>
        </p:scale>
        <p:origin x="36" y="36"/>
      </p:cViewPr>
      <p:guideLst>
        <p:guide orient="horz" pos="2168"/>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2866"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6.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53699F80-FC36-4D3E-969E-335346F00747}"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BC7ADC81-A6A3-4AA4-B163-7E06D2F680BC}"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22515"/>
            <a:ext cx="12192000" cy="6880515"/>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pic>
        <p:nvPicPr>
          <p:cNvPr id="3"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882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5"/>
          <p:cNvSpPr txBox="1">
            <a:spLocks noChangeArrowheads="1"/>
          </p:cNvSpPr>
          <p:nvPr userDrawn="1"/>
        </p:nvSpPr>
        <p:spPr bwMode="auto">
          <a:xfrm>
            <a:off x="681567" y="5254625"/>
            <a:ext cx="891963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vert="horz" wrap="square" lIns="82124" tIns="41061" rIns="82124" bIns="41061" numCol="1" anchor="ctr" anchorCtr="0" compatLnSpc="1"/>
          <a:lstStyle>
            <a:lvl1pPr marL="0" marR="0" indent="0" algn="l" defTabSz="912495" rtl="0" eaLnBrk="1" fontAlgn="base" latinLnBrk="0" hangingPunct="1">
              <a:lnSpc>
                <a:spcPct val="90000"/>
              </a:lnSpc>
              <a:spcBef>
                <a:spcPct val="0"/>
              </a:spcBef>
              <a:spcAft>
                <a:spcPct val="0"/>
              </a:spcAft>
              <a:buClrTx/>
              <a:buSzTx/>
              <a:buFont typeface="Arial" panose="020B0604020202020204" pitchFamily="34" charset="0"/>
              <a:buNone/>
              <a:defRPr lang="en-GB" altLang="zh-CN" sz="5335" b="0" i="0" kern="1200" spc="0" baseline="0" noProof="0" dirty="0">
                <a:solidFill>
                  <a:srgbClr val="005073"/>
                </a:solidFill>
                <a:latin typeface="+mj-lt"/>
                <a:ea typeface="CiscoSansTT Thin" charset="0"/>
                <a:cs typeface="CiscoSansTT ExtraLight"/>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00BCEB"/>
              </a:buClr>
              <a:buSzPct val="100000"/>
              <a:buFont typeface="Arial" panose="020B0604020202020204" pitchFamily="34" charset="0"/>
              <a:buNone/>
              <a:defRPr/>
            </a:pPr>
            <a:endParaRPr kumimoji="0" lang="en-US" altLang="zh-CN" sz="2135" b="0" i="0" u="none" strike="noStrike" kern="1200" cap="none" spc="0" normalizeH="0" baseline="0" noProof="0">
              <a:ln>
                <a:noFill/>
              </a:ln>
              <a:solidFill>
                <a:srgbClr val="005073"/>
              </a:solidFill>
              <a:effectLst/>
              <a:uLnTx/>
              <a:uFillTx/>
              <a:latin typeface="CiscoSansTT ExtraLight"/>
              <a:ea typeface="+mn-ea"/>
              <a:cs typeface="CiscoSansTT ExtraLight"/>
            </a:endParaRPr>
          </a:p>
        </p:txBody>
      </p:sp>
      <p:grpSp>
        <p:nvGrpSpPr>
          <p:cNvPr id="19" name="Group 4"/>
          <p:cNvGrpSpPr>
            <a:grpSpLocks noChangeAspect="1"/>
          </p:cNvGrpSpPr>
          <p:nvPr userDrawn="1"/>
        </p:nvGrpSpPr>
        <p:grpSpPr bwMode="auto">
          <a:xfrm>
            <a:off x="8382000" y="799717"/>
            <a:ext cx="3219665" cy="5428944"/>
            <a:chOff x="2560" y="2"/>
            <a:chExt cx="2562" cy="4320"/>
          </a:xfrm>
        </p:grpSpPr>
        <p:sp>
          <p:nvSpPr>
            <p:cNvPr id="20"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4" name="矩形 38"/>
          <p:cNvSpPr/>
          <p:nvPr userDrawn="1"/>
        </p:nvSpPr>
        <p:spPr>
          <a:xfrm>
            <a:off x="-1" y="1836078"/>
            <a:ext cx="8606949"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p:cNvSpPr>
            <a:spLocks noGrp="1"/>
          </p:cNvSpPr>
          <p:nvPr>
            <p:ph sz="quarter" idx="10" hasCustomPrompt="1"/>
          </p:nvPr>
        </p:nvSpPr>
        <p:spPr>
          <a:xfrm>
            <a:off x="460375" y="2362200"/>
            <a:ext cx="7345363" cy="1717675"/>
          </a:xfrm>
        </p:spPr>
        <p:txBody>
          <a:bodyPr anchor="ctr"/>
          <a:lstStyle>
            <a:lvl1pPr>
              <a:defRPr lang="zh-CN" altLang="en-US" sz="5400" kern="1200" noProof="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单击此处添加主标题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1000" fill="hold"/>
                                        <p:tgtEl>
                                          <p:spTgt spid="54"/>
                                        </p:tgtEl>
                                        <p:attrNameLst>
                                          <p:attrName>ppt_x</p:attrName>
                                        </p:attrNameLst>
                                      </p:cBhvr>
                                      <p:tavLst>
                                        <p:tav tm="0">
                                          <p:val>
                                            <p:strVal val="0-#ppt_w/2"/>
                                          </p:val>
                                        </p:tav>
                                        <p:tav tm="100000">
                                          <p:val>
                                            <p:strVal val="#ppt_x"/>
                                          </p:val>
                                        </p:tav>
                                      </p:tavLst>
                                    </p:anim>
                                    <p:anim calcmode="lin" valueType="num">
                                      <p:cBhvr additive="base">
                                        <p:cTn id="14"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添加课程大纲</a:t>
            </a:r>
            <a:endParaRPr lang="zh-CN" altLang="en-US" dirty="0"/>
          </a:p>
        </p:txBody>
      </p:sp>
      <p:sp>
        <p:nvSpPr>
          <p:cNvPr id="3" name="内容占位符 2"/>
          <p:cNvSpPr>
            <a:spLocks noGrp="1"/>
          </p:cNvSpPr>
          <p:nvPr>
            <p:ph idx="1"/>
          </p:nvPr>
        </p:nvSpPr>
        <p:spPr>
          <a:xfrm>
            <a:off x="874185" y="923926"/>
            <a:ext cx="10587567" cy="3571875"/>
          </a:xfrm>
        </p:spPr>
        <p:txBody>
          <a:bodyPr/>
          <a:lstStyle>
            <a:lvl1pPr>
              <a:defRPr sz="2200">
                <a:latin typeface="宋体" panose="02010600030101010101" pitchFamily="2" charset="-122"/>
                <a:ea typeface="宋体" panose="02010600030101010101" pitchFamily="2" charset="-122"/>
              </a:defRPr>
            </a:lvl1pPr>
            <a:lvl2pPr>
              <a:defRPr sz="2200">
                <a:latin typeface="宋体" panose="02010600030101010101" pitchFamily="2" charset="-122"/>
                <a:ea typeface="宋体" panose="02010600030101010101" pitchFamily="2" charset="-122"/>
              </a:defRPr>
            </a:lvl2pPr>
            <a:lvl3pPr>
              <a:defRPr sz="2200">
                <a:latin typeface="宋体" panose="02010600030101010101" pitchFamily="2" charset="-122"/>
                <a:ea typeface="宋体" panose="02010600030101010101" pitchFamily="2" charset="-122"/>
              </a:defRPr>
            </a:lvl3pPr>
            <a:lvl4pPr>
              <a:defRPr sz="2200">
                <a:latin typeface="宋体" panose="02010600030101010101" pitchFamily="2" charset="-122"/>
                <a:ea typeface="宋体" panose="02010600030101010101" pitchFamily="2" charset="-122"/>
              </a:defRPr>
            </a:lvl4pPr>
            <a:lvl5pPr>
              <a:defRPr sz="2200">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6" name="矩形 15"/>
          <p:cNvSpPr/>
          <p:nvPr userDrawn="1"/>
        </p:nvSpPr>
        <p:spPr bwMode="auto">
          <a:xfrm>
            <a:off x="0" y="0"/>
            <a:ext cx="12192000" cy="6858000"/>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27" name="Freeform 17"/>
          <p:cNvSpPr/>
          <p:nvPr userDrawn="1"/>
        </p:nvSpPr>
        <p:spPr>
          <a:xfrm>
            <a:off x="2" y="0"/>
            <a:ext cx="6664849" cy="6858000"/>
          </a:xfrm>
          <a:custGeom>
            <a:avLst/>
            <a:gdLst>
              <a:gd name="connsiteX0" fmla="*/ 0 w 4998637"/>
              <a:gd name="connsiteY0" fmla="*/ 0 h 5143500"/>
              <a:gd name="connsiteX1" fmla="*/ 4415142 w 4998637"/>
              <a:gd name="connsiteY1" fmla="*/ 0 h 5143500"/>
              <a:gd name="connsiteX2" fmla="*/ 4531295 w 4998637"/>
              <a:gd name="connsiteY2" fmla="*/ 256924 h 5143500"/>
              <a:gd name="connsiteX3" fmla="*/ 4998637 w 4998637"/>
              <a:gd name="connsiteY3" fmla="*/ 2571750 h 5143500"/>
              <a:gd name="connsiteX4" fmla="*/ 4531295 w 4998637"/>
              <a:gd name="connsiteY4" fmla="*/ 4886576 h 5143500"/>
              <a:gd name="connsiteX5" fmla="*/ 4415143 w 4998637"/>
              <a:gd name="connsiteY5" fmla="*/ 5143500 h 5143500"/>
              <a:gd name="connsiteX6" fmla="*/ 0 w 4998637"/>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8637" h="5143500">
                <a:moveTo>
                  <a:pt x="0" y="0"/>
                </a:moveTo>
                <a:lnTo>
                  <a:pt x="4415142" y="0"/>
                </a:lnTo>
                <a:lnTo>
                  <a:pt x="4531295" y="256924"/>
                </a:lnTo>
                <a:cubicBezTo>
                  <a:pt x="4832228" y="968409"/>
                  <a:pt x="4998637" y="1750646"/>
                  <a:pt x="4998637" y="2571750"/>
                </a:cubicBezTo>
                <a:cubicBezTo>
                  <a:pt x="4998637" y="3392854"/>
                  <a:pt x="4832228" y="4175091"/>
                  <a:pt x="4531295" y="4886576"/>
                </a:cubicBezTo>
                <a:lnTo>
                  <a:pt x="4415143" y="5143500"/>
                </a:lnTo>
                <a:lnTo>
                  <a:pt x="0" y="5143500"/>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1" name="矩形 30"/>
          <p:cNvSpPr/>
          <p:nvPr userDrawn="1"/>
        </p:nvSpPr>
        <p:spPr>
          <a:xfrm flipV="1">
            <a:off x="0" y="4861561"/>
            <a:ext cx="12191999" cy="119974"/>
          </a:xfrm>
          <a:prstGeom prst="rect">
            <a:avLst/>
          </a:prstGeom>
          <a:gradFill>
            <a:gsLst>
              <a:gs pos="0">
                <a:srgbClr val="0075C2"/>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3" name="矩形 32"/>
          <p:cNvSpPr/>
          <p:nvPr userDrawn="1"/>
        </p:nvSpPr>
        <p:spPr>
          <a:xfrm>
            <a:off x="1" y="2105631"/>
            <a:ext cx="12191999" cy="2646384"/>
          </a:xfrm>
          <a:prstGeom prst="rect">
            <a:avLst/>
          </a:prstGeom>
          <a:gradFill>
            <a:gsLst>
              <a:gs pos="0">
                <a:srgbClr val="1D227E">
                  <a:alpha val="95000"/>
                </a:srgbClr>
              </a:gs>
              <a:gs pos="100000">
                <a:srgbClr val="0075C2">
                  <a:alpha val="98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4" name="六边形 33"/>
          <p:cNvSpPr/>
          <p:nvPr userDrawn="1"/>
        </p:nvSpPr>
        <p:spPr>
          <a:xfrm rot="10800582">
            <a:off x="83924" y="1759348"/>
            <a:ext cx="4805359" cy="3340455"/>
          </a:xfrm>
          <a:prstGeom prst="hexagon">
            <a:avLst/>
          </a:prstGeom>
          <a:solidFill>
            <a:srgbClr val="0075C2"/>
          </a:solidFill>
          <a:ln w="12700" cap="flat" cmpd="sng" algn="ctr">
            <a:noFill/>
            <a:prstDash val="solid"/>
            <a:miter lim="800000"/>
          </a:ln>
          <a:effectLst>
            <a:outerShdw blurRad="254000" dist="38100" dir="5400000" algn="tl" rotWithShape="0">
              <a:srgbClr val="1D227E">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5" name="六边形 34"/>
          <p:cNvSpPr/>
          <p:nvPr userDrawn="1"/>
        </p:nvSpPr>
        <p:spPr>
          <a:xfrm rot="10825759">
            <a:off x="1486600" y="2097453"/>
            <a:ext cx="3069170" cy="2662459"/>
          </a:xfrm>
          <a:prstGeom prst="hexagon">
            <a:avLst/>
          </a:prstGeom>
          <a:solidFill>
            <a:sysClr val="window" lastClr="FFFFFF"/>
          </a:solidFill>
          <a:ln w="12700" cap="flat" cmpd="sng" algn="ctr">
            <a:noFill/>
            <a:prstDash val="solid"/>
            <a:miter lim="800000"/>
          </a:ln>
          <a:effectLst>
            <a:outerShdw blurRad="254000" dist="63500" dir="5400000" algn="l" rotWithShape="0">
              <a:srgbClr val="555555">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6" name="六边形 35"/>
          <p:cNvSpPr/>
          <p:nvPr userDrawn="1"/>
        </p:nvSpPr>
        <p:spPr>
          <a:xfrm rot="10825759">
            <a:off x="1659838" y="2247734"/>
            <a:ext cx="2722695" cy="2361897"/>
          </a:xfrm>
          <a:prstGeom prst="hexagon">
            <a:avLst/>
          </a:prstGeom>
          <a:solidFill>
            <a:sysClr val="window" lastClr="FFFFFF"/>
          </a:solidFill>
          <a:ln w="76200" cap="flat" cmpd="sng" algn="ctr">
            <a:solidFill>
              <a:srgbClr val="1D22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7" name="文本占位符 2"/>
          <p:cNvSpPr txBox="1"/>
          <p:nvPr userDrawn="1"/>
        </p:nvSpPr>
        <p:spPr>
          <a:xfrm>
            <a:off x="1584670" y="1996439"/>
            <a:ext cx="2873030" cy="2864486"/>
          </a:xfrm>
          <a:prstGeom prst="rect">
            <a:avLst/>
          </a:prstGeom>
        </p:spPr>
        <p:txBody>
          <a:bodyPr anchor="ctr"/>
          <a:lstStyle>
            <a:lvl1pPr marL="0" indent="0" algn="ctr" defTabSz="814705" rtl="0" fontAlgn="base">
              <a:lnSpc>
                <a:spcPct val="95000"/>
              </a:lnSpc>
              <a:spcBef>
                <a:spcPct val="35000"/>
              </a:spcBef>
              <a:spcAft>
                <a:spcPct val="0"/>
              </a:spcAft>
              <a:buClr>
                <a:schemeClr val="accent1"/>
              </a:buClr>
              <a:buSzPct val="100000"/>
              <a:buFont typeface="Arial" panose="020B0604020202020204" pitchFamily="34" charset="0"/>
              <a:buNone/>
              <a:defRPr sz="11500" kern="1200">
                <a:solidFill>
                  <a:schemeClr val="accent1"/>
                </a:solidFill>
                <a:latin typeface="+mj-ea"/>
                <a:ea typeface="+mj-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11500" b="0" i="0" u="none" strike="noStrike" kern="1200" cap="none" spc="0" normalizeH="0" baseline="0" noProof="0">
              <a:ln>
                <a:noFill/>
              </a:ln>
              <a:solidFill>
                <a:srgbClr val="1D227E"/>
              </a:solidFill>
              <a:effectLst/>
              <a:uLnTx/>
              <a:uFillTx/>
              <a:latin typeface="演示斜黑体"/>
              <a:cs typeface="+mn-cs"/>
            </a:endParaRPr>
          </a:p>
        </p:txBody>
      </p:sp>
      <p:sp>
        <p:nvSpPr>
          <p:cNvPr id="38" name="文本占位符 4"/>
          <p:cNvSpPr txBox="1"/>
          <p:nvPr userDrawn="1"/>
        </p:nvSpPr>
        <p:spPr>
          <a:xfrm>
            <a:off x="5428184" y="2929465"/>
            <a:ext cx="5668962" cy="1051560"/>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48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48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39" name="文本占位符 4"/>
          <p:cNvSpPr txBox="1"/>
          <p:nvPr userDrawn="1"/>
        </p:nvSpPr>
        <p:spPr>
          <a:xfrm>
            <a:off x="5303838" y="3771899"/>
            <a:ext cx="5668962" cy="577365"/>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24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24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40" name="六边形 39"/>
          <p:cNvSpPr/>
          <p:nvPr userDrawn="1"/>
        </p:nvSpPr>
        <p:spPr>
          <a:xfrm rot="19651340">
            <a:off x="9459976" y="5539305"/>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1" name="六边形 40"/>
          <p:cNvSpPr/>
          <p:nvPr userDrawn="1"/>
        </p:nvSpPr>
        <p:spPr>
          <a:xfrm rot="19651340">
            <a:off x="7967350" y="620028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2" name="六边形 41"/>
          <p:cNvSpPr/>
          <p:nvPr userDrawn="1"/>
        </p:nvSpPr>
        <p:spPr>
          <a:xfrm rot="19651340">
            <a:off x="8628583" y="588354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 name="矩形 1"/>
          <p:cNvSpPr/>
          <p:nvPr userDrawn="1"/>
        </p:nvSpPr>
        <p:spPr bwMode="auto">
          <a:xfrm>
            <a:off x="0" y="1758941"/>
            <a:ext cx="1410312" cy="3341269"/>
          </a:xfrm>
          <a:prstGeom prst="rect">
            <a:avLst/>
          </a:prstGeom>
          <a:solidFill>
            <a:srgbClr val="0075C2"/>
          </a:soli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3" name="六边形 2"/>
          <p:cNvSpPr/>
          <p:nvPr userDrawn="1"/>
        </p:nvSpPr>
        <p:spPr>
          <a:xfrm rot="19651340">
            <a:off x="1174817" y="565853"/>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 name="六边形 3"/>
          <p:cNvSpPr/>
          <p:nvPr userDrawn="1"/>
        </p:nvSpPr>
        <p:spPr>
          <a:xfrm rot="19651340">
            <a:off x="-125380" y="109123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5" name="六边形 4"/>
          <p:cNvSpPr/>
          <p:nvPr userDrawn="1"/>
        </p:nvSpPr>
        <p:spPr>
          <a:xfrm rot="19651340">
            <a:off x="535853" y="77449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9" name="Rectangle 5"/>
          <p:cNvSpPr>
            <a:spLocks noGrp="1" noChangeArrowheads="1"/>
          </p:cNvSpPr>
          <p:nvPr>
            <p:ph type="subTitle" idx="1" hasCustomPrompt="1"/>
          </p:nvPr>
        </p:nvSpPr>
        <p:spPr>
          <a:xfrm>
            <a:off x="1580915" y="3007995"/>
            <a:ext cx="3167901"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gn="ctr">
              <a:lnSpc>
                <a:spcPct val="90000"/>
              </a:lnSpc>
              <a:spcBef>
                <a:spcPct val="0"/>
              </a:spcBef>
              <a:defRPr kumimoji="0" lang="en-US" altLang="zh-CN" sz="11500" b="0" i="0" u="none" strike="noStrike" kern="1200" cap="none" spc="0" normalizeH="0" baseline="0" noProof="0" dirty="0">
                <a:ln>
                  <a:noFill/>
                </a:ln>
                <a:solidFill>
                  <a:srgbClr val="1D227E"/>
                </a:solidFill>
                <a:effectLst/>
                <a:uLnTx/>
                <a:uFillTx/>
                <a:latin typeface="演示斜黑体"/>
                <a:ea typeface="+mj-ea"/>
                <a:cs typeface="+mn-cs"/>
              </a:defRPr>
            </a:lvl1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en-US" altLang="zh-CN" noProof="0" dirty="0"/>
              <a:t>01</a:t>
            </a:r>
            <a:endParaRPr lang="en-US" altLang="zh-CN" noProof="0" dirty="0"/>
          </a:p>
        </p:txBody>
      </p:sp>
      <p:sp>
        <p:nvSpPr>
          <p:cNvPr id="7" name="内容占位符 6"/>
          <p:cNvSpPr>
            <a:spLocks noGrp="1"/>
          </p:cNvSpPr>
          <p:nvPr>
            <p:ph sz="quarter" idx="10" hasCustomPrompt="1"/>
          </p:nvPr>
        </p:nvSpPr>
        <p:spPr>
          <a:xfrm>
            <a:off x="5410200" y="2895600"/>
            <a:ext cx="5668963" cy="1092200"/>
          </a:xfrm>
        </p:spPr>
        <p:txBody>
          <a:bodyPr anchor="ctr"/>
          <a:lstStyle>
            <a:lvl1pPr>
              <a:defRPr kumimoji="0" lang="zh-CN" altLang="en-US" sz="4800" b="0" i="0" u="none" strike="noStrike" kern="1200" cap="none" spc="0" normalizeH="0" baseline="0" dirty="0" smtClean="0">
                <a:ln>
                  <a:noFill/>
                </a:ln>
                <a:solidFill>
                  <a:sysClr val="window" lastClr="FFFFFF"/>
                </a:solidFill>
                <a:effectLst/>
                <a:uLnTx/>
                <a:uFillTx/>
                <a:latin typeface="思源黑体 CN Medium"/>
                <a:ea typeface="+mn-ea"/>
                <a:cs typeface="+mn-cs"/>
              </a:defRPr>
            </a:lvl1pPr>
            <a:lvl2pPr marL="114300" indent="0">
              <a:buNone/>
              <a:defRPr/>
            </a:lvl2pPr>
            <a:lvl3pPr marL="457200" indent="0">
              <a:buNone/>
              <a:defRPr/>
            </a:lvl3pPr>
            <a:lvl4pPr marL="800100" indent="0">
              <a:buNone/>
              <a:defRPr/>
            </a:lvl4pPr>
            <a:lvl5pPr marL="1143000" indent="0">
              <a:buNone/>
              <a:defRPr/>
            </a:lvl5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zh-CN" altLang="en-US" dirty="0"/>
              <a:t>单击此处输入节标题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74185" y="923926"/>
            <a:ext cx="5192183"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69567" y="923926"/>
            <a:ext cx="5192184"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Rectangle 3"/>
          <p:cNvSpPr/>
          <p:nvPr userDrawn="1"/>
        </p:nvSpPr>
        <p:spPr>
          <a:xfrm>
            <a:off x="0" y="0"/>
            <a:ext cx="12192000" cy="6858000"/>
          </a:xfrm>
          <a:prstGeom prst="rect">
            <a:avLst/>
          </a:prstGeom>
          <a:solidFill>
            <a:srgbClr val="00BCE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0D274D"/>
              </a:solidFill>
              <a:effectLst/>
              <a:uLnTx/>
              <a:uFillTx/>
              <a:latin typeface="CiscoSansTT ExtraLight"/>
              <a:ea typeface="+mn-ea"/>
              <a:cs typeface="+mn-cs"/>
            </a:endParaRPr>
          </a:p>
        </p:txBody>
      </p:sp>
      <p:pic>
        <p:nvPicPr>
          <p:cNvPr id="15"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68200" cy="68931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userDrawn="1"/>
        </p:nvSpPr>
        <p:spPr>
          <a:xfrm>
            <a:off x="4514680" y="2895600"/>
            <a:ext cx="3024336" cy="707886"/>
          </a:xfrm>
          <a:prstGeom prst="rect">
            <a:avLst/>
          </a:prstGeom>
          <a:noFill/>
        </p:spPr>
        <p:txBody>
          <a:bodyPr wrap="square" rtlCol="0">
            <a:spAutoFit/>
          </a:bodyPr>
          <a:lstStyle/>
          <a:p>
            <a:pPr algn="ctr" eaLnBrk="1" hangingPunct="1">
              <a:lnSpc>
                <a:spcPct val="100000"/>
              </a:lnSpc>
            </a:pPr>
            <a:r>
              <a:rPr lang="en-US" altLang="zh-CN" sz="4000" spc="70">
                <a:solidFill>
                  <a:srgbClr val="0075C2"/>
                </a:solidFill>
                <a:latin typeface="微软雅黑" panose="020B0503020204020204" pitchFamily="34" charset="-122"/>
                <a:ea typeface="微软雅黑" panose="020B0503020204020204" pitchFamily="34" charset="-122"/>
              </a:rPr>
              <a:t>THANKS</a:t>
            </a:r>
            <a:endParaRPr lang="zh-CN" altLang="en-US" sz="4000" spc="70">
              <a:solidFill>
                <a:srgbClr val="0075C2"/>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bwMode="auto">
          <a:xfrm>
            <a:off x="4731448" y="3750677"/>
            <a:ext cx="2590800" cy="0"/>
          </a:xfrm>
          <a:prstGeom prst="line">
            <a:avLst/>
          </a:prstGeom>
          <a:noFill/>
          <a:ln w="28575" cap="flat" cmpd="sng" algn="ctr">
            <a:solidFill>
              <a:srgbClr val="FFC000"/>
            </a:solidFill>
            <a:prstDash val="solid"/>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cxnSp>
      <p:sp>
        <p:nvSpPr>
          <p:cNvPr id="11" name="矩形 10"/>
          <p:cNvSpPr/>
          <p:nvPr userDrawn="1"/>
        </p:nvSpPr>
        <p:spPr>
          <a:xfrm>
            <a:off x="4970085" y="3581400"/>
            <a:ext cx="2113528" cy="369332"/>
          </a:xfrm>
          <a:prstGeom prst="rect">
            <a:avLst/>
          </a:prstGeom>
          <a:solidFill>
            <a:srgbClr val="00BCEB"/>
          </a:solidFill>
        </p:spPr>
        <p:txBody>
          <a:bodyPr wrap="none">
            <a:spAutoFit/>
          </a:bodyPr>
          <a:lstStyle/>
          <a:p>
            <a:pPr algn="ctr" eaLnBrk="1" hangingPunct="1">
              <a:lnSpc>
                <a:spcPct val="100000"/>
              </a:lnSpc>
            </a:pPr>
            <a:r>
              <a:rPr lang="en-US" altLang="zh-CN" sz="1800" b="0">
                <a:solidFill>
                  <a:prstClr val="black">
                    <a:lumMod val="65000"/>
                    <a:lumOff val="35000"/>
                  </a:prstClr>
                </a:solidFill>
                <a:latin typeface="微软雅黑" panose="020B0503020204020204" pitchFamily="34" charset="-122"/>
                <a:ea typeface="微软雅黑" panose="020B0503020204020204" pitchFamily="34" charset="-122"/>
              </a:rPr>
              <a:t>www.yucedu.com</a:t>
            </a:r>
            <a:endParaRPr lang="zh-CN" altLang="en-US" sz="1800" b="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121129"/>
            <a:ext cx="12206177" cy="639372"/>
          </a:xfrm>
          <a:prstGeom prst="rect">
            <a:avLst/>
          </a:prstGeom>
        </p:spPr>
      </p:pic>
      <p:sp>
        <p:nvSpPr>
          <p:cNvPr id="156674" name="Rectangle 2"/>
          <p:cNvSpPr>
            <a:spLocks noGrp="1" noChangeArrowheads="1"/>
          </p:cNvSpPr>
          <p:nvPr>
            <p:ph type="title"/>
          </p:nvPr>
        </p:nvSpPr>
        <p:spPr bwMode="auto">
          <a:xfrm>
            <a:off x="874184" y="0"/>
            <a:ext cx="10860616"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lstStyle/>
          <a:p>
            <a:pPr lvl="0"/>
            <a:r>
              <a:rPr lang="en-US" altLang="zh-CN" dirty="0"/>
              <a:t>Slide Title</a:t>
            </a:r>
            <a:endParaRPr lang="en-US" altLang="zh-CN" dirty="0"/>
          </a:p>
        </p:txBody>
      </p:sp>
      <p:sp>
        <p:nvSpPr>
          <p:cNvPr id="156676" name="Rectangle 4"/>
          <p:cNvSpPr>
            <a:spLocks noGrp="1" noChangeArrowheads="1"/>
          </p:cNvSpPr>
          <p:nvPr>
            <p:ph type="body" idx="1"/>
          </p:nvPr>
        </p:nvSpPr>
        <p:spPr bwMode="auto">
          <a:xfrm>
            <a:off x="874185" y="914400"/>
            <a:ext cx="10587567"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p>
            <a:pPr lvl="0"/>
            <a:r>
              <a:rPr lang="en-US" altLang="zh-CN"/>
              <a:t>Body Text</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13" name="图片 12"/>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9406255" y="85474"/>
            <a:ext cx="2936875" cy="711702"/>
          </a:xfrm>
          <a:prstGeom prst="rect">
            <a:avLst/>
          </a:prstGeom>
        </p:spPr>
      </p:pic>
      <p:pic>
        <p:nvPicPr>
          <p:cNvPr id="10" name="图片 9"/>
          <p:cNvPicPr>
            <a:picLocks noChangeAspect="1"/>
          </p:cNvPicPr>
          <p:nvPr userDrawn="1"/>
        </p:nvPicPr>
        <p:blipFill>
          <a:blip r:embed="rId9"/>
          <a:stretch>
            <a:fillRect/>
          </a:stretch>
        </p:blipFill>
        <p:spPr>
          <a:xfrm>
            <a:off x="-635" y="6400800"/>
            <a:ext cx="12197080" cy="391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814705" rtl="0" fontAlgn="base">
        <a:lnSpc>
          <a:spcPct val="90000"/>
        </a:lnSpc>
        <a:spcBef>
          <a:spcPct val="0"/>
        </a:spcBef>
        <a:spcAft>
          <a:spcPct val="0"/>
        </a:spcAft>
        <a:defRPr kumimoji="0" lang="en-US" altLang="zh-CN"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vl2pPr algn="l" defTabSz="814705" rtl="0" fontAlgn="base">
        <a:lnSpc>
          <a:spcPct val="90000"/>
        </a:lnSpc>
        <a:spcBef>
          <a:spcPct val="0"/>
        </a:spcBef>
        <a:spcAft>
          <a:spcPct val="0"/>
        </a:spcAft>
        <a:defRPr sz="3200" b="1">
          <a:solidFill>
            <a:schemeClr val="tx2"/>
          </a:solidFill>
          <a:latin typeface="Arial" panose="020B0604020202020204" pitchFamily="34" charset="0"/>
        </a:defRPr>
      </a:lvl2pPr>
      <a:lvl3pPr algn="l" defTabSz="814705" rtl="0" fontAlgn="base">
        <a:lnSpc>
          <a:spcPct val="90000"/>
        </a:lnSpc>
        <a:spcBef>
          <a:spcPct val="0"/>
        </a:spcBef>
        <a:spcAft>
          <a:spcPct val="0"/>
        </a:spcAft>
        <a:defRPr sz="3200" b="1">
          <a:solidFill>
            <a:schemeClr val="tx2"/>
          </a:solidFill>
          <a:latin typeface="Arial" panose="020B0604020202020204" pitchFamily="34" charset="0"/>
        </a:defRPr>
      </a:lvl3pPr>
      <a:lvl4pPr algn="l" defTabSz="814705" rtl="0" fontAlgn="base">
        <a:lnSpc>
          <a:spcPct val="90000"/>
        </a:lnSpc>
        <a:spcBef>
          <a:spcPct val="0"/>
        </a:spcBef>
        <a:spcAft>
          <a:spcPct val="0"/>
        </a:spcAft>
        <a:defRPr sz="3200" b="1">
          <a:solidFill>
            <a:schemeClr val="tx2"/>
          </a:solidFill>
          <a:latin typeface="Arial" panose="020B0604020202020204" pitchFamily="34" charset="0"/>
        </a:defRPr>
      </a:lvl4pPr>
      <a:lvl5pPr algn="l" defTabSz="814705" rtl="0" fontAlgn="base">
        <a:lnSpc>
          <a:spcPct val="90000"/>
        </a:lnSpc>
        <a:spcBef>
          <a:spcPct val="0"/>
        </a:spcBef>
        <a:spcAft>
          <a:spcPct val="0"/>
        </a:spcAft>
        <a:defRPr sz="3200" b="1">
          <a:solidFill>
            <a:schemeClr val="tx2"/>
          </a:solidFill>
          <a:latin typeface="Arial" panose="020B0604020202020204" pitchFamily="34" charset="0"/>
        </a:defRPr>
      </a:lvl5pPr>
      <a:lvl6pPr marL="457200" algn="l" defTabSz="814705" rtl="0" fontAlgn="base">
        <a:lnSpc>
          <a:spcPct val="90000"/>
        </a:lnSpc>
        <a:spcBef>
          <a:spcPct val="0"/>
        </a:spcBef>
        <a:spcAft>
          <a:spcPct val="0"/>
        </a:spcAft>
        <a:defRPr sz="3200" b="1">
          <a:solidFill>
            <a:schemeClr val="tx2"/>
          </a:solidFill>
          <a:latin typeface="Arial" panose="020B0604020202020204" pitchFamily="34" charset="0"/>
        </a:defRPr>
      </a:lvl6pPr>
      <a:lvl7pPr marL="914400" algn="l" defTabSz="814705" rtl="0" fontAlgn="base">
        <a:lnSpc>
          <a:spcPct val="90000"/>
        </a:lnSpc>
        <a:spcBef>
          <a:spcPct val="0"/>
        </a:spcBef>
        <a:spcAft>
          <a:spcPct val="0"/>
        </a:spcAft>
        <a:defRPr sz="3200" b="1">
          <a:solidFill>
            <a:schemeClr val="tx2"/>
          </a:solidFill>
          <a:latin typeface="Arial" panose="020B0604020202020204" pitchFamily="34" charset="0"/>
        </a:defRPr>
      </a:lvl7pPr>
      <a:lvl8pPr marL="1371600" algn="l" defTabSz="814705" rtl="0" fontAlgn="base">
        <a:lnSpc>
          <a:spcPct val="90000"/>
        </a:lnSpc>
        <a:spcBef>
          <a:spcPct val="0"/>
        </a:spcBef>
        <a:spcAft>
          <a:spcPct val="0"/>
        </a:spcAft>
        <a:defRPr sz="3200" b="1">
          <a:solidFill>
            <a:schemeClr val="tx2"/>
          </a:solidFill>
          <a:latin typeface="Arial" panose="020B0604020202020204" pitchFamily="34" charset="0"/>
        </a:defRPr>
      </a:lvl8pPr>
      <a:lvl9pPr marL="1828800" algn="l" defTabSz="814705" rtl="0" fontAlgn="base">
        <a:lnSpc>
          <a:spcPct val="90000"/>
        </a:lnSpc>
        <a:spcBef>
          <a:spcPct val="0"/>
        </a:spcBef>
        <a:spcAft>
          <a:spcPct val="0"/>
        </a:spcAft>
        <a:defRPr sz="3200" b="1">
          <a:solidFill>
            <a:schemeClr val="tx2"/>
          </a:solidFill>
          <a:latin typeface="Arial" panose="020B0604020202020204" pitchFamily="34" charset="0"/>
        </a:defRPr>
      </a:lvl9pPr>
    </p:titleStyle>
    <p:body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FBFBF1-1086-4635-92C1-B3DFA24DF2F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0D5BF-3464-43C6-905F-B8989BB279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02</a:t>
            </a:r>
            <a:endParaRPr lang="zh-CN" altLang="en-US" dirty="0"/>
          </a:p>
        </p:txBody>
      </p:sp>
      <p:sp>
        <p:nvSpPr>
          <p:cNvPr id="5" name="内容占位符 4"/>
          <p:cNvSpPr>
            <a:spLocks noGrp="1"/>
          </p:cNvSpPr>
          <p:nvPr>
            <p:ph sz="quarter" idx="10"/>
          </p:nvPr>
        </p:nvSpPr>
        <p:spPr/>
        <p:txBody>
          <a:bodyPr/>
          <a:lstStyle/>
          <a:p>
            <a:pPr marL="0" indent="0">
              <a:buFont typeface="Wingdings" panose="05000000000000000000" pitchFamily="2" charset="2"/>
              <a:buNone/>
            </a:pPr>
            <a:r>
              <a:rPr dirty="0">
                <a:solidFill>
                  <a:schemeClr val="bg1"/>
                </a:solidFill>
                <a:latin typeface="Arial" panose="020B0604020202020204" pitchFamily="34" charset="0"/>
                <a:ea typeface="宋体" panose="02010600030101010101" pitchFamily="2" charset="-122"/>
                <a:sym typeface="+mn-ea"/>
              </a:rPr>
              <a:t>直连路由</a:t>
            </a:r>
            <a:r>
              <a:rPr dirty="0">
                <a:solidFill>
                  <a:schemeClr val="bg1"/>
                </a:solidFill>
                <a:latin typeface="Arial" panose="020B0604020202020204" pitchFamily="34" charset="0"/>
                <a:ea typeface="宋体" panose="02010600030101010101" pitchFamily="2" charset="-122"/>
                <a:sym typeface="+mn-ea"/>
              </a:rPr>
              <a:t>和静态路由</a:t>
            </a:r>
            <a:endParaRPr dirty="0">
              <a:solidFill>
                <a:schemeClr val="bg1"/>
              </a:solidFill>
              <a:latin typeface="Arial" panose="020B0604020202020204" pitchFamily="34" charset="0"/>
              <a:ea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路由分类与来源</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 </a:t>
            </a:r>
            <a:r>
              <a:rPr lang="zh-CN" altLang="en-US">
                <a:solidFill>
                  <a:srgbClr val="000000"/>
                </a:solidFill>
                <a:uFillTx/>
                <a:latin typeface="Arial" panose="020B0604020202020204" pitchFamily="34" charset="0"/>
                <a:sym typeface="+mn-ea"/>
              </a:rPr>
              <a:t>路由协议是路由器之间维护路由表的规则，用于发现路由，生成路由表，并指导报文转发。依据来源的不同，路由可以分为三类：</a:t>
            </a:r>
            <a:endParaRPr lang="zh-CN" alt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ltLang="zh-CN">
                <a:solidFill>
                  <a:srgbClr val="000000"/>
                </a:solidFill>
                <a:uFillTx/>
                <a:latin typeface="Arial" panose="020B0604020202020204" pitchFamily="34" charset="0"/>
                <a:sym typeface="+mn-ea"/>
              </a:rPr>
              <a:t> </a:t>
            </a:r>
            <a:endParaRPr lang="en-US" altLang="zh-CN">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219200" y="1752600"/>
            <a:ext cx="9296400" cy="37719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直连路由</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直连路由指向本地直连网络的路由，由设备自动生成。</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并不是所有接口生成的直连路由都会出现在路由表中，直连路由出现在路由表中的前提是该接口的物理状态、协议状态都为UP。</a:t>
            </a:r>
            <a:endParaRPr lang="en-US">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2590800" y="2438400"/>
            <a:ext cx="5283200" cy="333311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静态路由</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静态路由由网络管理员手动配置</a:t>
            </a:r>
            <a:r>
              <a:rPr lang="zh-CN" altLang="en-US">
                <a:solidFill>
                  <a:srgbClr val="000000"/>
                </a:solidFill>
                <a:uFillTx/>
                <a:latin typeface="Arial" panose="020B0604020202020204" pitchFamily="34" charset="0"/>
                <a:sym typeface="+mn-ea"/>
              </a:rPr>
              <a:t>，</a:t>
            </a:r>
            <a:r>
              <a:rPr lang="en-US">
                <a:solidFill>
                  <a:srgbClr val="000000"/>
                </a:solidFill>
                <a:uFillTx/>
                <a:latin typeface="Arial" panose="020B0604020202020204" pitchFamily="34" charset="0"/>
                <a:sym typeface="+mn-ea"/>
              </a:rPr>
              <a:t>配置方便，对系统要求低</a:t>
            </a:r>
            <a:r>
              <a:rPr lang="zh-CN" altLang="en-US">
                <a:solidFill>
                  <a:srgbClr val="000000"/>
                </a:solidFill>
                <a:uFillTx/>
                <a:latin typeface="Arial" panose="020B0604020202020204" pitchFamily="34" charset="0"/>
                <a:sym typeface="+mn-ea"/>
              </a:rPr>
              <a:t>。</a:t>
            </a:r>
            <a:endParaRPr lang="zh-CN" alt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uFillTx/>
                <a:latin typeface="Arial" panose="020B0604020202020204" pitchFamily="34" charset="0"/>
                <a:sym typeface="+mn-ea"/>
              </a:rPr>
              <a:t>适用于拓扑结构简单并且稳定的小型网络缺点是不能自动适应网络拓扑的变化，需要人工干预。</a:t>
            </a:r>
            <a:endParaRPr lang="zh-CN" alt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zh-CN" altLang="en-US">
                <a:solidFill>
                  <a:srgbClr val="000000"/>
                </a:solidFill>
                <a:uFillTx/>
                <a:latin typeface="Arial" panose="020B0604020202020204" pitchFamily="34" charset="0"/>
                <a:sym typeface="+mn-ea"/>
              </a:rPr>
              <a:t>静态路由有五个主要的参数：目的地址和掩码、出接口和下一跳地址、优先级。在配置静态路由时，根据不同的出接口类型，指定出接口和下一跳地址。</a:t>
            </a:r>
            <a:r>
              <a:rPr lang="en-US">
                <a:uFillTx/>
                <a:latin typeface="Arial" panose="020B0604020202020204" pitchFamily="34" charset="0"/>
                <a:sym typeface="+mn-ea"/>
              </a:rPr>
              <a:t>对于去往同一个目标但是不同下一跳或出接口的静态路由，可以为它们配置不同的优先级</a:t>
            </a:r>
            <a:r>
              <a:rPr lang="zh-CN" altLang="en-US">
                <a:uFillTx/>
                <a:latin typeface="Arial" panose="020B0604020202020204" pitchFamily="34" charset="0"/>
                <a:sym typeface="+mn-ea"/>
              </a:rPr>
              <a:t>。</a:t>
            </a:r>
            <a:r>
              <a:rPr lang="en-US">
                <a:uFillTx/>
                <a:latin typeface="Arial" panose="020B0604020202020204" pitchFamily="34" charset="0"/>
                <a:sym typeface="+mn-ea"/>
              </a:rPr>
              <a:t>如果指定相同优先级，则可实现负载分担；如果指定不同优先级，则可实现</a:t>
            </a:r>
            <a:r>
              <a:rPr lang="zh-CN" altLang="en-US">
                <a:uFillTx/>
                <a:latin typeface="Arial" panose="020B0604020202020204" pitchFamily="34" charset="0"/>
                <a:sym typeface="+mn-ea"/>
              </a:rPr>
              <a:t>浮动路由</a:t>
            </a:r>
            <a:r>
              <a:rPr lang="en-US">
                <a:uFillTx/>
                <a:latin typeface="Arial" panose="020B0604020202020204" pitchFamily="34" charset="0"/>
                <a:sym typeface="+mn-ea"/>
              </a:rPr>
              <a:t>。</a:t>
            </a:r>
            <a:endParaRPr lang="en-US">
              <a:uFillTx/>
              <a:latin typeface="Arial" panose="020B0604020202020204" pitchFamily="34" charset="0"/>
              <a:sym typeface="+mn-ea"/>
            </a:endParaRPr>
          </a:p>
          <a:p>
            <a:pPr marL="342900" indent="-342900" algn="l">
              <a:buSzTx/>
              <a:buFont typeface="Wingdings" panose="05000000000000000000" charset="0"/>
              <a:buChar char="n"/>
            </a:pP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endParaRPr lang="en-US">
              <a:solidFill>
                <a:srgbClr val="000000"/>
              </a:solidFill>
              <a:uFillTx/>
              <a:latin typeface="Arial" panose="020B0604020202020204" pitchFamily="34" charset="0"/>
              <a:sym typeface="+mn-ea"/>
            </a:endParaRPr>
          </a:p>
        </p:txBody>
      </p:sp>
      <p:pic>
        <p:nvPicPr>
          <p:cNvPr id="4" name="图片 3"/>
          <p:cNvPicPr>
            <a:picLocks noChangeAspect="1"/>
          </p:cNvPicPr>
          <p:nvPr/>
        </p:nvPicPr>
        <p:blipFill>
          <a:blip r:embed="rId1"/>
          <a:stretch>
            <a:fillRect/>
          </a:stretch>
        </p:blipFill>
        <p:spPr>
          <a:xfrm>
            <a:off x="3114040" y="3429000"/>
            <a:ext cx="4823460" cy="290322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缺省路由</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缺省路由是另外一种特殊的路由</a:t>
            </a:r>
            <a:r>
              <a:rPr lang="zh-CN" altLang="en-US">
                <a:solidFill>
                  <a:srgbClr val="000000"/>
                </a:solidFill>
                <a:uFillTx/>
                <a:latin typeface="Arial" panose="020B0604020202020204" pitchFamily="34" charset="0"/>
                <a:sym typeface="+mn-ea"/>
              </a:rPr>
              <a:t>，</a:t>
            </a:r>
            <a:r>
              <a:rPr lang="en-US">
                <a:solidFill>
                  <a:srgbClr val="000000"/>
                </a:solidFill>
                <a:uFillTx/>
                <a:latin typeface="Arial" panose="020B0604020202020204" pitchFamily="34" charset="0"/>
                <a:sym typeface="+mn-ea"/>
              </a:rPr>
              <a:t>在路由表中找到匹配的路由表项时才使用的路由。</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在路由表中，缺省路由以到网络0.0.0.0（掩码也为0.0.0.0）的路由形式出现。</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使用缺省路由可以大大减小路由表项的规模，减少维护压力，降低对设备的内存及CPU的消耗。</a:t>
            </a:r>
            <a:endParaRPr lang="en-US">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2667000" y="2667000"/>
            <a:ext cx="5956935" cy="35687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03</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任务实战</a:t>
            </a:r>
            <a:endParaRPr dirty="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静态路由实现网络互访</a:t>
            </a:r>
            <a:endParaRPr lang="en-US" altLang="zh-CN">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1.任务描述</a:t>
            </a:r>
            <a:endParaRPr lang="en-US" b="1">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某公司有两个不同区域的网络，区域1内有行政部和研发部，区域2内有销售部和财务部，每个区域的网络根据部门划分了不同VLAN（不同子网）。为了实现两个区域内不同子网间的互访，区域1和区域2分别采用一台路由器连接各自的子网，并通过单臂路由实现子网的互访。区域1的路由器和区域2的路由器之间通过专线连接，要求在路由器上配置静态路由实现两个区域网络各个子网间的相互通信。</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公司区域1的路由器和区域2的路由器接口IP地址分配如</a:t>
            </a:r>
            <a:r>
              <a:rPr lang="zh-CN" altLang="en-US">
                <a:solidFill>
                  <a:srgbClr val="000000"/>
                </a:solidFill>
                <a:uFillTx/>
                <a:latin typeface="Arial" panose="020B0604020202020204" pitchFamily="34" charset="0"/>
                <a:sym typeface="+mn-ea"/>
              </a:rPr>
              <a:t>下</a:t>
            </a:r>
            <a:r>
              <a:rPr lang="en-US">
                <a:solidFill>
                  <a:srgbClr val="000000"/>
                </a:solidFill>
                <a:uFillTx/>
                <a:latin typeface="Arial" panose="020B0604020202020204" pitchFamily="34" charset="0"/>
                <a:sym typeface="+mn-ea"/>
              </a:rPr>
              <a:t>表所示</a:t>
            </a:r>
            <a:r>
              <a:rPr lang="zh-CN" altLang="en-US">
                <a:solidFill>
                  <a:srgbClr val="000000"/>
                </a:solidFill>
                <a:uFillTx/>
                <a:latin typeface="Arial" panose="020B0604020202020204" pitchFamily="34" charset="0"/>
                <a:sym typeface="+mn-ea"/>
              </a:rPr>
              <a:t>：</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1676400" y="3810000"/>
          <a:ext cx="7768590" cy="1991995"/>
        </p:xfrm>
        <a:graphic>
          <a:graphicData uri="http://schemas.openxmlformats.org/drawingml/2006/table">
            <a:tbl>
              <a:tblPr/>
              <a:tblGrid>
                <a:gridCol w="2130425"/>
                <a:gridCol w="2719070"/>
                <a:gridCol w="2919095"/>
              </a:tblGrid>
              <a:tr h="36385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路由器</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271145">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区域</a:t>
                      </a:r>
                      <a:r>
                        <a:rPr lang="en-US" altLang="zh-CN" sz="1400">
                          <a:latin typeface="Times New Roman" panose="02020603050405020304"/>
                          <a:ea typeface="Times New Roman" panose="02020603050405020304"/>
                        </a:rPr>
                        <a:t>1</a:t>
                      </a:r>
                      <a:r>
                        <a:rPr lang="zh-CN" sz="1400">
                          <a:latin typeface="Times New Roman" panose="02020603050405020304"/>
                          <a:ea typeface="宋体" panose="02010600030101010101" pitchFamily="2" charset="-122"/>
                        </a:rPr>
                        <a:t>的路由器</a:t>
                      </a:r>
                      <a:r>
                        <a:rPr lang="en-US" altLang="zh-CN" sz="1400">
                          <a:latin typeface="Times New Roman" panose="02020603050405020304"/>
                          <a:ea typeface="Times New Roman" panose="02020603050405020304"/>
                        </a:rPr>
                        <a:t>R1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1145">
                <a:tc vMerge="1">
                  <a:tcPr>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GE0/0/1.20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1780">
                <a:tc vMerge="1">
                  <a:tcPr>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B w="12700" cap="flat" cmpd="sng">
                      <a:solidFill>
                        <a:srgbClr val="000008"/>
                      </a:solidFill>
                      <a:prstDash val="solid"/>
                      <a:headEnd type="none" w="med" len="med"/>
                      <a:tailEnd type="none" w="med" len="med"/>
                    </a:lnB>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10.1.1.1/24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1145">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区域</a:t>
                      </a:r>
                      <a:r>
                        <a:rPr lang="en-US" altLang="zh-CN" sz="1400">
                          <a:latin typeface="Times New Roman" panose="02020603050405020304"/>
                          <a:ea typeface="Times New Roman" panose="02020603050405020304"/>
                        </a:rPr>
                        <a:t>2</a:t>
                      </a:r>
                      <a:r>
                        <a:rPr lang="zh-CN" sz="1400">
                          <a:latin typeface="Times New Roman" panose="02020603050405020304"/>
                          <a:ea typeface="宋体" panose="02010600030101010101" pitchFamily="2" charset="-122"/>
                        </a:rPr>
                        <a:t>的路由器</a:t>
                      </a:r>
                      <a:r>
                        <a:rPr lang="en-US" altLang="zh-CN" sz="1400">
                          <a:latin typeface="Times New Roman" panose="02020603050405020304"/>
                          <a:ea typeface="Times New Roman" panose="02020603050405020304"/>
                        </a:rPr>
                        <a:t>R2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GE0/0/1.30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172.16.30.254/24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1780">
                <a:tc vMerge="1">
                  <a:tcPr>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GE0/0/1.40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172.16.40.254/24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71145">
                <a:tc vMerge="1">
                  <a:tcPr>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B w="12700" cap="flat" cmpd="sng">
                      <a:solidFill>
                        <a:srgbClr val="000008"/>
                      </a:solidFill>
                      <a:prstDash val="solid"/>
                      <a:headEnd type="none" w="med" len="med"/>
                      <a:tailEnd type="none" w="med" len="med"/>
                    </a:lnB>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10.1.1.2/24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静态路由实现网络互访</a:t>
            </a:r>
            <a:endParaRPr lang="en-US" altLang="zh-CN">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a:solidFill>
                  <a:srgbClr val="000000"/>
                </a:solidFill>
                <a:uFillTx/>
                <a:latin typeface="Arial" panose="020B0604020202020204" pitchFamily="34" charset="0"/>
                <a:sym typeface="+mn-ea"/>
              </a:rPr>
              <a:t>PC的IP地址配置如</a:t>
            </a:r>
            <a:r>
              <a:rPr lang="zh-CN" altLang="en-US">
                <a:solidFill>
                  <a:srgbClr val="000000"/>
                </a:solidFill>
                <a:uFillTx/>
                <a:latin typeface="Arial" panose="020B0604020202020204" pitchFamily="34" charset="0"/>
                <a:sym typeface="+mn-ea"/>
              </a:rPr>
              <a:t>下</a:t>
            </a:r>
            <a:r>
              <a:rPr lang="en-US">
                <a:solidFill>
                  <a:srgbClr val="000000"/>
                </a:solidFill>
                <a:uFillTx/>
                <a:latin typeface="Arial" panose="020B0604020202020204" pitchFamily="34" charset="0"/>
                <a:sym typeface="+mn-ea"/>
              </a:rPr>
              <a:t>表所示</a:t>
            </a:r>
            <a:r>
              <a:rPr lang="zh-CN" altLang="en-US">
                <a:solidFill>
                  <a:srgbClr val="000000"/>
                </a:solidFill>
                <a:uFillTx/>
                <a:latin typeface="Arial" panose="020B0604020202020204" pitchFamily="34" charset="0"/>
                <a:sym typeface="+mn-ea"/>
              </a:rPr>
              <a:t>：</a:t>
            </a: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graphicFrame>
        <p:nvGraphicFramePr>
          <p:cNvPr id="4" name="表格 3"/>
          <p:cNvGraphicFramePr/>
          <p:nvPr>
            <p:custDataLst>
              <p:tags r:id="rId1"/>
            </p:custDataLst>
          </p:nvPr>
        </p:nvGraphicFramePr>
        <p:xfrm>
          <a:off x="2133600" y="2362200"/>
          <a:ext cx="7341870" cy="1575435"/>
        </p:xfrm>
        <a:graphic>
          <a:graphicData uri="http://schemas.openxmlformats.org/drawingml/2006/table">
            <a:tbl>
              <a:tblPr/>
              <a:tblGrid>
                <a:gridCol w="1465580"/>
                <a:gridCol w="1870075"/>
                <a:gridCol w="2007870"/>
                <a:gridCol w="1998345"/>
              </a:tblGrid>
              <a:tr h="37782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主机名</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子网掩码</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默认网关</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29908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行政部</a:t>
                      </a:r>
                      <a:r>
                        <a:rPr lang="en-US" altLang="zh-CN" sz="1400">
                          <a:latin typeface="Times New Roman" panose="02020603050405020304"/>
                          <a:ea typeface="Times New Roman" panose="02020603050405020304"/>
                        </a:rPr>
                        <a:t>PC1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972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研发部</a:t>
                      </a:r>
                      <a:r>
                        <a:rPr lang="en-US" altLang="zh-CN" sz="1400">
                          <a:latin typeface="Times New Roman" panose="02020603050405020304"/>
                          <a:ea typeface="Times New Roman" panose="02020603050405020304"/>
                        </a:rPr>
                        <a:t>PC2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908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销售部</a:t>
                      </a:r>
                      <a:r>
                        <a:rPr lang="en-US" altLang="zh-CN" sz="1400">
                          <a:latin typeface="Times New Roman" panose="02020603050405020304"/>
                          <a:ea typeface="Times New Roman" panose="02020603050405020304"/>
                        </a:rPr>
                        <a:t>PC3</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972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财务部</a:t>
                      </a:r>
                      <a:r>
                        <a:rPr lang="en-US" altLang="zh-CN" sz="1400">
                          <a:latin typeface="Times New Roman" panose="02020603050405020304"/>
                          <a:ea typeface="Times New Roman" panose="02020603050405020304"/>
                        </a:rPr>
                        <a:t>PC4</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静态路由实现网络互访</a:t>
            </a:r>
            <a:endParaRPr>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2.网络拓扑</a:t>
            </a:r>
            <a:endParaRPr lang="en-US" b="1">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p:txBody>
      </p:sp>
      <p:pic>
        <p:nvPicPr>
          <p:cNvPr id="124" name="图片 4"/>
          <p:cNvPicPr>
            <a:picLocks noChangeAspect="1"/>
          </p:cNvPicPr>
          <p:nvPr/>
        </p:nvPicPr>
        <p:blipFill>
          <a:blip r:embed="rId1"/>
          <a:stretch>
            <a:fillRect/>
          </a:stretch>
        </p:blipFill>
        <p:spPr>
          <a:xfrm>
            <a:off x="1143000" y="1338580"/>
            <a:ext cx="7814310" cy="45180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静态路由实现网络互访</a:t>
            </a:r>
            <a:endParaRPr>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3.任务实施</a:t>
            </a:r>
            <a:endParaRPr lang="en-US" b="1">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（1）在交换机上创建VLAN，确定用户所属的VLAN。</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（2）配置交换机的接口加入VLAN。</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（3）配置交换机的Trunk口。</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（4）创建并配置路由器的子接口。</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（5）为路由器接口分配IP地址和子网掩码。 </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[Huawei] interface gigabitEthernet 0/0/2</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uFillTx/>
                <a:latin typeface="Arial" panose="020B0604020202020204" pitchFamily="34" charset="0"/>
                <a:sym typeface="+mn-ea"/>
              </a:rPr>
              <a:t>//进入GigabitEthernet0/0/2接口配置视图</a:t>
            </a:r>
            <a:r>
              <a:rPr lang="zh-CN" altLang="en-US">
                <a:uFillTx/>
                <a:latin typeface="Arial" panose="020B0604020202020204" pitchFamily="34" charset="0"/>
                <a:sym typeface="+mn-ea"/>
              </a:rPr>
              <a:t>。</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[Huawei-GigabitEthernet0/0/2] ip address 10.1.1.1 24    </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a:t>
            </a:r>
            <a:r>
              <a:rPr lang="zh-CN" altLang="en-US">
                <a:solidFill>
                  <a:srgbClr val="000000"/>
                </a:solidFill>
                <a:uFillTx/>
                <a:latin typeface="Arial" panose="020B0604020202020204" pitchFamily="34" charset="0"/>
                <a:sym typeface="+mn-ea"/>
              </a:rPr>
              <a:t>配置接口</a:t>
            </a:r>
            <a:r>
              <a:rPr lang="en-US" altLang="zh-CN">
                <a:solidFill>
                  <a:srgbClr val="000000"/>
                </a:solidFill>
                <a:uFillTx/>
                <a:latin typeface="Arial" panose="020B0604020202020204" pitchFamily="34" charset="0"/>
                <a:sym typeface="+mn-ea"/>
              </a:rPr>
              <a:t>IP</a:t>
            </a:r>
            <a:r>
              <a:rPr lang="zh-CN" altLang="en-US">
                <a:solidFill>
                  <a:srgbClr val="000000"/>
                </a:solidFill>
                <a:uFillTx/>
                <a:latin typeface="Arial" panose="020B0604020202020204" pitchFamily="34" charset="0"/>
                <a:sym typeface="+mn-ea"/>
              </a:rPr>
              <a:t>地址地址为</a:t>
            </a:r>
            <a:r>
              <a:rPr lang="en-US" altLang="zh-CN">
                <a:solidFill>
                  <a:srgbClr val="000000"/>
                </a:solidFill>
                <a:uFillTx/>
                <a:latin typeface="Arial" panose="020B0604020202020204" pitchFamily="34" charset="0"/>
                <a:sym typeface="+mn-ea"/>
              </a:rPr>
              <a:t>10.1.1.1/24</a:t>
            </a:r>
            <a:r>
              <a:rPr lang="zh-CN" altLang="en-US">
                <a:solidFill>
                  <a:srgbClr val="000000"/>
                </a:solidFill>
                <a:uFillTx/>
                <a:latin typeface="Arial" panose="020B0604020202020204" pitchFamily="34" charset="0"/>
                <a:sym typeface="+mn-ea"/>
              </a:rPr>
              <a:t>。</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[Huawei-GigabitEthernet0/0/2] quit</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solidFill>
                  <a:srgbClr val="000000"/>
                </a:solidFill>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rPr lang="zh-CN" altLang="en-US"/>
              <a:t>路由技术</a:t>
            </a:r>
            <a:r>
              <a:rPr lang="zh-CN" altLang="en-US"/>
              <a:t>基础</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任务实战一</a:t>
            </a:r>
            <a:r>
              <a:rPr lang="en-US" altLang="zh-CN">
                <a:sym typeface="+mn-ea"/>
              </a:rPr>
              <a:t> - 静态路由实现网络互访</a:t>
            </a:r>
            <a:endParaRPr>
              <a:sym typeface="+mn-ea"/>
            </a:endParaRPr>
          </a:p>
        </p:txBody>
      </p:sp>
      <p:sp>
        <p:nvSpPr>
          <p:cNvPr id="5" name="内容占位符 4"/>
          <p:cNvSpPr/>
          <p:nvPr>
            <p:ph idx="1"/>
          </p:nvPr>
        </p:nvSpPr>
        <p:spPr>
          <a:xfrm>
            <a:off x="874395" y="925200"/>
            <a:ext cx="10869930" cy="2874010"/>
          </a:xfrm>
        </p:spPr>
        <p:txBody>
          <a:bodyPr/>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（6）为路由器配置静态路由。</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[Huawei] ip route-static 172.16.30.0 24 10.1.1.2    </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a:t>
            </a:r>
            <a:r>
              <a:rPr lang="zh-CN" altLang="en-US">
                <a:solidFill>
                  <a:srgbClr val="000000"/>
                </a:solidFill>
                <a:uFillTx/>
                <a:latin typeface="Arial" panose="020B0604020202020204" pitchFamily="34" charset="0"/>
                <a:sym typeface="+mn-ea"/>
              </a:rPr>
              <a:t>配置前往</a:t>
            </a:r>
            <a:r>
              <a:rPr lang="en-US">
                <a:solidFill>
                  <a:srgbClr val="000000"/>
                </a:solidFill>
                <a:uFillTx/>
                <a:latin typeface="Arial" panose="020B0604020202020204" pitchFamily="34" charset="0"/>
                <a:sym typeface="+mn-ea"/>
              </a:rPr>
              <a:t>172.16.30.0，下一跳地址为10.1.1.2的静态路由。 </a:t>
            </a:r>
            <a:endParaRPr lang="en-US">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solidFill>
                  <a:srgbClr val="000000"/>
                </a:solidFill>
                <a:uFillTx/>
                <a:latin typeface="Arial" panose="020B0604020202020204" pitchFamily="34" charset="0"/>
                <a:sym typeface="+mn-ea"/>
              </a:rPr>
              <a:t>（7）配置PC的IP地址，并测试配置结果。</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缺省路由实现网络互访</a:t>
            </a:r>
            <a:endParaRPr lang="en-US" altLang="zh-CN">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 1.任务描述</a:t>
            </a:r>
            <a:endParaRPr lang="en-US" b="1">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某公司有两个不同区域的网络，区域1内有行政部和研发部，区域2内有销售部和财务部，每个区域的网络根据部门划分了不同子网。为了实现两个区域内不同子网间的互访，区域1和区域2分别采用一台路由器连接各自的子网，并通过单臂路由实现子网的互访。区域1的路由器和区域2的路由器之间通过专线连接，要求在路由器上配置默认路由实现两个区域网络各个子网间的相互通信。</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solidFill>
                  <a:srgbClr val="000000"/>
                </a:solidFill>
                <a:uFillTx/>
                <a:latin typeface="Arial" panose="020B0604020202020204" pitchFamily="34" charset="0"/>
                <a:sym typeface="+mn-ea"/>
              </a:rPr>
              <a:t>公司区域1的路由器和区域2的路由器接口IP地址分配如表所示</a:t>
            </a:r>
            <a:endParaRPr 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2438400" y="3810000"/>
          <a:ext cx="7172325" cy="2153920"/>
        </p:xfrm>
        <a:graphic>
          <a:graphicData uri="http://schemas.openxmlformats.org/drawingml/2006/table">
            <a:tbl>
              <a:tblPr/>
              <a:tblGrid>
                <a:gridCol w="1967230"/>
                <a:gridCol w="2510155"/>
                <a:gridCol w="2694940"/>
              </a:tblGrid>
              <a:tr h="411480">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路由器</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接口</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3F3F3F"/>
                    </a:solidFill>
                  </a:tcPr>
                </a:tc>
              </a:tr>
              <a:tr h="290830">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区域</a:t>
                      </a:r>
                      <a:r>
                        <a:rPr lang="en-US" altLang="zh-CN" sz="1400">
                          <a:latin typeface="Times New Roman" panose="02020603050405020304"/>
                          <a:ea typeface="Times New Roman" panose="02020603050405020304"/>
                        </a:rPr>
                        <a:t>1</a:t>
                      </a:r>
                      <a:r>
                        <a:rPr lang="zh-CN" sz="1400">
                          <a:latin typeface="Times New Roman" panose="02020603050405020304"/>
                          <a:ea typeface="宋体" panose="02010600030101010101" pitchFamily="2" charset="-122"/>
                        </a:rPr>
                        <a:t>的路由器</a:t>
                      </a:r>
                      <a:r>
                        <a:rPr lang="en-US" altLang="zh-CN" sz="1400">
                          <a:latin typeface="Times New Roman" panose="02020603050405020304"/>
                          <a:ea typeface="Times New Roman" panose="02020603050405020304"/>
                        </a:rPr>
                        <a:t>R1</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90195">
                <a:tc vMerge="1">
                  <a:tcPr>
                    <a:lnL w="12700">
                      <a:solidFill>
                        <a:schemeClr val="tx1"/>
                      </a:solidFill>
                      <a:prstDash val="solid"/>
                    </a:lnL>
                    <a:lnR w="12700">
                      <a:solidFill>
                        <a:schemeClr val="tx1"/>
                      </a:solidFill>
                      <a:prstDash val="solid"/>
                    </a:lnR>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9019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GE1/0/1</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10.1.1.1/24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90195">
                <a:tc rowSpan="3">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区域</a:t>
                      </a:r>
                      <a:r>
                        <a:rPr lang="en-US" altLang="zh-CN" sz="1400">
                          <a:latin typeface="Times New Roman" panose="02020603050405020304"/>
                          <a:ea typeface="Times New Roman" panose="02020603050405020304"/>
                        </a:rPr>
                        <a:t>2</a:t>
                      </a:r>
                      <a:r>
                        <a:rPr lang="zh-CN" sz="1400">
                          <a:latin typeface="Times New Roman" panose="02020603050405020304"/>
                          <a:ea typeface="宋体" panose="02010600030101010101" pitchFamily="2" charset="-122"/>
                        </a:rPr>
                        <a:t>的路由器</a:t>
                      </a:r>
                      <a:r>
                        <a:rPr lang="en-US" altLang="zh-CN" sz="1400">
                          <a:latin typeface="Times New Roman" panose="02020603050405020304"/>
                          <a:ea typeface="Times New Roman" panose="02020603050405020304"/>
                        </a:rPr>
                        <a:t>R2</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GE0/0/1</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172.16.30.254/24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90830">
                <a:tc vMerge="1">
                  <a:tcPr>
                    <a:lnL w="12700">
                      <a:solidFill>
                        <a:schemeClr val="tx1"/>
                      </a:solidFill>
                      <a:prstDash val="solid"/>
                    </a:lnL>
                    <a:lnR w="12700">
                      <a:solidFill>
                        <a:schemeClr val="tx1"/>
                      </a:solidFill>
                      <a:prstDash val="solid"/>
                    </a:lnR>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GE0/0/2</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172.16.40.254/24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29019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GE1/0/1</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10.1.1.2/24</a:t>
                      </a:r>
                      <a:endParaRPr lang="en-US" altLang="zh-CN" sz="1400">
                        <a:latin typeface="Times New Roman" panose="02020603050405020304"/>
                        <a:ea typeface="Times New Roman" panose="02020603050405020304"/>
                      </a:endParaRPr>
                    </a:p>
                  </a:txBody>
                  <a:tcPr marL="68580" marR="6858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缺省路由实现网络互访</a:t>
            </a:r>
            <a:endParaRPr>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a:solidFill>
                  <a:srgbClr val="000000"/>
                </a:solidFill>
                <a:uFillTx/>
                <a:latin typeface="Arial" panose="020B0604020202020204" pitchFamily="34" charset="0"/>
                <a:sym typeface="+mn-ea"/>
              </a:rPr>
              <a:t>PC的IP地址配置如</a:t>
            </a:r>
            <a:r>
              <a:rPr lang="zh-CN" altLang="en-US">
                <a:solidFill>
                  <a:srgbClr val="000000"/>
                </a:solidFill>
                <a:uFillTx/>
                <a:latin typeface="Arial" panose="020B0604020202020204" pitchFamily="34" charset="0"/>
                <a:sym typeface="+mn-ea"/>
              </a:rPr>
              <a:t>下</a:t>
            </a:r>
            <a:r>
              <a:rPr lang="en-US">
                <a:solidFill>
                  <a:srgbClr val="000000"/>
                </a:solidFill>
                <a:uFillTx/>
                <a:latin typeface="Arial" panose="020B0604020202020204" pitchFamily="34" charset="0"/>
                <a:sym typeface="+mn-ea"/>
              </a:rPr>
              <a:t>表所示</a:t>
            </a:r>
            <a:r>
              <a:rPr lang="zh-CN" altLang="en-US">
                <a:solidFill>
                  <a:srgbClr val="000000"/>
                </a:solidFill>
                <a:uFillTx/>
                <a:latin typeface="Arial" panose="020B0604020202020204" pitchFamily="34" charset="0"/>
                <a:sym typeface="+mn-ea"/>
              </a:rPr>
              <a:t>：</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endParaRPr lang="en-US">
              <a:solidFill>
                <a:srgbClr val="000000"/>
              </a:solidFill>
              <a:uFillTx/>
              <a:latin typeface="Arial" panose="020B0604020202020204" pitchFamily="34" charset="0"/>
              <a:sym typeface="+mn-ea"/>
            </a:endParaRPr>
          </a:p>
        </p:txBody>
      </p:sp>
      <p:graphicFrame>
        <p:nvGraphicFramePr>
          <p:cNvPr id="3" name="表格 2"/>
          <p:cNvGraphicFramePr/>
          <p:nvPr>
            <p:custDataLst>
              <p:tags r:id="rId1"/>
            </p:custDataLst>
          </p:nvPr>
        </p:nvGraphicFramePr>
        <p:xfrm>
          <a:off x="2149475" y="1916430"/>
          <a:ext cx="7125335" cy="1600200"/>
        </p:xfrm>
        <a:graphic>
          <a:graphicData uri="http://schemas.openxmlformats.org/drawingml/2006/table">
            <a:tbl>
              <a:tblPr/>
              <a:tblGrid>
                <a:gridCol w="1422400"/>
                <a:gridCol w="1815465"/>
                <a:gridCol w="1948180"/>
                <a:gridCol w="1939290"/>
              </a:tblGrid>
              <a:tr h="431165">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主机名</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1400">
                          <a:solidFill>
                            <a:schemeClr val="bg1"/>
                          </a:solidFill>
                          <a:latin typeface="Times New Roman" panose="02020603050405020304"/>
                          <a:ea typeface="Times New Roman" panose="02020603050405020304"/>
                        </a:rPr>
                        <a:t>IP</a:t>
                      </a:r>
                      <a:r>
                        <a:rPr lang="zh-CN" sz="1400">
                          <a:solidFill>
                            <a:schemeClr val="bg1"/>
                          </a:solidFill>
                          <a:latin typeface="Times New Roman" panose="02020603050405020304"/>
                          <a:ea typeface="黑体" panose="02010609060101010101" charset="-122"/>
                        </a:rPr>
                        <a:t>地址</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子网掩码</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默认网关</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29210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行政部</a:t>
                      </a:r>
                      <a:r>
                        <a:rPr lang="en-US" altLang="zh-CN" sz="1400">
                          <a:latin typeface="Times New Roman" panose="02020603050405020304"/>
                          <a:ea typeface="Times New Roman" panose="02020603050405020304"/>
                        </a:rPr>
                        <a:t>PC1</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192.168.10.254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273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研发部</a:t>
                      </a:r>
                      <a:r>
                        <a:rPr lang="en-US" altLang="zh-CN" sz="1400">
                          <a:latin typeface="Times New Roman" panose="02020603050405020304"/>
                          <a:ea typeface="Times New Roman" panose="02020603050405020304"/>
                        </a:rPr>
                        <a:t>PC2</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192.168.20.254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210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销售部</a:t>
                      </a:r>
                      <a:r>
                        <a:rPr lang="en-US" altLang="zh-CN" sz="1400">
                          <a:latin typeface="Times New Roman" panose="02020603050405020304"/>
                          <a:ea typeface="Times New Roman" panose="02020603050405020304"/>
                        </a:rPr>
                        <a:t>PC3</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172.16.30.254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2100">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财务部</a:t>
                      </a:r>
                      <a:r>
                        <a:rPr lang="en-US" altLang="zh-CN" sz="1400">
                          <a:latin typeface="Times New Roman" panose="02020603050405020304"/>
                          <a:ea typeface="Times New Roman" panose="02020603050405020304"/>
                        </a:rPr>
                        <a:t>PC4</a:t>
                      </a:r>
                      <a:endParaRPr lang="en-US" altLang="zh-CN" sz="14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255.255.255.0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172.16.40.254</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缺省路由实现网络互访</a:t>
            </a:r>
            <a:endParaRPr>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2.网络拓扑</a:t>
            </a:r>
            <a:endParaRPr lang="en-US" b="1">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b="1">
              <a:solidFill>
                <a:srgbClr val="000000"/>
              </a:solidFill>
              <a:uFillTx/>
              <a:latin typeface="Arial" panose="020B0604020202020204" pitchFamily="34" charset="0"/>
              <a:sym typeface="+mn-ea"/>
            </a:endParaRPr>
          </a:p>
        </p:txBody>
      </p:sp>
      <p:pic>
        <p:nvPicPr>
          <p:cNvPr id="125" name="图片 3"/>
          <p:cNvPicPr>
            <a:picLocks noChangeAspect="1"/>
          </p:cNvPicPr>
          <p:nvPr/>
        </p:nvPicPr>
        <p:blipFill>
          <a:blip r:embed="rId1"/>
          <a:stretch>
            <a:fillRect/>
          </a:stretch>
        </p:blipFill>
        <p:spPr>
          <a:xfrm>
            <a:off x="1219200" y="1524000"/>
            <a:ext cx="7471410" cy="433768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缺省路由实现网络互访</a:t>
            </a:r>
            <a:endParaRPr>
              <a:sym typeface="+mn-ea"/>
            </a:endParaRPr>
          </a:p>
        </p:txBody>
      </p:sp>
      <p:sp>
        <p:nvSpPr>
          <p:cNvPr id="5" name="内容占位符 4"/>
          <p:cNvSpPr/>
          <p:nvPr>
            <p:ph idx="1"/>
          </p:nvPr>
        </p:nvSpPr>
        <p:spPr>
          <a:xfrm>
            <a:off x="874395" y="925200"/>
            <a:ext cx="10869930" cy="2874010"/>
          </a:xfrm>
        </p:spPr>
        <p:txBody>
          <a:bodyPr/>
          <a:p>
            <a:pPr marL="0" indent="0" algn="l">
              <a:buSzTx/>
              <a:buFont typeface="Wingdings" panose="05000000000000000000" charset="0"/>
              <a:buNone/>
            </a:pPr>
            <a:r>
              <a:rPr lang="en-US" b="1">
                <a:solidFill>
                  <a:srgbClr val="000000"/>
                </a:solidFill>
                <a:uFillTx/>
                <a:latin typeface="Arial" panose="020B0604020202020204" pitchFamily="34" charset="0"/>
                <a:sym typeface="+mn-ea"/>
              </a:rPr>
              <a:t>3.任务实施</a:t>
            </a:r>
            <a:endParaRPr lang="en-US" b="1">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（1）为路由器接口分配IP地址和子网掩码。</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（2）为路由器配置缺省路由。</a:t>
            </a:r>
            <a:endParaRPr lang="en-US">
              <a:solidFill>
                <a:srgbClr val="000000"/>
              </a:solidFill>
              <a:uFillTx/>
              <a:latin typeface="Arial" panose="020B0604020202020204" pitchFamily="34" charset="0"/>
              <a:sym typeface="+mn-ea"/>
            </a:endParaRPr>
          </a:p>
          <a:p>
            <a:pPr marL="0" indent="457200" algn="l">
              <a:buSzTx/>
              <a:buFont typeface="Wingdings" panose="05000000000000000000" charset="0"/>
              <a:buNone/>
            </a:pPr>
            <a:r>
              <a:rPr lang="en-US">
                <a:solidFill>
                  <a:srgbClr val="000000"/>
                </a:solidFill>
                <a:uFillTx/>
                <a:latin typeface="Arial" panose="020B0604020202020204" pitchFamily="34" charset="0"/>
                <a:sym typeface="+mn-ea"/>
              </a:rPr>
              <a:t>[Huawei] ip route-static 0.0.0.0 0 10.1.1.1		//</a:t>
            </a:r>
            <a:r>
              <a:rPr lang="zh-CN" altLang="en-US">
                <a:solidFill>
                  <a:srgbClr val="000000"/>
                </a:solidFill>
                <a:uFillTx/>
                <a:latin typeface="Arial" panose="020B0604020202020204" pitchFamily="34" charset="0"/>
                <a:sym typeface="+mn-ea"/>
              </a:rPr>
              <a:t>配置缺省路由下一跳为</a:t>
            </a:r>
            <a:r>
              <a:rPr lang="en-US" altLang="zh-CN">
                <a:solidFill>
                  <a:srgbClr val="000000"/>
                </a:solidFill>
                <a:uFillTx/>
                <a:latin typeface="Arial" panose="020B0604020202020204" pitchFamily="34" charset="0"/>
                <a:sym typeface="+mn-ea"/>
              </a:rPr>
              <a:t>10.1.1.1</a:t>
            </a:r>
            <a:endParaRPr 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a:solidFill>
                <a:srgbClr val="000000"/>
              </a:solidFill>
              <a:uFillTx/>
              <a:latin typeface="Arial" panose="020B0604020202020204" pitchFamily="34" charset="0"/>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0" y="2773436"/>
            <a:ext cx="5334000" cy="1311128"/>
          </a:xfrm>
          <a:prstGeom prst="rect">
            <a:avLst/>
          </a:prstGeom>
          <a:noFill/>
        </p:spPr>
        <p:txBody>
          <a:bodyPr wrap="square" rtlCol="0">
            <a:spAutoFit/>
          </a:bodyPr>
          <a:lstStyle/>
          <a:p>
            <a:r>
              <a:rPr lang="en-US" altLang="zh-CN" sz="8800" spc="100">
                <a:solidFill>
                  <a:srgbClr val="304086"/>
                </a:solidFill>
                <a:cs typeface="+mn-ea"/>
                <a:sym typeface="+mn-lt"/>
              </a:rPr>
              <a:t>THANKS</a:t>
            </a:r>
            <a:endParaRPr lang="en-US" altLang="zh-CN" sz="8800" spc="100">
              <a:solidFill>
                <a:srgbClr val="3040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大纲</a:t>
            </a:r>
            <a:endParaRPr lang="zh-CN" altLang="en-US"/>
          </a:p>
        </p:txBody>
      </p:sp>
      <p:sp>
        <p:nvSpPr>
          <p:cNvPr id="3" name="内容占位符 2"/>
          <p:cNvSpPr>
            <a:spLocks noGrp="1"/>
          </p:cNvSpPr>
          <p:nvPr>
            <p:ph idx="1"/>
          </p:nvPr>
        </p:nvSpPr>
        <p:spPr>
          <a:xfrm>
            <a:off x="1828800" y="1638300"/>
            <a:ext cx="6908800" cy="3581400"/>
          </a:xfrm>
        </p:spPr>
        <p:txBody>
          <a:bodyPr/>
          <a:lstStyle/>
          <a:p>
            <a:pPr marL="342900" indent="-342900">
              <a:buFont typeface="Wingdings" panose="05000000000000000000" pitchFamily="2" charset="2"/>
              <a:buChar char="ü"/>
            </a:pPr>
            <a:r>
              <a:rPr lang="zh-CN" altLang="en-US" sz="2800">
                <a:solidFill>
                  <a:srgbClr val="000000"/>
                </a:solidFill>
                <a:uFillTx/>
                <a:latin typeface="Arial" panose="020B0604020202020204" pitchFamily="34" charset="0"/>
                <a:ea typeface="宋体" panose="02010600030101010101" pitchFamily="2" charset="-122"/>
              </a:rPr>
              <a:t>路由基础</a:t>
            </a:r>
            <a:endParaRPr lang="zh-CN" altLang="en-US" sz="2800">
              <a:solidFill>
                <a:srgbClr val="000000"/>
              </a:solidFill>
              <a:uFillTx/>
              <a:latin typeface="Arial" panose="020B0604020202020204" pitchFamily="34" charset="0"/>
              <a:ea typeface="宋体" panose="02010600030101010101" pitchFamily="2" charset="-122"/>
            </a:endParaRPr>
          </a:p>
          <a:p>
            <a:pPr marL="342900" indent="-342900">
              <a:buFont typeface="Wingdings" panose="05000000000000000000" pitchFamily="2" charset="2"/>
              <a:buChar char="ü"/>
            </a:pPr>
            <a:r>
              <a:rPr lang="zh-CN" altLang="en-US" sz="2800">
                <a:solidFill>
                  <a:srgbClr val="000000"/>
                </a:solidFill>
                <a:uFillTx/>
                <a:latin typeface="Arial" panose="020B0604020202020204" pitchFamily="34" charset="0"/>
                <a:ea typeface="宋体" panose="02010600030101010101" pitchFamily="2" charset="-122"/>
              </a:rPr>
              <a:t>直连路由</a:t>
            </a:r>
            <a:r>
              <a:rPr lang="zh-CN" altLang="en-US" sz="2800">
                <a:solidFill>
                  <a:srgbClr val="000000"/>
                </a:solidFill>
                <a:uFillTx/>
                <a:latin typeface="Arial" panose="020B0604020202020204" pitchFamily="34" charset="0"/>
                <a:ea typeface="宋体" panose="02010600030101010101" pitchFamily="2" charset="-122"/>
              </a:rPr>
              <a:t>和静态路由</a:t>
            </a:r>
            <a:endParaRPr lang="zh-CN" altLang="en-US" sz="2800">
              <a:solidFill>
                <a:srgbClr val="000000"/>
              </a:solidFill>
              <a:uFillTx/>
              <a:latin typeface="Arial" panose="020B0604020202020204" pitchFamily="34" charset="0"/>
              <a:ea typeface="宋体" panose="02010600030101010101" pitchFamily="2" charset="-122"/>
            </a:endParaRPr>
          </a:p>
          <a:p>
            <a:pPr marL="342900" indent="-342900">
              <a:buFont typeface="Wingdings" panose="05000000000000000000" pitchFamily="2" charset="2"/>
              <a:buChar char="ü"/>
            </a:pPr>
            <a:r>
              <a:rPr lang="zh-CN" altLang="en-US" sz="2800">
                <a:solidFill>
                  <a:srgbClr val="000000"/>
                </a:solidFill>
                <a:uFillTx/>
                <a:latin typeface="Arial" panose="020B0604020202020204" pitchFamily="34" charset="0"/>
                <a:ea typeface="宋体" panose="02010600030101010101" pitchFamily="2" charset="-122"/>
              </a:rPr>
              <a:t>任务</a:t>
            </a:r>
            <a:r>
              <a:rPr lang="zh-CN" altLang="en-US" sz="2800">
                <a:solidFill>
                  <a:srgbClr val="000000"/>
                </a:solidFill>
                <a:uFillTx/>
                <a:latin typeface="Arial" panose="020B0604020202020204" pitchFamily="34" charset="0"/>
                <a:ea typeface="宋体" panose="02010600030101010101" pitchFamily="2" charset="-122"/>
              </a:rPr>
              <a:t>实战</a:t>
            </a:r>
            <a:endParaRPr lang="zh-CN" altLang="en-US" sz="2800">
              <a:solidFill>
                <a:srgbClr val="000000"/>
              </a:solidFill>
              <a:uFillTx/>
              <a:latin typeface="Arial" panose="020B0604020202020204" pitchFamily="34" charset="0"/>
              <a:ea typeface="宋体" panose="02010600030101010101" pitchFamily="2" charset="-122"/>
            </a:endParaRPr>
          </a:p>
          <a:p>
            <a:pPr marL="342900" indent="-342900">
              <a:buFont typeface="Wingdings" panose="05000000000000000000" pitchFamily="2" charset="2"/>
              <a:buChar char="ü"/>
            </a:pPr>
            <a:endParaRPr lang="en-US" altLang="zh-CN" sz="2800">
              <a:solidFill>
                <a:srgbClr val="000000"/>
              </a:solidFill>
              <a:uFillTx/>
              <a:latin typeface="Arial" panose="020B0604020202020204" pitchFamily="34" charset="0"/>
            </a:endParaRPr>
          </a:p>
          <a:p>
            <a:pPr marL="342900" indent="-342900">
              <a:buFont typeface="Wingdings" panose="05000000000000000000" pitchFamily="2" charset="2"/>
              <a:buChar char="ü"/>
            </a:pPr>
            <a:endParaRPr lang="en-US" altLang="zh-CN" sz="2800">
              <a:solidFill>
                <a:srgbClr val="000000"/>
              </a:solidFill>
              <a:uFillTx/>
              <a:latin typeface="Arial" panose="020B0604020202020204" pitchFamily="34" charset="0"/>
            </a:endParaRPr>
          </a:p>
          <a:p>
            <a:pPr marL="342900" indent="-342900">
              <a:buFont typeface="Wingdings" panose="05000000000000000000" pitchFamily="2" charset="2"/>
              <a:buChar char="ü"/>
            </a:pPr>
            <a:endParaRPr lang="en-US" altLang="zh-CN" sz="2800">
              <a:solidFill>
                <a:srgbClr val="000000"/>
              </a:solidFill>
              <a:uFillTx/>
              <a:latin typeface="Arial" panose="020B0604020202020204" pitchFamily="34" charset="0"/>
            </a:endParaRPr>
          </a:p>
          <a:p>
            <a:pPr marL="0" indent="0">
              <a:buFont typeface="Wingdings" panose="05000000000000000000" pitchFamily="2" charset="2"/>
              <a:buNone/>
            </a:pPr>
            <a:endParaRPr lang="en-US" altLang="zh-CN" sz="2800">
              <a:solidFill>
                <a:srgbClr val="000000"/>
              </a:solidFill>
              <a:uFillTx/>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01</a:t>
            </a:r>
            <a:endParaRPr lang="zh-CN" altLang="en-US" dirty="0"/>
          </a:p>
        </p:txBody>
      </p:sp>
      <p:sp>
        <p:nvSpPr>
          <p:cNvPr id="5" name="内容占位符 4"/>
          <p:cNvSpPr>
            <a:spLocks noGrp="1"/>
          </p:cNvSpPr>
          <p:nvPr>
            <p:ph sz="quarter" idx="10"/>
          </p:nvPr>
        </p:nvSpPr>
        <p:spPr/>
        <p:txBody>
          <a:bodyPr/>
          <a:lstStyle/>
          <a:p>
            <a:r>
              <a:rPr dirty="0">
                <a:ea typeface="宋体" panose="02010600030101010101" pitchFamily="2" charset="-122"/>
              </a:rPr>
              <a:t>路由</a:t>
            </a:r>
            <a:r>
              <a:rPr dirty="0">
                <a:ea typeface="宋体" panose="02010600030101010101" pitchFamily="2" charset="-122"/>
              </a:rPr>
              <a:t>基础</a:t>
            </a:r>
            <a:endParaRPr dirty="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路由基本原理</a:t>
            </a:r>
            <a:endParaRPr lang="en-US" altLang="zh-CN">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uFillTx/>
                <a:latin typeface="Arial" panose="020B0604020202020204" pitchFamily="34" charset="0"/>
                <a:sym typeface="+mn-ea"/>
              </a:rPr>
              <a:t>所谓路由就是指导路由器如何进行数据报文发送的路径信息。</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路由器是能够将数据报文在不同逻辑网段间转发的网络设备。</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zh-CN" altLang="en-US">
                <a:uFillTx/>
                <a:latin typeface="Arial" panose="020B0604020202020204" pitchFamily="34" charset="0"/>
                <a:sym typeface="+mn-ea"/>
              </a:rPr>
              <a:t>路由表是路由转发</a:t>
            </a:r>
            <a:r>
              <a:rPr lang="en-US" altLang="zh-CN">
                <a:uFillTx/>
                <a:latin typeface="Arial" panose="020B0604020202020204" pitchFamily="34" charset="0"/>
                <a:sym typeface="+mn-ea"/>
              </a:rPr>
              <a:t>IP</a:t>
            </a:r>
            <a:r>
              <a:rPr lang="zh-CN" altLang="en-US">
                <a:uFillTx/>
                <a:latin typeface="Arial" panose="020B0604020202020204" pitchFamily="34" charset="0"/>
                <a:sym typeface="+mn-ea"/>
              </a:rPr>
              <a:t>报文的依据。</a:t>
            </a:r>
            <a:r>
              <a:rPr lang="en-US">
                <a:uFillTx/>
                <a:latin typeface="Arial" panose="020B0604020202020204" pitchFamily="34" charset="0"/>
                <a:sym typeface="+mn-ea"/>
              </a:rPr>
              <a:t> </a:t>
            </a: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最佳路由的选取与发现此路由的路由协议的优先级、路由的度量有关。</a:t>
            </a:r>
            <a:endParaRPr lang="en-US">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533400" y="3352800"/>
            <a:ext cx="10690860" cy="11931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路由器</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ltLang="zh-CN">
                <a:solidFill>
                  <a:srgbClr val="000000"/>
                </a:solidFill>
                <a:uFillTx/>
                <a:latin typeface="Arial" panose="020B0604020202020204" pitchFamily="34" charset="0"/>
                <a:sym typeface="+mn-ea"/>
              </a:rPr>
              <a:t>路由器是能够将数据报文在不同逻辑网段间转发的网络设备。 </a:t>
            </a:r>
            <a:endParaRPr lang="en-US" altLang="zh-CN">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ltLang="zh-CN">
                <a:solidFill>
                  <a:srgbClr val="000000"/>
                </a:solidFill>
                <a:uFillTx/>
                <a:latin typeface="Arial" panose="020B0604020202020204" pitchFamily="34" charset="0"/>
                <a:sym typeface="+mn-ea"/>
              </a:rPr>
              <a:t>路由器一般主要功能：</a:t>
            </a:r>
            <a:endParaRPr lang="en-US" altLang="zh-CN">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ltLang="zh-CN">
                <a:solidFill>
                  <a:srgbClr val="000000"/>
                </a:solidFill>
                <a:uFillTx/>
                <a:latin typeface="Arial" panose="020B0604020202020204" pitchFamily="34" charset="0"/>
                <a:sym typeface="+mn-ea"/>
              </a:rPr>
              <a:t>– 分隔广播域</a:t>
            </a:r>
            <a:endParaRPr lang="en-US" altLang="zh-CN">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ltLang="zh-CN">
                <a:solidFill>
                  <a:srgbClr val="000000"/>
                </a:solidFill>
                <a:uFillTx/>
                <a:latin typeface="Arial" panose="020B0604020202020204" pitchFamily="34" charset="0"/>
                <a:sym typeface="+mn-ea"/>
              </a:rPr>
              <a:t>– 构建、维护路由表</a:t>
            </a:r>
            <a:endParaRPr lang="en-US" altLang="zh-CN">
              <a:solidFill>
                <a:srgbClr val="000000"/>
              </a:solidFill>
              <a:uFillTx/>
              <a:latin typeface="Arial" panose="020B0604020202020204" pitchFamily="34" charset="0"/>
              <a:sym typeface="+mn-ea"/>
            </a:endParaRPr>
          </a:p>
          <a:p>
            <a:pPr marL="457200" lvl="1" indent="0" algn="l">
              <a:buSzTx/>
              <a:buFont typeface="Wingdings" panose="05000000000000000000" charset="0"/>
              <a:buNone/>
            </a:pPr>
            <a:r>
              <a:rPr lang="en-US" altLang="zh-CN">
                <a:solidFill>
                  <a:srgbClr val="000000"/>
                </a:solidFill>
                <a:uFillTx/>
                <a:latin typeface="Arial" panose="020B0604020202020204" pitchFamily="34" charset="0"/>
                <a:sym typeface="+mn-ea"/>
              </a:rPr>
              <a:t>– 转发数据包</a:t>
            </a:r>
            <a:endParaRPr lang="en-US" altLang="zh-CN">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4038600" y="1676400"/>
            <a:ext cx="6745605" cy="4387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路由器的工作</a:t>
            </a:r>
            <a:r>
              <a:rPr>
                <a:sym typeface="+mn-ea"/>
              </a:rPr>
              <a:t>原理</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ltLang="zh-CN">
                <a:solidFill>
                  <a:srgbClr val="000000"/>
                </a:solidFill>
                <a:uFillTx/>
                <a:latin typeface="Arial" panose="020B0604020202020204" pitchFamily="34" charset="0"/>
                <a:sym typeface="+mn-ea"/>
              </a:rPr>
              <a:t>路由器的某一个接口接收到一个IP数据包时，会查看数据包中的目的IP地址，并判断该数据包的目的地址在当前的路由表中是否存在</a:t>
            </a:r>
            <a:r>
              <a:rPr lang="zh-CN" altLang="en-US">
                <a:solidFill>
                  <a:srgbClr val="000000"/>
                </a:solidFill>
                <a:uFillTx/>
                <a:latin typeface="Arial" panose="020B0604020202020204" pitchFamily="34" charset="0"/>
                <a:sym typeface="+mn-ea"/>
              </a:rPr>
              <a:t>。</a:t>
            </a:r>
            <a:r>
              <a:rPr lang="en-US" altLang="zh-CN">
                <a:solidFill>
                  <a:srgbClr val="000000"/>
                </a:solidFill>
                <a:uFillTx/>
                <a:latin typeface="Arial" panose="020B0604020202020204" pitchFamily="34" charset="0"/>
                <a:sym typeface="+mn-ea"/>
              </a:rPr>
              <a:t>如果发现数据包的目的地址与本路由器某个接口所连接的网络地址相同，则数据马上转发到相应的接口上去；如果发现数据包的目标地址不是自己的直连网段，则路由器会查看路由表，查找数据包的目的网络所对应的接口，并从相应的接口转发出去；如果路由表中记录的网络地址与数据包的目标地址都不匹配则转发到默认接口；如果没有默认接口的情况下，则将数据包丢弃，并向数据包的发送者返回目标不可达的信息。</a:t>
            </a:r>
            <a:endParaRPr lang="en-US" altLang="zh-CN">
              <a:solidFill>
                <a:srgbClr val="000000"/>
              </a:solidFill>
              <a:uFillTx/>
              <a:latin typeface="Arial" panose="020B0604020202020204" pitchFamily="34" charset="0"/>
              <a:sym typeface="+mn-ea"/>
            </a:endParaRPr>
          </a:p>
        </p:txBody>
      </p:sp>
      <p:pic>
        <p:nvPicPr>
          <p:cNvPr id="4" name="图片 3"/>
          <p:cNvPicPr>
            <a:picLocks noChangeAspect="1"/>
          </p:cNvPicPr>
          <p:nvPr/>
        </p:nvPicPr>
        <p:blipFill>
          <a:blip r:embed="rId1"/>
          <a:stretch>
            <a:fillRect/>
          </a:stretch>
        </p:blipFill>
        <p:spPr>
          <a:xfrm>
            <a:off x="3124200" y="3276600"/>
            <a:ext cx="5538470" cy="305562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路由表</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en-US" altLang="zh-CN">
                <a:solidFill>
                  <a:srgbClr val="000000"/>
                </a:solidFill>
                <a:uFillTx/>
                <a:latin typeface="Arial" panose="020B0604020202020204" pitchFamily="34" charset="0"/>
                <a:sym typeface="+mn-ea"/>
              </a:rPr>
              <a:t>路由表是路由器转发报文的判断依据，路由器使用路由表在网络之间进行路由。 </a:t>
            </a:r>
            <a:endParaRPr lang="en-US" altLang="zh-CN">
              <a:solidFill>
                <a:srgbClr val="000000"/>
              </a:solidFill>
              <a:uFillTx/>
              <a:latin typeface="Arial" panose="020B0604020202020204" pitchFamily="34" charset="0"/>
              <a:sym typeface="+mn-ea"/>
            </a:endParaRPr>
          </a:p>
          <a:p>
            <a:pPr marL="0" indent="0" algn="l">
              <a:buSzTx/>
              <a:buFont typeface="Wingdings" panose="05000000000000000000" charset="0"/>
              <a:buNone/>
            </a:pPr>
            <a:r>
              <a:rPr lang="en-US" altLang="zh-CN">
                <a:solidFill>
                  <a:srgbClr val="000000"/>
                </a:solidFill>
                <a:uFillTx/>
                <a:latin typeface="Arial" panose="020B0604020202020204" pitchFamily="34" charset="0"/>
                <a:sym typeface="+mn-ea"/>
              </a:rPr>
              <a:t>在路由器中，执行命令display ip routing-table时，可以查看路由器的路由表概要</a:t>
            </a:r>
            <a:r>
              <a:rPr lang="zh-CN" altLang="en-US">
                <a:solidFill>
                  <a:srgbClr val="000000"/>
                </a:solidFill>
                <a:uFillTx/>
                <a:latin typeface="Arial" panose="020B0604020202020204" pitchFamily="34" charset="0"/>
                <a:sym typeface="+mn-ea"/>
              </a:rPr>
              <a:t>信息</a:t>
            </a:r>
            <a:r>
              <a:rPr lang="en-US" altLang="zh-CN">
                <a:solidFill>
                  <a:srgbClr val="000000"/>
                </a:solidFill>
                <a:uFillTx/>
                <a:latin typeface="Arial" panose="020B0604020202020204" pitchFamily="34" charset="0"/>
                <a:sym typeface="+mn-ea"/>
              </a:rPr>
              <a:t>。</a:t>
            </a:r>
            <a:r>
              <a:rPr lang="zh-CN" altLang="en-US">
                <a:solidFill>
                  <a:srgbClr val="000000"/>
                </a:solidFill>
                <a:uFillTx/>
                <a:latin typeface="Arial" panose="020B0604020202020204" pitchFamily="34" charset="0"/>
                <a:sym typeface="+mn-ea"/>
              </a:rPr>
              <a:t>如图所示：</a:t>
            </a:r>
            <a:endParaRPr lang="en-US" altLang="zh-CN">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en-US" altLang="zh-CN">
              <a:solidFill>
                <a:srgbClr val="000000"/>
              </a:solidFill>
              <a:uFillTx/>
              <a:latin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2362200" y="1828800"/>
            <a:ext cx="5788025" cy="44005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优先级</a:t>
            </a:r>
            <a:r>
              <a:rPr lang="en-US" altLang="zh-CN">
                <a:sym typeface="+mn-ea"/>
              </a:rPr>
              <a:t>/</a:t>
            </a:r>
            <a:r>
              <a:rPr>
                <a:sym typeface="+mn-ea"/>
              </a:rPr>
              <a:t>开销</a:t>
            </a:r>
            <a:endParaRPr>
              <a:sym typeface="+mn-ea"/>
            </a:endParaRPr>
          </a:p>
        </p:txBody>
      </p:sp>
      <p:sp>
        <p:nvSpPr>
          <p:cNvPr id="5" name="内容占位符 4"/>
          <p:cNvSpPr/>
          <p:nvPr>
            <p:ph idx="1"/>
          </p:nvPr>
        </p:nvSpPr>
        <p:spPr>
          <a:xfrm>
            <a:off x="874395" y="925200"/>
            <a:ext cx="10869930" cy="2874010"/>
          </a:xfrm>
        </p:spPr>
        <p:txBody>
          <a:bodyPr/>
          <a:p>
            <a:pPr marL="342900" indent="-342900" algn="l">
              <a:buSzTx/>
              <a:buFont typeface="Wingdings" panose="05000000000000000000" charset="0"/>
              <a:buChar char="n"/>
            </a:pPr>
            <a:r>
              <a:rPr lang="zh-CN" altLang="en-US">
                <a:solidFill>
                  <a:srgbClr val="000000"/>
                </a:solidFill>
                <a:uFillTx/>
                <a:latin typeface="Arial" panose="020B0604020202020204" pitchFamily="34" charset="0"/>
                <a:sym typeface="+mn-ea"/>
              </a:rPr>
              <a:t>优先级：当路由器从多种不同的途径获知到达同一个目标网段的路由时，比较路由条目的优先级决定条目的优先程度，优先级数值越小越优先。</a:t>
            </a:r>
            <a:endParaRPr lang="zh-CN" alt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zh-CN" altLang="en-US">
                <a:solidFill>
                  <a:srgbClr val="000000"/>
                </a:solidFill>
                <a:uFillTx/>
                <a:latin typeface="Arial" panose="020B0604020202020204" pitchFamily="34" charset="0"/>
                <a:sym typeface="+mn-ea"/>
              </a:rPr>
              <a:t>开销</a:t>
            </a:r>
            <a:r>
              <a:rPr lang="en-US" altLang="zh-CN">
                <a:solidFill>
                  <a:srgbClr val="000000"/>
                </a:solidFill>
                <a:uFillTx/>
                <a:latin typeface="Arial" panose="020B0604020202020204" pitchFamily="34" charset="0"/>
                <a:sym typeface="+mn-ea"/>
              </a:rPr>
              <a:t>:</a:t>
            </a:r>
            <a:r>
              <a:rPr lang="zh-CN" altLang="en-US">
                <a:solidFill>
                  <a:srgbClr val="000000"/>
                </a:solidFill>
                <a:uFillTx/>
                <a:latin typeface="Arial" panose="020B0604020202020204" pitchFamily="34" charset="0"/>
                <a:sym typeface="+mn-ea"/>
              </a:rPr>
              <a:t>当到达同一目的地的多条路由具有相同的路由优先级时，路由开销最小的将成为当前的最优路由。</a:t>
            </a:r>
            <a:endParaRPr lang="zh-CN" alt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endParaRPr lang="en-US">
              <a:solidFill>
                <a:srgbClr val="000000"/>
              </a:solidFill>
              <a:uFillTx/>
              <a:latin typeface="Arial" panose="020B0604020202020204" pitchFamily="34" charset="0"/>
              <a:sym typeface="+mn-ea"/>
            </a:endParaRPr>
          </a:p>
          <a:p>
            <a:pPr marL="342900" indent="-342900" algn="l">
              <a:buSzTx/>
              <a:buFont typeface="Wingdings" panose="05000000000000000000" charset="0"/>
              <a:buChar char="n"/>
            </a:pPr>
            <a:r>
              <a:rPr lang="en-US">
                <a:solidFill>
                  <a:srgbClr val="000000"/>
                </a:solidFill>
                <a:uFillTx/>
                <a:latin typeface="Arial" panose="020B0604020202020204" pitchFamily="34" charset="0"/>
                <a:sym typeface="+mn-ea"/>
              </a:rPr>
              <a:t>不同厂商设备路由协议的优先级关系对比</a:t>
            </a:r>
            <a:r>
              <a:rPr lang="zh-CN" altLang="en-US">
                <a:solidFill>
                  <a:srgbClr val="000000"/>
                </a:solidFill>
                <a:uFillTx/>
                <a:latin typeface="Arial" panose="020B0604020202020204" pitchFamily="34" charset="0"/>
                <a:sym typeface="+mn-ea"/>
              </a:rPr>
              <a:t>：</a:t>
            </a: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a:p>
            <a:pPr marL="0" indent="0" algn="l">
              <a:buSzTx/>
              <a:buFont typeface="Wingdings" panose="05000000000000000000" charset="0"/>
              <a:buNone/>
            </a:pPr>
            <a:endParaRPr lang="zh-CN" altLang="en-US">
              <a:solidFill>
                <a:srgbClr val="000000"/>
              </a:solidFill>
              <a:uFillTx/>
              <a:latin typeface="Arial" panose="020B0604020202020204" pitchFamily="34" charset="0"/>
              <a:sym typeface="+mn-ea"/>
            </a:endParaRPr>
          </a:p>
        </p:txBody>
      </p:sp>
      <p:graphicFrame>
        <p:nvGraphicFramePr>
          <p:cNvPr id="7" name="表格 6"/>
          <p:cNvGraphicFramePr/>
          <p:nvPr>
            <p:custDataLst>
              <p:tags r:id="rId1"/>
            </p:custDataLst>
          </p:nvPr>
        </p:nvGraphicFramePr>
        <p:xfrm>
          <a:off x="1600200" y="3581400"/>
          <a:ext cx="7386320" cy="1794510"/>
        </p:xfrm>
        <a:graphic>
          <a:graphicData uri="http://schemas.openxmlformats.org/drawingml/2006/table">
            <a:tbl>
              <a:tblPr/>
              <a:tblGrid>
                <a:gridCol w="1500505"/>
                <a:gridCol w="1915160"/>
                <a:gridCol w="1915160"/>
                <a:gridCol w="2055495"/>
              </a:tblGrid>
              <a:tr h="335915">
                <a:tc gridSpan="2">
                  <a:txBody>
                    <a:bodyPr/>
                    <a:p>
                      <a:pPr marL="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华为</a:t>
                      </a:r>
                      <a:endParaRPr lang="zh-CN" sz="14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hMerge="1">
                  <a:tcPr>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c gridSpan="2">
                  <a:txBody>
                    <a:bodyPr/>
                    <a:p>
                      <a:pPr marL="0" indent="0" algn="ctr">
                        <a:lnSpc>
                          <a:spcPct val="120000"/>
                        </a:lnSpc>
                        <a:spcBef>
                          <a:spcPct val="0"/>
                        </a:spcBef>
                        <a:spcAft>
                          <a:spcPct val="0"/>
                        </a:spcAft>
                      </a:pPr>
                      <a:r>
                        <a:rPr lang="zh-CN" sz="1400">
                          <a:solidFill>
                            <a:schemeClr val="bg1"/>
                          </a:solidFill>
                          <a:latin typeface="Times New Roman" panose="02020603050405020304"/>
                          <a:ea typeface="黑体" panose="02010609060101010101" charset="-122"/>
                        </a:rPr>
                        <a:t>锐捷</a:t>
                      </a:r>
                      <a:endParaRPr lang="zh-CN" sz="14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hMerge="1">
                  <a:tcPr>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tcPr>
                </a:tc>
              </a:tr>
              <a:tr h="291465">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路由协议</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优先级</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路由协议</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1400">
                          <a:latin typeface="Times New Roman" panose="02020603050405020304"/>
                          <a:ea typeface="宋体" panose="02010600030101010101" pitchFamily="2" charset="-122"/>
                        </a:rPr>
                        <a:t>优先级</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210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Direct</a:t>
                      </a:r>
                      <a:r>
                        <a:rPr lang="zh-CN" sz="1400">
                          <a:latin typeface="Times New Roman" panose="02020603050405020304"/>
                          <a:ea typeface="宋体" panose="02010600030101010101" pitchFamily="2" charset="-122"/>
                        </a:rPr>
                        <a:t>（直连）</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Direct</a:t>
                      </a:r>
                      <a:r>
                        <a:rPr lang="zh-CN" sz="1400">
                          <a:latin typeface="Times New Roman" panose="02020603050405020304"/>
                          <a:ea typeface="宋体" panose="02010600030101010101" pitchFamily="2" charset="-122"/>
                        </a:rPr>
                        <a:t>（直连）</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146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OSPF</a:t>
                      </a:r>
                      <a:r>
                        <a:rPr lang="zh-CN" sz="1400">
                          <a:latin typeface="Times New Roman" panose="02020603050405020304"/>
                          <a:ea typeface="宋体" panose="02010600030101010101" pitchFamily="2" charset="-122"/>
                        </a:rPr>
                        <a:t>（动态）</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Static</a:t>
                      </a:r>
                      <a:r>
                        <a:rPr lang="zh-CN" sz="1400">
                          <a:latin typeface="Times New Roman" panose="02020603050405020304"/>
                          <a:ea typeface="宋体" panose="02010600030101010101" pitchFamily="2" charset="-122"/>
                        </a:rPr>
                        <a:t>（静态）</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2100">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Static</a:t>
                      </a:r>
                      <a:r>
                        <a:rPr lang="zh-CN" sz="1400">
                          <a:latin typeface="Times New Roman" panose="02020603050405020304"/>
                          <a:ea typeface="宋体" panose="02010600030101010101" pitchFamily="2" charset="-122"/>
                        </a:rPr>
                        <a:t>（静态）</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60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OSPF</a:t>
                      </a:r>
                      <a:r>
                        <a:rPr lang="zh-CN" sz="1400">
                          <a:latin typeface="Times New Roman" panose="02020603050405020304"/>
                          <a:ea typeface="宋体" panose="02010600030101010101" pitchFamily="2" charset="-122"/>
                        </a:rPr>
                        <a:t>（动态）</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110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1465">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RIP</a:t>
                      </a:r>
                      <a:r>
                        <a:rPr lang="zh-CN" sz="1400">
                          <a:latin typeface="Times New Roman" panose="02020603050405020304"/>
                          <a:ea typeface="宋体" panose="02010600030101010101" pitchFamily="2" charset="-122"/>
                        </a:rPr>
                        <a:t>（动态）</a:t>
                      </a:r>
                      <a:endParaRPr lang="zh-CN" sz="14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100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RIP</a:t>
                      </a:r>
                      <a:r>
                        <a:rPr lang="zh-CN" sz="1400">
                          <a:latin typeface="Times New Roman" panose="02020603050405020304"/>
                          <a:ea typeface="宋体" panose="02010600030101010101" pitchFamily="2" charset="-122"/>
                        </a:rPr>
                        <a:t>（动态）</a:t>
                      </a:r>
                      <a:endParaRPr lang="zh-CN" sz="14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1400">
                          <a:latin typeface="Times New Roman" panose="02020603050405020304"/>
                          <a:ea typeface="Times New Roman" panose="02020603050405020304"/>
                        </a:rPr>
                        <a:t>120</a:t>
                      </a:r>
                      <a:endParaRPr lang="en-US" altLang="zh-CN" sz="14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tags/tag1.xml><?xml version="1.0" encoding="utf-8"?>
<p:tagLst xmlns:p="http://schemas.openxmlformats.org/presentationml/2006/main">
  <p:tag name="TABLE_ENDDRAG_ORIGIN_RECT" val="581*160"/>
  <p:tag name="TABLE_ENDDRAG_RECT" val="135*155*581*160"/>
</p:tagLst>
</file>

<file path=ppt/tags/tag2.xml><?xml version="1.0" encoding="utf-8"?>
<p:tagLst xmlns:p="http://schemas.openxmlformats.org/presentationml/2006/main">
  <p:tag name="TABLE_ENDDRAG_ORIGIN_RECT" val="611*170"/>
  <p:tag name="TABLE_ENDDRAG_RECT" val="132*294*611*170"/>
</p:tagLst>
</file>

<file path=ppt/tags/tag3.xml><?xml version="1.0" encoding="utf-8"?>
<p:tagLst xmlns:p="http://schemas.openxmlformats.org/presentationml/2006/main">
  <p:tag name="TABLE_ENDDRAG_ORIGIN_RECT" val="578*140"/>
  <p:tag name="TABLE_ENDDRAG_RECT" val="140*167*578*140"/>
</p:tagLst>
</file>

<file path=ppt/tags/tag4.xml><?xml version="1.0" encoding="utf-8"?>
<p:tagLst xmlns:p="http://schemas.openxmlformats.org/presentationml/2006/main">
  <p:tag name="TABLE_ENDDRAG_ORIGIN_RECT" val="564*182"/>
  <p:tag name="TABLE_ENDDRAG_RECT" val="240*218*564*182"/>
</p:tagLst>
</file>

<file path=ppt/tags/tag5.xml><?xml version="1.0" encoding="utf-8"?>
<p:tagLst xmlns:p="http://schemas.openxmlformats.org/presentationml/2006/main">
  <p:tag name="TABLE_ENDDRAG_ORIGIN_RECT" val="561*137"/>
  <p:tag name="TABLE_ENDDRAG_RECT" val="157*171*561*137"/>
</p:tagLst>
</file>

<file path=ppt/tags/tag6.xml><?xml version="1.0" encoding="utf-8"?>
<p:tagLst xmlns:p="http://schemas.openxmlformats.org/presentationml/2006/main">
  <p:tag name="commondata" val="eyJoZGlkIjoiYWE0OTU5YWZhNDU4NTdhMDc0MWE0OGZiZTAxZDE5NmUifQ=="/>
</p:tagLst>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28575" cap="flat" cmpd="sng" algn="ctr">
          <a:solidFill>
            <a:srgbClr val="FF0000"/>
          </a:solidFill>
          <a:prstDash val="solid"/>
          <a:round/>
          <a:headEnd type="none" w="med" len="med"/>
          <a:tailEnd type="triangle" w="med" len="med"/>
        </a:ln>
      </a:spPr>
      <a:bodyPr vert="horz" wrap="square" lIns="82124" tIns="41061" rIns="82124" bIns="41061" numCol="1" rtlCol="0" anchor="t" anchorCtr="0" compatLnSpc="1"/>
      <a:lstStyle>
        <a:defPPr marL="0" marR="0" indent="0" algn="l" defTabSz="814705" rtl="0" eaLnBrk="0" fontAlgn="base" latinLnBrk="0" hangingPunct="0">
          <a:lnSpc>
            <a:spcPct val="90000"/>
          </a:lnSpc>
          <a:spcBef>
            <a:spcPct val="0"/>
          </a:spcBef>
          <a:spcAft>
            <a:spcPct val="0"/>
          </a:spcAft>
          <a:buClrTx/>
          <a:buSzTx/>
          <a:buFontTx/>
          <a:buNone/>
          <a:defRPr kumimoji="0" sz="3000" b="1" i="0" u="none" strike="noStrike" cap="none" normalizeH="0" baseline="0" smtClean="0">
            <a:ln>
              <a:noFill/>
            </a:ln>
            <a:solidFill>
              <a:schemeClr val="tx1"/>
            </a:solidFill>
            <a:effectLst/>
            <a:latin typeface="Arial" panose="020B0604020202020204" pitchFamily="34" charset="0"/>
          </a:defRPr>
        </a:defPPr>
      </a:lstStyle>
    </a:spDef>
    <a:lnDef>
      <a:spPr bwMode="auto">
        <a:noFill/>
        <a:ln w="28575" cap="flat" cmpd="sng" algn="ctr">
          <a:solidFill>
            <a:srgbClr val="FF0000"/>
          </a:solidFill>
          <a:prstDash val="solid"/>
          <a:round/>
          <a:headEnd type="none" w="med" len="med"/>
          <a:tailEnd type="triangle"/>
        </a:ln>
      </a:spPr>
      <a:body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3250</Words>
  <Application>WPS 演示</Application>
  <PresentationFormat>宽屏</PresentationFormat>
  <Paragraphs>367</Paragraphs>
  <Slides>25</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25</vt:i4>
      </vt:variant>
    </vt:vector>
  </HeadingPairs>
  <TitlesOfParts>
    <vt:vector size="46" baseType="lpstr">
      <vt:lpstr>Arial</vt:lpstr>
      <vt:lpstr>宋体</vt:lpstr>
      <vt:lpstr>Wingdings</vt:lpstr>
      <vt:lpstr>Arial</vt:lpstr>
      <vt:lpstr>CiscoSansTT Thin</vt:lpstr>
      <vt:lpstr>Segoe Print</vt:lpstr>
      <vt:lpstr>CiscoSansTT ExtraLight</vt:lpstr>
      <vt:lpstr>微软雅黑</vt:lpstr>
      <vt:lpstr>思源黑体 CN Medium</vt:lpstr>
      <vt:lpstr>演示斜黑体</vt:lpstr>
      <vt:lpstr>黑体</vt:lpstr>
      <vt:lpstr>Times</vt:lpstr>
      <vt:lpstr>Times New Roman</vt:lpstr>
      <vt:lpstr>Wingdings</vt:lpstr>
      <vt:lpstr>Times New Roman</vt:lpstr>
      <vt:lpstr>Arial Unicode MS</vt:lpstr>
      <vt:lpstr>等线 Light</vt:lpstr>
      <vt:lpstr>等线</vt:lpstr>
      <vt:lpstr>Calibri</vt:lpstr>
      <vt:lpstr>TMP-DEV-PPT-v8.1</vt:lpstr>
      <vt:lpstr>自定义设计方案</vt:lpstr>
      <vt:lpstr>PowerPoint 演示文稿</vt:lpstr>
      <vt:lpstr>PowerPoint 演示文稿</vt:lpstr>
      <vt:lpstr>大纲</vt:lpstr>
      <vt:lpstr>PowerPoint 演示文稿</vt:lpstr>
      <vt:lpstr>路由基本原理</vt:lpstr>
      <vt:lpstr>路由器</vt:lpstr>
      <vt:lpstr>路由器的工作原理</vt:lpstr>
      <vt:lpstr>路由表</vt:lpstr>
      <vt:lpstr>优先级/开销</vt:lpstr>
      <vt:lpstr>PowerPoint 演示文稿</vt:lpstr>
      <vt:lpstr>路由分类与来源</vt:lpstr>
      <vt:lpstr>直连路由</vt:lpstr>
      <vt:lpstr>静态路由</vt:lpstr>
      <vt:lpstr>缺省路由</vt:lpstr>
      <vt:lpstr>PowerPoint 演示文稿</vt:lpstr>
      <vt:lpstr>任务实战一 - 静态路由实现网络互访</vt:lpstr>
      <vt:lpstr>任务实战一 - 静态路由实现网络互访</vt:lpstr>
      <vt:lpstr>任务实战一 - 静态路由实现网络互访</vt:lpstr>
      <vt:lpstr>任务实战一 - 静态路由实现网络互访</vt:lpstr>
      <vt:lpstr>任务实战一 - 静态路由实现网络互访</vt:lpstr>
      <vt:lpstr>任务实战二 - 缺省路由实现网络互访</vt:lpstr>
      <vt:lpstr>任务实战二 - 缺省路由实现网络互访</vt:lpstr>
      <vt:lpstr>任务实战二 - 缺省路由实现网络互访</vt:lpstr>
      <vt:lpstr>任务实战二 - 缺省路由实现网络互访</vt:lpstr>
      <vt:lpstr>PowerPoint 演示文稿</vt:lpstr>
    </vt:vector>
  </TitlesOfParts>
  <Company>Cisco Systems, Inc.</Company>
  <LinksUpToDate>false</LinksUpToDate>
  <SharedDoc>false</SharedDoc>
  <HyperlinksChanged>false</HyperlinksChanged>
  <AppVersion>14.0000</AppVersion>
  <Manager>Erin Stanley</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
applied new ILSG learning design
04/24/04, v3.1, Erin Stanley
prepared for production
Updated; dmachado:  01.04.05
04.07.06: jbangloy: Applied Template QACS-PPT-v7.0
04.10.06: kayclark: DTP Check
Edit: Michele Gilfether: 04.24.06</dc:description>
  <cp:category>Masters</cp:category>
  <cp:lastModifiedBy>    『记树与影』</cp:lastModifiedBy>
  <cp:revision>1877</cp:revision>
  <dcterms:created xsi:type="dcterms:W3CDTF">2003-04-02T15:29:00Z</dcterms:created>
  <dcterms:modified xsi:type="dcterms:W3CDTF">2024-08-24T08:38:33Z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F7A76358E94D4AB987FD4DD25509454F_12</vt:lpwstr>
  </property>
  <property fmtid="{D5CDD505-2E9C-101B-9397-08002B2CF9AE}" pid="3" name="KSOProductBuildVer">
    <vt:lpwstr>2052-12.1.0.17857</vt:lpwstr>
  </property>
</Properties>
</file>