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3"/>
  </p:sldMasterIdLst>
  <p:notesMasterIdLst>
    <p:notesMasterId r:id="rId11"/>
  </p:notesMasterIdLst>
  <p:handoutMasterIdLst>
    <p:handoutMasterId r:id="rId48"/>
  </p:handoutMasterIdLst>
  <p:sldIdLst>
    <p:sldId id="691" r:id="rId4"/>
    <p:sldId id="655" r:id="rId5"/>
    <p:sldId id="656" r:id="rId6"/>
    <p:sldId id="720" r:id="rId7"/>
    <p:sldId id="692" r:id="rId8"/>
    <p:sldId id="757" r:id="rId9"/>
    <p:sldId id="694" r:id="rId10"/>
    <p:sldId id="826" r:id="rId12"/>
    <p:sldId id="827" r:id="rId13"/>
    <p:sldId id="829" r:id="rId14"/>
    <p:sldId id="828" r:id="rId15"/>
    <p:sldId id="830" r:id="rId16"/>
    <p:sldId id="831" r:id="rId17"/>
    <p:sldId id="832" r:id="rId18"/>
    <p:sldId id="833" r:id="rId19"/>
    <p:sldId id="834" r:id="rId20"/>
    <p:sldId id="835" r:id="rId21"/>
    <p:sldId id="722" r:id="rId22"/>
    <p:sldId id="727" r:id="rId23"/>
    <p:sldId id="728" r:id="rId24"/>
    <p:sldId id="729" r:id="rId25"/>
    <p:sldId id="730" r:id="rId26"/>
    <p:sldId id="731" r:id="rId27"/>
    <p:sldId id="733" r:id="rId28"/>
    <p:sldId id="836" r:id="rId29"/>
    <p:sldId id="837" r:id="rId30"/>
    <p:sldId id="723" r:id="rId31"/>
    <p:sldId id="736" r:id="rId32"/>
    <p:sldId id="809" r:id="rId33"/>
    <p:sldId id="725" r:id="rId34"/>
    <p:sldId id="695" r:id="rId35"/>
    <p:sldId id="817" r:id="rId36"/>
    <p:sldId id="839" r:id="rId37"/>
    <p:sldId id="840" r:id="rId38"/>
    <p:sldId id="841" r:id="rId39"/>
    <p:sldId id="842" r:id="rId40"/>
    <p:sldId id="843" r:id="rId41"/>
    <p:sldId id="844" r:id="rId42"/>
    <p:sldId id="859" r:id="rId43"/>
    <p:sldId id="863" r:id="rId44"/>
    <p:sldId id="860" r:id="rId45"/>
    <p:sldId id="861" r:id="rId46"/>
    <p:sldId id="693" r:id="rId47"/>
  </p:sldIdLst>
  <p:sldSz cx="12192000" cy="6858000"/>
  <p:notesSz cx="6858000" cy="9144000"/>
  <p:custDataLst>
    <p:tags r:id="rId53"/>
  </p:custDataLst>
  <p:defaultTextStyle>
    <a:defPPr>
      <a:defRPr lang="en-US"/>
    </a:defPPr>
    <a:lvl1pPr algn="l" rtl="0" eaLnBrk="0" fontAlgn="base" hangingPunct="0">
      <a:lnSpc>
        <a:spcPct val="90000"/>
      </a:lnSpc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lnSpc>
        <a:spcPct val="90000"/>
      </a:lnSpc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lnSpc>
        <a:spcPct val="90000"/>
      </a:lnSpc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lnSpc>
        <a:spcPct val="90000"/>
      </a:lnSpc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lnSpc>
        <a:spcPct val="90000"/>
      </a:lnSpc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6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ary Pfitzer" initials="" lastIdx="2" clrIdx="0"/>
  <p:cmAuthor id="2" name="Cisco Systems, Inc." initials="" lastIdx="1" clrIdx="1"/>
  <p:cmAuthor id="3" name="Kayce M. Clark" initials="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5C2"/>
    <a:srgbClr val="016289"/>
    <a:srgbClr val="00BCEB"/>
    <a:srgbClr val="F5F5F5"/>
    <a:srgbClr val="00FF00"/>
    <a:srgbClr val="000000"/>
    <a:srgbClr val="F4939C"/>
    <a:srgbClr val="F8B9A8"/>
    <a:srgbClr val="FEE7B5"/>
    <a:srgbClr val="C2E8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3" autoAdjust="0"/>
    <p:restoredTop sz="94414" autoAdjust="0"/>
  </p:normalViewPr>
  <p:slideViewPr>
    <p:cSldViewPr showGuides="1">
      <p:cViewPr>
        <p:scale>
          <a:sx n="100" d="100"/>
          <a:sy n="100" d="100"/>
        </p:scale>
        <p:origin x="36" y="36"/>
      </p:cViewPr>
      <p:guideLst>
        <p:guide orient="horz" pos="2256"/>
        <p:guide pos="38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69" d="100"/>
          <a:sy n="69" d="100"/>
        </p:scale>
        <p:origin x="2866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3" Type="http://schemas.openxmlformats.org/officeDocument/2006/relationships/tags" Target="tags/tag4.xml"/><Relationship Id="rId52" Type="http://schemas.openxmlformats.org/officeDocument/2006/relationships/commentAuthors" Target="commentAuthors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2.xml"/><Relationship Id="rId49" Type="http://schemas.openxmlformats.org/officeDocument/2006/relationships/presProps" Target="presProps.xml"/><Relationship Id="rId48" Type="http://schemas.openxmlformats.org/officeDocument/2006/relationships/handoutMaster" Target="handoutMasters/handoutMaster1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lnSpc>
                <a:spcPct val="100000"/>
              </a:lnSpc>
              <a:defRPr sz="1200"/>
            </a:lvl1pPr>
          </a:lstStyle>
          <a:p>
            <a:endParaRPr lang="en-US" altLang="zh-CN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lnSpc>
                <a:spcPct val="100000"/>
              </a:lnSpc>
              <a:defRPr sz="1200"/>
            </a:lvl1pPr>
          </a:lstStyle>
          <a:p>
            <a:endParaRPr lang="en-US" altLang="zh-CN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lnSpc>
                <a:spcPct val="100000"/>
              </a:lnSpc>
              <a:defRPr sz="1200"/>
            </a:lvl1pPr>
          </a:lstStyle>
          <a:p>
            <a:endParaRPr lang="en-US" altLang="zh-CN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lnSpc>
                <a:spcPct val="100000"/>
              </a:lnSpc>
              <a:defRPr sz="1200"/>
            </a:lvl1pPr>
          </a:lstStyle>
          <a:p>
            <a:fld id="{53699F80-FC36-4D3E-969E-335346F00747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lnSpc>
                <a:spcPct val="100000"/>
              </a:lnSpc>
              <a:defRPr sz="1200"/>
            </a:lvl1pPr>
          </a:lstStyle>
          <a:p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lnSpc>
                <a:spcPct val="100000"/>
              </a:lnSpc>
              <a:defRPr sz="1200"/>
            </a:lvl1pPr>
          </a:lstStyle>
          <a:p>
            <a:endParaRPr lang="en-US" altLang="zh-CN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lnSpc>
                <a:spcPct val="100000"/>
              </a:lnSpc>
              <a:defRPr sz="1200"/>
            </a:lvl1pPr>
          </a:lstStyle>
          <a:p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lnSpc>
                <a:spcPct val="100000"/>
              </a:lnSpc>
              <a:defRPr sz="1200"/>
            </a:lvl1pPr>
          </a:lstStyle>
          <a:p>
            <a:fld id="{BC7ADC81-A6A3-4AA4-B163-7E06D2F680BC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SW2和SW5之间、SW1和SW4之间的链路被阻塞，图中标注的“VLAN”为链路允许通过的VLAN报文。</a:t>
            </a:r>
            <a:endParaRPr lang="zh-CN" altLang="en-US"/>
          </a:p>
          <a:p>
            <a:r>
              <a:rPr lang="zh-CN" altLang="en-US"/>
              <a:t>PC1和PC2同属于VLAN2，由于SW2和SW5之间的链路被阻塞，SW3和SW6之间的链路又不允许VLAN2的报文通过，因此PC1和PC2之间无法互相通信。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 bwMode="auto">
          <a:xfrm>
            <a:off x="0" y="-22515"/>
            <a:ext cx="12192000" cy="6880515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/>
          <a:lstStyle/>
          <a:p>
            <a:pPr marL="0" marR="0" indent="0" algn="l" defTabSz="814705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0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" name="Picture 2" descr="C:\Users\Administrator\Desktop\121323232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825"/>
            <a:ext cx="12192001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9" name="Rectangle 5"/>
          <p:cNvSpPr txBox="1">
            <a:spLocks noChangeArrowheads="1"/>
          </p:cNvSpPr>
          <p:nvPr userDrawn="1"/>
        </p:nvSpPr>
        <p:spPr bwMode="auto">
          <a:xfrm>
            <a:off x="681567" y="5254625"/>
            <a:ext cx="8919633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ctr" anchorCtr="0" compatLnSpc="1"/>
          <a:lstStyle>
            <a:lvl1pPr marL="0" marR="0" indent="0" algn="l" defTabSz="912495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GB" altLang="zh-CN" sz="5335" b="0" i="0" kern="1200" spc="0" baseline="0" noProof="0" dirty="0">
                <a:solidFill>
                  <a:srgbClr val="005073"/>
                </a:solidFill>
                <a:latin typeface="+mj-lt"/>
                <a:ea typeface="CiscoSansTT Thin" charset="0"/>
                <a:cs typeface="CiscoSansTT ExtraLight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14705" rtl="0" eaLnBrk="1" fontAlgn="base" latinLnBrk="0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0BCEB"/>
              </a:buClr>
              <a:buSzPct val="100000"/>
              <a:buFont typeface="Arial" panose="020B0604020202020204" pitchFamily="34" charset="0"/>
              <a:buNone/>
              <a:defRPr/>
            </a:pPr>
            <a:endParaRPr kumimoji="0" lang="en-US" altLang="zh-CN" sz="2135" b="0" i="0" u="none" strike="noStrike" kern="1200" cap="none" spc="0" normalizeH="0" baseline="0" noProof="0">
              <a:ln>
                <a:noFill/>
              </a:ln>
              <a:solidFill>
                <a:srgbClr val="005073"/>
              </a:solidFill>
              <a:effectLst/>
              <a:uLnTx/>
              <a:uFillTx/>
              <a:latin typeface="CiscoSansTT ExtraLight"/>
              <a:ea typeface="+mn-ea"/>
              <a:cs typeface="CiscoSansTT ExtraLight"/>
            </a:endParaRPr>
          </a:p>
        </p:txBody>
      </p:sp>
      <p:grpSp>
        <p:nvGrpSpPr>
          <p:cNvPr id="19" name="Group 4"/>
          <p:cNvGrpSpPr>
            <a:grpSpLocks noChangeAspect="1"/>
          </p:cNvGrpSpPr>
          <p:nvPr userDrawn="1"/>
        </p:nvGrpSpPr>
        <p:grpSpPr bwMode="auto">
          <a:xfrm>
            <a:off x="8382000" y="799717"/>
            <a:ext cx="3219665" cy="5428944"/>
            <a:chOff x="2560" y="2"/>
            <a:chExt cx="2562" cy="4320"/>
          </a:xfrm>
        </p:grpSpPr>
        <p:sp>
          <p:nvSpPr>
            <p:cNvPr id="20" name="Freeform 5"/>
            <p:cNvSpPr/>
            <p:nvPr/>
          </p:nvSpPr>
          <p:spPr bwMode="auto">
            <a:xfrm>
              <a:off x="3184" y="1981"/>
              <a:ext cx="264" cy="96"/>
            </a:xfrm>
            <a:custGeom>
              <a:avLst/>
              <a:gdLst>
                <a:gd name="T0" fmla="*/ 0 w 264"/>
                <a:gd name="T1" fmla="*/ 92 h 96"/>
                <a:gd name="T2" fmla="*/ 258 w 264"/>
                <a:gd name="T3" fmla="*/ 0 h 96"/>
                <a:gd name="T4" fmla="*/ 264 w 264"/>
                <a:gd name="T5" fmla="*/ 15 h 96"/>
                <a:gd name="T6" fmla="*/ 31 w 264"/>
                <a:gd name="T7" fmla="*/ 96 h 96"/>
                <a:gd name="T8" fmla="*/ 0 w 264"/>
                <a:gd name="T9" fmla="*/ 9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96">
                  <a:moveTo>
                    <a:pt x="0" y="92"/>
                  </a:moveTo>
                  <a:lnTo>
                    <a:pt x="258" y="0"/>
                  </a:lnTo>
                  <a:lnTo>
                    <a:pt x="264" y="15"/>
                  </a:lnTo>
                  <a:lnTo>
                    <a:pt x="31" y="96"/>
                  </a:lnTo>
                  <a:lnTo>
                    <a:pt x="0" y="92"/>
                  </a:lnTo>
                  <a:close/>
                </a:path>
              </a:pathLst>
            </a:custGeom>
            <a:solidFill>
              <a:srgbClr val="D1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6"/>
            <p:cNvSpPr/>
            <p:nvPr/>
          </p:nvSpPr>
          <p:spPr bwMode="auto">
            <a:xfrm>
              <a:off x="3381" y="2"/>
              <a:ext cx="891" cy="1652"/>
            </a:xfrm>
            <a:custGeom>
              <a:avLst/>
              <a:gdLst>
                <a:gd name="T0" fmla="*/ 0 w 891"/>
                <a:gd name="T1" fmla="*/ 1652 h 1652"/>
                <a:gd name="T2" fmla="*/ 891 w 891"/>
                <a:gd name="T3" fmla="*/ 1249 h 1652"/>
                <a:gd name="T4" fmla="*/ 891 w 891"/>
                <a:gd name="T5" fmla="*/ 0 h 1652"/>
                <a:gd name="T6" fmla="*/ 9 w 891"/>
                <a:gd name="T7" fmla="*/ 608 h 1652"/>
                <a:gd name="T8" fmla="*/ 0 w 891"/>
                <a:gd name="T9" fmla="*/ 1652 h 1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1" h="1652">
                  <a:moveTo>
                    <a:pt x="0" y="1652"/>
                  </a:moveTo>
                  <a:lnTo>
                    <a:pt x="891" y="1249"/>
                  </a:lnTo>
                  <a:lnTo>
                    <a:pt x="891" y="0"/>
                  </a:lnTo>
                  <a:lnTo>
                    <a:pt x="9" y="608"/>
                  </a:lnTo>
                  <a:lnTo>
                    <a:pt x="0" y="165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Freeform 7"/>
            <p:cNvSpPr/>
            <p:nvPr/>
          </p:nvSpPr>
          <p:spPr bwMode="auto">
            <a:xfrm>
              <a:off x="4272" y="2"/>
              <a:ext cx="850" cy="1650"/>
            </a:xfrm>
            <a:custGeom>
              <a:avLst/>
              <a:gdLst>
                <a:gd name="T0" fmla="*/ 850 w 850"/>
                <a:gd name="T1" fmla="*/ 1650 h 1650"/>
                <a:gd name="T2" fmla="*/ 0 w 850"/>
                <a:gd name="T3" fmla="*/ 1249 h 1650"/>
                <a:gd name="T4" fmla="*/ 0 w 850"/>
                <a:gd name="T5" fmla="*/ 0 h 1650"/>
                <a:gd name="T6" fmla="*/ 850 w 850"/>
                <a:gd name="T7" fmla="*/ 622 h 1650"/>
                <a:gd name="T8" fmla="*/ 850 w 850"/>
                <a:gd name="T9" fmla="*/ 1650 h 1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0" h="1650">
                  <a:moveTo>
                    <a:pt x="850" y="1650"/>
                  </a:moveTo>
                  <a:lnTo>
                    <a:pt x="0" y="1249"/>
                  </a:lnTo>
                  <a:lnTo>
                    <a:pt x="0" y="0"/>
                  </a:lnTo>
                  <a:lnTo>
                    <a:pt x="850" y="622"/>
                  </a:lnTo>
                  <a:lnTo>
                    <a:pt x="850" y="1650"/>
                  </a:lnTo>
                  <a:close/>
                </a:path>
              </a:pathLst>
            </a:custGeom>
            <a:solidFill>
              <a:srgbClr val="427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Freeform 8"/>
            <p:cNvSpPr/>
            <p:nvPr/>
          </p:nvSpPr>
          <p:spPr bwMode="auto">
            <a:xfrm>
              <a:off x="3381" y="1251"/>
              <a:ext cx="1741" cy="722"/>
            </a:xfrm>
            <a:custGeom>
              <a:avLst/>
              <a:gdLst>
                <a:gd name="T0" fmla="*/ 1741 w 1741"/>
                <a:gd name="T1" fmla="*/ 401 h 722"/>
                <a:gd name="T2" fmla="*/ 909 w 1741"/>
                <a:gd name="T3" fmla="*/ 722 h 722"/>
                <a:gd name="T4" fmla="*/ 0 w 1741"/>
                <a:gd name="T5" fmla="*/ 403 h 722"/>
                <a:gd name="T6" fmla="*/ 891 w 1741"/>
                <a:gd name="T7" fmla="*/ 0 h 722"/>
                <a:gd name="T8" fmla="*/ 1741 w 1741"/>
                <a:gd name="T9" fmla="*/ 401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1" h="722">
                  <a:moveTo>
                    <a:pt x="1741" y="401"/>
                  </a:moveTo>
                  <a:lnTo>
                    <a:pt x="909" y="722"/>
                  </a:lnTo>
                  <a:lnTo>
                    <a:pt x="0" y="403"/>
                  </a:lnTo>
                  <a:lnTo>
                    <a:pt x="891" y="0"/>
                  </a:lnTo>
                  <a:lnTo>
                    <a:pt x="1741" y="401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9"/>
            <p:cNvSpPr/>
            <p:nvPr/>
          </p:nvSpPr>
          <p:spPr bwMode="auto">
            <a:xfrm>
              <a:off x="4889" y="687"/>
              <a:ext cx="85" cy="60"/>
            </a:xfrm>
            <a:custGeom>
              <a:avLst/>
              <a:gdLst>
                <a:gd name="T0" fmla="*/ 43 w 44"/>
                <a:gd name="T1" fmla="*/ 0 h 31"/>
                <a:gd name="T2" fmla="*/ 0 w 44"/>
                <a:gd name="T3" fmla="*/ 25 h 31"/>
                <a:gd name="T4" fmla="*/ 3 w 44"/>
                <a:gd name="T5" fmla="*/ 31 h 31"/>
                <a:gd name="T6" fmla="*/ 44 w 44"/>
                <a:gd name="T7" fmla="*/ 7 h 31"/>
                <a:gd name="T8" fmla="*/ 43 w 44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1">
                  <a:moveTo>
                    <a:pt x="43" y="0"/>
                  </a:moveTo>
                  <a:cubicBezTo>
                    <a:pt x="25" y="4"/>
                    <a:pt x="1" y="25"/>
                    <a:pt x="0" y="25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26" y="10"/>
                    <a:pt x="44" y="7"/>
                  </a:cubicBez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10"/>
            <p:cNvSpPr/>
            <p:nvPr/>
          </p:nvSpPr>
          <p:spPr bwMode="auto">
            <a:xfrm>
              <a:off x="4762" y="512"/>
              <a:ext cx="34" cy="123"/>
            </a:xfrm>
            <a:custGeom>
              <a:avLst/>
              <a:gdLst>
                <a:gd name="T0" fmla="*/ 18 w 18"/>
                <a:gd name="T1" fmla="*/ 3 h 64"/>
                <a:gd name="T2" fmla="*/ 14 w 18"/>
                <a:gd name="T3" fmla="*/ 0 h 64"/>
                <a:gd name="T4" fmla="*/ 0 w 18"/>
                <a:gd name="T5" fmla="*/ 63 h 64"/>
                <a:gd name="T6" fmla="*/ 5 w 18"/>
                <a:gd name="T7" fmla="*/ 64 h 64"/>
                <a:gd name="T8" fmla="*/ 18 w 18"/>
                <a:gd name="T9" fmla="*/ 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4">
                  <a:moveTo>
                    <a:pt x="18" y="3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4" y="22"/>
                    <a:pt x="0" y="61"/>
                    <a:pt x="0" y="63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5" y="63"/>
                    <a:pt x="8" y="25"/>
                    <a:pt x="18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11"/>
            <p:cNvSpPr/>
            <p:nvPr/>
          </p:nvSpPr>
          <p:spPr bwMode="auto">
            <a:xfrm>
              <a:off x="4929" y="843"/>
              <a:ext cx="89" cy="27"/>
            </a:xfrm>
            <a:custGeom>
              <a:avLst/>
              <a:gdLst>
                <a:gd name="T0" fmla="*/ 0 w 46"/>
                <a:gd name="T1" fmla="*/ 5 h 14"/>
                <a:gd name="T2" fmla="*/ 0 w 46"/>
                <a:gd name="T3" fmla="*/ 11 h 14"/>
                <a:gd name="T4" fmla="*/ 45 w 46"/>
                <a:gd name="T5" fmla="*/ 14 h 14"/>
                <a:gd name="T6" fmla="*/ 46 w 46"/>
                <a:gd name="T7" fmla="*/ 8 h 14"/>
                <a:gd name="T8" fmla="*/ 0 w 46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4">
                  <a:moveTo>
                    <a:pt x="0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28" y="7"/>
                    <a:pt x="45" y="14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28" y="0"/>
                    <a:pt x="1" y="5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12"/>
            <p:cNvSpPr/>
            <p:nvPr/>
          </p:nvSpPr>
          <p:spPr bwMode="auto">
            <a:xfrm>
              <a:off x="4494" y="707"/>
              <a:ext cx="87" cy="57"/>
            </a:xfrm>
            <a:custGeom>
              <a:avLst/>
              <a:gdLst>
                <a:gd name="T0" fmla="*/ 0 w 45"/>
                <a:gd name="T1" fmla="*/ 7 h 30"/>
                <a:gd name="T2" fmla="*/ 42 w 45"/>
                <a:gd name="T3" fmla="*/ 30 h 30"/>
                <a:gd name="T4" fmla="*/ 45 w 45"/>
                <a:gd name="T5" fmla="*/ 24 h 30"/>
                <a:gd name="T6" fmla="*/ 1 w 45"/>
                <a:gd name="T7" fmla="*/ 0 h 30"/>
                <a:gd name="T8" fmla="*/ 0 w 45"/>
                <a:gd name="T9" fmla="*/ 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0">
                  <a:moveTo>
                    <a:pt x="0" y="7"/>
                  </a:moveTo>
                  <a:cubicBezTo>
                    <a:pt x="18" y="9"/>
                    <a:pt x="42" y="29"/>
                    <a:pt x="42" y="30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4" y="23"/>
                    <a:pt x="20" y="3"/>
                    <a:pt x="1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13"/>
            <p:cNvSpPr/>
            <p:nvPr/>
          </p:nvSpPr>
          <p:spPr bwMode="auto">
            <a:xfrm>
              <a:off x="4594" y="535"/>
              <a:ext cx="54" cy="114"/>
            </a:xfrm>
            <a:custGeom>
              <a:avLst/>
              <a:gdLst>
                <a:gd name="T0" fmla="*/ 28 w 28"/>
                <a:gd name="T1" fmla="*/ 56 h 59"/>
                <a:gd name="T2" fmla="*/ 3 w 28"/>
                <a:gd name="T3" fmla="*/ 0 h 59"/>
                <a:gd name="T4" fmla="*/ 0 w 28"/>
                <a:gd name="T5" fmla="*/ 5 h 59"/>
                <a:gd name="T6" fmla="*/ 24 w 28"/>
                <a:gd name="T7" fmla="*/ 59 h 59"/>
                <a:gd name="T8" fmla="*/ 28 w 28"/>
                <a:gd name="T9" fmla="*/ 5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9">
                  <a:moveTo>
                    <a:pt x="28" y="56"/>
                  </a:moveTo>
                  <a:cubicBezTo>
                    <a:pt x="28" y="55"/>
                    <a:pt x="17" y="18"/>
                    <a:pt x="3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3" y="22"/>
                    <a:pt x="24" y="58"/>
                    <a:pt x="24" y="59"/>
                  </a:cubicBezTo>
                  <a:lnTo>
                    <a:pt x="28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14"/>
            <p:cNvSpPr/>
            <p:nvPr/>
          </p:nvSpPr>
          <p:spPr bwMode="auto">
            <a:xfrm>
              <a:off x="4479" y="868"/>
              <a:ext cx="90" cy="29"/>
            </a:xfrm>
            <a:custGeom>
              <a:avLst/>
              <a:gdLst>
                <a:gd name="T0" fmla="*/ 0 w 47"/>
                <a:gd name="T1" fmla="*/ 9 h 15"/>
                <a:gd name="T2" fmla="*/ 2 w 47"/>
                <a:gd name="T3" fmla="*/ 15 h 15"/>
                <a:gd name="T4" fmla="*/ 46 w 47"/>
                <a:gd name="T5" fmla="*/ 11 h 15"/>
                <a:gd name="T6" fmla="*/ 47 w 47"/>
                <a:gd name="T7" fmla="*/ 5 h 15"/>
                <a:gd name="T8" fmla="*/ 0 w 47"/>
                <a:gd name="T9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9" y="7"/>
                    <a:pt x="46" y="11"/>
                    <a:pt x="46" y="1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6" y="5"/>
                    <a:pt x="18" y="0"/>
                    <a:pt x="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15"/>
            <p:cNvSpPr/>
            <p:nvPr/>
          </p:nvSpPr>
          <p:spPr bwMode="auto">
            <a:xfrm>
              <a:off x="4910" y="972"/>
              <a:ext cx="71" cy="70"/>
            </a:xfrm>
            <a:custGeom>
              <a:avLst/>
              <a:gdLst>
                <a:gd name="T0" fmla="*/ 3 w 37"/>
                <a:gd name="T1" fmla="*/ 0 h 36"/>
                <a:gd name="T2" fmla="*/ 0 w 37"/>
                <a:gd name="T3" fmla="*/ 5 h 36"/>
                <a:gd name="T4" fmla="*/ 32 w 37"/>
                <a:gd name="T5" fmla="*/ 36 h 36"/>
                <a:gd name="T6" fmla="*/ 37 w 37"/>
                <a:gd name="T7" fmla="*/ 32 h 36"/>
                <a:gd name="T8" fmla="*/ 3 w 37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6">
                  <a:moveTo>
                    <a:pt x="3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24" y="19"/>
                    <a:pt x="32" y="36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29" y="14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Freeform 16"/>
            <p:cNvSpPr/>
            <p:nvPr/>
          </p:nvSpPr>
          <p:spPr bwMode="auto">
            <a:xfrm>
              <a:off x="4690" y="1072"/>
              <a:ext cx="108" cy="56"/>
            </a:xfrm>
            <a:custGeom>
              <a:avLst/>
              <a:gdLst>
                <a:gd name="T0" fmla="*/ 53 w 56"/>
                <a:gd name="T1" fmla="*/ 22 h 29"/>
                <a:gd name="T2" fmla="*/ 3 w 56"/>
                <a:gd name="T3" fmla="*/ 0 h 29"/>
                <a:gd name="T4" fmla="*/ 0 w 56"/>
                <a:gd name="T5" fmla="*/ 2 h 29"/>
                <a:gd name="T6" fmla="*/ 2 w 56"/>
                <a:gd name="T7" fmla="*/ 6 h 29"/>
                <a:gd name="T8" fmla="*/ 53 w 56"/>
                <a:gd name="T9" fmla="*/ 28 h 29"/>
                <a:gd name="T10" fmla="*/ 56 w 56"/>
                <a:gd name="T11" fmla="*/ 26 h 29"/>
                <a:gd name="T12" fmla="*/ 53 w 56"/>
                <a:gd name="T13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9">
                  <a:moveTo>
                    <a:pt x="53" y="2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5" y="29"/>
                    <a:pt x="56" y="28"/>
                    <a:pt x="56" y="26"/>
                  </a:cubicBezTo>
                  <a:cubicBezTo>
                    <a:pt x="56" y="25"/>
                    <a:pt x="55" y="23"/>
                    <a:pt x="53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17"/>
            <p:cNvSpPr/>
            <p:nvPr/>
          </p:nvSpPr>
          <p:spPr bwMode="auto">
            <a:xfrm>
              <a:off x="4690" y="1090"/>
              <a:ext cx="106" cy="56"/>
            </a:xfrm>
            <a:custGeom>
              <a:avLst/>
              <a:gdLst>
                <a:gd name="T0" fmla="*/ 53 w 55"/>
                <a:gd name="T1" fmla="*/ 22 h 29"/>
                <a:gd name="T2" fmla="*/ 2 w 55"/>
                <a:gd name="T3" fmla="*/ 0 h 29"/>
                <a:gd name="T4" fmla="*/ 0 w 55"/>
                <a:gd name="T5" fmla="*/ 2 h 29"/>
                <a:gd name="T6" fmla="*/ 2 w 55"/>
                <a:gd name="T7" fmla="*/ 6 h 29"/>
                <a:gd name="T8" fmla="*/ 53 w 55"/>
                <a:gd name="T9" fmla="*/ 28 h 29"/>
                <a:gd name="T10" fmla="*/ 55 w 55"/>
                <a:gd name="T11" fmla="*/ 26 h 29"/>
                <a:gd name="T12" fmla="*/ 53 w 55"/>
                <a:gd name="T13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29">
                  <a:moveTo>
                    <a:pt x="53" y="22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4" y="29"/>
                    <a:pt x="55" y="28"/>
                    <a:pt x="55" y="26"/>
                  </a:cubicBezTo>
                  <a:cubicBezTo>
                    <a:pt x="55" y="25"/>
                    <a:pt x="54" y="23"/>
                    <a:pt x="53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18"/>
            <p:cNvSpPr/>
            <p:nvPr/>
          </p:nvSpPr>
          <p:spPr bwMode="auto">
            <a:xfrm>
              <a:off x="4688" y="1107"/>
              <a:ext cx="108" cy="56"/>
            </a:xfrm>
            <a:custGeom>
              <a:avLst/>
              <a:gdLst>
                <a:gd name="T0" fmla="*/ 54 w 56"/>
                <a:gd name="T1" fmla="*/ 22 h 29"/>
                <a:gd name="T2" fmla="*/ 3 w 56"/>
                <a:gd name="T3" fmla="*/ 0 h 29"/>
                <a:gd name="T4" fmla="*/ 0 w 56"/>
                <a:gd name="T5" fmla="*/ 2 h 29"/>
                <a:gd name="T6" fmla="*/ 3 w 56"/>
                <a:gd name="T7" fmla="*/ 6 h 29"/>
                <a:gd name="T8" fmla="*/ 54 w 56"/>
                <a:gd name="T9" fmla="*/ 28 h 29"/>
                <a:gd name="T10" fmla="*/ 56 w 56"/>
                <a:gd name="T11" fmla="*/ 26 h 29"/>
                <a:gd name="T12" fmla="*/ 54 w 56"/>
                <a:gd name="T13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9">
                  <a:moveTo>
                    <a:pt x="54" y="2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5" y="29"/>
                    <a:pt x="56" y="28"/>
                    <a:pt x="56" y="26"/>
                  </a:cubicBezTo>
                  <a:cubicBezTo>
                    <a:pt x="56" y="25"/>
                    <a:pt x="55" y="23"/>
                    <a:pt x="54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Freeform 19"/>
            <p:cNvSpPr/>
            <p:nvPr/>
          </p:nvSpPr>
          <p:spPr bwMode="auto">
            <a:xfrm>
              <a:off x="4690" y="1122"/>
              <a:ext cx="106" cy="70"/>
            </a:xfrm>
            <a:custGeom>
              <a:avLst/>
              <a:gdLst>
                <a:gd name="T0" fmla="*/ 53 w 55"/>
                <a:gd name="T1" fmla="*/ 22 h 36"/>
                <a:gd name="T2" fmla="*/ 2 w 55"/>
                <a:gd name="T3" fmla="*/ 0 h 36"/>
                <a:gd name="T4" fmla="*/ 0 w 55"/>
                <a:gd name="T5" fmla="*/ 1 h 36"/>
                <a:gd name="T6" fmla="*/ 1 w 55"/>
                <a:gd name="T7" fmla="*/ 4 h 36"/>
                <a:gd name="T8" fmla="*/ 5 w 55"/>
                <a:gd name="T9" fmla="*/ 10 h 36"/>
                <a:gd name="T10" fmla="*/ 8 w 55"/>
                <a:gd name="T11" fmla="*/ 15 h 36"/>
                <a:gd name="T12" fmla="*/ 9 w 55"/>
                <a:gd name="T13" fmla="*/ 16 h 36"/>
                <a:gd name="T14" fmla="*/ 9 w 55"/>
                <a:gd name="T15" fmla="*/ 16 h 36"/>
                <a:gd name="T16" fmla="*/ 14 w 55"/>
                <a:gd name="T17" fmla="*/ 24 h 36"/>
                <a:gd name="T18" fmla="*/ 39 w 55"/>
                <a:gd name="T19" fmla="*/ 35 h 36"/>
                <a:gd name="T20" fmla="*/ 44 w 55"/>
                <a:gd name="T21" fmla="*/ 31 h 36"/>
                <a:gd name="T22" fmla="*/ 44 w 55"/>
                <a:gd name="T23" fmla="*/ 31 h 36"/>
                <a:gd name="T24" fmla="*/ 46 w 55"/>
                <a:gd name="T25" fmla="*/ 31 h 36"/>
                <a:gd name="T26" fmla="*/ 53 w 55"/>
                <a:gd name="T27" fmla="*/ 26 h 36"/>
                <a:gd name="T28" fmla="*/ 53 w 55"/>
                <a:gd name="T29" fmla="*/ 26 h 36"/>
                <a:gd name="T30" fmla="*/ 55 w 55"/>
                <a:gd name="T31" fmla="*/ 25 h 36"/>
                <a:gd name="T32" fmla="*/ 53 w 55"/>
                <a:gd name="T33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" h="36">
                  <a:moveTo>
                    <a:pt x="53" y="22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7"/>
                    <a:pt x="5" y="10"/>
                  </a:cubicBezTo>
                  <a:cubicBezTo>
                    <a:pt x="7" y="13"/>
                    <a:pt x="7" y="14"/>
                    <a:pt x="8" y="15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9"/>
                    <a:pt x="11" y="23"/>
                    <a:pt x="14" y="2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2" y="36"/>
                    <a:pt x="44" y="34"/>
                    <a:pt x="44" y="3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7" y="31"/>
                    <a:pt x="52" y="27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6"/>
                    <a:pt x="55" y="26"/>
                    <a:pt x="55" y="25"/>
                  </a:cubicBezTo>
                  <a:cubicBezTo>
                    <a:pt x="55" y="24"/>
                    <a:pt x="54" y="23"/>
                    <a:pt x="53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Freeform 20"/>
            <p:cNvSpPr/>
            <p:nvPr/>
          </p:nvSpPr>
          <p:spPr bwMode="auto">
            <a:xfrm>
              <a:off x="4690" y="1055"/>
              <a:ext cx="108" cy="56"/>
            </a:xfrm>
            <a:custGeom>
              <a:avLst/>
              <a:gdLst>
                <a:gd name="T0" fmla="*/ 54 w 56"/>
                <a:gd name="T1" fmla="*/ 23 h 29"/>
                <a:gd name="T2" fmla="*/ 2 w 56"/>
                <a:gd name="T3" fmla="*/ 0 h 29"/>
                <a:gd name="T4" fmla="*/ 0 w 56"/>
                <a:gd name="T5" fmla="*/ 2 h 29"/>
                <a:gd name="T6" fmla="*/ 2 w 56"/>
                <a:gd name="T7" fmla="*/ 6 h 29"/>
                <a:gd name="T8" fmla="*/ 54 w 56"/>
                <a:gd name="T9" fmla="*/ 29 h 29"/>
                <a:gd name="T10" fmla="*/ 56 w 56"/>
                <a:gd name="T11" fmla="*/ 27 h 29"/>
                <a:gd name="T12" fmla="*/ 54 w 56"/>
                <a:gd name="T13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9">
                  <a:moveTo>
                    <a:pt x="54" y="2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5" y="29"/>
                    <a:pt x="56" y="28"/>
                    <a:pt x="56" y="27"/>
                  </a:cubicBezTo>
                  <a:cubicBezTo>
                    <a:pt x="56" y="25"/>
                    <a:pt x="55" y="23"/>
                    <a:pt x="54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21"/>
            <p:cNvSpPr>
              <a:spLocks noEditPoints="1"/>
            </p:cNvSpPr>
            <p:nvPr/>
          </p:nvSpPr>
          <p:spPr bwMode="auto">
            <a:xfrm>
              <a:off x="4625" y="685"/>
              <a:ext cx="258" cy="403"/>
            </a:xfrm>
            <a:custGeom>
              <a:avLst/>
              <a:gdLst>
                <a:gd name="T0" fmla="*/ 73 w 134"/>
                <a:gd name="T1" fmla="*/ 10 h 209"/>
                <a:gd name="T2" fmla="*/ 21 w 134"/>
                <a:gd name="T3" fmla="*/ 9 h 209"/>
                <a:gd name="T4" fmla="*/ 0 w 134"/>
                <a:gd name="T5" fmla="*/ 55 h 209"/>
                <a:gd name="T6" fmla="*/ 16 w 134"/>
                <a:gd name="T7" fmla="*/ 120 h 209"/>
                <a:gd name="T8" fmla="*/ 25 w 134"/>
                <a:gd name="T9" fmla="*/ 148 h 209"/>
                <a:gd name="T10" fmla="*/ 34 w 134"/>
                <a:gd name="T11" fmla="*/ 184 h 209"/>
                <a:gd name="T12" fmla="*/ 40 w 134"/>
                <a:gd name="T13" fmla="*/ 188 h 209"/>
                <a:gd name="T14" fmla="*/ 67 w 134"/>
                <a:gd name="T15" fmla="*/ 199 h 209"/>
                <a:gd name="T16" fmla="*/ 87 w 134"/>
                <a:gd name="T17" fmla="*/ 208 h 209"/>
                <a:gd name="T18" fmla="*/ 91 w 134"/>
                <a:gd name="T19" fmla="*/ 208 h 209"/>
                <a:gd name="T20" fmla="*/ 102 w 134"/>
                <a:gd name="T21" fmla="*/ 190 h 209"/>
                <a:gd name="T22" fmla="*/ 111 w 134"/>
                <a:gd name="T23" fmla="*/ 167 h 209"/>
                <a:gd name="T24" fmla="*/ 115 w 134"/>
                <a:gd name="T25" fmla="*/ 161 h 209"/>
                <a:gd name="T26" fmla="*/ 133 w 134"/>
                <a:gd name="T27" fmla="*/ 113 h 209"/>
                <a:gd name="T28" fmla="*/ 129 w 134"/>
                <a:gd name="T29" fmla="*/ 76 h 209"/>
                <a:gd name="T30" fmla="*/ 57 w 134"/>
                <a:gd name="T31" fmla="*/ 181 h 209"/>
                <a:gd name="T32" fmla="*/ 65 w 134"/>
                <a:gd name="T33" fmla="*/ 135 h 209"/>
                <a:gd name="T34" fmla="*/ 68 w 134"/>
                <a:gd name="T35" fmla="*/ 186 h 209"/>
                <a:gd name="T36" fmla="*/ 122 w 134"/>
                <a:gd name="T37" fmla="*/ 108 h 209"/>
                <a:gd name="T38" fmla="*/ 105 w 134"/>
                <a:gd name="T39" fmla="*/ 150 h 209"/>
                <a:gd name="T40" fmla="*/ 101 w 134"/>
                <a:gd name="T41" fmla="*/ 156 h 209"/>
                <a:gd name="T42" fmla="*/ 90 w 134"/>
                <a:gd name="T43" fmla="*/ 184 h 209"/>
                <a:gd name="T44" fmla="*/ 86 w 134"/>
                <a:gd name="T45" fmla="*/ 194 h 209"/>
                <a:gd name="T46" fmla="*/ 68 w 134"/>
                <a:gd name="T47" fmla="*/ 127 h 209"/>
                <a:gd name="T48" fmla="*/ 49 w 134"/>
                <a:gd name="T49" fmla="*/ 178 h 209"/>
                <a:gd name="T50" fmla="*/ 38 w 134"/>
                <a:gd name="T51" fmla="*/ 161 h 209"/>
                <a:gd name="T52" fmla="*/ 28 w 134"/>
                <a:gd name="T53" fmla="*/ 124 h 209"/>
                <a:gd name="T54" fmla="*/ 24 w 134"/>
                <a:gd name="T55" fmla="*/ 111 h 209"/>
                <a:gd name="T56" fmla="*/ 12 w 134"/>
                <a:gd name="T57" fmla="*/ 58 h 209"/>
                <a:gd name="T58" fmla="*/ 68 w 134"/>
                <a:gd name="T59" fmla="*/ 21 h 209"/>
                <a:gd name="T60" fmla="*/ 107 w 134"/>
                <a:gd name="T61" fmla="*/ 56 h 209"/>
                <a:gd name="T62" fmla="*/ 122 w 134"/>
                <a:gd name="T63" fmla="*/ 104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4" h="209">
                  <a:moveTo>
                    <a:pt x="116" y="50"/>
                  </a:moveTo>
                  <a:cubicBezTo>
                    <a:pt x="104" y="31"/>
                    <a:pt x="90" y="18"/>
                    <a:pt x="73" y="10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50" y="0"/>
                    <a:pt x="33" y="1"/>
                    <a:pt x="21" y="9"/>
                  </a:cubicBezTo>
                  <a:cubicBezTo>
                    <a:pt x="8" y="18"/>
                    <a:pt x="1" y="33"/>
                    <a:pt x="0" y="53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78"/>
                    <a:pt x="7" y="96"/>
                    <a:pt x="13" y="113"/>
                  </a:cubicBezTo>
                  <a:cubicBezTo>
                    <a:pt x="14" y="115"/>
                    <a:pt x="15" y="118"/>
                    <a:pt x="16" y="120"/>
                  </a:cubicBezTo>
                  <a:cubicBezTo>
                    <a:pt x="17" y="122"/>
                    <a:pt x="17" y="124"/>
                    <a:pt x="18" y="126"/>
                  </a:cubicBezTo>
                  <a:cubicBezTo>
                    <a:pt x="21" y="133"/>
                    <a:pt x="24" y="141"/>
                    <a:pt x="25" y="148"/>
                  </a:cubicBezTo>
                  <a:cubicBezTo>
                    <a:pt x="26" y="151"/>
                    <a:pt x="26" y="155"/>
                    <a:pt x="27" y="158"/>
                  </a:cubicBezTo>
                  <a:cubicBezTo>
                    <a:pt x="27" y="167"/>
                    <a:pt x="28" y="176"/>
                    <a:pt x="34" y="184"/>
                  </a:cubicBezTo>
                  <a:cubicBezTo>
                    <a:pt x="36" y="186"/>
                    <a:pt x="36" y="186"/>
                    <a:pt x="36" y="186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45" y="190"/>
                    <a:pt x="49" y="192"/>
                    <a:pt x="54" y="194"/>
                  </a:cubicBezTo>
                  <a:cubicBezTo>
                    <a:pt x="58" y="196"/>
                    <a:pt x="63" y="197"/>
                    <a:pt x="67" y="199"/>
                  </a:cubicBezTo>
                  <a:cubicBezTo>
                    <a:pt x="75" y="203"/>
                    <a:pt x="81" y="205"/>
                    <a:pt x="87" y="208"/>
                  </a:cubicBezTo>
                  <a:cubicBezTo>
                    <a:pt x="87" y="208"/>
                    <a:pt x="87" y="208"/>
                    <a:pt x="87" y="208"/>
                  </a:cubicBezTo>
                  <a:cubicBezTo>
                    <a:pt x="89" y="209"/>
                    <a:pt x="89" y="209"/>
                    <a:pt x="89" y="209"/>
                  </a:cubicBezTo>
                  <a:cubicBezTo>
                    <a:pt x="91" y="208"/>
                    <a:pt x="91" y="208"/>
                    <a:pt x="91" y="208"/>
                  </a:cubicBezTo>
                  <a:cubicBezTo>
                    <a:pt x="95" y="206"/>
                    <a:pt x="99" y="203"/>
                    <a:pt x="101" y="196"/>
                  </a:cubicBezTo>
                  <a:cubicBezTo>
                    <a:pt x="101" y="194"/>
                    <a:pt x="101" y="192"/>
                    <a:pt x="102" y="190"/>
                  </a:cubicBezTo>
                  <a:cubicBezTo>
                    <a:pt x="102" y="187"/>
                    <a:pt x="102" y="184"/>
                    <a:pt x="103" y="182"/>
                  </a:cubicBezTo>
                  <a:cubicBezTo>
                    <a:pt x="105" y="176"/>
                    <a:pt x="108" y="171"/>
                    <a:pt x="111" y="167"/>
                  </a:cubicBezTo>
                  <a:cubicBezTo>
                    <a:pt x="112" y="165"/>
                    <a:pt x="113" y="164"/>
                    <a:pt x="114" y="163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19" y="155"/>
                    <a:pt x="123" y="150"/>
                    <a:pt x="126" y="143"/>
                  </a:cubicBezTo>
                  <a:cubicBezTo>
                    <a:pt x="130" y="136"/>
                    <a:pt x="132" y="127"/>
                    <a:pt x="133" y="113"/>
                  </a:cubicBezTo>
                  <a:cubicBezTo>
                    <a:pt x="133" y="108"/>
                    <a:pt x="133" y="108"/>
                    <a:pt x="133" y="108"/>
                  </a:cubicBezTo>
                  <a:cubicBezTo>
                    <a:pt x="134" y="98"/>
                    <a:pt x="132" y="87"/>
                    <a:pt x="129" y="76"/>
                  </a:cubicBezTo>
                  <a:cubicBezTo>
                    <a:pt x="125" y="66"/>
                    <a:pt x="121" y="58"/>
                    <a:pt x="116" y="50"/>
                  </a:cubicBezTo>
                  <a:close/>
                  <a:moveTo>
                    <a:pt x="57" y="181"/>
                  </a:moveTo>
                  <a:cubicBezTo>
                    <a:pt x="55" y="164"/>
                    <a:pt x="56" y="140"/>
                    <a:pt x="62" y="135"/>
                  </a:cubicBezTo>
                  <a:cubicBezTo>
                    <a:pt x="62" y="135"/>
                    <a:pt x="63" y="134"/>
                    <a:pt x="65" y="135"/>
                  </a:cubicBezTo>
                  <a:cubicBezTo>
                    <a:pt x="79" y="140"/>
                    <a:pt x="75" y="173"/>
                    <a:pt x="72" y="188"/>
                  </a:cubicBezTo>
                  <a:cubicBezTo>
                    <a:pt x="71" y="187"/>
                    <a:pt x="69" y="187"/>
                    <a:pt x="68" y="186"/>
                  </a:cubicBezTo>
                  <a:cubicBezTo>
                    <a:pt x="64" y="184"/>
                    <a:pt x="61" y="183"/>
                    <a:pt x="57" y="181"/>
                  </a:cubicBezTo>
                  <a:close/>
                  <a:moveTo>
                    <a:pt x="122" y="108"/>
                  </a:moveTo>
                  <a:cubicBezTo>
                    <a:pt x="121" y="119"/>
                    <a:pt x="119" y="127"/>
                    <a:pt x="116" y="133"/>
                  </a:cubicBezTo>
                  <a:cubicBezTo>
                    <a:pt x="112" y="139"/>
                    <a:pt x="109" y="145"/>
                    <a:pt x="105" y="150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3" y="153"/>
                    <a:pt x="102" y="154"/>
                    <a:pt x="101" y="156"/>
                  </a:cubicBezTo>
                  <a:cubicBezTo>
                    <a:pt x="98" y="160"/>
                    <a:pt x="94" y="166"/>
                    <a:pt x="92" y="173"/>
                  </a:cubicBezTo>
                  <a:cubicBezTo>
                    <a:pt x="91" y="177"/>
                    <a:pt x="91" y="180"/>
                    <a:pt x="90" y="184"/>
                  </a:cubicBezTo>
                  <a:cubicBezTo>
                    <a:pt x="90" y="186"/>
                    <a:pt x="90" y="187"/>
                    <a:pt x="89" y="189"/>
                  </a:cubicBezTo>
                  <a:cubicBezTo>
                    <a:pt x="89" y="191"/>
                    <a:pt x="87" y="193"/>
                    <a:pt x="86" y="194"/>
                  </a:cubicBezTo>
                  <a:cubicBezTo>
                    <a:pt x="84" y="193"/>
                    <a:pt x="82" y="192"/>
                    <a:pt x="80" y="191"/>
                  </a:cubicBezTo>
                  <a:cubicBezTo>
                    <a:pt x="82" y="181"/>
                    <a:pt x="90" y="136"/>
                    <a:pt x="68" y="127"/>
                  </a:cubicBezTo>
                  <a:cubicBezTo>
                    <a:pt x="63" y="125"/>
                    <a:pt x="59" y="127"/>
                    <a:pt x="57" y="129"/>
                  </a:cubicBezTo>
                  <a:cubicBezTo>
                    <a:pt x="47" y="136"/>
                    <a:pt x="47" y="164"/>
                    <a:pt x="49" y="178"/>
                  </a:cubicBezTo>
                  <a:cubicBezTo>
                    <a:pt x="46" y="177"/>
                    <a:pt x="43" y="176"/>
                    <a:pt x="41" y="175"/>
                  </a:cubicBezTo>
                  <a:cubicBezTo>
                    <a:pt x="39" y="171"/>
                    <a:pt x="39" y="166"/>
                    <a:pt x="38" y="161"/>
                  </a:cubicBezTo>
                  <a:cubicBezTo>
                    <a:pt x="38" y="157"/>
                    <a:pt x="37" y="153"/>
                    <a:pt x="36" y="149"/>
                  </a:cubicBezTo>
                  <a:cubicBezTo>
                    <a:pt x="34" y="140"/>
                    <a:pt x="31" y="132"/>
                    <a:pt x="28" y="124"/>
                  </a:cubicBezTo>
                  <a:cubicBezTo>
                    <a:pt x="28" y="122"/>
                    <a:pt x="27" y="120"/>
                    <a:pt x="26" y="119"/>
                  </a:cubicBezTo>
                  <a:cubicBezTo>
                    <a:pt x="26" y="116"/>
                    <a:pt x="25" y="114"/>
                    <a:pt x="24" y="111"/>
                  </a:cubicBezTo>
                  <a:cubicBezTo>
                    <a:pt x="18" y="95"/>
                    <a:pt x="12" y="79"/>
                    <a:pt x="12" y="60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3" y="42"/>
                    <a:pt x="19" y="30"/>
                    <a:pt x="29" y="22"/>
                  </a:cubicBezTo>
                  <a:cubicBezTo>
                    <a:pt x="39" y="15"/>
                    <a:pt x="52" y="15"/>
                    <a:pt x="68" y="21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86" y="29"/>
                    <a:pt x="98" y="40"/>
                    <a:pt x="107" y="56"/>
                  </a:cubicBezTo>
                  <a:cubicBezTo>
                    <a:pt x="111" y="62"/>
                    <a:pt x="115" y="69"/>
                    <a:pt x="118" y="77"/>
                  </a:cubicBezTo>
                  <a:cubicBezTo>
                    <a:pt x="121" y="86"/>
                    <a:pt x="122" y="95"/>
                    <a:pt x="122" y="104"/>
                  </a:cubicBezTo>
                  <a:lnTo>
                    <a:pt x="122" y="1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22"/>
            <p:cNvSpPr/>
            <p:nvPr/>
          </p:nvSpPr>
          <p:spPr bwMode="auto">
            <a:xfrm>
              <a:off x="4282" y="1552"/>
              <a:ext cx="684" cy="1174"/>
            </a:xfrm>
            <a:custGeom>
              <a:avLst/>
              <a:gdLst>
                <a:gd name="T0" fmla="*/ 684 w 684"/>
                <a:gd name="T1" fmla="*/ 1174 h 1174"/>
                <a:gd name="T2" fmla="*/ 0 w 684"/>
                <a:gd name="T3" fmla="*/ 1091 h 1174"/>
                <a:gd name="T4" fmla="*/ 0 w 684"/>
                <a:gd name="T5" fmla="*/ 0 h 1174"/>
                <a:gd name="T6" fmla="*/ 684 w 684"/>
                <a:gd name="T7" fmla="*/ 294 h 1174"/>
                <a:gd name="T8" fmla="*/ 684 w 684"/>
                <a:gd name="T9" fmla="*/ 1174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4" h="1174">
                  <a:moveTo>
                    <a:pt x="684" y="1174"/>
                  </a:moveTo>
                  <a:lnTo>
                    <a:pt x="0" y="1091"/>
                  </a:lnTo>
                  <a:lnTo>
                    <a:pt x="0" y="0"/>
                  </a:lnTo>
                  <a:lnTo>
                    <a:pt x="684" y="294"/>
                  </a:lnTo>
                  <a:lnTo>
                    <a:pt x="684" y="1174"/>
                  </a:lnTo>
                  <a:close/>
                </a:path>
              </a:pathLst>
            </a:custGeom>
            <a:solidFill>
              <a:srgbClr val="427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23"/>
            <p:cNvSpPr/>
            <p:nvPr/>
          </p:nvSpPr>
          <p:spPr bwMode="auto">
            <a:xfrm>
              <a:off x="3631" y="1552"/>
              <a:ext cx="651" cy="1166"/>
            </a:xfrm>
            <a:custGeom>
              <a:avLst/>
              <a:gdLst>
                <a:gd name="T0" fmla="*/ 0 w 651"/>
                <a:gd name="T1" fmla="*/ 1166 h 1166"/>
                <a:gd name="T2" fmla="*/ 651 w 651"/>
                <a:gd name="T3" fmla="*/ 1091 h 1166"/>
                <a:gd name="T4" fmla="*/ 651 w 651"/>
                <a:gd name="T5" fmla="*/ 0 h 1166"/>
                <a:gd name="T6" fmla="*/ 0 w 651"/>
                <a:gd name="T7" fmla="*/ 269 h 1166"/>
                <a:gd name="T8" fmla="*/ 0 w 651"/>
                <a:gd name="T9" fmla="*/ 1166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1" h="1166">
                  <a:moveTo>
                    <a:pt x="0" y="1166"/>
                  </a:moveTo>
                  <a:lnTo>
                    <a:pt x="651" y="1091"/>
                  </a:lnTo>
                  <a:lnTo>
                    <a:pt x="651" y="0"/>
                  </a:lnTo>
                  <a:lnTo>
                    <a:pt x="0" y="269"/>
                  </a:lnTo>
                  <a:lnTo>
                    <a:pt x="0" y="116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Freeform 24"/>
            <p:cNvSpPr/>
            <p:nvPr/>
          </p:nvSpPr>
          <p:spPr bwMode="auto">
            <a:xfrm>
              <a:off x="3631" y="2641"/>
              <a:ext cx="1335" cy="168"/>
            </a:xfrm>
            <a:custGeom>
              <a:avLst/>
              <a:gdLst>
                <a:gd name="T0" fmla="*/ 0 w 1335"/>
                <a:gd name="T1" fmla="*/ 77 h 168"/>
                <a:gd name="T2" fmla="*/ 840 w 1335"/>
                <a:gd name="T3" fmla="*/ 168 h 168"/>
                <a:gd name="T4" fmla="*/ 1335 w 1335"/>
                <a:gd name="T5" fmla="*/ 85 h 168"/>
                <a:gd name="T6" fmla="*/ 651 w 1335"/>
                <a:gd name="T7" fmla="*/ 0 h 168"/>
                <a:gd name="T8" fmla="*/ 0 w 1335"/>
                <a:gd name="T9" fmla="*/ 7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5" h="168">
                  <a:moveTo>
                    <a:pt x="0" y="77"/>
                  </a:moveTo>
                  <a:lnTo>
                    <a:pt x="840" y="168"/>
                  </a:lnTo>
                  <a:lnTo>
                    <a:pt x="1335" y="85"/>
                  </a:lnTo>
                  <a:lnTo>
                    <a:pt x="651" y="0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25"/>
            <p:cNvSpPr>
              <a:spLocks noEditPoints="1"/>
            </p:cNvSpPr>
            <p:nvPr/>
          </p:nvSpPr>
          <p:spPr bwMode="auto">
            <a:xfrm>
              <a:off x="3774" y="1912"/>
              <a:ext cx="389" cy="496"/>
            </a:xfrm>
            <a:custGeom>
              <a:avLst/>
              <a:gdLst>
                <a:gd name="T0" fmla="*/ 0 w 389"/>
                <a:gd name="T1" fmla="*/ 173 h 496"/>
                <a:gd name="T2" fmla="*/ 0 w 389"/>
                <a:gd name="T3" fmla="*/ 496 h 496"/>
                <a:gd name="T4" fmla="*/ 389 w 389"/>
                <a:gd name="T5" fmla="*/ 396 h 496"/>
                <a:gd name="T6" fmla="*/ 389 w 389"/>
                <a:gd name="T7" fmla="*/ 0 h 496"/>
                <a:gd name="T8" fmla="*/ 0 w 389"/>
                <a:gd name="T9" fmla="*/ 173 h 496"/>
                <a:gd name="T10" fmla="*/ 375 w 389"/>
                <a:gd name="T11" fmla="*/ 36 h 496"/>
                <a:gd name="T12" fmla="*/ 273 w 389"/>
                <a:gd name="T13" fmla="*/ 223 h 496"/>
                <a:gd name="T14" fmla="*/ 377 w 389"/>
                <a:gd name="T15" fmla="*/ 381 h 496"/>
                <a:gd name="T16" fmla="*/ 377 w 389"/>
                <a:gd name="T17" fmla="*/ 381 h 496"/>
                <a:gd name="T18" fmla="*/ 256 w 389"/>
                <a:gd name="T19" fmla="*/ 248 h 496"/>
                <a:gd name="T20" fmla="*/ 188 w 389"/>
                <a:gd name="T21" fmla="*/ 340 h 496"/>
                <a:gd name="T22" fmla="*/ 132 w 389"/>
                <a:gd name="T23" fmla="*/ 298 h 496"/>
                <a:gd name="T24" fmla="*/ 13 w 389"/>
                <a:gd name="T25" fmla="*/ 462 h 496"/>
                <a:gd name="T26" fmla="*/ 13 w 389"/>
                <a:gd name="T27" fmla="*/ 462 h 496"/>
                <a:gd name="T28" fmla="*/ 100 w 389"/>
                <a:gd name="T29" fmla="*/ 281 h 496"/>
                <a:gd name="T30" fmla="*/ 13 w 389"/>
                <a:gd name="T31" fmla="*/ 192 h 496"/>
                <a:gd name="T32" fmla="*/ 182 w 389"/>
                <a:gd name="T33" fmla="*/ 294 h 496"/>
                <a:gd name="T34" fmla="*/ 375 w 389"/>
                <a:gd name="T35" fmla="*/ 36 h 496"/>
                <a:gd name="T36" fmla="*/ 375 w 389"/>
                <a:gd name="T37" fmla="*/ 3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9" h="496">
                  <a:moveTo>
                    <a:pt x="0" y="173"/>
                  </a:moveTo>
                  <a:lnTo>
                    <a:pt x="0" y="496"/>
                  </a:lnTo>
                  <a:lnTo>
                    <a:pt x="389" y="396"/>
                  </a:lnTo>
                  <a:lnTo>
                    <a:pt x="389" y="0"/>
                  </a:lnTo>
                  <a:lnTo>
                    <a:pt x="0" y="173"/>
                  </a:lnTo>
                  <a:close/>
                  <a:moveTo>
                    <a:pt x="375" y="36"/>
                  </a:moveTo>
                  <a:lnTo>
                    <a:pt x="273" y="223"/>
                  </a:lnTo>
                  <a:lnTo>
                    <a:pt x="377" y="381"/>
                  </a:lnTo>
                  <a:lnTo>
                    <a:pt x="377" y="381"/>
                  </a:lnTo>
                  <a:lnTo>
                    <a:pt x="256" y="248"/>
                  </a:lnTo>
                  <a:lnTo>
                    <a:pt x="188" y="340"/>
                  </a:lnTo>
                  <a:lnTo>
                    <a:pt x="132" y="298"/>
                  </a:lnTo>
                  <a:lnTo>
                    <a:pt x="13" y="462"/>
                  </a:lnTo>
                  <a:lnTo>
                    <a:pt x="13" y="462"/>
                  </a:lnTo>
                  <a:lnTo>
                    <a:pt x="100" y="281"/>
                  </a:lnTo>
                  <a:lnTo>
                    <a:pt x="13" y="192"/>
                  </a:lnTo>
                  <a:lnTo>
                    <a:pt x="182" y="294"/>
                  </a:lnTo>
                  <a:lnTo>
                    <a:pt x="375" y="36"/>
                  </a:lnTo>
                  <a:lnTo>
                    <a:pt x="375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Freeform 26"/>
            <p:cNvSpPr/>
            <p:nvPr/>
          </p:nvSpPr>
          <p:spPr bwMode="auto">
            <a:xfrm>
              <a:off x="4007" y="2664"/>
              <a:ext cx="968" cy="1658"/>
            </a:xfrm>
            <a:custGeom>
              <a:avLst/>
              <a:gdLst>
                <a:gd name="T0" fmla="*/ 968 w 968"/>
                <a:gd name="T1" fmla="*/ 1371 h 1658"/>
                <a:gd name="T2" fmla="*/ 0 w 968"/>
                <a:gd name="T3" fmla="*/ 1658 h 1658"/>
                <a:gd name="T4" fmla="*/ 0 w 968"/>
                <a:gd name="T5" fmla="*/ 0 h 1658"/>
                <a:gd name="T6" fmla="*/ 968 w 968"/>
                <a:gd name="T7" fmla="*/ 112 h 1658"/>
                <a:gd name="T8" fmla="*/ 968 w 968"/>
                <a:gd name="T9" fmla="*/ 1371 h 1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8" h="1658">
                  <a:moveTo>
                    <a:pt x="968" y="1371"/>
                  </a:moveTo>
                  <a:lnTo>
                    <a:pt x="0" y="1658"/>
                  </a:lnTo>
                  <a:lnTo>
                    <a:pt x="0" y="0"/>
                  </a:lnTo>
                  <a:lnTo>
                    <a:pt x="968" y="112"/>
                  </a:lnTo>
                  <a:lnTo>
                    <a:pt x="968" y="1371"/>
                  </a:lnTo>
                  <a:close/>
                </a:path>
              </a:pathLst>
            </a:custGeom>
            <a:solidFill>
              <a:srgbClr val="427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Freeform 27"/>
            <p:cNvSpPr/>
            <p:nvPr/>
          </p:nvSpPr>
          <p:spPr bwMode="auto">
            <a:xfrm>
              <a:off x="3095" y="2664"/>
              <a:ext cx="912" cy="1658"/>
            </a:xfrm>
            <a:custGeom>
              <a:avLst/>
              <a:gdLst>
                <a:gd name="T0" fmla="*/ 0 w 912"/>
                <a:gd name="T1" fmla="*/ 1371 h 1658"/>
                <a:gd name="T2" fmla="*/ 912 w 912"/>
                <a:gd name="T3" fmla="*/ 1658 h 1658"/>
                <a:gd name="T4" fmla="*/ 912 w 912"/>
                <a:gd name="T5" fmla="*/ 0 h 1658"/>
                <a:gd name="T6" fmla="*/ 8 w 912"/>
                <a:gd name="T7" fmla="*/ 112 h 1658"/>
                <a:gd name="T8" fmla="*/ 0 w 912"/>
                <a:gd name="T9" fmla="*/ 1371 h 1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1658">
                  <a:moveTo>
                    <a:pt x="0" y="1371"/>
                  </a:moveTo>
                  <a:lnTo>
                    <a:pt x="912" y="1658"/>
                  </a:lnTo>
                  <a:lnTo>
                    <a:pt x="912" y="0"/>
                  </a:lnTo>
                  <a:lnTo>
                    <a:pt x="8" y="112"/>
                  </a:lnTo>
                  <a:lnTo>
                    <a:pt x="0" y="137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Freeform 28"/>
            <p:cNvSpPr/>
            <p:nvPr/>
          </p:nvSpPr>
          <p:spPr bwMode="auto">
            <a:xfrm>
              <a:off x="4190" y="3032"/>
              <a:ext cx="626" cy="880"/>
            </a:xfrm>
            <a:custGeom>
              <a:avLst/>
              <a:gdLst>
                <a:gd name="T0" fmla="*/ 312 w 325"/>
                <a:gd name="T1" fmla="*/ 325 h 457"/>
                <a:gd name="T2" fmla="*/ 259 w 325"/>
                <a:gd name="T3" fmla="*/ 296 h 457"/>
                <a:gd name="T4" fmla="*/ 237 w 325"/>
                <a:gd name="T5" fmla="*/ 285 h 457"/>
                <a:gd name="T6" fmla="*/ 219 w 325"/>
                <a:gd name="T7" fmla="*/ 233 h 457"/>
                <a:gd name="T8" fmla="*/ 237 w 325"/>
                <a:gd name="T9" fmla="*/ 177 h 457"/>
                <a:gd name="T10" fmla="*/ 252 w 325"/>
                <a:gd name="T11" fmla="*/ 142 h 457"/>
                <a:gd name="T12" fmla="*/ 247 w 325"/>
                <a:gd name="T13" fmla="*/ 119 h 457"/>
                <a:gd name="T14" fmla="*/ 247 w 325"/>
                <a:gd name="T15" fmla="*/ 120 h 457"/>
                <a:gd name="T16" fmla="*/ 247 w 325"/>
                <a:gd name="T17" fmla="*/ 119 h 457"/>
                <a:gd name="T18" fmla="*/ 247 w 325"/>
                <a:gd name="T19" fmla="*/ 119 h 457"/>
                <a:gd name="T20" fmla="*/ 247 w 325"/>
                <a:gd name="T21" fmla="*/ 118 h 457"/>
                <a:gd name="T22" fmla="*/ 248 w 325"/>
                <a:gd name="T23" fmla="*/ 111 h 457"/>
                <a:gd name="T24" fmla="*/ 248 w 325"/>
                <a:gd name="T25" fmla="*/ 110 h 457"/>
                <a:gd name="T26" fmla="*/ 248 w 325"/>
                <a:gd name="T27" fmla="*/ 104 h 457"/>
                <a:gd name="T28" fmla="*/ 248 w 325"/>
                <a:gd name="T29" fmla="*/ 104 h 457"/>
                <a:gd name="T30" fmla="*/ 248 w 325"/>
                <a:gd name="T31" fmla="*/ 104 h 457"/>
                <a:gd name="T32" fmla="*/ 248 w 325"/>
                <a:gd name="T33" fmla="*/ 103 h 457"/>
                <a:gd name="T34" fmla="*/ 248 w 325"/>
                <a:gd name="T35" fmla="*/ 103 h 457"/>
                <a:gd name="T36" fmla="*/ 248 w 325"/>
                <a:gd name="T37" fmla="*/ 103 h 457"/>
                <a:gd name="T38" fmla="*/ 248 w 325"/>
                <a:gd name="T39" fmla="*/ 102 h 457"/>
                <a:gd name="T40" fmla="*/ 248 w 325"/>
                <a:gd name="T41" fmla="*/ 102 h 457"/>
                <a:gd name="T42" fmla="*/ 248 w 325"/>
                <a:gd name="T43" fmla="*/ 102 h 457"/>
                <a:gd name="T44" fmla="*/ 246 w 325"/>
                <a:gd name="T45" fmla="*/ 62 h 457"/>
                <a:gd name="T46" fmla="*/ 103 w 325"/>
                <a:gd name="T47" fmla="*/ 62 h 457"/>
                <a:gd name="T48" fmla="*/ 101 w 325"/>
                <a:gd name="T49" fmla="*/ 102 h 457"/>
                <a:gd name="T50" fmla="*/ 101 w 325"/>
                <a:gd name="T51" fmla="*/ 102 h 457"/>
                <a:gd name="T52" fmla="*/ 101 w 325"/>
                <a:gd name="T53" fmla="*/ 102 h 457"/>
                <a:gd name="T54" fmla="*/ 101 w 325"/>
                <a:gd name="T55" fmla="*/ 104 h 457"/>
                <a:gd name="T56" fmla="*/ 101 w 325"/>
                <a:gd name="T57" fmla="*/ 104 h 457"/>
                <a:gd name="T58" fmla="*/ 101 w 325"/>
                <a:gd name="T59" fmla="*/ 104 h 457"/>
                <a:gd name="T60" fmla="*/ 101 w 325"/>
                <a:gd name="T61" fmla="*/ 105 h 457"/>
                <a:gd name="T62" fmla="*/ 101 w 325"/>
                <a:gd name="T63" fmla="*/ 105 h 457"/>
                <a:gd name="T64" fmla="*/ 101 w 325"/>
                <a:gd name="T65" fmla="*/ 105 h 457"/>
                <a:gd name="T66" fmla="*/ 101 w 325"/>
                <a:gd name="T67" fmla="*/ 105 h 457"/>
                <a:gd name="T68" fmla="*/ 103 w 325"/>
                <a:gd name="T69" fmla="*/ 123 h 457"/>
                <a:gd name="T70" fmla="*/ 96 w 325"/>
                <a:gd name="T71" fmla="*/ 142 h 457"/>
                <a:gd name="T72" fmla="*/ 112 w 325"/>
                <a:gd name="T73" fmla="*/ 177 h 457"/>
                <a:gd name="T74" fmla="*/ 130 w 325"/>
                <a:gd name="T75" fmla="*/ 233 h 457"/>
                <a:gd name="T76" fmla="*/ 112 w 325"/>
                <a:gd name="T77" fmla="*/ 296 h 457"/>
                <a:gd name="T78" fmla="*/ 20 w 325"/>
                <a:gd name="T79" fmla="*/ 363 h 457"/>
                <a:gd name="T80" fmla="*/ 5 w 325"/>
                <a:gd name="T81" fmla="*/ 457 h 457"/>
                <a:gd name="T82" fmla="*/ 321 w 325"/>
                <a:gd name="T83" fmla="*/ 387 h 457"/>
                <a:gd name="T84" fmla="*/ 312 w 325"/>
                <a:gd name="T85" fmla="*/ 32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5" h="457">
                  <a:moveTo>
                    <a:pt x="312" y="325"/>
                  </a:moveTo>
                  <a:cubicBezTo>
                    <a:pt x="297" y="311"/>
                    <a:pt x="280" y="308"/>
                    <a:pt x="259" y="296"/>
                  </a:cubicBezTo>
                  <a:cubicBezTo>
                    <a:pt x="237" y="285"/>
                    <a:pt x="237" y="285"/>
                    <a:pt x="237" y="285"/>
                  </a:cubicBezTo>
                  <a:cubicBezTo>
                    <a:pt x="237" y="285"/>
                    <a:pt x="197" y="262"/>
                    <a:pt x="219" y="233"/>
                  </a:cubicBezTo>
                  <a:cubicBezTo>
                    <a:pt x="228" y="221"/>
                    <a:pt x="233" y="200"/>
                    <a:pt x="237" y="177"/>
                  </a:cubicBezTo>
                  <a:cubicBezTo>
                    <a:pt x="242" y="177"/>
                    <a:pt x="249" y="162"/>
                    <a:pt x="252" y="142"/>
                  </a:cubicBezTo>
                  <a:cubicBezTo>
                    <a:pt x="256" y="126"/>
                    <a:pt x="251" y="121"/>
                    <a:pt x="247" y="119"/>
                  </a:cubicBezTo>
                  <a:cubicBezTo>
                    <a:pt x="247" y="119"/>
                    <a:pt x="247" y="120"/>
                    <a:pt x="247" y="120"/>
                  </a:cubicBezTo>
                  <a:cubicBezTo>
                    <a:pt x="247" y="120"/>
                    <a:pt x="247" y="119"/>
                    <a:pt x="247" y="119"/>
                  </a:cubicBezTo>
                  <a:cubicBezTo>
                    <a:pt x="247" y="119"/>
                    <a:pt x="247" y="119"/>
                    <a:pt x="247" y="119"/>
                  </a:cubicBezTo>
                  <a:cubicBezTo>
                    <a:pt x="247" y="119"/>
                    <a:pt x="247" y="118"/>
                    <a:pt x="247" y="118"/>
                  </a:cubicBezTo>
                  <a:cubicBezTo>
                    <a:pt x="247" y="116"/>
                    <a:pt x="247" y="113"/>
                    <a:pt x="248" y="111"/>
                  </a:cubicBezTo>
                  <a:cubicBezTo>
                    <a:pt x="248" y="110"/>
                    <a:pt x="248" y="110"/>
                    <a:pt x="248" y="110"/>
                  </a:cubicBezTo>
                  <a:cubicBezTo>
                    <a:pt x="248" y="108"/>
                    <a:pt x="248" y="106"/>
                    <a:pt x="248" y="104"/>
                  </a:cubicBezTo>
                  <a:cubicBezTo>
                    <a:pt x="248" y="104"/>
                    <a:pt x="248" y="104"/>
                    <a:pt x="248" y="104"/>
                  </a:cubicBezTo>
                  <a:cubicBezTo>
                    <a:pt x="248" y="104"/>
                    <a:pt x="248" y="104"/>
                    <a:pt x="248" y="104"/>
                  </a:cubicBezTo>
                  <a:cubicBezTo>
                    <a:pt x="248" y="104"/>
                    <a:pt x="248" y="103"/>
                    <a:pt x="248" y="103"/>
                  </a:cubicBezTo>
                  <a:cubicBezTo>
                    <a:pt x="248" y="103"/>
                    <a:pt x="248" y="103"/>
                    <a:pt x="248" y="103"/>
                  </a:cubicBezTo>
                  <a:cubicBezTo>
                    <a:pt x="248" y="103"/>
                    <a:pt x="248" y="103"/>
                    <a:pt x="248" y="103"/>
                  </a:cubicBezTo>
                  <a:cubicBezTo>
                    <a:pt x="248" y="103"/>
                    <a:pt x="248" y="103"/>
                    <a:pt x="248" y="102"/>
                  </a:cubicBezTo>
                  <a:cubicBezTo>
                    <a:pt x="248" y="102"/>
                    <a:pt x="248" y="102"/>
                    <a:pt x="248" y="102"/>
                  </a:cubicBezTo>
                  <a:cubicBezTo>
                    <a:pt x="248" y="102"/>
                    <a:pt x="248" y="102"/>
                    <a:pt x="248" y="102"/>
                  </a:cubicBezTo>
                  <a:cubicBezTo>
                    <a:pt x="250" y="85"/>
                    <a:pt x="248" y="70"/>
                    <a:pt x="246" y="62"/>
                  </a:cubicBezTo>
                  <a:cubicBezTo>
                    <a:pt x="233" y="16"/>
                    <a:pt x="133" y="0"/>
                    <a:pt x="103" y="62"/>
                  </a:cubicBezTo>
                  <a:cubicBezTo>
                    <a:pt x="99" y="69"/>
                    <a:pt x="99" y="85"/>
                    <a:pt x="101" y="102"/>
                  </a:cubicBezTo>
                  <a:cubicBezTo>
                    <a:pt x="101" y="102"/>
                    <a:pt x="101" y="102"/>
                    <a:pt x="101" y="102"/>
                  </a:cubicBezTo>
                  <a:cubicBezTo>
                    <a:pt x="101" y="102"/>
                    <a:pt x="101" y="102"/>
                    <a:pt x="101" y="102"/>
                  </a:cubicBezTo>
                  <a:cubicBezTo>
                    <a:pt x="101" y="103"/>
                    <a:pt x="101" y="103"/>
                    <a:pt x="101" y="104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01" y="104"/>
                    <a:pt x="101" y="104"/>
                    <a:pt x="101" y="105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2" y="111"/>
                    <a:pt x="102" y="117"/>
                    <a:pt x="103" y="123"/>
                  </a:cubicBezTo>
                  <a:cubicBezTo>
                    <a:pt x="98" y="124"/>
                    <a:pt x="93" y="127"/>
                    <a:pt x="96" y="142"/>
                  </a:cubicBezTo>
                  <a:cubicBezTo>
                    <a:pt x="100" y="162"/>
                    <a:pt x="107" y="177"/>
                    <a:pt x="112" y="177"/>
                  </a:cubicBezTo>
                  <a:cubicBezTo>
                    <a:pt x="115" y="200"/>
                    <a:pt x="121" y="221"/>
                    <a:pt x="130" y="233"/>
                  </a:cubicBezTo>
                  <a:cubicBezTo>
                    <a:pt x="152" y="262"/>
                    <a:pt x="113" y="296"/>
                    <a:pt x="112" y="296"/>
                  </a:cubicBezTo>
                  <a:cubicBezTo>
                    <a:pt x="112" y="296"/>
                    <a:pt x="34" y="348"/>
                    <a:pt x="20" y="363"/>
                  </a:cubicBezTo>
                  <a:cubicBezTo>
                    <a:pt x="0" y="385"/>
                    <a:pt x="5" y="457"/>
                    <a:pt x="5" y="457"/>
                  </a:cubicBezTo>
                  <a:cubicBezTo>
                    <a:pt x="321" y="387"/>
                    <a:pt x="321" y="387"/>
                    <a:pt x="321" y="387"/>
                  </a:cubicBezTo>
                  <a:cubicBezTo>
                    <a:pt x="321" y="387"/>
                    <a:pt x="325" y="338"/>
                    <a:pt x="312" y="3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Freeform 29"/>
            <p:cNvSpPr/>
            <p:nvPr/>
          </p:nvSpPr>
          <p:spPr bwMode="auto">
            <a:xfrm>
              <a:off x="2637" y="1034"/>
              <a:ext cx="855" cy="3103"/>
            </a:xfrm>
            <a:custGeom>
              <a:avLst/>
              <a:gdLst>
                <a:gd name="T0" fmla="*/ 823 w 855"/>
                <a:gd name="T1" fmla="*/ 0 h 3103"/>
                <a:gd name="T2" fmla="*/ 855 w 855"/>
                <a:gd name="T3" fmla="*/ 0 h 3103"/>
                <a:gd name="T4" fmla="*/ 31 w 855"/>
                <a:gd name="T5" fmla="*/ 3095 h 3103"/>
                <a:gd name="T6" fmla="*/ 0 w 855"/>
                <a:gd name="T7" fmla="*/ 3103 h 3103"/>
                <a:gd name="T8" fmla="*/ 823 w 855"/>
                <a:gd name="T9" fmla="*/ 0 h 3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5" h="3103">
                  <a:moveTo>
                    <a:pt x="823" y="0"/>
                  </a:moveTo>
                  <a:lnTo>
                    <a:pt x="855" y="0"/>
                  </a:lnTo>
                  <a:lnTo>
                    <a:pt x="31" y="3095"/>
                  </a:lnTo>
                  <a:lnTo>
                    <a:pt x="0" y="3103"/>
                  </a:lnTo>
                  <a:lnTo>
                    <a:pt x="823" y="0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Freeform 30"/>
            <p:cNvSpPr/>
            <p:nvPr/>
          </p:nvSpPr>
          <p:spPr bwMode="auto">
            <a:xfrm>
              <a:off x="3357" y="1290"/>
              <a:ext cx="253" cy="129"/>
            </a:xfrm>
            <a:custGeom>
              <a:avLst/>
              <a:gdLst>
                <a:gd name="T0" fmla="*/ 0 w 253"/>
                <a:gd name="T1" fmla="*/ 129 h 129"/>
                <a:gd name="T2" fmla="*/ 253 w 253"/>
                <a:gd name="T3" fmla="*/ 0 h 129"/>
                <a:gd name="T4" fmla="*/ 249 w 253"/>
                <a:gd name="T5" fmla="*/ 21 h 129"/>
                <a:gd name="T6" fmla="*/ 35 w 253"/>
                <a:gd name="T7" fmla="*/ 127 h 129"/>
                <a:gd name="T8" fmla="*/ 0 w 253"/>
                <a:gd name="T9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29">
                  <a:moveTo>
                    <a:pt x="0" y="129"/>
                  </a:moveTo>
                  <a:lnTo>
                    <a:pt x="253" y="0"/>
                  </a:lnTo>
                  <a:lnTo>
                    <a:pt x="249" y="21"/>
                  </a:lnTo>
                  <a:lnTo>
                    <a:pt x="35" y="127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Freeform 31"/>
            <p:cNvSpPr/>
            <p:nvPr/>
          </p:nvSpPr>
          <p:spPr bwMode="auto">
            <a:xfrm>
              <a:off x="3275" y="1602"/>
              <a:ext cx="260" cy="133"/>
            </a:xfrm>
            <a:custGeom>
              <a:avLst/>
              <a:gdLst>
                <a:gd name="T0" fmla="*/ 0 w 260"/>
                <a:gd name="T1" fmla="*/ 131 h 133"/>
                <a:gd name="T2" fmla="*/ 260 w 260"/>
                <a:gd name="T3" fmla="*/ 0 h 133"/>
                <a:gd name="T4" fmla="*/ 254 w 260"/>
                <a:gd name="T5" fmla="*/ 27 h 133"/>
                <a:gd name="T6" fmla="*/ 32 w 260"/>
                <a:gd name="T7" fmla="*/ 133 h 133"/>
                <a:gd name="T8" fmla="*/ 0 w 260"/>
                <a:gd name="T9" fmla="*/ 13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33">
                  <a:moveTo>
                    <a:pt x="0" y="131"/>
                  </a:moveTo>
                  <a:lnTo>
                    <a:pt x="260" y="0"/>
                  </a:lnTo>
                  <a:lnTo>
                    <a:pt x="254" y="27"/>
                  </a:lnTo>
                  <a:lnTo>
                    <a:pt x="32" y="133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Freeform 32"/>
            <p:cNvSpPr/>
            <p:nvPr/>
          </p:nvSpPr>
          <p:spPr bwMode="auto">
            <a:xfrm>
              <a:off x="3099" y="2322"/>
              <a:ext cx="276" cy="69"/>
            </a:xfrm>
            <a:custGeom>
              <a:avLst/>
              <a:gdLst>
                <a:gd name="T0" fmla="*/ 0 w 276"/>
                <a:gd name="T1" fmla="*/ 67 h 69"/>
                <a:gd name="T2" fmla="*/ 270 w 276"/>
                <a:gd name="T3" fmla="*/ 0 h 69"/>
                <a:gd name="T4" fmla="*/ 276 w 276"/>
                <a:gd name="T5" fmla="*/ 17 h 69"/>
                <a:gd name="T6" fmla="*/ 33 w 276"/>
                <a:gd name="T7" fmla="*/ 69 h 69"/>
                <a:gd name="T8" fmla="*/ 0 w 276"/>
                <a:gd name="T9" fmla="*/ 6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" h="69">
                  <a:moveTo>
                    <a:pt x="0" y="67"/>
                  </a:moveTo>
                  <a:lnTo>
                    <a:pt x="270" y="0"/>
                  </a:lnTo>
                  <a:lnTo>
                    <a:pt x="276" y="17"/>
                  </a:lnTo>
                  <a:lnTo>
                    <a:pt x="33" y="69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33"/>
            <p:cNvSpPr/>
            <p:nvPr/>
          </p:nvSpPr>
          <p:spPr bwMode="auto">
            <a:xfrm>
              <a:off x="3007" y="2697"/>
              <a:ext cx="271" cy="43"/>
            </a:xfrm>
            <a:custGeom>
              <a:avLst/>
              <a:gdLst>
                <a:gd name="T0" fmla="*/ 0 w 271"/>
                <a:gd name="T1" fmla="*/ 41 h 43"/>
                <a:gd name="T2" fmla="*/ 266 w 271"/>
                <a:gd name="T3" fmla="*/ 0 h 43"/>
                <a:gd name="T4" fmla="*/ 271 w 271"/>
                <a:gd name="T5" fmla="*/ 17 h 43"/>
                <a:gd name="T6" fmla="*/ 31 w 271"/>
                <a:gd name="T7" fmla="*/ 43 h 43"/>
                <a:gd name="T8" fmla="*/ 0 w 271"/>
                <a:gd name="T9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43">
                  <a:moveTo>
                    <a:pt x="0" y="41"/>
                  </a:moveTo>
                  <a:lnTo>
                    <a:pt x="266" y="0"/>
                  </a:lnTo>
                  <a:lnTo>
                    <a:pt x="271" y="17"/>
                  </a:lnTo>
                  <a:lnTo>
                    <a:pt x="31" y="43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Freeform 34"/>
            <p:cNvSpPr/>
            <p:nvPr/>
          </p:nvSpPr>
          <p:spPr bwMode="auto">
            <a:xfrm>
              <a:off x="2837" y="3379"/>
              <a:ext cx="278" cy="25"/>
            </a:xfrm>
            <a:custGeom>
              <a:avLst/>
              <a:gdLst>
                <a:gd name="T0" fmla="*/ 0 w 278"/>
                <a:gd name="T1" fmla="*/ 0 h 25"/>
                <a:gd name="T2" fmla="*/ 264 w 278"/>
                <a:gd name="T3" fmla="*/ 25 h 25"/>
                <a:gd name="T4" fmla="*/ 278 w 278"/>
                <a:gd name="T5" fmla="*/ 21 h 25"/>
                <a:gd name="T6" fmla="*/ 31 w 278"/>
                <a:gd name="T7" fmla="*/ 0 h 25"/>
                <a:gd name="T8" fmla="*/ 0 w 27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" h="25">
                  <a:moveTo>
                    <a:pt x="0" y="0"/>
                  </a:moveTo>
                  <a:lnTo>
                    <a:pt x="264" y="25"/>
                  </a:lnTo>
                  <a:lnTo>
                    <a:pt x="278" y="21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Freeform 35"/>
            <p:cNvSpPr/>
            <p:nvPr/>
          </p:nvSpPr>
          <p:spPr bwMode="auto">
            <a:xfrm>
              <a:off x="2739" y="3746"/>
              <a:ext cx="270" cy="54"/>
            </a:xfrm>
            <a:custGeom>
              <a:avLst/>
              <a:gdLst>
                <a:gd name="T0" fmla="*/ 0 w 270"/>
                <a:gd name="T1" fmla="*/ 0 h 54"/>
                <a:gd name="T2" fmla="*/ 266 w 270"/>
                <a:gd name="T3" fmla="*/ 54 h 54"/>
                <a:gd name="T4" fmla="*/ 270 w 270"/>
                <a:gd name="T5" fmla="*/ 45 h 54"/>
                <a:gd name="T6" fmla="*/ 33 w 270"/>
                <a:gd name="T7" fmla="*/ 0 h 54"/>
                <a:gd name="T8" fmla="*/ 0 w 270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54">
                  <a:moveTo>
                    <a:pt x="0" y="0"/>
                  </a:moveTo>
                  <a:lnTo>
                    <a:pt x="266" y="54"/>
                  </a:lnTo>
                  <a:lnTo>
                    <a:pt x="270" y="45"/>
                  </a:lnTo>
                  <a:lnTo>
                    <a:pt x="3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2" name="Freeform 36"/>
            <p:cNvSpPr>
              <a:spLocks noEditPoints="1"/>
            </p:cNvSpPr>
            <p:nvPr/>
          </p:nvSpPr>
          <p:spPr bwMode="auto">
            <a:xfrm>
              <a:off x="2560" y="845"/>
              <a:ext cx="1233" cy="3423"/>
            </a:xfrm>
            <a:custGeom>
              <a:avLst/>
              <a:gdLst>
                <a:gd name="T0" fmla="*/ 1136 w 1233"/>
                <a:gd name="T1" fmla="*/ 89 h 3423"/>
                <a:gd name="T2" fmla="*/ 1077 w 1233"/>
                <a:gd name="T3" fmla="*/ 337 h 3423"/>
                <a:gd name="T4" fmla="*/ 826 w 1233"/>
                <a:gd name="T5" fmla="*/ 466 h 3423"/>
                <a:gd name="T6" fmla="*/ 900 w 1233"/>
                <a:gd name="T7" fmla="*/ 189 h 3423"/>
                <a:gd name="T8" fmla="*/ 821 w 1233"/>
                <a:gd name="T9" fmla="*/ 266 h 3423"/>
                <a:gd name="T10" fmla="*/ 0 w 1233"/>
                <a:gd name="T11" fmla="*/ 3259 h 3423"/>
                <a:gd name="T12" fmla="*/ 77 w 1233"/>
                <a:gd name="T13" fmla="*/ 3292 h 3423"/>
                <a:gd name="T14" fmla="*/ 158 w 1233"/>
                <a:gd name="T15" fmla="*/ 2990 h 3423"/>
                <a:gd name="T16" fmla="*/ 420 w 1233"/>
                <a:gd name="T17" fmla="*/ 3061 h 3423"/>
                <a:gd name="T18" fmla="*/ 343 w 1233"/>
                <a:gd name="T19" fmla="*/ 3383 h 3423"/>
                <a:gd name="T20" fmla="*/ 455 w 1233"/>
                <a:gd name="T21" fmla="*/ 3423 h 3423"/>
                <a:gd name="T22" fmla="*/ 1233 w 1233"/>
                <a:gd name="T23" fmla="*/ 0 h 3423"/>
                <a:gd name="T24" fmla="*/ 1136 w 1233"/>
                <a:gd name="T25" fmla="*/ 89 h 3423"/>
                <a:gd name="T26" fmla="*/ 1050 w 1233"/>
                <a:gd name="T27" fmla="*/ 445 h 3423"/>
                <a:gd name="T28" fmla="*/ 1002 w 1233"/>
                <a:gd name="T29" fmla="*/ 649 h 3423"/>
                <a:gd name="T30" fmla="*/ 742 w 1233"/>
                <a:gd name="T31" fmla="*/ 782 h 3423"/>
                <a:gd name="T32" fmla="*/ 797 w 1233"/>
                <a:gd name="T33" fmla="*/ 572 h 3423"/>
                <a:gd name="T34" fmla="*/ 1050 w 1233"/>
                <a:gd name="T35" fmla="*/ 445 h 3423"/>
                <a:gd name="T36" fmla="*/ 372 w 1233"/>
                <a:gd name="T37" fmla="*/ 2181 h 3423"/>
                <a:gd name="T38" fmla="*/ 449 w 1233"/>
                <a:gd name="T39" fmla="*/ 1893 h 3423"/>
                <a:gd name="T40" fmla="*/ 709 w 1233"/>
                <a:gd name="T41" fmla="*/ 1860 h 3423"/>
                <a:gd name="T42" fmla="*/ 636 w 1233"/>
                <a:gd name="T43" fmla="*/ 2168 h 3423"/>
                <a:gd name="T44" fmla="*/ 372 w 1233"/>
                <a:gd name="T45" fmla="*/ 2181 h 3423"/>
                <a:gd name="T46" fmla="*/ 611 w 1233"/>
                <a:gd name="T47" fmla="*/ 2272 h 3423"/>
                <a:gd name="T48" fmla="*/ 541 w 1233"/>
                <a:gd name="T49" fmla="*/ 2559 h 3423"/>
                <a:gd name="T50" fmla="*/ 277 w 1233"/>
                <a:gd name="T51" fmla="*/ 2534 h 3423"/>
                <a:gd name="T52" fmla="*/ 349 w 1233"/>
                <a:gd name="T53" fmla="*/ 2270 h 3423"/>
                <a:gd name="T54" fmla="*/ 611 w 1233"/>
                <a:gd name="T55" fmla="*/ 2272 h 3423"/>
                <a:gd name="T56" fmla="*/ 474 w 1233"/>
                <a:gd name="T57" fmla="*/ 1798 h 3423"/>
                <a:gd name="T58" fmla="*/ 541 w 1233"/>
                <a:gd name="T59" fmla="*/ 1544 h 3423"/>
                <a:gd name="T60" fmla="*/ 799 w 1233"/>
                <a:gd name="T61" fmla="*/ 1483 h 3423"/>
                <a:gd name="T62" fmla="*/ 734 w 1233"/>
                <a:gd name="T63" fmla="*/ 1754 h 3423"/>
                <a:gd name="T64" fmla="*/ 474 w 1233"/>
                <a:gd name="T65" fmla="*/ 1798 h 3423"/>
                <a:gd name="T66" fmla="*/ 566 w 1233"/>
                <a:gd name="T67" fmla="*/ 1446 h 3423"/>
                <a:gd name="T68" fmla="*/ 624 w 1233"/>
                <a:gd name="T69" fmla="*/ 1228 h 3423"/>
                <a:gd name="T70" fmla="*/ 884 w 1233"/>
                <a:gd name="T71" fmla="*/ 1136 h 3423"/>
                <a:gd name="T72" fmla="*/ 824 w 1233"/>
                <a:gd name="T73" fmla="*/ 1377 h 3423"/>
                <a:gd name="T74" fmla="*/ 566 w 1233"/>
                <a:gd name="T75" fmla="*/ 1446 h 3423"/>
                <a:gd name="T76" fmla="*/ 653 w 1233"/>
                <a:gd name="T77" fmla="*/ 1121 h 3423"/>
                <a:gd name="T78" fmla="*/ 715 w 1233"/>
                <a:gd name="T79" fmla="*/ 888 h 3423"/>
                <a:gd name="T80" fmla="*/ 975 w 1233"/>
                <a:gd name="T81" fmla="*/ 757 h 3423"/>
                <a:gd name="T82" fmla="*/ 911 w 1233"/>
                <a:gd name="T83" fmla="*/ 1019 h 3423"/>
                <a:gd name="T84" fmla="*/ 653 w 1233"/>
                <a:gd name="T85" fmla="*/ 1121 h 3423"/>
                <a:gd name="T86" fmla="*/ 445 w 1233"/>
                <a:gd name="T87" fmla="*/ 2955 h 3423"/>
                <a:gd name="T88" fmla="*/ 181 w 1233"/>
                <a:gd name="T89" fmla="*/ 2901 h 3423"/>
                <a:gd name="T90" fmla="*/ 252 w 1233"/>
                <a:gd name="T91" fmla="*/ 2634 h 3423"/>
                <a:gd name="T92" fmla="*/ 514 w 1233"/>
                <a:gd name="T93" fmla="*/ 2665 h 3423"/>
                <a:gd name="T94" fmla="*/ 445 w 1233"/>
                <a:gd name="T95" fmla="*/ 2955 h 3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33" h="3423">
                  <a:moveTo>
                    <a:pt x="1136" y="89"/>
                  </a:moveTo>
                  <a:lnTo>
                    <a:pt x="1077" y="337"/>
                  </a:lnTo>
                  <a:lnTo>
                    <a:pt x="826" y="466"/>
                  </a:lnTo>
                  <a:lnTo>
                    <a:pt x="900" y="189"/>
                  </a:lnTo>
                  <a:lnTo>
                    <a:pt x="821" y="266"/>
                  </a:lnTo>
                  <a:lnTo>
                    <a:pt x="0" y="3259"/>
                  </a:lnTo>
                  <a:lnTo>
                    <a:pt x="77" y="3292"/>
                  </a:lnTo>
                  <a:lnTo>
                    <a:pt x="158" y="2990"/>
                  </a:lnTo>
                  <a:lnTo>
                    <a:pt x="420" y="3061"/>
                  </a:lnTo>
                  <a:lnTo>
                    <a:pt x="343" y="3383"/>
                  </a:lnTo>
                  <a:lnTo>
                    <a:pt x="455" y="3423"/>
                  </a:lnTo>
                  <a:lnTo>
                    <a:pt x="1233" y="0"/>
                  </a:lnTo>
                  <a:lnTo>
                    <a:pt x="1136" y="89"/>
                  </a:lnTo>
                  <a:close/>
                  <a:moveTo>
                    <a:pt x="1050" y="445"/>
                  </a:moveTo>
                  <a:lnTo>
                    <a:pt x="1002" y="649"/>
                  </a:lnTo>
                  <a:lnTo>
                    <a:pt x="742" y="782"/>
                  </a:lnTo>
                  <a:lnTo>
                    <a:pt x="797" y="572"/>
                  </a:lnTo>
                  <a:lnTo>
                    <a:pt x="1050" y="445"/>
                  </a:lnTo>
                  <a:close/>
                  <a:moveTo>
                    <a:pt x="372" y="2181"/>
                  </a:moveTo>
                  <a:lnTo>
                    <a:pt x="449" y="1893"/>
                  </a:lnTo>
                  <a:lnTo>
                    <a:pt x="709" y="1860"/>
                  </a:lnTo>
                  <a:lnTo>
                    <a:pt x="636" y="2168"/>
                  </a:lnTo>
                  <a:lnTo>
                    <a:pt x="372" y="2181"/>
                  </a:lnTo>
                  <a:close/>
                  <a:moveTo>
                    <a:pt x="611" y="2272"/>
                  </a:moveTo>
                  <a:lnTo>
                    <a:pt x="541" y="2559"/>
                  </a:lnTo>
                  <a:lnTo>
                    <a:pt x="277" y="2534"/>
                  </a:lnTo>
                  <a:lnTo>
                    <a:pt x="349" y="2270"/>
                  </a:lnTo>
                  <a:lnTo>
                    <a:pt x="611" y="2272"/>
                  </a:lnTo>
                  <a:close/>
                  <a:moveTo>
                    <a:pt x="474" y="1798"/>
                  </a:moveTo>
                  <a:lnTo>
                    <a:pt x="541" y="1544"/>
                  </a:lnTo>
                  <a:lnTo>
                    <a:pt x="799" y="1483"/>
                  </a:lnTo>
                  <a:lnTo>
                    <a:pt x="734" y="1754"/>
                  </a:lnTo>
                  <a:lnTo>
                    <a:pt x="474" y="1798"/>
                  </a:lnTo>
                  <a:close/>
                  <a:moveTo>
                    <a:pt x="566" y="1446"/>
                  </a:moveTo>
                  <a:lnTo>
                    <a:pt x="624" y="1228"/>
                  </a:lnTo>
                  <a:lnTo>
                    <a:pt x="884" y="1136"/>
                  </a:lnTo>
                  <a:lnTo>
                    <a:pt x="824" y="1377"/>
                  </a:lnTo>
                  <a:lnTo>
                    <a:pt x="566" y="1446"/>
                  </a:lnTo>
                  <a:close/>
                  <a:moveTo>
                    <a:pt x="653" y="1121"/>
                  </a:moveTo>
                  <a:lnTo>
                    <a:pt x="715" y="888"/>
                  </a:lnTo>
                  <a:lnTo>
                    <a:pt x="975" y="757"/>
                  </a:lnTo>
                  <a:lnTo>
                    <a:pt x="911" y="1019"/>
                  </a:lnTo>
                  <a:lnTo>
                    <a:pt x="653" y="1121"/>
                  </a:lnTo>
                  <a:close/>
                  <a:moveTo>
                    <a:pt x="445" y="2955"/>
                  </a:moveTo>
                  <a:lnTo>
                    <a:pt x="181" y="2901"/>
                  </a:lnTo>
                  <a:lnTo>
                    <a:pt x="252" y="2634"/>
                  </a:lnTo>
                  <a:lnTo>
                    <a:pt x="514" y="2665"/>
                  </a:lnTo>
                  <a:lnTo>
                    <a:pt x="445" y="2955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Freeform 37"/>
            <p:cNvSpPr/>
            <p:nvPr/>
          </p:nvSpPr>
          <p:spPr bwMode="auto">
            <a:xfrm>
              <a:off x="3015" y="845"/>
              <a:ext cx="809" cy="3423"/>
            </a:xfrm>
            <a:custGeom>
              <a:avLst/>
              <a:gdLst>
                <a:gd name="T0" fmla="*/ 776 w 809"/>
                <a:gd name="T1" fmla="*/ 0 h 3423"/>
                <a:gd name="T2" fmla="*/ 809 w 809"/>
                <a:gd name="T3" fmla="*/ 0 h 3423"/>
                <a:gd name="T4" fmla="*/ 57 w 809"/>
                <a:gd name="T5" fmla="*/ 3410 h 3423"/>
                <a:gd name="T6" fmla="*/ 0 w 809"/>
                <a:gd name="T7" fmla="*/ 3423 h 3423"/>
                <a:gd name="T8" fmla="*/ 776 w 809"/>
                <a:gd name="T9" fmla="*/ 0 h 3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9" h="3423">
                  <a:moveTo>
                    <a:pt x="776" y="0"/>
                  </a:moveTo>
                  <a:lnTo>
                    <a:pt x="809" y="0"/>
                  </a:lnTo>
                  <a:lnTo>
                    <a:pt x="57" y="3410"/>
                  </a:lnTo>
                  <a:lnTo>
                    <a:pt x="0" y="3423"/>
                  </a:lnTo>
                  <a:lnTo>
                    <a:pt x="776" y="0"/>
                  </a:ln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54" name="矩形 38"/>
          <p:cNvSpPr/>
          <p:nvPr userDrawn="1"/>
        </p:nvSpPr>
        <p:spPr>
          <a:xfrm>
            <a:off x="-1" y="1836078"/>
            <a:ext cx="8606949" cy="2494550"/>
          </a:xfrm>
          <a:custGeom>
            <a:avLst/>
            <a:gdLst>
              <a:gd name="connsiteX0" fmla="*/ 0 w 7234098"/>
              <a:gd name="connsiteY0" fmla="*/ 0 h 2494550"/>
              <a:gd name="connsiteX1" fmla="*/ 7234098 w 7234098"/>
              <a:gd name="connsiteY1" fmla="*/ 0 h 2494550"/>
              <a:gd name="connsiteX2" fmla="*/ 7234098 w 7234098"/>
              <a:gd name="connsiteY2" fmla="*/ 2494550 h 2494550"/>
              <a:gd name="connsiteX3" fmla="*/ 0 w 7234098"/>
              <a:gd name="connsiteY3" fmla="*/ 2494550 h 2494550"/>
              <a:gd name="connsiteX4" fmla="*/ 0 w 7234098"/>
              <a:gd name="connsiteY4" fmla="*/ 0 h 2494550"/>
              <a:gd name="connsiteX0-1" fmla="*/ 0 w 7909959"/>
              <a:gd name="connsiteY0-2" fmla="*/ 13252 h 2507802"/>
              <a:gd name="connsiteX1-3" fmla="*/ 7909959 w 7909959"/>
              <a:gd name="connsiteY1-4" fmla="*/ 0 h 2507802"/>
              <a:gd name="connsiteX2-5" fmla="*/ 7234098 w 7909959"/>
              <a:gd name="connsiteY2-6" fmla="*/ 2507802 h 2507802"/>
              <a:gd name="connsiteX3-7" fmla="*/ 0 w 7909959"/>
              <a:gd name="connsiteY3-8" fmla="*/ 2507802 h 2507802"/>
              <a:gd name="connsiteX4-9" fmla="*/ 0 w 7909959"/>
              <a:gd name="connsiteY4-10" fmla="*/ 13252 h 2507802"/>
              <a:gd name="connsiteX0-11" fmla="*/ 0 w 7903924"/>
              <a:gd name="connsiteY0-12" fmla="*/ 0 h 2494550"/>
              <a:gd name="connsiteX1-13" fmla="*/ 7903924 w 7903924"/>
              <a:gd name="connsiteY1-14" fmla="*/ 1837 h 2494550"/>
              <a:gd name="connsiteX2-15" fmla="*/ 7234098 w 7903924"/>
              <a:gd name="connsiteY2-16" fmla="*/ 2494550 h 2494550"/>
              <a:gd name="connsiteX3-17" fmla="*/ 0 w 7903924"/>
              <a:gd name="connsiteY3-18" fmla="*/ 2494550 h 2494550"/>
              <a:gd name="connsiteX4-19" fmla="*/ 0 w 7903924"/>
              <a:gd name="connsiteY4-20" fmla="*/ 0 h 24945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03924" h="2494550">
                <a:moveTo>
                  <a:pt x="0" y="0"/>
                </a:moveTo>
                <a:lnTo>
                  <a:pt x="7903924" y="1837"/>
                </a:lnTo>
                <a:lnTo>
                  <a:pt x="7234098" y="2494550"/>
                </a:lnTo>
                <a:lnTo>
                  <a:pt x="0" y="2494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10" hasCustomPrompt="1"/>
          </p:nvPr>
        </p:nvSpPr>
        <p:spPr>
          <a:xfrm>
            <a:off x="460375" y="2362200"/>
            <a:ext cx="7345363" cy="1717675"/>
          </a:xfrm>
        </p:spPr>
        <p:txBody>
          <a:bodyPr anchor="ctr"/>
          <a:lstStyle>
            <a:lvl1pPr>
              <a:defRPr lang="zh-CN" altLang="en-US" sz="5400" kern="1200" noProof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单击此处添加主标题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kumimoji="0" lang="zh-CN" altLang="en-US" sz="3730" b="0" i="0" u="none" strike="noStrike" kern="0" cap="none" spc="47" normalizeH="0" baseline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/>
                <a:ea typeface="+mj-ea"/>
                <a:cs typeface="Arial" panose="020B0604020202020204"/>
              </a:defRPr>
            </a:lvl1pPr>
          </a:lstStyle>
          <a:p>
            <a:r>
              <a:rPr lang="zh-CN" altLang="en-US" dirty="0"/>
              <a:t>添加课程大纲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185" y="923926"/>
            <a:ext cx="10587567" cy="3571875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/>
          <a:lstStyle/>
          <a:p>
            <a:pPr marL="0" marR="0" indent="0" algn="l" defTabSz="814705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0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7" name="Freeform 17"/>
          <p:cNvSpPr/>
          <p:nvPr userDrawn="1"/>
        </p:nvSpPr>
        <p:spPr>
          <a:xfrm>
            <a:off x="2" y="0"/>
            <a:ext cx="6664849" cy="6858000"/>
          </a:xfrm>
          <a:custGeom>
            <a:avLst/>
            <a:gdLst>
              <a:gd name="connsiteX0" fmla="*/ 0 w 4998637"/>
              <a:gd name="connsiteY0" fmla="*/ 0 h 5143500"/>
              <a:gd name="connsiteX1" fmla="*/ 4415142 w 4998637"/>
              <a:gd name="connsiteY1" fmla="*/ 0 h 5143500"/>
              <a:gd name="connsiteX2" fmla="*/ 4531295 w 4998637"/>
              <a:gd name="connsiteY2" fmla="*/ 256924 h 5143500"/>
              <a:gd name="connsiteX3" fmla="*/ 4998637 w 4998637"/>
              <a:gd name="connsiteY3" fmla="*/ 2571750 h 5143500"/>
              <a:gd name="connsiteX4" fmla="*/ 4531295 w 4998637"/>
              <a:gd name="connsiteY4" fmla="*/ 4886576 h 5143500"/>
              <a:gd name="connsiteX5" fmla="*/ 4415143 w 4998637"/>
              <a:gd name="connsiteY5" fmla="*/ 5143500 h 5143500"/>
              <a:gd name="connsiteX6" fmla="*/ 0 w 4998637"/>
              <a:gd name="connsiteY6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98637" h="5143500">
                <a:moveTo>
                  <a:pt x="0" y="0"/>
                </a:moveTo>
                <a:lnTo>
                  <a:pt x="4415142" y="0"/>
                </a:lnTo>
                <a:lnTo>
                  <a:pt x="4531295" y="256924"/>
                </a:lnTo>
                <a:cubicBezTo>
                  <a:pt x="4832228" y="968409"/>
                  <a:pt x="4998637" y="1750646"/>
                  <a:pt x="4998637" y="2571750"/>
                </a:cubicBezTo>
                <a:cubicBezTo>
                  <a:pt x="4998637" y="3392854"/>
                  <a:pt x="4832228" y="4175091"/>
                  <a:pt x="4531295" y="4886576"/>
                </a:cubicBezTo>
                <a:lnTo>
                  <a:pt x="4415143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5073"/>
              </a:solidFill>
              <a:effectLst/>
              <a:uLnTx/>
              <a:uFillTx/>
              <a:latin typeface="CiscoSansTT ExtraLight"/>
              <a:ea typeface="+mn-ea"/>
              <a:cs typeface="+mn-cs"/>
            </a:endParaRPr>
          </a:p>
        </p:txBody>
      </p:sp>
      <p:sp>
        <p:nvSpPr>
          <p:cNvPr id="31" name="矩形 30"/>
          <p:cNvSpPr/>
          <p:nvPr userDrawn="1"/>
        </p:nvSpPr>
        <p:spPr>
          <a:xfrm flipV="1">
            <a:off x="0" y="4861561"/>
            <a:ext cx="12191999" cy="119974"/>
          </a:xfrm>
          <a:prstGeom prst="rect">
            <a:avLst/>
          </a:prstGeom>
          <a:gradFill>
            <a:gsLst>
              <a:gs pos="0">
                <a:srgbClr val="0075C2"/>
              </a:gs>
              <a:gs pos="100000">
                <a:srgbClr val="00B0F0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33" name="矩形 32"/>
          <p:cNvSpPr/>
          <p:nvPr userDrawn="1"/>
        </p:nvSpPr>
        <p:spPr>
          <a:xfrm>
            <a:off x="1" y="2105631"/>
            <a:ext cx="12191999" cy="2646384"/>
          </a:xfrm>
          <a:prstGeom prst="rect">
            <a:avLst/>
          </a:prstGeom>
          <a:gradFill>
            <a:gsLst>
              <a:gs pos="0">
                <a:srgbClr val="1D227E">
                  <a:alpha val="95000"/>
                </a:srgbClr>
              </a:gs>
              <a:gs pos="100000">
                <a:srgbClr val="0075C2">
                  <a:alpha val="98000"/>
                </a:srgbClr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34" name="六边形 33"/>
          <p:cNvSpPr/>
          <p:nvPr userDrawn="1"/>
        </p:nvSpPr>
        <p:spPr>
          <a:xfrm rot="10800582">
            <a:off x="83924" y="1759348"/>
            <a:ext cx="4805359" cy="3340455"/>
          </a:xfrm>
          <a:prstGeom prst="hexagon">
            <a:avLst/>
          </a:prstGeom>
          <a:solidFill>
            <a:srgbClr val="0075C2"/>
          </a:solidFill>
          <a:ln w="12700" cap="flat" cmpd="sng" algn="ctr">
            <a:noFill/>
            <a:prstDash val="solid"/>
            <a:miter lim="800000"/>
          </a:ln>
          <a:effectLst>
            <a:outerShdw blurRad="254000" dist="38100" dir="5400000" algn="tl" rotWithShape="0">
              <a:srgbClr val="1D227E"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35" name="六边形 34"/>
          <p:cNvSpPr/>
          <p:nvPr userDrawn="1"/>
        </p:nvSpPr>
        <p:spPr>
          <a:xfrm rot="10825759">
            <a:off x="1486600" y="2097453"/>
            <a:ext cx="3069170" cy="2662459"/>
          </a:xfrm>
          <a:prstGeom prst="hexagon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254000" dist="63500" dir="5400000" algn="l" rotWithShape="0">
              <a:srgbClr val="555555"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36" name="六边形 35"/>
          <p:cNvSpPr/>
          <p:nvPr userDrawn="1"/>
        </p:nvSpPr>
        <p:spPr>
          <a:xfrm rot="10825759">
            <a:off x="1659838" y="2247734"/>
            <a:ext cx="2722695" cy="2361897"/>
          </a:xfrm>
          <a:prstGeom prst="hexagon">
            <a:avLst/>
          </a:prstGeom>
          <a:solidFill>
            <a:sysClr val="window" lastClr="FFFFFF"/>
          </a:solidFill>
          <a:ln w="76200" cap="flat" cmpd="sng" algn="ctr">
            <a:solidFill>
              <a:srgbClr val="1D227E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37" name="文本占位符 2"/>
          <p:cNvSpPr txBox="1"/>
          <p:nvPr userDrawn="1"/>
        </p:nvSpPr>
        <p:spPr>
          <a:xfrm>
            <a:off x="1584670" y="1996439"/>
            <a:ext cx="2873030" cy="2864486"/>
          </a:xfrm>
          <a:prstGeom prst="rect">
            <a:avLst/>
          </a:prstGeom>
        </p:spPr>
        <p:txBody>
          <a:bodyPr anchor="ctr"/>
          <a:lstStyle>
            <a:lvl1pPr marL="0" indent="0" algn="ctr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1500" kern="120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814705" rtl="0" eaLnBrk="1" fontAlgn="base" latinLnBrk="0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1D227E"/>
              </a:buClr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11500" b="0" i="0" u="none" strike="noStrike" kern="1200" cap="none" spc="0" normalizeH="0" baseline="0" noProof="0">
              <a:ln>
                <a:noFill/>
              </a:ln>
              <a:solidFill>
                <a:srgbClr val="1D227E"/>
              </a:solidFill>
              <a:effectLst/>
              <a:uLnTx/>
              <a:uFillTx/>
              <a:latin typeface="演示斜黑体"/>
              <a:cs typeface="+mn-cs"/>
            </a:endParaRPr>
          </a:p>
        </p:txBody>
      </p:sp>
      <p:sp>
        <p:nvSpPr>
          <p:cNvPr id="38" name="文本占位符 4"/>
          <p:cNvSpPr txBox="1"/>
          <p:nvPr userDrawn="1"/>
        </p:nvSpPr>
        <p:spPr>
          <a:xfrm>
            <a:off x="5428184" y="2929465"/>
            <a:ext cx="5668962" cy="1051560"/>
          </a:xfrm>
          <a:prstGeom prst="rect">
            <a:avLst/>
          </a:prstGeom>
        </p:spPr>
        <p:txBody>
          <a:bodyPr anchor="ctr"/>
          <a:lstStyle>
            <a:lvl1pPr marL="0" indent="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4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14705" rtl="0" eaLnBrk="1" fontAlgn="base" latinLnBrk="0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1D227E"/>
              </a:buClr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4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39" name="文本占位符 4"/>
          <p:cNvSpPr txBox="1"/>
          <p:nvPr userDrawn="1"/>
        </p:nvSpPr>
        <p:spPr>
          <a:xfrm>
            <a:off x="5303838" y="3771899"/>
            <a:ext cx="5668962" cy="577365"/>
          </a:xfrm>
          <a:prstGeom prst="rect">
            <a:avLst/>
          </a:prstGeom>
        </p:spPr>
        <p:txBody>
          <a:bodyPr anchor="ctr"/>
          <a:lstStyle>
            <a:lvl1pPr marL="0" indent="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14705" rtl="0" eaLnBrk="1" fontAlgn="base" latinLnBrk="0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1D227E"/>
              </a:buClr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40" name="六边形 39"/>
          <p:cNvSpPr/>
          <p:nvPr userDrawn="1"/>
        </p:nvSpPr>
        <p:spPr>
          <a:xfrm rot="19651340">
            <a:off x="9459976" y="5539305"/>
            <a:ext cx="2160000" cy="180000"/>
          </a:xfrm>
          <a:prstGeom prst="hexagon">
            <a:avLst/>
          </a:prstGeom>
          <a:gradFill>
            <a:gsLst>
              <a:gs pos="0">
                <a:srgbClr val="00B0F0">
                  <a:alpha val="80000"/>
                </a:srgbClr>
              </a:gs>
              <a:gs pos="100000">
                <a:srgbClr val="00B0F0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41" name="六边形 40"/>
          <p:cNvSpPr/>
          <p:nvPr userDrawn="1"/>
        </p:nvSpPr>
        <p:spPr>
          <a:xfrm rot="19651340">
            <a:off x="7967350" y="6200281"/>
            <a:ext cx="1800000" cy="189243"/>
          </a:xfrm>
          <a:prstGeom prst="hexagon">
            <a:avLst/>
          </a:prstGeom>
          <a:gradFill>
            <a:gsLst>
              <a:gs pos="0">
                <a:srgbClr val="00B0F0">
                  <a:alpha val="80000"/>
                </a:srgbClr>
              </a:gs>
              <a:gs pos="100000">
                <a:srgbClr val="00B0F0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42" name="六边形 41"/>
          <p:cNvSpPr/>
          <p:nvPr userDrawn="1"/>
        </p:nvSpPr>
        <p:spPr>
          <a:xfrm rot="19651340">
            <a:off x="8628583" y="5883547"/>
            <a:ext cx="2160000" cy="180000"/>
          </a:xfrm>
          <a:prstGeom prst="hexagon">
            <a:avLst/>
          </a:prstGeom>
          <a:gradFill>
            <a:gsLst>
              <a:gs pos="0">
                <a:srgbClr val="0075C2">
                  <a:alpha val="98000"/>
                </a:srgbClr>
              </a:gs>
              <a:gs pos="100000">
                <a:srgbClr val="1D227E">
                  <a:alpha val="90000"/>
                </a:srgbClr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2" name="矩形 1"/>
          <p:cNvSpPr/>
          <p:nvPr userDrawn="1"/>
        </p:nvSpPr>
        <p:spPr bwMode="auto">
          <a:xfrm>
            <a:off x="0" y="1758941"/>
            <a:ext cx="1410312" cy="3341269"/>
          </a:xfrm>
          <a:prstGeom prst="rect">
            <a:avLst/>
          </a:prstGeom>
          <a:solidFill>
            <a:srgbClr val="0075C2"/>
          </a:solidFill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/>
          <a:lstStyle/>
          <a:p>
            <a:pPr marL="0" marR="0" indent="0" algn="l" defTabSz="814705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0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六边形 2"/>
          <p:cNvSpPr/>
          <p:nvPr userDrawn="1"/>
        </p:nvSpPr>
        <p:spPr>
          <a:xfrm rot="19651340">
            <a:off x="1174817" y="565853"/>
            <a:ext cx="2160000" cy="180000"/>
          </a:xfrm>
          <a:prstGeom prst="hexagon">
            <a:avLst/>
          </a:prstGeom>
          <a:gradFill>
            <a:gsLst>
              <a:gs pos="0">
                <a:srgbClr val="00B0F0">
                  <a:alpha val="80000"/>
                </a:srgbClr>
              </a:gs>
              <a:gs pos="100000">
                <a:srgbClr val="00B0F0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4" name="六边形 3"/>
          <p:cNvSpPr/>
          <p:nvPr userDrawn="1"/>
        </p:nvSpPr>
        <p:spPr>
          <a:xfrm rot="19651340">
            <a:off x="-125380" y="1091231"/>
            <a:ext cx="1800000" cy="189243"/>
          </a:xfrm>
          <a:prstGeom prst="hexagon">
            <a:avLst/>
          </a:prstGeom>
          <a:gradFill>
            <a:gsLst>
              <a:gs pos="0">
                <a:srgbClr val="00B0F0">
                  <a:alpha val="80000"/>
                </a:srgbClr>
              </a:gs>
              <a:gs pos="100000">
                <a:srgbClr val="00B0F0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5" name="六边形 4"/>
          <p:cNvSpPr/>
          <p:nvPr userDrawn="1"/>
        </p:nvSpPr>
        <p:spPr>
          <a:xfrm rot="19651340">
            <a:off x="535853" y="774497"/>
            <a:ext cx="2160000" cy="180000"/>
          </a:xfrm>
          <a:prstGeom prst="hexagon">
            <a:avLst/>
          </a:prstGeom>
          <a:gradFill>
            <a:gsLst>
              <a:gs pos="0">
                <a:srgbClr val="0075C2">
                  <a:alpha val="98000"/>
                </a:srgbClr>
              </a:gs>
              <a:gs pos="100000">
                <a:srgbClr val="1D227E">
                  <a:alpha val="90000"/>
                </a:srgbClr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29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1580915" y="3007995"/>
            <a:ext cx="3167901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lnSpc>
                <a:spcPct val="90000"/>
              </a:lnSpc>
              <a:spcBef>
                <a:spcPct val="0"/>
              </a:spcBef>
              <a:def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srgbClr val="1D227E"/>
                </a:solidFill>
                <a:effectLst/>
                <a:uLnTx/>
                <a:uFillTx/>
                <a:latin typeface="演示斜黑体"/>
                <a:ea typeface="+mj-ea"/>
                <a:cs typeface="+mn-cs"/>
              </a:defRPr>
            </a:lvl1pPr>
          </a:lstStyle>
          <a:p>
            <a:pPr marL="0" marR="0" lvl="0" indent="0" algn="ctr" defTabSz="814705" rtl="0" eaLnBrk="1" fontAlgn="base" latinLnBrk="0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1D227E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en-US" altLang="zh-CN" noProof="0" dirty="0"/>
              <a:t>01</a:t>
            </a:r>
            <a:endParaRPr lang="en-US" altLang="zh-CN" noProof="0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0" hasCustomPrompt="1"/>
          </p:nvPr>
        </p:nvSpPr>
        <p:spPr>
          <a:xfrm>
            <a:off x="5410200" y="2895600"/>
            <a:ext cx="5668963" cy="1092200"/>
          </a:xfrm>
        </p:spPr>
        <p:txBody>
          <a:bodyPr anchor="ctr"/>
          <a:lstStyle>
            <a:lvl1pPr>
              <a:defRPr kumimoji="0" lang="zh-CN" altLang="en-US" sz="4800" b="0" i="0" u="none" strike="noStrike" kern="1200" cap="none" spc="0" normalizeH="0" baseline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 CN Medium"/>
                <a:ea typeface="+mn-ea"/>
                <a:cs typeface="+mn-cs"/>
              </a:defRPr>
            </a:lvl1pPr>
            <a:lvl2pPr marL="114300" indent="0">
              <a:buNone/>
              <a:defRPr/>
            </a:lvl2pPr>
            <a:lvl3pPr marL="457200" indent="0">
              <a:buNone/>
              <a:defRPr/>
            </a:lvl3pPr>
            <a:lvl4pPr marL="800100" indent="0">
              <a:buNone/>
              <a:defRPr/>
            </a:lvl4pPr>
            <a:lvl5pPr marL="1143000" indent="0">
              <a:buNone/>
              <a:defRPr/>
            </a:lvl5pPr>
          </a:lstStyle>
          <a:p>
            <a:pPr marL="0" marR="0" lvl="0" indent="0" algn="l" defTabSz="814705" rtl="0" eaLnBrk="1" fontAlgn="base" latinLnBrk="0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1D227E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zh-CN" altLang="en-US" dirty="0"/>
              <a:t>单击此处输入节标题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kumimoji="0" lang="zh-CN" altLang="en-US" sz="3730" b="0" i="0" u="none" strike="noStrike" kern="0" cap="none" spc="47" normalizeH="0" baseline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/>
                <a:ea typeface="+mj-ea"/>
                <a:cs typeface="Arial" panose="020B0604020202020204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185" y="923926"/>
            <a:ext cx="10587567" cy="3571875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kumimoji="0" lang="zh-CN" altLang="en-US" sz="3730" b="0" i="0" u="none" strike="noStrike" kern="0" cap="none" spc="47" normalizeH="0" baseline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/>
                <a:ea typeface="+mj-ea"/>
                <a:cs typeface="Arial" panose="020B0604020202020204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74185" y="923926"/>
            <a:ext cx="5192183" cy="3571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69567" y="923926"/>
            <a:ext cx="5192184" cy="3571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BCE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4000" b="0" i="0" u="none" strike="noStrike" kern="0" cap="none" spc="0" normalizeH="0" baseline="0" noProof="0">
              <a:ln>
                <a:noFill/>
              </a:ln>
              <a:solidFill>
                <a:srgbClr val="0D274D"/>
              </a:solidFill>
              <a:effectLst/>
              <a:uLnTx/>
              <a:uFillTx/>
              <a:latin typeface="CiscoSansTT ExtraLight"/>
              <a:ea typeface="+mn-ea"/>
              <a:cs typeface="+mn-cs"/>
            </a:endParaRPr>
          </a:p>
        </p:txBody>
      </p:sp>
      <p:pic>
        <p:nvPicPr>
          <p:cNvPr id="15" name="Picture 2" descr="C:\Users\Administrator\Desktop\121323232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68200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/>
          <p:cNvSpPr txBox="1"/>
          <p:nvPr userDrawn="1"/>
        </p:nvSpPr>
        <p:spPr>
          <a:xfrm>
            <a:off x="4514680" y="2895600"/>
            <a:ext cx="30243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>
              <a:lnSpc>
                <a:spcPct val="100000"/>
              </a:lnSpc>
            </a:pPr>
            <a:r>
              <a:rPr lang="en-US" altLang="zh-CN" sz="4000" spc="70">
                <a:solidFill>
                  <a:srgbClr val="0075C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4000" spc="70">
              <a:solidFill>
                <a:srgbClr val="0075C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 userDrawn="1"/>
        </p:nvCxnSpPr>
        <p:spPr bwMode="auto">
          <a:xfrm>
            <a:off x="4731448" y="3750677"/>
            <a:ext cx="2590800" cy="0"/>
          </a:xfrm>
          <a:prstGeom prst="line">
            <a:avLst/>
          </a:prstGeom>
          <a:noFill/>
          <a:ln w="2857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" name="矩形 10"/>
          <p:cNvSpPr/>
          <p:nvPr userDrawn="1"/>
        </p:nvSpPr>
        <p:spPr>
          <a:xfrm>
            <a:off x="4970085" y="3581400"/>
            <a:ext cx="2113528" cy="369332"/>
          </a:xfrm>
          <a:prstGeom prst="rect">
            <a:avLst/>
          </a:prstGeom>
          <a:solidFill>
            <a:srgbClr val="00BCEB"/>
          </a:solidFill>
        </p:spPr>
        <p:txBody>
          <a:bodyPr wrap="none">
            <a:spAutoFit/>
          </a:bodyPr>
          <a:lstStyle/>
          <a:p>
            <a:pPr algn="ctr" eaLnBrk="1" hangingPunct="1">
              <a:lnSpc>
                <a:spcPct val="100000"/>
              </a:lnSpc>
            </a:pPr>
            <a:r>
              <a:rPr lang="en-US" altLang="zh-CN" sz="1800" b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www.yucedu.com</a:t>
            </a:r>
            <a:endParaRPr lang="zh-CN" altLang="en-US" sz="1800" b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3.png"/><Relationship Id="rId7" Type="http://schemas.openxmlformats.org/officeDocument/2006/relationships/image" Target="../media/image2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6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21129"/>
            <a:ext cx="12206177" cy="639372"/>
          </a:xfrm>
          <a:prstGeom prst="rect">
            <a:avLst/>
          </a:prstGeom>
        </p:spPr>
      </p:pic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74184" y="0"/>
            <a:ext cx="10860616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/>
          <a:lstStyle/>
          <a:p>
            <a:pPr lvl="0"/>
            <a:r>
              <a:rPr lang="en-US" altLang="zh-CN" dirty="0"/>
              <a:t>Slide Title</a:t>
            </a:r>
            <a:endParaRPr lang="en-US" altLang="zh-CN" dirty="0"/>
          </a:p>
        </p:txBody>
      </p:sp>
      <p:sp>
        <p:nvSpPr>
          <p:cNvPr id="1566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874185" y="914400"/>
            <a:ext cx="10587567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/>
          <a:lstStyle/>
          <a:p>
            <a:pPr lvl="0"/>
            <a:r>
              <a:rPr lang="en-US" altLang="zh-CN"/>
              <a:t>Body Text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en-US" altLang="zh-CN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406255" y="85474"/>
            <a:ext cx="2936875" cy="71170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635" y="6400800"/>
            <a:ext cx="12197080" cy="39179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kumimoji="0" lang="en-US" altLang="zh-CN" sz="3730" b="0" i="0" u="none" strike="noStrike" kern="0" cap="none" spc="47" normalizeH="0" baseline="0" dirty="0">
          <a:ln>
            <a:noFill/>
          </a:ln>
          <a:solidFill>
            <a:schemeClr val="accent3"/>
          </a:solidFill>
          <a:effectLst/>
          <a:uLnTx/>
          <a:uFillTx/>
          <a:latin typeface="Arial" panose="020B0604020202020204"/>
          <a:ea typeface="+mj-ea"/>
          <a:cs typeface="Arial" panose="020B0604020202020204"/>
        </a:defRPr>
      </a:lvl1pPr>
      <a:lvl2pPr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2pPr>
      <a:lvl3pPr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3pPr>
      <a:lvl4pPr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4pPr>
      <a:lvl5pPr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5pPr>
      <a:lvl6pPr marL="457200"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6pPr>
      <a:lvl7pPr marL="914400"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7pPr>
      <a:lvl8pPr marL="1371600"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8pPr>
      <a:lvl9pPr marL="1828800"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algn="l" defTabSz="814705" rtl="0" fontAlgn="base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705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anose="05000000000000000000" pitchFamily="2" charset="2"/>
        <a:buChar char="§"/>
        <a:defRPr sz="2000" kern="1200">
          <a:solidFill>
            <a:srgbClr val="000000"/>
          </a:solidFill>
          <a:latin typeface="+mn-lt"/>
          <a:ea typeface="+mn-ea"/>
          <a:cs typeface="+mn-cs"/>
        </a:defRPr>
      </a:lvl2pPr>
      <a:lvl3pPr marL="685800" indent="-228600" algn="l" defTabSz="814705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panose="020B0604020202020204" pitchFamily="34" charset="0"/>
        <a:buChar char="–"/>
        <a:defRPr sz="2000" kern="1200">
          <a:solidFill>
            <a:srgbClr val="000000"/>
          </a:solidFill>
          <a:latin typeface="+mn-lt"/>
          <a:ea typeface="+mn-ea"/>
          <a:cs typeface="+mn-cs"/>
        </a:defRPr>
      </a:lvl3pPr>
      <a:lvl4pPr marL="1028700" indent="-228600" algn="l" defTabSz="814705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anose="05000000000000000000" pitchFamily="2" charset="2"/>
        <a:buChar char="§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1371600" indent="-228600" algn="l" defTabSz="814705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panose="020B0604020202020204" pitchFamily="34" charset="0"/>
        <a:buChar char="–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4.xml"/><Relationship Id="rId1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5.xml"/><Relationship Id="rId1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6.xml"/><Relationship Id="rId1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STP</a:t>
            </a:r>
            <a:r>
              <a:t>相关</a:t>
            </a:r>
            <a:r>
              <a:t>术语</a:t>
            </a:r>
          </a:p>
        </p:txBody>
      </p:sp>
      <p:sp>
        <p:nvSpPr>
          <p:cNvPr id="6" name="内容占位符 5"/>
          <p:cNvSpPr/>
          <p:nvPr>
            <p:ph idx="1"/>
          </p:nvPr>
        </p:nvSpPr>
        <p:spPr>
          <a:xfrm>
            <a:off x="874395" y="923925"/>
            <a:ext cx="10587355" cy="2183765"/>
          </a:xfrm>
        </p:spPr>
        <p:txBody>
          <a:bodyPr/>
          <a:p>
            <a:pPr marL="342900" indent="-342900" algn="l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/>
              <a:t>指定桥（Designated Bridge）与指定端口（Designated Port）</a:t>
            </a:r>
            <a:endParaRPr sz="2200"/>
          </a:p>
          <a:p>
            <a:pPr marL="0" indent="457200" algn="l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sz="2200"/>
              <a:t>有关指定桥与指定端口的含义，对于设备而言与对于局域网而言含义不同，如表所示</a:t>
            </a:r>
            <a:endParaRPr sz="2200"/>
          </a:p>
          <a:p>
            <a:pPr marL="342900" indent="-342900" algn="l">
              <a:spcBef>
                <a:spcPts val="0"/>
              </a:spcBef>
              <a:buSzTx/>
              <a:buFont typeface="Wingdings" panose="05000000000000000000" charset="0"/>
              <a:buChar char="n"/>
            </a:pPr>
            <a:endParaRPr sz="2200"/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2157095" y="2743200"/>
          <a:ext cx="7877810" cy="1703070"/>
        </p:xfrm>
        <a:graphic>
          <a:graphicData uri="http://schemas.openxmlformats.org/drawingml/2006/table">
            <a:tbl>
              <a:tblPr/>
              <a:tblGrid>
                <a:gridCol w="1824990"/>
                <a:gridCol w="2978785"/>
                <a:gridCol w="3074035"/>
              </a:tblGrid>
              <a:tr h="452120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分类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指定桥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指定端口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</a:tr>
              <a:tr h="786130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对于一台设备而言</a:t>
                      </a:r>
                      <a:endParaRPr 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与本机直接相连并且负责向本机转发配置消息的设备</a:t>
                      </a:r>
                      <a:endParaRPr 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指定桥向本机转发配置消息的端口</a:t>
                      </a:r>
                      <a:endParaRPr 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4820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对于一个局域网而言</a:t>
                      </a:r>
                      <a:endParaRPr 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负责向本网段转发配置消息的设备</a:t>
                      </a:r>
                      <a:endParaRPr 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指定桥向本网段转发配置消息的端口</a:t>
                      </a:r>
                      <a:endParaRPr 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STP</a:t>
            </a:r>
            <a:r>
              <a:t>相关</a:t>
            </a:r>
            <a:r>
              <a:t>术语</a:t>
            </a:r>
          </a:p>
        </p:txBody>
      </p:sp>
      <p:sp>
        <p:nvSpPr>
          <p:cNvPr id="6" name="内容占位符 5"/>
          <p:cNvSpPr/>
          <p:nvPr>
            <p:ph idx="1"/>
          </p:nvPr>
        </p:nvSpPr>
        <p:spPr>
          <a:xfrm>
            <a:off x="874395" y="923925"/>
            <a:ext cx="10587355" cy="875665"/>
          </a:xfrm>
        </p:spPr>
        <p:txBody>
          <a:bodyPr/>
          <a:p>
            <a:pPr marL="342900" indent="-342900" algn="l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/>
              <a:t>端口状态</a:t>
            </a:r>
            <a:endParaRPr sz="2200"/>
          </a:p>
          <a:p>
            <a:pPr marL="0" indent="457200" algn="l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sz="2200"/>
              <a:t>STP的端口有5种工作状态</a:t>
            </a:r>
            <a:r>
              <a:rPr lang="zh-CN" sz="2200">
                <a:ea typeface="宋体" panose="02010600030101010101" pitchFamily="2" charset="-122"/>
              </a:rPr>
              <a:t>。</a:t>
            </a:r>
            <a:endParaRPr lang="zh-CN" sz="2200">
              <a:ea typeface="宋体" panose="02010600030101010101" pitchFamily="2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826895" y="2209800"/>
          <a:ext cx="8954770" cy="2933700"/>
        </p:xfrm>
        <a:graphic>
          <a:graphicData uri="http://schemas.openxmlformats.org/drawingml/2006/table">
            <a:tbl>
              <a:tblPr/>
              <a:tblGrid>
                <a:gridCol w="1371600"/>
                <a:gridCol w="7583170"/>
              </a:tblGrid>
              <a:tr h="470535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端口状态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说明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</a:tr>
              <a:tr h="493200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Disabled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端口状态为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Down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，不处理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BPDU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报文，也不转发用户流量。</a:t>
                      </a:r>
                      <a:endParaRPr 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3200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Listening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过渡状态，开始生成树计算，端口可以接收和发送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BPDU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，但不转发用户流量。</a:t>
                      </a:r>
                      <a:endParaRPr 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3200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Learning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过渡状态，建立无环的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MAC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地址转发表，不转发用户流量。</a:t>
                      </a:r>
                      <a:endParaRPr 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3200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Forwarding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端口可以接收和发送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BPDU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，也转发用户流量。只有根端口或指定端口才能进入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Forwarding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状态。</a:t>
                      </a:r>
                      <a:endParaRPr 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3200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Blocking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阻塞端口的最终状态，端口仅仅接收并处理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BPDU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，不转发用户流量。</a:t>
                      </a:r>
                      <a:endParaRPr 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STP</a:t>
            </a:r>
            <a:r>
              <a:t>相关</a:t>
            </a:r>
            <a:r>
              <a:t>术语</a:t>
            </a:r>
          </a:p>
        </p:txBody>
      </p:sp>
      <p:sp>
        <p:nvSpPr>
          <p:cNvPr id="6" name="内容占位符 5"/>
          <p:cNvSpPr/>
          <p:nvPr>
            <p:ph idx="1"/>
          </p:nvPr>
        </p:nvSpPr>
        <p:spPr>
          <a:xfrm>
            <a:off x="874395" y="923925"/>
            <a:ext cx="10587355" cy="875665"/>
          </a:xfrm>
        </p:spPr>
        <p:txBody>
          <a:bodyPr/>
          <a:p>
            <a:pPr marL="342900" indent="-342900" algn="l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/>
              <a:t>端口状态</a:t>
            </a:r>
            <a:endParaRPr sz="2200"/>
          </a:p>
          <a:p>
            <a:pPr marL="0" indent="457200" algn="l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sz="2200"/>
              <a:t>不同端口的状态随着STP协议的运行，在不同条件下会进入不同的端口状态， 端口的状态迁移机制如图所示。</a:t>
            </a:r>
            <a:endParaRPr sz="2200"/>
          </a:p>
        </p:txBody>
      </p:sp>
      <p:pic>
        <p:nvPicPr>
          <p:cNvPr id="8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60875" y="1981200"/>
            <a:ext cx="3270250" cy="41554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STP</a:t>
            </a:r>
            <a:r>
              <a:t>相关</a:t>
            </a:r>
            <a:r>
              <a:t>术语</a:t>
            </a:r>
          </a:p>
        </p:txBody>
      </p:sp>
      <p:sp>
        <p:nvSpPr>
          <p:cNvPr id="6" name="内容占位符 5"/>
          <p:cNvSpPr/>
          <p:nvPr>
            <p:ph idx="1"/>
          </p:nvPr>
        </p:nvSpPr>
        <p:spPr>
          <a:xfrm>
            <a:off x="874395" y="923925"/>
            <a:ext cx="10587355" cy="875665"/>
          </a:xfrm>
        </p:spPr>
        <p:txBody>
          <a:bodyPr/>
          <a:p>
            <a:pPr marL="342900" indent="-342900" algn="l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/>
              <a:t>路径开销</a:t>
            </a:r>
            <a:endParaRPr sz="2200"/>
          </a:p>
          <a:p>
            <a:pPr marL="0" indent="457200" algn="l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sz="2200"/>
              <a:t>路径开销是STP协议用于选择链路的参考值。</a:t>
            </a:r>
            <a:endParaRPr sz="2200"/>
          </a:p>
          <a:p>
            <a:pPr marL="0" indent="457200" algn="l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sz="2200"/>
              <a:t>IEEE802.1D标准、IEEE802.1T标准及华为设备中路径开销参考值如表所示。</a:t>
            </a:r>
            <a:endParaRPr sz="2200"/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2057400" y="2270760"/>
          <a:ext cx="8015605" cy="3714750"/>
        </p:xfrm>
        <a:graphic>
          <a:graphicData uri="http://schemas.openxmlformats.org/drawingml/2006/table">
            <a:tbl>
              <a:tblPr/>
              <a:tblGrid>
                <a:gridCol w="979170"/>
                <a:gridCol w="1742440"/>
                <a:gridCol w="2011680"/>
                <a:gridCol w="1759585"/>
                <a:gridCol w="1522730"/>
              </a:tblGrid>
              <a:tr h="307975">
                <a:tc rowSpan="2"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接口速率</a:t>
                      </a:r>
                      <a:endParaRPr lang="zh-CN" alt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 rowSpan="2"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接口模式</a:t>
                      </a:r>
                      <a:endParaRPr lang="zh-CN" alt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 gridSpan="3"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STP</a:t>
                      </a: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开销（推荐值）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 hMerge="1">
                  <a:tcP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 vMerge="1"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 vMerge="1"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IEEE 802.1D-1998</a:t>
                      </a: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标准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IEEE 802.1T</a:t>
                      </a: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标准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华为计算方法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</a:tr>
              <a:tr h="262255">
                <a:tc rowSpan="3"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100Mbps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半双工</a:t>
                      </a:r>
                      <a:endParaRPr 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19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200,000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200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3525">
                <a:tc vMerge="1"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全双工</a:t>
                      </a:r>
                      <a:endParaRPr 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3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199,999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199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3525">
                <a:tc vMerge="1"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聚合链路（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个端口）</a:t>
                      </a:r>
                      <a:endParaRPr 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15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100,000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180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3525">
                <a:tc rowSpan="2"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1000Mbps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全双工</a:t>
                      </a:r>
                      <a:endParaRPr 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20,000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2890">
                <a:tc vMerge="1"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聚合链路（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个端口）</a:t>
                      </a:r>
                      <a:endParaRPr 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3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10,000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18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3525">
                <a:tc rowSpan="2"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10Gbps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全双工</a:t>
                      </a:r>
                      <a:endParaRPr 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2000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3525">
                <a:tc vMerge="1"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聚合链路（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个端口）</a:t>
                      </a:r>
                      <a:endParaRPr 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1000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2890">
                <a:tc rowSpan="2"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40Gbps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全双工</a:t>
                      </a:r>
                      <a:endParaRPr 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500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2890">
                <a:tc vMerge="1"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聚合链路（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个端口）</a:t>
                      </a:r>
                      <a:endParaRPr 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250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3525">
                <a:tc rowSpan="2"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100Gbps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全双工</a:t>
                      </a:r>
                      <a:endParaRPr 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200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2890">
                <a:tc vMerge="1"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聚合链路（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个端口）</a:t>
                      </a:r>
                      <a:endParaRPr 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100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STP</a:t>
            </a:r>
            <a:r>
              <a:t>相关</a:t>
            </a:r>
            <a:r>
              <a:t>术语</a:t>
            </a:r>
          </a:p>
        </p:txBody>
      </p:sp>
      <p:sp>
        <p:nvSpPr>
          <p:cNvPr id="6" name="内容占位符 5"/>
          <p:cNvSpPr/>
          <p:nvPr>
            <p:ph idx="1"/>
          </p:nvPr>
        </p:nvSpPr>
        <p:spPr>
          <a:xfrm>
            <a:off x="874395" y="923925"/>
            <a:ext cx="10587355" cy="5086985"/>
          </a:xfrm>
        </p:spPr>
        <p:txBody>
          <a:bodyPr/>
          <a:p>
            <a:pPr marL="342900" indent="-342900" algn="l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/>
              <a:t>BPDU报文</a:t>
            </a:r>
            <a:endParaRPr sz="2200"/>
          </a:p>
          <a:p>
            <a:pPr marL="0" indent="457200" algn="l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lang="en-US" sz="2200"/>
              <a:t>STP</a:t>
            </a:r>
            <a:r>
              <a:rPr sz="2200"/>
              <a:t>交换机使用BPDU交换STP信息。</a:t>
            </a:r>
            <a:endParaRPr sz="2200"/>
          </a:p>
          <a:p>
            <a:pPr marL="0" indent="457200" algn="l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sz="2200"/>
              <a:t>BPDU报文分为以下两种：</a:t>
            </a:r>
            <a:endParaRPr sz="2200"/>
          </a:p>
          <a:p>
            <a:pPr marL="0" indent="457200" algn="l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sz="2200"/>
              <a:t>①配置BPDU：用来进行生成树计算和维护生成树拓扑的报文。</a:t>
            </a:r>
            <a:endParaRPr sz="2200"/>
          </a:p>
          <a:p>
            <a:pPr marL="0" indent="457200" algn="l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sz="2200"/>
              <a:t>②TCN BPDU：拓扑变化通知BPDU，是在网络拓扑发生变化时，用来通知相关设备的报文。</a:t>
            </a:r>
            <a:endParaRPr sz="2200"/>
          </a:p>
          <a:p>
            <a:pPr marL="0" indent="457200" algn="l">
              <a:spcBef>
                <a:spcPts val="0"/>
              </a:spcBef>
              <a:buSzTx/>
              <a:buFont typeface="Wingdings" panose="05000000000000000000" charset="0"/>
              <a:buNone/>
            </a:pPr>
            <a:endParaRPr sz="2200"/>
          </a:p>
          <a:p>
            <a:pPr marL="342900" indent="-342900" algn="l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lang="en-US" sz="2200"/>
              <a:t>STP</a:t>
            </a:r>
            <a:r>
              <a:rPr lang="zh-CN" altLang="en-US" sz="2200"/>
              <a:t>计时器</a:t>
            </a:r>
            <a:endParaRPr sz="2200"/>
          </a:p>
          <a:p>
            <a:pPr marL="0" indent="457200" algn="l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sz="2200"/>
              <a:t>Hello时间：端口上发送的每个BPDU之间的时间，默认2秒。</a:t>
            </a:r>
            <a:endParaRPr sz="2200"/>
          </a:p>
          <a:p>
            <a:pPr marL="0" indent="457200" algn="l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sz="2200"/>
              <a:t>转发延迟：处于侦听和学习状态的时间，也是配置消息传播到全网的最大时延，默认15秒。</a:t>
            </a:r>
            <a:endParaRPr sz="2200"/>
          </a:p>
          <a:p>
            <a:pPr marL="0" indent="457200" algn="l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sz="2200"/>
              <a:t>最大时间：控制网桥端口保存配置BPDU信息之前经过的时间，默认20秒。</a:t>
            </a:r>
            <a:endParaRPr sz="2200"/>
          </a:p>
          <a:p>
            <a:pPr marL="0" indent="457200" algn="l">
              <a:spcBef>
                <a:spcPts val="0"/>
              </a:spcBef>
              <a:buSzTx/>
              <a:buFont typeface="Wingdings" panose="05000000000000000000" charset="0"/>
              <a:buNone/>
            </a:pPr>
            <a:endParaRPr sz="22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STP</a:t>
            </a:r>
            <a:r>
              <a:t>的拓扑计算</a:t>
            </a:r>
            <a:r>
              <a:t>过程</a:t>
            </a:r>
          </a:p>
        </p:txBody>
      </p:sp>
      <p:sp>
        <p:nvSpPr>
          <p:cNvPr id="6" name="内容占位符 5"/>
          <p:cNvSpPr/>
          <p:nvPr/>
        </p:nvSpPr>
        <p:spPr>
          <a:xfrm>
            <a:off x="874395" y="923925"/>
            <a:ext cx="10587355" cy="87566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82124" tIns="41061" rIns="82124" bIns="41061" numCol="1" anchor="t" anchorCtr="0" compatLnSpc="1"/>
          <a:lstStyle>
            <a:lvl1pPr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Tx/>
              <a:buFont typeface="Wingdings" panose="05000000000000000000" charset="0"/>
              <a:buChar char="n"/>
            </a:pPr>
            <a:r>
              <a:rPr sz="2200" b="0"/>
              <a:t>初始状态</a:t>
            </a:r>
            <a:endParaRPr sz="2200" b="0"/>
          </a:p>
          <a:p>
            <a:pPr marL="342900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Tx/>
              <a:buFont typeface="Wingdings" panose="05000000000000000000" charset="0"/>
              <a:buChar char="n"/>
            </a:pPr>
            <a:r>
              <a:rPr sz="2200" b="0"/>
              <a:t>选择根桥</a:t>
            </a:r>
            <a:endParaRPr sz="2200" b="0"/>
          </a:p>
          <a:p>
            <a:pPr marL="0" indent="457200" algn="l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sz="2200" b="0"/>
              <a:t>网络初始化时，网络中所有的STP设备都认为自己是根桥，根桥ID为自身的设备ID。通过交换配置消息，设备之间比较根桥ID，根桥ID最小的设备被选为根桥。</a:t>
            </a:r>
            <a:endParaRPr sz="2200" b="0"/>
          </a:p>
          <a:p>
            <a:pPr marL="342900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Tx/>
              <a:buFont typeface="Wingdings" panose="05000000000000000000" charset="0"/>
              <a:buChar char="n"/>
            </a:pPr>
            <a:r>
              <a:rPr sz="2200" b="0"/>
              <a:t>选择根端口</a:t>
            </a:r>
            <a:endParaRPr sz="2200" b="0"/>
          </a:p>
          <a:p>
            <a:pPr marL="0" indent="457200" algn="l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sz="2200" b="0"/>
              <a:t>选出根桥后，需要在每个</a:t>
            </a:r>
            <a:r>
              <a:rPr lang="zh-CN" sz="2200" b="0"/>
              <a:t>非根</a:t>
            </a:r>
            <a:r>
              <a:rPr sz="2200" b="0"/>
              <a:t>网桥上选出1个根端口</a:t>
            </a:r>
            <a:endParaRPr sz="2200" b="0"/>
          </a:p>
          <a:p>
            <a:pPr marL="0" indent="457200" algn="l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sz="2200" b="0"/>
              <a:t>选择根端口的顺序依次如下：</a:t>
            </a:r>
            <a:endParaRPr sz="2200" b="0"/>
          </a:p>
          <a:p>
            <a:pPr marL="0" indent="457200" algn="l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sz="2200" b="0"/>
              <a:t>①到根桥的累计根路径开销最低。</a:t>
            </a:r>
            <a:endParaRPr sz="2200" b="0"/>
          </a:p>
          <a:p>
            <a:pPr marL="0" indent="457200" algn="l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sz="2200" b="0"/>
              <a:t>②直连的网桥ID最小。</a:t>
            </a:r>
            <a:endParaRPr sz="2200" b="0"/>
          </a:p>
          <a:p>
            <a:pPr marL="0" indent="457200" algn="l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sz="2200" b="0"/>
              <a:t>③接收到的配置BPDU消息的对端端口ID最小。</a:t>
            </a:r>
            <a:endParaRPr sz="2200" b="0"/>
          </a:p>
          <a:p>
            <a:pPr marL="342900" indent="-342900" algn="l">
              <a:spcBef>
                <a:spcPts val="0"/>
              </a:spcBef>
              <a:buSzTx/>
              <a:buFont typeface="Wingdings" panose="05000000000000000000" charset="0"/>
              <a:buChar char="n"/>
            </a:pPr>
            <a:endParaRPr sz="2200" b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STP</a:t>
            </a:r>
            <a:r>
              <a:t>的拓扑计算</a:t>
            </a:r>
            <a:r>
              <a:t>过程</a:t>
            </a:r>
          </a:p>
        </p:txBody>
      </p:sp>
      <p:sp>
        <p:nvSpPr>
          <p:cNvPr id="6" name="内容占位符 5"/>
          <p:cNvSpPr/>
          <p:nvPr/>
        </p:nvSpPr>
        <p:spPr>
          <a:xfrm>
            <a:off x="874395" y="923925"/>
            <a:ext cx="10587355" cy="87566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82124" tIns="41061" rIns="82124" bIns="41061" numCol="1" anchor="t" anchorCtr="0" compatLnSpc="1"/>
          <a:lstStyle>
            <a:lvl1pPr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Tx/>
              <a:buFont typeface="Wingdings" panose="05000000000000000000" charset="0"/>
              <a:buChar char="n"/>
            </a:pPr>
            <a:r>
              <a:rPr sz="2200" b="0"/>
              <a:t>选择指定端口</a:t>
            </a:r>
            <a:endParaRPr sz="2200" b="0"/>
          </a:p>
          <a:p>
            <a:pPr marL="0" indent="457200" algn="l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sz="2200" b="0"/>
              <a:t>每个网段上只能有一个指定端口（包括自己直连的），选择完根桥和根端口后，一个树形结构已初步形成，但是，所有的线路仍然连接在一起，并可能都处于活动状态，最后导致形成环路。为了消除环路形成的可能，STP将进行最后计算，在每个网段上选择一个指定端口，选择指定端口的依据与根端口相同。根桥上的端口全是指定端口，另外在每个网段上选择1个指定端口。</a:t>
            </a:r>
            <a:endParaRPr sz="2200" b="0"/>
          </a:p>
          <a:p>
            <a:pPr marL="0" indent="457200" algn="l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sz="2200" b="0"/>
              <a:t>非根桥上的指定端口，选择依据主要是</a:t>
            </a:r>
            <a:r>
              <a:rPr lang="zh-CN" sz="2200" b="0">
                <a:ea typeface="宋体" panose="02010600030101010101" pitchFamily="2" charset="-122"/>
              </a:rPr>
              <a:t>：</a:t>
            </a:r>
            <a:endParaRPr sz="2200" b="0"/>
          </a:p>
          <a:p>
            <a:pPr marL="0" indent="457200" algn="l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sz="2200" b="0"/>
              <a:t>①到根桥的累计根路径开销最低。</a:t>
            </a:r>
            <a:endParaRPr sz="2200" b="0"/>
          </a:p>
          <a:p>
            <a:pPr marL="0" indent="457200" algn="l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sz="2200" b="0"/>
              <a:t>②所在交换机的桥ID值最小。</a:t>
            </a:r>
            <a:endParaRPr sz="2200" b="0"/>
          </a:p>
          <a:p>
            <a:pPr marL="0" indent="457200" algn="l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sz="2200" b="0"/>
              <a:t>③端口ID值最小。</a:t>
            </a:r>
            <a:endParaRPr sz="2200" b="0"/>
          </a:p>
          <a:p>
            <a:pPr marL="342900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Tx/>
              <a:buFont typeface="Wingdings" panose="05000000000000000000" charset="0"/>
              <a:buChar char="n"/>
            </a:pPr>
            <a:r>
              <a:rPr sz="2200" b="0"/>
              <a:t>选择阻塞端口</a:t>
            </a:r>
            <a:endParaRPr sz="2200" b="0"/>
          </a:p>
          <a:p>
            <a:pPr marL="0" indent="457200" algn="l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sz="2200" b="0"/>
              <a:t> 当STP的计算过程结束时，非根桥上剩余既不是根端口也不是指定端口的端口将被阻塞，被阻塞的端口不能传输数据。</a:t>
            </a:r>
            <a:endParaRPr sz="2200" b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t>STP算法计算实例</a:t>
            </a:r>
          </a:p>
        </p:txBody>
      </p:sp>
      <p:pic>
        <p:nvPicPr>
          <p:cNvPr id="85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5105" y="2057400"/>
            <a:ext cx="6701790" cy="40455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dirty="0"/>
              <a:t>快速生成树</a:t>
            </a:r>
            <a:r>
              <a:rPr lang="en-US" altLang="zh-CN" dirty="0"/>
              <a:t>RSTP</a:t>
            </a:r>
            <a:endParaRPr lang="en-US" altLang="zh-CN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STP</a:t>
            </a:r>
            <a:r>
              <a:t>协议的</a:t>
            </a:r>
            <a:r>
              <a:t>不足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395" y="923925"/>
            <a:ext cx="10587355" cy="1336040"/>
          </a:xfrm>
        </p:spPr>
        <p:txBody>
          <a:bodyPr/>
          <a:p>
            <a:pPr marL="342900" indent="-342900" eaLnBrk="1" latinLnBrk="0" hangingPunct="1">
              <a:spcBef>
                <a:spcPts val="0"/>
              </a:spcBef>
              <a:buFont typeface="Wingdings" panose="05000000000000000000" charset="0"/>
              <a:buChar char="n"/>
            </a:pPr>
            <a:r>
              <a:rPr sz="2200">
                <a:sym typeface="+mn-ea"/>
              </a:rPr>
              <a:t>STP协议虽然能够解决环路问题，但是由于网络拓扑收敛慢，影响了用户通信质量。如果网络中的拓扑结构频繁变化，网络也会随之频繁失去连通性，从而导致用户通信频繁中断，这是用户无法忍受的，STP的不足之处如下。</a:t>
            </a:r>
            <a:endParaRPr sz="2200"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  <a:buFont typeface="Wingdings" panose="05000000000000000000" charset="0"/>
              <a:buNone/>
            </a:pPr>
            <a:r>
              <a:rPr sz="2200">
                <a:sym typeface="+mn-ea"/>
              </a:rPr>
              <a:t>（1）STP没有细致区分端口状态和端口角色</a:t>
            </a:r>
            <a:r>
              <a:rPr lang="zh-CN" sz="2200">
                <a:ea typeface="宋体" panose="02010600030101010101" pitchFamily="2" charset="-122"/>
                <a:sym typeface="+mn-ea"/>
              </a:rPr>
              <a:t>。</a:t>
            </a:r>
            <a:endParaRPr sz="2200"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  <a:buFont typeface="Wingdings" panose="05000000000000000000" charset="0"/>
              <a:buNone/>
            </a:pPr>
            <a:r>
              <a:rPr sz="2200">
                <a:sym typeface="+mn-ea"/>
              </a:rPr>
              <a:t>（2）从用户角度来讲，Listening、Learning和Blocking状态并没有区别，都同样不转发用户流量。</a:t>
            </a:r>
            <a:endParaRPr sz="2200"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  <a:buFont typeface="Wingdings" panose="05000000000000000000" charset="0"/>
              <a:buNone/>
            </a:pPr>
            <a:r>
              <a:rPr sz="2200">
                <a:sym typeface="+mn-ea"/>
              </a:rPr>
              <a:t>（3）从使用和配置角度来讲，端口之间最本质的区别并不在于端口状态，而是在于端口扮演的角色。</a:t>
            </a:r>
            <a:endParaRPr sz="2200"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  <a:buFont typeface="Wingdings" panose="05000000000000000000" charset="0"/>
              <a:buNone/>
            </a:pPr>
            <a:r>
              <a:rPr sz="2200">
                <a:sym typeface="+mn-ea"/>
              </a:rPr>
              <a:t>（4）根端口和指定端口可以都处于Listening状态，也可能都处于Forwarding状态。</a:t>
            </a:r>
            <a:endParaRPr sz="2200"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  <a:buFont typeface="Wingdings" panose="05000000000000000000" charset="0"/>
              <a:buNone/>
            </a:pPr>
            <a:r>
              <a:rPr sz="2200">
                <a:sym typeface="+mn-ea"/>
              </a:rPr>
              <a:t>（5）STP算法是被动的算法，依赖定时器等待的方式判断拓扑变化，收敛速度慢。</a:t>
            </a:r>
            <a:endParaRPr sz="2200"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  <a:buFont typeface="Wingdings" panose="05000000000000000000" charset="0"/>
              <a:buNone/>
            </a:pPr>
            <a:r>
              <a:rPr sz="2200">
                <a:sym typeface="+mn-ea"/>
              </a:rPr>
              <a:t>（6）STP算法要求在稳定的拓扑中，根桥主动发出配置BPDU报文，而其他设备进行处理，传遍整个STP网络。这也是导致拓扑收敛慢的主要原因之一。</a:t>
            </a:r>
            <a:endParaRPr sz="2200"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algn="l"/>
            <a:r>
              <a:rPr lang="en-US" altLang="zh-CN"/>
              <a:t>STP</a:t>
            </a:r>
            <a:r>
              <a:t>生成树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RSTP对STP的改进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>
                <a:sym typeface="+mn-ea"/>
              </a:rPr>
              <a:t>RSTP删除了3种端口状态，新增加了2种端口角色，并且把端口属性充分地按照状态和角色解耦</a:t>
            </a:r>
            <a:r>
              <a:rPr lang="zh-CN" sz="2200">
                <a:ea typeface="宋体" panose="02010600030101010101" pitchFamily="2" charset="-122"/>
                <a:sym typeface="+mn-ea"/>
              </a:rPr>
              <a:t>。</a:t>
            </a:r>
            <a:endParaRPr sz="2200">
              <a:sym typeface="+mn-ea"/>
            </a:endParaRPr>
          </a:p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>
                <a:sym typeface="+mn-ea"/>
              </a:rPr>
              <a:t>RSTP还增加了相应的一些增强特性和保护措施，实现网络的稳定和快速收敛。</a:t>
            </a:r>
            <a:endParaRPr sz="2200"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RSTP</a:t>
            </a:r>
            <a:r>
              <a:t>端口</a:t>
            </a:r>
            <a:r>
              <a:t>角色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395" y="923925"/>
            <a:ext cx="10587355" cy="2750820"/>
          </a:xfrm>
        </p:spPr>
        <p:txBody>
          <a:bodyPr/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>
                <a:sym typeface="+mn-ea"/>
              </a:rPr>
              <a:t>根端口</a:t>
            </a:r>
            <a:endParaRPr sz="2200">
              <a:sym typeface="+mn-ea"/>
            </a:endParaRPr>
          </a:p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>
                <a:sym typeface="+mn-ea"/>
              </a:rPr>
              <a:t>指定端口</a:t>
            </a:r>
            <a:endParaRPr sz="2200">
              <a:sym typeface="+mn-ea"/>
            </a:endParaRPr>
          </a:p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>
                <a:sym typeface="+mn-ea"/>
              </a:rPr>
              <a:t>Alternate端口</a:t>
            </a:r>
            <a:endParaRPr sz="2200">
              <a:sym typeface="+mn-ea"/>
            </a:endParaRPr>
          </a:p>
          <a:p>
            <a:pPr marL="0" indent="457200" algn="l" eaLnBrk="1" latinLnBrk="0" hangingPunct="1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sz="2200">
                <a:sym typeface="+mn-ea"/>
              </a:rPr>
              <a:t>从其他网桥接收更多有用的BPDU，作为根端口的备份端口。</a:t>
            </a:r>
            <a:endParaRPr sz="2200">
              <a:sym typeface="+mn-ea"/>
            </a:endParaRPr>
          </a:p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>
                <a:sym typeface="+mn-ea"/>
              </a:rPr>
              <a:t>Backup端口</a:t>
            </a:r>
            <a:endParaRPr sz="2200">
              <a:sym typeface="+mn-ea"/>
            </a:endParaRPr>
          </a:p>
          <a:p>
            <a:pPr marL="0" indent="457200" algn="l" eaLnBrk="1" latinLnBrk="0" hangingPunct="1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sz="2200" b="0"/>
              <a:t>从同一网桥接收更多有用的BPDU， Backup端口就是由于学习到自己发送的配置BPDU报文而阻塞的端口，它作为指定端口的备份。</a:t>
            </a:r>
            <a:endParaRPr sz="2200" b="0"/>
          </a:p>
          <a:p>
            <a:endParaRPr lang="zh-CN" altLang="en-US" sz="220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ym typeface="+mn-ea"/>
              </a:rPr>
              <a:t>RSTP</a:t>
            </a:r>
            <a:r>
              <a:rPr>
                <a:sym typeface="+mn-ea"/>
              </a:rPr>
              <a:t>端口</a:t>
            </a:r>
            <a:r>
              <a:rPr>
                <a:sym typeface="+mn-ea"/>
              </a:rPr>
              <a:t>状态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395" y="923925"/>
            <a:ext cx="10587355" cy="1988820"/>
          </a:xfrm>
        </p:spPr>
        <p:txBody>
          <a:bodyPr/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>
                <a:sym typeface="+mn-ea"/>
              </a:rPr>
              <a:t>RSTP的状态规范把原来的5种状态缩减为3种。根据端口是否转发用户流量和学习MAC地址来划分。</a:t>
            </a:r>
            <a:endParaRPr sz="2200">
              <a:sym typeface="+mn-ea"/>
            </a:endParaRPr>
          </a:p>
          <a:p>
            <a:pPr marL="0" indent="457200" algn="l" eaLnBrk="1" latinLnBrk="0" hangingPunct="1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sz="2200">
                <a:sym typeface="+mn-ea"/>
              </a:rPr>
              <a:t>Discarding状态</a:t>
            </a:r>
            <a:r>
              <a:rPr lang="zh-CN" sz="2200">
                <a:ea typeface="宋体" panose="02010600030101010101" pitchFamily="2" charset="-122"/>
                <a:sym typeface="+mn-ea"/>
              </a:rPr>
              <a:t>：</a:t>
            </a:r>
            <a:r>
              <a:rPr sz="2200">
                <a:sym typeface="+mn-ea"/>
              </a:rPr>
              <a:t>不转发用户流量也不学习MAC地址。</a:t>
            </a:r>
            <a:endParaRPr sz="2200">
              <a:sym typeface="+mn-ea"/>
            </a:endParaRPr>
          </a:p>
          <a:p>
            <a:pPr marL="0" indent="457200" algn="l" eaLnBrk="1" latinLnBrk="0" hangingPunct="1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sz="2200">
                <a:sym typeface="+mn-ea"/>
              </a:rPr>
              <a:t>Learning状态</a:t>
            </a:r>
            <a:r>
              <a:rPr lang="zh-CN" sz="2200">
                <a:ea typeface="宋体" panose="02010600030101010101" pitchFamily="2" charset="-122"/>
                <a:sym typeface="+mn-ea"/>
              </a:rPr>
              <a:t>：</a:t>
            </a:r>
            <a:r>
              <a:rPr sz="2200">
                <a:sym typeface="+mn-ea"/>
              </a:rPr>
              <a:t>不转发用户流量但是学习MAC地址。</a:t>
            </a:r>
            <a:endParaRPr sz="2200">
              <a:sym typeface="+mn-ea"/>
            </a:endParaRPr>
          </a:p>
          <a:p>
            <a:pPr marL="0" indent="457200" algn="l" eaLnBrk="1" latinLnBrk="0" hangingPunct="1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sz="2200">
                <a:sym typeface="+mn-ea"/>
              </a:rPr>
              <a:t>Forwarding状态</a:t>
            </a:r>
            <a:r>
              <a:rPr lang="zh-CN" sz="2200">
                <a:ea typeface="宋体" panose="02010600030101010101" pitchFamily="2" charset="-122"/>
                <a:sym typeface="+mn-ea"/>
              </a:rPr>
              <a:t>：</a:t>
            </a:r>
            <a:r>
              <a:rPr sz="2200">
                <a:sym typeface="+mn-ea"/>
              </a:rPr>
              <a:t>既转发用户流量又学习MAC地址。</a:t>
            </a:r>
            <a:endParaRPr sz="2200">
              <a:sym typeface="+mn-ea"/>
            </a:endParaRPr>
          </a:p>
        </p:txBody>
      </p:sp>
      <p:sp>
        <p:nvSpPr>
          <p:cNvPr id="5" name="内容占位符 5"/>
          <p:cNvSpPr/>
          <p:nvPr/>
        </p:nvSpPr>
        <p:spPr>
          <a:xfrm>
            <a:off x="874395" y="1066800"/>
            <a:ext cx="10869930" cy="287401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82124" tIns="41061" rIns="82124" bIns="41061" numCol="1" anchor="t" anchorCtr="0" compatLnSpc="1"/>
          <a:lstStyle>
            <a:lvl1pPr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 eaLnBrk="1" latinLnBrk="0" hangingPunct="1">
              <a:spcBef>
                <a:spcPts val="0"/>
              </a:spcBef>
            </a:pPr>
            <a:endParaRPr lang="zh-CN" altLang="en-US" b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9335" y="2819400"/>
            <a:ext cx="7452995" cy="343979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配置</a:t>
            </a:r>
            <a:r>
              <a:rPr lang="en-US" altLang="zh-CN">
                <a:sym typeface="+mn-ea"/>
              </a:rPr>
              <a:t>BPDU</a:t>
            </a:r>
            <a:r>
              <a:rPr>
                <a:sym typeface="+mn-ea"/>
              </a:rPr>
              <a:t>的</a:t>
            </a:r>
            <a:r>
              <a:rPr>
                <a:sym typeface="+mn-ea"/>
              </a:rPr>
              <a:t>处理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395" y="923925"/>
            <a:ext cx="10587355" cy="4527550"/>
          </a:xfrm>
        </p:spPr>
        <p:txBody>
          <a:bodyPr/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>
                <a:sym typeface="+mn-ea"/>
              </a:rPr>
              <a:t>网桥自行从指定端口发送RST BPDU，不需要等待来自根桥的RST BPDU。</a:t>
            </a:r>
            <a:endParaRPr sz="2200">
              <a:sym typeface="+mn-ea"/>
            </a:endParaRPr>
          </a:p>
          <a:p>
            <a:pPr marL="0" indent="457200" algn="l" eaLnBrk="1" latinLnBrk="0" hangingPunct="1">
              <a:spcBef>
                <a:spcPts val="0"/>
              </a:spcBef>
              <a:buSzTx/>
              <a:buNone/>
            </a:pPr>
            <a:r>
              <a:rPr sz="2200">
                <a:sym typeface="+mn-ea"/>
              </a:rPr>
              <a:t>发送周期为Hello Time。</a:t>
            </a:r>
            <a:endParaRPr sz="2200">
              <a:sym typeface="+mn-ea"/>
            </a:endParaRPr>
          </a:p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>
                <a:sym typeface="+mn-ea"/>
              </a:rPr>
              <a:t>更短的BPDU超时时间。</a:t>
            </a:r>
            <a:endParaRPr sz="2200">
              <a:sym typeface="+mn-ea"/>
            </a:endParaRPr>
          </a:p>
          <a:p>
            <a:pPr marL="0" indent="457200" algn="l" eaLnBrk="1" latinLnBrk="0" hangingPunct="1">
              <a:spcBef>
                <a:spcPts val="0"/>
              </a:spcBef>
              <a:buSzTx/>
              <a:buNone/>
            </a:pPr>
            <a:r>
              <a:rPr sz="2200">
                <a:sym typeface="+mn-ea"/>
              </a:rPr>
              <a:t>如果一个端口连续3个Hello Time时间内没有收到上游设备发送过来的配置BPDU，那么该设备认为与此邻居之间的协商失败。</a:t>
            </a:r>
            <a:endParaRPr sz="2200">
              <a:sym typeface="+mn-ea"/>
            </a:endParaRPr>
          </a:p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>
                <a:sym typeface="+mn-ea"/>
              </a:rPr>
              <a:t>拓扑稳定后，配置BPDU报文的发送方式。</a:t>
            </a:r>
            <a:endParaRPr sz="2200">
              <a:sym typeface="+mn-ea"/>
            </a:endParaRPr>
          </a:p>
          <a:p>
            <a:pPr marL="0" indent="457200" algn="l" eaLnBrk="1" latinLnBrk="0" hangingPunct="1">
              <a:spcBef>
                <a:spcPts val="0"/>
              </a:spcBef>
              <a:buSzTx/>
              <a:buNone/>
            </a:pPr>
            <a:r>
              <a:rPr sz="2200">
                <a:sym typeface="+mn-ea"/>
              </a:rPr>
              <a:t>无论非根桥设备是否接收到根桥传来的配置BPDU报文，非根桥设备仍然按照Hello Timer规定的时间间隔发送配置BPDU。</a:t>
            </a:r>
            <a:endParaRPr sz="2200">
              <a:sym typeface="+mn-ea"/>
            </a:endParaRPr>
          </a:p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>
                <a:sym typeface="+mn-ea"/>
              </a:rPr>
              <a:t>次等BPDU</a:t>
            </a:r>
            <a:r>
              <a:rPr lang="zh-CN" sz="2200">
                <a:sym typeface="+mn-ea"/>
              </a:rPr>
              <a:t>的</a:t>
            </a:r>
            <a:r>
              <a:rPr lang="zh-CN" sz="2200">
                <a:sym typeface="+mn-ea"/>
              </a:rPr>
              <a:t>处理</a:t>
            </a:r>
            <a:endParaRPr lang="zh-CN" sz="2200">
              <a:sym typeface="+mn-ea"/>
            </a:endParaRPr>
          </a:p>
          <a:p>
            <a:pPr marL="0" indent="457200" algn="l" eaLnBrk="1" latinLnBrk="0" hangingPunct="1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lang="zh-CN" sz="2200">
                <a:sym typeface="+mn-ea"/>
              </a:rPr>
              <a:t>当一个端口收到上游的指定桥发来的RST BPDU报文时，该端口会将自身缓存的RST BPDU与收到的RST BPDU进行比较。</a:t>
            </a:r>
            <a:endParaRPr lang="zh-CN" sz="2200">
              <a:sym typeface="+mn-ea"/>
            </a:endParaRPr>
          </a:p>
          <a:p>
            <a:pPr marL="0" indent="457200" algn="l" eaLnBrk="1" latinLnBrk="0" hangingPunct="1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lang="zh-CN" sz="2200">
                <a:sym typeface="+mn-ea"/>
              </a:rPr>
              <a:t>如果该端口缓存的RST BPDU优于收到的RST BPDU，那么该端口会直接丢弃收到的RST BPDU，立即回应自身缓存的RST BPDU，从而加快收敛速度。</a:t>
            </a:r>
            <a:endParaRPr lang="zh-CN" sz="2200">
              <a:sym typeface="+mn-ea"/>
            </a:endParaRPr>
          </a:p>
        </p:txBody>
      </p:sp>
      <p:sp>
        <p:nvSpPr>
          <p:cNvPr id="5" name="内容占位符 5"/>
          <p:cNvSpPr/>
          <p:nvPr/>
        </p:nvSpPr>
        <p:spPr>
          <a:xfrm>
            <a:off x="874395" y="1066800"/>
            <a:ext cx="10869930" cy="287401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82124" tIns="41061" rIns="82124" bIns="41061" numCol="1" anchor="t" anchorCtr="0" compatLnSpc="1"/>
          <a:lstStyle>
            <a:lvl1pPr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 eaLnBrk="1" latinLnBrk="0" hangingPunct="1">
              <a:spcBef>
                <a:spcPts val="0"/>
              </a:spcBef>
            </a:pPr>
            <a:endParaRPr lang="zh-CN" altLang="en-US" b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快速收敛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>
                <a:sym typeface="+mn-ea"/>
              </a:rPr>
              <a:t>Proposal/Agreement机制</a:t>
            </a:r>
            <a:endParaRPr sz="2200">
              <a:sym typeface="+mn-ea"/>
            </a:endParaRPr>
          </a:p>
          <a:p>
            <a:pPr marL="0" indent="457200" algn="l" eaLnBrk="1" latinLnBrk="0" hangingPunct="1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sz="2200">
                <a:sym typeface="+mn-ea"/>
              </a:rPr>
              <a:t>简称P/A机制。</a:t>
            </a:r>
            <a:endParaRPr sz="2200">
              <a:sym typeface="+mn-ea"/>
            </a:endParaRPr>
          </a:p>
          <a:p>
            <a:pPr marL="0" indent="457200" algn="l" eaLnBrk="1" latinLnBrk="0" hangingPunct="1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sz="2200">
                <a:sym typeface="+mn-ea"/>
              </a:rPr>
              <a:t>RSTP通过P/A机制加快了上游端口进入Forwarding状态的速度。</a:t>
            </a:r>
            <a:endParaRPr sz="2200">
              <a:sym typeface="+mn-ea"/>
            </a:endParaRPr>
          </a:p>
          <a:p>
            <a:pPr marL="0" indent="457200" algn="l" eaLnBrk="1" latinLnBrk="0" hangingPunct="1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sz="2200">
                <a:sym typeface="+mn-ea"/>
              </a:rPr>
              <a:t>在STP中，</a:t>
            </a:r>
            <a:r>
              <a:rPr sz="2200">
                <a:sym typeface="+mn-ea"/>
              </a:rPr>
              <a:t>当一个端口被选举成为指定端口之后</a:t>
            </a:r>
            <a:r>
              <a:rPr lang="zh-CN" sz="2200">
                <a:ea typeface="宋体" panose="02010600030101010101" pitchFamily="2" charset="-122"/>
                <a:sym typeface="+mn-ea"/>
              </a:rPr>
              <a:t>，</a:t>
            </a:r>
            <a:r>
              <a:rPr sz="2200">
                <a:sym typeface="+mn-ea"/>
              </a:rPr>
              <a:t>该端口至少要等待一个Forward Delay时间才会迁移到Forwarding状态在RSTP中，当一个端口被选举成为指定端口之后,会先进入Discarding状态，再通过P/A机制快速进入Forwarding状态。</a:t>
            </a:r>
            <a:endParaRPr sz="2200">
              <a:sym typeface="+mn-ea"/>
            </a:endParaRPr>
          </a:p>
          <a:p>
            <a:pPr marL="0" indent="457200" algn="l" eaLnBrk="1" latinLnBrk="0" hangingPunct="1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sz="2200">
                <a:sym typeface="+mn-ea"/>
              </a:rPr>
              <a:t>P/A机制条件：握手必须在点到点链路进行。</a:t>
            </a:r>
            <a:endParaRPr sz="2200"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12285" y="3200400"/>
            <a:ext cx="3566795" cy="320357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快速收敛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>
                <a:sym typeface="+mn-ea"/>
              </a:rPr>
              <a:t>根端口快速切换机制</a:t>
            </a:r>
            <a:endParaRPr sz="2200">
              <a:sym typeface="+mn-ea"/>
            </a:endParaRPr>
          </a:p>
          <a:p>
            <a:pPr marL="0" indent="457200" algn="l" eaLnBrk="1" latinLnBrk="0" hangingPunct="1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sz="2200">
                <a:sym typeface="+mn-ea"/>
              </a:rPr>
              <a:t>如果RSTP网络中一个根端口失效，那么网络中最优的Alternate端口将成为根端口并直接进入Forwarding状态。因为通过这个Alternate端口连接的网段上必然有个指定端口可以通往根桥。</a:t>
            </a:r>
            <a:endParaRPr sz="2200">
              <a:sym typeface="+mn-ea"/>
            </a:endParaRPr>
          </a:p>
        </p:txBody>
      </p:sp>
      <p:pic>
        <p:nvPicPr>
          <p:cNvPr id="87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4200" y="2514600"/>
            <a:ext cx="6003925" cy="350012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快速收敛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>
                <a:sym typeface="+mn-ea"/>
              </a:rPr>
              <a:t>边缘端口机制</a:t>
            </a:r>
            <a:endParaRPr sz="2200">
              <a:sym typeface="+mn-ea"/>
            </a:endParaRPr>
          </a:p>
          <a:p>
            <a:pPr marL="0" indent="457200" algn="l" eaLnBrk="1" latinLnBrk="0" hangingPunct="1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sz="2200">
                <a:sym typeface="+mn-ea"/>
              </a:rPr>
              <a:t>在RSTP里面，如果某一个指定端口位于整个网络的边缘，即不再与其他交换设备连接，而是直接与终端设备直连，这种端口叫做边缘端口。</a:t>
            </a:r>
            <a:endParaRPr sz="2200">
              <a:sym typeface="+mn-ea"/>
            </a:endParaRPr>
          </a:p>
          <a:p>
            <a:pPr marL="0" indent="457200" algn="l" eaLnBrk="1" latinLnBrk="0" hangingPunct="1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sz="2200">
                <a:sym typeface="+mn-ea"/>
              </a:rPr>
              <a:t>边缘端口不参与RSTP运算，可以由Disable直接转到Forwarding状态，且不经历时延，就像在端口上将STP禁用。但是一旦边缘端口收到配置BPDU，就丧失了边缘端口属性，成为普通STP端口，并重新进行生成树计算，从而引起网络震荡。</a:t>
            </a:r>
            <a:endParaRPr sz="2200"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97885" y="3352800"/>
            <a:ext cx="5540375" cy="298069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dirty="0"/>
              <a:t>多生成树</a:t>
            </a:r>
            <a:r>
              <a:rPr lang="en-US" altLang="zh-CN" dirty="0"/>
              <a:t>MSTP</a:t>
            </a:r>
            <a:endParaRPr lang="en-US" altLang="zh-CN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RSTP和STP的缺陷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395" y="923925"/>
            <a:ext cx="10587355" cy="1075055"/>
          </a:xfrm>
        </p:spPr>
        <p:txBody>
          <a:bodyPr/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>
                <a:sym typeface="+mn-ea"/>
              </a:rPr>
              <a:t>由于局域网内所有的VLAN共享一棵生成树，因此无法在VLAN间实现数据流量的负载均衡，链路被阻塞后将不承载任何流量，还有可能造成部分VLAN的报文无法转发</a:t>
            </a:r>
            <a:r>
              <a:rPr lang="zh-CN" sz="2200">
                <a:ea typeface="宋体" panose="02010600030101010101" pitchFamily="2" charset="-122"/>
                <a:sym typeface="+mn-ea"/>
              </a:rPr>
              <a:t>。</a:t>
            </a:r>
            <a:endParaRPr lang="zh-CN" sz="2200"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89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59480" y="2209800"/>
            <a:ext cx="5417820" cy="39357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MSTP</a:t>
            </a:r>
            <a:r>
              <a:t>概述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395" y="923925"/>
            <a:ext cx="10587355" cy="1976120"/>
          </a:xfrm>
        </p:spPr>
        <p:txBody>
          <a:bodyPr/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>
                <a:sym typeface="+mn-ea"/>
              </a:rPr>
              <a:t>MSTP是IEEE 802.1S中定义的生成树协议，MSTP兼容STP和RSTP，既可以快速收敛，又提供了数据转发的多个冗余路径，在数据转发过程中实现VLAN数据的负载均衡。</a:t>
            </a:r>
            <a:endParaRPr sz="2200">
              <a:sym typeface="+mn-ea"/>
            </a:endParaRPr>
          </a:p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>
                <a:sym typeface="+mn-ea"/>
              </a:rPr>
              <a:t>MSTP可以将一个或多个VLAN映射到一个Instance（实例），再基于Instance计算生成树，映射到同一个Instance的VLAN共享同一棵生成树。</a:t>
            </a:r>
            <a:endParaRPr sz="2200">
              <a:sym typeface="+mn-ea"/>
            </a:endParaRPr>
          </a:p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endParaRPr sz="2200"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8055" y="2743200"/>
            <a:ext cx="10439400" cy="341566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大纲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28800" y="1638300"/>
            <a:ext cx="3393016" cy="3581400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zh-CN" sz="2800"/>
              <a:t>STP</a:t>
            </a:r>
            <a:r>
              <a:rPr lang="zh-CN" altLang="en-US" sz="2800"/>
              <a:t>基本</a:t>
            </a:r>
            <a:r>
              <a:rPr lang="zh-CN" altLang="en-US" sz="2800"/>
              <a:t>原理</a:t>
            </a:r>
            <a:endParaRPr lang="zh-CN" altLang="en-US" sz="280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sz="2800" dirty="0">
                <a:sym typeface="+mn-ea"/>
              </a:rPr>
              <a:t>快速生成树</a:t>
            </a:r>
            <a:r>
              <a:rPr lang="en-US" altLang="zh-CN" sz="2800"/>
              <a:t>RSTP</a:t>
            </a:r>
            <a:endParaRPr lang="zh-CN" altLang="en-US" sz="2800"/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zh-CN" sz="2800"/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zh-CN" sz="2800"/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zh-CN" sz="2800"/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zh-CN" sz="2800"/>
          </a:p>
        </p:txBody>
      </p:sp>
      <p:sp>
        <p:nvSpPr>
          <p:cNvPr id="4" name="内容占位符 2"/>
          <p:cNvSpPr txBox="1"/>
          <p:nvPr/>
        </p:nvSpPr>
        <p:spPr bwMode="auto">
          <a:xfrm>
            <a:off x="6477000" y="1657350"/>
            <a:ext cx="4838700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/>
          <a:lstStyle>
            <a:lvl1pPr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5000000000000000000" pitchFamily="2" charset="2"/>
              <a:buChar char="ü"/>
            </a:pPr>
            <a:r>
              <a:rPr lang="zh-CN" altLang="en-US" sz="2800" b="0"/>
              <a:t>多生成树</a:t>
            </a:r>
            <a:r>
              <a:rPr lang="en-US" altLang="zh-CN" sz="2800" b="0"/>
              <a:t>MSTP</a:t>
            </a:r>
            <a:endParaRPr lang="zh-CN" altLang="en-US" sz="2800" b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zh-CN" altLang="en-US" sz="2800" b="0"/>
              <a:t>任务实战</a:t>
            </a:r>
            <a:endParaRPr lang="zh-CN" altLang="en-US" sz="2800" b="0"/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zh-CN" sz="2800" b="0"/>
          </a:p>
          <a:p>
            <a:pPr marL="0" indent="0">
              <a:buFont typeface="Wingdings" panose="05000000000000000000" pitchFamily="2" charset="2"/>
              <a:buNone/>
            </a:pPr>
            <a:endParaRPr lang="zh-CN" altLang="en-US" sz="2800" b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05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dirty="0"/>
              <a:t>任务实战</a:t>
            </a:r>
            <a:endParaRPr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任务实战一</a:t>
            </a:r>
            <a:r>
              <a:rPr lang="en-US" altLang="zh-CN"/>
              <a:t> - </a:t>
            </a:r>
            <a:r>
              <a:t>STP配置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395" y="923925"/>
            <a:ext cx="10587355" cy="1695450"/>
          </a:xfrm>
        </p:spPr>
        <p:txBody>
          <a:bodyPr/>
          <a:p>
            <a:pPr marL="0" indent="0" eaLnBrk="1" latinLnBrk="0" hangingPunct="1">
              <a:spcBef>
                <a:spcPts val="0"/>
              </a:spcBef>
            </a:pPr>
            <a:r>
              <a:rPr lang="zh-CN" sz="2200" b="1">
                <a:ea typeface="宋体" panose="02010600030101010101" pitchFamily="2" charset="-122"/>
                <a:sym typeface="+mn-ea"/>
              </a:rPr>
              <a:t>1.任务描述</a:t>
            </a:r>
            <a:endParaRPr lang="zh-CN" sz="2200" b="1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某公司在办公楼内共部署了四台交换机，分别是SW1、SW2、SW3、SW4，为了进一步优化网络，提高网络的可靠性，网络管理员将四台交换机互联在一起，为了避免造成环路，现要求完成交换机的生成树配置。</a:t>
            </a:r>
            <a:endParaRPr lang="zh-CN" sz="2200"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874395" y="2590800"/>
            <a:ext cx="10587355" cy="16954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82124" tIns="41061" rIns="82124" bIns="41061" numCol="1" anchor="t" anchorCtr="0" compatLnSpc="1"/>
          <a:lstStyle>
            <a:lvl1pPr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latinLnBrk="0" hangingPunct="1">
              <a:spcBef>
                <a:spcPts val="0"/>
              </a:spcBef>
            </a:pPr>
            <a:r>
              <a:rPr lang="en-US" altLang="zh-CN" sz="2200" b="1">
                <a:ea typeface="宋体" panose="02010600030101010101" pitchFamily="2" charset="-122"/>
                <a:sym typeface="+mn-ea"/>
              </a:rPr>
              <a:t>2</a:t>
            </a:r>
            <a:r>
              <a:rPr lang="zh-CN" sz="2200" b="1">
                <a:ea typeface="宋体" panose="02010600030101010101" pitchFamily="2" charset="-122"/>
                <a:sym typeface="+mn-ea"/>
              </a:rPr>
              <a:t>.网络</a:t>
            </a:r>
            <a:r>
              <a:rPr lang="zh-CN" sz="2200" b="1">
                <a:ea typeface="宋体" panose="02010600030101010101" pitchFamily="2" charset="-122"/>
                <a:sym typeface="+mn-ea"/>
              </a:rPr>
              <a:t>拓扑</a:t>
            </a:r>
            <a:endParaRPr lang="zh-CN" sz="2200" b="1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endParaRPr lang="zh-CN" sz="2200"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26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0" y="2971800"/>
            <a:ext cx="3734435" cy="33756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ym typeface="+mn-ea"/>
              </a:rPr>
              <a:t>任务实战一</a:t>
            </a:r>
            <a:r>
              <a:rPr lang="en-US" altLang="zh-CN">
                <a:sym typeface="+mn-ea"/>
              </a:rPr>
              <a:t> - </a:t>
            </a:r>
            <a:r>
              <a:rPr>
                <a:sym typeface="+mn-ea"/>
              </a:rPr>
              <a:t>STP配置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2200" b="1">
                <a:ea typeface="宋体" panose="02010600030101010101" pitchFamily="2" charset="-122"/>
                <a:sym typeface="+mn-ea"/>
              </a:rPr>
              <a:t>3</a:t>
            </a:r>
            <a:r>
              <a:rPr lang="zh-CN" sz="2200" b="1">
                <a:ea typeface="宋体" panose="02010600030101010101" pitchFamily="2" charset="-122"/>
                <a:sym typeface="+mn-ea"/>
              </a:rPr>
              <a:t>.任务实施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（1）配置环网中的设备生成树协议工作在STP模式。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[Huawei] stp mode stp</a:t>
            </a:r>
            <a:r>
              <a:rPr lang="en-US" altLang="zh-CN" sz="2200">
                <a:ea typeface="宋体" panose="02010600030101010101" pitchFamily="2" charset="-122"/>
                <a:sym typeface="+mn-ea"/>
              </a:rPr>
              <a:t>		</a:t>
            </a:r>
            <a:r>
              <a:rPr lang="en-US" altLang="zh-CN" sz="2200">
                <a:ea typeface="宋体" panose="02010600030101010101" pitchFamily="2" charset="-122"/>
                <a:sym typeface="+mn-ea"/>
              </a:rPr>
              <a:t>//</a:t>
            </a:r>
            <a:r>
              <a:rPr lang="zh-CN" sz="2200">
                <a:ea typeface="宋体" panose="02010600030101010101" pitchFamily="2" charset="-122"/>
                <a:sym typeface="+mn-ea"/>
              </a:rPr>
              <a:t>将STP协议模式设置为stp</a:t>
            </a:r>
            <a:r>
              <a:rPr lang="zh-CN" sz="2200">
                <a:ea typeface="宋体" panose="02010600030101010101" pitchFamily="2" charset="-122"/>
                <a:sym typeface="+mn-ea"/>
              </a:rPr>
              <a:t>             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（2）配置根桥和备份根桥设备。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[Huawei] stp root primary</a:t>
            </a:r>
            <a:r>
              <a:rPr lang="en-US" altLang="zh-CN" sz="2200">
                <a:ea typeface="宋体" panose="02010600030101010101" pitchFamily="2" charset="-122"/>
                <a:sym typeface="+mn-ea"/>
              </a:rPr>
              <a:t>		</a:t>
            </a:r>
            <a:r>
              <a:rPr lang="zh-CN" sz="2200">
                <a:ea typeface="宋体" panose="02010600030101010101" pitchFamily="2" charset="-122"/>
                <a:sym typeface="+mn-ea"/>
              </a:rPr>
              <a:t>//配置交换机为根桥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[Huawei] stp root secondary</a:t>
            </a:r>
            <a:r>
              <a:rPr lang="en-US" altLang="zh-CN" sz="2200">
                <a:ea typeface="宋体" panose="02010600030101010101" pitchFamily="2" charset="-122"/>
                <a:sym typeface="+mn-ea"/>
              </a:rPr>
              <a:t>	</a:t>
            </a:r>
            <a:r>
              <a:rPr lang="zh-CN" sz="2200">
                <a:ea typeface="宋体" panose="02010600030101010101" pitchFamily="2" charset="-122"/>
                <a:sym typeface="+mn-ea"/>
              </a:rPr>
              <a:t>//配置交换机为备份根桥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（3）配置桥优先级值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[Huawei] stp priority 8192</a:t>
            </a:r>
            <a:r>
              <a:rPr lang="en-US" altLang="zh-CN" sz="2200">
                <a:ea typeface="宋体" panose="02010600030101010101" pitchFamily="2" charset="-122"/>
                <a:sym typeface="+mn-ea"/>
              </a:rPr>
              <a:t>		</a:t>
            </a:r>
            <a:r>
              <a:rPr lang="zh-CN" sz="2200">
                <a:ea typeface="宋体" panose="02010600030101010101" pitchFamily="2" charset="-122"/>
                <a:sym typeface="+mn-ea"/>
              </a:rPr>
              <a:t>//配置交换机的优先级为8192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[Huawei-GigabitEthernet1/0/2] stp edged-port enable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//配置GigabitEthernet1/0/2端口为边缘端口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endParaRPr lang="zh-CN" sz="2200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ym typeface="+mn-ea"/>
              </a:rPr>
              <a:t>任务实战一</a:t>
            </a:r>
            <a:r>
              <a:rPr lang="en-US" altLang="zh-CN">
                <a:sym typeface="+mn-ea"/>
              </a:rPr>
              <a:t> - </a:t>
            </a:r>
            <a:r>
              <a:rPr>
                <a:sym typeface="+mn-ea"/>
              </a:rPr>
              <a:t>STP配置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2200" b="1">
                <a:ea typeface="宋体" panose="02010600030101010101" pitchFamily="2" charset="-122"/>
                <a:sym typeface="+mn-ea"/>
              </a:rPr>
              <a:t>3</a:t>
            </a:r>
            <a:r>
              <a:rPr lang="zh-CN" sz="2200" b="1">
                <a:ea typeface="宋体" panose="02010600030101010101" pitchFamily="2" charset="-122"/>
                <a:sym typeface="+mn-ea"/>
              </a:rPr>
              <a:t>.任务实施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（4）配置端口的路径开销值，实现将端口阻塞。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[Huawei] stp pathcost-standard legacy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//配置交换机的端口路径开销计算方法为华为计算方法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[Huawei] interface gigabitethernet 1/0/1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[Huawei-GigabitEthernet1/0/1] stp cost 20000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//配置GigabitEthernet1/0/1端口路径开销值为20000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（5）配置与PC机相连的端口为边缘端口。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[Huawei] interface gigabitethernet 1/0/2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[Huawei-GigabitEthernet1/0/2] stp edged-port enable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//配置GigabitEthernet1/0/2端口为边缘端口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endParaRPr lang="zh-CN" sz="2200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ym typeface="+mn-ea"/>
              </a:rPr>
              <a:t>任务实战一</a:t>
            </a:r>
            <a:r>
              <a:rPr lang="en-US" altLang="zh-CN">
                <a:sym typeface="+mn-ea"/>
              </a:rPr>
              <a:t> - </a:t>
            </a:r>
            <a:r>
              <a:rPr>
                <a:sym typeface="+mn-ea"/>
              </a:rPr>
              <a:t>STP配置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2200" b="1">
                <a:ea typeface="宋体" panose="02010600030101010101" pitchFamily="2" charset="-122"/>
                <a:sym typeface="+mn-ea"/>
              </a:rPr>
              <a:t>3</a:t>
            </a:r>
            <a:r>
              <a:rPr lang="zh-CN" sz="2200" b="1">
                <a:ea typeface="宋体" panose="02010600030101010101" pitchFamily="2" charset="-122"/>
                <a:sym typeface="+mn-ea"/>
              </a:rPr>
              <a:t>.任务实施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（6）使能RSTP功能，实现环路破除。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[Huawei] stp enable       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（7）显示STP状态信息，并测试配置结果。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[Huawei] display stp brief</a:t>
            </a:r>
            <a:r>
              <a:rPr lang="en-US" sz="2200">
                <a:ea typeface="宋体" panose="02010600030101010101" pitchFamily="2" charset="-122"/>
                <a:sym typeface="+mn-ea"/>
              </a:rPr>
              <a:t>		</a:t>
            </a:r>
            <a:r>
              <a:rPr lang="en-US" altLang="zh-CN" sz="2200">
                <a:ea typeface="宋体" panose="02010600030101010101" pitchFamily="2" charset="-122"/>
                <a:sym typeface="+mn-ea"/>
              </a:rPr>
              <a:t>//</a:t>
            </a:r>
            <a:r>
              <a:rPr lang="zh-CN" sz="2200">
                <a:ea typeface="宋体" panose="02010600030101010101" pitchFamily="2" charset="-122"/>
                <a:sym typeface="+mn-ea"/>
              </a:rPr>
              <a:t>显示交换机的生成树状态和统计信息摘要。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endParaRPr lang="zh-CN" sz="2200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任务实战二</a:t>
            </a:r>
            <a:r>
              <a:rPr lang="en-US" altLang="zh-CN"/>
              <a:t> - </a:t>
            </a:r>
            <a:r>
              <a:t>RSTP配置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395" y="923925"/>
            <a:ext cx="10587355" cy="1695450"/>
          </a:xfrm>
        </p:spPr>
        <p:txBody>
          <a:bodyPr/>
          <a:p>
            <a:pPr marL="0" indent="0" eaLnBrk="1" latinLnBrk="0" hangingPunct="1">
              <a:spcBef>
                <a:spcPts val="0"/>
              </a:spcBef>
            </a:pPr>
            <a:r>
              <a:rPr lang="zh-CN" sz="2200" b="1">
                <a:ea typeface="宋体" panose="02010600030101010101" pitchFamily="2" charset="-122"/>
                <a:sym typeface="+mn-ea"/>
              </a:rPr>
              <a:t>1.任务描述</a:t>
            </a:r>
            <a:endParaRPr lang="zh-CN" sz="2200" b="1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某公司在办公楼内共部署了四台交换机，分别是SW1、SW2、SW3、SW4，为了进一步优化网络，提高网络的可靠性，网络管理员将四台交换机互联在一起，为了避免造成环路，现要求完成交换机的快速生成树配置。</a:t>
            </a:r>
            <a:endParaRPr lang="zh-CN" sz="2200"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874395" y="2590800"/>
            <a:ext cx="10587355" cy="16954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82124" tIns="41061" rIns="82124" bIns="41061" numCol="1" anchor="t" anchorCtr="0" compatLnSpc="1"/>
          <a:lstStyle>
            <a:lvl1pPr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latinLnBrk="0" hangingPunct="1">
              <a:spcBef>
                <a:spcPts val="0"/>
              </a:spcBef>
            </a:pPr>
            <a:r>
              <a:rPr lang="en-US" altLang="zh-CN" sz="2200" b="1">
                <a:ea typeface="宋体" panose="02010600030101010101" pitchFamily="2" charset="-122"/>
                <a:sym typeface="+mn-ea"/>
              </a:rPr>
              <a:t>2</a:t>
            </a:r>
            <a:r>
              <a:rPr lang="zh-CN" sz="2200" b="1">
                <a:ea typeface="宋体" panose="02010600030101010101" pitchFamily="2" charset="-122"/>
                <a:sym typeface="+mn-ea"/>
              </a:rPr>
              <a:t>.网络</a:t>
            </a:r>
            <a:r>
              <a:rPr lang="zh-CN" sz="2200" b="1">
                <a:ea typeface="宋体" panose="02010600030101010101" pitchFamily="2" charset="-122"/>
                <a:sym typeface="+mn-ea"/>
              </a:rPr>
              <a:t>拓扑</a:t>
            </a:r>
            <a:endParaRPr lang="zh-CN" sz="2200" b="1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endParaRPr lang="zh-CN" sz="2200"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94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6200" y="2819400"/>
            <a:ext cx="3745230" cy="33851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ym typeface="+mn-ea"/>
              </a:rPr>
              <a:t>任务实战二</a:t>
            </a:r>
            <a:r>
              <a:rPr lang="en-US" altLang="zh-CN">
                <a:sym typeface="+mn-ea"/>
              </a:rPr>
              <a:t> - </a:t>
            </a:r>
            <a:r>
              <a:rPr>
                <a:sym typeface="+mn-ea"/>
              </a:rPr>
              <a:t>RSTP配置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2200" b="1">
                <a:ea typeface="宋体" panose="02010600030101010101" pitchFamily="2" charset="-122"/>
                <a:sym typeface="+mn-ea"/>
              </a:rPr>
              <a:t>3</a:t>
            </a:r>
            <a:r>
              <a:rPr lang="zh-CN" sz="2200" b="1">
                <a:ea typeface="宋体" panose="02010600030101010101" pitchFamily="2" charset="-122"/>
                <a:sym typeface="+mn-ea"/>
              </a:rPr>
              <a:t>.任务实施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（1）配置环网中的设备生成树协议工作在RSTP模式。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[Huawei] stp mode rstp                 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（2）配置根桥和备份根桥设备。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[Huawei] stp root primary</a:t>
            </a:r>
            <a:r>
              <a:rPr lang="en-US" altLang="zh-CN" sz="2200">
                <a:ea typeface="宋体" panose="02010600030101010101" pitchFamily="2" charset="-122"/>
                <a:sym typeface="+mn-ea"/>
              </a:rPr>
              <a:t>		</a:t>
            </a:r>
            <a:r>
              <a:rPr lang="zh-CN" sz="2200">
                <a:ea typeface="宋体" panose="02010600030101010101" pitchFamily="2" charset="-122"/>
                <a:sym typeface="+mn-ea"/>
              </a:rPr>
              <a:t>//配置交换机为根桥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[Huawei] stp root secondary</a:t>
            </a:r>
            <a:r>
              <a:rPr lang="en-US" altLang="zh-CN" sz="2200">
                <a:ea typeface="宋体" panose="02010600030101010101" pitchFamily="2" charset="-122"/>
                <a:sym typeface="+mn-ea"/>
              </a:rPr>
              <a:t>	</a:t>
            </a:r>
            <a:r>
              <a:rPr lang="zh-CN" sz="2200">
                <a:ea typeface="宋体" panose="02010600030101010101" pitchFamily="2" charset="-122"/>
                <a:sym typeface="+mn-ea"/>
              </a:rPr>
              <a:t>//配置交换机为备份根桥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（3）配置桥优先级值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[Huawei] stp priority 8192</a:t>
            </a:r>
            <a:r>
              <a:rPr lang="en-US" altLang="zh-CN" sz="2200">
                <a:ea typeface="宋体" panose="02010600030101010101" pitchFamily="2" charset="-122"/>
                <a:sym typeface="+mn-ea"/>
              </a:rPr>
              <a:t>		</a:t>
            </a:r>
            <a:r>
              <a:rPr lang="zh-CN" sz="2200">
                <a:ea typeface="宋体" panose="02010600030101010101" pitchFamily="2" charset="-122"/>
                <a:sym typeface="+mn-ea"/>
              </a:rPr>
              <a:t>//配置交换机的优先级为8192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endParaRPr lang="zh-CN" sz="2200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ym typeface="+mn-ea"/>
              </a:rPr>
              <a:t>任务实战二</a:t>
            </a:r>
            <a:r>
              <a:rPr lang="en-US" altLang="zh-CN">
                <a:sym typeface="+mn-ea"/>
              </a:rPr>
              <a:t> - </a:t>
            </a:r>
            <a:r>
              <a:rPr>
                <a:sym typeface="+mn-ea"/>
              </a:rPr>
              <a:t>RSTP配置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2200" b="1">
                <a:ea typeface="宋体" panose="02010600030101010101" pitchFamily="2" charset="-122"/>
                <a:sym typeface="+mn-ea"/>
              </a:rPr>
              <a:t>3</a:t>
            </a:r>
            <a:r>
              <a:rPr lang="zh-CN" sz="2200" b="1">
                <a:ea typeface="宋体" panose="02010600030101010101" pitchFamily="2" charset="-122"/>
                <a:sym typeface="+mn-ea"/>
              </a:rPr>
              <a:t>.任务实施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（4）配置端口的路径开销值，实现将端口阻塞。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[Huawei] stp pathcost-standard legacy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//配置交换机的端口路径开销计算方法为华为计算方法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[Huawei] interface gigabitethernet 1/0/1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[Huawei-GigabitEthernet1/0/1] stp cost 20000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//配置GigabitEthernet1/0/1端口路径开销值为20000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[Huawei-GigabitEthernet1/0/1] quit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（5）配置与PC机相连的端口为边缘端口。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[Huawei] interface gigabitethernet 1/0/2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[Huawei-GigabitEthernet1/0/2] stp edged-port enable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//配置GigabitEthernet1/0/2端口为边缘端口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endParaRPr lang="zh-CN" sz="2200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ym typeface="+mn-ea"/>
              </a:rPr>
              <a:t>任务实战二</a:t>
            </a:r>
            <a:r>
              <a:rPr lang="en-US" altLang="zh-CN">
                <a:sym typeface="+mn-ea"/>
              </a:rPr>
              <a:t> - </a:t>
            </a:r>
            <a:r>
              <a:rPr>
                <a:sym typeface="+mn-ea"/>
              </a:rPr>
              <a:t>RSTP配置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2200" b="1">
                <a:ea typeface="宋体" panose="02010600030101010101" pitchFamily="2" charset="-122"/>
                <a:sym typeface="+mn-ea"/>
              </a:rPr>
              <a:t>3</a:t>
            </a:r>
            <a:r>
              <a:rPr lang="zh-CN" sz="2200" b="1">
                <a:ea typeface="宋体" panose="02010600030101010101" pitchFamily="2" charset="-122"/>
                <a:sym typeface="+mn-ea"/>
              </a:rPr>
              <a:t>.任务实施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（6）使能RSTP功能，实现环路破除。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[Huawei] stp enable       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（7）显示STP状态信息，并测试配置结果。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[Huawei] display stp brief</a:t>
            </a:r>
            <a:r>
              <a:rPr lang="en-US" altLang="zh-CN" sz="2200">
                <a:ea typeface="宋体" panose="02010600030101010101" pitchFamily="2" charset="-122"/>
                <a:sym typeface="+mn-ea"/>
              </a:rPr>
              <a:t>		//</a:t>
            </a:r>
            <a:r>
              <a:rPr lang="zh-CN" sz="2200">
                <a:ea typeface="宋体" panose="02010600030101010101" pitchFamily="2" charset="-122"/>
                <a:sym typeface="+mn-ea"/>
              </a:rPr>
              <a:t>显示交换机的生成树状态和统计信息摘要。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endParaRPr lang="zh-CN" sz="2200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任务实战三</a:t>
            </a:r>
            <a:r>
              <a:rPr lang="en-US" altLang="zh-CN"/>
              <a:t> - </a:t>
            </a:r>
            <a:r>
              <a:t>单域MSTP配置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395" y="923925"/>
            <a:ext cx="10587355" cy="1695450"/>
          </a:xfrm>
        </p:spPr>
        <p:txBody>
          <a:bodyPr/>
          <a:p>
            <a:pPr marL="0" indent="0" eaLnBrk="1" latinLnBrk="0" hangingPunct="1">
              <a:spcBef>
                <a:spcPts val="0"/>
              </a:spcBef>
            </a:pPr>
            <a:r>
              <a:rPr lang="zh-CN" sz="2200" b="1">
                <a:ea typeface="宋体" panose="02010600030101010101" pitchFamily="2" charset="-122"/>
                <a:sym typeface="+mn-ea"/>
              </a:rPr>
              <a:t>1.任务描述</a:t>
            </a:r>
            <a:endParaRPr lang="zh-CN" sz="2200" b="1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某公司在办公楼内共部署了四台交换机，分别是SW1、SW2、SW3、SW4，并根据不同部门进行了VLAN划分，为了进一步使每个VLAN存在冗余路径，且实现容错功能，提高网络可靠性，现要求完成交换机的多生成树配置。</a:t>
            </a:r>
            <a:endParaRPr lang="zh-CN" sz="2200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dirty="0"/>
              <a:t>STP</a:t>
            </a:r>
            <a:r>
              <a:rPr dirty="0"/>
              <a:t>基本原理</a:t>
            </a:r>
            <a:endParaRPr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任务实战三</a:t>
            </a:r>
            <a:r>
              <a:rPr lang="en-US" altLang="zh-CN"/>
              <a:t> - </a:t>
            </a:r>
            <a:r>
              <a:t>单域MSTP配置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395" y="923925"/>
            <a:ext cx="10587355" cy="1695450"/>
          </a:xfrm>
        </p:spPr>
        <p:txBody>
          <a:bodyPr/>
          <a:p>
            <a:pPr marL="0" indent="0" eaLnBrk="1" latinLnBrk="0" hangingPunct="1">
              <a:spcBef>
                <a:spcPts val="0"/>
              </a:spcBef>
            </a:pPr>
            <a:r>
              <a:rPr lang="en-US" altLang="zh-CN" sz="2200" b="1">
                <a:ea typeface="宋体" panose="02010600030101010101" pitchFamily="2" charset="-122"/>
                <a:sym typeface="+mn-ea"/>
              </a:rPr>
              <a:t>2</a:t>
            </a:r>
            <a:r>
              <a:rPr lang="zh-CN" sz="2200" b="1">
                <a:ea typeface="宋体" panose="02010600030101010101" pitchFamily="2" charset="-122"/>
                <a:sym typeface="+mn-ea"/>
              </a:rPr>
              <a:t>.网络拓扑</a:t>
            </a:r>
            <a:endParaRPr lang="zh-CN" sz="2200" b="1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构建网络结构如图（</a:t>
            </a:r>
            <a:r>
              <a:rPr lang="en-US" altLang="zh-CN" sz="2200">
                <a:ea typeface="宋体" panose="02010600030101010101" pitchFamily="2" charset="-122"/>
                <a:sym typeface="+mn-ea"/>
              </a:rPr>
              <a:t>a</a:t>
            </a:r>
            <a:r>
              <a:rPr lang="zh-CN" altLang="en-US" sz="2200">
                <a:ea typeface="宋体" panose="02010600030101010101" pitchFamily="2" charset="-122"/>
                <a:sym typeface="+mn-ea"/>
              </a:rPr>
              <a:t>）</a:t>
            </a:r>
            <a:r>
              <a:rPr lang="zh-CN" sz="2200">
                <a:ea typeface="宋体" panose="02010600030101010101" pitchFamily="2" charset="-122"/>
                <a:sym typeface="+mn-ea"/>
              </a:rPr>
              <a:t>所示，在该以太网上分别生成基于VLAN 20和VLAN 30的生成树，且通过配置使得基于VLAN 20的生成树如图（</a:t>
            </a:r>
            <a:r>
              <a:rPr lang="en-US" altLang="zh-CN" sz="2200">
                <a:ea typeface="宋体" panose="02010600030101010101" pitchFamily="2" charset="-122"/>
                <a:sym typeface="+mn-ea"/>
              </a:rPr>
              <a:t>b</a:t>
            </a:r>
            <a:r>
              <a:rPr lang="zh-CN" sz="2200">
                <a:ea typeface="宋体" panose="02010600030101010101" pitchFamily="2" charset="-122"/>
                <a:sym typeface="+mn-ea"/>
              </a:rPr>
              <a:t>）所示，基于VLAN 30的生成树如图（</a:t>
            </a:r>
            <a:r>
              <a:rPr lang="en-US" altLang="zh-CN" sz="2200">
                <a:ea typeface="宋体" panose="02010600030101010101" pitchFamily="2" charset="-122"/>
                <a:sym typeface="+mn-ea"/>
              </a:rPr>
              <a:t>c</a:t>
            </a:r>
            <a:r>
              <a:rPr lang="zh-CN" sz="2200">
                <a:ea typeface="宋体" panose="02010600030101010101" pitchFamily="2" charset="-122"/>
                <a:sym typeface="+mn-ea"/>
              </a:rPr>
              <a:t>）所示。</a:t>
            </a:r>
            <a:endParaRPr lang="zh-CN" sz="2200"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2590800"/>
            <a:ext cx="3604260" cy="2880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8185" y="2531110"/>
            <a:ext cx="3279140" cy="3028315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4400" y="2619375"/>
            <a:ext cx="3153410" cy="285115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752600" y="5638800"/>
            <a:ext cx="631825" cy="3956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200" b="0"/>
              <a:t>(a)</a:t>
            </a:r>
            <a:endParaRPr lang="en-US" altLang="zh-CN" sz="2200" b="0"/>
          </a:p>
        </p:txBody>
      </p:sp>
      <p:sp>
        <p:nvSpPr>
          <p:cNvPr id="7" name="文本框 6"/>
          <p:cNvSpPr txBox="1"/>
          <p:nvPr/>
        </p:nvSpPr>
        <p:spPr>
          <a:xfrm>
            <a:off x="5780405" y="5638800"/>
            <a:ext cx="631825" cy="3956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200" b="0"/>
              <a:t>(b)</a:t>
            </a:r>
            <a:endParaRPr lang="en-US" altLang="zh-CN" sz="2200" b="0"/>
          </a:p>
        </p:txBody>
      </p:sp>
      <p:sp>
        <p:nvSpPr>
          <p:cNvPr id="8" name="文本框 7"/>
          <p:cNvSpPr txBox="1"/>
          <p:nvPr/>
        </p:nvSpPr>
        <p:spPr>
          <a:xfrm>
            <a:off x="9794875" y="5638800"/>
            <a:ext cx="631825" cy="3956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200" b="0"/>
              <a:t>(c)</a:t>
            </a:r>
            <a:endParaRPr lang="en-US" altLang="zh-CN" sz="2200" b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ym typeface="+mn-ea"/>
              </a:rPr>
              <a:t>任务实战三</a:t>
            </a:r>
            <a:r>
              <a:rPr lang="en-US" altLang="zh-CN">
                <a:sym typeface="+mn-ea"/>
              </a:rPr>
              <a:t> - </a:t>
            </a:r>
            <a:r>
              <a:rPr>
                <a:sym typeface="+mn-ea"/>
              </a:rPr>
              <a:t>单域MSTP配置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2200" b="1">
                <a:ea typeface="宋体" panose="02010600030101010101" pitchFamily="2" charset="-122"/>
                <a:sym typeface="+mn-ea"/>
              </a:rPr>
              <a:t>3</a:t>
            </a:r>
            <a:r>
              <a:rPr lang="zh-CN" sz="2200" b="1">
                <a:ea typeface="宋体" panose="02010600030101010101" pitchFamily="2" charset="-122"/>
                <a:sym typeface="+mn-ea"/>
              </a:rPr>
              <a:t>.任务实施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（1）设置mstp模式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[Huawei] stp mode mstp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stp mode mstp命令的作用是将交换机的stp工作模式配置为mstp。mstp能够基于VLAN构建生成树。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（2）配置mstp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[Huawei] stp region-configuration</a:t>
            </a:r>
            <a:r>
              <a:rPr lang="en-US" altLang="zh-CN" sz="2200">
                <a:ea typeface="宋体" panose="02010600030101010101" pitchFamily="2" charset="-122"/>
                <a:sym typeface="+mn-ea"/>
              </a:rPr>
              <a:t>			</a:t>
            </a:r>
            <a:r>
              <a:rPr lang="en-US" altLang="zh-CN" sz="2200">
                <a:ea typeface="宋体" panose="02010600030101010101" pitchFamily="2" charset="-122"/>
                <a:sym typeface="+mn-ea"/>
              </a:rPr>
              <a:t>//</a:t>
            </a:r>
            <a:r>
              <a:rPr lang="zh-CN" sz="2200">
                <a:ea typeface="宋体" panose="02010600030101010101" pitchFamily="2" charset="-122"/>
                <a:sym typeface="+mn-ea"/>
              </a:rPr>
              <a:t>进入mst域视图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[Huawei-mst-region] region-name RG1</a:t>
            </a:r>
            <a:r>
              <a:rPr lang="en-US" altLang="zh-CN" sz="2200">
                <a:ea typeface="宋体" panose="02010600030101010101" pitchFamily="2" charset="-122"/>
                <a:sym typeface="+mn-ea"/>
              </a:rPr>
              <a:t>			</a:t>
            </a:r>
            <a:r>
              <a:rPr lang="en-US" altLang="zh-CN" sz="2200">
                <a:ea typeface="宋体" panose="02010600030101010101" pitchFamily="2" charset="-122"/>
                <a:sym typeface="+mn-ea"/>
              </a:rPr>
              <a:t>//</a:t>
            </a:r>
            <a:r>
              <a:rPr lang="zh-CN" sz="2200">
                <a:ea typeface="宋体" panose="02010600030101010101" pitchFamily="2" charset="-122"/>
                <a:sym typeface="+mn-ea"/>
              </a:rPr>
              <a:t>指定域名为RG1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[Huawei-mst-region] instance 2 vlan 20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[Huawei-mst-region] instance 3 vlan 30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[Huawei-mst-region] active region-configuration</a:t>
            </a:r>
            <a:r>
              <a:rPr lang="en-US" altLang="zh-CN" sz="2200">
                <a:ea typeface="宋体" panose="02010600030101010101" pitchFamily="2" charset="-122"/>
                <a:sym typeface="+mn-ea"/>
              </a:rPr>
              <a:t>	</a:t>
            </a:r>
            <a:r>
              <a:rPr lang="en-US" altLang="zh-CN" sz="2200">
                <a:ea typeface="宋体" panose="02010600030101010101" pitchFamily="2" charset="-122"/>
                <a:sym typeface="+mn-ea"/>
              </a:rPr>
              <a:t>//</a:t>
            </a:r>
            <a:r>
              <a:rPr lang="zh-CN" sz="2200">
                <a:ea typeface="宋体" panose="02010600030101010101" pitchFamily="2" charset="-122"/>
                <a:sym typeface="+mn-ea"/>
              </a:rPr>
              <a:t>激活mst域配置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[Huawei-mst-region] quit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endParaRPr lang="zh-CN" sz="2200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ym typeface="+mn-ea"/>
              </a:rPr>
              <a:t>任务实战三</a:t>
            </a:r>
            <a:r>
              <a:rPr lang="en-US" altLang="zh-CN">
                <a:sym typeface="+mn-ea"/>
              </a:rPr>
              <a:t> - </a:t>
            </a:r>
            <a:r>
              <a:rPr>
                <a:sym typeface="+mn-ea"/>
              </a:rPr>
              <a:t>单域MSTP配置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2200" b="1">
                <a:ea typeface="宋体" panose="02010600030101010101" pitchFamily="2" charset="-122"/>
                <a:sym typeface="+mn-ea"/>
              </a:rPr>
              <a:t>3</a:t>
            </a:r>
            <a:r>
              <a:rPr lang="zh-CN" sz="2200" b="1">
                <a:ea typeface="宋体" panose="02010600030101010101" pitchFamily="2" charset="-122"/>
                <a:sym typeface="+mn-ea"/>
              </a:rPr>
              <a:t>.任务实施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（3）基于生成树实例配置优先级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zh-CN" sz="2200">
                <a:ea typeface="宋体" panose="02010600030101010101" pitchFamily="2" charset="-122"/>
                <a:sym typeface="+mn-ea"/>
              </a:rPr>
              <a:t>[Huawei] stp instance 2 priority 4096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r>
              <a:rPr lang="en-US" altLang="zh-CN" sz="2200">
                <a:ea typeface="宋体" panose="02010600030101010101" pitchFamily="2" charset="-122"/>
                <a:sym typeface="+mn-ea"/>
              </a:rPr>
              <a:t>//</a:t>
            </a:r>
            <a:r>
              <a:rPr lang="zh-CN" altLang="en-US" sz="2200">
                <a:ea typeface="宋体" panose="02010600030101010101" pitchFamily="2" charset="-122"/>
                <a:sym typeface="+mn-ea"/>
              </a:rPr>
              <a:t>将编号为2的生成树实例的优先级设置为4096。</a:t>
            </a:r>
            <a:endParaRPr lang="zh-CN" altLang="en-US" sz="2200">
              <a:ea typeface="宋体" panose="02010600030101010101" pitchFamily="2" charset="-122"/>
              <a:sym typeface="+mn-ea"/>
            </a:endParaRPr>
          </a:p>
          <a:p>
            <a:endParaRPr lang="zh-CN" sz="2200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29000" y="2773436"/>
            <a:ext cx="5334000" cy="1311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spc="100">
                <a:solidFill>
                  <a:srgbClr val="304086"/>
                </a:solidFill>
                <a:cs typeface="+mn-ea"/>
                <a:sym typeface="+mn-lt"/>
              </a:rPr>
              <a:t>THANKS</a:t>
            </a:r>
            <a:endParaRPr lang="en-US" altLang="zh-CN" sz="8800" spc="100">
              <a:solidFill>
                <a:srgbClr val="304086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二层环路</a:t>
            </a:r>
            <a:r>
              <a:t>问题</a:t>
            </a:r>
          </a:p>
        </p:txBody>
      </p:sp>
      <p:pic>
        <p:nvPicPr>
          <p:cNvPr id="78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1489710"/>
            <a:ext cx="9060180" cy="38785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STP</a:t>
            </a:r>
            <a:r>
              <a:t>概述</a:t>
            </a:r>
          </a:p>
        </p:txBody>
      </p:sp>
      <p:sp>
        <p:nvSpPr>
          <p:cNvPr id="6" name="内容占位符 5"/>
          <p:cNvSpPr/>
          <p:nvPr>
            <p:ph idx="1"/>
          </p:nvPr>
        </p:nvSpPr>
        <p:spPr>
          <a:xfrm>
            <a:off x="874395" y="923925"/>
            <a:ext cx="10587355" cy="1819910"/>
          </a:xfrm>
        </p:spPr>
        <p:txBody>
          <a:bodyPr/>
          <a:p>
            <a:pPr marL="342900" indent="-342900" algn="l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/>
              <a:t>STP是二层网络中用于消除环路的协议</a:t>
            </a:r>
            <a:r>
              <a:rPr lang="zh-CN" sz="2200">
                <a:ea typeface="宋体" panose="02010600030101010101" pitchFamily="2" charset="-122"/>
              </a:rPr>
              <a:t>，通过阻断冗余链路来消除桥接网络中可能存在的路径回环，当前活动路径发生故障时，激活冗余备份链路，恢复网络连通性。</a:t>
            </a:r>
            <a:endParaRPr lang="zh-CN" sz="2200">
              <a:ea typeface="宋体" panose="02010600030101010101" pitchFamily="2" charset="-122"/>
            </a:endParaRPr>
          </a:p>
        </p:txBody>
      </p:sp>
      <p:pic>
        <p:nvPicPr>
          <p:cNvPr id="79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9940" y="2438400"/>
            <a:ext cx="8072120" cy="34759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STP</a:t>
            </a:r>
            <a:r>
              <a:t>相关</a:t>
            </a:r>
            <a:r>
              <a:t>术语</a:t>
            </a:r>
          </a:p>
        </p:txBody>
      </p:sp>
      <p:sp>
        <p:nvSpPr>
          <p:cNvPr id="6" name="内容占位符 5"/>
          <p:cNvSpPr/>
          <p:nvPr>
            <p:ph idx="1"/>
          </p:nvPr>
        </p:nvSpPr>
        <p:spPr>
          <a:xfrm>
            <a:off x="874395" y="923925"/>
            <a:ext cx="10587355" cy="2183765"/>
          </a:xfrm>
        </p:spPr>
        <p:txBody>
          <a:bodyPr/>
          <a:p>
            <a:pPr marL="342900" indent="-342900" algn="l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/>
              <a:t>网桥</a:t>
            </a:r>
            <a:endParaRPr sz="2200"/>
          </a:p>
          <a:p>
            <a:pPr marL="0" indent="457200" algn="l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sz="2200"/>
              <a:t>在运行STP协议的网络中，一台设备被称为一个网桥，或简称桥。</a:t>
            </a:r>
            <a:endParaRPr sz="2200"/>
          </a:p>
          <a:p>
            <a:pPr marL="0" indent="457200" algn="l">
              <a:spcBef>
                <a:spcPts val="0"/>
              </a:spcBef>
              <a:buSzTx/>
              <a:buFont typeface="Wingdings" panose="05000000000000000000" charset="0"/>
              <a:buNone/>
            </a:pPr>
            <a:endParaRPr sz="2200"/>
          </a:p>
          <a:p>
            <a:pPr marL="342900" indent="-342900" algn="l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/>
              <a:t>桥ID</a:t>
            </a:r>
            <a:endParaRPr sz="2200"/>
          </a:p>
          <a:p>
            <a:pPr marL="0" indent="457200" algn="l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sz="2200"/>
              <a:t>每个桥都有一个桥ID，IEEE 802.1d标准中规定BID是由桥优先级（Bridge Priority）与桥MAC地址构成。</a:t>
            </a:r>
            <a:endParaRPr sz="2200"/>
          </a:p>
          <a:p>
            <a:pPr marL="0" indent="457200" algn="l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sz="2200"/>
              <a:t>BID桥优先级占据高16位，其余的低48位是MAC地址</a:t>
            </a:r>
            <a:r>
              <a:rPr lang="zh-CN" sz="2200">
                <a:ea typeface="宋体" panose="02010600030101010101" pitchFamily="2" charset="-122"/>
              </a:rPr>
              <a:t>。</a:t>
            </a:r>
            <a:endParaRPr lang="zh-CN" sz="2200">
              <a:ea typeface="宋体" panose="02010600030101010101" pitchFamily="2" charset="-122"/>
            </a:endParaRPr>
          </a:p>
          <a:p>
            <a:pPr marL="0" indent="457200" algn="l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sz="2200"/>
              <a:t>桥优先级数值越小，桥优先级越高</a:t>
            </a:r>
            <a:r>
              <a:rPr lang="zh-CN" sz="2200">
                <a:ea typeface="宋体" panose="02010600030101010101" pitchFamily="2" charset="-122"/>
              </a:rPr>
              <a:t>，</a:t>
            </a:r>
            <a:r>
              <a:rPr sz="2200"/>
              <a:t>若桥优先级数值相同，则桥MAC地址越小，桥优先级越高。</a:t>
            </a:r>
            <a:endParaRPr sz="2200"/>
          </a:p>
          <a:p>
            <a:pPr marL="0" indent="457200" algn="l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sz="2200"/>
              <a:t>在STP网络中，桥ID最小的设备会被选举为根桥。</a:t>
            </a:r>
            <a:endParaRPr sz="2200"/>
          </a:p>
          <a:p>
            <a:pPr marL="342900" indent="-342900" algn="l">
              <a:spcBef>
                <a:spcPts val="0"/>
              </a:spcBef>
              <a:buSzTx/>
              <a:buFont typeface="Wingdings" panose="05000000000000000000" charset="0"/>
              <a:buChar char="n"/>
            </a:pPr>
            <a:endParaRPr sz="2200"/>
          </a:p>
        </p:txBody>
      </p:sp>
      <p:pic>
        <p:nvPicPr>
          <p:cNvPr id="8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0" y="4419600"/>
            <a:ext cx="7117080" cy="17214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STP</a:t>
            </a:r>
            <a:r>
              <a:t>相关</a:t>
            </a:r>
            <a:r>
              <a:t>术语</a:t>
            </a:r>
          </a:p>
        </p:txBody>
      </p:sp>
      <p:sp>
        <p:nvSpPr>
          <p:cNvPr id="6" name="内容占位符 5"/>
          <p:cNvSpPr/>
          <p:nvPr>
            <p:ph idx="1"/>
          </p:nvPr>
        </p:nvSpPr>
        <p:spPr>
          <a:xfrm>
            <a:off x="874395" y="923925"/>
            <a:ext cx="10587355" cy="2183765"/>
          </a:xfrm>
        </p:spPr>
        <p:txBody>
          <a:bodyPr/>
          <a:p>
            <a:pPr marL="342900" indent="-342900" algn="l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/>
              <a:t>端口ID</a:t>
            </a:r>
            <a:endParaRPr sz="2200"/>
          </a:p>
          <a:p>
            <a:pPr marL="0" indent="457200" algn="l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sz="2200"/>
              <a:t>端口ID（Port ID，即PID），由两部分构成的，高4位是端口优先级，低12位是端口号。</a:t>
            </a:r>
            <a:endParaRPr sz="2200"/>
          </a:p>
          <a:p>
            <a:pPr marL="0" indent="457200" algn="l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sz="2200"/>
              <a:t>同样，端口优先级数值越小，表示优先级越高，若端口优先级数值相同时，则端口号越小，端口优先级越高。</a:t>
            </a:r>
            <a:endParaRPr sz="2200"/>
          </a:p>
          <a:p>
            <a:pPr marL="342900" indent="-342900" algn="l">
              <a:spcBef>
                <a:spcPts val="0"/>
              </a:spcBef>
              <a:buSzTx/>
              <a:buFont typeface="Wingdings" panose="05000000000000000000" charset="0"/>
              <a:buChar char="n"/>
            </a:pPr>
            <a:endParaRPr sz="2200"/>
          </a:p>
        </p:txBody>
      </p:sp>
      <p:pic>
        <p:nvPicPr>
          <p:cNvPr id="81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2200" y="3930650"/>
            <a:ext cx="7158990" cy="17106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STP</a:t>
            </a:r>
            <a:r>
              <a:t>相关</a:t>
            </a:r>
            <a:r>
              <a:t>术语</a:t>
            </a:r>
          </a:p>
        </p:txBody>
      </p:sp>
      <p:sp>
        <p:nvSpPr>
          <p:cNvPr id="6" name="内容占位符 5"/>
          <p:cNvSpPr/>
          <p:nvPr>
            <p:ph idx="1"/>
          </p:nvPr>
        </p:nvSpPr>
        <p:spPr>
          <a:xfrm>
            <a:off x="874395" y="923925"/>
            <a:ext cx="10587355" cy="3642360"/>
          </a:xfrm>
        </p:spPr>
        <p:txBody>
          <a:bodyPr/>
          <a:p>
            <a:pPr marL="342900" indent="-342900" algn="l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/>
              <a:t>根桥（Root Bridge）</a:t>
            </a:r>
            <a:endParaRPr sz="2200"/>
          </a:p>
          <a:p>
            <a:pPr marL="0" indent="457200" algn="l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sz="2200"/>
              <a:t>STP协议破环的关键在于生成一个树形的网络结构，而树形的网络结构必须有树根，于是STP引入了根桥的概念。</a:t>
            </a:r>
            <a:endParaRPr sz="2200"/>
          </a:p>
          <a:p>
            <a:pPr marL="0" indent="457200" algn="l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sz="2200"/>
              <a:t>对于一个STP网络，根桥就是网桥ID最小的桥（即桥优先级最高），在全网中只有一个，它是整个网络的逻辑中心，但不一定是物理中心。</a:t>
            </a:r>
            <a:endParaRPr sz="2200"/>
          </a:p>
          <a:p>
            <a:pPr marL="0" indent="457200" algn="l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sz="2200"/>
              <a:t>根桥会根据网络拓扑的变化而动态变化。</a:t>
            </a:r>
            <a:endParaRPr sz="2200"/>
          </a:p>
          <a:p>
            <a:pPr marL="0" indent="457200" algn="l">
              <a:spcBef>
                <a:spcPts val="0"/>
              </a:spcBef>
              <a:buSzTx/>
              <a:buFont typeface="Wingdings" panose="05000000000000000000" charset="0"/>
              <a:buNone/>
            </a:pPr>
            <a:endParaRPr sz="2200"/>
          </a:p>
          <a:p>
            <a:pPr marL="342900" indent="-342900" algn="l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>
                <a:sym typeface="+mn-ea"/>
              </a:rPr>
              <a:t>根端口（Root Port）</a:t>
            </a:r>
            <a:endParaRPr sz="2200"/>
          </a:p>
          <a:p>
            <a:pPr marL="0" indent="457200" algn="l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sz="2200">
                <a:sym typeface="+mn-ea"/>
              </a:rPr>
              <a:t>根端口就是非根桥上去往根桥路径开销最小的端口，根端口负责向根桥方向转发数据，这个端口的选择标准是依据根路径开销判定。</a:t>
            </a:r>
            <a:endParaRPr sz="2200"/>
          </a:p>
          <a:p>
            <a:pPr marL="0" indent="457200" algn="l">
              <a:spcBef>
                <a:spcPts val="0"/>
              </a:spcBef>
              <a:buSzTx/>
              <a:buFont typeface="Wingdings" panose="05000000000000000000" charset="0"/>
              <a:buNone/>
            </a:pPr>
            <a:r>
              <a:rPr lang="zh-CN" sz="2200">
                <a:sym typeface="+mn-ea"/>
              </a:rPr>
              <a:t>每个桥设备</a:t>
            </a:r>
            <a:r>
              <a:rPr sz="2200">
                <a:sym typeface="+mn-ea"/>
              </a:rPr>
              <a:t>上根端口有且只有一个，根桥上没有根端口。</a:t>
            </a:r>
            <a:endParaRPr sz="2200"/>
          </a:p>
          <a:p>
            <a:pPr marL="0" indent="457200" algn="l">
              <a:spcBef>
                <a:spcPts val="0"/>
              </a:spcBef>
              <a:buSzTx/>
              <a:buFont typeface="Wingdings" panose="05000000000000000000" charset="0"/>
              <a:buNone/>
            </a:pPr>
            <a:endParaRPr sz="2200"/>
          </a:p>
          <a:p>
            <a:pPr marL="0" indent="0" algn="l">
              <a:spcBef>
                <a:spcPts val="0"/>
              </a:spcBef>
              <a:buSzTx/>
              <a:buFont typeface="Wingdings" panose="05000000000000000000" charset="0"/>
              <a:buNone/>
            </a:pPr>
            <a:endParaRPr sz="220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TABLE_ENDDRAG_ORIGIN_RECT" val="620*182"/>
  <p:tag name="TABLE_ENDDRAG_RECT" val="162*276*620*182"/>
</p:tagLst>
</file>

<file path=ppt/tags/tag2.xml><?xml version="1.0" encoding="utf-8"?>
<p:tagLst xmlns:p="http://schemas.openxmlformats.org/presentationml/2006/main">
  <p:tag name="TABLE_ENDDRAG_ORIGIN_RECT" val="705*309"/>
  <p:tag name="TABLE_ENDDRAG_RECT" val="156*186*705*309"/>
</p:tagLst>
</file>

<file path=ppt/tags/tag3.xml><?xml version="1.0" encoding="utf-8"?>
<p:tagLst xmlns:p="http://schemas.openxmlformats.org/presentationml/2006/main">
  <p:tag name="TABLE_ENDDRAG_ORIGIN_RECT" val="631*311"/>
  <p:tag name="TABLE_ENDDRAG_RECT" val="174*164*631*311"/>
</p:tagLst>
</file>

<file path=ppt/tags/tag4.xml><?xml version="1.0" encoding="utf-8"?>
<p:tagLst xmlns:p="http://schemas.openxmlformats.org/presentationml/2006/main">
  <p:tag name="commondata" val="eyJoZGlkIjoiYWE0OTU5YWZhNDU4NTdhMDc0MWE0OGZiZTAxZDE5NmUifQ=="/>
</p:tagLst>
</file>

<file path=ppt/theme/theme1.xml><?xml version="1.0" encoding="utf-8"?>
<a:theme xmlns:a="http://schemas.openxmlformats.org/drawingml/2006/main" name="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noFill/>
        <a:ln w="28575" cap="flat" cmpd="sng" algn="ctr">
          <a:solidFill>
            <a:srgbClr val="FF0000"/>
          </a:solidFill>
          <a:prstDash val="solid"/>
          <a:round/>
          <a:headEnd type="none" w="med" len="med"/>
          <a:tailEnd type="triangle" w="med" len="med"/>
        </a:ln>
      </a:spPr>
      <a:bodyPr vert="horz" wrap="square" lIns="82124" tIns="41061" rIns="82124" bIns="41061" numCol="1" rtlCol="0" anchor="t" anchorCtr="0" compatLnSpc="1"/>
      <a:lstStyle>
        <a:defPPr marL="0" marR="0" indent="0" algn="l" defTabSz="814705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noFill/>
        <a:ln w="28575" cap="flat" cmpd="sng" algn="ctr">
          <a:solidFill>
            <a:srgbClr val="FF0000"/>
          </a:solidFill>
          <a:prstDash val="solid"/>
          <a:round/>
          <a:headEnd type="none" w="med" len="med"/>
          <a:tailEnd type="triangle"/>
        </a:ln>
      </a:spPr>
      <a:bodyPr/>
      <a:lstStyle/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183B7"/>
    </a:dk2>
    <a:lt2>
      <a:srgbClr val="000000"/>
    </a:lt2>
    <a:accent1>
      <a:srgbClr val="0183B7"/>
    </a:accent1>
    <a:accent2>
      <a:srgbClr val="B21A1A"/>
    </a:accent2>
    <a:accent3>
      <a:srgbClr val="FFFFFF"/>
    </a:accent3>
    <a:accent4>
      <a:srgbClr val="000000"/>
    </a:accent4>
    <a:accent5>
      <a:srgbClr val="AAC1D8"/>
    </a:accent5>
    <a:accent6>
      <a:srgbClr val="A11616"/>
    </a:accent6>
    <a:hlink>
      <a:srgbClr val="83A2CF"/>
    </a:hlink>
    <a:folHlink>
      <a:srgbClr val="EFB525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183B7"/>
    </a:dk2>
    <a:lt2>
      <a:srgbClr val="000000"/>
    </a:lt2>
    <a:accent1>
      <a:srgbClr val="0183B7"/>
    </a:accent1>
    <a:accent2>
      <a:srgbClr val="B21A1A"/>
    </a:accent2>
    <a:accent3>
      <a:srgbClr val="FFFFFF"/>
    </a:accent3>
    <a:accent4>
      <a:srgbClr val="000000"/>
    </a:accent4>
    <a:accent5>
      <a:srgbClr val="AAC1D8"/>
    </a:accent5>
    <a:accent6>
      <a:srgbClr val="A11616"/>
    </a:accent6>
    <a:hlink>
      <a:srgbClr val="83A2CF"/>
    </a:hlink>
    <a:folHlink>
      <a:srgbClr val="EFB525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183B7"/>
    </a:dk2>
    <a:lt2>
      <a:srgbClr val="000000"/>
    </a:lt2>
    <a:accent1>
      <a:srgbClr val="0183B7"/>
    </a:accent1>
    <a:accent2>
      <a:srgbClr val="B21A1A"/>
    </a:accent2>
    <a:accent3>
      <a:srgbClr val="FFFFFF"/>
    </a:accent3>
    <a:accent4>
      <a:srgbClr val="000000"/>
    </a:accent4>
    <a:accent5>
      <a:srgbClr val="AAC1D8"/>
    </a:accent5>
    <a:accent6>
      <a:srgbClr val="A11616"/>
    </a:accent6>
    <a:hlink>
      <a:srgbClr val="83A2CF"/>
    </a:hlink>
    <a:folHlink>
      <a:srgbClr val="EFB525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183B7"/>
    </a:dk2>
    <a:lt2>
      <a:srgbClr val="000000"/>
    </a:lt2>
    <a:accent1>
      <a:srgbClr val="0183B7"/>
    </a:accent1>
    <a:accent2>
      <a:srgbClr val="B21A1A"/>
    </a:accent2>
    <a:accent3>
      <a:srgbClr val="FFFFFF"/>
    </a:accent3>
    <a:accent4>
      <a:srgbClr val="000000"/>
    </a:accent4>
    <a:accent5>
      <a:srgbClr val="AAC1D8"/>
    </a:accent5>
    <a:accent6>
      <a:srgbClr val="A11616"/>
    </a:accent6>
    <a:hlink>
      <a:srgbClr val="83A2CF"/>
    </a:hlink>
    <a:folHlink>
      <a:srgbClr val="EFB525"/>
    </a:folHlink>
  </a:clrScheme>
</a:themeOverride>
</file>

<file path=ppt/theme/themeOverride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183B7"/>
    </a:dk2>
    <a:lt2>
      <a:srgbClr val="000000"/>
    </a:lt2>
    <a:accent1>
      <a:srgbClr val="0183B7"/>
    </a:accent1>
    <a:accent2>
      <a:srgbClr val="B21A1A"/>
    </a:accent2>
    <a:accent3>
      <a:srgbClr val="FFFFFF"/>
    </a:accent3>
    <a:accent4>
      <a:srgbClr val="000000"/>
    </a:accent4>
    <a:accent5>
      <a:srgbClr val="AAC1D8"/>
    </a:accent5>
    <a:accent6>
      <a:srgbClr val="A11616"/>
    </a:accent6>
    <a:hlink>
      <a:srgbClr val="83A2CF"/>
    </a:hlink>
    <a:folHlink>
      <a:srgbClr val="EFB525"/>
    </a:folHlink>
  </a:clrScheme>
</a:themeOverride>
</file>

<file path=ppt/theme/themeOverride6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183B7"/>
    </a:dk2>
    <a:lt2>
      <a:srgbClr val="000000"/>
    </a:lt2>
    <a:accent1>
      <a:srgbClr val="0183B7"/>
    </a:accent1>
    <a:accent2>
      <a:srgbClr val="B21A1A"/>
    </a:accent2>
    <a:accent3>
      <a:srgbClr val="FFFFFF"/>
    </a:accent3>
    <a:accent4>
      <a:srgbClr val="000000"/>
    </a:accent4>
    <a:accent5>
      <a:srgbClr val="AAC1D8"/>
    </a:accent5>
    <a:accent6>
      <a:srgbClr val="A11616"/>
    </a:accent6>
    <a:hlink>
      <a:srgbClr val="83A2CF"/>
    </a:hlink>
    <a:folHlink>
      <a:srgbClr val="EFB52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6788</Words>
  <Application>WPS 演示</Application>
  <PresentationFormat>宽屏</PresentationFormat>
  <Paragraphs>509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43</vt:i4>
      </vt:variant>
    </vt:vector>
  </HeadingPairs>
  <TitlesOfParts>
    <vt:vector size="63" baseType="lpstr">
      <vt:lpstr>Arial</vt:lpstr>
      <vt:lpstr>宋体</vt:lpstr>
      <vt:lpstr>Wingdings</vt:lpstr>
      <vt:lpstr>Arial</vt:lpstr>
      <vt:lpstr>CiscoSansTT Thin</vt:lpstr>
      <vt:lpstr>Segoe Print</vt:lpstr>
      <vt:lpstr>CiscoSansTT ExtraLight</vt:lpstr>
      <vt:lpstr>微软雅黑</vt:lpstr>
      <vt:lpstr>思源黑体 CN Medium</vt:lpstr>
      <vt:lpstr>演示斜黑体</vt:lpstr>
      <vt:lpstr>黑体</vt:lpstr>
      <vt:lpstr>Times</vt:lpstr>
      <vt:lpstr>Times New Roman</vt:lpstr>
      <vt:lpstr>Wingdings</vt:lpstr>
      <vt:lpstr>Times New Roman</vt:lpstr>
      <vt:lpstr>Arial Unicode MS</vt:lpstr>
      <vt:lpstr>等线 Light</vt:lpstr>
      <vt:lpstr>等线</vt:lpstr>
      <vt:lpstr>TMP-DEV-PPT-v8.1</vt:lpstr>
      <vt:lpstr>自定义设计方案</vt:lpstr>
      <vt:lpstr>PowerPoint 演示文稿</vt:lpstr>
      <vt:lpstr>PowerPoint 演示文稿</vt:lpstr>
      <vt:lpstr>大纲</vt:lpstr>
      <vt:lpstr>PowerPoint 演示文稿</vt:lpstr>
      <vt:lpstr>二层环路问题</vt:lpstr>
      <vt:lpstr>STP概述</vt:lpstr>
      <vt:lpstr>STP相关术语</vt:lpstr>
      <vt:lpstr>STP相关术语</vt:lpstr>
      <vt:lpstr>STP相关术语</vt:lpstr>
      <vt:lpstr>STP相关术语</vt:lpstr>
      <vt:lpstr>STP相关术语</vt:lpstr>
      <vt:lpstr>STP相关术语</vt:lpstr>
      <vt:lpstr>STP相关术语</vt:lpstr>
      <vt:lpstr>STP相关术语</vt:lpstr>
      <vt:lpstr>STP的拓扑计算过程</vt:lpstr>
      <vt:lpstr>STP的拓扑计算过程</vt:lpstr>
      <vt:lpstr>STP算法计算实例</vt:lpstr>
      <vt:lpstr>PowerPoint 演示文稿</vt:lpstr>
      <vt:lpstr>STP协议的不足</vt:lpstr>
      <vt:lpstr>RSTP对STP的改进</vt:lpstr>
      <vt:lpstr>RSTP端口角色</vt:lpstr>
      <vt:lpstr>RSTP端口状态</vt:lpstr>
      <vt:lpstr>配置BPDU的处理</vt:lpstr>
      <vt:lpstr>快速收敛</vt:lpstr>
      <vt:lpstr>快速收敛</vt:lpstr>
      <vt:lpstr>快速收敛</vt:lpstr>
      <vt:lpstr>PowerPoint 演示文稿</vt:lpstr>
      <vt:lpstr>RSTP和STP的缺陷</vt:lpstr>
      <vt:lpstr>MSTP概述</vt:lpstr>
      <vt:lpstr>PowerPoint 演示文稿</vt:lpstr>
      <vt:lpstr>任务实战一 - STP配置</vt:lpstr>
      <vt:lpstr>任务实战一 - STP配置</vt:lpstr>
      <vt:lpstr>任务实战一 - STP配置</vt:lpstr>
      <vt:lpstr>任务实战一 - STP配置</vt:lpstr>
      <vt:lpstr>任务实战二 - RSTP配置</vt:lpstr>
      <vt:lpstr>任务实战二 - RSTP配置</vt:lpstr>
      <vt:lpstr>任务实战二 - RSTP配置</vt:lpstr>
      <vt:lpstr>任务实战二 - RSTP配置</vt:lpstr>
      <vt:lpstr>任务实战三 - 单域MSTP配置</vt:lpstr>
      <vt:lpstr>任务实战三 - 单域MSTP配置</vt:lpstr>
      <vt:lpstr>任务实战三 - 单域MSTP配置</vt:lpstr>
      <vt:lpstr>任务实战三 - 单域MSTP配置</vt:lpstr>
      <vt:lpstr>PowerPoint 演示文稿</vt:lpstr>
    </vt:vector>
  </TitlesOfParts>
  <Company>Cisco Systems, Inc.</Company>
  <LinksUpToDate>false</LinksUpToDate>
  <SharedDoc>false</SharedDoc>
  <HyperlinksChanged>false</HyperlinksChanged>
  <AppVersion>14.0000</AppVersion>
  <Manager>Erin Stanley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MA-ILT-Lesson-v4.2.ppt</dc:title>
  <dc:creator>Editorial, Production, and Graphics Services (EPGS)</dc:creator>
  <dc:description>04/04, v3.1, Libby Goga
applied new ILSG learning design
04/24/04, v3.1, Erin Stanley
prepared for production
Updated; dmachado:  01.04.05
04.07.06: jbangloy: Applied Template QACS-PPT-v7.0
04.10.06: kayclark: DTP Check
Edit: Michele Gilfether: 04.24.06</dc:description>
  <cp:category>Masters</cp:category>
  <cp:lastModifiedBy>    『记树与影』</cp:lastModifiedBy>
  <cp:revision>1841</cp:revision>
  <dcterms:created xsi:type="dcterms:W3CDTF">2003-04-02T15:29:00Z</dcterms:created>
  <dcterms:modified xsi:type="dcterms:W3CDTF">2024-08-24T08:30:55Z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85FB1FB8D85D4D49969FDD4BB905985E_13</vt:lpwstr>
  </property>
  <property fmtid="{D5CDD505-2E9C-101B-9397-08002B2CF9AE}" pid="3" name="KSOProductBuildVer">
    <vt:lpwstr>2052-12.1.0.17857</vt:lpwstr>
  </property>
</Properties>
</file>