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19"/>
  </p:notesMasterIdLst>
  <p:handoutMasterIdLst>
    <p:handoutMasterId r:id="rId20"/>
  </p:handoutMasterIdLst>
  <p:sldIdLst>
    <p:sldId id="691" r:id="rId4"/>
    <p:sldId id="655" r:id="rId5"/>
    <p:sldId id="656" r:id="rId6"/>
    <p:sldId id="720" r:id="rId7"/>
    <p:sldId id="692" r:id="rId8"/>
    <p:sldId id="722" r:id="rId9"/>
    <p:sldId id="727" r:id="rId10"/>
    <p:sldId id="728" r:id="rId11"/>
    <p:sldId id="729" r:id="rId12"/>
    <p:sldId id="725" r:id="rId13"/>
    <p:sldId id="695" r:id="rId14"/>
    <p:sldId id="817" r:id="rId15"/>
    <p:sldId id="696" r:id="rId16"/>
    <p:sldId id="826" r:id="rId17"/>
    <p:sldId id="693" r:id="rId18"/>
  </p:sldIdLst>
  <p:sldSz cx="12192000" cy="6858000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Pfitzer" initials="" lastIdx="2" clrIdx="0"/>
  <p:cmAuthor id="2" name="Cisco Systems, Inc." initials="" lastIdx="1" clrIdx="1"/>
  <p:cmAuthor id="3" name="Kayce M. Clark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C2"/>
    <a:srgbClr val="016289"/>
    <a:srgbClr val="00BCEB"/>
    <a:srgbClr val="F5F5F5"/>
    <a:srgbClr val="00FF00"/>
    <a:srgbClr val="000000"/>
    <a:srgbClr val="F4939C"/>
    <a:srgbClr val="F8B9A8"/>
    <a:srgbClr val="FEE7B5"/>
    <a:srgbClr val="C2E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414" autoAdjust="0"/>
  </p:normalViewPr>
  <p:slideViewPr>
    <p:cSldViewPr showGuides="1">
      <p:cViewPr>
        <p:scale>
          <a:sx n="100" d="100"/>
          <a:sy n="100" d="100"/>
        </p:scale>
        <p:origin x="36" y="36"/>
      </p:cViewPr>
      <p:guideLst>
        <p:guide orient="horz" pos="2256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66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53699F80-FC36-4D3E-969E-335346F0074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BC7ADC81-A6A3-4AA4-B163-7E06D2F680B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-22515"/>
            <a:ext cx="12192000" cy="6880515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2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Rectangle 5"/>
          <p:cNvSpPr txBox="1">
            <a:spLocks noChangeArrowheads="1"/>
          </p:cNvSpPr>
          <p:nvPr userDrawn="1"/>
        </p:nvSpPr>
        <p:spPr bwMode="auto">
          <a:xfrm>
            <a:off x="681567" y="5254625"/>
            <a:ext cx="891963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ctr" anchorCtr="0" compatLnSpc="1"/>
          <a:lstStyle>
            <a:lvl1pPr marL="0" marR="0" indent="0" algn="l" defTabSz="91249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GB" altLang="zh-CN" sz="5335" b="0" i="0" kern="1200" spc="0" baseline="0" noProof="0" dirty="0">
                <a:solidFill>
                  <a:srgbClr val="005073"/>
                </a:solidFill>
                <a:latin typeface="+mj-lt"/>
                <a:ea typeface="CiscoSansTT Thin" charset="0"/>
                <a:cs typeface="CiscoSansTT ExtraLight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0BCEB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en-US" altLang="zh-CN" sz="2135" b="0" i="0" u="none" strike="noStrike" kern="120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CiscoSansTT ExtraLight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 userDrawn="1"/>
        </p:nvGrpSpPr>
        <p:grpSpPr bwMode="auto">
          <a:xfrm>
            <a:off x="8382000" y="799717"/>
            <a:ext cx="3219665" cy="5428944"/>
            <a:chOff x="2560" y="2"/>
            <a:chExt cx="2562" cy="4320"/>
          </a:xfrm>
        </p:grpSpPr>
        <p:sp>
          <p:nvSpPr>
            <p:cNvPr id="20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矩形 38"/>
          <p:cNvSpPr/>
          <p:nvPr userDrawn="1"/>
        </p:nvSpPr>
        <p:spPr>
          <a:xfrm>
            <a:off x="-1" y="1836078"/>
            <a:ext cx="8606949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0" hasCustomPrompt="1"/>
          </p:nvPr>
        </p:nvSpPr>
        <p:spPr>
          <a:xfrm>
            <a:off x="460375" y="2362200"/>
            <a:ext cx="7345363" cy="1717675"/>
          </a:xfrm>
        </p:spPr>
        <p:txBody>
          <a:bodyPr anchor="ctr"/>
          <a:lstStyle>
            <a:lvl1pPr>
              <a:defRPr lang="zh-CN" altLang="en-US" sz="5400" kern="120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单击此处添加主标题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添加课程大纲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Freeform 17"/>
          <p:cNvSpPr/>
          <p:nvPr userDrawn="1"/>
        </p:nvSpPr>
        <p:spPr>
          <a:xfrm>
            <a:off x="2" y="0"/>
            <a:ext cx="6664849" cy="6858000"/>
          </a:xfrm>
          <a:custGeom>
            <a:avLst/>
            <a:gdLst>
              <a:gd name="connsiteX0" fmla="*/ 0 w 4998637"/>
              <a:gd name="connsiteY0" fmla="*/ 0 h 5143500"/>
              <a:gd name="connsiteX1" fmla="*/ 4415142 w 4998637"/>
              <a:gd name="connsiteY1" fmla="*/ 0 h 5143500"/>
              <a:gd name="connsiteX2" fmla="*/ 4531295 w 4998637"/>
              <a:gd name="connsiteY2" fmla="*/ 256924 h 5143500"/>
              <a:gd name="connsiteX3" fmla="*/ 4998637 w 4998637"/>
              <a:gd name="connsiteY3" fmla="*/ 2571750 h 5143500"/>
              <a:gd name="connsiteX4" fmla="*/ 4531295 w 4998637"/>
              <a:gd name="connsiteY4" fmla="*/ 4886576 h 5143500"/>
              <a:gd name="connsiteX5" fmla="*/ 4415143 w 4998637"/>
              <a:gd name="connsiteY5" fmla="*/ 5143500 h 5143500"/>
              <a:gd name="connsiteX6" fmla="*/ 0 w 4998637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8637" h="5143500">
                <a:moveTo>
                  <a:pt x="0" y="0"/>
                </a:moveTo>
                <a:lnTo>
                  <a:pt x="4415142" y="0"/>
                </a:lnTo>
                <a:lnTo>
                  <a:pt x="4531295" y="256924"/>
                </a:lnTo>
                <a:cubicBezTo>
                  <a:pt x="4832228" y="968409"/>
                  <a:pt x="4998637" y="1750646"/>
                  <a:pt x="4998637" y="2571750"/>
                </a:cubicBezTo>
                <a:cubicBezTo>
                  <a:pt x="4998637" y="3392854"/>
                  <a:pt x="4832228" y="4175091"/>
                  <a:pt x="4531295" y="4886576"/>
                </a:cubicBezTo>
                <a:lnTo>
                  <a:pt x="4415143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 userDrawn="1"/>
        </p:nvSpPr>
        <p:spPr>
          <a:xfrm flipV="1">
            <a:off x="0" y="4861561"/>
            <a:ext cx="12191999" cy="119974"/>
          </a:xfrm>
          <a:prstGeom prst="rect">
            <a:avLst/>
          </a:prstGeom>
          <a:gradFill>
            <a:gsLst>
              <a:gs pos="0">
                <a:srgbClr val="0075C2"/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1" y="2105631"/>
            <a:ext cx="12191999" cy="2646384"/>
          </a:xfrm>
          <a:prstGeom prst="rect">
            <a:avLst/>
          </a:prstGeom>
          <a:gradFill>
            <a:gsLst>
              <a:gs pos="0">
                <a:srgbClr val="1D227E">
                  <a:alpha val="95000"/>
                </a:srgbClr>
              </a:gs>
              <a:gs pos="100000">
                <a:srgbClr val="0075C2">
                  <a:alpha val="98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4" name="六边形 33"/>
          <p:cNvSpPr/>
          <p:nvPr userDrawn="1"/>
        </p:nvSpPr>
        <p:spPr>
          <a:xfrm rot="10800582">
            <a:off x="83924" y="1759348"/>
            <a:ext cx="4805359" cy="3340455"/>
          </a:xfrm>
          <a:prstGeom prst="hexagon">
            <a:avLst/>
          </a:prstGeom>
          <a:solidFill>
            <a:srgbClr val="0075C2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5400000" algn="tl" rotWithShape="0">
              <a:srgbClr val="1D227E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5" name="六边形 34"/>
          <p:cNvSpPr/>
          <p:nvPr userDrawn="1"/>
        </p:nvSpPr>
        <p:spPr>
          <a:xfrm rot="10825759">
            <a:off x="1486600" y="2097453"/>
            <a:ext cx="3069170" cy="2662459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5400000" algn="l" rotWithShape="0">
              <a:srgbClr val="555555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6" name="六边形 35"/>
          <p:cNvSpPr/>
          <p:nvPr userDrawn="1"/>
        </p:nvSpPr>
        <p:spPr>
          <a:xfrm rot="10825759">
            <a:off x="1659838" y="2247734"/>
            <a:ext cx="2722695" cy="2361897"/>
          </a:xfrm>
          <a:prstGeom prst="hexagon">
            <a:avLst/>
          </a:prstGeom>
          <a:solidFill>
            <a:sysClr val="window" lastClr="FFFFFF"/>
          </a:solidFill>
          <a:ln w="76200" cap="flat" cmpd="sng" algn="ctr">
            <a:solidFill>
              <a:srgbClr val="1D227E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7" name="文本占位符 2"/>
          <p:cNvSpPr txBox="1"/>
          <p:nvPr userDrawn="1"/>
        </p:nvSpPr>
        <p:spPr>
          <a:xfrm>
            <a:off x="1584670" y="1996439"/>
            <a:ext cx="2873030" cy="2864486"/>
          </a:xfrm>
          <a:prstGeom prst="rect">
            <a:avLst/>
          </a:prstGeom>
        </p:spPr>
        <p:txBody>
          <a:bodyPr anchor="ctr"/>
          <a:lstStyle>
            <a:lvl1pPr marL="0" indent="0" algn="ctr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15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rgbClr val="1D227E"/>
              </a:solidFill>
              <a:effectLst/>
              <a:uLnTx/>
              <a:uFillTx/>
              <a:latin typeface="演示斜黑体"/>
              <a:cs typeface="+mn-cs"/>
            </a:endParaRPr>
          </a:p>
        </p:txBody>
      </p:sp>
      <p:sp>
        <p:nvSpPr>
          <p:cNvPr id="38" name="文本占位符 4"/>
          <p:cNvSpPr txBox="1"/>
          <p:nvPr userDrawn="1"/>
        </p:nvSpPr>
        <p:spPr>
          <a:xfrm>
            <a:off x="5428184" y="2929465"/>
            <a:ext cx="5668962" cy="1051560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4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9" name="文本占位符 4"/>
          <p:cNvSpPr txBox="1"/>
          <p:nvPr userDrawn="1"/>
        </p:nvSpPr>
        <p:spPr>
          <a:xfrm>
            <a:off x="5303838" y="3771899"/>
            <a:ext cx="5668962" cy="577365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0" name="六边形 39"/>
          <p:cNvSpPr/>
          <p:nvPr userDrawn="1"/>
        </p:nvSpPr>
        <p:spPr>
          <a:xfrm rot="19651340">
            <a:off x="9459976" y="5539305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1" name="六边形 40"/>
          <p:cNvSpPr/>
          <p:nvPr userDrawn="1"/>
        </p:nvSpPr>
        <p:spPr>
          <a:xfrm rot="19651340">
            <a:off x="7967350" y="620028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2" name="六边形 41"/>
          <p:cNvSpPr/>
          <p:nvPr userDrawn="1"/>
        </p:nvSpPr>
        <p:spPr>
          <a:xfrm rot="19651340">
            <a:off x="8628583" y="588354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0" y="1758941"/>
            <a:ext cx="1410312" cy="3341269"/>
          </a:xfrm>
          <a:prstGeom prst="rect">
            <a:avLst/>
          </a:prstGeom>
          <a:solidFill>
            <a:srgbClr val="0075C2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六边形 2"/>
          <p:cNvSpPr/>
          <p:nvPr userDrawn="1"/>
        </p:nvSpPr>
        <p:spPr>
          <a:xfrm rot="19651340">
            <a:off x="1174817" y="565853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" name="六边形 3"/>
          <p:cNvSpPr/>
          <p:nvPr userDrawn="1"/>
        </p:nvSpPr>
        <p:spPr>
          <a:xfrm rot="19651340">
            <a:off x="-125380" y="109123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5" name="六边形 4"/>
          <p:cNvSpPr/>
          <p:nvPr userDrawn="1"/>
        </p:nvSpPr>
        <p:spPr>
          <a:xfrm rot="19651340">
            <a:off x="535853" y="77449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9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80915" y="3007995"/>
            <a:ext cx="3167901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1D227E"/>
                </a:solidFill>
                <a:effectLst/>
                <a:uLnTx/>
                <a:uFillTx/>
                <a:latin typeface="演示斜黑体"/>
                <a:ea typeface="+mj-ea"/>
                <a:cs typeface="+mn-cs"/>
              </a:defRPr>
            </a:lvl1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noProof="0" dirty="0"/>
              <a:t>01</a:t>
            </a:r>
            <a:endParaRPr lang="en-US" altLang="zh-CN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 hasCustomPrompt="1"/>
          </p:nvPr>
        </p:nvSpPr>
        <p:spPr>
          <a:xfrm>
            <a:off x="5410200" y="2895600"/>
            <a:ext cx="5668963" cy="1092200"/>
          </a:xfrm>
        </p:spPr>
        <p:txBody>
          <a:bodyPr anchor="ctr"/>
          <a:lstStyle>
            <a:lvl1pPr>
              <a:defRPr kumimoji="0" lang="zh-CN" altLang="en-US" sz="4800" b="0" i="0" u="none" strike="noStrike" kern="1200" cap="none" spc="0" normalizeH="0" baseline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 CN Medium"/>
                <a:ea typeface="+mn-ea"/>
                <a:cs typeface="+mn-cs"/>
              </a:defRPr>
            </a:lvl1pPr>
            <a:lvl2pPr marL="114300" indent="0">
              <a:buNone/>
              <a:defRPr/>
            </a:lvl2pPr>
            <a:lvl3pPr marL="457200" indent="0">
              <a:buNone/>
              <a:defRPr/>
            </a:lvl3pPr>
            <a:lvl4pPr marL="800100" indent="0">
              <a:buNone/>
              <a:defRPr/>
            </a:lvl4pPr>
            <a:lvl5pPr marL="1143000" indent="0">
              <a:buNone/>
              <a:defRPr/>
            </a:lvl5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单击此处输入节标题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4185" y="923926"/>
            <a:ext cx="5192183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9567" y="923926"/>
            <a:ext cx="5192184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CE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0" cap="none" spc="0" normalizeH="0" baseline="0" noProof="0">
              <a:ln>
                <a:noFill/>
              </a:ln>
              <a:solidFill>
                <a:srgbClr val="0D274D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pic>
        <p:nvPicPr>
          <p:cNvPr id="15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8200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 userDrawn="1"/>
        </p:nvSpPr>
        <p:spPr>
          <a:xfrm>
            <a:off x="4514680" y="2895600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000" spc="70">
                <a:solidFill>
                  <a:srgbClr val="0075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000" spc="70">
              <a:solidFill>
                <a:srgbClr val="0075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 bwMode="auto">
          <a:xfrm>
            <a:off x="4731448" y="3750677"/>
            <a:ext cx="2590800" cy="0"/>
          </a:xfrm>
          <a:prstGeom prst="line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矩形 10"/>
          <p:cNvSpPr/>
          <p:nvPr userDrawn="1"/>
        </p:nvSpPr>
        <p:spPr>
          <a:xfrm>
            <a:off x="4970085" y="3581400"/>
            <a:ext cx="2113528" cy="369332"/>
          </a:xfrm>
          <a:prstGeom prst="rect">
            <a:avLst/>
          </a:prstGeom>
          <a:solidFill>
            <a:srgbClr val="00BCEB"/>
          </a:solidFill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1800" b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www.yucedu.com</a:t>
            </a:r>
            <a:endParaRPr lang="zh-CN" altLang="en-US" sz="1800" b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1129"/>
            <a:ext cx="12206177" cy="639372"/>
          </a:xfrm>
          <a:prstGeom prst="rect">
            <a:avLst/>
          </a:prstGeom>
        </p:spPr>
      </p:pic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4184" y="0"/>
            <a:ext cx="10860616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/>
          <a:lstStyle/>
          <a:p>
            <a:pPr lvl="0"/>
            <a:r>
              <a:rPr lang="en-US" altLang="zh-CN" dirty="0"/>
              <a:t>Slide Title</a:t>
            </a:r>
            <a:endParaRPr lang="en-US" altLang="zh-CN" dirty="0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4185" y="914400"/>
            <a:ext cx="10587567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/>
          <a:p>
            <a:pPr lvl="0"/>
            <a:r>
              <a:rPr lang="en-US" altLang="zh-CN"/>
              <a:t>Body Text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06255" y="85474"/>
            <a:ext cx="2936875" cy="7117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635" y="6400800"/>
            <a:ext cx="12197080" cy="3917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kumimoji="0" lang="en-US" altLang="zh-CN" sz="3730" b="0" i="0" u="none" strike="noStrike" kern="0" cap="none" spc="47" normalizeH="0" baseline="0" dirty="0">
          <a:ln>
            <a:noFill/>
          </a:ln>
          <a:solidFill>
            <a:schemeClr val="accent3"/>
          </a:solidFill>
          <a:effectLst/>
          <a:uLnTx/>
          <a:uFillTx/>
          <a:latin typeface="Arial" panose="020B0604020202020204"/>
          <a:ea typeface="+mj-ea"/>
          <a:cs typeface="Arial" panose="020B0604020202020204"/>
        </a:defRPr>
      </a:lvl1pPr>
      <a:lvl2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2pPr>
      <a:lvl3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3pPr>
      <a:lvl4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4pPr>
      <a:lvl5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6858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0287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13716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dirty="0"/>
              <a:t>任务实战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任务实战一</a:t>
            </a:r>
            <a:r>
              <a:rPr lang="en-US" altLang="zh-CN"/>
              <a:t> - </a:t>
            </a:r>
            <a:r>
              <a:t>单臂路由的</a:t>
            </a:r>
            <a:r>
              <a:t>应用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1.任务描述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某公司共有四个部分，分别是：行政部、研发部、销售部和财务部，公司局域网为了降低广播报文对网络的影响，为公司内各个部门划分不同VLAN，为了满足公司不同部门用户间的正常互访需求，要求网络管理员通过路由器实现VLAN之间的通信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874165" y="2362200"/>
            <a:ext cx="10587355" cy="25165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2.网络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拓扑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endParaRPr lang="zh-CN" altLang="en-US" sz="2200" b="0"/>
          </a:p>
        </p:txBody>
      </p:sp>
      <p:pic>
        <p:nvPicPr>
          <p:cNvPr id="10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2705100"/>
            <a:ext cx="4903470" cy="3576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单臂路由的应用</a:t>
            </a:r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874165" y="914400"/>
            <a:ext cx="10587355" cy="25165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实施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（1）在交换机上创建VLAN，确定用户所属的VLAN。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（2）配置交换机的接口加入VLAN。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（3）配置交换机的Trunk口。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（4）创建并配置路由器的子接口。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[Huawei] interface gigabitEthernet 0/0/1.10</a:t>
            </a:r>
            <a:r>
              <a:rPr lang="en-US" altLang="zh-CN" sz="2200" b="0">
                <a:ea typeface="宋体" panose="02010600030101010101" pitchFamily="2" charset="-122"/>
                <a:sym typeface="+mn-ea"/>
              </a:rPr>
              <a:t>	//</a:t>
            </a:r>
            <a:r>
              <a:rPr lang="zh-CN" sz="2200" b="0">
                <a:ea typeface="宋体" panose="02010600030101010101" pitchFamily="2" charset="-122"/>
                <a:sym typeface="+mn-ea"/>
              </a:rPr>
              <a:t>创建ID为10的子接口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[Huawei-GigabitEthernet0/0/1.10] dot1q termination vid 10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en-US" altLang="zh-CN" sz="2200" b="0">
                <a:ea typeface="宋体" panose="02010600030101010101" pitchFamily="2" charset="-122"/>
                <a:sym typeface="+mn-ea"/>
              </a:rPr>
              <a:t>//</a:t>
            </a:r>
            <a:r>
              <a:rPr lang="zh-CN" sz="2200" b="0">
                <a:ea typeface="宋体" panose="02010600030101010101" pitchFamily="2" charset="-122"/>
                <a:sym typeface="+mn-ea"/>
              </a:rPr>
              <a:t>配置子接口终结的VLAN为VLAN 10。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[Huawei-GigabitEthernet0/0/1.10] ip address 192.168.10.254 24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每个子接口只支持终结一个VLAN。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不同主接口下的子接口可以关联相同的VLAN ID，但是同一主接口下的不同子接口一定不能关联相同的VLAN ID。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（5）配置PC的IP地址，并测试配置结果。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根据图5-4所示，完成PC的IP地址、子网掩码、网关信息的配置，并在PC上使用Ping程序测试PC间的通信情况。通过单臂路由的配置，不同VLAN间（不同网段）的终端可以相互通信。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endParaRPr lang="zh-CN" altLang="en-US" sz="2200" b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t>VLANIF的</a:t>
            </a:r>
            <a:r>
              <a:t>应用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83642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1.任务描述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某公司共有四个部门，分别是：行政部、研发部、销售部和财务部，公司局域网为了降低广播报文对网络的影响，为公司内各个部门划分不同VLAN，为了满足公司不同部门用户间的正常互访需求，要求网络管理员通过三层交换机实现VLAN之间的通信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74165" y="2590800"/>
            <a:ext cx="10587355" cy="25165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2.网络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拓扑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endParaRPr lang="zh-CN" altLang="en-US" sz="2200" b="0"/>
          </a:p>
        </p:txBody>
      </p:sp>
      <p:pic>
        <p:nvPicPr>
          <p:cNvPr id="11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3080" y="3048000"/>
            <a:ext cx="6086475" cy="3302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t>VLANIF的</a:t>
            </a:r>
            <a:r>
              <a:t>应用</a:t>
            </a: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874165" y="914400"/>
            <a:ext cx="10587355" cy="25165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实施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（1）在二层交换机上创建VLAN，确定用户所属的VLAN。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（2）配置二层交换机的接口加入VLAN。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（3）配置二层交换机的Trunk口。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（4）在三层交换机上创建VLAN，确定用户所属的VLAN。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（5）配置三层交换机的Trunk口。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（6）在三层交换机上创建VLANIF接口并配置IP地址，实现三层互通。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[Huawei] interface vlanif 10</a:t>
            </a:r>
            <a:r>
              <a:rPr lang="en-US" altLang="zh-CN" sz="2200" b="0">
                <a:ea typeface="宋体" panose="02010600030101010101" pitchFamily="2" charset="-122"/>
                <a:sym typeface="+mn-ea"/>
              </a:rPr>
              <a:t>   //</a:t>
            </a:r>
            <a:r>
              <a:rPr lang="zh-CN" sz="2200" b="0">
                <a:ea typeface="宋体" panose="02010600030101010101" pitchFamily="2" charset="-122"/>
                <a:sym typeface="+mn-ea"/>
              </a:rPr>
              <a:t>创建VLAN 10的VLANIF接口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[Huawei-Vlanif10] ip address 192.168.10.254 24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（7）在三层交换机上查看VLANIF接口状态及统计信息。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[Huawei] display interface vlanif 10</a:t>
            </a:r>
            <a:r>
              <a:rPr lang="en-US" altLang="zh-CN" sz="2200" b="0">
                <a:ea typeface="宋体" panose="02010600030101010101" pitchFamily="2" charset="-122"/>
                <a:sym typeface="+mn-ea"/>
              </a:rPr>
              <a:t>  //</a:t>
            </a:r>
            <a:r>
              <a:rPr lang="zh-CN" sz="2200" b="0">
                <a:ea typeface="宋体" panose="02010600030101010101" pitchFamily="2" charset="-122"/>
                <a:sym typeface="+mn-ea"/>
              </a:rPr>
              <a:t>VLANIF 10接口的状态信息、配置信息及统计信息。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（8）配置PC的IP地址，并测试配置结果。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 b="0">
                <a:ea typeface="宋体" panose="02010600030101010101" pitchFamily="2" charset="-122"/>
                <a:sym typeface="+mn-ea"/>
              </a:rPr>
              <a:t>根据图5-5所示，完成PC的IP地址、子网掩码、网关信息的配置，并在PC上使用Ping程序测试PC间的通信情况。通过三交换机VLANIF接口的配置，不同VLAN间（不同网段）的终端可以相互通信。</a:t>
            </a:r>
            <a:endParaRPr lang="zh-CN" sz="2200" b="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9000" y="2773436"/>
            <a:ext cx="5334000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100">
                <a:solidFill>
                  <a:srgbClr val="304086"/>
                </a:solidFill>
                <a:cs typeface="+mn-ea"/>
                <a:sym typeface="+mn-lt"/>
              </a:rPr>
              <a:t>THANKS</a:t>
            </a:r>
            <a:endParaRPr lang="en-US" altLang="zh-CN" sz="8800" spc="100">
              <a:solidFill>
                <a:srgbClr val="30408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US" altLang="zh-CN"/>
              <a:t>VLAN</a:t>
            </a:r>
            <a:r>
              <a:t>间</a:t>
            </a:r>
            <a:r>
              <a:t>通信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大纲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1638300"/>
            <a:ext cx="3966845" cy="35814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/>
              <a:t>VLAN</a:t>
            </a:r>
            <a:r>
              <a:rPr lang="zh-CN" altLang="en-US" sz="2800"/>
              <a:t>间通信基本原理</a:t>
            </a:r>
            <a:endParaRPr lang="zh-CN" altLang="en-US" sz="280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/>
              <a:t>VLAN</a:t>
            </a:r>
            <a:r>
              <a:rPr lang="zh-CN" altLang="en-US" sz="2800"/>
              <a:t>间通信方法</a:t>
            </a: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477000" y="1657350"/>
            <a:ext cx="48387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800" b="0"/>
              <a:t>任务实战</a:t>
            </a:r>
            <a:endParaRPr lang="zh-CN" altLang="en-US" sz="2800" b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 b="0"/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2800" b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VLAN</a:t>
            </a:r>
            <a:r>
              <a:rPr dirty="0"/>
              <a:t>间通信基本</a:t>
            </a:r>
            <a:r>
              <a:rPr dirty="0"/>
              <a:t>原理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VLAN</a:t>
            </a:r>
            <a:r>
              <a:rPr>
                <a:sym typeface="+mn-ea"/>
              </a:rPr>
              <a:t>间通信基本原理</a:t>
            </a:r>
            <a:endParaRPr>
              <a:sym typeface="+mn-ea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3925"/>
            <a:ext cx="10587355" cy="3993515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三层交换原理</a:t>
            </a:r>
            <a:endParaRPr sz="2200"/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三层交换需要借助三层设备</a:t>
            </a:r>
            <a:r>
              <a:rPr lang="zh-CN" sz="2200">
                <a:ea typeface="宋体" panose="02010600030101010101" pitchFamily="2" charset="-122"/>
                <a:sym typeface="+mn-ea"/>
              </a:rPr>
              <a:t>，三层交换机是一种能实现高速三层转发的设备，目前的三层交换机一般是通过VLAN来划分二层网络并实现二层交换，同时能够实现不同VLAN间的三层IP互访。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sz="2200" b="1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lang="zh-CN" sz="2200"/>
              <a:t>三层接口</a:t>
            </a:r>
            <a:endParaRPr lang="zh-CN" sz="2200"/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zh-CN" sz="2200">
                <a:ea typeface="宋体" panose="02010600030101010101" pitchFamily="2" charset="-122"/>
              </a:rPr>
              <a:t>三层接口最大的特性就是可以配置像IP地址这样的三层属性，分为物理三层接口和逻辑三层接口两大类：逻辑三层接口就是三层VLAN接口（下面章节所说的VLANIF接口），这类接口具有路由和桥接功能；物理接口就只具有路由功能，如一般路由器上的接口。</a:t>
            </a:r>
            <a:endParaRPr lang="zh-CN" sz="2200">
              <a:ea typeface="宋体" panose="02010600030101010101" pitchFamily="2" charset="-122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zh-CN" sz="2200">
              <a:ea typeface="宋体" panose="02010600030101010101" pitchFamily="2" charset="-122"/>
            </a:endParaRPr>
          </a:p>
          <a:p>
            <a:pPr marL="0" indent="-342265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lang="zh-CN" sz="2200">
                <a:ea typeface="宋体" panose="02010600030101010101" pitchFamily="2" charset="-122"/>
              </a:rPr>
              <a:t>VLAN技术是为了隔离广播报文，提高网络带宽的有效利用率而设计的。VLAN在隔离广播域的同时，也把政策的VLAN之间的通信隔离了。要实现不同的VLAN之间的通信有两种方法：一是通过路由器进行转发实现；二是通过三层交换机转发实现。</a:t>
            </a:r>
            <a:endParaRPr lang="zh-CN" sz="2200">
              <a:ea typeface="宋体" panose="02010600030101010101" pitchFamily="2" charset="-122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endParaRPr lang="zh-CN" sz="22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VLAN</a:t>
            </a:r>
            <a:r>
              <a:rPr dirty="0"/>
              <a:t>间通信</a:t>
            </a:r>
            <a:r>
              <a:rPr dirty="0"/>
              <a:t>方法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基于路由器的物理接口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336040"/>
          </a:xfrm>
        </p:spPr>
        <p:txBody>
          <a:bodyPr/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一个VLAN对应一个物理接口，每个物理接口配置不同的IP地址作为不同VLAN主机的网关，因此存在一个VLAN就需要占用一个路由器物理接口。</a:t>
            </a:r>
            <a:endParaRPr sz="2200">
              <a:sym typeface="+mn-ea"/>
            </a:endParaRPr>
          </a:p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路由器三层接口无法处理携带VLAN Tag的数据帧，因此交换机上联路由器的接口类型需配置为Access</a:t>
            </a:r>
            <a:r>
              <a:rPr lang="zh-CN" sz="2200">
                <a:ea typeface="宋体" panose="02010600030101010101" pitchFamily="2" charset="-122"/>
                <a:sym typeface="+mn-ea"/>
              </a:rPr>
              <a:t>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lang="zh-CN" sz="2200">
                <a:ea typeface="宋体" panose="02010600030101010101" pitchFamily="2" charset="-122"/>
                <a:sym typeface="+mn-ea"/>
              </a:rPr>
              <a:t>路由器作为三层转发设备其接口数量较少，方案的可扩展性太差。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0" y="2590800"/>
            <a:ext cx="3503295" cy="381127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基于单臂路由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除了使用路由器的物理接口实现不同VLAN间的通信之外，也可以采用路由器子接口的方式来实现VLAN间的通信，这种方式通常称为单臂路由。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子接口（Sub-Interface）是基于路由器以太网接口所创建的逻辑接口，以物理接口ID+子接口ID进行标识，子接口同物理接口一样可进行三层转发。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子接口不同于物理接口，可以终结携带VLAN Tag的数据帧。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一个物理接口创建多个逻辑的子接口，将该物理接口对接到交换机的Trunk接口，即可实现使用一个物理接口为多个VLAN提供三层转发服务，扩展性比较强。</a:t>
            </a:r>
            <a:endParaRPr sz="2200">
              <a:sym typeface="+mn-ea"/>
            </a:endParaRPr>
          </a:p>
        </p:txBody>
      </p:sp>
      <p:pic>
        <p:nvPicPr>
          <p:cNvPr id="10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3200400"/>
            <a:ext cx="3929380" cy="316357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基于三层交换机的VLANIF接口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二层交换机指的是只具备二层交换功能的交换机</a:t>
            </a:r>
            <a:endParaRPr sz="2200" b="0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三层交换机除了具备二层交换机的功能，还支持通过三层接口（如VLANIF接口）实现路由转发功能。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VLANIF接口是一种三层的逻辑接口，支持VLAN Tag的剥离和添加，因此可以通过VLANIF接口实现VLAN之间的通信。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每个VLAN对应一个VLANIF，VLANIF接口编号与所对应的VLAN ID相同</a:t>
            </a:r>
            <a:r>
              <a:rPr lang="zh-CN" sz="2200">
                <a:ea typeface="宋体" panose="02010600030101010101" pitchFamily="2" charset="-122"/>
                <a:sym typeface="+mn-ea"/>
              </a:rPr>
              <a:t>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1160" y="2895600"/>
            <a:ext cx="3789680" cy="340741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ags/tag1.xml><?xml version="1.0" encoding="utf-8"?>
<p:tagLst xmlns:p="http://schemas.openxmlformats.org/presentationml/2006/main">
  <p:tag name="commondata" val="eyJoZGlkIjoiYWE0OTU5YWZhNDU4NTdhMDc0MWE0OGZiZTAxZDE5NmUifQ=="/>
</p:tagLst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</a:spPr>
      <a:bodyPr vert="horz" wrap="square" lIns="82124" tIns="41061" rIns="82124" bIns="41061" numCol="1" rtlCol="0" anchor="t" anchorCtr="0" compatLnSpc="1"/>
      <a:lstStyle>
        <a:defPPr marL="0" marR="0" indent="0" algn="l" defTabSz="814705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/>
        </a:ln>
      </a:spPr>
      <a:bodyPr/>
      <a:lstStyle/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2250</Words>
  <Application>WPS 演示</Application>
  <PresentationFormat>宽屏</PresentationFormat>
  <Paragraphs>108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Arial</vt:lpstr>
      <vt:lpstr>CiscoSansTT Thin</vt:lpstr>
      <vt:lpstr>Segoe Print</vt:lpstr>
      <vt:lpstr>CiscoSansTT ExtraLight</vt:lpstr>
      <vt:lpstr>微软雅黑</vt:lpstr>
      <vt:lpstr>思源黑体 CN Medium</vt:lpstr>
      <vt:lpstr>演示斜黑体</vt:lpstr>
      <vt:lpstr>黑体</vt:lpstr>
      <vt:lpstr>Times</vt:lpstr>
      <vt:lpstr>Times New Roman</vt:lpstr>
      <vt:lpstr>Wingdings</vt:lpstr>
      <vt:lpstr>Arial Unicode MS</vt:lpstr>
      <vt:lpstr>等线 Light</vt:lpstr>
      <vt:lpstr>等线</vt:lpstr>
      <vt:lpstr>TMP-DEV-PPT-v8.1</vt:lpstr>
      <vt:lpstr>自定义设计方案</vt:lpstr>
      <vt:lpstr>PowerPoint 演示文稿</vt:lpstr>
      <vt:lpstr>PowerPoint 演示文稿</vt:lpstr>
      <vt:lpstr>大纲</vt:lpstr>
      <vt:lpstr>PowerPoint 演示文稿</vt:lpstr>
      <vt:lpstr>VLAN间通信基本原理</vt:lpstr>
      <vt:lpstr>PowerPoint 演示文稿</vt:lpstr>
      <vt:lpstr>基于路由器的物理接口</vt:lpstr>
      <vt:lpstr>基于单臂路由</vt:lpstr>
      <vt:lpstr>基于三层交换机的VLANIF接口</vt:lpstr>
      <vt:lpstr>PowerPoint 演示文稿</vt:lpstr>
      <vt:lpstr>任务实战一 - 单臂路由的应用</vt:lpstr>
      <vt:lpstr>任务实战一 - 单臂路由的应用</vt:lpstr>
      <vt:lpstr>任务实战二 - VLANIF的应用</vt:lpstr>
      <vt:lpstr>任务实战二 - VLANIF的应用</vt:lpstr>
      <vt:lpstr>PowerPoint 演示文稿</vt:lpstr>
    </vt:vector>
  </TitlesOfParts>
  <Company>Cisco Systems, Inc.</Company>
  <LinksUpToDate>false</LinksUpToDate>
  <SharedDoc>false</SharedDoc>
  <HyperlinksChanged>false</HyperlinksChanged>
  <AppVersion>14.0000</AppVersion>
  <Manager>Erin Stanley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
applied new ILSG learning design
04/24/04, v3.1, Erin Stanley
prepared for production
Updated; dmachado:  01.04.05
04.07.06: jbangloy: Applied Template QACS-PPT-v7.0
04.10.06: kayclark: DTP Check
Edit: Michele Gilfether: 04.24.06</dc:description>
  <cp:category>Masters</cp:category>
  <cp:lastModifiedBy>    『记树与影』</cp:lastModifiedBy>
  <cp:revision>1841</cp:revision>
  <dcterms:created xsi:type="dcterms:W3CDTF">2003-04-02T15:29:00Z</dcterms:created>
  <dcterms:modified xsi:type="dcterms:W3CDTF">2024-08-24T08:31:39Z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85FB1FB8D85D4D49969FDD4BB905985E_13</vt:lpwstr>
  </property>
  <property fmtid="{D5CDD505-2E9C-101B-9397-08002B2CF9AE}" pid="3" name="KSOProductBuildVer">
    <vt:lpwstr>2052-12.1.0.17857</vt:lpwstr>
  </property>
</Properties>
</file>