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6"/>
  </p:notesMasterIdLst>
  <p:handoutMasterIdLst>
    <p:handoutMasterId r:id="rId45"/>
  </p:handoutMasterIdLst>
  <p:sldIdLst>
    <p:sldId id="691" r:id="rId4"/>
    <p:sldId id="655" r:id="rId5"/>
    <p:sldId id="656" r:id="rId6"/>
    <p:sldId id="720" r:id="rId7"/>
    <p:sldId id="692" r:id="rId8"/>
    <p:sldId id="757" r:id="rId9"/>
    <p:sldId id="826" r:id="rId10"/>
    <p:sldId id="722" r:id="rId11"/>
    <p:sldId id="727" r:id="rId12"/>
    <p:sldId id="728" r:id="rId13"/>
    <p:sldId id="723" r:id="rId14"/>
    <p:sldId id="858" r:id="rId15"/>
    <p:sldId id="861" r:id="rId17"/>
    <p:sldId id="856" r:id="rId18"/>
    <p:sldId id="859" r:id="rId19"/>
    <p:sldId id="857" r:id="rId20"/>
    <p:sldId id="860" r:id="rId21"/>
    <p:sldId id="736" r:id="rId22"/>
    <p:sldId id="809" r:id="rId23"/>
    <p:sldId id="724" r:id="rId24"/>
    <p:sldId id="738" r:id="rId25"/>
    <p:sldId id="862" r:id="rId26"/>
    <p:sldId id="863" r:id="rId27"/>
    <p:sldId id="864" r:id="rId28"/>
    <p:sldId id="865" r:id="rId29"/>
    <p:sldId id="866" r:id="rId30"/>
    <p:sldId id="725" r:id="rId31"/>
    <p:sldId id="695" r:id="rId32"/>
    <p:sldId id="867" r:id="rId33"/>
    <p:sldId id="868" r:id="rId34"/>
    <p:sldId id="869" r:id="rId35"/>
    <p:sldId id="870" r:id="rId36"/>
    <p:sldId id="871" r:id="rId37"/>
    <p:sldId id="872" r:id="rId38"/>
    <p:sldId id="873" r:id="rId39"/>
    <p:sldId id="820" r:id="rId40"/>
    <p:sldId id="821" r:id="rId41"/>
    <p:sldId id="874" r:id="rId42"/>
    <p:sldId id="875" r:id="rId43"/>
    <p:sldId id="693" r:id="rId44"/>
  </p:sldIdLst>
  <p:sldSz cx="12192000" cy="6858000"/>
  <p:notesSz cx="6858000" cy="9144000"/>
  <p:custDataLst>
    <p:tags r:id="rId50"/>
  </p:custDataLst>
  <p:defaultTextStyle>
    <a:defPPr>
      <a:defRPr lang="en-US"/>
    </a:defPPr>
    <a:lvl1pPr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1pPr>
    <a:lvl2pPr marL="4572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2pPr>
    <a:lvl3pPr marL="9144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3pPr>
    <a:lvl4pPr marL="13716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4pPr>
    <a:lvl5pPr marL="18288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5pPr>
    <a:lvl6pPr marL="2286000" algn="l" defTabSz="914400" rtl="0" eaLnBrk="1" latinLnBrk="0" hangingPunct="1">
      <a:defRPr sz="3000" b="1" kern="1200">
        <a:solidFill>
          <a:schemeClr val="tx1"/>
        </a:solidFill>
        <a:latin typeface="Arial" panose="020B0604020202020204" pitchFamily="34" charset="0"/>
        <a:ea typeface="+mn-ea"/>
        <a:cs typeface="+mn-cs"/>
      </a:defRPr>
    </a:lvl6pPr>
    <a:lvl7pPr marL="2743200" algn="l" defTabSz="914400" rtl="0" eaLnBrk="1" latinLnBrk="0" hangingPunct="1">
      <a:defRPr sz="3000" b="1" kern="1200">
        <a:solidFill>
          <a:schemeClr val="tx1"/>
        </a:solidFill>
        <a:latin typeface="Arial" panose="020B0604020202020204" pitchFamily="34" charset="0"/>
        <a:ea typeface="+mn-ea"/>
        <a:cs typeface="+mn-cs"/>
      </a:defRPr>
    </a:lvl7pPr>
    <a:lvl8pPr marL="3200400" algn="l" defTabSz="914400" rtl="0" eaLnBrk="1" latinLnBrk="0" hangingPunct="1">
      <a:defRPr sz="3000" b="1" kern="1200">
        <a:solidFill>
          <a:schemeClr val="tx1"/>
        </a:solidFill>
        <a:latin typeface="Arial" panose="020B0604020202020204" pitchFamily="34" charset="0"/>
        <a:ea typeface="+mn-ea"/>
        <a:cs typeface="+mn-cs"/>
      </a:defRPr>
    </a:lvl8pPr>
    <a:lvl9pPr marL="3657600" algn="l" defTabSz="914400" rtl="0" eaLnBrk="1" latinLnBrk="0" hangingPunct="1">
      <a:defRPr sz="3000"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34" userDrawn="1">
          <p15:clr>
            <a:srgbClr val="A4A3A4"/>
          </p15:clr>
        </p15:guide>
        <p15:guide id="2" pos="388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ry Pfitzer" initials="" lastIdx="2" clrIdx="0"/>
  <p:cmAuthor id="2" name="Cisco Systems, Inc." initials="" lastIdx="1" clrIdx="1"/>
  <p:cmAuthor id="3" name="Kayce M. Clark" initial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75C2"/>
    <a:srgbClr val="016289"/>
    <a:srgbClr val="00BCEB"/>
    <a:srgbClr val="F5F5F5"/>
    <a:srgbClr val="00FF00"/>
    <a:srgbClr val="F4939C"/>
    <a:srgbClr val="F8B9A8"/>
    <a:srgbClr val="FEE7B5"/>
    <a:srgbClr val="C2E8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3" autoAdjust="0"/>
    <p:restoredTop sz="94414" autoAdjust="0"/>
  </p:normalViewPr>
  <p:slideViewPr>
    <p:cSldViewPr showGuides="1">
      <p:cViewPr>
        <p:scale>
          <a:sx n="100" d="100"/>
          <a:sy n="100" d="100"/>
        </p:scale>
        <p:origin x="36" y="36"/>
      </p:cViewPr>
      <p:guideLst>
        <p:guide orient="horz" pos="2234"/>
        <p:guide pos="38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69" d="100"/>
          <a:sy n="69" d="100"/>
        </p:scale>
        <p:origin x="2866" y="43"/>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gs" Target="tags/tag2.xml"/><Relationship Id="rId5" Type="http://schemas.openxmlformats.org/officeDocument/2006/relationships/slide" Target="slides/slide2.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notesMaster" Target="notesMasters/notesMaster1.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nSpc>
                <a:spcPct val="100000"/>
              </a:lnSpc>
              <a:defRPr sz="1200"/>
            </a:lvl1pPr>
          </a:lstStyle>
          <a:p>
            <a:endParaRPr lang="en-US" altLang="zh-CN"/>
          </a:p>
        </p:txBody>
      </p:sp>
      <p:sp>
        <p:nvSpPr>
          <p:cNvPr id="24579"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lnSpc>
                <a:spcPct val="100000"/>
              </a:lnSpc>
              <a:defRPr sz="1200"/>
            </a:lvl1pPr>
          </a:lstStyle>
          <a:p>
            <a:endParaRPr lang="en-US" altLang="zh-CN"/>
          </a:p>
        </p:txBody>
      </p:sp>
      <p:sp>
        <p:nvSpPr>
          <p:cNvPr id="24580"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nSpc>
                <a:spcPct val="100000"/>
              </a:lnSpc>
              <a:defRPr sz="1200"/>
            </a:lvl1pPr>
          </a:lstStyle>
          <a:p>
            <a:endParaRPr lang="en-US" altLang="zh-CN"/>
          </a:p>
        </p:txBody>
      </p:sp>
      <p:sp>
        <p:nvSpPr>
          <p:cNvPr id="24581"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lnSpc>
                <a:spcPct val="100000"/>
              </a:lnSpc>
              <a:defRPr sz="1200"/>
            </a:lvl1pPr>
          </a:lstStyle>
          <a:p>
            <a:fld id="{53699F80-FC36-4D3E-969E-335346F00747}" type="slidenum">
              <a:rPr lang="zh-CN" altLang="en-US"/>
            </a:fld>
            <a:endParaRPr lang="en-US" altLang="zh-CN"/>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nSpc>
                <a:spcPct val="100000"/>
              </a:lnSpc>
              <a:defRPr sz="1200"/>
            </a:lvl1pPr>
          </a:lstStyle>
          <a:p>
            <a:endParaRPr lang="en-US" altLang="zh-CN"/>
          </a:p>
        </p:txBody>
      </p:sp>
      <p:sp>
        <p:nvSpPr>
          <p:cNvPr id="819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lnSpc>
                <a:spcPct val="100000"/>
              </a:lnSpc>
              <a:defRPr sz="1200"/>
            </a:lvl1pPr>
          </a:lstStyle>
          <a:p>
            <a:endParaRPr lang="en-US" altLang="zh-CN"/>
          </a:p>
        </p:txBody>
      </p:sp>
      <p:sp>
        <p:nvSpPr>
          <p:cNvPr id="819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sp>
        <p:nvSpPr>
          <p:cNvPr id="819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nSpc>
                <a:spcPct val="100000"/>
              </a:lnSpc>
              <a:defRPr sz="1200"/>
            </a:lvl1pPr>
          </a:lstStyle>
          <a:p>
            <a:endParaRPr lang="en-US" altLang="zh-CN"/>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lnSpc>
                <a:spcPct val="100000"/>
              </a:lnSpc>
              <a:defRPr sz="1200"/>
            </a:lvl1pPr>
          </a:lstStyle>
          <a:p>
            <a:fld id="{BC7ADC81-A6A3-4AA4-B163-7E06D2F680BC}" type="slidenum">
              <a:rPr lang="zh-CN" altLang="en-US"/>
            </a:fld>
            <a:endParaRPr lang="en-US" altLang="zh-CN"/>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Times" panose="02020603050405020304" pitchFamily="18" charset="0"/>
        <a:ea typeface="+mn-ea"/>
        <a:cs typeface="+mn-cs"/>
      </a:defRPr>
    </a:lvl1pPr>
    <a:lvl2pPr marL="457200" algn="l" rtl="0" fontAlgn="base">
      <a:spcBef>
        <a:spcPct val="30000"/>
      </a:spcBef>
      <a:spcAft>
        <a:spcPct val="0"/>
      </a:spcAft>
      <a:defRPr sz="1200" kern="1200">
        <a:solidFill>
          <a:schemeClr val="tx1"/>
        </a:solidFill>
        <a:latin typeface="Times" panose="02020603050405020304" pitchFamily="18" charset="0"/>
        <a:ea typeface="+mn-ea"/>
        <a:cs typeface="+mn-cs"/>
      </a:defRPr>
    </a:lvl2pPr>
    <a:lvl3pPr marL="914400" algn="l" rtl="0" fontAlgn="base">
      <a:spcBef>
        <a:spcPct val="30000"/>
      </a:spcBef>
      <a:spcAft>
        <a:spcPct val="0"/>
      </a:spcAft>
      <a:defRPr sz="1200" kern="1200">
        <a:solidFill>
          <a:schemeClr val="tx1"/>
        </a:solidFill>
        <a:latin typeface="Times"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bwMode="auto">
          <a:xfrm>
            <a:off x="0" y="-22515"/>
            <a:ext cx="12192000" cy="6880515"/>
          </a:xfrm>
          <a:prstGeom prst="rect">
            <a:avLst/>
          </a:prstGeom>
          <a:solidFill>
            <a:schemeClr val="bg1"/>
          </a:solidFill>
          <a:ln w="28575" cap="flat" cmpd="sng" algn="ctr">
            <a:solidFill>
              <a:schemeClr val="bg1"/>
            </a:solidFill>
            <a:prstDash val="solid"/>
            <a:round/>
            <a:headEnd type="none" w="med" len="med"/>
            <a:tailEnd type="triangle" w="med" len="med"/>
          </a:ln>
          <a:effectLst/>
        </p:spPr>
        <p:txBody>
          <a:bodyPr vert="horz" wrap="square" lIns="82124" tIns="41061" rIns="82124" bIns="41061" numCol="1" rtlCol="0" anchor="t" anchorCtr="0" compatLnSpc="1"/>
          <a:lstStyle/>
          <a:p>
            <a:pPr marL="0" marR="0" indent="0" algn="l" defTabSz="814705" rtl="0" eaLnBrk="0" fontAlgn="base" latinLnBrk="0" hangingPunct="0">
              <a:lnSpc>
                <a:spcPct val="90000"/>
              </a:lnSpc>
              <a:spcBef>
                <a:spcPct val="0"/>
              </a:spcBef>
              <a:spcAft>
                <a:spcPct val="0"/>
              </a:spcAft>
              <a:buClrTx/>
              <a:buSzTx/>
              <a:buFontTx/>
              <a:buNone/>
            </a:pPr>
            <a:endParaRPr kumimoji="0" lang="zh-CN" altLang="en-US" sz="3000" b="1" i="0" u="none" strike="noStrike" cap="none" normalizeH="0" baseline="0">
              <a:ln>
                <a:noFill/>
              </a:ln>
              <a:solidFill>
                <a:schemeClr val="tx1"/>
              </a:solidFill>
              <a:effectLst/>
              <a:latin typeface="Arial" panose="020B0604020202020204" pitchFamily="34" charset="0"/>
            </a:endParaRPr>
          </a:p>
        </p:txBody>
      </p:sp>
      <p:pic>
        <p:nvPicPr>
          <p:cNvPr id="3" name="Picture 2" descr="C:\Users\Administrator\Desktop\1213232323.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2882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89" name="Rectangle 5"/>
          <p:cNvSpPr txBox="1">
            <a:spLocks noChangeArrowheads="1"/>
          </p:cNvSpPr>
          <p:nvPr userDrawn="1"/>
        </p:nvSpPr>
        <p:spPr bwMode="auto">
          <a:xfrm>
            <a:off x="681567" y="5254625"/>
            <a:ext cx="8919633"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vert="horz" wrap="square" lIns="82124" tIns="41061" rIns="82124" bIns="41061" numCol="1" anchor="ctr" anchorCtr="0" compatLnSpc="1"/>
          <a:lstStyle>
            <a:lvl1pPr marL="0" marR="0" indent="0" algn="l" defTabSz="912495" rtl="0" eaLnBrk="1" fontAlgn="base" latinLnBrk="0" hangingPunct="1">
              <a:lnSpc>
                <a:spcPct val="90000"/>
              </a:lnSpc>
              <a:spcBef>
                <a:spcPct val="0"/>
              </a:spcBef>
              <a:spcAft>
                <a:spcPct val="0"/>
              </a:spcAft>
              <a:buClrTx/>
              <a:buSzTx/>
              <a:buFont typeface="Arial" panose="020B0604020202020204" pitchFamily="34" charset="0"/>
              <a:buNone/>
              <a:defRPr lang="en-GB" altLang="zh-CN" sz="5335" b="0" i="0" kern="1200" spc="0" baseline="0" noProof="0" dirty="0">
                <a:solidFill>
                  <a:srgbClr val="005073"/>
                </a:solidFill>
                <a:latin typeface="+mj-lt"/>
                <a:ea typeface="CiscoSansTT Thin" charset="0"/>
                <a:cs typeface="CiscoSansTT ExtraLight"/>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14705" rtl="0" eaLnBrk="1" fontAlgn="base" latinLnBrk="0" hangingPunct="1">
              <a:lnSpc>
                <a:spcPct val="95000"/>
              </a:lnSpc>
              <a:spcBef>
                <a:spcPct val="35000"/>
              </a:spcBef>
              <a:spcAft>
                <a:spcPct val="0"/>
              </a:spcAft>
              <a:buClr>
                <a:srgbClr val="00BCEB"/>
              </a:buClr>
              <a:buSzPct val="100000"/>
              <a:buFont typeface="Arial" panose="020B0604020202020204" pitchFamily="34" charset="0"/>
              <a:buNone/>
              <a:defRPr/>
            </a:pPr>
            <a:endParaRPr kumimoji="0" lang="en-US" altLang="zh-CN" sz="2135" b="0" i="0" u="none" strike="noStrike" kern="1200" cap="none" spc="0" normalizeH="0" baseline="0" noProof="0">
              <a:ln>
                <a:noFill/>
              </a:ln>
              <a:solidFill>
                <a:srgbClr val="005073"/>
              </a:solidFill>
              <a:effectLst/>
              <a:uLnTx/>
              <a:uFillTx/>
              <a:latin typeface="CiscoSansTT ExtraLight"/>
              <a:ea typeface="+mn-ea"/>
              <a:cs typeface="CiscoSansTT ExtraLight"/>
            </a:endParaRPr>
          </a:p>
        </p:txBody>
      </p:sp>
      <p:grpSp>
        <p:nvGrpSpPr>
          <p:cNvPr id="19" name="Group 4"/>
          <p:cNvGrpSpPr>
            <a:grpSpLocks noChangeAspect="1"/>
          </p:cNvGrpSpPr>
          <p:nvPr userDrawn="1"/>
        </p:nvGrpSpPr>
        <p:grpSpPr bwMode="auto">
          <a:xfrm>
            <a:off x="8382000" y="799717"/>
            <a:ext cx="3219665" cy="5428944"/>
            <a:chOff x="2560" y="2"/>
            <a:chExt cx="2562" cy="4320"/>
          </a:xfrm>
        </p:grpSpPr>
        <p:sp>
          <p:nvSpPr>
            <p:cNvPr id="20"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8"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54" name="矩形 38"/>
          <p:cNvSpPr/>
          <p:nvPr userDrawn="1"/>
        </p:nvSpPr>
        <p:spPr>
          <a:xfrm>
            <a:off x="-1" y="1836078"/>
            <a:ext cx="8606949"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内容占位符 5"/>
          <p:cNvSpPr>
            <a:spLocks noGrp="1"/>
          </p:cNvSpPr>
          <p:nvPr>
            <p:ph sz="quarter" idx="10" hasCustomPrompt="1"/>
          </p:nvPr>
        </p:nvSpPr>
        <p:spPr>
          <a:xfrm>
            <a:off x="460375" y="2362200"/>
            <a:ext cx="7345363" cy="1717675"/>
          </a:xfrm>
        </p:spPr>
        <p:txBody>
          <a:bodyPr anchor="ctr"/>
          <a:lstStyle>
            <a:lvl1pPr>
              <a:defRPr lang="zh-CN" altLang="en-US" sz="5400" kern="1200" noProof="0" dirty="0" smtClean="0">
                <a:solidFill>
                  <a:schemeClr val="bg1"/>
                </a:solidFill>
                <a:latin typeface="微软雅黑" panose="020B0503020204020204" pitchFamily="34" charset="-122"/>
                <a:ea typeface="微软雅黑" panose="020B0503020204020204" pitchFamily="34" charset="-122"/>
                <a:cs typeface="+mn-cs"/>
              </a:defRPr>
            </a:lvl1pPr>
          </a:lstStyle>
          <a:p>
            <a:pPr lvl="0"/>
            <a:r>
              <a:rPr lang="zh-CN" altLang="en-US" dirty="0"/>
              <a:t>单击此处添加主标题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1000" fill="hold"/>
                                        <p:tgtEl>
                                          <p:spTgt spid="54"/>
                                        </p:tgtEl>
                                        <p:attrNameLst>
                                          <p:attrName>ppt_x</p:attrName>
                                        </p:attrNameLst>
                                      </p:cBhvr>
                                      <p:tavLst>
                                        <p:tav tm="0">
                                          <p:val>
                                            <p:strVal val="0-#ppt_w/2"/>
                                          </p:val>
                                        </p:tav>
                                        <p:tav tm="100000">
                                          <p:val>
                                            <p:strVal val="#ppt_x"/>
                                          </p:val>
                                        </p:tav>
                                      </p:tavLst>
                                    </p:anim>
                                    <p:anim calcmode="lin" valueType="num">
                                      <p:cBhvr additive="base">
                                        <p:cTn id="14" dur="10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kumimoji="0" lang="zh-CN" altLang="en-US"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stStyle>
          <a:p>
            <a:r>
              <a:rPr lang="zh-CN" altLang="en-US" dirty="0"/>
              <a:t>添加课程大纲</a:t>
            </a:r>
            <a:endParaRPr lang="zh-CN" altLang="en-US" dirty="0"/>
          </a:p>
        </p:txBody>
      </p:sp>
      <p:sp>
        <p:nvSpPr>
          <p:cNvPr id="3" name="内容占位符 2"/>
          <p:cNvSpPr>
            <a:spLocks noGrp="1"/>
          </p:cNvSpPr>
          <p:nvPr>
            <p:ph idx="1"/>
          </p:nvPr>
        </p:nvSpPr>
        <p:spPr>
          <a:xfrm>
            <a:off x="874185" y="923926"/>
            <a:ext cx="10587567" cy="3571875"/>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6" name="矩形 15"/>
          <p:cNvSpPr/>
          <p:nvPr userDrawn="1"/>
        </p:nvSpPr>
        <p:spPr bwMode="auto">
          <a:xfrm>
            <a:off x="0" y="0"/>
            <a:ext cx="12192000" cy="6858000"/>
          </a:xfrm>
          <a:prstGeom prst="rect">
            <a:avLst/>
          </a:prstGeom>
          <a:solidFill>
            <a:schemeClr val="bg1"/>
          </a:solidFill>
          <a:ln w="28575" cap="flat" cmpd="sng" algn="ctr">
            <a:solidFill>
              <a:schemeClr val="bg1"/>
            </a:solidFill>
            <a:prstDash val="solid"/>
            <a:round/>
            <a:headEnd type="none" w="med" len="med"/>
            <a:tailEnd type="triangle" w="med" len="med"/>
          </a:ln>
          <a:effectLst/>
        </p:spPr>
        <p:txBody>
          <a:bodyPr vert="horz" wrap="square" lIns="82124" tIns="41061" rIns="82124" bIns="41061" numCol="1" rtlCol="0" anchor="t" anchorCtr="0" compatLnSpc="1"/>
          <a:lstStyle/>
          <a:p>
            <a:pPr marL="0" marR="0" indent="0" algn="l" defTabSz="814705" rtl="0" eaLnBrk="0" fontAlgn="base" latinLnBrk="0" hangingPunct="0">
              <a:lnSpc>
                <a:spcPct val="90000"/>
              </a:lnSpc>
              <a:spcBef>
                <a:spcPct val="0"/>
              </a:spcBef>
              <a:spcAft>
                <a:spcPct val="0"/>
              </a:spcAft>
              <a:buClrTx/>
              <a:buSzTx/>
              <a:buFontTx/>
              <a:buNone/>
            </a:pPr>
            <a:endParaRPr kumimoji="0" lang="zh-CN" altLang="en-US" sz="3000" b="1" i="0" u="none" strike="noStrike" cap="none" normalizeH="0" baseline="0">
              <a:ln>
                <a:noFill/>
              </a:ln>
              <a:solidFill>
                <a:schemeClr val="tx1"/>
              </a:solidFill>
              <a:effectLst/>
              <a:latin typeface="Arial" panose="020B0604020202020204" pitchFamily="34" charset="0"/>
            </a:endParaRPr>
          </a:p>
        </p:txBody>
      </p:sp>
      <p:sp>
        <p:nvSpPr>
          <p:cNvPr id="27" name="Freeform 17"/>
          <p:cNvSpPr/>
          <p:nvPr userDrawn="1"/>
        </p:nvSpPr>
        <p:spPr>
          <a:xfrm>
            <a:off x="2" y="0"/>
            <a:ext cx="6664849" cy="6858000"/>
          </a:xfrm>
          <a:custGeom>
            <a:avLst/>
            <a:gdLst>
              <a:gd name="connsiteX0" fmla="*/ 0 w 4998637"/>
              <a:gd name="connsiteY0" fmla="*/ 0 h 5143500"/>
              <a:gd name="connsiteX1" fmla="*/ 4415142 w 4998637"/>
              <a:gd name="connsiteY1" fmla="*/ 0 h 5143500"/>
              <a:gd name="connsiteX2" fmla="*/ 4531295 w 4998637"/>
              <a:gd name="connsiteY2" fmla="*/ 256924 h 5143500"/>
              <a:gd name="connsiteX3" fmla="*/ 4998637 w 4998637"/>
              <a:gd name="connsiteY3" fmla="*/ 2571750 h 5143500"/>
              <a:gd name="connsiteX4" fmla="*/ 4531295 w 4998637"/>
              <a:gd name="connsiteY4" fmla="*/ 4886576 h 5143500"/>
              <a:gd name="connsiteX5" fmla="*/ 4415143 w 4998637"/>
              <a:gd name="connsiteY5" fmla="*/ 5143500 h 5143500"/>
              <a:gd name="connsiteX6" fmla="*/ 0 w 4998637"/>
              <a:gd name="connsiteY6"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8637" h="5143500">
                <a:moveTo>
                  <a:pt x="0" y="0"/>
                </a:moveTo>
                <a:lnTo>
                  <a:pt x="4415142" y="0"/>
                </a:lnTo>
                <a:lnTo>
                  <a:pt x="4531295" y="256924"/>
                </a:lnTo>
                <a:cubicBezTo>
                  <a:pt x="4832228" y="968409"/>
                  <a:pt x="4998637" y="1750646"/>
                  <a:pt x="4998637" y="2571750"/>
                </a:cubicBezTo>
                <a:cubicBezTo>
                  <a:pt x="4998637" y="3392854"/>
                  <a:pt x="4832228" y="4175091"/>
                  <a:pt x="4531295" y="4886576"/>
                </a:cubicBezTo>
                <a:lnTo>
                  <a:pt x="4415143" y="5143500"/>
                </a:lnTo>
                <a:lnTo>
                  <a:pt x="0" y="5143500"/>
                </a:lnTo>
                <a:close/>
              </a:path>
            </a:pathLst>
          </a:cu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005073"/>
              </a:solidFill>
              <a:effectLst/>
              <a:uLnTx/>
              <a:uFillTx/>
              <a:latin typeface="CiscoSansTT ExtraLight"/>
              <a:ea typeface="+mn-ea"/>
              <a:cs typeface="+mn-cs"/>
            </a:endParaRPr>
          </a:p>
        </p:txBody>
      </p:sp>
      <p:sp>
        <p:nvSpPr>
          <p:cNvPr id="31" name="矩形 30"/>
          <p:cNvSpPr/>
          <p:nvPr userDrawn="1"/>
        </p:nvSpPr>
        <p:spPr>
          <a:xfrm flipV="1">
            <a:off x="0" y="4861561"/>
            <a:ext cx="12191999" cy="119974"/>
          </a:xfrm>
          <a:prstGeom prst="rect">
            <a:avLst/>
          </a:prstGeom>
          <a:gradFill>
            <a:gsLst>
              <a:gs pos="0">
                <a:srgbClr val="0075C2"/>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3" name="矩形 32"/>
          <p:cNvSpPr/>
          <p:nvPr userDrawn="1"/>
        </p:nvSpPr>
        <p:spPr>
          <a:xfrm>
            <a:off x="1" y="2105631"/>
            <a:ext cx="12191999" cy="2646384"/>
          </a:xfrm>
          <a:prstGeom prst="rect">
            <a:avLst/>
          </a:prstGeom>
          <a:gradFill>
            <a:gsLst>
              <a:gs pos="0">
                <a:srgbClr val="1D227E">
                  <a:alpha val="95000"/>
                </a:srgbClr>
              </a:gs>
              <a:gs pos="100000">
                <a:srgbClr val="0075C2">
                  <a:alpha val="98000"/>
                </a:srgbClr>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4" name="六边形 33"/>
          <p:cNvSpPr/>
          <p:nvPr userDrawn="1"/>
        </p:nvSpPr>
        <p:spPr>
          <a:xfrm rot="10800582">
            <a:off x="83924" y="1759348"/>
            <a:ext cx="4805359" cy="3340455"/>
          </a:xfrm>
          <a:prstGeom prst="hexagon">
            <a:avLst/>
          </a:prstGeom>
          <a:solidFill>
            <a:srgbClr val="0075C2"/>
          </a:solidFill>
          <a:ln w="12700" cap="flat" cmpd="sng" algn="ctr">
            <a:noFill/>
            <a:prstDash val="solid"/>
            <a:miter lim="800000"/>
          </a:ln>
          <a:effectLst>
            <a:outerShdw blurRad="254000" dist="38100" dir="5400000" algn="tl" rotWithShape="0">
              <a:srgbClr val="1D227E">
                <a:alpha val="3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5" name="六边形 34"/>
          <p:cNvSpPr/>
          <p:nvPr userDrawn="1"/>
        </p:nvSpPr>
        <p:spPr>
          <a:xfrm rot="10825759">
            <a:off x="1486600" y="2097453"/>
            <a:ext cx="3069170" cy="2662459"/>
          </a:xfrm>
          <a:prstGeom prst="hexagon">
            <a:avLst/>
          </a:prstGeom>
          <a:solidFill>
            <a:sysClr val="window" lastClr="FFFFFF"/>
          </a:solidFill>
          <a:ln w="12700" cap="flat" cmpd="sng" algn="ctr">
            <a:noFill/>
            <a:prstDash val="solid"/>
            <a:miter lim="800000"/>
          </a:ln>
          <a:effectLst>
            <a:outerShdw blurRad="254000" dist="63500" dir="5400000" algn="l" rotWithShape="0">
              <a:srgbClr val="555555">
                <a:alpha val="3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6" name="六边形 35"/>
          <p:cNvSpPr/>
          <p:nvPr userDrawn="1"/>
        </p:nvSpPr>
        <p:spPr>
          <a:xfrm rot="10825759">
            <a:off x="1659838" y="2247734"/>
            <a:ext cx="2722695" cy="2361897"/>
          </a:xfrm>
          <a:prstGeom prst="hexagon">
            <a:avLst/>
          </a:prstGeom>
          <a:solidFill>
            <a:sysClr val="window" lastClr="FFFFFF"/>
          </a:solidFill>
          <a:ln w="76200" cap="flat" cmpd="sng" algn="ctr">
            <a:solidFill>
              <a:srgbClr val="1D227E"/>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7" name="文本占位符 2"/>
          <p:cNvSpPr txBox="1"/>
          <p:nvPr userDrawn="1"/>
        </p:nvSpPr>
        <p:spPr>
          <a:xfrm>
            <a:off x="1584670" y="1996439"/>
            <a:ext cx="2873030" cy="2864486"/>
          </a:xfrm>
          <a:prstGeom prst="rect">
            <a:avLst/>
          </a:prstGeom>
        </p:spPr>
        <p:txBody>
          <a:bodyPr anchor="ctr"/>
          <a:lstStyle>
            <a:lvl1pPr marL="0" indent="0" algn="ctr" defTabSz="814705" rtl="0" fontAlgn="base">
              <a:lnSpc>
                <a:spcPct val="95000"/>
              </a:lnSpc>
              <a:spcBef>
                <a:spcPct val="35000"/>
              </a:spcBef>
              <a:spcAft>
                <a:spcPct val="0"/>
              </a:spcAft>
              <a:buClr>
                <a:schemeClr val="accent1"/>
              </a:buClr>
              <a:buSzPct val="100000"/>
              <a:buFont typeface="Arial" panose="020B0604020202020204" pitchFamily="34" charset="0"/>
              <a:buNone/>
              <a:defRPr sz="11500" kern="1200">
                <a:solidFill>
                  <a:schemeClr val="accent1"/>
                </a:solidFill>
                <a:latin typeface="+mj-ea"/>
                <a:ea typeface="+mj-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endParaRPr kumimoji="0" lang="zh-CN" altLang="en-US" sz="11500" b="0" i="0" u="none" strike="noStrike" kern="1200" cap="none" spc="0" normalizeH="0" baseline="0" noProof="0">
              <a:ln>
                <a:noFill/>
              </a:ln>
              <a:solidFill>
                <a:srgbClr val="1D227E"/>
              </a:solidFill>
              <a:effectLst/>
              <a:uLnTx/>
              <a:uFillTx/>
              <a:latin typeface="演示斜黑体"/>
              <a:cs typeface="+mn-cs"/>
            </a:endParaRPr>
          </a:p>
        </p:txBody>
      </p:sp>
      <p:sp>
        <p:nvSpPr>
          <p:cNvPr id="38" name="文本占位符 4"/>
          <p:cNvSpPr txBox="1"/>
          <p:nvPr userDrawn="1"/>
        </p:nvSpPr>
        <p:spPr>
          <a:xfrm>
            <a:off x="5428184" y="2929465"/>
            <a:ext cx="5668962" cy="1051560"/>
          </a:xfrm>
          <a:prstGeom prst="rect">
            <a:avLst/>
          </a:prstGeom>
        </p:spPr>
        <p:txBody>
          <a:bodyPr anchor="ctr"/>
          <a:lstStyle>
            <a:lvl1pPr marL="0" indent="0" algn="l" defTabSz="814705" rtl="0" fontAlgn="base">
              <a:lnSpc>
                <a:spcPct val="95000"/>
              </a:lnSpc>
              <a:spcBef>
                <a:spcPct val="35000"/>
              </a:spcBef>
              <a:spcAft>
                <a:spcPct val="0"/>
              </a:spcAft>
              <a:buClr>
                <a:schemeClr val="accent1"/>
              </a:buClr>
              <a:buSzPct val="100000"/>
              <a:buFont typeface="Arial" panose="020B0604020202020204" pitchFamily="34" charset="0"/>
              <a:buNone/>
              <a:defRPr sz="4800" kern="1200">
                <a:solidFill>
                  <a:schemeClr val="bg1"/>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endParaRPr kumimoji="0" lang="zh-CN" altLang="en-US" sz="4800" b="0" i="0" u="none" strike="noStrike" kern="1200" cap="none" spc="0" normalizeH="0" baseline="0" noProof="0">
              <a:ln>
                <a:noFill/>
              </a:ln>
              <a:solidFill>
                <a:sysClr val="window" lastClr="FFFFFF"/>
              </a:solidFill>
              <a:effectLst/>
              <a:uLnTx/>
              <a:uFillTx/>
              <a:latin typeface="思源黑体 CN Medium"/>
              <a:cs typeface="+mn-cs"/>
            </a:endParaRPr>
          </a:p>
        </p:txBody>
      </p:sp>
      <p:sp>
        <p:nvSpPr>
          <p:cNvPr id="39" name="文本占位符 4"/>
          <p:cNvSpPr txBox="1"/>
          <p:nvPr userDrawn="1"/>
        </p:nvSpPr>
        <p:spPr>
          <a:xfrm>
            <a:off x="5303838" y="3771899"/>
            <a:ext cx="5668962" cy="577365"/>
          </a:xfrm>
          <a:prstGeom prst="rect">
            <a:avLst/>
          </a:prstGeom>
        </p:spPr>
        <p:txBody>
          <a:bodyPr anchor="ctr"/>
          <a:lstStyle>
            <a:lvl1pPr marL="0" indent="0" algn="l" defTabSz="814705" rtl="0" fontAlgn="base">
              <a:lnSpc>
                <a:spcPct val="95000"/>
              </a:lnSpc>
              <a:spcBef>
                <a:spcPct val="35000"/>
              </a:spcBef>
              <a:spcAft>
                <a:spcPct val="0"/>
              </a:spcAft>
              <a:buClr>
                <a:schemeClr val="accent1"/>
              </a:buClr>
              <a:buSzPct val="100000"/>
              <a:buFont typeface="Arial" panose="020B0604020202020204" pitchFamily="34" charset="0"/>
              <a:buNone/>
              <a:defRPr sz="2400" kern="1200">
                <a:solidFill>
                  <a:schemeClr val="bg1"/>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endParaRPr kumimoji="0" lang="zh-CN" altLang="en-US" sz="2400" b="0" i="0" u="none" strike="noStrike" kern="1200" cap="none" spc="0" normalizeH="0" baseline="0" noProof="0">
              <a:ln>
                <a:noFill/>
              </a:ln>
              <a:solidFill>
                <a:sysClr val="window" lastClr="FFFFFF"/>
              </a:solidFill>
              <a:effectLst/>
              <a:uLnTx/>
              <a:uFillTx/>
              <a:latin typeface="思源黑体 CN Medium"/>
              <a:cs typeface="+mn-cs"/>
            </a:endParaRPr>
          </a:p>
        </p:txBody>
      </p:sp>
      <p:sp>
        <p:nvSpPr>
          <p:cNvPr id="40" name="六边形 39"/>
          <p:cNvSpPr/>
          <p:nvPr userDrawn="1"/>
        </p:nvSpPr>
        <p:spPr>
          <a:xfrm rot="19651340">
            <a:off x="9459976" y="5539305"/>
            <a:ext cx="2160000" cy="180000"/>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41" name="六边形 40"/>
          <p:cNvSpPr/>
          <p:nvPr userDrawn="1"/>
        </p:nvSpPr>
        <p:spPr>
          <a:xfrm rot="19651340">
            <a:off x="7967350" y="6200281"/>
            <a:ext cx="1800000" cy="189243"/>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42" name="六边形 41"/>
          <p:cNvSpPr/>
          <p:nvPr userDrawn="1"/>
        </p:nvSpPr>
        <p:spPr>
          <a:xfrm rot="19651340">
            <a:off x="8628583" y="5883547"/>
            <a:ext cx="2160000" cy="180000"/>
          </a:xfrm>
          <a:prstGeom prst="hexagon">
            <a:avLst/>
          </a:prstGeom>
          <a:gradFill>
            <a:gsLst>
              <a:gs pos="0">
                <a:srgbClr val="0075C2">
                  <a:alpha val="98000"/>
                </a:srgbClr>
              </a:gs>
              <a:gs pos="100000">
                <a:srgbClr val="1D227E">
                  <a:alpha val="90000"/>
                </a:srgbClr>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2" name="矩形 1"/>
          <p:cNvSpPr/>
          <p:nvPr userDrawn="1"/>
        </p:nvSpPr>
        <p:spPr bwMode="auto">
          <a:xfrm>
            <a:off x="0" y="1758941"/>
            <a:ext cx="1410312" cy="3341269"/>
          </a:xfrm>
          <a:prstGeom prst="rect">
            <a:avLst/>
          </a:prstGeom>
          <a:solidFill>
            <a:srgbClr val="0075C2"/>
          </a:solidFill>
          <a:ln w="28575" cap="flat" cmpd="sng" algn="ctr">
            <a:noFill/>
            <a:prstDash val="solid"/>
            <a:round/>
            <a:headEnd type="none" w="med" len="med"/>
            <a:tailEnd type="triangle" w="med" len="med"/>
          </a:ln>
          <a:effectLst/>
        </p:spPr>
        <p:txBody>
          <a:bodyPr vert="horz" wrap="square" lIns="82124" tIns="41061" rIns="82124" bIns="41061" numCol="1" rtlCol="0" anchor="t" anchorCtr="0" compatLnSpc="1"/>
          <a:lstStyle/>
          <a:p>
            <a:pPr marL="0" marR="0" indent="0" algn="l" defTabSz="814705" rtl="0" eaLnBrk="0" fontAlgn="base" latinLnBrk="0" hangingPunct="0">
              <a:lnSpc>
                <a:spcPct val="90000"/>
              </a:lnSpc>
              <a:spcBef>
                <a:spcPct val="0"/>
              </a:spcBef>
              <a:spcAft>
                <a:spcPct val="0"/>
              </a:spcAft>
              <a:buClrTx/>
              <a:buSzTx/>
              <a:buFontTx/>
              <a:buNone/>
            </a:pPr>
            <a:endParaRPr kumimoji="0" lang="zh-CN" altLang="en-US" sz="3000" b="1" i="0" u="none" strike="noStrike" cap="none" normalizeH="0" baseline="0">
              <a:ln>
                <a:noFill/>
              </a:ln>
              <a:solidFill>
                <a:schemeClr val="tx1"/>
              </a:solidFill>
              <a:effectLst/>
              <a:latin typeface="Arial" panose="020B0604020202020204" pitchFamily="34" charset="0"/>
            </a:endParaRPr>
          </a:p>
        </p:txBody>
      </p:sp>
      <p:sp>
        <p:nvSpPr>
          <p:cNvPr id="3" name="六边形 2"/>
          <p:cNvSpPr/>
          <p:nvPr userDrawn="1"/>
        </p:nvSpPr>
        <p:spPr>
          <a:xfrm rot="19651340">
            <a:off x="1174817" y="565853"/>
            <a:ext cx="2160000" cy="180000"/>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4" name="六边形 3"/>
          <p:cNvSpPr/>
          <p:nvPr userDrawn="1"/>
        </p:nvSpPr>
        <p:spPr>
          <a:xfrm rot="19651340">
            <a:off x="-125380" y="1091231"/>
            <a:ext cx="1800000" cy="189243"/>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5" name="六边形 4"/>
          <p:cNvSpPr/>
          <p:nvPr userDrawn="1"/>
        </p:nvSpPr>
        <p:spPr>
          <a:xfrm rot="19651340">
            <a:off x="535853" y="774497"/>
            <a:ext cx="2160000" cy="180000"/>
          </a:xfrm>
          <a:prstGeom prst="hexagon">
            <a:avLst/>
          </a:prstGeom>
          <a:gradFill>
            <a:gsLst>
              <a:gs pos="0">
                <a:srgbClr val="0075C2">
                  <a:alpha val="98000"/>
                </a:srgbClr>
              </a:gs>
              <a:gs pos="100000">
                <a:srgbClr val="1D227E">
                  <a:alpha val="90000"/>
                </a:srgbClr>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29" name="Rectangle 5"/>
          <p:cNvSpPr>
            <a:spLocks noGrp="1" noChangeArrowheads="1"/>
          </p:cNvSpPr>
          <p:nvPr>
            <p:ph type="subTitle" idx="1" hasCustomPrompt="1"/>
          </p:nvPr>
        </p:nvSpPr>
        <p:spPr>
          <a:xfrm>
            <a:off x="1580915" y="3007995"/>
            <a:ext cx="3167901" cy="8413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anchor="ctr"/>
          <a:lstStyle>
            <a:lvl1pPr algn="ctr">
              <a:lnSpc>
                <a:spcPct val="90000"/>
              </a:lnSpc>
              <a:spcBef>
                <a:spcPct val="0"/>
              </a:spcBef>
              <a:defRPr kumimoji="0" lang="en-US" altLang="zh-CN" sz="11500" b="0" i="0" u="none" strike="noStrike" kern="1200" cap="none" spc="0" normalizeH="0" baseline="0" noProof="0" dirty="0">
                <a:ln>
                  <a:noFill/>
                </a:ln>
                <a:solidFill>
                  <a:srgbClr val="1D227E"/>
                </a:solidFill>
                <a:effectLst/>
                <a:uLnTx/>
                <a:uFillTx/>
                <a:latin typeface="演示斜黑体"/>
                <a:ea typeface="+mj-ea"/>
                <a:cs typeface="+mn-cs"/>
              </a:defRPr>
            </a:lvl1pPr>
          </a:lstStyle>
          <a:p>
            <a:pPr marL="0" marR="0" lvl="0" indent="0" algn="ctr"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r>
              <a:rPr lang="en-US" altLang="zh-CN" noProof="0" dirty="0"/>
              <a:t>01</a:t>
            </a:r>
            <a:endParaRPr lang="en-US" altLang="zh-CN" noProof="0" dirty="0"/>
          </a:p>
        </p:txBody>
      </p:sp>
      <p:sp>
        <p:nvSpPr>
          <p:cNvPr id="7" name="内容占位符 6"/>
          <p:cNvSpPr>
            <a:spLocks noGrp="1"/>
          </p:cNvSpPr>
          <p:nvPr>
            <p:ph sz="quarter" idx="10" hasCustomPrompt="1"/>
          </p:nvPr>
        </p:nvSpPr>
        <p:spPr>
          <a:xfrm>
            <a:off x="5410200" y="2895600"/>
            <a:ext cx="5668963" cy="1092200"/>
          </a:xfrm>
        </p:spPr>
        <p:txBody>
          <a:bodyPr anchor="ctr"/>
          <a:lstStyle>
            <a:lvl1pPr>
              <a:defRPr kumimoji="0" lang="zh-CN" altLang="en-US" sz="4800" b="0" i="0" u="none" strike="noStrike" kern="1200" cap="none" spc="0" normalizeH="0" baseline="0" dirty="0" smtClean="0">
                <a:ln>
                  <a:noFill/>
                </a:ln>
                <a:solidFill>
                  <a:sysClr val="window" lastClr="FFFFFF"/>
                </a:solidFill>
                <a:effectLst/>
                <a:uLnTx/>
                <a:uFillTx/>
                <a:latin typeface="思源黑体 CN Medium"/>
                <a:ea typeface="+mn-ea"/>
                <a:cs typeface="+mn-cs"/>
              </a:defRPr>
            </a:lvl1pPr>
            <a:lvl2pPr marL="114300" indent="0">
              <a:buNone/>
              <a:defRPr/>
            </a:lvl2pPr>
            <a:lvl3pPr marL="457200" indent="0">
              <a:buNone/>
              <a:defRPr/>
            </a:lvl3pPr>
            <a:lvl4pPr marL="800100" indent="0">
              <a:buNone/>
              <a:defRPr/>
            </a:lvl4pPr>
            <a:lvl5pPr marL="1143000" indent="0">
              <a:buNone/>
              <a:defRPr/>
            </a:lvl5pPr>
          </a:lstStyle>
          <a:p>
            <a:pPr marL="0" marR="0" lvl="0" indent="0" algn="l"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r>
              <a:rPr lang="zh-CN" altLang="en-US" dirty="0"/>
              <a:t>单击此处输入节标题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kumimoji="0" lang="zh-CN" altLang="en-US"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74185" y="923926"/>
            <a:ext cx="10587567" cy="3571875"/>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kumimoji="0" lang="zh-CN" altLang="en-US"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874185" y="923926"/>
            <a:ext cx="5192183" cy="35718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269567" y="923926"/>
            <a:ext cx="5192184" cy="35718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Rectangle 3"/>
          <p:cNvSpPr/>
          <p:nvPr userDrawn="1"/>
        </p:nvSpPr>
        <p:spPr>
          <a:xfrm>
            <a:off x="0" y="0"/>
            <a:ext cx="12192000" cy="6858000"/>
          </a:xfrm>
          <a:prstGeom prst="rect">
            <a:avLst/>
          </a:prstGeom>
          <a:solidFill>
            <a:srgbClr val="00BCE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0D274D"/>
              </a:solidFill>
              <a:effectLst/>
              <a:uLnTx/>
              <a:uFillTx/>
              <a:latin typeface="CiscoSansTT ExtraLight"/>
              <a:ea typeface="+mn-ea"/>
              <a:cs typeface="+mn-cs"/>
            </a:endParaRPr>
          </a:p>
        </p:txBody>
      </p:sp>
      <p:pic>
        <p:nvPicPr>
          <p:cNvPr id="15" name="Picture 2" descr="C:\Users\Administrator\Desktop\1213232323.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268200" cy="6893133"/>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p:cNvSpPr txBox="1"/>
          <p:nvPr userDrawn="1"/>
        </p:nvSpPr>
        <p:spPr>
          <a:xfrm>
            <a:off x="4514680" y="2895600"/>
            <a:ext cx="3024336" cy="707886"/>
          </a:xfrm>
          <a:prstGeom prst="rect">
            <a:avLst/>
          </a:prstGeom>
          <a:noFill/>
        </p:spPr>
        <p:txBody>
          <a:bodyPr wrap="square" rtlCol="0">
            <a:spAutoFit/>
          </a:bodyPr>
          <a:lstStyle/>
          <a:p>
            <a:pPr algn="ctr" eaLnBrk="1" hangingPunct="1">
              <a:lnSpc>
                <a:spcPct val="100000"/>
              </a:lnSpc>
            </a:pPr>
            <a:r>
              <a:rPr lang="en-US" altLang="zh-CN" sz="4000" spc="70">
                <a:solidFill>
                  <a:srgbClr val="0075C2"/>
                </a:solidFill>
                <a:latin typeface="微软雅黑" panose="020B0503020204020204" pitchFamily="34" charset="-122"/>
                <a:ea typeface="微软雅黑" panose="020B0503020204020204" pitchFamily="34" charset="-122"/>
              </a:rPr>
              <a:t>THANKS</a:t>
            </a:r>
            <a:endParaRPr lang="zh-CN" altLang="en-US" sz="4000" spc="70">
              <a:solidFill>
                <a:srgbClr val="0075C2"/>
              </a:solidFill>
              <a:latin typeface="微软雅黑" panose="020B0503020204020204" pitchFamily="34" charset="-122"/>
              <a:ea typeface="微软雅黑" panose="020B0503020204020204" pitchFamily="34" charset="-122"/>
            </a:endParaRPr>
          </a:p>
        </p:txBody>
      </p:sp>
      <p:cxnSp>
        <p:nvCxnSpPr>
          <p:cNvPr id="3" name="直接连接符 2"/>
          <p:cNvCxnSpPr/>
          <p:nvPr userDrawn="1"/>
        </p:nvCxnSpPr>
        <p:spPr bwMode="auto">
          <a:xfrm>
            <a:off x="4731448" y="3750677"/>
            <a:ext cx="2590800" cy="0"/>
          </a:xfrm>
          <a:prstGeom prst="line">
            <a:avLst/>
          </a:prstGeom>
          <a:noFill/>
          <a:ln w="28575" cap="flat" cmpd="sng" algn="ctr">
            <a:solidFill>
              <a:srgbClr val="FFC000"/>
            </a:solidFill>
            <a:prstDash val="solid"/>
            <a:round/>
            <a:headEnd type="none" w="med" len="me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p:spPr>
      </p:cxnSp>
      <p:sp>
        <p:nvSpPr>
          <p:cNvPr id="11" name="矩形 10"/>
          <p:cNvSpPr/>
          <p:nvPr userDrawn="1"/>
        </p:nvSpPr>
        <p:spPr>
          <a:xfrm>
            <a:off x="4970085" y="3581400"/>
            <a:ext cx="2113528" cy="369332"/>
          </a:xfrm>
          <a:prstGeom prst="rect">
            <a:avLst/>
          </a:prstGeom>
          <a:solidFill>
            <a:srgbClr val="00BCEB"/>
          </a:solidFill>
        </p:spPr>
        <p:txBody>
          <a:bodyPr wrap="none">
            <a:spAutoFit/>
          </a:bodyPr>
          <a:lstStyle/>
          <a:p>
            <a:pPr algn="ctr" eaLnBrk="1" hangingPunct="1">
              <a:lnSpc>
                <a:spcPct val="100000"/>
              </a:lnSpc>
            </a:pPr>
            <a:r>
              <a:rPr lang="en-US" altLang="zh-CN" sz="1800" b="0">
                <a:solidFill>
                  <a:prstClr val="black">
                    <a:lumMod val="65000"/>
                    <a:lumOff val="35000"/>
                  </a:prstClr>
                </a:solidFill>
                <a:latin typeface="微软雅黑" panose="020B0503020204020204" pitchFamily="34" charset="-122"/>
                <a:ea typeface="微软雅黑" panose="020B0503020204020204" pitchFamily="34" charset="-122"/>
              </a:rPr>
              <a:t>www.yucedu.com</a:t>
            </a:r>
            <a:endParaRPr lang="zh-CN" altLang="en-US" sz="1800" b="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3.png"/><Relationship Id="rId7" Type="http://schemas.openxmlformats.org/officeDocument/2006/relationships/image" Target="../media/image2.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slideLayout" Target="../slideLayouts/slideLayout14.xml"/><Relationship Id="rId7" Type="http://schemas.openxmlformats.org/officeDocument/2006/relationships/slideLayout" Target="../slideLayouts/slideLayout13.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2" Type="http://schemas.openxmlformats.org/officeDocument/2006/relationships/theme" Target="../theme/theme2.xml"/><Relationship Id="rId11" Type="http://schemas.openxmlformats.org/officeDocument/2006/relationships/slideLayout" Target="../slideLayouts/slideLayout17.xml"/><Relationship Id="rId10" Type="http://schemas.openxmlformats.org/officeDocument/2006/relationships/slideLayout" Target="../slideLayouts/slideLayout16.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121129"/>
            <a:ext cx="12206177" cy="639372"/>
          </a:xfrm>
          <a:prstGeom prst="rect">
            <a:avLst/>
          </a:prstGeom>
        </p:spPr>
      </p:pic>
      <p:sp>
        <p:nvSpPr>
          <p:cNvPr id="156674" name="Rectangle 2"/>
          <p:cNvSpPr>
            <a:spLocks noGrp="1" noChangeArrowheads="1"/>
          </p:cNvSpPr>
          <p:nvPr>
            <p:ph type="title"/>
          </p:nvPr>
        </p:nvSpPr>
        <p:spPr bwMode="auto">
          <a:xfrm>
            <a:off x="874184" y="0"/>
            <a:ext cx="10860616" cy="838200"/>
          </a:xfrm>
          <a:prstGeom prst="rect">
            <a:avLst/>
          </a:prstGeom>
          <a:noFill/>
          <a:ln>
            <a:noFill/>
          </a:ln>
          <a:effectLst/>
          <a:extLst>
            <a:ext uri="{909E8E84-426E-40DD-AFC4-6F175D3DCCD1}">
              <a14:hiddenFill xmlns:a14="http://schemas.microsoft.com/office/drawing/2010/main">
                <a:solidFill>
                  <a:srgbClr val="0183B7"/>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anchor="b" anchorCtr="0" compatLnSpc="1"/>
          <a:lstStyle/>
          <a:p>
            <a:pPr lvl="0"/>
            <a:r>
              <a:rPr lang="en-US" altLang="zh-CN" dirty="0"/>
              <a:t>Slide Title</a:t>
            </a:r>
            <a:endParaRPr lang="en-US" altLang="zh-CN" dirty="0"/>
          </a:p>
        </p:txBody>
      </p:sp>
      <p:sp>
        <p:nvSpPr>
          <p:cNvPr id="156676" name="Rectangle 4"/>
          <p:cNvSpPr>
            <a:spLocks noGrp="1" noChangeArrowheads="1"/>
          </p:cNvSpPr>
          <p:nvPr>
            <p:ph type="body" idx="1"/>
          </p:nvPr>
        </p:nvSpPr>
        <p:spPr bwMode="auto">
          <a:xfrm>
            <a:off x="874185" y="914400"/>
            <a:ext cx="10587567" cy="3571875"/>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lstStyle/>
          <a:p>
            <a:pPr lvl="0"/>
            <a:r>
              <a:rPr lang="en-US" altLang="zh-CN"/>
              <a:t>Body Text</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pic>
        <p:nvPicPr>
          <p:cNvPr id="13" name="图片 12"/>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a:xfrm>
            <a:off x="9406255" y="85474"/>
            <a:ext cx="2936875" cy="711702"/>
          </a:xfrm>
          <a:prstGeom prst="rect">
            <a:avLst/>
          </a:prstGeom>
        </p:spPr>
      </p:pic>
      <p:pic>
        <p:nvPicPr>
          <p:cNvPr id="10" name="图片 9"/>
          <p:cNvPicPr>
            <a:picLocks noChangeAspect="1"/>
          </p:cNvPicPr>
          <p:nvPr userDrawn="1"/>
        </p:nvPicPr>
        <p:blipFill>
          <a:blip r:embed="rId9"/>
          <a:stretch>
            <a:fillRect/>
          </a:stretch>
        </p:blipFill>
        <p:spPr>
          <a:xfrm>
            <a:off x="-635" y="6400800"/>
            <a:ext cx="12197080" cy="39179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814705" rtl="0" fontAlgn="base">
        <a:lnSpc>
          <a:spcPct val="90000"/>
        </a:lnSpc>
        <a:spcBef>
          <a:spcPct val="0"/>
        </a:spcBef>
        <a:spcAft>
          <a:spcPct val="0"/>
        </a:spcAft>
        <a:defRPr kumimoji="0" lang="en-US" altLang="zh-CN"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vl2pPr algn="l" defTabSz="814705" rtl="0" fontAlgn="base">
        <a:lnSpc>
          <a:spcPct val="90000"/>
        </a:lnSpc>
        <a:spcBef>
          <a:spcPct val="0"/>
        </a:spcBef>
        <a:spcAft>
          <a:spcPct val="0"/>
        </a:spcAft>
        <a:defRPr sz="3200" b="1">
          <a:solidFill>
            <a:schemeClr val="tx2"/>
          </a:solidFill>
          <a:latin typeface="Arial" panose="020B0604020202020204" pitchFamily="34" charset="0"/>
        </a:defRPr>
      </a:lvl2pPr>
      <a:lvl3pPr algn="l" defTabSz="814705" rtl="0" fontAlgn="base">
        <a:lnSpc>
          <a:spcPct val="90000"/>
        </a:lnSpc>
        <a:spcBef>
          <a:spcPct val="0"/>
        </a:spcBef>
        <a:spcAft>
          <a:spcPct val="0"/>
        </a:spcAft>
        <a:defRPr sz="3200" b="1">
          <a:solidFill>
            <a:schemeClr val="tx2"/>
          </a:solidFill>
          <a:latin typeface="Arial" panose="020B0604020202020204" pitchFamily="34" charset="0"/>
        </a:defRPr>
      </a:lvl3pPr>
      <a:lvl4pPr algn="l" defTabSz="814705" rtl="0" fontAlgn="base">
        <a:lnSpc>
          <a:spcPct val="90000"/>
        </a:lnSpc>
        <a:spcBef>
          <a:spcPct val="0"/>
        </a:spcBef>
        <a:spcAft>
          <a:spcPct val="0"/>
        </a:spcAft>
        <a:defRPr sz="3200" b="1">
          <a:solidFill>
            <a:schemeClr val="tx2"/>
          </a:solidFill>
          <a:latin typeface="Arial" panose="020B0604020202020204" pitchFamily="34" charset="0"/>
        </a:defRPr>
      </a:lvl4pPr>
      <a:lvl5pPr algn="l" defTabSz="814705" rtl="0" fontAlgn="base">
        <a:lnSpc>
          <a:spcPct val="90000"/>
        </a:lnSpc>
        <a:spcBef>
          <a:spcPct val="0"/>
        </a:spcBef>
        <a:spcAft>
          <a:spcPct val="0"/>
        </a:spcAft>
        <a:defRPr sz="3200" b="1">
          <a:solidFill>
            <a:schemeClr val="tx2"/>
          </a:solidFill>
          <a:latin typeface="Arial" panose="020B0604020202020204" pitchFamily="34" charset="0"/>
        </a:defRPr>
      </a:lvl5pPr>
      <a:lvl6pPr marL="457200" algn="l" defTabSz="814705" rtl="0" fontAlgn="base">
        <a:lnSpc>
          <a:spcPct val="90000"/>
        </a:lnSpc>
        <a:spcBef>
          <a:spcPct val="0"/>
        </a:spcBef>
        <a:spcAft>
          <a:spcPct val="0"/>
        </a:spcAft>
        <a:defRPr sz="3200" b="1">
          <a:solidFill>
            <a:schemeClr val="tx2"/>
          </a:solidFill>
          <a:latin typeface="Arial" panose="020B0604020202020204" pitchFamily="34" charset="0"/>
        </a:defRPr>
      </a:lvl6pPr>
      <a:lvl7pPr marL="914400" algn="l" defTabSz="814705" rtl="0" fontAlgn="base">
        <a:lnSpc>
          <a:spcPct val="90000"/>
        </a:lnSpc>
        <a:spcBef>
          <a:spcPct val="0"/>
        </a:spcBef>
        <a:spcAft>
          <a:spcPct val="0"/>
        </a:spcAft>
        <a:defRPr sz="3200" b="1">
          <a:solidFill>
            <a:schemeClr val="tx2"/>
          </a:solidFill>
          <a:latin typeface="Arial" panose="020B0604020202020204" pitchFamily="34" charset="0"/>
        </a:defRPr>
      </a:lvl7pPr>
      <a:lvl8pPr marL="1371600" algn="l" defTabSz="814705" rtl="0" fontAlgn="base">
        <a:lnSpc>
          <a:spcPct val="90000"/>
        </a:lnSpc>
        <a:spcBef>
          <a:spcPct val="0"/>
        </a:spcBef>
        <a:spcAft>
          <a:spcPct val="0"/>
        </a:spcAft>
        <a:defRPr sz="3200" b="1">
          <a:solidFill>
            <a:schemeClr val="tx2"/>
          </a:solidFill>
          <a:latin typeface="Arial" panose="020B0604020202020204" pitchFamily="34" charset="0"/>
        </a:defRPr>
      </a:lvl8pPr>
      <a:lvl9pPr marL="1828800" algn="l" defTabSz="814705" rtl="0" fontAlgn="base">
        <a:lnSpc>
          <a:spcPct val="90000"/>
        </a:lnSpc>
        <a:spcBef>
          <a:spcPct val="0"/>
        </a:spcBef>
        <a:spcAft>
          <a:spcPct val="0"/>
        </a:spcAft>
        <a:defRPr sz="3200" b="1">
          <a:solidFill>
            <a:schemeClr val="tx2"/>
          </a:solidFill>
          <a:latin typeface="Arial" panose="020B0604020202020204" pitchFamily="34" charset="0"/>
        </a:defRPr>
      </a:lvl9pPr>
    </p:titleStyle>
    <p:body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FBFBF1-1086-4635-92C1-B3DFA24DF2F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C0D5BF-3464-43C6-905F-B8989BB2790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2.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1.xml"/><Relationship Id="rId2" Type="http://schemas.openxmlformats.org/officeDocument/2006/relationships/image" Target="../media/image7.jpe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配置视图</a:t>
            </a:r>
            <a:r>
              <a:t>切换</a:t>
            </a:r>
          </a:p>
        </p:txBody>
      </p:sp>
      <p:sp>
        <p:nvSpPr>
          <p:cNvPr id="3" name="内容占位符 2"/>
          <p:cNvSpPr>
            <a:spLocks noGrp="1"/>
          </p:cNvSpPr>
          <p:nvPr>
            <p:ph idx="1"/>
          </p:nvPr>
        </p:nvSpPr>
        <p:spPr/>
        <p:txBody>
          <a:bodyPr/>
          <a:p>
            <a:pPr marL="342900" indent="-342900" algn="l" eaLnBrk="1" latinLnBrk="0" hangingPunct="1">
              <a:spcBef>
                <a:spcPts val="0"/>
              </a:spcBef>
              <a:buSzTx/>
              <a:buFont typeface="Wingdings" panose="05000000000000000000" charset="0"/>
              <a:buChar char="n"/>
            </a:pPr>
            <a:r>
              <a:rPr sz="2200">
                <a:sym typeface="+mn-ea"/>
              </a:rPr>
              <a:t>网络设备的CLI是设备与用户之间的交互界面。由于CLI配置界面不是图形方式，在CLI配置方式中存在各种不同的命令视图、语法规则，相应的命令必须在特定的命令视图中才能运行</a:t>
            </a:r>
            <a:r>
              <a:rPr lang="zh-CN" sz="2200">
                <a:ea typeface="宋体" panose="02010600030101010101" pitchFamily="2" charset="-122"/>
                <a:sym typeface="+mn-ea"/>
              </a:rPr>
              <a:t>。</a:t>
            </a:r>
            <a:r>
              <a:rPr sz="2200">
                <a:sym typeface="+mn-ea"/>
              </a:rPr>
              <a:t>CLI的配置方式灵活，占用资源较少，容易实现，功能齐全，所以基本上所有的网管型设备都支持CLI配置方式。</a:t>
            </a:r>
            <a:endParaRPr sz="2200">
              <a:sym typeface="+mn-ea"/>
            </a:endParaRPr>
          </a:p>
          <a:p>
            <a:pPr marL="342900" indent="-342900" algn="l" eaLnBrk="1" latinLnBrk="0" hangingPunct="1">
              <a:spcBef>
                <a:spcPts val="0"/>
              </a:spcBef>
              <a:buSzTx/>
              <a:buFont typeface="Wingdings" panose="05000000000000000000" charset="0"/>
              <a:buChar char="n"/>
            </a:pPr>
            <a:r>
              <a:rPr sz="2200">
                <a:sym typeface="+mn-ea"/>
              </a:rPr>
              <a:t>不同厂商的设备CLI会有一些区别，如交换机的系统默认提示符等，华为的交换机一般用“&lt;Huawei&gt;”，Cisco的交换机一般用“Switch&gt;”，H3C的交换机一般用“&lt;H3C&gt;”。</a:t>
            </a:r>
            <a:r>
              <a:rPr lang="zh-CN" sz="2200">
                <a:sym typeface="+mn-ea"/>
              </a:rPr>
              <a:t>以下介绍</a:t>
            </a:r>
            <a:r>
              <a:rPr sz="2200">
                <a:sym typeface="+mn-ea"/>
              </a:rPr>
              <a:t>华为交换机常用的CLI配置视图</a:t>
            </a:r>
            <a:r>
              <a:rPr lang="zh-CN" sz="2200">
                <a:ea typeface="宋体" panose="02010600030101010101" pitchFamily="2" charset="-122"/>
                <a:sym typeface="+mn-ea"/>
              </a:rPr>
              <a:t>。</a:t>
            </a:r>
            <a:endParaRPr lang="zh-CN" sz="2200">
              <a:ea typeface="宋体" panose="02010600030101010101" pitchFamily="2" charset="-122"/>
              <a:sym typeface="+mn-ea"/>
            </a:endParaRPr>
          </a:p>
        </p:txBody>
      </p:sp>
      <p:graphicFrame>
        <p:nvGraphicFramePr>
          <p:cNvPr id="4" name="表格 3"/>
          <p:cNvGraphicFramePr/>
          <p:nvPr>
            <p:custDataLst>
              <p:tags r:id="rId1"/>
            </p:custDataLst>
          </p:nvPr>
        </p:nvGraphicFramePr>
        <p:xfrm>
          <a:off x="3118485" y="3199765"/>
          <a:ext cx="5713095" cy="3146425"/>
        </p:xfrm>
        <a:graphic>
          <a:graphicData uri="http://schemas.openxmlformats.org/drawingml/2006/table">
            <a:tbl>
              <a:tblPr/>
              <a:tblGrid>
                <a:gridCol w="869315"/>
                <a:gridCol w="1151255"/>
                <a:gridCol w="1627505"/>
                <a:gridCol w="2065020"/>
              </a:tblGrid>
              <a:tr h="308610">
                <a:tc>
                  <a:txBody>
                    <a:bodyPr/>
                    <a:p>
                      <a:pPr marL="68580" indent="0" algn="ctr">
                        <a:lnSpc>
                          <a:spcPct val="120000"/>
                        </a:lnSpc>
                        <a:spcBef>
                          <a:spcPct val="0"/>
                        </a:spcBef>
                        <a:spcAft>
                          <a:spcPct val="0"/>
                        </a:spcAft>
                      </a:pPr>
                      <a:r>
                        <a:rPr lang="zh-CN" sz="900">
                          <a:solidFill>
                            <a:schemeClr val="bg1"/>
                          </a:solidFill>
                          <a:latin typeface="Times New Roman" panose="02020603050405020304"/>
                          <a:ea typeface="黑体" panose="02010609060101010101" charset="-122"/>
                        </a:rPr>
                        <a:t>配置模视图</a:t>
                      </a:r>
                      <a:endParaRPr lang="zh-CN" sz="900">
                        <a:solidFill>
                          <a:schemeClr val="bg1"/>
                        </a:solidFill>
                        <a:latin typeface="Times New Roman" panose="02020603050405020304"/>
                        <a:ea typeface="黑体" panose="02010609060101010101"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900">
                          <a:solidFill>
                            <a:schemeClr val="bg1"/>
                          </a:solidFill>
                          <a:latin typeface="Times New Roman" panose="02020603050405020304"/>
                          <a:ea typeface="黑体" panose="02010609060101010101" charset="-122"/>
                        </a:rPr>
                        <a:t>命令提示符</a:t>
                      </a:r>
                      <a:endParaRPr lang="zh-CN" sz="9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900">
                          <a:solidFill>
                            <a:schemeClr val="bg1"/>
                          </a:solidFill>
                          <a:latin typeface="Times New Roman" panose="02020603050405020304"/>
                          <a:ea typeface="黑体" panose="02010609060101010101" charset="-122"/>
                        </a:rPr>
                        <a:t>进入、退出方法</a:t>
                      </a:r>
                      <a:endParaRPr lang="zh-CN" sz="9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900">
                          <a:solidFill>
                            <a:schemeClr val="bg1"/>
                          </a:solidFill>
                          <a:latin typeface="Times New Roman" panose="02020603050405020304"/>
                          <a:ea typeface="黑体" panose="02010609060101010101" charset="-122"/>
                        </a:rPr>
                        <a:t>说明</a:t>
                      </a:r>
                      <a:endParaRPr lang="zh-CN" sz="9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r>
              <a:tr h="616585">
                <a:tc>
                  <a:txBody>
                    <a:bodyPr/>
                    <a:p>
                      <a:pPr marL="68580" indent="0" algn="ctr">
                        <a:lnSpc>
                          <a:spcPct val="120000"/>
                        </a:lnSpc>
                        <a:spcBef>
                          <a:spcPct val="0"/>
                        </a:spcBef>
                        <a:spcAft>
                          <a:spcPct val="0"/>
                        </a:spcAft>
                      </a:pPr>
                      <a:r>
                        <a:rPr lang="zh-CN" sz="900">
                          <a:latin typeface="Times New Roman" panose="02020603050405020304"/>
                          <a:ea typeface="宋体" panose="02010600030101010101" pitchFamily="2" charset="-122"/>
                        </a:rPr>
                        <a:t>用户视图</a:t>
                      </a:r>
                      <a:endParaRPr lang="zh-CN" sz="9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&lt;Huawei&gt; </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just">
                        <a:lnSpc>
                          <a:spcPct val="120000"/>
                        </a:lnSpc>
                        <a:spcBef>
                          <a:spcPct val="0"/>
                        </a:spcBef>
                        <a:spcAft>
                          <a:spcPct val="0"/>
                        </a:spcAft>
                      </a:pPr>
                      <a:r>
                        <a:rPr lang="zh-CN" sz="900">
                          <a:latin typeface="Times New Roman" panose="02020603050405020304"/>
                          <a:ea typeface="宋体" panose="02010600030101010101" pitchFamily="2" charset="-122"/>
                        </a:rPr>
                        <a:t>开机时直接进入该视图，输入</a:t>
                      </a:r>
                      <a:r>
                        <a:rPr lang="en-US" altLang="zh-CN" sz="900">
                          <a:latin typeface="Times New Roman" panose="02020603050405020304"/>
                          <a:ea typeface="Times New Roman" panose="02020603050405020304"/>
                        </a:rPr>
                        <a:t>quit</a:t>
                      </a:r>
                      <a:r>
                        <a:rPr lang="zh-CN" sz="900">
                          <a:latin typeface="Times New Roman" panose="02020603050405020304"/>
                          <a:ea typeface="宋体" panose="02010600030101010101" pitchFamily="2" charset="-122"/>
                        </a:rPr>
                        <a:t>命令离开该视图。</a:t>
                      </a:r>
                      <a:endParaRPr lang="zh-CN" sz="9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l">
                        <a:lnSpc>
                          <a:spcPct val="120000"/>
                        </a:lnSpc>
                        <a:spcBef>
                          <a:spcPct val="0"/>
                        </a:spcBef>
                        <a:spcAft>
                          <a:spcPct val="0"/>
                        </a:spcAft>
                      </a:pPr>
                      <a:r>
                        <a:rPr lang="zh-CN" sz="900">
                          <a:latin typeface="Times New Roman" panose="02020603050405020304"/>
                          <a:ea typeface="宋体" panose="02010600030101010101" pitchFamily="2" charset="-122"/>
                        </a:rPr>
                        <a:t>只能执行基本的查看命令，如查看设备的运行状态和统计信息。</a:t>
                      </a:r>
                      <a:endParaRPr lang="zh-CN" sz="9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942975">
                <a:tc>
                  <a:txBody>
                    <a:bodyPr/>
                    <a:p>
                      <a:pPr marL="68580" indent="0" algn="ctr">
                        <a:lnSpc>
                          <a:spcPct val="120000"/>
                        </a:lnSpc>
                        <a:spcBef>
                          <a:spcPct val="0"/>
                        </a:spcBef>
                        <a:spcAft>
                          <a:spcPct val="0"/>
                        </a:spcAft>
                      </a:pPr>
                      <a:r>
                        <a:rPr lang="zh-CN" sz="900">
                          <a:latin typeface="Times New Roman" panose="02020603050405020304"/>
                          <a:ea typeface="宋体" panose="02010600030101010101" pitchFamily="2" charset="-122"/>
                        </a:rPr>
                        <a:t>系统视图</a:t>
                      </a:r>
                      <a:endParaRPr lang="zh-CN" sz="9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[Huawei] </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l">
                        <a:lnSpc>
                          <a:spcPct val="120000"/>
                        </a:lnSpc>
                        <a:spcBef>
                          <a:spcPct val="0"/>
                        </a:spcBef>
                        <a:spcAft>
                          <a:spcPct val="0"/>
                        </a:spcAft>
                      </a:pPr>
                      <a:r>
                        <a:rPr lang="zh-CN" sz="900">
                          <a:latin typeface="Times New Roman" panose="02020603050405020304"/>
                          <a:ea typeface="宋体" panose="02010600030101010101" pitchFamily="2" charset="-122"/>
                        </a:rPr>
                        <a:t>在用户视图下输入</a:t>
                      </a:r>
                      <a:r>
                        <a:rPr lang="en-US" altLang="zh-CN" sz="900">
                          <a:latin typeface="Times New Roman" panose="02020603050405020304"/>
                          <a:ea typeface="Times New Roman" panose="02020603050405020304"/>
                        </a:rPr>
                        <a:t>system-view</a:t>
                      </a:r>
                      <a:r>
                        <a:rPr lang="zh-CN" sz="900">
                          <a:latin typeface="Times New Roman" panose="02020603050405020304"/>
                          <a:ea typeface="宋体" panose="02010600030101010101" pitchFamily="2" charset="-122"/>
                        </a:rPr>
                        <a:t>命令进入该视图，输入</a:t>
                      </a:r>
                      <a:r>
                        <a:rPr lang="en-US" altLang="zh-CN" sz="900">
                          <a:latin typeface="Times New Roman" panose="02020603050405020304"/>
                          <a:ea typeface="Times New Roman" panose="02020603050405020304"/>
                        </a:rPr>
                        <a:t>quit</a:t>
                      </a:r>
                      <a:r>
                        <a:rPr lang="zh-CN" sz="900">
                          <a:latin typeface="Times New Roman" panose="02020603050405020304"/>
                          <a:ea typeface="宋体" panose="02010600030101010101" pitchFamily="2" charset="-122"/>
                        </a:rPr>
                        <a:t>命令返回到用户视图。</a:t>
                      </a:r>
                      <a:endParaRPr lang="zh-CN" sz="9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l">
                        <a:lnSpc>
                          <a:spcPct val="120000"/>
                        </a:lnSpc>
                        <a:spcBef>
                          <a:spcPct val="0"/>
                        </a:spcBef>
                        <a:spcAft>
                          <a:spcPct val="0"/>
                        </a:spcAft>
                      </a:pPr>
                      <a:r>
                        <a:rPr lang="zh-CN" sz="900">
                          <a:latin typeface="Times New Roman" panose="02020603050405020304"/>
                          <a:ea typeface="宋体" panose="02010600030101010101" pitchFamily="2" charset="-122"/>
                        </a:rPr>
                        <a:t>在该视图下可以配置应用到整个交换机</a:t>
                      </a:r>
                      <a:endParaRPr lang="zh-CN" sz="900">
                        <a:latin typeface="Times New Roman" panose="02020603050405020304"/>
                        <a:ea typeface="宋体" panose="02010600030101010101" pitchFamily="2" charset="-122"/>
                      </a:endParaRPr>
                    </a:p>
                    <a:p>
                      <a:pPr marL="68580" indent="0" algn="l">
                        <a:lnSpc>
                          <a:spcPct val="120000"/>
                        </a:lnSpc>
                        <a:spcBef>
                          <a:spcPct val="0"/>
                        </a:spcBef>
                        <a:spcAft>
                          <a:spcPct val="0"/>
                        </a:spcAft>
                      </a:pPr>
                      <a:r>
                        <a:rPr lang="zh-CN" sz="900">
                          <a:latin typeface="Times New Roman" panose="02020603050405020304"/>
                          <a:ea typeface="宋体" panose="02010600030101010101" pitchFamily="2" charset="-122"/>
                        </a:rPr>
                        <a:t>上的全局参数，如配置主机名、配置</a:t>
                      </a:r>
                      <a:r>
                        <a:rPr lang="en-US" altLang="zh-CN" sz="900">
                          <a:latin typeface="Times New Roman" panose="02020603050405020304"/>
                          <a:ea typeface="Times New Roman" panose="02020603050405020304"/>
                        </a:rPr>
                        <a:t>VLAN</a:t>
                      </a:r>
                      <a:r>
                        <a:rPr lang="zh-CN" sz="900">
                          <a:latin typeface="Times New Roman" panose="02020603050405020304"/>
                          <a:ea typeface="宋体" panose="02010600030101010101" pitchFamily="2" charset="-122"/>
                        </a:rPr>
                        <a:t>、启用路由协议等。</a:t>
                      </a:r>
                      <a:endParaRPr lang="zh-CN" sz="9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1278255">
                <a:tc>
                  <a:txBody>
                    <a:bodyPr/>
                    <a:p>
                      <a:pPr marL="68580" indent="0" algn="ctr">
                        <a:lnSpc>
                          <a:spcPct val="120000"/>
                        </a:lnSpc>
                        <a:spcBef>
                          <a:spcPct val="0"/>
                        </a:spcBef>
                        <a:spcAft>
                          <a:spcPct val="0"/>
                        </a:spcAft>
                      </a:pPr>
                      <a:r>
                        <a:rPr lang="zh-CN" sz="900">
                          <a:latin typeface="Times New Roman" panose="02020603050405020304"/>
                          <a:ea typeface="宋体" panose="02010600030101010101" pitchFamily="2" charset="-122"/>
                        </a:rPr>
                        <a:t>各种子配置视图</a:t>
                      </a:r>
                      <a:endParaRPr lang="zh-CN" sz="9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[Huawei-mode] </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l">
                        <a:lnSpc>
                          <a:spcPct val="120000"/>
                        </a:lnSpc>
                        <a:spcBef>
                          <a:spcPct val="0"/>
                        </a:spcBef>
                        <a:spcAft>
                          <a:spcPct val="0"/>
                        </a:spcAft>
                      </a:pPr>
                      <a:r>
                        <a:rPr lang="zh-CN" sz="900">
                          <a:latin typeface="Times New Roman" panose="02020603050405020304"/>
                          <a:ea typeface="宋体" panose="02010600030101010101" pitchFamily="2" charset="-122"/>
                        </a:rPr>
                        <a:t>在全局视图下，输入</a:t>
                      </a:r>
                      <a:r>
                        <a:rPr lang="en-US" altLang="zh-CN" sz="900">
                          <a:latin typeface="Times New Roman" panose="02020603050405020304"/>
                          <a:ea typeface="Times New Roman" panose="02020603050405020304"/>
                        </a:rPr>
                        <a:t>interface</a:t>
                      </a:r>
                      <a:r>
                        <a:rPr lang="zh-CN" sz="900">
                          <a:latin typeface="Times New Roman" panose="02020603050405020304"/>
                          <a:ea typeface="宋体" panose="02010600030101010101" pitchFamily="2" charset="-122"/>
                        </a:rPr>
                        <a:t>、</a:t>
                      </a:r>
                      <a:r>
                        <a:rPr lang="en-US" altLang="zh-CN" sz="900">
                          <a:latin typeface="Times New Roman" panose="02020603050405020304"/>
                          <a:ea typeface="Times New Roman" panose="02020603050405020304"/>
                        </a:rPr>
                        <a:t>rip</a:t>
                      </a:r>
                      <a:r>
                        <a:rPr lang="zh-CN" sz="900">
                          <a:latin typeface="Times New Roman" panose="02020603050405020304"/>
                          <a:ea typeface="宋体" panose="02010600030101010101" pitchFamily="2" charset="-122"/>
                        </a:rPr>
                        <a:t>等命令进入接口配置、</a:t>
                      </a:r>
                      <a:r>
                        <a:rPr lang="en-US" altLang="zh-CN" sz="900">
                          <a:latin typeface="Times New Roman" panose="02020603050405020304"/>
                          <a:ea typeface="Times New Roman" panose="02020603050405020304"/>
                        </a:rPr>
                        <a:t>rip</a:t>
                      </a:r>
                      <a:r>
                        <a:rPr lang="zh-CN" sz="900">
                          <a:latin typeface="Times New Roman" panose="02020603050405020304"/>
                          <a:ea typeface="宋体" panose="02010600030101010101" pitchFamily="2" charset="-122"/>
                        </a:rPr>
                        <a:t>路由配置子视图，输入</a:t>
                      </a:r>
                      <a:r>
                        <a:rPr lang="en-US" altLang="zh-CN" sz="900">
                          <a:latin typeface="Times New Roman" panose="02020603050405020304"/>
                          <a:ea typeface="Times New Roman" panose="02020603050405020304"/>
                        </a:rPr>
                        <a:t>quit</a:t>
                      </a:r>
                      <a:r>
                        <a:rPr lang="zh-CN" sz="900">
                          <a:latin typeface="Times New Roman" panose="02020603050405020304"/>
                          <a:ea typeface="宋体" panose="02010600030101010101" pitchFamily="2" charset="-122"/>
                        </a:rPr>
                        <a:t>命令返回全局视图。</a:t>
                      </a:r>
                      <a:endParaRPr lang="zh-CN" sz="9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l">
                        <a:lnSpc>
                          <a:spcPct val="120000"/>
                        </a:lnSpc>
                        <a:spcBef>
                          <a:spcPct val="0"/>
                        </a:spcBef>
                        <a:spcAft>
                          <a:spcPct val="0"/>
                        </a:spcAft>
                      </a:pPr>
                      <a:r>
                        <a:rPr lang="zh-CN" sz="900">
                          <a:latin typeface="Times New Roman" panose="02020603050405020304"/>
                          <a:ea typeface="宋体" panose="02010600030101010101" pitchFamily="2" charset="-122"/>
                        </a:rPr>
                        <a:t>对特定功能的参数配置，如接口配置子视图可为交换机的各类主要接口配置相关参数，如业务口的速率，工作模式等。</a:t>
                      </a:r>
                      <a:endParaRPr lang="zh-CN" sz="9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03</a:t>
            </a:r>
            <a:endParaRPr lang="zh-CN" altLang="en-US" dirty="0"/>
          </a:p>
        </p:txBody>
      </p:sp>
      <p:sp>
        <p:nvSpPr>
          <p:cNvPr id="5" name="内容占位符 4"/>
          <p:cNvSpPr>
            <a:spLocks noGrp="1"/>
          </p:cNvSpPr>
          <p:nvPr>
            <p:ph sz="quarter" idx="10"/>
          </p:nvPr>
        </p:nvSpPr>
        <p:spPr/>
        <p:txBody>
          <a:bodyPr/>
          <a:lstStyle/>
          <a:p>
            <a:r>
              <a:rPr lang="en-US" altLang="zh-CN" dirty="0"/>
              <a:t>Telnet</a:t>
            </a:r>
            <a:r>
              <a:rPr dirty="0"/>
              <a:t>登录</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Telnet</a:t>
            </a:r>
            <a:r>
              <a:t>登录</a:t>
            </a:r>
          </a:p>
        </p:txBody>
      </p:sp>
      <p:sp>
        <p:nvSpPr>
          <p:cNvPr id="3" name="内容占位符 2"/>
          <p:cNvSpPr>
            <a:spLocks noGrp="1"/>
          </p:cNvSpPr>
          <p:nvPr>
            <p:ph idx="1"/>
          </p:nvPr>
        </p:nvSpPr>
        <p:spPr>
          <a:xfrm>
            <a:off x="874395" y="923925"/>
            <a:ext cx="10587355" cy="1075055"/>
          </a:xfrm>
        </p:spPr>
        <p:txBody>
          <a:bodyPr/>
          <a:p>
            <a:pPr marL="342900" indent="-342900" algn="l" eaLnBrk="1" latinLnBrk="0" hangingPunct="1">
              <a:spcBef>
                <a:spcPts val="0"/>
              </a:spcBef>
              <a:buSzTx/>
              <a:buFont typeface="Wingdings" panose="05000000000000000000" charset="0"/>
              <a:buChar char="n"/>
            </a:pPr>
            <a:r>
              <a:rPr sz="2200">
                <a:sym typeface="+mn-ea"/>
              </a:rPr>
              <a:t>Telnet登录是一种用于主机或终端之间远程连接并进行数据交互的协议，它基于TCP协议的23号端口。它遵循客户端/服务器的操作模型，使用户的本地计算机能够与远程计算机连接，成为远程主机的一个终端，从而允许用户登录到远程主机系统进行操作。</a:t>
            </a:r>
            <a:endParaRPr sz="2200"/>
          </a:p>
        </p:txBody>
      </p:sp>
      <p:pic>
        <p:nvPicPr>
          <p:cNvPr id="4" name="图片 3"/>
          <p:cNvPicPr>
            <a:picLocks noChangeAspect="1"/>
          </p:cNvPicPr>
          <p:nvPr/>
        </p:nvPicPr>
        <p:blipFill>
          <a:blip r:embed="rId1"/>
          <a:stretch>
            <a:fillRect/>
          </a:stretch>
        </p:blipFill>
        <p:spPr>
          <a:xfrm>
            <a:off x="2193925" y="3048000"/>
            <a:ext cx="7804150" cy="327025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mn-ea"/>
              </a:rPr>
              <a:t>Telnet</a:t>
            </a:r>
            <a:r>
              <a:rPr>
                <a:sym typeface="+mn-ea"/>
              </a:rPr>
              <a:t>登录</a:t>
            </a:r>
            <a:endParaRPr>
              <a:sym typeface="+mn-ea"/>
            </a:endParaRPr>
          </a:p>
        </p:txBody>
      </p:sp>
      <p:sp>
        <p:nvSpPr>
          <p:cNvPr id="3" name="内容占位符 2"/>
          <p:cNvSpPr>
            <a:spLocks noGrp="1"/>
          </p:cNvSpPr>
          <p:nvPr>
            <p:ph idx="1"/>
          </p:nvPr>
        </p:nvSpPr>
        <p:spPr>
          <a:xfrm>
            <a:off x="874395" y="923925"/>
            <a:ext cx="10587355" cy="1075055"/>
          </a:xfrm>
        </p:spPr>
        <p:txBody>
          <a:bodyPr/>
          <a:p>
            <a:pPr marL="342900" indent="-342900" algn="l" eaLnBrk="1" latinLnBrk="0" hangingPunct="1">
              <a:spcBef>
                <a:spcPts val="0"/>
              </a:spcBef>
              <a:buSzTx/>
              <a:buFont typeface="Wingdings" panose="05000000000000000000" charset="0"/>
              <a:buChar char="n"/>
            </a:pPr>
            <a:r>
              <a:rPr sz="2200">
                <a:sym typeface="+mn-ea"/>
              </a:rPr>
              <a:t>用Telnet方式登录设备有一些先决条件。首先，Telnet通过网络配置网络设备，所以客户端与服务器之间必须具备IP可达性。其次，出于安全性考虑，网络设备必须配置一定的Telnet验证信息，包括用户名、口令等等。</a:t>
            </a:r>
            <a:endParaRPr sz="2200">
              <a:sym typeface="+mn-ea"/>
            </a:endParaRPr>
          </a:p>
          <a:p>
            <a:pPr marL="342900" indent="-342900" algn="l" eaLnBrk="1" latinLnBrk="0" hangingPunct="1">
              <a:spcBef>
                <a:spcPts val="0"/>
              </a:spcBef>
              <a:buSzTx/>
              <a:buFont typeface="Wingdings" panose="05000000000000000000" charset="0"/>
              <a:buChar char="n"/>
            </a:pPr>
            <a:r>
              <a:rPr sz="2200">
                <a:sym typeface="+mn-ea"/>
              </a:rPr>
              <a:t>Telnet登录用户使用虚拟类型终端（virtual type terminal，VTY）接口与设备进行连接，用户可以在网络设备上设置相应数量的VTY接口。</a:t>
            </a:r>
            <a:endParaRPr sz="2200">
              <a:sym typeface="+mn-ea"/>
            </a:endParaRPr>
          </a:p>
        </p:txBody>
      </p:sp>
      <p:pic>
        <p:nvPicPr>
          <p:cNvPr id="6" name="图片 5"/>
          <p:cNvPicPr>
            <a:picLocks noChangeAspect="1"/>
          </p:cNvPicPr>
          <p:nvPr/>
        </p:nvPicPr>
        <p:blipFill>
          <a:blip r:embed="rId1"/>
          <a:stretch>
            <a:fillRect/>
          </a:stretch>
        </p:blipFill>
        <p:spPr>
          <a:xfrm>
            <a:off x="2819400" y="2667000"/>
            <a:ext cx="6127750" cy="371475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04</a:t>
            </a:r>
            <a:endParaRPr lang="zh-CN" altLang="en-US" dirty="0"/>
          </a:p>
        </p:txBody>
      </p:sp>
      <p:sp>
        <p:nvSpPr>
          <p:cNvPr id="5" name="内容占位符 4"/>
          <p:cNvSpPr>
            <a:spLocks noGrp="1"/>
          </p:cNvSpPr>
          <p:nvPr>
            <p:ph sz="quarter" idx="10"/>
          </p:nvPr>
        </p:nvSpPr>
        <p:spPr/>
        <p:txBody>
          <a:bodyPr/>
          <a:lstStyle/>
          <a:p>
            <a:r>
              <a:rPr lang="en-US" altLang="zh-CN" dirty="0"/>
              <a:t>SSH</a:t>
            </a:r>
            <a:r>
              <a:rPr dirty="0"/>
              <a:t>登录</a:t>
            </a: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SSH</a:t>
            </a:r>
            <a:r>
              <a:t>登录</a:t>
            </a:r>
          </a:p>
        </p:txBody>
      </p:sp>
      <p:sp>
        <p:nvSpPr>
          <p:cNvPr id="3" name="内容占位符 2"/>
          <p:cNvSpPr>
            <a:spLocks noGrp="1"/>
          </p:cNvSpPr>
          <p:nvPr>
            <p:ph idx="1"/>
          </p:nvPr>
        </p:nvSpPr>
        <p:spPr>
          <a:xfrm>
            <a:off x="874395" y="923925"/>
            <a:ext cx="10587355" cy="1075055"/>
          </a:xfrm>
        </p:spPr>
        <p:txBody>
          <a:bodyPr/>
          <a:p>
            <a:pPr marL="342900" indent="-342900" algn="l" eaLnBrk="1" latinLnBrk="0" hangingPunct="1">
              <a:spcBef>
                <a:spcPts val="0"/>
              </a:spcBef>
              <a:buSzTx/>
              <a:buFont typeface="Wingdings" panose="05000000000000000000" charset="0"/>
              <a:buChar char="n"/>
            </a:pPr>
            <a:r>
              <a:rPr sz="2200">
                <a:sym typeface="+mn-ea"/>
              </a:rPr>
              <a:t>用户在使用Telnet远程登录配置网络设置时，所有信息都是以明文的方式在网络上传输的。为了提高交互数据的安全性，用户还可以使用SSH（Secure Shell）安全外壳代替Telnet</a:t>
            </a:r>
            <a:r>
              <a:rPr lang="zh-CN" sz="2200">
                <a:ea typeface="宋体" panose="02010600030101010101" pitchFamily="2" charset="-122"/>
                <a:sym typeface="+mn-ea"/>
              </a:rPr>
              <a:t>。</a:t>
            </a:r>
            <a:r>
              <a:rPr sz="2200">
                <a:sym typeface="+mn-ea"/>
              </a:rPr>
              <a:t>SSH可以提供安全保障和强大的验证功能，以保护设备不受IP地址欺诈、明文密码截取等攻击。</a:t>
            </a:r>
            <a:endParaRPr sz="2200">
              <a:sym typeface="+mn-ea"/>
            </a:endParaRPr>
          </a:p>
          <a:p>
            <a:pPr marL="342900" indent="-342900" algn="l" eaLnBrk="1" latinLnBrk="0" hangingPunct="1">
              <a:spcBef>
                <a:spcPts val="0"/>
              </a:spcBef>
              <a:buSzTx/>
              <a:buFont typeface="Wingdings" panose="05000000000000000000" charset="0"/>
              <a:buChar char="n"/>
            </a:pPr>
            <a:r>
              <a:rPr sz="2200">
                <a:sym typeface="+mn-ea"/>
              </a:rPr>
              <a:t>SSH技术由传输协议、验证协议和连接协议三个部分组成，并且是基于TCP协议的22号端口实现的。和Telnet一样，一台网络设备可以允许多个SSH客户端的连接。网络设备还支持作为SSH客户端，允许用户与支持SSH服务端的设备建立SSH连接。华为设备根据SSH认证机制，需在设备生成加密密钥。</a:t>
            </a:r>
            <a:endParaRPr sz="2200">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05</a:t>
            </a:r>
            <a:endParaRPr lang="zh-CN" altLang="en-US" dirty="0"/>
          </a:p>
        </p:txBody>
      </p:sp>
      <p:sp>
        <p:nvSpPr>
          <p:cNvPr id="5" name="内容占位符 4"/>
          <p:cNvSpPr>
            <a:spLocks noGrp="1"/>
          </p:cNvSpPr>
          <p:nvPr>
            <p:ph sz="quarter" idx="10"/>
          </p:nvPr>
        </p:nvSpPr>
        <p:spPr/>
        <p:txBody>
          <a:bodyPr/>
          <a:lstStyle/>
          <a:p>
            <a:r>
              <a:rPr lang="en-US" altLang="zh-CN" dirty="0"/>
              <a:t>Web</a:t>
            </a:r>
            <a:r>
              <a:rPr dirty="0"/>
              <a:t>网管</a:t>
            </a: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Web</a:t>
            </a:r>
            <a:r>
              <a:t>网管</a:t>
            </a:r>
          </a:p>
        </p:txBody>
      </p:sp>
      <p:sp>
        <p:nvSpPr>
          <p:cNvPr id="3" name="内容占位符 2"/>
          <p:cNvSpPr>
            <a:spLocks noGrp="1"/>
          </p:cNvSpPr>
          <p:nvPr>
            <p:ph idx="1"/>
          </p:nvPr>
        </p:nvSpPr>
        <p:spPr>
          <a:xfrm>
            <a:off x="874395" y="923925"/>
            <a:ext cx="10587355" cy="1075055"/>
          </a:xfrm>
        </p:spPr>
        <p:txBody>
          <a:bodyPr/>
          <a:p>
            <a:pPr marL="342900" indent="-342900" algn="l" eaLnBrk="1" latinLnBrk="0" hangingPunct="1">
              <a:spcBef>
                <a:spcPts val="0"/>
              </a:spcBef>
              <a:buSzTx/>
              <a:buFont typeface="Wingdings" panose="05000000000000000000" charset="0"/>
              <a:buChar char="n"/>
            </a:pPr>
            <a:r>
              <a:rPr sz="2200">
                <a:sym typeface="+mn-ea"/>
              </a:rPr>
              <a:t>Console、Telnet、SSH三种连接设备的方式都是基于命令行方式对设备进行管理，要求用户熟悉命令行。除此之外，用户还可使用Web方式，使用图形化的操作界面对设置进行管理。</a:t>
            </a:r>
            <a:endParaRPr sz="2200">
              <a:sym typeface="+mn-ea"/>
            </a:endParaRPr>
          </a:p>
          <a:p>
            <a:pPr marL="342900" indent="-342900" algn="l" eaLnBrk="1" latinLnBrk="0" hangingPunct="1">
              <a:spcBef>
                <a:spcPts val="0"/>
              </a:spcBef>
              <a:buSzTx/>
              <a:buFont typeface="Wingdings" panose="05000000000000000000" charset="0"/>
              <a:buChar char="n"/>
            </a:pPr>
            <a:r>
              <a:rPr sz="2200">
                <a:sym typeface="+mn-ea"/>
              </a:rPr>
              <a:t>Web网管是一种对设备的管理方式，它利用设备内置的Web服务器，为用户提供图形化的操作界面。用户需要从终端通过HTTPS登录到设备，才能利用Web网管对设备进行管理和维护。对于一些安全设备、无线设备，如防火墙、无线控制器AC，用户采用Web的方式对设备进行配置和管理具有极大便利性，在Web界面可以很直观地显示设备的各项状态信息，以及进行可视化的操作。</a:t>
            </a:r>
            <a:endParaRPr sz="2200">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Web</a:t>
            </a:r>
            <a:r>
              <a:t>网管相关</a:t>
            </a:r>
            <a:r>
              <a:t>概念</a:t>
            </a:r>
          </a:p>
        </p:txBody>
      </p:sp>
      <p:sp>
        <p:nvSpPr>
          <p:cNvPr id="3" name="内容占位符 2"/>
          <p:cNvSpPr>
            <a:spLocks noGrp="1"/>
          </p:cNvSpPr>
          <p:nvPr>
            <p:ph idx="1"/>
          </p:nvPr>
        </p:nvSpPr>
        <p:spPr>
          <a:xfrm>
            <a:off x="874395" y="923925"/>
            <a:ext cx="10587355" cy="1075055"/>
          </a:xfrm>
        </p:spPr>
        <p:txBody>
          <a:bodyPr/>
          <a:p>
            <a:pPr marL="457200" indent="-457200" algn="l" eaLnBrk="1" latinLnBrk="0" hangingPunct="1">
              <a:spcBef>
                <a:spcPts val="0"/>
              </a:spcBef>
              <a:buClr>
                <a:srgbClr val="000000"/>
              </a:buClr>
              <a:buSzTx/>
              <a:buFont typeface="+mj-lt"/>
              <a:buAutoNum type="arabicPeriod"/>
            </a:pPr>
            <a:r>
              <a:rPr sz="2200" b="1">
                <a:solidFill>
                  <a:schemeClr val="tx1"/>
                </a:solidFill>
                <a:sym typeface="+mn-ea"/>
              </a:rPr>
              <a:t>HTTP</a:t>
            </a:r>
            <a:endParaRPr sz="2200" b="1">
              <a:solidFill>
                <a:schemeClr val="tx1"/>
              </a:solidFill>
              <a:sym typeface="+mn-ea"/>
            </a:endParaRPr>
          </a:p>
          <a:p>
            <a:pPr marL="342900" indent="-342900" algn="l" eaLnBrk="1" latinLnBrk="0" hangingPunct="1">
              <a:spcBef>
                <a:spcPts val="0"/>
              </a:spcBef>
              <a:buSzTx/>
              <a:buFont typeface="Wingdings" panose="05000000000000000000" charset="0"/>
              <a:buChar char="n"/>
            </a:pPr>
            <a:r>
              <a:rPr sz="2200">
                <a:sym typeface="+mn-ea"/>
              </a:rPr>
              <a:t>HTTP是Hypertext Transfer Protocol（超文本传输协议）的简称，它用来在Internet上传递Web网页文件信息。HTTP位于TCP/IP协议栈的应用层，传输层采用面向连接的TCP。HTTP存在安全风险，目前设备仅支持通过安全HTTP（即HTTPS）登录Web网管，不支持通过HTTP登录Web网管。</a:t>
            </a:r>
            <a:endParaRPr sz="2200">
              <a:sym typeface="+mn-ea"/>
            </a:endParaRPr>
          </a:p>
          <a:p>
            <a:pPr marL="457200" indent="-457200" algn="l" eaLnBrk="1" latinLnBrk="0" hangingPunct="1">
              <a:spcBef>
                <a:spcPts val="0"/>
              </a:spcBef>
              <a:buClr>
                <a:srgbClr val="000000"/>
              </a:buClr>
              <a:buSzTx/>
              <a:buFont typeface="+mj-lt"/>
              <a:buAutoNum type="arabicPeriod" startAt="2"/>
            </a:pPr>
            <a:r>
              <a:rPr sz="2200" b="1">
                <a:solidFill>
                  <a:schemeClr val="tx1"/>
                </a:solidFill>
                <a:sym typeface="+mn-ea"/>
              </a:rPr>
              <a:t>HTTPS</a:t>
            </a:r>
            <a:endParaRPr sz="2200" b="1">
              <a:solidFill>
                <a:schemeClr val="tx1"/>
              </a:solidFill>
              <a:sym typeface="+mn-ea"/>
            </a:endParaRPr>
          </a:p>
          <a:p>
            <a:pPr marL="342900" indent="-342900" algn="l" eaLnBrk="1" latinLnBrk="0" hangingPunct="1">
              <a:spcBef>
                <a:spcPts val="0"/>
              </a:spcBef>
              <a:buSzTx/>
              <a:buFont typeface="Wingdings" panose="05000000000000000000" charset="0"/>
              <a:buChar char="n"/>
            </a:pPr>
            <a:r>
              <a:rPr sz="2200">
                <a:sym typeface="+mn-ea"/>
              </a:rPr>
              <a:t>HTTPS是Secure HTTP的简称，即安全HTTP。HTTPS通过安全套接层协议SSL（Secure Sockets Layer），使客户端与设备之间交互的数据经过加密处理，并为设备制定基于证书属性的访问控制策略，提高了数据传输的安全性和完整性，保证合法客户端可以安全地访问设备，禁止非法的客户端访问设备，从而实现了对设备的安全管理。</a:t>
            </a:r>
            <a:endParaRPr sz="2200">
              <a:sym typeface="+mn-ea"/>
            </a:endParaRPr>
          </a:p>
          <a:p>
            <a:pPr marL="457200" indent="-457200" algn="l" eaLnBrk="1" latinLnBrk="0" hangingPunct="1">
              <a:spcBef>
                <a:spcPts val="0"/>
              </a:spcBef>
              <a:buClr>
                <a:srgbClr val="000000"/>
              </a:buClr>
              <a:buSzTx/>
              <a:buFont typeface="+mj-lt"/>
              <a:buAutoNum type="arabicPeriod" startAt="3"/>
            </a:pPr>
            <a:r>
              <a:rPr sz="2200" b="1">
                <a:solidFill>
                  <a:schemeClr val="tx1"/>
                </a:solidFill>
                <a:sym typeface="+mn-ea"/>
              </a:rPr>
              <a:t>SSL策略</a:t>
            </a:r>
            <a:endParaRPr sz="2200" b="1">
              <a:solidFill>
                <a:schemeClr val="tx1"/>
              </a:solidFill>
              <a:sym typeface="+mn-ea"/>
            </a:endParaRPr>
          </a:p>
          <a:p>
            <a:pPr marL="342900" indent="-342900" algn="l" eaLnBrk="1" latinLnBrk="0" hangingPunct="1">
              <a:spcBef>
                <a:spcPts val="0"/>
              </a:spcBef>
              <a:buSzTx/>
              <a:buFont typeface="Wingdings" panose="05000000000000000000" charset="0"/>
              <a:buChar char="n"/>
            </a:pPr>
            <a:r>
              <a:rPr sz="2200">
                <a:sym typeface="+mn-ea"/>
              </a:rPr>
              <a:t>在配置HTTPS之前，需要在设备上部署SSL策略，并加载相应的数字证书。SSL策略是指设备启动时使用的SSL参数。只有与应用层协议（如HTTP协议）关联后，SSL策略才能生效。</a:t>
            </a:r>
            <a:endParaRPr sz="2200">
              <a:sym typeface="+mn-ea"/>
            </a:endParaRPr>
          </a:p>
          <a:p>
            <a:pPr marL="342900" indent="-342900" algn="l" eaLnBrk="1" latinLnBrk="0" hangingPunct="1">
              <a:spcBef>
                <a:spcPts val="0"/>
              </a:spcBef>
              <a:buSzTx/>
              <a:buFont typeface="Wingdings" panose="05000000000000000000" charset="0"/>
              <a:buChar char="n"/>
            </a:pPr>
            <a:endParaRPr sz="2200">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mn-ea"/>
              </a:rPr>
              <a:t>Web</a:t>
            </a:r>
            <a:r>
              <a:rPr>
                <a:sym typeface="+mn-ea"/>
              </a:rPr>
              <a:t>网管相关概念</a:t>
            </a:r>
            <a:endParaRPr>
              <a:sym typeface="+mn-ea"/>
            </a:endParaRPr>
          </a:p>
        </p:txBody>
      </p:sp>
      <p:sp>
        <p:nvSpPr>
          <p:cNvPr id="3" name="内容占位符 2"/>
          <p:cNvSpPr>
            <a:spLocks noGrp="1"/>
          </p:cNvSpPr>
          <p:nvPr>
            <p:ph idx="1"/>
          </p:nvPr>
        </p:nvSpPr>
        <p:spPr>
          <a:xfrm>
            <a:off x="874395" y="923925"/>
            <a:ext cx="10587355" cy="1976120"/>
          </a:xfrm>
        </p:spPr>
        <p:txBody>
          <a:bodyPr/>
          <a:p>
            <a:pPr marL="457200" indent="-457200" algn="l" eaLnBrk="1" latinLnBrk="0" hangingPunct="1">
              <a:spcBef>
                <a:spcPts val="0"/>
              </a:spcBef>
              <a:buSzTx/>
              <a:buFont typeface="+mj-lt"/>
              <a:buAutoNum type="arabicPeriod" startAt="4"/>
            </a:pPr>
            <a:r>
              <a:rPr sz="2200" b="1">
                <a:sym typeface="+mn-ea"/>
              </a:rPr>
              <a:t>数字证书</a:t>
            </a:r>
            <a:endParaRPr sz="2200" b="1">
              <a:sym typeface="+mn-ea"/>
            </a:endParaRPr>
          </a:p>
          <a:p>
            <a:pPr marL="342900" indent="-342900" algn="l" eaLnBrk="1" latinLnBrk="0" hangingPunct="1">
              <a:spcBef>
                <a:spcPts val="0"/>
              </a:spcBef>
              <a:buSzTx/>
              <a:buFont typeface="Wingdings" panose="05000000000000000000" charset="0"/>
              <a:buChar char="n"/>
            </a:pPr>
            <a:r>
              <a:rPr sz="2200">
                <a:sym typeface="+mn-ea"/>
              </a:rPr>
              <a:t>数字证书是由CA签发的一个声明，证明证书主体（证书申请者拥有了证书后即成为证书主体）与证书中所包含的公钥的唯一对应关系。数字证书中包括证书申请者的名称及相关信息、申请者的公钥、签发数字证书的CA的数字签名及数字证书的有效期等内容。数字证书使网上通信双方的身份得到了互相验证，提高了通信的可靠性。</a:t>
            </a:r>
            <a:endParaRPr sz="2200">
              <a:sym typeface="+mn-ea"/>
            </a:endParaRPr>
          </a:p>
          <a:p>
            <a:pPr marL="457200" indent="-457200" algn="l" eaLnBrk="1" latinLnBrk="0" hangingPunct="1">
              <a:spcBef>
                <a:spcPts val="0"/>
              </a:spcBef>
              <a:buSzTx/>
              <a:buFont typeface="+mj-lt"/>
              <a:buAutoNum type="arabicPeriod" startAt="5"/>
            </a:pPr>
            <a:r>
              <a:rPr sz="2200" b="1">
                <a:sym typeface="+mn-ea"/>
              </a:rPr>
              <a:t>CA（Certificate Authority）</a:t>
            </a:r>
            <a:endParaRPr sz="2200" b="1">
              <a:sym typeface="+mn-ea"/>
            </a:endParaRPr>
          </a:p>
          <a:p>
            <a:pPr marL="342900" indent="-342900" algn="l" eaLnBrk="1" latinLnBrk="0" hangingPunct="1">
              <a:spcBef>
                <a:spcPts val="0"/>
              </a:spcBef>
              <a:buSzTx/>
              <a:buFont typeface="Wingdings" panose="05000000000000000000" charset="0"/>
              <a:buChar char="n"/>
            </a:pPr>
            <a:r>
              <a:rPr sz="2200">
                <a:sym typeface="+mn-ea"/>
              </a:rPr>
              <a:t>CA是发放、管理、废除数字证书的机构。CA的作用是检查数字证书持有者身份的合法性，并签发数字证书（在证书上签字），以防证书被伪造或篡改，以及对证书和密钥进行管理。国际上被广泛信任的CA，被称之为根CA。根CA可授权其它CA为其下级CA。CA的身份也需要证明，证明信息在信任证书机构文件中描述。</a:t>
            </a:r>
            <a:endParaRPr sz="2200">
              <a:sym typeface="+mn-ea"/>
            </a:endParaRPr>
          </a:p>
          <a:p>
            <a:endParaRPr lang="zh-CN" altLang="en-US" sz="22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0"/>
          </p:nvPr>
        </p:nvSpPr>
        <p:spPr/>
        <p:txBody>
          <a:bodyPr/>
          <a:lstStyle/>
          <a:p>
            <a:pPr algn="l"/>
            <a:r>
              <a:t>设备操作</a:t>
            </a:r>
            <a:r>
              <a:t>基础</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06</a:t>
            </a:r>
            <a:endParaRPr lang="zh-CN" altLang="en-US" dirty="0"/>
          </a:p>
        </p:txBody>
      </p:sp>
      <p:sp>
        <p:nvSpPr>
          <p:cNvPr id="5" name="内容占位符 4"/>
          <p:cNvSpPr>
            <a:spLocks noGrp="1"/>
          </p:cNvSpPr>
          <p:nvPr>
            <p:ph sz="quarter" idx="10"/>
          </p:nvPr>
        </p:nvSpPr>
        <p:spPr/>
        <p:txBody>
          <a:bodyPr/>
          <a:lstStyle/>
          <a:p>
            <a:r>
              <a:rPr dirty="0"/>
              <a:t>设备基本命令</a:t>
            </a:r>
            <a:r>
              <a:rPr dirty="0"/>
              <a:t>使用</a:t>
            </a: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ea typeface="宋体" panose="02010600030101010101" pitchFamily="2" charset="-122"/>
                <a:sym typeface="+mn-ea"/>
              </a:rPr>
              <a:t>设备命名</a:t>
            </a:r>
            <a:endParaRPr>
              <a:ea typeface="宋体" panose="02010600030101010101" pitchFamily="2" charset="-122"/>
              <a:sym typeface="+mn-ea"/>
            </a:endParaRPr>
          </a:p>
        </p:txBody>
      </p:sp>
      <p:sp>
        <p:nvSpPr>
          <p:cNvPr id="3" name="内容占位符 2"/>
          <p:cNvSpPr>
            <a:spLocks noGrp="1"/>
          </p:cNvSpPr>
          <p:nvPr>
            <p:ph idx="1"/>
          </p:nvPr>
        </p:nvSpPr>
        <p:spPr/>
        <p:txBody>
          <a:bodyPr/>
          <a:lstStyle/>
          <a:p>
            <a:pPr marL="0" indent="457200" eaLnBrk="1" latinLnBrk="0" hangingPunct="1">
              <a:spcBef>
                <a:spcPts val="0"/>
              </a:spcBef>
            </a:pPr>
            <a:r>
              <a:rPr lang="zh-CN" sz="2200">
                <a:ea typeface="宋体" panose="02010600030101010101" pitchFamily="2" charset="-122"/>
                <a:sym typeface="+mn-ea"/>
              </a:rPr>
              <a:t>启动网络设备之后，不同厂商的网络设备都有默认的主机名称，可以使用命令对设备的名称进行修改。为了方便网络的维护和管理，无论是在实验环境中，还是在真实的项目环境中，都应该养成为设备设置合适主机名的习惯。</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华为路由器和交换机默认的设备名称都为Huawei，修改设备名称需在系统视图下使用sysname命令。</a:t>
            </a:r>
            <a:endParaRPr lang="zh-CN" sz="2200">
              <a:ea typeface="宋体" panose="02010600030101010101" pitchFamily="2" charset="-122"/>
              <a:sym typeface="+mn-ea"/>
            </a:endParaRPr>
          </a:p>
          <a:p>
            <a:pPr marL="0" indent="457200" eaLnBrk="1" latinLnBrk="0" hangingPunct="1">
              <a:spcBef>
                <a:spcPts val="0"/>
              </a:spcBef>
            </a:pPr>
            <a:r>
              <a:rPr lang="en-US" altLang="zh-CN" sz="2200"/>
              <a:t>[Huawei] sysname SW1</a:t>
            </a:r>
            <a:endParaRPr lang="en-US" altLang="zh-CN" sz="2200"/>
          </a:p>
          <a:p>
            <a:pPr marL="0" indent="457200" eaLnBrk="1" latinLnBrk="0" hangingPunct="1">
              <a:spcBef>
                <a:spcPts val="0"/>
              </a:spcBef>
            </a:pPr>
            <a:r>
              <a:rPr lang="en-US" altLang="zh-CN" sz="2200"/>
              <a:t>[SW1]	</a:t>
            </a:r>
            <a:endParaRPr lang="en-US" altLang="zh-CN" sz="22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ea typeface="宋体" panose="02010600030101010101" pitchFamily="2" charset="-122"/>
                <a:sym typeface="+mn-ea"/>
              </a:rPr>
              <a:t>undo命令</a:t>
            </a:r>
            <a:endParaRPr>
              <a:ea typeface="宋体" panose="02010600030101010101" pitchFamily="2" charset="-122"/>
              <a:sym typeface="+mn-ea"/>
            </a:endParaRPr>
          </a:p>
        </p:txBody>
      </p:sp>
      <p:sp>
        <p:nvSpPr>
          <p:cNvPr id="3" name="内容占位符 2"/>
          <p:cNvSpPr>
            <a:spLocks noGrp="1"/>
          </p:cNvSpPr>
          <p:nvPr>
            <p:ph idx="1"/>
          </p:nvPr>
        </p:nvSpPr>
        <p:spPr/>
        <p:txBody>
          <a:bodyPr/>
          <a:lstStyle/>
          <a:p>
            <a:pPr marL="0" indent="457200" eaLnBrk="1" latinLnBrk="0" hangingPunct="1">
              <a:spcBef>
                <a:spcPts val="0"/>
              </a:spcBef>
            </a:pPr>
            <a:r>
              <a:rPr lang="zh-CN" sz="2200">
                <a:ea typeface="宋体" panose="02010600030101010101" pitchFamily="2" charset="-122"/>
                <a:sym typeface="+mn-ea"/>
              </a:rPr>
              <a:t>有时候配置命令参数写入错误，或者一些配置命令无需继续使用时，用户可以对这些配置进行针对性删除，或禁止某个功能，或执行与命令相反的操作。华为设备可以使用undo命令来删除配置，实际上</a:t>
            </a:r>
            <a:r>
              <a:rPr lang="zh-CN" sz="2200">
                <a:ea typeface="宋体" panose="02010600030101010101" pitchFamily="2" charset="-122"/>
                <a:sym typeface="+mn-ea"/>
              </a:rPr>
              <a:t>任何配置命令都可以在其前面加上undo命令，实现配置的取消过程。</a:t>
            </a:r>
            <a:endParaRPr lang="zh-CN" sz="2200">
              <a:ea typeface="宋体" panose="02010600030101010101" pitchFamily="2" charset="-122"/>
              <a:sym typeface="+mn-ea"/>
            </a:endParaRPr>
          </a:p>
          <a:p>
            <a:pPr marL="0" indent="457200" eaLnBrk="1" latinLnBrk="0" hangingPunct="1">
              <a:spcBef>
                <a:spcPts val="0"/>
              </a:spcBef>
            </a:pPr>
            <a:endParaRPr lang="zh-CN" sz="2200">
              <a:ea typeface="宋体" panose="02010600030101010101" pitchFamily="2" charset="-122"/>
              <a:sym typeface="+mn-ea"/>
            </a:endParaRPr>
          </a:p>
          <a:p>
            <a:pPr marL="0" indent="457200" eaLnBrk="1" latinLnBrk="0" hangingPunct="1">
              <a:spcBef>
                <a:spcPts val="0"/>
              </a:spcBef>
            </a:pPr>
            <a:r>
              <a:rPr lang="en-US" altLang="zh-CN" sz="2200"/>
              <a:t>[R1] interface GigabitEthernet0/0/0		//进入接口配置视图</a:t>
            </a:r>
            <a:endParaRPr lang="en-US" altLang="zh-CN" sz="2200"/>
          </a:p>
          <a:p>
            <a:pPr marL="0" indent="457200" eaLnBrk="1" latinLnBrk="0" hangingPunct="1">
              <a:spcBef>
                <a:spcPts val="0"/>
              </a:spcBef>
            </a:pPr>
            <a:r>
              <a:rPr lang="en-US" altLang="zh-CN" sz="2200"/>
              <a:t>[R1-GigabitEthernet0/0/0] ip address 192.168.1.254 24</a:t>
            </a:r>
            <a:endParaRPr lang="en-US" altLang="zh-CN" sz="2200"/>
          </a:p>
          <a:p>
            <a:pPr marL="0" indent="457200" eaLnBrk="1" latinLnBrk="0" hangingPunct="1">
              <a:spcBef>
                <a:spcPts val="0"/>
              </a:spcBef>
            </a:pPr>
            <a:r>
              <a:rPr lang="en-US" altLang="zh-CN" sz="2200"/>
              <a:t>//配置接口的IP地址</a:t>
            </a:r>
            <a:endParaRPr lang="en-US" altLang="zh-CN" sz="2200"/>
          </a:p>
          <a:p>
            <a:pPr marL="0" indent="457200" eaLnBrk="1" latinLnBrk="0" hangingPunct="1">
              <a:spcBef>
                <a:spcPts val="0"/>
              </a:spcBef>
            </a:pPr>
            <a:r>
              <a:rPr lang="en-US" altLang="zh-CN" sz="2200"/>
              <a:t>[R1-GigabitEthernet0/0/0] quit		//退出接口配置视图</a:t>
            </a:r>
            <a:endParaRPr lang="en-US" altLang="zh-CN" sz="2200"/>
          </a:p>
          <a:p>
            <a:pPr marL="0" indent="457200" eaLnBrk="1" latinLnBrk="0" hangingPunct="1">
              <a:spcBef>
                <a:spcPts val="0"/>
              </a:spcBef>
            </a:pPr>
            <a:r>
              <a:rPr lang="en-US" altLang="zh-CN" sz="2200"/>
              <a:t>[R1] interface GigabitEthernet0/0/0		//进入接口配置视图</a:t>
            </a:r>
            <a:endParaRPr lang="en-US" altLang="zh-CN" sz="2200"/>
          </a:p>
          <a:p>
            <a:pPr marL="0" indent="457200" eaLnBrk="1" latinLnBrk="0" hangingPunct="1">
              <a:spcBef>
                <a:spcPts val="0"/>
              </a:spcBef>
            </a:pPr>
            <a:r>
              <a:rPr lang="en-US" altLang="zh-CN" sz="2200"/>
              <a:t>[R1-GigabitEthernet0/0/0] undo ip address 192.168.1.254 24</a:t>
            </a:r>
            <a:endParaRPr lang="en-US" altLang="zh-CN" sz="2200"/>
          </a:p>
          <a:p>
            <a:pPr marL="0" indent="457200" eaLnBrk="1" latinLnBrk="0" hangingPunct="1">
              <a:spcBef>
                <a:spcPts val="0"/>
              </a:spcBef>
            </a:pPr>
            <a:r>
              <a:rPr lang="en-US" altLang="zh-CN" sz="2200"/>
              <a:t>//删除接口的IP地址配置</a:t>
            </a:r>
            <a:endParaRPr lang="en-US" altLang="zh-CN" sz="22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ea typeface="宋体" panose="02010600030101010101" pitchFamily="2" charset="-122"/>
                <a:sym typeface="+mn-ea"/>
              </a:rPr>
              <a:t>display命令</a:t>
            </a:r>
            <a:endParaRPr>
              <a:ea typeface="宋体" panose="02010600030101010101" pitchFamily="2" charset="-122"/>
              <a:sym typeface="+mn-ea"/>
            </a:endParaRPr>
          </a:p>
        </p:txBody>
      </p:sp>
      <p:sp>
        <p:nvSpPr>
          <p:cNvPr id="3" name="内容占位符 2"/>
          <p:cNvSpPr>
            <a:spLocks noGrp="1"/>
          </p:cNvSpPr>
          <p:nvPr>
            <p:ph idx="1"/>
          </p:nvPr>
        </p:nvSpPr>
        <p:spPr/>
        <p:txBody>
          <a:bodyPr lIns="71755" rIns="36195"/>
          <a:lstStyle/>
          <a:p>
            <a:pPr marL="0" indent="0" eaLnBrk="1" latinLnBrk="0" hangingPunct="1">
              <a:spcBef>
                <a:spcPts val="0"/>
              </a:spcBef>
            </a:pPr>
            <a:r>
              <a:rPr lang="zh-CN" sz="2200">
                <a:ea typeface="宋体" panose="02010600030101010101" pitchFamily="2" charset="-122"/>
                <a:sym typeface="+mn-ea"/>
              </a:rPr>
              <a:t>可以通过display命令查看设备的信息。</a:t>
            </a:r>
            <a:endParaRPr lang="zh-CN" sz="2200">
              <a:ea typeface="宋体" panose="02010600030101010101" pitchFamily="2" charset="-122"/>
              <a:sym typeface="+mn-ea"/>
            </a:endParaRPr>
          </a:p>
          <a:p>
            <a:pPr marL="0" indent="0" eaLnBrk="1" latinLnBrk="0" hangingPunct="1">
              <a:spcBef>
                <a:spcPts val="0"/>
              </a:spcBef>
            </a:pPr>
            <a:endParaRPr lang="zh-CN" sz="2200">
              <a:ea typeface="宋体" panose="02010600030101010101" pitchFamily="2" charset="-122"/>
              <a:sym typeface="+mn-ea"/>
            </a:endParaRPr>
          </a:p>
          <a:p>
            <a:pPr marL="0" indent="0" eaLnBrk="1" latinLnBrk="0" hangingPunct="1">
              <a:spcBef>
                <a:spcPts val="0"/>
              </a:spcBef>
            </a:pPr>
            <a:r>
              <a:rPr lang="en-US" altLang="zh-CN" sz="2200" b="1">
                <a:ea typeface="宋体" panose="02010600030101010101" pitchFamily="2" charset="-122"/>
                <a:sym typeface="+mn-ea"/>
              </a:rPr>
              <a:t>1.查看设备版本</a:t>
            </a:r>
            <a:endParaRPr lang="en-US" altLang="zh-CN" sz="2200" b="1">
              <a:ea typeface="宋体" panose="02010600030101010101" pitchFamily="2" charset="-122"/>
              <a:sym typeface="+mn-ea"/>
            </a:endParaRPr>
          </a:p>
          <a:p>
            <a:pPr marL="0" indent="457200" eaLnBrk="1" latinLnBrk="0" hangingPunct="1">
              <a:spcBef>
                <a:spcPts val="0"/>
              </a:spcBef>
            </a:pPr>
            <a:r>
              <a:rPr lang="en-US" altLang="zh-CN" sz="2200">
                <a:ea typeface="宋体" panose="02010600030101010101" pitchFamily="2" charset="-122"/>
                <a:sym typeface="+mn-ea"/>
              </a:rPr>
              <a:t>查看设备的版本信息命令为display version，可在所有视图下运行此命令，查看设备当前的版本信息，进而判断设备是否需要升级。</a:t>
            </a:r>
            <a:endParaRPr lang="en-US" altLang="zh-CN" sz="2200">
              <a:ea typeface="宋体" panose="02010600030101010101" pitchFamily="2" charset="-122"/>
              <a:sym typeface="+mn-ea"/>
            </a:endParaRPr>
          </a:p>
          <a:p>
            <a:pPr marL="0" indent="0" eaLnBrk="1" latinLnBrk="0" hangingPunct="1">
              <a:spcBef>
                <a:spcPts val="0"/>
              </a:spcBef>
            </a:pPr>
            <a:r>
              <a:rPr lang="en-US" altLang="zh-CN" sz="2200" b="1">
                <a:ea typeface="宋体" panose="02010600030101010101" pitchFamily="2" charset="-122"/>
                <a:sym typeface="+mn-ea"/>
              </a:rPr>
              <a:t>2.查看设备当前配置</a:t>
            </a:r>
            <a:endParaRPr lang="en-US" altLang="zh-CN" sz="2200" b="1">
              <a:ea typeface="宋体" panose="02010600030101010101" pitchFamily="2" charset="-122"/>
              <a:sym typeface="+mn-ea"/>
            </a:endParaRPr>
          </a:p>
          <a:p>
            <a:pPr marL="0" indent="457200" eaLnBrk="1" latinLnBrk="0" hangingPunct="1">
              <a:spcBef>
                <a:spcPts val="0"/>
              </a:spcBef>
            </a:pPr>
            <a:r>
              <a:rPr lang="en-US" altLang="zh-CN" sz="2200">
                <a:ea typeface="宋体" panose="02010600030101010101" pitchFamily="2" charset="-122"/>
                <a:sym typeface="+mn-ea"/>
              </a:rPr>
              <a:t>查看设备当前的配置信息命令为display current-configuration，可在所有视图下运行此命令。当用户完成一组配置之后，需要验证是否配置正确，则可以执行命令来查看当前设备生成的配置信息。</a:t>
            </a:r>
            <a:endParaRPr lang="en-US" altLang="zh-CN" sz="2200">
              <a:ea typeface="宋体" panose="02010600030101010101" pitchFamily="2" charset="-122"/>
              <a:sym typeface="+mn-ea"/>
            </a:endParaRPr>
          </a:p>
          <a:p>
            <a:pPr marL="0" indent="0" eaLnBrk="1" latinLnBrk="0" hangingPunct="1">
              <a:spcBef>
                <a:spcPts val="0"/>
              </a:spcBef>
            </a:pPr>
            <a:r>
              <a:rPr lang="en-US" altLang="zh-CN" sz="2200" b="1">
                <a:ea typeface="宋体" panose="02010600030101010101" pitchFamily="2" charset="-122"/>
                <a:sym typeface="+mn-ea"/>
              </a:rPr>
              <a:t>3.查看用户登录信息</a:t>
            </a:r>
            <a:endParaRPr lang="en-US" altLang="zh-CN" sz="2200" b="1">
              <a:ea typeface="宋体" panose="02010600030101010101" pitchFamily="2" charset="-122"/>
              <a:sym typeface="+mn-ea"/>
            </a:endParaRPr>
          </a:p>
          <a:p>
            <a:pPr marL="0" indent="457200" eaLnBrk="1" latinLnBrk="0" hangingPunct="1">
              <a:spcBef>
                <a:spcPts val="0"/>
              </a:spcBef>
            </a:pPr>
            <a:r>
              <a:rPr lang="en-US" altLang="zh-CN" sz="2200">
                <a:ea typeface="宋体" panose="02010600030101010101" pitchFamily="2" charset="-122"/>
                <a:sym typeface="+mn-ea"/>
              </a:rPr>
              <a:t>查看每个用户界面的用户登录信息的命令为display users，可在所有视图下运行此命令。执行该命令后，可显示当前设备上接入了哪些用户，用户的用户名、IP地址等登录信息，以及用户的验证和授权信息等。</a:t>
            </a:r>
            <a:endParaRPr lang="en-US" altLang="zh-CN" sz="2200">
              <a:ea typeface="宋体" panose="02010600030101010101" pitchFamily="2" charset="-122"/>
              <a:sym typeface="+mn-ea"/>
            </a:endParaRPr>
          </a:p>
          <a:p>
            <a:pPr marL="0" indent="457200" eaLnBrk="1" latinLnBrk="0" hangingPunct="1">
              <a:spcBef>
                <a:spcPts val="0"/>
              </a:spcBef>
            </a:pPr>
            <a:endParaRPr lang="en-US" altLang="zh-CN" sz="2200">
              <a:ea typeface="宋体" panose="02010600030101010101" pitchFamily="2"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ea typeface="宋体" panose="02010600030101010101" pitchFamily="2" charset="-122"/>
                <a:sym typeface="+mn-ea"/>
              </a:rPr>
              <a:t>display命令</a:t>
            </a:r>
            <a:endParaRPr>
              <a:ea typeface="宋体" panose="02010600030101010101" pitchFamily="2" charset="-122"/>
              <a:sym typeface="+mn-ea"/>
            </a:endParaRPr>
          </a:p>
        </p:txBody>
      </p:sp>
      <p:sp>
        <p:nvSpPr>
          <p:cNvPr id="3" name="内容占位符 2"/>
          <p:cNvSpPr>
            <a:spLocks noGrp="1"/>
          </p:cNvSpPr>
          <p:nvPr>
            <p:ph idx="1"/>
          </p:nvPr>
        </p:nvSpPr>
        <p:spPr>
          <a:xfrm>
            <a:off x="874395" y="923925"/>
            <a:ext cx="10587355" cy="5246370"/>
          </a:xfrm>
        </p:spPr>
        <p:txBody>
          <a:bodyPr/>
          <a:lstStyle/>
          <a:p>
            <a:pPr marL="0" indent="0" eaLnBrk="1" latinLnBrk="0" hangingPunct="1">
              <a:spcBef>
                <a:spcPts val="0"/>
              </a:spcBef>
            </a:pPr>
            <a:r>
              <a:rPr lang="en-US" altLang="zh-CN" sz="2200" b="1">
                <a:ea typeface="宋体" panose="02010600030101010101" pitchFamily="2" charset="-122"/>
                <a:sym typeface="+mn-ea"/>
              </a:rPr>
              <a:t>4.查看设备接口信息</a:t>
            </a:r>
            <a:endParaRPr lang="en-US" altLang="zh-CN" sz="2200" b="1">
              <a:ea typeface="宋体" panose="02010600030101010101" pitchFamily="2" charset="-122"/>
              <a:sym typeface="+mn-ea"/>
            </a:endParaRPr>
          </a:p>
          <a:p>
            <a:pPr marL="0" indent="457200" eaLnBrk="1" latinLnBrk="0" hangingPunct="1">
              <a:spcBef>
                <a:spcPts val="0"/>
              </a:spcBef>
            </a:pPr>
            <a:r>
              <a:rPr lang="en-US" altLang="zh-CN" sz="2200">
                <a:ea typeface="宋体" panose="02010600030101010101" pitchFamily="2" charset="-122"/>
                <a:sym typeface="+mn-ea"/>
              </a:rPr>
              <a:t>查看接口当前运行状态和接口统计信息的命令为display interface，可在所有视图下运行此命令。接口的当前状态运行信息和统计信息包括：接口的物理状态、基本配置和报文通过接口的转发情况。当需要对接口进行流量统计或对接口进行故障诊断时，使用本命令。</a:t>
            </a:r>
            <a:endParaRPr lang="en-US" altLang="zh-CN" sz="2200">
              <a:ea typeface="宋体" panose="02010600030101010101" pitchFamily="2" charset="-122"/>
              <a:sym typeface="+mn-ea"/>
            </a:endParaRPr>
          </a:p>
          <a:p>
            <a:pPr marL="0" indent="457200" eaLnBrk="1" latinLnBrk="0" hangingPunct="1">
              <a:spcBef>
                <a:spcPts val="0"/>
              </a:spcBef>
            </a:pPr>
            <a:r>
              <a:rPr lang="en-US" altLang="zh-CN" sz="2200">
                <a:ea typeface="宋体" panose="02010600030101010101" pitchFamily="2" charset="-122"/>
                <a:sym typeface="+mn-ea"/>
              </a:rPr>
              <a:t>display interface命令后面如果不指定接口类型，将显示所有接口的当前运行状态和统计信息。如果指定接口类型但不指定接口编号，将显示所有该类型接口的当前运行状态信息。</a:t>
            </a:r>
            <a:endParaRPr lang="en-US" altLang="zh-CN" sz="2200">
              <a:ea typeface="宋体" panose="02010600030101010101" pitchFamily="2" charset="-122"/>
              <a:sym typeface="+mn-ea"/>
            </a:endParaRPr>
          </a:p>
          <a:p>
            <a:pPr marL="0" indent="457200" eaLnBrk="1" latinLnBrk="0" hangingPunct="1">
              <a:spcBef>
                <a:spcPts val="0"/>
              </a:spcBef>
            </a:pPr>
            <a:endParaRPr lang="en-US" altLang="zh-CN" sz="2200">
              <a:ea typeface="宋体" panose="02010600030101010101" pitchFamily="2" charset="-122"/>
              <a:sym typeface="+mn-ea"/>
            </a:endParaRPr>
          </a:p>
          <a:p>
            <a:pPr marL="0" indent="0" eaLnBrk="1" latinLnBrk="0" hangingPunct="1">
              <a:spcBef>
                <a:spcPts val="0"/>
              </a:spcBef>
            </a:pPr>
            <a:r>
              <a:rPr lang="en-US" altLang="zh-CN" sz="2200" b="1">
                <a:ea typeface="宋体" panose="02010600030101010101" pitchFamily="2" charset="-122"/>
                <a:sym typeface="+mn-ea"/>
              </a:rPr>
              <a:t>5.查看设备接口简要信息</a:t>
            </a:r>
            <a:endParaRPr lang="en-US" altLang="zh-CN" sz="2200" b="1">
              <a:ea typeface="宋体" panose="02010600030101010101" pitchFamily="2" charset="-122"/>
              <a:sym typeface="+mn-ea"/>
            </a:endParaRPr>
          </a:p>
          <a:p>
            <a:pPr marL="0" indent="457200" eaLnBrk="1" latinLnBrk="0" hangingPunct="1">
              <a:spcBef>
                <a:spcPts val="0"/>
              </a:spcBef>
            </a:pPr>
            <a:r>
              <a:rPr lang="en-US" altLang="zh-CN" sz="2200">
                <a:ea typeface="宋体" panose="02010600030101010101" pitchFamily="2" charset="-122"/>
                <a:sym typeface="+mn-ea"/>
              </a:rPr>
              <a:t>查看接口状态和配置的简要信息的命令为display interface brief，可在所有视图下运行此命令。在监控接口的状态或检查接口的故障原因时，可执行display interface brief命令获取接口的物理状态、协议状态、接收方向最近一段时间的带宽利用率、发送方向最近一段时间的带宽利用率、接收的错误报文数和发送的错误报文数。用户可以根据这些信息进行接口的故障诊断。</a:t>
            </a:r>
            <a:endParaRPr lang="en-US" altLang="zh-CN" sz="22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ea typeface="宋体" panose="02010600030101010101" pitchFamily="2" charset="-122"/>
                <a:sym typeface="+mn-ea"/>
              </a:rPr>
              <a:t>配置保存与</a:t>
            </a:r>
            <a:r>
              <a:rPr>
                <a:ea typeface="宋体" panose="02010600030101010101" pitchFamily="2" charset="-122"/>
                <a:sym typeface="+mn-ea"/>
              </a:rPr>
              <a:t>清空</a:t>
            </a:r>
            <a:endParaRPr>
              <a:ea typeface="宋体" panose="02010600030101010101" pitchFamily="2" charset="-122"/>
              <a:sym typeface="+mn-ea"/>
            </a:endParaRPr>
          </a:p>
        </p:txBody>
      </p:sp>
      <p:sp>
        <p:nvSpPr>
          <p:cNvPr id="3" name="内容占位符 2"/>
          <p:cNvSpPr>
            <a:spLocks noGrp="1"/>
          </p:cNvSpPr>
          <p:nvPr>
            <p:ph idx="1"/>
          </p:nvPr>
        </p:nvSpPr>
        <p:spPr>
          <a:xfrm>
            <a:off x="874395" y="923925"/>
            <a:ext cx="10587355" cy="5246370"/>
          </a:xfrm>
        </p:spPr>
        <p:txBody>
          <a:bodyPr/>
          <a:lstStyle/>
          <a:p>
            <a:pPr marL="0" indent="0" eaLnBrk="1" latinLnBrk="0" hangingPunct="1">
              <a:spcBef>
                <a:spcPts val="0"/>
              </a:spcBef>
            </a:pPr>
            <a:r>
              <a:rPr lang="en-US" altLang="zh-CN" sz="2200" b="1">
                <a:ea typeface="宋体" panose="02010600030101010101" pitchFamily="2" charset="-122"/>
                <a:sym typeface="+mn-ea"/>
              </a:rPr>
              <a:t>1.配置保存</a:t>
            </a:r>
            <a:endParaRPr lang="en-US" altLang="zh-CN" sz="2200" b="1">
              <a:ea typeface="宋体" panose="02010600030101010101" pitchFamily="2" charset="-122"/>
              <a:sym typeface="+mn-ea"/>
            </a:endParaRPr>
          </a:p>
          <a:p>
            <a:pPr marL="0" indent="457200" eaLnBrk="1" latinLnBrk="0" hangingPunct="1">
              <a:spcBef>
                <a:spcPts val="0"/>
              </a:spcBef>
            </a:pPr>
            <a:r>
              <a:rPr lang="en-US" altLang="zh-CN" sz="2200">
                <a:ea typeface="宋体" panose="02010600030101010101" pitchFamily="2" charset="-122"/>
                <a:sym typeface="+mn-ea"/>
              </a:rPr>
              <a:t>通过命令行可以对设备进行配置的修改，但是这些配置是暂存在RAM当中的，设备一旦断电或者重启就会丢失。如果想让当前配置能在下次重启时继续生效，在设备重启前，可以使用相应的保存命令将当前配置进行保存写入。</a:t>
            </a:r>
            <a:endParaRPr lang="en-US" altLang="zh-CN" sz="2200">
              <a:ea typeface="宋体" panose="02010600030101010101" pitchFamily="2" charset="-122"/>
              <a:sym typeface="+mn-ea"/>
            </a:endParaRPr>
          </a:p>
          <a:p>
            <a:pPr marL="0" indent="457200" eaLnBrk="1" latinLnBrk="0" hangingPunct="1">
              <a:spcBef>
                <a:spcPts val="0"/>
              </a:spcBef>
            </a:pPr>
            <a:r>
              <a:rPr lang="en-US" altLang="zh-CN" sz="2200">
                <a:ea typeface="宋体" panose="02010600030101010101" pitchFamily="2" charset="-122"/>
                <a:sym typeface="+mn-ea"/>
              </a:rPr>
              <a:t>华为设备可以在用户视图使用save命令进行当前配置的保存</a:t>
            </a:r>
            <a:r>
              <a:rPr lang="zh-CN" altLang="en-US" sz="2200">
                <a:ea typeface="宋体" panose="02010600030101010101" pitchFamily="2" charset="-122"/>
                <a:sym typeface="+mn-ea"/>
              </a:rPr>
              <a:t>。</a:t>
            </a:r>
            <a:endParaRPr lang="en-US" altLang="zh-CN" sz="2200">
              <a:ea typeface="宋体" panose="02010600030101010101" pitchFamily="2" charset="-122"/>
              <a:sym typeface="+mn-ea"/>
            </a:endParaRPr>
          </a:p>
          <a:p>
            <a:pPr marL="0" indent="457200" eaLnBrk="1" latinLnBrk="0" hangingPunct="1">
              <a:spcBef>
                <a:spcPts val="0"/>
              </a:spcBef>
            </a:pPr>
            <a:endParaRPr lang="en-US" altLang="zh-CN" sz="2200">
              <a:ea typeface="宋体" panose="02010600030101010101" pitchFamily="2" charset="-122"/>
              <a:sym typeface="+mn-ea"/>
            </a:endParaRPr>
          </a:p>
          <a:p>
            <a:pPr marL="0" indent="0" eaLnBrk="1" latinLnBrk="0" hangingPunct="1">
              <a:spcBef>
                <a:spcPts val="0"/>
              </a:spcBef>
            </a:pPr>
            <a:r>
              <a:rPr lang="en-US" altLang="zh-CN" sz="2200" b="1">
                <a:ea typeface="宋体" panose="02010600030101010101" pitchFamily="2" charset="-122"/>
                <a:sym typeface="+mn-ea"/>
              </a:rPr>
              <a:t>2.</a:t>
            </a:r>
            <a:r>
              <a:rPr lang="zh-CN" altLang="en-US" sz="2200" b="1">
                <a:ea typeface="宋体" panose="02010600030101010101" pitchFamily="2" charset="-122"/>
                <a:sym typeface="+mn-ea"/>
              </a:rPr>
              <a:t>配置清空</a:t>
            </a:r>
            <a:endParaRPr lang="en-US" altLang="zh-CN" sz="2200" b="1">
              <a:ea typeface="宋体" panose="02010600030101010101" pitchFamily="2" charset="-122"/>
              <a:sym typeface="+mn-ea"/>
            </a:endParaRPr>
          </a:p>
          <a:p>
            <a:pPr marL="0" indent="457200" eaLnBrk="1" latinLnBrk="0" hangingPunct="1">
              <a:spcBef>
                <a:spcPts val="0"/>
              </a:spcBef>
            </a:pPr>
            <a:r>
              <a:rPr lang="en-US" altLang="zh-CN" sz="2200">
                <a:ea typeface="宋体" panose="02010600030101010101" pitchFamily="2" charset="-122"/>
                <a:sym typeface="+mn-ea"/>
              </a:rPr>
              <a:t>可以执行相应的命令将设备的配置清空初始化，清空配置后重启设备，设备将恢复到初始空白配置状态。特别是在实验环境中，如果我们需要对当前的实验环境重新来一遍配置，或者对于购买的二手设备需要重新初始化等场景，就可以将设备的配置清空，进行设备的初始化操作，类似对手机的恢复出厂设置操作。</a:t>
            </a:r>
            <a:endParaRPr lang="en-US" altLang="zh-CN" sz="2200">
              <a:ea typeface="宋体" panose="02010600030101010101" pitchFamily="2" charset="-122"/>
              <a:sym typeface="+mn-ea"/>
            </a:endParaRPr>
          </a:p>
          <a:p>
            <a:pPr marL="0" indent="457200" eaLnBrk="1" latinLnBrk="0" hangingPunct="1">
              <a:spcBef>
                <a:spcPts val="0"/>
              </a:spcBef>
            </a:pPr>
            <a:r>
              <a:rPr lang="en-US" altLang="zh-CN" sz="2200">
                <a:ea typeface="宋体" panose="02010600030101010101" pitchFamily="2" charset="-122"/>
                <a:sym typeface="+mn-ea"/>
              </a:rPr>
              <a:t>华为设备可在用户视图使用reset命令进行配置的重置</a:t>
            </a:r>
            <a:r>
              <a:rPr lang="zh-CN" altLang="en-US" sz="2200">
                <a:ea typeface="宋体" panose="02010600030101010101" pitchFamily="2" charset="-122"/>
                <a:sym typeface="+mn-ea"/>
              </a:rPr>
              <a:t>。</a:t>
            </a:r>
            <a:endParaRPr lang="zh-CN" altLang="en-US" sz="2200">
              <a:ea typeface="宋体" panose="02010600030101010101" pitchFamily="2"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ea typeface="宋体" panose="02010600030101010101" pitchFamily="2" charset="-122"/>
                <a:sym typeface="+mn-ea"/>
              </a:rPr>
              <a:t>设备</a:t>
            </a:r>
            <a:r>
              <a:rPr>
                <a:ea typeface="宋体" panose="02010600030101010101" pitchFamily="2" charset="-122"/>
                <a:sym typeface="+mn-ea"/>
              </a:rPr>
              <a:t>重启</a:t>
            </a:r>
            <a:endParaRPr>
              <a:ea typeface="宋体" panose="02010600030101010101" pitchFamily="2" charset="-122"/>
              <a:sym typeface="+mn-ea"/>
            </a:endParaRPr>
          </a:p>
        </p:txBody>
      </p:sp>
      <p:sp>
        <p:nvSpPr>
          <p:cNvPr id="3" name="内容占位符 2"/>
          <p:cNvSpPr>
            <a:spLocks noGrp="1"/>
          </p:cNvSpPr>
          <p:nvPr>
            <p:ph idx="1"/>
          </p:nvPr>
        </p:nvSpPr>
        <p:spPr>
          <a:xfrm>
            <a:off x="874395" y="923925"/>
            <a:ext cx="10587355" cy="5246370"/>
          </a:xfrm>
        </p:spPr>
        <p:txBody>
          <a:bodyPr/>
          <a:lstStyle/>
          <a:p>
            <a:pPr marL="0" indent="457200" eaLnBrk="1" latinLnBrk="0" hangingPunct="1">
              <a:spcBef>
                <a:spcPts val="0"/>
              </a:spcBef>
            </a:pPr>
            <a:r>
              <a:rPr lang="en-US" altLang="zh-CN" sz="2200">
                <a:ea typeface="宋体" panose="02010600030101010101" pitchFamily="2" charset="-122"/>
                <a:sym typeface="+mn-ea"/>
              </a:rPr>
              <a:t>在有些应用场景，对设备完成了相应的配置之后不能马上生效，可能需要对设备进行重启之后才会生效，比如后期我们对交换机进行堆叠操作时，就需要对设备进行重启之后，堆叠才会生效，或者我们对设备的系统镜像做了升级，也需要通过设备重启才会生效，还有比如对设备打了补丁，有些网络设备也是需要对设备进行重启之后，打的补丁才会生效，除了直接使用电源开关来对设备进行重启操作以外，还可以使用命令行的方式令设备重启。当然，在工作中，是非常不建议直接使用电源开关的方式完成设备重启的，建议都采用命令的方式完成设备的重启操作。</a:t>
            </a:r>
            <a:endParaRPr lang="en-US" altLang="zh-CN" sz="2200">
              <a:ea typeface="宋体" panose="02010600030101010101" pitchFamily="2" charset="-122"/>
              <a:sym typeface="+mn-ea"/>
            </a:endParaRPr>
          </a:p>
          <a:p>
            <a:pPr marL="0" indent="457200" eaLnBrk="1" latinLnBrk="0" hangingPunct="1">
              <a:spcBef>
                <a:spcPts val="0"/>
              </a:spcBef>
            </a:pPr>
            <a:r>
              <a:rPr lang="en-US" altLang="zh-CN" sz="2200">
                <a:ea typeface="宋体" panose="02010600030101010101" pitchFamily="2" charset="-122"/>
                <a:sym typeface="+mn-ea"/>
              </a:rPr>
              <a:t>华为设备可以在用户视图下使用reboot命令进行设备的重启。</a:t>
            </a:r>
            <a:endParaRPr lang="en-US" altLang="zh-CN" sz="2200">
              <a:ea typeface="宋体" panose="02010600030101010101" pitchFamily="2"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07</a:t>
            </a:r>
            <a:endParaRPr lang="zh-CN" altLang="en-US" dirty="0"/>
          </a:p>
        </p:txBody>
      </p:sp>
      <p:sp>
        <p:nvSpPr>
          <p:cNvPr id="5" name="内容占位符 4"/>
          <p:cNvSpPr>
            <a:spLocks noGrp="1"/>
          </p:cNvSpPr>
          <p:nvPr>
            <p:ph sz="quarter" idx="10"/>
          </p:nvPr>
        </p:nvSpPr>
        <p:spPr/>
        <p:txBody>
          <a:bodyPr/>
          <a:lstStyle/>
          <a:p>
            <a:r>
              <a:rPr dirty="0"/>
              <a:t>任务实战</a:t>
            </a:r>
            <a:endParaRP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任务实战一</a:t>
            </a:r>
            <a:r>
              <a:rPr lang="en-US" altLang="zh-CN"/>
              <a:t> - </a:t>
            </a:r>
            <a:r>
              <a:t>设备初始化</a:t>
            </a:r>
            <a:r>
              <a:t>配置</a:t>
            </a:r>
          </a:p>
        </p:txBody>
      </p:sp>
      <p:sp>
        <p:nvSpPr>
          <p:cNvPr id="3" name="内容占位符 2"/>
          <p:cNvSpPr>
            <a:spLocks noGrp="1"/>
          </p:cNvSpPr>
          <p:nvPr>
            <p:ph idx="1"/>
          </p:nvPr>
        </p:nvSpPr>
        <p:spPr>
          <a:xfrm>
            <a:off x="874395" y="923925"/>
            <a:ext cx="10587355" cy="1695450"/>
          </a:xfrm>
        </p:spPr>
        <p:txBody>
          <a:bodyPr/>
          <a:p>
            <a:pPr marL="0" indent="0" eaLnBrk="1" latinLnBrk="0" hangingPunct="1">
              <a:spcBef>
                <a:spcPts val="0"/>
              </a:spcBef>
            </a:pPr>
            <a:r>
              <a:rPr lang="zh-CN" sz="2200" b="1">
                <a:ea typeface="宋体" panose="02010600030101010101" pitchFamily="2" charset="-122"/>
                <a:sym typeface="+mn-ea"/>
              </a:rPr>
              <a:t>1.任务描述</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某企业新建网络中，有一批交换机等待上架入网，为了保障局域网的安全及功能需求，网络管理员需要通过Console登录方式对交换机进行初始化配置，修改交换机名称，查看、保存配置。</a:t>
            </a:r>
            <a:endParaRPr lang="zh-CN" sz="2200">
              <a:ea typeface="宋体" panose="02010600030101010101" pitchFamily="2" charset="-122"/>
              <a:sym typeface="+mn-ea"/>
            </a:endParaRPr>
          </a:p>
        </p:txBody>
      </p:sp>
      <p:sp>
        <p:nvSpPr>
          <p:cNvPr id="4" name="内容占位符 2"/>
          <p:cNvSpPr>
            <a:spLocks noGrp="1"/>
          </p:cNvSpPr>
          <p:nvPr/>
        </p:nvSpPr>
        <p:spPr>
          <a:xfrm>
            <a:off x="875030" y="2438400"/>
            <a:ext cx="10587355" cy="843915"/>
          </a:xfrm>
          <a:prstGeom prst="rect">
            <a:avLst/>
          </a:prstGeom>
          <a:noFill/>
          <a:ln>
            <a:noFill/>
          </a:ln>
          <a:effectLst/>
        </p:spPr>
        <p:txBody>
          <a:bodyPr vert="horz" wrap="square" lIns="82124" tIns="41061" rIns="82124" bIns="41061" numCol="1" anchor="t" anchorCtr="0" compatLnSpc="1"/>
          <a:lst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latinLnBrk="0" hangingPunct="1">
              <a:spcBef>
                <a:spcPts val="0"/>
              </a:spcBef>
            </a:pPr>
            <a:r>
              <a:rPr lang="zh-CN" sz="2200" b="1">
                <a:ea typeface="宋体" panose="02010600030101010101" pitchFamily="2" charset="-122"/>
                <a:sym typeface="+mn-ea"/>
              </a:rPr>
              <a:t>2.</a:t>
            </a:r>
            <a:r>
              <a:rPr lang="zh-CN" sz="2200" b="1">
                <a:ea typeface="宋体" panose="02010600030101010101" pitchFamily="2" charset="-122"/>
                <a:sym typeface="+mn-ea"/>
              </a:rPr>
              <a:t>网络拓扑</a:t>
            </a:r>
            <a:endParaRPr lang="zh-CN" sz="2200" b="1">
              <a:ea typeface="宋体" panose="02010600030101010101" pitchFamily="2" charset="-122"/>
              <a:sym typeface="+mn-ea"/>
            </a:endParaRPr>
          </a:p>
          <a:p>
            <a:pPr marL="0" indent="457200" eaLnBrk="1" latinLnBrk="0" hangingPunct="1">
              <a:spcBef>
                <a:spcPts val="0"/>
              </a:spcBef>
            </a:pPr>
            <a:r>
              <a:rPr lang="zh-CN" sz="2200" b="0">
                <a:ea typeface="宋体" panose="02010600030101010101" pitchFamily="2" charset="-122"/>
                <a:sym typeface="+mn-ea"/>
              </a:rPr>
              <a:t>以交换机为例，构建网络拓扑如图所示，进入交换机的CLI配置界面后，修改交换机的名字为SW1，并进行CLI配置视图切换，最后保存配置。</a:t>
            </a:r>
            <a:endParaRPr lang="zh-CN" sz="2200" b="0">
              <a:ea typeface="宋体" panose="02010600030101010101" pitchFamily="2" charset="-122"/>
              <a:sym typeface="+mn-ea"/>
            </a:endParaRPr>
          </a:p>
          <a:p>
            <a:endParaRPr lang="zh-CN" altLang="en-US" sz="2200" b="0">
              <a:ea typeface="宋体" panose="02010600030101010101" pitchFamily="2" charset="-122"/>
              <a:sym typeface="+mn-ea"/>
            </a:endParaRPr>
          </a:p>
        </p:txBody>
      </p:sp>
      <p:pic>
        <p:nvPicPr>
          <p:cNvPr id="47" name="图片 47"/>
          <p:cNvPicPr>
            <a:picLocks noChangeAspect="1"/>
          </p:cNvPicPr>
          <p:nvPr/>
        </p:nvPicPr>
        <p:blipFill>
          <a:blip r:embed="rId1"/>
          <a:stretch>
            <a:fillRect/>
          </a:stretch>
        </p:blipFill>
        <p:spPr>
          <a:xfrm>
            <a:off x="3276600" y="3962400"/>
            <a:ext cx="5582285" cy="184213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任务实战一</a:t>
            </a:r>
            <a:r>
              <a:rPr lang="en-US" altLang="zh-CN"/>
              <a:t> - </a:t>
            </a:r>
            <a:r>
              <a:t>设备初始化</a:t>
            </a:r>
            <a:r>
              <a:t>配置</a:t>
            </a:r>
          </a:p>
        </p:txBody>
      </p:sp>
      <p:sp>
        <p:nvSpPr>
          <p:cNvPr id="3" name="内容占位符 2"/>
          <p:cNvSpPr>
            <a:spLocks noGrp="1"/>
          </p:cNvSpPr>
          <p:nvPr>
            <p:ph idx="1"/>
          </p:nvPr>
        </p:nvSpPr>
        <p:spPr>
          <a:xfrm>
            <a:off x="874395" y="923925"/>
            <a:ext cx="10587355" cy="3209925"/>
          </a:xfrm>
        </p:spPr>
        <p:txBody>
          <a:bodyPr/>
          <a:p>
            <a:pPr marL="0" indent="0" eaLnBrk="1" latinLnBrk="0" hangingPunct="1">
              <a:spcBef>
                <a:spcPts val="0"/>
              </a:spcBef>
            </a:pPr>
            <a:r>
              <a:rPr lang="en-US" altLang="zh-CN" sz="2200" b="1">
                <a:ea typeface="宋体" panose="02010600030101010101" pitchFamily="2" charset="-122"/>
                <a:sym typeface="+mn-ea"/>
              </a:rPr>
              <a:t>3</a:t>
            </a:r>
            <a:r>
              <a:rPr lang="zh-CN" sz="2200" b="1">
                <a:ea typeface="宋体" panose="02010600030101010101" pitchFamily="2" charset="-122"/>
                <a:sym typeface="+mn-ea"/>
              </a:rPr>
              <a:t>.任务</a:t>
            </a:r>
            <a:r>
              <a:rPr lang="zh-CN" sz="2200" b="1">
                <a:ea typeface="宋体" panose="02010600030101010101" pitchFamily="2" charset="-122"/>
                <a:sym typeface="+mn-ea"/>
              </a:rPr>
              <a:t>实施</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（1）根据上述网络拓扑，完成设备连线，正确连接交换机后通过配置终端仿真软件进入交换机的CLI配置界面。</a:t>
            </a:r>
            <a:endParaRPr lang="zh-CN" sz="2200">
              <a:ea typeface="宋体" panose="02010600030101010101" pitchFamily="2" charset="-122"/>
              <a:sym typeface="+mn-ea"/>
            </a:endParaRPr>
          </a:p>
          <a:p>
            <a:pPr marL="0" indent="457200" eaLnBrk="1" latinLnBrk="0" hangingPunct="1">
              <a:spcBef>
                <a:spcPts val="0"/>
              </a:spcBef>
            </a:pP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（2）进入交换机系统视图，查看设备版本信息，并修改交换机名为SW1。</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&lt;Huawei&gt;</a:t>
            </a:r>
            <a:r>
              <a:rPr lang="en-US" altLang="zh-CN" sz="2200">
                <a:ea typeface="宋体" panose="02010600030101010101" pitchFamily="2" charset="-122"/>
                <a:sym typeface="+mn-ea"/>
              </a:rPr>
              <a:t>			</a:t>
            </a:r>
            <a:r>
              <a:rPr lang="zh-CN" sz="2200">
                <a:ea typeface="宋体" panose="02010600030101010101" pitchFamily="2" charset="-122"/>
                <a:sym typeface="+mn-ea"/>
              </a:rPr>
              <a:t>//设备用户视图</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&lt;Huawei&gt; system-view</a:t>
            </a:r>
            <a:r>
              <a:rPr lang="en-US" altLang="zh-CN" sz="2200">
                <a:ea typeface="宋体" panose="02010600030101010101" pitchFamily="2" charset="-122"/>
                <a:sym typeface="+mn-ea"/>
              </a:rPr>
              <a:t>	</a:t>
            </a:r>
            <a:r>
              <a:rPr lang="zh-CN" sz="2200">
                <a:ea typeface="宋体" panose="02010600030101010101" pitchFamily="2" charset="-122"/>
                <a:sym typeface="+mn-ea"/>
              </a:rPr>
              <a:t>//执行system-view命令进入设备系统视图</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display version</a:t>
            </a:r>
            <a:r>
              <a:rPr lang="en-US" altLang="zh-CN" sz="2200">
                <a:ea typeface="宋体" panose="02010600030101010101" pitchFamily="2" charset="-122"/>
                <a:sym typeface="+mn-ea"/>
              </a:rPr>
              <a:t>	</a:t>
            </a:r>
            <a:r>
              <a:rPr lang="zh-CN" sz="2200">
                <a:ea typeface="宋体" panose="02010600030101010101" pitchFamily="2" charset="-122"/>
                <a:sym typeface="+mn-ea"/>
              </a:rPr>
              <a:t>//查看设备版本信息</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sysname SW1</a:t>
            </a:r>
            <a:r>
              <a:rPr lang="en-US" altLang="zh-CN" sz="2200">
                <a:ea typeface="宋体" panose="02010600030101010101" pitchFamily="2" charset="-122"/>
                <a:sym typeface="+mn-ea"/>
              </a:rPr>
              <a:t>	</a:t>
            </a:r>
            <a:r>
              <a:rPr lang="zh-CN" sz="2200">
                <a:ea typeface="宋体" panose="02010600030101010101" pitchFamily="2" charset="-122"/>
                <a:sym typeface="+mn-ea"/>
              </a:rPr>
              <a:t>//修改交换机名为SW1</a:t>
            </a:r>
            <a:endParaRPr lang="zh-CN" sz="2200">
              <a:ea typeface="宋体" panose="02010600030101010101" pitchFamily="2" charset="-122"/>
              <a:sym typeface="+mn-ea"/>
            </a:endParaRPr>
          </a:p>
          <a:p>
            <a:pPr marL="0" indent="457200" eaLnBrk="1" latinLnBrk="0" hangingPunct="1">
              <a:spcBef>
                <a:spcPts val="0"/>
              </a:spcBef>
            </a:pPr>
            <a:endParaRPr lang="zh-CN" sz="2200">
              <a:ea typeface="宋体" panose="02010600030101010101" pitchFamily="2"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大纲</a:t>
            </a:r>
            <a:endParaRPr lang="zh-CN" altLang="en-US"/>
          </a:p>
        </p:txBody>
      </p:sp>
      <p:sp>
        <p:nvSpPr>
          <p:cNvPr id="3" name="内容占位符 2"/>
          <p:cNvSpPr>
            <a:spLocks noGrp="1"/>
          </p:cNvSpPr>
          <p:nvPr>
            <p:ph idx="1"/>
          </p:nvPr>
        </p:nvSpPr>
        <p:spPr>
          <a:xfrm>
            <a:off x="1828800" y="1638300"/>
            <a:ext cx="3393016" cy="3581400"/>
          </a:xfrm>
        </p:spPr>
        <p:txBody>
          <a:bodyPr/>
          <a:lstStyle/>
          <a:p>
            <a:pPr marL="342900" indent="-342900">
              <a:buFont typeface="Wingdings" panose="05000000000000000000" pitchFamily="2" charset="2"/>
              <a:buChar char="ü"/>
            </a:pPr>
            <a:r>
              <a:rPr lang="zh-CN" altLang="en-US" sz="2800"/>
              <a:t>设备操作系统介绍</a:t>
            </a:r>
            <a:endParaRPr lang="zh-CN" altLang="en-US" sz="2800"/>
          </a:p>
          <a:p>
            <a:pPr marL="342900" indent="-342900">
              <a:buFont typeface="Wingdings" panose="05000000000000000000" pitchFamily="2" charset="2"/>
              <a:buChar char="ü"/>
            </a:pPr>
            <a:r>
              <a:rPr lang="en-US" altLang="zh-CN" sz="2800"/>
              <a:t>Console</a:t>
            </a:r>
            <a:r>
              <a:rPr lang="zh-CN" altLang="en-US" sz="2800"/>
              <a:t>登录</a:t>
            </a:r>
            <a:endParaRPr lang="zh-CN" altLang="en-US" sz="2800"/>
          </a:p>
          <a:p>
            <a:pPr marL="342900" indent="-342900">
              <a:buFont typeface="Wingdings" panose="05000000000000000000" pitchFamily="2" charset="2"/>
              <a:buChar char="ü"/>
            </a:pPr>
            <a:r>
              <a:rPr lang="en-US" altLang="zh-CN" sz="2800"/>
              <a:t>Telnet</a:t>
            </a:r>
            <a:r>
              <a:rPr lang="zh-CN" altLang="en-US" sz="2800"/>
              <a:t>登录</a:t>
            </a:r>
            <a:endParaRPr lang="zh-CN" altLang="en-US" sz="2800"/>
          </a:p>
          <a:p>
            <a:pPr marL="342900" indent="-342900">
              <a:buFont typeface="Wingdings" panose="05000000000000000000" pitchFamily="2" charset="2"/>
              <a:buChar char="ü"/>
            </a:pPr>
            <a:r>
              <a:rPr lang="en-US" altLang="zh-CN" sz="2800"/>
              <a:t>SSH</a:t>
            </a:r>
            <a:r>
              <a:rPr lang="zh-CN" altLang="en-US" sz="2800"/>
              <a:t>登录</a:t>
            </a:r>
            <a:endParaRPr lang="en-US" altLang="zh-CN" sz="2800"/>
          </a:p>
          <a:p>
            <a:pPr marL="342900" indent="-342900">
              <a:buFont typeface="Wingdings" panose="05000000000000000000" pitchFamily="2" charset="2"/>
              <a:buChar char="ü"/>
            </a:pPr>
            <a:endParaRPr lang="en-US" altLang="zh-CN" sz="2800"/>
          </a:p>
          <a:p>
            <a:pPr marL="342900" indent="-342900">
              <a:buFont typeface="Wingdings" panose="05000000000000000000" pitchFamily="2" charset="2"/>
              <a:buChar char="ü"/>
            </a:pPr>
            <a:endParaRPr lang="en-US" altLang="zh-CN" sz="2800"/>
          </a:p>
          <a:p>
            <a:pPr marL="342900" indent="-342900">
              <a:buFont typeface="Wingdings" panose="05000000000000000000" pitchFamily="2" charset="2"/>
              <a:buChar char="ü"/>
            </a:pPr>
            <a:endParaRPr lang="en-US" altLang="zh-CN" sz="2800"/>
          </a:p>
        </p:txBody>
      </p:sp>
      <p:sp>
        <p:nvSpPr>
          <p:cNvPr id="4" name="内容占位符 2"/>
          <p:cNvSpPr txBox="1"/>
          <p:nvPr/>
        </p:nvSpPr>
        <p:spPr bwMode="auto">
          <a:xfrm>
            <a:off x="6477000" y="1657350"/>
            <a:ext cx="4838700" cy="3657600"/>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lst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Wingdings" panose="05000000000000000000" pitchFamily="2" charset="2"/>
              <a:buChar char="ü"/>
            </a:pPr>
            <a:r>
              <a:rPr lang="en-US" altLang="zh-CN" sz="2800" b="0"/>
              <a:t>Web</a:t>
            </a:r>
            <a:r>
              <a:rPr lang="zh-CN" altLang="en-US" sz="2800" b="0"/>
              <a:t>网管</a:t>
            </a:r>
            <a:endParaRPr lang="zh-CN" altLang="en-US" sz="2800" b="0"/>
          </a:p>
          <a:p>
            <a:pPr marL="342900" indent="-342900">
              <a:buFont typeface="Wingdings" panose="05000000000000000000" pitchFamily="2" charset="2"/>
              <a:buChar char="ü"/>
            </a:pPr>
            <a:r>
              <a:rPr lang="zh-CN" altLang="en-US" sz="2800" b="0"/>
              <a:t>设备基本命令</a:t>
            </a:r>
            <a:r>
              <a:rPr lang="zh-CN" altLang="en-US" sz="2800" b="0"/>
              <a:t>使用</a:t>
            </a:r>
            <a:endParaRPr lang="zh-CN" altLang="en-US" sz="2800" b="0"/>
          </a:p>
          <a:p>
            <a:pPr marL="342900" indent="-342900">
              <a:buFont typeface="Wingdings" panose="05000000000000000000" pitchFamily="2" charset="2"/>
              <a:buChar char="ü"/>
            </a:pPr>
            <a:r>
              <a:rPr lang="zh-CN" altLang="en-US" sz="2800" b="0"/>
              <a:t>任务实战</a:t>
            </a:r>
            <a:endParaRPr lang="zh-CN" altLang="en-US" sz="2800" b="0"/>
          </a:p>
          <a:p>
            <a:pPr marL="342900" indent="-342900">
              <a:buFont typeface="Wingdings" panose="05000000000000000000" pitchFamily="2" charset="2"/>
              <a:buChar char="ü"/>
            </a:pPr>
            <a:endParaRPr lang="en-US" altLang="zh-CN" sz="2800" b="0"/>
          </a:p>
          <a:p>
            <a:pPr marL="0" indent="0">
              <a:buFont typeface="Wingdings" panose="05000000000000000000" pitchFamily="2" charset="2"/>
              <a:buNone/>
            </a:pPr>
            <a:endParaRPr lang="zh-CN" altLang="en-US" sz="2800" b="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任务实战一</a:t>
            </a:r>
            <a:r>
              <a:rPr lang="en-US" altLang="zh-CN"/>
              <a:t> - </a:t>
            </a:r>
            <a:r>
              <a:t>设备初始化</a:t>
            </a:r>
            <a:r>
              <a:t>配置</a:t>
            </a:r>
          </a:p>
        </p:txBody>
      </p:sp>
      <p:sp>
        <p:nvSpPr>
          <p:cNvPr id="3" name="内容占位符 2"/>
          <p:cNvSpPr>
            <a:spLocks noGrp="1"/>
          </p:cNvSpPr>
          <p:nvPr>
            <p:ph idx="1"/>
          </p:nvPr>
        </p:nvSpPr>
        <p:spPr>
          <a:xfrm>
            <a:off x="874395" y="923925"/>
            <a:ext cx="10587355" cy="1695450"/>
          </a:xfrm>
        </p:spPr>
        <p:txBody>
          <a:bodyPr/>
          <a:p>
            <a:pPr marL="0" indent="0" eaLnBrk="1" latinLnBrk="0" hangingPunct="1">
              <a:spcBef>
                <a:spcPts val="0"/>
              </a:spcBef>
            </a:pPr>
            <a:r>
              <a:rPr lang="en-US" altLang="zh-CN" sz="2200" b="1">
                <a:ea typeface="宋体" panose="02010600030101010101" pitchFamily="2" charset="-122"/>
                <a:sym typeface="+mn-ea"/>
              </a:rPr>
              <a:t>3</a:t>
            </a:r>
            <a:r>
              <a:rPr lang="zh-CN" sz="2200" b="1">
                <a:ea typeface="宋体" panose="02010600030101010101" pitchFamily="2" charset="-122"/>
                <a:sym typeface="+mn-ea"/>
              </a:rPr>
              <a:t>.任务</a:t>
            </a:r>
            <a:r>
              <a:rPr lang="zh-CN" sz="2200" b="1">
                <a:ea typeface="宋体" panose="02010600030101010101" pitchFamily="2" charset="-122"/>
                <a:sym typeface="+mn-ea"/>
              </a:rPr>
              <a:t>实施</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（3）进行VLAN接口配置视图、以太网接口配置视图、VTY配置视图等不同子模式视图之间切换。</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[SW1] interface vlan 1</a:t>
            </a:r>
            <a:r>
              <a:rPr lang="en-US" altLang="zh-CN" sz="2200">
                <a:ea typeface="宋体" panose="02010600030101010101" pitchFamily="2" charset="-122"/>
                <a:sym typeface="+mn-ea"/>
              </a:rPr>
              <a:t>			</a:t>
            </a:r>
            <a:r>
              <a:rPr lang="zh-CN" sz="2200">
                <a:ea typeface="宋体" panose="02010600030101010101" pitchFamily="2" charset="-122"/>
                <a:sym typeface="+mn-ea"/>
              </a:rPr>
              <a:t>//进入VLAN 1接口配置视图</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[SW1-Vlanif10] quit</a:t>
            </a:r>
            <a:r>
              <a:rPr lang="en-US" altLang="zh-CN" sz="2200">
                <a:ea typeface="宋体" panose="02010600030101010101" pitchFamily="2" charset="-122"/>
                <a:sym typeface="+mn-ea"/>
              </a:rPr>
              <a:t>			</a:t>
            </a:r>
            <a:r>
              <a:rPr lang="zh-CN" sz="2200">
                <a:ea typeface="宋体" panose="02010600030101010101" pitchFamily="2" charset="-122"/>
                <a:sym typeface="+mn-ea"/>
              </a:rPr>
              <a:t>//退出VLAN接口配置视图</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[SW1] int Ethernet 0/0/1</a:t>
            </a:r>
            <a:r>
              <a:rPr lang="en-US" altLang="zh-CN" sz="2200">
                <a:ea typeface="宋体" panose="02010600030101010101" pitchFamily="2" charset="-122"/>
                <a:sym typeface="+mn-ea"/>
              </a:rPr>
              <a:t>		</a:t>
            </a:r>
            <a:r>
              <a:rPr lang="zh-CN" sz="2200">
                <a:ea typeface="宋体" panose="02010600030101010101" pitchFamily="2" charset="-122"/>
                <a:sym typeface="+mn-ea"/>
              </a:rPr>
              <a:t>//进入Ethernet 0/0/1接口配置视图</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[SW1-Ethernet0/0/1] quit</a:t>
            </a:r>
            <a:r>
              <a:rPr lang="en-US" altLang="zh-CN" sz="2200">
                <a:ea typeface="宋体" panose="02010600030101010101" pitchFamily="2" charset="-122"/>
                <a:sym typeface="+mn-ea"/>
              </a:rPr>
              <a:t>		</a:t>
            </a:r>
            <a:r>
              <a:rPr lang="zh-CN" sz="2200">
                <a:ea typeface="宋体" panose="02010600030101010101" pitchFamily="2" charset="-122"/>
                <a:sym typeface="+mn-ea"/>
              </a:rPr>
              <a:t>//退出接口配置视图</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[SW1] user-interface vty 0 4</a:t>
            </a:r>
            <a:r>
              <a:rPr lang="en-US" altLang="zh-CN" sz="2200">
                <a:ea typeface="宋体" panose="02010600030101010101" pitchFamily="2" charset="-122"/>
                <a:sym typeface="+mn-ea"/>
              </a:rPr>
              <a:t>		</a:t>
            </a:r>
            <a:r>
              <a:rPr lang="zh-CN" sz="2200">
                <a:ea typeface="宋体" panose="02010600030101010101" pitchFamily="2" charset="-122"/>
                <a:sym typeface="+mn-ea"/>
              </a:rPr>
              <a:t>//进入VTY配置视图</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[SW1-ui-vty0-4] quit</a:t>
            </a:r>
            <a:r>
              <a:rPr lang="en-US" altLang="zh-CN" sz="2200">
                <a:ea typeface="宋体" panose="02010600030101010101" pitchFamily="2" charset="-122"/>
                <a:sym typeface="+mn-ea"/>
              </a:rPr>
              <a:t>			</a:t>
            </a:r>
            <a:r>
              <a:rPr lang="zh-CN" sz="2200">
                <a:ea typeface="宋体" panose="02010600030101010101" pitchFamily="2" charset="-122"/>
                <a:sym typeface="+mn-ea"/>
              </a:rPr>
              <a:t>//退出VTY配置视图</a:t>
            </a:r>
            <a:endParaRPr lang="zh-CN" sz="2200">
              <a:ea typeface="宋体" panose="02010600030101010101" pitchFamily="2" charset="-122"/>
              <a:sym typeface="+mn-ea"/>
            </a:endParaRPr>
          </a:p>
          <a:p>
            <a:pPr marL="0" indent="457200" eaLnBrk="1" latinLnBrk="0" hangingPunct="1">
              <a:spcBef>
                <a:spcPts val="0"/>
              </a:spcBef>
            </a:pP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（4）查看设备配置并保存。</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[SW1] display current-configuration</a:t>
            </a:r>
            <a:r>
              <a:rPr lang="en-US" altLang="zh-CN" sz="2200">
                <a:ea typeface="宋体" panose="02010600030101010101" pitchFamily="2" charset="-122"/>
                <a:sym typeface="+mn-ea"/>
              </a:rPr>
              <a:t>	</a:t>
            </a:r>
            <a:r>
              <a:rPr lang="zh-CN" sz="2200">
                <a:ea typeface="宋体" panose="02010600030101010101" pitchFamily="2" charset="-122"/>
                <a:sym typeface="+mn-ea"/>
              </a:rPr>
              <a:t>//查看系统当前配置信息</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[SW1] quit</a:t>
            </a:r>
            <a:r>
              <a:rPr lang="en-US" altLang="zh-CN" sz="2200">
                <a:ea typeface="宋体" panose="02010600030101010101" pitchFamily="2" charset="-122"/>
                <a:sym typeface="+mn-ea"/>
              </a:rPr>
              <a:t>				</a:t>
            </a:r>
            <a:r>
              <a:rPr lang="zh-CN" sz="2200">
                <a:ea typeface="宋体" panose="02010600030101010101" pitchFamily="2" charset="-122"/>
                <a:sym typeface="+mn-ea"/>
              </a:rPr>
              <a:t>//返回系统视图</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&lt;SW1&gt; save</a:t>
            </a:r>
            <a:r>
              <a:rPr lang="en-US" altLang="zh-CN" sz="2200">
                <a:ea typeface="宋体" panose="02010600030101010101" pitchFamily="2" charset="-122"/>
                <a:sym typeface="+mn-ea"/>
              </a:rPr>
              <a:t>				</a:t>
            </a:r>
            <a:r>
              <a:rPr lang="zh-CN" sz="2200">
                <a:ea typeface="宋体" panose="02010600030101010101" pitchFamily="2" charset="-122"/>
                <a:sym typeface="+mn-ea"/>
              </a:rPr>
              <a:t>//保存配置  </a:t>
            </a:r>
            <a:endParaRPr lang="zh-CN" sz="2200">
              <a:ea typeface="宋体" panose="02010600030101010101" pitchFamily="2" charset="-122"/>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任务实战二</a:t>
            </a:r>
            <a:r>
              <a:rPr lang="en-US" altLang="zh-CN"/>
              <a:t> - </a:t>
            </a:r>
            <a:r>
              <a:t>设备</a:t>
            </a:r>
            <a:r>
              <a:rPr lang="en-US" altLang="zh-CN"/>
              <a:t>Telnet</a:t>
            </a:r>
            <a:r>
              <a:t>远程登</a:t>
            </a:r>
            <a:r>
              <a:t>录配置</a:t>
            </a:r>
          </a:p>
        </p:txBody>
      </p:sp>
      <p:sp>
        <p:nvSpPr>
          <p:cNvPr id="3" name="内容占位符 2"/>
          <p:cNvSpPr>
            <a:spLocks noGrp="1"/>
          </p:cNvSpPr>
          <p:nvPr>
            <p:ph idx="1"/>
          </p:nvPr>
        </p:nvSpPr>
        <p:spPr>
          <a:xfrm>
            <a:off x="874395" y="923925"/>
            <a:ext cx="10587355" cy="1695450"/>
          </a:xfrm>
        </p:spPr>
        <p:txBody>
          <a:bodyPr/>
          <a:p>
            <a:pPr marL="0" indent="0" eaLnBrk="1" latinLnBrk="0" hangingPunct="1">
              <a:spcBef>
                <a:spcPts val="0"/>
              </a:spcBef>
            </a:pPr>
            <a:r>
              <a:rPr lang="zh-CN" sz="2200" b="1">
                <a:ea typeface="宋体" panose="02010600030101010101" pitchFamily="2" charset="-122"/>
                <a:sym typeface="+mn-ea"/>
              </a:rPr>
              <a:t>1.任务描述</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某企业网络中的交换机分布较为分散，为了便于网络管理员通过办公室的PC远程对交换机进行远程管理和维护，需要为交换机配置远程Telnet登录管理方式。</a:t>
            </a:r>
            <a:endParaRPr lang="zh-CN" sz="2200">
              <a:ea typeface="宋体" panose="02010600030101010101" pitchFamily="2" charset="-122"/>
              <a:sym typeface="+mn-ea"/>
            </a:endParaRPr>
          </a:p>
        </p:txBody>
      </p:sp>
      <p:sp>
        <p:nvSpPr>
          <p:cNvPr id="4" name="内容占位符 2"/>
          <p:cNvSpPr>
            <a:spLocks noGrp="1"/>
          </p:cNvSpPr>
          <p:nvPr/>
        </p:nvSpPr>
        <p:spPr>
          <a:xfrm>
            <a:off x="875030" y="2438400"/>
            <a:ext cx="10587355" cy="843915"/>
          </a:xfrm>
          <a:prstGeom prst="rect">
            <a:avLst/>
          </a:prstGeom>
          <a:noFill/>
          <a:ln>
            <a:noFill/>
          </a:ln>
          <a:effectLst/>
        </p:spPr>
        <p:txBody>
          <a:bodyPr vert="horz" wrap="square" lIns="82124" tIns="41061" rIns="82124" bIns="41061" numCol="1" anchor="t" anchorCtr="0" compatLnSpc="1"/>
          <a:lst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latinLnBrk="0" hangingPunct="1">
              <a:spcBef>
                <a:spcPts val="0"/>
              </a:spcBef>
            </a:pPr>
            <a:r>
              <a:rPr lang="zh-CN" sz="2200" b="1">
                <a:ea typeface="宋体" panose="02010600030101010101" pitchFamily="2" charset="-122"/>
                <a:sym typeface="+mn-ea"/>
              </a:rPr>
              <a:t>2.</a:t>
            </a:r>
            <a:r>
              <a:rPr lang="zh-CN" sz="2200" b="1">
                <a:ea typeface="宋体" panose="02010600030101010101" pitchFamily="2" charset="-122"/>
                <a:sym typeface="+mn-ea"/>
              </a:rPr>
              <a:t>网络拓扑</a:t>
            </a:r>
            <a:endParaRPr lang="zh-CN" sz="2200" b="1">
              <a:ea typeface="宋体" panose="02010600030101010101" pitchFamily="2" charset="-122"/>
              <a:sym typeface="+mn-ea"/>
            </a:endParaRPr>
          </a:p>
          <a:p>
            <a:pPr marL="0" indent="457200" eaLnBrk="1" latinLnBrk="0" hangingPunct="1">
              <a:spcBef>
                <a:spcPts val="0"/>
              </a:spcBef>
            </a:pPr>
            <a:r>
              <a:rPr lang="zh-CN" sz="2200" b="0">
                <a:ea typeface="宋体" panose="02010600030101010101" pitchFamily="2" charset="-122"/>
                <a:sym typeface="+mn-ea"/>
              </a:rPr>
              <a:t>构建网络拓扑如图所示，实现PC远程配置交换机SW1和SW2的功能。在实际网络环境中，需要首先通过Console端口完成网络设备基本信息的配置，如交换机的管理接口地址，建立PC与交换机管理接口之间的传输通路信息，然后由PC对网络设备进行远程配置管理。</a:t>
            </a:r>
            <a:endParaRPr lang="zh-CN" sz="2200" b="0">
              <a:ea typeface="宋体" panose="02010600030101010101" pitchFamily="2" charset="-122"/>
              <a:sym typeface="+mn-ea"/>
            </a:endParaRPr>
          </a:p>
        </p:txBody>
      </p:sp>
      <p:pic>
        <p:nvPicPr>
          <p:cNvPr id="49" name="图片 2"/>
          <p:cNvPicPr>
            <a:picLocks noChangeAspect="1"/>
          </p:cNvPicPr>
          <p:nvPr/>
        </p:nvPicPr>
        <p:blipFill>
          <a:blip r:embed="rId1"/>
          <a:stretch>
            <a:fillRect/>
          </a:stretch>
        </p:blipFill>
        <p:spPr>
          <a:xfrm>
            <a:off x="2233295" y="4343400"/>
            <a:ext cx="7726045" cy="173291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任务实战二</a:t>
            </a:r>
            <a:r>
              <a:rPr lang="en-US" altLang="zh-CN">
                <a:sym typeface="+mn-ea"/>
              </a:rPr>
              <a:t> - </a:t>
            </a:r>
            <a:r>
              <a:rPr>
                <a:sym typeface="+mn-ea"/>
              </a:rPr>
              <a:t>设备</a:t>
            </a:r>
            <a:r>
              <a:rPr lang="en-US" altLang="zh-CN">
                <a:sym typeface="+mn-ea"/>
              </a:rPr>
              <a:t>Telnet</a:t>
            </a:r>
            <a:r>
              <a:rPr>
                <a:sym typeface="+mn-ea"/>
              </a:rPr>
              <a:t>远程登录配置</a:t>
            </a:r>
            <a:endParaRPr>
              <a:sym typeface="+mn-ea"/>
            </a:endParaRPr>
          </a:p>
        </p:txBody>
      </p:sp>
      <p:sp>
        <p:nvSpPr>
          <p:cNvPr id="3" name="内容占位符 2"/>
          <p:cNvSpPr>
            <a:spLocks noGrp="1"/>
          </p:cNvSpPr>
          <p:nvPr>
            <p:ph idx="1"/>
          </p:nvPr>
        </p:nvSpPr>
        <p:spPr>
          <a:xfrm>
            <a:off x="874395" y="923925"/>
            <a:ext cx="10587355" cy="3209925"/>
          </a:xfrm>
        </p:spPr>
        <p:txBody>
          <a:bodyPr/>
          <a:p>
            <a:pPr marL="0" indent="0" eaLnBrk="1" latinLnBrk="0" hangingPunct="1">
              <a:spcBef>
                <a:spcPts val="0"/>
              </a:spcBef>
            </a:pPr>
            <a:r>
              <a:rPr lang="en-US" altLang="zh-CN" sz="2200" b="1">
                <a:ea typeface="宋体" panose="02010600030101010101" pitchFamily="2" charset="-122"/>
                <a:sym typeface="+mn-ea"/>
              </a:rPr>
              <a:t>3</a:t>
            </a:r>
            <a:r>
              <a:rPr lang="zh-CN" sz="2200" b="1">
                <a:ea typeface="宋体" panose="02010600030101010101" pitchFamily="2" charset="-122"/>
                <a:sym typeface="+mn-ea"/>
              </a:rPr>
              <a:t>.任务</a:t>
            </a:r>
            <a:r>
              <a:rPr lang="zh-CN" sz="2200" b="1">
                <a:ea typeface="宋体" panose="02010600030101010101" pitchFamily="2" charset="-122"/>
                <a:sym typeface="+mn-ea"/>
              </a:rPr>
              <a:t>实施</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（1）关闭设备上的信息中心功能。</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undo info-center enable    </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info-center enable命令用于启动信息中心功能，开启后，系统会向日志主机、控制台等输出系统信息。undo info-center enable命令用于关闭信息中心功能，系统会停止向日志主机、控制台等输出系统信息。在使用控制台进行设备配置过程中，为了避免系统信息刷屏影响网络管理员在配置过程命令输入与结果判断，一般需要先关闭信息中心功能，配置完成后，再打开该功能。</a:t>
            </a:r>
            <a:endParaRPr lang="zh-CN" sz="2200">
              <a:ea typeface="宋体" panose="02010600030101010101" pitchFamily="2" charset="-122"/>
              <a:sym typeface="+mn-ea"/>
            </a:endParaRPr>
          </a:p>
          <a:p>
            <a:pPr marL="0" indent="457200" eaLnBrk="1" latinLnBrk="0" hangingPunct="1">
              <a:spcBef>
                <a:spcPts val="0"/>
              </a:spcBef>
            </a:pP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（2）配置交换机的管理地址和子网掩码，用于网管PC远程登录的时候作为目的IP地址使用。</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interface vlan 1</a:t>
            </a:r>
            <a:r>
              <a:rPr lang="en-US" altLang="zh-CN" sz="2200">
                <a:ea typeface="宋体" panose="02010600030101010101" pitchFamily="2" charset="-122"/>
                <a:sym typeface="+mn-ea"/>
              </a:rPr>
              <a:t>				</a:t>
            </a:r>
            <a:r>
              <a:rPr lang="zh-CN" sz="2200">
                <a:ea typeface="宋体" panose="02010600030101010101" pitchFamily="2" charset="-122"/>
                <a:sym typeface="+mn-ea"/>
              </a:rPr>
              <a:t>//进入VLAN 1接口配置视图</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[Huawei-Vlanif1] ip address 192.168.1.2 24</a:t>
            </a:r>
            <a:r>
              <a:rPr lang="en-US" altLang="zh-CN" sz="2200">
                <a:ea typeface="宋体" panose="02010600030101010101" pitchFamily="2" charset="-122"/>
                <a:sym typeface="+mn-ea"/>
              </a:rPr>
              <a:t>	</a:t>
            </a:r>
            <a:r>
              <a:rPr lang="zh-CN" sz="2200">
                <a:ea typeface="宋体" panose="02010600030101010101" pitchFamily="2" charset="-122"/>
                <a:sym typeface="+mn-ea"/>
              </a:rPr>
              <a:t>//配置管理IP地址为192.168.1.2</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[Huawei-Vlanif1] quit </a:t>
            </a:r>
            <a:endParaRPr lang="zh-CN" sz="2200">
              <a:ea typeface="宋体" panose="02010600030101010101" pitchFamily="2" charset="-122"/>
              <a:sym typeface="+mn-ea"/>
            </a:endParaRPr>
          </a:p>
          <a:p>
            <a:pPr marL="0" indent="457200" eaLnBrk="1" latinLnBrk="0" hangingPunct="1">
              <a:spcBef>
                <a:spcPts val="0"/>
              </a:spcBef>
            </a:pPr>
            <a:endParaRPr lang="zh-CN" sz="2200">
              <a:ea typeface="宋体" panose="02010600030101010101" pitchFamily="2" charset="-122"/>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任务实战二</a:t>
            </a:r>
            <a:r>
              <a:rPr lang="en-US" altLang="zh-CN">
                <a:sym typeface="+mn-ea"/>
              </a:rPr>
              <a:t> - </a:t>
            </a:r>
            <a:r>
              <a:rPr>
                <a:sym typeface="+mn-ea"/>
              </a:rPr>
              <a:t>设备</a:t>
            </a:r>
            <a:r>
              <a:rPr lang="en-US" altLang="zh-CN">
                <a:sym typeface="+mn-ea"/>
              </a:rPr>
              <a:t>Telnet</a:t>
            </a:r>
            <a:r>
              <a:rPr>
                <a:sym typeface="+mn-ea"/>
              </a:rPr>
              <a:t>远程登录配置</a:t>
            </a:r>
            <a:endParaRPr>
              <a:sym typeface="+mn-ea"/>
            </a:endParaRPr>
          </a:p>
        </p:txBody>
      </p:sp>
      <p:sp>
        <p:nvSpPr>
          <p:cNvPr id="3" name="内容占位符 2"/>
          <p:cNvSpPr>
            <a:spLocks noGrp="1"/>
          </p:cNvSpPr>
          <p:nvPr>
            <p:ph idx="1"/>
          </p:nvPr>
        </p:nvSpPr>
        <p:spPr>
          <a:xfrm>
            <a:off x="874395" y="923925"/>
            <a:ext cx="10587355" cy="3209925"/>
          </a:xfrm>
        </p:spPr>
        <p:txBody>
          <a:bodyPr/>
          <a:p>
            <a:pPr marL="0" indent="0" eaLnBrk="1" latinLnBrk="0" hangingPunct="1">
              <a:spcBef>
                <a:spcPts val="0"/>
              </a:spcBef>
            </a:pPr>
            <a:r>
              <a:rPr lang="en-US" altLang="zh-CN" sz="2200" b="1">
                <a:ea typeface="宋体" panose="02010600030101010101" pitchFamily="2" charset="-122"/>
                <a:sym typeface="+mn-ea"/>
              </a:rPr>
              <a:t>3</a:t>
            </a:r>
            <a:r>
              <a:rPr lang="zh-CN" sz="2200" b="1">
                <a:ea typeface="宋体" panose="02010600030101010101" pitchFamily="2" charset="-122"/>
                <a:sym typeface="+mn-ea"/>
              </a:rPr>
              <a:t>.任务</a:t>
            </a:r>
            <a:r>
              <a:rPr lang="zh-CN" sz="2200" b="1">
                <a:ea typeface="宋体" panose="02010600030101010101" pitchFamily="2" charset="-122"/>
                <a:sym typeface="+mn-ea"/>
              </a:rPr>
              <a:t>实施</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（3）配置交换机的默认网关地址，用于建立管理PC与交换机之间的数据通路.</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ip route-static 0.0.0.0 0 192.168.1.254</a:t>
            </a:r>
            <a:r>
              <a:rPr lang="en-US" altLang="zh-CN" sz="2200">
                <a:ea typeface="宋体" panose="02010600030101010101" pitchFamily="2" charset="-122"/>
                <a:sym typeface="+mn-ea"/>
              </a:rPr>
              <a:t>	</a:t>
            </a:r>
            <a:r>
              <a:rPr lang="zh-CN" sz="2200">
                <a:ea typeface="宋体" panose="02010600030101010101" pitchFamily="2" charset="-122"/>
                <a:sym typeface="+mn-ea"/>
              </a:rPr>
              <a:t>//配置默认网关地址</a:t>
            </a:r>
            <a:endParaRPr lang="zh-CN" sz="2200">
              <a:ea typeface="宋体" panose="02010600030101010101" pitchFamily="2" charset="-122"/>
              <a:sym typeface="+mn-ea"/>
            </a:endParaRPr>
          </a:p>
          <a:p>
            <a:pPr marL="0" indent="457200" eaLnBrk="1" latinLnBrk="0" hangingPunct="1">
              <a:spcBef>
                <a:spcPts val="0"/>
              </a:spcBef>
            </a:pP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（4）启动交换机的VTY服务，并通过密码验证方式登录，这里以交换机SW1为例。</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user-interface vty 0 4</a:t>
            </a:r>
            <a:r>
              <a:rPr lang="en-US" sz="2200">
                <a:ea typeface="宋体" panose="02010600030101010101" pitchFamily="2" charset="-122"/>
                <a:sym typeface="+mn-ea"/>
              </a:rPr>
              <a:t>			</a:t>
            </a:r>
            <a:r>
              <a:rPr lang="zh-CN" sz="2200">
                <a:ea typeface="宋体" panose="02010600030101010101" pitchFamily="2" charset="-122"/>
                <a:sym typeface="+mn-ea"/>
              </a:rPr>
              <a:t>//进入VTY配置视图</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[Huawei-ui-vty0-4] authentication-mode password</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//设置Telnet登录时进行密码验证</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Please configure the login password (maximum length 16):123456</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//设置Telnet远程登录密码</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[Huawei-ui-vty0-4] user privilege level 15</a:t>
            </a:r>
            <a:r>
              <a:rPr lang="en-US" altLang="zh-CN" sz="2200">
                <a:ea typeface="宋体" panose="02010600030101010101" pitchFamily="2" charset="-122"/>
                <a:sym typeface="+mn-ea"/>
              </a:rPr>
              <a:t>		</a:t>
            </a:r>
            <a:r>
              <a:rPr lang="zh-CN" sz="2200">
                <a:ea typeface="宋体" panose="02010600030101010101" pitchFamily="2" charset="-122"/>
                <a:sym typeface="+mn-ea"/>
              </a:rPr>
              <a:t>//设置用户权限为15级</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[Huawei-ui-vty0-4] protocol inbound telnet</a:t>
            </a:r>
            <a:r>
              <a:rPr lang="en-US" altLang="zh-CN" sz="2200">
                <a:ea typeface="宋体" panose="02010600030101010101" pitchFamily="2" charset="-122"/>
                <a:sym typeface="+mn-ea"/>
              </a:rPr>
              <a:t>		</a:t>
            </a:r>
            <a:r>
              <a:rPr lang="zh-CN" sz="2200">
                <a:ea typeface="宋体" panose="02010600030101010101" pitchFamily="2" charset="-122"/>
                <a:sym typeface="+mn-ea"/>
              </a:rPr>
              <a:t>//设置远程登录协议为Telnet</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[Huawei-ui-vty0-4] quit</a:t>
            </a:r>
            <a:endParaRPr lang="zh-CN" sz="2200">
              <a:ea typeface="宋体" panose="02010600030101010101" pitchFamily="2" charset="-122"/>
              <a:sym typeface="+mn-ea"/>
            </a:endParaRPr>
          </a:p>
          <a:p>
            <a:pPr marL="0" indent="457200" eaLnBrk="1" latinLnBrk="0" hangingPunct="1">
              <a:spcBef>
                <a:spcPts val="0"/>
              </a:spcBef>
            </a:pPr>
            <a:endParaRPr lang="zh-CN" sz="2200">
              <a:ea typeface="宋体" panose="02010600030101010101" pitchFamily="2" charset="-122"/>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任务实战二</a:t>
            </a:r>
            <a:r>
              <a:rPr lang="en-US" altLang="zh-CN">
                <a:sym typeface="+mn-ea"/>
              </a:rPr>
              <a:t> - </a:t>
            </a:r>
            <a:r>
              <a:rPr>
                <a:sym typeface="+mn-ea"/>
              </a:rPr>
              <a:t>设备</a:t>
            </a:r>
            <a:r>
              <a:rPr lang="en-US" altLang="zh-CN">
                <a:sym typeface="+mn-ea"/>
              </a:rPr>
              <a:t>Telnet</a:t>
            </a:r>
            <a:r>
              <a:rPr>
                <a:sym typeface="+mn-ea"/>
              </a:rPr>
              <a:t>远程登录配置</a:t>
            </a:r>
            <a:endParaRPr>
              <a:sym typeface="+mn-ea"/>
            </a:endParaRPr>
          </a:p>
        </p:txBody>
      </p:sp>
      <p:sp>
        <p:nvSpPr>
          <p:cNvPr id="3" name="内容占位符 2"/>
          <p:cNvSpPr>
            <a:spLocks noGrp="1"/>
          </p:cNvSpPr>
          <p:nvPr>
            <p:ph idx="1"/>
          </p:nvPr>
        </p:nvSpPr>
        <p:spPr>
          <a:xfrm>
            <a:off x="874395" y="923925"/>
            <a:ext cx="10587355" cy="3209925"/>
          </a:xfrm>
        </p:spPr>
        <p:txBody>
          <a:bodyPr/>
          <a:p>
            <a:pPr marL="0" indent="0" eaLnBrk="1" latinLnBrk="0" hangingPunct="1">
              <a:spcBef>
                <a:spcPts val="0"/>
              </a:spcBef>
            </a:pPr>
            <a:r>
              <a:rPr lang="en-US" altLang="zh-CN" sz="2200" b="1">
                <a:ea typeface="宋体" panose="02010600030101010101" pitchFamily="2" charset="-122"/>
                <a:sym typeface="+mn-ea"/>
              </a:rPr>
              <a:t>3</a:t>
            </a:r>
            <a:r>
              <a:rPr lang="zh-CN" sz="2200" b="1">
                <a:ea typeface="宋体" panose="02010600030101010101" pitchFamily="2" charset="-122"/>
                <a:sym typeface="+mn-ea"/>
              </a:rPr>
              <a:t>.任务</a:t>
            </a:r>
            <a:r>
              <a:rPr lang="zh-CN" sz="2200" b="1">
                <a:ea typeface="宋体" panose="02010600030101010101" pitchFamily="2" charset="-122"/>
                <a:sym typeface="+mn-ea"/>
              </a:rPr>
              <a:t>实施</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（5）配置交换机上采用AAA认证方式进行Telnet登录，这里以交换机SW2为例。</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user-interface vty 0 4</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[Huawei-ui-vty0-4] authentication-mode aaa</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//设置Telnet登录时使用AAA方式认证</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[Huawei-ui-vty0-4] protocol inbound telnet</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//设置远程登录协议为Telnet</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aaa</a:t>
            </a:r>
            <a:r>
              <a:rPr lang="en-US" altLang="zh-CN" sz="2200">
                <a:ea typeface="宋体" panose="02010600030101010101" pitchFamily="2" charset="-122"/>
                <a:sym typeface="+mn-ea"/>
              </a:rPr>
              <a:t>							</a:t>
            </a:r>
            <a:r>
              <a:rPr lang="zh-CN" sz="2200">
                <a:ea typeface="宋体" panose="02010600030101010101" pitchFamily="2" charset="-122"/>
                <a:sym typeface="+mn-ea"/>
              </a:rPr>
              <a:t>//进入AAA配置视图</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[Huawei-aaa] local-user huawei password cipher 123456</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//新建AAA用户和密码</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Info: Add a new user.</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[Huawei-aaa] local-user huawei service-type telnet</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//设置用户登录方式为Telnet</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[Huawei-aaa] local-user huawei privilege level 15</a:t>
            </a:r>
            <a:r>
              <a:rPr lang="en-US" altLang="zh-CN" sz="2200">
                <a:ea typeface="宋体" panose="02010600030101010101" pitchFamily="2" charset="-122"/>
                <a:sym typeface="+mn-ea"/>
              </a:rPr>
              <a:t>	</a:t>
            </a:r>
            <a:r>
              <a:rPr lang="zh-CN" sz="2200">
                <a:ea typeface="宋体" panose="02010600030101010101" pitchFamily="2" charset="-122"/>
                <a:sym typeface="+mn-ea"/>
              </a:rPr>
              <a:t>//设置用户权限为15级</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[Huawei-aaa] quit</a:t>
            </a:r>
            <a:endParaRPr lang="zh-CN" sz="2200">
              <a:ea typeface="宋体" panose="02010600030101010101" pitchFamily="2" charset="-122"/>
              <a:sym typeface="+mn-ea"/>
            </a:endParaRPr>
          </a:p>
          <a:p>
            <a:pPr marL="0" indent="457200" eaLnBrk="1" latinLnBrk="0" hangingPunct="1">
              <a:spcBef>
                <a:spcPts val="0"/>
              </a:spcBef>
            </a:pPr>
            <a:endParaRPr lang="zh-CN" sz="2200">
              <a:ea typeface="宋体" panose="02010600030101010101" pitchFamily="2" charset="-122"/>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任务实战二</a:t>
            </a:r>
            <a:r>
              <a:rPr lang="en-US" altLang="zh-CN">
                <a:sym typeface="+mn-ea"/>
              </a:rPr>
              <a:t> - </a:t>
            </a:r>
            <a:r>
              <a:rPr>
                <a:sym typeface="+mn-ea"/>
              </a:rPr>
              <a:t>设备</a:t>
            </a:r>
            <a:r>
              <a:rPr lang="en-US" altLang="zh-CN">
                <a:sym typeface="+mn-ea"/>
              </a:rPr>
              <a:t>Telnet</a:t>
            </a:r>
            <a:r>
              <a:rPr>
                <a:sym typeface="+mn-ea"/>
              </a:rPr>
              <a:t>远程登录配置</a:t>
            </a:r>
            <a:endParaRPr>
              <a:sym typeface="+mn-ea"/>
            </a:endParaRPr>
          </a:p>
        </p:txBody>
      </p:sp>
      <p:sp>
        <p:nvSpPr>
          <p:cNvPr id="3" name="内容占位符 2"/>
          <p:cNvSpPr>
            <a:spLocks noGrp="1"/>
          </p:cNvSpPr>
          <p:nvPr>
            <p:ph idx="1"/>
          </p:nvPr>
        </p:nvSpPr>
        <p:spPr>
          <a:xfrm>
            <a:off x="874395" y="923925"/>
            <a:ext cx="10587355" cy="4885690"/>
          </a:xfrm>
        </p:spPr>
        <p:txBody>
          <a:bodyPr/>
          <a:p>
            <a:pPr marL="0" indent="0" eaLnBrk="1" latinLnBrk="0" hangingPunct="1">
              <a:spcBef>
                <a:spcPts val="0"/>
              </a:spcBef>
            </a:pPr>
            <a:r>
              <a:rPr lang="en-US" altLang="zh-CN" sz="2200" b="1">
                <a:ea typeface="宋体" panose="02010600030101010101" pitchFamily="2" charset="-122"/>
                <a:sym typeface="+mn-ea"/>
              </a:rPr>
              <a:t>3</a:t>
            </a:r>
            <a:r>
              <a:rPr lang="zh-CN" sz="2200" b="1">
                <a:ea typeface="宋体" panose="02010600030101010101" pitchFamily="2" charset="-122"/>
                <a:sym typeface="+mn-ea"/>
              </a:rPr>
              <a:t>.任务</a:t>
            </a:r>
            <a:r>
              <a:rPr lang="zh-CN" sz="2200" b="1">
                <a:ea typeface="宋体" panose="02010600030101010101" pitchFamily="2" charset="-122"/>
                <a:sym typeface="+mn-ea"/>
              </a:rPr>
              <a:t>实施</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（6）配置路由器的接口IP地址和子网掩码，进入路由器的GigabitEthernet0/0/0接口配置视图，并使用ip address 192.168.1.254 24命令配置接口的IP地址和子网掩码，通过路由器实现管理PC与2台交换机之间的数据通路。</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interface GigabitEthernet0/0/0</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//进入GigabitEthernet0/0/0接口配置视图</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[Huawei-GigabitEthernet0/0/0] ip address 192.168.1.254 24</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//配置接口IP地址为192.168.1.254</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（7）从PC以Telnet方式登录交换机，测试配置结果。</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以进入Windows运行窗口，选择“开始&gt;运行”，输入cmd。进入命令提示行，并输入telnet  IP地址，IP地址为需要远程登录的交换机的管理IP地址，类似如：C:\Documents and Settings\Administrator&gt; telnet 192.168.1.2。回车后，在登录窗口输入密码，验证通过后，出现交换机SW1的用户视图的命令行提示符，表示登录成功。</a:t>
            </a:r>
            <a:endParaRPr lang="zh-CN" sz="2200">
              <a:ea typeface="宋体" panose="02010600030101010101" pitchFamily="2" charset="-122"/>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任务实战三</a:t>
            </a:r>
            <a:r>
              <a:rPr lang="en-US" altLang="zh-CN">
                <a:sym typeface="+mn-ea"/>
              </a:rPr>
              <a:t> - </a:t>
            </a:r>
            <a:r>
              <a:rPr>
                <a:sym typeface="+mn-ea"/>
              </a:rPr>
              <a:t>设备</a:t>
            </a:r>
            <a:r>
              <a:rPr lang="en-US" altLang="zh-CN">
                <a:sym typeface="+mn-ea"/>
              </a:rPr>
              <a:t>Web</a:t>
            </a:r>
            <a:r>
              <a:rPr>
                <a:sym typeface="+mn-ea"/>
              </a:rPr>
              <a:t>登录</a:t>
            </a:r>
            <a:r>
              <a:rPr>
                <a:sym typeface="+mn-ea"/>
              </a:rPr>
              <a:t>设置</a:t>
            </a:r>
            <a:endParaRPr>
              <a:sym typeface="+mn-ea"/>
            </a:endParaRPr>
          </a:p>
        </p:txBody>
      </p:sp>
      <p:sp>
        <p:nvSpPr>
          <p:cNvPr id="3" name="内容占位符 2"/>
          <p:cNvSpPr>
            <a:spLocks noGrp="1"/>
          </p:cNvSpPr>
          <p:nvPr>
            <p:ph idx="1"/>
          </p:nvPr>
        </p:nvSpPr>
        <p:spPr>
          <a:xfrm>
            <a:off x="874395" y="923925"/>
            <a:ext cx="10587355" cy="1443990"/>
          </a:xfrm>
        </p:spPr>
        <p:txBody>
          <a:bodyPr/>
          <a:p>
            <a:pPr marL="0" indent="0" eaLnBrk="1" latinLnBrk="0" hangingPunct="1">
              <a:spcBef>
                <a:spcPts val="0"/>
              </a:spcBef>
            </a:pPr>
            <a:r>
              <a:rPr lang="zh-CN" sz="2200" b="1">
                <a:ea typeface="宋体" panose="02010600030101010101" pitchFamily="2" charset="-122"/>
                <a:sym typeface="+mn-ea"/>
              </a:rPr>
              <a:t>1.任务描述</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某企业网络中为了便于网络管理员通过办公室的网络管理PC使用Web网管方式，通过图形化的操作界面，实现对设备直观方便地管理与维护，要求配置设备开启Web网管方式。</a:t>
            </a:r>
            <a:endParaRPr lang="zh-CN" sz="2200">
              <a:ea typeface="宋体" panose="02010600030101010101" pitchFamily="2" charset="-122"/>
              <a:sym typeface="+mn-ea"/>
            </a:endParaRPr>
          </a:p>
        </p:txBody>
      </p:sp>
      <p:sp>
        <p:nvSpPr>
          <p:cNvPr id="4" name="内容占位符 2"/>
          <p:cNvSpPr>
            <a:spLocks noGrp="1"/>
          </p:cNvSpPr>
          <p:nvPr/>
        </p:nvSpPr>
        <p:spPr>
          <a:xfrm>
            <a:off x="875030" y="2438400"/>
            <a:ext cx="10587355" cy="843915"/>
          </a:xfrm>
          <a:prstGeom prst="rect">
            <a:avLst/>
          </a:prstGeom>
          <a:noFill/>
          <a:ln>
            <a:noFill/>
          </a:ln>
          <a:effectLst/>
        </p:spPr>
        <p:txBody>
          <a:bodyPr vert="horz" wrap="square" lIns="82124" tIns="41061" rIns="82124" bIns="41061" numCol="1" anchor="t" anchorCtr="0" compatLnSpc="1"/>
          <a:lst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latinLnBrk="0" hangingPunct="1">
              <a:spcBef>
                <a:spcPts val="0"/>
              </a:spcBef>
            </a:pPr>
            <a:r>
              <a:rPr lang="zh-CN" sz="2200" b="1">
                <a:ea typeface="宋体" panose="02010600030101010101" pitchFamily="2" charset="-122"/>
                <a:sym typeface="+mn-ea"/>
              </a:rPr>
              <a:t>2.</a:t>
            </a:r>
            <a:r>
              <a:rPr lang="zh-CN" sz="2200" b="1">
                <a:ea typeface="宋体" panose="02010600030101010101" pitchFamily="2" charset="-122"/>
                <a:sym typeface="+mn-ea"/>
              </a:rPr>
              <a:t>网络拓扑</a:t>
            </a:r>
            <a:endParaRPr lang="zh-CN" sz="2200" b="1">
              <a:ea typeface="宋体" panose="02010600030101010101" pitchFamily="2" charset="-122"/>
              <a:sym typeface="+mn-ea"/>
            </a:endParaRPr>
          </a:p>
          <a:p>
            <a:pPr marL="0" indent="457200" eaLnBrk="1" latinLnBrk="0" hangingPunct="1">
              <a:spcBef>
                <a:spcPts val="0"/>
              </a:spcBef>
            </a:pPr>
            <a:r>
              <a:rPr lang="zh-CN" sz="2200" b="0">
                <a:ea typeface="宋体" panose="02010600030101010101" pitchFamily="2" charset="-122"/>
                <a:sym typeface="+mn-ea"/>
              </a:rPr>
              <a:t>构建网络拓扑如图所示，实现网络管理PC通过Web网管方式远程管理路由器R1。在实际网络环境中，需要首先通过Console端口完成网络设备基本信息的配置，建立PC与路由器接口之间的传输通路信息，然后由PC对网络设备进行远程管理。</a:t>
            </a:r>
            <a:endParaRPr lang="zh-CN" sz="2200" b="0">
              <a:ea typeface="宋体" panose="02010600030101010101" pitchFamily="2" charset="-122"/>
              <a:sym typeface="+mn-ea"/>
            </a:endParaRPr>
          </a:p>
        </p:txBody>
      </p:sp>
      <p:pic>
        <p:nvPicPr>
          <p:cNvPr id="51" name="图片 3"/>
          <p:cNvPicPr>
            <a:picLocks noChangeAspect="1"/>
          </p:cNvPicPr>
          <p:nvPr/>
        </p:nvPicPr>
        <p:blipFill>
          <a:blip r:embed="rId1"/>
          <a:stretch>
            <a:fillRect/>
          </a:stretch>
        </p:blipFill>
        <p:spPr>
          <a:xfrm>
            <a:off x="3562350" y="4114800"/>
            <a:ext cx="5211445" cy="207518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任务实战三</a:t>
            </a:r>
            <a:r>
              <a:rPr lang="en-US" altLang="zh-CN">
                <a:sym typeface="+mn-ea"/>
              </a:rPr>
              <a:t> - </a:t>
            </a:r>
            <a:r>
              <a:rPr>
                <a:sym typeface="+mn-ea"/>
              </a:rPr>
              <a:t>设备</a:t>
            </a:r>
            <a:r>
              <a:rPr lang="en-US" altLang="zh-CN">
                <a:sym typeface="+mn-ea"/>
              </a:rPr>
              <a:t>Web</a:t>
            </a:r>
            <a:r>
              <a:rPr>
                <a:sym typeface="+mn-ea"/>
              </a:rPr>
              <a:t>登录设置</a:t>
            </a:r>
            <a:endParaRPr>
              <a:sym typeface="+mn-ea"/>
            </a:endParaRPr>
          </a:p>
        </p:txBody>
      </p:sp>
      <p:sp>
        <p:nvSpPr>
          <p:cNvPr id="3" name="内容占位符 2"/>
          <p:cNvSpPr>
            <a:spLocks noGrp="1"/>
          </p:cNvSpPr>
          <p:nvPr>
            <p:ph idx="1"/>
          </p:nvPr>
        </p:nvSpPr>
        <p:spPr/>
        <p:txBody>
          <a:bodyPr/>
          <a:p>
            <a:pPr marL="0" indent="0" eaLnBrk="1" latinLnBrk="0" hangingPunct="1">
              <a:spcBef>
                <a:spcPts val="0"/>
              </a:spcBef>
            </a:pPr>
            <a:r>
              <a:rPr lang="zh-CN" sz="2200" b="1">
                <a:ea typeface="宋体" panose="02010600030101010101" pitchFamily="2" charset="-122"/>
                <a:sym typeface="+mn-ea"/>
              </a:rPr>
              <a:t>2.任务实施</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（1）关闭路由器的信息中心功能。</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undo info-center enable     </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（2）路由器上创建Web用户及其登录密码。</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&lt;Huawei&gt; system-view</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aaa</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[Huawei-aaa] local-user huawei password irreversible-cipher abcd@123    </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//创建本地用户huawei，登录密码为abcd@123</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[Huawei-aaa] quit</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（3）路由器上配置Web用户的接入类型和用户级别。</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http server enable</a:t>
            </a:r>
            <a:r>
              <a:rPr lang="en-US" altLang="zh-CN" sz="2200">
                <a:ea typeface="宋体" panose="02010600030101010101" pitchFamily="2" charset="-122"/>
                <a:sym typeface="+mn-ea"/>
              </a:rPr>
              <a:t>			</a:t>
            </a:r>
            <a:r>
              <a:rPr lang="zh-CN" sz="2200">
                <a:ea typeface="宋体" panose="02010600030101010101" pitchFamily="2" charset="-122"/>
                <a:sym typeface="+mn-ea"/>
              </a:rPr>
              <a:t>//开启HTTP服务</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aaa</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[Huawei-aaa] local-user huawei service-type http</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//设置本地用户huawei登录协议为HTTP</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[Huawei-aaa] local-user huawei privilege level 15</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//设置本地用户huawei权限级别为15级</a:t>
            </a:r>
            <a:endParaRPr lang="zh-CN" sz="2200">
              <a:ea typeface="宋体" panose="02010600030101010101" pitchFamily="2" charset="-122"/>
              <a:sym typeface="+mn-ea"/>
            </a:endParaRPr>
          </a:p>
          <a:p>
            <a:pPr marL="0" indent="457200" eaLnBrk="1" latinLnBrk="0" hangingPunct="1">
              <a:spcBef>
                <a:spcPts val="0"/>
              </a:spcBef>
            </a:pPr>
            <a:endParaRPr lang="zh-CN" sz="2200">
              <a:ea typeface="宋体" panose="02010600030101010101" pitchFamily="2" charset="-122"/>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任务实战三</a:t>
            </a:r>
            <a:r>
              <a:rPr lang="en-US" altLang="zh-CN">
                <a:sym typeface="+mn-ea"/>
              </a:rPr>
              <a:t> - </a:t>
            </a:r>
            <a:r>
              <a:rPr>
                <a:sym typeface="+mn-ea"/>
              </a:rPr>
              <a:t>设备</a:t>
            </a:r>
            <a:r>
              <a:rPr lang="en-US" altLang="zh-CN">
                <a:sym typeface="+mn-ea"/>
              </a:rPr>
              <a:t>Web</a:t>
            </a:r>
            <a:r>
              <a:rPr>
                <a:sym typeface="+mn-ea"/>
              </a:rPr>
              <a:t>登录设置</a:t>
            </a:r>
            <a:endParaRPr>
              <a:sym typeface="+mn-ea"/>
            </a:endParaRPr>
          </a:p>
        </p:txBody>
      </p:sp>
      <p:sp>
        <p:nvSpPr>
          <p:cNvPr id="3" name="内容占位符 2"/>
          <p:cNvSpPr>
            <a:spLocks noGrp="1"/>
          </p:cNvSpPr>
          <p:nvPr>
            <p:ph idx="1"/>
          </p:nvPr>
        </p:nvSpPr>
        <p:spPr/>
        <p:txBody>
          <a:bodyPr/>
          <a:p>
            <a:pPr marL="0" indent="0" eaLnBrk="1" latinLnBrk="0" hangingPunct="1">
              <a:spcBef>
                <a:spcPts val="0"/>
              </a:spcBef>
            </a:pPr>
            <a:r>
              <a:rPr lang="zh-CN" sz="2200" b="1">
                <a:ea typeface="宋体" panose="02010600030101010101" pitchFamily="2" charset="-122"/>
                <a:sym typeface="+mn-ea"/>
              </a:rPr>
              <a:t>2.任务实施</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（4）配置路由器的管理地址和子网掩码，用于管理PC远程登录的时候作为目的IP地址使用。</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[Huawei]interface GigabitEthernet0/0/0</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//进入GigabitEthernet0/0/0接口配置视图</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[Huawei-GigabitEthernet0/0/0]ip address 192.168.1.254 24 </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//配置接口IP地址为192.168.1.254</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[Huawei-GigabitEthernet0/0/0]quit</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（5）路由器上查看HTTPS服务器信息。</a:t>
            </a:r>
            <a:endParaRPr lang="zh-CN" sz="2200">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[Huawei] display http server</a:t>
            </a:r>
            <a:endParaRPr lang="zh-CN" sz="2200">
              <a:ea typeface="宋体" panose="02010600030101010101" pitchFamily="2" charset="-122"/>
              <a:sym typeface="+mn-ea"/>
            </a:endParaRPr>
          </a:p>
          <a:p>
            <a:pPr marL="0" indent="457200" eaLnBrk="1" latinLnBrk="0" hangingPunct="1">
              <a:spcBef>
                <a:spcPts val="0"/>
              </a:spcBef>
            </a:pPr>
            <a:endParaRPr lang="zh-CN" sz="2200">
              <a:ea typeface="宋体" panose="02010600030101010101" pitchFamily="2" charset="-122"/>
              <a:sym typeface="+mn-ea"/>
            </a:endParaRPr>
          </a:p>
          <a:p>
            <a:pPr marL="0" indent="457200" eaLnBrk="1" latinLnBrk="0" hangingPunct="1">
              <a:spcBef>
                <a:spcPts val="0"/>
              </a:spcBef>
            </a:pPr>
            <a:endParaRPr lang="zh-CN" sz="2200">
              <a:ea typeface="宋体" panose="02010600030101010101" pitchFamily="2" charset="-122"/>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任务实战三</a:t>
            </a:r>
            <a:r>
              <a:rPr lang="en-US" altLang="zh-CN">
                <a:sym typeface="+mn-ea"/>
              </a:rPr>
              <a:t> - </a:t>
            </a:r>
            <a:r>
              <a:rPr>
                <a:sym typeface="+mn-ea"/>
              </a:rPr>
              <a:t>设备</a:t>
            </a:r>
            <a:r>
              <a:rPr lang="en-US" altLang="zh-CN">
                <a:sym typeface="+mn-ea"/>
              </a:rPr>
              <a:t>Web</a:t>
            </a:r>
            <a:r>
              <a:rPr>
                <a:sym typeface="+mn-ea"/>
              </a:rPr>
              <a:t>登录设置</a:t>
            </a:r>
            <a:endParaRPr>
              <a:sym typeface="+mn-ea"/>
            </a:endParaRPr>
          </a:p>
        </p:txBody>
      </p:sp>
      <p:sp>
        <p:nvSpPr>
          <p:cNvPr id="3" name="内容占位符 2"/>
          <p:cNvSpPr>
            <a:spLocks noGrp="1"/>
          </p:cNvSpPr>
          <p:nvPr>
            <p:ph idx="1"/>
          </p:nvPr>
        </p:nvSpPr>
        <p:spPr/>
        <p:txBody>
          <a:bodyPr/>
          <a:p>
            <a:pPr marL="0" indent="0" eaLnBrk="1" latinLnBrk="0" hangingPunct="1">
              <a:spcBef>
                <a:spcPts val="0"/>
              </a:spcBef>
            </a:pPr>
            <a:r>
              <a:rPr lang="zh-CN" sz="2200" b="1">
                <a:ea typeface="宋体" panose="02010600030101010101" pitchFamily="2" charset="-122"/>
                <a:sym typeface="+mn-ea"/>
              </a:rPr>
              <a:t>2.任务实施</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（6）测试配置结果。设置好设备的HTTP服务之后，就可以通过浏览器，输入http://192.168.1.254，然后输入账号和密码，即可进入设备的Web界面。华为路由器的Web管理界面如所示。</a:t>
            </a:r>
            <a:endParaRPr lang="zh-CN" sz="2200">
              <a:ea typeface="宋体" panose="02010600030101010101" pitchFamily="2" charset="-122"/>
              <a:sym typeface="+mn-ea"/>
            </a:endParaRPr>
          </a:p>
        </p:txBody>
      </p:sp>
      <p:pic>
        <p:nvPicPr>
          <p:cNvPr id="52" name="图片 52"/>
          <p:cNvPicPr>
            <a:picLocks noChangeAspect="1"/>
          </p:cNvPicPr>
          <p:nvPr/>
        </p:nvPicPr>
        <p:blipFill>
          <a:blip r:embed="rId1"/>
          <a:stretch>
            <a:fillRect/>
          </a:stretch>
        </p:blipFill>
        <p:spPr>
          <a:xfrm>
            <a:off x="3041015" y="3048000"/>
            <a:ext cx="6526530" cy="226695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01</a:t>
            </a:r>
            <a:endParaRPr lang="zh-CN" altLang="en-US" dirty="0"/>
          </a:p>
        </p:txBody>
      </p:sp>
      <p:sp>
        <p:nvSpPr>
          <p:cNvPr id="5" name="内容占位符 4"/>
          <p:cNvSpPr>
            <a:spLocks noGrp="1"/>
          </p:cNvSpPr>
          <p:nvPr>
            <p:ph sz="quarter" idx="10"/>
          </p:nvPr>
        </p:nvSpPr>
        <p:spPr/>
        <p:txBody>
          <a:bodyPr/>
          <a:lstStyle/>
          <a:p>
            <a:r>
              <a:rPr dirty="0"/>
              <a:t>设备操作系统</a:t>
            </a:r>
            <a:r>
              <a:rPr dirty="0"/>
              <a:t>介绍</a:t>
            </a:r>
            <a:endParaRP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29000" y="2773436"/>
            <a:ext cx="5334000" cy="1311128"/>
          </a:xfrm>
          <a:prstGeom prst="rect">
            <a:avLst/>
          </a:prstGeom>
          <a:noFill/>
        </p:spPr>
        <p:txBody>
          <a:bodyPr wrap="square" rtlCol="0">
            <a:spAutoFit/>
          </a:bodyPr>
          <a:lstStyle/>
          <a:p>
            <a:r>
              <a:rPr lang="en-US" altLang="zh-CN" sz="8800" spc="100">
                <a:solidFill>
                  <a:srgbClr val="304086"/>
                </a:solidFill>
                <a:cs typeface="+mn-ea"/>
                <a:sym typeface="+mn-lt"/>
              </a:rPr>
              <a:t>THANKS</a:t>
            </a:r>
            <a:endParaRPr lang="en-US" altLang="zh-CN" sz="8800" spc="100">
              <a:solidFill>
                <a:srgbClr val="304086"/>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7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设备操作系统</a:t>
            </a:r>
            <a:r>
              <a:t>介绍</a:t>
            </a:r>
          </a:p>
        </p:txBody>
      </p:sp>
      <p:sp>
        <p:nvSpPr>
          <p:cNvPr id="5" name="内容占位符 4"/>
          <p:cNvSpPr/>
          <p:nvPr>
            <p:ph idx="1"/>
          </p:nvPr>
        </p:nvSpPr>
        <p:spPr/>
        <p:txBody>
          <a:bodyPr/>
          <a:p>
            <a:pPr marL="342900" indent="-342900" algn="l" eaLnBrk="1" latinLnBrk="0" hangingPunct="1">
              <a:spcBef>
                <a:spcPts val="0"/>
              </a:spcBef>
              <a:buSzTx/>
              <a:buFont typeface="Wingdings" panose="05000000000000000000" charset="0"/>
              <a:buChar char="n"/>
            </a:pPr>
            <a:r>
              <a:rPr sz="2200"/>
              <a:t>构建各种规模的企业网络的主要设备有路由器、交换机、防火墙和无线设备等，其中，路由器和交换机是最基本的互联设备，简而言之，路由器就是利用网络层的IP地址信息进行报文转发的互联设备，而交换机则是利用数据链路层的MAC地址信息进行数据帧交换的互联设备。</a:t>
            </a:r>
            <a:endParaRPr sz="2200"/>
          </a:p>
          <a:p>
            <a:pPr marL="342900" indent="-342900" algn="l" eaLnBrk="1" latinLnBrk="0" hangingPunct="1">
              <a:spcBef>
                <a:spcPts val="0"/>
              </a:spcBef>
              <a:buSzTx/>
              <a:buFont typeface="Wingdings" panose="05000000000000000000" charset="0"/>
              <a:buChar char="n"/>
            </a:pPr>
            <a:r>
              <a:rPr sz="2200"/>
              <a:t>业界知名的网络设备厂商，比如华为、H3C、锐捷、Cisco以及Juniper等，都研发了各自独立运行在网络设备的操作系统，且不同网络设备厂商对各自的网络设备操作系统都使用了不同命名，比如华为的称为VRP，H3C的称为Comware，Cisco的称为IOS。以下简单介绍华为操作系统的特点。</a:t>
            </a:r>
            <a:endParaRPr sz="22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VRP</a:t>
            </a:r>
            <a:endParaRPr lang="en-US" altLang="zh-CN"/>
          </a:p>
        </p:txBody>
      </p:sp>
      <p:sp>
        <p:nvSpPr>
          <p:cNvPr id="5" name="内容占位符 4"/>
          <p:cNvSpPr/>
          <p:nvPr>
            <p:ph idx="1"/>
          </p:nvPr>
        </p:nvSpPr>
        <p:spPr>
          <a:xfrm>
            <a:off x="874395" y="923925"/>
            <a:ext cx="10587355" cy="5102860"/>
          </a:xfrm>
        </p:spPr>
        <p:txBody>
          <a:bodyPr/>
          <a:p>
            <a:pPr marL="342900" indent="-342900" algn="l" eaLnBrk="1" latinLnBrk="0" hangingPunct="1">
              <a:spcBef>
                <a:spcPts val="0"/>
              </a:spcBef>
              <a:buSzTx/>
              <a:buFont typeface="Wingdings" panose="05000000000000000000" charset="0"/>
              <a:buChar char="n"/>
            </a:pPr>
            <a:r>
              <a:rPr sz="2200"/>
              <a:t>通用路由平台（Versatile Routing Platform，VRP）是华为公司数据通信产品的通用操作系统平台。作为华为公司从低端到核心的全系列路由器、以太网交换机、业务网关等产品的软件核心引擎，它以IP业务为核心，采用组件化的体系结构，在实现丰富功能特性的同时，还提供了基于应用的可裁剪和可扩展的功能，使得路由器和交换机的运行效率大大增加。熟悉VRP操作系统并且熟练掌握VRP配置是高效管理华为网络设备的必备基础。</a:t>
            </a:r>
            <a:endParaRPr sz="2200"/>
          </a:p>
          <a:p>
            <a:pPr marL="342900" indent="-342900" algn="l" eaLnBrk="1" latinLnBrk="0" hangingPunct="1">
              <a:spcBef>
                <a:spcPts val="0"/>
              </a:spcBef>
              <a:buSzTx/>
              <a:buFont typeface="Wingdings" panose="05000000000000000000" charset="0"/>
              <a:buChar char="n"/>
            </a:pPr>
            <a:r>
              <a:rPr sz="2200"/>
              <a:t>VRP能够提供丰富的功能，实现统一的用户界面和管理界面，实现控制平面功能，并定义转发平面接口规范，实现各产品转发平面与VRP控制平面之间的交互以及屏蔽各产品链路层对于网络层的差异。</a:t>
            </a:r>
            <a:endParaRPr sz="2200"/>
          </a:p>
          <a:p>
            <a:pPr marL="342900" indent="-342900" algn="l" eaLnBrk="1" latinLnBrk="0" hangingPunct="1">
              <a:spcBef>
                <a:spcPts val="0"/>
              </a:spcBef>
              <a:buSzTx/>
              <a:buFont typeface="Wingdings" panose="05000000000000000000" charset="0"/>
              <a:buChar char="n"/>
            </a:pPr>
            <a:endParaRPr sz="22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VRP</a:t>
            </a:r>
            <a:endParaRPr lang="en-US" altLang="zh-CN"/>
          </a:p>
        </p:txBody>
      </p:sp>
      <p:sp>
        <p:nvSpPr>
          <p:cNvPr id="5" name="内容占位符 4"/>
          <p:cNvSpPr/>
          <p:nvPr>
            <p:ph idx="1"/>
          </p:nvPr>
        </p:nvSpPr>
        <p:spPr/>
        <p:txBody>
          <a:bodyPr/>
          <a:p>
            <a:pPr marL="342900" indent="-342900" algn="l" eaLnBrk="1" latinLnBrk="0" hangingPunct="1">
              <a:spcBef>
                <a:spcPts val="0"/>
              </a:spcBef>
              <a:buSzTx/>
              <a:buFont typeface="Wingdings" panose="05000000000000000000" charset="0"/>
              <a:buChar char="n"/>
            </a:pPr>
            <a:r>
              <a:rPr sz="2200"/>
              <a:t>VRP平台以TCP/IP协议栈为核心，实现了数据链路层、网络层和应用层的多种协议，在操作系统中集成了路由技术、QoS技术、VPN技术、安全技术和IP语音技术等数据通信要件，并以IP转发引擎技术作为基础，为网络设备提供了出色的数据转发能力，各模块主要功能如下。</a:t>
            </a:r>
            <a:endParaRPr sz="2200"/>
          </a:p>
          <a:p>
            <a:pPr marL="0" indent="457200" algn="l" eaLnBrk="1" latinLnBrk="0" hangingPunct="1">
              <a:spcBef>
                <a:spcPts val="0"/>
              </a:spcBef>
              <a:buSzTx/>
              <a:buNone/>
            </a:pPr>
            <a:r>
              <a:rPr sz="2200"/>
              <a:t>（1）IP转发引擎：包括传统IP报文转发、IP快速转发、QoS服务质量、策略路由、安全能力及防火墙等。</a:t>
            </a:r>
            <a:endParaRPr sz="2200"/>
          </a:p>
          <a:p>
            <a:pPr marL="0" indent="457200" algn="l" eaLnBrk="1" latinLnBrk="0" hangingPunct="1">
              <a:spcBef>
                <a:spcPts val="0"/>
              </a:spcBef>
              <a:buSzTx/>
              <a:buNone/>
            </a:pPr>
            <a:r>
              <a:rPr sz="2200"/>
              <a:t>（2）广域网互联：支持PPP/MP、SLIP、HDLC/SDLC、X.25、Frame Relay、LAPB、ISDN和Ethernet等。</a:t>
            </a:r>
            <a:endParaRPr sz="2200"/>
          </a:p>
          <a:p>
            <a:pPr marL="0" indent="457200" algn="l" eaLnBrk="1" latinLnBrk="0" hangingPunct="1">
              <a:spcBef>
                <a:spcPts val="0"/>
              </a:spcBef>
              <a:buSzTx/>
              <a:buNone/>
            </a:pPr>
            <a:r>
              <a:rPr sz="2200"/>
              <a:t>（3）路由协议：支持RIP、OSPF、BGP、IGRP、EIGRP、PIM、DVMRP、BGMP等。</a:t>
            </a:r>
            <a:endParaRPr sz="2200"/>
          </a:p>
          <a:p>
            <a:pPr marL="0" indent="457200" algn="l" eaLnBrk="1" latinLnBrk="0" hangingPunct="1">
              <a:spcBef>
                <a:spcPts val="0"/>
              </a:spcBef>
              <a:buSzTx/>
              <a:buNone/>
            </a:pPr>
            <a:r>
              <a:rPr sz="2200"/>
              <a:t>（4）IP业务：支持ARP/Proxy ARP、NAT、DNS、DHCP中继、VLAN、SNA、VoIP和VPN等。</a:t>
            </a:r>
            <a:endParaRPr sz="2200"/>
          </a:p>
          <a:p>
            <a:pPr marL="0" indent="457200" algn="l" eaLnBrk="1" latinLnBrk="0" hangingPunct="1">
              <a:spcBef>
                <a:spcPts val="0"/>
              </a:spcBef>
              <a:buSzTx/>
              <a:buNone/>
            </a:pPr>
            <a:r>
              <a:rPr sz="2200"/>
              <a:t>（5）配置管理能力：支持命令行配置、日志告警、调试信息、SNMP管理等。</a:t>
            </a:r>
            <a:endParaRPr sz="22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02</a:t>
            </a:r>
            <a:endParaRPr lang="zh-CN" altLang="en-US" dirty="0"/>
          </a:p>
        </p:txBody>
      </p:sp>
      <p:sp>
        <p:nvSpPr>
          <p:cNvPr id="5" name="内容占位符 4"/>
          <p:cNvSpPr>
            <a:spLocks noGrp="1"/>
          </p:cNvSpPr>
          <p:nvPr>
            <p:ph sz="quarter" idx="10"/>
          </p:nvPr>
        </p:nvSpPr>
        <p:spPr/>
        <p:txBody>
          <a:bodyPr/>
          <a:lstStyle/>
          <a:p>
            <a:r>
              <a:rPr lang="en-US" altLang="zh-CN" dirty="0"/>
              <a:t>Console</a:t>
            </a:r>
            <a:r>
              <a:rPr dirty="0"/>
              <a:t>登录</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Console</a:t>
            </a:r>
            <a:r>
              <a:t>登录</a:t>
            </a:r>
            <a:r>
              <a:t>方法</a:t>
            </a:r>
          </a:p>
        </p:txBody>
      </p:sp>
      <p:sp>
        <p:nvSpPr>
          <p:cNvPr id="3" name="内容占位符 2"/>
          <p:cNvSpPr>
            <a:spLocks noGrp="1"/>
          </p:cNvSpPr>
          <p:nvPr>
            <p:ph idx="1"/>
          </p:nvPr>
        </p:nvSpPr>
        <p:spPr>
          <a:xfrm>
            <a:off x="874395" y="923925"/>
            <a:ext cx="10587355" cy="1336040"/>
          </a:xfrm>
        </p:spPr>
        <p:txBody>
          <a:bodyPr/>
          <a:p>
            <a:pPr marL="342900" indent="-342900" eaLnBrk="1" latinLnBrk="0" hangingPunct="1">
              <a:spcBef>
                <a:spcPts val="0"/>
              </a:spcBef>
              <a:buFont typeface="Wingdings" panose="05000000000000000000" charset="0"/>
              <a:buChar char="n"/>
            </a:pPr>
            <a:r>
              <a:rPr sz="2200">
                <a:sym typeface="+mn-ea"/>
              </a:rPr>
              <a:t>对网络设备的配置方式有多种，用户可以使用Console、Telnet、SSH以及Web网页等方式连接网络设备</a:t>
            </a:r>
            <a:r>
              <a:rPr lang="zh-CN" sz="2200">
                <a:ea typeface="宋体" panose="02010600030101010101" pitchFamily="2" charset="-122"/>
                <a:sym typeface="+mn-ea"/>
              </a:rPr>
              <a:t>。</a:t>
            </a:r>
            <a:endParaRPr sz="2200">
              <a:sym typeface="+mn-ea"/>
            </a:endParaRPr>
          </a:p>
          <a:p>
            <a:pPr marL="342900" indent="-342900" eaLnBrk="1" latinLnBrk="0" hangingPunct="1">
              <a:spcBef>
                <a:spcPts val="0"/>
              </a:spcBef>
              <a:buFont typeface="Wingdings" panose="05000000000000000000" charset="0"/>
              <a:buChar char="n"/>
            </a:pPr>
            <a:r>
              <a:rPr sz="2200">
                <a:sym typeface="+mn-ea"/>
              </a:rPr>
              <a:t>Console登录是一种最基本的连接方式，早期的网络设备，基本支持通过Console的方式进行配置和管理，路由器、交换机以及防火墙设备出厂默认都提供一个Console口。用户需要通过专用的Console线将网络设备与终端主机相连，然后通过终端主机访问设备的CLI界面。</a:t>
            </a:r>
            <a:endParaRPr sz="2200">
              <a:sym typeface="+mn-ea"/>
            </a:endParaRPr>
          </a:p>
          <a:p>
            <a:pPr marL="342900" indent="-342900" eaLnBrk="1" latinLnBrk="0" hangingPunct="1">
              <a:spcBef>
                <a:spcPts val="0"/>
              </a:spcBef>
              <a:buFont typeface="Wingdings" panose="05000000000000000000" charset="0"/>
              <a:buChar char="n"/>
            </a:pPr>
            <a:r>
              <a:rPr sz="2200">
                <a:sym typeface="+mn-ea"/>
              </a:rPr>
              <a:t>Console线一端为RJ45接头，用于连接设备的Console接口，另一端为USB接口（或RS-232串口），用于连接运行终端仿真程序的计算机。</a:t>
            </a:r>
            <a:endParaRPr sz="2200">
              <a:sym typeface="+mn-ea"/>
            </a:endParaRPr>
          </a:p>
        </p:txBody>
      </p:sp>
      <p:pic>
        <p:nvPicPr>
          <p:cNvPr id="14" name="图片 14"/>
          <p:cNvPicPr>
            <a:picLocks noChangeAspect="1"/>
          </p:cNvPicPr>
          <p:nvPr/>
        </p:nvPicPr>
        <p:blipFill>
          <a:blip r:embed="rId1" cstate="print">
            <a:extLst>
              <a:ext uri="{28A0092B-C50C-407E-A947-70E740481C1C}">
                <a14:useLocalDpi xmlns:a14="http://schemas.microsoft.com/office/drawing/2010/main" val="0"/>
              </a:ext>
            </a:extLst>
          </a:blip>
          <a:srcRect t="15923" b="29842"/>
          <a:stretch>
            <a:fillRect/>
          </a:stretch>
        </p:blipFill>
        <p:spPr>
          <a:xfrm>
            <a:off x="1066800" y="3733800"/>
            <a:ext cx="4558030" cy="2473325"/>
          </a:xfrm>
          <a:prstGeom prst="rect">
            <a:avLst/>
          </a:prstGeom>
          <a:ln>
            <a:noFill/>
          </a:ln>
        </p:spPr>
      </p:pic>
      <p:pic>
        <p:nvPicPr>
          <p:cNvPr id="7173" name="Picture 11" descr="console-1"/>
          <p:cNvPicPr>
            <a:picLocks noChangeAspect="1"/>
          </p:cNvPicPr>
          <p:nvPr/>
        </p:nvPicPr>
        <p:blipFill>
          <a:blip r:embed="rId2"/>
          <a:stretch>
            <a:fillRect/>
          </a:stretch>
        </p:blipFill>
        <p:spPr>
          <a:xfrm>
            <a:off x="7239000" y="3712210"/>
            <a:ext cx="3779520" cy="2494915"/>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sld>
</file>

<file path=ppt/tags/tag1.xml><?xml version="1.0" encoding="utf-8"?>
<p:tagLst xmlns:p="http://schemas.openxmlformats.org/presentationml/2006/main">
  <p:tag name="TABLE_ENDDRAG_ORIGIN_RECT" val="449*247"/>
  <p:tag name="TABLE_ENDDRAG_RECT" val="245*251*449*247"/>
</p:tagLst>
</file>

<file path=ppt/tags/tag2.xml><?xml version="1.0" encoding="utf-8"?>
<p:tagLst xmlns:p="http://schemas.openxmlformats.org/presentationml/2006/main">
  <p:tag name="commondata" val="eyJoZGlkIjoiMTdiZTEyNTg3NWIzMTI3ZjMzZDYzMWE5NDU0ZjQ3N2MifQ=="/>
</p:tagLst>
</file>

<file path=ppt/theme/theme1.xml><?xml version="1.0" encoding="utf-8"?>
<a:theme xmlns:a="http://schemas.openxmlformats.org/drawingml/2006/main" name="TMP-DEV-PPT-v8.1">
  <a:themeElements>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TMP-DEV-PPT-v8.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noFill/>
        <a:ln w="28575" cap="flat" cmpd="sng" algn="ctr">
          <a:solidFill>
            <a:srgbClr val="FF0000"/>
          </a:solidFill>
          <a:prstDash val="solid"/>
          <a:round/>
          <a:headEnd type="none" w="med" len="med"/>
          <a:tailEnd type="triangle" w="med" len="med"/>
        </a:ln>
      </a:spPr>
      <a:bodyPr vert="horz" wrap="square" lIns="82124" tIns="41061" rIns="82124" bIns="41061" numCol="1" rtlCol="0" anchor="t" anchorCtr="0" compatLnSpc="1"/>
      <a:lstStyle>
        <a:defPPr marL="0" marR="0" indent="0" algn="l" defTabSz="814705" rtl="0" eaLnBrk="0" fontAlgn="base" latinLnBrk="0" hangingPunct="0">
          <a:lnSpc>
            <a:spcPct val="90000"/>
          </a:lnSpc>
          <a:spcBef>
            <a:spcPct val="0"/>
          </a:spcBef>
          <a:spcAft>
            <a:spcPct val="0"/>
          </a:spcAft>
          <a:buClrTx/>
          <a:buSzTx/>
          <a:buFontTx/>
          <a:buNone/>
          <a:defRPr kumimoji="0" sz="3000" b="1" i="0" u="none" strike="noStrike" cap="none" normalizeH="0" baseline="0" smtClean="0">
            <a:ln>
              <a:noFill/>
            </a:ln>
            <a:solidFill>
              <a:schemeClr val="tx1"/>
            </a:solidFill>
            <a:effectLst/>
            <a:latin typeface="Arial" panose="020B0604020202020204" pitchFamily="34" charset="0"/>
          </a:defRPr>
        </a:defPPr>
      </a:lstStyle>
    </a:spDef>
    <a:lnDef>
      <a:spPr bwMode="auto">
        <a:noFill/>
        <a:ln w="28575" cap="flat" cmpd="sng" algn="ctr">
          <a:solidFill>
            <a:srgbClr val="FF0000"/>
          </a:solidFill>
          <a:prstDash val="solid"/>
          <a:round/>
          <a:headEnd type="none" w="med" len="med"/>
          <a:tailEnd type="triangle"/>
        </a:ln>
      </a:spPr>
      <a:bodyPr/>
      <a:lstStyle/>
    </a:lnDef>
  </a:objectDefaults>
  <a:extraClrSchemeLst>
    <a:extraClrScheme>
      <a:clrScheme name="TMP-DEV-PPT-v8.1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MP-DEV-PPT-v8.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MP-DEV-PPT-v8.1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MP-DEV-PPT-v8.1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MP-DEV-PPT-v8.1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MP-DEV-PPT-v8.1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MP-DEV-PPT-v8.1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TMP-DEV-PPT-v8.1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TMP-DEV-PPT-v8.1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3">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336599"/>
        </a:hlink>
        <a:folHlink>
          <a:srgbClr val="EEB30E"/>
        </a:folHlink>
      </a:clrScheme>
      <a:clrMap bg1="lt1" tx1="dk1" bg2="lt2" tx2="dk2" accent1="accent1" accent2="accent2" accent3="accent3" accent4="accent4" accent5="accent5" accent6="accent6" hlink="hlink" folHlink="folHlink"/>
    </a:extraClrScheme>
    <a:extraClrScheme>
      <a:clrScheme name="TMP-DEV-PPT-v8.1 14">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5">
        <a:dk1>
          <a:srgbClr val="000000"/>
        </a:dk1>
        <a:lt1>
          <a:srgbClr val="FFFFFF"/>
        </a:lt1>
        <a:dk2>
          <a:srgbClr val="0183B7"/>
        </a:dk2>
        <a:lt2>
          <a:srgbClr val="000000"/>
        </a:lt2>
        <a:accent1>
          <a:srgbClr val="0183B7"/>
        </a:accent1>
        <a:accent2>
          <a:srgbClr val="B92B38"/>
        </a:accent2>
        <a:accent3>
          <a:srgbClr val="FFFFFF"/>
        </a:accent3>
        <a:accent4>
          <a:srgbClr val="000000"/>
        </a:accent4>
        <a:accent5>
          <a:srgbClr val="AAC1D8"/>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6">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4B87C3"/>
        </a:hlink>
        <a:folHlink>
          <a:srgbClr val="EEB30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themeOverride>
</file>

<file path=ppt/theme/themeOverride2.xml><?xml version="1.0" encoding="utf-8"?>
<a:themeOverride xmlns:a="http://schemas.openxmlformats.org/drawingml/2006/main">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themeOverride>
</file>

<file path=docProps/app.xml><?xml version="1.0" encoding="utf-8"?>
<Properties xmlns="http://schemas.openxmlformats.org/officeDocument/2006/extended-properties" xmlns:vt="http://schemas.openxmlformats.org/officeDocument/2006/docPropsVTypes">
  <TotalTime>0</TotalTime>
  <Words>9630</Words>
  <Application>WPS 演示</Application>
  <PresentationFormat>宽屏</PresentationFormat>
  <Paragraphs>356</Paragraphs>
  <Slides>40</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40</vt:i4>
      </vt:variant>
    </vt:vector>
  </HeadingPairs>
  <TitlesOfParts>
    <vt:vector size="60" baseType="lpstr">
      <vt:lpstr>Arial</vt:lpstr>
      <vt:lpstr>宋体</vt:lpstr>
      <vt:lpstr>Wingdings</vt:lpstr>
      <vt:lpstr>Arial</vt:lpstr>
      <vt:lpstr>CiscoSansTT Thin</vt:lpstr>
      <vt:lpstr>Segoe Print</vt:lpstr>
      <vt:lpstr>CiscoSansTT ExtraLight</vt:lpstr>
      <vt:lpstr>微软雅黑</vt:lpstr>
      <vt:lpstr>思源黑体 CN Medium</vt:lpstr>
      <vt:lpstr>演示斜黑体</vt:lpstr>
      <vt:lpstr>黑体</vt:lpstr>
      <vt:lpstr>Times</vt:lpstr>
      <vt:lpstr>Times New Roman</vt:lpstr>
      <vt:lpstr>Wingdings</vt:lpstr>
      <vt:lpstr>Times New Roman</vt:lpstr>
      <vt:lpstr>Arial Unicode MS</vt:lpstr>
      <vt:lpstr>等线 Light</vt:lpstr>
      <vt:lpstr>等线</vt:lpstr>
      <vt:lpstr>TMP-DEV-PPT-v8.1</vt:lpstr>
      <vt:lpstr>自定义设计方案</vt:lpstr>
      <vt:lpstr>PowerPoint 演示文稿</vt:lpstr>
      <vt:lpstr>PowerPoint 演示文稿</vt:lpstr>
      <vt:lpstr>大纲</vt:lpstr>
      <vt:lpstr>PowerPoint 演示文稿</vt:lpstr>
      <vt:lpstr>设备操作系统介绍</vt:lpstr>
      <vt:lpstr>VRP</vt:lpstr>
      <vt:lpstr>VRP</vt:lpstr>
      <vt:lpstr>PowerPoint 演示文稿</vt:lpstr>
      <vt:lpstr>Console登录方法</vt:lpstr>
      <vt:lpstr>配置视图切换</vt:lpstr>
      <vt:lpstr>PowerPoint 演示文稿</vt:lpstr>
      <vt:lpstr>Telnet登录</vt:lpstr>
      <vt:lpstr>Telnet登录</vt:lpstr>
      <vt:lpstr>PowerPoint 演示文稿</vt:lpstr>
      <vt:lpstr>SSH登录</vt:lpstr>
      <vt:lpstr>PowerPoint 演示文稿</vt:lpstr>
      <vt:lpstr>Web网管</vt:lpstr>
      <vt:lpstr>Web网管相关概念</vt:lpstr>
      <vt:lpstr>Web网管相关概念</vt:lpstr>
      <vt:lpstr>PowerPoint 演示文稿</vt:lpstr>
      <vt:lpstr>设备命名</vt:lpstr>
      <vt:lpstr>undo命令</vt:lpstr>
      <vt:lpstr>display命令</vt:lpstr>
      <vt:lpstr>display命令</vt:lpstr>
      <vt:lpstr>配置保存与清空</vt:lpstr>
      <vt:lpstr>设备重启</vt:lpstr>
      <vt:lpstr>PowerPoint 演示文稿</vt:lpstr>
      <vt:lpstr>任务实战一 - 设备初始化配置</vt:lpstr>
      <vt:lpstr>任务实战一 - 设备初始化配置</vt:lpstr>
      <vt:lpstr>任务实战一 - 设备初始化配置</vt:lpstr>
      <vt:lpstr>任务实战二 - 设备Telnet远程登录配置</vt:lpstr>
      <vt:lpstr>任务实战二 - 设备Telnet远程登录配置</vt:lpstr>
      <vt:lpstr>任务实战二 - 设备Telnet远程登录配置</vt:lpstr>
      <vt:lpstr>任务实战二 - 设备Telnet远程登录配置</vt:lpstr>
      <vt:lpstr>任务实战二 - 设备Telnet远程登录配置</vt:lpstr>
      <vt:lpstr>任务实战三 - 设备Web登录设置</vt:lpstr>
      <vt:lpstr>任务实战三 - 设备Web登录设置</vt:lpstr>
      <vt:lpstr>任务实战三 - 设备Web登录设置</vt:lpstr>
      <vt:lpstr>任务实战三 - 设备Web登录设置</vt:lpstr>
      <vt:lpstr>PowerPoint 演示文稿</vt:lpstr>
    </vt:vector>
  </TitlesOfParts>
  <Company>Cisco Systems, Inc.</Company>
  <LinksUpToDate>false</LinksUpToDate>
  <SharedDoc>false</SharedDoc>
  <HyperlinksChanged>false</HyperlinksChanged>
  <AppVersion>14.0000</AppVersion>
  <Manager>Erin Stanley</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MA-ILT-Lesson-v4.2.ppt</dc:title>
  <dc:creator>Editorial, Production, and Graphics Services (EPGS)</dc:creator>
  <dc:description>04/04, v3.1, Libby Goga
applied new ILSG learning design
04/24/04, v3.1, Erin Stanley
prepared for production
Updated; dmachado:  01.04.05
04.07.06: jbangloy: Applied Template QACS-PPT-v7.0
04.10.06: kayclark: DTP Check
Edit: Michele Gilfether: 04.24.06</dc:description>
  <cp:category>Masters</cp:category>
  <cp:lastModifiedBy>萝卜</cp:lastModifiedBy>
  <cp:revision>1841</cp:revision>
  <dcterms:created xsi:type="dcterms:W3CDTF">2003-04-02T15:29:00Z</dcterms:created>
  <dcterms:modified xsi:type="dcterms:W3CDTF">2024-08-25T09:02:22Z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85FB1FB8D85D4D49969FDD4BB905985E_13</vt:lpwstr>
  </property>
  <property fmtid="{D5CDD505-2E9C-101B-9397-08002B2CF9AE}" pid="3" name="KSOProductBuildVer">
    <vt:lpwstr>2052-12.1.0.17827</vt:lpwstr>
  </property>
</Properties>
</file>