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1"/>
  </p:notesMasterIdLst>
  <p:handoutMasterIdLst>
    <p:handoutMasterId r:id="rId27"/>
  </p:handoutMasterIdLst>
  <p:sldIdLst>
    <p:sldId id="691" r:id="rId4"/>
    <p:sldId id="655" r:id="rId5"/>
    <p:sldId id="656" r:id="rId6"/>
    <p:sldId id="720" r:id="rId7"/>
    <p:sldId id="692" r:id="rId8"/>
    <p:sldId id="757" r:id="rId9"/>
    <p:sldId id="694" r:id="rId10"/>
    <p:sldId id="722" r:id="rId12"/>
    <p:sldId id="727" r:id="rId13"/>
    <p:sldId id="728" r:id="rId14"/>
    <p:sldId id="729" r:id="rId15"/>
    <p:sldId id="725" r:id="rId16"/>
    <p:sldId id="695" r:id="rId17"/>
    <p:sldId id="817" r:id="rId18"/>
    <p:sldId id="826" r:id="rId19"/>
    <p:sldId id="827" r:id="rId20"/>
    <p:sldId id="828" r:id="rId21"/>
    <p:sldId id="829" r:id="rId22"/>
    <p:sldId id="830" r:id="rId23"/>
    <p:sldId id="831" r:id="rId24"/>
    <p:sldId id="832" r:id="rId25"/>
    <p:sldId id="693" r:id="rId26"/>
  </p:sldIdLst>
  <p:sldSz cx="12192000" cy="6858000"/>
  <p:notesSz cx="6858000" cy="9144000"/>
  <p:custDataLst>
    <p:tags r:id="rId32"/>
  </p:custDataLst>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5pPr>
    <a:lvl6pPr marL="2286000" algn="l" defTabSz="914400" rtl="0" eaLnBrk="1" latinLnBrk="0" hangingPunct="1">
      <a:defRPr sz="3000" b="1" kern="1200">
        <a:solidFill>
          <a:schemeClr val="tx1"/>
        </a:solidFill>
        <a:latin typeface="Arial" panose="020B0604020202020204" pitchFamily="34" charset="0"/>
        <a:ea typeface="+mn-ea"/>
        <a:cs typeface="+mn-cs"/>
      </a:defRPr>
    </a:lvl6pPr>
    <a:lvl7pPr marL="2743200" algn="l" defTabSz="914400" rtl="0" eaLnBrk="1" latinLnBrk="0" hangingPunct="1">
      <a:defRPr sz="3000" b="1" kern="1200">
        <a:solidFill>
          <a:schemeClr val="tx1"/>
        </a:solidFill>
        <a:latin typeface="Arial" panose="020B0604020202020204" pitchFamily="34" charset="0"/>
        <a:ea typeface="+mn-ea"/>
        <a:cs typeface="+mn-cs"/>
      </a:defRPr>
    </a:lvl7pPr>
    <a:lvl8pPr marL="3200400" algn="l" defTabSz="914400" rtl="0" eaLnBrk="1" latinLnBrk="0" hangingPunct="1">
      <a:defRPr sz="3000" b="1" kern="1200">
        <a:solidFill>
          <a:schemeClr val="tx1"/>
        </a:solidFill>
        <a:latin typeface="Arial" panose="020B0604020202020204" pitchFamily="34" charset="0"/>
        <a:ea typeface="+mn-ea"/>
        <a:cs typeface="+mn-cs"/>
      </a:defRPr>
    </a:lvl8pPr>
    <a:lvl9pPr marL="3657600" algn="l" defTabSz="914400" rtl="0" eaLnBrk="1" latinLnBrk="0" hangingPunct="1">
      <a:defRPr sz="30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52"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y Pfitzer" initials="" lastIdx="2" clrIdx="0"/>
  <p:cmAuthor id="2" name="Cisco Systems, Inc." initials="" lastIdx="1" clrIdx="1"/>
  <p:cmAuthor id="3" name="Kayce M. Clark"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5C2"/>
    <a:srgbClr val="016289"/>
    <a:srgbClr val="00BCEB"/>
    <a:srgbClr val="F5F5F5"/>
    <a:srgbClr val="00FF00"/>
    <a:srgbClr val="000000"/>
    <a:srgbClr val="F4939C"/>
    <a:srgbClr val="F8B9A8"/>
    <a:srgbClr val="FEE7B5"/>
    <a:srgbClr val="C2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414" autoAdjust="0"/>
  </p:normalViewPr>
  <p:slideViewPr>
    <p:cSldViewPr showGuides="1">
      <p:cViewPr>
        <p:scale>
          <a:sx n="100" d="100"/>
          <a:sy n="100" d="100"/>
        </p:scale>
        <p:origin x="36" y="36"/>
      </p:cViewPr>
      <p:guideLst>
        <p:guide orient="horz" pos="2252"/>
        <p:guide pos="3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2866"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5.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53699F80-FC36-4D3E-969E-335346F00747}"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BC7ADC81-A6A3-4AA4-B163-7E06D2F680BC}"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22515"/>
            <a:ext cx="12192000" cy="6880515"/>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pic>
        <p:nvPicPr>
          <p:cNvPr id="3"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882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5"/>
          <p:cNvSpPr txBox="1">
            <a:spLocks noChangeArrowheads="1"/>
          </p:cNvSpPr>
          <p:nvPr userDrawn="1"/>
        </p:nvSpPr>
        <p:spPr bwMode="auto">
          <a:xfrm>
            <a:off x="681567" y="5254625"/>
            <a:ext cx="891963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vert="horz" wrap="square" lIns="82124" tIns="41061" rIns="82124" bIns="41061" numCol="1" anchor="ctr" anchorCtr="0" compatLnSpc="1"/>
          <a:lstStyle>
            <a:lvl1pPr marL="0" marR="0" indent="0" algn="l" defTabSz="912495" rtl="0" eaLnBrk="1" fontAlgn="base" latinLnBrk="0" hangingPunct="1">
              <a:lnSpc>
                <a:spcPct val="90000"/>
              </a:lnSpc>
              <a:spcBef>
                <a:spcPct val="0"/>
              </a:spcBef>
              <a:spcAft>
                <a:spcPct val="0"/>
              </a:spcAft>
              <a:buClrTx/>
              <a:buSzTx/>
              <a:buFont typeface="Arial" panose="020B0604020202020204" pitchFamily="34" charset="0"/>
              <a:buNone/>
              <a:defRPr lang="en-GB" altLang="zh-CN" sz="5335" b="0" i="0" kern="1200" spc="0" baseline="0" noProof="0" dirty="0">
                <a:solidFill>
                  <a:srgbClr val="005073"/>
                </a:solidFill>
                <a:latin typeface="+mj-lt"/>
                <a:ea typeface="CiscoSansTT Thin" charset="0"/>
                <a:cs typeface="CiscoSansTT ExtraLight"/>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00BCEB"/>
              </a:buClr>
              <a:buSzPct val="100000"/>
              <a:buFont typeface="Arial" panose="020B0604020202020204" pitchFamily="34" charset="0"/>
              <a:buNone/>
              <a:defRPr/>
            </a:pPr>
            <a:endParaRPr kumimoji="0" lang="en-US" altLang="zh-CN" sz="2135" b="0" i="0" u="none" strike="noStrike" kern="1200" cap="none" spc="0" normalizeH="0" baseline="0" noProof="0">
              <a:ln>
                <a:noFill/>
              </a:ln>
              <a:solidFill>
                <a:srgbClr val="005073"/>
              </a:solidFill>
              <a:effectLst/>
              <a:uLnTx/>
              <a:uFillTx/>
              <a:latin typeface="CiscoSansTT ExtraLight"/>
              <a:ea typeface="+mn-ea"/>
              <a:cs typeface="CiscoSansTT ExtraLight"/>
            </a:endParaRPr>
          </a:p>
        </p:txBody>
      </p:sp>
      <p:grpSp>
        <p:nvGrpSpPr>
          <p:cNvPr id="19" name="Group 4"/>
          <p:cNvGrpSpPr>
            <a:grpSpLocks noChangeAspect="1"/>
          </p:cNvGrpSpPr>
          <p:nvPr userDrawn="1"/>
        </p:nvGrpSpPr>
        <p:grpSpPr bwMode="auto">
          <a:xfrm>
            <a:off x="8382000" y="799717"/>
            <a:ext cx="3219665" cy="5428944"/>
            <a:chOff x="2560" y="2"/>
            <a:chExt cx="2562" cy="4320"/>
          </a:xfrm>
        </p:grpSpPr>
        <p:sp>
          <p:nvSpPr>
            <p:cNvPr id="20"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4" name="矩形 38"/>
          <p:cNvSpPr/>
          <p:nvPr userDrawn="1"/>
        </p:nvSpPr>
        <p:spPr>
          <a:xfrm>
            <a:off x="-1" y="1836078"/>
            <a:ext cx="8606949"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p:cNvSpPr>
            <a:spLocks noGrp="1"/>
          </p:cNvSpPr>
          <p:nvPr>
            <p:ph sz="quarter" idx="10" hasCustomPrompt="1"/>
          </p:nvPr>
        </p:nvSpPr>
        <p:spPr>
          <a:xfrm>
            <a:off x="460375" y="2362200"/>
            <a:ext cx="7345363" cy="1717675"/>
          </a:xfrm>
        </p:spPr>
        <p:txBody>
          <a:bodyPr anchor="ctr"/>
          <a:lstStyle>
            <a:lvl1pPr>
              <a:defRPr lang="zh-CN" altLang="en-US" sz="5400" kern="1200" noProof="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单击此处添加主标题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1000" fill="hold"/>
                                        <p:tgtEl>
                                          <p:spTgt spid="54"/>
                                        </p:tgtEl>
                                        <p:attrNameLst>
                                          <p:attrName>ppt_x</p:attrName>
                                        </p:attrNameLst>
                                      </p:cBhvr>
                                      <p:tavLst>
                                        <p:tav tm="0">
                                          <p:val>
                                            <p:strVal val="0-#ppt_w/2"/>
                                          </p:val>
                                        </p:tav>
                                        <p:tav tm="100000">
                                          <p:val>
                                            <p:strVal val="#ppt_x"/>
                                          </p:val>
                                        </p:tav>
                                      </p:tavLst>
                                    </p:anim>
                                    <p:anim calcmode="lin" valueType="num">
                                      <p:cBhvr additive="base">
                                        <p:cTn id="14"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添加课程大纲</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6" name="矩形 15"/>
          <p:cNvSpPr/>
          <p:nvPr userDrawn="1"/>
        </p:nvSpPr>
        <p:spPr bwMode="auto">
          <a:xfrm>
            <a:off x="0" y="0"/>
            <a:ext cx="12192000" cy="6858000"/>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27" name="Freeform 17"/>
          <p:cNvSpPr/>
          <p:nvPr userDrawn="1"/>
        </p:nvSpPr>
        <p:spPr>
          <a:xfrm>
            <a:off x="2" y="0"/>
            <a:ext cx="6664849" cy="6858000"/>
          </a:xfrm>
          <a:custGeom>
            <a:avLst/>
            <a:gdLst>
              <a:gd name="connsiteX0" fmla="*/ 0 w 4998637"/>
              <a:gd name="connsiteY0" fmla="*/ 0 h 5143500"/>
              <a:gd name="connsiteX1" fmla="*/ 4415142 w 4998637"/>
              <a:gd name="connsiteY1" fmla="*/ 0 h 5143500"/>
              <a:gd name="connsiteX2" fmla="*/ 4531295 w 4998637"/>
              <a:gd name="connsiteY2" fmla="*/ 256924 h 5143500"/>
              <a:gd name="connsiteX3" fmla="*/ 4998637 w 4998637"/>
              <a:gd name="connsiteY3" fmla="*/ 2571750 h 5143500"/>
              <a:gd name="connsiteX4" fmla="*/ 4531295 w 4998637"/>
              <a:gd name="connsiteY4" fmla="*/ 4886576 h 5143500"/>
              <a:gd name="connsiteX5" fmla="*/ 4415143 w 4998637"/>
              <a:gd name="connsiteY5" fmla="*/ 5143500 h 5143500"/>
              <a:gd name="connsiteX6" fmla="*/ 0 w 4998637"/>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8637" h="5143500">
                <a:moveTo>
                  <a:pt x="0" y="0"/>
                </a:moveTo>
                <a:lnTo>
                  <a:pt x="4415142" y="0"/>
                </a:lnTo>
                <a:lnTo>
                  <a:pt x="4531295" y="256924"/>
                </a:lnTo>
                <a:cubicBezTo>
                  <a:pt x="4832228" y="968409"/>
                  <a:pt x="4998637" y="1750646"/>
                  <a:pt x="4998637" y="2571750"/>
                </a:cubicBezTo>
                <a:cubicBezTo>
                  <a:pt x="4998637" y="3392854"/>
                  <a:pt x="4832228" y="4175091"/>
                  <a:pt x="4531295" y="4886576"/>
                </a:cubicBezTo>
                <a:lnTo>
                  <a:pt x="4415143" y="5143500"/>
                </a:lnTo>
                <a:lnTo>
                  <a:pt x="0" y="5143500"/>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1" name="矩形 30"/>
          <p:cNvSpPr/>
          <p:nvPr userDrawn="1"/>
        </p:nvSpPr>
        <p:spPr>
          <a:xfrm flipV="1">
            <a:off x="0" y="4861561"/>
            <a:ext cx="12191999" cy="119974"/>
          </a:xfrm>
          <a:prstGeom prst="rect">
            <a:avLst/>
          </a:prstGeom>
          <a:gradFill>
            <a:gsLst>
              <a:gs pos="0">
                <a:srgbClr val="0075C2"/>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3" name="矩形 32"/>
          <p:cNvSpPr/>
          <p:nvPr userDrawn="1"/>
        </p:nvSpPr>
        <p:spPr>
          <a:xfrm>
            <a:off x="1" y="2105631"/>
            <a:ext cx="12191999" cy="2646384"/>
          </a:xfrm>
          <a:prstGeom prst="rect">
            <a:avLst/>
          </a:prstGeom>
          <a:gradFill>
            <a:gsLst>
              <a:gs pos="0">
                <a:srgbClr val="1D227E">
                  <a:alpha val="95000"/>
                </a:srgbClr>
              </a:gs>
              <a:gs pos="100000">
                <a:srgbClr val="0075C2">
                  <a:alpha val="98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4" name="六边形 33"/>
          <p:cNvSpPr/>
          <p:nvPr userDrawn="1"/>
        </p:nvSpPr>
        <p:spPr>
          <a:xfrm rot="10800582">
            <a:off x="83924" y="1759348"/>
            <a:ext cx="4805359" cy="3340455"/>
          </a:xfrm>
          <a:prstGeom prst="hexagon">
            <a:avLst/>
          </a:prstGeom>
          <a:solidFill>
            <a:srgbClr val="0075C2"/>
          </a:solidFill>
          <a:ln w="12700" cap="flat" cmpd="sng" algn="ctr">
            <a:noFill/>
            <a:prstDash val="solid"/>
            <a:miter lim="800000"/>
          </a:ln>
          <a:effectLst>
            <a:outerShdw blurRad="254000" dist="38100" dir="5400000" algn="tl" rotWithShape="0">
              <a:srgbClr val="1D227E">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5" name="六边形 34"/>
          <p:cNvSpPr/>
          <p:nvPr userDrawn="1"/>
        </p:nvSpPr>
        <p:spPr>
          <a:xfrm rot="10825759">
            <a:off x="1486600" y="2097453"/>
            <a:ext cx="3069170" cy="2662459"/>
          </a:xfrm>
          <a:prstGeom prst="hexagon">
            <a:avLst/>
          </a:prstGeom>
          <a:solidFill>
            <a:sysClr val="window" lastClr="FFFFFF"/>
          </a:solidFill>
          <a:ln w="12700" cap="flat" cmpd="sng" algn="ctr">
            <a:noFill/>
            <a:prstDash val="solid"/>
            <a:miter lim="800000"/>
          </a:ln>
          <a:effectLst>
            <a:outerShdw blurRad="254000" dist="63500" dir="5400000" algn="l" rotWithShape="0">
              <a:srgbClr val="555555">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6" name="六边形 35"/>
          <p:cNvSpPr/>
          <p:nvPr userDrawn="1"/>
        </p:nvSpPr>
        <p:spPr>
          <a:xfrm rot="10825759">
            <a:off x="1659838" y="2247734"/>
            <a:ext cx="2722695" cy="2361897"/>
          </a:xfrm>
          <a:prstGeom prst="hexagon">
            <a:avLst/>
          </a:prstGeom>
          <a:solidFill>
            <a:sysClr val="window" lastClr="FFFFFF"/>
          </a:solidFill>
          <a:ln w="76200" cap="flat" cmpd="sng" algn="ctr">
            <a:solidFill>
              <a:srgbClr val="1D22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7" name="文本占位符 2"/>
          <p:cNvSpPr txBox="1"/>
          <p:nvPr userDrawn="1"/>
        </p:nvSpPr>
        <p:spPr>
          <a:xfrm>
            <a:off x="1584670" y="1996439"/>
            <a:ext cx="2873030" cy="2864486"/>
          </a:xfrm>
          <a:prstGeom prst="rect">
            <a:avLst/>
          </a:prstGeom>
        </p:spPr>
        <p:txBody>
          <a:bodyPr anchor="ctr"/>
          <a:lstStyle>
            <a:lvl1pPr marL="0" indent="0" algn="ctr" defTabSz="814705" rtl="0" fontAlgn="base">
              <a:lnSpc>
                <a:spcPct val="95000"/>
              </a:lnSpc>
              <a:spcBef>
                <a:spcPct val="35000"/>
              </a:spcBef>
              <a:spcAft>
                <a:spcPct val="0"/>
              </a:spcAft>
              <a:buClr>
                <a:schemeClr val="accent1"/>
              </a:buClr>
              <a:buSzPct val="100000"/>
              <a:buFont typeface="Arial" panose="020B0604020202020204" pitchFamily="34" charset="0"/>
              <a:buNone/>
              <a:defRPr sz="11500" kern="1200">
                <a:solidFill>
                  <a:schemeClr val="accent1"/>
                </a:solidFill>
                <a:latin typeface="+mj-ea"/>
                <a:ea typeface="+mj-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11500" b="0" i="0" u="none" strike="noStrike" kern="1200" cap="none" spc="0" normalizeH="0" baseline="0" noProof="0">
              <a:ln>
                <a:noFill/>
              </a:ln>
              <a:solidFill>
                <a:srgbClr val="1D227E"/>
              </a:solidFill>
              <a:effectLst/>
              <a:uLnTx/>
              <a:uFillTx/>
              <a:latin typeface="演示斜黑体"/>
              <a:cs typeface="+mn-cs"/>
            </a:endParaRPr>
          </a:p>
        </p:txBody>
      </p:sp>
      <p:sp>
        <p:nvSpPr>
          <p:cNvPr id="38" name="文本占位符 4"/>
          <p:cNvSpPr txBox="1"/>
          <p:nvPr userDrawn="1"/>
        </p:nvSpPr>
        <p:spPr>
          <a:xfrm>
            <a:off x="5428184" y="2929465"/>
            <a:ext cx="5668962" cy="1051560"/>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48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48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39" name="文本占位符 4"/>
          <p:cNvSpPr txBox="1"/>
          <p:nvPr userDrawn="1"/>
        </p:nvSpPr>
        <p:spPr>
          <a:xfrm>
            <a:off x="5303838" y="3771899"/>
            <a:ext cx="5668962" cy="577365"/>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24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24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40" name="六边形 39"/>
          <p:cNvSpPr/>
          <p:nvPr userDrawn="1"/>
        </p:nvSpPr>
        <p:spPr>
          <a:xfrm rot="19651340">
            <a:off x="9459976" y="5539305"/>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1" name="六边形 40"/>
          <p:cNvSpPr/>
          <p:nvPr userDrawn="1"/>
        </p:nvSpPr>
        <p:spPr>
          <a:xfrm rot="19651340">
            <a:off x="7967350" y="620028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2" name="六边形 41"/>
          <p:cNvSpPr/>
          <p:nvPr userDrawn="1"/>
        </p:nvSpPr>
        <p:spPr>
          <a:xfrm rot="19651340">
            <a:off x="8628583" y="588354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 name="矩形 1"/>
          <p:cNvSpPr/>
          <p:nvPr userDrawn="1"/>
        </p:nvSpPr>
        <p:spPr bwMode="auto">
          <a:xfrm>
            <a:off x="0" y="1758941"/>
            <a:ext cx="1410312" cy="3341269"/>
          </a:xfrm>
          <a:prstGeom prst="rect">
            <a:avLst/>
          </a:prstGeom>
          <a:solidFill>
            <a:srgbClr val="0075C2"/>
          </a:soli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3" name="六边形 2"/>
          <p:cNvSpPr/>
          <p:nvPr userDrawn="1"/>
        </p:nvSpPr>
        <p:spPr>
          <a:xfrm rot="19651340">
            <a:off x="1174817" y="565853"/>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 name="六边形 3"/>
          <p:cNvSpPr/>
          <p:nvPr userDrawn="1"/>
        </p:nvSpPr>
        <p:spPr>
          <a:xfrm rot="19651340">
            <a:off x="-125380" y="109123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5" name="六边形 4"/>
          <p:cNvSpPr/>
          <p:nvPr userDrawn="1"/>
        </p:nvSpPr>
        <p:spPr>
          <a:xfrm rot="19651340">
            <a:off x="535853" y="77449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9" name="Rectangle 5"/>
          <p:cNvSpPr>
            <a:spLocks noGrp="1" noChangeArrowheads="1"/>
          </p:cNvSpPr>
          <p:nvPr>
            <p:ph type="subTitle" idx="1" hasCustomPrompt="1"/>
          </p:nvPr>
        </p:nvSpPr>
        <p:spPr>
          <a:xfrm>
            <a:off x="1580915" y="3007995"/>
            <a:ext cx="3167901"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gn="ctr">
              <a:lnSpc>
                <a:spcPct val="90000"/>
              </a:lnSpc>
              <a:spcBef>
                <a:spcPct val="0"/>
              </a:spcBef>
              <a:defRPr kumimoji="0" lang="en-US" altLang="zh-CN" sz="11500" b="0" i="0" u="none" strike="noStrike" kern="1200" cap="none" spc="0" normalizeH="0" baseline="0" noProof="0" dirty="0">
                <a:ln>
                  <a:noFill/>
                </a:ln>
                <a:solidFill>
                  <a:srgbClr val="1D227E"/>
                </a:solidFill>
                <a:effectLst/>
                <a:uLnTx/>
                <a:uFillTx/>
                <a:latin typeface="演示斜黑体"/>
                <a:ea typeface="+mj-ea"/>
                <a:cs typeface="+mn-cs"/>
              </a:defRPr>
            </a:lvl1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en-US" altLang="zh-CN" noProof="0" dirty="0"/>
              <a:t>01</a:t>
            </a:r>
            <a:endParaRPr lang="en-US" altLang="zh-CN" noProof="0" dirty="0"/>
          </a:p>
        </p:txBody>
      </p:sp>
      <p:sp>
        <p:nvSpPr>
          <p:cNvPr id="7" name="内容占位符 6"/>
          <p:cNvSpPr>
            <a:spLocks noGrp="1"/>
          </p:cNvSpPr>
          <p:nvPr>
            <p:ph sz="quarter" idx="10" hasCustomPrompt="1"/>
          </p:nvPr>
        </p:nvSpPr>
        <p:spPr>
          <a:xfrm>
            <a:off x="5410200" y="2895600"/>
            <a:ext cx="5668963" cy="1092200"/>
          </a:xfrm>
        </p:spPr>
        <p:txBody>
          <a:bodyPr anchor="ctr"/>
          <a:lstStyle>
            <a:lvl1pPr>
              <a:defRPr kumimoji="0" lang="zh-CN" altLang="en-US" sz="4800" b="0" i="0" u="none" strike="noStrike" kern="1200" cap="none" spc="0" normalizeH="0" baseline="0" dirty="0" smtClean="0">
                <a:ln>
                  <a:noFill/>
                </a:ln>
                <a:solidFill>
                  <a:sysClr val="window" lastClr="FFFFFF"/>
                </a:solidFill>
                <a:effectLst/>
                <a:uLnTx/>
                <a:uFillTx/>
                <a:latin typeface="思源黑体 CN Medium"/>
                <a:ea typeface="+mn-ea"/>
                <a:cs typeface="+mn-cs"/>
              </a:defRPr>
            </a:lvl1pPr>
            <a:lvl2pPr marL="114300" indent="0">
              <a:buNone/>
              <a:defRPr/>
            </a:lvl2pPr>
            <a:lvl3pPr marL="457200" indent="0">
              <a:buNone/>
              <a:defRPr/>
            </a:lvl3pPr>
            <a:lvl4pPr marL="800100" indent="0">
              <a:buNone/>
              <a:defRPr/>
            </a:lvl4pPr>
            <a:lvl5pPr marL="1143000" indent="0">
              <a:buNone/>
              <a:defRPr/>
            </a:lvl5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zh-CN" altLang="en-US" dirty="0"/>
              <a:t>单击此处输入节标题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74185" y="923926"/>
            <a:ext cx="5192183"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69567" y="923926"/>
            <a:ext cx="5192184"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Rectangle 3"/>
          <p:cNvSpPr/>
          <p:nvPr userDrawn="1"/>
        </p:nvSpPr>
        <p:spPr>
          <a:xfrm>
            <a:off x="0" y="0"/>
            <a:ext cx="12192000" cy="6858000"/>
          </a:xfrm>
          <a:prstGeom prst="rect">
            <a:avLst/>
          </a:prstGeom>
          <a:solidFill>
            <a:srgbClr val="00BCE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0D274D"/>
              </a:solidFill>
              <a:effectLst/>
              <a:uLnTx/>
              <a:uFillTx/>
              <a:latin typeface="CiscoSansTT ExtraLight"/>
              <a:ea typeface="+mn-ea"/>
              <a:cs typeface="+mn-cs"/>
            </a:endParaRPr>
          </a:p>
        </p:txBody>
      </p:sp>
      <p:pic>
        <p:nvPicPr>
          <p:cNvPr id="15"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68200" cy="68931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userDrawn="1"/>
        </p:nvSpPr>
        <p:spPr>
          <a:xfrm>
            <a:off x="4514680" y="2895600"/>
            <a:ext cx="3024336" cy="707886"/>
          </a:xfrm>
          <a:prstGeom prst="rect">
            <a:avLst/>
          </a:prstGeom>
          <a:noFill/>
        </p:spPr>
        <p:txBody>
          <a:bodyPr wrap="square" rtlCol="0">
            <a:spAutoFit/>
          </a:bodyPr>
          <a:lstStyle/>
          <a:p>
            <a:pPr algn="ctr" eaLnBrk="1" hangingPunct="1">
              <a:lnSpc>
                <a:spcPct val="100000"/>
              </a:lnSpc>
            </a:pPr>
            <a:r>
              <a:rPr lang="en-US" altLang="zh-CN" sz="4000" spc="70">
                <a:solidFill>
                  <a:srgbClr val="0075C2"/>
                </a:solidFill>
                <a:latin typeface="微软雅黑" panose="020B0503020204020204" pitchFamily="34" charset="-122"/>
                <a:ea typeface="微软雅黑" panose="020B0503020204020204" pitchFamily="34" charset="-122"/>
              </a:rPr>
              <a:t>THANKS</a:t>
            </a:r>
            <a:endParaRPr lang="zh-CN" altLang="en-US" sz="4000" spc="70">
              <a:solidFill>
                <a:srgbClr val="0075C2"/>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bwMode="auto">
          <a:xfrm>
            <a:off x="4731448" y="3750677"/>
            <a:ext cx="2590800" cy="0"/>
          </a:xfrm>
          <a:prstGeom prst="line">
            <a:avLst/>
          </a:prstGeom>
          <a:noFill/>
          <a:ln w="28575" cap="flat" cmpd="sng" algn="ctr">
            <a:solidFill>
              <a:srgbClr val="FFC000"/>
            </a:solidFill>
            <a:prstDash val="solid"/>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cxnSp>
      <p:sp>
        <p:nvSpPr>
          <p:cNvPr id="11" name="矩形 10"/>
          <p:cNvSpPr/>
          <p:nvPr userDrawn="1"/>
        </p:nvSpPr>
        <p:spPr>
          <a:xfrm>
            <a:off x="4970085" y="3581400"/>
            <a:ext cx="2113528" cy="369332"/>
          </a:xfrm>
          <a:prstGeom prst="rect">
            <a:avLst/>
          </a:prstGeom>
          <a:solidFill>
            <a:srgbClr val="00BCEB"/>
          </a:solidFill>
        </p:spPr>
        <p:txBody>
          <a:bodyPr wrap="none">
            <a:spAutoFit/>
          </a:bodyPr>
          <a:lstStyle/>
          <a:p>
            <a:pPr algn="ctr" eaLnBrk="1" hangingPunct="1">
              <a:lnSpc>
                <a:spcPct val="100000"/>
              </a:lnSpc>
            </a:pPr>
            <a:r>
              <a:rPr lang="en-US" altLang="zh-CN" sz="1800" b="0">
                <a:solidFill>
                  <a:prstClr val="black">
                    <a:lumMod val="65000"/>
                    <a:lumOff val="35000"/>
                  </a:prstClr>
                </a:solidFill>
                <a:latin typeface="微软雅黑" panose="020B0503020204020204" pitchFamily="34" charset="-122"/>
                <a:ea typeface="微软雅黑" panose="020B0503020204020204" pitchFamily="34" charset="-122"/>
              </a:rPr>
              <a:t>www.yucedu.com</a:t>
            </a:r>
            <a:endParaRPr lang="zh-CN" altLang="en-US" sz="1800" b="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121129"/>
            <a:ext cx="12206177" cy="639372"/>
          </a:xfrm>
          <a:prstGeom prst="rect">
            <a:avLst/>
          </a:prstGeom>
        </p:spPr>
      </p:pic>
      <p:sp>
        <p:nvSpPr>
          <p:cNvPr id="156674" name="Rectangle 2"/>
          <p:cNvSpPr>
            <a:spLocks noGrp="1" noChangeArrowheads="1"/>
          </p:cNvSpPr>
          <p:nvPr>
            <p:ph type="title"/>
          </p:nvPr>
        </p:nvSpPr>
        <p:spPr bwMode="auto">
          <a:xfrm>
            <a:off x="874184" y="0"/>
            <a:ext cx="10860616"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lstStyle/>
          <a:p>
            <a:pPr lvl="0"/>
            <a:r>
              <a:rPr lang="en-US" altLang="zh-CN" dirty="0"/>
              <a:t>Slide Title</a:t>
            </a:r>
            <a:endParaRPr lang="en-US" altLang="zh-CN" dirty="0"/>
          </a:p>
        </p:txBody>
      </p:sp>
      <p:sp>
        <p:nvSpPr>
          <p:cNvPr id="156676" name="Rectangle 4"/>
          <p:cNvSpPr>
            <a:spLocks noGrp="1" noChangeArrowheads="1"/>
          </p:cNvSpPr>
          <p:nvPr>
            <p:ph type="body" idx="1"/>
          </p:nvPr>
        </p:nvSpPr>
        <p:spPr bwMode="auto">
          <a:xfrm>
            <a:off x="874185" y="914400"/>
            <a:ext cx="10587567"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p>
            <a:pPr lvl="0"/>
            <a:r>
              <a:rPr lang="en-US" altLang="zh-CN"/>
              <a:t>Body Text</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13" name="图片 12"/>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9406255" y="85474"/>
            <a:ext cx="2936875" cy="711702"/>
          </a:xfrm>
          <a:prstGeom prst="rect">
            <a:avLst/>
          </a:prstGeom>
        </p:spPr>
      </p:pic>
      <p:pic>
        <p:nvPicPr>
          <p:cNvPr id="10" name="图片 9"/>
          <p:cNvPicPr>
            <a:picLocks noChangeAspect="1"/>
          </p:cNvPicPr>
          <p:nvPr userDrawn="1"/>
        </p:nvPicPr>
        <p:blipFill>
          <a:blip r:embed="rId9"/>
          <a:stretch>
            <a:fillRect/>
          </a:stretch>
        </p:blipFill>
        <p:spPr>
          <a:xfrm>
            <a:off x="-635" y="6400800"/>
            <a:ext cx="12197080" cy="391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814705" rtl="0" fontAlgn="base">
        <a:lnSpc>
          <a:spcPct val="90000"/>
        </a:lnSpc>
        <a:spcBef>
          <a:spcPct val="0"/>
        </a:spcBef>
        <a:spcAft>
          <a:spcPct val="0"/>
        </a:spcAft>
        <a:defRPr kumimoji="0" lang="en-US" altLang="zh-CN"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vl2pPr algn="l" defTabSz="814705" rtl="0" fontAlgn="base">
        <a:lnSpc>
          <a:spcPct val="90000"/>
        </a:lnSpc>
        <a:spcBef>
          <a:spcPct val="0"/>
        </a:spcBef>
        <a:spcAft>
          <a:spcPct val="0"/>
        </a:spcAft>
        <a:defRPr sz="3200" b="1">
          <a:solidFill>
            <a:schemeClr val="tx2"/>
          </a:solidFill>
          <a:latin typeface="Arial" panose="020B0604020202020204" pitchFamily="34" charset="0"/>
        </a:defRPr>
      </a:lvl2pPr>
      <a:lvl3pPr algn="l" defTabSz="814705" rtl="0" fontAlgn="base">
        <a:lnSpc>
          <a:spcPct val="90000"/>
        </a:lnSpc>
        <a:spcBef>
          <a:spcPct val="0"/>
        </a:spcBef>
        <a:spcAft>
          <a:spcPct val="0"/>
        </a:spcAft>
        <a:defRPr sz="3200" b="1">
          <a:solidFill>
            <a:schemeClr val="tx2"/>
          </a:solidFill>
          <a:latin typeface="Arial" panose="020B0604020202020204" pitchFamily="34" charset="0"/>
        </a:defRPr>
      </a:lvl3pPr>
      <a:lvl4pPr algn="l" defTabSz="814705" rtl="0" fontAlgn="base">
        <a:lnSpc>
          <a:spcPct val="90000"/>
        </a:lnSpc>
        <a:spcBef>
          <a:spcPct val="0"/>
        </a:spcBef>
        <a:spcAft>
          <a:spcPct val="0"/>
        </a:spcAft>
        <a:defRPr sz="3200" b="1">
          <a:solidFill>
            <a:schemeClr val="tx2"/>
          </a:solidFill>
          <a:latin typeface="Arial" panose="020B0604020202020204" pitchFamily="34" charset="0"/>
        </a:defRPr>
      </a:lvl4pPr>
      <a:lvl5pPr algn="l" defTabSz="814705" rtl="0" fontAlgn="base">
        <a:lnSpc>
          <a:spcPct val="90000"/>
        </a:lnSpc>
        <a:spcBef>
          <a:spcPct val="0"/>
        </a:spcBef>
        <a:spcAft>
          <a:spcPct val="0"/>
        </a:spcAft>
        <a:defRPr sz="3200" b="1">
          <a:solidFill>
            <a:schemeClr val="tx2"/>
          </a:solidFill>
          <a:latin typeface="Arial" panose="020B0604020202020204" pitchFamily="34" charset="0"/>
        </a:defRPr>
      </a:lvl5pPr>
      <a:lvl6pPr marL="457200" algn="l" defTabSz="814705" rtl="0" fontAlgn="base">
        <a:lnSpc>
          <a:spcPct val="90000"/>
        </a:lnSpc>
        <a:spcBef>
          <a:spcPct val="0"/>
        </a:spcBef>
        <a:spcAft>
          <a:spcPct val="0"/>
        </a:spcAft>
        <a:defRPr sz="3200" b="1">
          <a:solidFill>
            <a:schemeClr val="tx2"/>
          </a:solidFill>
          <a:latin typeface="Arial" panose="020B0604020202020204" pitchFamily="34" charset="0"/>
        </a:defRPr>
      </a:lvl6pPr>
      <a:lvl7pPr marL="914400" algn="l" defTabSz="814705" rtl="0" fontAlgn="base">
        <a:lnSpc>
          <a:spcPct val="90000"/>
        </a:lnSpc>
        <a:spcBef>
          <a:spcPct val="0"/>
        </a:spcBef>
        <a:spcAft>
          <a:spcPct val="0"/>
        </a:spcAft>
        <a:defRPr sz="3200" b="1">
          <a:solidFill>
            <a:schemeClr val="tx2"/>
          </a:solidFill>
          <a:latin typeface="Arial" panose="020B0604020202020204" pitchFamily="34" charset="0"/>
        </a:defRPr>
      </a:lvl7pPr>
      <a:lvl8pPr marL="1371600" algn="l" defTabSz="814705" rtl="0" fontAlgn="base">
        <a:lnSpc>
          <a:spcPct val="90000"/>
        </a:lnSpc>
        <a:spcBef>
          <a:spcPct val="0"/>
        </a:spcBef>
        <a:spcAft>
          <a:spcPct val="0"/>
        </a:spcAft>
        <a:defRPr sz="3200" b="1">
          <a:solidFill>
            <a:schemeClr val="tx2"/>
          </a:solidFill>
          <a:latin typeface="Arial" panose="020B0604020202020204" pitchFamily="34" charset="0"/>
        </a:defRPr>
      </a:lvl8pPr>
      <a:lvl9pPr marL="1828800" algn="l" defTabSz="814705" rtl="0" fontAlgn="base">
        <a:lnSpc>
          <a:spcPct val="90000"/>
        </a:lnSpc>
        <a:spcBef>
          <a:spcPct val="0"/>
        </a:spcBef>
        <a:spcAft>
          <a:spcPct val="0"/>
        </a:spcAft>
        <a:defRPr sz="3200" b="1">
          <a:solidFill>
            <a:schemeClr val="tx2"/>
          </a:solidFill>
          <a:latin typeface="Arial" panose="020B0604020202020204" pitchFamily="34" charset="0"/>
        </a:defRPr>
      </a:lvl9pPr>
    </p:titleStyle>
    <p:body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FBFBF1-1086-4635-92C1-B3DFA24DF2F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0D5BF-3464-43C6-905F-B8989BB279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ACL配置</a:t>
            </a:r>
          </a:p>
        </p:txBody>
      </p:sp>
      <p:sp>
        <p:nvSpPr>
          <p:cNvPr id="3" name="内容占位符 2"/>
          <p:cNvSpPr>
            <a:spLocks noGrp="1"/>
          </p:cNvSpPr>
          <p:nvPr>
            <p:ph idx="1"/>
          </p:nvPr>
        </p:nvSpPr>
        <p:spPr/>
        <p:txBody>
          <a:bodyPr/>
          <a:p>
            <a:pPr marL="342900" indent="-342900" algn="l" eaLnBrk="1" latinLnBrk="0" hangingPunct="1">
              <a:spcBef>
                <a:spcPts val="0"/>
              </a:spcBef>
              <a:buSzTx/>
              <a:buFont typeface="Wingdings" panose="05000000000000000000" charset="0"/>
              <a:buChar char="n"/>
            </a:pPr>
            <a:r>
              <a:rPr sz="2200">
                <a:sym typeface="+mn-ea"/>
              </a:rPr>
              <a:t>配置ACL的步骤可以分为以下几步：</a:t>
            </a:r>
            <a:endParaRPr sz="2200">
              <a:sym typeface="+mn-ea"/>
            </a:endParaRPr>
          </a:p>
          <a:p>
            <a:pPr marL="0" indent="457200" algn="l" eaLnBrk="1" latinLnBrk="0" hangingPunct="1">
              <a:spcBef>
                <a:spcPts val="0"/>
              </a:spcBef>
              <a:buSzTx/>
              <a:buFont typeface="Wingdings" panose="05000000000000000000" charset="0"/>
              <a:buNone/>
            </a:pPr>
            <a:r>
              <a:rPr sz="2200">
                <a:sym typeface="+mn-ea"/>
              </a:rPr>
              <a:t>（1）分析网络控制需求。</a:t>
            </a:r>
            <a:endParaRPr sz="2200">
              <a:sym typeface="+mn-ea"/>
            </a:endParaRPr>
          </a:p>
          <a:p>
            <a:pPr marL="0" indent="457200" algn="l" eaLnBrk="1" latinLnBrk="0" hangingPunct="1">
              <a:spcBef>
                <a:spcPts val="0"/>
              </a:spcBef>
              <a:buSzTx/>
              <a:buFont typeface="Wingdings" panose="05000000000000000000" charset="0"/>
              <a:buNone/>
            </a:pPr>
            <a:r>
              <a:rPr sz="2200">
                <a:sym typeface="+mn-ea"/>
              </a:rPr>
              <a:t>（2）配置ACL控制规则。</a:t>
            </a:r>
            <a:endParaRPr sz="2200">
              <a:sym typeface="+mn-ea"/>
            </a:endParaRPr>
          </a:p>
          <a:p>
            <a:pPr marL="0" indent="457200" algn="l" eaLnBrk="1" latinLnBrk="0" hangingPunct="1">
              <a:spcBef>
                <a:spcPts val="0"/>
              </a:spcBef>
              <a:buSzTx/>
              <a:buFont typeface="Wingdings" panose="05000000000000000000" charset="0"/>
              <a:buNone/>
            </a:pPr>
            <a:r>
              <a:rPr sz="2200">
                <a:sym typeface="+mn-ea"/>
              </a:rPr>
              <a:t>（3）将ACL规则应用到设备的相应接口上。</a:t>
            </a:r>
            <a:endParaRPr sz="2200">
              <a:sym typeface="+mn-ea"/>
            </a:endParaRPr>
          </a:p>
          <a:p>
            <a:pPr marL="0" indent="457200" algn="l" eaLnBrk="1" latinLnBrk="0" hangingPunct="1">
              <a:spcBef>
                <a:spcPts val="0"/>
              </a:spcBef>
              <a:buSzTx/>
              <a:buFont typeface="Wingdings" panose="05000000000000000000" charset="0"/>
              <a:buNone/>
            </a:pP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ACL的有两种匹配顺序：配置顺序（config）和自动排序（auto）</a:t>
            </a:r>
            <a:endParaRPr sz="2200">
              <a:sym typeface="+mn-ea"/>
            </a:endParaRPr>
          </a:p>
          <a:p>
            <a:pPr marL="0" indent="457200" algn="l" eaLnBrk="1" latinLnBrk="0" hangingPunct="1">
              <a:spcBef>
                <a:spcPts val="0"/>
              </a:spcBef>
              <a:buSzTx/>
              <a:buFont typeface="Wingdings" panose="05000000000000000000" charset="0"/>
              <a:buNone/>
            </a:pPr>
            <a:r>
              <a:rPr sz="2200">
                <a:sym typeface="+mn-ea"/>
              </a:rPr>
              <a:t>（1）配置顺序是指按照用户配置ACL规则的先后进行匹配。</a:t>
            </a:r>
            <a:endParaRPr sz="2200">
              <a:sym typeface="+mn-ea"/>
            </a:endParaRPr>
          </a:p>
          <a:p>
            <a:pPr marL="0" indent="457200" algn="l" eaLnBrk="1" latinLnBrk="0" hangingPunct="1">
              <a:spcBef>
                <a:spcPts val="0"/>
              </a:spcBef>
              <a:buSzTx/>
              <a:buFont typeface="Wingdings" panose="05000000000000000000" charset="0"/>
              <a:buNone/>
            </a:pPr>
            <a:r>
              <a:rPr sz="2200">
                <a:sym typeface="+mn-ea"/>
              </a:rPr>
              <a:t>（2）自动排序则使用“深度优先”原则，指定数据包范围最小的语句排在最前面。通配符越小，则指定的主机的范围越小。</a:t>
            </a:r>
            <a:endParaRPr sz="2200">
              <a:sym typeface="+mn-ea"/>
            </a:endParaRPr>
          </a:p>
          <a:p>
            <a:pPr marL="0" indent="457200" algn="l" eaLnBrk="1" latinLnBrk="0" hangingPunct="1">
              <a:spcBef>
                <a:spcPts val="0"/>
              </a:spcBef>
              <a:buSzTx/>
              <a:buFont typeface="Wingdings" panose="05000000000000000000" charset="0"/>
              <a:buNone/>
            </a:pPr>
            <a:endParaRPr sz="2200">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ACL配置</a:t>
            </a:r>
            <a:endParaRPr>
              <a:sym typeface="+mn-ea"/>
            </a:endParaRPr>
          </a:p>
        </p:txBody>
      </p:sp>
      <p:sp>
        <p:nvSpPr>
          <p:cNvPr id="3" name="内容占位符 2"/>
          <p:cNvSpPr>
            <a:spLocks noGrp="1"/>
          </p:cNvSpPr>
          <p:nvPr>
            <p:ph idx="1"/>
          </p:nvPr>
        </p:nvSpPr>
        <p:spPr/>
        <p:txBody>
          <a:bodyPr/>
          <a:p>
            <a:pPr marL="342900" indent="-342900" algn="l" eaLnBrk="1" latinLnBrk="0" hangingPunct="1">
              <a:spcBef>
                <a:spcPts val="0"/>
              </a:spcBef>
              <a:buSzTx/>
              <a:buFont typeface="Wingdings" panose="05000000000000000000" charset="0"/>
              <a:buChar char="n"/>
            </a:pPr>
            <a:r>
              <a:rPr sz="2200">
                <a:sym typeface="+mn-ea"/>
              </a:rPr>
              <a:t>ACL的</a:t>
            </a:r>
            <a:r>
              <a:rPr lang="zh-CN" sz="2200">
                <a:sym typeface="+mn-ea"/>
              </a:rPr>
              <a:t>配置原则：</a:t>
            </a:r>
            <a:endParaRPr sz="2200">
              <a:sym typeface="+mn-ea"/>
            </a:endParaRPr>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1</a:t>
            </a:r>
            <a:r>
              <a:rPr lang="zh-CN" sz="2200" b="0">
                <a:ea typeface="宋体" panose="02010600030101010101" pitchFamily="2" charset="-122"/>
              </a:rPr>
              <a:t>）</a:t>
            </a:r>
            <a:r>
              <a:rPr sz="2200" b="0"/>
              <a:t>ACL是一个工具，在全局范围内创建ACL，需要将其进行调用。</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2</a:t>
            </a:r>
            <a:r>
              <a:rPr lang="zh-CN" sz="2200" b="0">
                <a:ea typeface="宋体" panose="02010600030101010101" pitchFamily="2" charset="-122"/>
              </a:rPr>
              <a:t>）</a:t>
            </a:r>
            <a:r>
              <a:rPr sz="2200" b="0"/>
              <a:t>每个接口、协议、方向只允许有一个ACL。</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3</a:t>
            </a:r>
            <a:r>
              <a:rPr lang="zh-CN" sz="2200" b="0">
                <a:ea typeface="宋体" panose="02010600030101010101" pitchFamily="2" charset="-122"/>
              </a:rPr>
              <a:t>）</a:t>
            </a:r>
            <a:r>
              <a:rPr sz="2200" b="0"/>
              <a:t>ACL 语句的顺序控制着测试，越具体精确的语句要位于列表顶部。</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4</a:t>
            </a:r>
            <a:r>
              <a:rPr lang="zh-CN" sz="2200" b="0">
                <a:ea typeface="宋体" panose="02010600030101010101" pitchFamily="2" charset="-122"/>
              </a:rPr>
              <a:t>）</a:t>
            </a:r>
            <a:r>
              <a:rPr sz="2200" b="0"/>
              <a:t>ACL的末尾始终有个末尾隐含的规则</a:t>
            </a:r>
            <a:r>
              <a:rPr lang="zh-CN" sz="2200" b="0">
                <a:ea typeface="宋体" panose="02010600030101010101" pitchFamily="2" charset="-122"/>
              </a:rPr>
              <a:t>：</a:t>
            </a:r>
            <a:r>
              <a:rPr sz="2200" b="0"/>
              <a:t>对于华为和华三设备，如果把ACL用于访问控制时，ACL的末尾是permit any，每个列表需要至少一条deny 语句；如果把ACL用于路由过滤，ACL的末尾是deny any，每个列表需要至少一条permit 语句。</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5</a:t>
            </a:r>
            <a:r>
              <a:rPr lang="zh-CN" sz="2200" b="0">
                <a:ea typeface="宋体" panose="02010600030101010101" pitchFamily="2" charset="-122"/>
              </a:rPr>
              <a:t>）</a:t>
            </a:r>
            <a:r>
              <a:rPr sz="2200" b="0"/>
              <a:t>配置ACL的时候后面必须跟上相应的通配符，若没有跟上通配符，那么默认就是跟上0.0.0.0。</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6</a:t>
            </a:r>
            <a:r>
              <a:rPr lang="zh-CN" sz="2200" b="0">
                <a:ea typeface="宋体" panose="02010600030101010101" pitchFamily="2" charset="-122"/>
              </a:rPr>
              <a:t>）</a:t>
            </a:r>
            <a:r>
              <a:rPr sz="2200" b="0"/>
              <a:t>ACL 可过滤经过路由器的流量或往返路由器的流量，具体取决于其应用方式。</a:t>
            </a:r>
            <a:endParaRPr sz="2200" b="0"/>
          </a:p>
          <a:p>
            <a:pPr marL="0" indent="457200" algn="l" eaLnBrk="1" latinLnBrk="0" hangingPunct="1">
              <a:spcBef>
                <a:spcPts val="0"/>
              </a:spcBef>
              <a:buSzTx/>
              <a:buFont typeface="Wingdings" panose="05000000000000000000" charset="0"/>
              <a:buNone/>
            </a:pPr>
            <a:r>
              <a:rPr lang="zh-CN" sz="2200" b="0">
                <a:ea typeface="宋体" panose="02010600030101010101" pitchFamily="2" charset="-122"/>
              </a:rPr>
              <a:t>（</a:t>
            </a:r>
            <a:r>
              <a:rPr lang="en-US" altLang="zh-CN" sz="2200" b="0">
                <a:ea typeface="宋体" panose="02010600030101010101" pitchFamily="2" charset="-122"/>
              </a:rPr>
              <a:t>7</a:t>
            </a:r>
            <a:r>
              <a:rPr lang="zh-CN" sz="2200" b="0">
                <a:ea typeface="宋体" panose="02010600030101010101" pitchFamily="2" charset="-122"/>
              </a:rPr>
              <a:t>）</a:t>
            </a:r>
            <a:r>
              <a:rPr sz="2200" b="0"/>
              <a:t>将ACL 置于网络中时，建议：</a:t>
            </a:r>
            <a:endParaRPr sz="2200" b="0"/>
          </a:p>
          <a:p>
            <a:pPr marL="457200" lvl="1" indent="457200" algn="l" eaLnBrk="1" latinLnBrk="0" hangingPunct="1">
              <a:spcBef>
                <a:spcPts val="0"/>
              </a:spcBef>
              <a:buSzTx/>
              <a:buFont typeface="Wingdings" panose="05000000000000000000" charset="0"/>
              <a:buNone/>
            </a:pPr>
            <a:r>
              <a:rPr sz="2200" b="0"/>
              <a:t>– 标准ACL/基本ACL 更靠近目的地址；</a:t>
            </a:r>
            <a:endParaRPr sz="2200" b="0"/>
          </a:p>
          <a:p>
            <a:pPr marL="457200" lvl="1" indent="457200" algn="l" eaLnBrk="1" latinLnBrk="0" hangingPunct="1">
              <a:spcBef>
                <a:spcPts val="0"/>
              </a:spcBef>
              <a:buSzTx/>
              <a:buFont typeface="Wingdings" panose="05000000000000000000" charset="0"/>
              <a:buNone/>
            </a:pPr>
            <a:r>
              <a:rPr sz="2200" b="0"/>
              <a:t>– 扩展ACL/高级ACL 更靠近源地址。</a:t>
            </a:r>
            <a:endParaRPr sz="2200" b="0"/>
          </a:p>
          <a:p>
            <a:endParaRPr lang="zh-CN" altLang="en-US" sz="2200"/>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03</a:t>
            </a:r>
            <a:endParaRPr lang="zh-CN" altLang="en-US" dirty="0"/>
          </a:p>
        </p:txBody>
      </p:sp>
      <p:sp>
        <p:nvSpPr>
          <p:cNvPr id="5" name="内容占位符 4"/>
          <p:cNvSpPr>
            <a:spLocks noGrp="1"/>
          </p:cNvSpPr>
          <p:nvPr>
            <p:ph sz="quarter" idx="10"/>
          </p:nvPr>
        </p:nvSpPr>
        <p:spPr/>
        <p:txBody>
          <a:bodyPr/>
          <a:lstStyle/>
          <a:p>
            <a:r>
              <a:rPr dirty="0"/>
              <a:t>任务实战</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基本</a:t>
            </a:r>
            <a:r>
              <a:rPr lang="en-US" altLang="zh-CN"/>
              <a:t>ACL</a:t>
            </a:r>
            <a:r>
              <a:t>的</a:t>
            </a:r>
            <a:r>
              <a:t>应用</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公司的内部网络根据公司部门的数量及各部门内主机数量和未来可能增加主机的情况，为每个部门划分了VLAN，并分配了IP网段，以便于管理，内部不同网段的用户之间通过三层交换机实现互访，并通过路由器连接外网。基于信息安全方面的考虑，要求配置基本ACL，使内部用户在每天8:30～18:00的工作时间段禁止访问外网。</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设备接口地址分配表如表所示。</a:t>
            </a:r>
            <a:endParaRPr lang="zh-CN" sz="2200">
              <a:ea typeface="宋体" panose="02010600030101010101" pitchFamily="2" charset="-122"/>
              <a:sym typeface="+mn-ea"/>
            </a:endParaRPr>
          </a:p>
        </p:txBody>
      </p:sp>
      <p:graphicFrame>
        <p:nvGraphicFramePr>
          <p:cNvPr id="5" name="表格 4"/>
          <p:cNvGraphicFramePr/>
          <p:nvPr>
            <p:custDataLst>
              <p:tags r:id="rId1"/>
            </p:custDataLst>
          </p:nvPr>
        </p:nvGraphicFramePr>
        <p:xfrm>
          <a:off x="2514600" y="3276600"/>
          <a:ext cx="7170420" cy="2582545"/>
        </p:xfrm>
        <a:graphic>
          <a:graphicData uri="http://schemas.openxmlformats.org/drawingml/2006/table">
            <a:tbl>
              <a:tblPr/>
              <a:tblGrid>
                <a:gridCol w="1966595"/>
                <a:gridCol w="2509520"/>
                <a:gridCol w="2694305"/>
              </a:tblGrid>
              <a:tr h="358140">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路由器</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317500">
                <a:tc rowSpan="2">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路由器</a:t>
                      </a:r>
                      <a:r>
                        <a:rPr lang="en-US" altLang="zh-CN" sz="1400">
                          <a:latin typeface="Times New Roman" panose="02020603050405020304"/>
                          <a:ea typeface="Times New Roman" panose="02020603050405020304"/>
                        </a:rPr>
                        <a:t>R1</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1813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20.1.1.1/24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17500">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交换机</a:t>
                      </a:r>
                      <a:r>
                        <a:rPr lang="en-US" altLang="zh-CN" sz="1400">
                          <a:latin typeface="Times New Roman" panose="02020603050405020304"/>
                          <a:ea typeface="Times New Roman" panose="02020603050405020304"/>
                        </a:rPr>
                        <a:t>sw3</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10.1.1.2/24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100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63563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10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20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63563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30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40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任务实战一</a:t>
            </a:r>
            <a:r>
              <a:rPr lang="en-US" altLang="zh-CN">
                <a:sym typeface="+mn-ea"/>
              </a:rPr>
              <a:t> - </a:t>
            </a:r>
            <a:r>
              <a:rPr>
                <a:sym typeface="+mn-ea"/>
              </a:rPr>
              <a:t>基本</a:t>
            </a:r>
            <a:r>
              <a:rPr lang="en-US" altLang="zh-CN">
                <a:sym typeface="+mn-ea"/>
              </a:rPr>
              <a:t>ACL</a:t>
            </a:r>
            <a:r>
              <a:rPr>
                <a:sym typeface="+mn-ea"/>
              </a:rPr>
              <a:t>的应用</a:t>
            </a:r>
            <a:endParaRPr lang="zh-CN" altLang="en-US"/>
          </a:p>
        </p:txBody>
      </p:sp>
      <p:sp>
        <p:nvSpPr>
          <p:cNvPr id="3" name="内容占位符 2"/>
          <p:cNvSpPr>
            <a:spLocks noGrp="1"/>
          </p:cNvSpPr>
          <p:nvPr>
            <p:ph idx="1"/>
          </p:nvPr>
        </p:nvSpPr>
        <p:spPr/>
        <p:txBody>
          <a:bodyPr/>
          <a:p>
            <a:pPr indent="457200"/>
            <a:r>
              <a:rPr lang="zh-CN" sz="2200">
                <a:ea typeface="宋体" panose="02010600030101010101" pitchFamily="2" charset="-122"/>
                <a:sym typeface="+mn-ea"/>
              </a:rPr>
              <a:t>PC的IP地址配置如表所示。</a:t>
            </a:r>
            <a:endParaRPr lang="zh-CN" sz="2200">
              <a:ea typeface="宋体" panose="02010600030101010101" pitchFamily="2" charset="-122"/>
              <a:sym typeface="+mn-ea"/>
            </a:endParaRPr>
          </a:p>
        </p:txBody>
      </p:sp>
      <p:graphicFrame>
        <p:nvGraphicFramePr>
          <p:cNvPr id="5" name="表格 4"/>
          <p:cNvGraphicFramePr/>
          <p:nvPr>
            <p:custDataLst>
              <p:tags r:id="rId1"/>
            </p:custDataLst>
          </p:nvPr>
        </p:nvGraphicFramePr>
        <p:xfrm>
          <a:off x="2519045" y="2590800"/>
          <a:ext cx="7256145" cy="2174875"/>
        </p:xfrm>
        <a:graphic>
          <a:graphicData uri="http://schemas.openxmlformats.org/drawingml/2006/table">
            <a:tbl>
              <a:tblPr/>
              <a:tblGrid>
                <a:gridCol w="1448435"/>
                <a:gridCol w="1848485"/>
                <a:gridCol w="1984375"/>
                <a:gridCol w="1974850"/>
              </a:tblGrid>
              <a:tr h="453390">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主机名</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子网掩码</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默认网关</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43053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行政部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2989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研发部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3053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销售部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43053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财务部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任务实战一</a:t>
            </a:r>
            <a:r>
              <a:rPr lang="en-US" altLang="zh-CN">
                <a:sym typeface="+mn-ea"/>
              </a:rPr>
              <a:t> - </a:t>
            </a:r>
            <a:r>
              <a:rPr>
                <a:sym typeface="+mn-ea"/>
              </a:rPr>
              <a:t>基本</a:t>
            </a:r>
            <a:r>
              <a:rPr lang="en-US" altLang="zh-CN">
                <a:sym typeface="+mn-ea"/>
              </a:rPr>
              <a:t>ACL</a:t>
            </a:r>
            <a:r>
              <a:rPr>
                <a:sym typeface="+mn-ea"/>
              </a:rPr>
              <a:t>的应用</a:t>
            </a:r>
            <a:endParaRPr lang="zh-CN" altLang="en-US"/>
          </a:p>
        </p:txBody>
      </p:sp>
      <p:sp>
        <p:nvSpPr>
          <p:cNvPr id="4" name="内容占位符 2"/>
          <p:cNvSpPr>
            <a:spLocks noGrp="1"/>
          </p:cNvSpPr>
          <p:nvPr/>
        </p:nvSpPr>
        <p:spPr>
          <a:xfrm>
            <a:off x="874395" y="923925"/>
            <a:ext cx="10587355" cy="169545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en-US" altLang="zh-CN" sz="2200" b="1">
                <a:ea typeface="宋体" panose="02010600030101010101" pitchFamily="2" charset="-122"/>
                <a:sym typeface="+mn-ea"/>
              </a:rPr>
              <a:t>2</a:t>
            </a:r>
            <a:r>
              <a:rPr lang="zh-CN" sz="2200" b="1">
                <a:ea typeface="宋体" panose="02010600030101010101" pitchFamily="2" charset="-122"/>
                <a:sym typeface="+mn-ea"/>
              </a:rPr>
              <a:t>.</a:t>
            </a:r>
            <a:r>
              <a:rPr lang="zh-CN" sz="2200" b="1">
                <a:ea typeface="宋体" panose="02010600030101010101" pitchFamily="2" charset="-122"/>
                <a:sym typeface="+mn-ea"/>
              </a:rPr>
              <a:t>网络拓扑</a:t>
            </a:r>
            <a:endParaRPr lang="zh-CN" sz="2200" b="1">
              <a:ea typeface="宋体" panose="02010600030101010101" pitchFamily="2" charset="-122"/>
              <a:sym typeface="+mn-ea"/>
            </a:endParaRPr>
          </a:p>
          <a:p>
            <a:pPr marL="0" indent="457200" eaLnBrk="1" latinLnBrk="0" hangingPunct="1">
              <a:spcBef>
                <a:spcPts val="0"/>
              </a:spcBef>
            </a:pPr>
            <a:endParaRPr lang="zh-CN" sz="2200" b="0">
              <a:ea typeface="宋体" panose="02010600030101010101" pitchFamily="2" charset="-122"/>
              <a:sym typeface="+mn-ea"/>
            </a:endParaRPr>
          </a:p>
        </p:txBody>
      </p:sp>
      <p:pic>
        <p:nvPicPr>
          <p:cNvPr id="158" name="图片 158"/>
          <p:cNvPicPr>
            <a:picLocks noChangeAspect="1"/>
          </p:cNvPicPr>
          <p:nvPr/>
        </p:nvPicPr>
        <p:blipFill>
          <a:blip r:embed="rId1"/>
          <a:stretch>
            <a:fillRect/>
          </a:stretch>
        </p:blipFill>
        <p:spPr>
          <a:xfrm>
            <a:off x="2704465" y="1905000"/>
            <a:ext cx="6783070" cy="3708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a:t>
            </a:r>
            <a:r>
              <a:rPr>
                <a:sym typeface="+mn-ea"/>
              </a:rPr>
              <a:t>基本</a:t>
            </a:r>
            <a:r>
              <a:rPr lang="en-US" altLang="zh-CN">
                <a:sym typeface="+mn-ea"/>
              </a:rPr>
              <a:t>ACL</a:t>
            </a:r>
            <a:r>
              <a:rPr>
                <a:sym typeface="+mn-ea"/>
              </a:rPr>
              <a:t>的应用</a:t>
            </a:r>
            <a:endParaRPr>
              <a:sym typeface="+mn-ea"/>
            </a:endParaRP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（1）在二层交换机上创建VLAN，并配置二层交换机的接口加入VLAN。</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（2）配置二层交换机的Trunk口。</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（3）在三层交换机上创建VLAN，并配置三层交换机的Trunk口。</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（4）在三层交换机上创建VLANIF接口并配置IP地址，实现三层互通。</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（5）为路由器分配接口IP地址。</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（6）分别在三层交换机和路由器上配置路由，实现网络互通。</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（7）路由器上创建周期时间段。</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time-range working_time 08:30 to 18:00 working-day</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（8）路由器上配置基本ACL 及对应的规则。</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acl number 2001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[Huawei-acl-basic-2001] rule deny source 192.168.10.0 0.0.0.255 time-range working_time                        </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基本</a:t>
            </a:r>
            <a:r>
              <a:rPr lang="en-US" altLang="zh-CN"/>
              <a:t>ACL</a:t>
            </a:r>
            <a:r>
              <a:t>的</a:t>
            </a:r>
            <a:r>
              <a:t>应用</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（9）在路由器接口上应用ACL。</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interface gigabitethernet 0/0/1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[Huawei-GigabitEthernet0/0/1] traffic-filter inbound acl 2001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[Huawei-GigabitEthernet0/0/1] quit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（10）配置PC的IP地址，并测试配置结果。</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根据表</a:t>
            </a:r>
            <a:r>
              <a:rPr lang="zh-CN" sz="2200">
                <a:ea typeface="宋体" panose="02010600030101010101" pitchFamily="2" charset="-122"/>
                <a:sym typeface="+mn-ea"/>
              </a:rPr>
              <a:t>格完成PC的IP地址、子网掩码、网关信息的配置，并在PC上使用Ping程序测试PC间的通信情况。               </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任务实战二</a:t>
            </a:r>
            <a:r>
              <a:rPr lang="en-US" altLang="zh-CN"/>
              <a:t> - </a:t>
            </a:r>
            <a:r>
              <a:t>高级</a:t>
            </a:r>
            <a:r>
              <a:rPr lang="en-US" altLang="zh-CN"/>
              <a:t>ACL</a:t>
            </a:r>
            <a:r>
              <a:t>的</a:t>
            </a:r>
            <a:r>
              <a:t>应用</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某公司的内部网络根据公司部门的数量及各部门内主机数量和未来可能增加主机的情况，为每个部门划分了VLAN，并分配了IP网段，内部不同网段的用户之间通过三层交换机实现互访。</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为了便于公司的访客用户上网，公司在原有网络的基础上为访客用户新增分配一个VLAN 50及IP网段。但是基于信息安全方面的考虑，要求配置高级ACL使内部用户与访客之间不能互相通信，但不影响内部用户间相互通信。</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设备接口地址分配表如表所示。</a:t>
            </a:r>
            <a:endParaRPr lang="zh-CN" sz="2200">
              <a:ea typeface="宋体" panose="02010600030101010101" pitchFamily="2" charset="-122"/>
              <a:sym typeface="+mn-ea"/>
            </a:endParaRPr>
          </a:p>
        </p:txBody>
      </p:sp>
      <p:graphicFrame>
        <p:nvGraphicFramePr>
          <p:cNvPr id="4" name="表格 3"/>
          <p:cNvGraphicFramePr/>
          <p:nvPr>
            <p:custDataLst>
              <p:tags r:id="rId1"/>
            </p:custDataLst>
          </p:nvPr>
        </p:nvGraphicFramePr>
        <p:xfrm>
          <a:off x="2525395" y="3682365"/>
          <a:ext cx="7141845" cy="2527935"/>
        </p:xfrm>
        <a:graphic>
          <a:graphicData uri="http://schemas.openxmlformats.org/drawingml/2006/table">
            <a:tbl>
              <a:tblPr/>
              <a:tblGrid>
                <a:gridCol w="1958975"/>
                <a:gridCol w="2499360"/>
                <a:gridCol w="2683510"/>
              </a:tblGrid>
              <a:tr h="386080">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路由器</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267970">
                <a:tc rowSpan="2">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路由器</a:t>
                      </a:r>
                      <a:r>
                        <a:rPr lang="en-US" altLang="zh-CN" sz="1400">
                          <a:latin typeface="Times New Roman" panose="02020603050405020304"/>
                          <a:ea typeface="Times New Roman" panose="02020603050405020304"/>
                        </a:rPr>
                        <a:t>R1</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6733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20.1.1.1/24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67970">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交换机</a:t>
                      </a:r>
                      <a:r>
                        <a:rPr lang="en-US" altLang="zh-CN" sz="1400">
                          <a:latin typeface="Times New Roman" panose="02020603050405020304"/>
                          <a:ea typeface="Times New Roman" panose="02020603050405020304"/>
                        </a:rPr>
                        <a:t>sw3</a:t>
                      </a:r>
                      <a:endParaRPr lang="en-US" alt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10.1.1.2/24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100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53530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10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20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803275">
                <a:tc vMerge="1">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30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40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192.168.50.254</a:t>
                      </a:r>
                      <a:r>
                        <a:rPr lang="zh-CN" sz="1400">
                          <a:latin typeface="Times New Roman" panose="02020603050405020304"/>
                          <a:ea typeface="宋体" panose="02010600030101010101" pitchFamily="2" charset="-122"/>
                        </a:rPr>
                        <a:t>（</a:t>
                      </a:r>
                      <a:r>
                        <a:rPr lang="en-US" altLang="zh-CN" sz="1400">
                          <a:latin typeface="Times New Roman" panose="02020603050405020304"/>
                          <a:ea typeface="Times New Roman" panose="02020603050405020304"/>
                        </a:rPr>
                        <a:t>VLANIF 40</a:t>
                      </a:r>
                      <a:r>
                        <a:rPr lang="zh-CN" sz="1400">
                          <a:latin typeface="Times New Roman" panose="02020603050405020304"/>
                          <a:ea typeface="宋体" panose="02010600030101010101" pitchFamily="2" charset="-122"/>
                        </a:rPr>
                        <a:t>）</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任务实战二</a:t>
            </a:r>
            <a:r>
              <a:rPr lang="en-US" altLang="zh-CN">
                <a:sym typeface="+mn-ea"/>
              </a:rPr>
              <a:t> - </a:t>
            </a:r>
            <a:r>
              <a:rPr>
                <a:sym typeface="+mn-ea"/>
              </a:rPr>
              <a:t>高级</a:t>
            </a:r>
            <a:r>
              <a:rPr lang="en-US" altLang="zh-CN">
                <a:sym typeface="+mn-ea"/>
              </a:rPr>
              <a:t>ACL</a:t>
            </a:r>
            <a:r>
              <a:rPr>
                <a:sym typeface="+mn-ea"/>
              </a:rPr>
              <a:t>的应用</a:t>
            </a:r>
            <a:endParaRPr lang="zh-CN" altLang="en-US"/>
          </a:p>
        </p:txBody>
      </p:sp>
      <p:sp>
        <p:nvSpPr>
          <p:cNvPr id="3" name="内容占位符 2"/>
          <p:cNvSpPr>
            <a:spLocks noGrp="1"/>
          </p:cNvSpPr>
          <p:nvPr>
            <p:ph idx="1"/>
          </p:nvPr>
        </p:nvSpPr>
        <p:spPr/>
        <p:txBody>
          <a:bodyPr/>
          <a:p>
            <a:pPr indent="457200"/>
            <a:r>
              <a:rPr lang="zh-CN" sz="2200">
                <a:ea typeface="宋体" panose="02010600030101010101" pitchFamily="2" charset="-122"/>
                <a:sym typeface="+mn-ea"/>
              </a:rPr>
              <a:t>PC的IP地址配置如表所示。</a:t>
            </a:r>
            <a:endParaRPr lang="zh-CN" sz="2200">
              <a:ea typeface="宋体" panose="02010600030101010101" pitchFamily="2" charset="-122"/>
              <a:sym typeface="+mn-ea"/>
            </a:endParaRPr>
          </a:p>
        </p:txBody>
      </p:sp>
      <p:graphicFrame>
        <p:nvGraphicFramePr>
          <p:cNvPr id="4" name="表格 3"/>
          <p:cNvGraphicFramePr/>
          <p:nvPr>
            <p:custDataLst>
              <p:tags r:id="rId1"/>
            </p:custDataLst>
          </p:nvPr>
        </p:nvGraphicFramePr>
        <p:xfrm>
          <a:off x="2237740" y="2362200"/>
          <a:ext cx="7861300" cy="2304415"/>
        </p:xfrm>
        <a:graphic>
          <a:graphicData uri="http://schemas.openxmlformats.org/drawingml/2006/table">
            <a:tbl>
              <a:tblPr/>
              <a:tblGrid>
                <a:gridCol w="1569085"/>
                <a:gridCol w="2002790"/>
                <a:gridCol w="2149475"/>
                <a:gridCol w="2139950"/>
              </a:tblGrid>
              <a:tr h="499110">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主机名</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子网掩码</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默认网关</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36131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行政部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6068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研发部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6131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销售部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192.168.30.254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6068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财务部</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192.168.40.254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6131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访客</a:t>
                      </a:r>
                      <a:r>
                        <a:rPr lang="en-US" altLang="zh-CN" sz="1400">
                          <a:latin typeface="Times New Roman" panose="02020603050405020304"/>
                          <a:ea typeface="Times New Roman" panose="02020603050405020304"/>
                        </a:rPr>
                        <a:t>PC</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192.168.50.254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rPr lang="zh-CN" altLang="en-US"/>
              <a:t>企业</a:t>
            </a:r>
            <a:r>
              <a:rPr lang="zh-CN" altLang="en-US"/>
              <a:t>网络安全</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任务实战二</a:t>
            </a:r>
            <a:r>
              <a:rPr lang="en-US" altLang="zh-CN">
                <a:sym typeface="+mn-ea"/>
              </a:rPr>
              <a:t> - </a:t>
            </a:r>
            <a:r>
              <a:rPr>
                <a:sym typeface="+mn-ea"/>
              </a:rPr>
              <a:t>高级</a:t>
            </a:r>
            <a:r>
              <a:rPr lang="en-US" altLang="zh-CN">
                <a:sym typeface="+mn-ea"/>
              </a:rPr>
              <a:t>ACL</a:t>
            </a:r>
            <a:r>
              <a:rPr>
                <a:sym typeface="+mn-ea"/>
              </a:rPr>
              <a:t>的应用</a:t>
            </a:r>
            <a:endParaRPr lang="zh-CN" altLang="en-US"/>
          </a:p>
        </p:txBody>
      </p:sp>
      <p:sp>
        <p:nvSpPr>
          <p:cNvPr id="4" name="内容占位符 2"/>
          <p:cNvSpPr>
            <a:spLocks noGrp="1"/>
          </p:cNvSpPr>
          <p:nvPr/>
        </p:nvSpPr>
        <p:spPr>
          <a:xfrm>
            <a:off x="874395" y="923925"/>
            <a:ext cx="10587355" cy="169545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en-US" altLang="zh-CN" sz="2200" b="1">
                <a:ea typeface="宋体" panose="02010600030101010101" pitchFamily="2" charset="-122"/>
                <a:sym typeface="+mn-ea"/>
              </a:rPr>
              <a:t>2</a:t>
            </a:r>
            <a:r>
              <a:rPr lang="zh-CN" sz="2200" b="1">
                <a:ea typeface="宋体" panose="02010600030101010101" pitchFamily="2" charset="-122"/>
                <a:sym typeface="+mn-ea"/>
              </a:rPr>
              <a:t>.</a:t>
            </a:r>
            <a:r>
              <a:rPr lang="zh-CN" sz="2200" b="1">
                <a:ea typeface="宋体" panose="02010600030101010101" pitchFamily="2" charset="-122"/>
                <a:sym typeface="+mn-ea"/>
              </a:rPr>
              <a:t>网络拓扑</a:t>
            </a:r>
            <a:endParaRPr lang="zh-CN" sz="2200" b="1">
              <a:ea typeface="宋体" panose="02010600030101010101" pitchFamily="2" charset="-122"/>
              <a:sym typeface="+mn-ea"/>
            </a:endParaRPr>
          </a:p>
          <a:p>
            <a:pPr marL="0" indent="457200" eaLnBrk="1" latinLnBrk="0" hangingPunct="1">
              <a:spcBef>
                <a:spcPts val="0"/>
              </a:spcBef>
            </a:pPr>
            <a:endParaRPr lang="zh-CN" sz="2200" b="0">
              <a:ea typeface="宋体" panose="02010600030101010101" pitchFamily="2" charset="-122"/>
              <a:sym typeface="+mn-ea"/>
            </a:endParaRPr>
          </a:p>
        </p:txBody>
      </p:sp>
      <p:pic>
        <p:nvPicPr>
          <p:cNvPr id="158" name="图片 158"/>
          <p:cNvPicPr>
            <a:picLocks noChangeAspect="1"/>
          </p:cNvPicPr>
          <p:nvPr/>
        </p:nvPicPr>
        <p:blipFill>
          <a:blip r:embed="rId1"/>
          <a:stretch>
            <a:fillRect/>
          </a:stretch>
        </p:blipFill>
        <p:spPr>
          <a:xfrm>
            <a:off x="2704465" y="1905000"/>
            <a:ext cx="6783070" cy="37084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rPr>
                <a:sym typeface="+mn-ea"/>
              </a:rPr>
              <a:t>高级</a:t>
            </a:r>
            <a:r>
              <a:rPr lang="en-US" altLang="zh-CN">
                <a:sym typeface="+mn-ea"/>
              </a:rPr>
              <a:t>ACL</a:t>
            </a:r>
            <a:r>
              <a:rPr>
                <a:sym typeface="+mn-ea"/>
              </a:rPr>
              <a:t>的应用</a:t>
            </a:r>
            <a:endParaRPr>
              <a:sym typeface="+mn-ea"/>
            </a:endParaRP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（1）在二层交换机上创建VLAN，并配置二层交换机的接口加入VLAN。</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（2）配置二层交换机的Trunk口。</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（3）在三层交换机上创建VLAN，并配置三层交换机的Trunk口。</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（4）在三层交换机上创建VLANIF接口并配置IP地址，实现三层互通。</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（5）在三层交换机上配置高级ACL及对应的规则。</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acl number 3001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[Huawei-acl-adv-3001] rule deny ip source 192.168.50.0 0.0.0.255 destination 192.168.10.0 0.0.0.255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（6）在交换机接口上应用ACL。</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interface gigabitethernet 0/0/2</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[Huawei-GigabitEthernet0/0/2] traffic-filter inbound acl 3001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（7）配置PC的IP地址，并测试配置结果。</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根据表</a:t>
            </a:r>
            <a:r>
              <a:rPr lang="zh-CN" sz="2200">
                <a:ea typeface="宋体" panose="02010600030101010101" pitchFamily="2" charset="-122"/>
                <a:sym typeface="+mn-ea"/>
              </a:rPr>
              <a:t>格完成PC的IP地址、子网掩码、网关信息的配置，并在PC上使用Ping程序测试PC间的通信情况。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           </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0" y="2773436"/>
            <a:ext cx="5334000" cy="1311128"/>
          </a:xfrm>
          <a:prstGeom prst="rect">
            <a:avLst/>
          </a:prstGeom>
          <a:noFill/>
        </p:spPr>
        <p:txBody>
          <a:bodyPr wrap="square" rtlCol="0">
            <a:spAutoFit/>
          </a:bodyPr>
          <a:lstStyle/>
          <a:p>
            <a:r>
              <a:rPr lang="en-US" altLang="zh-CN" sz="8800" spc="100">
                <a:solidFill>
                  <a:srgbClr val="304086"/>
                </a:solidFill>
                <a:cs typeface="+mn-ea"/>
                <a:sym typeface="+mn-lt"/>
              </a:rPr>
              <a:t>THANKS</a:t>
            </a:r>
            <a:endParaRPr lang="en-US" altLang="zh-CN" sz="8800" spc="100">
              <a:solidFill>
                <a:srgbClr val="3040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大纲</a:t>
            </a:r>
            <a:endParaRPr lang="zh-CN" altLang="en-US"/>
          </a:p>
        </p:txBody>
      </p:sp>
      <p:sp>
        <p:nvSpPr>
          <p:cNvPr id="3" name="内容占位符 2"/>
          <p:cNvSpPr>
            <a:spLocks noGrp="1"/>
          </p:cNvSpPr>
          <p:nvPr>
            <p:ph idx="1"/>
          </p:nvPr>
        </p:nvSpPr>
        <p:spPr>
          <a:xfrm>
            <a:off x="1828800" y="1638300"/>
            <a:ext cx="3393016" cy="3581400"/>
          </a:xfrm>
        </p:spPr>
        <p:txBody>
          <a:bodyPr/>
          <a:lstStyle/>
          <a:p>
            <a:pPr marL="342900" indent="-342900">
              <a:buFont typeface="Wingdings" panose="05000000000000000000" pitchFamily="2" charset="2"/>
              <a:buChar char="ü"/>
            </a:pPr>
            <a:r>
              <a:rPr lang="en-US" altLang="zh-CN" sz="2800"/>
              <a:t>ACL</a:t>
            </a:r>
            <a:r>
              <a:rPr lang="zh-CN" altLang="en-US" sz="2800"/>
              <a:t>访问控制列表</a:t>
            </a:r>
            <a:endParaRPr lang="zh-CN" altLang="en-US" sz="2800"/>
          </a:p>
          <a:p>
            <a:pPr marL="342900" indent="-342900">
              <a:buFont typeface="Wingdings" panose="05000000000000000000" pitchFamily="2" charset="2"/>
              <a:buChar char="ü"/>
            </a:pPr>
            <a:r>
              <a:rPr lang="en-US" altLang="zh-CN" sz="2800"/>
              <a:t>ACL</a:t>
            </a:r>
            <a:r>
              <a:rPr lang="zh-CN" altLang="en-US" sz="2800"/>
              <a:t>分类及配置</a:t>
            </a: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p:txBody>
      </p:sp>
      <p:sp>
        <p:nvSpPr>
          <p:cNvPr id="4" name="内容占位符 2"/>
          <p:cNvSpPr txBox="1"/>
          <p:nvPr/>
        </p:nvSpPr>
        <p:spPr bwMode="auto">
          <a:xfrm>
            <a:off x="6477000" y="1657350"/>
            <a:ext cx="4838700" cy="3657600"/>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Char char="ü"/>
            </a:pPr>
            <a:r>
              <a:rPr lang="zh-CN" altLang="en-US" sz="2800" b="0">
                <a:sym typeface="+mn-ea"/>
              </a:rPr>
              <a:t>任务实战</a:t>
            </a:r>
            <a:endParaRPr lang="zh-CN" altLang="en-US" sz="2800" b="0"/>
          </a:p>
          <a:p>
            <a:pPr marL="0" indent="0">
              <a:buFont typeface="Wingdings" panose="05000000000000000000" pitchFamily="2" charset="2"/>
              <a:buNone/>
            </a:pPr>
            <a:endParaRPr lang="zh-CN" altLang="en-US" sz="2800" b="0"/>
          </a:p>
          <a:p>
            <a:pPr marL="342900" indent="-342900">
              <a:buFont typeface="Wingdings" panose="05000000000000000000" pitchFamily="2" charset="2"/>
              <a:buChar char="ü"/>
            </a:pPr>
            <a:endParaRPr lang="en-US" altLang="zh-CN" sz="2800" b="0"/>
          </a:p>
          <a:p>
            <a:pPr marL="0" indent="0">
              <a:buFont typeface="Wingdings" panose="05000000000000000000" pitchFamily="2" charset="2"/>
              <a:buNone/>
            </a:pPr>
            <a:endParaRPr lang="zh-CN" altLang="en-US" sz="2800" b="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01</a:t>
            </a:r>
            <a:endParaRPr lang="zh-CN" altLang="en-US" dirty="0"/>
          </a:p>
        </p:txBody>
      </p:sp>
      <p:sp>
        <p:nvSpPr>
          <p:cNvPr id="5" name="内容占位符 4"/>
          <p:cNvSpPr>
            <a:spLocks noGrp="1"/>
          </p:cNvSpPr>
          <p:nvPr>
            <p:ph sz="quarter" idx="10"/>
          </p:nvPr>
        </p:nvSpPr>
        <p:spPr/>
        <p:txBody>
          <a:bodyPr/>
          <a:lstStyle/>
          <a:p>
            <a:r>
              <a:rPr lang="en-US" altLang="zh-CN" dirty="0"/>
              <a:t>ACL</a:t>
            </a:r>
            <a:r>
              <a:rPr dirty="0"/>
              <a:t>访问控制</a:t>
            </a:r>
            <a:r>
              <a:rPr dirty="0"/>
              <a:t>列表</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ACL</a:t>
            </a:r>
            <a:r>
              <a:t>简介</a:t>
            </a:r>
          </a:p>
        </p:txBody>
      </p:sp>
      <p:sp>
        <p:nvSpPr>
          <p:cNvPr id="5" name="内容占位符 4"/>
          <p:cNvSpPr/>
          <p:nvPr>
            <p:ph idx="1"/>
          </p:nvPr>
        </p:nvSpPr>
        <p:spPr>
          <a:xfrm>
            <a:off x="874395" y="923925"/>
            <a:ext cx="10587355" cy="5304155"/>
          </a:xfrm>
        </p:spPr>
        <p:txBody>
          <a:bodyPr/>
          <a:p>
            <a:pPr marL="342900" indent="-342900" algn="l" eaLnBrk="1" latinLnBrk="0" hangingPunct="1">
              <a:spcBef>
                <a:spcPts val="0"/>
              </a:spcBef>
              <a:buSzTx/>
              <a:buFont typeface="Wingdings" panose="05000000000000000000" charset="0"/>
              <a:buChar char="n"/>
            </a:pPr>
            <a:r>
              <a:rPr sz="2200"/>
              <a:t>访问控制列表ACL（Access Control List）是由一条或多条规则组成的集合。</a:t>
            </a:r>
            <a:endParaRPr sz="2200"/>
          </a:p>
          <a:p>
            <a:pPr marL="342900" indent="-342900" algn="l" eaLnBrk="1" latinLnBrk="0" hangingPunct="1">
              <a:spcBef>
                <a:spcPts val="0"/>
              </a:spcBef>
              <a:buSzTx/>
              <a:buFont typeface="Wingdings" panose="05000000000000000000" charset="0"/>
              <a:buChar char="n"/>
            </a:pPr>
            <a:r>
              <a:rPr sz="2200"/>
              <a:t>规则</a:t>
            </a:r>
            <a:r>
              <a:rPr lang="zh-CN" sz="2200"/>
              <a:t>指的是</a:t>
            </a:r>
            <a:r>
              <a:rPr sz="2200"/>
              <a:t>描述报文匹配条件的判断语句，这些条件可以是报文的源地址、目的地址、端口号等。</a:t>
            </a:r>
            <a:endParaRPr sz="2200"/>
          </a:p>
          <a:p>
            <a:pPr marL="342900" indent="-342900" algn="l" eaLnBrk="1" latinLnBrk="0" hangingPunct="1">
              <a:spcBef>
                <a:spcPts val="0"/>
              </a:spcBef>
              <a:buSzTx/>
              <a:buFont typeface="Wingdings" panose="05000000000000000000" charset="0"/>
              <a:buChar char="n"/>
            </a:pPr>
            <a:r>
              <a:rPr lang="en-US" sz="2200"/>
              <a:t>ACL</a:t>
            </a:r>
            <a:r>
              <a:rPr sz="2200"/>
              <a:t>本质上是一种报文过滤器，规则是过滤器的滤芯。设备基于这些规则进行报文匹配，可以过滤出特定的报文，并根据应用ACL的业务模块的处理策略来允许或阻止该报文通过。</a:t>
            </a:r>
            <a:endParaRPr sz="2200"/>
          </a:p>
          <a:p>
            <a:pPr marL="342900" indent="-342900" algn="l" eaLnBrk="1" latinLnBrk="0" hangingPunct="1">
              <a:spcBef>
                <a:spcPts val="0"/>
              </a:spcBef>
              <a:buSzTx/>
              <a:buFont typeface="Wingdings" panose="05000000000000000000" charset="0"/>
              <a:buChar char="n"/>
            </a:pPr>
            <a:r>
              <a:rPr sz="2200"/>
              <a:t>通过ACL可以实现对网络中报文流的精确识别和控制，达到控制网络访问行为、防止网络攻击和提高网络带宽利用率的目的，从而切实保障网络环境的安全性和网络服务质量的可靠性</a:t>
            </a:r>
            <a:r>
              <a:rPr lang="zh-CN" sz="2200">
                <a:ea typeface="宋体" panose="02010600030101010101" pitchFamily="2" charset="-122"/>
              </a:rPr>
              <a:t>。</a:t>
            </a:r>
            <a:endParaRPr lang="zh-CN" sz="2200">
              <a:ea typeface="宋体" panose="02010600030101010101" pitchFamily="2" charset="-122"/>
            </a:endParaRPr>
          </a:p>
          <a:p>
            <a:pPr marL="342900" indent="-342900" algn="l" eaLnBrk="1" latinLnBrk="0" hangingPunct="1">
              <a:spcBef>
                <a:spcPts val="0"/>
              </a:spcBef>
              <a:buSzTx/>
              <a:buFont typeface="Wingdings" panose="05000000000000000000" charset="0"/>
              <a:buChar char="n"/>
            </a:pPr>
            <a:r>
              <a:rPr lang="en-US" altLang="zh-CN" sz="2200">
                <a:ea typeface="宋体" panose="02010600030101010101" pitchFamily="2" charset="-122"/>
              </a:rPr>
              <a:t>ACL</a:t>
            </a:r>
            <a:r>
              <a:rPr lang="zh-CN" altLang="en-US" sz="2200">
                <a:ea typeface="宋体" panose="02010600030101010101" pitchFamily="2" charset="-122"/>
              </a:rPr>
              <a:t>的应用</a:t>
            </a:r>
            <a:endParaRPr lang="zh-CN" altLang="en-US"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匹配IP流量</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在Traffic-filter中被调用</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在NAT中被调用</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在路由策略中被调用</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在防火墙的策略部署中被调用</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在QoS中被调用</a:t>
            </a:r>
            <a:endParaRPr lang="en-US" altLang="zh-CN" sz="2200">
              <a:ea typeface="宋体" panose="02010600030101010101" pitchFamily="2" charset="-122"/>
            </a:endParaRPr>
          </a:p>
          <a:p>
            <a:pPr marL="342900" indent="342265" algn="l" eaLnBrk="1" latinLnBrk="0" hangingPunct="1">
              <a:spcBef>
                <a:spcPts val="0"/>
              </a:spcBef>
              <a:buSzTx/>
              <a:buFont typeface="Arial" panose="020B0604020202020204" pitchFamily="34" charset="0"/>
              <a:buChar char="•"/>
            </a:pPr>
            <a:r>
              <a:rPr lang="en-US" altLang="zh-CN" sz="2200">
                <a:ea typeface="宋体" panose="02010600030101010101" pitchFamily="2" charset="-122"/>
              </a:rPr>
              <a:t>......</a:t>
            </a:r>
            <a:endParaRPr lang="en-US" altLang="zh-CN" sz="220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ACL的组成</a:t>
            </a:r>
            <a:endParaRPr>
              <a:sym typeface="+mn-ea"/>
            </a:endParaRPr>
          </a:p>
        </p:txBody>
      </p:sp>
      <p:sp>
        <p:nvSpPr>
          <p:cNvPr id="5" name="内容占位符 4"/>
          <p:cNvSpPr/>
          <p:nvPr>
            <p:ph idx="1"/>
          </p:nvPr>
        </p:nvSpPr>
        <p:spPr>
          <a:xfrm>
            <a:off x="874395" y="923925"/>
            <a:ext cx="10587355" cy="5304155"/>
          </a:xfrm>
        </p:spPr>
        <p:txBody>
          <a:bodyPr/>
          <a:p>
            <a:pPr marL="342900" indent="-342900" algn="l" eaLnBrk="1" latinLnBrk="0" hangingPunct="1">
              <a:spcBef>
                <a:spcPts val="0"/>
              </a:spcBef>
              <a:buSzTx/>
              <a:buFont typeface="Wingdings" panose="05000000000000000000" charset="0"/>
              <a:buChar char="n"/>
            </a:pPr>
            <a:r>
              <a:rPr sz="2200"/>
              <a:t>ACL由若干条permit或deny语句组成。每条语句就是该ACL的一条规则，每条语句中的permit或deny就是与这条规则相对应的处理动作。</a:t>
            </a:r>
            <a:endParaRPr sz="2200"/>
          </a:p>
        </p:txBody>
      </p:sp>
      <p:pic>
        <p:nvPicPr>
          <p:cNvPr id="152" name="图片 3"/>
          <p:cNvPicPr>
            <a:picLocks noChangeAspect="1"/>
          </p:cNvPicPr>
          <p:nvPr/>
        </p:nvPicPr>
        <p:blipFill>
          <a:blip r:embed="rId1"/>
          <a:stretch>
            <a:fillRect/>
          </a:stretch>
        </p:blipFill>
        <p:spPr>
          <a:xfrm>
            <a:off x="3015615" y="2438400"/>
            <a:ext cx="6160770" cy="260413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ACL的匹配机制</a:t>
            </a:r>
          </a:p>
        </p:txBody>
      </p:sp>
      <p:pic>
        <p:nvPicPr>
          <p:cNvPr id="154" name="图片 5"/>
          <p:cNvPicPr>
            <a:picLocks noChangeAspect="1"/>
          </p:cNvPicPr>
          <p:nvPr/>
        </p:nvPicPr>
        <p:blipFill>
          <a:blip r:embed="rId1"/>
          <a:stretch>
            <a:fillRect/>
          </a:stretch>
        </p:blipFill>
        <p:spPr>
          <a:xfrm>
            <a:off x="3200400" y="838200"/>
            <a:ext cx="5694680" cy="539940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02</a:t>
            </a:r>
            <a:endParaRPr lang="zh-CN" altLang="en-US" dirty="0"/>
          </a:p>
        </p:txBody>
      </p:sp>
      <p:sp>
        <p:nvSpPr>
          <p:cNvPr id="5" name="内容占位符 4"/>
          <p:cNvSpPr>
            <a:spLocks noGrp="1"/>
          </p:cNvSpPr>
          <p:nvPr>
            <p:ph sz="quarter" idx="10"/>
          </p:nvPr>
        </p:nvSpPr>
        <p:spPr/>
        <p:txBody>
          <a:bodyPr/>
          <a:lstStyle/>
          <a:p>
            <a:r>
              <a:rPr lang="en-US" altLang="zh-CN" dirty="0"/>
              <a:t>ACL</a:t>
            </a:r>
            <a:r>
              <a:rPr dirty="0"/>
              <a:t>分类及</a:t>
            </a:r>
            <a:r>
              <a:rPr dirty="0"/>
              <a:t>配置</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ACL分类</a:t>
            </a:r>
          </a:p>
        </p:txBody>
      </p:sp>
      <p:sp>
        <p:nvSpPr>
          <p:cNvPr id="3" name="内容占位符 2"/>
          <p:cNvSpPr>
            <a:spLocks noGrp="1"/>
          </p:cNvSpPr>
          <p:nvPr>
            <p:ph idx="1"/>
          </p:nvPr>
        </p:nvSpPr>
        <p:spPr>
          <a:xfrm>
            <a:off x="874395" y="923925"/>
            <a:ext cx="10587355" cy="4135755"/>
          </a:xfrm>
        </p:spPr>
        <p:txBody>
          <a:bodyPr/>
          <a:p>
            <a:pPr marL="342900" indent="-342900" eaLnBrk="1" latinLnBrk="0" hangingPunct="1">
              <a:lnSpc>
                <a:spcPct val="100000"/>
              </a:lnSpc>
              <a:spcBef>
                <a:spcPts val="500"/>
              </a:spcBef>
              <a:spcAft>
                <a:spcPts val="0"/>
              </a:spcAft>
              <a:buFont typeface="Wingdings" panose="05000000000000000000" charset="0"/>
              <a:buChar char="n"/>
            </a:pPr>
            <a:r>
              <a:rPr sz="2200">
                <a:sym typeface="+mn-ea"/>
              </a:rPr>
              <a:t>基于对IPv4和IPv6支持情况的划分</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1</a:t>
            </a:r>
            <a:r>
              <a:rPr lang="zh-CN" sz="2200">
                <a:ea typeface="宋体" panose="02010600030101010101" pitchFamily="2" charset="-122"/>
                <a:sym typeface="+mn-ea"/>
              </a:rPr>
              <a:t>）</a:t>
            </a:r>
            <a:r>
              <a:rPr sz="2200">
                <a:sym typeface="+mn-ea"/>
              </a:rPr>
              <a:t>ACL4</a:t>
            </a:r>
            <a:r>
              <a:rPr lang="zh-CN" sz="2200">
                <a:ea typeface="宋体" panose="02010600030101010101" pitchFamily="2" charset="-122"/>
                <a:sym typeface="+mn-ea"/>
              </a:rPr>
              <a:t>：支持过滤IPv4报文的ACL。</a:t>
            </a:r>
            <a:endParaRPr lang="zh-CN" sz="2200">
              <a:ea typeface="宋体" panose="02010600030101010101" pitchFamily="2" charset="-122"/>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2</a:t>
            </a:r>
            <a:r>
              <a:rPr lang="zh-CN" sz="2200">
                <a:ea typeface="宋体" panose="02010600030101010101" pitchFamily="2" charset="-122"/>
                <a:sym typeface="+mn-ea"/>
              </a:rPr>
              <a:t>）</a:t>
            </a:r>
            <a:r>
              <a:rPr sz="2200">
                <a:sym typeface="+mn-ea"/>
              </a:rPr>
              <a:t>ACL6</a:t>
            </a:r>
            <a:r>
              <a:rPr lang="zh-CN" sz="2200">
                <a:ea typeface="宋体" panose="02010600030101010101" pitchFamily="2" charset="-122"/>
                <a:sym typeface="+mn-ea"/>
              </a:rPr>
              <a:t>：仅支持过滤IPv6报文的ACL。</a:t>
            </a:r>
            <a:endParaRPr lang="zh-CN" sz="2200">
              <a:ea typeface="宋体" panose="02010600030101010101" pitchFamily="2" charset="-122"/>
              <a:sym typeface="+mn-ea"/>
            </a:endParaRPr>
          </a:p>
          <a:p>
            <a:pPr marL="342900" indent="-342900" algn="l" eaLnBrk="1" latinLnBrk="0" hangingPunct="1">
              <a:lnSpc>
                <a:spcPct val="100000"/>
              </a:lnSpc>
              <a:spcBef>
                <a:spcPts val="500"/>
              </a:spcBef>
              <a:spcAft>
                <a:spcPts val="0"/>
              </a:spcAft>
              <a:buSzTx/>
              <a:buFont typeface="Wingdings" panose="05000000000000000000" charset="0"/>
              <a:buChar char="n"/>
            </a:pPr>
            <a:r>
              <a:rPr sz="2200">
                <a:sym typeface="+mn-ea"/>
              </a:rPr>
              <a:t>基于ACL标识方法的划分</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1</a:t>
            </a:r>
            <a:r>
              <a:rPr lang="zh-CN" sz="2200">
                <a:ea typeface="宋体" panose="02010600030101010101" pitchFamily="2" charset="-122"/>
                <a:sym typeface="+mn-ea"/>
              </a:rPr>
              <a:t>）</a:t>
            </a:r>
            <a:r>
              <a:rPr sz="2200">
                <a:sym typeface="+mn-ea"/>
              </a:rPr>
              <a:t>数字型ACL：创建ACL时，指定一个唯一的数字标识该ACL。</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2</a:t>
            </a:r>
            <a:r>
              <a:rPr lang="zh-CN" sz="2200">
                <a:ea typeface="宋体" panose="02010600030101010101" pitchFamily="2" charset="-122"/>
                <a:sym typeface="+mn-ea"/>
              </a:rPr>
              <a:t>）</a:t>
            </a:r>
            <a:r>
              <a:rPr sz="2200">
                <a:sym typeface="+mn-ea"/>
              </a:rPr>
              <a:t>命名型ACL：通过名称代替编号来标识ACL。</a:t>
            </a:r>
            <a:endParaRPr sz="2200">
              <a:sym typeface="+mn-ea"/>
            </a:endParaRPr>
          </a:p>
          <a:p>
            <a:pPr marL="342900" indent="-342900" algn="l" eaLnBrk="1" latinLnBrk="0" hangingPunct="1">
              <a:lnSpc>
                <a:spcPct val="100000"/>
              </a:lnSpc>
              <a:spcBef>
                <a:spcPts val="500"/>
              </a:spcBef>
              <a:spcAft>
                <a:spcPts val="0"/>
              </a:spcAft>
              <a:buSzTx/>
              <a:buFont typeface="Wingdings" panose="05000000000000000000" charset="0"/>
              <a:buChar char="n"/>
            </a:pPr>
            <a:r>
              <a:rPr sz="2200">
                <a:sym typeface="+mn-ea"/>
              </a:rPr>
              <a:t>基于ACL规则定义方式的划分</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1</a:t>
            </a:r>
            <a:r>
              <a:rPr lang="zh-CN" sz="2200">
                <a:ea typeface="宋体" panose="02010600030101010101" pitchFamily="2" charset="-122"/>
                <a:sym typeface="+mn-ea"/>
              </a:rPr>
              <a:t>）</a:t>
            </a:r>
            <a:r>
              <a:rPr lang="zh-CN" sz="2200">
                <a:sym typeface="+mn-ea"/>
              </a:rPr>
              <a:t>基本</a:t>
            </a:r>
            <a:r>
              <a:rPr sz="2200">
                <a:sym typeface="+mn-ea"/>
              </a:rPr>
              <a:t>ACL：仅使用报文的源IP地址、分片信息和生效时间段信息来定义规则。</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2</a:t>
            </a:r>
            <a:r>
              <a:rPr lang="zh-CN" sz="2200">
                <a:ea typeface="宋体" panose="02010600030101010101" pitchFamily="2" charset="-122"/>
                <a:sym typeface="+mn-ea"/>
              </a:rPr>
              <a:t>）高级</a:t>
            </a:r>
            <a:r>
              <a:rPr sz="2200">
                <a:sym typeface="+mn-ea"/>
              </a:rPr>
              <a:t>ACL：既可使用IPv4报文的源IP地址，也可使用目的IP地址、IP协议类型、ICMP类型、TCP源/目的端口、UDP源/目的端口号、生效时间段等来定义规则。</a:t>
            </a:r>
            <a:endParaRPr sz="2200">
              <a:sym typeface="+mn-ea"/>
            </a:endParaRPr>
          </a:p>
          <a:p>
            <a:pPr marL="0" indent="457200" eaLnBrk="1" latinLnBrk="0" hangingPunct="1">
              <a:spcBef>
                <a:spcPts val="0"/>
              </a:spcBef>
              <a:buFont typeface="Wingdings" panose="05000000000000000000" charset="0"/>
              <a:buNone/>
            </a:pPr>
            <a:r>
              <a:rPr lang="zh-CN" sz="2200">
                <a:ea typeface="宋体" panose="02010600030101010101" pitchFamily="2" charset="-122"/>
                <a:sym typeface="+mn-ea"/>
              </a:rPr>
              <a:t>（</a:t>
            </a:r>
            <a:r>
              <a:rPr lang="en-US" altLang="zh-CN" sz="2200">
                <a:ea typeface="宋体" panose="02010600030101010101" pitchFamily="2" charset="-122"/>
                <a:sym typeface="+mn-ea"/>
              </a:rPr>
              <a:t>3</a:t>
            </a:r>
            <a:r>
              <a:rPr lang="zh-CN" sz="2200">
                <a:ea typeface="宋体" panose="02010600030101010101" pitchFamily="2" charset="-122"/>
                <a:sym typeface="+mn-ea"/>
              </a:rPr>
              <a:t>）二层</a:t>
            </a:r>
            <a:r>
              <a:rPr sz="2200">
                <a:sym typeface="+mn-ea"/>
              </a:rPr>
              <a:t>ACL：使用报文的以太网帧头信息来定义规则</a:t>
            </a:r>
            <a:r>
              <a:rPr lang="zh-CN" sz="2200">
                <a:ea typeface="宋体" panose="02010600030101010101" pitchFamily="2" charset="-122"/>
                <a:sym typeface="+mn-ea"/>
              </a:rPr>
              <a:t>。</a:t>
            </a:r>
            <a:endParaRPr sz="2200">
              <a:sym typeface="+mn-ea"/>
            </a:endParaRPr>
          </a:p>
          <a:p>
            <a:pPr marL="0" indent="457200" eaLnBrk="1" latinLnBrk="0" hangingPunct="1">
              <a:spcBef>
                <a:spcPts val="0"/>
              </a:spcBef>
              <a:buFont typeface="Wingdings" panose="05000000000000000000" charset="0"/>
              <a:buNone/>
            </a:pPr>
            <a:endParaRPr sz="2200">
              <a:sym typeface="+mn-ea"/>
            </a:endParaRPr>
          </a:p>
          <a:p>
            <a:pPr marL="342900" indent="-342900" eaLnBrk="1" latinLnBrk="0" hangingPunct="1">
              <a:spcBef>
                <a:spcPts val="0"/>
              </a:spcBef>
              <a:buFont typeface="Wingdings" panose="05000000000000000000" charset="0"/>
              <a:buChar char="n"/>
            </a:pPr>
            <a:endParaRPr sz="2200">
              <a:sym typeface="+mn-ea"/>
            </a:endParaRPr>
          </a:p>
        </p:txBody>
      </p:sp>
    </p:spTree>
  </p:cSld>
  <p:clrMapOvr>
    <a:overrideClrMapping bg1="lt1" tx1="dk1" bg2="lt2" tx2="dk2" accent1="accent1" accent2="accent2" accent3="accent3" accent4="accent4" accent5="accent5" accent6="accent6" hlink="hlink" folHlink="folHlink"/>
  </p:clrMapOvr>
</p:sld>
</file>

<file path=ppt/tags/tag1.xml><?xml version="1.0" encoding="utf-8"?>
<p:tagLst xmlns:p="http://schemas.openxmlformats.org/presentationml/2006/main">
  <p:tag name="TABLE_ENDDRAG_ORIGIN_RECT" val="564*213"/>
  <p:tag name="TABLE_ENDDRAG_RECT" val="240*214*564*213"/>
</p:tagLst>
</file>

<file path=ppt/tags/tag2.xml><?xml version="1.0" encoding="utf-8"?>
<p:tagLst xmlns:p="http://schemas.openxmlformats.org/presentationml/2006/main">
  <p:tag name="TABLE_ENDDRAG_ORIGIN_RECT" val="571*187"/>
  <p:tag name="TABLE_ENDDRAG_RECT" val="241*118*571*187"/>
</p:tagLst>
</file>

<file path=ppt/tags/tag3.xml><?xml version="1.0" encoding="utf-8"?>
<p:tagLst xmlns:p="http://schemas.openxmlformats.org/presentationml/2006/main">
  <p:tag name="TABLE_ENDDRAG_ORIGIN_RECT" val="562*210"/>
  <p:tag name="TABLE_ENDDRAG_RECT" val="192*288*562*210"/>
</p:tagLst>
</file>

<file path=ppt/tags/tag4.xml><?xml version="1.0" encoding="utf-8"?>
<p:tagLst xmlns:p="http://schemas.openxmlformats.org/presentationml/2006/main">
  <p:tag name="TABLE_ENDDRAG_ORIGIN_RECT" val="593*182"/>
  <p:tag name="TABLE_ENDDRAG_RECT" val="124*132*593*182"/>
</p:tagLst>
</file>

<file path=ppt/tags/tag5.xml><?xml version="1.0" encoding="utf-8"?>
<p:tagLst xmlns:p="http://schemas.openxmlformats.org/presentationml/2006/main">
  <p:tag name="commondata" val="eyJoZGlkIjoiYWE0OTU5YWZhNDU4NTdhMDc0MWE0OGZiZTAxZDE5NmUifQ=="/>
</p:tagLst>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28575" cap="flat" cmpd="sng" algn="ctr">
          <a:solidFill>
            <a:srgbClr val="FF0000"/>
          </a:solidFill>
          <a:prstDash val="solid"/>
          <a:round/>
          <a:headEnd type="none" w="med" len="med"/>
          <a:tailEnd type="triangle" w="med" len="med"/>
        </a:ln>
      </a:spPr>
      <a:bodyPr vert="horz" wrap="square" lIns="82124" tIns="41061" rIns="82124" bIns="41061" numCol="1" rtlCol="0" anchor="t" anchorCtr="0" compatLnSpc="1"/>
      <a:lstStyle>
        <a:defPPr marL="0" marR="0" indent="0" algn="l" defTabSz="814705" rtl="0" eaLnBrk="0" fontAlgn="base" latinLnBrk="0" hangingPunct="0">
          <a:lnSpc>
            <a:spcPct val="90000"/>
          </a:lnSpc>
          <a:spcBef>
            <a:spcPct val="0"/>
          </a:spcBef>
          <a:spcAft>
            <a:spcPct val="0"/>
          </a:spcAft>
          <a:buClrTx/>
          <a:buSzTx/>
          <a:buFontTx/>
          <a:buNone/>
          <a:defRPr kumimoji="0" sz="3000" b="1" i="0" u="none" strike="noStrike" cap="none" normalizeH="0" baseline="0" smtClean="0">
            <a:ln>
              <a:noFill/>
            </a:ln>
            <a:solidFill>
              <a:schemeClr val="tx1"/>
            </a:solidFill>
            <a:effectLst/>
            <a:latin typeface="Arial" panose="020B0604020202020204" pitchFamily="34" charset="0"/>
          </a:defRPr>
        </a:defPPr>
      </a:lstStyle>
    </a:spDef>
    <a:lnDef>
      <a:spPr bwMode="auto">
        <a:noFill/>
        <a:ln w="28575" cap="flat" cmpd="sng" algn="ctr">
          <a:solidFill>
            <a:srgbClr val="FF0000"/>
          </a:solidFill>
          <a:prstDash val="solid"/>
          <a:round/>
          <a:headEnd type="none" w="med" len="med"/>
          <a:tailEnd type="triangle"/>
        </a:ln>
      </a:spPr>
      <a:body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2.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3.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docProps/app.xml><?xml version="1.0" encoding="utf-8"?>
<Properties xmlns="http://schemas.openxmlformats.org/officeDocument/2006/extended-properties" xmlns:vt="http://schemas.openxmlformats.org/officeDocument/2006/docPropsVTypes">
  <TotalTime>0</TotalTime>
  <Words>3948</Words>
  <Application>WPS 演示</Application>
  <PresentationFormat>宽屏</PresentationFormat>
  <Paragraphs>332</Paragraphs>
  <Slides>22</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22</vt:i4>
      </vt:variant>
    </vt:vector>
  </HeadingPairs>
  <TitlesOfParts>
    <vt:vector size="42" baseType="lpstr">
      <vt:lpstr>Arial</vt:lpstr>
      <vt:lpstr>宋体</vt:lpstr>
      <vt:lpstr>Wingdings</vt:lpstr>
      <vt:lpstr>Arial</vt:lpstr>
      <vt:lpstr>CiscoSansTT Thin</vt:lpstr>
      <vt:lpstr>Segoe Print</vt:lpstr>
      <vt:lpstr>CiscoSansTT ExtraLight</vt:lpstr>
      <vt:lpstr>微软雅黑</vt:lpstr>
      <vt:lpstr>思源黑体 CN Medium</vt:lpstr>
      <vt:lpstr>演示斜黑体</vt:lpstr>
      <vt:lpstr>黑体</vt:lpstr>
      <vt:lpstr>Times</vt:lpstr>
      <vt:lpstr>Times New Roman</vt:lpstr>
      <vt:lpstr>Wingdings</vt:lpstr>
      <vt:lpstr>Arial Unicode MS</vt:lpstr>
      <vt:lpstr>等线 Light</vt:lpstr>
      <vt:lpstr>等线</vt:lpstr>
      <vt:lpstr>Times New Roman</vt:lpstr>
      <vt:lpstr>TMP-DEV-PPT-v8.1</vt:lpstr>
      <vt:lpstr>自定义设计方案</vt:lpstr>
      <vt:lpstr>PowerPoint 演示文稿</vt:lpstr>
      <vt:lpstr>PowerPoint 演示文稿</vt:lpstr>
      <vt:lpstr>大纲</vt:lpstr>
      <vt:lpstr>PowerPoint 演示文稿</vt:lpstr>
      <vt:lpstr>ACL简介</vt:lpstr>
      <vt:lpstr>ACL的组成</vt:lpstr>
      <vt:lpstr>ACL的匹配机制</vt:lpstr>
      <vt:lpstr>PowerPoint 演示文稿</vt:lpstr>
      <vt:lpstr>ACL分类</vt:lpstr>
      <vt:lpstr>ACL配置</vt:lpstr>
      <vt:lpstr>ACL配置</vt:lpstr>
      <vt:lpstr>PowerPoint 演示文稿</vt:lpstr>
      <vt:lpstr>任务实战一 - 基本ACL的应用</vt:lpstr>
      <vt:lpstr>任务实战一 - 基本ACL的应用</vt:lpstr>
      <vt:lpstr>任务实战一 - 基本ACL的应用</vt:lpstr>
      <vt:lpstr>任务实战一 - 基本ACL的应用</vt:lpstr>
      <vt:lpstr>任务实战一 - 基本ACL的应用</vt:lpstr>
      <vt:lpstr>任务实战二 - 高级ACL的应用</vt:lpstr>
      <vt:lpstr>任务实战二 - 高级ACL的应用</vt:lpstr>
      <vt:lpstr>任务实战二 - 高级ACL的应用</vt:lpstr>
      <vt:lpstr>任务实战二 - 高级ACL的应用</vt:lpstr>
      <vt:lpstr>PowerPoint 演示文稿</vt:lpstr>
    </vt:vector>
  </TitlesOfParts>
  <Company>Cisco Systems, Inc.</Company>
  <LinksUpToDate>false</LinksUpToDate>
  <SharedDoc>false</SharedDoc>
  <HyperlinksChanged>false</HyperlinksChanged>
  <AppVersion>14.0000</AppVersion>
  <Manager>Erin Stanley</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
applied new ILSG learning design
04/24/04, v3.1, Erin Stanley
prepared for production
Updated; dmachado:  01.04.05
04.07.06: jbangloy: Applied Template QACS-PPT-v7.0
04.10.06: kayclark: DTP Check
Edit: Michele Gilfether: 04.24.06</dc:description>
  <cp:category>Masters</cp:category>
  <cp:lastModifiedBy>    『记树与影』</cp:lastModifiedBy>
  <cp:revision>1839</cp:revision>
  <dcterms:created xsi:type="dcterms:W3CDTF">2003-04-02T15:29:00Z</dcterms:created>
  <dcterms:modified xsi:type="dcterms:W3CDTF">2024-08-24T08:44:17Z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85FB1FB8D85D4D49969FDD4BB905985E_13</vt:lpwstr>
  </property>
  <property fmtid="{D5CDD505-2E9C-101B-9397-08002B2CF9AE}" pid="3" name="KSOProductBuildVer">
    <vt:lpwstr>2052-12.1.0.17857</vt:lpwstr>
  </property>
</Properties>
</file>