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3"/>
  </p:notesMasterIdLst>
  <p:handoutMasterIdLst>
    <p:handoutMasterId r:id="rId30"/>
  </p:handoutMasterIdLst>
  <p:sldIdLst>
    <p:sldId id="691" r:id="rId4"/>
    <p:sldId id="655" r:id="rId5"/>
    <p:sldId id="656" r:id="rId6"/>
    <p:sldId id="720" r:id="rId7"/>
    <p:sldId id="692" r:id="rId8"/>
    <p:sldId id="834" r:id="rId9"/>
    <p:sldId id="722" r:id="rId10"/>
    <p:sldId id="727" r:id="rId11"/>
    <p:sldId id="728" r:id="rId12"/>
    <p:sldId id="729" r:id="rId14"/>
    <p:sldId id="852" r:id="rId15"/>
    <p:sldId id="853" r:id="rId16"/>
    <p:sldId id="854" r:id="rId17"/>
    <p:sldId id="855" r:id="rId18"/>
    <p:sldId id="725" r:id="rId19"/>
    <p:sldId id="695" r:id="rId20"/>
    <p:sldId id="817" r:id="rId21"/>
    <p:sldId id="826" r:id="rId22"/>
    <p:sldId id="827" r:id="rId23"/>
    <p:sldId id="856" r:id="rId24"/>
    <p:sldId id="829" r:id="rId25"/>
    <p:sldId id="830" r:id="rId26"/>
    <p:sldId id="831" r:id="rId27"/>
    <p:sldId id="832" r:id="rId28"/>
    <p:sldId id="693" r:id="rId29"/>
  </p:sldIdLst>
  <p:sldSz cx="12192000" cy="6858000"/>
  <p:notesSz cx="6858000" cy="9144000"/>
  <p:custDataLst>
    <p:tags r:id="rId35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2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2"/>
    <a:srgbClr val="016289"/>
    <a:srgbClr val="00BCEB"/>
    <a:srgbClr val="F5F5F5"/>
    <a:srgbClr val="00FF00"/>
    <a:srgbClr val="000000"/>
    <a:srgbClr val="F4939C"/>
    <a:srgbClr val="F8B9A8"/>
    <a:srgbClr val="FEE7B5"/>
    <a:srgbClr val="C2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252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5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初始创建的VRRP设备工作在Initialize状态，收到接口Up的消息后，如果设备的优先级为255，则直接成为Master设备；如果设备的优先级小于255，则会先切换至Backup状态，待Master_Down_Interval定时器超时后再切换至Master状态。首先切换至Master状态的VRRP设备通过VRRP通告报文的交互获知虚拟设备中其他成员的优先级，进行Master的选举：</a:t>
            </a:r>
            <a:endParaRPr lang="zh-CN" altLang="en-US"/>
          </a:p>
          <a:p>
            <a:r>
              <a:rPr lang="zh-CN" altLang="en-US"/>
              <a:t>①如果VRRP报文中Master设备的优先级高于或等于自己的优先级，则Backup设备保持Backup状态。</a:t>
            </a:r>
            <a:endParaRPr lang="zh-CN" altLang="en-US"/>
          </a:p>
          <a:p>
            <a:r>
              <a:rPr lang="zh-CN" altLang="en-US"/>
              <a:t>②如果VRRP报文中Master设备的优先级低于自己的优先级，采用抢占方式的Backup设备将切换至Master状态，采用非抢占方式的Backup设备仍保持Backup状态。</a:t>
            </a:r>
            <a:endParaRPr lang="zh-CN" altLang="en-US"/>
          </a:p>
          <a:p>
            <a:r>
              <a:rPr lang="zh-CN" altLang="en-US"/>
              <a:t>③如果多个VRRP设备同时切换到Master状态，通过VRRP通告报文的交互进行协商后，优先级较低的VRRP设备将切换成Backup状态，优先级最高的VRRP设备成为最终的Master设备；优先级相同时，VRRP设备上VRRP备份组所在接口主IP地址较大的成为Master设备。</a:t>
            </a:r>
            <a:endParaRPr lang="zh-CN" altLang="en-US"/>
          </a:p>
          <a:p>
            <a:r>
              <a:rPr lang="zh-CN" altLang="en-US"/>
              <a:t>④如果创建的VRRP设备为IP地址拥有者，收到接口Up的消息后，将会直接切换至Master状态。</a:t>
            </a:r>
            <a:endParaRPr lang="zh-CN" altLang="en-US"/>
          </a:p>
          <a:p>
            <a:r>
              <a:rPr lang="zh-CN" altLang="en-US"/>
              <a:t>Master设备周期性地发送VRRP通告报文，在VRRP备份组中公布其配置信息（优先级等）和工作状况。Backup设备通过接收到VRRP报文的情况来判断Master设备是否工作正常。</a:t>
            </a:r>
            <a:endParaRPr lang="zh-CN" altLang="en-US"/>
          </a:p>
          <a:p>
            <a:r>
              <a:rPr lang="zh-CN" altLang="en-US"/>
              <a:t>当Master设备主动放弃Master地位（如Master设备退出备份组）时，会发送优先级为0的通告报文，用来使Backup设备快速切换成Master设备，而不用等到Master_Down_Interval定时器超时。这个切换的时间称为Skew time，计算方式为：（256－Backup设备的优先级）/256，单位为秒。</a:t>
            </a:r>
            <a:endParaRPr lang="zh-CN" altLang="en-US"/>
          </a:p>
          <a:p>
            <a:r>
              <a:rPr lang="zh-CN" altLang="en-US"/>
              <a:t>当Master设备发生网络故障而不能发送通告报文的时候，Backup设备并不能立即知道其工作状况。等到Master_Down_Interval定时器超时后，才会认为Master设备无法正常工作，从而将状态切换为Master。其中，Master_Down_Interval定时器取值为：3×Advertisement_Interval＋Skew_time，单位为秒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VRRP的工作过程如下：</a:t>
            </a:r>
            <a:endParaRPr lang="zh-CN" altLang="en-US"/>
          </a:p>
          <a:p>
            <a:r>
              <a:rPr lang="zh-CN" altLang="en-US"/>
              <a:t>（1）VRRP备份组中的设备根据优先级选举出Master。Master设备通过发送免费ARP报文，将虚拟MAC地址通知给与它连接的设备或者主机，从而承担报文转发任务。</a:t>
            </a:r>
            <a:endParaRPr lang="zh-CN" altLang="en-US"/>
          </a:p>
          <a:p>
            <a:r>
              <a:rPr lang="zh-CN" altLang="en-US"/>
              <a:t>（2）Master设备周期性向备份组内所有Backup设备发送VRRP通告报文，以公布其配置信息（优先级等）和工作状况。</a:t>
            </a:r>
            <a:endParaRPr lang="zh-CN" altLang="en-US"/>
          </a:p>
          <a:p>
            <a:r>
              <a:rPr lang="zh-CN" altLang="en-US"/>
              <a:t>（3）如果Master设备出现故障，VRRP备份组中的Backup设备将根据优先级重新选举新的Master。</a:t>
            </a:r>
            <a:endParaRPr lang="zh-CN" altLang="en-US"/>
          </a:p>
          <a:p>
            <a:r>
              <a:rPr lang="zh-CN" altLang="en-US"/>
              <a:t>（4）VRRP备份组状态切换时，Master设备由一台设备切换为另外一台设备，新的Master设备会立即发送携带虚拟路由器的虚拟MAC地址和虚拟IP地址信息的免费ARP报文，刷新与它连接的主机或设备中的MAC表项，从而把用户流量引到新的Master设备上来，整个过程对用户完全透明。</a:t>
            </a:r>
            <a:endParaRPr lang="zh-CN" altLang="en-US"/>
          </a:p>
          <a:p>
            <a:r>
              <a:rPr lang="zh-CN" altLang="en-US"/>
              <a:t>（5）原Master设备故障恢复时，若该设备为IP地址拥有者（优先级为255），将直接切换至Master状态。若该设备优先级小于255，将首先切换至Backup状态，且其优先级恢复为故障前配置的优先级。</a:t>
            </a:r>
            <a:endParaRPr lang="zh-CN" altLang="en-US"/>
          </a:p>
          <a:p>
            <a:r>
              <a:rPr lang="zh-CN" altLang="en-US"/>
              <a:t>（6）Backup设备的优先级高于Master设备时，由Backup设备的工作方式（抢占方式和非抢占方式）决定是否重新选举Master。</a:t>
            </a:r>
            <a:endParaRPr lang="zh-CN" altLang="en-US"/>
          </a:p>
          <a:p>
            <a:r>
              <a:rPr lang="zh-CN" altLang="en-US"/>
              <a:t>①抢占模式：在抢占模式下，如果Backup设备的优先级比当前Master设备的优先级高，则主动将自己切换成Master。</a:t>
            </a:r>
            <a:endParaRPr lang="zh-CN" altLang="en-US"/>
          </a:p>
          <a:p>
            <a:r>
              <a:rPr lang="zh-CN" altLang="en-US"/>
              <a:t>②非抢占模式：在非抢占模式下，只要Master设备没有出现故障，Backup设备即使随后被配置了更高的优先级也不会成为Master设备。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VRRP的工作过程</a:t>
            </a:r>
            <a:endParaRPr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09265" y="1143000"/>
            <a:ext cx="6591300" cy="499554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VRRP</a:t>
            </a:r>
            <a:r>
              <a:rPr dirty="0"/>
              <a:t>应用</a:t>
            </a:r>
            <a:r>
              <a:rPr dirty="0"/>
              <a:t>模式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VRRP主备备份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135755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主备备份是VRRP提供备份功能的基本方式。该方式需要建立一个虚拟路由器，该虚拟路由器包括一个Master设备和若干Backup设备。</a:t>
            </a:r>
            <a:endParaRPr sz="2200">
              <a:sym typeface="+mn-ea"/>
            </a:endParaRPr>
          </a:p>
        </p:txBody>
      </p:sp>
      <p:pic>
        <p:nvPicPr>
          <p:cNvPr id="18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1765" y="2286000"/>
            <a:ext cx="7226300" cy="378079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VRRP主备备份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135755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正常情况下，Router A为Master设备并承担业务转发任务，Router B为Backup设备且不承担业务转发。Router A定期发送VRRP通告报文通知Router B自己工作正常。如果Router A发生故障，Router B会切换为Master设备，继续为主机转发数据，实现网关备份的功能。</a:t>
            </a:r>
            <a:endParaRPr sz="2200">
              <a:sym typeface="+mn-ea"/>
            </a:endParaRPr>
          </a:p>
        </p:txBody>
      </p:sp>
      <p:pic>
        <p:nvPicPr>
          <p:cNvPr id="19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2438400"/>
            <a:ext cx="6937375" cy="3578225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VRRP负载分担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135755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负载分担是指多个VRRP备份组同时承担业务，如图所示。VRRP负载分担与VRRP主备备份的基本原理和报文协商过程都是相同的。同样对于每一个VRRP备份组，都包含一个Master设备和若干Backup设备。与主备备份方式不同点在于：负载分担方式需要建立多个VRRP备份组，各备份组的Master设备可以不同；同一台VRRP设备可以加入多个备份组，在不同的备份组中具有不同的优先级。</a:t>
            </a:r>
            <a:endParaRPr sz="2200">
              <a:sym typeface="+mn-ea"/>
            </a:endParaRPr>
          </a:p>
        </p:txBody>
      </p:sp>
      <p:pic>
        <p:nvPicPr>
          <p:cNvPr id="19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9440" y="2590800"/>
            <a:ext cx="6329680" cy="374650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任务实战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任务实战一</a:t>
            </a:r>
            <a:r>
              <a:rPr lang="en-US" altLang="zh-CN"/>
              <a:t> - </a:t>
            </a:r>
            <a:r>
              <a:t>VRRP主备备份配置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企业为了提高内部网络访问外部网络的可靠性，在原先通过单个路由器R1使用单条专线连接互联网的基础上，添加了路由器R2和第二条专线。用户希望通过配置VRRP实现：正常情况下，主机以R1为默认网关接入Internet，当R1故障时，R2接替作为网关继续进行工作，实现网关的冗余备份；R1故障恢复后，可以重新成为网关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VRRP主备备份配置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indent="457200"/>
            <a:r>
              <a:rPr lang="zh-CN" sz="2200">
                <a:ea typeface="宋体" panose="02010600030101010101" pitchFamily="2" charset="-122"/>
                <a:sym typeface="+mn-ea"/>
              </a:rPr>
              <a:t>设备接口地址分配表如表所示：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>
              <a:lnSpc>
                <a:spcPct val="200000"/>
              </a:lnSpc>
            </a:pPr>
            <a:r>
              <a:rPr lang="zh-CN" sz="2200">
                <a:ea typeface="宋体" panose="02010600030101010101" pitchFamily="2" charset="-122"/>
                <a:sym typeface="+mn-ea"/>
              </a:rPr>
              <a:t>PC的IP地址配置如</a:t>
            </a:r>
            <a:r>
              <a:rPr lang="zh-CN" sz="2200">
                <a:ea typeface="宋体" panose="02010600030101010101" pitchFamily="2" charset="-122"/>
                <a:sym typeface="+mn-ea"/>
              </a:rPr>
              <a:t>表所示：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343600" y="4723200"/>
          <a:ext cx="7854315" cy="1929765"/>
        </p:xfrm>
        <a:graphic>
          <a:graphicData uri="http://schemas.openxmlformats.org/drawingml/2006/table">
            <a:tbl>
              <a:tblPr/>
              <a:tblGrid>
                <a:gridCol w="1567815"/>
                <a:gridCol w="2000885"/>
                <a:gridCol w="2148205"/>
                <a:gridCol w="2137410"/>
              </a:tblGrid>
              <a:tr h="39624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主机名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默认网关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420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2343600" y="1346400"/>
          <a:ext cx="7877810" cy="2864485"/>
        </p:xfrm>
        <a:graphic>
          <a:graphicData uri="http://schemas.openxmlformats.org/drawingml/2006/table">
            <a:tbl>
              <a:tblPr/>
              <a:tblGrid>
                <a:gridCol w="2061210"/>
                <a:gridCol w="2631440"/>
                <a:gridCol w="3185160"/>
              </a:tblGrid>
              <a:tr h="46355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设备名称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4290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R1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R2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10.1.1.253/24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535">
                <a:tc row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ISP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53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VRRP主备备份配置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74395" y="923925"/>
            <a:ext cx="10587355" cy="169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网络拓扑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 b="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9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7535" y="1981200"/>
            <a:ext cx="8456930" cy="37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VRRP主备备份配置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（1）在路由器R1、R2和ISP上配置接口IP地址。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（2）配置R1、R2和ISP间采用OSPF协议进行互连，实现网络层连通。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sz="2200">
                <a:ea typeface="宋体" panose="02010600030101010101" pitchFamily="2" charset="-122"/>
                <a:sym typeface="+mn-ea"/>
              </a:rPr>
              <a:t>（3）在R1、R2上配置VRRP备份组1，配置R1为Master，R2为Backup。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0/0/1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vrrp vrid 1 virtual-ip 10.1.1.254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创建VRRP备份组1并配置虚拟IP地址为10.1.1.254。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vrrp vrid 1 priority 120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指定设备在该备份组的优先级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vrrp vrid 1 preempt-mode timer delay 20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配置VRRP备份组中路由器的抢占延迟时间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zh-CN" altLang="en-US"/>
              <a:t>网络性能</a:t>
            </a:r>
            <a:r>
              <a:rPr lang="zh-CN" altLang="en-US"/>
              <a:t>可靠提升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VRRP主备备份配置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（4）验证配置结果。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完成上述配置以后，在R1和R2上分别执行display vrrp命令，可以看到R1在备份组中的状态为Master，R2在备份组中的状态为Backup。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在R1的接口GE0/0/1上执行shutdown命令，模拟Router1出现故障。在R2上执行display vrrp命令查看VRRP状态信息，可以看到R2的状态切换为Master。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 在R1的接口GE0/0/1上执行undo shutdown命令，等待20秒后，在R1上执行display vrrp命令查看VRRP状态信息，可以看到R1的状态恢复成Master。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任务实战二</a:t>
            </a:r>
            <a:r>
              <a:rPr lang="en-US" altLang="zh-CN"/>
              <a:t> - </a:t>
            </a:r>
            <a:r>
              <a:t>VRRP多网关负载分担配置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企业为了提高内部网络访问外部网络的可靠性，在原先通过单个路由器R1使用单条专线连接互联网的基础上，添加了路由器R2和第二条专线。用户希望通过配置VRRP实现：网段1的PC以R1为默认网关接入Internet，R2作为备份网关；网段2的PC以R2为默认网关接入Internet，R1作为备份网关，即能满足两条线路互相备份，避免出现线路故障导致网络终端，也可以达到流量的负载均衡效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VRRP多网关负载分担配置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indent="457200"/>
            <a:r>
              <a:rPr lang="zh-CN" sz="2200">
                <a:ea typeface="宋体" panose="02010600030101010101" pitchFamily="2" charset="-122"/>
                <a:sym typeface="+mn-ea"/>
              </a:rPr>
              <a:t>设备接口地址分配表如</a:t>
            </a:r>
            <a:r>
              <a:rPr lang="zh-CN" sz="2200">
                <a:ea typeface="宋体" panose="02010600030101010101" pitchFamily="2" charset="-122"/>
                <a:sym typeface="+mn-ea"/>
              </a:rPr>
              <a:t>表所示：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/>
            <a:endParaRPr lang="zh-CN" sz="2200">
              <a:ea typeface="宋体" panose="02010600030101010101" pitchFamily="2" charset="-122"/>
              <a:sym typeface="+mn-ea"/>
            </a:endParaRPr>
          </a:p>
          <a:p>
            <a:pPr indent="457200">
              <a:lnSpc>
                <a:spcPct val="200000"/>
              </a:lnSpc>
            </a:pPr>
            <a:r>
              <a:rPr lang="zh-CN" sz="2200">
                <a:ea typeface="宋体" panose="02010600030101010101" pitchFamily="2" charset="-122"/>
                <a:sym typeface="+mn-ea"/>
              </a:rPr>
              <a:t>PC的IP地址配置如</a:t>
            </a:r>
            <a:r>
              <a:rPr lang="zh-CN" sz="2200">
                <a:ea typeface="宋体" panose="02010600030101010101" pitchFamily="2" charset="-122"/>
                <a:sym typeface="+mn-ea"/>
              </a:rPr>
              <a:t>表所示：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345055" y="4724400"/>
          <a:ext cx="7918450" cy="1438910"/>
        </p:xfrm>
        <a:graphic>
          <a:graphicData uri="http://schemas.openxmlformats.org/drawingml/2006/table">
            <a:tbl>
              <a:tblPr/>
              <a:tblGrid>
                <a:gridCol w="1580515"/>
                <a:gridCol w="2017395"/>
                <a:gridCol w="2165350"/>
                <a:gridCol w="2155190"/>
              </a:tblGrid>
              <a:tr h="3960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主机名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默认网关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420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00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2343600" y="1344930"/>
          <a:ext cx="7962265" cy="2729230"/>
        </p:xfrm>
        <a:graphic>
          <a:graphicData uri="http://schemas.openxmlformats.org/drawingml/2006/table">
            <a:tbl>
              <a:tblPr/>
              <a:tblGrid>
                <a:gridCol w="2258695"/>
                <a:gridCol w="2942590"/>
                <a:gridCol w="2760980"/>
              </a:tblGrid>
              <a:tr h="34099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设备名称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4163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R1</a:t>
                      </a:r>
                      <a:endParaRPr lang="zh-CN" altLang="en-US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99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63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R2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10.1.1.253/24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36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995">
                <a:tc row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ISP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99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63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VRRP多网关负载分担配置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74395" y="923925"/>
            <a:ext cx="10587355" cy="169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网络拓扑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 b="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9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5815" y="2133600"/>
            <a:ext cx="8458200" cy="3815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VRRP多网关负载分担配置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（1）在路由器R1、R2和ISP上配置接口IP地址。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（2）配置R1、R2和ISP间采用OSPF协议进行互连，实现网络层连通。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（3）在R1、R2上配置VRRP备份组1，配置R1的优先级为120，抢占延时为20秒；R2的优先级为缺省值。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（4）在R1、R2上配置VRRP备份组2，配置R2的优先级为120，抢占延时为20秒；R1的优先级为缺省值。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（5）验证配置结果。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完成上述配置以后，在R1上执行display vrrp命令，可以看到R1在备份组1中的状态为Master，在备份组2中的状态为Backup；在R2上执行display vrrp命令，可以看到R2在备份组1中的状态为Backup，在备份组2中的状态为Master。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     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sz="2800"/>
              <a:t>VRRP概述</a:t>
            </a:r>
            <a:endParaRPr sz="280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VRRP</a:t>
            </a:r>
            <a:r>
              <a:rPr lang="zh-CN" altLang="en-US" sz="2800"/>
              <a:t>工作原理</a:t>
            </a: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Char char="ü"/>
            </a:pPr>
            <a:r>
              <a:rPr lang="en-US" altLang="zh-CN" sz="2800" b="0"/>
              <a:t>VRRP</a:t>
            </a:r>
            <a:r>
              <a:rPr lang="zh-CN" altLang="en-US" sz="2800" b="0"/>
              <a:t>应用</a:t>
            </a:r>
            <a:r>
              <a:rPr lang="zh-CN" altLang="en-US" sz="2800" b="0"/>
              <a:t>模式</a:t>
            </a:r>
            <a:endParaRPr lang="zh-CN" altLang="en-US" sz="2800" b="0"/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zh-CN" altLang="en-US" sz="2800" b="0">
                <a:sym typeface="+mn-ea"/>
              </a:rPr>
              <a:t>任务实战</a:t>
            </a:r>
            <a:endParaRPr lang="zh-CN" altLang="en-US" sz="2800" b="0"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 b="0"/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VRRP</a:t>
            </a:r>
            <a:r>
              <a:rPr dirty="0"/>
              <a:t>概述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VRRP</a:t>
            </a:r>
            <a:r>
              <a:t>概述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172339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en-US" sz="2200">
                <a:sym typeface="+mn-ea"/>
              </a:rPr>
              <a:t>VRRP</a:t>
            </a:r>
            <a:r>
              <a:rPr sz="2200"/>
              <a:t>虚拟路由冗余协议是一种路由容错协议，采用主备模式实现IP路由的热备份与容错</a:t>
            </a:r>
            <a:r>
              <a:rPr lang="zh-CN" sz="2200">
                <a:ea typeface="宋体" panose="02010600030101010101" pitchFamily="2" charset="-122"/>
              </a:rPr>
              <a:t>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一般而言，内部局域网同一网段内的所有主机都设置了相同</a:t>
            </a:r>
            <a:r>
              <a:rPr lang="zh-CN" sz="2200"/>
              <a:t>的</a:t>
            </a:r>
            <a:r>
              <a:rPr sz="2200"/>
              <a:t>默认网关，如图所示。当默认网关发生故障时，本网段内所有主机与外部网络的通信将中断。</a:t>
            </a:r>
            <a:endParaRPr sz="2200"/>
          </a:p>
        </p:txBody>
      </p:sp>
      <p:pic>
        <p:nvPicPr>
          <p:cNvPr id="1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105" y="3124200"/>
            <a:ext cx="6610985" cy="2806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VRRP</a:t>
            </a:r>
            <a:r>
              <a:t>概述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4091940" cy="528383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为了解决这一问题，增加出口网关是提高系统可靠性的常见方法</a:t>
            </a:r>
            <a:r>
              <a:rPr lang="zh-CN" sz="2200">
                <a:ea typeface="宋体" panose="02010600030101010101" pitchFamily="2" charset="-122"/>
              </a:rPr>
              <a:t>。</a:t>
            </a:r>
            <a:r>
              <a:rPr sz="2200"/>
              <a:t>通过在网络上多部署一台路由器，为主机配置多个默认网关，但这种方式</a:t>
            </a:r>
            <a:r>
              <a:rPr lang="zh-CN" sz="2200"/>
              <a:t>下，终端设备无法自动切换网关，需要手动配置</a:t>
            </a:r>
            <a:r>
              <a:rPr sz="2200"/>
              <a:t>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VRRP能够把同一个广播域中的多台路由设备编成一组，形成一个虚拟路由器，并为虚拟路由器分配一个IP地址，内部主机以该IP地址作为默认网关，实现默认网关的备份</a:t>
            </a:r>
            <a:r>
              <a:rPr lang="zh-CN" sz="2200">
                <a:ea typeface="宋体" panose="02010600030101010101" pitchFamily="2" charset="-122"/>
              </a:rPr>
              <a:t>，</a:t>
            </a:r>
            <a:r>
              <a:rPr lang="zh-CN" sz="2200">
                <a:ea typeface="宋体" panose="02010600030101010101" pitchFamily="2" charset="-122"/>
              </a:rPr>
              <a:t>且能在网关设备出现故障时仍然提供高可靠的缺省链路</a:t>
            </a:r>
            <a:endParaRPr lang="zh-CN" sz="22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1350645"/>
            <a:ext cx="5300980" cy="4475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VRRP</a:t>
            </a:r>
            <a:r>
              <a:rPr dirty="0"/>
              <a:t>工作原理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VRRP</a:t>
            </a:r>
            <a:r>
              <a:t>的协议</a:t>
            </a:r>
            <a:r>
              <a:t>状态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135755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VRRP协议中定义了三种状态机：初始状态（Initialize）、活动状态（Master）、备份状态（Backup）。</a:t>
            </a:r>
            <a:endParaRPr sz="2200">
              <a:sym typeface="+mn-ea"/>
            </a:endParaRPr>
          </a:p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endParaRPr sz="2200">
              <a:sym typeface="+mn-ea"/>
            </a:endParaRPr>
          </a:p>
        </p:txBody>
      </p:sp>
      <p:pic>
        <p:nvPicPr>
          <p:cNvPr id="18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819400"/>
            <a:ext cx="6100445" cy="3061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VRRP</a:t>
            </a:r>
            <a:r>
              <a:t>的</a:t>
            </a:r>
            <a:r>
              <a:t>选举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551116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VRRP根据优先级来确定虚拟路由器中每台设备的角色（Master设备或Backup设备）。优先级越高，则越有可能成为Master设备。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1905000"/>
            <a:ext cx="7512050" cy="38481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p="http://schemas.openxmlformats.org/presentationml/2006/main">
  <p:tag name="TABLE_ENDDRAG_ORIGIN_RECT" val="618*228"/>
  <p:tag name="TABLE_ENDDRAG_RECT" val="162*168*618*228"/>
</p:tagLst>
</file>

<file path=ppt/tags/tag2.xml><?xml version="1.0" encoding="utf-8"?>
<p:tagLst xmlns:p="http://schemas.openxmlformats.org/presentationml/2006/main">
  <p:tag name="TABLE_ENDDRAG_ORIGIN_RECT" val="591*242"/>
  <p:tag name="TABLE_ENDDRAG_RECT" val="158*241*591*242"/>
</p:tagLst>
</file>

<file path=ppt/tags/tag3.xml><?xml version="1.0" encoding="utf-8"?>
<p:tagLst xmlns:p="http://schemas.openxmlformats.org/presentationml/2006/main">
  <p:tag name="TABLE_ENDDRAG_ORIGIN_RECT" val="623*196"/>
  <p:tag name="TABLE_ENDDRAG_RECT" val="119*121*623*196"/>
</p:tagLst>
</file>

<file path=ppt/tags/tag4.xml><?xml version="1.0" encoding="utf-8"?>
<p:tagLst xmlns:p="http://schemas.openxmlformats.org/presentationml/2006/main">
  <p:tag name="TABLE_ENDDRAG_ORIGIN_RECT" val="661*240"/>
  <p:tag name="TABLE_ENDDRAG_RECT" val="177*257*661*240"/>
</p:tagLst>
</file>

<file path=ppt/tags/tag5.xml><?xml version="1.0" encoding="utf-8"?>
<p:tagLst xmlns:p="http://schemas.openxmlformats.org/presentationml/2006/main">
  <p:tag name="commondata" val="eyJoZGlkIjoiMTdiZTEyNTg3NWIzMTI3ZjMzZDYzMWE5NDU0ZjQ3N2MifQ==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3130</Words>
  <Application>WPS 演示</Application>
  <PresentationFormat>宽屏</PresentationFormat>
  <Paragraphs>291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Unicode MS</vt:lpstr>
      <vt:lpstr>等线 Light</vt:lpstr>
      <vt:lpstr>等线</vt:lpstr>
      <vt:lpstr>Times New Roman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VRRP概述</vt:lpstr>
      <vt:lpstr>VRRP概述</vt:lpstr>
      <vt:lpstr>PowerPoint 演示文稿</vt:lpstr>
      <vt:lpstr>VRRP的协议状态</vt:lpstr>
      <vt:lpstr>VRRP的选举</vt:lpstr>
      <vt:lpstr>VRRP的工作过程</vt:lpstr>
      <vt:lpstr>PowerPoint 演示文稿</vt:lpstr>
      <vt:lpstr>VRRP主备备份</vt:lpstr>
      <vt:lpstr>VRRP主备备份</vt:lpstr>
      <vt:lpstr>VRRP负载分担</vt:lpstr>
      <vt:lpstr>PowerPoint 演示文稿</vt:lpstr>
      <vt:lpstr>任务实战一 - VRRP主备备份配置</vt:lpstr>
      <vt:lpstr>任务实战一 - VRRP主备备份配置</vt:lpstr>
      <vt:lpstr>任务实战一 - VRRP主备备份配置</vt:lpstr>
      <vt:lpstr>任务实战一 - VRRP主备备份配置</vt:lpstr>
      <vt:lpstr>任务实战一 - VRRP主备备份配置</vt:lpstr>
      <vt:lpstr>任务实战二 - VRRP多网关负载分担配置</vt:lpstr>
      <vt:lpstr>任务实战二 - VRRP多网关负载分担配置</vt:lpstr>
      <vt:lpstr>任务实战二 - VRRP多网关负载分担配置</vt:lpstr>
      <vt:lpstr>任务实战二 - VRRP多网关负载分担配置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
applied new ILSG learning design
04/24/04, v3.1, Erin Stanley
prepared for production
Updated; dmachado:  01.04.05
04.07.06: jbangloy: Applied Template QACS-PPT-v7.0
04.10.06: kayclark: DTP Check
Edit: Michele Gilfether: 04.24.06</dc:description>
  <cp:category>Masters</cp:category>
  <cp:lastModifiedBy>萝卜</cp:lastModifiedBy>
  <cp:revision>1842</cp:revision>
  <dcterms:created xsi:type="dcterms:W3CDTF">2003-04-02T15:29:00Z</dcterms:created>
  <dcterms:modified xsi:type="dcterms:W3CDTF">2024-08-27T10:00:43Z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85FB1FB8D85D4D49969FDD4BB905985E_13</vt:lpwstr>
  </property>
  <property fmtid="{D5CDD505-2E9C-101B-9397-08002B2CF9AE}" pid="3" name="KSOProductBuildVer">
    <vt:lpwstr>2052-12.1.0.17827</vt:lpwstr>
  </property>
</Properties>
</file>