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28"/>
  </p:notesMasterIdLst>
  <p:handoutMasterIdLst>
    <p:handoutMasterId r:id="rId56"/>
  </p:handoutMasterIdLst>
  <p:sldIdLst>
    <p:sldId id="691" r:id="rId4"/>
    <p:sldId id="655" r:id="rId5"/>
    <p:sldId id="1089" r:id="rId6"/>
    <p:sldId id="720" r:id="rId7"/>
    <p:sldId id="1061" r:id="rId8"/>
    <p:sldId id="1065" r:id="rId9"/>
    <p:sldId id="1068" r:id="rId10"/>
    <p:sldId id="1062" r:id="rId11"/>
    <p:sldId id="1063" r:id="rId12"/>
    <p:sldId id="1069" r:id="rId13"/>
    <p:sldId id="1064" r:id="rId14"/>
    <p:sldId id="1070" r:id="rId15"/>
    <p:sldId id="1163" r:id="rId16"/>
    <p:sldId id="1199" r:id="rId17"/>
    <p:sldId id="1233" r:id="rId18"/>
    <p:sldId id="1084" r:id="rId19"/>
    <p:sldId id="1091" r:id="rId20"/>
    <p:sldId id="1164" r:id="rId21"/>
    <p:sldId id="1165" r:id="rId22"/>
    <p:sldId id="1166" r:id="rId23"/>
    <p:sldId id="1167" r:id="rId24"/>
    <p:sldId id="1113" r:id="rId25"/>
    <p:sldId id="1114" r:id="rId26"/>
    <p:sldId id="1071" r:id="rId27"/>
    <p:sldId id="1116" r:id="rId29"/>
    <p:sldId id="1117" r:id="rId30"/>
    <p:sldId id="1053" r:id="rId31"/>
    <p:sldId id="1121" r:id="rId32"/>
    <p:sldId id="1122" r:id="rId33"/>
    <p:sldId id="1125" r:id="rId34"/>
    <p:sldId id="1126" r:id="rId35"/>
    <p:sldId id="1153" r:id="rId36"/>
    <p:sldId id="1134" r:id="rId37"/>
    <p:sldId id="1136" r:id="rId38"/>
    <p:sldId id="1137" r:id="rId39"/>
    <p:sldId id="1159" r:id="rId40"/>
    <p:sldId id="1160" r:id="rId41"/>
    <p:sldId id="1161" r:id="rId42"/>
    <p:sldId id="1138" r:id="rId43"/>
    <p:sldId id="1054" r:id="rId44"/>
    <p:sldId id="1148" r:id="rId45"/>
    <p:sldId id="1149" r:id="rId46"/>
    <p:sldId id="1152" r:id="rId47"/>
    <p:sldId id="1055" r:id="rId48"/>
    <p:sldId id="1139" r:id="rId49"/>
    <p:sldId id="1270" r:id="rId50"/>
    <p:sldId id="1271" r:id="rId51"/>
    <p:sldId id="1145" r:id="rId52"/>
    <p:sldId id="1272" r:id="rId53"/>
    <p:sldId id="1273" r:id="rId54"/>
    <p:sldId id="1275" r:id="rId55"/>
  </p:sldIdLst>
  <p:sldSz cx="12192000" cy="6858000"/>
  <p:notesSz cx="6858000" cy="9144000"/>
  <p:custDataLst>
    <p:tags r:id="rId61"/>
  </p:custDataLst>
  <p:defaultTextStyle>
    <a:defPPr>
      <a:defRPr lang="en-US"/>
    </a:defPPr>
    <a:lvl1pPr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ry Pfitzer" initials="" lastIdx="2" clrIdx="0"/>
  <p:cmAuthor id="2" name="Cisco Systems, Inc." initials="" lastIdx="1" clrIdx="1"/>
  <p:cmAuthor id="3" name="Kayce M. Clark" initials="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3D42"/>
    <a:srgbClr val="000000"/>
    <a:srgbClr val="A6A6A6"/>
    <a:srgbClr val="0075C2"/>
    <a:srgbClr val="016289"/>
    <a:srgbClr val="00BCEB"/>
    <a:srgbClr val="F5F5F5"/>
    <a:srgbClr val="00FF00"/>
    <a:srgbClr val="F4939C"/>
    <a:srgbClr val="F8B9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414" autoAdjust="0"/>
  </p:normalViewPr>
  <p:slideViewPr>
    <p:cSldViewPr showGuides="1">
      <p:cViewPr>
        <p:scale>
          <a:sx n="100" d="100"/>
          <a:sy n="100" d="100"/>
        </p:scale>
        <p:origin x="36" y="36"/>
      </p:cViewPr>
      <p:guideLst>
        <p:guide orient="horz" pos="2090"/>
        <p:guide pos="3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66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gs" Target="tags/tag6.xml"/><Relationship Id="rId60" Type="http://schemas.openxmlformats.org/officeDocument/2006/relationships/commentAuthors" Target="commentAuthors.xml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fld id="{53699F80-FC36-4D3E-969E-335346F0074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fld id="{BC7ADC81-A6A3-4AA4-B163-7E06D2F680B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 bwMode="auto">
          <a:xfrm>
            <a:off x="0" y="-22515"/>
            <a:ext cx="12192000" cy="6880515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2" descr="C:\Users\Administrator\Desktop\121323232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825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Rectangle 5"/>
          <p:cNvSpPr txBox="1">
            <a:spLocks noChangeArrowheads="1"/>
          </p:cNvSpPr>
          <p:nvPr userDrawn="1"/>
        </p:nvSpPr>
        <p:spPr bwMode="auto">
          <a:xfrm>
            <a:off x="681567" y="5254625"/>
            <a:ext cx="891963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ctr" anchorCtr="0" compatLnSpc="1"/>
          <a:lstStyle>
            <a:lvl1pPr marL="0" marR="0" indent="0" algn="l" defTabSz="91249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GB" altLang="zh-CN" sz="5335" b="0" i="0" kern="1200" spc="0" baseline="0" noProof="0" dirty="0">
                <a:solidFill>
                  <a:srgbClr val="005073"/>
                </a:solidFill>
                <a:latin typeface="+mj-lt"/>
                <a:ea typeface="CiscoSansTT Thin" charset="0"/>
                <a:cs typeface="CiscoSansTT ExtraLight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0BCEB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en-US" altLang="zh-CN" sz="2135" b="0" i="0" u="none" strike="noStrike" kern="1200" cap="none" spc="0" normalizeH="0" baseline="0" noProof="0">
              <a:ln>
                <a:noFill/>
              </a:ln>
              <a:solidFill>
                <a:srgbClr val="005073"/>
              </a:solidFill>
              <a:effectLst/>
              <a:uLnTx/>
              <a:uFillTx/>
              <a:latin typeface="CiscoSansTT ExtraLight"/>
              <a:ea typeface="+mn-ea"/>
              <a:cs typeface="CiscoSansTT ExtraLight"/>
            </a:endParaRPr>
          </a:p>
        </p:txBody>
      </p:sp>
      <p:grpSp>
        <p:nvGrpSpPr>
          <p:cNvPr id="19" name="Group 4"/>
          <p:cNvGrpSpPr>
            <a:grpSpLocks noChangeAspect="1"/>
          </p:cNvGrpSpPr>
          <p:nvPr userDrawn="1"/>
        </p:nvGrpSpPr>
        <p:grpSpPr bwMode="auto">
          <a:xfrm>
            <a:off x="8382000" y="799717"/>
            <a:ext cx="3219665" cy="5428944"/>
            <a:chOff x="2560" y="2"/>
            <a:chExt cx="2562" cy="4320"/>
          </a:xfrm>
        </p:grpSpPr>
        <p:sp>
          <p:nvSpPr>
            <p:cNvPr id="20" name="Freeform 5"/>
            <p:cNvSpPr/>
            <p:nvPr/>
          </p:nvSpPr>
          <p:spPr bwMode="auto">
            <a:xfrm>
              <a:off x="3184" y="1981"/>
              <a:ext cx="264" cy="96"/>
            </a:xfrm>
            <a:custGeom>
              <a:avLst/>
              <a:gdLst>
                <a:gd name="T0" fmla="*/ 0 w 264"/>
                <a:gd name="T1" fmla="*/ 92 h 96"/>
                <a:gd name="T2" fmla="*/ 258 w 264"/>
                <a:gd name="T3" fmla="*/ 0 h 96"/>
                <a:gd name="T4" fmla="*/ 264 w 264"/>
                <a:gd name="T5" fmla="*/ 15 h 96"/>
                <a:gd name="T6" fmla="*/ 31 w 264"/>
                <a:gd name="T7" fmla="*/ 96 h 96"/>
                <a:gd name="T8" fmla="*/ 0 w 264"/>
                <a:gd name="T9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96">
                  <a:moveTo>
                    <a:pt x="0" y="92"/>
                  </a:moveTo>
                  <a:lnTo>
                    <a:pt x="258" y="0"/>
                  </a:lnTo>
                  <a:lnTo>
                    <a:pt x="264" y="15"/>
                  </a:lnTo>
                  <a:lnTo>
                    <a:pt x="31" y="96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3381" y="2"/>
              <a:ext cx="891" cy="1652"/>
            </a:xfrm>
            <a:custGeom>
              <a:avLst/>
              <a:gdLst>
                <a:gd name="T0" fmla="*/ 0 w 891"/>
                <a:gd name="T1" fmla="*/ 1652 h 1652"/>
                <a:gd name="T2" fmla="*/ 891 w 891"/>
                <a:gd name="T3" fmla="*/ 1249 h 1652"/>
                <a:gd name="T4" fmla="*/ 891 w 891"/>
                <a:gd name="T5" fmla="*/ 0 h 1652"/>
                <a:gd name="T6" fmla="*/ 9 w 891"/>
                <a:gd name="T7" fmla="*/ 608 h 1652"/>
                <a:gd name="T8" fmla="*/ 0 w 891"/>
                <a:gd name="T9" fmla="*/ 1652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1652">
                  <a:moveTo>
                    <a:pt x="0" y="1652"/>
                  </a:moveTo>
                  <a:lnTo>
                    <a:pt x="891" y="1249"/>
                  </a:lnTo>
                  <a:lnTo>
                    <a:pt x="891" y="0"/>
                  </a:lnTo>
                  <a:lnTo>
                    <a:pt x="9" y="608"/>
                  </a:lnTo>
                  <a:lnTo>
                    <a:pt x="0" y="16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4272" y="2"/>
              <a:ext cx="850" cy="1650"/>
            </a:xfrm>
            <a:custGeom>
              <a:avLst/>
              <a:gdLst>
                <a:gd name="T0" fmla="*/ 850 w 850"/>
                <a:gd name="T1" fmla="*/ 1650 h 1650"/>
                <a:gd name="T2" fmla="*/ 0 w 850"/>
                <a:gd name="T3" fmla="*/ 1249 h 1650"/>
                <a:gd name="T4" fmla="*/ 0 w 850"/>
                <a:gd name="T5" fmla="*/ 0 h 1650"/>
                <a:gd name="T6" fmla="*/ 850 w 850"/>
                <a:gd name="T7" fmla="*/ 622 h 1650"/>
                <a:gd name="T8" fmla="*/ 850 w 850"/>
                <a:gd name="T9" fmla="*/ 165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1650">
                  <a:moveTo>
                    <a:pt x="850" y="1650"/>
                  </a:moveTo>
                  <a:lnTo>
                    <a:pt x="0" y="1249"/>
                  </a:lnTo>
                  <a:lnTo>
                    <a:pt x="0" y="0"/>
                  </a:lnTo>
                  <a:lnTo>
                    <a:pt x="850" y="622"/>
                  </a:lnTo>
                  <a:lnTo>
                    <a:pt x="850" y="1650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3381" y="1251"/>
              <a:ext cx="1741" cy="722"/>
            </a:xfrm>
            <a:custGeom>
              <a:avLst/>
              <a:gdLst>
                <a:gd name="T0" fmla="*/ 1741 w 1741"/>
                <a:gd name="T1" fmla="*/ 401 h 722"/>
                <a:gd name="T2" fmla="*/ 909 w 1741"/>
                <a:gd name="T3" fmla="*/ 722 h 722"/>
                <a:gd name="T4" fmla="*/ 0 w 1741"/>
                <a:gd name="T5" fmla="*/ 403 h 722"/>
                <a:gd name="T6" fmla="*/ 891 w 1741"/>
                <a:gd name="T7" fmla="*/ 0 h 722"/>
                <a:gd name="T8" fmla="*/ 1741 w 1741"/>
                <a:gd name="T9" fmla="*/ 401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722">
                  <a:moveTo>
                    <a:pt x="1741" y="401"/>
                  </a:moveTo>
                  <a:lnTo>
                    <a:pt x="909" y="722"/>
                  </a:lnTo>
                  <a:lnTo>
                    <a:pt x="0" y="403"/>
                  </a:lnTo>
                  <a:lnTo>
                    <a:pt x="891" y="0"/>
                  </a:lnTo>
                  <a:lnTo>
                    <a:pt x="1741" y="40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4889" y="687"/>
              <a:ext cx="85" cy="60"/>
            </a:xfrm>
            <a:custGeom>
              <a:avLst/>
              <a:gdLst>
                <a:gd name="T0" fmla="*/ 43 w 44"/>
                <a:gd name="T1" fmla="*/ 0 h 31"/>
                <a:gd name="T2" fmla="*/ 0 w 44"/>
                <a:gd name="T3" fmla="*/ 25 h 31"/>
                <a:gd name="T4" fmla="*/ 3 w 44"/>
                <a:gd name="T5" fmla="*/ 31 h 31"/>
                <a:gd name="T6" fmla="*/ 44 w 44"/>
                <a:gd name="T7" fmla="*/ 7 h 31"/>
                <a:gd name="T8" fmla="*/ 43 w 4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43" y="0"/>
                  </a:moveTo>
                  <a:cubicBezTo>
                    <a:pt x="25" y="4"/>
                    <a:pt x="1" y="25"/>
                    <a:pt x="0" y="2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26" y="10"/>
                    <a:pt x="44" y="7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4762" y="512"/>
              <a:ext cx="34" cy="123"/>
            </a:xfrm>
            <a:custGeom>
              <a:avLst/>
              <a:gdLst>
                <a:gd name="T0" fmla="*/ 18 w 18"/>
                <a:gd name="T1" fmla="*/ 3 h 64"/>
                <a:gd name="T2" fmla="*/ 14 w 18"/>
                <a:gd name="T3" fmla="*/ 0 h 64"/>
                <a:gd name="T4" fmla="*/ 0 w 18"/>
                <a:gd name="T5" fmla="*/ 63 h 64"/>
                <a:gd name="T6" fmla="*/ 5 w 18"/>
                <a:gd name="T7" fmla="*/ 64 h 64"/>
                <a:gd name="T8" fmla="*/ 18 w 18"/>
                <a:gd name="T9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4">
                  <a:moveTo>
                    <a:pt x="18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4" y="22"/>
                    <a:pt x="0" y="61"/>
                    <a:pt x="0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8" y="25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4929" y="843"/>
              <a:ext cx="89" cy="27"/>
            </a:xfrm>
            <a:custGeom>
              <a:avLst/>
              <a:gdLst>
                <a:gd name="T0" fmla="*/ 0 w 46"/>
                <a:gd name="T1" fmla="*/ 5 h 14"/>
                <a:gd name="T2" fmla="*/ 0 w 46"/>
                <a:gd name="T3" fmla="*/ 11 h 14"/>
                <a:gd name="T4" fmla="*/ 45 w 46"/>
                <a:gd name="T5" fmla="*/ 14 h 14"/>
                <a:gd name="T6" fmla="*/ 46 w 46"/>
                <a:gd name="T7" fmla="*/ 8 h 14"/>
                <a:gd name="T8" fmla="*/ 0 w 4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4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8" y="7"/>
                    <a:pt x="45" y="1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28" y="0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2"/>
            <p:cNvSpPr/>
            <p:nvPr/>
          </p:nvSpPr>
          <p:spPr bwMode="auto">
            <a:xfrm>
              <a:off x="4494" y="707"/>
              <a:ext cx="87" cy="57"/>
            </a:xfrm>
            <a:custGeom>
              <a:avLst/>
              <a:gdLst>
                <a:gd name="T0" fmla="*/ 0 w 45"/>
                <a:gd name="T1" fmla="*/ 7 h 30"/>
                <a:gd name="T2" fmla="*/ 42 w 45"/>
                <a:gd name="T3" fmla="*/ 30 h 30"/>
                <a:gd name="T4" fmla="*/ 45 w 45"/>
                <a:gd name="T5" fmla="*/ 24 h 30"/>
                <a:gd name="T6" fmla="*/ 1 w 45"/>
                <a:gd name="T7" fmla="*/ 0 h 30"/>
                <a:gd name="T8" fmla="*/ 0 w 45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0">
                  <a:moveTo>
                    <a:pt x="0" y="7"/>
                  </a:moveTo>
                  <a:cubicBezTo>
                    <a:pt x="18" y="9"/>
                    <a:pt x="42" y="29"/>
                    <a:pt x="42" y="3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3"/>
                    <a:pt x="20" y="3"/>
                    <a:pt x="1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3"/>
            <p:cNvSpPr/>
            <p:nvPr/>
          </p:nvSpPr>
          <p:spPr bwMode="auto">
            <a:xfrm>
              <a:off x="4594" y="535"/>
              <a:ext cx="54" cy="114"/>
            </a:xfrm>
            <a:custGeom>
              <a:avLst/>
              <a:gdLst>
                <a:gd name="T0" fmla="*/ 28 w 28"/>
                <a:gd name="T1" fmla="*/ 56 h 59"/>
                <a:gd name="T2" fmla="*/ 3 w 28"/>
                <a:gd name="T3" fmla="*/ 0 h 59"/>
                <a:gd name="T4" fmla="*/ 0 w 28"/>
                <a:gd name="T5" fmla="*/ 5 h 59"/>
                <a:gd name="T6" fmla="*/ 24 w 28"/>
                <a:gd name="T7" fmla="*/ 59 h 59"/>
                <a:gd name="T8" fmla="*/ 28 w 28"/>
                <a:gd name="T9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9">
                  <a:moveTo>
                    <a:pt x="28" y="56"/>
                  </a:moveTo>
                  <a:cubicBezTo>
                    <a:pt x="28" y="55"/>
                    <a:pt x="17" y="18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22"/>
                    <a:pt x="24" y="58"/>
                    <a:pt x="24" y="59"/>
                  </a:cubicBezTo>
                  <a:lnTo>
                    <a:pt x="2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4"/>
            <p:cNvSpPr/>
            <p:nvPr/>
          </p:nvSpPr>
          <p:spPr bwMode="auto">
            <a:xfrm>
              <a:off x="4479" y="868"/>
              <a:ext cx="90" cy="29"/>
            </a:xfrm>
            <a:custGeom>
              <a:avLst/>
              <a:gdLst>
                <a:gd name="T0" fmla="*/ 0 w 47"/>
                <a:gd name="T1" fmla="*/ 9 h 15"/>
                <a:gd name="T2" fmla="*/ 2 w 47"/>
                <a:gd name="T3" fmla="*/ 15 h 15"/>
                <a:gd name="T4" fmla="*/ 46 w 47"/>
                <a:gd name="T5" fmla="*/ 11 h 15"/>
                <a:gd name="T6" fmla="*/ 47 w 47"/>
                <a:gd name="T7" fmla="*/ 5 h 15"/>
                <a:gd name="T8" fmla="*/ 0 w 47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9" y="7"/>
                    <a:pt x="46" y="11"/>
                    <a:pt x="46" y="1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18" y="0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5"/>
            <p:cNvSpPr/>
            <p:nvPr/>
          </p:nvSpPr>
          <p:spPr bwMode="auto">
            <a:xfrm>
              <a:off x="4910" y="972"/>
              <a:ext cx="71" cy="70"/>
            </a:xfrm>
            <a:custGeom>
              <a:avLst/>
              <a:gdLst>
                <a:gd name="T0" fmla="*/ 3 w 37"/>
                <a:gd name="T1" fmla="*/ 0 h 36"/>
                <a:gd name="T2" fmla="*/ 0 w 37"/>
                <a:gd name="T3" fmla="*/ 5 h 36"/>
                <a:gd name="T4" fmla="*/ 32 w 37"/>
                <a:gd name="T5" fmla="*/ 36 h 36"/>
                <a:gd name="T6" fmla="*/ 37 w 37"/>
                <a:gd name="T7" fmla="*/ 32 h 36"/>
                <a:gd name="T8" fmla="*/ 3 w 3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9"/>
                    <a:pt x="32" y="3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14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6"/>
            <p:cNvSpPr/>
            <p:nvPr/>
          </p:nvSpPr>
          <p:spPr bwMode="auto">
            <a:xfrm>
              <a:off x="4690" y="1072"/>
              <a:ext cx="108" cy="56"/>
            </a:xfrm>
            <a:custGeom>
              <a:avLst/>
              <a:gdLst>
                <a:gd name="T0" fmla="*/ 53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3 w 56"/>
                <a:gd name="T9" fmla="*/ 28 h 29"/>
                <a:gd name="T10" fmla="*/ 56 w 56"/>
                <a:gd name="T11" fmla="*/ 26 h 29"/>
                <a:gd name="T12" fmla="*/ 53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3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7"/>
            <p:cNvSpPr/>
            <p:nvPr/>
          </p:nvSpPr>
          <p:spPr bwMode="auto">
            <a:xfrm>
              <a:off x="4690" y="1090"/>
              <a:ext cx="106" cy="56"/>
            </a:xfrm>
            <a:custGeom>
              <a:avLst/>
              <a:gdLst>
                <a:gd name="T0" fmla="*/ 53 w 55"/>
                <a:gd name="T1" fmla="*/ 22 h 29"/>
                <a:gd name="T2" fmla="*/ 2 w 55"/>
                <a:gd name="T3" fmla="*/ 0 h 29"/>
                <a:gd name="T4" fmla="*/ 0 w 55"/>
                <a:gd name="T5" fmla="*/ 2 h 29"/>
                <a:gd name="T6" fmla="*/ 2 w 55"/>
                <a:gd name="T7" fmla="*/ 6 h 29"/>
                <a:gd name="T8" fmla="*/ 53 w 55"/>
                <a:gd name="T9" fmla="*/ 28 h 29"/>
                <a:gd name="T10" fmla="*/ 55 w 55"/>
                <a:gd name="T11" fmla="*/ 26 h 29"/>
                <a:gd name="T12" fmla="*/ 53 w 55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9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5" y="28"/>
                    <a:pt x="55" y="26"/>
                  </a:cubicBezTo>
                  <a:cubicBezTo>
                    <a:pt x="55" y="25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8"/>
            <p:cNvSpPr/>
            <p:nvPr/>
          </p:nvSpPr>
          <p:spPr bwMode="auto">
            <a:xfrm>
              <a:off x="4688" y="1107"/>
              <a:ext cx="108" cy="56"/>
            </a:xfrm>
            <a:custGeom>
              <a:avLst/>
              <a:gdLst>
                <a:gd name="T0" fmla="*/ 54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3 w 56"/>
                <a:gd name="T7" fmla="*/ 6 h 29"/>
                <a:gd name="T8" fmla="*/ 54 w 56"/>
                <a:gd name="T9" fmla="*/ 28 h 29"/>
                <a:gd name="T10" fmla="*/ 56 w 56"/>
                <a:gd name="T11" fmla="*/ 26 h 29"/>
                <a:gd name="T12" fmla="*/ 54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9"/>
            <p:cNvSpPr/>
            <p:nvPr/>
          </p:nvSpPr>
          <p:spPr bwMode="auto">
            <a:xfrm>
              <a:off x="4690" y="1122"/>
              <a:ext cx="106" cy="70"/>
            </a:xfrm>
            <a:custGeom>
              <a:avLst/>
              <a:gdLst>
                <a:gd name="T0" fmla="*/ 53 w 55"/>
                <a:gd name="T1" fmla="*/ 22 h 36"/>
                <a:gd name="T2" fmla="*/ 2 w 55"/>
                <a:gd name="T3" fmla="*/ 0 h 36"/>
                <a:gd name="T4" fmla="*/ 0 w 55"/>
                <a:gd name="T5" fmla="*/ 1 h 36"/>
                <a:gd name="T6" fmla="*/ 1 w 55"/>
                <a:gd name="T7" fmla="*/ 4 h 36"/>
                <a:gd name="T8" fmla="*/ 5 w 55"/>
                <a:gd name="T9" fmla="*/ 10 h 36"/>
                <a:gd name="T10" fmla="*/ 8 w 55"/>
                <a:gd name="T11" fmla="*/ 15 h 36"/>
                <a:gd name="T12" fmla="*/ 9 w 55"/>
                <a:gd name="T13" fmla="*/ 16 h 36"/>
                <a:gd name="T14" fmla="*/ 9 w 55"/>
                <a:gd name="T15" fmla="*/ 16 h 36"/>
                <a:gd name="T16" fmla="*/ 14 w 55"/>
                <a:gd name="T17" fmla="*/ 24 h 36"/>
                <a:gd name="T18" fmla="*/ 39 w 55"/>
                <a:gd name="T19" fmla="*/ 35 h 36"/>
                <a:gd name="T20" fmla="*/ 44 w 55"/>
                <a:gd name="T21" fmla="*/ 31 h 36"/>
                <a:gd name="T22" fmla="*/ 44 w 55"/>
                <a:gd name="T23" fmla="*/ 31 h 36"/>
                <a:gd name="T24" fmla="*/ 46 w 55"/>
                <a:gd name="T25" fmla="*/ 31 h 36"/>
                <a:gd name="T26" fmla="*/ 53 w 55"/>
                <a:gd name="T27" fmla="*/ 26 h 36"/>
                <a:gd name="T28" fmla="*/ 53 w 55"/>
                <a:gd name="T29" fmla="*/ 26 h 36"/>
                <a:gd name="T30" fmla="*/ 55 w 55"/>
                <a:gd name="T31" fmla="*/ 25 h 36"/>
                <a:gd name="T32" fmla="*/ 53 w 55"/>
                <a:gd name="T3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6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9"/>
                    <a:pt x="11" y="23"/>
                    <a:pt x="14" y="2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4" y="34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52" y="27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6"/>
                    <a:pt x="55" y="26"/>
                    <a:pt x="55" y="25"/>
                  </a:cubicBezTo>
                  <a:cubicBezTo>
                    <a:pt x="55" y="24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20"/>
            <p:cNvSpPr/>
            <p:nvPr/>
          </p:nvSpPr>
          <p:spPr bwMode="auto">
            <a:xfrm>
              <a:off x="4690" y="1055"/>
              <a:ext cx="108" cy="56"/>
            </a:xfrm>
            <a:custGeom>
              <a:avLst/>
              <a:gdLst>
                <a:gd name="T0" fmla="*/ 54 w 56"/>
                <a:gd name="T1" fmla="*/ 23 h 29"/>
                <a:gd name="T2" fmla="*/ 2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4 w 56"/>
                <a:gd name="T9" fmla="*/ 29 h 29"/>
                <a:gd name="T10" fmla="*/ 56 w 56"/>
                <a:gd name="T11" fmla="*/ 27 h 29"/>
                <a:gd name="T12" fmla="*/ 54 w 56"/>
                <a:gd name="T13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5"/>
                    <a:pt x="55" y="23"/>
                    <a:pt x="5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 noEditPoints="1"/>
            </p:cNvSpPr>
            <p:nvPr/>
          </p:nvSpPr>
          <p:spPr bwMode="auto">
            <a:xfrm>
              <a:off x="4625" y="685"/>
              <a:ext cx="258" cy="403"/>
            </a:xfrm>
            <a:custGeom>
              <a:avLst/>
              <a:gdLst>
                <a:gd name="T0" fmla="*/ 73 w 134"/>
                <a:gd name="T1" fmla="*/ 10 h 209"/>
                <a:gd name="T2" fmla="*/ 21 w 134"/>
                <a:gd name="T3" fmla="*/ 9 h 209"/>
                <a:gd name="T4" fmla="*/ 0 w 134"/>
                <a:gd name="T5" fmla="*/ 55 h 209"/>
                <a:gd name="T6" fmla="*/ 16 w 134"/>
                <a:gd name="T7" fmla="*/ 120 h 209"/>
                <a:gd name="T8" fmla="*/ 25 w 134"/>
                <a:gd name="T9" fmla="*/ 148 h 209"/>
                <a:gd name="T10" fmla="*/ 34 w 134"/>
                <a:gd name="T11" fmla="*/ 184 h 209"/>
                <a:gd name="T12" fmla="*/ 40 w 134"/>
                <a:gd name="T13" fmla="*/ 188 h 209"/>
                <a:gd name="T14" fmla="*/ 67 w 134"/>
                <a:gd name="T15" fmla="*/ 199 h 209"/>
                <a:gd name="T16" fmla="*/ 87 w 134"/>
                <a:gd name="T17" fmla="*/ 208 h 209"/>
                <a:gd name="T18" fmla="*/ 91 w 134"/>
                <a:gd name="T19" fmla="*/ 208 h 209"/>
                <a:gd name="T20" fmla="*/ 102 w 134"/>
                <a:gd name="T21" fmla="*/ 190 h 209"/>
                <a:gd name="T22" fmla="*/ 111 w 134"/>
                <a:gd name="T23" fmla="*/ 167 h 209"/>
                <a:gd name="T24" fmla="*/ 115 w 134"/>
                <a:gd name="T25" fmla="*/ 161 h 209"/>
                <a:gd name="T26" fmla="*/ 133 w 134"/>
                <a:gd name="T27" fmla="*/ 113 h 209"/>
                <a:gd name="T28" fmla="*/ 129 w 134"/>
                <a:gd name="T29" fmla="*/ 76 h 209"/>
                <a:gd name="T30" fmla="*/ 57 w 134"/>
                <a:gd name="T31" fmla="*/ 181 h 209"/>
                <a:gd name="T32" fmla="*/ 65 w 134"/>
                <a:gd name="T33" fmla="*/ 135 h 209"/>
                <a:gd name="T34" fmla="*/ 68 w 134"/>
                <a:gd name="T35" fmla="*/ 186 h 209"/>
                <a:gd name="T36" fmla="*/ 122 w 134"/>
                <a:gd name="T37" fmla="*/ 108 h 209"/>
                <a:gd name="T38" fmla="*/ 105 w 134"/>
                <a:gd name="T39" fmla="*/ 150 h 209"/>
                <a:gd name="T40" fmla="*/ 101 w 134"/>
                <a:gd name="T41" fmla="*/ 156 h 209"/>
                <a:gd name="T42" fmla="*/ 90 w 134"/>
                <a:gd name="T43" fmla="*/ 184 h 209"/>
                <a:gd name="T44" fmla="*/ 86 w 134"/>
                <a:gd name="T45" fmla="*/ 194 h 209"/>
                <a:gd name="T46" fmla="*/ 68 w 134"/>
                <a:gd name="T47" fmla="*/ 127 h 209"/>
                <a:gd name="T48" fmla="*/ 49 w 134"/>
                <a:gd name="T49" fmla="*/ 178 h 209"/>
                <a:gd name="T50" fmla="*/ 38 w 134"/>
                <a:gd name="T51" fmla="*/ 161 h 209"/>
                <a:gd name="T52" fmla="*/ 28 w 134"/>
                <a:gd name="T53" fmla="*/ 124 h 209"/>
                <a:gd name="T54" fmla="*/ 24 w 134"/>
                <a:gd name="T55" fmla="*/ 111 h 209"/>
                <a:gd name="T56" fmla="*/ 12 w 134"/>
                <a:gd name="T57" fmla="*/ 58 h 209"/>
                <a:gd name="T58" fmla="*/ 68 w 134"/>
                <a:gd name="T59" fmla="*/ 21 h 209"/>
                <a:gd name="T60" fmla="*/ 107 w 134"/>
                <a:gd name="T61" fmla="*/ 56 h 209"/>
                <a:gd name="T62" fmla="*/ 122 w 134"/>
                <a:gd name="T63" fmla="*/ 10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209">
                  <a:moveTo>
                    <a:pt x="116" y="50"/>
                  </a:moveTo>
                  <a:cubicBezTo>
                    <a:pt x="104" y="31"/>
                    <a:pt x="90" y="18"/>
                    <a:pt x="73" y="10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50" y="0"/>
                    <a:pt x="33" y="1"/>
                    <a:pt x="21" y="9"/>
                  </a:cubicBezTo>
                  <a:cubicBezTo>
                    <a:pt x="8" y="18"/>
                    <a:pt x="1" y="3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8"/>
                    <a:pt x="7" y="96"/>
                    <a:pt x="13" y="113"/>
                  </a:cubicBezTo>
                  <a:cubicBezTo>
                    <a:pt x="14" y="115"/>
                    <a:pt x="15" y="118"/>
                    <a:pt x="16" y="120"/>
                  </a:cubicBezTo>
                  <a:cubicBezTo>
                    <a:pt x="17" y="122"/>
                    <a:pt x="17" y="124"/>
                    <a:pt x="18" y="126"/>
                  </a:cubicBezTo>
                  <a:cubicBezTo>
                    <a:pt x="21" y="133"/>
                    <a:pt x="24" y="141"/>
                    <a:pt x="25" y="148"/>
                  </a:cubicBezTo>
                  <a:cubicBezTo>
                    <a:pt x="26" y="151"/>
                    <a:pt x="26" y="155"/>
                    <a:pt x="27" y="158"/>
                  </a:cubicBezTo>
                  <a:cubicBezTo>
                    <a:pt x="27" y="167"/>
                    <a:pt x="28" y="176"/>
                    <a:pt x="34" y="18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5" y="190"/>
                    <a:pt x="49" y="192"/>
                    <a:pt x="54" y="194"/>
                  </a:cubicBezTo>
                  <a:cubicBezTo>
                    <a:pt x="58" y="196"/>
                    <a:pt x="63" y="197"/>
                    <a:pt x="67" y="199"/>
                  </a:cubicBezTo>
                  <a:cubicBezTo>
                    <a:pt x="75" y="203"/>
                    <a:pt x="81" y="205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9" y="209"/>
                    <a:pt x="89" y="209"/>
                    <a:pt x="89" y="209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5" y="206"/>
                    <a:pt x="99" y="203"/>
                    <a:pt x="101" y="196"/>
                  </a:cubicBezTo>
                  <a:cubicBezTo>
                    <a:pt x="101" y="194"/>
                    <a:pt x="101" y="192"/>
                    <a:pt x="102" y="190"/>
                  </a:cubicBezTo>
                  <a:cubicBezTo>
                    <a:pt x="102" y="187"/>
                    <a:pt x="102" y="184"/>
                    <a:pt x="103" y="182"/>
                  </a:cubicBezTo>
                  <a:cubicBezTo>
                    <a:pt x="105" y="176"/>
                    <a:pt x="108" y="171"/>
                    <a:pt x="111" y="167"/>
                  </a:cubicBezTo>
                  <a:cubicBezTo>
                    <a:pt x="112" y="165"/>
                    <a:pt x="113" y="164"/>
                    <a:pt x="114" y="163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19" y="155"/>
                    <a:pt x="123" y="150"/>
                    <a:pt x="126" y="143"/>
                  </a:cubicBezTo>
                  <a:cubicBezTo>
                    <a:pt x="130" y="136"/>
                    <a:pt x="132" y="127"/>
                    <a:pt x="133" y="113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4" y="98"/>
                    <a:pt x="132" y="87"/>
                    <a:pt x="129" y="76"/>
                  </a:cubicBezTo>
                  <a:cubicBezTo>
                    <a:pt x="125" y="66"/>
                    <a:pt x="121" y="58"/>
                    <a:pt x="116" y="50"/>
                  </a:cubicBezTo>
                  <a:close/>
                  <a:moveTo>
                    <a:pt x="57" y="181"/>
                  </a:moveTo>
                  <a:cubicBezTo>
                    <a:pt x="55" y="164"/>
                    <a:pt x="56" y="140"/>
                    <a:pt x="62" y="135"/>
                  </a:cubicBezTo>
                  <a:cubicBezTo>
                    <a:pt x="62" y="135"/>
                    <a:pt x="63" y="134"/>
                    <a:pt x="65" y="135"/>
                  </a:cubicBezTo>
                  <a:cubicBezTo>
                    <a:pt x="79" y="140"/>
                    <a:pt x="75" y="173"/>
                    <a:pt x="72" y="188"/>
                  </a:cubicBezTo>
                  <a:cubicBezTo>
                    <a:pt x="71" y="187"/>
                    <a:pt x="69" y="187"/>
                    <a:pt x="68" y="186"/>
                  </a:cubicBezTo>
                  <a:cubicBezTo>
                    <a:pt x="64" y="184"/>
                    <a:pt x="61" y="183"/>
                    <a:pt x="57" y="181"/>
                  </a:cubicBezTo>
                  <a:close/>
                  <a:moveTo>
                    <a:pt x="122" y="108"/>
                  </a:moveTo>
                  <a:cubicBezTo>
                    <a:pt x="121" y="119"/>
                    <a:pt x="119" y="127"/>
                    <a:pt x="116" y="133"/>
                  </a:cubicBezTo>
                  <a:cubicBezTo>
                    <a:pt x="112" y="139"/>
                    <a:pt x="109" y="145"/>
                    <a:pt x="105" y="150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3" y="153"/>
                    <a:pt x="102" y="154"/>
                    <a:pt x="101" y="156"/>
                  </a:cubicBezTo>
                  <a:cubicBezTo>
                    <a:pt x="98" y="160"/>
                    <a:pt x="94" y="166"/>
                    <a:pt x="92" y="173"/>
                  </a:cubicBezTo>
                  <a:cubicBezTo>
                    <a:pt x="91" y="177"/>
                    <a:pt x="91" y="180"/>
                    <a:pt x="90" y="184"/>
                  </a:cubicBezTo>
                  <a:cubicBezTo>
                    <a:pt x="90" y="186"/>
                    <a:pt x="90" y="187"/>
                    <a:pt x="89" y="189"/>
                  </a:cubicBezTo>
                  <a:cubicBezTo>
                    <a:pt x="89" y="191"/>
                    <a:pt x="87" y="193"/>
                    <a:pt x="86" y="194"/>
                  </a:cubicBezTo>
                  <a:cubicBezTo>
                    <a:pt x="84" y="193"/>
                    <a:pt x="82" y="192"/>
                    <a:pt x="80" y="191"/>
                  </a:cubicBezTo>
                  <a:cubicBezTo>
                    <a:pt x="82" y="181"/>
                    <a:pt x="90" y="136"/>
                    <a:pt x="68" y="127"/>
                  </a:cubicBezTo>
                  <a:cubicBezTo>
                    <a:pt x="63" y="125"/>
                    <a:pt x="59" y="127"/>
                    <a:pt x="57" y="129"/>
                  </a:cubicBezTo>
                  <a:cubicBezTo>
                    <a:pt x="47" y="136"/>
                    <a:pt x="47" y="164"/>
                    <a:pt x="49" y="178"/>
                  </a:cubicBezTo>
                  <a:cubicBezTo>
                    <a:pt x="46" y="177"/>
                    <a:pt x="43" y="176"/>
                    <a:pt x="41" y="175"/>
                  </a:cubicBezTo>
                  <a:cubicBezTo>
                    <a:pt x="39" y="171"/>
                    <a:pt x="39" y="166"/>
                    <a:pt x="38" y="161"/>
                  </a:cubicBezTo>
                  <a:cubicBezTo>
                    <a:pt x="38" y="157"/>
                    <a:pt x="37" y="153"/>
                    <a:pt x="36" y="149"/>
                  </a:cubicBezTo>
                  <a:cubicBezTo>
                    <a:pt x="34" y="140"/>
                    <a:pt x="31" y="132"/>
                    <a:pt x="28" y="124"/>
                  </a:cubicBezTo>
                  <a:cubicBezTo>
                    <a:pt x="28" y="122"/>
                    <a:pt x="27" y="120"/>
                    <a:pt x="26" y="119"/>
                  </a:cubicBezTo>
                  <a:cubicBezTo>
                    <a:pt x="26" y="116"/>
                    <a:pt x="25" y="114"/>
                    <a:pt x="24" y="111"/>
                  </a:cubicBezTo>
                  <a:cubicBezTo>
                    <a:pt x="18" y="95"/>
                    <a:pt x="12" y="79"/>
                    <a:pt x="12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3" y="42"/>
                    <a:pt x="19" y="30"/>
                    <a:pt x="29" y="22"/>
                  </a:cubicBezTo>
                  <a:cubicBezTo>
                    <a:pt x="39" y="15"/>
                    <a:pt x="52" y="15"/>
                    <a:pt x="68" y="2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6" y="29"/>
                    <a:pt x="98" y="40"/>
                    <a:pt x="107" y="56"/>
                  </a:cubicBezTo>
                  <a:cubicBezTo>
                    <a:pt x="111" y="62"/>
                    <a:pt x="115" y="69"/>
                    <a:pt x="118" y="77"/>
                  </a:cubicBezTo>
                  <a:cubicBezTo>
                    <a:pt x="121" y="86"/>
                    <a:pt x="122" y="95"/>
                    <a:pt x="122" y="104"/>
                  </a:cubicBezTo>
                  <a:lnTo>
                    <a:pt x="12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22"/>
            <p:cNvSpPr/>
            <p:nvPr/>
          </p:nvSpPr>
          <p:spPr bwMode="auto">
            <a:xfrm>
              <a:off x="4282" y="1552"/>
              <a:ext cx="684" cy="1174"/>
            </a:xfrm>
            <a:custGeom>
              <a:avLst/>
              <a:gdLst>
                <a:gd name="T0" fmla="*/ 684 w 684"/>
                <a:gd name="T1" fmla="*/ 1174 h 1174"/>
                <a:gd name="T2" fmla="*/ 0 w 684"/>
                <a:gd name="T3" fmla="*/ 1091 h 1174"/>
                <a:gd name="T4" fmla="*/ 0 w 684"/>
                <a:gd name="T5" fmla="*/ 0 h 1174"/>
                <a:gd name="T6" fmla="*/ 684 w 684"/>
                <a:gd name="T7" fmla="*/ 294 h 1174"/>
                <a:gd name="T8" fmla="*/ 684 w 684"/>
                <a:gd name="T9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174">
                  <a:moveTo>
                    <a:pt x="684" y="1174"/>
                  </a:moveTo>
                  <a:lnTo>
                    <a:pt x="0" y="1091"/>
                  </a:lnTo>
                  <a:lnTo>
                    <a:pt x="0" y="0"/>
                  </a:lnTo>
                  <a:lnTo>
                    <a:pt x="684" y="294"/>
                  </a:lnTo>
                  <a:lnTo>
                    <a:pt x="684" y="1174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3631" y="1552"/>
              <a:ext cx="651" cy="1166"/>
            </a:xfrm>
            <a:custGeom>
              <a:avLst/>
              <a:gdLst>
                <a:gd name="T0" fmla="*/ 0 w 651"/>
                <a:gd name="T1" fmla="*/ 1166 h 1166"/>
                <a:gd name="T2" fmla="*/ 651 w 651"/>
                <a:gd name="T3" fmla="*/ 1091 h 1166"/>
                <a:gd name="T4" fmla="*/ 651 w 651"/>
                <a:gd name="T5" fmla="*/ 0 h 1166"/>
                <a:gd name="T6" fmla="*/ 0 w 651"/>
                <a:gd name="T7" fmla="*/ 269 h 1166"/>
                <a:gd name="T8" fmla="*/ 0 w 651"/>
                <a:gd name="T9" fmla="*/ 116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1166">
                  <a:moveTo>
                    <a:pt x="0" y="1166"/>
                  </a:moveTo>
                  <a:lnTo>
                    <a:pt x="651" y="1091"/>
                  </a:lnTo>
                  <a:lnTo>
                    <a:pt x="651" y="0"/>
                  </a:lnTo>
                  <a:lnTo>
                    <a:pt x="0" y="269"/>
                  </a:lnTo>
                  <a:lnTo>
                    <a:pt x="0" y="11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24"/>
            <p:cNvSpPr/>
            <p:nvPr/>
          </p:nvSpPr>
          <p:spPr bwMode="auto">
            <a:xfrm>
              <a:off x="3631" y="2641"/>
              <a:ext cx="1335" cy="168"/>
            </a:xfrm>
            <a:custGeom>
              <a:avLst/>
              <a:gdLst>
                <a:gd name="T0" fmla="*/ 0 w 1335"/>
                <a:gd name="T1" fmla="*/ 77 h 168"/>
                <a:gd name="T2" fmla="*/ 840 w 1335"/>
                <a:gd name="T3" fmla="*/ 168 h 168"/>
                <a:gd name="T4" fmla="*/ 1335 w 1335"/>
                <a:gd name="T5" fmla="*/ 85 h 168"/>
                <a:gd name="T6" fmla="*/ 651 w 1335"/>
                <a:gd name="T7" fmla="*/ 0 h 168"/>
                <a:gd name="T8" fmla="*/ 0 w 1335"/>
                <a:gd name="T9" fmla="*/ 7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68">
                  <a:moveTo>
                    <a:pt x="0" y="77"/>
                  </a:moveTo>
                  <a:lnTo>
                    <a:pt x="840" y="168"/>
                  </a:lnTo>
                  <a:lnTo>
                    <a:pt x="1335" y="85"/>
                  </a:lnTo>
                  <a:lnTo>
                    <a:pt x="651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25"/>
            <p:cNvSpPr>
              <a:spLocks noEditPoints="1"/>
            </p:cNvSpPr>
            <p:nvPr/>
          </p:nvSpPr>
          <p:spPr bwMode="auto">
            <a:xfrm>
              <a:off x="3774" y="1912"/>
              <a:ext cx="389" cy="496"/>
            </a:xfrm>
            <a:custGeom>
              <a:avLst/>
              <a:gdLst>
                <a:gd name="T0" fmla="*/ 0 w 389"/>
                <a:gd name="T1" fmla="*/ 173 h 496"/>
                <a:gd name="T2" fmla="*/ 0 w 389"/>
                <a:gd name="T3" fmla="*/ 496 h 496"/>
                <a:gd name="T4" fmla="*/ 389 w 389"/>
                <a:gd name="T5" fmla="*/ 396 h 496"/>
                <a:gd name="T6" fmla="*/ 389 w 389"/>
                <a:gd name="T7" fmla="*/ 0 h 496"/>
                <a:gd name="T8" fmla="*/ 0 w 389"/>
                <a:gd name="T9" fmla="*/ 173 h 496"/>
                <a:gd name="T10" fmla="*/ 375 w 389"/>
                <a:gd name="T11" fmla="*/ 36 h 496"/>
                <a:gd name="T12" fmla="*/ 273 w 389"/>
                <a:gd name="T13" fmla="*/ 223 h 496"/>
                <a:gd name="T14" fmla="*/ 377 w 389"/>
                <a:gd name="T15" fmla="*/ 381 h 496"/>
                <a:gd name="T16" fmla="*/ 377 w 389"/>
                <a:gd name="T17" fmla="*/ 381 h 496"/>
                <a:gd name="T18" fmla="*/ 256 w 389"/>
                <a:gd name="T19" fmla="*/ 248 h 496"/>
                <a:gd name="T20" fmla="*/ 188 w 389"/>
                <a:gd name="T21" fmla="*/ 340 h 496"/>
                <a:gd name="T22" fmla="*/ 132 w 389"/>
                <a:gd name="T23" fmla="*/ 298 h 496"/>
                <a:gd name="T24" fmla="*/ 13 w 389"/>
                <a:gd name="T25" fmla="*/ 462 h 496"/>
                <a:gd name="T26" fmla="*/ 13 w 389"/>
                <a:gd name="T27" fmla="*/ 462 h 496"/>
                <a:gd name="T28" fmla="*/ 100 w 389"/>
                <a:gd name="T29" fmla="*/ 281 h 496"/>
                <a:gd name="T30" fmla="*/ 13 w 389"/>
                <a:gd name="T31" fmla="*/ 192 h 496"/>
                <a:gd name="T32" fmla="*/ 182 w 389"/>
                <a:gd name="T33" fmla="*/ 294 h 496"/>
                <a:gd name="T34" fmla="*/ 375 w 389"/>
                <a:gd name="T35" fmla="*/ 36 h 496"/>
                <a:gd name="T36" fmla="*/ 375 w 389"/>
                <a:gd name="T37" fmla="*/ 3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9" h="496">
                  <a:moveTo>
                    <a:pt x="0" y="173"/>
                  </a:moveTo>
                  <a:lnTo>
                    <a:pt x="0" y="496"/>
                  </a:lnTo>
                  <a:lnTo>
                    <a:pt x="389" y="396"/>
                  </a:lnTo>
                  <a:lnTo>
                    <a:pt x="389" y="0"/>
                  </a:lnTo>
                  <a:lnTo>
                    <a:pt x="0" y="173"/>
                  </a:lnTo>
                  <a:close/>
                  <a:moveTo>
                    <a:pt x="375" y="36"/>
                  </a:moveTo>
                  <a:lnTo>
                    <a:pt x="273" y="223"/>
                  </a:lnTo>
                  <a:lnTo>
                    <a:pt x="377" y="381"/>
                  </a:lnTo>
                  <a:lnTo>
                    <a:pt x="377" y="381"/>
                  </a:lnTo>
                  <a:lnTo>
                    <a:pt x="256" y="248"/>
                  </a:lnTo>
                  <a:lnTo>
                    <a:pt x="188" y="340"/>
                  </a:lnTo>
                  <a:lnTo>
                    <a:pt x="132" y="298"/>
                  </a:lnTo>
                  <a:lnTo>
                    <a:pt x="13" y="462"/>
                  </a:lnTo>
                  <a:lnTo>
                    <a:pt x="13" y="462"/>
                  </a:lnTo>
                  <a:lnTo>
                    <a:pt x="100" y="281"/>
                  </a:lnTo>
                  <a:lnTo>
                    <a:pt x="13" y="192"/>
                  </a:lnTo>
                  <a:lnTo>
                    <a:pt x="182" y="294"/>
                  </a:lnTo>
                  <a:lnTo>
                    <a:pt x="375" y="36"/>
                  </a:lnTo>
                  <a:lnTo>
                    <a:pt x="375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26"/>
            <p:cNvSpPr/>
            <p:nvPr/>
          </p:nvSpPr>
          <p:spPr bwMode="auto">
            <a:xfrm>
              <a:off x="4007" y="2664"/>
              <a:ext cx="968" cy="1658"/>
            </a:xfrm>
            <a:custGeom>
              <a:avLst/>
              <a:gdLst>
                <a:gd name="T0" fmla="*/ 968 w 968"/>
                <a:gd name="T1" fmla="*/ 1371 h 1658"/>
                <a:gd name="T2" fmla="*/ 0 w 968"/>
                <a:gd name="T3" fmla="*/ 1658 h 1658"/>
                <a:gd name="T4" fmla="*/ 0 w 968"/>
                <a:gd name="T5" fmla="*/ 0 h 1658"/>
                <a:gd name="T6" fmla="*/ 968 w 968"/>
                <a:gd name="T7" fmla="*/ 112 h 1658"/>
                <a:gd name="T8" fmla="*/ 968 w 968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1658">
                  <a:moveTo>
                    <a:pt x="968" y="1371"/>
                  </a:moveTo>
                  <a:lnTo>
                    <a:pt x="0" y="1658"/>
                  </a:lnTo>
                  <a:lnTo>
                    <a:pt x="0" y="0"/>
                  </a:lnTo>
                  <a:lnTo>
                    <a:pt x="968" y="112"/>
                  </a:lnTo>
                  <a:lnTo>
                    <a:pt x="968" y="1371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3095" y="2664"/>
              <a:ext cx="912" cy="1658"/>
            </a:xfrm>
            <a:custGeom>
              <a:avLst/>
              <a:gdLst>
                <a:gd name="T0" fmla="*/ 0 w 912"/>
                <a:gd name="T1" fmla="*/ 1371 h 1658"/>
                <a:gd name="T2" fmla="*/ 912 w 912"/>
                <a:gd name="T3" fmla="*/ 1658 h 1658"/>
                <a:gd name="T4" fmla="*/ 912 w 912"/>
                <a:gd name="T5" fmla="*/ 0 h 1658"/>
                <a:gd name="T6" fmla="*/ 8 w 912"/>
                <a:gd name="T7" fmla="*/ 112 h 1658"/>
                <a:gd name="T8" fmla="*/ 0 w 912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1658">
                  <a:moveTo>
                    <a:pt x="0" y="1371"/>
                  </a:moveTo>
                  <a:lnTo>
                    <a:pt x="912" y="1658"/>
                  </a:lnTo>
                  <a:lnTo>
                    <a:pt x="912" y="0"/>
                  </a:lnTo>
                  <a:lnTo>
                    <a:pt x="8" y="112"/>
                  </a:lnTo>
                  <a:lnTo>
                    <a:pt x="0" y="137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28"/>
            <p:cNvSpPr/>
            <p:nvPr/>
          </p:nvSpPr>
          <p:spPr bwMode="auto">
            <a:xfrm>
              <a:off x="4190" y="3032"/>
              <a:ext cx="626" cy="880"/>
            </a:xfrm>
            <a:custGeom>
              <a:avLst/>
              <a:gdLst>
                <a:gd name="T0" fmla="*/ 312 w 325"/>
                <a:gd name="T1" fmla="*/ 325 h 457"/>
                <a:gd name="T2" fmla="*/ 259 w 325"/>
                <a:gd name="T3" fmla="*/ 296 h 457"/>
                <a:gd name="T4" fmla="*/ 237 w 325"/>
                <a:gd name="T5" fmla="*/ 285 h 457"/>
                <a:gd name="T6" fmla="*/ 219 w 325"/>
                <a:gd name="T7" fmla="*/ 233 h 457"/>
                <a:gd name="T8" fmla="*/ 237 w 325"/>
                <a:gd name="T9" fmla="*/ 177 h 457"/>
                <a:gd name="T10" fmla="*/ 252 w 325"/>
                <a:gd name="T11" fmla="*/ 142 h 457"/>
                <a:gd name="T12" fmla="*/ 247 w 325"/>
                <a:gd name="T13" fmla="*/ 119 h 457"/>
                <a:gd name="T14" fmla="*/ 247 w 325"/>
                <a:gd name="T15" fmla="*/ 120 h 457"/>
                <a:gd name="T16" fmla="*/ 247 w 325"/>
                <a:gd name="T17" fmla="*/ 119 h 457"/>
                <a:gd name="T18" fmla="*/ 247 w 325"/>
                <a:gd name="T19" fmla="*/ 119 h 457"/>
                <a:gd name="T20" fmla="*/ 247 w 325"/>
                <a:gd name="T21" fmla="*/ 118 h 457"/>
                <a:gd name="T22" fmla="*/ 248 w 325"/>
                <a:gd name="T23" fmla="*/ 111 h 457"/>
                <a:gd name="T24" fmla="*/ 248 w 325"/>
                <a:gd name="T25" fmla="*/ 110 h 457"/>
                <a:gd name="T26" fmla="*/ 248 w 325"/>
                <a:gd name="T27" fmla="*/ 104 h 457"/>
                <a:gd name="T28" fmla="*/ 248 w 325"/>
                <a:gd name="T29" fmla="*/ 104 h 457"/>
                <a:gd name="T30" fmla="*/ 248 w 325"/>
                <a:gd name="T31" fmla="*/ 104 h 457"/>
                <a:gd name="T32" fmla="*/ 248 w 325"/>
                <a:gd name="T33" fmla="*/ 103 h 457"/>
                <a:gd name="T34" fmla="*/ 248 w 325"/>
                <a:gd name="T35" fmla="*/ 103 h 457"/>
                <a:gd name="T36" fmla="*/ 248 w 325"/>
                <a:gd name="T37" fmla="*/ 103 h 457"/>
                <a:gd name="T38" fmla="*/ 248 w 325"/>
                <a:gd name="T39" fmla="*/ 102 h 457"/>
                <a:gd name="T40" fmla="*/ 248 w 325"/>
                <a:gd name="T41" fmla="*/ 102 h 457"/>
                <a:gd name="T42" fmla="*/ 248 w 325"/>
                <a:gd name="T43" fmla="*/ 102 h 457"/>
                <a:gd name="T44" fmla="*/ 246 w 325"/>
                <a:gd name="T45" fmla="*/ 62 h 457"/>
                <a:gd name="T46" fmla="*/ 103 w 325"/>
                <a:gd name="T47" fmla="*/ 62 h 457"/>
                <a:gd name="T48" fmla="*/ 101 w 325"/>
                <a:gd name="T49" fmla="*/ 102 h 457"/>
                <a:gd name="T50" fmla="*/ 101 w 325"/>
                <a:gd name="T51" fmla="*/ 102 h 457"/>
                <a:gd name="T52" fmla="*/ 101 w 325"/>
                <a:gd name="T53" fmla="*/ 102 h 457"/>
                <a:gd name="T54" fmla="*/ 101 w 325"/>
                <a:gd name="T55" fmla="*/ 104 h 457"/>
                <a:gd name="T56" fmla="*/ 101 w 325"/>
                <a:gd name="T57" fmla="*/ 104 h 457"/>
                <a:gd name="T58" fmla="*/ 101 w 325"/>
                <a:gd name="T59" fmla="*/ 104 h 457"/>
                <a:gd name="T60" fmla="*/ 101 w 325"/>
                <a:gd name="T61" fmla="*/ 105 h 457"/>
                <a:gd name="T62" fmla="*/ 101 w 325"/>
                <a:gd name="T63" fmla="*/ 105 h 457"/>
                <a:gd name="T64" fmla="*/ 101 w 325"/>
                <a:gd name="T65" fmla="*/ 105 h 457"/>
                <a:gd name="T66" fmla="*/ 101 w 325"/>
                <a:gd name="T67" fmla="*/ 105 h 457"/>
                <a:gd name="T68" fmla="*/ 103 w 325"/>
                <a:gd name="T69" fmla="*/ 123 h 457"/>
                <a:gd name="T70" fmla="*/ 96 w 325"/>
                <a:gd name="T71" fmla="*/ 142 h 457"/>
                <a:gd name="T72" fmla="*/ 112 w 325"/>
                <a:gd name="T73" fmla="*/ 177 h 457"/>
                <a:gd name="T74" fmla="*/ 130 w 325"/>
                <a:gd name="T75" fmla="*/ 233 h 457"/>
                <a:gd name="T76" fmla="*/ 112 w 325"/>
                <a:gd name="T77" fmla="*/ 296 h 457"/>
                <a:gd name="T78" fmla="*/ 20 w 325"/>
                <a:gd name="T79" fmla="*/ 363 h 457"/>
                <a:gd name="T80" fmla="*/ 5 w 325"/>
                <a:gd name="T81" fmla="*/ 457 h 457"/>
                <a:gd name="T82" fmla="*/ 321 w 325"/>
                <a:gd name="T83" fmla="*/ 387 h 457"/>
                <a:gd name="T84" fmla="*/ 312 w 325"/>
                <a:gd name="T85" fmla="*/ 32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5" h="457">
                  <a:moveTo>
                    <a:pt x="312" y="325"/>
                  </a:moveTo>
                  <a:cubicBezTo>
                    <a:pt x="297" y="311"/>
                    <a:pt x="280" y="308"/>
                    <a:pt x="259" y="296"/>
                  </a:cubicBezTo>
                  <a:cubicBezTo>
                    <a:pt x="237" y="285"/>
                    <a:pt x="237" y="285"/>
                    <a:pt x="237" y="285"/>
                  </a:cubicBezTo>
                  <a:cubicBezTo>
                    <a:pt x="237" y="285"/>
                    <a:pt x="197" y="262"/>
                    <a:pt x="219" y="233"/>
                  </a:cubicBezTo>
                  <a:cubicBezTo>
                    <a:pt x="228" y="221"/>
                    <a:pt x="233" y="200"/>
                    <a:pt x="237" y="177"/>
                  </a:cubicBezTo>
                  <a:cubicBezTo>
                    <a:pt x="242" y="177"/>
                    <a:pt x="249" y="162"/>
                    <a:pt x="252" y="142"/>
                  </a:cubicBezTo>
                  <a:cubicBezTo>
                    <a:pt x="256" y="126"/>
                    <a:pt x="251" y="121"/>
                    <a:pt x="247" y="119"/>
                  </a:cubicBezTo>
                  <a:cubicBezTo>
                    <a:pt x="247" y="119"/>
                    <a:pt x="247" y="120"/>
                    <a:pt x="247" y="120"/>
                  </a:cubicBezTo>
                  <a:cubicBezTo>
                    <a:pt x="247" y="120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19"/>
                    <a:pt x="247" y="118"/>
                    <a:pt x="247" y="118"/>
                  </a:cubicBezTo>
                  <a:cubicBezTo>
                    <a:pt x="247" y="116"/>
                    <a:pt x="247" y="113"/>
                    <a:pt x="248" y="111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08"/>
                    <a:pt x="248" y="106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50" y="85"/>
                    <a:pt x="248" y="70"/>
                    <a:pt x="246" y="62"/>
                  </a:cubicBezTo>
                  <a:cubicBezTo>
                    <a:pt x="233" y="16"/>
                    <a:pt x="133" y="0"/>
                    <a:pt x="103" y="62"/>
                  </a:cubicBezTo>
                  <a:cubicBezTo>
                    <a:pt x="99" y="69"/>
                    <a:pt x="99" y="85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3"/>
                    <a:pt x="101" y="103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2" y="111"/>
                    <a:pt x="102" y="117"/>
                    <a:pt x="103" y="123"/>
                  </a:cubicBezTo>
                  <a:cubicBezTo>
                    <a:pt x="98" y="124"/>
                    <a:pt x="93" y="127"/>
                    <a:pt x="96" y="142"/>
                  </a:cubicBezTo>
                  <a:cubicBezTo>
                    <a:pt x="100" y="162"/>
                    <a:pt x="107" y="177"/>
                    <a:pt x="112" y="177"/>
                  </a:cubicBezTo>
                  <a:cubicBezTo>
                    <a:pt x="115" y="200"/>
                    <a:pt x="121" y="221"/>
                    <a:pt x="130" y="233"/>
                  </a:cubicBezTo>
                  <a:cubicBezTo>
                    <a:pt x="152" y="262"/>
                    <a:pt x="113" y="296"/>
                    <a:pt x="112" y="296"/>
                  </a:cubicBezTo>
                  <a:cubicBezTo>
                    <a:pt x="112" y="296"/>
                    <a:pt x="34" y="348"/>
                    <a:pt x="20" y="363"/>
                  </a:cubicBezTo>
                  <a:cubicBezTo>
                    <a:pt x="0" y="385"/>
                    <a:pt x="5" y="457"/>
                    <a:pt x="5" y="457"/>
                  </a:cubicBezTo>
                  <a:cubicBezTo>
                    <a:pt x="321" y="387"/>
                    <a:pt x="321" y="387"/>
                    <a:pt x="321" y="387"/>
                  </a:cubicBezTo>
                  <a:cubicBezTo>
                    <a:pt x="321" y="387"/>
                    <a:pt x="325" y="338"/>
                    <a:pt x="312" y="3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29"/>
            <p:cNvSpPr/>
            <p:nvPr/>
          </p:nvSpPr>
          <p:spPr bwMode="auto">
            <a:xfrm>
              <a:off x="2637" y="1034"/>
              <a:ext cx="855" cy="3103"/>
            </a:xfrm>
            <a:custGeom>
              <a:avLst/>
              <a:gdLst>
                <a:gd name="T0" fmla="*/ 823 w 855"/>
                <a:gd name="T1" fmla="*/ 0 h 3103"/>
                <a:gd name="T2" fmla="*/ 855 w 855"/>
                <a:gd name="T3" fmla="*/ 0 h 3103"/>
                <a:gd name="T4" fmla="*/ 31 w 855"/>
                <a:gd name="T5" fmla="*/ 3095 h 3103"/>
                <a:gd name="T6" fmla="*/ 0 w 855"/>
                <a:gd name="T7" fmla="*/ 3103 h 3103"/>
                <a:gd name="T8" fmla="*/ 823 w 855"/>
                <a:gd name="T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3103">
                  <a:moveTo>
                    <a:pt x="823" y="0"/>
                  </a:moveTo>
                  <a:lnTo>
                    <a:pt x="855" y="0"/>
                  </a:lnTo>
                  <a:lnTo>
                    <a:pt x="31" y="3095"/>
                  </a:lnTo>
                  <a:lnTo>
                    <a:pt x="0" y="3103"/>
                  </a:lnTo>
                  <a:lnTo>
                    <a:pt x="823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30"/>
            <p:cNvSpPr/>
            <p:nvPr/>
          </p:nvSpPr>
          <p:spPr bwMode="auto">
            <a:xfrm>
              <a:off x="3357" y="1290"/>
              <a:ext cx="253" cy="129"/>
            </a:xfrm>
            <a:custGeom>
              <a:avLst/>
              <a:gdLst>
                <a:gd name="T0" fmla="*/ 0 w 253"/>
                <a:gd name="T1" fmla="*/ 129 h 129"/>
                <a:gd name="T2" fmla="*/ 253 w 253"/>
                <a:gd name="T3" fmla="*/ 0 h 129"/>
                <a:gd name="T4" fmla="*/ 249 w 253"/>
                <a:gd name="T5" fmla="*/ 21 h 129"/>
                <a:gd name="T6" fmla="*/ 35 w 253"/>
                <a:gd name="T7" fmla="*/ 127 h 129"/>
                <a:gd name="T8" fmla="*/ 0 w 253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29">
                  <a:moveTo>
                    <a:pt x="0" y="129"/>
                  </a:moveTo>
                  <a:lnTo>
                    <a:pt x="253" y="0"/>
                  </a:lnTo>
                  <a:lnTo>
                    <a:pt x="249" y="21"/>
                  </a:lnTo>
                  <a:lnTo>
                    <a:pt x="35" y="127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31"/>
            <p:cNvSpPr/>
            <p:nvPr/>
          </p:nvSpPr>
          <p:spPr bwMode="auto">
            <a:xfrm>
              <a:off x="3275" y="1602"/>
              <a:ext cx="260" cy="133"/>
            </a:xfrm>
            <a:custGeom>
              <a:avLst/>
              <a:gdLst>
                <a:gd name="T0" fmla="*/ 0 w 260"/>
                <a:gd name="T1" fmla="*/ 131 h 133"/>
                <a:gd name="T2" fmla="*/ 260 w 260"/>
                <a:gd name="T3" fmla="*/ 0 h 133"/>
                <a:gd name="T4" fmla="*/ 254 w 260"/>
                <a:gd name="T5" fmla="*/ 27 h 133"/>
                <a:gd name="T6" fmla="*/ 32 w 260"/>
                <a:gd name="T7" fmla="*/ 133 h 133"/>
                <a:gd name="T8" fmla="*/ 0 w 260"/>
                <a:gd name="T9" fmla="*/ 13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33">
                  <a:moveTo>
                    <a:pt x="0" y="131"/>
                  </a:moveTo>
                  <a:lnTo>
                    <a:pt x="260" y="0"/>
                  </a:lnTo>
                  <a:lnTo>
                    <a:pt x="254" y="27"/>
                  </a:lnTo>
                  <a:lnTo>
                    <a:pt x="32" y="13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32"/>
            <p:cNvSpPr/>
            <p:nvPr/>
          </p:nvSpPr>
          <p:spPr bwMode="auto">
            <a:xfrm>
              <a:off x="3099" y="2322"/>
              <a:ext cx="276" cy="69"/>
            </a:xfrm>
            <a:custGeom>
              <a:avLst/>
              <a:gdLst>
                <a:gd name="T0" fmla="*/ 0 w 276"/>
                <a:gd name="T1" fmla="*/ 67 h 69"/>
                <a:gd name="T2" fmla="*/ 270 w 276"/>
                <a:gd name="T3" fmla="*/ 0 h 69"/>
                <a:gd name="T4" fmla="*/ 276 w 276"/>
                <a:gd name="T5" fmla="*/ 17 h 69"/>
                <a:gd name="T6" fmla="*/ 33 w 276"/>
                <a:gd name="T7" fmla="*/ 69 h 69"/>
                <a:gd name="T8" fmla="*/ 0 w 27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69">
                  <a:moveTo>
                    <a:pt x="0" y="67"/>
                  </a:moveTo>
                  <a:lnTo>
                    <a:pt x="270" y="0"/>
                  </a:lnTo>
                  <a:lnTo>
                    <a:pt x="276" y="17"/>
                  </a:lnTo>
                  <a:lnTo>
                    <a:pt x="33" y="69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33"/>
            <p:cNvSpPr/>
            <p:nvPr/>
          </p:nvSpPr>
          <p:spPr bwMode="auto">
            <a:xfrm>
              <a:off x="3007" y="2697"/>
              <a:ext cx="271" cy="43"/>
            </a:xfrm>
            <a:custGeom>
              <a:avLst/>
              <a:gdLst>
                <a:gd name="T0" fmla="*/ 0 w 271"/>
                <a:gd name="T1" fmla="*/ 41 h 43"/>
                <a:gd name="T2" fmla="*/ 266 w 271"/>
                <a:gd name="T3" fmla="*/ 0 h 43"/>
                <a:gd name="T4" fmla="*/ 271 w 271"/>
                <a:gd name="T5" fmla="*/ 17 h 43"/>
                <a:gd name="T6" fmla="*/ 31 w 271"/>
                <a:gd name="T7" fmla="*/ 43 h 43"/>
                <a:gd name="T8" fmla="*/ 0 w 271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3">
                  <a:moveTo>
                    <a:pt x="0" y="41"/>
                  </a:moveTo>
                  <a:lnTo>
                    <a:pt x="266" y="0"/>
                  </a:lnTo>
                  <a:lnTo>
                    <a:pt x="271" y="17"/>
                  </a:lnTo>
                  <a:lnTo>
                    <a:pt x="31" y="4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34"/>
            <p:cNvSpPr/>
            <p:nvPr/>
          </p:nvSpPr>
          <p:spPr bwMode="auto">
            <a:xfrm>
              <a:off x="2837" y="3379"/>
              <a:ext cx="278" cy="25"/>
            </a:xfrm>
            <a:custGeom>
              <a:avLst/>
              <a:gdLst>
                <a:gd name="T0" fmla="*/ 0 w 278"/>
                <a:gd name="T1" fmla="*/ 0 h 25"/>
                <a:gd name="T2" fmla="*/ 264 w 278"/>
                <a:gd name="T3" fmla="*/ 25 h 25"/>
                <a:gd name="T4" fmla="*/ 278 w 278"/>
                <a:gd name="T5" fmla="*/ 21 h 25"/>
                <a:gd name="T6" fmla="*/ 31 w 278"/>
                <a:gd name="T7" fmla="*/ 0 h 25"/>
                <a:gd name="T8" fmla="*/ 0 w 27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25">
                  <a:moveTo>
                    <a:pt x="0" y="0"/>
                  </a:moveTo>
                  <a:lnTo>
                    <a:pt x="264" y="25"/>
                  </a:lnTo>
                  <a:lnTo>
                    <a:pt x="278" y="21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35"/>
            <p:cNvSpPr/>
            <p:nvPr/>
          </p:nvSpPr>
          <p:spPr bwMode="auto">
            <a:xfrm>
              <a:off x="2739" y="3746"/>
              <a:ext cx="270" cy="54"/>
            </a:xfrm>
            <a:custGeom>
              <a:avLst/>
              <a:gdLst>
                <a:gd name="T0" fmla="*/ 0 w 270"/>
                <a:gd name="T1" fmla="*/ 0 h 54"/>
                <a:gd name="T2" fmla="*/ 266 w 270"/>
                <a:gd name="T3" fmla="*/ 54 h 54"/>
                <a:gd name="T4" fmla="*/ 270 w 270"/>
                <a:gd name="T5" fmla="*/ 45 h 54"/>
                <a:gd name="T6" fmla="*/ 33 w 270"/>
                <a:gd name="T7" fmla="*/ 0 h 54"/>
                <a:gd name="T8" fmla="*/ 0 w 27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54">
                  <a:moveTo>
                    <a:pt x="0" y="0"/>
                  </a:moveTo>
                  <a:lnTo>
                    <a:pt x="266" y="54"/>
                  </a:lnTo>
                  <a:lnTo>
                    <a:pt x="270" y="4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2560" y="845"/>
              <a:ext cx="1233" cy="3423"/>
            </a:xfrm>
            <a:custGeom>
              <a:avLst/>
              <a:gdLst>
                <a:gd name="T0" fmla="*/ 1136 w 1233"/>
                <a:gd name="T1" fmla="*/ 89 h 3423"/>
                <a:gd name="T2" fmla="*/ 1077 w 1233"/>
                <a:gd name="T3" fmla="*/ 337 h 3423"/>
                <a:gd name="T4" fmla="*/ 826 w 1233"/>
                <a:gd name="T5" fmla="*/ 466 h 3423"/>
                <a:gd name="T6" fmla="*/ 900 w 1233"/>
                <a:gd name="T7" fmla="*/ 189 h 3423"/>
                <a:gd name="T8" fmla="*/ 821 w 1233"/>
                <a:gd name="T9" fmla="*/ 266 h 3423"/>
                <a:gd name="T10" fmla="*/ 0 w 1233"/>
                <a:gd name="T11" fmla="*/ 3259 h 3423"/>
                <a:gd name="T12" fmla="*/ 77 w 1233"/>
                <a:gd name="T13" fmla="*/ 3292 h 3423"/>
                <a:gd name="T14" fmla="*/ 158 w 1233"/>
                <a:gd name="T15" fmla="*/ 2990 h 3423"/>
                <a:gd name="T16" fmla="*/ 420 w 1233"/>
                <a:gd name="T17" fmla="*/ 3061 h 3423"/>
                <a:gd name="T18" fmla="*/ 343 w 1233"/>
                <a:gd name="T19" fmla="*/ 3383 h 3423"/>
                <a:gd name="T20" fmla="*/ 455 w 1233"/>
                <a:gd name="T21" fmla="*/ 3423 h 3423"/>
                <a:gd name="T22" fmla="*/ 1233 w 1233"/>
                <a:gd name="T23" fmla="*/ 0 h 3423"/>
                <a:gd name="T24" fmla="*/ 1136 w 1233"/>
                <a:gd name="T25" fmla="*/ 89 h 3423"/>
                <a:gd name="T26" fmla="*/ 1050 w 1233"/>
                <a:gd name="T27" fmla="*/ 445 h 3423"/>
                <a:gd name="T28" fmla="*/ 1002 w 1233"/>
                <a:gd name="T29" fmla="*/ 649 h 3423"/>
                <a:gd name="T30" fmla="*/ 742 w 1233"/>
                <a:gd name="T31" fmla="*/ 782 h 3423"/>
                <a:gd name="T32" fmla="*/ 797 w 1233"/>
                <a:gd name="T33" fmla="*/ 572 h 3423"/>
                <a:gd name="T34" fmla="*/ 1050 w 1233"/>
                <a:gd name="T35" fmla="*/ 445 h 3423"/>
                <a:gd name="T36" fmla="*/ 372 w 1233"/>
                <a:gd name="T37" fmla="*/ 2181 h 3423"/>
                <a:gd name="T38" fmla="*/ 449 w 1233"/>
                <a:gd name="T39" fmla="*/ 1893 h 3423"/>
                <a:gd name="T40" fmla="*/ 709 w 1233"/>
                <a:gd name="T41" fmla="*/ 1860 h 3423"/>
                <a:gd name="T42" fmla="*/ 636 w 1233"/>
                <a:gd name="T43" fmla="*/ 2168 h 3423"/>
                <a:gd name="T44" fmla="*/ 372 w 1233"/>
                <a:gd name="T45" fmla="*/ 2181 h 3423"/>
                <a:gd name="T46" fmla="*/ 611 w 1233"/>
                <a:gd name="T47" fmla="*/ 2272 h 3423"/>
                <a:gd name="T48" fmla="*/ 541 w 1233"/>
                <a:gd name="T49" fmla="*/ 2559 h 3423"/>
                <a:gd name="T50" fmla="*/ 277 w 1233"/>
                <a:gd name="T51" fmla="*/ 2534 h 3423"/>
                <a:gd name="T52" fmla="*/ 349 w 1233"/>
                <a:gd name="T53" fmla="*/ 2270 h 3423"/>
                <a:gd name="T54" fmla="*/ 611 w 1233"/>
                <a:gd name="T55" fmla="*/ 2272 h 3423"/>
                <a:gd name="T56" fmla="*/ 474 w 1233"/>
                <a:gd name="T57" fmla="*/ 1798 h 3423"/>
                <a:gd name="T58" fmla="*/ 541 w 1233"/>
                <a:gd name="T59" fmla="*/ 1544 h 3423"/>
                <a:gd name="T60" fmla="*/ 799 w 1233"/>
                <a:gd name="T61" fmla="*/ 1483 h 3423"/>
                <a:gd name="T62" fmla="*/ 734 w 1233"/>
                <a:gd name="T63" fmla="*/ 1754 h 3423"/>
                <a:gd name="T64" fmla="*/ 474 w 1233"/>
                <a:gd name="T65" fmla="*/ 1798 h 3423"/>
                <a:gd name="T66" fmla="*/ 566 w 1233"/>
                <a:gd name="T67" fmla="*/ 1446 h 3423"/>
                <a:gd name="T68" fmla="*/ 624 w 1233"/>
                <a:gd name="T69" fmla="*/ 1228 h 3423"/>
                <a:gd name="T70" fmla="*/ 884 w 1233"/>
                <a:gd name="T71" fmla="*/ 1136 h 3423"/>
                <a:gd name="T72" fmla="*/ 824 w 1233"/>
                <a:gd name="T73" fmla="*/ 1377 h 3423"/>
                <a:gd name="T74" fmla="*/ 566 w 1233"/>
                <a:gd name="T75" fmla="*/ 1446 h 3423"/>
                <a:gd name="T76" fmla="*/ 653 w 1233"/>
                <a:gd name="T77" fmla="*/ 1121 h 3423"/>
                <a:gd name="T78" fmla="*/ 715 w 1233"/>
                <a:gd name="T79" fmla="*/ 888 h 3423"/>
                <a:gd name="T80" fmla="*/ 975 w 1233"/>
                <a:gd name="T81" fmla="*/ 757 h 3423"/>
                <a:gd name="T82" fmla="*/ 911 w 1233"/>
                <a:gd name="T83" fmla="*/ 1019 h 3423"/>
                <a:gd name="T84" fmla="*/ 653 w 1233"/>
                <a:gd name="T85" fmla="*/ 1121 h 3423"/>
                <a:gd name="T86" fmla="*/ 445 w 1233"/>
                <a:gd name="T87" fmla="*/ 2955 h 3423"/>
                <a:gd name="T88" fmla="*/ 181 w 1233"/>
                <a:gd name="T89" fmla="*/ 2901 h 3423"/>
                <a:gd name="T90" fmla="*/ 252 w 1233"/>
                <a:gd name="T91" fmla="*/ 2634 h 3423"/>
                <a:gd name="T92" fmla="*/ 514 w 1233"/>
                <a:gd name="T93" fmla="*/ 2665 h 3423"/>
                <a:gd name="T94" fmla="*/ 445 w 1233"/>
                <a:gd name="T95" fmla="*/ 2955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3" h="3423">
                  <a:moveTo>
                    <a:pt x="1136" y="89"/>
                  </a:moveTo>
                  <a:lnTo>
                    <a:pt x="1077" y="337"/>
                  </a:lnTo>
                  <a:lnTo>
                    <a:pt x="826" y="466"/>
                  </a:lnTo>
                  <a:lnTo>
                    <a:pt x="900" y="189"/>
                  </a:lnTo>
                  <a:lnTo>
                    <a:pt x="821" y="266"/>
                  </a:lnTo>
                  <a:lnTo>
                    <a:pt x="0" y="3259"/>
                  </a:lnTo>
                  <a:lnTo>
                    <a:pt x="77" y="3292"/>
                  </a:lnTo>
                  <a:lnTo>
                    <a:pt x="158" y="2990"/>
                  </a:lnTo>
                  <a:lnTo>
                    <a:pt x="420" y="3061"/>
                  </a:lnTo>
                  <a:lnTo>
                    <a:pt x="343" y="3383"/>
                  </a:lnTo>
                  <a:lnTo>
                    <a:pt x="455" y="3423"/>
                  </a:lnTo>
                  <a:lnTo>
                    <a:pt x="1233" y="0"/>
                  </a:lnTo>
                  <a:lnTo>
                    <a:pt x="1136" y="89"/>
                  </a:lnTo>
                  <a:close/>
                  <a:moveTo>
                    <a:pt x="1050" y="445"/>
                  </a:moveTo>
                  <a:lnTo>
                    <a:pt x="1002" y="649"/>
                  </a:lnTo>
                  <a:lnTo>
                    <a:pt x="742" y="782"/>
                  </a:lnTo>
                  <a:lnTo>
                    <a:pt x="797" y="572"/>
                  </a:lnTo>
                  <a:lnTo>
                    <a:pt x="1050" y="445"/>
                  </a:lnTo>
                  <a:close/>
                  <a:moveTo>
                    <a:pt x="372" y="2181"/>
                  </a:moveTo>
                  <a:lnTo>
                    <a:pt x="449" y="1893"/>
                  </a:lnTo>
                  <a:lnTo>
                    <a:pt x="709" y="1860"/>
                  </a:lnTo>
                  <a:lnTo>
                    <a:pt x="636" y="2168"/>
                  </a:lnTo>
                  <a:lnTo>
                    <a:pt x="372" y="2181"/>
                  </a:lnTo>
                  <a:close/>
                  <a:moveTo>
                    <a:pt x="611" y="2272"/>
                  </a:moveTo>
                  <a:lnTo>
                    <a:pt x="541" y="2559"/>
                  </a:lnTo>
                  <a:lnTo>
                    <a:pt x="277" y="2534"/>
                  </a:lnTo>
                  <a:lnTo>
                    <a:pt x="349" y="2270"/>
                  </a:lnTo>
                  <a:lnTo>
                    <a:pt x="611" y="2272"/>
                  </a:lnTo>
                  <a:close/>
                  <a:moveTo>
                    <a:pt x="474" y="1798"/>
                  </a:moveTo>
                  <a:lnTo>
                    <a:pt x="541" y="1544"/>
                  </a:lnTo>
                  <a:lnTo>
                    <a:pt x="799" y="1483"/>
                  </a:lnTo>
                  <a:lnTo>
                    <a:pt x="734" y="1754"/>
                  </a:lnTo>
                  <a:lnTo>
                    <a:pt x="474" y="1798"/>
                  </a:lnTo>
                  <a:close/>
                  <a:moveTo>
                    <a:pt x="566" y="1446"/>
                  </a:moveTo>
                  <a:lnTo>
                    <a:pt x="624" y="1228"/>
                  </a:lnTo>
                  <a:lnTo>
                    <a:pt x="884" y="1136"/>
                  </a:lnTo>
                  <a:lnTo>
                    <a:pt x="824" y="1377"/>
                  </a:lnTo>
                  <a:lnTo>
                    <a:pt x="566" y="1446"/>
                  </a:lnTo>
                  <a:close/>
                  <a:moveTo>
                    <a:pt x="653" y="1121"/>
                  </a:moveTo>
                  <a:lnTo>
                    <a:pt x="715" y="888"/>
                  </a:lnTo>
                  <a:lnTo>
                    <a:pt x="975" y="757"/>
                  </a:lnTo>
                  <a:lnTo>
                    <a:pt x="911" y="1019"/>
                  </a:lnTo>
                  <a:lnTo>
                    <a:pt x="653" y="1121"/>
                  </a:lnTo>
                  <a:close/>
                  <a:moveTo>
                    <a:pt x="445" y="2955"/>
                  </a:moveTo>
                  <a:lnTo>
                    <a:pt x="181" y="2901"/>
                  </a:lnTo>
                  <a:lnTo>
                    <a:pt x="252" y="2634"/>
                  </a:lnTo>
                  <a:lnTo>
                    <a:pt x="514" y="2665"/>
                  </a:lnTo>
                  <a:lnTo>
                    <a:pt x="445" y="2955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37"/>
            <p:cNvSpPr/>
            <p:nvPr/>
          </p:nvSpPr>
          <p:spPr bwMode="auto">
            <a:xfrm>
              <a:off x="3015" y="845"/>
              <a:ext cx="809" cy="3423"/>
            </a:xfrm>
            <a:custGeom>
              <a:avLst/>
              <a:gdLst>
                <a:gd name="T0" fmla="*/ 776 w 809"/>
                <a:gd name="T1" fmla="*/ 0 h 3423"/>
                <a:gd name="T2" fmla="*/ 809 w 809"/>
                <a:gd name="T3" fmla="*/ 0 h 3423"/>
                <a:gd name="T4" fmla="*/ 57 w 809"/>
                <a:gd name="T5" fmla="*/ 3410 h 3423"/>
                <a:gd name="T6" fmla="*/ 0 w 809"/>
                <a:gd name="T7" fmla="*/ 3423 h 3423"/>
                <a:gd name="T8" fmla="*/ 776 w 809"/>
                <a:gd name="T9" fmla="*/ 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3423">
                  <a:moveTo>
                    <a:pt x="776" y="0"/>
                  </a:moveTo>
                  <a:lnTo>
                    <a:pt x="809" y="0"/>
                  </a:lnTo>
                  <a:lnTo>
                    <a:pt x="57" y="3410"/>
                  </a:lnTo>
                  <a:lnTo>
                    <a:pt x="0" y="3423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4" name="矩形 38"/>
          <p:cNvSpPr/>
          <p:nvPr userDrawn="1"/>
        </p:nvSpPr>
        <p:spPr>
          <a:xfrm>
            <a:off x="-1" y="1836078"/>
            <a:ext cx="8606949" cy="249455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10" hasCustomPrompt="1"/>
          </p:nvPr>
        </p:nvSpPr>
        <p:spPr>
          <a:xfrm>
            <a:off x="460375" y="2362200"/>
            <a:ext cx="7345363" cy="1717675"/>
          </a:xfrm>
        </p:spPr>
        <p:txBody>
          <a:bodyPr anchor="ctr"/>
          <a:lstStyle>
            <a:lvl1pPr>
              <a:defRPr lang="zh-CN" altLang="en-US" sz="5400" kern="1200" noProof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单击此处添加主标题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添加课程大纲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185" y="923926"/>
            <a:ext cx="10587567" cy="3571875"/>
          </a:xfrm>
        </p:spPr>
        <p:txBody>
          <a:bodyPr/>
          <a:lstStyle>
            <a:lvl1pPr>
              <a:defRPr sz="22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200"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200"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200"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200"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Freeform 17"/>
          <p:cNvSpPr/>
          <p:nvPr userDrawn="1"/>
        </p:nvSpPr>
        <p:spPr>
          <a:xfrm>
            <a:off x="2" y="0"/>
            <a:ext cx="6664849" cy="6858000"/>
          </a:xfrm>
          <a:custGeom>
            <a:avLst/>
            <a:gdLst>
              <a:gd name="connsiteX0" fmla="*/ 0 w 4998637"/>
              <a:gd name="connsiteY0" fmla="*/ 0 h 5143500"/>
              <a:gd name="connsiteX1" fmla="*/ 4415142 w 4998637"/>
              <a:gd name="connsiteY1" fmla="*/ 0 h 5143500"/>
              <a:gd name="connsiteX2" fmla="*/ 4531295 w 4998637"/>
              <a:gd name="connsiteY2" fmla="*/ 256924 h 5143500"/>
              <a:gd name="connsiteX3" fmla="*/ 4998637 w 4998637"/>
              <a:gd name="connsiteY3" fmla="*/ 2571750 h 5143500"/>
              <a:gd name="connsiteX4" fmla="*/ 4531295 w 4998637"/>
              <a:gd name="connsiteY4" fmla="*/ 4886576 h 5143500"/>
              <a:gd name="connsiteX5" fmla="*/ 4415143 w 4998637"/>
              <a:gd name="connsiteY5" fmla="*/ 5143500 h 5143500"/>
              <a:gd name="connsiteX6" fmla="*/ 0 w 4998637"/>
              <a:gd name="connsiteY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98637" h="5143500">
                <a:moveTo>
                  <a:pt x="0" y="0"/>
                </a:moveTo>
                <a:lnTo>
                  <a:pt x="4415142" y="0"/>
                </a:lnTo>
                <a:lnTo>
                  <a:pt x="4531295" y="256924"/>
                </a:lnTo>
                <a:cubicBezTo>
                  <a:pt x="4832228" y="968409"/>
                  <a:pt x="4998637" y="1750646"/>
                  <a:pt x="4998637" y="2571750"/>
                </a:cubicBezTo>
                <a:cubicBezTo>
                  <a:pt x="4998637" y="3392854"/>
                  <a:pt x="4832228" y="4175091"/>
                  <a:pt x="4531295" y="4886576"/>
                </a:cubicBezTo>
                <a:lnTo>
                  <a:pt x="4415143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5073"/>
              </a:solidFill>
              <a:effectLst/>
              <a:uLnTx/>
              <a:uFillTx/>
              <a:latin typeface="CiscoSansTT ExtraLigh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 userDrawn="1"/>
        </p:nvSpPr>
        <p:spPr>
          <a:xfrm flipV="1">
            <a:off x="0" y="4861561"/>
            <a:ext cx="12191999" cy="119974"/>
          </a:xfrm>
          <a:prstGeom prst="rect">
            <a:avLst/>
          </a:prstGeom>
          <a:gradFill>
            <a:gsLst>
              <a:gs pos="0">
                <a:srgbClr val="0075C2"/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1" y="2105631"/>
            <a:ext cx="12191999" cy="2646384"/>
          </a:xfrm>
          <a:prstGeom prst="rect">
            <a:avLst/>
          </a:prstGeom>
          <a:gradFill>
            <a:gsLst>
              <a:gs pos="0">
                <a:srgbClr val="1D227E">
                  <a:alpha val="95000"/>
                </a:srgbClr>
              </a:gs>
              <a:gs pos="100000">
                <a:srgbClr val="0075C2">
                  <a:alpha val="98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4" name="六边形 33"/>
          <p:cNvSpPr/>
          <p:nvPr userDrawn="1"/>
        </p:nvSpPr>
        <p:spPr>
          <a:xfrm rot="10800582">
            <a:off x="83924" y="1759348"/>
            <a:ext cx="4805359" cy="3340455"/>
          </a:xfrm>
          <a:prstGeom prst="hexagon">
            <a:avLst/>
          </a:prstGeom>
          <a:solidFill>
            <a:srgbClr val="0075C2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5400000" algn="tl" rotWithShape="0">
              <a:srgbClr val="1D227E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5" name="六边形 34"/>
          <p:cNvSpPr/>
          <p:nvPr userDrawn="1"/>
        </p:nvSpPr>
        <p:spPr>
          <a:xfrm rot="10825759">
            <a:off x="1486600" y="2097453"/>
            <a:ext cx="3069170" cy="2662459"/>
          </a:xfrm>
          <a:prstGeom prst="hexag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54000" dist="63500" dir="5400000" algn="l" rotWithShape="0">
              <a:srgbClr val="555555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6" name="六边形 35"/>
          <p:cNvSpPr/>
          <p:nvPr userDrawn="1"/>
        </p:nvSpPr>
        <p:spPr>
          <a:xfrm rot="10825759">
            <a:off x="1659838" y="2247734"/>
            <a:ext cx="2722695" cy="2361897"/>
          </a:xfrm>
          <a:prstGeom prst="hexagon">
            <a:avLst/>
          </a:prstGeom>
          <a:solidFill>
            <a:sysClr val="window" lastClr="FFFFFF"/>
          </a:solidFill>
          <a:ln w="76200" cap="flat" cmpd="sng" algn="ctr">
            <a:solidFill>
              <a:srgbClr val="1D227E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7" name="文本占位符 2"/>
          <p:cNvSpPr txBox="1"/>
          <p:nvPr userDrawn="1"/>
        </p:nvSpPr>
        <p:spPr>
          <a:xfrm>
            <a:off x="1584670" y="1996439"/>
            <a:ext cx="2873030" cy="2864486"/>
          </a:xfrm>
          <a:prstGeom prst="rect">
            <a:avLst/>
          </a:prstGeom>
        </p:spPr>
        <p:txBody>
          <a:bodyPr anchor="ctr"/>
          <a:lstStyle>
            <a:lvl1pPr marL="0" indent="0" algn="ctr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15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11500" b="0" i="0" u="none" strike="noStrike" kern="1200" cap="none" spc="0" normalizeH="0" baseline="0" noProof="0">
              <a:ln>
                <a:noFill/>
              </a:ln>
              <a:solidFill>
                <a:srgbClr val="1D227E"/>
              </a:solidFill>
              <a:effectLst/>
              <a:uLnTx/>
              <a:uFillTx/>
              <a:latin typeface="演示斜黑体"/>
              <a:cs typeface="+mn-cs"/>
            </a:endParaRPr>
          </a:p>
        </p:txBody>
      </p:sp>
      <p:sp>
        <p:nvSpPr>
          <p:cNvPr id="38" name="文本占位符 4"/>
          <p:cNvSpPr txBox="1"/>
          <p:nvPr userDrawn="1"/>
        </p:nvSpPr>
        <p:spPr>
          <a:xfrm>
            <a:off x="5428184" y="2929465"/>
            <a:ext cx="5668962" cy="1051560"/>
          </a:xfrm>
          <a:prstGeom prst="rect">
            <a:avLst/>
          </a:prstGeom>
        </p:spPr>
        <p:txBody>
          <a:bodyPr anchor="ctr"/>
          <a:lstStyle>
            <a:lvl1pPr marL="0" indent="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4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9" name="文本占位符 4"/>
          <p:cNvSpPr txBox="1"/>
          <p:nvPr userDrawn="1"/>
        </p:nvSpPr>
        <p:spPr>
          <a:xfrm>
            <a:off x="5303838" y="3771899"/>
            <a:ext cx="5668962" cy="577365"/>
          </a:xfrm>
          <a:prstGeom prst="rect">
            <a:avLst/>
          </a:prstGeom>
        </p:spPr>
        <p:txBody>
          <a:bodyPr anchor="ctr"/>
          <a:lstStyle>
            <a:lvl1pPr marL="0" indent="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0" name="六边形 39"/>
          <p:cNvSpPr/>
          <p:nvPr userDrawn="1"/>
        </p:nvSpPr>
        <p:spPr>
          <a:xfrm rot="19651340">
            <a:off x="9459976" y="5539305"/>
            <a:ext cx="2160000" cy="180000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1" name="六边形 40"/>
          <p:cNvSpPr/>
          <p:nvPr userDrawn="1"/>
        </p:nvSpPr>
        <p:spPr>
          <a:xfrm rot="19651340">
            <a:off x="7967350" y="6200281"/>
            <a:ext cx="1800000" cy="189243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2" name="六边形 41"/>
          <p:cNvSpPr/>
          <p:nvPr userDrawn="1"/>
        </p:nvSpPr>
        <p:spPr>
          <a:xfrm rot="19651340">
            <a:off x="8628583" y="5883547"/>
            <a:ext cx="2160000" cy="180000"/>
          </a:xfrm>
          <a:prstGeom prst="hexagon">
            <a:avLst/>
          </a:prstGeom>
          <a:gradFill>
            <a:gsLst>
              <a:gs pos="0">
                <a:srgbClr val="0075C2">
                  <a:alpha val="98000"/>
                </a:srgbClr>
              </a:gs>
              <a:gs pos="100000">
                <a:srgbClr val="1D227E">
                  <a:alpha val="90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0" y="1758941"/>
            <a:ext cx="1410312" cy="3341269"/>
          </a:xfrm>
          <a:prstGeom prst="rect">
            <a:avLst/>
          </a:prstGeom>
          <a:solidFill>
            <a:srgbClr val="0075C2"/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六边形 2"/>
          <p:cNvSpPr/>
          <p:nvPr userDrawn="1"/>
        </p:nvSpPr>
        <p:spPr>
          <a:xfrm rot="19651340">
            <a:off x="1174817" y="565853"/>
            <a:ext cx="2160000" cy="180000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" name="六边形 3"/>
          <p:cNvSpPr/>
          <p:nvPr userDrawn="1"/>
        </p:nvSpPr>
        <p:spPr>
          <a:xfrm rot="19651340">
            <a:off x="-125380" y="1091231"/>
            <a:ext cx="1800000" cy="189243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5" name="六边形 4"/>
          <p:cNvSpPr/>
          <p:nvPr userDrawn="1"/>
        </p:nvSpPr>
        <p:spPr>
          <a:xfrm rot="19651340">
            <a:off x="535853" y="774497"/>
            <a:ext cx="2160000" cy="180000"/>
          </a:xfrm>
          <a:prstGeom prst="hexagon">
            <a:avLst/>
          </a:prstGeom>
          <a:gradFill>
            <a:gsLst>
              <a:gs pos="0">
                <a:srgbClr val="0075C2">
                  <a:alpha val="98000"/>
                </a:srgbClr>
              </a:gs>
              <a:gs pos="100000">
                <a:srgbClr val="1D227E">
                  <a:alpha val="90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29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580915" y="3007995"/>
            <a:ext cx="3167901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lnSpc>
                <a:spcPct val="90000"/>
              </a:lnSpc>
              <a:spcBef>
                <a:spcPct val="0"/>
              </a:spcBef>
              <a:def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rgbClr val="1D227E"/>
                </a:solidFill>
                <a:effectLst/>
                <a:uLnTx/>
                <a:uFillTx/>
                <a:latin typeface="演示斜黑体"/>
                <a:ea typeface="+mj-ea"/>
                <a:cs typeface="+mn-cs"/>
              </a:defRPr>
            </a:lvl1pPr>
          </a:lstStyle>
          <a:p>
            <a:pPr marL="0" marR="0" lvl="0" indent="0" algn="ctr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US" altLang="zh-CN" noProof="0" dirty="0"/>
              <a:t>01</a:t>
            </a:r>
            <a:endParaRPr lang="en-US" altLang="zh-CN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0" hasCustomPrompt="1"/>
          </p:nvPr>
        </p:nvSpPr>
        <p:spPr>
          <a:xfrm>
            <a:off x="5410200" y="2895600"/>
            <a:ext cx="5668963" cy="1092200"/>
          </a:xfrm>
        </p:spPr>
        <p:txBody>
          <a:bodyPr anchor="ctr"/>
          <a:lstStyle>
            <a:lvl1pPr>
              <a:defRPr kumimoji="0" lang="zh-CN" altLang="en-US" sz="4800" b="0" i="0" u="none" strike="noStrike" kern="1200" cap="none" spc="0" normalizeH="0" baseline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 CN Medium"/>
                <a:ea typeface="+mn-ea"/>
                <a:cs typeface="+mn-cs"/>
              </a:defRPr>
            </a:lvl1pPr>
            <a:lvl2pPr marL="114300" indent="0">
              <a:buNone/>
              <a:defRPr/>
            </a:lvl2pPr>
            <a:lvl3pPr marL="457200" indent="0">
              <a:buNone/>
              <a:defRPr/>
            </a:lvl3pPr>
            <a:lvl4pPr marL="800100" indent="0">
              <a:buNone/>
              <a:defRPr/>
            </a:lvl4pPr>
            <a:lvl5pPr marL="1143000" indent="0">
              <a:buNone/>
              <a:defRPr/>
            </a:lvl5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zh-CN" altLang="en-US" dirty="0"/>
              <a:t>单击此处输入节标题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185" y="923926"/>
            <a:ext cx="10587567" cy="35718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74185" y="923926"/>
            <a:ext cx="5192183" cy="3571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69567" y="923926"/>
            <a:ext cx="5192184" cy="3571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CE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0" cap="none" spc="0" normalizeH="0" baseline="0" noProof="0">
              <a:ln>
                <a:noFill/>
              </a:ln>
              <a:solidFill>
                <a:srgbClr val="0D274D"/>
              </a:solidFill>
              <a:effectLst/>
              <a:uLnTx/>
              <a:uFillTx/>
              <a:latin typeface="CiscoSansTT ExtraLight"/>
              <a:ea typeface="+mn-ea"/>
              <a:cs typeface="+mn-cs"/>
            </a:endParaRPr>
          </a:p>
        </p:txBody>
      </p:sp>
      <p:pic>
        <p:nvPicPr>
          <p:cNvPr id="15" name="Picture 2" descr="C:\Users\Administrator\Desktop\121323232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8200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 userDrawn="1"/>
        </p:nvSpPr>
        <p:spPr>
          <a:xfrm>
            <a:off x="4514680" y="2895600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4000" spc="70">
                <a:solidFill>
                  <a:srgbClr val="0075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000" spc="70">
              <a:solidFill>
                <a:srgbClr val="0075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 bwMode="auto">
          <a:xfrm>
            <a:off x="4731448" y="3750677"/>
            <a:ext cx="2590800" cy="0"/>
          </a:xfrm>
          <a:prstGeom prst="line">
            <a:avLst/>
          </a:prstGeom>
          <a:noFill/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矩形 10"/>
          <p:cNvSpPr/>
          <p:nvPr userDrawn="1"/>
        </p:nvSpPr>
        <p:spPr>
          <a:xfrm>
            <a:off x="4970085" y="3581400"/>
            <a:ext cx="2113528" cy="369332"/>
          </a:xfrm>
          <a:prstGeom prst="rect">
            <a:avLst/>
          </a:prstGeom>
          <a:solidFill>
            <a:srgbClr val="00BCEB"/>
          </a:solidFill>
        </p:spPr>
        <p:txBody>
          <a:bodyPr wrap="none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1800" b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www.yucedu.com</a:t>
            </a:r>
            <a:endParaRPr lang="zh-CN" altLang="en-US" sz="1800" b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1216203" y="8129548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720203" y="8129548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481803" y="8129548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1129"/>
            <a:ext cx="12206177" cy="639372"/>
          </a:xfrm>
          <a:prstGeom prst="rect">
            <a:avLst/>
          </a:prstGeom>
        </p:spPr>
      </p:pic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74184" y="0"/>
            <a:ext cx="10860616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/>
          <a:lstStyle/>
          <a:p>
            <a:pPr lvl="0"/>
            <a:r>
              <a:rPr lang="en-US" altLang="zh-CN" dirty="0"/>
              <a:t>Slide Title</a:t>
            </a:r>
            <a:endParaRPr lang="en-US" altLang="zh-CN" dirty="0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4185" y="914400"/>
            <a:ext cx="10587567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/>
          <a:lstStyle/>
          <a:p>
            <a:pPr lvl="0"/>
            <a:r>
              <a:rPr lang="en-US" altLang="zh-CN"/>
              <a:t>Body Text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06255" y="85474"/>
            <a:ext cx="2936875" cy="7117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-635" y="6400800"/>
            <a:ext cx="12197080" cy="3917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kumimoji="0" lang="en-US" altLang="zh-CN" sz="3730" b="0" i="0" u="none" strike="noStrike" kern="0" cap="none" spc="47" normalizeH="0" baseline="0" dirty="0">
          <a:ln>
            <a:noFill/>
          </a:ln>
          <a:solidFill>
            <a:schemeClr val="accent3"/>
          </a:solidFill>
          <a:effectLst/>
          <a:uLnTx/>
          <a:uFillTx/>
          <a:latin typeface="Arial" panose="020B0604020202020204"/>
          <a:ea typeface="+mj-ea"/>
          <a:cs typeface="Arial" panose="020B0604020202020204"/>
        </a:defRPr>
      </a:lvl1pPr>
      <a:lvl2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2pPr>
      <a:lvl3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3pPr>
      <a:lvl4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4pPr>
      <a:lvl5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anose="05000000000000000000" pitchFamily="2" charset="2"/>
        <a:buChar char="§"/>
        <a:defRPr sz="2000" kern="1200">
          <a:solidFill>
            <a:srgbClr val="000000"/>
          </a:solidFill>
          <a:latin typeface="+mn-lt"/>
          <a:ea typeface="+mn-ea"/>
          <a:cs typeface="+mn-cs"/>
        </a:defRPr>
      </a:lvl2pPr>
      <a:lvl3pPr marL="6858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0287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anose="05000000000000000000" pitchFamily="2" charset="2"/>
        <a:buChar char="§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13716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WLAN</a:t>
            </a:r>
            <a:r>
              <a:rPr>
                <a:sym typeface="+mn-ea"/>
              </a:rPr>
              <a:t>面临的挑战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393827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Wi-Fi部署场景多样化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如：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家庭网络、企业网络、公共场所、室内定位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、智能家居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等。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Wi-Fi技术瓶颈影响用户体验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如：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频宽有限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距离限制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干扰和拥堵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安全性问题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等。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Wi-Fi业务的安全性被质疑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如：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密码被破解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嗅探攻击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中间人攻击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恶意网络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等。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Wi-Fi节点增加带来规划、部署和维护复杂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如：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覆盖范围问题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网络容量问题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物理安全问题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能耗和热量问题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等。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WLAN</a:t>
            </a:r>
            <a:r>
              <a:rPr>
                <a:sym typeface="+mn-ea"/>
              </a:rPr>
              <a:t>解决方案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4777105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华为 WLAN（Wireless Local Area Network）解决方案 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华为WLAN解决方案是一个完整的无线局域网解决方案，该方案支持多种业务应用和场景，例如商业、教育和政府等。华为 WLAN解决方案提供高性能、可靠性和安全性。下面是华为 WLAN解决方案的主要技术和特点：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卓越的性能：华为 WLAN解决方案具有卓越的性能，支持高速数据传输和视频传输，对大量用户和设备提供较好的网络体验。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高级的信号质量：华为 WLAN解决方案采用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3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智能天线技术、自适应波束形成技术等高级技术来提高信号的质量和覆盖范围。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4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可靠的安全性：华为 WLAN解决方案采用多种安全机制，包括传输加密、用户身份验证和入侵检测等，防止黑客攻击、信息泄露和网络故障等安全问题。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800100" lvl="1" indent="-342900" algn="l">
              <a:buSzTx/>
              <a:buFont typeface="Wingdings" panose="05000000000000000000" charset="0"/>
              <a:buChar char="n"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WLAN</a:t>
            </a:r>
            <a:r>
              <a:rPr>
                <a:sym typeface="+mn-ea"/>
              </a:rPr>
              <a:t>解决方案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4777105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WLAN典型应用场景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4395" y="1447800"/>
            <a:ext cx="10561955" cy="3397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lvl="1" indent="0" algn="l">
              <a:buFont typeface="+mj-lt"/>
              <a:buNone/>
            </a:pPr>
            <a:r>
              <a:rPr lang="zh-CN" altLang="en-US" sz="1800" b="0">
                <a:latin typeface="Arial" panose="020B0604020202020204" pitchFamily="34" charset="0"/>
                <a:ea typeface="微软雅黑" panose="020B0503020204020204" pitchFamily="34" charset="-122"/>
              </a:rPr>
              <a:t>大中型园区网集中式AC方案</a:t>
            </a:r>
            <a:r>
              <a:rPr lang="en-US" altLang="zh-CN" sz="1800" b="0">
                <a:latin typeface="Arial" panose="020B0604020202020204" pitchFamily="34" charset="0"/>
                <a:ea typeface="微软雅黑" panose="020B0503020204020204" pitchFamily="34" charset="-122"/>
              </a:rPr>
              <a:t>                                              大中型园区网分布式AC方案                                                           </a:t>
            </a:r>
            <a:endParaRPr lang="en-US" altLang="zh-CN" sz="1800" b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2057400"/>
            <a:ext cx="3642360" cy="4069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1981200"/>
            <a:ext cx="3686810" cy="41459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WLAN</a:t>
            </a:r>
            <a:r>
              <a:rPr dirty="0">
                <a:ea typeface="宋体" panose="02010600030101010101" pitchFamily="2" charset="-122"/>
              </a:rPr>
              <a:t>设备</a:t>
            </a:r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无线访问接入点AP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4777105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无线AP是移动计算机用户进入有线网络的接入点，主要用于宽带家庭、大楼内部以及园区内部，可以覆盖几十米至上百米。</a:t>
            </a:r>
            <a:endParaRPr lang="en-US"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无线AP是一个包含很广的名称，它不仅包含单纯性无线接入点（无线AP），同样也是无线路由器（含无线网关、无线网桥）等类设备的统称。</a:t>
            </a:r>
            <a:endParaRPr lang="en-US"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无线AP是无线网和有线网之间沟通的桥梁，是组建无线局域网（WLAN）的核心设备。</a:t>
            </a:r>
            <a:endParaRPr lang="en-US"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800100" lvl="1" indent="-342900" algn="l">
              <a:buSzTx/>
              <a:buFont typeface="Wingdings" panose="05000000000000000000" charset="0"/>
              <a:buChar char="n"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无线访问接入点AP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4777105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AP的功能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中继：中继就是在两个无线点间把无线信号放大一次，使得远端的客户端可以接收到更强的无线信号。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桥接：桥接就是连接两个端点，实现两个无线AP间的数据传输，想要把两个有线局域网连接起来，一般就选择通过AP来桥接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800100" lvl="1" indent="-342900" algn="l">
              <a:buSzTx/>
              <a:buFont typeface="Wingdings" panose="05000000000000000000" charset="0"/>
              <a:buChar char="n"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sym typeface="+mn-ea"/>
              </a:rPr>
              <a:t>无线控制器-AC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4344035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无线控制器（Wireless Access Point Controller）是一种网络设备，用来集中化控制无线AP，是一个无线网络的核心，负责管理无线网络中的所有无线AP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zh-CN" altLang="en-US"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AP管理包括：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下发配置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修改相关配置参数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3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射频智能管理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4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接入安全控制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      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sp>
        <p:nvSpPr>
          <p:cNvPr id="3" name="内容占位符 4"/>
          <p:cNvSpPr/>
          <p:nvPr/>
        </p:nvSpPr>
        <p:spPr>
          <a:xfrm>
            <a:off x="4895850" y="4419600"/>
            <a:ext cx="6848475" cy="13195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0" lvl="2" indent="-457200" algn="l" defTabSz="814705" eaLnBrk="1" hangingPunct="1">
              <a:lnSpc>
                <a:spcPct val="95000"/>
              </a:lnSpc>
              <a:spcBef>
                <a:spcPct val="35000"/>
              </a:spcBef>
              <a:buClr>
                <a:srgbClr val="000000"/>
              </a:buClr>
              <a:buSzTx/>
              <a:buFont typeface="+mj-lt"/>
              <a:buAutoNum type="arabicPeriod" startAt="4"/>
            </a:pPr>
            <a:endParaRPr lang="en-US" altLang="zh-CN" b="0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sym typeface="+mn-ea"/>
              </a:rPr>
              <a:t>无线控制器-AC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AC功能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：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灵活的组网方式和优秀的扩展性  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负载均衡                                      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3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强大的接入和安全策略控制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4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智能的RF管理功能，自动部署和故障恢复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5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无线终端定位，快速定位故障点和入侵检测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6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Qos支持，优化WIFI语音及关键应用</a:t>
            </a:r>
            <a:endParaRPr lang="en-US" altLang="zh-CN" b="0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>
                <a:sym typeface="+mn-ea"/>
              </a:rPr>
              <a:t>WLAN拓扑结构</a:t>
            </a:r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WLAN拓扑结构介绍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5430520" cy="4596130"/>
          </a:xfrm>
        </p:spPr>
        <p:txBody>
          <a:bodyPr/>
          <a:p>
            <a:pPr marL="342900" indent="-342900">
              <a:buFont typeface="Wingdings" panose="05000000000000000000" charset="0"/>
              <a:buChar char="n"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BSS和BSA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indent="457200"/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组成WLAN的基本单元是基本服务集（Basic Service Set，BSS）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,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BSS包含一个固定的AP和多个终端。其中AP作为基础设施，为终端提供无线通信服务。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indent="457200"/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AP是BSS的中心，位置相对固定，AP在哪里，BSS就在哪里；而终端则分布在AP周围，位置相对于AP是不固定的，可以自由地移动，靠近或者远离AP。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indent="457200"/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AP的覆盖范围称为基本服务区域（Basic Service Area，BSA）或，终端可以自由进出BSA，只有进入BSA的终端才可以和AP通信。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31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858000" y="1219200"/>
            <a:ext cx="3672840" cy="3973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/>
            <a:r>
              <a:rPr lang="zh-CN" altLang="en-US"/>
              <a:t>无线网络部署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WLAN拓扑结构介绍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5430520" cy="4596130"/>
          </a:xfrm>
        </p:spPr>
        <p:txBody>
          <a:bodyPr/>
          <a:p>
            <a:pPr marL="342900" indent="-342900"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SSID和BSSID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终端要发现和找到AP，就需要AP有一个身份标识通告给终端，这个身份标识就是BSSID。如果在一个空间部署了多个BSS，终端就会发现多个BSSID，只要选择要加入的BSSID就可以了。终端并不会自动选择，而是需要用户做出选择，如果用户在终端上看到的是一连串的“MAC地址”，就不知道应该选哪一个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因此，需要一个可以由用户自行设置的字符串作为AP的名字，让AP的身份更容易被辨识，这就是SSID。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33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1800" y="1295400"/>
            <a:ext cx="3773805" cy="3825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WLAN拓扑结构介绍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5430520" cy="459613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VAP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AP通常支持创建出多个虚拟AP，每个VAP对应1个BSS。这样只需要安放1个AP，就可以提供多个BSS，再为这些BSS设置不同的SSID，用户就可以看到多个WLAN共存，也称为多SSID。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34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1800" y="1524000"/>
            <a:ext cx="3765550" cy="36461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WLAN拓扑结构介绍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5013960" cy="4415155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DS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BSS解决了1个区域内多个终端无线通信的问题，但终端的通信对象往往不在本区域，而是分散在各个地方，甚至在地球的另一端，这就需要AP可以连接到一个更大的网络，把不同区域的BSS连接起来，让终端可以通信。这个网络就是AP的上行网络，称为BSS的分布式系统（Distribution System，DS）。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35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7365" y="1524000"/>
            <a:ext cx="3828415" cy="3647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WLAN拓扑结构介绍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5013960" cy="4415155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ESS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BSS的有效覆盖半径一般是10m~15m，为了覆盖更大面积，可以通过多个BSS实现扩展 。同时，为了消除用户对BSS变化的感知，可以让每个BSS都使用相同的SSID，这样不管用户移动到哪里，可以认为使用的都是同一个WLAN。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这种扩展BSS范围的方式称为扩展服务集（ESS），它以BSS为单位自由组合，让WLAN部署变得极为灵活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。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各BSS相同的SSID成了ESS的身份标识，叫作扩展服务集标识（ESSID），用于对终端通告一个连续的WLAN。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37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2800" y="1676400"/>
            <a:ext cx="3816350" cy="35452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WLAN</a:t>
            </a:r>
            <a:r>
              <a:rPr dirty="0">
                <a:ea typeface="宋体" panose="02010600030101010101" pitchFamily="2" charset="-122"/>
              </a:rPr>
              <a:t>组网架构</a:t>
            </a:r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FAT AP架构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5013960" cy="4415155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FAT AP（胖AP）架构又称为自治式网络架构。当部署单个AP时，由于FAT AP具备较好的独立性，不需要另外部署集中控制设备，部署起来很方便，成本较低廉。但是，在企业中，随着WLAN覆盖面积增大，接入用户增多，需要部署的FAT AP数量也会增多。而每个FAT AP又是独立工作的，缺少统一的控制设备，因此管理、维护这些FAT AP就变得十分麻烦。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39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1143000"/>
            <a:ext cx="3780790" cy="45707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AC+FIT AP架构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5013960" cy="4415155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AC负责WLAN的接入控制、转发和统计、AP的配置监控、漫游管理、AP的网管代理、安全控制。 FIT  AP（瘦AP）负责802.11报文的加解密、802.11的物理层功能、接受AC的管理、空口的统计等简单功能。AC和AP之间使用的通信协议是CAPWAP。相比于FAT AP架构，AC+FIT AP架构的优点如下: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配置与部署更容易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安全性更高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3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更新与扩展容易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41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9400" y="1295400"/>
            <a:ext cx="4124325" cy="39325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AC+FIT AP</a:t>
            </a:r>
            <a:r>
              <a:rPr dirty="0">
                <a:ea typeface="宋体" panose="02010600030101010101" pitchFamily="2" charset="-122"/>
              </a:rPr>
              <a:t>架构</a:t>
            </a:r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二层组网和三层组网</a:t>
            </a:r>
            <a:endParaRPr>
              <a:sym typeface="+mn-ea"/>
            </a:endParaRPr>
          </a:p>
        </p:txBody>
      </p:sp>
      <p:sp>
        <p:nvSpPr>
          <p:cNvPr id="6" name="内容占位符 5"/>
          <p:cNvSpPr/>
          <p:nvPr>
            <p:ph idx="1"/>
          </p:nvPr>
        </p:nvSpPr>
        <p:spPr>
          <a:xfrm>
            <a:off x="874395" y="923925"/>
            <a:ext cx="4599305" cy="3571875"/>
          </a:xfrm>
        </p:spPr>
        <p:txBody>
          <a:bodyPr/>
          <a:p>
            <a:pPr marL="342900" indent="-342900">
              <a:buFont typeface="Wingdings" panose="05000000000000000000" charset="0"/>
              <a:buChar char="n"/>
            </a:pPr>
            <a:r>
              <a:rPr lang="zh-CN" altLang="en-US"/>
              <a:t>二层</a:t>
            </a:r>
            <a:r>
              <a:rPr lang="zh-CN" altLang="en-US"/>
              <a:t>组网</a:t>
            </a:r>
            <a:endParaRPr lang="zh-CN" altLang="en-US"/>
          </a:p>
          <a:p>
            <a:pPr marL="0" indent="0">
              <a:buFont typeface="Wingdings" panose="05000000000000000000" charset="0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AC和FIT AP在同一个广播域，AP通过本地广播可以直接找到AC，组网简单，配置简单，管理简单。适用于小范围组网，比如：小型企业网络等；不适合大型企业复杂、精细化的WLAN组网。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7" name="内容占位符 5"/>
          <p:cNvSpPr/>
          <p:nvPr/>
        </p:nvSpPr>
        <p:spPr>
          <a:xfrm>
            <a:off x="6324600" y="923925"/>
            <a:ext cx="4606290" cy="3571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charset="0"/>
              <a:buChar char="n"/>
            </a:pPr>
            <a:endParaRPr lang="zh-CN" altLang="en-US" b="0"/>
          </a:p>
        </p:txBody>
      </p:sp>
      <p:sp>
        <p:nvSpPr>
          <p:cNvPr id="8" name="内容占位符 5"/>
          <p:cNvSpPr/>
          <p:nvPr/>
        </p:nvSpPr>
        <p:spPr>
          <a:xfrm>
            <a:off x="5791200" y="923925"/>
            <a:ext cx="5590540" cy="3571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charset="0"/>
              <a:buChar char="n"/>
            </a:pPr>
            <a:r>
              <a:rPr lang="zh-CN" altLang="en-US" b="0"/>
              <a:t>三层</a:t>
            </a:r>
            <a:r>
              <a:rPr lang="zh-CN" altLang="en-US" b="0"/>
              <a:t>组网</a:t>
            </a:r>
            <a:endParaRPr lang="zh-CN" altLang="en-US" b="0"/>
          </a:p>
          <a:p>
            <a:pPr marL="0" indent="0">
              <a:buFont typeface="Wingdings" panose="05000000000000000000" charset="0"/>
              <a:buNone/>
            </a:pPr>
            <a:r>
              <a:rPr lang="zh-CN" altLang="en-US" b="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AC和FIT AP不在同一网段，中间网络必须保证AP和AC之间路由可达，需要进行额外配置才能使得AP发现AC，组网灵活、易扩展。适用于中型和大型网络。以大型园区为例，每一栋楼里都会部署AP进行无线覆盖，AC放在核心机房进行统一管理。</a:t>
            </a:r>
            <a:endParaRPr lang="zh-CN" altLang="en-US" b="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pic>
        <p:nvPicPr>
          <p:cNvPr id="2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4200" y="3352800"/>
            <a:ext cx="3260725" cy="2935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318510"/>
            <a:ext cx="3260090" cy="2969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直连式与旁挂式组网</a:t>
            </a:r>
            <a:endParaRPr>
              <a:sym typeface="+mn-ea"/>
            </a:endParaRPr>
          </a:p>
        </p:txBody>
      </p:sp>
      <p:sp>
        <p:nvSpPr>
          <p:cNvPr id="6" name="内容占位符 5"/>
          <p:cNvSpPr/>
          <p:nvPr>
            <p:ph idx="1"/>
          </p:nvPr>
        </p:nvSpPr>
        <p:spPr>
          <a:xfrm>
            <a:off x="874395" y="923925"/>
            <a:ext cx="4599305" cy="3571875"/>
          </a:xfrm>
        </p:spPr>
        <p:txBody>
          <a:bodyPr/>
          <a:p>
            <a:pPr marL="342900" indent="-342900">
              <a:buFont typeface="Wingdings" panose="05000000000000000000" charset="0"/>
              <a:buChar char="n"/>
            </a:pPr>
            <a:r>
              <a:rPr lang="en-US" altLang="zh-CN"/>
              <a:t>直连式组网 </a:t>
            </a:r>
            <a:endParaRPr lang="en-US" altLang="zh-CN"/>
          </a:p>
          <a:p>
            <a:pPr marL="0" indent="0"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AC同时扮演无线接入控制器和汇聚层交换机功能，AP的数据业务和管理业务都由AC集中转发和处理。适用于新建的中小规模集中部署的WLAN。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7" name="内容占位符 5"/>
          <p:cNvSpPr/>
          <p:nvPr/>
        </p:nvSpPr>
        <p:spPr>
          <a:xfrm>
            <a:off x="6324600" y="923925"/>
            <a:ext cx="4606290" cy="3571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charset="0"/>
              <a:buChar char="n"/>
            </a:pPr>
            <a:endParaRPr lang="zh-CN" altLang="en-US" b="0"/>
          </a:p>
        </p:txBody>
      </p:sp>
      <p:sp>
        <p:nvSpPr>
          <p:cNvPr id="8" name="内容占位符 5"/>
          <p:cNvSpPr/>
          <p:nvPr/>
        </p:nvSpPr>
        <p:spPr>
          <a:xfrm>
            <a:off x="5791200" y="923925"/>
            <a:ext cx="5590540" cy="3571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200" kern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charset="0"/>
              <a:buChar char="n"/>
            </a:pPr>
            <a:r>
              <a:rPr lang="en-US" altLang="zh-CN" b="0"/>
              <a:t>旁挂式组网</a:t>
            </a:r>
            <a:endParaRPr lang="en-US" altLang="zh-CN" b="0"/>
          </a:p>
          <a:p>
            <a:pPr marL="0" indent="0">
              <a:buFont typeface="Wingdings" panose="05000000000000000000" charset="0"/>
              <a:buNone/>
            </a:pPr>
            <a:r>
              <a:rPr lang="en-US" altLang="zh-CN" b="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旁挂式组网是指AC旁挂在现有网络中，仅处理AP的管理业务，AP的数据业务经过设置可以不经AC直接到达上行网络</a:t>
            </a:r>
            <a:r>
              <a:rPr lang="zh-CN" altLang="en-US" b="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。</a:t>
            </a:r>
            <a:r>
              <a:rPr lang="en-US" altLang="zh-CN" b="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主要用于网络改造，或者新建大、中型园区网络场景。</a:t>
            </a:r>
            <a:r>
              <a:rPr lang="en-US" altLang="zh-CN" b="0"/>
              <a:t> </a:t>
            </a:r>
            <a:endParaRPr lang="en-US" altLang="zh-CN" b="0"/>
          </a:p>
        </p:txBody>
      </p:sp>
      <p:pic>
        <p:nvPicPr>
          <p:cNvPr id="24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3124200"/>
            <a:ext cx="2650490" cy="3010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3018155"/>
            <a:ext cx="3093085" cy="3116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大纲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28800" y="1638300"/>
            <a:ext cx="3393016" cy="358140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>
                <a:uFillTx/>
                <a:latin typeface="Arial" panose="020B0604020202020204" pitchFamily="34" charset="0"/>
                <a:sym typeface="+mn-ea"/>
              </a:rPr>
              <a:t>WLAN概述</a:t>
            </a: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>
                <a:uFillTx/>
                <a:latin typeface="Arial" panose="020B0604020202020204" pitchFamily="34" charset="0"/>
                <a:sym typeface="+mn-ea"/>
              </a:rPr>
              <a:t>WLAN设备</a:t>
            </a: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>
                <a:uFillTx/>
                <a:latin typeface="Arial" panose="020B0604020202020204" pitchFamily="34" charset="0"/>
                <a:sym typeface="+mn-ea"/>
              </a:rPr>
              <a:t>WLAN拓扑结构</a:t>
            </a:r>
            <a:endParaRPr lang="en-US" altLang="zh-CN" sz="2800"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>
                <a:uFillTx/>
                <a:latin typeface="Arial" panose="020B0604020202020204" pitchFamily="34" charset="0"/>
                <a:sym typeface="+mn-ea"/>
              </a:rPr>
              <a:t>WLAN组网架构</a:t>
            </a:r>
            <a:endParaRPr lang="en-US" altLang="zh-CN" sz="2800"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sz="2800" dirty="0"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6477000" y="1657350"/>
            <a:ext cx="48387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 eaLnBrk="1" hangingPunct="1">
              <a:buSzTx/>
              <a:buFont typeface="Wingdings" panose="05000000000000000000" pitchFamily="2" charset="2"/>
              <a:buChar char="ü"/>
            </a:pPr>
            <a:r>
              <a:rPr lang="en-US" altLang="zh-CN" sz="2800" b="0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AC+FIT AP架构</a:t>
            </a:r>
            <a:endParaRPr lang="en-US" altLang="zh-CN" sz="2800" b="0"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eaLnBrk="1" hangingPunct="1">
              <a:buSzTx/>
              <a:buFont typeface="Wingdings" panose="05000000000000000000" pitchFamily="2" charset="2"/>
              <a:buChar char="ü"/>
            </a:pPr>
            <a:r>
              <a:rPr lang="en-US" altLang="zh-CN" sz="2800" b="0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AC + FIT AP工作流程</a:t>
            </a:r>
            <a:endParaRPr lang="en-US" altLang="zh-CN" sz="2800" b="0"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eaLnBrk="1" hangingPunct="1">
              <a:buSzTx/>
              <a:buFont typeface="Wingdings" panose="05000000000000000000" pitchFamily="2" charset="2"/>
              <a:buChar char="ü"/>
            </a:pPr>
            <a:r>
              <a:rPr lang="en-US" altLang="zh-CN" sz="2800" b="0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WLAN用户漫游</a:t>
            </a:r>
            <a:endParaRPr lang="en-US" altLang="zh-CN" sz="2800" b="0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 eaLnBrk="1" hangingPunct="1">
              <a:buSzTx/>
              <a:buFont typeface="Wingdings" panose="05000000000000000000" pitchFamily="2" charset="2"/>
              <a:buChar char="ü"/>
            </a:pPr>
            <a:r>
              <a:rPr lang="en-US" altLang="zh-CN" sz="2800" b="0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WLAN任务实战</a:t>
            </a:r>
            <a:endParaRPr lang="en-US" altLang="zh-CN" sz="2800" b="0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VLAN规划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5346700" cy="4415155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WLAN中的VLAN主要分为两类管理VLAN和业务VLAN。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管理VLAN：负责传输CAPWAP隧道转发的报文，包括管理报文和CAPWAP隧道转发的业务数据报文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业务VLAN：负责传输业务数据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在进行VLAN规划需要注意以下原则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管理VLAN和业务VLAN分离。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业务VLAN应根据实际业务需要与SSID匹配映射关系。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4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1371600"/>
            <a:ext cx="4500245" cy="41903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IP地址规划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5346700" cy="4415155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AC的源IP地址：用于管理AP，一般通过静态手工配置。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AP的IP地址：用于和AC进行CAPWAP通信，由于AP数量较多，一般使用DHCP服务器动态分配IP地址。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终端的IP地址：建议通过DHCP动态分配IP地址，对于固定无线终端（如无线打印机）可以静态配置。可以使用AC作为DHCP服务器，也可以采用独立的DHCP服务器。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0100" y="1143000"/>
            <a:ext cx="3906520" cy="460883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>
          <a:xfrm>
            <a:off x="5410200" y="2895600"/>
            <a:ext cx="6369050" cy="1092200"/>
          </a:xfrm>
        </p:spPr>
        <p:txBody>
          <a:bodyPr/>
          <a:lstStyle/>
          <a:p>
            <a:r>
              <a:rPr dirty="0">
                <a:ea typeface="宋体" panose="02010600030101010101" pitchFamily="2" charset="-122"/>
              </a:rPr>
              <a:t>AC+FIT AP工作流程</a:t>
            </a:r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AP上线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AP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上线是指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AP获取IP地址并发现AC与之建立连接，AC才能对AP进行管理和控制。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AP获取IP地址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257300" lvl="2" indent="-342900" algn="l">
              <a:buSzTx/>
              <a:buFont typeface="Arial" panose="020B0604020202020204" pitchFamily="34" charset="0"/>
              <a:buChar char="–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静态方式：AP设备手工配置IP地址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257300" lvl="2" indent="-342900" algn="l">
              <a:buSzTx/>
              <a:buFont typeface="Arial" panose="020B0604020202020204" pitchFamily="34" charset="0"/>
              <a:buChar char="–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动态获取：依靠DHCP服务器获取IP地址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AP发现AC建立CAPWAP隧道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371600" lvl="2" indent="-457200" algn="l">
              <a:buClr>
                <a:srgbClr val="000000"/>
              </a:buClr>
              <a:buSzTx/>
              <a:buFont typeface="+mj-ea"/>
              <a:buAutoNum type="circleNumDbPlai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AP发送报文找到可用的AC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257300" lvl="2" indent="-342900" algn="l">
              <a:buSzTx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静态方式：AP上预配置AC的静态地址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257300" lvl="2" indent="-342900" algn="l">
              <a:buSzTx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动态方式：DHCP方式、DNS方式和广播方式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371600" lvl="2" indent="-457200" algn="l">
              <a:buClr>
                <a:srgbClr val="000000"/>
              </a:buClr>
              <a:buSzTx/>
              <a:buFont typeface="+mj-ea"/>
              <a:buAutoNum type="circleNumDbPlain" startAt="2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建立CAPWAP隧道阶段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257300" lvl="2" indent="-342900" algn="l">
              <a:buSzTx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数据隧道：AP汇聚的业务数据通过CAPWAP隧道到AC上转发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257300" lvl="2" indent="-342900" algn="l">
              <a:buSzTx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控制隧道：用于交互AC控制AP的管理报文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AP上线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947400" cy="2874010"/>
          </a:xfrm>
        </p:spPr>
        <p:txBody>
          <a:bodyPr/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3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AP接入控制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257300" lvl="2" indent="-342900" algn="l">
              <a:buSzTx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AP接入AC时，AC会判断是否允许该AP接入，也就是AC对AP进行认证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257300" lvl="2" indent="-342900" algn="l">
              <a:buSzTx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三种认证方式：MAC认证、序列号认证、不认证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4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AP版本升级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257300" lvl="2" indent="-342900" algn="l">
              <a:buSzTx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AP成功接入后，AP和AC会交互版本信息，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避免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可能存在软件版本不匹配的问题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257300" lvl="2" indent="-342900" algn="l">
              <a:buSzTx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AC可以同步更新AP的软件版本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5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CAPWAP隧道维持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257300" lvl="2" indent="-342900" algn="l">
              <a:buSzTx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AP与AC之间的CAPWAP隧道建立成功后，会交互Keepalive报文和Echo报文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914400" lvl="2" indent="0" algn="l">
              <a:buSzTx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，用于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维持CAPWAP隧道的连通性，保证可靠性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WLAN业务配置下发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5196205"/>
          </a:xfrm>
        </p:spPr>
        <p:txBody>
          <a:bodyPr/>
          <a:p>
            <a:pPr marL="0" lvl="1" indent="-342900" algn="l">
              <a:buSzTx/>
              <a:buFont typeface="Wingdings" panose="05000000000000000000" charset="0"/>
              <a:buChar char="n"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AP成功上线后，AC会对AP统一下发配置，AC上已经存在预配置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AC预配置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：</a:t>
            </a:r>
            <a:endParaRPr lang="en-US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）配置网络互通</a:t>
            </a:r>
            <a:endParaRPr lang="zh-CN" altLang="en-US">
              <a:uFillTx/>
              <a:latin typeface="Arial" panose="020B0604020202020204" pitchFamily="34" charset="0"/>
              <a:sym typeface="+mn-ea"/>
            </a:endParaRPr>
          </a:p>
          <a:p>
            <a:pPr marL="457200" lvl="4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创建AP组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3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3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配置AC的国家码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4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4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配置建立CAPWAP隧道的源接口</a:t>
            </a:r>
            <a:endParaRPr lang="en-US">
              <a:uFillTx/>
              <a:latin typeface="Arial" panose="020B0604020202020204" pitchFamily="34" charset="0"/>
              <a:sym typeface="+mn-ea"/>
            </a:endParaRPr>
          </a:p>
          <a:p>
            <a:pPr marL="457200" lvl="4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5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配置AP上线时自动升级</a:t>
            </a:r>
            <a:endParaRPr lang="en-US">
              <a:uFillTx/>
              <a:latin typeface="Arial" panose="020B0604020202020204" pitchFamily="34" charset="0"/>
              <a:sym typeface="+mn-ea"/>
            </a:endParaRPr>
          </a:p>
          <a:p>
            <a:pPr marL="457200" lvl="4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6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配置AP认证模式</a:t>
            </a:r>
            <a:endParaRPr lang="en-US">
              <a:uFillTx/>
              <a:latin typeface="Arial" panose="020B0604020202020204" pitchFamily="34" charset="0"/>
              <a:sym typeface="+mn-ea"/>
            </a:endParaRPr>
          </a:p>
          <a:p>
            <a:pPr marL="457200" lvl="4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7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配置AP组以及各种模板</a:t>
            </a:r>
            <a:endParaRPr lang="en-US"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AP组上引用域管理模板、射频模板、VAP模板等等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VAP模板上引用SSID模板和安全模板、配置数据转发方式和配置业务VLAN。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STA接入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扫描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：STA通过主动扫描，定期搜索周围的无线网络，获取到周围的无线网络信息。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447800"/>
            <a:ext cx="10299065" cy="440817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STA接入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链路认证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STA设备接入AP需要通过链路认证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802.11定义了两种认证机制：开放系统认证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与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共享密钥认证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2286000"/>
            <a:ext cx="8545195" cy="374205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STA接入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5226685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关联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链路认证后开始链路服务协商，协商的内容有支持的速率、信道等等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接入认证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接入认证是根据用户接入不同的SSID进行区分，并在用户正式开始访问网络之前限制其访问权限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包含两种认证方式：PSK认证和802.1X认证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DHCP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STA设备通过DHCP方式自动获取IP地址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用户认证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可以针对接入同一SSID的不同设备进行用户认证，精细化控制用户接入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包含802.1X认证、MAC认证和Portal认证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3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通常使用Portal认证，也称web认证，用户上网时必须通过Portal认证生成的门户网站的认证才能访问网络资源。例如：校园网、企业网等等。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WLAN业务数据转发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1066800"/>
            <a:ext cx="10869930" cy="4777105"/>
          </a:xfrm>
        </p:spPr>
        <p:txBody>
          <a:bodyPr/>
          <a:p>
            <a:pPr marL="0" indent="0" algn="l">
              <a:buSzTx/>
              <a:buFont typeface="Wingdings" panose="05000000000000000000" charset="0"/>
              <a:buNone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800100" lvl="1" indent="-342900" algn="l">
              <a:buSzTx/>
              <a:buFont typeface="Wingdings" panose="05000000000000000000" charset="0"/>
              <a:buChar char="n"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05" y="1066800"/>
            <a:ext cx="11019155" cy="49447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WLAN</a:t>
            </a:r>
            <a:r>
              <a:rPr dirty="0">
                <a:ea typeface="宋体" panose="02010600030101010101" pitchFamily="2" charset="-122"/>
              </a:rPr>
              <a:t>概述</a:t>
            </a:r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07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WLAN</a:t>
            </a:r>
            <a:r>
              <a:rPr dirty="0">
                <a:ea typeface="宋体" panose="02010600030101010101" pitchFamily="2" charset="-122"/>
              </a:rPr>
              <a:t>用户漫游</a:t>
            </a:r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 WLAN漫游概述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6249035" y="925200"/>
            <a:ext cx="5495290" cy="4711065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WLAN漫游是指STA在不同AP覆盖范围之间移动且保持用户业务不中断的行为。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实现WLAN漫游的两个AP必须使用相同的SSID和安全模板，安全模板名称可以不同，但是安全模板下的配置必须相同，认证模板的认证方式和认证参数也要配置相同。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WLAN漫游策略主要解决以下问题：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避免漫游过程中的认证时间过长导致丢包甚至业务中断。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保证用户授权信息不变。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3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保证用户IP地址不变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143000"/>
            <a:ext cx="5091430" cy="439737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WLAN漫游的相关术语</a:t>
            </a:r>
            <a:endParaRPr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219200"/>
            <a:ext cx="11129645" cy="455358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WLAN漫游类型</a:t>
            </a:r>
            <a:endParaRPr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219200"/>
            <a:ext cx="10128885" cy="498284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08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WLAN</a:t>
            </a:r>
            <a:r>
              <a:rPr dirty="0">
                <a:ea typeface="宋体" panose="02010600030101010101" pitchFamily="2" charset="-122"/>
              </a:rPr>
              <a:t>任务实战</a:t>
            </a:r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- </a:t>
            </a:r>
            <a:r>
              <a:rPr>
                <a:sym typeface="+mn-ea"/>
              </a:rPr>
              <a:t>部署WLAN二层组网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5186045"/>
          </a:xfrm>
        </p:spPr>
        <p:txBody>
          <a:bodyPr/>
          <a:p>
            <a:pPr marL="457200" indent="-457200" algn="l">
              <a:buClr>
                <a:srgbClr val="000000"/>
              </a:buClr>
              <a:buSzTx/>
              <a:buFont typeface="+mj-lt"/>
              <a:buAutoNum type="arabicPeriod"/>
            </a:pPr>
            <a:r>
              <a:rPr lang="en-US" b="1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任务描述</a:t>
            </a:r>
            <a:endParaRPr lang="en-US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某小型企业网络需要部署无线网络，由于企业规模较小，所以部署无线网络时采用直连二层组网隧道转发的方式部署。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indent="-457200" algn="l">
              <a:buClr>
                <a:srgbClr val="000000"/>
              </a:buClr>
              <a:buSzTx/>
              <a:buFont typeface="+mj-lt"/>
              <a:buAutoNum type="arabicPeriod" startAt="2"/>
            </a:pPr>
            <a:r>
              <a:rPr lang="en-US" b="1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任务实施</a:t>
            </a:r>
            <a:endParaRPr lang="en-US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该企业拥有的网络设备清单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	出口网关（AR路由器）、接入交换机（ASW）、无线控制器AC（也作为汇聚交换机）和AP设备。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45720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- </a:t>
            </a:r>
            <a:r>
              <a:rPr>
                <a:sym typeface="+mn-ea"/>
              </a:rPr>
              <a:t>部署WLAN二层组网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0" indent="0" algn="l" eaLnBrk="1" latinLnBrk="0" hangingPunct="1">
              <a:spcBef>
                <a:spcPts val="0"/>
              </a:spcBef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）组网规划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Clr>
                <a:srgbClr val="000000"/>
              </a:buClr>
              <a:buSzTx/>
              <a:buFont typeface="+mj-lt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752600" y="1447800"/>
          <a:ext cx="8517255" cy="4697730"/>
        </p:xfrm>
        <a:graphic>
          <a:graphicData uri="http://schemas.openxmlformats.org/drawingml/2006/table">
            <a:tbl>
              <a:tblPr/>
              <a:tblGrid>
                <a:gridCol w="1073785"/>
                <a:gridCol w="1737360"/>
                <a:gridCol w="1748790"/>
                <a:gridCol w="2372360"/>
                <a:gridCol w="1584960"/>
              </a:tblGrid>
              <a:tr h="41910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WLAN</a:t>
                      </a:r>
                      <a:endParaRPr lang="en-US" alt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网段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网关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网关的规划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描述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53721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172.16.10.0/24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172.16.10.254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AC 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的 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VLANIF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有线业务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545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172.16.20.0/24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172.16.20.254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AC 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的 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VLANIF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无线业务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641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99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172.16.99.0/24 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172.16.99.254 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AC 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的 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VLANIF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 AP 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管理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482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192.168.100.0/24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与出口网关相连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4820">
                <a:tc grid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AC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组网方式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直连二层组网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5455">
                <a:tc grid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业务数据转发方式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隧道转发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4820">
                <a:tc grid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无线管理隧道源接口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AC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上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VLANIF99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4820">
                <a:tc grid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DHCP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部署方式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AC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作为所有业务的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DHCP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服务器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4820">
                <a:tc grid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SSID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Huawei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Password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Huawei123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- </a:t>
            </a:r>
            <a:r>
              <a:rPr>
                <a:sym typeface="+mn-ea"/>
              </a:rPr>
              <a:t>部署WLAN二层组网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0" indent="45720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3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网络拓扑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1218565"/>
            <a:ext cx="5375910" cy="49714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-</a:t>
            </a:r>
            <a:r>
              <a:rPr>
                <a:sym typeface="+mn-ea"/>
              </a:rPr>
              <a:t>部署WLAN网络三层组网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457200" indent="-457200" algn="l">
              <a:buClr>
                <a:srgbClr val="000000"/>
              </a:buClr>
              <a:buSzTx/>
              <a:buFont typeface="+mj-lt"/>
              <a:buAutoNum type="arabicPeriod"/>
            </a:pPr>
            <a:r>
              <a:rPr lang="en-US" altLang="zh-CN" b="1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任务描述</a:t>
            </a:r>
            <a:endParaRPr lang="en-US" altLang="zh-CN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某中型企业网络需要部署无线网络，目前网络规模不大但是由于考虑到后期企业规模会扩大，所以部署无线网络时采用旁挂三层组网直接转发的方式部署，便于之后网络环境更新换代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。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 </a:t>
            </a:r>
            <a:endParaRPr lang="en-US">
              <a:uFillTx/>
              <a:latin typeface="Arial" panose="020B0604020202020204" pitchFamily="34" charset="0"/>
              <a:sym typeface="+mn-ea"/>
            </a:endParaRPr>
          </a:p>
          <a:p>
            <a:pPr marL="457200" indent="-457200" algn="l">
              <a:buClr>
                <a:srgbClr val="000000"/>
              </a:buClr>
              <a:buSzTx/>
              <a:buFont typeface="+mj-lt"/>
              <a:buAutoNum type="arabicPeriod" startAt="2"/>
            </a:pPr>
            <a:r>
              <a:rPr lang="en-US" altLang="zh-CN" b="1">
                <a:uFillTx/>
                <a:latin typeface="Arial" panose="020B0604020202020204" pitchFamily="34" charset="0"/>
                <a:sym typeface="+mn-ea"/>
              </a:rPr>
              <a:t>任务实施</a:t>
            </a:r>
            <a:endParaRPr lang="en-US" altLang="zh-CN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Clr>
                <a:srgbClr val="000000"/>
              </a:buClr>
              <a:buSzTx/>
              <a:buFont typeface="+mj-lt"/>
              <a:buNone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（1）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该企业拥有的网络设备清单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Clr>
                <a:srgbClr val="000000"/>
              </a:buClr>
              <a:buSzTx/>
              <a:buFont typeface="+mj-lt"/>
              <a:buNone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	出口网关（AR路由器）、汇聚交换机（DSW）、接入交换机（ASW）、无线控制器（AC）和无线接入器（AP）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-</a:t>
            </a:r>
            <a:r>
              <a:rPr>
                <a:sym typeface="+mn-ea"/>
              </a:rPr>
              <a:t>部署WLAN网络三层组网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0" indent="0" algn="l">
              <a:buClr>
                <a:srgbClr val="000000"/>
              </a:buClr>
              <a:buSzTx/>
              <a:buFont typeface="+mj-lt"/>
              <a:buNone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（2）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组网规划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Clr>
                <a:srgbClr val="000000"/>
              </a:buClr>
              <a:buSzTx/>
              <a:buFont typeface="+mj-lt"/>
              <a:buNone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1143000" y="1524000"/>
          <a:ext cx="9667240" cy="4330700"/>
        </p:xfrm>
        <a:graphic>
          <a:graphicData uri="http://schemas.openxmlformats.org/drawingml/2006/table">
            <a:tbl>
              <a:tblPr/>
              <a:tblGrid>
                <a:gridCol w="1219200"/>
                <a:gridCol w="1971040"/>
                <a:gridCol w="1985645"/>
                <a:gridCol w="2391410"/>
                <a:gridCol w="2099945"/>
              </a:tblGrid>
              <a:tr h="39370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WLAN</a:t>
                      </a:r>
                      <a:endParaRPr lang="en-US" alt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网段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网关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网关的规划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描述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39370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172.16.10.0/24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172.16.10.254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AC 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的 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VLANIF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有线业务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370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172.16.20.0/24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172.16.20.254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AC 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的 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VLANIF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无线业务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370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99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172.16.99.0/24 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172.16.99.254 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AC 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的 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VLANIF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 AP 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管理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370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192.168.100.0/24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核心与出口网关相连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370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110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192.168.110.0/24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核心与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AC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相连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3700">
                <a:tc grid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AC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组网方式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旁挂三层组网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93700">
                <a:tc grid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业务数据转发方式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直接转发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93700">
                <a:tc grid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无线管理隧道源接口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AC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上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VLANIF110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93700">
                <a:tc grid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DHCP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部署方式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汇聚交换机作为所有业务的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DHCP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服务器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93700">
                <a:tc grid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SSID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Huawei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Password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Huawei123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 WLAN</a:t>
            </a:r>
            <a:r>
              <a:rPr>
                <a:sym typeface="+mn-ea"/>
              </a:rPr>
              <a:t>概述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WLAN (无线局域网) 是一种使用无线通信技术的局域网，能够在有限范围内通过无线信号进行设备之间的通信和数据传输，避免了使用有线网络所需的布线和拓扑结构的限制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无线技术不仅仅包含Wi-Fi，还有红外、蓝牙、ZigBee、RFID等等。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WLAN 在技术层面上采用 IEEE 802.11 标准协议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在实际应用中，WLAN 通常由一个或多个无线接入点 (AP) 和多个无线设备组成。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WLAN 的优点包括简单易用、灵活方便、无需布线等，已经广泛应用于家庭、办公室、学校、公共场所等场景中，满足人们对无线通信的需求。 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-</a:t>
            </a:r>
            <a:r>
              <a:rPr>
                <a:sym typeface="+mn-ea"/>
              </a:rPr>
              <a:t>部署WLAN网络三层组网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0" indent="457200" algn="l">
              <a:buClr>
                <a:srgbClr val="000000"/>
              </a:buClr>
              <a:buSzTx/>
              <a:buFont typeface="+mj-lt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3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）网络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拓扑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5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0" y="1066800"/>
            <a:ext cx="4156075" cy="51936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29000" y="2773436"/>
            <a:ext cx="5334000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spc="100">
                <a:solidFill>
                  <a:srgbClr val="304086"/>
                </a:solidFill>
                <a:cs typeface="+mn-ea"/>
                <a:sym typeface="+mn-lt"/>
              </a:rPr>
              <a:t>THANKS</a:t>
            </a:r>
            <a:endParaRPr lang="en-US" altLang="zh-CN" sz="8800" spc="100">
              <a:solidFill>
                <a:srgbClr val="30408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 WLAN</a:t>
            </a:r>
            <a:r>
              <a:rPr>
                <a:sym typeface="+mn-ea"/>
              </a:rPr>
              <a:t>的发展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WLAN (无线局域网) 是一种无线通信技术，用于在有限范围内连接多个设备。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WLAN 的发展历程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如图所示：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265" y="2451735"/>
            <a:ext cx="5628005" cy="3246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8255" y="2255520"/>
            <a:ext cx="5477510" cy="34423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WLAN与Wi-Fi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1066800"/>
            <a:ext cx="10869930" cy="2874010"/>
          </a:xfrm>
        </p:spPr>
        <p:txBody>
          <a:bodyPr/>
          <a:p>
            <a:pPr marL="0" indent="0" algn="l">
              <a:buSzTx/>
              <a:buFont typeface="Wingdings" panose="05000000000000000000" charset="0"/>
              <a:buNone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4395" y="1066800"/>
            <a:ext cx="10852150" cy="49764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IEEE 802.11标准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802.11标准是无线局域网技术的一系列标准，也就是WiFi的标准。目前，IEEE发布了很多个版本的802.11标准，每个版本都对WiFi的传输速度、频段、传输距离等方面做出了不同程度的升级和改进。 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2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2133600"/>
            <a:ext cx="8559165" cy="4083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WLAN标准组织介绍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IEEE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：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电气电子工程师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协会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和Wi-Fi联盟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国家无线电管理委员会认证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FCC</a:t>
            </a:r>
            <a:r>
              <a:rPr 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：</a:t>
            </a:r>
            <a:r>
              <a:rPr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美国联邦通讯委员会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(</a:t>
            </a:r>
            <a:r>
              <a:rPr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Federal Communications Commission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)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ETSI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：</a:t>
            </a:r>
            <a:r>
              <a:rPr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欧洲电信标准化协会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(</a:t>
            </a:r>
            <a:r>
              <a:rPr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European Telecommunications Standards Institute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)</a:t>
            </a:r>
            <a:endParaRPr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IETF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：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互联网工程任务组(Internet Engineering Task Force)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WAPI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：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无线保护接入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协议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(Wireless Authentication and Privacy Infrastructure)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TABLE_ENDDRAG_ORIGIN_RECT" val="670*369"/>
  <p:tag name="TABLE_ENDDRAG_RECT" val="126*120*670*369"/>
</p:tagLst>
</file>

<file path=ppt/tags/tag5.xml><?xml version="1.0" encoding="utf-8"?>
<p:tagLst xmlns:p="http://schemas.openxmlformats.org/presentationml/2006/main">
  <p:tag name="TABLE_ENDDRAG_ORIGIN_RECT" val="761*340"/>
  <p:tag name="TABLE_ENDDRAG_RECT" val="90*120*761*340"/>
</p:tagLst>
</file>

<file path=ppt/tags/tag6.xml><?xml version="1.0" encoding="utf-8"?>
<p:tagLst xmlns:p="http://schemas.openxmlformats.org/presentationml/2006/main">
  <p:tag name="commondata" val="eyJoZGlkIjoiYWE0OTU5YWZhNDU4NTdhMDc0MWE0OGZiZTAxZDE5NmUifQ=="/>
  <p:tag name="resource_record_key" val="{&quot;70&quot;:[3315771,3312207]}"/>
</p:tagLst>
</file>

<file path=ppt/theme/theme1.xml><?xml version="1.0" encoding="utf-8"?>
<a:theme xmlns:a="http://schemas.openxmlformats.org/drawingml/2006/main" name="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</a:spPr>
      <a:bodyPr vert="horz" wrap="square" lIns="82124" tIns="41061" rIns="82124" bIns="41061" numCol="1" rtlCol="0" anchor="t" anchorCtr="0" compatLnSpc="1"/>
      <a:lstStyle>
        <a:defPPr marL="0" marR="0" indent="0" algn="l" defTabSz="814705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triangle"/>
        </a:ln>
      </a:spPr>
      <a:bodyPr/>
      <a:lstStyle/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6714</Words>
  <Application>WPS 演示</Application>
  <PresentationFormat>宽屏</PresentationFormat>
  <Paragraphs>567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73" baseType="lpstr">
      <vt:lpstr>Arial</vt:lpstr>
      <vt:lpstr>宋体</vt:lpstr>
      <vt:lpstr>Wingdings</vt:lpstr>
      <vt:lpstr>Arial</vt:lpstr>
      <vt:lpstr>CiscoSansTT Thin</vt:lpstr>
      <vt:lpstr>Segoe Print</vt:lpstr>
      <vt:lpstr>CiscoSansTT ExtraLight</vt:lpstr>
      <vt:lpstr>微软雅黑</vt:lpstr>
      <vt:lpstr>思源黑体 CN Medium</vt:lpstr>
      <vt:lpstr>演示斜黑体</vt:lpstr>
      <vt:lpstr>黑体</vt:lpstr>
      <vt:lpstr>Times</vt:lpstr>
      <vt:lpstr>Times New Roman</vt:lpstr>
      <vt:lpstr>Wingdings</vt:lpstr>
      <vt:lpstr>Arial Unicode MS</vt:lpstr>
      <vt:lpstr>等线 Light</vt:lpstr>
      <vt:lpstr>等线</vt:lpstr>
      <vt:lpstr>Times New Roman</vt:lpstr>
      <vt:lpstr>Calibri</vt:lpstr>
      <vt:lpstr>Calibri Light</vt:lpstr>
      <vt:lpstr>TMP-DEV-PPT-v8.1</vt:lpstr>
      <vt:lpstr>自定义设计方案</vt:lpstr>
      <vt:lpstr>PowerPoint 演示文稿</vt:lpstr>
      <vt:lpstr>PowerPoint 演示文稿</vt:lpstr>
      <vt:lpstr>大纲</vt:lpstr>
      <vt:lpstr>PowerPoint 演示文稿</vt:lpstr>
      <vt:lpstr> WLAN概述</vt:lpstr>
      <vt:lpstr> WLAN的发展</vt:lpstr>
      <vt:lpstr>WLAN与Wi-Fi</vt:lpstr>
      <vt:lpstr>IEEE 802.11标准</vt:lpstr>
      <vt:lpstr>WLAN标准组织介绍</vt:lpstr>
      <vt:lpstr>WLAN面临的挑战</vt:lpstr>
      <vt:lpstr>WLAN解决方案</vt:lpstr>
      <vt:lpstr>WLAN解决方案</vt:lpstr>
      <vt:lpstr>PowerPoint 演示文稿</vt:lpstr>
      <vt:lpstr>无线访问接入点AP</vt:lpstr>
      <vt:lpstr>无线访问接入点AP</vt:lpstr>
      <vt:lpstr>无线控制器-AC</vt:lpstr>
      <vt:lpstr>无线控制器-AC</vt:lpstr>
      <vt:lpstr>PowerPoint 演示文稿</vt:lpstr>
      <vt:lpstr>WLAN拓扑结构介绍</vt:lpstr>
      <vt:lpstr>WLAN拓扑结构介绍</vt:lpstr>
      <vt:lpstr>WLAN拓扑结构介绍</vt:lpstr>
      <vt:lpstr>WLAN拓扑结构介绍</vt:lpstr>
      <vt:lpstr>WLAN拓扑结构介绍</vt:lpstr>
      <vt:lpstr>PowerPoint 演示文稿</vt:lpstr>
      <vt:lpstr>FAT AP架构</vt:lpstr>
      <vt:lpstr>AC+FIT AP架构</vt:lpstr>
      <vt:lpstr>PowerPoint 演示文稿</vt:lpstr>
      <vt:lpstr>二层组网和三层组网</vt:lpstr>
      <vt:lpstr>直连式与旁挂式组网</vt:lpstr>
      <vt:lpstr>VLAN规划</vt:lpstr>
      <vt:lpstr>IP地址规划</vt:lpstr>
      <vt:lpstr>PowerPoint 演示文稿</vt:lpstr>
      <vt:lpstr>AP上线</vt:lpstr>
      <vt:lpstr>AP上线</vt:lpstr>
      <vt:lpstr>WLAN业务配置下发</vt:lpstr>
      <vt:lpstr>STA接入</vt:lpstr>
      <vt:lpstr>STA接入</vt:lpstr>
      <vt:lpstr>STA接入</vt:lpstr>
      <vt:lpstr>WLAN业务数据转发</vt:lpstr>
      <vt:lpstr>PowerPoint 演示文稿</vt:lpstr>
      <vt:lpstr> WLAN漫游概述</vt:lpstr>
      <vt:lpstr>WLAN漫游的相关术语</vt:lpstr>
      <vt:lpstr>WLAN漫游类型</vt:lpstr>
      <vt:lpstr>PowerPoint 演示文稿</vt:lpstr>
      <vt:lpstr>任务实战一- 部署WLAN二层组网</vt:lpstr>
      <vt:lpstr>任务实战一- 部署WLAN二层组网</vt:lpstr>
      <vt:lpstr>任务实战一- 部署WLAN二层组网</vt:lpstr>
      <vt:lpstr>任务实战二-部署WLAN网络三层组网</vt:lpstr>
      <vt:lpstr>任务实战二-部署WLAN网络三层组网</vt:lpstr>
      <vt:lpstr>任务实战二-部署WLAN网络三层组网</vt:lpstr>
      <vt:lpstr>PowerPoint 演示文稿</vt:lpstr>
    </vt:vector>
  </TitlesOfParts>
  <Company>Cisco Systems, Inc.</Company>
  <LinksUpToDate>false</LinksUpToDate>
  <SharedDoc>false</SharedDoc>
  <HyperlinksChanged>false</HyperlinksChanged>
  <AppVersion>14.0000</AppVersion>
  <Manager>Erin Stanley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MA-ILT-Lesson-v4.2.ppt</dc:title>
  <dc:creator>Editorial, Production, and Graphics Services (EPGS)</dc:creator>
  <dc:description>04/04, v3.1, Libby Goga
applied new ILSG learning design
04/24/04, v3.1, Erin Stanley
prepared for production
Updated; dmachado:  01.04.05
04.07.06: jbangloy: Applied Template QACS-PPT-v7.0
04.10.06: kayclark: DTP Check
Edit: Michele Gilfether: 04.24.06</dc:description>
  <cp:category>Masters</cp:category>
  <cp:lastModifiedBy>    『记树与影』</cp:lastModifiedBy>
  <cp:revision>1873</cp:revision>
  <dcterms:created xsi:type="dcterms:W3CDTF">2003-04-02T15:29:00Z</dcterms:created>
  <dcterms:modified xsi:type="dcterms:W3CDTF">2024-08-24T09:15:29Z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498F4B953AEF48AA8ADD80093F1CF07E_12</vt:lpwstr>
  </property>
  <property fmtid="{D5CDD505-2E9C-101B-9397-08002B2CF9AE}" pid="3" name="KSOProductBuildVer">
    <vt:lpwstr>2052-12.1.0.17857</vt:lpwstr>
  </property>
</Properties>
</file>